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437" r:id="rId6"/>
    <p:sldId id="7798" r:id="rId7"/>
    <p:sldId id="7817" r:id="rId8"/>
    <p:sldId id="7770" r:id="rId9"/>
    <p:sldId id="7771" r:id="rId10"/>
    <p:sldId id="7819" r:id="rId11"/>
    <p:sldId id="7635" r:id="rId12"/>
    <p:sldId id="7818" r:id="rId13"/>
    <p:sldId id="7773" r:id="rId14"/>
    <p:sldId id="7774" r:id="rId15"/>
    <p:sldId id="7730" r:id="rId16"/>
    <p:sldId id="7636" r:id="rId17"/>
    <p:sldId id="7800" r:id="rId18"/>
    <p:sldId id="270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</p:embeddedFont>
    <p:embeddedFont>
      <p:font typeface="幼圆" panose="02010509060101010101" pitchFamily="49" charset="-122"/>
      <p:regular r:id="rId25"/>
    </p:embeddedFont>
    <p:embeddedFont>
      <p:font typeface="Calibri" panose="020F0502020204030204"/>
      <p:regular r:id="rId26"/>
      <p:bold r:id="rId27"/>
      <p:italic r:id="rId28"/>
      <p:boldItalic r:id="rId29"/>
    </p:embeddedFont>
    <p:embeddedFont>
      <p:font typeface="等线" panose="02010600030101010101" charset="-122"/>
      <p:regular r:id="rId30"/>
    </p:embeddedFont>
    <p:embeddedFont>
      <p:font typeface="等线 Light" panose="02010600030101010101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3" name="win10" initials="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F487C"/>
    <a:srgbClr val="DA5710"/>
    <a:srgbClr val="ED5F8E"/>
    <a:srgbClr val="74A19C"/>
    <a:srgbClr val="5A7F91"/>
    <a:srgbClr val="28A9D6"/>
    <a:srgbClr val="FEC3E7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1369" autoAdjust="0"/>
  </p:normalViewPr>
  <p:slideViewPr>
    <p:cSldViewPr snapToGrid="0" showGuides="1">
      <p:cViewPr varScale="1">
        <p:scale>
          <a:sx n="79" d="100"/>
          <a:sy n="79" d="100"/>
        </p:scale>
        <p:origin x="66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2304000"/>
            <a:ext cx="12193200" cy="2016000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4371281"/>
            <a:ext cx="12192000" cy="0"/>
          </a:xfrm>
          <a:prstGeom prst="line">
            <a:avLst/>
          </a:prstGeom>
          <a:ln w="19050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 userDrawn="1"/>
        </p:nvGrpSpPr>
        <p:grpSpPr>
          <a:xfrm>
            <a:off x="0" y="4817777"/>
            <a:ext cx="4680000" cy="304800"/>
            <a:chOff x="0" y="4817777"/>
            <a:chExt cx="4680000" cy="304800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0" y="48177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0" y="49701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 userDrawn="1"/>
          </p:nvCxnSpPr>
          <p:spPr>
            <a:xfrm>
              <a:off x="0" y="51225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 userDrawn="1"/>
        </p:nvGrpSpPr>
        <p:grpSpPr>
          <a:xfrm>
            <a:off x="7512000" y="4817777"/>
            <a:ext cx="4680000" cy="304800"/>
            <a:chOff x="0" y="4817777"/>
            <a:chExt cx="4680000" cy="304800"/>
          </a:xfrm>
        </p:grpSpPr>
        <p:cxnSp>
          <p:nvCxnSpPr>
            <p:cNvPr id="23" name="直接连接符 22"/>
            <p:cNvCxnSpPr/>
            <p:nvPr userDrawn="1"/>
          </p:nvCxnSpPr>
          <p:spPr>
            <a:xfrm>
              <a:off x="0" y="48177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>
              <a:off x="0" y="49701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 userDrawn="1"/>
          </p:nvCxnSpPr>
          <p:spPr>
            <a:xfrm>
              <a:off x="0" y="51225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402812"/>
            <a:ext cx="12193200" cy="1901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260648"/>
            <a:ext cx="1271464" cy="432048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343472" y="260648"/>
            <a:ext cx="72008" cy="432048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480796" y="464299"/>
            <a:ext cx="63624" cy="224408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904000" y="547348"/>
            <a:ext cx="6300000" cy="145169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9200" y="147600"/>
            <a:ext cx="4460400" cy="860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927648" y="-16874"/>
            <a:ext cx="596900" cy="238986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524548" y="3491501"/>
            <a:ext cx="8667452" cy="65722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r">
              <a:defRPr/>
            </a:pPr>
            <a:endParaRPr lang="zh-CN" alt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Meiryo" panose="020B0604030504040204" pitchFamily="34" charset="-128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2323100"/>
            <a:ext cx="10836275" cy="1168400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5400" spc="200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36274" y="4148726"/>
            <a:ext cx="1009650" cy="677863"/>
          </a:xfrm>
          <a:prstGeom prst="rect">
            <a:avLst/>
          </a:prstGeom>
          <a:solidFill>
            <a:srgbClr val="2A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直角三角形 12"/>
          <p:cNvSpPr/>
          <p:nvPr userDrawn="1"/>
        </p:nvSpPr>
        <p:spPr>
          <a:xfrm>
            <a:off x="10836274" y="2323100"/>
            <a:ext cx="1009650" cy="1168400"/>
          </a:xfrm>
          <a:prstGeom prst="rtTriangle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直角三角形 13"/>
          <p:cNvSpPr/>
          <p:nvPr userDrawn="1"/>
        </p:nvSpPr>
        <p:spPr>
          <a:xfrm flipH="1" flipV="1">
            <a:off x="10836274" y="4826588"/>
            <a:ext cx="1009650" cy="1168400"/>
          </a:xfrm>
          <a:prstGeom prst="rtTriangle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1845925" y="4829764"/>
            <a:ext cx="346075" cy="1165225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4064-77CB-41EA-A9CD-41D6945532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98AA-476E-4B29-9368-0752C2612F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 flipV="1">
            <a:off x="10363740" y="6721474"/>
            <a:ext cx="1828894" cy="141347"/>
          </a:xfrm>
          <a:custGeom>
            <a:avLst/>
            <a:gdLst>
              <a:gd name="connsiteX0" fmla="*/ 0 w 7446057"/>
              <a:gd name="connsiteY0" fmla="*/ 0 h 198000"/>
              <a:gd name="connsiteX1" fmla="*/ 7446057 w 7446057"/>
              <a:gd name="connsiteY1" fmla="*/ 0 h 198000"/>
              <a:gd name="connsiteX2" fmla="*/ 7446057 w 7446057"/>
              <a:gd name="connsiteY2" fmla="*/ 198000 h 198000"/>
              <a:gd name="connsiteX3" fmla="*/ 243360 w 7446057"/>
              <a:gd name="connsiteY3" fmla="*/ 198000 h 198000"/>
              <a:gd name="connsiteX4" fmla="*/ 0 w 7446057"/>
              <a:gd name="connsiteY4" fmla="*/ 0 h 1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057" h="198000">
                <a:moveTo>
                  <a:pt x="0" y="0"/>
                </a:moveTo>
                <a:lnTo>
                  <a:pt x="7446057" y="0"/>
                </a:lnTo>
                <a:lnTo>
                  <a:pt x="7446057" y="198000"/>
                </a:lnTo>
                <a:lnTo>
                  <a:pt x="243360" y="19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5" name="任意多边形: 形状 44"/>
          <p:cNvSpPr/>
          <p:nvPr userDrawn="1"/>
        </p:nvSpPr>
        <p:spPr>
          <a:xfrm>
            <a:off x="7620" y="6721474"/>
            <a:ext cx="10356119" cy="136527"/>
          </a:xfrm>
          <a:custGeom>
            <a:avLst/>
            <a:gdLst>
              <a:gd name="connsiteX0" fmla="*/ 0 w 10355580"/>
              <a:gd name="connsiteY0" fmla="*/ 0 h 136527"/>
              <a:gd name="connsiteX1" fmla="*/ 10355580 w 10355580"/>
              <a:gd name="connsiteY1" fmla="*/ 0 h 136527"/>
              <a:gd name="connsiteX2" fmla="*/ 10299194 w 10355580"/>
              <a:gd name="connsiteY2" fmla="*/ 136527 h 136527"/>
              <a:gd name="connsiteX3" fmla="*/ 0 w 10355580"/>
              <a:gd name="connsiteY3" fmla="*/ 136527 h 1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5580" h="136527">
                <a:moveTo>
                  <a:pt x="0" y="0"/>
                </a:moveTo>
                <a:lnTo>
                  <a:pt x="10355580" y="0"/>
                </a:lnTo>
                <a:lnTo>
                  <a:pt x="10299194" y="136527"/>
                </a:lnTo>
                <a:lnTo>
                  <a:pt x="0" y="13652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126609" y="112542"/>
            <a:ext cx="12065391" cy="661100"/>
          </a:xfrm>
          <a:prstGeom prst="rect">
            <a:avLst/>
          </a:prstGeom>
          <a:gradFill flip="none" rotWithShape="1">
            <a:gsLst>
              <a:gs pos="0">
                <a:srgbClr val="008BD5"/>
              </a:gs>
              <a:gs pos="100000">
                <a:srgbClr val="CDB151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 descr="图片包含 户外, 建筑物, 天空&#10;&#10;描述已自动生成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282876" y="112542"/>
            <a:ext cx="909124" cy="773723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直接连接符 7"/>
          <p:cNvCxnSpPr/>
          <p:nvPr userDrawn="1"/>
        </p:nvCxnSpPr>
        <p:spPr>
          <a:xfrm>
            <a:off x="0" y="88626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bg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91689"/>
          </a:xfrm>
          <a:prstGeom prst="rect">
            <a:avLst/>
          </a:prstGeom>
          <a:solidFill>
            <a:schemeClr val="accent1">
              <a:lumMod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 userDrawn="1"/>
        </p:nvSpPr>
        <p:spPr>
          <a:xfrm>
            <a:off x="0" y="222885"/>
            <a:ext cx="850900" cy="581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17DF-4A63-44DD-BA1A-126C5D302D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7F7B-9E30-4F6C-A99E-73BA498657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524000" y="2970530"/>
            <a:ext cx="9766935" cy="755650"/>
          </a:xfr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YJK楼梯使用指南</a:t>
            </a:r>
            <a:endParaRPr lang="zh-CN" altLang="en-US" sz="4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18660" y="4736465"/>
            <a:ext cx="3154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北京盈建科软件股份有限公司</a:t>
            </a:r>
            <a:endParaRPr lang="zh-CN" altLang="en-US"/>
          </a:p>
          <a:p>
            <a:r>
              <a:rPr lang="en-US" altLang="zh-CN"/>
              <a:t>                </a:t>
            </a:r>
            <a:r>
              <a:rPr lang="zh-CN" altLang="en-US"/>
              <a:t>钟海明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965" y="1148080"/>
            <a:ext cx="8976360" cy="4945380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341610" y="1148080"/>
          <a:ext cx="9715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showAsIcon="1" r:id="rId2" imgW="971550" imgH="800100" progId="Package">
                  <p:embed/>
                </p:oleObj>
              </mc:Choice>
              <mc:Fallback>
                <p:oleObj name="" showAsIcon="1" r:id="rId2" imgW="971550" imgH="800100" progId="Package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41610" y="1148080"/>
                        <a:ext cx="9715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2570" y="2486660"/>
            <a:ext cx="4831715" cy="2844800"/>
          </a:xfrm>
          <a:prstGeom prst="rect">
            <a:avLst/>
          </a:prstGeom>
        </p:spPr>
        <p:txBody>
          <a:bodyPr>
            <a:noAutofit/>
          </a:bodyPr>
          <a:p>
            <a:pPr marL="0" indent="0"/>
            <a:r>
              <a:rPr lang="zh-CN" altLang="en-US" sz="1600" b="0" i="0">
                <a:solidFill>
                  <a:srgbClr val="3031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踏步与面层需要按恒载输入，程序在计算简图中的恒载仅是梯段板自重（指板厚不含踏步）与板上的恒载。</a:t>
            </a:r>
            <a:endParaRPr lang="zh-CN" altLang="en-US" sz="1600" b="0" i="0">
              <a:solidFill>
                <a:srgbClr val="3031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/>
            <a:r>
              <a:rPr lang="zh-CN" altLang="en-US" sz="1600" b="0" i="0">
                <a:solidFill>
                  <a:srgbClr val="3031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自重不用乘角度，输入的恒载需要乘角度</a:t>
            </a:r>
            <a:endParaRPr lang="zh-CN" altLang="en-US" sz="1600" b="0" i="0">
              <a:solidFill>
                <a:srgbClr val="3031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/>
            <a:endParaRPr lang="zh-CN" altLang="en-US" sz="1600" b="0" i="0">
              <a:solidFill>
                <a:srgbClr val="3031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/>
            <a:r>
              <a:rPr lang="zh-CN" altLang="en-US" sz="1600" b="0" i="0">
                <a:solidFill>
                  <a:srgbClr val="3031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DEAD：6.36=0.15*25.5+3*cos（32.35）</a:t>
            </a:r>
            <a:endParaRPr lang="zh-CN" altLang="en-US" sz="1600" b="0" i="0">
              <a:solidFill>
                <a:srgbClr val="3031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9055" y="1462405"/>
            <a:ext cx="6816090" cy="34931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390" y="1673860"/>
            <a:ext cx="8249920" cy="4516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721360"/>
            <a:ext cx="5700395" cy="5880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6765" y="2264410"/>
            <a:ext cx="6507480" cy="2112010"/>
          </a:xfrm>
          <a:prstGeom prst="rect">
            <a:avLst/>
          </a:prstGeom>
          <a:solidFill>
            <a:srgbClr val="28A9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175B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43455" y="2735580"/>
            <a:ext cx="605282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sz="6000" b="1" dirty="0">
                <a:latin typeface="微软雅黑" panose="020B0503020204020204" pitchFamily="34" charset="-122"/>
                <a:sym typeface="+mn-ea"/>
              </a:rPr>
              <a:t>设计楼梯构件</a:t>
            </a:r>
            <a:endParaRPr kumimoji="1" lang="zh-CN" sz="6000" b="1" dirty="0">
              <a:solidFill>
                <a:srgbClr val="C1C1C1">
                  <a:lumMod val="20000"/>
                  <a:lumOff val="8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7620" y="1418767"/>
            <a:ext cx="7695043" cy="4020833"/>
          </a:xfrm>
          <a:prstGeom prst="rect">
            <a:avLst/>
          </a:prstGeom>
          <a:noFill/>
          <a:ln w="12700" cap="flat" cmpd="sng" algn="ctr">
            <a:solidFill>
              <a:srgbClr val="28A9D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175B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53948" y="1349980"/>
            <a:ext cx="1056117" cy="1034572"/>
            <a:chOff x="576608" y="387249"/>
            <a:chExt cx="1396644" cy="1368152"/>
          </a:xfrm>
          <a:solidFill>
            <a:srgbClr val="00B0F0"/>
          </a:solidFill>
        </p:grpSpPr>
        <p:sp>
          <p:nvSpPr>
            <p:cNvPr id="8" name="矩形 7"/>
            <p:cNvSpPr/>
            <p:nvPr/>
          </p:nvSpPr>
          <p:spPr>
            <a:xfrm>
              <a:off x="605100" y="387249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-11199" y="975056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 flipV="1">
            <a:off x="8170879" y="4436798"/>
            <a:ext cx="1056117" cy="1034572"/>
            <a:chOff x="576608" y="387249"/>
            <a:chExt cx="1396644" cy="1368152"/>
          </a:xfrm>
          <a:solidFill>
            <a:srgbClr val="28A9D6"/>
          </a:solidFill>
        </p:grpSpPr>
        <p:sp>
          <p:nvSpPr>
            <p:cNvPr id="24" name="矩形 23"/>
            <p:cNvSpPr/>
            <p:nvPr/>
          </p:nvSpPr>
          <p:spPr>
            <a:xfrm>
              <a:off x="605100" y="387249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16200000">
              <a:off x="-11199" y="975056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243455" y="1843405"/>
            <a:ext cx="1010920" cy="8642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1C1C1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51225" y="2225040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1</a:t>
            </a:r>
            <a:r>
              <a:rPr lang="zh-CN" altLang="en-US" sz="3600"/>
              <a:t>，楼梯施工图</a:t>
            </a:r>
            <a:endParaRPr lang="zh-CN" altLang="en-US" sz="3600"/>
          </a:p>
          <a:p>
            <a:r>
              <a:rPr lang="zh-CN" altLang="en-US" sz="3600"/>
              <a:t>	</a:t>
            </a:r>
            <a:endParaRPr lang="zh-CN" altLang="en-US" sz="3600"/>
          </a:p>
          <a:p>
            <a:r>
              <a:rPr lang="en-US" altLang="zh-CN" sz="3600"/>
              <a:t>2</a:t>
            </a:r>
            <a:r>
              <a:rPr lang="zh-CN" altLang="en-US" sz="3600"/>
              <a:t>，工具箱</a:t>
            </a:r>
            <a:endParaRPr lang="zh-CN" altLang="en-US"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80176" y="2372993"/>
            <a:ext cx="2348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spc="2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感谢！</a:t>
            </a:r>
            <a:endParaRPr lang="zh-CN" altLang="en-US" sz="5400" b="1" spc="200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85233" y="2896213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000" b="1" spc="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2000" b="1" spc="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3"/>
          <p:cNvSpPr txBox="1"/>
          <p:nvPr/>
        </p:nvSpPr>
        <p:spPr>
          <a:xfrm>
            <a:off x="3549650" y="4679950"/>
            <a:ext cx="3927475" cy="1451610"/>
          </a:xfrm>
          <a:prstGeom prst="rect">
            <a:avLst/>
          </a:prstGeom>
        </p:spPr>
        <p:txBody>
          <a:bodyPr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b="1" dirty="0">
              <a:sym typeface="微软雅黑" panose="020B0503020204020204" pitchFamily="34" charset="-122"/>
            </a:endParaRPr>
          </a:p>
          <a:p>
            <a:r>
              <a:rPr lang="zh-CN" altLang="en-US" sz="2800" b="1" dirty="0">
                <a:sym typeface="微软雅黑" panose="020B0503020204020204" pitchFamily="34" charset="-122"/>
              </a:rPr>
              <a:t>官方网站：</a:t>
            </a:r>
            <a:r>
              <a:rPr lang="en-US" altLang="zh-CN" sz="2800" b="1" dirty="0">
                <a:sym typeface="微软雅黑" panose="020B0503020204020204" pitchFamily="34" charset="-122"/>
              </a:rPr>
              <a:t>yjk.cn</a:t>
            </a:r>
            <a:endParaRPr lang="en-US" altLang="zh-CN" sz="2800" b="1" dirty="0">
              <a:sym typeface="微软雅黑" panose="020B0503020204020204" pitchFamily="34" charset="-122"/>
            </a:endParaRPr>
          </a:p>
          <a:p>
            <a:endParaRPr lang="zh-CN" altLang="en-US" sz="2800" b="1" dirty="0">
              <a:sym typeface="微软雅黑" panose="020B0503020204020204" pitchFamily="34" charset="-122"/>
            </a:endParaRPr>
          </a:p>
          <a:p>
            <a:r>
              <a:rPr lang="zh-CN" altLang="en-US" sz="2800" b="1" dirty="0">
                <a:sym typeface="微软雅黑" panose="020B0503020204020204" pitchFamily="34" charset="-122"/>
              </a:rPr>
              <a:t>微信公众号：盈建科</a:t>
            </a:r>
            <a:endParaRPr lang="zh-CN" altLang="en-US" sz="2800" b="1" dirty="0"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4905" y="4586605"/>
            <a:ext cx="1638300" cy="1638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0"/>
          <a:ext cx="12193200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/>
                <a:gridCol w="1584000"/>
                <a:gridCol w="1584000"/>
                <a:gridCol w="1584000"/>
                <a:gridCol w="1584000"/>
                <a:gridCol w="1584000"/>
                <a:gridCol w="2689200"/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</a:t>
                      </a:r>
                      <a:r>
                        <a:rPr lang="en-US" altLang="zh-CN" sz="3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3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8A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blipFill dpi="0" rotWithShape="1">
                      <a:blip r:embed="rId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</a:t>
                      </a:r>
                      <a:r>
                        <a:rPr lang="en-US" altLang="zh-CN" sz="3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3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8A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</a:t>
                      </a:r>
                      <a:r>
                        <a:rPr lang="en-US" altLang="zh-CN" sz="3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3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8A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8A9D6"/>
                    </a:solidFill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8327709" y="1910060"/>
            <a:ext cx="2917951" cy="1381682"/>
            <a:chOff x="8853489" y="1054715"/>
            <a:chExt cx="2917951" cy="1381682"/>
          </a:xfrm>
        </p:grpSpPr>
        <p:sp>
          <p:nvSpPr>
            <p:cNvPr id="5" name="文本框 4"/>
            <p:cNvSpPr txBox="1"/>
            <p:nvPr/>
          </p:nvSpPr>
          <p:spPr>
            <a:xfrm>
              <a:off x="8853489" y="1250300"/>
              <a:ext cx="193040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10311304" y="1054715"/>
              <a:ext cx="872224" cy="1217897"/>
            </a:xfrm>
            <a:prstGeom prst="line">
              <a:avLst/>
            </a:prstGeom>
            <a:ln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0610660" y="1791237"/>
              <a:ext cx="11607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spc="250" dirty="0">
                  <a:solidFill>
                    <a:srgbClr val="1F48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3600" b="1" spc="250" dirty="0">
                <a:solidFill>
                  <a:srgbClr val="1F487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2466" y="1026845"/>
            <a:ext cx="2963565" cy="2157599"/>
            <a:chOff x="986312" y="1036341"/>
            <a:chExt cx="2963565" cy="2157599"/>
          </a:xfrm>
          <a:noFill/>
        </p:grpSpPr>
        <p:cxnSp>
          <p:nvCxnSpPr>
            <p:cNvPr id="9" name="直接连接符 8"/>
            <p:cNvCxnSpPr/>
            <p:nvPr/>
          </p:nvCxnSpPr>
          <p:spPr>
            <a:xfrm>
              <a:off x="1563012" y="1036341"/>
              <a:ext cx="0" cy="2157599"/>
            </a:xfrm>
            <a:prstGeom prst="line">
              <a:avLst/>
            </a:prstGeom>
            <a:grpFill/>
            <a:ln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986312" y="1477439"/>
              <a:ext cx="481281" cy="366345"/>
            </a:xfrm>
            <a:prstGeom prst="rect">
              <a:avLst/>
            </a:prstGeom>
            <a:solidFill>
              <a:srgbClr val="1F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Arial Rounded MT Bold" panose="02010600030101010101" pitchFamily="34" charset="-122"/>
                </a:rPr>
                <a:t>1</a:t>
              </a:r>
              <a:endParaRPr lang="zh-CN" altLang="en-US" sz="2000" dirty="0">
                <a:solidFill>
                  <a:srgbClr val="FFFFFF"/>
                </a:solidFill>
                <a:latin typeface="Arial Rounded MT Bold" panose="02010600030101010101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73521" y="1401221"/>
              <a:ext cx="2376356" cy="5219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err="1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建立楼梯模型</a:t>
              </a:r>
              <a:endParaRPr lang="zh-CN" altLang="en-US" sz="2800" b="1" dirty="0" err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35709" y="1033731"/>
            <a:ext cx="3402332" cy="3159578"/>
            <a:chOff x="7328342" y="1036340"/>
            <a:chExt cx="3402332" cy="4553588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7936795" y="1036340"/>
              <a:ext cx="0" cy="4553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7951496" y="3823424"/>
              <a:ext cx="2376356" cy="75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800" b="1" dirty="0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计算楼梯模型</a:t>
              </a:r>
              <a:endParaRPr lang="zh-CN" sz="2800" b="1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328342" y="3931069"/>
              <a:ext cx="481281" cy="55733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Arial Rounded MT Bold" panose="02010600030101010101" pitchFamily="34" charset="-122"/>
                </a:rPr>
                <a:t>2</a:t>
              </a:r>
              <a:endParaRPr lang="zh-CN" altLang="en-US" sz="2000" dirty="0">
                <a:solidFill>
                  <a:srgbClr val="FFFFFF"/>
                </a:solidFill>
                <a:latin typeface="Arial Rounded MT Bold" panose="02010600030101010101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001444" y="4345960"/>
              <a:ext cx="2729230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charset="0"/>
                <a:buChar char="u"/>
              </a:pPr>
              <a:endPara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45108" y="1044000"/>
            <a:ext cx="3026798" cy="4553588"/>
            <a:chOff x="7335397" y="1036340"/>
            <a:chExt cx="3026798" cy="45535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7936795" y="1036340"/>
              <a:ext cx="0" cy="4553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7985839" y="4267580"/>
              <a:ext cx="237635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800" b="1" dirty="0">
                  <a:latin typeface="微软雅黑" panose="020B0503020204020204" pitchFamily="34" charset="-122"/>
                </a:rPr>
                <a:t>设计楼梯构件</a:t>
              </a:r>
              <a:endParaRPr lang="zh-CN" sz="28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35397" y="4345393"/>
              <a:ext cx="481281" cy="36634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Arial Rounded MT Bold" panose="02010600030101010101" pitchFamily="34" charset="-122"/>
                </a:rPr>
                <a:t>3</a:t>
              </a:r>
              <a:endParaRPr lang="zh-CN" altLang="en-US" sz="2000" dirty="0">
                <a:solidFill>
                  <a:srgbClr val="FFFFFF"/>
                </a:solidFill>
                <a:latin typeface="Arial Rounded MT Bold" panose="02010600030101010101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6765" y="2264410"/>
            <a:ext cx="6700520" cy="2112010"/>
          </a:xfrm>
          <a:prstGeom prst="rect">
            <a:avLst/>
          </a:prstGeom>
          <a:solidFill>
            <a:srgbClr val="28A9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175B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43455" y="2735580"/>
            <a:ext cx="635889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altLang="en-US" sz="6000" b="1" dirty="0" err="1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建立楼梯模型</a:t>
            </a:r>
            <a:endParaRPr kumimoji="1" lang="zh-CN" sz="6000" b="1" dirty="0">
              <a:solidFill>
                <a:srgbClr val="C1C1C1">
                  <a:lumMod val="20000"/>
                  <a:lumOff val="8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7620" y="1418767"/>
            <a:ext cx="7695043" cy="4020833"/>
          </a:xfrm>
          <a:prstGeom prst="rect">
            <a:avLst/>
          </a:prstGeom>
          <a:noFill/>
          <a:ln w="12700" cap="flat" cmpd="sng" algn="ctr">
            <a:solidFill>
              <a:srgbClr val="28A9D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175B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53948" y="1349980"/>
            <a:ext cx="1056117" cy="1034572"/>
            <a:chOff x="576608" y="387249"/>
            <a:chExt cx="1396644" cy="1368152"/>
          </a:xfrm>
          <a:solidFill>
            <a:srgbClr val="00B0F0"/>
          </a:solidFill>
        </p:grpSpPr>
        <p:sp>
          <p:nvSpPr>
            <p:cNvPr id="8" name="矩形 7"/>
            <p:cNvSpPr/>
            <p:nvPr/>
          </p:nvSpPr>
          <p:spPr>
            <a:xfrm>
              <a:off x="605100" y="387249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-11199" y="975056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 flipV="1">
            <a:off x="8170879" y="4436798"/>
            <a:ext cx="1056117" cy="1034572"/>
            <a:chOff x="576608" y="387249"/>
            <a:chExt cx="1396644" cy="1368152"/>
          </a:xfrm>
          <a:solidFill>
            <a:srgbClr val="28A9D6"/>
          </a:solidFill>
        </p:grpSpPr>
        <p:sp>
          <p:nvSpPr>
            <p:cNvPr id="24" name="矩形 23"/>
            <p:cNvSpPr/>
            <p:nvPr/>
          </p:nvSpPr>
          <p:spPr>
            <a:xfrm>
              <a:off x="605100" y="387249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16200000">
              <a:off x="-11199" y="975056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243455" y="1843405"/>
            <a:ext cx="1010920" cy="8642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1C1C1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19045" y="1536700"/>
            <a:ext cx="52939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	软件支持的楼梯类型；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	楼梯间必须是矩形；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	一层多跑剪刀梯如何建模，一般考虑楼梯的是框架结构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	不规则楼梯如何模拟？用梁围成房间布置层间板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	起跑点的方向设置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	默认的梯柱梯梁截面尺寸？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	楼梯的全楼布置；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	房间是否开洞？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	荷载如何输入；</a:t>
            </a:r>
            <a:endParaRPr lang="zh-CN" altLang="en-US"/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/>
              <a:t>梯梁的位置；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895" y="802005"/>
            <a:ext cx="8783320" cy="5914390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044430" y="802005"/>
          <a:ext cx="9715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showAsIcon="1" r:id="rId2" imgW="971550" imgH="800100" progId="Package">
                  <p:embed/>
                </p:oleObj>
              </mc:Choice>
              <mc:Fallback>
                <p:oleObj name="" showAsIcon="1" r:id="rId2" imgW="971550" imgH="800100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44430" y="802005"/>
                        <a:ext cx="9715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165" y="1008380"/>
            <a:ext cx="8277225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7005" y="1486535"/>
            <a:ext cx="9530080" cy="43218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765" y="1861820"/>
            <a:ext cx="9451975" cy="3413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" y="1504315"/>
            <a:ext cx="1737360" cy="38487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0780" y="1434465"/>
            <a:ext cx="7444740" cy="4564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" y="1434465"/>
            <a:ext cx="1849120" cy="8102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6765" y="2264410"/>
            <a:ext cx="6911340" cy="2112010"/>
          </a:xfrm>
          <a:prstGeom prst="rect">
            <a:avLst/>
          </a:prstGeom>
          <a:solidFill>
            <a:srgbClr val="28A9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175B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43455" y="2735580"/>
            <a:ext cx="697357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lang="zh-CN" sz="6000" b="1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计算楼梯模型</a:t>
            </a:r>
            <a:endParaRPr kumimoji="1" lang="zh-CN" sz="6000" b="1" dirty="0">
              <a:solidFill>
                <a:srgbClr val="C1C1C1">
                  <a:lumMod val="20000"/>
                  <a:lumOff val="8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7620" y="1418767"/>
            <a:ext cx="7695043" cy="4020833"/>
          </a:xfrm>
          <a:prstGeom prst="rect">
            <a:avLst/>
          </a:prstGeom>
          <a:noFill/>
          <a:ln w="12700" cap="flat" cmpd="sng" algn="ctr">
            <a:solidFill>
              <a:srgbClr val="28A9D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175B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53948" y="1349980"/>
            <a:ext cx="1056117" cy="1034572"/>
            <a:chOff x="576608" y="387249"/>
            <a:chExt cx="1396644" cy="1368152"/>
          </a:xfrm>
          <a:solidFill>
            <a:srgbClr val="00B0F0"/>
          </a:solidFill>
        </p:grpSpPr>
        <p:sp>
          <p:nvSpPr>
            <p:cNvPr id="8" name="矩形 7"/>
            <p:cNvSpPr/>
            <p:nvPr/>
          </p:nvSpPr>
          <p:spPr>
            <a:xfrm>
              <a:off x="605100" y="387249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-11199" y="975056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 flipV="1">
            <a:off x="8170879" y="4436798"/>
            <a:ext cx="1056117" cy="1034572"/>
            <a:chOff x="576608" y="387249"/>
            <a:chExt cx="1396644" cy="1368152"/>
          </a:xfrm>
          <a:solidFill>
            <a:srgbClr val="28A9D6"/>
          </a:solidFill>
        </p:grpSpPr>
        <p:sp>
          <p:nvSpPr>
            <p:cNvPr id="24" name="矩形 23"/>
            <p:cNvSpPr/>
            <p:nvPr/>
          </p:nvSpPr>
          <p:spPr>
            <a:xfrm>
              <a:off x="605100" y="387249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16200000">
              <a:off x="-11199" y="975056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243455" y="1843405"/>
            <a:ext cx="1010920" cy="8642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1C1C1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COMMONDATA" val="eyJjb3VudCI6MjUsImhkaWQiOiI3YWMxYjEwYTFmN2FkZTNkNzhlNzEyZDU5MGNkNGZhNSIsInVzZXJDb3VudCI6MjV9"/>
  <p:tag name="commondata" val="eyJjb3VudCI6MjYsImhkaWQiOiI3YWMxYjEwYTFmN2FkZTNkNzhlNzEyZDU5MGNkNGZhNSIsInVzZXJDb3VudCI6MjZ9"/>
</p:tagLst>
</file>

<file path=ppt/theme/theme1.xml><?xml version="1.0" encoding="utf-8"?>
<a:theme xmlns:a="http://schemas.openxmlformats.org/drawingml/2006/main" name="销售技能培训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WPS 演示</Application>
  <PresentationFormat>宽屏</PresentationFormat>
  <Paragraphs>67</Paragraphs>
  <Slides>16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造字工房悦黑体验版常规体</vt:lpstr>
      <vt:lpstr>微软雅黑</vt:lpstr>
      <vt:lpstr>幼圆</vt:lpstr>
      <vt:lpstr>Meiryo</vt:lpstr>
      <vt:lpstr>微软雅黑 Light</vt:lpstr>
      <vt:lpstr>Arial Rounded MT Bold</vt:lpstr>
      <vt:lpstr>Wingdings</vt:lpstr>
      <vt:lpstr>Calibri</vt:lpstr>
      <vt:lpstr>等线</vt:lpstr>
      <vt:lpstr>Arial Unicode MS</vt:lpstr>
      <vt:lpstr>等线 Light</vt:lpstr>
      <vt:lpstr>黑体</vt:lpstr>
      <vt:lpstr>Yu Gothic UI</vt:lpstr>
      <vt:lpstr>销售技能培训​​</vt:lpstr>
      <vt:lpstr>Package</vt:lpstr>
      <vt:lpstr>Package</vt:lpstr>
      <vt:lpstr>YJK楼梯使用指南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晨雨</dc:creator>
  <cp:lastModifiedBy>钟海明</cp:lastModifiedBy>
  <cp:revision>230</cp:revision>
  <dcterms:created xsi:type="dcterms:W3CDTF">2016-09-02T00:37:00Z</dcterms:created>
  <dcterms:modified xsi:type="dcterms:W3CDTF">2024-07-09T03:58:49Z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2052-12.1.0.17140</vt:lpwstr>
  </property>
  <property fmtid="{D5CDD505-2E9C-101B-9397-08002B2CF9AE}" pid="3" name="KSOTemplateUUID">
    <vt:lpwstr>v1.0_mb_6aIJ+CjiI3Hx4lk/adp44Q==</vt:lpwstr>
  </property>
  <property fmtid="{D5CDD505-2E9C-101B-9397-08002B2CF9AE}" pid="4" name="ICV">
    <vt:lpwstr>DFB9020683B64B339CE05D9CB8C08E27_13</vt:lpwstr>
  </property>
  <property fmtid="{D5CDD505-2E9C-101B-9397-08002B2CF9AE}" pid="5" name="commondata">
    <vt:lpwstr>eyJjb3VudCI6MTIsImhkaWQiOiI3MzkzNzY5MTA5MjdiNzJiMTllNmFmZTJhMjA2ODNlZSIsInVzZXJDb3VudCI6MTJ9</vt:lpwstr>
  </property>
</Properties>
</file>