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4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4.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5.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6.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9.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10.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11.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12.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9" r:id="rId1"/>
    <p:sldMasterId id="2147483679" r:id="rId2"/>
    <p:sldMasterId id="2147483699" r:id="rId3"/>
    <p:sldMasterId id="2147483707" r:id="rId4"/>
  </p:sldMasterIdLst>
  <p:notesMasterIdLst>
    <p:notesMasterId r:id="rId43"/>
  </p:notesMasterIdLst>
  <p:sldIdLst>
    <p:sldId id="1287" r:id="rId5"/>
    <p:sldId id="1288" r:id="rId6"/>
    <p:sldId id="1289" r:id="rId7"/>
    <p:sldId id="1290" r:id="rId8"/>
    <p:sldId id="1291" r:id="rId9"/>
    <p:sldId id="1292" r:id="rId10"/>
    <p:sldId id="1293" r:id="rId11"/>
    <p:sldId id="1261" r:id="rId12"/>
    <p:sldId id="1270" r:id="rId13"/>
    <p:sldId id="486" r:id="rId14"/>
    <p:sldId id="1298" r:id="rId15"/>
    <p:sldId id="1299" r:id="rId16"/>
    <p:sldId id="488" r:id="rId17"/>
    <p:sldId id="1267" r:id="rId18"/>
    <p:sldId id="1268" r:id="rId19"/>
    <p:sldId id="490" r:id="rId20"/>
    <p:sldId id="487" r:id="rId21"/>
    <p:sldId id="1300" r:id="rId22"/>
    <p:sldId id="1273" r:id="rId23"/>
    <p:sldId id="1266" r:id="rId24"/>
    <p:sldId id="489" r:id="rId25"/>
    <p:sldId id="1294" r:id="rId26"/>
    <p:sldId id="1271" r:id="rId27"/>
    <p:sldId id="1295" r:id="rId28"/>
    <p:sldId id="1265" r:id="rId29"/>
    <p:sldId id="1301" r:id="rId30"/>
    <p:sldId id="1274" r:id="rId31"/>
    <p:sldId id="1281" r:id="rId32"/>
    <p:sldId id="1282" r:id="rId33"/>
    <p:sldId id="1283" r:id="rId34"/>
    <p:sldId id="1275" r:id="rId35"/>
    <p:sldId id="1284" r:id="rId36"/>
    <p:sldId id="1276" r:id="rId37"/>
    <p:sldId id="1278" r:id="rId38"/>
    <p:sldId id="1302" r:id="rId39"/>
    <p:sldId id="1296" r:id="rId40"/>
    <p:sldId id="1297" r:id="rId41"/>
    <p:sldId id="982" r:id="rId42"/>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562">
          <p15:clr>
            <a:srgbClr val="A4A3A4"/>
          </p15:clr>
        </p15:guide>
        <p15:guide id="2" pos="377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win10" initials="w" lastIdx="1" clrIdx="2"/>
  <p:cmAuthor id="3" name="liucy" initials="l"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FFC000"/>
    <a:srgbClr val="69A35B"/>
    <a:srgbClr val="13307A"/>
    <a:srgbClr val="95882B"/>
    <a:srgbClr val="12281C"/>
    <a:srgbClr val="004820"/>
    <a:srgbClr val="1AA3AA"/>
    <a:srgbClr val="4DBFBF"/>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791" autoAdjust="0"/>
  </p:normalViewPr>
  <p:slideViewPr>
    <p:cSldViewPr showGuides="1">
      <p:cViewPr varScale="1">
        <p:scale>
          <a:sx n="86" d="100"/>
          <a:sy n="86" d="100"/>
        </p:scale>
        <p:origin x="533" y="62"/>
      </p:cViewPr>
      <p:guideLst>
        <p:guide orient="horz" pos="2562"/>
        <p:guide pos="37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9636"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66565" name="备注占位符 4"/>
          <p:cNvSpPr>
            <a:spLocks noGrp="1" noChangeArrowheads="1"/>
          </p:cNvSpPr>
          <p:nvPr>
            <p:ph type="body" sz="quarter" idx="4294967295"/>
          </p:nvPr>
        </p:nvSpPr>
        <p:spPr bwMode="auto">
          <a:xfrm>
            <a:off x="685800" y="4400550"/>
            <a:ext cx="5486400" cy="3600450"/>
          </a:xfrm>
          <a:prstGeom prst="rect">
            <a:avLst/>
          </a:prstGeom>
          <a:noFill/>
          <a:ln w="9525">
            <a:no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lvl1pPr algn="r" eaLnBrk="1" hangingPunct="1">
              <a:buFont typeface="Arial" panose="020B0604020202020204" pitchFamily="34" charset="0"/>
              <a:buNone/>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A108D85-AF87-4911-9A40-480AA1A21E9E}" type="slidenum">
              <a:rPr kumimoji="0" lang="en-US"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幻灯片图像占位符 1"/>
          <p:cNvSpPr>
            <a:spLocks noGrp="1" noRot="1" noChangeAspect="1"/>
          </p:cNvSpPr>
          <p:nvPr>
            <p:ph type="sldImg"/>
          </p:nvPr>
        </p:nvSpPr>
        <p:spPr>
          <a:xfrm>
            <a:off x="685800" y="1143000"/>
            <a:ext cx="5486400" cy="3086100"/>
          </a:xfrm>
        </p:spPr>
      </p:sp>
      <p:sp>
        <p:nvSpPr>
          <p:cNvPr id="71682" name="备注占位符 2"/>
          <p:cNvSpPr>
            <a:spLocks noGrp="1"/>
          </p:cNvSpPr>
          <p:nvPr>
            <p:ph type="body"/>
          </p:nvPr>
        </p:nvSpPr>
        <p:spPr/>
        <p:txBody>
          <a:bodyPr wrap="square" lIns="91440" tIns="45720" rIns="91440" bIns="45720" anchor="t" anchorCtr="0"/>
          <a:lstStyle/>
          <a:p>
            <a:pPr lvl="0"/>
            <a:endParaRPr lang="zh-CN" altLang="en-US" sz="1000" dirty="0"/>
          </a:p>
        </p:txBody>
      </p:sp>
      <p:sp>
        <p:nvSpPr>
          <p:cNvPr id="71683"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1</a:t>
            </a:fld>
            <a:endParaRPr lang="zh-CN" altLang="en-US" sz="120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546626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针对柔性支架</a:t>
            </a:r>
            <a:r>
              <a:rPr lang="en-US" altLang="zh-CN"/>
              <a:t>530</a:t>
            </a:r>
            <a:r>
              <a:rPr lang="zh-CN" altLang="en-US"/>
              <a:t>版本增加了一系列属性定义和结果展示，有初应力分别可按照索力、原长、初应变、温度差四种方式定义、计算参数增加初始态找形方法、结果增加初始态内力、位移和挠度图。</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sym typeface="+mn-ea"/>
              </a:rPr>
              <a:t>530</a:t>
            </a:r>
            <a:r>
              <a:rPr lang="zh-CN" altLang="en-US">
                <a:sym typeface="+mn-ea"/>
              </a:rPr>
              <a:t>光伏支架在已有成熟版本基础上重点增加了双层桁架索柔性支架参数化建模、</a:t>
            </a:r>
            <a:endParaRPr lang="zh-CN" altLang="en-US"/>
          </a:p>
          <a:p>
            <a:r>
              <a:rPr lang="zh-CN" altLang="en-US">
                <a:sym typeface="+mn-ea"/>
              </a:rPr>
              <a:t>针对刚性、柔性参数化信息增加导入导出功能、</a:t>
            </a:r>
            <a:endParaRPr lang="zh-CN" altLang="en-US"/>
          </a:p>
          <a:p>
            <a:r>
              <a:rPr lang="zh-CN" altLang="en-US">
                <a:sym typeface="+mn-ea"/>
              </a:rPr>
              <a:t>对构件增加分组功能可以按组编辑、荷载计算增加实用小工具</a:t>
            </a:r>
            <a:endParaRPr lang="zh-CN" altLang="en-US"/>
          </a:p>
          <a:p>
            <a:endParaRPr lang="en-US" altLang="zh-CN"/>
          </a:p>
          <a:p>
            <a:r>
              <a:rPr lang="en-US" altLang="zh-CN"/>
              <a:t>530</a:t>
            </a:r>
            <a:r>
              <a:rPr lang="zh-CN" altLang="en-US"/>
              <a:t>柔性光伏支架在单层悬索形式基础上增加了双层索桁架的参数化模型输入，包括支架设计信息、拉索设置信息、光伏组件板信息、纵向柱间支撑布置以及基础形式等。</a:t>
            </a:r>
            <a:endParaRPr lang="en-US" altLang="zh-CN"/>
          </a:p>
        </p:txBody>
      </p:sp>
    </p:spTree>
    <p:extLst>
      <p:ext uri="{BB962C8B-B14F-4D97-AF65-F5344CB8AC3E}">
        <p14:creationId xmlns:p14="http://schemas.microsoft.com/office/powerpoint/2010/main" val="2148922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530</a:t>
            </a:r>
            <a:r>
              <a:rPr lang="zh-CN" altLang="en-US"/>
              <a:t>版本在建模和设计结果模块分别增加了构件分组功能，按照构件类型进行分组，可根据分组进行查看、显示、编辑等操作。</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幻灯片图像占位符 1"/>
          <p:cNvSpPr>
            <a:spLocks noGrp="1" noRot="1" noChangeAspect="1"/>
          </p:cNvSpPr>
          <p:nvPr>
            <p:ph type="sldImg"/>
          </p:nvPr>
        </p:nvSpPr>
        <p:spPr>
          <a:xfrm>
            <a:off x="685800" y="1143000"/>
            <a:ext cx="5486400" cy="3086100"/>
          </a:xfrm>
        </p:spPr>
      </p:sp>
      <p:sp>
        <p:nvSpPr>
          <p:cNvPr id="182274" name="备注占位符 2"/>
          <p:cNvSpPr>
            <a:spLocks noGrp="1"/>
          </p:cNvSpPr>
          <p:nvPr>
            <p:ph type="body"/>
          </p:nvPr>
        </p:nvSpPr>
        <p:spPr/>
        <p:txBody>
          <a:bodyPr wrap="square" lIns="91440" tIns="45720" rIns="91440" bIns="45720" anchor="t" anchorCtr="0"/>
          <a:lstStyle/>
          <a:p>
            <a:pPr lvl="0"/>
            <a:endParaRPr lang="zh-CN" altLang="en-US" dirty="0"/>
          </a:p>
        </p:txBody>
      </p:sp>
      <p:sp>
        <p:nvSpPr>
          <p:cNvPr id="182275"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38</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67384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46573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sym typeface="+mn-ea"/>
              </a:rPr>
              <a:t>530</a:t>
            </a:r>
            <a:r>
              <a:rPr lang="zh-CN" altLang="en-US">
                <a:sym typeface="+mn-ea"/>
              </a:rPr>
              <a:t>光伏支架在已有成熟版本基础上重点增加了双层桁架索柔性支架参数化建模、</a:t>
            </a:r>
            <a:endParaRPr lang="zh-CN" altLang="en-US"/>
          </a:p>
          <a:p>
            <a:r>
              <a:rPr lang="zh-CN" altLang="en-US">
                <a:sym typeface="+mn-ea"/>
              </a:rPr>
              <a:t>针对刚性、柔性参数化信息增加导入导出功能、</a:t>
            </a:r>
            <a:endParaRPr lang="zh-CN" altLang="en-US"/>
          </a:p>
          <a:p>
            <a:r>
              <a:rPr lang="zh-CN" altLang="en-US">
                <a:sym typeface="+mn-ea"/>
              </a:rPr>
              <a:t>对构件增加分组功能可以按组编辑、荷载计算增加实用小工具</a:t>
            </a:r>
            <a:endParaRPr lang="zh-CN" altLang="en-US"/>
          </a:p>
          <a:p>
            <a:endParaRPr lang="en-US" altLang="zh-CN"/>
          </a:p>
          <a:p>
            <a:r>
              <a:rPr lang="en-US" altLang="zh-CN"/>
              <a:t>530</a:t>
            </a:r>
            <a:r>
              <a:rPr lang="zh-CN" altLang="en-US"/>
              <a:t>柔性光伏支架在单层悬索形式基础上增加了双层索桁架的参数化模型输入，包括支架设计信息、拉索设置信息、光伏组件板信息、纵向柱间支撑布置以及基础形式等。</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sym typeface="+mn-ea"/>
              </a:rPr>
              <a:t>530</a:t>
            </a:r>
            <a:r>
              <a:rPr lang="zh-CN" altLang="en-US">
                <a:sym typeface="+mn-ea"/>
              </a:rPr>
              <a:t>光伏支架在已有成熟版本基础上重点增加了双层桁架索柔性支架参数化建模、</a:t>
            </a:r>
            <a:endParaRPr lang="zh-CN" altLang="en-US"/>
          </a:p>
          <a:p>
            <a:r>
              <a:rPr lang="zh-CN" altLang="en-US">
                <a:sym typeface="+mn-ea"/>
              </a:rPr>
              <a:t>针对刚性、柔性参数化信息增加导入导出功能、</a:t>
            </a:r>
            <a:endParaRPr lang="zh-CN" altLang="en-US"/>
          </a:p>
          <a:p>
            <a:r>
              <a:rPr lang="zh-CN" altLang="en-US">
                <a:sym typeface="+mn-ea"/>
              </a:rPr>
              <a:t>对构件增加分组功能可以按组编辑、荷载计算增加实用小工具</a:t>
            </a:r>
            <a:endParaRPr lang="zh-CN" altLang="en-US"/>
          </a:p>
          <a:p>
            <a:endParaRPr lang="en-US" altLang="zh-CN"/>
          </a:p>
          <a:p>
            <a:r>
              <a:rPr lang="en-US" altLang="zh-CN"/>
              <a:t>530</a:t>
            </a:r>
            <a:r>
              <a:rPr lang="zh-CN" altLang="en-US"/>
              <a:t>柔性光伏支架在单层悬索形式基础上增加了双层索桁架的参数化模型输入，包括支架设计信息、拉索设置信息、光伏组件板信息、纵向柱间支撑布置以及基础形式等。</a:t>
            </a:r>
            <a:endParaRPr lang="en-US" altLang="zh-CN"/>
          </a:p>
        </p:txBody>
      </p:sp>
    </p:spTree>
    <p:extLst>
      <p:ext uri="{BB962C8B-B14F-4D97-AF65-F5344CB8AC3E}">
        <p14:creationId xmlns:p14="http://schemas.microsoft.com/office/powerpoint/2010/main" val="379557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sym typeface="+mn-ea"/>
              </a:rPr>
              <a:t>530</a:t>
            </a:r>
            <a:r>
              <a:rPr lang="zh-CN" altLang="en-US">
                <a:sym typeface="+mn-ea"/>
              </a:rPr>
              <a:t>光伏支架在已有成熟版本基础上重点增加了双层桁架索柔性支架参数化建模、</a:t>
            </a:r>
            <a:endParaRPr lang="zh-CN" altLang="en-US"/>
          </a:p>
          <a:p>
            <a:r>
              <a:rPr lang="zh-CN" altLang="en-US">
                <a:sym typeface="+mn-ea"/>
              </a:rPr>
              <a:t>针对刚性、柔性参数化信息增加导入导出功能、</a:t>
            </a:r>
            <a:endParaRPr lang="zh-CN" altLang="en-US"/>
          </a:p>
          <a:p>
            <a:r>
              <a:rPr lang="zh-CN" altLang="en-US">
                <a:sym typeface="+mn-ea"/>
              </a:rPr>
              <a:t>对构件增加分组功能可以按组编辑、荷载计算增加实用小工具</a:t>
            </a:r>
            <a:endParaRPr lang="zh-CN" altLang="en-US"/>
          </a:p>
          <a:p>
            <a:endParaRPr lang="en-US" altLang="zh-CN"/>
          </a:p>
          <a:p>
            <a:r>
              <a:rPr lang="en-US" altLang="zh-CN"/>
              <a:t>530</a:t>
            </a:r>
            <a:r>
              <a:rPr lang="zh-CN" altLang="en-US"/>
              <a:t>柔性光伏支架在单层悬索形式基础上增加了双层索桁架的参数化模型输入，包括支架设计信息、拉索设置信息、光伏组件板信息、纵向柱间支撑布置以及基础形式等。</a:t>
            </a:r>
            <a:endParaRPr lang="en-US" altLang="zh-CN"/>
          </a:p>
        </p:txBody>
      </p:sp>
    </p:spTree>
    <p:extLst>
      <p:ext uri="{BB962C8B-B14F-4D97-AF65-F5344CB8AC3E}">
        <p14:creationId xmlns:p14="http://schemas.microsoft.com/office/powerpoint/2010/main" val="293543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刚性支架和柔性支架的参数化信息程序增加了导入、导出功能以便类似工程快速使用已存参数信息数据</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945548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z="2000"/>
              <a:t>在荷载计算信息中，程序增加了快速便利的小工具有支架和基础对基本雪压基本风压的重现期灵活选择，有按照</a:t>
            </a:r>
            <a:r>
              <a:rPr lang="en-US" altLang="zh-CN" sz="2000"/>
              <a:t>10</a:t>
            </a:r>
            <a:r>
              <a:rPr lang="zh-CN" altLang="en-US" sz="2000"/>
              <a:t>年和</a:t>
            </a:r>
            <a:r>
              <a:rPr lang="en-US" altLang="zh-CN" sz="2000"/>
              <a:t>100</a:t>
            </a:r>
            <a:r>
              <a:rPr lang="zh-CN" altLang="en-US" sz="2000"/>
              <a:t>年自动计算出</a:t>
            </a:r>
            <a:r>
              <a:rPr lang="en-US" altLang="zh-CN" sz="2000"/>
              <a:t>25</a:t>
            </a:r>
            <a:r>
              <a:rPr lang="zh-CN" altLang="en-US" sz="2000"/>
              <a:t>年和</a:t>
            </a:r>
            <a:r>
              <a:rPr lang="en-US" altLang="zh-CN" sz="2000"/>
              <a:t>50</a:t>
            </a:r>
            <a:r>
              <a:rPr lang="zh-CN" altLang="en-US" sz="2000"/>
              <a:t>年的基本雪压基本风压的参数、有根据支架坡度自动计算积雪分布系数的信息。</a:t>
            </a: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2.png"/><Relationship Id="rId4" Type="http://schemas.openxmlformats.org/officeDocument/2006/relationships/tags" Target="../tags/tag10.xml"/><Relationship Id="rId9"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1.xml"/><Relationship Id="rId5" Type="http://schemas.openxmlformats.org/officeDocument/2006/relationships/tags" Target="../tags/tag66.xml"/><Relationship Id="rId4" Type="http://schemas.openxmlformats.org/officeDocument/2006/relationships/tags" Target="../tags/tag65.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1.xml"/><Relationship Id="rId5" Type="http://schemas.openxmlformats.org/officeDocument/2006/relationships/tags" Target="../tags/tag71.xml"/><Relationship Id="rId4" Type="http://schemas.openxmlformats.org/officeDocument/2006/relationships/tags" Target="../tags/tag70.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image" Target="../media/image6.jpeg"/><Relationship Id="rId4" Type="http://schemas.openxmlformats.org/officeDocument/2006/relationships/tags" Target="../tags/tag75.xml"/><Relationship Id="rId9"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Master" Target="../slideMasters/slideMaster1.xml"/><Relationship Id="rId5" Type="http://schemas.openxmlformats.org/officeDocument/2006/relationships/tags" Target="../tags/tag84.xml"/><Relationship Id="rId4" Type="http://schemas.openxmlformats.org/officeDocument/2006/relationships/tags" Target="../tags/tag83.xml"/></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slideMaster" Target="../slideMasters/slideMaster1.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slideMaster" Target="../slideMasters/slideMaster1.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1.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slideMaster" Target="../slideMasters/slideMaster1.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23.xml"/><Relationship Id="rId3" Type="http://schemas.openxmlformats.org/officeDocument/2006/relationships/tags" Target="../tags/tag118.xml"/><Relationship Id="rId7" Type="http://schemas.openxmlformats.org/officeDocument/2006/relationships/tags" Target="../tags/tag122.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9"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2.png"/><Relationship Id="rId5" Type="http://schemas.openxmlformats.org/officeDocument/2006/relationships/tags" Target="../tags/tag18.xml"/><Relationship Id="rId10" Type="http://schemas.openxmlformats.org/officeDocument/2006/relationships/image" Target="../media/image3.jpeg"/><Relationship Id="rId4" Type="http://schemas.openxmlformats.org/officeDocument/2006/relationships/tags" Target="../tags/tag17.xml"/><Relationship Id="rId9"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2.xml"/><Relationship Id="rId7" Type="http://schemas.openxmlformats.org/officeDocument/2006/relationships/tags" Target="../tags/tag136.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5" Type="http://schemas.openxmlformats.org/officeDocument/2006/relationships/tags" Target="../tags/tag134.xml"/><Relationship Id="rId10" Type="http://schemas.openxmlformats.org/officeDocument/2006/relationships/image" Target="../media/image2.png"/><Relationship Id="rId4" Type="http://schemas.openxmlformats.org/officeDocument/2006/relationships/tags" Target="../tags/tag133.xml"/><Relationship Id="rId9"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44.xml"/><Relationship Id="rId3" Type="http://schemas.openxmlformats.org/officeDocument/2006/relationships/tags" Target="../tags/tag139.xml"/><Relationship Id="rId7" Type="http://schemas.openxmlformats.org/officeDocument/2006/relationships/tags" Target="../tags/tag143.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image" Target="../media/image2.png"/><Relationship Id="rId5" Type="http://schemas.openxmlformats.org/officeDocument/2006/relationships/tags" Target="../tags/tag141.xml"/><Relationship Id="rId10" Type="http://schemas.openxmlformats.org/officeDocument/2006/relationships/image" Target="../media/image3.jpeg"/><Relationship Id="rId4" Type="http://schemas.openxmlformats.org/officeDocument/2006/relationships/tags" Target="../tags/tag140.xml"/><Relationship Id="rId9"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Master" Target="../slideMasters/slideMaster2.xml"/><Relationship Id="rId5" Type="http://schemas.openxmlformats.org/officeDocument/2006/relationships/tags" Target="../tags/tag149.xml"/><Relationship Id="rId4" Type="http://schemas.openxmlformats.org/officeDocument/2006/relationships/tags" Target="../tags/tag148.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57.xml"/><Relationship Id="rId3" Type="http://schemas.openxmlformats.org/officeDocument/2006/relationships/tags" Target="../tags/tag152.xml"/><Relationship Id="rId7" Type="http://schemas.openxmlformats.org/officeDocument/2006/relationships/tags" Target="../tags/tag156.xml"/><Relationship Id="rId12" Type="http://schemas.openxmlformats.org/officeDocument/2006/relationships/image" Target="../media/image4.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slideMaster" Target="../slideMasters/slideMaster2.xml"/><Relationship Id="rId5" Type="http://schemas.openxmlformats.org/officeDocument/2006/relationships/tags" Target="../tags/tag154.xml"/><Relationship Id="rId10" Type="http://schemas.openxmlformats.org/officeDocument/2006/relationships/tags" Target="../tags/tag159.xml"/><Relationship Id="rId4" Type="http://schemas.openxmlformats.org/officeDocument/2006/relationships/tags" Target="../tags/tag153.xml"/><Relationship Id="rId9" Type="http://schemas.openxmlformats.org/officeDocument/2006/relationships/tags" Target="../tags/tag158.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slideMaster" Target="../slideMasters/slideMaster2.xml"/><Relationship Id="rId5" Type="http://schemas.openxmlformats.org/officeDocument/2006/relationships/tags" Target="../tags/tag164.xml"/><Relationship Id="rId4" Type="http://schemas.openxmlformats.org/officeDocument/2006/relationships/tags" Target="../tags/tag16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Master" Target="../slideMasters/slideMaster2.xml"/><Relationship Id="rId5" Type="http://schemas.openxmlformats.org/officeDocument/2006/relationships/tags" Target="../tags/tag169.xml"/><Relationship Id="rId4" Type="http://schemas.openxmlformats.org/officeDocument/2006/relationships/tags" Target="../tags/tag168.xml"/></Relationships>
</file>

<file path=ppt/slideLayouts/_rels/slideLayout2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2.xml"/><Relationship Id="rId7" Type="http://schemas.openxmlformats.org/officeDocument/2006/relationships/tags" Target="../tags/tag176.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9"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slideMaster" Target="../slideMasters/slideMaster2.xml"/><Relationship Id="rId5" Type="http://schemas.openxmlformats.org/officeDocument/2006/relationships/tags" Target="../tags/tag181.xml"/><Relationship Id="rId4" Type="http://schemas.openxmlformats.org/officeDocument/2006/relationships/tags" Target="../tags/tag180.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slideMaster" Target="../slideMasters/slideMaster2.xml"/><Relationship Id="rId5" Type="http://schemas.openxmlformats.org/officeDocument/2006/relationships/tags" Target="../tags/tag186.xml"/><Relationship Id="rId4" Type="http://schemas.openxmlformats.org/officeDocument/2006/relationships/tags" Target="../tags/tag18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1.xml"/><Relationship Id="rId5" Type="http://schemas.openxmlformats.org/officeDocument/2006/relationships/tags" Target="../tags/tag26.xml"/><Relationship Id="rId4" Type="http://schemas.openxmlformats.org/officeDocument/2006/relationships/tags" Target="../tags/tag25.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slideMaster" Target="../slideMasters/slideMaster2.xml"/><Relationship Id="rId5" Type="http://schemas.openxmlformats.org/officeDocument/2006/relationships/tags" Target="../tags/tag191.xml"/><Relationship Id="rId4" Type="http://schemas.openxmlformats.org/officeDocument/2006/relationships/tags" Target="../tags/tag190.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199.xml"/><Relationship Id="rId3" Type="http://schemas.openxmlformats.org/officeDocument/2006/relationships/tags" Target="../tags/tag194.xml"/><Relationship Id="rId7" Type="http://schemas.openxmlformats.org/officeDocument/2006/relationships/tags" Target="../tags/tag198.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10" Type="http://schemas.openxmlformats.org/officeDocument/2006/relationships/image" Target="../media/image6.jpeg"/><Relationship Id="rId4" Type="http://schemas.openxmlformats.org/officeDocument/2006/relationships/tags" Target="../tags/tag195.xml"/><Relationship Id="rId9"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slideMaster" Target="../slideMasters/slideMaster2.xml"/><Relationship Id="rId5" Type="http://schemas.openxmlformats.org/officeDocument/2006/relationships/tags" Target="../tags/tag204.xml"/><Relationship Id="rId4" Type="http://schemas.openxmlformats.org/officeDocument/2006/relationships/tags" Target="../tags/tag203.xml"/></Relationships>
</file>

<file path=ppt/slideLayouts/_rels/slideLayout3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7.xml"/><Relationship Id="rId7" Type="http://schemas.openxmlformats.org/officeDocument/2006/relationships/tags" Target="../tags/tag211.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14.xml"/><Relationship Id="rId7" Type="http://schemas.openxmlformats.org/officeDocument/2006/relationships/slideMaster" Target="../slideMasters/slideMaster2.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20.xml"/><Relationship Id="rId7" Type="http://schemas.openxmlformats.org/officeDocument/2006/relationships/slideMaster" Target="../slideMasters/slideMaster2.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26.xml"/><Relationship Id="rId7" Type="http://schemas.openxmlformats.org/officeDocument/2006/relationships/slideMaster" Target="../slideMasters/slideMaster2.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32.xml"/><Relationship Id="rId7" Type="http://schemas.openxmlformats.org/officeDocument/2006/relationships/slideMaster" Target="../slideMasters/slideMaster2.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243.xml"/><Relationship Id="rId3" Type="http://schemas.openxmlformats.org/officeDocument/2006/relationships/tags" Target="../tags/tag238.xml"/><Relationship Id="rId7" Type="http://schemas.openxmlformats.org/officeDocument/2006/relationships/tags" Target="../tags/tag242.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4.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slideMaster" Target="../slideMasters/slideMaster1.xml"/><Relationship Id="rId5" Type="http://schemas.openxmlformats.org/officeDocument/2006/relationships/tags" Target="../tags/tag31.xml"/><Relationship Id="rId10" Type="http://schemas.openxmlformats.org/officeDocument/2006/relationships/tags" Target="../tags/tag36.xml"/><Relationship Id="rId4" Type="http://schemas.openxmlformats.org/officeDocument/2006/relationships/tags" Target="../tags/tag30.xml"/><Relationship Id="rId9" Type="http://schemas.openxmlformats.org/officeDocument/2006/relationships/tags" Target="../tags/tag35.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1.xml"/><Relationship Id="rId5" Type="http://schemas.openxmlformats.org/officeDocument/2006/relationships/tags" Target="../tags/tag41.xml"/><Relationship Id="rId4" Type="http://schemas.openxmlformats.org/officeDocument/2006/relationships/tags" Target="../tags/tag40.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1.xml"/><Relationship Id="rId5" Type="http://schemas.openxmlformats.org/officeDocument/2006/relationships/tags" Target="../tags/tag46.xml"/><Relationship Id="rId4" Type="http://schemas.openxmlformats.org/officeDocument/2006/relationships/tags" Target="../tags/tag45.xml"/></Relationships>
</file>

<file path=ppt/slideLayouts/_rels/slideLayout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49.xml"/><Relationship Id="rId7" Type="http://schemas.openxmlformats.org/officeDocument/2006/relationships/tags" Target="../tags/tag5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1.xml"/><Relationship Id="rId5" Type="http://schemas.openxmlformats.org/officeDocument/2006/relationships/tags" Target="../tags/tag61.xml"/><Relationship Id="rId4" Type="http://schemas.openxmlformats.org/officeDocument/2006/relationships/tags" Target="../tags/tag6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16387" name="图片 7"/>
          <p:cNvPicPr>
            <a:picLocks noChangeAspect="1"/>
          </p:cNvPicPr>
          <p:nvPr userDrawn="1"/>
        </p:nvPicPr>
        <p:blipFill>
          <a:blip r:embed="rId9"/>
          <a:stretch>
            <a:fillRect/>
          </a:stretch>
        </p:blipFill>
        <p:spPr>
          <a:xfrm>
            <a:off x="5207000" y="0"/>
            <a:ext cx="6985000" cy="6858000"/>
          </a:xfrm>
          <a:prstGeom prst="rect">
            <a:avLst/>
          </a:prstGeom>
          <a:noFill/>
          <a:ln w="9525">
            <a:noFill/>
          </a:ln>
        </p:spPr>
      </p:pic>
      <p:sp>
        <p:nvSpPr>
          <p:cNvPr id="9" name="任意多边形: 形状 18"/>
          <p:cNvSpPr/>
          <p:nvPr>
            <p:custDataLst>
              <p:tags r:id="rId1"/>
            </p:custDataLst>
          </p:nvPr>
        </p:nvSpPr>
        <p:spPr>
          <a:xfrm>
            <a:off x="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2"/>
            </p:custDataLst>
          </p:nvPr>
        </p:nvSpPr>
        <p:spPr>
          <a:xfrm>
            <a:off x="3829051" y="5334000"/>
            <a:ext cx="2794000" cy="1524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3"/>
            </p:custDataLst>
          </p:nvPr>
        </p:nvSpPr>
        <p:spPr>
          <a:xfrm rot="10800000">
            <a:off x="5757863" y="0"/>
            <a:ext cx="2794000" cy="1524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p:custDataLst>
              <p:tags r:id="rId4"/>
            </p:custDataLst>
          </p:nvPr>
        </p:nvSpPr>
        <p:spPr>
          <a:xfrm rot="16200000">
            <a:off x="10333046" y="4999038"/>
            <a:ext cx="1736725" cy="19812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16392" name="图片 5" descr="C:/Users/win10/AppData/Local/Temp/kaimatting_20190926162729/output_20190926162804..pngoutput_20190926162804."/>
          <p:cNvPicPr>
            <a:picLocks noChangeAspect="1"/>
          </p:cNvPicPr>
          <p:nvPr userDrawn="1"/>
        </p:nvPicPr>
        <p:blipFill>
          <a:blip r:embed="rId10"/>
          <a:stretch>
            <a:fillRect/>
          </a:stretch>
        </p:blipFill>
        <p:spPr>
          <a:xfrm>
            <a:off x="9744076" y="12"/>
            <a:ext cx="2447925" cy="2162175"/>
          </a:xfrm>
          <a:prstGeom prst="rect">
            <a:avLst/>
          </a:prstGeom>
          <a:noFill/>
          <a:ln w="9525">
            <a:noFill/>
          </a:ln>
        </p:spPr>
      </p:pic>
      <p:sp>
        <p:nvSpPr>
          <p:cNvPr id="2" name="标题 1"/>
          <p:cNvSpPr>
            <a:spLocks noGrp="1"/>
          </p:cNvSpPr>
          <p:nvPr>
            <p:ph type="ctrTitle"/>
          </p:nvPr>
        </p:nvSpPr>
        <p:spPr>
          <a:xfrm>
            <a:off x="514876" y="2539847"/>
            <a:ext cx="6629401" cy="1136319"/>
          </a:xfrm>
        </p:spPr>
        <p:txBody>
          <a:bodyPr lIns="90000" tIns="46800" rIns="90000" bIns="46800" anchor="b">
            <a:normAutofit/>
          </a:bodyPr>
          <a:lstStyle>
            <a:lvl1pPr algn="l">
              <a:defRPr sz="5400" spc="600" baseline="0">
                <a:solidFill>
                  <a:schemeClr val="bg1"/>
                </a:solidFill>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514876" y="3754863"/>
            <a:ext cx="6629401" cy="950984"/>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p>
        </p:txBody>
      </p:sp>
      <p:sp>
        <p:nvSpPr>
          <p:cNvPr id="14" name="日期占位符 15"/>
          <p:cNvSpPr>
            <a:spLocks noGrp="1"/>
          </p:cNvSpPr>
          <p:nvPr>
            <p:ph type="dt" sz="half" idx="2"/>
            <p:custDataLst>
              <p:tags r:id="rId5"/>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6"/>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17"/>
          <p:cNvSpPr>
            <a:spLocks noGrp="1"/>
          </p:cNvSpPr>
          <p:nvPr>
            <p:ph type="sldNum" sz="quarter" idx="4"/>
            <p:custDataLst>
              <p:tags r:id="rId7"/>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25603" name="组合 6"/>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竖排标题 1"/>
          <p:cNvSpPr>
            <a:spLocks noGrp="1"/>
          </p:cNvSpPr>
          <p:nvPr>
            <p:ph type="title" orient="vert"/>
          </p:nvPr>
        </p:nvSpPr>
        <p:spPr>
          <a:xfrm>
            <a:off x="10571135" y="952512"/>
            <a:ext cx="950984" cy="5388907"/>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竖排文字占位符 2"/>
          <p:cNvSpPr>
            <a:spLocks noGrp="1"/>
          </p:cNvSpPr>
          <p:nvPr>
            <p:ph type="body" orient="vert" idx="1"/>
          </p:nvPr>
        </p:nvSpPr>
        <p:spPr>
          <a:xfrm>
            <a:off x="669928" y="952503"/>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11" name="日期占位符 3"/>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5"/>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56936B1-2986-4B3F-B9AC-713B3905BC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6627" name="组合 5"/>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7" name="内容占位符 6"/>
          <p:cNvSpPr>
            <a:spLocks noGrp="1"/>
          </p:cNvSpPr>
          <p:nvPr>
            <p:ph sz="quarter" idx="13"/>
          </p:nvPr>
        </p:nvSpPr>
        <p:spPr>
          <a:xfrm>
            <a:off x="669932" y="952512"/>
            <a:ext cx="10852237" cy="5388907"/>
          </a:xfrm>
        </p:spPr>
        <p:txBody>
          <a:bodyPr/>
          <a:lstStyle>
            <a:lvl1pPr>
              <a:defRPr baseline="0"/>
            </a:lvl1pPr>
            <a:lvl2pPr>
              <a:defRPr baseline="0"/>
            </a:lvl2pPr>
            <a:lvl3pPr>
              <a:defRPr baseline="0"/>
            </a:lvl3pPr>
            <a:lvl4pPr>
              <a:defRPr baseline="0"/>
            </a:lvl4pPr>
            <a:lvl5pPr>
              <a:defRPr baseline="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28E2D3C-8CDB-4BA8-A03C-7097AFA7FF4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27651" name="图片 13"/>
          <p:cNvPicPr>
            <a:picLocks noChangeAspect="1"/>
          </p:cNvPicPr>
          <p:nvPr>
            <p:custDataLst>
              <p:tags r:id="rId1"/>
            </p:custDataLst>
          </p:nvPr>
        </p:nvPicPr>
        <p:blipFill>
          <a:blip r:embed="rId10"/>
          <a:stretch>
            <a:fillRect/>
          </a:stretch>
        </p:blipFill>
        <p:spPr>
          <a:xfrm>
            <a:off x="0" y="0"/>
            <a:ext cx="10007600" cy="6858000"/>
          </a:xfrm>
          <a:prstGeom prst="rect">
            <a:avLst/>
          </a:prstGeom>
          <a:noFill/>
          <a:ln w="9525">
            <a:noFill/>
          </a:ln>
        </p:spPr>
      </p:pic>
      <p:sp>
        <p:nvSpPr>
          <p:cNvPr id="9" name="任意多边形: 形状 11"/>
          <p:cNvSpPr/>
          <p:nvPr>
            <p:custDataLst>
              <p:tags r:id="rId2"/>
            </p:custDataLst>
          </p:nvPr>
        </p:nvSpPr>
        <p:spPr>
          <a:xfrm flipH="1">
            <a:off x="427990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cxnSp>
        <p:nvCxnSpPr>
          <p:cNvPr id="10" name="直接连接符 9"/>
          <p:cNvCxnSpPr/>
          <p:nvPr>
            <p:custDataLst>
              <p:tags r:id="rId3"/>
            </p:custDataLst>
          </p:nvPr>
        </p:nvCxnSpPr>
        <p:spPr>
          <a:xfrm>
            <a:off x="6211896" y="3773488"/>
            <a:ext cx="12811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4"/>
            </p:custDataLst>
          </p:nvPr>
        </p:nvSpPr>
        <p:spPr>
          <a:xfrm>
            <a:off x="3829051" y="5334000"/>
            <a:ext cx="2794000" cy="1524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等腰三角形 11"/>
          <p:cNvSpPr/>
          <p:nvPr>
            <p:custDataLst>
              <p:tags r:id="rId5"/>
            </p:custDataLst>
          </p:nvPr>
        </p:nvSpPr>
        <p:spPr>
          <a:xfrm rot="10800000">
            <a:off x="5757863" y="0"/>
            <a:ext cx="2794000" cy="1524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6096001" y="2336645"/>
            <a:ext cx="5906611" cy="1315747"/>
          </a:xfrm>
        </p:spPr>
        <p:txBody>
          <a:bodyPr lIns="90000" tIns="46800" rIns="90000" bIns="46800" rtlCol="0" anchor="b">
            <a:noAutofit/>
          </a:bodyPr>
          <a:lstStyle>
            <a:lvl1pPr marL="0" marR="0" algn="l" defTabSz="914400" rtl="0" eaLnBrk="1" fontAlgn="auto" latinLnBrk="0" hangingPunct="1">
              <a:lnSpc>
                <a:spcPct val="100000"/>
              </a:lnSpc>
              <a:buNone/>
              <a:defRPr kumimoji="0" lang="zh-CN" altLang="en-US" sz="4800" b="1" i="0" u="none" strike="noStrike" kern="1200" cap="none" spc="600" normalizeH="0" baseline="0" noProof="1" dirty="0">
                <a:solidFill>
                  <a:schemeClr val="bg1"/>
                </a:solidFill>
                <a:uFillTx/>
                <a:latin typeface="Arial" panose="020B0604020202020204" pitchFamily="34" charset="0"/>
                <a:ea typeface="汉仪旗黑-85S" pitchFamily="18" charset="-122"/>
                <a:cs typeface="+mj-cs"/>
                <a:sym typeface="+mn-ea"/>
              </a:defRPr>
            </a:lvl1pPr>
          </a:lstStyle>
          <a:p>
            <a:pPr lvl="0" fontAlgn="auto"/>
            <a:r>
              <a:rPr lang="zh-CN" altLang="en-US" strike="noStrike" noProof="1">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6096001" y="3860645"/>
            <a:ext cx="5906611" cy="928459"/>
          </a:xfrm>
        </p:spPr>
        <p:txBody>
          <a:bodyPr>
            <a:normAutofit/>
          </a:bodyPr>
          <a:lstStyle>
            <a:lvl1pPr marL="0" indent="0">
              <a:buNone/>
              <a:defRPr sz="2400" baseline="0">
                <a:solidFill>
                  <a:schemeClr val="bg1"/>
                </a:solidFill>
              </a:defRPr>
            </a:lvl1pPr>
          </a:lstStyle>
          <a:p>
            <a:pPr lvl="0" fontAlgn="base"/>
            <a:r>
              <a:rPr lang="zh-CN" altLang="en-US" strike="noStrike" noProof="1"/>
              <a:t>单击此处编辑母版文本样式</a:t>
            </a:r>
          </a:p>
        </p:txBody>
      </p:sp>
      <p:sp>
        <p:nvSpPr>
          <p:cNvPr id="13" name="日期占位符 2"/>
          <p:cNvSpPr>
            <a:spLocks noGrp="1"/>
          </p:cNvSpPr>
          <p:nvPr>
            <p:ph type="dt" sz="half" idx="2"/>
            <p:custDataLst>
              <p:tags r:id="rId6"/>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7"/>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5" name="灯片编号占位符 4"/>
          <p:cNvSpPr>
            <a:spLocks noGrp="1"/>
          </p:cNvSpPr>
          <p:nvPr>
            <p:ph type="sldNum" sz="quarter" idx="4"/>
            <p:custDataLst>
              <p:tags r:id="rId8"/>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A9B9D87-942B-4202-9849-B2EC8A45B67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28675" name="组合 5"/>
          <p:cNvGrpSpPr/>
          <p:nvPr/>
        </p:nvGrpSpPr>
        <p:grpSpPr>
          <a:xfrm flipH="1">
            <a:off x="11366503" y="5619750"/>
            <a:ext cx="825500" cy="1060450"/>
            <a:chOff x="-1" y="371234"/>
            <a:chExt cx="964572" cy="1238412"/>
          </a:xfrm>
        </p:grpSpPr>
        <p:sp>
          <p:nvSpPr>
            <p:cNvPr id="9" name="等腰三角形 6"/>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p:txBody>
          <a:bodyPr>
            <a:normAutofit/>
          </a:bodyPr>
          <a:lstStyle>
            <a:lvl1pPr>
              <a:defRPr baseline="0">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11"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6B178F8-BF60-4909-9F10-A8413897F3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292100" y="304800"/>
            <a:ext cx="11607800" cy="624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nvGrpSpPr>
          <p:cNvPr id="29700" name="组合 8"/>
          <p:cNvGrpSpPr/>
          <p:nvPr/>
        </p:nvGrpSpPr>
        <p:grpSpPr>
          <a:xfrm>
            <a:off x="0" y="0"/>
            <a:ext cx="12192000" cy="6769100"/>
            <a:chOff x="0" y="1"/>
            <a:chExt cx="12192000" cy="6769099"/>
          </a:xfrm>
        </p:grpSpPr>
        <p:sp>
          <p:nvSpPr>
            <p:cNvPr id="10" name="等腰三角形 9"/>
            <p:cNvSpPr/>
            <p:nvPr>
              <p:custDataLst>
                <p:tags r:id="rId5"/>
              </p:custDataLst>
            </p:nvPr>
          </p:nvSpPr>
          <p:spPr>
            <a:xfrm rot="5400000">
              <a:off x="-64294" y="64295"/>
              <a:ext cx="935038" cy="806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nvGrpSpPr>
            <p:cNvPr id="29702" name="组合 10"/>
            <p:cNvGrpSpPr/>
            <p:nvPr/>
          </p:nvGrpSpPr>
          <p:grpSpPr>
            <a:xfrm>
              <a:off x="11197167" y="5323839"/>
              <a:ext cx="994833" cy="1445261"/>
              <a:chOff x="9165167" y="4201584"/>
              <a:chExt cx="994833" cy="1445261"/>
            </a:xfrm>
          </p:grpSpPr>
          <p:sp>
            <p:nvSpPr>
              <p:cNvPr id="12" name="等腰三角形 11"/>
              <p:cNvSpPr/>
              <p:nvPr>
                <p:custDataLst>
                  <p:tags r:id="rId6"/>
                </p:custDataLst>
              </p:nvPr>
            </p:nvSpPr>
            <p:spPr>
              <a:xfrm rot="16200000" flipH="1">
                <a:off x="9085258" y="4281591"/>
                <a:ext cx="1154113" cy="995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7"/>
                </p:custDataLst>
              </p:nvPr>
            </p:nvSpPr>
            <p:spPr>
              <a:xfrm rot="5400000">
                <a:off x="9617869" y="5104714"/>
                <a:ext cx="582612" cy="50165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1281113" y="2163600"/>
            <a:ext cx="9626600" cy="3445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4"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52C64D03-2EBA-491F-9938-5B06C12B8A0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8" y="0"/>
            <a:ext cx="4822825"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30724" name="组合 9"/>
          <p:cNvGrpSpPr/>
          <p:nvPr/>
        </p:nvGrpSpPr>
        <p:grpSpPr>
          <a:xfrm flipH="1">
            <a:off x="1588" y="0"/>
            <a:ext cx="874712" cy="1271588"/>
            <a:chOff x="1041400" y="5041900"/>
            <a:chExt cx="1193800" cy="1734313"/>
          </a:xfrm>
        </p:grpSpPr>
        <p:sp>
          <p:nvSpPr>
            <p:cNvPr id="10" name="等腰三角形 9"/>
            <p:cNvSpPr/>
            <p:nvPr>
              <p:custDataLst>
                <p:tags r:id="rId5"/>
              </p:custDataLst>
            </p:nvPr>
          </p:nvSpPr>
          <p:spPr>
            <a:xfrm rot="16200000" flipH="1">
              <a:off x="945441" y="5137859"/>
              <a:ext cx="138571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1" name="等腰三角形 10"/>
            <p:cNvSpPr/>
            <p:nvPr>
              <p:custDataLst>
                <p:tags r:id="rId6"/>
              </p:custDataLst>
            </p:nvPr>
          </p:nvSpPr>
          <p:spPr>
            <a:xfrm rot="5400000">
              <a:off x="1584358" y="6125371"/>
              <a:ext cx="699355" cy="60231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583200" y="770400"/>
            <a:ext cx="3960000" cy="882000"/>
          </a:xfrm>
        </p:spPr>
        <p:txBody>
          <a:bodyPr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586800" y="1764000"/>
            <a:ext cx="3956400" cy="4093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5101200" y="769951"/>
            <a:ext cx="6480000" cy="5087937"/>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BC04AC8-0DFF-4B51-9A2C-EE880A9BAF6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2"/>
            <a:ext cx="12192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31748" name="组合 10"/>
          <p:cNvGrpSpPr/>
          <p:nvPr/>
        </p:nvGrpSpPr>
        <p:grpSpPr>
          <a:xfrm flipH="1">
            <a:off x="11366503" y="88900"/>
            <a:ext cx="825500" cy="1060450"/>
            <a:chOff x="-1" y="371234"/>
            <a:chExt cx="964572" cy="1238412"/>
          </a:xfrm>
        </p:grpSpPr>
        <p:sp>
          <p:nvSpPr>
            <p:cNvPr id="10" name="等腰三角形 9"/>
            <p:cNvSpPr/>
            <p:nvPr>
              <p:custDataLst>
                <p:tags r:id="rId5"/>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12000" y="781200"/>
            <a:ext cx="10976400" cy="626400"/>
          </a:xfrm>
        </p:spPr>
        <p:txBody>
          <a:bodyPr anchor="ctr">
            <a:normAutofit/>
          </a:bodyPr>
          <a:lstStyle>
            <a:lvl1pPr algn="ct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612000" y="1659600"/>
            <a:ext cx="10975975" cy="828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9" name="内容占位符 8"/>
          <p:cNvSpPr>
            <a:spLocks noGrp="1"/>
          </p:cNvSpPr>
          <p:nvPr>
            <p:ph sz="quarter" idx="14"/>
          </p:nvPr>
        </p:nvSpPr>
        <p:spPr>
          <a:xfrm>
            <a:off x="612775" y="2808000"/>
            <a:ext cx="10965600" cy="343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FA353EA-5FC6-4DCB-943B-8FBB83E261E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5029200"/>
            <a:ext cx="12192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32772" name="组合 9"/>
          <p:cNvGrpSpPr/>
          <p:nvPr/>
        </p:nvGrpSpPr>
        <p:grpSpPr>
          <a:xfrm flipH="1">
            <a:off x="11366503" y="5619750"/>
            <a:ext cx="825500" cy="1060450"/>
            <a:chOff x="-1" y="371234"/>
            <a:chExt cx="964572" cy="1238412"/>
          </a:xfrm>
        </p:grpSpPr>
        <p:sp>
          <p:nvSpPr>
            <p:cNvPr id="10" name="等腰三角形 9"/>
            <p:cNvSpPr/>
            <p:nvPr>
              <p:custDataLst>
                <p:tags r:id="rId5"/>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04800" y="669600"/>
            <a:ext cx="10976400" cy="565200"/>
          </a:xfrm>
        </p:spPr>
        <p:txBody>
          <a:bodyPr anchor="ctr">
            <a:normAutofit/>
          </a:bodyPr>
          <a:lstStyle>
            <a:lvl1pPr algn="ctr">
              <a:defRPr sz="3200" baseline="0">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604837" y="1681200"/>
            <a:ext cx="10990800" cy="32112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文本占位符 8"/>
          <p:cNvSpPr>
            <a:spLocks noGrp="1"/>
          </p:cNvSpPr>
          <p:nvPr>
            <p:ph type="body" sz="quarter" idx="14"/>
          </p:nvPr>
        </p:nvSpPr>
        <p:spPr>
          <a:xfrm>
            <a:off x="594000" y="5180400"/>
            <a:ext cx="11001600" cy="10116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F78B78A-89AA-4AA8-A729-BADA7A158F1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33795" name="组合 11"/>
          <p:cNvGrpSpPr/>
          <p:nvPr/>
        </p:nvGrpSpPr>
        <p:grpSpPr>
          <a:xfrm>
            <a:off x="11449057" y="5689600"/>
            <a:ext cx="742951" cy="1079500"/>
            <a:chOff x="9165167" y="4201584"/>
            <a:chExt cx="994833" cy="1445261"/>
          </a:xfrm>
        </p:grpSpPr>
        <p:sp>
          <p:nvSpPr>
            <p:cNvPr id="3" name="等腰三角形 8"/>
            <p:cNvSpPr/>
            <p:nvPr>
              <p:custDataLst>
                <p:tags r:id="rId5"/>
              </p:custDataLst>
            </p:nvPr>
          </p:nvSpPr>
          <p:spPr>
            <a:xfrm rot="16200000" flipH="1">
              <a:off x="9085536" y="4281206"/>
              <a:ext cx="1154084"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6"/>
              </p:custDataLst>
            </p:nvPr>
          </p:nvSpPr>
          <p:spPr>
            <a:xfrm rot="5400000">
              <a:off x="9617984" y="5104829"/>
              <a:ext cx="582355" cy="50166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sp>
        <p:nvSpPr>
          <p:cNvPr id="4" name="矩形 10"/>
          <p:cNvSpPr/>
          <p:nvPr>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2" name="标题 1"/>
          <p:cNvSpPr>
            <a:spLocks noGrp="1"/>
          </p:cNvSpPr>
          <p:nvPr>
            <p:ph type="title"/>
          </p:nvPr>
        </p:nvSpPr>
        <p:spPr>
          <a:xfrm>
            <a:off x="579600" y="237600"/>
            <a:ext cx="11037600" cy="441964"/>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579600" y="1663200"/>
            <a:ext cx="5342400" cy="2894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6242400" y="1663200"/>
            <a:ext cx="5367600" cy="2894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文本占位符 10"/>
          <p:cNvSpPr>
            <a:spLocks noGrp="1"/>
          </p:cNvSpPr>
          <p:nvPr>
            <p:ph type="body" sz="quarter" idx="15"/>
          </p:nvPr>
        </p:nvSpPr>
        <p:spPr>
          <a:xfrm>
            <a:off x="572400" y="4816800"/>
            <a:ext cx="5342400" cy="7812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3" name="文本占位符 12"/>
          <p:cNvSpPr>
            <a:spLocks noGrp="1"/>
          </p:cNvSpPr>
          <p:nvPr>
            <p:ph type="body" sz="quarter" idx="16"/>
          </p:nvPr>
        </p:nvSpPr>
        <p:spPr>
          <a:xfrm>
            <a:off x="6253200" y="4813200"/>
            <a:ext cx="5367600" cy="7812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B9EF7D8-9D95-44EA-B0E9-268FE011B74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958850"/>
            <a:ext cx="12192000" cy="49403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34820" name="组合 7"/>
          <p:cNvGrpSpPr/>
          <p:nvPr/>
        </p:nvGrpSpPr>
        <p:grpSpPr>
          <a:xfrm>
            <a:off x="-3175" y="2579691"/>
            <a:ext cx="12190413" cy="1698625"/>
            <a:chOff x="-3175" y="2579899"/>
            <a:chExt cx="12190923" cy="1698202"/>
          </a:xfrm>
        </p:grpSpPr>
        <p:grpSp>
          <p:nvGrpSpPr>
            <p:cNvPr id="34821" name="组合 8"/>
            <p:cNvGrpSpPr/>
            <p:nvPr/>
          </p:nvGrpSpPr>
          <p:grpSpPr>
            <a:xfrm>
              <a:off x="11214864" y="2864727"/>
              <a:ext cx="972884" cy="1413374"/>
              <a:chOff x="9165167" y="4201584"/>
              <a:chExt cx="994833" cy="1445261"/>
            </a:xfrm>
          </p:grpSpPr>
          <p:sp>
            <p:nvSpPr>
              <p:cNvPr id="14" name="等腰三角形 13"/>
              <p:cNvSpPr/>
              <p:nvPr>
                <p:custDataLst>
                  <p:tags r:id="rId7"/>
                </p:custDataLst>
              </p:nvPr>
            </p:nvSpPr>
            <p:spPr>
              <a:xfrm rot="16200000" flipH="1">
                <a:off x="9085482" y="4280205"/>
                <a:ext cx="1153890"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custDataLst>
                  <p:tags r:id="rId8"/>
                </p:custDataLst>
              </p:nvPr>
            </p:nvSpPr>
            <p:spPr>
              <a:xfrm rot="5400000">
                <a:off x="9617874" y="5104720"/>
                <a:ext cx="582626"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34824" name="组合 10"/>
            <p:cNvGrpSpPr/>
            <p:nvPr/>
          </p:nvGrpSpPr>
          <p:grpSpPr>
            <a:xfrm flipH="1" flipV="1">
              <a:off x="-3175" y="2579899"/>
              <a:ext cx="972884" cy="1413374"/>
              <a:chOff x="9165167" y="4201584"/>
              <a:chExt cx="994833" cy="1445261"/>
            </a:xfrm>
          </p:grpSpPr>
          <p:sp>
            <p:nvSpPr>
              <p:cNvPr id="12" name="等腰三角形 11"/>
              <p:cNvSpPr/>
              <p:nvPr>
                <p:custDataLst>
                  <p:tags r:id="rId5"/>
                </p:custDataLst>
              </p:nvPr>
            </p:nvSpPr>
            <p:spPr>
              <a:xfrm rot="16200000" flipH="1">
                <a:off x="9085482" y="4280203"/>
                <a:ext cx="1153889"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6"/>
                </p:custDataLst>
              </p:nvPr>
            </p:nvSpPr>
            <p:spPr>
              <a:xfrm rot="5400000">
                <a:off x="9617871" y="5104715"/>
                <a:ext cx="582625"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1522413" y="3862800"/>
            <a:ext cx="9144000" cy="1656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6"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7"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8"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65F0E0C-3D37-44BD-926C-689F01B4B205}"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2"/>
        </a:solidFill>
        <a:effectLst/>
      </p:bgPr>
    </p:bg>
    <p:spTree>
      <p:nvGrpSpPr>
        <p:cNvPr id="1" name=""/>
        <p:cNvGrpSpPr/>
        <p:nvPr/>
      </p:nvGrpSpPr>
      <p:grpSpPr>
        <a:xfrm>
          <a:off x="0" y="0"/>
          <a:ext cx="0" cy="0"/>
          <a:chOff x="0" y="0"/>
          <a:chExt cx="0" cy="0"/>
        </a:xfrm>
      </p:grpSpPr>
      <p:pic>
        <p:nvPicPr>
          <p:cNvPr id="17411" name="图片 3"/>
          <p:cNvPicPr>
            <a:picLocks noChangeAspect="1"/>
          </p:cNvPicPr>
          <p:nvPr userDrawn="1">
            <p:custDataLst>
              <p:tags r:id="rId1"/>
            </p:custDataLst>
          </p:nvPr>
        </p:nvPicPr>
        <p:blipFill>
          <a:blip r:embed="rId10"/>
          <a:srcRect b="-37"/>
          <a:stretch>
            <a:fillRect/>
          </a:stretch>
        </p:blipFill>
        <p:spPr>
          <a:xfrm>
            <a:off x="4989521" y="-3175"/>
            <a:ext cx="7202487" cy="6864350"/>
          </a:xfrm>
          <a:prstGeom prst="rect">
            <a:avLst/>
          </a:prstGeom>
          <a:noFill/>
          <a:ln w="9525">
            <a:noFill/>
          </a:ln>
        </p:spPr>
      </p:pic>
      <p:sp>
        <p:nvSpPr>
          <p:cNvPr id="9" name="任意多边形: 形状 18"/>
          <p:cNvSpPr/>
          <p:nvPr userDrawn="1">
            <p:custDataLst>
              <p:tags r:id="rId2"/>
            </p:custDataLst>
          </p:nvPr>
        </p:nvSpPr>
        <p:spPr>
          <a:xfrm>
            <a:off x="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userDrawn="1">
            <p:custDataLst>
              <p:tags r:id="rId3"/>
            </p:custDataLst>
          </p:nvPr>
        </p:nvSpPr>
        <p:spPr>
          <a:xfrm>
            <a:off x="3829051" y="5334000"/>
            <a:ext cx="2794000" cy="1524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userDrawn="1">
            <p:custDataLst>
              <p:tags r:id="rId4"/>
            </p:custDataLst>
          </p:nvPr>
        </p:nvSpPr>
        <p:spPr>
          <a:xfrm rot="10800000">
            <a:off x="5757863" y="0"/>
            <a:ext cx="2794000" cy="1524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userDrawn="1">
            <p:custDataLst>
              <p:tags r:id="rId5"/>
            </p:custDataLst>
          </p:nvPr>
        </p:nvSpPr>
        <p:spPr>
          <a:xfrm rot="16200000">
            <a:off x="10333046" y="4999038"/>
            <a:ext cx="1736725" cy="19812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17416" name="图片 5" descr="C:/Users/win10/AppData/Local/Temp/kaimatting_20190926162729/output_20190926162804..pngoutput_20190926162804."/>
          <p:cNvPicPr>
            <a:picLocks noChangeAspect="1"/>
          </p:cNvPicPr>
          <p:nvPr userDrawn="1"/>
        </p:nvPicPr>
        <p:blipFill>
          <a:blip r:embed="rId11"/>
          <a:stretch>
            <a:fillRect/>
          </a:stretch>
        </p:blipFill>
        <p:spPr>
          <a:xfrm>
            <a:off x="9744076" y="12"/>
            <a:ext cx="2447925" cy="2162175"/>
          </a:xfrm>
          <a:prstGeom prst="rect">
            <a:avLst/>
          </a:prstGeom>
          <a:noFill/>
          <a:ln w="9525">
            <a:noFill/>
          </a:ln>
        </p:spPr>
      </p:pic>
      <p:sp>
        <p:nvSpPr>
          <p:cNvPr id="2" name="标题 1"/>
          <p:cNvSpPr>
            <a:spLocks noGrp="1"/>
          </p:cNvSpPr>
          <p:nvPr>
            <p:ph type="ctrTitle"/>
          </p:nvPr>
        </p:nvSpPr>
        <p:spPr>
          <a:xfrm>
            <a:off x="514876" y="2539847"/>
            <a:ext cx="6629401" cy="1136319"/>
          </a:xfrm>
        </p:spPr>
        <p:txBody>
          <a:bodyPr lIns="90000" tIns="46800" rIns="90000" bIns="46800" anchor="b">
            <a:normAutofit/>
          </a:bodyPr>
          <a:lstStyle>
            <a:lvl1pPr algn="l">
              <a:defRPr sz="5400" spc="600" baseline="0">
                <a:solidFill>
                  <a:schemeClr val="bg1"/>
                </a:solidFill>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514876" y="3754863"/>
            <a:ext cx="6629401" cy="950984"/>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p>
        </p:txBody>
      </p:sp>
      <p:sp>
        <p:nvSpPr>
          <p:cNvPr id="14" name="日期占位符 15"/>
          <p:cNvSpPr>
            <a:spLocks noGrp="1"/>
          </p:cNvSpPr>
          <p:nvPr>
            <p:ph type="dt" sz="half" idx="2"/>
            <p:custDataLst>
              <p:tags r:id="rId6"/>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7"/>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17"/>
          <p:cNvSpPr>
            <a:spLocks noGrp="1"/>
          </p:cNvSpPr>
          <p:nvPr>
            <p:ph type="sldNum" sz="quarter" idx="4"/>
            <p:custDataLst>
              <p:tags r:id="rId8"/>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5843" name="图片 7"/>
          <p:cNvPicPr>
            <a:picLocks noChangeAspect="1"/>
          </p:cNvPicPr>
          <p:nvPr userDrawn="1"/>
        </p:nvPicPr>
        <p:blipFill>
          <a:blip r:embed="rId9"/>
          <a:stretch>
            <a:fillRect/>
          </a:stretch>
        </p:blipFill>
        <p:spPr>
          <a:xfrm>
            <a:off x="5207000" y="0"/>
            <a:ext cx="6985000" cy="6858000"/>
          </a:xfrm>
          <a:prstGeom prst="rect">
            <a:avLst/>
          </a:prstGeom>
          <a:noFill/>
          <a:ln w="9525">
            <a:noFill/>
          </a:ln>
        </p:spPr>
      </p:pic>
      <p:sp>
        <p:nvSpPr>
          <p:cNvPr id="9" name="任意多边形: 形状 18"/>
          <p:cNvSpPr/>
          <p:nvPr>
            <p:custDataLst>
              <p:tags r:id="rId1"/>
            </p:custDataLst>
          </p:nvPr>
        </p:nvSpPr>
        <p:spPr>
          <a:xfrm>
            <a:off x="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2"/>
            </p:custDataLst>
          </p:nvPr>
        </p:nvSpPr>
        <p:spPr>
          <a:xfrm>
            <a:off x="3829051" y="5334000"/>
            <a:ext cx="2794000" cy="1524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3"/>
            </p:custDataLst>
          </p:nvPr>
        </p:nvSpPr>
        <p:spPr>
          <a:xfrm rot="10800000">
            <a:off x="5757863" y="0"/>
            <a:ext cx="2794000" cy="1524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p:custDataLst>
              <p:tags r:id="rId4"/>
            </p:custDataLst>
          </p:nvPr>
        </p:nvSpPr>
        <p:spPr>
          <a:xfrm rot="16200000">
            <a:off x="10333046" y="4999038"/>
            <a:ext cx="1736725" cy="19812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5848" name="图片 5" descr="C:/Users/win10/AppData/Local/Temp/kaimatting_20190926162729/output_20190926162804..pngoutput_20190926162804."/>
          <p:cNvPicPr>
            <a:picLocks noChangeAspect="1"/>
          </p:cNvPicPr>
          <p:nvPr userDrawn="1"/>
        </p:nvPicPr>
        <p:blipFill>
          <a:blip r:embed="rId10"/>
          <a:stretch>
            <a:fillRect/>
          </a:stretch>
        </p:blipFill>
        <p:spPr>
          <a:xfrm>
            <a:off x="9744076" y="12"/>
            <a:ext cx="2447925" cy="2162175"/>
          </a:xfrm>
          <a:prstGeom prst="rect">
            <a:avLst/>
          </a:prstGeom>
          <a:noFill/>
          <a:ln w="9525">
            <a:noFill/>
          </a:ln>
        </p:spPr>
      </p:pic>
      <p:sp>
        <p:nvSpPr>
          <p:cNvPr id="2" name="标题 1"/>
          <p:cNvSpPr>
            <a:spLocks noGrp="1"/>
          </p:cNvSpPr>
          <p:nvPr>
            <p:ph type="ctrTitle"/>
          </p:nvPr>
        </p:nvSpPr>
        <p:spPr>
          <a:xfrm>
            <a:off x="514876" y="2539847"/>
            <a:ext cx="6629401" cy="1136319"/>
          </a:xfrm>
        </p:spPr>
        <p:txBody>
          <a:bodyPr lIns="90000" tIns="46800" rIns="90000" bIns="46800" anchor="b">
            <a:normAutofit/>
          </a:bodyPr>
          <a:lstStyle>
            <a:lvl1pPr algn="l">
              <a:defRPr sz="5400" spc="600" baseline="0">
                <a:solidFill>
                  <a:schemeClr val="bg1"/>
                </a:solidFill>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514876" y="3754863"/>
            <a:ext cx="6629401" cy="950984"/>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p>
        </p:txBody>
      </p:sp>
      <p:sp>
        <p:nvSpPr>
          <p:cNvPr id="14" name="日期占位符 15"/>
          <p:cNvSpPr>
            <a:spLocks noGrp="1"/>
          </p:cNvSpPr>
          <p:nvPr>
            <p:ph type="dt" sz="half" idx="2"/>
            <p:custDataLst>
              <p:tags r:id="rId5"/>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6"/>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17"/>
          <p:cNvSpPr>
            <a:spLocks noGrp="1"/>
          </p:cNvSpPr>
          <p:nvPr>
            <p:ph type="sldNum" sz="quarter" idx="4"/>
            <p:custDataLst>
              <p:tags r:id="rId7"/>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2"/>
        </a:solidFill>
        <a:effectLst/>
      </p:bgPr>
    </p:bg>
    <p:spTree>
      <p:nvGrpSpPr>
        <p:cNvPr id="1" name=""/>
        <p:cNvGrpSpPr/>
        <p:nvPr/>
      </p:nvGrpSpPr>
      <p:grpSpPr>
        <a:xfrm>
          <a:off x="0" y="0"/>
          <a:ext cx="0" cy="0"/>
          <a:chOff x="0" y="0"/>
          <a:chExt cx="0" cy="0"/>
        </a:xfrm>
      </p:grpSpPr>
      <p:pic>
        <p:nvPicPr>
          <p:cNvPr id="36867" name="图片 3"/>
          <p:cNvPicPr>
            <a:picLocks noChangeAspect="1"/>
          </p:cNvPicPr>
          <p:nvPr userDrawn="1">
            <p:custDataLst>
              <p:tags r:id="rId1"/>
            </p:custDataLst>
          </p:nvPr>
        </p:nvPicPr>
        <p:blipFill>
          <a:blip r:embed="rId10"/>
          <a:srcRect b="-37"/>
          <a:stretch>
            <a:fillRect/>
          </a:stretch>
        </p:blipFill>
        <p:spPr>
          <a:xfrm>
            <a:off x="4989521" y="-3175"/>
            <a:ext cx="7202487" cy="6864350"/>
          </a:xfrm>
          <a:prstGeom prst="rect">
            <a:avLst/>
          </a:prstGeom>
          <a:noFill/>
          <a:ln w="9525">
            <a:noFill/>
          </a:ln>
        </p:spPr>
      </p:pic>
      <p:sp>
        <p:nvSpPr>
          <p:cNvPr id="9" name="任意多边形: 形状 18"/>
          <p:cNvSpPr/>
          <p:nvPr userDrawn="1">
            <p:custDataLst>
              <p:tags r:id="rId2"/>
            </p:custDataLst>
          </p:nvPr>
        </p:nvSpPr>
        <p:spPr>
          <a:xfrm>
            <a:off x="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userDrawn="1">
            <p:custDataLst>
              <p:tags r:id="rId3"/>
            </p:custDataLst>
          </p:nvPr>
        </p:nvSpPr>
        <p:spPr>
          <a:xfrm>
            <a:off x="3829051" y="5334000"/>
            <a:ext cx="2794000" cy="1524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userDrawn="1">
            <p:custDataLst>
              <p:tags r:id="rId4"/>
            </p:custDataLst>
          </p:nvPr>
        </p:nvSpPr>
        <p:spPr>
          <a:xfrm rot="10800000">
            <a:off x="5757863" y="0"/>
            <a:ext cx="2794000" cy="1524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userDrawn="1">
            <p:custDataLst>
              <p:tags r:id="rId5"/>
            </p:custDataLst>
          </p:nvPr>
        </p:nvSpPr>
        <p:spPr>
          <a:xfrm rot="16200000">
            <a:off x="10333046" y="4999038"/>
            <a:ext cx="1736725" cy="19812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6872" name="图片 5" descr="C:/Users/win10/AppData/Local/Temp/kaimatting_20190926162729/output_20190926162804..pngoutput_20190926162804."/>
          <p:cNvPicPr>
            <a:picLocks noChangeAspect="1"/>
          </p:cNvPicPr>
          <p:nvPr userDrawn="1"/>
        </p:nvPicPr>
        <p:blipFill>
          <a:blip r:embed="rId11"/>
          <a:stretch>
            <a:fillRect/>
          </a:stretch>
        </p:blipFill>
        <p:spPr>
          <a:xfrm>
            <a:off x="9744076" y="12"/>
            <a:ext cx="2447925" cy="2162175"/>
          </a:xfrm>
          <a:prstGeom prst="rect">
            <a:avLst/>
          </a:prstGeom>
          <a:noFill/>
          <a:ln w="9525">
            <a:noFill/>
          </a:ln>
        </p:spPr>
      </p:pic>
      <p:sp>
        <p:nvSpPr>
          <p:cNvPr id="2" name="标题 1"/>
          <p:cNvSpPr>
            <a:spLocks noGrp="1"/>
          </p:cNvSpPr>
          <p:nvPr>
            <p:ph type="ctrTitle"/>
          </p:nvPr>
        </p:nvSpPr>
        <p:spPr>
          <a:xfrm>
            <a:off x="514876" y="2539847"/>
            <a:ext cx="6629401" cy="1136319"/>
          </a:xfrm>
        </p:spPr>
        <p:txBody>
          <a:bodyPr lIns="90000" tIns="46800" rIns="90000" bIns="46800" anchor="b">
            <a:normAutofit/>
          </a:bodyPr>
          <a:lstStyle>
            <a:lvl1pPr algn="l">
              <a:defRPr sz="5400" spc="600" baseline="0">
                <a:solidFill>
                  <a:schemeClr val="bg1"/>
                </a:solidFill>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514876" y="3754863"/>
            <a:ext cx="6629401" cy="950984"/>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p>
        </p:txBody>
      </p:sp>
      <p:sp>
        <p:nvSpPr>
          <p:cNvPr id="14" name="日期占位符 15"/>
          <p:cNvSpPr>
            <a:spLocks noGrp="1"/>
          </p:cNvSpPr>
          <p:nvPr>
            <p:ph type="dt" sz="half" idx="2"/>
            <p:custDataLst>
              <p:tags r:id="rId6"/>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7"/>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17"/>
          <p:cNvSpPr>
            <a:spLocks noGrp="1"/>
          </p:cNvSpPr>
          <p:nvPr>
            <p:ph type="sldNum" sz="quarter" idx="4"/>
            <p:custDataLst>
              <p:tags r:id="rId8"/>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37891" name="组合 6"/>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11" name="矩形 10"/>
          <p:cNvSpPr/>
          <p:nvPr/>
        </p:nvSpPr>
        <p:spPr>
          <a:xfrm>
            <a:off x="-20636" y="6413500"/>
            <a:ext cx="12212639" cy="465138"/>
          </a:xfrm>
          <a:prstGeom prst="rect">
            <a:avLst/>
          </a:prstGeom>
          <a:solidFill>
            <a:schemeClr val="accent3">
              <a:lumMod val="60000"/>
              <a:lumOff val="4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lt1"/>
                </a:solidFill>
                <a:effectLst/>
                <a:uLnTx/>
                <a:uFillTx/>
                <a:latin typeface="+mn-lt"/>
                <a:ea typeface="+mn-ea"/>
                <a:cs typeface="+mn-cs"/>
              </a:rPr>
              <a:t>北京盈建科软件股份有限公司</a:t>
            </a:r>
          </a:p>
        </p:txBody>
      </p:sp>
      <p:sp>
        <p:nvSpPr>
          <p:cNvPr id="2" name="标题 1"/>
          <p:cNvSpPr>
            <a:spLocks noGrp="1"/>
          </p:cNvSpPr>
          <p:nvPr>
            <p:ph type="title"/>
          </p:nvPr>
        </p:nvSpPr>
        <p:spPr>
          <a:xfrm>
            <a:off x="669884" y="443235"/>
            <a:ext cx="10852237" cy="441964"/>
          </a:xfrm>
        </p:spPr>
        <p:txBody>
          <a:bodyPr rtlCol="0">
            <a:noAutofit/>
          </a:bodyPr>
          <a:lstStyle>
            <a:lvl1pPr marL="0" marR="0" algn="l" defTabSz="914400" rtl="0" eaLnBrk="1" fontAlgn="auto" latinLnBrk="0" hangingPunct="1">
              <a:lnSpc>
                <a:spcPct val="100000"/>
              </a:lnSpc>
              <a:buNone/>
              <a:defRPr kumimoji="0" lang="zh-CN" altLang="en-US" sz="24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669884" y="952512"/>
            <a:ext cx="10852237"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2" name="日期占位符 3"/>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5"/>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38915" name="图片 6"/>
          <p:cNvPicPr>
            <a:picLocks noChangeAspect="1"/>
          </p:cNvPicPr>
          <p:nvPr>
            <p:custDataLst>
              <p:tags r:id="rId1"/>
            </p:custDataLst>
          </p:nvPr>
        </p:nvPicPr>
        <p:blipFill>
          <a:blip r:embed="rId12"/>
          <a:stretch>
            <a:fillRect/>
          </a:stretch>
        </p:blipFill>
        <p:spPr>
          <a:xfrm>
            <a:off x="3352800" y="0"/>
            <a:ext cx="8839200" cy="6858000"/>
          </a:xfrm>
          <a:prstGeom prst="rect">
            <a:avLst/>
          </a:prstGeom>
          <a:noFill/>
          <a:ln w="9525">
            <a:noFill/>
          </a:ln>
        </p:spPr>
      </p:pic>
      <p:sp>
        <p:nvSpPr>
          <p:cNvPr id="9" name="等腰三角形 8"/>
          <p:cNvSpPr/>
          <p:nvPr>
            <p:custDataLst>
              <p:tags r:id="rId2"/>
            </p:custDataLst>
          </p:nvPr>
        </p:nvSpPr>
        <p:spPr>
          <a:xfrm rot="16200000">
            <a:off x="3203583" y="3424244"/>
            <a:ext cx="2251075" cy="19399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3"/>
            </p:custDataLst>
          </p:nvPr>
        </p:nvSpPr>
        <p:spPr>
          <a:xfrm rot="5400000" flipH="1">
            <a:off x="7857332" y="1032674"/>
            <a:ext cx="1493838" cy="128905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4"/>
            </p:custDataLst>
          </p:nvPr>
        </p:nvSpPr>
        <p:spPr>
          <a:xfrm rot="5400000" flipH="1">
            <a:off x="272256" y="916792"/>
            <a:ext cx="744538" cy="64135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12" name="直接连接符 11"/>
          <p:cNvCxnSpPr/>
          <p:nvPr>
            <p:custDataLst>
              <p:tags r:id="rId5"/>
            </p:custDataLst>
          </p:nvPr>
        </p:nvCxnSpPr>
        <p:spPr>
          <a:xfrm>
            <a:off x="900121" y="3106738"/>
            <a:ext cx="114617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6"/>
            </p:custDataLst>
          </p:nvPr>
        </p:nvSpPr>
        <p:spPr>
          <a:xfrm rot="5400000" flipH="1">
            <a:off x="-103187" y="5107000"/>
            <a:ext cx="1493838" cy="128746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4" name="等腰三角形 13"/>
          <p:cNvSpPr/>
          <p:nvPr>
            <p:custDataLst>
              <p:tags r:id="rId7"/>
            </p:custDataLst>
          </p:nvPr>
        </p:nvSpPr>
        <p:spPr>
          <a:xfrm rot="5400000" flipH="1">
            <a:off x="-63499" y="434981"/>
            <a:ext cx="923925" cy="7969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672887" y="2248672"/>
            <a:ext cx="4493196" cy="813568"/>
          </a:xfrm>
        </p:spPr>
        <p:txBody>
          <a:bodyPr lIns="90000" tIns="46800" rIns="90000" bIns="46800" anchor="b">
            <a:normAutofit/>
          </a:bodyPr>
          <a:lstStyle>
            <a:lvl1pPr>
              <a:defRPr sz="3600" u="none" strike="noStrike" kern="1200" cap="none" spc="300" normalizeH="0" baseline="0">
                <a:solidFill>
                  <a:schemeClr val="tx1">
                    <a:lumMod val="85000"/>
                    <a:lumOff val="15000"/>
                  </a:schemeClr>
                </a:solidFill>
                <a:uFillTx/>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72883" y="3151228"/>
            <a:ext cx="4493196" cy="1077985"/>
          </a:xfrm>
        </p:spPr>
        <p:txBody>
          <a:bodyPr lIns="90000" tIns="46800" rIns="90000" bIns="46800">
            <a:normAutofit/>
          </a:bodyPr>
          <a:lstStyle>
            <a:lvl1pPr marL="0" indent="0" eaLnBrk="1" fontAlgn="auto" latinLnBrk="0" hangingPunct="1">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单击此处编辑母版文本样式</a:t>
            </a:r>
          </a:p>
        </p:txBody>
      </p:sp>
      <p:sp>
        <p:nvSpPr>
          <p:cNvPr id="15" name="日期占位符 3"/>
          <p:cNvSpPr>
            <a:spLocks noGrp="1"/>
          </p:cNvSpPr>
          <p:nvPr>
            <p:ph type="dt" sz="half" idx="2"/>
            <p:custDataLst>
              <p:tags r:id="rId8"/>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custDataLst>
              <p:tags r:id="rId9"/>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7" name="灯片编号占位符 5"/>
          <p:cNvSpPr>
            <a:spLocks noGrp="1"/>
          </p:cNvSpPr>
          <p:nvPr>
            <p:ph type="sldNum" sz="quarter" idx="4"/>
            <p:custDataLst>
              <p:tags r:id="rId10"/>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EC23D09-069B-49AD-8348-DA5A84F2FF1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39939" name="组合 7"/>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884"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669933" y="952512"/>
            <a:ext cx="5283243"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6238877" y="952512"/>
            <a:ext cx="5283243" cy="5388907"/>
          </a:xfrm>
        </p:spPr>
        <p:txBody>
          <a:bodyPr>
            <a:noAutofit/>
          </a:bodyPr>
          <a:lstStyle>
            <a:lvl1pPr>
              <a:defRPr sz="1600" baseline="0">
                <a:solidFill>
                  <a:schemeClr val="tx1">
                    <a:lumMod val="85000"/>
                    <a:lumOff val="15000"/>
                  </a:schemeClr>
                </a:solidFill>
                <a:latin typeface="Arial" panose="020B0604020202020204" pitchFamily="34" charset="0"/>
                <a:ea typeface="微软雅黑" panose="020B0503020204020204" pitchFamily="34" charset="-122"/>
              </a:defRPr>
            </a:lvl1pPr>
            <a:lvl2pPr>
              <a:defRPr sz="1600" baseline="0">
                <a:solidFill>
                  <a:schemeClr val="tx1">
                    <a:lumMod val="85000"/>
                    <a:lumOff val="15000"/>
                  </a:schemeClr>
                </a:solidFill>
                <a:latin typeface="Arial" panose="020B0604020202020204" pitchFamily="34" charset="0"/>
                <a:ea typeface="微软雅黑" panose="020B0503020204020204" pitchFamily="34" charset="-122"/>
              </a:defRPr>
            </a:lvl2pPr>
            <a:lvl3pPr>
              <a:defRPr sz="1600" baseline="0">
                <a:solidFill>
                  <a:schemeClr val="tx1">
                    <a:lumMod val="85000"/>
                    <a:lumOff val="15000"/>
                  </a:schemeClr>
                </a:solidFill>
                <a:latin typeface="Arial" panose="020B0604020202020204" pitchFamily="34" charset="0"/>
                <a:ea typeface="微软雅黑" panose="020B0503020204020204" pitchFamily="34" charset="-122"/>
              </a:defRPr>
            </a:lvl3pPr>
            <a:lvl4pPr>
              <a:defRPr sz="1600" baseline="0">
                <a:solidFill>
                  <a:schemeClr val="tx1">
                    <a:lumMod val="85000"/>
                    <a:lumOff val="15000"/>
                  </a:schemeClr>
                </a:solidFill>
                <a:latin typeface="Arial" panose="020B0604020202020204" pitchFamily="34" charset="0"/>
                <a:ea typeface="微软雅黑" panose="020B0503020204020204" pitchFamily="34" charset="-122"/>
              </a:defRPr>
            </a:lvl4pPr>
            <a:lvl5pPr>
              <a:defRPr sz="160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4"/>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6"/>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87692BB5-8F13-4BC5-829A-48A482C6705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40963" name="组合 9"/>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884"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p:nvPr>
        </p:nvSpPr>
        <p:spPr>
          <a:xfrm>
            <a:off x="669933" y="952520"/>
            <a:ext cx="5283243" cy="381003"/>
          </a:xfrm>
        </p:spPr>
        <p:txBody>
          <a:bodyPr tIns="38100" rIns="76200" bIns="3810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p>
        </p:txBody>
      </p:sp>
      <p:sp>
        <p:nvSpPr>
          <p:cNvPr id="4" name="内容占位符 3"/>
          <p:cNvSpPr>
            <a:spLocks noGrp="1"/>
          </p:cNvSpPr>
          <p:nvPr>
            <p:ph sz="half" idx="2"/>
          </p:nvPr>
        </p:nvSpPr>
        <p:spPr>
          <a:xfrm>
            <a:off x="669925" y="1406525"/>
            <a:ext cx="5283200"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p:nvPr>
        </p:nvSpPr>
        <p:spPr>
          <a:xfrm>
            <a:off x="6235753" y="952520"/>
            <a:ext cx="5283243" cy="381003"/>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sym typeface="+mn-ea"/>
              </a:rPr>
              <a:t>单击此处编辑母版文本样式</a:t>
            </a:r>
          </a:p>
        </p:txBody>
      </p:sp>
      <p:sp>
        <p:nvSpPr>
          <p:cNvPr id="6" name="内容占位符 5"/>
          <p:cNvSpPr>
            <a:spLocks noGrp="1"/>
          </p:cNvSpPr>
          <p:nvPr>
            <p:ph sz="quarter" idx="4"/>
          </p:nvPr>
        </p:nvSpPr>
        <p:spPr>
          <a:xfrm>
            <a:off x="6235753" y="1406525"/>
            <a:ext cx="5283243"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1" name="日期占位符 6"/>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7"/>
          <p:cNvSpPr>
            <a:spLocks noGrp="1"/>
          </p:cNvSpPr>
          <p:nvPr>
            <p:ph type="ftr" sz="quarter" idx="1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8"/>
          <p:cNvSpPr>
            <a:spLocks noGrp="1"/>
          </p:cNvSpPr>
          <p:nvPr>
            <p:ph type="sldNum" sz="quarter" idx="1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AF65F3F-908B-4A8E-A639-8D44D54611B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41987" name="组合 5"/>
          <p:cNvGrpSpPr/>
          <p:nvPr/>
        </p:nvGrpSpPr>
        <p:grpSpPr>
          <a:xfrm>
            <a:off x="0" y="11113"/>
            <a:ext cx="12192000" cy="6858000"/>
            <a:chOff x="-2" y="0"/>
            <a:chExt cx="12192003" cy="6858000"/>
          </a:xfrm>
        </p:grpSpPr>
        <p:pic>
          <p:nvPicPr>
            <p:cNvPr id="9" name="Picture 2"/>
            <p:cNvPicPr>
              <a:picLocks noChangeAspect="1" noChangeArrowheads="1"/>
            </p:cNvPicPr>
            <p:nvPr>
              <p:custDataLst>
                <p:tags r:id="rId4"/>
              </p:custDataLst>
            </p:nvPr>
          </p:nvPicPr>
          <p:blipFill rotWithShape="1">
            <a:blip r:embed="rId9"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custDataLst>
                <p:tags r:id="rId5"/>
              </p:custDataLst>
            </p:nvPr>
          </p:nvSpPr>
          <p:spPr>
            <a:xfrm>
              <a:off x="-2" y="2095500"/>
              <a:ext cx="12192003" cy="4762500"/>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矩形 10"/>
            <p:cNvSpPr/>
            <p:nvPr>
              <p:custDataLst>
                <p:tags r:id="rId6"/>
              </p:custDataLst>
            </p:nvPr>
          </p:nvSpPr>
          <p:spPr>
            <a:xfrm>
              <a:off x="-2" y="0"/>
              <a:ext cx="12192003" cy="20955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等腰三角形 11"/>
            <p:cNvSpPr/>
            <p:nvPr>
              <p:custDataLst>
                <p:tags r:id="rId7"/>
              </p:custDataLst>
            </p:nvPr>
          </p:nvSpPr>
          <p:spPr>
            <a:xfrm>
              <a:off x="1501773" y="1512887"/>
              <a:ext cx="877888" cy="5762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p:txBody>
          <a:bodyPr rtlCol="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13"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5"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7796F7F-A21C-4CDE-8560-289E3EC62AE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8" name="矩形 7"/>
          <p:cNvSpPr/>
          <p:nvPr/>
        </p:nvSpPr>
        <p:spPr>
          <a:xfrm>
            <a:off x="-9526" y="6381750"/>
            <a:ext cx="12211051" cy="465138"/>
          </a:xfrm>
          <a:prstGeom prst="rect">
            <a:avLst/>
          </a:prstGeom>
          <a:solidFill>
            <a:schemeClr val="accent3">
              <a:lumMod val="60000"/>
              <a:lumOff val="40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1">
                <a:ln>
                  <a:noFill/>
                </a:ln>
                <a:solidFill>
                  <a:schemeClr val="tx1"/>
                </a:solidFill>
                <a:effectLst/>
                <a:uLnTx/>
                <a:uFillTx/>
                <a:latin typeface="+mn-lt"/>
                <a:ea typeface="+mn-ea"/>
                <a:cs typeface="+mn-cs"/>
              </a:rPr>
              <a:t>北京盈建科软件股份有限公司</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44035" name="组合 7"/>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932"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669933" y="952512"/>
            <a:ext cx="5283243" cy="5388907"/>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mn-cs"/>
              <a:sym typeface="+mn-ea"/>
            </a:endParaRPr>
          </a:p>
        </p:txBody>
      </p:sp>
      <p:sp>
        <p:nvSpPr>
          <p:cNvPr id="4" name="文本占位符 3"/>
          <p:cNvSpPr>
            <a:spLocks noGrp="1"/>
          </p:cNvSpPr>
          <p:nvPr>
            <p:ph type="body" sz="half" idx="2"/>
          </p:nvPr>
        </p:nvSpPr>
        <p:spPr>
          <a:xfrm>
            <a:off x="6238925" y="952512"/>
            <a:ext cx="5283243" cy="5388907"/>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fontAlgn="auto"/>
            <a:r>
              <a:rPr strike="noStrike" noProof="1">
                <a:sym typeface="+mn-ea"/>
              </a:rPr>
              <a:t>单击此处编辑母版文本样式</a:t>
            </a:r>
          </a:p>
        </p:txBody>
      </p:sp>
      <p:sp>
        <p:nvSpPr>
          <p:cNvPr id="11" name="日期占位符 4"/>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EFD9D74-47D9-4702-A33C-335B63B48DBF}"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6"/>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8CCF9BD-50D8-477B-B6BC-1E8D9547BE3B}"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45059" name="组合 6"/>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竖排标题 1"/>
          <p:cNvSpPr>
            <a:spLocks noGrp="1"/>
          </p:cNvSpPr>
          <p:nvPr>
            <p:ph type="title" orient="vert"/>
          </p:nvPr>
        </p:nvSpPr>
        <p:spPr>
          <a:xfrm>
            <a:off x="10571135" y="952512"/>
            <a:ext cx="950984" cy="5388907"/>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竖排文字占位符 2"/>
          <p:cNvSpPr>
            <a:spLocks noGrp="1"/>
          </p:cNvSpPr>
          <p:nvPr>
            <p:ph type="body" orient="vert" idx="1"/>
          </p:nvPr>
        </p:nvSpPr>
        <p:spPr>
          <a:xfrm>
            <a:off x="669928" y="952503"/>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11" name="日期占位符 3"/>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5"/>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56936B1-2986-4B3F-B9AC-713B3905BC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18435" name="组合 6"/>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11" name="矩形 10"/>
          <p:cNvSpPr/>
          <p:nvPr/>
        </p:nvSpPr>
        <p:spPr>
          <a:xfrm>
            <a:off x="-20636" y="6413500"/>
            <a:ext cx="12212639" cy="4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lt1"/>
                </a:solidFill>
                <a:effectLst/>
                <a:uLnTx/>
                <a:uFillTx/>
                <a:latin typeface="+mn-lt"/>
                <a:ea typeface="+mn-ea"/>
                <a:cs typeface="+mn-cs"/>
              </a:rPr>
              <a:t>北京盈建科软件股份有限公司</a:t>
            </a:r>
          </a:p>
        </p:txBody>
      </p:sp>
      <p:sp>
        <p:nvSpPr>
          <p:cNvPr id="2" name="标题 1"/>
          <p:cNvSpPr>
            <a:spLocks noGrp="1"/>
          </p:cNvSpPr>
          <p:nvPr>
            <p:ph type="title"/>
          </p:nvPr>
        </p:nvSpPr>
        <p:spPr>
          <a:xfrm>
            <a:off x="669884" y="443235"/>
            <a:ext cx="10852237" cy="441964"/>
          </a:xfrm>
        </p:spPr>
        <p:txBody>
          <a:bodyPr rtlCol="0">
            <a:noAutofit/>
          </a:bodyPr>
          <a:lstStyle>
            <a:lvl1pPr marL="0" marR="0" algn="l" defTabSz="914400" rtl="0" eaLnBrk="1" fontAlgn="auto" latinLnBrk="0" hangingPunct="1">
              <a:lnSpc>
                <a:spcPct val="100000"/>
              </a:lnSpc>
              <a:buNone/>
              <a:defRPr kumimoji="0" lang="zh-CN" altLang="en-US" sz="24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669884" y="952512"/>
            <a:ext cx="10852237"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2" name="日期占位符 3"/>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5"/>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46083" name="组合 5"/>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7" name="内容占位符 6"/>
          <p:cNvSpPr>
            <a:spLocks noGrp="1"/>
          </p:cNvSpPr>
          <p:nvPr>
            <p:ph sz="quarter" idx="13"/>
          </p:nvPr>
        </p:nvSpPr>
        <p:spPr>
          <a:xfrm>
            <a:off x="669932" y="952512"/>
            <a:ext cx="10852237" cy="5388907"/>
          </a:xfrm>
        </p:spPr>
        <p:txBody>
          <a:bodyPr/>
          <a:lstStyle>
            <a:lvl1pPr>
              <a:defRPr baseline="0"/>
            </a:lvl1pPr>
            <a:lvl2pPr>
              <a:defRPr baseline="0"/>
            </a:lvl2pPr>
            <a:lvl3pPr>
              <a:defRPr baseline="0"/>
            </a:lvl3pPr>
            <a:lvl4pPr>
              <a:defRPr baseline="0"/>
            </a:lvl4pPr>
            <a:lvl5pPr>
              <a:defRPr baseline="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28E2D3C-8CDB-4BA8-A03C-7097AFA7FF4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47107" name="图片 13"/>
          <p:cNvPicPr>
            <a:picLocks noChangeAspect="1"/>
          </p:cNvPicPr>
          <p:nvPr>
            <p:custDataLst>
              <p:tags r:id="rId1"/>
            </p:custDataLst>
          </p:nvPr>
        </p:nvPicPr>
        <p:blipFill>
          <a:blip r:embed="rId10"/>
          <a:stretch>
            <a:fillRect/>
          </a:stretch>
        </p:blipFill>
        <p:spPr>
          <a:xfrm>
            <a:off x="0" y="0"/>
            <a:ext cx="10007600" cy="6858000"/>
          </a:xfrm>
          <a:prstGeom prst="rect">
            <a:avLst/>
          </a:prstGeom>
          <a:noFill/>
          <a:ln w="9525">
            <a:noFill/>
          </a:ln>
        </p:spPr>
      </p:pic>
      <p:sp>
        <p:nvSpPr>
          <p:cNvPr id="9" name="任意多边形: 形状 11"/>
          <p:cNvSpPr/>
          <p:nvPr>
            <p:custDataLst>
              <p:tags r:id="rId2"/>
            </p:custDataLst>
          </p:nvPr>
        </p:nvSpPr>
        <p:spPr>
          <a:xfrm flipH="1">
            <a:off x="427990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cxnSp>
        <p:nvCxnSpPr>
          <p:cNvPr id="10" name="直接连接符 9"/>
          <p:cNvCxnSpPr/>
          <p:nvPr>
            <p:custDataLst>
              <p:tags r:id="rId3"/>
            </p:custDataLst>
          </p:nvPr>
        </p:nvCxnSpPr>
        <p:spPr>
          <a:xfrm>
            <a:off x="6211896" y="3773488"/>
            <a:ext cx="12811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4"/>
            </p:custDataLst>
          </p:nvPr>
        </p:nvSpPr>
        <p:spPr>
          <a:xfrm>
            <a:off x="3829051" y="5334000"/>
            <a:ext cx="2794000" cy="1524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等腰三角形 11"/>
          <p:cNvSpPr/>
          <p:nvPr>
            <p:custDataLst>
              <p:tags r:id="rId5"/>
            </p:custDataLst>
          </p:nvPr>
        </p:nvSpPr>
        <p:spPr>
          <a:xfrm rot="10800000">
            <a:off x="5757863" y="0"/>
            <a:ext cx="2794000" cy="1524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6096001" y="2336645"/>
            <a:ext cx="5906611" cy="1315747"/>
          </a:xfrm>
        </p:spPr>
        <p:txBody>
          <a:bodyPr lIns="90000" tIns="46800" rIns="90000" bIns="46800" rtlCol="0" anchor="b">
            <a:noAutofit/>
          </a:bodyPr>
          <a:lstStyle>
            <a:lvl1pPr marL="0" marR="0" algn="l" defTabSz="914400" rtl="0" eaLnBrk="1" fontAlgn="auto" latinLnBrk="0" hangingPunct="1">
              <a:lnSpc>
                <a:spcPct val="100000"/>
              </a:lnSpc>
              <a:buNone/>
              <a:defRPr kumimoji="0" lang="zh-CN" altLang="en-US" sz="4800" b="1" i="0" u="none" strike="noStrike" kern="1200" cap="none" spc="600" normalizeH="0" baseline="0" noProof="1" dirty="0">
                <a:solidFill>
                  <a:schemeClr val="bg1"/>
                </a:solidFill>
                <a:uFillTx/>
                <a:latin typeface="Arial" panose="020B0604020202020204" pitchFamily="34" charset="0"/>
                <a:ea typeface="汉仪旗黑-85S" pitchFamily="18" charset="-122"/>
                <a:cs typeface="+mj-cs"/>
                <a:sym typeface="+mn-ea"/>
              </a:defRPr>
            </a:lvl1pPr>
          </a:lstStyle>
          <a:p>
            <a:pPr lvl="0" fontAlgn="auto"/>
            <a:r>
              <a:rPr lang="zh-CN" altLang="en-US" strike="noStrike" noProof="1">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6096001" y="3860645"/>
            <a:ext cx="5906611" cy="928459"/>
          </a:xfrm>
        </p:spPr>
        <p:txBody>
          <a:bodyPr>
            <a:normAutofit/>
          </a:bodyPr>
          <a:lstStyle>
            <a:lvl1pPr marL="0" indent="0">
              <a:buNone/>
              <a:defRPr sz="2400" baseline="0">
                <a:solidFill>
                  <a:schemeClr val="bg1"/>
                </a:solidFill>
              </a:defRPr>
            </a:lvl1pPr>
          </a:lstStyle>
          <a:p>
            <a:pPr lvl="0" fontAlgn="base"/>
            <a:r>
              <a:rPr lang="zh-CN" altLang="en-US" strike="noStrike" noProof="1"/>
              <a:t>单击此处编辑母版文本样式</a:t>
            </a:r>
          </a:p>
        </p:txBody>
      </p:sp>
      <p:sp>
        <p:nvSpPr>
          <p:cNvPr id="13" name="日期占位符 2"/>
          <p:cNvSpPr>
            <a:spLocks noGrp="1"/>
          </p:cNvSpPr>
          <p:nvPr>
            <p:ph type="dt" sz="half" idx="2"/>
            <p:custDataLst>
              <p:tags r:id="rId6"/>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7"/>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5" name="灯片编号占位符 4"/>
          <p:cNvSpPr>
            <a:spLocks noGrp="1"/>
          </p:cNvSpPr>
          <p:nvPr>
            <p:ph type="sldNum" sz="quarter" idx="4"/>
            <p:custDataLst>
              <p:tags r:id="rId8"/>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A9B9D87-942B-4202-9849-B2EC8A45B67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48131" name="组合 5"/>
          <p:cNvGrpSpPr/>
          <p:nvPr/>
        </p:nvGrpSpPr>
        <p:grpSpPr>
          <a:xfrm flipH="1">
            <a:off x="11366503" y="5619750"/>
            <a:ext cx="825500" cy="1060450"/>
            <a:chOff x="-1" y="371234"/>
            <a:chExt cx="964572" cy="1238412"/>
          </a:xfrm>
        </p:grpSpPr>
        <p:sp>
          <p:nvSpPr>
            <p:cNvPr id="9" name="等腰三角形 6"/>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p:txBody>
          <a:bodyPr>
            <a:normAutofit/>
          </a:bodyPr>
          <a:lstStyle>
            <a:lvl1pPr>
              <a:defRPr baseline="0">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11"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6B178F8-BF60-4909-9F10-A8413897F3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292100" y="304800"/>
            <a:ext cx="11607800" cy="624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nvGrpSpPr>
          <p:cNvPr id="49156" name="组合 8"/>
          <p:cNvGrpSpPr/>
          <p:nvPr/>
        </p:nvGrpSpPr>
        <p:grpSpPr>
          <a:xfrm>
            <a:off x="0" y="0"/>
            <a:ext cx="12192000" cy="6769100"/>
            <a:chOff x="0" y="1"/>
            <a:chExt cx="12192000" cy="6769099"/>
          </a:xfrm>
        </p:grpSpPr>
        <p:sp>
          <p:nvSpPr>
            <p:cNvPr id="10" name="等腰三角形 9"/>
            <p:cNvSpPr/>
            <p:nvPr>
              <p:custDataLst>
                <p:tags r:id="rId5"/>
              </p:custDataLst>
            </p:nvPr>
          </p:nvSpPr>
          <p:spPr>
            <a:xfrm rot="5400000">
              <a:off x="-64294" y="64295"/>
              <a:ext cx="935038" cy="806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nvGrpSpPr>
            <p:cNvPr id="49158" name="组合 10"/>
            <p:cNvGrpSpPr/>
            <p:nvPr/>
          </p:nvGrpSpPr>
          <p:grpSpPr>
            <a:xfrm>
              <a:off x="11197167" y="5323839"/>
              <a:ext cx="994833" cy="1445261"/>
              <a:chOff x="9165167" y="4201584"/>
              <a:chExt cx="994833" cy="1445261"/>
            </a:xfrm>
          </p:grpSpPr>
          <p:sp>
            <p:nvSpPr>
              <p:cNvPr id="12" name="等腰三角形 11"/>
              <p:cNvSpPr/>
              <p:nvPr>
                <p:custDataLst>
                  <p:tags r:id="rId6"/>
                </p:custDataLst>
              </p:nvPr>
            </p:nvSpPr>
            <p:spPr>
              <a:xfrm rot="16200000" flipH="1">
                <a:off x="9085259" y="4281592"/>
                <a:ext cx="1154113" cy="995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7"/>
                </p:custDataLst>
              </p:nvPr>
            </p:nvSpPr>
            <p:spPr>
              <a:xfrm rot="5400000">
                <a:off x="9617869" y="5104714"/>
                <a:ext cx="582612" cy="50165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1281113" y="2163600"/>
            <a:ext cx="9626600" cy="3445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4"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52C64D03-2EBA-491F-9938-5B06C12B8A0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8" y="0"/>
            <a:ext cx="4822825"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50180" name="组合 9"/>
          <p:cNvGrpSpPr/>
          <p:nvPr/>
        </p:nvGrpSpPr>
        <p:grpSpPr>
          <a:xfrm flipH="1">
            <a:off x="1588" y="0"/>
            <a:ext cx="874712" cy="1271588"/>
            <a:chOff x="1041400" y="5041900"/>
            <a:chExt cx="1193800" cy="1734313"/>
          </a:xfrm>
        </p:grpSpPr>
        <p:sp>
          <p:nvSpPr>
            <p:cNvPr id="10" name="等腰三角形 9"/>
            <p:cNvSpPr/>
            <p:nvPr>
              <p:custDataLst>
                <p:tags r:id="rId5"/>
              </p:custDataLst>
            </p:nvPr>
          </p:nvSpPr>
          <p:spPr>
            <a:xfrm rot="16200000" flipH="1">
              <a:off x="945441" y="5137859"/>
              <a:ext cx="138571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1" name="等腰三角形 10"/>
            <p:cNvSpPr/>
            <p:nvPr>
              <p:custDataLst>
                <p:tags r:id="rId6"/>
              </p:custDataLst>
            </p:nvPr>
          </p:nvSpPr>
          <p:spPr>
            <a:xfrm rot="5400000">
              <a:off x="1584358" y="6125371"/>
              <a:ext cx="699355" cy="60231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583200" y="770400"/>
            <a:ext cx="3960000" cy="882000"/>
          </a:xfrm>
        </p:spPr>
        <p:txBody>
          <a:bodyPr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586800" y="1764000"/>
            <a:ext cx="3956400" cy="4093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5101200" y="769951"/>
            <a:ext cx="6480000" cy="5087937"/>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BC04AC8-0DFF-4B51-9A2C-EE880A9BAF6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2"/>
            <a:ext cx="12192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51204" name="组合 10"/>
          <p:cNvGrpSpPr/>
          <p:nvPr/>
        </p:nvGrpSpPr>
        <p:grpSpPr>
          <a:xfrm flipH="1">
            <a:off x="11366503" y="88900"/>
            <a:ext cx="825500" cy="1060450"/>
            <a:chOff x="-1" y="371234"/>
            <a:chExt cx="964572" cy="1238412"/>
          </a:xfrm>
        </p:grpSpPr>
        <p:sp>
          <p:nvSpPr>
            <p:cNvPr id="10" name="等腰三角形 9"/>
            <p:cNvSpPr/>
            <p:nvPr>
              <p:custDataLst>
                <p:tags r:id="rId5"/>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12000" y="781200"/>
            <a:ext cx="10976400" cy="626400"/>
          </a:xfrm>
        </p:spPr>
        <p:txBody>
          <a:bodyPr anchor="ctr">
            <a:normAutofit/>
          </a:bodyPr>
          <a:lstStyle>
            <a:lvl1pPr algn="ct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612000" y="1659600"/>
            <a:ext cx="10975975" cy="828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9" name="内容占位符 8"/>
          <p:cNvSpPr>
            <a:spLocks noGrp="1"/>
          </p:cNvSpPr>
          <p:nvPr>
            <p:ph sz="quarter" idx="14"/>
          </p:nvPr>
        </p:nvSpPr>
        <p:spPr>
          <a:xfrm>
            <a:off x="612775" y="2808000"/>
            <a:ext cx="10965600" cy="343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FA353EA-5FC6-4DCB-943B-8FBB83E261E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5029200"/>
            <a:ext cx="12192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52228" name="组合 9"/>
          <p:cNvGrpSpPr/>
          <p:nvPr/>
        </p:nvGrpSpPr>
        <p:grpSpPr>
          <a:xfrm flipH="1">
            <a:off x="11366503" y="5619750"/>
            <a:ext cx="825500" cy="1060450"/>
            <a:chOff x="-1" y="371234"/>
            <a:chExt cx="964572" cy="1238412"/>
          </a:xfrm>
        </p:grpSpPr>
        <p:sp>
          <p:nvSpPr>
            <p:cNvPr id="10" name="等腰三角形 9"/>
            <p:cNvSpPr/>
            <p:nvPr>
              <p:custDataLst>
                <p:tags r:id="rId5"/>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04800" y="669600"/>
            <a:ext cx="10976400" cy="565200"/>
          </a:xfrm>
        </p:spPr>
        <p:txBody>
          <a:bodyPr anchor="ctr">
            <a:normAutofit/>
          </a:bodyPr>
          <a:lstStyle>
            <a:lvl1pPr algn="ctr">
              <a:defRPr sz="3200" baseline="0">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604837" y="1681200"/>
            <a:ext cx="10990800" cy="32112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文本占位符 8"/>
          <p:cNvSpPr>
            <a:spLocks noGrp="1"/>
          </p:cNvSpPr>
          <p:nvPr>
            <p:ph type="body" sz="quarter" idx="14"/>
          </p:nvPr>
        </p:nvSpPr>
        <p:spPr>
          <a:xfrm>
            <a:off x="594000" y="5180400"/>
            <a:ext cx="11001600" cy="10116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F78B78A-89AA-4AA8-A729-BADA7A158F1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53251" name="组合 11"/>
          <p:cNvGrpSpPr/>
          <p:nvPr/>
        </p:nvGrpSpPr>
        <p:grpSpPr>
          <a:xfrm>
            <a:off x="11449057" y="5689600"/>
            <a:ext cx="742951" cy="1079500"/>
            <a:chOff x="9165167" y="4201584"/>
            <a:chExt cx="994833" cy="1445261"/>
          </a:xfrm>
        </p:grpSpPr>
        <p:sp>
          <p:nvSpPr>
            <p:cNvPr id="3" name="等腰三角形 8"/>
            <p:cNvSpPr/>
            <p:nvPr>
              <p:custDataLst>
                <p:tags r:id="rId5"/>
              </p:custDataLst>
            </p:nvPr>
          </p:nvSpPr>
          <p:spPr>
            <a:xfrm rot="16200000" flipH="1">
              <a:off x="9085537" y="4281207"/>
              <a:ext cx="1154084"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6"/>
              </p:custDataLst>
            </p:nvPr>
          </p:nvSpPr>
          <p:spPr>
            <a:xfrm rot="5400000">
              <a:off x="9617985" y="5104830"/>
              <a:ext cx="582355" cy="50166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sp>
        <p:nvSpPr>
          <p:cNvPr id="4" name="矩形 10"/>
          <p:cNvSpPr/>
          <p:nvPr>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2" name="标题 1"/>
          <p:cNvSpPr>
            <a:spLocks noGrp="1"/>
          </p:cNvSpPr>
          <p:nvPr>
            <p:ph type="title"/>
          </p:nvPr>
        </p:nvSpPr>
        <p:spPr>
          <a:xfrm>
            <a:off x="579600" y="237600"/>
            <a:ext cx="11037600" cy="441964"/>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579600" y="1663200"/>
            <a:ext cx="5342400" cy="2894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6242400" y="1663200"/>
            <a:ext cx="5367600" cy="2894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文本占位符 10"/>
          <p:cNvSpPr>
            <a:spLocks noGrp="1"/>
          </p:cNvSpPr>
          <p:nvPr>
            <p:ph type="body" sz="quarter" idx="15"/>
          </p:nvPr>
        </p:nvSpPr>
        <p:spPr>
          <a:xfrm>
            <a:off x="572400" y="4816800"/>
            <a:ext cx="5342400" cy="7812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3" name="文本占位符 12"/>
          <p:cNvSpPr>
            <a:spLocks noGrp="1"/>
          </p:cNvSpPr>
          <p:nvPr>
            <p:ph type="body" sz="quarter" idx="16"/>
          </p:nvPr>
        </p:nvSpPr>
        <p:spPr>
          <a:xfrm>
            <a:off x="6253200" y="4813200"/>
            <a:ext cx="5367600" cy="7812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B9EF7D8-9D95-44EA-B0E9-268FE011B74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958850"/>
            <a:ext cx="12192000" cy="49403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54276" name="组合 7"/>
          <p:cNvGrpSpPr/>
          <p:nvPr/>
        </p:nvGrpSpPr>
        <p:grpSpPr>
          <a:xfrm>
            <a:off x="-3175" y="2579691"/>
            <a:ext cx="12190413" cy="1698625"/>
            <a:chOff x="-3175" y="2579899"/>
            <a:chExt cx="12190923" cy="1698202"/>
          </a:xfrm>
        </p:grpSpPr>
        <p:grpSp>
          <p:nvGrpSpPr>
            <p:cNvPr id="54277" name="组合 8"/>
            <p:cNvGrpSpPr/>
            <p:nvPr/>
          </p:nvGrpSpPr>
          <p:grpSpPr>
            <a:xfrm>
              <a:off x="11214864" y="2864727"/>
              <a:ext cx="972884" cy="1413374"/>
              <a:chOff x="9165167" y="4201584"/>
              <a:chExt cx="994833" cy="1445261"/>
            </a:xfrm>
          </p:grpSpPr>
          <p:sp>
            <p:nvSpPr>
              <p:cNvPr id="14" name="等腰三角形 13"/>
              <p:cNvSpPr/>
              <p:nvPr>
                <p:custDataLst>
                  <p:tags r:id="rId7"/>
                </p:custDataLst>
              </p:nvPr>
            </p:nvSpPr>
            <p:spPr>
              <a:xfrm rot="16200000" flipH="1">
                <a:off x="9085483" y="4280206"/>
                <a:ext cx="1153890"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custDataLst>
                  <p:tags r:id="rId8"/>
                </p:custDataLst>
              </p:nvPr>
            </p:nvSpPr>
            <p:spPr>
              <a:xfrm rot="5400000">
                <a:off x="9617874" y="5104720"/>
                <a:ext cx="582626"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54280" name="组合 10"/>
            <p:cNvGrpSpPr/>
            <p:nvPr/>
          </p:nvGrpSpPr>
          <p:grpSpPr>
            <a:xfrm flipH="1" flipV="1">
              <a:off x="-3175" y="2579899"/>
              <a:ext cx="972884" cy="1413374"/>
              <a:chOff x="9165167" y="4201584"/>
              <a:chExt cx="994833" cy="1445261"/>
            </a:xfrm>
          </p:grpSpPr>
          <p:sp>
            <p:nvSpPr>
              <p:cNvPr id="12" name="等腰三角形 11"/>
              <p:cNvSpPr/>
              <p:nvPr>
                <p:custDataLst>
                  <p:tags r:id="rId5"/>
                </p:custDataLst>
              </p:nvPr>
            </p:nvSpPr>
            <p:spPr>
              <a:xfrm rot="16200000" flipH="1">
                <a:off x="9085482" y="4280203"/>
                <a:ext cx="1153889"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6"/>
                </p:custDataLst>
              </p:nvPr>
            </p:nvSpPr>
            <p:spPr>
              <a:xfrm rot="5400000">
                <a:off x="9617872" y="5104716"/>
                <a:ext cx="582625"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1522413" y="3862800"/>
            <a:ext cx="9144000" cy="1656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6"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7"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8"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65F0E0C-3D37-44BD-926C-689F01B4B205}"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flipH="1">
            <a:off x="8" y="0"/>
            <a:ext cx="7079809" cy="6858000"/>
          </a:xfrm>
          <a:prstGeom prst="rect">
            <a:avLst/>
          </a:prstGeom>
          <a:blipFill>
            <a:blip r:embed="rId2" cstate="print"/>
            <a:srcRect/>
            <a:stretch>
              <a:fillRect l="-72237" r="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801" name="副标题 2"/>
          <p:cNvSpPr>
            <a:spLocks noGrp="1"/>
          </p:cNvSpPr>
          <p:nvPr userDrawn="1">
            <p:ph type="subTitle" idx="1"/>
          </p:nvPr>
        </p:nvSpPr>
        <p:spPr>
          <a:xfrm>
            <a:off x="6413276" y="5681676"/>
            <a:ext cx="5107213" cy="558799"/>
          </a:xfrm>
        </p:spPr>
        <p:txBody>
          <a:bodyPr anchor="ct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en-US" strike="noStrike" noProof="1"/>
              <a:t>Click to edit Master subtitle style</a:t>
            </a:r>
          </a:p>
        </p:txBody>
      </p:sp>
      <p:sp>
        <p:nvSpPr>
          <p:cNvPr id="9802" name="标题 1"/>
          <p:cNvSpPr>
            <a:spLocks noGrp="1"/>
          </p:cNvSpPr>
          <p:nvPr userDrawn="1">
            <p:ph type="ctrTitle"/>
          </p:nvPr>
        </p:nvSpPr>
        <p:spPr>
          <a:xfrm>
            <a:off x="6413276" y="4289349"/>
            <a:ext cx="5107213" cy="1392327"/>
          </a:xfrm>
        </p:spPr>
        <p:txBody>
          <a:bodyPr anchor="ctr">
            <a:normAutofit/>
          </a:bodyPr>
          <a:lstStyle>
            <a:lvl1pPr algn="l">
              <a:defRPr sz="4000">
                <a:solidFill>
                  <a:schemeClr val="tx1"/>
                </a:solidFill>
              </a:defRPr>
            </a:lvl1pPr>
          </a:lstStyle>
          <a:p>
            <a:pPr fontAlgn="auto"/>
            <a:r>
              <a:rPr lang="en-US" strike="noStrike" noProof="1"/>
              <a:t>Click to edit Master title style</a:t>
            </a:r>
            <a:endParaRPr lang="zh-CN" altLang="en-US" strike="noStrike" noProof="1"/>
          </a:p>
        </p:txBody>
      </p:sp>
      <p:sp>
        <p:nvSpPr>
          <p:cNvPr id="12" name="文本占位符 13"/>
          <p:cNvSpPr>
            <a:spLocks noGrp="1"/>
          </p:cNvSpPr>
          <p:nvPr userDrawn="1">
            <p:ph type="body" sz="quarter" idx="10" hasCustomPrompt="1"/>
          </p:nvPr>
        </p:nvSpPr>
        <p:spPr>
          <a:xfrm>
            <a:off x="7913921" y="1130312"/>
            <a:ext cx="3606575"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fontAlgn="auto"/>
            <a:r>
              <a:rPr lang="en-US" altLang="zh-CN" strike="noStrike" noProof="1"/>
              <a:t>Signature</a:t>
            </a:r>
          </a:p>
        </p:txBody>
      </p:sp>
      <p:sp>
        <p:nvSpPr>
          <p:cNvPr id="13" name="文本占位符 13"/>
          <p:cNvSpPr>
            <a:spLocks noGrp="1"/>
          </p:cNvSpPr>
          <p:nvPr userDrawn="1">
            <p:ph type="body" sz="quarter" idx="11" hasCustomPrompt="1"/>
          </p:nvPr>
        </p:nvSpPr>
        <p:spPr>
          <a:xfrm>
            <a:off x="7913921" y="1426583"/>
            <a:ext cx="3606575"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fontAlgn="auto"/>
            <a:r>
              <a:rPr lang="en-US" altLang="zh-CN" strike="noStrike" noProof="1"/>
              <a:t>Date</a:t>
            </a:r>
            <a:endParaRPr lang="zh-CN" altLang="en-US" strike="noStrike" noProof="1"/>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19459" name="图片 6"/>
          <p:cNvPicPr>
            <a:picLocks noChangeAspect="1"/>
          </p:cNvPicPr>
          <p:nvPr>
            <p:custDataLst>
              <p:tags r:id="rId1"/>
            </p:custDataLst>
          </p:nvPr>
        </p:nvPicPr>
        <p:blipFill>
          <a:blip r:embed="rId12"/>
          <a:stretch>
            <a:fillRect/>
          </a:stretch>
        </p:blipFill>
        <p:spPr>
          <a:xfrm>
            <a:off x="3352800" y="0"/>
            <a:ext cx="8839200" cy="6858000"/>
          </a:xfrm>
          <a:prstGeom prst="rect">
            <a:avLst/>
          </a:prstGeom>
          <a:noFill/>
          <a:ln w="9525">
            <a:noFill/>
          </a:ln>
        </p:spPr>
      </p:pic>
      <p:sp>
        <p:nvSpPr>
          <p:cNvPr id="9" name="等腰三角形 8"/>
          <p:cNvSpPr/>
          <p:nvPr>
            <p:custDataLst>
              <p:tags r:id="rId2"/>
            </p:custDataLst>
          </p:nvPr>
        </p:nvSpPr>
        <p:spPr>
          <a:xfrm rot="16200000">
            <a:off x="3203583" y="3424244"/>
            <a:ext cx="2251075" cy="19399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3"/>
            </p:custDataLst>
          </p:nvPr>
        </p:nvSpPr>
        <p:spPr>
          <a:xfrm rot="5400000" flipH="1">
            <a:off x="7857332" y="1032674"/>
            <a:ext cx="1493838" cy="128905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4"/>
            </p:custDataLst>
          </p:nvPr>
        </p:nvSpPr>
        <p:spPr>
          <a:xfrm rot="5400000" flipH="1">
            <a:off x="272256" y="916792"/>
            <a:ext cx="744538" cy="64135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12" name="直接连接符 11"/>
          <p:cNvCxnSpPr/>
          <p:nvPr>
            <p:custDataLst>
              <p:tags r:id="rId5"/>
            </p:custDataLst>
          </p:nvPr>
        </p:nvCxnSpPr>
        <p:spPr>
          <a:xfrm>
            <a:off x="900121" y="3106738"/>
            <a:ext cx="114617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6"/>
            </p:custDataLst>
          </p:nvPr>
        </p:nvSpPr>
        <p:spPr>
          <a:xfrm rot="5400000" flipH="1">
            <a:off x="-103187" y="5107000"/>
            <a:ext cx="1493838" cy="128746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4" name="等腰三角形 13"/>
          <p:cNvSpPr/>
          <p:nvPr>
            <p:custDataLst>
              <p:tags r:id="rId7"/>
            </p:custDataLst>
          </p:nvPr>
        </p:nvSpPr>
        <p:spPr>
          <a:xfrm rot="5400000" flipH="1">
            <a:off x="-63499" y="434981"/>
            <a:ext cx="923925" cy="7969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672887" y="2248672"/>
            <a:ext cx="4493196" cy="813568"/>
          </a:xfrm>
        </p:spPr>
        <p:txBody>
          <a:bodyPr lIns="90000" tIns="46800" rIns="90000" bIns="46800" anchor="b">
            <a:normAutofit/>
          </a:bodyPr>
          <a:lstStyle>
            <a:lvl1pPr>
              <a:defRPr sz="3600" u="none" strike="noStrike" kern="1200" cap="none" spc="300" normalizeH="0" baseline="0">
                <a:solidFill>
                  <a:schemeClr val="tx1">
                    <a:lumMod val="85000"/>
                    <a:lumOff val="15000"/>
                  </a:schemeClr>
                </a:solidFill>
                <a:uFillTx/>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72883" y="3151228"/>
            <a:ext cx="4493196" cy="1077985"/>
          </a:xfrm>
        </p:spPr>
        <p:txBody>
          <a:bodyPr lIns="90000" tIns="46800" rIns="90000" bIns="46800">
            <a:normAutofit/>
          </a:bodyPr>
          <a:lstStyle>
            <a:lvl1pPr marL="0" indent="0" eaLnBrk="1" fontAlgn="auto" latinLnBrk="0" hangingPunct="1">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单击此处编辑母版文本样式</a:t>
            </a:r>
          </a:p>
        </p:txBody>
      </p:sp>
      <p:sp>
        <p:nvSpPr>
          <p:cNvPr id="15" name="日期占位符 3"/>
          <p:cNvSpPr>
            <a:spLocks noGrp="1"/>
          </p:cNvSpPr>
          <p:nvPr>
            <p:ph type="dt" sz="half" idx="2"/>
            <p:custDataLst>
              <p:tags r:id="rId8"/>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custDataLst>
              <p:tags r:id="rId9"/>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7" name="灯片编号占位符 5"/>
          <p:cNvSpPr>
            <a:spLocks noGrp="1"/>
          </p:cNvSpPr>
          <p:nvPr>
            <p:ph type="sldNum" sz="quarter" idx="4"/>
            <p:custDataLst>
              <p:tags r:id="rId10"/>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EC23D09-069B-49AD-8348-DA5A84F2FF1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4" name="矩形 3"/>
          <p:cNvSpPr/>
          <p:nvPr userDrawn="1"/>
        </p:nvSpPr>
        <p:spPr>
          <a:xfrm flipV="1">
            <a:off x="7109012" y="12"/>
            <a:ext cx="5082989" cy="6856535"/>
          </a:xfrm>
          <a:prstGeom prst="rect">
            <a:avLst/>
          </a:prstGeom>
          <a:blipFill>
            <a:blip r:embed="rId2" cstate="print"/>
            <a:srcRect/>
            <a:stretch>
              <a:fillRect l="-131809" r="-79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0" name="标题 1"/>
          <p:cNvSpPr>
            <a:spLocks noGrp="1"/>
          </p:cNvSpPr>
          <p:nvPr userDrawn="1">
            <p:ph type="title"/>
          </p:nvPr>
        </p:nvSpPr>
        <p:spPr>
          <a:xfrm>
            <a:off x="2988600" y="4329491"/>
            <a:ext cx="5419185" cy="895350"/>
          </a:xfrm>
        </p:spPr>
        <p:txBody>
          <a:bodyPr anchor="b">
            <a:normAutofit/>
          </a:bodyPr>
          <a:lstStyle>
            <a:lvl1pPr algn="r">
              <a:defRPr sz="2400" b="1">
                <a:solidFill>
                  <a:schemeClr val="tx1"/>
                </a:solidFill>
              </a:defRPr>
            </a:lvl1pPr>
          </a:lstStyle>
          <a:p>
            <a:pPr fontAlgn="auto"/>
            <a:r>
              <a:rPr lang="en-US" strike="noStrike" noProof="1"/>
              <a:t>Click to edit Master title style</a:t>
            </a:r>
            <a:endParaRPr lang="zh-CN" altLang="en-US" strike="noStrike" noProof="1"/>
          </a:p>
        </p:txBody>
      </p:sp>
      <p:sp>
        <p:nvSpPr>
          <p:cNvPr id="21" name="文本占位符 2"/>
          <p:cNvSpPr>
            <a:spLocks noGrp="1"/>
          </p:cNvSpPr>
          <p:nvPr userDrawn="1">
            <p:ph type="body" idx="1"/>
          </p:nvPr>
        </p:nvSpPr>
        <p:spPr>
          <a:xfrm>
            <a:off x="2989716" y="5224853"/>
            <a:ext cx="5419185" cy="1015623"/>
          </a:xfrm>
        </p:spPr>
        <p:txBody>
          <a:bodyPr anchor="t">
            <a:normAutofit/>
          </a:bodyPr>
          <a:lstStyle>
            <a:lvl1pPr marL="0" indent="0" algn="r">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en-US" strike="noStrike" noProof="1"/>
              <a:t>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lvl1pPr>
              <a:defRPr/>
            </a:lvl1pPr>
          </a:lstStyle>
          <a:p>
            <a:pPr fontAlgn="auto"/>
            <a:r>
              <a:rPr lang="en-US" altLang="zh-CN" strike="noStrike" noProof="1"/>
              <a:t>Click to edit Master title style</a:t>
            </a:r>
            <a:endParaRPr lang="zh-CN" altLang="en-US" strike="noStrike" noProof="1"/>
          </a:p>
        </p:txBody>
      </p:sp>
      <p:sp>
        <p:nvSpPr>
          <p:cNvPr id="8" name="内容占位符 7"/>
          <p:cNvSpPr>
            <a:spLocks noGrp="1"/>
          </p:cNvSpPr>
          <p:nvPr>
            <p:ph sz="quarter" idx="13"/>
          </p:nvPr>
        </p:nvSpPr>
        <p:spPr>
          <a:xfrm>
            <a:off x="669925" y="1130303"/>
            <a:ext cx="10850563" cy="5006975"/>
          </a:xfrm>
        </p:spPr>
        <p:txBody>
          <a:bodyPr/>
          <a:lstStyle>
            <a:lvl1pPr>
              <a:defRPr/>
            </a:lvl1pPr>
            <a:lvl2pPr>
              <a:defRPr/>
            </a:lvl2pPr>
            <a:lvl3pPr>
              <a:defRPr/>
            </a:lvl3pPr>
            <a:lvl4pPr>
              <a:defRPr/>
            </a:lvl4pPr>
            <a:lvl5pPr>
              <a:defRPr/>
            </a:lvl5pPr>
          </a:lstStyle>
          <a:p>
            <a:pPr lvl="0" fontAlgn="auto"/>
            <a:r>
              <a:rPr lang="en-US" altLang="zh-CN" strike="noStrike" noProof="1"/>
              <a:t>Edit Master text styles</a:t>
            </a:r>
          </a:p>
          <a:p>
            <a:pPr lvl="1" fontAlgn="auto"/>
            <a:r>
              <a:rPr lang="en-US" altLang="zh-CN" strike="noStrike" noProof="1"/>
              <a:t>Second level</a:t>
            </a:r>
          </a:p>
          <a:p>
            <a:pPr lvl="2" fontAlgn="auto"/>
            <a:r>
              <a:rPr lang="en-US" altLang="zh-CN" strike="noStrike" noProof="1"/>
              <a:t>Third level</a:t>
            </a:r>
          </a:p>
          <a:p>
            <a:pPr lvl="3" fontAlgn="auto"/>
            <a:r>
              <a:rPr lang="en-US" altLang="zh-CN" strike="noStrike" noProof="1"/>
              <a:t>Fourth level</a:t>
            </a:r>
          </a:p>
          <a:p>
            <a:pPr lvl="4" fontAlgn="auto"/>
            <a:r>
              <a:rPr lang="en-US" altLang="zh-CN" strike="noStrike" noProof="1"/>
              <a:t>Fifth level</a:t>
            </a:r>
            <a:endParaRPr lang="zh-CN" altLang="en-US" strike="noStrike" noProof="1"/>
          </a:p>
        </p:txBody>
      </p:sp>
      <p:sp>
        <p:nvSpPr>
          <p:cNvPr id="2" name="日期占位符 1"/>
          <p:cNvSpPr>
            <a:spLocks noGrp="1"/>
          </p:cNvSpPr>
          <p:nvPr>
            <p:ph type="dt" sz="half" idx="14"/>
          </p:nvPr>
        </p:nvSpPr>
        <p:spPr/>
        <p:txBody>
          <a:body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2023/7/22</a:t>
            </a:fld>
            <a:endParaRPr lang="zh-CN" altLang="en-US" strike="noStrike" noProof="1"/>
          </a:p>
        </p:txBody>
      </p:sp>
      <p:sp>
        <p:nvSpPr>
          <p:cNvPr id="3" name="页脚占位符 2"/>
          <p:cNvSpPr>
            <a:spLocks noGrp="1"/>
          </p:cNvSpPr>
          <p:nvPr>
            <p:ph type="ftr" sz="quarter" idx="15"/>
          </p:nvPr>
        </p:nvSpPr>
        <p:spPr/>
        <p:txBody>
          <a:bodyPr/>
          <a:lstStyle/>
          <a:p>
            <a:pPr fontAlgn="base"/>
            <a:endParaRPr lang="zh-CN" altLang="en-US" strike="noStrike" noProof="1"/>
          </a:p>
        </p:txBody>
      </p:sp>
      <p:sp>
        <p:nvSpPr>
          <p:cNvPr id="4" name="灯片编号占位符 3"/>
          <p:cNvSpPr>
            <a:spLocks noGrp="1"/>
          </p:cNvSpPr>
          <p:nvPr>
            <p:ph type="sldNum" sz="quarter" idx="16"/>
          </p:nvPr>
        </p:nvSpPr>
        <p:spPr/>
        <p:txBody>
          <a:body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auto"/>
            <a:r>
              <a:rPr lang="en-US" altLang="zh-CN" strike="noStrike" noProof="1"/>
              <a:t>Click to edit Master title style</a:t>
            </a:r>
            <a:endParaRPr lang="en-US" strike="noStrike" noProof="1"/>
          </a:p>
        </p:txBody>
      </p:sp>
      <p:sp>
        <p:nvSpPr>
          <p:cNvPr id="3" name="日期占位符 2"/>
          <p:cNvSpPr>
            <a:spLocks noGrp="1"/>
          </p:cNvSpPr>
          <p:nvPr>
            <p:ph type="dt" sz="half" idx="10"/>
          </p:nvPr>
        </p:nvSpPr>
        <p:spPr/>
        <p:txBody>
          <a:body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2023/7/22</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末尾幻灯片">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flipH="1" flipV="1">
            <a:off x="8" y="0"/>
            <a:ext cx="7079809" cy="6858000"/>
          </a:xfrm>
          <a:prstGeom prst="rect">
            <a:avLst/>
          </a:prstGeom>
          <a:blipFill>
            <a:blip r:embed="rId2" cstate="print"/>
            <a:srcRect/>
            <a:stretch>
              <a:fillRect l="-72237" r="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3" name="标题 1"/>
          <p:cNvSpPr>
            <a:spLocks noGrp="1"/>
          </p:cNvSpPr>
          <p:nvPr userDrawn="1">
            <p:ph type="ctrTitle" hasCustomPrompt="1"/>
          </p:nvPr>
        </p:nvSpPr>
        <p:spPr>
          <a:xfrm>
            <a:off x="4867837" y="2950487"/>
            <a:ext cx="6652651" cy="1621509"/>
          </a:xfrm>
        </p:spPr>
        <p:txBody>
          <a:bodyPr anchor="b">
            <a:normAutofit/>
          </a:bodyPr>
          <a:lstStyle>
            <a:lvl1pPr marL="0" indent="0" algn="l">
              <a:buFont typeface="Arial" panose="020B0604020202020204" pitchFamily="34" charset="0"/>
              <a:buNone/>
              <a:defRPr sz="3200">
                <a:solidFill>
                  <a:schemeClr val="tx1"/>
                </a:solidFill>
              </a:defRPr>
            </a:lvl1pPr>
          </a:lstStyle>
          <a:p>
            <a:pPr fontAlgn="auto"/>
            <a:r>
              <a:rPr lang="en-US" altLang="zh-CN" strike="noStrike" noProof="1"/>
              <a:t>Conclusion</a:t>
            </a:r>
            <a:endParaRPr lang="zh-CN" altLang="en-US" strike="noStrike" noProof="1"/>
          </a:p>
        </p:txBody>
      </p:sp>
      <p:sp>
        <p:nvSpPr>
          <p:cNvPr id="15" name="文本占位符 62"/>
          <p:cNvSpPr>
            <a:spLocks noGrp="1"/>
          </p:cNvSpPr>
          <p:nvPr userDrawn="1">
            <p:ph type="body" sz="quarter" idx="18" hasCustomPrompt="1"/>
          </p:nvPr>
        </p:nvSpPr>
        <p:spPr>
          <a:xfrm>
            <a:off x="4867837" y="5827163"/>
            <a:ext cx="6652651"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strike="noStrike" noProof="1"/>
              <a:t>Data</a:t>
            </a:r>
          </a:p>
        </p:txBody>
      </p:sp>
      <p:sp>
        <p:nvSpPr>
          <p:cNvPr id="6" name="文本占位符 13"/>
          <p:cNvSpPr>
            <a:spLocks noGrp="1"/>
          </p:cNvSpPr>
          <p:nvPr>
            <p:ph type="body" sz="quarter" idx="10" hasCustomPrompt="1"/>
          </p:nvPr>
        </p:nvSpPr>
        <p:spPr>
          <a:xfrm>
            <a:off x="4867837" y="5530892"/>
            <a:ext cx="6652651"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fontAlgn="auto"/>
            <a:r>
              <a:rPr lang="en-US" altLang="zh-CN" strike="noStrike" noProof="1"/>
              <a:t>Signature</a:t>
            </a:r>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p>
        </p:txBody>
      </p:sp>
      <p:sp>
        <p:nvSpPr>
          <p:cNvPr id="3" name="内容占位符 2"/>
          <p:cNvSpPr>
            <a:spLocks noGrp="1"/>
          </p:cNvSpPr>
          <p:nvPr>
            <p:ph idx="1" hasCustomPrompt="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编辑母版文本样式</a:t>
            </a:r>
          </a:p>
        </p:txBody>
      </p:sp>
      <p:sp>
        <p:nvSpPr>
          <p:cNvPr id="5" name="日期占位符 4"/>
          <p:cNvSpPr>
            <a:spLocks noGrp="1"/>
          </p:cNvSpPr>
          <p:nvPr>
            <p:ph type="dt" sz="half" idx="10"/>
          </p:nvPr>
        </p:nvSpPr>
        <p:spPr/>
        <p:txBody>
          <a:body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2023/7/22</a:t>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flipH="1">
            <a:off x="8" y="0"/>
            <a:ext cx="7079809" cy="6858000"/>
          </a:xfrm>
          <a:prstGeom prst="rect">
            <a:avLst/>
          </a:prstGeom>
          <a:blipFill>
            <a:blip r:embed="rId2" cstate="print"/>
            <a:srcRect/>
            <a:stretch>
              <a:fillRect l="-72237" r="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801" name="副标题 2"/>
          <p:cNvSpPr>
            <a:spLocks noGrp="1"/>
          </p:cNvSpPr>
          <p:nvPr userDrawn="1">
            <p:ph type="subTitle" idx="1"/>
          </p:nvPr>
        </p:nvSpPr>
        <p:spPr>
          <a:xfrm>
            <a:off x="6413276" y="5681676"/>
            <a:ext cx="5107213" cy="558799"/>
          </a:xfrm>
        </p:spPr>
        <p:txBody>
          <a:bodyPr anchor="ct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en-US" strike="noStrike" noProof="1"/>
              <a:t>Click to edit Master subtitle style</a:t>
            </a:r>
          </a:p>
        </p:txBody>
      </p:sp>
      <p:sp>
        <p:nvSpPr>
          <p:cNvPr id="9802" name="标题 1"/>
          <p:cNvSpPr>
            <a:spLocks noGrp="1"/>
          </p:cNvSpPr>
          <p:nvPr userDrawn="1">
            <p:ph type="ctrTitle"/>
          </p:nvPr>
        </p:nvSpPr>
        <p:spPr>
          <a:xfrm>
            <a:off x="6413276" y="4289349"/>
            <a:ext cx="5107213" cy="1392327"/>
          </a:xfrm>
        </p:spPr>
        <p:txBody>
          <a:bodyPr anchor="ctr">
            <a:normAutofit/>
          </a:bodyPr>
          <a:lstStyle>
            <a:lvl1pPr algn="l">
              <a:defRPr sz="4000">
                <a:solidFill>
                  <a:schemeClr val="tx1"/>
                </a:solidFill>
              </a:defRPr>
            </a:lvl1pPr>
          </a:lstStyle>
          <a:p>
            <a:pPr fontAlgn="auto"/>
            <a:r>
              <a:rPr lang="en-US" strike="noStrike" noProof="1"/>
              <a:t>Click to edit Master title style</a:t>
            </a:r>
            <a:endParaRPr lang="zh-CN" altLang="en-US" strike="noStrike" noProof="1"/>
          </a:p>
        </p:txBody>
      </p:sp>
      <p:sp>
        <p:nvSpPr>
          <p:cNvPr id="12" name="文本占位符 13"/>
          <p:cNvSpPr>
            <a:spLocks noGrp="1"/>
          </p:cNvSpPr>
          <p:nvPr userDrawn="1">
            <p:ph type="body" sz="quarter" idx="10" hasCustomPrompt="1"/>
          </p:nvPr>
        </p:nvSpPr>
        <p:spPr>
          <a:xfrm>
            <a:off x="7913921" y="1130312"/>
            <a:ext cx="3606575"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fontAlgn="auto"/>
            <a:r>
              <a:rPr lang="en-US" altLang="zh-CN" strike="noStrike" noProof="1"/>
              <a:t>Signature</a:t>
            </a:r>
          </a:p>
        </p:txBody>
      </p:sp>
      <p:sp>
        <p:nvSpPr>
          <p:cNvPr id="13" name="文本占位符 13"/>
          <p:cNvSpPr>
            <a:spLocks noGrp="1"/>
          </p:cNvSpPr>
          <p:nvPr userDrawn="1">
            <p:ph type="body" sz="quarter" idx="11" hasCustomPrompt="1"/>
          </p:nvPr>
        </p:nvSpPr>
        <p:spPr>
          <a:xfrm>
            <a:off x="7913921" y="1426583"/>
            <a:ext cx="3606575"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fontAlgn="auto"/>
            <a:r>
              <a:rPr lang="en-US" altLang="zh-CN" strike="noStrike" noProof="1"/>
              <a:t>Date</a:t>
            </a:r>
            <a:endParaRPr lang="zh-CN" altLang="en-US" strike="noStrike" noProof="1"/>
          </a:p>
        </p:txBody>
      </p:sp>
    </p:spTree>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4" name="矩形 3"/>
          <p:cNvSpPr/>
          <p:nvPr userDrawn="1"/>
        </p:nvSpPr>
        <p:spPr>
          <a:xfrm flipV="1">
            <a:off x="7109012" y="12"/>
            <a:ext cx="5082989" cy="6856535"/>
          </a:xfrm>
          <a:prstGeom prst="rect">
            <a:avLst/>
          </a:prstGeom>
          <a:blipFill>
            <a:blip r:embed="rId2" cstate="print"/>
            <a:srcRect/>
            <a:stretch>
              <a:fillRect l="-131809" r="-79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0" name="标题 1"/>
          <p:cNvSpPr>
            <a:spLocks noGrp="1"/>
          </p:cNvSpPr>
          <p:nvPr userDrawn="1">
            <p:ph type="title"/>
          </p:nvPr>
        </p:nvSpPr>
        <p:spPr>
          <a:xfrm>
            <a:off x="2988600" y="4329491"/>
            <a:ext cx="5419185" cy="895350"/>
          </a:xfrm>
        </p:spPr>
        <p:txBody>
          <a:bodyPr anchor="b">
            <a:normAutofit/>
          </a:bodyPr>
          <a:lstStyle>
            <a:lvl1pPr algn="r">
              <a:defRPr sz="2400" b="1">
                <a:solidFill>
                  <a:schemeClr val="tx1"/>
                </a:solidFill>
              </a:defRPr>
            </a:lvl1pPr>
          </a:lstStyle>
          <a:p>
            <a:pPr fontAlgn="auto"/>
            <a:r>
              <a:rPr lang="en-US" strike="noStrike" noProof="1"/>
              <a:t>Click to edit Master title style</a:t>
            </a:r>
            <a:endParaRPr lang="zh-CN" altLang="en-US" strike="noStrike" noProof="1"/>
          </a:p>
        </p:txBody>
      </p:sp>
      <p:sp>
        <p:nvSpPr>
          <p:cNvPr id="21" name="文本占位符 2"/>
          <p:cNvSpPr>
            <a:spLocks noGrp="1"/>
          </p:cNvSpPr>
          <p:nvPr userDrawn="1">
            <p:ph type="body" idx="1"/>
          </p:nvPr>
        </p:nvSpPr>
        <p:spPr>
          <a:xfrm>
            <a:off x="2989716" y="5224853"/>
            <a:ext cx="5419185" cy="1015623"/>
          </a:xfrm>
        </p:spPr>
        <p:txBody>
          <a:bodyPr anchor="t">
            <a:normAutofit/>
          </a:bodyPr>
          <a:lstStyle>
            <a:lvl1pPr marL="0" indent="0" algn="r">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en-US" strike="noStrike" noProof="1"/>
              <a:t>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lvl1pPr>
              <a:defRPr/>
            </a:lvl1pPr>
          </a:lstStyle>
          <a:p>
            <a:pPr fontAlgn="auto"/>
            <a:r>
              <a:rPr lang="en-US" altLang="zh-CN" strike="noStrike" noProof="1"/>
              <a:t>Click to edit Master title style</a:t>
            </a:r>
            <a:endParaRPr lang="zh-CN" altLang="en-US" strike="noStrike" noProof="1"/>
          </a:p>
        </p:txBody>
      </p:sp>
      <p:sp>
        <p:nvSpPr>
          <p:cNvPr id="8" name="内容占位符 7"/>
          <p:cNvSpPr>
            <a:spLocks noGrp="1"/>
          </p:cNvSpPr>
          <p:nvPr>
            <p:ph sz="quarter" idx="13"/>
          </p:nvPr>
        </p:nvSpPr>
        <p:spPr>
          <a:xfrm>
            <a:off x="669925" y="1130303"/>
            <a:ext cx="10850563" cy="5006975"/>
          </a:xfrm>
        </p:spPr>
        <p:txBody>
          <a:bodyPr/>
          <a:lstStyle>
            <a:lvl1pPr>
              <a:defRPr/>
            </a:lvl1pPr>
            <a:lvl2pPr>
              <a:defRPr/>
            </a:lvl2pPr>
            <a:lvl3pPr>
              <a:defRPr/>
            </a:lvl3pPr>
            <a:lvl4pPr>
              <a:defRPr/>
            </a:lvl4pPr>
            <a:lvl5pPr>
              <a:defRPr/>
            </a:lvl5pPr>
          </a:lstStyle>
          <a:p>
            <a:pPr lvl="0" fontAlgn="auto"/>
            <a:r>
              <a:rPr lang="en-US" altLang="zh-CN" strike="noStrike" noProof="1"/>
              <a:t>Edit Master text styles</a:t>
            </a:r>
          </a:p>
          <a:p>
            <a:pPr lvl="1" fontAlgn="auto"/>
            <a:r>
              <a:rPr lang="en-US" altLang="zh-CN" strike="noStrike" noProof="1"/>
              <a:t>Second level</a:t>
            </a:r>
          </a:p>
          <a:p>
            <a:pPr lvl="2" fontAlgn="auto"/>
            <a:r>
              <a:rPr lang="en-US" altLang="zh-CN" strike="noStrike" noProof="1"/>
              <a:t>Third level</a:t>
            </a:r>
          </a:p>
          <a:p>
            <a:pPr lvl="3" fontAlgn="auto"/>
            <a:r>
              <a:rPr lang="en-US" altLang="zh-CN" strike="noStrike" noProof="1"/>
              <a:t>Fourth level</a:t>
            </a:r>
          </a:p>
          <a:p>
            <a:pPr lvl="4" fontAlgn="auto"/>
            <a:r>
              <a:rPr lang="en-US" altLang="zh-CN" strike="noStrike" noProof="1"/>
              <a:t>Fifth level</a:t>
            </a:r>
            <a:endParaRPr lang="zh-CN" altLang="en-US" strike="noStrike" noProof="1"/>
          </a:p>
        </p:txBody>
      </p:sp>
      <p:sp>
        <p:nvSpPr>
          <p:cNvPr id="2" name="日期占位符 1"/>
          <p:cNvSpPr>
            <a:spLocks noGrp="1"/>
          </p:cNvSpPr>
          <p:nvPr>
            <p:ph type="dt" sz="half" idx="14"/>
          </p:nvPr>
        </p:nvSpPr>
        <p:spPr/>
        <p:txBody>
          <a:body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2023/7/22</a:t>
            </a:fld>
            <a:endParaRPr lang="zh-CN" altLang="en-US" strike="noStrike" noProof="1"/>
          </a:p>
        </p:txBody>
      </p:sp>
      <p:sp>
        <p:nvSpPr>
          <p:cNvPr id="3" name="页脚占位符 2"/>
          <p:cNvSpPr>
            <a:spLocks noGrp="1"/>
          </p:cNvSpPr>
          <p:nvPr>
            <p:ph type="ftr" sz="quarter" idx="15"/>
          </p:nvPr>
        </p:nvSpPr>
        <p:spPr/>
        <p:txBody>
          <a:bodyPr/>
          <a:lstStyle/>
          <a:p>
            <a:pPr fontAlgn="base"/>
            <a:endParaRPr lang="zh-CN" altLang="en-US" strike="noStrike" noProof="1"/>
          </a:p>
        </p:txBody>
      </p:sp>
      <p:sp>
        <p:nvSpPr>
          <p:cNvPr id="4" name="灯片编号占位符 3"/>
          <p:cNvSpPr>
            <a:spLocks noGrp="1"/>
          </p:cNvSpPr>
          <p:nvPr>
            <p:ph type="sldNum" sz="quarter" idx="16"/>
          </p:nvPr>
        </p:nvSpPr>
        <p:spPr/>
        <p:txBody>
          <a:body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auto"/>
            <a:r>
              <a:rPr lang="en-US" altLang="zh-CN" strike="noStrike" noProof="1"/>
              <a:t>Click to edit Master title style</a:t>
            </a:r>
            <a:endParaRPr lang="en-US" strike="noStrike" noProof="1"/>
          </a:p>
        </p:txBody>
      </p:sp>
      <p:sp>
        <p:nvSpPr>
          <p:cNvPr id="3" name="日期占位符 2"/>
          <p:cNvSpPr>
            <a:spLocks noGrp="1"/>
          </p:cNvSpPr>
          <p:nvPr>
            <p:ph type="dt" sz="half" idx="10"/>
          </p:nvPr>
        </p:nvSpPr>
        <p:spPr/>
        <p:txBody>
          <a:body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2023/7/22</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20483" name="组合 7"/>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884"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669933" y="952512"/>
            <a:ext cx="5283243"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6238877" y="952512"/>
            <a:ext cx="5283243" cy="5388907"/>
          </a:xfrm>
        </p:spPr>
        <p:txBody>
          <a:bodyPr>
            <a:noAutofit/>
          </a:bodyPr>
          <a:lstStyle>
            <a:lvl1pPr>
              <a:defRPr sz="1600" baseline="0">
                <a:solidFill>
                  <a:schemeClr val="tx1">
                    <a:lumMod val="85000"/>
                    <a:lumOff val="15000"/>
                  </a:schemeClr>
                </a:solidFill>
                <a:latin typeface="Arial" panose="020B0604020202020204" pitchFamily="34" charset="0"/>
                <a:ea typeface="微软雅黑" panose="020B0503020204020204" pitchFamily="34" charset="-122"/>
              </a:defRPr>
            </a:lvl1pPr>
            <a:lvl2pPr>
              <a:defRPr sz="1600" baseline="0">
                <a:solidFill>
                  <a:schemeClr val="tx1">
                    <a:lumMod val="85000"/>
                    <a:lumOff val="15000"/>
                  </a:schemeClr>
                </a:solidFill>
                <a:latin typeface="Arial" panose="020B0604020202020204" pitchFamily="34" charset="0"/>
                <a:ea typeface="微软雅黑" panose="020B0503020204020204" pitchFamily="34" charset="-122"/>
              </a:defRPr>
            </a:lvl2pPr>
            <a:lvl3pPr>
              <a:defRPr sz="1600" baseline="0">
                <a:solidFill>
                  <a:schemeClr val="tx1">
                    <a:lumMod val="85000"/>
                    <a:lumOff val="15000"/>
                  </a:schemeClr>
                </a:solidFill>
                <a:latin typeface="Arial" panose="020B0604020202020204" pitchFamily="34" charset="0"/>
                <a:ea typeface="微软雅黑" panose="020B0503020204020204" pitchFamily="34" charset="-122"/>
              </a:defRPr>
            </a:lvl3pPr>
            <a:lvl4pPr>
              <a:defRPr sz="1600" baseline="0">
                <a:solidFill>
                  <a:schemeClr val="tx1">
                    <a:lumMod val="85000"/>
                    <a:lumOff val="15000"/>
                  </a:schemeClr>
                </a:solidFill>
                <a:latin typeface="Arial" panose="020B0604020202020204" pitchFamily="34" charset="0"/>
                <a:ea typeface="微软雅黑" panose="020B0503020204020204" pitchFamily="34" charset="-122"/>
              </a:defRPr>
            </a:lvl4pPr>
            <a:lvl5pPr>
              <a:defRPr sz="160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4"/>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6"/>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87692BB5-8F13-4BC5-829A-48A482C6705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末尾幻灯片">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flipH="1" flipV="1">
            <a:off x="8" y="0"/>
            <a:ext cx="7079809" cy="6858000"/>
          </a:xfrm>
          <a:prstGeom prst="rect">
            <a:avLst/>
          </a:prstGeom>
          <a:blipFill>
            <a:blip r:embed="rId2" cstate="print"/>
            <a:srcRect/>
            <a:stretch>
              <a:fillRect l="-72237" r="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3" name="标题 1"/>
          <p:cNvSpPr>
            <a:spLocks noGrp="1"/>
          </p:cNvSpPr>
          <p:nvPr userDrawn="1">
            <p:ph type="ctrTitle" hasCustomPrompt="1"/>
          </p:nvPr>
        </p:nvSpPr>
        <p:spPr>
          <a:xfrm>
            <a:off x="4867837" y="2950487"/>
            <a:ext cx="6652651" cy="1621509"/>
          </a:xfrm>
        </p:spPr>
        <p:txBody>
          <a:bodyPr anchor="b">
            <a:normAutofit/>
          </a:bodyPr>
          <a:lstStyle>
            <a:lvl1pPr marL="0" indent="0" algn="l">
              <a:buFont typeface="Arial" panose="020B0604020202020204" pitchFamily="34" charset="0"/>
              <a:buNone/>
              <a:defRPr sz="3200">
                <a:solidFill>
                  <a:schemeClr val="tx1"/>
                </a:solidFill>
              </a:defRPr>
            </a:lvl1pPr>
          </a:lstStyle>
          <a:p>
            <a:pPr fontAlgn="auto"/>
            <a:r>
              <a:rPr lang="en-US" altLang="zh-CN" strike="noStrike" noProof="1"/>
              <a:t>Conclusion</a:t>
            </a:r>
            <a:endParaRPr lang="zh-CN" altLang="en-US" strike="noStrike" noProof="1"/>
          </a:p>
        </p:txBody>
      </p:sp>
      <p:sp>
        <p:nvSpPr>
          <p:cNvPr id="15" name="文本占位符 62"/>
          <p:cNvSpPr>
            <a:spLocks noGrp="1"/>
          </p:cNvSpPr>
          <p:nvPr userDrawn="1">
            <p:ph type="body" sz="quarter" idx="18" hasCustomPrompt="1"/>
          </p:nvPr>
        </p:nvSpPr>
        <p:spPr>
          <a:xfrm>
            <a:off x="4867837" y="5827163"/>
            <a:ext cx="6652651"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strike="noStrike" noProof="1"/>
              <a:t>Data</a:t>
            </a:r>
          </a:p>
        </p:txBody>
      </p:sp>
      <p:sp>
        <p:nvSpPr>
          <p:cNvPr id="6" name="文本占位符 13"/>
          <p:cNvSpPr>
            <a:spLocks noGrp="1"/>
          </p:cNvSpPr>
          <p:nvPr>
            <p:ph type="body" sz="quarter" idx="10" hasCustomPrompt="1"/>
          </p:nvPr>
        </p:nvSpPr>
        <p:spPr>
          <a:xfrm>
            <a:off x="4867837" y="5530892"/>
            <a:ext cx="6652651"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fontAlgn="auto"/>
            <a:r>
              <a:rPr lang="en-US" altLang="zh-CN" strike="noStrike" noProof="1"/>
              <a:t>Signature</a:t>
            </a:r>
          </a:p>
        </p:txBody>
      </p:sp>
    </p:spTree>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p>
        </p:txBody>
      </p:sp>
      <p:sp>
        <p:nvSpPr>
          <p:cNvPr id="3" name="内容占位符 2"/>
          <p:cNvSpPr>
            <a:spLocks noGrp="1"/>
          </p:cNvSpPr>
          <p:nvPr>
            <p:ph idx="1" hasCustomPrompt="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编辑母版文本样式</a:t>
            </a:r>
          </a:p>
        </p:txBody>
      </p:sp>
      <p:sp>
        <p:nvSpPr>
          <p:cNvPr id="5" name="日期占位符 4"/>
          <p:cNvSpPr>
            <a:spLocks noGrp="1"/>
          </p:cNvSpPr>
          <p:nvPr>
            <p:ph type="dt" sz="half" idx="10"/>
          </p:nvPr>
        </p:nvSpPr>
        <p:spPr/>
        <p:txBody>
          <a:body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2023/7/22</a:t>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标题幻灯片">
    <p:bg>
      <p:bgPr>
        <a:gradFill flip="none" rotWithShape="1">
          <a:gsLst>
            <a:gs pos="100000">
              <a:srgbClr val="0B104D"/>
            </a:gs>
            <a:gs pos="8000">
              <a:srgbClr val="09246B"/>
            </a:gs>
          </a:gsLst>
          <a:lin ang="27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AB9D2CB-5592-4EC6-A577-790675D188E1}" type="datetimeFigureOut">
              <a:rPr lang="zh-CN" altLang="en-US" smtClean="0"/>
              <a:t>2023/7/22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2E44E-C780-489E-AF03-E20C869EF28F}" type="slidenum">
              <a:rPr lang="zh-CN" altLang="en-US" smtClean="0"/>
              <a:t>‹#›</a:t>
            </a:fld>
            <a:endParaRPr lang="zh-CN" altLang="en-US"/>
          </a:p>
        </p:txBody>
      </p:sp>
    </p:spTree>
    <p:extLst>
      <p:ext uri="{BB962C8B-B14F-4D97-AF65-F5344CB8AC3E}">
        <p14:creationId xmlns:p14="http://schemas.microsoft.com/office/powerpoint/2010/main" val="2862763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21507" name="组合 9"/>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884"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p:nvPr>
        </p:nvSpPr>
        <p:spPr>
          <a:xfrm>
            <a:off x="669933" y="952520"/>
            <a:ext cx="5283243" cy="381003"/>
          </a:xfrm>
        </p:spPr>
        <p:txBody>
          <a:bodyPr tIns="38100" rIns="76200" bIns="3810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p>
        </p:txBody>
      </p:sp>
      <p:sp>
        <p:nvSpPr>
          <p:cNvPr id="4" name="内容占位符 3"/>
          <p:cNvSpPr>
            <a:spLocks noGrp="1"/>
          </p:cNvSpPr>
          <p:nvPr>
            <p:ph sz="half" idx="2"/>
          </p:nvPr>
        </p:nvSpPr>
        <p:spPr>
          <a:xfrm>
            <a:off x="669925" y="1406525"/>
            <a:ext cx="5283200"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p:nvPr>
        </p:nvSpPr>
        <p:spPr>
          <a:xfrm>
            <a:off x="6235753" y="952520"/>
            <a:ext cx="5283243" cy="381003"/>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sym typeface="+mn-ea"/>
              </a:rPr>
              <a:t>单击此处编辑母版文本样式</a:t>
            </a:r>
          </a:p>
        </p:txBody>
      </p:sp>
      <p:sp>
        <p:nvSpPr>
          <p:cNvPr id="6" name="内容占位符 5"/>
          <p:cNvSpPr>
            <a:spLocks noGrp="1"/>
          </p:cNvSpPr>
          <p:nvPr>
            <p:ph sz="quarter" idx="4"/>
          </p:nvPr>
        </p:nvSpPr>
        <p:spPr>
          <a:xfrm>
            <a:off x="6235753" y="1406525"/>
            <a:ext cx="5283243"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1" name="日期占位符 6"/>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7"/>
          <p:cNvSpPr>
            <a:spLocks noGrp="1"/>
          </p:cNvSpPr>
          <p:nvPr>
            <p:ph type="ftr" sz="quarter" idx="1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8"/>
          <p:cNvSpPr>
            <a:spLocks noGrp="1"/>
          </p:cNvSpPr>
          <p:nvPr>
            <p:ph type="sldNum" sz="quarter" idx="1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AF65F3F-908B-4A8E-A639-8D44D54611B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22531" name="组合 5"/>
          <p:cNvGrpSpPr/>
          <p:nvPr/>
        </p:nvGrpSpPr>
        <p:grpSpPr>
          <a:xfrm>
            <a:off x="0" y="11113"/>
            <a:ext cx="12192000" cy="6858000"/>
            <a:chOff x="-2" y="0"/>
            <a:chExt cx="12192003" cy="6858000"/>
          </a:xfrm>
        </p:grpSpPr>
        <p:pic>
          <p:nvPicPr>
            <p:cNvPr id="9" name="Picture 2"/>
            <p:cNvPicPr>
              <a:picLocks noChangeAspect="1" noChangeArrowheads="1"/>
            </p:cNvPicPr>
            <p:nvPr>
              <p:custDataLst>
                <p:tags r:id="rId4"/>
              </p:custDataLst>
            </p:nvPr>
          </p:nvPicPr>
          <p:blipFill rotWithShape="1">
            <a:blip r:embed="rId9"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custDataLst>
                <p:tags r:id="rId5"/>
              </p:custDataLst>
            </p:nvPr>
          </p:nvSpPr>
          <p:spPr>
            <a:xfrm>
              <a:off x="-2" y="2095500"/>
              <a:ext cx="12192003" cy="4762500"/>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矩形 10"/>
            <p:cNvSpPr/>
            <p:nvPr>
              <p:custDataLst>
                <p:tags r:id="rId6"/>
              </p:custDataLst>
            </p:nvPr>
          </p:nvSpPr>
          <p:spPr>
            <a:xfrm>
              <a:off x="-2" y="0"/>
              <a:ext cx="12192003" cy="20955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等腰三角形 11"/>
            <p:cNvSpPr/>
            <p:nvPr>
              <p:custDataLst>
                <p:tags r:id="rId7"/>
              </p:custDataLst>
            </p:nvPr>
          </p:nvSpPr>
          <p:spPr>
            <a:xfrm>
              <a:off x="1501773" y="1512887"/>
              <a:ext cx="877888" cy="5762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p:txBody>
          <a:bodyPr rtlCol="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13"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5"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7796F7F-A21C-4CDE-8560-289E3EC62AE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8" name="矩形 7"/>
          <p:cNvSpPr/>
          <p:nvPr/>
        </p:nvSpPr>
        <p:spPr>
          <a:xfrm>
            <a:off x="-9526" y="6381750"/>
            <a:ext cx="12211051" cy="4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lt1"/>
                </a:solidFill>
                <a:effectLst/>
                <a:uLnTx/>
                <a:uFillTx/>
                <a:latin typeface="+mn-lt"/>
                <a:ea typeface="+mn-ea"/>
                <a:cs typeface="+mn-cs"/>
              </a:rPr>
              <a:t>北京盈建科软件股份有限公司</a:t>
            </a:r>
          </a:p>
        </p:txBody>
      </p:sp>
      <p:sp>
        <p:nvSpPr>
          <p:cNvPr id="9" name="日期占位符 1"/>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0" name="页脚占位符 2"/>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1" name="灯片编号占位符 3"/>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24579" name="组合 7"/>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932"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669933" y="952512"/>
            <a:ext cx="5283243" cy="5388907"/>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mn-cs"/>
              <a:sym typeface="+mn-ea"/>
            </a:endParaRPr>
          </a:p>
        </p:txBody>
      </p:sp>
      <p:sp>
        <p:nvSpPr>
          <p:cNvPr id="4" name="文本占位符 3"/>
          <p:cNvSpPr>
            <a:spLocks noGrp="1"/>
          </p:cNvSpPr>
          <p:nvPr>
            <p:ph type="body" sz="half" idx="2"/>
          </p:nvPr>
        </p:nvSpPr>
        <p:spPr>
          <a:xfrm>
            <a:off x="6238925" y="952512"/>
            <a:ext cx="5283243" cy="5388907"/>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fontAlgn="auto"/>
            <a:r>
              <a:rPr strike="noStrike" noProof="1">
                <a:sym typeface="+mn-ea"/>
              </a:rPr>
              <a:t>单击此处编辑母版文本样式</a:t>
            </a:r>
          </a:p>
        </p:txBody>
      </p:sp>
      <p:sp>
        <p:nvSpPr>
          <p:cNvPr id="11" name="日期占位符 4"/>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EFD9D74-47D9-4702-A33C-335B63B48DBF}"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6"/>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8CCF9BD-50D8-477B-B6BC-1E8D9547BE3B}"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6.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tags" Target="../tags/tag129.xml"/><Relationship Id="rId3" Type="http://schemas.openxmlformats.org/officeDocument/2006/relationships/slideLayout" Target="../slideLayouts/slideLayout22.xml"/><Relationship Id="rId21" Type="http://schemas.openxmlformats.org/officeDocument/2006/relationships/tags" Target="../tags/tag124.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ags" Target="../tags/tag128.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ags" Target="../tags/tag127.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ags" Target="../tags/tag126.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ags" Target="../tags/tag1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7.png"/><Relationship Id="rId4" Type="http://schemas.openxmlformats.org/officeDocument/2006/relationships/slideLayout" Target="../slideLayouts/slideLayout4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21"/>
            </p:custDataLst>
          </p:nvPr>
        </p:nvSpPr>
        <p:spPr>
          <a:xfrm>
            <a:off x="669932" y="442913"/>
            <a:ext cx="10852151" cy="442912"/>
          </a:xfrm>
          <a:prstGeom prst="rect">
            <a:avLst/>
          </a:prstGeom>
          <a:noFill/>
          <a:ln w="9525">
            <a:noFill/>
          </a:ln>
        </p:spPr>
        <p:txBody>
          <a:bodyPr vert="horz" wrap="square" lIns="101600" tIns="38100" rIns="76200" bIns="38100" anchor="t" anchorCtr="0"/>
          <a:lstStyle/>
          <a:p>
            <a:pPr lvl="0"/>
            <a:r>
              <a:rPr lang="zh-CN" altLang="en-US"/>
              <a:t>单击此处编辑母版标题样式</a:t>
            </a:r>
          </a:p>
        </p:txBody>
      </p:sp>
      <p:sp>
        <p:nvSpPr>
          <p:cNvPr id="2051" name="文本占位符 2"/>
          <p:cNvSpPr>
            <a:spLocks noGrp="1"/>
          </p:cNvSpPr>
          <p:nvPr>
            <p:ph type="body"/>
            <p:custDataLst>
              <p:tags r:id="rId22"/>
            </p:custDataLst>
          </p:nvPr>
        </p:nvSpPr>
        <p:spPr>
          <a:xfrm>
            <a:off x="669932" y="952500"/>
            <a:ext cx="10852151" cy="5389563"/>
          </a:xfrm>
          <a:prstGeom prst="rect">
            <a:avLst/>
          </a:prstGeom>
          <a:noFill/>
          <a:ln w="9525">
            <a:noFill/>
          </a:ln>
        </p:spPr>
        <p:txBody>
          <a:bodyPr vert="horz" wrap="square" lIns="101600" tIns="0" rIns="82550" bIns="0" anchor="t" anchorCtr="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23"/>
            </p:custDataLst>
          </p:nvPr>
        </p:nvSpPr>
        <p:spPr>
          <a:xfrm>
            <a:off x="879477" y="6350012"/>
            <a:ext cx="2700339" cy="315913"/>
          </a:xfrm>
          <a:prstGeom prst="rect">
            <a:avLst/>
          </a:prstGeom>
        </p:spPr>
        <p:txBody>
          <a:bodyPr vert="horz" lIns="91440" tIns="45720" rIns="91440" bIns="45720" rtlCol="0" anchor="ctr">
            <a:normAutofit/>
          </a:bodyPr>
          <a:lstStyle>
            <a:lvl1pPr algn="l" fontAlgn="auto">
              <a:defRPr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custDataLst>
              <p:tags r:id="rId24"/>
            </p:custDataLst>
          </p:nvPr>
        </p:nvSpPr>
        <p:spPr>
          <a:xfrm>
            <a:off x="4116395" y="6350012"/>
            <a:ext cx="3959225" cy="315913"/>
          </a:xfrm>
          <a:prstGeom prst="rect">
            <a:avLst/>
          </a:prstGeom>
        </p:spPr>
        <p:txBody>
          <a:bodyPr vert="horz" lIns="91440" tIns="45720" rIns="91440" bIns="45720" rtlCol="0" anchor="ctr">
            <a:normAutofit/>
          </a:bodyPr>
          <a:lstStyle>
            <a:lvl1pPr algn="ctr" fontAlgn="auto">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4"/>
            <p:custDataLst>
              <p:tags r:id="rId25"/>
            </p:custDataLst>
          </p:nvPr>
        </p:nvSpPr>
        <p:spPr>
          <a:xfrm>
            <a:off x="8610601" y="6350012"/>
            <a:ext cx="2700339" cy="315913"/>
          </a:xfrm>
          <a:prstGeom prst="rect">
            <a:avLst/>
          </a:prstGeom>
        </p:spPr>
        <p:txBody>
          <a:bodyPr vert="horz" lIns="91440" tIns="45720" rIns="91440" bIns="45720" rtlCol="0" anchor="ctr">
            <a:normAutofit/>
          </a:bodyPr>
          <a:lstStyle>
            <a:lvl1pPr algn="r" fontAlgn="auto">
              <a:defRPr sz="1200" noProof="1">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43808B4-8302-491A-86D6-1383A48F9774}"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Lst>
  <p:hf sldNum="0" hdr="0" ftr="0" dt="0"/>
  <p:txStyles>
    <p:titleStyle>
      <a:lvl1pPr algn="l" rtl="0" fontAlgn="base">
        <a:spcBef>
          <a:spcPct val="0"/>
        </a:spcBef>
        <a:spcAft>
          <a:spcPct val="0"/>
        </a:spcAft>
        <a:defRPr sz="2400" b="1" kern="1200" spc="200">
          <a:solidFill>
            <a:srgbClr val="262626"/>
          </a:solidFill>
          <a:latin typeface="Arial" panose="020B0604020202020204" pitchFamily="34" charset="0"/>
          <a:ea typeface="微软雅黑" panose="020B0503020204020204" pitchFamily="34" charset="-122"/>
          <a:cs typeface="+mj-cs"/>
        </a:defRPr>
      </a:lvl1pPr>
      <a:lvl2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9pPr>
    </p:titleStyle>
    <p:bodyStyle>
      <a:lvl1pPr marL="228600" indent="-228600" algn="l" rtl="0" fontAlgn="base">
        <a:lnSpc>
          <a:spcPct val="130000"/>
        </a:lnSpc>
        <a:spcBef>
          <a:spcPct val="0"/>
        </a:spcBef>
        <a:spcAft>
          <a:spcPts val="1000"/>
        </a:spcAft>
        <a:buFont typeface="Arial" panose="020B0604020202020204" pitchFamily="34" charset="0"/>
        <a:buChar char="•"/>
        <a:defRPr sz="1600" kern="1200" spc="150">
          <a:solidFill>
            <a:srgbClr val="262626"/>
          </a:solidFill>
          <a:latin typeface="Arial" panose="020B0604020202020204" pitchFamily="34" charset="0"/>
          <a:ea typeface="微软雅黑" panose="020B0503020204020204" pitchFamily="34" charset="-122"/>
          <a:cs typeface="+mn-cs"/>
        </a:defRPr>
      </a:lvl1pPr>
      <a:lvl2pPr marL="6858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2pPr>
      <a:lvl3pPr marL="11430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3pPr>
      <a:lvl4pPr marL="16002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4pPr>
      <a:lvl5pPr marL="20574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074" name="标题占位符 1"/>
          <p:cNvSpPr>
            <a:spLocks noGrp="1"/>
          </p:cNvSpPr>
          <p:nvPr>
            <p:ph type="title"/>
            <p:custDataLst>
              <p:tags r:id="rId21"/>
            </p:custDataLst>
          </p:nvPr>
        </p:nvSpPr>
        <p:spPr>
          <a:xfrm>
            <a:off x="669932" y="442913"/>
            <a:ext cx="10852151" cy="442912"/>
          </a:xfrm>
          <a:prstGeom prst="rect">
            <a:avLst/>
          </a:prstGeom>
          <a:noFill/>
          <a:ln w="9525">
            <a:noFill/>
          </a:ln>
        </p:spPr>
        <p:txBody>
          <a:bodyPr vert="horz" wrap="square" lIns="101600" tIns="38100" rIns="76200" bIns="38100" anchor="t" anchorCtr="0"/>
          <a:lstStyle/>
          <a:p>
            <a:pPr lvl="0"/>
            <a:r>
              <a:rPr lang="zh-CN" altLang="en-US"/>
              <a:t>单击此处编辑母版标题样式</a:t>
            </a:r>
          </a:p>
        </p:txBody>
      </p:sp>
      <p:sp>
        <p:nvSpPr>
          <p:cNvPr id="3075" name="文本占位符 2"/>
          <p:cNvSpPr>
            <a:spLocks noGrp="1"/>
          </p:cNvSpPr>
          <p:nvPr>
            <p:ph type="body"/>
            <p:custDataLst>
              <p:tags r:id="rId22"/>
            </p:custDataLst>
          </p:nvPr>
        </p:nvSpPr>
        <p:spPr>
          <a:xfrm>
            <a:off x="669932" y="952500"/>
            <a:ext cx="10852151" cy="5389563"/>
          </a:xfrm>
          <a:prstGeom prst="rect">
            <a:avLst/>
          </a:prstGeom>
          <a:noFill/>
          <a:ln w="9525">
            <a:noFill/>
          </a:ln>
        </p:spPr>
        <p:txBody>
          <a:bodyPr vert="horz" wrap="square" lIns="101600" tIns="0" rIns="82550" bIns="0" anchor="t" anchorCtr="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23"/>
            </p:custDataLst>
          </p:nvPr>
        </p:nvSpPr>
        <p:spPr>
          <a:xfrm>
            <a:off x="879477" y="6350012"/>
            <a:ext cx="2700339" cy="315913"/>
          </a:xfrm>
          <a:prstGeom prst="rect">
            <a:avLst/>
          </a:prstGeom>
        </p:spPr>
        <p:txBody>
          <a:bodyPr vert="horz" lIns="91440" tIns="45720" rIns="91440" bIns="45720" rtlCol="0" anchor="ctr">
            <a:normAutofit/>
          </a:bodyPr>
          <a:lstStyle>
            <a:lvl1pPr algn="l" fontAlgn="auto">
              <a:defRPr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2023/7/22</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custDataLst>
              <p:tags r:id="rId24"/>
            </p:custDataLst>
          </p:nvPr>
        </p:nvSpPr>
        <p:spPr>
          <a:xfrm>
            <a:off x="4116395" y="6350012"/>
            <a:ext cx="3959225" cy="315913"/>
          </a:xfrm>
          <a:prstGeom prst="rect">
            <a:avLst/>
          </a:prstGeom>
        </p:spPr>
        <p:txBody>
          <a:bodyPr vert="horz" lIns="91440" tIns="45720" rIns="91440" bIns="45720" rtlCol="0" anchor="ctr">
            <a:normAutofit/>
          </a:bodyPr>
          <a:lstStyle>
            <a:lvl1pPr algn="ctr" fontAlgn="auto">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4"/>
            <p:custDataLst>
              <p:tags r:id="rId25"/>
            </p:custDataLst>
          </p:nvPr>
        </p:nvSpPr>
        <p:spPr>
          <a:xfrm>
            <a:off x="8610601" y="6350012"/>
            <a:ext cx="2700339" cy="315913"/>
          </a:xfrm>
          <a:prstGeom prst="rect">
            <a:avLst/>
          </a:prstGeom>
        </p:spPr>
        <p:txBody>
          <a:bodyPr vert="horz" lIns="91440" tIns="45720" rIns="91440" bIns="45720" rtlCol="0" anchor="ctr">
            <a:normAutofit/>
          </a:bodyPr>
          <a:lstStyle>
            <a:lvl1pPr algn="r" fontAlgn="auto">
              <a:defRPr sz="1200" noProof="1">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43808B4-8302-491A-86D6-1383A48F9774}"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sldNum="0" hdr="0" ftr="0" dt="0"/>
  <p:txStyles>
    <p:titleStyle>
      <a:lvl1pPr algn="l" rtl="0" fontAlgn="base">
        <a:spcBef>
          <a:spcPct val="0"/>
        </a:spcBef>
        <a:spcAft>
          <a:spcPct val="0"/>
        </a:spcAft>
        <a:defRPr sz="2400" b="1" kern="1200" spc="200">
          <a:solidFill>
            <a:srgbClr val="262626"/>
          </a:solidFill>
          <a:latin typeface="Arial" panose="020B0604020202020204" pitchFamily="34" charset="0"/>
          <a:ea typeface="微软雅黑" panose="020B0503020204020204" pitchFamily="34" charset="-122"/>
          <a:cs typeface="+mj-cs"/>
        </a:defRPr>
      </a:lvl1pPr>
      <a:lvl2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9pPr>
    </p:titleStyle>
    <p:bodyStyle>
      <a:lvl1pPr marL="228600" indent="-228600" algn="l" rtl="0" fontAlgn="base">
        <a:lnSpc>
          <a:spcPct val="130000"/>
        </a:lnSpc>
        <a:spcBef>
          <a:spcPct val="0"/>
        </a:spcBef>
        <a:spcAft>
          <a:spcPts val="1000"/>
        </a:spcAft>
        <a:buFont typeface="Arial" panose="020B0604020202020204" pitchFamily="34" charset="0"/>
        <a:buChar char="•"/>
        <a:defRPr sz="1600" kern="1200" spc="150">
          <a:solidFill>
            <a:srgbClr val="262626"/>
          </a:solidFill>
          <a:latin typeface="Arial" panose="020B0604020202020204" pitchFamily="34" charset="0"/>
          <a:ea typeface="微软雅黑" panose="020B0503020204020204" pitchFamily="34" charset="-122"/>
          <a:cs typeface="+mn-cs"/>
        </a:defRPr>
      </a:lvl1pPr>
      <a:lvl2pPr marL="6858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2pPr>
      <a:lvl3pPr marL="11430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3pPr>
      <a:lvl4pPr marL="16002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4pPr>
      <a:lvl5pPr marL="20574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a:xfrm>
            <a:off x="669925" y="0"/>
            <a:ext cx="10850563" cy="1028700"/>
          </a:xfrm>
          <a:prstGeom prst="rect">
            <a:avLst/>
          </a:prstGeom>
          <a:noFill/>
          <a:ln w="9525">
            <a:noFill/>
          </a:ln>
        </p:spPr>
        <p:txBody>
          <a:bodyPr vert="horz" lIns="91440" tIns="45720" rIns="91440" bIns="45720" anchor="b" anchorCtr="0"/>
          <a:lstStyle/>
          <a:p>
            <a:pPr lvl="0"/>
            <a:r>
              <a:rPr lang="en-US" altLang="zh-CN" dirty="0"/>
              <a:t>Click to edit Master title style</a:t>
            </a:r>
            <a:endParaRPr lang="zh-CN" altLang="en-US" dirty="0"/>
          </a:p>
        </p:txBody>
      </p:sp>
      <p:sp>
        <p:nvSpPr>
          <p:cNvPr id="4099" name="文本占位符 2"/>
          <p:cNvSpPr>
            <a:spLocks noGrp="1"/>
          </p:cNvSpPr>
          <p:nvPr>
            <p:ph type="body"/>
          </p:nvPr>
        </p:nvSpPr>
        <p:spPr>
          <a:xfrm>
            <a:off x="669925" y="1123953"/>
            <a:ext cx="10850563" cy="5019675"/>
          </a:xfrm>
          <a:prstGeom prst="rect">
            <a:avLst/>
          </a:prstGeom>
          <a:noFill/>
          <a:ln w="9525">
            <a:noFill/>
          </a:ln>
        </p:spPr>
        <p:txBody>
          <a:bodyPr vert="horz" lIns="91440" tIns="45720" rIns="91440" bIns="45720" anchor="t" anchorCtr="0"/>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cxnSp>
        <p:nvCxnSpPr>
          <p:cNvPr id="7" name="直接连接符 6"/>
          <p:cNvCxnSpPr/>
          <p:nvPr userDrawn="1"/>
        </p:nvCxnSpPr>
        <p:spPr>
          <a:xfrm>
            <a:off x="669925" y="1028700"/>
            <a:ext cx="108505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2"/>
          </p:nvPr>
        </p:nvSpPr>
        <p:spPr>
          <a:xfrm>
            <a:off x="5402265" y="6240475"/>
            <a:ext cx="1387475" cy="20637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2023/7/22</a:t>
            </a:fld>
            <a:endParaRPr lang="zh-CN" altLang="en-US" strike="noStrike" noProof="1"/>
          </a:p>
        </p:txBody>
      </p:sp>
      <p:sp>
        <p:nvSpPr>
          <p:cNvPr id="9" name="页脚占位符 4"/>
          <p:cNvSpPr>
            <a:spLocks noGrp="1"/>
          </p:cNvSpPr>
          <p:nvPr>
            <p:ph type="ftr" sz="quarter" idx="3"/>
          </p:nvPr>
        </p:nvSpPr>
        <p:spPr>
          <a:xfrm>
            <a:off x="669925" y="6240475"/>
            <a:ext cx="4140200" cy="20637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fontAlgn="base"/>
            <a:endParaRPr lang="zh-CN" altLang="en-US" strike="noStrike" noProof="1"/>
          </a:p>
        </p:txBody>
      </p:sp>
      <p:sp>
        <p:nvSpPr>
          <p:cNvPr id="10" name="灯片编号占位符 5"/>
          <p:cNvSpPr>
            <a:spLocks noGrp="1"/>
          </p:cNvSpPr>
          <p:nvPr>
            <p:ph type="sldNum" sz="quarter" idx="4"/>
          </p:nvPr>
        </p:nvSpPr>
        <p:spPr>
          <a:xfrm>
            <a:off x="8610600" y="6240475"/>
            <a:ext cx="2909888" cy="20637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pic>
        <p:nvPicPr>
          <p:cNvPr id="4104" name="图片 5"/>
          <p:cNvPicPr>
            <a:picLocks noChangeAspect="1"/>
          </p:cNvPicPr>
          <p:nvPr userDrawn="1"/>
        </p:nvPicPr>
        <p:blipFill>
          <a:blip r:embed="rId9"/>
          <a:stretch>
            <a:fillRect/>
          </a:stretch>
        </p:blipFill>
        <p:spPr>
          <a:xfrm>
            <a:off x="8937625" y="357188"/>
            <a:ext cx="2559051" cy="6715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a:xfrm>
            <a:off x="669925" y="0"/>
            <a:ext cx="10850563" cy="1028700"/>
          </a:xfrm>
          <a:prstGeom prst="rect">
            <a:avLst/>
          </a:prstGeom>
          <a:noFill/>
          <a:ln w="9525">
            <a:noFill/>
          </a:ln>
        </p:spPr>
        <p:txBody>
          <a:bodyPr vert="horz" lIns="91440" tIns="45720" rIns="91440" bIns="45720" anchor="b" anchorCtr="0"/>
          <a:lstStyle/>
          <a:p>
            <a:pPr lvl="0"/>
            <a:r>
              <a:rPr lang="en-US" altLang="zh-CN" dirty="0"/>
              <a:t>Click to edit Master title style</a:t>
            </a:r>
            <a:endParaRPr lang="zh-CN" altLang="en-US" dirty="0"/>
          </a:p>
        </p:txBody>
      </p:sp>
      <p:sp>
        <p:nvSpPr>
          <p:cNvPr id="4099" name="文本占位符 2"/>
          <p:cNvSpPr>
            <a:spLocks noGrp="1"/>
          </p:cNvSpPr>
          <p:nvPr>
            <p:ph type="body"/>
          </p:nvPr>
        </p:nvSpPr>
        <p:spPr>
          <a:xfrm>
            <a:off x="669925" y="1123953"/>
            <a:ext cx="10850563" cy="5019675"/>
          </a:xfrm>
          <a:prstGeom prst="rect">
            <a:avLst/>
          </a:prstGeom>
          <a:noFill/>
          <a:ln w="9525">
            <a:noFill/>
          </a:ln>
        </p:spPr>
        <p:txBody>
          <a:bodyPr vert="horz" lIns="91440" tIns="45720" rIns="91440" bIns="45720" anchor="t" anchorCtr="0"/>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cxnSp>
        <p:nvCxnSpPr>
          <p:cNvPr id="7" name="直接连接符 6"/>
          <p:cNvCxnSpPr/>
          <p:nvPr userDrawn="1"/>
        </p:nvCxnSpPr>
        <p:spPr>
          <a:xfrm>
            <a:off x="669925" y="1028700"/>
            <a:ext cx="108505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2"/>
          </p:nvPr>
        </p:nvSpPr>
        <p:spPr>
          <a:xfrm>
            <a:off x="5402265" y="6240475"/>
            <a:ext cx="1387475" cy="20637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2023/7/22</a:t>
            </a:fld>
            <a:endParaRPr lang="zh-CN" altLang="en-US" strike="noStrike" noProof="1"/>
          </a:p>
        </p:txBody>
      </p:sp>
      <p:sp>
        <p:nvSpPr>
          <p:cNvPr id="9" name="页脚占位符 4"/>
          <p:cNvSpPr>
            <a:spLocks noGrp="1"/>
          </p:cNvSpPr>
          <p:nvPr>
            <p:ph type="ftr" sz="quarter" idx="3"/>
          </p:nvPr>
        </p:nvSpPr>
        <p:spPr>
          <a:xfrm>
            <a:off x="669925" y="6240475"/>
            <a:ext cx="4140200" cy="20637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fontAlgn="base"/>
            <a:endParaRPr lang="zh-CN" altLang="en-US" strike="noStrike" noProof="1"/>
          </a:p>
        </p:txBody>
      </p:sp>
      <p:sp>
        <p:nvSpPr>
          <p:cNvPr id="10" name="灯片编号占位符 5"/>
          <p:cNvSpPr>
            <a:spLocks noGrp="1"/>
          </p:cNvSpPr>
          <p:nvPr>
            <p:ph type="sldNum" sz="quarter" idx="4"/>
          </p:nvPr>
        </p:nvSpPr>
        <p:spPr>
          <a:xfrm>
            <a:off x="8610600" y="6240475"/>
            <a:ext cx="2909888" cy="20637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pic>
        <p:nvPicPr>
          <p:cNvPr id="4104" name="图片 5"/>
          <p:cNvPicPr>
            <a:picLocks noChangeAspect="1"/>
          </p:cNvPicPr>
          <p:nvPr userDrawn="1"/>
        </p:nvPicPr>
        <p:blipFill>
          <a:blip r:embed="rId10"/>
          <a:stretch>
            <a:fillRect/>
          </a:stretch>
        </p:blipFill>
        <p:spPr>
          <a:xfrm>
            <a:off x="8937625" y="357188"/>
            <a:ext cx="2559051" cy="6715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0.xml"/><Relationship Id="rId1" Type="http://schemas.openxmlformats.org/officeDocument/2006/relationships/tags" Target="../tags/tag24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tags" Target="../tags/tag257.xml"/><Relationship Id="rId18" Type="http://schemas.openxmlformats.org/officeDocument/2006/relationships/image" Target="../media/image26.png"/><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tags" Target="../tags/tag256.xml"/><Relationship Id="rId17" Type="http://schemas.openxmlformats.org/officeDocument/2006/relationships/image" Target="../media/image25.png"/><Relationship Id="rId2" Type="http://schemas.openxmlformats.org/officeDocument/2006/relationships/tags" Target="../tags/tag246.xml"/><Relationship Id="rId16" Type="http://schemas.openxmlformats.org/officeDocument/2006/relationships/image" Target="../media/image24.png"/><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tags" Target="../tags/tag255.xml"/><Relationship Id="rId5" Type="http://schemas.openxmlformats.org/officeDocument/2006/relationships/tags" Target="../tags/tag249.xml"/><Relationship Id="rId15" Type="http://schemas.openxmlformats.org/officeDocument/2006/relationships/notesSlide" Target="../notesSlides/notesSlide4.xml"/><Relationship Id="rId10" Type="http://schemas.openxmlformats.org/officeDocument/2006/relationships/tags" Target="../tags/tag254.xml"/><Relationship Id="rId19" Type="http://schemas.openxmlformats.org/officeDocument/2006/relationships/image" Target="../media/image27.png"/><Relationship Id="rId4" Type="http://schemas.openxmlformats.org/officeDocument/2006/relationships/tags" Target="../tags/tag248.xml"/><Relationship Id="rId9" Type="http://schemas.openxmlformats.org/officeDocument/2006/relationships/tags" Target="../tags/tag253.xml"/><Relationship Id="rId14"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image" Target="../media/image28.png"/><Relationship Id="rId5" Type="http://schemas.openxmlformats.org/officeDocument/2006/relationships/notesSlide" Target="../notesSlides/notesSlide5.xml"/><Relationship Id="rId4"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image" Target="../media/image29.png"/><Relationship Id="rId5" Type="http://schemas.openxmlformats.org/officeDocument/2006/relationships/notesSlide" Target="../notesSlides/notesSlide6.xml"/><Relationship Id="rId4"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slideLayout" Target="../slideLayouts/slideLayout53.xml"/><Relationship Id="rId3" Type="http://schemas.openxmlformats.org/officeDocument/2006/relationships/tags" Target="../tags/tag266.xml"/><Relationship Id="rId7" Type="http://schemas.openxmlformats.org/officeDocument/2006/relationships/tags" Target="../tags/tag270.xml"/><Relationship Id="rId12" Type="http://schemas.openxmlformats.org/officeDocument/2006/relationships/tags" Target="../tags/tag275.xml"/><Relationship Id="rId2" Type="http://schemas.openxmlformats.org/officeDocument/2006/relationships/tags" Target="../tags/tag265.xml"/><Relationship Id="rId16" Type="http://schemas.openxmlformats.org/officeDocument/2006/relationships/image" Target="../media/image25.png"/><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tags" Target="../tags/tag274.xml"/><Relationship Id="rId5" Type="http://schemas.openxmlformats.org/officeDocument/2006/relationships/tags" Target="../tags/tag268.xml"/><Relationship Id="rId15" Type="http://schemas.openxmlformats.org/officeDocument/2006/relationships/image" Target="../media/image30.png"/><Relationship Id="rId10" Type="http://schemas.openxmlformats.org/officeDocument/2006/relationships/tags" Target="../tags/tag273.xml"/><Relationship Id="rId4" Type="http://schemas.openxmlformats.org/officeDocument/2006/relationships/tags" Target="../tags/tag267.xml"/><Relationship Id="rId9" Type="http://schemas.openxmlformats.org/officeDocument/2006/relationships/tags" Target="../tags/tag272.xml"/><Relationship Id="rId1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23.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4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tags" Target="../tags/tag283.xml"/><Relationship Id="rId13" Type="http://schemas.openxmlformats.org/officeDocument/2006/relationships/tags" Target="../tags/tag288.xml"/><Relationship Id="rId18" Type="http://schemas.openxmlformats.org/officeDocument/2006/relationships/slideLayout" Target="../slideLayouts/slideLayout53.xml"/><Relationship Id="rId3" Type="http://schemas.openxmlformats.org/officeDocument/2006/relationships/tags" Target="../tags/tag278.xml"/><Relationship Id="rId21" Type="http://schemas.openxmlformats.org/officeDocument/2006/relationships/image" Target="../media/image36.png"/><Relationship Id="rId7" Type="http://schemas.openxmlformats.org/officeDocument/2006/relationships/tags" Target="../tags/tag282.xml"/><Relationship Id="rId12" Type="http://schemas.openxmlformats.org/officeDocument/2006/relationships/tags" Target="../tags/tag287.xml"/><Relationship Id="rId17" Type="http://schemas.openxmlformats.org/officeDocument/2006/relationships/tags" Target="../tags/tag292.xml"/><Relationship Id="rId2" Type="http://schemas.openxmlformats.org/officeDocument/2006/relationships/tags" Target="../tags/tag277.xml"/><Relationship Id="rId16" Type="http://schemas.openxmlformats.org/officeDocument/2006/relationships/tags" Target="../tags/tag291.xml"/><Relationship Id="rId20" Type="http://schemas.openxmlformats.org/officeDocument/2006/relationships/image" Target="../media/image35.png"/><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tags" Target="../tags/tag286.xml"/><Relationship Id="rId24" Type="http://schemas.openxmlformats.org/officeDocument/2006/relationships/image" Target="../media/image39.png"/><Relationship Id="rId5" Type="http://schemas.openxmlformats.org/officeDocument/2006/relationships/tags" Target="../tags/tag280.xml"/><Relationship Id="rId15" Type="http://schemas.openxmlformats.org/officeDocument/2006/relationships/tags" Target="../tags/tag290.xml"/><Relationship Id="rId23" Type="http://schemas.openxmlformats.org/officeDocument/2006/relationships/image" Target="../media/image38.png"/><Relationship Id="rId10" Type="http://schemas.openxmlformats.org/officeDocument/2006/relationships/tags" Target="../tags/tag285.xml"/><Relationship Id="rId19" Type="http://schemas.openxmlformats.org/officeDocument/2006/relationships/notesSlide" Target="../notesSlides/notesSlide9.xml"/><Relationship Id="rId4" Type="http://schemas.openxmlformats.org/officeDocument/2006/relationships/tags" Target="../tags/tag279.xml"/><Relationship Id="rId9" Type="http://schemas.openxmlformats.org/officeDocument/2006/relationships/tags" Target="../tags/tag284.xml"/><Relationship Id="rId14" Type="http://schemas.openxmlformats.org/officeDocument/2006/relationships/tags" Target="../tags/tag289.xml"/><Relationship Id="rId22"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295.xml"/><Relationship Id="rId7" Type="http://schemas.openxmlformats.org/officeDocument/2006/relationships/image" Target="../media/image40.png"/><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notesSlide" Target="../notesSlides/notesSlide10.xml"/><Relationship Id="rId5" Type="http://schemas.openxmlformats.org/officeDocument/2006/relationships/slideLayout" Target="../slideLayouts/slideLayout53.xml"/><Relationship Id="rId4" Type="http://schemas.openxmlformats.org/officeDocument/2006/relationships/tags" Target="../tags/tag296.xml"/><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image" Target="../media/image43.png"/><Relationship Id="rId5" Type="http://schemas.openxmlformats.org/officeDocument/2006/relationships/notesSlide" Target="../notesSlides/notesSlide11.xml"/><Relationship Id="rId4"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tags" Target="../tags/tag312.xml"/><Relationship Id="rId18" Type="http://schemas.openxmlformats.org/officeDocument/2006/relationships/image" Target="../media/image46.png"/><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tags" Target="../tags/tag311.xml"/><Relationship Id="rId17" Type="http://schemas.openxmlformats.org/officeDocument/2006/relationships/notesSlide" Target="../notesSlides/notesSlide12.xml"/><Relationship Id="rId2" Type="http://schemas.openxmlformats.org/officeDocument/2006/relationships/tags" Target="../tags/tag301.xml"/><Relationship Id="rId16" Type="http://schemas.openxmlformats.org/officeDocument/2006/relationships/slideLayout" Target="../slideLayouts/slideLayout53.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tags" Target="../tags/tag310.xml"/><Relationship Id="rId5" Type="http://schemas.openxmlformats.org/officeDocument/2006/relationships/tags" Target="../tags/tag304.xml"/><Relationship Id="rId15" Type="http://schemas.openxmlformats.org/officeDocument/2006/relationships/tags" Target="../tags/tag314.xml"/><Relationship Id="rId10" Type="http://schemas.openxmlformats.org/officeDocument/2006/relationships/tags" Target="../tags/tag309.xml"/><Relationship Id="rId19" Type="http://schemas.openxmlformats.org/officeDocument/2006/relationships/image" Target="../media/image47.png"/><Relationship Id="rId4" Type="http://schemas.openxmlformats.org/officeDocument/2006/relationships/tags" Target="../tags/tag303.xml"/><Relationship Id="rId9" Type="http://schemas.openxmlformats.org/officeDocument/2006/relationships/tags" Target="../tags/tag308.xml"/><Relationship Id="rId14" Type="http://schemas.openxmlformats.org/officeDocument/2006/relationships/tags" Target="../tags/tag3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8.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0.png"/><Relationship Id="rId1" Type="http://schemas.openxmlformats.org/officeDocument/2006/relationships/slideLayout" Target="../slideLayouts/slideLayout48.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8.xml"/><Relationship Id="rId1" Type="http://schemas.openxmlformats.org/officeDocument/2006/relationships/tags" Target="../tags/tag315.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48.xml"/><Relationship Id="rId1" Type="http://schemas.openxmlformats.org/officeDocument/2006/relationships/tags" Target="../tags/tag316.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8.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8.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8.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0.png"/><Relationship Id="rId1" Type="http://schemas.openxmlformats.org/officeDocument/2006/relationships/slideLayout" Target="../slideLayouts/slideLayout48.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8.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p:cNvPicPr>
            <a:picLocks noChangeAspect="1"/>
          </p:cNvPicPr>
          <p:nvPr>
            <p:custDataLst>
              <p:tags r:id="rId1"/>
            </p:custDataLst>
          </p:nvPr>
        </p:nvPicPr>
        <p:blipFill>
          <a:blip r:embed="rId4"/>
          <a:stretch>
            <a:fillRect/>
          </a:stretch>
        </p:blipFill>
        <p:spPr>
          <a:xfrm>
            <a:off x="3167063" y="0"/>
            <a:ext cx="9018587" cy="6858000"/>
          </a:xfrm>
          <a:prstGeom prst="rect">
            <a:avLst/>
          </a:prstGeom>
          <a:noFill/>
          <a:ln w="9525">
            <a:noFill/>
          </a:ln>
        </p:spPr>
      </p:pic>
      <p:sp>
        <p:nvSpPr>
          <p:cNvPr id="8" name="文本框 7"/>
          <p:cNvSpPr txBox="1"/>
          <p:nvPr/>
        </p:nvSpPr>
        <p:spPr>
          <a:xfrm>
            <a:off x="3575462" y="5229237"/>
            <a:ext cx="4549964" cy="960328"/>
          </a:xfrm>
          <a:prstGeom prst="rect">
            <a:avLst/>
          </a:prstGeom>
          <a:noFill/>
        </p:spPr>
        <p:txBody>
          <a:bodyPr wrap="none" rtlCol="0">
            <a:spAutoFit/>
          </a:bodyPr>
          <a:lstStyle/>
          <a:p>
            <a:pPr algn="ctr">
              <a:lnSpc>
                <a:spcPct val="150000"/>
              </a:lnSpc>
              <a:defRPr/>
            </a:pPr>
            <a:r>
              <a:rPr lang="zh-CN" altLang="en-US" sz="2000" b="1" noProof="1">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北京盈建科软件股份有限公司</a:t>
            </a:r>
            <a:endParaRPr lang="en-US" altLang="zh-CN" sz="2000" b="1" noProof="1">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defRPr/>
            </a:pPr>
            <a:r>
              <a:rPr lang="en-US" altLang="zh-CN" sz="2000" b="1" noProof="1">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Beijing YJK Building Software Co., Ltd</a:t>
            </a:r>
          </a:p>
        </p:txBody>
      </p:sp>
      <p:sp>
        <p:nvSpPr>
          <p:cNvPr id="4" name="标题 3"/>
          <p:cNvSpPr>
            <a:spLocks noGrp="1"/>
          </p:cNvSpPr>
          <p:nvPr>
            <p:ph type="title" idx="4294967295"/>
          </p:nvPr>
        </p:nvSpPr>
        <p:spPr>
          <a:xfrm>
            <a:off x="551384" y="1628800"/>
            <a:ext cx="8352928" cy="2153578"/>
          </a:xfrm>
        </p:spPr>
        <p:txBody>
          <a:bodyPr anchor="ctr">
            <a:noAutofit/>
          </a:bodyPr>
          <a:lstStyle/>
          <a:p>
            <a:pPr marL="0" marR="0" indent="0" algn="ctr" defTabSz="685800" rtl="0" eaLnBrk="0" fontAlgn="base" latinLnBrk="0" hangingPunct="0">
              <a:lnSpc>
                <a:spcPct val="150000"/>
              </a:lnSpc>
              <a:spcBef>
                <a:spcPct val="0"/>
              </a:spcBef>
              <a:spcAft>
                <a:spcPct val="0"/>
              </a:spcAft>
              <a:buClrTx/>
              <a:buSzTx/>
              <a:buFontTx/>
              <a:buNone/>
            </a:pPr>
            <a:r>
              <a:rPr kumimoji="0" lang="en-US" altLang="zh-CN" sz="4500" b="1" i="0" u="none" strike="noStrike" kern="1200" cap="none" spc="0" normalizeH="0" baseline="0" noProof="1">
                <a:solidFill>
                  <a:srgbClr val="13307A"/>
                </a:solidFill>
                <a:latin typeface="+mj-lt"/>
                <a:ea typeface="+mj-ea"/>
                <a:cs typeface="+mj-cs"/>
                <a:sym typeface="+mn-ea"/>
              </a:rPr>
              <a:t>YJK</a:t>
            </a:r>
            <a:r>
              <a:rPr kumimoji="0" lang="zh-CN" altLang="en-US" sz="4500" b="1" i="0" u="none" strike="noStrike" kern="1200" cap="none" spc="0" normalizeH="0" baseline="0" noProof="1">
                <a:solidFill>
                  <a:srgbClr val="13307A"/>
                </a:solidFill>
                <a:latin typeface="+mj-lt"/>
                <a:ea typeface="+mj-ea"/>
                <a:cs typeface="+mj-cs"/>
                <a:sym typeface="+mn-ea"/>
              </a:rPr>
              <a:t>光伏支架结构设计软件</a:t>
            </a:r>
            <a:br>
              <a:rPr lang="en-US" altLang="zh-CN" sz="4500" noProof="1">
                <a:solidFill>
                  <a:srgbClr val="13307A"/>
                </a:solidFill>
                <a:sym typeface="+mn-ea"/>
              </a:rPr>
            </a:br>
            <a:r>
              <a:rPr lang="zh-CN" altLang="en-US" sz="4500" noProof="1">
                <a:solidFill>
                  <a:srgbClr val="13307A"/>
                </a:solidFill>
                <a:sym typeface="+mn-ea"/>
              </a:rPr>
              <a:t>柔性支架</a:t>
            </a:r>
            <a:endParaRPr kumimoji="0" lang="zh-CN" altLang="en-US" sz="4500" b="1" i="0" u="none" strike="noStrike" kern="1200" cap="none" spc="0" normalizeH="0" baseline="0" noProof="1">
              <a:solidFill>
                <a:srgbClr val="13307A"/>
              </a:solidFill>
              <a:latin typeface="+mj-lt"/>
              <a:ea typeface="+mj-ea"/>
              <a:cs typeface="+mj-cs"/>
              <a:sym typeface="+mn-ea"/>
            </a:endParaRPr>
          </a:p>
        </p:txBody>
      </p:sp>
      <p:pic>
        <p:nvPicPr>
          <p:cNvPr id="12" name="图片 11"/>
          <p:cNvPicPr>
            <a:picLocks noChangeAspect="1"/>
          </p:cNvPicPr>
          <p:nvPr/>
        </p:nvPicPr>
        <p:blipFill>
          <a:blip r:embed="rId5"/>
          <a:stretch>
            <a:fillRect/>
          </a:stretch>
        </p:blipFill>
        <p:spPr>
          <a:xfrm>
            <a:off x="191135" y="116840"/>
            <a:ext cx="3107055" cy="704215"/>
          </a:xfrm>
          <a:prstGeom prst="rect">
            <a:avLst/>
          </a:prstGeom>
        </p:spPr>
      </p:pic>
      <p:pic>
        <p:nvPicPr>
          <p:cNvPr id="5" name="图片 4" descr="Y-PV"/>
          <p:cNvPicPr>
            <a:picLocks noChangeAspect="1"/>
          </p:cNvPicPr>
          <p:nvPr/>
        </p:nvPicPr>
        <p:blipFill>
          <a:blip r:embed="rId6"/>
          <a:stretch>
            <a:fillRect/>
          </a:stretch>
        </p:blipFill>
        <p:spPr>
          <a:xfrm>
            <a:off x="6176637" y="2991833"/>
            <a:ext cx="973455" cy="973455"/>
          </a:xfrm>
          <a:prstGeom prst="rect">
            <a:avLst/>
          </a:prstGeom>
        </p:spPr>
      </p:pic>
    </p:spTree>
    <p:extLst>
      <p:ext uri="{BB962C8B-B14F-4D97-AF65-F5344CB8AC3E}">
        <p14:creationId xmlns:p14="http://schemas.microsoft.com/office/powerpoint/2010/main" val="361049740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37000"/>
          </a:schemeClr>
        </a:solidFill>
        <a:effectLst/>
      </p:bgPr>
    </p:bg>
    <p:spTree>
      <p:nvGrpSpPr>
        <p:cNvPr id="1" name=""/>
        <p:cNvGrpSpPr/>
        <p:nvPr/>
      </p:nvGrpSpPr>
      <p:grpSpPr>
        <a:xfrm>
          <a:off x="0" y="0"/>
          <a:ext cx="0" cy="0"/>
          <a:chOff x="0" y="0"/>
          <a:chExt cx="0" cy="0"/>
        </a:xfrm>
      </p:grpSpPr>
      <p:sp>
        <p:nvSpPr>
          <p:cNvPr id="47" name="矩形: 圆角 33"/>
          <p:cNvSpPr/>
          <p:nvPr>
            <p:custDataLst>
              <p:tags r:id="rId1"/>
            </p:custDataLst>
          </p:nvPr>
        </p:nvSpPr>
        <p:spPr>
          <a:xfrm rot="16200000">
            <a:off x="177165" y="414020"/>
            <a:ext cx="449580" cy="129540"/>
          </a:xfrm>
          <a:prstGeom prst="roundRect">
            <a:avLst>
              <a:gd name="adj" fmla="val 50000"/>
            </a:avLst>
          </a:prstGeom>
          <a:gradFill>
            <a:gsLst>
              <a:gs pos="0">
                <a:srgbClr val="00B0F0"/>
              </a:gs>
              <a:gs pos="100000">
                <a:srgbClr val="034373"/>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标题 14"/>
          <p:cNvSpPr>
            <a:spLocks noGrp="1"/>
          </p:cNvSpPr>
          <p:nvPr>
            <p:ph type="title"/>
            <p:custDataLst>
              <p:tags r:id="rId2"/>
            </p:custDataLst>
          </p:nvPr>
        </p:nvSpPr>
        <p:spPr>
          <a:xfrm>
            <a:off x="553720" y="315595"/>
            <a:ext cx="10297795" cy="414655"/>
          </a:xfrm>
        </p:spPr>
        <p:txBody>
          <a:bodyPr wrap="square">
            <a:noAutofit/>
          </a:bodyPr>
          <a:lstStyle/>
          <a:p>
            <a:pPr algn="l"/>
            <a:r>
              <a:rPr lang="zh-CN" altLang="en-US" sz="2800" b="1" dirty="0">
                <a:latin typeface="微软雅黑" panose="020B0503020204020204" charset="-122"/>
                <a:ea typeface="微软雅黑" panose="020B0503020204020204" charset="-122"/>
                <a:cs typeface="字魂105号-简雅黑" panose="02010600030101010101" pitchFamily="2" charset="-122"/>
                <a:sym typeface="+mn-ea"/>
              </a:rPr>
              <a:t>柔性支单层悬索、双层桁架索参数化模型输入</a:t>
            </a:r>
          </a:p>
        </p:txBody>
      </p:sp>
      <p:pic>
        <p:nvPicPr>
          <p:cNvPr id="2" name="图片 1"/>
          <p:cNvPicPr>
            <a:picLocks noChangeAspect="1"/>
          </p:cNvPicPr>
          <p:nvPr>
            <p:custDataLst>
              <p:tags r:id="rId3"/>
            </p:custDataLst>
          </p:nvPr>
        </p:nvPicPr>
        <p:blipFill>
          <a:blip r:embed="rId16"/>
          <a:srcRect t="1120"/>
          <a:stretch>
            <a:fillRect/>
          </a:stretch>
        </p:blipFill>
        <p:spPr>
          <a:xfrm>
            <a:off x="553720" y="1037422"/>
            <a:ext cx="9391650" cy="1120775"/>
          </a:xfrm>
          <a:prstGeom prst="rect">
            <a:avLst/>
          </a:prstGeom>
        </p:spPr>
      </p:pic>
      <p:pic>
        <p:nvPicPr>
          <p:cNvPr id="3" name="图片 2"/>
          <p:cNvPicPr>
            <a:picLocks noChangeAspect="1"/>
          </p:cNvPicPr>
          <p:nvPr>
            <p:custDataLst>
              <p:tags r:id="rId4"/>
            </p:custDataLst>
          </p:nvPr>
        </p:nvPicPr>
        <p:blipFill>
          <a:blip r:embed="rId17"/>
          <a:stretch>
            <a:fillRect/>
          </a:stretch>
        </p:blipFill>
        <p:spPr>
          <a:xfrm>
            <a:off x="4087495" y="1973580"/>
            <a:ext cx="3888105" cy="4816475"/>
          </a:xfrm>
          <a:prstGeom prst="rect">
            <a:avLst/>
          </a:prstGeom>
        </p:spPr>
      </p:pic>
      <p:pic>
        <p:nvPicPr>
          <p:cNvPr id="4" name="图片 3"/>
          <p:cNvPicPr>
            <a:picLocks noChangeAspect="1"/>
          </p:cNvPicPr>
          <p:nvPr>
            <p:custDataLst>
              <p:tags r:id="rId5"/>
            </p:custDataLst>
          </p:nvPr>
        </p:nvPicPr>
        <p:blipFill>
          <a:blip r:embed="rId18"/>
          <a:stretch>
            <a:fillRect/>
          </a:stretch>
        </p:blipFill>
        <p:spPr>
          <a:xfrm>
            <a:off x="1591945" y="5558790"/>
            <a:ext cx="2390775" cy="876300"/>
          </a:xfrm>
          <a:prstGeom prst="rect">
            <a:avLst/>
          </a:prstGeom>
        </p:spPr>
      </p:pic>
      <p:pic>
        <p:nvPicPr>
          <p:cNvPr id="5" name="图片 4"/>
          <p:cNvPicPr>
            <a:picLocks noChangeAspect="1"/>
          </p:cNvPicPr>
          <p:nvPr>
            <p:custDataLst>
              <p:tags r:id="rId6"/>
            </p:custDataLst>
          </p:nvPr>
        </p:nvPicPr>
        <p:blipFill>
          <a:blip r:embed="rId19"/>
          <a:stretch>
            <a:fillRect/>
          </a:stretch>
        </p:blipFill>
        <p:spPr>
          <a:xfrm>
            <a:off x="8080375" y="1974850"/>
            <a:ext cx="3618865" cy="3074670"/>
          </a:xfrm>
          <a:prstGeom prst="rect">
            <a:avLst/>
          </a:prstGeom>
        </p:spPr>
      </p:pic>
      <p:cxnSp>
        <p:nvCxnSpPr>
          <p:cNvPr id="6" name="肘形连接符 5"/>
          <p:cNvCxnSpPr/>
          <p:nvPr>
            <p:custDataLst>
              <p:tags r:id="rId7"/>
            </p:custDataLst>
          </p:nvPr>
        </p:nvCxnSpPr>
        <p:spPr>
          <a:xfrm flipV="1">
            <a:off x="1751965" y="4328795"/>
            <a:ext cx="3507740" cy="1121410"/>
          </a:xfrm>
          <a:prstGeom prst="bentConnector3">
            <a:avLst>
              <a:gd name="adj1" fmla="val 63142"/>
            </a:avLst>
          </a:prstGeom>
          <a:ln>
            <a:tailEnd type="triangle" w="med" len="med"/>
          </a:ln>
        </p:spPr>
        <p:style>
          <a:lnRef idx="3">
            <a:schemeClr val="accent2"/>
          </a:lnRef>
          <a:fillRef idx="0">
            <a:schemeClr val="accent2"/>
          </a:fillRef>
          <a:effectRef idx="2">
            <a:schemeClr val="accent2"/>
          </a:effectRef>
          <a:fontRef idx="minor">
            <a:schemeClr val="tx1"/>
          </a:fontRef>
        </p:style>
      </p:cxnSp>
      <p:sp>
        <p:nvSpPr>
          <p:cNvPr id="28" name="文本框 27"/>
          <p:cNvSpPr txBox="1"/>
          <p:nvPr>
            <p:custDataLst>
              <p:tags r:id="rId8"/>
            </p:custDataLst>
          </p:nvPr>
        </p:nvSpPr>
        <p:spPr>
          <a:xfrm>
            <a:off x="2009775" y="5005705"/>
            <a:ext cx="1522095" cy="398780"/>
          </a:xfrm>
          <a:prstGeom prst="rect">
            <a:avLst/>
          </a:prstGeom>
          <a:noFill/>
        </p:spPr>
        <p:txBody>
          <a:bodyPr wrap="square" rtlCol="0">
            <a:noAutofit/>
          </a:bodyPr>
          <a:lstStyle/>
          <a:p>
            <a:pPr indent="0">
              <a:buFont typeface="Arial" panose="020B0604020202020204" pitchFamily="34" charset="0"/>
              <a:buNone/>
            </a:pPr>
            <a:r>
              <a:rPr lang="zh-CN" altLang="en-US" dirty="0">
                <a:latin typeface="微软雅黑" panose="020B0503020204020204" charset="-122"/>
                <a:ea typeface="微软雅黑" panose="020B0503020204020204" charset="-122"/>
                <a:cs typeface="字魂105号-简雅黑" panose="02010600030101010101" pitchFamily="2" charset="-122"/>
              </a:rPr>
              <a:t>索桁架类型</a:t>
            </a:r>
          </a:p>
        </p:txBody>
      </p:sp>
      <p:sp>
        <p:nvSpPr>
          <p:cNvPr id="32" name="文本框 31"/>
          <p:cNvSpPr txBox="1"/>
          <p:nvPr>
            <p:custDataLst>
              <p:tags r:id="rId9"/>
            </p:custDataLst>
          </p:nvPr>
        </p:nvSpPr>
        <p:spPr>
          <a:xfrm>
            <a:off x="8155940" y="5257165"/>
            <a:ext cx="3496310" cy="370205"/>
          </a:xfrm>
          <a:prstGeom prst="rect">
            <a:avLst/>
          </a:prstGeom>
          <a:noFill/>
        </p:spPr>
        <p:txBody>
          <a:bodyPr wrap="square" rtlCol="0">
            <a:noAutofit/>
          </a:bodyPr>
          <a:lstStyle/>
          <a:p>
            <a:pPr indent="0">
              <a:buFont typeface="Arial" panose="020B0604020202020204" pitchFamily="34" charset="0"/>
              <a:buNone/>
            </a:pPr>
            <a:r>
              <a:rPr lang="zh-CN" altLang="en-US" dirty="0">
                <a:latin typeface="微软雅黑" panose="020B0503020204020204" charset="-122"/>
                <a:ea typeface="微软雅黑" panose="020B0503020204020204" charset="-122"/>
                <a:cs typeface="字魂105号-简雅黑" panose="02010600030101010101" pitchFamily="2" charset="-122"/>
              </a:rPr>
              <a:t>形式为</a:t>
            </a:r>
            <a:r>
              <a:rPr lang="en-US" altLang="zh-CN" dirty="0">
                <a:latin typeface="微软雅黑" panose="020B0503020204020204" charset="-122"/>
                <a:ea typeface="微软雅黑" panose="020B0503020204020204" charset="-122"/>
                <a:cs typeface="字魂105号-简雅黑" panose="02010600030101010101" pitchFamily="2" charset="-122"/>
              </a:rPr>
              <a:t>T</a:t>
            </a:r>
            <a:r>
              <a:rPr lang="zh-CN" altLang="en-US" dirty="0">
                <a:latin typeface="微软雅黑" panose="020B0503020204020204" charset="-122"/>
                <a:ea typeface="微软雅黑" panose="020B0503020204020204" charset="-122"/>
                <a:cs typeface="字魂105号-简雅黑" panose="02010600030101010101" pitchFamily="2" charset="-122"/>
              </a:rPr>
              <a:t>型、三角形、四角锥型</a:t>
            </a:r>
          </a:p>
        </p:txBody>
      </p:sp>
      <p:cxnSp>
        <p:nvCxnSpPr>
          <p:cNvPr id="33" name="肘形连接符 32"/>
          <p:cNvCxnSpPr/>
          <p:nvPr>
            <p:custDataLst>
              <p:tags r:id="rId10"/>
            </p:custDataLst>
          </p:nvPr>
        </p:nvCxnSpPr>
        <p:spPr>
          <a:xfrm rot="10800000">
            <a:off x="6276340" y="4702810"/>
            <a:ext cx="5127625" cy="929640"/>
          </a:xfrm>
          <a:prstGeom prst="bentConnector3">
            <a:avLst>
              <a:gd name="adj1" fmla="val 64383"/>
            </a:avLst>
          </a:prstGeom>
          <a:ln>
            <a:tailEnd type="triangle" w="med" len="med"/>
          </a:ln>
        </p:spPr>
        <p:style>
          <a:lnRef idx="3">
            <a:schemeClr val="accent2"/>
          </a:lnRef>
          <a:fillRef idx="0">
            <a:schemeClr val="accent2"/>
          </a:fillRef>
          <a:effectRef idx="2">
            <a:schemeClr val="accent2"/>
          </a:effectRef>
          <a:fontRef idx="minor">
            <a:schemeClr val="tx1"/>
          </a:fontRef>
        </p:style>
      </p:cxnSp>
      <p:cxnSp>
        <p:nvCxnSpPr>
          <p:cNvPr id="34" name="肘形连接符 33"/>
          <p:cNvCxnSpPr/>
          <p:nvPr>
            <p:custDataLst>
              <p:tags r:id="rId11"/>
            </p:custDataLst>
          </p:nvPr>
        </p:nvCxnSpPr>
        <p:spPr>
          <a:xfrm rot="10800000" flipV="1">
            <a:off x="5518785" y="6503670"/>
            <a:ext cx="5156835" cy="211455"/>
          </a:xfrm>
          <a:prstGeom prst="bentConnector3">
            <a:avLst>
              <a:gd name="adj1" fmla="val 49994"/>
            </a:avLst>
          </a:prstGeom>
          <a:ln>
            <a:tailEnd type="triangle" w="med" len="med"/>
          </a:ln>
        </p:spPr>
        <p:style>
          <a:lnRef idx="3">
            <a:schemeClr val="accent2"/>
          </a:lnRef>
          <a:fillRef idx="0">
            <a:schemeClr val="accent2"/>
          </a:fillRef>
          <a:effectRef idx="2">
            <a:schemeClr val="accent2"/>
          </a:effectRef>
          <a:fontRef idx="minor">
            <a:schemeClr val="tx1"/>
          </a:fontRef>
        </p:style>
      </p:cxnSp>
      <p:sp>
        <p:nvSpPr>
          <p:cNvPr id="35" name="文本框 34"/>
          <p:cNvSpPr txBox="1"/>
          <p:nvPr>
            <p:custDataLst>
              <p:tags r:id="rId12"/>
            </p:custDataLst>
          </p:nvPr>
        </p:nvSpPr>
        <p:spPr>
          <a:xfrm>
            <a:off x="8155940" y="6133465"/>
            <a:ext cx="1915160" cy="370205"/>
          </a:xfrm>
          <a:prstGeom prst="rect">
            <a:avLst/>
          </a:prstGeom>
          <a:noFill/>
        </p:spPr>
        <p:txBody>
          <a:bodyPr wrap="square" rtlCol="0">
            <a:noAutofit/>
          </a:bodyPr>
          <a:lstStyle/>
          <a:p>
            <a:pPr indent="0">
              <a:buFont typeface="Arial" panose="020B0604020202020204" pitchFamily="34" charset="0"/>
              <a:buNone/>
            </a:pPr>
            <a:r>
              <a:rPr lang="zh-CN" altLang="en-US" dirty="0">
                <a:latin typeface="微软雅黑" panose="020B0503020204020204" charset="-122"/>
                <a:ea typeface="微软雅黑" panose="020B0503020204020204" charset="-122"/>
                <a:cs typeface="字魂105号-简雅黑" panose="02010600030101010101" pitchFamily="2" charset="-122"/>
              </a:rPr>
              <a:t>参数导入、导出</a:t>
            </a:r>
          </a:p>
        </p:txBody>
      </p:sp>
      <p:sp>
        <p:nvSpPr>
          <p:cNvPr id="36" name="文本框 35"/>
          <p:cNvSpPr txBox="1"/>
          <p:nvPr>
            <p:custDataLst>
              <p:tags r:id="rId13"/>
            </p:custDataLst>
          </p:nvPr>
        </p:nvSpPr>
        <p:spPr>
          <a:xfrm>
            <a:off x="337185" y="2219325"/>
            <a:ext cx="3927475" cy="2418715"/>
          </a:xfrm>
          <a:prstGeom prst="rect">
            <a:avLst/>
          </a:prstGeom>
          <a:noFill/>
        </p:spPr>
        <p:txBody>
          <a:bodyPr wrap="square" rtlCol="0">
            <a:noAutofit/>
          </a:bodyPr>
          <a:lstStyle/>
          <a:p>
            <a:pPr indent="0" fontAlgn="auto">
              <a:lnSpc>
                <a:spcPts val="3000"/>
              </a:lnSpc>
              <a:buFont typeface="Arial" panose="020B0604020202020204" pitchFamily="34" charset="0"/>
              <a:buNone/>
            </a:pPr>
            <a:r>
              <a:rPr lang="zh-CN" altLang="en-US" sz="2000" dirty="0">
                <a:latin typeface="微软雅黑" panose="020B0503020204020204" charset="-122"/>
                <a:ea typeface="微软雅黑" panose="020B0503020204020204" charset="-122"/>
                <a:cs typeface="字魂105号-简雅黑" panose="02010600030101010101" pitchFamily="2" charset="-122"/>
              </a:rPr>
              <a:t>索桁架参数化模型输入：</a:t>
            </a:r>
          </a:p>
          <a:p>
            <a:pPr marL="342900" indent="-342900" fontAlgn="auto">
              <a:lnSpc>
                <a:spcPts val="3000"/>
              </a:lnSpc>
              <a:buFont typeface="Wingdings" panose="05000000000000000000" charset="0"/>
              <a:buChar char="u"/>
            </a:pPr>
            <a:r>
              <a:rPr lang="zh-CN" altLang="en-US" dirty="0">
                <a:latin typeface="微软雅黑" panose="020B0503020204020204" charset="-122"/>
                <a:ea typeface="微软雅黑" panose="020B0503020204020204" charset="-122"/>
                <a:cs typeface="字魂105号-简雅黑" panose="02010600030101010101" pitchFamily="2" charset="-122"/>
              </a:rPr>
              <a:t>支架设计信息</a:t>
            </a:r>
          </a:p>
          <a:p>
            <a:pPr marL="342900" indent="-342900" fontAlgn="auto">
              <a:lnSpc>
                <a:spcPts val="3000"/>
              </a:lnSpc>
              <a:buFont typeface="Wingdings" panose="05000000000000000000" charset="0"/>
              <a:buChar char="u"/>
            </a:pPr>
            <a:r>
              <a:rPr lang="zh-CN" altLang="en-US" dirty="0">
                <a:latin typeface="微软雅黑" panose="020B0503020204020204" charset="-122"/>
                <a:ea typeface="微软雅黑" panose="020B0503020204020204" charset="-122"/>
                <a:cs typeface="字魂105号-简雅黑" panose="02010600030101010101" pitchFamily="2" charset="-122"/>
              </a:rPr>
              <a:t>组件</a:t>
            </a:r>
            <a:r>
              <a:rPr lang="en-US" altLang="zh-CN" dirty="0">
                <a:latin typeface="微软雅黑" panose="020B0503020204020204" charset="-122"/>
                <a:ea typeface="微软雅黑" panose="020B0503020204020204" charset="-122"/>
                <a:cs typeface="字魂105号-简雅黑" panose="02010600030101010101" pitchFamily="2" charset="-122"/>
              </a:rPr>
              <a:t>/</a:t>
            </a:r>
            <a:r>
              <a:rPr lang="zh-CN" altLang="en-US" dirty="0">
                <a:latin typeface="微软雅黑" panose="020B0503020204020204" charset="-122"/>
                <a:ea typeface="微软雅黑" panose="020B0503020204020204" charset="-122"/>
                <a:cs typeface="字魂105号-简雅黑" panose="02010600030101010101" pitchFamily="2" charset="-122"/>
              </a:rPr>
              <a:t>稳定索和抗风系统参数</a:t>
            </a:r>
          </a:p>
          <a:p>
            <a:pPr marL="342900" indent="-342900" fontAlgn="auto">
              <a:lnSpc>
                <a:spcPts val="3000"/>
              </a:lnSpc>
              <a:buFont typeface="Wingdings" panose="05000000000000000000" charset="0"/>
              <a:buChar char="u"/>
            </a:pPr>
            <a:r>
              <a:rPr lang="zh-CN" altLang="en-US" dirty="0">
                <a:latin typeface="微软雅黑" panose="020B0503020204020204" charset="-122"/>
                <a:ea typeface="微软雅黑" panose="020B0503020204020204" charset="-122"/>
                <a:cs typeface="字魂105号-简雅黑" panose="02010600030101010101" pitchFamily="2" charset="-122"/>
              </a:rPr>
              <a:t>光伏组件参数信息</a:t>
            </a:r>
          </a:p>
          <a:p>
            <a:pPr marL="342900" indent="-342900" fontAlgn="auto">
              <a:lnSpc>
                <a:spcPts val="3000"/>
              </a:lnSpc>
              <a:buFont typeface="Wingdings" panose="05000000000000000000" charset="0"/>
              <a:buChar char="u"/>
            </a:pPr>
            <a:r>
              <a:rPr lang="zh-CN" altLang="en-US" dirty="0">
                <a:latin typeface="微软雅黑" panose="020B0503020204020204" charset="-122"/>
                <a:ea typeface="微软雅黑" panose="020B0503020204020204" charset="-122"/>
                <a:cs typeface="字魂105号-简雅黑" panose="02010600030101010101" pitchFamily="2" charset="-122"/>
              </a:rPr>
              <a:t>基础形式</a:t>
            </a:r>
          </a:p>
          <a:p>
            <a:pPr marL="342900" indent="-342900" fontAlgn="auto">
              <a:lnSpc>
                <a:spcPts val="3000"/>
              </a:lnSpc>
              <a:buFont typeface="Wingdings" panose="05000000000000000000" charset="0"/>
              <a:buChar char="u"/>
            </a:pPr>
            <a:r>
              <a:rPr lang="zh-CN" altLang="en-US" dirty="0">
                <a:latin typeface="微软雅黑" panose="020B0503020204020204" charset="-122"/>
                <a:ea typeface="微软雅黑" panose="020B0503020204020204" charset="-122"/>
                <a:cs typeface="字魂105号-简雅黑" panose="02010600030101010101" pitchFamily="2" charset="-122"/>
              </a:rPr>
              <a:t>支架柱间支撑布置</a:t>
            </a:r>
          </a:p>
          <a:p>
            <a:pPr marL="342900" indent="-342900" fontAlgn="auto">
              <a:lnSpc>
                <a:spcPts val="3000"/>
              </a:lnSpc>
              <a:buFont typeface="Arial" panose="020B0604020202020204" pitchFamily="34" charset="0"/>
              <a:buChar char="•"/>
            </a:pPr>
            <a:endParaRPr lang="zh-CN" altLang="en-US" dirty="0">
              <a:latin typeface="微软雅黑" panose="020B0503020204020204" charset="-122"/>
              <a:ea typeface="微软雅黑" panose="020B0503020204020204" charset="-122"/>
              <a:cs typeface="字魂105号-简雅黑"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37000"/>
          </a:schemeClr>
        </a:solidFill>
        <a:effectLst/>
      </p:bgPr>
    </p:bg>
    <p:spTree>
      <p:nvGrpSpPr>
        <p:cNvPr id="1" name=""/>
        <p:cNvGrpSpPr/>
        <p:nvPr/>
      </p:nvGrpSpPr>
      <p:grpSpPr>
        <a:xfrm>
          <a:off x="0" y="0"/>
          <a:ext cx="0" cy="0"/>
          <a:chOff x="0" y="0"/>
          <a:chExt cx="0" cy="0"/>
        </a:xfrm>
      </p:grpSpPr>
      <p:sp>
        <p:nvSpPr>
          <p:cNvPr id="47" name="矩形: 圆角 33"/>
          <p:cNvSpPr/>
          <p:nvPr>
            <p:custDataLst>
              <p:tags r:id="rId1"/>
            </p:custDataLst>
          </p:nvPr>
        </p:nvSpPr>
        <p:spPr>
          <a:xfrm rot="16200000">
            <a:off x="177165" y="414020"/>
            <a:ext cx="449580" cy="129540"/>
          </a:xfrm>
          <a:prstGeom prst="roundRect">
            <a:avLst>
              <a:gd name="adj" fmla="val 50000"/>
            </a:avLst>
          </a:prstGeom>
          <a:gradFill>
            <a:gsLst>
              <a:gs pos="0">
                <a:srgbClr val="00B0F0"/>
              </a:gs>
              <a:gs pos="100000">
                <a:srgbClr val="034373"/>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标题 14"/>
          <p:cNvSpPr>
            <a:spLocks noGrp="1"/>
          </p:cNvSpPr>
          <p:nvPr>
            <p:ph type="title"/>
            <p:custDataLst>
              <p:tags r:id="rId2"/>
            </p:custDataLst>
          </p:nvPr>
        </p:nvSpPr>
        <p:spPr>
          <a:xfrm>
            <a:off x="553720" y="315595"/>
            <a:ext cx="10297795" cy="414655"/>
          </a:xfrm>
        </p:spPr>
        <p:txBody>
          <a:bodyPr wrap="square">
            <a:noAutofit/>
          </a:bodyPr>
          <a:lstStyle/>
          <a:p>
            <a:pPr algn="l"/>
            <a:r>
              <a:rPr lang="zh-CN" altLang="en-US" sz="2800" b="1" dirty="0">
                <a:latin typeface="微软雅黑" panose="020B0503020204020204" charset="-122"/>
                <a:ea typeface="微软雅黑" panose="020B0503020204020204" charset="-122"/>
                <a:cs typeface="字魂105号-简雅黑" panose="02010600030101010101" pitchFamily="2" charset="-122"/>
                <a:sym typeface="+mn-ea"/>
              </a:rPr>
              <a:t>柔性支单层悬索、双层桁架索参数化模型输入</a:t>
            </a:r>
          </a:p>
        </p:txBody>
      </p:sp>
      <p:sp>
        <p:nvSpPr>
          <p:cNvPr id="36" name="文本框 35"/>
          <p:cNvSpPr txBox="1"/>
          <p:nvPr>
            <p:custDataLst>
              <p:tags r:id="rId3"/>
            </p:custDataLst>
          </p:nvPr>
        </p:nvSpPr>
        <p:spPr>
          <a:xfrm>
            <a:off x="695400" y="1340768"/>
            <a:ext cx="3240360" cy="4924425"/>
          </a:xfrm>
          <a:prstGeom prst="rect">
            <a:avLst/>
          </a:prstGeom>
          <a:noFill/>
        </p:spPr>
        <p:txBody>
          <a:bodyPr wrap="square" rtlCol="0">
            <a:noAutofit/>
          </a:bodyPr>
          <a:lstStyle/>
          <a:p>
            <a:pPr marL="342900" indent="-342900" fontAlgn="auto">
              <a:lnSpc>
                <a:spcPts val="3000"/>
              </a:lnSpc>
              <a:buFont typeface="Wingdings" panose="05000000000000000000" pitchFamily="2" charset="2"/>
              <a:buChar char="u"/>
            </a:pPr>
            <a:r>
              <a:rPr lang="zh-CN" altLang="en-US" sz="2000" dirty="0">
                <a:latin typeface="微软雅黑" panose="020B0503020204020204" charset="-122"/>
                <a:ea typeface="微软雅黑" panose="020B0503020204020204" charset="-122"/>
                <a:cs typeface="字魂105号-简雅黑" panose="02010600030101010101" pitchFamily="2" charset="-122"/>
              </a:rPr>
              <a:t>柔性支架单层悬索双层桁架索的参数化模型输入，包括索桁架的支架参数、拉索参数、光伏组件参数、基础形式和柱间支撑等参数信息。</a:t>
            </a:r>
            <a:endParaRPr lang="en-US" altLang="zh-CN" sz="2000" dirty="0">
              <a:latin typeface="微软雅黑" panose="020B0503020204020204" charset="-122"/>
              <a:ea typeface="微软雅黑" panose="020B0503020204020204" charset="-122"/>
              <a:cs typeface="字魂105号-简雅黑" panose="02010600030101010101" pitchFamily="2" charset="-122"/>
            </a:endParaRPr>
          </a:p>
          <a:p>
            <a:pPr indent="0" fontAlgn="auto">
              <a:lnSpc>
                <a:spcPts val="3000"/>
              </a:lnSpc>
              <a:buFont typeface="Arial" panose="020B0604020202020204" pitchFamily="34" charset="0"/>
              <a:buNone/>
            </a:pPr>
            <a:endParaRPr lang="en-US" altLang="zh-CN" sz="2000" dirty="0">
              <a:latin typeface="微软雅黑" panose="020B0503020204020204" charset="-122"/>
              <a:ea typeface="微软雅黑" panose="020B0503020204020204" charset="-122"/>
              <a:cs typeface="字魂105号-简雅黑" panose="02010600030101010101" pitchFamily="2" charset="-122"/>
            </a:endParaRPr>
          </a:p>
          <a:p>
            <a:pPr marL="342900" indent="-342900" fontAlgn="auto">
              <a:lnSpc>
                <a:spcPts val="3000"/>
              </a:lnSpc>
              <a:buFont typeface="Wingdings" panose="05000000000000000000" pitchFamily="2" charset="2"/>
              <a:buChar char="u"/>
            </a:pPr>
            <a:r>
              <a:rPr lang="zh-CN" altLang="en-US" sz="2000" dirty="0">
                <a:latin typeface="微软雅黑" panose="020B0503020204020204" charset="-122"/>
                <a:ea typeface="微软雅黑" panose="020B0503020204020204" charset="-122"/>
                <a:cs typeface="字魂105号-简雅黑" panose="02010600030101010101" pitchFamily="2" charset="-122"/>
              </a:rPr>
              <a:t>拉索参数可以分别设置组件索和稳定索的截面、预张力，抗风系统用于连接桁架索的撑杆形式包括 </a:t>
            </a:r>
            <a:r>
              <a:rPr lang="en-US" altLang="zh-CN" sz="2000" dirty="0">
                <a:latin typeface="微软雅黑" panose="020B0503020204020204" charset="-122"/>
                <a:ea typeface="微软雅黑" panose="020B0503020204020204" charset="-122"/>
                <a:cs typeface="字魂105号-简雅黑" panose="02010600030101010101" pitchFamily="2" charset="-122"/>
              </a:rPr>
              <a:t>T </a:t>
            </a:r>
            <a:r>
              <a:rPr lang="zh-CN" altLang="en-US" sz="2000" dirty="0">
                <a:latin typeface="微软雅黑" panose="020B0503020204020204" charset="-122"/>
                <a:ea typeface="微软雅黑" panose="020B0503020204020204" charset="-122"/>
                <a:cs typeface="字魂105号-简雅黑" panose="02010600030101010101" pitchFamily="2" charset="-122"/>
              </a:rPr>
              <a:t>型、三角型和四角锥型。</a:t>
            </a:r>
            <a:endParaRPr lang="zh-CN" altLang="en-US" dirty="0">
              <a:latin typeface="微软雅黑" panose="020B0503020204020204" charset="-122"/>
              <a:ea typeface="微软雅黑" panose="020B0503020204020204" charset="-122"/>
              <a:cs typeface="字魂105号-简雅黑" panose="02010600030101010101" pitchFamily="2" charset="-122"/>
            </a:endParaRPr>
          </a:p>
        </p:txBody>
      </p:sp>
      <p:pic>
        <p:nvPicPr>
          <p:cNvPr id="8" name="图片 7">
            <a:extLst>
              <a:ext uri="{FF2B5EF4-FFF2-40B4-BE49-F238E27FC236}">
                <a16:creationId xmlns:a16="http://schemas.microsoft.com/office/drawing/2014/main" id="{C7148109-7754-1C0A-2DD3-BC793F8AF921}"/>
              </a:ext>
            </a:extLst>
          </p:cNvPr>
          <p:cNvPicPr>
            <a:picLocks noChangeAspect="1"/>
          </p:cNvPicPr>
          <p:nvPr/>
        </p:nvPicPr>
        <p:blipFill>
          <a:blip r:embed="rId6"/>
          <a:stretch>
            <a:fillRect/>
          </a:stretch>
        </p:blipFill>
        <p:spPr>
          <a:xfrm>
            <a:off x="4079776" y="1484784"/>
            <a:ext cx="7591425" cy="4924425"/>
          </a:xfrm>
          <a:prstGeom prst="rect">
            <a:avLst/>
          </a:prstGeom>
        </p:spPr>
      </p:pic>
    </p:spTree>
    <p:extLst>
      <p:ext uri="{BB962C8B-B14F-4D97-AF65-F5344CB8AC3E}">
        <p14:creationId xmlns:p14="http://schemas.microsoft.com/office/powerpoint/2010/main" val="78141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37000"/>
          </a:schemeClr>
        </a:solidFill>
        <a:effectLst/>
      </p:bgPr>
    </p:bg>
    <p:spTree>
      <p:nvGrpSpPr>
        <p:cNvPr id="1" name=""/>
        <p:cNvGrpSpPr/>
        <p:nvPr/>
      </p:nvGrpSpPr>
      <p:grpSpPr>
        <a:xfrm>
          <a:off x="0" y="0"/>
          <a:ext cx="0" cy="0"/>
          <a:chOff x="0" y="0"/>
          <a:chExt cx="0" cy="0"/>
        </a:xfrm>
      </p:grpSpPr>
      <p:sp>
        <p:nvSpPr>
          <p:cNvPr id="47" name="矩形: 圆角 33"/>
          <p:cNvSpPr/>
          <p:nvPr>
            <p:custDataLst>
              <p:tags r:id="rId1"/>
            </p:custDataLst>
          </p:nvPr>
        </p:nvSpPr>
        <p:spPr>
          <a:xfrm rot="16200000">
            <a:off x="177165" y="414020"/>
            <a:ext cx="449580" cy="129540"/>
          </a:xfrm>
          <a:prstGeom prst="roundRect">
            <a:avLst>
              <a:gd name="adj" fmla="val 50000"/>
            </a:avLst>
          </a:prstGeom>
          <a:gradFill>
            <a:gsLst>
              <a:gs pos="0">
                <a:srgbClr val="00B0F0"/>
              </a:gs>
              <a:gs pos="100000">
                <a:srgbClr val="034373"/>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标题 14"/>
          <p:cNvSpPr>
            <a:spLocks noGrp="1"/>
          </p:cNvSpPr>
          <p:nvPr>
            <p:ph type="title"/>
            <p:custDataLst>
              <p:tags r:id="rId2"/>
            </p:custDataLst>
          </p:nvPr>
        </p:nvSpPr>
        <p:spPr>
          <a:xfrm>
            <a:off x="553720" y="315595"/>
            <a:ext cx="10297795" cy="414655"/>
          </a:xfrm>
        </p:spPr>
        <p:txBody>
          <a:bodyPr wrap="square">
            <a:noAutofit/>
          </a:bodyPr>
          <a:lstStyle/>
          <a:p>
            <a:pPr algn="l"/>
            <a:r>
              <a:rPr lang="zh-CN" altLang="en-US" sz="2800" b="1" dirty="0">
                <a:latin typeface="微软雅黑" panose="020B0503020204020204" charset="-122"/>
                <a:ea typeface="微软雅黑" panose="020B0503020204020204" charset="-122"/>
                <a:cs typeface="字魂105号-简雅黑" panose="02010600030101010101" pitchFamily="2" charset="-122"/>
                <a:sym typeface="+mn-ea"/>
              </a:rPr>
              <a:t>柔性支单层悬索、双层桁架索参数化模型输入</a:t>
            </a:r>
          </a:p>
        </p:txBody>
      </p:sp>
      <p:sp>
        <p:nvSpPr>
          <p:cNvPr id="36" name="文本框 35"/>
          <p:cNvSpPr txBox="1"/>
          <p:nvPr>
            <p:custDataLst>
              <p:tags r:id="rId3"/>
            </p:custDataLst>
          </p:nvPr>
        </p:nvSpPr>
        <p:spPr>
          <a:xfrm>
            <a:off x="695400" y="1340768"/>
            <a:ext cx="3240360" cy="4924425"/>
          </a:xfrm>
          <a:prstGeom prst="rect">
            <a:avLst/>
          </a:prstGeom>
          <a:noFill/>
        </p:spPr>
        <p:txBody>
          <a:bodyPr wrap="square" rtlCol="0">
            <a:noAutofit/>
          </a:bodyPr>
          <a:lstStyle/>
          <a:p>
            <a:pPr marL="342900" indent="-342900" fontAlgn="auto">
              <a:lnSpc>
                <a:spcPts val="3000"/>
              </a:lnSpc>
              <a:buFont typeface="Wingdings" panose="05000000000000000000" pitchFamily="2" charset="2"/>
              <a:buChar char="u"/>
            </a:pPr>
            <a:r>
              <a:rPr lang="zh-CN" altLang="en-US" sz="2000" dirty="0">
                <a:latin typeface="微软雅黑" panose="020B0503020204020204" charset="-122"/>
                <a:ea typeface="微软雅黑" panose="020B0503020204020204" charset="-122"/>
                <a:cs typeface="字魂105号-简雅黑" panose="02010600030101010101" pitchFamily="2" charset="-122"/>
              </a:rPr>
              <a:t>柔性支架参数对话框自动设置组件位置功能，程序根据组件定义的规格、组件间隙、柔性拉索跨度、组件所在跨的左右端距离自动计算组件数量并进行排布。</a:t>
            </a:r>
            <a:endParaRPr lang="zh-CN" altLang="en-US" dirty="0">
              <a:latin typeface="微软雅黑" panose="020B0503020204020204" charset="-122"/>
              <a:ea typeface="微软雅黑" panose="020B0503020204020204" charset="-122"/>
              <a:cs typeface="字魂105号-简雅黑" panose="02010600030101010101" pitchFamily="2" charset="-122"/>
            </a:endParaRPr>
          </a:p>
        </p:txBody>
      </p:sp>
      <p:pic>
        <p:nvPicPr>
          <p:cNvPr id="3" name="图片 2">
            <a:extLst>
              <a:ext uri="{FF2B5EF4-FFF2-40B4-BE49-F238E27FC236}">
                <a16:creationId xmlns:a16="http://schemas.microsoft.com/office/drawing/2014/main" id="{2CBB9A62-3BD1-D7A6-13FE-8B5544E59B05}"/>
              </a:ext>
            </a:extLst>
          </p:cNvPr>
          <p:cNvPicPr>
            <a:picLocks noChangeAspect="1"/>
          </p:cNvPicPr>
          <p:nvPr/>
        </p:nvPicPr>
        <p:blipFill>
          <a:blip r:embed="rId6"/>
          <a:stretch>
            <a:fillRect/>
          </a:stretch>
        </p:blipFill>
        <p:spPr>
          <a:xfrm>
            <a:off x="4223792" y="1484784"/>
            <a:ext cx="7069608" cy="5158903"/>
          </a:xfrm>
          <a:prstGeom prst="rect">
            <a:avLst/>
          </a:prstGeom>
        </p:spPr>
      </p:pic>
    </p:spTree>
    <p:extLst>
      <p:ext uri="{BB962C8B-B14F-4D97-AF65-F5344CB8AC3E}">
        <p14:creationId xmlns:p14="http://schemas.microsoft.com/office/powerpoint/2010/main" val="1264941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矩形: 圆角 33"/>
          <p:cNvSpPr/>
          <p:nvPr>
            <p:custDataLst>
              <p:tags r:id="rId1"/>
            </p:custDataLst>
          </p:nvPr>
        </p:nvSpPr>
        <p:spPr>
          <a:xfrm rot="16200000">
            <a:off x="177165" y="414020"/>
            <a:ext cx="449580" cy="129540"/>
          </a:xfrm>
          <a:prstGeom prst="roundRect">
            <a:avLst>
              <a:gd name="adj" fmla="val 50000"/>
            </a:avLst>
          </a:prstGeom>
          <a:gradFill>
            <a:gsLst>
              <a:gs pos="0">
                <a:srgbClr val="00B0F0"/>
              </a:gs>
              <a:gs pos="100000">
                <a:srgbClr val="034373"/>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标题 16"/>
          <p:cNvSpPr>
            <a:spLocks noGrp="1"/>
          </p:cNvSpPr>
          <p:nvPr>
            <p:ph type="title"/>
            <p:custDataLst>
              <p:tags r:id="rId2"/>
            </p:custDataLst>
          </p:nvPr>
        </p:nvSpPr>
        <p:spPr>
          <a:xfrm>
            <a:off x="495935" y="306070"/>
            <a:ext cx="9152255" cy="395605"/>
          </a:xfrm>
        </p:spPr>
        <p:txBody>
          <a:bodyPr wrap="square">
            <a:noAutofit/>
          </a:bodyPr>
          <a:lstStyle/>
          <a:p>
            <a:pPr algn="l"/>
            <a:r>
              <a:rPr lang="zh-CN" altLang="en-US" sz="2800" b="1" dirty="0">
                <a:latin typeface="微软雅黑" panose="020B0503020204020204" charset="-122"/>
                <a:ea typeface="微软雅黑" panose="020B0503020204020204" charset="-122"/>
                <a:cs typeface="字魂105号-简雅黑" panose="02010600030101010101" pitchFamily="2" charset="-122"/>
                <a:sym typeface="+mn-ea"/>
              </a:rPr>
              <a:t>刚性、柔性支架参数化信息增加导入、导出功能</a:t>
            </a:r>
            <a:endParaRPr lang="zh-CN" altLang="en-US" sz="2800" b="1" dirty="0">
              <a:latin typeface="微软雅黑" panose="020B0503020204020204" charset="-122"/>
              <a:ea typeface="微软雅黑" panose="020B0503020204020204" charset="-122"/>
              <a:cs typeface="字魂105号-简雅黑" panose="02010600030101010101" pitchFamily="2" charset="-122"/>
            </a:endParaRPr>
          </a:p>
        </p:txBody>
      </p:sp>
      <p:pic>
        <p:nvPicPr>
          <p:cNvPr id="2" name="图片 1"/>
          <p:cNvPicPr>
            <a:picLocks noChangeAspect="1"/>
          </p:cNvPicPr>
          <p:nvPr>
            <p:custDataLst>
              <p:tags r:id="rId3"/>
            </p:custDataLst>
          </p:nvPr>
        </p:nvPicPr>
        <p:blipFill>
          <a:blip r:embed="rId15"/>
          <a:stretch>
            <a:fillRect/>
          </a:stretch>
        </p:blipFill>
        <p:spPr>
          <a:xfrm>
            <a:off x="3140061" y="1234758"/>
            <a:ext cx="3007528" cy="3830212"/>
          </a:xfrm>
          <a:prstGeom prst="rect">
            <a:avLst/>
          </a:prstGeom>
        </p:spPr>
      </p:pic>
      <p:pic>
        <p:nvPicPr>
          <p:cNvPr id="8" name="图片 7"/>
          <p:cNvPicPr>
            <a:picLocks noChangeAspect="1"/>
          </p:cNvPicPr>
          <p:nvPr>
            <p:custDataLst>
              <p:tags r:id="rId4"/>
            </p:custDataLst>
          </p:nvPr>
        </p:nvPicPr>
        <p:blipFill>
          <a:blip r:embed="rId16"/>
          <a:stretch>
            <a:fillRect/>
          </a:stretch>
        </p:blipFill>
        <p:spPr>
          <a:xfrm>
            <a:off x="6178033" y="1176860"/>
            <a:ext cx="3158327" cy="3912790"/>
          </a:xfrm>
          <a:prstGeom prst="rect">
            <a:avLst/>
          </a:prstGeom>
        </p:spPr>
      </p:pic>
      <p:sp>
        <p:nvSpPr>
          <p:cNvPr id="10" name="文本框 14"/>
          <p:cNvSpPr txBox="1"/>
          <p:nvPr>
            <p:custDataLst>
              <p:tags r:id="rId5"/>
            </p:custDataLst>
          </p:nvPr>
        </p:nvSpPr>
        <p:spPr>
          <a:xfrm>
            <a:off x="180991" y="4915643"/>
            <a:ext cx="3060303"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latin typeface="微软雅黑" panose="020B0503020204020204" charset="-122"/>
                <a:ea typeface="微软雅黑" panose="020B0503020204020204" charset="-122"/>
                <a:cs typeface="字魂105号-简雅黑" panose="02010600030101010101" pitchFamily="2" charset="-122"/>
              </a:rPr>
              <a:t>刚性支架参数化导入导出</a:t>
            </a:r>
          </a:p>
        </p:txBody>
      </p:sp>
      <p:sp>
        <p:nvSpPr>
          <p:cNvPr id="12" name="文本框 15"/>
          <p:cNvSpPr txBox="1"/>
          <p:nvPr>
            <p:custDataLst>
              <p:tags r:id="rId6"/>
            </p:custDataLst>
          </p:nvPr>
        </p:nvSpPr>
        <p:spPr>
          <a:xfrm>
            <a:off x="241300" y="5255895"/>
            <a:ext cx="3416935" cy="10604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400" dirty="0">
                <a:latin typeface="微软雅黑" panose="020B0503020204020204" charset="-122"/>
                <a:ea typeface="微软雅黑" panose="020B0503020204020204" charset="-122"/>
                <a:cs typeface="微软雅黑" panose="020B0503020204020204" charset="-122"/>
                <a:sym typeface="+mn-ea"/>
              </a:rPr>
              <a:t>所有参数：支架形式、支架参数、光伏组件、构件截面、基础参数、檩条信息等均可导入导出以便类似工程快速调入</a:t>
            </a:r>
          </a:p>
        </p:txBody>
      </p:sp>
      <p:cxnSp>
        <p:nvCxnSpPr>
          <p:cNvPr id="18" name="肘形连接符 17"/>
          <p:cNvCxnSpPr/>
          <p:nvPr>
            <p:custDataLst>
              <p:tags r:id="rId7"/>
            </p:custDataLst>
          </p:nvPr>
        </p:nvCxnSpPr>
        <p:spPr>
          <a:xfrm>
            <a:off x="337184" y="5244783"/>
            <a:ext cx="3795395" cy="38100"/>
          </a:xfrm>
          <a:prstGeom prst="bentConnector3">
            <a:avLst>
              <a:gd name="adj1" fmla="val 68194"/>
            </a:avLst>
          </a:prstGeom>
          <a:ln w="28575">
            <a:tailEnd type="triangle" w="med" len="med"/>
          </a:ln>
        </p:spPr>
        <p:style>
          <a:lnRef idx="3">
            <a:schemeClr val="accent2"/>
          </a:lnRef>
          <a:fillRef idx="0">
            <a:schemeClr val="accent2"/>
          </a:fillRef>
          <a:effectRef idx="2">
            <a:schemeClr val="accent2"/>
          </a:effectRef>
          <a:fontRef idx="minor">
            <a:schemeClr val="tx1"/>
          </a:fontRef>
        </p:style>
      </p:cxnSp>
      <p:cxnSp>
        <p:nvCxnSpPr>
          <p:cNvPr id="19" name="肘形连接符 18"/>
          <p:cNvCxnSpPr/>
          <p:nvPr>
            <p:custDataLst>
              <p:tags r:id="rId8"/>
            </p:custDataLst>
          </p:nvPr>
        </p:nvCxnSpPr>
        <p:spPr>
          <a:xfrm rot="10800000" flipV="1">
            <a:off x="6456040" y="5233670"/>
            <a:ext cx="5059045" cy="22225"/>
          </a:xfrm>
          <a:prstGeom prst="bentConnector3">
            <a:avLst>
              <a:gd name="adj1" fmla="val 49994"/>
            </a:avLst>
          </a:prstGeom>
          <a:ln w="28575">
            <a:tailEnd type="triangle" w="med" len="med"/>
          </a:ln>
        </p:spPr>
        <p:style>
          <a:lnRef idx="3">
            <a:schemeClr val="accent2"/>
          </a:lnRef>
          <a:fillRef idx="0">
            <a:schemeClr val="accent2"/>
          </a:fillRef>
          <a:effectRef idx="2">
            <a:schemeClr val="accent2"/>
          </a:effectRef>
          <a:fontRef idx="minor">
            <a:schemeClr val="tx1"/>
          </a:fontRef>
        </p:style>
      </p:cxnSp>
      <p:sp>
        <p:nvSpPr>
          <p:cNvPr id="20" name="文本框 14"/>
          <p:cNvSpPr txBox="1"/>
          <p:nvPr>
            <p:custDataLst>
              <p:tags r:id="rId9"/>
            </p:custDataLst>
          </p:nvPr>
        </p:nvSpPr>
        <p:spPr>
          <a:xfrm>
            <a:off x="8714121" y="4927708"/>
            <a:ext cx="3060303"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latin typeface="微软雅黑" panose="020B0503020204020204" charset="-122"/>
                <a:ea typeface="微软雅黑" panose="020B0503020204020204" charset="-122"/>
                <a:cs typeface="字魂105号-简雅黑" panose="02010600030101010101" pitchFamily="2" charset="-122"/>
              </a:rPr>
              <a:t>柔性支架参数化导入导出</a:t>
            </a:r>
          </a:p>
        </p:txBody>
      </p:sp>
      <p:sp>
        <p:nvSpPr>
          <p:cNvPr id="21" name="文本框 15"/>
          <p:cNvSpPr txBox="1"/>
          <p:nvPr>
            <p:custDataLst>
              <p:tags r:id="rId10"/>
            </p:custDataLst>
          </p:nvPr>
        </p:nvSpPr>
        <p:spPr>
          <a:xfrm>
            <a:off x="8383270" y="5335270"/>
            <a:ext cx="3368675" cy="10604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400" dirty="0">
                <a:latin typeface="微软雅黑" panose="020B0503020204020204" charset="-122"/>
                <a:ea typeface="微软雅黑" panose="020B0503020204020204" charset="-122"/>
                <a:cs typeface="微软雅黑" panose="020B0503020204020204" charset="-122"/>
                <a:sym typeface="+mn-ea"/>
              </a:rPr>
              <a:t>所有参数：支架形式、支架参数、光伏组件、构件截面、基础参数、檩条信息等均可导入导出以便类似工程快速调入</a:t>
            </a:r>
          </a:p>
        </p:txBody>
      </p:sp>
      <p:sp>
        <p:nvSpPr>
          <p:cNvPr id="22" name="文本框 14"/>
          <p:cNvSpPr txBox="1"/>
          <p:nvPr>
            <p:custDataLst>
              <p:tags r:id="rId11"/>
            </p:custDataLst>
          </p:nvPr>
        </p:nvSpPr>
        <p:spPr>
          <a:xfrm>
            <a:off x="735183" y="1628800"/>
            <a:ext cx="2466975" cy="398780"/>
          </a:xfrm>
          <a:prstGeom prst="rect">
            <a:avLst/>
          </a:prstGeom>
          <a:solidFill>
            <a:srgbClr val="FFFF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latin typeface="微软雅黑" panose="020B0503020204020204" charset="-122"/>
                <a:ea typeface="微软雅黑" panose="020B0503020204020204" charset="-122"/>
                <a:cs typeface="字魂105号-简雅黑" panose="02010600030101010101" pitchFamily="2" charset="-122"/>
              </a:rPr>
              <a:t>刚性支架参数化</a:t>
            </a:r>
          </a:p>
        </p:txBody>
      </p:sp>
      <p:sp>
        <p:nvSpPr>
          <p:cNvPr id="23" name="文本框 14"/>
          <p:cNvSpPr txBox="1"/>
          <p:nvPr>
            <p:custDataLst>
              <p:tags r:id="rId12"/>
            </p:custDataLst>
          </p:nvPr>
        </p:nvSpPr>
        <p:spPr>
          <a:xfrm>
            <a:off x="9366804" y="1531512"/>
            <a:ext cx="2451608" cy="398780"/>
          </a:xfrm>
          <a:prstGeom prst="rect">
            <a:avLst/>
          </a:prstGeom>
          <a:solidFill>
            <a:srgbClr val="92D05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latin typeface="微软雅黑" panose="020B0503020204020204" charset="-122"/>
                <a:ea typeface="微软雅黑" panose="020B0503020204020204" charset="-122"/>
                <a:cs typeface="字魂105号-简雅黑" panose="02010600030101010101" pitchFamily="2" charset="-122"/>
              </a:rPr>
              <a:t>柔性支架参数化</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3">
            <a:extLst>
              <a:ext uri="{FF2B5EF4-FFF2-40B4-BE49-F238E27FC236}">
                <a16:creationId xmlns:a16="http://schemas.microsoft.com/office/drawing/2014/main" id="{213CECE0-A981-E55E-607E-790B80F766D7}"/>
              </a:ext>
            </a:extLst>
          </p:cNvPr>
          <p:cNvSpPr/>
          <p:nvPr/>
        </p:nvSpPr>
        <p:spPr>
          <a:xfrm>
            <a:off x="837565" y="4158805"/>
            <a:ext cx="1860550" cy="492760"/>
          </a:xfrm>
          <a:prstGeom prst="rect">
            <a:avLst/>
          </a:prstGeom>
          <a:solidFill>
            <a:schemeClr val="accent2">
              <a:lumMod val="60000"/>
              <a:lumOff val="40000"/>
            </a:schemeClr>
          </a:solidFill>
          <a:ln w="9525">
            <a:noFill/>
          </a:ln>
        </p:spPr>
        <p:txBody>
          <a:bodyPr/>
          <a:lstStyle/>
          <a:p>
            <a:endParaRPr lang="zh-CN" altLang="en-US" dirty="0">
              <a:latin typeface="Arial" panose="020B0604020202020204" pitchFamily="34" charset="0"/>
            </a:endParaRPr>
          </a:p>
        </p:txBody>
      </p:sp>
      <p:sp>
        <p:nvSpPr>
          <p:cNvPr id="2" name="标题 1"/>
          <p:cNvSpPr>
            <a:spLocks noGrp="1"/>
          </p:cNvSpPr>
          <p:nvPr>
            <p:ph type="title"/>
          </p:nvPr>
        </p:nvSpPr>
        <p:spPr>
          <a:xfrm>
            <a:off x="669926" y="476672"/>
            <a:ext cx="6248400" cy="552028"/>
          </a:xfrm>
        </p:spPr>
        <p:txBody>
          <a:bodyPr/>
          <a:lstStyle/>
          <a:p>
            <a:r>
              <a:rPr lang="zh-CN" altLang="en-US" dirty="0"/>
              <a:t>柔性支架参数化模型输入</a:t>
            </a:r>
            <a:r>
              <a:rPr lang="en-US" altLang="zh-CN" dirty="0"/>
              <a:t>-</a:t>
            </a:r>
            <a:r>
              <a:rPr lang="zh-CN" altLang="en-US" sz="2400" dirty="0">
                <a:solidFill>
                  <a:srgbClr val="002060"/>
                </a:solidFill>
              </a:rPr>
              <a:t>支架设计</a:t>
            </a:r>
          </a:p>
        </p:txBody>
      </p:sp>
      <p:pic>
        <p:nvPicPr>
          <p:cNvPr id="3" name="图片 2"/>
          <p:cNvPicPr>
            <a:picLocks noChangeAspect="1"/>
          </p:cNvPicPr>
          <p:nvPr/>
        </p:nvPicPr>
        <p:blipFill rotWithShape="1">
          <a:blip r:embed="rId3"/>
          <a:srcRect l="1152" t="1262" r="892" b="2037"/>
          <a:stretch/>
        </p:blipFill>
        <p:spPr>
          <a:xfrm>
            <a:off x="4295800" y="1232756"/>
            <a:ext cx="5112568" cy="4608511"/>
          </a:xfrm>
          <a:prstGeom prst="rect">
            <a:avLst/>
          </a:prstGeom>
          <a:ln>
            <a:solidFill>
              <a:schemeClr val="bg1">
                <a:lumMod val="50000"/>
              </a:schemeClr>
            </a:solidFill>
          </a:ln>
        </p:spPr>
      </p:pic>
      <p:pic>
        <p:nvPicPr>
          <p:cNvPr id="4" name="图片 3"/>
          <p:cNvPicPr>
            <a:picLocks noChangeAspect="1"/>
          </p:cNvPicPr>
          <p:nvPr/>
        </p:nvPicPr>
        <p:blipFill rotWithShape="1">
          <a:blip r:embed="rId4"/>
          <a:srcRect l="2106" t="2378" r="1025" b="2530"/>
          <a:stretch/>
        </p:blipFill>
        <p:spPr>
          <a:xfrm>
            <a:off x="9544606" y="2365862"/>
            <a:ext cx="2567086" cy="2232249"/>
          </a:xfrm>
          <a:prstGeom prst="rect">
            <a:avLst/>
          </a:prstGeom>
          <a:ln>
            <a:solidFill>
              <a:schemeClr val="bg1">
                <a:lumMod val="50000"/>
              </a:schemeClr>
            </a:solidFill>
          </a:ln>
        </p:spPr>
      </p:pic>
      <p:sp>
        <p:nvSpPr>
          <p:cNvPr id="6" name="Freeform 9">
            <a:extLst>
              <a:ext uri="{FF2B5EF4-FFF2-40B4-BE49-F238E27FC236}">
                <a16:creationId xmlns:a16="http://schemas.microsoft.com/office/drawing/2014/main" id="{9B9B59E4-51C4-EA55-22C0-3AEBF6481199}"/>
              </a:ext>
            </a:extLst>
          </p:cNvPr>
          <p:cNvSpPr/>
          <p:nvPr/>
        </p:nvSpPr>
        <p:spPr>
          <a:xfrm>
            <a:off x="837565" y="1268730"/>
            <a:ext cx="1860550" cy="494030"/>
          </a:xfrm>
          <a:custGeom>
            <a:avLst/>
            <a:gdLst/>
            <a:ahLst/>
            <a:cxnLst>
              <a:cxn ang="0">
                <a:pos x="1860550" y="469900"/>
              </a:cxn>
              <a:cxn ang="0">
                <a:pos x="0" y="469900"/>
              </a:cxn>
              <a:cxn ang="0">
                <a:pos x="242888" y="233363"/>
              </a:cxn>
              <a:cxn ang="0">
                <a:pos x="0" y="0"/>
              </a:cxn>
              <a:cxn ang="0">
                <a:pos x="1860550" y="0"/>
              </a:cxn>
              <a:cxn ang="0">
                <a:pos x="1860550" y="469900"/>
              </a:cxn>
            </a:cxnLst>
            <a:rect l="0" t="0" r="0" b="0"/>
            <a:pathLst>
              <a:path w="1172" h="296">
                <a:moveTo>
                  <a:pt x="1172" y="296"/>
                </a:moveTo>
                <a:lnTo>
                  <a:pt x="0" y="296"/>
                </a:lnTo>
                <a:lnTo>
                  <a:pt x="153" y="147"/>
                </a:lnTo>
                <a:lnTo>
                  <a:pt x="0" y="0"/>
                </a:lnTo>
                <a:lnTo>
                  <a:pt x="1172" y="0"/>
                </a:lnTo>
                <a:lnTo>
                  <a:pt x="1172" y="296"/>
                </a:lnTo>
                <a:close/>
              </a:path>
            </a:pathLst>
          </a:custGeom>
          <a:solidFill>
            <a:schemeClr val="accent2">
              <a:lumMod val="60000"/>
              <a:lumOff val="40000"/>
            </a:schemeClr>
          </a:solidFill>
          <a:ln w="9525">
            <a:noFill/>
          </a:ln>
        </p:spPr>
        <p:txBody>
          <a:bodyPr/>
          <a:lstStyle/>
          <a:p>
            <a:endParaRPr lang="zh-CN" altLang="en-US"/>
          </a:p>
        </p:txBody>
      </p:sp>
      <p:sp>
        <p:nvSpPr>
          <p:cNvPr id="8" name="Rectangle 11">
            <a:extLst>
              <a:ext uri="{FF2B5EF4-FFF2-40B4-BE49-F238E27FC236}">
                <a16:creationId xmlns:a16="http://schemas.microsoft.com/office/drawing/2014/main" id="{39F0A8CE-AA9D-D707-44A0-2CBC1A98DD98}"/>
              </a:ext>
            </a:extLst>
          </p:cNvPr>
          <p:cNvSpPr/>
          <p:nvPr/>
        </p:nvSpPr>
        <p:spPr>
          <a:xfrm>
            <a:off x="838835" y="1985645"/>
            <a:ext cx="1860550" cy="492125"/>
          </a:xfrm>
          <a:prstGeom prst="rect">
            <a:avLst/>
          </a:prstGeom>
          <a:solidFill>
            <a:schemeClr val="accent2">
              <a:lumMod val="60000"/>
              <a:lumOff val="40000"/>
            </a:schemeClr>
          </a:solidFill>
          <a:ln w="9525">
            <a:noFill/>
          </a:ln>
        </p:spPr>
        <p:txBody>
          <a:bodyPr/>
          <a:lstStyle/>
          <a:p>
            <a:endParaRPr lang="zh-CN" altLang="en-US" dirty="0">
              <a:latin typeface="Arial" panose="020B0604020202020204" pitchFamily="34" charset="0"/>
            </a:endParaRPr>
          </a:p>
        </p:txBody>
      </p:sp>
      <p:sp>
        <p:nvSpPr>
          <p:cNvPr id="9" name="Rectangle 12">
            <a:extLst>
              <a:ext uri="{FF2B5EF4-FFF2-40B4-BE49-F238E27FC236}">
                <a16:creationId xmlns:a16="http://schemas.microsoft.com/office/drawing/2014/main" id="{31A56831-A424-B537-10A6-ED1A869A6722}"/>
              </a:ext>
            </a:extLst>
          </p:cNvPr>
          <p:cNvSpPr/>
          <p:nvPr/>
        </p:nvSpPr>
        <p:spPr>
          <a:xfrm>
            <a:off x="838835" y="2706370"/>
            <a:ext cx="1860550" cy="494030"/>
          </a:xfrm>
          <a:prstGeom prst="rect">
            <a:avLst/>
          </a:prstGeom>
          <a:solidFill>
            <a:schemeClr val="accent2">
              <a:lumMod val="60000"/>
              <a:lumOff val="40000"/>
            </a:schemeClr>
          </a:solidFill>
          <a:ln w="9525">
            <a:noFill/>
          </a:ln>
        </p:spPr>
        <p:txBody>
          <a:bodyPr/>
          <a:lstStyle/>
          <a:p>
            <a:endParaRPr lang="zh-CN" altLang="en-US" dirty="0">
              <a:latin typeface="Arial" panose="020B0604020202020204" pitchFamily="34" charset="0"/>
            </a:endParaRPr>
          </a:p>
        </p:txBody>
      </p:sp>
      <p:sp>
        <p:nvSpPr>
          <p:cNvPr id="10" name="Rectangle 13">
            <a:extLst>
              <a:ext uri="{FF2B5EF4-FFF2-40B4-BE49-F238E27FC236}">
                <a16:creationId xmlns:a16="http://schemas.microsoft.com/office/drawing/2014/main" id="{ECCE20F0-016C-9926-738E-041C500A1D14}"/>
              </a:ext>
            </a:extLst>
          </p:cNvPr>
          <p:cNvSpPr/>
          <p:nvPr/>
        </p:nvSpPr>
        <p:spPr>
          <a:xfrm>
            <a:off x="838835" y="3428365"/>
            <a:ext cx="1860550" cy="492760"/>
          </a:xfrm>
          <a:prstGeom prst="rect">
            <a:avLst/>
          </a:prstGeom>
          <a:solidFill>
            <a:schemeClr val="accent2">
              <a:lumMod val="60000"/>
              <a:lumOff val="40000"/>
            </a:schemeClr>
          </a:solidFill>
          <a:ln w="9525">
            <a:noFill/>
          </a:ln>
        </p:spPr>
        <p:txBody>
          <a:bodyPr/>
          <a:lstStyle/>
          <a:p>
            <a:endParaRPr lang="zh-CN" altLang="en-US" dirty="0">
              <a:latin typeface="Arial" panose="020B0604020202020204" pitchFamily="34" charset="0"/>
            </a:endParaRPr>
          </a:p>
        </p:txBody>
      </p:sp>
      <p:sp>
        <p:nvSpPr>
          <p:cNvPr id="11" name="Freeform 14">
            <a:extLst>
              <a:ext uri="{FF2B5EF4-FFF2-40B4-BE49-F238E27FC236}">
                <a16:creationId xmlns:a16="http://schemas.microsoft.com/office/drawing/2014/main" id="{3EC064DD-4FB7-6093-08BE-6FB43BFA5B3F}"/>
              </a:ext>
            </a:extLst>
          </p:cNvPr>
          <p:cNvSpPr/>
          <p:nvPr/>
        </p:nvSpPr>
        <p:spPr>
          <a:xfrm>
            <a:off x="838835" y="1732915"/>
            <a:ext cx="1860550" cy="265430"/>
          </a:xfrm>
          <a:custGeom>
            <a:avLst/>
            <a:gdLst/>
            <a:ahLst/>
            <a:cxnLst>
              <a:cxn ang="0">
                <a:pos x="1860550" y="0"/>
              </a:cxn>
              <a:cxn ang="0">
                <a:pos x="677863" y="0"/>
              </a:cxn>
              <a:cxn ang="0">
                <a:pos x="0" y="252413"/>
              </a:cxn>
              <a:cxn ang="0">
                <a:pos x="1238250" y="252413"/>
              </a:cxn>
              <a:cxn ang="0">
                <a:pos x="1860550" y="0"/>
              </a:cxn>
            </a:cxnLst>
            <a:rect l="0" t="0" r="0" b="0"/>
            <a:pathLst>
              <a:path w="1172" h="159">
                <a:moveTo>
                  <a:pt x="1172" y="0"/>
                </a:moveTo>
                <a:lnTo>
                  <a:pt x="427" y="0"/>
                </a:lnTo>
                <a:lnTo>
                  <a:pt x="0" y="159"/>
                </a:lnTo>
                <a:lnTo>
                  <a:pt x="780" y="159"/>
                </a:lnTo>
                <a:lnTo>
                  <a:pt x="1172" y="0"/>
                </a:lnTo>
                <a:close/>
              </a:path>
            </a:pathLst>
          </a:custGeom>
          <a:solidFill>
            <a:srgbClr val="4DBFBF"/>
          </a:solidFill>
          <a:ln w="9525">
            <a:noFill/>
          </a:ln>
        </p:spPr>
        <p:txBody>
          <a:bodyPr/>
          <a:lstStyle/>
          <a:p>
            <a:endParaRPr lang="zh-CN" altLang="en-US"/>
          </a:p>
        </p:txBody>
      </p:sp>
      <p:sp>
        <p:nvSpPr>
          <p:cNvPr id="12" name="Freeform 15">
            <a:extLst>
              <a:ext uri="{FF2B5EF4-FFF2-40B4-BE49-F238E27FC236}">
                <a16:creationId xmlns:a16="http://schemas.microsoft.com/office/drawing/2014/main" id="{02CB7B71-58E8-7677-526C-7B55E98D77BF}"/>
              </a:ext>
            </a:extLst>
          </p:cNvPr>
          <p:cNvSpPr/>
          <p:nvPr/>
        </p:nvSpPr>
        <p:spPr>
          <a:xfrm>
            <a:off x="838835" y="2453640"/>
            <a:ext cx="1860550" cy="265430"/>
          </a:xfrm>
          <a:custGeom>
            <a:avLst/>
            <a:gdLst/>
            <a:ahLst/>
            <a:cxnLst>
              <a:cxn ang="0">
                <a:pos x="1860550" y="0"/>
              </a:cxn>
              <a:cxn ang="0">
                <a:pos x="677863" y="0"/>
              </a:cxn>
              <a:cxn ang="0">
                <a:pos x="0" y="252413"/>
              </a:cxn>
              <a:cxn ang="0">
                <a:pos x="1238250" y="252413"/>
              </a:cxn>
              <a:cxn ang="0">
                <a:pos x="1860550" y="0"/>
              </a:cxn>
            </a:cxnLst>
            <a:rect l="0" t="0" r="0" b="0"/>
            <a:pathLst>
              <a:path w="1172" h="159">
                <a:moveTo>
                  <a:pt x="1172" y="0"/>
                </a:moveTo>
                <a:lnTo>
                  <a:pt x="427" y="0"/>
                </a:lnTo>
                <a:lnTo>
                  <a:pt x="0" y="159"/>
                </a:lnTo>
                <a:lnTo>
                  <a:pt x="780" y="159"/>
                </a:lnTo>
                <a:lnTo>
                  <a:pt x="1172" y="0"/>
                </a:lnTo>
                <a:close/>
              </a:path>
            </a:pathLst>
          </a:custGeom>
          <a:solidFill>
            <a:srgbClr val="4DBFBF"/>
          </a:solidFill>
          <a:ln w="9525">
            <a:noFill/>
          </a:ln>
        </p:spPr>
        <p:txBody>
          <a:bodyPr/>
          <a:lstStyle/>
          <a:p>
            <a:endParaRPr lang="zh-CN" altLang="en-US"/>
          </a:p>
        </p:txBody>
      </p:sp>
      <p:sp>
        <p:nvSpPr>
          <p:cNvPr id="13" name="Freeform 16">
            <a:extLst>
              <a:ext uri="{FF2B5EF4-FFF2-40B4-BE49-F238E27FC236}">
                <a16:creationId xmlns:a16="http://schemas.microsoft.com/office/drawing/2014/main" id="{4F7AA5A6-701D-643F-84A2-741DA36AD86E}"/>
              </a:ext>
            </a:extLst>
          </p:cNvPr>
          <p:cNvSpPr/>
          <p:nvPr/>
        </p:nvSpPr>
        <p:spPr>
          <a:xfrm>
            <a:off x="838835" y="3176270"/>
            <a:ext cx="1860550" cy="264795"/>
          </a:xfrm>
          <a:custGeom>
            <a:avLst/>
            <a:gdLst/>
            <a:ahLst/>
            <a:cxnLst>
              <a:cxn ang="0">
                <a:pos x="1860550" y="0"/>
              </a:cxn>
              <a:cxn ang="0">
                <a:pos x="677863" y="0"/>
              </a:cxn>
              <a:cxn ang="0">
                <a:pos x="0" y="252412"/>
              </a:cxn>
              <a:cxn ang="0">
                <a:pos x="1238250" y="252412"/>
              </a:cxn>
              <a:cxn ang="0">
                <a:pos x="1860550" y="0"/>
              </a:cxn>
            </a:cxnLst>
            <a:rect l="0" t="0" r="0" b="0"/>
            <a:pathLst>
              <a:path w="1172" h="159">
                <a:moveTo>
                  <a:pt x="1172" y="0"/>
                </a:moveTo>
                <a:lnTo>
                  <a:pt x="427" y="0"/>
                </a:lnTo>
                <a:lnTo>
                  <a:pt x="0" y="159"/>
                </a:lnTo>
                <a:lnTo>
                  <a:pt x="780" y="159"/>
                </a:lnTo>
                <a:lnTo>
                  <a:pt x="1172" y="0"/>
                </a:lnTo>
                <a:close/>
              </a:path>
            </a:pathLst>
          </a:custGeom>
          <a:solidFill>
            <a:srgbClr val="4DBFBF"/>
          </a:solidFill>
          <a:ln w="9525">
            <a:noFill/>
          </a:ln>
        </p:spPr>
        <p:txBody>
          <a:bodyPr/>
          <a:lstStyle/>
          <a:p>
            <a:endParaRPr lang="zh-CN" altLang="en-US"/>
          </a:p>
        </p:txBody>
      </p:sp>
      <p:sp>
        <p:nvSpPr>
          <p:cNvPr id="14" name="Freeform 17">
            <a:extLst>
              <a:ext uri="{FF2B5EF4-FFF2-40B4-BE49-F238E27FC236}">
                <a16:creationId xmlns:a16="http://schemas.microsoft.com/office/drawing/2014/main" id="{094C2ACE-2374-1537-A6A9-109FD6E32C3E}"/>
              </a:ext>
            </a:extLst>
          </p:cNvPr>
          <p:cNvSpPr/>
          <p:nvPr/>
        </p:nvSpPr>
        <p:spPr>
          <a:xfrm>
            <a:off x="838835" y="3896995"/>
            <a:ext cx="1860550" cy="264795"/>
          </a:xfrm>
          <a:custGeom>
            <a:avLst/>
            <a:gdLst/>
            <a:ahLst/>
            <a:cxnLst>
              <a:cxn ang="0">
                <a:pos x="1860550" y="0"/>
              </a:cxn>
              <a:cxn ang="0">
                <a:pos x="677863" y="0"/>
              </a:cxn>
              <a:cxn ang="0">
                <a:pos x="0" y="252412"/>
              </a:cxn>
              <a:cxn ang="0">
                <a:pos x="1238250" y="252412"/>
              </a:cxn>
              <a:cxn ang="0">
                <a:pos x="1860550" y="0"/>
              </a:cxn>
            </a:cxnLst>
            <a:rect l="0" t="0" r="0" b="0"/>
            <a:pathLst>
              <a:path w="1172" h="159">
                <a:moveTo>
                  <a:pt x="1172" y="0"/>
                </a:moveTo>
                <a:lnTo>
                  <a:pt x="427" y="0"/>
                </a:lnTo>
                <a:lnTo>
                  <a:pt x="0" y="159"/>
                </a:lnTo>
                <a:lnTo>
                  <a:pt x="780" y="159"/>
                </a:lnTo>
                <a:lnTo>
                  <a:pt x="1172" y="0"/>
                </a:lnTo>
                <a:close/>
              </a:path>
            </a:pathLst>
          </a:custGeom>
          <a:solidFill>
            <a:srgbClr val="4DBFBF"/>
          </a:solidFill>
          <a:ln w="9525">
            <a:noFill/>
          </a:ln>
        </p:spPr>
        <p:txBody>
          <a:bodyPr/>
          <a:lstStyle/>
          <a:p>
            <a:endParaRPr lang="zh-CN" altLang="en-US"/>
          </a:p>
        </p:txBody>
      </p:sp>
      <p:sp>
        <p:nvSpPr>
          <p:cNvPr id="15" name="矩形 26">
            <a:extLst>
              <a:ext uri="{FF2B5EF4-FFF2-40B4-BE49-F238E27FC236}">
                <a16:creationId xmlns:a16="http://schemas.microsoft.com/office/drawing/2014/main" id="{8579B473-E932-507C-9CDA-1DB44EEE8EE5}"/>
              </a:ext>
            </a:extLst>
          </p:cNvPr>
          <p:cNvSpPr/>
          <p:nvPr/>
        </p:nvSpPr>
        <p:spPr>
          <a:xfrm>
            <a:off x="1197610" y="1268730"/>
            <a:ext cx="1341120" cy="429895"/>
          </a:xfrm>
          <a:prstGeom prst="rect">
            <a:avLst/>
          </a:prstGeom>
          <a:noFill/>
          <a:ln w="9525">
            <a:noFill/>
          </a:ln>
        </p:spPr>
        <p:txBody>
          <a:bodyPr wrap="square">
            <a:spAutoFit/>
          </a:bodyPr>
          <a:lstStyle/>
          <a:p>
            <a:pPr eaLnBrk="1" hangingPunct="1"/>
            <a:r>
              <a:rPr lang="zh-CN" altLang="en-US" sz="2200" b="1" dirty="0">
                <a:latin typeface="微软雅黑" panose="020B0503020204020204" pitchFamily="34" charset="-122"/>
                <a:ea typeface="微软雅黑" panose="020B0503020204020204" pitchFamily="34" charset="-122"/>
              </a:rPr>
              <a:t>柔性支架</a:t>
            </a:r>
          </a:p>
        </p:txBody>
      </p:sp>
      <p:sp>
        <p:nvSpPr>
          <p:cNvPr id="16" name="矩形 26">
            <a:extLst>
              <a:ext uri="{FF2B5EF4-FFF2-40B4-BE49-F238E27FC236}">
                <a16:creationId xmlns:a16="http://schemas.microsoft.com/office/drawing/2014/main" id="{6369E268-2480-FA49-4BE9-299A2B6BA97F}"/>
              </a:ext>
            </a:extLst>
          </p:cNvPr>
          <p:cNvSpPr/>
          <p:nvPr/>
        </p:nvSpPr>
        <p:spPr>
          <a:xfrm>
            <a:off x="859113" y="2010093"/>
            <a:ext cx="1744980" cy="430887"/>
          </a:xfrm>
          <a:prstGeom prst="rect">
            <a:avLst/>
          </a:prstGeom>
          <a:noFill/>
          <a:ln w="9525">
            <a:noFill/>
          </a:ln>
        </p:spPr>
        <p:txBody>
          <a:bodyPr wrap="square">
            <a:spAutoFit/>
          </a:bodyPr>
          <a:lstStyle/>
          <a:p>
            <a:pPr marL="342900" indent="-342900" eaLnBrk="1" hangingPunct="1">
              <a:buFont typeface="Wingdings" panose="05000000000000000000" charset="0"/>
              <a:buChar char="u"/>
            </a:pPr>
            <a:r>
              <a:rPr lang="zh-CN" altLang="en-US" sz="2200" b="1" dirty="0">
                <a:latin typeface="微软雅黑" panose="020B0503020204020204" pitchFamily="34" charset="-122"/>
                <a:ea typeface="微软雅黑" panose="020B0503020204020204" pitchFamily="34" charset="-122"/>
              </a:rPr>
              <a:t>边跨支架</a:t>
            </a:r>
          </a:p>
        </p:txBody>
      </p:sp>
      <p:sp>
        <p:nvSpPr>
          <p:cNvPr id="17" name="矩形 26">
            <a:extLst>
              <a:ext uri="{FF2B5EF4-FFF2-40B4-BE49-F238E27FC236}">
                <a16:creationId xmlns:a16="http://schemas.microsoft.com/office/drawing/2014/main" id="{A9F06AE4-2DFA-6EF0-B645-865F0D347309}"/>
              </a:ext>
            </a:extLst>
          </p:cNvPr>
          <p:cNvSpPr/>
          <p:nvPr/>
        </p:nvSpPr>
        <p:spPr>
          <a:xfrm>
            <a:off x="837565" y="2749886"/>
            <a:ext cx="1744980" cy="429895"/>
          </a:xfrm>
          <a:prstGeom prst="rect">
            <a:avLst/>
          </a:prstGeom>
          <a:noFill/>
          <a:ln w="9525">
            <a:noFill/>
          </a:ln>
        </p:spPr>
        <p:txBody>
          <a:bodyPr wrap="square">
            <a:spAutoFit/>
          </a:bodyPr>
          <a:lstStyle/>
          <a:p>
            <a:pPr marL="342900" indent="-342900" eaLnBrk="1" hangingPunct="1">
              <a:buFont typeface="Wingdings" panose="05000000000000000000" charset="0"/>
              <a:buChar char="u"/>
            </a:pPr>
            <a:r>
              <a:rPr lang="zh-CN" altLang="en-US" sz="2200" b="1" dirty="0">
                <a:latin typeface="微软雅黑" panose="020B0503020204020204" pitchFamily="34" charset="-122"/>
                <a:ea typeface="微软雅黑" panose="020B0503020204020204" pitchFamily="34" charset="-122"/>
              </a:rPr>
              <a:t>中间支架</a:t>
            </a:r>
          </a:p>
        </p:txBody>
      </p:sp>
      <p:sp>
        <p:nvSpPr>
          <p:cNvPr id="18" name="矩形 26">
            <a:extLst>
              <a:ext uri="{FF2B5EF4-FFF2-40B4-BE49-F238E27FC236}">
                <a16:creationId xmlns:a16="http://schemas.microsoft.com/office/drawing/2014/main" id="{D6F9475F-A4FE-D066-F08C-209E8C6BBB86}"/>
              </a:ext>
            </a:extLst>
          </p:cNvPr>
          <p:cNvSpPr/>
          <p:nvPr/>
        </p:nvSpPr>
        <p:spPr>
          <a:xfrm>
            <a:off x="837565" y="3429000"/>
            <a:ext cx="1932940" cy="429895"/>
          </a:xfrm>
          <a:prstGeom prst="rect">
            <a:avLst/>
          </a:prstGeom>
          <a:noFill/>
          <a:ln w="9525">
            <a:noFill/>
          </a:ln>
        </p:spPr>
        <p:txBody>
          <a:bodyPr wrap="square">
            <a:spAutoFit/>
          </a:bodyPr>
          <a:lstStyle/>
          <a:p>
            <a:pPr marL="342900" indent="-342900" eaLnBrk="1" hangingPunct="1">
              <a:buFont typeface="Wingdings" panose="05000000000000000000" charset="0"/>
              <a:buChar char="u"/>
            </a:pPr>
            <a:r>
              <a:rPr lang="zh-CN" altLang="en-US" sz="2200" b="1" dirty="0">
                <a:latin typeface="微软雅黑" panose="020B0503020204020204" pitchFamily="34" charset="-122"/>
                <a:ea typeface="微软雅黑" panose="020B0503020204020204" pitchFamily="34" charset="-122"/>
              </a:rPr>
              <a:t>构件截面</a:t>
            </a:r>
          </a:p>
        </p:txBody>
      </p:sp>
      <p:sp>
        <p:nvSpPr>
          <p:cNvPr id="19" name="矩形 26">
            <a:extLst>
              <a:ext uri="{FF2B5EF4-FFF2-40B4-BE49-F238E27FC236}">
                <a16:creationId xmlns:a16="http://schemas.microsoft.com/office/drawing/2014/main" id="{07B9A2FE-3483-CDFD-CAD0-3912D5058EBF}"/>
              </a:ext>
            </a:extLst>
          </p:cNvPr>
          <p:cNvSpPr/>
          <p:nvPr/>
        </p:nvSpPr>
        <p:spPr>
          <a:xfrm>
            <a:off x="837565" y="4148455"/>
            <a:ext cx="1932940" cy="429895"/>
          </a:xfrm>
          <a:prstGeom prst="rect">
            <a:avLst/>
          </a:prstGeom>
          <a:noFill/>
          <a:ln w="9525">
            <a:noFill/>
          </a:ln>
        </p:spPr>
        <p:txBody>
          <a:bodyPr wrap="square">
            <a:spAutoFit/>
          </a:bodyPr>
          <a:lstStyle/>
          <a:p>
            <a:pPr marL="342900" indent="-342900" eaLnBrk="1" hangingPunct="1">
              <a:buFont typeface="Wingdings" panose="05000000000000000000" charset="0"/>
              <a:buChar char="u"/>
            </a:pPr>
            <a:r>
              <a:rPr lang="zh-CN" altLang="en-US" sz="2200" b="1" dirty="0">
                <a:latin typeface="微软雅黑" panose="020B0503020204020204" pitchFamily="34" charset="-122"/>
                <a:ea typeface="微软雅黑" panose="020B0503020204020204" pitchFamily="34" charset="-122"/>
              </a:rPr>
              <a:t>定位尺寸</a:t>
            </a:r>
          </a:p>
        </p:txBody>
      </p:sp>
      <p:sp>
        <p:nvSpPr>
          <p:cNvPr id="20" name="Freeform 10">
            <a:extLst>
              <a:ext uri="{FF2B5EF4-FFF2-40B4-BE49-F238E27FC236}">
                <a16:creationId xmlns:a16="http://schemas.microsoft.com/office/drawing/2014/main" id="{5A42D0A5-0DD7-E903-37B9-11286289FE2A}"/>
              </a:ext>
            </a:extLst>
          </p:cNvPr>
          <p:cNvSpPr/>
          <p:nvPr/>
        </p:nvSpPr>
        <p:spPr>
          <a:xfrm>
            <a:off x="851962" y="5625311"/>
            <a:ext cx="1860550" cy="494030"/>
          </a:xfrm>
          <a:custGeom>
            <a:avLst/>
            <a:gdLst/>
            <a:ahLst/>
            <a:cxnLst>
              <a:cxn ang="0">
                <a:pos x="0" y="0"/>
              </a:cxn>
              <a:cxn ang="0">
                <a:pos x="1860550" y="0"/>
              </a:cxn>
              <a:cxn ang="0">
                <a:pos x="1617663" y="233363"/>
              </a:cxn>
              <a:cxn ang="0">
                <a:pos x="1860550" y="469900"/>
              </a:cxn>
              <a:cxn ang="0">
                <a:pos x="0" y="469900"/>
              </a:cxn>
              <a:cxn ang="0">
                <a:pos x="0" y="0"/>
              </a:cxn>
            </a:cxnLst>
            <a:rect l="0" t="0" r="0" b="0"/>
            <a:pathLst>
              <a:path w="1172" h="296">
                <a:moveTo>
                  <a:pt x="0" y="0"/>
                </a:moveTo>
                <a:lnTo>
                  <a:pt x="1172" y="0"/>
                </a:lnTo>
                <a:lnTo>
                  <a:pt x="1019" y="147"/>
                </a:lnTo>
                <a:lnTo>
                  <a:pt x="1172" y="296"/>
                </a:lnTo>
                <a:lnTo>
                  <a:pt x="0" y="296"/>
                </a:lnTo>
                <a:lnTo>
                  <a:pt x="0" y="0"/>
                </a:lnTo>
                <a:close/>
              </a:path>
            </a:pathLst>
          </a:custGeom>
          <a:solidFill>
            <a:schemeClr val="accent2">
              <a:lumMod val="60000"/>
              <a:lumOff val="40000"/>
            </a:schemeClr>
          </a:solidFill>
          <a:ln w="9525">
            <a:noFill/>
          </a:ln>
        </p:spPr>
        <p:txBody>
          <a:bodyPr/>
          <a:lstStyle/>
          <a:p>
            <a:endParaRPr lang="zh-CN" altLang="en-US"/>
          </a:p>
        </p:txBody>
      </p:sp>
      <p:sp>
        <p:nvSpPr>
          <p:cNvPr id="21" name="Freeform 17">
            <a:extLst>
              <a:ext uri="{FF2B5EF4-FFF2-40B4-BE49-F238E27FC236}">
                <a16:creationId xmlns:a16="http://schemas.microsoft.com/office/drawing/2014/main" id="{A9E05B35-A8D7-9845-F2E4-2D88B637D86B}"/>
              </a:ext>
            </a:extLst>
          </p:cNvPr>
          <p:cNvSpPr/>
          <p:nvPr/>
        </p:nvSpPr>
        <p:spPr>
          <a:xfrm>
            <a:off x="851962" y="5373216"/>
            <a:ext cx="1860550" cy="264795"/>
          </a:xfrm>
          <a:custGeom>
            <a:avLst/>
            <a:gdLst/>
            <a:ahLst/>
            <a:cxnLst>
              <a:cxn ang="0">
                <a:pos x="1860550" y="0"/>
              </a:cxn>
              <a:cxn ang="0">
                <a:pos x="677863" y="0"/>
              </a:cxn>
              <a:cxn ang="0">
                <a:pos x="0" y="252412"/>
              </a:cxn>
              <a:cxn ang="0">
                <a:pos x="1238250" y="252412"/>
              </a:cxn>
              <a:cxn ang="0">
                <a:pos x="1860550" y="0"/>
              </a:cxn>
            </a:cxnLst>
            <a:rect l="0" t="0" r="0" b="0"/>
            <a:pathLst>
              <a:path w="1172" h="159">
                <a:moveTo>
                  <a:pt x="1172" y="0"/>
                </a:moveTo>
                <a:lnTo>
                  <a:pt x="427" y="0"/>
                </a:lnTo>
                <a:lnTo>
                  <a:pt x="0" y="159"/>
                </a:lnTo>
                <a:lnTo>
                  <a:pt x="780" y="159"/>
                </a:lnTo>
                <a:lnTo>
                  <a:pt x="1172" y="0"/>
                </a:lnTo>
                <a:close/>
              </a:path>
            </a:pathLst>
          </a:custGeom>
          <a:solidFill>
            <a:srgbClr val="4DBFBF"/>
          </a:solidFill>
          <a:ln w="9525">
            <a:noFill/>
          </a:ln>
        </p:spPr>
        <p:txBody>
          <a:bodyPr/>
          <a:lstStyle/>
          <a:p>
            <a:endParaRPr lang="zh-CN" altLang="en-US"/>
          </a:p>
        </p:txBody>
      </p:sp>
      <p:sp>
        <p:nvSpPr>
          <p:cNvPr id="22" name="矩形 26">
            <a:extLst>
              <a:ext uri="{FF2B5EF4-FFF2-40B4-BE49-F238E27FC236}">
                <a16:creationId xmlns:a16="http://schemas.microsoft.com/office/drawing/2014/main" id="{55AF6C66-CDB8-6283-3AA9-F1A10A33EE89}"/>
              </a:ext>
            </a:extLst>
          </p:cNvPr>
          <p:cNvSpPr/>
          <p:nvPr/>
        </p:nvSpPr>
        <p:spPr>
          <a:xfrm>
            <a:off x="850692" y="5624676"/>
            <a:ext cx="1932940" cy="430887"/>
          </a:xfrm>
          <a:prstGeom prst="rect">
            <a:avLst/>
          </a:prstGeom>
          <a:noFill/>
          <a:ln w="9525">
            <a:noFill/>
          </a:ln>
        </p:spPr>
        <p:txBody>
          <a:bodyPr wrap="square">
            <a:spAutoFit/>
          </a:bodyPr>
          <a:lstStyle/>
          <a:p>
            <a:pPr marL="342900" indent="-342900" eaLnBrk="1" hangingPunct="1">
              <a:buFont typeface="Wingdings" panose="05000000000000000000" charset="0"/>
              <a:buChar char="u"/>
            </a:pPr>
            <a:r>
              <a:rPr lang="zh-CN" altLang="en-US" sz="2200" b="1" dirty="0">
                <a:latin typeface="微软雅黑" panose="020B0503020204020204" pitchFamily="34" charset="-122"/>
                <a:ea typeface="微软雅黑" panose="020B0503020204020204" pitchFamily="34" charset="-122"/>
              </a:rPr>
              <a:t>撑索属性</a:t>
            </a:r>
          </a:p>
        </p:txBody>
      </p:sp>
      <p:sp>
        <p:nvSpPr>
          <p:cNvPr id="24" name="Rectangle 13">
            <a:extLst>
              <a:ext uri="{FF2B5EF4-FFF2-40B4-BE49-F238E27FC236}">
                <a16:creationId xmlns:a16="http://schemas.microsoft.com/office/drawing/2014/main" id="{956219B3-2A65-1249-1159-1A938B83A9D3}"/>
              </a:ext>
            </a:extLst>
          </p:cNvPr>
          <p:cNvSpPr/>
          <p:nvPr/>
        </p:nvSpPr>
        <p:spPr>
          <a:xfrm>
            <a:off x="850692" y="4891405"/>
            <a:ext cx="1860550" cy="492760"/>
          </a:xfrm>
          <a:prstGeom prst="rect">
            <a:avLst/>
          </a:prstGeom>
          <a:solidFill>
            <a:schemeClr val="accent2">
              <a:lumMod val="60000"/>
              <a:lumOff val="40000"/>
            </a:schemeClr>
          </a:solidFill>
          <a:ln w="9525">
            <a:noFill/>
          </a:ln>
        </p:spPr>
        <p:txBody>
          <a:bodyPr/>
          <a:lstStyle/>
          <a:p>
            <a:endParaRPr lang="zh-CN" altLang="en-US" dirty="0">
              <a:latin typeface="Arial" panose="020B0604020202020204" pitchFamily="34" charset="0"/>
            </a:endParaRPr>
          </a:p>
        </p:txBody>
      </p:sp>
      <p:sp>
        <p:nvSpPr>
          <p:cNvPr id="25" name="Freeform 17">
            <a:extLst>
              <a:ext uri="{FF2B5EF4-FFF2-40B4-BE49-F238E27FC236}">
                <a16:creationId xmlns:a16="http://schemas.microsoft.com/office/drawing/2014/main" id="{7020A7A7-BFF7-76AD-0443-9DA748266576}"/>
              </a:ext>
            </a:extLst>
          </p:cNvPr>
          <p:cNvSpPr/>
          <p:nvPr/>
        </p:nvSpPr>
        <p:spPr>
          <a:xfrm>
            <a:off x="851962" y="4629595"/>
            <a:ext cx="1860550" cy="264795"/>
          </a:xfrm>
          <a:custGeom>
            <a:avLst/>
            <a:gdLst/>
            <a:ahLst/>
            <a:cxnLst>
              <a:cxn ang="0">
                <a:pos x="1860550" y="0"/>
              </a:cxn>
              <a:cxn ang="0">
                <a:pos x="677863" y="0"/>
              </a:cxn>
              <a:cxn ang="0">
                <a:pos x="0" y="252412"/>
              </a:cxn>
              <a:cxn ang="0">
                <a:pos x="1238250" y="252412"/>
              </a:cxn>
              <a:cxn ang="0">
                <a:pos x="1860550" y="0"/>
              </a:cxn>
            </a:cxnLst>
            <a:rect l="0" t="0" r="0" b="0"/>
            <a:pathLst>
              <a:path w="1172" h="159">
                <a:moveTo>
                  <a:pt x="1172" y="0"/>
                </a:moveTo>
                <a:lnTo>
                  <a:pt x="427" y="0"/>
                </a:lnTo>
                <a:lnTo>
                  <a:pt x="0" y="159"/>
                </a:lnTo>
                <a:lnTo>
                  <a:pt x="780" y="159"/>
                </a:lnTo>
                <a:lnTo>
                  <a:pt x="1172" y="0"/>
                </a:lnTo>
                <a:close/>
              </a:path>
            </a:pathLst>
          </a:custGeom>
          <a:solidFill>
            <a:srgbClr val="4DBFBF"/>
          </a:solidFill>
          <a:ln w="9525">
            <a:noFill/>
          </a:ln>
        </p:spPr>
        <p:txBody>
          <a:bodyPr/>
          <a:lstStyle/>
          <a:p>
            <a:endParaRPr lang="zh-CN" altLang="en-US"/>
          </a:p>
        </p:txBody>
      </p:sp>
      <p:sp>
        <p:nvSpPr>
          <p:cNvPr id="26" name="矩形 26">
            <a:extLst>
              <a:ext uri="{FF2B5EF4-FFF2-40B4-BE49-F238E27FC236}">
                <a16:creationId xmlns:a16="http://schemas.microsoft.com/office/drawing/2014/main" id="{DE846DBD-CF83-4191-1872-5E920FFAAC46}"/>
              </a:ext>
            </a:extLst>
          </p:cNvPr>
          <p:cNvSpPr/>
          <p:nvPr/>
        </p:nvSpPr>
        <p:spPr>
          <a:xfrm>
            <a:off x="850692" y="4881055"/>
            <a:ext cx="1932940" cy="429895"/>
          </a:xfrm>
          <a:prstGeom prst="rect">
            <a:avLst/>
          </a:prstGeom>
          <a:noFill/>
          <a:ln w="9525">
            <a:noFill/>
          </a:ln>
        </p:spPr>
        <p:txBody>
          <a:bodyPr wrap="square">
            <a:spAutoFit/>
          </a:bodyPr>
          <a:lstStyle/>
          <a:p>
            <a:pPr marL="342900" indent="-342900" eaLnBrk="1" hangingPunct="1">
              <a:buFont typeface="Wingdings" panose="05000000000000000000" charset="0"/>
              <a:buChar char="u"/>
            </a:pPr>
            <a:r>
              <a:rPr lang="zh-CN" altLang="en-US" sz="2200" b="1" dirty="0">
                <a:latin typeface="微软雅黑" panose="020B0503020204020204" pitchFamily="34" charset="-122"/>
                <a:ea typeface="微软雅黑" panose="020B0503020204020204" pitchFamily="34" charset="-122"/>
              </a:rPr>
              <a:t>支撑设置</a:t>
            </a:r>
          </a:p>
        </p:txBody>
      </p:sp>
      <p:sp>
        <p:nvSpPr>
          <p:cNvPr id="27" name="流程图: 过程 26">
            <a:extLst>
              <a:ext uri="{FF2B5EF4-FFF2-40B4-BE49-F238E27FC236}">
                <a16:creationId xmlns:a16="http://schemas.microsoft.com/office/drawing/2014/main" id="{691F9BC0-B4A0-9DCD-BB3A-CE842FDB121B}"/>
              </a:ext>
            </a:extLst>
          </p:cNvPr>
          <p:cNvSpPr/>
          <p:nvPr/>
        </p:nvSpPr>
        <p:spPr>
          <a:xfrm>
            <a:off x="3001132" y="3512919"/>
            <a:ext cx="1192120" cy="43204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预览图</a:t>
            </a:r>
            <a:endParaRPr lang="en-US" altLang="zh-CN" b="1" dirty="0">
              <a:solidFill>
                <a:schemeClr val="tx1"/>
              </a:solidFill>
              <a:latin typeface="等线" panose="02010600030101010101" charset="-122"/>
              <a:ea typeface="等线" panose="02010600030101010101" charset="-122"/>
            </a:endParaRPr>
          </a:p>
        </p:txBody>
      </p:sp>
      <p:cxnSp>
        <p:nvCxnSpPr>
          <p:cNvPr id="28" name="肘形连接符 11">
            <a:extLst>
              <a:ext uri="{FF2B5EF4-FFF2-40B4-BE49-F238E27FC236}">
                <a16:creationId xmlns:a16="http://schemas.microsoft.com/office/drawing/2014/main" id="{198D3B6A-F240-FCE3-ED4D-7CE35C007AAA}"/>
              </a:ext>
            </a:extLst>
          </p:cNvPr>
          <p:cNvCxnSpPr>
            <a:cxnSpLocks/>
          </p:cNvCxnSpPr>
          <p:nvPr/>
        </p:nvCxnSpPr>
        <p:spPr>
          <a:xfrm rot="10800000" flipV="1">
            <a:off x="3143672" y="3896995"/>
            <a:ext cx="1861582" cy="101808"/>
          </a:xfrm>
          <a:prstGeom prst="bentConnector3">
            <a:avLst>
              <a:gd name="adj1" fmla="val 50000"/>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29" name="流程图: 过程 28">
            <a:extLst>
              <a:ext uri="{FF2B5EF4-FFF2-40B4-BE49-F238E27FC236}">
                <a16:creationId xmlns:a16="http://schemas.microsoft.com/office/drawing/2014/main" id="{7D75EF3F-E62E-8E1D-A322-8FD298B91E40}"/>
              </a:ext>
            </a:extLst>
          </p:cNvPr>
          <p:cNvSpPr/>
          <p:nvPr/>
        </p:nvSpPr>
        <p:spPr>
          <a:xfrm>
            <a:off x="3001132" y="1408568"/>
            <a:ext cx="1134013" cy="79629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边支架</a:t>
            </a:r>
            <a:endParaRPr lang="en-US" altLang="zh-CN" b="1" dirty="0">
              <a:solidFill>
                <a:schemeClr val="tx1"/>
              </a:solidFill>
              <a:latin typeface="等线" panose="02010600030101010101" charset="-122"/>
              <a:ea typeface="等线" panose="02010600030101010101" charset="-122"/>
            </a:endParaRPr>
          </a:p>
          <a:p>
            <a:pPr algn="ctr">
              <a:lnSpc>
                <a:spcPct val="1500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中支架</a:t>
            </a:r>
            <a:endParaRPr lang="en-US" altLang="zh-CN" b="1" dirty="0">
              <a:solidFill>
                <a:schemeClr val="tx1"/>
              </a:solidFill>
              <a:latin typeface="等线" panose="02010600030101010101" charset="-122"/>
              <a:ea typeface="等线" panose="02010600030101010101" charset="-122"/>
            </a:endParaRPr>
          </a:p>
        </p:txBody>
      </p:sp>
      <p:cxnSp>
        <p:nvCxnSpPr>
          <p:cNvPr id="30" name="肘形连接符 11">
            <a:extLst>
              <a:ext uri="{FF2B5EF4-FFF2-40B4-BE49-F238E27FC236}">
                <a16:creationId xmlns:a16="http://schemas.microsoft.com/office/drawing/2014/main" id="{AAFE0C8D-6950-B470-A2A3-2E2DA7CF46EF}"/>
              </a:ext>
            </a:extLst>
          </p:cNvPr>
          <p:cNvCxnSpPr>
            <a:cxnSpLocks/>
          </p:cNvCxnSpPr>
          <p:nvPr/>
        </p:nvCxnSpPr>
        <p:spPr>
          <a:xfrm rot="10800000" flipV="1">
            <a:off x="3143672" y="1792645"/>
            <a:ext cx="1861582" cy="101808"/>
          </a:xfrm>
          <a:prstGeom prst="bentConnector3">
            <a:avLst>
              <a:gd name="adj1" fmla="val 50000"/>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31" name="流程图: 过程 30">
            <a:extLst>
              <a:ext uri="{FF2B5EF4-FFF2-40B4-BE49-F238E27FC236}">
                <a16:creationId xmlns:a16="http://schemas.microsoft.com/office/drawing/2014/main" id="{B0C486CE-C5FF-8C11-8E64-A0B2A601A6FE}"/>
              </a:ext>
            </a:extLst>
          </p:cNvPr>
          <p:cNvSpPr/>
          <p:nvPr/>
        </p:nvSpPr>
        <p:spPr>
          <a:xfrm>
            <a:off x="3001132" y="4989140"/>
            <a:ext cx="1192120" cy="43204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纵向撑索</a:t>
            </a:r>
            <a:endParaRPr lang="en-US" altLang="zh-CN" b="1" dirty="0">
              <a:solidFill>
                <a:schemeClr val="tx1"/>
              </a:solidFill>
              <a:latin typeface="等线" panose="02010600030101010101" charset="-122"/>
              <a:ea typeface="等线" panose="02010600030101010101" charset="-122"/>
            </a:endParaRPr>
          </a:p>
        </p:txBody>
      </p:sp>
      <p:cxnSp>
        <p:nvCxnSpPr>
          <p:cNvPr id="32" name="肘形连接符 11">
            <a:extLst>
              <a:ext uri="{FF2B5EF4-FFF2-40B4-BE49-F238E27FC236}">
                <a16:creationId xmlns:a16="http://schemas.microsoft.com/office/drawing/2014/main" id="{195BF800-2B8B-1B64-CCE7-2E42EC832ED9}"/>
              </a:ext>
            </a:extLst>
          </p:cNvPr>
          <p:cNvCxnSpPr>
            <a:cxnSpLocks/>
          </p:cNvCxnSpPr>
          <p:nvPr/>
        </p:nvCxnSpPr>
        <p:spPr>
          <a:xfrm rot="10800000" flipV="1">
            <a:off x="3143672" y="5373216"/>
            <a:ext cx="1861582" cy="101808"/>
          </a:xfrm>
          <a:prstGeom prst="bentConnector3">
            <a:avLst>
              <a:gd name="adj1" fmla="val 50000"/>
            </a:avLst>
          </a:prstGeom>
          <a:ln>
            <a:solidFill>
              <a:srgbClr val="FFC000"/>
            </a:solidFill>
          </a:ln>
        </p:spPr>
        <p:style>
          <a:lnRef idx="3">
            <a:schemeClr val="accent2"/>
          </a:lnRef>
          <a:fillRef idx="0">
            <a:schemeClr val="accent2"/>
          </a:fillRef>
          <a:effectRef idx="2">
            <a:schemeClr val="accent2"/>
          </a:effectRef>
          <a:fontRef idx="minor">
            <a:schemeClr val="tx1"/>
          </a:fontRef>
        </p:style>
      </p:cxnSp>
      <p:pic>
        <p:nvPicPr>
          <p:cNvPr id="33" name="图片 32">
            <a:extLst>
              <a:ext uri="{FF2B5EF4-FFF2-40B4-BE49-F238E27FC236}">
                <a16:creationId xmlns:a16="http://schemas.microsoft.com/office/drawing/2014/main" id="{4F577A70-F379-0ECF-3E47-69F7AEB9596F}"/>
              </a:ext>
            </a:extLst>
          </p:cNvPr>
          <p:cNvPicPr>
            <a:picLocks noChangeAspect="1"/>
          </p:cNvPicPr>
          <p:nvPr/>
        </p:nvPicPr>
        <p:blipFill>
          <a:blip r:embed="rId5"/>
          <a:stretch>
            <a:fillRect/>
          </a:stretch>
        </p:blipFill>
        <p:spPr>
          <a:xfrm>
            <a:off x="6513411" y="5205164"/>
            <a:ext cx="3184515" cy="1520962"/>
          </a:xfrm>
          <a:prstGeom prst="rect">
            <a:avLst/>
          </a:prstGeom>
          <a:ln>
            <a:solidFill>
              <a:srgbClr val="FFC000"/>
            </a:solidFill>
          </a:ln>
        </p:spPr>
      </p:pic>
      <p:cxnSp>
        <p:nvCxnSpPr>
          <p:cNvPr id="34" name="肘形连接符 11">
            <a:extLst>
              <a:ext uri="{FF2B5EF4-FFF2-40B4-BE49-F238E27FC236}">
                <a16:creationId xmlns:a16="http://schemas.microsoft.com/office/drawing/2014/main" id="{389019F2-BAF1-122C-520C-0146B7B4C387}"/>
              </a:ext>
            </a:extLst>
          </p:cNvPr>
          <p:cNvCxnSpPr>
            <a:cxnSpLocks/>
          </p:cNvCxnSpPr>
          <p:nvPr/>
        </p:nvCxnSpPr>
        <p:spPr>
          <a:xfrm>
            <a:off x="5001243" y="5475025"/>
            <a:ext cx="3327005" cy="757767"/>
          </a:xfrm>
          <a:prstGeom prst="bentConnector3">
            <a:avLst>
              <a:gd name="adj1" fmla="val 44983"/>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39" name="流程图: 过程 38">
            <a:extLst>
              <a:ext uri="{FF2B5EF4-FFF2-40B4-BE49-F238E27FC236}">
                <a16:creationId xmlns:a16="http://schemas.microsoft.com/office/drawing/2014/main" id="{41AE5FE8-0F7E-FC8F-B301-07B27FCF1901}"/>
              </a:ext>
            </a:extLst>
          </p:cNvPr>
          <p:cNvSpPr/>
          <p:nvPr/>
        </p:nvSpPr>
        <p:spPr>
          <a:xfrm>
            <a:off x="4040762" y="5729016"/>
            <a:ext cx="2308267" cy="88314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8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撑索设置</a:t>
            </a:r>
            <a:endParaRPr lang="en-US" altLang="zh-CN" b="1" dirty="0">
              <a:solidFill>
                <a:schemeClr val="tx1"/>
              </a:solidFill>
              <a:latin typeface="等线" panose="02010600030101010101" charset="-122"/>
              <a:ea typeface="等线" panose="02010600030101010101" charset="-122"/>
            </a:endParaRPr>
          </a:p>
          <a:p>
            <a:pPr algn="r">
              <a:lnSpc>
                <a:spcPts val="18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可以设置钢支撑</a:t>
            </a:r>
            <a:endParaRPr lang="en-US" altLang="zh-CN" b="1" dirty="0">
              <a:solidFill>
                <a:schemeClr val="tx1"/>
              </a:solidFill>
              <a:latin typeface="等线" panose="02010600030101010101" charset="-122"/>
              <a:ea typeface="等线" panose="02010600030101010101" charset="-122"/>
            </a:endParaRPr>
          </a:p>
          <a:p>
            <a:pPr algn="r">
              <a:lnSpc>
                <a:spcPts val="18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也可以设置为索</a:t>
            </a:r>
            <a:endParaRPr lang="en-US" altLang="zh-CN" b="1" dirty="0">
              <a:solidFill>
                <a:schemeClr val="tx1"/>
              </a:solidFill>
              <a:latin typeface="等线" panose="02010600030101010101" charset="-122"/>
              <a:ea typeface="等线" panose="02010600030101010101" charset="-122"/>
            </a:endParaRPr>
          </a:p>
        </p:txBody>
      </p:sp>
      <p:pic>
        <p:nvPicPr>
          <p:cNvPr id="40" name="图片 39">
            <a:extLst>
              <a:ext uri="{FF2B5EF4-FFF2-40B4-BE49-F238E27FC236}">
                <a16:creationId xmlns:a16="http://schemas.microsoft.com/office/drawing/2014/main" id="{059EC20B-3413-9EC5-59AD-019826D67AA4}"/>
              </a:ext>
            </a:extLst>
          </p:cNvPr>
          <p:cNvPicPr>
            <a:picLocks noChangeAspect="1"/>
          </p:cNvPicPr>
          <p:nvPr/>
        </p:nvPicPr>
        <p:blipFill rotWithShape="1">
          <a:blip r:embed="rId6"/>
          <a:srcRect t="7021" r="84273" b="56511"/>
          <a:stretch/>
        </p:blipFill>
        <p:spPr>
          <a:xfrm>
            <a:off x="9897874" y="4652738"/>
            <a:ext cx="2213818" cy="2095443"/>
          </a:xfrm>
          <a:prstGeom prst="rect">
            <a:avLst/>
          </a:prstGeom>
        </p:spPr>
      </p:pic>
      <p:sp>
        <p:nvSpPr>
          <p:cNvPr id="41" name="流程图: 过程 40">
            <a:extLst>
              <a:ext uri="{FF2B5EF4-FFF2-40B4-BE49-F238E27FC236}">
                <a16:creationId xmlns:a16="http://schemas.microsoft.com/office/drawing/2014/main" id="{0AD2CDEF-0C87-C237-9215-D7B230F9A39E}"/>
              </a:ext>
            </a:extLst>
          </p:cNvPr>
          <p:cNvSpPr/>
          <p:nvPr/>
        </p:nvSpPr>
        <p:spPr>
          <a:xfrm>
            <a:off x="9897874" y="4761992"/>
            <a:ext cx="1142363" cy="441008"/>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纵向撑索</a:t>
            </a:r>
            <a:endParaRPr lang="en-US" altLang="zh-CN" b="1" dirty="0">
              <a:solidFill>
                <a:schemeClr val="bg1"/>
              </a:solidFill>
              <a:latin typeface="等线" panose="02010600030101010101" charset="-122"/>
              <a:ea typeface="等线" panose="02010600030101010101" charset="-122"/>
            </a:endParaRPr>
          </a:p>
        </p:txBody>
      </p:sp>
      <p:cxnSp>
        <p:nvCxnSpPr>
          <p:cNvPr id="42" name="肘形连接符 11">
            <a:extLst>
              <a:ext uri="{FF2B5EF4-FFF2-40B4-BE49-F238E27FC236}">
                <a16:creationId xmlns:a16="http://schemas.microsoft.com/office/drawing/2014/main" id="{D81DE352-6E82-5849-B2DF-D492382D8DC3}"/>
              </a:ext>
            </a:extLst>
          </p:cNvPr>
          <p:cNvCxnSpPr>
            <a:cxnSpLocks/>
          </p:cNvCxnSpPr>
          <p:nvPr/>
        </p:nvCxnSpPr>
        <p:spPr>
          <a:xfrm rot="16200000" flipV="1">
            <a:off x="9837527" y="5521245"/>
            <a:ext cx="1023204" cy="358427"/>
          </a:xfrm>
          <a:prstGeom prst="bentConnector3">
            <a:avLst>
              <a:gd name="adj1" fmla="val 50000"/>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45" name="流程图: 过程 44">
            <a:extLst>
              <a:ext uri="{FF2B5EF4-FFF2-40B4-BE49-F238E27FC236}">
                <a16:creationId xmlns:a16="http://schemas.microsoft.com/office/drawing/2014/main" id="{83D6B6EA-1E02-A6C4-FF86-8E3DA8A8F914}"/>
              </a:ext>
            </a:extLst>
          </p:cNvPr>
          <p:cNvSpPr/>
          <p:nvPr/>
        </p:nvSpPr>
        <p:spPr>
          <a:xfrm>
            <a:off x="11206083" y="6381328"/>
            <a:ext cx="873837" cy="366853"/>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内撑索</a:t>
            </a:r>
            <a:endParaRPr lang="en-US" altLang="zh-CN" b="1" dirty="0">
              <a:solidFill>
                <a:schemeClr val="bg1"/>
              </a:solidFill>
              <a:latin typeface="等线" panose="02010600030101010101" charset="-122"/>
              <a:ea typeface="等线" panose="02010600030101010101" charset="-122"/>
            </a:endParaRPr>
          </a:p>
        </p:txBody>
      </p:sp>
      <p:cxnSp>
        <p:nvCxnSpPr>
          <p:cNvPr id="46" name="肘形连接符 11">
            <a:extLst>
              <a:ext uri="{FF2B5EF4-FFF2-40B4-BE49-F238E27FC236}">
                <a16:creationId xmlns:a16="http://schemas.microsoft.com/office/drawing/2014/main" id="{8E1D6A8A-2FC4-A96F-EF4C-7DED2E2E4BBB}"/>
              </a:ext>
            </a:extLst>
          </p:cNvPr>
          <p:cNvCxnSpPr>
            <a:cxnSpLocks/>
          </p:cNvCxnSpPr>
          <p:nvPr/>
        </p:nvCxnSpPr>
        <p:spPr>
          <a:xfrm rot="10800000">
            <a:off x="11004785" y="6132133"/>
            <a:ext cx="910753" cy="616049"/>
          </a:xfrm>
          <a:prstGeom prst="bentConnector3">
            <a:avLst>
              <a:gd name="adj1" fmla="val 70718"/>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52" name="流程图: 过程 51">
            <a:extLst>
              <a:ext uri="{FF2B5EF4-FFF2-40B4-BE49-F238E27FC236}">
                <a16:creationId xmlns:a16="http://schemas.microsoft.com/office/drawing/2014/main" id="{2DDDD874-FF67-8EEE-60EB-753F445FE0E8}"/>
              </a:ext>
            </a:extLst>
          </p:cNvPr>
          <p:cNvSpPr/>
          <p:nvPr/>
        </p:nvSpPr>
        <p:spPr>
          <a:xfrm>
            <a:off x="9364154" y="1126508"/>
            <a:ext cx="2577108" cy="88358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纵向内外撑索角度</a:t>
            </a:r>
            <a:endParaRPr lang="en-US" altLang="zh-CN" b="1" dirty="0">
              <a:solidFill>
                <a:schemeClr val="tx1"/>
              </a:solidFill>
              <a:latin typeface="等线" panose="02010600030101010101" charset="-122"/>
              <a:ea typeface="等线" panose="02010600030101010101" charset="-122"/>
            </a:endParaRPr>
          </a:p>
          <a:p>
            <a:pPr algn="ctr">
              <a:lnSpc>
                <a:spcPct val="1500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输入≤</a:t>
            </a:r>
            <a:r>
              <a:rPr lang="en-US" altLang="zh-CN" b="1" dirty="0">
                <a:solidFill>
                  <a:schemeClr val="tx1"/>
                </a:solidFill>
                <a:latin typeface="等线" panose="02010600030101010101" charset="-122"/>
                <a:ea typeface="等线" panose="02010600030101010101" charset="-122"/>
              </a:rPr>
              <a:t>0</a:t>
            </a:r>
            <a:r>
              <a:rPr lang="zh-CN" altLang="en-US" b="1" dirty="0">
                <a:solidFill>
                  <a:schemeClr val="tx1"/>
                </a:solidFill>
                <a:latin typeface="等线" panose="02010600030101010101" charset="-122"/>
                <a:ea typeface="等线" panose="02010600030101010101" charset="-122"/>
              </a:rPr>
              <a:t>或≥</a:t>
            </a:r>
            <a:r>
              <a:rPr lang="en-US" altLang="zh-CN" b="1" dirty="0">
                <a:solidFill>
                  <a:schemeClr val="tx1"/>
                </a:solidFill>
                <a:latin typeface="等线" panose="02010600030101010101" charset="-122"/>
                <a:ea typeface="等线" panose="02010600030101010101" charset="-122"/>
              </a:rPr>
              <a:t>90</a:t>
            </a:r>
            <a:r>
              <a:rPr lang="zh-CN" altLang="en-US" b="1" dirty="0">
                <a:solidFill>
                  <a:schemeClr val="tx1"/>
                </a:solidFill>
                <a:latin typeface="等线" panose="02010600030101010101" charset="-122"/>
                <a:ea typeface="等线" panose="02010600030101010101" charset="-122"/>
              </a:rPr>
              <a:t>为不设置</a:t>
            </a:r>
            <a:endParaRPr lang="en-US" altLang="zh-CN" b="1" dirty="0">
              <a:solidFill>
                <a:schemeClr val="tx1"/>
              </a:solidFill>
              <a:latin typeface="等线" panose="02010600030101010101" charset="-122"/>
              <a:ea typeface="等线" panose="02010600030101010101" charset="-122"/>
            </a:endParaRPr>
          </a:p>
        </p:txBody>
      </p:sp>
      <p:cxnSp>
        <p:nvCxnSpPr>
          <p:cNvPr id="53" name="肘形连接符 11">
            <a:extLst>
              <a:ext uri="{FF2B5EF4-FFF2-40B4-BE49-F238E27FC236}">
                <a16:creationId xmlns:a16="http://schemas.microsoft.com/office/drawing/2014/main" id="{4B3D7BD2-54A1-53CC-CFD9-DC396C73708A}"/>
              </a:ext>
            </a:extLst>
          </p:cNvPr>
          <p:cNvCxnSpPr>
            <a:cxnSpLocks/>
          </p:cNvCxnSpPr>
          <p:nvPr/>
        </p:nvCxnSpPr>
        <p:spPr>
          <a:xfrm flipV="1">
            <a:off x="7968208" y="1612391"/>
            <a:ext cx="3364679" cy="1168537"/>
          </a:xfrm>
          <a:prstGeom prst="bentConnector3">
            <a:avLst>
              <a:gd name="adj1" fmla="val 41157"/>
            </a:avLst>
          </a:prstGeom>
          <a:ln>
            <a:solidFill>
              <a:srgbClr val="FFC000"/>
            </a:solidFill>
          </a:ln>
        </p:spPr>
        <p:style>
          <a:lnRef idx="3">
            <a:schemeClr val="accent2"/>
          </a:lnRef>
          <a:fillRef idx="0">
            <a:schemeClr val="accent2"/>
          </a:fillRef>
          <a:effectRef idx="2">
            <a:schemeClr val="accent2"/>
          </a:effectRef>
          <a:fontRef idx="minor">
            <a:schemeClr val="tx1"/>
          </a:fontRef>
        </p:style>
      </p:cxnSp>
      <p:cxnSp>
        <p:nvCxnSpPr>
          <p:cNvPr id="61" name="肘形连接符 11">
            <a:extLst>
              <a:ext uri="{FF2B5EF4-FFF2-40B4-BE49-F238E27FC236}">
                <a16:creationId xmlns:a16="http://schemas.microsoft.com/office/drawing/2014/main" id="{A4114A15-17F7-2905-F410-026D07CD8C27}"/>
              </a:ext>
            </a:extLst>
          </p:cNvPr>
          <p:cNvCxnSpPr>
            <a:cxnSpLocks/>
          </p:cNvCxnSpPr>
          <p:nvPr/>
        </p:nvCxnSpPr>
        <p:spPr>
          <a:xfrm>
            <a:off x="7981066" y="2926736"/>
            <a:ext cx="3225017" cy="1311399"/>
          </a:xfrm>
          <a:prstGeom prst="bentConnector3">
            <a:avLst>
              <a:gd name="adj1" fmla="val 50000"/>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63" name="流程图: 过程 62">
            <a:extLst>
              <a:ext uri="{FF2B5EF4-FFF2-40B4-BE49-F238E27FC236}">
                <a16:creationId xmlns:a16="http://schemas.microsoft.com/office/drawing/2014/main" id="{02BE0DB2-D03E-C6E1-0112-4974D25F9D95}"/>
              </a:ext>
            </a:extLst>
          </p:cNvPr>
          <p:cNvSpPr/>
          <p:nvPr/>
        </p:nvSpPr>
        <p:spPr>
          <a:xfrm>
            <a:off x="9646246" y="3858894"/>
            <a:ext cx="1559838" cy="329277"/>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横向支撑设置</a:t>
            </a:r>
            <a:endParaRPr lang="en-US" altLang="zh-CN" b="1" dirty="0">
              <a:solidFill>
                <a:schemeClr val="tx1"/>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3037738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548680"/>
            <a:ext cx="6002139" cy="480020"/>
          </a:xfrm>
        </p:spPr>
        <p:txBody>
          <a:bodyPr/>
          <a:lstStyle/>
          <a:p>
            <a:r>
              <a:rPr lang="zh-CN" altLang="en-US" dirty="0"/>
              <a:t>柔性支架参数化模型输入</a:t>
            </a:r>
            <a:r>
              <a:rPr lang="en-US" altLang="zh-CN" dirty="0"/>
              <a:t>-</a:t>
            </a:r>
            <a:r>
              <a:rPr lang="zh-CN" altLang="en-US" sz="2400" dirty="0">
                <a:solidFill>
                  <a:srgbClr val="002060"/>
                </a:solidFill>
              </a:rPr>
              <a:t>支架设计</a:t>
            </a:r>
            <a:endParaRPr lang="zh-CN" altLang="en-US" dirty="0"/>
          </a:p>
        </p:txBody>
      </p:sp>
      <p:pic>
        <p:nvPicPr>
          <p:cNvPr id="3" name="图片 2"/>
          <p:cNvPicPr>
            <a:picLocks noChangeAspect="1"/>
          </p:cNvPicPr>
          <p:nvPr/>
        </p:nvPicPr>
        <p:blipFill rotWithShape="1">
          <a:blip r:embed="rId2"/>
          <a:srcRect l="1162" t="1262" r="882" b="1557"/>
          <a:stretch/>
        </p:blipFill>
        <p:spPr>
          <a:xfrm>
            <a:off x="1990068" y="1828728"/>
            <a:ext cx="5184576" cy="4696616"/>
          </a:xfrm>
          <a:prstGeom prst="rect">
            <a:avLst/>
          </a:prstGeom>
          <a:ln>
            <a:solidFill>
              <a:srgbClr val="FFC000"/>
            </a:solidFill>
          </a:ln>
        </p:spPr>
      </p:pic>
      <p:pic>
        <p:nvPicPr>
          <p:cNvPr id="4" name="图片 3"/>
          <p:cNvPicPr>
            <a:picLocks noChangeAspect="1"/>
          </p:cNvPicPr>
          <p:nvPr/>
        </p:nvPicPr>
        <p:blipFill rotWithShape="1">
          <a:blip r:embed="rId3"/>
          <a:srcRect l="571" b="2530"/>
          <a:stretch/>
        </p:blipFill>
        <p:spPr>
          <a:xfrm>
            <a:off x="7850263" y="3789040"/>
            <a:ext cx="3399972" cy="2952328"/>
          </a:xfrm>
          <a:prstGeom prst="rect">
            <a:avLst/>
          </a:prstGeom>
          <a:ln>
            <a:solidFill>
              <a:srgbClr val="FFC000"/>
            </a:solidFill>
          </a:ln>
        </p:spPr>
      </p:pic>
      <p:sp>
        <p:nvSpPr>
          <p:cNvPr id="7" name="流程图: 过程 6">
            <a:extLst>
              <a:ext uri="{FF2B5EF4-FFF2-40B4-BE49-F238E27FC236}">
                <a16:creationId xmlns:a16="http://schemas.microsoft.com/office/drawing/2014/main" id="{A45FB0D8-594B-00AE-CA74-1A9370AFF3DD}"/>
              </a:ext>
            </a:extLst>
          </p:cNvPr>
          <p:cNvSpPr/>
          <p:nvPr/>
        </p:nvSpPr>
        <p:spPr>
          <a:xfrm>
            <a:off x="695400" y="4144895"/>
            <a:ext cx="1192120" cy="43204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预览图</a:t>
            </a:r>
            <a:endParaRPr lang="en-US" altLang="zh-CN" b="1" dirty="0">
              <a:solidFill>
                <a:schemeClr val="tx1"/>
              </a:solidFill>
              <a:latin typeface="等线" panose="02010600030101010101" charset="-122"/>
              <a:ea typeface="等线" panose="02010600030101010101" charset="-122"/>
            </a:endParaRPr>
          </a:p>
        </p:txBody>
      </p:sp>
      <p:cxnSp>
        <p:nvCxnSpPr>
          <p:cNvPr id="8" name="肘形连接符 11">
            <a:extLst>
              <a:ext uri="{FF2B5EF4-FFF2-40B4-BE49-F238E27FC236}">
                <a16:creationId xmlns:a16="http://schemas.microsoft.com/office/drawing/2014/main" id="{F796FD44-C928-3F5F-416B-A76DBC478FC4}"/>
              </a:ext>
            </a:extLst>
          </p:cNvPr>
          <p:cNvCxnSpPr>
            <a:cxnSpLocks/>
          </p:cNvCxnSpPr>
          <p:nvPr/>
        </p:nvCxnSpPr>
        <p:spPr>
          <a:xfrm rot="10800000" flipV="1">
            <a:off x="837940" y="4528971"/>
            <a:ext cx="1861582" cy="101808"/>
          </a:xfrm>
          <a:prstGeom prst="bentConnector3">
            <a:avLst>
              <a:gd name="adj1" fmla="val 50000"/>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9" name="流程图: 过程 8">
            <a:extLst>
              <a:ext uri="{FF2B5EF4-FFF2-40B4-BE49-F238E27FC236}">
                <a16:creationId xmlns:a16="http://schemas.microsoft.com/office/drawing/2014/main" id="{DC01B279-8761-3C8E-0926-03B4FEE3F8CC}"/>
              </a:ext>
            </a:extLst>
          </p:cNvPr>
          <p:cNvSpPr/>
          <p:nvPr/>
        </p:nvSpPr>
        <p:spPr>
          <a:xfrm>
            <a:off x="695400" y="2040544"/>
            <a:ext cx="1150652" cy="432049"/>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中间支架</a:t>
            </a:r>
            <a:endParaRPr lang="en-US" altLang="zh-CN" b="1" dirty="0">
              <a:solidFill>
                <a:schemeClr val="tx1"/>
              </a:solidFill>
              <a:latin typeface="等线" panose="02010600030101010101" charset="-122"/>
              <a:ea typeface="等线" panose="02010600030101010101" charset="-122"/>
            </a:endParaRPr>
          </a:p>
        </p:txBody>
      </p:sp>
      <p:cxnSp>
        <p:nvCxnSpPr>
          <p:cNvPr id="10" name="肘形连接符 11">
            <a:extLst>
              <a:ext uri="{FF2B5EF4-FFF2-40B4-BE49-F238E27FC236}">
                <a16:creationId xmlns:a16="http://schemas.microsoft.com/office/drawing/2014/main" id="{866D7D28-F2C5-F5AF-CA66-4406CDBE7521}"/>
              </a:ext>
            </a:extLst>
          </p:cNvPr>
          <p:cNvCxnSpPr>
            <a:cxnSpLocks/>
          </p:cNvCxnSpPr>
          <p:nvPr/>
        </p:nvCxnSpPr>
        <p:spPr>
          <a:xfrm rot="10800000" flipV="1">
            <a:off x="837940" y="2424621"/>
            <a:ext cx="1861582" cy="101808"/>
          </a:xfrm>
          <a:prstGeom prst="bentConnector3">
            <a:avLst>
              <a:gd name="adj1" fmla="val 50000"/>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11" name="流程图: 过程 10">
            <a:extLst>
              <a:ext uri="{FF2B5EF4-FFF2-40B4-BE49-F238E27FC236}">
                <a16:creationId xmlns:a16="http://schemas.microsoft.com/office/drawing/2014/main" id="{40967997-7B20-AD33-2703-C3B6C5A84236}"/>
              </a:ext>
            </a:extLst>
          </p:cNvPr>
          <p:cNvSpPr/>
          <p:nvPr/>
        </p:nvSpPr>
        <p:spPr>
          <a:xfrm>
            <a:off x="4130312" y="5861176"/>
            <a:ext cx="1192120" cy="43204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纵向缆绳</a:t>
            </a:r>
            <a:endParaRPr lang="en-US" altLang="zh-CN" b="1" dirty="0">
              <a:solidFill>
                <a:schemeClr val="tx1"/>
              </a:solidFill>
              <a:latin typeface="等线" panose="02010600030101010101" charset="-122"/>
              <a:ea typeface="等线" panose="02010600030101010101" charset="-122"/>
            </a:endParaRPr>
          </a:p>
        </p:txBody>
      </p:sp>
      <p:cxnSp>
        <p:nvCxnSpPr>
          <p:cNvPr id="12" name="肘形连接符 11">
            <a:extLst>
              <a:ext uri="{FF2B5EF4-FFF2-40B4-BE49-F238E27FC236}">
                <a16:creationId xmlns:a16="http://schemas.microsoft.com/office/drawing/2014/main" id="{BA5CB9E5-AC7D-4AC7-9BFF-0C6CFB3F9C21}"/>
              </a:ext>
            </a:extLst>
          </p:cNvPr>
          <p:cNvCxnSpPr>
            <a:cxnSpLocks/>
          </p:cNvCxnSpPr>
          <p:nvPr/>
        </p:nvCxnSpPr>
        <p:spPr>
          <a:xfrm rot="10800000" flipV="1">
            <a:off x="4272853" y="6005192"/>
            <a:ext cx="2201709" cy="341868"/>
          </a:xfrm>
          <a:prstGeom prst="bentConnector3">
            <a:avLst>
              <a:gd name="adj1" fmla="val 50000"/>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15" name="流程图: 过程 14">
            <a:extLst>
              <a:ext uri="{FF2B5EF4-FFF2-40B4-BE49-F238E27FC236}">
                <a16:creationId xmlns:a16="http://schemas.microsoft.com/office/drawing/2014/main" id="{21C77B64-6B3F-E2D8-4F07-D06F29DAFFAD}"/>
              </a:ext>
            </a:extLst>
          </p:cNvPr>
          <p:cNvSpPr/>
          <p:nvPr/>
        </p:nvSpPr>
        <p:spPr>
          <a:xfrm>
            <a:off x="7330407" y="1653347"/>
            <a:ext cx="1899914" cy="1305892"/>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抗风缆绳角度</a:t>
            </a:r>
            <a:endParaRPr lang="en-US" altLang="zh-CN" b="1" dirty="0">
              <a:solidFill>
                <a:schemeClr val="tx1"/>
              </a:solidFill>
              <a:latin typeface="等线" panose="02010600030101010101" charset="-122"/>
              <a:ea typeface="等线" panose="02010600030101010101" charset="-122"/>
            </a:endParaRPr>
          </a:p>
          <a:p>
            <a:pPr>
              <a:lnSpc>
                <a:spcPts val="15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输入≤</a:t>
            </a:r>
            <a:r>
              <a:rPr lang="en-US" altLang="zh-CN" b="1" dirty="0">
                <a:solidFill>
                  <a:schemeClr val="tx1"/>
                </a:solidFill>
                <a:latin typeface="等线" panose="02010600030101010101" charset="-122"/>
                <a:ea typeface="等线" panose="02010600030101010101" charset="-122"/>
              </a:rPr>
              <a:t>0</a:t>
            </a:r>
            <a:r>
              <a:rPr lang="zh-CN" altLang="en-US" b="1" dirty="0">
                <a:solidFill>
                  <a:schemeClr val="tx1"/>
                </a:solidFill>
                <a:latin typeface="等线" panose="02010600030101010101" charset="-122"/>
                <a:ea typeface="等线" panose="02010600030101010101" charset="-122"/>
              </a:rPr>
              <a:t>或≥</a:t>
            </a:r>
            <a:r>
              <a:rPr lang="en-US" altLang="zh-CN" b="1" dirty="0">
                <a:solidFill>
                  <a:schemeClr val="tx1"/>
                </a:solidFill>
                <a:latin typeface="等线" panose="02010600030101010101" charset="-122"/>
                <a:ea typeface="等线" panose="02010600030101010101" charset="-122"/>
              </a:rPr>
              <a:t>90</a:t>
            </a:r>
          </a:p>
          <a:p>
            <a:pPr>
              <a:lnSpc>
                <a:spcPts val="15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为不设置</a:t>
            </a:r>
            <a:endParaRPr lang="en-US" altLang="zh-CN" b="1" dirty="0">
              <a:solidFill>
                <a:schemeClr val="tx1"/>
              </a:solidFill>
              <a:latin typeface="等线" panose="02010600030101010101" charset="-122"/>
              <a:ea typeface="等线" panose="02010600030101010101" charset="-122"/>
            </a:endParaRPr>
          </a:p>
        </p:txBody>
      </p:sp>
      <p:cxnSp>
        <p:nvCxnSpPr>
          <p:cNvPr id="16" name="肘形连接符 11">
            <a:extLst>
              <a:ext uri="{FF2B5EF4-FFF2-40B4-BE49-F238E27FC236}">
                <a16:creationId xmlns:a16="http://schemas.microsoft.com/office/drawing/2014/main" id="{6B234071-87EF-4865-793C-81B1571D2446}"/>
              </a:ext>
            </a:extLst>
          </p:cNvPr>
          <p:cNvCxnSpPr>
            <a:cxnSpLocks/>
          </p:cNvCxnSpPr>
          <p:nvPr/>
        </p:nvCxnSpPr>
        <p:spPr>
          <a:xfrm flipV="1">
            <a:off x="5865642" y="2204864"/>
            <a:ext cx="3254694" cy="1218318"/>
          </a:xfrm>
          <a:prstGeom prst="bentConnector3">
            <a:avLst>
              <a:gd name="adj1" fmla="val 42763"/>
            </a:avLst>
          </a:prstGeom>
          <a:ln>
            <a:solidFill>
              <a:srgbClr val="FFC000"/>
            </a:solidFill>
          </a:ln>
        </p:spPr>
        <p:style>
          <a:lnRef idx="3">
            <a:schemeClr val="accent2"/>
          </a:lnRef>
          <a:fillRef idx="0">
            <a:schemeClr val="accent2"/>
          </a:fillRef>
          <a:effectRef idx="2">
            <a:schemeClr val="accent2"/>
          </a:effectRef>
          <a:fontRef idx="minor">
            <a:schemeClr val="tx1"/>
          </a:fontRef>
        </p:style>
      </p:cxnSp>
      <p:cxnSp>
        <p:nvCxnSpPr>
          <p:cNvPr id="17" name="肘形连接符 11">
            <a:extLst>
              <a:ext uri="{FF2B5EF4-FFF2-40B4-BE49-F238E27FC236}">
                <a16:creationId xmlns:a16="http://schemas.microsoft.com/office/drawing/2014/main" id="{8C4F0625-B16E-DE96-6168-9EDA045F5E51}"/>
              </a:ext>
            </a:extLst>
          </p:cNvPr>
          <p:cNvCxnSpPr>
            <a:cxnSpLocks/>
          </p:cNvCxnSpPr>
          <p:nvPr/>
        </p:nvCxnSpPr>
        <p:spPr>
          <a:xfrm>
            <a:off x="5605608" y="3519026"/>
            <a:ext cx="3624713" cy="2279648"/>
          </a:xfrm>
          <a:prstGeom prst="bentConnector3">
            <a:avLst>
              <a:gd name="adj1" fmla="val 50000"/>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18" name="流程图: 过程 17">
            <a:extLst>
              <a:ext uri="{FF2B5EF4-FFF2-40B4-BE49-F238E27FC236}">
                <a16:creationId xmlns:a16="http://schemas.microsoft.com/office/drawing/2014/main" id="{C4CC916B-EE85-E4C5-E6C8-0FDC577BC4EA}"/>
              </a:ext>
            </a:extLst>
          </p:cNvPr>
          <p:cNvSpPr/>
          <p:nvPr/>
        </p:nvSpPr>
        <p:spPr>
          <a:xfrm>
            <a:off x="8260602" y="5827896"/>
            <a:ext cx="1559838" cy="329277"/>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横向支撑设置</a:t>
            </a:r>
            <a:endParaRPr lang="en-US" altLang="zh-CN" b="1" dirty="0">
              <a:solidFill>
                <a:schemeClr val="tx1"/>
              </a:solidFill>
              <a:latin typeface="等线" panose="02010600030101010101" charset="-122"/>
              <a:ea typeface="等线" panose="02010600030101010101" charset="-122"/>
            </a:endParaRPr>
          </a:p>
        </p:txBody>
      </p:sp>
      <p:pic>
        <p:nvPicPr>
          <p:cNvPr id="22" name="图片 21">
            <a:extLst>
              <a:ext uri="{FF2B5EF4-FFF2-40B4-BE49-F238E27FC236}">
                <a16:creationId xmlns:a16="http://schemas.microsoft.com/office/drawing/2014/main" id="{8E44C8DE-BB55-2FE8-7620-5085EFB69BA8}"/>
              </a:ext>
            </a:extLst>
          </p:cNvPr>
          <p:cNvPicPr>
            <a:picLocks noChangeAspect="1"/>
          </p:cNvPicPr>
          <p:nvPr/>
        </p:nvPicPr>
        <p:blipFill rotWithShape="1">
          <a:blip r:embed="rId4"/>
          <a:srcRect l="25659" t="14448" r="53166" b="43091"/>
          <a:stretch/>
        </p:blipFill>
        <p:spPr>
          <a:xfrm>
            <a:off x="9276099" y="1372668"/>
            <a:ext cx="2504974" cy="2050514"/>
          </a:xfrm>
          <a:prstGeom prst="rect">
            <a:avLst/>
          </a:prstGeom>
        </p:spPr>
      </p:pic>
      <p:sp>
        <p:nvSpPr>
          <p:cNvPr id="25" name="流程图: 过程 24">
            <a:extLst>
              <a:ext uri="{FF2B5EF4-FFF2-40B4-BE49-F238E27FC236}">
                <a16:creationId xmlns:a16="http://schemas.microsoft.com/office/drawing/2014/main" id="{AFA33C9E-5CE8-6B27-FB6F-CB26B50D2A63}"/>
              </a:ext>
            </a:extLst>
          </p:cNvPr>
          <p:cNvSpPr/>
          <p:nvPr/>
        </p:nvSpPr>
        <p:spPr>
          <a:xfrm>
            <a:off x="8600037" y="3096016"/>
            <a:ext cx="1132153" cy="382094"/>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纵向缆绳</a:t>
            </a:r>
            <a:endParaRPr lang="en-US" altLang="zh-CN" b="1" dirty="0">
              <a:solidFill>
                <a:schemeClr val="bg1"/>
              </a:solidFill>
              <a:latin typeface="等线" panose="02010600030101010101" charset="-122"/>
              <a:ea typeface="等线" panose="02010600030101010101" charset="-122"/>
            </a:endParaRPr>
          </a:p>
        </p:txBody>
      </p:sp>
      <p:cxnSp>
        <p:nvCxnSpPr>
          <p:cNvPr id="26" name="肘形连接符 11">
            <a:extLst>
              <a:ext uri="{FF2B5EF4-FFF2-40B4-BE49-F238E27FC236}">
                <a16:creationId xmlns:a16="http://schemas.microsoft.com/office/drawing/2014/main" id="{BA91E1C7-C0E5-CDF3-B7CF-A6AF662B082B}"/>
              </a:ext>
            </a:extLst>
          </p:cNvPr>
          <p:cNvCxnSpPr>
            <a:cxnSpLocks/>
          </p:cNvCxnSpPr>
          <p:nvPr/>
        </p:nvCxnSpPr>
        <p:spPr>
          <a:xfrm flipV="1">
            <a:off x="8688288" y="2669991"/>
            <a:ext cx="1486386" cy="849035"/>
          </a:xfrm>
          <a:prstGeom prst="bentConnector3">
            <a:avLst>
              <a:gd name="adj1" fmla="val 68642"/>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27" name="流程图: 过程 26">
            <a:extLst>
              <a:ext uri="{FF2B5EF4-FFF2-40B4-BE49-F238E27FC236}">
                <a16:creationId xmlns:a16="http://schemas.microsoft.com/office/drawing/2014/main" id="{CB8C87B4-7CE8-89C9-20F6-494FFB670A52}"/>
              </a:ext>
            </a:extLst>
          </p:cNvPr>
          <p:cNvSpPr/>
          <p:nvPr/>
        </p:nvSpPr>
        <p:spPr>
          <a:xfrm>
            <a:off x="10414198" y="3125469"/>
            <a:ext cx="1366875" cy="5195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右缆绳</a:t>
            </a:r>
            <a:endParaRPr lang="en-US" altLang="zh-CN" b="1" dirty="0">
              <a:solidFill>
                <a:schemeClr val="bg1"/>
              </a:solidFill>
              <a:latin typeface="等线" panose="02010600030101010101" charset="-122"/>
              <a:ea typeface="等线" panose="02010600030101010101" charset="-122"/>
            </a:endParaRPr>
          </a:p>
        </p:txBody>
      </p:sp>
      <p:cxnSp>
        <p:nvCxnSpPr>
          <p:cNvPr id="28" name="肘形连接符 11">
            <a:extLst>
              <a:ext uri="{FF2B5EF4-FFF2-40B4-BE49-F238E27FC236}">
                <a16:creationId xmlns:a16="http://schemas.microsoft.com/office/drawing/2014/main" id="{0AD02BB5-B3F1-293D-3F7A-1A32236A03A1}"/>
              </a:ext>
            </a:extLst>
          </p:cNvPr>
          <p:cNvCxnSpPr>
            <a:cxnSpLocks/>
          </p:cNvCxnSpPr>
          <p:nvPr/>
        </p:nvCxnSpPr>
        <p:spPr>
          <a:xfrm rot="10800000">
            <a:off x="10415748" y="2712212"/>
            <a:ext cx="990051" cy="854987"/>
          </a:xfrm>
          <a:prstGeom prst="bentConnector3">
            <a:avLst>
              <a:gd name="adj1" fmla="val 73090"/>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33" name="矩形 112">
            <a:extLst>
              <a:ext uri="{FF2B5EF4-FFF2-40B4-BE49-F238E27FC236}">
                <a16:creationId xmlns:a16="http://schemas.microsoft.com/office/drawing/2014/main" id="{7532CD75-64E0-FD12-522A-D4B5112F5B4C}"/>
              </a:ext>
            </a:extLst>
          </p:cNvPr>
          <p:cNvSpPr/>
          <p:nvPr/>
        </p:nvSpPr>
        <p:spPr>
          <a:xfrm>
            <a:off x="711303" y="1144261"/>
            <a:ext cx="9633169" cy="423221"/>
          </a:xfrm>
          <a:prstGeom prst="rect">
            <a:avLst/>
          </a:prstGeom>
          <a:solidFill>
            <a:schemeClr val="accent2">
              <a:lumMod val="40000"/>
              <a:lumOff val="60000"/>
              <a:alpha val="65000"/>
            </a:schemeClr>
          </a:solidFill>
          <a:ln w="9525">
            <a:noFill/>
          </a:ln>
        </p:spPr>
        <p:txBody>
          <a:bodyPr wrap="square">
            <a:spAutoFit/>
          </a:bodyPr>
          <a:lstStyle/>
          <a:p>
            <a:pPr marL="457200" indent="-457200" algn="l">
              <a:lnSpc>
                <a:spcPts val="2800"/>
              </a:lnSpc>
              <a:spcBef>
                <a:spcPts val="400"/>
              </a:spcBef>
              <a:spcAft>
                <a:spcPts val="400"/>
              </a:spcAft>
              <a:buClrTx/>
              <a:buSzTx/>
              <a:buFont typeface="Wingdings" panose="05000000000000000000" charset="0"/>
              <a:buChar char="u"/>
            </a:pPr>
            <a:r>
              <a:rPr lang="zh-CN" altLang="en-US"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中间支架参数化控制构件截面</a:t>
            </a:r>
            <a:r>
              <a:rPr lang="en-US" altLang="zh-CN"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a:t>
            </a:r>
            <a:r>
              <a:rPr lang="zh-CN" altLang="en-US"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定位尺寸</a:t>
            </a:r>
            <a:r>
              <a:rPr lang="en-US" altLang="zh-CN"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a:t>
            </a:r>
            <a:r>
              <a:rPr lang="zh-CN" altLang="en-US"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立柱数量</a:t>
            </a:r>
            <a:r>
              <a:rPr lang="en-US" altLang="zh-CN"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a:t>
            </a:r>
            <a:r>
              <a:rPr lang="zh-CN" altLang="en-US"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纵向抗风缆绳</a:t>
            </a:r>
            <a:r>
              <a:rPr lang="en-US" altLang="zh-CN"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a:t>
            </a:r>
            <a:r>
              <a:rPr lang="zh-CN" altLang="en-US"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横向支撑设置</a:t>
            </a:r>
          </a:p>
        </p:txBody>
      </p:sp>
    </p:spTree>
    <p:extLst>
      <p:ext uri="{BB962C8B-B14F-4D97-AF65-F5344CB8AC3E}">
        <p14:creationId xmlns:p14="http://schemas.microsoft.com/office/powerpoint/2010/main" val="4209153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矩形: 圆角 33"/>
          <p:cNvSpPr/>
          <p:nvPr>
            <p:custDataLst>
              <p:tags r:id="rId1"/>
            </p:custDataLst>
          </p:nvPr>
        </p:nvSpPr>
        <p:spPr>
          <a:xfrm rot="16200000">
            <a:off x="177165" y="414020"/>
            <a:ext cx="449580" cy="129540"/>
          </a:xfrm>
          <a:prstGeom prst="roundRect">
            <a:avLst>
              <a:gd name="adj" fmla="val 50000"/>
            </a:avLst>
          </a:prstGeom>
          <a:gradFill>
            <a:gsLst>
              <a:gs pos="0">
                <a:srgbClr val="00B0F0"/>
              </a:gs>
              <a:gs pos="100000">
                <a:srgbClr val="034373"/>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标题 14"/>
          <p:cNvSpPr>
            <a:spLocks noGrp="1"/>
          </p:cNvSpPr>
          <p:nvPr>
            <p:ph type="title"/>
            <p:custDataLst>
              <p:tags r:id="rId2"/>
            </p:custDataLst>
          </p:nvPr>
        </p:nvSpPr>
        <p:spPr>
          <a:xfrm>
            <a:off x="552450" y="345440"/>
            <a:ext cx="6500495" cy="395605"/>
          </a:xfrm>
          <a:solidFill>
            <a:srgbClr val="69A35B"/>
          </a:solidFill>
        </p:spPr>
        <p:txBody>
          <a:bodyPr wrap="square">
            <a:normAutofit fontScale="90000"/>
          </a:bodyPr>
          <a:lstStyle/>
          <a:p>
            <a:pPr algn="l"/>
            <a:r>
              <a:rPr lang="zh-CN" altLang="en-US" sz="2400" b="1" dirty="0">
                <a:latin typeface="微软雅黑" panose="020B0503020204020204" charset="-122"/>
                <a:ea typeface="微软雅黑" panose="020B0503020204020204" charset="-122"/>
                <a:cs typeface="字魂105号-简雅黑" panose="02010600030101010101" pitchFamily="2" charset="-122"/>
                <a:sym typeface="+mn-ea"/>
              </a:rPr>
              <a:t>荷载计算便利的小工具</a:t>
            </a:r>
            <a:endParaRPr lang="zh-CN" altLang="en-US" sz="2400" b="1" dirty="0">
              <a:latin typeface="微软雅黑" panose="020B0503020204020204" charset="-122"/>
              <a:ea typeface="微软雅黑" panose="020B0503020204020204" charset="-122"/>
              <a:cs typeface="字魂105号-简雅黑" panose="02010600030101010101" pitchFamily="2" charset="-122"/>
            </a:endParaRPr>
          </a:p>
        </p:txBody>
      </p:sp>
      <p:pic>
        <p:nvPicPr>
          <p:cNvPr id="2" name="图片 1"/>
          <p:cNvPicPr>
            <a:picLocks noChangeAspect="1"/>
          </p:cNvPicPr>
          <p:nvPr>
            <p:custDataLst>
              <p:tags r:id="rId3"/>
            </p:custDataLst>
          </p:nvPr>
        </p:nvPicPr>
        <p:blipFill>
          <a:blip r:embed="rId20"/>
          <a:stretch>
            <a:fillRect/>
          </a:stretch>
        </p:blipFill>
        <p:spPr>
          <a:xfrm>
            <a:off x="3356610" y="1210310"/>
            <a:ext cx="5222875" cy="4171315"/>
          </a:xfrm>
          <a:prstGeom prst="rect">
            <a:avLst/>
          </a:prstGeom>
        </p:spPr>
      </p:pic>
      <p:pic>
        <p:nvPicPr>
          <p:cNvPr id="3" name="图片 2"/>
          <p:cNvPicPr>
            <a:picLocks noChangeAspect="1"/>
          </p:cNvPicPr>
          <p:nvPr>
            <p:custDataLst>
              <p:tags r:id="rId4"/>
            </p:custDataLst>
          </p:nvPr>
        </p:nvPicPr>
        <p:blipFill>
          <a:blip r:embed="rId21"/>
          <a:stretch>
            <a:fillRect/>
          </a:stretch>
        </p:blipFill>
        <p:spPr>
          <a:xfrm>
            <a:off x="960755" y="2218055"/>
            <a:ext cx="2276475" cy="733425"/>
          </a:xfrm>
          <a:prstGeom prst="rect">
            <a:avLst/>
          </a:prstGeom>
        </p:spPr>
      </p:pic>
      <p:pic>
        <p:nvPicPr>
          <p:cNvPr id="4" name="图片 3"/>
          <p:cNvPicPr>
            <a:picLocks noChangeAspect="1"/>
          </p:cNvPicPr>
          <p:nvPr>
            <p:custDataLst>
              <p:tags r:id="rId5"/>
            </p:custDataLst>
          </p:nvPr>
        </p:nvPicPr>
        <p:blipFill>
          <a:blip r:embed="rId22"/>
          <a:stretch>
            <a:fillRect/>
          </a:stretch>
        </p:blipFill>
        <p:spPr>
          <a:xfrm>
            <a:off x="8869680" y="1856105"/>
            <a:ext cx="2533650" cy="1095375"/>
          </a:xfrm>
          <a:prstGeom prst="rect">
            <a:avLst/>
          </a:prstGeom>
        </p:spPr>
      </p:pic>
      <p:pic>
        <p:nvPicPr>
          <p:cNvPr id="6" name="图片 5"/>
          <p:cNvPicPr>
            <a:picLocks noChangeAspect="1"/>
          </p:cNvPicPr>
          <p:nvPr>
            <p:custDataLst>
              <p:tags r:id="rId6"/>
            </p:custDataLst>
          </p:nvPr>
        </p:nvPicPr>
        <p:blipFill>
          <a:blip r:embed="rId23"/>
          <a:stretch>
            <a:fillRect/>
          </a:stretch>
        </p:blipFill>
        <p:spPr>
          <a:xfrm>
            <a:off x="313055" y="4089400"/>
            <a:ext cx="2924175" cy="1762125"/>
          </a:xfrm>
          <a:prstGeom prst="rect">
            <a:avLst/>
          </a:prstGeom>
        </p:spPr>
      </p:pic>
      <p:pic>
        <p:nvPicPr>
          <p:cNvPr id="13" name="图片 12"/>
          <p:cNvPicPr>
            <a:picLocks noChangeAspect="1"/>
          </p:cNvPicPr>
          <p:nvPr>
            <p:custDataLst>
              <p:tags r:id="rId7"/>
            </p:custDataLst>
          </p:nvPr>
        </p:nvPicPr>
        <p:blipFill>
          <a:blip r:embed="rId24"/>
          <a:stretch>
            <a:fillRect/>
          </a:stretch>
        </p:blipFill>
        <p:spPr>
          <a:xfrm>
            <a:off x="8809355" y="4356100"/>
            <a:ext cx="3019425" cy="1495425"/>
          </a:xfrm>
          <a:prstGeom prst="rect">
            <a:avLst/>
          </a:prstGeom>
        </p:spPr>
      </p:pic>
      <p:cxnSp>
        <p:nvCxnSpPr>
          <p:cNvPr id="44" name="肘形连接符 43"/>
          <p:cNvCxnSpPr/>
          <p:nvPr>
            <p:custDataLst>
              <p:tags r:id="rId8"/>
            </p:custDataLst>
          </p:nvPr>
        </p:nvCxnSpPr>
        <p:spPr>
          <a:xfrm>
            <a:off x="973455" y="3016250"/>
            <a:ext cx="2620010" cy="210820"/>
          </a:xfrm>
          <a:prstGeom prst="bentConnector3">
            <a:avLst>
              <a:gd name="adj1" fmla="val 86621"/>
            </a:avLst>
          </a:prstGeom>
          <a:ln w="31750">
            <a:headEnd type="diamond"/>
            <a:tailEnd type="diamond" w="med" len="med"/>
          </a:ln>
        </p:spPr>
        <p:style>
          <a:lnRef idx="3">
            <a:schemeClr val="accent2"/>
          </a:lnRef>
          <a:fillRef idx="0">
            <a:schemeClr val="accent2"/>
          </a:fillRef>
          <a:effectRef idx="2">
            <a:schemeClr val="accent2"/>
          </a:effectRef>
          <a:fontRef idx="minor">
            <a:schemeClr val="tx1"/>
          </a:fontRef>
        </p:style>
      </p:cxnSp>
      <p:cxnSp>
        <p:nvCxnSpPr>
          <p:cNvPr id="14" name="肘形连接符 13"/>
          <p:cNvCxnSpPr/>
          <p:nvPr>
            <p:custDataLst>
              <p:tags r:id="rId9"/>
            </p:custDataLst>
          </p:nvPr>
        </p:nvCxnSpPr>
        <p:spPr>
          <a:xfrm flipV="1">
            <a:off x="2637155" y="4309745"/>
            <a:ext cx="2758440" cy="1143000"/>
          </a:xfrm>
          <a:prstGeom prst="bentConnector3">
            <a:avLst>
              <a:gd name="adj1" fmla="val 79212"/>
            </a:avLst>
          </a:prstGeom>
          <a:ln w="31750">
            <a:headEnd type="diamond"/>
            <a:tailEnd type="diamond" w="med" len="med"/>
          </a:ln>
        </p:spPr>
        <p:style>
          <a:lnRef idx="3">
            <a:schemeClr val="accent2"/>
          </a:lnRef>
          <a:fillRef idx="0">
            <a:schemeClr val="accent2"/>
          </a:fillRef>
          <a:effectRef idx="2">
            <a:schemeClr val="accent2"/>
          </a:effectRef>
          <a:fontRef idx="minor">
            <a:schemeClr val="tx1"/>
          </a:fontRef>
        </p:style>
      </p:cxnSp>
      <p:cxnSp>
        <p:nvCxnSpPr>
          <p:cNvPr id="16" name="肘形连接符 15"/>
          <p:cNvCxnSpPr/>
          <p:nvPr>
            <p:custDataLst>
              <p:tags r:id="rId10"/>
            </p:custDataLst>
          </p:nvPr>
        </p:nvCxnSpPr>
        <p:spPr>
          <a:xfrm>
            <a:off x="8299450" y="2574925"/>
            <a:ext cx="2778760" cy="79375"/>
          </a:xfrm>
          <a:prstGeom prst="bentConnector3">
            <a:avLst>
              <a:gd name="adj1" fmla="val 23057"/>
            </a:avLst>
          </a:prstGeom>
          <a:ln w="31750">
            <a:headEnd type="diamond"/>
            <a:tailEnd type="diamond" w="med" len="med"/>
          </a:ln>
        </p:spPr>
        <p:style>
          <a:lnRef idx="3">
            <a:schemeClr val="accent2"/>
          </a:lnRef>
          <a:fillRef idx="0">
            <a:schemeClr val="accent2"/>
          </a:fillRef>
          <a:effectRef idx="2">
            <a:schemeClr val="accent2"/>
          </a:effectRef>
          <a:fontRef idx="minor">
            <a:schemeClr val="tx1"/>
          </a:fontRef>
        </p:style>
      </p:cxnSp>
      <p:cxnSp>
        <p:nvCxnSpPr>
          <p:cNvPr id="21" name="肘形连接符 20"/>
          <p:cNvCxnSpPr/>
          <p:nvPr>
            <p:custDataLst>
              <p:tags r:id="rId11"/>
            </p:custDataLst>
          </p:nvPr>
        </p:nvCxnSpPr>
        <p:spPr>
          <a:xfrm>
            <a:off x="7707630" y="4561840"/>
            <a:ext cx="2355850" cy="821690"/>
          </a:xfrm>
          <a:prstGeom prst="bentConnector3">
            <a:avLst>
              <a:gd name="adj1" fmla="val 43099"/>
            </a:avLst>
          </a:prstGeom>
          <a:ln w="31750">
            <a:headEnd type="diamond"/>
            <a:tailEnd type="diamond" w="med" len="med"/>
          </a:ln>
        </p:spPr>
        <p:style>
          <a:lnRef idx="3">
            <a:schemeClr val="accent2"/>
          </a:lnRef>
          <a:fillRef idx="0">
            <a:schemeClr val="accent2"/>
          </a:fillRef>
          <a:effectRef idx="2">
            <a:schemeClr val="accent2"/>
          </a:effectRef>
          <a:fontRef idx="minor">
            <a:schemeClr val="tx1"/>
          </a:fontRef>
        </p:style>
      </p:cxnSp>
      <p:sp>
        <p:nvSpPr>
          <p:cNvPr id="23" name="文本框 14"/>
          <p:cNvSpPr txBox="1"/>
          <p:nvPr>
            <p:custDataLst>
              <p:tags r:id="rId12"/>
            </p:custDataLst>
          </p:nvPr>
        </p:nvSpPr>
        <p:spPr>
          <a:xfrm>
            <a:off x="37465" y="1445895"/>
            <a:ext cx="3028950" cy="645160"/>
          </a:xfrm>
          <a:prstGeom prst="rect">
            <a:avLst/>
          </a:prstGeom>
          <a:solidFill>
            <a:srgbClr val="FFC0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ctr">
              <a:buFont typeface="Wingdings" panose="05000000000000000000" charset="0"/>
              <a:buChar char="u"/>
            </a:pPr>
            <a:r>
              <a:rPr lang="zh-CN" altLang="en-US" dirty="0">
                <a:latin typeface="微软雅黑" panose="020B0503020204020204" charset="-122"/>
                <a:ea typeface="微软雅黑" panose="020B0503020204020204" charset="-122"/>
                <a:cs typeface="字魂105号-简雅黑" panose="02010600030101010101" pitchFamily="2" charset="-122"/>
              </a:rPr>
              <a:t>基本雪压针对支架和基础分别可选择三种重现期</a:t>
            </a:r>
          </a:p>
        </p:txBody>
      </p:sp>
      <p:sp>
        <p:nvSpPr>
          <p:cNvPr id="27" name="文本框 14"/>
          <p:cNvSpPr txBox="1"/>
          <p:nvPr>
            <p:custDataLst>
              <p:tags r:id="rId13"/>
            </p:custDataLst>
          </p:nvPr>
        </p:nvSpPr>
        <p:spPr>
          <a:xfrm>
            <a:off x="8579485" y="1210945"/>
            <a:ext cx="3028950" cy="645160"/>
          </a:xfrm>
          <a:prstGeom prst="rect">
            <a:avLst/>
          </a:prstGeom>
          <a:solidFill>
            <a:srgbClr val="00B0F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lgn="ctr">
              <a:buClrTx/>
              <a:buSzTx/>
              <a:buFont typeface="Wingdings" panose="05000000000000000000" charset="0"/>
              <a:buChar char="u"/>
            </a:pPr>
            <a:r>
              <a:rPr lang="zh-CN" altLang="en-US" dirty="0">
                <a:latin typeface="微软雅黑" panose="020B0503020204020204" charset="-122"/>
                <a:ea typeface="微软雅黑" panose="020B0503020204020204" charset="-122"/>
                <a:cs typeface="字魂105号-简雅黑" panose="02010600030101010101" pitchFamily="2" charset="-122"/>
                <a:sym typeface="+mn-ea"/>
              </a:rPr>
              <a:t>基本风压针对支架和基础分别可选择三种重现期</a:t>
            </a:r>
          </a:p>
        </p:txBody>
      </p:sp>
      <p:sp>
        <p:nvSpPr>
          <p:cNvPr id="28" name="文本框 14"/>
          <p:cNvSpPr txBox="1"/>
          <p:nvPr>
            <p:custDataLst>
              <p:tags r:id="rId14"/>
            </p:custDataLst>
          </p:nvPr>
        </p:nvSpPr>
        <p:spPr>
          <a:xfrm>
            <a:off x="8611235" y="3597275"/>
            <a:ext cx="3478530" cy="645160"/>
          </a:xfrm>
          <a:prstGeom prst="rect">
            <a:avLst/>
          </a:prstGeom>
          <a:solidFill>
            <a:srgbClr val="FFFF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lgn="ctr">
              <a:buClrTx/>
              <a:buSzTx/>
              <a:buFont typeface="Wingdings" panose="05000000000000000000" charset="0"/>
              <a:buChar char="u"/>
            </a:pPr>
            <a:r>
              <a:rPr lang="zh-CN" altLang="en-US" dirty="0">
                <a:latin typeface="微软雅黑" panose="020B0503020204020204" charset="-122"/>
                <a:ea typeface="微软雅黑" panose="020B0503020204020204" charset="-122"/>
                <a:cs typeface="字魂105号-简雅黑" panose="02010600030101010101" pitchFamily="2" charset="-122"/>
                <a:sym typeface="+mn-ea"/>
              </a:rPr>
              <a:t>基本风压根据10年和100年自动计算25年和50年风压值</a:t>
            </a:r>
          </a:p>
        </p:txBody>
      </p:sp>
      <p:sp>
        <p:nvSpPr>
          <p:cNvPr id="32" name="文本框 14"/>
          <p:cNvSpPr txBox="1"/>
          <p:nvPr>
            <p:custDataLst>
              <p:tags r:id="rId15"/>
            </p:custDataLst>
          </p:nvPr>
        </p:nvSpPr>
        <p:spPr>
          <a:xfrm>
            <a:off x="-118110" y="5909945"/>
            <a:ext cx="4485640" cy="368300"/>
          </a:xfrm>
          <a:prstGeom prst="rect">
            <a:avLst/>
          </a:prstGeom>
          <a:solidFill>
            <a:schemeClr val="accent3">
              <a:lumMod val="40000"/>
              <a:lumOff val="6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lgn="ctr">
              <a:buClrTx/>
              <a:buSzTx/>
              <a:buFont typeface="Wingdings" panose="05000000000000000000" charset="0"/>
              <a:buChar char="u"/>
            </a:pPr>
            <a:r>
              <a:rPr lang="zh-CN" altLang="en-US" dirty="0">
                <a:latin typeface="微软雅黑" panose="020B0503020204020204" charset="-122"/>
                <a:ea typeface="微软雅黑" panose="020B0503020204020204" charset="-122"/>
                <a:cs typeface="字魂105号-简雅黑" panose="02010600030101010101" pitchFamily="2" charset="-122"/>
                <a:sym typeface="+mn-ea"/>
              </a:rPr>
              <a:t>根据支架坡度自动计算积雪分布系数值</a:t>
            </a:r>
          </a:p>
        </p:txBody>
      </p:sp>
      <p:sp>
        <p:nvSpPr>
          <p:cNvPr id="34" name="文本框 14"/>
          <p:cNvSpPr txBox="1"/>
          <p:nvPr>
            <p:custDataLst>
              <p:tags r:id="rId16"/>
            </p:custDataLst>
          </p:nvPr>
        </p:nvSpPr>
        <p:spPr>
          <a:xfrm>
            <a:off x="8255" y="3401695"/>
            <a:ext cx="3478530" cy="646331"/>
          </a:xfrm>
          <a:prstGeom prst="rect">
            <a:avLst/>
          </a:prstGeom>
          <a:solidFill>
            <a:srgbClr val="95882B"/>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lgn="ctr">
              <a:buClrTx/>
              <a:buSzTx/>
              <a:buFont typeface="Wingdings" panose="05000000000000000000" charset="0"/>
              <a:buChar char="u"/>
            </a:pPr>
            <a:r>
              <a:rPr lang="zh-CN" altLang="en-US" dirty="0">
                <a:latin typeface="微软雅黑" panose="020B0503020204020204" charset="-122"/>
                <a:ea typeface="微软雅黑" panose="020B0503020204020204" charset="-122"/>
                <a:cs typeface="字魂105号-简雅黑" panose="02010600030101010101" pitchFamily="2" charset="-122"/>
                <a:sym typeface="+mn-ea"/>
              </a:rPr>
              <a:t>基本雪压根据10年和100年自动计算25年和50年雪压值</a:t>
            </a:r>
          </a:p>
        </p:txBody>
      </p:sp>
      <p:sp>
        <p:nvSpPr>
          <p:cNvPr id="35" name="标题 14"/>
          <p:cNvSpPr/>
          <p:nvPr>
            <p:custDataLst>
              <p:tags r:id="rId17"/>
            </p:custDataLst>
          </p:nvPr>
        </p:nvSpPr>
        <p:spPr>
          <a:xfrm>
            <a:off x="4242752" y="1002764"/>
            <a:ext cx="3706495" cy="395605"/>
          </a:xfrm>
          <a:prstGeom prst="rect">
            <a:avLst/>
          </a:prstGeom>
          <a:gradFill>
            <a:gsLst>
              <a:gs pos="96000">
                <a:srgbClr val="0B104D"/>
              </a:gs>
              <a:gs pos="34000">
                <a:schemeClr val="accent1">
                  <a:lumMod val="40000"/>
                  <a:lumOff val="60000"/>
                </a:schemeClr>
              </a:gs>
            </a:gsLst>
            <a:lin ang="2700000" scaled="1"/>
          </a:gradFill>
        </p:spPr>
        <p:txBody>
          <a:bodyPr vert="horz" wrap="square"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2400" dirty="0">
                <a:latin typeface="微软雅黑" panose="020B0503020204020204" charset="-122"/>
                <a:ea typeface="微软雅黑" panose="020B0503020204020204" charset="-122"/>
                <a:cs typeface="字魂105号-简雅黑" panose="02010600030101010101" pitchFamily="2" charset="-122"/>
                <a:sym typeface="+mn-ea"/>
              </a:rPr>
              <a:t>四组参数五种自动衔接结果</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7"/>
          <a:stretch>
            <a:fillRect/>
          </a:stretch>
        </p:blipFill>
        <p:spPr>
          <a:xfrm>
            <a:off x="8871027" y="4467860"/>
            <a:ext cx="3173095" cy="2390140"/>
          </a:xfrm>
          <a:prstGeom prst="rect">
            <a:avLst/>
          </a:prstGeom>
          <a:noFill/>
        </p:spPr>
      </p:pic>
      <p:grpSp>
        <p:nvGrpSpPr>
          <p:cNvPr id="12" name="组合 11"/>
          <p:cNvGrpSpPr/>
          <p:nvPr/>
        </p:nvGrpSpPr>
        <p:grpSpPr>
          <a:xfrm>
            <a:off x="411700" y="893197"/>
            <a:ext cx="4772621" cy="1436914"/>
            <a:chOff x="1454331" y="2090057"/>
            <a:chExt cx="4772621" cy="1436914"/>
          </a:xfrm>
          <a:noFill/>
        </p:grpSpPr>
        <p:sp>
          <p:nvSpPr>
            <p:cNvPr id="8" name="文本框 14"/>
            <p:cNvSpPr txBox="1"/>
            <p:nvPr/>
          </p:nvSpPr>
          <p:spPr>
            <a:xfrm>
              <a:off x="1593276" y="2208744"/>
              <a:ext cx="3060303" cy="398780"/>
            </a:xfrm>
            <a:prstGeom prst="rect">
              <a:avLst/>
            </a:prstGeom>
            <a:solidFill>
              <a:srgbClr val="FFFF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latin typeface="微软雅黑" panose="020B0503020204020204" charset="-122"/>
                  <a:ea typeface="微软雅黑" panose="020B0503020204020204" charset="-122"/>
                  <a:cs typeface="字魂105号-简雅黑" panose="02010600030101010101" pitchFamily="2" charset="-122"/>
                </a:rPr>
                <a:t>初应力支持四种方式定义</a:t>
              </a:r>
            </a:p>
          </p:txBody>
        </p:sp>
        <p:sp>
          <p:nvSpPr>
            <p:cNvPr id="2" name="矩形 1"/>
            <p:cNvSpPr/>
            <p:nvPr/>
          </p:nvSpPr>
          <p:spPr>
            <a:xfrm>
              <a:off x="1454331" y="2090057"/>
              <a:ext cx="4478020" cy="1436914"/>
            </a:xfrm>
            <a:prstGeom prst="rect">
              <a:avLst/>
            </a:prstGeom>
            <a:grp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nvGrpSpPr>
            <p:cNvPr id="10" name="组合 9"/>
            <p:cNvGrpSpPr/>
            <p:nvPr/>
          </p:nvGrpSpPr>
          <p:grpSpPr>
            <a:xfrm>
              <a:off x="5630715" y="2495378"/>
              <a:ext cx="596237" cy="596237"/>
              <a:chOff x="5516224" y="2364677"/>
              <a:chExt cx="792480" cy="792480"/>
            </a:xfrm>
            <a:grpFill/>
          </p:grpSpPr>
          <p:sp>
            <p:nvSpPr>
              <p:cNvPr id="6" name="椭圆 5"/>
              <p:cNvSpPr/>
              <p:nvPr/>
            </p:nvSpPr>
            <p:spPr>
              <a:xfrm>
                <a:off x="5516224" y="2364677"/>
                <a:ext cx="792480" cy="7924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7" name="efficiency_158344"/>
              <p:cNvSpPr>
                <a:spLocks noChangeAspect="1"/>
              </p:cNvSpPr>
              <p:nvPr/>
            </p:nvSpPr>
            <p:spPr bwMode="auto">
              <a:xfrm>
                <a:off x="5727297" y="2576318"/>
                <a:ext cx="369844" cy="369197"/>
              </a:xfrm>
              <a:custGeom>
                <a:avLst/>
                <a:gdLst>
                  <a:gd name="connsiteX0" fmla="*/ 360585 w 604110"/>
                  <a:gd name="connsiteY0" fmla="*/ 233916 h 603052"/>
                  <a:gd name="connsiteX1" fmla="*/ 380012 w 604110"/>
                  <a:gd name="connsiteY1" fmla="*/ 241933 h 603052"/>
                  <a:gd name="connsiteX2" fmla="*/ 380012 w 604110"/>
                  <a:gd name="connsiteY2" fmla="*/ 280718 h 603052"/>
                  <a:gd name="connsiteX3" fmla="*/ 297635 w 604110"/>
                  <a:gd name="connsiteY3" fmla="*/ 362947 h 603052"/>
                  <a:gd name="connsiteX4" fmla="*/ 278277 w 604110"/>
                  <a:gd name="connsiteY4" fmla="*/ 371033 h 603052"/>
                  <a:gd name="connsiteX5" fmla="*/ 258781 w 604110"/>
                  <a:gd name="connsiteY5" fmla="*/ 362947 h 603052"/>
                  <a:gd name="connsiteX6" fmla="*/ 222260 w 604110"/>
                  <a:gd name="connsiteY6" fmla="*/ 326355 h 603052"/>
                  <a:gd name="connsiteX7" fmla="*/ 222260 w 604110"/>
                  <a:gd name="connsiteY7" fmla="*/ 287707 h 603052"/>
                  <a:gd name="connsiteX8" fmla="*/ 260977 w 604110"/>
                  <a:gd name="connsiteY8" fmla="*/ 287707 h 603052"/>
                  <a:gd name="connsiteX9" fmla="*/ 278277 w 604110"/>
                  <a:gd name="connsiteY9" fmla="*/ 304838 h 603052"/>
                  <a:gd name="connsiteX10" fmla="*/ 341158 w 604110"/>
                  <a:gd name="connsiteY10" fmla="*/ 241933 h 603052"/>
                  <a:gd name="connsiteX11" fmla="*/ 360585 w 604110"/>
                  <a:gd name="connsiteY11" fmla="*/ 233916 h 603052"/>
                  <a:gd name="connsiteX12" fmla="*/ 274595 w 604110"/>
                  <a:gd name="connsiteY12" fmla="*/ 54823 h 603052"/>
                  <a:gd name="connsiteX13" fmla="*/ 274595 w 604110"/>
                  <a:gd name="connsiteY13" fmla="*/ 89087 h 603052"/>
                  <a:gd name="connsiteX14" fmla="*/ 254001 w 604110"/>
                  <a:gd name="connsiteY14" fmla="*/ 115676 h 603052"/>
                  <a:gd name="connsiteX15" fmla="*/ 204436 w 604110"/>
                  <a:gd name="connsiteY15" fmla="*/ 136235 h 603052"/>
                  <a:gd name="connsiteX16" fmla="*/ 171073 w 604110"/>
                  <a:gd name="connsiteY16" fmla="*/ 131986 h 603052"/>
                  <a:gd name="connsiteX17" fmla="*/ 146771 w 604110"/>
                  <a:gd name="connsiteY17" fmla="*/ 107727 h 603052"/>
                  <a:gd name="connsiteX18" fmla="*/ 107916 w 604110"/>
                  <a:gd name="connsiteY18" fmla="*/ 146514 h 603052"/>
                  <a:gd name="connsiteX19" fmla="*/ 132218 w 604110"/>
                  <a:gd name="connsiteY19" fmla="*/ 170773 h 603052"/>
                  <a:gd name="connsiteX20" fmla="*/ 136474 w 604110"/>
                  <a:gd name="connsiteY20" fmla="*/ 204078 h 603052"/>
                  <a:gd name="connsiteX21" fmla="*/ 115879 w 604110"/>
                  <a:gd name="connsiteY21" fmla="*/ 253556 h 603052"/>
                  <a:gd name="connsiteX22" fmla="*/ 89244 w 604110"/>
                  <a:gd name="connsiteY22" fmla="*/ 274115 h 603052"/>
                  <a:gd name="connsiteX23" fmla="*/ 54919 w 604110"/>
                  <a:gd name="connsiteY23" fmla="*/ 274115 h 603052"/>
                  <a:gd name="connsiteX24" fmla="*/ 54919 w 604110"/>
                  <a:gd name="connsiteY24" fmla="*/ 328937 h 603052"/>
                  <a:gd name="connsiteX25" fmla="*/ 89244 w 604110"/>
                  <a:gd name="connsiteY25" fmla="*/ 328937 h 603052"/>
                  <a:gd name="connsiteX26" fmla="*/ 115879 w 604110"/>
                  <a:gd name="connsiteY26" fmla="*/ 349496 h 603052"/>
                  <a:gd name="connsiteX27" fmla="*/ 136474 w 604110"/>
                  <a:gd name="connsiteY27" fmla="*/ 398974 h 603052"/>
                  <a:gd name="connsiteX28" fmla="*/ 132218 w 604110"/>
                  <a:gd name="connsiteY28" fmla="*/ 432279 h 603052"/>
                  <a:gd name="connsiteX29" fmla="*/ 107916 w 604110"/>
                  <a:gd name="connsiteY29" fmla="*/ 456538 h 603052"/>
                  <a:gd name="connsiteX30" fmla="*/ 146771 w 604110"/>
                  <a:gd name="connsiteY30" fmla="*/ 495325 h 603052"/>
                  <a:gd name="connsiteX31" fmla="*/ 171073 w 604110"/>
                  <a:gd name="connsiteY31" fmla="*/ 471066 h 603052"/>
                  <a:gd name="connsiteX32" fmla="*/ 204436 w 604110"/>
                  <a:gd name="connsiteY32" fmla="*/ 466817 h 603052"/>
                  <a:gd name="connsiteX33" fmla="*/ 254001 w 604110"/>
                  <a:gd name="connsiteY33" fmla="*/ 487376 h 603052"/>
                  <a:gd name="connsiteX34" fmla="*/ 274595 w 604110"/>
                  <a:gd name="connsiteY34" fmla="*/ 513965 h 603052"/>
                  <a:gd name="connsiteX35" fmla="*/ 274595 w 604110"/>
                  <a:gd name="connsiteY35" fmla="*/ 548229 h 603052"/>
                  <a:gd name="connsiteX36" fmla="*/ 329515 w 604110"/>
                  <a:gd name="connsiteY36" fmla="*/ 548229 h 603052"/>
                  <a:gd name="connsiteX37" fmla="*/ 329515 w 604110"/>
                  <a:gd name="connsiteY37" fmla="*/ 513965 h 603052"/>
                  <a:gd name="connsiteX38" fmla="*/ 350109 w 604110"/>
                  <a:gd name="connsiteY38" fmla="*/ 487376 h 603052"/>
                  <a:gd name="connsiteX39" fmla="*/ 399674 w 604110"/>
                  <a:gd name="connsiteY39" fmla="*/ 466817 h 603052"/>
                  <a:gd name="connsiteX40" fmla="*/ 433037 w 604110"/>
                  <a:gd name="connsiteY40" fmla="*/ 471066 h 603052"/>
                  <a:gd name="connsiteX41" fmla="*/ 457339 w 604110"/>
                  <a:gd name="connsiteY41" fmla="*/ 495325 h 603052"/>
                  <a:gd name="connsiteX42" fmla="*/ 496194 w 604110"/>
                  <a:gd name="connsiteY42" fmla="*/ 456538 h 603052"/>
                  <a:gd name="connsiteX43" fmla="*/ 471892 w 604110"/>
                  <a:gd name="connsiteY43" fmla="*/ 432279 h 603052"/>
                  <a:gd name="connsiteX44" fmla="*/ 467636 w 604110"/>
                  <a:gd name="connsiteY44" fmla="*/ 398974 h 603052"/>
                  <a:gd name="connsiteX45" fmla="*/ 488231 w 604110"/>
                  <a:gd name="connsiteY45" fmla="*/ 349496 h 603052"/>
                  <a:gd name="connsiteX46" fmla="*/ 514866 w 604110"/>
                  <a:gd name="connsiteY46" fmla="*/ 328937 h 603052"/>
                  <a:gd name="connsiteX47" fmla="*/ 549191 w 604110"/>
                  <a:gd name="connsiteY47" fmla="*/ 328937 h 603052"/>
                  <a:gd name="connsiteX48" fmla="*/ 549191 w 604110"/>
                  <a:gd name="connsiteY48" fmla="*/ 274115 h 603052"/>
                  <a:gd name="connsiteX49" fmla="*/ 514866 w 604110"/>
                  <a:gd name="connsiteY49" fmla="*/ 274115 h 603052"/>
                  <a:gd name="connsiteX50" fmla="*/ 488231 w 604110"/>
                  <a:gd name="connsiteY50" fmla="*/ 253556 h 603052"/>
                  <a:gd name="connsiteX51" fmla="*/ 467636 w 604110"/>
                  <a:gd name="connsiteY51" fmla="*/ 204078 h 603052"/>
                  <a:gd name="connsiteX52" fmla="*/ 471892 w 604110"/>
                  <a:gd name="connsiteY52" fmla="*/ 170773 h 603052"/>
                  <a:gd name="connsiteX53" fmla="*/ 496194 w 604110"/>
                  <a:gd name="connsiteY53" fmla="*/ 146514 h 603052"/>
                  <a:gd name="connsiteX54" fmla="*/ 457339 w 604110"/>
                  <a:gd name="connsiteY54" fmla="*/ 107727 h 603052"/>
                  <a:gd name="connsiteX55" fmla="*/ 433037 w 604110"/>
                  <a:gd name="connsiteY55" fmla="*/ 131986 h 603052"/>
                  <a:gd name="connsiteX56" fmla="*/ 399674 w 604110"/>
                  <a:gd name="connsiteY56" fmla="*/ 136235 h 603052"/>
                  <a:gd name="connsiteX57" fmla="*/ 350109 w 604110"/>
                  <a:gd name="connsiteY57" fmla="*/ 115676 h 603052"/>
                  <a:gd name="connsiteX58" fmla="*/ 329515 w 604110"/>
                  <a:gd name="connsiteY58" fmla="*/ 89087 h 603052"/>
                  <a:gd name="connsiteX59" fmla="*/ 329515 w 604110"/>
                  <a:gd name="connsiteY59" fmla="*/ 54823 h 603052"/>
                  <a:gd name="connsiteX60" fmla="*/ 247136 w 604110"/>
                  <a:gd name="connsiteY60" fmla="*/ 0 h 603052"/>
                  <a:gd name="connsiteX61" fmla="*/ 356974 w 604110"/>
                  <a:gd name="connsiteY61" fmla="*/ 0 h 603052"/>
                  <a:gd name="connsiteX62" fmla="*/ 384434 w 604110"/>
                  <a:gd name="connsiteY62" fmla="*/ 27411 h 603052"/>
                  <a:gd name="connsiteX63" fmla="*/ 384434 w 604110"/>
                  <a:gd name="connsiteY63" fmla="*/ 68940 h 603052"/>
                  <a:gd name="connsiteX64" fmla="*/ 408598 w 604110"/>
                  <a:gd name="connsiteY64" fmla="*/ 78945 h 603052"/>
                  <a:gd name="connsiteX65" fmla="*/ 437980 w 604110"/>
                  <a:gd name="connsiteY65" fmla="*/ 49615 h 603052"/>
                  <a:gd name="connsiteX66" fmla="*/ 457339 w 604110"/>
                  <a:gd name="connsiteY66" fmla="*/ 41528 h 603052"/>
                  <a:gd name="connsiteX67" fmla="*/ 476835 w 604110"/>
                  <a:gd name="connsiteY67" fmla="*/ 49615 h 603052"/>
                  <a:gd name="connsiteX68" fmla="*/ 554408 w 604110"/>
                  <a:gd name="connsiteY68" fmla="*/ 127052 h 603052"/>
                  <a:gd name="connsiteX69" fmla="*/ 554408 w 604110"/>
                  <a:gd name="connsiteY69" fmla="*/ 165839 h 603052"/>
                  <a:gd name="connsiteX70" fmla="*/ 525026 w 604110"/>
                  <a:gd name="connsiteY70" fmla="*/ 195170 h 603052"/>
                  <a:gd name="connsiteX71" fmla="*/ 535049 w 604110"/>
                  <a:gd name="connsiteY71" fmla="*/ 219292 h 603052"/>
                  <a:gd name="connsiteX72" fmla="*/ 576650 w 604110"/>
                  <a:gd name="connsiteY72" fmla="*/ 219292 h 603052"/>
                  <a:gd name="connsiteX73" fmla="*/ 604110 w 604110"/>
                  <a:gd name="connsiteY73" fmla="*/ 246703 h 603052"/>
                  <a:gd name="connsiteX74" fmla="*/ 604110 w 604110"/>
                  <a:gd name="connsiteY74" fmla="*/ 356349 h 603052"/>
                  <a:gd name="connsiteX75" fmla="*/ 576650 w 604110"/>
                  <a:gd name="connsiteY75" fmla="*/ 383760 h 603052"/>
                  <a:gd name="connsiteX76" fmla="*/ 535187 w 604110"/>
                  <a:gd name="connsiteY76" fmla="*/ 383760 h 603052"/>
                  <a:gd name="connsiteX77" fmla="*/ 525026 w 604110"/>
                  <a:gd name="connsiteY77" fmla="*/ 407882 h 603052"/>
                  <a:gd name="connsiteX78" fmla="*/ 554408 w 604110"/>
                  <a:gd name="connsiteY78" fmla="*/ 437213 h 603052"/>
                  <a:gd name="connsiteX79" fmla="*/ 554408 w 604110"/>
                  <a:gd name="connsiteY79" fmla="*/ 476000 h 603052"/>
                  <a:gd name="connsiteX80" fmla="*/ 476835 w 604110"/>
                  <a:gd name="connsiteY80" fmla="*/ 553437 h 603052"/>
                  <a:gd name="connsiteX81" fmla="*/ 437980 w 604110"/>
                  <a:gd name="connsiteY81" fmla="*/ 553437 h 603052"/>
                  <a:gd name="connsiteX82" fmla="*/ 408598 w 604110"/>
                  <a:gd name="connsiteY82" fmla="*/ 524107 h 603052"/>
                  <a:gd name="connsiteX83" fmla="*/ 384434 w 604110"/>
                  <a:gd name="connsiteY83" fmla="*/ 534112 h 603052"/>
                  <a:gd name="connsiteX84" fmla="*/ 384434 w 604110"/>
                  <a:gd name="connsiteY84" fmla="*/ 575641 h 603052"/>
                  <a:gd name="connsiteX85" fmla="*/ 356974 w 604110"/>
                  <a:gd name="connsiteY85" fmla="*/ 603052 h 603052"/>
                  <a:gd name="connsiteX86" fmla="*/ 247136 w 604110"/>
                  <a:gd name="connsiteY86" fmla="*/ 603052 h 603052"/>
                  <a:gd name="connsiteX87" fmla="*/ 219676 w 604110"/>
                  <a:gd name="connsiteY87" fmla="*/ 575641 h 603052"/>
                  <a:gd name="connsiteX88" fmla="*/ 219676 w 604110"/>
                  <a:gd name="connsiteY88" fmla="*/ 534112 h 603052"/>
                  <a:gd name="connsiteX89" fmla="*/ 195512 w 604110"/>
                  <a:gd name="connsiteY89" fmla="*/ 524107 h 603052"/>
                  <a:gd name="connsiteX90" fmla="*/ 166130 w 604110"/>
                  <a:gd name="connsiteY90" fmla="*/ 553437 h 603052"/>
                  <a:gd name="connsiteX91" fmla="*/ 127275 w 604110"/>
                  <a:gd name="connsiteY91" fmla="*/ 553437 h 603052"/>
                  <a:gd name="connsiteX92" fmla="*/ 49702 w 604110"/>
                  <a:gd name="connsiteY92" fmla="*/ 476000 h 603052"/>
                  <a:gd name="connsiteX93" fmla="*/ 41601 w 604110"/>
                  <a:gd name="connsiteY93" fmla="*/ 456538 h 603052"/>
                  <a:gd name="connsiteX94" fmla="*/ 49702 w 604110"/>
                  <a:gd name="connsiteY94" fmla="*/ 437213 h 603052"/>
                  <a:gd name="connsiteX95" fmla="*/ 79083 w 604110"/>
                  <a:gd name="connsiteY95" fmla="*/ 407882 h 603052"/>
                  <a:gd name="connsiteX96" fmla="*/ 69061 w 604110"/>
                  <a:gd name="connsiteY96" fmla="*/ 383760 h 603052"/>
                  <a:gd name="connsiteX97" fmla="*/ 27460 w 604110"/>
                  <a:gd name="connsiteY97" fmla="*/ 383760 h 603052"/>
                  <a:gd name="connsiteX98" fmla="*/ 0 w 604110"/>
                  <a:gd name="connsiteY98" fmla="*/ 356349 h 603052"/>
                  <a:gd name="connsiteX99" fmla="*/ 0 w 604110"/>
                  <a:gd name="connsiteY99" fmla="*/ 246703 h 603052"/>
                  <a:gd name="connsiteX100" fmla="*/ 27460 w 604110"/>
                  <a:gd name="connsiteY100" fmla="*/ 219292 h 603052"/>
                  <a:gd name="connsiteX101" fmla="*/ 69061 w 604110"/>
                  <a:gd name="connsiteY101" fmla="*/ 219292 h 603052"/>
                  <a:gd name="connsiteX102" fmla="*/ 79083 w 604110"/>
                  <a:gd name="connsiteY102" fmla="*/ 195170 h 603052"/>
                  <a:gd name="connsiteX103" fmla="*/ 49702 w 604110"/>
                  <a:gd name="connsiteY103" fmla="*/ 165839 h 603052"/>
                  <a:gd name="connsiteX104" fmla="*/ 49702 w 604110"/>
                  <a:gd name="connsiteY104" fmla="*/ 127052 h 603052"/>
                  <a:gd name="connsiteX105" fmla="*/ 127275 w 604110"/>
                  <a:gd name="connsiteY105" fmla="*/ 49615 h 603052"/>
                  <a:gd name="connsiteX106" fmla="*/ 166130 w 604110"/>
                  <a:gd name="connsiteY106" fmla="*/ 49615 h 603052"/>
                  <a:gd name="connsiteX107" fmla="*/ 195512 w 604110"/>
                  <a:gd name="connsiteY107" fmla="*/ 78945 h 603052"/>
                  <a:gd name="connsiteX108" fmla="*/ 219676 w 604110"/>
                  <a:gd name="connsiteY108" fmla="*/ 68940 h 603052"/>
                  <a:gd name="connsiteX109" fmla="*/ 219676 w 604110"/>
                  <a:gd name="connsiteY109" fmla="*/ 27411 h 603052"/>
                  <a:gd name="connsiteX110" fmla="*/ 247136 w 604110"/>
                  <a:gd name="connsiteY110"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110" h="603052">
                    <a:moveTo>
                      <a:pt x="360585" y="233916"/>
                    </a:moveTo>
                    <a:cubicBezTo>
                      <a:pt x="367621" y="233916"/>
                      <a:pt x="374658" y="236588"/>
                      <a:pt x="380012" y="241933"/>
                    </a:cubicBezTo>
                    <a:cubicBezTo>
                      <a:pt x="390721" y="252623"/>
                      <a:pt x="390721" y="270028"/>
                      <a:pt x="380012" y="280718"/>
                    </a:cubicBezTo>
                    <a:lnTo>
                      <a:pt x="297635" y="362947"/>
                    </a:lnTo>
                    <a:cubicBezTo>
                      <a:pt x="292281" y="368292"/>
                      <a:pt x="285279" y="371033"/>
                      <a:pt x="278277" y="371033"/>
                    </a:cubicBezTo>
                    <a:cubicBezTo>
                      <a:pt x="271137" y="371033"/>
                      <a:pt x="264135" y="368292"/>
                      <a:pt x="258781" y="362947"/>
                    </a:cubicBezTo>
                    <a:lnTo>
                      <a:pt x="222260" y="326355"/>
                    </a:lnTo>
                    <a:cubicBezTo>
                      <a:pt x="211414" y="315665"/>
                      <a:pt x="211414" y="298397"/>
                      <a:pt x="222260" y="287707"/>
                    </a:cubicBezTo>
                    <a:cubicBezTo>
                      <a:pt x="232969" y="276880"/>
                      <a:pt x="250268" y="276880"/>
                      <a:pt x="260977" y="287707"/>
                    </a:cubicBezTo>
                    <a:lnTo>
                      <a:pt x="278277" y="304838"/>
                    </a:lnTo>
                    <a:lnTo>
                      <a:pt x="341158" y="241933"/>
                    </a:lnTo>
                    <a:cubicBezTo>
                      <a:pt x="346512" y="236588"/>
                      <a:pt x="353549" y="233916"/>
                      <a:pt x="360585" y="233916"/>
                    </a:cubicBezTo>
                    <a:close/>
                    <a:moveTo>
                      <a:pt x="274595" y="54823"/>
                    </a:moveTo>
                    <a:lnTo>
                      <a:pt x="274595" y="89087"/>
                    </a:lnTo>
                    <a:cubicBezTo>
                      <a:pt x="274595" y="101696"/>
                      <a:pt x="266083" y="112524"/>
                      <a:pt x="254001" y="115676"/>
                    </a:cubicBezTo>
                    <a:cubicBezTo>
                      <a:pt x="236701" y="120199"/>
                      <a:pt x="219951" y="127052"/>
                      <a:pt x="204436" y="136235"/>
                    </a:cubicBezTo>
                    <a:cubicBezTo>
                      <a:pt x="193590" y="142540"/>
                      <a:pt x="179860" y="140895"/>
                      <a:pt x="171073" y="131986"/>
                    </a:cubicBezTo>
                    <a:lnTo>
                      <a:pt x="146771" y="107727"/>
                    </a:lnTo>
                    <a:lnTo>
                      <a:pt x="107916" y="146514"/>
                    </a:lnTo>
                    <a:lnTo>
                      <a:pt x="132218" y="170773"/>
                    </a:lnTo>
                    <a:cubicBezTo>
                      <a:pt x="141142" y="179545"/>
                      <a:pt x="142790" y="193251"/>
                      <a:pt x="136474" y="204078"/>
                    </a:cubicBezTo>
                    <a:cubicBezTo>
                      <a:pt x="127275" y="219566"/>
                      <a:pt x="120410" y="236287"/>
                      <a:pt x="115879" y="253556"/>
                    </a:cubicBezTo>
                    <a:cubicBezTo>
                      <a:pt x="112721" y="265617"/>
                      <a:pt x="101875" y="274115"/>
                      <a:pt x="89244" y="274115"/>
                    </a:cubicBezTo>
                    <a:lnTo>
                      <a:pt x="54919" y="274115"/>
                    </a:lnTo>
                    <a:lnTo>
                      <a:pt x="54919" y="328937"/>
                    </a:lnTo>
                    <a:lnTo>
                      <a:pt x="89244" y="328937"/>
                    </a:lnTo>
                    <a:cubicBezTo>
                      <a:pt x="101875" y="328937"/>
                      <a:pt x="112721" y="337435"/>
                      <a:pt x="115879" y="349496"/>
                    </a:cubicBezTo>
                    <a:cubicBezTo>
                      <a:pt x="120410" y="366765"/>
                      <a:pt x="127275" y="383486"/>
                      <a:pt x="136474" y="398974"/>
                    </a:cubicBezTo>
                    <a:cubicBezTo>
                      <a:pt x="142790" y="409801"/>
                      <a:pt x="141142" y="423507"/>
                      <a:pt x="132218" y="432279"/>
                    </a:cubicBezTo>
                    <a:lnTo>
                      <a:pt x="107916" y="456538"/>
                    </a:lnTo>
                    <a:lnTo>
                      <a:pt x="146771" y="495325"/>
                    </a:lnTo>
                    <a:lnTo>
                      <a:pt x="171073" y="471066"/>
                    </a:lnTo>
                    <a:cubicBezTo>
                      <a:pt x="179860" y="462157"/>
                      <a:pt x="193590" y="460512"/>
                      <a:pt x="204436" y="466817"/>
                    </a:cubicBezTo>
                    <a:cubicBezTo>
                      <a:pt x="219951" y="476000"/>
                      <a:pt x="236701" y="482853"/>
                      <a:pt x="254001" y="487376"/>
                    </a:cubicBezTo>
                    <a:cubicBezTo>
                      <a:pt x="266083" y="490528"/>
                      <a:pt x="274595" y="501356"/>
                      <a:pt x="274595" y="513965"/>
                    </a:cubicBezTo>
                    <a:lnTo>
                      <a:pt x="274595" y="548229"/>
                    </a:lnTo>
                    <a:lnTo>
                      <a:pt x="329515" y="548229"/>
                    </a:lnTo>
                    <a:lnTo>
                      <a:pt x="329515" y="513965"/>
                    </a:lnTo>
                    <a:cubicBezTo>
                      <a:pt x="329515" y="501356"/>
                      <a:pt x="338027" y="490528"/>
                      <a:pt x="350109" y="487376"/>
                    </a:cubicBezTo>
                    <a:cubicBezTo>
                      <a:pt x="367409" y="482853"/>
                      <a:pt x="384159" y="476000"/>
                      <a:pt x="399674" y="466817"/>
                    </a:cubicBezTo>
                    <a:cubicBezTo>
                      <a:pt x="410520" y="460512"/>
                      <a:pt x="424250" y="462157"/>
                      <a:pt x="433037" y="471066"/>
                    </a:cubicBezTo>
                    <a:lnTo>
                      <a:pt x="457339" y="495325"/>
                    </a:lnTo>
                    <a:lnTo>
                      <a:pt x="496194" y="456538"/>
                    </a:lnTo>
                    <a:lnTo>
                      <a:pt x="471892" y="432279"/>
                    </a:lnTo>
                    <a:cubicBezTo>
                      <a:pt x="462968" y="423507"/>
                      <a:pt x="461320" y="409801"/>
                      <a:pt x="467636" y="398974"/>
                    </a:cubicBezTo>
                    <a:cubicBezTo>
                      <a:pt x="476835" y="383486"/>
                      <a:pt x="483700" y="366765"/>
                      <a:pt x="488231" y="349496"/>
                    </a:cubicBezTo>
                    <a:cubicBezTo>
                      <a:pt x="491389" y="337435"/>
                      <a:pt x="502235" y="328937"/>
                      <a:pt x="514866" y="328937"/>
                    </a:cubicBezTo>
                    <a:lnTo>
                      <a:pt x="549191" y="328937"/>
                    </a:lnTo>
                    <a:lnTo>
                      <a:pt x="549191" y="274115"/>
                    </a:lnTo>
                    <a:lnTo>
                      <a:pt x="514866" y="274115"/>
                    </a:lnTo>
                    <a:cubicBezTo>
                      <a:pt x="502235" y="274115"/>
                      <a:pt x="491389" y="265617"/>
                      <a:pt x="488231" y="253556"/>
                    </a:cubicBezTo>
                    <a:cubicBezTo>
                      <a:pt x="483700" y="236287"/>
                      <a:pt x="476835" y="219566"/>
                      <a:pt x="467636" y="204078"/>
                    </a:cubicBezTo>
                    <a:cubicBezTo>
                      <a:pt x="461320" y="193251"/>
                      <a:pt x="462968" y="179545"/>
                      <a:pt x="471892" y="170773"/>
                    </a:cubicBezTo>
                    <a:lnTo>
                      <a:pt x="496194" y="146514"/>
                    </a:lnTo>
                    <a:lnTo>
                      <a:pt x="457339" y="107727"/>
                    </a:lnTo>
                    <a:lnTo>
                      <a:pt x="433037" y="131986"/>
                    </a:lnTo>
                    <a:cubicBezTo>
                      <a:pt x="424250" y="140895"/>
                      <a:pt x="410520" y="142540"/>
                      <a:pt x="399674" y="136235"/>
                    </a:cubicBezTo>
                    <a:cubicBezTo>
                      <a:pt x="384159" y="127052"/>
                      <a:pt x="367409" y="120199"/>
                      <a:pt x="350109" y="115676"/>
                    </a:cubicBezTo>
                    <a:cubicBezTo>
                      <a:pt x="338027" y="112524"/>
                      <a:pt x="329515" y="101696"/>
                      <a:pt x="329515" y="89087"/>
                    </a:cubicBezTo>
                    <a:lnTo>
                      <a:pt x="329515" y="54823"/>
                    </a:lnTo>
                    <a:close/>
                    <a:moveTo>
                      <a:pt x="247136" y="0"/>
                    </a:moveTo>
                    <a:lnTo>
                      <a:pt x="356974" y="0"/>
                    </a:lnTo>
                    <a:cubicBezTo>
                      <a:pt x="372077" y="0"/>
                      <a:pt x="384434" y="12335"/>
                      <a:pt x="384434" y="27411"/>
                    </a:cubicBezTo>
                    <a:lnTo>
                      <a:pt x="384434" y="68940"/>
                    </a:lnTo>
                    <a:cubicBezTo>
                      <a:pt x="392672" y="71818"/>
                      <a:pt x="400772" y="75107"/>
                      <a:pt x="408598" y="78945"/>
                    </a:cubicBezTo>
                    <a:lnTo>
                      <a:pt x="437980" y="49615"/>
                    </a:lnTo>
                    <a:cubicBezTo>
                      <a:pt x="443060" y="44407"/>
                      <a:pt x="450062" y="41528"/>
                      <a:pt x="457339" y="41528"/>
                    </a:cubicBezTo>
                    <a:cubicBezTo>
                      <a:pt x="464616" y="41528"/>
                      <a:pt x="471618" y="44407"/>
                      <a:pt x="476835" y="49615"/>
                    </a:cubicBezTo>
                    <a:lnTo>
                      <a:pt x="554408" y="127052"/>
                    </a:lnTo>
                    <a:cubicBezTo>
                      <a:pt x="565255" y="137743"/>
                      <a:pt x="565255" y="155149"/>
                      <a:pt x="554408" y="165839"/>
                    </a:cubicBezTo>
                    <a:lnTo>
                      <a:pt x="525026" y="195170"/>
                    </a:lnTo>
                    <a:cubicBezTo>
                      <a:pt x="528871" y="202982"/>
                      <a:pt x="532166" y="211068"/>
                      <a:pt x="535049" y="219292"/>
                    </a:cubicBezTo>
                    <a:lnTo>
                      <a:pt x="576650" y="219292"/>
                    </a:lnTo>
                    <a:cubicBezTo>
                      <a:pt x="591753" y="219292"/>
                      <a:pt x="604110" y="231627"/>
                      <a:pt x="604110" y="246703"/>
                    </a:cubicBezTo>
                    <a:lnTo>
                      <a:pt x="604110" y="356349"/>
                    </a:lnTo>
                    <a:cubicBezTo>
                      <a:pt x="604110" y="371425"/>
                      <a:pt x="591753" y="383760"/>
                      <a:pt x="576650" y="383760"/>
                    </a:cubicBezTo>
                    <a:lnTo>
                      <a:pt x="535187" y="383760"/>
                    </a:lnTo>
                    <a:cubicBezTo>
                      <a:pt x="532166" y="391984"/>
                      <a:pt x="528871" y="400070"/>
                      <a:pt x="525026" y="407882"/>
                    </a:cubicBezTo>
                    <a:lnTo>
                      <a:pt x="554408" y="437213"/>
                    </a:lnTo>
                    <a:cubicBezTo>
                      <a:pt x="565255" y="447903"/>
                      <a:pt x="565255" y="465309"/>
                      <a:pt x="554408" y="476000"/>
                    </a:cubicBezTo>
                    <a:lnTo>
                      <a:pt x="476835" y="553437"/>
                    </a:lnTo>
                    <a:cubicBezTo>
                      <a:pt x="466126" y="564265"/>
                      <a:pt x="448689" y="564265"/>
                      <a:pt x="437980" y="553437"/>
                    </a:cubicBezTo>
                    <a:lnTo>
                      <a:pt x="408598" y="524107"/>
                    </a:lnTo>
                    <a:cubicBezTo>
                      <a:pt x="400772" y="527945"/>
                      <a:pt x="392672" y="531234"/>
                      <a:pt x="384434" y="534112"/>
                    </a:cubicBezTo>
                    <a:lnTo>
                      <a:pt x="384434" y="575641"/>
                    </a:lnTo>
                    <a:cubicBezTo>
                      <a:pt x="384434" y="590717"/>
                      <a:pt x="372077" y="603052"/>
                      <a:pt x="356974" y="603052"/>
                    </a:cubicBezTo>
                    <a:lnTo>
                      <a:pt x="247136" y="603052"/>
                    </a:lnTo>
                    <a:cubicBezTo>
                      <a:pt x="232033" y="603052"/>
                      <a:pt x="219676" y="590717"/>
                      <a:pt x="219676" y="575641"/>
                    </a:cubicBezTo>
                    <a:lnTo>
                      <a:pt x="219676" y="534112"/>
                    </a:lnTo>
                    <a:cubicBezTo>
                      <a:pt x="211438" y="531234"/>
                      <a:pt x="203338" y="527945"/>
                      <a:pt x="195512" y="524107"/>
                    </a:cubicBezTo>
                    <a:lnTo>
                      <a:pt x="166130" y="553437"/>
                    </a:lnTo>
                    <a:cubicBezTo>
                      <a:pt x="155421" y="564265"/>
                      <a:pt x="137984" y="564265"/>
                      <a:pt x="127275" y="553437"/>
                    </a:cubicBezTo>
                    <a:lnTo>
                      <a:pt x="49702" y="476000"/>
                    </a:lnTo>
                    <a:cubicBezTo>
                      <a:pt x="44484" y="470792"/>
                      <a:pt x="41601" y="463802"/>
                      <a:pt x="41601" y="456538"/>
                    </a:cubicBezTo>
                    <a:cubicBezTo>
                      <a:pt x="41601" y="449274"/>
                      <a:pt x="44484" y="442284"/>
                      <a:pt x="49702" y="437213"/>
                    </a:cubicBezTo>
                    <a:lnTo>
                      <a:pt x="79083" y="407882"/>
                    </a:lnTo>
                    <a:cubicBezTo>
                      <a:pt x="75239" y="400070"/>
                      <a:pt x="71944" y="391984"/>
                      <a:pt x="69061" y="383760"/>
                    </a:cubicBezTo>
                    <a:lnTo>
                      <a:pt x="27460" y="383760"/>
                    </a:lnTo>
                    <a:cubicBezTo>
                      <a:pt x="12357" y="383760"/>
                      <a:pt x="0" y="371425"/>
                      <a:pt x="0" y="356349"/>
                    </a:cubicBezTo>
                    <a:lnTo>
                      <a:pt x="0" y="246703"/>
                    </a:lnTo>
                    <a:cubicBezTo>
                      <a:pt x="0" y="231627"/>
                      <a:pt x="12357" y="219292"/>
                      <a:pt x="27460" y="219292"/>
                    </a:cubicBezTo>
                    <a:lnTo>
                      <a:pt x="69061" y="219292"/>
                    </a:lnTo>
                    <a:cubicBezTo>
                      <a:pt x="71944" y="211068"/>
                      <a:pt x="75239" y="202982"/>
                      <a:pt x="79083" y="195170"/>
                    </a:cubicBezTo>
                    <a:lnTo>
                      <a:pt x="49702" y="165839"/>
                    </a:lnTo>
                    <a:cubicBezTo>
                      <a:pt x="38855" y="155149"/>
                      <a:pt x="38855" y="137743"/>
                      <a:pt x="49702" y="127052"/>
                    </a:cubicBezTo>
                    <a:lnTo>
                      <a:pt x="127275" y="49615"/>
                    </a:lnTo>
                    <a:cubicBezTo>
                      <a:pt x="137984" y="38787"/>
                      <a:pt x="155421" y="38787"/>
                      <a:pt x="166130" y="49615"/>
                    </a:cubicBezTo>
                    <a:lnTo>
                      <a:pt x="195512" y="78945"/>
                    </a:lnTo>
                    <a:cubicBezTo>
                      <a:pt x="203338" y="75107"/>
                      <a:pt x="211438" y="71818"/>
                      <a:pt x="219676" y="68940"/>
                    </a:cubicBezTo>
                    <a:lnTo>
                      <a:pt x="219676" y="27411"/>
                    </a:lnTo>
                    <a:cubicBezTo>
                      <a:pt x="219676" y="12335"/>
                      <a:pt x="232033" y="0"/>
                      <a:pt x="247136" y="0"/>
                    </a:cubicBezTo>
                    <a:close/>
                  </a:path>
                </a:pathLst>
              </a:custGeom>
              <a:grpFill/>
              <a:ln>
                <a:noFill/>
              </a:ln>
            </p:spPr>
            <p:txBody>
              <a:bodyPr>
                <a:normAutofit fontScale="55000" lnSpcReduction="20000"/>
              </a:bodyPr>
              <a:lstStyle/>
              <a:p>
                <a:pPr>
                  <a:lnSpc>
                    <a:spcPct val="150000"/>
                  </a:lnSpc>
                </a:pPr>
                <a:endParaRPr lang="zh-CN" altLang="en-US" dirty="0">
                  <a:latin typeface="微软雅黑" panose="020B0503020204020204" charset="-122"/>
                  <a:ea typeface="微软雅黑" panose="020B0503020204020204" charset="-122"/>
                </a:endParaRPr>
              </a:p>
            </p:txBody>
          </p:sp>
        </p:grpSp>
      </p:grpSp>
      <p:grpSp>
        <p:nvGrpSpPr>
          <p:cNvPr id="17" name="组合 16"/>
          <p:cNvGrpSpPr/>
          <p:nvPr/>
        </p:nvGrpSpPr>
        <p:grpSpPr>
          <a:xfrm>
            <a:off x="372965" y="4489302"/>
            <a:ext cx="4772621" cy="1436914"/>
            <a:chOff x="1454331" y="2090057"/>
            <a:chExt cx="4772621" cy="1436914"/>
          </a:xfrm>
          <a:noFill/>
        </p:grpSpPr>
        <p:sp>
          <p:nvSpPr>
            <p:cNvPr id="18" name="文本框 14"/>
            <p:cNvSpPr txBox="1"/>
            <p:nvPr/>
          </p:nvSpPr>
          <p:spPr>
            <a:xfrm>
              <a:off x="1593276" y="2208744"/>
              <a:ext cx="3060303" cy="398780"/>
            </a:xfrm>
            <a:prstGeom prst="rect">
              <a:avLst/>
            </a:prstGeom>
            <a:solidFill>
              <a:srgbClr val="00B0F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latin typeface="微软雅黑" panose="020B0503020204020204" charset="-122"/>
                  <a:ea typeface="微软雅黑" panose="020B0503020204020204" charset="-122"/>
                  <a:cs typeface="字魂105号-简雅黑" panose="02010600030101010101" pitchFamily="2" charset="-122"/>
                </a:rPr>
                <a:t>设计结果自动展示</a:t>
              </a:r>
            </a:p>
          </p:txBody>
        </p:sp>
        <p:sp>
          <p:nvSpPr>
            <p:cNvPr id="20" name="矩形 19"/>
            <p:cNvSpPr/>
            <p:nvPr/>
          </p:nvSpPr>
          <p:spPr>
            <a:xfrm>
              <a:off x="1454331" y="2090057"/>
              <a:ext cx="4478020" cy="1436914"/>
            </a:xfrm>
            <a:prstGeom prst="rect">
              <a:avLst/>
            </a:prstGeom>
            <a:grp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22" name="椭圆 21"/>
            <p:cNvSpPr/>
            <p:nvPr/>
          </p:nvSpPr>
          <p:spPr>
            <a:xfrm>
              <a:off x="5630715" y="2495378"/>
              <a:ext cx="596237" cy="5962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charset="-122"/>
                <a:ea typeface="微软雅黑" panose="020B0503020204020204" charset="-122"/>
              </a:endParaRPr>
            </a:p>
          </p:txBody>
        </p:sp>
      </p:grpSp>
      <p:sp>
        <p:nvSpPr>
          <p:cNvPr id="15" name="文本框 15"/>
          <p:cNvSpPr txBox="1"/>
          <p:nvPr/>
        </p:nvSpPr>
        <p:spPr>
          <a:xfrm flipH="1">
            <a:off x="570230" y="1364615"/>
            <a:ext cx="3665855" cy="7005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400" dirty="0">
                <a:latin typeface="微软雅黑" panose="020B0503020204020204" charset="-122"/>
                <a:ea typeface="微软雅黑" panose="020B0503020204020204" charset="-122"/>
                <a:cs typeface="微软雅黑" panose="020B0503020204020204" charset="-122"/>
                <a:sym typeface="+mn-ea"/>
              </a:rPr>
              <a:t>可以定义索力、原长、初应变、温度差</a:t>
            </a:r>
          </a:p>
          <a:p>
            <a:pPr algn="l">
              <a:lnSpc>
                <a:spcPct val="150000"/>
              </a:lnSpc>
            </a:pPr>
            <a:r>
              <a:rPr lang="zh-CN" altLang="en-US" sz="1400" dirty="0">
                <a:latin typeface="微软雅黑" panose="020B0503020204020204" charset="-122"/>
                <a:ea typeface="微软雅黑" panose="020B0503020204020204" charset="-122"/>
                <a:cs typeface="微软雅黑" panose="020B0503020204020204" charset="-122"/>
                <a:sym typeface="+mn-ea"/>
              </a:rPr>
              <a:t>四者之间转换程序自动换算</a:t>
            </a:r>
          </a:p>
        </p:txBody>
      </p:sp>
      <p:sp>
        <p:nvSpPr>
          <p:cNvPr id="28" name="文本框 15"/>
          <p:cNvSpPr txBox="1"/>
          <p:nvPr/>
        </p:nvSpPr>
        <p:spPr>
          <a:xfrm flipH="1">
            <a:off x="531495" y="4995545"/>
            <a:ext cx="4135120" cy="7005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400" dirty="0">
                <a:latin typeface="微软雅黑" panose="020B0503020204020204" charset="-122"/>
                <a:ea typeface="微软雅黑" panose="020B0503020204020204" charset="-122"/>
                <a:cs typeface="微软雅黑" panose="020B0503020204020204" charset="-122"/>
                <a:sym typeface="+mn-ea"/>
              </a:rPr>
              <a:t>初始态计算分析：位移、内力、索挠度</a:t>
            </a:r>
          </a:p>
          <a:p>
            <a:pPr algn="l">
              <a:lnSpc>
                <a:spcPct val="150000"/>
              </a:lnSpc>
            </a:pPr>
            <a:r>
              <a:rPr lang="zh-CN" altLang="en-US" sz="1400" dirty="0">
                <a:latin typeface="微软雅黑" panose="020B0503020204020204" charset="-122"/>
                <a:ea typeface="微软雅黑" panose="020B0503020204020204" charset="-122"/>
                <a:cs typeface="微软雅黑" panose="020B0503020204020204" charset="-122"/>
                <a:sym typeface="+mn-ea"/>
              </a:rPr>
              <a:t>荷载态计算分析：位移、内力、索挠度、承载力</a:t>
            </a:r>
          </a:p>
        </p:txBody>
      </p:sp>
      <p:sp>
        <p:nvSpPr>
          <p:cNvPr id="46" name="标题 45"/>
          <p:cNvSpPr>
            <a:spLocks noGrp="1"/>
          </p:cNvSpPr>
          <p:nvPr>
            <p:ph type="title"/>
          </p:nvPr>
        </p:nvSpPr>
        <p:spPr>
          <a:xfrm>
            <a:off x="591820" y="191135"/>
            <a:ext cx="8593455" cy="510540"/>
          </a:xfrm>
          <a:noFill/>
        </p:spPr>
        <p:txBody>
          <a:bodyPr wrap="square">
            <a:normAutofit/>
          </a:bodyPr>
          <a:lstStyle/>
          <a:p>
            <a:pPr algn="l"/>
            <a:r>
              <a:rPr lang="zh-CN" altLang="en-US" sz="2800" b="1" dirty="0">
                <a:latin typeface="微软雅黑" panose="020B0503020204020204" charset="-122"/>
                <a:ea typeface="微软雅黑" panose="020B0503020204020204" charset="-122"/>
                <a:cs typeface="字魂105号-简雅黑" panose="02010600030101010101" pitchFamily="2" charset="-122"/>
                <a:sym typeface="+mn-ea"/>
              </a:rPr>
              <a:t>柔性支架属性定义和结果展示</a:t>
            </a:r>
          </a:p>
        </p:txBody>
      </p:sp>
      <p:sp>
        <p:nvSpPr>
          <p:cNvPr id="47" name="矩形: 圆角 33"/>
          <p:cNvSpPr/>
          <p:nvPr/>
        </p:nvSpPr>
        <p:spPr>
          <a:xfrm rot="16200000">
            <a:off x="177165" y="414020"/>
            <a:ext cx="449580" cy="12954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 name="图片 2"/>
          <p:cNvPicPr>
            <a:picLocks noChangeAspect="1"/>
          </p:cNvPicPr>
          <p:nvPr/>
        </p:nvPicPr>
        <p:blipFill>
          <a:blip r:embed="rId8"/>
          <a:stretch>
            <a:fillRect/>
          </a:stretch>
        </p:blipFill>
        <p:spPr>
          <a:xfrm>
            <a:off x="5273174" y="1073915"/>
            <a:ext cx="5162550" cy="3214370"/>
          </a:xfrm>
          <a:prstGeom prst="rect">
            <a:avLst/>
          </a:prstGeom>
          <a:noFill/>
        </p:spPr>
      </p:pic>
      <p:grpSp>
        <p:nvGrpSpPr>
          <p:cNvPr id="4" name="组合 3"/>
          <p:cNvGrpSpPr/>
          <p:nvPr/>
        </p:nvGrpSpPr>
        <p:grpSpPr>
          <a:xfrm flipH="1">
            <a:off x="86055" y="2754453"/>
            <a:ext cx="4772621" cy="1436914"/>
            <a:chOff x="1454331" y="2090057"/>
            <a:chExt cx="4772621" cy="1436914"/>
          </a:xfrm>
          <a:noFill/>
        </p:grpSpPr>
        <p:sp>
          <p:nvSpPr>
            <p:cNvPr id="5" name="文本框 14"/>
            <p:cNvSpPr txBox="1"/>
            <p:nvPr>
              <p:custDataLst>
                <p:tags r:id="rId1"/>
              </p:custDataLst>
            </p:nvPr>
          </p:nvSpPr>
          <p:spPr>
            <a:xfrm>
              <a:off x="2275811" y="2208744"/>
              <a:ext cx="3060303" cy="398780"/>
            </a:xfrm>
            <a:prstGeom prst="rect">
              <a:avLst/>
            </a:prstGeom>
            <a:solidFill>
              <a:srgbClr val="92D05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latin typeface="微软雅黑" panose="020B0503020204020204" charset="-122"/>
                  <a:ea typeface="微软雅黑" panose="020B0503020204020204" charset="-122"/>
                  <a:cs typeface="字魂105号-简雅黑" panose="02010600030101010101" pitchFamily="2" charset="-122"/>
                </a:rPr>
                <a:t>非线性相关计算参数</a:t>
              </a:r>
            </a:p>
          </p:txBody>
        </p:sp>
        <p:sp>
          <p:nvSpPr>
            <p:cNvPr id="9" name="矩形 8"/>
            <p:cNvSpPr/>
            <p:nvPr>
              <p:custDataLst>
                <p:tags r:id="rId2"/>
              </p:custDataLst>
            </p:nvPr>
          </p:nvSpPr>
          <p:spPr>
            <a:xfrm>
              <a:off x="1454331" y="2090057"/>
              <a:ext cx="4478020" cy="1436914"/>
            </a:xfrm>
            <a:prstGeom prst="rect">
              <a:avLst/>
            </a:prstGeom>
            <a:grp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nvGrpSpPr>
            <p:cNvPr id="11" name="组合 10"/>
            <p:cNvGrpSpPr/>
            <p:nvPr/>
          </p:nvGrpSpPr>
          <p:grpSpPr>
            <a:xfrm>
              <a:off x="5630715" y="2495378"/>
              <a:ext cx="596237" cy="596237"/>
              <a:chOff x="5516224" y="2364677"/>
              <a:chExt cx="792480" cy="792480"/>
            </a:xfrm>
            <a:grpFill/>
          </p:grpSpPr>
          <p:sp>
            <p:nvSpPr>
              <p:cNvPr id="13" name="椭圆 12"/>
              <p:cNvSpPr/>
              <p:nvPr>
                <p:custDataLst>
                  <p:tags r:id="rId3"/>
                </p:custDataLst>
              </p:nvPr>
            </p:nvSpPr>
            <p:spPr>
              <a:xfrm>
                <a:off x="5516224" y="2364677"/>
                <a:ext cx="792480" cy="7924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4" name="efficiency_158344"/>
              <p:cNvSpPr>
                <a:spLocks noChangeAspect="1"/>
              </p:cNvSpPr>
              <p:nvPr>
                <p:custDataLst>
                  <p:tags r:id="rId4"/>
                </p:custDataLst>
              </p:nvPr>
            </p:nvSpPr>
            <p:spPr bwMode="auto">
              <a:xfrm flipH="1">
                <a:off x="5727297" y="2576318"/>
                <a:ext cx="369844" cy="369197"/>
              </a:xfrm>
              <a:custGeom>
                <a:avLst/>
                <a:gdLst>
                  <a:gd name="connsiteX0" fmla="*/ 360585 w 604110"/>
                  <a:gd name="connsiteY0" fmla="*/ 233916 h 603052"/>
                  <a:gd name="connsiteX1" fmla="*/ 380012 w 604110"/>
                  <a:gd name="connsiteY1" fmla="*/ 241933 h 603052"/>
                  <a:gd name="connsiteX2" fmla="*/ 380012 w 604110"/>
                  <a:gd name="connsiteY2" fmla="*/ 280718 h 603052"/>
                  <a:gd name="connsiteX3" fmla="*/ 297635 w 604110"/>
                  <a:gd name="connsiteY3" fmla="*/ 362947 h 603052"/>
                  <a:gd name="connsiteX4" fmla="*/ 278277 w 604110"/>
                  <a:gd name="connsiteY4" fmla="*/ 371033 h 603052"/>
                  <a:gd name="connsiteX5" fmla="*/ 258781 w 604110"/>
                  <a:gd name="connsiteY5" fmla="*/ 362947 h 603052"/>
                  <a:gd name="connsiteX6" fmla="*/ 222260 w 604110"/>
                  <a:gd name="connsiteY6" fmla="*/ 326355 h 603052"/>
                  <a:gd name="connsiteX7" fmla="*/ 222260 w 604110"/>
                  <a:gd name="connsiteY7" fmla="*/ 287707 h 603052"/>
                  <a:gd name="connsiteX8" fmla="*/ 260977 w 604110"/>
                  <a:gd name="connsiteY8" fmla="*/ 287707 h 603052"/>
                  <a:gd name="connsiteX9" fmla="*/ 278277 w 604110"/>
                  <a:gd name="connsiteY9" fmla="*/ 304838 h 603052"/>
                  <a:gd name="connsiteX10" fmla="*/ 341158 w 604110"/>
                  <a:gd name="connsiteY10" fmla="*/ 241933 h 603052"/>
                  <a:gd name="connsiteX11" fmla="*/ 360585 w 604110"/>
                  <a:gd name="connsiteY11" fmla="*/ 233916 h 603052"/>
                  <a:gd name="connsiteX12" fmla="*/ 274595 w 604110"/>
                  <a:gd name="connsiteY12" fmla="*/ 54823 h 603052"/>
                  <a:gd name="connsiteX13" fmla="*/ 274595 w 604110"/>
                  <a:gd name="connsiteY13" fmla="*/ 89087 h 603052"/>
                  <a:gd name="connsiteX14" fmla="*/ 254001 w 604110"/>
                  <a:gd name="connsiteY14" fmla="*/ 115676 h 603052"/>
                  <a:gd name="connsiteX15" fmla="*/ 204436 w 604110"/>
                  <a:gd name="connsiteY15" fmla="*/ 136235 h 603052"/>
                  <a:gd name="connsiteX16" fmla="*/ 171073 w 604110"/>
                  <a:gd name="connsiteY16" fmla="*/ 131986 h 603052"/>
                  <a:gd name="connsiteX17" fmla="*/ 146771 w 604110"/>
                  <a:gd name="connsiteY17" fmla="*/ 107727 h 603052"/>
                  <a:gd name="connsiteX18" fmla="*/ 107916 w 604110"/>
                  <a:gd name="connsiteY18" fmla="*/ 146514 h 603052"/>
                  <a:gd name="connsiteX19" fmla="*/ 132218 w 604110"/>
                  <a:gd name="connsiteY19" fmla="*/ 170773 h 603052"/>
                  <a:gd name="connsiteX20" fmla="*/ 136474 w 604110"/>
                  <a:gd name="connsiteY20" fmla="*/ 204078 h 603052"/>
                  <a:gd name="connsiteX21" fmla="*/ 115879 w 604110"/>
                  <a:gd name="connsiteY21" fmla="*/ 253556 h 603052"/>
                  <a:gd name="connsiteX22" fmla="*/ 89244 w 604110"/>
                  <a:gd name="connsiteY22" fmla="*/ 274115 h 603052"/>
                  <a:gd name="connsiteX23" fmla="*/ 54919 w 604110"/>
                  <a:gd name="connsiteY23" fmla="*/ 274115 h 603052"/>
                  <a:gd name="connsiteX24" fmla="*/ 54919 w 604110"/>
                  <a:gd name="connsiteY24" fmla="*/ 328937 h 603052"/>
                  <a:gd name="connsiteX25" fmla="*/ 89244 w 604110"/>
                  <a:gd name="connsiteY25" fmla="*/ 328937 h 603052"/>
                  <a:gd name="connsiteX26" fmla="*/ 115879 w 604110"/>
                  <a:gd name="connsiteY26" fmla="*/ 349496 h 603052"/>
                  <a:gd name="connsiteX27" fmla="*/ 136474 w 604110"/>
                  <a:gd name="connsiteY27" fmla="*/ 398974 h 603052"/>
                  <a:gd name="connsiteX28" fmla="*/ 132218 w 604110"/>
                  <a:gd name="connsiteY28" fmla="*/ 432279 h 603052"/>
                  <a:gd name="connsiteX29" fmla="*/ 107916 w 604110"/>
                  <a:gd name="connsiteY29" fmla="*/ 456538 h 603052"/>
                  <a:gd name="connsiteX30" fmla="*/ 146771 w 604110"/>
                  <a:gd name="connsiteY30" fmla="*/ 495325 h 603052"/>
                  <a:gd name="connsiteX31" fmla="*/ 171073 w 604110"/>
                  <a:gd name="connsiteY31" fmla="*/ 471066 h 603052"/>
                  <a:gd name="connsiteX32" fmla="*/ 204436 w 604110"/>
                  <a:gd name="connsiteY32" fmla="*/ 466817 h 603052"/>
                  <a:gd name="connsiteX33" fmla="*/ 254001 w 604110"/>
                  <a:gd name="connsiteY33" fmla="*/ 487376 h 603052"/>
                  <a:gd name="connsiteX34" fmla="*/ 274595 w 604110"/>
                  <a:gd name="connsiteY34" fmla="*/ 513965 h 603052"/>
                  <a:gd name="connsiteX35" fmla="*/ 274595 w 604110"/>
                  <a:gd name="connsiteY35" fmla="*/ 548229 h 603052"/>
                  <a:gd name="connsiteX36" fmla="*/ 329515 w 604110"/>
                  <a:gd name="connsiteY36" fmla="*/ 548229 h 603052"/>
                  <a:gd name="connsiteX37" fmla="*/ 329515 w 604110"/>
                  <a:gd name="connsiteY37" fmla="*/ 513965 h 603052"/>
                  <a:gd name="connsiteX38" fmla="*/ 350109 w 604110"/>
                  <a:gd name="connsiteY38" fmla="*/ 487376 h 603052"/>
                  <a:gd name="connsiteX39" fmla="*/ 399674 w 604110"/>
                  <a:gd name="connsiteY39" fmla="*/ 466817 h 603052"/>
                  <a:gd name="connsiteX40" fmla="*/ 433037 w 604110"/>
                  <a:gd name="connsiteY40" fmla="*/ 471066 h 603052"/>
                  <a:gd name="connsiteX41" fmla="*/ 457339 w 604110"/>
                  <a:gd name="connsiteY41" fmla="*/ 495325 h 603052"/>
                  <a:gd name="connsiteX42" fmla="*/ 496194 w 604110"/>
                  <a:gd name="connsiteY42" fmla="*/ 456538 h 603052"/>
                  <a:gd name="connsiteX43" fmla="*/ 471892 w 604110"/>
                  <a:gd name="connsiteY43" fmla="*/ 432279 h 603052"/>
                  <a:gd name="connsiteX44" fmla="*/ 467636 w 604110"/>
                  <a:gd name="connsiteY44" fmla="*/ 398974 h 603052"/>
                  <a:gd name="connsiteX45" fmla="*/ 488231 w 604110"/>
                  <a:gd name="connsiteY45" fmla="*/ 349496 h 603052"/>
                  <a:gd name="connsiteX46" fmla="*/ 514866 w 604110"/>
                  <a:gd name="connsiteY46" fmla="*/ 328937 h 603052"/>
                  <a:gd name="connsiteX47" fmla="*/ 549191 w 604110"/>
                  <a:gd name="connsiteY47" fmla="*/ 328937 h 603052"/>
                  <a:gd name="connsiteX48" fmla="*/ 549191 w 604110"/>
                  <a:gd name="connsiteY48" fmla="*/ 274115 h 603052"/>
                  <a:gd name="connsiteX49" fmla="*/ 514866 w 604110"/>
                  <a:gd name="connsiteY49" fmla="*/ 274115 h 603052"/>
                  <a:gd name="connsiteX50" fmla="*/ 488231 w 604110"/>
                  <a:gd name="connsiteY50" fmla="*/ 253556 h 603052"/>
                  <a:gd name="connsiteX51" fmla="*/ 467636 w 604110"/>
                  <a:gd name="connsiteY51" fmla="*/ 204078 h 603052"/>
                  <a:gd name="connsiteX52" fmla="*/ 471892 w 604110"/>
                  <a:gd name="connsiteY52" fmla="*/ 170773 h 603052"/>
                  <a:gd name="connsiteX53" fmla="*/ 496194 w 604110"/>
                  <a:gd name="connsiteY53" fmla="*/ 146514 h 603052"/>
                  <a:gd name="connsiteX54" fmla="*/ 457339 w 604110"/>
                  <a:gd name="connsiteY54" fmla="*/ 107727 h 603052"/>
                  <a:gd name="connsiteX55" fmla="*/ 433037 w 604110"/>
                  <a:gd name="connsiteY55" fmla="*/ 131986 h 603052"/>
                  <a:gd name="connsiteX56" fmla="*/ 399674 w 604110"/>
                  <a:gd name="connsiteY56" fmla="*/ 136235 h 603052"/>
                  <a:gd name="connsiteX57" fmla="*/ 350109 w 604110"/>
                  <a:gd name="connsiteY57" fmla="*/ 115676 h 603052"/>
                  <a:gd name="connsiteX58" fmla="*/ 329515 w 604110"/>
                  <a:gd name="connsiteY58" fmla="*/ 89087 h 603052"/>
                  <a:gd name="connsiteX59" fmla="*/ 329515 w 604110"/>
                  <a:gd name="connsiteY59" fmla="*/ 54823 h 603052"/>
                  <a:gd name="connsiteX60" fmla="*/ 247136 w 604110"/>
                  <a:gd name="connsiteY60" fmla="*/ 0 h 603052"/>
                  <a:gd name="connsiteX61" fmla="*/ 356974 w 604110"/>
                  <a:gd name="connsiteY61" fmla="*/ 0 h 603052"/>
                  <a:gd name="connsiteX62" fmla="*/ 384434 w 604110"/>
                  <a:gd name="connsiteY62" fmla="*/ 27411 h 603052"/>
                  <a:gd name="connsiteX63" fmla="*/ 384434 w 604110"/>
                  <a:gd name="connsiteY63" fmla="*/ 68940 h 603052"/>
                  <a:gd name="connsiteX64" fmla="*/ 408598 w 604110"/>
                  <a:gd name="connsiteY64" fmla="*/ 78945 h 603052"/>
                  <a:gd name="connsiteX65" fmla="*/ 437980 w 604110"/>
                  <a:gd name="connsiteY65" fmla="*/ 49615 h 603052"/>
                  <a:gd name="connsiteX66" fmla="*/ 457339 w 604110"/>
                  <a:gd name="connsiteY66" fmla="*/ 41528 h 603052"/>
                  <a:gd name="connsiteX67" fmla="*/ 476835 w 604110"/>
                  <a:gd name="connsiteY67" fmla="*/ 49615 h 603052"/>
                  <a:gd name="connsiteX68" fmla="*/ 554408 w 604110"/>
                  <a:gd name="connsiteY68" fmla="*/ 127052 h 603052"/>
                  <a:gd name="connsiteX69" fmla="*/ 554408 w 604110"/>
                  <a:gd name="connsiteY69" fmla="*/ 165839 h 603052"/>
                  <a:gd name="connsiteX70" fmla="*/ 525026 w 604110"/>
                  <a:gd name="connsiteY70" fmla="*/ 195170 h 603052"/>
                  <a:gd name="connsiteX71" fmla="*/ 535049 w 604110"/>
                  <a:gd name="connsiteY71" fmla="*/ 219292 h 603052"/>
                  <a:gd name="connsiteX72" fmla="*/ 576650 w 604110"/>
                  <a:gd name="connsiteY72" fmla="*/ 219292 h 603052"/>
                  <a:gd name="connsiteX73" fmla="*/ 604110 w 604110"/>
                  <a:gd name="connsiteY73" fmla="*/ 246703 h 603052"/>
                  <a:gd name="connsiteX74" fmla="*/ 604110 w 604110"/>
                  <a:gd name="connsiteY74" fmla="*/ 356349 h 603052"/>
                  <a:gd name="connsiteX75" fmla="*/ 576650 w 604110"/>
                  <a:gd name="connsiteY75" fmla="*/ 383760 h 603052"/>
                  <a:gd name="connsiteX76" fmla="*/ 535187 w 604110"/>
                  <a:gd name="connsiteY76" fmla="*/ 383760 h 603052"/>
                  <a:gd name="connsiteX77" fmla="*/ 525026 w 604110"/>
                  <a:gd name="connsiteY77" fmla="*/ 407882 h 603052"/>
                  <a:gd name="connsiteX78" fmla="*/ 554408 w 604110"/>
                  <a:gd name="connsiteY78" fmla="*/ 437213 h 603052"/>
                  <a:gd name="connsiteX79" fmla="*/ 554408 w 604110"/>
                  <a:gd name="connsiteY79" fmla="*/ 476000 h 603052"/>
                  <a:gd name="connsiteX80" fmla="*/ 476835 w 604110"/>
                  <a:gd name="connsiteY80" fmla="*/ 553437 h 603052"/>
                  <a:gd name="connsiteX81" fmla="*/ 437980 w 604110"/>
                  <a:gd name="connsiteY81" fmla="*/ 553437 h 603052"/>
                  <a:gd name="connsiteX82" fmla="*/ 408598 w 604110"/>
                  <a:gd name="connsiteY82" fmla="*/ 524107 h 603052"/>
                  <a:gd name="connsiteX83" fmla="*/ 384434 w 604110"/>
                  <a:gd name="connsiteY83" fmla="*/ 534112 h 603052"/>
                  <a:gd name="connsiteX84" fmla="*/ 384434 w 604110"/>
                  <a:gd name="connsiteY84" fmla="*/ 575641 h 603052"/>
                  <a:gd name="connsiteX85" fmla="*/ 356974 w 604110"/>
                  <a:gd name="connsiteY85" fmla="*/ 603052 h 603052"/>
                  <a:gd name="connsiteX86" fmla="*/ 247136 w 604110"/>
                  <a:gd name="connsiteY86" fmla="*/ 603052 h 603052"/>
                  <a:gd name="connsiteX87" fmla="*/ 219676 w 604110"/>
                  <a:gd name="connsiteY87" fmla="*/ 575641 h 603052"/>
                  <a:gd name="connsiteX88" fmla="*/ 219676 w 604110"/>
                  <a:gd name="connsiteY88" fmla="*/ 534112 h 603052"/>
                  <a:gd name="connsiteX89" fmla="*/ 195512 w 604110"/>
                  <a:gd name="connsiteY89" fmla="*/ 524107 h 603052"/>
                  <a:gd name="connsiteX90" fmla="*/ 166130 w 604110"/>
                  <a:gd name="connsiteY90" fmla="*/ 553437 h 603052"/>
                  <a:gd name="connsiteX91" fmla="*/ 127275 w 604110"/>
                  <a:gd name="connsiteY91" fmla="*/ 553437 h 603052"/>
                  <a:gd name="connsiteX92" fmla="*/ 49702 w 604110"/>
                  <a:gd name="connsiteY92" fmla="*/ 476000 h 603052"/>
                  <a:gd name="connsiteX93" fmla="*/ 41601 w 604110"/>
                  <a:gd name="connsiteY93" fmla="*/ 456538 h 603052"/>
                  <a:gd name="connsiteX94" fmla="*/ 49702 w 604110"/>
                  <a:gd name="connsiteY94" fmla="*/ 437213 h 603052"/>
                  <a:gd name="connsiteX95" fmla="*/ 79083 w 604110"/>
                  <a:gd name="connsiteY95" fmla="*/ 407882 h 603052"/>
                  <a:gd name="connsiteX96" fmla="*/ 69061 w 604110"/>
                  <a:gd name="connsiteY96" fmla="*/ 383760 h 603052"/>
                  <a:gd name="connsiteX97" fmla="*/ 27460 w 604110"/>
                  <a:gd name="connsiteY97" fmla="*/ 383760 h 603052"/>
                  <a:gd name="connsiteX98" fmla="*/ 0 w 604110"/>
                  <a:gd name="connsiteY98" fmla="*/ 356349 h 603052"/>
                  <a:gd name="connsiteX99" fmla="*/ 0 w 604110"/>
                  <a:gd name="connsiteY99" fmla="*/ 246703 h 603052"/>
                  <a:gd name="connsiteX100" fmla="*/ 27460 w 604110"/>
                  <a:gd name="connsiteY100" fmla="*/ 219292 h 603052"/>
                  <a:gd name="connsiteX101" fmla="*/ 69061 w 604110"/>
                  <a:gd name="connsiteY101" fmla="*/ 219292 h 603052"/>
                  <a:gd name="connsiteX102" fmla="*/ 79083 w 604110"/>
                  <a:gd name="connsiteY102" fmla="*/ 195170 h 603052"/>
                  <a:gd name="connsiteX103" fmla="*/ 49702 w 604110"/>
                  <a:gd name="connsiteY103" fmla="*/ 165839 h 603052"/>
                  <a:gd name="connsiteX104" fmla="*/ 49702 w 604110"/>
                  <a:gd name="connsiteY104" fmla="*/ 127052 h 603052"/>
                  <a:gd name="connsiteX105" fmla="*/ 127275 w 604110"/>
                  <a:gd name="connsiteY105" fmla="*/ 49615 h 603052"/>
                  <a:gd name="connsiteX106" fmla="*/ 166130 w 604110"/>
                  <a:gd name="connsiteY106" fmla="*/ 49615 h 603052"/>
                  <a:gd name="connsiteX107" fmla="*/ 195512 w 604110"/>
                  <a:gd name="connsiteY107" fmla="*/ 78945 h 603052"/>
                  <a:gd name="connsiteX108" fmla="*/ 219676 w 604110"/>
                  <a:gd name="connsiteY108" fmla="*/ 68940 h 603052"/>
                  <a:gd name="connsiteX109" fmla="*/ 219676 w 604110"/>
                  <a:gd name="connsiteY109" fmla="*/ 27411 h 603052"/>
                  <a:gd name="connsiteX110" fmla="*/ 247136 w 604110"/>
                  <a:gd name="connsiteY110"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110" h="603052">
                    <a:moveTo>
                      <a:pt x="360585" y="233916"/>
                    </a:moveTo>
                    <a:cubicBezTo>
                      <a:pt x="367621" y="233916"/>
                      <a:pt x="374658" y="236588"/>
                      <a:pt x="380012" y="241933"/>
                    </a:cubicBezTo>
                    <a:cubicBezTo>
                      <a:pt x="390721" y="252623"/>
                      <a:pt x="390721" y="270028"/>
                      <a:pt x="380012" y="280718"/>
                    </a:cubicBezTo>
                    <a:lnTo>
                      <a:pt x="297635" y="362947"/>
                    </a:lnTo>
                    <a:cubicBezTo>
                      <a:pt x="292281" y="368292"/>
                      <a:pt x="285279" y="371033"/>
                      <a:pt x="278277" y="371033"/>
                    </a:cubicBezTo>
                    <a:cubicBezTo>
                      <a:pt x="271137" y="371033"/>
                      <a:pt x="264135" y="368292"/>
                      <a:pt x="258781" y="362947"/>
                    </a:cubicBezTo>
                    <a:lnTo>
                      <a:pt x="222260" y="326355"/>
                    </a:lnTo>
                    <a:cubicBezTo>
                      <a:pt x="211414" y="315665"/>
                      <a:pt x="211414" y="298397"/>
                      <a:pt x="222260" y="287707"/>
                    </a:cubicBezTo>
                    <a:cubicBezTo>
                      <a:pt x="232969" y="276880"/>
                      <a:pt x="250268" y="276880"/>
                      <a:pt x="260977" y="287707"/>
                    </a:cubicBezTo>
                    <a:lnTo>
                      <a:pt x="278277" y="304838"/>
                    </a:lnTo>
                    <a:lnTo>
                      <a:pt x="341158" y="241933"/>
                    </a:lnTo>
                    <a:cubicBezTo>
                      <a:pt x="346512" y="236588"/>
                      <a:pt x="353549" y="233916"/>
                      <a:pt x="360585" y="233916"/>
                    </a:cubicBezTo>
                    <a:close/>
                    <a:moveTo>
                      <a:pt x="274595" y="54823"/>
                    </a:moveTo>
                    <a:lnTo>
                      <a:pt x="274595" y="89087"/>
                    </a:lnTo>
                    <a:cubicBezTo>
                      <a:pt x="274595" y="101696"/>
                      <a:pt x="266083" y="112524"/>
                      <a:pt x="254001" y="115676"/>
                    </a:cubicBezTo>
                    <a:cubicBezTo>
                      <a:pt x="236701" y="120199"/>
                      <a:pt x="219951" y="127052"/>
                      <a:pt x="204436" y="136235"/>
                    </a:cubicBezTo>
                    <a:cubicBezTo>
                      <a:pt x="193590" y="142540"/>
                      <a:pt x="179860" y="140895"/>
                      <a:pt x="171073" y="131986"/>
                    </a:cubicBezTo>
                    <a:lnTo>
                      <a:pt x="146771" y="107727"/>
                    </a:lnTo>
                    <a:lnTo>
                      <a:pt x="107916" y="146514"/>
                    </a:lnTo>
                    <a:lnTo>
                      <a:pt x="132218" y="170773"/>
                    </a:lnTo>
                    <a:cubicBezTo>
                      <a:pt x="141142" y="179545"/>
                      <a:pt x="142790" y="193251"/>
                      <a:pt x="136474" y="204078"/>
                    </a:cubicBezTo>
                    <a:cubicBezTo>
                      <a:pt x="127275" y="219566"/>
                      <a:pt x="120410" y="236287"/>
                      <a:pt x="115879" y="253556"/>
                    </a:cubicBezTo>
                    <a:cubicBezTo>
                      <a:pt x="112721" y="265617"/>
                      <a:pt x="101875" y="274115"/>
                      <a:pt x="89244" y="274115"/>
                    </a:cubicBezTo>
                    <a:lnTo>
                      <a:pt x="54919" y="274115"/>
                    </a:lnTo>
                    <a:lnTo>
                      <a:pt x="54919" y="328937"/>
                    </a:lnTo>
                    <a:lnTo>
                      <a:pt x="89244" y="328937"/>
                    </a:lnTo>
                    <a:cubicBezTo>
                      <a:pt x="101875" y="328937"/>
                      <a:pt x="112721" y="337435"/>
                      <a:pt x="115879" y="349496"/>
                    </a:cubicBezTo>
                    <a:cubicBezTo>
                      <a:pt x="120410" y="366765"/>
                      <a:pt x="127275" y="383486"/>
                      <a:pt x="136474" y="398974"/>
                    </a:cubicBezTo>
                    <a:cubicBezTo>
                      <a:pt x="142790" y="409801"/>
                      <a:pt x="141142" y="423507"/>
                      <a:pt x="132218" y="432279"/>
                    </a:cubicBezTo>
                    <a:lnTo>
                      <a:pt x="107916" y="456538"/>
                    </a:lnTo>
                    <a:lnTo>
                      <a:pt x="146771" y="495325"/>
                    </a:lnTo>
                    <a:lnTo>
                      <a:pt x="171073" y="471066"/>
                    </a:lnTo>
                    <a:cubicBezTo>
                      <a:pt x="179860" y="462157"/>
                      <a:pt x="193590" y="460512"/>
                      <a:pt x="204436" y="466817"/>
                    </a:cubicBezTo>
                    <a:cubicBezTo>
                      <a:pt x="219951" y="476000"/>
                      <a:pt x="236701" y="482853"/>
                      <a:pt x="254001" y="487376"/>
                    </a:cubicBezTo>
                    <a:cubicBezTo>
                      <a:pt x="266083" y="490528"/>
                      <a:pt x="274595" y="501356"/>
                      <a:pt x="274595" y="513965"/>
                    </a:cubicBezTo>
                    <a:lnTo>
                      <a:pt x="274595" y="548229"/>
                    </a:lnTo>
                    <a:lnTo>
                      <a:pt x="329515" y="548229"/>
                    </a:lnTo>
                    <a:lnTo>
                      <a:pt x="329515" y="513965"/>
                    </a:lnTo>
                    <a:cubicBezTo>
                      <a:pt x="329515" y="501356"/>
                      <a:pt x="338027" y="490528"/>
                      <a:pt x="350109" y="487376"/>
                    </a:cubicBezTo>
                    <a:cubicBezTo>
                      <a:pt x="367409" y="482853"/>
                      <a:pt x="384159" y="476000"/>
                      <a:pt x="399674" y="466817"/>
                    </a:cubicBezTo>
                    <a:cubicBezTo>
                      <a:pt x="410520" y="460512"/>
                      <a:pt x="424250" y="462157"/>
                      <a:pt x="433037" y="471066"/>
                    </a:cubicBezTo>
                    <a:lnTo>
                      <a:pt x="457339" y="495325"/>
                    </a:lnTo>
                    <a:lnTo>
                      <a:pt x="496194" y="456538"/>
                    </a:lnTo>
                    <a:lnTo>
                      <a:pt x="471892" y="432279"/>
                    </a:lnTo>
                    <a:cubicBezTo>
                      <a:pt x="462968" y="423507"/>
                      <a:pt x="461320" y="409801"/>
                      <a:pt x="467636" y="398974"/>
                    </a:cubicBezTo>
                    <a:cubicBezTo>
                      <a:pt x="476835" y="383486"/>
                      <a:pt x="483700" y="366765"/>
                      <a:pt x="488231" y="349496"/>
                    </a:cubicBezTo>
                    <a:cubicBezTo>
                      <a:pt x="491389" y="337435"/>
                      <a:pt x="502235" y="328937"/>
                      <a:pt x="514866" y="328937"/>
                    </a:cubicBezTo>
                    <a:lnTo>
                      <a:pt x="549191" y="328937"/>
                    </a:lnTo>
                    <a:lnTo>
                      <a:pt x="549191" y="274115"/>
                    </a:lnTo>
                    <a:lnTo>
                      <a:pt x="514866" y="274115"/>
                    </a:lnTo>
                    <a:cubicBezTo>
                      <a:pt x="502235" y="274115"/>
                      <a:pt x="491389" y="265617"/>
                      <a:pt x="488231" y="253556"/>
                    </a:cubicBezTo>
                    <a:cubicBezTo>
                      <a:pt x="483700" y="236287"/>
                      <a:pt x="476835" y="219566"/>
                      <a:pt x="467636" y="204078"/>
                    </a:cubicBezTo>
                    <a:cubicBezTo>
                      <a:pt x="461320" y="193251"/>
                      <a:pt x="462968" y="179545"/>
                      <a:pt x="471892" y="170773"/>
                    </a:cubicBezTo>
                    <a:lnTo>
                      <a:pt x="496194" y="146514"/>
                    </a:lnTo>
                    <a:lnTo>
                      <a:pt x="457339" y="107727"/>
                    </a:lnTo>
                    <a:lnTo>
                      <a:pt x="433037" y="131986"/>
                    </a:lnTo>
                    <a:cubicBezTo>
                      <a:pt x="424250" y="140895"/>
                      <a:pt x="410520" y="142540"/>
                      <a:pt x="399674" y="136235"/>
                    </a:cubicBezTo>
                    <a:cubicBezTo>
                      <a:pt x="384159" y="127052"/>
                      <a:pt x="367409" y="120199"/>
                      <a:pt x="350109" y="115676"/>
                    </a:cubicBezTo>
                    <a:cubicBezTo>
                      <a:pt x="338027" y="112524"/>
                      <a:pt x="329515" y="101696"/>
                      <a:pt x="329515" y="89087"/>
                    </a:cubicBezTo>
                    <a:lnTo>
                      <a:pt x="329515" y="54823"/>
                    </a:lnTo>
                    <a:close/>
                    <a:moveTo>
                      <a:pt x="247136" y="0"/>
                    </a:moveTo>
                    <a:lnTo>
                      <a:pt x="356974" y="0"/>
                    </a:lnTo>
                    <a:cubicBezTo>
                      <a:pt x="372077" y="0"/>
                      <a:pt x="384434" y="12335"/>
                      <a:pt x="384434" y="27411"/>
                    </a:cubicBezTo>
                    <a:lnTo>
                      <a:pt x="384434" y="68940"/>
                    </a:lnTo>
                    <a:cubicBezTo>
                      <a:pt x="392672" y="71818"/>
                      <a:pt x="400772" y="75107"/>
                      <a:pt x="408598" y="78945"/>
                    </a:cubicBezTo>
                    <a:lnTo>
                      <a:pt x="437980" y="49615"/>
                    </a:lnTo>
                    <a:cubicBezTo>
                      <a:pt x="443060" y="44407"/>
                      <a:pt x="450062" y="41528"/>
                      <a:pt x="457339" y="41528"/>
                    </a:cubicBezTo>
                    <a:cubicBezTo>
                      <a:pt x="464616" y="41528"/>
                      <a:pt x="471618" y="44407"/>
                      <a:pt x="476835" y="49615"/>
                    </a:cubicBezTo>
                    <a:lnTo>
                      <a:pt x="554408" y="127052"/>
                    </a:lnTo>
                    <a:cubicBezTo>
                      <a:pt x="565255" y="137743"/>
                      <a:pt x="565255" y="155149"/>
                      <a:pt x="554408" y="165839"/>
                    </a:cubicBezTo>
                    <a:lnTo>
                      <a:pt x="525026" y="195170"/>
                    </a:lnTo>
                    <a:cubicBezTo>
                      <a:pt x="528871" y="202982"/>
                      <a:pt x="532166" y="211068"/>
                      <a:pt x="535049" y="219292"/>
                    </a:cubicBezTo>
                    <a:lnTo>
                      <a:pt x="576650" y="219292"/>
                    </a:lnTo>
                    <a:cubicBezTo>
                      <a:pt x="591753" y="219292"/>
                      <a:pt x="604110" y="231627"/>
                      <a:pt x="604110" y="246703"/>
                    </a:cubicBezTo>
                    <a:lnTo>
                      <a:pt x="604110" y="356349"/>
                    </a:lnTo>
                    <a:cubicBezTo>
                      <a:pt x="604110" y="371425"/>
                      <a:pt x="591753" y="383760"/>
                      <a:pt x="576650" y="383760"/>
                    </a:cubicBezTo>
                    <a:lnTo>
                      <a:pt x="535187" y="383760"/>
                    </a:lnTo>
                    <a:cubicBezTo>
                      <a:pt x="532166" y="391984"/>
                      <a:pt x="528871" y="400070"/>
                      <a:pt x="525026" y="407882"/>
                    </a:cubicBezTo>
                    <a:lnTo>
                      <a:pt x="554408" y="437213"/>
                    </a:lnTo>
                    <a:cubicBezTo>
                      <a:pt x="565255" y="447903"/>
                      <a:pt x="565255" y="465309"/>
                      <a:pt x="554408" y="476000"/>
                    </a:cubicBezTo>
                    <a:lnTo>
                      <a:pt x="476835" y="553437"/>
                    </a:lnTo>
                    <a:cubicBezTo>
                      <a:pt x="466126" y="564265"/>
                      <a:pt x="448689" y="564265"/>
                      <a:pt x="437980" y="553437"/>
                    </a:cubicBezTo>
                    <a:lnTo>
                      <a:pt x="408598" y="524107"/>
                    </a:lnTo>
                    <a:cubicBezTo>
                      <a:pt x="400772" y="527945"/>
                      <a:pt x="392672" y="531234"/>
                      <a:pt x="384434" y="534112"/>
                    </a:cubicBezTo>
                    <a:lnTo>
                      <a:pt x="384434" y="575641"/>
                    </a:lnTo>
                    <a:cubicBezTo>
                      <a:pt x="384434" y="590717"/>
                      <a:pt x="372077" y="603052"/>
                      <a:pt x="356974" y="603052"/>
                    </a:cubicBezTo>
                    <a:lnTo>
                      <a:pt x="247136" y="603052"/>
                    </a:lnTo>
                    <a:cubicBezTo>
                      <a:pt x="232033" y="603052"/>
                      <a:pt x="219676" y="590717"/>
                      <a:pt x="219676" y="575641"/>
                    </a:cubicBezTo>
                    <a:lnTo>
                      <a:pt x="219676" y="534112"/>
                    </a:lnTo>
                    <a:cubicBezTo>
                      <a:pt x="211438" y="531234"/>
                      <a:pt x="203338" y="527945"/>
                      <a:pt x="195512" y="524107"/>
                    </a:cubicBezTo>
                    <a:lnTo>
                      <a:pt x="166130" y="553437"/>
                    </a:lnTo>
                    <a:cubicBezTo>
                      <a:pt x="155421" y="564265"/>
                      <a:pt x="137984" y="564265"/>
                      <a:pt x="127275" y="553437"/>
                    </a:cubicBezTo>
                    <a:lnTo>
                      <a:pt x="49702" y="476000"/>
                    </a:lnTo>
                    <a:cubicBezTo>
                      <a:pt x="44484" y="470792"/>
                      <a:pt x="41601" y="463802"/>
                      <a:pt x="41601" y="456538"/>
                    </a:cubicBezTo>
                    <a:cubicBezTo>
                      <a:pt x="41601" y="449274"/>
                      <a:pt x="44484" y="442284"/>
                      <a:pt x="49702" y="437213"/>
                    </a:cubicBezTo>
                    <a:lnTo>
                      <a:pt x="79083" y="407882"/>
                    </a:lnTo>
                    <a:cubicBezTo>
                      <a:pt x="75239" y="400070"/>
                      <a:pt x="71944" y="391984"/>
                      <a:pt x="69061" y="383760"/>
                    </a:cubicBezTo>
                    <a:lnTo>
                      <a:pt x="27460" y="383760"/>
                    </a:lnTo>
                    <a:cubicBezTo>
                      <a:pt x="12357" y="383760"/>
                      <a:pt x="0" y="371425"/>
                      <a:pt x="0" y="356349"/>
                    </a:cubicBezTo>
                    <a:lnTo>
                      <a:pt x="0" y="246703"/>
                    </a:lnTo>
                    <a:cubicBezTo>
                      <a:pt x="0" y="231627"/>
                      <a:pt x="12357" y="219292"/>
                      <a:pt x="27460" y="219292"/>
                    </a:cubicBezTo>
                    <a:lnTo>
                      <a:pt x="69061" y="219292"/>
                    </a:lnTo>
                    <a:cubicBezTo>
                      <a:pt x="71944" y="211068"/>
                      <a:pt x="75239" y="202982"/>
                      <a:pt x="79083" y="195170"/>
                    </a:cubicBezTo>
                    <a:lnTo>
                      <a:pt x="49702" y="165839"/>
                    </a:lnTo>
                    <a:cubicBezTo>
                      <a:pt x="38855" y="155149"/>
                      <a:pt x="38855" y="137743"/>
                      <a:pt x="49702" y="127052"/>
                    </a:cubicBezTo>
                    <a:lnTo>
                      <a:pt x="127275" y="49615"/>
                    </a:lnTo>
                    <a:cubicBezTo>
                      <a:pt x="137984" y="38787"/>
                      <a:pt x="155421" y="38787"/>
                      <a:pt x="166130" y="49615"/>
                    </a:cubicBezTo>
                    <a:lnTo>
                      <a:pt x="195512" y="78945"/>
                    </a:lnTo>
                    <a:cubicBezTo>
                      <a:pt x="203338" y="75107"/>
                      <a:pt x="211438" y="71818"/>
                      <a:pt x="219676" y="68940"/>
                    </a:cubicBezTo>
                    <a:lnTo>
                      <a:pt x="219676" y="27411"/>
                    </a:lnTo>
                    <a:cubicBezTo>
                      <a:pt x="219676" y="12335"/>
                      <a:pt x="232033" y="0"/>
                      <a:pt x="247136" y="0"/>
                    </a:cubicBezTo>
                    <a:close/>
                  </a:path>
                </a:pathLst>
              </a:custGeom>
              <a:grpFill/>
              <a:ln>
                <a:noFill/>
              </a:ln>
            </p:spPr>
            <p:txBody>
              <a:bodyPr>
                <a:normAutofit fontScale="55000" lnSpcReduction="20000"/>
              </a:bodyPr>
              <a:lstStyle/>
              <a:p>
                <a:pPr>
                  <a:lnSpc>
                    <a:spcPct val="150000"/>
                  </a:lnSpc>
                </a:pPr>
                <a:endParaRPr lang="zh-CN" altLang="en-US" dirty="0">
                  <a:latin typeface="微软雅黑" panose="020B0503020204020204" charset="-122"/>
                  <a:ea typeface="微软雅黑" panose="020B0503020204020204" charset="-122"/>
                </a:endParaRPr>
              </a:p>
            </p:txBody>
          </p:sp>
        </p:grpSp>
      </p:grpSp>
      <p:sp>
        <p:nvSpPr>
          <p:cNvPr id="16" name="文本框 15"/>
          <p:cNvSpPr txBox="1"/>
          <p:nvPr/>
        </p:nvSpPr>
        <p:spPr>
          <a:xfrm flipH="1">
            <a:off x="998220" y="3279775"/>
            <a:ext cx="3665855" cy="76327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400" dirty="0">
                <a:latin typeface="微软雅黑" panose="020B0503020204020204" charset="-122"/>
                <a:ea typeface="微软雅黑" panose="020B0503020204020204" charset="-122"/>
                <a:cs typeface="微软雅黑" panose="020B0503020204020204" charset="-122"/>
                <a:sym typeface="+mn-ea"/>
              </a:rPr>
              <a:t>自动考虑几何非线性</a:t>
            </a:r>
          </a:p>
          <a:p>
            <a:pPr algn="l">
              <a:lnSpc>
                <a:spcPct val="150000"/>
              </a:lnSpc>
            </a:pPr>
            <a:r>
              <a:rPr lang="zh-CN" altLang="en-US" sz="1400" dirty="0">
                <a:latin typeface="微软雅黑" panose="020B0503020204020204" charset="-122"/>
                <a:ea typeface="微软雅黑" panose="020B0503020204020204" charset="-122"/>
                <a:cs typeface="微软雅黑" panose="020B0503020204020204" charset="-122"/>
                <a:sym typeface="+mn-ea"/>
              </a:rPr>
              <a:t>并增加初始状态找形分析</a:t>
            </a:r>
          </a:p>
        </p:txBody>
      </p:sp>
      <p:pic>
        <p:nvPicPr>
          <p:cNvPr id="19" name="图片 18"/>
          <p:cNvPicPr>
            <a:picLocks noChangeAspect="1"/>
          </p:cNvPicPr>
          <p:nvPr/>
        </p:nvPicPr>
        <p:blipFill>
          <a:blip r:embed="rId9"/>
          <a:stretch>
            <a:fillRect/>
          </a:stretch>
        </p:blipFill>
        <p:spPr>
          <a:xfrm>
            <a:off x="5692140" y="3897630"/>
            <a:ext cx="2868930" cy="2868930"/>
          </a:xfrm>
          <a:prstGeom prst="rect">
            <a:avLst/>
          </a:prstGeom>
          <a:noFill/>
        </p:spPr>
      </p:pic>
      <p:cxnSp>
        <p:nvCxnSpPr>
          <p:cNvPr id="26" name="肘形连接符 25"/>
          <p:cNvCxnSpPr>
            <a:cxnSpLocks/>
            <a:stCxn id="27" idx="1"/>
          </p:cNvCxnSpPr>
          <p:nvPr/>
        </p:nvCxnSpPr>
        <p:spPr>
          <a:xfrm rot="10800000" flipH="1">
            <a:off x="4413072" y="2737486"/>
            <a:ext cx="1393365" cy="352720"/>
          </a:xfrm>
          <a:prstGeom prst="bentConnector3">
            <a:avLst>
              <a:gd name="adj1" fmla="val -16406"/>
            </a:avLst>
          </a:prstGeom>
          <a:ln>
            <a:tailEnd type="triangle" w="med" len="med"/>
          </a:ln>
        </p:spPr>
        <p:style>
          <a:lnRef idx="3">
            <a:schemeClr val="accent2"/>
          </a:lnRef>
          <a:fillRef idx="0">
            <a:schemeClr val="accent2"/>
          </a:fillRef>
          <a:effectRef idx="2">
            <a:schemeClr val="accent2"/>
          </a:effectRef>
          <a:fontRef idx="minor">
            <a:schemeClr val="tx1"/>
          </a:fontRef>
        </p:style>
      </p:cxnSp>
      <p:sp>
        <p:nvSpPr>
          <p:cNvPr id="27" name="文本框 26"/>
          <p:cNvSpPr txBox="1"/>
          <p:nvPr/>
        </p:nvSpPr>
        <p:spPr>
          <a:xfrm>
            <a:off x="4413073" y="2785723"/>
            <a:ext cx="736600" cy="608965"/>
          </a:xfrm>
          <a:prstGeom prst="rect">
            <a:avLst/>
          </a:prstGeom>
          <a:noFill/>
        </p:spPr>
        <p:txBody>
          <a:bodyPr wrap="square" rtlCol="0">
            <a:noAutofit/>
          </a:bodyPr>
          <a:lstStyle/>
          <a:p>
            <a:pPr indent="0">
              <a:buFont typeface="Arial" panose="020B0604020202020204" pitchFamily="34" charset="0"/>
              <a:buNone/>
            </a:pPr>
            <a:r>
              <a:rPr lang="zh-CN" altLang="en-US" dirty="0">
                <a:latin typeface="微软雅黑" panose="020B0503020204020204" charset="-122"/>
                <a:ea typeface="微软雅黑" panose="020B0503020204020204" charset="-122"/>
                <a:cs typeface="字魂105号-简雅黑" panose="02010600030101010101" pitchFamily="2" charset="-122"/>
              </a:rPr>
              <a:t>四种</a:t>
            </a:r>
          </a:p>
          <a:p>
            <a:pPr indent="0">
              <a:buFont typeface="Arial" panose="020B0604020202020204" pitchFamily="34" charset="0"/>
              <a:buNone/>
            </a:pPr>
            <a:r>
              <a:rPr lang="zh-CN" altLang="en-US" dirty="0">
                <a:latin typeface="微软雅黑" panose="020B0503020204020204" charset="-122"/>
                <a:ea typeface="微软雅黑" panose="020B0503020204020204" charset="-122"/>
                <a:cs typeface="字魂105号-简雅黑" panose="02010600030101010101" pitchFamily="2" charset="-122"/>
              </a:rPr>
              <a:t>方式</a:t>
            </a:r>
          </a:p>
        </p:txBody>
      </p:sp>
      <p:cxnSp>
        <p:nvCxnSpPr>
          <p:cNvPr id="36" name="肘形连接符 35"/>
          <p:cNvCxnSpPr/>
          <p:nvPr/>
        </p:nvCxnSpPr>
        <p:spPr>
          <a:xfrm rot="10800000">
            <a:off x="10274300" y="1318895"/>
            <a:ext cx="1353820" cy="366395"/>
          </a:xfrm>
          <a:prstGeom prst="bentConnector3">
            <a:avLst>
              <a:gd name="adj1" fmla="val 49953"/>
            </a:avLst>
          </a:prstGeom>
          <a:ln>
            <a:tailEnd type="triangle" w="med" len="med"/>
          </a:ln>
        </p:spPr>
        <p:style>
          <a:lnRef idx="3">
            <a:schemeClr val="accent2"/>
          </a:lnRef>
          <a:fillRef idx="0">
            <a:schemeClr val="accent2"/>
          </a:fillRef>
          <a:effectRef idx="2">
            <a:schemeClr val="accent2"/>
          </a:effectRef>
          <a:fontRef idx="minor">
            <a:schemeClr val="tx1"/>
          </a:fontRef>
        </p:style>
      </p:cxnSp>
      <p:sp>
        <p:nvSpPr>
          <p:cNvPr id="41" name="文本框 40"/>
          <p:cNvSpPr txBox="1"/>
          <p:nvPr/>
        </p:nvSpPr>
        <p:spPr>
          <a:xfrm>
            <a:off x="10989945" y="1294130"/>
            <a:ext cx="1099820" cy="733425"/>
          </a:xfrm>
          <a:prstGeom prst="rect">
            <a:avLst/>
          </a:prstGeom>
          <a:noFill/>
        </p:spPr>
        <p:txBody>
          <a:bodyPr wrap="square" rtlCol="0">
            <a:noAutofit/>
          </a:bodyPr>
          <a:lstStyle/>
          <a:p>
            <a:pPr indent="0" fontAlgn="auto">
              <a:lnSpc>
                <a:spcPts val="2500"/>
              </a:lnSpc>
              <a:buFont typeface="Arial" panose="020B0604020202020204" pitchFamily="34" charset="0"/>
              <a:buNone/>
            </a:pPr>
            <a:r>
              <a:rPr lang="zh-CN" altLang="en-US" dirty="0">
                <a:latin typeface="微软雅黑" panose="020B0503020204020204" charset="-122"/>
                <a:ea typeface="微软雅黑" panose="020B0503020204020204" charset="-122"/>
                <a:cs typeface="字魂105号-简雅黑" panose="02010600030101010101" pitchFamily="2" charset="-122"/>
              </a:rPr>
              <a:t>初应力</a:t>
            </a:r>
          </a:p>
          <a:p>
            <a:pPr indent="0" fontAlgn="auto">
              <a:lnSpc>
                <a:spcPts val="2500"/>
              </a:lnSpc>
              <a:buFont typeface="Arial" panose="020B0604020202020204" pitchFamily="34" charset="0"/>
              <a:buNone/>
            </a:pPr>
            <a:r>
              <a:rPr lang="zh-CN" altLang="en-US" dirty="0">
                <a:latin typeface="微软雅黑" panose="020B0503020204020204" charset="-122"/>
                <a:ea typeface="微软雅黑" panose="020B0503020204020204" charset="-122"/>
                <a:cs typeface="字魂105号-简雅黑" panose="02010600030101010101" pitchFamily="2" charset="-122"/>
              </a:rPr>
              <a:t>定义</a:t>
            </a:r>
          </a:p>
        </p:txBody>
      </p:sp>
      <p:cxnSp>
        <p:nvCxnSpPr>
          <p:cNvPr id="44" name="肘形连接符 43"/>
          <p:cNvCxnSpPr/>
          <p:nvPr/>
        </p:nvCxnSpPr>
        <p:spPr>
          <a:xfrm flipV="1">
            <a:off x="4379595" y="6353175"/>
            <a:ext cx="2379980" cy="353060"/>
          </a:xfrm>
          <a:prstGeom prst="bentConnector3">
            <a:avLst>
              <a:gd name="adj1" fmla="val 52854"/>
            </a:avLst>
          </a:prstGeom>
          <a:ln>
            <a:tailEnd type="triangle" w="med" len="med"/>
          </a:ln>
        </p:spPr>
        <p:style>
          <a:lnRef idx="3">
            <a:schemeClr val="accent2"/>
          </a:lnRef>
          <a:fillRef idx="0">
            <a:schemeClr val="accent2"/>
          </a:fillRef>
          <a:effectRef idx="2">
            <a:schemeClr val="accent2"/>
          </a:effectRef>
          <a:fontRef idx="minor">
            <a:schemeClr val="tx1"/>
          </a:fontRef>
        </p:style>
      </p:cxnSp>
      <p:sp>
        <p:nvSpPr>
          <p:cNvPr id="45" name="文本框 44"/>
          <p:cNvSpPr txBox="1"/>
          <p:nvPr/>
        </p:nvSpPr>
        <p:spPr>
          <a:xfrm>
            <a:off x="4302125" y="6232525"/>
            <a:ext cx="1339215" cy="416560"/>
          </a:xfrm>
          <a:prstGeom prst="rect">
            <a:avLst/>
          </a:prstGeom>
          <a:noFill/>
        </p:spPr>
        <p:txBody>
          <a:bodyPr wrap="square" rtlCol="0">
            <a:noAutofit/>
          </a:bodyPr>
          <a:lstStyle/>
          <a:p>
            <a:pPr indent="0" fontAlgn="auto">
              <a:lnSpc>
                <a:spcPts val="2500"/>
              </a:lnSpc>
              <a:buFont typeface="Arial" panose="020B0604020202020204" pitchFamily="34" charset="0"/>
              <a:buNone/>
            </a:pPr>
            <a:r>
              <a:rPr lang="zh-CN" altLang="en-US" dirty="0">
                <a:latin typeface="微软雅黑" panose="020B0503020204020204" charset="-122"/>
                <a:ea typeface="微软雅黑" panose="020B0503020204020204" charset="-122"/>
                <a:cs typeface="字魂105号-简雅黑" panose="02010600030101010101" pitchFamily="2" charset="-122"/>
              </a:rPr>
              <a:t>初始态分析</a:t>
            </a:r>
          </a:p>
        </p:txBody>
      </p:sp>
      <p:sp>
        <p:nvSpPr>
          <p:cNvPr id="49" name="文本框 48"/>
          <p:cNvSpPr txBox="1"/>
          <p:nvPr/>
        </p:nvSpPr>
        <p:spPr>
          <a:xfrm>
            <a:off x="8695282" y="4693645"/>
            <a:ext cx="1178333" cy="652188"/>
          </a:xfrm>
          <a:prstGeom prst="rect">
            <a:avLst/>
          </a:prstGeom>
          <a:solidFill>
            <a:srgbClr val="FFC000"/>
          </a:solidFill>
        </p:spPr>
        <p:txBody>
          <a:bodyPr wrap="square" rtlCol="0">
            <a:noAutofit/>
            <a:scene3d>
              <a:camera prst="orthographicFront"/>
              <a:lightRig rig="threePt" dir="t"/>
            </a:scene3d>
          </a:bodyPr>
          <a:lstStyle/>
          <a:p>
            <a:pPr indent="0" fontAlgn="auto">
              <a:lnSpc>
                <a:spcPts val="2500"/>
              </a:lnSpc>
              <a:buFont typeface="Arial" panose="020B0604020202020204" pitchFamily="34" charset="0"/>
              <a:buNone/>
            </a:pPr>
            <a:r>
              <a:rPr lang="zh-CN" altLang="en-US" dirty="0">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字魂105号-简雅黑" panose="02010600030101010101" pitchFamily="2" charset="-122"/>
              </a:rPr>
              <a:t>设计结果</a:t>
            </a:r>
          </a:p>
          <a:p>
            <a:pPr indent="0" fontAlgn="auto">
              <a:lnSpc>
                <a:spcPts val="2500"/>
              </a:lnSpc>
              <a:buFont typeface="Arial" panose="020B0604020202020204" pitchFamily="34" charset="0"/>
              <a:buNone/>
            </a:pPr>
            <a:r>
              <a:rPr lang="zh-CN" altLang="en-US" dirty="0">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字魂105号-简雅黑" panose="02010600030101010101" pitchFamily="2" charset="-122"/>
              </a:rPr>
              <a:t>展示</a:t>
            </a:r>
          </a:p>
        </p:txBody>
      </p:sp>
      <p:sp>
        <p:nvSpPr>
          <p:cNvPr id="50" name="efficiency_158344"/>
          <p:cNvSpPr>
            <a:spLocks noChangeAspect="1"/>
          </p:cNvSpPr>
          <p:nvPr/>
        </p:nvSpPr>
        <p:spPr bwMode="auto">
          <a:xfrm>
            <a:off x="4714358" y="5056366"/>
            <a:ext cx="278259" cy="277772"/>
          </a:xfrm>
          <a:custGeom>
            <a:avLst/>
            <a:gdLst>
              <a:gd name="connsiteX0" fmla="*/ 360585 w 604110"/>
              <a:gd name="connsiteY0" fmla="*/ 233916 h 603052"/>
              <a:gd name="connsiteX1" fmla="*/ 380012 w 604110"/>
              <a:gd name="connsiteY1" fmla="*/ 241933 h 603052"/>
              <a:gd name="connsiteX2" fmla="*/ 380012 w 604110"/>
              <a:gd name="connsiteY2" fmla="*/ 280718 h 603052"/>
              <a:gd name="connsiteX3" fmla="*/ 297635 w 604110"/>
              <a:gd name="connsiteY3" fmla="*/ 362947 h 603052"/>
              <a:gd name="connsiteX4" fmla="*/ 278277 w 604110"/>
              <a:gd name="connsiteY4" fmla="*/ 371033 h 603052"/>
              <a:gd name="connsiteX5" fmla="*/ 258781 w 604110"/>
              <a:gd name="connsiteY5" fmla="*/ 362947 h 603052"/>
              <a:gd name="connsiteX6" fmla="*/ 222260 w 604110"/>
              <a:gd name="connsiteY6" fmla="*/ 326355 h 603052"/>
              <a:gd name="connsiteX7" fmla="*/ 222260 w 604110"/>
              <a:gd name="connsiteY7" fmla="*/ 287707 h 603052"/>
              <a:gd name="connsiteX8" fmla="*/ 260977 w 604110"/>
              <a:gd name="connsiteY8" fmla="*/ 287707 h 603052"/>
              <a:gd name="connsiteX9" fmla="*/ 278277 w 604110"/>
              <a:gd name="connsiteY9" fmla="*/ 304838 h 603052"/>
              <a:gd name="connsiteX10" fmla="*/ 341158 w 604110"/>
              <a:gd name="connsiteY10" fmla="*/ 241933 h 603052"/>
              <a:gd name="connsiteX11" fmla="*/ 360585 w 604110"/>
              <a:gd name="connsiteY11" fmla="*/ 233916 h 603052"/>
              <a:gd name="connsiteX12" fmla="*/ 274595 w 604110"/>
              <a:gd name="connsiteY12" fmla="*/ 54823 h 603052"/>
              <a:gd name="connsiteX13" fmla="*/ 274595 w 604110"/>
              <a:gd name="connsiteY13" fmla="*/ 89087 h 603052"/>
              <a:gd name="connsiteX14" fmla="*/ 254001 w 604110"/>
              <a:gd name="connsiteY14" fmla="*/ 115676 h 603052"/>
              <a:gd name="connsiteX15" fmla="*/ 204436 w 604110"/>
              <a:gd name="connsiteY15" fmla="*/ 136235 h 603052"/>
              <a:gd name="connsiteX16" fmla="*/ 171073 w 604110"/>
              <a:gd name="connsiteY16" fmla="*/ 131986 h 603052"/>
              <a:gd name="connsiteX17" fmla="*/ 146771 w 604110"/>
              <a:gd name="connsiteY17" fmla="*/ 107727 h 603052"/>
              <a:gd name="connsiteX18" fmla="*/ 107916 w 604110"/>
              <a:gd name="connsiteY18" fmla="*/ 146514 h 603052"/>
              <a:gd name="connsiteX19" fmla="*/ 132218 w 604110"/>
              <a:gd name="connsiteY19" fmla="*/ 170773 h 603052"/>
              <a:gd name="connsiteX20" fmla="*/ 136474 w 604110"/>
              <a:gd name="connsiteY20" fmla="*/ 204078 h 603052"/>
              <a:gd name="connsiteX21" fmla="*/ 115879 w 604110"/>
              <a:gd name="connsiteY21" fmla="*/ 253556 h 603052"/>
              <a:gd name="connsiteX22" fmla="*/ 89244 w 604110"/>
              <a:gd name="connsiteY22" fmla="*/ 274115 h 603052"/>
              <a:gd name="connsiteX23" fmla="*/ 54919 w 604110"/>
              <a:gd name="connsiteY23" fmla="*/ 274115 h 603052"/>
              <a:gd name="connsiteX24" fmla="*/ 54919 w 604110"/>
              <a:gd name="connsiteY24" fmla="*/ 328937 h 603052"/>
              <a:gd name="connsiteX25" fmla="*/ 89244 w 604110"/>
              <a:gd name="connsiteY25" fmla="*/ 328937 h 603052"/>
              <a:gd name="connsiteX26" fmla="*/ 115879 w 604110"/>
              <a:gd name="connsiteY26" fmla="*/ 349496 h 603052"/>
              <a:gd name="connsiteX27" fmla="*/ 136474 w 604110"/>
              <a:gd name="connsiteY27" fmla="*/ 398974 h 603052"/>
              <a:gd name="connsiteX28" fmla="*/ 132218 w 604110"/>
              <a:gd name="connsiteY28" fmla="*/ 432279 h 603052"/>
              <a:gd name="connsiteX29" fmla="*/ 107916 w 604110"/>
              <a:gd name="connsiteY29" fmla="*/ 456538 h 603052"/>
              <a:gd name="connsiteX30" fmla="*/ 146771 w 604110"/>
              <a:gd name="connsiteY30" fmla="*/ 495325 h 603052"/>
              <a:gd name="connsiteX31" fmla="*/ 171073 w 604110"/>
              <a:gd name="connsiteY31" fmla="*/ 471066 h 603052"/>
              <a:gd name="connsiteX32" fmla="*/ 204436 w 604110"/>
              <a:gd name="connsiteY32" fmla="*/ 466817 h 603052"/>
              <a:gd name="connsiteX33" fmla="*/ 254001 w 604110"/>
              <a:gd name="connsiteY33" fmla="*/ 487376 h 603052"/>
              <a:gd name="connsiteX34" fmla="*/ 274595 w 604110"/>
              <a:gd name="connsiteY34" fmla="*/ 513965 h 603052"/>
              <a:gd name="connsiteX35" fmla="*/ 274595 w 604110"/>
              <a:gd name="connsiteY35" fmla="*/ 548229 h 603052"/>
              <a:gd name="connsiteX36" fmla="*/ 329515 w 604110"/>
              <a:gd name="connsiteY36" fmla="*/ 548229 h 603052"/>
              <a:gd name="connsiteX37" fmla="*/ 329515 w 604110"/>
              <a:gd name="connsiteY37" fmla="*/ 513965 h 603052"/>
              <a:gd name="connsiteX38" fmla="*/ 350109 w 604110"/>
              <a:gd name="connsiteY38" fmla="*/ 487376 h 603052"/>
              <a:gd name="connsiteX39" fmla="*/ 399674 w 604110"/>
              <a:gd name="connsiteY39" fmla="*/ 466817 h 603052"/>
              <a:gd name="connsiteX40" fmla="*/ 433037 w 604110"/>
              <a:gd name="connsiteY40" fmla="*/ 471066 h 603052"/>
              <a:gd name="connsiteX41" fmla="*/ 457339 w 604110"/>
              <a:gd name="connsiteY41" fmla="*/ 495325 h 603052"/>
              <a:gd name="connsiteX42" fmla="*/ 496194 w 604110"/>
              <a:gd name="connsiteY42" fmla="*/ 456538 h 603052"/>
              <a:gd name="connsiteX43" fmla="*/ 471892 w 604110"/>
              <a:gd name="connsiteY43" fmla="*/ 432279 h 603052"/>
              <a:gd name="connsiteX44" fmla="*/ 467636 w 604110"/>
              <a:gd name="connsiteY44" fmla="*/ 398974 h 603052"/>
              <a:gd name="connsiteX45" fmla="*/ 488231 w 604110"/>
              <a:gd name="connsiteY45" fmla="*/ 349496 h 603052"/>
              <a:gd name="connsiteX46" fmla="*/ 514866 w 604110"/>
              <a:gd name="connsiteY46" fmla="*/ 328937 h 603052"/>
              <a:gd name="connsiteX47" fmla="*/ 549191 w 604110"/>
              <a:gd name="connsiteY47" fmla="*/ 328937 h 603052"/>
              <a:gd name="connsiteX48" fmla="*/ 549191 w 604110"/>
              <a:gd name="connsiteY48" fmla="*/ 274115 h 603052"/>
              <a:gd name="connsiteX49" fmla="*/ 514866 w 604110"/>
              <a:gd name="connsiteY49" fmla="*/ 274115 h 603052"/>
              <a:gd name="connsiteX50" fmla="*/ 488231 w 604110"/>
              <a:gd name="connsiteY50" fmla="*/ 253556 h 603052"/>
              <a:gd name="connsiteX51" fmla="*/ 467636 w 604110"/>
              <a:gd name="connsiteY51" fmla="*/ 204078 h 603052"/>
              <a:gd name="connsiteX52" fmla="*/ 471892 w 604110"/>
              <a:gd name="connsiteY52" fmla="*/ 170773 h 603052"/>
              <a:gd name="connsiteX53" fmla="*/ 496194 w 604110"/>
              <a:gd name="connsiteY53" fmla="*/ 146514 h 603052"/>
              <a:gd name="connsiteX54" fmla="*/ 457339 w 604110"/>
              <a:gd name="connsiteY54" fmla="*/ 107727 h 603052"/>
              <a:gd name="connsiteX55" fmla="*/ 433037 w 604110"/>
              <a:gd name="connsiteY55" fmla="*/ 131986 h 603052"/>
              <a:gd name="connsiteX56" fmla="*/ 399674 w 604110"/>
              <a:gd name="connsiteY56" fmla="*/ 136235 h 603052"/>
              <a:gd name="connsiteX57" fmla="*/ 350109 w 604110"/>
              <a:gd name="connsiteY57" fmla="*/ 115676 h 603052"/>
              <a:gd name="connsiteX58" fmla="*/ 329515 w 604110"/>
              <a:gd name="connsiteY58" fmla="*/ 89087 h 603052"/>
              <a:gd name="connsiteX59" fmla="*/ 329515 w 604110"/>
              <a:gd name="connsiteY59" fmla="*/ 54823 h 603052"/>
              <a:gd name="connsiteX60" fmla="*/ 247136 w 604110"/>
              <a:gd name="connsiteY60" fmla="*/ 0 h 603052"/>
              <a:gd name="connsiteX61" fmla="*/ 356974 w 604110"/>
              <a:gd name="connsiteY61" fmla="*/ 0 h 603052"/>
              <a:gd name="connsiteX62" fmla="*/ 384434 w 604110"/>
              <a:gd name="connsiteY62" fmla="*/ 27411 h 603052"/>
              <a:gd name="connsiteX63" fmla="*/ 384434 w 604110"/>
              <a:gd name="connsiteY63" fmla="*/ 68940 h 603052"/>
              <a:gd name="connsiteX64" fmla="*/ 408598 w 604110"/>
              <a:gd name="connsiteY64" fmla="*/ 78945 h 603052"/>
              <a:gd name="connsiteX65" fmla="*/ 437980 w 604110"/>
              <a:gd name="connsiteY65" fmla="*/ 49615 h 603052"/>
              <a:gd name="connsiteX66" fmla="*/ 457339 w 604110"/>
              <a:gd name="connsiteY66" fmla="*/ 41528 h 603052"/>
              <a:gd name="connsiteX67" fmla="*/ 476835 w 604110"/>
              <a:gd name="connsiteY67" fmla="*/ 49615 h 603052"/>
              <a:gd name="connsiteX68" fmla="*/ 554408 w 604110"/>
              <a:gd name="connsiteY68" fmla="*/ 127052 h 603052"/>
              <a:gd name="connsiteX69" fmla="*/ 554408 w 604110"/>
              <a:gd name="connsiteY69" fmla="*/ 165839 h 603052"/>
              <a:gd name="connsiteX70" fmla="*/ 525026 w 604110"/>
              <a:gd name="connsiteY70" fmla="*/ 195170 h 603052"/>
              <a:gd name="connsiteX71" fmla="*/ 535049 w 604110"/>
              <a:gd name="connsiteY71" fmla="*/ 219292 h 603052"/>
              <a:gd name="connsiteX72" fmla="*/ 576650 w 604110"/>
              <a:gd name="connsiteY72" fmla="*/ 219292 h 603052"/>
              <a:gd name="connsiteX73" fmla="*/ 604110 w 604110"/>
              <a:gd name="connsiteY73" fmla="*/ 246703 h 603052"/>
              <a:gd name="connsiteX74" fmla="*/ 604110 w 604110"/>
              <a:gd name="connsiteY74" fmla="*/ 356349 h 603052"/>
              <a:gd name="connsiteX75" fmla="*/ 576650 w 604110"/>
              <a:gd name="connsiteY75" fmla="*/ 383760 h 603052"/>
              <a:gd name="connsiteX76" fmla="*/ 535187 w 604110"/>
              <a:gd name="connsiteY76" fmla="*/ 383760 h 603052"/>
              <a:gd name="connsiteX77" fmla="*/ 525026 w 604110"/>
              <a:gd name="connsiteY77" fmla="*/ 407882 h 603052"/>
              <a:gd name="connsiteX78" fmla="*/ 554408 w 604110"/>
              <a:gd name="connsiteY78" fmla="*/ 437213 h 603052"/>
              <a:gd name="connsiteX79" fmla="*/ 554408 w 604110"/>
              <a:gd name="connsiteY79" fmla="*/ 476000 h 603052"/>
              <a:gd name="connsiteX80" fmla="*/ 476835 w 604110"/>
              <a:gd name="connsiteY80" fmla="*/ 553437 h 603052"/>
              <a:gd name="connsiteX81" fmla="*/ 437980 w 604110"/>
              <a:gd name="connsiteY81" fmla="*/ 553437 h 603052"/>
              <a:gd name="connsiteX82" fmla="*/ 408598 w 604110"/>
              <a:gd name="connsiteY82" fmla="*/ 524107 h 603052"/>
              <a:gd name="connsiteX83" fmla="*/ 384434 w 604110"/>
              <a:gd name="connsiteY83" fmla="*/ 534112 h 603052"/>
              <a:gd name="connsiteX84" fmla="*/ 384434 w 604110"/>
              <a:gd name="connsiteY84" fmla="*/ 575641 h 603052"/>
              <a:gd name="connsiteX85" fmla="*/ 356974 w 604110"/>
              <a:gd name="connsiteY85" fmla="*/ 603052 h 603052"/>
              <a:gd name="connsiteX86" fmla="*/ 247136 w 604110"/>
              <a:gd name="connsiteY86" fmla="*/ 603052 h 603052"/>
              <a:gd name="connsiteX87" fmla="*/ 219676 w 604110"/>
              <a:gd name="connsiteY87" fmla="*/ 575641 h 603052"/>
              <a:gd name="connsiteX88" fmla="*/ 219676 w 604110"/>
              <a:gd name="connsiteY88" fmla="*/ 534112 h 603052"/>
              <a:gd name="connsiteX89" fmla="*/ 195512 w 604110"/>
              <a:gd name="connsiteY89" fmla="*/ 524107 h 603052"/>
              <a:gd name="connsiteX90" fmla="*/ 166130 w 604110"/>
              <a:gd name="connsiteY90" fmla="*/ 553437 h 603052"/>
              <a:gd name="connsiteX91" fmla="*/ 127275 w 604110"/>
              <a:gd name="connsiteY91" fmla="*/ 553437 h 603052"/>
              <a:gd name="connsiteX92" fmla="*/ 49702 w 604110"/>
              <a:gd name="connsiteY92" fmla="*/ 476000 h 603052"/>
              <a:gd name="connsiteX93" fmla="*/ 41601 w 604110"/>
              <a:gd name="connsiteY93" fmla="*/ 456538 h 603052"/>
              <a:gd name="connsiteX94" fmla="*/ 49702 w 604110"/>
              <a:gd name="connsiteY94" fmla="*/ 437213 h 603052"/>
              <a:gd name="connsiteX95" fmla="*/ 79083 w 604110"/>
              <a:gd name="connsiteY95" fmla="*/ 407882 h 603052"/>
              <a:gd name="connsiteX96" fmla="*/ 69061 w 604110"/>
              <a:gd name="connsiteY96" fmla="*/ 383760 h 603052"/>
              <a:gd name="connsiteX97" fmla="*/ 27460 w 604110"/>
              <a:gd name="connsiteY97" fmla="*/ 383760 h 603052"/>
              <a:gd name="connsiteX98" fmla="*/ 0 w 604110"/>
              <a:gd name="connsiteY98" fmla="*/ 356349 h 603052"/>
              <a:gd name="connsiteX99" fmla="*/ 0 w 604110"/>
              <a:gd name="connsiteY99" fmla="*/ 246703 h 603052"/>
              <a:gd name="connsiteX100" fmla="*/ 27460 w 604110"/>
              <a:gd name="connsiteY100" fmla="*/ 219292 h 603052"/>
              <a:gd name="connsiteX101" fmla="*/ 69061 w 604110"/>
              <a:gd name="connsiteY101" fmla="*/ 219292 h 603052"/>
              <a:gd name="connsiteX102" fmla="*/ 79083 w 604110"/>
              <a:gd name="connsiteY102" fmla="*/ 195170 h 603052"/>
              <a:gd name="connsiteX103" fmla="*/ 49702 w 604110"/>
              <a:gd name="connsiteY103" fmla="*/ 165839 h 603052"/>
              <a:gd name="connsiteX104" fmla="*/ 49702 w 604110"/>
              <a:gd name="connsiteY104" fmla="*/ 127052 h 603052"/>
              <a:gd name="connsiteX105" fmla="*/ 127275 w 604110"/>
              <a:gd name="connsiteY105" fmla="*/ 49615 h 603052"/>
              <a:gd name="connsiteX106" fmla="*/ 166130 w 604110"/>
              <a:gd name="connsiteY106" fmla="*/ 49615 h 603052"/>
              <a:gd name="connsiteX107" fmla="*/ 195512 w 604110"/>
              <a:gd name="connsiteY107" fmla="*/ 78945 h 603052"/>
              <a:gd name="connsiteX108" fmla="*/ 219676 w 604110"/>
              <a:gd name="connsiteY108" fmla="*/ 68940 h 603052"/>
              <a:gd name="connsiteX109" fmla="*/ 219676 w 604110"/>
              <a:gd name="connsiteY109" fmla="*/ 27411 h 603052"/>
              <a:gd name="connsiteX110" fmla="*/ 247136 w 604110"/>
              <a:gd name="connsiteY110"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110" h="603052">
                <a:moveTo>
                  <a:pt x="360585" y="233916"/>
                </a:moveTo>
                <a:cubicBezTo>
                  <a:pt x="367621" y="233916"/>
                  <a:pt x="374658" y="236588"/>
                  <a:pt x="380012" y="241933"/>
                </a:cubicBezTo>
                <a:cubicBezTo>
                  <a:pt x="390721" y="252623"/>
                  <a:pt x="390721" y="270028"/>
                  <a:pt x="380012" y="280718"/>
                </a:cubicBezTo>
                <a:lnTo>
                  <a:pt x="297635" y="362947"/>
                </a:lnTo>
                <a:cubicBezTo>
                  <a:pt x="292281" y="368292"/>
                  <a:pt x="285279" y="371033"/>
                  <a:pt x="278277" y="371033"/>
                </a:cubicBezTo>
                <a:cubicBezTo>
                  <a:pt x="271137" y="371033"/>
                  <a:pt x="264135" y="368292"/>
                  <a:pt x="258781" y="362947"/>
                </a:cubicBezTo>
                <a:lnTo>
                  <a:pt x="222260" y="326355"/>
                </a:lnTo>
                <a:cubicBezTo>
                  <a:pt x="211414" y="315665"/>
                  <a:pt x="211414" y="298397"/>
                  <a:pt x="222260" y="287707"/>
                </a:cubicBezTo>
                <a:cubicBezTo>
                  <a:pt x="232969" y="276880"/>
                  <a:pt x="250268" y="276880"/>
                  <a:pt x="260977" y="287707"/>
                </a:cubicBezTo>
                <a:lnTo>
                  <a:pt x="278277" y="304838"/>
                </a:lnTo>
                <a:lnTo>
                  <a:pt x="341158" y="241933"/>
                </a:lnTo>
                <a:cubicBezTo>
                  <a:pt x="346512" y="236588"/>
                  <a:pt x="353549" y="233916"/>
                  <a:pt x="360585" y="233916"/>
                </a:cubicBezTo>
                <a:close/>
                <a:moveTo>
                  <a:pt x="274595" y="54823"/>
                </a:moveTo>
                <a:lnTo>
                  <a:pt x="274595" y="89087"/>
                </a:lnTo>
                <a:cubicBezTo>
                  <a:pt x="274595" y="101696"/>
                  <a:pt x="266083" y="112524"/>
                  <a:pt x="254001" y="115676"/>
                </a:cubicBezTo>
                <a:cubicBezTo>
                  <a:pt x="236701" y="120199"/>
                  <a:pt x="219951" y="127052"/>
                  <a:pt x="204436" y="136235"/>
                </a:cubicBezTo>
                <a:cubicBezTo>
                  <a:pt x="193590" y="142540"/>
                  <a:pt x="179860" y="140895"/>
                  <a:pt x="171073" y="131986"/>
                </a:cubicBezTo>
                <a:lnTo>
                  <a:pt x="146771" y="107727"/>
                </a:lnTo>
                <a:lnTo>
                  <a:pt x="107916" y="146514"/>
                </a:lnTo>
                <a:lnTo>
                  <a:pt x="132218" y="170773"/>
                </a:lnTo>
                <a:cubicBezTo>
                  <a:pt x="141142" y="179545"/>
                  <a:pt x="142790" y="193251"/>
                  <a:pt x="136474" y="204078"/>
                </a:cubicBezTo>
                <a:cubicBezTo>
                  <a:pt x="127275" y="219566"/>
                  <a:pt x="120410" y="236287"/>
                  <a:pt x="115879" y="253556"/>
                </a:cubicBezTo>
                <a:cubicBezTo>
                  <a:pt x="112721" y="265617"/>
                  <a:pt x="101875" y="274115"/>
                  <a:pt x="89244" y="274115"/>
                </a:cubicBezTo>
                <a:lnTo>
                  <a:pt x="54919" y="274115"/>
                </a:lnTo>
                <a:lnTo>
                  <a:pt x="54919" y="328937"/>
                </a:lnTo>
                <a:lnTo>
                  <a:pt x="89244" y="328937"/>
                </a:lnTo>
                <a:cubicBezTo>
                  <a:pt x="101875" y="328937"/>
                  <a:pt x="112721" y="337435"/>
                  <a:pt x="115879" y="349496"/>
                </a:cubicBezTo>
                <a:cubicBezTo>
                  <a:pt x="120410" y="366765"/>
                  <a:pt x="127275" y="383486"/>
                  <a:pt x="136474" y="398974"/>
                </a:cubicBezTo>
                <a:cubicBezTo>
                  <a:pt x="142790" y="409801"/>
                  <a:pt x="141142" y="423507"/>
                  <a:pt x="132218" y="432279"/>
                </a:cubicBezTo>
                <a:lnTo>
                  <a:pt x="107916" y="456538"/>
                </a:lnTo>
                <a:lnTo>
                  <a:pt x="146771" y="495325"/>
                </a:lnTo>
                <a:lnTo>
                  <a:pt x="171073" y="471066"/>
                </a:lnTo>
                <a:cubicBezTo>
                  <a:pt x="179860" y="462157"/>
                  <a:pt x="193590" y="460512"/>
                  <a:pt x="204436" y="466817"/>
                </a:cubicBezTo>
                <a:cubicBezTo>
                  <a:pt x="219951" y="476000"/>
                  <a:pt x="236701" y="482853"/>
                  <a:pt x="254001" y="487376"/>
                </a:cubicBezTo>
                <a:cubicBezTo>
                  <a:pt x="266083" y="490528"/>
                  <a:pt x="274595" y="501356"/>
                  <a:pt x="274595" y="513965"/>
                </a:cubicBezTo>
                <a:lnTo>
                  <a:pt x="274595" y="548229"/>
                </a:lnTo>
                <a:lnTo>
                  <a:pt x="329515" y="548229"/>
                </a:lnTo>
                <a:lnTo>
                  <a:pt x="329515" y="513965"/>
                </a:lnTo>
                <a:cubicBezTo>
                  <a:pt x="329515" y="501356"/>
                  <a:pt x="338027" y="490528"/>
                  <a:pt x="350109" y="487376"/>
                </a:cubicBezTo>
                <a:cubicBezTo>
                  <a:pt x="367409" y="482853"/>
                  <a:pt x="384159" y="476000"/>
                  <a:pt x="399674" y="466817"/>
                </a:cubicBezTo>
                <a:cubicBezTo>
                  <a:pt x="410520" y="460512"/>
                  <a:pt x="424250" y="462157"/>
                  <a:pt x="433037" y="471066"/>
                </a:cubicBezTo>
                <a:lnTo>
                  <a:pt x="457339" y="495325"/>
                </a:lnTo>
                <a:lnTo>
                  <a:pt x="496194" y="456538"/>
                </a:lnTo>
                <a:lnTo>
                  <a:pt x="471892" y="432279"/>
                </a:lnTo>
                <a:cubicBezTo>
                  <a:pt x="462968" y="423507"/>
                  <a:pt x="461320" y="409801"/>
                  <a:pt x="467636" y="398974"/>
                </a:cubicBezTo>
                <a:cubicBezTo>
                  <a:pt x="476835" y="383486"/>
                  <a:pt x="483700" y="366765"/>
                  <a:pt x="488231" y="349496"/>
                </a:cubicBezTo>
                <a:cubicBezTo>
                  <a:pt x="491389" y="337435"/>
                  <a:pt x="502235" y="328937"/>
                  <a:pt x="514866" y="328937"/>
                </a:cubicBezTo>
                <a:lnTo>
                  <a:pt x="549191" y="328937"/>
                </a:lnTo>
                <a:lnTo>
                  <a:pt x="549191" y="274115"/>
                </a:lnTo>
                <a:lnTo>
                  <a:pt x="514866" y="274115"/>
                </a:lnTo>
                <a:cubicBezTo>
                  <a:pt x="502235" y="274115"/>
                  <a:pt x="491389" y="265617"/>
                  <a:pt x="488231" y="253556"/>
                </a:cubicBezTo>
                <a:cubicBezTo>
                  <a:pt x="483700" y="236287"/>
                  <a:pt x="476835" y="219566"/>
                  <a:pt x="467636" y="204078"/>
                </a:cubicBezTo>
                <a:cubicBezTo>
                  <a:pt x="461320" y="193251"/>
                  <a:pt x="462968" y="179545"/>
                  <a:pt x="471892" y="170773"/>
                </a:cubicBezTo>
                <a:lnTo>
                  <a:pt x="496194" y="146514"/>
                </a:lnTo>
                <a:lnTo>
                  <a:pt x="457339" y="107727"/>
                </a:lnTo>
                <a:lnTo>
                  <a:pt x="433037" y="131986"/>
                </a:lnTo>
                <a:cubicBezTo>
                  <a:pt x="424250" y="140895"/>
                  <a:pt x="410520" y="142540"/>
                  <a:pt x="399674" y="136235"/>
                </a:cubicBezTo>
                <a:cubicBezTo>
                  <a:pt x="384159" y="127052"/>
                  <a:pt x="367409" y="120199"/>
                  <a:pt x="350109" y="115676"/>
                </a:cubicBezTo>
                <a:cubicBezTo>
                  <a:pt x="338027" y="112524"/>
                  <a:pt x="329515" y="101696"/>
                  <a:pt x="329515" y="89087"/>
                </a:cubicBezTo>
                <a:lnTo>
                  <a:pt x="329515" y="54823"/>
                </a:lnTo>
                <a:close/>
                <a:moveTo>
                  <a:pt x="247136" y="0"/>
                </a:moveTo>
                <a:lnTo>
                  <a:pt x="356974" y="0"/>
                </a:lnTo>
                <a:cubicBezTo>
                  <a:pt x="372077" y="0"/>
                  <a:pt x="384434" y="12335"/>
                  <a:pt x="384434" y="27411"/>
                </a:cubicBezTo>
                <a:lnTo>
                  <a:pt x="384434" y="68940"/>
                </a:lnTo>
                <a:cubicBezTo>
                  <a:pt x="392672" y="71818"/>
                  <a:pt x="400772" y="75107"/>
                  <a:pt x="408598" y="78945"/>
                </a:cubicBezTo>
                <a:lnTo>
                  <a:pt x="437980" y="49615"/>
                </a:lnTo>
                <a:cubicBezTo>
                  <a:pt x="443060" y="44407"/>
                  <a:pt x="450062" y="41528"/>
                  <a:pt x="457339" y="41528"/>
                </a:cubicBezTo>
                <a:cubicBezTo>
                  <a:pt x="464616" y="41528"/>
                  <a:pt x="471618" y="44407"/>
                  <a:pt x="476835" y="49615"/>
                </a:cubicBezTo>
                <a:lnTo>
                  <a:pt x="554408" y="127052"/>
                </a:lnTo>
                <a:cubicBezTo>
                  <a:pt x="565255" y="137743"/>
                  <a:pt x="565255" y="155149"/>
                  <a:pt x="554408" y="165839"/>
                </a:cubicBezTo>
                <a:lnTo>
                  <a:pt x="525026" y="195170"/>
                </a:lnTo>
                <a:cubicBezTo>
                  <a:pt x="528871" y="202982"/>
                  <a:pt x="532166" y="211068"/>
                  <a:pt x="535049" y="219292"/>
                </a:cubicBezTo>
                <a:lnTo>
                  <a:pt x="576650" y="219292"/>
                </a:lnTo>
                <a:cubicBezTo>
                  <a:pt x="591753" y="219292"/>
                  <a:pt x="604110" y="231627"/>
                  <a:pt x="604110" y="246703"/>
                </a:cubicBezTo>
                <a:lnTo>
                  <a:pt x="604110" y="356349"/>
                </a:lnTo>
                <a:cubicBezTo>
                  <a:pt x="604110" y="371425"/>
                  <a:pt x="591753" y="383760"/>
                  <a:pt x="576650" y="383760"/>
                </a:cubicBezTo>
                <a:lnTo>
                  <a:pt x="535187" y="383760"/>
                </a:lnTo>
                <a:cubicBezTo>
                  <a:pt x="532166" y="391984"/>
                  <a:pt x="528871" y="400070"/>
                  <a:pt x="525026" y="407882"/>
                </a:cubicBezTo>
                <a:lnTo>
                  <a:pt x="554408" y="437213"/>
                </a:lnTo>
                <a:cubicBezTo>
                  <a:pt x="565255" y="447903"/>
                  <a:pt x="565255" y="465309"/>
                  <a:pt x="554408" y="476000"/>
                </a:cubicBezTo>
                <a:lnTo>
                  <a:pt x="476835" y="553437"/>
                </a:lnTo>
                <a:cubicBezTo>
                  <a:pt x="466126" y="564265"/>
                  <a:pt x="448689" y="564265"/>
                  <a:pt x="437980" y="553437"/>
                </a:cubicBezTo>
                <a:lnTo>
                  <a:pt x="408598" y="524107"/>
                </a:lnTo>
                <a:cubicBezTo>
                  <a:pt x="400772" y="527945"/>
                  <a:pt x="392672" y="531234"/>
                  <a:pt x="384434" y="534112"/>
                </a:cubicBezTo>
                <a:lnTo>
                  <a:pt x="384434" y="575641"/>
                </a:lnTo>
                <a:cubicBezTo>
                  <a:pt x="384434" y="590717"/>
                  <a:pt x="372077" y="603052"/>
                  <a:pt x="356974" y="603052"/>
                </a:cubicBezTo>
                <a:lnTo>
                  <a:pt x="247136" y="603052"/>
                </a:lnTo>
                <a:cubicBezTo>
                  <a:pt x="232033" y="603052"/>
                  <a:pt x="219676" y="590717"/>
                  <a:pt x="219676" y="575641"/>
                </a:cubicBezTo>
                <a:lnTo>
                  <a:pt x="219676" y="534112"/>
                </a:lnTo>
                <a:cubicBezTo>
                  <a:pt x="211438" y="531234"/>
                  <a:pt x="203338" y="527945"/>
                  <a:pt x="195512" y="524107"/>
                </a:cubicBezTo>
                <a:lnTo>
                  <a:pt x="166130" y="553437"/>
                </a:lnTo>
                <a:cubicBezTo>
                  <a:pt x="155421" y="564265"/>
                  <a:pt x="137984" y="564265"/>
                  <a:pt x="127275" y="553437"/>
                </a:cubicBezTo>
                <a:lnTo>
                  <a:pt x="49702" y="476000"/>
                </a:lnTo>
                <a:cubicBezTo>
                  <a:pt x="44484" y="470792"/>
                  <a:pt x="41601" y="463802"/>
                  <a:pt x="41601" y="456538"/>
                </a:cubicBezTo>
                <a:cubicBezTo>
                  <a:pt x="41601" y="449274"/>
                  <a:pt x="44484" y="442284"/>
                  <a:pt x="49702" y="437213"/>
                </a:cubicBezTo>
                <a:lnTo>
                  <a:pt x="79083" y="407882"/>
                </a:lnTo>
                <a:cubicBezTo>
                  <a:pt x="75239" y="400070"/>
                  <a:pt x="71944" y="391984"/>
                  <a:pt x="69061" y="383760"/>
                </a:cubicBezTo>
                <a:lnTo>
                  <a:pt x="27460" y="383760"/>
                </a:lnTo>
                <a:cubicBezTo>
                  <a:pt x="12357" y="383760"/>
                  <a:pt x="0" y="371425"/>
                  <a:pt x="0" y="356349"/>
                </a:cubicBezTo>
                <a:lnTo>
                  <a:pt x="0" y="246703"/>
                </a:lnTo>
                <a:cubicBezTo>
                  <a:pt x="0" y="231627"/>
                  <a:pt x="12357" y="219292"/>
                  <a:pt x="27460" y="219292"/>
                </a:cubicBezTo>
                <a:lnTo>
                  <a:pt x="69061" y="219292"/>
                </a:lnTo>
                <a:cubicBezTo>
                  <a:pt x="71944" y="211068"/>
                  <a:pt x="75239" y="202982"/>
                  <a:pt x="79083" y="195170"/>
                </a:cubicBezTo>
                <a:lnTo>
                  <a:pt x="49702" y="165839"/>
                </a:lnTo>
                <a:cubicBezTo>
                  <a:pt x="38855" y="155149"/>
                  <a:pt x="38855" y="137743"/>
                  <a:pt x="49702" y="127052"/>
                </a:cubicBezTo>
                <a:lnTo>
                  <a:pt x="127275" y="49615"/>
                </a:lnTo>
                <a:cubicBezTo>
                  <a:pt x="137984" y="38787"/>
                  <a:pt x="155421" y="38787"/>
                  <a:pt x="166130" y="49615"/>
                </a:cubicBezTo>
                <a:lnTo>
                  <a:pt x="195512" y="78945"/>
                </a:lnTo>
                <a:cubicBezTo>
                  <a:pt x="203338" y="75107"/>
                  <a:pt x="211438" y="71818"/>
                  <a:pt x="219676" y="68940"/>
                </a:cubicBezTo>
                <a:lnTo>
                  <a:pt x="219676" y="27411"/>
                </a:lnTo>
                <a:cubicBezTo>
                  <a:pt x="219676" y="12335"/>
                  <a:pt x="232033" y="0"/>
                  <a:pt x="247136" y="0"/>
                </a:cubicBezTo>
                <a:close/>
              </a:path>
            </a:pathLst>
          </a:custGeom>
          <a:noFill/>
          <a:ln>
            <a:noFill/>
          </a:ln>
        </p:spPr>
        <p:txBody>
          <a:bodyPr>
            <a:normAutofit fontScale="52500" lnSpcReduction="20000"/>
          </a:bodyPr>
          <a:lstStyle/>
          <a:p>
            <a:pPr>
              <a:lnSpc>
                <a:spcPct val="150000"/>
              </a:lnSpc>
            </a:pPr>
            <a:endParaRPr lang="zh-CN" altLang="en-US"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37000"/>
          </a:schemeClr>
        </a:solidFill>
        <a:effectLst/>
      </p:bgPr>
    </p:bg>
    <p:spTree>
      <p:nvGrpSpPr>
        <p:cNvPr id="1" name=""/>
        <p:cNvGrpSpPr/>
        <p:nvPr/>
      </p:nvGrpSpPr>
      <p:grpSpPr>
        <a:xfrm>
          <a:off x="0" y="0"/>
          <a:ext cx="0" cy="0"/>
          <a:chOff x="0" y="0"/>
          <a:chExt cx="0" cy="0"/>
        </a:xfrm>
      </p:grpSpPr>
      <p:sp>
        <p:nvSpPr>
          <p:cNvPr id="47" name="矩形: 圆角 33"/>
          <p:cNvSpPr/>
          <p:nvPr>
            <p:custDataLst>
              <p:tags r:id="rId1"/>
            </p:custDataLst>
          </p:nvPr>
        </p:nvSpPr>
        <p:spPr>
          <a:xfrm rot="16200000">
            <a:off x="177165" y="414020"/>
            <a:ext cx="449580" cy="129540"/>
          </a:xfrm>
          <a:prstGeom prst="roundRect">
            <a:avLst>
              <a:gd name="adj" fmla="val 50000"/>
            </a:avLst>
          </a:prstGeom>
          <a:gradFill>
            <a:gsLst>
              <a:gs pos="0">
                <a:srgbClr val="00B0F0"/>
              </a:gs>
              <a:gs pos="100000">
                <a:srgbClr val="034373"/>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标题 14"/>
          <p:cNvSpPr>
            <a:spLocks noGrp="1"/>
          </p:cNvSpPr>
          <p:nvPr>
            <p:ph type="title"/>
            <p:custDataLst>
              <p:tags r:id="rId2"/>
            </p:custDataLst>
          </p:nvPr>
        </p:nvSpPr>
        <p:spPr>
          <a:xfrm>
            <a:off x="553720" y="315595"/>
            <a:ext cx="10297795" cy="414655"/>
          </a:xfrm>
        </p:spPr>
        <p:txBody>
          <a:bodyPr wrap="square">
            <a:noAutofit/>
          </a:bodyPr>
          <a:lstStyle/>
          <a:p>
            <a:pPr algn="l"/>
            <a:r>
              <a:rPr lang="zh-CN" altLang="en-US" sz="2800" b="1" dirty="0">
                <a:latin typeface="微软雅黑" panose="020B0503020204020204" charset="-122"/>
                <a:ea typeface="微软雅黑" panose="020B0503020204020204" charset="-122"/>
                <a:cs typeface="字魂105号-简雅黑" panose="02010600030101010101" pitchFamily="2" charset="-122"/>
                <a:sym typeface="+mn-ea"/>
              </a:rPr>
              <a:t>柔性支单层悬索、双层桁架索参数化模型输入</a:t>
            </a:r>
          </a:p>
        </p:txBody>
      </p:sp>
      <p:sp>
        <p:nvSpPr>
          <p:cNvPr id="36" name="文本框 35"/>
          <p:cNvSpPr txBox="1"/>
          <p:nvPr>
            <p:custDataLst>
              <p:tags r:id="rId3"/>
            </p:custDataLst>
          </p:nvPr>
        </p:nvSpPr>
        <p:spPr>
          <a:xfrm>
            <a:off x="643998" y="3681014"/>
            <a:ext cx="5057625" cy="2304256"/>
          </a:xfrm>
          <a:prstGeom prst="rect">
            <a:avLst/>
          </a:prstGeom>
          <a:noFill/>
        </p:spPr>
        <p:txBody>
          <a:bodyPr wrap="square" rtlCol="0">
            <a:noAutofit/>
          </a:bodyPr>
          <a:lstStyle/>
          <a:p>
            <a:pPr marL="342900" indent="-342900" fontAlgn="auto">
              <a:lnSpc>
                <a:spcPts val="3000"/>
              </a:lnSpc>
              <a:buFont typeface="Wingdings" panose="05000000000000000000" pitchFamily="2" charset="2"/>
              <a:buChar char="ü"/>
            </a:pPr>
            <a:r>
              <a:rPr lang="zh-CN" altLang="en-US" sz="2000" dirty="0">
                <a:latin typeface="微软雅黑" panose="020B0503020204020204" charset="-122"/>
                <a:ea typeface="微软雅黑" panose="020B0503020204020204" charset="-122"/>
                <a:cs typeface="字魂105号-简雅黑" panose="02010600030101010101" pitchFamily="2" charset="-122"/>
              </a:rPr>
              <a:t>拉索张力修改在预张力基础上，增加原长、初应变、温度的定义修改。程序根据预张力</a:t>
            </a:r>
            <a:r>
              <a:rPr lang="en-US" altLang="zh-CN" sz="2000" dirty="0">
                <a:latin typeface="微软雅黑" panose="020B0503020204020204" charset="-122"/>
                <a:ea typeface="微软雅黑" panose="020B0503020204020204" charset="-122"/>
                <a:cs typeface="字魂105号-简雅黑" panose="02010600030101010101" pitchFamily="2" charset="-122"/>
              </a:rPr>
              <a:t>N </a:t>
            </a:r>
            <a:r>
              <a:rPr lang="zh-CN" altLang="en-US" sz="2000" dirty="0">
                <a:latin typeface="微软雅黑" panose="020B0503020204020204" charset="-122"/>
                <a:ea typeface="微软雅黑" panose="020B0503020204020204" charset="-122"/>
                <a:cs typeface="字魂105号-简雅黑" panose="02010600030101010101" pitchFamily="2" charset="-122"/>
              </a:rPr>
              <a:t>与原长 </a:t>
            </a:r>
            <a:r>
              <a:rPr lang="en-US" altLang="zh-CN" sz="2000" dirty="0">
                <a:latin typeface="微软雅黑" panose="020B0503020204020204" charset="-122"/>
                <a:ea typeface="微软雅黑" panose="020B0503020204020204" charset="-122"/>
                <a:cs typeface="字魂105号-简雅黑" panose="02010600030101010101" pitchFamily="2" charset="-122"/>
              </a:rPr>
              <a:t>L0</a:t>
            </a:r>
            <a:r>
              <a:rPr lang="zh-CN" altLang="en-US" sz="2000" dirty="0">
                <a:latin typeface="微软雅黑" panose="020B0503020204020204" charset="-122"/>
                <a:ea typeface="微软雅黑" panose="020B0503020204020204" charset="-122"/>
                <a:cs typeface="字魂105号-简雅黑" panose="02010600030101010101" pitchFamily="2" charset="-122"/>
              </a:rPr>
              <a:t>、预张力 </a:t>
            </a:r>
            <a:r>
              <a:rPr lang="en-US" altLang="zh-CN" sz="2000" dirty="0">
                <a:latin typeface="微软雅黑" panose="020B0503020204020204" charset="-122"/>
                <a:ea typeface="微软雅黑" panose="020B0503020204020204" charset="-122"/>
                <a:cs typeface="字魂105号-简雅黑" panose="02010600030101010101" pitchFamily="2" charset="-122"/>
              </a:rPr>
              <a:t>N </a:t>
            </a:r>
            <a:r>
              <a:rPr lang="zh-CN" altLang="en-US" sz="2000" dirty="0">
                <a:latin typeface="微软雅黑" panose="020B0503020204020204" charset="-122"/>
                <a:ea typeface="微软雅黑" panose="020B0503020204020204" charset="-122"/>
                <a:cs typeface="字魂105号-简雅黑" panose="02010600030101010101" pitchFamily="2" charset="-122"/>
              </a:rPr>
              <a:t>与初应变 </a:t>
            </a:r>
            <a:r>
              <a:rPr lang="en-US" altLang="zh-CN" sz="2000" dirty="0">
                <a:latin typeface="微软雅黑" panose="020B0503020204020204" charset="-122"/>
                <a:ea typeface="微软雅黑" panose="020B0503020204020204" charset="-122"/>
                <a:cs typeface="字魂105号-简雅黑" panose="02010600030101010101" pitchFamily="2" charset="-122"/>
              </a:rPr>
              <a:t>ε</a:t>
            </a:r>
            <a:r>
              <a:rPr lang="zh-CN" altLang="en-US" sz="2000" dirty="0">
                <a:latin typeface="微软雅黑" panose="020B0503020204020204" charset="-122"/>
                <a:ea typeface="微软雅黑" panose="020B0503020204020204" charset="-122"/>
                <a:cs typeface="字魂105号-简雅黑" panose="02010600030101010101" pitchFamily="2" charset="-122"/>
              </a:rPr>
              <a:t>、预张力 </a:t>
            </a:r>
            <a:r>
              <a:rPr lang="en-US" altLang="zh-CN" sz="2000" dirty="0">
                <a:latin typeface="微软雅黑" panose="020B0503020204020204" charset="-122"/>
                <a:ea typeface="微软雅黑" panose="020B0503020204020204" charset="-122"/>
                <a:cs typeface="字魂105号-简雅黑" panose="02010600030101010101" pitchFamily="2" charset="-122"/>
              </a:rPr>
              <a:t>N </a:t>
            </a:r>
            <a:r>
              <a:rPr lang="zh-CN" altLang="en-US" sz="2000" dirty="0">
                <a:latin typeface="微软雅黑" panose="020B0503020204020204" charset="-122"/>
                <a:ea typeface="微软雅黑" panose="020B0503020204020204" charset="-122"/>
                <a:cs typeface="字魂105号-简雅黑" panose="02010600030101010101" pitchFamily="2" charset="-122"/>
              </a:rPr>
              <a:t>与温度差∆</a:t>
            </a:r>
            <a:r>
              <a:rPr lang="en-US" altLang="zh-CN" sz="2000" dirty="0">
                <a:latin typeface="微软雅黑" panose="020B0503020204020204" charset="-122"/>
                <a:ea typeface="微软雅黑" panose="020B0503020204020204" charset="-122"/>
                <a:cs typeface="字魂105号-简雅黑" panose="02010600030101010101" pitchFamily="2" charset="-122"/>
              </a:rPr>
              <a:t>T,</a:t>
            </a:r>
            <a:r>
              <a:rPr lang="zh-CN" altLang="en-US" sz="2000" dirty="0">
                <a:latin typeface="微软雅黑" panose="020B0503020204020204" charset="-122"/>
                <a:ea typeface="微软雅黑" panose="020B0503020204020204" charset="-122"/>
                <a:cs typeface="字魂105号-简雅黑" panose="02010600030101010101" pitchFamily="2" charset="-122"/>
              </a:rPr>
              <a:t>之间的换算关系自动换算为预张力传给后处理分析。</a:t>
            </a:r>
            <a:endParaRPr lang="zh-CN" altLang="en-US" dirty="0">
              <a:latin typeface="微软雅黑" panose="020B0503020204020204" charset="-122"/>
              <a:ea typeface="微软雅黑" panose="020B0503020204020204" charset="-122"/>
              <a:cs typeface="字魂105号-简雅黑" panose="02010600030101010101" pitchFamily="2" charset="-122"/>
            </a:endParaRPr>
          </a:p>
        </p:txBody>
      </p:sp>
      <p:pic>
        <p:nvPicPr>
          <p:cNvPr id="4" name="图片 3">
            <a:extLst>
              <a:ext uri="{FF2B5EF4-FFF2-40B4-BE49-F238E27FC236}">
                <a16:creationId xmlns:a16="http://schemas.microsoft.com/office/drawing/2014/main" id="{095CBC61-6770-D1F6-8F98-AEB566C3B95C}"/>
              </a:ext>
            </a:extLst>
          </p:cNvPr>
          <p:cNvPicPr>
            <a:picLocks noChangeAspect="1"/>
          </p:cNvPicPr>
          <p:nvPr/>
        </p:nvPicPr>
        <p:blipFill>
          <a:blip r:embed="rId6"/>
          <a:stretch>
            <a:fillRect/>
          </a:stretch>
        </p:blipFill>
        <p:spPr>
          <a:xfrm>
            <a:off x="5753025" y="1337070"/>
            <a:ext cx="5743575" cy="4648200"/>
          </a:xfrm>
          <a:prstGeom prst="rect">
            <a:avLst/>
          </a:prstGeom>
        </p:spPr>
      </p:pic>
      <p:sp>
        <p:nvSpPr>
          <p:cNvPr id="6" name="文本框 5">
            <a:extLst>
              <a:ext uri="{FF2B5EF4-FFF2-40B4-BE49-F238E27FC236}">
                <a16:creationId xmlns:a16="http://schemas.microsoft.com/office/drawing/2014/main" id="{55F1032F-3AB1-262E-B3D5-5743B0F50B11}"/>
              </a:ext>
            </a:extLst>
          </p:cNvPr>
          <p:cNvSpPr txBox="1"/>
          <p:nvPr/>
        </p:nvSpPr>
        <p:spPr>
          <a:xfrm>
            <a:off x="553720" y="1412776"/>
            <a:ext cx="4894208" cy="707886"/>
          </a:xfrm>
          <a:prstGeom prst="rect">
            <a:avLst/>
          </a:prstGeom>
          <a:noFill/>
        </p:spPr>
        <p:txBody>
          <a:bodyPr wrap="square">
            <a:spAutoFit/>
          </a:bodyPr>
          <a:lstStyle/>
          <a:p>
            <a:pPr marL="342900" indent="-342900">
              <a:buFont typeface="Wingdings" panose="05000000000000000000" pitchFamily="2" charset="2"/>
              <a:buChar char="u"/>
            </a:pPr>
            <a:r>
              <a:rPr lang="zh-CN" altLang="en-US" sz="2000" dirty="0">
                <a:latin typeface="微软雅黑" panose="020B0503020204020204" charset="-122"/>
                <a:ea typeface="微软雅黑" panose="020B0503020204020204" charset="-122"/>
              </a:rPr>
              <a:t>拉索张力修改增加原长、初应变和温度差的修改功能</a:t>
            </a:r>
          </a:p>
        </p:txBody>
      </p:sp>
    </p:spTree>
    <p:extLst>
      <p:ext uri="{BB962C8B-B14F-4D97-AF65-F5344CB8AC3E}">
        <p14:creationId xmlns:p14="http://schemas.microsoft.com/office/powerpoint/2010/main" val="1404357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548680"/>
            <a:ext cx="5714107" cy="480020"/>
          </a:xfrm>
        </p:spPr>
        <p:txBody>
          <a:bodyPr/>
          <a:lstStyle/>
          <a:p>
            <a:r>
              <a:rPr lang="zh-CN" altLang="en-US" dirty="0"/>
              <a:t>柔性支架参数化模型</a:t>
            </a:r>
            <a:r>
              <a:rPr lang="en-US" altLang="zh-CN" dirty="0"/>
              <a:t>-</a:t>
            </a:r>
            <a:r>
              <a:rPr lang="zh-CN" altLang="en-US" sz="2400" dirty="0">
                <a:solidFill>
                  <a:srgbClr val="002060"/>
                </a:solidFill>
              </a:rPr>
              <a:t>交互修改功能</a:t>
            </a:r>
            <a:endParaRPr lang="zh-CN" altLang="en-US" dirty="0"/>
          </a:p>
        </p:txBody>
      </p:sp>
      <p:pic>
        <p:nvPicPr>
          <p:cNvPr id="3" name="图片 2"/>
          <p:cNvPicPr>
            <a:picLocks noChangeAspect="1"/>
          </p:cNvPicPr>
          <p:nvPr/>
        </p:nvPicPr>
        <p:blipFill>
          <a:blip r:embed="rId2"/>
          <a:stretch>
            <a:fillRect/>
          </a:stretch>
        </p:blipFill>
        <p:spPr>
          <a:xfrm>
            <a:off x="695400" y="1772816"/>
            <a:ext cx="10122281" cy="4767399"/>
          </a:xfrm>
          <a:prstGeom prst="rect">
            <a:avLst/>
          </a:prstGeom>
        </p:spPr>
      </p:pic>
      <p:pic>
        <p:nvPicPr>
          <p:cNvPr id="5" name="图片 4"/>
          <p:cNvPicPr>
            <a:picLocks noChangeAspect="1"/>
          </p:cNvPicPr>
          <p:nvPr/>
        </p:nvPicPr>
        <p:blipFill>
          <a:blip r:embed="rId3"/>
          <a:stretch>
            <a:fillRect/>
          </a:stretch>
        </p:blipFill>
        <p:spPr>
          <a:xfrm>
            <a:off x="1076021" y="4684012"/>
            <a:ext cx="3015335" cy="1440160"/>
          </a:xfrm>
          <a:prstGeom prst="rect">
            <a:avLst/>
          </a:prstGeom>
          <a:ln>
            <a:solidFill>
              <a:srgbClr val="FFC000"/>
            </a:solidFill>
          </a:ln>
        </p:spPr>
      </p:pic>
      <p:sp>
        <p:nvSpPr>
          <p:cNvPr id="7" name="流程图: 过程 6">
            <a:extLst>
              <a:ext uri="{FF2B5EF4-FFF2-40B4-BE49-F238E27FC236}">
                <a16:creationId xmlns:a16="http://schemas.microsoft.com/office/drawing/2014/main" id="{9F851460-AC80-05B0-EAE5-B56A5E8F429F}"/>
              </a:ext>
            </a:extLst>
          </p:cNvPr>
          <p:cNvSpPr/>
          <p:nvPr/>
        </p:nvSpPr>
        <p:spPr>
          <a:xfrm>
            <a:off x="5871203" y="2771003"/>
            <a:ext cx="2045578" cy="452317"/>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拉索属性交互修改</a:t>
            </a:r>
            <a:endParaRPr lang="en-US" altLang="zh-CN" b="1" dirty="0">
              <a:solidFill>
                <a:schemeClr val="bg1"/>
              </a:solidFill>
              <a:latin typeface="等线" panose="02010600030101010101" charset="-122"/>
              <a:ea typeface="等线" panose="02010600030101010101" charset="-122"/>
            </a:endParaRPr>
          </a:p>
        </p:txBody>
      </p:sp>
      <p:cxnSp>
        <p:nvCxnSpPr>
          <p:cNvPr id="8" name="肘形连接符 11">
            <a:extLst>
              <a:ext uri="{FF2B5EF4-FFF2-40B4-BE49-F238E27FC236}">
                <a16:creationId xmlns:a16="http://schemas.microsoft.com/office/drawing/2014/main" id="{9C32C9F6-2B82-6384-E4D5-5067859FE40C}"/>
              </a:ext>
            </a:extLst>
          </p:cNvPr>
          <p:cNvCxnSpPr>
            <a:cxnSpLocks/>
          </p:cNvCxnSpPr>
          <p:nvPr/>
        </p:nvCxnSpPr>
        <p:spPr>
          <a:xfrm>
            <a:off x="5468509" y="2512999"/>
            <a:ext cx="2304256" cy="710321"/>
          </a:xfrm>
          <a:prstGeom prst="bentConnector3">
            <a:avLst>
              <a:gd name="adj1" fmla="val 19336"/>
            </a:avLst>
          </a:prstGeom>
          <a:ln>
            <a:solidFill>
              <a:srgbClr val="FFC000"/>
            </a:solidFill>
          </a:ln>
        </p:spPr>
        <p:style>
          <a:lnRef idx="3">
            <a:schemeClr val="accent2"/>
          </a:lnRef>
          <a:fillRef idx="0">
            <a:schemeClr val="accent2"/>
          </a:fillRef>
          <a:effectRef idx="2">
            <a:schemeClr val="accent2"/>
          </a:effectRef>
          <a:fontRef idx="minor">
            <a:schemeClr val="tx1"/>
          </a:fontRef>
        </p:style>
      </p:cxnSp>
      <p:cxnSp>
        <p:nvCxnSpPr>
          <p:cNvPr id="13" name="肘形连接符 11">
            <a:extLst>
              <a:ext uri="{FF2B5EF4-FFF2-40B4-BE49-F238E27FC236}">
                <a16:creationId xmlns:a16="http://schemas.microsoft.com/office/drawing/2014/main" id="{954EC49C-A7C4-4DBB-FCF6-72F7089A49C6}"/>
              </a:ext>
            </a:extLst>
          </p:cNvPr>
          <p:cNvCxnSpPr>
            <a:cxnSpLocks/>
            <a:endCxn id="5" idx="2"/>
          </p:cNvCxnSpPr>
          <p:nvPr/>
        </p:nvCxnSpPr>
        <p:spPr>
          <a:xfrm rot="16200000" flipH="1">
            <a:off x="740403" y="4280886"/>
            <a:ext cx="2150482" cy="1536090"/>
          </a:xfrm>
          <a:prstGeom prst="bentConnector3">
            <a:avLst>
              <a:gd name="adj1" fmla="val 110630"/>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15" name="矩形 112">
            <a:extLst>
              <a:ext uri="{FF2B5EF4-FFF2-40B4-BE49-F238E27FC236}">
                <a16:creationId xmlns:a16="http://schemas.microsoft.com/office/drawing/2014/main" id="{7DFB1AE1-FECC-C6A6-9474-39A758F898E4}"/>
              </a:ext>
            </a:extLst>
          </p:cNvPr>
          <p:cNvSpPr/>
          <p:nvPr/>
        </p:nvSpPr>
        <p:spPr>
          <a:xfrm>
            <a:off x="711303" y="1144261"/>
            <a:ext cx="9561161" cy="422680"/>
          </a:xfrm>
          <a:prstGeom prst="rect">
            <a:avLst/>
          </a:prstGeom>
          <a:solidFill>
            <a:schemeClr val="accent2">
              <a:lumMod val="40000"/>
              <a:lumOff val="60000"/>
              <a:alpha val="65000"/>
            </a:schemeClr>
          </a:solidFill>
          <a:ln w="9525">
            <a:noFill/>
          </a:ln>
        </p:spPr>
        <p:txBody>
          <a:bodyPr wrap="square">
            <a:spAutoFit/>
          </a:bodyPr>
          <a:lstStyle/>
          <a:p>
            <a:pPr marL="457200" indent="-457200" algn="l">
              <a:lnSpc>
                <a:spcPts val="2800"/>
              </a:lnSpc>
              <a:spcBef>
                <a:spcPts val="400"/>
              </a:spcBef>
              <a:spcAft>
                <a:spcPts val="400"/>
              </a:spcAft>
              <a:buClrTx/>
              <a:buSzTx/>
              <a:buFont typeface="Wingdings" panose="05000000000000000000" charset="0"/>
              <a:buChar char="u"/>
            </a:pPr>
            <a:r>
              <a:rPr lang="zh-CN" altLang="en-US"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参数化模型输入完成后可</a:t>
            </a:r>
            <a:r>
              <a:rPr lang="zh-CN" altLang="en-US" sz="2000" b="1" dirty="0">
                <a:solidFill>
                  <a:srgbClr val="C00000"/>
                </a:solidFill>
                <a:latin typeface="微软雅黑" panose="020B0503020204020204" pitchFamily="34" charset="-122"/>
                <a:ea typeface="微软雅黑" panose="020B0503020204020204" pitchFamily="34" charset="-122"/>
                <a:cs typeface="等线" panose="02010600030101010101" charset="-122"/>
                <a:sym typeface="+mn-ea"/>
              </a:rPr>
              <a:t>独立修改拉索属性</a:t>
            </a:r>
            <a:r>
              <a:rPr lang="en-US" altLang="zh-CN"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a:t>
            </a:r>
            <a:r>
              <a:rPr lang="zh-CN" altLang="en-US" sz="2000" b="1" dirty="0">
                <a:latin typeface="微软雅黑" panose="020B0503020204020204" pitchFamily="34" charset="-122"/>
                <a:ea typeface="微软雅黑" panose="020B0503020204020204" pitchFamily="34" charset="-122"/>
                <a:cs typeface="等线" panose="02010600030101010101" charset="-122"/>
                <a:sym typeface="+mn-ea"/>
              </a:rPr>
              <a:t>索截面</a:t>
            </a:r>
            <a:r>
              <a:rPr lang="en-US" altLang="zh-CN" sz="2000" b="1" dirty="0">
                <a:latin typeface="微软雅黑" panose="020B0503020204020204" pitchFamily="34" charset="-122"/>
                <a:ea typeface="微软雅黑" panose="020B0503020204020204" pitchFamily="34" charset="-122"/>
                <a:cs typeface="等线" panose="02010600030101010101" charset="-122"/>
                <a:sym typeface="+mn-ea"/>
              </a:rPr>
              <a:t>/</a:t>
            </a:r>
            <a:r>
              <a:rPr lang="zh-CN" altLang="en-US" sz="2000" b="1" dirty="0">
                <a:latin typeface="微软雅黑" panose="020B0503020204020204" pitchFamily="34" charset="-122"/>
                <a:ea typeface="微软雅黑" panose="020B0503020204020204" pitchFamily="34" charset="-122"/>
                <a:cs typeface="等线" panose="02010600030101010101" charset="-122"/>
                <a:sym typeface="+mn-ea"/>
              </a:rPr>
              <a:t>索类型</a:t>
            </a:r>
            <a:r>
              <a:rPr lang="en-US" altLang="zh-CN" sz="2000" b="1" dirty="0">
                <a:latin typeface="微软雅黑" panose="020B0503020204020204" pitchFamily="34" charset="-122"/>
                <a:ea typeface="微软雅黑" panose="020B0503020204020204" pitchFamily="34" charset="-122"/>
                <a:cs typeface="等线" panose="02010600030101010101" charset="-122"/>
                <a:sym typeface="+mn-ea"/>
              </a:rPr>
              <a:t>/</a:t>
            </a:r>
            <a:r>
              <a:rPr lang="zh-CN" altLang="en-US" sz="2000" b="1" dirty="0">
                <a:latin typeface="微软雅黑" panose="020B0503020204020204" pitchFamily="34" charset="-122"/>
                <a:ea typeface="微软雅黑" panose="020B0503020204020204" pitchFamily="34" charset="-122"/>
                <a:cs typeface="等线" panose="02010600030101010101" charset="-122"/>
                <a:sym typeface="+mn-ea"/>
              </a:rPr>
              <a:t>强度等级</a:t>
            </a:r>
            <a:r>
              <a:rPr lang="en-US" altLang="zh-CN" sz="2000" b="1" dirty="0">
                <a:latin typeface="微软雅黑" panose="020B0503020204020204" pitchFamily="34" charset="-122"/>
                <a:ea typeface="微软雅黑" panose="020B0503020204020204" pitchFamily="34" charset="-122"/>
                <a:cs typeface="等线" panose="02010600030101010101" charset="-122"/>
                <a:sym typeface="+mn-ea"/>
              </a:rPr>
              <a:t>/</a:t>
            </a:r>
            <a:r>
              <a:rPr lang="zh-CN" altLang="en-US" sz="2000" b="1" dirty="0">
                <a:latin typeface="微软雅黑" panose="020B0503020204020204" pitchFamily="34" charset="-122"/>
                <a:ea typeface="微软雅黑" panose="020B0503020204020204" pitchFamily="34" charset="-122"/>
                <a:cs typeface="等线" panose="02010600030101010101" charset="-122"/>
                <a:sym typeface="+mn-ea"/>
              </a:rPr>
              <a:t>弹性模量</a:t>
            </a:r>
            <a:endParaRPr lang="zh-CN" altLang="en-US"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endParaRPr>
          </a:p>
        </p:txBody>
      </p:sp>
    </p:spTree>
    <p:extLst>
      <p:ext uri="{BB962C8B-B14F-4D97-AF65-F5344CB8AC3E}">
        <p14:creationId xmlns:p14="http://schemas.microsoft.com/office/powerpoint/2010/main" val="708850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620688"/>
            <a:ext cx="7442299" cy="408012"/>
          </a:xfrm>
        </p:spPr>
        <p:txBody>
          <a:bodyPr/>
          <a:lstStyle/>
          <a:p>
            <a:r>
              <a:rPr lang="zh-CN" altLang="en-US" dirty="0"/>
              <a:t>行业背景</a:t>
            </a:r>
          </a:p>
        </p:txBody>
      </p:sp>
      <p:pic>
        <p:nvPicPr>
          <p:cNvPr id="1026" name="Picture 2">
            <a:extLst>
              <a:ext uri="{FF2B5EF4-FFF2-40B4-BE49-F238E27FC236}">
                <a16:creationId xmlns:a16="http://schemas.microsoft.com/office/drawing/2014/main" id="{3BDB253D-3233-F151-3536-C8EA501CA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960" y="1340768"/>
            <a:ext cx="5847606" cy="446449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D2AB8DA1-421E-E2A2-37CB-14C752A6A383}"/>
              </a:ext>
            </a:extLst>
          </p:cNvPr>
          <p:cNvSpPr/>
          <p:nvPr/>
        </p:nvSpPr>
        <p:spPr>
          <a:xfrm>
            <a:off x="263352" y="1367001"/>
            <a:ext cx="5184577" cy="3705310"/>
          </a:xfrm>
          <a:prstGeom prst="rect">
            <a:avLst/>
          </a:prstGeom>
        </p:spPr>
        <p:txBody>
          <a:bodyPr wrap="square">
            <a:spAutoFit/>
          </a:bodyPr>
          <a:lstStyle/>
          <a:p>
            <a:pPr lvl="1" algn="just">
              <a:lnSpc>
                <a:spcPts val="3000"/>
              </a:lnSpc>
              <a:spcBef>
                <a:spcPts val="700"/>
              </a:spcBef>
              <a:spcAft>
                <a:spcPts val="700"/>
              </a:spcAft>
            </a:pPr>
            <a:r>
              <a:rPr lang="zh-CN" altLang="en-US" sz="2200" b="1" dirty="0">
                <a:latin typeface="+mn-ea"/>
                <a:ea typeface="+mn-ea"/>
                <a:sym typeface="+mn-ea"/>
              </a:rPr>
              <a:t>近几年，光伏柔性支架凭借其“大跨度、高净空、长列距”的结构特点，有效地解决了某些场景下支架的适应性和经济型问题，此项技术的应用也越来越多地被业界关注。</a:t>
            </a:r>
            <a:endParaRPr lang="en-US" altLang="zh-CN" sz="2200" b="1" dirty="0">
              <a:latin typeface="+mn-ea"/>
              <a:ea typeface="+mn-ea"/>
              <a:sym typeface="+mn-ea"/>
            </a:endParaRPr>
          </a:p>
          <a:p>
            <a:pPr lvl="1" algn="just">
              <a:lnSpc>
                <a:spcPts val="3000"/>
              </a:lnSpc>
              <a:spcBef>
                <a:spcPts val="700"/>
              </a:spcBef>
              <a:spcAft>
                <a:spcPts val="700"/>
              </a:spcAft>
            </a:pPr>
            <a:r>
              <a:rPr lang="zh-CN" altLang="en-US" sz="2200" b="1" i="0" dirty="0">
                <a:solidFill>
                  <a:srgbClr val="121212"/>
                </a:solidFill>
                <a:effectLst/>
                <a:latin typeface="+mn-ea"/>
                <a:ea typeface="+mn-ea"/>
              </a:rPr>
              <a:t>柔性支架鉴于其结构的独特性，其应用场景非常广泛，类似于污水处理厂、农光互补、渔光互补、山地光伏、以及停车场光伏等均可普遍适用。</a:t>
            </a:r>
            <a:endParaRPr lang="en-US" altLang="zh-CN" sz="2200" b="1" dirty="0">
              <a:solidFill>
                <a:schemeClr val="tx1"/>
              </a:solidFill>
              <a:latin typeface="+mn-ea"/>
              <a:ea typeface="+mn-ea"/>
              <a:cs typeface="微软雅黑" panose="020B0503020204020204" pitchFamily="34" charset="-122"/>
              <a:sym typeface="+mn-ea"/>
            </a:endParaRPr>
          </a:p>
        </p:txBody>
      </p:sp>
    </p:spTree>
    <p:extLst>
      <p:ext uri="{BB962C8B-B14F-4D97-AF65-F5344CB8AC3E}">
        <p14:creationId xmlns:p14="http://schemas.microsoft.com/office/powerpoint/2010/main" val="2081457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76672"/>
            <a:ext cx="6002139" cy="552028"/>
          </a:xfrm>
        </p:spPr>
        <p:txBody>
          <a:bodyPr/>
          <a:lstStyle/>
          <a:p>
            <a:r>
              <a:rPr lang="zh-CN" altLang="en-US" dirty="0"/>
              <a:t>柔性支架参数化模型</a:t>
            </a:r>
            <a:r>
              <a:rPr lang="en-US" altLang="zh-CN" dirty="0"/>
              <a:t>-</a:t>
            </a:r>
            <a:r>
              <a:rPr lang="zh-CN" altLang="en-US" sz="2400" dirty="0">
                <a:solidFill>
                  <a:srgbClr val="002060"/>
                </a:solidFill>
              </a:rPr>
              <a:t>交互修改功能</a:t>
            </a:r>
            <a:endParaRPr lang="zh-CN" altLang="en-US" dirty="0"/>
          </a:p>
        </p:txBody>
      </p:sp>
      <p:pic>
        <p:nvPicPr>
          <p:cNvPr id="4" name="图片 3"/>
          <p:cNvPicPr>
            <a:picLocks noChangeAspect="1"/>
          </p:cNvPicPr>
          <p:nvPr/>
        </p:nvPicPr>
        <p:blipFill>
          <a:blip r:embed="rId2"/>
          <a:stretch>
            <a:fillRect/>
          </a:stretch>
        </p:blipFill>
        <p:spPr>
          <a:xfrm>
            <a:off x="839416" y="1727728"/>
            <a:ext cx="9001000" cy="4630617"/>
          </a:xfrm>
          <a:prstGeom prst="rect">
            <a:avLst/>
          </a:prstGeom>
        </p:spPr>
      </p:pic>
      <p:sp>
        <p:nvSpPr>
          <p:cNvPr id="3" name="矩形 112">
            <a:extLst>
              <a:ext uri="{FF2B5EF4-FFF2-40B4-BE49-F238E27FC236}">
                <a16:creationId xmlns:a16="http://schemas.microsoft.com/office/drawing/2014/main" id="{98C56FBD-C734-6C8D-E67A-3D94EDC8EB9F}"/>
              </a:ext>
            </a:extLst>
          </p:cNvPr>
          <p:cNvSpPr/>
          <p:nvPr/>
        </p:nvSpPr>
        <p:spPr>
          <a:xfrm>
            <a:off x="767408" y="1172369"/>
            <a:ext cx="9993209" cy="422680"/>
          </a:xfrm>
          <a:prstGeom prst="rect">
            <a:avLst/>
          </a:prstGeom>
          <a:solidFill>
            <a:schemeClr val="accent2">
              <a:lumMod val="40000"/>
              <a:lumOff val="60000"/>
              <a:alpha val="65000"/>
            </a:schemeClr>
          </a:solidFill>
          <a:ln w="9525">
            <a:noFill/>
          </a:ln>
        </p:spPr>
        <p:txBody>
          <a:bodyPr wrap="square">
            <a:spAutoFit/>
          </a:bodyPr>
          <a:lstStyle/>
          <a:p>
            <a:pPr marL="457200" indent="-457200" algn="l">
              <a:lnSpc>
                <a:spcPts val="2800"/>
              </a:lnSpc>
              <a:spcBef>
                <a:spcPts val="400"/>
              </a:spcBef>
              <a:spcAft>
                <a:spcPts val="400"/>
              </a:spcAft>
              <a:buClrTx/>
              <a:buSzTx/>
              <a:buFont typeface="Wingdings" panose="05000000000000000000" charset="0"/>
              <a:buChar char="u"/>
            </a:pPr>
            <a:r>
              <a:rPr lang="zh-CN" altLang="en-US"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参数化模型输入完成后可</a:t>
            </a:r>
            <a:r>
              <a:rPr lang="zh-CN" altLang="en-US" sz="2000" b="1" dirty="0">
                <a:solidFill>
                  <a:srgbClr val="C00000"/>
                </a:solidFill>
                <a:latin typeface="微软雅黑" panose="020B0503020204020204" pitchFamily="34" charset="-122"/>
                <a:ea typeface="微软雅黑" panose="020B0503020204020204" pitchFamily="34" charset="-122"/>
                <a:cs typeface="等线" panose="02010600030101010101" charset="-122"/>
                <a:sym typeface="+mn-ea"/>
              </a:rPr>
              <a:t>交互修改局部截面尺寸</a:t>
            </a:r>
            <a:r>
              <a:rPr lang="zh-CN" altLang="en-US"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包括构件</a:t>
            </a:r>
            <a:r>
              <a:rPr lang="en-US" altLang="zh-CN"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a:t>
            </a:r>
            <a:r>
              <a:rPr lang="zh-CN" altLang="en-US"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索</a:t>
            </a:r>
            <a:r>
              <a:rPr lang="en-US" altLang="zh-CN"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a:t>
            </a:r>
            <a:r>
              <a:rPr lang="zh-CN" altLang="en-US" sz="20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基础信息的修改功能</a:t>
            </a:r>
          </a:p>
        </p:txBody>
      </p:sp>
      <p:sp>
        <p:nvSpPr>
          <p:cNvPr id="5" name="流程图: 过程 4">
            <a:extLst>
              <a:ext uri="{FF2B5EF4-FFF2-40B4-BE49-F238E27FC236}">
                <a16:creationId xmlns:a16="http://schemas.microsoft.com/office/drawing/2014/main" id="{2F5858E2-43A9-72A3-408B-02AB5FFF7DD6}"/>
              </a:ext>
            </a:extLst>
          </p:cNvPr>
          <p:cNvSpPr/>
          <p:nvPr/>
        </p:nvSpPr>
        <p:spPr>
          <a:xfrm>
            <a:off x="4785179" y="2879856"/>
            <a:ext cx="2045578" cy="452317"/>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局部交互修改</a:t>
            </a:r>
            <a:endParaRPr lang="en-US" altLang="zh-CN" b="1" dirty="0">
              <a:solidFill>
                <a:schemeClr val="bg1"/>
              </a:solidFill>
              <a:latin typeface="等线" panose="02010600030101010101" charset="-122"/>
              <a:ea typeface="等线" panose="02010600030101010101" charset="-122"/>
            </a:endParaRPr>
          </a:p>
        </p:txBody>
      </p:sp>
      <p:cxnSp>
        <p:nvCxnSpPr>
          <p:cNvPr id="6" name="肘形连接符 11">
            <a:extLst>
              <a:ext uri="{FF2B5EF4-FFF2-40B4-BE49-F238E27FC236}">
                <a16:creationId xmlns:a16="http://schemas.microsoft.com/office/drawing/2014/main" id="{D5B72DA5-05E3-C13E-D014-609E7E745DB7}"/>
              </a:ext>
            </a:extLst>
          </p:cNvPr>
          <p:cNvCxnSpPr>
            <a:cxnSpLocks/>
          </p:cNvCxnSpPr>
          <p:nvPr/>
        </p:nvCxnSpPr>
        <p:spPr>
          <a:xfrm rot="10800000" flipV="1">
            <a:off x="4943872" y="2519814"/>
            <a:ext cx="2664298" cy="864098"/>
          </a:xfrm>
          <a:prstGeom prst="bentConnector3">
            <a:avLst>
              <a:gd name="adj1" fmla="val 29460"/>
            </a:avLst>
          </a:prstGeom>
          <a:ln>
            <a:solidFill>
              <a:srgbClr val="FFC000"/>
            </a:solidFill>
          </a:ln>
        </p:spPr>
        <p:style>
          <a:lnRef idx="3">
            <a:schemeClr val="accent2"/>
          </a:lnRef>
          <a:fillRef idx="0">
            <a:schemeClr val="accent2"/>
          </a:fillRef>
          <a:effectRef idx="2">
            <a:schemeClr val="accent2"/>
          </a:effectRef>
          <a:fontRef idx="minor">
            <a:schemeClr val="tx1"/>
          </a:fontRef>
        </p:style>
      </p:cxnSp>
      <p:grpSp>
        <p:nvGrpSpPr>
          <p:cNvPr id="13" name="Group 5">
            <a:extLst>
              <a:ext uri="{FF2B5EF4-FFF2-40B4-BE49-F238E27FC236}">
                <a16:creationId xmlns:a16="http://schemas.microsoft.com/office/drawing/2014/main" id="{DB0069F7-7A6A-35BF-0C25-0331929D0391}"/>
              </a:ext>
            </a:extLst>
          </p:cNvPr>
          <p:cNvGrpSpPr/>
          <p:nvPr/>
        </p:nvGrpSpPr>
        <p:grpSpPr>
          <a:xfrm>
            <a:off x="9999108" y="5517748"/>
            <a:ext cx="2132330" cy="497205"/>
            <a:chOff x="0" y="0"/>
            <a:chExt cx="2531889" cy="689573"/>
          </a:xfrm>
        </p:grpSpPr>
        <p:sp>
          <p:nvSpPr>
            <p:cNvPr id="14" name="Rounded Rectangle 172">
              <a:extLst>
                <a:ext uri="{FF2B5EF4-FFF2-40B4-BE49-F238E27FC236}">
                  <a16:creationId xmlns:a16="http://schemas.microsoft.com/office/drawing/2014/main" id="{975687CB-13AD-1D89-6759-2A676BF4C317}"/>
                </a:ext>
              </a:extLst>
            </p:cNvPr>
            <p:cNvSpPr/>
            <p:nvPr/>
          </p:nvSpPr>
          <p:spPr>
            <a:xfrm>
              <a:off x="0" y="0"/>
              <a:ext cx="2531889" cy="689573"/>
            </a:xfrm>
            <a:prstGeom prst="roundRect">
              <a:avLst>
                <a:gd name="adj" fmla="val 50000"/>
              </a:avLst>
            </a:prstGeom>
            <a:solidFill>
              <a:srgbClr val="00B1DA"/>
            </a:solidFill>
            <a:ln w="9525">
              <a:noFill/>
            </a:ln>
          </p:spPr>
          <p:txBody>
            <a:bodyPr anchor="ctr" anchorCtr="0"/>
            <a:lstStyle/>
            <a:p>
              <a:pPr algn="ctr" eaLnBrk="1" hangingPunct="1"/>
              <a:endParaRPr lang="id-ID" altLang="en-US" dirty="0">
                <a:solidFill>
                  <a:srgbClr val="FFFFFF"/>
                </a:solidFill>
                <a:latin typeface="微软雅黑" panose="020B0503020204020204" pitchFamily="34" charset="-122"/>
                <a:ea typeface="微软雅黑" panose="020B0503020204020204" pitchFamily="34" charset="-122"/>
              </a:endParaRPr>
            </a:p>
          </p:txBody>
        </p:sp>
        <p:sp>
          <p:nvSpPr>
            <p:cNvPr id="15" name="Oval 173">
              <a:extLst>
                <a:ext uri="{FF2B5EF4-FFF2-40B4-BE49-F238E27FC236}">
                  <a16:creationId xmlns:a16="http://schemas.microsoft.com/office/drawing/2014/main" id="{FAD79D54-9D8A-2DD1-CDD0-BB0F624676C1}"/>
                </a:ext>
              </a:extLst>
            </p:cNvPr>
            <p:cNvSpPr/>
            <p:nvPr/>
          </p:nvSpPr>
          <p:spPr>
            <a:xfrm>
              <a:off x="98199" y="81687"/>
              <a:ext cx="522135" cy="526198"/>
            </a:xfrm>
            <a:prstGeom prst="ellipse">
              <a:avLst/>
            </a:prstGeom>
            <a:solidFill>
              <a:schemeClr val="bg1"/>
            </a:solidFill>
            <a:ln w="9525">
              <a:noFill/>
            </a:ln>
          </p:spPr>
          <p:txBody>
            <a:bodyPr anchor="ctr" anchorCtr="0"/>
            <a:lstStyle/>
            <a:p>
              <a:pPr algn="ctr" eaLnBrk="1" hangingPunct="1"/>
              <a:r>
                <a:rPr lang="en-US" altLang="en-AU" dirty="0">
                  <a:solidFill>
                    <a:srgbClr val="637C90"/>
                  </a:solidFill>
                  <a:latin typeface="微软雅黑" panose="020B0503020204020204" pitchFamily="34" charset="-122"/>
                  <a:ea typeface="微软雅黑" panose="020B0503020204020204" pitchFamily="34" charset="-122"/>
                </a:rPr>
                <a:t>6</a:t>
              </a:r>
            </a:p>
          </p:txBody>
        </p:sp>
      </p:grpSp>
      <p:grpSp>
        <p:nvGrpSpPr>
          <p:cNvPr id="16" name="Group 7">
            <a:extLst>
              <a:ext uri="{FF2B5EF4-FFF2-40B4-BE49-F238E27FC236}">
                <a16:creationId xmlns:a16="http://schemas.microsoft.com/office/drawing/2014/main" id="{3EA2291B-C249-D0B4-B292-5D61320791F4}"/>
              </a:ext>
            </a:extLst>
          </p:cNvPr>
          <p:cNvGrpSpPr/>
          <p:nvPr/>
        </p:nvGrpSpPr>
        <p:grpSpPr>
          <a:xfrm>
            <a:off x="9999108" y="4941168"/>
            <a:ext cx="2132330" cy="517680"/>
            <a:chOff x="0" y="0"/>
            <a:chExt cx="2531889" cy="689573"/>
          </a:xfrm>
        </p:grpSpPr>
        <p:sp>
          <p:nvSpPr>
            <p:cNvPr id="17" name="Rounded Rectangle 174">
              <a:extLst>
                <a:ext uri="{FF2B5EF4-FFF2-40B4-BE49-F238E27FC236}">
                  <a16:creationId xmlns:a16="http://schemas.microsoft.com/office/drawing/2014/main" id="{77E580E2-4D7B-C47B-AFB6-0C05BC041771}"/>
                </a:ext>
              </a:extLst>
            </p:cNvPr>
            <p:cNvSpPr/>
            <p:nvPr/>
          </p:nvSpPr>
          <p:spPr>
            <a:xfrm>
              <a:off x="0" y="0"/>
              <a:ext cx="2531889" cy="689573"/>
            </a:xfrm>
            <a:prstGeom prst="roundRect">
              <a:avLst>
                <a:gd name="adj" fmla="val 50000"/>
              </a:avLst>
            </a:prstGeom>
            <a:solidFill>
              <a:srgbClr val="00CFAD"/>
            </a:solidFill>
            <a:ln w="9525">
              <a:noFill/>
            </a:ln>
          </p:spPr>
          <p:txBody>
            <a:bodyPr anchor="ctr" anchorCtr="0"/>
            <a:lstStyle/>
            <a:p>
              <a:pPr algn="ctr" eaLnBrk="1" hangingPunct="1"/>
              <a:endParaRPr lang="id-ID" altLang="en-US" dirty="0">
                <a:solidFill>
                  <a:srgbClr val="FFFFFF"/>
                </a:solidFill>
                <a:latin typeface="微软雅黑" panose="020B0503020204020204" pitchFamily="34" charset="-122"/>
                <a:ea typeface="微软雅黑" panose="020B0503020204020204" pitchFamily="34" charset="-122"/>
              </a:endParaRPr>
            </a:p>
          </p:txBody>
        </p:sp>
        <p:sp>
          <p:nvSpPr>
            <p:cNvPr id="18" name="Oval 175">
              <a:extLst>
                <a:ext uri="{FF2B5EF4-FFF2-40B4-BE49-F238E27FC236}">
                  <a16:creationId xmlns:a16="http://schemas.microsoft.com/office/drawing/2014/main" id="{8B49125B-16AE-50A8-B11F-2CDFD23BF10F}"/>
                </a:ext>
              </a:extLst>
            </p:cNvPr>
            <p:cNvSpPr/>
            <p:nvPr/>
          </p:nvSpPr>
          <p:spPr>
            <a:xfrm>
              <a:off x="98199" y="81687"/>
              <a:ext cx="522135" cy="526198"/>
            </a:xfrm>
            <a:prstGeom prst="ellipse">
              <a:avLst/>
            </a:prstGeom>
            <a:solidFill>
              <a:schemeClr val="bg1"/>
            </a:solidFill>
            <a:ln w="9525">
              <a:noFill/>
            </a:ln>
          </p:spPr>
          <p:txBody>
            <a:bodyPr anchor="ctr" anchorCtr="0"/>
            <a:lstStyle/>
            <a:p>
              <a:pPr algn="ctr" eaLnBrk="1" hangingPunct="1"/>
              <a:r>
                <a:rPr lang="en-US" altLang="en-AU" dirty="0">
                  <a:solidFill>
                    <a:srgbClr val="32424F"/>
                  </a:solidFill>
                  <a:latin typeface="微软雅黑" panose="020B0503020204020204" pitchFamily="34" charset="-122"/>
                  <a:ea typeface="微软雅黑" panose="020B0503020204020204" pitchFamily="34" charset="-122"/>
                </a:rPr>
                <a:t>5</a:t>
              </a:r>
            </a:p>
          </p:txBody>
        </p:sp>
      </p:grpSp>
      <p:grpSp>
        <p:nvGrpSpPr>
          <p:cNvPr id="19" name="Group 4">
            <a:extLst>
              <a:ext uri="{FF2B5EF4-FFF2-40B4-BE49-F238E27FC236}">
                <a16:creationId xmlns:a16="http://schemas.microsoft.com/office/drawing/2014/main" id="{6D77CD91-5B70-57E3-8658-E5350AAEF23D}"/>
              </a:ext>
            </a:extLst>
          </p:cNvPr>
          <p:cNvGrpSpPr/>
          <p:nvPr/>
        </p:nvGrpSpPr>
        <p:grpSpPr>
          <a:xfrm>
            <a:off x="9999108" y="4365104"/>
            <a:ext cx="2045334" cy="497205"/>
            <a:chOff x="0" y="0"/>
            <a:chExt cx="2531889" cy="689573"/>
          </a:xfrm>
        </p:grpSpPr>
        <p:sp>
          <p:nvSpPr>
            <p:cNvPr id="20" name="Rounded Rectangle 130">
              <a:extLst>
                <a:ext uri="{FF2B5EF4-FFF2-40B4-BE49-F238E27FC236}">
                  <a16:creationId xmlns:a16="http://schemas.microsoft.com/office/drawing/2014/main" id="{B5338319-0375-AE1F-BDE7-5FD45DA43865}"/>
                </a:ext>
              </a:extLst>
            </p:cNvPr>
            <p:cNvSpPr/>
            <p:nvPr/>
          </p:nvSpPr>
          <p:spPr>
            <a:xfrm>
              <a:off x="0" y="0"/>
              <a:ext cx="2531889" cy="689573"/>
            </a:xfrm>
            <a:prstGeom prst="roundRect">
              <a:avLst>
                <a:gd name="adj" fmla="val 50000"/>
              </a:avLst>
            </a:prstGeom>
            <a:solidFill>
              <a:schemeClr val="accent3">
                <a:lumMod val="60000"/>
                <a:lumOff val="40000"/>
              </a:schemeClr>
            </a:solidFill>
            <a:ln w="9525">
              <a:noFill/>
            </a:ln>
          </p:spPr>
          <p:txBody>
            <a:bodyPr anchor="ctr" anchorCtr="0"/>
            <a:lstStyle/>
            <a:p>
              <a:pPr algn="ctr" eaLnBrk="1" hangingPunct="1"/>
              <a:endParaRPr lang="id-ID" altLang="en-US" dirty="0">
                <a:solidFill>
                  <a:srgbClr val="FFFFFF"/>
                </a:solidFill>
                <a:latin typeface="微软雅黑" panose="020B0503020204020204" pitchFamily="34" charset="-122"/>
                <a:ea typeface="微软雅黑" panose="020B0503020204020204" pitchFamily="34" charset="-122"/>
              </a:endParaRPr>
            </a:p>
          </p:txBody>
        </p:sp>
        <p:sp>
          <p:nvSpPr>
            <p:cNvPr id="21" name="Oval 169">
              <a:extLst>
                <a:ext uri="{FF2B5EF4-FFF2-40B4-BE49-F238E27FC236}">
                  <a16:creationId xmlns:a16="http://schemas.microsoft.com/office/drawing/2014/main" id="{4FB35423-7382-FE0C-8A3B-F73B49C925AE}"/>
                </a:ext>
              </a:extLst>
            </p:cNvPr>
            <p:cNvSpPr/>
            <p:nvPr/>
          </p:nvSpPr>
          <p:spPr>
            <a:xfrm>
              <a:off x="98199" y="81687"/>
              <a:ext cx="522135" cy="526198"/>
            </a:xfrm>
            <a:prstGeom prst="ellipse">
              <a:avLst/>
            </a:prstGeom>
            <a:solidFill>
              <a:schemeClr val="bg1"/>
            </a:solidFill>
            <a:ln w="9525">
              <a:noFill/>
            </a:ln>
          </p:spPr>
          <p:txBody>
            <a:bodyPr anchor="ctr" anchorCtr="0"/>
            <a:lstStyle/>
            <a:p>
              <a:pPr algn="ctr" eaLnBrk="1" hangingPunct="1"/>
              <a:r>
                <a:rPr lang="en-US" altLang="en-AU" dirty="0">
                  <a:solidFill>
                    <a:srgbClr val="99AEBA"/>
                  </a:solidFill>
                  <a:latin typeface="微软雅黑" panose="020B0503020204020204" pitchFamily="34" charset="-122"/>
                  <a:ea typeface="微软雅黑" panose="020B0503020204020204" pitchFamily="34" charset="-122"/>
                </a:rPr>
                <a:t>4</a:t>
              </a:r>
            </a:p>
          </p:txBody>
        </p:sp>
      </p:grpSp>
      <p:grpSp>
        <p:nvGrpSpPr>
          <p:cNvPr id="22" name="Group 5">
            <a:extLst>
              <a:ext uri="{FF2B5EF4-FFF2-40B4-BE49-F238E27FC236}">
                <a16:creationId xmlns:a16="http://schemas.microsoft.com/office/drawing/2014/main" id="{AAEC06AD-06EA-6ADE-4B36-A0A247C9E55B}"/>
              </a:ext>
            </a:extLst>
          </p:cNvPr>
          <p:cNvGrpSpPr/>
          <p:nvPr/>
        </p:nvGrpSpPr>
        <p:grpSpPr>
          <a:xfrm>
            <a:off x="9999108" y="3731101"/>
            <a:ext cx="2045334" cy="543560"/>
            <a:chOff x="0" y="0"/>
            <a:chExt cx="2531889" cy="689573"/>
          </a:xfrm>
        </p:grpSpPr>
        <p:sp>
          <p:nvSpPr>
            <p:cNvPr id="23" name="Rounded Rectangle 172">
              <a:extLst>
                <a:ext uri="{FF2B5EF4-FFF2-40B4-BE49-F238E27FC236}">
                  <a16:creationId xmlns:a16="http://schemas.microsoft.com/office/drawing/2014/main" id="{3E394886-8CA7-8055-98A6-50E3FC5CE135}"/>
                </a:ext>
              </a:extLst>
            </p:cNvPr>
            <p:cNvSpPr/>
            <p:nvPr/>
          </p:nvSpPr>
          <p:spPr>
            <a:xfrm>
              <a:off x="0" y="0"/>
              <a:ext cx="2531889" cy="689573"/>
            </a:xfrm>
            <a:prstGeom prst="roundRect">
              <a:avLst>
                <a:gd name="adj" fmla="val 50000"/>
              </a:avLst>
            </a:prstGeom>
            <a:solidFill>
              <a:srgbClr val="00B1DA"/>
            </a:solidFill>
            <a:ln w="9525">
              <a:noFill/>
            </a:ln>
          </p:spPr>
          <p:txBody>
            <a:bodyPr anchor="ctr" anchorCtr="0"/>
            <a:lstStyle/>
            <a:p>
              <a:pPr algn="ctr" eaLnBrk="1" hangingPunct="1"/>
              <a:endParaRPr lang="id-ID" altLang="en-US" dirty="0">
                <a:solidFill>
                  <a:srgbClr val="FFFFFF"/>
                </a:solidFill>
                <a:latin typeface="微软雅黑" panose="020B0503020204020204" pitchFamily="34" charset="-122"/>
                <a:ea typeface="微软雅黑" panose="020B0503020204020204" pitchFamily="34" charset="-122"/>
              </a:endParaRPr>
            </a:p>
          </p:txBody>
        </p:sp>
        <p:sp>
          <p:nvSpPr>
            <p:cNvPr id="24" name="Oval 173">
              <a:extLst>
                <a:ext uri="{FF2B5EF4-FFF2-40B4-BE49-F238E27FC236}">
                  <a16:creationId xmlns:a16="http://schemas.microsoft.com/office/drawing/2014/main" id="{9175A063-5E6D-7D9E-4291-D23C96F6DE56}"/>
                </a:ext>
              </a:extLst>
            </p:cNvPr>
            <p:cNvSpPr/>
            <p:nvPr/>
          </p:nvSpPr>
          <p:spPr>
            <a:xfrm>
              <a:off x="98199" y="81687"/>
              <a:ext cx="522135" cy="526198"/>
            </a:xfrm>
            <a:prstGeom prst="ellipse">
              <a:avLst/>
            </a:prstGeom>
            <a:solidFill>
              <a:schemeClr val="bg1"/>
            </a:solidFill>
            <a:ln w="9525">
              <a:noFill/>
            </a:ln>
          </p:spPr>
          <p:txBody>
            <a:bodyPr anchor="ctr" anchorCtr="0"/>
            <a:lstStyle/>
            <a:p>
              <a:pPr algn="ctr" eaLnBrk="1" hangingPunct="1"/>
              <a:r>
                <a:rPr lang="en-US" altLang="en-AU" dirty="0">
                  <a:solidFill>
                    <a:srgbClr val="637C90"/>
                  </a:solidFill>
                  <a:latin typeface="微软雅黑" panose="020B0503020204020204" pitchFamily="34" charset="-122"/>
                  <a:ea typeface="微软雅黑" panose="020B0503020204020204" pitchFamily="34" charset="-122"/>
                </a:rPr>
                <a:t>3</a:t>
              </a:r>
            </a:p>
          </p:txBody>
        </p:sp>
      </p:grpSp>
      <p:grpSp>
        <p:nvGrpSpPr>
          <p:cNvPr id="25" name="Group 7">
            <a:extLst>
              <a:ext uri="{FF2B5EF4-FFF2-40B4-BE49-F238E27FC236}">
                <a16:creationId xmlns:a16="http://schemas.microsoft.com/office/drawing/2014/main" id="{0D0C0F28-6DA8-6A31-ACBB-34E0350F067C}"/>
              </a:ext>
            </a:extLst>
          </p:cNvPr>
          <p:cNvGrpSpPr/>
          <p:nvPr/>
        </p:nvGrpSpPr>
        <p:grpSpPr>
          <a:xfrm>
            <a:off x="9999108" y="3131661"/>
            <a:ext cx="1944216" cy="476250"/>
            <a:chOff x="0" y="0"/>
            <a:chExt cx="2531889" cy="689573"/>
          </a:xfrm>
        </p:grpSpPr>
        <p:sp>
          <p:nvSpPr>
            <p:cNvPr id="26" name="Rounded Rectangle 174">
              <a:extLst>
                <a:ext uri="{FF2B5EF4-FFF2-40B4-BE49-F238E27FC236}">
                  <a16:creationId xmlns:a16="http://schemas.microsoft.com/office/drawing/2014/main" id="{B9F5DA1D-6069-A862-E338-CECBC4B82C74}"/>
                </a:ext>
              </a:extLst>
            </p:cNvPr>
            <p:cNvSpPr/>
            <p:nvPr/>
          </p:nvSpPr>
          <p:spPr>
            <a:xfrm>
              <a:off x="0" y="0"/>
              <a:ext cx="2531889" cy="689573"/>
            </a:xfrm>
            <a:prstGeom prst="roundRect">
              <a:avLst>
                <a:gd name="adj" fmla="val 50000"/>
              </a:avLst>
            </a:prstGeom>
            <a:solidFill>
              <a:srgbClr val="00CFAD"/>
            </a:solidFill>
            <a:ln w="9525">
              <a:noFill/>
            </a:ln>
          </p:spPr>
          <p:txBody>
            <a:bodyPr anchor="ctr" anchorCtr="0"/>
            <a:lstStyle/>
            <a:p>
              <a:pPr algn="ctr" eaLnBrk="1" hangingPunct="1"/>
              <a:endParaRPr lang="id-ID" altLang="en-US" dirty="0">
                <a:solidFill>
                  <a:srgbClr val="FFFFFF"/>
                </a:solidFill>
                <a:latin typeface="微软雅黑" panose="020B0503020204020204" pitchFamily="34" charset="-122"/>
                <a:ea typeface="微软雅黑" panose="020B0503020204020204" pitchFamily="34" charset="-122"/>
              </a:endParaRPr>
            </a:p>
          </p:txBody>
        </p:sp>
        <p:sp>
          <p:nvSpPr>
            <p:cNvPr id="27" name="Oval 175">
              <a:extLst>
                <a:ext uri="{FF2B5EF4-FFF2-40B4-BE49-F238E27FC236}">
                  <a16:creationId xmlns:a16="http://schemas.microsoft.com/office/drawing/2014/main" id="{4CADE1E8-95E0-FDC7-7A17-D125AE788028}"/>
                </a:ext>
              </a:extLst>
            </p:cNvPr>
            <p:cNvSpPr/>
            <p:nvPr/>
          </p:nvSpPr>
          <p:spPr>
            <a:xfrm>
              <a:off x="98199" y="81687"/>
              <a:ext cx="522135" cy="526198"/>
            </a:xfrm>
            <a:prstGeom prst="ellipse">
              <a:avLst/>
            </a:prstGeom>
            <a:solidFill>
              <a:schemeClr val="bg1"/>
            </a:solidFill>
            <a:ln w="9525">
              <a:noFill/>
            </a:ln>
          </p:spPr>
          <p:txBody>
            <a:bodyPr anchor="ctr" anchorCtr="0"/>
            <a:lstStyle/>
            <a:p>
              <a:pPr algn="ctr" eaLnBrk="1" hangingPunct="1"/>
              <a:r>
                <a:rPr lang="en-US" altLang="en-AU" dirty="0">
                  <a:solidFill>
                    <a:srgbClr val="32424F"/>
                  </a:solidFill>
                  <a:latin typeface="微软雅黑" panose="020B0503020204020204" pitchFamily="34" charset="-122"/>
                  <a:ea typeface="微软雅黑" panose="020B0503020204020204" pitchFamily="34" charset="-122"/>
                </a:rPr>
                <a:t>2</a:t>
              </a:r>
            </a:p>
          </p:txBody>
        </p:sp>
      </p:grpSp>
      <p:grpSp>
        <p:nvGrpSpPr>
          <p:cNvPr id="28" name="Group 4">
            <a:extLst>
              <a:ext uri="{FF2B5EF4-FFF2-40B4-BE49-F238E27FC236}">
                <a16:creationId xmlns:a16="http://schemas.microsoft.com/office/drawing/2014/main" id="{45424060-4466-C90D-C2ED-BAF1C93C26EA}"/>
              </a:ext>
            </a:extLst>
          </p:cNvPr>
          <p:cNvGrpSpPr/>
          <p:nvPr/>
        </p:nvGrpSpPr>
        <p:grpSpPr>
          <a:xfrm>
            <a:off x="9999108" y="2543016"/>
            <a:ext cx="1872208" cy="484505"/>
            <a:chOff x="0" y="0"/>
            <a:chExt cx="2531889" cy="689573"/>
          </a:xfrm>
        </p:grpSpPr>
        <p:sp>
          <p:nvSpPr>
            <p:cNvPr id="29" name="Rounded Rectangle 130">
              <a:extLst>
                <a:ext uri="{FF2B5EF4-FFF2-40B4-BE49-F238E27FC236}">
                  <a16:creationId xmlns:a16="http://schemas.microsoft.com/office/drawing/2014/main" id="{549C7BCA-02E7-8A2A-B998-0419509A34BE}"/>
                </a:ext>
              </a:extLst>
            </p:cNvPr>
            <p:cNvSpPr/>
            <p:nvPr/>
          </p:nvSpPr>
          <p:spPr>
            <a:xfrm>
              <a:off x="0" y="0"/>
              <a:ext cx="2531889" cy="689573"/>
            </a:xfrm>
            <a:prstGeom prst="roundRect">
              <a:avLst>
                <a:gd name="adj" fmla="val 50000"/>
              </a:avLst>
            </a:prstGeom>
            <a:solidFill>
              <a:schemeClr val="accent3">
                <a:lumMod val="60000"/>
                <a:lumOff val="40000"/>
              </a:schemeClr>
            </a:solidFill>
            <a:ln w="9525">
              <a:noFill/>
            </a:ln>
          </p:spPr>
          <p:txBody>
            <a:bodyPr anchor="ctr" anchorCtr="0"/>
            <a:lstStyle/>
            <a:p>
              <a:pPr algn="ctr" eaLnBrk="1" hangingPunct="1"/>
              <a:endParaRPr lang="id-ID" altLang="en-US" dirty="0">
                <a:solidFill>
                  <a:srgbClr val="FFFFFF"/>
                </a:solidFill>
                <a:latin typeface="微软雅黑" panose="020B0503020204020204" pitchFamily="34" charset="-122"/>
                <a:ea typeface="微软雅黑" panose="020B0503020204020204" pitchFamily="34" charset="-122"/>
              </a:endParaRPr>
            </a:p>
          </p:txBody>
        </p:sp>
        <p:sp>
          <p:nvSpPr>
            <p:cNvPr id="30" name="Oval 169">
              <a:extLst>
                <a:ext uri="{FF2B5EF4-FFF2-40B4-BE49-F238E27FC236}">
                  <a16:creationId xmlns:a16="http://schemas.microsoft.com/office/drawing/2014/main" id="{094CEFBF-1399-6B28-6ACB-217FAF5B2B15}"/>
                </a:ext>
              </a:extLst>
            </p:cNvPr>
            <p:cNvSpPr/>
            <p:nvPr/>
          </p:nvSpPr>
          <p:spPr>
            <a:xfrm>
              <a:off x="98199" y="81687"/>
              <a:ext cx="522135" cy="526198"/>
            </a:xfrm>
            <a:prstGeom prst="ellipse">
              <a:avLst/>
            </a:prstGeom>
            <a:solidFill>
              <a:schemeClr val="bg1"/>
            </a:solidFill>
            <a:ln w="9525">
              <a:noFill/>
            </a:ln>
          </p:spPr>
          <p:txBody>
            <a:bodyPr anchor="ctr" anchorCtr="0"/>
            <a:lstStyle/>
            <a:p>
              <a:pPr algn="ctr" eaLnBrk="1" hangingPunct="1"/>
              <a:r>
                <a:rPr lang="en-AU" altLang="en-US" dirty="0">
                  <a:solidFill>
                    <a:srgbClr val="99AEBA"/>
                  </a:solidFill>
                  <a:latin typeface="微软雅黑" panose="020B0503020204020204" pitchFamily="34" charset="-122"/>
                  <a:ea typeface="微软雅黑" panose="020B0503020204020204" pitchFamily="34" charset="-122"/>
                </a:rPr>
                <a:t>1</a:t>
              </a:r>
            </a:p>
          </p:txBody>
        </p:sp>
      </p:grpSp>
      <p:sp>
        <p:nvSpPr>
          <p:cNvPr id="34" name="Rectangle 127">
            <a:extLst>
              <a:ext uri="{FF2B5EF4-FFF2-40B4-BE49-F238E27FC236}">
                <a16:creationId xmlns:a16="http://schemas.microsoft.com/office/drawing/2014/main" id="{6EB6EE1E-F9E4-A62E-F229-21654B053479}"/>
              </a:ext>
            </a:extLst>
          </p:cNvPr>
          <p:cNvSpPr/>
          <p:nvPr/>
        </p:nvSpPr>
        <p:spPr>
          <a:xfrm>
            <a:off x="10357883" y="2623026"/>
            <a:ext cx="1773555" cy="373380"/>
          </a:xfrm>
          <a:prstGeom prst="rect">
            <a:avLst/>
          </a:prstGeom>
          <a:noFill/>
          <a:ln w="9525">
            <a:noFill/>
          </a:ln>
        </p:spPr>
        <p:txBody>
          <a:bodyPr lIns="252000" anchor="ctr" anchorCtr="0"/>
          <a:lstStyle/>
          <a:p>
            <a:pPr>
              <a:spcBef>
                <a:spcPts val="300"/>
              </a:spcBef>
              <a:spcAft>
                <a:spcPts val="300"/>
              </a:spcAft>
              <a:buFont typeface="Arial" panose="020B0604020202020204" pitchFamily="34" charset="0"/>
            </a:pPr>
            <a:r>
              <a:rPr lang="zh-CN" altLang="en-US" b="1" dirty="0">
                <a:latin typeface="微软雅黑" panose="020B0503020204020204" pitchFamily="34" charset="-122"/>
                <a:ea typeface="微软雅黑" panose="020B0503020204020204" pitchFamily="34" charset="-122"/>
                <a:cs typeface="等线" panose="02010600030101010101" charset="-122"/>
                <a:sym typeface="+mn-ea"/>
              </a:rPr>
              <a:t>柱截面修改</a:t>
            </a:r>
            <a:endParaRPr lang="zh-CN" altLang="en-US"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endParaRPr>
          </a:p>
        </p:txBody>
      </p:sp>
      <p:sp>
        <p:nvSpPr>
          <p:cNvPr id="35" name="Rectangle 127">
            <a:extLst>
              <a:ext uri="{FF2B5EF4-FFF2-40B4-BE49-F238E27FC236}">
                <a16:creationId xmlns:a16="http://schemas.microsoft.com/office/drawing/2014/main" id="{587850E6-33A7-6B33-7643-8DF13723378F}"/>
              </a:ext>
            </a:extLst>
          </p:cNvPr>
          <p:cNvSpPr/>
          <p:nvPr/>
        </p:nvSpPr>
        <p:spPr>
          <a:xfrm>
            <a:off x="10357883" y="3198971"/>
            <a:ext cx="1773555" cy="373380"/>
          </a:xfrm>
          <a:prstGeom prst="rect">
            <a:avLst/>
          </a:prstGeom>
          <a:noFill/>
          <a:ln w="9525">
            <a:noFill/>
          </a:ln>
        </p:spPr>
        <p:txBody>
          <a:bodyPr lIns="252000" anchor="ctr" anchorCtr="0"/>
          <a:lstStyle/>
          <a:p>
            <a:pPr>
              <a:spcBef>
                <a:spcPts val="300"/>
              </a:spcBef>
              <a:spcAft>
                <a:spcPts val="300"/>
              </a:spcAft>
              <a:buFont typeface="Arial" panose="020B0604020202020204" pitchFamily="34" charset="0"/>
            </a:pPr>
            <a:r>
              <a:rPr lang="zh-CN" altLang="en-US" b="1" dirty="0">
                <a:latin typeface="微软雅黑" panose="020B0503020204020204" pitchFamily="34" charset="-122"/>
                <a:ea typeface="微软雅黑" panose="020B0503020204020204" pitchFamily="34" charset="-122"/>
                <a:cs typeface="等线" panose="02010600030101010101" charset="-122"/>
                <a:sym typeface="+mn-ea"/>
              </a:rPr>
              <a:t>梁截面修改</a:t>
            </a:r>
            <a:endParaRPr lang="zh-CN" altLang="en-US"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endParaRPr>
          </a:p>
        </p:txBody>
      </p:sp>
      <p:sp>
        <p:nvSpPr>
          <p:cNvPr id="36" name="Rectangle 127">
            <a:extLst>
              <a:ext uri="{FF2B5EF4-FFF2-40B4-BE49-F238E27FC236}">
                <a16:creationId xmlns:a16="http://schemas.microsoft.com/office/drawing/2014/main" id="{6126261F-06A0-DD88-1187-FFFC6049146A}"/>
              </a:ext>
            </a:extLst>
          </p:cNvPr>
          <p:cNvSpPr/>
          <p:nvPr/>
        </p:nvSpPr>
        <p:spPr>
          <a:xfrm>
            <a:off x="10295274" y="3818384"/>
            <a:ext cx="1773555" cy="373380"/>
          </a:xfrm>
          <a:prstGeom prst="rect">
            <a:avLst/>
          </a:prstGeom>
          <a:noFill/>
          <a:ln w="9525">
            <a:noFill/>
          </a:ln>
        </p:spPr>
        <p:txBody>
          <a:bodyPr lIns="252000" anchor="ctr" anchorCtr="0"/>
          <a:lstStyle/>
          <a:p>
            <a:pPr>
              <a:spcBef>
                <a:spcPts val="300"/>
              </a:spcBef>
              <a:spcAft>
                <a:spcPts val="300"/>
              </a:spcAft>
              <a:buFont typeface="Arial" panose="020B0604020202020204" pitchFamily="34" charset="0"/>
            </a:pPr>
            <a:r>
              <a:rPr lang="zh-CN" altLang="en-US" b="1" dirty="0">
                <a:latin typeface="微软雅黑" panose="020B0503020204020204" pitchFamily="34" charset="-122"/>
                <a:ea typeface="微软雅黑" panose="020B0503020204020204" pitchFamily="34" charset="-122"/>
                <a:cs typeface="等线" panose="02010600030101010101" charset="-122"/>
                <a:sym typeface="+mn-ea"/>
              </a:rPr>
              <a:t>支撑截面修改</a:t>
            </a:r>
            <a:endParaRPr lang="zh-CN" altLang="en-US"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endParaRPr>
          </a:p>
        </p:txBody>
      </p:sp>
      <p:sp>
        <p:nvSpPr>
          <p:cNvPr id="37" name="Rectangle 127">
            <a:extLst>
              <a:ext uri="{FF2B5EF4-FFF2-40B4-BE49-F238E27FC236}">
                <a16:creationId xmlns:a16="http://schemas.microsoft.com/office/drawing/2014/main" id="{A5CB2A37-8463-752E-F6E0-C4C6A03FF583}"/>
              </a:ext>
            </a:extLst>
          </p:cNvPr>
          <p:cNvSpPr/>
          <p:nvPr/>
        </p:nvSpPr>
        <p:spPr>
          <a:xfrm>
            <a:off x="10310822" y="5024143"/>
            <a:ext cx="1773555" cy="373380"/>
          </a:xfrm>
          <a:prstGeom prst="rect">
            <a:avLst/>
          </a:prstGeom>
          <a:noFill/>
          <a:ln w="9525">
            <a:noFill/>
          </a:ln>
        </p:spPr>
        <p:txBody>
          <a:bodyPr lIns="252000" anchor="ctr" anchorCtr="0"/>
          <a:lstStyle/>
          <a:p>
            <a:pPr>
              <a:spcBef>
                <a:spcPts val="300"/>
              </a:spcBef>
              <a:spcAft>
                <a:spcPts val="300"/>
              </a:spcAft>
              <a:buFont typeface="Arial" panose="020B0604020202020204" pitchFamily="34" charset="0"/>
            </a:pPr>
            <a:r>
              <a:rPr lang="zh-CN" altLang="en-US"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拉索截面修改</a:t>
            </a:r>
          </a:p>
        </p:txBody>
      </p:sp>
      <p:sp>
        <p:nvSpPr>
          <p:cNvPr id="38" name="Rectangle 127">
            <a:extLst>
              <a:ext uri="{FF2B5EF4-FFF2-40B4-BE49-F238E27FC236}">
                <a16:creationId xmlns:a16="http://schemas.microsoft.com/office/drawing/2014/main" id="{3E818F98-C560-D151-1F17-7170CDE98134}"/>
              </a:ext>
            </a:extLst>
          </p:cNvPr>
          <p:cNvSpPr/>
          <p:nvPr/>
        </p:nvSpPr>
        <p:spPr>
          <a:xfrm>
            <a:off x="10264767" y="4391872"/>
            <a:ext cx="2045335" cy="424815"/>
          </a:xfrm>
          <a:prstGeom prst="rect">
            <a:avLst/>
          </a:prstGeom>
          <a:noFill/>
          <a:ln w="9525">
            <a:noFill/>
          </a:ln>
        </p:spPr>
        <p:txBody>
          <a:bodyPr lIns="252000" anchor="ctr" anchorCtr="0"/>
          <a:lstStyle/>
          <a:p>
            <a:pPr algn="l">
              <a:spcBef>
                <a:spcPts val="300"/>
              </a:spcBef>
              <a:spcAft>
                <a:spcPts val="300"/>
              </a:spcAft>
              <a:buFont typeface="Arial" panose="020B0604020202020204" pitchFamily="34" charset="0"/>
            </a:pPr>
            <a:r>
              <a:rPr lang="zh-CN" altLang="en-US"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rPr>
              <a:t>纵向构件修改</a:t>
            </a:r>
          </a:p>
        </p:txBody>
      </p:sp>
      <p:sp>
        <p:nvSpPr>
          <p:cNvPr id="39" name="Rectangle 127">
            <a:extLst>
              <a:ext uri="{FF2B5EF4-FFF2-40B4-BE49-F238E27FC236}">
                <a16:creationId xmlns:a16="http://schemas.microsoft.com/office/drawing/2014/main" id="{16F975B9-D182-33EE-9551-3A1E4FCE8624}"/>
              </a:ext>
            </a:extLst>
          </p:cNvPr>
          <p:cNvSpPr/>
          <p:nvPr/>
        </p:nvSpPr>
        <p:spPr>
          <a:xfrm>
            <a:off x="10357883" y="5551403"/>
            <a:ext cx="1773555" cy="373380"/>
          </a:xfrm>
          <a:prstGeom prst="rect">
            <a:avLst/>
          </a:prstGeom>
          <a:noFill/>
          <a:ln w="9525">
            <a:noFill/>
          </a:ln>
        </p:spPr>
        <p:txBody>
          <a:bodyPr lIns="252000" anchor="ctr" anchorCtr="0"/>
          <a:lstStyle/>
          <a:p>
            <a:pPr>
              <a:spcBef>
                <a:spcPts val="300"/>
              </a:spcBef>
              <a:spcAft>
                <a:spcPts val="300"/>
              </a:spcAft>
              <a:buFont typeface="Arial" panose="020B0604020202020204" pitchFamily="34" charset="0"/>
            </a:pPr>
            <a:r>
              <a:rPr lang="zh-CN" altLang="en-US" b="1" dirty="0">
                <a:latin typeface="微软雅黑" panose="020B0503020204020204" pitchFamily="34" charset="-122"/>
                <a:ea typeface="微软雅黑" panose="020B0503020204020204" pitchFamily="34" charset="-122"/>
                <a:cs typeface="等线" panose="02010600030101010101" charset="-122"/>
                <a:sym typeface="+mn-ea"/>
              </a:rPr>
              <a:t>基础信息修改</a:t>
            </a:r>
            <a:endParaRPr lang="zh-CN" altLang="en-US"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endParaRPr>
          </a:p>
        </p:txBody>
      </p:sp>
    </p:spTree>
    <p:extLst>
      <p:ext uri="{BB962C8B-B14F-4D97-AF65-F5344CB8AC3E}">
        <p14:creationId xmlns:p14="http://schemas.microsoft.com/office/powerpoint/2010/main" val="980736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2393315" y="4044315"/>
            <a:ext cx="1697990" cy="1576705"/>
            <a:chOff x="4325959" y="2020750"/>
            <a:chExt cx="3443883" cy="3448718"/>
          </a:xfrm>
        </p:grpSpPr>
        <p:grpSp>
          <p:nvGrpSpPr>
            <p:cNvPr id="4" name="组合 3"/>
            <p:cNvGrpSpPr/>
            <p:nvPr/>
          </p:nvGrpSpPr>
          <p:grpSpPr>
            <a:xfrm>
              <a:off x="4325959" y="2020750"/>
              <a:ext cx="3443883" cy="3448718"/>
              <a:chOff x="4870614" y="2759414"/>
              <a:chExt cx="1777256" cy="1779751"/>
            </a:xfrm>
          </p:grpSpPr>
          <p:sp>
            <p:nvSpPr>
              <p:cNvPr id="5" name="圆: 空心 11"/>
              <p:cNvSpPr/>
              <p:nvPr/>
            </p:nvSpPr>
            <p:spPr>
              <a:xfrm>
                <a:off x="4870616" y="2761911"/>
                <a:ext cx="1777254" cy="1777254"/>
              </a:xfrm>
              <a:prstGeom prst="donut">
                <a:avLst>
                  <a:gd name="adj" fmla="val 15945"/>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 name="空心弧 12"/>
              <p:cNvSpPr/>
              <p:nvPr/>
            </p:nvSpPr>
            <p:spPr>
              <a:xfrm flipH="1">
                <a:off x="4870615" y="2759414"/>
                <a:ext cx="1777254" cy="1777254"/>
              </a:xfrm>
              <a:prstGeom prst="blockArc">
                <a:avLst>
                  <a:gd name="adj1" fmla="val 18969341"/>
                  <a:gd name="adj2" fmla="val 20638"/>
                  <a:gd name="adj3" fmla="val 1595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14" name="iconfont-1187-868307"/>
              <p:cNvSpPr>
                <a:spLocks noChangeAspect="1"/>
              </p:cNvSpPr>
              <p:nvPr/>
            </p:nvSpPr>
            <p:spPr bwMode="auto">
              <a:xfrm>
                <a:off x="5672227" y="3227446"/>
                <a:ext cx="223674" cy="218962"/>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bg1"/>
              </a:solidFill>
              <a:ln>
                <a:noFill/>
              </a:ln>
            </p:spPr>
          </p:sp>
          <p:sp>
            <p:nvSpPr>
              <p:cNvPr id="15" name="空心弧 14"/>
              <p:cNvSpPr/>
              <p:nvPr/>
            </p:nvSpPr>
            <p:spPr>
              <a:xfrm flipH="1">
                <a:off x="4870614" y="2759414"/>
                <a:ext cx="1777254" cy="1777254"/>
              </a:xfrm>
              <a:prstGeom prst="blockArc">
                <a:avLst>
                  <a:gd name="adj1" fmla="val 13707081"/>
                  <a:gd name="adj2" fmla="val 18968000"/>
                  <a:gd name="adj3" fmla="val 157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16" name="空心弧 15"/>
              <p:cNvSpPr/>
              <p:nvPr/>
            </p:nvSpPr>
            <p:spPr>
              <a:xfrm flipH="1">
                <a:off x="4870614" y="2759414"/>
                <a:ext cx="1777254" cy="1777254"/>
              </a:xfrm>
              <a:prstGeom prst="blockArc">
                <a:avLst>
                  <a:gd name="adj1" fmla="val 7249350"/>
                  <a:gd name="adj2" fmla="val 13729470"/>
                  <a:gd name="adj3" fmla="val 15778"/>
                </a:avLst>
              </a:prstGeom>
              <a:solidFill>
                <a:srgbClr val="1E5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grpSp>
        <p:sp>
          <p:nvSpPr>
            <p:cNvPr id="11" name="文本框 10"/>
            <p:cNvSpPr txBox="1"/>
            <p:nvPr/>
          </p:nvSpPr>
          <p:spPr>
            <a:xfrm>
              <a:off x="5083451" y="3506028"/>
              <a:ext cx="1991097" cy="1141702"/>
            </a:xfrm>
            <a:prstGeom prst="rect">
              <a:avLst/>
            </a:prstGeom>
            <a:noFill/>
          </p:spPr>
          <p:txBody>
            <a:bodyPr wrap="square" rtlCol="0">
              <a:spAutoFit/>
            </a:bodyPr>
            <a:lstStyle/>
            <a:p>
              <a:pPr algn="ctr"/>
              <a:r>
                <a:rPr lang="zh-CN" altLang="en-US" sz="1400" spc="100" dirty="0">
                  <a:latin typeface="微软雅黑" panose="020B0503020204020204" charset="-122"/>
                  <a:ea typeface="微软雅黑" panose="020B0503020204020204" charset="-122"/>
                </a:rPr>
                <a:t>建模</a:t>
              </a:r>
            </a:p>
            <a:p>
              <a:pPr algn="ctr"/>
              <a:r>
                <a:rPr lang="zh-CN" altLang="en-US" sz="1400" spc="100" dirty="0">
                  <a:latin typeface="微软雅黑" panose="020B0503020204020204" charset="-122"/>
                  <a:ea typeface="微软雅黑" panose="020B0503020204020204" charset="-122"/>
                </a:rPr>
                <a:t>分组功能</a:t>
              </a:r>
            </a:p>
          </p:txBody>
        </p:sp>
      </p:grpSp>
      <p:sp>
        <p:nvSpPr>
          <p:cNvPr id="38" name="文本框 14"/>
          <p:cNvSpPr txBox="1"/>
          <p:nvPr/>
        </p:nvSpPr>
        <p:spPr>
          <a:xfrm>
            <a:off x="1758020" y="5570697"/>
            <a:ext cx="3086423"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latin typeface="微软雅黑" panose="020B0503020204020204" charset="-122"/>
                <a:ea typeface="微软雅黑" panose="020B0503020204020204" charset="-122"/>
                <a:cs typeface="字魂105号-简雅黑" panose="02010600030101010101" pitchFamily="2" charset="-122"/>
              </a:rPr>
              <a:t>按照构件类型分组</a:t>
            </a:r>
          </a:p>
        </p:txBody>
      </p:sp>
      <p:sp>
        <p:nvSpPr>
          <p:cNvPr id="39" name="文本框 15"/>
          <p:cNvSpPr txBox="1"/>
          <p:nvPr/>
        </p:nvSpPr>
        <p:spPr>
          <a:xfrm>
            <a:off x="1745615" y="5884545"/>
            <a:ext cx="4064635" cy="67183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400" dirty="0">
                <a:latin typeface="微软雅黑" panose="020B0503020204020204" charset="-122"/>
                <a:ea typeface="微软雅黑" panose="020B0503020204020204" charset="-122"/>
                <a:cs typeface="微软雅黑" panose="020B0503020204020204" charset="-122"/>
                <a:sym typeface="+mn-ea"/>
              </a:rPr>
              <a:t>模型输入工作树增加按构件类型分组</a:t>
            </a:r>
          </a:p>
          <a:p>
            <a:pPr algn="l">
              <a:lnSpc>
                <a:spcPct val="150000"/>
              </a:lnSpc>
            </a:pPr>
            <a:r>
              <a:rPr lang="zh-CN" altLang="en-US" sz="1400" dirty="0">
                <a:latin typeface="微软雅黑" panose="020B0503020204020204" charset="-122"/>
                <a:ea typeface="微软雅黑" panose="020B0503020204020204" charset="-122"/>
                <a:cs typeface="微软雅黑" panose="020B0503020204020204" charset="-122"/>
                <a:sym typeface="+mn-ea"/>
              </a:rPr>
              <a:t>可以对分组双击显示、重命名、选择显示等操作</a:t>
            </a:r>
          </a:p>
        </p:txBody>
      </p:sp>
      <p:sp>
        <p:nvSpPr>
          <p:cNvPr id="6" name="矩形: 圆角 33"/>
          <p:cNvSpPr/>
          <p:nvPr>
            <p:custDataLst>
              <p:tags r:id="rId1"/>
            </p:custDataLst>
          </p:nvPr>
        </p:nvSpPr>
        <p:spPr>
          <a:xfrm rot="16200000">
            <a:off x="177165" y="414020"/>
            <a:ext cx="449580" cy="129540"/>
          </a:xfrm>
          <a:prstGeom prst="roundRect">
            <a:avLst>
              <a:gd name="adj" fmla="val 50000"/>
            </a:avLst>
          </a:prstGeom>
          <a:gradFill>
            <a:gsLst>
              <a:gs pos="0">
                <a:srgbClr val="00B0F0"/>
              </a:gs>
              <a:gs pos="100000">
                <a:srgbClr val="034373"/>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custDataLst>
              <p:tags r:id="rId2"/>
            </p:custDataLst>
          </p:nvPr>
        </p:nvSpPr>
        <p:spPr>
          <a:xfrm>
            <a:off x="524510" y="306070"/>
            <a:ext cx="7070090" cy="395605"/>
          </a:xfrm>
        </p:spPr>
        <p:txBody>
          <a:bodyPr wrap="square">
            <a:noAutofit/>
          </a:bodyPr>
          <a:lstStyle/>
          <a:p>
            <a:pPr algn="l"/>
            <a:r>
              <a:rPr lang="zh-CN" altLang="en-US" sz="2800" b="1" dirty="0">
                <a:latin typeface="微软雅黑" panose="020B0503020204020204" charset="-122"/>
                <a:ea typeface="微软雅黑" panose="020B0503020204020204" charset="-122"/>
                <a:cs typeface="字魂105号-简雅黑" panose="02010600030101010101" pitchFamily="2" charset="-122"/>
                <a:sym typeface="+mn-ea"/>
              </a:rPr>
              <a:t>模型和结果展示增加构件分组功能</a:t>
            </a:r>
            <a:endParaRPr lang="zh-CN" altLang="en-US" sz="2800" b="1" dirty="0">
              <a:latin typeface="微软雅黑" panose="020B0503020204020204" charset="-122"/>
              <a:ea typeface="微软雅黑" panose="020B0503020204020204" charset="-122"/>
              <a:cs typeface="字魂105号-简雅黑" panose="02010600030101010101" pitchFamily="2" charset="-122"/>
            </a:endParaRPr>
          </a:p>
        </p:txBody>
      </p:sp>
      <p:pic>
        <p:nvPicPr>
          <p:cNvPr id="2" name="图片 1"/>
          <p:cNvPicPr>
            <a:picLocks noChangeAspect="1"/>
          </p:cNvPicPr>
          <p:nvPr>
            <p:custDataLst>
              <p:tags r:id="rId3"/>
            </p:custDataLst>
          </p:nvPr>
        </p:nvPicPr>
        <p:blipFill>
          <a:blip r:embed="rId18"/>
          <a:stretch>
            <a:fillRect/>
          </a:stretch>
        </p:blipFill>
        <p:spPr>
          <a:xfrm>
            <a:off x="401955" y="979354"/>
            <a:ext cx="4802505" cy="3215005"/>
          </a:xfrm>
          <a:prstGeom prst="rect">
            <a:avLst/>
          </a:prstGeom>
        </p:spPr>
      </p:pic>
      <p:sp>
        <p:nvSpPr>
          <p:cNvPr id="8" name="左大括号 7"/>
          <p:cNvSpPr/>
          <p:nvPr/>
        </p:nvSpPr>
        <p:spPr>
          <a:xfrm>
            <a:off x="3967480" y="2479675"/>
            <a:ext cx="316230" cy="910590"/>
          </a:xfrm>
          <a:prstGeom prst="leftBrace">
            <a:avLst/>
          </a:prstGeom>
          <a:noFill/>
          <a:ln w="31750">
            <a:solidFill>
              <a:srgbClr val="FFC000"/>
            </a:solidFill>
            <a:headEnd type="diamond"/>
            <a:tailEnd type="diamo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文本框 14"/>
          <p:cNvSpPr txBox="1"/>
          <p:nvPr>
            <p:custDataLst>
              <p:tags r:id="rId4"/>
            </p:custDataLst>
          </p:nvPr>
        </p:nvSpPr>
        <p:spPr>
          <a:xfrm>
            <a:off x="3002280" y="2809240"/>
            <a:ext cx="1009650" cy="312420"/>
          </a:xfrm>
          <a:prstGeom prst="rect">
            <a:avLst/>
          </a:prstGeom>
          <a:solidFill>
            <a:srgbClr val="1E5FDE"/>
          </a:solid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500" b="1" dirty="0">
                <a:latin typeface="微软雅黑" panose="020B0503020204020204" charset="-122"/>
                <a:ea typeface="微软雅黑" panose="020B0503020204020204" charset="-122"/>
                <a:cs typeface="字魂105号-简雅黑" panose="02010600030101010101" pitchFamily="2" charset="-122"/>
              </a:rPr>
              <a:t>分组功能</a:t>
            </a:r>
          </a:p>
        </p:txBody>
      </p:sp>
      <p:grpSp>
        <p:nvGrpSpPr>
          <p:cNvPr id="9" name="组合 8"/>
          <p:cNvGrpSpPr/>
          <p:nvPr/>
        </p:nvGrpSpPr>
        <p:grpSpPr>
          <a:xfrm>
            <a:off x="7993380" y="4075430"/>
            <a:ext cx="1697990" cy="1576705"/>
            <a:chOff x="4325959" y="2020750"/>
            <a:chExt cx="3443883" cy="3448718"/>
          </a:xfrm>
        </p:grpSpPr>
        <p:grpSp>
          <p:nvGrpSpPr>
            <p:cNvPr id="10" name="组合 9"/>
            <p:cNvGrpSpPr/>
            <p:nvPr/>
          </p:nvGrpSpPr>
          <p:grpSpPr>
            <a:xfrm>
              <a:off x="4325959" y="2020750"/>
              <a:ext cx="3443883" cy="3448718"/>
              <a:chOff x="4870614" y="2759414"/>
              <a:chExt cx="1777256" cy="1779751"/>
            </a:xfrm>
          </p:grpSpPr>
          <p:sp>
            <p:nvSpPr>
              <p:cNvPr id="12" name="圆: 空心 11"/>
              <p:cNvSpPr/>
              <p:nvPr>
                <p:custDataLst>
                  <p:tags r:id="rId11"/>
                </p:custDataLst>
              </p:nvPr>
            </p:nvSpPr>
            <p:spPr>
              <a:xfrm>
                <a:off x="4870616" y="2761911"/>
                <a:ext cx="1777254" cy="1777254"/>
              </a:xfrm>
              <a:prstGeom prst="donut">
                <a:avLst>
                  <a:gd name="adj" fmla="val 15945"/>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7" name="空心弧 16"/>
              <p:cNvSpPr/>
              <p:nvPr>
                <p:custDataLst>
                  <p:tags r:id="rId12"/>
                </p:custDataLst>
              </p:nvPr>
            </p:nvSpPr>
            <p:spPr>
              <a:xfrm flipH="1">
                <a:off x="4870615" y="2759414"/>
                <a:ext cx="1777254" cy="1777254"/>
              </a:xfrm>
              <a:prstGeom prst="blockArc">
                <a:avLst>
                  <a:gd name="adj1" fmla="val 18969341"/>
                  <a:gd name="adj2" fmla="val 20638"/>
                  <a:gd name="adj3" fmla="val 1595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18" name="iconfont-1187-868307"/>
              <p:cNvSpPr>
                <a:spLocks noChangeAspect="1"/>
              </p:cNvSpPr>
              <p:nvPr>
                <p:custDataLst>
                  <p:tags r:id="rId13"/>
                </p:custDataLst>
              </p:nvPr>
            </p:nvSpPr>
            <p:spPr bwMode="auto">
              <a:xfrm>
                <a:off x="5672227" y="3227446"/>
                <a:ext cx="223674" cy="218962"/>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bg1"/>
              </a:solidFill>
              <a:ln>
                <a:noFill/>
              </a:ln>
            </p:spPr>
          </p:sp>
          <p:sp>
            <p:nvSpPr>
              <p:cNvPr id="19" name="空心弧 18"/>
              <p:cNvSpPr/>
              <p:nvPr>
                <p:custDataLst>
                  <p:tags r:id="rId14"/>
                </p:custDataLst>
              </p:nvPr>
            </p:nvSpPr>
            <p:spPr>
              <a:xfrm flipH="1">
                <a:off x="4870614" y="2759414"/>
                <a:ext cx="1777254" cy="1777254"/>
              </a:xfrm>
              <a:prstGeom prst="blockArc">
                <a:avLst>
                  <a:gd name="adj1" fmla="val 13707081"/>
                  <a:gd name="adj2" fmla="val 18968000"/>
                  <a:gd name="adj3" fmla="val 157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22" name="空心弧 21"/>
              <p:cNvSpPr/>
              <p:nvPr>
                <p:custDataLst>
                  <p:tags r:id="rId15"/>
                </p:custDataLst>
              </p:nvPr>
            </p:nvSpPr>
            <p:spPr>
              <a:xfrm flipH="1">
                <a:off x="4870614" y="2759414"/>
                <a:ext cx="1777254" cy="1777254"/>
              </a:xfrm>
              <a:prstGeom prst="blockArc">
                <a:avLst>
                  <a:gd name="adj1" fmla="val 7249350"/>
                  <a:gd name="adj2" fmla="val 13729470"/>
                  <a:gd name="adj3" fmla="val 15778"/>
                </a:avLst>
              </a:prstGeom>
              <a:solidFill>
                <a:srgbClr val="1E5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grpSp>
        <p:sp>
          <p:nvSpPr>
            <p:cNvPr id="24" name="文本框 23"/>
            <p:cNvSpPr txBox="1"/>
            <p:nvPr>
              <p:custDataLst>
                <p:tags r:id="rId10"/>
              </p:custDataLst>
            </p:nvPr>
          </p:nvSpPr>
          <p:spPr>
            <a:xfrm>
              <a:off x="5083451" y="3506028"/>
              <a:ext cx="1991097" cy="1141702"/>
            </a:xfrm>
            <a:prstGeom prst="rect">
              <a:avLst/>
            </a:prstGeom>
            <a:noFill/>
          </p:spPr>
          <p:txBody>
            <a:bodyPr wrap="square" rtlCol="0">
              <a:spAutoFit/>
            </a:bodyPr>
            <a:lstStyle/>
            <a:p>
              <a:pPr algn="ctr"/>
              <a:r>
                <a:rPr lang="zh-CN" altLang="en-US" sz="1400" spc="100" dirty="0">
                  <a:latin typeface="微软雅黑" panose="020B0503020204020204" charset="-122"/>
                  <a:ea typeface="微软雅黑" panose="020B0503020204020204" charset="-122"/>
                </a:rPr>
                <a:t>设计结果</a:t>
              </a:r>
            </a:p>
            <a:p>
              <a:pPr algn="ctr"/>
              <a:r>
                <a:rPr lang="zh-CN" altLang="en-US" sz="1400" spc="100" dirty="0">
                  <a:latin typeface="微软雅黑" panose="020B0503020204020204" charset="-122"/>
                  <a:ea typeface="微软雅黑" panose="020B0503020204020204" charset="-122"/>
                </a:rPr>
                <a:t>分组功能</a:t>
              </a:r>
            </a:p>
          </p:txBody>
        </p:sp>
      </p:grpSp>
      <p:sp>
        <p:nvSpPr>
          <p:cNvPr id="25" name="文本框 14"/>
          <p:cNvSpPr txBox="1"/>
          <p:nvPr>
            <p:custDataLst>
              <p:tags r:id="rId5"/>
            </p:custDataLst>
          </p:nvPr>
        </p:nvSpPr>
        <p:spPr>
          <a:xfrm>
            <a:off x="7358085" y="5601812"/>
            <a:ext cx="3086423"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latin typeface="微软雅黑" panose="020B0503020204020204" charset="-122"/>
                <a:ea typeface="微软雅黑" panose="020B0503020204020204" charset="-122"/>
                <a:cs typeface="字魂105号-简雅黑" panose="02010600030101010101" pitchFamily="2" charset="-122"/>
              </a:rPr>
              <a:t>接建模分组功能</a:t>
            </a:r>
          </a:p>
        </p:txBody>
      </p:sp>
      <p:sp>
        <p:nvSpPr>
          <p:cNvPr id="26" name="文本框 15"/>
          <p:cNvSpPr txBox="1"/>
          <p:nvPr>
            <p:custDataLst>
              <p:tags r:id="rId6"/>
            </p:custDataLst>
          </p:nvPr>
        </p:nvSpPr>
        <p:spPr>
          <a:xfrm>
            <a:off x="7345680" y="5915660"/>
            <a:ext cx="4064635" cy="67183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400" dirty="0">
                <a:latin typeface="微软雅黑" panose="020B0503020204020204" charset="-122"/>
                <a:ea typeface="微软雅黑" panose="020B0503020204020204" charset="-122"/>
                <a:cs typeface="微软雅黑" panose="020B0503020204020204" charset="-122"/>
                <a:sym typeface="+mn-ea"/>
              </a:rPr>
              <a:t>按照组类型选择不同属性组分别展示设计结果</a:t>
            </a:r>
          </a:p>
        </p:txBody>
      </p:sp>
      <p:pic>
        <p:nvPicPr>
          <p:cNvPr id="29" name="图片 28"/>
          <p:cNvPicPr>
            <a:picLocks noChangeAspect="1"/>
          </p:cNvPicPr>
          <p:nvPr>
            <p:custDataLst>
              <p:tags r:id="rId7"/>
            </p:custDataLst>
          </p:nvPr>
        </p:nvPicPr>
        <p:blipFill>
          <a:blip r:embed="rId19"/>
          <a:stretch>
            <a:fillRect/>
          </a:stretch>
        </p:blipFill>
        <p:spPr>
          <a:xfrm>
            <a:off x="5255881" y="979354"/>
            <a:ext cx="6713220" cy="3216275"/>
          </a:xfrm>
          <a:prstGeom prst="rect">
            <a:avLst/>
          </a:prstGeom>
        </p:spPr>
      </p:pic>
      <p:sp>
        <p:nvSpPr>
          <p:cNvPr id="30" name="文本框 14"/>
          <p:cNvSpPr txBox="1"/>
          <p:nvPr>
            <p:custDataLst>
              <p:tags r:id="rId8"/>
            </p:custDataLst>
          </p:nvPr>
        </p:nvSpPr>
        <p:spPr>
          <a:xfrm>
            <a:off x="10139045" y="2018665"/>
            <a:ext cx="629285" cy="617220"/>
          </a:xfrm>
          <a:prstGeom prst="rect">
            <a:avLst/>
          </a:prstGeom>
          <a:solidFill>
            <a:srgbClr val="1E5FDE"/>
          </a:solid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500" b="1" dirty="0">
                <a:latin typeface="微软雅黑" panose="020B0503020204020204" charset="-122"/>
                <a:ea typeface="微软雅黑" panose="020B0503020204020204" charset="-122"/>
                <a:cs typeface="字魂105号-简雅黑" panose="02010600030101010101" pitchFamily="2" charset="-122"/>
              </a:rPr>
              <a:t>分组功能</a:t>
            </a:r>
          </a:p>
        </p:txBody>
      </p:sp>
      <p:sp>
        <p:nvSpPr>
          <p:cNvPr id="21" name="左大括号 20"/>
          <p:cNvSpPr/>
          <p:nvPr>
            <p:custDataLst>
              <p:tags r:id="rId9"/>
            </p:custDataLst>
          </p:nvPr>
        </p:nvSpPr>
        <p:spPr>
          <a:xfrm>
            <a:off x="10704830" y="1520825"/>
            <a:ext cx="316230" cy="910590"/>
          </a:xfrm>
          <a:prstGeom prst="leftBrace">
            <a:avLst/>
          </a:prstGeom>
          <a:noFill/>
          <a:ln w="31750">
            <a:solidFill>
              <a:srgbClr val="FFC000"/>
            </a:solidFill>
            <a:headEnd type="diamond"/>
            <a:tailEnd type="diamo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t="21738"/>
          <a:stretch/>
        </p:blipFill>
        <p:spPr>
          <a:xfrm>
            <a:off x="4074969" y="2708920"/>
            <a:ext cx="6219825" cy="4137248"/>
          </a:xfrm>
          <a:prstGeom prst="rect">
            <a:avLst/>
          </a:prstGeom>
        </p:spPr>
      </p:pic>
      <p:sp>
        <p:nvSpPr>
          <p:cNvPr id="12" name="流程图: 过程 11"/>
          <p:cNvSpPr/>
          <p:nvPr/>
        </p:nvSpPr>
        <p:spPr>
          <a:xfrm>
            <a:off x="9989050" y="3000504"/>
            <a:ext cx="1395289" cy="38874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sz="1500" b="1" dirty="0">
                <a:solidFill>
                  <a:schemeClr val="tx1"/>
                </a:solidFill>
                <a:latin typeface="等线" panose="02010600030101010101" charset="-122"/>
                <a:ea typeface="等线" panose="02010600030101010101" charset="-122"/>
              </a:rPr>
              <a:t>过滤选择组件</a:t>
            </a:r>
            <a:endParaRPr lang="en-US" altLang="zh-CN" sz="1500" b="1" dirty="0">
              <a:solidFill>
                <a:schemeClr val="tx1"/>
              </a:solidFill>
              <a:latin typeface="等线" panose="02010600030101010101" charset="-122"/>
              <a:ea typeface="等线" panose="02010600030101010101" charset="-122"/>
            </a:endParaRPr>
          </a:p>
        </p:txBody>
      </p:sp>
      <p:cxnSp>
        <p:nvCxnSpPr>
          <p:cNvPr id="13" name="肘形连接符 12"/>
          <p:cNvCxnSpPr/>
          <p:nvPr/>
        </p:nvCxnSpPr>
        <p:spPr>
          <a:xfrm rot="10800000" flipV="1">
            <a:off x="9078620" y="3402196"/>
            <a:ext cx="2296244" cy="355484"/>
          </a:xfrm>
          <a:prstGeom prst="bentConnector3">
            <a:avLst>
              <a:gd name="adj1" fmla="val 59292"/>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流程图: 过程 13"/>
          <p:cNvSpPr/>
          <p:nvPr/>
        </p:nvSpPr>
        <p:spPr>
          <a:xfrm>
            <a:off x="9996293" y="4554903"/>
            <a:ext cx="1385813" cy="38874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sz="1500" b="1" dirty="0">
                <a:solidFill>
                  <a:schemeClr val="tx1"/>
                </a:solidFill>
                <a:latin typeface="等线" panose="02010600030101010101" charset="-122"/>
                <a:ea typeface="等线" panose="02010600030101010101" charset="-122"/>
              </a:rPr>
              <a:t>种类多样</a:t>
            </a:r>
            <a:endParaRPr lang="en-US" altLang="zh-CN" sz="1500" b="1" dirty="0">
              <a:solidFill>
                <a:schemeClr val="tx1"/>
              </a:solidFill>
              <a:latin typeface="等线" panose="02010600030101010101" charset="-122"/>
              <a:ea typeface="等线" panose="02010600030101010101" charset="-122"/>
            </a:endParaRPr>
          </a:p>
        </p:txBody>
      </p:sp>
      <p:cxnSp>
        <p:nvCxnSpPr>
          <p:cNvPr id="15" name="肘形连接符 14"/>
          <p:cNvCxnSpPr/>
          <p:nvPr/>
        </p:nvCxnSpPr>
        <p:spPr>
          <a:xfrm rot="10800000" flipV="1">
            <a:off x="9085863" y="4956595"/>
            <a:ext cx="2296244" cy="355484"/>
          </a:xfrm>
          <a:prstGeom prst="bentConnector3">
            <a:avLst>
              <a:gd name="adj1" fmla="val 59292"/>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流程图: 过程 15"/>
          <p:cNvSpPr/>
          <p:nvPr/>
        </p:nvSpPr>
        <p:spPr>
          <a:xfrm>
            <a:off x="9984528" y="5949414"/>
            <a:ext cx="1395536" cy="38684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sz="1500" b="1" dirty="0">
                <a:solidFill>
                  <a:schemeClr val="tx1"/>
                </a:solidFill>
                <a:latin typeface="等线" panose="02010600030101010101" charset="-122"/>
                <a:ea typeface="等线" panose="02010600030101010101" charset="-122"/>
              </a:rPr>
              <a:t>规格详细</a:t>
            </a:r>
            <a:endParaRPr lang="en-US" altLang="zh-CN" sz="1500" b="1" dirty="0">
              <a:solidFill>
                <a:schemeClr val="tx1"/>
              </a:solidFill>
              <a:latin typeface="等线" panose="02010600030101010101" charset="-122"/>
              <a:ea typeface="等线" panose="02010600030101010101" charset="-122"/>
            </a:endParaRPr>
          </a:p>
        </p:txBody>
      </p:sp>
      <p:cxnSp>
        <p:nvCxnSpPr>
          <p:cNvPr id="10" name="肘形连接符 9"/>
          <p:cNvCxnSpPr/>
          <p:nvPr/>
        </p:nvCxnSpPr>
        <p:spPr>
          <a:xfrm rot="10800000">
            <a:off x="8470900" y="6092825"/>
            <a:ext cx="2880995" cy="288290"/>
          </a:xfrm>
          <a:prstGeom prst="bentConnector3">
            <a:avLst>
              <a:gd name="adj1" fmla="val 44655"/>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 Box 7"/>
          <p:cNvSpPr txBox="1">
            <a:spLocks noChangeArrowheads="1"/>
          </p:cNvSpPr>
          <p:nvPr/>
        </p:nvSpPr>
        <p:spPr bwMode="auto">
          <a:xfrm>
            <a:off x="695325" y="1124585"/>
            <a:ext cx="6336779" cy="400110"/>
          </a:xfrm>
          <a:prstGeom prst="rect">
            <a:avLst/>
          </a:prstGeom>
          <a:solidFill>
            <a:schemeClr val="accent3">
              <a:lumMod val="40000"/>
              <a:lumOff val="60000"/>
            </a:schemeClr>
          </a:solidFill>
          <a:ln w="9525">
            <a:solidFill>
              <a:schemeClr val="bg1"/>
            </a:solidFill>
            <a:miter lim="800000"/>
            <a:headEnd/>
            <a:tailEnd/>
          </a:ln>
          <a:effectLst/>
        </p:spPr>
        <p:txBody>
          <a:bodyPr wrap="square">
            <a:spAutoFit/>
          </a:bodyPr>
          <a:lstStyle/>
          <a:p>
            <a:pPr marL="457200" indent="-457200" algn="l">
              <a:spcBef>
                <a:spcPts val="300"/>
              </a:spcBef>
              <a:spcAft>
                <a:spcPts val="300"/>
              </a:spcAft>
              <a:buClrTx/>
              <a:buSzTx/>
              <a:buFont typeface="Wingdings" panose="05000000000000000000" charset="0"/>
              <a:buChar char="u"/>
            </a:pPr>
            <a:r>
              <a:rPr lang="zh-CN" altLang="en-US" sz="2000" b="1" dirty="0">
                <a:latin typeface="+mn-ea"/>
                <a:ea typeface="+mn-ea"/>
                <a:cs typeface="等线" panose="02010600030101010101" charset="-122"/>
              </a:rPr>
              <a:t>全面支持光伏组件标准库，并可自定义组件规格库</a:t>
            </a:r>
          </a:p>
        </p:txBody>
      </p:sp>
      <p:sp>
        <p:nvSpPr>
          <p:cNvPr id="4" name="太阳形 3"/>
          <p:cNvSpPr/>
          <p:nvPr/>
        </p:nvSpPr>
        <p:spPr>
          <a:xfrm>
            <a:off x="6163310" y="2915920"/>
            <a:ext cx="405130" cy="300990"/>
          </a:xfrm>
          <a:prstGeom prst="sun">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1557836" y="3428155"/>
            <a:ext cx="1666249" cy="398780"/>
          </a:xfrm>
          <a:prstGeom prst="rect">
            <a:avLst/>
          </a:prstGeom>
          <a:noFill/>
        </p:spPr>
        <p:txBody>
          <a:bodyPr wrap="square" rtlCol="0">
            <a:spAutoFit/>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组件标准库</a:t>
            </a:r>
          </a:p>
        </p:txBody>
      </p:sp>
      <p:sp>
        <p:nvSpPr>
          <p:cNvPr id="62" name="文本框 61"/>
          <p:cNvSpPr txBox="1"/>
          <p:nvPr/>
        </p:nvSpPr>
        <p:spPr>
          <a:xfrm>
            <a:off x="1343025" y="5876925"/>
            <a:ext cx="2016760" cy="398780"/>
          </a:xfrm>
          <a:prstGeom prst="rect">
            <a:avLst/>
          </a:prstGeom>
          <a:noFill/>
        </p:spPr>
        <p:txBody>
          <a:bodyPr wrap="square" rtlCol="0">
            <a:spAutoFit/>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自定义组件库</a:t>
            </a:r>
          </a:p>
        </p:txBody>
      </p:sp>
      <p:sp>
        <p:nvSpPr>
          <p:cNvPr id="63" name="太阳形 62"/>
          <p:cNvSpPr/>
          <p:nvPr/>
        </p:nvSpPr>
        <p:spPr>
          <a:xfrm>
            <a:off x="4079875" y="3140710"/>
            <a:ext cx="405130" cy="391795"/>
          </a:xfrm>
          <a:prstGeom prst="sun">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638" name="Group 14"/>
          <p:cNvGrpSpPr/>
          <p:nvPr/>
        </p:nvGrpSpPr>
        <p:grpSpPr>
          <a:xfrm>
            <a:off x="1629093" y="1844675"/>
            <a:ext cx="1439862" cy="1439863"/>
            <a:chOff x="0" y="0"/>
            <a:chExt cx="1440000" cy="1440000"/>
          </a:xfrm>
        </p:grpSpPr>
        <p:sp>
          <p:nvSpPr>
            <p:cNvPr id="24607" name="矩形 32"/>
            <p:cNvSpPr/>
            <p:nvPr/>
          </p:nvSpPr>
          <p:spPr>
            <a:xfrm>
              <a:off x="0" y="0"/>
              <a:ext cx="1440000" cy="1440000"/>
            </a:xfrm>
            <a:prstGeom prst="rect">
              <a:avLst/>
            </a:prstGeom>
            <a:solidFill>
              <a:srgbClr val="46C132"/>
            </a:solidFill>
            <a:ln w="12700">
              <a:noFill/>
            </a:ln>
          </p:spPr>
          <p:txBody>
            <a:bodyPr anchor="ctr" anchorCtr="0"/>
            <a:lstStyle/>
            <a:p>
              <a:pPr algn="ctr"/>
              <a:endParaRPr lang="zh-CN" altLang="zh-CN" dirty="0">
                <a:solidFill>
                  <a:srgbClr val="FFFFFF"/>
                </a:solidFill>
                <a:latin typeface="宋体" panose="02010600030101010101" pitchFamily="2" charset="-122"/>
                <a:sym typeface="宋体" panose="02010600030101010101" pitchFamily="2" charset="-122"/>
              </a:endParaRPr>
            </a:p>
          </p:txBody>
        </p:sp>
        <p:sp>
          <p:nvSpPr>
            <p:cNvPr id="24608" name="Freeform 7"/>
            <p:cNvSpPr>
              <a:spLocks noEditPoints="1"/>
            </p:cNvSpPr>
            <p:nvPr/>
          </p:nvSpPr>
          <p:spPr>
            <a:xfrm>
              <a:off x="395506" y="434224"/>
              <a:ext cx="648989" cy="571553"/>
            </a:xfrm>
            <a:custGeom>
              <a:avLst/>
              <a:gdLst>
                <a:gd name="txL" fmla="*/ 0 w 149"/>
                <a:gd name="txT" fmla="*/ 0 h 131"/>
                <a:gd name="txR" fmla="*/ 149 w 149"/>
                <a:gd name="txB" fmla="*/ 131 h 131"/>
              </a:gdLst>
              <a:ahLst/>
              <a:cxnLst>
                <a:cxn ang="0">
                  <a:pos x="121958" y="366492"/>
                </a:cxn>
                <a:cxn ang="0">
                  <a:pos x="509609" y="383944"/>
                </a:cxn>
                <a:cxn ang="0">
                  <a:pos x="535743" y="445026"/>
                </a:cxn>
                <a:cxn ang="0">
                  <a:pos x="135025" y="458115"/>
                </a:cxn>
                <a:cxn ang="0">
                  <a:pos x="143736" y="488656"/>
                </a:cxn>
                <a:cxn ang="0">
                  <a:pos x="152447" y="514834"/>
                </a:cxn>
                <a:cxn ang="0">
                  <a:pos x="265693" y="514834"/>
                </a:cxn>
                <a:cxn ang="0">
                  <a:pos x="461697" y="488656"/>
                </a:cxn>
                <a:cxn ang="0">
                  <a:pos x="509609" y="571553"/>
                </a:cxn>
                <a:cxn ang="0">
                  <a:pos x="557521" y="488656"/>
                </a:cxn>
                <a:cxn ang="0">
                  <a:pos x="596721" y="475567"/>
                </a:cxn>
                <a:cxn ang="0">
                  <a:pos x="596721" y="375218"/>
                </a:cxn>
                <a:cxn ang="0">
                  <a:pos x="596721" y="139616"/>
                </a:cxn>
                <a:cxn ang="0">
                  <a:pos x="579299" y="0"/>
                </a:cxn>
                <a:cxn ang="0">
                  <a:pos x="30489" y="52356"/>
                </a:cxn>
                <a:cxn ang="0">
                  <a:pos x="0" y="122164"/>
                </a:cxn>
                <a:cxn ang="0">
                  <a:pos x="209070" y="541012"/>
                </a:cxn>
                <a:cxn ang="0">
                  <a:pos x="209070" y="488656"/>
                </a:cxn>
                <a:cxn ang="0">
                  <a:pos x="209070" y="541012"/>
                </a:cxn>
                <a:cxn ang="0">
                  <a:pos x="483475" y="514834"/>
                </a:cxn>
                <a:cxn ang="0">
                  <a:pos x="535743" y="514834"/>
                </a:cxn>
                <a:cxn ang="0">
                  <a:pos x="579299" y="34904"/>
                </a:cxn>
                <a:cxn ang="0">
                  <a:pos x="579299" y="104712"/>
                </a:cxn>
                <a:cxn ang="0">
                  <a:pos x="579299" y="34904"/>
                </a:cxn>
                <a:cxn ang="0">
                  <a:pos x="509609" y="87260"/>
                </a:cxn>
                <a:cxn ang="0">
                  <a:pos x="561876" y="152705"/>
                </a:cxn>
                <a:cxn ang="0">
                  <a:pos x="483475" y="87260"/>
                </a:cxn>
                <a:cxn ang="0">
                  <a:pos x="561876" y="183246"/>
                </a:cxn>
                <a:cxn ang="0">
                  <a:pos x="483475" y="253054"/>
                </a:cxn>
                <a:cxn ang="0">
                  <a:pos x="483475" y="283595"/>
                </a:cxn>
                <a:cxn ang="0">
                  <a:pos x="561876" y="349040"/>
                </a:cxn>
                <a:cxn ang="0">
                  <a:pos x="483475" y="349040"/>
                </a:cxn>
                <a:cxn ang="0">
                  <a:pos x="370229" y="87260"/>
                </a:cxn>
                <a:cxn ang="0">
                  <a:pos x="452986" y="152705"/>
                </a:cxn>
                <a:cxn ang="0">
                  <a:pos x="370229" y="87260"/>
                </a:cxn>
                <a:cxn ang="0">
                  <a:pos x="452986" y="183246"/>
                </a:cxn>
                <a:cxn ang="0">
                  <a:pos x="370229" y="253054"/>
                </a:cxn>
                <a:cxn ang="0">
                  <a:pos x="370229" y="283595"/>
                </a:cxn>
                <a:cxn ang="0">
                  <a:pos x="452986" y="349040"/>
                </a:cxn>
                <a:cxn ang="0">
                  <a:pos x="370229" y="283595"/>
                </a:cxn>
                <a:cxn ang="0">
                  <a:pos x="339739" y="87260"/>
                </a:cxn>
                <a:cxn ang="0">
                  <a:pos x="256982" y="152705"/>
                </a:cxn>
                <a:cxn ang="0">
                  <a:pos x="256982" y="183246"/>
                </a:cxn>
                <a:cxn ang="0">
                  <a:pos x="339739" y="253054"/>
                </a:cxn>
                <a:cxn ang="0">
                  <a:pos x="256982" y="183246"/>
                </a:cxn>
                <a:cxn ang="0">
                  <a:pos x="339739" y="283595"/>
                </a:cxn>
                <a:cxn ang="0">
                  <a:pos x="256982" y="349040"/>
                </a:cxn>
                <a:cxn ang="0">
                  <a:pos x="143736" y="87260"/>
                </a:cxn>
                <a:cxn ang="0">
                  <a:pos x="226493" y="152705"/>
                </a:cxn>
                <a:cxn ang="0">
                  <a:pos x="143736" y="87260"/>
                </a:cxn>
                <a:cxn ang="0">
                  <a:pos x="226493" y="183246"/>
                </a:cxn>
                <a:cxn ang="0">
                  <a:pos x="143736" y="253054"/>
                </a:cxn>
                <a:cxn ang="0">
                  <a:pos x="143736" y="283595"/>
                </a:cxn>
                <a:cxn ang="0">
                  <a:pos x="226493" y="349040"/>
                </a:cxn>
                <a:cxn ang="0">
                  <a:pos x="143736" y="322862"/>
                </a:cxn>
                <a:cxn ang="0">
                  <a:pos x="113246" y="253054"/>
                </a:cxn>
                <a:cxn ang="0">
                  <a:pos x="69690" y="183246"/>
                </a:cxn>
                <a:cxn ang="0">
                  <a:pos x="113246" y="253054"/>
                </a:cxn>
                <a:cxn ang="0">
                  <a:pos x="113246" y="152705"/>
                </a:cxn>
                <a:cxn ang="0">
                  <a:pos x="34845" y="122164"/>
                </a:cxn>
                <a:cxn ang="0">
                  <a:pos x="113246" y="87260"/>
                </a:cxn>
              </a:cxnLst>
              <a:rect l="txL" t="txT" r="txR" b="txB"/>
              <a:pathLst>
                <a:path w="149" h="131">
                  <a:moveTo>
                    <a:pt x="1" y="31"/>
                  </a:moveTo>
                  <a:cubicBezTo>
                    <a:pt x="1" y="31"/>
                    <a:pt x="28" y="84"/>
                    <a:pt x="28" y="84"/>
                  </a:cubicBezTo>
                  <a:cubicBezTo>
                    <a:pt x="29" y="87"/>
                    <a:pt x="32" y="88"/>
                    <a:pt x="35" y="88"/>
                  </a:cubicBezTo>
                  <a:cubicBezTo>
                    <a:pt x="117" y="88"/>
                    <a:pt x="117" y="88"/>
                    <a:pt x="117" y="88"/>
                  </a:cubicBezTo>
                  <a:cubicBezTo>
                    <a:pt x="117" y="88"/>
                    <a:pt x="120" y="88"/>
                    <a:pt x="123" y="88"/>
                  </a:cubicBezTo>
                  <a:cubicBezTo>
                    <a:pt x="123" y="102"/>
                    <a:pt x="123" y="102"/>
                    <a:pt x="123" y="102"/>
                  </a:cubicBezTo>
                  <a:cubicBezTo>
                    <a:pt x="33" y="102"/>
                    <a:pt x="33" y="102"/>
                    <a:pt x="33" y="102"/>
                  </a:cubicBezTo>
                  <a:cubicBezTo>
                    <a:pt x="32" y="102"/>
                    <a:pt x="31" y="104"/>
                    <a:pt x="31" y="105"/>
                  </a:cubicBezTo>
                  <a:cubicBezTo>
                    <a:pt x="31" y="109"/>
                    <a:pt x="31" y="109"/>
                    <a:pt x="31" y="109"/>
                  </a:cubicBezTo>
                  <a:cubicBezTo>
                    <a:pt x="31" y="111"/>
                    <a:pt x="32" y="112"/>
                    <a:pt x="33" y="112"/>
                  </a:cubicBezTo>
                  <a:cubicBezTo>
                    <a:pt x="37" y="112"/>
                    <a:pt x="37" y="112"/>
                    <a:pt x="37" y="112"/>
                  </a:cubicBezTo>
                  <a:cubicBezTo>
                    <a:pt x="36" y="114"/>
                    <a:pt x="35" y="116"/>
                    <a:pt x="35" y="118"/>
                  </a:cubicBezTo>
                  <a:cubicBezTo>
                    <a:pt x="35" y="125"/>
                    <a:pt x="41" y="131"/>
                    <a:pt x="48" y="131"/>
                  </a:cubicBezTo>
                  <a:cubicBezTo>
                    <a:pt x="55" y="131"/>
                    <a:pt x="61" y="125"/>
                    <a:pt x="61" y="118"/>
                  </a:cubicBezTo>
                  <a:cubicBezTo>
                    <a:pt x="61" y="116"/>
                    <a:pt x="60" y="114"/>
                    <a:pt x="59" y="112"/>
                  </a:cubicBezTo>
                  <a:cubicBezTo>
                    <a:pt x="106" y="112"/>
                    <a:pt x="106" y="112"/>
                    <a:pt x="106" y="112"/>
                  </a:cubicBezTo>
                  <a:cubicBezTo>
                    <a:pt x="105" y="114"/>
                    <a:pt x="104" y="116"/>
                    <a:pt x="104" y="118"/>
                  </a:cubicBezTo>
                  <a:cubicBezTo>
                    <a:pt x="104" y="125"/>
                    <a:pt x="110" y="131"/>
                    <a:pt x="117" y="131"/>
                  </a:cubicBezTo>
                  <a:cubicBezTo>
                    <a:pt x="124" y="131"/>
                    <a:pt x="130" y="125"/>
                    <a:pt x="130" y="118"/>
                  </a:cubicBezTo>
                  <a:cubicBezTo>
                    <a:pt x="130" y="116"/>
                    <a:pt x="130" y="114"/>
                    <a:pt x="128" y="112"/>
                  </a:cubicBezTo>
                  <a:cubicBezTo>
                    <a:pt x="134" y="112"/>
                    <a:pt x="134" y="112"/>
                    <a:pt x="134" y="112"/>
                  </a:cubicBezTo>
                  <a:cubicBezTo>
                    <a:pt x="136" y="112"/>
                    <a:pt x="137" y="111"/>
                    <a:pt x="137" y="109"/>
                  </a:cubicBezTo>
                  <a:cubicBezTo>
                    <a:pt x="137" y="88"/>
                    <a:pt x="137" y="88"/>
                    <a:pt x="137" y="88"/>
                  </a:cubicBezTo>
                  <a:cubicBezTo>
                    <a:pt x="137" y="86"/>
                    <a:pt x="137" y="86"/>
                    <a:pt x="137" y="86"/>
                  </a:cubicBezTo>
                  <a:cubicBezTo>
                    <a:pt x="137" y="84"/>
                    <a:pt x="137" y="84"/>
                    <a:pt x="137" y="84"/>
                  </a:cubicBezTo>
                  <a:cubicBezTo>
                    <a:pt x="137" y="32"/>
                    <a:pt x="137" y="32"/>
                    <a:pt x="137" y="32"/>
                  </a:cubicBezTo>
                  <a:cubicBezTo>
                    <a:pt x="144" y="30"/>
                    <a:pt x="149" y="24"/>
                    <a:pt x="149" y="16"/>
                  </a:cubicBezTo>
                  <a:cubicBezTo>
                    <a:pt x="149" y="7"/>
                    <a:pt x="142" y="0"/>
                    <a:pt x="133" y="0"/>
                  </a:cubicBezTo>
                  <a:cubicBezTo>
                    <a:pt x="125" y="0"/>
                    <a:pt x="119" y="5"/>
                    <a:pt x="117" y="12"/>
                  </a:cubicBezTo>
                  <a:cubicBezTo>
                    <a:pt x="7" y="12"/>
                    <a:pt x="7" y="12"/>
                    <a:pt x="7" y="12"/>
                  </a:cubicBezTo>
                  <a:cubicBezTo>
                    <a:pt x="3" y="12"/>
                    <a:pt x="0" y="15"/>
                    <a:pt x="0" y="19"/>
                  </a:cubicBezTo>
                  <a:cubicBezTo>
                    <a:pt x="0" y="19"/>
                    <a:pt x="0" y="28"/>
                    <a:pt x="0" y="28"/>
                  </a:cubicBezTo>
                  <a:cubicBezTo>
                    <a:pt x="0" y="29"/>
                    <a:pt x="0" y="30"/>
                    <a:pt x="1" y="31"/>
                  </a:cubicBezTo>
                  <a:close/>
                  <a:moveTo>
                    <a:pt x="48" y="124"/>
                  </a:moveTo>
                  <a:cubicBezTo>
                    <a:pt x="45" y="124"/>
                    <a:pt x="42" y="121"/>
                    <a:pt x="42" y="118"/>
                  </a:cubicBezTo>
                  <a:cubicBezTo>
                    <a:pt x="42" y="115"/>
                    <a:pt x="45" y="112"/>
                    <a:pt x="48" y="112"/>
                  </a:cubicBezTo>
                  <a:cubicBezTo>
                    <a:pt x="51" y="112"/>
                    <a:pt x="54" y="115"/>
                    <a:pt x="54" y="118"/>
                  </a:cubicBezTo>
                  <a:cubicBezTo>
                    <a:pt x="54" y="121"/>
                    <a:pt x="51" y="124"/>
                    <a:pt x="48" y="124"/>
                  </a:cubicBezTo>
                  <a:close/>
                  <a:moveTo>
                    <a:pt x="117" y="124"/>
                  </a:moveTo>
                  <a:cubicBezTo>
                    <a:pt x="114" y="124"/>
                    <a:pt x="111" y="121"/>
                    <a:pt x="111" y="118"/>
                  </a:cubicBezTo>
                  <a:cubicBezTo>
                    <a:pt x="111" y="115"/>
                    <a:pt x="114" y="112"/>
                    <a:pt x="117" y="112"/>
                  </a:cubicBezTo>
                  <a:cubicBezTo>
                    <a:pt x="121" y="112"/>
                    <a:pt x="123" y="115"/>
                    <a:pt x="123" y="118"/>
                  </a:cubicBezTo>
                  <a:cubicBezTo>
                    <a:pt x="123" y="121"/>
                    <a:pt x="121" y="124"/>
                    <a:pt x="117" y="124"/>
                  </a:cubicBezTo>
                  <a:close/>
                  <a:moveTo>
                    <a:pt x="133" y="8"/>
                  </a:moveTo>
                  <a:cubicBezTo>
                    <a:pt x="137" y="8"/>
                    <a:pt x="141" y="12"/>
                    <a:pt x="141" y="16"/>
                  </a:cubicBezTo>
                  <a:cubicBezTo>
                    <a:pt x="141" y="21"/>
                    <a:pt x="137" y="24"/>
                    <a:pt x="133" y="24"/>
                  </a:cubicBezTo>
                  <a:cubicBezTo>
                    <a:pt x="129" y="24"/>
                    <a:pt x="125" y="21"/>
                    <a:pt x="125" y="16"/>
                  </a:cubicBezTo>
                  <a:cubicBezTo>
                    <a:pt x="125" y="12"/>
                    <a:pt x="129" y="8"/>
                    <a:pt x="133" y="8"/>
                  </a:cubicBezTo>
                  <a:close/>
                  <a:moveTo>
                    <a:pt x="111" y="20"/>
                  </a:moveTo>
                  <a:cubicBezTo>
                    <a:pt x="117" y="20"/>
                    <a:pt x="117" y="20"/>
                    <a:pt x="117" y="20"/>
                  </a:cubicBezTo>
                  <a:cubicBezTo>
                    <a:pt x="118" y="26"/>
                    <a:pt x="123" y="31"/>
                    <a:pt x="129" y="32"/>
                  </a:cubicBezTo>
                  <a:cubicBezTo>
                    <a:pt x="129" y="35"/>
                    <a:pt x="129" y="35"/>
                    <a:pt x="129" y="35"/>
                  </a:cubicBezTo>
                  <a:cubicBezTo>
                    <a:pt x="111" y="35"/>
                    <a:pt x="111" y="35"/>
                    <a:pt x="111" y="35"/>
                  </a:cubicBezTo>
                  <a:lnTo>
                    <a:pt x="111" y="20"/>
                  </a:lnTo>
                  <a:close/>
                  <a:moveTo>
                    <a:pt x="111" y="42"/>
                  </a:moveTo>
                  <a:cubicBezTo>
                    <a:pt x="129" y="42"/>
                    <a:pt x="129" y="42"/>
                    <a:pt x="129" y="42"/>
                  </a:cubicBezTo>
                  <a:cubicBezTo>
                    <a:pt x="129" y="58"/>
                    <a:pt x="129" y="58"/>
                    <a:pt x="129" y="58"/>
                  </a:cubicBezTo>
                  <a:cubicBezTo>
                    <a:pt x="111" y="58"/>
                    <a:pt x="111" y="58"/>
                    <a:pt x="111" y="58"/>
                  </a:cubicBezTo>
                  <a:lnTo>
                    <a:pt x="111" y="42"/>
                  </a:lnTo>
                  <a:close/>
                  <a:moveTo>
                    <a:pt x="111" y="65"/>
                  </a:moveTo>
                  <a:cubicBezTo>
                    <a:pt x="129" y="65"/>
                    <a:pt x="129" y="65"/>
                    <a:pt x="129" y="65"/>
                  </a:cubicBezTo>
                  <a:cubicBezTo>
                    <a:pt x="129" y="80"/>
                    <a:pt x="129" y="80"/>
                    <a:pt x="129" y="80"/>
                  </a:cubicBezTo>
                  <a:cubicBezTo>
                    <a:pt x="124" y="80"/>
                    <a:pt x="117" y="80"/>
                    <a:pt x="117" y="80"/>
                  </a:cubicBezTo>
                  <a:cubicBezTo>
                    <a:pt x="111" y="80"/>
                    <a:pt x="111" y="80"/>
                    <a:pt x="111" y="80"/>
                  </a:cubicBezTo>
                  <a:lnTo>
                    <a:pt x="111" y="65"/>
                  </a:lnTo>
                  <a:close/>
                  <a:moveTo>
                    <a:pt x="85" y="20"/>
                  </a:moveTo>
                  <a:cubicBezTo>
                    <a:pt x="104" y="20"/>
                    <a:pt x="104" y="20"/>
                    <a:pt x="104" y="20"/>
                  </a:cubicBezTo>
                  <a:cubicBezTo>
                    <a:pt x="104" y="35"/>
                    <a:pt x="104" y="35"/>
                    <a:pt x="104" y="35"/>
                  </a:cubicBezTo>
                  <a:cubicBezTo>
                    <a:pt x="85" y="35"/>
                    <a:pt x="85" y="35"/>
                    <a:pt x="85" y="35"/>
                  </a:cubicBezTo>
                  <a:lnTo>
                    <a:pt x="85" y="20"/>
                  </a:lnTo>
                  <a:close/>
                  <a:moveTo>
                    <a:pt x="85" y="42"/>
                  </a:moveTo>
                  <a:cubicBezTo>
                    <a:pt x="104" y="42"/>
                    <a:pt x="104" y="42"/>
                    <a:pt x="104" y="42"/>
                  </a:cubicBezTo>
                  <a:cubicBezTo>
                    <a:pt x="104" y="58"/>
                    <a:pt x="104" y="58"/>
                    <a:pt x="104" y="58"/>
                  </a:cubicBezTo>
                  <a:cubicBezTo>
                    <a:pt x="85" y="58"/>
                    <a:pt x="85" y="58"/>
                    <a:pt x="85" y="58"/>
                  </a:cubicBezTo>
                  <a:lnTo>
                    <a:pt x="85" y="42"/>
                  </a:lnTo>
                  <a:close/>
                  <a:moveTo>
                    <a:pt x="85" y="65"/>
                  </a:moveTo>
                  <a:cubicBezTo>
                    <a:pt x="104" y="65"/>
                    <a:pt x="104" y="65"/>
                    <a:pt x="104" y="65"/>
                  </a:cubicBezTo>
                  <a:cubicBezTo>
                    <a:pt x="104" y="80"/>
                    <a:pt x="104" y="80"/>
                    <a:pt x="104" y="80"/>
                  </a:cubicBezTo>
                  <a:cubicBezTo>
                    <a:pt x="85" y="80"/>
                    <a:pt x="85" y="80"/>
                    <a:pt x="85" y="80"/>
                  </a:cubicBezTo>
                  <a:lnTo>
                    <a:pt x="85" y="65"/>
                  </a:lnTo>
                  <a:close/>
                  <a:moveTo>
                    <a:pt x="59" y="20"/>
                  </a:moveTo>
                  <a:cubicBezTo>
                    <a:pt x="78" y="20"/>
                    <a:pt x="78" y="20"/>
                    <a:pt x="78" y="20"/>
                  </a:cubicBezTo>
                  <a:cubicBezTo>
                    <a:pt x="78" y="35"/>
                    <a:pt x="78" y="35"/>
                    <a:pt x="78" y="35"/>
                  </a:cubicBezTo>
                  <a:cubicBezTo>
                    <a:pt x="59" y="35"/>
                    <a:pt x="59" y="35"/>
                    <a:pt x="59" y="35"/>
                  </a:cubicBezTo>
                  <a:lnTo>
                    <a:pt x="59" y="20"/>
                  </a:lnTo>
                  <a:close/>
                  <a:moveTo>
                    <a:pt x="59" y="42"/>
                  </a:moveTo>
                  <a:cubicBezTo>
                    <a:pt x="78" y="42"/>
                    <a:pt x="78" y="42"/>
                    <a:pt x="78" y="42"/>
                  </a:cubicBezTo>
                  <a:cubicBezTo>
                    <a:pt x="78" y="58"/>
                    <a:pt x="78" y="58"/>
                    <a:pt x="78" y="58"/>
                  </a:cubicBezTo>
                  <a:cubicBezTo>
                    <a:pt x="59" y="58"/>
                    <a:pt x="59" y="58"/>
                    <a:pt x="59" y="58"/>
                  </a:cubicBezTo>
                  <a:lnTo>
                    <a:pt x="59" y="42"/>
                  </a:lnTo>
                  <a:close/>
                  <a:moveTo>
                    <a:pt x="59" y="65"/>
                  </a:moveTo>
                  <a:cubicBezTo>
                    <a:pt x="78" y="65"/>
                    <a:pt x="78" y="65"/>
                    <a:pt x="78" y="65"/>
                  </a:cubicBezTo>
                  <a:cubicBezTo>
                    <a:pt x="78" y="80"/>
                    <a:pt x="78" y="80"/>
                    <a:pt x="78" y="80"/>
                  </a:cubicBezTo>
                  <a:cubicBezTo>
                    <a:pt x="59" y="80"/>
                    <a:pt x="59" y="80"/>
                    <a:pt x="59" y="80"/>
                  </a:cubicBezTo>
                  <a:lnTo>
                    <a:pt x="59" y="65"/>
                  </a:lnTo>
                  <a:close/>
                  <a:moveTo>
                    <a:pt x="33" y="20"/>
                  </a:moveTo>
                  <a:cubicBezTo>
                    <a:pt x="52" y="20"/>
                    <a:pt x="52" y="20"/>
                    <a:pt x="52" y="20"/>
                  </a:cubicBezTo>
                  <a:cubicBezTo>
                    <a:pt x="52" y="35"/>
                    <a:pt x="52" y="35"/>
                    <a:pt x="52" y="35"/>
                  </a:cubicBezTo>
                  <a:cubicBezTo>
                    <a:pt x="33" y="35"/>
                    <a:pt x="33" y="35"/>
                    <a:pt x="33" y="35"/>
                  </a:cubicBezTo>
                  <a:lnTo>
                    <a:pt x="33" y="20"/>
                  </a:lnTo>
                  <a:close/>
                  <a:moveTo>
                    <a:pt x="33" y="42"/>
                  </a:moveTo>
                  <a:cubicBezTo>
                    <a:pt x="52" y="42"/>
                    <a:pt x="52" y="42"/>
                    <a:pt x="52" y="42"/>
                  </a:cubicBezTo>
                  <a:cubicBezTo>
                    <a:pt x="52" y="58"/>
                    <a:pt x="52" y="58"/>
                    <a:pt x="52" y="58"/>
                  </a:cubicBezTo>
                  <a:cubicBezTo>
                    <a:pt x="33" y="58"/>
                    <a:pt x="33" y="58"/>
                    <a:pt x="33" y="58"/>
                  </a:cubicBezTo>
                  <a:lnTo>
                    <a:pt x="33" y="42"/>
                  </a:lnTo>
                  <a:close/>
                  <a:moveTo>
                    <a:pt x="33" y="65"/>
                  </a:moveTo>
                  <a:cubicBezTo>
                    <a:pt x="52" y="65"/>
                    <a:pt x="52" y="65"/>
                    <a:pt x="52" y="65"/>
                  </a:cubicBezTo>
                  <a:cubicBezTo>
                    <a:pt x="52" y="80"/>
                    <a:pt x="52" y="80"/>
                    <a:pt x="52" y="80"/>
                  </a:cubicBezTo>
                  <a:cubicBezTo>
                    <a:pt x="35" y="80"/>
                    <a:pt x="35" y="80"/>
                    <a:pt x="35" y="80"/>
                  </a:cubicBezTo>
                  <a:cubicBezTo>
                    <a:pt x="35" y="79"/>
                    <a:pt x="34" y="77"/>
                    <a:pt x="33" y="74"/>
                  </a:cubicBezTo>
                  <a:lnTo>
                    <a:pt x="33" y="65"/>
                  </a:lnTo>
                  <a:close/>
                  <a:moveTo>
                    <a:pt x="26" y="58"/>
                  </a:moveTo>
                  <a:cubicBezTo>
                    <a:pt x="24" y="58"/>
                    <a:pt x="24" y="58"/>
                    <a:pt x="24" y="58"/>
                  </a:cubicBezTo>
                  <a:cubicBezTo>
                    <a:pt x="21" y="53"/>
                    <a:pt x="18" y="47"/>
                    <a:pt x="16" y="42"/>
                  </a:cubicBezTo>
                  <a:cubicBezTo>
                    <a:pt x="26" y="42"/>
                    <a:pt x="26" y="42"/>
                    <a:pt x="26" y="42"/>
                  </a:cubicBezTo>
                  <a:lnTo>
                    <a:pt x="26" y="58"/>
                  </a:lnTo>
                  <a:close/>
                  <a:moveTo>
                    <a:pt x="26" y="20"/>
                  </a:moveTo>
                  <a:cubicBezTo>
                    <a:pt x="26" y="35"/>
                    <a:pt x="26" y="35"/>
                    <a:pt x="26" y="35"/>
                  </a:cubicBezTo>
                  <a:cubicBezTo>
                    <a:pt x="12" y="35"/>
                    <a:pt x="12" y="35"/>
                    <a:pt x="12" y="35"/>
                  </a:cubicBezTo>
                  <a:cubicBezTo>
                    <a:pt x="10" y="31"/>
                    <a:pt x="9" y="28"/>
                    <a:pt x="8" y="28"/>
                  </a:cubicBezTo>
                  <a:cubicBezTo>
                    <a:pt x="8" y="27"/>
                    <a:pt x="8" y="23"/>
                    <a:pt x="8" y="20"/>
                  </a:cubicBezTo>
                  <a:lnTo>
                    <a:pt x="26" y="20"/>
                  </a:lnTo>
                  <a:close/>
                </a:path>
              </a:pathLst>
            </a:custGeom>
            <a:solidFill>
              <a:schemeClr val="bg1">
                <a:alpha val="100000"/>
              </a:schemeClr>
            </a:solidFill>
            <a:ln w="9525">
              <a:noFill/>
            </a:ln>
          </p:spPr>
          <p:txBody>
            <a:bodyPr/>
            <a:lstStyle/>
            <a:p>
              <a:endParaRPr lang="zh-CN" altLang="en-US"/>
            </a:p>
          </p:txBody>
        </p:sp>
      </p:grpSp>
      <p:grpSp>
        <p:nvGrpSpPr>
          <p:cNvPr id="26641" name="Group 17"/>
          <p:cNvGrpSpPr/>
          <p:nvPr/>
        </p:nvGrpSpPr>
        <p:grpSpPr>
          <a:xfrm>
            <a:off x="1629093" y="4148455"/>
            <a:ext cx="1439862" cy="1439863"/>
            <a:chOff x="0" y="0"/>
            <a:chExt cx="1440000" cy="1440000"/>
          </a:xfrm>
        </p:grpSpPr>
        <p:sp>
          <p:nvSpPr>
            <p:cNvPr id="24602" name="矩形 67"/>
            <p:cNvSpPr/>
            <p:nvPr/>
          </p:nvSpPr>
          <p:spPr>
            <a:xfrm>
              <a:off x="0" y="0"/>
              <a:ext cx="1440000" cy="1440000"/>
            </a:xfrm>
            <a:prstGeom prst="rect">
              <a:avLst/>
            </a:prstGeom>
            <a:solidFill>
              <a:schemeClr val="accent3"/>
            </a:solidFill>
            <a:ln w="12700">
              <a:noFill/>
            </a:ln>
          </p:spPr>
          <p:txBody>
            <a:bodyPr anchor="ctr" anchorCtr="0"/>
            <a:lstStyle/>
            <a:p>
              <a:pPr algn="ctr"/>
              <a:endParaRPr lang="zh-CN" altLang="zh-CN" dirty="0">
                <a:solidFill>
                  <a:srgbClr val="FFFFFF"/>
                </a:solidFill>
                <a:latin typeface="宋体" panose="02010600030101010101" pitchFamily="2" charset="-122"/>
                <a:sym typeface="宋体" panose="02010600030101010101" pitchFamily="2" charset="-122"/>
              </a:endParaRPr>
            </a:p>
          </p:txBody>
        </p:sp>
        <p:grpSp>
          <p:nvGrpSpPr>
            <p:cNvPr id="24603" name="Group 19"/>
            <p:cNvGrpSpPr/>
            <p:nvPr/>
          </p:nvGrpSpPr>
          <p:grpSpPr>
            <a:xfrm>
              <a:off x="417630" y="448051"/>
              <a:ext cx="604740" cy="543898"/>
              <a:chOff x="0" y="0"/>
              <a:chExt cx="520700" cy="468313"/>
            </a:xfrm>
          </p:grpSpPr>
          <p:sp>
            <p:nvSpPr>
              <p:cNvPr id="24604" name="Freeform 22"/>
              <p:cNvSpPr>
                <a:spLocks noEditPoints="1"/>
              </p:cNvSpPr>
              <p:nvPr/>
            </p:nvSpPr>
            <p:spPr>
              <a:xfrm>
                <a:off x="0" y="0"/>
                <a:ext cx="520700" cy="468313"/>
              </a:xfrm>
              <a:custGeom>
                <a:avLst/>
                <a:gdLst>
                  <a:gd name="txL" fmla="*/ 0 w 139"/>
                  <a:gd name="txT" fmla="*/ 0 h 125"/>
                  <a:gd name="txR" fmla="*/ 139 w 139"/>
                  <a:gd name="txB" fmla="*/ 125 h 125"/>
                </a:gdLst>
                <a:ahLst/>
                <a:cxnLst>
                  <a:cxn ang="0">
                    <a:pos x="29968" y="468313"/>
                  </a:cxn>
                  <a:cxn ang="0">
                    <a:pos x="408319" y="468313"/>
                  </a:cxn>
                  <a:cxn ang="0">
                    <a:pos x="438287" y="438341"/>
                  </a:cxn>
                  <a:cxn ang="0">
                    <a:pos x="438287" y="303467"/>
                  </a:cxn>
                  <a:cxn ang="0">
                    <a:pos x="490732" y="303467"/>
                  </a:cxn>
                  <a:cxn ang="0">
                    <a:pos x="520700" y="273495"/>
                  </a:cxn>
                  <a:cxn ang="0">
                    <a:pos x="520700" y="29972"/>
                  </a:cxn>
                  <a:cxn ang="0">
                    <a:pos x="490732" y="0"/>
                  </a:cxn>
                  <a:cxn ang="0">
                    <a:pos x="112381" y="0"/>
                  </a:cxn>
                  <a:cxn ang="0">
                    <a:pos x="82413" y="29972"/>
                  </a:cxn>
                  <a:cxn ang="0">
                    <a:pos x="82413" y="164846"/>
                  </a:cxn>
                  <a:cxn ang="0">
                    <a:pos x="29968" y="164846"/>
                  </a:cxn>
                  <a:cxn ang="0">
                    <a:pos x="0" y="194818"/>
                  </a:cxn>
                  <a:cxn ang="0">
                    <a:pos x="0" y="438341"/>
                  </a:cxn>
                  <a:cxn ang="0">
                    <a:pos x="29968" y="468313"/>
                  </a:cxn>
                  <a:cxn ang="0">
                    <a:pos x="408319" y="198565"/>
                  </a:cxn>
                  <a:cxn ang="0">
                    <a:pos x="408319" y="434594"/>
                  </a:cxn>
                  <a:cxn ang="0">
                    <a:pos x="33714" y="434594"/>
                  </a:cxn>
                  <a:cxn ang="0">
                    <a:pos x="33714" y="198565"/>
                  </a:cxn>
                  <a:cxn ang="0">
                    <a:pos x="408319" y="198565"/>
                  </a:cxn>
                  <a:cxn ang="0">
                    <a:pos x="490732" y="71184"/>
                  </a:cxn>
                  <a:cxn ang="0">
                    <a:pos x="116127" y="71184"/>
                  </a:cxn>
                  <a:cxn ang="0">
                    <a:pos x="116127" y="33719"/>
                  </a:cxn>
                  <a:cxn ang="0">
                    <a:pos x="490732" y="33719"/>
                  </a:cxn>
                  <a:cxn ang="0">
                    <a:pos x="490732" y="71184"/>
                  </a:cxn>
                  <a:cxn ang="0">
                    <a:pos x="116127" y="116142"/>
                  </a:cxn>
                  <a:cxn ang="0">
                    <a:pos x="490732" y="116142"/>
                  </a:cxn>
                  <a:cxn ang="0">
                    <a:pos x="490732" y="269748"/>
                  </a:cxn>
                  <a:cxn ang="0">
                    <a:pos x="438287" y="269748"/>
                  </a:cxn>
                  <a:cxn ang="0">
                    <a:pos x="438287" y="194818"/>
                  </a:cxn>
                  <a:cxn ang="0">
                    <a:pos x="408319" y="164846"/>
                  </a:cxn>
                  <a:cxn ang="0">
                    <a:pos x="116127" y="164846"/>
                  </a:cxn>
                  <a:cxn ang="0">
                    <a:pos x="116127" y="116142"/>
                  </a:cxn>
                </a:cxnLst>
                <a:rect l="txL" t="txT" r="txR" b="txB"/>
                <a:pathLst>
                  <a:path w="139" h="125">
                    <a:moveTo>
                      <a:pt x="8" y="125"/>
                    </a:moveTo>
                    <a:cubicBezTo>
                      <a:pt x="109" y="125"/>
                      <a:pt x="109" y="125"/>
                      <a:pt x="109" y="125"/>
                    </a:cubicBezTo>
                    <a:cubicBezTo>
                      <a:pt x="114" y="125"/>
                      <a:pt x="117" y="121"/>
                      <a:pt x="117" y="117"/>
                    </a:cubicBezTo>
                    <a:cubicBezTo>
                      <a:pt x="117" y="81"/>
                      <a:pt x="117" y="81"/>
                      <a:pt x="117" y="81"/>
                    </a:cubicBezTo>
                    <a:cubicBezTo>
                      <a:pt x="131" y="81"/>
                      <a:pt x="131" y="81"/>
                      <a:pt x="131" y="81"/>
                    </a:cubicBezTo>
                    <a:cubicBezTo>
                      <a:pt x="136" y="81"/>
                      <a:pt x="139" y="77"/>
                      <a:pt x="139" y="73"/>
                    </a:cubicBezTo>
                    <a:cubicBezTo>
                      <a:pt x="139" y="8"/>
                      <a:pt x="139" y="8"/>
                      <a:pt x="139" y="8"/>
                    </a:cubicBezTo>
                    <a:cubicBezTo>
                      <a:pt x="139" y="3"/>
                      <a:pt x="136" y="0"/>
                      <a:pt x="131" y="0"/>
                    </a:cubicBezTo>
                    <a:cubicBezTo>
                      <a:pt x="30" y="0"/>
                      <a:pt x="30" y="0"/>
                      <a:pt x="30" y="0"/>
                    </a:cubicBezTo>
                    <a:cubicBezTo>
                      <a:pt x="26" y="0"/>
                      <a:pt x="22" y="3"/>
                      <a:pt x="22" y="8"/>
                    </a:cubicBezTo>
                    <a:cubicBezTo>
                      <a:pt x="22" y="44"/>
                      <a:pt x="22" y="44"/>
                      <a:pt x="22" y="44"/>
                    </a:cubicBezTo>
                    <a:cubicBezTo>
                      <a:pt x="8" y="44"/>
                      <a:pt x="8" y="44"/>
                      <a:pt x="8" y="44"/>
                    </a:cubicBezTo>
                    <a:cubicBezTo>
                      <a:pt x="4" y="44"/>
                      <a:pt x="0" y="48"/>
                      <a:pt x="0" y="52"/>
                    </a:cubicBezTo>
                    <a:cubicBezTo>
                      <a:pt x="0" y="117"/>
                      <a:pt x="0" y="117"/>
                      <a:pt x="0" y="117"/>
                    </a:cubicBezTo>
                    <a:cubicBezTo>
                      <a:pt x="0" y="121"/>
                      <a:pt x="4" y="125"/>
                      <a:pt x="8" y="125"/>
                    </a:cubicBezTo>
                    <a:close/>
                    <a:moveTo>
                      <a:pt x="109" y="53"/>
                    </a:moveTo>
                    <a:cubicBezTo>
                      <a:pt x="109" y="116"/>
                      <a:pt x="109" y="116"/>
                      <a:pt x="109" y="116"/>
                    </a:cubicBezTo>
                    <a:cubicBezTo>
                      <a:pt x="9" y="116"/>
                      <a:pt x="9" y="116"/>
                      <a:pt x="9" y="116"/>
                    </a:cubicBezTo>
                    <a:cubicBezTo>
                      <a:pt x="9" y="53"/>
                      <a:pt x="9" y="53"/>
                      <a:pt x="9" y="53"/>
                    </a:cubicBezTo>
                    <a:lnTo>
                      <a:pt x="109" y="53"/>
                    </a:lnTo>
                    <a:close/>
                    <a:moveTo>
                      <a:pt x="131" y="19"/>
                    </a:moveTo>
                    <a:cubicBezTo>
                      <a:pt x="31" y="19"/>
                      <a:pt x="31" y="19"/>
                      <a:pt x="31" y="19"/>
                    </a:cubicBezTo>
                    <a:cubicBezTo>
                      <a:pt x="31" y="9"/>
                      <a:pt x="31" y="9"/>
                      <a:pt x="31" y="9"/>
                    </a:cubicBezTo>
                    <a:cubicBezTo>
                      <a:pt x="131" y="9"/>
                      <a:pt x="131" y="9"/>
                      <a:pt x="131" y="9"/>
                    </a:cubicBezTo>
                    <a:lnTo>
                      <a:pt x="131" y="19"/>
                    </a:lnTo>
                    <a:close/>
                    <a:moveTo>
                      <a:pt x="31" y="31"/>
                    </a:moveTo>
                    <a:cubicBezTo>
                      <a:pt x="131" y="31"/>
                      <a:pt x="131" y="31"/>
                      <a:pt x="131" y="31"/>
                    </a:cubicBezTo>
                    <a:cubicBezTo>
                      <a:pt x="131" y="72"/>
                      <a:pt x="131" y="72"/>
                      <a:pt x="131" y="72"/>
                    </a:cubicBezTo>
                    <a:cubicBezTo>
                      <a:pt x="117" y="72"/>
                      <a:pt x="117" y="72"/>
                      <a:pt x="117" y="72"/>
                    </a:cubicBezTo>
                    <a:cubicBezTo>
                      <a:pt x="117" y="52"/>
                      <a:pt x="117" y="52"/>
                      <a:pt x="117" y="52"/>
                    </a:cubicBezTo>
                    <a:cubicBezTo>
                      <a:pt x="117" y="48"/>
                      <a:pt x="114" y="44"/>
                      <a:pt x="109" y="44"/>
                    </a:cubicBezTo>
                    <a:cubicBezTo>
                      <a:pt x="31" y="44"/>
                      <a:pt x="31" y="44"/>
                      <a:pt x="31" y="44"/>
                    </a:cubicBezTo>
                    <a:lnTo>
                      <a:pt x="31" y="31"/>
                    </a:lnTo>
                    <a:close/>
                  </a:path>
                </a:pathLst>
              </a:custGeom>
              <a:solidFill>
                <a:schemeClr val="bg1">
                  <a:alpha val="100000"/>
                </a:schemeClr>
              </a:solidFill>
              <a:ln w="9525">
                <a:noFill/>
              </a:ln>
            </p:spPr>
            <p:txBody>
              <a:bodyPr/>
              <a:lstStyle/>
              <a:p>
                <a:endParaRPr lang="zh-CN" altLang="en-US"/>
              </a:p>
            </p:txBody>
          </p:sp>
          <p:sp>
            <p:nvSpPr>
              <p:cNvPr id="24605" name="Freeform 23"/>
              <p:cNvSpPr/>
              <p:nvPr/>
            </p:nvSpPr>
            <p:spPr>
              <a:xfrm>
                <a:off x="269875" y="322263"/>
                <a:ext cx="107950" cy="90488"/>
              </a:xfrm>
              <a:custGeom>
                <a:avLst/>
                <a:gdLst>
                  <a:gd name="txL" fmla="*/ 0 w 29"/>
                  <a:gd name="txT" fmla="*/ 0 h 24"/>
                  <a:gd name="txR" fmla="*/ 29 w 29"/>
                  <a:gd name="txB" fmla="*/ 24 h 24"/>
                </a:gdLst>
                <a:ahLst/>
                <a:cxnLst>
                  <a:cxn ang="0">
                    <a:pos x="100505" y="0"/>
                  </a:cxn>
                  <a:cxn ang="0">
                    <a:pos x="7445" y="0"/>
                  </a:cxn>
                  <a:cxn ang="0">
                    <a:pos x="0" y="7541"/>
                  </a:cxn>
                  <a:cxn ang="0">
                    <a:pos x="0" y="82947"/>
                  </a:cxn>
                  <a:cxn ang="0">
                    <a:pos x="7445" y="90488"/>
                  </a:cxn>
                  <a:cxn ang="0">
                    <a:pos x="100505" y="90488"/>
                  </a:cxn>
                  <a:cxn ang="0">
                    <a:pos x="107950" y="82947"/>
                  </a:cxn>
                  <a:cxn ang="0">
                    <a:pos x="107950" y="7541"/>
                  </a:cxn>
                  <a:cxn ang="0">
                    <a:pos x="100505" y="0"/>
                  </a:cxn>
                </a:cxnLst>
                <a:rect l="txL" t="txT" r="txR" b="txB"/>
                <a:pathLst>
                  <a:path w="29" h="24">
                    <a:moveTo>
                      <a:pt x="27" y="0"/>
                    </a:moveTo>
                    <a:cubicBezTo>
                      <a:pt x="2" y="0"/>
                      <a:pt x="2" y="0"/>
                      <a:pt x="2" y="0"/>
                    </a:cubicBezTo>
                    <a:cubicBezTo>
                      <a:pt x="1" y="0"/>
                      <a:pt x="0" y="1"/>
                      <a:pt x="0" y="2"/>
                    </a:cubicBezTo>
                    <a:cubicBezTo>
                      <a:pt x="0" y="22"/>
                      <a:pt x="0" y="22"/>
                      <a:pt x="0" y="22"/>
                    </a:cubicBezTo>
                    <a:cubicBezTo>
                      <a:pt x="0" y="23"/>
                      <a:pt x="1" y="24"/>
                      <a:pt x="2" y="24"/>
                    </a:cubicBezTo>
                    <a:cubicBezTo>
                      <a:pt x="27" y="24"/>
                      <a:pt x="27" y="24"/>
                      <a:pt x="27" y="24"/>
                    </a:cubicBezTo>
                    <a:cubicBezTo>
                      <a:pt x="28" y="24"/>
                      <a:pt x="29" y="23"/>
                      <a:pt x="29" y="22"/>
                    </a:cubicBezTo>
                    <a:cubicBezTo>
                      <a:pt x="29" y="2"/>
                      <a:pt x="29" y="2"/>
                      <a:pt x="29" y="2"/>
                    </a:cubicBezTo>
                    <a:cubicBezTo>
                      <a:pt x="29" y="1"/>
                      <a:pt x="28" y="0"/>
                      <a:pt x="27" y="0"/>
                    </a:cubicBezTo>
                    <a:close/>
                  </a:path>
                </a:pathLst>
              </a:custGeom>
              <a:solidFill>
                <a:schemeClr val="bg1">
                  <a:alpha val="100000"/>
                </a:schemeClr>
              </a:solidFill>
              <a:ln w="9525">
                <a:noFill/>
              </a:ln>
            </p:spPr>
            <p:txBody>
              <a:bodyPr/>
              <a:lstStyle/>
              <a:p>
                <a:endParaRPr lang="zh-CN" altLang="en-US"/>
              </a:p>
            </p:txBody>
          </p:sp>
          <p:sp>
            <p:nvSpPr>
              <p:cNvPr id="24606" name="Freeform 24"/>
              <p:cNvSpPr/>
              <p:nvPr/>
            </p:nvSpPr>
            <p:spPr>
              <a:xfrm>
                <a:off x="66675" y="231775"/>
                <a:ext cx="57150" cy="57150"/>
              </a:xfrm>
              <a:custGeom>
                <a:avLst/>
                <a:gdLst>
                  <a:gd name="txL" fmla="*/ 0 w 15"/>
                  <a:gd name="txT" fmla="*/ 0 h 15"/>
                  <a:gd name="txR" fmla="*/ 15 w 15"/>
                  <a:gd name="txB" fmla="*/ 15 h 15"/>
                </a:gdLst>
                <a:ahLst/>
                <a:cxnLst>
                  <a:cxn ang="0">
                    <a:pos x="0" y="22860"/>
                  </a:cxn>
                  <a:cxn ang="0">
                    <a:pos x="0" y="26670"/>
                  </a:cxn>
                  <a:cxn ang="0">
                    <a:pos x="0" y="30480"/>
                  </a:cxn>
                  <a:cxn ang="0">
                    <a:pos x="53340" y="53340"/>
                  </a:cxn>
                  <a:cxn ang="0">
                    <a:pos x="57150" y="53340"/>
                  </a:cxn>
                  <a:cxn ang="0">
                    <a:pos x="57150" y="53340"/>
                  </a:cxn>
                  <a:cxn ang="0">
                    <a:pos x="57150" y="3810"/>
                  </a:cxn>
                  <a:cxn ang="0">
                    <a:pos x="57150" y="0"/>
                  </a:cxn>
                  <a:cxn ang="0">
                    <a:pos x="53340" y="0"/>
                  </a:cxn>
                  <a:cxn ang="0">
                    <a:pos x="0" y="22860"/>
                  </a:cxn>
                </a:cxnLst>
                <a:rect l="txL" t="txT" r="txR" b="txB"/>
                <a:pathLst>
                  <a:path w="15" h="15">
                    <a:moveTo>
                      <a:pt x="0" y="6"/>
                    </a:moveTo>
                    <a:cubicBezTo>
                      <a:pt x="0" y="6"/>
                      <a:pt x="0" y="7"/>
                      <a:pt x="0" y="7"/>
                    </a:cubicBezTo>
                    <a:cubicBezTo>
                      <a:pt x="0" y="7"/>
                      <a:pt x="0" y="8"/>
                      <a:pt x="0" y="8"/>
                    </a:cubicBezTo>
                    <a:cubicBezTo>
                      <a:pt x="14" y="14"/>
                      <a:pt x="14" y="14"/>
                      <a:pt x="14" y="14"/>
                    </a:cubicBezTo>
                    <a:cubicBezTo>
                      <a:pt x="14" y="15"/>
                      <a:pt x="15" y="14"/>
                      <a:pt x="15" y="14"/>
                    </a:cubicBezTo>
                    <a:cubicBezTo>
                      <a:pt x="15" y="14"/>
                      <a:pt x="15" y="14"/>
                      <a:pt x="15" y="14"/>
                    </a:cubicBezTo>
                    <a:cubicBezTo>
                      <a:pt x="15" y="1"/>
                      <a:pt x="15" y="1"/>
                      <a:pt x="15" y="1"/>
                    </a:cubicBezTo>
                    <a:cubicBezTo>
                      <a:pt x="15" y="0"/>
                      <a:pt x="15" y="0"/>
                      <a:pt x="15" y="0"/>
                    </a:cubicBezTo>
                    <a:cubicBezTo>
                      <a:pt x="15" y="0"/>
                      <a:pt x="14" y="0"/>
                      <a:pt x="14" y="0"/>
                    </a:cubicBezTo>
                    <a:lnTo>
                      <a:pt x="0" y="6"/>
                    </a:lnTo>
                    <a:close/>
                  </a:path>
                </a:pathLst>
              </a:custGeom>
              <a:solidFill>
                <a:schemeClr val="bg1">
                  <a:alpha val="100000"/>
                </a:schemeClr>
              </a:solidFill>
              <a:ln w="9525">
                <a:noFill/>
              </a:ln>
            </p:spPr>
            <p:txBody>
              <a:bodyPr/>
              <a:lstStyle/>
              <a:p>
                <a:endParaRPr lang="zh-CN" altLang="en-US"/>
              </a:p>
            </p:txBody>
          </p:sp>
        </p:grpSp>
      </p:grpSp>
      <p:sp>
        <p:nvSpPr>
          <p:cNvPr id="3" name="标题 1">
            <a:extLst>
              <a:ext uri="{FF2B5EF4-FFF2-40B4-BE49-F238E27FC236}">
                <a16:creationId xmlns:a16="http://schemas.microsoft.com/office/drawing/2014/main" id="{5BEA30F2-577D-91F4-6441-1BB97E152082}"/>
              </a:ext>
            </a:extLst>
          </p:cNvPr>
          <p:cNvSpPr>
            <a:spLocks noGrp="1"/>
          </p:cNvSpPr>
          <p:nvPr>
            <p:ph type="title"/>
          </p:nvPr>
        </p:nvSpPr>
        <p:spPr>
          <a:xfrm>
            <a:off x="669925" y="404664"/>
            <a:ext cx="5786115" cy="624036"/>
          </a:xfrm>
        </p:spPr>
        <p:txBody>
          <a:bodyPr/>
          <a:lstStyle/>
          <a:p>
            <a:r>
              <a:rPr lang="zh-CN" altLang="en-US" dirty="0"/>
              <a:t>柔性支架参数化模型输入</a:t>
            </a:r>
            <a:r>
              <a:rPr lang="en-US" altLang="zh-CN" dirty="0"/>
              <a:t>-</a:t>
            </a:r>
            <a:r>
              <a:rPr lang="zh-CN" altLang="en-US" sz="2400" dirty="0">
                <a:solidFill>
                  <a:srgbClr val="002060"/>
                </a:solidFill>
              </a:rPr>
              <a:t>光伏组件库</a:t>
            </a:r>
            <a:endParaRPr lang="zh-CN" altLang="en-US" dirty="0"/>
          </a:p>
        </p:txBody>
      </p:sp>
      <p:pic>
        <p:nvPicPr>
          <p:cNvPr id="6" name="图片 5">
            <a:extLst>
              <a:ext uri="{FF2B5EF4-FFF2-40B4-BE49-F238E27FC236}">
                <a16:creationId xmlns:a16="http://schemas.microsoft.com/office/drawing/2014/main" id="{386404C2-24FC-5FCE-1F47-6B52CD04F136}"/>
              </a:ext>
            </a:extLst>
          </p:cNvPr>
          <p:cNvPicPr>
            <a:picLocks noChangeAspect="1"/>
          </p:cNvPicPr>
          <p:nvPr/>
        </p:nvPicPr>
        <p:blipFill rotWithShape="1">
          <a:blip r:embed="rId3"/>
          <a:srcRect r="50230"/>
          <a:stretch/>
        </p:blipFill>
        <p:spPr>
          <a:xfrm>
            <a:off x="4282440" y="1624960"/>
            <a:ext cx="5629984" cy="1156640"/>
          </a:xfrm>
          <a:prstGeom prst="rect">
            <a:avLst/>
          </a:prstGeom>
          <a:ln>
            <a:solidFill>
              <a:schemeClr val="accent1"/>
            </a:solidFill>
          </a:ln>
        </p:spPr>
      </p:pic>
      <p:cxnSp>
        <p:nvCxnSpPr>
          <p:cNvPr id="7" name="肘形连接符 12">
            <a:extLst>
              <a:ext uri="{FF2B5EF4-FFF2-40B4-BE49-F238E27FC236}">
                <a16:creationId xmlns:a16="http://schemas.microsoft.com/office/drawing/2014/main" id="{F6D95AA9-2B1E-4821-7A9E-FF38339117AF}"/>
              </a:ext>
            </a:extLst>
          </p:cNvPr>
          <p:cNvCxnSpPr>
            <a:cxnSpLocks/>
          </p:cNvCxnSpPr>
          <p:nvPr/>
        </p:nvCxnSpPr>
        <p:spPr>
          <a:xfrm flipV="1">
            <a:off x="3359785" y="2641760"/>
            <a:ext cx="2803525" cy="208597"/>
          </a:xfrm>
          <a:prstGeom prst="bentConnector3">
            <a:avLst>
              <a:gd name="adj1" fmla="val 79898"/>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流程图: 过程 10">
            <a:extLst>
              <a:ext uri="{FF2B5EF4-FFF2-40B4-BE49-F238E27FC236}">
                <a16:creationId xmlns:a16="http://schemas.microsoft.com/office/drawing/2014/main" id="{744F8D85-239F-3658-1AF4-2D2200CAFD12}"/>
              </a:ext>
            </a:extLst>
          </p:cNvPr>
          <p:cNvSpPr/>
          <p:nvPr/>
        </p:nvSpPr>
        <p:spPr>
          <a:xfrm>
            <a:off x="3173387" y="2425638"/>
            <a:ext cx="1131567" cy="38874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sz="1500" b="1" dirty="0">
                <a:solidFill>
                  <a:schemeClr val="tx1"/>
                </a:solidFill>
                <a:latin typeface="等线" panose="02010600030101010101" charset="-122"/>
                <a:ea typeface="等线" panose="02010600030101010101" charset="-122"/>
              </a:rPr>
              <a:t>光伏组件</a:t>
            </a:r>
            <a:endParaRPr lang="en-US" altLang="zh-CN" sz="1500" b="1" dirty="0">
              <a:solidFill>
                <a:schemeClr val="tx1"/>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4203325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415480" y="1682915"/>
            <a:ext cx="9433048" cy="4909715"/>
          </a:xfrm>
          <a:prstGeom prst="rect">
            <a:avLst/>
          </a:prstGeom>
        </p:spPr>
      </p:pic>
      <p:sp>
        <p:nvSpPr>
          <p:cNvPr id="4" name="标题 1">
            <a:extLst>
              <a:ext uri="{FF2B5EF4-FFF2-40B4-BE49-F238E27FC236}">
                <a16:creationId xmlns:a16="http://schemas.microsoft.com/office/drawing/2014/main" id="{98B9346D-FA08-8A89-0985-626073F8FFC0}"/>
              </a:ext>
            </a:extLst>
          </p:cNvPr>
          <p:cNvSpPr>
            <a:spLocks noGrp="1"/>
          </p:cNvSpPr>
          <p:nvPr>
            <p:ph type="title"/>
          </p:nvPr>
        </p:nvSpPr>
        <p:spPr>
          <a:xfrm>
            <a:off x="669925" y="332656"/>
            <a:ext cx="6146155" cy="696044"/>
          </a:xfrm>
        </p:spPr>
        <p:txBody>
          <a:bodyPr/>
          <a:lstStyle/>
          <a:p>
            <a:r>
              <a:rPr lang="zh-CN" altLang="en-US" dirty="0"/>
              <a:t>柔性支架参数化模型</a:t>
            </a:r>
            <a:r>
              <a:rPr lang="en-US" altLang="zh-CN" dirty="0"/>
              <a:t>-</a:t>
            </a:r>
            <a:r>
              <a:rPr lang="zh-CN" altLang="en-US" sz="2400" dirty="0">
                <a:solidFill>
                  <a:srgbClr val="002060"/>
                </a:solidFill>
              </a:rPr>
              <a:t>自动导荷</a:t>
            </a:r>
            <a:endParaRPr lang="zh-CN" altLang="en-US" dirty="0"/>
          </a:p>
        </p:txBody>
      </p:sp>
      <p:sp>
        <p:nvSpPr>
          <p:cNvPr id="6" name="矩形 112">
            <a:extLst>
              <a:ext uri="{FF2B5EF4-FFF2-40B4-BE49-F238E27FC236}">
                <a16:creationId xmlns:a16="http://schemas.microsoft.com/office/drawing/2014/main" id="{0A319E48-9E15-4D82-674D-941366E3CB8B}"/>
              </a:ext>
            </a:extLst>
          </p:cNvPr>
          <p:cNvSpPr/>
          <p:nvPr/>
        </p:nvSpPr>
        <p:spPr>
          <a:xfrm>
            <a:off x="479375" y="1154824"/>
            <a:ext cx="7776865" cy="400110"/>
          </a:xfrm>
          <a:prstGeom prst="rect">
            <a:avLst/>
          </a:prstGeom>
          <a:solidFill>
            <a:schemeClr val="accent3">
              <a:lumMod val="40000"/>
              <a:lumOff val="60000"/>
            </a:schemeClr>
          </a:solidFill>
          <a:ln w="9525">
            <a:noFill/>
          </a:ln>
        </p:spPr>
        <p:txBody>
          <a:bodyPr wrap="square">
            <a:spAutoFit/>
          </a:bodyPr>
          <a:lstStyle/>
          <a:p>
            <a:pPr marL="342900" indent="-342900" algn="l" eaLnBrk="1" hangingPunct="1">
              <a:buFont typeface="Wingdings" panose="05000000000000000000" pitchFamily="2" charset="2"/>
              <a:buChar char="u"/>
            </a:pPr>
            <a:r>
              <a:rPr lang="zh-CN" altLang="en-US" sz="2000" b="1" dirty="0">
                <a:latin typeface="微软雅黑" panose="020B0503020204020204" pitchFamily="34" charset="-122"/>
                <a:ea typeface="微软雅黑" panose="020B0503020204020204" pitchFamily="34" charset="-122"/>
                <a:cs typeface="等线" panose="02010600030101010101" charset="-122"/>
                <a:sym typeface="+mn-ea"/>
              </a:rPr>
              <a:t>荷载导算至相邻两块光伏板中间与索交点位置处的节点荷载</a:t>
            </a:r>
            <a:endParaRPr lang="en-US" altLang="zh-CN" sz="2000" b="1" dirty="0">
              <a:solidFill>
                <a:srgbClr val="FFFFFF"/>
              </a:solidFill>
              <a:latin typeface="微软雅黑" panose="020B0503020204020204" pitchFamily="34" charset="-122"/>
              <a:ea typeface="微软雅黑" panose="020B0503020204020204" pitchFamily="34" charset="-122"/>
            </a:endParaRPr>
          </a:p>
        </p:txBody>
      </p:sp>
      <p:sp>
        <p:nvSpPr>
          <p:cNvPr id="9" name="流程图: 过程 8">
            <a:extLst>
              <a:ext uri="{FF2B5EF4-FFF2-40B4-BE49-F238E27FC236}">
                <a16:creationId xmlns:a16="http://schemas.microsoft.com/office/drawing/2014/main" id="{C6F5565D-FF21-12C1-CDCE-9C1ACF8DFEFA}"/>
              </a:ext>
            </a:extLst>
          </p:cNvPr>
          <p:cNvSpPr/>
          <p:nvPr/>
        </p:nvSpPr>
        <p:spPr>
          <a:xfrm>
            <a:off x="7074758" y="2760659"/>
            <a:ext cx="1253490"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节点荷载</a:t>
            </a:r>
            <a:endParaRPr lang="en-US" altLang="zh-CN" b="1" dirty="0">
              <a:solidFill>
                <a:schemeClr val="bg1"/>
              </a:solidFill>
              <a:latin typeface="等线" panose="02010600030101010101" charset="-122"/>
              <a:ea typeface="等线" panose="02010600030101010101" charset="-122"/>
            </a:endParaRPr>
          </a:p>
        </p:txBody>
      </p:sp>
      <p:cxnSp>
        <p:nvCxnSpPr>
          <p:cNvPr id="10" name="肘形连接符 11">
            <a:extLst>
              <a:ext uri="{FF2B5EF4-FFF2-40B4-BE49-F238E27FC236}">
                <a16:creationId xmlns:a16="http://schemas.microsoft.com/office/drawing/2014/main" id="{0434A864-D039-AF81-9473-FF09342B3147}"/>
              </a:ext>
            </a:extLst>
          </p:cNvPr>
          <p:cNvCxnSpPr>
            <a:cxnSpLocks/>
          </p:cNvCxnSpPr>
          <p:nvPr/>
        </p:nvCxnSpPr>
        <p:spPr>
          <a:xfrm flipV="1">
            <a:off x="6960096" y="3212976"/>
            <a:ext cx="1368152" cy="329095"/>
          </a:xfrm>
          <a:prstGeom prst="bentConnector3">
            <a:avLst>
              <a:gd name="adj1" fmla="val 13545"/>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16" name="流程图: 过程 15">
            <a:extLst>
              <a:ext uri="{FF2B5EF4-FFF2-40B4-BE49-F238E27FC236}">
                <a16:creationId xmlns:a16="http://schemas.microsoft.com/office/drawing/2014/main" id="{BF2E9BC9-2253-A478-5FBF-794600917E27}"/>
              </a:ext>
            </a:extLst>
          </p:cNvPr>
          <p:cNvSpPr/>
          <p:nvPr/>
        </p:nvSpPr>
        <p:spPr>
          <a:xfrm>
            <a:off x="8730942" y="3408731"/>
            <a:ext cx="1253490"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作用位置</a:t>
            </a:r>
            <a:endParaRPr lang="en-US" altLang="zh-CN" b="1" dirty="0">
              <a:solidFill>
                <a:schemeClr val="bg1"/>
              </a:solidFill>
              <a:latin typeface="等线" panose="02010600030101010101" charset="-122"/>
              <a:ea typeface="等线" panose="02010600030101010101" charset="-122"/>
            </a:endParaRPr>
          </a:p>
        </p:txBody>
      </p:sp>
      <p:cxnSp>
        <p:nvCxnSpPr>
          <p:cNvPr id="17" name="肘形连接符 11">
            <a:extLst>
              <a:ext uri="{FF2B5EF4-FFF2-40B4-BE49-F238E27FC236}">
                <a16:creationId xmlns:a16="http://schemas.microsoft.com/office/drawing/2014/main" id="{3B4E54AC-7301-C60E-7E41-C32A661F3605}"/>
              </a:ext>
            </a:extLst>
          </p:cNvPr>
          <p:cNvCxnSpPr>
            <a:cxnSpLocks/>
          </p:cNvCxnSpPr>
          <p:nvPr/>
        </p:nvCxnSpPr>
        <p:spPr>
          <a:xfrm flipV="1">
            <a:off x="8616280" y="3861048"/>
            <a:ext cx="1368152" cy="329095"/>
          </a:xfrm>
          <a:prstGeom prst="bentConnector3">
            <a:avLst>
              <a:gd name="adj1" fmla="val 13545"/>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18" name="流程图: 过程 17">
            <a:extLst>
              <a:ext uri="{FF2B5EF4-FFF2-40B4-BE49-F238E27FC236}">
                <a16:creationId xmlns:a16="http://schemas.microsoft.com/office/drawing/2014/main" id="{EC856A90-AAB9-499C-AE36-1BE2F221209C}"/>
              </a:ext>
            </a:extLst>
          </p:cNvPr>
          <p:cNvSpPr/>
          <p:nvPr/>
        </p:nvSpPr>
        <p:spPr>
          <a:xfrm>
            <a:off x="2898294" y="4722768"/>
            <a:ext cx="1253490"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荷载工况</a:t>
            </a:r>
            <a:endParaRPr lang="en-US" altLang="zh-CN" b="1" dirty="0">
              <a:solidFill>
                <a:schemeClr val="bg1"/>
              </a:solidFill>
              <a:latin typeface="等线" panose="02010600030101010101" charset="-122"/>
              <a:ea typeface="等线" panose="02010600030101010101" charset="-122"/>
            </a:endParaRPr>
          </a:p>
        </p:txBody>
      </p:sp>
      <p:cxnSp>
        <p:nvCxnSpPr>
          <p:cNvPr id="19" name="肘形连接符 11">
            <a:extLst>
              <a:ext uri="{FF2B5EF4-FFF2-40B4-BE49-F238E27FC236}">
                <a16:creationId xmlns:a16="http://schemas.microsoft.com/office/drawing/2014/main" id="{1BAF0F83-5FB0-B0F6-8606-CCA21B4ACA3A}"/>
              </a:ext>
            </a:extLst>
          </p:cNvPr>
          <p:cNvCxnSpPr>
            <a:cxnSpLocks/>
          </p:cNvCxnSpPr>
          <p:nvPr/>
        </p:nvCxnSpPr>
        <p:spPr>
          <a:xfrm>
            <a:off x="1703512" y="3542071"/>
            <a:ext cx="2448272" cy="1633014"/>
          </a:xfrm>
          <a:prstGeom prst="bentConnector3">
            <a:avLst>
              <a:gd name="adj1" fmla="val 37267"/>
            </a:avLst>
          </a:prstGeom>
          <a:ln>
            <a:solidFill>
              <a:srgbClr val="FFC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52663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3791585" y="1412875"/>
            <a:ext cx="5713730" cy="783590"/>
          </a:xfrm>
          <a:prstGeom prst="rect">
            <a:avLst/>
          </a:prstGeom>
          <a:noFill/>
        </p:spPr>
        <p:txBody>
          <a:bodyPr wrap="square" rtlCol="0">
            <a:spAutoFit/>
          </a:bodyPr>
          <a:lstStyle/>
          <a:p>
            <a:pPr algn="ctr"/>
            <a:r>
              <a:rPr lang="zh-CN" altLang="en-US" sz="45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mn-ea"/>
                <a:sym typeface="+mn-lt"/>
              </a:rPr>
              <a:t>计算分析与构件设计</a:t>
            </a:r>
            <a:endParaRPr lang="zh-CN" altLang="en-US" sz="45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mn-ea"/>
              <a:sym typeface="+mn-ea"/>
            </a:endParaRPr>
          </a:p>
        </p:txBody>
      </p:sp>
      <p:pic>
        <p:nvPicPr>
          <p:cNvPr id="2" name="图片 1"/>
          <p:cNvPicPr>
            <a:picLocks noChangeAspect="1"/>
          </p:cNvPicPr>
          <p:nvPr/>
        </p:nvPicPr>
        <p:blipFill>
          <a:blip r:embed="rId2"/>
          <a:stretch>
            <a:fillRect/>
          </a:stretch>
        </p:blipFill>
        <p:spPr>
          <a:xfrm>
            <a:off x="679288" y="2428027"/>
            <a:ext cx="7633057" cy="798656"/>
          </a:xfrm>
          <a:prstGeom prst="rect">
            <a:avLst/>
          </a:prstGeom>
          <a:ln>
            <a:solidFill>
              <a:schemeClr val="tx1"/>
            </a:solidFill>
          </a:ln>
        </p:spPr>
      </p:pic>
      <p:grpSp>
        <p:nvGrpSpPr>
          <p:cNvPr id="3" name="Group 21"/>
          <p:cNvGrpSpPr/>
          <p:nvPr/>
        </p:nvGrpSpPr>
        <p:grpSpPr>
          <a:xfrm>
            <a:off x="650667" y="4077970"/>
            <a:ext cx="2132965" cy="1684020"/>
            <a:chOff x="1628" y="834"/>
            <a:chExt cx="2504" cy="1956"/>
          </a:xfrm>
          <a:solidFill>
            <a:srgbClr val="FFC000"/>
          </a:solidFill>
        </p:grpSpPr>
        <p:sp>
          <p:nvSpPr>
            <p:cNvPr id="4" name="Freeform 9"/>
            <p:cNvSpPr/>
            <p:nvPr/>
          </p:nvSpPr>
          <p:spPr>
            <a:xfrm>
              <a:off x="2252" y="906"/>
              <a:ext cx="1258" cy="1036"/>
            </a:xfrm>
            <a:custGeom>
              <a:avLst/>
              <a:gdLst/>
              <a:ahLst/>
              <a:cxnLst>
                <a:cxn ang="0">
                  <a:pos x="409" y="849"/>
                </a:cxn>
                <a:cxn ang="0">
                  <a:pos x="409" y="411"/>
                </a:cxn>
                <a:cxn ang="0">
                  <a:pos x="847" y="411"/>
                </a:cxn>
                <a:cxn ang="0">
                  <a:pos x="847" y="849"/>
                </a:cxn>
                <a:cxn ang="0">
                  <a:pos x="1033" y="1036"/>
                </a:cxn>
                <a:cxn ang="0">
                  <a:pos x="1033" y="225"/>
                </a:cxn>
                <a:cxn ang="0">
                  <a:pos x="222" y="225"/>
                </a:cxn>
                <a:cxn ang="0">
                  <a:pos x="222" y="1036"/>
                </a:cxn>
                <a:cxn ang="0">
                  <a:pos x="409" y="849"/>
                </a:cxn>
              </a:cxnLst>
              <a:rect l="0" t="0" r="0" b="0"/>
              <a:pathLst>
                <a:path w="560" h="461">
                  <a:moveTo>
                    <a:pt x="182" y="378"/>
                  </a:moveTo>
                  <a:cubicBezTo>
                    <a:pt x="128" y="324"/>
                    <a:pt x="128" y="237"/>
                    <a:pt x="182" y="183"/>
                  </a:cubicBezTo>
                  <a:cubicBezTo>
                    <a:pt x="236" y="129"/>
                    <a:pt x="323" y="129"/>
                    <a:pt x="377" y="183"/>
                  </a:cubicBezTo>
                  <a:cubicBezTo>
                    <a:pt x="431" y="237"/>
                    <a:pt x="431" y="324"/>
                    <a:pt x="377" y="378"/>
                  </a:cubicBezTo>
                  <a:cubicBezTo>
                    <a:pt x="460" y="461"/>
                    <a:pt x="460" y="461"/>
                    <a:pt x="460" y="461"/>
                  </a:cubicBezTo>
                  <a:cubicBezTo>
                    <a:pt x="560" y="361"/>
                    <a:pt x="560" y="200"/>
                    <a:pt x="460" y="100"/>
                  </a:cubicBezTo>
                  <a:cubicBezTo>
                    <a:pt x="360" y="0"/>
                    <a:pt x="199" y="0"/>
                    <a:pt x="99" y="100"/>
                  </a:cubicBezTo>
                  <a:cubicBezTo>
                    <a:pt x="0" y="200"/>
                    <a:pt x="0" y="361"/>
                    <a:pt x="99" y="461"/>
                  </a:cubicBezTo>
                  <a:lnTo>
                    <a:pt x="182" y="378"/>
                  </a:lnTo>
                  <a:close/>
                </a:path>
              </a:pathLst>
            </a:custGeom>
            <a:solidFill>
              <a:schemeClr val="accent2">
                <a:lumMod val="60000"/>
                <a:lumOff val="40000"/>
              </a:schemeClr>
            </a:solidFill>
            <a:ln w="12700">
              <a:noFill/>
            </a:ln>
          </p:spPr>
          <p:txBody>
            <a:bodyPr/>
            <a:lstStyle/>
            <a:p>
              <a:endParaRPr lang="zh-CN" altLang="en-US"/>
            </a:p>
          </p:txBody>
        </p:sp>
        <p:sp>
          <p:nvSpPr>
            <p:cNvPr id="5" name="Freeform 10"/>
            <p:cNvSpPr/>
            <p:nvPr/>
          </p:nvSpPr>
          <p:spPr>
            <a:xfrm>
              <a:off x="2874" y="1756"/>
              <a:ext cx="1258" cy="1034"/>
            </a:xfrm>
            <a:custGeom>
              <a:avLst/>
              <a:gdLst/>
              <a:ahLst/>
              <a:cxnLst>
                <a:cxn ang="0">
                  <a:pos x="225" y="0"/>
                </a:cxn>
                <a:cxn ang="0">
                  <a:pos x="225" y="811"/>
                </a:cxn>
                <a:cxn ang="0">
                  <a:pos x="1036" y="811"/>
                </a:cxn>
                <a:cxn ang="0">
                  <a:pos x="1036" y="0"/>
                </a:cxn>
                <a:cxn ang="0">
                  <a:pos x="849" y="187"/>
                </a:cxn>
                <a:cxn ang="0">
                  <a:pos x="849" y="625"/>
                </a:cxn>
                <a:cxn ang="0">
                  <a:pos x="411" y="625"/>
                </a:cxn>
                <a:cxn ang="0">
                  <a:pos x="411" y="187"/>
                </a:cxn>
                <a:cxn ang="0">
                  <a:pos x="225" y="0"/>
                </a:cxn>
              </a:cxnLst>
              <a:rect l="0" t="0" r="0" b="0"/>
              <a:pathLst>
                <a:path w="560" h="460">
                  <a:moveTo>
                    <a:pt x="100" y="0"/>
                  </a:moveTo>
                  <a:cubicBezTo>
                    <a:pt x="0" y="99"/>
                    <a:pt x="0" y="261"/>
                    <a:pt x="100" y="361"/>
                  </a:cubicBezTo>
                  <a:cubicBezTo>
                    <a:pt x="200" y="460"/>
                    <a:pt x="361" y="460"/>
                    <a:pt x="461" y="361"/>
                  </a:cubicBezTo>
                  <a:cubicBezTo>
                    <a:pt x="560" y="261"/>
                    <a:pt x="560" y="99"/>
                    <a:pt x="461" y="0"/>
                  </a:cubicBezTo>
                  <a:cubicBezTo>
                    <a:pt x="378" y="83"/>
                    <a:pt x="378" y="83"/>
                    <a:pt x="378" y="83"/>
                  </a:cubicBezTo>
                  <a:cubicBezTo>
                    <a:pt x="432" y="137"/>
                    <a:pt x="432" y="224"/>
                    <a:pt x="378" y="278"/>
                  </a:cubicBezTo>
                  <a:cubicBezTo>
                    <a:pt x="324" y="331"/>
                    <a:pt x="237" y="331"/>
                    <a:pt x="183" y="278"/>
                  </a:cubicBezTo>
                  <a:cubicBezTo>
                    <a:pt x="129" y="224"/>
                    <a:pt x="129" y="137"/>
                    <a:pt x="183" y="83"/>
                  </a:cubicBezTo>
                  <a:lnTo>
                    <a:pt x="100" y="0"/>
                  </a:lnTo>
                  <a:close/>
                </a:path>
              </a:pathLst>
            </a:custGeom>
            <a:solidFill>
              <a:schemeClr val="accent3">
                <a:lumMod val="75000"/>
              </a:schemeClr>
            </a:solidFill>
            <a:ln w="12700">
              <a:noFill/>
            </a:ln>
          </p:spPr>
          <p:txBody>
            <a:bodyPr/>
            <a:lstStyle/>
            <a:p>
              <a:endParaRPr lang="zh-CN" altLang="en-US"/>
            </a:p>
          </p:txBody>
        </p:sp>
        <p:sp>
          <p:nvSpPr>
            <p:cNvPr id="6" name="Freeform 11"/>
            <p:cNvSpPr/>
            <p:nvPr/>
          </p:nvSpPr>
          <p:spPr>
            <a:xfrm>
              <a:off x="1628" y="1756"/>
              <a:ext cx="1258" cy="1034"/>
            </a:xfrm>
            <a:custGeom>
              <a:avLst/>
              <a:gdLst/>
              <a:ahLst/>
              <a:cxnLst>
                <a:cxn ang="0">
                  <a:pos x="847" y="187"/>
                </a:cxn>
                <a:cxn ang="0">
                  <a:pos x="847" y="625"/>
                </a:cxn>
                <a:cxn ang="0">
                  <a:pos x="409" y="625"/>
                </a:cxn>
                <a:cxn ang="0">
                  <a:pos x="409" y="187"/>
                </a:cxn>
                <a:cxn ang="0">
                  <a:pos x="225" y="0"/>
                </a:cxn>
                <a:cxn ang="0">
                  <a:pos x="225" y="811"/>
                </a:cxn>
                <a:cxn ang="0">
                  <a:pos x="1033" y="811"/>
                </a:cxn>
                <a:cxn ang="0">
                  <a:pos x="1033" y="0"/>
                </a:cxn>
                <a:cxn ang="0">
                  <a:pos x="847" y="187"/>
                </a:cxn>
              </a:cxnLst>
              <a:rect l="0" t="0" r="0" b="0"/>
              <a:pathLst>
                <a:path w="560" h="460">
                  <a:moveTo>
                    <a:pt x="377" y="83"/>
                  </a:moveTo>
                  <a:cubicBezTo>
                    <a:pt x="431" y="137"/>
                    <a:pt x="431" y="224"/>
                    <a:pt x="377" y="278"/>
                  </a:cubicBezTo>
                  <a:cubicBezTo>
                    <a:pt x="323" y="331"/>
                    <a:pt x="236" y="331"/>
                    <a:pt x="182" y="278"/>
                  </a:cubicBezTo>
                  <a:cubicBezTo>
                    <a:pt x="129" y="224"/>
                    <a:pt x="129" y="137"/>
                    <a:pt x="182" y="83"/>
                  </a:cubicBezTo>
                  <a:cubicBezTo>
                    <a:pt x="100" y="0"/>
                    <a:pt x="100" y="0"/>
                    <a:pt x="100" y="0"/>
                  </a:cubicBezTo>
                  <a:cubicBezTo>
                    <a:pt x="0" y="99"/>
                    <a:pt x="0" y="261"/>
                    <a:pt x="100" y="361"/>
                  </a:cubicBezTo>
                  <a:cubicBezTo>
                    <a:pt x="199" y="460"/>
                    <a:pt x="361" y="460"/>
                    <a:pt x="460" y="361"/>
                  </a:cubicBezTo>
                  <a:cubicBezTo>
                    <a:pt x="560" y="261"/>
                    <a:pt x="560" y="99"/>
                    <a:pt x="460" y="0"/>
                  </a:cubicBezTo>
                  <a:lnTo>
                    <a:pt x="377" y="83"/>
                  </a:lnTo>
                  <a:close/>
                </a:path>
              </a:pathLst>
            </a:custGeom>
            <a:solidFill>
              <a:schemeClr val="accent3">
                <a:lumMod val="75000"/>
              </a:schemeClr>
            </a:solidFill>
            <a:ln w="12700">
              <a:noFill/>
            </a:ln>
          </p:spPr>
          <p:txBody>
            <a:bodyPr/>
            <a:lstStyle/>
            <a:p>
              <a:endParaRPr lang="zh-CN" altLang="en-US"/>
            </a:p>
          </p:txBody>
        </p:sp>
        <p:sp>
          <p:nvSpPr>
            <p:cNvPr id="7" name="Oval 12"/>
            <p:cNvSpPr/>
            <p:nvPr/>
          </p:nvSpPr>
          <p:spPr>
            <a:xfrm>
              <a:off x="1787" y="1648"/>
              <a:ext cx="337" cy="337"/>
            </a:xfrm>
            <a:prstGeom prst="ellipse">
              <a:avLst/>
            </a:prstGeom>
            <a:grpFill/>
            <a:ln w="20701">
              <a:noFill/>
            </a:ln>
          </p:spPr>
          <p:txBody>
            <a:bodyPr/>
            <a:lstStyle/>
            <a:p>
              <a:endParaRPr lang="zh-CN" altLang="en-US" dirty="0">
                <a:latin typeface="Arial" panose="020B0604020202020204" pitchFamily="34" charset="0"/>
              </a:endParaRPr>
            </a:p>
          </p:txBody>
        </p:sp>
        <p:sp>
          <p:nvSpPr>
            <p:cNvPr id="8" name="Oval 13"/>
            <p:cNvSpPr/>
            <p:nvPr/>
          </p:nvSpPr>
          <p:spPr>
            <a:xfrm>
              <a:off x="1848" y="1711"/>
              <a:ext cx="213" cy="213"/>
            </a:xfrm>
            <a:prstGeom prst="ellipse">
              <a:avLst/>
            </a:prstGeom>
            <a:grpFill/>
            <a:ln w="20701">
              <a:noFill/>
            </a:ln>
          </p:spPr>
          <p:txBody>
            <a:bodyPr/>
            <a:lstStyle/>
            <a:p>
              <a:endParaRPr lang="zh-CN" altLang="en-US" dirty="0">
                <a:latin typeface="Arial" panose="020B0604020202020204" pitchFamily="34" charset="0"/>
              </a:endParaRPr>
            </a:p>
          </p:txBody>
        </p:sp>
        <p:sp>
          <p:nvSpPr>
            <p:cNvPr id="9" name="Oval 14"/>
            <p:cNvSpPr/>
            <p:nvPr/>
          </p:nvSpPr>
          <p:spPr>
            <a:xfrm>
              <a:off x="3625" y="1648"/>
              <a:ext cx="337" cy="337"/>
            </a:xfrm>
            <a:prstGeom prst="ellipse">
              <a:avLst/>
            </a:prstGeom>
            <a:grpFill/>
            <a:ln w="20701">
              <a:noFill/>
            </a:ln>
          </p:spPr>
          <p:txBody>
            <a:bodyPr/>
            <a:lstStyle/>
            <a:p>
              <a:endParaRPr lang="zh-CN" altLang="en-US" dirty="0">
                <a:latin typeface="Arial" panose="020B0604020202020204" pitchFamily="34" charset="0"/>
              </a:endParaRPr>
            </a:p>
          </p:txBody>
        </p:sp>
        <p:sp>
          <p:nvSpPr>
            <p:cNvPr id="11" name="Oval 16"/>
            <p:cNvSpPr/>
            <p:nvPr/>
          </p:nvSpPr>
          <p:spPr>
            <a:xfrm>
              <a:off x="2713" y="834"/>
              <a:ext cx="337" cy="335"/>
            </a:xfrm>
            <a:prstGeom prst="ellipse">
              <a:avLst/>
            </a:prstGeom>
            <a:grpFill/>
            <a:ln w="20701">
              <a:noFill/>
            </a:ln>
          </p:spPr>
          <p:txBody>
            <a:bodyPr/>
            <a:lstStyle/>
            <a:p>
              <a:endParaRPr lang="zh-CN" altLang="en-US" dirty="0">
                <a:latin typeface="Arial" panose="020B0604020202020204" pitchFamily="34" charset="0"/>
              </a:endParaRPr>
            </a:p>
          </p:txBody>
        </p:sp>
        <p:sp>
          <p:nvSpPr>
            <p:cNvPr id="12" name="Oval 17"/>
            <p:cNvSpPr/>
            <p:nvPr/>
          </p:nvSpPr>
          <p:spPr>
            <a:xfrm>
              <a:off x="2773" y="895"/>
              <a:ext cx="214" cy="214"/>
            </a:xfrm>
            <a:prstGeom prst="ellipse">
              <a:avLst/>
            </a:prstGeom>
            <a:grpFill/>
            <a:ln w="20701">
              <a:noFill/>
            </a:ln>
          </p:spPr>
          <p:txBody>
            <a:bodyPr/>
            <a:lstStyle/>
            <a:p>
              <a:endParaRPr lang="zh-CN" altLang="en-US" dirty="0">
                <a:latin typeface="Arial" panose="020B0604020202020204" pitchFamily="34" charset="0"/>
              </a:endParaRPr>
            </a:p>
          </p:txBody>
        </p:sp>
        <p:sp>
          <p:nvSpPr>
            <p:cNvPr id="13" name="Freeform 18"/>
            <p:cNvSpPr/>
            <p:nvPr/>
          </p:nvSpPr>
          <p:spPr>
            <a:xfrm>
              <a:off x="3377" y="2008"/>
              <a:ext cx="308" cy="293"/>
            </a:xfrm>
            <a:custGeom>
              <a:avLst/>
              <a:gdLst/>
              <a:ahLst/>
              <a:cxnLst>
                <a:cxn ang="0">
                  <a:pos x="67" y="94"/>
                </a:cxn>
                <a:cxn ang="0">
                  <a:pos x="67" y="94"/>
                </a:cxn>
                <a:cxn ang="0">
                  <a:pos x="25" y="137"/>
                </a:cxn>
                <a:cxn ang="0">
                  <a:pos x="18" y="155"/>
                </a:cxn>
                <a:cxn ang="0">
                  <a:pos x="25" y="175"/>
                </a:cxn>
                <a:cxn ang="0">
                  <a:pos x="27" y="175"/>
                </a:cxn>
                <a:cxn ang="0">
                  <a:pos x="45" y="182"/>
                </a:cxn>
                <a:cxn ang="0">
                  <a:pos x="65" y="175"/>
                </a:cxn>
                <a:cxn ang="0">
                  <a:pos x="112" y="128"/>
                </a:cxn>
                <a:cxn ang="0">
                  <a:pos x="112" y="126"/>
                </a:cxn>
                <a:cxn ang="0">
                  <a:pos x="164" y="76"/>
                </a:cxn>
                <a:cxn ang="0">
                  <a:pos x="166" y="67"/>
                </a:cxn>
                <a:cxn ang="0">
                  <a:pos x="164" y="58"/>
                </a:cxn>
                <a:cxn ang="0">
                  <a:pos x="155" y="54"/>
                </a:cxn>
                <a:cxn ang="0">
                  <a:pos x="146" y="58"/>
                </a:cxn>
                <a:cxn ang="0">
                  <a:pos x="72" y="133"/>
                </a:cxn>
                <a:cxn ang="0">
                  <a:pos x="61" y="133"/>
                </a:cxn>
                <a:cxn ang="0">
                  <a:pos x="61" y="121"/>
                </a:cxn>
                <a:cxn ang="0">
                  <a:pos x="135" y="47"/>
                </a:cxn>
                <a:cxn ang="0">
                  <a:pos x="155" y="38"/>
                </a:cxn>
                <a:cxn ang="0">
                  <a:pos x="175" y="47"/>
                </a:cxn>
                <a:cxn ang="0">
                  <a:pos x="184" y="67"/>
                </a:cxn>
                <a:cxn ang="0">
                  <a:pos x="175" y="88"/>
                </a:cxn>
                <a:cxn ang="0">
                  <a:pos x="123" y="139"/>
                </a:cxn>
                <a:cxn ang="0">
                  <a:pos x="123" y="139"/>
                </a:cxn>
                <a:cxn ang="0">
                  <a:pos x="123" y="139"/>
                </a:cxn>
                <a:cxn ang="0">
                  <a:pos x="76" y="187"/>
                </a:cxn>
                <a:cxn ang="0">
                  <a:pos x="45" y="200"/>
                </a:cxn>
                <a:cxn ang="0">
                  <a:pos x="13" y="187"/>
                </a:cxn>
                <a:cxn ang="0">
                  <a:pos x="13" y="187"/>
                </a:cxn>
                <a:cxn ang="0">
                  <a:pos x="13" y="187"/>
                </a:cxn>
                <a:cxn ang="0">
                  <a:pos x="0" y="155"/>
                </a:cxn>
                <a:cxn ang="0">
                  <a:pos x="13" y="124"/>
                </a:cxn>
                <a:cxn ang="0">
                  <a:pos x="61" y="76"/>
                </a:cxn>
                <a:cxn ang="0">
                  <a:pos x="63" y="76"/>
                </a:cxn>
                <a:cxn ang="0">
                  <a:pos x="121" y="16"/>
                </a:cxn>
                <a:cxn ang="0">
                  <a:pos x="162" y="0"/>
                </a:cxn>
                <a:cxn ang="0">
                  <a:pos x="204" y="16"/>
                </a:cxn>
                <a:cxn ang="0">
                  <a:pos x="220" y="56"/>
                </a:cxn>
                <a:cxn ang="0">
                  <a:pos x="204" y="97"/>
                </a:cxn>
                <a:cxn ang="0">
                  <a:pos x="121" y="180"/>
                </a:cxn>
                <a:cxn ang="0">
                  <a:pos x="108" y="180"/>
                </a:cxn>
                <a:cxn ang="0">
                  <a:pos x="108" y="169"/>
                </a:cxn>
                <a:cxn ang="0">
                  <a:pos x="191" y="85"/>
                </a:cxn>
                <a:cxn ang="0">
                  <a:pos x="204" y="56"/>
                </a:cxn>
                <a:cxn ang="0">
                  <a:pos x="191" y="27"/>
                </a:cxn>
                <a:cxn ang="0">
                  <a:pos x="162" y="16"/>
                </a:cxn>
                <a:cxn ang="0">
                  <a:pos x="135" y="27"/>
                </a:cxn>
                <a:cxn ang="0">
                  <a:pos x="67" y="94"/>
                </a:cxn>
              </a:cxnLst>
              <a:rect l="0" t="0" r="0" b="0"/>
              <a:pathLst>
                <a:path w="98" h="89">
                  <a:moveTo>
                    <a:pt x="30" y="42"/>
                  </a:moveTo>
                  <a:cubicBezTo>
                    <a:pt x="30" y="42"/>
                    <a:pt x="30" y="42"/>
                    <a:pt x="30" y="42"/>
                  </a:cubicBezTo>
                  <a:cubicBezTo>
                    <a:pt x="11" y="61"/>
                    <a:pt x="11" y="61"/>
                    <a:pt x="11" y="61"/>
                  </a:cubicBezTo>
                  <a:cubicBezTo>
                    <a:pt x="9" y="63"/>
                    <a:pt x="8" y="66"/>
                    <a:pt x="8" y="69"/>
                  </a:cubicBezTo>
                  <a:cubicBezTo>
                    <a:pt x="8" y="72"/>
                    <a:pt x="9" y="76"/>
                    <a:pt x="11" y="78"/>
                  </a:cubicBezTo>
                  <a:cubicBezTo>
                    <a:pt x="12" y="78"/>
                    <a:pt x="12" y="78"/>
                    <a:pt x="12" y="78"/>
                  </a:cubicBezTo>
                  <a:cubicBezTo>
                    <a:pt x="14" y="80"/>
                    <a:pt x="17" y="81"/>
                    <a:pt x="20" y="81"/>
                  </a:cubicBezTo>
                  <a:cubicBezTo>
                    <a:pt x="23" y="81"/>
                    <a:pt x="26" y="80"/>
                    <a:pt x="29" y="78"/>
                  </a:cubicBezTo>
                  <a:cubicBezTo>
                    <a:pt x="50" y="57"/>
                    <a:pt x="50" y="57"/>
                    <a:pt x="50" y="57"/>
                  </a:cubicBezTo>
                  <a:cubicBezTo>
                    <a:pt x="50" y="56"/>
                    <a:pt x="50" y="56"/>
                    <a:pt x="50" y="56"/>
                  </a:cubicBezTo>
                  <a:cubicBezTo>
                    <a:pt x="73" y="34"/>
                    <a:pt x="73" y="34"/>
                    <a:pt x="73" y="34"/>
                  </a:cubicBezTo>
                  <a:cubicBezTo>
                    <a:pt x="74" y="32"/>
                    <a:pt x="74" y="31"/>
                    <a:pt x="74" y="30"/>
                  </a:cubicBezTo>
                  <a:cubicBezTo>
                    <a:pt x="74" y="28"/>
                    <a:pt x="74" y="27"/>
                    <a:pt x="73" y="26"/>
                  </a:cubicBezTo>
                  <a:cubicBezTo>
                    <a:pt x="72" y="25"/>
                    <a:pt x="71" y="24"/>
                    <a:pt x="69" y="24"/>
                  </a:cubicBezTo>
                  <a:cubicBezTo>
                    <a:pt x="68" y="24"/>
                    <a:pt x="66" y="25"/>
                    <a:pt x="65" y="26"/>
                  </a:cubicBezTo>
                  <a:cubicBezTo>
                    <a:pt x="32" y="59"/>
                    <a:pt x="32" y="59"/>
                    <a:pt x="32" y="59"/>
                  </a:cubicBezTo>
                  <a:cubicBezTo>
                    <a:pt x="31" y="60"/>
                    <a:pt x="29" y="60"/>
                    <a:pt x="27" y="59"/>
                  </a:cubicBezTo>
                  <a:cubicBezTo>
                    <a:pt x="26" y="58"/>
                    <a:pt x="26" y="55"/>
                    <a:pt x="27" y="54"/>
                  </a:cubicBezTo>
                  <a:cubicBezTo>
                    <a:pt x="60" y="21"/>
                    <a:pt x="60" y="21"/>
                    <a:pt x="60" y="21"/>
                  </a:cubicBezTo>
                  <a:cubicBezTo>
                    <a:pt x="63" y="18"/>
                    <a:pt x="66" y="17"/>
                    <a:pt x="69" y="17"/>
                  </a:cubicBezTo>
                  <a:cubicBezTo>
                    <a:pt x="72" y="17"/>
                    <a:pt x="76" y="18"/>
                    <a:pt x="78" y="21"/>
                  </a:cubicBezTo>
                  <a:cubicBezTo>
                    <a:pt x="81" y="23"/>
                    <a:pt x="82" y="26"/>
                    <a:pt x="82" y="30"/>
                  </a:cubicBezTo>
                  <a:cubicBezTo>
                    <a:pt x="82" y="33"/>
                    <a:pt x="81" y="36"/>
                    <a:pt x="78" y="39"/>
                  </a:cubicBezTo>
                  <a:cubicBezTo>
                    <a:pt x="55" y="62"/>
                    <a:pt x="55" y="62"/>
                    <a:pt x="55" y="62"/>
                  </a:cubicBezTo>
                  <a:cubicBezTo>
                    <a:pt x="55" y="62"/>
                    <a:pt x="55" y="62"/>
                    <a:pt x="55" y="62"/>
                  </a:cubicBezTo>
                  <a:cubicBezTo>
                    <a:pt x="55" y="62"/>
                    <a:pt x="55" y="62"/>
                    <a:pt x="55" y="62"/>
                  </a:cubicBezTo>
                  <a:cubicBezTo>
                    <a:pt x="34" y="83"/>
                    <a:pt x="34" y="83"/>
                    <a:pt x="34" y="83"/>
                  </a:cubicBezTo>
                  <a:cubicBezTo>
                    <a:pt x="30" y="87"/>
                    <a:pt x="25" y="89"/>
                    <a:pt x="20" y="89"/>
                  </a:cubicBezTo>
                  <a:cubicBezTo>
                    <a:pt x="15" y="89"/>
                    <a:pt x="10" y="87"/>
                    <a:pt x="6" y="83"/>
                  </a:cubicBezTo>
                  <a:cubicBezTo>
                    <a:pt x="6" y="83"/>
                    <a:pt x="6" y="83"/>
                    <a:pt x="6" y="83"/>
                  </a:cubicBezTo>
                  <a:cubicBezTo>
                    <a:pt x="6" y="83"/>
                    <a:pt x="6" y="83"/>
                    <a:pt x="6" y="83"/>
                  </a:cubicBezTo>
                  <a:cubicBezTo>
                    <a:pt x="2" y="79"/>
                    <a:pt x="0" y="74"/>
                    <a:pt x="0" y="69"/>
                  </a:cubicBezTo>
                  <a:cubicBezTo>
                    <a:pt x="0" y="64"/>
                    <a:pt x="2" y="59"/>
                    <a:pt x="6" y="55"/>
                  </a:cubicBezTo>
                  <a:cubicBezTo>
                    <a:pt x="27" y="34"/>
                    <a:pt x="27" y="34"/>
                    <a:pt x="27" y="34"/>
                  </a:cubicBezTo>
                  <a:cubicBezTo>
                    <a:pt x="28" y="34"/>
                    <a:pt x="28" y="34"/>
                    <a:pt x="28" y="34"/>
                  </a:cubicBezTo>
                  <a:cubicBezTo>
                    <a:pt x="54" y="7"/>
                    <a:pt x="54" y="7"/>
                    <a:pt x="54" y="7"/>
                  </a:cubicBezTo>
                  <a:cubicBezTo>
                    <a:pt x="59" y="2"/>
                    <a:pt x="66" y="0"/>
                    <a:pt x="72" y="0"/>
                  </a:cubicBezTo>
                  <a:cubicBezTo>
                    <a:pt x="79" y="0"/>
                    <a:pt x="86" y="2"/>
                    <a:pt x="91" y="7"/>
                  </a:cubicBezTo>
                  <a:cubicBezTo>
                    <a:pt x="96" y="12"/>
                    <a:pt x="98" y="19"/>
                    <a:pt x="98" y="25"/>
                  </a:cubicBezTo>
                  <a:cubicBezTo>
                    <a:pt x="98" y="32"/>
                    <a:pt x="96" y="38"/>
                    <a:pt x="91" y="43"/>
                  </a:cubicBezTo>
                  <a:cubicBezTo>
                    <a:pt x="54" y="80"/>
                    <a:pt x="54" y="80"/>
                    <a:pt x="54" y="80"/>
                  </a:cubicBezTo>
                  <a:cubicBezTo>
                    <a:pt x="52" y="82"/>
                    <a:pt x="50" y="82"/>
                    <a:pt x="48" y="80"/>
                  </a:cubicBezTo>
                  <a:cubicBezTo>
                    <a:pt x="47" y="79"/>
                    <a:pt x="47" y="76"/>
                    <a:pt x="48" y="75"/>
                  </a:cubicBezTo>
                  <a:cubicBezTo>
                    <a:pt x="85" y="38"/>
                    <a:pt x="85" y="38"/>
                    <a:pt x="85" y="38"/>
                  </a:cubicBezTo>
                  <a:cubicBezTo>
                    <a:pt x="89" y="34"/>
                    <a:pt x="91" y="30"/>
                    <a:pt x="91" y="25"/>
                  </a:cubicBezTo>
                  <a:cubicBezTo>
                    <a:pt x="91" y="21"/>
                    <a:pt x="89" y="16"/>
                    <a:pt x="85" y="12"/>
                  </a:cubicBezTo>
                  <a:cubicBezTo>
                    <a:pt x="82" y="9"/>
                    <a:pt x="77" y="7"/>
                    <a:pt x="72" y="7"/>
                  </a:cubicBezTo>
                  <a:cubicBezTo>
                    <a:pt x="68" y="7"/>
                    <a:pt x="63" y="9"/>
                    <a:pt x="60" y="12"/>
                  </a:cubicBezTo>
                  <a:cubicBezTo>
                    <a:pt x="30" y="42"/>
                    <a:pt x="30" y="42"/>
                    <a:pt x="30" y="42"/>
                  </a:cubicBezTo>
                  <a:close/>
                </a:path>
              </a:pathLst>
            </a:custGeom>
            <a:gradFill>
              <a:gsLst>
                <a:gs pos="0">
                  <a:srgbClr val="FECF40"/>
                </a:gs>
                <a:gs pos="100000">
                  <a:srgbClr val="846C21"/>
                </a:gs>
              </a:gsLst>
              <a:lin scaled="0"/>
            </a:gradFill>
            <a:ln w="9525">
              <a:noFill/>
            </a:ln>
          </p:spPr>
          <p:txBody>
            <a:bodyPr/>
            <a:lstStyle/>
            <a:p>
              <a:endParaRPr lang="zh-CN" altLang="en-US"/>
            </a:p>
          </p:txBody>
        </p:sp>
        <p:sp>
          <p:nvSpPr>
            <p:cNvPr id="15" name="Freeform 19"/>
            <p:cNvSpPr>
              <a:spLocks noEditPoints="1"/>
            </p:cNvSpPr>
            <p:nvPr/>
          </p:nvSpPr>
          <p:spPr>
            <a:xfrm>
              <a:off x="2056" y="1945"/>
              <a:ext cx="351" cy="351"/>
            </a:xfrm>
            <a:custGeom>
              <a:avLst/>
              <a:gdLst/>
              <a:ahLst/>
              <a:cxnLst>
                <a:cxn ang="0">
                  <a:pos x="130" y="123"/>
                </a:cxn>
                <a:cxn ang="0">
                  <a:pos x="114" y="200"/>
                </a:cxn>
                <a:cxn ang="0">
                  <a:pos x="166" y="202"/>
                </a:cxn>
                <a:cxn ang="0">
                  <a:pos x="166" y="220"/>
                </a:cxn>
                <a:cxn ang="0">
                  <a:pos x="0" y="211"/>
                </a:cxn>
                <a:cxn ang="0">
                  <a:pos x="63" y="202"/>
                </a:cxn>
                <a:cxn ang="0">
                  <a:pos x="101" y="186"/>
                </a:cxn>
                <a:cxn ang="0">
                  <a:pos x="13" y="182"/>
                </a:cxn>
                <a:cxn ang="0">
                  <a:pos x="13" y="173"/>
                </a:cxn>
                <a:cxn ang="0">
                  <a:pos x="117" y="148"/>
                </a:cxn>
                <a:cxn ang="0">
                  <a:pos x="105" y="114"/>
                </a:cxn>
                <a:cxn ang="0">
                  <a:pos x="88" y="117"/>
                </a:cxn>
                <a:cxn ang="0">
                  <a:pos x="67" y="139"/>
                </a:cxn>
                <a:cxn ang="0">
                  <a:pos x="58" y="146"/>
                </a:cxn>
                <a:cxn ang="0">
                  <a:pos x="29" y="135"/>
                </a:cxn>
                <a:cxn ang="0">
                  <a:pos x="34" y="119"/>
                </a:cxn>
                <a:cxn ang="0">
                  <a:pos x="27" y="110"/>
                </a:cxn>
                <a:cxn ang="0">
                  <a:pos x="79" y="29"/>
                </a:cxn>
                <a:cxn ang="0">
                  <a:pos x="83" y="31"/>
                </a:cxn>
                <a:cxn ang="0">
                  <a:pos x="85" y="16"/>
                </a:cxn>
                <a:cxn ang="0">
                  <a:pos x="94" y="2"/>
                </a:cxn>
                <a:cxn ang="0">
                  <a:pos x="137" y="36"/>
                </a:cxn>
                <a:cxn ang="0">
                  <a:pos x="121" y="36"/>
                </a:cxn>
                <a:cxn ang="0">
                  <a:pos x="117" y="52"/>
                </a:cxn>
                <a:cxn ang="0">
                  <a:pos x="110" y="76"/>
                </a:cxn>
                <a:cxn ang="0">
                  <a:pos x="114" y="101"/>
                </a:cxn>
                <a:cxn ang="0">
                  <a:pos x="112" y="31"/>
                </a:cxn>
                <a:cxn ang="0">
                  <a:pos x="92" y="38"/>
                </a:cxn>
                <a:cxn ang="0">
                  <a:pos x="112" y="31"/>
                </a:cxn>
                <a:cxn ang="0">
                  <a:pos x="101" y="72"/>
                </a:cxn>
                <a:cxn ang="0">
                  <a:pos x="79" y="40"/>
                </a:cxn>
                <a:cxn ang="0">
                  <a:pos x="67" y="128"/>
                </a:cxn>
                <a:cxn ang="0">
                  <a:pos x="70" y="94"/>
                </a:cxn>
                <a:cxn ang="0">
                  <a:pos x="76" y="79"/>
                </a:cxn>
                <a:cxn ang="0">
                  <a:pos x="103" y="85"/>
                </a:cxn>
                <a:cxn ang="0">
                  <a:pos x="85" y="85"/>
                </a:cxn>
                <a:cxn ang="0">
                  <a:pos x="85" y="85"/>
                </a:cxn>
                <a:cxn ang="0">
                  <a:pos x="94" y="108"/>
                </a:cxn>
                <a:cxn ang="0">
                  <a:pos x="103" y="103"/>
                </a:cxn>
                <a:cxn ang="0">
                  <a:pos x="103" y="85"/>
                </a:cxn>
                <a:cxn ang="0">
                  <a:pos x="43" y="126"/>
                </a:cxn>
                <a:cxn ang="0">
                  <a:pos x="40" y="128"/>
                </a:cxn>
                <a:cxn ang="0">
                  <a:pos x="54" y="132"/>
                </a:cxn>
              </a:cxnLst>
              <a:rect l="0" t="0" r="0" b="0"/>
              <a:pathLst>
                <a:path w="78" h="98">
                  <a:moveTo>
                    <a:pt x="51" y="45"/>
                  </a:moveTo>
                  <a:cubicBezTo>
                    <a:pt x="54" y="48"/>
                    <a:pt x="56" y="51"/>
                    <a:pt x="58" y="55"/>
                  </a:cubicBezTo>
                  <a:cubicBezTo>
                    <a:pt x="59" y="58"/>
                    <a:pt x="60" y="62"/>
                    <a:pt x="60" y="66"/>
                  </a:cubicBezTo>
                  <a:cubicBezTo>
                    <a:pt x="60" y="75"/>
                    <a:pt x="56" y="83"/>
                    <a:pt x="51" y="89"/>
                  </a:cubicBezTo>
                  <a:cubicBezTo>
                    <a:pt x="50" y="89"/>
                    <a:pt x="49" y="90"/>
                    <a:pt x="49" y="90"/>
                  </a:cubicBezTo>
                  <a:cubicBezTo>
                    <a:pt x="74" y="90"/>
                    <a:pt x="74" y="90"/>
                    <a:pt x="74" y="90"/>
                  </a:cubicBezTo>
                  <a:cubicBezTo>
                    <a:pt x="76" y="90"/>
                    <a:pt x="78" y="92"/>
                    <a:pt x="78" y="94"/>
                  </a:cubicBezTo>
                  <a:cubicBezTo>
                    <a:pt x="78" y="96"/>
                    <a:pt x="76" y="98"/>
                    <a:pt x="74" y="98"/>
                  </a:cubicBezTo>
                  <a:cubicBezTo>
                    <a:pt x="51" y="98"/>
                    <a:pt x="27" y="98"/>
                    <a:pt x="4" y="98"/>
                  </a:cubicBezTo>
                  <a:cubicBezTo>
                    <a:pt x="2" y="98"/>
                    <a:pt x="0" y="96"/>
                    <a:pt x="0" y="94"/>
                  </a:cubicBezTo>
                  <a:cubicBezTo>
                    <a:pt x="0" y="92"/>
                    <a:pt x="2" y="90"/>
                    <a:pt x="4" y="90"/>
                  </a:cubicBezTo>
                  <a:cubicBezTo>
                    <a:pt x="28" y="90"/>
                    <a:pt x="28" y="90"/>
                    <a:pt x="28" y="90"/>
                  </a:cubicBezTo>
                  <a:cubicBezTo>
                    <a:pt x="28" y="90"/>
                    <a:pt x="28" y="90"/>
                    <a:pt x="28" y="90"/>
                  </a:cubicBezTo>
                  <a:cubicBezTo>
                    <a:pt x="35" y="90"/>
                    <a:pt x="41" y="88"/>
                    <a:pt x="45" y="83"/>
                  </a:cubicBezTo>
                  <a:cubicBezTo>
                    <a:pt x="46" y="83"/>
                    <a:pt x="47" y="82"/>
                    <a:pt x="47" y="81"/>
                  </a:cubicBezTo>
                  <a:cubicBezTo>
                    <a:pt x="6" y="81"/>
                    <a:pt x="6" y="81"/>
                    <a:pt x="6" y="81"/>
                  </a:cubicBezTo>
                  <a:cubicBezTo>
                    <a:pt x="4" y="81"/>
                    <a:pt x="3" y="80"/>
                    <a:pt x="3" y="79"/>
                  </a:cubicBezTo>
                  <a:cubicBezTo>
                    <a:pt x="3" y="78"/>
                    <a:pt x="4" y="77"/>
                    <a:pt x="6" y="77"/>
                  </a:cubicBezTo>
                  <a:cubicBezTo>
                    <a:pt x="50" y="77"/>
                    <a:pt x="50" y="77"/>
                    <a:pt x="50" y="77"/>
                  </a:cubicBezTo>
                  <a:cubicBezTo>
                    <a:pt x="52" y="74"/>
                    <a:pt x="52" y="70"/>
                    <a:pt x="52" y="66"/>
                  </a:cubicBezTo>
                  <a:cubicBezTo>
                    <a:pt x="52" y="63"/>
                    <a:pt x="52" y="60"/>
                    <a:pt x="51" y="57"/>
                  </a:cubicBezTo>
                  <a:cubicBezTo>
                    <a:pt x="50" y="55"/>
                    <a:pt x="48" y="53"/>
                    <a:pt x="47" y="51"/>
                  </a:cubicBezTo>
                  <a:cubicBezTo>
                    <a:pt x="45" y="52"/>
                    <a:pt x="43" y="52"/>
                    <a:pt x="42" y="52"/>
                  </a:cubicBezTo>
                  <a:cubicBezTo>
                    <a:pt x="41" y="52"/>
                    <a:pt x="40" y="52"/>
                    <a:pt x="39" y="52"/>
                  </a:cubicBezTo>
                  <a:cubicBezTo>
                    <a:pt x="33" y="61"/>
                    <a:pt x="33" y="61"/>
                    <a:pt x="33" y="61"/>
                  </a:cubicBezTo>
                  <a:cubicBezTo>
                    <a:pt x="32" y="62"/>
                    <a:pt x="31" y="63"/>
                    <a:pt x="30" y="62"/>
                  </a:cubicBezTo>
                  <a:cubicBezTo>
                    <a:pt x="28" y="61"/>
                    <a:pt x="28" y="61"/>
                    <a:pt x="28" y="61"/>
                  </a:cubicBezTo>
                  <a:cubicBezTo>
                    <a:pt x="26" y="65"/>
                    <a:pt x="26" y="65"/>
                    <a:pt x="26" y="65"/>
                  </a:cubicBezTo>
                  <a:cubicBezTo>
                    <a:pt x="25" y="66"/>
                    <a:pt x="24" y="66"/>
                    <a:pt x="23" y="65"/>
                  </a:cubicBezTo>
                  <a:cubicBezTo>
                    <a:pt x="13" y="60"/>
                    <a:pt x="13" y="60"/>
                    <a:pt x="13" y="60"/>
                  </a:cubicBezTo>
                  <a:cubicBezTo>
                    <a:pt x="12" y="59"/>
                    <a:pt x="12" y="58"/>
                    <a:pt x="13" y="57"/>
                  </a:cubicBezTo>
                  <a:cubicBezTo>
                    <a:pt x="15" y="53"/>
                    <a:pt x="15" y="53"/>
                    <a:pt x="15" y="53"/>
                  </a:cubicBezTo>
                  <a:cubicBezTo>
                    <a:pt x="12" y="52"/>
                    <a:pt x="12" y="52"/>
                    <a:pt x="12" y="52"/>
                  </a:cubicBezTo>
                  <a:cubicBezTo>
                    <a:pt x="11" y="52"/>
                    <a:pt x="11" y="50"/>
                    <a:pt x="12" y="49"/>
                  </a:cubicBezTo>
                  <a:cubicBezTo>
                    <a:pt x="32" y="14"/>
                    <a:pt x="32" y="14"/>
                    <a:pt x="32" y="14"/>
                  </a:cubicBezTo>
                  <a:cubicBezTo>
                    <a:pt x="33" y="13"/>
                    <a:pt x="34" y="13"/>
                    <a:pt x="35" y="13"/>
                  </a:cubicBezTo>
                  <a:cubicBezTo>
                    <a:pt x="35" y="13"/>
                    <a:pt x="35" y="13"/>
                    <a:pt x="35" y="13"/>
                  </a:cubicBezTo>
                  <a:cubicBezTo>
                    <a:pt x="37" y="14"/>
                    <a:pt x="37" y="14"/>
                    <a:pt x="37" y="14"/>
                  </a:cubicBezTo>
                  <a:cubicBezTo>
                    <a:pt x="41" y="9"/>
                    <a:pt x="41" y="9"/>
                    <a:pt x="41" y="9"/>
                  </a:cubicBezTo>
                  <a:cubicBezTo>
                    <a:pt x="38" y="7"/>
                    <a:pt x="38" y="7"/>
                    <a:pt x="38" y="7"/>
                  </a:cubicBezTo>
                  <a:cubicBezTo>
                    <a:pt x="37" y="6"/>
                    <a:pt x="36" y="4"/>
                    <a:pt x="37" y="2"/>
                  </a:cubicBezTo>
                  <a:cubicBezTo>
                    <a:pt x="38" y="0"/>
                    <a:pt x="40" y="0"/>
                    <a:pt x="42" y="1"/>
                  </a:cubicBezTo>
                  <a:cubicBezTo>
                    <a:pt x="48" y="4"/>
                    <a:pt x="54" y="8"/>
                    <a:pt x="60" y="11"/>
                  </a:cubicBezTo>
                  <a:cubicBezTo>
                    <a:pt x="61" y="12"/>
                    <a:pt x="62" y="14"/>
                    <a:pt x="61" y="16"/>
                  </a:cubicBezTo>
                  <a:cubicBezTo>
                    <a:pt x="60" y="18"/>
                    <a:pt x="58" y="18"/>
                    <a:pt x="56" y="17"/>
                  </a:cubicBezTo>
                  <a:cubicBezTo>
                    <a:pt x="54" y="16"/>
                    <a:pt x="54" y="16"/>
                    <a:pt x="54" y="16"/>
                  </a:cubicBezTo>
                  <a:cubicBezTo>
                    <a:pt x="50" y="22"/>
                    <a:pt x="50" y="22"/>
                    <a:pt x="50" y="22"/>
                  </a:cubicBezTo>
                  <a:cubicBezTo>
                    <a:pt x="52" y="23"/>
                    <a:pt x="52" y="23"/>
                    <a:pt x="52" y="23"/>
                  </a:cubicBezTo>
                  <a:cubicBezTo>
                    <a:pt x="54" y="24"/>
                    <a:pt x="54" y="25"/>
                    <a:pt x="53" y="26"/>
                  </a:cubicBezTo>
                  <a:cubicBezTo>
                    <a:pt x="49" y="34"/>
                    <a:pt x="49" y="34"/>
                    <a:pt x="49" y="34"/>
                  </a:cubicBezTo>
                  <a:cubicBezTo>
                    <a:pt x="51" y="36"/>
                    <a:pt x="52" y="39"/>
                    <a:pt x="52" y="42"/>
                  </a:cubicBezTo>
                  <a:cubicBezTo>
                    <a:pt x="52" y="43"/>
                    <a:pt x="52" y="44"/>
                    <a:pt x="51" y="45"/>
                  </a:cubicBezTo>
                  <a:close/>
                  <a:moveTo>
                    <a:pt x="50" y="14"/>
                  </a:moveTo>
                  <a:cubicBezTo>
                    <a:pt x="50" y="14"/>
                    <a:pt x="50" y="14"/>
                    <a:pt x="50" y="14"/>
                  </a:cubicBezTo>
                  <a:cubicBezTo>
                    <a:pt x="48" y="13"/>
                    <a:pt x="46" y="12"/>
                    <a:pt x="45" y="11"/>
                  </a:cubicBezTo>
                  <a:cubicBezTo>
                    <a:pt x="41" y="17"/>
                    <a:pt x="41" y="17"/>
                    <a:pt x="41" y="17"/>
                  </a:cubicBezTo>
                  <a:cubicBezTo>
                    <a:pt x="46" y="20"/>
                    <a:pt x="46" y="20"/>
                    <a:pt x="46" y="20"/>
                  </a:cubicBezTo>
                  <a:cubicBezTo>
                    <a:pt x="50" y="14"/>
                    <a:pt x="50" y="14"/>
                    <a:pt x="50" y="14"/>
                  </a:cubicBezTo>
                  <a:close/>
                  <a:moveTo>
                    <a:pt x="45" y="32"/>
                  </a:moveTo>
                  <a:cubicBezTo>
                    <a:pt x="45" y="32"/>
                    <a:pt x="45" y="32"/>
                    <a:pt x="45" y="32"/>
                  </a:cubicBezTo>
                  <a:cubicBezTo>
                    <a:pt x="48" y="26"/>
                    <a:pt x="48" y="26"/>
                    <a:pt x="48" y="26"/>
                  </a:cubicBezTo>
                  <a:cubicBezTo>
                    <a:pt x="44" y="23"/>
                    <a:pt x="39" y="21"/>
                    <a:pt x="35" y="18"/>
                  </a:cubicBezTo>
                  <a:cubicBezTo>
                    <a:pt x="17" y="49"/>
                    <a:pt x="17" y="49"/>
                    <a:pt x="17" y="49"/>
                  </a:cubicBezTo>
                  <a:cubicBezTo>
                    <a:pt x="21" y="52"/>
                    <a:pt x="26" y="55"/>
                    <a:pt x="30" y="57"/>
                  </a:cubicBezTo>
                  <a:cubicBezTo>
                    <a:pt x="35" y="49"/>
                    <a:pt x="35" y="49"/>
                    <a:pt x="35" y="49"/>
                  </a:cubicBezTo>
                  <a:cubicBezTo>
                    <a:pt x="33" y="47"/>
                    <a:pt x="31" y="45"/>
                    <a:pt x="31" y="42"/>
                  </a:cubicBezTo>
                  <a:cubicBezTo>
                    <a:pt x="31" y="39"/>
                    <a:pt x="33" y="37"/>
                    <a:pt x="34" y="35"/>
                  </a:cubicBezTo>
                  <a:cubicBezTo>
                    <a:pt x="34" y="35"/>
                    <a:pt x="34" y="35"/>
                    <a:pt x="34" y="35"/>
                  </a:cubicBezTo>
                  <a:cubicBezTo>
                    <a:pt x="37" y="32"/>
                    <a:pt x="41" y="31"/>
                    <a:pt x="45" y="32"/>
                  </a:cubicBezTo>
                  <a:close/>
                  <a:moveTo>
                    <a:pt x="46" y="38"/>
                  </a:moveTo>
                  <a:cubicBezTo>
                    <a:pt x="46" y="38"/>
                    <a:pt x="46" y="38"/>
                    <a:pt x="46" y="38"/>
                  </a:cubicBezTo>
                  <a:cubicBezTo>
                    <a:pt x="43" y="36"/>
                    <a:pt x="40" y="36"/>
                    <a:pt x="38" y="38"/>
                  </a:cubicBezTo>
                  <a:cubicBezTo>
                    <a:pt x="38" y="38"/>
                    <a:pt x="38" y="38"/>
                    <a:pt x="38" y="38"/>
                  </a:cubicBezTo>
                  <a:cubicBezTo>
                    <a:pt x="38" y="38"/>
                    <a:pt x="38" y="38"/>
                    <a:pt x="38" y="38"/>
                  </a:cubicBezTo>
                  <a:cubicBezTo>
                    <a:pt x="37" y="39"/>
                    <a:pt x="36" y="40"/>
                    <a:pt x="36" y="42"/>
                  </a:cubicBezTo>
                  <a:cubicBezTo>
                    <a:pt x="36" y="45"/>
                    <a:pt x="39" y="48"/>
                    <a:pt x="42" y="48"/>
                  </a:cubicBezTo>
                  <a:cubicBezTo>
                    <a:pt x="43" y="48"/>
                    <a:pt x="45" y="47"/>
                    <a:pt x="46" y="46"/>
                  </a:cubicBezTo>
                  <a:cubicBezTo>
                    <a:pt x="46" y="46"/>
                    <a:pt x="46" y="46"/>
                    <a:pt x="46" y="46"/>
                  </a:cubicBezTo>
                  <a:cubicBezTo>
                    <a:pt x="47" y="45"/>
                    <a:pt x="47" y="43"/>
                    <a:pt x="47" y="42"/>
                  </a:cubicBezTo>
                  <a:cubicBezTo>
                    <a:pt x="47" y="40"/>
                    <a:pt x="47" y="39"/>
                    <a:pt x="46" y="38"/>
                  </a:cubicBezTo>
                  <a:cubicBezTo>
                    <a:pt x="46" y="38"/>
                    <a:pt x="46" y="38"/>
                    <a:pt x="46" y="38"/>
                  </a:cubicBezTo>
                  <a:close/>
                  <a:moveTo>
                    <a:pt x="19" y="56"/>
                  </a:moveTo>
                  <a:cubicBezTo>
                    <a:pt x="19" y="56"/>
                    <a:pt x="19" y="56"/>
                    <a:pt x="19" y="56"/>
                  </a:cubicBezTo>
                  <a:cubicBezTo>
                    <a:pt x="18" y="57"/>
                    <a:pt x="18" y="57"/>
                    <a:pt x="18" y="57"/>
                  </a:cubicBezTo>
                  <a:cubicBezTo>
                    <a:pt x="23" y="60"/>
                    <a:pt x="23" y="60"/>
                    <a:pt x="23" y="60"/>
                  </a:cubicBezTo>
                  <a:cubicBezTo>
                    <a:pt x="24" y="59"/>
                    <a:pt x="24" y="59"/>
                    <a:pt x="24" y="59"/>
                  </a:cubicBezTo>
                  <a:cubicBezTo>
                    <a:pt x="19" y="56"/>
                    <a:pt x="19" y="56"/>
                    <a:pt x="19" y="56"/>
                  </a:cubicBezTo>
                  <a:close/>
                </a:path>
              </a:pathLst>
            </a:custGeom>
            <a:gradFill>
              <a:gsLst>
                <a:gs pos="0">
                  <a:srgbClr val="FECF40"/>
                </a:gs>
                <a:gs pos="100000">
                  <a:srgbClr val="846C21"/>
                </a:gs>
              </a:gsLst>
              <a:lin scaled="0"/>
            </a:gradFill>
            <a:ln w="9525">
              <a:noFill/>
            </a:ln>
          </p:spPr>
          <p:txBody>
            <a:bodyPr/>
            <a:lstStyle/>
            <a:p>
              <a:endParaRPr lang="zh-CN" altLang="en-US"/>
            </a:p>
          </p:txBody>
        </p:sp>
        <p:sp>
          <p:nvSpPr>
            <p:cNvPr id="16" name="Freeform 20"/>
            <p:cNvSpPr>
              <a:spLocks noEditPoints="1"/>
            </p:cNvSpPr>
            <p:nvPr/>
          </p:nvSpPr>
          <p:spPr>
            <a:xfrm>
              <a:off x="2769" y="1428"/>
              <a:ext cx="222" cy="220"/>
            </a:xfrm>
            <a:custGeom>
              <a:avLst/>
              <a:gdLst/>
              <a:ahLst/>
              <a:cxnLst>
                <a:cxn ang="0">
                  <a:pos x="31" y="114"/>
                </a:cxn>
                <a:cxn ang="0">
                  <a:pos x="31" y="106"/>
                </a:cxn>
                <a:cxn ang="0">
                  <a:pos x="11" y="106"/>
                </a:cxn>
                <a:cxn ang="0">
                  <a:pos x="9" y="153"/>
                </a:cxn>
                <a:cxn ang="0">
                  <a:pos x="34" y="189"/>
                </a:cxn>
                <a:cxn ang="0">
                  <a:pos x="155" y="213"/>
                </a:cxn>
                <a:cxn ang="0">
                  <a:pos x="191" y="189"/>
                </a:cxn>
                <a:cxn ang="0">
                  <a:pos x="213" y="67"/>
                </a:cxn>
                <a:cxn ang="0">
                  <a:pos x="191" y="31"/>
                </a:cxn>
                <a:cxn ang="0">
                  <a:pos x="112" y="0"/>
                </a:cxn>
                <a:cxn ang="0">
                  <a:pos x="70" y="7"/>
                </a:cxn>
                <a:cxn ang="0">
                  <a:pos x="49" y="9"/>
                </a:cxn>
                <a:cxn ang="0">
                  <a:pos x="31" y="7"/>
                </a:cxn>
                <a:cxn ang="0">
                  <a:pos x="34" y="43"/>
                </a:cxn>
                <a:cxn ang="0">
                  <a:pos x="70" y="47"/>
                </a:cxn>
                <a:cxn ang="0">
                  <a:pos x="70" y="31"/>
                </a:cxn>
                <a:cxn ang="0">
                  <a:pos x="74" y="22"/>
                </a:cxn>
                <a:cxn ang="0">
                  <a:pos x="105" y="16"/>
                </a:cxn>
                <a:cxn ang="0">
                  <a:pos x="112" y="36"/>
                </a:cxn>
                <a:cxn ang="0">
                  <a:pos x="117" y="16"/>
                </a:cxn>
                <a:cxn ang="0">
                  <a:pos x="155" y="27"/>
                </a:cxn>
                <a:cxn ang="0">
                  <a:pos x="152" y="38"/>
                </a:cxn>
                <a:cxn ang="0">
                  <a:pos x="164" y="31"/>
                </a:cxn>
                <a:cxn ang="0">
                  <a:pos x="191" y="58"/>
                </a:cxn>
                <a:cxn ang="0">
                  <a:pos x="184" y="67"/>
                </a:cxn>
                <a:cxn ang="0">
                  <a:pos x="195" y="67"/>
                </a:cxn>
                <a:cxn ang="0">
                  <a:pos x="197" y="74"/>
                </a:cxn>
                <a:cxn ang="0">
                  <a:pos x="191" y="106"/>
                </a:cxn>
                <a:cxn ang="0">
                  <a:pos x="191" y="114"/>
                </a:cxn>
                <a:cxn ang="0">
                  <a:pos x="195" y="153"/>
                </a:cxn>
                <a:cxn ang="0">
                  <a:pos x="184" y="153"/>
                </a:cxn>
                <a:cxn ang="0">
                  <a:pos x="191" y="162"/>
                </a:cxn>
                <a:cxn ang="0">
                  <a:pos x="164" y="189"/>
                </a:cxn>
                <a:cxn ang="0">
                  <a:pos x="152" y="182"/>
                </a:cxn>
                <a:cxn ang="0">
                  <a:pos x="155" y="193"/>
                </a:cxn>
                <a:cxn ang="0">
                  <a:pos x="148" y="198"/>
                </a:cxn>
                <a:cxn ang="0">
                  <a:pos x="117" y="189"/>
                </a:cxn>
                <a:cxn ang="0">
                  <a:pos x="105" y="189"/>
                </a:cxn>
                <a:cxn ang="0">
                  <a:pos x="70" y="193"/>
                </a:cxn>
                <a:cxn ang="0">
                  <a:pos x="70" y="182"/>
                </a:cxn>
                <a:cxn ang="0">
                  <a:pos x="61" y="189"/>
                </a:cxn>
                <a:cxn ang="0">
                  <a:pos x="34" y="162"/>
                </a:cxn>
                <a:cxn ang="0">
                  <a:pos x="38" y="153"/>
                </a:cxn>
                <a:cxn ang="0">
                  <a:pos x="27" y="153"/>
                </a:cxn>
                <a:cxn ang="0">
                  <a:pos x="25" y="146"/>
                </a:cxn>
                <a:cxn ang="0">
                  <a:pos x="103" y="52"/>
                </a:cxn>
                <a:cxn ang="0">
                  <a:pos x="112" y="43"/>
                </a:cxn>
                <a:cxn ang="0">
                  <a:pos x="119" y="106"/>
                </a:cxn>
                <a:cxn ang="0">
                  <a:pos x="173" y="146"/>
                </a:cxn>
                <a:cxn ang="0">
                  <a:pos x="108" y="117"/>
                </a:cxn>
                <a:cxn ang="0">
                  <a:pos x="103" y="52"/>
                </a:cxn>
              </a:cxnLst>
              <a:rect l="0" t="0" r="0" b="0"/>
              <a:pathLst>
                <a:path w="99" h="98">
                  <a:moveTo>
                    <a:pt x="8" y="51"/>
                  </a:moveTo>
                  <a:cubicBezTo>
                    <a:pt x="14" y="51"/>
                    <a:pt x="14" y="51"/>
                    <a:pt x="14" y="51"/>
                  </a:cubicBezTo>
                  <a:cubicBezTo>
                    <a:pt x="16" y="51"/>
                    <a:pt x="17" y="50"/>
                    <a:pt x="17" y="49"/>
                  </a:cubicBezTo>
                  <a:cubicBezTo>
                    <a:pt x="17" y="48"/>
                    <a:pt x="16" y="47"/>
                    <a:pt x="14" y="47"/>
                  </a:cubicBezTo>
                  <a:cubicBezTo>
                    <a:pt x="7" y="47"/>
                    <a:pt x="7" y="47"/>
                    <a:pt x="7" y="47"/>
                  </a:cubicBezTo>
                  <a:cubicBezTo>
                    <a:pt x="5" y="47"/>
                    <a:pt x="5" y="47"/>
                    <a:pt x="5" y="47"/>
                  </a:cubicBezTo>
                  <a:cubicBezTo>
                    <a:pt x="2" y="47"/>
                    <a:pt x="0" y="47"/>
                    <a:pt x="0" y="51"/>
                  </a:cubicBezTo>
                  <a:cubicBezTo>
                    <a:pt x="1" y="57"/>
                    <a:pt x="2" y="63"/>
                    <a:pt x="4" y="68"/>
                  </a:cubicBezTo>
                  <a:cubicBezTo>
                    <a:pt x="4" y="68"/>
                    <a:pt x="4" y="68"/>
                    <a:pt x="4" y="68"/>
                  </a:cubicBezTo>
                  <a:cubicBezTo>
                    <a:pt x="7" y="74"/>
                    <a:pt x="10" y="79"/>
                    <a:pt x="15" y="84"/>
                  </a:cubicBezTo>
                  <a:cubicBezTo>
                    <a:pt x="24" y="93"/>
                    <a:pt x="36" y="98"/>
                    <a:pt x="50" y="98"/>
                  </a:cubicBezTo>
                  <a:cubicBezTo>
                    <a:pt x="56" y="98"/>
                    <a:pt x="63" y="97"/>
                    <a:pt x="69" y="95"/>
                  </a:cubicBezTo>
                  <a:cubicBezTo>
                    <a:pt x="69" y="95"/>
                    <a:pt x="69" y="95"/>
                    <a:pt x="69" y="95"/>
                  </a:cubicBezTo>
                  <a:cubicBezTo>
                    <a:pt x="75" y="92"/>
                    <a:pt x="80" y="88"/>
                    <a:pt x="85" y="84"/>
                  </a:cubicBezTo>
                  <a:cubicBezTo>
                    <a:pt x="94" y="75"/>
                    <a:pt x="99" y="63"/>
                    <a:pt x="99" y="49"/>
                  </a:cubicBezTo>
                  <a:cubicBezTo>
                    <a:pt x="99" y="42"/>
                    <a:pt x="98" y="36"/>
                    <a:pt x="95" y="30"/>
                  </a:cubicBezTo>
                  <a:cubicBezTo>
                    <a:pt x="95" y="30"/>
                    <a:pt x="95" y="30"/>
                    <a:pt x="95" y="30"/>
                  </a:cubicBezTo>
                  <a:cubicBezTo>
                    <a:pt x="93" y="24"/>
                    <a:pt x="89" y="19"/>
                    <a:pt x="85" y="14"/>
                  </a:cubicBezTo>
                  <a:cubicBezTo>
                    <a:pt x="80" y="10"/>
                    <a:pt x="75" y="6"/>
                    <a:pt x="69" y="3"/>
                  </a:cubicBezTo>
                  <a:cubicBezTo>
                    <a:pt x="63" y="1"/>
                    <a:pt x="56" y="0"/>
                    <a:pt x="50" y="0"/>
                  </a:cubicBezTo>
                  <a:cubicBezTo>
                    <a:pt x="43" y="0"/>
                    <a:pt x="37" y="1"/>
                    <a:pt x="31" y="3"/>
                  </a:cubicBezTo>
                  <a:cubicBezTo>
                    <a:pt x="31" y="3"/>
                    <a:pt x="31" y="3"/>
                    <a:pt x="31" y="3"/>
                  </a:cubicBezTo>
                  <a:cubicBezTo>
                    <a:pt x="27" y="5"/>
                    <a:pt x="24" y="6"/>
                    <a:pt x="22" y="8"/>
                  </a:cubicBezTo>
                  <a:cubicBezTo>
                    <a:pt x="22" y="4"/>
                    <a:pt x="22" y="4"/>
                    <a:pt x="22" y="4"/>
                  </a:cubicBezTo>
                  <a:cubicBezTo>
                    <a:pt x="22" y="2"/>
                    <a:pt x="20" y="0"/>
                    <a:pt x="18" y="0"/>
                  </a:cubicBezTo>
                  <a:cubicBezTo>
                    <a:pt x="16" y="0"/>
                    <a:pt x="15" y="1"/>
                    <a:pt x="14" y="3"/>
                  </a:cubicBezTo>
                  <a:cubicBezTo>
                    <a:pt x="14" y="16"/>
                    <a:pt x="14" y="16"/>
                    <a:pt x="14" y="16"/>
                  </a:cubicBezTo>
                  <a:cubicBezTo>
                    <a:pt x="14" y="17"/>
                    <a:pt x="14" y="19"/>
                    <a:pt x="15" y="19"/>
                  </a:cubicBezTo>
                  <a:cubicBezTo>
                    <a:pt x="15" y="20"/>
                    <a:pt x="16" y="21"/>
                    <a:pt x="17" y="21"/>
                  </a:cubicBezTo>
                  <a:cubicBezTo>
                    <a:pt x="31" y="21"/>
                    <a:pt x="31" y="21"/>
                    <a:pt x="31" y="21"/>
                  </a:cubicBezTo>
                  <a:cubicBezTo>
                    <a:pt x="33" y="21"/>
                    <a:pt x="34" y="20"/>
                    <a:pt x="35" y="18"/>
                  </a:cubicBezTo>
                  <a:cubicBezTo>
                    <a:pt x="35" y="16"/>
                    <a:pt x="33" y="14"/>
                    <a:pt x="31" y="14"/>
                  </a:cubicBezTo>
                  <a:cubicBezTo>
                    <a:pt x="27" y="14"/>
                    <a:pt x="27" y="14"/>
                    <a:pt x="27" y="14"/>
                  </a:cubicBezTo>
                  <a:cubicBezTo>
                    <a:pt x="29" y="12"/>
                    <a:pt x="31" y="11"/>
                    <a:pt x="33" y="10"/>
                  </a:cubicBezTo>
                  <a:cubicBezTo>
                    <a:pt x="34" y="10"/>
                    <a:pt x="34" y="10"/>
                    <a:pt x="34" y="10"/>
                  </a:cubicBezTo>
                  <a:cubicBezTo>
                    <a:pt x="38" y="9"/>
                    <a:pt x="43" y="7"/>
                    <a:pt x="47" y="7"/>
                  </a:cubicBezTo>
                  <a:cubicBezTo>
                    <a:pt x="47" y="14"/>
                    <a:pt x="47" y="14"/>
                    <a:pt x="47" y="14"/>
                  </a:cubicBezTo>
                  <a:cubicBezTo>
                    <a:pt x="47" y="15"/>
                    <a:pt x="48" y="16"/>
                    <a:pt x="50" y="16"/>
                  </a:cubicBezTo>
                  <a:cubicBezTo>
                    <a:pt x="51" y="16"/>
                    <a:pt x="52" y="15"/>
                    <a:pt x="52" y="14"/>
                  </a:cubicBezTo>
                  <a:cubicBezTo>
                    <a:pt x="52" y="7"/>
                    <a:pt x="52" y="7"/>
                    <a:pt x="52" y="7"/>
                  </a:cubicBezTo>
                  <a:cubicBezTo>
                    <a:pt x="57" y="7"/>
                    <a:pt x="61" y="9"/>
                    <a:pt x="66" y="10"/>
                  </a:cubicBezTo>
                  <a:cubicBezTo>
                    <a:pt x="67" y="11"/>
                    <a:pt x="68" y="11"/>
                    <a:pt x="69" y="12"/>
                  </a:cubicBezTo>
                  <a:cubicBezTo>
                    <a:pt x="67" y="14"/>
                    <a:pt x="67" y="14"/>
                    <a:pt x="67" y="14"/>
                  </a:cubicBezTo>
                  <a:cubicBezTo>
                    <a:pt x="67" y="15"/>
                    <a:pt x="67" y="16"/>
                    <a:pt x="68" y="17"/>
                  </a:cubicBezTo>
                  <a:cubicBezTo>
                    <a:pt x="69" y="17"/>
                    <a:pt x="71" y="17"/>
                    <a:pt x="71" y="16"/>
                  </a:cubicBezTo>
                  <a:cubicBezTo>
                    <a:pt x="73" y="14"/>
                    <a:pt x="73" y="14"/>
                    <a:pt x="73" y="14"/>
                  </a:cubicBezTo>
                  <a:cubicBezTo>
                    <a:pt x="75" y="16"/>
                    <a:pt x="77" y="17"/>
                    <a:pt x="79" y="19"/>
                  </a:cubicBezTo>
                  <a:cubicBezTo>
                    <a:pt x="81" y="21"/>
                    <a:pt x="83" y="24"/>
                    <a:pt x="85" y="26"/>
                  </a:cubicBezTo>
                  <a:cubicBezTo>
                    <a:pt x="83" y="27"/>
                    <a:pt x="83" y="27"/>
                    <a:pt x="83" y="27"/>
                  </a:cubicBezTo>
                  <a:cubicBezTo>
                    <a:pt x="82" y="28"/>
                    <a:pt x="81" y="29"/>
                    <a:pt x="82" y="30"/>
                  </a:cubicBezTo>
                  <a:cubicBezTo>
                    <a:pt x="83" y="31"/>
                    <a:pt x="84" y="32"/>
                    <a:pt x="85" y="31"/>
                  </a:cubicBezTo>
                  <a:cubicBezTo>
                    <a:pt x="87" y="30"/>
                    <a:pt x="87" y="30"/>
                    <a:pt x="87" y="30"/>
                  </a:cubicBezTo>
                  <a:cubicBezTo>
                    <a:pt x="87" y="31"/>
                    <a:pt x="88" y="32"/>
                    <a:pt x="88" y="33"/>
                  </a:cubicBezTo>
                  <a:cubicBezTo>
                    <a:pt x="88" y="33"/>
                    <a:pt x="88" y="33"/>
                    <a:pt x="88" y="33"/>
                  </a:cubicBezTo>
                  <a:cubicBezTo>
                    <a:pt x="90" y="37"/>
                    <a:pt x="91" y="42"/>
                    <a:pt x="91" y="47"/>
                  </a:cubicBezTo>
                  <a:cubicBezTo>
                    <a:pt x="85" y="47"/>
                    <a:pt x="85" y="47"/>
                    <a:pt x="85" y="47"/>
                  </a:cubicBezTo>
                  <a:cubicBezTo>
                    <a:pt x="84" y="47"/>
                    <a:pt x="83" y="48"/>
                    <a:pt x="83" y="49"/>
                  </a:cubicBezTo>
                  <a:cubicBezTo>
                    <a:pt x="83" y="50"/>
                    <a:pt x="84" y="51"/>
                    <a:pt x="85" y="51"/>
                  </a:cubicBezTo>
                  <a:cubicBezTo>
                    <a:pt x="91" y="51"/>
                    <a:pt x="91" y="51"/>
                    <a:pt x="91" y="51"/>
                  </a:cubicBezTo>
                  <a:cubicBezTo>
                    <a:pt x="91" y="57"/>
                    <a:pt x="90" y="63"/>
                    <a:pt x="87" y="68"/>
                  </a:cubicBezTo>
                  <a:cubicBezTo>
                    <a:pt x="85" y="67"/>
                    <a:pt x="85" y="67"/>
                    <a:pt x="85" y="67"/>
                  </a:cubicBezTo>
                  <a:cubicBezTo>
                    <a:pt x="84" y="66"/>
                    <a:pt x="83" y="67"/>
                    <a:pt x="82" y="68"/>
                  </a:cubicBezTo>
                  <a:cubicBezTo>
                    <a:pt x="81" y="69"/>
                    <a:pt x="82" y="70"/>
                    <a:pt x="83" y="71"/>
                  </a:cubicBezTo>
                  <a:cubicBezTo>
                    <a:pt x="85" y="72"/>
                    <a:pt x="85" y="72"/>
                    <a:pt x="85" y="72"/>
                  </a:cubicBezTo>
                  <a:cubicBezTo>
                    <a:pt x="83" y="74"/>
                    <a:pt x="81" y="77"/>
                    <a:pt x="79" y="79"/>
                  </a:cubicBezTo>
                  <a:cubicBezTo>
                    <a:pt x="77" y="81"/>
                    <a:pt x="75" y="82"/>
                    <a:pt x="73" y="84"/>
                  </a:cubicBezTo>
                  <a:cubicBezTo>
                    <a:pt x="71" y="82"/>
                    <a:pt x="71" y="82"/>
                    <a:pt x="71" y="82"/>
                  </a:cubicBezTo>
                  <a:cubicBezTo>
                    <a:pt x="71" y="81"/>
                    <a:pt x="69" y="81"/>
                    <a:pt x="68" y="81"/>
                  </a:cubicBezTo>
                  <a:cubicBezTo>
                    <a:pt x="67" y="82"/>
                    <a:pt x="67" y="83"/>
                    <a:pt x="67" y="84"/>
                  </a:cubicBezTo>
                  <a:cubicBezTo>
                    <a:pt x="69" y="86"/>
                    <a:pt x="69" y="86"/>
                    <a:pt x="69" y="86"/>
                  </a:cubicBezTo>
                  <a:cubicBezTo>
                    <a:pt x="68" y="87"/>
                    <a:pt x="67" y="87"/>
                    <a:pt x="66" y="88"/>
                  </a:cubicBezTo>
                  <a:cubicBezTo>
                    <a:pt x="66" y="88"/>
                    <a:pt x="66" y="88"/>
                    <a:pt x="66" y="88"/>
                  </a:cubicBezTo>
                  <a:cubicBezTo>
                    <a:pt x="61" y="89"/>
                    <a:pt x="57" y="91"/>
                    <a:pt x="52" y="91"/>
                  </a:cubicBezTo>
                  <a:cubicBezTo>
                    <a:pt x="52" y="84"/>
                    <a:pt x="52" y="84"/>
                    <a:pt x="52" y="84"/>
                  </a:cubicBezTo>
                  <a:cubicBezTo>
                    <a:pt x="52" y="83"/>
                    <a:pt x="51" y="82"/>
                    <a:pt x="50" y="82"/>
                  </a:cubicBezTo>
                  <a:cubicBezTo>
                    <a:pt x="48" y="82"/>
                    <a:pt x="47" y="83"/>
                    <a:pt x="47" y="84"/>
                  </a:cubicBezTo>
                  <a:cubicBezTo>
                    <a:pt x="47" y="91"/>
                    <a:pt x="47" y="91"/>
                    <a:pt x="47" y="91"/>
                  </a:cubicBezTo>
                  <a:cubicBezTo>
                    <a:pt x="41" y="91"/>
                    <a:pt x="36" y="89"/>
                    <a:pt x="31" y="86"/>
                  </a:cubicBezTo>
                  <a:cubicBezTo>
                    <a:pt x="32" y="84"/>
                    <a:pt x="32" y="84"/>
                    <a:pt x="32" y="84"/>
                  </a:cubicBezTo>
                  <a:cubicBezTo>
                    <a:pt x="32" y="83"/>
                    <a:pt x="32" y="82"/>
                    <a:pt x="31" y="81"/>
                  </a:cubicBezTo>
                  <a:cubicBezTo>
                    <a:pt x="30" y="81"/>
                    <a:pt x="29" y="81"/>
                    <a:pt x="28" y="82"/>
                  </a:cubicBezTo>
                  <a:cubicBezTo>
                    <a:pt x="27" y="84"/>
                    <a:pt x="27" y="84"/>
                    <a:pt x="27" y="84"/>
                  </a:cubicBezTo>
                  <a:cubicBezTo>
                    <a:pt x="24" y="82"/>
                    <a:pt x="22" y="81"/>
                    <a:pt x="20" y="79"/>
                  </a:cubicBezTo>
                  <a:cubicBezTo>
                    <a:pt x="18" y="77"/>
                    <a:pt x="16" y="74"/>
                    <a:pt x="15" y="72"/>
                  </a:cubicBezTo>
                  <a:cubicBezTo>
                    <a:pt x="17" y="71"/>
                    <a:pt x="17" y="71"/>
                    <a:pt x="17" y="71"/>
                  </a:cubicBezTo>
                  <a:cubicBezTo>
                    <a:pt x="18" y="70"/>
                    <a:pt x="18" y="69"/>
                    <a:pt x="17" y="68"/>
                  </a:cubicBezTo>
                  <a:cubicBezTo>
                    <a:pt x="17" y="67"/>
                    <a:pt x="15" y="66"/>
                    <a:pt x="14" y="67"/>
                  </a:cubicBezTo>
                  <a:cubicBezTo>
                    <a:pt x="12" y="68"/>
                    <a:pt x="12" y="68"/>
                    <a:pt x="12" y="68"/>
                  </a:cubicBezTo>
                  <a:cubicBezTo>
                    <a:pt x="12" y="67"/>
                    <a:pt x="11" y="66"/>
                    <a:pt x="11" y="65"/>
                  </a:cubicBezTo>
                  <a:cubicBezTo>
                    <a:pt x="11" y="65"/>
                    <a:pt x="11" y="65"/>
                    <a:pt x="11" y="65"/>
                  </a:cubicBezTo>
                  <a:cubicBezTo>
                    <a:pt x="9" y="61"/>
                    <a:pt x="8" y="56"/>
                    <a:pt x="8" y="51"/>
                  </a:cubicBezTo>
                  <a:close/>
                  <a:moveTo>
                    <a:pt x="46" y="23"/>
                  </a:moveTo>
                  <a:cubicBezTo>
                    <a:pt x="46" y="23"/>
                    <a:pt x="46" y="23"/>
                    <a:pt x="46" y="23"/>
                  </a:cubicBezTo>
                  <a:cubicBezTo>
                    <a:pt x="46" y="21"/>
                    <a:pt x="48" y="19"/>
                    <a:pt x="50" y="19"/>
                  </a:cubicBezTo>
                  <a:cubicBezTo>
                    <a:pt x="52" y="19"/>
                    <a:pt x="53" y="21"/>
                    <a:pt x="53" y="23"/>
                  </a:cubicBezTo>
                  <a:cubicBezTo>
                    <a:pt x="53" y="47"/>
                    <a:pt x="53" y="47"/>
                    <a:pt x="53" y="47"/>
                  </a:cubicBezTo>
                  <a:cubicBezTo>
                    <a:pt x="76" y="60"/>
                    <a:pt x="76" y="60"/>
                    <a:pt x="76" y="60"/>
                  </a:cubicBezTo>
                  <a:cubicBezTo>
                    <a:pt x="77" y="61"/>
                    <a:pt x="78" y="63"/>
                    <a:pt x="77" y="65"/>
                  </a:cubicBezTo>
                  <a:cubicBezTo>
                    <a:pt x="76" y="67"/>
                    <a:pt x="74" y="67"/>
                    <a:pt x="72" y="66"/>
                  </a:cubicBezTo>
                  <a:cubicBezTo>
                    <a:pt x="48" y="52"/>
                    <a:pt x="48" y="52"/>
                    <a:pt x="48" y="52"/>
                  </a:cubicBezTo>
                  <a:cubicBezTo>
                    <a:pt x="47" y="52"/>
                    <a:pt x="46" y="50"/>
                    <a:pt x="46" y="49"/>
                  </a:cubicBezTo>
                  <a:cubicBezTo>
                    <a:pt x="46" y="23"/>
                    <a:pt x="46" y="23"/>
                    <a:pt x="46" y="23"/>
                  </a:cubicBezTo>
                  <a:close/>
                </a:path>
              </a:pathLst>
            </a:custGeom>
            <a:gradFill>
              <a:gsLst>
                <a:gs pos="0">
                  <a:srgbClr val="FECF40"/>
                </a:gs>
                <a:gs pos="100000">
                  <a:srgbClr val="846C21"/>
                </a:gs>
              </a:gsLst>
              <a:lin scaled="0"/>
            </a:gradFill>
            <a:ln w="9525">
              <a:noFill/>
            </a:ln>
          </p:spPr>
          <p:txBody>
            <a:bodyPr/>
            <a:lstStyle/>
            <a:p>
              <a:endParaRPr lang="zh-CN" altLang="en-US"/>
            </a:p>
          </p:txBody>
        </p:sp>
      </p:grpSp>
      <p:sp>
        <p:nvSpPr>
          <p:cNvPr id="19" name="Rectangle 30"/>
          <p:cNvSpPr/>
          <p:nvPr/>
        </p:nvSpPr>
        <p:spPr>
          <a:xfrm>
            <a:off x="3073395" y="4209504"/>
            <a:ext cx="607695" cy="516255"/>
          </a:xfrm>
          <a:prstGeom prst="rect">
            <a:avLst/>
          </a:prstGeom>
          <a:solidFill>
            <a:srgbClr val="00B0F0"/>
          </a:solidFill>
          <a:ln w="9525">
            <a:noFill/>
          </a:ln>
        </p:spPr>
        <p:txBody>
          <a:bodyPr wrap="square" lIns="0" tIns="0" rIns="0" bIns="0">
            <a:spAutoFit/>
          </a:bodyPr>
          <a:lstStyle/>
          <a:p>
            <a:pPr algn="ctr">
              <a:lnSpc>
                <a:spcPct val="120000"/>
              </a:lnSpc>
            </a:pPr>
            <a:r>
              <a:rPr lang="en-US" altLang="zh-CN" sz="2800" b="1" dirty="0">
                <a:solidFill>
                  <a:schemeClr val="tx1"/>
                </a:solidFill>
                <a:latin typeface="Arial" panose="020B0604020202020204" pitchFamily="34" charset="0"/>
              </a:rPr>
              <a:t>01</a:t>
            </a:r>
          </a:p>
        </p:txBody>
      </p:sp>
      <p:sp>
        <p:nvSpPr>
          <p:cNvPr id="37" name="Line 48"/>
          <p:cNvSpPr/>
          <p:nvPr/>
        </p:nvSpPr>
        <p:spPr>
          <a:xfrm>
            <a:off x="3865875" y="4785448"/>
            <a:ext cx="3958317" cy="20003"/>
          </a:xfrm>
          <a:prstGeom prst="line">
            <a:avLst/>
          </a:prstGeom>
          <a:gradFill>
            <a:gsLst>
              <a:gs pos="0">
                <a:srgbClr val="012D86"/>
              </a:gs>
              <a:gs pos="100000">
                <a:srgbClr val="0E2557"/>
              </a:gs>
            </a:gsLst>
            <a:lin scaled="0"/>
          </a:gradFill>
          <a:ln w="12700" cap="flat" cmpd="sng">
            <a:gradFill>
              <a:gsLst>
                <a:gs pos="0">
                  <a:srgbClr val="007BD3"/>
                </a:gs>
                <a:gs pos="100000">
                  <a:srgbClr val="034373"/>
                </a:gs>
              </a:gsLst>
            </a:gradFill>
            <a:prstDash val="solid"/>
            <a:headEnd type="none" w="med" len="med"/>
            <a:tailEnd type="none" w="med" len="med"/>
          </a:ln>
        </p:spPr>
      </p:sp>
      <p:sp>
        <p:nvSpPr>
          <p:cNvPr id="7175" name="Text Box 22"/>
          <p:cNvSpPr txBox="1"/>
          <p:nvPr/>
        </p:nvSpPr>
        <p:spPr>
          <a:xfrm>
            <a:off x="1514585" y="4077653"/>
            <a:ext cx="370840" cy="275590"/>
          </a:xfrm>
          <a:prstGeom prst="rect">
            <a:avLst/>
          </a:prstGeom>
          <a:noFill/>
          <a:ln w="9525">
            <a:noFill/>
          </a:ln>
        </p:spPr>
        <p:txBody>
          <a:bodyPr wrap="none">
            <a:spAutoFit/>
          </a:bodyPr>
          <a:lstStyle/>
          <a:p>
            <a:r>
              <a:rPr lang="en-US" altLang="zh-CN" sz="1200" b="1" dirty="0">
                <a:solidFill>
                  <a:schemeClr val="tx1"/>
                </a:solidFill>
                <a:latin typeface="微软雅黑" panose="020B0503020204020204" pitchFamily="34" charset="-122"/>
                <a:ea typeface="微软雅黑" panose="020B0503020204020204" pitchFamily="34" charset="-122"/>
              </a:rPr>
              <a:t>01</a:t>
            </a:r>
          </a:p>
        </p:txBody>
      </p:sp>
      <p:sp>
        <p:nvSpPr>
          <p:cNvPr id="38" name="Text Box 22"/>
          <p:cNvSpPr txBox="1"/>
          <p:nvPr/>
        </p:nvSpPr>
        <p:spPr>
          <a:xfrm>
            <a:off x="2306747" y="4797743"/>
            <a:ext cx="464820" cy="275590"/>
          </a:xfrm>
          <a:prstGeom prst="rect">
            <a:avLst/>
          </a:prstGeom>
          <a:noFill/>
          <a:ln w="9525">
            <a:noFill/>
          </a:ln>
        </p:spPr>
        <p:txBody>
          <a:bodyPr wrap="square">
            <a:spAutoFit/>
          </a:bodyPr>
          <a:lstStyle/>
          <a:p>
            <a:r>
              <a:rPr lang="en-US" altLang="zh-CN" sz="1200" b="1" dirty="0">
                <a:solidFill>
                  <a:schemeClr val="tx1"/>
                </a:solidFill>
                <a:latin typeface="微软雅黑" panose="020B0503020204020204" pitchFamily="34" charset="-122"/>
                <a:ea typeface="微软雅黑" panose="020B0503020204020204" pitchFamily="34" charset="-122"/>
              </a:rPr>
              <a:t>03</a:t>
            </a:r>
          </a:p>
        </p:txBody>
      </p:sp>
      <p:sp>
        <p:nvSpPr>
          <p:cNvPr id="39" name="Text Box 22"/>
          <p:cNvSpPr txBox="1"/>
          <p:nvPr/>
        </p:nvSpPr>
        <p:spPr>
          <a:xfrm>
            <a:off x="723057" y="4797743"/>
            <a:ext cx="464820" cy="275590"/>
          </a:xfrm>
          <a:prstGeom prst="rect">
            <a:avLst/>
          </a:prstGeom>
          <a:noFill/>
          <a:ln w="9525">
            <a:noFill/>
          </a:ln>
        </p:spPr>
        <p:txBody>
          <a:bodyPr wrap="square">
            <a:spAutoFit/>
          </a:bodyPr>
          <a:lstStyle/>
          <a:p>
            <a:r>
              <a:rPr lang="en-US" altLang="zh-CN" sz="1200" b="1" dirty="0">
                <a:solidFill>
                  <a:schemeClr val="tx1"/>
                </a:solidFill>
                <a:latin typeface="微软雅黑" panose="020B0503020204020204" pitchFamily="34" charset="-122"/>
                <a:ea typeface="微软雅黑" panose="020B0503020204020204" pitchFamily="34" charset="-122"/>
              </a:rPr>
              <a:t>02</a:t>
            </a:r>
          </a:p>
        </p:txBody>
      </p:sp>
      <p:sp>
        <p:nvSpPr>
          <p:cNvPr id="40" name="Rectangle 30"/>
          <p:cNvSpPr/>
          <p:nvPr/>
        </p:nvSpPr>
        <p:spPr>
          <a:xfrm>
            <a:off x="3073395" y="4928959"/>
            <a:ext cx="607695" cy="516255"/>
          </a:xfrm>
          <a:prstGeom prst="rect">
            <a:avLst/>
          </a:prstGeom>
          <a:solidFill>
            <a:srgbClr val="00B0F0"/>
          </a:solidFill>
          <a:ln w="9525">
            <a:noFill/>
          </a:ln>
        </p:spPr>
        <p:txBody>
          <a:bodyPr wrap="square" lIns="0" tIns="0" rIns="0" bIns="0">
            <a:spAutoFit/>
          </a:bodyPr>
          <a:lstStyle/>
          <a:p>
            <a:pPr algn="ctr">
              <a:lnSpc>
                <a:spcPct val="120000"/>
              </a:lnSpc>
            </a:pPr>
            <a:r>
              <a:rPr lang="en-US" altLang="zh-CN" sz="2800" b="1" dirty="0">
                <a:solidFill>
                  <a:schemeClr val="tx1"/>
                </a:solidFill>
                <a:latin typeface="Arial" panose="020B0604020202020204" pitchFamily="34" charset="0"/>
              </a:rPr>
              <a:t>02</a:t>
            </a:r>
          </a:p>
        </p:txBody>
      </p:sp>
      <p:sp>
        <p:nvSpPr>
          <p:cNvPr id="41" name="Line 48"/>
          <p:cNvSpPr/>
          <p:nvPr/>
        </p:nvSpPr>
        <p:spPr>
          <a:xfrm>
            <a:off x="3865875" y="5433148"/>
            <a:ext cx="4174341" cy="12065"/>
          </a:xfrm>
          <a:prstGeom prst="line">
            <a:avLst/>
          </a:prstGeom>
          <a:gradFill>
            <a:gsLst>
              <a:gs pos="0">
                <a:srgbClr val="012D86"/>
              </a:gs>
              <a:gs pos="100000">
                <a:srgbClr val="0E2557"/>
              </a:gs>
            </a:gsLst>
            <a:lin scaled="0"/>
          </a:gradFill>
          <a:ln w="12700" cap="flat" cmpd="sng">
            <a:gradFill>
              <a:gsLst>
                <a:gs pos="0">
                  <a:srgbClr val="007BD3"/>
                </a:gs>
                <a:gs pos="100000">
                  <a:srgbClr val="034373"/>
                </a:gs>
              </a:gsLst>
            </a:gradFill>
            <a:prstDash val="solid"/>
            <a:headEnd type="none" w="med" len="med"/>
            <a:tailEnd type="none" w="med" len="med"/>
          </a:ln>
        </p:spPr>
      </p:sp>
      <p:sp>
        <p:nvSpPr>
          <p:cNvPr id="42" name="Rectangle 30"/>
          <p:cNvSpPr/>
          <p:nvPr/>
        </p:nvSpPr>
        <p:spPr>
          <a:xfrm>
            <a:off x="3073395" y="5649049"/>
            <a:ext cx="607695" cy="516255"/>
          </a:xfrm>
          <a:prstGeom prst="rect">
            <a:avLst/>
          </a:prstGeom>
          <a:solidFill>
            <a:srgbClr val="00B0F0"/>
          </a:solidFill>
          <a:ln w="9525">
            <a:noFill/>
          </a:ln>
        </p:spPr>
        <p:txBody>
          <a:bodyPr wrap="square" lIns="0" tIns="0" rIns="0" bIns="0">
            <a:spAutoFit/>
          </a:bodyPr>
          <a:lstStyle/>
          <a:p>
            <a:pPr algn="ctr">
              <a:lnSpc>
                <a:spcPct val="120000"/>
              </a:lnSpc>
            </a:pPr>
            <a:r>
              <a:rPr lang="en-US" altLang="zh-CN" sz="2800" b="1" dirty="0">
                <a:solidFill>
                  <a:schemeClr val="tx1"/>
                </a:solidFill>
                <a:latin typeface="Arial" panose="020B0604020202020204" pitchFamily="34" charset="0"/>
              </a:rPr>
              <a:t>03</a:t>
            </a:r>
          </a:p>
        </p:txBody>
      </p:sp>
      <p:sp>
        <p:nvSpPr>
          <p:cNvPr id="43" name="Line 48"/>
          <p:cNvSpPr/>
          <p:nvPr/>
        </p:nvSpPr>
        <p:spPr>
          <a:xfrm>
            <a:off x="3865875" y="6153238"/>
            <a:ext cx="4750405" cy="12065"/>
          </a:xfrm>
          <a:prstGeom prst="line">
            <a:avLst/>
          </a:prstGeom>
          <a:gradFill>
            <a:gsLst>
              <a:gs pos="0">
                <a:srgbClr val="012D86"/>
              </a:gs>
              <a:gs pos="100000">
                <a:srgbClr val="0E2557"/>
              </a:gs>
            </a:gsLst>
            <a:lin scaled="0"/>
          </a:gradFill>
          <a:ln w="12700" cap="flat" cmpd="sng">
            <a:gradFill>
              <a:gsLst>
                <a:gs pos="0">
                  <a:srgbClr val="007BD3"/>
                </a:gs>
                <a:gs pos="100000">
                  <a:srgbClr val="034373"/>
                </a:gs>
              </a:gsLst>
            </a:gradFill>
            <a:prstDash val="solid"/>
            <a:headEnd type="none" w="med" len="med"/>
            <a:tailEnd type="none" w="med" len="med"/>
          </a:ln>
        </p:spPr>
      </p:sp>
      <p:sp>
        <p:nvSpPr>
          <p:cNvPr id="44" name="文本框 43"/>
          <p:cNvSpPr txBox="1"/>
          <p:nvPr/>
        </p:nvSpPr>
        <p:spPr>
          <a:xfrm>
            <a:off x="3851486" y="4284087"/>
            <a:ext cx="4260738" cy="400110"/>
          </a:xfrm>
          <a:prstGeom prst="rect">
            <a:avLst/>
          </a:prstGeom>
          <a:noFill/>
        </p:spPr>
        <p:txBody>
          <a:bodyPr wrap="square" rtlCol="0">
            <a:spAutoFit/>
          </a:bodyPr>
          <a:lstStyle/>
          <a:p>
            <a:pPr algn="l"/>
            <a:r>
              <a:rPr lang="zh-CN" altLang="en-US" sz="2000" b="1" dirty="0">
                <a:latin typeface="微软雅黑" panose="020B0503020204020204" pitchFamily="34" charset="-122"/>
                <a:ea typeface="微软雅黑" panose="020B0503020204020204" pitchFamily="34" charset="-122"/>
              </a:rPr>
              <a:t>索计算分析自动考虑几何非线性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3865875" y="5001349"/>
            <a:ext cx="4318357"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荷载效应组合非线性分析</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3865875" y="5721439"/>
            <a:ext cx="4750405" cy="39878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设计结果查看：索位移</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内力</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承载力</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8194" name="Oval 2"/>
          <p:cNvSpPr/>
          <p:nvPr/>
        </p:nvSpPr>
        <p:spPr>
          <a:xfrm>
            <a:off x="2421890" y="1052830"/>
            <a:ext cx="1236345" cy="1182370"/>
          </a:xfrm>
          <a:prstGeom prst="ellipse">
            <a:avLst/>
          </a:prstGeom>
          <a:solidFill>
            <a:schemeClr val="accent2"/>
          </a:solidFill>
          <a:ln w="9525">
            <a:noFill/>
          </a:ln>
        </p:spPr>
        <p:txBody>
          <a:bodyPr wrap="none" anchor="ctr" anchorCtr="0"/>
          <a:lstStyle/>
          <a:p>
            <a:endParaRPr lang="zh-CN" altLang="en-US" dirty="0">
              <a:latin typeface="Arial" panose="020B0604020202020204" pitchFamily="34" charset="0"/>
            </a:endParaRPr>
          </a:p>
        </p:txBody>
      </p:sp>
      <p:pic>
        <p:nvPicPr>
          <p:cNvPr id="8195" name="Picture 3" descr="1"/>
          <p:cNvPicPr>
            <a:picLocks noChangeAspect="1"/>
          </p:cNvPicPr>
          <p:nvPr/>
        </p:nvPicPr>
        <p:blipFill>
          <a:blip r:embed="rId3"/>
          <a:stretch>
            <a:fillRect/>
          </a:stretch>
        </p:blipFill>
        <p:spPr>
          <a:xfrm>
            <a:off x="2205355" y="2060258"/>
            <a:ext cx="1784350" cy="387350"/>
          </a:xfrm>
          <a:prstGeom prst="rect">
            <a:avLst/>
          </a:prstGeom>
          <a:noFill/>
          <a:ln w="9525">
            <a:noFill/>
          </a:ln>
        </p:spPr>
      </p:pic>
      <p:sp>
        <p:nvSpPr>
          <p:cNvPr id="8196" name="Rectangle 5"/>
          <p:cNvSpPr/>
          <p:nvPr/>
        </p:nvSpPr>
        <p:spPr>
          <a:xfrm>
            <a:off x="2565083" y="1268730"/>
            <a:ext cx="1009650" cy="731838"/>
          </a:xfrm>
          <a:prstGeom prst="rect">
            <a:avLst/>
          </a:prstGeom>
          <a:noFill/>
          <a:ln w="9525">
            <a:noFill/>
          </a:ln>
        </p:spPr>
        <p:txBody>
          <a:bodyPr lIns="0" tIns="0" rIns="0" bIns="0">
            <a:spAutoFit/>
          </a:bodyPr>
          <a:lstStyle/>
          <a:p>
            <a:pPr algn="ctr"/>
            <a:r>
              <a:rPr lang="en-US" altLang="zh-CN" sz="4800" dirty="0">
                <a:solidFill>
                  <a:schemeClr val="tx1"/>
                </a:solidFill>
                <a:latin typeface="Arial" panose="020B0604020202020204" pitchFamily="34" charset="0"/>
              </a:rPr>
              <a:t>02</a:t>
            </a:r>
          </a:p>
        </p:txBody>
      </p:sp>
      <p:grpSp>
        <p:nvGrpSpPr>
          <p:cNvPr id="8198" name="Group 8"/>
          <p:cNvGrpSpPr/>
          <p:nvPr/>
        </p:nvGrpSpPr>
        <p:grpSpPr>
          <a:xfrm>
            <a:off x="2259965" y="1154113"/>
            <a:ext cx="177800" cy="174625"/>
            <a:chOff x="223" y="203"/>
            <a:chExt cx="213" cy="211"/>
          </a:xfrm>
        </p:grpSpPr>
        <p:sp>
          <p:nvSpPr>
            <p:cNvPr id="8205" name="Freeform 9"/>
            <p:cNvSpPr/>
            <p:nvPr/>
          </p:nvSpPr>
          <p:spPr>
            <a:xfrm>
              <a:off x="223" y="203"/>
              <a:ext cx="213" cy="211"/>
            </a:xfrm>
            <a:custGeom>
              <a:avLst/>
              <a:gdLst/>
              <a:ahLst/>
              <a:cxnLst>
                <a:cxn ang="0">
                  <a:pos x="133" y="0"/>
                </a:cxn>
                <a:cxn ang="0">
                  <a:pos x="130" y="90"/>
                </a:cxn>
                <a:cxn ang="0">
                  <a:pos x="213" y="130"/>
                </a:cxn>
                <a:cxn ang="0">
                  <a:pos x="121" y="130"/>
                </a:cxn>
                <a:cxn ang="0">
                  <a:pos x="83" y="211"/>
                </a:cxn>
                <a:cxn ang="0">
                  <a:pos x="83" y="121"/>
                </a:cxn>
                <a:cxn ang="0">
                  <a:pos x="0" y="81"/>
                </a:cxn>
                <a:cxn ang="0">
                  <a:pos x="93" y="81"/>
                </a:cxn>
                <a:cxn ang="0">
                  <a:pos x="133" y="0"/>
                </a:cxn>
              </a:cxnLst>
              <a:rect l="0" t="0" r="0" b="0"/>
              <a:pathLst>
                <a:path w="213" h="211">
                  <a:moveTo>
                    <a:pt x="133" y="0"/>
                  </a:moveTo>
                  <a:lnTo>
                    <a:pt x="130" y="90"/>
                  </a:lnTo>
                  <a:lnTo>
                    <a:pt x="213" y="130"/>
                  </a:lnTo>
                  <a:lnTo>
                    <a:pt x="121" y="130"/>
                  </a:lnTo>
                  <a:lnTo>
                    <a:pt x="83" y="211"/>
                  </a:lnTo>
                  <a:lnTo>
                    <a:pt x="83" y="121"/>
                  </a:lnTo>
                  <a:lnTo>
                    <a:pt x="0" y="81"/>
                  </a:lnTo>
                  <a:lnTo>
                    <a:pt x="93" y="81"/>
                  </a:lnTo>
                  <a:lnTo>
                    <a:pt x="133" y="0"/>
                  </a:lnTo>
                  <a:close/>
                </a:path>
              </a:pathLst>
            </a:custGeom>
            <a:solidFill>
              <a:srgbClr val="FFFFFF">
                <a:alpha val="100000"/>
              </a:srgbClr>
            </a:solidFill>
            <a:ln w="9525">
              <a:noFill/>
            </a:ln>
          </p:spPr>
          <p:txBody>
            <a:bodyPr/>
            <a:lstStyle/>
            <a:p>
              <a:endParaRPr lang="zh-CN" altLang="en-US"/>
            </a:p>
          </p:txBody>
        </p:sp>
        <p:sp>
          <p:nvSpPr>
            <p:cNvPr id="8206" name="Oval 10"/>
            <p:cNvSpPr/>
            <p:nvPr/>
          </p:nvSpPr>
          <p:spPr>
            <a:xfrm>
              <a:off x="259" y="239"/>
              <a:ext cx="142" cy="139"/>
            </a:xfrm>
            <a:prstGeom prst="ellipse">
              <a:avLst/>
            </a:prstGeom>
            <a:solidFill>
              <a:srgbClr val="FFFFFF">
                <a:alpha val="16862"/>
              </a:srgbClr>
            </a:solidFill>
            <a:ln w="9525">
              <a:noFill/>
            </a:ln>
          </p:spPr>
          <p:txBody>
            <a:bodyPr/>
            <a:lstStyle/>
            <a:p>
              <a:endParaRPr lang="zh-CN" altLang="en-US" dirty="0">
                <a:latin typeface="Arial" panose="020B0604020202020204" pitchFamily="34" charset="0"/>
              </a:endParaRPr>
            </a:p>
          </p:txBody>
        </p:sp>
      </p:grpSp>
      <p:sp>
        <p:nvSpPr>
          <p:cNvPr id="8199" name="Freeform 11"/>
          <p:cNvSpPr/>
          <p:nvPr/>
        </p:nvSpPr>
        <p:spPr>
          <a:xfrm>
            <a:off x="3004503" y="1290638"/>
            <a:ext cx="342900" cy="130175"/>
          </a:xfrm>
          <a:custGeom>
            <a:avLst/>
            <a:gdLst/>
            <a:ahLst/>
            <a:cxnLst>
              <a:cxn ang="0">
                <a:pos x="337369" y="130175"/>
              </a:cxn>
              <a:cxn ang="0">
                <a:pos x="340826" y="113645"/>
              </a:cxn>
              <a:cxn ang="0">
                <a:pos x="289668" y="54412"/>
              </a:cxn>
              <a:cxn ang="0">
                <a:pos x="255792" y="63366"/>
              </a:cxn>
              <a:cxn ang="0">
                <a:pos x="255792" y="59922"/>
              </a:cxn>
              <a:cxn ang="0">
                <a:pos x="255792" y="57167"/>
              </a:cxn>
              <a:cxn ang="0">
                <a:pos x="255101" y="46147"/>
              </a:cxn>
              <a:cxn ang="0">
                <a:pos x="250953" y="33749"/>
              </a:cxn>
              <a:cxn ang="0">
                <a:pos x="250262" y="31683"/>
              </a:cxn>
              <a:cxn ang="0">
                <a:pos x="250262" y="31683"/>
              </a:cxn>
              <a:cxn ang="0">
                <a:pos x="250262" y="31683"/>
              </a:cxn>
              <a:cxn ang="0">
                <a:pos x="241966" y="19285"/>
              </a:cxn>
              <a:cxn ang="0">
                <a:pos x="231596" y="9643"/>
              </a:cxn>
              <a:cxn ang="0">
                <a:pos x="204634" y="689"/>
              </a:cxn>
              <a:cxn ang="0">
                <a:pos x="176289" y="6199"/>
              </a:cxn>
              <a:cxn ang="0">
                <a:pos x="154167" y="24795"/>
              </a:cxn>
              <a:cxn ang="0">
                <a:pos x="147945" y="37882"/>
              </a:cxn>
              <a:cxn ang="0">
                <a:pos x="145179" y="50279"/>
              </a:cxn>
              <a:cxn ang="0">
                <a:pos x="123057" y="43392"/>
              </a:cxn>
              <a:cxn ang="0">
                <a:pos x="109922" y="44080"/>
              </a:cxn>
              <a:cxn ang="0">
                <a:pos x="85034" y="55789"/>
              </a:cxn>
              <a:cxn ang="0">
                <a:pos x="68442" y="90227"/>
              </a:cxn>
              <a:cxn ang="0">
                <a:pos x="67750" y="90916"/>
              </a:cxn>
              <a:cxn ang="0">
                <a:pos x="67059" y="91605"/>
              </a:cxn>
              <a:cxn ang="0">
                <a:pos x="67059" y="91605"/>
              </a:cxn>
              <a:cxn ang="0">
                <a:pos x="1383" y="123976"/>
              </a:cxn>
              <a:cxn ang="0">
                <a:pos x="0" y="130175"/>
              </a:cxn>
              <a:cxn ang="0">
                <a:pos x="337369" y="130175"/>
              </a:cxn>
            </a:cxnLst>
            <a:rect l="0" t="0" r="0" b="0"/>
            <a:pathLst>
              <a:path w="496" h="189">
                <a:moveTo>
                  <a:pt x="488" y="189"/>
                </a:moveTo>
                <a:cubicBezTo>
                  <a:pt x="491" y="182"/>
                  <a:pt x="493" y="174"/>
                  <a:pt x="493" y="165"/>
                </a:cubicBezTo>
                <a:cubicBezTo>
                  <a:pt x="496" y="124"/>
                  <a:pt x="463" y="79"/>
                  <a:pt x="419" y="79"/>
                </a:cubicBezTo>
                <a:cubicBezTo>
                  <a:pt x="401" y="79"/>
                  <a:pt x="384" y="84"/>
                  <a:pt x="370" y="92"/>
                </a:cubicBezTo>
                <a:cubicBezTo>
                  <a:pt x="370" y="91"/>
                  <a:pt x="370" y="89"/>
                  <a:pt x="370" y="87"/>
                </a:cubicBezTo>
                <a:cubicBezTo>
                  <a:pt x="370" y="86"/>
                  <a:pt x="370" y="84"/>
                  <a:pt x="370" y="83"/>
                </a:cubicBezTo>
                <a:cubicBezTo>
                  <a:pt x="371" y="78"/>
                  <a:pt x="370" y="72"/>
                  <a:pt x="369" y="67"/>
                </a:cubicBezTo>
                <a:cubicBezTo>
                  <a:pt x="368" y="61"/>
                  <a:pt x="366" y="55"/>
                  <a:pt x="363" y="49"/>
                </a:cubicBezTo>
                <a:cubicBezTo>
                  <a:pt x="363" y="48"/>
                  <a:pt x="363" y="47"/>
                  <a:pt x="362" y="46"/>
                </a:cubicBezTo>
                <a:cubicBezTo>
                  <a:pt x="362" y="46"/>
                  <a:pt x="362" y="46"/>
                  <a:pt x="362" y="46"/>
                </a:cubicBezTo>
                <a:cubicBezTo>
                  <a:pt x="362" y="46"/>
                  <a:pt x="362" y="46"/>
                  <a:pt x="362" y="46"/>
                </a:cubicBezTo>
                <a:cubicBezTo>
                  <a:pt x="360" y="41"/>
                  <a:pt x="357" y="37"/>
                  <a:pt x="350" y="28"/>
                </a:cubicBezTo>
                <a:cubicBezTo>
                  <a:pt x="346" y="22"/>
                  <a:pt x="340" y="18"/>
                  <a:pt x="335" y="14"/>
                </a:cubicBezTo>
                <a:cubicBezTo>
                  <a:pt x="323" y="6"/>
                  <a:pt x="310" y="2"/>
                  <a:pt x="296" y="1"/>
                </a:cubicBezTo>
                <a:cubicBezTo>
                  <a:pt x="281" y="0"/>
                  <a:pt x="268" y="2"/>
                  <a:pt x="255" y="9"/>
                </a:cubicBezTo>
                <a:cubicBezTo>
                  <a:pt x="242" y="15"/>
                  <a:pt x="231" y="24"/>
                  <a:pt x="223" y="36"/>
                </a:cubicBezTo>
                <a:cubicBezTo>
                  <a:pt x="220" y="43"/>
                  <a:pt x="217" y="49"/>
                  <a:pt x="214" y="55"/>
                </a:cubicBezTo>
                <a:cubicBezTo>
                  <a:pt x="212" y="61"/>
                  <a:pt x="211" y="67"/>
                  <a:pt x="210" y="73"/>
                </a:cubicBezTo>
                <a:cubicBezTo>
                  <a:pt x="200" y="67"/>
                  <a:pt x="189" y="64"/>
                  <a:pt x="178" y="63"/>
                </a:cubicBezTo>
                <a:cubicBezTo>
                  <a:pt x="171" y="63"/>
                  <a:pt x="165" y="64"/>
                  <a:pt x="159" y="64"/>
                </a:cubicBezTo>
                <a:cubicBezTo>
                  <a:pt x="145" y="67"/>
                  <a:pt x="133" y="72"/>
                  <a:pt x="123" y="81"/>
                </a:cubicBezTo>
                <a:cubicBezTo>
                  <a:pt x="109" y="94"/>
                  <a:pt x="100" y="112"/>
                  <a:pt x="99" y="131"/>
                </a:cubicBezTo>
                <a:cubicBezTo>
                  <a:pt x="98" y="131"/>
                  <a:pt x="98" y="132"/>
                  <a:pt x="98" y="132"/>
                </a:cubicBezTo>
                <a:cubicBezTo>
                  <a:pt x="92" y="131"/>
                  <a:pt x="86" y="130"/>
                  <a:pt x="97" y="133"/>
                </a:cubicBezTo>
                <a:cubicBezTo>
                  <a:pt x="97" y="133"/>
                  <a:pt x="97" y="133"/>
                  <a:pt x="97" y="133"/>
                </a:cubicBezTo>
                <a:cubicBezTo>
                  <a:pt x="59" y="125"/>
                  <a:pt x="17" y="137"/>
                  <a:pt x="2" y="180"/>
                </a:cubicBezTo>
                <a:cubicBezTo>
                  <a:pt x="1" y="183"/>
                  <a:pt x="0" y="186"/>
                  <a:pt x="0" y="189"/>
                </a:cubicBezTo>
                <a:lnTo>
                  <a:pt x="488" y="189"/>
                </a:lnTo>
                <a:close/>
              </a:path>
            </a:pathLst>
          </a:custGeom>
          <a:solidFill>
            <a:srgbClr val="FFFFFF">
              <a:alpha val="100000"/>
            </a:srgbClr>
          </a:solidFill>
          <a:ln w="9525">
            <a:noFill/>
          </a:ln>
        </p:spPr>
        <p:txBody>
          <a:bodyPr/>
          <a:lstStyle/>
          <a:p>
            <a:endParaRPr lang="zh-CN" altLang="en-US"/>
          </a:p>
        </p:txBody>
      </p:sp>
      <p:grpSp>
        <p:nvGrpSpPr>
          <p:cNvPr id="8200" name="Group 12"/>
          <p:cNvGrpSpPr/>
          <p:nvPr/>
        </p:nvGrpSpPr>
        <p:grpSpPr>
          <a:xfrm flipV="1">
            <a:off x="3703003" y="2012950"/>
            <a:ext cx="130175" cy="127000"/>
            <a:chOff x="223" y="203"/>
            <a:chExt cx="213" cy="211"/>
          </a:xfrm>
        </p:grpSpPr>
        <p:sp>
          <p:nvSpPr>
            <p:cNvPr id="8203" name="Freeform 13"/>
            <p:cNvSpPr/>
            <p:nvPr/>
          </p:nvSpPr>
          <p:spPr>
            <a:xfrm>
              <a:off x="223" y="203"/>
              <a:ext cx="213" cy="211"/>
            </a:xfrm>
            <a:custGeom>
              <a:avLst/>
              <a:gdLst/>
              <a:ahLst/>
              <a:cxnLst>
                <a:cxn ang="0">
                  <a:pos x="133" y="0"/>
                </a:cxn>
                <a:cxn ang="0">
                  <a:pos x="130" y="90"/>
                </a:cxn>
                <a:cxn ang="0">
                  <a:pos x="213" y="130"/>
                </a:cxn>
                <a:cxn ang="0">
                  <a:pos x="121" y="130"/>
                </a:cxn>
                <a:cxn ang="0">
                  <a:pos x="83" y="211"/>
                </a:cxn>
                <a:cxn ang="0">
                  <a:pos x="83" y="121"/>
                </a:cxn>
                <a:cxn ang="0">
                  <a:pos x="0" y="81"/>
                </a:cxn>
                <a:cxn ang="0">
                  <a:pos x="93" y="81"/>
                </a:cxn>
                <a:cxn ang="0">
                  <a:pos x="133" y="0"/>
                </a:cxn>
              </a:cxnLst>
              <a:rect l="0" t="0" r="0" b="0"/>
              <a:pathLst>
                <a:path w="213" h="211">
                  <a:moveTo>
                    <a:pt x="133" y="0"/>
                  </a:moveTo>
                  <a:lnTo>
                    <a:pt x="130" y="90"/>
                  </a:lnTo>
                  <a:lnTo>
                    <a:pt x="213" y="130"/>
                  </a:lnTo>
                  <a:lnTo>
                    <a:pt x="121" y="130"/>
                  </a:lnTo>
                  <a:lnTo>
                    <a:pt x="83" y="211"/>
                  </a:lnTo>
                  <a:lnTo>
                    <a:pt x="83" y="121"/>
                  </a:lnTo>
                  <a:lnTo>
                    <a:pt x="0" y="81"/>
                  </a:lnTo>
                  <a:lnTo>
                    <a:pt x="93" y="81"/>
                  </a:lnTo>
                  <a:lnTo>
                    <a:pt x="133" y="0"/>
                  </a:lnTo>
                  <a:close/>
                </a:path>
              </a:pathLst>
            </a:custGeom>
            <a:solidFill>
              <a:srgbClr val="FFFFFF">
                <a:alpha val="100000"/>
              </a:srgbClr>
            </a:solidFill>
            <a:ln w="9525">
              <a:noFill/>
            </a:ln>
          </p:spPr>
          <p:txBody>
            <a:bodyPr/>
            <a:lstStyle/>
            <a:p>
              <a:endParaRPr lang="zh-CN" altLang="en-US"/>
            </a:p>
          </p:txBody>
        </p:sp>
        <p:sp>
          <p:nvSpPr>
            <p:cNvPr id="8204" name="Oval 14"/>
            <p:cNvSpPr/>
            <p:nvPr/>
          </p:nvSpPr>
          <p:spPr>
            <a:xfrm>
              <a:off x="259" y="239"/>
              <a:ext cx="142" cy="139"/>
            </a:xfrm>
            <a:prstGeom prst="ellipse">
              <a:avLst/>
            </a:prstGeom>
            <a:solidFill>
              <a:srgbClr val="FFFFFF">
                <a:alpha val="16862"/>
              </a:srgbClr>
            </a:solidFill>
            <a:ln w="9525">
              <a:noFill/>
            </a:ln>
          </p:spPr>
          <p:txBody>
            <a:bodyPr/>
            <a:lstStyle/>
            <a:p>
              <a:endParaRPr lang="zh-CN" altLang="en-US" dirty="0">
                <a:latin typeface="Arial" panose="020B0604020202020204" pitchFamily="34" charset="0"/>
              </a:endParaRPr>
            </a:p>
          </p:txBody>
        </p:sp>
      </p:grpSp>
      <p:pic>
        <p:nvPicPr>
          <p:cNvPr id="10" name="图片 9">
            <a:extLst>
              <a:ext uri="{FF2B5EF4-FFF2-40B4-BE49-F238E27FC236}">
                <a16:creationId xmlns:a16="http://schemas.microsoft.com/office/drawing/2014/main" id="{DCB27641-1FE8-6CC0-EF31-141BDAD900AF}"/>
              </a:ext>
            </a:extLst>
          </p:cNvPr>
          <p:cNvPicPr>
            <a:picLocks noChangeAspect="1"/>
          </p:cNvPicPr>
          <p:nvPr/>
        </p:nvPicPr>
        <p:blipFill rotWithShape="1">
          <a:blip r:embed="rId4"/>
          <a:srcRect r="13411" b="86150"/>
          <a:stretch/>
        </p:blipFill>
        <p:spPr>
          <a:xfrm>
            <a:off x="3004503" y="3310964"/>
            <a:ext cx="8387896" cy="803052"/>
          </a:xfrm>
          <a:prstGeom prst="rect">
            <a:avLst/>
          </a:prstGeom>
        </p:spPr>
      </p:pic>
    </p:spTree>
    <p:extLst>
      <p:ext uri="{BB962C8B-B14F-4D97-AF65-F5344CB8AC3E}">
        <p14:creationId xmlns:p14="http://schemas.microsoft.com/office/powerpoint/2010/main" val="4141234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76672"/>
            <a:ext cx="10850563" cy="552028"/>
          </a:xfrm>
        </p:spPr>
        <p:txBody>
          <a:bodyPr/>
          <a:lstStyle/>
          <a:p>
            <a:r>
              <a:rPr lang="zh-CN" altLang="en-US" dirty="0"/>
              <a:t>光伏柔性支架</a:t>
            </a:r>
            <a:r>
              <a:rPr lang="en-US" altLang="zh-CN" dirty="0"/>
              <a:t>-</a:t>
            </a:r>
            <a:r>
              <a:rPr lang="zh-CN" altLang="en-US" dirty="0"/>
              <a:t>考虑几何非线性</a:t>
            </a:r>
          </a:p>
        </p:txBody>
      </p:sp>
      <p:pic>
        <p:nvPicPr>
          <p:cNvPr id="4" name="图片 3"/>
          <p:cNvPicPr>
            <a:picLocks noChangeAspect="1"/>
          </p:cNvPicPr>
          <p:nvPr/>
        </p:nvPicPr>
        <p:blipFill>
          <a:blip r:embed="rId3"/>
          <a:stretch>
            <a:fillRect/>
          </a:stretch>
        </p:blipFill>
        <p:spPr>
          <a:xfrm>
            <a:off x="5087888" y="1546911"/>
            <a:ext cx="5856536" cy="5311089"/>
          </a:xfrm>
          <a:prstGeom prst="rect">
            <a:avLst/>
          </a:prstGeom>
        </p:spPr>
      </p:pic>
      <p:sp>
        <p:nvSpPr>
          <p:cNvPr id="5" name="文本框 4"/>
          <p:cNvSpPr txBox="1"/>
          <p:nvPr>
            <p:custDataLst>
              <p:tags r:id="rId1"/>
            </p:custDataLst>
          </p:nvPr>
        </p:nvSpPr>
        <p:spPr bwMode="auto">
          <a:xfrm>
            <a:off x="537320" y="1952836"/>
            <a:ext cx="4550568" cy="2952328"/>
          </a:xfrm>
          <a:prstGeom prst="rect">
            <a:avLst/>
          </a:prstGeom>
          <a:ln>
            <a:solidFill>
              <a:srgbClr val="FFC000"/>
            </a:solidFill>
            <a:prstDash val="dash"/>
          </a:ln>
        </p:spPr>
        <p:txBody>
          <a:bodyPr wrap="none" lIns="120000" tIns="62400" rIns="120000" bIns="62400" anchor="ctr">
            <a:noAutofit/>
            <a:scene3d>
              <a:camera prst="orthographicFront"/>
              <a:lightRig rig="threePt" dir="t"/>
            </a:scene3d>
            <a:sp3d>
              <a:bevelT w="0" h="0"/>
            </a:sp3d>
          </a:bodyPr>
          <a:lstStyle/>
          <a:p>
            <a:pPr>
              <a:lnSpc>
                <a:spcPts val="2800"/>
              </a:lnSpc>
              <a:defRPr/>
            </a:pPr>
            <a:r>
              <a:rPr lang="zh-CN" altLang="en-US" sz="2200" b="1" dirty="0">
                <a:latin typeface="+mn-ea"/>
                <a:ea typeface="+mn-ea"/>
              </a:rPr>
              <a:t>对于非线性效应大的结构，</a:t>
            </a:r>
            <a:endParaRPr lang="en-US" altLang="zh-CN" sz="2200" b="1" dirty="0">
              <a:latin typeface="+mn-ea"/>
              <a:ea typeface="+mn-ea"/>
            </a:endParaRPr>
          </a:p>
          <a:p>
            <a:pPr>
              <a:lnSpc>
                <a:spcPts val="2500"/>
              </a:lnSpc>
              <a:spcBef>
                <a:spcPts val="600"/>
              </a:spcBef>
              <a:spcAft>
                <a:spcPts val="600"/>
              </a:spcAft>
              <a:defRPr/>
            </a:pPr>
            <a:r>
              <a:rPr lang="zh-CN" altLang="en-US" sz="2200" b="1" dirty="0">
                <a:latin typeface="+mn-ea"/>
                <a:ea typeface="+mn-ea"/>
              </a:rPr>
              <a:t>一次计算是难以得到精确结果，</a:t>
            </a:r>
            <a:endParaRPr lang="en-US" altLang="zh-CN" sz="2200" b="1" dirty="0">
              <a:latin typeface="+mn-ea"/>
              <a:ea typeface="+mn-ea"/>
            </a:endParaRPr>
          </a:p>
          <a:p>
            <a:pPr>
              <a:lnSpc>
                <a:spcPts val="2500"/>
              </a:lnSpc>
              <a:spcBef>
                <a:spcPts val="600"/>
              </a:spcBef>
              <a:spcAft>
                <a:spcPts val="600"/>
              </a:spcAft>
            </a:pPr>
            <a:r>
              <a:rPr lang="zh-CN" altLang="en-US" sz="2200" b="1" dirty="0">
                <a:latin typeface="+mn-ea"/>
                <a:ea typeface="+mn-ea"/>
              </a:rPr>
              <a:t>只能采用分步逐次迭代的方法</a:t>
            </a:r>
            <a:endParaRPr lang="en-US" altLang="zh-CN" sz="2200" b="1" dirty="0">
              <a:latin typeface="+mn-ea"/>
              <a:ea typeface="+mn-ea"/>
            </a:endParaRPr>
          </a:p>
          <a:p>
            <a:pPr>
              <a:lnSpc>
                <a:spcPts val="2500"/>
              </a:lnSpc>
              <a:spcBef>
                <a:spcPts val="600"/>
              </a:spcBef>
              <a:spcAft>
                <a:spcPts val="600"/>
              </a:spcAft>
            </a:pPr>
            <a:r>
              <a:rPr lang="zh-CN" altLang="en-US" sz="2200" b="1" dirty="0">
                <a:latin typeface="+mn-ea"/>
                <a:ea typeface="+mn-ea"/>
              </a:rPr>
              <a:t>进行分析。程序采用的经典非</a:t>
            </a:r>
            <a:endParaRPr lang="en-US" altLang="zh-CN" sz="2200" b="1" dirty="0">
              <a:latin typeface="+mn-ea"/>
              <a:ea typeface="+mn-ea"/>
            </a:endParaRPr>
          </a:p>
          <a:p>
            <a:pPr>
              <a:lnSpc>
                <a:spcPts val="2500"/>
              </a:lnSpc>
              <a:spcBef>
                <a:spcPts val="600"/>
              </a:spcBef>
              <a:spcAft>
                <a:spcPts val="600"/>
              </a:spcAft>
            </a:pPr>
            <a:r>
              <a:rPr lang="zh-CN" altLang="en-US" sz="2200" b="1" dirty="0">
                <a:latin typeface="+mn-ea"/>
                <a:ea typeface="+mn-ea"/>
              </a:rPr>
              <a:t>线性分析方法：牛顿</a:t>
            </a:r>
            <a:r>
              <a:rPr lang="en-US" altLang="zh-CN" sz="2200" b="1" dirty="0">
                <a:latin typeface="+mn-ea"/>
                <a:ea typeface="+mn-ea"/>
              </a:rPr>
              <a:t>-</a:t>
            </a:r>
            <a:r>
              <a:rPr lang="zh-CN" altLang="en-US" sz="2200" b="1" dirty="0">
                <a:latin typeface="+mn-ea"/>
                <a:ea typeface="+mn-ea"/>
              </a:rPr>
              <a:t>拉弗森迭代法。</a:t>
            </a:r>
            <a:endParaRPr lang="en-US" altLang="zh-CN" sz="2200" b="1" dirty="0">
              <a:latin typeface="+mn-ea"/>
              <a:ea typeface="+mn-ea"/>
            </a:endParaRPr>
          </a:p>
        </p:txBody>
      </p:sp>
      <p:sp>
        <p:nvSpPr>
          <p:cNvPr id="3" name="矩形 112">
            <a:extLst>
              <a:ext uri="{FF2B5EF4-FFF2-40B4-BE49-F238E27FC236}">
                <a16:creationId xmlns:a16="http://schemas.microsoft.com/office/drawing/2014/main" id="{1A9D454E-4CFA-7A91-08AB-3EB19F186BF8}"/>
              </a:ext>
            </a:extLst>
          </p:cNvPr>
          <p:cNvSpPr/>
          <p:nvPr/>
        </p:nvSpPr>
        <p:spPr>
          <a:xfrm>
            <a:off x="669924" y="1124744"/>
            <a:ext cx="6578203" cy="422167"/>
          </a:xfrm>
          <a:prstGeom prst="rect">
            <a:avLst/>
          </a:prstGeom>
          <a:solidFill>
            <a:schemeClr val="accent2">
              <a:lumMod val="40000"/>
              <a:lumOff val="60000"/>
              <a:alpha val="65000"/>
            </a:schemeClr>
          </a:solidFill>
          <a:ln w="9525">
            <a:noFill/>
          </a:ln>
        </p:spPr>
        <p:txBody>
          <a:bodyPr wrap="square">
            <a:spAutoFit/>
          </a:bodyPr>
          <a:lstStyle/>
          <a:p>
            <a:pPr marL="285750" indent="-285750">
              <a:lnSpc>
                <a:spcPts val="2800"/>
              </a:lnSpc>
              <a:buFont typeface="Wingdings" panose="05000000000000000000" pitchFamily="2" charset="2"/>
              <a:buChar char="u"/>
              <a:defRPr/>
            </a:pPr>
            <a:r>
              <a:rPr lang="zh-CN" altLang="en-US" sz="2000" b="1" dirty="0">
                <a:latin typeface="Arial" panose="020B0604020202020204" pitchFamily="34" charset="0"/>
                <a:ea typeface="微软雅黑" panose="020B0503020204020204" pitchFamily="34" charset="-122"/>
                <a:cs typeface="+mn-ea"/>
              </a:rPr>
              <a:t>索结构进行非线性计算考虑</a:t>
            </a:r>
            <a:r>
              <a:rPr lang="zh-CN" altLang="en-US" sz="2000" b="1" dirty="0">
                <a:ea typeface="微软雅黑" panose="020B0503020204020204" pitchFamily="34" charset="-122"/>
                <a:cs typeface="+mn-ea"/>
              </a:rPr>
              <a:t>拉索的</a:t>
            </a:r>
            <a:r>
              <a:rPr lang="zh-CN" altLang="en-US" sz="2000" b="1" dirty="0">
                <a:latin typeface="Arial" panose="020B0604020202020204" pitchFamily="34" charset="0"/>
                <a:ea typeface="微软雅黑" panose="020B0503020204020204" pitchFamily="34" charset="-122"/>
                <a:cs typeface="+mn-ea"/>
              </a:rPr>
              <a:t>几何非线性效应</a:t>
            </a:r>
            <a:endParaRPr lang="en-US" altLang="zh-CN" sz="2000" b="1" dirty="0">
              <a:latin typeface="Arial" panose="020B0604020202020204" pitchFamily="34" charset="0"/>
              <a:ea typeface="微软雅黑" panose="020B0503020204020204" pitchFamily="34" charset="-122"/>
              <a:cs typeface="+mn-ea"/>
            </a:endParaRPr>
          </a:p>
        </p:txBody>
      </p:sp>
      <p:sp>
        <p:nvSpPr>
          <p:cNvPr id="6" name="流程图: 过程 5">
            <a:extLst>
              <a:ext uri="{FF2B5EF4-FFF2-40B4-BE49-F238E27FC236}">
                <a16:creationId xmlns:a16="http://schemas.microsoft.com/office/drawing/2014/main" id="{E8F9E407-3FE6-ED8B-E770-2200A3933E5E}"/>
              </a:ext>
            </a:extLst>
          </p:cNvPr>
          <p:cNvSpPr/>
          <p:nvPr/>
        </p:nvSpPr>
        <p:spPr>
          <a:xfrm>
            <a:off x="7680176" y="4977344"/>
            <a:ext cx="1368152" cy="51137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tx1"/>
                </a:solidFill>
                <a:latin typeface="等线" panose="02010600030101010101" charset="-122"/>
                <a:ea typeface="等线" panose="02010600030101010101" charset="-122"/>
              </a:rPr>
              <a:t>几何非线性</a:t>
            </a:r>
            <a:endParaRPr lang="en-US" altLang="zh-CN" b="1" dirty="0">
              <a:solidFill>
                <a:schemeClr val="tx1"/>
              </a:solidFill>
              <a:latin typeface="等线" panose="02010600030101010101" charset="-122"/>
              <a:ea typeface="等线" panose="02010600030101010101" charset="-122"/>
            </a:endParaRPr>
          </a:p>
        </p:txBody>
      </p:sp>
      <p:cxnSp>
        <p:nvCxnSpPr>
          <p:cNvPr id="7" name="肘形连接符 11">
            <a:extLst>
              <a:ext uri="{FF2B5EF4-FFF2-40B4-BE49-F238E27FC236}">
                <a16:creationId xmlns:a16="http://schemas.microsoft.com/office/drawing/2014/main" id="{3EB6B067-31D9-9E42-76A2-0D8F2004DC97}"/>
              </a:ext>
            </a:extLst>
          </p:cNvPr>
          <p:cNvCxnSpPr>
            <a:cxnSpLocks/>
          </p:cNvCxnSpPr>
          <p:nvPr/>
        </p:nvCxnSpPr>
        <p:spPr>
          <a:xfrm>
            <a:off x="6528048" y="4941168"/>
            <a:ext cx="2736304" cy="504056"/>
          </a:xfrm>
          <a:prstGeom prst="bentConnector3">
            <a:avLst>
              <a:gd name="adj1" fmla="val 37314"/>
            </a:avLst>
          </a:prstGeom>
          <a:ln>
            <a:solidFill>
              <a:srgbClr val="FFC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25890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76672"/>
            <a:ext cx="10850563" cy="552028"/>
          </a:xfrm>
        </p:spPr>
        <p:txBody>
          <a:bodyPr/>
          <a:lstStyle/>
          <a:p>
            <a:r>
              <a:rPr lang="zh-CN" altLang="en-US" dirty="0"/>
              <a:t>光伏柔性支架</a:t>
            </a:r>
            <a:r>
              <a:rPr lang="en-US" altLang="zh-CN" dirty="0"/>
              <a:t>-</a:t>
            </a:r>
            <a:r>
              <a:rPr lang="zh-CN" altLang="en-US" dirty="0"/>
              <a:t>考虑几何非线性</a:t>
            </a:r>
          </a:p>
        </p:txBody>
      </p:sp>
      <p:sp>
        <p:nvSpPr>
          <p:cNvPr id="5" name="文本框 4"/>
          <p:cNvSpPr txBox="1"/>
          <p:nvPr>
            <p:custDataLst>
              <p:tags r:id="rId1"/>
            </p:custDataLst>
          </p:nvPr>
        </p:nvSpPr>
        <p:spPr bwMode="auto">
          <a:xfrm>
            <a:off x="649201" y="1762935"/>
            <a:ext cx="5126632" cy="1584175"/>
          </a:xfrm>
          <a:prstGeom prst="rect">
            <a:avLst/>
          </a:prstGeom>
          <a:ln>
            <a:solidFill>
              <a:srgbClr val="FFC000"/>
            </a:solidFill>
            <a:prstDash val="dash"/>
          </a:ln>
        </p:spPr>
        <p:txBody>
          <a:bodyPr wrap="none" lIns="120000" tIns="62400" rIns="120000" bIns="62400" anchor="ctr">
            <a:noAutofit/>
            <a:scene3d>
              <a:camera prst="orthographicFront"/>
              <a:lightRig rig="threePt" dir="t"/>
            </a:scene3d>
            <a:sp3d>
              <a:bevelT w="0" h="0"/>
            </a:sp3d>
          </a:bodyPr>
          <a:lstStyle/>
          <a:p>
            <a:pPr>
              <a:lnSpc>
                <a:spcPts val="2800"/>
              </a:lnSpc>
              <a:defRPr/>
            </a:pPr>
            <a:r>
              <a:rPr lang="zh-CN" altLang="en-US" sz="2200" b="1" dirty="0">
                <a:latin typeface="+mn-ea"/>
                <a:ea typeface="+mn-ea"/>
              </a:rPr>
              <a:t>初始态分析控制参数和初始态结果输出，</a:t>
            </a:r>
            <a:endParaRPr lang="en-US" altLang="zh-CN" sz="2200" b="1" dirty="0">
              <a:latin typeface="+mn-ea"/>
              <a:ea typeface="+mn-ea"/>
            </a:endParaRPr>
          </a:p>
          <a:p>
            <a:pPr>
              <a:lnSpc>
                <a:spcPts val="2800"/>
              </a:lnSpc>
              <a:defRPr/>
            </a:pPr>
            <a:r>
              <a:rPr lang="zh-CN" altLang="en-US" sz="2200" b="1" dirty="0">
                <a:latin typeface="+mn-ea"/>
                <a:ea typeface="+mn-ea"/>
              </a:rPr>
              <a:t>初始态结果包括内力、位移和索挠度图。</a:t>
            </a:r>
            <a:endParaRPr lang="en-US" altLang="zh-CN" sz="2200" b="1" dirty="0">
              <a:latin typeface="+mn-ea"/>
              <a:ea typeface="+mn-ea"/>
            </a:endParaRPr>
          </a:p>
        </p:txBody>
      </p:sp>
      <p:sp>
        <p:nvSpPr>
          <p:cNvPr id="3" name="矩形 112">
            <a:extLst>
              <a:ext uri="{FF2B5EF4-FFF2-40B4-BE49-F238E27FC236}">
                <a16:creationId xmlns:a16="http://schemas.microsoft.com/office/drawing/2014/main" id="{1A9D454E-4CFA-7A91-08AB-3EB19F186BF8}"/>
              </a:ext>
            </a:extLst>
          </p:cNvPr>
          <p:cNvSpPr/>
          <p:nvPr/>
        </p:nvSpPr>
        <p:spPr>
          <a:xfrm>
            <a:off x="669924" y="1124744"/>
            <a:ext cx="6578203" cy="422167"/>
          </a:xfrm>
          <a:prstGeom prst="rect">
            <a:avLst/>
          </a:prstGeom>
          <a:solidFill>
            <a:schemeClr val="accent2">
              <a:lumMod val="40000"/>
              <a:lumOff val="60000"/>
              <a:alpha val="65000"/>
            </a:schemeClr>
          </a:solidFill>
          <a:ln w="9525">
            <a:noFill/>
          </a:ln>
        </p:spPr>
        <p:txBody>
          <a:bodyPr wrap="square">
            <a:spAutoFit/>
          </a:bodyPr>
          <a:lstStyle/>
          <a:p>
            <a:pPr marL="285750" indent="-285750">
              <a:lnSpc>
                <a:spcPts val="2800"/>
              </a:lnSpc>
              <a:buFont typeface="Wingdings" panose="05000000000000000000" pitchFamily="2" charset="2"/>
              <a:buChar char="u"/>
              <a:defRPr/>
            </a:pPr>
            <a:r>
              <a:rPr lang="zh-CN" altLang="en-US" sz="2000" b="1" dirty="0">
                <a:latin typeface="Arial" panose="020B0604020202020204" pitchFamily="34" charset="0"/>
                <a:ea typeface="微软雅黑" panose="020B0503020204020204" pitchFamily="34" charset="-122"/>
                <a:cs typeface="+mn-ea"/>
              </a:rPr>
              <a:t>索结构进行非线性计算考虑</a:t>
            </a:r>
            <a:r>
              <a:rPr lang="zh-CN" altLang="en-US" sz="2000" b="1" dirty="0">
                <a:ea typeface="微软雅黑" panose="020B0503020204020204" pitchFamily="34" charset="-122"/>
                <a:cs typeface="+mn-ea"/>
              </a:rPr>
              <a:t>拉索的</a:t>
            </a:r>
            <a:r>
              <a:rPr lang="zh-CN" altLang="en-US" sz="2000" b="1" dirty="0">
                <a:latin typeface="Arial" panose="020B0604020202020204" pitchFamily="34" charset="0"/>
                <a:ea typeface="微软雅黑" panose="020B0503020204020204" pitchFamily="34" charset="-122"/>
                <a:cs typeface="+mn-ea"/>
              </a:rPr>
              <a:t>几何非线性效应</a:t>
            </a:r>
            <a:endParaRPr lang="en-US" altLang="zh-CN" sz="2000" b="1" dirty="0">
              <a:latin typeface="Arial" panose="020B0604020202020204" pitchFamily="34" charset="0"/>
              <a:ea typeface="微软雅黑" panose="020B0503020204020204" pitchFamily="34" charset="-122"/>
              <a:cs typeface="+mn-ea"/>
            </a:endParaRPr>
          </a:p>
        </p:txBody>
      </p:sp>
      <p:pic>
        <p:nvPicPr>
          <p:cNvPr id="9" name="图片 8">
            <a:extLst>
              <a:ext uri="{FF2B5EF4-FFF2-40B4-BE49-F238E27FC236}">
                <a16:creationId xmlns:a16="http://schemas.microsoft.com/office/drawing/2014/main" id="{E17BCDCB-7785-B94C-C63B-037F4B25E4A3}"/>
              </a:ext>
            </a:extLst>
          </p:cNvPr>
          <p:cNvPicPr>
            <a:picLocks noChangeAspect="1"/>
          </p:cNvPicPr>
          <p:nvPr/>
        </p:nvPicPr>
        <p:blipFill>
          <a:blip r:embed="rId3"/>
          <a:stretch>
            <a:fillRect/>
          </a:stretch>
        </p:blipFill>
        <p:spPr>
          <a:xfrm>
            <a:off x="857117" y="3429000"/>
            <a:ext cx="4514850" cy="3067050"/>
          </a:xfrm>
          <a:prstGeom prst="rect">
            <a:avLst/>
          </a:prstGeom>
        </p:spPr>
      </p:pic>
      <p:pic>
        <p:nvPicPr>
          <p:cNvPr id="11" name="图片 10">
            <a:extLst>
              <a:ext uri="{FF2B5EF4-FFF2-40B4-BE49-F238E27FC236}">
                <a16:creationId xmlns:a16="http://schemas.microsoft.com/office/drawing/2014/main" id="{4A6E5F1F-BF96-1EEE-363D-BCE9002DD624}"/>
              </a:ext>
            </a:extLst>
          </p:cNvPr>
          <p:cNvPicPr>
            <a:picLocks noChangeAspect="1"/>
          </p:cNvPicPr>
          <p:nvPr/>
        </p:nvPicPr>
        <p:blipFill>
          <a:blip r:embed="rId4"/>
          <a:stretch>
            <a:fillRect/>
          </a:stretch>
        </p:blipFill>
        <p:spPr>
          <a:xfrm>
            <a:off x="5831986" y="1844824"/>
            <a:ext cx="5688502" cy="3572687"/>
          </a:xfrm>
          <a:prstGeom prst="rect">
            <a:avLst/>
          </a:prstGeom>
        </p:spPr>
      </p:pic>
    </p:spTree>
    <p:extLst>
      <p:ext uri="{BB962C8B-B14F-4D97-AF65-F5344CB8AC3E}">
        <p14:creationId xmlns:p14="http://schemas.microsoft.com/office/powerpoint/2010/main" val="1905061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04664"/>
            <a:ext cx="5138043" cy="624036"/>
          </a:xfrm>
        </p:spPr>
        <p:txBody>
          <a:bodyPr/>
          <a:lstStyle/>
          <a:p>
            <a:r>
              <a:rPr lang="zh-CN" altLang="en-US" dirty="0"/>
              <a:t>光伏柔性支架</a:t>
            </a:r>
            <a:r>
              <a:rPr lang="en-US" altLang="zh-CN" dirty="0"/>
              <a:t>-</a:t>
            </a:r>
            <a:r>
              <a:rPr lang="zh-CN" altLang="en-US" dirty="0"/>
              <a:t>非线性分析</a:t>
            </a:r>
          </a:p>
        </p:txBody>
      </p:sp>
      <p:pic>
        <p:nvPicPr>
          <p:cNvPr id="3" name="图片 2"/>
          <p:cNvPicPr>
            <a:picLocks noChangeAspect="1"/>
          </p:cNvPicPr>
          <p:nvPr/>
        </p:nvPicPr>
        <p:blipFill rotWithShape="1">
          <a:blip r:embed="rId2"/>
          <a:srcRect r="2185" b="452"/>
          <a:stretch/>
        </p:blipFill>
        <p:spPr>
          <a:xfrm>
            <a:off x="6240016" y="1124744"/>
            <a:ext cx="5328592" cy="5679157"/>
          </a:xfrm>
          <a:prstGeom prst="rect">
            <a:avLst/>
          </a:prstGeom>
        </p:spPr>
      </p:pic>
      <p:sp>
        <p:nvSpPr>
          <p:cNvPr id="5" name="文本框 4">
            <a:extLst>
              <a:ext uri="{FF2B5EF4-FFF2-40B4-BE49-F238E27FC236}">
                <a16:creationId xmlns:a16="http://schemas.microsoft.com/office/drawing/2014/main" id="{4543DA0D-F929-1CB5-2228-E002339F79D5}"/>
              </a:ext>
            </a:extLst>
          </p:cNvPr>
          <p:cNvSpPr txBox="1"/>
          <p:nvPr/>
        </p:nvSpPr>
        <p:spPr>
          <a:xfrm>
            <a:off x="551384" y="1671638"/>
            <a:ext cx="5688632" cy="4824526"/>
          </a:xfrm>
          <a:prstGeom prst="rect">
            <a:avLst/>
          </a:prstGeom>
          <a:noFill/>
        </p:spPr>
        <p:txBody>
          <a:bodyPr wrap="square">
            <a:spAutoFit/>
          </a:bodyPr>
          <a:lstStyle/>
          <a:p>
            <a:pPr marL="342900" indent="-342900">
              <a:lnSpc>
                <a:spcPts val="3100"/>
              </a:lnSpc>
              <a:buFont typeface="Wingdings" panose="05000000000000000000" pitchFamily="2" charset="2"/>
              <a:buChar char="Ø"/>
            </a:pPr>
            <a:r>
              <a:rPr lang="zh-CN" altLang="en-US" sz="2000" b="1" dirty="0">
                <a:latin typeface="+mn-ea"/>
                <a:ea typeface="+mn-ea"/>
              </a:rPr>
              <a:t>在非线性分析中，需先组合荷载，再进行内力分析，比如计算恒</a:t>
            </a:r>
            <a:r>
              <a:rPr lang="en-US" altLang="zh-CN" sz="2000" b="1" dirty="0">
                <a:latin typeface="+mn-ea"/>
                <a:ea typeface="+mn-ea"/>
              </a:rPr>
              <a:t>+</a:t>
            </a:r>
            <a:r>
              <a:rPr lang="zh-CN" altLang="en-US" sz="2000" b="1" dirty="0">
                <a:latin typeface="+mn-ea"/>
                <a:ea typeface="+mn-ea"/>
              </a:rPr>
              <a:t>活的组合效应， 我们首先将恒载荷载和活载荷载组合，然后进行非线性分析。</a:t>
            </a:r>
            <a:endParaRPr lang="en-US" altLang="zh-CN" sz="2000" b="1" dirty="0">
              <a:latin typeface="+mn-ea"/>
              <a:ea typeface="+mn-ea"/>
            </a:endParaRPr>
          </a:p>
          <a:p>
            <a:pPr marL="342900" indent="-342900">
              <a:lnSpc>
                <a:spcPts val="3100"/>
              </a:lnSpc>
              <a:buFont typeface="Wingdings" panose="05000000000000000000" pitchFamily="2" charset="2"/>
              <a:buChar char="Ø"/>
            </a:pPr>
            <a:r>
              <a:rPr lang="zh-CN" altLang="en-US" sz="2200" b="1" dirty="0">
                <a:latin typeface="等线" panose="02010600030101010101" pitchFamily="2" charset="-122"/>
                <a:ea typeface="等线" panose="02010600030101010101" pitchFamily="2" charset="-122"/>
              </a:rPr>
              <a:t>表中每组组合荷载程序会自动增加索预张力工况按照相应组合下的恒载考虑相应的分项系数。</a:t>
            </a:r>
            <a:endParaRPr lang="en-US" altLang="zh-CN" sz="2200" b="1" dirty="0">
              <a:latin typeface="等线" panose="02010600030101010101" pitchFamily="2" charset="-122"/>
              <a:ea typeface="等线" panose="02010600030101010101" pitchFamily="2" charset="-122"/>
            </a:endParaRPr>
          </a:p>
          <a:p>
            <a:pPr marL="342900" indent="-342900">
              <a:lnSpc>
                <a:spcPts val="3100"/>
              </a:lnSpc>
              <a:buFont typeface="Wingdings" panose="05000000000000000000" pitchFamily="2" charset="2"/>
              <a:buChar char="Ø"/>
            </a:pPr>
            <a:r>
              <a:rPr lang="zh-CN" altLang="zh-CN" sz="2000" b="1" dirty="0">
                <a:latin typeface="+mn-ea"/>
                <a:ea typeface="+mn-ea"/>
              </a:rPr>
              <a:t>由于地震通用方法是振型分解反应谱法，因此程序对含地震组合的效应处理：首先单独计算地震作用效应</a:t>
            </a:r>
            <a:r>
              <a:rPr lang="zh-CN" altLang="en-US" sz="2000" b="1" dirty="0">
                <a:latin typeface="+mn-ea"/>
                <a:ea typeface="+mn-ea"/>
              </a:rPr>
              <a:t>，</a:t>
            </a:r>
            <a:r>
              <a:rPr lang="zh-CN" altLang="zh-CN" sz="2000" b="1" dirty="0">
                <a:latin typeface="+mn-ea"/>
                <a:ea typeface="+mn-ea"/>
              </a:rPr>
              <a:t>其次组合除地震作用外的其他荷载工况</a:t>
            </a:r>
            <a:r>
              <a:rPr lang="zh-CN" altLang="en-US" sz="2000" b="1" dirty="0">
                <a:latin typeface="+mn-ea"/>
                <a:ea typeface="+mn-ea"/>
              </a:rPr>
              <a:t>，</a:t>
            </a:r>
            <a:r>
              <a:rPr lang="zh-CN" altLang="zh-CN" sz="2000" b="1" dirty="0">
                <a:latin typeface="+mn-ea"/>
                <a:ea typeface="+mn-ea"/>
              </a:rPr>
              <a:t>然后非线性计算除地震效应外的组合效应</a:t>
            </a:r>
            <a:r>
              <a:rPr lang="zh-CN" altLang="en-US" sz="2000" b="1" dirty="0">
                <a:latin typeface="+mn-ea"/>
                <a:ea typeface="+mn-ea"/>
              </a:rPr>
              <a:t>，</a:t>
            </a:r>
            <a:r>
              <a:rPr lang="zh-CN" altLang="zh-CN" sz="2000" b="1" dirty="0">
                <a:latin typeface="+mn-ea"/>
                <a:ea typeface="+mn-ea"/>
              </a:rPr>
              <a:t>最后非线性组合计算叠加地震效应</a:t>
            </a:r>
            <a:r>
              <a:rPr lang="zh-CN" altLang="en-US" sz="2000" b="1" dirty="0">
                <a:latin typeface="+mn-ea"/>
                <a:ea typeface="+mn-ea"/>
              </a:rPr>
              <a:t>。</a:t>
            </a:r>
            <a:endParaRPr lang="en-US" altLang="zh-CN" sz="2000" b="1" dirty="0">
              <a:latin typeface="+mn-ea"/>
              <a:ea typeface="+mn-ea"/>
            </a:endParaRPr>
          </a:p>
        </p:txBody>
      </p:sp>
      <p:sp>
        <p:nvSpPr>
          <p:cNvPr id="6" name="矩形 112">
            <a:extLst>
              <a:ext uri="{FF2B5EF4-FFF2-40B4-BE49-F238E27FC236}">
                <a16:creationId xmlns:a16="http://schemas.microsoft.com/office/drawing/2014/main" id="{8E1A4B27-B476-1878-C077-9C77379E24A2}"/>
              </a:ext>
            </a:extLst>
          </p:cNvPr>
          <p:cNvSpPr/>
          <p:nvPr/>
        </p:nvSpPr>
        <p:spPr>
          <a:xfrm>
            <a:off x="655364" y="1124744"/>
            <a:ext cx="5440635" cy="451406"/>
          </a:xfrm>
          <a:prstGeom prst="rect">
            <a:avLst/>
          </a:prstGeom>
          <a:solidFill>
            <a:schemeClr val="accent2">
              <a:lumMod val="40000"/>
              <a:lumOff val="60000"/>
              <a:alpha val="65000"/>
            </a:schemeClr>
          </a:solidFill>
          <a:ln w="9525">
            <a:noFill/>
          </a:ln>
        </p:spPr>
        <p:txBody>
          <a:bodyPr wrap="square">
            <a:spAutoFit/>
          </a:bodyPr>
          <a:lstStyle/>
          <a:p>
            <a:pPr marL="285750" indent="-285750" algn="dist">
              <a:lnSpc>
                <a:spcPts val="2800"/>
              </a:lnSpc>
              <a:buFont typeface="Wingdings" panose="05000000000000000000" pitchFamily="2" charset="2"/>
              <a:buChar char="u"/>
              <a:defRPr/>
            </a:pPr>
            <a:r>
              <a:rPr lang="zh-CN" altLang="en-US" sz="2400" b="1" kern="1800" dirty="0">
                <a:latin typeface="Arial" panose="020B0604020202020204" pitchFamily="34" charset="0"/>
                <a:ea typeface="微软雅黑" panose="020B0503020204020204" pitchFamily="34" charset="-122"/>
                <a:cs typeface="+mn-ea"/>
              </a:rPr>
              <a:t>索结构</a:t>
            </a:r>
            <a:r>
              <a:rPr lang="zh-CN" altLang="en-US" sz="2400" b="1" kern="1800" dirty="0">
                <a:ea typeface="微软雅黑" panose="020B0503020204020204" pitchFamily="34" charset="-122"/>
                <a:cs typeface="+mn-ea"/>
              </a:rPr>
              <a:t>自动进行非线性分析</a:t>
            </a:r>
            <a:endParaRPr lang="en-US" altLang="zh-CN" sz="2400" b="1" kern="1800" dirty="0">
              <a:latin typeface="Arial" panose="020B0604020202020204" pitchFamily="34" charset="0"/>
              <a:ea typeface="微软雅黑" panose="020B0503020204020204" pitchFamily="34" charset="-122"/>
              <a:cs typeface="+mn-ea"/>
            </a:endParaRPr>
          </a:p>
        </p:txBody>
      </p:sp>
    </p:spTree>
    <p:extLst>
      <p:ext uri="{BB962C8B-B14F-4D97-AF65-F5344CB8AC3E}">
        <p14:creationId xmlns:p14="http://schemas.microsoft.com/office/powerpoint/2010/main" val="36567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04664"/>
            <a:ext cx="4561979" cy="624036"/>
          </a:xfrm>
        </p:spPr>
        <p:txBody>
          <a:bodyPr/>
          <a:lstStyle/>
          <a:p>
            <a:r>
              <a:rPr lang="zh-CN" altLang="en-US" dirty="0"/>
              <a:t>光伏柔性支架</a:t>
            </a:r>
            <a:r>
              <a:rPr lang="en-US" altLang="zh-CN" dirty="0"/>
              <a:t>-</a:t>
            </a:r>
            <a:r>
              <a:rPr lang="zh-CN" altLang="en-US" dirty="0"/>
              <a:t>结果查看</a:t>
            </a:r>
          </a:p>
        </p:txBody>
      </p:sp>
      <p:pic>
        <p:nvPicPr>
          <p:cNvPr id="3" name="图片 2"/>
          <p:cNvPicPr>
            <a:picLocks noChangeAspect="1"/>
          </p:cNvPicPr>
          <p:nvPr/>
        </p:nvPicPr>
        <p:blipFill>
          <a:blip r:embed="rId2"/>
          <a:stretch>
            <a:fillRect/>
          </a:stretch>
        </p:blipFill>
        <p:spPr>
          <a:xfrm>
            <a:off x="4387950" y="1160748"/>
            <a:ext cx="7108650" cy="4621808"/>
          </a:xfrm>
          <a:prstGeom prst="rect">
            <a:avLst/>
          </a:prstGeom>
        </p:spPr>
      </p:pic>
      <p:sp>
        <p:nvSpPr>
          <p:cNvPr id="5" name="矩形 112">
            <a:extLst>
              <a:ext uri="{FF2B5EF4-FFF2-40B4-BE49-F238E27FC236}">
                <a16:creationId xmlns:a16="http://schemas.microsoft.com/office/drawing/2014/main" id="{DC644999-701B-2D84-D972-5C980824D688}"/>
              </a:ext>
            </a:extLst>
          </p:cNvPr>
          <p:cNvSpPr/>
          <p:nvPr/>
        </p:nvSpPr>
        <p:spPr>
          <a:xfrm>
            <a:off x="655365" y="1124744"/>
            <a:ext cx="3568428" cy="451406"/>
          </a:xfrm>
          <a:prstGeom prst="rect">
            <a:avLst/>
          </a:prstGeom>
          <a:solidFill>
            <a:schemeClr val="accent2">
              <a:lumMod val="40000"/>
              <a:lumOff val="60000"/>
              <a:alpha val="65000"/>
            </a:schemeClr>
          </a:solidFill>
          <a:ln w="9525">
            <a:noFill/>
          </a:ln>
        </p:spPr>
        <p:txBody>
          <a:bodyPr wrap="square">
            <a:spAutoFit/>
          </a:bodyPr>
          <a:lstStyle/>
          <a:p>
            <a:pPr marL="285750" indent="-285750" algn="just">
              <a:lnSpc>
                <a:spcPts val="2800"/>
              </a:lnSpc>
              <a:buFont typeface="Wingdings" panose="05000000000000000000" pitchFamily="2" charset="2"/>
              <a:buChar char="u"/>
              <a:defRPr/>
            </a:pPr>
            <a:r>
              <a:rPr lang="zh-CN" altLang="en-US" sz="2400" b="1" kern="1800" dirty="0">
                <a:latin typeface="Arial" panose="020B0604020202020204" pitchFamily="34" charset="0"/>
                <a:ea typeface="微软雅黑" panose="020B0503020204020204" pitchFamily="34" charset="-122"/>
                <a:cs typeface="+mn-ea"/>
              </a:rPr>
              <a:t>索结构整体三维位移图</a:t>
            </a:r>
            <a:endParaRPr lang="en-US" altLang="zh-CN" sz="2400" b="1" kern="1800" dirty="0">
              <a:latin typeface="Arial" panose="020B0604020202020204" pitchFamily="34" charset="0"/>
              <a:ea typeface="微软雅黑" panose="020B0503020204020204" pitchFamily="34" charset="-122"/>
              <a:cs typeface="+mn-ea"/>
            </a:endParaRPr>
          </a:p>
        </p:txBody>
      </p:sp>
      <p:pic>
        <p:nvPicPr>
          <p:cNvPr id="6" name="图片 5">
            <a:extLst>
              <a:ext uri="{FF2B5EF4-FFF2-40B4-BE49-F238E27FC236}">
                <a16:creationId xmlns:a16="http://schemas.microsoft.com/office/drawing/2014/main" id="{BD6D27A2-3B68-37B4-9A57-0AC2972D91E5}"/>
              </a:ext>
            </a:extLst>
          </p:cNvPr>
          <p:cNvPicPr>
            <a:picLocks noChangeAspect="1"/>
          </p:cNvPicPr>
          <p:nvPr/>
        </p:nvPicPr>
        <p:blipFill rotWithShape="1">
          <a:blip r:embed="rId3"/>
          <a:srcRect t="33058" r="21353" b="56737"/>
          <a:stretch/>
        </p:blipFill>
        <p:spPr>
          <a:xfrm>
            <a:off x="1559496" y="5305302"/>
            <a:ext cx="8784975" cy="1317748"/>
          </a:xfrm>
          <a:prstGeom prst="rect">
            <a:avLst/>
          </a:prstGeom>
        </p:spPr>
      </p:pic>
      <p:cxnSp>
        <p:nvCxnSpPr>
          <p:cNvPr id="7" name="肘形连接符 11">
            <a:extLst>
              <a:ext uri="{FF2B5EF4-FFF2-40B4-BE49-F238E27FC236}">
                <a16:creationId xmlns:a16="http://schemas.microsoft.com/office/drawing/2014/main" id="{AF8AE56B-ABD2-C09B-EB5D-F830954536DA}"/>
              </a:ext>
            </a:extLst>
          </p:cNvPr>
          <p:cNvCxnSpPr>
            <a:cxnSpLocks/>
          </p:cNvCxnSpPr>
          <p:nvPr/>
        </p:nvCxnSpPr>
        <p:spPr>
          <a:xfrm rot="5400000">
            <a:off x="8904312" y="4365104"/>
            <a:ext cx="2232248" cy="1224136"/>
          </a:xfrm>
          <a:prstGeom prst="bentConnector3">
            <a:avLst>
              <a:gd name="adj1" fmla="val 50000"/>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文本框 7">
            <a:extLst>
              <a:ext uri="{FF2B5EF4-FFF2-40B4-BE49-F238E27FC236}">
                <a16:creationId xmlns:a16="http://schemas.microsoft.com/office/drawing/2014/main" id="{8D7F514E-EC8B-028D-1151-0345168CEE04}"/>
              </a:ext>
            </a:extLst>
          </p:cNvPr>
          <p:cNvSpPr txBox="1"/>
          <p:nvPr/>
        </p:nvSpPr>
        <p:spPr>
          <a:xfrm>
            <a:off x="628229" y="1816210"/>
            <a:ext cx="3595562" cy="2979986"/>
          </a:xfrm>
          <a:prstGeom prst="rect">
            <a:avLst/>
          </a:prstGeom>
          <a:noFill/>
        </p:spPr>
        <p:txBody>
          <a:bodyPr wrap="square">
            <a:spAutoFit/>
          </a:bodyPr>
          <a:lstStyle/>
          <a:p>
            <a:pPr marL="342900" indent="-342900">
              <a:lnSpc>
                <a:spcPts val="3100"/>
              </a:lnSpc>
              <a:buFont typeface="Wingdings" panose="05000000000000000000" pitchFamily="2" charset="2"/>
              <a:buChar char="Ø"/>
            </a:pPr>
            <a:r>
              <a:rPr lang="zh-CN" altLang="en-US" sz="2000" b="1" dirty="0">
                <a:latin typeface="+mn-ea"/>
                <a:ea typeface="+mn-ea"/>
              </a:rPr>
              <a:t>单工况类别查看</a:t>
            </a:r>
            <a:endParaRPr lang="en-US" altLang="zh-CN" sz="2000" b="1" dirty="0">
              <a:latin typeface="+mn-ea"/>
              <a:ea typeface="+mn-ea"/>
            </a:endParaRPr>
          </a:p>
          <a:p>
            <a:pPr marL="342900" indent="-342900">
              <a:lnSpc>
                <a:spcPts val="3100"/>
              </a:lnSpc>
              <a:buFont typeface="Wingdings" panose="05000000000000000000" pitchFamily="2" charset="2"/>
              <a:buChar char="Ø"/>
            </a:pPr>
            <a:r>
              <a:rPr lang="zh-CN" altLang="en-US" sz="2000" b="1" dirty="0">
                <a:latin typeface="+mn-ea"/>
                <a:ea typeface="+mn-ea"/>
              </a:rPr>
              <a:t>每组工况查看</a:t>
            </a:r>
            <a:r>
              <a:rPr lang="en-US" altLang="zh-CN" sz="2000" b="1" dirty="0">
                <a:latin typeface="+mn-ea"/>
                <a:ea typeface="+mn-ea"/>
              </a:rPr>
              <a:t>,</a:t>
            </a:r>
            <a:r>
              <a:rPr lang="zh-CN" altLang="en-US" sz="2000" b="1" dirty="0">
                <a:latin typeface="+mn-ea"/>
                <a:ea typeface="+mn-ea"/>
              </a:rPr>
              <a:t>注：单工况计算是在施加预拉力之后进行的。</a:t>
            </a:r>
            <a:endParaRPr lang="en-US" altLang="zh-CN" sz="2000" b="1" dirty="0">
              <a:latin typeface="+mn-ea"/>
              <a:ea typeface="+mn-ea"/>
            </a:endParaRPr>
          </a:p>
          <a:p>
            <a:pPr marL="342900" indent="-342900">
              <a:lnSpc>
                <a:spcPts val="3100"/>
              </a:lnSpc>
              <a:buFont typeface="Wingdings" panose="05000000000000000000" pitchFamily="2" charset="2"/>
              <a:buChar char="Ø"/>
            </a:pPr>
            <a:r>
              <a:rPr lang="zh-CN" altLang="en-US" sz="2000" b="1" dirty="0">
                <a:latin typeface="+mn-ea"/>
                <a:ea typeface="+mn-ea"/>
              </a:rPr>
              <a:t>整体非线性工况，</a:t>
            </a:r>
            <a:endParaRPr lang="en-US" altLang="zh-CN" sz="2000" b="1" dirty="0">
              <a:latin typeface="+mn-ea"/>
              <a:ea typeface="+mn-ea"/>
            </a:endParaRPr>
          </a:p>
          <a:p>
            <a:pPr>
              <a:lnSpc>
                <a:spcPts val="3100"/>
              </a:lnSpc>
            </a:pPr>
            <a:r>
              <a:rPr lang="zh-CN" altLang="en-US" sz="2000" b="1" dirty="0">
                <a:latin typeface="+mn-ea"/>
                <a:ea typeface="+mn-ea"/>
              </a:rPr>
              <a:t>    如</a:t>
            </a:r>
            <a:r>
              <a:rPr lang="en-US" altLang="zh-CN" sz="2000" b="1" dirty="0">
                <a:latin typeface="+mn-ea"/>
                <a:ea typeface="+mn-ea"/>
              </a:rPr>
              <a:t>FUNDATION1</a:t>
            </a:r>
          </a:p>
          <a:p>
            <a:pPr>
              <a:lnSpc>
                <a:spcPts val="3100"/>
              </a:lnSpc>
            </a:pPr>
            <a:r>
              <a:rPr lang="en-US" altLang="zh-CN" sz="2000" b="1" dirty="0">
                <a:latin typeface="+mn-ea"/>
                <a:ea typeface="+mn-ea"/>
              </a:rPr>
              <a:t>       </a:t>
            </a:r>
            <a:r>
              <a:rPr lang="zh-CN" altLang="en-US" sz="2000" b="1" dirty="0">
                <a:latin typeface="+mn-ea"/>
                <a:ea typeface="+mn-ea"/>
              </a:rPr>
              <a:t>为恒</a:t>
            </a:r>
            <a:r>
              <a:rPr lang="en-US" altLang="zh-CN" sz="2000" b="1" dirty="0">
                <a:latin typeface="+mn-ea"/>
                <a:ea typeface="+mn-ea"/>
              </a:rPr>
              <a:t>+</a:t>
            </a:r>
            <a:r>
              <a:rPr lang="zh-CN" altLang="en-US" sz="2000" b="1" dirty="0">
                <a:latin typeface="+mn-ea"/>
                <a:ea typeface="+mn-ea"/>
              </a:rPr>
              <a:t>预拉力</a:t>
            </a:r>
            <a:r>
              <a:rPr lang="en-US" altLang="zh-CN" sz="2000" b="1" dirty="0">
                <a:latin typeface="+mn-ea"/>
                <a:ea typeface="+mn-ea"/>
              </a:rPr>
              <a:t>+</a:t>
            </a:r>
            <a:r>
              <a:rPr lang="zh-CN" altLang="en-US" sz="2000" b="1" dirty="0">
                <a:latin typeface="+mn-ea"/>
                <a:ea typeface="+mn-ea"/>
              </a:rPr>
              <a:t>活</a:t>
            </a:r>
            <a:endParaRPr lang="en-US" altLang="zh-CN" sz="2000" b="1" dirty="0">
              <a:latin typeface="+mn-ea"/>
              <a:ea typeface="+mn-ea"/>
            </a:endParaRPr>
          </a:p>
        </p:txBody>
      </p:sp>
    </p:spTree>
    <p:extLst>
      <p:ext uri="{BB962C8B-B14F-4D97-AF65-F5344CB8AC3E}">
        <p14:creationId xmlns:p14="http://schemas.microsoft.com/office/powerpoint/2010/main" val="3266086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76672"/>
            <a:ext cx="4705995" cy="552028"/>
          </a:xfrm>
        </p:spPr>
        <p:txBody>
          <a:bodyPr/>
          <a:lstStyle/>
          <a:p>
            <a:r>
              <a:rPr lang="zh-CN" altLang="en-US" dirty="0"/>
              <a:t>光伏柔性支架</a:t>
            </a:r>
            <a:r>
              <a:rPr lang="en-US" altLang="zh-CN" dirty="0"/>
              <a:t>-</a:t>
            </a:r>
            <a:r>
              <a:rPr lang="zh-CN" altLang="en-US" dirty="0"/>
              <a:t>结果查看</a:t>
            </a:r>
          </a:p>
        </p:txBody>
      </p:sp>
      <p:pic>
        <p:nvPicPr>
          <p:cNvPr id="4" name="图片 3"/>
          <p:cNvPicPr>
            <a:picLocks noChangeAspect="1"/>
          </p:cNvPicPr>
          <p:nvPr/>
        </p:nvPicPr>
        <p:blipFill>
          <a:blip r:embed="rId2"/>
          <a:stretch>
            <a:fillRect/>
          </a:stretch>
        </p:blipFill>
        <p:spPr>
          <a:xfrm>
            <a:off x="4223792" y="1268760"/>
            <a:ext cx="7269790" cy="4320480"/>
          </a:xfrm>
          <a:prstGeom prst="rect">
            <a:avLst/>
          </a:prstGeom>
        </p:spPr>
      </p:pic>
      <p:sp>
        <p:nvSpPr>
          <p:cNvPr id="3" name="矩形 112">
            <a:extLst>
              <a:ext uri="{FF2B5EF4-FFF2-40B4-BE49-F238E27FC236}">
                <a16:creationId xmlns:a16="http://schemas.microsoft.com/office/drawing/2014/main" id="{5F94F9EF-D9AF-9255-E901-E090D4B064AA}"/>
              </a:ext>
            </a:extLst>
          </p:cNvPr>
          <p:cNvSpPr/>
          <p:nvPr/>
        </p:nvSpPr>
        <p:spPr>
          <a:xfrm>
            <a:off x="655365" y="1124744"/>
            <a:ext cx="3568428" cy="451406"/>
          </a:xfrm>
          <a:prstGeom prst="rect">
            <a:avLst/>
          </a:prstGeom>
          <a:solidFill>
            <a:schemeClr val="accent2">
              <a:lumMod val="40000"/>
              <a:lumOff val="60000"/>
              <a:alpha val="65000"/>
            </a:schemeClr>
          </a:solidFill>
          <a:ln w="9525">
            <a:noFill/>
          </a:ln>
        </p:spPr>
        <p:txBody>
          <a:bodyPr wrap="square">
            <a:spAutoFit/>
          </a:bodyPr>
          <a:lstStyle/>
          <a:p>
            <a:pPr marL="285750" indent="-285750" algn="just">
              <a:lnSpc>
                <a:spcPts val="2800"/>
              </a:lnSpc>
              <a:buFont typeface="Wingdings" panose="05000000000000000000" pitchFamily="2" charset="2"/>
              <a:buChar char="u"/>
              <a:defRPr/>
            </a:pPr>
            <a:r>
              <a:rPr lang="zh-CN" altLang="en-US" sz="2400" b="1" kern="1800" dirty="0">
                <a:latin typeface="Arial" panose="020B0604020202020204" pitchFamily="34" charset="0"/>
                <a:ea typeface="微软雅黑" panose="020B0503020204020204" pitchFamily="34" charset="-122"/>
                <a:cs typeface="+mn-ea"/>
              </a:rPr>
              <a:t>索结构整体三维内力图</a:t>
            </a:r>
            <a:endParaRPr lang="en-US" altLang="zh-CN" sz="2400" b="1" kern="1800" dirty="0">
              <a:latin typeface="Arial" panose="020B0604020202020204" pitchFamily="34" charset="0"/>
              <a:ea typeface="微软雅黑" panose="020B0503020204020204" pitchFamily="34" charset="-122"/>
              <a:cs typeface="+mn-ea"/>
            </a:endParaRPr>
          </a:p>
        </p:txBody>
      </p:sp>
      <p:sp>
        <p:nvSpPr>
          <p:cNvPr id="5" name="文本框 4">
            <a:extLst>
              <a:ext uri="{FF2B5EF4-FFF2-40B4-BE49-F238E27FC236}">
                <a16:creationId xmlns:a16="http://schemas.microsoft.com/office/drawing/2014/main" id="{8D7F514E-EC8B-028D-1151-0345168CEE04}"/>
              </a:ext>
            </a:extLst>
          </p:cNvPr>
          <p:cNvSpPr txBox="1"/>
          <p:nvPr/>
        </p:nvSpPr>
        <p:spPr>
          <a:xfrm>
            <a:off x="628229" y="1816210"/>
            <a:ext cx="3595562" cy="2979986"/>
          </a:xfrm>
          <a:prstGeom prst="rect">
            <a:avLst/>
          </a:prstGeom>
          <a:noFill/>
        </p:spPr>
        <p:txBody>
          <a:bodyPr wrap="square">
            <a:spAutoFit/>
          </a:bodyPr>
          <a:lstStyle/>
          <a:p>
            <a:pPr marL="342900" indent="-342900">
              <a:lnSpc>
                <a:spcPts val="3100"/>
              </a:lnSpc>
              <a:buFont typeface="Wingdings" panose="05000000000000000000" pitchFamily="2" charset="2"/>
              <a:buChar char="Ø"/>
            </a:pPr>
            <a:r>
              <a:rPr lang="zh-CN" altLang="en-US" sz="2000" b="1" dirty="0">
                <a:latin typeface="+mn-ea"/>
                <a:ea typeface="+mn-ea"/>
              </a:rPr>
              <a:t>单工况类别查看</a:t>
            </a:r>
            <a:endParaRPr lang="en-US" altLang="zh-CN" sz="2000" b="1" dirty="0">
              <a:latin typeface="+mn-ea"/>
              <a:ea typeface="+mn-ea"/>
            </a:endParaRPr>
          </a:p>
          <a:p>
            <a:pPr marL="342900" indent="-342900">
              <a:lnSpc>
                <a:spcPts val="3100"/>
              </a:lnSpc>
              <a:buFont typeface="Wingdings" panose="05000000000000000000" pitchFamily="2" charset="2"/>
              <a:buChar char="Ø"/>
            </a:pPr>
            <a:r>
              <a:rPr lang="zh-CN" altLang="en-US" sz="2000" b="1" dirty="0">
                <a:latin typeface="+mn-ea"/>
                <a:ea typeface="+mn-ea"/>
              </a:rPr>
              <a:t>每组工况查看</a:t>
            </a:r>
            <a:r>
              <a:rPr lang="en-US" altLang="zh-CN" sz="2000" b="1" dirty="0">
                <a:latin typeface="+mn-ea"/>
                <a:ea typeface="+mn-ea"/>
              </a:rPr>
              <a:t>,</a:t>
            </a:r>
            <a:r>
              <a:rPr lang="zh-CN" altLang="en-US" sz="2000" b="1" dirty="0">
                <a:latin typeface="+mn-ea"/>
                <a:ea typeface="+mn-ea"/>
              </a:rPr>
              <a:t>注：单工况计算是在施加预拉力之后进行的。</a:t>
            </a:r>
            <a:endParaRPr lang="en-US" altLang="zh-CN" sz="2000" b="1" dirty="0">
              <a:latin typeface="+mn-ea"/>
              <a:ea typeface="+mn-ea"/>
            </a:endParaRPr>
          </a:p>
          <a:p>
            <a:pPr marL="342900" indent="-342900">
              <a:lnSpc>
                <a:spcPts val="3100"/>
              </a:lnSpc>
              <a:buFont typeface="Wingdings" panose="05000000000000000000" pitchFamily="2" charset="2"/>
              <a:buChar char="Ø"/>
            </a:pPr>
            <a:r>
              <a:rPr lang="zh-CN" altLang="en-US" sz="2000" b="1" dirty="0">
                <a:latin typeface="+mn-ea"/>
                <a:ea typeface="+mn-ea"/>
              </a:rPr>
              <a:t>整体非线性工况，</a:t>
            </a:r>
            <a:endParaRPr lang="en-US" altLang="zh-CN" sz="2000" b="1" dirty="0">
              <a:latin typeface="+mn-ea"/>
              <a:ea typeface="+mn-ea"/>
            </a:endParaRPr>
          </a:p>
          <a:p>
            <a:pPr>
              <a:lnSpc>
                <a:spcPts val="3100"/>
              </a:lnSpc>
            </a:pPr>
            <a:r>
              <a:rPr lang="zh-CN" altLang="en-US" sz="2000" b="1" dirty="0">
                <a:latin typeface="+mn-ea"/>
                <a:ea typeface="+mn-ea"/>
              </a:rPr>
              <a:t>    如</a:t>
            </a:r>
            <a:r>
              <a:rPr lang="en-US" altLang="zh-CN" sz="2000" b="1" dirty="0">
                <a:latin typeface="+mn-ea"/>
                <a:ea typeface="+mn-ea"/>
              </a:rPr>
              <a:t>FUNDATION1</a:t>
            </a:r>
          </a:p>
          <a:p>
            <a:pPr>
              <a:lnSpc>
                <a:spcPts val="3100"/>
              </a:lnSpc>
            </a:pPr>
            <a:r>
              <a:rPr lang="en-US" altLang="zh-CN" sz="2000" b="1" dirty="0">
                <a:latin typeface="+mn-ea"/>
                <a:ea typeface="+mn-ea"/>
              </a:rPr>
              <a:t>       </a:t>
            </a:r>
            <a:r>
              <a:rPr lang="zh-CN" altLang="en-US" sz="2000" b="1" dirty="0">
                <a:latin typeface="+mn-ea"/>
                <a:ea typeface="+mn-ea"/>
              </a:rPr>
              <a:t>为恒</a:t>
            </a:r>
            <a:r>
              <a:rPr lang="en-US" altLang="zh-CN" sz="2000" b="1" dirty="0">
                <a:latin typeface="+mn-ea"/>
                <a:ea typeface="+mn-ea"/>
              </a:rPr>
              <a:t>+</a:t>
            </a:r>
            <a:r>
              <a:rPr lang="zh-CN" altLang="en-US" sz="2000" b="1" dirty="0">
                <a:latin typeface="+mn-ea"/>
                <a:ea typeface="+mn-ea"/>
              </a:rPr>
              <a:t>预拉力</a:t>
            </a:r>
            <a:r>
              <a:rPr lang="en-US" altLang="zh-CN" sz="2000" b="1" dirty="0">
                <a:latin typeface="+mn-ea"/>
                <a:ea typeface="+mn-ea"/>
              </a:rPr>
              <a:t>+</a:t>
            </a:r>
            <a:r>
              <a:rPr lang="zh-CN" altLang="en-US" sz="2000" b="1" dirty="0">
                <a:latin typeface="+mn-ea"/>
                <a:ea typeface="+mn-ea"/>
              </a:rPr>
              <a:t>活</a:t>
            </a:r>
            <a:endParaRPr lang="en-US" altLang="zh-CN" sz="2000" b="1" dirty="0">
              <a:latin typeface="+mn-ea"/>
              <a:ea typeface="+mn-ea"/>
            </a:endParaRPr>
          </a:p>
        </p:txBody>
      </p:sp>
      <p:pic>
        <p:nvPicPr>
          <p:cNvPr id="6" name="图片 5">
            <a:extLst>
              <a:ext uri="{FF2B5EF4-FFF2-40B4-BE49-F238E27FC236}">
                <a16:creationId xmlns:a16="http://schemas.microsoft.com/office/drawing/2014/main" id="{4D16776F-E0EE-8C16-1AC6-C0231A6BA759}"/>
              </a:ext>
            </a:extLst>
          </p:cNvPr>
          <p:cNvPicPr>
            <a:picLocks noChangeAspect="1"/>
          </p:cNvPicPr>
          <p:nvPr/>
        </p:nvPicPr>
        <p:blipFill rotWithShape="1">
          <a:blip r:embed="rId3"/>
          <a:srcRect t="33058" r="21353" b="56737"/>
          <a:stretch/>
        </p:blipFill>
        <p:spPr>
          <a:xfrm>
            <a:off x="1559496" y="4930366"/>
            <a:ext cx="8784975" cy="1317748"/>
          </a:xfrm>
          <a:prstGeom prst="rect">
            <a:avLst/>
          </a:prstGeom>
        </p:spPr>
      </p:pic>
      <p:cxnSp>
        <p:nvCxnSpPr>
          <p:cNvPr id="7" name="肘形连接符 11">
            <a:extLst>
              <a:ext uri="{FF2B5EF4-FFF2-40B4-BE49-F238E27FC236}">
                <a16:creationId xmlns:a16="http://schemas.microsoft.com/office/drawing/2014/main" id="{C9E9E79B-B523-E3F5-A4AF-BC78D54167E6}"/>
              </a:ext>
            </a:extLst>
          </p:cNvPr>
          <p:cNvCxnSpPr>
            <a:cxnSpLocks/>
          </p:cNvCxnSpPr>
          <p:nvPr/>
        </p:nvCxnSpPr>
        <p:spPr>
          <a:xfrm rot="10800000" flipV="1">
            <a:off x="9192344" y="4293096"/>
            <a:ext cx="1440160" cy="1008112"/>
          </a:xfrm>
          <a:prstGeom prst="bentConnector3">
            <a:avLst>
              <a:gd name="adj1" fmla="val 32363"/>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37600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551180" y="260350"/>
            <a:ext cx="2319020" cy="645160"/>
          </a:xfrm>
          <a:prstGeom prst="rect">
            <a:avLst/>
          </a:prstGeom>
          <a:noFill/>
          <a:ln>
            <a:noFill/>
          </a:ln>
          <a:effectLst>
            <a:glow rad="139700">
              <a:schemeClr val="accent2">
                <a:satMod val="175000"/>
                <a:alpha val="40000"/>
              </a:schemeClr>
            </a:glow>
            <a:softEdge rad="12700"/>
          </a:effectLst>
          <a:scene3d>
            <a:camera prst="orthographicFront"/>
            <a:lightRig rig="threePt" dir="t"/>
          </a:scene3d>
          <a:sp3d prstMaterial="dkEdge"/>
        </p:spPr>
        <p:txBody>
          <a:bodyPr wrap="square">
            <a:spAutoFit/>
          </a:bodyPr>
          <a:lstStyle/>
          <a:p>
            <a:r>
              <a:rPr lang="zh-CN" altLang="en-US" sz="3600" b="1" dirty="0">
                <a:solidFill>
                  <a:srgbClr val="071127"/>
                </a:solidFill>
                <a:latin typeface="微软雅黑" panose="020B0503020204020204" pitchFamily="34" charset="-122"/>
                <a:ea typeface="微软雅黑" panose="020B0503020204020204" pitchFamily="34" charset="-122"/>
                <a:cs typeface="Arial" panose="020B0604020202020204" pitchFamily="34" charset="0"/>
                <a:sym typeface="+mn-lt"/>
              </a:rPr>
              <a:t>开发背景</a:t>
            </a:r>
            <a:endParaRPr lang="zh-CN" altLang="en-US" sz="3600" b="1" dirty="0">
              <a:solidFill>
                <a:srgbClr val="071127"/>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7" name="图片 6"/>
          <p:cNvPicPr>
            <a:picLocks noChangeAspect="1"/>
          </p:cNvPicPr>
          <p:nvPr/>
        </p:nvPicPr>
        <p:blipFill>
          <a:blip r:embed="rId2"/>
          <a:stretch>
            <a:fillRect/>
          </a:stretch>
        </p:blipFill>
        <p:spPr>
          <a:xfrm>
            <a:off x="7263791" y="2555235"/>
            <a:ext cx="2024937" cy="2820286"/>
          </a:xfrm>
          <a:prstGeom prst="rect">
            <a:avLst/>
          </a:prstGeom>
          <a:ln>
            <a:solidFill>
              <a:schemeClr val="accent1"/>
            </a:solidFill>
          </a:ln>
        </p:spPr>
      </p:pic>
      <p:sp>
        <p:nvSpPr>
          <p:cNvPr id="4" name="矩形 3"/>
          <p:cNvSpPr/>
          <p:nvPr/>
        </p:nvSpPr>
        <p:spPr>
          <a:xfrm>
            <a:off x="622891" y="1197213"/>
            <a:ext cx="8935085" cy="3643562"/>
          </a:xfrm>
          <a:prstGeom prst="rect">
            <a:avLst/>
          </a:prstGeom>
        </p:spPr>
        <p:txBody>
          <a:bodyPr wrap="square">
            <a:spAutoFit/>
          </a:bodyPr>
          <a:lstStyle/>
          <a:p>
            <a:pPr marL="342900" indent="-342900" algn="just">
              <a:lnSpc>
                <a:spcPct val="120000"/>
              </a:lnSpc>
              <a:spcBef>
                <a:spcPts val="600"/>
              </a:spcBef>
              <a:spcAft>
                <a:spcPts val="600"/>
              </a:spcAft>
              <a:buFont typeface="Wingdings" panose="05000000000000000000" charset="0"/>
              <a:buChar char="Ø"/>
            </a:pPr>
            <a:r>
              <a:rPr lang="zh-CN" altLang="en-US" sz="2400" b="1" dirty="0">
                <a:latin typeface="微软雅黑" panose="020B0503020204020204" pitchFamily="34" charset="-122"/>
                <a:ea typeface="微软雅黑" panose="020B0503020204020204" pitchFamily="34" charset="-122"/>
                <a:cs typeface="Arial" panose="020B0604020202020204" pitchFamily="34" charset="0"/>
                <a:sym typeface="+mn-ea"/>
              </a:rPr>
              <a:t>盈建科</a:t>
            </a:r>
            <a:r>
              <a:rPr lang="zh-CN" altLang="en-US" sz="2400" b="1" dirty="0">
                <a:solidFill>
                  <a:srgbClr val="13307A"/>
                </a:solidFill>
                <a:latin typeface="微软雅黑" panose="020B0503020204020204" pitchFamily="34" charset="-122"/>
                <a:ea typeface="微软雅黑" panose="020B0503020204020204" pitchFamily="34" charset="-122"/>
                <a:cs typeface="Arial" panose="020B0604020202020204" pitchFamily="34" charset="0"/>
                <a:sym typeface="+mn-ea"/>
              </a:rPr>
              <a:t>柔性</a:t>
            </a:r>
            <a:r>
              <a:rPr lang="zh-CN" altLang="en-US" sz="2400" b="1" dirty="0">
                <a:latin typeface="微软雅黑" panose="020B0503020204020204" pitchFamily="34" charset="-122"/>
                <a:ea typeface="微软雅黑" panose="020B0503020204020204" pitchFamily="34" charset="-122"/>
                <a:cs typeface="Arial" panose="020B0604020202020204" pitchFamily="34" charset="0"/>
                <a:sym typeface="+mn-ea"/>
              </a:rPr>
              <a:t>光伏支架结构设计开发依据</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algn="just">
              <a:lnSpc>
                <a:spcPct val="120000"/>
              </a:lnSpc>
              <a:spcBef>
                <a:spcPts val="600"/>
              </a:spcBef>
              <a:spcAft>
                <a:spcPts val="600"/>
              </a:spcAft>
              <a:buFont typeface="Wingdings" panose="05000000000000000000" charset="0"/>
              <a:buChar char="u"/>
            </a:pP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微软雅黑" panose="020B0503020204020204" pitchFamily="34" charset="-122"/>
              </a:rPr>
              <a:t>《光伏支架结构设计规程》</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NB T 10115-2018 </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algn="just">
              <a:lnSpc>
                <a:spcPct val="120000"/>
              </a:lnSpc>
              <a:spcBef>
                <a:spcPts val="600"/>
              </a:spcBef>
              <a:spcAft>
                <a:spcPts val="600"/>
              </a:spcAft>
              <a:buClrTx/>
              <a:buSzTx/>
              <a:buFont typeface="Wingdings" panose="05000000000000000000" charset="0"/>
              <a:buChar char="u"/>
            </a:pP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微软雅黑" panose="020B0503020204020204" pitchFamily="34" charset="-122"/>
              </a:rPr>
              <a:t>《 光伏发电站设计规范》</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GB 50797-2012</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800100" lvl="1" indent="-342900" algn="just">
              <a:lnSpc>
                <a:spcPct val="120000"/>
              </a:lnSpc>
              <a:spcBef>
                <a:spcPts val="600"/>
              </a:spcBef>
              <a:spcAft>
                <a:spcPts val="600"/>
              </a:spcAft>
              <a:buClrTx/>
              <a:buSzTx/>
              <a:buFont typeface="Wingdings" panose="05000000000000000000" charset="0"/>
              <a:buChar char="u"/>
            </a:pP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微软雅黑" panose="020B0503020204020204" pitchFamily="34" charset="-122"/>
              </a:rPr>
              <a:t>《太阳能发电站支架基础技术规范》</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GB 51101-2016 </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800100" lvl="1" indent="-342900" algn="just">
              <a:lnSpc>
                <a:spcPct val="120000"/>
              </a:lnSpc>
              <a:spcBef>
                <a:spcPts val="600"/>
              </a:spcBef>
              <a:spcAft>
                <a:spcPts val="600"/>
              </a:spcAft>
              <a:buClrTx/>
              <a:buSzTx/>
              <a:buFont typeface="Wingdings" panose="05000000000000000000" charset="0"/>
              <a:buChar char="u"/>
            </a:pP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《冷弯薄壁型钢结构技术规范》</a:t>
            </a:r>
            <a:r>
              <a:rPr lang="en-US" altLang="zh-CN"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GB 50018-2002</a:t>
            </a:r>
          </a:p>
          <a:p>
            <a:pPr marL="800100" lvl="1" indent="-342900" algn="just">
              <a:lnSpc>
                <a:spcPct val="120000"/>
              </a:lnSpc>
              <a:spcBef>
                <a:spcPts val="600"/>
              </a:spcBef>
              <a:spcAft>
                <a:spcPts val="600"/>
              </a:spcAft>
              <a:buFont typeface="Wingdings" panose="05000000000000000000" charset="0"/>
              <a:buChar char="u"/>
            </a:pP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微软雅黑" panose="020B0503020204020204" pitchFamily="34" charset="-122"/>
              </a:rPr>
              <a:t>《 钢结构设计标准》</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GB50017-2017</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800100" lvl="1" indent="-342900" algn="just">
              <a:lnSpc>
                <a:spcPct val="120000"/>
              </a:lnSpc>
              <a:spcBef>
                <a:spcPts val="600"/>
              </a:spcBef>
              <a:spcAft>
                <a:spcPts val="600"/>
              </a:spcAft>
              <a:buFont typeface="Wingdings" panose="05000000000000000000" charset="0"/>
              <a:buChar char="u"/>
            </a:pPr>
            <a:r>
              <a:rPr lang="en-US" altLang="zh-CN"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索结构技术规程</a:t>
            </a:r>
            <a:r>
              <a:rPr lang="en-US" altLang="zh-CN"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JGJ257-2012</a:t>
            </a:r>
          </a:p>
        </p:txBody>
      </p:sp>
      <p:pic>
        <p:nvPicPr>
          <p:cNvPr id="2" name="图片 1"/>
          <p:cNvPicPr>
            <a:picLocks noChangeAspect="1"/>
          </p:cNvPicPr>
          <p:nvPr/>
        </p:nvPicPr>
        <p:blipFill>
          <a:blip r:embed="rId3"/>
          <a:stretch>
            <a:fillRect/>
          </a:stretch>
        </p:blipFill>
        <p:spPr>
          <a:xfrm>
            <a:off x="9583657" y="1383313"/>
            <a:ext cx="2008516" cy="2827607"/>
          </a:xfrm>
          <a:prstGeom prst="rect">
            <a:avLst/>
          </a:prstGeom>
          <a:ln>
            <a:solidFill>
              <a:schemeClr val="accent1"/>
            </a:solidFill>
          </a:ln>
        </p:spPr>
      </p:pic>
      <p:pic>
        <p:nvPicPr>
          <p:cNvPr id="3" name="图片 2"/>
          <p:cNvPicPr>
            <a:picLocks noChangeAspect="1"/>
          </p:cNvPicPr>
          <p:nvPr/>
        </p:nvPicPr>
        <p:blipFill>
          <a:blip r:embed="rId4"/>
          <a:stretch>
            <a:fillRect/>
          </a:stretch>
        </p:blipFill>
        <p:spPr>
          <a:xfrm>
            <a:off x="9401609" y="3076143"/>
            <a:ext cx="2008516" cy="2832837"/>
          </a:xfrm>
          <a:prstGeom prst="rect">
            <a:avLst/>
          </a:prstGeom>
          <a:ln>
            <a:solidFill>
              <a:schemeClr val="accent1"/>
            </a:solidFill>
          </a:ln>
        </p:spPr>
      </p:pic>
      <p:pic>
        <p:nvPicPr>
          <p:cNvPr id="9" name="图片 8"/>
          <p:cNvPicPr>
            <a:picLocks noChangeAspect="1"/>
          </p:cNvPicPr>
          <p:nvPr/>
        </p:nvPicPr>
        <p:blipFill>
          <a:blip r:embed="rId5"/>
          <a:stretch>
            <a:fillRect/>
          </a:stretch>
        </p:blipFill>
        <p:spPr>
          <a:xfrm>
            <a:off x="6888088" y="3903741"/>
            <a:ext cx="2011118" cy="2829802"/>
          </a:xfrm>
          <a:prstGeom prst="rect">
            <a:avLst/>
          </a:prstGeom>
          <a:ln>
            <a:solidFill>
              <a:schemeClr val="accent1"/>
            </a:solidFill>
          </a:ln>
        </p:spPr>
      </p:pic>
    </p:spTree>
    <p:extLst>
      <p:ext uri="{BB962C8B-B14F-4D97-AF65-F5344CB8AC3E}">
        <p14:creationId xmlns:p14="http://schemas.microsoft.com/office/powerpoint/2010/main" val="28706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76672"/>
            <a:ext cx="4778003" cy="552028"/>
          </a:xfrm>
        </p:spPr>
        <p:txBody>
          <a:bodyPr/>
          <a:lstStyle/>
          <a:p>
            <a:r>
              <a:rPr lang="zh-CN" altLang="en-US" dirty="0"/>
              <a:t>光伏柔性支架</a:t>
            </a:r>
            <a:r>
              <a:rPr lang="en-US" altLang="zh-CN" dirty="0"/>
              <a:t>-</a:t>
            </a:r>
            <a:r>
              <a:rPr lang="zh-CN" altLang="en-US" dirty="0"/>
              <a:t>结果查看</a:t>
            </a:r>
          </a:p>
        </p:txBody>
      </p:sp>
      <p:pic>
        <p:nvPicPr>
          <p:cNvPr id="4" name="图片 3"/>
          <p:cNvPicPr>
            <a:picLocks noChangeAspect="1"/>
          </p:cNvPicPr>
          <p:nvPr/>
        </p:nvPicPr>
        <p:blipFill rotWithShape="1">
          <a:blip r:embed="rId2"/>
          <a:srcRect b="22893"/>
          <a:stretch/>
        </p:blipFill>
        <p:spPr>
          <a:xfrm>
            <a:off x="655365" y="1576150"/>
            <a:ext cx="5493473" cy="4896543"/>
          </a:xfrm>
          <a:prstGeom prst="rect">
            <a:avLst/>
          </a:prstGeom>
        </p:spPr>
      </p:pic>
      <p:pic>
        <p:nvPicPr>
          <p:cNvPr id="5" name="图片 4"/>
          <p:cNvPicPr>
            <a:picLocks noChangeAspect="1"/>
          </p:cNvPicPr>
          <p:nvPr/>
        </p:nvPicPr>
        <p:blipFill>
          <a:blip r:embed="rId3"/>
          <a:stretch>
            <a:fillRect/>
          </a:stretch>
        </p:blipFill>
        <p:spPr>
          <a:xfrm>
            <a:off x="6084168" y="1672194"/>
            <a:ext cx="5363369" cy="4730425"/>
          </a:xfrm>
          <a:prstGeom prst="rect">
            <a:avLst/>
          </a:prstGeom>
        </p:spPr>
      </p:pic>
      <p:sp>
        <p:nvSpPr>
          <p:cNvPr id="3" name="矩形 112">
            <a:extLst>
              <a:ext uri="{FF2B5EF4-FFF2-40B4-BE49-F238E27FC236}">
                <a16:creationId xmlns:a16="http://schemas.microsoft.com/office/drawing/2014/main" id="{EE35DAC3-5241-05B4-EF7B-B4ED024F93E3}"/>
              </a:ext>
            </a:extLst>
          </p:cNvPr>
          <p:cNvSpPr/>
          <p:nvPr/>
        </p:nvSpPr>
        <p:spPr>
          <a:xfrm>
            <a:off x="655365" y="1124744"/>
            <a:ext cx="5944692" cy="451406"/>
          </a:xfrm>
          <a:prstGeom prst="rect">
            <a:avLst/>
          </a:prstGeom>
          <a:solidFill>
            <a:schemeClr val="accent2">
              <a:lumMod val="40000"/>
              <a:lumOff val="60000"/>
              <a:alpha val="65000"/>
            </a:schemeClr>
          </a:solidFill>
          <a:ln w="9525">
            <a:noFill/>
          </a:ln>
        </p:spPr>
        <p:txBody>
          <a:bodyPr wrap="square">
            <a:spAutoFit/>
          </a:bodyPr>
          <a:lstStyle/>
          <a:p>
            <a:pPr marL="285750" indent="-285750" algn="just">
              <a:lnSpc>
                <a:spcPts val="2800"/>
              </a:lnSpc>
              <a:buFont typeface="Wingdings" panose="05000000000000000000" pitchFamily="2" charset="2"/>
              <a:buChar char="u"/>
              <a:defRPr/>
            </a:pPr>
            <a:r>
              <a:rPr lang="zh-CN" altLang="en-US" sz="2400" b="1" kern="1800" dirty="0">
                <a:ea typeface="微软雅黑" panose="020B0503020204020204" pitchFamily="34" charset="-122"/>
                <a:cs typeface="+mn-ea"/>
              </a:rPr>
              <a:t>构件信息输出非线性组合工况详细信息</a:t>
            </a:r>
            <a:endParaRPr lang="en-US" altLang="zh-CN" sz="2400" b="1" kern="1800" dirty="0">
              <a:latin typeface="Arial" panose="020B0604020202020204" pitchFamily="34" charset="0"/>
              <a:ea typeface="微软雅黑" panose="020B0503020204020204" pitchFamily="34" charset="-122"/>
              <a:cs typeface="+mn-ea"/>
            </a:endParaRPr>
          </a:p>
        </p:txBody>
      </p:sp>
    </p:spTree>
    <p:extLst>
      <p:ext uri="{BB962C8B-B14F-4D97-AF65-F5344CB8AC3E}">
        <p14:creationId xmlns:p14="http://schemas.microsoft.com/office/powerpoint/2010/main" val="4102750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76672"/>
            <a:ext cx="5426075" cy="552028"/>
          </a:xfrm>
        </p:spPr>
        <p:txBody>
          <a:bodyPr/>
          <a:lstStyle/>
          <a:p>
            <a:r>
              <a:rPr lang="zh-CN" altLang="en-US" dirty="0"/>
              <a:t>光伏柔性支架</a:t>
            </a:r>
            <a:r>
              <a:rPr lang="en-US" altLang="zh-CN" dirty="0"/>
              <a:t>-</a:t>
            </a:r>
            <a:r>
              <a:rPr lang="zh-CN" altLang="en-US" dirty="0"/>
              <a:t>结果查看</a:t>
            </a:r>
          </a:p>
        </p:txBody>
      </p:sp>
      <p:pic>
        <p:nvPicPr>
          <p:cNvPr id="3" name="图片 2"/>
          <p:cNvPicPr>
            <a:picLocks noChangeAspect="1"/>
          </p:cNvPicPr>
          <p:nvPr/>
        </p:nvPicPr>
        <p:blipFill>
          <a:blip r:embed="rId2"/>
          <a:stretch>
            <a:fillRect/>
          </a:stretch>
        </p:blipFill>
        <p:spPr>
          <a:xfrm>
            <a:off x="3575720" y="1268760"/>
            <a:ext cx="7787473" cy="5040560"/>
          </a:xfrm>
          <a:prstGeom prst="rect">
            <a:avLst/>
          </a:prstGeom>
        </p:spPr>
      </p:pic>
      <p:sp>
        <p:nvSpPr>
          <p:cNvPr id="5" name="矩形 112">
            <a:extLst>
              <a:ext uri="{FF2B5EF4-FFF2-40B4-BE49-F238E27FC236}">
                <a16:creationId xmlns:a16="http://schemas.microsoft.com/office/drawing/2014/main" id="{402D635A-0A6A-FCEF-67C2-26BD09B77D23}"/>
              </a:ext>
            </a:extLst>
          </p:cNvPr>
          <p:cNvSpPr/>
          <p:nvPr/>
        </p:nvSpPr>
        <p:spPr>
          <a:xfrm>
            <a:off x="606623" y="1628800"/>
            <a:ext cx="2776339" cy="451406"/>
          </a:xfrm>
          <a:prstGeom prst="rect">
            <a:avLst/>
          </a:prstGeom>
          <a:solidFill>
            <a:schemeClr val="accent2">
              <a:lumMod val="40000"/>
              <a:lumOff val="60000"/>
              <a:alpha val="65000"/>
            </a:schemeClr>
          </a:solidFill>
          <a:ln w="9525">
            <a:noFill/>
          </a:ln>
        </p:spPr>
        <p:txBody>
          <a:bodyPr wrap="square">
            <a:spAutoFit/>
          </a:bodyPr>
          <a:lstStyle/>
          <a:p>
            <a:pPr marL="285750" indent="-285750" algn="just">
              <a:lnSpc>
                <a:spcPts val="2800"/>
              </a:lnSpc>
              <a:buFont typeface="Wingdings" panose="05000000000000000000" pitchFamily="2" charset="2"/>
              <a:buChar char="u"/>
              <a:defRPr/>
            </a:pPr>
            <a:r>
              <a:rPr lang="zh-CN" altLang="en-US" sz="2400" b="1" kern="1800" dirty="0">
                <a:latin typeface="Arial" panose="020B0604020202020204" pitchFamily="34" charset="0"/>
                <a:ea typeface="微软雅黑" panose="020B0503020204020204" pitchFamily="34" charset="-122"/>
                <a:cs typeface="+mn-ea"/>
              </a:rPr>
              <a:t>整体三维应力图</a:t>
            </a:r>
            <a:endParaRPr lang="en-US" altLang="zh-CN" sz="2400" b="1" kern="1800" dirty="0">
              <a:latin typeface="Arial" panose="020B0604020202020204" pitchFamily="34" charset="0"/>
              <a:ea typeface="微软雅黑" panose="020B0503020204020204" pitchFamily="34" charset="-122"/>
              <a:cs typeface="+mn-ea"/>
            </a:endParaRPr>
          </a:p>
        </p:txBody>
      </p:sp>
    </p:spTree>
    <p:extLst>
      <p:ext uri="{BB962C8B-B14F-4D97-AF65-F5344CB8AC3E}">
        <p14:creationId xmlns:p14="http://schemas.microsoft.com/office/powerpoint/2010/main" val="453202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65304"/>
            <a:ext cx="4633987" cy="563395"/>
          </a:xfrm>
        </p:spPr>
        <p:txBody>
          <a:bodyPr/>
          <a:lstStyle/>
          <a:p>
            <a:r>
              <a:rPr lang="zh-CN" altLang="en-US" dirty="0"/>
              <a:t>光伏柔性支架</a:t>
            </a:r>
            <a:r>
              <a:rPr lang="en-US" altLang="zh-CN" dirty="0"/>
              <a:t>-</a:t>
            </a:r>
            <a:r>
              <a:rPr lang="zh-CN" altLang="en-US" dirty="0"/>
              <a:t>结果查看</a:t>
            </a:r>
          </a:p>
        </p:txBody>
      </p:sp>
      <p:pic>
        <p:nvPicPr>
          <p:cNvPr id="3" name="图片 2"/>
          <p:cNvPicPr>
            <a:picLocks noChangeAspect="1"/>
          </p:cNvPicPr>
          <p:nvPr/>
        </p:nvPicPr>
        <p:blipFill>
          <a:blip r:embed="rId2"/>
          <a:stretch>
            <a:fillRect/>
          </a:stretch>
        </p:blipFill>
        <p:spPr>
          <a:xfrm>
            <a:off x="689728" y="1916832"/>
            <a:ext cx="4830208" cy="4660268"/>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5591944" y="1705887"/>
            <a:ext cx="4443401" cy="4842944"/>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5951984" y="1484784"/>
            <a:ext cx="5715000" cy="2924175"/>
          </a:xfrm>
          <a:prstGeom prst="rect">
            <a:avLst/>
          </a:prstGeom>
          <a:ln>
            <a:solidFill>
              <a:schemeClr val="accent1"/>
            </a:solidFill>
          </a:ln>
        </p:spPr>
      </p:pic>
      <p:sp>
        <p:nvSpPr>
          <p:cNvPr id="4" name="矩形 112">
            <a:extLst>
              <a:ext uri="{FF2B5EF4-FFF2-40B4-BE49-F238E27FC236}">
                <a16:creationId xmlns:a16="http://schemas.microsoft.com/office/drawing/2014/main" id="{0EF58314-4BDA-B3EE-5216-36EDEFB05CE6}"/>
              </a:ext>
            </a:extLst>
          </p:cNvPr>
          <p:cNvSpPr/>
          <p:nvPr/>
        </p:nvSpPr>
        <p:spPr>
          <a:xfrm>
            <a:off x="689728" y="1259081"/>
            <a:ext cx="7494504" cy="451406"/>
          </a:xfrm>
          <a:prstGeom prst="rect">
            <a:avLst/>
          </a:prstGeom>
          <a:solidFill>
            <a:schemeClr val="accent2">
              <a:lumMod val="40000"/>
              <a:lumOff val="60000"/>
              <a:alpha val="65000"/>
            </a:schemeClr>
          </a:solidFill>
          <a:ln w="9525">
            <a:noFill/>
          </a:ln>
        </p:spPr>
        <p:txBody>
          <a:bodyPr wrap="square">
            <a:spAutoFit/>
          </a:bodyPr>
          <a:lstStyle/>
          <a:p>
            <a:pPr marL="285750" indent="-285750" algn="just">
              <a:lnSpc>
                <a:spcPts val="2800"/>
              </a:lnSpc>
              <a:buFont typeface="Wingdings" panose="05000000000000000000" pitchFamily="2" charset="2"/>
              <a:buChar char="u"/>
              <a:defRPr/>
            </a:pPr>
            <a:r>
              <a:rPr lang="zh-CN" altLang="en-US" sz="2400" b="1" kern="1800" dirty="0">
                <a:latin typeface="Arial" panose="020B0604020202020204" pitchFamily="34" charset="0"/>
                <a:ea typeface="微软雅黑" panose="020B0503020204020204" pitchFamily="34" charset="-122"/>
                <a:cs typeface="+mn-ea"/>
              </a:rPr>
              <a:t>构件信息输出索承载力验算过程</a:t>
            </a:r>
            <a:r>
              <a:rPr lang="en-US" altLang="zh-CN" sz="2400" b="1" kern="1800" dirty="0">
                <a:latin typeface="Arial" panose="020B0604020202020204" pitchFamily="34" charset="0"/>
                <a:ea typeface="微软雅黑" panose="020B0503020204020204" pitchFamily="34" charset="-122"/>
                <a:cs typeface="+mn-ea"/>
              </a:rPr>
              <a:t>/</a:t>
            </a:r>
            <a:r>
              <a:rPr lang="zh-CN" altLang="en-US" sz="2400" b="1" kern="1800" dirty="0">
                <a:latin typeface="Arial" panose="020B0604020202020204" pitchFamily="34" charset="0"/>
                <a:ea typeface="微软雅黑" panose="020B0503020204020204" pitchFamily="34" charset="-122"/>
                <a:cs typeface="+mn-ea"/>
              </a:rPr>
              <a:t>控制组合</a:t>
            </a:r>
            <a:r>
              <a:rPr lang="en-US" altLang="zh-CN" sz="2400" b="1" kern="1800" dirty="0">
                <a:latin typeface="Arial" panose="020B0604020202020204" pitchFamily="34" charset="0"/>
                <a:ea typeface="微软雅黑" panose="020B0503020204020204" pitchFamily="34" charset="-122"/>
                <a:cs typeface="+mn-ea"/>
              </a:rPr>
              <a:t>/</a:t>
            </a:r>
            <a:r>
              <a:rPr lang="zh-CN" altLang="en-US" sz="2400" b="1" kern="1800" dirty="0">
                <a:latin typeface="Arial" panose="020B0604020202020204" pitchFamily="34" charset="0"/>
                <a:ea typeface="微软雅黑" panose="020B0503020204020204" pitchFamily="34" charset="-122"/>
                <a:cs typeface="+mn-ea"/>
              </a:rPr>
              <a:t>计算结果</a:t>
            </a:r>
            <a:endParaRPr lang="en-US" altLang="zh-CN" sz="2400" b="1" kern="1800" dirty="0">
              <a:latin typeface="Arial" panose="020B0604020202020204" pitchFamily="34" charset="0"/>
              <a:ea typeface="微软雅黑" panose="020B0503020204020204" pitchFamily="34" charset="-122"/>
              <a:cs typeface="+mn-ea"/>
            </a:endParaRPr>
          </a:p>
        </p:txBody>
      </p:sp>
    </p:spTree>
    <p:extLst>
      <p:ext uri="{BB962C8B-B14F-4D97-AF65-F5344CB8AC3E}">
        <p14:creationId xmlns:p14="http://schemas.microsoft.com/office/powerpoint/2010/main" val="2415386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4045383" y="1124744"/>
            <a:ext cx="7341593" cy="4368508"/>
          </a:xfrm>
          <a:prstGeom prst="rect">
            <a:avLst/>
          </a:prstGeom>
        </p:spPr>
      </p:pic>
      <p:pic>
        <p:nvPicPr>
          <p:cNvPr id="4" name="图片 3"/>
          <p:cNvPicPr>
            <a:picLocks noChangeAspect="1"/>
          </p:cNvPicPr>
          <p:nvPr/>
        </p:nvPicPr>
        <p:blipFill>
          <a:blip r:embed="rId3"/>
          <a:stretch>
            <a:fillRect/>
          </a:stretch>
        </p:blipFill>
        <p:spPr>
          <a:xfrm>
            <a:off x="4057959" y="4238839"/>
            <a:ext cx="2232248" cy="1242581"/>
          </a:xfrm>
          <a:prstGeom prst="rect">
            <a:avLst/>
          </a:prstGeom>
        </p:spPr>
      </p:pic>
      <p:pic>
        <p:nvPicPr>
          <p:cNvPr id="5" name="图片 4"/>
          <p:cNvPicPr>
            <a:picLocks noChangeAspect="1"/>
          </p:cNvPicPr>
          <p:nvPr/>
        </p:nvPicPr>
        <p:blipFill>
          <a:blip r:embed="rId4"/>
          <a:stretch>
            <a:fillRect/>
          </a:stretch>
        </p:blipFill>
        <p:spPr>
          <a:xfrm>
            <a:off x="6672064" y="4278928"/>
            <a:ext cx="1944216" cy="2404984"/>
          </a:xfrm>
          <a:prstGeom prst="rect">
            <a:avLst/>
          </a:prstGeom>
        </p:spPr>
      </p:pic>
      <p:sp>
        <p:nvSpPr>
          <p:cNvPr id="3" name="标题 1">
            <a:extLst>
              <a:ext uri="{FF2B5EF4-FFF2-40B4-BE49-F238E27FC236}">
                <a16:creationId xmlns:a16="http://schemas.microsoft.com/office/drawing/2014/main" id="{1AB0D2AE-75EB-A55C-C052-05C1FD0CD7A9}"/>
              </a:ext>
            </a:extLst>
          </p:cNvPr>
          <p:cNvSpPr>
            <a:spLocks noGrp="1"/>
          </p:cNvSpPr>
          <p:nvPr>
            <p:ph type="title"/>
          </p:nvPr>
        </p:nvSpPr>
        <p:spPr>
          <a:xfrm>
            <a:off x="669925" y="476672"/>
            <a:ext cx="4778003" cy="552028"/>
          </a:xfrm>
        </p:spPr>
        <p:txBody>
          <a:bodyPr/>
          <a:lstStyle/>
          <a:p>
            <a:r>
              <a:rPr lang="zh-CN" altLang="en-US" dirty="0"/>
              <a:t>光伏柔性支架</a:t>
            </a:r>
            <a:r>
              <a:rPr lang="en-US" altLang="zh-CN" dirty="0"/>
              <a:t>-</a:t>
            </a:r>
            <a:r>
              <a:rPr lang="zh-CN" altLang="en-US" dirty="0"/>
              <a:t>结果查看</a:t>
            </a:r>
          </a:p>
        </p:txBody>
      </p:sp>
      <p:sp>
        <p:nvSpPr>
          <p:cNvPr id="7" name="矩形 112">
            <a:extLst>
              <a:ext uri="{FF2B5EF4-FFF2-40B4-BE49-F238E27FC236}">
                <a16:creationId xmlns:a16="http://schemas.microsoft.com/office/drawing/2014/main" id="{D5F9A33F-5918-154A-B193-3C9662D15FCE}"/>
              </a:ext>
            </a:extLst>
          </p:cNvPr>
          <p:cNvSpPr/>
          <p:nvPr/>
        </p:nvSpPr>
        <p:spPr>
          <a:xfrm>
            <a:off x="407369" y="1628801"/>
            <a:ext cx="3600399" cy="1589153"/>
          </a:xfrm>
          <a:prstGeom prst="rect">
            <a:avLst/>
          </a:prstGeom>
          <a:solidFill>
            <a:schemeClr val="accent2">
              <a:lumMod val="40000"/>
              <a:lumOff val="60000"/>
              <a:alpha val="65000"/>
            </a:schemeClr>
          </a:solidFill>
          <a:ln w="9525">
            <a:noFill/>
          </a:ln>
        </p:spPr>
        <p:txBody>
          <a:bodyPr wrap="square">
            <a:spAutoFit/>
          </a:bodyPr>
          <a:lstStyle/>
          <a:p>
            <a:pPr marL="285750" indent="-285750" algn="just">
              <a:lnSpc>
                <a:spcPts val="2800"/>
              </a:lnSpc>
              <a:buFont typeface="Wingdings" panose="05000000000000000000" pitchFamily="2" charset="2"/>
              <a:buChar char="u"/>
              <a:defRPr/>
            </a:pPr>
            <a:r>
              <a:rPr lang="zh-CN" altLang="en-US" sz="2400" b="1" kern="1800" dirty="0">
                <a:ea typeface="微软雅黑" panose="020B0503020204020204" pitchFamily="34" charset="-122"/>
                <a:cs typeface="+mn-ea"/>
              </a:rPr>
              <a:t>拉索三维挠度图</a:t>
            </a:r>
            <a:endParaRPr lang="en-US" altLang="zh-CN" sz="2400" b="1" kern="1800" dirty="0">
              <a:ea typeface="微软雅黑" panose="020B0503020204020204" pitchFamily="34" charset="-122"/>
              <a:cs typeface="+mn-ea"/>
            </a:endParaRPr>
          </a:p>
          <a:p>
            <a:pPr algn="just">
              <a:lnSpc>
                <a:spcPts val="2800"/>
              </a:lnSpc>
              <a:defRPr/>
            </a:pPr>
            <a:endParaRPr lang="en-US" altLang="zh-CN" sz="2400" b="1" kern="1800" dirty="0">
              <a:ea typeface="微软雅黑" panose="020B0503020204020204" pitchFamily="34" charset="-122"/>
              <a:cs typeface="+mn-ea"/>
            </a:endParaRPr>
          </a:p>
          <a:p>
            <a:pPr marL="342900" indent="-342900" algn="just">
              <a:lnSpc>
                <a:spcPts val="3200"/>
              </a:lnSpc>
              <a:buFont typeface="Wingdings" panose="05000000000000000000" pitchFamily="2" charset="2"/>
              <a:buChar char="Ø"/>
              <a:defRPr/>
            </a:pPr>
            <a:r>
              <a:rPr lang="zh-CN" altLang="en-US" sz="2000" b="1" kern="1800" dirty="0">
                <a:latin typeface="Arial" panose="020B0604020202020204" pitchFamily="34" charset="0"/>
                <a:ea typeface="微软雅黑" panose="020B0503020204020204" pitchFamily="34" charset="-122"/>
                <a:cs typeface="+mn-ea"/>
              </a:rPr>
              <a:t>根据限值控制给出显红提示</a:t>
            </a:r>
            <a:endParaRPr lang="en-US" altLang="zh-CN" sz="2000" b="1" kern="1800" dirty="0">
              <a:latin typeface="Arial" panose="020B0604020202020204" pitchFamily="34" charset="0"/>
              <a:ea typeface="微软雅黑" panose="020B0503020204020204" pitchFamily="34" charset="-122"/>
              <a:cs typeface="+mn-ea"/>
            </a:endParaRPr>
          </a:p>
          <a:p>
            <a:pPr marL="342900" indent="-342900" algn="just">
              <a:lnSpc>
                <a:spcPts val="3200"/>
              </a:lnSpc>
              <a:buFont typeface="Wingdings" panose="05000000000000000000" pitchFamily="2" charset="2"/>
              <a:buChar char="Ø"/>
              <a:defRPr/>
            </a:pPr>
            <a:r>
              <a:rPr lang="zh-CN" altLang="en-US" sz="2000" b="1" kern="1800" dirty="0">
                <a:ea typeface="微软雅黑" panose="020B0503020204020204" pitchFamily="34" charset="-122"/>
                <a:cs typeface="+mn-ea"/>
              </a:rPr>
              <a:t>并输出挠度计算书</a:t>
            </a:r>
            <a:endParaRPr lang="en-US" altLang="zh-CN" sz="2000" b="1" kern="1800" dirty="0">
              <a:latin typeface="Arial" panose="020B0604020202020204" pitchFamily="34" charset="0"/>
              <a:ea typeface="微软雅黑" panose="020B0503020204020204" pitchFamily="34" charset="-122"/>
              <a:cs typeface="+mn-ea"/>
            </a:endParaRPr>
          </a:p>
        </p:txBody>
      </p:sp>
    </p:spTree>
    <p:extLst>
      <p:ext uri="{BB962C8B-B14F-4D97-AF65-F5344CB8AC3E}">
        <p14:creationId xmlns:p14="http://schemas.microsoft.com/office/powerpoint/2010/main" val="2045669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76672"/>
            <a:ext cx="5282059" cy="552028"/>
          </a:xfrm>
        </p:spPr>
        <p:txBody>
          <a:bodyPr/>
          <a:lstStyle/>
          <a:p>
            <a:r>
              <a:rPr lang="zh-CN" altLang="en-US" dirty="0"/>
              <a:t>光伏柔性支架</a:t>
            </a:r>
            <a:r>
              <a:rPr lang="en-US" altLang="zh-CN" dirty="0"/>
              <a:t>-</a:t>
            </a:r>
            <a:r>
              <a:rPr lang="zh-CN" altLang="en-US" dirty="0"/>
              <a:t>结果查看</a:t>
            </a:r>
          </a:p>
        </p:txBody>
      </p:sp>
      <p:pic>
        <p:nvPicPr>
          <p:cNvPr id="5" name="图片 4"/>
          <p:cNvPicPr>
            <a:picLocks noChangeAspect="1"/>
          </p:cNvPicPr>
          <p:nvPr/>
        </p:nvPicPr>
        <p:blipFill>
          <a:blip r:embed="rId2"/>
          <a:stretch>
            <a:fillRect/>
          </a:stretch>
        </p:blipFill>
        <p:spPr>
          <a:xfrm>
            <a:off x="2207568" y="1196752"/>
            <a:ext cx="9001000" cy="5335347"/>
          </a:xfrm>
          <a:prstGeom prst="rect">
            <a:avLst/>
          </a:prstGeom>
          <a:ln>
            <a:solidFill>
              <a:schemeClr val="accent1"/>
            </a:solidFill>
          </a:ln>
        </p:spPr>
      </p:pic>
      <p:sp>
        <p:nvSpPr>
          <p:cNvPr id="3" name="矩形 112">
            <a:extLst>
              <a:ext uri="{FF2B5EF4-FFF2-40B4-BE49-F238E27FC236}">
                <a16:creationId xmlns:a16="http://schemas.microsoft.com/office/drawing/2014/main" id="{F32820FB-C93E-41DF-4481-F51FA60D3387}"/>
              </a:ext>
            </a:extLst>
          </p:cNvPr>
          <p:cNvSpPr/>
          <p:nvPr/>
        </p:nvSpPr>
        <p:spPr>
          <a:xfrm>
            <a:off x="4439816" y="1196752"/>
            <a:ext cx="2741976" cy="451406"/>
          </a:xfrm>
          <a:prstGeom prst="rect">
            <a:avLst/>
          </a:prstGeom>
          <a:solidFill>
            <a:schemeClr val="accent2">
              <a:lumMod val="40000"/>
              <a:lumOff val="60000"/>
              <a:alpha val="65000"/>
            </a:schemeClr>
          </a:solidFill>
          <a:ln w="9525">
            <a:noFill/>
          </a:ln>
        </p:spPr>
        <p:txBody>
          <a:bodyPr wrap="square">
            <a:spAutoFit/>
          </a:bodyPr>
          <a:lstStyle/>
          <a:p>
            <a:pPr marL="285750" indent="-285750" algn="just">
              <a:lnSpc>
                <a:spcPts val="2800"/>
              </a:lnSpc>
              <a:buFont typeface="Wingdings" panose="05000000000000000000" pitchFamily="2" charset="2"/>
              <a:buChar char="u"/>
              <a:defRPr/>
            </a:pPr>
            <a:r>
              <a:rPr lang="zh-CN" altLang="en-US" sz="2400" b="1" kern="1800" dirty="0">
                <a:ea typeface="微软雅黑" panose="020B0503020204020204" pitchFamily="34" charset="-122"/>
                <a:cs typeface="+mn-ea"/>
              </a:rPr>
              <a:t>拉索挠度计算书</a:t>
            </a:r>
            <a:endParaRPr lang="en-US" altLang="zh-CN" sz="2400" b="1" kern="1800" dirty="0">
              <a:latin typeface="Arial" panose="020B0604020202020204" pitchFamily="34" charset="0"/>
              <a:ea typeface="微软雅黑" panose="020B0503020204020204" pitchFamily="34" charset="-122"/>
              <a:cs typeface="+mn-ea"/>
            </a:endParaRPr>
          </a:p>
        </p:txBody>
      </p:sp>
    </p:spTree>
    <p:extLst>
      <p:ext uri="{BB962C8B-B14F-4D97-AF65-F5344CB8AC3E}">
        <p14:creationId xmlns:p14="http://schemas.microsoft.com/office/powerpoint/2010/main" val="1739083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76672"/>
            <a:ext cx="5282059" cy="552028"/>
          </a:xfrm>
        </p:spPr>
        <p:txBody>
          <a:bodyPr/>
          <a:lstStyle/>
          <a:p>
            <a:r>
              <a:rPr lang="zh-CN" altLang="en-US" dirty="0"/>
              <a:t>光伏柔性支架</a:t>
            </a:r>
            <a:r>
              <a:rPr lang="en-US" altLang="zh-CN" dirty="0"/>
              <a:t>-</a:t>
            </a:r>
            <a:r>
              <a:rPr lang="zh-CN" altLang="en-US" dirty="0"/>
              <a:t>结果查看</a:t>
            </a:r>
          </a:p>
        </p:txBody>
      </p:sp>
      <p:sp>
        <p:nvSpPr>
          <p:cNvPr id="6" name="文本框 5">
            <a:extLst>
              <a:ext uri="{FF2B5EF4-FFF2-40B4-BE49-F238E27FC236}">
                <a16:creationId xmlns:a16="http://schemas.microsoft.com/office/drawing/2014/main" id="{272ED270-7FD8-1076-776B-C5C2C0348E88}"/>
              </a:ext>
            </a:extLst>
          </p:cNvPr>
          <p:cNvSpPr txBox="1"/>
          <p:nvPr/>
        </p:nvSpPr>
        <p:spPr>
          <a:xfrm>
            <a:off x="767408" y="1196752"/>
            <a:ext cx="10729192" cy="707886"/>
          </a:xfrm>
          <a:prstGeom prst="rect">
            <a:avLst/>
          </a:prstGeom>
          <a:noFill/>
        </p:spPr>
        <p:txBody>
          <a:bodyPr wrap="square">
            <a:spAutoFit/>
          </a:bodyPr>
          <a:lstStyle/>
          <a:p>
            <a:r>
              <a:rPr lang="zh-CN" altLang="en-US" sz="2000" dirty="0">
                <a:latin typeface="+mn-ea"/>
                <a:ea typeface="+mn-ea"/>
              </a:rPr>
              <a:t>点击最不利挠度，程序在二维和三维挠度图中显示最不利组合挠度结果同时输出最不利挠度结果对应的组合工况。</a:t>
            </a:r>
          </a:p>
        </p:txBody>
      </p:sp>
      <p:pic>
        <p:nvPicPr>
          <p:cNvPr id="8" name="图片 7">
            <a:extLst>
              <a:ext uri="{FF2B5EF4-FFF2-40B4-BE49-F238E27FC236}">
                <a16:creationId xmlns:a16="http://schemas.microsoft.com/office/drawing/2014/main" id="{BAD8ABDD-0B7F-3083-28B0-CF9727C911DC}"/>
              </a:ext>
            </a:extLst>
          </p:cNvPr>
          <p:cNvPicPr>
            <a:picLocks noChangeAspect="1"/>
          </p:cNvPicPr>
          <p:nvPr/>
        </p:nvPicPr>
        <p:blipFill>
          <a:blip r:embed="rId2"/>
          <a:stretch>
            <a:fillRect/>
          </a:stretch>
        </p:blipFill>
        <p:spPr>
          <a:xfrm>
            <a:off x="1343472" y="2082798"/>
            <a:ext cx="9105900" cy="3962400"/>
          </a:xfrm>
          <a:prstGeom prst="rect">
            <a:avLst/>
          </a:prstGeom>
        </p:spPr>
      </p:pic>
    </p:spTree>
    <p:extLst>
      <p:ext uri="{BB962C8B-B14F-4D97-AF65-F5344CB8AC3E}">
        <p14:creationId xmlns:p14="http://schemas.microsoft.com/office/powerpoint/2010/main" val="530729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4655820" y="1556385"/>
            <a:ext cx="3343275" cy="783590"/>
          </a:xfrm>
          <a:prstGeom prst="rect">
            <a:avLst/>
          </a:prstGeom>
          <a:noFill/>
        </p:spPr>
        <p:txBody>
          <a:bodyPr wrap="square" rtlCol="0">
            <a:spAutoFit/>
          </a:bodyPr>
          <a:lstStyle/>
          <a:p>
            <a:pPr algn="ctr"/>
            <a:r>
              <a:rPr lang="zh-CN" altLang="en-US" sz="45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mn-ea"/>
                <a:sym typeface="+mn-lt"/>
              </a:rPr>
              <a:t>基础设计</a:t>
            </a:r>
            <a:endParaRPr lang="zh-CN" altLang="en-US" sz="45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mn-ea"/>
              <a:sym typeface="+mn-ea"/>
            </a:endParaRPr>
          </a:p>
        </p:txBody>
      </p:sp>
      <p:sp>
        <p:nvSpPr>
          <p:cNvPr id="18434" name="Oval 2"/>
          <p:cNvSpPr/>
          <p:nvPr/>
        </p:nvSpPr>
        <p:spPr>
          <a:xfrm>
            <a:off x="2855595" y="1144270"/>
            <a:ext cx="1296670" cy="1277620"/>
          </a:xfrm>
          <a:prstGeom prst="ellipse">
            <a:avLst/>
          </a:prstGeom>
          <a:gradFill>
            <a:gsLst>
              <a:gs pos="93000">
                <a:srgbClr val="007BD3">
                  <a:alpha val="78000"/>
                  <a:lumMod val="71000"/>
                </a:srgbClr>
              </a:gs>
              <a:gs pos="100000">
                <a:srgbClr val="034373"/>
              </a:gs>
            </a:gsLst>
            <a:lin scaled="0"/>
          </a:gradFill>
          <a:ln w="9525">
            <a:noFill/>
          </a:ln>
        </p:spPr>
        <p:txBody>
          <a:bodyPr wrap="none" anchor="ctr" anchorCtr="0"/>
          <a:lstStyle/>
          <a:p>
            <a:endParaRPr lang="zh-CN" altLang="en-US" dirty="0">
              <a:latin typeface="Arial" panose="020B0604020202020204" pitchFamily="34" charset="0"/>
            </a:endParaRPr>
          </a:p>
        </p:txBody>
      </p:sp>
      <p:pic>
        <p:nvPicPr>
          <p:cNvPr id="18435" name="Picture 3" descr="1"/>
          <p:cNvPicPr>
            <a:picLocks noChangeAspect="1"/>
          </p:cNvPicPr>
          <p:nvPr/>
        </p:nvPicPr>
        <p:blipFill>
          <a:blip r:embed="rId2"/>
          <a:stretch>
            <a:fillRect/>
          </a:stretch>
        </p:blipFill>
        <p:spPr>
          <a:xfrm>
            <a:off x="2620010" y="2188528"/>
            <a:ext cx="1784350" cy="387350"/>
          </a:xfrm>
          <a:prstGeom prst="rect">
            <a:avLst/>
          </a:prstGeom>
          <a:noFill/>
          <a:ln w="9525">
            <a:noFill/>
          </a:ln>
        </p:spPr>
      </p:pic>
      <p:sp>
        <p:nvSpPr>
          <p:cNvPr id="18436" name="Rectangle 5"/>
          <p:cNvSpPr/>
          <p:nvPr/>
        </p:nvSpPr>
        <p:spPr>
          <a:xfrm>
            <a:off x="2999423" y="1412875"/>
            <a:ext cx="1009650" cy="731838"/>
          </a:xfrm>
          <a:prstGeom prst="rect">
            <a:avLst/>
          </a:prstGeom>
          <a:noFill/>
          <a:ln w="9525">
            <a:noFill/>
          </a:ln>
        </p:spPr>
        <p:txBody>
          <a:bodyPr lIns="0" tIns="0" rIns="0" bIns="0">
            <a:spAutoFit/>
          </a:bodyPr>
          <a:lstStyle/>
          <a:p>
            <a:pPr algn="ctr"/>
            <a:r>
              <a:rPr lang="en-US" altLang="zh-CN" sz="4800" dirty="0">
                <a:solidFill>
                  <a:schemeClr val="tx1"/>
                </a:solidFill>
                <a:latin typeface="Arial" panose="020B0604020202020204" pitchFamily="34" charset="0"/>
              </a:rPr>
              <a:t>03</a:t>
            </a:r>
          </a:p>
        </p:txBody>
      </p:sp>
      <p:grpSp>
        <p:nvGrpSpPr>
          <p:cNvPr id="18438" name="Group 7"/>
          <p:cNvGrpSpPr/>
          <p:nvPr/>
        </p:nvGrpSpPr>
        <p:grpSpPr>
          <a:xfrm>
            <a:off x="2693670" y="1154113"/>
            <a:ext cx="177800" cy="174625"/>
            <a:chOff x="223" y="203"/>
            <a:chExt cx="213" cy="211"/>
          </a:xfrm>
        </p:grpSpPr>
        <p:sp>
          <p:nvSpPr>
            <p:cNvPr id="18445" name="Freeform 8"/>
            <p:cNvSpPr/>
            <p:nvPr/>
          </p:nvSpPr>
          <p:spPr>
            <a:xfrm>
              <a:off x="223" y="203"/>
              <a:ext cx="213" cy="211"/>
            </a:xfrm>
            <a:custGeom>
              <a:avLst/>
              <a:gdLst/>
              <a:ahLst/>
              <a:cxnLst>
                <a:cxn ang="0">
                  <a:pos x="133" y="0"/>
                </a:cxn>
                <a:cxn ang="0">
                  <a:pos x="130" y="90"/>
                </a:cxn>
                <a:cxn ang="0">
                  <a:pos x="213" y="130"/>
                </a:cxn>
                <a:cxn ang="0">
                  <a:pos x="121" y="130"/>
                </a:cxn>
                <a:cxn ang="0">
                  <a:pos x="83" y="211"/>
                </a:cxn>
                <a:cxn ang="0">
                  <a:pos x="83" y="121"/>
                </a:cxn>
                <a:cxn ang="0">
                  <a:pos x="0" y="81"/>
                </a:cxn>
                <a:cxn ang="0">
                  <a:pos x="93" y="81"/>
                </a:cxn>
                <a:cxn ang="0">
                  <a:pos x="133" y="0"/>
                </a:cxn>
              </a:cxnLst>
              <a:rect l="0" t="0" r="0" b="0"/>
              <a:pathLst>
                <a:path w="213" h="211">
                  <a:moveTo>
                    <a:pt x="133" y="0"/>
                  </a:moveTo>
                  <a:lnTo>
                    <a:pt x="130" y="90"/>
                  </a:lnTo>
                  <a:lnTo>
                    <a:pt x="213" y="130"/>
                  </a:lnTo>
                  <a:lnTo>
                    <a:pt x="121" y="130"/>
                  </a:lnTo>
                  <a:lnTo>
                    <a:pt x="83" y="211"/>
                  </a:lnTo>
                  <a:lnTo>
                    <a:pt x="83" y="121"/>
                  </a:lnTo>
                  <a:lnTo>
                    <a:pt x="0" y="81"/>
                  </a:lnTo>
                  <a:lnTo>
                    <a:pt x="93" y="81"/>
                  </a:lnTo>
                  <a:lnTo>
                    <a:pt x="133" y="0"/>
                  </a:lnTo>
                  <a:close/>
                </a:path>
              </a:pathLst>
            </a:custGeom>
            <a:solidFill>
              <a:srgbClr val="FFFFFF">
                <a:alpha val="100000"/>
              </a:srgbClr>
            </a:solidFill>
            <a:ln w="9525">
              <a:noFill/>
            </a:ln>
          </p:spPr>
          <p:txBody>
            <a:bodyPr/>
            <a:lstStyle/>
            <a:p>
              <a:endParaRPr lang="zh-CN" altLang="en-US"/>
            </a:p>
          </p:txBody>
        </p:sp>
        <p:sp>
          <p:nvSpPr>
            <p:cNvPr id="18446" name="Oval 9"/>
            <p:cNvSpPr/>
            <p:nvPr/>
          </p:nvSpPr>
          <p:spPr>
            <a:xfrm>
              <a:off x="259" y="239"/>
              <a:ext cx="142" cy="139"/>
            </a:xfrm>
            <a:prstGeom prst="ellipse">
              <a:avLst/>
            </a:prstGeom>
            <a:solidFill>
              <a:srgbClr val="FFFFFF">
                <a:alpha val="16862"/>
              </a:srgbClr>
            </a:solidFill>
            <a:ln w="9525">
              <a:noFill/>
            </a:ln>
          </p:spPr>
          <p:txBody>
            <a:bodyPr/>
            <a:lstStyle/>
            <a:p>
              <a:endParaRPr lang="zh-CN" altLang="en-US" dirty="0">
                <a:latin typeface="Arial" panose="020B0604020202020204" pitchFamily="34" charset="0"/>
              </a:endParaRPr>
            </a:p>
          </p:txBody>
        </p:sp>
      </p:grpSp>
      <p:sp>
        <p:nvSpPr>
          <p:cNvPr id="18439" name="Freeform 10"/>
          <p:cNvSpPr/>
          <p:nvPr/>
        </p:nvSpPr>
        <p:spPr>
          <a:xfrm>
            <a:off x="3438208" y="1290638"/>
            <a:ext cx="342900" cy="130175"/>
          </a:xfrm>
          <a:custGeom>
            <a:avLst/>
            <a:gdLst/>
            <a:ahLst/>
            <a:cxnLst>
              <a:cxn ang="0">
                <a:pos x="337369" y="130175"/>
              </a:cxn>
              <a:cxn ang="0">
                <a:pos x="340826" y="113645"/>
              </a:cxn>
              <a:cxn ang="0">
                <a:pos x="289668" y="54412"/>
              </a:cxn>
              <a:cxn ang="0">
                <a:pos x="255792" y="63366"/>
              </a:cxn>
              <a:cxn ang="0">
                <a:pos x="255792" y="59922"/>
              </a:cxn>
              <a:cxn ang="0">
                <a:pos x="255792" y="57167"/>
              </a:cxn>
              <a:cxn ang="0">
                <a:pos x="255101" y="46147"/>
              </a:cxn>
              <a:cxn ang="0">
                <a:pos x="250953" y="33749"/>
              </a:cxn>
              <a:cxn ang="0">
                <a:pos x="250262" y="31683"/>
              </a:cxn>
              <a:cxn ang="0">
                <a:pos x="250262" y="31683"/>
              </a:cxn>
              <a:cxn ang="0">
                <a:pos x="250262" y="31683"/>
              </a:cxn>
              <a:cxn ang="0">
                <a:pos x="241966" y="19285"/>
              </a:cxn>
              <a:cxn ang="0">
                <a:pos x="231596" y="9643"/>
              </a:cxn>
              <a:cxn ang="0">
                <a:pos x="204634" y="689"/>
              </a:cxn>
              <a:cxn ang="0">
                <a:pos x="176289" y="6199"/>
              </a:cxn>
              <a:cxn ang="0">
                <a:pos x="154167" y="24795"/>
              </a:cxn>
              <a:cxn ang="0">
                <a:pos x="147945" y="37882"/>
              </a:cxn>
              <a:cxn ang="0">
                <a:pos x="145179" y="50279"/>
              </a:cxn>
              <a:cxn ang="0">
                <a:pos x="123057" y="43392"/>
              </a:cxn>
              <a:cxn ang="0">
                <a:pos x="109922" y="44080"/>
              </a:cxn>
              <a:cxn ang="0">
                <a:pos x="85034" y="55789"/>
              </a:cxn>
              <a:cxn ang="0">
                <a:pos x="68442" y="90227"/>
              </a:cxn>
              <a:cxn ang="0">
                <a:pos x="67750" y="90916"/>
              </a:cxn>
              <a:cxn ang="0">
                <a:pos x="67059" y="91605"/>
              </a:cxn>
              <a:cxn ang="0">
                <a:pos x="67059" y="91605"/>
              </a:cxn>
              <a:cxn ang="0">
                <a:pos x="1383" y="123976"/>
              </a:cxn>
              <a:cxn ang="0">
                <a:pos x="0" y="130175"/>
              </a:cxn>
              <a:cxn ang="0">
                <a:pos x="337369" y="130175"/>
              </a:cxn>
            </a:cxnLst>
            <a:rect l="0" t="0" r="0" b="0"/>
            <a:pathLst>
              <a:path w="496" h="189">
                <a:moveTo>
                  <a:pt x="488" y="189"/>
                </a:moveTo>
                <a:cubicBezTo>
                  <a:pt x="491" y="182"/>
                  <a:pt x="493" y="174"/>
                  <a:pt x="493" y="165"/>
                </a:cubicBezTo>
                <a:cubicBezTo>
                  <a:pt x="496" y="124"/>
                  <a:pt x="463" y="79"/>
                  <a:pt x="419" y="79"/>
                </a:cubicBezTo>
                <a:cubicBezTo>
                  <a:pt x="401" y="79"/>
                  <a:pt x="384" y="84"/>
                  <a:pt x="370" y="92"/>
                </a:cubicBezTo>
                <a:cubicBezTo>
                  <a:pt x="370" y="91"/>
                  <a:pt x="370" y="89"/>
                  <a:pt x="370" y="87"/>
                </a:cubicBezTo>
                <a:cubicBezTo>
                  <a:pt x="370" y="86"/>
                  <a:pt x="370" y="84"/>
                  <a:pt x="370" y="83"/>
                </a:cubicBezTo>
                <a:cubicBezTo>
                  <a:pt x="371" y="78"/>
                  <a:pt x="370" y="72"/>
                  <a:pt x="369" y="67"/>
                </a:cubicBezTo>
                <a:cubicBezTo>
                  <a:pt x="368" y="61"/>
                  <a:pt x="366" y="55"/>
                  <a:pt x="363" y="49"/>
                </a:cubicBezTo>
                <a:cubicBezTo>
                  <a:pt x="363" y="48"/>
                  <a:pt x="363" y="47"/>
                  <a:pt x="362" y="46"/>
                </a:cubicBezTo>
                <a:cubicBezTo>
                  <a:pt x="362" y="46"/>
                  <a:pt x="362" y="46"/>
                  <a:pt x="362" y="46"/>
                </a:cubicBezTo>
                <a:cubicBezTo>
                  <a:pt x="362" y="46"/>
                  <a:pt x="362" y="46"/>
                  <a:pt x="362" y="46"/>
                </a:cubicBezTo>
                <a:cubicBezTo>
                  <a:pt x="360" y="41"/>
                  <a:pt x="357" y="37"/>
                  <a:pt x="350" y="28"/>
                </a:cubicBezTo>
                <a:cubicBezTo>
                  <a:pt x="346" y="22"/>
                  <a:pt x="340" y="18"/>
                  <a:pt x="335" y="14"/>
                </a:cubicBezTo>
                <a:cubicBezTo>
                  <a:pt x="323" y="6"/>
                  <a:pt x="310" y="2"/>
                  <a:pt x="296" y="1"/>
                </a:cubicBezTo>
                <a:cubicBezTo>
                  <a:pt x="281" y="0"/>
                  <a:pt x="268" y="2"/>
                  <a:pt x="255" y="9"/>
                </a:cubicBezTo>
                <a:cubicBezTo>
                  <a:pt x="242" y="15"/>
                  <a:pt x="231" y="24"/>
                  <a:pt x="223" y="36"/>
                </a:cubicBezTo>
                <a:cubicBezTo>
                  <a:pt x="220" y="43"/>
                  <a:pt x="217" y="49"/>
                  <a:pt x="214" y="55"/>
                </a:cubicBezTo>
                <a:cubicBezTo>
                  <a:pt x="212" y="61"/>
                  <a:pt x="211" y="67"/>
                  <a:pt x="210" y="73"/>
                </a:cubicBezTo>
                <a:cubicBezTo>
                  <a:pt x="200" y="67"/>
                  <a:pt x="189" y="64"/>
                  <a:pt x="178" y="63"/>
                </a:cubicBezTo>
                <a:cubicBezTo>
                  <a:pt x="171" y="63"/>
                  <a:pt x="165" y="64"/>
                  <a:pt x="159" y="64"/>
                </a:cubicBezTo>
                <a:cubicBezTo>
                  <a:pt x="145" y="67"/>
                  <a:pt x="133" y="72"/>
                  <a:pt x="123" y="81"/>
                </a:cubicBezTo>
                <a:cubicBezTo>
                  <a:pt x="109" y="94"/>
                  <a:pt x="100" y="112"/>
                  <a:pt x="99" y="131"/>
                </a:cubicBezTo>
                <a:cubicBezTo>
                  <a:pt x="98" y="131"/>
                  <a:pt x="98" y="132"/>
                  <a:pt x="98" y="132"/>
                </a:cubicBezTo>
                <a:cubicBezTo>
                  <a:pt x="92" y="131"/>
                  <a:pt x="86" y="130"/>
                  <a:pt x="97" y="133"/>
                </a:cubicBezTo>
                <a:cubicBezTo>
                  <a:pt x="97" y="133"/>
                  <a:pt x="97" y="133"/>
                  <a:pt x="97" y="133"/>
                </a:cubicBezTo>
                <a:cubicBezTo>
                  <a:pt x="59" y="125"/>
                  <a:pt x="17" y="137"/>
                  <a:pt x="2" y="180"/>
                </a:cubicBezTo>
                <a:cubicBezTo>
                  <a:pt x="1" y="183"/>
                  <a:pt x="0" y="186"/>
                  <a:pt x="0" y="189"/>
                </a:cubicBezTo>
                <a:lnTo>
                  <a:pt x="488" y="189"/>
                </a:lnTo>
                <a:close/>
              </a:path>
            </a:pathLst>
          </a:custGeom>
          <a:solidFill>
            <a:srgbClr val="FFFFFF">
              <a:alpha val="100000"/>
            </a:srgbClr>
          </a:solidFill>
          <a:ln w="9525">
            <a:noFill/>
          </a:ln>
        </p:spPr>
        <p:txBody>
          <a:bodyPr/>
          <a:lstStyle/>
          <a:p>
            <a:endParaRPr lang="zh-CN" altLang="en-US"/>
          </a:p>
        </p:txBody>
      </p:sp>
      <p:grpSp>
        <p:nvGrpSpPr>
          <p:cNvPr id="18440" name="Group 11"/>
          <p:cNvGrpSpPr/>
          <p:nvPr/>
        </p:nvGrpSpPr>
        <p:grpSpPr>
          <a:xfrm flipV="1">
            <a:off x="4136708" y="2012950"/>
            <a:ext cx="130175" cy="127000"/>
            <a:chOff x="223" y="203"/>
            <a:chExt cx="213" cy="211"/>
          </a:xfrm>
        </p:grpSpPr>
        <p:sp>
          <p:nvSpPr>
            <p:cNvPr id="18443" name="Freeform 12"/>
            <p:cNvSpPr/>
            <p:nvPr/>
          </p:nvSpPr>
          <p:spPr>
            <a:xfrm>
              <a:off x="223" y="203"/>
              <a:ext cx="213" cy="211"/>
            </a:xfrm>
            <a:custGeom>
              <a:avLst/>
              <a:gdLst/>
              <a:ahLst/>
              <a:cxnLst>
                <a:cxn ang="0">
                  <a:pos x="133" y="0"/>
                </a:cxn>
                <a:cxn ang="0">
                  <a:pos x="130" y="90"/>
                </a:cxn>
                <a:cxn ang="0">
                  <a:pos x="213" y="130"/>
                </a:cxn>
                <a:cxn ang="0">
                  <a:pos x="121" y="130"/>
                </a:cxn>
                <a:cxn ang="0">
                  <a:pos x="83" y="211"/>
                </a:cxn>
                <a:cxn ang="0">
                  <a:pos x="83" y="121"/>
                </a:cxn>
                <a:cxn ang="0">
                  <a:pos x="0" y="81"/>
                </a:cxn>
                <a:cxn ang="0">
                  <a:pos x="93" y="81"/>
                </a:cxn>
                <a:cxn ang="0">
                  <a:pos x="133" y="0"/>
                </a:cxn>
              </a:cxnLst>
              <a:rect l="0" t="0" r="0" b="0"/>
              <a:pathLst>
                <a:path w="213" h="211">
                  <a:moveTo>
                    <a:pt x="133" y="0"/>
                  </a:moveTo>
                  <a:lnTo>
                    <a:pt x="130" y="90"/>
                  </a:lnTo>
                  <a:lnTo>
                    <a:pt x="213" y="130"/>
                  </a:lnTo>
                  <a:lnTo>
                    <a:pt x="121" y="130"/>
                  </a:lnTo>
                  <a:lnTo>
                    <a:pt x="83" y="211"/>
                  </a:lnTo>
                  <a:lnTo>
                    <a:pt x="83" y="121"/>
                  </a:lnTo>
                  <a:lnTo>
                    <a:pt x="0" y="81"/>
                  </a:lnTo>
                  <a:lnTo>
                    <a:pt x="93" y="81"/>
                  </a:lnTo>
                  <a:lnTo>
                    <a:pt x="133" y="0"/>
                  </a:lnTo>
                  <a:close/>
                </a:path>
              </a:pathLst>
            </a:custGeom>
            <a:solidFill>
              <a:srgbClr val="FFFFFF">
                <a:alpha val="100000"/>
              </a:srgbClr>
            </a:solidFill>
            <a:ln w="9525">
              <a:noFill/>
            </a:ln>
          </p:spPr>
          <p:txBody>
            <a:bodyPr/>
            <a:lstStyle/>
            <a:p>
              <a:endParaRPr lang="zh-CN" altLang="en-US"/>
            </a:p>
          </p:txBody>
        </p:sp>
        <p:sp>
          <p:nvSpPr>
            <p:cNvPr id="18444" name="Oval 13"/>
            <p:cNvSpPr/>
            <p:nvPr/>
          </p:nvSpPr>
          <p:spPr>
            <a:xfrm>
              <a:off x="259" y="239"/>
              <a:ext cx="142" cy="139"/>
            </a:xfrm>
            <a:prstGeom prst="ellipse">
              <a:avLst/>
            </a:prstGeom>
            <a:solidFill>
              <a:srgbClr val="FFFFFF">
                <a:alpha val="16862"/>
              </a:srgbClr>
            </a:solidFill>
            <a:ln w="9525">
              <a:noFill/>
            </a:ln>
          </p:spPr>
          <p:txBody>
            <a:bodyPr/>
            <a:lstStyle/>
            <a:p>
              <a:endParaRPr lang="zh-CN" altLang="en-US" dirty="0">
                <a:latin typeface="Arial" panose="020B0604020202020204" pitchFamily="34" charset="0"/>
              </a:endParaRPr>
            </a:p>
          </p:txBody>
        </p:sp>
      </p:grpSp>
      <p:pic>
        <p:nvPicPr>
          <p:cNvPr id="2" name="图片 1"/>
          <p:cNvPicPr>
            <a:picLocks noChangeAspect="1"/>
          </p:cNvPicPr>
          <p:nvPr/>
        </p:nvPicPr>
        <p:blipFill>
          <a:blip r:embed="rId3"/>
          <a:stretch>
            <a:fillRect/>
          </a:stretch>
        </p:blipFill>
        <p:spPr>
          <a:xfrm>
            <a:off x="982345" y="2566035"/>
            <a:ext cx="5067300" cy="1133475"/>
          </a:xfrm>
          <a:prstGeom prst="rect">
            <a:avLst/>
          </a:prstGeom>
          <a:ln>
            <a:solidFill>
              <a:srgbClr val="002060"/>
            </a:solidFill>
          </a:ln>
        </p:spPr>
      </p:pic>
      <p:pic>
        <p:nvPicPr>
          <p:cNvPr id="3" name="图片 2"/>
          <p:cNvPicPr>
            <a:picLocks noChangeAspect="1"/>
          </p:cNvPicPr>
          <p:nvPr/>
        </p:nvPicPr>
        <p:blipFill>
          <a:blip r:embed="rId4"/>
          <a:stretch>
            <a:fillRect/>
          </a:stretch>
        </p:blipFill>
        <p:spPr>
          <a:xfrm>
            <a:off x="6671945" y="2566035"/>
            <a:ext cx="4219575" cy="1152525"/>
          </a:xfrm>
          <a:prstGeom prst="rect">
            <a:avLst/>
          </a:prstGeom>
          <a:ln>
            <a:solidFill>
              <a:srgbClr val="002060"/>
            </a:solidFill>
          </a:ln>
        </p:spPr>
      </p:pic>
      <p:sp>
        <p:nvSpPr>
          <p:cNvPr id="12294" name="Oval 6"/>
          <p:cNvSpPr/>
          <p:nvPr/>
        </p:nvSpPr>
        <p:spPr>
          <a:xfrm>
            <a:off x="9624378" y="4078923"/>
            <a:ext cx="596900" cy="600075"/>
          </a:xfrm>
          <a:prstGeom prst="ellipse">
            <a:avLst/>
          </a:prstGeom>
          <a:gradFill>
            <a:gsLst>
              <a:gs pos="0">
                <a:srgbClr val="007BD3"/>
              </a:gs>
              <a:gs pos="100000">
                <a:srgbClr val="034373"/>
              </a:gs>
            </a:gsLst>
            <a:lin scaled="0"/>
          </a:gradFill>
          <a:ln w="9525">
            <a:solidFill>
              <a:srgbClr val="002060"/>
            </a:solidFill>
          </a:ln>
        </p:spPr>
        <p:txBody>
          <a:bodyPr/>
          <a:lstStyle/>
          <a:p>
            <a:endParaRPr lang="zh-CN" altLang="en-US" dirty="0">
              <a:latin typeface="Arial" panose="020B0604020202020204" pitchFamily="34" charset="0"/>
            </a:endParaRPr>
          </a:p>
        </p:txBody>
      </p:sp>
      <p:sp>
        <p:nvSpPr>
          <p:cNvPr id="12295" name="Line 7"/>
          <p:cNvSpPr/>
          <p:nvPr/>
        </p:nvSpPr>
        <p:spPr>
          <a:xfrm flipV="1">
            <a:off x="1803400" y="4347845"/>
            <a:ext cx="7673975" cy="18415"/>
          </a:xfrm>
          <a:prstGeom prst="line">
            <a:avLst/>
          </a:prstGeom>
          <a:ln w="12700" cap="flat" cmpd="sng">
            <a:solidFill>
              <a:srgbClr val="002060"/>
            </a:solidFill>
            <a:prstDash val="solid"/>
            <a:miter/>
            <a:headEnd type="none" w="med" len="med"/>
            <a:tailEnd type="oval" w="med" len="med"/>
          </a:ln>
        </p:spPr>
      </p:sp>
      <p:sp>
        <p:nvSpPr>
          <p:cNvPr id="12296" name="Oval 8"/>
          <p:cNvSpPr/>
          <p:nvPr/>
        </p:nvSpPr>
        <p:spPr>
          <a:xfrm>
            <a:off x="3597275" y="4296410"/>
            <a:ext cx="179388" cy="177800"/>
          </a:xfrm>
          <a:prstGeom prst="ellipse">
            <a:avLst/>
          </a:prstGeom>
          <a:gradFill>
            <a:gsLst>
              <a:gs pos="0">
                <a:srgbClr val="007BD3"/>
              </a:gs>
              <a:gs pos="100000">
                <a:srgbClr val="034373"/>
              </a:gs>
            </a:gsLst>
            <a:lin scaled="0"/>
          </a:gradFill>
          <a:ln w="12700" cap="flat" cmpd="sng">
            <a:solidFill>
              <a:srgbClr val="002060"/>
            </a:solidFill>
            <a:prstDash val="solid"/>
            <a:headEnd type="none" w="med" len="med"/>
            <a:tailEnd type="none" w="med" len="med"/>
          </a:ln>
        </p:spPr>
        <p:txBody>
          <a:bodyPr/>
          <a:lstStyle/>
          <a:p>
            <a:endParaRPr lang="zh-CN" altLang="en-US" dirty="0">
              <a:latin typeface="Arial" panose="020B0604020202020204" pitchFamily="34" charset="0"/>
            </a:endParaRPr>
          </a:p>
        </p:txBody>
      </p:sp>
      <p:sp>
        <p:nvSpPr>
          <p:cNvPr id="12297" name="Oval 9"/>
          <p:cNvSpPr/>
          <p:nvPr/>
        </p:nvSpPr>
        <p:spPr>
          <a:xfrm>
            <a:off x="3438525" y="3720148"/>
            <a:ext cx="493713" cy="493712"/>
          </a:xfrm>
          <a:prstGeom prst="ellipse">
            <a:avLst/>
          </a:prstGeom>
          <a:gradFill>
            <a:gsLst>
              <a:gs pos="0">
                <a:srgbClr val="007BD3"/>
              </a:gs>
              <a:gs pos="100000">
                <a:srgbClr val="034373"/>
              </a:gs>
            </a:gsLst>
            <a:lin scaled="0"/>
          </a:gradFill>
          <a:ln w="9525">
            <a:solidFill>
              <a:srgbClr val="002060"/>
            </a:solidFill>
          </a:ln>
        </p:spPr>
        <p:txBody>
          <a:bodyPr/>
          <a:lstStyle/>
          <a:p>
            <a:endParaRPr lang="zh-CN" altLang="en-US" dirty="0">
              <a:latin typeface="Arial" panose="020B0604020202020204" pitchFamily="34" charset="0"/>
            </a:endParaRPr>
          </a:p>
        </p:txBody>
      </p:sp>
      <p:sp>
        <p:nvSpPr>
          <p:cNvPr id="12298" name="Oval 10"/>
          <p:cNvSpPr/>
          <p:nvPr/>
        </p:nvSpPr>
        <p:spPr>
          <a:xfrm>
            <a:off x="5529263" y="4296410"/>
            <a:ext cx="177800" cy="177800"/>
          </a:xfrm>
          <a:prstGeom prst="ellipse">
            <a:avLst/>
          </a:prstGeom>
          <a:gradFill>
            <a:gsLst>
              <a:gs pos="0">
                <a:srgbClr val="007BD3"/>
              </a:gs>
              <a:gs pos="100000">
                <a:srgbClr val="034373"/>
              </a:gs>
            </a:gsLst>
            <a:lin scaled="0"/>
          </a:gradFill>
          <a:ln w="12700" cap="flat" cmpd="sng">
            <a:solidFill>
              <a:srgbClr val="002060"/>
            </a:solidFill>
            <a:prstDash val="solid"/>
            <a:headEnd type="none" w="med" len="med"/>
            <a:tailEnd type="none" w="med" len="med"/>
          </a:ln>
        </p:spPr>
        <p:txBody>
          <a:bodyPr/>
          <a:lstStyle/>
          <a:p>
            <a:endParaRPr lang="zh-CN" altLang="en-US" dirty="0">
              <a:latin typeface="Arial" panose="020B0604020202020204" pitchFamily="34" charset="0"/>
            </a:endParaRPr>
          </a:p>
        </p:txBody>
      </p:sp>
      <p:sp>
        <p:nvSpPr>
          <p:cNvPr id="12300" name="Oval 12"/>
          <p:cNvSpPr/>
          <p:nvPr/>
        </p:nvSpPr>
        <p:spPr>
          <a:xfrm>
            <a:off x="7368540" y="4296410"/>
            <a:ext cx="177800" cy="177800"/>
          </a:xfrm>
          <a:prstGeom prst="ellipse">
            <a:avLst/>
          </a:prstGeom>
          <a:gradFill>
            <a:gsLst>
              <a:gs pos="0">
                <a:srgbClr val="007BD3"/>
              </a:gs>
              <a:gs pos="100000">
                <a:srgbClr val="034373"/>
              </a:gs>
            </a:gsLst>
            <a:lin scaled="0"/>
          </a:gradFill>
          <a:ln w="12700" cap="flat" cmpd="sng">
            <a:solidFill>
              <a:srgbClr val="002060"/>
            </a:solidFill>
            <a:prstDash val="solid"/>
            <a:headEnd type="none" w="med" len="med"/>
            <a:tailEnd type="none" w="med" len="med"/>
          </a:ln>
        </p:spPr>
        <p:txBody>
          <a:bodyPr/>
          <a:lstStyle/>
          <a:p>
            <a:endParaRPr lang="zh-CN" altLang="en-US" dirty="0">
              <a:latin typeface="Arial" panose="020B0604020202020204" pitchFamily="34" charset="0"/>
            </a:endParaRPr>
          </a:p>
        </p:txBody>
      </p:sp>
      <p:sp>
        <p:nvSpPr>
          <p:cNvPr id="12301" name="Oval 13"/>
          <p:cNvSpPr/>
          <p:nvPr/>
        </p:nvSpPr>
        <p:spPr>
          <a:xfrm>
            <a:off x="7248525" y="3720148"/>
            <a:ext cx="492125" cy="493712"/>
          </a:xfrm>
          <a:prstGeom prst="ellipse">
            <a:avLst/>
          </a:prstGeom>
          <a:gradFill>
            <a:gsLst>
              <a:gs pos="0">
                <a:srgbClr val="007BD3"/>
              </a:gs>
              <a:gs pos="100000">
                <a:srgbClr val="034373"/>
              </a:gs>
            </a:gsLst>
            <a:lin scaled="0"/>
          </a:gradFill>
          <a:ln w="9525">
            <a:solidFill>
              <a:srgbClr val="002060"/>
            </a:solidFill>
          </a:ln>
        </p:spPr>
        <p:txBody>
          <a:bodyPr/>
          <a:lstStyle/>
          <a:p>
            <a:endParaRPr lang="zh-CN" altLang="en-US" dirty="0">
              <a:latin typeface="Arial" panose="020B0604020202020204" pitchFamily="34" charset="0"/>
            </a:endParaRPr>
          </a:p>
        </p:txBody>
      </p:sp>
      <p:sp>
        <p:nvSpPr>
          <p:cNvPr id="12302" name="Freeform 14"/>
          <p:cNvSpPr>
            <a:spLocks noEditPoints="1"/>
          </p:cNvSpPr>
          <p:nvPr/>
        </p:nvSpPr>
        <p:spPr>
          <a:xfrm>
            <a:off x="9768205" y="4295140"/>
            <a:ext cx="347345" cy="259080"/>
          </a:xfrm>
          <a:custGeom>
            <a:avLst/>
            <a:gdLst/>
            <a:ahLst/>
            <a:cxnLst>
              <a:cxn ang="0">
                <a:pos x="117475" y="212725"/>
              </a:cxn>
              <a:cxn ang="0">
                <a:pos x="25400" y="120650"/>
              </a:cxn>
              <a:cxn ang="0">
                <a:pos x="3175" y="88900"/>
              </a:cxn>
              <a:cxn ang="0">
                <a:pos x="6350" y="50800"/>
              </a:cxn>
              <a:cxn ang="0">
                <a:pos x="25400" y="22225"/>
              </a:cxn>
              <a:cxn ang="0">
                <a:pos x="53975" y="3175"/>
              </a:cxn>
              <a:cxn ang="0">
                <a:pos x="92075" y="3175"/>
              </a:cxn>
              <a:cxn ang="0">
                <a:pos x="123825" y="19050"/>
              </a:cxn>
              <a:cxn ang="0">
                <a:pos x="152400" y="3175"/>
              </a:cxn>
              <a:cxn ang="0">
                <a:pos x="190500" y="3175"/>
              </a:cxn>
              <a:cxn ang="0">
                <a:pos x="222250" y="22225"/>
              </a:cxn>
              <a:cxn ang="0">
                <a:pos x="241300" y="50800"/>
              </a:cxn>
              <a:cxn ang="0">
                <a:pos x="241300" y="50800"/>
              </a:cxn>
              <a:cxn ang="0">
                <a:pos x="241300" y="88900"/>
              </a:cxn>
              <a:cxn ang="0">
                <a:pos x="222250" y="120650"/>
              </a:cxn>
              <a:cxn ang="0">
                <a:pos x="222250" y="120650"/>
              </a:cxn>
              <a:cxn ang="0">
                <a:pos x="130175" y="212725"/>
              </a:cxn>
              <a:cxn ang="0">
                <a:pos x="117475" y="212725"/>
              </a:cxn>
              <a:cxn ang="0">
                <a:pos x="117475" y="212725"/>
              </a:cxn>
              <a:cxn ang="0">
                <a:pos x="133350" y="31750"/>
              </a:cxn>
              <a:cxn ang="0">
                <a:pos x="133350" y="31750"/>
              </a:cxn>
              <a:cxn ang="0">
                <a:pos x="133350" y="31750"/>
              </a:cxn>
              <a:cxn ang="0">
                <a:pos x="104775" y="63500"/>
              </a:cxn>
              <a:cxn ang="0">
                <a:pos x="95250" y="63500"/>
              </a:cxn>
              <a:cxn ang="0">
                <a:pos x="95250" y="53975"/>
              </a:cxn>
              <a:cxn ang="0">
                <a:pos x="114300" y="34925"/>
              </a:cxn>
              <a:cxn ang="0">
                <a:pos x="114300" y="34925"/>
              </a:cxn>
              <a:cxn ang="0">
                <a:pos x="88900" y="19050"/>
              </a:cxn>
              <a:cxn ang="0">
                <a:pos x="60325" y="19050"/>
              </a:cxn>
              <a:cxn ang="0">
                <a:pos x="38100" y="34925"/>
              </a:cxn>
              <a:cxn ang="0">
                <a:pos x="22225" y="57150"/>
              </a:cxn>
              <a:cxn ang="0">
                <a:pos x="22225" y="82550"/>
              </a:cxn>
              <a:cxn ang="0">
                <a:pos x="38100" y="107950"/>
              </a:cxn>
              <a:cxn ang="0">
                <a:pos x="123825" y="193675"/>
              </a:cxn>
              <a:cxn ang="0">
                <a:pos x="206375" y="107950"/>
              </a:cxn>
              <a:cxn ang="0">
                <a:pos x="209550" y="107950"/>
              </a:cxn>
              <a:cxn ang="0">
                <a:pos x="222250" y="82550"/>
              </a:cxn>
              <a:cxn ang="0">
                <a:pos x="222250" y="57150"/>
              </a:cxn>
              <a:cxn ang="0">
                <a:pos x="222250" y="57150"/>
              </a:cxn>
              <a:cxn ang="0">
                <a:pos x="209550" y="34925"/>
              </a:cxn>
              <a:cxn ang="0">
                <a:pos x="184150" y="19050"/>
              </a:cxn>
              <a:cxn ang="0">
                <a:pos x="158750" y="19050"/>
              </a:cxn>
              <a:cxn ang="0">
                <a:pos x="133350" y="31750"/>
              </a:cxn>
            </a:cxnLst>
            <a:rect l="0" t="0" r="0" b="0"/>
            <a:pathLst>
              <a:path w="77" h="68">
                <a:moveTo>
                  <a:pt x="37" y="67"/>
                </a:moveTo>
                <a:cubicBezTo>
                  <a:pt x="8" y="38"/>
                  <a:pt x="8" y="38"/>
                  <a:pt x="8" y="38"/>
                </a:cubicBezTo>
                <a:cubicBezTo>
                  <a:pt x="5" y="35"/>
                  <a:pt x="2" y="32"/>
                  <a:pt x="1" y="28"/>
                </a:cubicBezTo>
                <a:cubicBezTo>
                  <a:pt x="0" y="24"/>
                  <a:pt x="0" y="20"/>
                  <a:pt x="2" y="16"/>
                </a:cubicBezTo>
                <a:cubicBezTo>
                  <a:pt x="3" y="12"/>
                  <a:pt x="5" y="9"/>
                  <a:pt x="8" y="7"/>
                </a:cubicBezTo>
                <a:cubicBezTo>
                  <a:pt x="10" y="4"/>
                  <a:pt x="14" y="2"/>
                  <a:pt x="17" y="1"/>
                </a:cubicBezTo>
                <a:cubicBezTo>
                  <a:pt x="21" y="0"/>
                  <a:pt x="25" y="0"/>
                  <a:pt x="29" y="1"/>
                </a:cubicBezTo>
                <a:cubicBezTo>
                  <a:pt x="33" y="1"/>
                  <a:pt x="36" y="3"/>
                  <a:pt x="39" y="6"/>
                </a:cubicBezTo>
                <a:cubicBezTo>
                  <a:pt x="42" y="3"/>
                  <a:pt x="45" y="2"/>
                  <a:pt x="48" y="1"/>
                </a:cubicBezTo>
                <a:cubicBezTo>
                  <a:pt x="52" y="0"/>
                  <a:pt x="56" y="0"/>
                  <a:pt x="60" y="1"/>
                </a:cubicBezTo>
                <a:cubicBezTo>
                  <a:pt x="64" y="2"/>
                  <a:pt x="67" y="4"/>
                  <a:pt x="70" y="7"/>
                </a:cubicBezTo>
                <a:cubicBezTo>
                  <a:pt x="72" y="9"/>
                  <a:pt x="74" y="12"/>
                  <a:pt x="76" y="16"/>
                </a:cubicBezTo>
                <a:cubicBezTo>
                  <a:pt x="76" y="16"/>
                  <a:pt x="76" y="16"/>
                  <a:pt x="76" y="16"/>
                </a:cubicBezTo>
                <a:cubicBezTo>
                  <a:pt x="77" y="20"/>
                  <a:pt x="77" y="24"/>
                  <a:pt x="76" y="28"/>
                </a:cubicBezTo>
                <a:cubicBezTo>
                  <a:pt x="75" y="32"/>
                  <a:pt x="73" y="35"/>
                  <a:pt x="70" y="38"/>
                </a:cubicBezTo>
                <a:cubicBezTo>
                  <a:pt x="70" y="38"/>
                  <a:pt x="70" y="38"/>
                  <a:pt x="70" y="38"/>
                </a:cubicBezTo>
                <a:cubicBezTo>
                  <a:pt x="41" y="67"/>
                  <a:pt x="41" y="67"/>
                  <a:pt x="41" y="67"/>
                </a:cubicBezTo>
                <a:cubicBezTo>
                  <a:pt x="40" y="68"/>
                  <a:pt x="38" y="68"/>
                  <a:pt x="37" y="67"/>
                </a:cubicBezTo>
                <a:cubicBezTo>
                  <a:pt x="37" y="67"/>
                  <a:pt x="37" y="67"/>
                  <a:pt x="37" y="67"/>
                </a:cubicBezTo>
                <a:close/>
                <a:moveTo>
                  <a:pt x="42" y="10"/>
                </a:moveTo>
                <a:cubicBezTo>
                  <a:pt x="42" y="10"/>
                  <a:pt x="42" y="10"/>
                  <a:pt x="42" y="10"/>
                </a:cubicBezTo>
                <a:cubicBezTo>
                  <a:pt x="42" y="10"/>
                  <a:pt x="42" y="10"/>
                  <a:pt x="42" y="10"/>
                </a:cubicBezTo>
                <a:cubicBezTo>
                  <a:pt x="33" y="20"/>
                  <a:pt x="33" y="20"/>
                  <a:pt x="33" y="20"/>
                </a:cubicBezTo>
                <a:cubicBezTo>
                  <a:pt x="32" y="20"/>
                  <a:pt x="31" y="20"/>
                  <a:pt x="30" y="20"/>
                </a:cubicBezTo>
                <a:cubicBezTo>
                  <a:pt x="30" y="19"/>
                  <a:pt x="30" y="18"/>
                  <a:pt x="30" y="17"/>
                </a:cubicBezTo>
                <a:cubicBezTo>
                  <a:pt x="36" y="11"/>
                  <a:pt x="36" y="11"/>
                  <a:pt x="36" y="11"/>
                </a:cubicBezTo>
                <a:cubicBezTo>
                  <a:pt x="36" y="11"/>
                  <a:pt x="36" y="11"/>
                  <a:pt x="36" y="11"/>
                </a:cubicBezTo>
                <a:cubicBezTo>
                  <a:pt x="34" y="9"/>
                  <a:pt x="31" y="7"/>
                  <a:pt x="28" y="6"/>
                </a:cubicBezTo>
                <a:cubicBezTo>
                  <a:pt x="25" y="5"/>
                  <a:pt x="22" y="5"/>
                  <a:pt x="19" y="6"/>
                </a:cubicBezTo>
                <a:cubicBezTo>
                  <a:pt x="16" y="7"/>
                  <a:pt x="14" y="9"/>
                  <a:pt x="12" y="11"/>
                </a:cubicBezTo>
                <a:cubicBezTo>
                  <a:pt x="10" y="13"/>
                  <a:pt x="8" y="15"/>
                  <a:pt x="7" y="18"/>
                </a:cubicBezTo>
                <a:cubicBezTo>
                  <a:pt x="6" y="21"/>
                  <a:pt x="6" y="23"/>
                  <a:pt x="7" y="26"/>
                </a:cubicBezTo>
                <a:cubicBezTo>
                  <a:pt x="8" y="29"/>
                  <a:pt x="9" y="32"/>
                  <a:pt x="12" y="34"/>
                </a:cubicBezTo>
                <a:cubicBezTo>
                  <a:pt x="39" y="61"/>
                  <a:pt x="39" y="61"/>
                  <a:pt x="39" y="61"/>
                </a:cubicBezTo>
                <a:cubicBezTo>
                  <a:pt x="65" y="34"/>
                  <a:pt x="65" y="34"/>
                  <a:pt x="65" y="34"/>
                </a:cubicBezTo>
                <a:cubicBezTo>
                  <a:pt x="66" y="34"/>
                  <a:pt x="66" y="34"/>
                  <a:pt x="66" y="34"/>
                </a:cubicBezTo>
                <a:cubicBezTo>
                  <a:pt x="68" y="32"/>
                  <a:pt x="70" y="29"/>
                  <a:pt x="70" y="26"/>
                </a:cubicBezTo>
                <a:cubicBezTo>
                  <a:pt x="71" y="23"/>
                  <a:pt x="71" y="21"/>
                  <a:pt x="70" y="18"/>
                </a:cubicBezTo>
                <a:cubicBezTo>
                  <a:pt x="70" y="18"/>
                  <a:pt x="70" y="18"/>
                  <a:pt x="70" y="18"/>
                </a:cubicBezTo>
                <a:cubicBezTo>
                  <a:pt x="69" y="15"/>
                  <a:pt x="68" y="13"/>
                  <a:pt x="66" y="11"/>
                </a:cubicBezTo>
                <a:cubicBezTo>
                  <a:pt x="64" y="9"/>
                  <a:pt x="61" y="7"/>
                  <a:pt x="58" y="6"/>
                </a:cubicBezTo>
                <a:cubicBezTo>
                  <a:pt x="55" y="5"/>
                  <a:pt x="52" y="5"/>
                  <a:pt x="50" y="6"/>
                </a:cubicBezTo>
                <a:cubicBezTo>
                  <a:pt x="47" y="7"/>
                  <a:pt x="44" y="8"/>
                  <a:pt x="42" y="10"/>
                </a:cubicBezTo>
                <a:close/>
              </a:path>
            </a:pathLst>
          </a:custGeom>
          <a:gradFill>
            <a:gsLst>
              <a:gs pos="0">
                <a:srgbClr val="E30000"/>
              </a:gs>
              <a:gs pos="100000">
                <a:srgbClr val="760303"/>
              </a:gs>
            </a:gsLst>
            <a:lin scaled="0"/>
          </a:gradFill>
          <a:ln w="9525">
            <a:solidFill>
              <a:srgbClr val="002060"/>
            </a:solidFill>
          </a:ln>
        </p:spPr>
        <p:txBody>
          <a:bodyPr/>
          <a:lstStyle/>
          <a:p>
            <a:endParaRPr lang="zh-CN" altLang="en-US"/>
          </a:p>
        </p:txBody>
      </p:sp>
      <p:sp>
        <p:nvSpPr>
          <p:cNvPr id="12304" name="Freeform 16"/>
          <p:cNvSpPr>
            <a:spLocks noEditPoints="1"/>
          </p:cNvSpPr>
          <p:nvPr/>
        </p:nvSpPr>
        <p:spPr>
          <a:xfrm>
            <a:off x="3562350" y="3863658"/>
            <a:ext cx="246063" cy="246062"/>
          </a:xfrm>
          <a:custGeom>
            <a:avLst/>
            <a:gdLst/>
            <a:ahLst/>
            <a:cxnLst>
              <a:cxn ang="0">
                <a:pos x="204520" y="201323"/>
              </a:cxn>
              <a:cxn ang="0">
                <a:pos x="162977" y="166172"/>
              </a:cxn>
              <a:cxn ang="0">
                <a:pos x="172564" y="159781"/>
              </a:cxn>
              <a:cxn ang="0">
                <a:pos x="191737" y="0"/>
              </a:cxn>
              <a:cxn ang="0">
                <a:pos x="201324" y="0"/>
              </a:cxn>
              <a:cxn ang="0">
                <a:pos x="217302" y="15978"/>
              </a:cxn>
              <a:cxn ang="0">
                <a:pos x="214107" y="19174"/>
              </a:cxn>
              <a:cxn ang="0">
                <a:pos x="194933" y="44739"/>
              </a:cxn>
              <a:cxn ang="0">
                <a:pos x="201324" y="51130"/>
              </a:cxn>
              <a:cxn ang="0">
                <a:pos x="226889" y="28760"/>
              </a:cxn>
              <a:cxn ang="0">
                <a:pos x="239672" y="35152"/>
              </a:cxn>
              <a:cxn ang="0">
                <a:pos x="242867" y="44739"/>
              </a:cxn>
              <a:cxn ang="0">
                <a:pos x="246063" y="54325"/>
              </a:cxn>
              <a:cxn ang="0">
                <a:pos x="191737" y="108651"/>
              </a:cxn>
              <a:cxn ang="0">
                <a:pos x="175759" y="118238"/>
              </a:cxn>
              <a:cxn ang="0">
                <a:pos x="233281" y="175759"/>
              </a:cxn>
              <a:cxn ang="0">
                <a:pos x="233281" y="230084"/>
              </a:cxn>
              <a:cxn ang="0">
                <a:pos x="233281" y="230084"/>
              </a:cxn>
              <a:cxn ang="0">
                <a:pos x="178955" y="230084"/>
              </a:cxn>
              <a:cxn ang="0">
                <a:pos x="63912" y="233280"/>
              </a:cxn>
              <a:cxn ang="0">
                <a:pos x="12782" y="230084"/>
              </a:cxn>
              <a:cxn ang="0">
                <a:pos x="6391" y="220497"/>
              </a:cxn>
              <a:cxn ang="0">
                <a:pos x="12782" y="178954"/>
              </a:cxn>
              <a:cxn ang="0">
                <a:pos x="54326" y="92673"/>
              </a:cxn>
              <a:cxn ang="0">
                <a:pos x="28761" y="79890"/>
              </a:cxn>
              <a:cxn ang="0">
                <a:pos x="9587" y="22369"/>
              </a:cxn>
              <a:cxn ang="0">
                <a:pos x="25565" y="6391"/>
              </a:cxn>
              <a:cxn ang="0">
                <a:pos x="83086" y="22369"/>
              </a:cxn>
              <a:cxn ang="0">
                <a:pos x="95869" y="51130"/>
              </a:cxn>
              <a:cxn ang="0">
                <a:pos x="137412" y="57521"/>
              </a:cxn>
              <a:cxn ang="0">
                <a:pos x="137412" y="54325"/>
              </a:cxn>
              <a:cxn ang="0">
                <a:pos x="153390" y="15978"/>
              </a:cxn>
              <a:cxn ang="0">
                <a:pos x="162977" y="131020"/>
              </a:cxn>
              <a:cxn ang="0">
                <a:pos x="134216" y="159781"/>
              </a:cxn>
              <a:cxn ang="0">
                <a:pos x="207716" y="223693"/>
              </a:cxn>
              <a:cxn ang="0">
                <a:pos x="220498" y="217302"/>
              </a:cxn>
              <a:cxn ang="0">
                <a:pos x="220498" y="188541"/>
              </a:cxn>
              <a:cxn ang="0">
                <a:pos x="162977" y="131020"/>
              </a:cxn>
              <a:cxn ang="0">
                <a:pos x="89477" y="102260"/>
              </a:cxn>
              <a:cxn ang="0">
                <a:pos x="79891" y="63912"/>
              </a:cxn>
              <a:cxn ang="0">
                <a:pos x="73499" y="38347"/>
              </a:cxn>
              <a:cxn ang="0">
                <a:pos x="28761" y="25565"/>
              </a:cxn>
              <a:cxn ang="0">
                <a:pos x="41543" y="70303"/>
              </a:cxn>
              <a:cxn ang="0">
                <a:pos x="67108" y="76695"/>
              </a:cxn>
              <a:cxn ang="0">
                <a:pos x="188542" y="19174"/>
              </a:cxn>
              <a:cxn ang="0">
                <a:pos x="166172" y="28760"/>
              </a:cxn>
              <a:cxn ang="0">
                <a:pos x="153390" y="54325"/>
              </a:cxn>
              <a:cxn ang="0">
                <a:pos x="153390" y="57521"/>
              </a:cxn>
              <a:cxn ang="0">
                <a:pos x="153390" y="60717"/>
              </a:cxn>
              <a:cxn ang="0">
                <a:pos x="25565" y="194932"/>
              </a:cxn>
              <a:cxn ang="0">
                <a:pos x="22369" y="210910"/>
              </a:cxn>
              <a:cxn ang="0">
                <a:pos x="31956" y="223693"/>
              </a:cxn>
              <a:cxn ang="0">
                <a:pos x="115042" y="153389"/>
              </a:cxn>
              <a:cxn ang="0">
                <a:pos x="156586" y="111846"/>
              </a:cxn>
              <a:cxn ang="0">
                <a:pos x="175759" y="92673"/>
              </a:cxn>
              <a:cxn ang="0">
                <a:pos x="185346" y="89477"/>
              </a:cxn>
              <a:cxn ang="0">
                <a:pos x="191737" y="89477"/>
              </a:cxn>
              <a:cxn ang="0">
                <a:pos x="217302" y="79890"/>
              </a:cxn>
              <a:cxn ang="0">
                <a:pos x="214107" y="67108"/>
              </a:cxn>
              <a:cxn ang="0">
                <a:pos x="194933" y="67108"/>
              </a:cxn>
              <a:cxn ang="0">
                <a:pos x="178955" y="57521"/>
              </a:cxn>
              <a:cxn ang="0">
                <a:pos x="172564" y="41543"/>
              </a:cxn>
              <a:cxn ang="0">
                <a:pos x="188542" y="19174"/>
              </a:cxn>
            </a:cxnLst>
            <a:rect l="0" t="0" r="0" b="0"/>
            <a:pathLst>
              <a:path w="77" h="77">
                <a:moveTo>
                  <a:pt x="64" y="60"/>
                </a:moveTo>
                <a:cubicBezTo>
                  <a:pt x="65" y="61"/>
                  <a:pt x="65" y="62"/>
                  <a:pt x="64" y="63"/>
                </a:cubicBezTo>
                <a:cubicBezTo>
                  <a:pt x="64" y="64"/>
                  <a:pt x="63" y="64"/>
                  <a:pt x="62" y="63"/>
                </a:cubicBezTo>
                <a:cubicBezTo>
                  <a:pt x="51" y="52"/>
                  <a:pt x="51" y="52"/>
                  <a:pt x="51" y="52"/>
                </a:cubicBezTo>
                <a:cubicBezTo>
                  <a:pt x="50" y="51"/>
                  <a:pt x="50" y="50"/>
                  <a:pt x="51" y="50"/>
                </a:cubicBezTo>
                <a:cubicBezTo>
                  <a:pt x="52" y="49"/>
                  <a:pt x="53" y="49"/>
                  <a:pt x="54" y="50"/>
                </a:cubicBezTo>
                <a:cubicBezTo>
                  <a:pt x="64" y="60"/>
                  <a:pt x="64" y="60"/>
                  <a:pt x="64" y="60"/>
                </a:cubicBezTo>
                <a:close/>
                <a:moveTo>
                  <a:pt x="60" y="0"/>
                </a:moveTo>
                <a:cubicBezTo>
                  <a:pt x="60" y="0"/>
                  <a:pt x="60" y="0"/>
                  <a:pt x="60" y="0"/>
                </a:cubicBezTo>
                <a:cubicBezTo>
                  <a:pt x="61" y="0"/>
                  <a:pt x="62" y="0"/>
                  <a:pt x="63" y="0"/>
                </a:cubicBezTo>
                <a:cubicBezTo>
                  <a:pt x="64" y="0"/>
                  <a:pt x="65" y="1"/>
                  <a:pt x="66" y="1"/>
                </a:cubicBezTo>
                <a:cubicBezTo>
                  <a:pt x="68" y="2"/>
                  <a:pt x="68" y="4"/>
                  <a:pt x="68" y="5"/>
                </a:cubicBezTo>
                <a:cubicBezTo>
                  <a:pt x="68" y="5"/>
                  <a:pt x="67" y="6"/>
                  <a:pt x="67" y="6"/>
                </a:cubicBezTo>
                <a:cubicBezTo>
                  <a:pt x="67" y="6"/>
                  <a:pt x="67" y="6"/>
                  <a:pt x="67" y="6"/>
                </a:cubicBezTo>
                <a:cubicBezTo>
                  <a:pt x="65" y="8"/>
                  <a:pt x="63" y="10"/>
                  <a:pt x="61" y="13"/>
                </a:cubicBezTo>
                <a:cubicBezTo>
                  <a:pt x="61" y="14"/>
                  <a:pt x="61" y="14"/>
                  <a:pt x="61" y="14"/>
                </a:cubicBezTo>
                <a:cubicBezTo>
                  <a:pt x="61" y="15"/>
                  <a:pt x="61" y="15"/>
                  <a:pt x="61" y="15"/>
                </a:cubicBezTo>
                <a:cubicBezTo>
                  <a:pt x="63" y="16"/>
                  <a:pt x="63" y="16"/>
                  <a:pt x="63" y="16"/>
                </a:cubicBezTo>
                <a:cubicBezTo>
                  <a:pt x="64" y="16"/>
                  <a:pt x="64" y="16"/>
                  <a:pt x="64" y="16"/>
                </a:cubicBezTo>
                <a:cubicBezTo>
                  <a:pt x="66" y="14"/>
                  <a:pt x="68" y="12"/>
                  <a:pt x="71" y="9"/>
                </a:cubicBezTo>
                <a:cubicBezTo>
                  <a:pt x="72" y="8"/>
                  <a:pt x="74" y="8"/>
                  <a:pt x="75" y="9"/>
                </a:cubicBezTo>
                <a:cubicBezTo>
                  <a:pt x="75" y="10"/>
                  <a:pt x="75" y="10"/>
                  <a:pt x="75" y="11"/>
                </a:cubicBezTo>
                <a:cubicBezTo>
                  <a:pt x="76" y="12"/>
                  <a:pt x="76" y="13"/>
                  <a:pt x="76" y="14"/>
                </a:cubicBezTo>
                <a:cubicBezTo>
                  <a:pt x="76" y="14"/>
                  <a:pt x="76" y="14"/>
                  <a:pt x="76" y="14"/>
                </a:cubicBezTo>
                <a:cubicBezTo>
                  <a:pt x="76" y="14"/>
                  <a:pt x="76" y="14"/>
                  <a:pt x="76" y="14"/>
                </a:cubicBezTo>
                <a:cubicBezTo>
                  <a:pt x="77" y="15"/>
                  <a:pt x="77" y="16"/>
                  <a:pt x="77" y="17"/>
                </a:cubicBezTo>
                <a:cubicBezTo>
                  <a:pt x="77" y="22"/>
                  <a:pt x="75" y="26"/>
                  <a:pt x="72" y="29"/>
                </a:cubicBezTo>
                <a:cubicBezTo>
                  <a:pt x="69" y="32"/>
                  <a:pt x="64" y="34"/>
                  <a:pt x="60" y="34"/>
                </a:cubicBezTo>
                <a:cubicBezTo>
                  <a:pt x="59" y="34"/>
                  <a:pt x="59" y="34"/>
                  <a:pt x="59" y="34"/>
                </a:cubicBezTo>
                <a:cubicBezTo>
                  <a:pt x="55" y="37"/>
                  <a:pt x="55" y="37"/>
                  <a:pt x="55" y="37"/>
                </a:cubicBezTo>
                <a:cubicBezTo>
                  <a:pt x="73" y="55"/>
                  <a:pt x="73" y="55"/>
                  <a:pt x="73" y="55"/>
                </a:cubicBezTo>
                <a:cubicBezTo>
                  <a:pt x="73" y="55"/>
                  <a:pt x="73" y="55"/>
                  <a:pt x="73" y="55"/>
                </a:cubicBezTo>
                <a:cubicBezTo>
                  <a:pt x="76" y="58"/>
                  <a:pt x="77" y="61"/>
                  <a:pt x="77" y="64"/>
                </a:cubicBezTo>
                <a:cubicBezTo>
                  <a:pt x="77" y="67"/>
                  <a:pt x="76" y="70"/>
                  <a:pt x="73" y="72"/>
                </a:cubicBezTo>
                <a:cubicBezTo>
                  <a:pt x="73" y="72"/>
                  <a:pt x="73" y="72"/>
                  <a:pt x="73" y="72"/>
                </a:cubicBezTo>
                <a:cubicBezTo>
                  <a:pt x="73" y="72"/>
                  <a:pt x="73" y="72"/>
                  <a:pt x="73" y="72"/>
                </a:cubicBezTo>
                <a:cubicBezTo>
                  <a:pt x="71" y="74"/>
                  <a:pt x="68" y="76"/>
                  <a:pt x="65" y="76"/>
                </a:cubicBezTo>
                <a:cubicBezTo>
                  <a:pt x="62" y="76"/>
                  <a:pt x="58" y="74"/>
                  <a:pt x="56" y="72"/>
                </a:cubicBezTo>
                <a:cubicBezTo>
                  <a:pt x="38" y="54"/>
                  <a:pt x="38" y="54"/>
                  <a:pt x="38" y="54"/>
                </a:cubicBezTo>
                <a:cubicBezTo>
                  <a:pt x="20" y="73"/>
                  <a:pt x="20" y="73"/>
                  <a:pt x="20" y="73"/>
                </a:cubicBezTo>
                <a:cubicBezTo>
                  <a:pt x="16" y="76"/>
                  <a:pt x="12" y="77"/>
                  <a:pt x="8" y="75"/>
                </a:cubicBezTo>
                <a:cubicBezTo>
                  <a:pt x="7" y="74"/>
                  <a:pt x="5" y="74"/>
                  <a:pt x="4" y="72"/>
                </a:cubicBezTo>
                <a:cubicBezTo>
                  <a:pt x="4" y="72"/>
                  <a:pt x="4" y="72"/>
                  <a:pt x="4" y="72"/>
                </a:cubicBezTo>
                <a:cubicBezTo>
                  <a:pt x="3" y="71"/>
                  <a:pt x="2" y="70"/>
                  <a:pt x="2" y="69"/>
                </a:cubicBezTo>
                <a:cubicBezTo>
                  <a:pt x="0" y="65"/>
                  <a:pt x="0" y="60"/>
                  <a:pt x="4" y="57"/>
                </a:cubicBezTo>
                <a:cubicBezTo>
                  <a:pt x="4" y="56"/>
                  <a:pt x="4" y="56"/>
                  <a:pt x="4" y="56"/>
                </a:cubicBezTo>
                <a:cubicBezTo>
                  <a:pt x="24" y="36"/>
                  <a:pt x="24" y="36"/>
                  <a:pt x="24" y="36"/>
                </a:cubicBezTo>
                <a:cubicBezTo>
                  <a:pt x="17" y="29"/>
                  <a:pt x="17" y="29"/>
                  <a:pt x="17" y="29"/>
                </a:cubicBezTo>
                <a:cubicBezTo>
                  <a:pt x="10" y="27"/>
                  <a:pt x="10" y="27"/>
                  <a:pt x="10" y="27"/>
                </a:cubicBezTo>
                <a:cubicBezTo>
                  <a:pt x="10" y="27"/>
                  <a:pt x="9" y="26"/>
                  <a:pt x="9" y="25"/>
                </a:cubicBezTo>
                <a:cubicBezTo>
                  <a:pt x="2" y="10"/>
                  <a:pt x="2" y="10"/>
                  <a:pt x="2" y="10"/>
                </a:cubicBezTo>
                <a:cubicBezTo>
                  <a:pt x="2" y="9"/>
                  <a:pt x="2" y="8"/>
                  <a:pt x="3" y="7"/>
                </a:cubicBezTo>
                <a:cubicBezTo>
                  <a:pt x="5" y="4"/>
                  <a:pt x="5" y="4"/>
                  <a:pt x="5" y="4"/>
                </a:cubicBezTo>
                <a:cubicBezTo>
                  <a:pt x="8" y="2"/>
                  <a:pt x="8" y="2"/>
                  <a:pt x="8" y="2"/>
                </a:cubicBezTo>
                <a:cubicBezTo>
                  <a:pt x="9" y="1"/>
                  <a:pt x="10" y="1"/>
                  <a:pt x="11" y="1"/>
                </a:cubicBezTo>
                <a:cubicBezTo>
                  <a:pt x="26" y="7"/>
                  <a:pt x="26" y="7"/>
                  <a:pt x="26" y="7"/>
                </a:cubicBezTo>
                <a:cubicBezTo>
                  <a:pt x="27" y="8"/>
                  <a:pt x="28" y="8"/>
                  <a:pt x="28" y="9"/>
                </a:cubicBezTo>
                <a:cubicBezTo>
                  <a:pt x="30" y="16"/>
                  <a:pt x="30" y="16"/>
                  <a:pt x="30" y="16"/>
                </a:cubicBezTo>
                <a:cubicBezTo>
                  <a:pt x="37" y="23"/>
                  <a:pt x="37" y="23"/>
                  <a:pt x="37" y="23"/>
                </a:cubicBezTo>
                <a:cubicBezTo>
                  <a:pt x="43" y="18"/>
                  <a:pt x="43" y="18"/>
                  <a:pt x="43" y="18"/>
                </a:cubicBezTo>
                <a:cubicBezTo>
                  <a:pt x="43" y="18"/>
                  <a:pt x="42" y="17"/>
                  <a:pt x="42" y="17"/>
                </a:cubicBezTo>
                <a:cubicBezTo>
                  <a:pt x="43" y="17"/>
                  <a:pt x="43" y="17"/>
                  <a:pt x="43" y="17"/>
                </a:cubicBezTo>
                <a:cubicBezTo>
                  <a:pt x="43" y="12"/>
                  <a:pt x="44" y="8"/>
                  <a:pt x="48" y="5"/>
                </a:cubicBezTo>
                <a:cubicBezTo>
                  <a:pt x="48" y="5"/>
                  <a:pt x="48" y="5"/>
                  <a:pt x="48" y="5"/>
                </a:cubicBezTo>
                <a:cubicBezTo>
                  <a:pt x="51" y="2"/>
                  <a:pt x="55" y="0"/>
                  <a:pt x="60" y="0"/>
                </a:cubicBezTo>
                <a:close/>
                <a:moveTo>
                  <a:pt x="51" y="41"/>
                </a:moveTo>
                <a:cubicBezTo>
                  <a:pt x="51" y="41"/>
                  <a:pt x="51" y="41"/>
                  <a:pt x="51" y="41"/>
                </a:cubicBezTo>
                <a:cubicBezTo>
                  <a:pt x="42" y="50"/>
                  <a:pt x="42" y="50"/>
                  <a:pt x="42" y="50"/>
                </a:cubicBezTo>
                <a:cubicBezTo>
                  <a:pt x="60" y="68"/>
                  <a:pt x="60" y="68"/>
                  <a:pt x="60" y="68"/>
                </a:cubicBezTo>
                <a:cubicBezTo>
                  <a:pt x="61" y="69"/>
                  <a:pt x="63" y="70"/>
                  <a:pt x="65" y="70"/>
                </a:cubicBezTo>
                <a:cubicBezTo>
                  <a:pt x="66" y="70"/>
                  <a:pt x="68" y="69"/>
                  <a:pt x="69" y="68"/>
                </a:cubicBezTo>
                <a:cubicBezTo>
                  <a:pt x="69" y="68"/>
                  <a:pt x="69" y="68"/>
                  <a:pt x="69" y="68"/>
                </a:cubicBezTo>
                <a:cubicBezTo>
                  <a:pt x="70" y="67"/>
                  <a:pt x="71" y="65"/>
                  <a:pt x="71" y="64"/>
                </a:cubicBezTo>
                <a:cubicBezTo>
                  <a:pt x="71" y="62"/>
                  <a:pt x="70" y="61"/>
                  <a:pt x="69" y="59"/>
                </a:cubicBezTo>
                <a:cubicBezTo>
                  <a:pt x="69" y="59"/>
                  <a:pt x="69" y="59"/>
                  <a:pt x="69" y="59"/>
                </a:cubicBezTo>
                <a:cubicBezTo>
                  <a:pt x="51" y="41"/>
                  <a:pt x="51" y="41"/>
                  <a:pt x="51" y="41"/>
                </a:cubicBezTo>
                <a:close/>
                <a:moveTo>
                  <a:pt x="28" y="32"/>
                </a:moveTo>
                <a:cubicBezTo>
                  <a:pt x="28" y="32"/>
                  <a:pt x="28" y="32"/>
                  <a:pt x="28" y="32"/>
                </a:cubicBezTo>
                <a:cubicBezTo>
                  <a:pt x="33" y="28"/>
                  <a:pt x="33" y="28"/>
                  <a:pt x="33" y="28"/>
                </a:cubicBezTo>
                <a:cubicBezTo>
                  <a:pt x="25" y="20"/>
                  <a:pt x="25" y="20"/>
                  <a:pt x="25" y="20"/>
                </a:cubicBezTo>
                <a:cubicBezTo>
                  <a:pt x="25" y="19"/>
                  <a:pt x="24" y="19"/>
                  <a:pt x="24" y="18"/>
                </a:cubicBezTo>
                <a:cubicBezTo>
                  <a:pt x="23" y="12"/>
                  <a:pt x="23" y="12"/>
                  <a:pt x="23" y="12"/>
                </a:cubicBezTo>
                <a:cubicBezTo>
                  <a:pt x="11" y="7"/>
                  <a:pt x="11" y="7"/>
                  <a:pt x="11" y="7"/>
                </a:cubicBezTo>
                <a:cubicBezTo>
                  <a:pt x="9" y="8"/>
                  <a:pt x="9" y="8"/>
                  <a:pt x="9" y="8"/>
                </a:cubicBezTo>
                <a:cubicBezTo>
                  <a:pt x="8" y="10"/>
                  <a:pt x="8" y="10"/>
                  <a:pt x="8" y="10"/>
                </a:cubicBezTo>
                <a:cubicBezTo>
                  <a:pt x="13" y="22"/>
                  <a:pt x="13" y="22"/>
                  <a:pt x="13" y="22"/>
                </a:cubicBezTo>
                <a:cubicBezTo>
                  <a:pt x="19" y="23"/>
                  <a:pt x="19" y="23"/>
                  <a:pt x="19" y="23"/>
                </a:cubicBezTo>
                <a:cubicBezTo>
                  <a:pt x="20" y="24"/>
                  <a:pt x="20" y="24"/>
                  <a:pt x="21" y="24"/>
                </a:cubicBezTo>
                <a:cubicBezTo>
                  <a:pt x="28" y="32"/>
                  <a:pt x="28" y="32"/>
                  <a:pt x="28" y="32"/>
                </a:cubicBezTo>
                <a:close/>
                <a:moveTo>
                  <a:pt x="59" y="6"/>
                </a:moveTo>
                <a:cubicBezTo>
                  <a:pt x="59" y="6"/>
                  <a:pt x="59" y="6"/>
                  <a:pt x="59" y="6"/>
                </a:cubicBezTo>
                <a:cubicBezTo>
                  <a:pt x="56" y="6"/>
                  <a:pt x="54" y="7"/>
                  <a:pt x="52" y="9"/>
                </a:cubicBezTo>
                <a:cubicBezTo>
                  <a:pt x="52" y="9"/>
                  <a:pt x="52" y="9"/>
                  <a:pt x="52" y="9"/>
                </a:cubicBezTo>
                <a:cubicBezTo>
                  <a:pt x="50" y="11"/>
                  <a:pt x="48" y="14"/>
                  <a:pt x="48" y="17"/>
                </a:cubicBezTo>
                <a:cubicBezTo>
                  <a:pt x="48" y="17"/>
                  <a:pt x="48" y="17"/>
                  <a:pt x="48" y="17"/>
                </a:cubicBezTo>
                <a:cubicBezTo>
                  <a:pt x="48" y="17"/>
                  <a:pt x="48" y="18"/>
                  <a:pt x="48" y="18"/>
                </a:cubicBezTo>
                <a:cubicBezTo>
                  <a:pt x="48" y="18"/>
                  <a:pt x="48" y="18"/>
                  <a:pt x="48" y="18"/>
                </a:cubicBezTo>
                <a:cubicBezTo>
                  <a:pt x="48" y="19"/>
                  <a:pt x="48" y="19"/>
                  <a:pt x="48" y="19"/>
                </a:cubicBezTo>
                <a:cubicBezTo>
                  <a:pt x="49" y="19"/>
                  <a:pt x="48" y="20"/>
                  <a:pt x="48" y="21"/>
                </a:cubicBezTo>
                <a:cubicBezTo>
                  <a:pt x="8" y="61"/>
                  <a:pt x="8" y="61"/>
                  <a:pt x="8" y="61"/>
                </a:cubicBezTo>
                <a:cubicBezTo>
                  <a:pt x="8" y="61"/>
                  <a:pt x="8" y="61"/>
                  <a:pt x="8" y="61"/>
                </a:cubicBezTo>
                <a:cubicBezTo>
                  <a:pt x="6" y="62"/>
                  <a:pt x="6" y="65"/>
                  <a:pt x="7" y="66"/>
                </a:cubicBezTo>
                <a:cubicBezTo>
                  <a:pt x="7" y="67"/>
                  <a:pt x="8" y="68"/>
                  <a:pt x="8" y="68"/>
                </a:cubicBezTo>
                <a:cubicBezTo>
                  <a:pt x="9" y="69"/>
                  <a:pt x="10" y="69"/>
                  <a:pt x="10" y="70"/>
                </a:cubicBezTo>
                <a:cubicBezTo>
                  <a:pt x="12" y="70"/>
                  <a:pt x="14" y="70"/>
                  <a:pt x="16" y="68"/>
                </a:cubicBezTo>
                <a:cubicBezTo>
                  <a:pt x="36" y="48"/>
                  <a:pt x="36" y="48"/>
                  <a:pt x="36" y="48"/>
                </a:cubicBezTo>
                <a:cubicBezTo>
                  <a:pt x="36" y="48"/>
                  <a:pt x="36" y="48"/>
                  <a:pt x="36" y="48"/>
                </a:cubicBezTo>
                <a:cubicBezTo>
                  <a:pt x="49" y="35"/>
                  <a:pt x="49" y="35"/>
                  <a:pt x="49" y="35"/>
                </a:cubicBezTo>
                <a:cubicBezTo>
                  <a:pt x="49" y="35"/>
                  <a:pt x="49" y="35"/>
                  <a:pt x="49" y="35"/>
                </a:cubicBezTo>
                <a:cubicBezTo>
                  <a:pt x="55" y="29"/>
                  <a:pt x="55" y="29"/>
                  <a:pt x="55" y="29"/>
                </a:cubicBezTo>
                <a:cubicBezTo>
                  <a:pt x="55" y="29"/>
                  <a:pt x="55" y="29"/>
                  <a:pt x="55" y="29"/>
                </a:cubicBezTo>
                <a:cubicBezTo>
                  <a:pt x="56" y="28"/>
                  <a:pt x="57" y="28"/>
                  <a:pt x="58" y="28"/>
                </a:cubicBezTo>
                <a:cubicBezTo>
                  <a:pt x="58" y="28"/>
                  <a:pt x="58" y="28"/>
                  <a:pt x="59" y="28"/>
                </a:cubicBezTo>
                <a:cubicBezTo>
                  <a:pt x="59" y="28"/>
                  <a:pt x="59" y="28"/>
                  <a:pt x="60" y="28"/>
                </a:cubicBezTo>
                <a:cubicBezTo>
                  <a:pt x="63" y="28"/>
                  <a:pt x="66" y="27"/>
                  <a:pt x="68" y="25"/>
                </a:cubicBezTo>
                <a:cubicBezTo>
                  <a:pt x="68" y="25"/>
                  <a:pt x="68" y="25"/>
                  <a:pt x="68" y="25"/>
                </a:cubicBezTo>
                <a:cubicBezTo>
                  <a:pt x="69" y="23"/>
                  <a:pt x="71" y="20"/>
                  <a:pt x="71" y="17"/>
                </a:cubicBezTo>
                <a:cubicBezTo>
                  <a:pt x="70" y="19"/>
                  <a:pt x="68" y="20"/>
                  <a:pt x="67" y="21"/>
                </a:cubicBezTo>
                <a:cubicBezTo>
                  <a:pt x="66" y="22"/>
                  <a:pt x="65" y="22"/>
                  <a:pt x="64" y="22"/>
                </a:cubicBezTo>
                <a:cubicBezTo>
                  <a:pt x="61" y="21"/>
                  <a:pt x="61" y="21"/>
                  <a:pt x="61" y="21"/>
                </a:cubicBezTo>
                <a:cubicBezTo>
                  <a:pt x="58" y="21"/>
                  <a:pt x="58" y="21"/>
                  <a:pt x="58" y="21"/>
                </a:cubicBezTo>
                <a:cubicBezTo>
                  <a:pt x="57" y="20"/>
                  <a:pt x="56" y="20"/>
                  <a:pt x="56" y="18"/>
                </a:cubicBezTo>
                <a:cubicBezTo>
                  <a:pt x="55" y="15"/>
                  <a:pt x="55" y="15"/>
                  <a:pt x="55" y="15"/>
                </a:cubicBezTo>
                <a:cubicBezTo>
                  <a:pt x="54" y="13"/>
                  <a:pt x="54" y="13"/>
                  <a:pt x="54" y="13"/>
                </a:cubicBezTo>
                <a:cubicBezTo>
                  <a:pt x="54" y="12"/>
                  <a:pt x="54" y="10"/>
                  <a:pt x="55" y="10"/>
                </a:cubicBezTo>
                <a:cubicBezTo>
                  <a:pt x="57" y="8"/>
                  <a:pt x="58" y="7"/>
                  <a:pt x="59" y="6"/>
                </a:cubicBezTo>
                <a:close/>
              </a:path>
            </a:pathLst>
          </a:custGeom>
          <a:solidFill>
            <a:srgbClr val="FFFF00"/>
          </a:solidFill>
          <a:ln w="9525">
            <a:solidFill>
              <a:srgbClr val="002060"/>
            </a:solidFill>
          </a:ln>
        </p:spPr>
        <p:txBody>
          <a:bodyPr/>
          <a:lstStyle/>
          <a:p>
            <a:endParaRPr lang="zh-CN" altLang="en-US"/>
          </a:p>
        </p:txBody>
      </p:sp>
      <p:sp>
        <p:nvSpPr>
          <p:cNvPr id="12305" name="Freeform 17"/>
          <p:cNvSpPr>
            <a:spLocks noEditPoints="1"/>
          </p:cNvSpPr>
          <p:nvPr/>
        </p:nvSpPr>
        <p:spPr>
          <a:xfrm>
            <a:off x="7358380" y="3865245"/>
            <a:ext cx="272415" cy="244475"/>
          </a:xfrm>
          <a:custGeom>
            <a:avLst/>
            <a:gdLst/>
            <a:ahLst/>
            <a:cxnLst>
              <a:cxn ang="0">
                <a:pos x="120650" y="63912"/>
              </a:cxn>
              <a:cxn ang="0">
                <a:pos x="174625" y="121433"/>
              </a:cxn>
              <a:cxn ang="0">
                <a:pos x="190500" y="108651"/>
              </a:cxn>
              <a:cxn ang="0">
                <a:pos x="133350" y="51130"/>
              </a:cxn>
              <a:cxn ang="0">
                <a:pos x="120650" y="63912"/>
              </a:cxn>
              <a:cxn ang="0">
                <a:pos x="168275" y="127824"/>
              </a:cxn>
              <a:cxn ang="0">
                <a:pos x="168275" y="127824"/>
              </a:cxn>
              <a:cxn ang="0">
                <a:pos x="111125" y="73499"/>
              </a:cxn>
              <a:cxn ang="0">
                <a:pos x="41275" y="143802"/>
              </a:cxn>
              <a:cxn ang="0">
                <a:pos x="95250" y="201323"/>
              </a:cxn>
              <a:cxn ang="0">
                <a:pos x="168275" y="127824"/>
              </a:cxn>
              <a:cxn ang="0">
                <a:pos x="142875" y="15978"/>
              </a:cxn>
              <a:cxn ang="0">
                <a:pos x="142875" y="15978"/>
              </a:cxn>
              <a:cxn ang="0">
                <a:pos x="180975" y="3196"/>
              </a:cxn>
              <a:cxn ang="0">
                <a:pos x="238125" y="60717"/>
              </a:cxn>
              <a:cxn ang="0">
                <a:pos x="222250" y="102260"/>
              </a:cxn>
              <a:cxn ang="0">
                <a:pos x="104775" y="217302"/>
              </a:cxn>
              <a:cxn ang="0">
                <a:pos x="73025" y="233280"/>
              </a:cxn>
              <a:cxn ang="0">
                <a:pos x="44450" y="230084"/>
              </a:cxn>
              <a:cxn ang="0">
                <a:pos x="41275" y="233280"/>
              </a:cxn>
              <a:cxn ang="0">
                <a:pos x="41275" y="233280"/>
              </a:cxn>
              <a:cxn ang="0">
                <a:pos x="41275" y="233280"/>
              </a:cxn>
              <a:cxn ang="0">
                <a:pos x="3175" y="226888"/>
              </a:cxn>
              <a:cxn ang="0">
                <a:pos x="9525" y="201323"/>
              </a:cxn>
              <a:cxn ang="0">
                <a:pos x="12700" y="198128"/>
              </a:cxn>
              <a:cxn ang="0">
                <a:pos x="9525" y="169367"/>
              </a:cxn>
              <a:cxn ang="0">
                <a:pos x="25400" y="134216"/>
              </a:cxn>
              <a:cxn ang="0">
                <a:pos x="136525" y="22369"/>
              </a:cxn>
              <a:cxn ang="0">
                <a:pos x="127000" y="15978"/>
              </a:cxn>
              <a:cxn ang="0">
                <a:pos x="66675" y="79890"/>
              </a:cxn>
              <a:cxn ang="0">
                <a:pos x="57150" y="79890"/>
              </a:cxn>
              <a:cxn ang="0">
                <a:pos x="57150" y="70303"/>
              </a:cxn>
              <a:cxn ang="0">
                <a:pos x="123825" y="3196"/>
              </a:cxn>
              <a:cxn ang="0">
                <a:pos x="130175" y="3196"/>
              </a:cxn>
              <a:cxn ang="0">
                <a:pos x="142875" y="15978"/>
              </a:cxn>
              <a:cxn ang="0">
                <a:pos x="180975" y="22369"/>
              </a:cxn>
              <a:cxn ang="0">
                <a:pos x="180975" y="22369"/>
              </a:cxn>
              <a:cxn ang="0">
                <a:pos x="152400" y="31956"/>
              </a:cxn>
              <a:cxn ang="0">
                <a:pos x="152400" y="31956"/>
              </a:cxn>
              <a:cxn ang="0">
                <a:pos x="142875" y="44739"/>
              </a:cxn>
              <a:cxn ang="0">
                <a:pos x="196850" y="99064"/>
              </a:cxn>
              <a:cxn ang="0">
                <a:pos x="209550" y="89477"/>
              </a:cxn>
              <a:cxn ang="0">
                <a:pos x="219075" y="60717"/>
              </a:cxn>
              <a:cxn ang="0">
                <a:pos x="180975" y="22369"/>
              </a:cxn>
              <a:cxn ang="0">
                <a:pos x="34925" y="153389"/>
              </a:cxn>
              <a:cxn ang="0">
                <a:pos x="34925" y="153389"/>
              </a:cxn>
              <a:cxn ang="0">
                <a:pos x="25400" y="172563"/>
              </a:cxn>
              <a:cxn ang="0">
                <a:pos x="31750" y="194932"/>
              </a:cxn>
              <a:cxn ang="0">
                <a:pos x="28575" y="207715"/>
              </a:cxn>
              <a:cxn ang="0">
                <a:pos x="22225" y="214106"/>
              </a:cxn>
              <a:cxn ang="0">
                <a:pos x="22225" y="214106"/>
              </a:cxn>
              <a:cxn ang="0">
                <a:pos x="28575" y="220497"/>
              </a:cxn>
              <a:cxn ang="0">
                <a:pos x="34925" y="214106"/>
              </a:cxn>
              <a:cxn ang="0">
                <a:pos x="47625" y="210910"/>
              </a:cxn>
              <a:cxn ang="0">
                <a:pos x="69850" y="214106"/>
              </a:cxn>
              <a:cxn ang="0">
                <a:pos x="88900" y="207715"/>
              </a:cxn>
              <a:cxn ang="0">
                <a:pos x="34925" y="153389"/>
              </a:cxn>
            </a:cxnLst>
            <a:rect l="0" t="0" r="0" b="0"/>
            <a:pathLst>
              <a:path w="75" h="77">
                <a:moveTo>
                  <a:pt x="38" y="20"/>
                </a:moveTo>
                <a:cubicBezTo>
                  <a:pt x="55" y="38"/>
                  <a:pt x="55" y="38"/>
                  <a:pt x="55" y="38"/>
                </a:cubicBezTo>
                <a:cubicBezTo>
                  <a:pt x="60" y="34"/>
                  <a:pt x="60" y="34"/>
                  <a:pt x="60" y="34"/>
                </a:cubicBezTo>
                <a:cubicBezTo>
                  <a:pt x="42" y="16"/>
                  <a:pt x="42" y="16"/>
                  <a:pt x="42" y="16"/>
                </a:cubicBezTo>
                <a:cubicBezTo>
                  <a:pt x="38" y="20"/>
                  <a:pt x="38" y="20"/>
                  <a:pt x="38" y="20"/>
                </a:cubicBezTo>
                <a:close/>
                <a:moveTo>
                  <a:pt x="53" y="40"/>
                </a:moveTo>
                <a:cubicBezTo>
                  <a:pt x="53" y="40"/>
                  <a:pt x="53" y="40"/>
                  <a:pt x="53" y="40"/>
                </a:cubicBezTo>
                <a:cubicBezTo>
                  <a:pt x="35" y="23"/>
                  <a:pt x="35" y="23"/>
                  <a:pt x="35" y="23"/>
                </a:cubicBezTo>
                <a:cubicBezTo>
                  <a:pt x="13" y="45"/>
                  <a:pt x="13" y="45"/>
                  <a:pt x="13" y="45"/>
                </a:cubicBezTo>
                <a:cubicBezTo>
                  <a:pt x="30" y="63"/>
                  <a:pt x="30" y="63"/>
                  <a:pt x="30" y="63"/>
                </a:cubicBezTo>
                <a:cubicBezTo>
                  <a:pt x="53" y="40"/>
                  <a:pt x="53" y="40"/>
                  <a:pt x="53" y="40"/>
                </a:cubicBezTo>
                <a:close/>
                <a:moveTo>
                  <a:pt x="45" y="5"/>
                </a:moveTo>
                <a:cubicBezTo>
                  <a:pt x="45" y="5"/>
                  <a:pt x="45" y="5"/>
                  <a:pt x="45" y="5"/>
                </a:cubicBezTo>
                <a:cubicBezTo>
                  <a:pt x="49" y="2"/>
                  <a:pt x="53" y="1"/>
                  <a:pt x="57" y="1"/>
                </a:cubicBezTo>
                <a:cubicBezTo>
                  <a:pt x="67" y="1"/>
                  <a:pt x="75" y="9"/>
                  <a:pt x="75" y="19"/>
                </a:cubicBezTo>
                <a:cubicBezTo>
                  <a:pt x="75" y="24"/>
                  <a:pt x="73" y="28"/>
                  <a:pt x="70" y="32"/>
                </a:cubicBezTo>
                <a:cubicBezTo>
                  <a:pt x="33" y="68"/>
                  <a:pt x="33" y="68"/>
                  <a:pt x="33" y="68"/>
                </a:cubicBezTo>
                <a:cubicBezTo>
                  <a:pt x="30" y="71"/>
                  <a:pt x="27" y="73"/>
                  <a:pt x="23" y="73"/>
                </a:cubicBezTo>
                <a:cubicBezTo>
                  <a:pt x="20" y="74"/>
                  <a:pt x="17" y="73"/>
                  <a:pt x="14" y="72"/>
                </a:cubicBezTo>
                <a:cubicBezTo>
                  <a:pt x="13" y="73"/>
                  <a:pt x="13" y="73"/>
                  <a:pt x="13" y="73"/>
                </a:cubicBezTo>
                <a:cubicBezTo>
                  <a:pt x="13" y="73"/>
                  <a:pt x="13" y="73"/>
                  <a:pt x="13" y="73"/>
                </a:cubicBezTo>
                <a:cubicBezTo>
                  <a:pt x="13" y="73"/>
                  <a:pt x="13" y="73"/>
                  <a:pt x="13" y="73"/>
                </a:cubicBezTo>
                <a:cubicBezTo>
                  <a:pt x="9" y="77"/>
                  <a:pt x="3" y="75"/>
                  <a:pt x="1" y="71"/>
                </a:cubicBezTo>
                <a:cubicBezTo>
                  <a:pt x="0" y="68"/>
                  <a:pt x="0" y="65"/>
                  <a:pt x="3" y="63"/>
                </a:cubicBezTo>
                <a:cubicBezTo>
                  <a:pt x="4" y="62"/>
                  <a:pt x="4" y="62"/>
                  <a:pt x="4" y="62"/>
                </a:cubicBezTo>
                <a:cubicBezTo>
                  <a:pt x="2" y="59"/>
                  <a:pt x="2" y="56"/>
                  <a:pt x="3" y="53"/>
                </a:cubicBezTo>
                <a:cubicBezTo>
                  <a:pt x="3" y="49"/>
                  <a:pt x="5" y="45"/>
                  <a:pt x="8" y="42"/>
                </a:cubicBezTo>
                <a:cubicBezTo>
                  <a:pt x="43" y="7"/>
                  <a:pt x="43" y="7"/>
                  <a:pt x="43" y="7"/>
                </a:cubicBezTo>
                <a:cubicBezTo>
                  <a:pt x="40" y="5"/>
                  <a:pt x="40" y="5"/>
                  <a:pt x="40" y="5"/>
                </a:cubicBezTo>
                <a:cubicBezTo>
                  <a:pt x="21" y="25"/>
                  <a:pt x="21" y="25"/>
                  <a:pt x="21" y="25"/>
                </a:cubicBezTo>
                <a:cubicBezTo>
                  <a:pt x="20" y="25"/>
                  <a:pt x="19" y="25"/>
                  <a:pt x="18" y="25"/>
                </a:cubicBezTo>
                <a:cubicBezTo>
                  <a:pt x="17" y="24"/>
                  <a:pt x="17" y="23"/>
                  <a:pt x="18" y="22"/>
                </a:cubicBezTo>
                <a:cubicBezTo>
                  <a:pt x="39" y="1"/>
                  <a:pt x="39" y="1"/>
                  <a:pt x="39" y="1"/>
                </a:cubicBezTo>
                <a:cubicBezTo>
                  <a:pt x="40" y="0"/>
                  <a:pt x="41" y="0"/>
                  <a:pt x="41" y="1"/>
                </a:cubicBezTo>
                <a:cubicBezTo>
                  <a:pt x="45" y="5"/>
                  <a:pt x="45" y="5"/>
                  <a:pt x="45" y="5"/>
                </a:cubicBezTo>
                <a:close/>
                <a:moveTo>
                  <a:pt x="57" y="7"/>
                </a:moveTo>
                <a:cubicBezTo>
                  <a:pt x="57" y="7"/>
                  <a:pt x="57" y="7"/>
                  <a:pt x="57" y="7"/>
                </a:cubicBezTo>
                <a:cubicBezTo>
                  <a:pt x="54" y="7"/>
                  <a:pt x="51" y="8"/>
                  <a:pt x="48" y="10"/>
                </a:cubicBezTo>
                <a:cubicBezTo>
                  <a:pt x="48" y="10"/>
                  <a:pt x="48" y="10"/>
                  <a:pt x="48" y="10"/>
                </a:cubicBezTo>
                <a:cubicBezTo>
                  <a:pt x="45" y="14"/>
                  <a:pt x="45" y="14"/>
                  <a:pt x="45" y="14"/>
                </a:cubicBezTo>
                <a:cubicBezTo>
                  <a:pt x="62" y="31"/>
                  <a:pt x="62" y="31"/>
                  <a:pt x="62" y="31"/>
                </a:cubicBezTo>
                <a:cubicBezTo>
                  <a:pt x="66" y="28"/>
                  <a:pt x="66" y="28"/>
                  <a:pt x="66" y="28"/>
                </a:cubicBezTo>
                <a:cubicBezTo>
                  <a:pt x="68" y="25"/>
                  <a:pt x="69" y="22"/>
                  <a:pt x="69" y="19"/>
                </a:cubicBezTo>
                <a:cubicBezTo>
                  <a:pt x="69" y="12"/>
                  <a:pt x="64" y="7"/>
                  <a:pt x="57" y="7"/>
                </a:cubicBezTo>
                <a:close/>
                <a:moveTo>
                  <a:pt x="11" y="48"/>
                </a:moveTo>
                <a:cubicBezTo>
                  <a:pt x="11" y="48"/>
                  <a:pt x="11" y="48"/>
                  <a:pt x="11" y="48"/>
                </a:cubicBezTo>
                <a:cubicBezTo>
                  <a:pt x="9" y="50"/>
                  <a:pt x="9" y="52"/>
                  <a:pt x="8" y="54"/>
                </a:cubicBezTo>
                <a:cubicBezTo>
                  <a:pt x="8" y="56"/>
                  <a:pt x="8" y="59"/>
                  <a:pt x="10" y="61"/>
                </a:cubicBezTo>
                <a:cubicBezTo>
                  <a:pt x="10" y="62"/>
                  <a:pt x="10" y="64"/>
                  <a:pt x="9" y="65"/>
                </a:cubicBezTo>
                <a:cubicBezTo>
                  <a:pt x="7" y="67"/>
                  <a:pt x="7" y="67"/>
                  <a:pt x="7" y="67"/>
                </a:cubicBezTo>
                <a:cubicBezTo>
                  <a:pt x="7" y="67"/>
                  <a:pt x="7" y="67"/>
                  <a:pt x="7" y="67"/>
                </a:cubicBezTo>
                <a:cubicBezTo>
                  <a:pt x="5" y="68"/>
                  <a:pt x="7" y="70"/>
                  <a:pt x="9" y="69"/>
                </a:cubicBezTo>
                <a:cubicBezTo>
                  <a:pt x="11" y="67"/>
                  <a:pt x="11" y="67"/>
                  <a:pt x="11" y="67"/>
                </a:cubicBezTo>
                <a:cubicBezTo>
                  <a:pt x="12" y="66"/>
                  <a:pt x="13" y="65"/>
                  <a:pt x="15" y="66"/>
                </a:cubicBezTo>
                <a:cubicBezTo>
                  <a:pt x="17" y="67"/>
                  <a:pt x="20" y="68"/>
                  <a:pt x="22" y="67"/>
                </a:cubicBezTo>
                <a:cubicBezTo>
                  <a:pt x="24" y="67"/>
                  <a:pt x="26" y="66"/>
                  <a:pt x="28" y="65"/>
                </a:cubicBezTo>
                <a:cubicBezTo>
                  <a:pt x="11" y="48"/>
                  <a:pt x="11" y="48"/>
                  <a:pt x="11" y="48"/>
                </a:cubicBezTo>
                <a:close/>
              </a:path>
            </a:pathLst>
          </a:custGeom>
          <a:gradFill>
            <a:gsLst>
              <a:gs pos="0">
                <a:srgbClr val="FE4444"/>
              </a:gs>
              <a:gs pos="100000">
                <a:srgbClr val="832B2B"/>
              </a:gs>
            </a:gsLst>
            <a:lin scaled="0"/>
          </a:gradFill>
          <a:ln w="12700" cmpd="sng">
            <a:solidFill>
              <a:srgbClr val="FFFF00"/>
            </a:solidFill>
            <a:prstDash val="solid"/>
          </a:ln>
        </p:spPr>
        <p:txBody>
          <a:bodyPr/>
          <a:lstStyle/>
          <a:p>
            <a:endParaRPr lang="zh-CN" altLang="en-US"/>
          </a:p>
        </p:txBody>
      </p:sp>
      <p:sp>
        <p:nvSpPr>
          <p:cNvPr id="52" name="Rectangle 127"/>
          <p:cNvSpPr/>
          <p:nvPr/>
        </p:nvSpPr>
        <p:spPr>
          <a:xfrm>
            <a:off x="1788795" y="3786505"/>
            <a:ext cx="1664970" cy="452755"/>
          </a:xfrm>
          <a:prstGeom prst="rect">
            <a:avLst/>
          </a:prstGeom>
          <a:noFill/>
          <a:ln w="9525">
            <a:noFill/>
          </a:ln>
        </p:spPr>
        <p:txBody>
          <a:bodyPr lIns="252000" anchor="ctr" anchorCtr="0"/>
          <a:lstStyle/>
          <a:p>
            <a:pPr>
              <a:spcBef>
                <a:spcPts val="300"/>
              </a:spcBef>
              <a:spcAft>
                <a:spcPts val="300"/>
              </a:spcAft>
              <a:buFont typeface="Arial" panose="020B0604020202020204" pitchFamily="34" charset="0"/>
            </a:pPr>
            <a:r>
              <a:rPr lang="zh-CN" altLang="en-US" sz="2300" b="1" dirty="0">
                <a:latin typeface="微软雅黑" panose="020B0503020204020204" pitchFamily="34" charset="-122"/>
                <a:ea typeface="微软雅黑" panose="020B0503020204020204" pitchFamily="34" charset="-122"/>
                <a:cs typeface="等线" panose="02010600030101010101" charset="-122"/>
                <a:sym typeface="+mn-ea"/>
              </a:rPr>
              <a:t>基础设计</a:t>
            </a:r>
            <a:endParaRPr lang="zh-CN" altLang="en-US" sz="23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endParaRPr>
          </a:p>
        </p:txBody>
      </p:sp>
      <p:sp>
        <p:nvSpPr>
          <p:cNvPr id="4" name="Rectangle 127"/>
          <p:cNvSpPr/>
          <p:nvPr/>
        </p:nvSpPr>
        <p:spPr>
          <a:xfrm>
            <a:off x="7609205" y="3791585"/>
            <a:ext cx="1967230" cy="454025"/>
          </a:xfrm>
          <a:prstGeom prst="rect">
            <a:avLst/>
          </a:prstGeom>
          <a:noFill/>
          <a:ln w="9525">
            <a:noFill/>
          </a:ln>
        </p:spPr>
        <p:txBody>
          <a:bodyPr lIns="252000" anchor="ctr" anchorCtr="0"/>
          <a:lstStyle/>
          <a:p>
            <a:pPr>
              <a:spcBef>
                <a:spcPts val="300"/>
              </a:spcBef>
              <a:spcAft>
                <a:spcPts val="300"/>
              </a:spcAft>
              <a:buFont typeface="Arial" panose="020B0604020202020204" pitchFamily="34" charset="0"/>
            </a:pPr>
            <a:r>
              <a:rPr lang="zh-CN" altLang="en-US" sz="2300" b="1" dirty="0">
                <a:latin typeface="微软雅黑" panose="020B0503020204020204" pitchFamily="34" charset="-122"/>
                <a:ea typeface="微软雅黑" panose="020B0503020204020204" pitchFamily="34" charset="-122"/>
                <a:cs typeface="等线" panose="02010600030101010101" charset="-122"/>
                <a:sym typeface="+mn-ea"/>
              </a:rPr>
              <a:t>基础施工图</a:t>
            </a:r>
            <a:endParaRPr lang="zh-CN" altLang="en-US" sz="2300" b="1" dirty="0">
              <a:solidFill>
                <a:schemeClr val="tx1"/>
              </a:solidFill>
              <a:latin typeface="微软雅黑" panose="020B0503020204020204" pitchFamily="34" charset="-122"/>
              <a:ea typeface="微软雅黑" panose="020B0503020204020204" pitchFamily="34" charset="-122"/>
              <a:cs typeface="等线" panose="02010600030101010101" charset="-122"/>
              <a:sym typeface="+mn-ea"/>
            </a:endParaRPr>
          </a:p>
        </p:txBody>
      </p:sp>
      <p:sp>
        <p:nvSpPr>
          <p:cNvPr id="45" name="文本框 44"/>
          <p:cNvSpPr txBox="1"/>
          <p:nvPr/>
        </p:nvSpPr>
        <p:spPr>
          <a:xfrm>
            <a:off x="1847850" y="4511675"/>
            <a:ext cx="3818890" cy="1553210"/>
          </a:xfrm>
          <a:prstGeom prst="rect">
            <a:avLst/>
          </a:prstGeom>
          <a:noFill/>
        </p:spPr>
        <p:txBody>
          <a:bodyPr wrap="square" rtlCol="0">
            <a:spAutoFit/>
          </a:bodyPr>
          <a:lstStyle/>
          <a:p>
            <a:pPr marL="342900" indent="-342900">
              <a:spcBef>
                <a:spcPts val="300"/>
              </a:spcBef>
              <a:spcAft>
                <a:spcPts val="300"/>
              </a:spcAft>
              <a:buFont typeface="Wingdings" panose="05000000000000000000" charset="0"/>
              <a:buChar char="n"/>
            </a:pPr>
            <a:r>
              <a:rPr lang="zh-CN" altLang="en-US" sz="2000" b="1" dirty="0">
                <a:latin typeface="微软雅黑" panose="020B0503020204020204" pitchFamily="34" charset="-122"/>
                <a:ea typeface="微软雅黑" panose="020B0503020204020204" pitchFamily="34" charset="-122"/>
              </a:rPr>
              <a:t>用于桩基计算</a:t>
            </a:r>
          </a:p>
          <a:p>
            <a:pPr marL="342900" indent="-342900">
              <a:spcBef>
                <a:spcPts val="300"/>
              </a:spcBef>
              <a:spcAft>
                <a:spcPts val="300"/>
              </a:spcAft>
              <a:buFont typeface="Wingdings" panose="05000000000000000000" charset="0"/>
              <a:buChar char="n"/>
            </a:pPr>
            <a:r>
              <a:rPr lang="zh-CN" altLang="en-US" sz="2000" b="1" dirty="0">
                <a:latin typeface="微软雅黑" panose="020B0503020204020204" pitchFamily="34" charset="-122"/>
                <a:ea typeface="微软雅黑" panose="020B0503020204020204" pitchFamily="34" charset="-122"/>
              </a:rPr>
              <a:t>用于接力上部荷载计算</a:t>
            </a:r>
          </a:p>
          <a:p>
            <a:pPr marL="342900" indent="-342900">
              <a:spcBef>
                <a:spcPts val="300"/>
              </a:spcBef>
              <a:spcAft>
                <a:spcPts val="300"/>
              </a:spcAft>
              <a:buFont typeface="Wingdings" panose="05000000000000000000" charset="0"/>
              <a:buChar char="n"/>
            </a:pPr>
            <a:r>
              <a:rPr lang="zh-CN" altLang="en-US" sz="2000" b="1" dirty="0">
                <a:latin typeface="微软雅黑" panose="020B0503020204020204" pitchFamily="34" charset="-122"/>
                <a:ea typeface="微软雅黑" panose="020B0503020204020204" pitchFamily="34" charset="-122"/>
              </a:rPr>
              <a:t>用于桩承载力验算</a:t>
            </a:r>
          </a:p>
          <a:p>
            <a:pPr marL="342900" indent="-342900">
              <a:spcBef>
                <a:spcPts val="300"/>
              </a:spcBef>
              <a:spcAft>
                <a:spcPts val="300"/>
              </a:spcAft>
              <a:buFont typeface="Wingdings" panose="05000000000000000000" charset="0"/>
              <a:buChar char="n"/>
            </a:pPr>
            <a:r>
              <a:rPr lang="zh-CN" altLang="en-US" sz="2000" b="1" dirty="0">
                <a:latin typeface="微软雅黑" panose="020B0503020204020204" pitchFamily="34" charset="-122"/>
                <a:ea typeface="微软雅黑" panose="020B0503020204020204" pitchFamily="34" charset="-122"/>
              </a:rPr>
              <a:t>用于单构件桩结果输出</a:t>
            </a:r>
          </a:p>
        </p:txBody>
      </p:sp>
      <p:sp>
        <p:nvSpPr>
          <p:cNvPr id="5" name="文本框 4"/>
          <p:cNvSpPr txBox="1"/>
          <p:nvPr/>
        </p:nvSpPr>
        <p:spPr>
          <a:xfrm>
            <a:off x="6870700" y="4511675"/>
            <a:ext cx="3058160" cy="1553210"/>
          </a:xfrm>
          <a:prstGeom prst="rect">
            <a:avLst/>
          </a:prstGeom>
          <a:noFill/>
        </p:spPr>
        <p:txBody>
          <a:bodyPr wrap="square" rtlCol="0">
            <a:spAutoFit/>
          </a:bodyPr>
          <a:lstStyle/>
          <a:p>
            <a:pPr marL="342900" indent="-342900">
              <a:spcBef>
                <a:spcPts val="300"/>
              </a:spcBef>
              <a:spcAft>
                <a:spcPts val="300"/>
              </a:spcAft>
              <a:buFont typeface="Wingdings" panose="05000000000000000000" charset="0"/>
              <a:buChar char="n"/>
            </a:pPr>
            <a:r>
              <a:rPr lang="zh-CN" altLang="en-US" sz="2000" b="1" dirty="0">
                <a:latin typeface="微软雅黑" panose="020B0503020204020204" pitchFamily="34" charset="-122"/>
                <a:ea typeface="微软雅黑" panose="020B0503020204020204" pitchFamily="34" charset="-122"/>
              </a:rPr>
              <a:t>用于桩配筋标注</a:t>
            </a:r>
          </a:p>
          <a:p>
            <a:pPr marL="342900" indent="-342900">
              <a:spcBef>
                <a:spcPts val="300"/>
              </a:spcBef>
              <a:spcAft>
                <a:spcPts val="300"/>
              </a:spcAft>
              <a:buFont typeface="Wingdings" panose="05000000000000000000" charset="0"/>
              <a:buChar char="n"/>
            </a:pPr>
            <a:r>
              <a:rPr lang="zh-CN" altLang="en-US" sz="2000" b="1" dirty="0">
                <a:latin typeface="微软雅黑" panose="020B0503020204020204" pitchFamily="34" charset="-122"/>
                <a:ea typeface="微软雅黑" panose="020B0503020204020204" pitchFamily="34" charset="-122"/>
              </a:rPr>
              <a:t>用于桩基钢筋修改</a:t>
            </a:r>
          </a:p>
          <a:p>
            <a:pPr marL="342900" indent="-342900">
              <a:spcBef>
                <a:spcPts val="300"/>
              </a:spcBef>
              <a:spcAft>
                <a:spcPts val="300"/>
              </a:spcAft>
              <a:buFont typeface="Wingdings" panose="05000000000000000000" charset="0"/>
              <a:buChar char="n"/>
            </a:pPr>
            <a:r>
              <a:rPr lang="zh-CN" altLang="en-US" sz="2000" b="1" dirty="0">
                <a:latin typeface="微软雅黑" panose="020B0503020204020204" pitchFamily="34" charset="-122"/>
                <a:ea typeface="微软雅黑" panose="020B0503020204020204" pitchFamily="34" charset="-122"/>
              </a:rPr>
              <a:t>用于桩剖面图绘制</a:t>
            </a:r>
          </a:p>
          <a:p>
            <a:pPr marL="342900" indent="-342900">
              <a:spcBef>
                <a:spcPts val="300"/>
              </a:spcBef>
              <a:spcAft>
                <a:spcPts val="300"/>
              </a:spcAft>
              <a:buFont typeface="Wingdings" panose="05000000000000000000" charset="0"/>
              <a:buChar char="n"/>
            </a:pPr>
            <a:r>
              <a:rPr lang="zh-CN" altLang="en-US" sz="2000" b="1" dirty="0">
                <a:latin typeface="微软雅黑" panose="020B0503020204020204" pitchFamily="34" charset="-122"/>
                <a:ea typeface="微软雅黑" panose="020B0503020204020204" pitchFamily="34" charset="-122"/>
              </a:rPr>
              <a:t>用于绘制桩基定位图</a:t>
            </a:r>
          </a:p>
        </p:txBody>
      </p:sp>
    </p:spTree>
    <p:extLst>
      <p:ext uri="{BB962C8B-B14F-4D97-AF65-F5344CB8AC3E}">
        <p14:creationId xmlns:p14="http://schemas.microsoft.com/office/powerpoint/2010/main" val="2467879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2483FC63-905E-9204-BFF1-1DBF3C8DB4B6}"/>
              </a:ext>
            </a:extLst>
          </p:cNvPr>
          <p:cNvPicPr>
            <a:picLocks noChangeAspect="1"/>
          </p:cNvPicPr>
          <p:nvPr/>
        </p:nvPicPr>
        <p:blipFill>
          <a:blip r:embed="rId2"/>
          <a:stretch>
            <a:fillRect/>
          </a:stretch>
        </p:blipFill>
        <p:spPr>
          <a:xfrm>
            <a:off x="3509490" y="1080915"/>
            <a:ext cx="6563639" cy="4901137"/>
          </a:xfrm>
          <a:prstGeom prst="rect">
            <a:avLst/>
          </a:prstGeom>
        </p:spPr>
      </p:pic>
      <p:sp>
        <p:nvSpPr>
          <p:cNvPr id="5" name="矩形 4"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789305" y="235585"/>
            <a:ext cx="4376420" cy="645160"/>
          </a:xfrm>
          <a:prstGeom prst="rect">
            <a:avLst/>
          </a:prstGeom>
        </p:spPr>
        <p:txBody>
          <a:bodyPr wrap="square">
            <a:spAutoFit/>
          </a:bodyPr>
          <a:lstStyle/>
          <a:p>
            <a:r>
              <a:rPr lang="zh-CN" altLang="en-US" sz="3600" b="1" dirty="0">
                <a:latin typeface="微软雅黑" panose="020B0503020204020204" pitchFamily="34" charset="-122"/>
                <a:ea typeface="微软雅黑" panose="020B0503020204020204" pitchFamily="34" charset="-122"/>
                <a:cs typeface="+mn-ea"/>
                <a:sym typeface="+mn-lt"/>
              </a:rPr>
              <a:t>基础设计</a:t>
            </a:r>
            <a:r>
              <a:rPr lang="en-US" altLang="zh-CN" sz="3600" b="1" dirty="0">
                <a:latin typeface="微软雅黑" panose="020B0503020204020204" pitchFamily="34" charset="-122"/>
                <a:ea typeface="微软雅黑" panose="020B0503020204020204" pitchFamily="34" charset="-122"/>
                <a:cs typeface="+mn-ea"/>
                <a:sym typeface="+mn-lt"/>
              </a:rPr>
              <a:t>-</a:t>
            </a:r>
            <a:r>
              <a:rPr lang="zh-CN" altLang="en-US" sz="3600" b="1" dirty="0">
                <a:latin typeface="微软雅黑" panose="020B0503020204020204" pitchFamily="34" charset="-122"/>
                <a:ea typeface="微软雅黑" panose="020B0503020204020204" pitchFamily="34" charset="-122"/>
                <a:cs typeface="+mn-ea"/>
                <a:sym typeface="+mn-lt"/>
              </a:rPr>
              <a:t>桩基验算</a:t>
            </a:r>
          </a:p>
        </p:txBody>
      </p:sp>
      <p:sp>
        <p:nvSpPr>
          <p:cNvPr id="2" name="流程图: 过程 1"/>
          <p:cNvSpPr/>
          <p:nvPr/>
        </p:nvSpPr>
        <p:spPr>
          <a:xfrm>
            <a:off x="10408667" y="5519144"/>
            <a:ext cx="1008112" cy="42062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sz="1500" b="1" dirty="0">
                <a:solidFill>
                  <a:schemeClr val="tx1"/>
                </a:solidFill>
                <a:latin typeface="等线" panose="02010600030101010101" charset="-122"/>
                <a:ea typeface="等线" panose="02010600030101010101" charset="-122"/>
              </a:rPr>
              <a:t>简图结果</a:t>
            </a:r>
            <a:endParaRPr lang="en-US" altLang="zh-CN" sz="1500" b="1" dirty="0">
              <a:solidFill>
                <a:schemeClr val="tx1"/>
              </a:solidFill>
              <a:latin typeface="等线" panose="02010600030101010101" charset="-122"/>
              <a:ea typeface="等线" panose="02010600030101010101" charset="-122"/>
            </a:endParaRPr>
          </a:p>
        </p:txBody>
      </p:sp>
      <p:sp>
        <p:nvSpPr>
          <p:cNvPr id="7" name="流程图: 过程 6"/>
          <p:cNvSpPr/>
          <p:nvPr/>
        </p:nvSpPr>
        <p:spPr>
          <a:xfrm>
            <a:off x="10538081" y="3805211"/>
            <a:ext cx="1432148" cy="362303"/>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sz="1500" b="1" dirty="0">
                <a:solidFill>
                  <a:srgbClr val="C00000"/>
                </a:solidFill>
                <a:latin typeface="等线" panose="02010600030101010101" charset="-122"/>
                <a:ea typeface="等线" panose="02010600030101010101" charset="-122"/>
              </a:rPr>
              <a:t>桩承载力验算</a:t>
            </a:r>
            <a:endParaRPr lang="en-US" altLang="zh-CN" sz="1500" b="1" dirty="0">
              <a:solidFill>
                <a:srgbClr val="C00000"/>
              </a:solidFill>
              <a:latin typeface="等线" panose="02010600030101010101" charset="-122"/>
              <a:ea typeface="等线" panose="02010600030101010101" charset="-122"/>
            </a:endParaRPr>
          </a:p>
        </p:txBody>
      </p:sp>
      <p:sp>
        <p:nvSpPr>
          <p:cNvPr id="9" name="流程图: 过程 8"/>
          <p:cNvSpPr/>
          <p:nvPr/>
        </p:nvSpPr>
        <p:spPr>
          <a:xfrm>
            <a:off x="10254056" y="4728646"/>
            <a:ext cx="1432148" cy="362303"/>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sz="1500" b="1" dirty="0">
                <a:solidFill>
                  <a:srgbClr val="C00000"/>
                </a:solidFill>
                <a:latin typeface="等线" panose="02010600030101010101" charset="-122"/>
                <a:ea typeface="等线" panose="02010600030101010101" charset="-122"/>
              </a:rPr>
              <a:t>稳定性验算</a:t>
            </a:r>
            <a:endParaRPr lang="en-US" altLang="zh-CN" sz="1500" b="1" dirty="0">
              <a:solidFill>
                <a:srgbClr val="C00000"/>
              </a:solidFill>
              <a:latin typeface="等线" panose="02010600030101010101" charset="-122"/>
              <a:ea typeface="等线" panose="02010600030101010101" charset="-122"/>
            </a:endParaRPr>
          </a:p>
        </p:txBody>
      </p:sp>
      <p:sp>
        <p:nvSpPr>
          <p:cNvPr id="11" name="流程图: 过程 10"/>
          <p:cNvSpPr/>
          <p:nvPr/>
        </p:nvSpPr>
        <p:spPr>
          <a:xfrm>
            <a:off x="10139013" y="1834333"/>
            <a:ext cx="1547190" cy="54247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sz="1500" b="1" dirty="0">
                <a:solidFill>
                  <a:srgbClr val="C00000"/>
                </a:solidFill>
                <a:latin typeface="等线" panose="02010600030101010101" charset="-122"/>
                <a:ea typeface="等线" panose="02010600030101010101" charset="-122"/>
              </a:rPr>
              <a:t>非线性组合工况</a:t>
            </a:r>
            <a:endParaRPr lang="en-US" altLang="zh-CN" sz="1500" b="1" dirty="0">
              <a:solidFill>
                <a:srgbClr val="C00000"/>
              </a:solidFill>
              <a:latin typeface="等线" panose="02010600030101010101" charset="-122"/>
              <a:ea typeface="等线" panose="02010600030101010101" charset="-122"/>
            </a:endParaRPr>
          </a:p>
        </p:txBody>
      </p:sp>
      <p:cxnSp>
        <p:nvCxnSpPr>
          <p:cNvPr id="12" name="肘形连接符 11"/>
          <p:cNvCxnSpPr/>
          <p:nvPr/>
        </p:nvCxnSpPr>
        <p:spPr>
          <a:xfrm rot="10800000" flipV="1">
            <a:off x="9277482" y="2326948"/>
            <a:ext cx="2160241" cy="144551"/>
          </a:xfrm>
          <a:prstGeom prst="bentConnector3">
            <a:avLst>
              <a:gd name="adj1" fmla="val 5529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流程图: 过程 14"/>
          <p:cNvSpPr/>
          <p:nvPr/>
        </p:nvSpPr>
        <p:spPr>
          <a:xfrm>
            <a:off x="10080297" y="1052736"/>
            <a:ext cx="1605906" cy="596619"/>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sz="1500" b="1" dirty="0">
                <a:solidFill>
                  <a:schemeClr val="tx1"/>
                </a:solidFill>
                <a:latin typeface="等线" panose="02010600030101010101" charset="-122"/>
                <a:ea typeface="等线" panose="02010600030101010101" charset="-122"/>
              </a:rPr>
              <a:t>文本结果</a:t>
            </a:r>
            <a:endParaRPr lang="en-US" altLang="zh-CN" sz="1500" b="1" dirty="0">
              <a:solidFill>
                <a:schemeClr val="tx1"/>
              </a:solidFill>
              <a:latin typeface="等线" panose="02010600030101010101" charset="-122"/>
              <a:ea typeface="等线" panose="02010600030101010101" charset="-122"/>
            </a:endParaRPr>
          </a:p>
          <a:p>
            <a:pPr algn="ctr">
              <a:lnSpc>
                <a:spcPct val="150000"/>
              </a:lnSpc>
              <a:spcBef>
                <a:spcPts val="300"/>
              </a:spcBef>
              <a:spcAft>
                <a:spcPts val="300"/>
              </a:spcAft>
            </a:pPr>
            <a:r>
              <a:rPr lang="zh-CN" altLang="en-US" sz="1500" b="1" dirty="0">
                <a:solidFill>
                  <a:schemeClr val="tx1"/>
                </a:solidFill>
                <a:latin typeface="等线" panose="02010600030101010101" charset="-122"/>
                <a:ea typeface="等线" panose="02010600030101010101" charset="-122"/>
              </a:rPr>
              <a:t>输出详细计算书</a:t>
            </a:r>
            <a:endParaRPr lang="en-US" altLang="zh-CN" sz="1500" b="1" dirty="0">
              <a:solidFill>
                <a:schemeClr val="tx1"/>
              </a:solidFill>
              <a:latin typeface="等线" panose="02010600030101010101" charset="-122"/>
              <a:ea typeface="等线" panose="02010600030101010101" charset="-122"/>
            </a:endParaRPr>
          </a:p>
        </p:txBody>
      </p:sp>
      <p:cxnSp>
        <p:nvCxnSpPr>
          <p:cNvPr id="16" name="肘形连接符 15"/>
          <p:cNvCxnSpPr>
            <a:cxnSpLocks/>
          </p:cNvCxnSpPr>
          <p:nvPr/>
        </p:nvCxnSpPr>
        <p:spPr>
          <a:xfrm rot="10800000" flipV="1">
            <a:off x="5303912" y="1430223"/>
            <a:ext cx="6155096" cy="219131"/>
          </a:xfrm>
          <a:prstGeom prst="bentConnector3">
            <a:avLst>
              <a:gd name="adj1" fmla="val 50000"/>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722" name="Oval 53"/>
          <p:cNvSpPr>
            <a:spLocks noChangeAspect="1"/>
          </p:cNvSpPr>
          <p:nvPr/>
        </p:nvSpPr>
        <p:spPr>
          <a:xfrm>
            <a:off x="594360" y="1976120"/>
            <a:ext cx="550863" cy="550863"/>
          </a:xfrm>
          <a:prstGeom prst="ellipse">
            <a:avLst/>
          </a:prstGeom>
          <a:solidFill>
            <a:srgbClr val="00B1DA"/>
          </a:solidFill>
          <a:ln w="9525">
            <a:noFill/>
          </a:ln>
        </p:spPr>
        <p:txBody>
          <a:bodyPr anchor="ctr" anchorCtr="0"/>
          <a:lstStyle/>
          <a:p>
            <a:pPr algn="ctr" eaLnBrk="1" hangingPunct="1"/>
            <a:endParaRPr lang="en-US" altLang="zh-CN" dirty="0">
              <a:solidFill>
                <a:srgbClr val="FFFFFF"/>
              </a:solidFill>
              <a:latin typeface="FontAwesome"/>
            </a:endParaRPr>
          </a:p>
        </p:txBody>
      </p:sp>
      <p:sp>
        <p:nvSpPr>
          <p:cNvPr id="30723" name="Oval 54"/>
          <p:cNvSpPr>
            <a:spLocks noChangeAspect="1"/>
          </p:cNvSpPr>
          <p:nvPr/>
        </p:nvSpPr>
        <p:spPr>
          <a:xfrm>
            <a:off x="594360" y="3519170"/>
            <a:ext cx="550863" cy="552450"/>
          </a:xfrm>
          <a:prstGeom prst="ellipse">
            <a:avLst/>
          </a:prstGeom>
          <a:solidFill>
            <a:srgbClr val="71C14E"/>
          </a:solidFill>
          <a:ln w="9525">
            <a:noFill/>
          </a:ln>
        </p:spPr>
        <p:txBody>
          <a:bodyPr anchor="ctr" anchorCtr="0"/>
          <a:lstStyle/>
          <a:p>
            <a:pPr algn="ctr" eaLnBrk="1" hangingPunct="1"/>
            <a:endParaRPr lang="en-US" altLang="zh-CN" dirty="0">
              <a:solidFill>
                <a:srgbClr val="FFFFFF"/>
              </a:solidFill>
              <a:latin typeface="FontAwesome"/>
            </a:endParaRPr>
          </a:p>
        </p:txBody>
      </p:sp>
      <p:sp>
        <p:nvSpPr>
          <p:cNvPr id="30736" name="TextBox 15"/>
          <p:cNvSpPr txBox="1"/>
          <p:nvPr/>
        </p:nvSpPr>
        <p:spPr>
          <a:xfrm>
            <a:off x="1342390" y="1978025"/>
            <a:ext cx="2035175" cy="398780"/>
          </a:xfrm>
          <a:prstGeom prst="rect">
            <a:avLst/>
          </a:prstGeom>
          <a:noFill/>
          <a:ln w="9525">
            <a:noFill/>
          </a:ln>
        </p:spPr>
        <p:txBody>
          <a:bodyPr wrap="square">
            <a:spAutoFit/>
          </a:bodyPr>
          <a:lstStyle/>
          <a:p>
            <a:pPr eaLnBrk="1" hangingPunct="1"/>
            <a:r>
              <a:rPr lang="zh-CN" altLang="en-US" sz="2000" b="1" dirty="0">
                <a:latin typeface="微软雅黑" panose="020B0503020204020204" pitchFamily="34" charset="-122"/>
                <a:ea typeface="微软雅黑" panose="020B0503020204020204" pitchFamily="34" charset="-122"/>
                <a:cs typeface="等线" panose="02010600030101010101" charset="-122"/>
                <a:sym typeface="+mn-ea"/>
              </a:rPr>
              <a:t>桩承载力验算</a:t>
            </a:r>
            <a:endParaRPr lang="zh-CN" altLang="en-US" sz="2000" b="1" dirty="0">
              <a:solidFill>
                <a:srgbClr val="262626"/>
              </a:solidFill>
              <a:latin typeface="微软雅黑" panose="020B0503020204020204" pitchFamily="34" charset="-122"/>
              <a:ea typeface="微软雅黑" panose="020B0503020204020204" pitchFamily="34" charset="-122"/>
              <a:sym typeface="Gill Sans"/>
            </a:endParaRPr>
          </a:p>
        </p:txBody>
      </p:sp>
      <p:sp>
        <p:nvSpPr>
          <p:cNvPr id="30734" name="TextBox 15"/>
          <p:cNvSpPr txBox="1"/>
          <p:nvPr/>
        </p:nvSpPr>
        <p:spPr>
          <a:xfrm>
            <a:off x="1342390" y="3519170"/>
            <a:ext cx="2011045" cy="398780"/>
          </a:xfrm>
          <a:prstGeom prst="rect">
            <a:avLst/>
          </a:prstGeom>
          <a:noFill/>
          <a:ln w="9525">
            <a:noFill/>
          </a:ln>
        </p:spPr>
        <p:txBody>
          <a:bodyPr>
            <a:spAutoFit/>
          </a:bodyPr>
          <a:lstStyle/>
          <a:p>
            <a:pPr eaLnBrk="1" hangingPunct="1"/>
            <a:r>
              <a:rPr lang="zh-CN" altLang="en-US" sz="2000" b="1" dirty="0">
                <a:solidFill>
                  <a:srgbClr val="262626"/>
                </a:solidFill>
                <a:latin typeface="微软雅黑" panose="020B0503020204020204" pitchFamily="34" charset="-122"/>
                <a:ea typeface="微软雅黑" panose="020B0503020204020204" pitchFamily="34" charset="-122"/>
                <a:sym typeface="Gill Sans"/>
              </a:rPr>
              <a:t>桩稳定性验算</a:t>
            </a:r>
          </a:p>
        </p:txBody>
      </p:sp>
      <p:sp>
        <p:nvSpPr>
          <p:cNvPr id="30733" name="TextBox 16"/>
          <p:cNvSpPr txBox="1"/>
          <p:nvPr/>
        </p:nvSpPr>
        <p:spPr>
          <a:xfrm>
            <a:off x="1356995" y="4223385"/>
            <a:ext cx="2086610" cy="352425"/>
          </a:xfrm>
          <a:prstGeom prst="rect">
            <a:avLst/>
          </a:prstGeom>
          <a:noFill/>
          <a:ln w="9525">
            <a:noFill/>
          </a:ln>
        </p:spPr>
        <p:txBody>
          <a:bodyPr wrap="square">
            <a:spAutoFit/>
          </a:bodyPr>
          <a:lstStyle/>
          <a:p>
            <a:pPr marL="285750" indent="-285750" eaLnBrk="1" hangingPunct="1">
              <a:buFont typeface="Wingdings" panose="05000000000000000000" charset="0"/>
              <a:buChar char="u"/>
            </a:pPr>
            <a:r>
              <a:rPr lang="zh-CN" sz="1700" b="1" dirty="0">
                <a:gradFill>
                  <a:gsLst>
                    <a:gs pos="0">
                      <a:srgbClr val="007BD3"/>
                    </a:gs>
                    <a:gs pos="100000">
                      <a:srgbClr val="034373"/>
                    </a:gs>
                  </a:gsLst>
                  <a:lin scaled="0"/>
                </a:gradFill>
                <a:latin typeface="等线" panose="02010600030101010101" charset="-122"/>
                <a:ea typeface="等线" panose="02010600030101010101" charset="-122"/>
                <a:sym typeface="Gill Sans"/>
              </a:rPr>
              <a:t>压屈</a:t>
            </a:r>
            <a:r>
              <a:rPr lang="zh-CN" sz="1700" b="1" dirty="0">
                <a:solidFill>
                  <a:srgbClr val="262626"/>
                </a:solidFill>
                <a:latin typeface="等线" panose="02010600030101010101" charset="-122"/>
                <a:ea typeface="等线" panose="02010600030101010101" charset="-122"/>
                <a:sym typeface="Gill Sans"/>
              </a:rPr>
              <a:t>稳定性验算</a:t>
            </a:r>
          </a:p>
        </p:txBody>
      </p:sp>
      <p:sp>
        <p:nvSpPr>
          <p:cNvPr id="30730" name="TextBox 15"/>
          <p:cNvSpPr txBox="1"/>
          <p:nvPr/>
        </p:nvSpPr>
        <p:spPr>
          <a:xfrm>
            <a:off x="766445" y="1343025"/>
            <a:ext cx="2216785" cy="460375"/>
          </a:xfrm>
          <a:prstGeom prst="rect">
            <a:avLst/>
          </a:prstGeom>
          <a:noFill/>
          <a:ln w="9525">
            <a:noFill/>
          </a:ln>
        </p:spPr>
        <p:txBody>
          <a:bodyPr wrap="square">
            <a:spAutoFit/>
          </a:bodyPr>
          <a:lstStyle/>
          <a:p>
            <a:pPr eaLnBrk="1" hangingPunct="1"/>
            <a:r>
              <a:rPr lang="zh-CN" altLang="en-US" sz="2400" b="1" dirty="0">
                <a:solidFill>
                  <a:srgbClr val="262626"/>
                </a:solidFill>
                <a:latin typeface="微软雅黑" panose="020B0503020204020204" pitchFamily="34" charset="-122"/>
                <a:ea typeface="微软雅黑" panose="020B0503020204020204" pitchFamily="34" charset="-122"/>
                <a:sym typeface="Gill Sans"/>
              </a:rPr>
              <a:t>桩基验算</a:t>
            </a:r>
          </a:p>
        </p:txBody>
      </p:sp>
      <p:sp>
        <p:nvSpPr>
          <p:cNvPr id="3" name="TextBox 16"/>
          <p:cNvSpPr txBox="1"/>
          <p:nvPr/>
        </p:nvSpPr>
        <p:spPr>
          <a:xfrm>
            <a:off x="1356668" y="2710866"/>
            <a:ext cx="2032327" cy="352425"/>
          </a:xfrm>
          <a:prstGeom prst="rect">
            <a:avLst/>
          </a:prstGeom>
          <a:noFill/>
          <a:ln w="9525">
            <a:noFill/>
          </a:ln>
        </p:spPr>
        <p:txBody>
          <a:bodyPr>
            <a:spAutoFit/>
          </a:bodyPr>
          <a:lstStyle/>
          <a:p>
            <a:pPr marL="285750" indent="-285750" eaLnBrk="1" hangingPunct="1">
              <a:buFont typeface="Wingdings" panose="05000000000000000000" charset="0"/>
              <a:buChar char="u"/>
            </a:pPr>
            <a:r>
              <a:rPr lang="zh-CN" sz="1700" b="1" dirty="0">
                <a:gradFill>
                  <a:gsLst>
                    <a:gs pos="0">
                      <a:srgbClr val="007BD3"/>
                    </a:gs>
                    <a:gs pos="100000">
                      <a:srgbClr val="034373"/>
                    </a:gs>
                  </a:gsLst>
                  <a:lin scaled="0"/>
                </a:gradFill>
                <a:latin typeface="等线" panose="02010600030101010101" charset="-122"/>
                <a:ea typeface="等线" panose="02010600030101010101" charset="-122"/>
                <a:sym typeface="Gill Sans"/>
              </a:rPr>
              <a:t>水平</a:t>
            </a:r>
            <a:r>
              <a:rPr lang="zh-CN" sz="1700" b="1" dirty="0">
                <a:solidFill>
                  <a:schemeClr val="tx1"/>
                </a:solidFill>
                <a:latin typeface="等线" panose="02010600030101010101" charset="-122"/>
                <a:ea typeface="等线" panose="02010600030101010101" charset="-122"/>
                <a:sym typeface="Gill Sans"/>
              </a:rPr>
              <a:t>承载力计算</a:t>
            </a:r>
          </a:p>
        </p:txBody>
      </p:sp>
      <p:sp>
        <p:nvSpPr>
          <p:cNvPr id="13" name="TextBox 16"/>
          <p:cNvSpPr txBox="1"/>
          <p:nvPr/>
        </p:nvSpPr>
        <p:spPr>
          <a:xfrm>
            <a:off x="1357303" y="3070911"/>
            <a:ext cx="2032327" cy="352425"/>
          </a:xfrm>
          <a:prstGeom prst="rect">
            <a:avLst/>
          </a:prstGeom>
          <a:noFill/>
          <a:ln w="9525">
            <a:noFill/>
          </a:ln>
        </p:spPr>
        <p:txBody>
          <a:bodyPr>
            <a:spAutoFit/>
          </a:bodyPr>
          <a:lstStyle/>
          <a:p>
            <a:pPr marL="285750" indent="-285750" eaLnBrk="1" hangingPunct="1">
              <a:buFont typeface="Wingdings" panose="05000000000000000000" charset="0"/>
              <a:buChar char="u"/>
            </a:pPr>
            <a:r>
              <a:rPr lang="zh-CN" sz="1700" b="1" dirty="0">
                <a:gradFill>
                  <a:gsLst>
                    <a:gs pos="0">
                      <a:srgbClr val="007BD3"/>
                    </a:gs>
                    <a:gs pos="100000">
                      <a:srgbClr val="034373"/>
                    </a:gs>
                  </a:gsLst>
                  <a:lin scaled="0"/>
                </a:gradFill>
                <a:latin typeface="等线" panose="02010600030101010101" charset="-122"/>
                <a:ea typeface="等线" panose="02010600030101010101" charset="-122"/>
                <a:sym typeface="Gill Sans"/>
              </a:rPr>
              <a:t>抗拔</a:t>
            </a:r>
            <a:r>
              <a:rPr lang="zh-CN" sz="1700" b="1" dirty="0">
                <a:solidFill>
                  <a:schemeClr val="tx1"/>
                </a:solidFill>
                <a:latin typeface="等线" panose="02010600030101010101" charset="-122"/>
                <a:ea typeface="等线" panose="02010600030101010101" charset="-122"/>
                <a:sym typeface="Gill Sans"/>
              </a:rPr>
              <a:t>承载力计算</a:t>
            </a:r>
          </a:p>
        </p:txBody>
      </p:sp>
      <p:sp>
        <p:nvSpPr>
          <p:cNvPr id="14" name="TextBox 16"/>
          <p:cNvSpPr txBox="1"/>
          <p:nvPr/>
        </p:nvSpPr>
        <p:spPr>
          <a:xfrm>
            <a:off x="1357303" y="2350909"/>
            <a:ext cx="2032327" cy="352425"/>
          </a:xfrm>
          <a:prstGeom prst="rect">
            <a:avLst/>
          </a:prstGeom>
          <a:noFill/>
          <a:ln w="9525">
            <a:noFill/>
          </a:ln>
        </p:spPr>
        <p:txBody>
          <a:bodyPr>
            <a:spAutoFit/>
          </a:bodyPr>
          <a:lstStyle/>
          <a:p>
            <a:pPr marL="285750" indent="-285750" eaLnBrk="1" hangingPunct="1">
              <a:buFont typeface="Wingdings" panose="05000000000000000000" charset="0"/>
              <a:buChar char="u"/>
            </a:pPr>
            <a:r>
              <a:rPr lang="zh-CN" sz="1700" b="1" dirty="0">
                <a:gradFill>
                  <a:gsLst>
                    <a:gs pos="0">
                      <a:srgbClr val="007BD3"/>
                    </a:gs>
                    <a:gs pos="100000">
                      <a:srgbClr val="034373"/>
                    </a:gs>
                  </a:gsLst>
                  <a:lin scaled="0"/>
                </a:gradFill>
                <a:latin typeface="等线" panose="02010600030101010101" charset="-122"/>
                <a:ea typeface="等线" panose="02010600030101010101" charset="-122"/>
                <a:sym typeface="Gill Sans"/>
              </a:rPr>
              <a:t>竖向</a:t>
            </a:r>
            <a:r>
              <a:rPr lang="zh-CN" sz="1700" b="1" dirty="0">
                <a:solidFill>
                  <a:schemeClr val="tx1"/>
                </a:solidFill>
                <a:latin typeface="等线" panose="02010600030101010101" charset="-122"/>
                <a:ea typeface="等线" panose="02010600030101010101" charset="-122"/>
                <a:sym typeface="Gill Sans"/>
              </a:rPr>
              <a:t>承载力计算</a:t>
            </a:r>
          </a:p>
        </p:txBody>
      </p:sp>
      <p:sp>
        <p:nvSpPr>
          <p:cNvPr id="17" name="TextBox 16"/>
          <p:cNvSpPr txBox="1"/>
          <p:nvPr/>
        </p:nvSpPr>
        <p:spPr>
          <a:xfrm>
            <a:off x="1356995" y="3935095"/>
            <a:ext cx="2176780" cy="352425"/>
          </a:xfrm>
          <a:prstGeom prst="rect">
            <a:avLst/>
          </a:prstGeom>
          <a:noFill/>
          <a:ln w="9525">
            <a:noFill/>
          </a:ln>
        </p:spPr>
        <p:txBody>
          <a:bodyPr wrap="square">
            <a:spAutoFit/>
          </a:bodyPr>
          <a:lstStyle/>
          <a:p>
            <a:pPr marL="285750" indent="-285750" eaLnBrk="1" hangingPunct="1">
              <a:buFont typeface="Wingdings" panose="05000000000000000000" charset="0"/>
              <a:buChar char="u"/>
            </a:pPr>
            <a:r>
              <a:rPr lang="zh-CN" sz="1700" b="1" dirty="0">
                <a:gradFill>
                  <a:gsLst>
                    <a:gs pos="0">
                      <a:srgbClr val="007BD3"/>
                    </a:gs>
                    <a:gs pos="100000">
                      <a:srgbClr val="034373"/>
                    </a:gs>
                  </a:gsLst>
                  <a:lin scaled="0"/>
                </a:gradFill>
                <a:latin typeface="等线" panose="02010600030101010101" charset="-122"/>
                <a:ea typeface="等线" panose="02010600030101010101" charset="-122"/>
                <a:sym typeface="Gill Sans"/>
              </a:rPr>
              <a:t>整体</a:t>
            </a:r>
            <a:r>
              <a:rPr lang="zh-CN" sz="1700" b="1" dirty="0">
                <a:solidFill>
                  <a:srgbClr val="262626"/>
                </a:solidFill>
                <a:latin typeface="等线" panose="02010600030101010101" charset="-122"/>
                <a:ea typeface="等线" panose="02010600030101010101" charset="-122"/>
                <a:sym typeface="Gill Sans"/>
              </a:rPr>
              <a:t>稳定性验算</a:t>
            </a:r>
            <a:endParaRPr lang="en-US" altLang="zh-CN" sz="1700" b="1" dirty="0">
              <a:solidFill>
                <a:srgbClr val="262626"/>
              </a:solidFill>
              <a:latin typeface="等线" panose="02010600030101010101" charset="-122"/>
              <a:ea typeface="等线" panose="02010600030101010101" charset="-122"/>
              <a:sym typeface="Gill Sans"/>
            </a:endParaRPr>
          </a:p>
        </p:txBody>
      </p:sp>
      <p:pic>
        <p:nvPicPr>
          <p:cNvPr id="21" name="图片 20">
            <a:extLst>
              <a:ext uri="{FF2B5EF4-FFF2-40B4-BE49-F238E27FC236}">
                <a16:creationId xmlns:a16="http://schemas.microsoft.com/office/drawing/2014/main" id="{E2FD9625-E813-FAE9-38E6-93E582346F64}"/>
              </a:ext>
            </a:extLst>
          </p:cNvPr>
          <p:cNvPicPr>
            <a:picLocks noChangeAspect="1"/>
          </p:cNvPicPr>
          <p:nvPr/>
        </p:nvPicPr>
        <p:blipFill rotWithShape="1">
          <a:blip r:embed="rId3"/>
          <a:srcRect b="8947"/>
          <a:stretch/>
        </p:blipFill>
        <p:spPr>
          <a:xfrm>
            <a:off x="4074315" y="3451533"/>
            <a:ext cx="6038834" cy="3289835"/>
          </a:xfrm>
          <a:prstGeom prst="rect">
            <a:avLst/>
          </a:prstGeom>
        </p:spPr>
      </p:pic>
      <p:cxnSp>
        <p:nvCxnSpPr>
          <p:cNvPr id="8" name="肘形连接符 7"/>
          <p:cNvCxnSpPr/>
          <p:nvPr/>
        </p:nvCxnSpPr>
        <p:spPr>
          <a:xfrm rot="10800000" flipV="1">
            <a:off x="9632817" y="4229532"/>
            <a:ext cx="2296244" cy="355484"/>
          </a:xfrm>
          <a:prstGeom prst="bentConnector3">
            <a:avLst>
              <a:gd name="adj1" fmla="val 59292"/>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肘形连接符 5"/>
          <p:cNvCxnSpPr/>
          <p:nvPr/>
        </p:nvCxnSpPr>
        <p:spPr>
          <a:xfrm rot="10800000" flipV="1">
            <a:off x="7824192" y="5945548"/>
            <a:ext cx="3888105" cy="287655"/>
          </a:xfrm>
          <a:prstGeom prst="bentConnector3">
            <a:avLst>
              <a:gd name="adj1" fmla="val 32843"/>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肘形连接符 9"/>
          <p:cNvCxnSpPr/>
          <p:nvPr/>
        </p:nvCxnSpPr>
        <p:spPr>
          <a:xfrm rot="10800000" flipV="1">
            <a:off x="9389959" y="5090949"/>
            <a:ext cx="2296244" cy="355484"/>
          </a:xfrm>
          <a:prstGeom prst="bentConnector3">
            <a:avLst>
              <a:gd name="adj1" fmla="val 59292"/>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207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标题 1"/>
          <p:cNvSpPr txBox="1"/>
          <p:nvPr/>
        </p:nvSpPr>
        <p:spPr>
          <a:xfrm>
            <a:off x="3106737" y="2465390"/>
            <a:ext cx="7715251" cy="2384425"/>
          </a:xfrm>
          <a:prstGeom prst="rect">
            <a:avLst/>
          </a:prstGeom>
          <a:noFill/>
          <a:ln w="9525">
            <a:noFill/>
          </a:ln>
        </p:spPr>
        <p:txBody>
          <a:bodyPr lIns="91440" tIns="45720" rIns="91440" bIns="45720" anchor="b" anchorCtr="0"/>
          <a:lstStyle/>
          <a:p>
            <a:pPr algn="r">
              <a:lnSpc>
                <a:spcPct val="90000"/>
              </a:lnSpc>
            </a:pPr>
            <a:r>
              <a:rPr lang="zh-CN" altLang="en-US" sz="3600" b="1" dirty="0">
                <a:solidFill>
                  <a:schemeClr val="bg1"/>
                </a:solidFill>
                <a:latin typeface="Arial" panose="020B0604020202020204" pitchFamily="34" charset="0"/>
                <a:ea typeface="微软雅黑" panose="020B0503020204020204" pitchFamily="34" charset="-122"/>
              </a:rPr>
              <a:t>盈建科期待</a:t>
            </a:r>
            <a:endParaRPr lang="en-US" altLang="zh-CN" sz="3600" b="1" dirty="0">
              <a:solidFill>
                <a:schemeClr val="bg1"/>
              </a:solidFill>
              <a:latin typeface="Arial" panose="020B0604020202020204" pitchFamily="34" charset="0"/>
              <a:ea typeface="微软雅黑" panose="020B0503020204020204" pitchFamily="34" charset="-122"/>
            </a:endParaRPr>
          </a:p>
          <a:p>
            <a:pPr algn="r">
              <a:lnSpc>
                <a:spcPct val="90000"/>
              </a:lnSpc>
            </a:pPr>
            <a:r>
              <a:rPr lang="zh-CN" altLang="en-US" sz="3600" b="1" dirty="0">
                <a:solidFill>
                  <a:schemeClr val="bg1"/>
                </a:solidFill>
                <a:latin typeface="Arial" panose="020B0604020202020204" pitchFamily="34" charset="0"/>
                <a:ea typeface="微软雅黑" panose="020B0503020204020204" pitchFamily="34" charset="-122"/>
              </a:rPr>
              <a:t>与美好集团更加全面与深入合作</a:t>
            </a:r>
          </a:p>
        </p:txBody>
      </p:sp>
      <p:sp>
        <p:nvSpPr>
          <p:cNvPr id="181250" name="标题 4"/>
          <p:cNvSpPr txBox="1"/>
          <p:nvPr/>
        </p:nvSpPr>
        <p:spPr>
          <a:xfrm>
            <a:off x="3279783" y="2503488"/>
            <a:ext cx="7713663" cy="2384425"/>
          </a:xfrm>
          <a:prstGeom prst="rect">
            <a:avLst/>
          </a:prstGeom>
          <a:noFill/>
          <a:ln w="9525">
            <a:noFill/>
          </a:ln>
        </p:spPr>
        <p:txBody>
          <a:bodyPr lIns="91440" tIns="45720" rIns="91440" bIns="45720" anchor="b" anchorCtr="0"/>
          <a:lstStyle/>
          <a:p>
            <a:pPr>
              <a:lnSpc>
                <a:spcPct val="90000"/>
              </a:lnSpc>
            </a:pPr>
            <a:endParaRPr lang="zh-CN" altLang="en-US" sz="2800" b="1" dirty="0">
              <a:solidFill>
                <a:schemeClr val="bg1"/>
              </a:solidFill>
              <a:latin typeface="Arial" panose="020B0604020202020204" pitchFamily="34" charset="0"/>
              <a:ea typeface="微软雅黑" panose="020B0503020204020204" pitchFamily="34" charset="-122"/>
            </a:endParaRPr>
          </a:p>
        </p:txBody>
      </p:sp>
      <p:grpSp>
        <p:nvGrpSpPr>
          <p:cNvPr id="181251" name="组合 13"/>
          <p:cNvGrpSpPr/>
          <p:nvPr/>
        </p:nvGrpSpPr>
        <p:grpSpPr>
          <a:xfrm>
            <a:off x="373070" y="398475"/>
            <a:ext cx="3598863" cy="1563687"/>
            <a:chOff x="19794477" y="963909"/>
            <a:chExt cx="5757862" cy="2501900"/>
          </a:xfrm>
        </p:grpSpPr>
        <p:sp>
          <p:nvSpPr>
            <p:cNvPr id="15" name="Freeform 5"/>
            <p:cNvSpPr/>
            <p:nvPr/>
          </p:nvSpPr>
          <p:spPr bwMode="auto">
            <a:xfrm>
              <a:off x="19794477" y="1517946"/>
              <a:ext cx="1317627" cy="1687515"/>
            </a:xfrm>
            <a:custGeom>
              <a:avLst/>
              <a:gdLst>
                <a:gd name="T0" fmla="*/ 557 w 702"/>
                <a:gd name="T1" fmla="*/ 136 h 898"/>
                <a:gd name="T2" fmla="*/ 681 w 702"/>
                <a:gd name="T3" fmla="*/ 72 h 898"/>
                <a:gd name="T4" fmla="*/ 700 w 702"/>
                <a:gd name="T5" fmla="*/ 55 h 898"/>
                <a:gd name="T6" fmla="*/ 673 w 702"/>
                <a:gd name="T7" fmla="*/ 31 h 898"/>
                <a:gd name="T8" fmla="*/ 656 w 702"/>
                <a:gd name="T9" fmla="*/ 16 h 898"/>
                <a:gd name="T10" fmla="*/ 569 w 702"/>
                <a:gd name="T11" fmla="*/ 21 h 898"/>
                <a:gd name="T12" fmla="*/ 286 w 702"/>
                <a:gd name="T13" fmla="*/ 79 h 898"/>
                <a:gd name="T14" fmla="*/ 38 w 702"/>
                <a:gd name="T15" fmla="*/ 130 h 898"/>
                <a:gd name="T16" fmla="*/ 4 w 702"/>
                <a:gd name="T17" fmla="*/ 193 h 898"/>
                <a:gd name="T18" fmla="*/ 34 w 702"/>
                <a:gd name="T19" fmla="*/ 231 h 898"/>
                <a:gd name="T20" fmla="*/ 216 w 702"/>
                <a:gd name="T21" fmla="*/ 210 h 898"/>
                <a:gd name="T22" fmla="*/ 381 w 702"/>
                <a:gd name="T23" fmla="*/ 176 h 898"/>
                <a:gd name="T24" fmla="*/ 374 w 702"/>
                <a:gd name="T25" fmla="*/ 216 h 898"/>
                <a:gd name="T26" fmla="*/ 351 w 702"/>
                <a:gd name="T27" fmla="*/ 487 h 898"/>
                <a:gd name="T28" fmla="*/ 338 w 702"/>
                <a:gd name="T29" fmla="*/ 716 h 898"/>
                <a:gd name="T30" fmla="*/ 329 w 702"/>
                <a:gd name="T31" fmla="*/ 755 h 898"/>
                <a:gd name="T32" fmla="*/ 350 w 702"/>
                <a:gd name="T33" fmla="*/ 771 h 898"/>
                <a:gd name="T34" fmla="*/ 350 w 702"/>
                <a:gd name="T35" fmla="*/ 799 h 898"/>
                <a:gd name="T36" fmla="*/ 345 w 702"/>
                <a:gd name="T37" fmla="*/ 843 h 898"/>
                <a:gd name="T38" fmla="*/ 358 w 702"/>
                <a:gd name="T39" fmla="*/ 840 h 898"/>
                <a:gd name="T40" fmla="*/ 397 w 702"/>
                <a:gd name="T41" fmla="*/ 885 h 898"/>
                <a:gd name="T42" fmla="*/ 402 w 702"/>
                <a:gd name="T43" fmla="*/ 896 h 898"/>
                <a:gd name="T44" fmla="*/ 412 w 702"/>
                <a:gd name="T45" fmla="*/ 870 h 898"/>
                <a:gd name="T46" fmla="*/ 427 w 702"/>
                <a:gd name="T47" fmla="*/ 828 h 898"/>
                <a:gd name="T48" fmla="*/ 444 w 702"/>
                <a:gd name="T49" fmla="*/ 704 h 898"/>
                <a:gd name="T50" fmla="*/ 534 w 702"/>
                <a:gd name="T51" fmla="*/ 164 h 898"/>
                <a:gd name="T52" fmla="*/ 557 w 702"/>
                <a:gd name="T53" fmla="*/ 136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2" h="898">
                  <a:moveTo>
                    <a:pt x="557" y="136"/>
                  </a:moveTo>
                  <a:cubicBezTo>
                    <a:pt x="599" y="117"/>
                    <a:pt x="649" y="111"/>
                    <a:pt x="681" y="72"/>
                  </a:cubicBezTo>
                  <a:cubicBezTo>
                    <a:pt x="686" y="65"/>
                    <a:pt x="702" y="68"/>
                    <a:pt x="700" y="55"/>
                  </a:cubicBezTo>
                  <a:cubicBezTo>
                    <a:pt x="698" y="40"/>
                    <a:pt x="685" y="35"/>
                    <a:pt x="673" y="31"/>
                  </a:cubicBezTo>
                  <a:cubicBezTo>
                    <a:pt x="666" y="27"/>
                    <a:pt x="680" y="0"/>
                    <a:pt x="656" y="16"/>
                  </a:cubicBezTo>
                  <a:cubicBezTo>
                    <a:pt x="627" y="16"/>
                    <a:pt x="598" y="15"/>
                    <a:pt x="569" y="21"/>
                  </a:cubicBezTo>
                  <a:cubicBezTo>
                    <a:pt x="475" y="41"/>
                    <a:pt x="380" y="60"/>
                    <a:pt x="286" y="79"/>
                  </a:cubicBezTo>
                  <a:cubicBezTo>
                    <a:pt x="203" y="96"/>
                    <a:pt x="121" y="114"/>
                    <a:pt x="38" y="130"/>
                  </a:cubicBezTo>
                  <a:cubicBezTo>
                    <a:pt x="0" y="138"/>
                    <a:pt x="7" y="167"/>
                    <a:pt x="4" y="193"/>
                  </a:cubicBezTo>
                  <a:cubicBezTo>
                    <a:pt x="1" y="216"/>
                    <a:pt x="12" y="226"/>
                    <a:pt x="34" y="231"/>
                  </a:cubicBezTo>
                  <a:cubicBezTo>
                    <a:pt x="98" y="247"/>
                    <a:pt x="156" y="221"/>
                    <a:pt x="216" y="210"/>
                  </a:cubicBezTo>
                  <a:cubicBezTo>
                    <a:pt x="271" y="201"/>
                    <a:pt x="324" y="180"/>
                    <a:pt x="381" y="176"/>
                  </a:cubicBezTo>
                  <a:cubicBezTo>
                    <a:pt x="378" y="192"/>
                    <a:pt x="375" y="204"/>
                    <a:pt x="374" y="216"/>
                  </a:cubicBezTo>
                  <a:cubicBezTo>
                    <a:pt x="362" y="306"/>
                    <a:pt x="365" y="397"/>
                    <a:pt x="351" y="487"/>
                  </a:cubicBezTo>
                  <a:cubicBezTo>
                    <a:pt x="338" y="562"/>
                    <a:pt x="341" y="640"/>
                    <a:pt x="338" y="716"/>
                  </a:cubicBezTo>
                  <a:cubicBezTo>
                    <a:pt x="335" y="729"/>
                    <a:pt x="333" y="742"/>
                    <a:pt x="329" y="755"/>
                  </a:cubicBezTo>
                  <a:cubicBezTo>
                    <a:pt x="324" y="776"/>
                    <a:pt x="336" y="774"/>
                    <a:pt x="350" y="771"/>
                  </a:cubicBezTo>
                  <a:cubicBezTo>
                    <a:pt x="345" y="781"/>
                    <a:pt x="350" y="790"/>
                    <a:pt x="350" y="799"/>
                  </a:cubicBezTo>
                  <a:cubicBezTo>
                    <a:pt x="344" y="813"/>
                    <a:pt x="341" y="829"/>
                    <a:pt x="345" y="843"/>
                  </a:cubicBezTo>
                  <a:cubicBezTo>
                    <a:pt x="349" y="859"/>
                    <a:pt x="352" y="835"/>
                    <a:pt x="358" y="840"/>
                  </a:cubicBezTo>
                  <a:cubicBezTo>
                    <a:pt x="381" y="847"/>
                    <a:pt x="379" y="875"/>
                    <a:pt x="397" y="885"/>
                  </a:cubicBezTo>
                  <a:cubicBezTo>
                    <a:pt x="397" y="889"/>
                    <a:pt x="398" y="898"/>
                    <a:pt x="402" y="896"/>
                  </a:cubicBezTo>
                  <a:cubicBezTo>
                    <a:pt x="413" y="891"/>
                    <a:pt x="411" y="879"/>
                    <a:pt x="412" y="870"/>
                  </a:cubicBezTo>
                  <a:cubicBezTo>
                    <a:pt x="424" y="858"/>
                    <a:pt x="425" y="842"/>
                    <a:pt x="427" y="828"/>
                  </a:cubicBezTo>
                  <a:cubicBezTo>
                    <a:pt x="433" y="787"/>
                    <a:pt x="438" y="745"/>
                    <a:pt x="444" y="704"/>
                  </a:cubicBezTo>
                  <a:cubicBezTo>
                    <a:pt x="467" y="523"/>
                    <a:pt x="495" y="342"/>
                    <a:pt x="534" y="164"/>
                  </a:cubicBezTo>
                  <a:cubicBezTo>
                    <a:pt x="537" y="149"/>
                    <a:pt x="541" y="143"/>
                    <a:pt x="557" y="136"/>
                  </a:cubicBezTo>
                  <a:close/>
                </a:path>
              </a:pathLst>
            </a:custGeom>
            <a:solidFill>
              <a:schemeClr val="bg1"/>
            </a:solidFill>
            <a:ln>
              <a:noFill/>
            </a:ln>
          </p:spPr>
          <p:txBody>
            <a:bodyPr vert="horz" wrap="square" lIns="91440" tIns="45720" rIns="91440" bIns="45720" numCol="1" anchor="t" anchorCtr="0" compatLnSpc="1"/>
            <a:lstStyle/>
            <a:p>
              <a:pPr fontAlgn="base"/>
              <a:endParaRPr lang="zh-CN" altLang="en-US" strike="noStrike" noProof="1">
                <a:solidFill>
                  <a:schemeClr val="tx1">
                    <a:alpha val="45000"/>
                  </a:schemeClr>
                </a:solidFill>
              </a:endParaRPr>
            </a:p>
          </p:txBody>
        </p:sp>
        <p:sp>
          <p:nvSpPr>
            <p:cNvPr id="16" name="Freeform 6"/>
            <p:cNvSpPr/>
            <p:nvPr/>
          </p:nvSpPr>
          <p:spPr bwMode="auto">
            <a:xfrm>
              <a:off x="22761515" y="1205208"/>
              <a:ext cx="796927" cy="1274764"/>
            </a:xfrm>
            <a:custGeom>
              <a:avLst/>
              <a:gdLst>
                <a:gd name="T0" fmla="*/ 70 w 425"/>
                <a:gd name="T1" fmla="*/ 666 h 678"/>
                <a:gd name="T2" fmla="*/ 102 w 425"/>
                <a:gd name="T3" fmla="*/ 625 h 678"/>
                <a:gd name="T4" fmla="*/ 140 w 425"/>
                <a:gd name="T5" fmla="*/ 469 h 678"/>
                <a:gd name="T6" fmla="*/ 199 w 425"/>
                <a:gd name="T7" fmla="*/ 577 h 678"/>
                <a:gd name="T8" fmla="*/ 248 w 425"/>
                <a:gd name="T9" fmla="*/ 639 h 678"/>
                <a:gd name="T10" fmla="*/ 383 w 425"/>
                <a:gd name="T11" fmla="*/ 548 h 678"/>
                <a:gd name="T12" fmla="*/ 392 w 425"/>
                <a:gd name="T13" fmla="*/ 470 h 678"/>
                <a:gd name="T14" fmla="*/ 395 w 425"/>
                <a:gd name="T15" fmla="*/ 377 h 678"/>
                <a:gd name="T16" fmla="*/ 414 w 425"/>
                <a:gd name="T17" fmla="*/ 160 h 678"/>
                <a:gd name="T18" fmla="*/ 421 w 425"/>
                <a:gd name="T19" fmla="*/ 110 h 678"/>
                <a:gd name="T20" fmla="*/ 408 w 425"/>
                <a:gd name="T21" fmla="*/ 136 h 678"/>
                <a:gd name="T22" fmla="*/ 408 w 425"/>
                <a:gd name="T23" fmla="*/ 61 h 678"/>
                <a:gd name="T24" fmla="*/ 403 w 425"/>
                <a:gd name="T25" fmla="*/ 47 h 678"/>
                <a:gd name="T26" fmla="*/ 385 w 425"/>
                <a:gd name="T27" fmla="*/ 53 h 678"/>
                <a:gd name="T28" fmla="*/ 369 w 425"/>
                <a:gd name="T29" fmla="*/ 31 h 678"/>
                <a:gd name="T30" fmla="*/ 348 w 425"/>
                <a:gd name="T31" fmla="*/ 0 h 678"/>
                <a:gd name="T32" fmla="*/ 341 w 425"/>
                <a:gd name="T33" fmla="*/ 24 h 678"/>
                <a:gd name="T34" fmla="*/ 325 w 425"/>
                <a:gd name="T35" fmla="*/ 70 h 678"/>
                <a:gd name="T36" fmla="*/ 285 w 425"/>
                <a:gd name="T37" fmla="*/ 308 h 678"/>
                <a:gd name="T38" fmla="*/ 264 w 425"/>
                <a:gd name="T39" fmla="*/ 407 h 678"/>
                <a:gd name="T40" fmla="*/ 165 w 425"/>
                <a:gd name="T41" fmla="*/ 251 h 678"/>
                <a:gd name="T42" fmla="*/ 89 w 425"/>
                <a:gd name="T43" fmla="*/ 222 h 678"/>
                <a:gd name="T44" fmla="*/ 55 w 425"/>
                <a:gd name="T45" fmla="*/ 274 h 678"/>
                <a:gd name="T46" fmla="*/ 7 w 425"/>
                <a:gd name="T47" fmla="*/ 539 h 678"/>
                <a:gd name="T48" fmla="*/ 6 w 425"/>
                <a:gd name="T49" fmla="*/ 622 h 678"/>
                <a:gd name="T50" fmla="*/ 70 w 425"/>
                <a:gd name="T51" fmla="*/ 666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5" h="678">
                  <a:moveTo>
                    <a:pt x="70" y="666"/>
                  </a:moveTo>
                  <a:cubicBezTo>
                    <a:pt x="91" y="660"/>
                    <a:pt x="97" y="641"/>
                    <a:pt x="102" y="625"/>
                  </a:cubicBezTo>
                  <a:cubicBezTo>
                    <a:pt x="115" y="575"/>
                    <a:pt x="126" y="525"/>
                    <a:pt x="140" y="469"/>
                  </a:cubicBezTo>
                  <a:cubicBezTo>
                    <a:pt x="156" y="511"/>
                    <a:pt x="186" y="537"/>
                    <a:pt x="199" y="577"/>
                  </a:cubicBezTo>
                  <a:cubicBezTo>
                    <a:pt x="206" y="598"/>
                    <a:pt x="211" y="636"/>
                    <a:pt x="248" y="639"/>
                  </a:cubicBezTo>
                  <a:cubicBezTo>
                    <a:pt x="327" y="646"/>
                    <a:pt x="360" y="624"/>
                    <a:pt x="383" y="548"/>
                  </a:cubicBezTo>
                  <a:cubicBezTo>
                    <a:pt x="391" y="523"/>
                    <a:pt x="394" y="497"/>
                    <a:pt x="392" y="470"/>
                  </a:cubicBezTo>
                  <a:cubicBezTo>
                    <a:pt x="391" y="439"/>
                    <a:pt x="386" y="405"/>
                    <a:pt x="395" y="377"/>
                  </a:cubicBezTo>
                  <a:cubicBezTo>
                    <a:pt x="416" y="305"/>
                    <a:pt x="410" y="232"/>
                    <a:pt x="414" y="160"/>
                  </a:cubicBezTo>
                  <a:cubicBezTo>
                    <a:pt x="421" y="144"/>
                    <a:pt x="425" y="127"/>
                    <a:pt x="421" y="110"/>
                  </a:cubicBezTo>
                  <a:cubicBezTo>
                    <a:pt x="408" y="114"/>
                    <a:pt x="424" y="133"/>
                    <a:pt x="408" y="136"/>
                  </a:cubicBezTo>
                  <a:cubicBezTo>
                    <a:pt x="402" y="111"/>
                    <a:pt x="404" y="86"/>
                    <a:pt x="408" y="61"/>
                  </a:cubicBezTo>
                  <a:cubicBezTo>
                    <a:pt x="409" y="55"/>
                    <a:pt x="410" y="49"/>
                    <a:pt x="403" y="47"/>
                  </a:cubicBezTo>
                  <a:cubicBezTo>
                    <a:pt x="396" y="45"/>
                    <a:pt x="388" y="45"/>
                    <a:pt x="385" y="53"/>
                  </a:cubicBezTo>
                  <a:cubicBezTo>
                    <a:pt x="374" y="50"/>
                    <a:pt x="370" y="41"/>
                    <a:pt x="369" y="31"/>
                  </a:cubicBezTo>
                  <a:cubicBezTo>
                    <a:pt x="373" y="14"/>
                    <a:pt x="351" y="14"/>
                    <a:pt x="348" y="0"/>
                  </a:cubicBezTo>
                  <a:cubicBezTo>
                    <a:pt x="346" y="8"/>
                    <a:pt x="344" y="16"/>
                    <a:pt x="341" y="24"/>
                  </a:cubicBezTo>
                  <a:cubicBezTo>
                    <a:pt x="332" y="38"/>
                    <a:pt x="328" y="54"/>
                    <a:pt x="325" y="70"/>
                  </a:cubicBezTo>
                  <a:cubicBezTo>
                    <a:pt x="312" y="149"/>
                    <a:pt x="300" y="229"/>
                    <a:pt x="285" y="308"/>
                  </a:cubicBezTo>
                  <a:cubicBezTo>
                    <a:pt x="279" y="341"/>
                    <a:pt x="278" y="376"/>
                    <a:pt x="264" y="407"/>
                  </a:cubicBezTo>
                  <a:cubicBezTo>
                    <a:pt x="209" y="367"/>
                    <a:pt x="207" y="297"/>
                    <a:pt x="165" y="251"/>
                  </a:cubicBezTo>
                  <a:cubicBezTo>
                    <a:pt x="144" y="228"/>
                    <a:pt x="117" y="220"/>
                    <a:pt x="89" y="222"/>
                  </a:cubicBezTo>
                  <a:cubicBezTo>
                    <a:pt x="61" y="224"/>
                    <a:pt x="57" y="252"/>
                    <a:pt x="55" y="274"/>
                  </a:cubicBezTo>
                  <a:cubicBezTo>
                    <a:pt x="45" y="363"/>
                    <a:pt x="29" y="452"/>
                    <a:pt x="7" y="539"/>
                  </a:cubicBezTo>
                  <a:cubicBezTo>
                    <a:pt x="0" y="566"/>
                    <a:pt x="2" y="595"/>
                    <a:pt x="6" y="622"/>
                  </a:cubicBezTo>
                  <a:cubicBezTo>
                    <a:pt x="14" y="673"/>
                    <a:pt x="22" y="678"/>
                    <a:pt x="70" y="666"/>
                  </a:cubicBezTo>
                  <a:close/>
                </a:path>
              </a:pathLst>
            </a:custGeom>
            <a:solidFill>
              <a:schemeClr val="bg1"/>
            </a:solidFill>
            <a:ln>
              <a:noFill/>
            </a:ln>
          </p:spPr>
          <p:txBody>
            <a:bodyPr vert="horz" wrap="square" lIns="91440" tIns="45720" rIns="91440" bIns="45720" numCol="1" anchor="t" anchorCtr="0" compatLnSpc="1"/>
            <a:lstStyle/>
            <a:p>
              <a:pPr fontAlgn="base"/>
              <a:endParaRPr lang="zh-CN" altLang="en-US" strike="noStrike" noProof="1">
                <a:solidFill>
                  <a:schemeClr val="tx1">
                    <a:alpha val="45000"/>
                  </a:schemeClr>
                </a:solidFill>
              </a:endParaRPr>
            </a:p>
          </p:txBody>
        </p:sp>
        <p:sp>
          <p:nvSpPr>
            <p:cNvPr id="17" name="Freeform 7"/>
            <p:cNvSpPr/>
            <p:nvPr/>
          </p:nvSpPr>
          <p:spPr bwMode="auto">
            <a:xfrm>
              <a:off x="20719990" y="2726036"/>
              <a:ext cx="4832349" cy="739773"/>
            </a:xfrm>
            <a:custGeom>
              <a:avLst/>
              <a:gdLst>
                <a:gd name="T0" fmla="*/ 2501 w 2575"/>
                <a:gd name="T1" fmla="*/ 20 h 394"/>
                <a:gd name="T2" fmla="*/ 2494 w 2575"/>
                <a:gd name="T3" fmla="*/ 22 h 394"/>
                <a:gd name="T4" fmla="*/ 2477 w 2575"/>
                <a:gd name="T5" fmla="*/ 22 h 394"/>
                <a:gd name="T6" fmla="*/ 2278 w 2575"/>
                <a:gd name="T7" fmla="*/ 47 h 394"/>
                <a:gd name="T8" fmla="*/ 1713 w 2575"/>
                <a:gd name="T9" fmla="*/ 111 h 394"/>
                <a:gd name="T10" fmla="*/ 1248 w 2575"/>
                <a:gd name="T11" fmla="*/ 152 h 394"/>
                <a:gd name="T12" fmla="*/ 649 w 2575"/>
                <a:gd name="T13" fmla="*/ 207 h 394"/>
                <a:gd name="T14" fmla="*/ 107 w 2575"/>
                <a:gd name="T15" fmla="*/ 272 h 394"/>
                <a:gd name="T16" fmla="*/ 20 w 2575"/>
                <a:gd name="T17" fmla="*/ 296 h 394"/>
                <a:gd name="T18" fmla="*/ 2 w 2575"/>
                <a:gd name="T19" fmla="*/ 318 h 394"/>
                <a:gd name="T20" fmla="*/ 20 w 2575"/>
                <a:gd name="T21" fmla="*/ 335 h 394"/>
                <a:gd name="T22" fmla="*/ 53 w 2575"/>
                <a:gd name="T23" fmla="*/ 352 h 394"/>
                <a:gd name="T24" fmla="*/ 122 w 2575"/>
                <a:gd name="T25" fmla="*/ 385 h 394"/>
                <a:gd name="T26" fmla="*/ 500 w 2575"/>
                <a:gd name="T27" fmla="*/ 352 h 394"/>
                <a:gd name="T28" fmla="*/ 1185 w 2575"/>
                <a:gd name="T29" fmla="*/ 267 h 394"/>
                <a:gd name="T30" fmla="*/ 1483 w 2575"/>
                <a:gd name="T31" fmla="*/ 239 h 394"/>
                <a:gd name="T32" fmla="*/ 2021 w 2575"/>
                <a:gd name="T33" fmla="*/ 171 h 394"/>
                <a:gd name="T34" fmla="*/ 2075 w 2575"/>
                <a:gd name="T35" fmla="*/ 162 h 394"/>
                <a:gd name="T36" fmla="*/ 2134 w 2575"/>
                <a:gd name="T37" fmla="*/ 157 h 394"/>
                <a:gd name="T38" fmla="*/ 2172 w 2575"/>
                <a:gd name="T39" fmla="*/ 150 h 394"/>
                <a:gd name="T40" fmla="*/ 2206 w 2575"/>
                <a:gd name="T41" fmla="*/ 149 h 394"/>
                <a:gd name="T42" fmla="*/ 2234 w 2575"/>
                <a:gd name="T43" fmla="*/ 135 h 394"/>
                <a:gd name="T44" fmla="*/ 2258 w 2575"/>
                <a:gd name="T45" fmla="*/ 128 h 394"/>
                <a:gd name="T46" fmla="*/ 2416 w 2575"/>
                <a:gd name="T47" fmla="*/ 94 h 394"/>
                <a:gd name="T48" fmla="*/ 2448 w 2575"/>
                <a:gd name="T49" fmla="*/ 72 h 394"/>
                <a:gd name="T50" fmla="*/ 2450 w 2575"/>
                <a:gd name="T51" fmla="*/ 71 h 394"/>
                <a:gd name="T52" fmla="*/ 2453 w 2575"/>
                <a:gd name="T53" fmla="*/ 71 h 394"/>
                <a:gd name="T54" fmla="*/ 2475 w 2575"/>
                <a:gd name="T55" fmla="*/ 69 h 394"/>
                <a:gd name="T56" fmla="*/ 2475 w 2575"/>
                <a:gd name="T57" fmla="*/ 63 h 394"/>
                <a:gd name="T58" fmla="*/ 2455 w 2575"/>
                <a:gd name="T59" fmla="*/ 67 h 394"/>
                <a:gd name="T60" fmla="*/ 2463 w 2575"/>
                <a:gd name="T61" fmla="*/ 49 h 394"/>
                <a:gd name="T62" fmla="*/ 2471 w 2575"/>
                <a:gd name="T63" fmla="*/ 50 h 394"/>
                <a:gd name="T64" fmla="*/ 2471 w 2575"/>
                <a:gd name="T65" fmla="*/ 50 h 394"/>
                <a:gd name="T66" fmla="*/ 2516 w 2575"/>
                <a:gd name="T67" fmla="*/ 36 h 394"/>
                <a:gd name="T68" fmla="*/ 2575 w 2575"/>
                <a:gd name="T69" fmla="*/ 15 h 394"/>
                <a:gd name="T70" fmla="*/ 2501 w 2575"/>
                <a:gd name="T71" fmla="*/ 2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75" h="394">
                  <a:moveTo>
                    <a:pt x="2501" y="20"/>
                  </a:moveTo>
                  <a:cubicBezTo>
                    <a:pt x="2499" y="21"/>
                    <a:pt x="2496" y="21"/>
                    <a:pt x="2494" y="22"/>
                  </a:cubicBezTo>
                  <a:cubicBezTo>
                    <a:pt x="2488" y="22"/>
                    <a:pt x="2483" y="22"/>
                    <a:pt x="2477" y="22"/>
                  </a:cubicBezTo>
                  <a:cubicBezTo>
                    <a:pt x="2409" y="18"/>
                    <a:pt x="2344" y="37"/>
                    <a:pt x="2278" y="47"/>
                  </a:cubicBezTo>
                  <a:cubicBezTo>
                    <a:pt x="2091" y="74"/>
                    <a:pt x="1902" y="89"/>
                    <a:pt x="1713" y="111"/>
                  </a:cubicBezTo>
                  <a:cubicBezTo>
                    <a:pt x="1559" y="128"/>
                    <a:pt x="1403" y="134"/>
                    <a:pt x="1248" y="152"/>
                  </a:cubicBezTo>
                  <a:cubicBezTo>
                    <a:pt x="1049" y="174"/>
                    <a:pt x="849" y="186"/>
                    <a:pt x="649" y="207"/>
                  </a:cubicBezTo>
                  <a:cubicBezTo>
                    <a:pt x="468" y="227"/>
                    <a:pt x="287" y="244"/>
                    <a:pt x="107" y="272"/>
                  </a:cubicBezTo>
                  <a:cubicBezTo>
                    <a:pt x="77" y="277"/>
                    <a:pt x="47" y="283"/>
                    <a:pt x="20" y="296"/>
                  </a:cubicBezTo>
                  <a:cubicBezTo>
                    <a:pt x="11" y="301"/>
                    <a:pt x="0" y="306"/>
                    <a:pt x="2" y="318"/>
                  </a:cubicBezTo>
                  <a:cubicBezTo>
                    <a:pt x="3" y="328"/>
                    <a:pt x="12" y="331"/>
                    <a:pt x="20" y="335"/>
                  </a:cubicBezTo>
                  <a:cubicBezTo>
                    <a:pt x="32" y="340"/>
                    <a:pt x="50" y="340"/>
                    <a:pt x="53" y="352"/>
                  </a:cubicBezTo>
                  <a:cubicBezTo>
                    <a:pt x="63" y="394"/>
                    <a:pt x="96" y="387"/>
                    <a:pt x="122" y="385"/>
                  </a:cubicBezTo>
                  <a:cubicBezTo>
                    <a:pt x="248" y="376"/>
                    <a:pt x="374" y="366"/>
                    <a:pt x="500" y="352"/>
                  </a:cubicBezTo>
                  <a:cubicBezTo>
                    <a:pt x="729" y="326"/>
                    <a:pt x="955" y="282"/>
                    <a:pt x="1185" y="267"/>
                  </a:cubicBezTo>
                  <a:cubicBezTo>
                    <a:pt x="1284" y="260"/>
                    <a:pt x="1384" y="251"/>
                    <a:pt x="1483" y="239"/>
                  </a:cubicBezTo>
                  <a:cubicBezTo>
                    <a:pt x="1662" y="218"/>
                    <a:pt x="1842" y="194"/>
                    <a:pt x="2021" y="171"/>
                  </a:cubicBezTo>
                  <a:cubicBezTo>
                    <a:pt x="2039" y="168"/>
                    <a:pt x="2057" y="165"/>
                    <a:pt x="2075" y="162"/>
                  </a:cubicBezTo>
                  <a:cubicBezTo>
                    <a:pt x="2095" y="166"/>
                    <a:pt x="2113" y="148"/>
                    <a:pt x="2134" y="157"/>
                  </a:cubicBezTo>
                  <a:cubicBezTo>
                    <a:pt x="2148" y="161"/>
                    <a:pt x="2162" y="160"/>
                    <a:pt x="2172" y="150"/>
                  </a:cubicBezTo>
                  <a:cubicBezTo>
                    <a:pt x="2184" y="138"/>
                    <a:pt x="2194" y="146"/>
                    <a:pt x="2206" y="149"/>
                  </a:cubicBezTo>
                  <a:cubicBezTo>
                    <a:pt x="2214" y="141"/>
                    <a:pt x="2229" y="150"/>
                    <a:pt x="2234" y="135"/>
                  </a:cubicBezTo>
                  <a:cubicBezTo>
                    <a:pt x="2241" y="129"/>
                    <a:pt x="2256" y="152"/>
                    <a:pt x="2258" y="128"/>
                  </a:cubicBezTo>
                  <a:cubicBezTo>
                    <a:pt x="2310" y="114"/>
                    <a:pt x="2362" y="98"/>
                    <a:pt x="2416" y="94"/>
                  </a:cubicBezTo>
                  <a:cubicBezTo>
                    <a:pt x="2430" y="92"/>
                    <a:pt x="2455" y="105"/>
                    <a:pt x="2448" y="72"/>
                  </a:cubicBezTo>
                  <a:cubicBezTo>
                    <a:pt x="2450" y="71"/>
                    <a:pt x="2450" y="71"/>
                    <a:pt x="2450" y="71"/>
                  </a:cubicBezTo>
                  <a:cubicBezTo>
                    <a:pt x="2453" y="71"/>
                    <a:pt x="2453" y="71"/>
                    <a:pt x="2453" y="71"/>
                  </a:cubicBezTo>
                  <a:cubicBezTo>
                    <a:pt x="2461" y="76"/>
                    <a:pt x="2469" y="77"/>
                    <a:pt x="2475" y="69"/>
                  </a:cubicBezTo>
                  <a:cubicBezTo>
                    <a:pt x="2476" y="68"/>
                    <a:pt x="2476" y="63"/>
                    <a:pt x="2475" y="63"/>
                  </a:cubicBezTo>
                  <a:cubicBezTo>
                    <a:pt x="2468" y="59"/>
                    <a:pt x="2462" y="64"/>
                    <a:pt x="2455" y="67"/>
                  </a:cubicBezTo>
                  <a:cubicBezTo>
                    <a:pt x="2446" y="56"/>
                    <a:pt x="2453" y="52"/>
                    <a:pt x="2463" y="49"/>
                  </a:cubicBezTo>
                  <a:cubicBezTo>
                    <a:pt x="2466" y="50"/>
                    <a:pt x="2468" y="50"/>
                    <a:pt x="2471" y="50"/>
                  </a:cubicBezTo>
                  <a:cubicBezTo>
                    <a:pt x="2471" y="50"/>
                    <a:pt x="2471" y="50"/>
                    <a:pt x="2471" y="50"/>
                  </a:cubicBezTo>
                  <a:cubicBezTo>
                    <a:pt x="2487" y="50"/>
                    <a:pt x="2504" y="50"/>
                    <a:pt x="2516" y="36"/>
                  </a:cubicBezTo>
                  <a:cubicBezTo>
                    <a:pt x="2538" y="36"/>
                    <a:pt x="2551" y="11"/>
                    <a:pt x="2575" y="15"/>
                  </a:cubicBezTo>
                  <a:cubicBezTo>
                    <a:pt x="2549" y="0"/>
                    <a:pt x="2525" y="12"/>
                    <a:pt x="2501" y="20"/>
                  </a:cubicBezTo>
                  <a:close/>
                </a:path>
              </a:pathLst>
            </a:custGeom>
            <a:solidFill>
              <a:schemeClr val="bg1"/>
            </a:solidFill>
            <a:ln>
              <a:noFill/>
            </a:ln>
          </p:spPr>
          <p:txBody>
            <a:bodyPr vert="horz" wrap="square" lIns="91440" tIns="45720" rIns="91440" bIns="45720" numCol="1" anchor="t" anchorCtr="0" compatLnSpc="1"/>
            <a:lstStyle/>
            <a:p>
              <a:pPr fontAlgn="base"/>
              <a:endParaRPr lang="zh-CN" altLang="en-US" strike="noStrike" noProof="1">
                <a:solidFill>
                  <a:schemeClr val="tx1">
                    <a:alpha val="45000"/>
                  </a:schemeClr>
                </a:solidFill>
              </a:endParaRPr>
            </a:p>
          </p:txBody>
        </p:sp>
        <p:sp>
          <p:nvSpPr>
            <p:cNvPr id="18" name="Freeform 8"/>
            <p:cNvSpPr>
              <a:spLocks noEditPoints="1"/>
            </p:cNvSpPr>
            <p:nvPr/>
          </p:nvSpPr>
          <p:spPr bwMode="auto">
            <a:xfrm>
              <a:off x="20867627" y="1448097"/>
              <a:ext cx="1911351" cy="1619249"/>
            </a:xfrm>
            <a:custGeom>
              <a:avLst/>
              <a:gdLst>
                <a:gd name="T0" fmla="*/ 47 w 1018"/>
                <a:gd name="T1" fmla="*/ 358 h 862"/>
                <a:gd name="T2" fmla="*/ 51 w 1018"/>
                <a:gd name="T3" fmla="*/ 449 h 862"/>
                <a:gd name="T4" fmla="*/ 70 w 1018"/>
                <a:gd name="T5" fmla="*/ 534 h 862"/>
                <a:gd name="T6" fmla="*/ 182 w 1018"/>
                <a:gd name="T7" fmla="*/ 591 h 862"/>
                <a:gd name="T8" fmla="*/ 210 w 1018"/>
                <a:gd name="T9" fmla="*/ 513 h 862"/>
                <a:gd name="T10" fmla="*/ 403 w 1018"/>
                <a:gd name="T11" fmla="*/ 371 h 862"/>
                <a:gd name="T12" fmla="*/ 332 w 1018"/>
                <a:gd name="T13" fmla="*/ 844 h 862"/>
                <a:gd name="T14" fmla="*/ 395 w 1018"/>
                <a:gd name="T15" fmla="*/ 829 h 862"/>
                <a:gd name="T16" fmla="*/ 514 w 1018"/>
                <a:gd name="T17" fmla="*/ 372 h 862"/>
                <a:gd name="T18" fmla="*/ 586 w 1018"/>
                <a:gd name="T19" fmla="*/ 338 h 862"/>
                <a:gd name="T20" fmla="*/ 588 w 1018"/>
                <a:gd name="T21" fmla="*/ 631 h 862"/>
                <a:gd name="T22" fmla="*/ 588 w 1018"/>
                <a:gd name="T23" fmla="*/ 631 h 862"/>
                <a:gd name="T24" fmla="*/ 609 w 1018"/>
                <a:gd name="T25" fmla="*/ 631 h 862"/>
                <a:gd name="T26" fmla="*/ 609 w 1018"/>
                <a:gd name="T27" fmla="*/ 631 h 862"/>
                <a:gd name="T28" fmla="*/ 692 w 1018"/>
                <a:gd name="T29" fmla="*/ 481 h 862"/>
                <a:gd name="T30" fmla="*/ 843 w 1018"/>
                <a:gd name="T31" fmla="*/ 477 h 862"/>
                <a:gd name="T32" fmla="*/ 978 w 1018"/>
                <a:gd name="T33" fmla="*/ 679 h 862"/>
                <a:gd name="T34" fmla="*/ 996 w 1018"/>
                <a:gd name="T35" fmla="*/ 573 h 862"/>
                <a:gd name="T36" fmla="*/ 946 w 1018"/>
                <a:gd name="T37" fmla="*/ 385 h 862"/>
                <a:gd name="T38" fmla="*/ 907 w 1018"/>
                <a:gd name="T39" fmla="*/ 334 h 862"/>
                <a:gd name="T40" fmla="*/ 753 w 1018"/>
                <a:gd name="T41" fmla="*/ 48 h 862"/>
                <a:gd name="T42" fmla="*/ 666 w 1018"/>
                <a:gd name="T43" fmla="*/ 83 h 862"/>
                <a:gd name="T44" fmla="*/ 673 w 1018"/>
                <a:gd name="T45" fmla="*/ 161 h 862"/>
                <a:gd name="T46" fmla="*/ 582 w 1018"/>
                <a:gd name="T47" fmla="*/ 89 h 862"/>
                <a:gd name="T48" fmla="*/ 486 w 1018"/>
                <a:gd name="T49" fmla="*/ 48 h 862"/>
                <a:gd name="T50" fmla="*/ 426 w 1018"/>
                <a:gd name="T51" fmla="*/ 250 h 862"/>
                <a:gd name="T52" fmla="*/ 276 w 1018"/>
                <a:gd name="T53" fmla="*/ 318 h 862"/>
                <a:gd name="T54" fmla="*/ 281 w 1018"/>
                <a:gd name="T55" fmla="*/ 191 h 862"/>
                <a:gd name="T56" fmla="*/ 279 w 1018"/>
                <a:gd name="T57" fmla="*/ 76 h 862"/>
                <a:gd name="T58" fmla="*/ 171 w 1018"/>
                <a:gd name="T59" fmla="*/ 100 h 862"/>
                <a:gd name="T60" fmla="*/ 59 w 1018"/>
                <a:gd name="T61" fmla="*/ 358 h 862"/>
                <a:gd name="T62" fmla="*/ 725 w 1018"/>
                <a:gd name="T63" fmla="*/ 232 h 862"/>
                <a:gd name="T64" fmla="*/ 779 w 1018"/>
                <a:gd name="T65" fmla="*/ 382 h 862"/>
                <a:gd name="T66" fmla="*/ 697 w 1018"/>
                <a:gd name="T67"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8" h="862">
                  <a:moveTo>
                    <a:pt x="59" y="358"/>
                  </a:moveTo>
                  <a:cubicBezTo>
                    <a:pt x="55" y="358"/>
                    <a:pt x="51" y="357"/>
                    <a:pt x="47" y="358"/>
                  </a:cubicBezTo>
                  <a:cubicBezTo>
                    <a:pt x="29" y="362"/>
                    <a:pt x="8" y="362"/>
                    <a:pt x="2" y="386"/>
                  </a:cubicBezTo>
                  <a:cubicBezTo>
                    <a:pt x="0" y="398"/>
                    <a:pt x="40" y="448"/>
                    <a:pt x="51" y="449"/>
                  </a:cubicBezTo>
                  <a:cubicBezTo>
                    <a:pt x="97" y="456"/>
                    <a:pt x="97" y="456"/>
                    <a:pt x="79" y="502"/>
                  </a:cubicBezTo>
                  <a:cubicBezTo>
                    <a:pt x="75" y="512"/>
                    <a:pt x="70" y="523"/>
                    <a:pt x="70" y="534"/>
                  </a:cubicBezTo>
                  <a:cubicBezTo>
                    <a:pt x="69" y="550"/>
                    <a:pt x="60" y="573"/>
                    <a:pt x="83" y="580"/>
                  </a:cubicBezTo>
                  <a:cubicBezTo>
                    <a:pt x="115" y="590"/>
                    <a:pt x="149" y="598"/>
                    <a:pt x="182" y="591"/>
                  </a:cubicBezTo>
                  <a:cubicBezTo>
                    <a:pt x="196" y="589"/>
                    <a:pt x="208" y="578"/>
                    <a:pt x="208" y="559"/>
                  </a:cubicBezTo>
                  <a:cubicBezTo>
                    <a:pt x="208" y="544"/>
                    <a:pt x="209" y="528"/>
                    <a:pt x="210" y="513"/>
                  </a:cubicBezTo>
                  <a:cubicBezTo>
                    <a:pt x="211" y="482"/>
                    <a:pt x="210" y="443"/>
                    <a:pt x="238" y="427"/>
                  </a:cubicBezTo>
                  <a:cubicBezTo>
                    <a:pt x="286" y="398"/>
                    <a:pt x="343" y="388"/>
                    <a:pt x="403" y="371"/>
                  </a:cubicBezTo>
                  <a:cubicBezTo>
                    <a:pt x="386" y="444"/>
                    <a:pt x="369" y="509"/>
                    <a:pt x="354" y="576"/>
                  </a:cubicBezTo>
                  <a:cubicBezTo>
                    <a:pt x="333" y="664"/>
                    <a:pt x="320" y="753"/>
                    <a:pt x="332" y="844"/>
                  </a:cubicBezTo>
                  <a:cubicBezTo>
                    <a:pt x="334" y="862"/>
                    <a:pt x="350" y="858"/>
                    <a:pt x="351" y="858"/>
                  </a:cubicBezTo>
                  <a:cubicBezTo>
                    <a:pt x="365" y="846"/>
                    <a:pt x="386" y="841"/>
                    <a:pt x="395" y="829"/>
                  </a:cubicBezTo>
                  <a:cubicBezTo>
                    <a:pt x="410" y="808"/>
                    <a:pt x="418" y="781"/>
                    <a:pt x="426" y="756"/>
                  </a:cubicBezTo>
                  <a:cubicBezTo>
                    <a:pt x="463" y="630"/>
                    <a:pt x="490" y="501"/>
                    <a:pt x="514" y="372"/>
                  </a:cubicBezTo>
                  <a:cubicBezTo>
                    <a:pt x="524" y="323"/>
                    <a:pt x="547" y="297"/>
                    <a:pt x="593" y="285"/>
                  </a:cubicBezTo>
                  <a:cubicBezTo>
                    <a:pt x="596" y="304"/>
                    <a:pt x="591" y="322"/>
                    <a:pt x="586" y="338"/>
                  </a:cubicBezTo>
                  <a:cubicBezTo>
                    <a:pt x="566" y="401"/>
                    <a:pt x="553" y="465"/>
                    <a:pt x="558" y="530"/>
                  </a:cubicBezTo>
                  <a:cubicBezTo>
                    <a:pt x="560" y="563"/>
                    <a:pt x="546" y="607"/>
                    <a:pt x="588" y="631"/>
                  </a:cubicBezTo>
                  <a:cubicBezTo>
                    <a:pt x="588" y="631"/>
                    <a:pt x="588" y="631"/>
                    <a:pt x="588" y="631"/>
                  </a:cubicBezTo>
                  <a:cubicBezTo>
                    <a:pt x="588" y="631"/>
                    <a:pt x="588" y="631"/>
                    <a:pt x="588" y="631"/>
                  </a:cubicBezTo>
                  <a:cubicBezTo>
                    <a:pt x="591" y="641"/>
                    <a:pt x="594" y="650"/>
                    <a:pt x="598" y="661"/>
                  </a:cubicBezTo>
                  <a:cubicBezTo>
                    <a:pt x="607" y="651"/>
                    <a:pt x="609" y="642"/>
                    <a:pt x="609" y="631"/>
                  </a:cubicBezTo>
                  <a:cubicBezTo>
                    <a:pt x="607" y="629"/>
                    <a:pt x="604" y="627"/>
                    <a:pt x="602" y="626"/>
                  </a:cubicBezTo>
                  <a:cubicBezTo>
                    <a:pt x="604" y="625"/>
                    <a:pt x="607" y="626"/>
                    <a:pt x="609" y="631"/>
                  </a:cubicBezTo>
                  <a:cubicBezTo>
                    <a:pt x="624" y="577"/>
                    <a:pt x="623" y="519"/>
                    <a:pt x="642" y="463"/>
                  </a:cubicBezTo>
                  <a:cubicBezTo>
                    <a:pt x="658" y="474"/>
                    <a:pt x="674" y="479"/>
                    <a:pt x="692" y="481"/>
                  </a:cubicBezTo>
                  <a:cubicBezTo>
                    <a:pt x="733" y="487"/>
                    <a:pt x="770" y="466"/>
                    <a:pt x="810" y="461"/>
                  </a:cubicBezTo>
                  <a:cubicBezTo>
                    <a:pt x="830" y="459"/>
                    <a:pt x="836" y="462"/>
                    <a:pt x="843" y="477"/>
                  </a:cubicBezTo>
                  <a:cubicBezTo>
                    <a:pt x="865" y="521"/>
                    <a:pt x="881" y="567"/>
                    <a:pt x="890" y="617"/>
                  </a:cubicBezTo>
                  <a:cubicBezTo>
                    <a:pt x="902" y="691"/>
                    <a:pt x="905" y="690"/>
                    <a:pt x="978" y="679"/>
                  </a:cubicBezTo>
                  <a:cubicBezTo>
                    <a:pt x="1013" y="674"/>
                    <a:pt x="1018" y="655"/>
                    <a:pt x="1013" y="627"/>
                  </a:cubicBezTo>
                  <a:cubicBezTo>
                    <a:pt x="1010" y="609"/>
                    <a:pt x="1005" y="590"/>
                    <a:pt x="996" y="573"/>
                  </a:cubicBezTo>
                  <a:cubicBezTo>
                    <a:pt x="971" y="523"/>
                    <a:pt x="959" y="469"/>
                    <a:pt x="943" y="416"/>
                  </a:cubicBezTo>
                  <a:cubicBezTo>
                    <a:pt x="939" y="404"/>
                    <a:pt x="941" y="394"/>
                    <a:pt x="946" y="385"/>
                  </a:cubicBezTo>
                  <a:cubicBezTo>
                    <a:pt x="958" y="363"/>
                    <a:pt x="952" y="345"/>
                    <a:pt x="929" y="342"/>
                  </a:cubicBezTo>
                  <a:cubicBezTo>
                    <a:pt x="920" y="341"/>
                    <a:pt x="913" y="345"/>
                    <a:pt x="907" y="334"/>
                  </a:cubicBezTo>
                  <a:cubicBezTo>
                    <a:pt x="880" y="282"/>
                    <a:pt x="848" y="233"/>
                    <a:pt x="825" y="180"/>
                  </a:cubicBezTo>
                  <a:cubicBezTo>
                    <a:pt x="805" y="134"/>
                    <a:pt x="781" y="90"/>
                    <a:pt x="753" y="48"/>
                  </a:cubicBezTo>
                  <a:cubicBezTo>
                    <a:pt x="749" y="41"/>
                    <a:pt x="743" y="28"/>
                    <a:pt x="735" y="32"/>
                  </a:cubicBezTo>
                  <a:cubicBezTo>
                    <a:pt x="710" y="45"/>
                    <a:pt x="684" y="60"/>
                    <a:pt x="666" y="83"/>
                  </a:cubicBezTo>
                  <a:cubicBezTo>
                    <a:pt x="653" y="100"/>
                    <a:pt x="673" y="112"/>
                    <a:pt x="676" y="127"/>
                  </a:cubicBezTo>
                  <a:cubicBezTo>
                    <a:pt x="678" y="139"/>
                    <a:pt x="696" y="150"/>
                    <a:pt x="673" y="161"/>
                  </a:cubicBezTo>
                  <a:cubicBezTo>
                    <a:pt x="636" y="178"/>
                    <a:pt x="601" y="201"/>
                    <a:pt x="557" y="213"/>
                  </a:cubicBezTo>
                  <a:cubicBezTo>
                    <a:pt x="566" y="170"/>
                    <a:pt x="573" y="129"/>
                    <a:pt x="582" y="89"/>
                  </a:cubicBezTo>
                  <a:cubicBezTo>
                    <a:pt x="592" y="45"/>
                    <a:pt x="584" y="29"/>
                    <a:pt x="539" y="12"/>
                  </a:cubicBezTo>
                  <a:cubicBezTo>
                    <a:pt x="506" y="0"/>
                    <a:pt x="499" y="30"/>
                    <a:pt x="486" y="48"/>
                  </a:cubicBezTo>
                  <a:cubicBezTo>
                    <a:pt x="474" y="64"/>
                    <a:pt x="466" y="83"/>
                    <a:pt x="462" y="103"/>
                  </a:cubicBezTo>
                  <a:cubicBezTo>
                    <a:pt x="450" y="152"/>
                    <a:pt x="438" y="201"/>
                    <a:pt x="426" y="250"/>
                  </a:cubicBezTo>
                  <a:cubicBezTo>
                    <a:pt x="423" y="263"/>
                    <a:pt x="421" y="275"/>
                    <a:pt x="406" y="280"/>
                  </a:cubicBezTo>
                  <a:cubicBezTo>
                    <a:pt x="363" y="292"/>
                    <a:pt x="319" y="305"/>
                    <a:pt x="276" y="318"/>
                  </a:cubicBezTo>
                  <a:cubicBezTo>
                    <a:pt x="255" y="324"/>
                    <a:pt x="252" y="314"/>
                    <a:pt x="255" y="297"/>
                  </a:cubicBezTo>
                  <a:cubicBezTo>
                    <a:pt x="261" y="261"/>
                    <a:pt x="266" y="225"/>
                    <a:pt x="281" y="191"/>
                  </a:cubicBezTo>
                  <a:cubicBezTo>
                    <a:pt x="294" y="161"/>
                    <a:pt x="298" y="130"/>
                    <a:pt x="300" y="99"/>
                  </a:cubicBezTo>
                  <a:cubicBezTo>
                    <a:pt x="301" y="83"/>
                    <a:pt x="297" y="76"/>
                    <a:pt x="279" y="76"/>
                  </a:cubicBezTo>
                  <a:cubicBezTo>
                    <a:pt x="261" y="75"/>
                    <a:pt x="242" y="71"/>
                    <a:pt x="224" y="66"/>
                  </a:cubicBezTo>
                  <a:cubicBezTo>
                    <a:pt x="192" y="57"/>
                    <a:pt x="183" y="72"/>
                    <a:pt x="171" y="100"/>
                  </a:cubicBezTo>
                  <a:cubicBezTo>
                    <a:pt x="143" y="164"/>
                    <a:pt x="145" y="233"/>
                    <a:pt x="126" y="298"/>
                  </a:cubicBezTo>
                  <a:cubicBezTo>
                    <a:pt x="114" y="341"/>
                    <a:pt x="97" y="356"/>
                    <a:pt x="59" y="358"/>
                  </a:cubicBezTo>
                  <a:close/>
                  <a:moveTo>
                    <a:pt x="697" y="282"/>
                  </a:moveTo>
                  <a:cubicBezTo>
                    <a:pt x="703" y="265"/>
                    <a:pt x="715" y="249"/>
                    <a:pt x="725" y="232"/>
                  </a:cubicBezTo>
                  <a:cubicBezTo>
                    <a:pt x="757" y="273"/>
                    <a:pt x="777" y="314"/>
                    <a:pt x="794" y="358"/>
                  </a:cubicBezTo>
                  <a:cubicBezTo>
                    <a:pt x="802" y="378"/>
                    <a:pt x="797" y="383"/>
                    <a:pt x="779" y="382"/>
                  </a:cubicBezTo>
                  <a:cubicBezTo>
                    <a:pt x="774" y="382"/>
                    <a:pt x="769" y="383"/>
                    <a:pt x="764" y="383"/>
                  </a:cubicBezTo>
                  <a:cubicBezTo>
                    <a:pt x="618" y="393"/>
                    <a:pt x="664" y="384"/>
                    <a:pt x="697" y="282"/>
                  </a:cubicBezTo>
                  <a:close/>
                </a:path>
              </a:pathLst>
            </a:custGeom>
            <a:solidFill>
              <a:schemeClr val="bg1"/>
            </a:solidFill>
            <a:ln>
              <a:noFill/>
            </a:ln>
          </p:spPr>
          <p:txBody>
            <a:bodyPr vert="horz" wrap="square" lIns="91440" tIns="45720" rIns="91440" bIns="45720" numCol="1" anchor="t" anchorCtr="0" compatLnSpc="1"/>
            <a:lstStyle/>
            <a:p>
              <a:pPr fontAlgn="base"/>
              <a:endParaRPr lang="zh-CN" altLang="en-US" strike="noStrike" noProof="1">
                <a:solidFill>
                  <a:schemeClr val="tx1">
                    <a:alpha val="45000"/>
                  </a:schemeClr>
                </a:solidFill>
              </a:endParaRPr>
            </a:p>
          </p:txBody>
        </p:sp>
        <p:sp>
          <p:nvSpPr>
            <p:cNvPr id="19" name="Freeform 9"/>
            <p:cNvSpPr>
              <a:spLocks noEditPoints="1"/>
            </p:cNvSpPr>
            <p:nvPr/>
          </p:nvSpPr>
          <p:spPr bwMode="auto">
            <a:xfrm>
              <a:off x="23531454" y="963909"/>
              <a:ext cx="1638300" cy="1947863"/>
            </a:xfrm>
            <a:custGeom>
              <a:avLst/>
              <a:gdLst>
                <a:gd name="T0" fmla="*/ 14 w 873"/>
                <a:gd name="T1" fmla="*/ 1009 h 1036"/>
                <a:gd name="T2" fmla="*/ 20 w 873"/>
                <a:gd name="T3" fmla="*/ 1026 h 1036"/>
                <a:gd name="T4" fmla="*/ 44 w 873"/>
                <a:gd name="T5" fmla="*/ 1024 h 1036"/>
                <a:gd name="T6" fmla="*/ 118 w 873"/>
                <a:gd name="T7" fmla="*/ 878 h 1036"/>
                <a:gd name="T8" fmla="*/ 151 w 873"/>
                <a:gd name="T9" fmla="*/ 746 h 1036"/>
                <a:gd name="T10" fmla="*/ 167 w 873"/>
                <a:gd name="T11" fmla="*/ 764 h 1036"/>
                <a:gd name="T12" fmla="*/ 280 w 873"/>
                <a:gd name="T13" fmla="*/ 911 h 1036"/>
                <a:gd name="T14" fmla="*/ 435 w 873"/>
                <a:gd name="T15" fmla="*/ 964 h 1036"/>
                <a:gd name="T16" fmla="*/ 466 w 873"/>
                <a:gd name="T17" fmla="*/ 913 h 1036"/>
                <a:gd name="T18" fmla="*/ 696 w 873"/>
                <a:gd name="T19" fmla="*/ 846 h 1036"/>
                <a:gd name="T20" fmla="*/ 762 w 873"/>
                <a:gd name="T21" fmla="*/ 639 h 1036"/>
                <a:gd name="T22" fmla="*/ 639 w 873"/>
                <a:gd name="T23" fmla="*/ 496 h 1036"/>
                <a:gd name="T24" fmla="*/ 650 w 873"/>
                <a:gd name="T25" fmla="*/ 490 h 1036"/>
                <a:gd name="T26" fmla="*/ 676 w 873"/>
                <a:gd name="T27" fmla="*/ 443 h 1036"/>
                <a:gd name="T28" fmla="*/ 650 w 873"/>
                <a:gd name="T29" fmla="*/ 416 h 1036"/>
                <a:gd name="T30" fmla="*/ 650 w 873"/>
                <a:gd name="T31" fmla="*/ 401 h 1036"/>
                <a:gd name="T32" fmla="*/ 766 w 873"/>
                <a:gd name="T33" fmla="*/ 311 h 1036"/>
                <a:gd name="T34" fmla="*/ 837 w 873"/>
                <a:gd name="T35" fmla="*/ 325 h 1036"/>
                <a:gd name="T36" fmla="*/ 837 w 873"/>
                <a:gd name="T37" fmla="*/ 325 h 1036"/>
                <a:gd name="T38" fmla="*/ 863 w 873"/>
                <a:gd name="T39" fmla="*/ 362 h 1036"/>
                <a:gd name="T40" fmla="*/ 858 w 873"/>
                <a:gd name="T41" fmla="*/ 317 h 1036"/>
                <a:gd name="T42" fmla="*/ 861 w 873"/>
                <a:gd name="T43" fmla="*/ 281 h 1036"/>
                <a:gd name="T44" fmla="*/ 677 w 873"/>
                <a:gd name="T45" fmla="*/ 218 h 1036"/>
                <a:gd name="T46" fmla="*/ 613 w 873"/>
                <a:gd name="T47" fmla="*/ 265 h 1036"/>
                <a:gd name="T48" fmla="*/ 474 w 873"/>
                <a:gd name="T49" fmla="*/ 462 h 1036"/>
                <a:gd name="T50" fmla="*/ 446 w 873"/>
                <a:gd name="T51" fmla="*/ 482 h 1036"/>
                <a:gd name="T52" fmla="*/ 227 w 873"/>
                <a:gd name="T53" fmla="*/ 529 h 1036"/>
                <a:gd name="T54" fmla="*/ 204 w 873"/>
                <a:gd name="T55" fmla="*/ 507 h 1036"/>
                <a:gd name="T56" fmla="*/ 256 w 873"/>
                <a:gd name="T57" fmla="*/ 298 h 1036"/>
                <a:gd name="T58" fmla="*/ 306 w 873"/>
                <a:gd name="T59" fmla="*/ 72 h 1036"/>
                <a:gd name="T60" fmla="*/ 256 w 873"/>
                <a:gd name="T61" fmla="*/ 12 h 1036"/>
                <a:gd name="T62" fmla="*/ 217 w 873"/>
                <a:gd name="T63" fmla="*/ 37 h 1036"/>
                <a:gd name="T64" fmla="*/ 173 w 873"/>
                <a:gd name="T65" fmla="*/ 140 h 1036"/>
                <a:gd name="T66" fmla="*/ 88 w 873"/>
                <a:gd name="T67" fmla="*/ 513 h 1036"/>
                <a:gd name="T68" fmla="*/ 57 w 873"/>
                <a:gd name="T69" fmla="*/ 633 h 1036"/>
                <a:gd name="T70" fmla="*/ 14 w 873"/>
                <a:gd name="T71" fmla="*/ 1009 h 1036"/>
                <a:gd name="T72" fmla="*/ 431 w 873"/>
                <a:gd name="T73" fmla="*/ 585 h 1036"/>
                <a:gd name="T74" fmla="*/ 442 w 873"/>
                <a:gd name="T75" fmla="*/ 583 h 1036"/>
                <a:gd name="T76" fmla="*/ 566 w 873"/>
                <a:gd name="T77" fmla="*/ 617 h 1036"/>
                <a:gd name="T78" fmla="*/ 617 w 873"/>
                <a:gd name="T79" fmla="*/ 656 h 1036"/>
                <a:gd name="T80" fmla="*/ 629 w 873"/>
                <a:gd name="T81" fmla="*/ 754 h 1036"/>
                <a:gd name="T82" fmla="*/ 521 w 873"/>
                <a:gd name="T83" fmla="*/ 826 h 1036"/>
                <a:gd name="T84" fmla="*/ 469 w 873"/>
                <a:gd name="T85" fmla="*/ 873 h 1036"/>
                <a:gd name="T86" fmla="*/ 456 w 873"/>
                <a:gd name="T87" fmla="*/ 875 h 1036"/>
                <a:gd name="T88" fmla="*/ 440 w 873"/>
                <a:gd name="T89" fmla="*/ 881 h 1036"/>
                <a:gd name="T90" fmla="*/ 440 w 873"/>
                <a:gd name="T91" fmla="*/ 881 h 1036"/>
                <a:gd name="T92" fmla="*/ 440 w 873"/>
                <a:gd name="T93" fmla="*/ 881 h 1036"/>
                <a:gd name="T94" fmla="*/ 370 w 873"/>
                <a:gd name="T95" fmla="*/ 820 h 1036"/>
                <a:gd name="T96" fmla="*/ 313 w 873"/>
                <a:gd name="T97" fmla="*/ 762 h 1036"/>
                <a:gd name="T98" fmla="*/ 205 w 873"/>
                <a:gd name="T99" fmla="*/ 650 h 1036"/>
                <a:gd name="T100" fmla="*/ 431 w 873"/>
                <a:gd name="T101" fmla="*/ 585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73" h="1036">
                  <a:moveTo>
                    <a:pt x="14" y="1009"/>
                  </a:moveTo>
                  <a:cubicBezTo>
                    <a:pt x="14" y="1015"/>
                    <a:pt x="9" y="1032"/>
                    <a:pt x="20" y="1026"/>
                  </a:cubicBezTo>
                  <a:cubicBezTo>
                    <a:pt x="29" y="1021"/>
                    <a:pt x="33" y="1036"/>
                    <a:pt x="44" y="1024"/>
                  </a:cubicBezTo>
                  <a:cubicBezTo>
                    <a:pt x="83" y="982"/>
                    <a:pt x="105" y="933"/>
                    <a:pt x="118" y="878"/>
                  </a:cubicBezTo>
                  <a:cubicBezTo>
                    <a:pt x="129" y="836"/>
                    <a:pt x="139" y="793"/>
                    <a:pt x="151" y="746"/>
                  </a:cubicBezTo>
                  <a:cubicBezTo>
                    <a:pt x="159" y="755"/>
                    <a:pt x="164" y="759"/>
                    <a:pt x="167" y="764"/>
                  </a:cubicBezTo>
                  <a:cubicBezTo>
                    <a:pt x="205" y="813"/>
                    <a:pt x="243" y="862"/>
                    <a:pt x="280" y="911"/>
                  </a:cubicBezTo>
                  <a:cubicBezTo>
                    <a:pt x="320" y="964"/>
                    <a:pt x="374" y="978"/>
                    <a:pt x="435" y="964"/>
                  </a:cubicBezTo>
                  <a:cubicBezTo>
                    <a:pt x="460" y="959"/>
                    <a:pt x="488" y="949"/>
                    <a:pt x="466" y="913"/>
                  </a:cubicBezTo>
                  <a:cubicBezTo>
                    <a:pt x="550" y="909"/>
                    <a:pt x="628" y="898"/>
                    <a:pt x="696" y="846"/>
                  </a:cubicBezTo>
                  <a:cubicBezTo>
                    <a:pt x="763" y="796"/>
                    <a:pt x="789" y="719"/>
                    <a:pt x="762" y="639"/>
                  </a:cubicBezTo>
                  <a:cubicBezTo>
                    <a:pt x="741" y="574"/>
                    <a:pt x="691" y="535"/>
                    <a:pt x="639" y="496"/>
                  </a:cubicBezTo>
                  <a:cubicBezTo>
                    <a:pt x="644" y="494"/>
                    <a:pt x="647" y="492"/>
                    <a:pt x="650" y="490"/>
                  </a:cubicBezTo>
                  <a:cubicBezTo>
                    <a:pt x="665" y="478"/>
                    <a:pt x="673" y="460"/>
                    <a:pt x="676" y="443"/>
                  </a:cubicBezTo>
                  <a:cubicBezTo>
                    <a:pt x="679" y="429"/>
                    <a:pt x="671" y="415"/>
                    <a:pt x="650" y="416"/>
                  </a:cubicBezTo>
                  <a:cubicBezTo>
                    <a:pt x="643" y="416"/>
                    <a:pt x="646" y="404"/>
                    <a:pt x="650" y="401"/>
                  </a:cubicBezTo>
                  <a:cubicBezTo>
                    <a:pt x="689" y="371"/>
                    <a:pt x="702" y="310"/>
                    <a:pt x="766" y="311"/>
                  </a:cubicBezTo>
                  <a:cubicBezTo>
                    <a:pt x="791" y="312"/>
                    <a:pt x="813" y="322"/>
                    <a:pt x="837" y="325"/>
                  </a:cubicBezTo>
                  <a:cubicBezTo>
                    <a:pt x="837" y="325"/>
                    <a:pt x="837" y="325"/>
                    <a:pt x="837" y="325"/>
                  </a:cubicBezTo>
                  <a:cubicBezTo>
                    <a:pt x="840" y="341"/>
                    <a:pt x="860" y="345"/>
                    <a:pt x="863" y="362"/>
                  </a:cubicBezTo>
                  <a:cubicBezTo>
                    <a:pt x="870" y="345"/>
                    <a:pt x="868" y="331"/>
                    <a:pt x="858" y="317"/>
                  </a:cubicBezTo>
                  <a:cubicBezTo>
                    <a:pt x="873" y="306"/>
                    <a:pt x="868" y="294"/>
                    <a:pt x="861" y="281"/>
                  </a:cubicBezTo>
                  <a:cubicBezTo>
                    <a:pt x="835" y="230"/>
                    <a:pt x="755" y="177"/>
                    <a:pt x="677" y="218"/>
                  </a:cubicBezTo>
                  <a:cubicBezTo>
                    <a:pt x="653" y="231"/>
                    <a:pt x="632" y="246"/>
                    <a:pt x="613" y="265"/>
                  </a:cubicBezTo>
                  <a:cubicBezTo>
                    <a:pt x="555" y="322"/>
                    <a:pt x="490" y="375"/>
                    <a:pt x="474" y="462"/>
                  </a:cubicBezTo>
                  <a:cubicBezTo>
                    <a:pt x="470" y="480"/>
                    <a:pt x="457" y="478"/>
                    <a:pt x="446" y="482"/>
                  </a:cubicBezTo>
                  <a:cubicBezTo>
                    <a:pt x="374" y="504"/>
                    <a:pt x="301" y="514"/>
                    <a:pt x="227" y="529"/>
                  </a:cubicBezTo>
                  <a:cubicBezTo>
                    <a:pt x="205" y="533"/>
                    <a:pt x="200" y="526"/>
                    <a:pt x="204" y="507"/>
                  </a:cubicBezTo>
                  <a:cubicBezTo>
                    <a:pt x="221" y="437"/>
                    <a:pt x="236" y="367"/>
                    <a:pt x="256" y="298"/>
                  </a:cubicBezTo>
                  <a:cubicBezTo>
                    <a:pt x="277" y="223"/>
                    <a:pt x="288" y="147"/>
                    <a:pt x="306" y="72"/>
                  </a:cubicBezTo>
                  <a:cubicBezTo>
                    <a:pt x="315" y="32"/>
                    <a:pt x="281" y="24"/>
                    <a:pt x="256" y="12"/>
                  </a:cubicBezTo>
                  <a:cubicBezTo>
                    <a:pt x="233" y="0"/>
                    <a:pt x="226" y="24"/>
                    <a:pt x="217" y="37"/>
                  </a:cubicBezTo>
                  <a:cubicBezTo>
                    <a:pt x="194" y="68"/>
                    <a:pt x="181" y="103"/>
                    <a:pt x="173" y="140"/>
                  </a:cubicBezTo>
                  <a:cubicBezTo>
                    <a:pt x="145" y="265"/>
                    <a:pt x="120" y="390"/>
                    <a:pt x="88" y="513"/>
                  </a:cubicBezTo>
                  <a:cubicBezTo>
                    <a:pt x="77" y="553"/>
                    <a:pt x="64" y="591"/>
                    <a:pt x="57" y="633"/>
                  </a:cubicBezTo>
                  <a:cubicBezTo>
                    <a:pt x="35" y="758"/>
                    <a:pt x="0" y="881"/>
                    <a:pt x="14" y="1009"/>
                  </a:cubicBezTo>
                  <a:close/>
                  <a:moveTo>
                    <a:pt x="431" y="585"/>
                  </a:moveTo>
                  <a:cubicBezTo>
                    <a:pt x="435" y="585"/>
                    <a:pt x="439" y="585"/>
                    <a:pt x="442" y="583"/>
                  </a:cubicBezTo>
                  <a:cubicBezTo>
                    <a:pt x="498" y="542"/>
                    <a:pt x="531" y="579"/>
                    <a:pt x="566" y="617"/>
                  </a:cubicBezTo>
                  <a:cubicBezTo>
                    <a:pt x="580" y="633"/>
                    <a:pt x="598" y="647"/>
                    <a:pt x="617" y="656"/>
                  </a:cubicBezTo>
                  <a:cubicBezTo>
                    <a:pt x="666" y="679"/>
                    <a:pt x="659" y="719"/>
                    <a:pt x="629" y="754"/>
                  </a:cubicBezTo>
                  <a:cubicBezTo>
                    <a:pt x="601" y="788"/>
                    <a:pt x="559" y="807"/>
                    <a:pt x="521" y="826"/>
                  </a:cubicBezTo>
                  <a:cubicBezTo>
                    <a:pt x="497" y="838"/>
                    <a:pt x="475" y="843"/>
                    <a:pt x="469" y="873"/>
                  </a:cubicBezTo>
                  <a:cubicBezTo>
                    <a:pt x="469" y="874"/>
                    <a:pt x="461" y="874"/>
                    <a:pt x="456" y="875"/>
                  </a:cubicBezTo>
                  <a:cubicBezTo>
                    <a:pt x="451" y="877"/>
                    <a:pt x="445" y="879"/>
                    <a:pt x="440" y="881"/>
                  </a:cubicBezTo>
                  <a:cubicBezTo>
                    <a:pt x="440" y="881"/>
                    <a:pt x="440" y="881"/>
                    <a:pt x="440" y="881"/>
                  </a:cubicBezTo>
                  <a:cubicBezTo>
                    <a:pt x="440" y="881"/>
                    <a:pt x="440" y="881"/>
                    <a:pt x="440" y="881"/>
                  </a:cubicBezTo>
                  <a:cubicBezTo>
                    <a:pt x="428" y="848"/>
                    <a:pt x="393" y="841"/>
                    <a:pt x="370" y="820"/>
                  </a:cubicBezTo>
                  <a:cubicBezTo>
                    <a:pt x="350" y="802"/>
                    <a:pt x="331" y="783"/>
                    <a:pt x="313" y="762"/>
                  </a:cubicBezTo>
                  <a:cubicBezTo>
                    <a:pt x="280" y="723"/>
                    <a:pt x="241" y="688"/>
                    <a:pt x="205" y="650"/>
                  </a:cubicBezTo>
                  <a:cubicBezTo>
                    <a:pt x="278" y="625"/>
                    <a:pt x="353" y="599"/>
                    <a:pt x="431" y="585"/>
                  </a:cubicBezTo>
                  <a:close/>
                </a:path>
              </a:pathLst>
            </a:custGeom>
            <a:solidFill>
              <a:schemeClr val="bg1"/>
            </a:solidFill>
            <a:ln>
              <a:noFill/>
            </a:ln>
          </p:spPr>
          <p:txBody>
            <a:bodyPr vert="horz" wrap="square" lIns="91440" tIns="45720" rIns="91440" bIns="45720" numCol="1" anchor="t" anchorCtr="0" compatLnSpc="1"/>
            <a:lstStyle/>
            <a:p>
              <a:pPr fontAlgn="base"/>
              <a:endParaRPr lang="zh-CN" altLang="en-US" strike="noStrike" noProof="1">
                <a:solidFill>
                  <a:schemeClr val="tx1">
                    <a:alpha val="45000"/>
                  </a:schemeClr>
                </a:solidFill>
              </a:endParaRPr>
            </a:p>
          </p:txBody>
        </p:sp>
      </p:grpSp>
      <p:sp>
        <p:nvSpPr>
          <p:cNvPr id="20" name="矩形 19"/>
          <p:cNvSpPr/>
          <p:nvPr/>
        </p:nvSpPr>
        <p:spPr>
          <a:xfrm>
            <a:off x="8999546" y="6546862"/>
            <a:ext cx="1033463" cy="361637"/>
          </a:xfrm>
          <a:prstGeom prst="rect">
            <a:avLst/>
          </a:prstGeom>
        </p:spPr>
        <p:txBody>
          <a:bodyPr wrap="square">
            <a:spAutoFit/>
          </a:bodyPr>
          <a:lstStyle/>
          <a:p>
            <a:pPr eaLnBrk="1" fontAlgn="auto" hangingPunct="1">
              <a:spcBef>
                <a:spcPts val="0"/>
              </a:spcBef>
              <a:spcAft>
                <a:spcPts val="0"/>
              </a:spcAft>
            </a:pPr>
            <a:r>
              <a:rPr lang="en-US" altLang="zh-CN" sz="175" strike="noStrike" noProof="1">
                <a:solidFill>
                  <a:schemeClr val="bg2"/>
                </a:solidFill>
                <a:latin typeface="Calibri" panose="020F0502020204030204"/>
                <a:ea typeface="宋体" panose="02010600030101010101" pitchFamily="2" charset="-122"/>
                <a:cs typeface="+mn-cs"/>
              </a:rPr>
              <a:t>PPT</a:t>
            </a:r>
            <a:r>
              <a:rPr lang="zh-CN" altLang="en-US" sz="175" strike="noStrike" noProof="1">
                <a:solidFill>
                  <a:schemeClr val="bg2"/>
                </a:solidFill>
                <a:latin typeface="Calibri" panose="020F0502020204030204"/>
                <a:ea typeface="宋体" panose="02010600030101010101" pitchFamily="2" charset="-122"/>
                <a:cs typeface="+mn-cs"/>
              </a:rPr>
              <a:t>模板下载：</a:t>
            </a:r>
            <a:r>
              <a:rPr lang="en-US" altLang="zh-CN" sz="175" strike="noStrike" noProof="1">
                <a:solidFill>
                  <a:schemeClr val="bg2"/>
                </a:solidFill>
                <a:latin typeface="Calibri" panose="020F0502020204030204"/>
                <a:ea typeface="宋体" panose="02010600030101010101" pitchFamily="2" charset="-122"/>
                <a:cs typeface="+mn-cs"/>
              </a:rPr>
              <a:t>www.1ppt.com/moban/     </a:t>
            </a:r>
            <a:r>
              <a:rPr lang="zh-CN" altLang="en-US" sz="175" strike="noStrike" noProof="1">
                <a:solidFill>
                  <a:schemeClr val="bg2"/>
                </a:solidFill>
                <a:latin typeface="Calibri" panose="020F0502020204030204"/>
                <a:ea typeface="宋体" panose="02010600030101010101" pitchFamily="2" charset="-122"/>
                <a:cs typeface="+mn-cs"/>
              </a:rPr>
              <a:t>行业</a:t>
            </a:r>
            <a:r>
              <a:rPr lang="en-US" altLang="zh-CN" sz="175" strike="noStrike" noProof="1">
                <a:solidFill>
                  <a:schemeClr val="bg2"/>
                </a:solidFill>
                <a:latin typeface="Calibri" panose="020F0502020204030204"/>
                <a:ea typeface="宋体" panose="02010600030101010101" pitchFamily="2" charset="-122"/>
                <a:cs typeface="+mn-cs"/>
              </a:rPr>
              <a:t>PPT</a:t>
            </a:r>
            <a:r>
              <a:rPr lang="zh-CN" altLang="en-US" sz="175" strike="noStrike" noProof="1">
                <a:solidFill>
                  <a:schemeClr val="bg2"/>
                </a:solidFill>
                <a:latin typeface="Calibri" panose="020F0502020204030204"/>
                <a:ea typeface="宋体" panose="02010600030101010101" pitchFamily="2" charset="-122"/>
                <a:cs typeface="+mn-cs"/>
              </a:rPr>
              <a:t>模板：</a:t>
            </a:r>
            <a:r>
              <a:rPr lang="en-US" altLang="zh-CN" sz="175" strike="noStrike" noProof="1">
                <a:solidFill>
                  <a:schemeClr val="bg2"/>
                </a:solidFill>
                <a:latin typeface="Calibri" panose="020F0502020204030204"/>
                <a:ea typeface="宋体" panose="02010600030101010101" pitchFamily="2" charset="-122"/>
                <a:cs typeface="+mn-cs"/>
              </a:rPr>
              <a:t>www.1ppt.com/hangye/ </a:t>
            </a:r>
            <a:endParaRPr lang="en-US" altLang="zh-CN" sz="175" strike="noStrike" noProof="1">
              <a:solidFill>
                <a:schemeClr val="bg2"/>
              </a:solidFill>
              <a:latin typeface="Calibri" panose="020F0502020204030204"/>
              <a:ea typeface="宋体" panose="02010600030101010101" pitchFamily="2" charset="-122"/>
            </a:endParaRPr>
          </a:p>
          <a:p>
            <a:pPr eaLnBrk="1" fontAlgn="auto" hangingPunct="1">
              <a:spcBef>
                <a:spcPts val="0"/>
              </a:spcBef>
              <a:spcAft>
                <a:spcPts val="0"/>
              </a:spcAft>
            </a:pPr>
            <a:r>
              <a:rPr lang="zh-CN" altLang="en-US" sz="175" strike="noStrike" noProof="1">
                <a:solidFill>
                  <a:schemeClr val="bg2"/>
                </a:solidFill>
                <a:latin typeface="Calibri" panose="020F0502020204030204"/>
                <a:ea typeface="宋体" panose="02010600030101010101" pitchFamily="2" charset="-122"/>
                <a:cs typeface="+mn-cs"/>
              </a:rPr>
              <a:t>节日</a:t>
            </a:r>
            <a:r>
              <a:rPr lang="en-US" altLang="zh-CN" sz="175" strike="noStrike" noProof="1">
                <a:solidFill>
                  <a:schemeClr val="bg2"/>
                </a:solidFill>
                <a:latin typeface="Calibri" panose="020F0502020204030204"/>
                <a:ea typeface="宋体" panose="02010600030101010101" pitchFamily="2" charset="-122"/>
                <a:cs typeface="+mn-cs"/>
              </a:rPr>
              <a:t>PPT</a:t>
            </a:r>
            <a:r>
              <a:rPr lang="zh-CN" altLang="en-US" sz="175" strike="noStrike" noProof="1">
                <a:solidFill>
                  <a:schemeClr val="bg2"/>
                </a:solidFill>
                <a:latin typeface="Calibri" panose="020F0502020204030204"/>
                <a:ea typeface="宋体" panose="02010600030101010101" pitchFamily="2" charset="-122"/>
                <a:cs typeface="+mn-cs"/>
              </a:rPr>
              <a:t>模板：</a:t>
            </a:r>
            <a:r>
              <a:rPr lang="en-US" altLang="zh-CN" sz="175" strike="noStrike" noProof="1">
                <a:solidFill>
                  <a:schemeClr val="bg2"/>
                </a:solidFill>
                <a:latin typeface="Calibri" panose="020F0502020204030204"/>
                <a:ea typeface="宋体" panose="02010600030101010101" pitchFamily="2" charset="-122"/>
                <a:cs typeface="+mn-cs"/>
              </a:rPr>
              <a:t>www.1ppt.com/jieri/           PPT</a:t>
            </a:r>
            <a:r>
              <a:rPr lang="zh-CN" altLang="en-US" sz="175" strike="noStrike" noProof="1">
                <a:solidFill>
                  <a:schemeClr val="bg2"/>
                </a:solidFill>
                <a:latin typeface="Calibri" panose="020F0502020204030204"/>
                <a:ea typeface="宋体" panose="02010600030101010101" pitchFamily="2" charset="-122"/>
                <a:cs typeface="+mn-cs"/>
              </a:rPr>
              <a:t>素材下载：</a:t>
            </a:r>
            <a:r>
              <a:rPr lang="en-US" altLang="zh-CN" sz="175" strike="noStrike" noProof="1">
                <a:solidFill>
                  <a:schemeClr val="bg2"/>
                </a:solidFill>
                <a:latin typeface="Calibri" panose="020F0502020204030204"/>
                <a:ea typeface="宋体" panose="02010600030101010101" pitchFamily="2" charset="-122"/>
                <a:cs typeface="+mn-cs"/>
              </a:rPr>
              <a:t>www.1ppt.com/sucai/</a:t>
            </a:r>
            <a:endParaRPr lang="en-US" altLang="zh-CN" sz="175" strike="noStrike" noProof="1">
              <a:solidFill>
                <a:schemeClr val="bg2"/>
              </a:solidFill>
              <a:latin typeface="Calibri" panose="020F0502020204030204"/>
              <a:ea typeface="宋体" panose="02010600030101010101" pitchFamily="2" charset="-122"/>
            </a:endParaRPr>
          </a:p>
          <a:p>
            <a:pPr eaLnBrk="1" fontAlgn="auto" hangingPunct="1">
              <a:spcBef>
                <a:spcPts val="0"/>
              </a:spcBef>
              <a:spcAft>
                <a:spcPts val="0"/>
              </a:spcAft>
            </a:pPr>
            <a:r>
              <a:rPr lang="en-US" altLang="zh-CN" sz="175" strike="noStrike" noProof="1">
                <a:solidFill>
                  <a:schemeClr val="bg2"/>
                </a:solidFill>
                <a:latin typeface="Calibri" panose="020F0502020204030204"/>
                <a:ea typeface="宋体" panose="02010600030101010101" pitchFamily="2" charset="-122"/>
                <a:cs typeface="+mn-cs"/>
              </a:rPr>
              <a:t>PPT</a:t>
            </a:r>
            <a:r>
              <a:rPr lang="zh-CN" altLang="en-US" sz="175" strike="noStrike" noProof="1">
                <a:solidFill>
                  <a:schemeClr val="bg2"/>
                </a:solidFill>
                <a:latin typeface="Calibri" panose="020F0502020204030204"/>
                <a:ea typeface="宋体" panose="02010600030101010101" pitchFamily="2" charset="-122"/>
                <a:cs typeface="+mn-cs"/>
              </a:rPr>
              <a:t>背景图片：</a:t>
            </a:r>
            <a:r>
              <a:rPr lang="en-US" altLang="zh-CN" sz="175" strike="noStrike" noProof="1">
                <a:solidFill>
                  <a:schemeClr val="bg2"/>
                </a:solidFill>
                <a:latin typeface="Calibri" panose="020F0502020204030204"/>
                <a:ea typeface="宋体" panose="02010600030101010101" pitchFamily="2" charset="-122"/>
                <a:cs typeface="+mn-cs"/>
              </a:rPr>
              <a:t>www.1ppt.com/beijing/      PPT</a:t>
            </a:r>
            <a:r>
              <a:rPr lang="zh-CN" altLang="en-US" sz="175" strike="noStrike" noProof="1">
                <a:solidFill>
                  <a:schemeClr val="bg2"/>
                </a:solidFill>
                <a:latin typeface="Calibri" panose="020F0502020204030204"/>
                <a:ea typeface="宋体" panose="02010600030101010101" pitchFamily="2" charset="-122"/>
                <a:cs typeface="+mn-cs"/>
              </a:rPr>
              <a:t>图表下载：</a:t>
            </a:r>
            <a:r>
              <a:rPr lang="en-US" altLang="zh-CN" sz="175" strike="noStrike" noProof="1">
                <a:solidFill>
                  <a:schemeClr val="bg2"/>
                </a:solidFill>
                <a:latin typeface="Calibri" panose="020F0502020204030204"/>
                <a:ea typeface="宋体" panose="02010600030101010101" pitchFamily="2" charset="-122"/>
                <a:cs typeface="+mn-cs"/>
              </a:rPr>
              <a:t>www.1ppt.com/tubiao/      </a:t>
            </a:r>
            <a:endParaRPr lang="en-US" altLang="zh-CN" sz="175" strike="noStrike" noProof="1">
              <a:solidFill>
                <a:schemeClr val="bg2"/>
              </a:solidFill>
              <a:latin typeface="Calibri" panose="020F0502020204030204"/>
              <a:ea typeface="宋体" panose="02010600030101010101" pitchFamily="2" charset="-122"/>
            </a:endParaRPr>
          </a:p>
          <a:p>
            <a:pPr eaLnBrk="1" fontAlgn="auto" hangingPunct="1">
              <a:spcBef>
                <a:spcPts val="0"/>
              </a:spcBef>
              <a:spcAft>
                <a:spcPts val="0"/>
              </a:spcAft>
            </a:pPr>
            <a:r>
              <a:rPr lang="zh-CN" altLang="en-US" sz="175" strike="noStrike" noProof="1">
                <a:solidFill>
                  <a:schemeClr val="bg2"/>
                </a:solidFill>
                <a:latin typeface="Calibri" panose="020F0502020204030204"/>
                <a:ea typeface="宋体" panose="02010600030101010101" pitchFamily="2" charset="-122"/>
                <a:cs typeface="+mn-cs"/>
              </a:rPr>
              <a:t>优秀</a:t>
            </a:r>
            <a:r>
              <a:rPr lang="en-US" altLang="zh-CN" sz="175" strike="noStrike" noProof="1">
                <a:solidFill>
                  <a:schemeClr val="bg2"/>
                </a:solidFill>
                <a:latin typeface="Calibri" panose="020F0502020204030204"/>
                <a:ea typeface="宋体" panose="02010600030101010101" pitchFamily="2" charset="-122"/>
                <a:cs typeface="+mn-cs"/>
              </a:rPr>
              <a:t>PPT</a:t>
            </a:r>
            <a:r>
              <a:rPr lang="zh-CN" altLang="en-US" sz="175" strike="noStrike" noProof="1">
                <a:solidFill>
                  <a:schemeClr val="bg2"/>
                </a:solidFill>
                <a:latin typeface="Calibri" panose="020F0502020204030204"/>
                <a:ea typeface="宋体" panose="02010600030101010101" pitchFamily="2" charset="-122"/>
                <a:cs typeface="+mn-cs"/>
              </a:rPr>
              <a:t>下载：</a:t>
            </a:r>
            <a:r>
              <a:rPr lang="en-US" altLang="zh-CN" sz="175" strike="noStrike" noProof="1">
                <a:solidFill>
                  <a:schemeClr val="bg2"/>
                </a:solidFill>
                <a:latin typeface="Calibri" panose="020F0502020204030204"/>
                <a:ea typeface="宋体" panose="02010600030101010101" pitchFamily="2" charset="-122"/>
                <a:cs typeface="+mn-cs"/>
              </a:rPr>
              <a:t>www.1ppt.com/xiazai/        PPT</a:t>
            </a:r>
            <a:r>
              <a:rPr lang="zh-CN" altLang="en-US" sz="175" strike="noStrike" noProof="1">
                <a:solidFill>
                  <a:schemeClr val="bg2"/>
                </a:solidFill>
                <a:latin typeface="Calibri" panose="020F0502020204030204"/>
                <a:ea typeface="宋体" panose="02010600030101010101" pitchFamily="2" charset="-122"/>
                <a:cs typeface="+mn-cs"/>
              </a:rPr>
              <a:t>教程： </a:t>
            </a:r>
            <a:r>
              <a:rPr lang="en-US" altLang="zh-CN" sz="175" strike="noStrike" noProof="1">
                <a:solidFill>
                  <a:schemeClr val="bg2"/>
                </a:solidFill>
                <a:latin typeface="Calibri" panose="020F0502020204030204"/>
                <a:ea typeface="宋体" panose="02010600030101010101" pitchFamily="2" charset="-122"/>
                <a:cs typeface="+mn-cs"/>
              </a:rPr>
              <a:t>www.1ppt.com/powerpoint/      </a:t>
            </a:r>
            <a:endParaRPr lang="en-US" altLang="zh-CN" sz="175" strike="noStrike" noProof="1">
              <a:solidFill>
                <a:schemeClr val="bg2"/>
              </a:solidFill>
              <a:latin typeface="Calibri" panose="020F0502020204030204"/>
              <a:ea typeface="宋体" panose="02010600030101010101" pitchFamily="2" charset="-122"/>
            </a:endParaRPr>
          </a:p>
          <a:p>
            <a:pPr eaLnBrk="1" fontAlgn="auto" hangingPunct="1">
              <a:spcBef>
                <a:spcPts val="0"/>
              </a:spcBef>
              <a:spcAft>
                <a:spcPts val="0"/>
              </a:spcAft>
            </a:pPr>
            <a:r>
              <a:rPr lang="en-US" altLang="zh-CN" sz="175" strike="noStrike" noProof="1">
                <a:solidFill>
                  <a:schemeClr val="bg2"/>
                </a:solidFill>
                <a:latin typeface="Calibri" panose="020F0502020204030204"/>
                <a:ea typeface="宋体" panose="02010600030101010101" pitchFamily="2" charset="-122"/>
                <a:cs typeface="+mn-cs"/>
              </a:rPr>
              <a:t>Word</a:t>
            </a:r>
            <a:r>
              <a:rPr lang="zh-CN" altLang="en-US" sz="175" strike="noStrike" noProof="1">
                <a:solidFill>
                  <a:schemeClr val="bg2"/>
                </a:solidFill>
                <a:latin typeface="Calibri" panose="020F0502020204030204"/>
                <a:ea typeface="宋体" panose="02010600030101010101" pitchFamily="2" charset="-122"/>
                <a:cs typeface="+mn-cs"/>
              </a:rPr>
              <a:t>教程： </a:t>
            </a:r>
            <a:r>
              <a:rPr lang="en-US" altLang="zh-CN" sz="175" strike="noStrike" noProof="1">
                <a:solidFill>
                  <a:schemeClr val="bg2"/>
                </a:solidFill>
                <a:latin typeface="Calibri" panose="020F0502020204030204"/>
                <a:ea typeface="宋体" panose="02010600030101010101" pitchFamily="2" charset="-122"/>
                <a:cs typeface="+mn-cs"/>
              </a:rPr>
              <a:t>www.1ppt.com/word/              Excel</a:t>
            </a:r>
            <a:r>
              <a:rPr lang="zh-CN" altLang="en-US" sz="175" strike="noStrike" noProof="1">
                <a:solidFill>
                  <a:schemeClr val="bg2"/>
                </a:solidFill>
                <a:latin typeface="Calibri" panose="020F0502020204030204"/>
                <a:ea typeface="宋体" panose="02010600030101010101" pitchFamily="2" charset="-122"/>
                <a:cs typeface="+mn-cs"/>
              </a:rPr>
              <a:t>教程：</a:t>
            </a:r>
            <a:r>
              <a:rPr lang="en-US" altLang="zh-CN" sz="175" strike="noStrike" noProof="1">
                <a:solidFill>
                  <a:schemeClr val="bg2"/>
                </a:solidFill>
                <a:latin typeface="Calibri" panose="020F0502020204030204"/>
                <a:ea typeface="宋体" panose="02010600030101010101" pitchFamily="2" charset="-122"/>
                <a:cs typeface="+mn-cs"/>
              </a:rPr>
              <a:t>www.1ppt.com/excel/  </a:t>
            </a:r>
            <a:endParaRPr lang="en-US" altLang="zh-CN" sz="175" strike="noStrike" noProof="1">
              <a:solidFill>
                <a:schemeClr val="bg2"/>
              </a:solidFill>
              <a:latin typeface="Calibri" panose="020F0502020204030204"/>
              <a:ea typeface="宋体" panose="02010600030101010101" pitchFamily="2" charset="-122"/>
            </a:endParaRPr>
          </a:p>
          <a:p>
            <a:pPr eaLnBrk="1" fontAlgn="auto" hangingPunct="1">
              <a:spcBef>
                <a:spcPts val="0"/>
              </a:spcBef>
              <a:spcAft>
                <a:spcPts val="0"/>
              </a:spcAft>
            </a:pPr>
            <a:r>
              <a:rPr lang="zh-CN" altLang="en-US" sz="175" strike="noStrike" noProof="1">
                <a:solidFill>
                  <a:schemeClr val="bg2"/>
                </a:solidFill>
                <a:latin typeface="Calibri" panose="020F0502020204030204"/>
                <a:ea typeface="宋体" panose="02010600030101010101" pitchFamily="2" charset="-122"/>
                <a:cs typeface="+mn-cs"/>
              </a:rPr>
              <a:t>资料下载：</a:t>
            </a:r>
            <a:r>
              <a:rPr lang="en-US" altLang="zh-CN" sz="175" strike="noStrike" noProof="1">
                <a:solidFill>
                  <a:schemeClr val="bg2"/>
                </a:solidFill>
                <a:latin typeface="Calibri" panose="020F0502020204030204"/>
                <a:ea typeface="宋体" panose="02010600030101010101" pitchFamily="2" charset="-122"/>
                <a:cs typeface="+mn-cs"/>
              </a:rPr>
              <a:t>www.1ppt.com/ziliao/                PPT</a:t>
            </a:r>
            <a:r>
              <a:rPr lang="zh-CN" altLang="en-US" sz="175" strike="noStrike" noProof="1">
                <a:solidFill>
                  <a:schemeClr val="bg2"/>
                </a:solidFill>
                <a:latin typeface="Calibri" panose="020F0502020204030204"/>
                <a:ea typeface="宋体" panose="02010600030101010101" pitchFamily="2" charset="-122"/>
                <a:cs typeface="+mn-cs"/>
              </a:rPr>
              <a:t>课件下载：</a:t>
            </a:r>
            <a:r>
              <a:rPr lang="en-US" altLang="zh-CN" sz="175" strike="noStrike" noProof="1">
                <a:solidFill>
                  <a:schemeClr val="bg2"/>
                </a:solidFill>
                <a:latin typeface="Calibri" panose="020F0502020204030204"/>
                <a:ea typeface="宋体" panose="02010600030101010101" pitchFamily="2" charset="-122"/>
                <a:cs typeface="+mn-cs"/>
              </a:rPr>
              <a:t>www.1ppt.com/kejian/ </a:t>
            </a:r>
            <a:endParaRPr lang="en-US" altLang="zh-CN" sz="175" strike="noStrike" noProof="1">
              <a:solidFill>
                <a:schemeClr val="bg2"/>
              </a:solidFill>
              <a:latin typeface="Calibri" panose="020F0502020204030204"/>
              <a:ea typeface="宋体" panose="02010600030101010101" pitchFamily="2" charset="-122"/>
            </a:endParaRPr>
          </a:p>
          <a:p>
            <a:pPr eaLnBrk="1" fontAlgn="auto" hangingPunct="1">
              <a:spcBef>
                <a:spcPts val="0"/>
              </a:spcBef>
              <a:spcAft>
                <a:spcPts val="0"/>
              </a:spcAft>
            </a:pPr>
            <a:r>
              <a:rPr lang="zh-CN" altLang="en-US" sz="175" strike="noStrike" noProof="1">
                <a:solidFill>
                  <a:schemeClr val="bg2"/>
                </a:solidFill>
                <a:latin typeface="Calibri" panose="020F0502020204030204"/>
                <a:ea typeface="宋体" panose="02010600030101010101" pitchFamily="2" charset="-122"/>
                <a:cs typeface="+mn-cs"/>
              </a:rPr>
              <a:t>范文下载：</a:t>
            </a:r>
            <a:r>
              <a:rPr lang="en-US" altLang="zh-CN" sz="175" strike="noStrike" noProof="1">
                <a:solidFill>
                  <a:schemeClr val="bg2"/>
                </a:solidFill>
                <a:latin typeface="Calibri" panose="020F0502020204030204"/>
                <a:ea typeface="宋体" panose="02010600030101010101" pitchFamily="2" charset="-122"/>
                <a:cs typeface="+mn-cs"/>
              </a:rPr>
              <a:t>www.1ppt.com/fanwen/             </a:t>
            </a:r>
            <a:r>
              <a:rPr lang="zh-CN" altLang="en-US" sz="175" strike="noStrike" noProof="1">
                <a:solidFill>
                  <a:schemeClr val="bg2"/>
                </a:solidFill>
                <a:latin typeface="Calibri" panose="020F0502020204030204"/>
                <a:ea typeface="宋体" panose="02010600030101010101" pitchFamily="2" charset="-122"/>
                <a:cs typeface="+mn-cs"/>
              </a:rPr>
              <a:t>试卷下载：</a:t>
            </a:r>
            <a:r>
              <a:rPr lang="en-US" altLang="zh-CN" sz="175" strike="noStrike" noProof="1">
                <a:solidFill>
                  <a:schemeClr val="bg2"/>
                </a:solidFill>
                <a:latin typeface="Calibri" panose="020F0502020204030204"/>
                <a:ea typeface="宋体" panose="02010600030101010101" pitchFamily="2" charset="-122"/>
                <a:cs typeface="+mn-cs"/>
              </a:rPr>
              <a:t>www.1ppt.com/shiti/  </a:t>
            </a:r>
            <a:endParaRPr lang="en-US" altLang="zh-CN" sz="175" strike="noStrike" noProof="1">
              <a:solidFill>
                <a:schemeClr val="bg2"/>
              </a:solidFill>
              <a:latin typeface="Calibri" panose="020F0502020204030204"/>
              <a:ea typeface="宋体" panose="02010600030101010101" pitchFamily="2" charset="-122"/>
            </a:endParaRPr>
          </a:p>
          <a:p>
            <a:pPr eaLnBrk="1" fontAlgn="auto" hangingPunct="1">
              <a:spcBef>
                <a:spcPts val="0"/>
              </a:spcBef>
              <a:spcAft>
                <a:spcPts val="0"/>
              </a:spcAft>
            </a:pPr>
            <a:r>
              <a:rPr lang="zh-CN" altLang="en-US" sz="175" strike="noStrike" noProof="1">
                <a:solidFill>
                  <a:schemeClr val="bg2"/>
                </a:solidFill>
                <a:latin typeface="Calibri" panose="020F0502020204030204"/>
                <a:ea typeface="宋体" panose="02010600030101010101" pitchFamily="2" charset="-122"/>
                <a:cs typeface="+mn-cs"/>
              </a:rPr>
              <a:t>教案下载：</a:t>
            </a:r>
            <a:r>
              <a:rPr lang="en-US" altLang="zh-CN" sz="175" strike="noStrike" noProof="1">
                <a:solidFill>
                  <a:schemeClr val="bg2"/>
                </a:solidFill>
                <a:latin typeface="Calibri" panose="020F0502020204030204"/>
                <a:ea typeface="宋体" panose="02010600030101010101" pitchFamily="2" charset="-122"/>
                <a:cs typeface="+mn-cs"/>
              </a:rPr>
              <a:t>www.1ppt.com/jiaoan/        </a:t>
            </a:r>
            <a:endParaRPr lang="en-US" altLang="zh-CN" sz="175" strike="noStrike" noProof="1">
              <a:solidFill>
                <a:schemeClr val="bg2"/>
              </a:solidFill>
              <a:latin typeface="Calibri" panose="020F0502020204030204"/>
              <a:ea typeface="宋体" panose="02010600030101010101" pitchFamily="2" charset="-122"/>
            </a:endParaRPr>
          </a:p>
          <a:p>
            <a:pPr eaLnBrk="1" fontAlgn="auto" hangingPunct="1">
              <a:spcBef>
                <a:spcPts val="0"/>
              </a:spcBef>
              <a:spcAft>
                <a:spcPts val="0"/>
              </a:spcAft>
            </a:pPr>
            <a:r>
              <a:rPr lang="zh-CN" altLang="en-US" sz="175" strike="noStrike" noProof="1">
                <a:solidFill>
                  <a:schemeClr val="bg2"/>
                </a:solidFill>
                <a:latin typeface="Calibri" panose="020F0502020204030204"/>
                <a:ea typeface="宋体" panose="02010600030101010101" pitchFamily="2" charset="-122"/>
                <a:cs typeface="+mn-cs"/>
              </a:rPr>
              <a:t>字体下载：</a:t>
            </a:r>
            <a:r>
              <a:rPr lang="en-US" altLang="zh-CN" sz="175" strike="noStrike" noProof="1">
                <a:solidFill>
                  <a:schemeClr val="bg2"/>
                </a:solidFill>
                <a:latin typeface="Calibri" panose="020F0502020204030204"/>
                <a:ea typeface="宋体" panose="02010600030101010101" pitchFamily="2" charset="-122"/>
                <a:cs typeface="+mn-cs"/>
              </a:rPr>
              <a:t>www.1ppt.com/ziti/</a:t>
            </a:r>
            <a:endParaRPr lang="en-US" altLang="zh-CN" sz="175" strike="noStrike" noProof="1">
              <a:solidFill>
                <a:schemeClr val="bg2"/>
              </a:solidFill>
              <a:latin typeface="Calibri" panose="020F0502020204030204"/>
              <a:ea typeface="宋体" panose="02010600030101010101" pitchFamily="2" charset="-122"/>
            </a:endParaRPr>
          </a:p>
          <a:p>
            <a:pPr eaLnBrk="1" fontAlgn="auto" hangingPunct="1">
              <a:spcBef>
                <a:spcPts val="0"/>
              </a:spcBef>
              <a:spcAft>
                <a:spcPts val="0"/>
              </a:spcAft>
            </a:pPr>
            <a:r>
              <a:rPr lang="en-US" altLang="zh-CN" sz="175" strike="noStrike" noProof="1">
                <a:solidFill>
                  <a:schemeClr val="bg2"/>
                </a:solidFill>
                <a:latin typeface="Calibri" panose="020F0502020204030204"/>
                <a:ea typeface="宋体" panose="02010600030101010101" pitchFamily="2" charset="-122"/>
                <a:cs typeface="+mn-cs"/>
              </a:rPr>
              <a:t> </a:t>
            </a:r>
            <a:endParaRPr lang="zh-CN" altLang="en-US" sz="175" strike="noStrike" noProof="1">
              <a:solidFill>
                <a:schemeClr val="bg2"/>
              </a:solidFill>
              <a:latin typeface="Calibri" panose="020F0502020204030204"/>
              <a:ea typeface="宋体" panose="02010600030101010101" pitchFamily="2" charset="-122"/>
            </a:endParaRPr>
          </a:p>
        </p:txBody>
      </p:sp>
      <p:pic>
        <p:nvPicPr>
          <p:cNvPr id="181258" name="图片 20"/>
          <p:cNvPicPr>
            <a:picLocks noChangeAspect="1"/>
          </p:cNvPicPr>
          <p:nvPr/>
        </p:nvPicPr>
        <p:blipFill>
          <a:blip r:embed="rId3"/>
          <a:stretch>
            <a:fillRect/>
          </a:stretch>
        </p:blipFill>
        <p:spPr>
          <a:xfrm>
            <a:off x="2632075" y="354025"/>
            <a:ext cx="7481888" cy="3743325"/>
          </a:xfrm>
          <a:prstGeom prst="rect">
            <a:avLst/>
          </a:prstGeom>
          <a:noFill/>
          <a:ln w="9525">
            <a:noFill/>
          </a:ln>
        </p:spPr>
      </p:pic>
      <p:sp>
        <p:nvSpPr>
          <p:cNvPr id="181259" name="文本框 12"/>
          <p:cNvSpPr txBox="1"/>
          <p:nvPr/>
        </p:nvSpPr>
        <p:spPr>
          <a:xfrm>
            <a:off x="2351405" y="2780677"/>
            <a:ext cx="9144000" cy="1198563"/>
          </a:xfrm>
          <a:prstGeom prst="rect">
            <a:avLst/>
          </a:prstGeom>
          <a:noFill/>
          <a:ln w="9525">
            <a:noFill/>
          </a:ln>
        </p:spPr>
        <p:txBody>
          <a:bodyPr wrap="square" lIns="91440" tIns="45721" rIns="91440" bIns="45721" anchor="t" anchorCtr="0">
            <a:spAutoFit/>
          </a:bodyPr>
          <a:lstStyle/>
          <a:p>
            <a:r>
              <a:rPr lang="en-US" altLang="zh-CN" sz="7200" b="1" dirty="0">
                <a:solidFill>
                  <a:srgbClr val="1C4885"/>
                </a:solidFill>
                <a:latin typeface="微软雅黑" panose="020B0503020204020204" pitchFamily="34" charset="-122"/>
                <a:ea typeface="微软雅黑" panose="020B0503020204020204" pitchFamily="34" charset="-122"/>
              </a:rPr>
              <a:t>THANKS</a:t>
            </a:r>
          </a:p>
        </p:txBody>
      </p:sp>
      <p:grpSp>
        <p:nvGrpSpPr>
          <p:cNvPr id="181263" name="组合 16"/>
          <p:cNvGrpSpPr/>
          <p:nvPr/>
        </p:nvGrpSpPr>
        <p:grpSpPr>
          <a:xfrm>
            <a:off x="573089" y="6364289"/>
            <a:ext cx="585833" cy="338554"/>
            <a:chOff x="1234" y="0"/>
            <a:chExt cx="586285" cy="339389"/>
          </a:xfrm>
        </p:grpSpPr>
        <p:sp>
          <p:nvSpPr>
            <p:cNvPr id="181264" name="矩形 45"/>
            <p:cNvSpPr/>
            <p:nvPr/>
          </p:nvSpPr>
          <p:spPr>
            <a:xfrm>
              <a:off x="402646" y="0"/>
              <a:ext cx="184873" cy="339389"/>
            </a:xfrm>
            <a:prstGeom prst="rect">
              <a:avLst/>
            </a:prstGeom>
            <a:noFill/>
            <a:ln w="9525">
              <a:noFill/>
            </a:ln>
          </p:spPr>
          <p:txBody>
            <a:bodyPr wrap="none" anchor="t" anchorCtr="0">
              <a:spAutoFit/>
            </a:bodyPr>
            <a:lstStyle/>
            <a:p>
              <a:endParaRPr lang="zh-CN" altLang="en-US" sz="1600">
                <a:solidFill>
                  <a:srgbClr val="FFFFFF"/>
                </a:solidFill>
                <a:latin typeface="Calibri" panose="020F0502020204030204" charset="0"/>
                <a:ea typeface="宋体" panose="02010600030101010101" pitchFamily="2" charset="-122"/>
              </a:endParaRPr>
            </a:p>
          </p:txBody>
        </p:sp>
        <p:pic>
          <p:nvPicPr>
            <p:cNvPr id="181265" name="组合 18"/>
            <p:cNvPicPr/>
            <p:nvPr/>
          </p:nvPicPr>
          <p:blipFill>
            <a:blip r:embed="rId4"/>
            <a:stretch>
              <a:fillRect/>
            </a:stretch>
          </p:blipFill>
          <p:spPr>
            <a:xfrm>
              <a:off x="1234" y="21724"/>
              <a:ext cx="298704" cy="298704"/>
            </a:xfrm>
            <a:prstGeom prst="rect">
              <a:avLst/>
            </a:prstGeom>
            <a:noFill/>
            <a:ln w="9525">
              <a:noFill/>
            </a:ln>
          </p:spPr>
        </p:pic>
      </p:grpSp>
      <p:grpSp>
        <p:nvGrpSpPr>
          <p:cNvPr id="181266" name="组合 22"/>
          <p:cNvGrpSpPr/>
          <p:nvPr/>
        </p:nvGrpSpPr>
        <p:grpSpPr>
          <a:xfrm>
            <a:off x="571509" y="5948364"/>
            <a:ext cx="587432" cy="338554"/>
            <a:chOff x="0" y="0"/>
            <a:chExt cx="588198" cy="339391"/>
          </a:xfrm>
        </p:grpSpPr>
        <p:sp>
          <p:nvSpPr>
            <p:cNvPr id="181267" name="矩形 40"/>
            <p:cNvSpPr/>
            <p:nvPr/>
          </p:nvSpPr>
          <p:spPr>
            <a:xfrm>
              <a:off x="403226" y="0"/>
              <a:ext cx="184972" cy="339391"/>
            </a:xfrm>
            <a:prstGeom prst="rect">
              <a:avLst/>
            </a:prstGeom>
            <a:noFill/>
            <a:ln w="9525">
              <a:noFill/>
            </a:ln>
          </p:spPr>
          <p:txBody>
            <a:bodyPr wrap="none" anchor="t" anchorCtr="0">
              <a:spAutoFit/>
            </a:bodyPr>
            <a:lstStyle/>
            <a:p>
              <a:endParaRPr lang="zh-CN" altLang="en-US" sz="1600">
                <a:solidFill>
                  <a:srgbClr val="FFFFFF"/>
                </a:solidFill>
                <a:latin typeface="Calibri" panose="020F0502020204030204" charset="0"/>
                <a:ea typeface="宋体" panose="02010600030101010101" pitchFamily="2" charset="-122"/>
              </a:endParaRPr>
            </a:p>
          </p:txBody>
        </p:sp>
        <p:sp>
          <p:nvSpPr>
            <p:cNvPr id="181268" name="Freeform 102"/>
            <p:cNvSpPr>
              <a:spLocks noEditPoints="1"/>
            </p:cNvSpPr>
            <p:nvPr/>
          </p:nvSpPr>
          <p:spPr>
            <a:xfrm>
              <a:off x="0" y="19050"/>
              <a:ext cx="300038" cy="29845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0" b="0"/>
              <a:pathLst>
                <a:path w="837" h="837">
                  <a:moveTo>
                    <a:pt x="418" y="0"/>
                  </a:moveTo>
                  <a:cubicBezTo>
                    <a:pt x="187" y="0"/>
                    <a:pt x="0" y="187"/>
                    <a:pt x="0" y="419"/>
                  </a:cubicBezTo>
                  <a:cubicBezTo>
                    <a:pt x="0" y="650"/>
                    <a:pt x="187" y="837"/>
                    <a:pt x="418" y="837"/>
                  </a:cubicBezTo>
                  <a:cubicBezTo>
                    <a:pt x="650" y="837"/>
                    <a:pt x="837" y="650"/>
                    <a:pt x="837" y="419"/>
                  </a:cubicBezTo>
                  <a:cubicBezTo>
                    <a:pt x="837" y="187"/>
                    <a:pt x="650" y="0"/>
                    <a:pt x="418" y="0"/>
                  </a:cubicBezTo>
                  <a:close/>
                  <a:moveTo>
                    <a:pt x="173" y="583"/>
                  </a:moveTo>
                  <a:cubicBezTo>
                    <a:pt x="121" y="583"/>
                    <a:pt x="121" y="583"/>
                    <a:pt x="121" y="583"/>
                  </a:cubicBezTo>
                  <a:cubicBezTo>
                    <a:pt x="121" y="251"/>
                    <a:pt x="121" y="251"/>
                    <a:pt x="121" y="251"/>
                  </a:cubicBezTo>
                  <a:cubicBezTo>
                    <a:pt x="440" y="251"/>
                    <a:pt x="440" y="251"/>
                    <a:pt x="440" y="251"/>
                  </a:cubicBezTo>
                  <a:cubicBezTo>
                    <a:pt x="490" y="177"/>
                    <a:pt x="490" y="177"/>
                    <a:pt x="490" y="177"/>
                  </a:cubicBezTo>
                  <a:cubicBezTo>
                    <a:pt x="631" y="177"/>
                    <a:pt x="631" y="177"/>
                    <a:pt x="631" y="177"/>
                  </a:cubicBezTo>
                  <a:cubicBezTo>
                    <a:pt x="631" y="251"/>
                    <a:pt x="631" y="251"/>
                    <a:pt x="631" y="251"/>
                  </a:cubicBezTo>
                  <a:cubicBezTo>
                    <a:pt x="631" y="269"/>
                    <a:pt x="631" y="269"/>
                    <a:pt x="631" y="269"/>
                  </a:cubicBezTo>
                  <a:cubicBezTo>
                    <a:pt x="631" y="300"/>
                    <a:pt x="631" y="300"/>
                    <a:pt x="631" y="300"/>
                  </a:cubicBezTo>
                  <a:cubicBezTo>
                    <a:pt x="173" y="300"/>
                    <a:pt x="173" y="300"/>
                    <a:pt x="173" y="300"/>
                  </a:cubicBezTo>
                  <a:lnTo>
                    <a:pt x="173" y="583"/>
                  </a:lnTo>
                  <a:close/>
                  <a:moveTo>
                    <a:pt x="716" y="660"/>
                  </a:moveTo>
                  <a:cubicBezTo>
                    <a:pt x="205" y="660"/>
                    <a:pt x="205" y="660"/>
                    <a:pt x="205" y="660"/>
                  </a:cubicBezTo>
                  <a:cubicBezTo>
                    <a:pt x="205" y="328"/>
                    <a:pt x="205" y="328"/>
                    <a:pt x="205" y="328"/>
                  </a:cubicBezTo>
                  <a:cubicBezTo>
                    <a:pt x="716" y="328"/>
                    <a:pt x="716" y="328"/>
                    <a:pt x="716" y="328"/>
                  </a:cubicBezTo>
                  <a:lnTo>
                    <a:pt x="716" y="660"/>
                  </a:lnTo>
                  <a:close/>
                </a:path>
              </a:pathLst>
            </a:custGeom>
            <a:solidFill>
              <a:schemeClr val="bg1"/>
            </a:solidFill>
            <a:ln w="9525">
              <a:noFill/>
            </a:ln>
          </p:spPr>
          <p:txBody>
            <a:bodyPr/>
            <a:lstStyle/>
            <a:p>
              <a:endParaRPr lang="zh-CN" altLang="en-US"/>
            </a:p>
          </p:txBody>
        </p:sp>
      </p:grpSp>
      <p:grpSp>
        <p:nvGrpSpPr>
          <p:cNvPr id="181269" name="组合 25"/>
          <p:cNvGrpSpPr/>
          <p:nvPr/>
        </p:nvGrpSpPr>
        <p:grpSpPr>
          <a:xfrm>
            <a:off x="573095" y="5549900"/>
            <a:ext cx="585835" cy="338554"/>
            <a:chOff x="1234" y="0"/>
            <a:chExt cx="586288" cy="339387"/>
          </a:xfrm>
        </p:grpSpPr>
        <p:sp>
          <p:nvSpPr>
            <p:cNvPr id="181270" name="矩形 37"/>
            <p:cNvSpPr/>
            <p:nvPr/>
          </p:nvSpPr>
          <p:spPr>
            <a:xfrm>
              <a:off x="402648" y="0"/>
              <a:ext cx="184874" cy="339387"/>
            </a:xfrm>
            <a:prstGeom prst="rect">
              <a:avLst/>
            </a:prstGeom>
            <a:noFill/>
            <a:ln w="9525">
              <a:noFill/>
            </a:ln>
          </p:spPr>
          <p:txBody>
            <a:bodyPr wrap="none" anchor="t" anchorCtr="0">
              <a:spAutoFit/>
            </a:bodyPr>
            <a:lstStyle/>
            <a:p>
              <a:endParaRPr lang="zh-CN" altLang="en-US" sz="1600">
                <a:solidFill>
                  <a:srgbClr val="FFFFFF"/>
                </a:solidFill>
                <a:latin typeface="Calibri" panose="020F0502020204030204" charset="0"/>
                <a:ea typeface="宋体" panose="02010600030101010101" pitchFamily="2" charset="-122"/>
              </a:endParaRPr>
            </a:p>
          </p:txBody>
        </p:sp>
        <p:pic>
          <p:nvPicPr>
            <p:cNvPr id="181271" name="组合 27"/>
            <p:cNvPicPr/>
            <p:nvPr/>
          </p:nvPicPr>
          <p:blipFill>
            <a:blip r:embed="rId5"/>
            <a:stretch>
              <a:fillRect/>
            </a:stretch>
          </p:blipFill>
          <p:spPr>
            <a:xfrm>
              <a:off x="1234" y="19247"/>
              <a:ext cx="298704" cy="298704"/>
            </a:xfrm>
            <a:prstGeom prst="rect">
              <a:avLst/>
            </a:prstGeom>
            <a:noFill/>
            <a:ln w="9525">
              <a:noFill/>
            </a:ln>
          </p:spPr>
        </p:pic>
      </p:grpSp>
      <p:sp>
        <p:nvSpPr>
          <p:cNvPr id="181272" name="文本框 35"/>
          <p:cNvSpPr txBox="1"/>
          <p:nvPr/>
        </p:nvSpPr>
        <p:spPr>
          <a:xfrm>
            <a:off x="974725" y="5549900"/>
            <a:ext cx="3306763" cy="368300"/>
          </a:xfrm>
          <a:prstGeom prst="rect">
            <a:avLst/>
          </a:prstGeom>
          <a:noFill/>
          <a:ln w="9525">
            <a:noFill/>
          </a:ln>
        </p:spPr>
        <p:txBody>
          <a:bodyPr wrap="square" anchor="t" anchorCtr="0">
            <a:spAutoFit/>
          </a:bodyPr>
          <a:lstStyle/>
          <a:p>
            <a:r>
              <a:rPr lang="en-US" altLang="zh-CN" dirty="0">
                <a:solidFill>
                  <a:schemeClr val="bg1"/>
                </a:solidFill>
                <a:latin typeface="Consolas" panose="020B0609020204030204" pitchFamily="49" charset="0"/>
                <a:ea typeface="宋体" panose="02010600030101010101" pitchFamily="2" charset="-122"/>
              </a:rPr>
              <a:t>010-60936006</a:t>
            </a:r>
            <a:endParaRPr lang="zh-CN" altLang="en-US" dirty="0">
              <a:solidFill>
                <a:schemeClr val="bg1"/>
              </a:solidFill>
              <a:latin typeface="Consolas" panose="020B0609020204030204" pitchFamily="49" charset="0"/>
              <a:ea typeface="宋体" panose="02010600030101010101" pitchFamily="2" charset="-122"/>
            </a:endParaRPr>
          </a:p>
        </p:txBody>
      </p:sp>
      <p:sp>
        <p:nvSpPr>
          <p:cNvPr id="181273" name="文本框 36"/>
          <p:cNvSpPr txBox="1"/>
          <p:nvPr/>
        </p:nvSpPr>
        <p:spPr>
          <a:xfrm>
            <a:off x="974725" y="5938838"/>
            <a:ext cx="3306763" cy="368300"/>
          </a:xfrm>
          <a:prstGeom prst="rect">
            <a:avLst/>
          </a:prstGeom>
          <a:noFill/>
          <a:ln w="9525">
            <a:noFill/>
          </a:ln>
        </p:spPr>
        <p:txBody>
          <a:bodyPr wrap="square" anchor="t" anchorCtr="0">
            <a:spAutoFit/>
          </a:bodyPr>
          <a:lstStyle/>
          <a:p>
            <a:r>
              <a:rPr lang="en-US" altLang="zh-CN" dirty="0">
                <a:solidFill>
                  <a:schemeClr val="bg1"/>
                </a:solidFill>
                <a:latin typeface="Consolas" panose="020B0609020204030204" pitchFamily="49" charset="0"/>
                <a:ea typeface="宋体" panose="02010600030101010101" pitchFamily="2" charset="-122"/>
              </a:rPr>
              <a:t>support@yjk.cn</a:t>
            </a:r>
            <a:endParaRPr lang="zh-CN" altLang="en-US" dirty="0">
              <a:solidFill>
                <a:schemeClr val="bg1"/>
              </a:solidFill>
              <a:latin typeface="Consolas" panose="020B0609020204030204" pitchFamily="49" charset="0"/>
              <a:ea typeface="宋体" panose="02010600030101010101" pitchFamily="2" charset="-122"/>
            </a:endParaRPr>
          </a:p>
        </p:txBody>
      </p:sp>
      <p:sp>
        <p:nvSpPr>
          <p:cNvPr id="181274" name="文本框 37"/>
          <p:cNvSpPr txBox="1"/>
          <p:nvPr/>
        </p:nvSpPr>
        <p:spPr>
          <a:xfrm>
            <a:off x="974725" y="6315075"/>
            <a:ext cx="3306763" cy="368300"/>
          </a:xfrm>
          <a:prstGeom prst="rect">
            <a:avLst/>
          </a:prstGeom>
          <a:noFill/>
          <a:ln w="9525">
            <a:noFill/>
          </a:ln>
        </p:spPr>
        <p:txBody>
          <a:bodyPr wrap="square" anchor="t" anchorCtr="0">
            <a:spAutoFit/>
          </a:bodyPr>
          <a:lstStyle/>
          <a:p>
            <a:r>
              <a:rPr lang="en-US" altLang="zh-CN" dirty="0">
                <a:solidFill>
                  <a:schemeClr val="bg1"/>
                </a:solidFill>
                <a:latin typeface="Consolas" panose="020B0609020204030204" pitchFamily="49" charset="0"/>
                <a:ea typeface="宋体" panose="02010600030101010101" pitchFamily="2" charset="-122"/>
              </a:rPr>
              <a:t>www.yjk.cn</a:t>
            </a:r>
            <a:endParaRPr lang="zh-CN" altLang="en-US" dirty="0">
              <a:solidFill>
                <a:schemeClr val="bg1"/>
              </a:solidFill>
              <a:latin typeface="Consolas" panose="020B0609020204030204" pitchFamily="49" charset="0"/>
              <a:ea typeface="宋体" panose="02010600030101010101" pitchFamily="2" charset="-122"/>
            </a:endParaRPr>
          </a:p>
        </p:txBody>
      </p:sp>
      <p:sp>
        <p:nvSpPr>
          <p:cNvPr id="181275" name="矩形 46"/>
          <p:cNvSpPr/>
          <p:nvPr/>
        </p:nvSpPr>
        <p:spPr>
          <a:xfrm>
            <a:off x="974733" y="5100638"/>
            <a:ext cx="184731" cy="338554"/>
          </a:xfrm>
          <a:prstGeom prst="rect">
            <a:avLst/>
          </a:prstGeom>
          <a:noFill/>
          <a:ln w="9525">
            <a:noFill/>
          </a:ln>
        </p:spPr>
        <p:txBody>
          <a:bodyPr wrap="none" anchor="t" anchorCtr="0">
            <a:spAutoFit/>
          </a:bodyPr>
          <a:lstStyle/>
          <a:p>
            <a:endParaRPr lang="zh-CN" altLang="en-US" sz="1600">
              <a:solidFill>
                <a:srgbClr val="FFFFFF"/>
              </a:solidFill>
              <a:latin typeface="Arial" panose="020B0604020202020204" pitchFamily="34" charset="0"/>
              <a:ea typeface="微软雅黑" panose="020B0503020204020204" pitchFamily="34" charset="-122"/>
            </a:endParaRPr>
          </a:p>
        </p:txBody>
      </p:sp>
      <p:sp>
        <p:nvSpPr>
          <p:cNvPr id="181276" name="文本框 41"/>
          <p:cNvSpPr txBox="1"/>
          <p:nvPr/>
        </p:nvSpPr>
        <p:spPr>
          <a:xfrm>
            <a:off x="974725" y="5100644"/>
            <a:ext cx="3306763" cy="369332"/>
          </a:xfrm>
          <a:prstGeom prst="rect">
            <a:avLst/>
          </a:prstGeom>
          <a:noFill/>
          <a:ln w="9525">
            <a:noFill/>
          </a:ln>
        </p:spPr>
        <p:txBody>
          <a:bodyPr wrap="square" anchor="t" anchorCtr="0">
            <a:spAutoFit/>
          </a:bodyPr>
          <a:lstStyle/>
          <a:p>
            <a:r>
              <a:rPr lang="zh-CN" altLang="en-US" dirty="0">
                <a:solidFill>
                  <a:schemeClr val="bg1"/>
                </a:solidFill>
                <a:latin typeface="Arial" panose="020B0604020202020204" pitchFamily="34" charset="0"/>
                <a:ea typeface="宋体" panose="02010600030101010101" pitchFamily="2" charset="-122"/>
              </a:rPr>
              <a:t>北京市东城区北三环东路</a:t>
            </a:r>
            <a:r>
              <a:rPr lang="en-US" altLang="zh-CN" dirty="0">
                <a:solidFill>
                  <a:schemeClr val="bg1"/>
                </a:solidFill>
                <a:latin typeface="Arial" panose="020B0604020202020204" pitchFamily="34" charset="0"/>
                <a:ea typeface="宋体" panose="02010600030101010101" pitchFamily="2" charset="-122"/>
              </a:rPr>
              <a:t>36</a:t>
            </a:r>
            <a:r>
              <a:rPr lang="zh-CN" altLang="en-US" dirty="0">
                <a:solidFill>
                  <a:schemeClr val="bg1"/>
                </a:solidFill>
                <a:latin typeface="Arial" panose="020B0604020202020204" pitchFamily="34" charset="0"/>
                <a:ea typeface="宋体" panose="02010600030101010101" pitchFamily="2" charset="-122"/>
              </a:rPr>
              <a:t>号</a:t>
            </a:r>
          </a:p>
        </p:txBody>
      </p:sp>
      <p:sp>
        <p:nvSpPr>
          <p:cNvPr id="181277" name="文本框 12"/>
          <p:cNvSpPr txBox="1"/>
          <p:nvPr/>
        </p:nvSpPr>
        <p:spPr>
          <a:xfrm>
            <a:off x="5797557" y="5773750"/>
            <a:ext cx="9353551" cy="706437"/>
          </a:xfrm>
          <a:prstGeom prst="rect">
            <a:avLst/>
          </a:prstGeom>
          <a:noFill/>
          <a:ln w="9525">
            <a:noFill/>
          </a:ln>
        </p:spPr>
        <p:txBody>
          <a:bodyPr wrap="square" lIns="91440" tIns="45721" rIns="91440" bIns="45721" anchor="t" anchorCtr="0">
            <a:spAutoFit/>
          </a:bodyPr>
          <a:lstStyle/>
          <a:p>
            <a:r>
              <a:rPr lang="zh-CN" altLang="en-US" sz="4000" b="1" dirty="0">
                <a:solidFill>
                  <a:schemeClr val="bg1"/>
                </a:solidFill>
                <a:latin typeface="微软雅黑" panose="020B0503020204020204" pitchFamily="34" charset="-122"/>
                <a:ea typeface="微软雅黑" panose="020B0503020204020204" pitchFamily="34" charset="-122"/>
              </a:rPr>
              <a:t>盈建科助力建筑工业化</a:t>
            </a:r>
          </a:p>
        </p:txBody>
      </p:sp>
      <p:pic>
        <p:nvPicPr>
          <p:cNvPr id="1026" name="Picture 2">
            <a:extLst>
              <a:ext uri="{FF2B5EF4-FFF2-40B4-BE49-F238E27FC236}">
                <a16:creationId xmlns:a16="http://schemas.microsoft.com/office/drawing/2014/main" id="{A500C9B8-3718-E186-F34E-6BB10B9113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8008" y="3040756"/>
            <a:ext cx="5917620" cy="39204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789364" y="235585"/>
            <a:ext cx="7682900" cy="645160"/>
          </a:xfrm>
          <a:prstGeom prst="rect">
            <a:avLst/>
          </a:prstGeom>
        </p:spPr>
        <p:txBody>
          <a:bodyPr wrap="square">
            <a:spAutoFit/>
          </a:bodyPr>
          <a:lstStyle/>
          <a:p>
            <a:r>
              <a:rPr lang="zh-CN" altLang="en-US" sz="3600" b="1" dirty="0">
                <a:solidFill>
                  <a:srgbClr val="071127"/>
                </a:solidFill>
                <a:latin typeface="微软雅黑" panose="020B0503020204020204" pitchFamily="34" charset="-122"/>
                <a:ea typeface="微软雅黑" panose="020B0503020204020204" pitchFamily="34" charset="-122"/>
                <a:cs typeface="Arial" panose="020B0604020202020204" pitchFamily="34" charset="0"/>
                <a:sym typeface="+mn-ea"/>
              </a:rPr>
              <a:t>软件概况</a:t>
            </a:r>
            <a:endParaRPr lang="zh-CN" sz="3600" b="1" dirty="0">
              <a:latin typeface="微软雅黑" panose="020B0503020204020204" pitchFamily="34" charset="-122"/>
              <a:ea typeface="微软雅黑" panose="020B0503020204020204" pitchFamily="34" charset="-122"/>
              <a:cs typeface="+mn-ea"/>
            </a:endParaRPr>
          </a:p>
        </p:txBody>
      </p:sp>
      <p:sp>
        <p:nvSpPr>
          <p:cNvPr id="4" name="矩形 3"/>
          <p:cNvSpPr/>
          <p:nvPr/>
        </p:nvSpPr>
        <p:spPr>
          <a:xfrm>
            <a:off x="263352" y="1450424"/>
            <a:ext cx="6564199" cy="3473771"/>
          </a:xfrm>
          <a:prstGeom prst="rect">
            <a:avLst/>
          </a:prstGeom>
        </p:spPr>
        <p:txBody>
          <a:bodyPr wrap="square">
            <a:spAutoFit/>
          </a:bodyPr>
          <a:lstStyle/>
          <a:p>
            <a:pPr lvl="1" algn="just">
              <a:lnSpc>
                <a:spcPct val="120000"/>
              </a:lnSpc>
              <a:spcBef>
                <a:spcPts val="700"/>
              </a:spcBef>
              <a:spcAft>
                <a:spcPts val="700"/>
              </a:spcAft>
            </a:pPr>
            <a:r>
              <a:rPr lang="en-US" altLang="zh-CN" sz="25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500" b="1" dirty="0">
                <a:latin typeface="等线" panose="02010600030101010101" charset="-122"/>
                <a:ea typeface="等线" panose="02010600030101010101" charset="-122"/>
                <a:cs typeface="等线" panose="02010600030101010101" charset="-122"/>
                <a:sym typeface="+mn-ea"/>
              </a:rPr>
              <a:t>    </a:t>
            </a:r>
            <a:r>
              <a:rPr lang="zh-CN" altLang="en-US" sz="2500" b="1" dirty="0">
                <a:latin typeface="等线" panose="02010600030101010101" charset="-122"/>
                <a:ea typeface="等线" panose="02010600030101010101" charset="-122"/>
                <a:cs typeface="等线" panose="02010600030101010101" charset="-122"/>
                <a:sym typeface="+mn-ea"/>
              </a:rPr>
              <a:t>盈建科柔性光伏支架结构设计依据现行规范标准的要求，</a:t>
            </a:r>
            <a:r>
              <a:rPr lang="zh-CN" altLang="en-US" sz="2500" b="1" dirty="0">
                <a:solidFill>
                  <a:schemeClr val="tx1"/>
                </a:solidFill>
                <a:latin typeface="等线" panose="02010600030101010101" charset="-122"/>
                <a:ea typeface="等线" panose="02010600030101010101" charset="-122"/>
                <a:cs typeface="等线" panose="02010600030101010101" charset="-122"/>
                <a:sym typeface="+mn-ea"/>
              </a:rPr>
              <a:t>模型输入</a:t>
            </a:r>
            <a:r>
              <a:rPr lang="zh-CN" altLang="en-US" sz="2500" b="1" dirty="0">
                <a:latin typeface="等线" panose="02010600030101010101" charset="-122"/>
                <a:ea typeface="等线" panose="02010600030101010101" charset="-122"/>
                <a:cs typeface="等线" panose="02010600030101010101" charset="-122"/>
                <a:sym typeface="+mn-ea"/>
              </a:rPr>
              <a:t>采用</a:t>
            </a:r>
            <a:r>
              <a:rPr lang="zh-CN" altLang="en-US" sz="25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等线" panose="02010600030101010101" charset="-122"/>
                <a:sym typeface="+mn-ea"/>
              </a:rPr>
              <a:t>参数化快速建模方式</a:t>
            </a:r>
            <a:r>
              <a:rPr lang="zh-CN" altLang="en-US" sz="2500" b="1" dirty="0">
                <a:latin typeface="等线" panose="02010600030101010101" charset="-122"/>
                <a:ea typeface="等线" panose="02010600030101010101" charset="-122"/>
                <a:cs typeface="等线" panose="02010600030101010101" charset="-122"/>
                <a:sym typeface="+mn-ea"/>
              </a:rPr>
              <a:t>，</a:t>
            </a:r>
            <a:r>
              <a:rPr lang="zh-CN" altLang="en-US" sz="2500" b="1" dirty="0">
                <a:solidFill>
                  <a:schemeClr val="tx1"/>
                </a:solidFill>
                <a:latin typeface="等线" panose="02010600030101010101" charset="-122"/>
                <a:ea typeface="等线" panose="02010600030101010101" charset="-122"/>
                <a:cs typeface="等线" panose="02010600030101010101" charset="-122"/>
                <a:sym typeface="+mn-ea"/>
              </a:rPr>
              <a:t>计算考虑</a:t>
            </a:r>
            <a:r>
              <a:rPr lang="zh-CN" altLang="en-US" sz="25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mn-ea"/>
              </a:rPr>
              <a:t>几何非线性</a:t>
            </a:r>
            <a:r>
              <a:rPr lang="zh-CN" altLang="en-US" sz="2500" b="1" dirty="0">
                <a:solidFill>
                  <a:schemeClr val="tx1"/>
                </a:solidFill>
                <a:latin typeface="等线" panose="02010600030101010101" charset="-122"/>
                <a:ea typeface="等线" panose="02010600030101010101" charset="-122"/>
                <a:cs typeface="等线" panose="02010600030101010101" charset="-122"/>
                <a:sym typeface="+mn-ea"/>
              </a:rPr>
              <a:t>影响</a:t>
            </a:r>
            <a:r>
              <a:rPr lang="zh-CN" altLang="en-US" sz="2500" b="1" dirty="0">
                <a:latin typeface="等线" panose="02010600030101010101" charset="-122"/>
                <a:ea typeface="等线" panose="02010600030101010101" charset="-122"/>
                <a:cs typeface="等线" panose="02010600030101010101" charset="-122"/>
                <a:sym typeface="+mn-ea"/>
              </a:rPr>
              <a:t>，并进行</a:t>
            </a:r>
            <a:r>
              <a:rPr lang="zh-CN" altLang="en-US" sz="25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mn-ea"/>
              </a:rPr>
              <a:t>索的承载力</a:t>
            </a:r>
            <a:r>
              <a:rPr lang="zh-CN" altLang="en-US" sz="2500" b="1" dirty="0">
                <a:latin typeface="等线" panose="02010600030101010101" charset="-122"/>
                <a:ea typeface="等线" panose="02010600030101010101" charset="-122"/>
                <a:cs typeface="等线" panose="02010600030101010101" charset="-122"/>
                <a:sym typeface="+mn-ea"/>
              </a:rPr>
              <a:t>验算，基础接力上部结构自动设计。</a:t>
            </a:r>
          </a:p>
          <a:p>
            <a:pPr lvl="1" algn="just">
              <a:lnSpc>
                <a:spcPct val="120000"/>
              </a:lnSpc>
              <a:spcBef>
                <a:spcPts val="700"/>
              </a:spcBef>
              <a:spcAft>
                <a:spcPts val="700"/>
              </a:spcAft>
            </a:pPr>
            <a:r>
              <a:rPr lang="zh-CN" altLang="en-US" sz="2500" b="1" dirty="0">
                <a:latin typeface="等线" panose="02010600030101010101" charset="-122"/>
                <a:ea typeface="等线" panose="02010600030101010101" charset="-122"/>
                <a:cs typeface="等线" panose="02010600030101010101" charset="-122"/>
                <a:sym typeface="+mn-ea"/>
              </a:rPr>
              <a:t> </a:t>
            </a:r>
            <a:r>
              <a:rPr lang="en-US" altLang="zh-CN" sz="2500" b="1" dirty="0">
                <a:latin typeface="等线" panose="02010600030101010101" charset="-122"/>
                <a:ea typeface="等线" panose="02010600030101010101" charset="-122"/>
                <a:cs typeface="等线" panose="02010600030101010101" charset="-122"/>
                <a:sym typeface="+mn-ea"/>
              </a:rPr>
              <a:t>      </a:t>
            </a:r>
            <a:r>
              <a:rPr lang="zh-CN" altLang="en-US" sz="2500" b="1" dirty="0">
                <a:latin typeface="等线" panose="02010600030101010101" charset="-122"/>
                <a:ea typeface="等线" panose="02010600030101010101" charset="-122"/>
                <a:cs typeface="等线" panose="02010600030101010101" charset="-122"/>
                <a:sym typeface="+mn-ea"/>
              </a:rPr>
              <a:t>思路简单明确，简化了设计工作量，可极大提高设计师的工作效率。</a:t>
            </a:r>
          </a:p>
        </p:txBody>
      </p:sp>
      <p:grpSp>
        <p:nvGrpSpPr>
          <p:cNvPr id="3" name="Group 83"/>
          <p:cNvGrpSpPr/>
          <p:nvPr/>
        </p:nvGrpSpPr>
        <p:grpSpPr>
          <a:xfrm>
            <a:off x="8274050" y="1567483"/>
            <a:ext cx="3009900" cy="316865"/>
            <a:chOff x="2500298" y="1428742"/>
            <a:chExt cx="2571768" cy="285752"/>
          </a:xfrm>
        </p:grpSpPr>
        <p:sp>
          <p:nvSpPr>
            <p:cNvPr id="67" name="Rectangle 66"/>
            <p:cNvSpPr/>
            <p:nvPr/>
          </p:nvSpPr>
          <p:spPr>
            <a:xfrm>
              <a:off x="4000496" y="1428742"/>
              <a:ext cx="1071570" cy="285752"/>
            </a:xfrm>
            <a:prstGeom prst="rect">
              <a:avLst/>
            </a:prstGeom>
            <a:solidFill>
              <a:schemeClr val="accent2">
                <a:lumMod val="40000"/>
                <a:lumOff val="60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模型输入</a:t>
              </a:r>
            </a:p>
          </p:txBody>
        </p:sp>
        <p:cxnSp>
          <p:nvCxnSpPr>
            <p:cNvPr id="22" name="Straight Connector 21"/>
            <p:cNvCxnSpPr/>
            <p:nvPr/>
          </p:nvCxnSpPr>
          <p:spPr>
            <a:xfrm>
              <a:off x="2500298" y="1571618"/>
              <a:ext cx="1357322" cy="1588"/>
            </a:xfrm>
            <a:prstGeom prst="line">
              <a:avLst/>
            </a:prstGeom>
            <a:ln w="12700">
              <a:solidFill>
                <a:schemeClr val="accent2">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6" name="Group 84"/>
          <p:cNvGrpSpPr/>
          <p:nvPr/>
        </p:nvGrpSpPr>
        <p:grpSpPr>
          <a:xfrm>
            <a:off x="8184515" y="2447593"/>
            <a:ext cx="3076575" cy="354330"/>
            <a:chOff x="2500298" y="2285998"/>
            <a:chExt cx="2571768" cy="285752"/>
          </a:xfrm>
        </p:grpSpPr>
        <p:sp>
          <p:nvSpPr>
            <p:cNvPr id="68" name="Rectangle 67"/>
            <p:cNvSpPr/>
            <p:nvPr/>
          </p:nvSpPr>
          <p:spPr>
            <a:xfrm>
              <a:off x="4000496" y="2285998"/>
              <a:ext cx="1071570" cy="285752"/>
            </a:xfrm>
            <a:prstGeom prst="rect">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ym typeface="+mn-ea"/>
                </a:rPr>
                <a:t>荷载输入</a:t>
              </a:r>
              <a:endParaRPr lang="en-US"/>
            </a:p>
          </p:txBody>
        </p:sp>
        <p:cxnSp>
          <p:nvCxnSpPr>
            <p:cNvPr id="25" name="Straight Connector 24"/>
            <p:cNvCxnSpPr/>
            <p:nvPr/>
          </p:nvCxnSpPr>
          <p:spPr>
            <a:xfrm>
              <a:off x="2500298" y="2428874"/>
              <a:ext cx="1357322" cy="2011"/>
            </a:xfrm>
            <a:prstGeom prst="line">
              <a:avLst/>
            </a:prstGeom>
            <a:ln w="127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1" name="Group 59"/>
          <p:cNvGrpSpPr/>
          <p:nvPr/>
        </p:nvGrpSpPr>
        <p:grpSpPr>
          <a:xfrm>
            <a:off x="7012972" y="1340768"/>
            <a:ext cx="1640290" cy="3516052"/>
            <a:chOff x="3753851" y="1202035"/>
            <a:chExt cx="1640290" cy="3516052"/>
          </a:xfrm>
        </p:grpSpPr>
        <p:sp>
          <p:nvSpPr>
            <p:cNvPr id="7" name="Freeform 21"/>
            <p:cNvSpPr/>
            <p:nvPr/>
          </p:nvSpPr>
          <p:spPr bwMode="auto">
            <a:xfrm>
              <a:off x="4300613" y="3341199"/>
              <a:ext cx="271386" cy="83812"/>
            </a:xfrm>
            <a:custGeom>
              <a:avLst/>
              <a:gdLst/>
              <a:ahLst/>
              <a:cxnLst>
                <a:cxn ang="0">
                  <a:pos x="68" y="0"/>
                </a:cxn>
                <a:cxn ang="0">
                  <a:pos x="14" y="0"/>
                </a:cxn>
                <a:cxn ang="0">
                  <a:pos x="14" y="0"/>
                </a:cxn>
                <a:cxn ang="0">
                  <a:pos x="13" y="2"/>
                </a:cxn>
                <a:cxn ang="0">
                  <a:pos x="7" y="2"/>
                </a:cxn>
                <a:cxn ang="0">
                  <a:pos x="7" y="2"/>
                </a:cxn>
                <a:cxn ang="0">
                  <a:pos x="4" y="3"/>
                </a:cxn>
                <a:cxn ang="0">
                  <a:pos x="2" y="4"/>
                </a:cxn>
                <a:cxn ang="0">
                  <a:pos x="0" y="6"/>
                </a:cxn>
                <a:cxn ang="0">
                  <a:pos x="0" y="8"/>
                </a:cxn>
                <a:cxn ang="0">
                  <a:pos x="0" y="8"/>
                </a:cxn>
                <a:cxn ang="0">
                  <a:pos x="1" y="14"/>
                </a:cxn>
                <a:cxn ang="0">
                  <a:pos x="3" y="18"/>
                </a:cxn>
                <a:cxn ang="0">
                  <a:pos x="5" y="21"/>
                </a:cxn>
                <a:cxn ang="0">
                  <a:pos x="68" y="21"/>
                </a:cxn>
                <a:cxn ang="0">
                  <a:pos x="68" y="0"/>
                </a:cxn>
              </a:cxnLst>
              <a:rect l="0" t="0" r="r" b="b"/>
              <a:pathLst>
                <a:path w="68" h="21">
                  <a:moveTo>
                    <a:pt x="68" y="0"/>
                  </a:moveTo>
                  <a:lnTo>
                    <a:pt x="14" y="0"/>
                  </a:lnTo>
                  <a:lnTo>
                    <a:pt x="14" y="0"/>
                  </a:lnTo>
                  <a:lnTo>
                    <a:pt x="13" y="2"/>
                  </a:lnTo>
                  <a:lnTo>
                    <a:pt x="7" y="2"/>
                  </a:lnTo>
                  <a:lnTo>
                    <a:pt x="7" y="2"/>
                  </a:lnTo>
                  <a:lnTo>
                    <a:pt x="4" y="3"/>
                  </a:lnTo>
                  <a:lnTo>
                    <a:pt x="2" y="4"/>
                  </a:lnTo>
                  <a:lnTo>
                    <a:pt x="0" y="6"/>
                  </a:lnTo>
                  <a:lnTo>
                    <a:pt x="0" y="8"/>
                  </a:lnTo>
                  <a:lnTo>
                    <a:pt x="0" y="8"/>
                  </a:lnTo>
                  <a:lnTo>
                    <a:pt x="1" y="14"/>
                  </a:lnTo>
                  <a:lnTo>
                    <a:pt x="3" y="18"/>
                  </a:lnTo>
                  <a:lnTo>
                    <a:pt x="5" y="21"/>
                  </a:lnTo>
                  <a:lnTo>
                    <a:pt x="68" y="21"/>
                  </a:lnTo>
                  <a:lnTo>
                    <a:pt x="68" y="0"/>
                  </a:lnTo>
                  <a:close/>
                </a:path>
              </a:pathLst>
            </a:custGeom>
            <a:solidFill>
              <a:schemeClr val="accent2">
                <a:lumMod val="75000"/>
              </a:schemeClr>
            </a:solidFill>
            <a:ln w="9525">
              <a:noFill/>
              <a:round/>
            </a:ln>
          </p:spPr>
          <p:txBody>
            <a:bodyPr vert="horz" wrap="square" lIns="91440" tIns="45720" rIns="91440" bIns="45720" numCol="1" anchor="t" anchorCtr="0" compatLnSpc="1"/>
            <a:lstStyle/>
            <a:p>
              <a:endParaRPr lang="en-US"/>
            </a:p>
          </p:txBody>
        </p:sp>
        <p:sp>
          <p:nvSpPr>
            <p:cNvPr id="8" name="Freeform 22"/>
            <p:cNvSpPr/>
            <p:nvPr/>
          </p:nvSpPr>
          <p:spPr bwMode="auto">
            <a:xfrm>
              <a:off x="4152949" y="3425010"/>
              <a:ext cx="419054" cy="550755"/>
            </a:xfrm>
            <a:custGeom>
              <a:avLst/>
              <a:gdLst/>
              <a:ahLst/>
              <a:cxnLst>
                <a:cxn ang="0">
                  <a:pos x="42" y="0"/>
                </a:cxn>
                <a:cxn ang="0">
                  <a:pos x="42" y="0"/>
                </a:cxn>
                <a:cxn ang="0">
                  <a:pos x="44" y="1"/>
                </a:cxn>
                <a:cxn ang="0">
                  <a:pos x="47" y="1"/>
                </a:cxn>
                <a:cxn ang="0">
                  <a:pos x="47" y="1"/>
                </a:cxn>
                <a:cxn ang="0">
                  <a:pos x="43" y="18"/>
                </a:cxn>
                <a:cxn ang="0">
                  <a:pos x="39" y="34"/>
                </a:cxn>
                <a:cxn ang="0">
                  <a:pos x="28" y="68"/>
                </a:cxn>
                <a:cxn ang="0">
                  <a:pos x="15" y="103"/>
                </a:cxn>
                <a:cxn ang="0">
                  <a:pos x="0" y="138"/>
                </a:cxn>
                <a:cxn ang="0">
                  <a:pos x="60" y="138"/>
                </a:cxn>
                <a:cxn ang="0">
                  <a:pos x="60" y="138"/>
                </a:cxn>
                <a:cxn ang="0">
                  <a:pos x="71" y="94"/>
                </a:cxn>
                <a:cxn ang="0">
                  <a:pos x="77" y="65"/>
                </a:cxn>
                <a:cxn ang="0">
                  <a:pos x="80" y="53"/>
                </a:cxn>
                <a:cxn ang="0">
                  <a:pos x="81" y="44"/>
                </a:cxn>
                <a:cxn ang="0">
                  <a:pos x="105" y="44"/>
                </a:cxn>
                <a:cxn ang="0">
                  <a:pos x="105" y="44"/>
                </a:cxn>
                <a:cxn ang="0">
                  <a:pos x="105" y="0"/>
                </a:cxn>
                <a:cxn ang="0">
                  <a:pos x="42" y="0"/>
                </a:cxn>
              </a:cxnLst>
              <a:rect l="0" t="0" r="r" b="b"/>
              <a:pathLst>
                <a:path w="105" h="138">
                  <a:moveTo>
                    <a:pt x="42" y="0"/>
                  </a:moveTo>
                  <a:lnTo>
                    <a:pt x="42" y="0"/>
                  </a:lnTo>
                  <a:lnTo>
                    <a:pt x="44" y="1"/>
                  </a:lnTo>
                  <a:lnTo>
                    <a:pt x="47" y="1"/>
                  </a:lnTo>
                  <a:lnTo>
                    <a:pt x="47" y="1"/>
                  </a:lnTo>
                  <a:lnTo>
                    <a:pt x="43" y="18"/>
                  </a:lnTo>
                  <a:lnTo>
                    <a:pt x="39" y="34"/>
                  </a:lnTo>
                  <a:lnTo>
                    <a:pt x="28" y="68"/>
                  </a:lnTo>
                  <a:lnTo>
                    <a:pt x="15" y="103"/>
                  </a:lnTo>
                  <a:lnTo>
                    <a:pt x="0" y="138"/>
                  </a:lnTo>
                  <a:lnTo>
                    <a:pt x="60" y="138"/>
                  </a:lnTo>
                  <a:lnTo>
                    <a:pt x="60" y="138"/>
                  </a:lnTo>
                  <a:lnTo>
                    <a:pt x="71" y="94"/>
                  </a:lnTo>
                  <a:lnTo>
                    <a:pt x="77" y="65"/>
                  </a:lnTo>
                  <a:lnTo>
                    <a:pt x="80" y="53"/>
                  </a:lnTo>
                  <a:lnTo>
                    <a:pt x="81" y="44"/>
                  </a:lnTo>
                  <a:lnTo>
                    <a:pt x="105" y="44"/>
                  </a:lnTo>
                  <a:lnTo>
                    <a:pt x="105" y="44"/>
                  </a:lnTo>
                  <a:lnTo>
                    <a:pt x="105" y="0"/>
                  </a:lnTo>
                  <a:lnTo>
                    <a:pt x="42" y="0"/>
                  </a:lnTo>
                  <a:close/>
                </a:path>
              </a:pathLst>
            </a:custGeom>
            <a:solidFill>
              <a:schemeClr val="accent2">
                <a:lumMod val="40000"/>
                <a:lumOff val="60000"/>
              </a:schemeClr>
            </a:solidFill>
            <a:ln w="9525">
              <a:noFill/>
              <a:round/>
            </a:ln>
          </p:spPr>
          <p:txBody>
            <a:bodyPr vert="horz" wrap="square" lIns="91440" tIns="45720" rIns="91440" bIns="45720" numCol="1" anchor="t" anchorCtr="0" compatLnSpc="1"/>
            <a:lstStyle/>
            <a:p>
              <a:endParaRPr lang="en-US"/>
            </a:p>
          </p:txBody>
        </p:sp>
        <p:sp>
          <p:nvSpPr>
            <p:cNvPr id="9" name="Freeform 23"/>
            <p:cNvSpPr/>
            <p:nvPr/>
          </p:nvSpPr>
          <p:spPr bwMode="auto">
            <a:xfrm>
              <a:off x="4472227" y="1202035"/>
              <a:ext cx="99776" cy="502863"/>
            </a:xfrm>
            <a:custGeom>
              <a:avLst/>
              <a:gdLst/>
              <a:ahLst/>
              <a:cxnLst>
                <a:cxn ang="0">
                  <a:pos x="25" y="0"/>
                </a:cxn>
                <a:cxn ang="0">
                  <a:pos x="25" y="0"/>
                </a:cxn>
                <a:cxn ang="0">
                  <a:pos x="24" y="0"/>
                </a:cxn>
                <a:cxn ang="0">
                  <a:pos x="24" y="34"/>
                </a:cxn>
                <a:cxn ang="0">
                  <a:pos x="24" y="34"/>
                </a:cxn>
                <a:cxn ang="0">
                  <a:pos x="23" y="35"/>
                </a:cxn>
                <a:cxn ang="0">
                  <a:pos x="21" y="37"/>
                </a:cxn>
                <a:cxn ang="0">
                  <a:pos x="21" y="69"/>
                </a:cxn>
                <a:cxn ang="0">
                  <a:pos x="19" y="69"/>
                </a:cxn>
                <a:cxn ang="0">
                  <a:pos x="19" y="69"/>
                </a:cxn>
                <a:cxn ang="0">
                  <a:pos x="17" y="69"/>
                </a:cxn>
                <a:cxn ang="0">
                  <a:pos x="16" y="70"/>
                </a:cxn>
                <a:cxn ang="0">
                  <a:pos x="14" y="72"/>
                </a:cxn>
                <a:cxn ang="0">
                  <a:pos x="14" y="73"/>
                </a:cxn>
                <a:cxn ang="0">
                  <a:pos x="14" y="73"/>
                </a:cxn>
                <a:cxn ang="0">
                  <a:pos x="15" y="76"/>
                </a:cxn>
                <a:cxn ang="0">
                  <a:pos x="12" y="76"/>
                </a:cxn>
                <a:cxn ang="0">
                  <a:pos x="12" y="76"/>
                </a:cxn>
                <a:cxn ang="0">
                  <a:pos x="8" y="77"/>
                </a:cxn>
                <a:cxn ang="0">
                  <a:pos x="6" y="78"/>
                </a:cxn>
                <a:cxn ang="0">
                  <a:pos x="5" y="80"/>
                </a:cxn>
                <a:cxn ang="0">
                  <a:pos x="4" y="83"/>
                </a:cxn>
                <a:cxn ang="0">
                  <a:pos x="4" y="88"/>
                </a:cxn>
                <a:cxn ang="0">
                  <a:pos x="4" y="88"/>
                </a:cxn>
                <a:cxn ang="0">
                  <a:pos x="5" y="91"/>
                </a:cxn>
                <a:cxn ang="0">
                  <a:pos x="5" y="91"/>
                </a:cxn>
                <a:cxn ang="0">
                  <a:pos x="3" y="92"/>
                </a:cxn>
                <a:cxn ang="0">
                  <a:pos x="1" y="93"/>
                </a:cxn>
                <a:cxn ang="0">
                  <a:pos x="0" y="95"/>
                </a:cxn>
                <a:cxn ang="0">
                  <a:pos x="0" y="98"/>
                </a:cxn>
                <a:cxn ang="0">
                  <a:pos x="0" y="98"/>
                </a:cxn>
                <a:cxn ang="0">
                  <a:pos x="2" y="111"/>
                </a:cxn>
                <a:cxn ang="0">
                  <a:pos x="4" y="120"/>
                </a:cxn>
                <a:cxn ang="0">
                  <a:pos x="5" y="124"/>
                </a:cxn>
                <a:cxn ang="0">
                  <a:pos x="7" y="126"/>
                </a:cxn>
                <a:cxn ang="0">
                  <a:pos x="25" y="126"/>
                </a:cxn>
                <a:cxn ang="0">
                  <a:pos x="25" y="0"/>
                </a:cxn>
              </a:cxnLst>
              <a:rect l="0" t="0" r="r" b="b"/>
              <a:pathLst>
                <a:path w="25" h="126">
                  <a:moveTo>
                    <a:pt x="25" y="0"/>
                  </a:moveTo>
                  <a:lnTo>
                    <a:pt x="25" y="0"/>
                  </a:lnTo>
                  <a:lnTo>
                    <a:pt x="24" y="0"/>
                  </a:lnTo>
                  <a:lnTo>
                    <a:pt x="24" y="34"/>
                  </a:lnTo>
                  <a:lnTo>
                    <a:pt x="24" y="34"/>
                  </a:lnTo>
                  <a:lnTo>
                    <a:pt x="23" y="35"/>
                  </a:lnTo>
                  <a:lnTo>
                    <a:pt x="21" y="37"/>
                  </a:lnTo>
                  <a:lnTo>
                    <a:pt x="21" y="69"/>
                  </a:lnTo>
                  <a:lnTo>
                    <a:pt x="19" y="69"/>
                  </a:lnTo>
                  <a:lnTo>
                    <a:pt x="19" y="69"/>
                  </a:lnTo>
                  <a:lnTo>
                    <a:pt x="17" y="69"/>
                  </a:lnTo>
                  <a:lnTo>
                    <a:pt x="16" y="70"/>
                  </a:lnTo>
                  <a:lnTo>
                    <a:pt x="14" y="72"/>
                  </a:lnTo>
                  <a:lnTo>
                    <a:pt x="14" y="73"/>
                  </a:lnTo>
                  <a:lnTo>
                    <a:pt x="14" y="73"/>
                  </a:lnTo>
                  <a:lnTo>
                    <a:pt x="15" y="76"/>
                  </a:lnTo>
                  <a:lnTo>
                    <a:pt x="12" y="76"/>
                  </a:lnTo>
                  <a:lnTo>
                    <a:pt x="12" y="76"/>
                  </a:lnTo>
                  <a:lnTo>
                    <a:pt x="8" y="77"/>
                  </a:lnTo>
                  <a:lnTo>
                    <a:pt x="6" y="78"/>
                  </a:lnTo>
                  <a:lnTo>
                    <a:pt x="5" y="80"/>
                  </a:lnTo>
                  <a:lnTo>
                    <a:pt x="4" y="83"/>
                  </a:lnTo>
                  <a:lnTo>
                    <a:pt x="4" y="88"/>
                  </a:lnTo>
                  <a:lnTo>
                    <a:pt x="4" y="88"/>
                  </a:lnTo>
                  <a:lnTo>
                    <a:pt x="5" y="91"/>
                  </a:lnTo>
                  <a:lnTo>
                    <a:pt x="5" y="91"/>
                  </a:lnTo>
                  <a:lnTo>
                    <a:pt x="3" y="92"/>
                  </a:lnTo>
                  <a:lnTo>
                    <a:pt x="1" y="93"/>
                  </a:lnTo>
                  <a:lnTo>
                    <a:pt x="0" y="95"/>
                  </a:lnTo>
                  <a:lnTo>
                    <a:pt x="0" y="98"/>
                  </a:lnTo>
                  <a:lnTo>
                    <a:pt x="0" y="98"/>
                  </a:lnTo>
                  <a:lnTo>
                    <a:pt x="2" y="111"/>
                  </a:lnTo>
                  <a:lnTo>
                    <a:pt x="4" y="120"/>
                  </a:lnTo>
                  <a:lnTo>
                    <a:pt x="5" y="124"/>
                  </a:lnTo>
                  <a:lnTo>
                    <a:pt x="7" y="126"/>
                  </a:lnTo>
                  <a:lnTo>
                    <a:pt x="25" y="126"/>
                  </a:lnTo>
                  <a:lnTo>
                    <a:pt x="25" y="0"/>
                  </a:lnTo>
                  <a:close/>
                </a:path>
              </a:pathLst>
            </a:custGeom>
            <a:solidFill>
              <a:schemeClr val="accent2">
                <a:lumMod val="20000"/>
                <a:lumOff val="80000"/>
              </a:schemeClr>
            </a:solidFill>
            <a:ln w="9525">
              <a:noFill/>
              <a:round/>
            </a:ln>
          </p:spPr>
          <p:txBody>
            <a:bodyPr vert="horz" wrap="square" lIns="91440" tIns="45720" rIns="91440" bIns="45720" numCol="1" anchor="t" anchorCtr="0" compatLnSpc="1"/>
            <a:lstStyle/>
            <a:p>
              <a:endParaRPr lang="en-US"/>
            </a:p>
          </p:txBody>
        </p:sp>
        <p:sp>
          <p:nvSpPr>
            <p:cNvPr id="10" name="Freeform 24"/>
            <p:cNvSpPr/>
            <p:nvPr/>
          </p:nvSpPr>
          <p:spPr bwMode="auto">
            <a:xfrm>
              <a:off x="4356487" y="1704898"/>
              <a:ext cx="215513" cy="1636301"/>
            </a:xfrm>
            <a:custGeom>
              <a:avLst/>
              <a:gdLst/>
              <a:ahLst/>
              <a:cxnLst>
                <a:cxn ang="0">
                  <a:pos x="36" y="0"/>
                </a:cxn>
                <a:cxn ang="0">
                  <a:pos x="36" y="0"/>
                </a:cxn>
                <a:cxn ang="0">
                  <a:pos x="36" y="0"/>
                </a:cxn>
                <a:cxn ang="0">
                  <a:pos x="37" y="0"/>
                </a:cxn>
                <a:cxn ang="0">
                  <a:pos x="37" y="0"/>
                </a:cxn>
                <a:cxn ang="0">
                  <a:pos x="37" y="30"/>
                </a:cxn>
                <a:cxn ang="0">
                  <a:pos x="36" y="59"/>
                </a:cxn>
                <a:cxn ang="0">
                  <a:pos x="33" y="122"/>
                </a:cxn>
                <a:cxn ang="0">
                  <a:pos x="29" y="183"/>
                </a:cxn>
                <a:cxn ang="0">
                  <a:pos x="22" y="243"/>
                </a:cxn>
                <a:cxn ang="0">
                  <a:pos x="15" y="297"/>
                </a:cxn>
                <a:cxn ang="0">
                  <a:pos x="9" y="346"/>
                </a:cxn>
                <a:cxn ang="0">
                  <a:pos x="0" y="410"/>
                </a:cxn>
                <a:cxn ang="0">
                  <a:pos x="54" y="410"/>
                </a:cxn>
                <a:cxn ang="0">
                  <a:pos x="54" y="0"/>
                </a:cxn>
                <a:cxn ang="0">
                  <a:pos x="36" y="0"/>
                </a:cxn>
              </a:cxnLst>
              <a:rect l="0" t="0" r="r" b="b"/>
              <a:pathLst>
                <a:path w="54" h="410">
                  <a:moveTo>
                    <a:pt x="36" y="0"/>
                  </a:moveTo>
                  <a:lnTo>
                    <a:pt x="36" y="0"/>
                  </a:lnTo>
                  <a:lnTo>
                    <a:pt x="36" y="0"/>
                  </a:lnTo>
                  <a:lnTo>
                    <a:pt x="37" y="0"/>
                  </a:lnTo>
                  <a:lnTo>
                    <a:pt x="37" y="0"/>
                  </a:lnTo>
                  <a:lnTo>
                    <a:pt x="37" y="30"/>
                  </a:lnTo>
                  <a:lnTo>
                    <a:pt x="36" y="59"/>
                  </a:lnTo>
                  <a:lnTo>
                    <a:pt x="33" y="122"/>
                  </a:lnTo>
                  <a:lnTo>
                    <a:pt x="29" y="183"/>
                  </a:lnTo>
                  <a:lnTo>
                    <a:pt x="22" y="243"/>
                  </a:lnTo>
                  <a:lnTo>
                    <a:pt x="15" y="297"/>
                  </a:lnTo>
                  <a:lnTo>
                    <a:pt x="9" y="346"/>
                  </a:lnTo>
                  <a:lnTo>
                    <a:pt x="0" y="410"/>
                  </a:lnTo>
                  <a:lnTo>
                    <a:pt x="54" y="410"/>
                  </a:lnTo>
                  <a:lnTo>
                    <a:pt x="54" y="0"/>
                  </a:lnTo>
                  <a:lnTo>
                    <a:pt x="36" y="0"/>
                  </a:lnTo>
                  <a:close/>
                </a:path>
              </a:pathLst>
            </a:custGeom>
            <a:solidFill>
              <a:schemeClr val="accent2">
                <a:lumMod val="60000"/>
                <a:lumOff val="40000"/>
              </a:schemeClr>
            </a:solidFill>
            <a:ln w="9525">
              <a:noFill/>
              <a:round/>
            </a:ln>
          </p:spPr>
          <p:txBody>
            <a:bodyPr vert="horz" wrap="square" lIns="91440" tIns="45720" rIns="91440" bIns="45720" numCol="1" anchor="t" anchorCtr="0" compatLnSpc="1"/>
            <a:lstStyle/>
            <a:p>
              <a:endParaRPr lang="en-US"/>
            </a:p>
          </p:txBody>
        </p:sp>
        <p:sp>
          <p:nvSpPr>
            <p:cNvPr id="11" name="Freeform 25"/>
            <p:cNvSpPr/>
            <p:nvPr/>
          </p:nvSpPr>
          <p:spPr bwMode="auto">
            <a:xfrm>
              <a:off x="3753851" y="4143386"/>
              <a:ext cx="818151" cy="574701"/>
            </a:xfrm>
            <a:custGeom>
              <a:avLst/>
              <a:gdLst/>
              <a:ahLst/>
              <a:cxnLst>
                <a:cxn ang="0">
                  <a:pos x="81" y="0"/>
                </a:cxn>
                <a:cxn ang="0">
                  <a:pos x="81" y="0"/>
                </a:cxn>
                <a:cxn ang="0">
                  <a:pos x="65" y="29"/>
                </a:cxn>
                <a:cxn ang="0">
                  <a:pos x="51" y="56"/>
                </a:cxn>
                <a:cxn ang="0">
                  <a:pos x="25" y="102"/>
                </a:cxn>
                <a:cxn ang="0">
                  <a:pos x="6" y="133"/>
                </a:cxn>
                <a:cxn ang="0">
                  <a:pos x="0" y="144"/>
                </a:cxn>
                <a:cxn ang="0">
                  <a:pos x="82" y="144"/>
                </a:cxn>
                <a:cxn ang="0">
                  <a:pos x="86" y="144"/>
                </a:cxn>
                <a:cxn ang="0">
                  <a:pos x="86" y="144"/>
                </a:cxn>
                <a:cxn ang="0">
                  <a:pos x="86" y="133"/>
                </a:cxn>
                <a:cxn ang="0">
                  <a:pos x="88" y="122"/>
                </a:cxn>
                <a:cxn ang="0">
                  <a:pos x="92" y="111"/>
                </a:cxn>
                <a:cxn ang="0">
                  <a:pos x="96" y="101"/>
                </a:cxn>
                <a:cxn ang="0">
                  <a:pos x="100" y="92"/>
                </a:cxn>
                <a:cxn ang="0">
                  <a:pos x="107" y="82"/>
                </a:cxn>
                <a:cxn ang="0">
                  <a:pos x="114" y="75"/>
                </a:cxn>
                <a:cxn ang="0">
                  <a:pos x="121" y="67"/>
                </a:cxn>
                <a:cxn ang="0">
                  <a:pos x="130" y="59"/>
                </a:cxn>
                <a:cxn ang="0">
                  <a:pos x="139" y="54"/>
                </a:cxn>
                <a:cxn ang="0">
                  <a:pos x="149" y="48"/>
                </a:cxn>
                <a:cxn ang="0">
                  <a:pos x="159" y="44"/>
                </a:cxn>
                <a:cxn ang="0">
                  <a:pos x="170" y="40"/>
                </a:cxn>
                <a:cxn ang="0">
                  <a:pos x="181" y="37"/>
                </a:cxn>
                <a:cxn ang="0">
                  <a:pos x="193" y="35"/>
                </a:cxn>
                <a:cxn ang="0">
                  <a:pos x="205" y="35"/>
                </a:cxn>
                <a:cxn ang="0">
                  <a:pos x="205" y="35"/>
                </a:cxn>
                <a:cxn ang="0">
                  <a:pos x="205" y="35"/>
                </a:cxn>
                <a:cxn ang="0">
                  <a:pos x="205" y="0"/>
                </a:cxn>
                <a:cxn ang="0">
                  <a:pos x="81" y="0"/>
                </a:cxn>
              </a:cxnLst>
              <a:rect l="0" t="0" r="r" b="b"/>
              <a:pathLst>
                <a:path w="205" h="144">
                  <a:moveTo>
                    <a:pt x="81" y="0"/>
                  </a:moveTo>
                  <a:lnTo>
                    <a:pt x="81" y="0"/>
                  </a:lnTo>
                  <a:lnTo>
                    <a:pt x="65" y="29"/>
                  </a:lnTo>
                  <a:lnTo>
                    <a:pt x="51" y="56"/>
                  </a:lnTo>
                  <a:lnTo>
                    <a:pt x="25" y="102"/>
                  </a:lnTo>
                  <a:lnTo>
                    <a:pt x="6" y="133"/>
                  </a:lnTo>
                  <a:lnTo>
                    <a:pt x="0" y="144"/>
                  </a:lnTo>
                  <a:lnTo>
                    <a:pt x="82" y="144"/>
                  </a:lnTo>
                  <a:lnTo>
                    <a:pt x="86" y="144"/>
                  </a:lnTo>
                  <a:lnTo>
                    <a:pt x="86" y="144"/>
                  </a:lnTo>
                  <a:lnTo>
                    <a:pt x="86" y="133"/>
                  </a:lnTo>
                  <a:lnTo>
                    <a:pt x="88" y="122"/>
                  </a:lnTo>
                  <a:lnTo>
                    <a:pt x="92" y="111"/>
                  </a:lnTo>
                  <a:lnTo>
                    <a:pt x="96" y="101"/>
                  </a:lnTo>
                  <a:lnTo>
                    <a:pt x="100" y="92"/>
                  </a:lnTo>
                  <a:lnTo>
                    <a:pt x="107" y="82"/>
                  </a:lnTo>
                  <a:lnTo>
                    <a:pt x="114" y="75"/>
                  </a:lnTo>
                  <a:lnTo>
                    <a:pt x="121" y="67"/>
                  </a:lnTo>
                  <a:lnTo>
                    <a:pt x="130" y="59"/>
                  </a:lnTo>
                  <a:lnTo>
                    <a:pt x="139" y="54"/>
                  </a:lnTo>
                  <a:lnTo>
                    <a:pt x="149" y="48"/>
                  </a:lnTo>
                  <a:lnTo>
                    <a:pt x="159" y="44"/>
                  </a:lnTo>
                  <a:lnTo>
                    <a:pt x="170" y="40"/>
                  </a:lnTo>
                  <a:lnTo>
                    <a:pt x="181" y="37"/>
                  </a:lnTo>
                  <a:lnTo>
                    <a:pt x="193" y="35"/>
                  </a:lnTo>
                  <a:lnTo>
                    <a:pt x="205" y="35"/>
                  </a:lnTo>
                  <a:lnTo>
                    <a:pt x="205" y="35"/>
                  </a:lnTo>
                  <a:lnTo>
                    <a:pt x="205" y="35"/>
                  </a:lnTo>
                  <a:lnTo>
                    <a:pt x="205" y="0"/>
                  </a:lnTo>
                  <a:lnTo>
                    <a:pt x="81" y="0"/>
                  </a:lnTo>
                  <a:close/>
                </a:path>
              </a:pathLst>
            </a:custGeom>
            <a:solidFill>
              <a:schemeClr val="accent2">
                <a:lumMod val="50000"/>
              </a:schemeClr>
            </a:solidFill>
            <a:ln w="9525">
              <a:noFill/>
              <a:round/>
            </a:ln>
          </p:spPr>
          <p:txBody>
            <a:bodyPr vert="horz" wrap="square" lIns="91440" tIns="45720" rIns="91440" bIns="45720" numCol="1" anchor="t" anchorCtr="0" compatLnSpc="1"/>
            <a:lstStyle/>
            <a:p>
              <a:endParaRPr lang="en-US"/>
            </a:p>
          </p:txBody>
        </p:sp>
        <p:sp>
          <p:nvSpPr>
            <p:cNvPr id="12" name="Freeform 26"/>
            <p:cNvSpPr/>
            <p:nvPr/>
          </p:nvSpPr>
          <p:spPr bwMode="auto">
            <a:xfrm>
              <a:off x="4077119" y="3975765"/>
              <a:ext cx="494881" cy="167621"/>
            </a:xfrm>
            <a:custGeom>
              <a:avLst/>
              <a:gdLst/>
              <a:ahLst/>
              <a:cxnLst>
                <a:cxn ang="0">
                  <a:pos x="124" y="3"/>
                </a:cxn>
                <a:cxn ang="0">
                  <a:pos x="124" y="3"/>
                </a:cxn>
                <a:cxn ang="0">
                  <a:pos x="79" y="3"/>
                </a:cxn>
                <a:cxn ang="0">
                  <a:pos x="79" y="3"/>
                </a:cxn>
                <a:cxn ang="0">
                  <a:pos x="79" y="0"/>
                </a:cxn>
                <a:cxn ang="0">
                  <a:pos x="19" y="0"/>
                </a:cxn>
                <a:cxn ang="0">
                  <a:pos x="19" y="0"/>
                </a:cxn>
                <a:cxn ang="0">
                  <a:pos x="18" y="2"/>
                </a:cxn>
                <a:cxn ang="0">
                  <a:pos x="0" y="2"/>
                </a:cxn>
                <a:cxn ang="0">
                  <a:pos x="0" y="41"/>
                </a:cxn>
                <a:cxn ang="0">
                  <a:pos x="0" y="41"/>
                </a:cxn>
                <a:cxn ang="0">
                  <a:pos x="0" y="42"/>
                </a:cxn>
                <a:cxn ang="0">
                  <a:pos x="124" y="42"/>
                </a:cxn>
                <a:cxn ang="0">
                  <a:pos x="124" y="3"/>
                </a:cxn>
              </a:cxnLst>
              <a:rect l="0" t="0" r="r" b="b"/>
              <a:pathLst>
                <a:path w="124" h="42">
                  <a:moveTo>
                    <a:pt x="124" y="3"/>
                  </a:moveTo>
                  <a:lnTo>
                    <a:pt x="124" y="3"/>
                  </a:lnTo>
                  <a:lnTo>
                    <a:pt x="79" y="3"/>
                  </a:lnTo>
                  <a:lnTo>
                    <a:pt x="79" y="3"/>
                  </a:lnTo>
                  <a:lnTo>
                    <a:pt x="79" y="0"/>
                  </a:lnTo>
                  <a:lnTo>
                    <a:pt x="19" y="0"/>
                  </a:lnTo>
                  <a:lnTo>
                    <a:pt x="19" y="0"/>
                  </a:lnTo>
                  <a:lnTo>
                    <a:pt x="18" y="2"/>
                  </a:lnTo>
                  <a:lnTo>
                    <a:pt x="0" y="2"/>
                  </a:lnTo>
                  <a:lnTo>
                    <a:pt x="0" y="41"/>
                  </a:lnTo>
                  <a:lnTo>
                    <a:pt x="0" y="41"/>
                  </a:lnTo>
                  <a:lnTo>
                    <a:pt x="0" y="42"/>
                  </a:lnTo>
                  <a:lnTo>
                    <a:pt x="124" y="42"/>
                  </a:lnTo>
                  <a:lnTo>
                    <a:pt x="124" y="3"/>
                  </a:lnTo>
                  <a:close/>
                </a:path>
              </a:pathLst>
            </a:custGeom>
            <a:solidFill>
              <a:schemeClr val="accent2">
                <a:lumMod val="75000"/>
              </a:schemeClr>
            </a:solidFill>
            <a:ln w="9525">
              <a:noFill/>
              <a:round/>
            </a:ln>
          </p:spPr>
          <p:txBody>
            <a:bodyPr vert="horz" wrap="square" lIns="91440" tIns="45720" rIns="91440" bIns="45720" numCol="1" anchor="t" anchorCtr="0" compatLnSpc="1"/>
            <a:lstStyle/>
            <a:p>
              <a:endParaRPr lang="en-US"/>
            </a:p>
          </p:txBody>
        </p:sp>
        <p:sp>
          <p:nvSpPr>
            <p:cNvPr id="13" name="Freeform 27"/>
            <p:cNvSpPr/>
            <p:nvPr/>
          </p:nvSpPr>
          <p:spPr bwMode="auto">
            <a:xfrm>
              <a:off x="4572000" y="3975765"/>
              <a:ext cx="498873" cy="167621"/>
            </a:xfrm>
            <a:custGeom>
              <a:avLst/>
              <a:gdLst/>
              <a:ahLst/>
              <a:cxnLst>
                <a:cxn ang="0">
                  <a:pos x="125" y="40"/>
                </a:cxn>
                <a:cxn ang="0">
                  <a:pos x="125" y="2"/>
                </a:cxn>
                <a:cxn ang="0">
                  <a:pos x="106" y="2"/>
                </a:cxn>
                <a:cxn ang="0">
                  <a:pos x="106" y="2"/>
                </a:cxn>
                <a:cxn ang="0">
                  <a:pos x="106" y="0"/>
                </a:cxn>
                <a:cxn ang="0">
                  <a:pos x="46" y="0"/>
                </a:cxn>
                <a:cxn ang="0">
                  <a:pos x="46" y="0"/>
                </a:cxn>
                <a:cxn ang="0">
                  <a:pos x="47" y="3"/>
                </a:cxn>
                <a:cxn ang="0">
                  <a:pos x="1" y="3"/>
                </a:cxn>
                <a:cxn ang="0">
                  <a:pos x="0" y="3"/>
                </a:cxn>
                <a:cxn ang="0">
                  <a:pos x="0" y="42"/>
                </a:cxn>
                <a:cxn ang="0">
                  <a:pos x="125" y="42"/>
                </a:cxn>
                <a:cxn ang="0">
                  <a:pos x="125" y="42"/>
                </a:cxn>
                <a:cxn ang="0">
                  <a:pos x="125" y="40"/>
                </a:cxn>
                <a:cxn ang="0">
                  <a:pos x="125" y="40"/>
                </a:cxn>
              </a:cxnLst>
              <a:rect l="0" t="0" r="r" b="b"/>
              <a:pathLst>
                <a:path w="125" h="42">
                  <a:moveTo>
                    <a:pt x="125" y="40"/>
                  </a:moveTo>
                  <a:lnTo>
                    <a:pt x="125" y="2"/>
                  </a:lnTo>
                  <a:lnTo>
                    <a:pt x="106" y="2"/>
                  </a:lnTo>
                  <a:lnTo>
                    <a:pt x="106" y="2"/>
                  </a:lnTo>
                  <a:lnTo>
                    <a:pt x="106" y="0"/>
                  </a:lnTo>
                  <a:lnTo>
                    <a:pt x="46" y="0"/>
                  </a:lnTo>
                  <a:lnTo>
                    <a:pt x="46" y="0"/>
                  </a:lnTo>
                  <a:lnTo>
                    <a:pt x="47" y="3"/>
                  </a:lnTo>
                  <a:lnTo>
                    <a:pt x="1" y="3"/>
                  </a:lnTo>
                  <a:lnTo>
                    <a:pt x="0" y="3"/>
                  </a:lnTo>
                  <a:lnTo>
                    <a:pt x="0" y="42"/>
                  </a:lnTo>
                  <a:lnTo>
                    <a:pt x="125" y="42"/>
                  </a:lnTo>
                  <a:lnTo>
                    <a:pt x="125" y="42"/>
                  </a:lnTo>
                  <a:lnTo>
                    <a:pt x="125" y="40"/>
                  </a:lnTo>
                  <a:lnTo>
                    <a:pt x="125" y="40"/>
                  </a:lnTo>
                  <a:close/>
                </a:path>
              </a:pathLst>
            </a:custGeom>
            <a:solidFill>
              <a:schemeClr val="accent2">
                <a:lumMod val="50000"/>
              </a:schemeClr>
            </a:solidFill>
            <a:ln w="9525">
              <a:noFill/>
              <a:round/>
            </a:ln>
          </p:spPr>
          <p:txBody>
            <a:bodyPr vert="horz" wrap="square" lIns="91440" tIns="45720" rIns="91440" bIns="45720" numCol="1" anchor="t" anchorCtr="0" compatLnSpc="1"/>
            <a:lstStyle/>
            <a:p>
              <a:endParaRPr lang="en-US"/>
            </a:p>
          </p:txBody>
        </p:sp>
        <p:sp>
          <p:nvSpPr>
            <p:cNvPr id="14" name="Freeform 28"/>
            <p:cNvSpPr/>
            <p:nvPr/>
          </p:nvSpPr>
          <p:spPr bwMode="auto">
            <a:xfrm>
              <a:off x="4572000" y="4143386"/>
              <a:ext cx="822141" cy="574701"/>
            </a:xfrm>
            <a:custGeom>
              <a:avLst/>
              <a:gdLst/>
              <a:ahLst/>
              <a:cxnLst>
                <a:cxn ang="0">
                  <a:pos x="125" y="0"/>
                </a:cxn>
                <a:cxn ang="0">
                  <a:pos x="0" y="0"/>
                </a:cxn>
                <a:cxn ang="0">
                  <a:pos x="0" y="35"/>
                </a:cxn>
                <a:cxn ang="0">
                  <a:pos x="0" y="35"/>
                </a:cxn>
                <a:cxn ang="0">
                  <a:pos x="1" y="35"/>
                </a:cxn>
                <a:cxn ang="0">
                  <a:pos x="1" y="35"/>
                </a:cxn>
                <a:cxn ang="0">
                  <a:pos x="1" y="35"/>
                </a:cxn>
                <a:cxn ang="0">
                  <a:pos x="1" y="35"/>
                </a:cxn>
                <a:cxn ang="0">
                  <a:pos x="13" y="35"/>
                </a:cxn>
                <a:cxn ang="0">
                  <a:pos x="24" y="37"/>
                </a:cxn>
                <a:cxn ang="0">
                  <a:pos x="36" y="40"/>
                </a:cxn>
                <a:cxn ang="0">
                  <a:pos x="46" y="43"/>
                </a:cxn>
                <a:cxn ang="0">
                  <a:pos x="57" y="48"/>
                </a:cxn>
                <a:cxn ang="0">
                  <a:pos x="67" y="54"/>
                </a:cxn>
                <a:cxn ang="0">
                  <a:pos x="75" y="59"/>
                </a:cxn>
                <a:cxn ang="0">
                  <a:pos x="84" y="67"/>
                </a:cxn>
                <a:cxn ang="0">
                  <a:pos x="92" y="75"/>
                </a:cxn>
                <a:cxn ang="0">
                  <a:pos x="99" y="82"/>
                </a:cxn>
                <a:cxn ang="0">
                  <a:pos x="105" y="92"/>
                </a:cxn>
                <a:cxn ang="0">
                  <a:pos x="109" y="101"/>
                </a:cxn>
                <a:cxn ang="0">
                  <a:pos x="114" y="111"/>
                </a:cxn>
                <a:cxn ang="0">
                  <a:pos x="117" y="122"/>
                </a:cxn>
                <a:cxn ang="0">
                  <a:pos x="119" y="133"/>
                </a:cxn>
                <a:cxn ang="0">
                  <a:pos x="120" y="144"/>
                </a:cxn>
                <a:cxn ang="0">
                  <a:pos x="126" y="144"/>
                </a:cxn>
                <a:cxn ang="0">
                  <a:pos x="206" y="144"/>
                </a:cxn>
                <a:cxn ang="0">
                  <a:pos x="206" y="144"/>
                </a:cxn>
                <a:cxn ang="0">
                  <a:pos x="199" y="133"/>
                </a:cxn>
                <a:cxn ang="0">
                  <a:pos x="181" y="102"/>
                </a:cxn>
                <a:cxn ang="0">
                  <a:pos x="154" y="56"/>
                </a:cxn>
                <a:cxn ang="0">
                  <a:pos x="140" y="29"/>
                </a:cxn>
                <a:cxn ang="0">
                  <a:pos x="125" y="0"/>
                </a:cxn>
                <a:cxn ang="0">
                  <a:pos x="125" y="0"/>
                </a:cxn>
              </a:cxnLst>
              <a:rect l="0" t="0" r="r" b="b"/>
              <a:pathLst>
                <a:path w="206" h="144">
                  <a:moveTo>
                    <a:pt x="125" y="0"/>
                  </a:moveTo>
                  <a:lnTo>
                    <a:pt x="0" y="0"/>
                  </a:lnTo>
                  <a:lnTo>
                    <a:pt x="0" y="35"/>
                  </a:lnTo>
                  <a:lnTo>
                    <a:pt x="0" y="35"/>
                  </a:lnTo>
                  <a:lnTo>
                    <a:pt x="1" y="35"/>
                  </a:lnTo>
                  <a:lnTo>
                    <a:pt x="1" y="35"/>
                  </a:lnTo>
                  <a:lnTo>
                    <a:pt x="1" y="35"/>
                  </a:lnTo>
                  <a:lnTo>
                    <a:pt x="1" y="35"/>
                  </a:lnTo>
                  <a:lnTo>
                    <a:pt x="13" y="35"/>
                  </a:lnTo>
                  <a:lnTo>
                    <a:pt x="24" y="37"/>
                  </a:lnTo>
                  <a:lnTo>
                    <a:pt x="36" y="40"/>
                  </a:lnTo>
                  <a:lnTo>
                    <a:pt x="46" y="43"/>
                  </a:lnTo>
                  <a:lnTo>
                    <a:pt x="57" y="48"/>
                  </a:lnTo>
                  <a:lnTo>
                    <a:pt x="67" y="54"/>
                  </a:lnTo>
                  <a:lnTo>
                    <a:pt x="75" y="59"/>
                  </a:lnTo>
                  <a:lnTo>
                    <a:pt x="84" y="67"/>
                  </a:lnTo>
                  <a:lnTo>
                    <a:pt x="92" y="75"/>
                  </a:lnTo>
                  <a:lnTo>
                    <a:pt x="99" y="82"/>
                  </a:lnTo>
                  <a:lnTo>
                    <a:pt x="105" y="92"/>
                  </a:lnTo>
                  <a:lnTo>
                    <a:pt x="109" y="101"/>
                  </a:lnTo>
                  <a:lnTo>
                    <a:pt x="114" y="111"/>
                  </a:lnTo>
                  <a:lnTo>
                    <a:pt x="117" y="122"/>
                  </a:lnTo>
                  <a:lnTo>
                    <a:pt x="119" y="133"/>
                  </a:lnTo>
                  <a:lnTo>
                    <a:pt x="120" y="144"/>
                  </a:lnTo>
                  <a:lnTo>
                    <a:pt x="126" y="144"/>
                  </a:lnTo>
                  <a:lnTo>
                    <a:pt x="206" y="144"/>
                  </a:lnTo>
                  <a:lnTo>
                    <a:pt x="206" y="144"/>
                  </a:lnTo>
                  <a:lnTo>
                    <a:pt x="199" y="133"/>
                  </a:lnTo>
                  <a:lnTo>
                    <a:pt x="181" y="102"/>
                  </a:lnTo>
                  <a:lnTo>
                    <a:pt x="154" y="56"/>
                  </a:lnTo>
                  <a:lnTo>
                    <a:pt x="140" y="29"/>
                  </a:lnTo>
                  <a:lnTo>
                    <a:pt x="125" y="0"/>
                  </a:lnTo>
                  <a:lnTo>
                    <a:pt x="125" y="0"/>
                  </a:lnTo>
                  <a:close/>
                </a:path>
              </a:pathLst>
            </a:custGeom>
            <a:solidFill>
              <a:schemeClr val="accent2">
                <a:lumMod val="75000"/>
              </a:schemeClr>
            </a:solidFill>
            <a:ln w="9525">
              <a:noFill/>
              <a:round/>
            </a:ln>
          </p:spPr>
          <p:txBody>
            <a:bodyPr vert="horz" wrap="square" lIns="91440" tIns="45720" rIns="91440" bIns="45720" numCol="1" anchor="t" anchorCtr="0" compatLnSpc="1"/>
            <a:lstStyle/>
            <a:p>
              <a:endParaRPr lang="en-US"/>
            </a:p>
          </p:txBody>
        </p:sp>
        <p:sp>
          <p:nvSpPr>
            <p:cNvPr id="15" name="Freeform 29"/>
            <p:cNvSpPr/>
            <p:nvPr/>
          </p:nvSpPr>
          <p:spPr bwMode="auto">
            <a:xfrm>
              <a:off x="4572000" y="1202035"/>
              <a:ext cx="103765" cy="502863"/>
            </a:xfrm>
            <a:custGeom>
              <a:avLst/>
              <a:gdLst/>
              <a:ahLst/>
              <a:cxnLst>
                <a:cxn ang="0">
                  <a:pos x="26" y="98"/>
                </a:cxn>
                <a:cxn ang="0">
                  <a:pos x="26" y="98"/>
                </a:cxn>
                <a:cxn ang="0">
                  <a:pos x="26" y="95"/>
                </a:cxn>
                <a:cxn ang="0">
                  <a:pos x="25" y="93"/>
                </a:cxn>
                <a:cxn ang="0">
                  <a:pos x="23" y="92"/>
                </a:cxn>
                <a:cxn ang="0">
                  <a:pos x="21" y="91"/>
                </a:cxn>
                <a:cxn ang="0">
                  <a:pos x="21" y="91"/>
                </a:cxn>
                <a:cxn ang="0">
                  <a:pos x="22" y="88"/>
                </a:cxn>
                <a:cxn ang="0">
                  <a:pos x="22" y="83"/>
                </a:cxn>
                <a:cxn ang="0">
                  <a:pos x="22" y="83"/>
                </a:cxn>
                <a:cxn ang="0">
                  <a:pos x="22" y="80"/>
                </a:cxn>
                <a:cxn ang="0">
                  <a:pos x="19" y="78"/>
                </a:cxn>
                <a:cxn ang="0">
                  <a:pos x="17" y="77"/>
                </a:cxn>
                <a:cxn ang="0">
                  <a:pos x="14" y="76"/>
                </a:cxn>
                <a:cxn ang="0">
                  <a:pos x="12" y="76"/>
                </a:cxn>
                <a:cxn ang="0">
                  <a:pos x="12" y="76"/>
                </a:cxn>
                <a:cxn ang="0">
                  <a:pos x="12" y="73"/>
                </a:cxn>
                <a:cxn ang="0">
                  <a:pos x="12" y="73"/>
                </a:cxn>
                <a:cxn ang="0">
                  <a:pos x="12" y="72"/>
                </a:cxn>
                <a:cxn ang="0">
                  <a:pos x="11" y="70"/>
                </a:cxn>
                <a:cxn ang="0">
                  <a:pos x="9" y="69"/>
                </a:cxn>
                <a:cxn ang="0">
                  <a:pos x="6" y="69"/>
                </a:cxn>
                <a:cxn ang="0">
                  <a:pos x="4" y="69"/>
                </a:cxn>
                <a:cxn ang="0">
                  <a:pos x="4" y="37"/>
                </a:cxn>
                <a:cxn ang="0">
                  <a:pos x="4" y="37"/>
                </a:cxn>
                <a:cxn ang="0">
                  <a:pos x="3" y="35"/>
                </a:cxn>
                <a:cxn ang="0">
                  <a:pos x="2" y="34"/>
                </a:cxn>
                <a:cxn ang="0">
                  <a:pos x="2" y="0"/>
                </a:cxn>
                <a:cxn ang="0">
                  <a:pos x="1" y="0"/>
                </a:cxn>
                <a:cxn ang="0">
                  <a:pos x="0" y="0"/>
                </a:cxn>
                <a:cxn ang="0">
                  <a:pos x="0" y="126"/>
                </a:cxn>
                <a:cxn ang="0">
                  <a:pos x="19" y="126"/>
                </a:cxn>
                <a:cxn ang="0">
                  <a:pos x="19" y="126"/>
                </a:cxn>
                <a:cxn ang="0">
                  <a:pos x="21" y="124"/>
                </a:cxn>
                <a:cxn ang="0">
                  <a:pos x="22" y="120"/>
                </a:cxn>
                <a:cxn ang="0">
                  <a:pos x="24" y="111"/>
                </a:cxn>
                <a:cxn ang="0">
                  <a:pos x="26" y="98"/>
                </a:cxn>
                <a:cxn ang="0">
                  <a:pos x="26" y="98"/>
                </a:cxn>
              </a:cxnLst>
              <a:rect l="0" t="0" r="r" b="b"/>
              <a:pathLst>
                <a:path w="26" h="126">
                  <a:moveTo>
                    <a:pt x="26" y="98"/>
                  </a:moveTo>
                  <a:lnTo>
                    <a:pt x="26" y="98"/>
                  </a:lnTo>
                  <a:lnTo>
                    <a:pt x="26" y="95"/>
                  </a:lnTo>
                  <a:lnTo>
                    <a:pt x="25" y="93"/>
                  </a:lnTo>
                  <a:lnTo>
                    <a:pt x="23" y="92"/>
                  </a:lnTo>
                  <a:lnTo>
                    <a:pt x="21" y="91"/>
                  </a:lnTo>
                  <a:lnTo>
                    <a:pt x="21" y="91"/>
                  </a:lnTo>
                  <a:lnTo>
                    <a:pt x="22" y="88"/>
                  </a:lnTo>
                  <a:lnTo>
                    <a:pt x="22" y="83"/>
                  </a:lnTo>
                  <a:lnTo>
                    <a:pt x="22" y="83"/>
                  </a:lnTo>
                  <a:lnTo>
                    <a:pt x="22" y="80"/>
                  </a:lnTo>
                  <a:lnTo>
                    <a:pt x="19" y="78"/>
                  </a:lnTo>
                  <a:lnTo>
                    <a:pt x="17" y="77"/>
                  </a:lnTo>
                  <a:lnTo>
                    <a:pt x="14" y="76"/>
                  </a:lnTo>
                  <a:lnTo>
                    <a:pt x="12" y="76"/>
                  </a:lnTo>
                  <a:lnTo>
                    <a:pt x="12" y="76"/>
                  </a:lnTo>
                  <a:lnTo>
                    <a:pt x="12" y="73"/>
                  </a:lnTo>
                  <a:lnTo>
                    <a:pt x="12" y="73"/>
                  </a:lnTo>
                  <a:lnTo>
                    <a:pt x="12" y="72"/>
                  </a:lnTo>
                  <a:lnTo>
                    <a:pt x="11" y="70"/>
                  </a:lnTo>
                  <a:lnTo>
                    <a:pt x="9" y="69"/>
                  </a:lnTo>
                  <a:lnTo>
                    <a:pt x="6" y="69"/>
                  </a:lnTo>
                  <a:lnTo>
                    <a:pt x="4" y="69"/>
                  </a:lnTo>
                  <a:lnTo>
                    <a:pt x="4" y="37"/>
                  </a:lnTo>
                  <a:lnTo>
                    <a:pt x="4" y="37"/>
                  </a:lnTo>
                  <a:lnTo>
                    <a:pt x="3" y="35"/>
                  </a:lnTo>
                  <a:lnTo>
                    <a:pt x="2" y="34"/>
                  </a:lnTo>
                  <a:lnTo>
                    <a:pt x="2" y="0"/>
                  </a:lnTo>
                  <a:lnTo>
                    <a:pt x="1" y="0"/>
                  </a:lnTo>
                  <a:lnTo>
                    <a:pt x="0" y="0"/>
                  </a:lnTo>
                  <a:lnTo>
                    <a:pt x="0" y="126"/>
                  </a:lnTo>
                  <a:lnTo>
                    <a:pt x="19" y="126"/>
                  </a:lnTo>
                  <a:lnTo>
                    <a:pt x="19" y="126"/>
                  </a:lnTo>
                  <a:lnTo>
                    <a:pt x="21" y="124"/>
                  </a:lnTo>
                  <a:lnTo>
                    <a:pt x="22" y="120"/>
                  </a:lnTo>
                  <a:lnTo>
                    <a:pt x="24" y="111"/>
                  </a:lnTo>
                  <a:lnTo>
                    <a:pt x="26" y="98"/>
                  </a:lnTo>
                  <a:lnTo>
                    <a:pt x="26" y="98"/>
                  </a:lnTo>
                  <a:close/>
                </a:path>
              </a:pathLst>
            </a:custGeom>
            <a:solidFill>
              <a:schemeClr val="accent2">
                <a:lumMod val="40000"/>
                <a:lumOff val="60000"/>
              </a:schemeClr>
            </a:solidFill>
            <a:ln w="9525">
              <a:noFill/>
              <a:round/>
            </a:ln>
          </p:spPr>
          <p:txBody>
            <a:bodyPr vert="horz" wrap="square" lIns="91440" tIns="45720" rIns="91440" bIns="45720" numCol="1" anchor="t" anchorCtr="0" compatLnSpc="1"/>
            <a:lstStyle/>
            <a:p>
              <a:endParaRPr lang="en-US"/>
            </a:p>
          </p:txBody>
        </p:sp>
        <p:sp>
          <p:nvSpPr>
            <p:cNvPr id="17" name="Freeform 30"/>
            <p:cNvSpPr/>
            <p:nvPr/>
          </p:nvSpPr>
          <p:spPr bwMode="auto">
            <a:xfrm>
              <a:off x="4572000" y="1704898"/>
              <a:ext cx="223495" cy="1636301"/>
            </a:xfrm>
            <a:custGeom>
              <a:avLst/>
              <a:gdLst/>
              <a:ahLst/>
              <a:cxnLst>
                <a:cxn ang="0">
                  <a:pos x="56" y="410"/>
                </a:cxn>
                <a:cxn ang="0">
                  <a:pos x="56" y="410"/>
                </a:cxn>
                <a:cxn ang="0">
                  <a:pos x="46" y="346"/>
                </a:cxn>
                <a:cxn ang="0">
                  <a:pos x="39" y="297"/>
                </a:cxn>
                <a:cxn ang="0">
                  <a:pos x="33" y="243"/>
                </a:cxn>
                <a:cxn ang="0">
                  <a:pos x="26" y="183"/>
                </a:cxn>
                <a:cxn ang="0">
                  <a:pos x="22" y="122"/>
                </a:cxn>
                <a:cxn ang="0">
                  <a:pos x="18" y="59"/>
                </a:cxn>
                <a:cxn ang="0">
                  <a:pos x="17" y="30"/>
                </a:cxn>
                <a:cxn ang="0">
                  <a:pos x="17" y="0"/>
                </a:cxn>
                <a:cxn ang="0">
                  <a:pos x="18" y="0"/>
                </a:cxn>
                <a:cxn ang="0">
                  <a:pos x="18" y="0"/>
                </a:cxn>
                <a:cxn ang="0">
                  <a:pos x="19" y="0"/>
                </a:cxn>
                <a:cxn ang="0">
                  <a:pos x="0" y="0"/>
                </a:cxn>
                <a:cxn ang="0">
                  <a:pos x="0" y="410"/>
                </a:cxn>
                <a:cxn ang="0">
                  <a:pos x="56" y="410"/>
                </a:cxn>
              </a:cxnLst>
              <a:rect l="0" t="0" r="r" b="b"/>
              <a:pathLst>
                <a:path w="56" h="410">
                  <a:moveTo>
                    <a:pt x="56" y="410"/>
                  </a:moveTo>
                  <a:lnTo>
                    <a:pt x="56" y="410"/>
                  </a:lnTo>
                  <a:lnTo>
                    <a:pt x="46" y="346"/>
                  </a:lnTo>
                  <a:lnTo>
                    <a:pt x="39" y="297"/>
                  </a:lnTo>
                  <a:lnTo>
                    <a:pt x="33" y="243"/>
                  </a:lnTo>
                  <a:lnTo>
                    <a:pt x="26" y="183"/>
                  </a:lnTo>
                  <a:lnTo>
                    <a:pt x="22" y="122"/>
                  </a:lnTo>
                  <a:lnTo>
                    <a:pt x="18" y="59"/>
                  </a:lnTo>
                  <a:lnTo>
                    <a:pt x="17" y="30"/>
                  </a:lnTo>
                  <a:lnTo>
                    <a:pt x="17" y="0"/>
                  </a:lnTo>
                  <a:lnTo>
                    <a:pt x="18" y="0"/>
                  </a:lnTo>
                  <a:lnTo>
                    <a:pt x="18" y="0"/>
                  </a:lnTo>
                  <a:lnTo>
                    <a:pt x="19" y="0"/>
                  </a:lnTo>
                  <a:lnTo>
                    <a:pt x="0" y="0"/>
                  </a:lnTo>
                  <a:lnTo>
                    <a:pt x="0" y="410"/>
                  </a:lnTo>
                  <a:lnTo>
                    <a:pt x="56" y="410"/>
                  </a:lnTo>
                  <a:close/>
                </a:path>
              </a:pathLst>
            </a:custGeom>
            <a:solidFill>
              <a:schemeClr val="accent2"/>
            </a:solidFill>
            <a:ln w="9525">
              <a:noFill/>
              <a:round/>
            </a:ln>
          </p:spPr>
          <p:txBody>
            <a:bodyPr vert="horz" wrap="square" lIns="91440" tIns="45720" rIns="91440" bIns="45720" numCol="1" anchor="t" anchorCtr="0" compatLnSpc="1"/>
            <a:lstStyle/>
            <a:p>
              <a:endParaRPr lang="en-US"/>
            </a:p>
          </p:txBody>
        </p:sp>
        <p:sp>
          <p:nvSpPr>
            <p:cNvPr id="18" name="Freeform 31"/>
            <p:cNvSpPr/>
            <p:nvPr/>
          </p:nvSpPr>
          <p:spPr bwMode="auto">
            <a:xfrm>
              <a:off x="4572000" y="3341199"/>
              <a:ext cx="279368" cy="83812"/>
            </a:xfrm>
            <a:custGeom>
              <a:avLst/>
              <a:gdLst/>
              <a:ahLst/>
              <a:cxnLst>
                <a:cxn ang="0">
                  <a:pos x="70" y="8"/>
                </a:cxn>
                <a:cxn ang="0">
                  <a:pos x="70" y="8"/>
                </a:cxn>
                <a:cxn ang="0">
                  <a:pos x="69" y="6"/>
                </a:cxn>
                <a:cxn ang="0">
                  <a:pos x="68" y="4"/>
                </a:cxn>
                <a:cxn ang="0">
                  <a:pos x="66" y="3"/>
                </a:cxn>
                <a:cxn ang="0">
                  <a:pos x="62" y="2"/>
                </a:cxn>
                <a:cxn ang="0">
                  <a:pos x="56" y="2"/>
                </a:cxn>
                <a:cxn ang="0">
                  <a:pos x="56" y="2"/>
                </a:cxn>
                <a:cxn ang="0">
                  <a:pos x="56" y="0"/>
                </a:cxn>
                <a:cxn ang="0">
                  <a:pos x="0" y="0"/>
                </a:cxn>
                <a:cxn ang="0">
                  <a:pos x="0" y="21"/>
                </a:cxn>
                <a:cxn ang="0">
                  <a:pos x="63" y="21"/>
                </a:cxn>
                <a:cxn ang="0">
                  <a:pos x="63" y="21"/>
                </a:cxn>
                <a:cxn ang="0">
                  <a:pos x="67" y="18"/>
                </a:cxn>
                <a:cxn ang="0">
                  <a:pos x="68" y="14"/>
                </a:cxn>
                <a:cxn ang="0">
                  <a:pos x="70" y="8"/>
                </a:cxn>
                <a:cxn ang="0">
                  <a:pos x="70" y="8"/>
                </a:cxn>
              </a:cxnLst>
              <a:rect l="0" t="0" r="r" b="b"/>
              <a:pathLst>
                <a:path w="70" h="21">
                  <a:moveTo>
                    <a:pt x="70" y="8"/>
                  </a:moveTo>
                  <a:lnTo>
                    <a:pt x="70" y="8"/>
                  </a:lnTo>
                  <a:lnTo>
                    <a:pt x="69" y="6"/>
                  </a:lnTo>
                  <a:lnTo>
                    <a:pt x="68" y="4"/>
                  </a:lnTo>
                  <a:lnTo>
                    <a:pt x="66" y="3"/>
                  </a:lnTo>
                  <a:lnTo>
                    <a:pt x="62" y="2"/>
                  </a:lnTo>
                  <a:lnTo>
                    <a:pt x="56" y="2"/>
                  </a:lnTo>
                  <a:lnTo>
                    <a:pt x="56" y="2"/>
                  </a:lnTo>
                  <a:lnTo>
                    <a:pt x="56" y="0"/>
                  </a:lnTo>
                  <a:lnTo>
                    <a:pt x="0" y="0"/>
                  </a:lnTo>
                  <a:lnTo>
                    <a:pt x="0" y="21"/>
                  </a:lnTo>
                  <a:lnTo>
                    <a:pt x="63" y="21"/>
                  </a:lnTo>
                  <a:lnTo>
                    <a:pt x="63" y="21"/>
                  </a:lnTo>
                  <a:lnTo>
                    <a:pt x="67" y="18"/>
                  </a:lnTo>
                  <a:lnTo>
                    <a:pt x="68" y="14"/>
                  </a:lnTo>
                  <a:lnTo>
                    <a:pt x="70" y="8"/>
                  </a:lnTo>
                  <a:lnTo>
                    <a:pt x="70" y="8"/>
                  </a:lnTo>
                  <a:close/>
                </a:path>
              </a:pathLst>
            </a:custGeom>
            <a:solidFill>
              <a:schemeClr val="accent2">
                <a:lumMod val="50000"/>
              </a:schemeClr>
            </a:solidFill>
            <a:ln w="9525">
              <a:noFill/>
              <a:round/>
            </a:ln>
          </p:spPr>
          <p:txBody>
            <a:bodyPr vert="horz" wrap="square" lIns="91440" tIns="45720" rIns="91440" bIns="45720" numCol="1" anchor="t" anchorCtr="0" compatLnSpc="1"/>
            <a:lstStyle/>
            <a:p>
              <a:endParaRPr lang="en-US"/>
            </a:p>
          </p:txBody>
        </p:sp>
        <p:sp>
          <p:nvSpPr>
            <p:cNvPr id="19" name="Freeform 32"/>
            <p:cNvSpPr/>
            <p:nvPr/>
          </p:nvSpPr>
          <p:spPr bwMode="auto">
            <a:xfrm>
              <a:off x="4572000" y="3425010"/>
              <a:ext cx="423043" cy="550755"/>
            </a:xfrm>
            <a:custGeom>
              <a:avLst/>
              <a:gdLst/>
              <a:ahLst/>
              <a:cxnLst>
                <a:cxn ang="0">
                  <a:pos x="59" y="1"/>
                </a:cxn>
                <a:cxn ang="0">
                  <a:pos x="62" y="1"/>
                </a:cxn>
                <a:cxn ang="0">
                  <a:pos x="62" y="1"/>
                </a:cxn>
                <a:cxn ang="0">
                  <a:pos x="63" y="0"/>
                </a:cxn>
                <a:cxn ang="0">
                  <a:pos x="0" y="0"/>
                </a:cxn>
                <a:cxn ang="0">
                  <a:pos x="0" y="44"/>
                </a:cxn>
                <a:cxn ang="0">
                  <a:pos x="1" y="44"/>
                </a:cxn>
                <a:cxn ang="0">
                  <a:pos x="25" y="44"/>
                </a:cxn>
                <a:cxn ang="0">
                  <a:pos x="25" y="44"/>
                </a:cxn>
                <a:cxn ang="0">
                  <a:pos x="33" y="84"/>
                </a:cxn>
                <a:cxn ang="0">
                  <a:pos x="39" y="114"/>
                </a:cxn>
                <a:cxn ang="0">
                  <a:pos x="46" y="138"/>
                </a:cxn>
                <a:cxn ang="0">
                  <a:pos x="106" y="138"/>
                </a:cxn>
                <a:cxn ang="0">
                  <a:pos x="106" y="138"/>
                </a:cxn>
                <a:cxn ang="0">
                  <a:pos x="91" y="103"/>
                </a:cxn>
                <a:cxn ang="0">
                  <a:pos x="78" y="68"/>
                </a:cxn>
                <a:cxn ang="0">
                  <a:pos x="67" y="34"/>
                </a:cxn>
                <a:cxn ang="0">
                  <a:pos x="62" y="18"/>
                </a:cxn>
                <a:cxn ang="0">
                  <a:pos x="59" y="1"/>
                </a:cxn>
                <a:cxn ang="0">
                  <a:pos x="59" y="1"/>
                </a:cxn>
              </a:cxnLst>
              <a:rect l="0" t="0" r="r" b="b"/>
              <a:pathLst>
                <a:path w="106" h="138">
                  <a:moveTo>
                    <a:pt x="59" y="1"/>
                  </a:moveTo>
                  <a:lnTo>
                    <a:pt x="62" y="1"/>
                  </a:lnTo>
                  <a:lnTo>
                    <a:pt x="62" y="1"/>
                  </a:lnTo>
                  <a:lnTo>
                    <a:pt x="63" y="0"/>
                  </a:lnTo>
                  <a:lnTo>
                    <a:pt x="0" y="0"/>
                  </a:lnTo>
                  <a:lnTo>
                    <a:pt x="0" y="44"/>
                  </a:lnTo>
                  <a:lnTo>
                    <a:pt x="1" y="44"/>
                  </a:lnTo>
                  <a:lnTo>
                    <a:pt x="25" y="44"/>
                  </a:lnTo>
                  <a:lnTo>
                    <a:pt x="25" y="44"/>
                  </a:lnTo>
                  <a:lnTo>
                    <a:pt x="33" y="84"/>
                  </a:lnTo>
                  <a:lnTo>
                    <a:pt x="39" y="114"/>
                  </a:lnTo>
                  <a:lnTo>
                    <a:pt x="46" y="138"/>
                  </a:lnTo>
                  <a:lnTo>
                    <a:pt x="106" y="138"/>
                  </a:lnTo>
                  <a:lnTo>
                    <a:pt x="106" y="138"/>
                  </a:lnTo>
                  <a:lnTo>
                    <a:pt x="91" y="103"/>
                  </a:lnTo>
                  <a:lnTo>
                    <a:pt x="78" y="68"/>
                  </a:lnTo>
                  <a:lnTo>
                    <a:pt x="67" y="34"/>
                  </a:lnTo>
                  <a:lnTo>
                    <a:pt x="62" y="18"/>
                  </a:lnTo>
                  <a:lnTo>
                    <a:pt x="59" y="1"/>
                  </a:lnTo>
                  <a:lnTo>
                    <a:pt x="59" y="1"/>
                  </a:lnTo>
                  <a:close/>
                </a:path>
              </a:pathLst>
            </a:custGeom>
            <a:solidFill>
              <a:schemeClr val="accent2">
                <a:lumMod val="60000"/>
                <a:lumOff val="40000"/>
              </a:schemeClr>
            </a:solidFill>
            <a:ln w="9525">
              <a:noFill/>
              <a:round/>
            </a:ln>
          </p:spPr>
          <p:txBody>
            <a:bodyPr vert="horz" wrap="square" lIns="91440" tIns="45720" rIns="91440" bIns="45720" numCol="1" anchor="t" anchorCtr="0" compatLnSpc="1"/>
            <a:lstStyle/>
            <a:p>
              <a:endParaRPr lang="en-US"/>
            </a:p>
          </p:txBody>
        </p:sp>
      </p:grpSp>
      <p:grpSp>
        <p:nvGrpSpPr>
          <p:cNvPr id="23" name="Group 86"/>
          <p:cNvGrpSpPr/>
          <p:nvPr/>
        </p:nvGrpSpPr>
        <p:grpSpPr>
          <a:xfrm>
            <a:off x="8688070" y="4473243"/>
            <a:ext cx="2595880" cy="443865"/>
            <a:chOff x="3071802" y="4334307"/>
            <a:chExt cx="2000264" cy="285752"/>
          </a:xfrm>
        </p:grpSpPr>
        <p:sp>
          <p:nvSpPr>
            <p:cNvPr id="70" name="Rectangle 69"/>
            <p:cNvSpPr/>
            <p:nvPr/>
          </p:nvSpPr>
          <p:spPr>
            <a:xfrm>
              <a:off x="4000496" y="4334307"/>
              <a:ext cx="1071570" cy="285752"/>
            </a:xfrm>
            <a:prstGeom prst="rect">
              <a:avLst/>
            </a:prstGeom>
            <a:solidFill>
              <a:schemeClr val="accent2">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ym typeface="+mn-ea"/>
                </a:rPr>
                <a:t>基础设计</a:t>
              </a:r>
              <a:endParaRPr lang="en-US" dirty="0"/>
            </a:p>
          </p:txBody>
        </p:sp>
        <p:cxnSp>
          <p:nvCxnSpPr>
            <p:cNvPr id="29" name="Straight Connector 28"/>
            <p:cNvCxnSpPr/>
            <p:nvPr/>
          </p:nvCxnSpPr>
          <p:spPr>
            <a:xfrm>
              <a:off x="3071802" y="4500576"/>
              <a:ext cx="785818" cy="1588"/>
            </a:xfrm>
            <a:prstGeom prst="line">
              <a:avLst/>
            </a:prstGeom>
            <a:ln w="12700">
              <a:solidFill>
                <a:schemeClr val="accent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4" name="Group 85"/>
          <p:cNvGrpSpPr/>
          <p:nvPr/>
        </p:nvGrpSpPr>
        <p:grpSpPr>
          <a:xfrm>
            <a:off x="8329930" y="3467403"/>
            <a:ext cx="2954020" cy="425450"/>
            <a:chOff x="2714612" y="3328986"/>
            <a:chExt cx="2357454" cy="285752"/>
          </a:xfrm>
        </p:grpSpPr>
        <p:sp>
          <p:nvSpPr>
            <p:cNvPr id="69" name="Rectangle 68"/>
            <p:cNvSpPr/>
            <p:nvPr/>
          </p:nvSpPr>
          <p:spPr>
            <a:xfrm>
              <a:off x="4000496" y="3328986"/>
              <a:ext cx="1071570" cy="28575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ym typeface="+mn-ea"/>
                </a:rPr>
                <a:t>计算分析</a:t>
              </a:r>
              <a:endParaRPr lang="en-US" dirty="0"/>
            </a:p>
          </p:txBody>
        </p:sp>
        <p:cxnSp>
          <p:nvCxnSpPr>
            <p:cNvPr id="80" name="Straight Connector 79"/>
            <p:cNvCxnSpPr/>
            <p:nvPr/>
          </p:nvCxnSpPr>
          <p:spPr>
            <a:xfrm>
              <a:off x="2714612" y="3500444"/>
              <a:ext cx="1143008" cy="2011"/>
            </a:xfrm>
            <a:prstGeom prst="line">
              <a:avLst/>
            </a:prstGeom>
            <a:ln w="12700">
              <a:solidFill>
                <a:schemeClr val="accent2">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20" name="流程图: 过程 19"/>
          <p:cNvSpPr/>
          <p:nvPr/>
        </p:nvSpPr>
        <p:spPr>
          <a:xfrm>
            <a:off x="9017000" y="1977058"/>
            <a:ext cx="2466340" cy="41719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gradFill>
                  <a:gsLst>
                    <a:gs pos="0">
                      <a:srgbClr val="007BD3"/>
                    </a:gs>
                    <a:gs pos="100000">
                      <a:srgbClr val="034373"/>
                    </a:gs>
                  </a:gsLst>
                  <a:lin scaled="0"/>
                </a:gradFill>
              </a:rPr>
              <a:t>参数化快速建模方式</a:t>
            </a:r>
          </a:p>
        </p:txBody>
      </p:sp>
      <p:sp>
        <p:nvSpPr>
          <p:cNvPr id="26" name="流程图: 过程 25"/>
          <p:cNvSpPr/>
          <p:nvPr/>
        </p:nvSpPr>
        <p:spPr>
          <a:xfrm>
            <a:off x="8194040" y="2984803"/>
            <a:ext cx="3289300" cy="38290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gradFill>
                  <a:gsLst>
                    <a:gs pos="0">
                      <a:srgbClr val="007BD3"/>
                    </a:gs>
                    <a:gs pos="100000">
                      <a:srgbClr val="034373"/>
                    </a:gs>
                  </a:gsLst>
                  <a:lin scaled="0"/>
                </a:gradFill>
              </a:rPr>
              <a:t>实现恒、活、风荷载自动导荷</a:t>
            </a:r>
          </a:p>
        </p:txBody>
      </p:sp>
      <p:sp>
        <p:nvSpPr>
          <p:cNvPr id="27" name="流程图: 过程 26"/>
          <p:cNvSpPr/>
          <p:nvPr/>
        </p:nvSpPr>
        <p:spPr>
          <a:xfrm>
            <a:off x="9056892" y="3969506"/>
            <a:ext cx="2651125" cy="41656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gradFill>
                  <a:gsLst>
                    <a:gs pos="0">
                      <a:srgbClr val="007BD3"/>
                    </a:gs>
                    <a:gs pos="100000">
                      <a:srgbClr val="034373"/>
                    </a:gs>
                  </a:gsLst>
                  <a:lin scaled="0"/>
                </a:gradFill>
              </a:rPr>
              <a:t>进行非线性分析</a:t>
            </a:r>
          </a:p>
        </p:txBody>
      </p:sp>
      <p:sp>
        <p:nvSpPr>
          <p:cNvPr id="28" name="流程图: 过程 27"/>
          <p:cNvSpPr/>
          <p:nvPr/>
        </p:nvSpPr>
        <p:spPr>
          <a:xfrm>
            <a:off x="8832215" y="5073318"/>
            <a:ext cx="2651125" cy="41656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gradFill>
                  <a:gsLst>
                    <a:gs pos="0">
                      <a:srgbClr val="007BD3"/>
                    </a:gs>
                    <a:gs pos="100000">
                      <a:srgbClr val="034373"/>
                    </a:gs>
                  </a:gsLst>
                  <a:lin scaled="0"/>
                </a:gradFill>
              </a:rPr>
              <a:t>自动接力上部荷载设计</a:t>
            </a:r>
          </a:p>
        </p:txBody>
      </p:sp>
    </p:spTree>
    <p:extLst>
      <p:ext uri="{BB962C8B-B14F-4D97-AF65-F5344CB8AC3E}">
        <p14:creationId xmlns:p14="http://schemas.microsoft.com/office/powerpoint/2010/main" val="3726811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15880" y="571684"/>
            <a:ext cx="963620" cy="484187"/>
          </a:xfrm>
          <a:prstGeom prst="parallelogram">
            <a:avLst>
              <a:gd name="adj" fmla="val 60593"/>
            </a:avLst>
          </a:prstGeom>
          <a:solidFill>
            <a:schemeClr val="accent2">
              <a:lumMod val="60000"/>
              <a:lumOff val="40000"/>
              <a:alpha val="74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平行四边形 2"/>
          <p:cNvSpPr/>
          <p:nvPr/>
        </p:nvSpPr>
        <p:spPr>
          <a:xfrm>
            <a:off x="3267083" y="571684"/>
            <a:ext cx="8924917" cy="485775"/>
          </a:xfrm>
          <a:prstGeom prst="parallelogram">
            <a:avLst>
              <a:gd name="adj" fmla="val 60593"/>
            </a:avLst>
          </a:prstGeom>
          <a:solidFill>
            <a:schemeClr val="accent3">
              <a:lumMod val="60000"/>
              <a:lumOff val="40000"/>
              <a:alpha val="74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2711" name="文本框 7"/>
          <p:cNvSpPr txBox="1"/>
          <p:nvPr/>
        </p:nvSpPr>
        <p:spPr>
          <a:xfrm>
            <a:off x="983615" y="476885"/>
            <a:ext cx="2216150" cy="645160"/>
          </a:xfrm>
          <a:prstGeom prst="rect">
            <a:avLst/>
          </a:prstGeom>
          <a:noFill/>
          <a:ln w="9525">
            <a:noFill/>
          </a:ln>
        </p:spPr>
        <p:txBody>
          <a:bodyPr wrap="square" anchor="t" anchorCtr="0">
            <a:spAutoFit/>
          </a:bodyPr>
          <a:lstStyle/>
          <a:p>
            <a:r>
              <a:rPr lang="zh-CN" altLang="en-US" sz="3600" b="1" dirty="0">
                <a:latin typeface="Arial" panose="020B0604020202020204" pitchFamily="34" charset="0"/>
                <a:ea typeface="微软雅黑" panose="020B0503020204020204" pitchFamily="34" charset="-122"/>
              </a:rPr>
              <a:t>  目  录</a:t>
            </a:r>
          </a:p>
        </p:txBody>
      </p:sp>
      <p:pic>
        <p:nvPicPr>
          <p:cNvPr id="2050" name="Picture 2" descr="https://gimg2.baidu.com/image_search/src=http%3A%2F%2Fimg.yzt-tools.com%2F20201218%2F6aa91c1616c5657e9434c2d9ec23878e.jpg&amp;refer=http%3A%2F%2Fimg.yzt-tools.com&amp;app=2002&amp;size=f9999,10000&amp;q=a80&amp;n=0&amp;g=0n&amp;fmt=jpeg?sec=1645578467&amp;t=e57787aa1b0237dd29abedd119c2a8a2"/>
          <p:cNvPicPr>
            <a:picLocks noChangeAspect="1" noChangeArrowheads="1"/>
          </p:cNvPicPr>
          <p:nvPr/>
        </p:nvPicPr>
        <p:blipFill rotWithShape="1">
          <a:blip r:embed="rId2">
            <a:extLst>
              <a:ext uri="{28A0092B-C50C-407E-A947-70E740481C1C}">
                <a14:useLocalDpi xmlns:a14="http://schemas.microsoft.com/office/drawing/2010/main" val="0"/>
              </a:ext>
            </a:extLst>
          </a:blip>
          <a:srcRect t="13307"/>
          <a:stretch>
            <a:fillRect/>
          </a:stretch>
        </p:blipFill>
        <p:spPr bwMode="auto">
          <a:xfrm>
            <a:off x="148805" y="1853502"/>
            <a:ext cx="4069757" cy="27784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nvGrpSpPr>
          <p:cNvPr id="22" name="组合 21"/>
          <p:cNvGrpSpPr/>
          <p:nvPr/>
        </p:nvGrpSpPr>
        <p:grpSpPr>
          <a:xfrm>
            <a:off x="4544598" y="1999976"/>
            <a:ext cx="6302677" cy="646331"/>
            <a:chOff x="1105784" y="1850337"/>
            <a:chExt cx="3696406" cy="3461890"/>
          </a:xfrm>
        </p:grpSpPr>
        <p:sp>
          <p:nvSpPr>
            <p:cNvPr id="23" name="文本框 22"/>
            <p:cNvSpPr txBox="1"/>
            <p:nvPr/>
          </p:nvSpPr>
          <p:spPr>
            <a:xfrm>
              <a:off x="1751168" y="1917326"/>
              <a:ext cx="3051022" cy="3373989"/>
            </a:xfrm>
            <a:prstGeom prst="rect">
              <a:avLst/>
            </a:prstGeom>
            <a:noFill/>
          </p:spPr>
          <p:txBody>
            <a:bodyPr wrap="square" rtlCol="0">
              <a:spAutoFit/>
              <a:scene3d>
                <a:camera prst="orthographicFront"/>
                <a:lightRig rig="threePt" dir="t"/>
              </a:scene3d>
              <a:sp3d contourW="12700"/>
            </a:bodyPr>
            <a:lstStyle/>
            <a:p>
              <a:pPr lvl="0"/>
              <a:r>
                <a:rPr lang="zh-CN" altLang="en-US" sz="3500" b="1" dirty="0">
                  <a:solidFill>
                    <a:srgbClr val="404040"/>
                  </a:solidFill>
                  <a:latin typeface="汉仪雅酷黑 75W" panose="020B0804020202020204" charset="-122"/>
                  <a:ea typeface="汉仪雅酷黑 75W" panose="020B0804020202020204" charset="-122"/>
                </a:rPr>
                <a:t>参数化快速输入模型</a:t>
              </a:r>
              <a:endParaRPr lang="zh-CN" altLang="en-US" sz="2400" b="1" dirty="0">
                <a:solidFill>
                  <a:srgbClr val="404040"/>
                </a:solidFill>
                <a:latin typeface="汉仪雅酷黑 75W" panose="020B0804020202020204" charset="-122"/>
                <a:ea typeface="汉仪雅酷黑 75W" panose="020B0804020202020204" charset="-122"/>
                <a:sym typeface="Arial" panose="020B0604020202020204" pitchFamily="34" charset="0"/>
              </a:endParaRPr>
            </a:p>
          </p:txBody>
        </p:sp>
        <p:sp>
          <p:nvSpPr>
            <p:cNvPr id="24" name="文本框 23"/>
            <p:cNvSpPr txBox="1"/>
            <p:nvPr/>
          </p:nvSpPr>
          <p:spPr>
            <a:xfrm>
              <a:off x="1105784" y="1850337"/>
              <a:ext cx="610701" cy="3461890"/>
            </a:xfrm>
            <a:prstGeom prst="rect">
              <a:avLst/>
            </a:prstGeom>
            <a:noFill/>
          </p:spPr>
          <p:txBody>
            <a:bodyPr wrap="square" rtlCol="0">
              <a:spAutoFit/>
              <a:scene3d>
                <a:camera prst="orthographicFront"/>
                <a:lightRig rig="threePt" dir="t"/>
              </a:scene3d>
              <a:sp3d contourW="12700"/>
            </a:bodyPr>
            <a:lstStyle/>
            <a:p>
              <a:r>
                <a:rPr lang="en-US" altLang="zh-CN" sz="3600" b="1" i="1" dirty="0">
                  <a:latin typeface="汉仪雅酷黑 75W" panose="020B0804020202020204" charset="-122"/>
                  <a:ea typeface="汉仪雅酷黑 75W" panose="020B0804020202020204" charset="-122"/>
                  <a:cs typeface="+mn-ea"/>
                  <a:sym typeface="+mn-lt"/>
                </a:rPr>
                <a:t>01.</a:t>
              </a:r>
            </a:p>
          </p:txBody>
        </p:sp>
      </p:grpSp>
      <p:grpSp>
        <p:nvGrpSpPr>
          <p:cNvPr id="25" name="组合 24"/>
          <p:cNvGrpSpPr/>
          <p:nvPr/>
        </p:nvGrpSpPr>
        <p:grpSpPr>
          <a:xfrm>
            <a:off x="4544598" y="3318089"/>
            <a:ext cx="5802207" cy="648839"/>
            <a:chOff x="1066367" y="1890171"/>
            <a:chExt cx="2859305" cy="16572129"/>
          </a:xfrm>
        </p:grpSpPr>
        <p:sp>
          <p:nvSpPr>
            <p:cNvPr id="26" name="文本框 25"/>
            <p:cNvSpPr txBox="1"/>
            <p:nvPr/>
          </p:nvSpPr>
          <p:spPr>
            <a:xfrm>
              <a:off x="1645969" y="2347282"/>
              <a:ext cx="2279703" cy="16115018"/>
            </a:xfrm>
            <a:prstGeom prst="rect">
              <a:avLst/>
            </a:prstGeom>
            <a:noFill/>
          </p:spPr>
          <p:txBody>
            <a:bodyPr wrap="square" rtlCol="0">
              <a:spAutoFit/>
              <a:scene3d>
                <a:camera prst="orthographicFront"/>
                <a:lightRig rig="threePt" dir="t"/>
              </a:scene3d>
              <a:sp3d contourW="12700"/>
            </a:bodyPr>
            <a:lstStyle/>
            <a:p>
              <a:pPr lvl="0"/>
              <a:r>
                <a:rPr lang="zh-CN" altLang="en-US" sz="3500" b="1" dirty="0">
                  <a:solidFill>
                    <a:srgbClr val="404040"/>
                  </a:solidFill>
                  <a:latin typeface="汉仪雅酷黑 75W" panose="020B0804020202020204" charset="-122"/>
                  <a:ea typeface="汉仪雅酷黑 75W" panose="020B0804020202020204" charset="-122"/>
                </a:rPr>
                <a:t>计算分析与构件设计</a:t>
              </a:r>
              <a:endParaRPr lang="zh-CN" altLang="en-US" sz="2400" b="1" dirty="0">
                <a:solidFill>
                  <a:srgbClr val="404040"/>
                </a:solidFill>
                <a:latin typeface="汉仪雅酷黑 75W" panose="020B0804020202020204" charset="-122"/>
                <a:ea typeface="汉仪雅酷黑 75W" panose="020B0804020202020204" charset="-122"/>
                <a:sym typeface="Arial" panose="020B0604020202020204" pitchFamily="34" charset="0"/>
              </a:endParaRPr>
            </a:p>
          </p:txBody>
        </p:sp>
        <p:sp>
          <p:nvSpPr>
            <p:cNvPr id="27" name="文本框 26"/>
            <p:cNvSpPr txBox="1"/>
            <p:nvPr/>
          </p:nvSpPr>
          <p:spPr>
            <a:xfrm>
              <a:off x="1066367" y="1890171"/>
              <a:ext cx="610701" cy="16088915"/>
            </a:xfrm>
            <a:prstGeom prst="rect">
              <a:avLst/>
            </a:prstGeom>
            <a:noFill/>
          </p:spPr>
          <p:txBody>
            <a:bodyPr wrap="square" rtlCol="0">
              <a:spAutoFit/>
              <a:scene3d>
                <a:camera prst="orthographicFront"/>
                <a:lightRig rig="threePt" dir="t"/>
              </a:scene3d>
              <a:sp3d contourW="12700"/>
            </a:bodyPr>
            <a:lstStyle/>
            <a:p>
              <a:r>
                <a:rPr lang="en-US" altLang="zh-CN" sz="3500" b="1" i="1" dirty="0">
                  <a:latin typeface="汉仪雅酷黑 75W" panose="020B0804020202020204" charset="-122"/>
                  <a:ea typeface="汉仪雅酷黑 75W" panose="020B0804020202020204" charset="-122"/>
                  <a:cs typeface="+mn-ea"/>
                  <a:sym typeface="+mn-lt"/>
                </a:rPr>
                <a:t>02.</a:t>
              </a:r>
            </a:p>
          </p:txBody>
        </p:sp>
      </p:grpSp>
      <p:grpSp>
        <p:nvGrpSpPr>
          <p:cNvPr id="28" name="组合 27"/>
          <p:cNvGrpSpPr/>
          <p:nvPr/>
        </p:nvGrpSpPr>
        <p:grpSpPr>
          <a:xfrm>
            <a:off x="4544598" y="4631931"/>
            <a:ext cx="6274435" cy="633818"/>
            <a:chOff x="1066367" y="1890171"/>
            <a:chExt cx="3735823" cy="5985320"/>
          </a:xfrm>
        </p:grpSpPr>
        <p:sp>
          <p:nvSpPr>
            <p:cNvPr id="29" name="文本框 28"/>
            <p:cNvSpPr txBox="1"/>
            <p:nvPr/>
          </p:nvSpPr>
          <p:spPr>
            <a:xfrm>
              <a:off x="1751168" y="1917330"/>
              <a:ext cx="3051022" cy="5958161"/>
            </a:xfrm>
            <a:prstGeom prst="rect">
              <a:avLst/>
            </a:prstGeom>
            <a:noFill/>
          </p:spPr>
          <p:txBody>
            <a:bodyPr wrap="square" rtlCol="0">
              <a:spAutoFit/>
              <a:scene3d>
                <a:camera prst="orthographicFront"/>
                <a:lightRig rig="threePt" dir="t"/>
              </a:scene3d>
              <a:sp3d contourW="12700"/>
            </a:bodyPr>
            <a:lstStyle/>
            <a:p>
              <a:pPr lvl="0"/>
              <a:r>
                <a:rPr lang="zh-CN" altLang="en-US" sz="3500" b="1" dirty="0">
                  <a:solidFill>
                    <a:srgbClr val="404040"/>
                  </a:solidFill>
                  <a:latin typeface="汉仪雅酷黑 75W" panose="020B0804020202020204" charset="-122"/>
                  <a:ea typeface="汉仪雅酷黑 75W" panose="020B0804020202020204" charset="-122"/>
                </a:rPr>
                <a:t>基础自动接力计算</a:t>
              </a:r>
              <a:endParaRPr lang="zh-CN" altLang="en-US" sz="2400" b="1" dirty="0">
                <a:solidFill>
                  <a:srgbClr val="404040"/>
                </a:solidFill>
                <a:latin typeface="汉仪雅酷黑 75W" panose="020B0804020202020204" charset="-122"/>
                <a:ea typeface="汉仪雅酷黑 75W" panose="020B0804020202020204" charset="-122"/>
                <a:sym typeface="Arial" panose="020B0604020202020204" pitchFamily="34" charset="0"/>
              </a:endParaRPr>
            </a:p>
          </p:txBody>
        </p:sp>
        <p:sp>
          <p:nvSpPr>
            <p:cNvPr id="30" name="文本框 29"/>
            <p:cNvSpPr txBox="1"/>
            <p:nvPr/>
          </p:nvSpPr>
          <p:spPr>
            <a:xfrm>
              <a:off x="1066367" y="1890171"/>
              <a:ext cx="610701" cy="5948513"/>
            </a:xfrm>
            <a:prstGeom prst="rect">
              <a:avLst/>
            </a:prstGeom>
            <a:noFill/>
          </p:spPr>
          <p:txBody>
            <a:bodyPr wrap="square" rtlCol="0">
              <a:spAutoFit/>
              <a:scene3d>
                <a:camera prst="orthographicFront"/>
                <a:lightRig rig="threePt" dir="t"/>
              </a:scene3d>
              <a:sp3d contourW="12700"/>
            </a:bodyPr>
            <a:lstStyle/>
            <a:p>
              <a:r>
                <a:rPr lang="en-US" altLang="zh-CN" sz="3500" b="1" i="1" dirty="0">
                  <a:latin typeface="汉仪雅酷黑 75W" panose="020B0804020202020204" charset="-122"/>
                  <a:ea typeface="汉仪雅酷黑 75W" panose="020B0804020202020204" charset="-122"/>
                  <a:cs typeface="+mn-ea"/>
                  <a:sym typeface="+mn-lt"/>
                </a:rPr>
                <a:t>03.</a:t>
              </a:r>
            </a:p>
          </p:txBody>
        </p:sp>
      </p:grpSp>
    </p:spTree>
    <p:extLst>
      <p:ext uri="{BB962C8B-B14F-4D97-AF65-F5344CB8AC3E}">
        <p14:creationId xmlns:p14="http://schemas.microsoft.com/office/powerpoint/2010/main" val="1101473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789364" y="235585"/>
            <a:ext cx="7682900" cy="645160"/>
          </a:xfrm>
          <a:prstGeom prst="rect">
            <a:avLst/>
          </a:prstGeom>
        </p:spPr>
        <p:txBody>
          <a:bodyPr wrap="square">
            <a:spAutoFit/>
          </a:bodyPr>
          <a:lstStyle/>
          <a:p>
            <a:r>
              <a:rPr lang="zh-CN" altLang="en-US" sz="3600" b="1" dirty="0">
                <a:solidFill>
                  <a:srgbClr val="071127"/>
                </a:solidFill>
                <a:latin typeface="微软雅黑" panose="020B0503020204020204" pitchFamily="34" charset="-122"/>
                <a:ea typeface="微软雅黑" panose="020B0503020204020204" pitchFamily="34" charset="-122"/>
                <a:cs typeface="Arial" panose="020B0604020202020204" pitchFamily="34" charset="0"/>
                <a:sym typeface="+mn-ea"/>
              </a:rPr>
              <a:t>软件实现</a:t>
            </a:r>
            <a:endParaRPr lang="zh-CN" sz="3600" b="1" dirty="0">
              <a:latin typeface="微软雅黑" panose="020B0503020204020204" pitchFamily="34" charset="-122"/>
              <a:ea typeface="微软雅黑" panose="020B0503020204020204" pitchFamily="34" charset="-122"/>
              <a:cs typeface="+mn-ea"/>
            </a:endParaRPr>
          </a:p>
        </p:txBody>
      </p:sp>
      <p:cxnSp>
        <p:nvCxnSpPr>
          <p:cNvPr id="3" name="Straight Connector 101"/>
          <p:cNvCxnSpPr/>
          <p:nvPr/>
        </p:nvCxnSpPr>
        <p:spPr>
          <a:xfrm flipH="1">
            <a:off x="2625090" y="4076065"/>
            <a:ext cx="2392045" cy="9525"/>
          </a:xfrm>
          <a:prstGeom prst="line">
            <a:avLst/>
          </a:prstGeom>
          <a:ln w="28575">
            <a:solidFill>
              <a:schemeClr val="accent2">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 name="Down Arrow Callout 133"/>
          <p:cNvSpPr/>
          <p:nvPr/>
        </p:nvSpPr>
        <p:spPr>
          <a:xfrm>
            <a:off x="2475230" y="2635885"/>
            <a:ext cx="2486660" cy="1296670"/>
          </a:xfrm>
          <a:prstGeom prst="downArrowCallout">
            <a:avLst>
              <a:gd name="adj1" fmla="val 25776"/>
              <a:gd name="adj2" fmla="val 9254"/>
              <a:gd name="adj3" fmla="val 9254"/>
              <a:gd name="adj4" fmla="val 9074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ev01"/>
          <p:cNvSpPr>
            <a:spLocks noChangeAspect="1"/>
          </p:cNvSpPr>
          <p:nvPr/>
        </p:nvSpPr>
        <p:spPr>
          <a:xfrm>
            <a:off x="3629851" y="3970139"/>
            <a:ext cx="252860" cy="252860"/>
          </a:xfrm>
          <a:prstGeom prst="ellipse">
            <a:avLst/>
          </a:prstGeom>
          <a:solidFill>
            <a:schemeClr val="bg1"/>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cxnSp>
        <p:nvCxnSpPr>
          <p:cNvPr id="8" name="Straight Connector 141"/>
          <p:cNvCxnSpPr/>
          <p:nvPr/>
        </p:nvCxnSpPr>
        <p:spPr>
          <a:xfrm flipH="1">
            <a:off x="5267960" y="4076065"/>
            <a:ext cx="2197735" cy="9525"/>
          </a:xfrm>
          <a:prstGeom prst="line">
            <a:avLst/>
          </a:prstGeom>
          <a:ln w="28575">
            <a:solidFill>
              <a:schemeClr val="accent2">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Down Arrow Callout 144"/>
          <p:cNvSpPr/>
          <p:nvPr/>
        </p:nvSpPr>
        <p:spPr>
          <a:xfrm flipV="1">
            <a:off x="5139690" y="4291330"/>
            <a:ext cx="2179320" cy="1237615"/>
          </a:xfrm>
          <a:prstGeom prst="downArrowCallout">
            <a:avLst>
              <a:gd name="adj1" fmla="val 25776"/>
              <a:gd name="adj2" fmla="val 9254"/>
              <a:gd name="adj3" fmla="val 9254"/>
              <a:gd name="adj4" fmla="val 9074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ev01"/>
          <p:cNvSpPr>
            <a:spLocks noChangeAspect="1"/>
          </p:cNvSpPr>
          <p:nvPr/>
        </p:nvSpPr>
        <p:spPr>
          <a:xfrm>
            <a:off x="6057478" y="3970139"/>
            <a:ext cx="252860" cy="252860"/>
          </a:xfrm>
          <a:prstGeom prst="ellipse">
            <a:avLst/>
          </a:prstGeom>
          <a:solidFill>
            <a:schemeClr val="bg1"/>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cxnSp>
        <p:nvCxnSpPr>
          <p:cNvPr id="15" name="Straight Connector 149"/>
          <p:cNvCxnSpPr/>
          <p:nvPr/>
        </p:nvCxnSpPr>
        <p:spPr>
          <a:xfrm flipH="1">
            <a:off x="7699375" y="4076065"/>
            <a:ext cx="2214245" cy="9525"/>
          </a:xfrm>
          <a:prstGeom prst="line">
            <a:avLst/>
          </a:prstGeom>
          <a:ln w="28575">
            <a:solidFill>
              <a:schemeClr val="accent2">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Down Arrow Callout 152"/>
          <p:cNvSpPr/>
          <p:nvPr/>
        </p:nvSpPr>
        <p:spPr>
          <a:xfrm>
            <a:off x="7681595" y="2635885"/>
            <a:ext cx="2191385" cy="1237615"/>
          </a:xfrm>
          <a:prstGeom prst="downArrowCallout">
            <a:avLst>
              <a:gd name="adj1" fmla="val 25776"/>
              <a:gd name="adj2" fmla="val 9254"/>
              <a:gd name="adj3" fmla="val 9254"/>
              <a:gd name="adj4" fmla="val 9074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ev01"/>
          <p:cNvSpPr>
            <a:spLocks noChangeAspect="1"/>
          </p:cNvSpPr>
          <p:nvPr/>
        </p:nvSpPr>
        <p:spPr>
          <a:xfrm>
            <a:off x="8704083" y="3970139"/>
            <a:ext cx="252860" cy="252860"/>
          </a:xfrm>
          <a:prstGeom prst="ellipse">
            <a:avLst/>
          </a:prstGeom>
          <a:solidFill>
            <a:schemeClr val="bg1"/>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cxnSp>
        <p:nvCxnSpPr>
          <p:cNvPr id="26" name="Straight Connector 141"/>
          <p:cNvCxnSpPr/>
          <p:nvPr/>
        </p:nvCxnSpPr>
        <p:spPr>
          <a:xfrm flipH="1">
            <a:off x="242570" y="4076065"/>
            <a:ext cx="2254250" cy="9525"/>
          </a:xfrm>
          <a:prstGeom prst="line">
            <a:avLst/>
          </a:prstGeom>
          <a:ln w="28575">
            <a:solidFill>
              <a:schemeClr val="accent2">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Down Arrow Callout 144"/>
          <p:cNvSpPr/>
          <p:nvPr/>
        </p:nvSpPr>
        <p:spPr>
          <a:xfrm flipV="1">
            <a:off x="248920" y="4230370"/>
            <a:ext cx="2186305" cy="1201420"/>
          </a:xfrm>
          <a:prstGeom prst="downArrowCallout">
            <a:avLst>
              <a:gd name="adj1" fmla="val 25776"/>
              <a:gd name="adj2" fmla="val 9254"/>
              <a:gd name="adj3" fmla="val 9254"/>
              <a:gd name="adj4" fmla="val 9074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ev01"/>
          <p:cNvSpPr>
            <a:spLocks noChangeAspect="1"/>
          </p:cNvSpPr>
          <p:nvPr/>
        </p:nvSpPr>
        <p:spPr>
          <a:xfrm>
            <a:off x="1129060" y="3932039"/>
            <a:ext cx="252860" cy="252860"/>
          </a:xfrm>
          <a:prstGeom prst="ellipse">
            <a:avLst/>
          </a:prstGeom>
          <a:solidFill>
            <a:schemeClr val="bg1"/>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sp>
        <p:nvSpPr>
          <p:cNvPr id="11" name="Sev01"/>
          <p:cNvSpPr>
            <a:spLocks noChangeAspect="1"/>
          </p:cNvSpPr>
          <p:nvPr/>
        </p:nvSpPr>
        <p:spPr>
          <a:xfrm>
            <a:off x="768350" y="2931160"/>
            <a:ext cx="862330" cy="862330"/>
          </a:xfrm>
          <a:prstGeom prst="ellipse">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sp>
        <p:nvSpPr>
          <p:cNvPr id="23" name="Freeform 62"/>
          <p:cNvSpPr>
            <a:spLocks noEditPoints="1"/>
          </p:cNvSpPr>
          <p:nvPr/>
        </p:nvSpPr>
        <p:spPr bwMode="auto">
          <a:xfrm>
            <a:off x="4022486" y="4532192"/>
            <a:ext cx="598296" cy="533405"/>
          </a:xfrm>
          <a:custGeom>
            <a:avLst/>
            <a:gdLst>
              <a:gd name="T0" fmla="*/ 384 w 387"/>
              <a:gd name="T1" fmla="*/ 320 h 345"/>
              <a:gd name="T2" fmla="*/ 347 w 387"/>
              <a:gd name="T3" fmla="*/ 241 h 345"/>
              <a:gd name="T4" fmla="*/ 326 w 387"/>
              <a:gd name="T5" fmla="*/ 226 h 345"/>
              <a:gd name="T6" fmla="*/ 284 w 387"/>
              <a:gd name="T7" fmla="*/ 226 h 345"/>
              <a:gd name="T8" fmla="*/ 284 w 387"/>
              <a:gd name="T9" fmla="*/ 214 h 345"/>
              <a:gd name="T10" fmla="*/ 319 w 387"/>
              <a:gd name="T11" fmla="*/ 214 h 345"/>
              <a:gd name="T12" fmla="*/ 345 w 387"/>
              <a:gd name="T13" fmla="*/ 187 h 345"/>
              <a:gd name="T14" fmla="*/ 345 w 387"/>
              <a:gd name="T15" fmla="*/ 27 h 345"/>
              <a:gd name="T16" fmla="*/ 319 w 387"/>
              <a:gd name="T17" fmla="*/ 0 h 345"/>
              <a:gd name="T18" fmla="*/ 68 w 387"/>
              <a:gd name="T19" fmla="*/ 0 h 345"/>
              <a:gd name="T20" fmla="*/ 42 w 387"/>
              <a:gd name="T21" fmla="*/ 27 h 345"/>
              <a:gd name="T22" fmla="*/ 42 w 387"/>
              <a:gd name="T23" fmla="*/ 187 h 345"/>
              <a:gd name="T24" fmla="*/ 68 w 387"/>
              <a:gd name="T25" fmla="*/ 214 h 345"/>
              <a:gd name="T26" fmla="*/ 102 w 387"/>
              <a:gd name="T27" fmla="*/ 214 h 345"/>
              <a:gd name="T28" fmla="*/ 102 w 387"/>
              <a:gd name="T29" fmla="*/ 226 h 345"/>
              <a:gd name="T30" fmla="*/ 60 w 387"/>
              <a:gd name="T31" fmla="*/ 226 h 345"/>
              <a:gd name="T32" fmla="*/ 39 w 387"/>
              <a:gd name="T33" fmla="*/ 241 h 345"/>
              <a:gd name="T34" fmla="*/ 3 w 387"/>
              <a:gd name="T35" fmla="*/ 320 h 345"/>
              <a:gd name="T36" fmla="*/ 3 w 387"/>
              <a:gd name="T37" fmla="*/ 338 h 345"/>
              <a:gd name="T38" fmla="*/ 16 w 387"/>
              <a:gd name="T39" fmla="*/ 345 h 345"/>
              <a:gd name="T40" fmla="*/ 116 w 387"/>
              <a:gd name="T41" fmla="*/ 345 h 345"/>
              <a:gd name="T42" fmla="*/ 116 w 387"/>
              <a:gd name="T43" fmla="*/ 345 h 345"/>
              <a:gd name="T44" fmla="*/ 193 w 387"/>
              <a:gd name="T45" fmla="*/ 345 h 345"/>
              <a:gd name="T46" fmla="*/ 270 w 387"/>
              <a:gd name="T47" fmla="*/ 345 h 345"/>
              <a:gd name="T48" fmla="*/ 271 w 387"/>
              <a:gd name="T49" fmla="*/ 345 h 345"/>
              <a:gd name="T50" fmla="*/ 370 w 387"/>
              <a:gd name="T51" fmla="*/ 345 h 345"/>
              <a:gd name="T52" fmla="*/ 384 w 387"/>
              <a:gd name="T53" fmla="*/ 338 h 345"/>
              <a:gd name="T54" fmla="*/ 384 w 387"/>
              <a:gd name="T55" fmla="*/ 320 h 345"/>
              <a:gd name="T56" fmla="*/ 64 w 387"/>
              <a:gd name="T57" fmla="*/ 187 h 345"/>
              <a:gd name="T58" fmla="*/ 64 w 387"/>
              <a:gd name="T59" fmla="*/ 27 h 345"/>
              <a:gd name="T60" fmla="*/ 68 w 387"/>
              <a:gd name="T61" fmla="*/ 23 h 345"/>
              <a:gd name="T62" fmla="*/ 319 w 387"/>
              <a:gd name="T63" fmla="*/ 23 h 345"/>
              <a:gd name="T64" fmla="*/ 323 w 387"/>
              <a:gd name="T65" fmla="*/ 27 h 345"/>
              <a:gd name="T66" fmla="*/ 323 w 387"/>
              <a:gd name="T67" fmla="*/ 187 h 345"/>
              <a:gd name="T68" fmla="*/ 319 w 387"/>
              <a:gd name="T69" fmla="*/ 191 h 345"/>
              <a:gd name="T70" fmla="*/ 68 w 387"/>
              <a:gd name="T71" fmla="*/ 191 h 345"/>
              <a:gd name="T72" fmla="*/ 64 w 387"/>
              <a:gd name="T73" fmla="*/ 187 h 345"/>
              <a:gd name="T74" fmla="*/ 256 w 387"/>
              <a:gd name="T75" fmla="*/ 316 h 345"/>
              <a:gd name="T76" fmla="*/ 252 w 387"/>
              <a:gd name="T77" fmla="*/ 318 h 345"/>
              <a:gd name="T78" fmla="*/ 222 w 387"/>
              <a:gd name="T79" fmla="*/ 319 h 345"/>
              <a:gd name="T80" fmla="*/ 210 w 387"/>
              <a:gd name="T81" fmla="*/ 319 h 345"/>
              <a:gd name="T82" fmla="*/ 176 w 387"/>
              <a:gd name="T83" fmla="*/ 319 h 345"/>
              <a:gd name="T84" fmla="*/ 164 w 387"/>
              <a:gd name="T85" fmla="*/ 319 h 345"/>
              <a:gd name="T86" fmla="*/ 135 w 387"/>
              <a:gd name="T87" fmla="*/ 318 h 345"/>
              <a:gd name="T88" fmla="*/ 130 w 387"/>
              <a:gd name="T89" fmla="*/ 316 h 345"/>
              <a:gd name="T90" fmla="*/ 129 w 387"/>
              <a:gd name="T91" fmla="*/ 311 h 345"/>
              <a:gd name="T92" fmla="*/ 134 w 387"/>
              <a:gd name="T93" fmla="*/ 288 h 345"/>
              <a:gd name="T94" fmla="*/ 140 w 387"/>
              <a:gd name="T95" fmla="*/ 283 h 345"/>
              <a:gd name="T96" fmla="*/ 168 w 387"/>
              <a:gd name="T97" fmla="*/ 283 h 345"/>
              <a:gd name="T98" fmla="*/ 218 w 387"/>
              <a:gd name="T99" fmla="*/ 283 h 345"/>
              <a:gd name="T100" fmla="*/ 247 w 387"/>
              <a:gd name="T101" fmla="*/ 283 h 345"/>
              <a:gd name="T102" fmla="*/ 252 w 387"/>
              <a:gd name="T103" fmla="*/ 288 h 345"/>
              <a:gd name="T104" fmla="*/ 257 w 387"/>
              <a:gd name="T105" fmla="*/ 311 h 345"/>
              <a:gd name="T106" fmla="*/ 256 w 387"/>
              <a:gd name="T107" fmla="*/ 31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7" h="345">
                <a:moveTo>
                  <a:pt x="384" y="320"/>
                </a:moveTo>
                <a:cubicBezTo>
                  <a:pt x="347" y="241"/>
                  <a:pt x="347" y="241"/>
                  <a:pt x="347" y="241"/>
                </a:cubicBezTo>
                <a:cubicBezTo>
                  <a:pt x="343" y="232"/>
                  <a:pt x="334" y="226"/>
                  <a:pt x="326" y="226"/>
                </a:cubicBezTo>
                <a:cubicBezTo>
                  <a:pt x="284" y="226"/>
                  <a:pt x="284" y="226"/>
                  <a:pt x="284" y="226"/>
                </a:cubicBezTo>
                <a:cubicBezTo>
                  <a:pt x="284" y="214"/>
                  <a:pt x="284" y="214"/>
                  <a:pt x="284" y="214"/>
                </a:cubicBezTo>
                <a:cubicBezTo>
                  <a:pt x="319" y="214"/>
                  <a:pt x="319" y="214"/>
                  <a:pt x="319" y="214"/>
                </a:cubicBezTo>
                <a:cubicBezTo>
                  <a:pt x="333" y="214"/>
                  <a:pt x="345" y="202"/>
                  <a:pt x="345" y="187"/>
                </a:cubicBezTo>
                <a:cubicBezTo>
                  <a:pt x="345" y="27"/>
                  <a:pt x="345" y="27"/>
                  <a:pt x="345" y="27"/>
                </a:cubicBezTo>
                <a:cubicBezTo>
                  <a:pt x="345" y="12"/>
                  <a:pt x="333" y="0"/>
                  <a:pt x="319" y="0"/>
                </a:cubicBezTo>
                <a:cubicBezTo>
                  <a:pt x="68" y="0"/>
                  <a:pt x="68" y="0"/>
                  <a:pt x="68" y="0"/>
                </a:cubicBezTo>
                <a:cubicBezTo>
                  <a:pt x="53" y="0"/>
                  <a:pt x="42" y="12"/>
                  <a:pt x="42" y="27"/>
                </a:cubicBezTo>
                <a:cubicBezTo>
                  <a:pt x="42" y="187"/>
                  <a:pt x="42" y="187"/>
                  <a:pt x="42" y="187"/>
                </a:cubicBezTo>
                <a:cubicBezTo>
                  <a:pt x="42" y="202"/>
                  <a:pt x="53" y="214"/>
                  <a:pt x="68" y="214"/>
                </a:cubicBezTo>
                <a:cubicBezTo>
                  <a:pt x="102" y="214"/>
                  <a:pt x="102" y="214"/>
                  <a:pt x="102" y="214"/>
                </a:cubicBezTo>
                <a:cubicBezTo>
                  <a:pt x="102" y="226"/>
                  <a:pt x="102" y="226"/>
                  <a:pt x="102" y="226"/>
                </a:cubicBezTo>
                <a:cubicBezTo>
                  <a:pt x="60" y="226"/>
                  <a:pt x="60" y="226"/>
                  <a:pt x="60" y="226"/>
                </a:cubicBezTo>
                <a:cubicBezTo>
                  <a:pt x="52" y="226"/>
                  <a:pt x="43" y="232"/>
                  <a:pt x="39" y="241"/>
                </a:cubicBezTo>
                <a:cubicBezTo>
                  <a:pt x="3" y="320"/>
                  <a:pt x="3" y="320"/>
                  <a:pt x="3" y="320"/>
                </a:cubicBezTo>
                <a:cubicBezTo>
                  <a:pt x="0" y="326"/>
                  <a:pt x="0" y="333"/>
                  <a:pt x="3" y="338"/>
                </a:cubicBezTo>
                <a:cubicBezTo>
                  <a:pt x="6" y="342"/>
                  <a:pt x="10" y="345"/>
                  <a:pt x="16" y="345"/>
                </a:cubicBezTo>
                <a:cubicBezTo>
                  <a:pt x="116" y="345"/>
                  <a:pt x="116" y="345"/>
                  <a:pt x="116" y="345"/>
                </a:cubicBezTo>
                <a:cubicBezTo>
                  <a:pt x="116" y="345"/>
                  <a:pt x="116" y="345"/>
                  <a:pt x="116" y="345"/>
                </a:cubicBezTo>
                <a:cubicBezTo>
                  <a:pt x="193" y="345"/>
                  <a:pt x="193" y="345"/>
                  <a:pt x="193" y="345"/>
                </a:cubicBezTo>
                <a:cubicBezTo>
                  <a:pt x="270" y="345"/>
                  <a:pt x="270" y="345"/>
                  <a:pt x="270" y="345"/>
                </a:cubicBezTo>
                <a:cubicBezTo>
                  <a:pt x="270" y="345"/>
                  <a:pt x="271" y="345"/>
                  <a:pt x="271" y="345"/>
                </a:cubicBezTo>
                <a:cubicBezTo>
                  <a:pt x="370" y="345"/>
                  <a:pt x="370" y="345"/>
                  <a:pt x="370" y="345"/>
                </a:cubicBezTo>
                <a:cubicBezTo>
                  <a:pt x="376" y="345"/>
                  <a:pt x="381" y="342"/>
                  <a:pt x="384" y="338"/>
                </a:cubicBezTo>
                <a:cubicBezTo>
                  <a:pt x="387" y="333"/>
                  <a:pt x="387" y="326"/>
                  <a:pt x="384" y="320"/>
                </a:cubicBezTo>
                <a:close/>
                <a:moveTo>
                  <a:pt x="64" y="187"/>
                </a:moveTo>
                <a:cubicBezTo>
                  <a:pt x="64" y="27"/>
                  <a:pt x="64" y="27"/>
                  <a:pt x="64" y="27"/>
                </a:cubicBezTo>
                <a:cubicBezTo>
                  <a:pt x="64" y="25"/>
                  <a:pt x="65" y="23"/>
                  <a:pt x="68" y="23"/>
                </a:cubicBezTo>
                <a:cubicBezTo>
                  <a:pt x="319" y="23"/>
                  <a:pt x="319" y="23"/>
                  <a:pt x="319" y="23"/>
                </a:cubicBezTo>
                <a:cubicBezTo>
                  <a:pt x="321" y="23"/>
                  <a:pt x="323" y="25"/>
                  <a:pt x="323" y="27"/>
                </a:cubicBezTo>
                <a:cubicBezTo>
                  <a:pt x="323" y="187"/>
                  <a:pt x="323" y="187"/>
                  <a:pt x="323" y="187"/>
                </a:cubicBezTo>
                <a:cubicBezTo>
                  <a:pt x="323" y="189"/>
                  <a:pt x="321" y="191"/>
                  <a:pt x="319" y="191"/>
                </a:cubicBezTo>
                <a:cubicBezTo>
                  <a:pt x="68" y="191"/>
                  <a:pt x="68" y="191"/>
                  <a:pt x="68" y="191"/>
                </a:cubicBezTo>
                <a:cubicBezTo>
                  <a:pt x="65" y="191"/>
                  <a:pt x="64" y="189"/>
                  <a:pt x="64" y="187"/>
                </a:cubicBezTo>
                <a:close/>
                <a:moveTo>
                  <a:pt x="256" y="316"/>
                </a:moveTo>
                <a:cubicBezTo>
                  <a:pt x="255" y="318"/>
                  <a:pt x="254" y="318"/>
                  <a:pt x="252" y="318"/>
                </a:cubicBezTo>
                <a:cubicBezTo>
                  <a:pt x="222" y="319"/>
                  <a:pt x="222" y="319"/>
                  <a:pt x="222" y="319"/>
                </a:cubicBezTo>
                <a:cubicBezTo>
                  <a:pt x="210" y="319"/>
                  <a:pt x="210" y="319"/>
                  <a:pt x="210" y="319"/>
                </a:cubicBezTo>
                <a:cubicBezTo>
                  <a:pt x="176" y="319"/>
                  <a:pt x="176" y="319"/>
                  <a:pt x="176" y="319"/>
                </a:cubicBezTo>
                <a:cubicBezTo>
                  <a:pt x="164" y="319"/>
                  <a:pt x="164" y="319"/>
                  <a:pt x="164" y="319"/>
                </a:cubicBezTo>
                <a:cubicBezTo>
                  <a:pt x="135" y="318"/>
                  <a:pt x="135" y="318"/>
                  <a:pt x="135" y="318"/>
                </a:cubicBezTo>
                <a:cubicBezTo>
                  <a:pt x="133" y="318"/>
                  <a:pt x="131" y="318"/>
                  <a:pt x="130" y="316"/>
                </a:cubicBezTo>
                <a:cubicBezTo>
                  <a:pt x="129" y="315"/>
                  <a:pt x="129" y="313"/>
                  <a:pt x="129" y="311"/>
                </a:cubicBezTo>
                <a:cubicBezTo>
                  <a:pt x="134" y="288"/>
                  <a:pt x="134" y="288"/>
                  <a:pt x="134" y="288"/>
                </a:cubicBezTo>
                <a:cubicBezTo>
                  <a:pt x="135" y="285"/>
                  <a:pt x="137" y="283"/>
                  <a:pt x="140" y="283"/>
                </a:cubicBezTo>
                <a:cubicBezTo>
                  <a:pt x="168" y="283"/>
                  <a:pt x="168" y="283"/>
                  <a:pt x="168" y="283"/>
                </a:cubicBezTo>
                <a:cubicBezTo>
                  <a:pt x="218" y="283"/>
                  <a:pt x="218" y="283"/>
                  <a:pt x="218" y="283"/>
                </a:cubicBezTo>
                <a:cubicBezTo>
                  <a:pt x="247" y="283"/>
                  <a:pt x="247" y="283"/>
                  <a:pt x="247" y="283"/>
                </a:cubicBezTo>
                <a:cubicBezTo>
                  <a:pt x="249" y="283"/>
                  <a:pt x="251" y="285"/>
                  <a:pt x="252" y="288"/>
                </a:cubicBezTo>
                <a:cubicBezTo>
                  <a:pt x="257" y="311"/>
                  <a:pt x="257" y="311"/>
                  <a:pt x="257" y="311"/>
                </a:cubicBezTo>
                <a:cubicBezTo>
                  <a:pt x="258" y="313"/>
                  <a:pt x="257" y="315"/>
                  <a:pt x="256" y="31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25" name="Group 71"/>
          <p:cNvGrpSpPr>
            <a:grpSpLocks noChangeAspect="1"/>
          </p:cNvGrpSpPr>
          <p:nvPr/>
        </p:nvGrpSpPr>
        <p:grpSpPr bwMode="auto">
          <a:xfrm>
            <a:off x="6837517" y="3121900"/>
            <a:ext cx="576624" cy="576033"/>
            <a:chOff x="3349" y="1673"/>
            <a:chExt cx="977" cy="976"/>
          </a:xfrm>
          <a:solidFill>
            <a:schemeClr val="bg1"/>
          </a:solidFill>
        </p:grpSpPr>
        <p:sp>
          <p:nvSpPr>
            <p:cNvPr id="27" name="Freeform 72"/>
            <p:cNvSpPr>
              <a:spLocks noEditPoints="1"/>
            </p:cNvSpPr>
            <p:nvPr/>
          </p:nvSpPr>
          <p:spPr bwMode="auto">
            <a:xfrm>
              <a:off x="3349" y="1673"/>
              <a:ext cx="977" cy="976"/>
            </a:xfrm>
            <a:custGeom>
              <a:avLst/>
              <a:gdLst>
                <a:gd name="T0" fmla="*/ 338 w 411"/>
                <a:gd name="T1" fmla="*/ 69 h 410"/>
                <a:gd name="T2" fmla="*/ 104 w 411"/>
                <a:gd name="T3" fmla="*/ 59 h 410"/>
                <a:gd name="T4" fmla="*/ 70 w 411"/>
                <a:gd name="T5" fmla="*/ 74 h 410"/>
                <a:gd name="T6" fmla="*/ 92 w 411"/>
                <a:gd name="T7" fmla="*/ 63 h 410"/>
                <a:gd name="T8" fmla="*/ 112 w 411"/>
                <a:gd name="T9" fmla="*/ 47 h 410"/>
                <a:gd name="T10" fmla="*/ 99 w 411"/>
                <a:gd name="T11" fmla="*/ 363 h 410"/>
                <a:gd name="T12" fmla="*/ 84 w 411"/>
                <a:gd name="T13" fmla="*/ 342 h 410"/>
                <a:gd name="T14" fmla="*/ 26 w 411"/>
                <a:gd name="T15" fmla="*/ 171 h 410"/>
                <a:gd name="T16" fmla="*/ 56 w 411"/>
                <a:gd name="T17" fmla="*/ 224 h 410"/>
                <a:gd name="T18" fmla="*/ 87 w 411"/>
                <a:gd name="T19" fmla="*/ 278 h 410"/>
                <a:gd name="T20" fmla="*/ 123 w 411"/>
                <a:gd name="T21" fmla="*/ 339 h 410"/>
                <a:gd name="T22" fmla="*/ 145 w 411"/>
                <a:gd name="T23" fmla="*/ 381 h 410"/>
                <a:gd name="T24" fmla="*/ 145 w 411"/>
                <a:gd name="T25" fmla="*/ 358 h 410"/>
                <a:gd name="T26" fmla="*/ 155 w 411"/>
                <a:gd name="T27" fmla="*/ 307 h 410"/>
                <a:gd name="T28" fmla="*/ 160 w 411"/>
                <a:gd name="T29" fmla="*/ 264 h 410"/>
                <a:gd name="T30" fmla="*/ 134 w 411"/>
                <a:gd name="T31" fmla="*/ 240 h 410"/>
                <a:gd name="T32" fmla="*/ 83 w 411"/>
                <a:gd name="T33" fmla="*/ 223 h 410"/>
                <a:gd name="T34" fmla="*/ 62 w 411"/>
                <a:gd name="T35" fmla="*/ 218 h 410"/>
                <a:gd name="T36" fmla="*/ 63 w 411"/>
                <a:gd name="T37" fmla="*/ 185 h 410"/>
                <a:gd name="T38" fmla="*/ 85 w 411"/>
                <a:gd name="T39" fmla="*/ 184 h 410"/>
                <a:gd name="T40" fmla="*/ 124 w 411"/>
                <a:gd name="T41" fmla="*/ 161 h 410"/>
                <a:gd name="T42" fmla="*/ 137 w 411"/>
                <a:gd name="T43" fmla="*/ 132 h 410"/>
                <a:gd name="T44" fmla="*/ 117 w 411"/>
                <a:gd name="T45" fmla="*/ 111 h 410"/>
                <a:gd name="T46" fmla="*/ 91 w 411"/>
                <a:gd name="T47" fmla="*/ 110 h 410"/>
                <a:gd name="T48" fmla="*/ 134 w 411"/>
                <a:gd name="T49" fmla="*/ 89 h 410"/>
                <a:gd name="T50" fmla="*/ 144 w 411"/>
                <a:gd name="T51" fmla="*/ 101 h 410"/>
                <a:gd name="T52" fmla="*/ 123 w 411"/>
                <a:gd name="T53" fmla="*/ 64 h 410"/>
                <a:gd name="T54" fmla="*/ 116 w 411"/>
                <a:gd name="T55" fmla="*/ 65 h 410"/>
                <a:gd name="T56" fmla="*/ 159 w 411"/>
                <a:gd name="T57" fmla="*/ 34 h 410"/>
                <a:gd name="T58" fmla="*/ 140 w 411"/>
                <a:gd name="T59" fmla="*/ 26 h 410"/>
                <a:gd name="T60" fmla="*/ 330 w 411"/>
                <a:gd name="T61" fmla="*/ 64 h 410"/>
                <a:gd name="T62" fmla="*/ 303 w 411"/>
                <a:gd name="T63" fmla="*/ 76 h 410"/>
                <a:gd name="T64" fmla="*/ 287 w 411"/>
                <a:gd name="T65" fmla="*/ 73 h 410"/>
                <a:gd name="T66" fmla="*/ 243 w 411"/>
                <a:gd name="T67" fmla="*/ 73 h 410"/>
                <a:gd name="T68" fmla="*/ 248 w 411"/>
                <a:gd name="T69" fmla="*/ 111 h 410"/>
                <a:gd name="T70" fmla="*/ 267 w 411"/>
                <a:gd name="T71" fmla="*/ 98 h 410"/>
                <a:gd name="T72" fmla="*/ 252 w 411"/>
                <a:gd name="T73" fmla="*/ 116 h 410"/>
                <a:gd name="T74" fmla="*/ 215 w 411"/>
                <a:gd name="T75" fmla="*/ 141 h 410"/>
                <a:gd name="T76" fmla="*/ 219 w 411"/>
                <a:gd name="T77" fmla="*/ 158 h 410"/>
                <a:gd name="T78" fmla="*/ 249 w 411"/>
                <a:gd name="T79" fmla="*/ 159 h 410"/>
                <a:gd name="T80" fmla="*/ 264 w 411"/>
                <a:gd name="T81" fmla="*/ 157 h 410"/>
                <a:gd name="T82" fmla="*/ 267 w 411"/>
                <a:gd name="T83" fmla="*/ 180 h 410"/>
                <a:gd name="T84" fmla="*/ 216 w 411"/>
                <a:gd name="T85" fmla="*/ 169 h 410"/>
                <a:gd name="T86" fmla="*/ 186 w 411"/>
                <a:gd name="T87" fmla="*/ 209 h 410"/>
                <a:gd name="T88" fmla="*/ 219 w 411"/>
                <a:gd name="T89" fmla="*/ 243 h 410"/>
                <a:gd name="T90" fmla="*/ 242 w 411"/>
                <a:gd name="T91" fmla="*/ 306 h 410"/>
                <a:gd name="T92" fmla="*/ 275 w 411"/>
                <a:gd name="T93" fmla="*/ 324 h 410"/>
                <a:gd name="T94" fmla="*/ 292 w 411"/>
                <a:gd name="T95" fmla="*/ 263 h 410"/>
                <a:gd name="T96" fmla="*/ 306 w 411"/>
                <a:gd name="T97" fmla="*/ 230 h 410"/>
                <a:gd name="T98" fmla="*/ 323 w 411"/>
                <a:gd name="T99" fmla="*/ 198 h 410"/>
                <a:gd name="T100" fmla="*/ 330 w 411"/>
                <a:gd name="T101" fmla="*/ 196 h 410"/>
                <a:gd name="T102" fmla="*/ 347 w 411"/>
                <a:gd name="T103" fmla="*/ 236 h 410"/>
                <a:gd name="T104" fmla="*/ 379 w 411"/>
                <a:gd name="T105" fmla="*/ 221 h 410"/>
                <a:gd name="T106" fmla="*/ 385 w 411"/>
                <a:gd name="T107" fmla="*/ 243 h 410"/>
                <a:gd name="T108" fmla="*/ 379 w 411"/>
                <a:gd name="T109" fmla="*/ 257 h 410"/>
                <a:gd name="T110" fmla="*/ 380 w 411"/>
                <a:gd name="T111" fmla="*/ 271 h 410"/>
                <a:gd name="T112" fmla="*/ 340 w 411"/>
                <a:gd name="T113" fmla="*/ 320 h 410"/>
                <a:gd name="T114" fmla="*/ 293 w 411"/>
                <a:gd name="T115" fmla="*/ 358 h 410"/>
                <a:gd name="T116" fmla="*/ 280 w 411"/>
                <a:gd name="T117" fmla="*/ 188 h 410"/>
                <a:gd name="T118" fmla="*/ 287 w 411"/>
                <a:gd name="T119" fmla="*/ 210 h 410"/>
                <a:gd name="T120" fmla="*/ 278 w 411"/>
                <a:gd name="T121" fmla="*/ 15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1" h="410">
                  <a:moveTo>
                    <a:pt x="205" y="0"/>
                  </a:moveTo>
                  <a:cubicBezTo>
                    <a:pt x="92" y="0"/>
                    <a:pt x="0" y="92"/>
                    <a:pt x="0" y="205"/>
                  </a:cubicBezTo>
                  <a:cubicBezTo>
                    <a:pt x="0" y="318"/>
                    <a:pt x="92" y="410"/>
                    <a:pt x="205" y="410"/>
                  </a:cubicBezTo>
                  <a:cubicBezTo>
                    <a:pt x="318" y="410"/>
                    <a:pt x="411" y="318"/>
                    <a:pt x="411" y="205"/>
                  </a:cubicBezTo>
                  <a:cubicBezTo>
                    <a:pt x="411" y="92"/>
                    <a:pt x="318" y="0"/>
                    <a:pt x="205" y="0"/>
                  </a:cubicBezTo>
                  <a:close/>
                  <a:moveTo>
                    <a:pt x="394" y="219"/>
                  </a:moveTo>
                  <a:cubicBezTo>
                    <a:pt x="394" y="219"/>
                    <a:pt x="394" y="219"/>
                    <a:pt x="394" y="218"/>
                  </a:cubicBezTo>
                  <a:cubicBezTo>
                    <a:pt x="394" y="218"/>
                    <a:pt x="393" y="217"/>
                    <a:pt x="393" y="217"/>
                  </a:cubicBezTo>
                  <a:cubicBezTo>
                    <a:pt x="392" y="214"/>
                    <a:pt x="393" y="213"/>
                    <a:pt x="395" y="212"/>
                  </a:cubicBezTo>
                  <a:cubicBezTo>
                    <a:pt x="395" y="212"/>
                    <a:pt x="395" y="211"/>
                    <a:pt x="395" y="211"/>
                  </a:cubicBezTo>
                  <a:cubicBezTo>
                    <a:pt x="395" y="211"/>
                    <a:pt x="395" y="211"/>
                    <a:pt x="396" y="211"/>
                  </a:cubicBezTo>
                  <a:cubicBezTo>
                    <a:pt x="395" y="214"/>
                    <a:pt x="395" y="217"/>
                    <a:pt x="395" y="220"/>
                  </a:cubicBezTo>
                  <a:cubicBezTo>
                    <a:pt x="395" y="220"/>
                    <a:pt x="394" y="219"/>
                    <a:pt x="394" y="219"/>
                  </a:cubicBezTo>
                  <a:close/>
                  <a:moveTo>
                    <a:pt x="339" y="70"/>
                  </a:moveTo>
                  <a:cubicBezTo>
                    <a:pt x="339" y="70"/>
                    <a:pt x="338" y="70"/>
                    <a:pt x="338" y="69"/>
                  </a:cubicBezTo>
                  <a:cubicBezTo>
                    <a:pt x="339" y="69"/>
                    <a:pt x="339" y="70"/>
                    <a:pt x="339" y="70"/>
                  </a:cubicBezTo>
                  <a:close/>
                  <a:moveTo>
                    <a:pt x="115" y="44"/>
                  </a:moveTo>
                  <a:cubicBezTo>
                    <a:pt x="116" y="45"/>
                    <a:pt x="116" y="46"/>
                    <a:pt x="116" y="47"/>
                  </a:cubicBezTo>
                  <a:cubicBezTo>
                    <a:pt x="116" y="48"/>
                    <a:pt x="115" y="48"/>
                    <a:pt x="115" y="49"/>
                  </a:cubicBezTo>
                  <a:cubicBezTo>
                    <a:pt x="117" y="50"/>
                    <a:pt x="120" y="50"/>
                    <a:pt x="120" y="52"/>
                  </a:cubicBezTo>
                  <a:cubicBezTo>
                    <a:pt x="120" y="53"/>
                    <a:pt x="119" y="56"/>
                    <a:pt x="118" y="57"/>
                  </a:cubicBezTo>
                  <a:cubicBezTo>
                    <a:pt x="118" y="57"/>
                    <a:pt x="118" y="61"/>
                    <a:pt x="116" y="63"/>
                  </a:cubicBezTo>
                  <a:cubicBezTo>
                    <a:pt x="116" y="63"/>
                    <a:pt x="116" y="63"/>
                    <a:pt x="116" y="63"/>
                  </a:cubicBezTo>
                  <a:cubicBezTo>
                    <a:pt x="117" y="62"/>
                    <a:pt x="116" y="61"/>
                    <a:pt x="116" y="61"/>
                  </a:cubicBezTo>
                  <a:cubicBezTo>
                    <a:pt x="116" y="61"/>
                    <a:pt x="115" y="61"/>
                    <a:pt x="115" y="61"/>
                  </a:cubicBezTo>
                  <a:cubicBezTo>
                    <a:pt x="114" y="61"/>
                    <a:pt x="115" y="59"/>
                    <a:pt x="115" y="58"/>
                  </a:cubicBezTo>
                  <a:cubicBezTo>
                    <a:pt x="115" y="58"/>
                    <a:pt x="115" y="57"/>
                    <a:pt x="115" y="56"/>
                  </a:cubicBezTo>
                  <a:cubicBezTo>
                    <a:pt x="114" y="56"/>
                    <a:pt x="113" y="57"/>
                    <a:pt x="112" y="57"/>
                  </a:cubicBezTo>
                  <a:cubicBezTo>
                    <a:pt x="111" y="59"/>
                    <a:pt x="113" y="59"/>
                    <a:pt x="112" y="61"/>
                  </a:cubicBezTo>
                  <a:cubicBezTo>
                    <a:pt x="108" y="63"/>
                    <a:pt x="107" y="59"/>
                    <a:pt x="104" y="59"/>
                  </a:cubicBezTo>
                  <a:cubicBezTo>
                    <a:pt x="103" y="59"/>
                    <a:pt x="102" y="60"/>
                    <a:pt x="101" y="60"/>
                  </a:cubicBezTo>
                  <a:cubicBezTo>
                    <a:pt x="100" y="61"/>
                    <a:pt x="98" y="62"/>
                    <a:pt x="97" y="64"/>
                  </a:cubicBezTo>
                  <a:cubicBezTo>
                    <a:pt x="97" y="65"/>
                    <a:pt x="98" y="66"/>
                    <a:pt x="99" y="66"/>
                  </a:cubicBezTo>
                  <a:cubicBezTo>
                    <a:pt x="100" y="67"/>
                    <a:pt x="100" y="68"/>
                    <a:pt x="100" y="69"/>
                  </a:cubicBezTo>
                  <a:cubicBezTo>
                    <a:pt x="102" y="69"/>
                    <a:pt x="102" y="69"/>
                    <a:pt x="103" y="70"/>
                  </a:cubicBezTo>
                  <a:cubicBezTo>
                    <a:pt x="103" y="71"/>
                    <a:pt x="103" y="71"/>
                    <a:pt x="103" y="73"/>
                  </a:cubicBezTo>
                  <a:cubicBezTo>
                    <a:pt x="103" y="74"/>
                    <a:pt x="105" y="75"/>
                    <a:pt x="104" y="77"/>
                  </a:cubicBezTo>
                  <a:cubicBezTo>
                    <a:pt x="103" y="78"/>
                    <a:pt x="100" y="80"/>
                    <a:pt x="98" y="80"/>
                  </a:cubicBezTo>
                  <a:cubicBezTo>
                    <a:pt x="96" y="80"/>
                    <a:pt x="94" y="79"/>
                    <a:pt x="91" y="79"/>
                  </a:cubicBezTo>
                  <a:cubicBezTo>
                    <a:pt x="89" y="79"/>
                    <a:pt x="87" y="79"/>
                    <a:pt x="87" y="79"/>
                  </a:cubicBezTo>
                  <a:cubicBezTo>
                    <a:pt x="85" y="78"/>
                    <a:pt x="85" y="76"/>
                    <a:pt x="84" y="76"/>
                  </a:cubicBezTo>
                  <a:cubicBezTo>
                    <a:pt x="82" y="76"/>
                    <a:pt x="81" y="78"/>
                    <a:pt x="78" y="78"/>
                  </a:cubicBezTo>
                  <a:cubicBezTo>
                    <a:pt x="77" y="78"/>
                    <a:pt x="76" y="77"/>
                    <a:pt x="75" y="77"/>
                  </a:cubicBezTo>
                  <a:cubicBezTo>
                    <a:pt x="73" y="77"/>
                    <a:pt x="72" y="77"/>
                    <a:pt x="71" y="76"/>
                  </a:cubicBezTo>
                  <a:cubicBezTo>
                    <a:pt x="70" y="76"/>
                    <a:pt x="72" y="74"/>
                    <a:pt x="70" y="74"/>
                  </a:cubicBezTo>
                  <a:cubicBezTo>
                    <a:pt x="71" y="73"/>
                    <a:pt x="69" y="74"/>
                    <a:pt x="69" y="73"/>
                  </a:cubicBezTo>
                  <a:cubicBezTo>
                    <a:pt x="69" y="73"/>
                    <a:pt x="69" y="73"/>
                    <a:pt x="68" y="73"/>
                  </a:cubicBezTo>
                  <a:cubicBezTo>
                    <a:pt x="69" y="72"/>
                    <a:pt x="70" y="71"/>
                    <a:pt x="71" y="70"/>
                  </a:cubicBezTo>
                  <a:cubicBezTo>
                    <a:pt x="71" y="71"/>
                    <a:pt x="71" y="71"/>
                    <a:pt x="72" y="71"/>
                  </a:cubicBezTo>
                  <a:cubicBezTo>
                    <a:pt x="72" y="71"/>
                    <a:pt x="72" y="72"/>
                    <a:pt x="72" y="72"/>
                  </a:cubicBezTo>
                  <a:cubicBezTo>
                    <a:pt x="73" y="73"/>
                    <a:pt x="76" y="74"/>
                    <a:pt x="79" y="74"/>
                  </a:cubicBezTo>
                  <a:cubicBezTo>
                    <a:pt x="80" y="74"/>
                    <a:pt x="81" y="74"/>
                    <a:pt x="82" y="73"/>
                  </a:cubicBezTo>
                  <a:cubicBezTo>
                    <a:pt x="84" y="73"/>
                    <a:pt x="85" y="73"/>
                    <a:pt x="86" y="73"/>
                  </a:cubicBezTo>
                  <a:cubicBezTo>
                    <a:pt x="87" y="73"/>
                    <a:pt x="87" y="75"/>
                    <a:pt x="89" y="75"/>
                  </a:cubicBezTo>
                  <a:cubicBezTo>
                    <a:pt x="90" y="76"/>
                    <a:pt x="92" y="75"/>
                    <a:pt x="93" y="74"/>
                  </a:cubicBezTo>
                  <a:cubicBezTo>
                    <a:pt x="94" y="74"/>
                    <a:pt x="94" y="74"/>
                    <a:pt x="95" y="73"/>
                  </a:cubicBezTo>
                  <a:cubicBezTo>
                    <a:pt x="96" y="71"/>
                    <a:pt x="93" y="69"/>
                    <a:pt x="92" y="67"/>
                  </a:cubicBezTo>
                  <a:cubicBezTo>
                    <a:pt x="92" y="67"/>
                    <a:pt x="92" y="66"/>
                    <a:pt x="92" y="66"/>
                  </a:cubicBezTo>
                  <a:cubicBezTo>
                    <a:pt x="92" y="66"/>
                    <a:pt x="92" y="65"/>
                    <a:pt x="92" y="65"/>
                  </a:cubicBezTo>
                  <a:cubicBezTo>
                    <a:pt x="92" y="65"/>
                    <a:pt x="92" y="64"/>
                    <a:pt x="92" y="63"/>
                  </a:cubicBezTo>
                  <a:cubicBezTo>
                    <a:pt x="92" y="63"/>
                    <a:pt x="92" y="63"/>
                    <a:pt x="92" y="63"/>
                  </a:cubicBezTo>
                  <a:cubicBezTo>
                    <a:pt x="92" y="62"/>
                    <a:pt x="92" y="61"/>
                    <a:pt x="92" y="60"/>
                  </a:cubicBezTo>
                  <a:cubicBezTo>
                    <a:pt x="90" y="60"/>
                    <a:pt x="89" y="60"/>
                    <a:pt x="88" y="59"/>
                  </a:cubicBezTo>
                  <a:cubicBezTo>
                    <a:pt x="87" y="59"/>
                    <a:pt x="85" y="59"/>
                    <a:pt x="84" y="59"/>
                  </a:cubicBezTo>
                  <a:cubicBezTo>
                    <a:pt x="84" y="59"/>
                    <a:pt x="84" y="59"/>
                    <a:pt x="84" y="59"/>
                  </a:cubicBezTo>
                  <a:cubicBezTo>
                    <a:pt x="85" y="57"/>
                    <a:pt x="87" y="56"/>
                    <a:pt x="89" y="55"/>
                  </a:cubicBezTo>
                  <a:cubicBezTo>
                    <a:pt x="89" y="55"/>
                    <a:pt x="89" y="55"/>
                    <a:pt x="90" y="55"/>
                  </a:cubicBezTo>
                  <a:cubicBezTo>
                    <a:pt x="92" y="54"/>
                    <a:pt x="96" y="56"/>
                    <a:pt x="98" y="54"/>
                  </a:cubicBezTo>
                  <a:cubicBezTo>
                    <a:pt x="100" y="51"/>
                    <a:pt x="97" y="51"/>
                    <a:pt x="96" y="50"/>
                  </a:cubicBezTo>
                  <a:cubicBezTo>
                    <a:pt x="96" y="50"/>
                    <a:pt x="96" y="50"/>
                    <a:pt x="96" y="50"/>
                  </a:cubicBezTo>
                  <a:cubicBezTo>
                    <a:pt x="98" y="48"/>
                    <a:pt x="101" y="46"/>
                    <a:pt x="103" y="45"/>
                  </a:cubicBezTo>
                  <a:cubicBezTo>
                    <a:pt x="103" y="45"/>
                    <a:pt x="103" y="45"/>
                    <a:pt x="103" y="45"/>
                  </a:cubicBezTo>
                  <a:cubicBezTo>
                    <a:pt x="105" y="45"/>
                    <a:pt x="106" y="45"/>
                    <a:pt x="107" y="45"/>
                  </a:cubicBezTo>
                  <a:cubicBezTo>
                    <a:pt x="108" y="46"/>
                    <a:pt x="108" y="48"/>
                    <a:pt x="109" y="48"/>
                  </a:cubicBezTo>
                  <a:cubicBezTo>
                    <a:pt x="109" y="48"/>
                    <a:pt x="111" y="49"/>
                    <a:pt x="112" y="47"/>
                  </a:cubicBezTo>
                  <a:cubicBezTo>
                    <a:pt x="113" y="45"/>
                    <a:pt x="111" y="44"/>
                    <a:pt x="111" y="43"/>
                  </a:cubicBezTo>
                  <a:cubicBezTo>
                    <a:pt x="110" y="42"/>
                    <a:pt x="110" y="42"/>
                    <a:pt x="109" y="41"/>
                  </a:cubicBezTo>
                  <a:cubicBezTo>
                    <a:pt x="109" y="41"/>
                    <a:pt x="109" y="41"/>
                    <a:pt x="108" y="41"/>
                  </a:cubicBezTo>
                  <a:cubicBezTo>
                    <a:pt x="113" y="39"/>
                    <a:pt x="117" y="36"/>
                    <a:pt x="122" y="34"/>
                  </a:cubicBezTo>
                  <a:cubicBezTo>
                    <a:pt x="122" y="34"/>
                    <a:pt x="122" y="34"/>
                    <a:pt x="122" y="34"/>
                  </a:cubicBezTo>
                  <a:cubicBezTo>
                    <a:pt x="121" y="36"/>
                    <a:pt x="121" y="37"/>
                    <a:pt x="121" y="39"/>
                  </a:cubicBezTo>
                  <a:cubicBezTo>
                    <a:pt x="121" y="40"/>
                    <a:pt x="121" y="41"/>
                    <a:pt x="120" y="41"/>
                  </a:cubicBezTo>
                  <a:cubicBezTo>
                    <a:pt x="119" y="42"/>
                    <a:pt x="117" y="40"/>
                    <a:pt x="115" y="41"/>
                  </a:cubicBezTo>
                  <a:cubicBezTo>
                    <a:pt x="114" y="43"/>
                    <a:pt x="115" y="44"/>
                    <a:pt x="115" y="44"/>
                  </a:cubicBezTo>
                  <a:close/>
                  <a:moveTo>
                    <a:pt x="90" y="357"/>
                  </a:moveTo>
                  <a:cubicBezTo>
                    <a:pt x="91" y="357"/>
                    <a:pt x="91" y="357"/>
                    <a:pt x="92" y="357"/>
                  </a:cubicBezTo>
                  <a:cubicBezTo>
                    <a:pt x="92" y="358"/>
                    <a:pt x="93" y="358"/>
                    <a:pt x="93" y="359"/>
                  </a:cubicBezTo>
                  <a:cubicBezTo>
                    <a:pt x="92" y="358"/>
                    <a:pt x="91" y="357"/>
                    <a:pt x="90" y="357"/>
                  </a:cubicBezTo>
                  <a:close/>
                  <a:moveTo>
                    <a:pt x="98" y="362"/>
                  </a:moveTo>
                  <a:cubicBezTo>
                    <a:pt x="98" y="362"/>
                    <a:pt x="99" y="362"/>
                    <a:pt x="99" y="363"/>
                  </a:cubicBezTo>
                  <a:cubicBezTo>
                    <a:pt x="100" y="363"/>
                    <a:pt x="101" y="364"/>
                    <a:pt x="101" y="364"/>
                  </a:cubicBezTo>
                  <a:cubicBezTo>
                    <a:pt x="100" y="364"/>
                    <a:pt x="99" y="363"/>
                    <a:pt x="98" y="362"/>
                  </a:cubicBezTo>
                  <a:close/>
                  <a:moveTo>
                    <a:pt x="108" y="369"/>
                  </a:moveTo>
                  <a:cubicBezTo>
                    <a:pt x="109" y="369"/>
                    <a:pt x="109" y="368"/>
                    <a:pt x="109" y="368"/>
                  </a:cubicBezTo>
                  <a:cubicBezTo>
                    <a:pt x="109" y="367"/>
                    <a:pt x="109" y="367"/>
                    <a:pt x="109" y="366"/>
                  </a:cubicBezTo>
                  <a:cubicBezTo>
                    <a:pt x="107" y="364"/>
                    <a:pt x="103" y="362"/>
                    <a:pt x="101" y="361"/>
                  </a:cubicBezTo>
                  <a:cubicBezTo>
                    <a:pt x="98" y="358"/>
                    <a:pt x="96" y="356"/>
                    <a:pt x="94" y="355"/>
                  </a:cubicBezTo>
                  <a:cubicBezTo>
                    <a:pt x="92" y="355"/>
                    <a:pt x="92" y="355"/>
                    <a:pt x="91" y="355"/>
                  </a:cubicBezTo>
                  <a:cubicBezTo>
                    <a:pt x="90" y="354"/>
                    <a:pt x="90" y="354"/>
                    <a:pt x="90" y="354"/>
                  </a:cubicBezTo>
                  <a:cubicBezTo>
                    <a:pt x="89" y="353"/>
                    <a:pt x="90" y="353"/>
                    <a:pt x="89" y="352"/>
                  </a:cubicBezTo>
                  <a:cubicBezTo>
                    <a:pt x="89" y="351"/>
                    <a:pt x="87" y="351"/>
                    <a:pt x="87" y="350"/>
                  </a:cubicBezTo>
                  <a:cubicBezTo>
                    <a:pt x="86" y="348"/>
                    <a:pt x="87" y="348"/>
                    <a:pt x="87" y="347"/>
                  </a:cubicBezTo>
                  <a:cubicBezTo>
                    <a:pt x="86" y="346"/>
                    <a:pt x="86" y="345"/>
                    <a:pt x="86" y="344"/>
                  </a:cubicBezTo>
                  <a:cubicBezTo>
                    <a:pt x="86" y="343"/>
                    <a:pt x="86" y="343"/>
                    <a:pt x="85" y="342"/>
                  </a:cubicBezTo>
                  <a:cubicBezTo>
                    <a:pt x="84" y="342"/>
                    <a:pt x="84" y="342"/>
                    <a:pt x="84" y="342"/>
                  </a:cubicBezTo>
                  <a:cubicBezTo>
                    <a:pt x="83" y="343"/>
                    <a:pt x="83" y="343"/>
                    <a:pt x="83" y="344"/>
                  </a:cubicBezTo>
                  <a:cubicBezTo>
                    <a:pt x="82" y="344"/>
                    <a:pt x="82" y="344"/>
                    <a:pt x="82" y="345"/>
                  </a:cubicBezTo>
                  <a:cubicBezTo>
                    <a:pt x="82" y="346"/>
                    <a:pt x="84" y="348"/>
                    <a:pt x="84" y="349"/>
                  </a:cubicBezTo>
                  <a:cubicBezTo>
                    <a:pt x="84" y="349"/>
                    <a:pt x="82" y="349"/>
                    <a:pt x="82" y="350"/>
                  </a:cubicBezTo>
                  <a:cubicBezTo>
                    <a:pt x="41" y="315"/>
                    <a:pt x="15" y="264"/>
                    <a:pt x="15" y="207"/>
                  </a:cubicBezTo>
                  <a:cubicBezTo>
                    <a:pt x="16" y="205"/>
                    <a:pt x="18" y="204"/>
                    <a:pt x="18" y="203"/>
                  </a:cubicBezTo>
                  <a:cubicBezTo>
                    <a:pt x="18" y="202"/>
                    <a:pt x="18" y="202"/>
                    <a:pt x="18" y="201"/>
                  </a:cubicBezTo>
                  <a:cubicBezTo>
                    <a:pt x="18" y="198"/>
                    <a:pt x="17" y="198"/>
                    <a:pt x="15" y="196"/>
                  </a:cubicBezTo>
                  <a:cubicBezTo>
                    <a:pt x="16" y="182"/>
                    <a:pt x="18" y="168"/>
                    <a:pt x="22" y="155"/>
                  </a:cubicBezTo>
                  <a:cubicBezTo>
                    <a:pt x="22" y="156"/>
                    <a:pt x="22" y="156"/>
                    <a:pt x="22" y="157"/>
                  </a:cubicBezTo>
                  <a:cubicBezTo>
                    <a:pt x="22" y="158"/>
                    <a:pt x="22" y="160"/>
                    <a:pt x="22" y="161"/>
                  </a:cubicBezTo>
                  <a:cubicBezTo>
                    <a:pt x="24" y="162"/>
                    <a:pt x="25" y="164"/>
                    <a:pt x="25" y="166"/>
                  </a:cubicBezTo>
                  <a:cubicBezTo>
                    <a:pt x="25" y="166"/>
                    <a:pt x="26" y="167"/>
                    <a:pt x="26" y="168"/>
                  </a:cubicBezTo>
                  <a:cubicBezTo>
                    <a:pt x="26" y="168"/>
                    <a:pt x="25" y="169"/>
                    <a:pt x="25" y="169"/>
                  </a:cubicBezTo>
                  <a:cubicBezTo>
                    <a:pt x="25" y="170"/>
                    <a:pt x="26" y="170"/>
                    <a:pt x="26" y="171"/>
                  </a:cubicBezTo>
                  <a:cubicBezTo>
                    <a:pt x="26" y="172"/>
                    <a:pt x="27" y="172"/>
                    <a:pt x="28" y="172"/>
                  </a:cubicBezTo>
                  <a:cubicBezTo>
                    <a:pt x="28" y="174"/>
                    <a:pt x="29" y="174"/>
                    <a:pt x="29" y="175"/>
                  </a:cubicBezTo>
                  <a:cubicBezTo>
                    <a:pt x="30" y="176"/>
                    <a:pt x="30" y="178"/>
                    <a:pt x="31" y="178"/>
                  </a:cubicBezTo>
                  <a:cubicBezTo>
                    <a:pt x="30" y="178"/>
                    <a:pt x="31" y="177"/>
                    <a:pt x="31" y="177"/>
                  </a:cubicBezTo>
                  <a:cubicBezTo>
                    <a:pt x="33" y="180"/>
                    <a:pt x="33" y="183"/>
                    <a:pt x="34" y="187"/>
                  </a:cubicBezTo>
                  <a:cubicBezTo>
                    <a:pt x="34" y="190"/>
                    <a:pt x="36" y="193"/>
                    <a:pt x="36" y="195"/>
                  </a:cubicBezTo>
                  <a:cubicBezTo>
                    <a:pt x="37" y="196"/>
                    <a:pt x="37" y="197"/>
                    <a:pt x="37" y="198"/>
                  </a:cubicBezTo>
                  <a:cubicBezTo>
                    <a:pt x="37" y="199"/>
                    <a:pt x="36" y="200"/>
                    <a:pt x="36" y="202"/>
                  </a:cubicBezTo>
                  <a:cubicBezTo>
                    <a:pt x="35" y="204"/>
                    <a:pt x="39" y="209"/>
                    <a:pt x="40" y="210"/>
                  </a:cubicBezTo>
                  <a:cubicBezTo>
                    <a:pt x="41" y="211"/>
                    <a:pt x="42" y="212"/>
                    <a:pt x="43" y="212"/>
                  </a:cubicBezTo>
                  <a:cubicBezTo>
                    <a:pt x="43" y="213"/>
                    <a:pt x="44" y="213"/>
                    <a:pt x="44" y="213"/>
                  </a:cubicBezTo>
                  <a:cubicBezTo>
                    <a:pt x="45" y="214"/>
                    <a:pt x="46" y="216"/>
                    <a:pt x="47" y="216"/>
                  </a:cubicBezTo>
                  <a:cubicBezTo>
                    <a:pt x="49" y="217"/>
                    <a:pt x="51" y="217"/>
                    <a:pt x="53" y="218"/>
                  </a:cubicBezTo>
                  <a:cubicBezTo>
                    <a:pt x="54" y="219"/>
                    <a:pt x="54" y="220"/>
                    <a:pt x="54" y="221"/>
                  </a:cubicBezTo>
                  <a:cubicBezTo>
                    <a:pt x="55" y="222"/>
                    <a:pt x="56" y="223"/>
                    <a:pt x="56" y="224"/>
                  </a:cubicBezTo>
                  <a:cubicBezTo>
                    <a:pt x="58" y="225"/>
                    <a:pt x="59" y="226"/>
                    <a:pt x="60" y="227"/>
                  </a:cubicBezTo>
                  <a:cubicBezTo>
                    <a:pt x="61" y="228"/>
                    <a:pt x="61" y="228"/>
                    <a:pt x="61" y="230"/>
                  </a:cubicBezTo>
                  <a:cubicBezTo>
                    <a:pt x="62" y="231"/>
                    <a:pt x="62" y="232"/>
                    <a:pt x="62" y="232"/>
                  </a:cubicBezTo>
                  <a:cubicBezTo>
                    <a:pt x="62" y="233"/>
                    <a:pt x="61" y="234"/>
                    <a:pt x="62" y="235"/>
                  </a:cubicBezTo>
                  <a:cubicBezTo>
                    <a:pt x="62" y="236"/>
                    <a:pt x="63" y="237"/>
                    <a:pt x="64" y="238"/>
                  </a:cubicBezTo>
                  <a:cubicBezTo>
                    <a:pt x="64" y="238"/>
                    <a:pt x="64" y="239"/>
                    <a:pt x="64" y="239"/>
                  </a:cubicBezTo>
                  <a:cubicBezTo>
                    <a:pt x="65" y="240"/>
                    <a:pt x="65" y="241"/>
                    <a:pt x="66" y="242"/>
                  </a:cubicBezTo>
                  <a:cubicBezTo>
                    <a:pt x="67" y="242"/>
                    <a:pt x="67" y="243"/>
                    <a:pt x="68" y="244"/>
                  </a:cubicBezTo>
                  <a:cubicBezTo>
                    <a:pt x="69" y="244"/>
                    <a:pt x="69" y="242"/>
                    <a:pt x="71" y="242"/>
                  </a:cubicBezTo>
                  <a:cubicBezTo>
                    <a:pt x="72" y="244"/>
                    <a:pt x="73" y="246"/>
                    <a:pt x="75" y="247"/>
                  </a:cubicBezTo>
                  <a:cubicBezTo>
                    <a:pt x="75" y="247"/>
                    <a:pt x="76" y="248"/>
                    <a:pt x="76" y="248"/>
                  </a:cubicBezTo>
                  <a:cubicBezTo>
                    <a:pt x="74" y="253"/>
                    <a:pt x="72" y="259"/>
                    <a:pt x="77" y="265"/>
                  </a:cubicBezTo>
                  <a:cubicBezTo>
                    <a:pt x="77" y="266"/>
                    <a:pt x="76" y="268"/>
                    <a:pt x="77" y="269"/>
                  </a:cubicBezTo>
                  <a:cubicBezTo>
                    <a:pt x="77" y="271"/>
                    <a:pt x="80" y="272"/>
                    <a:pt x="82" y="274"/>
                  </a:cubicBezTo>
                  <a:cubicBezTo>
                    <a:pt x="84" y="275"/>
                    <a:pt x="86" y="276"/>
                    <a:pt x="87" y="278"/>
                  </a:cubicBezTo>
                  <a:cubicBezTo>
                    <a:pt x="88" y="279"/>
                    <a:pt x="89" y="281"/>
                    <a:pt x="89" y="282"/>
                  </a:cubicBezTo>
                  <a:cubicBezTo>
                    <a:pt x="90" y="282"/>
                    <a:pt x="91" y="283"/>
                    <a:pt x="91" y="283"/>
                  </a:cubicBezTo>
                  <a:cubicBezTo>
                    <a:pt x="92" y="284"/>
                    <a:pt x="93" y="284"/>
                    <a:pt x="93" y="285"/>
                  </a:cubicBezTo>
                  <a:cubicBezTo>
                    <a:pt x="94" y="286"/>
                    <a:pt x="95" y="287"/>
                    <a:pt x="95" y="288"/>
                  </a:cubicBezTo>
                  <a:cubicBezTo>
                    <a:pt x="99" y="290"/>
                    <a:pt x="104" y="290"/>
                    <a:pt x="107" y="292"/>
                  </a:cubicBezTo>
                  <a:cubicBezTo>
                    <a:pt x="109" y="294"/>
                    <a:pt x="109" y="295"/>
                    <a:pt x="110" y="298"/>
                  </a:cubicBezTo>
                  <a:cubicBezTo>
                    <a:pt x="111" y="299"/>
                    <a:pt x="111" y="300"/>
                    <a:pt x="112" y="302"/>
                  </a:cubicBezTo>
                  <a:cubicBezTo>
                    <a:pt x="113" y="306"/>
                    <a:pt x="114" y="311"/>
                    <a:pt x="116" y="315"/>
                  </a:cubicBezTo>
                  <a:cubicBezTo>
                    <a:pt x="116" y="317"/>
                    <a:pt x="117" y="318"/>
                    <a:pt x="118" y="320"/>
                  </a:cubicBezTo>
                  <a:cubicBezTo>
                    <a:pt x="118" y="321"/>
                    <a:pt x="118" y="321"/>
                    <a:pt x="118" y="322"/>
                  </a:cubicBezTo>
                  <a:cubicBezTo>
                    <a:pt x="119" y="324"/>
                    <a:pt x="120" y="325"/>
                    <a:pt x="121" y="326"/>
                  </a:cubicBezTo>
                  <a:cubicBezTo>
                    <a:pt x="121" y="327"/>
                    <a:pt x="121" y="329"/>
                    <a:pt x="121" y="329"/>
                  </a:cubicBezTo>
                  <a:cubicBezTo>
                    <a:pt x="121" y="330"/>
                    <a:pt x="122" y="331"/>
                    <a:pt x="122" y="332"/>
                  </a:cubicBezTo>
                  <a:cubicBezTo>
                    <a:pt x="122" y="333"/>
                    <a:pt x="122" y="335"/>
                    <a:pt x="122" y="336"/>
                  </a:cubicBezTo>
                  <a:cubicBezTo>
                    <a:pt x="122" y="337"/>
                    <a:pt x="123" y="338"/>
                    <a:pt x="123" y="339"/>
                  </a:cubicBezTo>
                  <a:cubicBezTo>
                    <a:pt x="124" y="340"/>
                    <a:pt x="124" y="341"/>
                    <a:pt x="124" y="341"/>
                  </a:cubicBezTo>
                  <a:cubicBezTo>
                    <a:pt x="125" y="342"/>
                    <a:pt x="126" y="344"/>
                    <a:pt x="127" y="345"/>
                  </a:cubicBezTo>
                  <a:cubicBezTo>
                    <a:pt x="127" y="345"/>
                    <a:pt x="127" y="346"/>
                    <a:pt x="127" y="347"/>
                  </a:cubicBezTo>
                  <a:cubicBezTo>
                    <a:pt x="127" y="347"/>
                    <a:pt x="128" y="348"/>
                    <a:pt x="128" y="349"/>
                  </a:cubicBezTo>
                  <a:cubicBezTo>
                    <a:pt x="128" y="350"/>
                    <a:pt x="128" y="351"/>
                    <a:pt x="128" y="352"/>
                  </a:cubicBezTo>
                  <a:cubicBezTo>
                    <a:pt x="129" y="353"/>
                    <a:pt x="129" y="355"/>
                    <a:pt x="129" y="356"/>
                  </a:cubicBezTo>
                  <a:cubicBezTo>
                    <a:pt x="130" y="357"/>
                    <a:pt x="131" y="359"/>
                    <a:pt x="132" y="360"/>
                  </a:cubicBezTo>
                  <a:cubicBezTo>
                    <a:pt x="132" y="361"/>
                    <a:pt x="132" y="362"/>
                    <a:pt x="132" y="363"/>
                  </a:cubicBezTo>
                  <a:cubicBezTo>
                    <a:pt x="133" y="364"/>
                    <a:pt x="134" y="364"/>
                    <a:pt x="135" y="365"/>
                  </a:cubicBezTo>
                  <a:cubicBezTo>
                    <a:pt x="135" y="366"/>
                    <a:pt x="135" y="367"/>
                    <a:pt x="135" y="368"/>
                  </a:cubicBezTo>
                  <a:cubicBezTo>
                    <a:pt x="135" y="371"/>
                    <a:pt x="137" y="372"/>
                    <a:pt x="138" y="374"/>
                  </a:cubicBezTo>
                  <a:cubicBezTo>
                    <a:pt x="139" y="376"/>
                    <a:pt x="140" y="377"/>
                    <a:pt x="141" y="378"/>
                  </a:cubicBezTo>
                  <a:cubicBezTo>
                    <a:pt x="141" y="378"/>
                    <a:pt x="142" y="379"/>
                    <a:pt x="142" y="379"/>
                  </a:cubicBezTo>
                  <a:cubicBezTo>
                    <a:pt x="142" y="379"/>
                    <a:pt x="142" y="379"/>
                    <a:pt x="143" y="380"/>
                  </a:cubicBezTo>
                  <a:cubicBezTo>
                    <a:pt x="143" y="380"/>
                    <a:pt x="144" y="380"/>
                    <a:pt x="145" y="381"/>
                  </a:cubicBezTo>
                  <a:cubicBezTo>
                    <a:pt x="146" y="381"/>
                    <a:pt x="147" y="381"/>
                    <a:pt x="147" y="382"/>
                  </a:cubicBezTo>
                  <a:cubicBezTo>
                    <a:pt x="148" y="382"/>
                    <a:pt x="148" y="382"/>
                    <a:pt x="148" y="382"/>
                  </a:cubicBezTo>
                  <a:cubicBezTo>
                    <a:pt x="150" y="383"/>
                    <a:pt x="151" y="383"/>
                    <a:pt x="152" y="384"/>
                  </a:cubicBezTo>
                  <a:cubicBezTo>
                    <a:pt x="154" y="384"/>
                    <a:pt x="154" y="384"/>
                    <a:pt x="156" y="384"/>
                  </a:cubicBezTo>
                  <a:cubicBezTo>
                    <a:pt x="157" y="384"/>
                    <a:pt x="158" y="384"/>
                    <a:pt x="158" y="384"/>
                  </a:cubicBezTo>
                  <a:cubicBezTo>
                    <a:pt x="159" y="383"/>
                    <a:pt x="160" y="382"/>
                    <a:pt x="159" y="381"/>
                  </a:cubicBezTo>
                  <a:cubicBezTo>
                    <a:pt x="156" y="379"/>
                    <a:pt x="153" y="379"/>
                    <a:pt x="152" y="376"/>
                  </a:cubicBezTo>
                  <a:cubicBezTo>
                    <a:pt x="151" y="375"/>
                    <a:pt x="151" y="374"/>
                    <a:pt x="150" y="371"/>
                  </a:cubicBezTo>
                  <a:cubicBezTo>
                    <a:pt x="150" y="371"/>
                    <a:pt x="149" y="370"/>
                    <a:pt x="149" y="369"/>
                  </a:cubicBezTo>
                  <a:cubicBezTo>
                    <a:pt x="149" y="368"/>
                    <a:pt x="149" y="368"/>
                    <a:pt x="149" y="367"/>
                  </a:cubicBezTo>
                  <a:cubicBezTo>
                    <a:pt x="149" y="367"/>
                    <a:pt x="148" y="366"/>
                    <a:pt x="148" y="366"/>
                  </a:cubicBezTo>
                  <a:cubicBezTo>
                    <a:pt x="148" y="364"/>
                    <a:pt x="150" y="363"/>
                    <a:pt x="149" y="362"/>
                  </a:cubicBezTo>
                  <a:cubicBezTo>
                    <a:pt x="149" y="361"/>
                    <a:pt x="148" y="361"/>
                    <a:pt x="148" y="361"/>
                  </a:cubicBezTo>
                  <a:cubicBezTo>
                    <a:pt x="148" y="361"/>
                    <a:pt x="147" y="360"/>
                    <a:pt x="147" y="360"/>
                  </a:cubicBezTo>
                  <a:cubicBezTo>
                    <a:pt x="146" y="359"/>
                    <a:pt x="145" y="359"/>
                    <a:pt x="145" y="358"/>
                  </a:cubicBezTo>
                  <a:cubicBezTo>
                    <a:pt x="145" y="355"/>
                    <a:pt x="146" y="352"/>
                    <a:pt x="146" y="348"/>
                  </a:cubicBezTo>
                  <a:cubicBezTo>
                    <a:pt x="145" y="347"/>
                    <a:pt x="143" y="347"/>
                    <a:pt x="143" y="345"/>
                  </a:cubicBezTo>
                  <a:cubicBezTo>
                    <a:pt x="143" y="345"/>
                    <a:pt x="145" y="345"/>
                    <a:pt x="145" y="344"/>
                  </a:cubicBezTo>
                  <a:cubicBezTo>
                    <a:pt x="146" y="343"/>
                    <a:pt x="145" y="341"/>
                    <a:pt x="145" y="340"/>
                  </a:cubicBezTo>
                  <a:cubicBezTo>
                    <a:pt x="145" y="339"/>
                    <a:pt x="146" y="338"/>
                    <a:pt x="146" y="337"/>
                  </a:cubicBezTo>
                  <a:cubicBezTo>
                    <a:pt x="147" y="337"/>
                    <a:pt x="149" y="336"/>
                    <a:pt x="150" y="336"/>
                  </a:cubicBezTo>
                  <a:cubicBezTo>
                    <a:pt x="150" y="334"/>
                    <a:pt x="151" y="332"/>
                    <a:pt x="150" y="330"/>
                  </a:cubicBezTo>
                  <a:cubicBezTo>
                    <a:pt x="149" y="328"/>
                    <a:pt x="148" y="328"/>
                    <a:pt x="147" y="326"/>
                  </a:cubicBezTo>
                  <a:cubicBezTo>
                    <a:pt x="149" y="326"/>
                    <a:pt x="152" y="325"/>
                    <a:pt x="152" y="324"/>
                  </a:cubicBezTo>
                  <a:cubicBezTo>
                    <a:pt x="153" y="324"/>
                    <a:pt x="152" y="323"/>
                    <a:pt x="152" y="323"/>
                  </a:cubicBezTo>
                  <a:cubicBezTo>
                    <a:pt x="153" y="321"/>
                    <a:pt x="153" y="319"/>
                    <a:pt x="154" y="318"/>
                  </a:cubicBezTo>
                  <a:cubicBezTo>
                    <a:pt x="154" y="317"/>
                    <a:pt x="155" y="316"/>
                    <a:pt x="155" y="316"/>
                  </a:cubicBezTo>
                  <a:cubicBezTo>
                    <a:pt x="155" y="314"/>
                    <a:pt x="154" y="311"/>
                    <a:pt x="155" y="310"/>
                  </a:cubicBezTo>
                  <a:cubicBezTo>
                    <a:pt x="155" y="309"/>
                    <a:pt x="155" y="309"/>
                    <a:pt x="155" y="309"/>
                  </a:cubicBezTo>
                  <a:cubicBezTo>
                    <a:pt x="155" y="308"/>
                    <a:pt x="155" y="307"/>
                    <a:pt x="155" y="307"/>
                  </a:cubicBezTo>
                  <a:cubicBezTo>
                    <a:pt x="155" y="305"/>
                    <a:pt x="154" y="304"/>
                    <a:pt x="153" y="303"/>
                  </a:cubicBezTo>
                  <a:cubicBezTo>
                    <a:pt x="153" y="302"/>
                    <a:pt x="153" y="300"/>
                    <a:pt x="154" y="299"/>
                  </a:cubicBezTo>
                  <a:cubicBezTo>
                    <a:pt x="154" y="298"/>
                    <a:pt x="155" y="298"/>
                    <a:pt x="155" y="298"/>
                  </a:cubicBezTo>
                  <a:cubicBezTo>
                    <a:pt x="155" y="298"/>
                    <a:pt x="155" y="297"/>
                    <a:pt x="155" y="297"/>
                  </a:cubicBezTo>
                  <a:cubicBezTo>
                    <a:pt x="156" y="297"/>
                    <a:pt x="156" y="297"/>
                    <a:pt x="156" y="296"/>
                  </a:cubicBezTo>
                  <a:cubicBezTo>
                    <a:pt x="157" y="296"/>
                    <a:pt x="157" y="295"/>
                    <a:pt x="157" y="295"/>
                  </a:cubicBezTo>
                  <a:cubicBezTo>
                    <a:pt x="157" y="295"/>
                    <a:pt x="158" y="295"/>
                    <a:pt x="158" y="295"/>
                  </a:cubicBezTo>
                  <a:cubicBezTo>
                    <a:pt x="159" y="294"/>
                    <a:pt x="159" y="294"/>
                    <a:pt x="159" y="293"/>
                  </a:cubicBezTo>
                  <a:cubicBezTo>
                    <a:pt x="160" y="293"/>
                    <a:pt x="161" y="292"/>
                    <a:pt x="161" y="292"/>
                  </a:cubicBezTo>
                  <a:cubicBezTo>
                    <a:pt x="161" y="291"/>
                    <a:pt x="162" y="290"/>
                    <a:pt x="162" y="289"/>
                  </a:cubicBezTo>
                  <a:cubicBezTo>
                    <a:pt x="162" y="288"/>
                    <a:pt x="162" y="286"/>
                    <a:pt x="162" y="285"/>
                  </a:cubicBezTo>
                  <a:cubicBezTo>
                    <a:pt x="162" y="282"/>
                    <a:pt x="163" y="281"/>
                    <a:pt x="162" y="279"/>
                  </a:cubicBezTo>
                  <a:cubicBezTo>
                    <a:pt x="162" y="276"/>
                    <a:pt x="162" y="275"/>
                    <a:pt x="161" y="272"/>
                  </a:cubicBezTo>
                  <a:cubicBezTo>
                    <a:pt x="161" y="271"/>
                    <a:pt x="159" y="269"/>
                    <a:pt x="159" y="267"/>
                  </a:cubicBezTo>
                  <a:cubicBezTo>
                    <a:pt x="159" y="266"/>
                    <a:pt x="160" y="265"/>
                    <a:pt x="160" y="264"/>
                  </a:cubicBezTo>
                  <a:cubicBezTo>
                    <a:pt x="161" y="262"/>
                    <a:pt x="162" y="259"/>
                    <a:pt x="162" y="257"/>
                  </a:cubicBezTo>
                  <a:cubicBezTo>
                    <a:pt x="162" y="256"/>
                    <a:pt x="163" y="254"/>
                    <a:pt x="163" y="253"/>
                  </a:cubicBezTo>
                  <a:cubicBezTo>
                    <a:pt x="163" y="251"/>
                    <a:pt x="161" y="248"/>
                    <a:pt x="161" y="247"/>
                  </a:cubicBezTo>
                  <a:cubicBezTo>
                    <a:pt x="160" y="247"/>
                    <a:pt x="160" y="247"/>
                    <a:pt x="160" y="247"/>
                  </a:cubicBezTo>
                  <a:cubicBezTo>
                    <a:pt x="159" y="246"/>
                    <a:pt x="156" y="244"/>
                    <a:pt x="155" y="244"/>
                  </a:cubicBezTo>
                  <a:cubicBezTo>
                    <a:pt x="154" y="244"/>
                    <a:pt x="154" y="244"/>
                    <a:pt x="154" y="244"/>
                  </a:cubicBezTo>
                  <a:cubicBezTo>
                    <a:pt x="153" y="243"/>
                    <a:pt x="153" y="243"/>
                    <a:pt x="152" y="242"/>
                  </a:cubicBezTo>
                  <a:cubicBezTo>
                    <a:pt x="151" y="242"/>
                    <a:pt x="150" y="242"/>
                    <a:pt x="150" y="242"/>
                  </a:cubicBezTo>
                  <a:cubicBezTo>
                    <a:pt x="149" y="242"/>
                    <a:pt x="149" y="242"/>
                    <a:pt x="149" y="242"/>
                  </a:cubicBezTo>
                  <a:cubicBezTo>
                    <a:pt x="148" y="242"/>
                    <a:pt x="148" y="242"/>
                    <a:pt x="147" y="242"/>
                  </a:cubicBezTo>
                  <a:cubicBezTo>
                    <a:pt x="145" y="242"/>
                    <a:pt x="145" y="242"/>
                    <a:pt x="143" y="243"/>
                  </a:cubicBezTo>
                  <a:cubicBezTo>
                    <a:pt x="142" y="243"/>
                    <a:pt x="140" y="242"/>
                    <a:pt x="139" y="242"/>
                  </a:cubicBezTo>
                  <a:cubicBezTo>
                    <a:pt x="139" y="242"/>
                    <a:pt x="139" y="242"/>
                    <a:pt x="138" y="242"/>
                  </a:cubicBezTo>
                  <a:cubicBezTo>
                    <a:pt x="137" y="241"/>
                    <a:pt x="136" y="240"/>
                    <a:pt x="135" y="240"/>
                  </a:cubicBezTo>
                  <a:cubicBezTo>
                    <a:pt x="135" y="240"/>
                    <a:pt x="134" y="240"/>
                    <a:pt x="134" y="240"/>
                  </a:cubicBezTo>
                  <a:cubicBezTo>
                    <a:pt x="133" y="240"/>
                    <a:pt x="132" y="240"/>
                    <a:pt x="131" y="240"/>
                  </a:cubicBezTo>
                  <a:cubicBezTo>
                    <a:pt x="129" y="240"/>
                    <a:pt x="128" y="238"/>
                    <a:pt x="127" y="235"/>
                  </a:cubicBezTo>
                  <a:cubicBezTo>
                    <a:pt x="127" y="234"/>
                    <a:pt x="126" y="233"/>
                    <a:pt x="126" y="232"/>
                  </a:cubicBezTo>
                  <a:cubicBezTo>
                    <a:pt x="125" y="231"/>
                    <a:pt x="123" y="231"/>
                    <a:pt x="122" y="230"/>
                  </a:cubicBezTo>
                  <a:cubicBezTo>
                    <a:pt x="121" y="229"/>
                    <a:pt x="120" y="228"/>
                    <a:pt x="118" y="228"/>
                  </a:cubicBezTo>
                  <a:cubicBezTo>
                    <a:pt x="116" y="228"/>
                    <a:pt x="115" y="229"/>
                    <a:pt x="113" y="229"/>
                  </a:cubicBezTo>
                  <a:cubicBezTo>
                    <a:pt x="111" y="229"/>
                    <a:pt x="109" y="228"/>
                    <a:pt x="108" y="227"/>
                  </a:cubicBezTo>
                  <a:cubicBezTo>
                    <a:pt x="106" y="227"/>
                    <a:pt x="104" y="226"/>
                    <a:pt x="103" y="225"/>
                  </a:cubicBezTo>
                  <a:cubicBezTo>
                    <a:pt x="102" y="223"/>
                    <a:pt x="102" y="220"/>
                    <a:pt x="99" y="221"/>
                  </a:cubicBezTo>
                  <a:cubicBezTo>
                    <a:pt x="98" y="221"/>
                    <a:pt x="95" y="224"/>
                    <a:pt x="93" y="225"/>
                  </a:cubicBezTo>
                  <a:cubicBezTo>
                    <a:pt x="92" y="225"/>
                    <a:pt x="91" y="225"/>
                    <a:pt x="89" y="226"/>
                  </a:cubicBezTo>
                  <a:cubicBezTo>
                    <a:pt x="89" y="225"/>
                    <a:pt x="89" y="226"/>
                    <a:pt x="88" y="225"/>
                  </a:cubicBezTo>
                  <a:cubicBezTo>
                    <a:pt x="88" y="225"/>
                    <a:pt x="87" y="225"/>
                    <a:pt x="87" y="224"/>
                  </a:cubicBezTo>
                  <a:cubicBezTo>
                    <a:pt x="87" y="224"/>
                    <a:pt x="86" y="224"/>
                    <a:pt x="86" y="224"/>
                  </a:cubicBezTo>
                  <a:cubicBezTo>
                    <a:pt x="85" y="224"/>
                    <a:pt x="84" y="224"/>
                    <a:pt x="83" y="223"/>
                  </a:cubicBezTo>
                  <a:cubicBezTo>
                    <a:pt x="80" y="223"/>
                    <a:pt x="80" y="225"/>
                    <a:pt x="78" y="227"/>
                  </a:cubicBezTo>
                  <a:cubicBezTo>
                    <a:pt x="78" y="228"/>
                    <a:pt x="77" y="228"/>
                    <a:pt x="76" y="228"/>
                  </a:cubicBezTo>
                  <a:cubicBezTo>
                    <a:pt x="76" y="229"/>
                    <a:pt x="75" y="229"/>
                    <a:pt x="75" y="230"/>
                  </a:cubicBezTo>
                  <a:cubicBezTo>
                    <a:pt x="74" y="231"/>
                    <a:pt x="75" y="233"/>
                    <a:pt x="74" y="235"/>
                  </a:cubicBezTo>
                  <a:cubicBezTo>
                    <a:pt x="75" y="237"/>
                    <a:pt x="74" y="239"/>
                    <a:pt x="74" y="241"/>
                  </a:cubicBezTo>
                  <a:cubicBezTo>
                    <a:pt x="74" y="241"/>
                    <a:pt x="74" y="241"/>
                    <a:pt x="74" y="241"/>
                  </a:cubicBezTo>
                  <a:cubicBezTo>
                    <a:pt x="74" y="242"/>
                    <a:pt x="74" y="242"/>
                    <a:pt x="74" y="243"/>
                  </a:cubicBezTo>
                  <a:cubicBezTo>
                    <a:pt x="74" y="243"/>
                    <a:pt x="74" y="243"/>
                    <a:pt x="74" y="243"/>
                  </a:cubicBezTo>
                  <a:cubicBezTo>
                    <a:pt x="73" y="242"/>
                    <a:pt x="74" y="241"/>
                    <a:pt x="73" y="241"/>
                  </a:cubicBezTo>
                  <a:cubicBezTo>
                    <a:pt x="73" y="240"/>
                    <a:pt x="73" y="240"/>
                    <a:pt x="72" y="239"/>
                  </a:cubicBezTo>
                  <a:cubicBezTo>
                    <a:pt x="71" y="239"/>
                    <a:pt x="69" y="240"/>
                    <a:pt x="68" y="239"/>
                  </a:cubicBezTo>
                  <a:cubicBezTo>
                    <a:pt x="67" y="238"/>
                    <a:pt x="65" y="235"/>
                    <a:pt x="66" y="232"/>
                  </a:cubicBezTo>
                  <a:cubicBezTo>
                    <a:pt x="66" y="229"/>
                    <a:pt x="68" y="227"/>
                    <a:pt x="68" y="225"/>
                  </a:cubicBezTo>
                  <a:cubicBezTo>
                    <a:pt x="68" y="224"/>
                    <a:pt x="67" y="221"/>
                    <a:pt x="66" y="221"/>
                  </a:cubicBezTo>
                  <a:cubicBezTo>
                    <a:pt x="65" y="220"/>
                    <a:pt x="62" y="221"/>
                    <a:pt x="62" y="218"/>
                  </a:cubicBezTo>
                  <a:cubicBezTo>
                    <a:pt x="62" y="217"/>
                    <a:pt x="63" y="215"/>
                    <a:pt x="64" y="214"/>
                  </a:cubicBezTo>
                  <a:cubicBezTo>
                    <a:pt x="64" y="213"/>
                    <a:pt x="64" y="212"/>
                    <a:pt x="65" y="211"/>
                  </a:cubicBezTo>
                  <a:cubicBezTo>
                    <a:pt x="65" y="210"/>
                    <a:pt x="67" y="208"/>
                    <a:pt x="66" y="207"/>
                  </a:cubicBezTo>
                  <a:cubicBezTo>
                    <a:pt x="64" y="206"/>
                    <a:pt x="62" y="206"/>
                    <a:pt x="61" y="207"/>
                  </a:cubicBezTo>
                  <a:cubicBezTo>
                    <a:pt x="60" y="208"/>
                    <a:pt x="60" y="209"/>
                    <a:pt x="60" y="209"/>
                  </a:cubicBezTo>
                  <a:cubicBezTo>
                    <a:pt x="59" y="210"/>
                    <a:pt x="59" y="210"/>
                    <a:pt x="58" y="211"/>
                  </a:cubicBezTo>
                  <a:cubicBezTo>
                    <a:pt x="57" y="211"/>
                    <a:pt x="56" y="210"/>
                    <a:pt x="55" y="210"/>
                  </a:cubicBezTo>
                  <a:cubicBezTo>
                    <a:pt x="54" y="210"/>
                    <a:pt x="54" y="211"/>
                    <a:pt x="53" y="211"/>
                  </a:cubicBezTo>
                  <a:cubicBezTo>
                    <a:pt x="51" y="210"/>
                    <a:pt x="51" y="207"/>
                    <a:pt x="51" y="205"/>
                  </a:cubicBezTo>
                  <a:cubicBezTo>
                    <a:pt x="50" y="204"/>
                    <a:pt x="50" y="203"/>
                    <a:pt x="50" y="201"/>
                  </a:cubicBezTo>
                  <a:cubicBezTo>
                    <a:pt x="50" y="201"/>
                    <a:pt x="50" y="200"/>
                    <a:pt x="50" y="199"/>
                  </a:cubicBezTo>
                  <a:cubicBezTo>
                    <a:pt x="51" y="195"/>
                    <a:pt x="52" y="194"/>
                    <a:pt x="53" y="192"/>
                  </a:cubicBezTo>
                  <a:cubicBezTo>
                    <a:pt x="53" y="191"/>
                    <a:pt x="53" y="190"/>
                    <a:pt x="54" y="188"/>
                  </a:cubicBezTo>
                  <a:cubicBezTo>
                    <a:pt x="54" y="187"/>
                    <a:pt x="57" y="186"/>
                    <a:pt x="58" y="186"/>
                  </a:cubicBezTo>
                  <a:cubicBezTo>
                    <a:pt x="60" y="185"/>
                    <a:pt x="62" y="185"/>
                    <a:pt x="63" y="185"/>
                  </a:cubicBezTo>
                  <a:cubicBezTo>
                    <a:pt x="64" y="185"/>
                    <a:pt x="64" y="186"/>
                    <a:pt x="64" y="187"/>
                  </a:cubicBezTo>
                  <a:cubicBezTo>
                    <a:pt x="65" y="187"/>
                    <a:pt x="66" y="188"/>
                    <a:pt x="67" y="188"/>
                  </a:cubicBezTo>
                  <a:cubicBezTo>
                    <a:pt x="69" y="188"/>
                    <a:pt x="70" y="186"/>
                    <a:pt x="71" y="186"/>
                  </a:cubicBezTo>
                  <a:cubicBezTo>
                    <a:pt x="73" y="186"/>
                    <a:pt x="75" y="188"/>
                    <a:pt x="75" y="188"/>
                  </a:cubicBezTo>
                  <a:cubicBezTo>
                    <a:pt x="76" y="189"/>
                    <a:pt x="76" y="190"/>
                    <a:pt x="77" y="191"/>
                  </a:cubicBezTo>
                  <a:cubicBezTo>
                    <a:pt x="77" y="193"/>
                    <a:pt x="77" y="194"/>
                    <a:pt x="77" y="195"/>
                  </a:cubicBezTo>
                  <a:cubicBezTo>
                    <a:pt x="77" y="196"/>
                    <a:pt x="78" y="197"/>
                    <a:pt x="78" y="198"/>
                  </a:cubicBezTo>
                  <a:cubicBezTo>
                    <a:pt x="78" y="199"/>
                    <a:pt x="78" y="199"/>
                    <a:pt x="78" y="200"/>
                  </a:cubicBezTo>
                  <a:cubicBezTo>
                    <a:pt x="78" y="200"/>
                    <a:pt x="78" y="201"/>
                    <a:pt x="79" y="201"/>
                  </a:cubicBezTo>
                  <a:cubicBezTo>
                    <a:pt x="80" y="201"/>
                    <a:pt x="80" y="200"/>
                    <a:pt x="80" y="200"/>
                  </a:cubicBezTo>
                  <a:cubicBezTo>
                    <a:pt x="81" y="200"/>
                    <a:pt x="80" y="199"/>
                    <a:pt x="80" y="199"/>
                  </a:cubicBezTo>
                  <a:cubicBezTo>
                    <a:pt x="80" y="199"/>
                    <a:pt x="81" y="196"/>
                    <a:pt x="81" y="194"/>
                  </a:cubicBezTo>
                  <a:cubicBezTo>
                    <a:pt x="81" y="194"/>
                    <a:pt x="81" y="193"/>
                    <a:pt x="81" y="193"/>
                  </a:cubicBezTo>
                  <a:cubicBezTo>
                    <a:pt x="81" y="192"/>
                    <a:pt x="81" y="191"/>
                    <a:pt x="81" y="190"/>
                  </a:cubicBezTo>
                  <a:cubicBezTo>
                    <a:pt x="82" y="187"/>
                    <a:pt x="83" y="185"/>
                    <a:pt x="85" y="184"/>
                  </a:cubicBezTo>
                  <a:cubicBezTo>
                    <a:pt x="85" y="184"/>
                    <a:pt x="85" y="185"/>
                    <a:pt x="86" y="184"/>
                  </a:cubicBezTo>
                  <a:cubicBezTo>
                    <a:pt x="87" y="184"/>
                    <a:pt x="88" y="183"/>
                    <a:pt x="89" y="183"/>
                  </a:cubicBezTo>
                  <a:cubicBezTo>
                    <a:pt x="89" y="182"/>
                    <a:pt x="89" y="183"/>
                    <a:pt x="89" y="182"/>
                  </a:cubicBezTo>
                  <a:cubicBezTo>
                    <a:pt x="91" y="182"/>
                    <a:pt x="93" y="180"/>
                    <a:pt x="94" y="178"/>
                  </a:cubicBezTo>
                  <a:cubicBezTo>
                    <a:pt x="95" y="177"/>
                    <a:pt x="94" y="175"/>
                    <a:pt x="95" y="174"/>
                  </a:cubicBezTo>
                  <a:cubicBezTo>
                    <a:pt x="95" y="173"/>
                    <a:pt x="97" y="174"/>
                    <a:pt x="97" y="172"/>
                  </a:cubicBezTo>
                  <a:cubicBezTo>
                    <a:pt x="97" y="172"/>
                    <a:pt x="97" y="171"/>
                    <a:pt x="98" y="170"/>
                  </a:cubicBezTo>
                  <a:cubicBezTo>
                    <a:pt x="102" y="167"/>
                    <a:pt x="107" y="162"/>
                    <a:pt x="112" y="161"/>
                  </a:cubicBezTo>
                  <a:cubicBezTo>
                    <a:pt x="112" y="161"/>
                    <a:pt x="113" y="161"/>
                    <a:pt x="114" y="161"/>
                  </a:cubicBezTo>
                  <a:cubicBezTo>
                    <a:pt x="115" y="161"/>
                    <a:pt x="115" y="161"/>
                    <a:pt x="116" y="161"/>
                  </a:cubicBezTo>
                  <a:cubicBezTo>
                    <a:pt x="117" y="161"/>
                    <a:pt x="117" y="162"/>
                    <a:pt x="118" y="162"/>
                  </a:cubicBezTo>
                  <a:cubicBezTo>
                    <a:pt x="119" y="162"/>
                    <a:pt x="121" y="162"/>
                    <a:pt x="122" y="162"/>
                  </a:cubicBezTo>
                  <a:cubicBezTo>
                    <a:pt x="122" y="162"/>
                    <a:pt x="123" y="162"/>
                    <a:pt x="123" y="161"/>
                  </a:cubicBezTo>
                  <a:cubicBezTo>
                    <a:pt x="123" y="161"/>
                    <a:pt x="123" y="161"/>
                    <a:pt x="124" y="161"/>
                  </a:cubicBezTo>
                  <a:cubicBezTo>
                    <a:pt x="124" y="161"/>
                    <a:pt x="124" y="161"/>
                    <a:pt x="124" y="161"/>
                  </a:cubicBezTo>
                  <a:cubicBezTo>
                    <a:pt x="127" y="160"/>
                    <a:pt x="130" y="160"/>
                    <a:pt x="131" y="157"/>
                  </a:cubicBezTo>
                  <a:cubicBezTo>
                    <a:pt x="131" y="156"/>
                    <a:pt x="130" y="156"/>
                    <a:pt x="130" y="156"/>
                  </a:cubicBezTo>
                  <a:cubicBezTo>
                    <a:pt x="128" y="154"/>
                    <a:pt x="126" y="157"/>
                    <a:pt x="125" y="156"/>
                  </a:cubicBezTo>
                  <a:cubicBezTo>
                    <a:pt x="122" y="154"/>
                    <a:pt x="126" y="150"/>
                    <a:pt x="124" y="147"/>
                  </a:cubicBezTo>
                  <a:cubicBezTo>
                    <a:pt x="123" y="146"/>
                    <a:pt x="121" y="148"/>
                    <a:pt x="120" y="148"/>
                  </a:cubicBezTo>
                  <a:cubicBezTo>
                    <a:pt x="118" y="149"/>
                    <a:pt x="116" y="150"/>
                    <a:pt x="116" y="148"/>
                  </a:cubicBezTo>
                  <a:cubicBezTo>
                    <a:pt x="117" y="146"/>
                    <a:pt x="118" y="146"/>
                    <a:pt x="119" y="146"/>
                  </a:cubicBezTo>
                  <a:cubicBezTo>
                    <a:pt x="120" y="145"/>
                    <a:pt x="122" y="144"/>
                    <a:pt x="123" y="144"/>
                  </a:cubicBezTo>
                  <a:cubicBezTo>
                    <a:pt x="126" y="144"/>
                    <a:pt x="129" y="146"/>
                    <a:pt x="132" y="146"/>
                  </a:cubicBezTo>
                  <a:cubicBezTo>
                    <a:pt x="132" y="146"/>
                    <a:pt x="133" y="146"/>
                    <a:pt x="133" y="146"/>
                  </a:cubicBezTo>
                  <a:cubicBezTo>
                    <a:pt x="134" y="145"/>
                    <a:pt x="134" y="146"/>
                    <a:pt x="135" y="146"/>
                  </a:cubicBezTo>
                  <a:cubicBezTo>
                    <a:pt x="136" y="145"/>
                    <a:pt x="137" y="144"/>
                    <a:pt x="139" y="143"/>
                  </a:cubicBezTo>
                  <a:cubicBezTo>
                    <a:pt x="140" y="143"/>
                    <a:pt x="142" y="143"/>
                    <a:pt x="142" y="141"/>
                  </a:cubicBezTo>
                  <a:cubicBezTo>
                    <a:pt x="143" y="139"/>
                    <a:pt x="141" y="138"/>
                    <a:pt x="141" y="137"/>
                  </a:cubicBezTo>
                  <a:cubicBezTo>
                    <a:pt x="139" y="135"/>
                    <a:pt x="138" y="133"/>
                    <a:pt x="137" y="132"/>
                  </a:cubicBezTo>
                  <a:cubicBezTo>
                    <a:pt x="137" y="131"/>
                    <a:pt x="136" y="130"/>
                    <a:pt x="136" y="129"/>
                  </a:cubicBezTo>
                  <a:cubicBezTo>
                    <a:pt x="136" y="127"/>
                    <a:pt x="137" y="126"/>
                    <a:pt x="137" y="125"/>
                  </a:cubicBezTo>
                  <a:cubicBezTo>
                    <a:pt x="137" y="125"/>
                    <a:pt x="137" y="124"/>
                    <a:pt x="137" y="123"/>
                  </a:cubicBezTo>
                  <a:cubicBezTo>
                    <a:pt x="137" y="122"/>
                    <a:pt x="137" y="122"/>
                    <a:pt x="137" y="121"/>
                  </a:cubicBezTo>
                  <a:cubicBezTo>
                    <a:pt x="137" y="119"/>
                    <a:pt x="137" y="118"/>
                    <a:pt x="136" y="117"/>
                  </a:cubicBezTo>
                  <a:cubicBezTo>
                    <a:pt x="134" y="117"/>
                    <a:pt x="132" y="120"/>
                    <a:pt x="130" y="120"/>
                  </a:cubicBezTo>
                  <a:cubicBezTo>
                    <a:pt x="130" y="120"/>
                    <a:pt x="130" y="119"/>
                    <a:pt x="130" y="119"/>
                  </a:cubicBezTo>
                  <a:cubicBezTo>
                    <a:pt x="128" y="118"/>
                    <a:pt x="128" y="117"/>
                    <a:pt x="128" y="115"/>
                  </a:cubicBezTo>
                  <a:cubicBezTo>
                    <a:pt x="129" y="114"/>
                    <a:pt x="129" y="112"/>
                    <a:pt x="129" y="111"/>
                  </a:cubicBezTo>
                  <a:cubicBezTo>
                    <a:pt x="129" y="110"/>
                    <a:pt x="128" y="109"/>
                    <a:pt x="127" y="108"/>
                  </a:cubicBezTo>
                  <a:cubicBezTo>
                    <a:pt x="127" y="107"/>
                    <a:pt x="127" y="106"/>
                    <a:pt x="126" y="105"/>
                  </a:cubicBezTo>
                  <a:cubicBezTo>
                    <a:pt x="125" y="105"/>
                    <a:pt x="124" y="105"/>
                    <a:pt x="123" y="105"/>
                  </a:cubicBezTo>
                  <a:cubicBezTo>
                    <a:pt x="122" y="105"/>
                    <a:pt x="121" y="105"/>
                    <a:pt x="120" y="105"/>
                  </a:cubicBezTo>
                  <a:cubicBezTo>
                    <a:pt x="119" y="106"/>
                    <a:pt x="119" y="107"/>
                    <a:pt x="118" y="108"/>
                  </a:cubicBezTo>
                  <a:cubicBezTo>
                    <a:pt x="118" y="109"/>
                    <a:pt x="117" y="111"/>
                    <a:pt x="117" y="111"/>
                  </a:cubicBezTo>
                  <a:cubicBezTo>
                    <a:pt x="116" y="113"/>
                    <a:pt x="114" y="113"/>
                    <a:pt x="114" y="115"/>
                  </a:cubicBezTo>
                  <a:cubicBezTo>
                    <a:pt x="114" y="117"/>
                    <a:pt x="114" y="121"/>
                    <a:pt x="112" y="124"/>
                  </a:cubicBezTo>
                  <a:cubicBezTo>
                    <a:pt x="111" y="125"/>
                    <a:pt x="109" y="125"/>
                    <a:pt x="108" y="127"/>
                  </a:cubicBezTo>
                  <a:cubicBezTo>
                    <a:pt x="106" y="130"/>
                    <a:pt x="106" y="136"/>
                    <a:pt x="102" y="135"/>
                  </a:cubicBezTo>
                  <a:cubicBezTo>
                    <a:pt x="101" y="133"/>
                    <a:pt x="101" y="130"/>
                    <a:pt x="102" y="126"/>
                  </a:cubicBezTo>
                  <a:cubicBezTo>
                    <a:pt x="101" y="124"/>
                    <a:pt x="100" y="124"/>
                    <a:pt x="99" y="123"/>
                  </a:cubicBezTo>
                  <a:cubicBezTo>
                    <a:pt x="99" y="123"/>
                    <a:pt x="99" y="123"/>
                    <a:pt x="99" y="123"/>
                  </a:cubicBezTo>
                  <a:cubicBezTo>
                    <a:pt x="98" y="122"/>
                    <a:pt x="97" y="122"/>
                    <a:pt x="97" y="122"/>
                  </a:cubicBezTo>
                  <a:cubicBezTo>
                    <a:pt x="97" y="122"/>
                    <a:pt x="97" y="121"/>
                    <a:pt x="97" y="121"/>
                  </a:cubicBezTo>
                  <a:cubicBezTo>
                    <a:pt x="96" y="119"/>
                    <a:pt x="96" y="119"/>
                    <a:pt x="95" y="118"/>
                  </a:cubicBezTo>
                  <a:cubicBezTo>
                    <a:pt x="95" y="116"/>
                    <a:pt x="95" y="116"/>
                    <a:pt x="94" y="116"/>
                  </a:cubicBezTo>
                  <a:cubicBezTo>
                    <a:pt x="94" y="116"/>
                    <a:pt x="94" y="115"/>
                    <a:pt x="94" y="115"/>
                  </a:cubicBezTo>
                  <a:cubicBezTo>
                    <a:pt x="94" y="115"/>
                    <a:pt x="93" y="115"/>
                    <a:pt x="93" y="114"/>
                  </a:cubicBezTo>
                  <a:cubicBezTo>
                    <a:pt x="92" y="114"/>
                    <a:pt x="91" y="114"/>
                    <a:pt x="91" y="113"/>
                  </a:cubicBezTo>
                  <a:cubicBezTo>
                    <a:pt x="90" y="112"/>
                    <a:pt x="91" y="111"/>
                    <a:pt x="91" y="110"/>
                  </a:cubicBezTo>
                  <a:cubicBezTo>
                    <a:pt x="89" y="108"/>
                    <a:pt x="88" y="106"/>
                    <a:pt x="91" y="103"/>
                  </a:cubicBezTo>
                  <a:cubicBezTo>
                    <a:pt x="92" y="102"/>
                    <a:pt x="94" y="101"/>
                    <a:pt x="96" y="100"/>
                  </a:cubicBezTo>
                  <a:cubicBezTo>
                    <a:pt x="97" y="99"/>
                    <a:pt x="97" y="98"/>
                    <a:pt x="98" y="98"/>
                  </a:cubicBezTo>
                  <a:cubicBezTo>
                    <a:pt x="99" y="97"/>
                    <a:pt x="101" y="96"/>
                    <a:pt x="101" y="96"/>
                  </a:cubicBezTo>
                  <a:cubicBezTo>
                    <a:pt x="104" y="95"/>
                    <a:pt x="106" y="96"/>
                    <a:pt x="108" y="95"/>
                  </a:cubicBezTo>
                  <a:cubicBezTo>
                    <a:pt x="109" y="96"/>
                    <a:pt x="108" y="98"/>
                    <a:pt x="109" y="99"/>
                  </a:cubicBezTo>
                  <a:cubicBezTo>
                    <a:pt x="110" y="100"/>
                    <a:pt x="112" y="99"/>
                    <a:pt x="113" y="97"/>
                  </a:cubicBezTo>
                  <a:cubicBezTo>
                    <a:pt x="114" y="95"/>
                    <a:pt x="112" y="95"/>
                    <a:pt x="113" y="93"/>
                  </a:cubicBezTo>
                  <a:cubicBezTo>
                    <a:pt x="115" y="91"/>
                    <a:pt x="120" y="91"/>
                    <a:pt x="121" y="88"/>
                  </a:cubicBezTo>
                  <a:cubicBezTo>
                    <a:pt x="121" y="87"/>
                    <a:pt x="121" y="86"/>
                    <a:pt x="121" y="85"/>
                  </a:cubicBezTo>
                  <a:cubicBezTo>
                    <a:pt x="121" y="84"/>
                    <a:pt x="121" y="82"/>
                    <a:pt x="122" y="80"/>
                  </a:cubicBezTo>
                  <a:cubicBezTo>
                    <a:pt x="123" y="79"/>
                    <a:pt x="126" y="78"/>
                    <a:pt x="127" y="78"/>
                  </a:cubicBezTo>
                  <a:cubicBezTo>
                    <a:pt x="130" y="77"/>
                    <a:pt x="131" y="80"/>
                    <a:pt x="132" y="81"/>
                  </a:cubicBezTo>
                  <a:cubicBezTo>
                    <a:pt x="132" y="82"/>
                    <a:pt x="132" y="82"/>
                    <a:pt x="132" y="83"/>
                  </a:cubicBezTo>
                  <a:cubicBezTo>
                    <a:pt x="134" y="85"/>
                    <a:pt x="135" y="86"/>
                    <a:pt x="134" y="89"/>
                  </a:cubicBezTo>
                  <a:cubicBezTo>
                    <a:pt x="133" y="90"/>
                    <a:pt x="132" y="92"/>
                    <a:pt x="130" y="93"/>
                  </a:cubicBezTo>
                  <a:cubicBezTo>
                    <a:pt x="130" y="95"/>
                    <a:pt x="129" y="96"/>
                    <a:pt x="128" y="96"/>
                  </a:cubicBezTo>
                  <a:cubicBezTo>
                    <a:pt x="125" y="97"/>
                    <a:pt x="121" y="96"/>
                    <a:pt x="121" y="101"/>
                  </a:cubicBezTo>
                  <a:cubicBezTo>
                    <a:pt x="122" y="102"/>
                    <a:pt x="124" y="101"/>
                    <a:pt x="125" y="102"/>
                  </a:cubicBezTo>
                  <a:cubicBezTo>
                    <a:pt x="127" y="102"/>
                    <a:pt x="129" y="104"/>
                    <a:pt x="130" y="105"/>
                  </a:cubicBezTo>
                  <a:cubicBezTo>
                    <a:pt x="130" y="106"/>
                    <a:pt x="130" y="106"/>
                    <a:pt x="131" y="107"/>
                  </a:cubicBezTo>
                  <a:cubicBezTo>
                    <a:pt x="132" y="107"/>
                    <a:pt x="133" y="108"/>
                    <a:pt x="134" y="108"/>
                  </a:cubicBezTo>
                  <a:cubicBezTo>
                    <a:pt x="135" y="109"/>
                    <a:pt x="136" y="110"/>
                    <a:pt x="137" y="109"/>
                  </a:cubicBezTo>
                  <a:cubicBezTo>
                    <a:pt x="138" y="106"/>
                    <a:pt x="133" y="106"/>
                    <a:pt x="135" y="103"/>
                  </a:cubicBezTo>
                  <a:cubicBezTo>
                    <a:pt x="137" y="102"/>
                    <a:pt x="139" y="107"/>
                    <a:pt x="141" y="104"/>
                  </a:cubicBezTo>
                  <a:cubicBezTo>
                    <a:pt x="142" y="101"/>
                    <a:pt x="138" y="100"/>
                    <a:pt x="140" y="97"/>
                  </a:cubicBezTo>
                  <a:cubicBezTo>
                    <a:pt x="140" y="97"/>
                    <a:pt x="140" y="96"/>
                    <a:pt x="141" y="96"/>
                  </a:cubicBezTo>
                  <a:cubicBezTo>
                    <a:pt x="142" y="97"/>
                    <a:pt x="142" y="98"/>
                    <a:pt x="142" y="98"/>
                  </a:cubicBezTo>
                  <a:cubicBezTo>
                    <a:pt x="142" y="98"/>
                    <a:pt x="143" y="98"/>
                    <a:pt x="143" y="99"/>
                  </a:cubicBezTo>
                  <a:cubicBezTo>
                    <a:pt x="143" y="99"/>
                    <a:pt x="143" y="101"/>
                    <a:pt x="144" y="101"/>
                  </a:cubicBezTo>
                  <a:cubicBezTo>
                    <a:pt x="145" y="101"/>
                    <a:pt x="146" y="100"/>
                    <a:pt x="147" y="99"/>
                  </a:cubicBezTo>
                  <a:cubicBezTo>
                    <a:pt x="148" y="98"/>
                    <a:pt x="149" y="97"/>
                    <a:pt x="149" y="96"/>
                  </a:cubicBezTo>
                  <a:cubicBezTo>
                    <a:pt x="149" y="95"/>
                    <a:pt x="149" y="95"/>
                    <a:pt x="149" y="95"/>
                  </a:cubicBezTo>
                  <a:cubicBezTo>
                    <a:pt x="149" y="95"/>
                    <a:pt x="149" y="94"/>
                    <a:pt x="149" y="94"/>
                  </a:cubicBezTo>
                  <a:cubicBezTo>
                    <a:pt x="149" y="92"/>
                    <a:pt x="146" y="90"/>
                    <a:pt x="146" y="88"/>
                  </a:cubicBezTo>
                  <a:cubicBezTo>
                    <a:pt x="145" y="88"/>
                    <a:pt x="144" y="87"/>
                    <a:pt x="144" y="86"/>
                  </a:cubicBezTo>
                  <a:cubicBezTo>
                    <a:pt x="144" y="84"/>
                    <a:pt x="145" y="83"/>
                    <a:pt x="145" y="82"/>
                  </a:cubicBezTo>
                  <a:cubicBezTo>
                    <a:pt x="144" y="79"/>
                    <a:pt x="141" y="79"/>
                    <a:pt x="141" y="76"/>
                  </a:cubicBezTo>
                  <a:cubicBezTo>
                    <a:pt x="141" y="74"/>
                    <a:pt x="142" y="73"/>
                    <a:pt x="141" y="72"/>
                  </a:cubicBezTo>
                  <a:cubicBezTo>
                    <a:pt x="140" y="71"/>
                    <a:pt x="138" y="71"/>
                    <a:pt x="137" y="70"/>
                  </a:cubicBezTo>
                  <a:cubicBezTo>
                    <a:pt x="137" y="69"/>
                    <a:pt x="137" y="68"/>
                    <a:pt x="137" y="66"/>
                  </a:cubicBezTo>
                  <a:cubicBezTo>
                    <a:pt x="136" y="66"/>
                    <a:pt x="135" y="66"/>
                    <a:pt x="133" y="66"/>
                  </a:cubicBezTo>
                  <a:cubicBezTo>
                    <a:pt x="133" y="66"/>
                    <a:pt x="132" y="66"/>
                    <a:pt x="131" y="66"/>
                  </a:cubicBezTo>
                  <a:cubicBezTo>
                    <a:pt x="130" y="66"/>
                    <a:pt x="130" y="65"/>
                    <a:pt x="129" y="65"/>
                  </a:cubicBezTo>
                  <a:cubicBezTo>
                    <a:pt x="127" y="65"/>
                    <a:pt x="124" y="64"/>
                    <a:pt x="123" y="64"/>
                  </a:cubicBezTo>
                  <a:cubicBezTo>
                    <a:pt x="122" y="64"/>
                    <a:pt x="121" y="65"/>
                    <a:pt x="120" y="65"/>
                  </a:cubicBezTo>
                  <a:cubicBezTo>
                    <a:pt x="119" y="66"/>
                    <a:pt x="117" y="68"/>
                    <a:pt x="116" y="70"/>
                  </a:cubicBezTo>
                  <a:cubicBezTo>
                    <a:pt x="116" y="71"/>
                    <a:pt x="116" y="72"/>
                    <a:pt x="116" y="73"/>
                  </a:cubicBezTo>
                  <a:cubicBezTo>
                    <a:pt x="117" y="74"/>
                    <a:pt x="117" y="76"/>
                    <a:pt x="117" y="78"/>
                  </a:cubicBezTo>
                  <a:cubicBezTo>
                    <a:pt x="117" y="79"/>
                    <a:pt x="119" y="79"/>
                    <a:pt x="118" y="81"/>
                  </a:cubicBezTo>
                  <a:cubicBezTo>
                    <a:pt x="117" y="82"/>
                    <a:pt x="117" y="83"/>
                    <a:pt x="116" y="83"/>
                  </a:cubicBezTo>
                  <a:cubicBezTo>
                    <a:pt x="115" y="85"/>
                    <a:pt x="114" y="87"/>
                    <a:pt x="112" y="87"/>
                  </a:cubicBezTo>
                  <a:cubicBezTo>
                    <a:pt x="111" y="87"/>
                    <a:pt x="111" y="86"/>
                    <a:pt x="111" y="85"/>
                  </a:cubicBezTo>
                  <a:cubicBezTo>
                    <a:pt x="110" y="85"/>
                    <a:pt x="109" y="85"/>
                    <a:pt x="109" y="84"/>
                  </a:cubicBezTo>
                  <a:cubicBezTo>
                    <a:pt x="109" y="83"/>
                    <a:pt x="109" y="82"/>
                    <a:pt x="108" y="80"/>
                  </a:cubicBezTo>
                  <a:cubicBezTo>
                    <a:pt x="109" y="79"/>
                    <a:pt x="108" y="78"/>
                    <a:pt x="108" y="76"/>
                  </a:cubicBezTo>
                  <a:cubicBezTo>
                    <a:pt x="109" y="75"/>
                    <a:pt x="110" y="75"/>
                    <a:pt x="111" y="74"/>
                  </a:cubicBezTo>
                  <a:cubicBezTo>
                    <a:pt x="111" y="71"/>
                    <a:pt x="108" y="71"/>
                    <a:pt x="109" y="68"/>
                  </a:cubicBezTo>
                  <a:cubicBezTo>
                    <a:pt x="110" y="67"/>
                    <a:pt x="111" y="67"/>
                    <a:pt x="112" y="66"/>
                  </a:cubicBezTo>
                  <a:cubicBezTo>
                    <a:pt x="113" y="66"/>
                    <a:pt x="114" y="66"/>
                    <a:pt x="116" y="65"/>
                  </a:cubicBezTo>
                  <a:cubicBezTo>
                    <a:pt x="116" y="65"/>
                    <a:pt x="116" y="65"/>
                    <a:pt x="116" y="65"/>
                  </a:cubicBezTo>
                  <a:cubicBezTo>
                    <a:pt x="116" y="65"/>
                    <a:pt x="117" y="65"/>
                    <a:pt x="117" y="65"/>
                  </a:cubicBezTo>
                  <a:cubicBezTo>
                    <a:pt x="117" y="64"/>
                    <a:pt x="117" y="64"/>
                    <a:pt x="117" y="64"/>
                  </a:cubicBezTo>
                  <a:cubicBezTo>
                    <a:pt x="117" y="64"/>
                    <a:pt x="117" y="64"/>
                    <a:pt x="117" y="64"/>
                  </a:cubicBezTo>
                  <a:cubicBezTo>
                    <a:pt x="119" y="62"/>
                    <a:pt x="120" y="58"/>
                    <a:pt x="121" y="57"/>
                  </a:cubicBezTo>
                  <a:cubicBezTo>
                    <a:pt x="123" y="57"/>
                    <a:pt x="125" y="57"/>
                    <a:pt x="127" y="57"/>
                  </a:cubicBezTo>
                  <a:cubicBezTo>
                    <a:pt x="129" y="57"/>
                    <a:pt x="133" y="56"/>
                    <a:pt x="134" y="56"/>
                  </a:cubicBezTo>
                  <a:cubicBezTo>
                    <a:pt x="135" y="55"/>
                    <a:pt x="137" y="53"/>
                    <a:pt x="137" y="52"/>
                  </a:cubicBezTo>
                  <a:cubicBezTo>
                    <a:pt x="138" y="51"/>
                    <a:pt x="140" y="50"/>
                    <a:pt x="140" y="49"/>
                  </a:cubicBezTo>
                  <a:cubicBezTo>
                    <a:pt x="141" y="49"/>
                    <a:pt x="141" y="49"/>
                    <a:pt x="141" y="48"/>
                  </a:cubicBezTo>
                  <a:cubicBezTo>
                    <a:pt x="142" y="47"/>
                    <a:pt x="144" y="45"/>
                    <a:pt x="145" y="44"/>
                  </a:cubicBezTo>
                  <a:cubicBezTo>
                    <a:pt x="146" y="44"/>
                    <a:pt x="147" y="43"/>
                    <a:pt x="147" y="43"/>
                  </a:cubicBezTo>
                  <a:cubicBezTo>
                    <a:pt x="149" y="42"/>
                    <a:pt x="150" y="40"/>
                    <a:pt x="151" y="38"/>
                  </a:cubicBezTo>
                  <a:cubicBezTo>
                    <a:pt x="151" y="38"/>
                    <a:pt x="152" y="38"/>
                    <a:pt x="152" y="38"/>
                  </a:cubicBezTo>
                  <a:cubicBezTo>
                    <a:pt x="155" y="36"/>
                    <a:pt x="157" y="35"/>
                    <a:pt x="159" y="34"/>
                  </a:cubicBezTo>
                  <a:cubicBezTo>
                    <a:pt x="160" y="33"/>
                    <a:pt x="161" y="33"/>
                    <a:pt x="162" y="32"/>
                  </a:cubicBezTo>
                  <a:cubicBezTo>
                    <a:pt x="163" y="32"/>
                    <a:pt x="164" y="31"/>
                    <a:pt x="165" y="31"/>
                  </a:cubicBezTo>
                  <a:cubicBezTo>
                    <a:pt x="166" y="30"/>
                    <a:pt x="167" y="30"/>
                    <a:pt x="167" y="30"/>
                  </a:cubicBezTo>
                  <a:cubicBezTo>
                    <a:pt x="168" y="30"/>
                    <a:pt x="168" y="29"/>
                    <a:pt x="168" y="29"/>
                  </a:cubicBezTo>
                  <a:cubicBezTo>
                    <a:pt x="169" y="29"/>
                    <a:pt x="169" y="29"/>
                    <a:pt x="169" y="29"/>
                  </a:cubicBezTo>
                  <a:cubicBezTo>
                    <a:pt x="169" y="29"/>
                    <a:pt x="170" y="29"/>
                    <a:pt x="170" y="28"/>
                  </a:cubicBezTo>
                  <a:cubicBezTo>
                    <a:pt x="171" y="28"/>
                    <a:pt x="172" y="27"/>
                    <a:pt x="172" y="26"/>
                  </a:cubicBezTo>
                  <a:cubicBezTo>
                    <a:pt x="172" y="25"/>
                    <a:pt x="171" y="24"/>
                    <a:pt x="170" y="24"/>
                  </a:cubicBezTo>
                  <a:cubicBezTo>
                    <a:pt x="169" y="23"/>
                    <a:pt x="168" y="24"/>
                    <a:pt x="167" y="24"/>
                  </a:cubicBezTo>
                  <a:cubicBezTo>
                    <a:pt x="165" y="24"/>
                    <a:pt x="162" y="23"/>
                    <a:pt x="160" y="23"/>
                  </a:cubicBezTo>
                  <a:cubicBezTo>
                    <a:pt x="158" y="23"/>
                    <a:pt x="157" y="24"/>
                    <a:pt x="156" y="24"/>
                  </a:cubicBezTo>
                  <a:cubicBezTo>
                    <a:pt x="154" y="24"/>
                    <a:pt x="154" y="23"/>
                    <a:pt x="153" y="23"/>
                  </a:cubicBezTo>
                  <a:cubicBezTo>
                    <a:pt x="152" y="23"/>
                    <a:pt x="151" y="24"/>
                    <a:pt x="150" y="24"/>
                  </a:cubicBezTo>
                  <a:cubicBezTo>
                    <a:pt x="146" y="25"/>
                    <a:pt x="144" y="26"/>
                    <a:pt x="141" y="27"/>
                  </a:cubicBezTo>
                  <a:cubicBezTo>
                    <a:pt x="141" y="26"/>
                    <a:pt x="141" y="26"/>
                    <a:pt x="140" y="26"/>
                  </a:cubicBezTo>
                  <a:cubicBezTo>
                    <a:pt x="161" y="19"/>
                    <a:pt x="182" y="15"/>
                    <a:pt x="205" y="15"/>
                  </a:cubicBezTo>
                  <a:cubicBezTo>
                    <a:pt x="245" y="15"/>
                    <a:pt x="281" y="27"/>
                    <a:pt x="312" y="47"/>
                  </a:cubicBezTo>
                  <a:cubicBezTo>
                    <a:pt x="310" y="48"/>
                    <a:pt x="310" y="49"/>
                    <a:pt x="309" y="50"/>
                  </a:cubicBezTo>
                  <a:cubicBezTo>
                    <a:pt x="308" y="51"/>
                    <a:pt x="307" y="52"/>
                    <a:pt x="307" y="52"/>
                  </a:cubicBezTo>
                  <a:cubicBezTo>
                    <a:pt x="306" y="53"/>
                    <a:pt x="307" y="53"/>
                    <a:pt x="306" y="54"/>
                  </a:cubicBezTo>
                  <a:cubicBezTo>
                    <a:pt x="306" y="56"/>
                    <a:pt x="304" y="58"/>
                    <a:pt x="304" y="59"/>
                  </a:cubicBezTo>
                  <a:cubicBezTo>
                    <a:pt x="304" y="59"/>
                    <a:pt x="305" y="60"/>
                    <a:pt x="304" y="60"/>
                  </a:cubicBezTo>
                  <a:cubicBezTo>
                    <a:pt x="306" y="62"/>
                    <a:pt x="308" y="64"/>
                    <a:pt x="309" y="65"/>
                  </a:cubicBezTo>
                  <a:cubicBezTo>
                    <a:pt x="311" y="66"/>
                    <a:pt x="314" y="66"/>
                    <a:pt x="315" y="65"/>
                  </a:cubicBezTo>
                  <a:cubicBezTo>
                    <a:pt x="314" y="62"/>
                    <a:pt x="313" y="63"/>
                    <a:pt x="312" y="61"/>
                  </a:cubicBezTo>
                  <a:cubicBezTo>
                    <a:pt x="312" y="59"/>
                    <a:pt x="312" y="56"/>
                    <a:pt x="312" y="55"/>
                  </a:cubicBezTo>
                  <a:cubicBezTo>
                    <a:pt x="312" y="55"/>
                    <a:pt x="313" y="54"/>
                    <a:pt x="314" y="53"/>
                  </a:cubicBezTo>
                  <a:cubicBezTo>
                    <a:pt x="314" y="52"/>
                    <a:pt x="315" y="51"/>
                    <a:pt x="316" y="50"/>
                  </a:cubicBezTo>
                  <a:cubicBezTo>
                    <a:pt x="321" y="54"/>
                    <a:pt x="326" y="58"/>
                    <a:pt x="331" y="62"/>
                  </a:cubicBezTo>
                  <a:cubicBezTo>
                    <a:pt x="330" y="63"/>
                    <a:pt x="330" y="63"/>
                    <a:pt x="330" y="64"/>
                  </a:cubicBezTo>
                  <a:cubicBezTo>
                    <a:pt x="329" y="66"/>
                    <a:pt x="330" y="68"/>
                    <a:pt x="330" y="69"/>
                  </a:cubicBezTo>
                  <a:cubicBezTo>
                    <a:pt x="330" y="70"/>
                    <a:pt x="331" y="71"/>
                    <a:pt x="331" y="72"/>
                  </a:cubicBezTo>
                  <a:cubicBezTo>
                    <a:pt x="330" y="71"/>
                    <a:pt x="330" y="71"/>
                    <a:pt x="329" y="71"/>
                  </a:cubicBezTo>
                  <a:cubicBezTo>
                    <a:pt x="329" y="70"/>
                    <a:pt x="329" y="70"/>
                    <a:pt x="328" y="69"/>
                  </a:cubicBezTo>
                  <a:cubicBezTo>
                    <a:pt x="328" y="69"/>
                    <a:pt x="327" y="69"/>
                    <a:pt x="327" y="69"/>
                  </a:cubicBezTo>
                  <a:cubicBezTo>
                    <a:pt x="325" y="68"/>
                    <a:pt x="324" y="68"/>
                    <a:pt x="322" y="68"/>
                  </a:cubicBezTo>
                  <a:cubicBezTo>
                    <a:pt x="321" y="68"/>
                    <a:pt x="319" y="66"/>
                    <a:pt x="318" y="67"/>
                  </a:cubicBezTo>
                  <a:cubicBezTo>
                    <a:pt x="318" y="70"/>
                    <a:pt x="320" y="69"/>
                    <a:pt x="320" y="71"/>
                  </a:cubicBezTo>
                  <a:cubicBezTo>
                    <a:pt x="319" y="73"/>
                    <a:pt x="318" y="72"/>
                    <a:pt x="316" y="72"/>
                  </a:cubicBezTo>
                  <a:cubicBezTo>
                    <a:pt x="315" y="72"/>
                    <a:pt x="313" y="72"/>
                    <a:pt x="311" y="72"/>
                  </a:cubicBezTo>
                  <a:cubicBezTo>
                    <a:pt x="310" y="72"/>
                    <a:pt x="309" y="73"/>
                    <a:pt x="308" y="73"/>
                  </a:cubicBezTo>
                  <a:cubicBezTo>
                    <a:pt x="308" y="74"/>
                    <a:pt x="307" y="74"/>
                    <a:pt x="306" y="74"/>
                  </a:cubicBezTo>
                  <a:cubicBezTo>
                    <a:pt x="305" y="74"/>
                    <a:pt x="305" y="75"/>
                    <a:pt x="304" y="75"/>
                  </a:cubicBezTo>
                  <a:cubicBezTo>
                    <a:pt x="304" y="75"/>
                    <a:pt x="303" y="75"/>
                    <a:pt x="303" y="75"/>
                  </a:cubicBezTo>
                  <a:cubicBezTo>
                    <a:pt x="303" y="76"/>
                    <a:pt x="303" y="76"/>
                    <a:pt x="303" y="76"/>
                  </a:cubicBezTo>
                  <a:cubicBezTo>
                    <a:pt x="303" y="76"/>
                    <a:pt x="302" y="76"/>
                    <a:pt x="302" y="76"/>
                  </a:cubicBezTo>
                  <a:cubicBezTo>
                    <a:pt x="301" y="77"/>
                    <a:pt x="301" y="79"/>
                    <a:pt x="298" y="79"/>
                  </a:cubicBezTo>
                  <a:cubicBezTo>
                    <a:pt x="297" y="78"/>
                    <a:pt x="298" y="75"/>
                    <a:pt x="295" y="75"/>
                  </a:cubicBezTo>
                  <a:cubicBezTo>
                    <a:pt x="293" y="75"/>
                    <a:pt x="295" y="79"/>
                    <a:pt x="293" y="79"/>
                  </a:cubicBezTo>
                  <a:cubicBezTo>
                    <a:pt x="292" y="80"/>
                    <a:pt x="291" y="79"/>
                    <a:pt x="290" y="80"/>
                  </a:cubicBezTo>
                  <a:cubicBezTo>
                    <a:pt x="290" y="80"/>
                    <a:pt x="288" y="82"/>
                    <a:pt x="288" y="82"/>
                  </a:cubicBezTo>
                  <a:cubicBezTo>
                    <a:pt x="288" y="83"/>
                    <a:pt x="288" y="83"/>
                    <a:pt x="287" y="84"/>
                  </a:cubicBezTo>
                  <a:cubicBezTo>
                    <a:pt x="287" y="84"/>
                    <a:pt x="287" y="84"/>
                    <a:pt x="286" y="85"/>
                  </a:cubicBezTo>
                  <a:cubicBezTo>
                    <a:pt x="286" y="86"/>
                    <a:pt x="285" y="88"/>
                    <a:pt x="284" y="88"/>
                  </a:cubicBezTo>
                  <a:cubicBezTo>
                    <a:pt x="283" y="88"/>
                    <a:pt x="279" y="85"/>
                    <a:pt x="280" y="82"/>
                  </a:cubicBezTo>
                  <a:cubicBezTo>
                    <a:pt x="280" y="81"/>
                    <a:pt x="279" y="81"/>
                    <a:pt x="279" y="80"/>
                  </a:cubicBezTo>
                  <a:cubicBezTo>
                    <a:pt x="278" y="80"/>
                    <a:pt x="277" y="80"/>
                    <a:pt x="277" y="78"/>
                  </a:cubicBezTo>
                  <a:cubicBezTo>
                    <a:pt x="279" y="78"/>
                    <a:pt x="281" y="80"/>
                    <a:pt x="283" y="80"/>
                  </a:cubicBezTo>
                  <a:cubicBezTo>
                    <a:pt x="286" y="80"/>
                    <a:pt x="289" y="79"/>
                    <a:pt x="289" y="77"/>
                  </a:cubicBezTo>
                  <a:cubicBezTo>
                    <a:pt x="289" y="76"/>
                    <a:pt x="288" y="74"/>
                    <a:pt x="287" y="73"/>
                  </a:cubicBezTo>
                  <a:cubicBezTo>
                    <a:pt x="287" y="73"/>
                    <a:pt x="286" y="73"/>
                    <a:pt x="286" y="73"/>
                  </a:cubicBezTo>
                  <a:cubicBezTo>
                    <a:pt x="286" y="73"/>
                    <a:pt x="286" y="73"/>
                    <a:pt x="286" y="72"/>
                  </a:cubicBezTo>
                  <a:cubicBezTo>
                    <a:pt x="284" y="71"/>
                    <a:pt x="281" y="70"/>
                    <a:pt x="279" y="69"/>
                  </a:cubicBezTo>
                  <a:cubicBezTo>
                    <a:pt x="279" y="69"/>
                    <a:pt x="279" y="69"/>
                    <a:pt x="278" y="68"/>
                  </a:cubicBezTo>
                  <a:cubicBezTo>
                    <a:pt x="277" y="68"/>
                    <a:pt x="276" y="68"/>
                    <a:pt x="276" y="68"/>
                  </a:cubicBezTo>
                  <a:cubicBezTo>
                    <a:pt x="275" y="68"/>
                    <a:pt x="275" y="67"/>
                    <a:pt x="275" y="67"/>
                  </a:cubicBezTo>
                  <a:cubicBezTo>
                    <a:pt x="275" y="67"/>
                    <a:pt x="274" y="67"/>
                    <a:pt x="274" y="66"/>
                  </a:cubicBezTo>
                  <a:cubicBezTo>
                    <a:pt x="273" y="66"/>
                    <a:pt x="273" y="66"/>
                    <a:pt x="273" y="66"/>
                  </a:cubicBezTo>
                  <a:cubicBezTo>
                    <a:pt x="273" y="66"/>
                    <a:pt x="273" y="66"/>
                    <a:pt x="272" y="65"/>
                  </a:cubicBezTo>
                  <a:cubicBezTo>
                    <a:pt x="272" y="65"/>
                    <a:pt x="272" y="65"/>
                    <a:pt x="272" y="64"/>
                  </a:cubicBezTo>
                  <a:cubicBezTo>
                    <a:pt x="270" y="63"/>
                    <a:pt x="269" y="61"/>
                    <a:pt x="268" y="61"/>
                  </a:cubicBezTo>
                  <a:cubicBezTo>
                    <a:pt x="264" y="61"/>
                    <a:pt x="259" y="61"/>
                    <a:pt x="257" y="62"/>
                  </a:cubicBezTo>
                  <a:cubicBezTo>
                    <a:pt x="256" y="63"/>
                    <a:pt x="254" y="63"/>
                    <a:pt x="253" y="63"/>
                  </a:cubicBezTo>
                  <a:cubicBezTo>
                    <a:pt x="251" y="64"/>
                    <a:pt x="250" y="67"/>
                    <a:pt x="248" y="68"/>
                  </a:cubicBezTo>
                  <a:cubicBezTo>
                    <a:pt x="246" y="70"/>
                    <a:pt x="244" y="70"/>
                    <a:pt x="243" y="73"/>
                  </a:cubicBezTo>
                  <a:cubicBezTo>
                    <a:pt x="244" y="74"/>
                    <a:pt x="247" y="73"/>
                    <a:pt x="247" y="75"/>
                  </a:cubicBezTo>
                  <a:cubicBezTo>
                    <a:pt x="244" y="79"/>
                    <a:pt x="241" y="82"/>
                    <a:pt x="238" y="85"/>
                  </a:cubicBezTo>
                  <a:cubicBezTo>
                    <a:pt x="235" y="86"/>
                    <a:pt x="233" y="89"/>
                    <a:pt x="231" y="91"/>
                  </a:cubicBezTo>
                  <a:cubicBezTo>
                    <a:pt x="230" y="92"/>
                    <a:pt x="229" y="92"/>
                    <a:pt x="228" y="93"/>
                  </a:cubicBezTo>
                  <a:cubicBezTo>
                    <a:pt x="227" y="99"/>
                    <a:pt x="228" y="104"/>
                    <a:pt x="231" y="106"/>
                  </a:cubicBezTo>
                  <a:cubicBezTo>
                    <a:pt x="231" y="106"/>
                    <a:pt x="232" y="106"/>
                    <a:pt x="232" y="106"/>
                  </a:cubicBezTo>
                  <a:cubicBezTo>
                    <a:pt x="233" y="106"/>
                    <a:pt x="233" y="105"/>
                    <a:pt x="234" y="105"/>
                  </a:cubicBezTo>
                  <a:cubicBezTo>
                    <a:pt x="235" y="105"/>
                    <a:pt x="235" y="105"/>
                    <a:pt x="236" y="105"/>
                  </a:cubicBezTo>
                  <a:cubicBezTo>
                    <a:pt x="236" y="105"/>
                    <a:pt x="236" y="104"/>
                    <a:pt x="237" y="104"/>
                  </a:cubicBezTo>
                  <a:cubicBezTo>
                    <a:pt x="237" y="104"/>
                    <a:pt x="238" y="104"/>
                    <a:pt x="238" y="104"/>
                  </a:cubicBezTo>
                  <a:cubicBezTo>
                    <a:pt x="239" y="104"/>
                    <a:pt x="239" y="106"/>
                    <a:pt x="239" y="106"/>
                  </a:cubicBezTo>
                  <a:cubicBezTo>
                    <a:pt x="240" y="107"/>
                    <a:pt x="240" y="108"/>
                    <a:pt x="240" y="109"/>
                  </a:cubicBezTo>
                  <a:cubicBezTo>
                    <a:pt x="241" y="110"/>
                    <a:pt x="242" y="112"/>
                    <a:pt x="243" y="113"/>
                  </a:cubicBezTo>
                  <a:cubicBezTo>
                    <a:pt x="244" y="113"/>
                    <a:pt x="245" y="112"/>
                    <a:pt x="246" y="111"/>
                  </a:cubicBezTo>
                  <a:cubicBezTo>
                    <a:pt x="247" y="111"/>
                    <a:pt x="248" y="112"/>
                    <a:pt x="248" y="111"/>
                  </a:cubicBezTo>
                  <a:cubicBezTo>
                    <a:pt x="249" y="109"/>
                    <a:pt x="248" y="107"/>
                    <a:pt x="249" y="105"/>
                  </a:cubicBezTo>
                  <a:cubicBezTo>
                    <a:pt x="249" y="103"/>
                    <a:pt x="251" y="104"/>
                    <a:pt x="252" y="102"/>
                  </a:cubicBezTo>
                  <a:cubicBezTo>
                    <a:pt x="250" y="100"/>
                    <a:pt x="249" y="100"/>
                    <a:pt x="249" y="98"/>
                  </a:cubicBezTo>
                  <a:cubicBezTo>
                    <a:pt x="249" y="97"/>
                    <a:pt x="249" y="96"/>
                    <a:pt x="249" y="94"/>
                  </a:cubicBezTo>
                  <a:cubicBezTo>
                    <a:pt x="250" y="91"/>
                    <a:pt x="251" y="89"/>
                    <a:pt x="253" y="88"/>
                  </a:cubicBezTo>
                  <a:cubicBezTo>
                    <a:pt x="255" y="87"/>
                    <a:pt x="255" y="87"/>
                    <a:pt x="256" y="86"/>
                  </a:cubicBezTo>
                  <a:cubicBezTo>
                    <a:pt x="256" y="85"/>
                    <a:pt x="256" y="83"/>
                    <a:pt x="257" y="82"/>
                  </a:cubicBezTo>
                  <a:cubicBezTo>
                    <a:pt x="257" y="82"/>
                    <a:pt x="257" y="82"/>
                    <a:pt x="257" y="82"/>
                  </a:cubicBezTo>
                  <a:cubicBezTo>
                    <a:pt x="258" y="80"/>
                    <a:pt x="262" y="79"/>
                    <a:pt x="262" y="82"/>
                  </a:cubicBezTo>
                  <a:cubicBezTo>
                    <a:pt x="262" y="83"/>
                    <a:pt x="262" y="83"/>
                    <a:pt x="261" y="84"/>
                  </a:cubicBezTo>
                  <a:cubicBezTo>
                    <a:pt x="260" y="87"/>
                    <a:pt x="258" y="89"/>
                    <a:pt x="257" y="91"/>
                  </a:cubicBezTo>
                  <a:cubicBezTo>
                    <a:pt x="257" y="92"/>
                    <a:pt x="257" y="94"/>
                    <a:pt x="257" y="96"/>
                  </a:cubicBezTo>
                  <a:cubicBezTo>
                    <a:pt x="259" y="97"/>
                    <a:pt x="259" y="100"/>
                    <a:pt x="261" y="100"/>
                  </a:cubicBezTo>
                  <a:cubicBezTo>
                    <a:pt x="262" y="100"/>
                    <a:pt x="263" y="99"/>
                    <a:pt x="265" y="98"/>
                  </a:cubicBezTo>
                  <a:cubicBezTo>
                    <a:pt x="265" y="98"/>
                    <a:pt x="266" y="98"/>
                    <a:pt x="267" y="98"/>
                  </a:cubicBezTo>
                  <a:cubicBezTo>
                    <a:pt x="267" y="98"/>
                    <a:pt x="267" y="97"/>
                    <a:pt x="267" y="97"/>
                  </a:cubicBezTo>
                  <a:cubicBezTo>
                    <a:pt x="268" y="97"/>
                    <a:pt x="268" y="97"/>
                    <a:pt x="268" y="97"/>
                  </a:cubicBezTo>
                  <a:cubicBezTo>
                    <a:pt x="270" y="96"/>
                    <a:pt x="270" y="96"/>
                    <a:pt x="271" y="95"/>
                  </a:cubicBezTo>
                  <a:cubicBezTo>
                    <a:pt x="273" y="95"/>
                    <a:pt x="273" y="95"/>
                    <a:pt x="274" y="96"/>
                  </a:cubicBezTo>
                  <a:cubicBezTo>
                    <a:pt x="274" y="96"/>
                    <a:pt x="275" y="96"/>
                    <a:pt x="275" y="97"/>
                  </a:cubicBezTo>
                  <a:cubicBezTo>
                    <a:pt x="274" y="99"/>
                    <a:pt x="273" y="99"/>
                    <a:pt x="271" y="100"/>
                  </a:cubicBezTo>
                  <a:cubicBezTo>
                    <a:pt x="271" y="100"/>
                    <a:pt x="271" y="101"/>
                    <a:pt x="270" y="101"/>
                  </a:cubicBezTo>
                  <a:cubicBezTo>
                    <a:pt x="270" y="101"/>
                    <a:pt x="269" y="101"/>
                    <a:pt x="269" y="101"/>
                  </a:cubicBezTo>
                  <a:cubicBezTo>
                    <a:pt x="268" y="101"/>
                    <a:pt x="267" y="102"/>
                    <a:pt x="266" y="102"/>
                  </a:cubicBezTo>
                  <a:cubicBezTo>
                    <a:pt x="265" y="102"/>
                    <a:pt x="265" y="103"/>
                    <a:pt x="264" y="103"/>
                  </a:cubicBezTo>
                  <a:cubicBezTo>
                    <a:pt x="263" y="104"/>
                    <a:pt x="261" y="103"/>
                    <a:pt x="261" y="104"/>
                  </a:cubicBezTo>
                  <a:cubicBezTo>
                    <a:pt x="261" y="105"/>
                    <a:pt x="262" y="107"/>
                    <a:pt x="260" y="108"/>
                  </a:cubicBezTo>
                  <a:cubicBezTo>
                    <a:pt x="259" y="109"/>
                    <a:pt x="259" y="108"/>
                    <a:pt x="257" y="108"/>
                  </a:cubicBezTo>
                  <a:cubicBezTo>
                    <a:pt x="256" y="109"/>
                    <a:pt x="256" y="111"/>
                    <a:pt x="255" y="112"/>
                  </a:cubicBezTo>
                  <a:cubicBezTo>
                    <a:pt x="255" y="113"/>
                    <a:pt x="253" y="115"/>
                    <a:pt x="252" y="116"/>
                  </a:cubicBezTo>
                  <a:cubicBezTo>
                    <a:pt x="251" y="117"/>
                    <a:pt x="249" y="117"/>
                    <a:pt x="247" y="118"/>
                  </a:cubicBezTo>
                  <a:cubicBezTo>
                    <a:pt x="247" y="118"/>
                    <a:pt x="246" y="118"/>
                    <a:pt x="246" y="119"/>
                  </a:cubicBezTo>
                  <a:cubicBezTo>
                    <a:pt x="245" y="119"/>
                    <a:pt x="244" y="118"/>
                    <a:pt x="243" y="119"/>
                  </a:cubicBezTo>
                  <a:cubicBezTo>
                    <a:pt x="242" y="119"/>
                    <a:pt x="241" y="119"/>
                    <a:pt x="240" y="119"/>
                  </a:cubicBezTo>
                  <a:cubicBezTo>
                    <a:pt x="239" y="120"/>
                    <a:pt x="237" y="120"/>
                    <a:pt x="235" y="120"/>
                  </a:cubicBezTo>
                  <a:cubicBezTo>
                    <a:pt x="234" y="120"/>
                    <a:pt x="234" y="120"/>
                    <a:pt x="232" y="121"/>
                  </a:cubicBezTo>
                  <a:cubicBezTo>
                    <a:pt x="231" y="121"/>
                    <a:pt x="229" y="121"/>
                    <a:pt x="228" y="121"/>
                  </a:cubicBezTo>
                  <a:cubicBezTo>
                    <a:pt x="228" y="122"/>
                    <a:pt x="227" y="123"/>
                    <a:pt x="227" y="123"/>
                  </a:cubicBezTo>
                  <a:cubicBezTo>
                    <a:pt x="226" y="124"/>
                    <a:pt x="226" y="125"/>
                    <a:pt x="226" y="125"/>
                  </a:cubicBezTo>
                  <a:cubicBezTo>
                    <a:pt x="225" y="126"/>
                    <a:pt x="224" y="127"/>
                    <a:pt x="223" y="127"/>
                  </a:cubicBezTo>
                  <a:cubicBezTo>
                    <a:pt x="221" y="129"/>
                    <a:pt x="219" y="130"/>
                    <a:pt x="218" y="132"/>
                  </a:cubicBezTo>
                  <a:cubicBezTo>
                    <a:pt x="217" y="132"/>
                    <a:pt x="215" y="133"/>
                    <a:pt x="214" y="134"/>
                  </a:cubicBezTo>
                  <a:cubicBezTo>
                    <a:pt x="213" y="133"/>
                    <a:pt x="210" y="134"/>
                    <a:pt x="210" y="135"/>
                  </a:cubicBezTo>
                  <a:cubicBezTo>
                    <a:pt x="210" y="137"/>
                    <a:pt x="212" y="137"/>
                    <a:pt x="214" y="139"/>
                  </a:cubicBezTo>
                  <a:cubicBezTo>
                    <a:pt x="214" y="140"/>
                    <a:pt x="214" y="141"/>
                    <a:pt x="215" y="141"/>
                  </a:cubicBezTo>
                  <a:cubicBezTo>
                    <a:pt x="216" y="142"/>
                    <a:pt x="216" y="143"/>
                    <a:pt x="216" y="143"/>
                  </a:cubicBezTo>
                  <a:cubicBezTo>
                    <a:pt x="217" y="145"/>
                    <a:pt x="217" y="148"/>
                    <a:pt x="214" y="149"/>
                  </a:cubicBezTo>
                  <a:cubicBezTo>
                    <a:pt x="211" y="148"/>
                    <a:pt x="205" y="148"/>
                    <a:pt x="202" y="149"/>
                  </a:cubicBezTo>
                  <a:cubicBezTo>
                    <a:pt x="202" y="149"/>
                    <a:pt x="202" y="149"/>
                    <a:pt x="201" y="150"/>
                  </a:cubicBezTo>
                  <a:cubicBezTo>
                    <a:pt x="201" y="152"/>
                    <a:pt x="202" y="154"/>
                    <a:pt x="202" y="157"/>
                  </a:cubicBezTo>
                  <a:cubicBezTo>
                    <a:pt x="202" y="158"/>
                    <a:pt x="201" y="159"/>
                    <a:pt x="201" y="160"/>
                  </a:cubicBezTo>
                  <a:cubicBezTo>
                    <a:pt x="201" y="162"/>
                    <a:pt x="201" y="164"/>
                    <a:pt x="202" y="166"/>
                  </a:cubicBezTo>
                  <a:cubicBezTo>
                    <a:pt x="203" y="166"/>
                    <a:pt x="204" y="166"/>
                    <a:pt x="205" y="166"/>
                  </a:cubicBezTo>
                  <a:cubicBezTo>
                    <a:pt x="206" y="166"/>
                    <a:pt x="207" y="168"/>
                    <a:pt x="208" y="168"/>
                  </a:cubicBezTo>
                  <a:cubicBezTo>
                    <a:pt x="209" y="167"/>
                    <a:pt x="210" y="166"/>
                    <a:pt x="213" y="167"/>
                  </a:cubicBezTo>
                  <a:cubicBezTo>
                    <a:pt x="213" y="166"/>
                    <a:pt x="214" y="166"/>
                    <a:pt x="214" y="165"/>
                  </a:cubicBezTo>
                  <a:cubicBezTo>
                    <a:pt x="215" y="165"/>
                    <a:pt x="215" y="165"/>
                    <a:pt x="215" y="165"/>
                  </a:cubicBezTo>
                  <a:cubicBezTo>
                    <a:pt x="216" y="164"/>
                    <a:pt x="217" y="164"/>
                    <a:pt x="217" y="163"/>
                  </a:cubicBezTo>
                  <a:cubicBezTo>
                    <a:pt x="218" y="163"/>
                    <a:pt x="218" y="162"/>
                    <a:pt x="218" y="162"/>
                  </a:cubicBezTo>
                  <a:cubicBezTo>
                    <a:pt x="218" y="161"/>
                    <a:pt x="218" y="160"/>
                    <a:pt x="219" y="158"/>
                  </a:cubicBezTo>
                  <a:cubicBezTo>
                    <a:pt x="220" y="157"/>
                    <a:pt x="220" y="156"/>
                    <a:pt x="221" y="155"/>
                  </a:cubicBezTo>
                  <a:cubicBezTo>
                    <a:pt x="222" y="155"/>
                    <a:pt x="222" y="154"/>
                    <a:pt x="223" y="154"/>
                  </a:cubicBezTo>
                  <a:cubicBezTo>
                    <a:pt x="223" y="154"/>
                    <a:pt x="223" y="153"/>
                    <a:pt x="224" y="153"/>
                  </a:cubicBezTo>
                  <a:cubicBezTo>
                    <a:pt x="224" y="151"/>
                    <a:pt x="225" y="149"/>
                    <a:pt x="226" y="149"/>
                  </a:cubicBezTo>
                  <a:cubicBezTo>
                    <a:pt x="227" y="149"/>
                    <a:pt x="228" y="150"/>
                    <a:pt x="229" y="150"/>
                  </a:cubicBezTo>
                  <a:cubicBezTo>
                    <a:pt x="231" y="149"/>
                    <a:pt x="232" y="147"/>
                    <a:pt x="235" y="147"/>
                  </a:cubicBezTo>
                  <a:cubicBezTo>
                    <a:pt x="236" y="148"/>
                    <a:pt x="237" y="149"/>
                    <a:pt x="238" y="150"/>
                  </a:cubicBezTo>
                  <a:cubicBezTo>
                    <a:pt x="238" y="153"/>
                    <a:pt x="239" y="154"/>
                    <a:pt x="241" y="155"/>
                  </a:cubicBezTo>
                  <a:cubicBezTo>
                    <a:pt x="244" y="157"/>
                    <a:pt x="246" y="158"/>
                    <a:pt x="247" y="161"/>
                  </a:cubicBezTo>
                  <a:cubicBezTo>
                    <a:pt x="246" y="162"/>
                    <a:pt x="246" y="162"/>
                    <a:pt x="245" y="163"/>
                  </a:cubicBezTo>
                  <a:cubicBezTo>
                    <a:pt x="245" y="164"/>
                    <a:pt x="244" y="163"/>
                    <a:pt x="244" y="164"/>
                  </a:cubicBezTo>
                  <a:cubicBezTo>
                    <a:pt x="244" y="165"/>
                    <a:pt x="244" y="166"/>
                    <a:pt x="245" y="166"/>
                  </a:cubicBezTo>
                  <a:cubicBezTo>
                    <a:pt x="246" y="166"/>
                    <a:pt x="246" y="165"/>
                    <a:pt x="247" y="164"/>
                  </a:cubicBezTo>
                  <a:cubicBezTo>
                    <a:pt x="247" y="163"/>
                    <a:pt x="248" y="163"/>
                    <a:pt x="249" y="162"/>
                  </a:cubicBezTo>
                  <a:cubicBezTo>
                    <a:pt x="249" y="161"/>
                    <a:pt x="249" y="160"/>
                    <a:pt x="249" y="159"/>
                  </a:cubicBezTo>
                  <a:cubicBezTo>
                    <a:pt x="249" y="158"/>
                    <a:pt x="251" y="159"/>
                    <a:pt x="251" y="158"/>
                  </a:cubicBezTo>
                  <a:cubicBezTo>
                    <a:pt x="250" y="156"/>
                    <a:pt x="248" y="155"/>
                    <a:pt x="246" y="154"/>
                  </a:cubicBezTo>
                  <a:cubicBezTo>
                    <a:pt x="246" y="154"/>
                    <a:pt x="246" y="153"/>
                    <a:pt x="246" y="153"/>
                  </a:cubicBezTo>
                  <a:cubicBezTo>
                    <a:pt x="246" y="153"/>
                    <a:pt x="246" y="153"/>
                    <a:pt x="245" y="153"/>
                  </a:cubicBezTo>
                  <a:cubicBezTo>
                    <a:pt x="244" y="152"/>
                    <a:pt x="244" y="152"/>
                    <a:pt x="243" y="150"/>
                  </a:cubicBezTo>
                  <a:cubicBezTo>
                    <a:pt x="242" y="149"/>
                    <a:pt x="239" y="147"/>
                    <a:pt x="241" y="144"/>
                  </a:cubicBezTo>
                  <a:cubicBezTo>
                    <a:pt x="244" y="144"/>
                    <a:pt x="245" y="148"/>
                    <a:pt x="248" y="149"/>
                  </a:cubicBezTo>
                  <a:cubicBezTo>
                    <a:pt x="249" y="150"/>
                    <a:pt x="249" y="150"/>
                    <a:pt x="250" y="151"/>
                  </a:cubicBezTo>
                  <a:cubicBezTo>
                    <a:pt x="252" y="152"/>
                    <a:pt x="253" y="153"/>
                    <a:pt x="253" y="154"/>
                  </a:cubicBezTo>
                  <a:cubicBezTo>
                    <a:pt x="254" y="155"/>
                    <a:pt x="253" y="156"/>
                    <a:pt x="253" y="157"/>
                  </a:cubicBezTo>
                  <a:cubicBezTo>
                    <a:pt x="254" y="159"/>
                    <a:pt x="255" y="160"/>
                    <a:pt x="255" y="161"/>
                  </a:cubicBezTo>
                  <a:cubicBezTo>
                    <a:pt x="256" y="163"/>
                    <a:pt x="256" y="166"/>
                    <a:pt x="259" y="167"/>
                  </a:cubicBezTo>
                  <a:cubicBezTo>
                    <a:pt x="261" y="166"/>
                    <a:pt x="263" y="166"/>
                    <a:pt x="263" y="164"/>
                  </a:cubicBezTo>
                  <a:cubicBezTo>
                    <a:pt x="264" y="162"/>
                    <a:pt x="261" y="161"/>
                    <a:pt x="261" y="159"/>
                  </a:cubicBezTo>
                  <a:cubicBezTo>
                    <a:pt x="261" y="158"/>
                    <a:pt x="263" y="156"/>
                    <a:pt x="264" y="157"/>
                  </a:cubicBezTo>
                  <a:cubicBezTo>
                    <a:pt x="266" y="157"/>
                    <a:pt x="266" y="158"/>
                    <a:pt x="267" y="159"/>
                  </a:cubicBezTo>
                  <a:cubicBezTo>
                    <a:pt x="268" y="161"/>
                    <a:pt x="267" y="164"/>
                    <a:pt x="268" y="165"/>
                  </a:cubicBezTo>
                  <a:cubicBezTo>
                    <a:pt x="269" y="165"/>
                    <a:pt x="269" y="166"/>
                    <a:pt x="269" y="166"/>
                  </a:cubicBezTo>
                  <a:cubicBezTo>
                    <a:pt x="270" y="166"/>
                    <a:pt x="270" y="167"/>
                    <a:pt x="270" y="167"/>
                  </a:cubicBezTo>
                  <a:cubicBezTo>
                    <a:pt x="271" y="167"/>
                    <a:pt x="271" y="168"/>
                    <a:pt x="272" y="168"/>
                  </a:cubicBezTo>
                  <a:cubicBezTo>
                    <a:pt x="273" y="169"/>
                    <a:pt x="274" y="168"/>
                    <a:pt x="276" y="167"/>
                  </a:cubicBezTo>
                  <a:cubicBezTo>
                    <a:pt x="277" y="168"/>
                    <a:pt x="278" y="169"/>
                    <a:pt x="279" y="169"/>
                  </a:cubicBezTo>
                  <a:cubicBezTo>
                    <a:pt x="281" y="169"/>
                    <a:pt x="282" y="167"/>
                    <a:pt x="283" y="168"/>
                  </a:cubicBezTo>
                  <a:cubicBezTo>
                    <a:pt x="284" y="168"/>
                    <a:pt x="283" y="169"/>
                    <a:pt x="283" y="170"/>
                  </a:cubicBezTo>
                  <a:cubicBezTo>
                    <a:pt x="284" y="174"/>
                    <a:pt x="283" y="176"/>
                    <a:pt x="282" y="179"/>
                  </a:cubicBezTo>
                  <a:cubicBezTo>
                    <a:pt x="281" y="180"/>
                    <a:pt x="281" y="181"/>
                    <a:pt x="280" y="181"/>
                  </a:cubicBezTo>
                  <a:cubicBezTo>
                    <a:pt x="278" y="181"/>
                    <a:pt x="277" y="181"/>
                    <a:pt x="275" y="181"/>
                  </a:cubicBezTo>
                  <a:cubicBezTo>
                    <a:pt x="275" y="181"/>
                    <a:pt x="274" y="181"/>
                    <a:pt x="273" y="181"/>
                  </a:cubicBezTo>
                  <a:cubicBezTo>
                    <a:pt x="271" y="182"/>
                    <a:pt x="269" y="181"/>
                    <a:pt x="268" y="181"/>
                  </a:cubicBezTo>
                  <a:cubicBezTo>
                    <a:pt x="268" y="181"/>
                    <a:pt x="267" y="180"/>
                    <a:pt x="267" y="180"/>
                  </a:cubicBezTo>
                  <a:cubicBezTo>
                    <a:pt x="266" y="180"/>
                    <a:pt x="266" y="180"/>
                    <a:pt x="265" y="180"/>
                  </a:cubicBezTo>
                  <a:cubicBezTo>
                    <a:pt x="264" y="180"/>
                    <a:pt x="264" y="179"/>
                    <a:pt x="263" y="179"/>
                  </a:cubicBezTo>
                  <a:cubicBezTo>
                    <a:pt x="260" y="178"/>
                    <a:pt x="258" y="177"/>
                    <a:pt x="257" y="177"/>
                  </a:cubicBezTo>
                  <a:cubicBezTo>
                    <a:pt x="256" y="177"/>
                    <a:pt x="255" y="179"/>
                    <a:pt x="254" y="179"/>
                  </a:cubicBezTo>
                  <a:cubicBezTo>
                    <a:pt x="255" y="182"/>
                    <a:pt x="253" y="183"/>
                    <a:pt x="250" y="182"/>
                  </a:cubicBezTo>
                  <a:cubicBezTo>
                    <a:pt x="248" y="181"/>
                    <a:pt x="247" y="181"/>
                    <a:pt x="246" y="180"/>
                  </a:cubicBezTo>
                  <a:cubicBezTo>
                    <a:pt x="246" y="179"/>
                    <a:pt x="245" y="178"/>
                    <a:pt x="244" y="178"/>
                  </a:cubicBezTo>
                  <a:cubicBezTo>
                    <a:pt x="243" y="177"/>
                    <a:pt x="240" y="177"/>
                    <a:pt x="240" y="177"/>
                  </a:cubicBezTo>
                  <a:cubicBezTo>
                    <a:pt x="239" y="176"/>
                    <a:pt x="237" y="175"/>
                    <a:pt x="237" y="173"/>
                  </a:cubicBezTo>
                  <a:cubicBezTo>
                    <a:pt x="238" y="172"/>
                    <a:pt x="238" y="168"/>
                    <a:pt x="238" y="166"/>
                  </a:cubicBezTo>
                  <a:cubicBezTo>
                    <a:pt x="237" y="165"/>
                    <a:pt x="235" y="166"/>
                    <a:pt x="233" y="166"/>
                  </a:cubicBezTo>
                  <a:cubicBezTo>
                    <a:pt x="230" y="166"/>
                    <a:pt x="228" y="166"/>
                    <a:pt x="225" y="166"/>
                  </a:cubicBezTo>
                  <a:cubicBezTo>
                    <a:pt x="224" y="166"/>
                    <a:pt x="222" y="166"/>
                    <a:pt x="221" y="166"/>
                  </a:cubicBezTo>
                  <a:cubicBezTo>
                    <a:pt x="220" y="167"/>
                    <a:pt x="220" y="167"/>
                    <a:pt x="219" y="167"/>
                  </a:cubicBezTo>
                  <a:cubicBezTo>
                    <a:pt x="218" y="168"/>
                    <a:pt x="217" y="168"/>
                    <a:pt x="216" y="169"/>
                  </a:cubicBezTo>
                  <a:cubicBezTo>
                    <a:pt x="215" y="169"/>
                    <a:pt x="215" y="170"/>
                    <a:pt x="214" y="170"/>
                  </a:cubicBezTo>
                  <a:cubicBezTo>
                    <a:pt x="212" y="170"/>
                    <a:pt x="211" y="170"/>
                    <a:pt x="210" y="170"/>
                  </a:cubicBezTo>
                  <a:cubicBezTo>
                    <a:pt x="209" y="170"/>
                    <a:pt x="209" y="169"/>
                    <a:pt x="208" y="169"/>
                  </a:cubicBezTo>
                  <a:cubicBezTo>
                    <a:pt x="206" y="170"/>
                    <a:pt x="206" y="173"/>
                    <a:pt x="205" y="174"/>
                  </a:cubicBezTo>
                  <a:cubicBezTo>
                    <a:pt x="204" y="174"/>
                    <a:pt x="203" y="175"/>
                    <a:pt x="203" y="175"/>
                  </a:cubicBezTo>
                  <a:cubicBezTo>
                    <a:pt x="201" y="176"/>
                    <a:pt x="201" y="177"/>
                    <a:pt x="200" y="179"/>
                  </a:cubicBezTo>
                  <a:cubicBezTo>
                    <a:pt x="200" y="179"/>
                    <a:pt x="200" y="180"/>
                    <a:pt x="199" y="181"/>
                  </a:cubicBezTo>
                  <a:cubicBezTo>
                    <a:pt x="199" y="181"/>
                    <a:pt x="200" y="183"/>
                    <a:pt x="200" y="184"/>
                  </a:cubicBezTo>
                  <a:cubicBezTo>
                    <a:pt x="199" y="186"/>
                    <a:pt x="197" y="188"/>
                    <a:pt x="195" y="189"/>
                  </a:cubicBezTo>
                  <a:cubicBezTo>
                    <a:pt x="195" y="190"/>
                    <a:pt x="195" y="190"/>
                    <a:pt x="194" y="190"/>
                  </a:cubicBezTo>
                  <a:cubicBezTo>
                    <a:pt x="193" y="191"/>
                    <a:pt x="192" y="192"/>
                    <a:pt x="191" y="193"/>
                  </a:cubicBezTo>
                  <a:cubicBezTo>
                    <a:pt x="191" y="194"/>
                    <a:pt x="190" y="195"/>
                    <a:pt x="190" y="196"/>
                  </a:cubicBezTo>
                  <a:cubicBezTo>
                    <a:pt x="189" y="197"/>
                    <a:pt x="188" y="198"/>
                    <a:pt x="188" y="200"/>
                  </a:cubicBezTo>
                  <a:cubicBezTo>
                    <a:pt x="187" y="202"/>
                    <a:pt x="186" y="202"/>
                    <a:pt x="186" y="204"/>
                  </a:cubicBezTo>
                  <a:cubicBezTo>
                    <a:pt x="185" y="207"/>
                    <a:pt x="186" y="207"/>
                    <a:pt x="186" y="209"/>
                  </a:cubicBezTo>
                  <a:cubicBezTo>
                    <a:pt x="187" y="211"/>
                    <a:pt x="188" y="214"/>
                    <a:pt x="187" y="217"/>
                  </a:cubicBezTo>
                  <a:cubicBezTo>
                    <a:pt x="187" y="218"/>
                    <a:pt x="186" y="220"/>
                    <a:pt x="186" y="222"/>
                  </a:cubicBezTo>
                  <a:cubicBezTo>
                    <a:pt x="186" y="222"/>
                    <a:pt x="187" y="226"/>
                    <a:pt x="187" y="226"/>
                  </a:cubicBezTo>
                  <a:cubicBezTo>
                    <a:pt x="187" y="227"/>
                    <a:pt x="188" y="228"/>
                    <a:pt x="188" y="228"/>
                  </a:cubicBezTo>
                  <a:cubicBezTo>
                    <a:pt x="189" y="228"/>
                    <a:pt x="189" y="229"/>
                    <a:pt x="189" y="229"/>
                  </a:cubicBezTo>
                  <a:cubicBezTo>
                    <a:pt x="189" y="229"/>
                    <a:pt x="189" y="229"/>
                    <a:pt x="189" y="229"/>
                  </a:cubicBezTo>
                  <a:cubicBezTo>
                    <a:pt x="190" y="230"/>
                    <a:pt x="189" y="230"/>
                    <a:pt x="190" y="230"/>
                  </a:cubicBezTo>
                  <a:cubicBezTo>
                    <a:pt x="190" y="230"/>
                    <a:pt x="190" y="230"/>
                    <a:pt x="190" y="231"/>
                  </a:cubicBezTo>
                  <a:cubicBezTo>
                    <a:pt x="191" y="231"/>
                    <a:pt x="191" y="232"/>
                    <a:pt x="192" y="233"/>
                  </a:cubicBezTo>
                  <a:cubicBezTo>
                    <a:pt x="192" y="234"/>
                    <a:pt x="193" y="236"/>
                    <a:pt x="193" y="238"/>
                  </a:cubicBezTo>
                  <a:cubicBezTo>
                    <a:pt x="194" y="239"/>
                    <a:pt x="197" y="241"/>
                    <a:pt x="198" y="242"/>
                  </a:cubicBezTo>
                  <a:cubicBezTo>
                    <a:pt x="200" y="244"/>
                    <a:pt x="202" y="246"/>
                    <a:pt x="204" y="246"/>
                  </a:cubicBezTo>
                  <a:cubicBezTo>
                    <a:pt x="205" y="246"/>
                    <a:pt x="206" y="244"/>
                    <a:pt x="208" y="244"/>
                  </a:cubicBezTo>
                  <a:cubicBezTo>
                    <a:pt x="209" y="244"/>
                    <a:pt x="210" y="245"/>
                    <a:pt x="212" y="245"/>
                  </a:cubicBezTo>
                  <a:cubicBezTo>
                    <a:pt x="214" y="244"/>
                    <a:pt x="217" y="243"/>
                    <a:pt x="219" y="243"/>
                  </a:cubicBezTo>
                  <a:cubicBezTo>
                    <a:pt x="221" y="242"/>
                    <a:pt x="223" y="241"/>
                    <a:pt x="224" y="241"/>
                  </a:cubicBezTo>
                  <a:cubicBezTo>
                    <a:pt x="227" y="241"/>
                    <a:pt x="227" y="244"/>
                    <a:pt x="229" y="246"/>
                  </a:cubicBezTo>
                  <a:cubicBezTo>
                    <a:pt x="231" y="246"/>
                    <a:pt x="232" y="246"/>
                    <a:pt x="233" y="246"/>
                  </a:cubicBezTo>
                  <a:cubicBezTo>
                    <a:pt x="236" y="248"/>
                    <a:pt x="236" y="249"/>
                    <a:pt x="235" y="252"/>
                  </a:cubicBezTo>
                  <a:cubicBezTo>
                    <a:pt x="235" y="253"/>
                    <a:pt x="235" y="254"/>
                    <a:pt x="235" y="255"/>
                  </a:cubicBezTo>
                  <a:cubicBezTo>
                    <a:pt x="235" y="256"/>
                    <a:pt x="234" y="258"/>
                    <a:pt x="234" y="259"/>
                  </a:cubicBezTo>
                  <a:cubicBezTo>
                    <a:pt x="234" y="261"/>
                    <a:pt x="236" y="262"/>
                    <a:pt x="237" y="264"/>
                  </a:cubicBezTo>
                  <a:cubicBezTo>
                    <a:pt x="239" y="267"/>
                    <a:pt x="240" y="270"/>
                    <a:pt x="241" y="273"/>
                  </a:cubicBezTo>
                  <a:cubicBezTo>
                    <a:pt x="242" y="275"/>
                    <a:pt x="242" y="277"/>
                    <a:pt x="242" y="280"/>
                  </a:cubicBezTo>
                  <a:cubicBezTo>
                    <a:pt x="242" y="281"/>
                    <a:pt x="243" y="283"/>
                    <a:pt x="243" y="284"/>
                  </a:cubicBezTo>
                  <a:cubicBezTo>
                    <a:pt x="243" y="286"/>
                    <a:pt x="241" y="287"/>
                    <a:pt x="241" y="289"/>
                  </a:cubicBezTo>
                  <a:cubicBezTo>
                    <a:pt x="241" y="290"/>
                    <a:pt x="241" y="291"/>
                    <a:pt x="241" y="292"/>
                  </a:cubicBezTo>
                  <a:cubicBezTo>
                    <a:pt x="240" y="293"/>
                    <a:pt x="239" y="293"/>
                    <a:pt x="239" y="294"/>
                  </a:cubicBezTo>
                  <a:cubicBezTo>
                    <a:pt x="239" y="296"/>
                    <a:pt x="240" y="298"/>
                    <a:pt x="239" y="300"/>
                  </a:cubicBezTo>
                  <a:cubicBezTo>
                    <a:pt x="241" y="301"/>
                    <a:pt x="241" y="304"/>
                    <a:pt x="242" y="306"/>
                  </a:cubicBezTo>
                  <a:cubicBezTo>
                    <a:pt x="242" y="307"/>
                    <a:pt x="243" y="308"/>
                    <a:pt x="243" y="309"/>
                  </a:cubicBezTo>
                  <a:cubicBezTo>
                    <a:pt x="244" y="312"/>
                    <a:pt x="244" y="316"/>
                    <a:pt x="245" y="320"/>
                  </a:cubicBezTo>
                  <a:cubicBezTo>
                    <a:pt x="245" y="322"/>
                    <a:pt x="246" y="323"/>
                    <a:pt x="246" y="325"/>
                  </a:cubicBezTo>
                  <a:cubicBezTo>
                    <a:pt x="247" y="326"/>
                    <a:pt x="248" y="326"/>
                    <a:pt x="248" y="327"/>
                  </a:cubicBezTo>
                  <a:cubicBezTo>
                    <a:pt x="248" y="328"/>
                    <a:pt x="248" y="330"/>
                    <a:pt x="249" y="331"/>
                  </a:cubicBezTo>
                  <a:cubicBezTo>
                    <a:pt x="249" y="332"/>
                    <a:pt x="250" y="333"/>
                    <a:pt x="250" y="334"/>
                  </a:cubicBezTo>
                  <a:cubicBezTo>
                    <a:pt x="250" y="335"/>
                    <a:pt x="249" y="336"/>
                    <a:pt x="249" y="338"/>
                  </a:cubicBezTo>
                  <a:cubicBezTo>
                    <a:pt x="249" y="338"/>
                    <a:pt x="250" y="340"/>
                    <a:pt x="251" y="340"/>
                  </a:cubicBezTo>
                  <a:cubicBezTo>
                    <a:pt x="253" y="341"/>
                    <a:pt x="256" y="339"/>
                    <a:pt x="258" y="339"/>
                  </a:cubicBezTo>
                  <a:cubicBezTo>
                    <a:pt x="261" y="339"/>
                    <a:pt x="262" y="339"/>
                    <a:pt x="263" y="338"/>
                  </a:cubicBezTo>
                  <a:cubicBezTo>
                    <a:pt x="265" y="338"/>
                    <a:pt x="265" y="338"/>
                    <a:pt x="266" y="336"/>
                  </a:cubicBezTo>
                  <a:cubicBezTo>
                    <a:pt x="268" y="335"/>
                    <a:pt x="269" y="334"/>
                    <a:pt x="270" y="332"/>
                  </a:cubicBezTo>
                  <a:cubicBezTo>
                    <a:pt x="271" y="331"/>
                    <a:pt x="271" y="331"/>
                    <a:pt x="271" y="330"/>
                  </a:cubicBezTo>
                  <a:cubicBezTo>
                    <a:pt x="272" y="330"/>
                    <a:pt x="272" y="329"/>
                    <a:pt x="272" y="328"/>
                  </a:cubicBezTo>
                  <a:cubicBezTo>
                    <a:pt x="274" y="326"/>
                    <a:pt x="275" y="326"/>
                    <a:pt x="275" y="324"/>
                  </a:cubicBezTo>
                  <a:cubicBezTo>
                    <a:pt x="275" y="322"/>
                    <a:pt x="276" y="320"/>
                    <a:pt x="276" y="318"/>
                  </a:cubicBezTo>
                  <a:cubicBezTo>
                    <a:pt x="277" y="317"/>
                    <a:pt x="279" y="317"/>
                    <a:pt x="280" y="315"/>
                  </a:cubicBezTo>
                  <a:cubicBezTo>
                    <a:pt x="281" y="311"/>
                    <a:pt x="280" y="308"/>
                    <a:pt x="279" y="305"/>
                  </a:cubicBezTo>
                  <a:cubicBezTo>
                    <a:pt x="280" y="303"/>
                    <a:pt x="281" y="301"/>
                    <a:pt x="283" y="300"/>
                  </a:cubicBezTo>
                  <a:cubicBezTo>
                    <a:pt x="285" y="299"/>
                    <a:pt x="286" y="299"/>
                    <a:pt x="287" y="298"/>
                  </a:cubicBezTo>
                  <a:cubicBezTo>
                    <a:pt x="287" y="298"/>
                    <a:pt x="287" y="297"/>
                    <a:pt x="287" y="297"/>
                  </a:cubicBezTo>
                  <a:cubicBezTo>
                    <a:pt x="288" y="297"/>
                    <a:pt x="288" y="297"/>
                    <a:pt x="288" y="297"/>
                  </a:cubicBezTo>
                  <a:cubicBezTo>
                    <a:pt x="289" y="296"/>
                    <a:pt x="290" y="295"/>
                    <a:pt x="290" y="295"/>
                  </a:cubicBezTo>
                  <a:cubicBezTo>
                    <a:pt x="290" y="293"/>
                    <a:pt x="290" y="292"/>
                    <a:pt x="291" y="290"/>
                  </a:cubicBezTo>
                  <a:cubicBezTo>
                    <a:pt x="291" y="287"/>
                    <a:pt x="291" y="285"/>
                    <a:pt x="291" y="281"/>
                  </a:cubicBezTo>
                  <a:cubicBezTo>
                    <a:pt x="290" y="280"/>
                    <a:pt x="289" y="279"/>
                    <a:pt x="289" y="278"/>
                  </a:cubicBezTo>
                  <a:cubicBezTo>
                    <a:pt x="289" y="277"/>
                    <a:pt x="290" y="275"/>
                    <a:pt x="290" y="274"/>
                  </a:cubicBezTo>
                  <a:cubicBezTo>
                    <a:pt x="290" y="272"/>
                    <a:pt x="289" y="271"/>
                    <a:pt x="289" y="270"/>
                  </a:cubicBezTo>
                  <a:cubicBezTo>
                    <a:pt x="289" y="269"/>
                    <a:pt x="290" y="267"/>
                    <a:pt x="290" y="266"/>
                  </a:cubicBezTo>
                  <a:cubicBezTo>
                    <a:pt x="291" y="264"/>
                    <a:pt x="291" y="264"/>
                    <a:pt x="292" y="263"/>
                  </a:cubicBezTo>
                  <a:cubicBezTo>
                    <a:pt x="293" y="262"/>
                    <a:pt x="294" y="261"/>
                    <a:pt x="294" y="260"/>
                  </a:cubicBezTo>
                  <a:cubicBezTo>
                    <a:pt x="295" y="259"/>
                    <a:pt x="295" y="259"/>
                    <a:pt x="295" y="258"/>
                  </a:cubicBezTo>
                  <a:cubicBezTo>
                    <a:pt x="295" y="258"/>
                    <a:pt x="296" y="257"/>
                    <a:pt x="296" y="257"/>
                  </a:cubicBezTo>
                  <a:cubicBezTo>
                    <a:pt x="297" y="256"/>
                    <a:pt x="297" y="255"/>
                    <a:pt x="298" y="254"/>
                  </a:cubicBezTo>
                  <a:cubicBezTo>
                    <a:pt x="299" y="254"/>
                    <a:pt x="299" y="254"/>
                    <a:pt x="299" y="253"/>
                  </a:cubicBezTo>
                  <a:cubicBezTo>
                    <a:pt x="300" y="253"/>
                    <a:pt x="300" y="253"/>
                    <a:pt x="300" y="253"/>
                  </a:cubicBezTo>
                  <a:cubicBezTo>
                    <a:pt x="300" y="252"/>
                    <a:pt x="300" y="253"/>
                    <a:pt x="301" y="252"/>
                  </a:cubicBezTo>
                  <a:cubicBezTo>
                    <a:pt x="303" y="251"/>
                    <a:pt x="304" y="248"/>
                    <a:pt x="306" y="246"/>
                  </a:cubicBezTo>
                  <a:cubicBezTo>
                    <a:pt x="306" y="246"/>
                    <a:pt x="307" y="245"/>
                    <a:pt x="307" y="244"/>
                  </a:cubicBezTo>
                  <a:cubicBezTo>
                    <a:pt x="307" y="243"/>
                    <a:pt x="307" y="243"/>
                    <a:pt x="308" y="242"/>
                  </a:cubicBezTo>
                  <a:cubicBezTo>
                    <a:pt x="308" y="241"/>
                    <a:pt x="308" y="240"/>
                    <a:pt x="309" y="239"/>
                  </a:cubicBezTo>
                  <a:cubicBezTo>
                    <a:pt x="309" y="238"/>
                    <a:pt x="310" y="236"/>
                    <a:pt x="311" y="235"/>
                  </a:cubicBezTo>
                  <a:cubicBezTo>
                    <a:pt x="311" y="233"/>
                    <a:pt x="312" y="231"/>
                    <a:pt x="311" y="229"/>
                  </a:cubicBezTo>
                  <a:cubicBezTo>
                    <a:pt x="310" y="229"/>
                    <a:pt x="310" y="229"/>
                    <a:pt x="309" y="229"/>
                  </a:cubicBezTo>
                  <a:cubicBezTo>
                    <a:pt x="308" y="230"/>
                    <a:pt x="307" y="230"/>
                    <a:pt x="306" y="230"/>
                  </a:cubicBezTo>
                  <a:cubicBezTo>
                    <a:pt x="305" y="230"/>
                    <a:pt x="305" y="231"/>
                    <a:pt x="304" y="231"/>
                  </a:cubicBezTo>
                  <a:cubicBezTo>
                    <a:pt x="302" y="231"/>
                    <a:pt x="301" y="231"/>
                    <a:pt x="299" y="231"/>
                  </a:cubicBezTo>
                  <a:cubicBezTo>
                    <a:pt x="298" y="230"/>
                    <a:pt x="298" y="229"/>
                    <a:pt x="297" y="228"/>
                  </a:cubicBezTo>
                  <a:cubicBezTo>
                    <a:pt x="298" y="227"/>
                    <a:pt x="299" y="227"/>
                    <a:pt x="301" y="226"/>
                  </a:cubicBezTo>
                  <a:cubicBezTo>
                    <a:pt x="301" y="225"/>
                    <a:pt x="302" y="224"/>
                    <a:pt x="304" y="223"/>
                  </a:cubicBezTo>
                  <a:cubicBezTo>
                    <a:pt x="304" y="223"/>
                    <a:pt x="305" y="223"/>
                    <a:pt x="306" y="223"/>
                  </a:cubicBezTo>
                  <a:cubicBezTo>
                    <a:pt x="308" y="222"/>
                    <a:pt x="309" y="222"/>
                    <a:pt x="310" y="222"/>
                  </a:cubicBezTo>
                  <a:cubicBezTo>
                    <a:pt x="312" y="220"/>
                    <a:pt x="313" y="220"/>
                    <a:pt x="314" y="218"/>
                  </a:cubicBezTo>
                  <a:cubicBezTo>
                    <a:pt x="316" y="216"/>
                    <a:pt x="316" y="216"/>
                    <a:pt x="317" y="216"/>
                  </a:cubicBezTo>
                  <a:cubicBezTo>
                    <a:pt x="317" y="215"/>
                    <a:pt x="318" y="215"/>
                    <a:pt x="318" y="215"/>
                  </a:cubicBezTo>
                  <a:cubicBezTo>
                    <a:pt x="319" y="214"/>
                    <a:pt x="320" y="214"/>
                    <a:pt x="320" y="213"/>
                  </a:cubicBezTo>
                  <a:cubicBezTo>
                    <a:pt x="321" y="213"/>
                    <a:pt x="321" y="212"/>
                    <a:pt x="322" y="211"/>
                  </a:cubicBezTo>
                  <a:cubicBezTo>
                    <a:pt x="323" y="210"/>
                    <a:pt x="324" y="209"/>
                    <a:pt x="324" y="209"/>
                  </a:cubicBezTo>
                  <a:cubicBezTo>
                    <a:pt x="328" y="205"/>
                    <a:pt x="329" y="203"/>
                    <a:pt x="326" y="200"/>
                  </a:cubicBezTo>
                  <a:cubicBezTo>
                    <a:pt x="325" y="199"/>
                    <a:pt x="324" y="199"/>
                    <a:pt x="323" y="198"/>
                  </a:cubicBezTo>
                  <a:cubicBezTo>
                    <a:pt x="322" y="198"/>
                    <a:pt x="320" y="197"/>
                    <a:pt x="319" y="197"/>
                  </a:cubicBezTo>
                  <a:cubicBezTo>
                    <a:pt x="318" y="197"/>
                    <a:pt x="317" y="198"/>
                    <a:pt x="316" y="198"/>
                  </a:cubicBezTo>
                  <a:cubicBezTo>
                    <a:pt x="313" y="198"/>
                    <a:pt x="312" y="197"/>
                    <a:pt x="310" y="196"/>
                  </a:cubicBezTo>
                  <a:cubicBezTo>
                    <a:pt x="310" y="194"/>
                    <a:pt x="309" y="192"/>
                    <a:pt x="308" y="190"/>
                  </a:cubicBezTo>
                  <a:cubicBezTo>
                    <a:pt x="308" y="190"/>
                    <a:pt x="307" y="189"/>
                    <a:pt x="307" y="188"/>
                  </a:cubicBezTo>
                  <a:cubicBezTo>
                    <a:pt x="307" y="187"/>
                    <a:pt x="306" y="186"/>
                    <a:pt x="306" y="185"/>
                  </a:cubicBezTo>
                  <a:cubicBezTo>
                    <a:pt x="307" y="184"/>
                    <a:pt x="308" y="184"/>
                    <a:pt x="309" y="184"/>
                  </a:cubicBezTo>
                  <a:cubicBezTo>
                    <a:pt x="310" y="184"/>
                    <a:pt x="311" y="186"/>
                    <a:pt x="311" y="187"/>
                  </a:cubicBezTo>
                  <a:cubicBezTo>
                    <a:pt x="312" y="188"/>
                    <a:pt x="312" y="189"/>
                    <a:pt x="313" y="190"/>
                  </a:cubicBezTo>
                  <a:cubicBezTo>
                    <a:pt x="313" y="190"/>
                    <a:pt x="314" y="191"/>
                    <a:pt x="314" y="191"/>
                  </a:cubicBezTo>
                  <a:cubicBezTo>
                    <a:pt x="315" y="192"/>
                    <a:pt x="316" y="193"/>
                    <a:pt x="317" y="193"/>
                  </a:cubicBezTo>
                  <a:cubicBezTo>
                    <a:pt x="318" y="193"/>
                    <a:pt x="320" y="192"/>
                    <a:pt x="322" y="192"/>
                  </a:cubicBezTo>
                  <a:cubicBezTo>
                    <a:pt x="323" y="192"/>
                    <a:pt x="324" y="194"/>
                    <a:pt x="325" y="194"/>
                  </a:cubicBezTo>
                  <a:cubicBezTo>
                    <a:pt x="325" y="195"/>
                    <a:pt x="327" y="196"/>
                    <a:pt x="327" y="196"/>
                  </a:cubicBezTo>
                  <a:cubicBezTo>
                    <a:pt x="328" y="196"/>
                    <a:pt x="329" y="195"/>
                    <a:pt x="330" y="196"/>
                  </a:cubicBezTo>
                  <a:cubicBezTo>
                    <a:pt x="330" y="196"/>
                    <a:pt x="331" y="196"/>
                    <a:pt x="331" y="196"/>
                  </a:cubicBezTo>
                  <a:cubicBezTo>
                    <a:pt x="331" y="196"/>
                    <a:pt x="330" y="197"/>
                    <a:pt x="330" y="197"/>
                  </a:cubicBezTo>
                  <a:cubicBezTo>
                    <a:pt x="331" y="199"/>
                    <a:pt x="332" y="200"/>
                    <a:pt x="333" y="201"/>
                  </a:cubicBezTo>
                  <a:cubicBezTo>
                    <a:pt x="333" y="202"/>
                    <a:pt x="334" y="202"/>
                    <a:pt x="334" y="203"/>
                  </a:cubicBezTo>
                  <a:cubicBezTo>
                    <a:pt x="334" y="204"/>
                    <a:pt x="334" y="205"/>
                    <a:pt x="334" y="206"/>
                  </a:cubicBezTo>
                  <a:cubicBezTo>
                    <a:pt x="335" y="206"/>
                    <a:pt x="335" y="207"/>
                    <a:pt x="336" y="208"/>
                  </a:cubicBezTo>
                  <a:cubicBezTo>
                    <a:pt x="337" y="208"/>
                    <a:pt x="338" y="207"/>
                    <a:pt x="339" y="208"/>
                  </a:cubicBezTo>
                  <a:cubicBezTo>
                    <a:pt x="340" y="209"/>
                    <a:pt x="339" y="210"/>
                    <a:pt x="339" y="211"/>
                  </a:cubicBezTo>
                  <a:cubicBezTo>
                    <a:pt x="339" y="211"/>
                    <a:pt x="339" y="212"/>
                    <a:pt x="339" y="212"/>
                  </a:cubicBezTo>
                  <a:cubicBezTo>
                    <a:pt x="340" y="214"/>
                    <a:pt x="339" y="216"/>
                    <a:pt x="340" y="217"/>
                  </a:cubicBezTo>
                  <a:cubicBezTo>
                    <a:pt x="340" y="219"/>
                    <a:pt x="341" y="221"/>
                    <a:pt x="341" y="223"/>
                  </a:cubicBezTo>
                  <a:cubicBezTo>
                    <a:pt x="341" y="225"/>
                    <a:pt x="341" y="228"/>
                    <a:pt x="342" y="229"/>
                  </a:cubicBezTo>
                  <a:cubicBezTo>
                    <a:pt x="343" y="231"/>
                    <a:pt x="343" y="233"/>
                    <a:pt x="343" y="234"/>
                  </a:cubicBezTo>
                  <a:cubicBezTo>
                    <a:pt x="344" y="236"/>
                    <a:pt x="344" y="237"/>
                    <a:pt x="345" y="237"/>
                  </a:cubicBezTo>
                  <a:cubicBezTo>
                    <a:pt x="346" y="237"/>
                    <a:pt x="346" y="237"/>
                    <a:pt x="347" y="236"/>
                  </a:cubicBezTo>
                  <a:cubicBezTo>
                    <a:pt x="347" y="235"/>
                    <a:pt x="348" y="235"/>
                    <a:pt x="349" y="235"/>
                  </a:cubicBezTo>
                  <a:cubicBezTo>
                    <a:pt x="349" y="234"/>
                    <a:pt x="349" y="233"/>
                    <a:pt x="349" y="233"/>
                  </a:cubicBezTo>
                  <a:cubicBezTo>
                    <a:pt x="349" y="232"/>
                    <a:pt x="349" y="232"/>
                    <a:pt x="349" y="232"/>
                  </a:cubicBezTo>
                  <a:cubicBezTo>
                    <a:pt x="349" y="232"/>
                    <a:pt x="350" y="229"/>
                    <a:pt x="350" y="228"/>
                  </a:cubicBezTo>
                  <a:cubicBezTo>
                    <a:pt x="350" y="226"/>
                    <a:pt x="350" y="224"/>
                    <a:pt x="350" y="222"/>
                  </a:cubicBezTo>
                  <a:cubicBezTo>
                    <a:pt x="352" y="220"/>
                    <a:pt x="353" y="219"/>
                    <a:pt x="355" y="218"/>
                  </a:cubicBezTo>
                  <a:cubicBezTo>
                    <a:pt x="355" y="217"/>
                    <a:pt x="356" y="217"/>
                    <a:pt x="356" y="216"/>
                  </a:cubicBezTo>
                  <a:cubicBezTo>
                    <a:pt x="358" y="215"/>
                    <a:pt x="360" y="212"/>
                    <a:pt x="362" y="211"/>
                  </a:cubicBezTo>
                  <a:cubicBezTo>
                    <a:pt x="363" y="210"/>
                    <a:pt x="364" y="209"/>
                    <a:pt x="365" y="208"/>
                  </a:cubicBezTo>
                  <a:cubicBezTo>
                    <a:pt x="367" y="208"/>
                    <a:pt x="368" y="206"/>
                    <a:pt x="370" y="206"/>
                  </a:cubicBezTo>
                  <a:cubicBezTo>
                    <a:pt x="371" y="207"/>
                    <a:pt x="371" y="209"/>
                    <a:pt x="371" y="210"/>
                  </a:cubicBezTo>
                  <a:cubicBezTo>
                    <a:pt x="373" y="212"/>
                    <a:pt x="374" y="213"/>
                    <a:pt x="374" y="216"/>
                  </a:cubicBezTo>
                  <a:cubicBezTo>
                    <a:pt x="375" y="217"/>
                    <a:pt x="376" y="216"/>
                    <a:pt x="377" y="217"/>
                  </a:cubicBezTo>
                  <a:cubicBezTo>
                    <a:pt x="377" y="217"/>
                    <a:pt x="378" y="218"/>
                    <a:pt x="378" y="219"/>
                  </a:cubicBezTo>
                  <a:cubicBezTo>
                    <a:pt x="378" y="219"/>
                    <a:pt x="379" y="220"/>
                    <a:pt x="379" y="221"/>
                  </a:cubicBezTo>
                  <a:cubicBezTo>
                    <a:pt x="379" y="221"/>
                    <a:pt x="379" y="222"/>
                    <a:pt x="379" y="223"/>
                  </a:cubicBezTo>
                  <a:cubicBezTo>
                    <a:pt x="380" y="224"/>
                    <a:pt x="379" y="224"/>
                    <a:pt x="380" y="225"/>
                  </a:cubicBezTo>
                  <a:cubicBezTo>
                    <a:pt x="380" y="226"/>
                    <a:pt x="380" y="227"/>
                    <a:pt x="380" y="227"/>
                  </a:cubicBezTo>
                  <a:cubicBezTo>
                    <a:pt x="380" y="228"/>
                    <a:pt x="380" y="229"/>
                    <a:pt x="380" y="230"/>
                  </a:cubicBezTo>
                  <a:cubicBezTo>
                    <a:pt x="380" y="232"/>
                    <a:pt x="381" y="232"/>
                    <a:pt x="381" y="233"/>
                  </a:cubicBezTo>
                  <a:cubicBezTo>
                    <a:pt x="380" y="235"/>
                    <a:pt x="379" y="236"/>
                    <a:pt x="380" y="238"/>
                  </a:cubicBezTo>
                  <a:cubicBezTo>
                    <a:pt x="380" y="240"/>
                    <a:pt x="381" y="241"/>
                    <a:pt x="382" y="243"/>
                  </a:cubicBezTo>
                  <a:cubicBezTo>
                    <a:pt x="382" y="244"/>
                    <a:pt x="382" y="245"/>
                    <a:pt x="382" y="246"/>
                  </a:cubicBezTo>
                  <a:cubicBezTo>
                    <a:pt x="382" y="247"/>
                    <a:pt x="382" y="247"/>
                    <a:pt x="382" y="248"/>
                  </a:cubicBezTo>
                  <a:cubicBezTo>
                    <a:pt x="382" y="249"/>
                    <a:pt x="382" y="250"/>
                    <a:pt x="383" y="250"/>
                  </a:cubicBezTo>
                  <a:cubicBezTo>
                    <a:pt x="383" y="251"/>
                    <a:pt x="383" y="251"/>
                    <a:pt x="383" y="251"/>
                  </a:cubicBezTo>
                  <a:cubicBezTo>
                    <a:pt x="384" y="253"/>
                    <a:pt x="385" y="254"/>
                    <a:pt x="386" y="254"/>
                  </a:cubicBezTo>
                  <a:cubicBezTo>
                    <a:pt x="387" y="252"/>
                    <a:pt x="386" y="251"/>
                    <a:pt x="386" y="250"/>
                  </a:cubicBezTo>
                  <a:cubicBezTo>
                    <a:pt x="386" y="249"/>
                    <a:pt x="387" y="248"/>
                    <a:pt x="387" y="247"/>
                  </a:cubicBezTo>
                  <a:cubicBezTo>
                    <a:pt x="386" y="246"/>
                    <a:pt x="385" y="245"/>
                    <a:pt x="385" y="243"/>
                  </a:cubicBezTo>
                  <a:cubicBezTo>
                    <a:pt x="384" y="243"/>
                    <a:pt x="384" y="242"/>
                    <a:pt x="383" y="241"/>
                  </a:cubicBezTo>
                  <a:cubicBezTo>
                    <a:pt x="383" y="241"/>
                    <a:pt x="383" y="240"/>
                    <a:pt x="382" y="240"/>
                  </a:cubicBezTo>
                  <a:cubicBezTo>
                    <a:pt x="382" y="240"/>
                    <a:pt x="382" y="239"/>
                    <a:pt x="382" y="238"/>
                  </a:cubicBezTo>
                  <a:cubicBezTo>
                    <a:pt x="381" y="236"/>
                    <a:pt x="382" y="234"/>
                    <a:pt x="382" y="232"/>
                  </a:cubicBezTo>
                  <a:cubicBezTo>
                    <a:pt x="383" y="231"/>
                    <a:pt x="383" y="229"/>
                    <a:pt x="384" y="229"/>
                  </a:cubicBezTo>
                  <a:cubicBezTo>
                    <a:pt x="385" y="229"/>
                    <a:pt x="386" y="230"/>
                    <a:pt x="386" y="232"/>
                  </a:cubicBezTo>
                  <a:cubicBezTo>
                    <a:pt x="387" y="233"/>
                    <a:pt x="388" y="235"/>
                    <a:pt x="389" y="235"/>
                  </a:cubicBezTo>
                  <a:cubicBezTo>
                    <a:pt x="389" y="235"/>
                    <a:pt x="389" y="236"/>
                    <a:pt x="389" y="236"/>
                  </a:cubicBezTo>
                  <a:cubicBezTo>
                    <a:pt x="390" y="237"/>
                    <a:pt x="392" y="236"/>
                    <a:pt x="393" y="235"/>
                  </a:cubicBezTo>
                  <a:cubicBezTo>
                    <a:pt x="391" y="247"/>
                    <a:pt x="388" y="259"/>
                    <a:pt x="384" y="271"/>
                  </a:cubicBezTo>
                  <a:cubicBezTo>
                    <a:pt x="383" y="270"/>
                    <a:pt x="382" y="270"/>
                    <a:pt x="382" y="269"/>
                  </a:cubicBezTo>
                  <a:cubicBezTo>
                    <a:pt x="382" y="268"/>
                    <a:pt x="383" y="267"/>
                    <a:pt x="383" y="266"/>
                  </a:cubicBezTo>
                  <a:cubicBezTo>
                    <a:pt x="383" y="264"/>
                    <a:pt x="382" y="263"/>
                    <a:pt x="381" y="262"/>
                  </a:cubicBezTo>
                  <a:cubicBezTo>
                    <a:pt x="381" y="261"/>
                    <a:pt x="381" y="261"/>
                    <a:pt x="381" y="260"/>
                  </a:cubicBezTo>
                  <a:cubicBezTo>
                    <a:pt x="380" y="259"/>
                    <a:pt x="379" y="258"/>
                    <a:pt x="379" y="257"/>
                  </a:cubicBezTo>
                  <a:cubicBezTo>
                    <a:pt x="378" y="257"/>
                    <a:pt x="378" y="256"/>
                    <a:pt x="377" y="255"/>
                  </a:cubicBezTo>
                  <a:cubicBezTo>
                    <a:pt x="377" y="255"/>
                    <a:pt x="377" y="254"/>
                    <a:pt x="377" y="254"/>
                  </a:cubicBezTo>
                  <a:cubicBezTo>
                    <a:pt x="377" y="254"/>
                    <a:pt x="377" y="254"/>
                    <a:pt x="377" y="254"/>
                  </a:cubicBezTo>
                  <a:cubicBezTo>
                    <a:pt x="376" y="252"/>
                    <a:pt x="375" y="251"/>
                    <a:pt x="375" y="250"/>
                  </a:cubicBezTo>
                  <a:cubicBezTo>
                    <a:pt x="374" y="250"/>
                    <a:pt x="373" y="249"/>
                    <a:pt x="372" y="249"/>
                  </a:cubicBezTo>
                  <a:cubicBezTo>
                    <a:pt x="372" y="249"/>
                    <a:pt x="372" y="249"/>
                    <a:pt x="372" y="249"/>
                  </a:cubicBezTo>
                  <a:cubicBezTo>
                    <a:pt x="372" y="250"/>
                    <a:pt x="372" y="250"/>
                    <a:pt x="372" y="250"/>
                  </a:cubicBezTo>
                  <a:cubicBezTo>
                    <a:pt x="372" y="252"/>
                    <a:pt x="373" y="254"/>
                    <a:pt x="374" y="256"/>
                  </a:cubicBezTo>
                  <a:cubicBezTo>
                    <a:pt x="374" y="257"/>
                    <a:pt x="374" y="258"/>
                    <a:pt x="374" y="258"/>
                  </a:cubicBezTo>
                  <a:cubicBezTo>
                    <a:pt x="374" y="260"/>
                    <a:pt x="376" y="261"/>
                    <a:pt x="376" y="262"/>
                  </a:cubicBezTo>
                  <a:cubicBezTo>
                    <a:pt x="377" y="263"/>
                    <a:pt x="377" y="264"/>
                    <a:pt x="377" y="265"/>
                  </a:cubicBezTo>
                  <a:cubicBezTo>
                    <a:pt x="378" y="266"/>
                    <a:pt x="378" y="267"/>
                    <a:pt x="379" y="268"/>
                  </a:cubicBezTo>
                  <a:cubicBezTo>
                    <a:pt x="379" y="269"/>
                    <a:pt x="379" y="269"/>
                    <a:pt x="379" y="270"/>
                  </a:cubicBezTo>
                  <a:cubicBezTo>
                    <a:pt x="380" y="270"/>
                    <a:pt x="380" y="271"/>
                    <a:pt x="380" y="271"/>
                  </a:cubicBezTo>
                  <a:cubicBezTo>
                    <a:pt x="380" y="271"/>
                    <a:pt x="380" y="271"/>
                    <a:pt x="380" y="271"/>
                  </a:cubicBezTo>
                  <a:cubicBezTo>
                    <a:pt x="380" y="271"/>
                    <a:pt x="380" y="272"/>
                    <a:pt x="380" y="272"/>
                  </a:cubicBezTo>
                  <a:cubicBezTo>
                    <a:pt x="380" y="272"/>
                    <a:pt x="381" y="272"/>
                    <a:pt x="381" y="272"/>
                  </a:cubicBezTo>
                  <a:cubicBezTo>
                    <a:pt x="382" y="273"/>
                    <a:pt x="382" y="273"/>
                    <a:pt x="383" y="274"/>
                  </a:cubicBezTo>
                  <a:cubicBezTo>
                    <a:pt x="376" y="292"/>
                    <a:pt x="366" y="310"/>
                    <a:pt x="353" y="325"/>
                  </a:cubicBezTo>
                  <a:cubicBezTo>
                    <a:pt x="353" y="324"/>
                    <a:pt x="352" y="324"/>
                    <a:pt x="351" y="323"/>
                  </a:cubicBezTo>
                  <a:cubicBezTo>
                    <a:pt x="351" y="321"/>
                    <a:pt x="351" y="317"/>
                    <a:pt x="349" y="318"/>
                  </a:cubicBezTo>
                  <a:cubicBezTo>
                    <a:pt x="348" y="318"/>
                    <a:pt x="348" y="320"/>
                    <a:pt x="348" y="321"/>
                  </a:cubicBezTo>
                  <a:cubicBezTo>
                    <a:pt x="348" y="322"/>
                    <a:pt x="347" y="323"/>
                    <a:pt x="347" y="324"/>
                  </a:cubicBezTo>
                  <a:cubicBezTo>
                    <a:pt x="347" y="325"/>
                    <a:pt x="347" y="325"/>
                    <a:pt x="347" y="326"/>
                  </a:cubicBezTo>
                  <a:cubicBezTo>
                    <a:pt x="346" y="327"/>
                    <a:pt x="346" y="328"/>
                    <a:pt x="345" y="329"/>
                  </a:cubicBezTo>
                  <a:cubicBezTo>
                    <a:pt x="344" y="330"/>
                    <a:pt x="345" y="331"/>
                    <a:pt x="343" y="331"/>
                  </a:cubicBezTo>
                  <a:cubicBezTo>
                    <a:pt x="342" y="332"/>
                    <a:pt x="341" y="329"/>
                    <a:pt x="339" y="328"/>
                  </a:cubicBezTo>
                  <a:cubicBezTo>
                    <a:pt x="339" y="328"/>
                    <a:pt x="338" y="328"/>
                    <a:pt x="338" y="327"/>
                  </a:cubicBezTo>
                  <a:cubicBezTo>
                    <a:pt x="336" y="326"/>
                    <a:pt x="337" y="324"/>
                    <a:pt x="338" y="323"/>
                  </a:cubicBezTo>
                  <a:cubicBezTo>
                    <a:pt x="339" y="322"/>
                    <a:pt x="340" y="321"/>
                    <a:pt x="340" y="320"/>
                  </a:cubicBezTo>
                  <a:cubicBezTo>
                    <a:pt x="339" y="319"/>
                    <a:pt x="337" y="319"/>
                    <a:pt x="336" y="319"/>
                  </a:cubicBezTo>
                  <a:cubicBezTo>
                    <a:pt x="334" y="318"/>
                    <a:pt x="332" y="318"/>
                    <a:pt x="330" y="319"/>
                  </a:cubicBezTo>
                  <a:cubicBezTo>
                    <a:pt x="329" y="319"/>
                    <a:pt x="329" y="320"/>
                    <a:pt x="328" y="320"/>
                  </a:cubicBezTo>
                  <a:cubicBezTo>
                    <a:pt x="327" y="322"/>
                    <a:pt x="326" y="324"/>
                    <a:pt x="325" y="325"/>
                  </a:cubicBezTo>
                  <a:cubicBezTo>
                    <a:pt x="323" y="325"/>
                    <a:pt x="322" y="324"/>
                    <a:pt x="321" y="324"/>
                  </a:cubicBezTo>
                  <a:cubicBezTo>
                    <a:pt x="319" y="324"/>
                    <a:pt x="315" y="329"/>
                    <a:pt x="313" y="330"/>
                  </a:cubicBezTo>
                  <a:cubicBezTo>
                    <a:pt x="313" y="331"/>
                    <a:pt x="312" y="331"/>
                    <a:pt x="312" y="331"/>
                  </a:cubicBezTo>
                  <a:cubicBezTo>
                    <a:pt x="311" y="332"/>
                    <a:pt x="311" y="332"/>
                    <a:pt x="311" y="332"/>
                  </a:cubicBezTo>
                  <a:cubicBezTo>
                    <a:pt x="310" y="334"/>
                    <a:pt x="311" y="334"/>
                    <a:pt x="310" y="335"/>
                  </a:cubicBezTo>
                  <a:cubicBezTo>
                    <a:pt x="310" y="336"/>
                    <a:pt x="309" y="337"/>
                    <a:pt x="308" y="338"/>
                  </a:cubicBezTo>
                  <a:cubicBezTo>
                    <a:pt x="306" y="338"/>
                    <a:pt x="305" y="338"/>
                    <a:pt x="304" y="338"/>
                  </a:cubicBezTo>
                  <a:cubicBezTo>
                    <a:pt x="302" y="339"/>
                    <a:pt x="300" y="340"/>
                    <a:pt x="298" y="341"/>
                  </a:cubicBezTo>
                  <a:cubicBezTo>
                    <a:pt x="297" y="343"/>
                    <a:pt x="295" y="344"/>
                    <a:pt x="294" y="346"/>
                  </a:cubicBezTo>
                  <a:cubicBezTo>
                    <a:pt x="293" y="349"/>
                    <a:pt x="292" y="353"/>
                    <a:pt x="292" y="355"/>
                  </a:cubicBezTo>
                  <a:cubicBezTo>
                    <a:pt x="292" y="356"/>
                    <a:pt x="293" y="357"/>
                    <a:pt x="293" y="358"/>
                  </a:cubicBezTo>
                  <a:cubicBezTo>
                    <a:pt x="293" y="359"/>
                    <a:pt x="293" y="359"/>
                    <a:pt x="293" y="359"/>
                  </a:cubicBezTo>
                  <a:cubicBezTo>
                    <a:pt x="293" y="360"/>
                    <a:pt x="294" y="360"/>
                    <a:pt x="294" y="361"/>
                  </a:cubicBezTo>
                  <a:cubicBezTo>
                    <a:pt x="294" y="361"/>
                    <a:pt x="293" y="362"/>
                    <a:pt x="293" y="363"/>
                  </a:cubicBezTo>
                  <a:cubicBezTo>
                    <a:pt x="293" y="364"/>
                    <a:pt x="293" y="365"/>
                    <a:pt x="293" y="366"/>
                  </a:cubicBezTo>
                  <a:cubicBezTo>
                    <a:pt x="293" y="369"/>
                    <a:pt x="292" y="370"/>
                    <a:pt x="291" y="372"/>
                  </a:cubicBezTo>
                  <a:cubicBezTo>
                    <a:pt x="292" y="373"/>
                    <a:pt x="292" y="374"/>
                    <a:pt x="293" y="374"/>
                  </a:cubicBezTo>
                  <a:cubicBezTo>
                    <a:pt x="267" y="388"/>
                    <a:pt x="237" y="395"/>
                    <a:pt x="205" y="395"/>
                  </a:cubicBezTo>
                  <a:cubicBezTo>
                    <a:pt x="170" y="395"/>
                    <a:pt x="137" y="386"/>
                    <a:pt x="108" y="369"/>
                  </a:cubicBezTo>
                  <a:close/>
                  <a:moveTo>
                    <a:pt x="285" y="203"/>
                  </a:moveTo>
                  <a:cubicBezTo>
                    <a:pt x="285" y="202"/>
                    <a:pt x="284" y="201"/>
                    <a:pt x="284" y="201"/>
                  </a:cubicBezTo>
                  <a:cubicBezTo>
                    <a:pt x="284" y="200"/>
                    <a:pt x="284" y="198"/>
                    <a:pt x="283" y="197"/>
                  </a:cubicBezTo>
                  <a:cubicBezTo>
                    <a:pt x="283" y="197"/>
                    <a:pt x="283" y="195"/>
                    <a:pt x="282" y="195"/>
                  </a:cubicBezTo>
                  <a:cubicBezTo>
                    <a:pt x="281" y="194"/>
                    <a:pt x="280" y="191"/>
                    <a:pt x="279" y="189"/>
                  </a:cubicBezTo>
                  <a:cubicBezTo>
                    <a:pt x="279" y="189"/>
                    <a:pt x="280" y="188"/>
                    <a:pt x="280" y="188"/>
                  </a:cubicBezTo>
                  <a:cubicBezTo>
                    <a:pt x="280" y="188"/>
                    <a:pt x="280" y="188"/>
                    <a:pt x="280" y="188"/>
                  </a:cubicBezTo>
                  <a:cubicBezTo>
                    <a:pt x="282" y="188"/>
                    <a:pt x="282" y="189"/>
                    <a:pt x="283" y="190"/>
                  </a:cubicBezTo>
                  <a:cubicBezTo>
                    <a:pt x="283" y="190"/>
                    <a:pt x="284" y="190"/>
                    <a:pt x="284" y="190"/>
                  </a:cubicBezTo>
                  <a:cubicBezTo>
                    <a:pt x="284" y="191"/>
                    <a:pt x="285" y="192"/>
                    <a:pt x="286" y="194"/>
                  </a:cubicBezTo>
                  <a:cubicBezTo>
                    <a:pt x="286" y="194"/>
                    <a:pt x="286" y="196"/>
                    <a:pt x="287" y="197"/>
                  </a:cubicBezTo>
                  <a:cubicBezTo>
                    <a:pt x="288" y="198"/>
                    <a:pt x="290" y="200"/>
                    <a:pt x="290" y="201"/>
                  </a:cubicBezTo>
                  <a:cubicBezTo>
                    <a:pt x="290" y="202"/>
                    <a:pt x="289" y="204"/>
                    <a:pt x="290" y="205"/>
                  </a:cubicBezTo>
                  <a:cubicBezTo>
                    <a:pt x="290" y="205"/>
                    <a:pt x="290" y="207"/>
                    <a:pt x="290" y="207"/>
                  </a:cubicBezTo>
                  <a:cubicBezTo>
                    <a:pt x="291" y="209"/>
                    <a:pt x="293" y="210"/>
                    <a:pt x="294" y="211"/>
                  </a:cubicBezTo>
                  <a:cubicBezTo>
                    <a:pt x="294" y="211"/>
                    <a:pt x="294" y="212"/>
                    <a:pt x="294" y="213"/>
                  </a:cubicBezTo>
                  <a:cubicBezTo>
                    <a:pt x="295" y="214"/>
                    <a:pt x="295" y="215"/>
                    <a:pt x="296" y="216"/>
                  </a:cubicBezTo>
                  <a:cubicBezTo>
                    <a:pt x="296" y="217"/>
                    <a:pt x="297" y="218"/>
                    <a:pt x="297" y="219"/>
                  </a:cubicBezTo>
                  <a:cubicBezTo>
                    <a:pt x="298" y="221"/>
                    <a:pt x="299" y="223"/>
                    <a:pt x="297" y="225"/>
                  </a:cubicBezTo>
                  <a:cubicBezTo>
                    <a:pt x="295" y="225"/>
                    <a:pt x="294" y="222"/>
                    <a:pt x="293" y="221"/>
                  </a:cubicBezTo>
                  <a:cubicBezTo>
                    <a:pt x="292" y="219"/>
                    <a:pt x="290" y="218"/>
                    <a:pt x="290" y="215"/>
                  </a:cubicBezTo>
                  <a:cubicBezTo>
                    <a:pt x="289" y="213"/>
                    <a:pt x="288" y="211"/>
                    <a:pt x="287" y="210"/>
                  </a:cubicBezTo>
                  <a:cubicBezTo>
                    <a:pt x="287" y="207"/>
                    <a:pt x="286" y="204"/>
                    <a:pt x="285" y="203"/>
                  </a:cubicBezTo>
                  <a:close/>
                  <a:moveTo>
                    <a:pt x="281" y="142"/>
                  </a:moveTo>
                  <a:cubicBezTo>
                    <a:pt x="282" y="141"/>
                    <a:pt x="283" y="141"/>
                    <a:pt x="284" y="140"/>
                  </a:cubicBezTo>
                  <a:cubicBezTo>
                    <a:pt x="285" y="140"/>
                    <a:pt x="286" y="139"/>
                    <a:pt x="287" y="139"/>
                  </a:cubicBezTo>
                  <a:cubicBezTo>
                    <a:pt x="287" y="138"/>
                    <a:pt x="289" y="138"/>
                    <a:pt x="289" y="139"/>
                  </a:cubicBezTo>
                  <a:cubicBezTo>
                    <a:pt x="290" y="142"/>
                    <a:pt x="286" y="142"/>
                    <a:pt x="286" y="145"/>
                  </a:cubicBezTo>
                  <a:cubicBezTo>
                    <a:pt x="286" y="146"/>
                    <a:pt x="287" y="146"/>
                    <a:pt x="288" y="147"/>
                  </a:cubicBezTo>
                  <a:cubicBezTo>
                    <a:pt x="289" y="148"/>
                    <a:pt x="290" y="149"/>
                    <a:pt x="291" y="150"/>
                  </a:cubicBezTo>
                  <a:cubicBezTo>
                    <a:pt x="291" y="150"/>
                    <a:pt x="292" y="150"/>
                    <a:pt x="293" y="151"/>
                  </a:cubicBezTo>
                  <a:cubicBezTo>
                    <a:pt x="293" y="151"/>
                    <a:pt x="294" y="152"/>
                    <a:pt x="294" y="153"/>
                  </a:cubicBezTo>
                  <a:cubicBezTo>
                    <a:pt x="294" y="156"/>
                    <a:pt x="289" y="157"/>
                    <a:pt x="287" y="155"/>
                  </a:cubicBezTo>
                  <a:cubicBezTo>
                    <a:pt x="286" y="155"/>
                    <a:pt x="286" y="155"/>
                    <a:pt x="286" y="155"/>
                  </a:cubicBezTo>
                  <a:cubicBezTo>
                    <a:pt x="286" y="155"/>
                    <a:pt x="286" y="155"/>
                    <a:pt x="285" y="155"/>
                  </a:cubicBezTo>
                  <a:cubicBezTo>
                    <a:pt x="284" y="154"/>
                    <a:pt x="283" y="154"/>
                    <a:pt x="282" y="153"/>
                  </a:cubicBezTo>
                  <a:cubicBezTo>
                    <a:pt x="281" y="153"/>
                    <a:pt x="279" y="153"/>
                    <a:pt x="278" y="154"/>
                  </a:cubicBezTo>
                  <a:cubicBezTo>
                    <a:pt x="277" y="154"/>
                    <a:pt x="276" y="155"/>
                    <a:pt x="276" y="155"/>
                  </a:cubicBezTo>
                  <a:cubicBezTo>
                    <a:pt x="274" y="155"/>
                    <a:pt x="273" y="155"/>
                    <a:pt x="271" y="155"/>
                  </a:cubicBezTo>
                  <a:cubicBezTo>
                    <a:pt x="271" y="154"/>
                    <a:pt x="270" y="154"/>
                    <a:pt x="269" y="153"/>
                  </a:cubicBezTo>
                  <a:cubicBezTo>
                    <a:pt x="269" y="151"/>
                    <a:pt x="270" y="148"/>
                    <a:pt x="271" y="146"/>
                  </a:cubicBezTo>
                  <a:cubicBezTo>
                    <a:pt x="272" y="143"/>
                    <a:pt x="274" y="140"/>
                    <a:pt x="277" y="142"/>
                  </a:cubicBezTo>
                  <a:cubicBezTo>
                    <a:pt x="278" y="143"/>
                    <a:pt x="278" y="144"/>
                    <a:pt x="278" y="146"/>
                  </a:cubicBezTo>
                  <a:cubicBezTo>
                    <a:pt x="278" y="146"/>
                    <a:pt x="279" y="147"/>
                    <a:pt x="279" y="147"/>
                  </a:cubicBezTo>
                  <a:cubicBezTo>
                    <a:pt x="281" y="147"/>
                    <a:pt x="282" y="146"/>
                    <a:pt x="283" y="145"/>
                  </a:cubicBezTo>
                  <a:cubicBezTo>
                    <a:pt x="284" y="143"/>
                    <a:pt x="281" y="144"/>
                    <a:pt x="281"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73"/>
            <p:cNvSpPr/>
            <p:nvPr/>
          </p:nvSpPr>
          <p:spPr bwMode="auto">
            <a:xfrm>
              <a:off x="4046" y="2354"/>
              <a:ext cx="35" cy="74"/>
            </a:xfrm>
            <a:custGeom>
              <a:avLst/>
              <a:gdLst>
                <a:gd name="T0" fmla="*/ 1 w 15"/>
                <a:gd name="T1" fmla="*/ 29 h 31"/>
                <a:gd name="T2" fmla="*/ 4 w 15"/>
                <a:gd name="T3" fmla="*/ 31 h 31"/>
                <a:gd name="T4" fmla="*/ 8 w 15"/>
                <a:gd name="T5" fmla="*/ 26 h 31"/>
                <a:gd name="T6" fmla="*/ 10 w 15"/>
                <a:gd name="T7" fmla="*/ 19 h 31"/>
                <a:gd name="T8" fmla="*/ 11 w 15"/>
                <a:gd name="T9" fmla="*/ 15 h 31"/>
                <a:gd name="T10" fmla="*/ 12 w 15"/>
                <a:gd name="T11" fmla="*/ 13 h 31"/>
                <a:gd name="T12" fmla="*/ 13 w 15"/>
                <a:gd name="T13" fmla="*/ 11 h 31"/>
                <a:gd name="T14" fmla="*/ 14 w 15"/>
                <a:gd name="T15" fmla="*/ 6 h 31"/>
                <a:gd name="T16" fmla="*/ 13 w 15"/>
                <a:gd name="T17" fmla="*/ 0 h 31"/>
                <a:gd name="T18" fmla="*/ 12 w 15"/>
                <a:gd name="T19" fmla="*/ 0 h 31"/>
                <a:gd name="T20" fmla="*/ 11 w 15"/>
                <a:gd name="T21" fmla="*/ 1 h 31"/>
                <a:gd name="T22" fmla="*/ 9 w 15"/>
                <a:gd name="T23" fmla="*/ 4 h 31"/>
                <a:gd name="T24" fmla="*/ 9 w 15"/>
                <a:gd name="T25" fmla="*/ 5 h 31"/>
                <a:gd name="T26" fmla="*/ 5 w 15"/>
                <a:gd name="T27" fmla="*/ 8 h 31"/>
                <a:gd name="T28" fmla="*/ 3 w 15"/>
                <a:gd name="T29" fmla="*/ 9 h 31"/>
                <a:gd name="T30" fmla="*/ 3 w 15"/>
                <a:gd name="T31" fmla="*/ 10 h 31"/>
                <a:gd name="T32" fmla="*/ 3 w 15"/>
                <a:gd name="T33" fmla="*/ 17 h 31"/>
                <a:gd name="T34" fmla="*/ 0 w 15"/>
                <a:gd name="T35" fmla="*/ 23 h 31"/>
                <a:gd name="T36" fmla="*/ 1 w 15"/>
                <a:gd name="T37" fmla="*/ 28 h 31"/>
                <a:gd name="T38" fmla="*/ 1 w 15"/>
                <a:gd name="T39"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31">
                  <a:moveTo>
                    <a:pt x="1" y="29"/>
                  </a:moveTo>
                  <a:cubicBezTo>
                    <a:pt x="2" y="30"/>
                    <a:pt x="3" y="31"/>
                    <a:pt x="4" y="31"/>
                  </a:cubicBezTo>
                  <a:cubicBezTo>
                    <a:pt x="6" y="31"/>
                    <a:pt x="7" y="29"/>
                    <a:pt x="8" y="26"/>
                  </a:cubicBezTo>
                  <a:cubicBezTo>
                    <a:pt x="9" y="24"/>
                    <a:pt x="10" y="21"/>
                    <a:pt x="10" y="19"/>
                  </a:cubicBezTo>
                  <a:cubicBezTo>
                    <a:pt x="10" y="18"/>
                    <a:pt x="11" y="17"/>
                    <a:pt x="11" y="15"/>
                  </a:cubicBezTo>
                  <a:cubicBezTo>
                    <a:pt x="11" y="15"/>
                    <a:pt x="12" y="14"/>
                    <a:pt x="12" y="13"/>
                  </a:cubicBezTo>
                  <a:cubicBezTo>
                    <a:pt x="12" y="13"/>
                    <a:pt x="12" y="12"/>
                    <a:pt x="13" y="11"/>
                  </a:cubicBezTo>
                  <a:cubicBezTo>
                    <a:pt x="13" y="9"/>
                    <a:pt x="13" y="7"/>
                    <a:pt x="14" y="6"/>
                  </a:cubicBezTo>
                  <a:cubicBezTo>
                    <a:pt x="14" y="4"/>
                    <a:pt x="15" y="1"/>
                    <a:pt x="13" y="0"/>
                  </a:cubicBezTo>
                  <a:cubicBezTo>
                    <a:pt x="12" y="0"/>
                    <a:pt x="12" y="0"/>
                    <a:pt x="12" y="0"/>
                  </a:cubicBezTo>
                  <a:cubicBezTo>
                    <a:pt x="12" y="1"/>
                    <a:pt x="12" y="0"/>
                    <a:pt x="11" y="1"/>
                  </a:cubicBezTo>
                  <a:cubicBezTo>
                    <a:pt x="11" y="3"/>
                    <a:pt x="10" y="4"/>
                    <a:pt x="9" y="4"/>
                  </a:cubicBezTo>
                  <a:cubicBezTo>
                    <a:pt x="9" y="5"/>
                    <a:pt x="9" y="5"/>
                    <a:pt x="9" y="5"/>
                  </a:cubicBezTo>
                  <a:cubicBezTo>
                    <a:pt x="8" y="7"/>
                    <a:pt x="7" y="7"/>
                    <a:pt x="5" y="8"/>
                  </a:cubicBezTo>
                  <a:cubicBezTo>
                    <a:pt x="5" y="8"/>
                    <a:pt x="3" y="9"/>
                    <a:pt x="3" y="9"/>
                  </a:cubicBezTo>
                  <a:cubicBezTo>
                    <a:pt x="3" y="9"/>
                    <a:pt x="3" y="10"/>
                    <a:pt x="3" y="10"/>
                  </a:cubicBezTo>
                  <a:cubicBezTo>
                    <a:pt x="2" y="12"/>
                    <a:pt x="2" y="14"/>
                    <a:pt x="3" y="17"/>
                  </a:cubicBezTo>
                  <a:cubicBezTo>
                    <a:pt x="2" y="19"/>
                    <a:pt x="0" y="20"/>
                    <a:pt x="0" y="23"/>
                  </a:cubicBezTo>
                  <a:cubicBezTo>
                    <a:pt x="0" y="25"/>
                    <a:pt x="1" y="27"/>
                    <a:pt x="1" y="28"/>
                  </a:cubicBezTo>
                  <a:cubicBezTo>
                    <a:pt x="1" y="28"/>
                    <a:pt x="1" y="29"/>
                    <a:pt x="1"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74"/>
            <p:cNvSpPr/>
            <p:nvPr/>
          </p:nvSpPr>
          <p:spPr bwMode="auto">
            <a:xfrm>
              <a:off x="3710" y="1726"/>
              <a:ext cx="172" cy="169"/>
            </a:xfrm>
            <a:custGeom>
              <a:avLst/>
              <a:gdLst>
                <a:gd name="T0" fmla="*/ 36 w 72"/>
                <a:gd name="T1" fmla="*/ 57 h 71"/>
                <a:gd name="T2" fmla="*/ 41 w 72"/>
                <a:gd name="T3" fmla="*/ 55 h 71"/>
                <a:gd name="T4" fmla="*/ 46 w 72"/>
                <a:gd name="T5" fmla="*/ 52 h 71"/>
                <a:gd name="T6" fmla="*/ 50 w 72"/>
                <a:gd name="T7" fmla="*/ 48 h 71"/>
                <a:gd name="T8" fmla="*/ 53 w 72"/>
                <a:gd name="T9" fmla="*/ 47 h 71"/>
                <a:gd name="T10" fmla="*/ 57 w 72"/>
                <a:gd name="T11" fmla="*/ 46 h 71"/>
                <a:gd name="T12" fmla="*/ 62 w 72"/>
                <a:gd name="T13" fmla="*/ 41 h 71"/>
                <a:gd name="T14" fmla="*/ 64 w 72"/>
                <a:gd name="T15" fmla="*/ 35 h 71"/>
                <a:gd name="T16" fmla="*/ 66 w 72"/>
                <a:gd name="T17" fmla="*/ 26 h 71"/>
                <a:gd name="T18" fmla="*/ 66 w 72"/>
                <a:gd name="T19" fmla="*/ 18 h 71"/>
                <a:gd name="T20" fmla="*/ 69 w 72"/>
                <a:gd name="T21" fmla="*/ 15 h 71"/>
                <a:gd name="T22" fmla="*/ 72 w 72"/>
                <a:gd name="T23" fmla="*/ 11 h 71"/>
                <a:gd name="T24" fmla="*/ 69 w 72"/>
                <a:gd name="T25" fmla="*/ 8 h 71"/>
                <a:gd name="T26" fmla="*/ 66 w 72"/>
                <a:gd name="T27" fmla="*/ 8 h 71"/>
                <a:gd name="T28" fmla="*/ 66 w 72"/>
                <a:gd name="T29" fmla="*/ 5 h 71"/>
                <a:gd name="T30" fmla="*/ 60 w 72"/>
                <a:gd name="T31" fmla="*/ 1 h 71"/>
                <a:gd name="T32" fmla="*/ 56 w 72"/>
                <a:gd name="T33" fmla="*/ 1 h 71"/>
                <a:gd name="T34" fmla="*/ 46 w 72"/>
                <a:gd name="T35" fmla="*/ 1 h 71"/>
                <a:gd name="T36" fmla="*/ 40 w 72"/>
                <a:gd name="T37" fmla="*/ 4 h 71"/>
                <a:gd name="T38" fmla="*/ 36 w 72"/>
                <a:gd name="T39" fmla="*/ 6 h 71"/>
                <a:gd name="T40" fmla="*/ 34 w 72"/>
                <a:gd name="T41" fmla="*/ 9 h 71"/>
                <a:gd name="T42" fmla="*/ 32 w 72"/>
                <a:gd name="T43" fmla="*/ 7 h 71"/>
                <a:gd name="T44" fmla="*/ 25 w 72"/>
                <a:gd name="T45" fmla="*/ 8 h 71"/>
                <a:gd name="T46" fmla="*/ 21 w 72"/>
                <a:gd name="T47" fmla="*/ 9 h 71"/>
                <a:gd name="T48" fmla="*/ 16 w 72"/>
                <a:gd name="T49" fmla="*/ 11 h 71"/>
                <a:gd name="T50" fmla="*/ 13 w 72"/>
                <a:gd name="T51" fmla="*/ 13 h 71"/>
                <a:gd name="T52" fmla="*/ 11 w 72"/>
                <a:gd name="T53" fmla="*/ 14 h 71"/>
                <a:gd name="T54" fmla="*/ 10 w 72"/>
                <a:gd name="T55" fmla="*/ 18 h 71"/>
                <a:gd name="T56" fmla="*/ 2 w 72"/>
                <a:gd name="T57" fmla="*/ 21 h 71"/>
                <a:gd name="T58" fmla="*/ 1 w 72"/>
                <a:gd name="T59" fmla="*/ 25 h 71"/>
                <a:gd name="T60" fmla="*/ 2 w 72"/>
                <a:gd name="T61" fmla="*/ 29 h 71"/>
                <a:gd name="T62" fmla="*/ 9 w 72"/>
                <a:gd name="T63" fmla="*/ 28 h 71"/>
                <a:gd name="T64" fmla="*/ 14 w 72"/>
                <a:gd name="T65" fmla="*/ 29 h 71"/>
                <a:gd name="T66" fmla="*/ 17 w 72"/>
                <a:gd name="T67" fmla="*/ 32 h 71"/>
                <a:gd name="T68" fmla="*/ 17 w 72"/>
                <a:gd name="T69" fmla="*/ 33 h 71"/>
                <a:gd name="T70" fmla="*/ 18 w 72"/>
                <a:gd name="T71" fmla="*/ 35 h 71"/>
                <a:gd name="T72" fmla="*/ 21 w 72"/>
                <a:gd name="T73" fmla="*/ 41 h 71"/>
                <a:gd name="T74" fmla="*/ 23 w 72"/>
                <a:gd name="T75" fmla="*/ 47 h 71"/>
                <a:gd name="T76" fmla="*/ 20 w 72"/>
                <a:gd name="T77" fmla="*/ 50 h 71"/>
                <a:gd name="T78" fmla="*/ 18 w 72"/>
                <a:gd name="T79" fmla="*/ 55 h 71"/>
                <a:gd name="T80" fmla="*/ 18 w 72"/>
                <a:gd name="T81" fmla="*/ 59 h 71"/>
                <a:gd name="T82" fmla="*/ 20 w 72"/>
                <a:gd name="T83" fmla="*/ 63 h 71"/>
                <a:gd name="T84" fmla="*/ 22 w 72"/>
                <a:gd name="T85" fmla="*/ 67 h 71"/>
                <a:gd name="T86" fmla="*/ 26 w 72"/>
                <a:gd name="T87" fmla="*/ 69 h 71"/>
                <a:gd name="T88" fmla="*/ 31 w 72"/>
                <a:gd name="T89" fmla="*/ 68 h 71"/>
                <a:gd name="T90" fmla="*/ 33 w 72"/>
                <a:gd name="T91" fmla="*/ 64 h 71"/>
                <a:gd name="T92" fmla="*/ 35 w 72"/>
                <a:gd name="T93" fmla="*/ 6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2" h="71">
                  <a:moveTo>
                    <a:pt x="35" y="61"/>
                  </a:moveTo>
                  <a:cubicBezTo>
                    <a:pt x="35" y="60"/>
                    <a:pt x="36" y="58"/>
                    <a:pt x="36" y="57"/>
                  </a:cubicBezTo>
                  <a:cubicBezTo>
                    <a:pt x="37" y="57"/>
                    <a:pt x="37" y="56"/>
                    <a:pt x="38" y="56"/>
                  </a:cubicBezTo>
                  <a:cubicBezTo>
                    <a:pt x="39" y="55"/>
                    <a:pt x="40" y="56"/>
                    <a:pt x="41" y="55"/>
                  </a:cubicBezTo>
                  <a:cubicBezTo>
                    <a:pt x="42" y="55"/>
                    <a:pt x="43" y="54"/>
                    <a:pt x="43" y="53"/>
                  </a:cubicBezTo>
                  <a:cubicBezTo>
                    <a:pt x="44" y="53"/>
                    <a:pt x="45" y="52"/>
                    <a:pt x="46" y="52"/>
                  </a:cubicBezTo>
                  <a:cubicBezTo>
                    <a:pt x="47" y="51"/>
                    <a:pt x="47" y="50"/>
                    <a:pt x="48" y="50"/>
                  </a:cubicBezTo>
                  <a:cubicBezTo>
                    <a:pt x="49" y="49"/>
                    <a:pt x="49" y="48"/>
                    <a:pt x="50" y="48"/>
                  </a:cubicBezTo>
                  <a:cubicBezTo>
                    <a:pt x="50" y="48"/>
                    <a:pt x="51" y="48"/>
                    <a:pt x="52" y="48"/>
                  </a:cubicBezTo>
                  <a:cubicBezTo>
                    <a:pt x="52" y="48"/>
                    <a:pt x="53" y="47"/>
                    <a:pt x="53" y="47"/>
                  </a:cubicBezTo>
                  <a:cubicBezTo>
                    <a:pt x="54" y="47"/>
                    <a:pt x="56" y="47"/>
                    <a:pt x="57" y="47"/>
                  </a:cubicBezTo>
                  <a:cubicBezTo>
                    <a:pt x="57" y="47"/>
                    <a:pt x="57" y="46"/>
                    <a:pt x="57" y="46"/>
                  </a:cubicBezTo>
                  <a:cubicBezTo>
                    <a:pt x="59" y="46"/>
                    <a:pt x="59" y="45"/>
                    <a:pt x="60" y="43"/>
                  </a:cubicBezTo>
                  <a:cubicBezTo>
                    <a:pt x="61" y="42"/>
                    <a:pt x="62" y="42"/>
                    <a:pt x="62" y="41"/>
                  </a:cubicBezTo>
                  <a:cubicBezTo>
                    <a:pt x="63" y="40"/>
                    <a:pt x="62" y="39"/>
                    <a:pt x="62" y="39"/>
                  </a:cubicBezTo>
                  <a:cubicBezTo>
                    <a:pt x="62" y="37"/>
                    <a:pt x="63" y="37"/>
                    <a:pt x="64" y="35"/>
                  </a:cubicBezTo>
                  <a:cubicBezTo>
                    <a:pt x="64" y="34"/>
                    <a:pt x="64" y="32"/>
                    <a:pt x="65" y="30"/>
                  </a:cubicBezTo>
                  <a:cubicBezTo>
                    <a:pt x="65" y="29"/>
                    <a:pt x="65" y="27"/>
                    <a:pt x="66" y="26"/>
                  </a:cubicBezTo>
                  <a:cubicBezTo>
                    <a:pt x="66" y="25"/>
                    <a:pt x="65" y="24"/>
                    <a:pt x="64" y="23"/>
                  </a:cubicBezTo>
                  <a:cubicBezTo>
                    <a:pt x="65" y="22"/>
                    <a:pt x="66" y="20"/>
                    <a:pt x="66" y="18"/>
                  </a:cubicBezTo>
                  <a:cubicBezTo>
                    <a:pt x="67" y="17"/>
                    <a:pt x="68" y="16"/>
                    <a:pt x="68" y="16"/>
                  </a:cubicBezTo>
                  <a:cubicBezTo>
                    <a:pt x="68" y="15"/>
                    <a:pt x="69" y="15"/>
                    <a:pt x="69" y="15"/>
                  </a:cubicBezTo>
                  <a:cubicBezTo>
                    <a:pt x="69" y="15"/>
                    <a:pt x="69" y="15"/>
                    <a:pt x="69" y="14"/>
                  </a:cubicBezTo>
                  <a:cubicBezTo>
                    <a:pt x="70" y="13"/>
                    <a:pt x="71" y="13"/>
                    <a:pt x="72" y="11"/>
                  </a:cubicBezTo>
                  <a:cubicBezTo>
                    <a:pt x="72" y="10"/>
                    <a:pt x="72" y="9"/>
                    <a:pt x="72" y="7"/>
                  </a:cubicBezTo>
                  <a:cubicBezTo>
                    <a:pt x="71" y="7"/>
                    <a:pt x="70" y="7"/>
                    <a:pt x="69" y="8"/>
                  </a:cubicBezTo>
                  <a:cubicBezTo>
                    <a:pt x="69" y="8"/>
                    <a:pt x="68" y="8"/>
                    <a:pt x="68" y="8"/>
                  </a:cubicBezTo>
                  <a:cubicBezTo>
                    <a:pt x="68" y="8"/>
                    <a:pt x="67" y="8"/>
                    <a:pt x="66" y="8"/>
                  </a:cubicBezTo>
                  <a:cubicBezTo>
                    <a:pt x="66" y="8"/>
                    <a:pt x="64" y="9"/>
                    <a:pt x="64" y="8"/>
                  </a:cubicBezTo>
                  <a:cubicBezTo>
                    <a:pt x="64" y="7"/>
                    <a:pt x="66" y="6"/>
                    <a:pt x="66" y="5"/>
                  </a:cubicBezTo>
                  <a:cubicBezTo>
                    <a:pt x="65" y="3"/>
                    <a:pt x="64" y="3"/>
                    <a:pt x="63" y="2"/>
                  </a:cubicBezTo>
                  <a:cubicBezTo>
                    <a:pt x="62" y="2"/>
                    <a:pt x="61" y="1"/>
                    <a:pt x="60" y="1"/>
                  </a:cubicBezTo>
                  <a:cubicBezTo>
                    <a:pt x="60" y="1"/>
                    <a:pt x="59" y="2"/>
                    <a:pt x="59" y="1"/>
                  </a:cubicBezTo>
                  <a:cubicBezTo>
                    <a:pt x="58" y="1"/>
                    <a:pt x="57" y="1"/>
                    <a:pt x="56" y="1"/>
                  </a:cubicBezTo>
                  <a:cubicBezTo>
                    <a:pt x="55" y="0"/>
                    <a:pt x="53" y="1"/>
                    <a:pt x="51" y="1"/>
                  </a:cubicBezTo>
                  <a:cubicBezTo>
                    <a:pt x="50" y="1"/>
                    <a:pt x="48" y="1"/>
                    <a:pt x="46" y="1"/>
                  </a:cubicBezTo>
                  <a:cubicBezTo>
                    <a:pt x="45" y="2"/>
                    <a:pt x="43" y="4"/>
                    <a:pt x="42" y="4"/>
                  </a:cubicBezTo>
                  <a:cubicBezTo>
                    <a:pt x="41" y="4"/>
                    <a:pt x="41" y="4"/>
                    <a:pt x="40" y="4"/>
                  </a:cubicBezTo>
                  <a:cubicBezTo>
                    <a:pt x="39" y="3"/>
                    <a:pt x="38" y="4"/>
                    <a:pt x="37" y="5"/>
                  </a:cubicBezTo>
                  <a:cubicBezTo>
                    <a:pt x="37" y="5"/>
                    <a:pt x="36" y="5"/>
                    <a:pt x="36" y="6"/>
                  </a:cubicBezTo>
                  <a:cubicBezTo>
                    <a:pt x="35" y="6"/>
                    <a:pt x="34" y="7"/>
                    <a:pt x="34" y="7"/>
                  </a:cubicBezTo>
                  <a:cubicBezTo>
                    <a:pt x="33" y="8"/>
                    <a:pt x="35" y="8"/>
                    <a:pt x="34" y="9"/>
                  </a:cubicBezTo>
                  <a:cubicBezTo>
                    <a:pt x="35" y="9"/>
                    <a:pt x="34" y="10"/>
                    <a:pt x="34" y="10"/>
                  </a:cubicBezTo>
                  <a:cubicBezTo>
                    <a:pt x="33" y="10"/>
                    <a:pt x="33" y="8"/>
                    <a:pt x="32" y="7"/>
                  </a:cubicBezTo>
                  <a:cubicBezTo>
                    <a:pt x="31" y="7"/>
                    <a:pt x="30" y="7"/>
                    <a:pt x="29" y="8"/>
                  </a:cubicBezTo>
                  <a:cubicBezTo>
                    <a:pt x="28" y="8"/>
                    <a:pt x="26" y="8"/>
                    <a:pt x="25" y="8"/>
                  </a:cubicBezTo>
                  <a:cubicBezTo>
                    <a:pt x="25" y="8"/>
                    <a:pt x="24" y="9"/>
                    <a:pt x="23" y="9"/>
                  </a:cubicBezTo>
                  <a:cubicBezTo>
                    <a:pt x="22" y="9"/>
                    <a:pt x="22" y="9"/>
                    <a:pt x="21" y="9"/>
                  </a:cubicBezTo>
                  <a:cubicBezTo>
                    <a:pt x="20" y="9"/>
                    <a:pt x="19" y="9"/>
                    <a:pt x="19" y="10"/>
                  </a:cubicBezTo>
                  <a:cubicBezTo>
                    <a:pt x="18" y="10"/>
                    <a:pt x="17" y="10"/>
                    <a:pt x="16" y="11"/>
                  </a:cubicBezTo>
                  <a:cubicBezTo>
                    <a:pt x="15" y="11"/>
                    <a:pt x="15" y="12"/>
                    <a:pt x="14" y="12"/>
                  </a:cubicBezTo>
                  <a:cubicBezTo>
                    <a:pt x="14" y="12"/>
                    <a:pt x="14" y="13"/>
                    <a:pt x="13" y="13"/>
                  </a:cubicBezTo>
                  <a:cubicBezTo>
                    <a:pt x="13" y="13"/>
                    <a:pt x="13" y="13"/>
                    <a:pt x="12" y="13"/>
                  </a:cubicBezTo>
                  <a:cubicBezTo>
                    <a:pt x="12" y="13"/>
                    <a:pt x="12" y="14"/>
                    <a:pt x="11" y="14"/>
                  </a:cubicBezTo>
                  <a:cubicBezTo>
                    <a:pt x="10" y="14"/>
                    <a:pt x="9" y="15"/>
                    <a:pt x="9" y="16"/>
                  </a:cubicBezTo>
                  <a:cubicBezTo>
                    <a:pt x="9" y="17"/>
                    <a:pt x="11" y="16"/>
                    <a:pt x="10" y="18"/>
                  </a:cubicBezTo>
                  <a:cubicBezTo>
                    <a:pt x="10" y="20"/>
                    <a:pt x="8" y="19"/>
                    <a:pt x="6" y="20"/>
                  </a:cubicBezTo>
                  <a:cubicBezTo>
                    <a:pt x="5" y="20"/>
                    <a:pt x="3" y="21"/>
                    <a:pt x="2" y="21"/>
                  </a:cubicBezTo>
                  <a:cubicBezTo>
                    <a:pt x="2" y="22"/>
                    <a:pt x="2" y="22"/>
                    <a:pt x="1" y="22"/>
                  </a:cubicBezTo>
                  <a:cubicBezTo>
                    <a:pt x="1" y="24"/>
                    <a:pt x="2" y="24"/>
                    <a:pt x="1" y="25"/>
                  </a:cubicBezTo>
                  <a:cubicBezTo>
                    <a:pt x="1" y="26"/>
                    <a:pt x="0" y="26"/>
                    <a:pt x="0" y="28"/>
                  </a:cubicBezTo>
                  <a:cubicBezTo>
                    <a:pt x="1" y="28"/>
                    <a:pt x="1" y="29"/>
                    <a:pt x="2" y="29"/>
                  </a:cubicBezTo>
                  <a:cubicBezTo>
                    <a:pt x="3" y="29"/>
                    <a:pt x="4" y="29"/>
                    <a:pt x="5" y="29"/>
                  </a:cubicBezTo>
                  <a:cubicBezTo>
                    <a:pt x="6" y="28"/>
                    <a:pt x="8" y="29"/>
                    <a:pt x="9" y="28"/>
                  </a:cubicBezTo>
                  <a:cubicBezTo>
                    <a:pt x="11" y="28"/>
                    <a:pt x="13" y="28"/>
                    <a:pt x="14" y="28"/>
                  </a:cubicBezTo>
                  <a:cubicBezTo>
                    <a:pt x="14" y="28"/>
                    <a:pt x="14" y="29"/>
                    <a:pt x="14" y="29"/>
                  </a:cubicBezTo>
                  <a:cubicBezTo>
                    <a:pt x="14" y="29"/>
                    <a:pt x="15" y="29"/>
                    <a:pt x="15" y="29"/>
                  </a:cubicBezTo>
                  <a:cubicBezTo>
                    <a:pt x="16" y="30"/>
                    <a:pt x="17" y="31"/>
                    <a:pt x="17" y="32"/>
                  </a:cubicBezTo>
                  <a:cubicBezTo>
                    <a:pt x="17" y="32"/>
                    <a:pt x="17" y="32"/>
                    <a:pt x="17" y="33"/>
                  </a:cubicBezTo>
                  <a:cubicBezTo>
                    <a:pt x="17" y="33"/>
                    <a:pt x="17" y="33"/>
                    <a:pt x="17" y="33"/>
                  </a:cubicBezTo>
                  <a:cubicBezTo>
                    <a:pt x="18" y="34"/>
                    <a:pt x="17" y="34"/>
                    <a:pt x="17" y="34"/>
                  </a:cubicBezTo>
                  <a:cubicBezTo>
                    <a:pt x="18" y="35"/>
                    <a:pt x="18" y="35"/>
                    <a:pt x="18" y="35"/>
                  </a:cubicBezTo>
                  <a:cubicBezTo>
                    <a:pt x="18" y="37"/>
                    <a:pt x="17" y="39"/>
                    <a:pt x="17" y="40"/>
                  </a:cubicBezTo>
                  <a:cubicBezTo>
                    <a:pt x="19" y="40"/>
                    <a:pt x="20" y="40"/>
                    <a:pt x="21" y="41"/>
                  </a:cubicBezTo>
                  <a:cubicBezTo>
                    <a:pt x="22" y="41"/>
                    <a:pt x="22" y="41"/>
                    <a:pt x="23" y="42"/>
                  </a:cubicBezTo>
                  <a:cubicBezTo>
                    <a:pt x="24" y="43"/>
                    <a:pt x="23" y="45"/>
                    <a:pt x="23" y="47"/>
                  </a:cubicBezTo>
                  <a:cubicBezTo>
                    <a:pt x="22" y="48"/>
                    <a:pt x="22" y="48"/>
                    <a:pt x="21" y="48"/>
                  </a:cubicBezTo>
                  <a:cubicBezTo>
                    <a:pt x="21" y="49"/>
                    <a:pt x="20" y="50"/>
                    <a:pt x="20" y="50"/>
                  </a:cubicBezTo>
                  <a:cubicBezTo>
                    <a:pt x="20" y="50"/>
                    <a:pt x="19" y="50"/>
                    <a:pt x="19" y="51"/>
                  </a:cubicBezTo>
                  <a:cubicBezTo>
                    <a:pt x="18" y="52"/>
                    <a:pt x="18" y="53"/>
                    <a:pt x="18" y="55"/>
                  </a:cubicBezTo>
                  <a:cubicBezTo>
                    <a:pt x="18" y="55"/>
                    <a:pt x="18" y="56"/>
                    <a:pt x="18" y="57"/>
                  </a:cubicBezTo>
                  <a:cubicBezTo>
                    <a:pt x="18" y="58"/>
                    <a:pt x="18" y="59"/>
                    <a:pt x="18" y="59"/>
                  </a:cubicBezTo>
                  <a:cubicBezTo>
                    <a:pt x="19" y="60"/>
                    <a:pt x="19" y="61"/>
                    <a:pt x="19" y="62"/>
                  </a:cubicBezTo>
                  <a:cubicBezTo>
                    <a:pt x="20" y="62"/>
                    <a:pt x="20" y="63"/>
                    <a:pt x="20" y="63"/>
                  </a:cubicBezTo>
                  <a:cubicBezTo>
                    <a:pt x="20" y="64"/>
                    <a:pt x="20" y="64"/>
                    <a:pt x="21" y="64"/>
                  </a:cubicBezTo>
                  <a:cubicBezTo>
                    <a:pt x="21" y="65"/>
                    <a:pt x="22" y="66"/>
                    <a:pt x="22" y="67"/>
                  </a:cubicBezTo>
                  <a:cubicBezTo>
                    <a:pt x="23" y="68"/>
                    <a:pt x="23" y="68"/>
                    <a:pt x="24" y="69"/>
                  </a:cubicBezTo>
                  <a:cubicBezTo>
                    <a:pt x="25" y="69"/>
                    <a:pt x="26" y="69"/>
                    <a:pt x="26" y="69"/>
                  </a:cubicBezTo>
                  <a:cubicBezTo>
                    <a:pt x="28" y="69"/>
                    <a:pt x="28" y="71"/>
                    <a:pt x="30" y="71"/>
                  </a:cubicBezTo>
                  <a:cubicBezTo>
                    <a:pt x="31" y="70"/>
                    <a:pt x="31" y="69"/>
                    <a:pt x="31" y="68"/>
                  </a:cubicBezTo>
                  <a:cubicBezTo>
                    <a:pt x="32" y="67"/>
                    <a:pt x="32" y="66"/>
                    <a:pt x="33" y="65"/>
                  </a:cubicBezTo>
                  <a:cubicBezTo>
                    <a:pt x="33" y="65"/>
                    <a:pt x="33" y="64"/>
                    <a:pt x="33" y="64"/>
                  </a:cubicBezTo>
                  <a:cubicBezTo>
                    <a:pt x="33" y="63"/>
                    <a:pt x="34" y="63"/>
                    <a:pt x="34" y="63"/>
                  </a:cubicBezTo>
                  <a:cubicBezTo>
                    <a:pt x="34" y="62"/>
                    <a:pt x="34" y="61"/>
                    <a:pt x="35"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75"/>
            <p:cNvSpPr/>
            <p:nvPr/>
          </p:nvSpPr>
          <p:spPr bwMode="auto">
            <a:xfrm>
              <a:off x="3591" y="1790"/>
              <a:ext cx="24" cy="21"/>
            </a:xfrm>
            <a:custGeom>
              <a:avLst/>
              <a:gdLst>
                <a:gd name="T0" fmla="*/ 8 w 10"/>
                <a:gd name="T1" fmla="*/ 1 h 9"/>
                <a:gd name="T2" fmla="*/ 6 w 10"/>
                <a:gd name="T3" fmla="*/ 1 h 9"/>
                <a:gd name="T4" fmla="*/ 4 w 10"/>
                <a:gd name="T5" fmla="*/ 0 h 9"/>
                <a:gd name="T6" fmla="*/ 0 w 10"/>
                <a:gd name="T7" fmla="*/ 2 h 9"/>
                <a:gd name="T8" fmla="*/ 0 w 10"/>
                <a:gd name="T9" fmla="*/ 6 h 9"/>
                <a:gd name="T10" fmla="*/ 4 w 10"/>
                <a:gd name="T11" fmla="*/ 8 h 9"/>
                <a:gd name="T12" fmla="*/ 7 w 10"/>
                <a:gd name="T13" fmla="*/ 8 h 9"/>
                <a:gd name="T14" fmla="*/ 8 w 10"/>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8" y="1"/>
                  </a:moveTo>
                  <a:cubicBezTo>
                    <a:pt x="8" y="1"/>
                    <a:pt x="7" y="1"/>
                    <a:pt x="6" y="1"/>
                  </a:cubicBezTo>
                  <a:cubicBezTo>
                    <a:pt x="5" y="1"/>
                    <a:pt x="4" y="0"/>
                    <a:pt x="4" y="0"/>
                  </a:cubicBezTo>
                  <a:cubicBezTo>
                    <a:pt x="3" y="1"/>
                    <a:pt x="1" y="1"/>
                    <a:pt x="0" y="2"/>
                  </a:cubicBezTo>
                  <a:cubicBezTo>
                    <a:pt x="0" y="4"/>
                    <a:pt x="0" y="5"/>
                    <a:pt x="0" y="6"/>
                  </a:cubicBezTo>
                  <a:cubicBezTo>
                    <a:pt x="3" y="6"/>
                    <a:pt x="2" y="8"/>
                    <a:pt x="4" y="8"/>
                  </a:cubicBezTo>
                  <a:cubicBezTo>
                    <a:pt x="4" y="9"/>
                    <a:pt x="6" y="9"/>
                    <a:pt x="7" y="8"/>
                  </a:cubicBezTo>
                  <a:cubicBezTo>
                    <a:pt x="9" y="5"/>
                    <a:pt x="10" y="2"/>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76"/>
            <p:cNvSpPr/>
            <p:nvPr/>
          </p:nvSpPr>
          <p:spPr bwMode="auto">
            <a:xfrm>
              <a:off x="3824" y="1947"/>
              <a:ext cx="17" cy="29"/>
            </a:xfrm>
            <a:custGeom>
              <a:avLst/>
              <a:gdLst>
                <a:gd name="T0" fmla="*/ 7 w 7"/>
                <a:gd name="T1" fmla="*/ 2 h 12"/>
                <a:gd name="T2" fmla="*/ 5 w 7"/>
                <a:gd name="T3" fmla="*/ 0 h 12"/>
                <a:gd name="T4" fmla="*/ 3 w 7"/>
                <a:gd name="T5" fmla="*/ 1 h 12"/>
                <a:gd name="T6" fmla="*/ 3 w 7"/>
                <a:gd name="T7" fmla="*/ 2 h 12"/>
                <a:gd name="T8" fmla="*/ 2 w 7"/>
                <a:gd name="T9" fmla="*/ 2 h 12"/>
                <a:gd name="T10" fmla="*/ 2 w 7"/>
                <a:gd name="T11" fmla="*/ 5 h 12"/>
                <a:gd name="T12" fmla="*/ 1 w 7"/>
                <a:gd name="T13" fmla="*/ 7 h 12"/>
                <a:gd name="T14" fmla="*/ 0 w 7"/>
                <a:gd name="T15" fmla="*/ 9 h 12"/>
                <a:gd name="T16" fmla="*/ 5 w 7"/>
                <a:gd name="T17" fmla="*/ 10 h 12"/>
                <a:gd name="T18" fmla="*/ 6 w 7"/>
                <a:gd name="T19" fmla="*/ 9 h 12"/>
                <a:gd name="T20" fmla="*/ 7 w 7"/>
                <a:gd name="T21" fmla="*/ 7 h 12"/>
                <a:gd name="T22" fmla="*/ 6 w 7"/>
                <a:gd name="T23" fmla="*/ 4 h 12"/>
                <a:gd name="T24" fmla="*/ 7 w 7"/>
                <a:gd name="T2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2">
                  <a:moveTo>
                    <a:pt x="7" y="2"/>
                  </a:moveTo>
                  <a:cubicBezTo>
                    <a:pt x="6" y="1"/>
                    <a:pt x="6" y="0"/>
                    <a:pt x="5" y="0"/>
                  </a:cubicBezTo>
                  <a:cubicBezTo>
                    <a:pt x="5" y="0"/>
                    <a:pt x="4" y="0"/>
                    <a:pt x="3" y="1"/>
                  </a:cubicBezTo>
                  <a:cubicBezTo>
                    <a:pt x="3" y="1"/>
                    <a:pt x="3" y="1"/>
                    <a:pt x="3" y="2"/>
                  </a:cubicBezTo>
                  <a:cubicBezTo>
                    <a:pt x="3" y="2"/>
                    <a:pt x="2" y="2"/>
                    <a:pt x="2" y="2"/>
                  </a:cubicBezTo>
                  <a:cubicBezTo>
                    <a:pt x="2" y="3"/>
                    <a:pt x="2" y="4"/>
                    <a:pt x="2" y="5"/>
                  </a:cubicBezTo>
                  <a:cubicBezTo>
                    <a:pt x="1" y="5"/>
                    <a:pt x="1" y="6"/>
                    <a:pt x="1" y="7"/>
                  </a:cubicBezTo>
                  <a:cubicBezTo>
                    <a:pt x="0" y="8"/>
                    <a:pt x="0" y="8"/>
                    <a:pt x="0" y="9"/>
                  </a:cubicBezTo>
                  <a:cubicBezTo>
                    <a:pt x="0" y="12"/>
                    <a:pt x="4" y="11"/>
                    <a:pt x="5" y="10"/>
                  </a:cubicBezTo>
                  <a:cubicBezTo>
                    <a:pt x="6" y="9"/>
                    <a:pt x="6" y="9"/>
                    <a:pt x="6" y="9"/>
                  </a:cubicBezTo>
                  <a:cubicBezTo>
                    <a:pt x="6" y="8"/>
                    <a:pt x="7" y="8"/>
                    <a:pt x="7" y="7"/>
                  </a:cubicBezTo>
                  <a:cubicBezTo>
                    <a:pt x="6" y="7"/>
                    <a:pt x="6" y="5"/>
                    <a:pt x="6" y="4"/>
                  </a:cubicBezTo>
                  <a:cubicBezTo>
                    <a:pt x="6" y="3"/>
                    <a:pt x="7" y="3"/>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77"/>
            <p:cNvSpPr/>
            <p:nvPr/>
          </p:nvSpPr>
          <p:spPr bwMode="auto">
            <a:xfrm>
              <a:off x="3663" y="2021"/>
              <a:ext cx="28" cy="31"/>
            </a:xfrm>
            <a:custGeom>
              <a:avLst/>
              <a:gdLst>
                <a:gd name="T0" fmla="*/ 10 w 12"/>
                <a:gd name="T1" fmla="*/ 7 h 13"/>
                <a:gd name="T2" fmla="*/ 8 w 12"/>
                <a:gd name="T3" fmla="*/ 3 h 13"/>
                <a:gd name="T4" fmla="*/ 7 w 12"/>
                <a:gd name="T5" fmla="*/ 0 h 13"/>
                <a:gd name="T6" fmla="*/ 6 w 12"/>
                <a:gd name="T7" fmla="*/ 0 h 13"/>
                <a:gd name="T8" fmla="*/ 4 w 12"/>
                <a:gd name="T9" fmla="*/ 3 h 13"/>
                <a:gd name="T10" fmla="*/ 0 w 12"/>
                <a:gd name="T11" fmla="*/ 7 h 13"/>
                <a:gd name="T12" fmla="*/ 5 w 12"/>
                <a:gd name="T13" fmla="*/ 9 h 13"/>
                <a:gd name="T14" fmla="*/ 11 w 12"/>
                <a:gd name="T15" fmla="*/ 12 h 13"/>
                <a:gd name="T16" fmla="*/ 11 w 12"/>
                <a:gd name="T17" fmla="*/ 8 h 13"/>
                <a:gd name="T18" fmla="*/ 10 w 12"/>
                <a:gd name="T1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3">
                  <a:moveTo>
                    <a:pt x="10" y="7"/>
                  </a:moveTo>
                  <a:cubicBezTo>
                    <a:pt x="9" y="6"/>
                    <a:pt x="9" y="4"/>
                    <a:pt x="8" y="3"/>
                  </a:cubicBezTo>
                  <a:cubicBezTo>
                    <a:pt x="8" y="2"/>
                    <a:pt x="8" y="0"/>
                    <a:pt x="7" y="0"/>
                  </a:cubicBezTo>
                  <a:cubicBezTo>
                    <a:pt x="7" y="0"/>
                    <a:pt x="6" y="0"/>
                    <a:pt x="6" y="0"/>
                  </a:cubicBezTo>
                  <a:cubicBezTo>
                    <a:pt x="5" y="0"/>
                    <a:pt x="5" y="1"/>
                    <a:pt x="4" y="3"/>
                  </a:cubicBezTo>
                  <a:cubicBezTo>
                    <a:pt x="3" y="4"/>
                    <a:pt x="1" y="5"/>
                    <a:pt x="0" y="7"/>
                  </a:cubicBezTo>
                  <a:cubicBezTo>
                    <a:pt x="0" y="9"/>
                    <a:pt x="3" y="8"/>
                    <a:pt x="5" y="9"/>
                  </a:cubicBezTo>
                  <a:cubicBezTo>
                    <a:pt x="7" y="10"/>
                    <a:pt x="9" y="13"/>
                    <a:pt x="11" y="12"/>
                  </a:cubicBezTo>
                  <a:cubicBezTo>
                    <a:pt x="12" y="10"/>
                    <a:pt x="11" y="9"/>
                    <a:pt x="11" y="8"/>
                  </a:cubicBezTo>
                  <a:cubicBezTo>
                    <a:pt x="11" y="8"/>
                    <a:pt x="10" y="7"/>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8"/>
            <p:cNvSpPr/>
            <p:nvPr/>
          </p:nvSpPr>
          <p:spPr bwMode="auto">
            <a:xfrm>
              <a:off x="3817" y="1859"/>
              <a:ext cx="46" cy="26"/>
            </a:xfrm>
            <a:custGeom>
              <a:avLst/>
              <a:gdLst>
                <a:gd name="T0" fmla="*/ 10 w 19"/>
                <a:gd name="T1" fmla="*/ 11 h 11"/>
                <a:gd name="T2" fmla="*/ 13 w 19"/>
                <a:gd name="T3" fmla="*/ 9 h 11"/>
                <a:gd name="T4" fmla="*/ 17 w 19"/>
                <a:gd name="T5" fmla="*/ 7 h 11"/>
                <a:gd name="T6" fmla="*/ 19 w 19"/>
                <a:gd name="T7" fmla="*/ 4 h 11"/>
                <a:gd name="T8" fmla="*/ 16 w 19"/>
                <a:gd name="T9" fmla="*/ 0 h 11"/>
                <a:gd name="T10" fmla="*/ 9 w 19"/>
                <a:gd name="T11" fmla="*/ 1 h 11"/>
                <a:gd name="T12" fmla="*/ 6 w 19"/>
                <a:gd name="T13" fmla="*/ 3 h 11"/>
                <a:gd name="T14" fmla="*/ 5 w 19"/>
                <a:gd name="T15" fmla="*/ 2 h 11"/>
                <a:gd name="T16" fmla="*/ 3 w 19"/>
                <a:gd name="T17" fmla="*/ 1 h 11"/>
                <a:gd name="T18" fmla="*/ 0 w 19"/>
                <a:gd name="T19" fmla="*/ 5 h 11"/>
                <a:gd name="T20" fmla="*/ 4 w 19"/>
                <a:gd name="T21" fmla="*/ 10 h 11"/>
                <a:gd name="T22" fmla="*/ 10 w 19"/>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1"/>
                  </a:moveTo>
                  <a:cubicBezTo>
                    <a:pt x="11" y="11"/>
                    <a:pt x="12" y="10"/>
                    <a:pt x="13" y="9"/>
                  </a:cubicBezTo>
                  <a:cubicBezTo>
                    <a:pt x="15" y="8"/>
                    <a:pt x="16" y="7"/>
                    <a:pt x="17" y="7"/>
                  </a:cubicBezTo>
                  <a:cubicBezTo>
                    <a:pt x="18" y="6"/>
                    <a:pt x="19" y="5"/>
                    <a:pt x="19" y="4"/>
                  </a:cubicBezTo>
                  <a:cubicBezTo>
                    <a:pt x="19" y="2"/>
                    <a:pt x="17" y="1"/>
                    <a:pt x="16" y="0"/>
                  </a:cubicBezTo>
                  <a:cubicBezTo>
                    <a:pt x="14" y="0"/>
                    <a:pt x="11" y="1"/>
                    <a:pt x="9" y="1"/>
                  </a:cubicBezTo>
                  <a:cubicBezTo>
                    <a:pt x="7" y="1"/>
                    <a:pt x="7" y="3"/>
                    <a:pt x="6" y="3"/>
                  </a:cubicBezTo>
                  <a:cubicBezTo>
                    <a:pt x="5" y="3"/>
                    <a:pt x="5" y="2"/>
                    <a:pt x="5" y="2"/>
                  </a:cubicBezTo>
                  <a:cubicBezTo>
                    <a:pt x="4" y="1"/>
                    <a:pt x="4" y="1"/>
                    <a:pt x="3" y="1"/>
                  </a:cubicBezTo>
                  <a:cubicBezTo>
                    <a:pt x="1" y="2"/>
                    <a:pt x="0" y="3"/>
                    <a:pt x="0" y="5"/>
                  </a:cubicBezTo>
                  <a:cubicBezTo>
                    <a:pt x="0" y="8"/>
                    <a:pt x="2" y="9"/>
                    <a:pt x="4" y="10"/>
                  </a:cubicBezTo>
                  <a:cubicBezTo>
                    <a:pt x="6" y="10"/>
                    <a:pt x="8" y="11"/>
                    <a:pt x="1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79"/>
            <p:cNvSpPr/>
            <p:nvPr/>
          </p:nvSpPr>
          <p:spPr bwMode="auto">
            <a:xfrm>
              <a:off x="3836" y="1919"/>
              <a:ext cx="43" cy="66"/>
            </a:xfrm>
            <a:custGeom>
              <a:avLst/>
              <a:gdLst>
                <a:gd name="T0" fmla="*/ 14 w 18"/>
                <a:gd name="T1" fmla="*/ 17 h 28"/>
                <a:gd name="T2" fmla="*/ 14 w 18"/>
                <a:gd name="T3" fmla="*/ 16 h 28"/>
                <a:gd name="T4" fmla="*/ 11 w 18"/>
                <a:gd name="T5" fmla="*/ 12 h 28"/>
                <a:gd name="T6" fmla="*/ 10 w 18"/>
                <a:gd name="T7" fmla="*/ 6 h 28"/>
                <a:gd name="T8" fmla="*/ 8 w 18"/>
                <a:gd name="T9" fmla="*/ 3 h 28"/>
                <a:gd name="T10" fmla="*/ 7 w 18"/>
                <a:gd name="T11" fmla="*/ 1 h 28"/>
                <a:gd name="T12" fmla="*/ 2 w 18"/>
                <a:gd name="T13" fmla="*/ 2 h 28"/>
                <a:gd name="T14" fmla="*/ 0 w 18"/>
                <a:gd name="T15" fmla="*/ 6 h 28"/>
                <a:gd name="T16" fmla="*/ 4 w 18"/>
                <a:gd name="T17" fmla="*/ 13 h 28"/>
                <a:gd name="T18" fmla="*/ 8 w 18"/>
                <a:gd name="T19" fmla="*/ 16 h 28"/>
                <a:gd name="T20" fmla="*/ 5 w 18"/>
                <a:gd name="T21" fmla="*/ 18 h 28"/>
                <a:gd name="T22" fmla="*/ 4 w 18"/>
                <a:gd name="T23" fmla="*/ 21 h 28"/>
                <a:gd name="T24" fmla="*/ 4 w 18"/>
                <a:gd name="T25" fmla="*/ 22 h 28"/>
                <a:gd name="T26" fmla="*/ 3 w 18"/>
                <a:gd name="T27" fmla="*/ 26 h 28"/>
                <a:gd name="T28" fmla="*/ 4 w 18"/>
                <a:gd name="T29" fmla="*/ 27 h 28"/>
                <a:gd name="T30" fmla="*/ 9 w 18"/>
                <a:gd name="T31" fmla="*/ 25 h 28"/>
                <a:gd name="T32" fmla="*/ 12 w 18"/>
                <a:gd name="T33" fmla="*/ 25 h 28"/>
                <a:gd name="T34" fmla="*/ 13 w 18"/>
                <a:gd name="T35" fmla="*/ 24 h 28"/>
                <a:gd name="T36" fmla="*/ 15 w 18"/>
                <a:gd name="T37" fmla="*/ 24 h 28"/>
                <a:gd name="T38" fmla="*/ 14 w 18"/>
                <a:gd name="T39"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8">
                  <a:moveTo>
                    <a:pt x="14" y="17"/>
                  </a:moveTo>
                  <a:cubicBezTo>
                    <a:pt x="14" y="16"/>
                    <a:pt x="14" y="16"/>
                    <a:pt x="14" y="16"/>
                  </a:cubicBezTo>
                  <a:cubicBezTo>
                    <a:pt x="13" y="15"/>
                    <a:pt x="12" y="14"/>
                    <a:pt x="11" y="12"/>
                  </a:cubicBezTo>
                  <a:cubicBezTo>
                    <a:pt x="10" y="10"/>
                    <a:pt x="8" y="8"/>
                    <a:pt x="10" y="6"/>
                  </a:cubicBezTo>
                  <a:cubicBezTo>
                    <a:pt x="10" y="4"/>
                    <a:pt x="8" y="4"/>
                    <a:pt x="8" y="3"/>
                  </a:cubicBezTo>
                  <a:cubicBezTo>
                    <a:pt x="7" y="2"/>
                    <a:pt x="8" y="2"/>
                    <a:pt x="7" y="1"/>
                  </a:cubicBezTo>
                  <a:cubicBezTo>
                    <a:pt x="6" y="0"/>
                    <a:pt x="4" y="1"/>
                    <a:pt x="2" y="2"/>
                  </a:cubicBezTo>
                  <a:cubicBezTo>
                    <a:pt x="1" y="3"/>
                    <a:pt x="0" y="5"/>
                    <a:pt x="0" y="6"/>
                  </a:cubicBezTo>
                  <a:cubicBezTo>
                    <a:pt x="0" y="9"/>
                    <a:pt x="3" y="11"/>
                    <a:pt x="4" y="13"/>
                  </a:cubicBezTo>
                  <a:cubicBezTo>
                    <a:pt x="6" y="13"/>
                    <a:pt x="8" y="13"/>
                    <a:pt x="8" y="16"/>
                  </a:cubicBezTo>
                  <a:cubicBezTo>
                    <a:pt x="7" y="17"/>
                    <a:pt x="6" y="17"/>
                    <a:pt x="5" y="18"/>
                  </a:cubicBezTo>
                  <a:cubicBezTo>
                    <a:pt x="5" y="19"/>
                    <a:pt x="4" y="20"/>
                    <a:pt x="4" y="21"/>
                  </a:cubicBezTo>
                  <a:cubicBezTo>
                    <a:pt x="3" y="21"/>
                    <a:pt x="4" y="22"/>
                    <a:pt x="4" y="22"/>
                  </a:cubicBezTo>
                  <a:cubicBezTo>
                    <a:pt x="3" y="23"/>
                    <a:pt x="2" y="24"/>
                    <a:pt x="3" y="26"/>
                  </a:cubicBezTo>
                  <a:cubicBezTo>
                    <a:pt x="3" y="26"/>
                    <a:pt x="4" y="27"/>
                    <a:pt x="4" y="27"/>
                  </a:cubicBezTo>
                  <a:cubicBezTo>
                    <a:pt x="5" y="28"/>
                    <a:pt x="7" y="26"/>
                    <a:pt x="9" y="25"/>
                  </a:cubicBezTo>
                  <a:cubicBezTo>
                    <a:pt x="10" y="25"/>
                    <a:pt x="11" y="26"/>
                    <a:pt x="12" y="25"/>
                  </a:cubicBezTo>
                  <a:cubicBezTo>
                    <a:pt x="12" y="25"/>
                    <a:pt x="13" y="25"/>
                    <a:pt x="13" y="24"/>
                  </a:cubicBezTo>
                  <a:cubicBezTo>
                    <a:pt x="14" y="24"/>
                    <a:pt x="15" y="24"/>
                    <a:pt x="15" y="24"/>
                  </a:cubicBezTo>
                  <a:cubicBezTo>
                    <a:pt x="18" y="21"/>
                    <a:pt x="17" y="19"/>
                    <a:pt x="14"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0"/>
            <p:cNvSpPr/>
            <p:nvPr/>
          </p:nvSpPr>
          <p:spPr bwMode="auto">
            <a:xfrm>
              <a:off x="3520" y="2159"/>
              <a:ext cx="31" cy="31"/>
            </a:xfrm>
            <a:custGeom>
              <a:avLst/>
              <a:gdLst>
                <a:gd name="T0" fmla="*/ 9 w 13"/>
                <a:gd name="T1" fmla="*/ 6 h 13"/>
                <a:gd name="T2" fmla="*/ 8 w 13"/>
                <a:gd name="T3" fmla="*/ 5 h 13"/>
                <a:gd name="T4" fmla="*/ 7 w 13"/>
                <a:gd name="T5" fmla="*/ 4 h 13"/>
                <a:gd name="T6" fmla="*/ 6 w 13"/>
                <a:gd name="T7" fmla="*/ 3 h 13"/>
                <a:gd name="T8" fmla="*/ 3 w 13"/>
                <a:gd name="T9" fmla="*/ 1 h 13"/>
                <a:gd name="T10" fmla="*/ 0 w 13"/>
                <a:gd name="T11" fmla="*/ 2 h 13"/>
                <a:gd name="T12" fmla="*/ 6 w 13"/>
                <a:gd name="T13" fmla="*/ 7 h 13"/>
                <a:gd name="T14" fmla="*/ 8 w 13"/>
                <a:gd name="T15" fmla="*/ 10 h 13"/>
                <a:gd name="T16" fmla="*/ 9 w 13"/>
                <a:gd name="T17" fmla="*/ 12 h 13"/>
                <a:gd name="T18" fmla="*/ 13 w 13"/>
                <a:gd name="T19" fmla="*/ 11 h 13"/>
                <a:gd name="T20" fmla="*/ 10 w 13"/>
                <a:gd name="T21" fmla="*/ 7 h 13"/>
                <a:gd name="T22" fmla="*/ 9 w 13"/>
                <a:gd name="T2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3">
                  <a:moveTo>
                    <a:pt x="9" y="6"/>
                  </a:moveTo>
                  <a:cubicBezTo>
                    <a:pt x="9" y="5"/>
                    <a:pt x="9" y="5"/>
                    <a:pt x="8" y="5"/>
                  </a:cubicBezTo>
                  <a:cubicBezTo>
                    <a:pt x="8" y="5"/>
                    <a:pt x="8" y="4"/>
                    <a:pt x="7" y="4"/>
                  </a:cubicBezTo>
                  <a:cubicBezTo>
                    <a:pt x="7" y="3"/>
                    <a:pt x="7" y="3"/>
                    <a:pt x="6" y="3"/>
                  </a:cubicBezTo>
                  <a:cubicBezTo>
                    <a:pt x="6" y="2"/>
                    <a:pt x="4" y="1"/>
                    <a:pt x="3" y="1"/>
                  </a:cubicBezTo>
                  <a:cubicBezTo>
                    <a:pt x="2" y="0"/>
                    <a:pt x="0" y="1"/>
                    <a:pt x="0" y="2"/>
                  </a:cubicBezTo>
                  <a:cubicBezTo>
                    <a:pt x="1" y="5"/>
                    <a:pt x="4" y="5"/>
                    <a:pt x="6" y="7"/>
                  </a:cubicBezTo>
                  <a:cubicBezTo>
                    <a:pt x="7" y="8"/>
                    <a:pt x="8" y="9"/>
                    <a:pt x="8" y="10"/>
                  </a:cubicBezTo>
                  <a:cubicBezTo>
                    <a:pt x="9" y="11"/>
                    <a:pt x="9" y="11"/>
                    <a:pt x="9" y="12"/>
                  </a:cubicBezTo>
                  <a:cubicBezTo>
                    <a:pt x="11" y="12"/>
                    <a:pt x="12" y="13"/>
                    <a:pt x="13" y="11"/>
                  </a:cubicBezTo>
                  <a:cubicBezTo>
                    <a:pt x="13" y="10"/>
                    <a:pt x="11" y="9"/>
                    <a:pt x="10" y="7"/>
                  </a:cubicBezTo>
                  <a:cubicBezTo>
                    <a:pt x="10" y="7"/>
                    <a:pt x="10" y="6"/>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81"/>
            <p:cNvSpPr/>
            <p:nvPr/>
          </p:nvSpPr>
          <p:spPr bwMode="auto">
            <a:xfrm>
              <a:off x="3965" y="1759"/>
              <a:ext cx="59" cy="45"/>
            </a:xfrm>
            <a:custGeom>
              <a:avLst/>
              <a:gdLst>
                <a:gd name="T0" fmla="*/ 3 w 25"/>
                <a:gd name="T1" fmla="*/ 16 h 19"/>
                <a:gd name="T2" fmla="*/ 6 w 25"/>
                <a:gd name="T3" fmla="*/ 17 h 19"/>
                <a:gd name="T4" fmla="*/ 10 w 25"/>
                <a:gd name="T5" fmla="*/ 17 h 19"/>
                <a:gd name="T6" fmla="*/ 12 w 25"/>
                <a:gd name="T7" fmla="*/ 14 h 19"/>
                <a:gd name="T8" fmla="*/ 13 w 25"/>
                <a:gd name="T9" fmla="*/ 13 h 19"/>
                <a:gd name="T10" fmla="*/ 16 w 25"/>
                <a:gd name="T11" fmla="*/ 16 h 19"/>
                <a:gd name="T12" fmla="*/ 20 w 25"/>
                <a:gd name="T13" fmla="*/ 14 h 19"/>
                <a:gd name="T14" fmla="*/ 16 w 25"/>
                <a:gd name="T15" fmla="*/ 11 h 19"/>
                <a:gd name="T16" fmla="*/ 12 w 25"/>
                <a:gd name="T17" fmla="*/ 7 h 19"/>
                <a:gd name="T18" fmla="*/ 22 w 25"/>
                <a:gd name="T19" fmla="*/ 8 h 19"/>
                <a:gd name="T20" fmla="*/ 25 w 25"/>
                <a:gd name="T21" fmla="*/ 5 h 19"/>
                <a:gd name="T22" fmla="*/ 11 w 25"/>
                <a:gd name="T23" fmla="*/ 2 h 19"/>
                <a:gd name="T24" fmla="*/ 9 w 25"/>
                <a:gd name="T25" fmla="*/ 4 h 19"/>
                <a:gd name="T26" fmla="*/ 8 w 25"/>
                <a:gd name="T27" fmla="*/ 3 h 19"/>
                <a:gd name="T28" fmla="*/ 5 w 25"/>
                <a:gd name="T29" fmla="*/ 4 h 19"/>
                <a:gd name="T30" fmla="*/ 2 w 25"/>
                <a:gd name="T31" fmla="*/ 4 h 19"/>
                <a:gd name="T32" fmla="*/ 0 w 25"/>
                <a:gd name="T33" fmla="*/ 7 h 19"/>
                <a:gd name="T34" fmla="*/ 2 w 25"/>
                <a:gd name="T35" fmla="*/ 12 h 19"/>
                <a:gd name="T36" fmla="*/ 3 w 25"/>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9">
                  <a:moveTo>
                    <a:pt x="3" y="16"/>
                  </a:moveTo>
                  <a:cubicBezTo>
                    <a:pt x="4" y="17"/>
                    <a:pt x="5" y="17"/>
                    <a:pt x="6" y="17"/>
                  </a:cubicBezTo>
                  <a:cubicBezTo>
                    <a:pt x="8" y="19"/>
                    <a:pt x="9" y="19"/>
                    <a:pt x="10" y="17"/>
                  </a:cubicBezTo>
                  <a:cubicBezTo>
                    <a:pt x="11" y="16"/>
                    <a:pt x="11" y="16"/>
                    <a:pt x="12" y="14"/>
                  </a:cubicBezTo>
                  <a:cubicBezTo>
                    <a:pt x="12" y="14"/>
                    <a:pt x="12" y="12"/>
                    <a:pt x="13" y="13"/>
                  </a:cubicBezTo>
                  <a:cubicBezTo>
                    <a:pt x="15" y="13"/>
                    <a:pt x="15" y="15"/>
                    <a:pt x="16" y="16"/>
                  </a:cubicBezTo>
                  <a:cubicBezTo>
                    <a:pt x="18" y="16"/>
                    <a:pt x="20" y="16"/>
                    <a:pt x="20" y="14"/>
                  </a:cubicBezTo>
                  <a:cubicBezTo>
                    <a:pt x="19" y="13"/>
                    <a:pt x="18" y="12"/>
                    <a:pt x="16" y="11"/>
                  </a:cubicBezTo>
                  <a:cubicBezTo>
                    <a:pt x="15" y="10"/>
                    <a:pt x="13" y="10"/>
                    <a:pt x="12" y="7"/>
                  </a:cubicBezTo>
                  <a:cubicBezTo>
                    <a:pt x="16" y="7"/>
                    <a:pt x="19" y="9"/>
                    <a:pt x="22" y="8"/>
                  </a:cubicBezTo>
                  <a:cubicBezTo>
                    <a:pt x="23" y="7"/>
                    <a:pt x="25" y="6"/>
                    <a:pt x="25" y="5"/>
                  </a:cubicBezTo>
                  <a:cubicBezTo>
                    <a:pt x="23" y="0"/>
                    <a:pt x="14" y="1"/>
                    <a:pt x="11" y="2"/>
                  </a:cubicBezTo>
                  <a:cubicBezTo>
                    <a:pt x="10" y="3"/>
                    <a:pt x="10" y="3"/>
                    <a:pt x="9" y="4"/>
                  </a:cubicBezTo>
                  <a:cubicBezTo>
                    <a:pt x="9" y="4"/>
                    <a:pt x="8" y="3"/>
                    <a:pt x="8" y="3"/>
                  </a:cubicBezTo>
                  <a:cubicBezTo>
                    <a:pt x="7" y="3"/>
                    <a:pt x="6" y="4"/>
                    <a:pt x="5" y="4"/>
                  </a:cubicBezTo>
                  <a:cubicBezTo>
                    <a:pt x="4" y="4"/>
                    <a:pt x="3" y="4"/>
                    <a:pt x="2" y="4"/>
                  </a:cubicBezTo>
                  <a:cubicBezTo>
                    <a:pt x="1" y="4"/>
                    <a:pt x="0" y="6"/>
                    <a:pt x="0" y="7"/>
                  </a:cubicBezTo>
                  <a:cubicBezTo>
                    <a:pt x="0" y="9"/>
                    <a:pt x="1" y="10"/>
                    <a:pt x="2" y="12"/>
                  </a:cubicBezTo>
                  <a:cubicBezTo>
                    <a:pt x="3" y="13"/>
                    <a:pt x="3" y="15"/>
                    <a:pt x="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82"/>
            <p:cNvSpPr/>
            <p:nvPr/>
          </p:nvSpPr>
          <p:spPr bwMode="auto">
            <a:xfrm>
              <a:off x="3553" y="2187"/>
              <a:ext cx="19" cy="19"/>
            </a:xfrm>
            <a:custGeom>
              <a:avLst/>
              <a:gdLst>
                <a:gd name="T0" fmla="*/ 0 w 8"/>
                <a:gd name="T1" fmla="*/ 5 h 8"/>
                <a:gd name="T2" fmla="*/ 5 w 8"/>
                <a:gd name="T3" fmla="*/ 7 h 8"/>
                <a:gd name="T4" fmla="*/ 8 w 8"/>
                <a:gd name="T5" fmla="*/ 6 h 8"/>
                <a:gd name="T6" fmla="*/ 0 w 8"/>
                <a:gd name="T7" fmla="*/ 5 h 8"/>
              </a:gdLst>
              <a:ahLst/>
              <a:cxnLst>
                <a:cxn ang="0">
                  <a:pos x="T0" y="T1"/>
                </a:cxn>
                <a:cxn ang="0">
                  <a:pos x="T2" y="T3"/>
                </a:cxn>
                <a:cxn ang="0">
                  <a:pos x="T4" y="T5"/>
                </a:cxn>
                <a:cxn ang="0">
                  <a:pos x="T6" y="T7"/>
                </a:cxn>
              </a:cxnLst>
              <a:rect l="0" t="0" r="r" b="b"/>
              <a:pathLst>
                <a:path w="8" h="8">
                  <a:moveTo>
                    <a:pt x="0" y="5"/>
                  </a:moveTo>
                  <a:cubicBezTo>
                    <a:pt x="1" y="6"/>
                    <a:pt x="4" y="7"/>
                    <a:pt x="5" y="7"/>
                  </a:cubicBezTo>
                  <a:cubicBezTo>
                    <a:pt x="6" y="7"/>
                    <a:pt x="8" y="8"/>
                    <a:pt x="8" y="6"/>
                  </a:cubicBezTo>
                  <a:cubicBezTo>
                    <a:pt x="7" y="3"/>
                    <a:pt x="1"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5" name="Freeform 96"/>
          <p:cNvSpPr>
            <a:spLocks noEditPoints="1"/>
          </p:cNvSpPr>
          <p:nvPr/>
        </p:nvSpPr>
        <p:spPr bwMode="auto">
          <a:xfrm>
            <a:off x="8808070" y="4616275"/>
            <a:ext cx="500816" cy="390638"/>
          </a:xfrm>
          <a:custGeom>
            <a:avLst/>
            <a:gdLst>
              <a:gd name="T0" fmla="*/ 293 w 293"/>
              <a:gd name="T1" fmla="*/ 212 h 228"/>
              <a:gd name="T2" fmla="*/ 293 w 293"/>
              <a:gd name="T3" fmla="*/ 212 h 228"/>
              <a:gd name="T4" fmla="*/ 293 w 293"/>
              <a:gd name="T5" fmla="*/ 17 h 228"/>
              <a:gd name="T6" fmla="*/ 293 w 293"/>
              <a:gd name="T7" fmla="*/ 17 h 228"/>
              <a:gd name="T8" fmla="*/ 292 w 293"/>
              <a:gd name="T9" fmla="*/ 11 h 228"/>
              <a:gd name="T10" fmla="*/ 276 w 293"/>
              <a:gd name="T11" fmla="*/ 0 h 228"/>
              <a:gd name="T12" fmla="*/ 146 w 293"/>
              <a:gd name="T13" fmla="*/ 0 h 228"/>
              <a:gd name="T14" fmla="*/ 16 w 293"/>
              <a:gd name="T15" fmla="*/ 0 h 228"/>
              <a:gd name="T16" fmla="*/ 1 w 293"/>
              <a:gd name="T17" fmla="*/ 11 h 228"/>
              <a:gd name="T18" fmla="*/ 0 w 293"/>
              <a:gd name="T19" fmla="*/ 18 h 228"/>
              <a:gd name="T20" fmla="*/ 0 w 293"/>
              <a:gd name="T21" fmla="*/ 211 h 228"/>
              <a:gd name="T22" fmla="*/ 1 w 293"/>
              <a:gd name="T23" fmla="*/ 217 h 228"/>
              <a:gd name="T24" fmla="*/ 16 w 293"/>
              <a:gd name="T25" fmla="*/ 228 h 228"/>
              <a:gd name="T26" fmla="*/ 146 w 293"/>
              <a:gd name="T27" fmla="*/ 228 h 228"/>
              <a:gd name="T28" fmla="*/ 276 w 293"/>
              <a:gd name="T29" fmla="*/ 228 h 228"/>
              <a:gd name="T30" fmla="*/ 292 w 293"/>
              <a:gd name="T31" fmla="*/ 217 h 228"/>
              <a:gd name="T32" fmla="*/ 293 w 293"/>
              <a:gd name="T33" fmla="*/ 213 h 228"/>
              <a:gd name="T34" fmla="*/ 293 w 293"/>
              <a:gd name="T35" fmla="*/ 213 h 228"/>
              <a:gd name="T36" fmla="*/ 293 w 293"/>
              <a:gd name="T37" fmla="*/ 212 h 228"/>
              <a:gd name="T38" fmla="*/ 276 w 293"/>
              <a:gd name="T39" fmla="*/ 190 h 228"/>
              <a:gd name="T40" fmla="*/ 222 w 293"/>
              <a:gd name="T41" fmla="*/ 145 h 228"/>
              <a:gd name="T42" fmla="*/ 185 w 293"/>
              <a:gd name="T43" fmla="*/ 114 h 228"/>
              <a:gd name="T44" fmla="*/ 222 w 293"/>
              <a:gd name="T45" fmla="*/ 84 h 228"/>
              <a:gd name="T46" fmla="*/ 276 w 293"/>
              <a:gd name="T47" fmla="*/ 38 h 228"/>
              <a:gd name="T48" fmla="*/ 276 w 293"/>
              <a:gd name="T49" fmla="*/ 190 h 228"/>
              <a:gd name="T50" fmla="*/ 276 w 293"/>
              <a:gd name="T51" fmla="*/ 17 h 228"/>
              <a:gd name="T52" fmla="*/ 211 w 293"/>
              <a:gd name="T53" fmla="*/ 71 h 228"/>
              <a:gd name="T54" fmla="*/ 169 w 293"/>
              <a:gd name="T55" fmla="*/ 106 h 228"/>
              <a:gd name="T56" fmla="*/ 146 w 293"/>
              <a:gd name="T57" fmla="*/ 116 h 228"/>
              <a:gd name="T58" fmla="*/ 123 w 293"/>
              <a:gd name="T59" fmla="*/ 106 h 228"/>
              <a:gd name="T60" fmla="*/ 81 w 293"/>
              <a:gd name="T61" fmla="*/ 71 h 228"/>
              <a:gd name="T62" fmla="*/ 16 w 293"/>
              <a:gd name="T63" fmla="*/ 17 h 228"/>
              <a:gd name="T64" fmla="*/ 16 w 293"/>
              <a:gd name="T65" fmla="*/ 17 h 228"/>
              <a:gd name="T66" fmla="*/ 146 w 293"/>
              <a:gd name="T67" fmla="*/ 17 h 228"/>
              <a:gd name="T68" fmla="*/ 276 w 293"/>
              <a:gd name="T69" fmla="*/ 17 h 228"/>
              <a:gd name="T70" fmla="*/ 16 w 293"/>
              <a:gd name="T71" fmla="*/ 38 h 228"/>
              <a:gd name="T72" fmla="*/ 71 w 293"/>
              <a:gd name="T73" fmla="*/ 84 h 228"/>
              <a:gd name="T74" fmla="*/ 107 w 293"/>
              <a:gd name="T75" fmla="*/ 114 h 228"/>
              <a:gd name="T76" fmla="*/ 71 w 293"/>
              <a:gd name="T77" fmla="*/ 145 h 228"/>
              <a:gd name="T78" fmla="*/ 16 w 293"/>
              <a:gd name="T79" fmla="*/ 190 h 228"/>
              <a:gd name="T80" fmla="*/ 16 w 293"/>
              <a:gd name="T81" fmla="*/ 38 h 228"/>
              <a:gd name="T82" fmla="*/ 146 w 293"/>
              <a:gd name="T83" fmla="*/ 212 h 228"/>
              <a:gd name="T84" fmla="*/ 16 w 293"/>
              <a:gd name="T85" fmla="*/ 212 h 228"/>
              <a:gd name="T86" fmla="*/ 16 w 293"/>
              <a:gd name="T87" fmla="*/ 212 h 228"/>
              <a:gd name="T88" fmla="*/ 81 w 293"/>
              <a:gd name="T89" fmla="*/ 158 h 228"/>
              <a:gd name="T90" fmla="*/ 120 w 293"/>
              <a:gd name="T91" fmla="*/ 125 h 228"/>
              <a:gd name="T92" fmla="*/ 146 w 293"/>
              <a:gd name="T93" fmla="*/ 133 h 228"/>
              <a:gd name="T94" fmla="*/ 172 w 293"/>
              <a:gd name="T95" fmla="*/ 125 h 228"/>
              <a:gd name="T96" fmla="*/ 211 w 293"/>
              <a:gd name="T97" fmla="*/ 158 h 228"/>
              <a:gd name="T98" fmla="*/ 276 w 293"/>
              <a:gd name="T99" fmla="*/ 212 h 228"/>
              <a:gd name="T100" fmla="*/ 146 w 293"/>
              <a:gd name="T101" fmla="*/ 21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3" h="228">
                <a:moveTo>
                  <a:pt x="293" y="212"/>
                </a:moveTo>
                <a:cubicBezTo>
                  <a:pt x="293" y="212"/>
                  <a:pt x="293" y="212"/>
                  <a:pt x="293" y="212"/>
                </a:cubicBezTo>
                <a:cubicBezTo>
                  <a:pt x="293" y="17"/>
                  <a:pt x="293" y="17"/>
                  <a:pt x="293" y="17"/>
                </a:cubicBezTo>
                <a:cubicBezTo>
                  <a:pt x="293" y="17"/>
                  <a:pt x="293" y="17"/>
                  <a:pt x="293" y="17"/>
                </a:cubicBezTo>
                <a:cubicBezTo>
                  <a:pt x="293" y="15"/>
                  <a:pt x="292" y="13"/>
                  <a:pt x="292" y="11"/>
                </a:cubicBezTo>
                <a:cubicBezTo>
                  <a:pt x="289" y="5"/>
                  <a:pt x="283" y="0"/>
                  <a:pt x="276" y="0"/>
                </a:cubicBezTo>
                <a:cubicBezTo>
                  <a:pt x="146" y="0"/>
                  <a:pt x="146" y="0"/>
                  <a:pt x="146" y="0"/>
                </a:cubicBezTo>
                <a:cubicBezTo>
                  <a:pt x="16" y="0"/>
                  <a:pt x="16" y="0"/>
                  <a:pt x="16" y="0"/>
                </a:cubicBezTo>
                <a:cubicBezTo>
                  <a:pt x="9" y="0"/>
                  <a:pt x="3" y="5"/>
                  <a:pt x="1" y="11"/>
                </a:cubicBezTo>
                <a:cubicBezTo>
                  <a:pt x="0" y="13"/>
                  <a:pt x="0" y="15"/>
                  <a:pt x="0" y="18"/>
                </a:cubicBezTo>
                <a:cubicBezTo>
                  <a:pt x="0" y="211"/>
                  <a:pt x="0" y="211"/>
                  <a:pt x="0" y="211"/>
                </a:cubicBezTo>
                <a:cubicBezTo>
                  <a:pt x="0" y="213"/>
                  <a:pt x="0" y="215"/>
                  <a:pt x="1" y="217"/>
                </a:cubicBezTo>
                <a:cubicBezTo>
                  <a:pt x="3" y="224"/>
                  <a:pt x="9" y="228"/>
                  <a:pt x="16" y="228"/>
                </a:cubicBezTo>
                <a:cubicBezTo>
                  <a:pt x="146" y="228"/>
                  <a:pt x="146" y="228"/>
                  <a:pt x="146" y="228"/>
                </a:cubicBezTo>
                <a:cubicBezTo>
                  <a:pt x="276" y="228"/>
                  <a:pt x="276" y="228"/>
                  <a:pt x="276" y="228"/>
                </a:cubicBezTo>
                <a:cubicBezTo>
                  <a:pt x="283" y="228"/>
                  <a:pt x="289" y="224"/>
                  <a:pt x="292" y="217"/>
                </a:cubicBezTo>
                <a:cubicBezTo>
                  <a:pt x="292" y="216"/>
                  <a:pt x="292" y="214"/>
                  <a:pt x="293" y="213"/>
                </a:cubicBezTo>
                <a:cubicBezTo>
                  <a:pt x="293" y="213"/>
                  <a:pt x="293" y="213"/>
                  <a:pt x="293" y="213"/>
                </a:cubicBezTo>
                <a:cubicBezTo>
                  <a:pt x="293" y="212"/>
                  <a:pt x="293" y="212"/>
                  <a:pt x="293" y="212"/>
                </a:cubicBezTo>
                <a:close/>
                <a:moveTo>
                  <a:pt x="276" y="190"/>
                </a:moveTo>
                <a:cubicBezTo>
                  <a:pt x="222" y="145"/>
                  <a:pt x="222" y="145"/>
                  <a:pt x="222" y="145"/>
                </a:cubicBezTo>
                <a:cubicBezTo>
                  <a:pt x="185" y="114"/>
                  <a:pt x="185" y="114"/>
                  <a:pt x="185" y="114"/>
                </a:cubicBezTo>
                <a:cubicBezTo>
                  <a:pt x="222" y="84"/>
                  <a:pt x="222" y="84"/>
                  <a:pt x="222" y="84"/>
                </a:cubicBezTo>
                <a:cubicBezTo>
                  <a:pt x="276" y="38"/>
                  <a:pt x="276" y="38"/>
                  <a:pt x="276" y="38"/>
                </a:cubicBezTo>
                <a:lnTo>
                  <a:pt x="276" y="190"/>
                </a:lnTo>
                <a:close/>
                <a:moveTo>
                  <a:pt x="276" y="17"/>
                </a:moveTo>
                <a:cubicBezTo>
                  <a:pt x="211" y="71"/>
                  <a:pt x="211" y="71"/>
                  <a:pt x="211" y="71"/>
                </a:cubicBezTo>
                <a:cubicBezTo>
                  <a:pt x="169" y="106"/>
                  <a:pt x="169" y="106"/>
                  <a:pt x="169" y="106"/>
                </a:cubicBezTo>
                <a:cubicBezTo>
                  <a:pt x="163" y="112"/>
                  <a:pt x="155" y="116"/>
                  <a:pt x="146" y="116"/>
                </a:cubicBezTo>
                <a:cubicBezTo>
                  <a:pt x="137" y="116"/>
                  <a:pt x="129" y="112"/>
                  <a:pt x="123" y="106"/>
                </a:cubicBezTo>
                <a:cubicBezTo>
                  <a:pt x="81" y="71"/>
                  <a:pt x="81" y="71"/>
                  <a:pt x="81" y="71"/>
                </a:cubicBezTo>
                <a:cubicBezTo>
                  <a:pt x="16" y="17"/>
                  <a:pt x="16" y="17"/>
                  <a:pt x="16" y="17"/>
                </a:cubicBezTo>
                <a:cubicBezTo>
                  <a:pt x="16" y="17"/>
                  <a:pt x="16" y="17"/>
                  <a:pt x="16" y="17"/>
                </a:cubicBezTo>
                <a:cubicBezTo>
                  <a:pt x="146" y="17"/>
                  <a:pt x="146" y="17"/>
                  <a:pt x="146" y="17"/>
                </a:cubicBezTo>
                <a:lnTo>
                  <a:pt x="276" y="17"/>
                </a:lnTo>
                <a:close/>
                <a:moveTo>
                  <a:pt x="16" y="38"/>
                </a:moveTo>
                <a:cubicBezTo>
                  <a:pt x="71" y="84"/>
                  <a:pt x="71" y="84"/>
                  <a:pt x="71" y="84"/>
                </a:cubicBezTo>
                <a:cubicBezTo>
                  <a:pt x="107" y="114"/>
                  <a:pt x="107" y="114"/>
                  <a:pt x="107" y="114"/>
                </a:cubicBezTo>
                <a:cubicBezTo>
                  <a:pt x="71" y="145"/>
                  <a:pt x="71" y="145"/>
                  <a:pt x="71" y="145"/>
                </a:cubicBezTo>
                <a:cubicBezTo>
                  <a:pt x="16" y="190"/>
                  <a:pt x="16" y="190"/>
                  <a:pt x="16" y="190"/>
                </a:cubicBezTo>
                <a:lnTo>
                  <a:pt x="16" y="38"/>
                </a:lnTo>
                <a:close/>
                <a:moveTo>
                  <a:pt x="146" y="212"/>
                </a:moveTo>
                <a:cubicBezTo>
                  <a:pt x="16" y="212"/>
                  <a:pt x="16" y="212"/>
                  <a:pt x="16" y="212"/>
                </a:cubicBezTo>
                <a:cubicBezTo>
                  <a:pt x="16" y="212"/>
                  <a:pt x="16" y="212"/>
                  <a:pt x="16" y="212"/>
                </a:cubicBezTo>
                <a:cubicBezTo>
                  <a:pt x="81" y="158"/>
                  <a:pt x="81" y="158"/>
                  <a:pt x="81" y="158"/>
                </a:cubicBezTo>
                <a:cubicBezTo>
                  <a:pt x="120" y="125"/>
                  <a:pt x="120" y="125"/>
                  <a:pt x="120" y="125"/>
                </a:cubicBezTo>
                <a:cubicBezTo>
                  <a:pt x="128" y="130"/>
                  <a:pt x="137" y="133"/>
                  <a:pt x="146" y="133"/>
                </a:cubicBezTo>
                <a:cubicBezTo>
                  <a:pt x="155" y="133"/>
                  <a:pt x="164" y="130"/>
                  <a:pt x="172" y="125"/>
                </a:cubicBezTo>
                <a:cubicBezTo>
                  <a:pt x="211" y="158"/>
                  <a:pt x="211" y="158"/>
                  <a:pt x="211" y="158"/>
                </a:cubicBezTo>
                <a:cubicBezTo>
                  <a:pt x="276" y="212"/>
                  <a:pt x="276" y="212"/>
                  <a:pt x="276" y="212"/>
                </a:cubicBezTo>
                <a:lnTo>
                  <a:pt x="146" y="21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6" name="组合 45"/>
          <p:cNvGrpSpPr/>
          <p:nvPr/>
        </p:nvGrpSpPr>
        <p:grpSpPr>
          <a:xfrm>
            <a:off x="267970" y="4507624"/>
            <a:ext cx="2116455" cy="766445"/>
            <a:chOff x="600075" y="4165359"/>
            <a:chExt cx="2116455" cy="766445"/>
          </a:xfrm>
          <a:solidFill>
            <a:schemeClr val="accent2">
              <a:lumMod val="40000"/>
              <a:lumOff val="60000"/>
            </a:schemeClr>
          </a:solidFill>
        </p:grpSpPr>
        <p:sp>
          <p:nvSpPr>
            <p:cNvPr id="47" name="文本框 46"/>
            <p:cNvSpPr txBox="1"/>
            <p:nvPr/>
          </p:nvSpPr>
          <p:spPr>
            <a:xfrm>
              <a:off x="1035685" y="4165359"/>
              <a:ext cx="1234440" cy="398780"/>
            </a:xfrm>
            <a:prstGeom prst="rect">
              <a:avLst/>
            </a:prstGeom>
            <a:grpFill/>
          </p:spPr>
          <p:txBody>
            <a:bodyPr wrap="square" rtlCol="0">
              <a:spAutoFit/>
            </a:bodyPr>
            <a:lstStyle/>
            <a:p>
              <a:r>
                <a:rPr lang="zh-CN" altLang="en-US" sz="2000" b="1" dirty="0">
                  <a:solidFill>
                    <a:schemeClr val="tx1"/>
                  </a:solidFill>
                  <a:latin typeface="微软雅黑" panose="020B0503020204020204" pitchFamily="34" charset="-122"/>
                  <a:ea typeface="微软雅黑" panose="020B0503020204020204" pitchFamily="34" charset="-122"/>
                </a:rPr>
                <a:t>模型输入</a:t>
              </a:r>
            </a:p>
          </p:txBody>
        </p:sp>
        <p:sp>
          <p:nvSpPr>
            <p:cNvPr id="48" name="文本框 47"/>
            <p:cNvSpPr txBox="1"/>
            <p:nvPr/>
          </p:nvSpPr>
          <p:spPr>
            <a:xfrm>
              <a:off x="600075" y="4520959"/>
              <a:ext cx="2116455" cy="410845"/>
            </a:xfrm>
            <a:prstGeom prst="rect">
              <a:avLst/>
            </a:prstGeom>
            <a:grpFill/>
          </p:spPr>
          <p:txBody>
            <a:bodyPr wrap="square" rtlCol="0">
              <a:spAutoFit/>
            </a:bodyPr>
            <a:lstStyle/>
            <a:p>
              <a:pPr algn="just">
                <a:lnSpc>
                  <a:spcPct val="130000"/>
                </a:lnSpc>
              </a:pPr>
              <a:r>
                <a:rPr lang="zh-CN" altLang="en-US" sz="1600" b="1" dirty="0">
                  <a:solidFill>
                    <a:schemeClr val="tx1"/>
                  </a:solidFill>
                  <a:latin typeface="微软雅黑" panose="020B0503020204020204" pitchFamily="34" charset="-122"/>
                  <a:ea typeface="微软雅黑" panose="020B0503020204020204" pitchFamily="34" charset="-122"/>
                </a:rPr>
                <a:t>参数化快速输入模型</a:t>
              </a:r>
            </a:p>
          </p:txBody>
        </p:sp>
      </p:grpSp>
      <p:grpSp>
        <p:nvGrpSpPr>
          <p:cNvPr id="49" name="组合 48"/>
          <p:cNvGrpSpPr/>
          <p:nvPr/>
        </p:nvGrpSpPr>
        <p:grpSpPr>
          <a:xfrm>
            <a:off x="5088716" y="4435869"/>
            <a:ext cx="2376980" cy="862165"/>
            <a:chOff x="600076" y="4021849"/>
            <a:chExt cx="2376980" cy="862165"/>
          </a:xfrm>
        </p:grpSpPr>
        <p:sp>
          <p:nvSpPr>
            <p:cNvPr id="50" name="文本框 49"/>
            <p:cNvSpPr txBox="1"/>
            <p:nvPr/>
          </p:nvSpPr>
          <p:spPr>
            <a:xfrm>
              <a:off x="1104268" y="4021849"/>
              <a:ext cx="1666249" cy="39878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计算分析</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600076" y="4520838"/>
              <a:ext cx="2376980" cy="363176"/>
            </a:xfrm>
            <a:prstGeom prst="rect">
              <a:avLst/>
            </a:prstGeom>
            <a:noFill/>
          </p:spPr>
          <p:txBody>
            <a:bodyPr wrap="square" rtlCol="0">
              <a:spAutoFit/>
            </a:bodyPr>
            <a:lstStyle/>
            <a:p>
              <a:pPr algn="ctr">
                <a:lnSpc>
                  <a:spcPct val="130000"/>
                </a:lnSpc>
              </a:pPr>
              <a:r>
                <a:rPr lang="zh-CN" altLang="en-US" sz="1500" b="1" dirty="0">
                  <a:solidFill>
                    <a:schemeClr val="tx1"/>
                  </a:solidFill>
                  <a:latin typeface="微软雅黑" panose="020B0503020204020204" pitchFamily="34" charset="-122"/>
                  <a:ea typeface="微软雅黑" panose="020B0503020204020204" pitchFamily="34" charset="-122"/>
                </a:rPr>
                <a:t>考虑几何非线性</a:t>
              </a:r>
            </a:p>
          </p:txBody>
        </p:sp>
      </p:grpSp>
      <p:grpSp>
        <p:nvGrpSpPr>
          <p:cNvPr id="53" name="组合 52"/>
          <p:cNvGrpSpPr/>
          <p:nvPr/>
        </p:nvGrpSpPr>
        <p:grpSpPr>
          <a:xfrm>
            <a:off x="2496820" y="2639695"/>
            <a:ext cx="2463165" cy="1094105"/>
            <a:chOff x="962660" y="4047012"/>
            <a:chExt cx="2331355" cy="1905723"/>
          </a:xfrm>
          <a:solidFill>
            <a:schemeClr val="accent2">
              <a:lumMod val="40000"/>
              <a:lumOff val="60000"/>
            </a:schemeClr>
          </a:solidFill>
        </p:grpSpPr>
        <p:sp>
          <p:nvSpPr>
            <p:cNvPr id="54" name="文本框 53"/>
            <p:cNvSpPr txBox="1"/>
            <p:nvPr/>
          </p:nvSpPr>
          <p:spPr>
            <a:xfrm>
              <a:off x="1576301" y="4047012"/>
              <a:ext cx="1399775" cy="694599"/>
            </a:xfrm>
            <a:prstGeom prst="rect">
              <a:avLst/>
            </a:prstGeom>
            <a:grpFill/>
          </p:spPr>
          <p:txBody>
            <a:bodyPr wrap="square" rtlCol="0">
              <a:spAutoFit/>
            </a:bodyPr>
            <a:lstStyle/>
            <a:p>
              <a:r>
                <a:rPr lang="zh-CN" altLang="en-US" sz="2000" b="1" dirty="0">
                  <a:solidFill>
                    <a:schemeClr val="tx1"/>
                  </a:solidFill>
                  <a:latin typeface="微软雅黑" panose="020B0503020204020204" pitchFamily="34" charset="-122"/>
                  <a:ea typeface="微软雅黑" panose="020B0503020204020204" pitchFamily="34" charset="-122"/>
                </a:rPr>
                <a:t>自动导荷</a:t>
              </a:r>
            </a:p>
          </p:txBody>
        </p:sp>
        <p:sp>
          <p:nvSpPr>
            <p:cNvPr id="55" name="文本框 54"/>
            <p:cNvSpPr txBox="1"/>
            <p:nvPr/>
          </p:nvSpPr>
          <p:spPr>
            <a:xfrm>
              <a:off x="962660" y="4679672"/>
              <a:ext cx="2331355" cy="1273063"/>
            </a:xfrm>
            <a:prstGeom prst="rect">
              <a:avLst/>
            </a:prstGeom>
            <a:grpFill/>
          </p:spPr>
          <p:txBody>
            <a:bodyPr wrap="square" rtlCol="0">
              <a:spAutoFit/>
            </a:bodyPr>
            <a:lstStyle/>
            <a:p>
              <a:pPr algn="just">
                <a:lnSpc>
                  <a:spcPct val="130000"/>
                </a:lnSpc>
              </a:pPr>
              <a:r>
                <a:rPr lang="zh-CN" altLang="en-US" sz="1600" b="1" dirty="0">
                  <a:solidFill>
                    <a:schemeClr val="tx1"/>
                  </a:solidFill>
                  <a:latin typeface="微软雅黑" panose="020B0503020204020204" pitchFamily="34" charset="-122"/>
                  <a:ea typeface="微软雅黑" panose="020B0503020204020204" pitchFamily="34" charset="-122"/>
                </a:rPr>
                <a:t>执行荷载自动导荷实现恒、活、风和雪荷载布置</a:t>
              </a:r>
            </a:p>
          </p:txBody>
        </p:sp>
      </p:grpSp>
      <p:grpSp>
        <p:nvGrpSpPr>
          <p:cNvPr id="56" name="组合 55"/>
          <p:cNvGrpSpPr/>
          <p:nvPr/>
        </p:nvGrpSpPr>
        <p:grpSpPr>
          <a:xfrm>
            <a:off x="7769428" y="2682077"/>
            <a:ext cx="2041525" cy="736858"/>
            <a:chOff x="600075" y="4165359"/>
            <a:chExt cx="2041525" cy="736858"/>
          </a:xfrm>
          <a:solidFill>
            <a:schemeClr val="accent2">
              <a:lumMod val="40000"/>
              <a:lumOff val="60000"/>
            </a:schemeClr>
          </a:solidFill>
        </p:grpSpPr>
        <p:sp>
          <p:nvSpPr>
            <p:cNvPr id="57" name="文本框 56"/>
            <p:cNvSpPr txBox="1"/>
            <p:nvPr/>
          </p:nvSpPr>
          <p:spPr>
            <a:xfrm>
              <a:off x="1028700" y="4165359"/>
              <a:ext cx="1397000" cy="398780"/>
            </a:xfrm>
            <a:prstGeom prst="rect">
              <a:avLst/>
            </a:prstGeom>
            <a:grpFill/>
          </p:spPr>
          <p:txBody>
            <a:bodyPr wrap="square" rtlCol="0">
              <a:spAutoFit/>
            </a:bodyPr>
            <a:lstStyle/>
            <a:p>
              <a:r>
                <a:rPr lang="zh-CN" altLang="en-US" sz="2000" b="1" dirty="0">
                  <a:solidFill>
                    <a:schemeClr val="tx1"/>
                  </a:solidFill>
                  <a:latin typeface="微软雅黑" panose="020B0503020204020204" pitchFamily="34" charset="-122"/>
                  <a:ea typeface="微软雅黑" panose="020B0503020204020204" pitchFamily="34" charset="-122"/>
                </a:rPr>
                <a:t>查看结果</a:t>
              </a:r>
            </a:p>
          </p:txBody>
        </p:sp>
        <p:sp>
          <p:nvSpPr>
            <p:cNvPr id="58" name="文本框 57"/>
            <p:cNvSpPr txBox="1"/>
            <p:nvPr/>
          </p:nvSpPr>
          <p:spPr>
            <a:xfrm>
              <a:off x="600075" y="4520959"/>
              <a:ext cx="2041525" cy="381258"/>
            </a:xfrm>
            <a:prstGeom prst="rect">
              <a:avLst/>
            </a:prstGeom>
            <a:grpFill/>
          </p:spPr>
          <p:txBody>
            <a:bodyPr wrap="square" rtlCol="0">
              <a:spAutoFit/>
            </a:bodyPr>
            <a:lstStyle/>
            <a:p>
              <a:pPr algn="just">
                <a:lnSpc>
                  <a:spcPct val="130000"/>
                </a:lnSpc>
              </a:pPr>
              <a:r>
                <a:rPr lang="zh-CN" altLang="en-US" sz="1600" b="1" dirty="0">
                  <a:solidFill>
                    <a:schemeClr val="tx1"/>
                  </a:solidFill>
                  <a:latin typeface="微软雅黑" panose="020B0503020204020204" pitchFamily="34" charset="-122"/>
                  <a:ea typeface="微软雅黑" panose="020B0503020204020204" pitchFamily="34" charset="-122"/>
                </a:rPr>
                <a:t>索挠度</a:t>
              </a:r>
              <a:r>
                <a:rPr lang="zh-CN" altLang="en-US" sz="1600" b="1" dirty="0">
                  <a:latin typeface="微软雅黑" panose="020B0503020204020204" pitchFamily="34" charset="-122"/>
                  <a:ea typeface="微软雅黑" panose="020B0503020204020204" pitchFamily="34" charset="-122"/>
                </a:rPr>
                <a:t>、</a:t>
              </a:r>
              <a:r>
                <a:rPr lang="zh-CN" altLang="en-US" sz="1600" b="1" dirty="0">
                  <a:solidFill>
                    <a:schemeClr val="tx1"/>
                  </a:solidFill>
                  <a:latin typeface="微软雅黑" panose="020B0503020204020204" pitchFamily="34" charset="-122"/>
                  <a:ea typeface="微软雅黑" panose="020B0503020204020204" pitchFamily="34" charset="-122"/>
                </a:rPr>
                <a:t>承载力查看</a:t>
              </a:r>
            </a:p>
          </p:txBody>
        </p:sp>
      </p:grpSp>
      <p:sp>
        <p:nvSpPr>
          <p:cNvPr id="52" name="Sev01"/>
          <p:cNvSpPr>
            <a:spLocks noChangeAspect="1"/>
          </p:cNvSpPr>
          <p:nvPr/>
        </p:nvSpPr>
        <p:spPr>
          <a:xfrm>
            <a:off x="3360420" y="4436110"/>
            <a:ext cx="862330" cy="862330"/>
          </a:xfrm>
          <a:prstGeom prst="ellipse">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sp>
        <p:nvSpPr>
          <p:cNvPr id="59" name="Sev01"/>
          <p:cNvSpPr>
            <a:spLocks noChangeAspect="1"/>
          </p:cNvSpPr>
          <p:nvPr/>
        </p:nvSpPr>
        <p:spPr>
          <a:xfrm>
            <a:off x="5737225" y="2923540"/>
            <a:ext cx="862330" cy="862330"/>
          </a:xfrm>
          <a:prstGeom prst="ellipse">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sp>
        <p:nvSpPr>
          <p:cNvPr id="60" name="Sev01"/>
          <p:cNvSpPr>
            <a:spLocks noChangeAspect="1"/>
          </p:cNvSpPr>
          <p:nvPr/>
        </p:nvSpPr>
        <p:spPr>
          <a:xfrm>
            <a:off x="8402320" y="4579620"/>
            <a:ext cx="862330" cy="862330"/>
          </a:xfrm>
          <a:prstGeom prst="ellipse">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sp>
        <p:nvSpPr>
          <p:cNvPr id="64" name="文本框 63"/>
          <p:cNvSpPr txBox="1"/>
          <p:nvPr/>
        </p:nvSpPr>
        <p:spPr>
          <a:xfrm>
            <a:off x="10200456" y="4631689"/>
            <a:ext cx="1723574" cy="670953"/>
          </a:xfrm>
          <a:prstGeom prst="rect">
            <a:avLst/>
          </a:prstGeom>
          <a:solidFill>
            <a:schemeClr val="accent2">
              <a:lumMod val="40000"/>
              <a:lumOff val="60000"/>
            </a:schemeClr>
          </a:solidFill>
        </p:spPr>
        <p:txBody>
          <a:bodyPr wrap="square" rtlCol="0">
            <a:spAutoFit/>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基础设计</a:t>
            </a:r>
            <a:endParaRPr lang="en-US" altLang="zh-CN" sz="2000" b="1" dirty="0">
              <a:solidFill>
                <a:schemeClr val="tx1"/>
              </a:solidFill>
              <a:latin typeface="微软雅黑" panose="020B0503020204020204" pitchFamily="34" charset="-122"/>
              <a:ea typeface="微软雅黑" panose="020B0503020204020204" pitchFamily="34" charset="-122"/>
            </a:endParaRPr>
          </a:p>
          <a:p>
            <a:pPr algn="ctr">
              <a:lnSpc>
                <a:spcPct val="130000"/>
              </a:lnSpc>
            </a:pPr>
            <a:r>
              <a:rPr lang="zh-CN" altLang="en-US" sz="1500" b="1" dirty="0">
                <a:latin typeface="微软雅黑" panose="020B0503020204020204" pitchFamily="34" charset="-122"/>
                <a:ea typeface="微软雅黑" panose="020B0503020204020204" pitchFamily="34" charset="-122"/>
              </a:rPr>
              <a:t>桩基验算</a:t>
            </a:r>
          </a:p>
        </p:txBody>
      </p:sp>
      <p:pic>
        <p:nvPicPr>
          <p:cNvPr id="14" name="图片 13"/>
          <p:cNvPicPr>
            <a:picLocks noChangeAspect="1"/>
          </p:cNvPicPr>
          <p:nvPr/>
        </p:nvPicPr>
        <p:blipFill>
          <a:blip r:embed="rId2"/>
          <a:stretch>
            <a:fillRect/>
          </a:stretch>
        </p:blipFill>
        <p:spPr>
          <a:xfrm>
            <a:off x="909955" y="5588635"/>
            <a:ext cx="10272395" cy="1108710"/>
          </a:xfrm>
          <a:prstGeom prst="rect">
            <a:avLst/>
          </a:prstGeom>
          <a:ln>
            <a:solidFill>
              <a:srgbClr val="002060"/>
            </a:solidFill>
          </a:ln>
        </p:spPr>
      </p:pic>
      <p:pic>
        <p:nvPicPr>
          <p:cNvPr id="6" name="图片 5"/>
          <p:cNvPicPr>
            <a:picLocks noChangeAspect="1"/>
          </p:cNvPicPr>
          <p:nvPr/>
        </p:nvPicPr>
        <p:blipFill>
          <a:blip r:embed="rId3"/>
          <a:stretch>
            <a:fillRect/>
          </a:stretch>
        </p:blipFill>
        <p:spPr>
          <a:xfrm>
            <a:off x="618832" y="1147272"/>
            <a:ext cx="10877292" cy="1156640"/>
          </a:xfrm>
          <a:prstGeom prst="rect">
            <a:avLst/>
          </a:prstGeom>
          <a:ln>
            <a:solidFill>
              <a:schemeClr val="accent1"/>
            </a:solidFill>
          </a:ln>
        </p:spPr>
      </p:pic>
      <p:sp>
        <p:nvSpPr>
          <p:cNvPr id="24" name="Sev01">
            <a:extLst>
              <a:ext uri="{FF2B5EF4-FFF2-40B4-BE49-F238E27FC236}">
                <a16:creationId xmlns:a16="http://schemas.microsoft.com/office/drawing/2014/main" id="{69B277F6-88D3-847C-E87D-FCD6D5346A8E}"/>
              </a:ext>
            </a:extLst>
          </p:cNvPr>
          <p:cNvSpPr>
            <a:spLocks noChangeAspect="1"/>
          </p:cNvSpPr>
          <p:nvPr/>
        </p:nvSpPr>
        <p:spPr>
          <a:xfrm>
            <a:off x="10633794" y="2838593"/>
            <a:ext cx="862330" cy="862330"/>
          </a:xfrm>
          <a:prstGeom prst="ellipse">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cxnSp>
        <p:nvCxnSpPr>
          <p:cNvPr id="2" name="Straight Connector 149">
            <a:extLst>
              <a:ext uri="{FF2B5EF4-FFF2-40B4-BE49-F238E27FC236}">
                <a16:creationId xmlns:a16="http://schemas.microsoft.com/office/drawing/2014/main" id="{9C591516-57C5-4456-1DE8-EAC791A7D495}"/>
              </a:ext>
            </a:extLst>
          </p:cNvPr>
          <p:cNvCxnSpPr>
            <a:cxnSpLocks/>
          </p:cNvCxnSpPr>
          <p:nvPr/>
        </p:nvCxnSpPr>
        <p:spPr>
          <a:xfrm flipH="1">
            <a:off x="10075227" y="4076065"/>
            <a:ext cx="1848803" cy="9525"/>
          </a:xfrm>
          <a:prstGeom prst="line">
            <a:avLst/>
          </a:prstGeom>
          <a:ln w="28575">
            <a:solidFill>
              <a:schemeClr val="accent2">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0" name="Sev01">
            <a:extLst>
              <a:ext uri="{FF2B5EF4-FFF2-40B4-BE49-F238E27FC236}">
                <a16:creationId xmlns:a16="http://schemas.microsoft.com/office/drawing/2014/main" id="{A231D14A-9720-A066-2998-37451D0FBDB5}"/>
              </a:ext>
            </a:extLst>
          </p:cNvPr>
          <p:cNvSpPr>
            <a:spLocks noChangeAspect="1"/>
          </p:cNvSpPr>
          <p:nvPr/>
        </p:nvSpPr>
        <p:spPr>
          <a:xfrm>
            <a:off x="10899148" y="3932039"/>
            <a:ext cx="252860" cy="252860"/>
          </a:xfrm>
          <a:prstGeom prst="ellipse">
            <a:avLst/>
          </a:prstGeom>
          <a:solidFill>
            <a:schemeClr val="bg1"/>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spTree>
    <p:extLst>
      <p:ext uri="{BB962C8B-B14F-4D97-AF65-F5344CB8AC3E}">
        <p14:creationId xmlns:p14="http://schemas.microsoft.com/office/powerpoint/2010/main" val="3984568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val 5"/>
          <p:cNvSpPr/>
          <p:nvPr/>
        </p:nvSpPr>
        <p:spPr>
          <a:xfrm>
            <a:off x="2929255" y="1031875"/>
            <a:ext cx="1181735" cy="1045210"/>
          </a:xfrm>
          <a:prstGeom prst="ellipse">
            <a:avLst/>
          </a:prstGeom>
          <a:solidFill>
            <a:schemeClr val="accent2">
              <a:lumMod val="40000"/>
              <a:lumOff val="60000"/>
            </a:schemeClr>
          </a:solidFill>
          <a:ln w="9525">
            <a:noFill/>
          </a:ln>
        </p:spPr>
        <p:txBody>
          <a:bodyPr wrap="none" anchor="ctr" anchorCtr="0"/>
          <a:lstStyle/>
          <a:p>
            <a:endParaRPr lang="zh-CN" altLang="en-US" dirty="0">
              <a:latin typeface="Arial" panose="020B0604020202020204" pitchFamily="34" charset="0"/>
            </a:endParaRPr>
          </a:p>
        </p:txBody>
      </p:sp>
      <p:pic>
        <p:nvPicPr>
          <p:cNvPr id="3075" name="Picture 4" descr="1"/>
          <p:cNvPicPr>
            <a:picLocks noChangeAspect="1"/>
          </p:cNvPicPr>
          <p:nvPr/>
        </p:nvPicPr>
        <p:blipFill>
          <a:blip r:embed="rId2"/>
          <a:stretch>
            <a:fillRect/>
          </a:stretch>
        </p:blipFill>
        <p:spPr>
          <a:xfrm>
            <a:off x="2639695" y="1916748"/>
            <a:ext cx="1784350" cy="387350"/>
          </a:xfrm>
          <a:prstGeom prst="rect">
            <a:avLst/>
          </a:prstGeom>
          <a:noFill/>
          <a:ln w="9525">
            <a:noFill/>
          </a:ln>
        </p:spPr>
      </p:pic>
      <p:sp>
        <p:nvSpPr>
          <p:cNvPr id="3076" name="Rectangle 9"/>
          <p:cNvSpPr/>
          <p:nvPr/>
        </p:nvSpPr>
        <p:spPr>
          <a:xfrm>
            <a:off x="3071178" y="1196975"/>
            <a:ext cx="1009650" cy="731838"/>
          </a:xfrm>
          <a:prstGeom prst="rect">
            <a:avLst/>
          </a:prstGeom>
          <a:noFill/>
          <a:ln w="9525">
            <a:noFill/>
          </a:ln>
        </p:spPr>
        <p:txBody>
          <a:bodyPr lIns="0" tIns="0" rIns="0" bIns="0">
            <a:spAutoFit/>
          </a:bodyPr>
          <a:lstStyle/>
          <a:p>
            <a:pPr algn="ctr"/>
            <a:r>
              <a:rPr lang="en-US" altLang="zh-CN" sz="4800" dirty="0">
                <a:solidFill>
                  <a:schemeClr val="tx1"/>
                </a:solidFill>
                <a:latin typeface="Arial" panose="020B0604020202020204" pitchFamily="34" charset="0"/>
              </a:rPr>
              <a:t>01</a:t>
            </a:r>
          </a:p>
        </p:txBody>
      </p:sp>
      <p:sp>
        <p:nvSpPr>
          <p:cNvPr id="3078" name="Freeform 12"/>
          <p:cNvSpPr/>
          <p:nvPr/>
        </p:nvSpPr>
        <p:spPr>
          <a:xfrm>
            <a:off x="4132263" y="1469390"/>
            <a:ext cx="412750" cy="158750"/>
          </a:xfrm>
          <a:custGeom>
            <a:avLst/>
            <a:gdLst/>
            <a:ahLst/>
            <a:cxnLst>
              <a:cxn ang="0">
                <a:pos x="406093" y="158750"/>
              </a:cxn>
              <a:cxn ang="0">
                <a:pos x="410254" y="138591"/>
              </a:cxn>
              <a:cxn ang="0">
                <a:pos x="348674" y="66356"/>
              </a:cxn>
              <a:cxn ang="0">
                <a:pos x="307898" y="77275"/>
              </a:cxn>
              <a:cxn ang="0">
                <a:pos x="307898" y="73075"/>
              </a:cxn>
              <a:cxn ang="0">
                <a:pos x="307898" y="69716"/>
              </a:cxn>
              <a:cxn ang="0">
                <a:pos x="307066" y="56276"/>
              </a:cxn>
              <a:cxn ang="0">
                <a:pos x="302073" y="41157"/>
              </a:cxn>
              <a:cxn ang="0">
                <a:pos x="301241" y="38638"/>
              </a:cxn>
              <a:cxn ang="0">
                <a:pos x="301241" y="38638"/>
              </a:cxn>
              <a:cxn ang="0">
                <a:pos x="301241" y="38638"/>
              </a:cxn>
              <a:cxn ang="0">
                <a:pos x="291255" y="23519"/>
              </a:cxn>
              <a:cxn ang="0">
                <a:pos x="278773" y="11759"/>
              </a:cxn>
              <a:cxn ang="0">
                <a:pos x="246319" y="840"/>
              </a:cxn>
              <a:cxn ang="0">
                <a:pos x="212200" y="7560"/>
              </a:cxn>
              <a:cxn ang="0">
                <a:pos x="185571" y="30238"/>
              </a:cxn>
              <a:cxn ang="0">
                <a:pos x="178082" y="46197"/>
              </a:cxn>
              <a:cxn ang="0">
                <a:pos x="174753" y="61316"/>
              </a:cxn>
              <a:cxn ang="0">
                <a:pos x="148124" y="52917"/>
              </a:cxn>
              <a:cxn ang="0">
                <a:pos x="132313" y="53757"/>
              </a:cxn>
              <a:cxn ang="0">
                <a:pos x="102355" y="68036"/>
              </a:cxn>
              <a:cxn ang="0">
                <a:pos x="82384" y="110033"/>
              </a:cxn>
              <a:cxn ang="0">
                <a:pos x="81551" y="110873"/>
              </a:cxn>
              <a:cxn ang="0">
                <a:pos x="80719" y="111713"/>
              </a:cxn>
              <a:cxn ang="0">
                <a:pos x="80719" y="111713"/>
              </a:cxn>
              <a:cxn ang="0">
                <a:pos x="1664" y="151190"/>
              </a:cxn>
              <a:cxn ang="0">
                <a:pos x="0" y="158750"/>
              </a:cxn>
              <a:cxn ang="0">
                <a:pos x="406093" y="158750"/>
              </a:cxn>
            </a:cxnLst>
            <a:rect l="0" t="0" r="0" b="0"/>
            <a:pathLst>
              <a:path w="496" h="189">
                <a:moveTo>
                  <a:pt x="488" y="189"/>
                </a:moveTo>
                <a:cubicBezTo>
                  <a:pt x="491" y="182"/>
                  <a:pt x="493" y="174"/>
                  <a:pt x="493" y="165"/>
                </a:cubicBezTo>
                <a:cubicBezTo>
                  <a:pt x="496" y="124"/>
                  <a:pt x="463" y="79"/>
                  <a:pt x="419" y="79"/>
                </a:cubicBezTo>
                <a:cubicBezTo>
                  <a:pt x="401" y="79"/>
                  <a:pt x="384" y="84"/>
                  <a:pt x="370" y="92"/>
                </a:cubicBezTo>
                <a:cubicBezTo>
                  <a:pt x="370" y="91"/>
                  <a:pt x="370" y="89"/>
                  <a:pt x="370" y="87"/>
                </a:cubicBezTo>
                <a:cubicBezTo>
                  <a:pt x="370" y="86"/>
                  <a:pt x="370" y="84"/>
                  <a:pt x="370" y="83"/>
                </a:cubicBezTo>
                <a:cubicBezTo>
                  <a:pt x="371" y="78"/>
                  <a:pt x="370" y="72"/>
                  <a:pt x="369" y="67"/>
                </a:cubicBezTo>
                <a:cubicBezTo>
                  <a:pt x="368" y="61"/>
                  <a:pt x="366" y="55"/>
                  <a:pt x="363" y="49"/>
                </a:cubicBezTo>
                <a:cubicBezTo>
                  <a:pt x="363" y="48"/>
                  <a:pt x="363" y="47"/>
                  <a:pt x="362" y="46"/>
                </a:cubicBezTo>
                <a:cubicBezTo>
                  <a:pt x="362" y="46"/>
                  <a:pt x="362" y="46"/>
                  <a:pt x="362" y="46"/>
                </a:cubicBezTo>
                <a:cubicBezTo>
                  <a:pt x="362" y="46"/>
                  <a:pt x="362" y="46"/>
                  <a:pt x="362" y="46"/>
                </a:cubicBezTo>
                <a:cubicBezTo>
                  <a:pt x="360" y="41"/>
                  <a:pt x="357" y="37"/>
                  <a:pt x="350" y="28"/>
                </a:cubicBezTo>
                <a:cubicBezTo>
                  <a:pt x="346" y="22"/>
                  <a:pt x="340" y="18"/>
                  <a:pt x="335" y="14"/>
                </a:cubicBezTo>
                <a:cubicBezTo>
                  <a:pt x="323" y="6"/>
                  <a:pt x="310" y="2"/>
                  <a:pt x="296" y="1"/>
                </a:cubicBezTo>
                <a:cubicBezTo>
                  <a:pt x="281" y="0"/>
                  <a:pt x="268" y="2"/>
                  <a:pt x="255" y="9"/>
                </a:cubicBezTo>
                <a:cubicBezTo>
                  <a:pt x="242" y="15"/>
                  <a:pt x="231" y="24"/>
                  <a:pt x="223" y="36"/>
                </a:cubicBezTo>
                <a:cubicBezTo>
                  <a:pt x="220" y="43"/>
                  <a:pt x="217" y="49"/>
                  <a:pt x="214" y="55"/>
                </a:cubicBezTo>
                <a:cubicBezTo>
                  <a:pt x="212" y="61"/>
                  <a:pt x="211" y="67"/>
                  <a:pt x="210" y="73"/>
                </a:cubicBezTo>
                <a:cubicBezTo>
                  <a:pt x="200" y="67"/>
                  <a:pt x="189" y="64"/>
                  <a:pt x="178" y="63"/>
                </a:cubicBezTo>
                <a:cubicBezTo>
                  <a:pt x="171" y="63"/>
                  <a:pt x="165" y="64"/>
                  <a:pt x="159" y="64"/>
                </a:cubicBezTo>
                <a:cubicBezTo>
                  <a:pt x="145" y="67"/>
                  <a:pt x="133" y="72"/>
                  <a:pt x="123" y="81"/>
                </a:cubicBezTo>
                <a:cubicBezTo>
                  <a:pt x="109" y="94"/>
                  <a:pt x="100" y="112"/>
                  <a:pt x="99" y="131"/>
                </a:cubicBezTo>
                <a:cubicBezTo>
                  <a:pt x="98" y="131"/>
                  <a:pt x="98" y="132"/>
                  <a:pt x="98" y="132"/>
                </a:cubicBezTo>
                <a:cubicBezTo>
                  <a:pt x="92" y="131"/>
                  <a:pt x="86" y="130"/>
                  <a:pt x="97" y="133"/>
                </a:cubicBezTo>
                <a:cubicBezTo>
                  <a:pt x="97" y="133"/>
                  <a:pt x="97" y="133"/>
                  <a:pt x="97" y="133"/>
                </a:cubicBezTo>
                <a:cubicBezTo>
                  <a:pt x="59" y="125"/>
                  <a:pt x="17" y="137"/>
                  <a:pt x="2" y="180"/>
                </a:cubicBezTo>
                <a:cubicBezTo>
                  <a:pt x="1" y="183"/>
                  <a:pt x="0" y="186"/>
                  <a:pt x="0" y="189"/>
                </a:cubicBezTo>
                <a:lnTo>
                  <a:pt x="488" y="189"/>
                </a:lnTo>
                <a:close/>
              </a:path>
            </a:pathLst>
          </a:custGeom>
          <a:solidFill>
            <a:srgbClr val="FFFFFF">
              <a:alpha val="100000"/>
            </a:srgbClr>
          </a:solidFill>
          <a:ln w="9525">
            <a:noFill/>
          </a:ln>
        </p:spPr>
        <p:txBody>
          <a:bodyPr/>
          <a:lstStyle/>
          <a:p>
            <a:endParaRPr lang="zh-CN" altLang="en-US"/>
          </a:p>
        </p:txBody>
      </p:sp>
      <p:grpSp>
        <p:nvGrpSpPr>
          <p:cNvPr id="3079" name="Group 13"/>
          <p:cNvGrpSpPr/>
          <p:nvPr/>
        </p:nvGrpSpPr>
        <p:grpSpPr>
          <a:xfrm>
            <a:off x="2641600" y="1026478"/>
            <a:ext cx="177800" cy="174625"/>
            <a:chOff x="223" y="203"/>
            <a:chExt cx="213" cy="211"/>
          </a:xfrm>
        </p:grpSpPr>
        <p:sp>
          <p:nvSpPr>
            <p:cNvPr id="3085" name="Freeform 14"/>
            <p:cNvSpPr/>
            <p:nvPr/>
          </p:nvSpPr>
          <p:spPr>
            <a:xfrm>
              <a:off x="223" y="203"/>
              <a:ext cx="213" cy="211"/>
            </a:xfrm>
            <a:custGeom>
              <a:avLst/>
              <a:gdLst/>
              <a:ahLst/>
              <a:cxnLst>
                <a:cxn ang="0">
                  <a:pos x="133" y="0"/>
                </a:cxn>
                <a:cxn ang="0">
                  <a:pos x="130" y="90"/>
                </a:cxn>
                <a:cxn ang="0">
                  <a:pos x="213" y="130"/>
                </a:cxn>
                <a:cxn ang="0">
                  <a:pos x="121" y="130"/>
                </a:cxn>
                <a:cxn ang="0">
                  <a:pos x="83" y="211"/>
                </a:cxn>
                <a:cxn ang="0">
                  <a:pos x="83" y="121"/>
                </a:cxn>
                <a:cxn ang="0">
                  <a:pos x="0" y="81"/>
                </a:cxn>
                <a:cxn ang="0">
                  <a:pos x="93" y="81"/>
                </a:cxn>
                <a:cxn ang="0">
                  <a:pos x="133" y="0"/>
                </a:cxn>
              </a:cxnLst>
              <a:rect l="0" t="0" r="0" b="0"/>
              <a:pathLst>
                <a:path w="213" h="211">
                  <a:moveTo>
                    <a:pt x="133" y="0"/>
                  </a:moveTo>
                  <a:lnTo>
                    <a:pt x="130" y="90"/>
                  </a:lnTo>
                  <a:lnTo>
                    <a:pt x="213" y="130"/>
                  </a:lnTo>
                  <a:lnTo>
                    <a:pt x="121" y="130"/>
                  </a:lnTo>
                  <a:lnTo>
                    <a:pt x="83" y="211"/>
                  </a:lnTo>
                  <a:lnTo>
                    <a:pt x="83" y="121"/>
                  </a:lnTo>
                  <a:lnTo>
                    <a:pt x="0" y="81"/>
                  </a:lnTo>
                  <a:lnTo>
                    <a:pt x="93" y="81"/>
                  </a:lnTo>
                  <a:lnTo>
                    <a:pt x="133" y="0"/>
                  </a:lnTo>
                  <a:close/>
                </a:path>
              </a:pathLst>
            </a:custGeom>
            <a:solidFill>
              <a:srgbClr val="FFFFFF">
                <a:alpha val="100000"/>
              </a:srgbClr>
            </a:solidFill>
            <a:ln w="9525">
              <a:noFill/>
            </a:ln>
          </p:spPr>
          <p:txBody>
            <a:bodyPr/>
            <a:lstStyle/>
            <a:p>
              <a:endParaRPr lang="zh-CN" altLang="en-US"/>
            </a:p>
          </p:txBody>
        </p:sp>
        <p:sp>
          <p:nvSpPr>
            <p:cNvPr id="3086" name="Oval 15"/>
            <p:cNvSpPr/>
            <p:nvPr/>
          </p:nvSpPr>
          <p:spPr>
            <a:xfrm>
              <a:off x="259" y="239"/>
              <a:ext cx="142" cy="139"/>
            </a:xfrm>
            <a:prstGeom prst="ellipse">
              <a:avLst/>
            </a:prstGeom>
            <a:solidFill>
              <a:srgbClr val="FFFFFF">
                <a:alpha val="16862"/>
              </a:srgbClr>
            </a:solidFill>
            <a:ln w="9525">
              <a:noFill/>
            </a:ln>
          </p:spPr>
          <p:txBody>
            <a:bodyPr/>
            <a:lstStyle/>
            <a:p>
              <a:endParaRPr lang="zh-CN" altLang="en-US" dirty="0">
                <a:latin typeface="Arial" panose="020B0604020202020204" pitchFamily="34" charset="0"/>
              </a:endParaRPr>
            </a:p>
          </p:txBody>
        </p:sp>
      </p:grpSp>
      <p:sp>
        <p:nvSpPr>
          <p:cNvPr id="3080" name="Freeform 16"/>
          <p:cNvSpPr/>
          <p:nvPr/>
        </p:nvSpPr>
        <p:spPr>
          <a:xfrm>
            <a:off x="3386138" y="1163003"/>
            <a:ext cx="342900" cy="130175"/>
          </a:xfrm>
          <a:custGeom>
            <a:avLst/>
            <a:gdLst/>
            <a:ahLst/>
            <a:cxnLst>
              <a:cxn ang="0">
                <a:pos x="337369" y="130175"/>
              </a:cxn>
              <a:cxn ang="0">
                <a:pos x="340826" y="113645"/>
              </a:cxn>
              <a:cxn ang="0">
                <a:pos x="289668" y="54412"/>
              </a:cxn>
              <a:cxn ang="0">
                <a:pos x="255792" y="63366"/>
              </a:cxn>
              <a:cxn ang="0">
                <a:pos x="255792" y="59922"/>
              </a:cxn>
              <a:cxn ang="0">
                <a:pos x="255792" y="57167"/>
              </a:cxn>
              <a:cxn ang="0">
                <a:pos x="255101" y="46147"/>
              </a:cxn>
              <a:cxn ang="0">
                <a:pos x="250953" y="33749"/>
              </a:cxn>
              <a:cxn ang="0">
                <a:pos x="250262" y="31683"/>
              </a:cxn>
              <a:cxn ang="0">
                <a:pos x="250262" y="31683"/>
              </a:cxn>
              <a:cxn ang="0">
                <a:pos x="250262" y="31683"/>
              </a:cxn>
              <a:cxn ang="0">
                <a:pos x="241966" y="19285"/>
              </a:cxn>
              <a:cxn ang="0">
                <a:pos x="231596" y="9643"/>
              </a:cxn>
              <a:cxn ang="0">
                <a:pos x="204634" y="689"/>
              </a:cxn>
              <a:cxn ang="0">
                <a:pos x="176289" y="6199"/>
              </a:cxn>
              <a:cxn ang="0">
                <a:pos x="154167" y="24795"/>
              </a:cxn>
              <a:cxn ang="0">
                <a:pos x="147945" y="37882"/>
              </a:cxn>
              <a:cxn ang="0">
                <a:pos x="145179" y="50279"/>
              </a:cxn>
              <a:cxn ang="0">
                <a:pos x="123057" y="43392"/>
              </a:cxn>
              <a:cxn ang="0">
                <a:pos x="109922" y="44080"/>
              </a:cxn>
              <a:cxn ang="0">
                <a:pos x="85034" y="55789"/>
              </a:cxn>
              <a:cxn ang="0">
                <a:pos x="68442" y="90227"/>
              </a:cxn>
              <a:cxn ang="0">
                <a:pos x="67750" y="90916"/>
              </a:cxn>
              <a:cxn ang="0">
                <a:pos x="67059" y="91605"/>
              </a:cxn>
              <a:cxn ang="0">
                <a:pos x="67059" y="91605"/>
              </a:cxn>
              <a:cxn ang="0">
                <a:pos x="1383" y="123976"/>
              </a:cxn>
              <a:cxn ang="0">
                <a:pos x="0" y="130175"/>
              </a:cxn>
              <a:cxn ang="0">
                <a:pos x="337369" y="130175"/>
              </a:cxn>
            </a:cxnLst>
            <a:rect l="0" t="0" r="0" b="0"/>
            <a:pathLst>
              <a:path w="496" h="189">
                <a:moveTo>
                  <a:pt x="488" y="189"/>
                </a:moveTo>
                <a:cubicBezTo>
                  <a:pt x="491" y="182"/>
                  <a:pt x="493" y="174"/>
                  <a:pt x="493" y="165"/>
                </a:cubicBezTo>
                <a:cubicBezTo>
                  <a:pt x="496" y="124"/>
                  <a:pt x="463" y="79"/>
                  <a:pt x="419" y="79"/>
                </a:cubicBezTo>
                <a:cubicBezTo>
                  <a:pt x="401" y="79"/>
                  <a:pt x="384" y="84"/>
                  <a:pt x="370" y="92"/>
                </a:cubicBezTo>
                <a:cubicBezTo>
                  <a:pt x="370" y="91"/>
                  <a:pt x="370" y="89"/>
                  <a:pt x="370" y="87"/>
                </a:cubicBezTo>
                <a:cubicBezTo>
                  <a:pt x="370" y="86"/>
                  <a:pt x="370" y="84"/>
                  <a:pt x="370" y="83"/>
                </a:cubicBezTo>
                <a:cubicBezTo>
                  <a:pt x="371" y="78"/>
                  <a:pt x="370" y="72"/>
                  <a:pt x="369" y="67"/>
                </a:cubicBezTo>
                <a:cubicBezTo>
                  <a:pt x="368" y="61"/>
                  <a:pt x="366" y="55"/>
                  <a:pt x="363" y="49"/>
                </a:cubicBezTo>
                <a:cubicBezTo>
                  <a:pt x="363" y="48"/>
                  <a:pt x="363" y="47"/>
                  <a:pt x="362" y="46"/>
                </a:cubicBezTo>
                <a:cubicBezTo>
                  <a:pt x="362" y="46"/>
                  <a:pt x="362" y="46"/>
                  <a:pt x="362" y="46"/>
                </a:cubicBezTo>
                <a:cubicBezTo>
                  <a:pt x="362" y="46"/>
                  <a:pt x="362" y="46"/>
                  <a:pt x="362" y="46"/>
                </a:cubicBezTo>
                <a:cubicBezTo>
                  <a:pt x="360" y="41"/>
                  <a:pt x="357" y="37"/>
                  <a:pt x="350" y="28"/>
                </a:cubicBezTo>
                <a:cubicBezTo>
                  <a:pt x="346" y="22"/>
                  <a:pt x="340" y="18"/>
                  <a:pt x="335" y="14"/>
                </a:cubicBezTo>
                <a:cubicBezTo>
                  <a:pt x="323" y="6"/>
                  <a:pt x="310" y="2"/>
                  <a:pt x="296" y="1"/>
                </a:cubicBezTo>
                <a:cubicBezTo>
                  <a:pt x="281" y="0"/>
                  <a:pt x="268" y="2"/>
                  <a:pt x="255" y="9"/>
                </a:cubicBezTo>
                <a:cubicBezTo>
                  <a:pt x="242" y="15"/>
                  <a:pt x="231" y="24"/>
                  <a:pt x="223" y="36"/>
                </a:cubicBezTo>
                <a:cubicBezTo>
                  <a:pt x="220" y="43"/>
                  <a:pt x="217" y="49"/>
                  <a:pt x="214" y="55"/>
                </a:cubicBezTo>
                <a:cubicBezTo>
                  <a:pt x="212" y="61"/>
                  <a:pt x="211" y="67"/>
                  <a:pt x="210" y="73"/>
                </a:cubicBezTo>
                <a:cubicBezTo>
                  <a:pt x="200" y="67"/>
                  <a:pt x="189" y="64"/>
                  <a:pt x="178" y="63"/>
                </a:cubicBezTo>
                <a:cubicBezTo>
                  <a:pt x="171" y="63"/>
                  <a:pt x="165" y="64"/>
                  <a:pt x="159" y="64"/>
                </a:cubicBezTo>
                <a:cubicBezTo>
                  <a:pt x="145" y="67"/>
                  <a:pt x="133" y="72"/>
                  <a:pt x="123" y="81"/>
                </a:cubicBezTo>
                <a:cubicBezTo>
                  <a:pt x="109" y="94"/>
                  <a:pt x="100" y="112"/>
                  <a:pt x="99" y="131"/>
                </a:cubicBezTo>
                <a:cubicBezTo>
                  <a:pt x="98" y="131"/>
                  <a:pt x="98" y="132"/>
                  <a:pt x="98" y="132"/>
                </a:cubicBezTo>
                <a:cubicBezTo>
                  <a:pt x="92" y="131"/>
                  <a:pt x="86" y="130"/>
                  <a:pt x="97" y="133"/>
                </a:cubicBezTo>
                <a:cubicBezTo>
                  <a:pt x="97" y="133"/>
                  <a:pt x="97" y="133"/>
                  <a:pt x="97" y="133"/>
                </a:cubicBezTo>
                <a:cubicBezTo>
                  <a:pt x="59" y="125"/>
                  <a:pt x="17" y="137"/>
                  <a:pt x="2" y="180"/>
                </a:cubicBezTo>
                <a:cubicBezTo>
                  <a:pt x="1" y="183"/>
                  <a:pt x="0" y="186"/>
                  <a:pt x="0" y="189"/>
                </a:cubicBezTo>
                <a:lnTo>
                  <a:pt x="488" y="189"/>
                </a:lnTo>
                <a:close/>
              </a:path>
            </a:pathLst>
          </a:custGeom>
          <a:solidFill>
            <a:srgbClr val="FFFFFF">
              <a:alpha val="100000"/>
            </a:srgbClr>
          </a:solidFill>
          <a:ln w="9525">
            <a:noFill/>
          </a:ln>
        </p:spPr>
        <p:txBody>
          <a:bodyPr/>
          <a:lstStyle/>
          <a:p>
            <a:endParaRPr lang="zh-CN" altLang="en-US"/>
          </a:p>
        </p:txBody>
      </p:sp>
      <p:grpSp>
        <p:nvGrpSpPr>
          <p:cNvPr id="3081" name="Group 17"/>
          <p:cNvGrpSpPr/>
          <p:nvPr/>
        </p:nvGrpSpPr>
        <p:grpSpPr>
          <a:xfrm flipV="1">
            <a:off x="4084638" y="1885315"/>
            <a:ext cx="130175" cy="127000"/>
            <a:chOff x="223" y="203"/>
            <a:chExt cx="213" cy="211"/>
          </a:xfrm>
        </p:grpSpPr>
        <p:sp>
          <p:nvSpPr>
            <p:cNvPr id="3083" name="Freeform 18"/>
            <p:cNvSpPr/>
            <p:nvPr/>
          </p:nvSpPr>
          <p:spPr>
            <a:xfrm>
              <a:off x="223" y="203"/>
              <a:ext cx="213" cy="211"/>
            </a:xfrm>
            <a:custGeom>
              <a:avLst/>
              <a:gdLst/>
              <a:ahLst/>
              <a:cxnLst>
                <a:cxn ang="0">
                  <a:pos x="133" y="0"/>
                </a:cxn>
                <a:cxn ang="0">
                  <a:pos x="130" y="90"/>
                </a:cxn>
                <a:cxn ang="0">
                  <a:pos x="213" y="130"/>
                </a:cxn>
                <a:cxn ang="0">
                  <a:pos x="121" y="130"/>
                </a:cxn>
                <a:cxn ang="0">
                  <a:pos x="83" y="211"/>
                </a:cxn>
                <a:cxn ang="0">
                  <a:pos x="83" y="121"/>
                </a:cxn>
                <a:cxn ang="0">
                  <a:pos x="0" y="81"/>
                </a:cxn>
                <a:cxn ang="0">
                  <a:pos x="93" y="81"/>
                </a:cxn>
                <a:cxn ang="0">
                  <a:pos x="133" y="0"/>
                </a:cxn>
              </a:cxnLst>
              <a:rect l="0" t="0" r="0" b="0"/>
              <a:pathLst>
                <a:path w="213" h="211">
                  <a:moveTo>
                    <a:pt x="133" y="0"/>
                  </a:moveTo>
                  <a:lnTo>
                    <a:pt x="130" y="90"/>
                  </a:lnTo>
                  <a:lnTo>
                    <a:pt x="213" y="130"/>
                  </a:lnTo>
                  <a:lnTo>
                    <a:pt x="121" y="130"/>
                  </a:lnTo>
                  <a:lnTo>
                    <a:pt x="83" y="211"/>
                  </a:lnTo>
                  <a:lnTo>
                    <a:pt x="83" y="121"/>
                  </a:lnTo>
                  <a:lnTo>
                    <a:pt x="0" y="81"/>
                  </a:lnTo>
                  <a:lnTo>
                    <a:pt x="93" y="81"/>
                  </a:lnTo>
                  <a:lnTo>
                    <a:pt x="133" y="0"/>
                  </a:lnTo>
                  <a:close/>
                </a:path>
              </a:pathLst>
            </a:custGeom>
            <a:solidFill>
              <a:srgbClr val="FFFFFF">
                <a:alpha val="100000"/>
              </a:srgbClr>
            </a:solidFill>
            <a:ln w="9525">
              <a:noFill/>
            </a:ln>
          </p:spPr>
          <p:txBody>
            <a:bodyPr/>
            <a:lstStyle/>
            <a:p>
              <a:endParaRPr lang="zh-CN" altLang="en-US"/>
            </a:p>
          </p:txBody>
        </p:sp>
        <p:sp>
          <p:nvSpPr>
            <p:cNvPr id="3084" name="Oval 19"/>
            <p:cNvSpPr/>
            <p:nvPr/>
          </p:nvSpPr>
          <p:spPr>
            <a:xfrm>
              <a:off x="259" y="239"/>
              <a:ext cx="142" cy="139"/>
            </a:xfrm>
            <a:prstGeom prst="ellipse">
              <a:avLst/>
            </a:prstGeom>
            <a:solidFill>
              <a:srgbClr val="FFFFFF">
                <a:alpha val="16862"/>
              </a:srgbClr>
            </a:solidFill>
            <a:ln w="9525">
              <a:noFill/>
            </a:ln>
          </p:spPr>
          <p:txBody>
            <a:bodyPr/>
            <a:lstStyle/>
            <a:p>
              <a:endParaRPr lang="zh-CN" altLang="en-US" dirty="0">
                <a:latin typeface="Arial" panose="020B0604020202020204" pitchFamily="34" charset="0"/>
              </a:endParaRPr>
            </a:p>
          </p:txBody>
        </p:sp>
      </p:grpSp>
      <p:sp>
        <p:nvSpPr>
          <p:cNvPr id="50" name="文本框 49"/>
          <p:cNvSpPr txBox="1"/>
          <p:nvPr/>
        </p:nvSpPr>
        <p:spPr>
          <a:xfrm>
            <a:off x="4655820" y="1412875"/>
            <a:ext cx="4236720" cy="629920"/>
          </a:xfrm>
          <a:prstGeom prst="rect">
            <a:avLst/>
          </a:prstGeom>
          <a:noFill/>
        </p:spPr>
        <p:txBody>
          <a:bodyPr wrap="square" rtlCol="0">
            <a:spAutoFit/>
          </a:bodyPr>
          <a:lstStyle/>
          <a:p>
            <a:pPr algn="ctr"/>
            <a:r>
              <a:rPr lang="zh-CN" altLang="en-US" sz="35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mn-ea"/>
                <a:sym typeface="+mn-lt"/>
              </a:rPr>
              <a:t>参数化输入</a:t>
            </a:r>
            <a:r>
              <a:rPr lang="zh-CN" altLang="en-US" sz="35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mn-ea"/>
                <a:sym typeface="+mn-ea"/>
              </a:rPr>
              <a:t>模型</a:t>
            </a:r>
          </a:p>
        </p:txBody>
      </p:sp>
      <p:sp>
        <p:nvSpPr>
          <p:cNvPr id="21" name="Freeform 9"/>
          <p:cNvSpPr>
            <a:spLocks noEditPoints="1"/>
          </p:cNvSpPr>
          <p:nvPr/>
        </p:nvSpPr>
        <p:spPr>
          <a:xfrm rot="19800000">
            <a:off x="4511675" y="3718560"/>
            <a:ext cx="2590800" cy="2564765"/>
          </a:xfrm>
          <a:custGeom>
            <a:avLst/>
            <a:gdLst/>
            <a:ahLst/>
            <a:cxnLst>
              <a:cxn ang="0">
                <a:pos x="2122023" y="843560"/>
              </a:cxn>
              <a:cxn ang="0">
                <a:pos x="1548402" y="1304706"/>
              </a:cxn>
              <a:cxn ang="0">
                <a:pos x="1855832" y="843560"/>
              </a:cxn>
              <a:cxn ang="0">
                <a:pos x="1855832" y="468645"/>
              </a:cxn>
              <a:cxn ang="0">
                <a:pos x="918543" y="468645"/>
              </a:cxn>
              <a:cxn ang="0">
                <a:pos x="918543" y="843560"/>
              </a:cxn>
              <a:cxn ang="0">
                <a:pos x="1225974" y="1304706"/>
              </a:cxn>
              <a:cxn ang="0">
                <a:pos x="656102" y="843560"/>
              </a:cxn>
              <a:cxn ang="0">
                <a:pos x="0" y="1390937"/>
              </a:cxn>
              <a:cxn ang="0">
                <a:pos x="656102" y="1934565"/>
              </a:cxn>
              <a:cxn ang="0">
                <a:pos x="1225974" y="1473419"/>
              </a:cxn>
              <a:cxn ang="0">
                <a:pos x="918543" y="1934565"/>
              </a:cxn>
              <a:cxn ang="0">
                <a:pos x="918543" y="2309480"/>
              </a:cxn>
              <a:cxn ang="0">
                <a:pos x="1855832" y="2309480"/>
              </a:cxn>
              <a:cxn ang="0">
                <a:pos x="1855832" y="1934565"/>
              </a:cxn>
              <a:cxn ang="0">
                <a:pos x="1548402" y="1473419"/>
              </a:cxn>
              <a:cxn ang="0">
                <a:pos x="2122023" y="1934565"/>
              </a:cxn>
              <a:cxn ang="0">
                <a:pos x="2778125" y="1390937"/>
              </a:cxn>
              <a:cxn ang="0">
                <a:pos x="1004774" y="761079"/>
              </a:cxn>
              <a:cxn ang="0">
                <a:pos x="1004774" y="554875"/>
              </a:cxn>
              <a:cxn ang="0">
                <a:pos x="1773351" y="554875"/>
              </a:cxn>
              <a:cxn ang="0">
                <a:pos x="1773351" y="761079"/>
              </a:cxn>
              <a:cxn ang="0">
                <a:pos x="1004774" y="761079"/>
              </a:cxn>
              <a:cxn ang="0">
                <a:pos x="656102" y="1814592"/>
              </a:cxn>
              <a:cxn ang="0">
                <a:pos x="168712" y="1390937"/>
              </a:cxn>
              <a:cxn ang="0">
                <a:pos x="656102" y="963533"/>
              </a:cxn>
              <a:cxn ang="0">
                <a:pos x="1143493" y="1390937"/>
              </a:cxn>
              <a:cxn ang="0">
                <a:pos x="1773351" y="2020795"/>
              </a:cxn>
              <a:cxn ang="0">
                <a:pos x="1773351" y="2226999"/>
              </a:cxn>
              <a:cxn ang="0">
                <a:pos x="1004774" y="2226999"/>
              </a:cxn>
              <a:cxn ang="0">
                <a:pos x="1004774" y="2020795"/>
              </a:cxn>
              <a:cxn ang="0">
                <a:pos x="1773351" y="2020795"/>
              </a:cxn>
              <a:cxn ang="0">
                <a:pos x="1312205" y="1390937"/>
              </a:cxn>
              <a:cxn ang="0">
                <a:pos x="1465920" y="1390937"/>
              </a:cxn>
              <a:cxn ang="0">
                <a:pos x="2223250" y="1773351"/>
              </a:cxn>
              <a:cxn ang="0">
                <a:pos x="2017046" y="1773351"/>
              </a:cxn>
              <a:cxn ang="0">
                <a:pos x="2017046" y="1004774"/>
              </a:cxn>
              <a:cxn ang="0">
                <a:pos x="2223250" y="1004774"/>
              </a:cxn>
              <a:cxn ang="0">
                <a:pos x="2223250" y="1773351"/>
              </a:cxn>
            </a:cxnLst>
            <a:rect l="0" t="0" r="0" b="0"/>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gradFill>
            <a:gsLst>
              <a:gs pos="33000">
                <a:srgbClr val="007BD3">
                  <a:lumMod val="55000"/>
                  <a:lumOff val="45000"/>
                </a:srgbClr>
              </a:gs>
              <a:gs pos="100000">
                <a:srgbClr val="034373"/>
              </a:gs>
            </a:gsLst>
            <a:lin scaled="0"/>
          </a:gradFill>
          <a:ln w="9525">
            <a:noFill/>
          </a:ln>
        </p:spPr>
        <p:txBody>
          <a:bodyPr/>
          <a:lstStyle/>
          <a:p>
            <a:endParaRPr lang="zh-CN" altLang="en-US">
              <a:solidFill>
                <a:schemeClr val="tx1"/>
              </a:solidFill>
            </a:endParaRPr>
          </a:p>
        </p:txBody>
      </p:sp>
      <p:sp>
        <p:nvSpPr>
          <p:cNvPr id="22" name="Freeform 10"/>
          <p:cNvSpPr>
            <a:spLocks noEditPoints="1"/>
          </p:cNvSpPr>
          <p:nvPr/>
        </p:nvSpPr>
        <p:spPr>
          <a:xfrm>
            <a:off x="6167755" y="4511675"/>
            <a:ext cx="410845" cy="376555"/>
          </a:xfrm>
          <a:custGeom>
            <a:avLst/>
            <a:gdLst/>
            <a:ahLst/>
            <a:cxnLst>
              <a:cxn ang="0">
                <a:pos x="52621" y="93382"/>
              </a:cxn>
              <a:cxn ang="0">
                <a:pos x="56380" y="74706"/>
              </a:cxn>
              <a:cxn ang="0">
                <a:pos x="63897" y="63500"/>
              </a:cxn>
              <a:cxn ang="0">
                <a:pos x="75173" y="52294"/>
              </a:cxn>
              <a:cxn ang="0">
                <a:pos x="97725" y="48559"/>
              </a:cxn>
              <a:cxn ang="0">
                <a:pos x="82690" y="63500"/>
              </a:cxn>
              <a:cxn ang="0">
                <a:pos x="63897" y="78441"/>
              </a:cxn>
              <a:cxn ang="0">
                <a:pos x="206726" y="186765"/>
              </a:cxn>
              <a:cxn ang="0">
                <a:pos x="251829" y="235324"/>
              </a:cxn>
              <a:cxn ang="0">
                <a:pos x="236795" y="250265"/>
              </a:cxn>
              <a:cxn ang="0">
                <a:pos x="161622" y="220382"/>
              </a:cxn>
              <a:cxn ang="0">
                <a:pos x="71414" y="220382"/>
              </a:cxn>
              <a:cxn ang="0">
                <a:pos x="11276" y="156882"/>
              </a:cxn>
              <a:cxn ang="0">
                <a:pos x="0" y="115794"/>
              </a:cxn>
              <a:cxn ang="0">
                <a:pos x="33828" y="33618"/>
              </a:cxn>
              <a:cxn ang="0">
                <a:pos x="161622" y="7471"/>
              </a:cxn>
              <a:cxn ang="0">
                <a:pos x="161622" y="7471"/>
              </a:cxn>
              <a:cxn ang="0">
                <a:pos x="199208" y="33618"/>
              </a:cxn>
              <a:cxn ang="0">
                <a:pos x="225519" y="70971"/>
              </a:cxn>
              <a:cxn ang="0">
                <a:pos x="225519" y="156882"/>
              </a:cxn>
              <a:cxn ang="0">
                <a:pos x="154105" y="26147"/>
              </a:cxn>
              <a:cxn ang="0">
                <a:pos x="116518" y="22412"/>
              </a:cxn>
              <a:cxn ang="0">
                <a:pos x="30069" y="78441"/>
              </a:cxn>
              <a:cxn ang="0">
                <a:pos x="30069" y="149412"/>
              </a:cxn>
              <a:cxn ang="0">
                <a:pos x="48862" y="179294"/>
              </a:cxn>
              <a:cxn ang="0">
                <a:pos x="116518" y="209176"/>
              </a:cxn>
              <a:cxn ang="0">
                <a:pos x="184174" y="183029"/>
              </a:cxn>
              <a:cxn ang="0">
                <a:pos x="202967" y="149412"/>
              </a:cxn>
              <a:cxn ang="0">
                <a:pos x="202967" y="78441"/>
              </a:cxn>
              <a:cxn ang="0">
                <a:pos x="184174" y="48559"/>
              </a:cxn>
              <a:cxn ang="0">
                <a:pos x="154105" y="26147"/>
              </a:cxn>
              <a:cxn ang="0">
                <a:pos x="180415" y="115794"/>
              </a:cxn>
              <a:cxn ang="0">
                <a:pos x="184174" y="108324"/>
              </a:cxn>
              <a:cxn ang="0">
                <a:pos x="187932" y="141941"/>
              </a:cxn>
              <a:cxn ang="0">
                <a:pos x="169139" y="168088"/>
              </a:cxn>
              <a:cxn ang="0">
                <a:pos x="116518" y="190500"/>
              </a:cxn>
              <a:cxn ang="0">
                <a:pos x="116518" y="175559"/>
              </a:cxn>
              <a:cxn ang="0">
                <a:pos x="161622" y="156882"/>
              </a:cxn>
              <a:cxn ang="0">
                <a:pos x="172898" y="138206"/>
              </a:cxn>
            </a:cxnLst>
            <a:rect l="0" t="0" r="0" b="0"/>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FFC000"/>
          </a:solidFill>
          <a:ln w="9525">
            <a:solidFill>
              <a:schemeClr val="tx1"/>
            </a:solidFill>
          </a:ln>
        </p:spPr>
        <p:txBody>
          <a:bodyPr/>
          <a:lstStyle/>
          <a:p>
            <a:endParaRPr lang="zh-CN" altLang="en-US">
              <a:solidFill>
                <a:schemeClr val="tx1"/>
              </a:solidFill>
            </a:endParaRPr>
          </a:p>
        </p:txBody>
      </p:sp>
      <p:sp>
        <p:nvSpPr>
          <p:cNvPr id="23" name="Freeform 11"/>
          <p:cNvSpPr>
            <a:spLocks noEditPoints="1"/>
          </p:cNvSpPr>
          <p:nvPr/>
        </p:nvSpPr>
        <p:spPr>
          <a:xfrm>
            <a:off x="5231765" y="4223385"/>
            <a:ext cx="410845" cy="412115"/>
          </a:xfrm>
          <a:custGeom>
            <a:avLst/>
            <a:gdLst/>
            <a:ahLst/>
            <a:cxnLst>
              <a:cxn ang="0">
                <a:pos x="52437" y="205302"/>
              </a:cxn>
              <a:cxn ang="0">
                <a:pos x="183530" y="197837"/>
              </a:cxn>
              <a:cxn ang="0">
                <a:pos x="183530" y="212768"/>
              </a:cxn>
              <a:cxn ang="0">
                <a:pos x="29964" y="0"/>
              </a:cxn>
              <a:cxn ang="0">
                <a:pos x="153566" y="0"/>
              </a:cxn>
              <a:cxn ang="0">
                <a:pos x="239713" y="82121"/>
              </a:cxn>
              <a:cxn ang="0">
                <a:pos x="239713" y="89586"/>
              </a:cxn>
              <a:cxn ang="0">
                <a:pos x="232222" y="268759"/>
              </a:cxn>
              <a:cxn ang="0">
                <a:pos x="232222" y="268759"/>
              </a:cxn>
              <a:cxn ang="0">
                <a:pos x="29964" y="276225"/>
              </a:cxn>
              <a:cxn ang="0">
                <a:pos x="0" y="246363"/>
              </a:cxn>
              <a:cxn ang="0">
                <a:pos x="7491" y="11198"/>
              </a:cxn>
              <a:cxn ang="0">
                <a:pos x="146075" y="22397"/>
              </a:cxn>
              <a:cxn ang="0">
                <a:pos x="29964" y="22397"/>
              </a:cxn>
              <a:cxn ang="0">
                <a:pos x="22473" y="29862"/>
              </a:cxn>
              <a:cxn ang="0">
                <a:pos x="22473" y="253828"/>
              </a:cxn>
              <a:cxn ang="0">
                <a:pos x="29964" y="253828"/>
              </a:cxn>
              <a:cxn ang="0">
                <a:pos x="217240" y="253828"/>
              </a:cxn>
              <a:cxn ang="0">
                <a:pos x="220985" y="246363"/>
              </a:cxn>
              <a:cxn ang="0">
                <a:pos x="172294" y="93319"/>
              </a:cxn>
              <a:cxn ang="0">
                <a:pos x="153566" y="85854"/>
              </a:cxn>
              <a:cxn ang="0">
                <a:pos x="146075" y="22397"/>
              </a:cxn>
              <a:cxn ang="0">
                <a:pos x="209749" y="82121"/>
              </a:cxn>
              <a:cxn ang="0">
                <a:pos x="161057" y="70923"/>
              </a:cxn>
              <a:cxn ang="0">
                <a:pos x="164803" y="78388"/>
              </a:cxn>
              <a:cxn ang="0">
                <a:pos x="209749" y="82121"/>
              </a:cxn>
              <a:cxn ang="0">
                <a:pos x="59928" y="123181"/>
              </a:cxn>
              <a:cxn ang="0">
                <a:pos x="59928" y="108250"/>
              </a:cxn>
              <a:cxn ang="0">
                <a:pos x="187276" y="115716"/>
              </a:cxn>
              <a:cxn ang="0">
                <a:pos x="59928" y="123181"/>
              </a:cxn>
              <a:cxn ang="0">
                <a:pos x="59928" y="167975"/>
              </a:cxn>
              <a:cxn ang="0">
                <a:pos x="59928" y="153044"/>
              </a:cxn>
              <a:cxn ang="0">
                <a:pos x="187276" y="160509"/>
              </a:cxn>
              <a:cxn ang="0">
                <a:pos x="59928" y="167975"/>
              </a:cxn>
            </a:cxnLst>
            <a:rect l="0" t="0" r="0" b="0"/>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FFC000"/>
          </a:solidFill>
          <a:ln w="9525">
            <a:solidFill>
              <a:schemeClr val="tx1"/>
            </a:solidFill>
          </a:ln>
        </p:spPr>
        <p:txBody>
          <a:bodyPr/>
          <a:lstStyle/>
          <a:p>
            <a:endParaRPr lang="zh-CN" altLang="en-US">
              <a:solidFill>
                <a:schemeClr val="tx1"/>
              </a:solidFill>
            </a:endParaRPr>
          </a:p>
        </p:txBody>
      </p:sp>
      <p:sp>
        <p:nvSpPr>
          <p:cNvPr id="24" name="Freeform 12"/>
          <p:cNvSpPr>
            <a:spLocks noEditPoints="1"/>
          </p:cNvSpPr>
          <p:nvPr/>
        </p:nvSpPr>
        <p:spPr>
          <a:xfrm>
            <a:off x="5951855" y="5375275"/>
            <a:ext cx="353695" cy="327025"/>
          </a:xfrm>
          <a:custGeom>
            <a:avLst/>
            <a:gdLst/>
            <a:ahLst/>
            <a:cxnLst>
              <a:cxn ang="0">
                <a:pos x="217745" y="146257"/>
              </a:cxn>
              <a:cxn ang="0">
                <a:pos x="229008" y="135006"/>
              </a:cxn>
              <a:cxn ang="0">
                <a:pos x="236516" y="146257"/>
              </a:cxn>
              <a:cxn ang="0">
                <a:pos x="236516" y="247511"/>
              </a:cxn>
              <a:cxn ang="0">
                <a:pos x="229008" y="258762"/>
              </a:cxn>
              <a:cxn ang="0">
                <a:pos x="229008" y="258762"/>
              </a:cxn>
              <a:cxn ang="0">
                <a:pos x="52559" y="258762"/>
              </a:cxn>
              <a:cxn ang="0">
                <a:pos x="41297" y="247511"/>
              </a:cxn>
              <a:cxn ang="0">
                <a:pos x="41297" y="247511"/>
              </a:cxn>
              <a:cxn ang="0">
                <a:pos x="41297" y="146257"/>
              </a:cxn>
              <a:cxn ang="0">
                <a:pos x="52559" y="135006"/>
              </a:cxn>
              <a:cxn ang="0">
                <a:pos x="63822" y="146257"/>
              </a:cxn>
              <a:cxn ang="0">
                <a:pos x="63822" y="236261"/>
              </a:cxn>
              <a:cxn ang="0">
                <a:pos x="97610" y="236261"/>
              </a:cxn>
              <a:cxn ang="0">
                <a:pos x="97610" y="135006"/>
              </a:cxn>
              <a:cxn ang="0">
                <a:pos x="105118" y="127506"/>
              </a:cxn>
              <a:cxn ang="0">
                <a:pos x="105118" y="127506"/>
              </a:cxn>
              <a:cxn ang="0">
                <a:pos x="176449" y="127506"/>
              </a:cxn>
              <a:cxn ang="0">
                <a:pos x="183957" y="135006"/>
              </a:cxn>
              <a:cxn ang="0">
                <a:pos x="183957" y="135006"/>
              </a:cxn>
              <a:cxn ang="0">
                <a:pos x="183957" y="236261"/>
              </a:cxn>
              <a:cxn ang="0">
                <a:pos x="217745" y="236261"/>
              </a:cxn>
              <a:cxn ang="0">
                <a:pos x="217745" y="146257"/>
              </a:cxn>
              <a:cxn ang="0">
                <a:pos x="108873" y="236261"/>
              </a:cxn>
              <a:cxn ang="0">
                <a:pos x="108873" y="236261"/>
              </a:cxn>
              <a:cxn ang="0">
                <a:pos x="168940" y="236261"/>
              </a:cxn>
              <a:cxn ang="0">
                <a:pos x="168940" y="138756"/>
              </a:cxn>
              <a:cxn ang="0">
                <a:pos x="108873" y="138756"/>
              </a:cxn>
              <a:cxn ang="0">
                <a:pos x="108873" y="236261"/>
              </a:cxn>
              <a:cxn ang="0">
                <a:pos x="18771" y="146257"/>
              </a:cxn>
              <a:cxn ang="0">
                <a:pos x="18771" y="146257"/>
              </a:cxn>
              <a:cxn ang="0">
                <a:pos x="3754" y="146257"/>
              </a:cxn>
              <a:cxn ang="0">
                <a:pos x="3754" y="131256"/>
              </a:cxn>
              <a:cxn ang="0">
                <a:pos x="131398" y="3750"/>
              </a:cxn>
              <a:cxn ang="0">
                <a:pos x="146415" y="3750"/>
              </a:cxn>
              <a:cxn ang="0">
                <a:pos x="146415" y="3750"/>
              </a:cxn>
              <a:cxn ang="0">
                <a:pos x="274059" y="131256"/>
              </a:cxn>
              <a:cxn ang="0">
                <a:pos x="274059" y="146257"/>
              </a:cxn>
              <a:cxn ang="0">
                <a:pos x="259042" y="146257"/>
              </a:cxn>
              <a:cxn ang="0">
                <a:pos x="138907" y="26251"/>
              </a:cxn>
              <a:cxn ang="0">
                <a:pos x="18771" y="146257"/>
              </a:cxn>
            </a:cxnLst>
            <a:rect l="0" t="0" r="0" b="0"/>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FFC000"/>
          </a:solidFill>
          <a:ln w="9525">
            <a:solidFill>
              <a:schemeClr val="tx1"/>
            </a:solidFill>
          </a:ln>
        </p:spPr>
        <p:txBody>
          <a:bodyPr/>
          <a:lstStyle/>
          <a:p>
            <a:endParaRPr lang="zh-CN" altLang="en-US">
              <a:solidFill>
                <a:schemeClr val="tx1"/>
              </a:solidFill>
            </a:endParaRPr>
          </a:p>
        </p:txBody>
      </p:sp>
      <p:sp>
        <p:nvSpPr>
          <p:cNvPr id="25" name="Freeform 13"/>
          <p:cNvSpPr>
            <a:spLocks noEditPoints="1"/>
          </p:cNvSpPr>
          <p:nvPr/>
        </p:nvSpPr>
        <p:spPr>
          <a:xfrm>
            <a:off x="4944110" y="5087620"/>
            <a:ext cx="516255" cy="503555"/>
          </a:xfrm>
          <a:custGeom>
            <a:avLst/>
            <a:gdLst/>
            <a:ahLst/>
            <a:cxnLst>
              <a:cxn ang="0">
                <a:pos x="100952" y="108872"/>
              </a:cxn>
              <a:cxn ang="0">
                <a:pos x="284162" y="120135"/>
              </a:cxn>
              <a:cxn ang="0">
                <a:pos x="284162" y="244024"/>
              </a:cxn>
              <a:cxn ang="0">
                <a:pos x="272945" y="255287"/>
              </a:cxn>
              <a:cxn ang="0">
                <a:pos x="194427" y="262795"/>
              </a:cxn>
              <a:cxn ang="0">
                <a:pos x="231816" y="270304"/>
              </a:cxn>
              <a:cxn ang="0">
                <a:pos x="145820" y="277812"/>
              </a:cxn>
              <a:cxn ang="0">
                <a:pos x="145820" y="262795"/>
              </a:cxn>
              <a:cxn ang="0">
                <a:pos x="175732" y="255287"/>
              </a:cxn>
              <a:cxn ang="0">
                <a:pos x="89735" y="244024"/>
              </a:cxn>
              <a:cxn ang="0">
                <a:pos x="89735" y="120135"/>
              </a:cxn>
              <a:cxn ang="0">
                <a:pos x="138342" y="0"/>
              </a:cxn>
              <a:cxn ang="0">
                <a:pos x="41129" y="37542"/>
              </a:cxn>
              <a:cxn ang="0">
                <a:pos x="41129" y="232761"/>
              </a:cxn>
              <a:cxn ang="0">
                <a:pos x="71041" y="232761"/>
              </a:cxn>
              <a:cxn ang="0">
                <a:pos x="63563" y="142660"/>
              </a:cxn>
              <a:cxn ang="0">
                <a:pos x="78518" y="161431"/>
              </a:cxn>
              <a:cxn ang="0">
                <a:pos x="78518" y="161431"/>
              </a:cxn>
              <a:cxn ang="0">
                <a:pos x="93474" y="67576"/>
              </a:cxn>
              <a:cxn ang="0">
                <a:pos x="130864" y="93855"/>
              </a:cxn>
              <a:cxn ang="0">
                <a:pos x="145820" y="78839"/>
              </a:cxn>
              <a:cxn ang="0">
                <a:pos x="190688" y="67576"/>
              </a:cxn>
              <a:cxn ang="0">
                <a:pos x="209383" y="93855"/>
              </a:cxn>
              <a:cxn ang="0">
                <a:pos x="216860" y="52559"/>
              </a:cxn>
              <a:cxn ang="0">
                <a:pos x="246772" y="93855"/>
              </a:cxn>
              <a:cxn ang="0">
                <a:pos x="235555" y="37542"/>
              </a:cxn>
              <a:cxn ang="0">
                <a:pos x="209383" y="41296"/>
              </a:cxn>
              <a:cxn ang="0">
                <a:pos x="198166" y="48805"/>
              </a:cxn>
              <a:cxn ang="0">
                <a:pos x="183210" y="30034"/>
              </a:cxn>
              <a:cxn ang="0">
                <a:pos x="157037" y="22525"/>
              </a:cxn>
              <a:cxn ang="0">
                <a:pos x="183210" y="48805"/>
              </a:cxn>
              <a:cxn ang="0">
                <a:pos x="179471" y="56313"/>
              </a:cxn>
              <a:cxn ang="0">
                <a:pos x="145820" y="18771"/>
              </a:cxn>
              <a:cxn ang="0">
                <a:pos x="130864" y="18771"/>
              </a:cxn>
              <a:cxn ang="0">
                <a:pos x="130864" y="63822"/>
              </a:cxn>
              <a:cxn ang="0">
                <a:pos x="93474" y="56313"/>
              </a:cxn>
              <a:cxn ang="0">
                <a:pos x="119647" y="22525"/>
              </a:cxn>
              <a:cxn ang="0">
                <a:pos x="93474" y="30034"/>
              </a:cxn>
              <a:cxn ang="0">
                <a:pos x="82257" y="41296"/>
              </a:cxn>
              <a:cxn ang="0">
                <a:pos x="71041" y="41296"/>
              </a:cxn>
              <a:cxn ang="0">
                <a:pos x="59824" y="52559"/>
              </a:cxn>
              <a:cxn ang="0">
                <a:pos x="74779" y="60067"/>
              </a:cxn>
              <a:cxn ang="0">
                <a:pos x="22434" y="131398"/>
              </a:cxn>
              <a:cxn ang="0">
                <a:pos x="59824" y="52559"/>
              </a:cxn>
              <a:cxn ang="0">
                <a:pos x="261728" y="131398"/>
              </a:cxn>
              <a:cxn ang="0">
                <a:pos x="108430" y="232761"/>
              </a:cxn>
              <a:cxn ang="0">
                <a:pos x="261728" y="131398"/>
              </a:cxn>
            </a:cxnLst>
            <a:rect l="0" t="0" r="0" b="0"/>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FFC000"/>
          </a:solidFill>
          <a:ln w="9525">
            <a:solidFill>
              <a:schemeClr val="tx1"/>
            </a:solidFill>
          </a:ln>
        </p:spPr>
        <p:txBody>
          <a:bodyPr/>
          <a:lstStyle/>
          <a:p>
            <a:endParaRPr lang="zh-CN" altLang="en-US">
              <a:solidFill>
                <a:schemeClr val="tx1"/>
              </a:solidFill>
            </a:endParaRPr>
          </a:p>
        </p:txBody>
      </p:sp>
      <p:sp>
        <p:nvSpPr>
          <p:cNvPr id="26" name="Line 14"/>
          <p:cNvSpPr/>
          <p:nvPr/>
        </p:nvSpPr>
        <p:spPr>
          <a:xfrm flipH="1">
            <a:off x="4079875" y="4265785"/>
            <a:ext cx="939800" cy="635"/>
          </a:xfrm>
          <a:prstGeom prst="line">
            <a:avLst/>
          </a:prstGeom>
          <a:ln w="12700" cap="flat" cmpd="sng">
            <a:solidFill>
              <a:schemeClr val="tx1"/>
            </a:solidFill>
            <a:prstDash val="solid"/>
            <a:headEnd type="none" w="med" len="med"/>
            <a:tailEnd type="oval" w="med" len="med"/>
          </a:ln>
        </p:spPr>
      </p:sp>
      <p:sp>
        <p:nvSpPr>
          <p:cNvPr id="27" name="Line 16"/>
          <p:cNvSpPr/>
          <p:nvPr/>
        </p:nvSpPr>
        <p:spPr>
          <a:xfrm flipH="1">
            <a:off x="3679825" y="5297170"/>
            <a:ext cx="940435" cy="635"/>
          </a:xfrm>
          <a:prstGeom prst="line">
            <a:avLst/>
          </a:prstGeom>
          <a:ln w="12700" cap="flat" cmpd="sng">
            <a:solidFill>
              <a:schemeClr val="tx1"/>
            </a:solidFill>
            <a:prstDash val="solid"/>
            <a:headEnd type="none" w="med" len="med"/>
            <a:tailEnd type="oval" w="med" len="med"/>
          </a:ln>
        </p:spPr>
      </p:sp>
      <p:sp>
        <p:nvSpPr>
          <p:cNvPr id="28" name="Line 18"/>
          <p:cNvSpPr/>
          <p:nvPr/>
        </p:nvSpPr>
        <p:spPr>
          <a:xfrm>
            <a:off x="6744335" y="4193777"/>
            <a:ext cx="956945" cy="635"/>
          </a:xfrm>
          <a:prstGeom prst="line">
            <a:avLst/>
          </a:prstGeom>
          <a:ln w="12700" cap="flat" cmpd="sng">
            <a:solidFill>
              <a:schemeClr val="tx1"/>
            </a:solidFill>
            <a:prstDash val="solid"/>
            <a:headEnd type="none" w="med" len="med"/>
            <a:tailEnd type="oval" w="med" len="med"/>
          </a:ln>
        </p:spPr>
      </p:sp>
      <p:sp>
        <p:nvSpPr>
          <p:cNvPr id="29" name="Line 20"/>
          <p:cNvSpPr/>
          <p:nvPr/>
        </p:nvSpPr>
        <p:spPr>
          <a:xfrm>
            <a:off x="6671945" y="5519420"/>
            <a:ext cx="956945" cy="635"/>
          </a:xfrm>
          <a:prstGeom prst="line">
            <a:avLst/>
          </a:prstGeom>
          <a:ln w="12700" cap="flat" cmpd="sng">
            <a:solidFill>
              <a:schemeClr val="tx1"/>
            </a:solidFill>
            <a:prstDash val="solid"/>
            <a:headEnd type="none" w="med" len="med"/>
            <a:tailEnd type="oval" w="med" len="med"/>
          </a:ln>
        </p:spPr>
      </p:sp>
      <p:sp>
        <p:nvSpPr>
          <p:cNvPr id="30" name="文本框 29"/>
          <p:cNvSpPr txBox="1"/>
          <p:nvPr/>
        </p:nvSpPr>
        <p:spPr>
          <a:xfrm>
            <a:off x="2567133" y="4049644"/>
            <a:ext cx="1666249" cy="39878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参数化建模</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2279015" y="5087620"/>
            <a:ext cx="1254125" cy="39878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自动导荷</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7896225" y="3977636"/>
            <a:ext cx="1406525" cy="39878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拉索</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7752080" y="5231765"/>
            <a:ext cx="1406525"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索预拉力</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983615" y="4409930"/>
            <a:ext cx="3493770" cy="387222"/>
          </a:xfrm>
          <a:prstGeom prst="rect">
            <a:avLst/>
          </a:prstGeom>
          <a:noFill/>
        </p:spPr>
        <p:txBody>
          <a:bodyPr wrap="square" rtlCol="0">
            <a:spAutoFit/>
          </a:bodyPr>
          <a:lstStyle/>
          <a:p>
            <a:pPr algn="just">
              <a:lnSpc>
                <a:spcPct val="130000"/>
              </a:lnSpc>
            </a:pPr>
            <a:r>
              <a:rPr lang="zh-CN" altLang="en-US" sz="1600" b="1" dirty="0">
                <a:solidFill>
                  <a:schemeClr val="tx1"/>
                </a:solidFill>
                <a:latin typeface="等线" panose="02010600030101010101" charset="-122"/>
                <a:ea typeface="等线" panose="02010600030101010101" charset="-122"/>
              </a:rPr>
              <a:t>柔性支架参数化模型输入</a:t>
            </a:r>
          </a:p>
        </p:txBody>
      </p:sp>
      <p:sp>
        <p:nvSpPr>
          <p:cNvPr id="34" name="文本框 33"/>
          <p:cNvSpPr txBox="1"/>
          <p:nvPr/>
        </p:nvSpPr>
        <p:spPr>
          <a:xfrm>
            <a:off x="983615" y="5447665"/>
            <a:ext cx="2992755" cy="410845"/>
          </a:xfrm>
          <a:prstGeom prst="rect">
            <a:avLst/>
          </a:prstGeom>
          <a:noFill/>
        </p:spPr>
        <p:txBody>
          <a:bodyPr wrap="square" rtlCol="0">
            <a:spAutoFit/>
          </a:bodyPr>
          <a:lstStyle/>
          <a:p>
            <a:pPr algn="just">
              <a:lnSpc>
                <a:spcPct val="130000"/>
              </a:lnSpc>
            </a:pPr>
            <a:r>
              <a:rPr lang="zh-CN" altLang="en-US" sz="1600" b="1" dirty="0">
                <a:solidFill>
                  <a:schemeClr val="tx1"/>
                </a:solidFill>
                <a:latin typeface="等线" panose="02010600030101010101" charset="-122"/>
                <a:ea typeface="等线" panose="02010600030101010101" charset="-122"/>
              </a:rPr>
              <a:t>恒、活、风、雪荷载自动导荷</a:t>
            </a:r>
          </a:p>
        </p:txBody>
      </p:sp>
      <p:sp>
        <p:nvSpPr>
          <p:cNvPr id="35" name="文本框 34"/>
          <p:cNvSpPr txBox="1"/>
          <p:nvPr/>
        </p:nvSpPr>
        <p:spPr>
          <a:xfrm>
            <a:off x="7536180" y="4337922"/>
            <a:ext cx="4171315" cy="387222"/>
          </a:xfrm>
          <a:prstGeom prst="rect">
            <a:avLst/>
          </a:prstGeom>
          <a:noFill/>
        </p:spPr>
        <p:txBody>
          <a:bodyPr wrap="square" rtlCol="0">
            <a:spAutoFit/>
          </a:bodyPr>
          <a:lstStyle/>
          <a:p>
            <a:pPr algn="just">
              <a:lnSpc>
                <a:spcPct val="130000"/>
              </a:lnSpc>
            </a:pPr>
            <a:r>
              <a:rPr lang="zh-CN" altLang="en-US" sz="1600" b="1" dirty="0">
                <a:solidFill>
                  <a:schemeClr val="tx1"/>
                </a:solidFill>
                <a:latin typeface="等线" panose="02010600030101010101" charset="-122"/>
                <a:ea typeface="等线" panose="02010600030101010101" charset="-122"/>
              </a:rPr>
              <a:t>交互修改拉索截面及类型</a:t>
            </a:r>
          </a:p>
        </p:txBody>
      </p:sp>
      <p:sp>
        <p:nvSpPr>
          <p:cNvPr id="36" name="文本框 35"/>
          <p:cNvSpPr txBox="1"/>
          <p:nvPr/>
        </p:nvSpPr>
        <p:spPr>
          <a:xfrm>
            <a:off x="7536180" y="5591810"/>
            <a:ext cx="4427855" cy="387222"/>
          </a:xfrm>
          <a:prstGeom prst="rect">
            <a:avLst/>
          </a:prstGeom>
          <a:noFill/>
        </p:spPr>
        <p:txBody>
          <a:bodyPr wrap="square" rtlCol="0">
            <a:spAutoFit/>
          </a:bodyPr>
          <a:lstStyle/>
          <a:p>
            <a:pPr algn="just">
              <a:lnSpc>
                <a:spcPct val="130000"/>
              </a:lnSpc>
            </a:pPr>
            <a:r>
              <a:rPr lang="zh-CN" altLang="en-US" sz="1600" b="1" dirty="0">
                <a:solidFill>
                  <a:schemeClr val="tx1"/>
                </a:solidFill>
                <a:latin typeface="等线" panose="02010600030101010101" charset="-122"/>
                <a:ea typeface="等线" panose="02010600030101010101" charset="-122"/>
              </a:rPr>
              <a:t>交互修改索预拉力</a:t>
            </a:r>
          </a:p>
        </p:txBody>
      </p:sp>
      <p:pic>
        <p:nvPicPr>
          <p:cNvPr id="2" name="图片 1">
            <a:extLst>
              <a:ext uri="{FF2B5EF4-FFF2-40B4-BE49-F238E27FC236}">
                <a16:creationId xmlns:a16="http://schemas.microsoft.com/office/drawing/2014/main" id="{49E47853-FBCA-801E-CD87-38B2148EA12C}"/>
              </a:ext>
            </a:extLst>
          </p:cNvPr>
          <p:cNvPicPr>
            <a:picLocks noChangeAspect="1"/>
          </p:cNvPicPr>
          <p:nvPr/>
        </p:nvPicPr>
        <p:blipFill>
          <a:blip r:embed="rId3"/>
          <a:stretch>
            <a:fillRect/>
          </a:stretch>
        </p:blipFill>
        <p:spPr>
          <a:xfrm>
            <a:off x="1419225" y="2438719"/>
            <a:ext cx="9353550" cy="1343025"/>
          </a:xfrm>
          <a:prstGeom prst="rect">
            <a:avLst/>
          </a:prstGeom>
          <a:ln>
            <a:solidFill>
              <a:schemeClr val="accent1"/>
            </a:solidFill>
          </a:ln>
        </p:spPr>
      </p:pic>
    </p:spTree>
    <p:extLst>
      <p:ext uri="{BB962C8B-B14F-4D97-AF65-F5344CB8AC3E}">
        <p14:creationId xmlns:p14="http://schemas.microsoft.com/office/powerpoint/2010/main" val="3180085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04664"/>
            <a:ext cx="4850011" cy="624036"/>
          </a:xfrm>
        </p:spPr>
        <p:txBody>
          <a:bodyPr/>
          <a:lstStyle/>
          <a:p>
            <a:r>
              <a:rPr lang="zh-CN" altLang="en-US" dirty="0"/>
              <a:t>柔性支架参数化模型输入</a:t>
            </a:r>
          </a:p>
        </p:txBody>
      </p:sp>
      <p:pic>
        <p:nvPicPr>
          <p:cNvPr id="5" name="图片 4"/>
          <p:cNvPicPr>
            <a:picLocks noChangeAspect="1"/>
          </p:cNvPicPr>
          <p:nvPr/>
        </p:nvPicPr>
        <p:blipFill>
          <a:blip r:embed="rId3"/>
          <a:stretch>
            <a:fillRect/>
          </a:stretch>
        </p:blipFill>
        <p:spPr>
          <a:xfrm>
            <a:off x="5247112" y="1268760"/>
            <a:ext cx="6623679" cy="1080120"/>
          </a:xfrm>
          <a:prstGeom prst="rect">
            <a:avLst/>
          </a:prstGeom>
          <a:ln>
            <a:solidFill>
              <a:schemeClr val="accent1"/>
            </a:solidFill>
          </a:ln>
        </p:spPr>
      </p:pic>
      <p:pic>
        <p:nvPicPr>
          <p:cNvPr id="6" name="图片 5"/>
          <p:cNvPicPr>
            <a:picLocks noChangeAspect="1"/>
          </p:cNvPicPr>
          <p:nvPr/>
        </p:nvPicPr>
        <p:blipFill>
          <a:blip r:embed="rId4"/>
          <a:stretch>
            <a:fillRect/>
          </a:stretch>
        </p:blipFill>
        <p:spPr>
          <a:xfrm>
            <a:off x="5231904" y="2348880"/>
            <a:ext cx="6654097" cy="3745144"/>
          </a:xfrm>
          <a:prstGeom prst="rect">
            <a:avLst/>
          </a:prstGeom>
        </p:spPr>
      </p:pic>
      <p:sp>
        <p:nvSpPr>
          <p:cNvPr id="4" name="文本框 3">
            <a:extLst>
              <a:ext uri="{FF2B5EF4-FFF2-40B4-BE49-F238E27FC236}">
                <a16:creationId xmlns:a16="http://schemas.microsoft.com/office/drawing/2014/main" id="{E476092D-185E-FD21-A3CC-377C46FE2023}"/>
              </a:ext>
            </a:extLst>
          </p:cNvPr>
          <p:cNvSpPr txBox="1"/>
          <p:nvPr/>
        </p:nvSpPr>
        <p:spPr>
          <a:xfrm>
            <a:off x="839416" y="1672204"/>
            <a:ext cx="4032448" cy="3513591"/>
          </a:xfrm>
          <a:prstGeom prst="rect">
            <a:avLst/>
          </a:prstGeom>
          <a:noFill/>
        </p:spPr>
        <p:txBody>
          <a:bodyPr wrap="square">
            <a:spAutoFit/>
          </a:bodyPr>
          <a:lstStyle/>
          <a:p>
            <a:pPr marL="342900" indent="-342900">
              <a:lnSpc>
                <a:spcPts val="3000"/>
              </a:lnSpc>
              <a:buFont typeface="Wingdings" panose="05000000000000000000" pitchFamily="2" charset="2"/>
              <a:buChar char="u"/>
            </a:pPr>
            <a:r>
              <a:rPr lang="zh-CN" altLang="en-US" sz="2000" b="1" i="0" dirty="0">
                <a:solidFill>
                  <a:srgbClr val="333333"/>
                </a:solidFill>
                <a:effectLst/>
                <a:latin typeface="+mn-ea"/>
                <a:ea typeface="+mn-ea"/>
              </a:rPr>
              <a:t>柔性支架的组成：</a:t>
            </a:r>
            <a:endParaRPr lang="en-US" altLang="zh-CN" sz="2000" b="1" i="0" dirty="0">
              <a:solidFill>
                <a:srgbClr val="333333"/>
              </a:solidFill>
              <a:effectLst/>
              <a:latin typeface="+mn-ea"/>
              <a:ea typeface="+mn-ea"/>
            </a:endParaRPr>
          </a:p>
          <a:p>
            <a:pPr>
              <a:lnSpc>
                <a:spcPts val="3000"/>
              </a:lnSpc>
            </a:pPr>
            <a:r>
              <a:rPr lang="zh-CN" altLang="en-US" b="1" i="0" dirty="0">
                <a:solidFill>
                  <a:srgbClr val="333333"/>
                </a:solidFill>
                <a:effectLst/>
                <a:latin typeface="+mn-ea"/>
                <a:ea typeface="+mn-ea"/>
              </a:rPr>
              <a:t>柔性承重索、钢立柱、钢梁</a:t>
            </a:r>
            <a:r>
              <a:rPr lang="zh-CN" altLang="en-US" b="1" dirty="0">
                <a:solidFill>
                  <a:srgbClr val="333333"/>
                </a:solidFill>
                <a:latin typeface="+mn-ea"/>
                <a:ea typeface="+mn-ea"/>
              </a:rPr>
              <a:t>、</a:t>
            </a:r>
            <a:r>
              <a:rPr lang="zh-CN" altLang="en-US" b="1" i="0" dirty="0">
                <a:solidFill>
                  <a:srgbClr val="333333"/>
                </a:solidFill>
                <a:effectLst/>
                <a:latin typeface="+mn-ea"/>
                <a:ea typeface="+mn-ea"/>
              </a:rPr>
              <a:t>钢斜撑或斜拉索、及基础组成的一种支架</a:t>
            </a:r>
            <a:r>
              <a:rPr lang="zh-CN" altLang="en-US" b="1" dirty="0">
                <a:solidFill>
                  <a:srgbClr val="333333"/>
                </a:solidFill>
                <a:latin typeface="+mn-ea"/>
                <a:ea typeface="+mn-ea"/>
              </a:rPr>
              <a:t>。</a:t>
            </a:r>
            <a:endParaRPr lang="en-US" altLang="zh-CN" b="1" dirty="0">
              <a:solidFill>
                <a:srgbClr val="333333"/>
              </a:solidFill>
              <a:latin typeface="+mn-ea"/>
              <a:ea typeface="+mn-ea"/>
            </a:endParaRPr>
          </a:p>
          <a:p>
            <a:pPr marL="285750" indent="-285750">
              <a:lnSpc>
                <a:spcPts val="3000"/>
              </a:lnSpc>
              <a:buFont typeface="Wingdings" panose="05000000000000000000" pitchFamily="2" charset="2"/>
              <a:buChar char="u"/>
            </a:pPr>
            <a:r>
              <a:rPr lang="zh-CN" altLang="en-US" b="1" dirty="0">
                <a:solidFill>
                  <a:srgbClr val="333333"/>
                </a:solidFill>
                <a:latin typeface="+mn-ea"/>
                <a:ea typeface="+mn-ea"/>
              </a:rPr>
              <a:t>索单元</a:t>
            </a:r>
            <a:endParaRPr lang="en-US" altLang="zh-CN" b="1" i="0" dirty="0">
              <a:solidFill>
                <a:srgbClr val="333333"/>
              </a:solidFill>
              <a:effectLst/>
              <a:latin typeface="+mn-ea"/>
              <a:ea typeface="+mn-ea"/>
            </a:endParaRPr>
          </a:p>
          <a:p>
            <a:pPr>
              <a:lnSpc>
                <a:spcPts val="3000"/>
              </a:lnSpc>
            </a:pPr>
            <a:r>
              <a:rPr lang="zh-CN" altLang="en-US" b="1" i="0" dirty="0">
                <a:solidFill>
                  <a:srgbClr val="333333"/>
                </a:solidFill>
                <a:effectLst/>
                <a:latin typeface="+mn-ea"/>
                <a:ea typeface="+mn-ea"/>
              </a:rPr>
              <a:t>柔性光伏支架的承重索采用钢绞线等柔性组件，此类柔性组件具有弹性模量大、松弛率低、强度高等优点，能够进行大跨度张拉，从而规避场地的起伏等不利因素</a:t>
            </a:r>
            <a:r>
              <a:rPr lang="en-US" altLang="zh-CN" b="1" i="0" dirty="0">
                <a:solidFill>
                  <a:srgbClr val="333333"/>
                </a:solidFill>
                <a:effectLst/>
                <a:latin typeface="+mn-ea"/>
                <a:ea typeface="+mn-ea"/>
              </a:rPr>
              <a:t>.</a:t>
            </a:r>
          </a:p>
        </p:txBody>
      </p:sp>
      <p:cxnSp>
        <p:nvCxnSpPr>
          <p:cNvPr id="7" name="肘形连接符 11">
            <a:extLst>
              <a:ext uri="{FF2B5EF4-FFF2-40B4-BE49-F238E27FC236}">
                <a16:creationId xmlns:a16="http://schemas.microsoft.com/office/drawing/2014/main" id="{654D07AE-51E8-F197-D836-3172EB689E6F}"/>
              </a:ext>
            </a:extLst>
          </p:cNvPr>
          <p:cNvCxnSpPr>
            <a:cxnSpLocks/>
          </p:cNvCxnSpPr>
          <p:nvPr/>
        </p:nvCxnSpPr>
        <p:spPr>
          <a:xfrm flipV="1">
            <a:off x="8904312" y="3098175"/>
            <a:ext cx="1152128" cy="203168"/>
          </a:xfrm>
          <a:prstGeom prst="bentConnector3">
            <a:avLst>
              <a:gd name="adj1" fmla="val 50000"/>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8" name="流程图: 过程 7">
            <a:extLst>
              <a:ext uri="{FF2B5EF4-FFF2-40B4-BE49-F238E27FC236}">
                <a16:creationId xmlns:a16="http://schemas.microsoft.com/office/drawing/2014/main" id="{78133F97-2449-BB74-BD7F-FF5ED4422EA8}"/>
              </a:ext>
            </a:extLst>
          </p:cNvPr>
          <p:cNvSpPr/>
          <p:nvPr/>
        </p:nvSpPr>
        <p:spPr>
          <a:xfrm>
            <a:off x="9120336" y="2708920"/>
            <a:ext cx="1253490"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拉索</a:t>
            </a:r>
            <a:endParaRPr lang="en-US" altLang="zh-CN" b="1" dirty="0">
              <a:solidFill>
                <a:schemeClr val="bg1"/>
              </a:solidFill>
              <a:latin typeface="等线" panose="02010600030101010101" charset="-122"/>
              <a:ea typeface="等线" panose="02010600030101010101" charset="-122"/>
            </a:endParaRPr>
          </a:p>
        </p:txBody>
      </p:sp>
      <p:sp>
        <p:nvSpPr>
          <p:cNvPr id="16" name="流程图: 过程 15">
            <a:extLst>
              <a:ext uri="{FF2B5EF4-FFF2-40B4-BE49-F238E27FC236}">
                <a16:creationId xmlns:a16="http://schemas.microsoft.com/office/drawing/2014/main" id="{6E43B3D3-67F5-D39E-A4A6-226BB0F6E40C}"/>
              </a:ext>
            </a:extLst>
          </p:cNvPr>
          <p:cNvSpPr/>
          <p:nvPr/>
        </p:nvSpPr>
        <p:spPr>
          <a:xfrm>
            <a:off x="7896200" y="5018249"/>
            <a:ext cx="864096"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桩基</a:t>
            </a:r>
            <a:endParaRPr lang="en-US" altLang="zh-CN" b="1" dirty="0">
              <a:solidFill>
                <a:schemeClr val="bg1"/>
              </a:solidFill>
              <a:latin typeface="等线" panose="02010600030101010101" charset="-122"/>
              <a:ea typeface="等线" panose="02010600030101010101" charset="-122"/>
            </a:endParaRPr>
          </a:p>
        </p:txBody>
      </p:sp>
      <p:sp>
        <p:nvSpPr>
          <p:cNvPr id="18" name="流程图: 过程 17">
            <a:extLst>
              <a:ext uri="{FF2B5EF4-FFF2-40B4-BE49-F238E27FC236}">
                <a16:creationId xmlns:a16="http://schemas.microsoft.com/office/drawing/2014/main" id="{2106944F-A8B8-AC0C-BA3D-9EE9120390B0}"/>
              </a:ext>
            </a:extLst>
          </p:cNvPr>
          <p:cNvSpPr/>
          <p:nvPr/>
        </p:nvSpPr>
        <p:spPr>
          <a:xfrm>
            <a:off x="7752184" y="4077072"/>
            <a:ext cx="893450"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斜拉索</a:t>
            </a:r>
            <a:endParaRPr lang="en-US" altLang="zh-CN" b="1" dirty="0">
              <a:solidFill>
                <a:schemeClr val="bg1"/>
              </a:solidFill>
              <a:latin typeface="等线" panose="02010600030101010101" charset="-122"/>
              <a:ea typeface="等线" panose="02010600030101010101" charset="-122"/>
            </a:endParaRPr>
          </a:p>
        </p:txBody>
      </p:sp>
      <p:cxnSp>
        <p:nvCxnSpPr>
          <p:cNvPr id="17" name="肘形连接符 11">
            <a:extLst>
              <a:ext uri="{FF2B5EF4-FFF2-40B4-BE49-F238E27FC236}">
                <a16:creationId xmlns:a16="http://schemas.microsoft.com/office/drawing/2014/main" id="{99E78176-5A85-D51E-699B-91E2616D1ADD}"/>
              </a:ext>
            </a:extLst>
          </p:cNvPr>
          <p:cNvCxnSpPr>
            <a:cxnSpLocks/>
          </p:cNvCxnSpPr>
          <p:nvPr/>
        </p:nvCxnSpPr>
        <p:spPr>
          <a:xfrm>
            <a:off x="7392144" y="3933056"/>
            <a:ext cx="1109474" cy="576064"/>
          </a:xfrm>
          <a:prstGeom prst="bentConnector3">
            <a:avLst>
              <a:gd name="adj1" fmla="val 36918"/>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22" name="流程图: 过程 21">
            <a:extLst>
              <a:ext uri="{FF2B5EF4-FFF2-40B4-BE49-F238E27FC236}">
                <a16:creationId xmlns:a16="http://schemas.microsoft.com/office/drawing/2014/main" id="{07D50117-9E39-E55E-511B-4E3C1EC6DA3A}"/>
              </a:ext>
            </a:extLst>
          </p:cNvPr>
          <p:cNvSpPr/>
          <p:nvPr/>
        </p:nvSpPr>
        <p:spPr>
          <a:xfrm>
            <a:off x="6023992" y="3792612"/>
            <a:ext cx="893450"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斜拉索</a:t>
            </a:r>
            <a:endParaRPr lang="en-US" altLang="zh-CN" b="1" dirty="0">
              <a:solidFill>
                <a:schemeClr val="bg1"/>
              </a:solidFill>
              <a:latin typeface="等线" panose="02010600030101010101" charset="-122"/>
              <a:ea typeface="等线" panose="02010600030101010101" charset="-122"/>
            </a:endParaRPr>
          </a:p>
        </p:txBody>
      </p:sp>
      <p:sp>
        <p:nvSpPr>
          <p:cNvPr id="24" name="流程图: 过程 23">
            <a:extLst>
              <a:ext uri="{FF2B5EF4-FFF2-40B4-BE49-F238E27FC236}">
                <a16:creationId xmlns:a16="http://schemas.microsoft.com/office/drawing/2014/main" id="{500CA6BD-9DBD-71C0-642F-D021667CA88F}"/>
              </a:ext>
            </a:extLst>
          </p:cNvPr>
          <p:cNvSpPr/>
          <p:nvPr/>
        </p:nvSpPr>
        <p:spPr>
          <a:xfrm>
            <a:off x="6023992" y="4193623"/>
            <a:ext cx="893450"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斜支撑</a:t>
            </a:r>
            <a:endParaRPr lang="en-US" altLang="zh-CN" b="1" dirty="0">
              <a:solidFill>
                <a:schemeClr val="bg1"/>
              </a:solidFill>
              <a:latin typeface="等线" panose="02010600030101010101" charset="-122"/>
              <a:ea typeface="等线" panose="02010600030101010101" charset="-122"/>
            </a:endParaRPr>
          </a:p>
        </p:txBody>
      </p:sp>
      <p:cxnSp>
        <p:nvCxnSpPr>
          <p:cNvPr id="23" name="肘形连接符 11">
            <a:extLst>
              <a:ext uri="{FF2B5EF4-FFF2-40B4-BE49-F238E27FC236}">
                <a16:creationId xmlns:a16="http://schemas.microsoft.com/office/drawing/2014/main" id="{5F519A97-1D28-0699-8764-52B61CC968DC}"/>
              </a:ext>
            </a:extLst>
          </p:cNvPr>
          <p:cNvCxnSpPr>
            <a:cxnSpLocks/>
          </p:cNvCxnSpPr>
          <p:nvPr/>
        </p:nvCxnSpPr>
        <p:spPr>
          <a:xfrm>
            <a:off x="5663952" y="3648596"/>
            <a:ext cx="1109474" cy="576064"/>
          </a:xfrm>
          <a:prstGeom prst="bentConnector3">
            <a:avLst>
              <a:gd name="adj1" fmla="val 36918"/>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25" name="流程图: 过程 24">
            <a:extLst>
              <a:ext uri="{FF2B5EF4-FFF2-40B4-BE49-F238E27FC236}">
                <a16:creationId xmlns:a16="http://schemas.microsoft.com/office/drawing/2014/main" id="{B0344846-4D8B-65BA-9F95-A1AD4F9717D6}"/>
              </a:ext>
            </a:extLst>
          </p:cNvPr>
          <p:cNvSpPr/>
          <p:nvPr/>
        </p:nvSpPr>
        <p:spPr>
          <a:xfrm>
            <a:off x="11195804" y="3046597"/>
            <a:ext cx="690197"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钢梁</a:t>
            </a:r>
            <a:endParaRPr lang="en-US" altLang="zh-CN" b="1" dirty="0">
              <a:solidFill>
                <a:schemeClr val="bg1"/>
              </a:solidFill>
              <a:latin typeface="等线" panose="02010600030101010101" charset="-122"/>
              <a:ea typeface="等线" panose="02010600030101010101" charset="-122"/>
            </a:endParaRPr>
          </a:p>
        </p:txBody>
      </p:sp>
      <p:cxnSp>
        <p:nvCxnSpPr>
          <p:cNvPr id="26" name="肘形连接符 11">
            <a:extLst>
              <a:ext uri="{FF2B5EF4-FFF2-40B4-BE49-F238E27FC236}">
                <a16:creationId xmlns:a16="http://schemas.microsoft.com/office/drawing/2014/main" id="{70ECF818-66DB-D1EE-788F-E25EBFDA42B0}"/>
              </a:ext>
            </a:extLst>
          </p:cNvPr>
          <p:cNvCxnSpPr>
            <a:cxnSpLocks/>
          </p:cNvCxnSpPr>
          <p:nvPr/>
        </p:nvCxnSpPr>
        <p:spPr>
          <a:xfrm flipV="1">
            <a:off x="11180594" y="3458215"/>
            <a:ext cx="690197" cy="402833"/>
          </a:xfrm>
          <a:prstGeom prst="bentConnector3">
            <a:avLst>
              <a:gd name="adj1" fmla="val 22662"/>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32" name="流程图: 过程 31">
            <a:extLst>
              <a:ext uri="{FF2B5EF4-FFF2-40B4-BE49-F238E27FC236}">
                <a16:creationId xmlns:a16="http://schemas.microsoft.com/office/drawing/2014/main" id="{7AF37BD6-2CD5-473A-64DB-52870C33D3CF}"/>
              </a:ext>
            </a:extLst>
          </p:cNvPr>
          <p:cNvSpPr/>
          <p:nvPr/>
        </p:nvSpPr>
        <p:spPr>
          <a:xfrm>
            <a:off x="9747081" y="4582878"/>
            <a:ext cx="690197"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钢柱</a:t>
            </a:r>
            <a:endParaRPr lang="en-US" altLang="zh-CN" b="1" dirty="0">
              <a:solidFill>
                <a:schemeClr val="bg1"/>
              </a:solidFill>
              <a:latin typeface="等线" panose="02010600030101010101" charset="-122"/>
              <a:ea typeface="等线" panose="02010600030101010101" charset="-122"/>
            </a:endParaRPr>
          </a:p>
        </p:txBody>
      </p:sp>
      <p:cxnSp>
        <p:nvCxnSpPr>
          <p:cNvPr id="33" name="肘形连接符 11">
            <a:extLst>
              <a:ext uri="{FF2B5EF4-FFF2-40B4-BE49-F238E27FC236}">
                <a16:creationId xmlns:a16="http://schemas.microsoft.com/office/drawing/2014/main" id="{B89C6292-E92E-5E25-DE06-47CF82A4011A}"/>
              </a:ext>
            </a:extLst>
          </p:cNvPr>
          <p:cNvCxnSpPr>
            <a:cxnSpLocks/>
          </p:cNvCxnSpPr>
          <p:nvPr/>
        </p:nvCxnSpPr>
        <p:spPr>
          <a:xfrm rot="10800000" flipV="1">
            <a:off x="9894292" y="4725141"/>
            <a:ext cx="947855" cy="293107"/>
          </a:xfrm>
          <a:prstGeom prst="bentConnector3">
            <a:avLst>
              <a:gd name="adj1" fmla="val 43875"/>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15" name="肘形连接符 11">
            <a:extLst>
              <a:ext uri="{FF2B5EF4-FFF2-40B4-BE49-F238E27FC236}">
                <a16:creationId xmlns:a16="http://schemas.microsoft.com/office/drawing/2014/main" id="{F49FE222-DB85-7AE2-ADBE-74440EDB0742}"/>
              </a:ext>
            </a:extLst>
          </p:cNvPr>
          <p:cNvCxnSpPr>
            <a:cxnSpLocks/>
          </p:cNvCxnSpPr>
          <p:nvPr/>
        </p:nvCxnSpPr>
        <p:spPr>
          <a:xfrm rot="10800000" flipV="1">
            <a:off x="8112224" y="5264824"/>
            <a:ext cx="1008112" cy="181271"/>
          </a:xfrm>
          <a:prstGeom prst="bentConnector3">
            <a:avLst>
              <a:gd name="adj1" fmla="val 43521"/>
            </a:avLst>
          </a:prstGeom>
          <a:ln>
            <a:solidFill>
              <a:schemeClr val="bg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60860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76672"/>
            <a:ext cx="7370291" cy="552028"/>
          </a:xfrm>
        </p:spPr>
        <p:txBody>
          <a:bodyPr/>
          <a:lstStyle/>
          <a:p>
            <a:r>
              <a:rPr lang="zh-CN" altLang="en-US" dirty="0"/>
              <a:t>柔性支架参数化模型输入</a:t>
            </a:r>
            <a:r>
              <a:rPr lang="en-US" altLang="zh-CN" dirty="0"/>
              <a:t>-</a:t>
            </a:r>
            <a:r>
              <a:rPr lang="zh-CN" altLang="en-US" sz="2400" dirty="0">
                <a:solidFill>
                  <a:srgbClr val="002060"/>
                </a:solidFill>
              </a:rPr>
              <a:t>组成</a:t>
            </a:r>
            <a:endParaRPr lang="zh-CN" altLang="en-US" dirty="0"/>
          </a:p>
        </p:txBody>
      </p:sp>
      <p:pic>
        <p:nvPicPr>
          <p:cNvPr id="3" name="图片 2"/>
          <p:cNvPicPr>
            <a:picLocks noChangeAspect="1"/>
          </p:cNvPicPr>
          <p:nvPr/>
        </p:nvPicPr>
        <p:blipFill>
          <a:blip r:embed="rId2"/>
          <a:stretch>
            <a:fillRect/>
          </a:stretch>
        </p:blipFill>
        <p:spPr>
          <a:xfrm>
            <a:off x="638055" y="1613734"/>
            <a:ext cx="10850563" cy="4429337"/>
          </a:xfrm>
          <a:prstGeom prst="rect">
            <a:avLst/>
          </a:prstGeom>
        </p:spPr>
      </p:pic>
      <p:sp>
        <p:nvSpPr>
          <p:cNvPr id="4" name="流程图: 过程 3">
            <a:extLst>
              <a:ext uri="{FF2B5EF4-FFF2-40B4-BE49-F238E27FC236}">
                <a16:creationId xmlns:a16="http://schemas.microsoft.com/office/drawing/2014/main" id="{D15C566B-F675-1F34-B5BE-D2B2677BB189}"/>
              </a:ext>
            </a:extLst>
          </p:cNvPr>
          <p:cNvSpPr/>
          <p:nvPr/>
        </p:nvSpPr>
        <p:spPr>
          <a:xfrm>
            <a:off x="3255756" y="3828403"/>
            <a:ext cx="793638" cy="5195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缆绳</a:t>
            </a:r>
            <a:endParaRPr lang="en-US" altLang="zh-CN" b="1" dirty="0">
              <a:solidFill>
                <a:schemeClr val="bg1"/>
              </a:solidFill>
              <a:latin typeface="等线" panose="02010600030101010101" charset="-122"/>
              <a:ea typeface="等线" panose="02010600030101010101" charset="-122"/>
            </a:endParaRPr>
          </a:p>
        </p:txBody>
      </p:sp>
      <p:cxnSp>
        <p:nvCxnSpPr>
          <p:cNvPr id="5" name="肘形连接符 11">
            <a:extLst>
              <a:ext uri="{FF2B5EF4-FFF2-40B4-BE49-F238E27FC236}">
                <a16:creationId xmlns:a16="http://schemas.microsoft.com/office/drawing/2014/main" id="{CE147607-FAAE-9497-8ACD-812C5E6A5F16}"/>
              </a:ext>
            </a:extLst>
          </p:cNvPr>
          <p:cNvCxnSpPr>
            <a:cxnSpLocks/>
          </p:cNvCxnSpPr>
          <p:nvPr/>
        </p:nvCxnSpPr>
        <p:spPr>
          <a:xfrm flipV="1">
            <a:off x="3287688" y="3501008"/>
            <a:ext cx="1008112" cy="830538"/>
          </a:xfrm>
          <a:prstGeom prst="bentConnector3">
            <a:avLst>
              <a:gd name="adj1" fmla="val 74050"/>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9" name="流程图: 过程 8">
            <a:extLst>
              <a:ext uri="{FF2B5EF4-FFF2-40B4-BE49-F238E27FC236}">
                <a16:creationId xmlns:a16="http://schemas.microsoft.com/office/drawing/2014/main" id="{06BBE4D6-8B77-9A7E-CEF7-E7780CAC4FE6}"/>
              </a:ext>
            </a:extLst>
          </p:cNvPr>
          <p:cNvSpPr/>
          <p:nvPr/>
        </p:nvSpPr>
        <p:spPr>
          <a:xfrm>
            <a:off x="8976320" y="4684493"/>
            <a:ext cx="824020" cy="830538"/>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支撑</a:t>
            </a:r>
            <a:endParaRPr lang="en-US" altLang="zh-CN" b="1" dirty="0">
              <a:solidFill>
                <a:schemeClr val="bg1"/>
              </a:solidFill>
              <a:latin typeface="等线" panose="02010600030101010101" charset="-122"/>
              <a:ea typeface="等线" panose="02010600030101010101" charset="-122"/>
            </a:endParaRPr>
          </a:p>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拉索</a:t>
            </a:r>
            <a:endParaRPr lang="en-US" altLang="zh-CN" b="1" dirty="0">
              <a:solidFill>
                <a:schemeClr val="bg1"/>
              </a:solidFill>
              <a:latin typeface="等线" panose="02010600030101010101" charset="-122"/>
              <a:ea typeface="等线" panose="02010600030101010101" charset="-122"/>
            </a:endParaRPr>
          </a:p>
        </p:txBody>
      </p:sp>
      <p:cxnSp>
        <p:nvCxnSpPr>
          <p:cNvPr id="10" name="肘形连接符 11">
            <a:extLst>
              <a:ext uri="{FF2B5EF4-FFF2-40B4-BE49-F238E27FC236}">
                <a16:creationId xmlns:a16="http://schemas.microsoft.com/office/drawing/2014/main" id="{D818A120-1A64-3BEF-DA33-C397A4A61741}"/>
              </a:ext>
            </a:extLst>
          </p:cNvPr>
          <p:cNvCxnSpPr>
            <a:cxnSpLocks/>
          </p:cNvCxnSpPr>
          <p:nvPr/>
        </p:nvCxnSpPr>
        <p:spPr>
          <a:xfrm flipV="1">
            <a:off x="8976320" y="4357098"/>
            <a:ext cx="1008112" cy="830538"/>
          </a:xfrm>
          <a:prstGeom prst="bentConnector3">
            <a:avLst>
              <a:gd name="adj1" fmla="val 74050"/>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12" name="流程图: 过程 11">
            <a:extLst>
              <a:ext uri="{FF2B5EF4-FFF2-40B4-BE49-F238E27FC236}">
                <a16:creationId xmlns:a16="http://schemas.microsoft.com/office/drawing/2014/main" id="{90C7F7F7-6EB7-5FFF-E59B-9F723A4BDB05}"/>
              </a:ext>
            </a:extLst>
          </p:cNvPr>
          <p:cNvSpPr/>
          <p:nvPr/>
        </p:nvSpPr>
        <p:spPr>
          <a:xfrm>
            <a:off x="6744072" y="1877489"/>
            <a:ext cx="1253490"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拉索</a:t>
            </a:r>
            <a:endParaRPr lang="en-US" altLang="zh-CN" b="1" dirty="0">
              <a:solidFill>
                <a:schemeClr val="bg1"/>
              </a:solidFill>
              <a:latin typeface="等线" panose="02010600030101010101" charset="-122"/>
              <a:ea typeface="等线" panose="02010600030101010101" charset="-122"/>
            </a:endParaRPr>
          </a:p>
        </p:txBody>
      </p:sp>
      <p:sp>
        <p:nvSpPr>
          <p:cNvPr id="13" name="流程图: 过程 12">
            <a:extLst>
              <a:ext uri="{FF2B5EF4-FFF2-40B4-BE49-F238E27FC236}">
                <a16:creationId xmlns:a16="http://schemas.microsoft.com/office/drawing/2014/main" id="{BB421C63-ABFD-D41E-0A5A-C169767F2FDE}"/>
              </a:ext>
            </a:extLst>
          </p:cNvPr>
          <p:cNvSpPr/>
          <p:nvPr/>
        </p:nvSpPr>
        <p:spPr>
          <a:xfrm>
            <a:off x="6132004" y="4254046"/>
            <a:ext cx="864096"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桩基</a:t>
            </a:r>
            <a:endParaRPr lang="en-US" altLang="zh-CN" b="1" dirty="0">
              <a:solidFill>
                <a:schemeClr val="bg1"/>
              </a:solidFill>
              <a:latin typeface="等线" panose="02010600030101010101" charset="-122"/>
              <a:ea typeface="等线" panose="02010600030101010101" charset="-122"/>
            </a:endParaRPr>
          </a:p>
        </p:txBody>
      </p:sp>
      <p:sp>
        <p:nvSpPr>
          <p:cNvPr id="14" name="流程图: 过程 13">
            <a:extLst>
              <a:ext uri="{FF2B5EF4-FFF2-40B4-BE49-F238E27FC236}">
                <a16:creationId xmlns:a16="http://schemas.microsoft.com/office/drawing/2014/main" id="{FBB0EA5D-9B0C-1B04-983B-17CE61060261}"/>
              </a:ext>
            </a:extLst>
          </p:cNvPr>
          <p:cNvSpPr/>
          <p:nvPr/>
        </p:nvSpPr>
        <p:spPr>
          <a:xfrm>
            <a:off x="10719722" y="2441318"/>
            <a:ext cx="690197"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钢梁</a:t>
            </a:r>
            <a:endParaRPr lang="en-US" altLang="zh-CN" b="1" dirty="0">
              <a:solidFill>
                <a:schemeClr val="bg1"/>
              </a:solidFill>
              <a:latin typeface="等线" panose="02010600030101010101" charset="-122"/>
              <a:ea typeface="等线" panose="02010600030101010101" charset="-122"/>
            </a:endParaRPr>
          </a:p>
        </p:txBody>
      </p:sp>
      <p:cxnSp>
        <p:nvCxnSpPr>
          <p:cNvPr id="15" name="肘形连接符 11">
            <a:extLst>
              <a:ext uri="{FF2B5EF4-FFF2-40B4-BE49-F238E27FC236}">
                <a16:creationId xmlns:a16="http://schemas.microsoft.com/office/drawing/2014/main" id="{04DCA6E0-08E4-CADB-71BA-D4112A00625E}"/>
              </a:ext>
            </a:extLst>
          </p:cNvPr>
          <p:cNvCxnSpPr>
            <a:cxnSpLocks/>
          </p:cNvCxnSpPr>
          <p:nvPr/>
        </p:nvCxnSpPr>
        <p:spPr>
          <a:xfrm flipV="1">
            <a:off x="10704512" y="2852936"/>
            <a:ext cx="690197" cy="402833"/>
          </a:xfrm>
          <a:prstGeom prst="bentConnector3">
            <a:avLst>
              <a:gd name="adj1" fmla="val 22662"/>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16" name="流程图: 过程 15">
            <a:extLst>
              <a:ext uri="{FF2B5EF4-FFF2-40B4-BE49-F238E27FC236}">
                <a16:creationId xmlns:a16="http://schemas.microsoft.com/office/drawing/2014/main" id="{A3161E9C-9EE4-0239-D497-A907207EBD5C}"/>
              </a:ext>
            </a:extLst>
          </p:cNvPr>
          <p:cNvSpPr/>
          <p:nvPr/>
        </p:nvSpPr>
        <p:spPr>
          <a:xfrm>
            <a:off x="10798421" y="3663675"/>
            <a:ext cx="690197"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钢柱</a:t>
            </a:r>
            <a:endParaRPr lang="en-US" altLang="zh-CN" b="1" dirty="0">
              <a:solidFill>
                <a:schemeClr val="bg1"/>
              </a:solidFill>
              <a:latin typeface="等线" panose="02010600030101010101" charset="-122"/>
              <a:ea typeface="等线" panose="02010600030101010101" charset="-122"/>
            </a:endParaRPr>
          </a:p>
        </p:txBody>
      </p:sp>
      <p:cxnSp>
        <p:nvCxnSpPr>
          <p:cNvPr id="17" name="肘形连接符 11">
            <a:extLst>
              <a:ext uri="{FF2B5EF4-FFF2-40B4-BE49-F238E27FC236}">
                <a16:creationId xmlns:a16="http://schemas.microsoft.com/office/drawing/2014/main" id="{2D0DF1B2-578A-7F41-4B28-4BFFE8CEBE15}"/>
              </a:ext>
            </a:extLst>
          </p:cNvPr>
          <p:cNvCxnSpPr>
            <a:cxnSpLocks/>
          </p:cNvCxnSpPr>
          <p:nvPr/>
        </p:nvCxnSpPr>
        <p:spPr>
          <a:xfrm rot="10800000">
            <a:off x="10632505" y="3916277"/>
            <a:ext cx="731627" cy="171904"/>
          </a:xfrm>
          <a:prstGeom prst="bentConnector3">
            <a:avLst>
              <a:gd name="adj1" fmla="val 65623"/>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18" name="肘形连接符 11">
            <a:extLst>
              <a:ext uri="{FF2B5EF4-FFF2-40B4-BE49-F238E27FC236}">
                <a16:creationId xmlns:a16="http://schemas.microsoft.com/office/drawing/2014/main" id="{AACC1B19-22A6-1D7B-0A2D-EA1E6323089B}"/>
              </a:ext>
            </a:extLst>
          </p:cNvPr>
          <p:cNvCxnSpPr>
            <a:cxnSpLocks/>
          </p:cNvCxnSpPr>
          <p:nvPr/>
        </p:nvCxnSpPr>
        <p:spPr>
          <a:xfrm rot="10800000" flipV="1">
            <a:off x="6312025" y="4500621"/>
            <a:ext cx="1008112" cy="181271"/>
          </a:xfrm>
          <a:prstGeom prst="bentConnector3">
            <a:avLst>
              <a:gd name="adj1" fmla="val 43521"/>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11" name="肘形连接符 11">
            <a:extLst>
              <a:ext uri="{FF2B5EF4-FFF2-40B4-BE49-F238E27FC236}">
                <a16:creationId xmlns:a16="http://schemas.microsoft.com/office/drawing/2014/main" id="{CCF7AF13-897A-60E6-37B9-787B2E26120E}"/>
              </a:ext>
            </a:extLst>
          </p:cNvPr>
          <p:cNvCxnSpPr>
            <a:cxnSpLocks/>
          </p:cNvCxnSpPr>
          <p:nvPr/>
        </p:nvCxnSpPr>
        <p:spPr>
          <a:xfrm flipV="1">
            <a:off x="6744072" y="2266744"/>
            <a:ext cx="906760" cy="401103"/>
          </a:xfrm>
          <a:prstGeom prst="bentConnector3">
            <a:avLst>
              <a:gd name="adj1" fmla="val 37675"/>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32" name="流程图: 过程 31">
            <a:extLst>
              <a:ext uri="{FF2B5EF4-FFF2-40B4-BE49-F238E27FC236}">
                <a16:creationId xmlns:a16="http://schemas.microsoft.com/office/drawing/2014/main" id="{B75FDFED-234E-2A19-2E83-862FEF0B8CD1}"/>
              </a:ext>
            </a:extLst>
          </p:cNvPr>
          <p:cNvSpPr/>
          <p:nvPr/>
        </p:nvSpPr>
        <p:spPr>
          <a:xfrm>
            <a:off x="983432" y="4422115"/>
            <a:ext cx="1008112" cy="447045"/>
          </a:xfrm>
          <a:prstGeom prst="flowChartProcess">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rgbClr val="FFC000"/>
                </a:solidFill>
                <a:latin typeface="等线" panose="02010600030101010101" charset="-122"/>
                <a:ea typeface="等线" panose="02010600030101010101" charset="-122"/>
              </a:rPr>
              <a:t>边支架</a:t>
            </a:r>
            <a:endParaRPr lang="en-US" altLang="zh-CN" b="1" dirty="0">
              <a:solidFill>
                <a:srgbClr val="FFC000"/>
              </a:solidFill>
              <a:latin typeface="等线" panose="02010600030101010101" charset="-122"/>
              <a:ea typeface="等线" panose="02010600030101010101" charset="-122"/>
            </a:endParaRPr>
          </a:p>
        </p:txBody>
      </p:sp>
      <p:sp>
        <p:nvSpPr>
          <p:cNvPr id="33" name="流程图: 过程 32">
            <a:extLst>
              <a:ext uri="{FF2B5EF4-FFF2-40B4-BE49-F238E27FC236}">
                <a16:creationId xmlns:a16="http://schemas.microsoft.com/office/drawing/2014/main" id="{D849888B-2538-95B8-175C-67AB3CCE6F72}"/>
              </a:ext>
            </a:extLst>
          </p:cNvPr>
          <p:cNvSpPr/>
          <p:nvPr/>
        </p:nvSpPr>
        <p:spPr>
          <a:xfrm>
            <a:off x="3851014" y="4855170"/>
            <a:ext cx="1213576" cy="447045"/>
          </a:xfrm>
          <a:prstGeom prst="flowChartProcess">
            <a:avLst/>
          </a:prstGeom>
          <a:solidFill>
            <a:schemeClr val="tx1"/>
          </a:solidFill>
          <a:ln>
            <a:solidFill>
              <a:srgbClr val="133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rgbClr val="FFC000"/>
                </a:solidFill>
                <a:latin typeface="等线" panose="02010600030101010101" charset="-122"/>
                <a:ea typeface="等线" panose="02010600030101010101" charset="-122"/>
              </a:rPr>
              <a:t>中间支架</a:t>
            </a:r>
            <a:endParaRPr lang="en-US" altLang="zh-CN" b="1" dirty="0">
              <a:solidFill>
                <a:srgbClr val="FFC000"/>
              </a:solidFill>
              <a:latin typeface="等线" panose="02010600030101010101" charset="-122"/>
              <a:ea typeface="等线" panose="02010600030101010101" charset="-122"/>
            </a:endParaRPr>
          </a:p>
        </p:txBody>
      </p:sp>
      <p:sp>
        <p:nvSpPr>
          <p:cNvPr id="36" name="流程图: 过程 35">
            <a:extLst>
              <a:ext uri="{FF2B5EF4-FFF2-40B4-BE49-F238E27FC236}">
                <a16:creationId xmlns:a16="http://schemas.microsoft.com/office/drawing/2014/main" id="{32C8DEF2-0F38-A999-E19B-C9B4C5B25B69}"/>
              </a:ext>
            </a:extLst>
          </p:cNvPr>
          <p:cNvSpPr/>
          <p:nvPr/>
        </p:nvSpPr>
        <p:spPr>
          <a:xfrm>
            <a:off x="9048328" y="2306274"/>
            <a:ext cx="1253490" cy="389255"/>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光伏板</a:t>
            </a:r>
            <a:endParaRPr lang="en-US" altLang="zh-CN" b="1" dirty="0">
              <a:solidFill>
                <a:schemeClr val="bg1"/>
              </a:solidFill>
              <a:latin typeface="等线" panose="02010600030101010101" charset="-122"/>
              <a:ea typeface="等线" panose="02010600030101010101" charset="-122"/>
            </a:endParaRPr>
          </a:p>
        </p:txBody>
      </p:sp>
      <p:cxnSp>
        <p:nvCxnSpPr>
          <p:cNvPr id="37" name="肘形连接符 11">
            <a:extLst>
              <a:ext uri="{FF2B5EF4-FFF2-40B4-BE49-F238E27FC236}">
                <a16:creationId xmlns:a16="http://schemas.microsoft.com/office/drawing/2014/main" id="{FF9A30E3-4F24-D8A4-FE45-8375AED3560F}"/>
              </a:ext>
            </a:extLst>
          </p:cNvPr>
          <p:cNvCxnSpPr>
            <a:cxnSpLocks/>
          </p:cNvCxnSpPr>
          <p:nvPr/>
        </p:nvCxnSpPr>
        <p:spPr>
          <a:xfrm flipV="1">
            <a:off x="9048328" y="2695529"/>
            <a:ext cx="906760" cy="401103"/>
          </a:xfrm>
          <a:prstGeom prst="bentConnector3">
            <a:avLst>
              <a:gd name="adj1" fmla="val 37675"/>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38" name="流程图: 过程 37">
            <a:extLst>
              <a:ext uri="{FF2B5EF4-FFF2-40B4-BE49-F238E27FC236}">
                <a16:creationId xmlns:a16="http://schemas.microsoft.com/office/drawing/2014/main" id="{B735D381-3EA1-D2B6-79E6-D835C5FC4DF1}"/>
              </a:ext>
            </a:extLst>
          </p:cNvPr>
          <p:cNvSpPr/>
          <p:nvPr/>
        </p:nvSpPr>
        <p:spPr>
          <a:xfrm>
            <a:off x="4996768" y="1693239"/>
            <a:ext cx="1171240" cy="439617"/>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chemeClr val="bg1"/>
                </a:solidFill>
                <a:latin typeface="等线" panose="02010600030101010101" charset="-122"/>
                <a:ea typeface="等线" panose="02010600030101010101" charset="-122"/>
              </a:rPr>
              <a:t>横向支撑</a:t>
            </a:r>
            <a:endParaRPr lang="en-US" altLang="zh-CN" b="1" dirty="0">
              <a:solidFill>
                <a:schemeClr val="bg1"/>
              </a:solidFill>
              <a:latin typeface="等线" panose="02010600030101010101" charset="-122"/>
              <a:ea typeface="等线" panose="02010600030101010101" charset="-122"/>
            </a:endParaRPr>
          </a:p>
        </p:txBody>
      </p:sp>
      <p:cxnSp>
        <p:nvCxnSpPr>
          <p:cNvPr id="39" name="肘形连接符 11">
            <a:extLst>
              <a:ext uri="{FF2B5EF4-FFF2-40B4-BE49-F238E27FC236}">
                <a16:creationId xmlns:a16="http://schemas.microsoft.com/office/drawing/2014/main" id="{ABA19B74-E34C-2219-39C3-E81B272995D8}"/>
              </a:ext>
            </a:extLst>
          </p:cNvPr>
          <p:cNvCxnSpPr>
            <a:cxnSpLocks/>
          </p:cNvCxnSpPr>
          <p:nvPr/>
        </p:nvCxnSpPr>
        <p:spPr>
          <a:xfrm flipV="1">
            <a:off x="4727848" y="2148160"/>
            <a:ext cx="1266800" cy="666945"/>
          </a:xfrm>
          <a:prstGeom prst="bentConnector3">
            <a:avLst>
              <a:gd name="adj1" fmla="val 28446"/>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44" name="Text Box 7">
            <a:extLst>
              <a:ext uri="{FF2B5EF4-FFF2-40B4-BE49-F238E27FC236}">
                <a16:creationId xmlns:a16="http://schemas.microsoft.com/office/drawing/2014/main" id="{99675CFB-F1CF-5044-28D9-F1C4B569B7CD}"/>
              </a:ext>
            </a:extLst>
          </p:cNvPr>
          <p:cNvSpPr txBox="1">
            <a:spLocks noChangeArrowheads="1"/>
          </p:cNvSpPr>
          <p:nvPr/>
        </p:nvSpPr>
        <p:spPr bwMode="auto">
          <a:xfrm>
            <a:off x="695325" y="1124585"/>
            <a:ext cx="4032523" cy="400110"/>
          </a:xfrm>
          <a:prstGeom prst="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8100000" scaled="1"/>
            <a:tileRect/>
          </a:gradFill>
          <a:ln w="9525">
            <a:solidFill>
              <a:schemeClr val="bg1"/>
            </a:solidFill>
            <a:miter lim="800000"/>
            <a:headEnd/>
            <a:tailEnd/>
          </a:ln>
          <a:effectLst/>
        </p:spPr>
        <p:txBody>
          <a:bodyPr wrap="square">
            <a:spAutoFit/>
          </a:bodyPr>
          <a:lstStyle/>
          <a:p>
            <a:pPr marL="457200" indent="-457200" algn="l">
              <a:spcBef>
                <a:spcPts val="300"/>
              </a:spcBef>
              <a:spcAft>
                <a:spcPts val="300"/>
              </a:spcAft>
              <a:buClrTx/>
              <a:buSzTx/>
              <a:buFont typeface="Wingdings" panose="05000000000000000000" charset="0"/>
              <a:buChar char="u"/>
            </a:pPr>
            <a:r>
              <a:rPr lang="zh-CN" altLang="en-US" sz="2000" b="1" dirty="0">
                <a:latin typeface="+mn-ea"/>
                <a:ea typeface="+mn-ea"/>
                <a:cs typeface="等线" panose="02010600030101010101" charset="-122"/>
              </a:rPr>
              <a:t>柔性光伏支架模型构件组成</a:t>
            </a:r>
          </a:p>
        </p:txBody>
      </p:sp>
      <p:sp>
        <p:nvSpPr>
          <p:cNvPr id="6" name="流程图: 过程 5">
            <a:extLst>
              <a:ext uri="{FF2B5EF4-FFF2-40B4-BE49-F238E27FC236}">
                <a16:creationId xmlns:a16="http://schemas.microsoft.com/office/drawing/2014/main" id="{0C5BA7F1-69D2-982D-0EC2-D7BBB8015118}"/>
              </a:ext>
            </a:extLst>
          </p:cNvPr>
          <p:cNvSpPr/>
          <p:nvPr/>
        </p:nvSpPr>
        <p:spPr>
          <a:xfrm>
            <a:off x="10041498" y="5580002"/>
            <a:ext cx="1008112" cy="447045"/>
          </a:xfrm>
          <a:prstGeom prst="flowChartProcess">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rgbClr val="FFC000"/>
                </a:solidFill>
                <a:latin typeface="等线" panose="02010600030101010101" charset="-122"/>
                <a:ea typeface="等线" panose="02010600030101010101" charset="-122"/>
              </a:rPr>
              <a:t>边支架</a:t>
            </a:r>
            <a:endParaRPr lang="en-US" altLang="zh-CN" b="1" dirty="0">
              <a:solidFill>
                <a:srgbClr val="FFC000"/>
              </a:solidFill>
              <a:latin typeface="等线" panose="02010600030101010101" charset="-122"/>
              <a:ea typeface="等线" panose="02010600030101010101" charset="-122"/>
            </a:endParaRPr>
          </a:p>
        </p:txBody>
      </p:sp>
      <p:sp>
        <p:nvSpPr>
          <p:cNvPr id="7" name="流程图: 过程 6">
            <a:extLst>
              <a:ext uri="{FF2B5EF4-FFF2-40B4-BE49-F238E27FC236}">
                <a16:creationId xmlns:a16="http://schemas.microsoft.com/office/drawing/2014/main" id="{C80AE6E6-B0BE-1109-1BE5-9DCF06D70AB8}"/>
              </a:ext>
            </a:extLst>
          </p:cNvPr>
          <p:cNvSpPr/>
          <p:nvPr/>
        </p:nvSpPr>
        <p:spPr>
          <a:xfrm>
            <a:off x="6764029" y="5339981"/>
            <a:ext cx="1213576" cy="447045"/>
          </a:xfrm>
          <a:prstGeom prst="flowChartProcess">
            <a:avLst/>
          </a:prstGeom>
          <a:solidFill>
            <a:schemeClr val="tx1"/>
          </a:solidFill>
          <a:ln>
            <a:solidFill>
              <a:srgbClr val="133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zh-CN" altLang="en-US" b="1" dirty="0">
                <a:solidFill>
                  <a:srgbClr val="FFC000"/>
                </a:solidFill>
                <a:latin typeface="等线" panose="02010600030101010101" charset="-122"/>
                <a:ea typeface="等线" panose="02010600030101010101" charset="-122"/>
              </a:rPr>
              <a:t>中间支架</a:t>
            </a:r>
            <a:endParaRPr lang="en-US" altLang="zh-CN" b="1" dirty="0">
              <a:solidFill>
                <a:srgbClr val="FFC000"/>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6915770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7.xml><?xml version="1.0" encoding="utf-8"?>
<p:tagLst xmlns:a="http://schemas.openxmlformats.org/drawingml/2006/main" xmlns:r="http://schemas.openxmlformats.org/officeDocument/2006/relationships" xmlns:p="http://schemas.openxmlformats.org/presentationml/2006/main">
  <p:tag name="KSO_WM_UNIT_VALUE" val="1619*1699"/>
  <p:tag name="KSO_WM_UNIT_HIGHLIGHT" val="0"/>
  <p:tag name="KSO_WM_UNIT_COMPATIBLE" val="0"/>
  <p:tag name="KSO_WM_UNIT_DIAGRAM_ISNUMVISUAL" val="0"/>
  <p:tag name="KSO_WM_UNIT_DIAGRAM_ISREFERUNIT" val="0"/>
  <p:tag name="KSO_WM_UNIT_TYPE" val="d"/>
  <p:tag name="KSO_WM_UNIT_INDEX" val="1"/>
  <p:tag name="KSO_WM_UNIT_ID" val="custom20186547_9*d*1"/>
  <p:tag name="KSO_WM_TEMPLATE_CATEGORY" val="custom"/>
  <p:tag name="KSO_WM_TEMPLATE_INDEX" val="20186547"/>
  <p:tag name="KSO_WM_UNIT_LAYERLEVEL" val="1"/>
  <p:tag name="KSO_WM_TAG_VERSION" val="1.0"/>
  <p:tag name="KSO_WM_BEAUTIFY_FLAG" val="#wm#"/>
  <p:tag name="KSO_WM_UNIT_COLOR_SCHEME_SHAPE_ID" val="3"/>
  <p:tag name="KSO_WM_UNIT_COLOR_SCHEME_PARENT_PAGE" val="0_9"/>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xml><?xml version="1.0" encoding="utf-8"?>
<p:tagLst xmlns:a="http://schemas.openxmlformats.org/drawingml/2006/main" xmlns:r="http://schemas.openxmlformats.org/officeDocument/2006/relationships" xmlns:p="http://schemas.openxmlformats.org/presentationml/2006/main">
  <p:tag name="KSO_WM_UNIT_VALUE" val="1619*1699"/>
  <p:tag name="KSO_WM_UNIT_HIGHLIGHT" val="0"/>
  <p:tag name="KSO_WM_UNIT_COMPATIBLE" val="0"/>
  <p:tag name="KSO_WM_UNIT_DIAGRAM_ISNUMVISUAL" val="0"/>
  <p:tag name="KSO_WM_UNIT_DIAGRAM_ISREFERUNIT" val="0"/>
  <p:tag name="KSO_WM_UNIT_TYPE" val="d"/>
  <p:tag name="KSO_WM_UNIT_INDEX" val="1"/>
  <p:tag name="KSO_WM_UNIT_ID" val="custom20186547_9*d*1"/>
  <p:tag name="KSO_WM_TEMPLATE_CATEGORY" val="custom"/>
  <p:tag name="KSO_WM_TEMPLATE_INDEX" val="20186547"/>
  <p:tag name="KSO_WM_UNIT_LAYERLEVEL" val="1"/>
  <p:tag name="KSO_WM_TAG_VERSION" val="1.0"/>
  <p:tag name="KSO_WM_BEAUTIFY_FLAG" val="#wm#"/>
  <p:tag name="KSO_WM_UNIT_COLOR_SCHEME_SHAPE_ID" val="3"/>
  <p:tag name="KSO_WM_UNIT_COLOR_SCHEME_PARENT_PAGE" val="0_9"/>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14202.499212598424}"/>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999"/>
  <p:tag name="KSO_WM_TAG_VERSION" val="1.0"/>
  <p:tag name="KSO_WM_UNIT_TYPE" val="l_h_a"/>
  <p:tag name="KSO_WM_UNIT_INDEX" val="1_2_1"/>
  <p:tag name="KSO_WM_UNIT_ID" val="diagram20185999_1*l_h_a*1_2_1"/>
  <p:tag name="KSO_WM_UNIT_LAYERLEVEL" val="1_1_1"/>
  <p:tag name="KSO_WM_UNIT_VALUE" val="22"/>
  <p:tag name="KSO_WM_UNIT_HIGHLIGHT" val="0"/>
  <p:tag name="KSO_WM_UNIT_COMPATIBLE" val="0"/>
  <p:tag name="KSO_WM_UNIT_CLEAR" val="0"/>
  <p:tag name="KSO_WM_BEAUTIFY_FLAG" val="#wm#"/>
  <p:tag name="KSO_WM_DIAGRAM_GROUP_CODE" val="l1-1"/>
  <p:tag name="KSO_WM_UNIT_PRESET_TEXT" val="标题文本预设"/>
  <p:tag name="KSO_WM_UNIT_TEXT_FILL_FORE_SCHEMECOLOR_INDEX" val="13"/>
  <p:tag name="KSO_WM_UNIT_TEXT_FILL_TYPE" val="1"/>
</p:tagLst>
</file>

<file path=ppt/tags/tag3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999"/>
  <p:tag name="KSO_WM_TAG_VERSION" val="1.0"/>
  <p:tag name="KSO_WM_UNIT_TYPE" val="l_h_a"/>
  <p:tag name="KSO_WM_UNIT_INDEX" val="1_2_1"/>
  <p:tag name="KSO_WM_UNIT_ID" val="diagram20185999_1*l_h_a*1_2_1"/>
  <p:tag name="KSO_WM_UNIT_LAYERLEVEL" val="1_1_1"/>
  <p:tag name="KSO_WM_UNIT_VALUE" val="22"/>
  <p:tag name="KSO_WM_UNIT_HIGHLIGHT" val="0"/>
  <p:tag name="KSO_WM_UNIT_COMPATIBLE" val="0"/>
  <p:tag name="KSO_WM_UNIT_CLEAR" val="0"/>
  <p:tag name="KSO_WM_BEAUTIFY_FLAG" val="#wm#"/>
  <p:tag name="KSO_WM_DIAGRAM_GROUP_CODE" val="l1-1"/>
  <p:tag name="KSO_WM_UNIT_PRESET_TEXT" val="标题文本预设"/>
  <p:tag name="KSO_WM_UNIT_TEXT_FILL_FORE_SCHEMECOLOR_INDEX" val="13"/>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heme/theme1.xml><?xml version="1.0" encoding="utf-8"?>
<a:theme xmlns:a="http://schemas.openxmlformats.org/drawingml/2006/main" name="8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主题5">
  <a:themeElements>
    <a:clrScheme name="房利美">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主题5">
  <a:themeElements>
    <a:clrScheme name="房利美">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TotalTime>
  <Words>2768</Words>
  <Application>Microsoft Office PowerPoint</Application>
  <PresentationFormat>宽屏</PresentationFormat>
  <Paragraphs>332</Paragraphs>
  <Slides>38</Slides>
  <Notes>13</Notes>
  <HiddenSlides>0</HiddenSlides>
  <MMClips>0</MMClips>
  <ScaleCrop>false</ScaleCrop>
  <HeadingPairs>
    <vt:vector size="6" baseType="variant">
      <vt:variant>
        <vt:lpstr>已用的字体</vt:lpstr>
      </vt:variant>
      <vt:variant>
        <vt:i4>10</vt:i4>
      </vt:variant>
      <vt:variant>
        <vt:lpstr>主题</vt:lpstr>
      </vt:variant>
      <vt:variant>
        <vt:i4>4</vt:i4>
      </vt:variant>
      <vt:variant>
        <vt:lpstr>幻灯片标题</vt:lpstr>
      </vt:variant>
      <vt:variant>
        <vt:i4>38</vt:i4>
      </vt:variant>
    </vt:vector>
  </HeadingPairs>
  <TitlesOfParts>
    <vt:vector size="52" baseType="lpstr">
      <vt:lpstr>FontAwesome</vt:lpstr>
      <vt:lpstr>等线</vt:lpstr>
      <vt:lpstr>汉仪雅酷黑 75W</vt:lpstr>
      <vt:lpstr>宋体</vt:lpstr>
      <vt:lpstr>微软雅黑</vt:lpstr>
      <vt:lpstr>Arial</vt:lpstr>
      <vt:lpstr>Calibri</vt:lpstr>
      <vt:lpstr>Consolas</vt:lpstr>
      <vt:lpstr>Times New Roman</vt:lpstr>
      <vt:lpstr>Wingdings</vt:lpstr>
      <vt:lpstr>8_Office 主题​​</vt:lpstr>
      <vt:lpstr>3_Office 主题​​</vt:lpstr>
      <vt:lpstr>主题5</vt:lpstr>
      <vt:lpstr>1_主题5</vt:lpstr>
      <vt:lpstr>YJK光伏支架结构设计软件 柔性支架</vt:lpstr>
      <vt:lpstr>行业背景</vt:lpstr>
      <vt:lpstr>PowerPoint 演示文稿</vt:lpstr>
      <vt:lpstr>PowerPoint 演示文稿</vt:lpstr>
      <vt:lpstr>PowerPoint 演示文稿</vt:lpstr>
      <vt:lpstr>PowerPoint 演示文稿</vt:lpstr>
      <vt:lpstr>PowerPoint 演示文稿</vt:lpstr>
      <vt:lpstr>柔性支架参数化模型输入</vt:lpstr>
      <vt:lpstr>柔性支架参数化模型输入-组成</vt:lpstr>
      <vt:lpstr>柔性支单层悬索、双层桁架索参数化模型输入</vt:lpstr>
      <vt:lpstr>柔性支单层悬索、双层桁架索参数化模型输入</vt:lpstr>
      <vt:lpstr>柔性支单层悬索、双层桁架索参数化模型输入</vt:lpstr>
      <vt:lpstr>刚性、柔性支架参数化信息增加导入、导出功能</vt:lpstr>
      <vt:lpstr>柔性支架参数化模型输入-支架设计</vt:lpstr>
      <vt:lpstr>柔性支架参数化模型输入-支架设计</vt:lpstr>
      <vt:lpstr>荷载计算便利的小工具</vt:lpstr>
      <vt:lpstr>柔性支架属性定义和结果展示</vt:lpstr>
      <vt:lpstr>柔性支单层悬索、双层桁架索参数化模型输入</vt:lpstr>
      <vt:lpstr>柔性支架参数化模型-交互修改功能</vt:lpstr>
      <vt:lpstr>柔性支架参数化模型-交互修改功能</vt:lpstr>
      <vt:lpstr>模型和结果展示增加构件分组功能</vt:lpstr>
      <vt:lpstr>柔性支架参数化模型输入-光伏组件库</vt:lpstr>
      <vt:lpstr>柔性支架参数化模型-自动导荷</vt:lpstr>
      <vt:lpstr>PowerPoint 演示文稿</vt:lpstr>
      <vt:lpstr>光伏柔性支架-考虑几何非线性</vt:lpstr>
      <vt:lpstr>光伏柔性支架-考虑几何非线性</vt:lpstr>
      <vt:lpstr>光伏柔性支架-非线性分析</vt:lpstr>
      <vt:lpstr>光伏柔性支架-结果查看</vt:lpstr>
      <vt:lpstr>光伏柔性支架-结果查看</vt:lpstr>
      <vt:lpstr>光伏柔性支架-结果查看</vt:lpstr>
      <vt:lpstr>光伏柔性支架-结果查看</vt:lpstr>
      <vt:lpstr>光伏柔性支架-结果查看</vt:lpstr>
      <vt:lpstr>光伏柔性支架-结果查看</vt:lpstr>
      <vt:lpstr>光伏柔性支架-结果查看</vt:lpstr>
      <vt:lpstr>光伏柔性支架-结果查看</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YJK助力装配式建筑的一体化设计</dc:title>
  <dc:creator>Administrator</dc:creator>
  <cp:lastModifiedBy>Admin</cp:lastModifiedBy>
  <cp:revision>1260</cp:revision>
  <dcterms:created xsi:type="dcterms:W3CDTF">2018-08-07T06:14:00Z</dcterms:created>
  <dcterms:modified xsi:type="dcterms:W3CDTF">2023-07-22T04:57:46Z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CABA0341433745D89E561A95E3C4CDCE</vt:lpwstr>
  </property>
</Properties>
</file>