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439" r:id="rId3"/>
    <p:sldId id="440" r:id="rId5"/>
    <p:sldId id="441" r:id="rId6"/>
    <p:sldId id="442" r:id="rId7"/>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Lst>
  <p:sldSz cx="12192000" cy="6858000"/>
  <p:notesSz cx="6858000" cy="9144000"/>
  <p:custDataLst>
    <p:tags r:id="rId30"/>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4" userDrawn="1">
          <p15:clr>
            <a:srgbClr val="A4A3A4"/>
          </p15:clr>
        </p15:guide>
        <p15:guide id="2" pos="39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14"/>
        <p:guide pos="393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39.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full">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advClick="0"/>
    </mc:Choice>
    <mc:Fallback>
      <p:transition spd="slow" advClick="0"/>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tags" Target="../tags/tag20.xml"/><Relationship Id="rId2" Type="http://schemas.openxmlformats.org/officeDocument/2006/relationships/image" Target="../media/image2.png"/><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tags" Target="../tags/tag2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30.png"/><Relationship Id="rId3" Type="http://schemas.openxmlformats.org/officeDocument/2006/relationships/tags" Target="../tags/tag24.xml"/><Relationship Id="rId2" Type="http://schemas.openxmlformats.org/officeDocument/2006/relationships/image" Target="../media/image2.png"/><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tags" Target="../tags/tag26.xml"/><Relationship Id="rId2" Type="http://schemas.openxmlformats.org/officeDocument/2006/relationships/image" Target="../media/image2.png"/><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tags" Target="../tags/tag28.xml"/><Relationship Id="rId3" Type="http://schemas.openxmlformats.org/officeDocument/2006/relationships/image" Target="../media/image34.png"/><Relationship Id="rId2" Type="http://schemas.openxmlformats.org/officeDocument/2006/relationships/tags" Target="../tags/tag27.xml"/><Relationship Id="rId1"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tags" Target="../tags/tag30.xml"/><Relationship Id="rId4" Type="http://schemas.openxmlformats.org/officeDocument/2006/relationships/image" Target="../media/image2.png"/><Relationship Id="rId3" Type="http://schemas.openxmlformats.org/officeDocument/2006/relationships/tags" Target="../tags/tag29.xml"/><Relationship Id="rId2" Type="http://schemas.openxmlformats.org/officeDocument/2006/relationships/image" Target="../media/image37.pn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tags" Target="../tags/tag32.xml"/></Relationships>
</file>

<file path=ppt/slides/_rels/slide18.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tags" Target="../tags/tag36.xml"/><Relationship Id="rId7" Type="http://schemas.openxmlformats.org/officeDocument/2006/relationships/image" Target="../media/image46.png"/><Relationship Id="rId6" Type="http://schemas.openxmlformats.org/officeDocument/2006/relationships/tags" Target="../tags/tag35.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tags" Target="../tags/tag34.xml"/><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45.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3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4.xml"/><Relationship Id="rId2" Type="http://schemas.openxmlformats.org/officeDocument/2006/relationships/image" Target="../media/image2.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png"/><Relationship Id="rId7" Type="http://schemas.openxmlformats.org/officeDocument/2006/relationships/tags" Target="../tags/tag8.xml"/><Relationship Id="rId6" Type="http://schemas.openxmlformats.org/officeDocument/2006/relationships/image" Target="../media/image5.png"/><Relationship Id="rId5" Type="http://schemas.openxmlformats.org/officeDocument/2006/relationships/tags" Target="../tags/tag7.xml"/><Relationship Id="rId4" Type="http://schemas.openxmlformats.org/officeDocument/2006/relationships/image" Target="../media/image4.png"/><Relationship Id="rId3" Type="http://schemas.openxmlformats.org/officeDocument/2006/relationships/tags" Target="../tags/tag6.xml"/><Relationship Id="rId2" Type="http://schemas.openxmlformats.org/officeDocument/2006/relationships/image" Target="../media/image2.png"/><Relationship Id="rId10" Type="http://schemas.openxmlformats.org/officeDocument/2006/relationships/notesSlide" Target="../notesSlides/notesSlide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1.xml"/><Relationship Id="rId4" Type="http://schemas.openxmlformats.org/officeDocument/2006/relationships/image" Target="../media/image7.png"/><Relationship Id="rId3" Type="http://schemas.openxmlformats.org/officeDocument/2006/relationships/tags" Target="../tags/tag10.xml"/><Relationship Id="rId2" Type="http://schemas.openxmlformats.org/officeDocument/2006/relationships/image" Target="../media/image2.png"/><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tags" Target="../tags/tag14.xml"/><Relationship Id="rId4" Type="http://schemas.openxmlformats.org/officeDocument/2006/relationships/image" Target="../media/image9.png"/><Relationship Id="rId3" Type="http://schemas.openxmlformats.org/officeDocument/2006/relationships/tags" Target="../tags/tag13.xml"/><Relationship Id="rId2" Type="http://schemas.openxmlformats.org/officeDocument/2006/relationships/image" Target="../media/image2.png"/><Relationship Id="rId11" Type="http://schemas.openxmlformats.org/officeDocument/2006/relationships/notesSlide" Target="../notesSlides/notesSlide6.xml"/><Relationship Id="rId10" Type="http://schemas.openxmlformats.org/officeDocument/2006/relationships/slideLayout" Target="../slideLayouts/slideLayout1.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页脚占位符 4"/>
          <p:cNvSpPr txBox="1">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kern="1200" cap="none" spc="0" normalizeH="0" baseline="0" noProof="0">
                <a:ln>
                  <a:noFill/>
                </a:ln>
                <a:solidFill>
                  <a:srgbClr val="898989"/>
                </a:solidFill>
                <a:effectLst/>
                <a:uLnTx/>
                <a:uFillTx/>
                <a:latin typeface="+mn-lt"/>
                <a:ea typeface="宋体" panose="02010600030101010101" pitchFamily="2" charset="-122"/>
                <a:cs typeface="+mn-cs"/>
                <a:sym typeface="Franklin Gothic Book" panose="020B0503020102020204" pitchFamily="34" charset="0"/>
              </a:rPr>
              <a:t>北京盈建科程序有限责任公司 (Beijing YJK Building Software Co., Ltd.) </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Franklin Gothic Book" panose="020B0503020102020204" pitchFamily="34" charset="0"/>
            </a:endParaRPr>
          </a:p>
        </p:txBody>
      </p:sp>
      <p:pic>
        <p:nvPicPr>
          <p:cNvPr id="30723" name="Picture 4"/>
          <p:cNvPicPr>
            <a:picLocks noChangeAspect="1"/>
          </p:cNvPicPr>
          <p:nvPr/>
        </p:nvPicPr>
        <p:blipFill>
          <a:blip r:embed="rId1"/>
          <a:stretch>
            <a:fillRect/>
          </a:stretch>
        </p:blipFill>
        <p:spPr>
          <a:xfrm>
            <a:off x="17780" y="8255"/>
            <a:ext cx="12197715" cy="6880225"/>
          </a:xfrm>
          <a:prstGeom prst="rect">
            <a:avLst/>
          </a:prstGeom>
          <a:noFill/>
          <a:ln w="9525">
            <a:noFill/>
          </a:ln>
        </p:spPr>
      </p:pic>
      <p:pic>
        <p:nvPicPr>
          <p:cNvPr id="30724" name="Picture 5"/>
          <p:cNvPicPr>
            <a:picLocks noChangeAspect="1"/>
          </p:cNvPicPr>
          <p:nvPr>
            <p:custDataLst>
              <p:tags r:id="rId2"/>
            </p:custDataLst>
          </p:nvPr>
        </p:nvPicPr>
        <p:blipFill>
          <a:blip r:embed="rId3"/>
          <a:stretch>
            <a:fillRect/>
          </a:stretch>
        </p:blipFill>
        <p:spPr>
          <a:xfrm>
            <a:off x="1415098" y="476885"/>
            <a:ext cx="2876550" cy="536575"/>
          </a:xfrm>
          <a:prstGeom prst="rect">
            <a:avLst/>
          </a:prstGeom>
          <a:noFill/>
          <a:ln w="9525">
            <a:noFill/>
          </a:ln>
        </p:spPr>
      </p:pic>
      <p:sp>
        <p:nvSpPr>
          <p:cNvPr id="30725" name="标题 1"/>
          <p:cNvSpPr>
            <a:spLocks noGrp="1"/>
          </p:cNvSpPr>
          <p:nvPr>
            <p:ph type="ctrTitle"/>
          </p:nvPr>
        </p:nvSpPr>
        <p:spPr>
          <a:xfrm>
            <a:off x="1809750" y="2564765"/>
            <a:ext cx="8572500" cy="1592580"/>
          </a:xfrm>
        </p:spPr>
        <p:txBody>
          <a:bodyPr vert="horz" wrap="square" lIns="91440" tIns="45720" rIns="91440" bIns="45720" anchor="ctr" anchorCtr="0"/>
          <a:p>
            <a:pPr eaLnBrk="1" hangingPunct="1">
              <a:buClrTx/>
              <a:buSzTx/>
              <a:buFontTx/>
            </a:pPr>
            <a:r>
              <a:rPr lang="zh-CN" altLang="zh-CN" dirty="0">
                <a:solidFill>
                  <a:schemeClr val="tx1"/>
                </a:solidFill>
                <a:latin typeface="Times New Roman" panose="02020603050405020304" charset="0"/>
                <a:ea typeface="汉仪大隶书简" panose="02010600000101010101" charset="-122"/>
              </a:rPr>
              <a:t>框架</a:t>
            </a:r>
            <a:r>
              <a:rPr lang="en-US" altLang="zh-CN" dirty="0">
                <a:solidFill>
                  <a:schemeClr val="tx1"/>
                </a:solidFill>
                <a:latin typeface="Times New Roman" panose="02020603050405020304" charset="0"/>
                <a:ea typeface="汉仪大隶书简" panose="02010600000101010101" charset="-122"/>
              </a:rPr>
              <a:t>—</a:t>
            </a:r>
            <a:r>
              <a:rPr lang="zh-CN" altLang="zh-CN" dirty="0">
                <a:solidFill>
                  <a:schemeClr val="tx1"/>
                </a:solidFill>
                <a:latin typeface="Times New Roman" panose="02020603050405020304" charset="0"/>
                <a:ea typeface="汉仪大隶书简" panose="02010600000101010101" charset="-122"/>
              </a:rPr>
              <a:t>剪力墙结构</a:t>
            </a:r>
            <a:br>
              <a:rPr lang="zh-CN" altLang="zh-CN" dirty="0">
                <a:solidFill>
                  <a:schemeClr val="tx1"/>
                </a:solidFill>
                <a:latin typeface="Times New Roman" panose="02020603050405020304" charset="0"/>
                <a:ea typeface="汉仪大隶书简" panose="02010600000101010101" charset="-122"/>
              </a:rPr>
            </a:br>
            <a:r>
              <a:rPr lang="zh-CN" altLang="zh-CN" sz="2000" dirty="0">
                <a:solidFill>
                  <a:schemeClr val="tx1"/>
                </a:solidFill>
                <a:latin typeface="Times New Roman" panose="02020603050405020304" charset="0"/>
                <a:ea typeface="汉仪大隶书简" panose="02010600000101010101" charset="-122"/>
              </a:rPr>
              <a:t>为例说明程序重要参数及合理性判断</a:t>
            </a:r>
            <a:br>
              <a:rPr lang="zh-CN" altLang="zh-CN" sz="2000" dirty="0">
                <a:solidFill>
                  <a:schemeClr val="tx1"/>
                </a:solidFill>
                <a:latin typeface="Times New Roman" panose="02020603050405020304" charset="0"/>
                <a:ea typeface="汉仪大隶书简" panose="02010600000101010101" charset="-122"/>
              </a:rPr>
            </a:br>
            <a:br>
              <a:rPr lang="zh-CN" altLang="zh-CN" sz="2000" dirty="0">
                <a:solidFill>
                  <a:schemeClr val="tx1"/>
                </a:solidFill>
                <a:latin typeface="Times New Roman" panose="02020603050405020304" charset="0"/>
                <a:ea typeface="汉仪大隶书简" panose="02010600000101010101" charset="-122"/>
              </a:rPr>
            </a:br>
            <a:br>
              <a:rPr lang="zh-CN" altLang="zh-CN" sz="2000" dirty="0">
                <a:solidFill>
                  <a:schemeClr val="tx1"/>
                </a:solidFill>
                <a:latin typeface="Times New Roman" panose="02020603050405020304" charset="0"/>
                <a:ea typeface="汉仪大隶书简" panose="02010600000101010101" charset="-122"/>
              </a:rPr>
            </a:br>
            <a:r>
              <a:rPr lang="zh-CN" altLang="zh-CN" sz="2000" dirty="0">
                <a:solidFill>
                  <a:schemeClr val="tx1"/>
                </a:solidFill>
                <a:latin typeface="Times New Roman" panose="02020603050405020304" charset="0"/>
                <a:ea typeface="汉仪大隶书简" panose="02010600000101010101" charset="-122"/>
              </a:rPr>
              <a:t>盈建科技术：刘聪聪</a:t>
            </a:r>
            <a:br>
              <a:rPr lang="zh-CN" altLang="zh-CN" sz="2000" dirty="0">
                <a:solidFill>
                  <a:schemeClr val="tx1"/>
                </a:solidFill>
                <a:latin typeface="Times New Roman" panose="02020603050405020304" charset="0"/>
                <a:ea typeface="汉仪大隶书简" panose="02010600000101010101" charset="-122"/>
              </a:rPr>
            </a:br>
            <a:endParaRPr lang="zh-CN" altLang="zh-CN" sz="2000" dirty="0">
              <a:solidFill>
                <a:schemeClr val="tx1"/>
              </a:solidFill>
              <a:latin typeface="Times New Roman" panose="02020603050405020304" charset="0"/>
              <a:ea typeface="汉仪大隶书简" panose="0201060000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7836535" cy="857250"/>
          </a:xfrm>
        </p:spPr>
        <p:txBody>
          <a:bodyPr vert="horz" wrap="square" lIns="91440" tIns="45720" rIns="91440" bIns="45720" anchor="ctr" anchorCtr="0"/>
          <a:p>
            <a:pPr algn="l"/>
            <a:r>
              <a:rPr lang="zh-CN" altLang="en-US" sz="2800" b="1" dirty="0">
                <a:latin typeface="Times New Roman" panose="02020603050405020304" charset="0"/>
                <a:ea typeface="汉仪大隶书简" panose="02010600000101010101" charset="-122"/>
                <a:cs typeface="+mn-cs"/>
                <a:sym typeface="宋体" panose="02010600030101010101" pitchFamily="2" charset="-122"/>
              </a:rPr>
              <a:t>七、程序是如何判断结构是否是薄弱层？</a:t>
            </a:r>
            <a:endParaRPr lang="zh-CN" altLang="en-US" sz="2800" b="1" dirty="0">
              <a:solidFill>
                <a:schemeClr val="tx1"/>
              </a:solidFill>
              <a:latin typeface="Times New Roman" panose="02020603050405020304" charset="0"/>
              <a:ea typeface="汉仪大隶书简" panose="02010600000101010101" charset="-122"/>
              <a:cs typeface="+mn-cs"/>
              <a:sym typeface="宋体" panose="02010600030101010101" pitchFamily="2" charset="-122"/>
            </a:endParaRPr>
          </a:p>
        </p:txBody>
      </p:sp>
      <p:sp>
        <p:nvSpPr>
          <p:cNvPr id="31747" name="内容占位符 2"/>
          <p:cNvSpPr>
            <a:spLocks noGrp="1"/>
          </p:cNvSpPr>
          <p:nvPr>
            <p:ph type="subTitle" idx="1"/>
          </p:nvPr>
        </p:nvSpPr>
        <p:spPr>
          <a:xfrm>
            <a:off x="479425" y="857250"/>
            <a:ext cx="10084435" cy="4977765"/>
          </a:xfrm>
        </p:spPr>
        <p:txBody>
          <a:bodyPr vert="horz" wrap="square" lIns="91440" tIns="45720" rIns="91440" bIns="45720" anchor="t" anchorCtr="0"/>
          <a:p>
            <a:pPr marL="342900" indent="-342900" algn="l" defTabSz="0">
              <a:buFont typeface="Arial" panose="020B0604020202020204" pitchFamily="34" charset="0"/>
              <a:buChar char="•"/>
            </a:pPr>
            <a:r>
              <a:rPr lang="zh-CN" altLang="en-US" sz="2000" b="1" dirty="0">
                <a:latin typeface="Times New Roman" panose="02020603050405020304" charset="0"/>
                <a:ea typeface="汉仪楷体S" panose="00020600040101010101" charset="-122"/>
                <a:sym typeface="宋体" panose="02010600030101010101" pitchFamily="2" charset="-122"/>
              </a:rPr>
              <a:t>《抗规》3.4.4-2 条规定：“平面规则而竖向不规则的建筑，应采用空间结构计算模型，刚度小的楼层的地震剪力应乘以不小于 1.15 的增大系数。”</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r>
              <a:rPr lang="zh-CN" altLang="en-US" sz="2000" b="1" dirty="0">
                <a:latin typeface="Times New Roman" panose="02020603050405020304" charset="0"/>
                <a:ea typeface="汉仪楷体S" panose="00020600040101010101" charset="-122"/>
                <a:sym typeface="宋体" panose="02010600030101010101" pitchFamily="2" charset="-122"/>
              </a:rPr>
              <a:t>《高规》3.5.8 条规定：“侧向刚度变化、承载力变化、竖向抗侧力构件连续性不符合本规程第 3.5.2、3.5.3、3.5.4 条要求的楼层，其对应于地震作用标准值的剪力应乘以 1.25 的增大系数。”</a:t>
            </a:r>
            <a:endParaRPr lang="zh-CN" altLang="en-US" sz="2000" b="1" dirty="0">
              <a:latin typeface="Times New Roman" panose="02020603050405020304" charset="0"/>
              <a:ea typeface="汉仪楷体S" panose="00020600040101010101" charset="-122"/>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9047798" y="6237605"/>
            <a:ext cx="2876550" cy="536575"/>
          </a:xfrm>
          <a:prstGeom prst="rect">
            <a:avLst/>
          </a:prstGeom>
          <a:noFill/>
          <a:ln w="9525">
            <a:noFill/>
          </a:ln>
        </p:spPr>
      </p:pic>
      <p:pic>
        <p:nvPicPr>
          <p:cNvPr id="9" name="图片 8"/>
          <p:cNvPicPr>
            <a:picLocks noChangeAspect="1"/>
          </p:cNvPicPr>
          <p:nvPr>
            <p:custDataLst>
              <p:tags r:id="rId3"/>
            </p:custDataLst>
          </p:nvPr>
        </p:nvPicPr>
        <p:blipFill>
          <a:blip r:embed="rId4"/>
          <a:stretch>
            <a:fillRect/>
          </a:stretch>
        </p:blipFill>
        <p:spPr>
          <a:xfrm>
            <a:off x="2063750" y="2781300"/>
            <a:ext cx="3757930" cy="2411095"/>
          </a:xfrm>
          <a:prstGeom prst="rect">
            <a:avLst/>
          </a:prstGeom>
        </p:spPr>
      </p:pic>
      <p:pic>
        <p:nvPicPr>
          <p:cNvPr id="5" name="图片 4"/>
          <p:cNvPicPr>
            <a:picLocks noChangeAspect="1"/>
          </p:cNvPicPr>
          <p:nvPr/>
        </p:nvPicPr>
        <p:blipFill>
          <a:blip r:embed="rId5"/>
          <a:stretch>
            <a:fillRect/>
          </a:stretch>
        </p:blipFill>
        <p:spPr>
          <a:xfrm>
            <a:off x="6456045" y="2708910"/>
            <a:ext cx="3273425" cy="3245485"/>
          </a:xfrm>
          <a:prstGeom prst="rect">
            <a:avLst/>
          </a:prstGeom>
        </p:spPr>
      </p:pic>
      <p:sp>
        <p:nvSpPr>
          <p:cNvPr id="6" name="文本框 5"/>
          <p:cNvSpPr txBox="1"/>
          <p:nvPr/>
        </p:nvSpPr>
        <p:spPr>
          <a:xfrm>
            <a:off x="695960" y="5373370"/>
            <a:ext cx="4653915" cy="1390650"/>
          </a:xfrm>
          <a:prstGeom prst="rect">
            <a:avLst/>
          </a:prstGeom>
          <a:noFill/>
        </p:spPr>
        <p:txBody>
          <a:bodyPr wrap="square" rtlCol="0" anchor="t">
            <a:noAutofit/>
          </a:bodyPr>
          <a:p>
            <a:r>
              <a:rPr lang="zh-CN" altLang="en-US" sz="1800">
                <a:latin typeface="Times New Roman" panose="02020603050405020304" charset="0"/>
                <a:ea typeface="汉仪楷体S" panose="00020600040101010101" charset="-122"/>
              </a:rPr>
              <a:t>薄弱层是可以人工调整、控制的，由于</a:t>
            </a:r>
            <a:r>
              <a:rPr lang="zh-CN" altLang="en-US" sz="1800">
                <a:solidFill>
                  <a:srgbClr val="FF0000"/>
                </a:solidFill>
                <a:latin typeface="Times New Roman" panose="02020603050405020304" charset="0"/>
                <a:ea typeface="汉仪楷体S" panose="00020600040101010101" charset="-122"/>
              </a:rPr>
              <a:t>层刚度</a:t>
            </a:r>
            <a:r>
              <a:rPr lang="zh-CN" altLang="en-US" sz="1800">
                <a:latin typeface="Times New Roman" panose="02020603050405020304" charset="0"/>
                <a:ea typeface="汉仪楷体S" panose="00020600040101010101" charset="-122"/>
              </a:rPr>
              <a:t>产生的薄弱层，可以通过调整结构布置、</a:t>
            </a:r>
            <a:endParaRPr lang="zh-CN" altLang="en-US" sz="1800">
              <a:latin typeface="Times New Roman" panose="02020603050405020304" charset="0"/>
              <a:ea typeface="汉仪楷体S" panose="00020600040101010101" charset="-122"/>
            </a:endParaRPr>
          </a:p>
          <a:p>
            <a:r>
              <a:rPr lang="zh-CN" altLang="en-US" sz="1800">
                <a:latin typeface="Times New Roman" panose="02020603050405020304" charset="0"/>
                <a:ea typeface="汉仪楷体S" panose="00020600040101010101" charset="-122"/>
              </a:rPr>
              <a:t>材料强度来改变；由</a:t>
            </a:r>
            <a:r>
              <a:rPr lang="zh-CN" altLang="en-US" sz="1800">
                <a:solidFill>
                  <a:srgbClr val="FF0000"/>
                </a:solidFill>
                <a:latin typeface="Times New Roman" panose="02020603050405020304" charset="0"/>
                <a:ea typeface="汉仪楷体S" panose="00020600040101010101" charset="-122"/>
              </a:rPr>
              <a:t>楼层承载力</a:t>
            </a:r>
            <a:r>
              <a:rPr lang="zh-CN" altLang="en-US" sz="1800">
                <a:latin typeface="Times New Roman" panose="02020603050405020304" charset="0"/>
                <a:ea typeface="汉仪楷体S" panose="00020600040101010101" charset="-122"/>
              </a:rPr>
              <a:t>产生的薄弱层，可通过调整配筋来解决。</a:t>
            </a:r>
            <a:endParaRPr lang="zh-CN" altLang="en-US" sz="1800">
              <a:latin typeface="Times New Roman" panose="02020603050405020304" charset="0"/>
              <a:ea typeface="汉仪楷体S" panose="0002060004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7836535" cy="857250"/>
          </a:xfrm>
        </p:spPr>
        <p:txBody>
          <a:bodyPr vert="horz" wrap="square" lIns="91440" tIns="45720" rIns="91440" bIns="45720" anchor="ctr" anchorCtr="0"/>
          <a:p>
            <a:pPr algn="l"/>
            <a:r>
              <a:rPr lang="zh-CN" altLang="en-US" sz="2800" b="1" dirty="0">
                <a:latin typeface="Times New Roman" panose="02020603050405020304" charset="0"/>
                <a:ea typeface="汉仪大隶书简" panose="02010600000101010101" charset="-122"/>
                <a:cs typeface="+mn-cs"/>
                <a:sym typeface="宋体" panose="02010600030101010101" pitchFamily="2" charset="-122"/>
              </a:rPr>
              <a:t>八、程序是怎么考虑最小剪重比的调整？</a:t>
            </a:r>
            <a:endParaRPr lang="zh-CN" altLang="en-US" sz="2800" b="1" dirty="0">
              <a:solidFill>
                <a:schemeClr val="tx1"/>
              </a:solidFill>
              <a:latin typeface="Times New Roman" panose="02020603050405020304" charset="0"/>
              <a:ea typeface="汉仪大隶书简" panose="02010600000101010101" charset="-122"/>
              <a:cs typeface="+mn-cs"/>
              <a:sym typeface="宋体" panose="02010600030101010101" pitchFamily="2" charset="-122"/>
            </a:endParaRPr>
          </a:p>
        </p:txBody>
      </p:sp>
      <p:sp>
        <p:nvSpPr>
          <p:cNvPr id="31747" name="内容占位符 2"/>
          <p:cNvSpPr>
            <a:spLocks noGrp="1"/>
          </p:cNvSpPr>
          <p:nvPr>
            <p:ph type="subTitle" idx="1"/>
          </p:nvPr>
        </p:nvSpPr>
        <p:spPr>
          <a:xfrm>
            <a:off x="479425" y="857250"/>
            <a:ext cx="10084435" cy="4977765"/>
          </a:xfrm>
        </p:spPr>
        <p:txBody>
          <a:bodyPr vert="horz" wrap="square" lIns="91440" tIns="45720" rIns="91440" bIns="45720" anchor="t" anchorCtr="0"/>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sym typeface="宋体" panose="02010600030101010101" pitchFamily="2" charset="-122"/>
              </a:rPr>
              <a:t>《抗震规范》5.2.5 条、《高规》4.3.12 规定了抗震验算时楼层剪重比不应小于规范给出的剪力系数λ。</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9047798" y="6237605"/>
            <a:ext cx="2876550" cy="536575"/>
          </a:xfrm>
          <a:prstGeom prst="rect">
            <a:avLst/>
          </a:prstGeom>
          <a:noFill/>
          <a:ln w="9525">
            <a:noFill/>
          </a:ln>
        </p:spPr>
      </p:pic>
      <p:pic>
        <p:nvPicPr>
          <p:cNvPr id="3" name="图片 2"/>
          <p:cNvPicPr>
            <a:picLocks noChangeAspect="1"/>
          </p:cNvPicPr>
          <p:nvPr/>
        </p:nvPicPr>
        <p:blipFill>
          <a:blip r:embed="rId3"/>
          <a:stretch>
            <a:fillRect/>
          </a:stretch>
        </p:blipFill>
        <p:spPr>
          <a:xfrm>
            <a:off x="2063750" y="1800860"/>
            <a:ext cx="8070850" cy="518160"/>
          </a:xfrm>
          <a:prstGeom prst="rect">
            <a:avLst/>
          </a:prstGeom>
        </p:spPr>
      </p:pic>
      <p:pic>
        <p:nvPicPr>
          <p:cNvPr id="2" name="图片 1"/>
          <p:cNvPicPr>
            <a:picLocks noChangeAspect="1"/>
          </p:cNvPicPr>
          <p:nvPr/>
        </p:nvPicPr>
        <p:blipFill>
          <a:blip r:embed="rId4"/>
          <a:stretch>
            <a:fillRect/>
          </a:stretch>
        </p:blipFill>
        <p:spPr>
          <a:xfrm>
            <a:off x="3072130" y="2132965"/>
            <a:ext cx="1997710" cy="953135"/>
          </a:xfrm>
          <a:prstGeom prst="rect">
            <a:avLst/>
          </a:prstGeom>
        </p:spPr>
      </p:pic>
      <p:pic>
        <p:nvPicPr>
          <p:cNvPr id="6" name="图片 5"/>
          <p:cNvPicPr>
            <a:picLocks noChangeAspect="1"/>
          </p:cNvPicPr>
          <p:nvPr/>
        </p:nvPicPr>
        <p:blipFill>
          <a:blip r:embed="rId5"/>
          <a:stretch>
            <a:fillRect/>
          </a:stretch>
        </p:blipFill>
        <p:spPr>
          <a:xfrm>
            <a:off x="5520055" y="2204720"/>
            <a:ext cx="4119880" cy="327025"/>
          </a:xfrm>
          <a:prstGeom prst="rect">
            <a:avLst/>
          </a:prstGeom>
        </p:spPr>
      </p:pic>
      <p:pic>
        <p:nvPicPr>
          <p:cNvPr id="5" name="图片 4"/>
          <p:cNvPicPr>
            <a:picLocks noChangeAspect="1"/>
          </p:cNvPicPr>
          <p:nvPr/>
        </p:nvPicPr>
        <p:blipFill>
          <a:blip r:embed="rId6"/>
          <a:stretch>
            <a:fillRect/>
          </a:stretch>
        </p:blipFill>
        <p:spPr>
          <a:xfrm>
            <a:off x="5592445" y="2708910"/>
            <a:ext cx="3917950" cy="403225"/>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119380" y="3356610"/>
            <a:ext cx="7389495" cy="2652395"/>
          </a:xfrm>
          <a:prstGeom prst="rect">
            <a:avLst/>
          </a:prstGeom>
        </p:spPr>
      </p:pic>
      <p:pic>
        <p:nvPicPr>
          <p:cNvPr id="7" name="图片 6"/>
          <p:cNvPicPr>
            <a:picLocks noChangeAspect="1"/>
          </p:cNvPicPr>
          <p:nvPr/>
        </p:nvPicPr>
        <p:blipFill>
          <a:blip r:embed="rId9"/>
          <a:stretch>
            <a:fillRect/>
          </a:stretch>
        </p:blipFill>
        <p:spPr>
          <a:xfrm>
            <a:off x="7752080" y="3644900"/>
            <a:ext cx="4384040" cy="21526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7836535" cy="857250"/>
          </a:xfrm>
        </p:spPr>
        <p:txBody>
          <a:bodyPr vert="horz" wrap="square" lIns="91440" tIns="45720" rIns="91440" bIns="45720" anchor="ctr" anchorCtr="0"/>
          <a:p>
            <a:pPr algn="l"/>
            <a:r>
              <a:rPr lang="zh-CN" altLang="en-US" sz="2800" b="1" dirty="0">
                <a:latin typeface="Times New Roman" panose="02020603050405020304" charset="0"/>
                <a:ea typeface="汉仪大隶书简" panose="02010600000101010101" charset="-122"/>
                <a:cs typeface="+mn-cs"/>
                <a:sym typeface="宋体" panose="02010600030101010101" pitchFamily="2" charset="-122"/>
              </a:rPr>
              <a:t>八、程序是怎么考虑最小剪重比的调整？</a:t>
            </a:r>
            <a:endParaRPr lang="zh-CN" altLang="en-US" sz="2800" b="1" dirty="0">
              <a:solidFill>
                <a:schemeClr val="tx1"/>
              </a:solidFill>
              <a:latin typeface="Times New Roman" panose="02020603050405020304" charset="0"/>
              <a:ea typeface="汉仪大隶书简" panose="02010600000101010101" charset="-122"/>
              <a:cs typeface="+mn-cs"/>
              <a:sym typeface="宋体" panose="02010600030101010101" pitchFamily="2" charset="-122"/>
            </a:endParaRPr>
          </a:p>
        </p:txBody>
      </p:sp>
      <p:sp>
        <p:nvSpPr>
          <p:cNvPr id="31747" name="内容占位符 2"/>
          <p:cNvSpPr>
            <a:spLocks noGrp="1"/>
          </p:cNvSpPr>
          <p:nvPr>
            <p:ph type="subTitle" idx="1"/>
          </p:nvPr>
        </p:nvSpPr>
        <p:spPr>
          <a:xfrm>
            <a:off x="47625" y="836930"/>
            <a:ext cx="10084435" cy="4977765"/>
          </a:xfrm>
        </p:spPr>
        <p:txBody>
          <a:bodyPr vert="horz" wrap="square" lIns="91440" tIns="45720" rIns="91440" bIns="45720" anchor="t" anchorCtr="0"/>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sym typeface="宋体" panose="02010600030101010101" pitchFamily="2" charset="-122"/>
              </a:rPr>
              <a:t>用户问题：最小剪重比调整后怎么还是不满足？</a:t>
            </a:r>
            <a:endParaRPr lang="zh-CN" altLang="en-US" sz="2000" b="1" dirty="0">
              <a:latin typeface="Times New Roman" panose="02020603050405020304" charset="0"/>
              <a:ea typeface="汉仪楷体S" panose="00020600040101010101" charset="-122"/>
              <a:sym typeface="宋体" panose="02010600030101010101" pitchFamily="2" charset="-122"/>
            </a:endParaRPr>
          </a:p>
          <a:p>
            <a:pPr marL="342900" indent="-342900" algn="l" defTabSz="0">
              <a:buClrTx/>
              <a:buSzTx/>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9047798" y="6237605"/>
            <a:ext cx="2876550" cy="536575"/>
          </a:xfrm>
          <a:prstGeom prst="rect">
            <a:avLst/>
          </a:prstGeom>
          <a:noFill/>
          <a:ln w="9525">
            <a:noFill/>
          </a:ln>
        </p:spPr>
      </p:pic>
      <p:pic>
        <p:nvPicPr>
          <p:cNvPr id="13" name="图片 12"/>
          <p:cNvPicPr>
            <a:picLocks noChangeAspect="1"/>
          </p:cNvPicPr>
          <p:nvPr>
            <p:custDataLst>
              <p:tags r:id="rId3"/>
            </p:custDataLst>
          </p:nvPr>
        </p:nvPicPr>
        <p:blipFill>
          <a:blip r:embed="rId4"/>
          <a:stretch>
            <a:fillRect/>
          </a:stretch>
        </p:blipFill>
        <p:spPr>
          <a:xfrm>
            <a:off x="0" y="1412875"/>
            <a:ext cx="8201025" cy="5095875"/>
          </a:xfrm>
          <a:prstGeom prst="rect">
            <a:avLst/>
          </a:prstGeom>
        </p:spPr>
      </p:pic>
      <p:sp>
        <p:nvSpPr>
          <p:cNvPr id="2" name="文本框 1"/>
          <p:cNvSpPr txBox="1"/>
          <p:nvPr/>
        </p:nvSpPr>
        <p:spPr>
          <a:xfrm>
            <a:off x="8294370" y="188595"/>
            <a:ext cx="3770630" cy="5908040"/>
          </a:xfrm>
          <a:prstGeom prst="rect">
            <a:avLst/>
          </a:prstGeom>
          <a:noFill/>
        </p:spPr>
        <p:txBody>
          <a:bodyPr wrap="square" rtlCol="0" anchor="t">
            <a:spAutoFit/>
          </a:bodyPr>
          <a:p>
            <a:r>
              <a:rPr lang="zh-CN" altLang="en-US" sz="1800">
                <a:latin typeface="Times New Roman" panose="02020603050405020304" charset="0"/>
                <a:ea typeface="汉仪楷体S" panose="00020600040101010101" charset="-122"/>
              </a:rPr>
              <a:t>《建筑抗震设计规范(GB 50011-2010）统一培训教材》中指出:按楼层最小地震剪力系数对结构水平地震作用效应进行调整时应该注意，如果较多楼层的剪力系数不满足最小剪力系数要求（例如15%以上的楼层)、或底部楼层剪力系数小于最小剪力系数要求太多（例如小于85%)，说明结构整体刚度偏弱（或结构太重)，应调整结构体系，增强结构刚度（或减小结构重量)，而不能简单采用放大楼层剪力系数的方法。</a:t>
            </a:r>
            <a:endParaRPr lang="zh-CN" altLang="en-US" sz="1800">
              <a:latin typeface="Times New Roman" panose="02020603050405020304" charset="0"/>
              <a:ea typeface="汉仪楷体S" panose="00020600040101010101" charset="-122"/>
            </a:endParaRPr>
          </a:p>
          <a:p>
            <a:r>
              <a:rPr lang="zh-CN" altLang="en-US" sz="1800">
                <a:latin typeface="Times New Roman" panose="02020603050405020304" charset="0"/>
                <a:ea typeface="汉仪楷体S" panose="00020600040101010101" charset="-122"/>
              </a:rPr>
              <a:t>程序自动判断剪力调整系数是否大于1/0.85，如果超过，则程序在wmass.out 文件中给出提示:“**本工程最小剪重比调整系数偏大，表明结构整体刚度偏弱（或结构太重)，建议调整结构体系，增强结构刚度（或减小结构重量)”，提示用户应重新调整结构布置。</a:t>
            </a:r>
            <a:endParaRPr lang="zh-CN" altLang="en-US" sz="1800">
              <a:latin typeface="Times New Roman" panose="02020603050405020304" charset="0"/>
              <a:ea typeface="汉仪楷体S" panose="0002060004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7836535" cy="857250"/>
          </a:xfrm>
        </p:spPr>
        <p:txBody>
          <a:bodyPr vert="horz" wrap="square" lIns="91440" tIns="45720" rIns="91440" bIns="45720" anchor="ctr" anchorCtr="0"/>
          <a:p>
            <a:pPr algn="l"/>
            <a:r>
              <a:rPr lang="zh-CN" altLang="en-US" sz="2800" b="1" dirty="0">
                <a:latin typeface="Times New Roman" panose="02020603050405020304" charset="0"/>
                <a:ea typeface="汉仪大隶书简" panose="02010600000101010101" charset="-122"/>
                <a:cs typeface="+mn-cs"/>
                <a:sym typeface="宋体" panose="02010600030101010101" pitchFamily="2" charset="-122"/>
              </a:rPr>
              <a:t>九、程序如何实现0.2V0调整？</a:t>
            </a:r>
            <a:endParaRPr lang="zh-CN" altLang="en-US" sz="2800" b="1" dirty="0">
              <a:solidFill>
                <a:schemeClr val="tx1"/>
              </a:solidFill>
              <a:latin typeface="Times New Roman" panose="02020603050405020304" charset="0"/>
              <a:ea typeface="汉仪大隶书简" panose="02010600000101010101" charset="-122"/>
              <a:cs typeface="+mn-cs"/>
              <a:sym typeface="宋体" panose="02010600030101010101" pitchFamily="2" charset="-122"/>
            </a:endParaRPr>
          </a:p>
        </p:txBody>
      </p:sp>
      <p:sp>
        <p:nvSpPr>
          <p:cNvPr id="31747" name="内容占位符 2"/>
          <p:cNvSpPr>
            <a:spLocks noGrp="1"/>
          </p:cNvSpPr>
          <p:nvPr>
            <p:ph type="subTitle" idx="1"/>
          </p:nvPr>
        </p:nvSpPr>
        <p:spPr>
          <a:xfrm>
            <a:off x="479425" y="857250"/>
            <a:ext cx="10084435" cy="4977765"/>
          </a:xfrm>
        </p:spPr>
        <p:txBody>
          <a:bodyPr vert="horz" wrap="square" lIns="91440" tIns="45720" rIns="91440" bIns="45720" anchor="t" anchorCtr="0"/>
          <a:p>
            <a:pPr algn="l" defTabSz="0">
              <a:buFont typeface="Arial" panose="020B0604020202020204" pitchFamily="34" charset="0"/>
            </a:pPr>
            <a:r>
              <a:rPr lang="zh-CN" altLang="en-US" sz="2000">
                <a:latin typeface="Times New Roman" panose="02020603050405020304" charset="0"/>
                <a:ea typeface="汉仪楷体S" panose="00020600040101010101" charset="-122"/>
                <a:sym typeface="+mn-ea"/>
              </a:rPr>
              <a:t>《高规》8.1.4 条对框剪结构的框架部分承担的地震剪力最小值做出了规定，《高规》9.1.11</a:t>
            </a:r>
            <a:endParaRPr lang="zh-CN" altLang="en-US" sz="2000">
              <a:latin typeface="Times New Roman" panose="02020603050405020304" charset="0"/>
              <a:ea typeface="汉仪楷体S" panose="00020600040101010101" charset="-122"/>
            </a:endParaRPr>
          </a:p>
          <a:p>
            <a:pPr algn="l" defTabSz="0">
              <a:buFont typeface="Arial" panose="020B0604020202020204" pitchFamily="34" charset="0"/>
            </a:pPr>
            <a:r>
              <a:rPr lang="zh-CN" altLang="en-US" sz="2000">
                <a:latin typeface="Times New Roman" panose="02020603050405020304" charset="0"/>
                <a:ea typeface="汉仪楷体S" panose="00020600040101010101" charset="-122"/>
                <a:sym typeface="+mn-ea"/>
              </a:rPr>
              <a:t>条对筒体结构框架部分地震剪力做出了规定，11.1.6 条对混合结构层地震剪力做出了规定；</a:t>
            </a:r>
            <a:endParaRPr lang="zh-CN" altLang="en-US" sz="2000">
              <a:latin typeface="Times New Roman" panose="02020603050405020304" charset="0"/>
              <a:ea typeface="汉仪楷体S" panose="00020600040101010101" charset="-122"/>
            </a:endParaRPr>
          </a:p>
          <a:p>
            <a:pPr algn="l" defTabSz="0">
              <a:buFont typeface="Arial" panose="020B0604020202020204" pitchFamily="34" charset="0"/>
            </a:pPr>
            <a:r>
              <a:rPr lang="zh-CN" altLang="en-US" sz="2000">
                <a:latin typeface="Times New Roman" panose="02020603050405020304" charset="0"/>
                <a:ea typeface="汉仪楷体S" panose="00020600040101010101" charset="-122"/>
                <a:sym typeface="+mn-ea"/>
              </a:rPr>
              <a:t>《抗震规范》8.2.3-3 条对钢框架-支撑结构的 0.25V0调整做出了规定。</a:t>
            </a:r>
            <a:endParaRPr lang="zh-CN" altLang="en-US" sz="2000">
              <a:latin typeface="Times New Roman" panose="02020603050405020304" charset="0"/>
              <a:ea typeface="汉仪楷体S" panose="00020600040101010101" charset="-122"/>
            </a:endParaRPr>
          </a:p>
          <a:p>
            <a:pPr algn="l" defTabSz="0">
              <a:buFont typeface="Arial" panose="020B0604020202020204" pitchFamily="34" charset="0"/>
            </a:pPr>
            <a:r>
              <a:rPr lang="zh-CN" altLang="en-US" sz="2000">
                <a:latin typeface="Times New Roman" panose="02020603050405020304" charset="0"/>
                <a:ea typeface="汉仪楷体S" panose="00020600040101010101" charset="-122"/>
                <a:sym typeface="+mn-ea"/>
              </a:rPr>
              <a:t>软件提供了 0.2V0调整参数设置，如下图所示：</a:t>
            </a:r>
            <a:endParaRPr lang="zh-CN" altLang="en-US" sz="2000">
              <a:latin typeface="Times New Roman" panose="02020603050405020304" charset="0"/>
              <a:ea typeface="汉仪楷体S" panose="00020600040101010101" charset="-122"/>
              <a:sym typeface="+mn-ea"/>
            </a:endParaRPr>
          </a:p>
          <a:p>
            <a:pPr algn="l" defTabSz="0">
              <a:buFont typeface="Arial" panose="020B0604020202020204" pitchFamily="34" charset="0"/>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9047798" y="6237605"/>
            <a:ext cx="2876550" cy="536575"/>
          </a:xfrm>
          <a:prstGeom prst="rect">
            <a:avLst/>
          </a:prstGeom>
          <a:noFill/>
          <a:ln w="9525">
            <a:noFill/>
          </a:ln>
        </p:spPr>
      </p:pic>
      <p:pic>
        <p:nvPicPr>
          <p:cNvPr id="3" name="图片 2"/>
          <p:cNvPicPr>
            <a:picLocks noChangeAspect="1"/>
          </p:cNvPicPr>
          <p:nvPr>
            <p:custDataLst>
              <p:tags r:id="rId3"/>
            </p:custDataLst>
          </p:nvPr>
        </p:nvPicPr>
        <p:blipFill>
          <a:blip r:embed="rId4"/>
          <a:stretch>
            <a:fillRect/>
          </a:stretch>
        </p:blipFill>
        <p:spPr>
          <a:xfrm>
            <a:off x="1559560" y="2781300"/>
            <a:ext cx="8130540" cy="2303780"/>
          </a:xfrm>
          <a:prstGeom prst="rect">
            <a:avLst/>
          </a:prstGeom>
        </p:spPr>
      </p:pic>
      <p:pic>
        <p:nvPicPr>
          <p:cNvPr id="4" name="图片 3"/>
          <p:cNvPicPr>
            <a:picLocks noChangeAspect="1"/>
          </p:cNvPicPr>
          <p:nvPr/>
        </p:nvPicPr>
        <p:blipFill>
          <a:blip r:embed="rId5"/>
          <a:stretch>
            <a:fillRect/>
          </a:stretch>
        </p:blipFill>
        <p:spPr>
          <a:xfrm>
            <a:off x="551815" y="4293235"/>
            <a:ext cx="2438400" cy="2276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7836535" cy="857250"/>
          </a:xfrm>
        </p:spPr>
        <p:txBody>
          <a:bodyPr vert="horz" wrap="square" lIns="91440" tIns="45720" rIns="91440" bIns="45720" anchor="ctr" anchorCtr="0"/>
          <a:p>
            <a:pPr algn="l"/>
            <a:r>
              <a:rPr lang="zh-CN" altLang="en-US" sz="2800" b="1" dirty="0">
                <a:latin typeface="Times New Roman" panose="02020603050405020304" charset="0"/>
                <a:ea typeface="汉仪大隶书简" panose="02010600000101010101" charset="-122"/>
                <a:cs typeface="+mn-cs"/>
                <a:sym typeface="宋体" panose="02010600030101010101" pitchFamily="2" charset="-122"/>
              </a:rPr>
              <a:t>九、程序如何实现0.2V0调整？</a:t>
            </a:r>
            <a:endParaRPr lang="zh-CN" altLang="en-US" sz="2800" b="1" dirty="0">
              <a:solidFill>
                <a:schemeClr val="tx1"/>
              </a:solidFill>
              <a:latin typeface="Times New Roman" panose="02020603050405020304" charset="0"/>
              <a:ea typeface="汉仪大隶书简" panose="02010600000101010101" charset="-122"/>
              <a:cs typeface="+mn-cs"/>
              <a:sym typeface="宋体" panose="02010600030101010101" pitchFamily="2" charset="-122"/>
            </a:endParaRPr>
          </a:p>
        </p:txBody>
      </p:sp>
      <p:pic>
        <p:nvPicPr>
          <p:cNvPr id="5" name="图片 4"/>
          <p:cNvPicPr>
            <a:picLocks noChangeAspect="1"/>
          </p:cNvPicPr>
          <p:nvPr/>
        </p:nvPicPr>
        <p:blipFill>
          <a:blip r:embed="rId1"/>
          <a:stretch>
            <a:fillRect/>
          </a:stretch>
        </p:blipFill>
        <p:spPr>
          <a:xfrm>
            <a:off x="-168910" y="621030"/>
            <a:ext cx="8696325" cy="6076950"/>
          </a:xfrm>
          <a:prstGeom prst="rect">
            <a:avLst/>
          </a:prstGeom>
        </p:spPr>
      </p:pic>
      <p:pic>
        <p:nvPicPr>
          <p:cNvPr id="8" name="图片 7"/>
          <p:cNvPicPr>
            <a:picLocks noChangeAspect="1"/>
          </p:cNvPicPr>
          <p:nvPr>
            <p:custDataLst>
              <p:tags r:id="rId2"/>
            </p:custDataLst>
          </p:nvPr>
        </p:nvPicPr>
        <p:blipFill>
          <a:blip r:embed="rId3"/>
          <a:stretch>
            <a:fillRect/>
          </a:stretch>
        </p:blipFill>
        <p:spPr>
          <a:xfrm>
            <a:off x="7104380" y="-99060"/>
            <a:ext cx="5210175" cy="3048635"/>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7176135" y="2997200"/>
            <a:ext cx="4796790" cy="36023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91135" y="495300"/>
            <a:ext cx="7934325" cy="3202305"/>
          </a:xfrm>
          <a:prstGeom prst="rect">
            <a:avLst/>
          </a:prstGeom>
        </p:spPr>
      </p:pic>
      <p:pic>
        <p:nvPicPr>
          <p:cNvPr id="4" name="图片 3"/>
          <p:cNvPicPr>
            <a:picLocks noChangeAspect="1"/>
          </p:cNvPicPr>
          <p:nvPr/>
        </p:nvPicPr>
        <p:blipFill>
          <a:blip r:embed="rId2"/>
          <a:stretch>
            <a:fillRect/>
          </a:stretch>
        </p:blipFill>
        <p:spPr>
          <a:xfrm>
            <a:off x="7680325" y="332740"/>
            <a:ext cx="4749165" cy="4424680"/>
          </a:xfrm>
          <a:prstGeom prst="rect">
            <a:avLst/>
          </a:prstGeom>
        </p:spPr>
      </p:pic>
      <p:sp>
        <p:nvSpPr>
          <p:cNvPr id="31746" name="标题 1"/>
          <p:cNvSpPr>
            <a:spLocks noGrp="1"/>
          </p:cNvSpPr>
          <p:nvPr>
            <p:ph type="title"/>
          </p:nvPr>
        </p:nvSpPr>
        <p:spPr>
          <a:xfrm>
            <a:off x="1703705" y="-27305"/>
            <a:ext cx="6670040" cy="857250"/>
          </a:xfrm>
        </p:spPr>
        <p:txBody>
          <a:bodyPr vert="horz" wrap="square" lIns="91440" tIns="45720" rIns="91440" bIns="45720" anchor="ctr" anchorCtr="0"/>
          <a:p>
            <a:pPr algn="l"/>
            <a:r>
              <a:rPr lang="zh-CN" altLang="en-US" sz="2400" b="1" dirty="0">
                <a:latin typeface="Times New Roman" panose="02020603050405020304" charset="0"/>
                <a:ea typeface="汉仪大隶书简" panose="02010600000101010101" charset="-122"/>
                <a:cs typeface="+mn-cs"/>
                <a:sym typeface="宋体" panose="02010600030101010101" pitchFamily="2" charset="-122"/>
              </a:rPr>
              <a:t>十、程序中倾覆力矩及倾覆力矩百分比的应用</a:t>
            </a:r>
            <a:endParaRPr lang="zh-CN" altLang="en-US" sz="2400" b="1" dirty="0">
              <a:latin typeface="Times New Roman" panose="02020603050405020304" charset="0"/>
              <a:ea typeface="汉仪大隶书简" panose="02010600000101010101" charset="-122"/>
              <a:cs typeface="+mn-cs"/>
              <a:sym typeface="宋体" panose="02010600030101010101" pitchFamily="2" charset="-122"/>
            </a:endParaRPr>
          </a:p>
        </p:txBody>
      </p:sp>
      <p:sp>
        <p:nvSpPr>
          <p:cNvPr id="31747" name="内容占位符 2"/>
          <p:cNvSpPr>
            <a:spLocks noGrp="1"/>
          </p:cNvSpPr>
          <p:nvPr>
            <p:ph type="subTitle" idx="1"/>
          </p:nvPr>
        </p:nvSpPr>
        <p:spPr>
          <a:xfrm>
            <a:off x="274320" y="495300"/>
            <a:ext cx="11711940" cy="6012815"/>
          </a:xfrm>
        </p:spPr>
        <p:txBody>
          <a:bodyPr vert="horz" wrap="square" lIns="91440" tIns="45720" rIns="91440" bIns="45720" anchor="t" anchorCtr="0"/>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p:txBody>
      </p:sp>
      <p:sp>
        <p:nvSpPr>
          <p:cNvPr id="31748" name="灯片编号占位符 3"/>
          <p:cNvSpPr>
            <a:spLocks noGrp="1"/>
          </p:cNvSpPr>
          <p:nvPr/>
        </p:nvSpPr>
        <p:spPr>
          <a:xfrm>
            <a:off x="8077200" y="5624513"/>
            <a:ext cx="2133600" cy="274637"/>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Franklin Gothic Book" panose="020B05030201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Franklin Gothic Book" panose="020B05030201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Franklin Gothic Book" panose="020B05030201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Franklin Gothic Book" panose="020B05030201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Franklin Gothic Book" panose="020B0503020102020204" pitchFamily="34" charset="0"/>
              </a:defRPr>
            </a:lvl5pPr>
          </a:lstStyle>
          <a:p>
            <a:pPr marL="0" lvl="0" indent="0" defTabSz="914400">
              <a:spcBef>
                <a:spcPct val="0"/>
              </a:spcBef>
              <a:buNone/>
            </a:pPr>
            <a:endParaRPr lang="zh-CN" altLang="en-US" sz="1800" dirty="0">
              <a:latin typeface="Arial" panose="020B0604020202020204" pitchFamily="34" charset="0"/>
            </a:endParaRPr>
          </a:p>
        </p:txBody>
      </p:sp>
      <p:pic>
        <p:nvPicPr>
          <p:cNvPr id="30724" name="Picture 5"/>
          <p:cNvPicPr>
            <a:picLocks noChangeAspect="1"/>
          </p:cNvPicPr>
          <p:nvPr>
            <p:custDataLst>
              <p:tags r:id="rId3"/>
            </p:custDataLst>
          </p:nvPr>
        </p:nvPicPr>
        <p:blipFill>
          <a:blip r:embed="rId4"/>
          <a:stretch>
            <a:fillRect/>
          </a:stretch>
        </p:blipFill>
        <p:spPr>
          <a:xfrm>
            <a:off x="7607618" y="6165215"/>
            <a:ext cx="2876550" cy="536575"/>
          </a:xfrm>
          <a:prstGeom prst="rect">
            <a:avLst/>
          </a:prstGeom>
          <a:noFill/>
          <a:ln w="9525">
            <a:noFill/>
          </a:ln>
        </p:spPr>
      </p:pic>
      <p:pic>
        <p:nvPicPr>
          <p:cNvPr id="9" name="图片 8"/>
          <p:cNvPicPr>
            <a:picLocks noChangeAspect="1"/>
          </p:cNvPicPr>
          <p:nvPr>
            <p:custDataLst>
              <p:tags r:id="rId5"/>
            </p:custDataLst>
          </p:nvPr>
        </p:nvPicPr>
        <p:blipFill>
          <a:blip r:embed="rId6"/>
          <a:stretch>
            <a:fillRect/>
          </a:stretch>
        </p:blipFill>
        <p:spPr>
          <a:xfrm>
            <a:off x="407670" y="3789045"/>
            <a:ext cx="7388860" cy="1317625"/>
          </a:xfrm>
          <a:prstGeom prst="rect">
            <a:avLst/>
          </a:prstGeom>
        </p:spPr>
      </p:pic>
      <p:pic>
        <p:nvPicPr>
          <p:cNvPr id="7" name="图片 6"/>
          <p:cNvPicPr>
            <a:picLocks noChangeAspect="1"/>
          </p:cNvPicPr>
          <p:nvPr/>
        </p:nvPicPr>
        <p:blipFill>
          <a:blip r:embed="rId7"/>
          <a:stretch>
            <a:fillRect/>
          </a:stretch>
        </p:blipFill>
        <p:spPr>
          <a:xfrm>
            <a:off x="407670" y="5198110"/>
            <a:ext cx="6922770" cy="15671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703705" y="-27305"/>
            <a:ext cx="6670040" cy="857250"/>
          </a:xfrm>
        </p:spPr>
        <p:txBody>
          <a:bodyPr vert="horz" wrap="square" lIns="91440" tIns="45720" rIns="91440" bIns="45720" anchor="ctr" anchorCtr="0"/>
          <a:p>
            <a:r>
              <a:rPr lang="zh-CN" altLang="en-US" sz="2400" b="1" dirty="0">
                <a:latin typeface="Times New Roman" panose="02020603050405020304" charset="0"/>
                <a:ea typeface="汉仪大隶书简" panose="02010600000101010101" charset="-122"/>
                <a:cs typeface="+mn-cs"/>
                <a:sym typeface="宋体" panose="02010600030101010101" pitchFamily="2" charset="-122"/>
              </a:rPr>
              <a:t>十、程序中倾覆力矩及倾覆力矩百分比的应用</a:t>
            </a:r>
            <a:endParaRPr lang="zh-CN" altLang="en-US" sz="2400" b="1" dirty="0">
              <a:latin typeface="Times New Roman" panose="02020603050405020304" charset="0"/>
              <a:ea typeface="汉仪大隶书简" panose="02010600000101010101" charset="-122"/>
              <a:cs typeface="+mn-cs"/>
              <a:sym typeface="宋体" panose="02010600030101010101" pitchFamily="2" charset="-122"/>
            </a:endParaRPr>
          </a:p>
        </p:txBody>
      </p:sp>
      <p:sp>
        <p:nvSpPr>
          <p:cNvPr id="31747" name="内容占位符 2"/>
          <p:cNvSpPr>
            <a:spLocks noGrp="1"/>
          </p:cNvSpPr>
          <p:nvPr>
            <p:ph type="subTitle" idx="1"/>
          </p:nvPr>
        </p:nvSpPr>
        <p:spPr>
          <a:xfrm>
            <a:off x="163830" y="816610"/>
            <a:ext cx="10504170" cy="5644515"/>
          </a:xfrm>
        </p:spPr>
        <p:txBody>
          <a:bodyPr vert="horz" wrap="square" lIns="91440" tIns="45720" rIns="91440" bIns="45720" anchor="t" anchorCtr="0"/>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p:txBody>
      </p:sp>
      <p:sp>
        <p:nvSpPr>
          <p:cNvPr id="31748" name="灯片编号占位符 3"/>
          <p:cNvSpPr>
            <a:spLocks noGrp="1"/>
          </p:cNvSpPr>
          <p:nvPr/>
        </p:nvSpPr>
        <p:spPr>
          <a:xfrm>
            <a:off x="8077200" y="5624513"/>
            <a:ext cx="2133600" cy="274637"/>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Franklin Gothic Book" panose="020B05030201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Franklin Gothic Book" panose="020B05030201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Franklin Gothic Book" panose="020B05030201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Franklin Gothic Book" panose="020B05030201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Franklin Gothic Book" panose="020B0503020102020204" pitchFamily="34" charset="0"/>
              </a:defRPr>
            </a:lvl5pPr>
          </a:lstStyle>
          <a:p>
            <a:pPr marL="0" lvl="0" indent="0" defTabSz="914400">
              <a:spcBef>
                <a:spcPct val="0"/>
              </a:spcBef>
              <a:buNone/>
            </a:pPr>
            <a:fld id="{9A0DB2DC-4C9A-4742-B13C-FB6460FD3503}" type="slidenum">
              <a:rPr lang="zh-CN" altLang="en-US" sz="1800" dirty="0">
                <a:latin typeface="Times New Roman" panose="02020603050405020304" charset="0"/>
                <a:ea typeface="汉仪楷体S" panose="00020600040101010101" charset="-122"/>
              </a:rPr>
            </a:fld>
            <a:endParaRPr lang="zh-CN" altLang="en-US" sz="1800" dirty="0">
              <a:latin typeface="Times New Roman" panose="02020603050405020304" charset="0"/>
              <a:ea typeface="汉仪楷体S" panose="00020600040101010101" charset="-122"/>
            </a:endParaRPr>
          </a:p>
        </p:txBody>
      </p:sp>
      <p:pic>
        <p:nvPicPr>
          <p:cNvPr id="30724" name="Picture 5"/>
          <p:cNvPicPr>
            <a:picLocks noChangeAspect="1"/>
          </p:cNvPicPr>
          <p:nvPr>
            <p:custDataLst>
              <p:tags r:id="rId1"/>
            </p:custDataLst>
          </p:nvPr>
        </p:nvPicPr>
        <p:blipFill>
          <a:blip r:embed="rId2"/>
          <a:stretch>
            <a:fillRect/>
          </a:stretch>
        </p:blipFill>
        <p:spPr>
          <a:xfrm>
            <a:off x="7607618" y="6165215"/>
            <a:ext cx="2876550" cy="536575"/>
          </a:xfrm>
          <a:prstGeom prst="rect">
            <a:avLst/>
          </a:prstGeom>
          <a:noFill/>
          <a:ln w="9525">
            <a:noFill/>
          </a:ln>
        </p:spPr>
      </p:pic>
      <p:pic>
        <p:nvPicPr>
          <p:cNvPr id="4" name="图片 3"/>
          <p:cNvPicPr>
            <a:picLocks noChangeAspect="1"/>
          </p:cNvPicPr>
          <p:nvPr/>
        </p:nvPicPr>
        <p:blipFill>
          <a:blip r:embed="rId3"/>
          <a:stretch>
            <a:fillRect/>
          </a:stretch>
        </p:blipFill>
        <p:spPr>
          <a:xfrm>
            <a:off x="2495550" y="2564765"/>
            <a:ext cx="793750" cy="305435"/>
          </a:xfrm>
          <a:prstGeom prst="rect">
            <a:avLst/>
          </a:prstGeom>
        </p:spPr>
      </p:pic>
      <p:pic>
        <p:nvPicPr>
          <p:cNvPr id="7" name="图片 6"/>
          <p:cNvPicPr>
            <a:picLocks noChangeAspect="1"/>
          </p:cNvPicPr>
          <p:nvPr/>
        </p:nvPicPr>
        <p:blipFill>
          <a:blip r:embed="rId4"/>
          <a:stretch>
            <a:fillRect/>
          </a:stretch>
        </p:blipFill>
        <p:spPr>
          <a:xfrm>
            <a:off x="5582920" y="2647950"/>
            <a:ext cx="2132330" cy="313690"/>
          </a:xfrm>
          <a:prstGeom prst="rect">
            <a:avLst/>
          </a:prstGeom>
        </p:spPr>
      </p:pic>
      <p:sp>
        <p:nvSpPr>
          <p:cNvPr id="8" name="文本框 7"/>
          <p:cNvSpPr txBox="1"/>
          <p:nvPr/>
        </p:nvSpPr>
        <p:spPr>
          <a:xfrm>
            <a:off x="10438765" y="980440"/>
            <a:ext cx="1837055" cy="3781425"/>
          </a:xfrm>
          <a:prstGeom prst="rect">
            <a:avLst/>
          </a:prstGeom>
          <a:noFill/>
        </p:spPr>
        <p:txBody>
          <a:bodyPr wrap="square" rtlCol="0">
            <a:noAutofit/>
          </a:bodyPr>
          <a:p>
            <a:r>
              <a:rPr lang="en-US" altLang="zh-CN" sz="1800">
                <a:latin typeface="Times New Roman" panose="02020603050405020304" charset="0"/>
                <a:ea typeface="汉仪楷体S" panose="00020600040101010101" charset="-122"/>
              </a:rPr>
              <a:t>wv02q.out</a:t>
            </a:r>
            <a:r>
              <a:rPr lang="zh-CN" altLang="en-US" sz="1800">
                <a:latin typeface="Times New Roman" panose="02020603050405020304" charset="0"/>
                <a:ea typeface="汉仪楷体S" panose="00020600040101010101" charset="-122"/>
              </a:rPr>
              <a:t>输出</a:t>
            </a:r>
            <a:endParaRPr lang="zh-CN" altLang="en-US" sz="1800">
              <a:latin typeface="Times New Roman" panose="02020603050405020304" charset="0"/>
              <a:ea typeface="汉仪楷体S" panose="00020600040101010101" charset="-122"/>
            </a:endParaRPr>
          </a:p>
          <a:p>
            <a:r>
              <a:rPr lang="zh-CN" altLang="en-US" sz="1800">
                <a:solidFill>
                  <a:srgbClr val="FF0000"/>
                </a:solidFill>
                <a:latin typeface="Times New Roman" panose="02020603050405020304" charset="0"/>
                <a:ea typeface="汉仪楷体S" panose="00020600040101010101" charset="-122"/>
              </a:rPr>
              <a:t>效应</a:t>
            </a:r>
            <a:r>
              <a:rPr lang="zh-CN" altLang="en-US" sz="1800">
                <a:latin typeface="Times New Roman" panose="02020603050405020304" charset="0"/>
                <a:ea typeface="汉仪楷体S" panose="00020600040101010101" charset="-122"/>
              </a:rPr>
              <a:t>结果</a:t>
            </a:r>
            <a:endParaRPr lang="zh-CN" altLang="en-US" sz="1800">
              <a:latin typeface="Times New Roman" panose="02020603050405020304" charset="0"/>
              <a:ea typeface="汉仪楷体S" panose="00020600040101010101" charset="-122"/>
            </a:endParaRPr>
          </a:p>
          <a:p>
            <a:endParaRPr lang="zh-CN" altLang="en-US" sz="1800">
              <a:latin typeface="Times New Roman" panose="02020603050405020304" charset="0"/>
              <a:ea typeface="汉仪楷体S" panose="00020600040101010101" charset="-122"/>
            </a:endParaRPr>
          </a:p>
          <a:p>
            <a:r>
              <a:rPr lang="en-US" altLang="zh-CN" sz="1800">
                <a:latin typeface="Times New Roman" panose="02020603050405020304" charset="0"/>
                <a:ea typeface="汉仪楷体S" panose="00020600040101010101" charset="-122"/>
              </a:rPr>
              <a:t>wzq.out</a:t>
            </a:r>
            <a:r>
              <a:rPr lang="zh-CN" altLang="en-US" sz="1800">
                <a:latin typeface="Times New Roman" panose="02020603050405020304" charset="0"/>
                <a:ea typeface="汉仪楷体S" panose="00020600040101010101" charset="-122"/>
              </a:rPr>
              <a:t>输出</a:t>
            </a:r>
            <a:endParaRPr lang="zh-CN" altLang="en-US" sz="1800">
              <a:latin typeface="Times New Roman" panose="02020603050405020304" charset="0"/>
              <a:ea typeface="汉仪楷体S" panose="00020600040101010101" charset="-122"/>
            </a:endParaRPr>
          </a:p>
          <a:p>
            <a:r>
              <a:rPr lang="zh-CN" altLang="en-US" sz="1800">
                <a:solidFill>
                  <a:srgbClr val="FF0000"/>
                </a:solidFill>
                <a:latin typeface="Times New Roman" panose="02020603050405020304" charset="0"/>
                <a:ea typeface="汉仪楷体S" panose="00020600040101010101" charset="-122"/>
              </a:rPr>
              <a:t>地震</a:t>
            </a:r>
            <a:r>
              <a:rPr lang="zh-CN" altLang="en-US" sz="1800">
                <a:latin typeface="Times New Roman" panose="02020603050405020304" charset="0"/>
                <a:ea typeface="汉仪楷体S" panose="00020600040101010101" charset="-122"/>
              </a:rPr>
              <a:t>相关内容，会输出各振型相关结果</a:t>
            </a:r>
            <a:endParaRPr lang="zh-CN" altLang="en-US" sz="1800">
              <a:latin typeface="Times New Roman" panose="02020603050405020304" charset="0"/>
              <a:ea typeface="汉仪楷体S" panose="00020600040101010101" charset="-122"/>
            </a:endParaRPr>
          </a:p>
          <a:p>
            <a:endParaRPr lang="zh-CN" altLang="en-US" sz="1800">
              <a:latin typeface="Times New Roman" panose="02020603050405020304" charset="0"/>
              <a:ea typeface="汉仪楷体S" panose="00020600040101010101" charset="-122"/>
            </a:endParaRPr>
          </a:p>
          <a:p>
            <a:r>
              <a:rPr lang="zh-CN" altLang="en-US" sz="1800">
                <a:latin typeface="Times New Roman" panose="02020603050405020304" charset="0"/>
                <a:ea typeface="汉仪楷体S" panose="00020600040101010101" charset="-122"/>
              </a:rPr>
              <a:t>如果不进行剪重比调整，</a:t>
            </a:r>
            <a:r>
              <a:rPr lang="en-US" altLang="zh-CN" sz="1800">
                <a:latin typeface="Times New Roman" panose="02020603050405020304" charset="0"/>
                <a:ea typeface="汉仪楷体S" panose="00020600040101010101" charset="-122"/>
              </a:rPr>
              <a:t>wzq</a:t>
            </a:r>
            <a:r>
              <a:rPr lang="zh-CN" altLang="en-US" sz="1800">
                <a:latin typeface="Times New Roman" panose="02020603050405020304" charset="0"/>
                <a:ea typeface="汉仪楷体S" panose="00020600040101010101" charset="-122"/>
              </a:rPr>
              <a:t>、</a:t>
            </a:r>
            <a:r>
              <a:rPr lang="en-US" altLang="zh-CN" sz="1800">
                <a:latin typeface="Times New Roman" panose="02020603050405020304" charset="0"/>
                <a:ea typeface="汉仪楷体S" panose="00020600040101010101" charset="-122"/>
              </a:rPr>
              <a:t> wv02q</a:t>
            </a:r>
            <a:r>
              <a:rPr lang="zh-CN" altLang="en-US" sz="1800">
                <a:latin typeface="Times New Roman" panose="02020603050405020304" charset="0"/>
                <a:ea typeface="汉仪楷体S" panose="00020600040101010101" charset="-122"/>
              </a:rPr>
              <a:t>以及文本中的地震倾覆弯矩是一致的</a:t>
            </a:r>
            <a:endParaRPr lang="zh-CN" altLang="en-US" sz="1800">
              <a:latin typeface="Times New Roman" panose="02020603050405020304" charset="0"/>
              <a:ea typeface="汉仪楷体S" panose="00020600040101010101" charset="-122"/>
            </a:endParaRPr>
          </a:p>
        </p:txBody>
      </p:sp>
      <p:pic>
        <p:nvPicPr>
          <p:cNvPr id="2" name="图片 1"/>
          <p:cNvPicPr>
            <a:picLocks noChangeAspect="1"/>
          </p:cNvPicPr>
          <p:nvPr/>
        </p:nvPicPr>
        <p:blipFill>
          <a:blip r:embed="rId5"/>
          <a:stretch>
            <a:fillRect/>
          </a:stretch>
        </p:blipFill>
        <p:spPr>
          <a:xfrm>
            <a:off x="47625" y="621030"/>
            <a:ext cx="9820275" cy="63849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703705" y="-27305"/>
            <a:ext cx="6670040" cy="857250"/>
          </a:xfrm>
        </p:spPr>
        <p:txBody>
          <a:bodyPr vert="horz" wrap="square" lIns="91440" tIns="45720" rIns="91440" bIns="45720" anchor="ctr" anchorCtr="0"/>
          <a:p>
            <a:r>
              <a:rPr lang="zh-CN" altLang="en-US" sz="2400" b="1" dirty="0">
                <a:latin typeface="Times New Roman" panose="02020603050405020304" charset="0"/>
                <a:ea typeface="汉仪大隶书简" panose="02010600000101010101" charset="-122"/>
                <a:cs typeface="+mn-cs"/>
                <a:sym typeface="宋体" panose="02010600030101010101" pitchFamily="2" charset="-122"/>
              </a:rPr>
              <a:t>十、程序中倾覆力矩及倾覆力矩百分比的应用</a:t>
            </a:r>
            <a:endParaRPr lang="zh-CN" altLang="en-US" sz="2400" b="1" dirty="0">
              <a:latin typeface="Times New Roman" panose="02020603050405020304" charset="0"/>
              <a:ea typeface="汉仪大隶书简" panose="02010600000101010101" charset="-122"/>
              <a:cs typeface="+mn-cs"/>
              <a:sym typeface="宋体" panose="02010600030101010101" pitchFamily="2" charset="-122"/>
            </a:endParaRPr>
          </a:p>
        </p:txBody>
      </p:sp>
      <p:sp>
        <p:nvSpPr>
          <p:cNvPr id="31747" name="内容占位符 2"/>
          <p:cNvSpPr>
            <a:spLocks noGrp="1"/>
          </p:cNvSpPr>
          <p:nvPr>
            <p:ph type="subTitle" idx="1"/>
          </p:nvPr>
        </p:nvSpPr>
        <p:spPr>
          <a:xfrm>
            <a:off x="1786255" y="877570"/>
            <a:ext cx="6681470" cy="5583555"/>
          </a:xfrm>
        </p:spPr>
        <p:txBody>
          <a:bodyPr vert="horz" wrap="square" lIns="91440" tIns="45720" rIns="91440" bIns="45720" anchor="t" anchorCtr="0"/>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p:txBody>
      </p:sp>
      <p:sp>
        <p:nvSpPr>
          <p:cNvPr id="31748" name="灯片编号占位符 3"/>
          <p:cNvSpPr>
            <a:spLocks noGrp="1"/>
          </p:cNvSpPr>
          <p:nvPr/>
        </p:nvSpPr>
        <p:spPr>
          <a:xfrm>
            <a:off x="8077200" y="5624513"/>
            <a:ext cx="2133600" cy="274637"/>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Franklin Gothic Book" panose="020B05030201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Franklin Gothic Book" panose="020B05030201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Franklin Gothic Book" panose="020B05030201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Franklin Gothic Book" panose="020B05030201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Franklin Gothic Book" panose="020B0503020102020204" pitchFamily="34" charset="0"/>
              </a:defRPr>
            </a:lvl5pPr>
          </a:lstStyle>
          <a:p>
            <a:pPr marL="0" lvl="0" indent="0" defTabSz="914400">
              <a:spcBef>
                <a:spcPct val="0"/>
              </a:spcBef>
              <a:buNone/>
            </a:pPr>
            <a:endParaRPr lang="zh-CN" altLang="en-US" sz="1800" dirty="0">
              <a:latin typeface="Arial" panose="020B0604020202020204" pitchFamily="34" charset="0"/>
            </a:endParaRPr>
          </a:p>
        </p:txBody>
      </p:sp>
      <p:pic>
        <p:nvPicPr>
          <p:cNvPr id="30724" name="Picture 5"/>
          <p:cNvPicPr>
            <a:picLocks noChangeAspect="1"/>
          </p:cNvPicPr>
          <p:nvPr>
            <p:custDataLst>
              <p:tags r:id="rId1"/>
            </p:custDataLst>
          </p:nvPr>
        </p:nvPicPr>
        <p:blipFill>
          <a:blip r:embed="rId2"/>
          <a:stretch>
            <a:fillRect/>
          </a:stretch>
        </p:blipFill>
        <p:spPr>
          <a:xfrm>
            <a:off x="7607618" y="6165215"/>
            <a:ext cx="2876550" cy="536575"/>
          </a:xfrm>
          <a:prstGeom prst="rect">
            <a:avLst/>
          </a:prstGeom>
          <a:noFill/>
          <a:ln w="9525">
            <a:noFill/>
          </a:ln>
        </p:spPr>
      </p:pic>
      <p:sp>
        <p:nvSpPr>
          <p:cNvPr id="3" name="文本框 2"/>
          <p:cNvSpPr txBox="1"/>
          <p:nvPr/>
        </p:nvSpPr>
        <p:spPr>
          <a:xfrm>
            <a:off x="6468745" y="671195"/>
            <a:ext cx="4077335" cy="3031490"/>
          </a:xfrm>
          <a:prstGeom prst="rect">
            <a:avLst/>
          </a:prstGeom>
          <a:noFill/>
        </p:spPr>
        <p:txBody>
          <a:bodyPr wrap="square" rtlCol="0">
            <a:noAutofit/>
          </a:bodyPr>
          <a:p>
            <a:r>
              <a:rPr lang="zh-CN" altLang="en-US" sz="1400">
                <a:latin typeface="Times New Roman" panose="02020603050405020304" charset="0"/>
                <a:ea typeface="汉仪楷体S" panose="00020600040101010101" charset="-122"/>
              </a:rPr>
              <a:t>《高规》</a:t>
            </a:r>
            <a:r>
              <a:rPr lang="zh-CN" altLang="en-US" sz="1400">
                <a:solidFill>
                  <a:srgbClr val="FF0000"/>
                </a:solidFill>
                <a:latin typeface="Times New Roman" panose="02020603050405020304" charset="0"/>
                <a:ea typeface="汉仪楷体S" panose="00020600040101010101" charset="-122"/>
              </a:rPr>
              <a:t>7.1.8.1</a:t>
            </a:r>
            <a:r>
              <a:rPr lang="zh-CN" altLang="en-US" sz="1400">
                <a:latin typeface="Times New Roman" panose="02020603050405020304" charset="0"/>
                <a:ea typeface="汉仪楷体S" panose="00020600040101010101" charset="-122"/>
              </a:rPr>
              <a:t> 条规定：“在规定的水平地震作用下，短肢剪力墙承担的底部地震倾覆</a:t>
            </a:r>
            <a:endParaRPr lang="zh-CN" altLang="en-US" sz="1400">
              <a:latin typeface="Times New Roman" panose="02020603050405020304" charset="0"/>
              <a:ea typeface="汉仪楷体S" panose="00020600040101010101" charset="-122"/>
            </a:endParaRPr>
          </a:p>
          <a:p>
            <a:r>
              <a:rPr lang="zh-CN" altLang="en-US" sz="1400">
                <a:latin typeface="Times New Roman" panose="02020603050405020304" charset="0"/>
                <a:ea typeface="汉仪楷体S" panose="00020600040101010101" charset="-122"/>
              </a:rPr>
              <a:t>力矩不宜大于结构</a:t>
            </a:r>
            <a:r>
              <a:rPr lang="zh-CN" altLang="en-US" sz="1400">
                <a:solidFill>
                  <a:srgbClr val="FF0000"/>
                </a:solidFill>
                <a:latin typeface="Times New Roman" panose="02020603050405020304" charset="0"/>
                <a:ea typeface="汉仪楷体S" panose="00020600040101010101" charset="-122"/>
              </a:rPr>
              <a:t>底部</a:t>
            </a:r>
            <a:r>
              <a:rPr lang="zh-CN" altLang="en-US" sz="1400">
                <a:solidFill>
                  <a:schemeClr val="tx1"/>
                </a:solidFill>
                <a:latin typeface="Times New Roman" panose="02020603050405020304" charset="0"/>
                <a:ea typeface="汉仪楷体S" panose="00020600040101010101" charset="-122"/>
                <a:sym typeface="+mn-ea"/>
              </a:rPr>
              <a:t>总</a:t>
            </a:r>
            <a:r>
              <a:rPr lang="zh-CN" altLang="en-US" sz="1400">
                <a:solidFill>
                  <a:schemeClr val="tx1"/>
                </a:solidFill>
                <a:latin typeface="Times New Roman" panose="02020603050405020304" charset="0"/>
                <a:ea typeface="汉仪楷体S" panose="00020600040101010101" charset="-122"/>
              </a:rPr>
              <a:t>地</a:t>
            </a:r>
            <a:r>
              <a:rPr lang="zh-CN" altLang="en-US" sz="1400">
                <a:latin typeface="Times New Roman" panose="02020603050405020304" charset="0"/>
                <a:ea typeface="汉仪楷体S" panose="00020600040101010101" charset="-122"/>
              </a:rPr>
              <a:t>震倾覆力矩的 50%。”</a:t>
            </a:r>
            <a:endParaRPr lang="zh-CN" altLang="en-US" sz="1400">
              <a:latin typeface="Times New Roman" panose="02020603050405020304" charset="0"/>
              <a:ea typeface="汉仪楷体S" panose="00020600040101010101" charset="-122"/>
            </a:endParaRPr>
          </a:p>
          <a:p>
            <a:r>
              <a:rPr lang="zh-CN" altLang="en-US" sz="1400">
                <a:latin typeface="Times New Roman" panose="02020603050405020304" charset="0"/>
                <a:ea typeface="汉仪楷体S" panose="00020600040101010101" charset="-122"/>
              </a:rPr>
              <a:t>《高规》</a:t>
            </a:r>
            <a:r>
              <a:rPr lang="zh-CN" altLang="en-US" sz="1400">
                <a:solidFill>
                  <a:srgbClr val="FF0000"/>
                </a:solidFill>
                <a:latin typeface="Times New Roman" panose="02020603050405020304" charset="0"/>
                <a:ea typeface="汉仪楷体S" panose="00020600040101010101" charset="-122"/>
              </a:rPr>
              <a:t>7.1.8.2</a:t>
            </a:r>
            <a:r>
              <a:rPr lang="zh-CN" altLang="en-US" sz="1400">
                <a:latin typeface="Times New Roman" panose="02020603050405020304" charset="0"/>
                <a:ea typeface="汉仪楷体S" panose="00020600040101010101" charset="-122"/>
              </a:rPr>
              <a:t> 条规定：“具有较多短肢剪力墙的剪力墙结构是指，在规定的水平地震作用下，短肢剪力墙承担的</a:t>
            </a:r>
            <a:r>
              <a:rPr lang="zh-CN" altLang="en-US" sz="1400">
                <a:solidFill>
                  <a:srgbClr val="FF0000"/>
                </a:solidFill>
                <a:latin typeface="Times New Roman" panose="02020603050405020304" charset="0"/>
                <a:ea typeface="汉仪楷体S" panose="00020600040101010101" charset="-122"/>
              </a:rPr>
              <a:t>底部</a:t>
            </a:r>
            <a:r>
              <a:rPr lang="zh-CN" altLang="en-US" sz="1400">
                <a:latin typeface="Times New Roman" panose="02020603050405020304" charset="0"/>
                <a:ea typeface="汉仪楷体S" panose="00020600040101010101" charset="-122"/>
              </a:rPr>
              <a:t>倾覆力矩不小于结构</a:t>
            </a:r>
            <a:r>
              <a:rPr lang="zh-CN" altLang="en-US" sz="1400">
                <a:solidFill>
                  <a:srgbClr val="FF0000"/>
                </a:solidFill>
                <a:latin typeface="Times New Roman" panose="02020603050405020304" charset="0"/>
                <a:ea typeface="汉仪楷体S" panose="00020600040101010101" charset="-122"/>
              </a:rPr>
              <a:t>底部</a:t>
            </a:r>
            <a:r>
              <a:rPr lang="zh-CN" altLang="en-US" sz="1400">
                <a:latin typeface="Times New Roman" panose="02020603050405020304" charset="0"/>
                <a:ea typeface="汉仪楷体S" panose="00020600040101010101" charset="-122"/>
              </a:rPr>
              <a:t>总地震倾覆力矩的 30%的剪力墙结构。”</a:t>
            </a:r>
            <a:endParaRPr lang="zh-CN" altLang="en-US" sz="1400">
              <a:latin typeface="Times New Roman" panose="02020603050405020304" charset="0"/>
              <a:ea typeface="汉仪楷体S" panose="00020600040101010101" charset="-122"/>
            </a:endParaRPr>
          </a:p>
          <a:p>
            <a:r>
              <a:rPr lang="zh-CN" altLang="en-US" sz="1400">
                <a:latin typeface="Times New Roman" panose="02020603050405020304" charset="0"/>
                <a:ea typeface="汉仪楷体S" panose="00020600040101010101" charset="-122"/>
              </a:rPr>
              <a:t>《高规》</a:t>
            </a:r>
            <a:r>
              <a:rPr lang="zh-CN" altLang="en-US" sz="1400">
                <a:solidFill>
                  <a:srgbClr val="FF0000"/>
                </a:solidFill>
                <a:latin typeface="Times New Roman" panose="02020603050405020304" charset="0"/>
                <a:ea typeface="汉仪楷体S" panose="00020600040101010101" charset="-122"/>
              </a:rPr>
              <a:t>8.1.3</a:t>
            </a:r>
            <a:r>
              <a:rPr lang="zh-CN" altLang="en-US" sz="1400">
                <a:latin typeface="Times New Roman" panose="02020603050405020304" charset="0"/>
                <a:ea typeface="汉仪楷体S" panose="00020600040101010101" charset="-122"/>
              </a:rPr>
              <a:t> 条规定：“抗震设计的框架-剪力墙结构，应根据规定的水平力作用下结构</a:t>
            </a:r>
            <a:r>
              <a:rPr lang="zh-CN" altLang="en-US" sz="1400">
                <a:solidFill>
                  <a:srgbClr val="FF0000"/>
                </a:solidFill>
                <a:latin typeface="Times New Roman" panose="02020603050405020304" charset="0"/>
                <a:ea typeface="汉仪楷体S" panose="00020600040101010101" charset="-122"/>
              </a:rPr>
              <a:t>底层</a:t>
            </a:r>
            <a:r>
              <a:rPr lang="zh-CN" altLang="en-US" sz="1400">
                <a:latin typeface="Times New Roman" panose="02020603050405020304" charset="0"/>
                <a:ea typeface="汉仪楷体S" panose="00020600040101010101" charset="-122"/>
              </a:rPr>
              <a:t>框架部分承受的地震倾覆力矩与结构总地震倾覆力矩的比值，确定相应的设计方法”。</a:t>
            </a:r>
            <a:endParaRPr lang="zh-CN" altLang="en-US" sz="1400">
              <a:latin typeface="Times New Roman" panose="02020603050405020304" charset="0"/>
              <a:ea typeface="汉仪楷体S" panose="00020600040101010101" charset="-122"/>
            </a:endParaRPr>
          </a:p>
          <a:p>
            <a:r>
              <a:rPr lang="zh-CN" altLang="en-US" sz="1400">
                <a:latin typeface="Times New Roman" panose="02020603050405020304" charset="0"/>
                <a:ea typeface="汉仪楷体S" panose="00020600040101010101" charset="-122"/>
              </a:rPr>
              <a:t>《高规》</a:t>
            </a:r>
            <a:r>
              <a:rPr lang="zh-CN" altLang="en-US" sz="1400">
                <a:solidFill>
                  <a:srgbClr val="FF0000"/>
                </a:solidFill>
                <a:latin typeface="Times New Roman" panose="02020603050405020304" charset="0"/>
                <a:ea typeface="汉仪楷体S" panose="00020600040101010101" charset="-122"/>
              </a:rPr>
              <a:t>10.2.16-7 </a:t>
            </a:r>
            <a:r>
              <a:rPr lang="zh-CN" altLang="en-US" sz="1400">
                <a:latin typeface="Times New Roman" panose="02020603050405020304" charset="0"/>
                <a:ea typeface="汉仪楷体S" panose="00020600040101010101" charset="-122"/>
              </a:rPr>
              <a:t>条规定：“框支框架承担的地震倾覆力矩应小于结构总地震倾覆力矩的 50%。”</a:t>
            </a:r>
            <a:endParaRPr lang="zh-CN" altLang="en-US" sz="1400">
              <a:latin typeface="Times New Roman" panose="02020603050405020304" charset="0"/>
              <a:ea typeface="汉仪楷体S" panose="00020600040101010101" charset="-122"/>
            </a:endParaRPr>
          </a:p>
        </p:txBody>
      </p:sp>
      <p:sp>
        <p:nvSpPr>
          <p:cNvPr id="4" name="文本框 3"/>
          <p:cNvSpPr txBox="1"/>
          <p:nvPr/>
        </p:nvSpPr>
        <p:spPr>
          <a:xfrm>
            <a:off x="335280" y="4996815"/>
            <a:ext cx="6968490" cy="1475740"/>
          </a:xfrm>
          <a:prstGeom prst="rect">
            <a:avLst/>
          </a:prstGeom>
          <a:noFill/>
        </p:spPr>
        <p:txBody>
          <a:bodyPr wrap="square" rtlCol="0">
            <a:noAutofit/>
          </a:bodyPr>
          <a:p>
            <a:r>
              <a:rPr lang="zh-CN" altLang="en-US" sz="1400">
                <a:latin typeface="Times New Roman" panose="02020603050405020304" charset="0"/>
                <a:ea typeface="汉仪楷体S" panose="00020600040101010101" charset="-122"/>
                <a:cs typeface="仿宋" panose="02010609060101010101" charset="-122"/>
              </a:rPr>
              <a:t>《建筑结构》第47卷第9期的“</a:t>
            </a:r>
            <a:r>
              <a:rPr lang="zh-CN" altLang="en-US" sz="1400">
                <a:solidFill>
                  <a:srgbClr val="FF0000"/>
                </a:solidFill>
                <a:latin typeface="Times New Roman" panose="02020603050405020304" charset="0"/>
                <a:ea typeface="汉仪楷体S" panose="00020600040101010101" charset="-122"/>
                <a:cs typeface="仿宋" panose="02010609060101010101" charset="-122"/>
              </a:rPr>
              <a:t>部分框支剪力墙结构</a:t>
            </a:r>
            <a:r>
              <a:rPr lang="zh-CN" altLang="en-US" sz="1400">
                <a:latin typeface="Times New Roman" panose="02020603050405020304" charset="0"/>
                <a:ea typeface="汉仪楷体S" panose="00020600040101010101" charset="-122"/>
                <a:cs typeface="仿宋" panose="02010609060101010101" charset="-122"/>
              </a:rPr>
              <a:t>中框支框架承担倾覆力矩的计算方</a:t>
            </a:r>
            <a:r>
              <a:rPr lang="en-US" altLang="zh-CN" sz="1400">
                <a:latin typeface="Times New Roman" panose="02020603050405020304" charset="0"/>
                <a:ea typeface="汉仪楷体S" panose="00020600040101010101" charset="-122"/>
                <a:cs typeface="仿宋" panose="02010609060101010101" charset="-122"/>
              </a:rPr>
              <a:t>                         </a:t>
            </a:r>
            <a:r>
              <a:rPr lang="zh-CN" altLang="en-US" sz="1400">
                <a:latin typeface="Times New Roman" panose="02020603050405020304" charset="0"/>
                <a:ea typeface="汉仪楷体S" panose="00020600040101010101" charset="-122"/>
                <a:cs typeface="仿宋" panose="02010609060101010101" charset="-122"/>
              </a:rPr>
              <a:t>法及应用”中指出了</a:t>
            </a:r>
            <a:r>
              <a:rPr lang="zh-CN" altLang="en-US" sz="1400">
                <a:solidFill>
                  <a:srgbClr val="FF0000"/>
                </a:solidFill>
                <a:latin typeface="Times New Roman" panose="02020603050405020304" charset="0"/>
                <a:ea typeface="汉仪楷体S" panose="00020600040101010101" charset="-122"/>
                <a:cs typeface="仿宋" panose="02010609060101010101" charset="-122"/>
              </a:rPr>
              <a:t>直接套用抗规公式是不适用的</a:t>
            </a:r>
            <a:r>
              <a:rPr lang="zh-CN" altLang="en-US" sz="1400">
                <a:latin typeface="Times New Roman" panose="02020603050405020304" charset="0"/>
                <a:ea typeface="汉仪楷体S" panose="00020600040101010101" charset="-122"/>
                <a:cs typeface="仿宋" panose="02010609060101010101" charset="-122"/>
              </a:rPr>
              <a:t>。</a:t>
            </a:r>
            <a:endParaRPr lang="zh-CN" altLang="en-US" sz="1400">
              <a:latin typeface="Times New Roman" panose="02020603050405020304" charset="0"/>
              <a:ea typeface="汉仪楷体S" panose="00020600040101010101" charset="-122"/>
              <a:cs typeface="仿宋" panose="02010609060101010101" charset="-122"/>
            </a:endParaRPr>
          </a:p>
          <a:p>
            <a:r>
              <a:rPr lang="zh-CN" altLang="en-US" sz="1400">
                <a:solidFill>
                  <a:srgbClr val="FF0000"/>
                </a:solidFill>
                <a:latin typeface="Times New Roman" panose="02020603050405020304" charset="0"/>
                <a:ea typeface="汉仪楷体S" panose="00020600040101010101" charset="-122"/>
                <a:cs typeface="仿宋" panose="02010609060101010101" charset="-122"/>
              </a:rPr>
              <a:t>建议</a:t>
            </a:r>
            <a:r>
              <a:rPr lang="zh-CN" altLang="en-US" sz="1400">
                <a:latin typeface="Times New Roman" panose="02020603050405020304" charset="0"/>
                <a:ea typeface="汉仪楷体S" panose="00020600040101010101" charset="-122"/>
                <a:cs typeface="仿宋" panose="02010609060101010101" charset="-122"/>
              </a:rPr>
              <a:t>:框架结构(抗规方式)</a:t>
            </a:r>
            <a:endParaRPr lang="zh-CN" altLang="en-US" sz="1400">
              <a:latin typeface="Times New Roman" panose="02020603050405020304" charset="0"/>
              <a:ea typeface="汉仪楷体S" panose="00020600040101010101" charset="-122"/>
              <a:cs typeface="仿宋" panose="02010609060101010101" charset="-122"/>
            </a:endParaRPr>
          </a:p>
          <a:p>
            <a:r>
              <a:rPr lang="zh-CN" altLang="en-US" sz="1400">
                <a:latin typeface="Times New Roman" panose="02020603050405020304" charset="0"/>
                <a:ea typeface="汉仪楷体S" panose="00020600040101010101" charset="-122"/>
                <a:cs typeface="仿宋" panose="02010609060101010101" charset="-122"/>
              </a:rPr>
              <a:t> </a:t>
            </a:r>
            <a:r>
              <a:rPr lang="en-US" altLang="zh-CN" sz="1400">
                <a:latin typeface="Times New Roman" panose="02020603050405020304" charset="0"/>
                <a:ea typeface="汉仪楷体S" panose="00020600040101010101" charset="-122"/>
                <a:cs typeface="仿宋" panose="02010609060101010101" charset="-122"/>
              </a:rPr>
              <a:t>       </a:t>
            </a:r>
            <a:r>
              <a:rPr lang="zh-CN" altLang="en-US" sz="1400">
                <a:latin typeface="Times New Roman" panose="02020603050405020304" charset="0"/>
                <a:ea typeface="汉仪楷体S" panose="00020600040101010101" charset="-122"/>
                <a:cs typeface="仿宋" panose="02010609060101010101" charset="-122"/>
              </a:rPr>
              <a:t>框剪结构（抗规方式)</a:t>
            </a:r>
            <a:endParaRPr lang="zh-CN" altLang="en-US" sz="1400">
              <a:latin typeface="Times New Roman" panose="02020603050405020304" charset="0"/>
              <a:ea typeface="汉仪楷体S" panose="00020600040101010101" charset="-122"/>
              <a:cs typeface="仿宋" panose="02010609060101010101" charset="-122"/>
            </a:endParaRPr>
          </a:p>
          <a:p>
            <a:r>
              <a:rPr lang="en-US" altLang="zh-CN" sz="1400">
                <a:latin typeface="Times New Roman" panose="02020603050405020304" charset="0"/>
                <a:ea typeface="汉仪楷体S" panose="00020600040101010101" charset="-122"/>
                <a:cs typeface="仿宋" panose="02010609060101010101" charset="-122"/>
              </a:rPr>
              <a:t>        </a:t>
            </a:r>
            <a:r>
              <a:rPr lang="zh-CN" altLang="en-US" sz="1400">
                <a:latin typeface="Times New Roman" panose="02020603050405020304" charset="0"/>
                <a:ea typeface="汉仪楷体S" panose="00020600040101010101" charset="-122"/>
                <a:cs typeface="仿宋" panose="02010609060101010101" charset="-122"/>
              </a:rPr>
              <a:t>剪力墙结构(抗规方式)</a:t>
            </a:r>
            <a:endParaRPr lang="zh-CN" altLang="en-US" sz="1400">
              <a:latin typeface="Times New Roman" panose="02020603050405020304" charset="0"/>
              <a:ea typeface="汉仪楷体S" panose="00020600040101010101" charset="-122"/>
              <a:cs typeface="仿宋" panose="02010609060101010101" charset="-122"/>
            </a:endParaRPr>
          </a:p>
          <a:p>
            <a:r>
              <a:rPr lang="en-US" altLang="zh-CN" sz="1400">
                <a:latin typeface="Times New Roman" panose="02020603050405020304" charset="0"/>
                <a:ea typeface="汉仪楷体S" panose="00020600040101010101" charset="-122"/>
                <a:cs typeface="仿宋" panose="02010609060101010101" charset="-122"/>
              </a:rPr>
              <a:t>        </a:t>
            </a:r>
            <a:r>
              <a:rPr lang="zh-CN" altLang="en-US" sz="1400">
                <a:latin typeface="Times New Roman" panose="02020603050405020304" charset="0"/>
                <a:ea typeface="汉仪楷体S" panose="00020600040101010101" charset="-122"/>
                <a:cs typeface="仿宋" panose="02010609060101010101" charset="-122"/>
              </a:rPr>
              <a:t>框支剪力墙结构(改进轴力方式)</a:t>
            </a:r>
            <a:endParaRPr lang="zh-CN" altLang="en-US" sz="1400">
              <a:latin typeface="Times New Roman" panose="02020603050405020304" charset="0"/>
              <a:ea typeface="汉仪楷体S" panose="00020600040101010101" charset="-122"/>
              <a:cs typeface="仿宋" panose="02010609060101010101" charset="-122"/>
            </a:endParaRPr>
          </a:p>
        </p:txBody>
      </p:sp>
      <p:pic>
        <p:nvPicPr>
          <p:cNvPr id="5" name="图片 4"/>
          <p:cNvPicPr>
            <a:picLocks noChangeAspect="1"/>
          </p:cNvPicPr>
          <p:nvPr/>
        </p:nvPicPr>
        <p:blipFill>
          <a:blip r:embed="rId3"/>
          <a:stretch>
            <a:fillRect/>
          </a:stretch>
        </p:blipFill>
        <p:spPr>
          <a:xfrm>
            <a:off x="623570" y="548640"/>
            <a:ext cx="5256530" cy="43783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335280" y="284480"/>
            <a:ext cx="7867015" cy="496570"/>
          </a:xfrm>
        </p:spPr>
        <p:txBody>
          <a:bodyPr vert="horz" wrap="square" lIns="91440" tIns="45720" rIns="91440" bIns="45720" anchor="ctr" anchorCtr="0"/>
          <a:p>
            <a:r>
              <a:rPr lang="zh-CN" altLang="en-US" sz="2400" b="1" dirty="0">
                <a:latin typeface="Times New Roman" panose="02020603050405020304" charset="0"/>
                <a:ea typeface="汉仪大隶书简" panose="02010600000101010101" charset="-122"/>
                <a:cs typeface="+mn-cs"/>
                <a:sym typeface="宋体" panose="02010600030101010101" pitchFamily="2" charset="-122"/>
              </a:rPr>
              <a:t>十一、程序中单工况调整前与调整后都调整了什么？</a:t>
            </a:r>
            <a:endParaRPr lang="zh-CN" altLang="en-US" sz="2400" b="1" dirty="0">
              <a:latin typeface="Times New Roman" panose="02020603050405020304" charset="0"/>
              <a:ea typeface="汉仪大隶书简" panose="02010600000101010101" charset="-122"/>
              <a:cs typeface="+mn-cs"/>
              <a:sym typeface="宋体" panose="02010600030101010101" pitchFamily="2" charset="-122"/>
            </a:endParaRPr>
          </a:p>
        </p:txBody>
      </p:sp>
      <p:sp>
        <p:nvSpPr>
          <p:cNvPr id="31747" name="内容占位符 2"/>
          <p:cNvSpPr>
            <a:spLocks noGrp="1"/>
          </p:cNvSpPr>
          <p:nvPr>
            <p:ph type="subTitle" idx="1"/>
          </p:nvPr>
        </p:nvSpPr>
        <p:spPr>
          <a:xfrm>
            <a:off x="466725" y="1120140"/>
            <a:ext cx="10201275" cy="5340985"/>
          </a:xfrm>
        </p:spPr>
        <p:txBody>
          <a:bodyPr vert="horz" wrap="square" lIns="91440" tIns="45720" rIns="91440" bIns="45720" anchor="t" anchorCtr="0"/>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p:txBody>
      </p:sp>
      <p:sp>
        <p:nvSpPr>
          <p:cNvPr id="31748" name="灯片编号占位符 3"/>
          <p:cNvSpPr>
            <a:spLocks noGrp="1"/>
          </p:cNvSpPr>
          <p:nvPr/>
        </p:nvSpPr>
        <p:spPr>
          <a:xfrm>
            <a:off x="8077200" y="5624513"/>
            <a:ext cx="2133600" cy="274637"/>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Franklin Gothic Book" panose="020B05030201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Franklin Gothic Book" panose="020B05030201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Franklin Gothic Book" panose="020B05030201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Franklin Gothic Book" panose="020B05030201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Franklin Gothic Book" panose="020B0503020102020204" pitchFamily="34" charset="0"/>
              </a:defRPr>
            </a:lvl5pPr>
          </a:lstStyle>
          <a:p>
            <a:pPr marL="0" lvl="0" indent="0" defTabSz="914400">
              <a:spcBef>
                <a:spcPct val="0"/>
              </a:spcBef>
              <a:buNone/>
            </a:pPr>
            <a:fld id="{9A0DB2DC-4C9A-4742-B13C-FB6460FD3503}" type="slidenum">
              <a:rPr lang="zh-CN" altLang="en-US" sz="1800" dirty="0">
                <a:latin typeface="Times New Roman" panose="02020603050405020304" charset="0"/>
                <a:ea typeface="汉仪楷体S" panose="00020600040101010101" charset="-122"/>
              </a:rPr>
            </a:fld>
            <a:endParaRPr lang="zh-CN" altLang="en-US" sz="1800" dirty="0">
              <a:latin typeface="Times New Roman" panose="02020603050405020304" charset="0"/>
              <a:ea typeface="汉仪楷体S" panose="00020600040101010101" charset="-122"/>
            </a:endParaRPr>
          </a:p>
        </p:txBody>
      </p:sp>
      <p:pic>
        <p:nvPicPr>
          <p:cNvPr id="30724" name="Picture 5"/>
          <p:cNvPicPr>
            <a:picLocks noChangeAspect="1"/>
          </p:cNvPicPr>
          <p:nvPr>
            <p:custDataLst>
              <p:tags r:id="rId1"/>
            </p:custDataLst>
          </p:nvPr>
        </p:nvPicPr>
        <p:blipFill>
          <a:blip r:embed="rId2"/>
          <a:stretch>
            <a:fillRect/>
          </a:stretch>
        </p:blipFill>
        <p:spPr>
          <a:xfrm>
            <a:off x="7607618" y="6165215"/>
            <a:ext cx="2876550" cy="536575"/>
          </a:xfrm>
          <a:prstGeom prst="rect">
            <a:avLst/>
          </a:prstGeom>
          <a:noFill/>
          <a:ln w="9525">
            <a:noFill/>
          </a:ln>
        </p:spPr>
      </p:pic>
      <p:sp>
        <p:nvSpPr>
          <p:cNvPr id="2" name="文本框 1"/>
          <p:cNvSpPr txBox="1"/>
          <p:nvPr/>
        </p:nvSpPr>
        <p:spPr>
          <a:xfrm>
            <a:off x="407670" y="781050"/>
            <a:ext cx="5910580" cy="727075"/>
          </a:xfrm>
          <a:prstGeom prst="rect">
            <a:avLst/>
          </a:prstGeom>
          <a:noFill/>
        </p:spPr>
        <p:txBody>
          <a:bodyPr wrap="square" rtlCol="0">
            <a:noAutofit/>
          </a:bodyPr>
          <a:p>
            <a:endParaRPr lang="zh-CN" altLang="en-US" sz="1800">
              <a:solidFill>
                <a:srgbClr val="FF0000"/>
              </a:solidFill>
            </a:endParaRPr>
          </a:p>
        </p:txBody>
      </p:sp>
      <p:pic>
        <p:nvPicPr>
          <p:cNvPr id="8" name="图片 7"/>
          <p:cNvPicPr>
            <a:picLocks noChangeAspect="1"/>
          </p:cNvPicPr>
          <p:nvPr>
            <p:custDataLst>
              <p:tags r:id="rId3"/>
            </p:custDataLst>
          </p:nvPr>
        </p:nvPicPr>
        <p:blipFill>
          <a:blip r:embed="rId4"/>
          <a:stretch>
            <a:fillRect/>
          </a:stretch>
        </p:blipFill>
        <p:spPr>
          <a:xfrm>
            <a:off x="0" y="781050"/>
            <a:ext cx="8269605" cy="4666615"/>
          </a:xfrm>
          <a:prstGeom prst="rect">
            <a:avLst/>
          </a:prstGeom>
        </p:spPr>
      </p:pic>
      <p:pic>
        <p:nvPicPr>
          <p:cNvPr id="7" name="图片 6"/>
          <p:cNvPicPr>
            <a:picLocks noChangeAspect="1"/>
          </p:cNvPicPr>
          <p:nvPr/>
        </p:nvPicPr>
        <p:blipFill>
          <a:blip r:embed="rId5"/>
          <a:stretch>
            <a:fillRect/>
          </a:stretch>
        </p:blipFill>
        <p:spPr>
          <a:xfrm>
            <a:off x="7176135" y="836930"/>
            <a:ext cx="4676140" cy="1748155"/>
          </a:xfrm>
          <a:prstGeom prst="rect">
            <a:avLst/>
          </a:prstGeom>
        </p:spPr>
      </p:pic>
      <p:pic>
        <p:nvPicPr>
          <p:cNvPr id="15" name="图片 14"/>
          <p:cNvPicPr>
            <a:picLocks noChangeAspect="1"/>
          </p:cNvPicPr>
          <p:nvPr>
            <p:custDataLst>
              <p:tags r:id="rId6"/>
            </p:custDataLst>
          </p:nvPr>
        </p:nvPicPr>
        <p:blipFill>
          <a:blip r:embed="rId7"/>
          <a:stretch>
            <a:fillRect/>
          </a:stretch>
        </p:blipFill>
        <p:spPr>
          <a:xfrm>
            <a:off x="6456045" y="3213100"/>
            <a:ext cx="5942965" cy="1750060"/>
          </a:xfrm>
          <a:prstGeom prst="rect">
            <a:avLst/>
          </a:prstGeom>
        </p:spPr>
      </p:pic>
      <p:pic>
        <p:nvPicPr>
          <p:cNvPr id="18" name="图片 17"/>
          <p:cNvPicPr>
            <a:picLocks noChangeAspect="1"/>
          </p:cNvPicPr>
          <p:nvPr>
            <p:custDataLst>
              <p:tags r:id="rId8"/>
            </p:custDataLst>
          </p:nvPr>
        </p:nvPicPr>
        <p:blipFill>
          <a:blip r:embed="rId9"/>
          <a:stretch>
            <a:fillRect/>
          </a:stretch>
        </p:blipFill>
        <p:spPr>
          <a:xfrm>
            <a:off x="7104380" y="4963160"/>
            <a:ext cx="4608830" cy="1356995"/>
          </a:xfrm>
          <a:prstGeom prst="rect">
            <a:avLst/>
          </a:prstGeom>
        </p:spPr>
      </p:pic>
      <p:sp>
        <p:nvSpPr>
          <p:cNvPr id="12" name="文本框 11"/>
          <p:cNvSpPr txBox="1"/>
          <p:nvPr/>
        </p:nvSpPr>
        <p:spPr>
          <a:xfrm>
            <a:off x="191770" y="5517515"/>
            <a:ext cx="6020435" cy="1228090"/>
          </a:xfrm>
          <a:prstGeom prst="rect">
            <a:avLst/>
          </a:prstGeom>
          <a:noFill/>
        </p:spPr>
        <p:txBody>
          <a:bodyPr wrap="square" rtlCol="0" anchor="t">
            <a:noAutofit/>
          </a:bodyPr>
          <a:p>
            <a:r>
              <a:rPr lang="zh-CN" altLang="en-US" sz="1800">
                <a:solidFill>
                  <a:srgbClr val="FF0000"/>
                </a:solidFill>
                <a:latin typeface="Times New Roman" panose="02020603050405020304" charset="0"/>
                <a:ea typeface="汉仪楷体S" panose="00020600040101010101" charset="-122"/>
              </a:rPr>
              <a:t>第一个</a:t>
            </a:r>
            <a:r>
              <a:rPr lang="en-US" altLang="zh-CN" sz="1800">
                <a:solidFill>
                  <a:srgbClr val="FF0000"/>
                </a:solidFill>
                <a:latin typeface="Times New Roman" panose="02020603050405020304" charset="0"/>
                <a:ea typeface="汉仪楷体S" panose="00020600040101010101" charset="-122"/>
              </a:rPr>
              <a:t>1.1</a:t>
            </a:r>
            <a:r>
              <a:rPr lang="zh-CN" altLang="en-US" sz="1800">
                <a:latin typeface="Times New Roman" panose="02020603050405020304" charset="0"/>
                <a:ea typeface="汉仪楷体S" panose="00020600040101010101" charset="-122"/>
              </a:rPr>
              <a:t>：公式中的</a:t>
            </a:r>
            <a:r>
              <a:rPr lang="en-US" altLang="zh-CN" sz="1800">
                <a:latin typeface="Times New Roman" panose="02020603050405020304" charset="0"/>
                <a:ea typeface="汉仪楷体S" panose="00020600040101010101" charset="-122"/>
              </a:rPr>
              <a:t>1.1</a:t>
            </a:r>
            <a:endParaRPr lang="zh-CN" altLang="en-US" sz="1800">
              <a:latin typeface="Times New Roman" panose="02020603050405020304" charset="0"/>
              <a:ea typeface="汉仪楷体S" panose="00020600040101010101" charset="-122"/>
            </a:endParaRPr>
          </a:p>
          <a:p>
            <a:r>
              <a:rPr lang="zh-CN" altLang="en-US" sz="1800">
                <a:solidFill>
                  <a:srgbClr val="FF0000"/>
                </a:solidFill>
                <a:latin typeface="Times New Roman" panose="02020603050405020304" charset="0"/>
                <a:ea typeface="汉仪楷体S" panose="00020600040101010101" charset="-122"/>
              </a:rPr>
              <a:t>第二个</a:t>
            </a:r>
            <a:r>
              <a:rPr lang="en-US" altLang="zh-CN" sz="1800">
                <a:solidFill>
                  <a:srgbClr val="FF0000"/>
                </a:solidFill>
                <a:latin typeface="Times New Roman" panose="02020603050405020304" charset="0"/>
                <a:ea typeface="汉仪楷体S" panose="00020600040101010101" charset="-122"/>
              </a:rPr>
              <a:t>1.1</a:t>
            </a:r>
            <a:r>
              <a:rPr lang="zh-CN" altLang="en-US" sz="1800">
                <a:latin typeface="Times New Roman" panose="02020603050405020304" charset="0"/>
                <a:ea typeface="汉仪楷体S" panose="00020600040101010101" charset="-122"/>
              </a:rPr>
              <a:t>：配钢筋用材料强度</a:t>
            </a:r>
            <a:r>
              <a:rPr lang="zh-CN" altLang="en-US" sz="1800">
                <a:solidFill>
                  <a:srgbClr val="FF0000"/>
                </a:solidFill>
                <a:latin typeface="Times New Roman" panose="02020603050405020304" charset="0"/>
                <a:ea typeface="汉仪楷体S" panose="00020600040101010101" charset="-122"/>
              </a:rPr>
              <a:t>标准值</a:t>
            </a:r>
            <a:r>
              <a:rPr lang="zh-CN" altLang="en-US" sz="1800">
                <a:latin typeface="Times New Roman" panose="02020603050405020304" charset="0"/>
                <a:ea typeface="汉仪楷体S" panose="00020600040101010101" charset="-122"/>
              </a:rPr>
              <a:t>计算，</a:t>
            </a:r>
            <a:r>
              <a:rPr lang="zh-CN" altLang="en-US" sz="1800">
                <a:latin typeface="Times New Roman" panose="02020603050405020304" charset="0"/>
                <a:ea typeface="汉仪楷体S" panose="00020600040101010101" charset="-122"/>
                <a:sym typeface="+mn-ea"/>
              </a:rPr>
              <a:t>钢筋材料强度标准值与设计值大小，大概成1.1倍关系。</a:t>
            </a:r>
            <a:endParaRPr lang="zh-CN" altLang="en-US" sz="1800">
              <a:latin typeface="Times New Roman" panose="02020603050405020304" charset="0"/>
              <a:ea typeface="汉仪楷体S" panose="00020600040101010101" charset="-122"/>
            </a:endParaRPr>
          </a:p>
          <a:p>
            <a:r>
              <a:rPr lang="zh-CN" altLang="en-US" sz="1800">
                <a:solidFill>
                  <a:srgbClr val="FF0000"/>
                </a:solidFill>
                <a:latin typeface="Times New Roman" panose="02020603050405020304" charset="0"/>
                <a:ea typeface="汉仪楷体S" panose="00020600040101010101" charset="-122"/>
              </a:rPr>
              <a:t>超配系数</a:t>
            </a:r>
            <a:r>
              <a:rPr lang="zh-CN" altLang="en-US" sz="1800">
                <a:solidFill>
                  <a:srgbClr val="002060"/>
                </a:solidFill>
                <a:latin typeface="Times New Roman" panose="02020603050405020304" charset="0"/>
                <a:ea typeface="汉仪楷体S" panose="00020600040101010101" charset="-122"/>
              </a:rPr>
              <a:t>：</a:t>
            </a:r>
            <a:r>
              <a:rPr lang="zh-CN" altLang="en-US" sz="1800">
                <a:solidFill>
                  <a:schemeClr val="tx1"/>
                </a:solidFill>
                <a:latin typeface="Times New Roman" panose="02020603050405020304" charset="0"/>
                <a:ea typeface="汉仪楷体S" panose="00020600040101010101" charset="-122"/>
              </a:rPr>
              <a:t>设计信息中实配钢筋超配系数</a:t>
            </a:r>
            <a:endParaRPr lang="zh-CN" altLang="en-US" sz="1800">
              <a:solidFill>
                <a:schemeClr val="tx1"/>
              </a:solidFill>
              <a:latin typeface="Times New Roman" panose="02020603050405020304" charset="0"/>
              <a:ea typeface="汉仪楷体S" panose="0002060004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335280" y="45085"/>
            <a:ext cx="9137650" cy="496570"/>
          </a:xfrm>
        </p:spPr>
        <p:txBody>
          <a:bodyPr vert="horz" wrap="square" lIns="91440" tIns="45720" rIns="91440" bIns="45720" anchor="ctr" anchorCtr="0"/>
          <a:p>
            <a:r>
              <a:rPr lang="zh-CN" altLang="en-US" sz="2400" b="1" dirty="0">
                <a:latin typeface="Times New Roman" panose="02020603050405020304" charset="0"/>
                <a:ea typeface="汉仪大隶书简" panose="02010600000101010101" charset="-122"/>
                <a:cs typeface="+mn-cs"/>
                <a:sym typeface="宋体" panose="02010600030101010101" pitchFamily="2" charset="-122"/>
              </a:rPr>
              <a:t>十二、程序中内力是怎么组合的？地震组合后是怎么调整的？</a:t>
            </a:r>
            <a:endParaRPr lang="zh-CN" altLang="en-US" sz="2400" b="1" dirty="0">
              <a:latin typeface="Times New Roman" panose="02020603050405020304" charset="0"/>
              <a:ea typeface="汉仪大隶书简" panose="02010600000101010101" charset="-122"/>
              <a:cs typeface="+mn-cs"/>
              <a:sym typeface="宋体" panose="02010600030101010101" pitchFamily="2" charset="-122"/>
            </a:endParaRPr>
          </a:p>
        </p:txBody>
      </p:sp>
      <p:sp>
        <p:nvSpPr>
          <p:cNvPr id="31747" name="内容占位符 2"/>
          <p:cNvSpPr>
            <a:spLocks noGrp="1"/>
          </p:cNvSpPr>
          <p:nvPr>
            <p:ph type="subTitle" idx="1"/>
          </p:nvPr>
        </p:nvSpPr>
        <p:spPr>
          <a:xfrm>
            <a:off x="466725" y="1120140"/>
            <a:ext cx="10201275" cy="5340985"/>
          </a:xfrm>
        </p:spPr>
        <p:txBody>
          <a:bodyPr vert="horz" wrap="square" lIns="91440" tIns="45720" rIns="91440" bIns="45720" anchor="t" anchorCtr="0"/>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ClrTx/>
              <a:buSzTx/>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p:txBody>
      </p:sp>
      <p:sp>
        <p:nvSpPr>
          <p:cNvPr id="31748" name="灯片编号占位符 3"/>
          <p:cNvSpPr>
            <a:spLocks noGrp="1"/>
          </p:cNvSpPr>
          <p:nvPr/>
        </p:nvSpPr>
        <p:spPr>
          <a:xfrm>
            <a:off x="8077200" y="5624513"/>
            <a:ext cx="2133600" cy="274637"/>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Franklin Gothic Book" panose="020B05030201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Franklin Gothic Book" panose="020B05030201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Franklin Gothic Book" panose="020B05030201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Franklin Gothic Book" panose="020B05030201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Franklin Gothic Book" panose="020B0503020102020204" pitchFamily="34" charset="0"/>
              </a:defRPr>
            </a:lvl5pPr>
          </a:lstStyle>
          <a:p>
            <a:pPr marL="0" lvl="0" indent="0" defTabSz="914400">
              <a:spcBef>
                <a:spcPct val="0"/>
              </a:spcBef>
              <a:buNone/>
            </a:pPr>
            <a:endParaRPr lang="zh-CN" altLang="en-US" sz="1800" dirty="0">
              <a:latin typeface="Arial" panose="020B0604020202020204" pitchFamily="34" charset="0"/>
            </a:endParaRPr>
          </a:p>
        </p:txBody>
      </p:sp>
      <p:pic>
        <p:nvPicPr>
          <p:cNvPr id="10" name="图片 3"/>
          <p:cNvPicPr>
            <a:picLocks noChangeAspect="1"/>
          </p:cNvPicPr>
          <p:nvPr/>
        </p:nvPicPr>
        <p:blipFill>
          <a:blip r:embed="rId1"/>
          <a:srcRect r="-38" b="1274"/>
          <a:stretch>
            <a:fillRect/>
          </a:stretch>
        </p:blipFill>
        <p:spPr>
          <a:xfrm>
            <a:off x="-24765" y="2924810"/>
            <a:ext cx="5036185" cy="4040505"/>
          </a:xfrm>
          <a:prstGeom prst="rect">
            <a:avLst/>
          </a:prstGeom>
          <a:noFill/>
          <a:ln w="9525">
            <a:noFill/>
          </a:ln>
        </p:spPr>
      </p:pic>
      <p:pic>
        <p:nvPicPr>
          <p:cNvPr id="11" name="图片 4"/>
          <p:cNvPicPr>
            <a:picLocks noChangeAspect="1"/>
          </p:cNvPicPr>
          <p:nvPr/>
        </p:nvPicPr>
        <p:blipFill>
          <a:blip r:embed="rId2"/>
          <a:stretch>
            <a:fillRect/>
          </a:stretch>
        </p:blipFill>
        <p:spPr>
          <a:xfrm>
            <a:off x="263525" y="476885"/>
            <a:ext cx="4979035" cy="2482850"/>
          </a:xfrm>
          <a:prstGeom prst="rect">
            <a:avLst/>
          </a:prstGeom>
          <a:noFill/>
          <a:ln w="9525">
            <a:noFill/>
          </a:ln>
        </p:spPr>
      </p:pic>
      <p:pic>
        <p:nvPicPr>
          <p:cNvPr id="13" name="图片 5"/>
          <p:cNvPicPr>
            <a:picLocks noChangeAspect="1"/>
          </p:cNvPicPr>
          <p:nvPr/>
        </p:nvPicPr>
        <p:blipFill>
          <a:blip r:embed="rId3"/>
          <a:stretch>
            <a:fillRect/>
          </a:stretch>
        </p:blipFill>
        <p:spPr>
          <a:xfrm>
            <a:off x="6600190" y="548640"/>
            <a:ext cx="4527550" cy="5297170"/>
          </a:xfrm>
          <a:prstGeom prst="rect">
            <a:avLst/>
          </a:prstGeom>
          <a:noFill/>
          <a:ln w="9525">
            <a:noFill/>
          </a:ln>
        </p:spPr>
      </p:pic>
      <p:sp>
        <p:nvSpPr>
          <p:cNvPr id="100" name="文本框 99"/>
          <p:cNvSpPr txBox="1"/>
          <p:nvPr/>
        </p:nvSpPr>
        <p:spPr>
          <a:xfrm>
            <a:off x="5295900" y="5936615"/>
            <a:ext cx="4468495" cy="1078865"/>
          </a:xfrm>
          <a:prstGeom prst="rect">
            <a:avLst/>
          </a:prstGeom>
          <a:noFill/>
          <a:ln w="9525">
            <a:noFill/>
          </a:ln>
        </p:spPr>
        <p:txBody>
          <a:bodyPr wrap="square">
            <a:noAutofit/>
          </a:bodyPr>
          <a:p>
            <a:r>
              <a:rPr lang="en-US" sz="1800">
                <a:latin typeface="Times New Roman" panose="02020603050405020304" charset="0"/>
                <a:ea typeface="汉仪楷体S" panose="00020600040101010101" charset="-122"/>
              </a:rPr>
              <a:t> 1.2*</a:t>
            </a:r>
            <a:r>
              <a:rPr lang="zh-CN" sz="1800">
                <a:latin typeface="Times New Roman" panose="02020603050405020304" charset="0"/>
                <a:ea typeface="汉仪楷体S" panose="00020600040101010101" charset="-122"/>
              </a:rPr>
              <a:t>（</a:t>
            </a:r>
            <a:r>
              <a:rPr lang="en-US" sz="1800">
                <a:latin typeface="Times New Roman" panose="02020603050405020304" charset="0"/>
                <a:ea typeface="汉仪楷体S" panose="00020600040101010101" charset="-122"/>
              </a:rPr>
              <a:t>1.0D+0.5L</a:t>
            </a:r>
            <a:r>
              <a:rPr lang="zh-CN" sz="1800">
                <a:latin typeface="Times New Roman" panose="02020603050405020304" charset="0"/>
                <a:ea typeface="汉仪楷体S" panose="00020600040101010101" charset="-122"/>
              </a:rPr>
              <a:t>）</a:t>
            </a:r>
            <a:r>
              <a:rPr lang="en-US" sz="1800">
                <a:latin typeface="Times New Roman" panose="02020603050405020304" charset="0"/>
                <a:ea typeface="汉仪楷体S" panose="00020600040101010101" charset="-122"/>
              </a:rPr>
              <a:t>+η</a:t>
            </a:r>
            <a:r>
              <a:rPr lang="en-US" sz="1800" baseline="-25000">
                <a:latin typeface="Times New Roman" panose="02020603050405020304" charset="0"/>
                <a:ea typeface="汉仪楷体S" panose="00020600040101010101" charset="-122"/>
              </a:rPr>
              <a:t>v</a:t>
            </a:r>
            <a:r>
              <a:rPr lang="en-US" sz="1800">
                <a:latin typeface="Times New Roman" panose="02020603050405020304" charset="0"/>
                <a:ea typeface="汉仪楷体S" panose="00020600040101010101" charset="-122"/>
              </a:rPr>
              <a:t>*1.3EX-=1.2*25.1+0.6*6.8+1.2*1.3*275=463.2</a:t>
            </a:r>
            <a:endParaRPr lang="en-US" sz="1800">
              <a:latin typeface="Times New Roman" panose="02020603050405020304" charset="0"/>
              <a:ea typeface="汉仪楷体S" panose="00020600040101010101" charset="-122"/>
            </a:endParaRPr>
          </a:p>
          <a:p>
            <a:r>
              <a:rPr lang="zh-CN" sz="1800">
                <a:latin typeface="Times New Roman" panose="02020603050405020304" charset="0"/>
                <a:ea typeface="汉仪楷体S" panose="00020600040101010101" charset="-122"/>
              </a:rPr>
              <a:t>与设计值一致。</a:t>
            </a:r>
            <a:endParaRPr lang="zh-CN" altLang="en-US" sz="1800">
              <a:latin typeface="Times New Roman" panose="02020603050405020304" charset="0"/>
              <a:ea typeface="汉仪楷体S" panose="00020600040101010101" charset="-122"/>
            </a:endParaRPr>
          </a:p>
        </p:txBody>
      </p:sp>
      <p:pic>
        <p:nvPicPr>
          <p:cNvPr id="14" name="图片 13"/>
          <p:cNvPicPr>
            <a:picLocks noChangeAspect="1"/>
          </p:cNvPicPr>
          <p:nvPr/>
        </p:nvPicPr>
        <p:blipFill>
          <a:blip r:embed="rId4"/>
          <a:stretch>
            <a:fillRect/>
          </a:stretch>
        </p:blipFill>
        <p:spPr>
          <a:xfrm>
            <a:off x="5088255" y="2997200"/>
            <a:ext cx="4676140" cy="1748155"/>
          </a:xfrm>
          <a:prstGeom prst="rect">
            <a:avLst/>
          </a:prstGeom>
        </p:spPr>
      </p:pic>
      <p:pic>
        <p:nvPicPr>
          <p:cNvPr id="17" name="图片 16"/>
          <p:cNvPicPr>
            <a:picLocks noChangeAspect="1"/>
          </p:cNvPicPr>
          <p:nvPr/>
        </p:nvPicPr>
        <p:blipFill>
          <a:blip r:embed="rId5"/>
          <a:stretch>
            <a:fillRect/>
          </a:stretch>
        </p:blipFill>
        <p:spPr>
          <a:xfrm>
            <a:off x="9664065" y="45085"/>
            <a:ext cx="2527935" cy="30264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6670040" cy="857250"/>
          </a:xfrm>
        </p:spPr>
        <p:txBody>
          <a:bodyPr vert="horz" wrap="square" lIns="91440" tIns="45720" rIns="91440" bIns="45720" anchor="ctr" anchorCtr="0"/>
          <a:p>
            <a:r>
              <a:rPr lang="zh-CN" altLang="zh-CN" sz="2800" dirty="0">
                <a:solidFill>
                  <a:schemeClr val="tx1"/>
                </a:solidFill>
                <a:latin typeface="Times New Roman" panose="02020603050405020304" charset="0"/>
                <a:ea typeface="汉仪大隶书简" panose="02010600000101010101" charset="-122"/>
              </a:rPr>
              <a:t>内容概要</a:t>
            </a:r>
            <a:endParaRPr lang="zh-CN" altLang="zh-CN" sz="2800" dirty="0">
              <a:solidFill>
                <a:schemeClr val="tx1"/>
              </a:solidFill>
              <a:latin typeface="Times New Roman" panose="02020603050405020304" charset="0"/>
              <a:ea typeface="汉仪大隶书简" panose="02010600000101010101" charset="-122"/>
            </a:endParaRPr>
          </a:p>
        </p:txBody>
      </p:sp>
      <p:sp>
        <p:nvSpPr>
          <p:cNvPr id="31747" name="内容占位符 2"/>
          <p:cNvSpPr>
            <a:spLocks noGrp="1"/>
          </p:cNvSpPr>
          <p:nvPr>
            <p:ph type="subTitle" idx="1"/>
          </p:nvPr>
        </p:nvSpPr>
        <p:spPr>
          <a:xfrm>
            <a:off x="1703705" y="981075"/>
            <a:ext cx="7926705" cy="4977765"/>
          </a:xfrm>
        </p:spPr>
        <p:txBody>
          <a:bodyPr vert="horz" wrap="square" lIns="91440" tIns="45720" rIns="91440" bIns="45720" anchor="t" anchorCtr="0"/>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Franklin Gothic Book" panose="020B0503020102020204" pitchFamily="34" charset="0"/>
              </a:rPr>
              <a:t>一、程序中</a:t>
            </a:r>
            <a:r>
              <a:rPr lang="zh-CN" altLang="en-US" sz="2000" b="1" dirty="0">
                <a:latin typeface="Times New Roman" panose="02020603050405020304" charset="0"/>
                <a:ea typeface="汉仪楷体S" panose="00020600040101010101" charset="-122"/>
                <a:sym typeface="+mn-lt"/>
              </a:rPr>
              <a:t>端柱用墙建模还是用柱建模？</a:t>
            </a:r>
            <a:endParaRPr lang="zh-CN" altLang="en-US" sz="2000" b="1" dirty="0">
              <a:latin typeface="Times New Roman" panose="02020603050405020304" charset="0"/>
              <a:ea typeface="汉仪楷体S" panose="00020600040101010101" charset="-122"/>
              <a:sym typeface="+mn-lt"/>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二、程序中</a:t>
            </a:r>
            <a:r>
              <a:rPr lang="zh-CN" altLang="en-US" sz="2000" b="1" dirty="0">
                <a:latin typeface="Times New Roman" panose="02020603050405020304" charset="0"/>
                <a:ea typeface="汉仪楷体S" panose="00020600040101010101" charset="-122"/>
                <a:sym typeface="+mn-lt"/>
              </a:rPr>
              <a:t>连梁用梁建模还是用墙开洞建模？</a:t>
            </a:r>
            <a:endParaRPr lang="zh-CN" altLang="en-US" sz="2000" b="1" dirty="0">
              <a:latin typeface="Times New Roman" panose="02020603050405020304" charset="0"/>
              <a:ea typeface="汉仪楷体S" panose="00020600040101010101" charset="-122"/>
              <a:sym typeface="+mn-lt"/>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三、程序中</a:t>
            </a:r>
            <a:r>
              <a:rPr lang="zh-CN" altLang="en-US" sz="2000" b="1" dirty="0">
                <a:latin typeface="Times New Roman" panose="02020603050405020304" charset="0"/>
                <a:ea typeface="汉仪楷体S" panose="00020600040101010101" charset="-122"/>
                <a:sym typeface="+mn-lt"/>
              </a:rPr>
              <a:t>异型结构风荷载如何输入？</a:t>
            </a:r>
            <a:endParaRPr lang="zh-CN" altLang="en-US" sz="2000" b="1" dirty="0">
              <a:latin typeface="Times New Roman" panose="02020603050405020304" charset="0"/>
              <a:ea typeface="汉仪楷体S" panose="00020600040101010101" charset="-122"/>
              <a:sym typeface="+mn-lt"/>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四、如何判断结构是否需要考虑P-△效应？</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五、程序中如何</a:t>
            </a:r>
            <a:r>
              <a:rPr lang="zh-CN" altLang="en-US" sz="2000" b="1" dirty="0">
                <a:latin typeface="Times New Roman" panose="02020603050405020304" charset="0"/>
                <a:ea typeface="汉仪楷体S" panose="00020600040101010101" charset="-122"/>
                <a:sym typeface="宋体" panose="02010600030101010101" pitchFamily="2" charset="-122"/>
              </a:rPr>
              <a:t>计算</a:t>
            </a:r>
            <a:r>
              <a:rPr lang="zh-CN" altLang="en-US" sz="2000" b="1" dirty="0">
                <a:latin typeface="Times New Roman" panose="02020603050405020304" charset="0"/>
                <a:ea typeface="汉仪楷体S" panose="00020600040101010101" charset="-122"/>
                <a:cs typeface="+mn-cs"/>
                <a:sym typeface="宋体" panose="02010600030101010101" pitchFamily="2" charset="-122"/>
              </a:rPr>
              <a:t>刚度比？</a:t>
            </a:r>
            <a:endParaRPr lang="zh-CN" altLang="en-US" sz="2000" b="1" dirty="0">
              <a:latin typeface="Times New Roman" panose="02020603050405020304" charset="0"/>
              <a:ea typeface="汉仪楷体S" panose="00020600040101010101" charset="-122"/>
              <a:sym typeface="+mn-lt"/>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sym typeface="+mn-lt"/>
              </a:rPr>
              <a:t>六、受剪承载力之比不满足程序怎么调整？</a:t>
            </a:r>
            <a:endParaRPr lang="zh-CN" altLang="en-US" sz="2000" b="1" dirty="0">
              <a:latin typeface="Times New Roman" panose="02020603050405020304" charset="0"/>
              <a:ea typeface="汉仪楷体S" panose="00020600040101010101" charset="-122"/>
              <a:sym typeface="+mn-lt"/>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sym typeface="宋体" panose="02010600030101010101" pitchFamily="2" charset="-122"/>
              </a:rPr>
              <a:t>七、程序是如何判断结构是否是薄弱层？</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八、程序是怎么考虑最小剪重比的调整？</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九、程序如何实现0.2V0调整？</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十、程序中倾覆力矩及倾覆力矩百分比的应用</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十一、程序中单工况调整前与调整后都调整了什么？</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十二、程序中内力是怎么组合的？地震组合后是怎么调整的？</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9047798" y="6237605"/>
            <a:ext cx="2876550" cy="53657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335280" y="45085"/>
            <a:ext cx="9137650" cy="496570"/>
          </a:xfrm>
        </p:spPr>
        <p:txBody>
          <a:bodyPr vert="horz" wrap="square" lIns="91440" tIns="45720" rIns="91440" bIns="45720" anchor="ctr" anchorCtr="0"/>
          <a:p>
            <a:r>
              <a:rPr lang="zh-CN" altLang="zh-CN" sz="2400" dirty="0">
                <a:latin typeface="Times New Roman" panose="02020603050405020304" charset="0"/>
                <a:ea typeface="汉仪大隶书简" panose="02010600000101010101" charset="-122"/>
              </a:rPr>
              <a:t>内容回顾</a:t>
            </a:r>
            <a:endParaRPr lang="zh-CN" altLang="zh-CN" sz="2400" dirty="0">
              <a:latin typeface="Times New Roman" panose="02020603050405020304" charset="0"/>
              <a:ea typeface="汉仪大隶书简" panose="02010600000101010101" charset="-122"/>
            </a:endParaRPr>
          </a:p>
        </p:txBody>
      </p:sp>
      <p:sp>
        <p:nvSpPr>
          <p:cNvPr id="31748" name="灯片编号占位符 3"/>
          <p:cNvSpPr>
            <a:spLocks noGrp="1"/>
          </p:cNvSpPr>
          <p:nvPr/>
        </p:nvSpPr>
        <p:spPr>
          <a:xfrm>
            <a:off x="8077200" y="5624513"/>
            <a:ext cx="2133600" cy="274637"/>
          </a:xfrm>
          <a:prstGeom prst="rect">
            <a:avLst/>
          </a:prstGeom>
          <a:noFill/>
          <a:ln w="9525">
            <a:noFill/>
          </a:ln>
        </p:spPr>
        <p:txBody>
          <a:bodyPr/>
          <a:lst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Franklin Gothic Book" panose="020B05030201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Franklin Gothic Book" panose="020B05030201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Franklin Gothic Book" panose="020B05030201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Franklin Gothic Book" panose="020B05030201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Franklin Gothic Book" panose="020B0503020102020204" pitchFamily="34" charset="0"/>
              </a:defRPr>
            </a:lvl5pPr>
          </a:lstStyle>
          <a:p>
            <a:pPr marL="0" lvl="0" indent="0" defTabSz="914400">
              <a:spcBef>
                <a:spcPct val="0"/>
              </a:spcBef>
              <a:buNone/>
            </a:pPr>
            <a:endParaRPr lang="zh-CN" altLang="en-US" sz="1800" dirty="0">
              <a:latin typeface="Arial" panose="020B0604020202020204" pitchFamily="34" charset="0"/>
            </a:endParaRPr>
          </a:p>
        </p:txBody>
      </p:sp>
      <p:sp>
        <p:nvSpPr>
          <p:cNvPr id="2" name="内容占位符 2"/>
          <p:cNvSpPr>
            <a:spLocks noGrp="1"/>
          </p:cNvSpPr>
          <p:nvPr/>
        </p:nvSpPr>
        <p:spPr>
          <a:xfrm>
            <a:off x="1703705" y="692785"/>
            <a:ext cx="7926705" cy="4606290"/>
          </a:xfrm>
          <a:prstGeom prst="rect">
            <a:avLst/>
          </a:prstGeom>
          <a:noFill/>
          <a:ln w="9525">
            <a:noFill/>
          </a:ln>
        </p:spPr>
        <p:txBody>
          <a:bodyPr vert="horz" wrap="square" lIns="91440" tIns="45720" rIns="91440" bIns="45720" anchor="t" anchorCtr="0"/>
          <a:lstStyle>
            <a:lvl1pPr marL="0" lvl="0" indent="0" algn="ctr" defTabSz="91440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Franklin Gothic Book" panose="020B0503020102020204" pitchFamily="34" charset="0"/>
              </a:rPr>
              <a:t>一、程序中</a:t>
            </a:r>
            <a:r>
              <a:rPr lang="zh-CN" altLang="en-US" sz="2000" b="1" dirty="0">
                <a:latin typeface="Times New Roman" panose="02020603050405020304" charset="0"/>
                <a:ea typeface="汉仪楷体S" panose="00020600040101010101" charset="-122"/>
                <a:sym typeface="+mn-lt"/>
              </a:rPr>
              <a:t>端柱用墙建模还是用柱建模？</a:t>
            </a:r>
            <a:endParaRPr lang="zh-CN" altLang="en-US" sz="2000" b="1" dirty="0">
              <a:latin typeface="Times New Roman" panose="02020603050405020304" charset="0"/>
              <a:ea typeface="汉仪楷体S" panose="00020600040101010101" charset="-122"/>
              <a:sym typeface="+mn-lt"/>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二、程序中</a:t>
            </a:r>
            <a:r>
              <a:rPr lang="zh-CN" altLang="en-US" sz="2000" b="1" dirty="0">
                <a:latin typeface="Times New Roman" panose="02020603050405020304" charset="0"/>
                <a:ea typeface="汉仪楷体S" panose="00020600040101010101" charset="-122"/>
                <a:sym typeface="+mn-lt"/>
              </a:rPr>
              <a:t>连梁用梁建模还是用墙开洞建模？</a:t>
            </a:r>
            <a:endParaRPr lang="zh-CN" altLang="en-US" sz="2000" b="1" dirty="0">
              <a:latin typeface="Times New Roman" panose="02020603050405020304" charset="0"/>
              <a:ea typeface="汉仪楷体S" panose="00020600040101010101" charset="-122"/>
              <a:sym typeface="+mn-lt"/>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三、程序中</a:t>
            </a:r>
            <a:r>
              <a:rPr lang="zh-CN" altLang="en-US" sz="2000" b="1" dirty="0">
                <a:latin typeface="Times New Roman" panose="02020603050405020304" charset="0"/>
                <a:ea typeface="汉仪楷体S" panose="00020600040101010101" charset="-122"/>
                <a:sym typeface="+mn-lt"/>
              </a:rPr>
              <a:t>异型结构风荷载如何输入？</a:t>
            </a:r>
            <a:endParaRPr lang="zh-CN" altLang="en-US" sz="2000" b="1" dirty="0">
              <a:latin typeface="Times New Roman" panose="02020603050405020304" charset="0"/>
              <a:ea typeface="汉仪楷体S" panose="00020600040101010101" charset="-122"/>
              <a:sym typeface="+mn-lt"/>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四、如何判断结构是否需要考虑P-△效应？</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五、程序中如何</a:t>
            </a:r>
            <a:r>
              <a:rPr lang="zh-CN" altLang="en-US" sz="2000" b="1" dirty="0">
                <a:latin typeface="Times New Roman" panose="02020603050405020304" charset="0"/>
                <a:ea typeface="汉仪楷体S" panose="00020600040101010101" charset="-122"/>
                <a:sym typeface="宋体" panose="02010600030101010101" pitchFamily="2" charset="-122"/>
              </a:rPr>
              <a:t>计算</a:t>
            </a:r>
            <a:r>
              <a:rPr lang="zh-CN" altLang="en-US" sz="2000" b="1" dirty="0">
                <a:latin typeface="Times New Roman" panose="02020603050405020304" charset="0"/>
                <a:ea typeface="汉仪楷体S" panose="00020600040101010101" charset="-122"/>
                <a:cs typeface="+mn-cs"/>
                <a:sym typeface="宋体" panose="02010600030101010101" pitchFamily="2" charset="-122"/>
              </a:rPr>
              <a:t>刚度比？</a:t>
            </a:r>
            <a:endParaRPr lang="zh-CN" altLang="en-US" sz="2000" b="1" dirty="0">
              <a:latin typeface="Times New Roman" panose="02020603050405020304" charset="0"/>
              <a:ea typeface="汉仪楷体S" panose="00020600040101010101" charset="-122"/>
              <a:sym typeface="+mn-lt"/>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sym typeface="+mn-lt"/>
              </a:rPr>
              <a:t>六、受剪承载力之比不满足程序怎么调整？</a:t>
            </a:r>
            <a:endParaRPr lang="zh-CN" altLang="en-US" sz="2000" b="1" dirty="0">
              <a:latin typeface="Times New Roman" panose="02020603050405020304" charset="0"/>
              <a:ea typeface="汉仪楷体S" panose="00020600040101010101" charset="-122"/>
              <a:sym typeface="+mn-lt"/>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sym typeface="宋体" panose="02010600030101010101" pitchFamily="2" charset="-122"/>
              </a:rPr>
              <a:t>七、程序是如何判断结构是否是薄弱层？</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八、程序是怎么考虑最小剪重比的调整？</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九、程序如何实现0.2V0调整？</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十、程序中倾覆力矩及倾覆力矩百分比的应用</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十一、程序中单工况调整前与调整后都调整了什么？</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b="1" dirty="0">
                <a:latin typeface="Times New Roman" panose="02020603050405020304" charset="0"/>
                <a:ea typeface="汉仪楷体S" panose="00020600040101010101" charset="-122"/>
                <a:cs typeface="+mn-cs"/>
                <a:sym typeface="宋体" panose="02010600030101010101" pitchFamily="2" charset="-122"/>
              </a:rPr>
              <a:t>十二、程序中内力是怎么组合的？地震组合后是怎么调整的？</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839470" y="188595"/>
            <a:ext cx="6670040" cy="857250"/>
          </a:xfrm>
        </p:spPr>
        <p:txBody>
          <a:bodyPr vert="horz" wrap="square" lIns="91440" tIns="45720" rIns="91440" bIns="45720" anchor="ctr" anchorCtr="0"/>
          <a:p>
            <a:r>
              <a:rPr lang="zh-CN" altLang="en-US" sz="3200" dirty="0">
                <a:solidFill>
                  <a:srgbClr val="C00000"/>
                </a:solidFill>
                <a:latin typeface="Times New Roman" panose="02020603050405020304" charset="0"/>
                <a:ea typeface="汉仪大隶书简" panose="02010600000101010101" charset="-122"/>
              </a:rPr>
              <a:t>本期内容参考资料</a:t>
            </a:r>
            <a:endParaRPr lang="zh-CN" altLang="en-US" sz="3200" dirty="0">
              <a:solidFill>
                <a:srgbClr val="C00000"/>
              </a:solidFill>
              <a:latin typeface="Times New Roman" panose="02020603050405020304" charset="0"/>
              <a:ea typeface="汉仪大隶书简" panose="02010600000101010101" charset="-122"/>
            </a:endParaRPr>
          </a:p>
        </p:txBody>
      </p:sp>
      <p:sp>
        <p:nvSpPr>
          <p:cNvPr id="31747" name="内容占位符 2"/>
          <p:cNvSpPr>
            <a:spLocks noGrp="1"/>
          </p:cNvSpPr>
          <p:nvPr>
            <p:ph type="subTitle" idx="1"/>
          </p:nvPr>
        </p:nvSpPr>
        <p:spPr>
          <a:xfrm>
            <a:off x="1199515" y="908685"/>
            <a:ext cx="8501380" cy="5328920"/>
          </a:xfrm>
        </p:spPr>
        <p:txBody>
          <a:bodyPr vert="horz" wrap="square" lIns="91440" tIns="45720" rIns="91440" bIns="45720" anchor="t" anchorCtr="0"/>
          <a:p>
            <a:pPr marL="342900" indent="-342900" algn="l" defTabSz="0">
              <a:buClrTx/>
              <a:buSzTx/>
              <a:buFont typeface="Arial" panose="020B0604020202020204" pitchFamily="34" charset="0"/>
              <a:buChar char="•"/>
            </a:pPr>
            <a:r>
              <a:rPr lang="zh-CN" altLang="en-US" sz="1600">
                <a:latin typeface="Times New Roman" panose="02020603050405020304" charset="0"/>
                <a:ea typeface="汉仪楷体S" panose="00020600040101010101" charset="-122"/>
                <a:cs typeface="仿宋" panose="02010609060101010101" charset="-122"/>
                <a:sym typeface="+mn-ea"/>
              </a:rPr>
              <a:t>YJK中“倾覆力矩”的简单总结https://mp.weixin.qq.com/s/mPsxEBA06aFbRsNEYIFaxw</a:t>
            </a:r>
            <a:endParaRPr lang="zh-CN" altLang="en-US" sz="1600">
              <a:latin typeface="Times New Roman" panose="02020603050405020304" charset="0"/>
              <a:ea typeface="汉仪楷体S" panose="00020600040101010101" charset="-122"/>
              <a:cs typeface="仿宋" panose="02010609060101010101" charset="-122"/>
            </a:endParaRPr>
          </a:p>
          <a:p>
            <a:pPr marL="342900" indent="-342900" algn="l" defTabSz="0">
              <a:buClrTx/>
              <a:buSzTx/>
              <a:buFont typeface="Arial" panose="020B0604020202020204" pitchFamily="34" charset="0"/>
              <a:buChar char="•"/>
            </a:pPr>
            <a:r>
              <a:rPr lang="en-US" altLang="zh-CN"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0.2V0调整实例https://space.bilibili.com/19859411/search/video?keyword=0.2v0%E8%B0%83%E6%95%B4</a:t>
            </a:r>
            <a:endParaRPr lang="en-US" altLang="zh-CN"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r>
              <a:rPr lang="en-US" altLang="zh-CN"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CQC组合那些事儿https://www.yjk.cn/article/2045/</a:t>
            </a:r>
            <a:endParaRPr lang="en-US" altLang="zh-CN"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r>
              <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构件信息里的秘密</a:t>
            </a:r>
            <a:endPar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r>
              <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https://www.yjk.cn/article/1697/</a:t>
            </a:r>
            <a:endPar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r>
              <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https://www.yjk.cn/article/1714/</a:t>
            </a:r>
            <a:endPar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r>
              <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https://www.yjk.cn/article/1829/</a:t>
            </a:r>
            <a:endPar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r>
              <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YJK程序对端柱剪力、倾覆弯矩统计规则https://www.yjk.cn/article/1879/ </a:t>
            </a:r>
            <a:endPar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endPar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r>
              <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盈建科计算用户手册YJK-A</a:t>
            </a:r>
            <a:r>
              <a:rPr lang="en-US" altLang="zh-CN"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  https://www.yjk.cn/article/1885/</a:t>
            </a:r>
            <a:endParaRPr lang="en-US" altLang="zh-CN"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r>
              <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风荷知多少？</a:t>
            </a:r>
            <a:r>
              <a:rPr lang="en-US" altLang="zh-CN"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a:t>
            </a:r>
            <a:r>
              <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第一期</a:t>
            </a:r>
            <a:r>
              <a:rPr lang="en-US" altLang="zh-CN"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a:t>
            </a:r>
            <a:r>
              <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https://www.yjk.cn/article/1616/</a:t>
            </a:r>
            <a:endPar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r>
              <a:rPr lang="en-US" altLang="zh-CN"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           </a:t>
            </a:r>
            <a:r>
              <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（第二期）https://www.yjk.cn/article/1630/</a:t>
            </a:r>
            <a:endPar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r>
              <a:rPr lang="en-US" altLang="zh-CN"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           </a:t>
            </a:r>
            <a:r>
              <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（第三期风洞实验）https://www.yjk.cn/article/1653/</a:t>
            </a:r>
            <a:endPar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r>
              <a:rPr lang="en-US" altLang="zh-CN"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           </a:t>
            </a:r>
            <a:r>
              <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rPr>
              <a:t>（第四期蒙皮风荷载）https://www.yjk.cn/article/1660/</a:t>
            </a:r>
            <a:endPar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mn-lt"/>
            </a:endParaRPr>
          </a:p>
          <a:p>
            <a:pPr marL="342900" indent="-342900" algn="l" defTabSz="0">
              <a:buClrTx/>
              <a:buSzTx/>
              <a:buFont typeface="Arial" panose="020B0604020202020204" pitchFamily="34" charset="0"/>
              <a:buChar char="•"/>
            </a:pPr>
            <a:r>
              <a:rPr lang="zh-CN" altLang="en-US" sz="1600" dirty="0">
                <a:latin typeface="Times New Roman" panose="02020603050405020304" charset="0"/>
                <a:ea typeface="汉仪楷体S" panose="00020600040101010101" charset="-122"/>
                <a:cs typeface="仿宋" panose="02010609060101010101" charset="-122"/>
                <a:sym typeface="宋体" panose="02010600030101010101" pitchFamily="2" charset="-122"/>
              </a:rPr>
              <a:t>《盈建科经典技术专题解析2021》</a:t>
            </a:r>
            <a:r>
              <a:rPr lang="en-US" altLang="zh-CN" sz="1600" dirty="0">
                <a:latin typeface="Times New Roman" panose="02020603050405020304" charset="0"/>
                <a:ea typeface="汉仪楷体S" panose="00020600040101010101" charset="-122"/>
                <a:cs typeface="仿宋" panose="02010609060101010101" charset="-122"/>
                <a:sym typeface="宋体" panose="02010600030101010101" pitchFamily="2" charset="-122"/>
              </a:rPr>
              <a:t>-</a:t>
            </a:r>
            <a:r>
              <a:rPr lang="zh-CN" altLang="en-US" sz="1600" dirty="0">
                <a:latin typeface="Times New Roman" panose="02020603050405020304" charset="0"/>
                <a:ea typeface="汉仪楷体S" panose="00020600040101010101" charset="-122"/>
                <a:cs typeface="仿宋" panose="02010609060101010101" charset="-122"/>
                <a:sym typeface="宋体" panose="02010600030101010101" pitchFamily="2" charset="-122"/>
              </a:rPr>
              <a:t>“刚度比”的那些事儿</a:t>
            </a:r>
            <a:endParaRPr lang="zh-CN" altLang="en-US" sz="1600" dirty="0">
              <a:latin typeface="Times New Roman" panose="02020603050405020304" charset="0"/>
              <a:ea typeface="汉仪楷体S" panose="00020600040101010101" charset="-122"/>
              <a:cs typeface="仿宋" panose="02010609060101010101" charset="-122"/>
              <a:sym typeface="宋体" panose="02010600030101010101" pitchFamily="2" charset="-122"/>
            </a:endParaRPr>
          </a:p>
          <a:p>
            <a:pPr marL="342900" indent="-342900" algn="l" defTabSz="0">
              <a:buClrTx/>
              <a:buSzTx/>
              <a:buFont typeface="Arial" panose="020B0604020202020204" pitchFamily="34" charset="0"/>
              <a:buChar char="•"/>
            </a:pPr>
            <a:r>
              <a:rPr lang="zh-CN" altLang="en-US" sz="1600" dirty="0">
                <a:latin typeface="Times New Roman" panose="02020603050405020304" charset="0"/>
                <a:ea typeface="汉仪楷体S" panose="00020600040101010101" charset="-122"/>
                <a:cs typeface="仿宋" panose="02010609060101010101" charset="-122"/>
                <a:sym typeface="宋体" panose="02010600030101010101" pitchFamily="2" charset="-122"/>
              </a:rPr>
              <a:t>《2017YJK应用常见问题》-零应力区计算（抗倾覆力矩及倾覆力矩计算实例）</a:t>
            </a:r>
            <a:endParaRPr lang="zh-CN" altLang="en-US" sz="1600" dirty="0">
              <a:latin typeface="Times New Roman" panose="02020603050405020304" charset="0"/>
              <a:ea typeface="汉仪楷体S" panose="00020600040101010101" charset="-122"/>
              <a:cs typeface="仿宋" panose="02010609060101010101" charset="-122"/>
              <a:sym typeface="宋体" panose="02010600030101010101" pitchFamily="2" charset="-122"/>
            </a:endParaRPr>
          </a:p>
          <a:p>
            <a:pPr marL="342900" indent="-342900" algn="l" defTabSz="0">
              <a:buFont typeface="Arial" panose="020B0604020202020204" pitchFamily="34" charset="0"/>
              <a:buChar char="•"/>
            </a:pPr>
            <a:endParaRPr lang="zh-CN" altLang="en-US" sz="1600"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8903653" y="6165215"/>
            <a:ext cx="2876550" cy="53657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内容占位符 2"/>
          <p:cNvSpPr>
            <a:spLocks noGrp="1"/>
          </p:cNvSpPr>
          <p:nvPr>
            <p:ph type="subTitle" idx="1"/>
          </p:nvPr>
        </p:nvSpPr>
        <p:spPr>
          <a:xfrm>
            <a:off x="1559560" y="621030"/>
            <a:ext cx="8501380" cy="5328920"/>
          </a:xfrm>
        </p:spPr>
        <p:txBody>
          <a:bodyPr vert="horz" wrap="square" lIns="91440" tIns="45720" rIns="91440" bIns="45720" anchor="t" anchorCtr="0"/>
          <a:p>
            <a:pPr marL="342900" indent="-342900" algn="ctr" defTabSz="0">
              <a:buFont typeface="Arial" panose="020B0604020202020204" pitchFamily="34" charset="0"/>
              <a:buChar char="•"/>
            </a:pPr>
            <a:endParaRPr lang="zh-CN" altLang="en-US" sz="1200" b="1"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宋体" panose="02010600030101010101" pitchFamily="2" charset="-122"/>
            </a:endParaRPr>
          </a:p>
          <a:p>
            <a:pPr marL="342900" indent="-342900" algn="ctr" defTabSz="0">
              <a:buFont typeface="Arial" panose="020B0604020202020204" pitchFamily="34" charset="0"/>
              <a:buChar char="•"/>
            </a:pPr>
            <a:endParaRPr lang="zh-CN" altLang="en-US" sz="1200" b="1"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宋体" panose="02010600030101010101" pitchFamily="2" charset="-122"/>
            </a:endParaRPr>
          </a:p>
          <a:p>
            <a:pPr marL="342900" indent="-342900" algn="ctr" defTabSz="0">
              <a:buFont typeface="Arial" panose="020B0604020202020204" pitchFamily="34" charset="0"/>
              <a:buChar char="•"/>
            </a:pPr>
            <a:endParaRPr lang="zh-CN" altLang="en-US" sz="1200" b="1"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宋体" panose="02010600030101010101" pitchFamily="2" charset="-122"/>
            </a:endParaRPr>
          </a:p>
          <a:p>
            <a:pPr marL="342900" indent="-342900" algn="ctr" defTabSz="0">
              <a:buFont typeface="Arial" panose="020B0604020202020204" pitchFamily="34" charset="0"/>
              <a:buChar char="•"/>
            </a:pPr>
            <a:endParaRPr lang="zh-CN" altLang="en-US" sz="1200" b="1"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宋体" panose="02010600030101010101" pitchFamily="2" charset="-122"/>
            </a:endParaRPr>
          </a:p>
          <a:p>
            <a:pPr marL="342900" indent="-342900" algn="ctr" defTabSz="0">
              <a:buFont typeface="Arial" panose="020B0604020202020204" pitchFamily="34" charset="0"/>
              <a:buChar char="•"/>
            </a:pPr>
            <a:endParaRPr lang="zh-CN" altLang="en-US" sz="1200" b="1"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宋体" panose="02010600030101010101" pitchFamily="2" charset="-122"/>
            </a:endParaRPr>
          </a:p>
          <a:p>
            <a:pPr marL="342900" indent="-342900" algn="ctr" defTabSz="0">
              <a:buFont typeface="Arial" panose="020B0604020202020204" pitchFamily="34" charset="0"/>
              <a:buChar char="•"/>
            </a:pPr>
            <a:endParaRPr lang="zh-CN" altLang="en-US" sz="1200" b="1" dirty="0">
              <a:solidFill>
                <a:schemeClr val="tx1">
                  <a:lumMod val="75000"/>
                  <a:lumOff val="25000"/>
                </a:schemeClr>
              </a:solidFill>
              <a:latin typeface="Times New Roman" panose="02020603050405020304" charset="0"/>
              <a:ea typeface="汉仪楷体S" panose="00020600040101010101" charset="-122"/>
              <a:cs typeface="仿宋" panose="02010609060101010101" charset="-122"/>
              <a:sym typeface="宋体" panose="02010600030101010101" pitchFamily="2" charset="-122"/>
            </a:endParaRPr>
          </a:p>
          <a:p>
            <a:pPr marL="342900" indent="-342900" algn="ctr" defTabSz="0">
              <a:buFont typeface="Arial" panose="020B0604020202020204" pitchFamily="34" charset="0"/>
              <a:buChar char="•"/>
            </a:pPr>
            <a:endParaRPr lang="zh-CN" altLang="en-US" sz="3200" b="1" dirty="0">
              <a:solidFill>
                <a:schemeClr val="tx1"/>
              </a:solidFill>
              <a:effectLst>
                <a:outerShdw blurRad="38100" dist="19050" dir="2700000" algn="tl" rotWithShape="0">
                  <a:schemeClr val="dk1">
                    <a:alpha val="40000"/>
                  </a:schemeClr>
                </a:outerShdw>
              </a:effectLst>
              <a:latin typeface="Times New Roman" panose="02020603050405020304" charset="0"/>
              <a:ea typeface="汉仪楷体S" panose="00020600040101010101" charset="-122"/>
              <a:cs typeface="仿宋" panose="02010609060101010101" charset="-122"/>
              <a:sym typeface="宋体" panose="02010600030101010101" pitchFamily="2" charset="-122"/>
            </a:endParaRPr>
          </a:p>
          <a:p>
            <a:pPr marL="342900" indent="-342900" algn="ctr" defTabSz="0">
              <a:buFont typeface="Arial" panose="020B0604020202020204" pitchFamily="34" charset="0"/>
              <a:buChar char="•"/>
            </a:pPr>
            <a:r>
              <a:rPr lang="zh-CN" altLang="en-US" sz="4400" b="1" dirty="0">
                <a:solidFill>
                  <a:srgbClr val="014990"/>
                </a:solidFill>
                <a:effectLst>
                  <a:outerShdw blurRad="38100" dist="19050" dir="2700000" algn="tl" rotWithShape="0">
                    <a:schemeClr val="dk1">
                      <a:lumMod val="50000"/>
                      <a:alpha val="40000"/>
                    </a:schemeClr>
                  </a:outerShdw>
                </a:effectLst>
                <a:latin typeface="Times New Roman" panose="02020603050405020304" charset="0"/>
                <a:ea typeface="汉仪楷体S" panose="00020600040101010101" charset="-122"/>
                <a:cs typeface="仿宋" panose="02010609060101010101" charset="-122"/>
                <a:sym typeface="宋体" panose="02010600030101010101" pitchFamily="2" charset="-122"/>
              </a:rPr>
              <a:t>谢谢大家！</a:t>
            </a:r>
            <a:endParaRPr lang="zh-CN" altLang="en-US" sz="4400" b="1" dirty="0">
              <a:solidFill>
                <a:srgbClr val="014990"/>
              </a:solidFill>
              <a:effectLst>
                <a:outerShdw blurRad="38100" dist="19050" dir="2700000" algn="tl" rotWithShape="0">
                  <a:schemeClr val="dk1">
                    <a:lumMod val="50000"/>
                    <a:alpha val="40000"/>
                  </a:schemeClr>
                </a:outerShdw>
              </a:effectLst>
              <a:latin typeface="Times New Roman" panose="02020603050405020304" charset="0"/>
              <a:ea typeface="汉仪楷体S" panose="00020600040101010101" charset="-122"/>
              <a:cs typeface="仿宋" panose="02010609060101010101" charset="-122"/>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7607618" y="6165215"/>
            <a:ext cx="2876550" cy="53657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6670040" cy="857250"/>
          </a:xfrm>
        </p:spPr>
        <p:txBody>
          <a:bodyPr vert="horz" wrap="square" lIns="91440" tIns="45720" rIns="91440" bIns="45720" anchor="ctr" anchorCtr="0"/>
          <a:p>
            <a:r>
              <a:rPr lang="zh-CN" altLang="en-US" sz="2800" b="1" dirty="0">
                <a:latin typeface="Times New Roman" panose="02020603050405020304" charset="0"/>
                <a:ea typeface="汉仪大隶书简" panose="02010600000101010101" charset="-122"/>
                <a:cs typeface="+mn-cs"/>
                <a:sym typeface="Franklin Gothic Book" panose="020B0503020102020204" pitchFamily="34" charset="0"/>
              </a:rPr>
              <a:t>一、程序中</a:t>
            </a:r>
            <a:r>
              <a:rPr lang="zh-CN" altLang="en-US" sz="2800" b="1" dirty="0">
                <a:latin typeface="Times New Roman" panose="02020603050405020304" charset="0"/>
                <a:ea typeface="汉仪大隶书简" panose="02010600000101010101" charset="-122"/>
                <a:sym typeface="+mn-lt"/>
              </a:rPr>
              <a:t>端柱用墙建模还是用柱建模？</a:t>
            </a:r>
            <a:endParaRPr lang="zh-CN" altLang="zh-CN" sz="2800" dirty="0">
              <a:solidFill>
                <a:schemeClr val="tx1"/>
              </a:solidFill>
              <a:latin typeface="Times New Roman" panose="02020603050405020304" charset="0"/>
              <a:ea typeface="汉仪大隶书简" panose="02010600000101010101" charset="-122"/>
            </a:endParaRPr>
          </a:p>
        </p:txBody>
      </p:sp>
      <p:sp>
        <p:nvSpPr>
          <p:cNvPr id="31747" name="内容占位符 2"/>
          <p:cNvSpPr>
            <a:spLocks noGrp="1"/>
          </p:cNvSpPr>
          <p:nvPr>
            <p:ph type="subTitle" idx="1"/>
          </p:nvPr>
        </p:nvSpPr>
        <p:spPr>
          <a:xfrm>
            <a:off x="479425" y="857250"/>
            <a:ext cx="10084435" cy="4977765"/>
          </a:xfrm>
        </p:spPr>
        <p:txBody>
          <a:bodyPr vert="horz" wrap="square" lIns="91440" tIns="45720" rIns="91440" bIns="45720" anchor="t" anchorCtr="0"/>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r>
              <a:rPr lang="zh-CN" altLang="en-US" sz="2000">
                <a:solidFill>
                  <a:srgbClr val="FF0000"/>
                </a:solidFill>
                <a:latin typeface="Times New Roman" panose="02020603050405020304" charset="0"/>
                <a:ea typeface="汉仪楷体S" panose="00020600040101010101" charset="-122"/>
                <a:sym typeface="+mn-ea"/>
              </a:rPr>
              <a:t>结论</a:t>
            </a:r>
            <a:r>
              <a:rPr lang="zh-CN" altLang="en-US" sz="2000">
                <a:latin typeface="Times New Roman" panose="02020603050405020304" charset="0"/>
                <a:ea typeface="汉仪楷体S" panose="00020600040101010101" charset="-122"/>
                <a:sym typeface="+mn-ea"/>
              </a:rPr>
              <a:t>：按照柱建</a:t>
            </a:r>
            <a:endParaRPr lang="zh-CN" altLang="en-US" sz="2000">
              <a:solidFill>
                <a:srgbClr val="FF0000"/>
              </a:solidFill>
              <a:latin typeface="Times New Roman" panose="02020603050405020304" charset="0"/>
              <a:ea typeface="汉仪楷体S" panose="00020600040101010101" charset="-122"/>
            </a:endParaRPr>
          </a:p>
          <a:p>
            <a:pPr marL="342900" indent="-342900" algn="l" defTabSz="0">
              <a:buClrTx/>
              <a:buSzTx/>
              <a:buFont typeface="Arial" panose="020B0604020202020204" pitchFamily="34" charset="0"/>
              <a:buChar char="•"/>
            </a:pPr>
            <a:r>
              <a:rPr lang="zh-CN" altLang="en-US" sz="2000">
                <a:solidFill>
                  <a:srgbClr val="FF0000"/>
                </a:solidFill>
                <a:latin typeface="Times New Roman" panose="02020603050405020304" charset="0"/>
                <a:ea typeface="汉仪楷体S" panose="00020600040101010101" charset="-122"/>
                <a:sym typeface="+mn-ea"/>
              </a:rPr>
              <a:t>原因</a:t>
            </a:r>
            <a:r>
              <a:rPr lang="zh-CN" altLang="en-US" sz="2000">
                <a:latin typeface="Times New Roman" panose="02020603050405020304" charset="0"/>
                <a:ea typeface="汉仪楷体S" panose="00020600040101010101" charset="-122"/>
                <a:sym typeface="+mn-ea"/>
              </a:rPr>
              <a:t>：墙、柱计算模型分别为壳元和杆元，计算模型不同。按墙建模，</a:t>
            </a:r>
            <a:r>
              <a:rPr lang="zh-CN" altLang="en-US" sz="2000">
                <a:solidFill>
                  <a:srgbClr val="00B0F0"/>
                </a:solidFill>
                <a:latin typeface="Times New Roman" panose="02020603050405020304" charset="0"/>
                <a:ea typeface="汉仪楷体S" panose="00020600040101010101" charset="-122"/>
                <a:sym typeface="+mn-ea"/>
              </a:rPr>
              <a:t>墙一般比较短</a:t>
            </a:r>
            <a:r>
              <a:rPr lang="zh-CN" altLang="en-US" sz="2000">
                <a:latin typeface="Times New Roman" panose="02020603050405020304" charset="0"/>
                <a:ea typeface="汉仪楷体S" panose="00020600040101010101" charset="-122"/>
                <a:sym typeface="+mn-ea"/>
              </a:rPr>
              <a:t>，划分的网格数太少，</a:t>
            </a:r>
            <a:r>
              <a:rPr lang="zh-CN" altLang="en-US" sz="2000">
                <a:solidFill>
                  <a:srgbClr val="00B0F0"/>
                </a:solidFill>
                <a:latin typeface="Times New Roman" panose="02020603050405020304" charset="0"/>
                <a:ea typeface="汉仪楷体S" panose="00020600040101010101" charset="-122"/>
                <a:sym typeface="+mn-ea"/>
              </a:rPr>
              <a:t>有限元的精度可能偏低</a:t>
            </a:r>
            <a:r>
              <a:rPr lang="zh-CN" altLang="en-US" sz="2000">
                <a:latin typeface="Times New Roman" panose="02020603050405020304" charset="0"/>
                <a:ea typeface="汉仪楷体S" panose="00020600040101010101" charset="-122"/>
                <a:sym typeface="+mn-ea"/>
              </a:rPr>
              <a:t>。另外墙只能做单向受弯设计，而柱子能做双向受弯设计，所以一般还是按柱建模，程序会考虑一定的刚度折减，柱和墙能够变形协调。采用柱子建模也是这些年下来是处理比较成熟及比较认可的方式。</a:t>
            </a:r>
            <a:endParaRPr lang="zh-CN" altLang="en-US" sz="2000">
              <a:latin typeface="Times New Roman" panose="02020603050405020304" charset="0"/>
              <a:ea typeface="汉仪楷体S" panose="00020600040101010101" charset="-122"/>
            </a:endParaRPr>
          </a:p>
          <a:p>
            <a:pPr marL="342900" indent="-342900" algn="l" defTabSz="0">
              <a:buClrTx/>
              <a:buSzTx/>
              <a:buFont typeface="Arial" panose="020B0604020202020204" pitchFamily="34" charset="0"/>
              <a:buChar char="•"/>
            </a:pPr>
            <a:r>
              <a:rPr lang="zh-CN" altLang="en-US" sz="2000">
                <a:solidFill>
                  <a:srgbClr val="00B0F0"/>
                </a:solidFill>
                <a:latin typeface="Times New Roman" panose="02020603050405020304" charset="0"/>
                <a:ea typeface="汉仪楷体S" panose="00020600040101010101" charset="-122"/>
                <a:sym typeface="+mn-ea"/>
              </a:rPr>
              <a:t>个人建议勾选</a:t>
            </a:r>
            <a:r>
              <a:rPr lang="en-US" altLang="zh-CN" sz="2000">
                <a:solidFill>
                  <a:srgbClr val="00B0F0"/>
                </a:solidFill>
                <a:latin typeface="Times New Roman" panose="02020603050405020304" charset="0"/>
                <a:ea typeface="汉仪楷体S" panose="00020600040101010101" charset="-122"/>
                <a:sym typeface="+mn-ea"/>
              </a:rPr>
              <a:t>“</a:t>
            </a:r>
            <a:r>
              <a:rPr lang="zh-CN" altLang="en-US" sz="2000">
                <a:solidFill>
                  <a:srgbClr val="00B0F0"/>
                </a:solidFill>
                <a:latin typeface="Times New Roman" panose="02020603050405020304" charset="0"/>
                <a:ea typeface="汉仪楷体S" panose="00020600040101010101" charset="-122"/>
                <a:sym typeface="+mn-ea"/>
              </a:rPr>
              <a:t>墙柱配筋设计考虑端柱</a:t>
            </a:r>
            <a:r>
              <a:rPr lang="en-US" altLang="zh-CN" sz="2000">
                <a:solidFill>
                  <a:srgbClr val="00B0F0"/>
                </a:solidFill>
                <a:latin typeface="Times New Roman" panose="02020603050405020304" charset="0"/>
                <a:ea typeface="汉仪楷体S" panose="00020600040101010101" charset="-122"/>
                <a:sym typeface="+mn-ea"/>
              </a:rPr>
              <a:t>”</a:t>
            </a:r>
            <a:endParaRPr lang="en-US" altLang="zh-CN" sz="2000">
              <a:solidFill>
                <a:srgbClr val="00B0F0"/>
              </a:solidFill>
              <a:latin typeface="Times New Roman" panose="02020603050405020304" charset="0"/>
              <a:ea typeface="汉仪楷体S" panose="00020600040101010101" charset="-122"/>
              <a:sym typeface="+mn-ea"/>
            </a:endParaRPr>
          </a:p>
          <a:p>
            <a:pPr marL="342900" indent="-342900" algn="l" defTabSz="0">
              <a:buClrTx/>
              <a:buSzTx/>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9047798" y="6237605"/>
            <a:ext cx="2876550" cy="536575"/>
          </a:xfrm>
          <a:prstGeom prst="rect">
            <a:avLst/>
          </a:prstGeom>
          <a:noFill/>
          <a:ln w="9525">
            <a:noFill/>
          </a:ln>
        </p:spPr>
      </p:pic>
      <p:pic>
        <p:nvPicPr>
          <p:cNvPr id="13" name="图片 12"/>
          <p:cNvPicPr>
            <a:picLocks noChangeAspect="1"/>
          </p:cNvPicPr>
          <p:nvPr>
            <p:custDataLst>
              <p:tags r:id="rId3"/>
            </p:custDataLst>
          </p:nvPr>
        </p:nvPicPr>
        <p:blipFill>
          <a:blip r:embed="rId4"/>
          <a:stretch>
            <a:fillRect/>
          </a:stretch>
        </p:blipFill>
        <p:spPr>
          <a:xfrm>
            <a:off x="3071495" y="3716655"/>
            <a:ext cx="4457700" cy="1381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7836535" cy="857250"/>
          </a:xfrm>
        </p:spPr>
        <p:txBody>
          <a:bodyPr vert="horz" wrap="square" lIns="91440" tIns="45720" rIns="91440" bIns="45720" anchor="ctr" anchorCtr="0"/>
          <a:p>
            <a:pPr algn="l"/>
            <a:r>
              <a:rPr lang="zh-CN" altLang="en-US" sz="2800" b="1" dirty="0">
                <a:latin typeface="Times New Roman" panose="02020603050405020304" charset="0"/>
                <a:ea typeface="汉仪大隶书简" panose="02010600000101010101" charset="-122"/>
                <a:cs typeface="+mn-cs"/>
                <a:sym typeface="Franklin Gothic Book" panose="020B0503020102020204" pitchFamily="34" charset="0"/>
              </a:rPr>
              <a:t>二、</a:t>
            </a:r>
            <a:r>
              <a:rPr lang="zh-CN" altLang="en-US" sz="2800" b="1" dirty="0">
                <a:latin typeface="Times New Roman" panose="02020603050405020304" charset="0"/>
                <a:ea typeface="汉仪大隶书简" panose="02010600000101010101" charset="-122"/>
                <a:cs typeface="+mn-cs"/>
                <a:sym typeface="宋体" panose="02010600030101010101" pitchFamily="2" charset="-122"/>
              </a:rPr>
              <a:t>程序中</a:t>
            </a:r>
            <a:r>
              <a:rPr lang="zh-CN" altLang="en-US" sz="2800" b="1" dirty="0">
                <a:latin typeface="Times New Roman" panose="02020603050405020304" charset="0"/>
                <a:ea typeface="汉仪大隶书简" panose="02010600000101010101" charset="-122"/>
                <a:sym typeface="+mn-lt"/>
              </a:rPr>
              <a:t>连梁用梁建模还是用墙开洞建模？</a:t>
            </a:r>
            <a:endParaRPr lang="zh-CN" altLang="zh-CN" sz="2800" dirty="0">
              <a:solidFill>
                <a:schemeClr val="tx1"/>
              </a:solidFill>
              <a:latin typeface="Times New Roman" panose="02020603050405020304" charset="0"/>
              <a:ea typeface="汉仪大隶书简" panose="02010600000101010101" charset="-122"/>
            </a:endParaRPr>
          </a:p>
        </p:txBody>
      </p:sp>
      <p:sp>
        <p:nvSpPr>
          <p:cNvPr id="31747" name="内容占位符 2"/>
          <p:cNvSpPr>
            <a:spLocks noGrp="1"/>
          </p:cNvSpPr>
          <p:nvPr>
            <p:ph type="subTitle" idx="1"/>
          </p:nvPr>
        </p:nvSpPr>
        <p:spPr>
          <a:xfrm>
            <a:off x="479425" y="857250"/>
            <a:ext cx="10084435" cy="4977765"/>
          </a:xfrm>
        </p:spPr>
        <p:txBody>
          <a:bodyPr vert="horz" wrap="square" lIns="91440" tIns="45720" rIns="91440" bIns="45720" anchor="t" anchorCtr="0"/>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ClrTx/>
              <a:buSzTx/>
              <a:buFont typeface="Arial" panose="020B0604020202020204" pitchFamily="34" charset="0"/>
              <a:buChar char="•"/>
            </a:pPr>
            <a:endParaRPr lang="zh-CN" altLang="en-US" sz="2000">
              <a:solidFill>
                <a:srgbClr val="FF0000"/>
              </a:solidFill>
              <a:latin typeface="Times New Roman" panose="02020603050405020304" charset="0"/>
              <a:ea typeface="汉仪楷体S" panose="00020600040101010101" charset="-122"/>
              <a:sym typeface="+mn-ea"/>
            </a:endParaRPr>
          </a:p>
          <a:p>
            <a:pPr marL="342900" indent="-342900" algn="l" defTabSz="0">
              <a:buClrTx/>
              <a:buSzTx/>
              <a:buFont typeface="Arial" panose="020B0604020202020204" pitchFamily="34" charset="0"/>
              <a:buChar char="•"/>
            </a:pPr>
            <a:endParaRPr lang="zh-CN" altLang="en-US" sz="2000">
              <a:solidFill>
                <a:srgbClr val="FF0000"/>
              </a:solidFill>
              <a:latin typeface="Times New Roman" panose="02020603050405020304" charset="0"/>
              <a:ea typeface="汉仪楷体S" panose="00020600040101010101" charset="-122"/>
              <a:sym typeface="+mn-ea"/>
            </a:endParaRPr>
          </a:p>
          <a:p>
            <a:pPr marL="342900" indent="-342900" algn="l" defTabSz="0">
              <a:buClrTx/>
              <a:buSzTx/>
              <a:buFont typeface="Arial" panose="020B0604020202020204" pitchFamily="34" charset="0"/>
              <a:buChar char="•"/>
            </a:pPr>
            <a:r>
              <a:rPr lang="zh-CN" altLang="en-US" sz="2000">
                <a:solidFill>
                  <a:srgbClr val="FF0000"/>
                </a:solidFill>
                <a:latin typeface="Times New Roman" panose="02020603050405020304" charset="0"/>
                <a:ea typeface="汉仪楷体S" panose="00020600040101010101" charset="-122"/>
                <a:sym typeface="+mn-ea"/>
              </a:rPr>
              <a:t>结论</a:t>
            </a:r>
            <a:r>
              <a:rPr lang="zh-CN" altLang="en-US" sz="2000">
                <a:latin typeface="Times New Roman" panose="02020603050405020304" charset="0"/>
                <a:ea typeface="汉仪楷体S" panose="00020600040101010101" charset="-122"/>
                <a:sym typeface="+mn-ea"/>
              </a:rPr>
              <a:t>：两种建模方式均可，一般推荐跨高比大于5按梁建模计算。</a:t>
            </a:r>
            <a:endParaRPr lang="zh-CN" altLang="en-US" sz="2000">
              <a:solidFill>
                <a:srgbClr val="FF0000"/>
              </a:solidFill>
              <a:latin typeface="Times New Roman" panose="02020603050405020304" charset="0"/>
              <a:ea typeface="汉仪楷体S" panose="00020600040101010101" charset="-122"/>
              <a:sym typeface="+mn-ea"/>
            </a:endParaRPr>
          </a:p>
          <a:p>
            <a:pPr marL="342900" indent="-342900" algn="l" defTabSz="0">
              <a:buClrTx/>
              <a:buSzTx/>
              <a:buFont typeface="Arial" panose="020B0604020202020204" pitchFamily="34" charset="0"/>
              <a:buChar char="•"/>
            </a:pPr>
            <a:r>
              <a:rPr lang="zh-CN" altLang="en-US" sz="2000">
                <a:solidFill>
                  <a:srgbClr val="FF0000"/>
                </a:solidFill>
                <a:latin typeface="Times New Roman" panose="02020603050405020304" charset="0"/>
                <a:ea typeface="汉仪楷体S" panose="00020600040101010101" charset="-122"/>
                <a:sym typeface="+mn-ea"/>
              </a:rPr>
              <a:t>区别：</a:t>
            </a:r>
            <a:r>
              <a:rPr lang="zh-CN" altLang="en-US" sz="2000">
                <a:latin typeface="Times New Roman" panose="02020603050405020304" charset="0"/>
                <a:ea typeface="汉仪楷体S" panose="00020600040101010101" charset="-122"/>
                <a:sym typeface="+mn-ea"/>
              </a:rPr>
              <a:t>按照墙开洞建，抗震等级直接同墙，按照框架梁建模抗震等级同框架结构。</a:t>
            </a:r>
            <a:endParaRPr lang="zh-CN" altLang="en-US" sz="2000">
              <a:latin typeface="Times New Roman" panose="02020603050405020304" charset="0"/>
              <a:ea typeface="汉仪楷体S" panose="00020600040101010101" charset="-122"/>
              <a:sym typeface="+mn-ea"/>
            </a:endParaRPr>
          </a:p>
          <a:p>
            <a:pPr marL="342900" indent="-342900" algn="l" defTabSz="0">
              <a:buClrTx/>
              <a:buSzTx/>
              <a:buFont typeface="Arial" panose="020B0604020202020204" pitchFamily="34" charset="0"/>
              <a:buChar char="•"/>
            </a:pPr>
            <a:r>
              <a:rPr lang="zh-CN" altLang="en-US" sz="2000">
                <a:latin typeface="Times New Roman" panose="02020603050405020304" charset="0"/>
                <a:ea typeface="汉仪楷体S" panose="00020600040101010101" charset="-122"/>
                <a:sym typeface="+mn-ea"/>
              </a:rPr>
              <a:t>开洞程序默认是按壳单元计算。按梁建是按照杆单元计算的，</a:t>
            </a:r>
            <a:endParaRPr lang="zh-CN" altLang="en-US" sz="2000">
              <a:latin typeface="Times New Roman" panose="02020603050405020304" charset="0"/>
              <a:ea typeface="汉仪楷体S" panose="00020600040101010101" charset="-122"/>
              <a:sym typeface="+mn-ea"/>
            </a:endParaRPr>
          </a:p>
          <a:p>
            <a:pPr marL="342900" indent="-342900" algn="l" defTabSz="0">
              <a:buClrTx/>
              <a:buSzTx/>
              <a:buFont typeface="Arial" panose="020B0604020202020204" pitchFamily="34" charset="0"/>
              <a:buChar char="•"/>
            </a:pPr>
            <a:r>
              <a:rPr lang="zh-CN" altLang="en-US" sz="2000">
                <a:latin typeface="Times New Roman" panose="02020603050405020304" charset="0"/>
                <a:ea typeface="汉仪楷体S" panose="00020600040101010101" charset="-122"/>
                <a:sym typeface="+mn-ea"/>
              </a:rPr>
              <a:t>程序下面这个参数</a:t>
            </a:r>
            <a:r>
              <a:rPr lang="en-US" altLang="zh-CN" sz="2000">
                <a:solidFill>
                  <a:srgbClr val="FF0000"/>
                </a:solidFill>
                <a:latin typeface="Times New Roman" panose="02020603050405020304" charset="0"/>
                <a:ea typeface="汉仪楷体S" panose="00020600040101010101" charset="-122"/>
                <a:sym typeface="+mn-ea"/>
              </a:rPr>
              <a:t>“</a:t>
            </a:r>
            <a:r>
              <a:rPr lang="zh-CN" altLang="en-US" sz="2000">
                <a:solidFill>
                  <a:srgbClr val="FF0000"/>
                </a:solidFill>
                <a:latin typeface="Times New Roman" panose="02020603050405020304" charset="0"/>
                <a:ea typeface="汉仪楷体S" panose="00020600040101010101" charset="-122"/>
                <a:sym typeface="+mn-ea"/>
              </a:rPr>
              <a:t>连梁按墙元计算控制跨高比</a:t>
            </a:r>
            <a:r>
              <a:rPr lang="en-US" altLang="zh-CN" sz="2000">
                <a:solidFill>
                  <a:srgbClr val="FF0000"/>
                </a:solidFill>
                <a:latin typeface="Times New Roman" panose="02020603050405020304" charset="0"/>
                <a:ea typeface="汉仪楷体S" panose="00020600040101010101" charset="-122"/>
                <a:sym typeface="+mn-ea"/>
              </a:rPr>
              <a:t>”</a:t>
            </a:r>
            <a:r>
              <a:rPr lang="zh-CN" altLang="en-US" sz="2000">
                <a:solidFill>
                  <a:schemeClr val="tx1"/>
                </a:solidFill>
                <a:latin typeface="Times New Roman" panose="02020603050405020304" charset="0"/>
                <a:ea typeface="汉仪楷体S" panose="00020600040101010101" charset="-122"/>
                <a:sym typeface="+mn-ea"/>
              </a:rPr>
              <a:t>可以控制</a:t>
            </a:r>
            <a:r>
              <a:rPr lang="zh-CN" altLang="en-US" sz="2000">
                <a:latin typeface="Times New Roman" panose="02020603050405020304" charset="0"/>
                <a:ea typeface="汉仪楷体S" panose="00020600040101010101" charset="-122"/>
                <a:sym typeface="+mn-ea"/>
              </a:rPr>
              <a:t>是否按墙元。</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9047798" y="6237605"/>
            <a:ext cx="2876550" cy="536575"/>
          </a:xfrm>
          <a:prstGeom prst="rect">
            <a:avLst/>
          </a:prstGeom>
          <a:noFill/>
          <a:ln w="9525">
            <a:noFill/>
          </a:ln>
        </p:spPr>
      </p:pic>
      <p:pic>
        <p:nvPicPr>
          <p:cNvPr id="3" name="图片 2"/>
          <p:cNvPicPr>
            <a:picLocks noChangeAspect="1"/>
          </p:cNvPicPr>
          <p:nvPr>
            <p:custDataLst>
              <p:tags r:id="rId3"/>
            </p:custDataLst>
          </p:nvPr>
        </p:nvPicPr>
        <p:blipFill>
          <a:blip r:embed="rId4"/>
          <a:stretch>
            <a:fillRect/>
          </a:stretch>
        </p:blipFill>
        <p:spPr>
          <a:xfrm>
            <a:off x="6743700" y="3500755"/>
            <a:ext cx="2076450" cy="291465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1055370" y="3500755"/>
            <a:ext cx="4305300" cy="1771650"/>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262890" y="764540"/>
            <a:ext cx="9843135" cy="1113155"/>
          </a:xfrm>
          <a:prstGeom prst="rect">
            <a:avLst/>
          </a:prstGeom>
        </p:spPr>
      </p:pic>
      <p:sp>
        <p:nvSpPr>
          <p:cNvPr id="2" name="文本框 1"/>
          <p:cNvSpPr txBox="1"/>
          <p:nvPr/>
        </p:nvSpPr>
        <p:spPr>
          <a:xfrm>
            <a:off x="551180" y="5372735"/>
            <a:ext cx="4890770" cy="1130935"/>
          </a:xfrm>
          <a:prstGeom prst="rect">
            <a:avLst/>
          </a:prstGeom>
          <a:noFill/>
        </p:spPr>
        <p:txBody>
          <a:bodyPr wrap="square" rtlCol="0" anchor="t">
            <a:noAutofit/>
          </a:bodyPr>
          <a:p>
            <a:r>
              <a:rPr lang="zh-CN" altLang="en-US" sz="1800">
                <a:latin typeface="Times New Roman" panose="02020603050405020304" charset="0"/>
                <a:ea typeface="汉仪楷体S" panose="00020600040101010101" charset="-122"/>
                <a:sym typeface="+mn-ea"/>
              </a:rPr>
              <a:t>这个参数主要是针对按框架梁建模的连梁，当连梁跨高比小于输入的数值时，软件自动将该梁转换为壳元模型计算。</a:t>
            </a:r>
            <a:endParaRPr lang="zh-CN" altLang="en-US" sz="1800">
              <a:latin typeface="Times New Roman" panose="02020603050405020304" charset="0"/>
              <a:ea typeface="汉仪楷体S" panose="00020600040101010101"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7836535" cy="857250"/>
          </a:xfrm>
        </p:spPr>
        <p:txBody>
          <a:bodyPr vert="horz" wrap="square" lIns="91440" tIns="45720" rIns="91440" bIns="45720" anchor="ctr" anchorCtr="0"/>
          <a:p>
            <a:pPr algn="l"/>
            <a:r>
              <a:rPr lang="zh-CN" altLang="en-US" sz="2800" b="1" dirty="0">
                <a:latin typeface="Times New Roman" panose="02020603050405020304" charset="0"/>
                <a:ea typeface="汉仪大隶书简" panose="02010600000101010101" charset="-122"/>
                <a:cs typeface="+mn-cs"/>
                <a:sym typeface="宋体" panose="02010600030101010101" pitchFamily="2" charset="-122"/>
              </a:rPr>
              <a:t>三、程序中</a:t>
            </a:r>
            <a:r>
              <a:rPr lang="zh-CN" altLang="en-US" sz="2800" b="1" dirty="0">
                <a:latin typeface="Times New Roman" panose="02020603050405020304" charset="0"/>
                <a:ea typeface="汉仪大隶书简" panose="02010600000101010101" charset="-122"/>
                <a:sym typeface="+mn-lt"/>
              </a:rPr>
              <a:t>异型结构风荷载如何输入？</a:t>
            </a:r>
            <a:endParaRPr lang="zh-CN" altLang="zh-CN" sz="2800" dirty="0">
              <a:solidFill>
                <a:schemeClr val="tx1"/>
              </a:solidFill>
              <a:latin typeface="Times New Roman" panose="02020603050405020304" charset="0"/>
              <a:ea typeface="汉仪大隶书简" panose="02010600000101010101" charset="-122"/>
            </a:endParaRPr>
          </a:p>
        </p:txBody>
      </p:sp>
      <p:sp>
        <p:nvSpPr>
          <p:cNvPr id="31747" name="内容占位符 2"/>
          <p:cNvSpPr>
            <a:spLocks noGrp="1"/>
          </p:cNvSpPr>
          <p:nvPr>
            <p:ph type="subTitle" idx="1"/>
          </p:nvPr>
        </p:nvSpPr>
        <p:spPr>
          <a:xfrm>
            <a:off x="479425" y="857250"/>
            <a:ext cx="10084435" cy="5245100"/>
          </a:xfrm>
        </p:spPr>
        <p:txBody>
          <a:bodyPr vert="horz" wrap="square" lIns="91440" tIns="45720" rIns="91440" bIns="45720" anchor="t" anchorCtr="0"/>
          <a:p>
            <a:pPr marL="342900" indent="-342900" algn="l" defTabSz="0">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ClrTx/>
              <a:buSzTx/>
              <a:buFont typeface="Arial" panose="020B0604020202020204" pitchFamily="34" charset="0"/>
              <a:buChar char="•"/>
            </a:pPr>
            <a:endParaRPr lang="zh-CN" altLang="en-US" sz="2000">
              <a:solidFill>
                <a:srgbClr val="FF0000"/>
              </a:solidFill>
              <a:sym typeface="+mn-ea"/>
            </a:endParaRPr>
          </a:p>
          <a:p>
            <a:pPr marL="342900" indent="-342900" algn="l" defTabSz="0">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宋体" panose="02010600030101010101" pitchFamily="2" charset="-122"/>
              <a:ea typeface="+mn-ea"/>
              <a:cs typeface="+mn-cs"/>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9047798" y="6237605"/>
            <a:ext cx="2876550" cy="536575"/>
          </a:xfrm>
          <a:prstGeom prst="rect">
            <a:avLst/>
          </a:prstGeom>
          <a:noFill/>
          <a:ln w="9525">
            <a:noFill/>
          </a:ln>
        </p:spPr>
      </p:pic>
      <p:pic>
        <p:nvPicPr>
          <p:cNvPr id="16" name="图片 15"/>
          <p:cNvPicPr>
            <a:picLocks noChangeAspect="1"/>
          </p:cNvPicPr>
          <p:nvPr>
            <p:custDataLst>
              <p:tags r:id="rId3"/>
            </p:custDataLst>
          </p:nvPr>
        </p:nvPicPr>
        <p:blipFill>
          <a:blip r:embed="rId4"/>
          <a:stretch>
            <a:fillRect/>
          </a:stretch>
        </p:blipFill>
        <p:spPr>
          <a:xfrm>
            <a:off x="-24765" y="692785"/>
            <a:ext cx="5276215" cy="4170045"/>
          </a:xfrm>
          <a:prstGeom prst="rect">
            <a:avLst/>
          </a:prstGeom>
        </p:spPr>
      </p:pic>
      <p:pic>
        <p:nvPicPr>
          <p:cNvPr id="12" name="图片 11"/>
          <p:cNvPicPr>
            <a:picLocks noChangeAspect="1"/>
          </p:cNvPicPr>
          <p:nvPr>
            <p:custDataLst>
              <p:tags r:id="rId5"/>
            </p:custDataLst>
          </p:nvPr>
        </p:nvPicPr>
        <p:blipFill>
          <a:blip r:embed="rId6"/>
          <a:stretch>
            <a:fillRect/>
          </a:stretch>
        </p:blipFill>
        <p:spPr>
          <a:xfrm>
            <a:off x="4944110" y="764540"/>
            <a:ext cx="7182485" cy="3684905"/>
          </a:xfrm>
          <a:prstGeom prst="rect">
            <a:avLst/>
          </a:prstGeom>
        </p:spPr>
      </p:pic>
      <p:sp>
        <p:nvSpPr>
          <p:cNvPr id="3" name="文本框 2"/>
          <p:cNvSpPr txBox="1"/>
          <p:nvPr/>
        </p:nvSpPr>
        <p:spPr>
          <a:xfrm>
            <a:off x="268605" y="5394325"/>
            <a:ext cx="9450070" cy="377190"/>
          </a:xfrm>
          <a:prstGeom prst="rect">
            <a:avLst/>
          </a:prstGeom>
          <a:noFill/>
        </p:spPr>
        <p:txBody>
          <a:bodyPr wrap="square" rtlCol="0" anchor="t">
            <a:noAutofit/>
          </a:bodyPr>
          <a:p>
            <a:pPr marL="342900" indent="-342900" algn="l" defTabSz="0">
              <a:buFont typeface="Arial" panose="020B0604020202020204" pitchFamily="34" charset="0"/>
              <a:buChar char="•"/>
            </a:pPr>
            <a:r>
              <a:rPr lang="zh-CN" sz="2000">
                <a:latin typeface="Times New Roman" panose="02020603050405020304" charset="0"/>
                <a:ea typeface="汉仪楷体S" panose="00020600040101010101" charset="-122"/>
                <a:sym typeface="+mn-ea"/>
              </a:rPr>
              <a:t>刚性板假定下可以用一般风</a:t>
            </a:r>
            <a:r>
              <a:rPr lang="zh-CN" altLang="en-US" sz="2000">
                <a:latin typeface="Times New Roman" panose="02020603050405020304" charset="0"/>
                <a:ea typeface="汉仪楷体S" panose="00020600040101010101" charset="-122"/>
                <a:sym typeface="+mn-ea"/>
              </a:rPr>
              <a:t>，弹性膜要用精细风，</a:t>
            </a:r>
            <a:r>
              <a:rPr lang="zh-CN" sz="2000">
                <a:latin typeface="Times New Roman" panose="02020603050405020304" charset="0"/>
                <a:ea typeface="汉仪楷体S" panose="00020600040101010101" charset="-122"/>
                <a:sym typeface="+mn-ea"/>
              </a:rPr>
              <a:t>空间结构自动就会用精细风</a:t>
            </a:r>
            <a:endParaRPr lang="zh-CN" altLang="en-US" sz="2000">
              <a:latin typeface="Times New Roman" panose="02020603050405020304" charset="0"/>
              <a:ea typeface="汉仪楷体S" panose="00020600040101010101"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7836535" cy="857250"/>
          </a:xfrm>
        </p:spPr>
        <p:txBody>
          <a:bodyPr vert="horz" wrap="square" lIns="91440" tIns="45720" rIns="91440" bIns="45720" anchor="ctr" anchorCtr="0"/>
          <a:p>
            <a:pPr algn="l"/>
            <a:r>
              <a:rPr lang="zh-CN" altLang="en-US" sz="2800" b="1" dirty="0">
                <a:latin typeface="Times New Roman" panose="02020603050405020304" charset="0"/>
                <a:ea typeface="汉仪大隶书简" panose="02010600000101010101" charset="-122"/>
                <a:cs typeface="+mn-cs"/>
                <a:sym typeface="宋体" panose="02010600030101010101" pitchFamily="2" charset="-122"/>
              </a:rPr>
              <a:t>四、如何判断结构是否需要考虑P-△效应？</a:t>
            </a:r>
            <a:endParaRPr lang="zh-CN" altLang="en-US" sz="2800" b="1" dirty="0">
              <a:solidFill>
                <a:schemeClr val="tx1"/>
              </a:solidFill>
              <a:latin typeface="Times New Roman" panose="02020603050405020304" charset="0"/>
              <a:ea typeface="汉仪大隶书简" panose="02010600000101010101" charset="-122"/>
              <a:cs typeface="+mn-cs"/>
              <a:sym typeface="宋体" panose="02010600030101010101" pitchFamily="2" charset="-122"/>
            </a:endParaRPr>
          </a:p>
        </p:txBody>
      </p:sp>
      <p:sp>
        <p:nvSpPr>
          <p:cNvPr id="31747" name="内容占位符 2"/>
          <p:cNvSpPr>
            <a:spLocks noGrp="1"/>
          </p:cNvSpPr>
          <p:nvPr>
            <p:ph type="subTitle" idx="1"/>
          </p:nvPr>
        </p:nvSpPr>
        <p:spPr>
          <a:xfrm>
            <a:off x="479425" y="857250"/>
            <a:ext cx="11094085" cy="4977765"/>
          </a:xfrm>
        </p:spPr>
        <p:txBody>
          <a:bodyPr vert="horz" wrap="square" lIns="91440" tIns="45720" rIns="91440" bIns="45720" anchor="t" anchorCtr="0"/>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sym typeface="宋体" panose="02010600030101010101" pitchFamily="2" charset="-122"/>
            </a:endParaRPr>
          </a:p>
          <a:p>
            <a:pPr marL="342900" indent="-342900" algn="l" defTabSz="0">
              <a:buFont typeface="Arial" panose="020B0604020202020204" pitchFamily="34" charset="0"/>
              <a:buChar char="•"/>
            </a:pPr>
            <a:endParaRPr lang="zh-CN" altLang="en-US" sz="2000" b="1" dirty="0">
              <a:latin typeface="Times New Roman" panose="02020603050405020304" charset="0"/>
              <a:ea typeface="汉仪楷体S" panose="00020600040101010101" charset="-122"/>
              <a:sym typeface="宋体" panose="02010600030101010101" pitchFamily="2" charset="-122"/>
            </a:endParaRPr>
          </a:p>
          <a:p>
            <a:pPr marL="342900" indent="-342900" algn="l" defTabSz="0">
              <a:buFont typeface="Arial" panose="020B0604020202020204" pitchFamily="34" charset="0"/>
              <a:buChar char="•"/>
            </a:pPr>
            <a:r>
              <a:rPr lang="zh-CN" sz="2000">
                <a:latin typeface="Times New Roman" panose="02020603050405020304" charset="0"/>
                <a:ea typeface="汉仪楷体S" panose="00020600040101010101" charset="-122"/>
                <a:sym typeface="宋体" panose="02010600030101010101" pitchFamily="2" charset="-122"/>
              </a:rPr>
              <a:t>2.框架结构</a:t>
            </a:r>
            <a:endParaRPr lang="zh-CN" sz="2000">
              <a:latin typeface="Times New Roman" panose="02020603050405020304" charset="0"/>
              <a:ea typeface="汉仪楷体S" panose="00020600040101010101" charset="-122"/>
              <a:cs typeface="+mn-cs"/>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9047798" y="6237605"/>
            <a:ext cx="2876550" cy="536575"/>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a:off x="839470" y="1844675"/>
            <a:ext cx="2286000" cy="885825"/>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622935" y="3068955"/>
            <a:ext cx="3857625" cy="733425"/>
          </a:xfrm>
          <a:prstGeom prst="rect">
            <a:avLst/>
          </a:prstGeom>
        </p:spPr>
      </p:pic>
      <p:pic>
        <p:nvPicPr>
          <p:cNvPr id="4" name="图片 3"/>
          <p:cNvPicPr>
            <a:picLocks noChangeAspect="1"/>
          </p:cNvPicPr>
          <p:nvPr>
            <p:custDataLst>
              <p:tags r:id="rId7"/>
            </p:custDataLst>
          </p:nvPr>
        </p:nvPicPr>
        <p:blipFill>
          <a:blip r:embed="rId8"/>
          <a:stretch>
            <a:fillRect/>
          </a:stretch>
        </p:blipFill>
        <p:spPr>
          <a:xfrm>
            <a:off x="262890" y="4004945"/>
            <a:ext cx="4604385" cy="2136140"/>
          </a:xfrm>
          <a:prstGeom prst="rect">
            <a:avLst/>
          </a:prstGeom>
        </p:spPr>
      </p:pic>
      <p:pic>
        <p:nvPicPr>
          <p:cNvPr id="6" name="图片 5"/>
          <p:cNvPicPr>
            <a:picLocks noChangeAspect="1"/>
          </p:cNvPicPr>
          <p:nvPr/>
        </p:nvPicPr>
        <p:blipFill>
          <a:blip r:embed="rId9"/>
          <a:stretch>
            <a:fillRect/>
          </a:stretch>
        </p:blipFill>
        <p:spPr>
          <a:xfrm>
            <a:off x="5015865" y="2276475"/>
            <a:ext cx="7392035" cy="3963670"/>
          </a:xfrm>
          <a:prstGeom prst="rect">
            <a:avLst/>
          </a:prstGeom>
        </p:spPr>
      </p:pic>
      <p:sp>
        <p:nvSpPr>
          <p:cNvPr id="7" name="文本框 6"/>
          <p:cNvSpPr txBox="1"/>
          <p:nvPr/>
        </p:nvSpPr>
        <p:spPr>
          <a:xfrm>
            <a:off x="335280" y="764540"/>
            <a:ext cx="10466705" cy="1429385"/>
          </a:xfrm>
          <a:prstGeom prst="rect">
            <a:avLst/>
          </a:prstGeom>
          <a:noFill/>
        </p:spPr>
        <p:txBody>
          <a:bodyPr wrap="square" rtlCol="0" anchor="t">
            <a:noAutofit/>
          </a:bodyPr>
          <a:p>
            <a:pPr algn="l" defTabSz="0">
              <a:buFont typeface="Arial" panose="020B0604020202020204" pitchFamily="34" charset="0"/>
            </a:pPr>
            <a:r>
              <a:rPr lang="zh-CN" altLang="en-US" sz="2000" b="1" dirty="0">
                <a:latin typeface="Times New Roman" panose="02020603050405020304" charset="0"/>
                <a:ea typeface="汉仪楷体S" panose="00020600040101010101" charset="-122"/>
                <a:sym typeface="宋体" panose="02010600030101010101" pitchFamily="2" charset="-122"/>
              </a:rPr>
              <a:t>《</a:t>
            </a:r>
            <a:r>
              <a:rPr lang="zh-CN" sz="2000">
                <a:latin typeface="Times New Roman" panose="02020603050405020304" charset="0"/>
                <a:ea typeface="汉仪楷体S" panose="00020600040101010101" charset="-122"/>
                <a:sym typeface="宋体" panose="02010600030101010101" pitchFamily="2" charset="-122"/>
              </a:rPr>
              <a:t>高规》第5.4节对结构整体稳定验算和计算分析中是否考虑重力二阶效应提出了明确要求。</a:t>
            </a:r>
            <a:endParaRPr lang="zh-CN" sz="200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r>
              <a:rPr lang="zh-CN" sz="2000">
                <a:latin typeface="Times New Roman" panose="02020603050405020304" charset="0"/>
                <a:ea typeface="汉仪楷体S" panose="00020600040101010101" charset="-122"/>
                <a:sym typeface="宋体" panose="02010600030101010101" pitchFamily="2" charset="-122"/>
              </a:rPr>
              <a:t>第5.4.1条规定:当高层建筑结构满足以下规定时，弹性计算分析时可不考虑重力二阶效应的不利影响。程序会在</a:t>
            </a:r>
            <a:r>
              <a:rPr lang="en-US" altLang="zh-CN" sz="2000">
                <a:latin typeface="Times New Roman" panose="02020603050405020304" charset="0"/>
                <a:ea typeface="汉仪楷体S" panose="00020600040101010101" charset="-122"/>
                <a:sym typeface="宋体" panose="02010600030101010101" pitchFamily="2" charset="-122"/>
              </a:rPr>
              <a:t>wmass</a:t>
            </a:r>
            <a:r>
              <a:rPr lang="zh-CN" altLang="en-US" sz="2000">
                <a:latin typeface="Times New Roman" panose="02020603050405020304" charset="0"/>
                <a:ea typeface="汉仪楷体S" panose="00020600040101010101" charset="-122"/>
                <a:sym typeface="宋体" panose="02010600030101010101" pitchFamily="2" charset="-122"/>
              </a:rPr>
              <a:t>中输出刚重比。</a:t>
            </a:r>
            <a:endParaRPr lang="zh-CN" sz="200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r>
              <a:rPr lang="zh-CN" sz="2000">
                <a:latin typeface="Times New Roman" panose="02020603050405020304" charset="0"/>
                <a:ea typeface="汉仪楷体S" panose="00020600040101010101" charset="-122"/>
                <a:sym typeface="宋体" panose="02010600030101010101" pitchFamily="2" charset="-122"/>
              </a:rPr>
              <a:t>1.剪力墙结构、框架—剪力墙结构、板柱剪力墙结构、筒体结构:</a:t>
            </a:r>
            <a:endParaRPr lang="zh-CN" sz="200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endParaRPr lang="zh-CN" sz="2000">
              <a:latin typeface="Times New Roman" panose="02020603050405020304" charset="0"/>
              <a:ea typeface="汉仪楷体S" panose="0002060004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7836535" cy="857250"/>
          </a:xfrm>
        </p:spPr>
        <p:txBody>
          <a:bodyPr vert="horz" wrap="square" lIns="91440" tIns="45720" rIns="91440" bIns="45720" anchor="ctr" anchorCtr="0"/>
          <a:p>
            <a:pPr algn="l"/>
            <a:r>
              <a:rPr lang="zh-CN" altLang="en-US" sz="2800" b="1" dirty="0">
                <a:latin typeface="Times New Roman" panose="02020603050405020304" charset="0"/>
                <a:ea typeface="汉仪大隶书简" panose="02010600000101010101" charset="-122"/>
                <a:sym typeface="宋体" panose="02010600030101010101" pitchFamily="2" charset="-122"/>
              </a:rPr>
              <a:t>五、程序是怎么计算刚度比的？</a:t>
            </a:r>
            <a:endParaRPr lang="zh-CN" altLang="en-US" sz="2800" b="1" dirty="0">
              <a:solidFill>
                <a:schemeClr val="tx1"/>
              </a:solidFill>
              <a:latin typeface="Times New Roman" panose="02020603050405020304" charset="0"/>
              <a:ea typeface="汉仪大隶书简" panose="02010600000101010101" charset="-122"/>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9047798" y="6237605"/>
            <a:ext cx="2876550" cy="536575"/>
          </a:xfrm>
          <a:prstGeom prst="rect">
            <a:avLst/>
          </a:prstGeom>
          <a:noFill/>
          <a:ln w="9525">
            <a:noFill/>
          </a:ln>
        </p:spPr>
      </p:pic>
      <p:pic>
        <p:nvPicPr>
          <p:cNvPr id="6" name="图片 5"/>
          <p:cNvPicPr>
            <a:picLocks noChangeAspect="1"/>
          </p:cNvPicPr>
          <p:nvPr/>
        </p:nvPicPr>
        <p:blipFill>
          <a:blip r:embed="rId3"/>
          <a:stretch>
            <a:fillRect/>
          </a:stretch>
        </p:blipFill>
        <p:spPr>
          <a:xfrm>
            <a:off x="1199515" y="3356610"/>
            <a:ext cx="9344025" cy="2494280"/>
          </a:xfrm>
          <a:prstGeom prst="rect">
            <a:avLst/>
          </a:prstGeom>
        </p:spPr>
      </p:pic>
      <p:sp>
        <p:nvSpPr>
          <p:cNvPr id="7" name="文本框 6"/>
          <p:cNvSpPr txBox="1"/>
          <p:nvPr/>
        </p:nvSpPr>
        <p:spPr>
          <a:xfrm>
            <a:off x="767080" y="692785"/>
            <a:ext cx="11036935" cy="1913255"/>
          </a:xfrm>
          <a:prstGeom prst="rect">
            <a:avLst/>
          </a:prstGeom>
          <a:noFill/>
        </p:spPr>
        <p:txBody>
          <a:bodyPr wrap="square" rtlCol="0" anchor="t">
            <a:noAutofit/>
          </a:bodyPr>
          <a:p>
            <a:pPr algn="l" defTabSz="0">
              <a:buFont typeface="Arial" panose="020B0604020202020204" pitchFamily="34" charset="0"/>
            </a:pPr>
            <a:r>
              <a:rPr lang="zh-CN" sz="2000">
                <a:latin typeface="Times New Roman" panose="02020603050405020304" charset="0"/>
                <a:ea typeface="汉仪楷体S" panose="00020600040101010101" charset="-122"/>
                <a:sym typeface="+mn-lt"/>
              </a:rPr>
              <a:t>刚度比主要有侧向刚度比、剪切刚度比、剪弯刚度比</a:t>
            </a:r>
            <a:endParaRPr lang="zh-CN" sz="2000">
              <a:latin typeface="Times New Roman" panose="02020603050405020304" charset="0"/>
              <a:ea typeface="汉仪楷体S" panose="00020600040101010101" charset="-122"/>
              <a:sym typeface="+mn-lt"/>
            </a:endParaRPr>
          </a:p>
          <a:p>
            <a:pPr algn="l" defTabSz="0">
              <a:buFont typeface="Arial" panose="020B0604020202020204" pitchFamily="34" charset="0"/>
            </a:pPr>
            <a:endParaRPr lang="zh-CN" sz="2000">
              <a:latin typeface="Times New Roman" panose="02020603050405020304" charset="0"/>
              <a:ea typeface="汉仪楷体S" panose="00020600040101010101" charset="-122"/>
              <a:sym typeface="+mn-lt"/>
            </a:endParaRPr>
          </a:p>
          <a:p>
            <a:pPr algn="l" defTabSz="0">
              <a:buFont typeface="Arial" panose="020B0604020202020204" pitchFamily="34" charset="0"/>
            </a:pPr>
            <a:r>
              <a:rPr lang="zh-CN" sz="2000">
                <a:latin typeface="Times New Roman" panose="02020603050405020304" charset="0"/>
                <a:ea typeface="汉仪楷体S" panose="00020600040101010101" charset="-122"/>
                <a:sym typeface="+mn-lt"/>
              </a:rPr>
              <a:t>侧向刚度比包含层间剪力与层间位移之比、层间剪力与层间位移角之比</a:t>
            </a:r>
            <a:endParaRPr lang="zh-CN" sz="2000">
              <a:latin typeface="Times New Roman" panose="02020603050405020304" charset="0"/>
              <a:ea typeface="汉仪楷体S" panose="00020600040101010101" charset="-122"/>
              <a:sym typeface="+mn-lt"/>
            </a:endParaRPr>
          </a:p>
          <a:p>
            <a:pPr algn="l" defTabSz="0">
              <a:buFont typeface="Arial" panose="020B0604020202020204" pitchFamily="34" charset="0"/>
            </a:pPr>
            <a:r>
              <a:rPr lang="zh-CN" sz="2000">
                <a:latin typeface="Times New Roman" panose="02020603050405020304" charset="0"/>
                <a:ea typeface="汉仪楷体S" panose="00020600040101010101" charset="-122"/>
                <a:sym typeface="+mn-lt"/>
              </a:rPr>
              <a:t>侧向刚度规范条文包含《抗规》3.4.3、《高规》3.5.2、《高规》附录E.0.2</a:t>
            </a:r>
            <a:endParaRPr lang="zh-CN" sz="2000">
              <a:latin typeface="Times New Roman" panose="02020603050405020304" charset="0"/>
              <a:ea typeface="汉仪楷体S" panose="00020600040101010101" charset="-122"/>
              <a:sym typeface="+mn-lt"/>
            </a:endParaRPr>
          </a:p>
          <a:p>
            <a:pPr algn="l" defTabSz="0">
              <a:buFont typeface="Arial" panose="020B0604020202020204" pitchFamily="34" charset="0"/>
            </a:pPr>
            <a:r>
              <a:rPr lang="zh-CN" sz="2000">
                <a:latin typeface="Times New Roman" panose="02020603050405020304" charset="0"/>
                <a:ea typeface="汉仪楷体S" panose="00020600040101010101" charset="-122"/>
                <a:sym typeface="+mn-lt"/>
              </a:rPr>
              <a:t>剪切刚度比涉及规范条文包含《高规》5.3.7、《高规》附录E.0.1、《上海抗规》3.4.3。</a:t>
            </a:r>
            <a:endParaRPr lang="zh-CN" sz="2000">
              <a:latin typeface="Times New Roman" panose="02020603050405020304" charset="0"/>
              <a:ea typeface="汉仪楷体S" panose="00020600040101010101" charset="-122"/>
              <a:sym typeface="+mn-lt"/>
            </a:endParaRPr>
          </a:p>
          <a:p>
            <a:pPr algn="l" defTabSz="0">
              <a:buClrTx/>
              <a:buSzTx/>
              <a:buFont typeface="Arial" panose="020B0604020202020204" pitchFamily="34" charset="0"/>
            </a:pPr>
            <a:r>
              <a:rPr lang="zh-CN" sz="2000">
                <a:latin typeface="Times New Roman" panose="02020603050405020304" charset="0"/>
                <a:ea typeface="汉仪楷体S" panose="00020600040101010101" charset="-122"/>
                <a:sym typeface="+mn-lt"/>
              </a:rPr>
              <a:t>剪弯刚度比涉及规范条文包含《高规》E.0.3、《上海抗规》</a:t>
            </a:r>
            <a:endParaRPr lang="zh-CN" sz="2000">
              <a:latin typeface="Times New Roman" panose="02020603050405020304" charset="0"/>
              <a:ea typeface="汉仪楷体S" panose="00020600040101010101" charset="-122"/>
              <a:sym typeface="+mn-lt"/>
            </a:endParaRPr>
          </a:p>
          <a:p>
            <a:pPr marL="342900" indent="-342900" algn="l" defTabSz="0">
              <a:buClrTx/>
              <a:buSzTx/>
              <a:buFont typeface="Arial" panose="020B0604020202020204" pitchFamily="34" charset="0"/>
              <a:buChar char="•"/>
            </a:pPr>
            <a:endParaRPr lang="zh-CN" sz="2000">
              <a:latin typeface="Times New Roman" panose="02020603050405020304" charset="0"/>
              <a:ea typeface="汉仪楷体S" panose="00020600040101010101" charset="-122"/>
              <a:sym typeface="宋体" panose="02010600030101010101" pitchFamily="2" charset="-122"/>
            </a:endParaRPr>
          </a:p>
          <a:p>
            <a:pPr marL="342900" indent="-342900" algn="l" defTabSz="0">
              <a:buClrTx/>
              <a:buSzTx/>
              <a:buFont typeface="Arial" panose="020B0604020202020204" pitchFamily="34" charset="0"/>
              <a:buChar char="•"/>
            </a:pPr>
            <a:r>
              <a:rPr lang="zh-CN" sz="2000">
                <a:latin typeface="Times New Roman" panose="02020603050405020304" charset="0"/>
                <a:ea typeface="汉仪楷体S" panose="00020600040101010101" charset="-122"/>
                <a:sym typeface="宋体" panose="02010600030101010101" pitchFamily="2" charset="-122"/>
              </a:rPr>
              <a:t>《高规》3.5.2-2是框架</a:t>
            </a:r>
            <a:r>
              <a:rPr lang="en-US" altLang="zh-CN" sz="2000">
                <a:latin typeface="Times New Roman" panose="02020603050405020304" charset="0"/>
                <a:ea typeface="汉仪楷体S" panose="00020600040101010101" charset="-122"/>
                <a:sym typeface="宋体" panose="02010600030101010101" pitchFamily="2" charset="-122"/>
              </a:rPr>
              <a:t>-</a:t>
            </a:r>
            <a:r>
              <a:rPr lang="zh-CN" sz="2000">
                <a:latin typeface="Times New Roman" panose="02020603050405020304" charset="0"/>
                <a:ea typeface="汉仪楷体S" panose="00020600040101010101" charset="-122"/>
                <a:sym typeface="宋体" panose="02010600030101010101" pitchFamily="2" charset="-122"/>
              </a:rPr>
              <a:t>剪力墙结构用到的</a:t>
            </a:r>
            <a:r>
              <a:rPr lang="zh-CN" sz="2000">
                <a:latin typeface="Times New Roman" panose="02020603050405020304" charset="0"/>
                <a:ea typeface="汉仪楷体S" panose="00020600040101010101" charset="-122"/>
                <a:sym typeface="+mn-lt"/>
              </a:rPr>
              <a:t>层间剪力与层间位移角之比</a:t>
            </a:r>
            <a:endParaRPr lang="zh-CN" sz="2000">
              <a:latin typeface="Times New Roman" panose="02020603050405020304" charset="0"/>
              <a:ea typeface="汉仪楷体S" panose="00020600040101010101" charset="-122"/>
              <a:cs typeface="+mn-cs"/>
              <a:sym typeface="宋体" panose="02010600030101010101" pitchFamily="2" charset="-122"/>
            </a:endParaRPr>
          </a:p>
          <a:p>
            <a:pPr marL="342900" indent="-342900" algn="l" defTabSz="0">
              <a:buFont typeface="Arial" panose="020B0604020202020204" pitchFamily="34" charset="0"/>
              <a:buChar char="•"/>
            </a:pPr>
            <a:endParaRPr lang="zh-CN" sz="2000">
              <a:latin typeface="Times New Roman" panose="02020603050405020304" charset="0"/>
              <a:ea typeface="汉仪楷体S" panose="0002060004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7836535" cy="857250"/>
          </a:xfrm>
        </p:spPr>
        <p:txBody>
          <a:bodyPr vert="horz" wrap="square" lIns="91440" tIns="45720" rIns="91440" bIns="45720" anchor="ctr" anchorCtr="0"/>
          <a:p>
            <a:pPr algn="l"/>
            <a:r>
              <a:rPr lang="zh-CN" altLang="en-US" sz="2800" b="1" dirty="0">
                <a:latin typeface="Times New Roman" panose="02020603050405020304" charset="0"/>
                <a:ea typeface="汉仪大隶书简" panose="02010600000101010101" charset="-122"/>
                <a:sym typeface="宋体" panose="02010600030101010101" pitchFamily="2" charset="-122"/>
              </a:rPr>
              <a:t>五、程序是怎么计算刚度比的？</a:t>
            </a:r>
            <a:endParaRPr lang="zh-CN" altLang="en-US" sz="2800" b="1" dirty="0">
              <a:solidFill>
                <a:schemeClr val="tx1"/>
              </a:solidFill>
              <a:latin typeface="Times New Roman" panose="02020603050405020304" charset="0"/>
              <a:ea typeface="汉仪大隶书简" panose="02010600000101010101" charset="-122"/>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9047798" y="6237605"/>
            <a:ext cx="2876550" cy="536575"/>
          </a:xfrm>
          <a:prstGeom prst="rect">
            <a:avLst/>
          </a:prstGeom>
          <a:noFill/>
          <a:ln w="9525">
            <a:noFill/>
          </a:ln>
        </p:spPr>
      </p:pic>
      <p:pic>
        <p:nvPicPr>
          <p:cNvPr id="3" name="图片 2"/>
          <p:cNvPicPr>
            <a:picLocks noChangeAspect="1"/>
          </p:cNvPicPr>
          <p:nvPr/>
        </p:nvPicPr>
        <p:blipFill>
          <a:blip r:embed="rId3"/>
          <a:stretch>
            <a:fillRect/>
          </a:stretch>
        </p:blipFill>
        <p:spPr>
          <a:xfrm>
            <a:off x="695325" y="692785"/>
            <a:ext cx="3693160" cy="3923030"/>
          </a:xfrm>
          <a:prstGeom prst="rect">
            <a:avLst/>
          </a:prstGeom>
        </p:spPr>
      </p:pic>
      <p:pic>
        <p:nvPicPr>
          <p:cNvPr id="2" name="图片 1"/>
          <p:cNvPicPr>
            <a:picLocks noChangeAspect="1"/>
          </p:cNvPicPr>
          <p:nvPr/>
        </p:nvPicPr>
        <p:blipFill>
          <a:blip r:embed="rId4"/>
          <a:stretch>
            <a:fillRect/>
          </a:stretch>
        </p:blipFill>
        <p:spPr>
          <a:xfrm>
            <a:off x="5375910" y="764540"/>
            <a:ext cx="6741160" cy="4866005"/>
          </a:xfrm>
          <a:prstGeom prst="rect">
            <a:avLst/>
          </a:prstGeom>
        </p:spPr>
      </p:pic>
      <p:pic>
        <p:nvPicPr>
          <p:cNvPr id="6" name="图片 5"/>
          <p:cNvPicPr>
            <a:picLocks noChangeAspect="1"/>
          </p:cNvPicPr>
          <p:nvPr/>
        </p:nvPicPr>
        <p:blipFill>
          <a:blip r:embed="rId5"/>
          <a:stretch>
            <a:fillRect/>
          </a:stretch>
        </p:blipFill>
        <p:spPr>
          <a:xfrm>
            <a:off x="46990" y="4869180"/>
            <a:ext cx="5525770" cy="1475105"/>
          </a:xfrm>
          <a:prstGeom prst="rect">
            <a:avLst/>
          </a:prstGeom>
        </p:spPr>
      </p:pic>
      <p:pic>
        <p:nvPicPr>
          <p:cNvPr id="4" name="图片 3"/>
          <p:cNvPicPr>
            <a:picLocks noChangeAspect="1"/>
          </p:cNvPicPr>
          <p:nvPr/>
        </p:nvPicPr>
        <p:blipFill>
          <a:blip r:embed="rId6"/>
          <a:stretch>
            <a:fillRect/>
          </a:stretch>
        </p:blipFill>
        <p:spPr>
          <a:xfrm>
            <a:off x="8781415" y="4149090"/>
            <a:ext cx="3143250" cy="2095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1127760" y="0"/>
            <a:ext cx="7836535" cy="857250"/>
          </a:xfrm>
        </p:spPr>
        <p:txBody>
          <a:bodyPr vert="horz" wrap="square" lIns="91440" tIns="45720" rIns="91440" bIns="45720" anchor="ctr" anchorCtr="0"/>
          <a:p>
            <a:pPr algn="l"/>
            <a:r>
              <a:rPr lang="zh-CN" altLang="en-US" sz="2800" b="1" dirty="0">
                <a:latin typeface="Times New Roman" panose="02020603050405020304" charset="0"/>
                <a:ea typeface="汉仪大隶书简" panose="02010600000101010101" charset="-122"/>
                <a:sym typeface="+mn-lt"/>
              </a:rPr>
              <a:t>六、受剪承载力之比不满足程序怎么调整？</a:t>
            </a:r>
            <a:endParaRPr lang="zh-CN" altLang="en-US" sz="2800" b="1" dirty="0">
              <a:solidFill>
                <a:schemeClr val="tx1"/>
              </a:solidFill>
              <a:latin typeface="Times New Roman" panose="02020603050405020304" charset="0"/>
              <a:ea typeface="汉仪大隶书简" panose="02010600000101010101" charset="-122"/>
              <a:sym typeface="+mn-lt"/>
            </a:endParaRPr>
          </a:p>
        </p:txBody>
      </p:sp>
      <p:sp>
        <p:nvSpPr>
          <p:cNvPr id="31747" name="内容占位符 2"/>
          <p:cNvSpPr>
            <a:spLocks noGrp="1"/>
          </p:cNvSpPr>
          <p:nvPr>
            <p:ph type="subTitle" idx="1"/>
          </p:nvPr>
        </p:nvSpPr>
        <p:spPr>
          <a:xfrm>
            <a:off x="479425" y="857250"/>
            <a:ext cx="10084435" cy="4977765"/>
          </a:xfrm>
        </p:spPr>
        <p:txBody>
          <a:bodyPr vert="horz" wrap="square" lIns="91440" tIns="45720" rIns="91440" bIns="45720" anchor="t" anchorCtr="0"/>
          <a:p>
            <a:pPr algn="l" defTabSz="0">
              <a:buFont typeface="Arial" panose="020B0604020202020204" pitchFamily="34" charset="0"/>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algn="l" defTabSz="0">
              <a:buFont typeface="Arial" panose="020B0604020202020204" pitchFamily="34" charset="0"/>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algn="l" defTabSz="0">
              <a:buFont typeface="Arial" panose="020B0604020202020204" pitchFamily="34" charset="0"/>
            </a:pP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a:p>
            <a:pPr algn="l" defTabSz="0">
              <a:buFont typeface="Arial" panose="020B0604020202020204" pitchFamily="34" charset="0"/>
            </a:pPr>
            <a:r>
              <a:rPr lang="zh-CN" altLang="en-US" sz="2000" b="1" dirty="0">
                <a:latin typeface="Times New Roman" panose="02020603050405020304" charset="0"/>
                <a:ea typeface="汉仪楷体S" panose="00020600040101010101" charset="-122"/>
                <a:sym typeface="宋体" panose="02010600030101010101" pitchFamily="2" charset="-122"/>
              </a:rPr>
              <a:t>对于混凝土柱、剪力墙受剪承载力的计算方法及楼层受剪承载力的统计方法，程序依据《建筑抗震鉴定标准》附录 C 执行</a:t>
            </a:r>
            <a:endParaRPr lang="zh-CN" altLang="en-US" sz="2000" b="1" dirty="0">
              <a:latin typeface="Times New Roman" panose="02020603050405020304" charset="0"/>
              <a:ea typeface="汉仪楷体S" panose="00020600040101010101" charset="-122"/>
              <a:cs typeface="+mn-cs"/>
              <a:sym typeface="宋体" panose="02010600030101010101" pitchFamily="2" charset="-122"/>
            </a:endParaRPr>
          </a:p>
        </p:txBody>
      </p:sp>
      <p:pic>
        <p:nvPicPr>
          <p:cNvPr id="30724" name="Picture 5"/>
          <p:cNvPicPr>
            <a:picLocks noChangeAspect="1"/>
          </p:cNvPicPr>
          <p:nvPr>
            <p:custDataLst>
              <p:tags r:id="rId1"/>
            </p:custDataLst>
          </p:nvPr>
        </p:nvPicPr>
        <p:blipFill>
          <a:blip r:embed="rId2"/>
          <a:stretch>
            <a:fillRect/>
          </a:stretch>
        </p:blipFill>
        <p:spPr>
          <a:xfrm>
            <a:off x="9047798" y="6237605"/>
            <a:ext cx="2876550" cy="536575"/>
          </a:xfrm>
          <a:prstGeom prst="rect">
            <a:avLst/>
          </a:prstGeom>
          <a:noFill/>
          <a:ln w="9525">
            <a:noFill/>
          </a:ln>
        </p:spPr>
      </p:pic>
      <p:pic>
        <p:nvPicPr>
          <p:cNvPr id="7" name="图片 6"/>
          <p:cNvPicPr>
            <a:picLocks noChangeAspect="1"/>
          </p:cNvPicPr>
          <p:nvPr/>
        </p:nvPicPr>
        <p:blipFill>
          <a:blip r:embed="rId3"/>
          <a:stretch>
            <a:fillRect/>
          </a:stretch>
        </p:blipFill>
        <p:spPr>
          <a:xfrm>
            <a:off x="1775460" y="692785"/>
            <a:ext cx="8526780" cy="1000125"/>
          </a:xfrm>
          <a:prstGeom prst="rect">
            <a:avLst/>
          </a:prstGeom>
        </p:spPr>
      </p:pic>
      <p:pic>
        <p:nvPicPr>
          <p:cNvPr id="2" name="图片 1"/>
          <p:cNvPicPr>
            <a:picLocks noChangeAspect="1"/>
          </p:cNvPicPr>
          <p:nvPr/>
        </p:nvPicPr>
        <p:blipFill>
          <a:blip r:embed="rId4"/>
          <a:stretch>
            <a:fillRect/>
          </a:stretch>
        </p:blipFill>
        <p:spPr>
          <a:xfrm>
            <a:off x="695960" y="2853055"/>
            <a:ext cx="6029325" cy="1419225"/>
          </a:xfrm>
          <a:prstGeom prst="rect">
            <a:avLst/>
          </a:prstGeom>
        </p:spPr>
      </p:pic>
      <p:pic>
        <p:nvPicPr>
          <p:cNvPr id="4" name="图片 3"/>
          <p:cNvPicPr>
            <a:picLocks noChangeAspect="1"/>
          </p:cNvPicPr>
          <p:nvPr/>
        </p:nvPicPr>
        <p:blipFill>
          <a:blip r:embed="rId5"/>
          <a:stretch>
            <a:fillRect/>
          </a:stretch>
        </p:blipFill>
        <p:spPr>
          <a:xfrm>
            <a:off x="8112760" y="2737485"/>
            <a:ext cx="2162810" cy="1218565"/>
          </a:xfrm>
          <a:prstGeom prst="rect">
            <a:avLst/>
          </a:prstGeom>
        </p:spPr>
      </p:pic>
      <p:pic>
        <p:nvPicPr>
          <p:cNvPr id="10" name="图片 9"/>
          <p:cNvPicPr>
            <a:picLocks noChangeAspect="1"/>
          </p:cNvPicPr>
          <p:nvPr/>
        </p:nvPicPr>
        <p:blipFill>
          <a:blip r:embed="rId6"/>
          <a:stretch>
            <a:fillRect/>
          </a:stretch>
        </p:blipFill>
        <p:spPr>
          <a:xfrm>
            <a:off x="1919605" y="4149090"/>
            <a:ext cx="2498090" cy="2217420"/>
          </a:xfrm>
          <a:prstGeom prst="rect">
            <a:avLst/>
          </a:prstGeom>
        </p:spPr>
      </p:pic>
      <p:pic>
        <p:nvPicPr>
          <p:cNvPr id="12" name="图片 11"/>
          <p:cNvPicPr>
            <a:picLocks noChangeAspect="1"/>
          </p:cNvPicPr>
          <p:nvPr/>
        </p:nvPicPr>
        <p:blipFill>
          <a:blip r:embed="rId7"/>
          <a:stretch>
            <a:fillRect/>
          </a:stretch>
        </p:blipFill>
        <p:spPr>
          <a:xfrm>
            <a:off x="5231765" y="4364990"/>
            <a:ext cx="3610610" cy="196342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845,&quot;width&quot;:4530}"/>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commondata" val="eyJoZGlkIjoiZjE3ZmZlZjhjMDNkOWFhNzNjZWMyOTlhNzg2ZmU2OWU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3814</Words>
  <Application>WPS 演示</Application>
  <PresentationFormat/>
  <Paragraphs>220</Paragraphs>
  <Slides>22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Arial</vt:lpstr>
      <vt:lpstr>宋体</vt:lpstr>
      <vt:lpstr>Wingdings</vt:lpstr>
      <vt:lpstr>Franklin Gothic Book</vt:lpstr>
      <vt:lpstr>Times New Roman</vt:lpstr>
      <vt:lpstr>汉仪大隶书简</vt:lpstr>
      <vt:lpstr>隶书</vt:lpstr>
      <vt:lpstr>汉仪楷体S</vt:lpstr>
      <vt:lpstr>微软雅黑</vt:lpstr>
      <vt:lpstr>Arial Unicode MS</vt:lpstr>
      <vt:lpstr>Calibri</vt:lpstr>
      <vt:lpstr>仿宋</vt:lpstr>
      <vt:lpstr>默认设计模板</vt:lpstr>
      <vt:lpstr>框架—剪力墙结构 为例说明程序重要参数及合理性判断   盈建科技术：刘聪聪 </vt:lpstr>
      <vt:lpstr>内容概要</vt:lpstr>
      <vt:lpstr>一、程序中端柱用墙建模还是用柱建模？</vt:lpstr>
      <vt:lpstr>二、程序中连梁用梁建模还是用墙开洞建模？</vt:lpstr>
      <vt:lpstr>三、程序中异型结构风荷载如何输入？</vt:lpstr>
      <vt:lpstr>四、如何判断结构是否需要考虑P-△效应？</vt:lpstr>
      <vt:lpstr>五、程序是怎么计算刚度比的？</vt:lpstr>
      <vt:lpstr>五、程序是怎么计算刚度比的？</vt:lpstr>
      <vt:lpstr>六、受剪承载力之比不满足程序怎么调整？</vt:lpstr>
      <vt:lpstr>七、程序是如何判断结构是否是薄弱层？</vt:lpstr>
      <vt:lpstr>八、程序是怎么考虑最小剪重比的调整？</vt:lpstr>
      <vt:lpstr>八、程序是怎么考虑最小剪重比的调整？</vt:lpstr>
      <vt:lpstr>九、程序如何实现0.2V0调整？</vt:lpstr>
      <vt:lpstr>九、程序如何实现0.2V0调整？</vt:lpstr>
      <vt:lpstr>十、程序中倾覆力矩及倾覆力矩百分比的应用</vt:lpstr>
      <vt:lpstr>十、程序中倾覆力矩及倾覆力矩百分比的应用</vt:lpstr>
      <vt:lpstr>十、程序中倾覆力矩及倾覆力矩百分比的应用</vt:lpstr>
      <vt:lpstr>十一、程序中单工况调整前与调整后都调整了什么？</vt:lpstr>
      <vt:lpstr>十二、程序中内力是怎么组合的？地震组合后是怎么调整的？</vt:lpstr>
      <vt:lpstr>内容回顾</vt:lpstr>
      <vt:lpstr>本期内容参考资料</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YJK</dc:creator>
  <cp:lastModifiedBy>DOMINIC</cp:lastModifiedBy>
  <cp:revision>91</cp:revision>
  <dcterms:created xsi:type="dcterms:W3CDTF">2024-03-05T01:18:00Z</dcterms:created>
  <dcterms:modified xsi:type="dcterms:W3CDTF">2024-05-06T01:10:40Z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A08CD3742C88405C924C863F1A68EF87_13</vt:lpwstr>
  </property>
</Properties>
</file>