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9" r:id="rId3"/>
    <p:sldMasterId id="2147483668" r:id="rId4"/>
  </p:sldMasterIdLst>
  <p:notesMasterIdLst>
    <p:notesMasterId r:id="rId6"/>
  </p:notesMasterIdLst>
  <p:handoutMasterIdLst>
    <p:handoutMasterId r:id="rId44"/>
  </p:handoutMasterIdLst>
  <p:sldIdLst>
    <p:sldId id="1076" r:id="rId5"/>
    <p:sldId id="1267" r:id="rId7"/>
    <p:sldId id="1206" r:id="rId8"/>
    <p:sldId id="1209" r:id="rId9"/>
    <p:sldId id="1210" r:id="rId10"/>
    <p:sldId id="1211" r:id="rId11"/>
    <p:sldId id="1212" r:id="rId12"/>
    <p:sldId id="1213" r:id="rId13"/>
    <p:sldId id="1214" r:id="rId14"/>
    <p:sldId id="1215" r:id="rId15"/>
    <p:sldId id="1217" r:id="rId16"/>
    <p:sldId id="1218" r:id="rId17"/>
    <p:sldId id="1208" r:id="rId18"/>
    <p:sldId id="1146" r:id="rId19"/>
    <p:sldId id="1147" r:id="rId20"/>
    <p:sldId id="1148" r:id="rId21"/>
    <p:sldId id="1245" r:id="rId22"/>
    <p:sldId id="1220" r:id="rId23"/>
    <p:sldId id="1104" r:id="rId24"/>
    <p:sldId id="1095" r:id="rId25"/>
    <p:sldId id="1094" r:id="rId26"/>
    <p:sldId id="1097" r:id="rId27"/>
    <p:sldId id="1102" r:id="rId28"/>
    <p:sldId id="1099" r:id="rId29"/>
    <p:sldId id="1246" r:id="rId30"/>
    <p:sldId id="1247" r:id="rId31"/>
    <p:sldId id="1109" r:id="rId32"/>
    <p:sldId id="1105" r:id="rId33"/>
    <p:sldId id="1110" r:id="rId34"/>
    <p:sldId id="1207" r:id="rId35"/>
    <p:sldId id="1151" r:id="rId36"/>
    <p:sldId id="1149" r:id="rId37"/>
    <p:sldId id="1150" r:id="rId38"/>
    <p:sldId id="1152" r:id="rId39"/>
    <p:sldId id="1153" r:id="rId40"/>
    <p:sldId id="1154" r:id="rId41"/>
    <p:sldId id="1121" r:id="rId42"/>
    <p:sldId id="262" r:id="rId43"/>
  </p:sldIdLst>
  <p:sldSz cx="12192000" cy="6858000"/>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哒哒 熊猫" initials="哒哒" lastIdx="1" clrIdx="0"/>
  <p:cmAuthor id="2" name="作者" initials="A" lastIdx="0" clrIdx="1"/>
  <p:cmAuthor id="3" name="yjk" initials="y" lastIdx="2" clrIdx="2"/>
  <p:cmAuthor id="4" name="郭丽云" initials="郭" lastIdx="3" clrIdx="3"/>
  <p:cmAuthor id="5" name="马川三" initials="马川三"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9BE"/>
    <a:srgbClr val="82C9FA"/>
    <a:srgbClr val="1C4885"/>
    <a:srgbClr val="6CB6FF"/>
    <a:srgbClr val="E2F2FF"/>
    <a:srgbClr val="E24E0C"/>
    <a:srgbClr val="D9D9D9"/>
    <a:srgbClr val="A20000"/>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2984" autoAdjust="0"/>
  </p:normalViewPr>
  <p:slideViewPr>
    <p:cSldViewPr snapToGrid="0">
      <p:cViewPr varScale="1">
        <p:scale>
          <a:sx n="84" d="100"/>
          <a:sy n="84" d="100"/>
        </p:scale>
        <p:origin x="484" y="68"/>
      </p:cViewPr>
      <p:guideLst/>
    </p:cSldViewPr>
  </p:slideViewPr>
  <p:notesTextViewPr>
    <p:cViewPr>
      <p:scale>
        <a:sx n="3" d="2"/>
        <a:sy n="3" d="2"/>
      </p:scale>
      <p:origin x="0" y="0"/>
    </p:cViewPr>
  </p:notesTextViewPr>
  <p:sorterViewPr>
    <p:cViewPr>
      <p:scale>
        <a:sx n="75" d="100"/>
        <a:sy n="75" d="100"/>
      </p:scale>
      <p:origin x="0" y="0"/>
    </p:cViewPr>
  </p:sorterViewPr>
  <p:notesViewPr>
    <p:cSldViewPr snapToGrid="0">
      <p:cViewPr varScale="1">
        <p:scale>
          <a:sx n="82" d="100"/>
          <a:sy n="82" d="100"/>
        </p:scale>
        <p:origin x="2256" y="7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9" Type="http://schemas.openxmlformats.org/officeDocument/2006/relationships/tags" Target="tags/tag240.xml"/><Relationship Id="rId48" Type="http://schemas.openxmlformats.org/officeDocument/2006/relationships/commentAuthors" Target="commentAuthors.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DB2DE7-23D2-41C8-8DA5-EB2B8C1C5EE5}"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5C5176-B972-4429-97FF-FF76D322052E}"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6273" y="1"/>
            <a:ext cx="9696449" cy="6667500"/>
          </a:xfrm>
          <a:prstGeom prst="rect">
            <a:avLst/>
          </a:prstGeom>
        </p:spPr>
      </p:pic>
      <p:sp>
        <p:nvSpPr>
          <p:cNvPr id="20" name="标题 1"/>
          <p:cNvSpPr>
            <a:spLocks noGrp="1"/>
          </p:cNvSpPr>
          <p:nvPr userDrawn="1">
            <p:ph type="title"/>
          </p:nvPr>
        </p:nvSpPr>
        <p:spPr>
          <a:xfrm>
            <a:off x="4759510" y="2692398"/>
            <a:ext cx="7042231" cy="895350"/>
          </a:xfrm>
        </p:spPr>
        <p:txBody>
          <a:bodyPr anchor="b">
            <a:noAutofit/>
          </a:bodyPr>
          <a:lstStyle>
            <a:lvl1pPr algn="l">
              <a:defRPr sz="3600" b="1">
                <a:solidFill>
                  <a:schemeClr val="tx1"/>
                </a:solidFill>
                <a:latin typeface="+mj-ea"/>
                <a:ea typeface="+mj-ea"/>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4760627" y="3587748"/>
            <a:ext cx="6460166" cy="1015623"/>
          </a:xfrm>
        </p:spPr>
        <p:txBody>
          <a:bodyPr anchor="t">
            <a:normAutofit/>
          </a:bodyPr>
          <a:lstStyle>
            <a:lvl1pPr marL="0" indent="0" algn="l">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endParaRPr lang="en-US" dirty="0"/>
          </a:p>
        </p:txBody>
      </p:sp>
      <p:grpSp>
        <p:nvGrpSpPr>
          <p:cNvPr id="8" name="组合 7"/>
          <p:cNvGrpSpPr/>
          <p:nvPr/>
        </p:nvGrpSpPr>
        <p:grpSpPr>
          <a:xfrm>
            <a:off x="2167448" y="2271820"/>
            <a:ext cx="2362983" cy="2314356"/>
            <a:chOff x="1327581" y="1922264"/>
            <a:chExt cx="2362983" cy="2314356"/>
          </a:xfrm>
        </p:grpSpPr>
        <p:sp>
          <p:nvSpPr>
            <p:cNvPr id="11" name="矩形: 圆角 72"/>
            <p:cNvSpPr/>
            <p:nvPr/>
          </p:nvSpPr>
          <p:spPr>
            <a:xfrm rot="18900000" flipH="1">
              <a:off x="1327581" y="2215861"/>
              <a:ext cx="1163776" cy="1163773"/>
            </a:xfrm>
            <a:prstGeom prst="roundRect">
              <a:avLst>
                <a:gd name="adj" fmla="val 4180"/>
              </a:avLst>
            </a:prstGeom>
            <a:solidFill>
              <a:schemeClr val="accent3"/>
            </a:solidFill>
            <a:ln>
              <a:noFill/>
            </a:ln>
            <a:effectLst>
              <a:outerShdw blurRad="50800" dist="38100" dir="2700000" algn="tl"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12" name="矩形: 圆角 73"/>
            <p:cNvSpPr/>
            <p:nvPr/>
          </p:nvSpPr>
          <p:spPr>
            <a:xfrm rot="18900000" flipH="1">
              <a:off x="2135134" y="1922264"/>
              <a:ext cx="1360649" cy="1360645"/>
            </a:xfrm>
            <a:prstGeom prst="roundRect">
              <a:avLst>
                <a:gd name="adj" fmla="val 4180"/>
              </a:avLst>
            </a:prstGeom>
            <a:solidFill>
              <a:srgbClr val="54718C"/>
            </a:solidFill>
            <a:ln>
              <a:noFill/>
            </a:ln>
            <a:effectLst>
              <a:outerShdw blurRad="50800" dist="38100" dir="2700000" algn="tl"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13" name="矩形: 圆角 74"/>
            <p:cNvSpPr/>
            <p:nvPr/>
          </p:nvSpPr>
          <p:spPr>
            <a:xfrm rot="18900000" flipH="1">
              <a:off x="1683462" y="2892800"/>
              <a:ext cx="1343823" cy="1343820"/>
            </a:xfrm>
            <a:prstGeom prst="roundRect">
              <a:avLst>
                <a:gd name="adj" fmla="val 4180"/>
              </a:avLst>
            </a:prstGeom>
            <a:solidFill>
              <a:schemeClr val="accent5"/>
            </a:solidFill>
            <a:ln>
              <a:noFill/>
            </a:ln>
            <a:effectLst>
              <a:outerShdw blurRad="50800" dist="38100" dir="2700000" algn="tl"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14" name="矩形: 圆角 75"/>
            <p:cNvSpPr/>
            <p:nvPr/>
          </p:nvSpPr>
          <p:spPr>
            <a:xfrm rot="18900000" flipH="1">
              <a:off x="2584454" y="2790685"/>
              <a:ext cx="1106110" cy="1106103"/>
            </a:xfrm>
            <a:prstGeom prst="roundRect">
              <a:avLst>
                <a:gd name="adj" fmla="val 4180"/>
              </a:avLst>
            </a:prstGeom>
            <a:solidFill>
              <a:srgbClr val="3979B3"/>
            </a:solidFill>
            <a:ln>
              <a:noFill/>
            </a:ln>
            <a:effectLst>
              <a:outerShdw blurRad="50800" dist="38100" dir="2700000" algn="tl"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grpSp>
      <p:sp>
        <p:nvSpPr>
          <p:cNvPr id="10" name="矩形: 圆角 77"/>
          <p:cNvSpPr/>
          <p:nvPr/>
        </p:nvSpPr>
        <p:spPr>
          <a:xfrm rot="18900000" flipH="1">
            <a:off x="2923931" y="2829562"/>
            <a:ext cx="1106110" cy="1106103"/>
          </a:xfrm>
          <a:prstGeom prst="roundRect">
            <a:avLst>
              <a:gd name="adj" fmla="val 4180"/>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16" name="文本占位符 15"/>
          <p:cNvSpPr>
            <a:spLocks noGrp="1"/>
          </p:cNvSpPr>
          <p:nvPr>
            <p:ph type="body" sz="quarter" idx="11" hasCustomPrompt="1"/>
          </p:nvPr>
        </p:nvSpPr>
        <p:spPr>
          <a:xfrm>
            <a:off x="2692086" y="2861773"/>
            <a:ext cx="1567036" cy="1060450"/>
          </a:xfrm>
        </p:spPr>
        <p:txBody>
          <a:bodyPr vert="horz" lIns="91440" tIns="45720" rIns="91440" bIns="45720" rtlCol="0">
            <a:noAutofit/>
          </a:bodyPr>
          <a:lstStyle>
            <a:lvl1pPr marL="0" indent="0" algn="ctr">
              <a:buNone/>
              <a:defRPr lang="zh-CN" altLang="en-US" sz="8000" b="1" dirty="0">
                <a:solidFill>
                  <a:srgbClr val="FFFFFF"/>
                </a:solidFill>
                <a:latin typeface="Times New Roman" panose="02020603050405020304" pitchFamily="18" charset="0"/>
                <a:cs typeface="Times New Roman" panose="02020603050405020304" pitchFamily="18" charset="0"/>
              </a:defRPr>
            </a:lvl1pPr>
          </a:lstStyle>
          <a:p>
            <a:pPr marL="228600" lvl="0" indent="-228600" algn="ctr"/>
            <a:r>
              <a:rPr lang="en-US" altLang="zh-CN" dirty="0"/>
              <a:t>1</a:t>
            </a:r>
            <a:endParaRPr lang="zh-CN" alt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p:txBody>
          <a:bodyPr/>
          <a:lstStyle/>
          <a:p>
            <a:fld id="{5DD3DB80-B894-403A-B48E-6FDC1A72010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showMasterSp="0" userDrawn="1">
  <p:cSld name="标题幻灯片">
    <p:spTree>
      <p:nvGrpSpPr>
        <p:cNvPr id="1" name=""/>
        <p:cNvGrpSpPr/>
        <p:nvPr/>
      </p:nvGrpSpPr>
      <p:grpSpPr>
        <a:xfrm>
          <a:off x="0" y="0"/>
          <a:ext cx="0" cy="0"/>
          <a:chOff x="0" y="0"/>
          <a:chExt cx="0" cy="0"/>
        </a:xfrm>
      </p:grpSpPr>
      <p:sp>
        <p:nvSpPr>
          <p:cNvPr id="9801" name="副标题 2"/>
          <p:cNvSpPr>
            <a:spLocks noGrp="1"/>
          </p:cNvSpPr>
          <p:nvPr userDrawn="1">
            <p:ph type="subTitle" idx="1"/>
          </p:nvPr>
        </p:nvSpPr>
        <p:spPr>
          <a:xfrm>
            <a:off x="2923144" y="3536620"/>
            <a:ext cx="8158348" cy="558799"/>
          </a:xfrm>
        </p:spPr>
        <p:txBody>
          <a:bodyPr anchor="ctr">
            <a:normAutofit/>
          </a:bodyPr>
          <a:lstStyle>
            <a:lvl1pPr marL="0" indent="0" algn="ctr">
              <a:buNone/>
              <a:defRPr sz="2000" b="1">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US" dirty="0"/>
          </a:p>
        </p:txBody>
      </p:sp>
      <p:sp>
        <p:nvSpPr>
          <p:cNvPr id="9802" name="标题 1"/>
          <p:cNvSpPr>
            <a:spLocks noGrp="1"/>
          </p:cNvSpPr>
          <p:nvPr userDrawn="1">
            <p:ph type="ctrTitle"/>
          </p:nvPr>
        </p:nvSpPr>
        <p:spPr>
          <a:xfrm>
            <a:off x="2923144" y="2144293"/>
            <a:ext cx="8158348" cy="1392327"/>
          </a:xfrm>
        </p:spPr>
        <p:txBody>
          <a:bodyPr anchor="ctr">
            <a:normAutofit/>
          </a:bodyPr>
          <a:lstStyle>
            <a:lvl1pPr algn="ctr">
              <a:defRPr sz="4000">
                <a:solidFill>
                  <a:schemeClr val="tx1"/>
                </a:solidFill>
                <a:latin typeface="+mj-ea"/>
                <a:ea typeface="+mj-ea"/>
              </a:defRPr>
            </a:lvl1pPr>
          </a:lstStyle>
          <a:p>
            <a:r>
              <a:rPr lang="en-US" dirty="0"/>
              <a:t>Click to edit Master title style</a:t>
            </a:r>
            <a:endParaRPr lang="zh-CN" altLang="en-US" dirty="0"/>
          </a:p>
        </p:txBody>
      </p:sp>
      <p:sp>
        <p:nvSpPr>
          <p:cNvPr id="12" name="文本占位符 13"/>
          <p:cNvSpPr>
            <a:spLocks noGrp="1"/>
          </p:cNvSpPr>
          <p:nvPr userDrawn="1">
            <p:ph type="body" sz="quarter" idx="10" hasCustomPrompt="1"/>
          </p:nvPr>
        </p:nvSpPr>
        <p:spPr>
          <a:xfrm>
            <a:off x="2923144" y="5339610"/>
            <a:ext cx="8158348" cy="296271"/>
          </a:xfrm>
        </p:spPr>
        <p:txBody>
          <a:bodyPr vert="horz" anchor="ctr">
            <a:noAutofit/>
          </a:bodyPr>
          <a:lstStyle>
            <a:lvl1pPr marL="0" indent="0" algn="ctr">
              <a:buNone/>
              <a:defRPr sz="2000" b="1">
                <a:solidFill>
                  <a:schemeClr val="tx1"/>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endParaRPr lang="en-US" altLang="zh-CN" dirty="0"/>
          </a:p>
        </p:txBody>
      </p:sp>
      <p:sp>
        <p:nvSpPr>
          <p:cNvPr id="13" name="文本占位符 13"/>
          <p:cNvSpPr>
            <a:spLocks noGrp="1"/>
          </p:cNvSpPr>
          <p:nvPr userDrawn="1">
            <p:ph type="body" sz="quarter" idx="11" hasCustomPrompt="1"/>
          </p:nvPr>
        </p:nvSpPr>
        <p:spPr>
          <a:xfrm>
            <a:off x="2923144" y="5635881"/>
            <a:ext cx="8158348" cy="296271"/>
          </a:xfrm>
        </p:spPr>
        <p:txBody>
          <a:bodyPr vert="horz" anchor="ctr">
            <a:noAutofit/>
          </a:bodyPr>
          <a:lstStyle>
            <a:lvl1pPr marL="0" indent="0" algn="ctr">
              <a:buNone/>
              <a:defRPr sz="2000" b="1">
                <a:solidFill>
                  <a:schemeClr val="tx1"/>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6273" y="1"/>
            <a:ext cx="9696449" cy="6667500"/>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0" y="2838450"/>
            <a:ext cx="5010334" cy="4019550"/>
          </a:xfrm>
          <a:prstGeom prst="rect">
            <a:avLst/>
          </a:prstGeom>
        </p:spPr>
      </p:pic>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540" y="3659277"/>
            <a:ext cx="3332475" cy="3405555"/>
          </a:xfrm>
          <a:prstGeom prst="rect">
            <a:avLst/>
          </a:prstGeom>
        </p:spPr>
      </p:pic>
      <p:pic>
        <p:nvPicPr>
          <p:cNvPr id="11" name="图片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8384" y="214283"/>
            <a:ext cx="2507178" cy="558829"/>
          </a:xfrm>
          <a:prstGeom prst="rect">
            <a:avLst/>
          </a:prstGeom>
        </p:spPr>
      </p:pic>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目录页">
    <p:spTree>
      <p:nvGrpSpPr>
        <p:cNvPr id="1" name=""/>
        <p:cNvGrpSpPr/>
        <p:nvPr/>
      </p:nvGrpSpPr>
      <p:grpSpPr>
        <a:xfrm>
          <a:off x="0" y="0"/>
          <a:ext cx="0" cy="0"/>
          <a:chOff x="0" y="0"/>
          <a:chExt cx="0" cy="0"/>
        </a:xfrm>
      </p:grpSpPr>
      <p:sp>
        <p:nvSpPr>
          <p:cNvPr id="13" name="六边形 12"/>
          <p:cNvSpPr/>
          <p:nvPr userDrawn="1"/>
        </p:nvSpPr>
        <p:spPr>
          <a:xfrm rot="16200000" flipH="1">
            <a:off x="405739" y="1092464"/>
            <a:ext cx="1351855" cy="1165392"/>
          </a:xfrm>
          <a:prstGeom prst="hexagon">
            <a:avLst/>
          </a:prstGeom>
          <a:noFill/>
          <a:ln w="28575" cap="flat" cmpd="sng" algn="ctr">
            <a:solidFill>
              <a:srgbClr val="5B9BD5"/>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14" name="任意多边形: 形状 1"/>
          <p:cNvSpPr/>
          <p:nvPr userDrawn="1"/>
        </p:nvSpPr>
        <p:spPr>
          <a:xfrm flipH="1">
            <a:off x="1302213" y="1011595"/>
            <a:ext cx="3408328" cy="3953663"/>
          </a:xfrm>
          <a:custGeom>
            <a:avLst/>
            <a:gdLst>
              <a:gd name="connsiteX0" fmla="*/ 1583403 w 3166807"/>
              <a:gd name="connsiteY0" fmla="*/ 0 h 3673499"/>
              <a:gd name="connsiteX1" fmla="*/ 3166807 w 3166807"/>
              <a:gd name="connsiteY1" fmla="*/ 791702 h 3673499"/>
              <a:gd name="connsiteX2" fmla="*/ 3166807 w 3166807"/>
              <a:gd name="connsiteY2" fmla="*/ 2881797 h 3673499"/>
              <a:gd name="connsiteX3" fmla="*/ 1583403 w 3166807"/>
              <a:gd name="connsiteY3" fmla="*/ 3673499 h 3673499"/>
              <a:gd name="connsiteX4" fmla="*/ 0 w 3166807"/>
              <a:gd name="connsiteY4" fmla="*/ 2881797 h 3673499"/>
              <a:gd name="connsiteX5" fmla="*/ 0 w 3166807"/>
              <a:gd name="connsiteY5" fmla="*/ 791702 h 367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6807" h="3673499">
                <a:moveTo>
                  <a:pt x="1583403" y="0"/>
                </a:moveTo>
                <a:lnTo>
                  <a:pt x="3166807" y="791702"/>
                </a:lnTo>
                <a:lnTo>
                  <a:pt x="3166807" y="2881797"/>
                </a:lnTo>
                <a:lnTo>
                  <a:pt x="1583403" y="3673499"/>
                </a:lnTo>
                <a:lnTo>
                  <a:pt x="0" y="2881797"/>
                </a:lnTo>
                <a:lnTo>
                  <a:pt x="0" y="791702"/>
                </a:lnTo>
                <a:close/>
              </a:path>
            </a:pathLst>
          </a:custGeom>
          <a:solidFill>
            <a:srgbClr val="E7E6E6">
              <a:lumMod val="25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15" name="六边形 14"/>
          <p:cNvSpPr/>
          <p:nvPr userDrawn="1"/>
        </p:nvSpPr>
        <p:spPr>
          <a:xfrm rot="16200000" flipH="1">
            <a:off x="1941512" y="3598122"/>
            <a:ext cx="2214125" cy="1908728"/>
          </a:xfrm>
          <a:prstGeom prst="hexagon">
            <a:avLst/>
          </a:prstGeom>
          <a:noFill/>
          <a:ln w="28575" cap="flat" cmpd="sng" algn="ctr">
            <a:solidFill>
              <a:srgbClr val="44546A">
                <a:lumMod val="75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16" name="六边形 15"/>
          <p:cNvSpPr/>
          <p:nvPr userDrawn="1"/>
        </p:nvSpPr>
        <p:spPr>
          <a:xfrm rot="16200000" flipH="1">
            <a:off x="4087801" y="1461416"/>
            <a:ext cx="1246935" cy="1074944"/>
          </a:xfrm>
          <a:prstGeom prst="hexagon">
            <a:avLst/>
          </a:prstGeom>
          <a:solidFill>
            <a:srgbClr val="0070C0">
              <a:alpha val="80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17" name="六边形 16"/>
          <p:cNvSpPr/>
          <p:nvPr userDrawn="1"/>
        </p:nvSpPr>
        <p:spPr>
          <a:xfrm rot="16200000" flipH="1">
            <a:off x="853800" y="3626624"/>
            <a:ext cx="994443" cy="857278"/>
          </a:xfrm>
          <a:prstGeom prst="hexagon">
            <a:avLst/>
          </a:prstGeom>
          <a:solidFill>
            <a:sysClr val="window" lastClr="FFFFFF">
              <a:lumMod val="85000"/>
              <a:alpha val="80000"/>
            </a:sys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18" name="六边形 17"/>
          <p:cNvSpPr/>
          <p:nvPr userDrawn="1"/>
        </p:nvSpPr>
        <p:spPr>
          <a:xfrm rot="5400000">
            <a:off x="192854" y="6160012"/>
            <a:ext cx="1619334" cy="1395977"/>
          </a:xfrm>
          <a:prstGeom prst="hexagon">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19" name="六边形 18"/>
          <p:cNvSpPr/>
          <p:nvPr userDrawn="1"/>
        </p:nvSpPr>
        <p:spPr>
          <a:xfrm rot="5400000">
            <a:off x="4281324" y="4337177"/>
            <a:ext cx="1175722" cy="1013552"/>
          </a:xfrm>
          <a:prstGeom prst="hexagon">
            <a:avLst/>
          </a:prstGeom>
          <a:solidFill>
            <a:srgbClr val="5B9BD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20" name="六边形 19"/>
          <p:cNvSpPr/>
          <p:nvPr userDrawn="1"/>
        </p:nvSpPr>
        <p:spPr>
          <a:xfrm rot="5400000">
            <a:off x="10277513" y="-1037073"/>
            <a:ext cx="2406010" cy="2074146"/>
          </a:xfrm>
          <a:prstGeom prst="hexagon">
            <a:avLst/>
          </a:prstGeom>
          <a:solidFill>
            <a:srgbClr val="5B9BD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21" name="文本框 20"/>
          <p:cNvSpPr txBox="1"/>
          <p:nvPr userDrawn="1"/>
        </p:nvSpPr>
        <p:spPr>
          <a:xfrm rot="5400000">
            <a:off x="1022316" y="2822369"/>
            <a:ext cx="1883363" cy="386080"/>
          </a:xfrm>
          <a:prstGeom prst="rect">
            <a:avLst/>
          </a:prstGeom>
          <a:noFill/>
        </p:spPr>
        <p:txBody>
          <a:bodyPr wrap="square" rtlCol="0">
            <a:spAutoFit/>
            <a:scene3d>
              <a:camera prst="orthographicFront"/>
              <a:lightRig rig="threePt" dir="t"/>
            </a:scene3d>
            <a:sp3d contourW="12700"/>
          </a:bodyPr>
          <a:lstStyle/>
          <a:p>
            <a:pPr marL="0" marR="0" lvl="0" indent="0" algn="dist" defTabSz="685800" rtl="0" eaLnBrk="1" fontAlgn="auto" latinLnBrk="0" hangingPunct="1">
              <a:lnSpc>
                <a:spcPct val="8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CONTENT</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2" name="文本框 21"/>
          <p:cNvSpPr txBox="1"/>
          <p:nvPr userDrawn="1"/>
        </p:nvSpPr>
        <p:spPr>
          <a:xfrm>
            <a:off x="2182418" y="1676157"/>
            <a:ext cx="1438510" cy="1322070"/>
          </a:xfrm>
          <a:prstGeom prst="rect">
            <a:avLst/>
          </a:prstGeom>
          <a:noFill/>
        </p:spPr>
        <p:txBody>
          <a:bodyPr wrap="square" rtlCol="0">
            <a:spAutoFit/>
            <a:scene3d>
              <a:camera prst="orthographicFront"/>
              <a:lightRig rig="threePt" dir="t"/>
            </a:scene3d>
            <a:sp3d contourW="12700"/>
          </a:bodyPr>
          <a:lstStyle/>
          <a:p>
            <a:pPr marL="0" marR="0" lvl="0" indent="0" algn="dist" defTabSz="685800" rtl="0" eaLnBrk="1" fontAlgn="auto" latinLnBrk="0" hangingPunct="1">
              <a:lnSpc>
                <a:spcPct val="100000"/>
              </a:lnSpc>
              <a:spcBef>
                <a:spcPts val="0"/>
              </a:spcBef>
              <a:spcAft>
                <a:spcPts val="0"/>
              </a:spcAft>
              <a:buClrTx/>
              <a:buSzTx/>
              <a:buFontTx/>
              <a:buNone/>
              <a:defRPr/>
            </a:pPr>
            <a:r>
              <a:rPr kumimoji="0" lang="zh-CN" altLang="en-US" sz="8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目</a:t>
            </a:r>
            <a:endParaRPr kumimoji="0" lang="zh-CN" altLang="en-US" sz="8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3" name="文本框 22"/>
          <p:cNvSpPr txBox="1"/>
          <p:nvPr userDrawn="1"/>
        </p:nvSpPr>
        <p:spPr>
          <a:xfrm>
            <a:off x="2885108" y="2622356"/>
            <a:ext cx="1438510" cy="1322070"/>
          </a:xfrm>
          <a:prstGeom prst="rect">
            <a:avLst/>
          </a:prstGeom>
          <a:noFill/>
        </p:spPr>
        <p:txBody>
          <a:bodyPr wrap="square" rtlCol="0">
            <a:spAutoFit/>
            <a:scene3d>
              <a:camera prst="orthographicFront"/>
              <a:lightRig rig="threePt" dir="t"/>
            </a:scene3d>
            <a:sp3d contourW="12700"/>
          </a:bodyPr>
          <a:lstStyle/>
          <a:p>
            <a:pPr marL="0" marR="0" lvl="0" indent="0" algn="dist" defTabSz="685800" rtl="0" eaLnBrk="1" fontAlgn="auto" latinLnBrk="0" hangingPunct="1">
              <a:lnSpc>
                <a:spcPct val="100000"/>
              </a:lnSpc>
              <a:spcBef>
                <a:spcPts val="0"/>
              </a:spcBef>
              <a:spcAft>
                <a:spcPts val="0"/>
              </a:spcAft>
              <a:buClrTx/>
              <a:buSzTx/>
              <a:buFontTx/>
              <a:buNone/>
              <a:defRPr/>
            </a:pPr>
            <a:r>
              <a:rPr kumimoji="0" lang="zh-CN" altLang="en-US" sz="8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录</a:t>
            </a:r>
            <a:endParaRPr kumimoji="0" lang="zh-CN" altLang="en-US" sz="8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4" name="内容占位符 7"/>
          <p:cNvSpPr>
            <a:spLocks noGrp="1"/>
          </p:cNvSpPr>
          <p:nvPr>
            <p:ph sz="quarter" idx="13"/>
          </p:nvPr>
        </p:nvSpPr>
        <p:spPr>
          <a:xfrm>
            <a:off x="5735431" y="1375420"/>
            <a:ext cx="5785057" cy="4761854"/>
          </a:xfrm>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lang="en-US" altLang="zh-CN" dirty="0"/>
              <a:t>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zh-CN" altLang="en-US" dirty="0"/>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6273" y="1"/>
            <a:ext cx="9696449" cy="6667500"/>
          </a:xfrm>
          <a:prstGeom prst="rect">
            <a:avLst/>
          </a:prstGeom>
        </p:spPr>
      </p:pic>
      <p:sp>
        <p:nvSpPr>
          <p:cNvPr id="20" name="标题 1"/>
          <p:cNvSpPr>
            <a:spLocks noGrp="1"/>
          </p:cNvSpPr>
          <p:nvPr userDrawn="1">
            <p:ph type="title"/>
          </p:nvPr>
        </p:nvSpPr>
        <p:spPr>
          <a:xfrm>
            <a:off x="4759510" y="2692398"/>
            <a:ext cx="7042231" cy="895350"/>
          </a:xfrm>
        </p:spPr>
        <p:txBody>
          <a:bodyPr anchor="b">
            <a:noAutofit/>
          </a:bodyPr>
          <a:lstStyle>
            <a:lvl1pPr algn="l">
              <a:defRPr sz="3600" b="1">
                <a:solidFill>
                  <a:schemeClr val="tx1"/>
                </a:solidFill>
                <a:latin typeface="+mj-ea"/>
                <a:ea typeface="+mj-ea"/>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4760627" y="3587748"/>
            <a:ext cx="6460166" cy="1015623"/>
          </a:xfrm>
        </p:spPr>
        <p:txBody>
          <a:bodyPr anchor="t">
            <a:normAutofit/>
          </a:bodyPr>
          <a:lstStyle>
            <a:lvl1pPr marL="0" indent="0" algn="l">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endParaRPr lang="en-US" dirty="0"/>
          </a:p>
        </p:txBody>
      </p:sp>
      <p:grpSp>
        <p:nvGrpSpPr>
          <p:cNvPr id="8" name="组合 7"/>
          <p:cNvGrpSpPr/>
          <p:nvPr/>
        </p:nvGrpSpPr>
        <p:grpSpPr>
          <a:xfrm>
            <a:off x="2167448" y="2271820"/>
            <a:ext cx="2362983" cy="2314356"/>
            <a:chOff x="1327581" y="1922264"/>
            <a:chExt cx="2362983" cy="2314356"/>
          </a:xfrm>
        </p:grpSpPr>
        <p:sp>
          <p:nvSpPr>
            <p:cNvPr id="11" name="矩形: 圆角 72"/>
            <p:cNvSpPr/>
            <p:nvPr/>
          </p:nvSpPr>
          <p:spPr>
            <a:xfrm rot="18900000" flipH="1">
              <a:off x="1327581" y="2215861"/>
              <a:ext cx="1163776" cy="1163773"/>
            </a:xfrm>
            <a:prstGeom prst="roundRect">
              <a:avLst>
                <a:gd name="adj" fmla="val 4180"/>
              </a:avLst>
            </a:prstGeom>
            <a:solidFill>
              <a:schemeClr val="accent3"/>
            </a:solidFill>
            <a:ln>
              <a:noFill/>
            </a:ln>
            <a:effectLst>
              <a:outerShdw blurRad="50800" dist="38100" dir="2700000" algn="tl"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矩形: 圆角 73"/>
            <p:cNvSpPr/>
            <p:nvPr/>
          </p:nvSpPr>
          <p:spPr>
            <a:xfrm rot="18900000" flipH="1">
              <a:off x="2135134" y="1922264"/>
              <a:ext cx="1360649" cy="1360645"/>
            </a:xfrm>
            <a:prstGeom prst="roundRect">
              <a:avLst>
                <a:gd name="adj" fmla="val 4180"/>
              </a:avLst>
            </a:prstGeom>
            <a:solidFill>
              <a:srgbClr val="54718C"/>
            </a:solidFill>
            <a:ln>
              <a:noFill/>
            </a:ln>
            <a:effectLst>
              <a:outerShdw blurRad="50800" dist="38100" dir="2700000" algn="tl"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矩形: 圆角 74"/>
            <p:cNvSpPr/>
            <p:nvPr/>
          </p:nvSpPr>
          <p:spPr>
            <a:xfrm rot="18900000" flipH="1">
              <a:off x="1683462" y="2892800"/>
              <a:ext cx="1343823" cy="1343820"/>
            </a:xfrm>
            <a:prstGeom prst="roundRect">
              <a:avLst>
                <a:gd name="adj" fmla="val 4180"/>
              </a:avLst>
            </a:prstGeom>
            <a:solidFill>
              <a:schemeClr val="accent5"/>
            </a:solidFill>
            <a:ln>
              <a:noFill/>
            </a:ln>
            <a:effectLst>
              <a:outerShdw blurRad="50800" dist="38100" dir="2700000" algn="tl"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矩形: 圆角 75"/>
            <p:cNvSpPr/>
            <p:nvPr/>
          </p:nvSpPr>
          <p:spPr>
            <a:xfrm rot="18900000" flipH="1">
              <a:off x="2584454" y="2790685"/>
              <a:ext cx="1106110" cy="1106103"/>
            </a:xfrm>
            <a:prstGeom prst="roundRect">
              <a:avLst>
                <a:gd name="adj" fmla="val 4180"/>
              </a:avLst>
            </a:prstGeom>
            <a:solidFill>
              <a:srgbClr val="3979B3"/>
            </a:solidFill>
            <a:ln>
              <a:noFill/>
            </a:ln>
            <a:effectLst>
              <a:outerShdw blurRad="50800" dist="38100" dir="2700000" algn="tl"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矩形: 圆角 77"/>
          <p:cNvSpPr/>
          <p:nvPr/>
        </p:nvSpPr>
        <p:spPr>
          <a:xfrm rot="18900000" flipH="1">
            <a:off x="2923931" y="2829562"/>
            <a:ext cx="1106110" cy="1106103"/>
          </a:xfrm>
          <a:prstGeom prst="roundRect">
            <a:avLst>
              <a:gd name="adj" fmla="val 4180"/>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占位符 15"/>
          <p:cNvSpPr>
            <a:spLocks noGrp="1"/>
          </p:cNvSpPr>
          <p:nvPr>
            <p:ph type="body" sz="quarter" idx="11" hasCustomPrompt="1"/>
          </p:nvPr>
        </p:nvSpPr>
        <p:spPr>
          <a:xfrm>
            <a:off x="2692086" y="2861773"/>
            <a:ext cx="1567036" cy="1060450"/>
          </a:xfrm>
        </p:spPr>
        <p:txBody>
          <a:bodyPr vert="horz" lIns="91440" tIns="45720" rIns="91440" bIns="45720" rtlCol="0">
            <a:noAutofit/>
          </a:bodyPr>
          <a:lstStyle>
            <a:lvl1pPr marL="0" indent="0" algn="ctr">
              <a:buNone/>
              <a:defRPr lang="zh-CN" altLang="en-US" sz="8000" b="1" dirty="0">
                <a:solidFill>
                  <a:srgbClr val="FFFFFF"/>
                </a:solidFill>
                <a:latin typeface="Times New Roman" panose="02020603050405020304" pitchFamily="18" charset="0"/>
                <a:cs typeface="Times New Roman" panose="02020603050405020304" pitchFamily="18" charset="0"/>
              </a:defRPr>
            </a:lvl1pPr>
          </a:lstStyle>
          <a:p>
            <a:pPr marL="228600" lvl="0" indent="-228600" algn="ctr"/>
            <a:r>
              <a:rPr lang="en-US" altLang="zh-CN" dirty="0"/>
              <a:t>1</a:t>
            </a:r>
            <a:endParaRPr lang="zh-CN" altLang="en-US" dirty="0"/>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节标题2">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rcRect t="12544"/>
          <a:stretch>
            <a:fillRect/>
          </a:stretch>
        </p:blipFill>
        <p:spPr>
          <a:xfrm>
            <a:off x="7897460" y="2437553"/>
            <a:ext cx="4295140" cy="25146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6273" y="1"/>
            <a:ext cx="9696449" cy="6667500"/>
          </a:xfrm>
          <a:prstGeom prst="rect">
            <a:avLst/>
          </a:prstGeom>
        </p:spPr>
      </p:pic>
      <p:sp>
        <p:nvSpPr>
          <p:cNvPr id="17" name="任意多边形: 形状 43"/>
          <p:cNvSpPr/>
          <p:nvPr userDrawn="1"/>
        </p:nvSpPr>
        <p:spPr>
          <a:xfrm>
            <a:off x="600" y="2436707"/>
            <a:ext cx="8471747" cy="2515447"/>
          </a:xfrm>
          <a:custGeom>
            <a:avLst/>
            <a:gdLst>
              <a:gd name="connsiteX0" fmla="*/ 0 w 8519160"/>
              <a:gd name="connsiteY0" fmla="*/ 0 h 2773680"/>
              <a:gd name="connsiteX1" fmla="*/ 8519160 w 8519160"/>
              <a:gd name="connsiteY1" fmla="*/ 0 h 2773680"/>
              <a:gd name="connsiteX2" fmla="*/ 7825740 w 8519160"/>
              <a:gd name="connsiteY2" fmla="*/ 2773680 h 2773680"/>
              <a:gd name="connsiteX3" fmla="*/ 0 w 8519160"/>
              <a:gd name="connsiteY3" fmla="*/ 2773680 h 2773680"/>
            </a:gdLst>
            <a:ahLst/>
            <a:cxnLst>
              <a:cxn ang="0">
                <a:pos x="connsiteX0" y="connsiteY0"/>
              </a:cxn>
              <a:cxn ang="0">
                <a:pos x="connsiteX1" y="connsiteY1"/>
              </a:cxn>
              <a:cxn ang="0">
                <a:pos x="connsiteX2" y="connsiteY2"/>
              </a:cxn>
              <a:cxn ang="0">
                <a:pos x="connsiteX3" y="connsiteY3"/>
              </a:cxn>
            </a:cxnLst>
            <a:rect l="l" t="t" r="r" b="b"/>
            <a:pathLst>
              <a:path w="8519160" h="2773680">
                <a:moveTo>
                  <a:pt x="0" y="0"/>
                </a:moveTo>
                <a:lnTo>
                  <a:pt x="8519160" y="0"/>
                </a:lnTo>
                <a:lnTo>
                  <a:pt x="7825740" y="2773680"/>
                </a:lnTo>
                <a:lnTo>
                  <a:pt x="0" y="2773680"/>
                </a:lnTo>
                <a:close/>
              </a:path>
            </a:pathLst>
          </a:custGeom>
          <a:gradFill>
            <a:gsLst>
              <a:gs pos="0">
                <a:srgbClr val="23607C"/>
              </a:gs>
              <a:gs pos="100000">
                <a:schemeClr val="accent5">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0" name="标题 1"/>
          <p:cNvSpPr>
            <a:spLocks noGrp="1"/>
          </p:cNvSpPr>
          <p:nvPr userDrawn="1">
            <p:ph type="title"/>
          </p:nvPr>
        </p:nvSpPr>
        <p:spPr>
          <a:xfrm>
            <a:off x="2797360" y="2692397"/>
            <a:ext cx="7042231" cy="895350"/>
          </a:xfrm>
        </p:spPr>
        <p:txBody>
          <a:bodyPr anchor="b">
            <a:noAutofit/>
          </a:bodyPr>
          <a:lstStyle>
            <a:lvl1pPr algn="l">
              <a:defRPr sz="3600" b="1">
                <a:solidFill>
                  <a:schemeClr val="tx1"/>
                </a:solidFill>
                <a:latin typeface="+mj-ea"/>
                <a:ea typeface="+mj-ea"/>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2798477" y="3587747"/>
            <a:ext cx="6460166" cy="1015623"/>
          </a:xfrm>
        </p:spPr>
        <p:txBody>
          <a:bodyPr anchor="t">
            <a:normAutofit/>
          </a:bodyPr>
          <a:lstStyle>
            <a:lvl1pPr marL="0" indent="0" algn="l">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endParaRPr lang="en-US" dirty="0"/>
          </a:p>
        </p:txBody>
      </p:sp>
      <p:sp>
        <p:nvSpPr>
          <p:cNvPr id="16" name="文本占位符 15"/>
          <p:cNvSpPr>
            <a:spLocks noGrp="1"/>
          </p:cNvSpPr>
          <p:nvPr>
            <p:ph type="body" sz="quarter" idx="11" hasCustomPrompt="1"/>
          </p:nvPr>
        </p:nvSpPr>
        <p:spPr>
          <a:xfrm>
            <a:off x="444229" y="1352550"/>
            <a:ext cx="2176593" cy="3886199"/>
          </a:xfrm>
        </p:spPr>
        <p:txBody>
          <a:bodyPr vert="horz" lIns="91440" tIns="45720" rIns="91440" bIns="45720" rtlCol="0" anchor="ctr">
            <a:noAutofit/>
          </a:bodyPr>
          <a:lstStyle>
            <a:lvl1pPr marL="0" indent="0" algn="ctr">
              <a:buNone/>
              <a:defRPr lang="zh-CN" altLang="en-US" sz="30000" b="1" dirty="0">
                <a:solidFill>
                  <a:srgbClr val="FFFFFF"/>
                </a:solidFill>
                <a:latin typeface="Times New Roman" panose="02020603050405020304" pitchFamily="18" charset="0"/>
                <a:cs typeface="Times New Roman" panose="02020603050405020304" pitchFamily="18" charset="0"/>
              </a:defRPr>
            </a:lvl1pPr>
          </a:lstStyle>
          <a:p>
            <a:pPr marL="228600" lvl="0" indent="-228600" algn="ctr"/>
            <a:r>
              <a:rPr lang="en-US" altLang="zh-CN" dirty="0"/>
              <a:t>1</a:t>
            </a:r>
            <a:endParaRPr lang="zh-CN" altLang="en-US" dirty="0"/>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lvl1pPr>
              <a:defRPr>
                <a:latin typeface="+mn-ea"/>
                <a:ea typeface="+mn-ea"/>
              </a:defRPr>
            </a:lvl1pPr>
          </a:lstStyle>
          <a:p>
            <a:r>
              <a:rPr lang="en-US" altLang="zh-CN" dirty="0"/>
              <a:t>Click to edit Master title style</a:t>
            </a:r>
            <a:endParaRPr lang="zh-CN" altLang="en-US" dirty="0"/>
          </a:p>
        </p:txBody>
      </p:sp>
      <p:sp>
        <p:nvSpPr>
          <p:cNvPr id="8" name="内容占位符 7"/>
          <p:cNvSpPr>
            <a:spLocks noGrp="1"/>
          </p:cNvSpPr>
          <p:nvPr>
            <p:ph sz="quarter" idx="13"/>
          </p:nvPr>
        </p:nvSpPr>
        <p:spPr>
          <a:xfrm>
            <a:off x="669925" y="1130299"/>
            <a:ext cx="10850563" cy="5006975"/>
          </a:xfrm>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lang="en-US" altLang="zh-CN" dirty="0"/>
              <a:t>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zh-CN" altLang="en-US" dirty="0"/>
          </a:p>
        </p:txBody>
      </p:sp>
      <p:sp>
        <p:nvSpPr>
          <p:cNvPr id="5" name="Slide Number Placeholder 4"/>
          <p:cNvSpPr>
            <a:spLocks noGrp="1"/>
          </p:cNvSpPr>
          <p:nvPr>
            <p:ph type="sldNum" sz="quarter" idx="12"/>
          </p:nvPr>
        </p:nvSpPr>
        <p:spPr>
          <a:xfrm>
            <a:off x="8610599" y="6240463"/>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DD3DB80-B894-403A-B48E-6FDC1A72010E}" type="slidenum">
              <a:rPr kumimoji="0" lang="zh-CN" altLang="en-US" sz="1000" b="0" i="0" u="none" strike="noStrike" kern="1200" cap="none" spc="0" normalizeH="0" baseline="0" noProof="0" smtClean="0">
                <a:ln>
                  <a:noFill/>
                </a:ln>
                <a:solidFill>
                  <a:srgbClr val="FFFFFF">
                    <a:lumMod val="50000"/>
                    <a:lumOff val="50000"/>
                  </a:srgbClr>
                </a:solidFill>
                <a:effectLst/>
                <a:uLnTx/>
                <a:uFillTx/>
                <a:latin typeface="Arial" panose="020B0604020202020204"/>
                <a:ea typeface="微软雅黑" panose="020B0503020204020204" pitchFamily="34" charset="-122"/>
                <a:cs typeface="+mn-cs"/>
              </a:rPr>
            </a:fld>
            <a:endParaRPr kumimoji="0" lang="zh-CN" altLang="en-US" sz="1000" b="0" i="0" u="none" strike="noStrike" kern="1200" cap="none" spc="0" normalizeH="0" baseline="0" noProof="0">
              <a:ln>
                <a:noFill/>
              </a:ln>
              <a:solidFill>
                <a:srgbClr val="FFFFFF">
                  <a:lumMod val="50000"/>
                  <a:lumOff val="50000"/>
                </a:srgbClr>
              </a:solidFill>
              <a:effectLst/>
              <a:uLnTx/>
              <a:uFillTx/>
              <a:latin typeface="Arial" panose="020B0604020202020204"/>
              <a:ea typeface="微软雅黑" panose="020B0503020204020204" pitchFamily="34" charset="-122"/>
              <a:cs typeface="+mn-cs"/>
            </a:endParaRPr>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DD3DB80-B894-403A-B48E-6FDC1A72010E}" type="slidenum">
              <a:rPr kumimoji="0" lang="zh-CN" altLang="en-US" sz="1000" b="0" i="0" u="none" strike="noStrike" kern="1200" cap="none" spc="0" normalizeH="0" baseline="0" noProof="0" smtClean="0">
                <a:ln>
                  <a:noFill/>
                </a:ln>
                <a:solidFill>
                  <a:srgbClr val="FFFFFF">
                    <a:lumMod val="50000"/>
                    <a:lumOff val="50000"/>
                  </a:srgbClr>
                </a:solidFill>
                <a:effectLst/>
                <a:uLnTx/>
                <a:uFillTx/>
                <a:latin typeface="Arial" panose="020B0604020202020204"/>
                <a:ea typeface="微软雅黑" panose="020B0503020204020204" pitchFamily="34" charset="-122"/>
                <a:cs typeface="+mn-cs"/>
              </a:rPr>
            </a:fld>
            <a:endParaRPr kumimoji="0" lang="zh-CN" altLang="en-US" sz="1000" b="0" i="0" u="none" strike="noStrike" kern="1200" cap="none" spc="0" normalizeH="0" baseline="0" noProof="0">
              <a:ln>
                <a:noFill/>
              </a:ln>
              <a:solidFill>
                <a:srgbClr val="FFFFFF">
                  <a:lumMod val="50000"/>
                  <a:lumOff val="50000"/>
                </a:srgbClr>
              </a:solidFill>
              <a:effectLst/>
              <a:uLnTx/>
              <a:uFillTx/>
              <a:latin typeface="Arial" panose="020B0604020202020204"/>
              <a:ea typeface="微软雅黑" panose="020B0503020204020204" pitchFamily="34" charset="-122"/>
              <a:cs typeface="+mn-cs"/>
            </a:endParaRPr>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15" name="文本占位符 62"/>
          <p:cNvSpPr>
            <a:spLocks noGrp="1"/>
          </p:cNvSpPr>
          <p:nvPr userDrawn="1">
            <p:ph type="body" sz="quarter" idx="18" hasCustomPrompt="1"/>
          </p:nvPr>
        </p:nvSpPr>
        <p:spPr>
          <a:xfrm>
            <a:off x="4867835" y="5827151"/>
            <a:ext cx="6652651" cy="310871"/>
          </a:xfrm>
        </p:spPr>
        <p:txBody>
          <a:bodyPr vert="horz" lIns="91440" tIns="45720" rIns="91440" bIns="45720" rtlCol="0">
            <a:normAutofit/>
          </a:bodyPr>
          <a:lstStyle>
            <a:lvl1pPr marL="0" indent="0" algn="l">
              <a:buNone/>
              <a:defRPr lang="zh-CN" altLang="en-US" sz="15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endParaRPr lang="en-US" altLang="zh-CN" dirty="0"/>
          </a:p>
        </p:txBody>
      </p:sp>
      <p:sp>
        <p:nvSpPr>
          <p:cNvPr id="6" name="文本占位符 13"/>
          <p:cNvSpPr>
            <a:spLocks noGrp="1"/>
          </p:cNvSpPr>
          <p:nvPr>
            <p:ph type="body" sz="quarter" idx="10" hasCustomPrompt="1"/>
          </p:nvPr>
        </p:nvSpPr>
        <p:spPr>
          <a:xfrm>
            <a:off x="4867837" y="5530880"/>
            <a:ext cx="6652651"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endParaRPr lang="en-US" altLang="zh-CN" dirty="0"/>
          </a:p>
        </p:txBody>
      </p:sp>
      <p:grpSp>
        <p:nvGrpSpPr>
          <p:cNvPr id="9" name="组合 13"/>
          <p:cNvGrpSpPr>
            <a:grpSpLocks noChangeAspect="1"/>
          </p:cNvGrpSpPr>
          <p:nvPr userDrawn="1"/>
        </p:nvGrpSpPr>
        <p:grpSpPr bwMode="auto">
          <a:xfrm>
            <a:off x="6804025" y="3178179"/>
            <a:ext cx="5578475" cy="3481388"/>
            <a:chOff x="0" y="0"/>
            <a:chExt cx="5324473" cy="3322983"/>
          </a:xfrm>
        </p:grpSpPr>
        <p:pic>
          <p:nvPicPr>
            <p:cNvPr id="10" name="图片 14"/>
            <p:cNvPicPr>
              <a:picLocks noChangeAspect="1" noChangeArrowheads="1"/>
            </p:cNvPicPr>
            <p:nvPr/>
          </p:nvPicPr>
          <p:blipFill>
            <a:blip r:embed="rId2" cstate="email"/>
            <a:srcRect/>
            <a:stretch>
              <a:fillRect/>
            </a:stretch>
          </p:blipFill>
          <p:spPr bwMode="auto">
            <a:xfrm>
              <a:off x="6344" y="0"/>
              <a:ext cx="5318129" cy="164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noChangeArrowheads="1"/>
            </p:cNvPicPr>
            <p:nvPr/>
          </p:nvPicPr>
          <p:blipFill>
            <a:blip r:embed="rId3" cstate="email"/>
            <a:srcRect/>
            <a:stretch>
              <a:fillRect/>
            </a:stretch>
          </p:blipFill>
          <p:spPr bwMode="auto">
            <a:xfrm>
              <a:off x="0" y="1632435"/>
              <a:ext cx="5178427" cy="169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标题 1"/>
          <p:cNvSpPr>
            <a:spLocks noGrp="1"/>
          </p:cNvSpPr>
          <p:nvPr userDrawn="1">
            <p:ph type="ctrTitle" hasCustomPrompt="1"/>
          </p:nvPr>
        </p:nvSpPr>
        <p:spPr>
          <a:xfrm>
            <a:off x="2632075" y="2867308"/>
            <a:ext cx="6652651" cy="10895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1" rIns="91440" bIns="45721">
            <a:spAutoFit/>
          </a:bodyPr>
          <a:lstStyle>
            <a:lvl1pPr>
              <a:defRPr lang="zh-CN" altLang="en-US" sz="7200" dirty="0">
                <a:solidFill>
                  <a:srgbClr val="FFFFFF"/>
                </a:solidFill>
                <a:latin typeface="微软雅黑" panose="020B0503020204020204" pitchFamily="34" charset="-122"/>
                <a:ea typeface="微软雅黑" panose="020B0503020204020204" pitchFamily="34" charset="-122"/>
                <a:cs typeface="+mn-cs"/>
              </a:defRPr>
            </a:lvl1pPr>
          </a:lstStyle>
          <a:p>
            <a:pPr marL="0" lvl="0" defTabSz="914400"/>
            <a:r>
              <a:rPr lang="en-US" altLang="zh-CN" dirty="0"/>
              <a:t>THANKS</a:t>
            </a:r>
            <a:endParaRPr lang="zh-CN" altLang="en-US" dirty="0"/>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028716A-71F1-4EF9-917E-B36ED4D6820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4F6E2-9C8B-443A-8E58-60CB2EBD957A}" type="slidenum">
              <a:rPr lang="zh-CN" altLang="en-US" smtClean="0"/>
            </a:fld>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节标题2">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rcRect t="12544"/>
          <a:stretch>
            <a:fillRect/>
          </a:stretch>
        </p:blipFill>
        <p:spPr>
          <a:xfrm>
            <a:off x="7897460" y="2437553"/>
            <a:ext cx="4295140" cy="25146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96273" y="1"/>
            <a:ext cx="9696449" cy="6667500"/>
          </a:xfrm>
          <a:prstGeom prst="rect">
            <a:avLst/>
          </a:prstGeom>
        </p:spPr>
      </p:pic>
      <p:sp>
        <p:nvSpPr>
          <p:cNvPr id="17" name="任意多边形: 形状 43"/>
          <p:cNvSpPr/>
          <p:nvPr userDrawn="1"/>
        </p:nvSpPr>
        <p:spPr>
          <a:xfrm>
            <a:off x="600" y="2436707"/>
            <a:ext cx="8471747" cy="2515447"/>
          </a:xfrm>
          <a:custGeom>
            <a:avLst/>
            <a:gdLst>
              <a:gd name="connsiteX0" fmla="*/ 0 w 8519160"/>
              <a:gd name="connsiteY0" fmla="*/ 0 h 2773680"/>
              <a:gd name="connsiteX1" fmla="*/ 8519160 w 8519160"/>
              <a:gd name="connsiteY1" fmla="*/ 0 h 2773680"/>
              <a:gd name="connsiteX2" fmla="*/ 7825740 w 8519160"/>
              <a:gd name="connsiteY2" fmla="*/ 2773680 h 2773680"/>
              <a:gd name="connsiteX3" fmla="*/ 0 w 8519160"/>
              <a:gd name="connsiteY3" fmla="*/ 2773680 h 2773680"/>
            </a:gdLst>
            <a:ahLst/>
            <a:cxnLst>
              <a:cxn ang="0">
                <a:pos x="connsiteX0" y="connsiteY0"/>
              </a:cxn>
              <a:cxn ang="0">
                <a:pos x="connsiteX1" y="connsiteY1"/>
              </a:cxn>
              <a:cxn ang="0">
                <a:pos x="connsiteX2" y="connsiteY2"/>
              </a:cxn>
              <a:cxn ang="0">
                <a:pos x="connsiteX3" y="connsiteY3"/>
              </a:cxn>
            </a:cxnLst>
            <a:rect l="l" t="t" r="r" b="b"/>
            <a:pathLst>
              <a:path w="8519160" h="2773680">
                <a:moveTo>
                  <a:pt x="0" y="0"/>
                </a:moveTo>
                <a:lnTo>
                  <a:pt x="8519160" y="0"/>
                </a:lnTo>
                <a:lnTo>
                  <a:pt x="7825740" y="2773680"/>
                </a:lnTo>
                <a:lnTo>
                  <a:pt x="0" y="2773680"/>
                </a:lnTo>
                <a:close/>
              </a:path>
            </a:pathLst>
          </a:custGeom>
          <a:gradFill>
            <a:gsLst>
              <a:gs pos="0">
                <a:srgbClr val="23607C"/>
              </a:gs>
              <a:gs pos="100000">
                <a:schemeClr val="accent5">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20" name="标题 1"/>
          <p:cNvSpPr>
            <a:spLocks noGrp="1"/>
          </p:cNvSpPr>
          <p:nvPr userDrawn="1">
            <p:ph type="title"/>
          </p:nvPr>
        </p:nvSpPr>
        <p:spPr>
          <a:xfrm>
            <a:off x="2797360" y="2692397"/>
            <a:ext cx="7042231" cy="895350"/>
          </a:xfrm>
        </p:spPr>
        <p:txBody>
          <a:bodyPr anchor="b">
            <a:noAutofit/>
          </a:bodyPr>
          <a:lstStyle>
            <a:lvl1pPr algn="l">
              <a:defRPr sz="3600" b="1">
                <a:solidFill>
                  <a:schemeClr val="tx1"/>
                </a:solidFill>
                <a:latin typeface="+mj-ea"/>
                <a:ea typeface="+mj-ea"/>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2798477" y="3587747"/>
            <a:ext cx="6460166" cy="1015623"/>
          </a:xfrm>
        </p:spPr>
        <p:txBody>
          <a:bodyPr anchor="t">
            <a:normAutofit/>
          </a:bodyPr>
          <a:lstStyle>
            <a:lvl1pPr marL="0" indent="0" algn="l">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endParaRPr lang="en-US" dirty="0"/>
          </a:p>
        </p:txBody>
      </p:sp>
      <p:sp>
        <p:nvSpPr>
          <p:cNvPr id="16" name="文本占位符 15"/>
          <p:cNvSpPr>
            <a:spLocks noGrp="1"/>
          </p:cNvSpPr>
          <p:nvPr>
            <p:ph type="body" sz="quarter" idx="11" hasCustomPrompt="1"/>
          </p:nvPr>
        </p:nvSpPr>
        <p:spPr>
          <a:xfrm>
            <a:off x="444229" y="1352550"/>
            <a:ext cx="2176593" cy="3886199"/>
          </a:xfrm>
        </p:spPr>
        <p:txBody>
          <a:bodyPr vert="horz" lIns="91440" tIns="45720" rIns="91440" bIns="45720" rtlCol="0" anchor="ctr">
            <a:noAutofit/>
          </a:bodyPr>
          <a:lstStyle>
            <a:lvl1pPr marL="0" indent="0" algn="ctr">
              <a:buNone/>
              <a:defRPr lang="zh-CN" altLang="en-US" sz="30000" b="1" dirty="0">
                <a:solidFill>
                  <a:srgbClr val="FFFFFF"/>
                </a:solidFill>
                <a:latin typeface="Times New Roman" panose="02020603050405020304" pitchFamily="18" charset="0"/>
                <a:cs typeface="Times New Roman" panose="02020603050405020304" pitchFamily="18" charset="0"/>
              </a:defRPr>
            </a:lvl1pPr>
          </a:lstStyle>
          <a:p>
            <a:pPr marL="228600" lvl="0" indent="-228600" algn="ctr"/>
            <a:r>
              <a:rPr lang="en-US" altLang="zh-CN" dirty="0"/>
              <a:t>1</a:t>
            </a:r>
            <a:endParaRPr lang="zh-CN" altLang="en-US" dirty="0"/>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028716A-71F1-4EF9-917E-B36ED4D6820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4F6E2-9C8B-443A-8E58-60CB2EBD957A}" type="slidenum">
              <a:rPr lang="zh-CN" altLang="en-US" smtClean="0"/>
            </a:fld>
            <a:endParaRPr lang="zh-CN" alt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6028716A-71F1-4EF9-917E-B36ED4D6820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4F6E2-9C8B-443A-8E58-60CB2EBD957A}" type="slidenum">
              <a:rPr lang="zh-CN" altLang="en-US" smtClean="0"/>
            </a:fld>
            <a:endParaRPr lang="zh-CN" altLang="en-US"/>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028716A-71F1-4EF9-917E-B36ED4D6820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94F6E2-9C8B-443A-8E58-60CB2EBD957A}" type="slidenum">
              <a:rPr lang="zh-CN" altLang="en-US" smtClean="0"/>
            </a:fld>
            <a:endParaRPr lang="zh-CN" altLang="en-US"/>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028716A-71F1-4EF9-917E-B36ED4D6820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594F6E2-9C8B-443A-8E58-60CB2EBD957A}" type="slidenum">
              <a:rPr lang="zh-CN" altLang="en-US" smtClean="0"/>
            </a:fld>
            <a:endParaRPr lang="zh-CN" altLang="en-US"/>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28716A-71F1-4EF9-917E-B36ED4D6820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594F6E2-9C8B-443A-8E58-60CB2EBD957A}" type="slidenum">
              <a:rPr lang="zh-CN" altLang="en-US" smtClean="0"/>
            </a:fld>
            <a:endParaRPr lang="zh-CN" altLang="en-US"/>
          </a:p>
        </p:txBody>
      </p: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28716A-71F1-4EF9-917E-B36ED4D6820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594F6E2-9C8B-443A-8E58-60CB2EBD957A}" type="slidenum">
              <a:rPr lang="zh-CN" altLang="en-US" smtClean="0"/>
            </a:fld>
            <a:endParaRPr lang="zh-CN" altLang="en-US"/>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028716A-71F1-4EF9-917E-B36ED4D6820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94F6E2-9C8B-443A-8E58-60CB2EBD957A}" type="slidenum">
              <a:rPr lang="zh-CN" altLang="en-US" smtClean="0"/>
            </a:fld>
            <a:endParaRPr lang="zh-CN" altLang="en-US"/>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028716A-71F1-4EF9-917E-B36ED4D6820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94F6E2-9C8B-443A-8E58-60CB2EBD957A}" type="slidenum">
              <a:rPr lang="zh-CN" altLang="en-US" smtClean="0"/>
            </a:fld>
            <a:endParaRPr lang="zh-CN" altLang="en-US"/>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028716A-71F1-4EF9-917E-B36ED4D6820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4F6E2-9C8B-443A-8E58-60CB2EBD957A}" type="slidenum">
              <a:rPr lang="zh-CN" altLang="en-US" smtClean="0"/>
            </a:fld>
            <a:endParaRPr lang="zh-CN" altLang="en-US"/>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028716A-71F1-4EF9-917E-B36ED4D6820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94F6E2-9C8B-443A-8E58-60CB2EBD957A}" type="slidenum">
              <a:rPr lang="zh-CN" altLang="en-US" smtClean="0"/>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lvl1pPr>
              <a:defRPr>
                <a:latin typeface="+mn-ea"/>
                <a:ea typeface="+mn-ea"/>
              </a:defRPr>
            </a:lvl1pPr>
          </a:lstStyle>
          <a:p>
            <a:r>
              <a:rPr lang="en-US" altLang="zh-CN" dirty="0"/>
              <a:t>Click to edit Master title style</a:t>
            </a:r>
            <a:endParaRPr lang="zh-CN" altLang="en-US" dirty="0"/>
          </a:p>
        </p:txBody>
      </p:sp>
      <p:sp>
        <p:nvSpPr>
          <p:cNvPr id="8" name="内容占位符 7"/>
          <p:cNvSpPr>
            <a:spLocks noGrp="1"/>
          </p:cNvSpPr>
          <p:nvPr>
            <p:ph sz="quarter" idx="13"/>
          </p:nvPr>
        </p:nvSpPr>
        <p:spPr>
          <a:xfrm>
            <a:off x="669925" y="1130299"/>
            <a:ext cx="10850563" cy="5006975"/>
          </a:xfrm>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lang="en-US" altLang="zh-CN" dirty="0"/>
              <a:t>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zh-CN" altLang="en-US" dirty="0"/>
          </a:p>
        </p:txBody>
      </p:sp>
      <p:sp>
        <p:nvSpPr>
          <p:cNvPr id="5" name="Slide Number Placeholder 4"/>
          <p:cNvSpPr>
            <a:spLocks noGrp="1"/>
          </p:cNvSpPr>
          <p:nvPr>
            <p:ph type="sldNum" sz="quarter" idx="12"/>
          </p:nvPr>
        </p:nvSpPr>
        <p:spPr>
          <a:xfrm>
            <a:off x="8610599" y="6240463"/>
            <a:ext cx="2909888" cy="206381"/>
          </a:xfrm>
        </p:spPr>
        <p:txBody>
          <a:bodyPr/>
          <a:lstStyle/>
          <a:p>
            <a:fld id="{5DD3DB80-B894-403A-B48E-6FDC1A72010E}" type="slidenum">
              <a:rPr lang="zh-CN" altLang="en-US" smtClean="0"/>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dirty="0"/>
              <a:t>Click to edit Master title style</a:t>
            </a:r>
            <a:endParaRPr lang="en-US" dirty="0"/>
          </a:p>
        </p:txBody>
      </p:sp>
      <p:sp>
        <p:nvSpPr>
          <p:cNvPr id="5" name="Slide Number Placeholder 4"/>
          <p:cNvSpPr>
            <a:spLocks noGrp="1"/>
          </p:cNvSpPr>
          <p:nvPr>
            <p:ph type="sldNum" sz="quarter" idx="12"/>
          </p:nvPr>
        </p:nvSpPr>
        <p:spPr/>
        <p:txBody>
          <a:bodyPr/>
          <a:lstStyle/>
          <a:p>
            <a:fld id="{5DD3DB80-B894-403A-B48E-6FDC1A72010E}" type="slidenum">
              <a:rPr lang="zh-CN" altLang="en-US" smtClean="0"/>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15" name="文本占位符 62"/>
          <p:cNvSpPr>
            <a:spLocks noGrp="1"/>
          </p:cNvSpPr>
          <p:nvPr userDrawn="1">
            <p:ph type="body" sz="quarter" idx="18" hasCustomPrompt="1"/>
          </p:nvPr>
        </p:nvSpPr>
        <p:spPr>
          <a:xfrm>
            <a:off x="4867835" y="5827151"/>
            <a:ext cx="6652651" cy="310871"/>
          </a:xfrm>
        </p:spPr>
        <p:txBody>
          <a:bodyPr vert="horz" lIns="91440" tIns="45720" rIns="91440" bIns="45720" rtlCol="0">
            <a:normAutofit/>
          </a:bodyPr>
          <a:lstStyle>
            <a:lvl1pPr marL="0" indent="0" algn="l">
              <a:buNone/>
              <a:defRPr lang="zh-CN" altLang="en-US" sz="15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endParaRPr lang="en-US" altLang="zh-CN" dirty="0"/>
          </a:p>
        </p:txBody>
      </p:sp>
      <p:sp>
        <p:nvSpPr>
          <p:cNvPr id="6" name="文本占位符 13"/>
          <p:cNvSpPr>
            <a:spLocks noGrp="1"/>
          </p:cNvSpPr>
          <p:nvPr>
            <p:ph type="body" sz="quarter" idx="10" hasCustomPrompt="1"/>
          </p:nvPr>
        </p:nvSpPr>
        <p:spPr>
          <a:xfrm>
            <a:off x="4867837" y="5530880"/>
            <a:ext cx="6652651" cy="296271"/>
          </a:xfrm>
        </p:spPr>
        <p:txBody>
          <a:bodyPr vert="horz"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endParaRPr lang="en-US" altLang="zh-CN" dirty="0"/>
          </a:p>
        </p:txBody>
      </p:sp>
      <p:grpSp>
        <p:nvGrpSpPr>
          <p:cNvPr id="9" name="组合 13"/>
          <p:cNvGrpSpPr>
            <a:grpSpLocks noChangeAspect="1"/>
          </p:cNvGrpSpPr>
          <p:nvPr userDrawn="1"/>
        </p:nvGrpSpPr>
        <p:grpSpPr bwMode="auto">
          <a:xfrm>
            <a:off x="6804025" y="3178179"/>
            <a:ext cx="5578475" cy="3481388"/>
            <a:chOff x="0" y="0"/>
            <a:chExt cx="5324473" cy="3322983"/>
          </a:xfrm>
        </p:grpSpPr>
        <p:pic>
          <p:nvPicPr>
            <p:cNvPr id="10" name="图片 14"/>
            <p:cNvPicPr>
              <a:picLocks noChangeAspect="1" noChangeArrowheads="1"/>
            </p:cNvPicPr>
            <p:nvPr/>
          </p:nvPicPr>
          <p:blipFill>
            <a:blip r:embed="rId2" cstate="email"/>
            <a:srcRect/>
            <a:stretch>
              <a:fillRect/>
            </a:stretch>
          </p:blipFill>
          <p:spPr bwMode="auto">
            <a:xfrm>
              <a:off x="6344" y="0"/>
              <a:ext cx="5318129" cy="164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noChangeArrowheads="1"/>
            </p:cNvPicPr>
            <p:nvPr/>
          </p:nvPicPr>
          <p:blipFill>
            <a:blip r:embed="rId3" cstate="email"/>
            <a:srcRect/>
            <a:stretch>
              <a:fillRect/>
            </a:stretch>
          </p:blipFill>
          <p:spPr bwMode="auto">
            <a:xfrm>
              <a:off x="0" y="1632435"/>
              <a:ext cx="5178427" cy="169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标题 1"/>
          <p:cNvSpPr>
            <a:spLocks noGrp="1"/>
          </p:cNvSpPr>
          <p:nvPr userDrawn="1">
            <p:ph type="ctrTitle" hasCustomPrompt="1"/>
          </p:nvPr>
        </p:nvSpPr>
        <p:spPr>
          <a:xfrm>
            <a:off x="2632075" y="2867308"/>
            <a:ext cx="6652651" cy="10895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1" rIns="91440" bIns="45721">
            <a:spAutoFit/>
          </a:bodyPr>
          <a:lstStyle>
            <a:lvl1pPr>
              <a:defRPr lang="zh-CN" altLang="en-US" sz="7200" dirty="0">
                <a:solidFill>
                  <a:srgbClr val="FFFFFF"/>
                </a:solidFill>
                <a:latin typeface="微软雅黑" panose="020B0503020204020204" pitchFamily="34" charset="-122"/>
                <a:ea typeface="微软雅黑" panose="020B0503020204020204" pitchFamily="34" charset="-122"/>
                <a:cs typeface="+mn-cs"/>
              </a:defRPr>
            </a:lvl1pPr>
          </a:lstStyle>
          <a:p>
            <a:pPr marL="0" lvl="0" defTabSz="914400"/>
            <a:r>
              <a:rPr lang="en-US" altLang="zh-CN" dirty="0"/>
              <a:t>THANKS</a:t>
            </a:r>
            <a:endParaRPr lang="zh-CN" alt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p:txBody>
          <a:bodyPr/>
          <a:lstStyle/>
          <a:p>
            <a:fld id="{5DD3DB80-B894-403A-B48E-6FDC1A72010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p:txBody>
          <a:bodyPr/>
          <a:lstStyle/>
          <a:p>
            <a:fld id="{5DD3DB80-B894-403A-B48E-6FDC1A72010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p:txBody>
          <a:bodyPr/>
          <a:lstStyle/>
          <a:p>
            <a:fld id="{5DD3DB80-B894-403A-B48E-6FDC1A72010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5.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0"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2" Type="http://schemas.openxmlformats.org/officeDocument/2006/relationships/theme" Target="../theme/theme3.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accent1">
                <a:lumMod val="50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zh-CN" altLang="en-US" dirty="0"/>
          </a:p>
        </p:txBody>
      </p:sp>
      <p:cxnSp>
        <p:nvCxnSpPr>
          <p:cNvPr id="7" name="直接连接符 6"/>
          <p:cNvCxnSpPr/>
          <p:nvPr userDrawn="1"/>
        </p:nvCxnSpPr>
        <p:spPr>
          <a:xfrm>
            <a:off x="669924" y="1028700"/>
            <a:ext cx="108505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fld>
            <a:endParaRPr lang="zh-CN" altLang="en-US"/>
          </a:p>
        </p:txBody>
      </p:sp>
      <p:pic>
        <p:nvPicPr>
          <p:cNvPr id="8" name="图片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102984" y="468283"/>
            <a:ext cx="2507178" cy="558829"/>
          </a:xfrm>
          <a:prstGeom prst="rect">
            <a:avLst/>
          </a:prstGeom>
        </p:spPr>
      </p:pic>
      <p:sp>
        <p:nvSpPr>
          <p:cNvPr id="14" name="任意多边形: 形状 8"/>
          <p:cNvSpPr/>
          <p:nvPr userDrawn="1"/>
        </p:nvSpPr>
        <p:spPr>
          <a:xfrm flipV="1">
            <a:off x="10363740" y="6721474"/>
            <a:ext cx="1828894" cy="141347"/>
          </a:xfrm>
          <a:custGeom>
            <a:avLst/>
            <a:gdLst>
              <a:gd name="connsiteX0" fmla="*/ 0 w 7446057"/>
              <a:gd name="connsiteY0" fmla="*/ 0 h 198000"/>
              <a:gd name="connsiteX1" fmla="*/ 7446057 w 7446057"/>
              <a:gd name="connsiteY1" fmla="*/ 0 h 198000"/>
              <a:gd name="connsiteX2" fmla="*/ 7446057 w 7446057"/>
              <a:gd name="connsiteY2" fmla="*/ 198000 h 198000"/>
              <a:gd name="connsiteX3" fmla="*/ 243360 w 7446057"/>
              <a:gd name="connsiteY3" fmla="*/ 198000 h 198000"/>
              <a:gd name="connsiteX4" fmla="*/ 0 w 7446057"/>
              <a:gd name="connsiteY4" fmla="*/ 0 h 19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6057" h="198000">
                <a:moveTo>
                  <a:pt x="0" y="0"/>
                </a:moveTo>
                <a:lnTo>
                  <a:pt x="7446057" y="0"/>
                </a:lnTo>
                <a:lnTo>
                  <a:pt x="7446057" y="198000"/>
                </a:lnTo>
                <a:lnTo>
                  <a:pt x="243360" y="198000"/>
                </a:lnTo>
                <a:lnTo>
                  <a:pt x="0" y="0"/>
                </a:lnTo>
                <a:close/>
              </a:path>
            </a:pathLst>
          </a:custGeom>
          <a:solidFill>
            <a:sysClr val="window" lastClr="FFFFFF">
              <a:lumMod val="75000"/>
            </a:sys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任意多边形: 形状 44"/>
          <p:cNvSpPr/>
          <p:nvPr userDrawn="1"/>
        </p:nvSpPr>
        <p:spPr>
          <a:xfrm>
            <a:off x="7620" y="6721474"/>
            <a:ext cx="10356119" cy="136527"/>
          </a:xfrm>
          <a:custGeom>
            <a:avLst/>
            <a:gdLst>
              <a:gd name="connsiteX0" fmla="*/ 0 w 10355580"/>
              <a:gd name="connsiteY0" fmla="*/ 0 h 136527"/>
              <a:gd name="connsiteX1" fmla="*/ 10355580 w 10355580"/>
              <a:gd name="connsiteY1" fmla="*/ 0 h 136527"/>
              <a:gd name="connsiteX2" fmla="*/ 10299194 w 10355580"/>
              <a:gd name="connsiteY2" fmla="*/ 136527 h 136527"/>
              <a:gd name="connsiteX3" fmla="*/ 0 w 10355580"/>
              <a:gd name="connsiteY3" fmla="*/ 136527 h 136527"/>
            </a:gdLst>
            <a:ahLst/>
            <a:cxnLst>
              <a:cxn ang="0">
                <a:pos x="connsiteX0" y="connsiteY0"/>
              </a:cxn>
              <a:cxn ang="0">
                <a:pos x="connsiteX1" y="connsiteY1"/>
              </a:cxn>
              <a:cxn ang="0">
                <a:pos x="connsiteX2" y="connsiteY2"/>
              </a:cxn>
              <a:cxn ang="0">
                <a:pos x="connsiteX3" y="connsiteY3"/>
              </a:cxn>
            </a:cxnLst>
            <a:rect l="l" t="t" r="r" b="b"/>
            <a:pathLst>
              <a:path w="10355580" h="136527">
                <a:moveTo>
                  <a:pt x="0" y="0"/>
                </a:moveTo>
                <a:lnTo>
                  <a:pt x="10355580" y="0"/>
                </a:lnTo>
                <a:lnTo>
                  <a:pt x="10299194" y="136527"/>
                </a:lnTo>
                <a:lnTo>
                  <a:pt x="0" y="136527"/>
                </a:lnTo>
                <a:close/>
              </a:path>
            </a:pathLst>
          </a:custGeom>
          <a:gradFill>
            <a:gsLst>
              <a:gs pos="0">
                <a:srgbClr val="008BD5"/>
              </a:gs>
              <a:gs pos="100000">
                <a:srgbClr val="44546A">
                  <a:lumMod val="50000"/>
                </a:srgbClr>
              </a:gs>
            </a:gsLst>
            <a:lin ang="10800000" scaled="0"/>
          </a:grad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accent1">
                <a:lumMod val="50000"/>
              </a:schemeClr>
            </a:gs>
            <a:gs pos="50000">
              <a:schemeClr val="bg1">
                <a:lumMod val="85000"/>
                <a:lumOff val="1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zh-CN" altLang="en-US" dirty="0"/>
          </a:p>
        </p:txBody>
      </p:sp>
      <p:cxnSp>
        <p:nvCxnSpPr>
          <p:cNvPr id="7" name="直接连接符 6"/>
          <p:cNvCxnSpPr/>
          <p:nvPr userDrawn="1"/>
        </p:nvCxnSpPr>
        <p:spPr>
          <a:xfrm>
            <a:off x="669924" y="1028700"/>
            <a:ext cx="108505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DD3DB80-B894-403A-B48E-6FDC1A72010E}" type="slidenum">
              <a:rPr kumimoji="0" lang="zh-CN" altLang="en-US" sz="1000" b="0" i="0" u="none" strike="noStrike" kern="1200" cap="none" spc="0" normalizeH="0" baseline="0" noProof="0" smtClean="0">
                <a:ln>
                  <a:noFill/>
                </a:ln>
                <a:solidFill>
                  <a:srgbClr val="FFFFFF">
                    <a:lumMod val="50000"/>
                    <a:lumOff val="50000"/>
                  </a:srgbClr>
                </a:solidFill>
                <a:effectLst/>
                <a:uLnTx/>
                <a:uFillTx/>
                <a:latin typeface="Arial" panose="020B0604020202020204"/>
                <a:ea typeface="微软雅黑" panose="020B0503020204020204" pitchFamily="34" charset="-122"/>
                <a:cs typeface="+mn-cs"/>
              </a:rPr>
            </a:fld>
            <a:endParaRPr kumimoji="0" lang="zh-CN" altLang="en-US" sz="1000" b="0" i="0" u="none" strike="noStrike" kern="1200" cap="none" spc="0" normalizeH="0" baseline="0" noProof="0">
              <a:ln>
                <a:noFill/>
              </a:ln>
              <a:solidFill>
                <a:srgbClr val="FFFFFF">
                  <a:lumMod val="50000"/>
                  <a:lumOff val="50000"/>
                </a:srgbClr>
              </a:solidFill>
              <a:effectLst/>
              <a:uLnTx/>
              <a:uFillTx/>
              <a:latin typeface="Arial" panose="020B0604020202020204"/>
              <a:ea typeface="微软雅黑" panose="020B0503020204020204" pitchFamily="34" charset="-122"/>
              <a:cs typeface="+mn-cs"/>
            </a:endParaRPr>
          </a:p>
        </p:txBody>
      </p:sp>
      <p:pic>
        <p:nvPicPr>
          <p:cNvPr id="8" name="图片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102984" y="468283"/>
            <a:ext cx="2507178" cy="558829"/>
          </a:xfrm>
          <a:prstGeom prst="rect">
            <a:avLst/>
          </a:prstGeom>
        </p:spPr>
      </p:pic>
      <p:sp>
        <p:nvSpPr>
          <p:cNvPr id="14" name="任意多边形: 形状 8"/>
          <p:cNvSpPr/>
          <p:nvPr userDrawn="1"/>
        </p:nvSpPr>
        <p:spPr>
          <a:xfrm flipV="1">
            <a:off x="10363740" y="6721474"/>
            <a:ext cx="1828894" cy="141347"/>
          </a:xfrm>
          <a:custGeom>
            <a:avLst/>
            <a:gdLst>
              <a:gd name="connsiteX0" fmla="*/ 0 w 7446057"/>
              <a:gd name="connsiteY0" fmla="*/ 0 h 198000"/>
              <a:gd name="connsiteX1" fmla="*/ 7446057 w 7446057"/>
              <a:gd name="connsiteY1" fmla="*/ 0 h 198000"/>
              <a:gd name="connsiteX2" fmla="*/ 7446057 w 7446057"/>
              <a:gd name="connsiteY2" fmla="*/ 198000 h 198000"/>
              <a:gd name="connsiteX3" fmla="*/ 243360 w 7446057"/>
              <a:gd name="connsiteY3" fmla="*/ 198000 h 198000"/>
              <a:gd name="connsiteX4" fmla="*/ 0 w 7446057"/>
              <a:gd name="connsiteY4" fmla="*/ 0 h 19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6057" h="198000">
                <a:moveTo>
                  <a:pt x="0" y="0"/>
                </a:moveTo>
                <a:lnTo>
                  <a:pt x="7446057" y="0"/>
                </a:lnTo>
                <a:lnTo>
                  <a:pt x="7446057" y="198000"/>
                </a:lnTo>
                <a:lnTo>
                  <a:pt x="243360" y="198000"/>
                </a:lnTo>
                <a:lnTo>
                  <a:pt x="0" y="0"/>
                </a:lnTo>
                <a:close/>
              </a:path>
            </a:pathLst>
          </a:custGeom>
          <a:solidFill>
            <a:sysClr val="window" lastClr="FFFFFF">
              <a:lumMod val="75000"/>
            </a:sys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任意多边形: 形状 44"/>
          <p:cNvSpPr/>
          <p:nvPr userDrawn="1"/>
        </p:nvSpPr>
        <p:spPr>
          <a:xfrm>
            <a:off x="7620" y="6721474"/>
            <a:ext cx="10356119" cy="136527"/>
          </a:xfrm>
          <a:custGeom>
            <a:avLst/>
            <a:gdLst>
              <a:gd name="connsiteX0" fmla="*/ 0 w 10355580"/>
              <a:gd name="connsiteY0" fmla="*/ 0 h 136527"/>
              <a:gd name="connsiteX1" fmla="*/ 10355580 w 10355580"/>
              <a:gd name="connsiteY1" fmla="*/ 0 h 136527"/>
              <a:gd name="connsiteX2" fmla="*/ 10299194 w 10355580"/>
              <a:gd name="connsiteY2" fmla="*/ 136527 h 136527"/>
              <a:gd name="connsiteX3" fmla="*/ 0 w 10355580"/>
              <a:gd name="connsiteY3" fmla="*/ 136527 h 136527"/>
            </a:gdLst>
            <a:ahLst/>
            <a:cxnLst>
              <a:cxn ang="0">
                <a:pos x="connsiteX0" y="connsiteY0"/>
              </a:cxn>
              <a:cxn ang="0">
                <a:pos x="connsiteX1" y="connsiteY1"/>
              </a:cxn>
              <a:cxn ang="0">
                <a:pos x="connsiteX2" y="connsiteY2"/>
              </a:cxn>
              <a:cxn ang="0">
                <a:pos x="connsiteX3" y="connsiteY3"/>
              </a:cxn>
            </a:cxnLst>
            <a:rect l="l" t="t" r="r" b="b"/>
            <a:pathLst>
              <a:path w="10355580" h="136527">
                <a:moveTo>
                  <a:pt x="0" y="0"/>
                </a:moveTo>
                <a:lnTo>
                  <a:pt x="10355580" y="0"/>
                </a:lnTo>
                <a:lnTo>
                  <a:pt x="10299194" y="136527"/>
                </a:lnTo>
                <a:lnTo>
                  <a:pt x="0" y="136527"/>
                </a:lnTo>
                <a:close/>
              </a:path>
            </a:pathLst>
          </a:custGeom>
          <a:gradFill>
            <a:gsLst>
              <a:gs pos="0">
                <a:srgbClr val="008BD5"/>
              </a:gs>
              <a:gs pos="100000">
                <a:srgbClr val="44546A">
                  <a:lumMod val="50000"/>
                </a:srgbClr>
              </a:gs>
            </a:gsLst>
            <a:lin ang="10800000" scaled="0"/>
          </a:gradFill>
          <a:ln w="12700" cap="flat" cmpd="sng" algn="ctr">
            <a:noFill/>
            <a:prstDash val="solid"/>
            <a:miter lim="800000"/>
          </a:ln>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 bg1="dk1" tx1="lt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8716A-71F1-4EF9-917E-B36ED4D6820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4F6E2-9C8B-443A-8E58-60CB2EBD957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9.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tags" Target="../tags/tag1.xml"/><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13.png"/><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image" Target="../media/image24.png"/><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25.png"/><Relationship Id="rId6" Type="http://schemas.openxmlformats.org/officeDocument/2006/relationships/tags" Target="../tags/tag59.xml"/><Relationship Id="rId5" Type="http://schemas.openxmlformats.org/officeDocument/2006/relationships/image" Target="../media/image13.png"/><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27.png"/><Relationship Id="rId7" Type="http://schemas.openxmlformats.org/officeDocument/2006/relationships/tags" Target="../tags/tag65.xml"/><Relationship Id="rId6" Type="http://schemas.openxmlformats.org/officeDocument/2006/relationships/image" Target="../media/image26.png"/><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0" Type="http://schemas.openxmlformats.org/officeDocument/2006/relationships/notesSlide" Target="../notesSlides/notesSlide8.xml"/><Relationship Id="rId1" Type="http://schemas.openxmlformats.org/officeDocument/2006/relationships/tags" Target="../tags/tag6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66.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image" Target="../media/image13.png"/><Relationship Id="rId4" Type="http://schemas.openxmlformats.org/officeDocument/2006/relationships/tags" Target="../tags/tag70.xml"/><Relationship Id="rId3" Type="http://schemas.openxmlformats.org/officeDocument/2006/relationships/tags" Target="../tags/tag69.xml"/><Relationship Id="rId25" Type="http://schemas.openxmlformats.org/officeDocument/2006/relationships/notesSlide" Target="../notesSlides/notesSlide9.xml"/><Relationship Id="rId24" Type="http://schemas.openxmlformats.org/officeDocument/2006/relationships/slideLayout" Target="../slideLayouts/slideLayout4.xml"/><Relationship Id="rId23" Type="http://schemas.openxmlformats.org/officeDocument/2006/relationships/image" Target="../media/image29.png"/><Relationship Id="rId22" Type="http://schemas.openxmlformats.org/officeDocument/2006/relationships/image" Target="../media/image28.png"/><Relationship Id="rId21" Type="http://schemas.openxmlformats.org/officeDocument/2006/relationships/tags" Target="../tags/tag86.xml"/><Relationship Id="rId20" Type="http://schemas.openxmlformats.org/officeDocument/2006/relationships/tags" Target="../tags/tag85.xml"/><Relationship Id="rId2" Type="http://schemas.openxmlformats.org/officeDocument/2006/relationships/tags" Target="../tags/tag68.xml"/><Relationship Id="rId19" Type="http://schemas.openxmlformats.org/officeDocument/2006/relationships/tags" Target="../tags/tag84.xml"/><Relationship Id="rId18" Type="http://schemas.openxmlformats.org/officeDocument/2006/relationships/tags" Target="../tags/tag83.xml"/><Relationship Id="rId17" Type="http://schemas.openxmlformats.org/officeDocument/2006/relationships/tags" Target="../tags/tag82.xml"/><Relationship Id="rId16" Type="http://schemas.openxmlformats.org/officeDocument/2006/relationships/tags" Target="../tags/tag81.xml"/><Relationship Id="rId15" Type="http://schemas.openxmlformats.org/officeDocument/2006/relationships/tags" Target="../tags/tag80.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tags" Target="../tags/tag67.xml"/></Relationships>
</file>

<file path=ppt/slides/_rels/slide15.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image" Target="../media/image14.png"/><Relationship Id="rId3" Type="http://schemas.openxmlformats.org/officeDocument/2006/relationships/tags" Target="../tags/tag88.xml"/><Relationship Id="rId2" Type="http://schemas.openxmlformats.org/officeDocument/2006/relationships/image" Target="../media/image30.png"/><Relationship Id="rId13" Type="http://schemas.openxmlformats.org/officeDocument/2006/relationships/notesSlide" Target="../notesSlides/notesSlide10.xml"/><Relationship Id="rId12" Type="http://schemas.openxmlformats.org/officeDocument/2006/relationships/slideLayout" Target="../slideLayouts/slideLayout4.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tags" Target="../tags/tag87.xml"/></Relationships>
</file>

<file path=ppt/slides/_rels/slide16.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image" Target="../media/image14.png"/><Relationship Id="rId12" Type="http://schemas.openxmlformats.org/officeDocument/2006/relationships/notesSlide" Target="../notesSlides/notesSlide11.xml"/><Relationship Id="rId11" Type="http://schemas.openxmlformats.org/officeDocument/2006/relationships/slideLayout" Target="../slideLayouts/slideLayout4.xml"/><Relationship Id="rId10" Type="http://schemas.openxmlformats.org/officeDocument/2006/relationships/image" Target="../media/image31.png"/><Relationship Id="rId1" Type="http://schemas.openxmlformats.org/officeDocument/2006/relationships/tags" Target="../tags/tag96.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tags" Target="../tags/tag106.xml"/><Relationship Id="rId4" Type="http://schemas.openxmlformats.org/officeDocument/2006/relationships/image" Target="../media/image32.png"/><Relationship Id="rId3" Type="http://schemas.openxmlformats.org/officeDocument/2006/relationships/tags" Target="../tags/tag105.xml"/><Relationship Id="rId2" Type="http://schemas.openxmlformats.org/officeDocument/2006/relationships/image" Target="../media/image22.png"/><Relationship Id="rId1" Type="http://schemas.openxmlformats.org/officeDocument/2006/relationships/tags" Target="../tags/tag104.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35.png"/><Relationship Id="rId6" Type="http://schemas.openxmlformats.org/officeDocument/2006/relationships/tags" Target="../tags/tag116.xml"/><Relationship Id="rId5" Type="http://schemas.openxmlformats.org/officeDocument/2006/relationships/image" Target="../media/image13.png"/><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36.png"/><Relationship Id="rId6" Type="http://schemas.openxmlformats.org/officeDocument/2006/relationships/tags" Target="../tags/tag121.xml"/><Relationship Id="rId5" Type="http://schemas.openxmlformats.org/officeDocument/2006/relationships/image" Target="../media/image13.png"/><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37.png"/><Relationship Id="rId6" Type="http://schemas.openxmlformats.org/officeDocument/2006/relationships/tags" Target="../tags/tag126.xml"/><Relationship Id="rId5" Type="http://schemas.openxmlformats.org/officeDocument/2006/relationships/image" Target="../media/image13.png"/><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s>
</file>

<file path=ppt/slides/_rels/slide22.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image" Target="../media/image38.png"/><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4" Type="http://schemas.openxmlformats.org/officeDocument/2006/relationships/notesSlide" Target="../notesSlides/notesSlide14.xml"/><Relationship Id="rId13" Type="http://schemas.openxmlformats.org/officeDocument/2006/relationships/slideLayout" Target="../slideLayouts/slideLayout4.xml"/><Relationship Id="rId12" Type="http://schemas.openxmlformats.org/officeDocument/2006/relationships/image" Target="../media/image40.png"/><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tags" Target="../tags/tag127.xml"/></Relationships>
</file>

<file path=ppt/slides/_rels/slide23.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image" Target="../media/image42.png"/><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image" Target="../media/image41.png"/><Relationship Id="rId3" Type="http://schemas.openxmlformats.org/officeDocument/2006/relationships/tags" Target="../tags/tag138.xml"/><Relationship Id="rId2" Type="http://schemas.openxmlformats.org/officeDocument/2006/relationships/tags" Target="../tags/tag137.xml"/><Relationship Id="rId14" Type="http://schemas.openxmlformats.org/officeDocument/2006/relationships/notesSlide" Target="../notesSlides/notesSlide15.xml"/><Relationship Id="rId13" Type="http://schemas.openxmlformats.org/officeDocument/2006/relationships/slideLayout" Target="../slideLayouts/slideLayout4.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image" Target="../media/image43.png"/><Relationship Id="rId1" Type="http://schemas.openxmlformats.org/officeDocument/2006/relationships/tags" Target="../tags/tag136.xml"/></Relationships>
</file>

<file path=ppt/slides/_rels/slide24.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image" Target="../media/image45.png"/><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image" Target="../media/image44.png"/><Relationship Id="rId3" Type="http://schemas.openxmlformats.org/officeDocument/2006/relationships/tags" Target="../tags/tag147.xml"/><Relationship Id="rId2" Type="http://schemas.openxmlformats.org/officeDocument/2006/relationships/tags" Target="../tags/tag146.xml"/><Relationship Id="rId14" Type="http://schemas.openxmlformats.org/officeDocument/2006/relationships/notesSlide" Target="../notesSlides/notesSlide16.xml"/><Relationship Id="rId13" Type="http://schemas.openxmlformats.org/officeDocument/2006/relationships/slideLayout" Target="../slideLayouts/slideLayout4.xml"/><Relationship Id="rId12" Type="http://schemas.openxmlformats.org/officeDocument/2006/relationships/tags" Target="../tags/tag153.xml"/><Relationship Id="rId11" Type="http://schemas.openxmlformats.org/officeDocument/2006/relationships/tags" Target="../tags/tag152.xml"/><Relationship Id="rId10" Type="http://schemas.openxmlformats.org/officeDocument/2006/relationships/image" Target="../media/image46.png"/><Relationship Id="rId1" Type="http://schemas.openxmlformats.org/officeDocument/2006/relationships/tags" Target="../tags/tag145.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47.png"/><Relationship Id="rId6" Type="http://schemas.openxmlformats.org/officeDocument/2006/relationships/tags" Target="../tags/tag158.xml"/><Relationship Id="rId5" Type="http://schemas.openxmlformats.org/officeDocument/2006/relationships/image" Target="../media/image13.png"/><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s>
</file>

<file path=ppt/slides/_rels/slide26.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image" Target="../media/image49.png"/><Relationship Id="rId7" Type="http://schemas.openxmlformats.org/officeDocument/2006/relationships/tags" Target="../tags/tag164.xml"/><Relationship Id="rId6" Type="http://schemas.openxmlformats.org/officeDocument/2006/relationships/image" Target="../media/image48.png"/><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2" Type="http://schemas.openxmlformats.org/officeDocument/2006/relationships/notesSlide" Target="../notesSlides/notesSlide17.xml"/><Relationship Id="rId11" Type="http://schemas.openxmlformats.org/officeDocument/2006/relationships/slideLayout" Target="../slideLayouts/slideLayout4.xml"/><Relationship Id="rId10" Type="http://schemas.openxmlformats.org/officeDocument/2006/relationships/tags" Target="../tags/tag166.xml"/><Relationship Id="rId1" Type="http://schemas.openxmlformats.org/officeDocument/2006/relationships/tags" Target="../tags/tag159.xml"/></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4.xml"/><Relationship Id="rId7" Type="http://schemas.openxmlformats.org/officeDocument/2006/relationships/image" Target="../media/image50.png"/><Relationship Id="rId6" Type="http://schemas.openxmlformats.org/officeDocument/2006/relationships/tags" Target="../tags/tag171.xml"/><Relationship Id="rId5" Type="http://schemas.openxmlformats.org/officeDocument/2006/relationships/image" Target="../media/image13.png"/><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51.png"/><Relationship Id="rId6" Type="http://schemas.openxmlformats.org/officeDocument/2006/relationships/tags" Target="../tags/tag176.xml"/><Relationship Id="rId5" Type="http://schemas.openxmlformats.org/officeDocument/2006/relationships/image" Target="../media/image13.png"/><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s>
</file>

<file path=ppt/slides/_rels/slide29.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tags" Target="../tags/tag182.xml"/><Relationship Id="rId7" Type="http://schemas.openxmlformats.org/officeDocument/2006/relationships/image" Target="../media/image13.png"/><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image" Target="../media/image52.png"/><Relationship Id="rId11" Type="http://schemas.openxmlformats.org/officeDocument/2006/relationships/notesSlide" Target="../notesSlides/notesSlide19.xml"/><Relationship Id="rId10" Type="http://schemas.openxmlformats.org/officeDocument/2006/relationships/slideLayout" Target="../slideLayouts/slideLayout4.xml"/><Relationship Id="rId1" Type="http://schemas.openxmlformats.org/officeDocument/2006/relationships/tags" Target="../tags/tag17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5.xml"/><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83.xml"/><Relationship Id="rId1" Type="http://schemas.openxmlformats.org/officeDocument/2006/relationships/image" Target="../media/image9.pn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189.xml"/><Relationship Id="rId7" Type="http://schemas.openxmlformats.org/officeDocument/2006/relationships/image" Target="../media/image55.png"/><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image" Target="../media/image54.png"/><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s>
</file>

<file path=ppt/slides/_rels/slide32.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tags" Target="../tags/tag195.xml"/><Relationship Id="rId7" Type="http://schemas.openxmlformats.org/officeDocument/2006/relationships/image" Target="../media/image57.png"/><Relationship Id="rId6" Type="http://schemas.openxmlformats.org/officeDocument/2006/relationships/tags" Target="../tags/tag194.xml"/><Relationship Id="rId5" Type="http://schemas.openxmlformats.org/officeDocument/2006/relationships/image" Target="../media/image56.png"/><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7" Type="http://schemas.openxmlformats.org/officeDocument/2006/relationships/slideLayout" Target="../slideLayouts/slideLayout4.xml"/><Relationship Id="rId16" Type="http://schemas.openxmlformats.org/officeDocument/2006/relationships/tags" Target="../tags/tag201.xml"/><Relationship Id="rId15" Type="http://schemas.openxmlformats.org/officeDocument/2006/relationships/tags" Target="../tags/tag200.xml"/><Relationship Id="rId14" Type="http://schemas.openxmlformats.org/officeDocument/2006/relationships/tags" Target="../tags/tag199.xml"/><Relationship Id="rId13" Type="http://schemas.openxmlformats.org/officeDocument/2006/relationships/image" Target="../media/image59.png"/><Relationship Id="rId12" Type="http://schemas.openxmlformats.org/officeDocument/2006/relationships/tags" Target="../tags/tag198.xml"/><Relationship Id="rId11" Type="http://schemas.openxmlformats.org/officeDocument/2006/relationships/tags" Target="../tags/tag197.xml"/><Relationship Id="rId10" Type="http://schemas.openxmlformats.org/officeDocument/2006/relationships/tags" Target="../tags/tag196.xml"/><Relationship Id="rId1" Type="http://schemas.openxmlformats.org/officeDocument/2006/relationships/tags" Target="../tags/tag190.xml"/></Relationships>
</file>

<file path=ppt/slides/_rels/slide33.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image" Target="../media/image61.png"/><Relationship Id="rId5" Type="http://schemas.openxmlformats.org/officeDocument/2006/relationships/tags" Target="../tags/tag204.xml"/><Relationship Id="rId4" Type="http://schemas.openxmlformats.org/officeDocument/2006/relationships/image" Target="../media/image60.png"/><Relationship Id="rId3" Type="http://schemas.openxmlformats.org/officeDocument/2006/relationships/tags" Target="../tags/tag203.xml"/><Relationship Id="rId2" Type="http://schemas.openxmlformats.org/officeDocument/2006/relationships/image" Target="../media/image22.png"/><Relationship Id="rId10" Type="http://schemas.openxmlformats.org/officeDocument/2006/relationships/slideLayout" Target="../slideLayouts/slideLayout4.xml"/><Relationship Id="rId1" Type="http://schemas.openxmlformats.org/officeDocument/2006/relationships/tags" Target="../tags/tag202.xml"/></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tags" Target="../tags/tag210.xml"/><Relationship Id="rId4" Type="http://schemas.openxmlformats.org/officeDocument/2006/relationships/image" Target="../media/image62.png"/><Relationship Id="rId3" Type="http://schemas.openxmlformats.org/officeDocument/2006/relationships/tags" Target="../tags/tag209.xml"/><Relationship Id="rId2" Type="http://schemas.openxmlformats.org/officeDocument/2006/relationships/image" Target="../media/image22.png"/><Relationship Id="rId1" Type="http://schemas.openxmlformats.org/officeDocument/2006/relationships/tags" Target="../tags/tag208.xml"/></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tags" Target="../tags/tag213.xml"/><Relationship Id="rId4" Type="http://schemas.openxmlformats.org/officeDocument/2006/relationships/image" Target="../media/image64.png"/><Relationship Id="rId3" Type="http://schemas.openxmlformats.org/officeDocument/2006/relationships/tags" Target="../tags/tag212.xml"/><Relationship Id="rId2" Type="http://schemas.openxmlformats.org/officeDocument/2006/relationships/image" Target="../media/image22.png"/><Relationship Id="rId1" Type="http://schemas.openxmlformats.org/officeDocument/2006/relationships/tags" Target="../tags/tag211.xml"/></Relationships>
</file>

<file path=ppt/slides/_rels/slide36.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tags" Target="../tags/tag220.xml"/><Relationship Id="rId7" Type="http://schemas.openxmlformats.org/officeDocument/2006/relationships/image" Target="../media/image66.png"/><Relationship Id="rId6" Type="http://schemas.openxmlformats.org/officeDocument/2006/relationships/tags" Target="../tags/tag219.xml"/><Relationship Id="rId5" Type="http://schemas.openxmlformats.org/officeDocument/2006/relationships/tags" Target="../tags/tag218.xml"/><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5" Type="http://schemas.openxmlformats.org/officeDocument/2006/relationships/slideLayout" Target="../slideLayouts/slideLayout4.xml"/><Relationship Id="rId14" Type="http://schemas.openxmlformats.org/officeDocument/2006/relationships/image" Target="../media/image68.png"/><Relationship Id="rId13" Type="http://schemas.openxmlformats.org/officeDocument/2006/relationships/tags" Target="../tags/tag224.xml"/><Relationship Id="rId12" Type="http://schemas.openxmlformats.org/officeDocument/2006/relationships/image" Target="../media/image67.png"/><Relationship Id="rId11" Type="http://schemas.openxmlformats.org/officeDocument/2006/relationships/tags" Target="../tags/tag223.xml"/><Relationship Id="rId10" Type="http://schemas.openxmlformats.org/officeDocument/2006/relationships/tags" Target="../tags/tag222.xml"/><Relationship Id="rId1" Type="http://schemas.openxmlformats.org/officeDocument/2006/relationships/tags" Target="../tags/tag214.xml"/></Relationships>
</file>

<file path=ppt/slides/_rels/slide37.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7" Type="http://schemas.openxmlformats.org/officeDocument/2006/relationships/notesSlide" Target="../notesSlides/notesSlide20.xml"/><Relationship Id="rId16" Type="http://schemas.openxmlformats.org/officeDocument/2006/relationships/slideLayout" Target="../slideLayouts/slideLayout4.xml"/><Relationship Id="rId15" Type="http://schemas.openxmlformats.org/officeDocument/2006/relationships/tags" Target="../tags/tag239.xml"/><Relationship Id="rId14" Type="http://schemas.openxmlformats.org/officeDocument/2006/relationships/tags" Target="../tags/tag238.xml"/><Relationship Id="rId13" Type="http://schemas.openxmlformats.org/officeDocument/2006/relationships/tags" Target="../tags/tag237.xml"/><Relationship Id="rId12" Type="http://schemas.openxmlformats.org/officeDocument/2006/relationships/tags" Target="../tags/tag236.xml"/><Relationship Id="rId11" Type="http://schemas.openxmlformats.org/officeDocument/2006/relationships/tags" Target="../tags/tag235.xml"/><Relationship Id="rId10" Type="http://schemas.openxmlformats.org/officeDocument/2006/relationships/tags" Target="../tags/tag234.xml"/><Relationship Id="rId1" Type="http://schemas.openxmlformats.org/officeDocument/2006/relationships/tags" Target="../tags/tag2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4.xml"/><Relationship Id="rId7" Type="http://schemas.openxmlformats.org/officeDocument/2006/relationships/image" Target="../media/image13.png"/><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image" Target="../media/image12.png"/><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image" Target="../media/image14.png"/><Relationship Id="rId15" Type="http://schemas.openxmlformats.org/officeDocument/2006/relationships/notesSlide" Target="../notesSlides/notesSlide3.xml"/><Relationship Id="rId14" Type="http://schemas.openxmlformats.org/officeDocument/2006/relationships/slideLayout" Target="../slideLayouts/slideLayout4.xml"/><Relationship Id="rId13" Type="http://schemas.openxmlformats.org/officeDocument/2006/relationships/image" Target="../media/image16.png"/><Relationship Id="rId12" Type="http://schemas.openxmlformats.org/officeDocument/2006/relationships/tags" Target="../tags/tag20.xml"/><Relationship Id="rId11" Type="http://schemas.openxmlformats.org/officeDocument/2006/relationships/image" Target="../media/image15.png"/><Relationship Id="rId10" Type="http://schemas.openxmlformats.org/officeDocument/2006/relationships/tags" Target="../tags/tag19.xm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image" Target="../media/image14.png"/><Relationship Id="rId13" Type="http://schemas.openxmlformats.org/officeDocument/2006/relationships/notesSlide" Target="../notesSlides/notesSlide4.xml"/><Relationship Id="rId12" Type="http://schemas.openxmlformats.org/officeDocument/2006/relationships/slideLayout" Target="../slideLayouts/slideLayout4.xml"/><Relationship Id="rId11" Type="http://schemas.openxmlformats.org/officeDocument/2006/relationships/image" Target="../media/image17.png"/><Relationship Id="rId10" Type="http://schemas.openxmlformats.org/officeDocument/2006/relationships/tags" Target="../tags/tag29.xml"/><Relationship Id="rId1" Type="http://schemas.openxmlformats.org/officeDocument/2006/relationships/tags" Target="../tags/tag21.xml"/></Relationships>
</file>

<file path=ppt/slides/_rels/slide7.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image" Target="../media/image14.png"/><Relationship Id="rId15" Type="http://schemas.openxmlformats.org/officeDocument/2006/relationships/notesSlide" Target="../notesSlides/notesSlide5.xml"/><Relationship Id="rId14" Type="http://schemas.openxmlformats.org/officeDocument/2006/relationships/slideLayout" Target="../slideLayouts/slideLayout4.xml"/><Relationship Id="rId13" Type="http://schemas.openxmlformats.org/officeDocument/2006/relationships/tags" Target="../tags/tag39.xml"/><Relationship Id="rId12" Type="http://schemas.openxmlformats.org/officeDocument/2006/relationships/image" Target="../media/image19.png"/><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30.xml"/></Relationships>
</file>

<file path=ppt/slides/_rels/slide8.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image" Target="../media/image14.png"/><Relationship Id="rId13" Type="http://schemas.openxmlformats.org/officeDocument/2006/relationships/notesSlide" Target="../notesSlides/notesSlide6.xml"/><Relationship Id="rId12" Type="http://schemas.openxmlformats.org/officeDocument/2006/relationships/slideLayout" Target="../slideLayouts/slideLayout4.xml"/><Relationship Id="rId11" Type="http://schemas.openxmlformats.org/officeDocument/2006/relationships/image" Target="../media/image20.png"/><Relationship Id="rId10" Type="http://schemas.openxmlformats.org/officeDocument/2006/relationships/tags" Target="../tags/tag48.xml"/><Relationship Id="rId1" Type="http://schemas.openxmlformats.org/officeDocument/2006/relationships/tags" Target="../tags/tag40.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22.png"/><Relationship Id="rId3" Type="http://schemas.openxmlformats.org/officeDocument/2006/relationships/tags" Target="../tags/tag50.xml"/><Relationship Id="rId2" Type="http://schemas.openxmlformats.org/officeDocument/2006/relationships/image" Target="../media/image21.png"/><Relationship Id="rId1" Type="http://schemas.openxmlformats.org/officeDocument/2006/relationships/tags" Target="../tags/tag4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grpSp>
        <p:nvGrpSpPr>
          <p:cNvPr id="10" name="组合 9"/>
          <p:cNvGrpSpPr/>
          <p:nvPr/>
        </p:nvGrpSpPr>
        <p:grpSpPr>
          <a:xfrm>
            <a:off x="0" y="471871"/>
            <a:ext cx="12192000" cy="3862456"/>
            <a:chOff x="0" y="1323062"/>
            <a:chExt cx="12192000" cy="3862456"/>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44600" b="12400"/>
            <a:stretch>
              <a:fillRect/>
            </a:stretch>
          </p:blipFill>
          <p:spPr>
            <a:xfrm>
              <a:off x="0" y="2148840"/>
              <a:ext cx="12192000" cy="2621280"/>
            </a:xfrm>
            <a:prstGeom prst="rect">
              <a:avLst/>
            </a:prstGeom>
          </p:spPr>
        </p:pic>
        <p:sp>
          <p:nvSpPr>
            <p:cNvPr id="5" name="矩形 4"/>
            <p:cNvSpPr/>
            <p:nvPr/>
          </p:nvSpPr>
          <p:spPr>
            <a:xfrm>
              <a:off x="0" y="1816905"/>
              <a:ext cx="12192000" cy="14630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4955751"/>
              <a:ext cx="12192000" cy="14630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428750" y="1323062"/>
              <a:ext cx="9334500" cy="3862456"/>
              <a:chOff x="1041400" y="1323062"/>
              <a:chExt cx="9334500" cy="3862456"/>
            </a:xfrm>
          </p:grpSpPr>
          <p:sp>
            <p:nvSpPr>
              <p:cNvPr id="7" name="矩形 6"/>
              <p:cNvSpPr/>
              <p:nvPr/>
            </p:nvSpPr>
            <p:spPr>
              <a:xfrm>
                <a:off x="1041400" y="1323062"/>
                <a:ext cx="4228465" cy="78232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115300" y="4779626"/>
                <a:ext cx="2260600" cy="405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7" name="矩形 16"/>
          <p:cNvSpPr/>
          <p:nvPr/>
        </p:nvSpPr>
        <p:spPr>
          <a:xfrm>
            <a:off x="8729663" y="4104560"/>
            <a:ext cx="1800225" cy="180022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7025038" y="5710454"/>
            <a:ext cx="1361883" cy="439756"/>
            <a:chOff x="7341225" y="-1092206"/>
            <a:chExt cx="2472218" cy="798286"/>
          </a:xfrm>
        </p:grpSpPr>
        <p:sp>
          <p:nvSpPr>
            <p:cNvPr id="19" name="等腰三角形 18"/>
            <p:cNvSpPr/>
            <p:nvPr/>
          </p:nvSpPr>
          <p:spPr>
            <a:xfrm rot="5400000">
              <a:off x="7286171" y="-1037152"/>
              <a:ext cx="798286" cy="68817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5400000">
              <a:off x="8178191" y="-1037152"/>
              <a:ext cx="798286" cy="68817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9070211" y="-1037152"/>
              <a:ext cx="798286" cy="68817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Docer Falling Dust PPT demo"/>
          <p:cNvSpPr>
            <a:spLocks noChangeArrowheads="1"/>
          </p:cNvSpPr>
          <p:nvPr/>
        </p:nvSpPr>
        <p:spPr bwMode="auto">
          <a:xfrm>
            <a:off x="1135380" y="4507230"/>
            <a:ext cx="5729605" cy="1107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zh-CN" altLang="zh-CN" sz="3600" b="1" dirty="0">
                <a:solidFill>
                  <a:schemeClr val="bg1"/>
                </a:solidFill>
                <a:latin typeface="微软雅黑" panose="020B0503020204020204" pitchFamily="34" charset="-122"/>
                <a:ea typeface="微软雅黑" panose="020B0503020204020204" pitchFamily="34" charset="-122"/>
                <a:cs typeface="+mn-ea"/>
                <a:sym typeface="+mn-ea"/>
              </a:rPr>
              <a:t>盈建科</a:t>
            </a:r>
            <a:r>
              <a:rPr lang="en-US" altLang="zh-CN" sz="3600" b="1" dirty="0">
                <a:solidFill>
                  <a:schemeClr val="bg1"/>
                </a:solidFill>
                <a:latin typeface="微软雅黑" panose="020B0503020204020204" pitchFamily="34" charset="-122"/>
                <a:ea typeface="微软雅黑" panose="020B0503020204020204" pitchFamily="34" charset="-122"/>
                <a:cs typeface="+mn-ea"/>
                <a:sym typeface="+mn-ea"/>
              </a:rPr>
              <a:t>6.0</a:t>
            </a:r>
            <a:r>
              <a:rPr lang="zh-CN" altLang="en-US" sz="3600" b="1" dirty="0">
                <a:solidFill>
                  <a:schemeClr val="bg1"/>
                </a:solidFill>
                <a:latin typeface="微软雅黑" panose="020B0503020204020204" pitchFamily="34" charset="-122"/>
                <a:ea typeface="微软雅黑" panose="020B0503020204020204" pitchFamily="34" charset="-122"/>
                <a:cs typeface="+mn-ea"/>
                <a:sym typeface="+mn-ea"/>
              </a:rPr>
              <a:t>版本鉴定加固软件</a:t>
            </a:r>
            <a:endParaRPr lang="zh-CN" altLang="en-US" sz="3600" b="1" dirty="0">
              <a:solidFill>
                <a:schemeClr val="bg1"/>
              </a:solidFill>
              <a:latin typeface="微软雅黑" panose="020B0503020204020204" pitchFamily="34" charset="-122"/>
              <a:ea typeface="微软雅黑" panose="020B0503020204020204" pitchFamily="34" charset="-122"/>
              <a:cs typeface="+mn-ea"/>
              <a:sym typeface="+mn-ea"/>
            </a:endParaRPr>
          </a:p>
          <a:p>
            <a:pPr algn="ctr">
              <a:defRPr/>
            </a:pPr>
            <a:r>
              <a:rPr lang="zh-CN" altLang="en-US" sz="3600" b="1" dirty="0">
                <a:solidFill>
                  <a:schemeClr val="bg1"/>
                </a:solidFill>
                <a:latin typeface="微软雅黑" panose="020B0503020204020204" pitchFamily="34" charset="-122"/>
                <a:ea typeface="微软雅黑" panose="020B0503020204020204" pitchFamily="34" charset="-122"/>
                <a:cs typeface="+mn-ea"/>
                <a:sym typeface="+mn-ea"/>
              </a:rPr>
              <a:t>新增功能</a:t>
            </a:r>
            <a:endParaRPr lang="zh-CN" altLang="en-US" sz="3600" b="1" dirty="0">
              <a:solidFill>
                <a:schemeClr val="bg1"/>
              </a:solidFill>
              <a:latin typeface="微软雅黑" panose="020B0503020204020204" pitchFamily="34" charset="-122"/>
              <a:ea typeface="微软雅黑" panose="020B0503020204020204" pitchFamily="34" charset="-122"/>
              <a:cs typeface="+mn-ea"/>
              <a:sym typeface="+mn-ea"/>
            </a:endParaRPr>
          </a:p>
        </p:txBody>
      </p:sp>
      <p:sp>
        <p:nvSpPr>
          <p:cNvPr id="14" name="文本占位符 13"/>
          <p:cNvSpPr>
            <a:spLocks noGrp="1"/>
          </p:cNvSpPr>
          <p:nvPr>
            <p:ph type="body" sz="quarter" idx="10"/>
            <p:custDataLst>
              <p:tags r:id="rId2"/>
            </p:custDataLst>
          </p:nvPr>
        </p:nvSpPr>
        <p:spPr>
          <a:xfrm>
            <a:off x="-150495" y="5710555"/>
            <a:ext cx="8158480" cy="1019810"/>
          </a:xfrm>
        </p:spPr>
        <p:txBody>
          <a:bodyPr>
            <a:normAutofit/>
          </a:bodyPr>
          <a:p>
            <a:pPr marL="0" indent="0" algn="ctr">
              <a:buNone/>
            </a:pP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北京盈建科软件股份有限公司</a:t>
            </a:r>
            <a:endPar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a:buNone/>
            </a:pPr>
            <a:r>
              <a:rPr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Beijing YJK Building Software Co., Ltd</a:t>
            </a:r>
            <a:endParaRPr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7" name="图片 26" descr="形状1"/>
          <p:cNvPicPr>
            <a:picLocks noChangeAspect="1"/>
          </p:cNvPicPr>
          <p:nvPr/>
        </p:nvPicPr>
        <p:blipFill>
          <a:blip r:embed="rId3"/>
          <a:stretch>
            <a:fillRect/>
          </a:stretch>
        </p:blipFill>
        <p:spPr>
          <a:xfrm>
            <a:off x="1891665" y="624205"/>
            <a:ext cx="3302635" cy="673735"/>
          </a:xfrm>
          <a:prstGeom prst="rect">
            <a:avLst/>
          </a:prstGeom>
        </p:spPr>
      </p:pic>
      <p:pic>
        <p:nvPicPr>
          <p:cNvPr id="28" name="图片 27" descr="图片1"/>
          <p:cNvPicPr>
            <a:picLocks noChangeAspect="1"/>
          </p:cNvPicPr>
          <p:nvPr/>
        </p:nvPicPr>
        <p:blipFill>
          <a:blip r:embed="rId4"/>
          <a:stretch>
            <a:fillRect/>
          </a:stretch>
        </p:blipFill>
        <p:spPr>
          <a:xfrm>
            <a:off x="8630285" y="3820795"/>
            <a:ext cx="2091690" cy="218059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dirty="0"/>
              <a:t>鉴定报告增加结构模型计算信息章节内容</a:t>
            </a:r>
            <a:endParaRPr dirty="0"/>
          </a:p>
        </p:txBody>
      </p:sp>
      <p:pic>
        <p:nvPicPr>
          <p:cNvPr id="39" name="图片 38"/>
          <p:cNvPicPr>
            <a:picLocks noChangeAspect="1"/>
          </p:cNvPicPr>
          <p:nvPr/>
        </p:nvPicPr>
        <p:blipFill>
          <a:blip r:embed="rId1"/>
          <a:stretch>
            <a:fillRect/>
          </a:stretch>
        </p:blipFill>
        <p:spPr>
          <a:xfrm>
            <a:off x="4658995" y="1198880"/>
            <a:ext cx="7041515" cy="5417185"/>
          </a:xfrm>
          <a:prstGeom prst="rect">
            <a:avLst/>
          </a:prstGeom>
        </p:spPr>
      </p:pic>
      <p:pic>
        <p:nvPicPr>
          <p:cNvPr id="40" name="图片 5"/>
          <p:cNvPicPr>
            <a:picLocks noChangeAspect="1"/>
          </p:cNvPicPr>
          <p:nvPr/>
        </p:nvPicPr>
        <p:blipFill>
          <a:blip r:embed="rId2"/>
          <a:stretch>
            <a:fillRect/>
          </a:stretch>
        </p:blipFill>
        <p:spPr>
          <a:xfrm>
            <a:off x="3838575" y="1269365"/>
            <a:ext cx="8017510" cy="5276215"/>
          </a:xfrm>
          <a:prstGeom prst="rect">
            <a:avLst/>
          </a:prstGeom>
          <a:noFill/>
          <a:ln>
            <a:noFill/>
          </a:ln>
        </p:spPr>
      </p:pic>
      <p:sp>
        <p:nvSpPr>
          <p:cNvPr id="41" name="矩形 40"/>
          <p:cNvSpPr/>
          <p:nvPr>
            <p:custDataLst>
              <p:tags r:id="rId3"/>
            </p:custDataLst>
          </p:nvPr>
        </p:nvSpPr>
        <p:spPr>
          <a:xfrm>
            <a:off x="549275" y="1816100"/>
            <a:ext cx="2940685" cy="4100830"/>
          </a:xfrm>
          <a:prstGeom prst="rect">
            <a:avLst/>
          </a:prstGeom>
          <a:noFill/>
          <a:ln w="28575" cmpd="sng">
            <a:solidFill>
              <a:srgbClr val="0069C5"/>
            </a:solidFill>
            <a:prstDash val="solid"/>
          </a:ln>
        </p:spPr>
        <p:style>
          <a:lnRef idx="2">
            <a:srgbClr val="2CBEBB">
              <a:shade val="50000"/>
            </a:srgbClr>
          </a:lnRef>
          <a:fillRef idx="1">
            <a:srgbClr val="2CBEBB"/>
          </a:fillRef>
          <a:effectRef idx="0">
            <a:srgbClr val="2CBEBB"/>
          </a:effectRef>
          <a:fontRef idx="minor">
            <a:srgbClr val="FFFFFF"/>
          </a:fontRef>
        </p:style>
        <p:txBody>
          <a:bodyPr lIns="108000" tIns="396000" rIns="108000" rtlCol="0" anchor="ctr">
            <a:normAutofit/>
          </a:bodyPr>
          <a:p>
            <a:pPr algn="ctr">
              <a:lnSpc>
                <a:spcPct val="130000"/>
              </a:lnSpc>
            </a:pPr>
            <a:r>
              <a:rPr lang="en-US" altLang="zh-CN" dirty="0">
                <a:solidFill>
                  <a:srgbClr val="FFFFFF">
                    <a:lumMod val="50000"/>
                  </a:srgbClr>
                </a:solidFill>
                <a:sym typeface="Arial" panose="020B0604020202020204" pitchFamily="34" charset="0"/>
              </a:rPr>
              <a:t> </a:t>
            </a:r>
            <a:endParaRPr lang="en-US" altLang="zh-CN" dirty="0">
              <a:solidFill>
                <a:srgbClr val="FFFFFF">
                  <a:lumMod val="50000"/>
                </a:srgbClr>
              </a:solidFill>
              <a:sym typeface="Arial" panose="020B0604020202020204" pitchFamily="34" charset="0"/>
            </a:endParaRPr>
          </a:p>
        </p:txBody>
      </p:sp>
      <p:sp>
        <p:nvSpPr>
          <p:cNvPr id="42" name="任意多边形 41"/>
          <p:cNvSpPr/>
          <p:nvPr>
            <p:custDataLst>
              <p:tags r:id="rId4"/>
            </p:custDataLst>
          </p:nvPr>
        </p:nvSpPr>
        <p:spPr>
          <a:xfrm>
            <a:off x="902335" y="1542415"/>
            <a:ext cx="2235200" cy="546735"/>
          </a:xfrm>
          <a:custGeom>
            <a:avLst/>
            <a:gdLst>
              <a:gd name="connsiteX0" fmla="*/ 0 w 1699491"/>
              <a:gd name="connsiteY0" fmla="*/ 0 h 342537"/>
              <a:gd name="connsiteX1" fmla="*/ 1699491 w 1699491"/>
              <a:gd name="connsiteY1" fmla="*/ 0 h 342537"/>
              <a:gd name="connsiteX2" fmla="*/ 1699491 w 1699491"/>
              <a:gd name="connsiteY2" fmla="*/ 185519 h 342537"/>
              <a:gd name="connsiteX3" fmla="*/ 858982 w 1699491"/>
              <a:gd name="connsiteY3" fmla="*/ 342537 h 342537"/>
              <a:gd name="connsiteX4" fmla="*/ 0 w 1699491"/>
              <a:gd name="connsiteY4" fmla="*/ 185519 h 3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1" h="342537">
                <a:moveTo>
                  <a:pt x="0" y="0"/>
                </a:moveTo>
                <a:lnTo>
                  <a:pt x="1699491" y="0"/>
                </a:lnTo>
                <a:lnTo>
                  <a:pt x="1699491" y="185519"/>
                </a:lnTo>
                <a:lnTo>
                  <a:pt x="858982" y="342537"/>
                </a:lnTo>
                <a:lnTo>
                  <a:pt x="0" y="185519"/>
                </a:lnTo>
                <a:close/>
              </a:path>
            </a:pathLst>
          </a:custGeom>
          <a:solidFill>
            <a:srgbClr val="4276AA"/>
          </a:solidFill>
          <a:ln w="19050">
            <a:solidFill>
              <a:srgbClr val="4276AA"/>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p>
            <a:pPr algn="ctr"/>
            <a:endParaRPr lang="zh-CN" altLang="en-US">
              <a:sym typeface="Arial" panose="020B0604020202020204" pitchFamily="34" charset="0"/>
            </a:endParaRPr>
          </a:p>
        </p:txBody>
      </p:sp>
      <p:sp>
        <p:nvSpPr>
          <p:cNvPr id="43" name="文本框 42"/>
          <p:cNvSpPr txBox="1"/>
          <p:nvPr>
            <p:custDataLst>
              <p:tags r:id="rId5"/>
            </p:custDataLst>
          </p:nvPr>
        </p:nvSpPr>
        <p:spPr>
          <a:xfrm>
            <a:off x="549275" y="2268220"/>
            <a:ext cx="2940050" cy="3412490"/>
          </a:xfrm>
          <a:prstGeom prst="rect">
            <a:avLst/>
          </a:prstGeom>
          <a:noFill/>
        </p:spPr>
        <p:txBody>
          <a:bodyPr wrap="square" rtlCol="0">
            <a:spAutoFit/>
          </a:bodyPr>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V6.0版本鉴定报告增加“五、结构模型计算信息”章节内容输出。</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在鉴定报告输出设置中交互设置该章节输出内容，可设置安全性鉴定和抗震鉴定的相关计算参数，其中部分参数值在计算信息中自动读入。生成鉴定报告时会根据设置的计算参数生成第五章内容。</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pic>
        <p:nvPicPr>
          <p:cNvPr id="44" name="图片 43" descr="343435333335353b333635363835323bbda8d6fe"/>
          <p:cNvPicPr>
            <a:picLocks noChangeAspect="1"/>
          </p:cNvPicPr>
          <p:nvPr>
            <p:custDataLst>
              <p:tags r:id="rId6"/>
            </p:custDataLst>
          </p:nvPr>
        </p:nvPicPr>
        <p:blipFill>
          <a:blip r:embed="rId7"/>
          <a:stretch>
            <a:fillRect/>
          </a:stretch>
        </p:blipFill>
        <p:spPr>
          <a:xfrm>
            <a:off x="1699895" y="1579880"/>
            <a:ext cx="668655" cy="3956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39"/>
                                        </p:tgtEl>
                                        <p:attrNameLst>
                                          <p:attrName>ppt_x</p:attrName>
                                        </p:attrNameLst>
                                      </p:cBhvr>
                                      <p:tavLst>
                                        <p:tav tm="0">
                                          <p:val>
                                            <p:strVal val="ppt_x"/>
                                          </p:val>
                                        </p:tav>
                                        <p:tav tm="100000">
                                          <p:val>
                                            <p:strVal val="ppt_x"/>
                                          </p:val>
                                        </p:tav>
                                      </p:tavLst>
                                    </p:anim>
                                    <p:anim calcmode="lin" valueType="num">
                                      <p:cBhvr additive="base">
                                        <p:cTn id="7" dur="500"/>
                                        <p:tgtEl>
                                          <p:spTgt spid="39"/>
                                        </p:tgtEl>
                                        <p:attrNameLst>
                                          <p:attrName>ppt_y</p:attrName>
                                        </p:attrNameLst>
                                      </p:cBhvr>
                                      <p:tavLst>
                                        <p:tav tm="0">
                                          <p:val>
                                            <p:strVal val="ppt_y"/>
                                          </p:val>
                                        </p:tav>
                                        <p:tav tm="100000">
                                          <p:val>
                                            <p:strVal val="0-ppt_h/2"/>
                                          </p:val>
                                        </p:tav>
                                      </p:tavLst>
                                    </p:anim>
                                    <p:set>
                                      <p:cBhvr>
                                        <p:cTn id="8" dur="1" fill="hold">
                                          <p:stCondLst>
                                            <p:cond delay="499"/>
                                          </p:stCondLst>
                                        </p:cTn>
                                        <p:tgtEl>
                                          <p:spTgt spid="39"/>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dirty="0"/>
              <a:t>计算参数的高级选项增加</a:t>
            </a:r>
            <a:r>
              <a:rPr lang="en-US" altLang="zh-CN" dirty="0"/>
              <a:t>“</a:t>
            </a:r>
            <a:r>
              <a:rPr lang="zh-CN" altLang="en-US" dirty="0"/>
              <a:t>鉴定加固</a:t>
            </a:r>
            <a:r>
              <a:rPr lang="en-US" altLang="zh-CN" dirty="0"/>
              <a:t>”</a:t>
            </a:r>
            <a:r>
              <a:rPr lang="zh-CN" altLang="en-US" dirty="0"/>
              <a:t>参数页</a:t>
            </a:r>
            <a:endParaRPr lang="zh-CN" altLang="en-US" dirty="0"/>
          </a:p>
        </p:txBody>
      </p:sp>
      <p:sp>
        <p:nvSpPr>
          <p:cNvPr id="41" name="矩形 40"/>
          <p:cNvSpPr/>
          <p:nvPr>
            <p:custDataLst>
              <p:tags r:id="rId1"/>
            </p:custDataLst>
          </p:nvPr>
        </p:nvSpPr>
        <p:spPr>
          <a:xfrm>
            <a:off x="549275" y="1816100"/>
            <a:ext cx="2940685" cy="4100830"/>
          </a:xfrm>
          <a:prstGeom prst="rect">
            <a:avLst/>
          </a:prstGeom>
          <a:noFill/>
          <a:ln w="28575" cmpd="sng">
            <a:solidFill>
              <a:srgbClr val="0069C5"/>
            </a:solidFill>
            <a:prstDash val="solid"/>
          </a:ln>
        </p:spPr>
        <p:style>
          <a:lnRef idx="2">
            <a:srgbClr val="2CBEBB">
              <a:shade val="50000"/>
            </a:srgbClr>
          </a:lnRef>
          <a:fillRef idx="1">
            <a:srgbClr val="2CBEBB"/>
          </a:fillRef>
          <a:effectRef idx="0">
            <a:srgbClr val="2CBEBB"/>
          </a:effectRef>
          <a:fontRef idx="minor">
            <a:srgbClr val="FFFFFF"/>
          </a:fontRef>
        </p:style>
        <p:txBody>
          <a:bodyPr lIns="108000" tIns="396000" rIns="108000" rtlCol="0" anchor="ctr">
            <a:normAutofit/>
          </a:bodyPr>
          <a:p>
            <a:pPr algn="ctr">
              <a:lnSpc>
                <a:spcPct val="130000"/>
              </a:lnSpc>
            </a:pPr>
            <a:r>
              <a:rPr lang="en-US" altLang="zh-CN" dirty="0">
                <a:solidFill>
                  <a:srgbClr val="FFFFFF">
                    <a:lumMod val="50000"/>
                  </a:srgbClr>
                </a:solidFill>
                <a:sym typeface="Arial" panose="020B0604020202020204" pitchFamily="34" charset="0"/>
              </a:rPr>
              <a:t> </a:t>
            </a:r>
            <a:endParaRPr lang="en-US" altLang="zh-CN" dirty="0">
              <a:solidFill>
                <a:srgbClr val="FFFFFF">
                  <a:lumMod val="50000"/>
                </a:srgbClr>
              </a:solidFill>
              <a:sym typeface="Arial" panose="020B0604020202020204" pitchFamily="34" charset="0"/>
            </a:endParaRPr>
          </a:p>
        </p:txBody>
      </p:sp>
      <p:sp>
        <p:nvSpPr>
          <p:cNvPr id="42" name="任意多边形 41"/>
          <p:cNvSpPr/>
          <p:nvPr>
            <p:custDataLst>
              <p:tags r:id="rId2"/>
            </p:custDataLst>
          </p:nvPr>
        </p:nvSpPr>
        <p:spPr>
          <a:xfrm>
            <a:off x="902335" y="1542415"/>
            <a:ext cx="2235200" cy="546735"/>
          </a:xfrm>
          <a:custGeom>
            <a:avLst/>
            <a:gdLst>
              <a:gd name="connsiteX0" fmla="*/ 0 w 1699491"/>
              <a:gd name="connsiteY0" fmla="*/ 0 h 342537"/>
              <a:gd name="connsiteX1" fmla="*/ 1699491 w 1699491"/>
              <a:gd name="connsiteY1" fmla="*/ 0 h 342537"/>
              <a:gd name="connsiteX2" fmla="*/ 1699491 w 1699491"/>
              <a:gd name="connsiteY2" fmla="*/ 185519 h 342537"/>
              <a:gd name="connsiteX3" fmla="*/ 858982 w 1699491"/>
              <a:gd name="connsiteY3" fmla="*/ 342537 h 342537"/>
              <a:gd name="connsiteX4" fmla="*/ 0 w 1699491"/>
              <a:gd name="connsiteY4" fmla="*/ 185519 h 3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1" h="342537">
                <a:moveTo>
                  <a:pt x="0" y="0"/>
                </a:moveTo>
                <a:lnTo>
                  <a:pt x="1699491" y="0"/>
                </a:lnTo>
                <a:lnTo>
                  <a:pt x="1699491" y="185519"/>
                </a:lnTo>
                <a:lnTo>
                  <a:pt x="858982" y="342537"/>
                </a:lnTo>
                <a:lnTo>
                  <a:pt x="0" y="185519"/>
                </a:lnTo>
                <a:close/>
              </a:path>
            </a:pathLst>
          </a:custGeom>
          <a:solidFill>
            <a:srgbClr val="4276AA"/>
          </a:solidFill>
          <a:ln w="19050">
            <a:solidFill>
              <a:srgbClr val="4276AA"/>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p>
            <a:pPr algn="ctr"/>
            <a:endParaRPr lang="zh-CN" altLang="en-US">
              <a:sym typeface="Arial" panose="020B0604020202020204" pitchFamily="34" charset="0"/>
            </a:endParaRPr>
          </a:p>
        </p:txBody>
      </p:sp>
      <p:sp>
        <p:nvSpPr>
          <p:cNvPr id="43" name="文本框 42"/>
          <p:cNvSpPr txBox="1"/>
          <p:nvPr>
            <p:custDataLst>
              <p:tags r:id="rId3"/>
            </p:custDataLst>
          </p:nvPr>
        </p:nvSpPr>
        <p:spPr>
          <a:xfrm>
            <a:off x="549275" y="2268220"/>
            <a:ext cx="2940050" cy="2527935"/>
          </a:xfrm>
          <a:prstGeom prst="rect">
            <a:avLst/>
          </a:prstGeom>
          <a:noFill/>
        </p:spPr>
        <p:txBody>
          <a:bodyPr wrap="square" rtlCol="0">
            <a:spAutoFit/>
          </a:bodyPr>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V6.0版本高级选项增加“鉴定加固”参数页，鉴定加固相关高级选项参数移到该参数页下。</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并新增了多个控制参数，包括：非框架梁不进行抗震鉴定；进行剪力墙鉴定；梁粘钢加固时不考虑受压钢板。</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pic>
        <p:nvPicPr>
          <p:cNvPr id="44" name="图片 43" descr="343435333335353b333635363835323bbda8d6fe"/>
          <p:cNvPicPr>
            <a:picLocks noChangeAspect="1"/>
          </p:cNvPicPr>
          <p:nvPr>
            <p:custDataLst>
              <p:tags r:id="rId4"/>
            </p:custDataLst>
          </p:nvPr>
        </p:nvPicPr>
        <p:blipFill>
          <a:blip r:embed="rId5"/>
          <a:stretch>
            <a:fillRect/>
          </a:stretch>
        </p:blipFill>
        <p:spPr>
          <a:xfrm>
            <a:off x="1699895" y="1579880"/>
            <a:ext cx="668655" cy="395605"/>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4360545" y="1202690"/>
            <a:ext cx="7044055" cy="5327015"/>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圆角矩形 91"/>
          <p:cNvSpPr/>
          <p:nvPr>
            <p:custDataLst>
              <p:tags r:id="rId1"/>
            </p:custDataLst>
          </p:nvPr>
        </p:nvSpPr>
        <p:spPr>
          <a:xfrm>
            <a:off x="280035" y="1183005"/>
            <a:ext cx="3588385" cy="5370195"/>
          </a:xfrm>
          <a:prstGeom prst="roundRect">
            <a:avLst>
              <a:gd name="adj" fmla="val 9578"/>
            </a:avLst>
          </a:prstGeom>
          <a:solidFill>
            <a:srgbClr val="4472C4">
              <a:alpha val="36000"/>
            </a:srgbClr>
          </a:solidFill>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等线" panose="02010600030101010101" charset="-122"/>
              <a:ea typeface="等线" panose="02010600030101010101" charset="-122"/>
            </a:endParaRPr>
          </a:p>
        </p:txBody>
      </p:sp>
      <p:sp>
        <p:nvSpPr>
          <p:cNvPr id="2" name="标题 1"/>
          <p:cNvSpPr>
            <a:spLocks noGrp="1"/>
          </p:cNvSpPr>
          <p:nvPr>
            <p:ph type="title"/>
          </p:nvPr>
        </p:nvSpPr>
        <p:spPr/>
        <p:txBody>
          <a:bodyPr/>
          <a:lstStyle/>
          <a:p>
            <a:r>
              <a:rPr lang="zh-CN" altLang="en-US" dirty="0">
                <a:sym typeface="+mn-ea"/>
              </a:rPr>
              <a:t>增加</a:t>
            </a:r>
            <a:r>
              <a:rPr lang="en-US" altLang="zh-CN" dirty="0">
                <a:sym typeface="+mn-ea"/>
              </a:rPr>
              <a:t>“</a:t>
            </a:r>
            <a:r>
              <a:rPr lang="zh-CN" altLang="en-US" dirty="0">
                <a:sym typeface="+mn-ea"/>
              </a:rPr>
              <a:t>非框架梁不进行抗震评定输出</a:t>
            </a:r>
            <a:r>
              <a:rPr lang="en-US" altLang="zh-CN" dirty="0">
                <a:sym typeface="+mn-ea"/>
              </a:rPr>
              <a:t>”</a:t>
            </a:r>
            <a:r>
              <a:rPr lang="zh-CN" altLang="en-US" dirty="0">
                <a:sym typeface="+mn-ea"/>
              </a:rPr>
              <a:t>参数</a:t>
            </a:r>
            <a:endParaRPr lang="zh-CN" altLang="en-US" dirty="0">
              <a:sym typeface="+mn-ea"/>
            </a:endParaRPr>
          </a:p>
        </p:txBody>
      </p:sp>
      <p:sp>
        <p:nvSpPr>
          <p:cNvPr id="9" name="矩形 8"/>
          <p:cNvSpPr/>
          <p:nvPr>
            <p:custDataLst>
              <p:tags r:id="rId2"/>
            </p:custDataLst>
          </p:nvPr>
        </p:nvSpPr>
        <p:spPr>
          <a:xfrm>
            <a:off x="535940" y="1385570"/>
            <a:ext cx="54000" cy="360000"/>
          </a:xfrm>
          <a:prstGeom prst="rect">
            <a:avLst/>
          </a:prstGeom>
          <a:gradFill>
            <a:gsLst>
              <a:gs pos="0">
                <a:srgbClr val="FECF40"/>
              </a:gs>
              <a:gs pos="100000">
                <a:srgbClr val="846C21"/>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custDataLst>
              <p:tags r:id="rId3"/>
            </p:custDataLst>
          </p:nvPr>
        </p:nvSpPr>
        <p:spPr>
          <a:xfrm>
            <a:off x="669925" y="1377315"/>
            <a:ext cx="3411220" cy="368300"/>
          </a:xfrm>
          <a:prstGeom prst="rect">
            <a:avLst/>
          </a:prstGeom>
          <a:noFill/>
        </p:spPr>
        <p:txBody>
          <a:bodyPr wrap="square" rtlCol="0" anchor="t">
            <a:spAutoFit/>
          </a:bodyPr>
          <a:p>
            <a:pPr algn="l"/>
            <a:r>
              <a:rPr lang="zh-CN" altLang="en-US" b="1" kern="0" spc="150" dirty="0">
                <a:latin typeface="微软雅黑" panose="020B0503020204020204" pitchFamily="34" charset="-122"/>
                <a:ea typeface="微软雅黑" panose="020B0503020204020204" pitchFamily="34" charset="-122"/>
                <a:cs typeface="+mn-ea"/>
                <a:sym typeface="+mn-ea"/>
              </a:rPr>
              <a:t>非框架梁不进行抗震鉴定</a:t>
            </a:r>
            <a:endParaRPr lang="zh-CN" altLang="en-US" b="1"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sp>
        <p:nvSpPr>
          <p:cNvPr id="43" name="文本框 42"/>
          <p:cNvSpPr txBox="1"/>
          <p:nvPr>
            <p:custDataLst>
              <p:tags r:id="rId4"/>
            </p:custDataLst>
          </p:nvPr>
        </p:nvSpPr>
        <p:spPr>
          <a:xfrm>
            <a:off x="669925" y="1951355"/>
            <a:ext cx="2940050" cy="3784600"/>
          </a:xfrm>
          <a:prstGeom prst="rect">
            <a:avLst/>
          </a:prstGeom>
          <a:noFill/>
        </p:spPr>
        <p:txBody>
          <a:bodyPr wrap="square" rtlCol="0">
            <a:spAutoFit/>
          </a:bodyPr>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以前版本程序根据构件是否有地震组合来确定是否进行抗震评定输出（评定构件抗震鉴定是否</a:t>
            </a:r>
            <a:r>
              <a:rPr lang="en-US" altLang="zh-CN" sz="1600" kern="0" spc="150" dirty="0">
                <a:solidFill>
                  <a:schemeClr val="tx1"/>
                </a:solidFill>
                <a:latin typeface="微软雅黑" panose="020B0503020204020204" pitchFamily="34" charset="-122"/>
                <a:ea typeface="微软雅黑" panose="020B0503020204020204" pitchFamily="34" charset="-122"/>
                <a:cs typeface="+mn-ea"/>
                <a:sym typeface="+mn-ea"/>
              </a:rPr>
              <a:t>“</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通过</a:t>
            </a:r>
            <a:r>
              <a:rPr lang="en-US" altLang="zh-CN" sz="1600" kern="0" spc="150" dirty="0">
                <a:solidFill>
                  <a:schemeClr val="tx1"/>
                </a:solidFill>
                <a:latin typeface="微软雅黑" panose="020B0503020204020204" pitchFamily="34" charset="-122"/>
                <a:ea typeface="微软雅黑" panose="020B0503020204020204" pitchFamily="34" charset="-122"/>
                <a:cs typeface="+mn-ea"/>
                <a:sym typeface="+mn-ea"/>
              </a:rPr>
              <a:t>”</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V6.0版本在高级选项中增加了“非框架梁不进行抗震鉴定”的参数，勾选该参数后，即使非框架梁存在地震组合也不进行抗震评定内容输出。</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评定输出包括简图输出和构件信息输出。</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pic>
        <p:nvPicPr>
          <p:cNvPr id="24" name="图片 6"/>
          <p:cNvPicPr>
            <a:picLocks noChangeAspect="1"/>
          </p:cNvPicPr>
          <p:nvPr>
            <p:custDataLst>
              <p:tags r:id="rId5"/>
            </p:custDataLst>
          </p:nvPr>
        </p:nvPicPr>
        <p:blipFill>
          <a:blip r:embed="rId6"/>
          <a:stretch>
            <a:fillRect/>
          </a:stretch>
        </p:blipFill>
        <p:spPr>
          <a:xfrm>
            <a:off x="7007225" y="2763520"/>
            <a:ext cx="4956175" cy="3883025"/>
          </a:xfrm>
          <a:prstGeom prst="rect">
            <a:avLst/>
          </a:prstGeom>
          <a:noFill/>
          <a:ln>
            <a:solidFill>
              <a:schemeClr val="tx1"/>
            </a:solidFill>
          </a:ln>
        </p:spPr>
      </p:pic>
      <p:pic>
        <p:nvPicPr>
          <p:cNvPr id="23" name="图片 5"/>
          <p:cNvPicPr>
            <a:picLocks noChangeAspect="1"/>
          </p:cNvPicPr>
          <p:nvPr>
            <p:custDataLst>
              <p:tags r:id="rId7"/>
            </p:custDataLst>
          </p:nvPr>
        </p:nvPicPr>
        <p:blipFill>
          <a:blip r:embed="rId8"/>
          <a:srcRect l="21454"/>
          <a:stretch>
            <a:fillRect/>
          </a:stretch>
        </p:blipFill>
        <p:spPr>
          <a:xfrm>
            <a:off x="4004945" y="1182370"/>
            <a:ext cx="5346065" cy="2868295"/>
          </a:xfrm>
          <a:prstGeom prst="rect">
            <a:avLst/>
          </a:prstGeom>
          <a:noFill/>
          <a:ln>
            <a:solidFill>
              <a:schemeClr val="tx1"/>
            </a:solidFill>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4" name="平行四边形 3"/>
          <p:cNvSpPr/>
          <p:nvPr/>
        </p:nvSpPr>
        <p:spPr>
          <a:xfrm>
            <a:off x="1542415" y="2611120"/>
            <a:ext cx="9107170" cy="1407795"/>
          </a:xfrm>
          <a:prstGeom prst="parallelogram">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TextBox 2"/>
          <p:cNvSpPr txBox="1"/>
          <p:nvPr>
            <p:custDataLst>
              <p:tags r:id="rId2"/>
            </p:custDataLst>
          </p:nvPr>
        </p:nvSpPr>
        <p:spPr>
          <a:xfrm>
            <a:off x="3851910" y="3172460"/>
            <a:ext cx="4674235" cy="403225"/>
          </a:xfrm>
          <a:prstGeom prst="rect">
            <a:avLst/>
          </a:prstGeom>
          <a:noFill/>
        </p:spPr>
        <p:txBody>
          <a:bodyPr wrap="square" bIns="0" rtlCol="0" anchor="b" anchorCtr="0">
            <a:noAutofit/>
          </a:bodyPr>
          <a:lstStyle/>
          <a:p>
            <a:pPr fontAlgn="auto">
              <a:lnSpc>
                <a:spcPct val="100000"/>
              </a:lnSpc>
              <a:defRPr/>
            </a:pPr>
            <a:r>
              <a:rPr lang="en-US" altLang="zh-CN"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rPr>
              <a:t>2.</a:t>
            </a:r>
            <a:r>
              <a:rPr lang="zh-CN" altLang="en-US"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rPr>
              <a:t>既有结构加固新增功能</a:t>
            </a:r>
            <a:endParaRPr lang="zh-CN" altLang="en-US"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69215"/>
            <a:ext cx="10850880" cy="959485"/>
          </a:xfrm>
        </p:spPr>
        <p:txBody>
          <a:bodyPr/>
          <a:lstStyle/>
          <a:p>
            <a:r>
              <a:rPr lang="zh-CN" altLang="en-US" kern="0" spc="150" dirty="0">
                <a:latin typeface="微软雅黑" panose="020B0503020204020204" pitchFamily="34" charset="-122"/>
                <a:ea typeface="微软雅黑" panose="020B0503020204020204" pitchFamily="34" charset="-122"/>
                <a:cs typeface="+mn-ea"/>
                <a:sym typeface="+mn-ea"/>
              </a:rPr>
              <a:t>受弯</a:t>
            </a:r>
            <a:r>
              <a:rPr lang="zh-CN" altLang="en-US" kern="0" spc="150" dirty="0">
                <a:latin typeface="微软雅黑" panose="020B0503020204020204" pitchFamily="34" charset="-122"/>
                <a:ea typeface="微软雅黑" panose="020B0503020204020204" pitchFamily="34" charset="-122"/>
                <a:cs typeface="+mn-ea"/>
                <a:sym typeface="+mn-ea"/>
              </a:rPr>
              <a:t>砼构件正截面加固增加二次受力影响计算的链接模型，</a:t>
            </a:r>
            <a:br>
              <a:rPr lang="zh-CN" altLang="en-US" kern="0" spc="150" dirty="0">
                <a:latin typeface="微软雅黑" panose="020B0503020204020204" pitchFamily="34" charset="-122"/>
                <a:ea typeface="微软雅黑" panose="020B0503020204020204" pitchFamily="34" charset="-122"/>
                <a:cs typeface="+mn-ea"/>
                <a:sym typeface="+mn-ea"/>
              </a:rPr>
            </a:br>
            <a:r>
              <a:rPr lang="zh-CN" altLang="en-US" kern="0" spc="150" dirty="0">
                <a:latin typeface="微软雅黑" panose="020B0503020204020204" pitchFamily="34" charset="-122"/>
                <a:ea typeface="微软雅黑" panose="020B0503020204020204" pitchFamily="34" charset="-122"/>
                <a:cs typeface="+mn-ea"/>
                <a:sym typeface="+mn-ea"/>
              </a:rPr>
              <a:t>可准确设置加固时混凝土梁的</a:t>
            </a:r>
            <a:r>
              <a:rPr lang="zh-CN" altLang="en-US" kern="0" spc="150" dirty="0">
                <a:latin typeface="黑体" panose="02010609060101010101" charset="-122"/>
                <a:ea typeface="黑体" panose="02010609060101010101" charset="-122"/>
                <a:cs typeface="Times New Roman" panose="02020603050405020304" pitchFamily="18" charset="0"/>
                <a:sym typeface="+mn-ea"/>
              </a:rPr>
              <a:t>M</a:t>
            </a:r>
            <a:r>
              <a:rPr lang="zh-CN" altLang="en-US" kern="0" spc="150" baseline="-25000" dirty="0">
                <a:latin typeface="黑体" panose="02010609060101010101" charset="-122"/>
                <a:ea typeface="黑体" panose="02010609060101010101" charset="-122"/>
                <a:cs typeface="Times New Roman" panose="02020603050405020304" pitchFamily="18" charset="0"/>
                <a:sym typeface="+mn-ea"/>
              </a:rPr>
              <a:t>0k</a:t>
            </a:r>
            <a:endParaRPr lang="zh-CN" altLang="en-US" kern="0" spc="150" baseline="-25000" dirty="0">
              <a:latin typeface="黑体" panose="02010609060101010101" charset="-122"/>
              <a:ea typeface="黑体" panose="02010609060101010101" charset="-122"/>
              <a:cs typeface="Times New Roman" panose="02020603050405020304" pitchFamily="18" charset="0"/>
              <a:sym typeface="+mn-ea"/>
            </a:endParaRPr>
          </a:p>
        </p:txBody>
      </p:sp>
      <p:sp>
        <p:nvSpPr>
          <p:cNvPr id="12" name="矩形 11"/>
          <p:cNvSpPr/>
          <p:nvPr>
            <p:custDataLst>
              <p:tags r:id="rId1"/>
            </p:custDataLst>
          </p:nvPr>
        </p:nvSpPr>
        <p:spPr>
          <a:xfrm>
            <a:off x="549275" y="1636395"/>
            <a:ext cx="2940685" cy="4695190"/>
          </a:xfrm>
          <a:prstGeom prst="rect">
            <a:avLst/>
          </a:prstGeom>
          <a:noFill/>
          <a:ln w="28575" cmpd="sng">
            <a:solidFill>
              <a:srgbClr val="0069C5"/>
            </a:solidFill>
            <a:prstDash val="solid"/>
          </a:ln>
        </p:spPr>
        <p:style>
          <a:lnRef idx="2">
            <a:srgbClr val="2CBEBB">
              <a:shade val="50000"/>
            </a:srgbClr>
          </a:lnRef>
          <a:fillRef idx="1">
            <a:srgbClr val="2CBEBB"/>
          </a:fillRef>
          <a:effectRef idx="0">
            <a:srgbClr val="2CBEBB"/>
          </a:effectRef>
          <a:fontRef idx="minor">
            <a:srgbClr val="FFFFFF"/>
          </a:fontRef>
        </p:style>
        <p:txBody>
          <a:bodyPr lIns="108000" tIns="396000" rIns="108000" rtlCol="0" anchor="ctr">
            <a:normAutofit/>
          </a:bodyPr>
          <a:p>
            <a:pPr algn="ctr">
              <a:lnSpc>
                <a:spcPct val="130000"/>
              </a:lnSpc>
            </a:pPr>
            <a:r>
              <a:rPr lang="en-US" altLang="zh-CN" dirty="0">
                <a:solidFill>
                  <a:srgbClr val="FFFFFF">
                    <a:lumMod val="50000"/>
                  </a:srgbClr>
                </a:solidFill>
                <a:sym typeface="Arial" panose="020B0604020202020204" pitchFamily="34" charset="0"/>
              </a:rPr>
              <a:t> </a:t>
            </a:r>
            <a:endParaRPr lang="en-US" altLang="zh-CN" dirty="0">
              <a:solidFill>
                <a:srgbClr val="FFFFFF">
                  <a:lumMod val="50000"/>
                </a:srgbClr>
              </a:solidFill>
              <a:sym typeface="Arial" panose="020B0604020202020204" pitchFamily="34" charset="0"/>
            </a:endParaRPr>
          </a:p>
        </p:txBody>
      </p:sp>
      <p:sp>
        <p:nvSpPr>
          <p:cNvPr id="13" name="任意多边形 12"/>
          <p:cNvSpPr/>
          <p:nvPr>
            <p:custDataLst>
              <p:tags r:id="rId2"/>
            </p:custDataLst>
          </p:nvPr>
        </p:nvSpPr>
        <p:spPr>
          <a:xfrm>
            <a:off x="902335" y="1362710"/>
            <a:ext cx="2235200" cy="546735"/>
          </a:xfrm>
          <a:custGeom>
            <a:avLst/>
            <a:gdLst>
              <a:gd name="connsiteX0" fmla="*/ 0 w 1699491"/>
              <a:gd name="connsiteY0" fmla="*/ 0 h 342537"/>
              <a:gd name="connsiteX1" fmla="*/ 1699491 w 1699491"/>
              <a:gd name="connsiteY1" fmla="*/ 0 h 342537"/>
              <a:gd name="connsiteX2" fmla="*/ 1699491 w 1699491"/>
              <a:gd name="connsiteY2" fmla="*/ 185519 h 342537"/>
              <a:gd name="connsiteX3" fmla="*/ 858982 w 1699491"/>
              <a:gd name="connsiteY3" fmla="*/ 342537 h 342537"/>
              <a:gd name="connsiteX4" fmla="*/ 0 w 1699491"/>
              <a:gd name="connsiteY4" fmla="*/ 185519 h 3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1" h="342537">
                <a:moveTo>
                  <a:pt x="0" y="0"/>
                </a:moveTo>
                <a:lnTo>
                  <a:pt x="1699491" y="0"/>
                </a:lnTo>
                <a:lnTo>
                  <a:pt x="1699491" y="185519"/>
                </a:lnTo>
                <a:lnTo>
                  <a:pt x="858982" y="342537"/>
                </a:lnTo>
                <a:lnTo>
                  <a:pt x="0" y="185519"/>
                </a:lnTo>
                <a:close/>
              </a:path>
            </a:pathLst>
          </a:custGeom>
          <a:solidFill>
            <a:srgbClr val="4276AA"/>
          </a:solidFill>
          <a:ln w="19050">
            <a:solidFill>
              <a:srgbClr val="4276AA"/>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p>
            <a:pPr algn="ctr"/>
            <a:endParaRPr lang="zh-CN" altLang="en-US">
              <a:sym typeface="Arial" panose="020B0604020202020204" pitchFamily="34" charset="0"/>
            </a:endParaRPr>
          </a:p>
        </p:txBody>
      </p:sp>
      <p:sp>
        <p:nvSpPr>
          <p:cNvPr id="14" name="文本框 13"/>
          <p:cNvSpPr txBox="1"/>
          <p:nvPr>
            <p:custDataLst>
              <p:tags r:id="rId3"/>
            </p:custDataLst>
          </p:nvPr>
        </p:nvSpPr>
        <p:spPr>
          <a:xfrm>
            <a:off x="549275" y="2088515"/>
            <a:ext cx="2940050" cy="2527935"/>
          </a:xfrm>
          <a:prstGeom prst="rect">
            <a:avLst/>
          </a:prstGeom>
          <a:noFill/>
        </p:spPr>
        <p:txBody>
          <a:bodyPr wrap="square" rtlCol="0">
            <a:spAutoFit/>
          </a:bodyPr>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latin typeface="+mn-ea"/>
                <a:cs typeface="+mn-ea"/>
                <a:sym typeface="+mn-ea"/>
              </a:rPr>
              <a:t>V6.0版本受弯砼构件正截面加固增加二次受力影响计算的链接模型，可准确设置加固时混凝土梁的M</a:t>
            </a:r>
            <a:r>
              <a:rPr lang="zh-CN" altLang="en-US" sz="1600" kern="0" spc="150" baseline="-25000" dirty="0">
                <a:latin typeface="+mn-ea"/>
                <a:cs typeface="+mn-ea"/>
                <a:sym typeface="+mn-ea"/>
              </a:rPr>
              <a:t>0k</a:t>
            </a:r>
            <a:r>
              <a:rPr lang="zh-CN" altLang="en-US" sz="1600" kern="0" spc="150" dirty="0">
                <a:latin typeface="+mn-ea"/>
                <a:cs typeface="+mn-ea"/>
                <a:sym typeface="+mn-ea"/>
              </a:rPr>
              <a:t>。</a:t>
            </a:r>
            <a:endParaRPr lang="zh-CN" altLang="en-US" sz="1600" kern="0" spc="150" dirty="0">
              <a:latin typeface="+mn-ea"/>
              <a:cs typeface="+mn-ea"/>
              <a:sym typeface="+mn-ea"/>
            </a:endParaRPr>
          </a:p>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latin typeface="+mn-ea"/>
                <a:cs typeface="+mn-ea"/>
                <a:sym typeface="+mn-ea"/>
              </a:rPr>
              <a:t>以前版本考虑二次受力影响时</a:t>
            </a:r>
            <a:r>
              <a:rPr lang="en-US" altLang="zh-CN" sz="1600" dirty="0">
                <a:latin typeface="+mn-ea"/>
                <a:cs typeface="+mn-ea"/>
                <a:sym typeface="+mn-ea"/>
              </a:rPr>
              <a:t>M</a:t>
            </a:r>
            <a:r>
              <a:rPr lang="en-US" altLang="zh-CN" sz="1600" baseline="-25000" dirty="0">
                <a:latin typeface="+mn-ea"/>
                <a:cs typeface="+mn-ea"/>
                <a:sym typeface="+mn-ea"/>
              </a:rPr>
              <a:t>0K</a:t>
            </a:r>
            <a:r>
              <a:rPr lang="zh-CN" altLang="en-US" sz="1600" dirty="0">
                <a:latin typeface="+mn-ea"/>
                <a:cs typeface="+mn-ea"/>
                <a:sym typeface="+mn-ea"/>
              </a:rPr>
              <a:t>取本模型下标准组合（</a:t>
            </a:r>
            <a:r>
              <a:rPr lang="en-US" altLang="zh-CN" sz="1600" dirty="0">
                <a:latin typeface="+mn-ea"/>
                <a:cs typeface="+mn-ea"/>
                <a:sym typeface="+mn-ea"/>
              </a:rPr>
              <a:t>1.0</a:t>
            </a:r>
            <a:r>
              <a:rPr lang="zh-CN" altLang="en-US" sz="1600" dirty="0">
                <a:latin typeface="+mn-ea"/>
                <a:cs typeface="+mn-ea"/>
                <a:sym typeface="+mn-ea"/>
              </a:rPr>
              <a:t>恒</a:t>
            </a:r>
            <a:r>
              <a:rPr lang="en-US" altLang="zh-CN" sz="1600" dirty="0">
                <a:latin typeface="+mn-ea"/>
                <a:cs typeface="+mn-ea"/>
                <a:sym typeface="+mn-ea"/>
              </a:rPr>
              <a:t>+1.0</a:t>
            </a:r>
            <a:r>
              <a:rPr lang="zh-CN" altLang="en-US" sz="1600" dirty="0">
                <a:latin typeface="+mn-ea"/>
                <a:cs typeface="+mn-ea"/>
                <a:sym typeface="+mn-ea"/>
              </a:rPr>
              <a:t>活）的内力结果</a:t>
            </a:r>
            <a:r>
              <a:rPr lang="zh-CN" altLang="en-US" sz="1600" kern="0" spc="150" dirty="0">
                <a:latin typeface="+mn-ea"/>
                <a:cs typeface="+mn-ea"/>
                <a:sym typeface="+mn-ea"/>
              </a:rPr>
              <a:t>。</a:t>
            </a:r>
            <a:endParaRPr lang="zh-CN" altLang="en-US" sz="1600" kern="0" spc="150" dirty="0">
              <a:solidFill>
                <a:schemeClr val="tx1"/>
              </a:solidFill>
              <a:latin typeface="+mn-ea"/>
              <a:cs typeface="+mn-ea"/>
              <a:sym typeface="+mn-ea"/>
            </a:endParaRPr>
          </a:p>
        </p:txBody>
      </p:sp>
      <p:pic>
        <p:nvPicPr>
          <p:cNvPr id="16" name="图片 15" descr="343435333335353b333635363835323bbda8d6fe"/>
          <p:cNvPicPr>
            <a:picLocks noChangeAspect="1"/>
          </p:cNvPicPr>
          <p:nvPr>
            <p:custDataLst>
              <p:tags r:id="rId4"/>
            </p:custDataLst>
          </p:nvPr>
        </p:nvPicPr>
        <p:blipFill>
          <a:blip r:embed="rId5"/>
          <a:stretch>
            <a:fillRect/>
          </a:stretch>
        </p:blipFill>
        <p:spPr>
          <a:xfrm>
            <a:off x="1699895" y="1400175"/>
            <a:ext cx="668655" cy="395605"/>
          </a:xfrm>
          <a:prstGeom prst="rect">
            <a:avLst/>
          </a:prstGeom>
        </p:spPr>
      </p:pic>
      <p:cxnSp>
        <p:nvCxnSpPr>
          <p:cNvPr id="27" name="MH_Other_16"/>
          <p:cNvCxnSpPr/>
          <p:nvPr>
            <p:custDataLst>
              <p:tags r:id="rId6"/>
            </p:custDataLst>
          </p:nvPr>
        </p:nvCxnSpPr>
        <p:spPr>
          <a:xfrm>
            <a:off x="5274096" y="2069400"/>
            <a:ext cx="1801235" cy="0"/>
          </a:xfrm>
          <a:prstGeom prst="line">
            <a:avLst/>
          </a:prstGeom>
          <a:ln>
            <a:solidFill>
              <a:srgbClr val="48A5BD"/>
            </a:solidFill>
            <a:prstDash val="dash"/>
            <a:headEnd type="oval"/>
          </a:ln>
        </p:spPr>
        <p:style>
          <a:lnRef idx="1">
            <a:srgbClr val="48A5BD"/>
          </a:lnRef>
          <a:fillRef idx="0">
            <a:srgbClr val="48A5BD"/>
          </a:fillRef>
          <a:effectRef idx="0">
            <a:srgbClr val="48A5BD"/>
          </a:effectRef>
          <a:fontRef idx="minor">
            <a:srgbClr val="000000"/>
          </a:fontRef>
        </p:style>
      </p:cxnSp>
      <p:sp>
        <p:nvSpPr>
          <p:cNvPr id="17" name="MH_Other_1"/>
          <p:cNvSpPr/>
          <p:nvPr>
            <p:custDataLst>
              <p:tags r:id="rId7"/>
            </p:custDataLst>
          </p:nvPr>
        </p:nvSpPr>
        <p:spPr>
          <a:xfrm>
            <a:off x="7153675" y="1752387"/>
            <a:ext cx="641040" cy="641041"/>
          </a:xfrm>
          <a:prstGeom prst="ellipse">
            <a:avLst/>
          </a:prstGeom>
          <a:solidFill>
            <a:srgbClr val="48A5BD"/>
          </a:solidFill>
          <a:ln>
            <a:noFill/>
          </a:ln>
        </p:spPr>
        <p:style>
          <a:lnRef idx="2">
            <a:srgbClr val="48A5BD">
              <a:shade val="50000"/>
            </a:srgbClr>
          </a:lnRef>
          <a:fillRef idx="1">
            <a:srgbClr val="48A5BD"/>
          </a:fillRef>
          <a:effectRef idx="0">
            <a:srgbClr val="48A5BD"/>
          </a:effectRef>
          <a:fontRef idx="minor">
            <a:srgbClr val="FFFFFF"/>
          </a:fontRef>
        </p:style>
        <p:txBody>
          <a:bodyPr wrap="square" anchor="ctr">
            <a:normAutofit/>
          </a:bodyPr>
          <a:lstStyle/>
          <a:p>
            <a:pPr algn="ctr">
              <a:defRPr/>
            </a:pPr>
            <a:endParaRPr lang="zh-CN" altLang="en-US" sz="2000" dirty="0">
              <a:solidFill>
                <a:srgbClr val="FEFFFF"/>
              </a:solidFill>
            </a:endParaRPr>
          </a:p>
        </p:txBody>
      </p:sp>
      <p:sp>
        <p:nvSpPr>
          <p:cNvPr id="18" name="MH_Other_2"/>
          <p:cNvSpPr/>
          <p:nvPr>
            <p:custDataLst>
              <p:tags r:id="rId8"/>
            </p:custDataLst>
          </p:nvPr>
        </p:nvSpPr>
        <p:spPr>
          <a:xfrm>
            <a:off x="7071528" y="1670240"/>
            <a:ext cx="611702" cy="887482"/>
          </a:xfrm>
          <a:custGeom>
            <a:avLst/>
            <a:gdLst>
              <a:gd name="connsiteX0" fmla="*/ 436034 w 661577"/>
              <a:gd name="connsiteY0" fmla="*/ 0 h 960970"/>
              <a:gd name="connsiteX1" fmla="*/ 436034 w 661577"/>
              <a:gd name="connsiteY1" fmla="*/ 31343 h 960970"/>
              <a:gd name="connsiteX2" fmla="*/ 436033 w 661577"/>
              <a:gd name="connsiteY2" fmla="*/ 31343 h 960970"/>
              <a:gd name="connsiteX3" fmla="*/ 31342 w 661577"/>
              <a:gd name="connsiteY3" fmla="*/ 436034 h 960970"/>
              <a:gd name="connsiteX4" fmla="*/ 436033 w 661577"/>
              <a:gd name="connsiteY4" fmla="*/ 840725 h 960970"/>
              <a:gd name="connsiteX5" fmla="*/ 436034 w 661577"/>
              <a:gd name="connsiteY5" fmla="*/ 840725 h 960970"/>
              <a:gd name="connsiteX6" fmla="*/ 436034 w 661577"/>
              <a:gd name="connsiteY6" fmla="*/ 840582 h 960970"/>
              <a:gd name="connsiteX7" fmla="*/ 661013 w 661577"/>
              <a:gd name="connsiteY7" fmla="*/ 958769 h 960970"/>
              <a:gd name="connsiteX8" fmla="*/ 661577 w 661577"/>
              <a:gd name="connsiteY8" fmla="*/ 960970 h 960970"/>
              <a:gd name="connsiteX9" fmla="*/ 616261 w 661577"/>
              <a:gd name="connsiteY9" fmla="*/ 960970 h 960970"/>
              <a:gd name="connsiteX10" fmla="*/ 612658 w 661577"/>
              <a:gd name="connsiteY10" fmla="*/ 949974 h 960970"/>
              <a:gd name="connsiteX11" fmla="*/ 436035 w 661577"/>
              <a:gd name="connsiteY11" fmla="*/ 871925 h 960970"/>
              <a:gd name="connsiteX12" fmla="*/ 436034 w 661577"/>
              <a:gd name="connsiteY12" fmla="*/ 871925 h 960970"/>
              <a:gd name="connsiteX13" fmla="*/ 436034 w 661577"/>
              <a:gd name="connsiteY13" fmla="*/ 872068 h 960970"/>
              <a:gd name="connsiteX14" fmla="*/ 0 w 661577"/>
              <a:gd name="connsiteY14" fmla="*/ 436034 h 960970"/>
              <a:gd name="connsiteX15" fmla="*/ 436034 w 661577"/>
              <a:gd name="connsiteY15" fmla="*/ 0 h 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1577" h="960970">
                <a:moveTo>
                  <a:pt x="436034" y="0"/>
                </a:moveTo>
                <a:lnTo>
                  <a:pt x="436034" y="31343"/>
                </a:lnTo>
                <a:lnTo>
                  <a:pt x="436033" y="31343"/>
                </a:lnTo>
                <a:cubicBezTo>
                  <a:pt x="212528" y="31343"/>
                  <a:pt x="31342" y="212529"/>
                  <a:pt x="31342" y="436034"/>
                </a:cubicBezTo>
                <a:cubicBezTo>
                  <a:pt x="31342" y="659539"/>
                  <a:pt x="212528" y="840725"/>
                  <a:pt x="436033" y="840725"/>
                </a:cubicBezTo>
                <a:lnTo>
                  <a:pt x="436034" y="840725"/>
                </a:lnTo>
                <a:lnTo>
                  <a:pt x="436034" y="840582"/>
                </a:lnTo>
                <a:cubicBezTo>
                  <a:pt x="556441" y="840582"/>
                  <a:pt x="582106" y="879862"/>
                  <a:pt x="661013" y="958769"/>
                </a:cubicBezTo>
                <a:lnTo>
                  <a:pt x="661577" y="960970"/>
                </a:lnTo>
                <a:lnTo>
                  <a:pt x="616261" y="960970"/>
                </a:lnTo>
                <a:lnTo>
                  <a:pt x="612658" y="949974"/>
                </a:lnTo>
                <a:cubicBezTo>
                  <a:pt x="551329" y="895790"/>
                  <a:pt x="547787" y="871925"/>
                  <a:pt x="436035" y="871925"/>
                </a:cubicBezTo>
                <a:lnTo>
                  <a:pt x="436034" y="871925"/>
                </a:lnTo>
                <a:lnTo>
                  <a:pt x="436034" y="872068"/>
                </a:lnTo>
                <a:cubicBezTo>
                  <a:pt x="195219" y="872068"/>
                  <a:pt x="0" y="676849"/>
                  <a:pt x="0" y="436034"/>
                </a:cubicBezTo>
                <a:cubicBezTo>
                  <a:pt x="0" y="195219"/>
                  <a:pt x="195219" y="0"/>
                  <a:pt x="436034" y="0"/>
                </a:cubicBezTo>
                <a:close/>
              </a:path>
            </a:pathLst>
          </a:custGeom>
          <a:solidFill>
            <a:srgbClr val="48A5BD"/>
          </a:solidFill>
          <a:ln>
            <a:noFill/>
          </a:ln>
        </p:spPr>
        <p:style>
          <a:lnRef idx="2">
            <a:srgbClr val="48A5BD">
              <a:shade val="50000"/>
            </a:srgbClr>
          </a:lnRef>
          <a:fillRef idx="1">
            <a:srgbClr val="48A5BD"/>
          </a:fillRef>
          <a:effectRef idx="0">
            <a:srgbClr val="48A5BD"/>
          </a:effectRef>
          <a:fontRef idx="minor">
            <a:srgbClr val="FFFFFF"/>
          </a:fontRef>
        </p:style>
        <p:txBody>
          <a:bodyPr wrap="square" anchor="ctr">
            <a:normAutofit/>
          </a:bodyPr>
          <a:lstStyle/>
          <a:p>
            <a:pPr algn="ctr">
              <a:defRPr/>
            </a:pPr>
            <a:endParaRPr lang="zh-CN" altLang="en-US">
              <a:solidFill>
                <a:srgbClr val="FEFFFF"/>
              </a:solidFill>
            </a:endParaRPr>
          </a:p>
        </p:txBody>
      </p:sp>
      <p:sp>
        <p:nvSpPr>
          <p:cNvPr id="19" name="MH_Other_3"/>
          <p:cNvSpPr/>
          <p:nvPr>
            <p:custDataLst>
              <p:tags r:id="rId9"/>
            </p:custDataLst>
          </p:nvPr>
        </p:nvSpPr>
        <p:spPr>
          <a:xfrm>
            <a:off x="7634822" y="2540120"/>
            <a:ext cx="67478" cy="67478"/>
          </a:xfrm>
          <a:prstGeom prst="ellipse">
            <a:avLst/>
          </a:prstGeom>
          <a:solidFill>
            <a:srgbClr val="48A5BD"/>
          </a:solidFill>
          <a:ln w="9525">
            <a:solidFill>
              <a:srgbClr val="FEFFFF"/>
            </a:solidFill>
          </a:ln>
        </p:spPr>
        <p:style>
          <a:lnRef idx="2">
            <a:srgbClr val="48A5BD">
              <a:shade val="50000"/>
            </a:srgbClr>
          </a:lnRef>
          <a:fillRef idx="1">
            <a:srgbClr val="48A5BD"/>
          </a:fillRef>
          <a:effectRef idx="0">
            <a:srgbClr val="48A5BD"/>
          </a:effectRef>
          <a:fontRef idx="minor">
            <a:srgbClr val="FFFFFF"/>
          </a:fontRef>
        </p:style>
        <p:txBody>
          <a:bodyPr wrap="square" anchor="ctr">
            <a:normAutofit fontScale="25000" lnSpcReduction="20000"/>
          </a:bodyPr>
          <a:lstStyle/>
          <a:p>
            <a:pPr algn="ctr">
              <a:defRPr/>
            </a:pPr>
            <a:endParaRPr lang="zh-CN" altLang="en-US">
              <a:solidFill>
                <a:srgbClr val="FEFFFF"/>
              </a:solidFill>
            </a:endParaRPr>
          </a:p>
        </p:txBody>
      </p:sp>
      <p:sp>
        <p:nvSpPr>
          <p:cNvPr id="38" name="KSO_Shape"/>
          <p:cNvSpPr/>
          <p:nvPr>
            <p:custDataLst>
              <p:tags r:id="rId10"/>
            </p:custDataLst>
          </p:nvPr>
        </p:nvSpPr>
        <p:spPr bwMode="auto">
          <a:xfrm>
            <a:off x="7383868" y="1884608"/>
            <a:ext cx="184555" cy="369110"/>
          </a:xfrm>
          <a:custGeom>
            <a:avLst/>
            <a:gdLst/>
            <a:ahLst/>
            <a:cxnLst/>
            <a:rect l="0" t="0" r="r" b="b"/>
            <a:pathLst>
              <a:path w="725488" h="1450976">
                <a:moveTo>
                  <a:pt x="180975" y="543686"/>
                </a:moveTo>
                <a:lnTo>
                  <a:pt x="544513" y="543686"/>
                </a:lnTo>
                <a:lnTo>
                  <a:pt x="544513" y="785648"/>
                </a:lnTo>
                <a:lnTo>
                  <a:pt x="544248" y="794903"/>
                </a:lnTo>
                <a:lnTo>
                  <a:pt x="543187" y="804158"/>
                </a:lnTo>
                <a:lnTo>
                  <a:pt x="542392" y="813149"/>
                </a:lnTo>
                <a:lnTo>
                  <a:pt x="540536" y="822140"/>
                </a:lnTo>
                <a:lnTo>
                  <a:pt x="538679" y="830867"/>
                </a:lnTo>
                <a:lnTo>
                  <a:pt x="536293" y="839329"/>
                </a:lnTo>
                <a:lnTo>
                  <a:pt x="533111" y="847791"/>
                </a:lnTo>
                <a:lnTo>
                  <a:pt x="530194" y="856253"/>
                </a:lnTo>
                <a:lnTo>
                  <a:pt x="526482" y="864186"/>
                </a:lnTo>
                <a:lnTo>
                  <a:pt x="522504" y="871855"/>
                </a:lnTo>
                <a:lnTo>
                  <a:pt x="517997" y="879523"/>
                </a:lnTo>
                <a:lnTo>
                  <a:pt x="513224" y="886928"/>
                </a:lnTo>
                <a:lnTo>
                  <a:pt x="508186" y="893803"/>
                </a:lnTo>
                <a:lnTo>
                  <a:pt x="502882" y="900943"/>
                </a:lnTo>
                <a:lnTo>
                  <a:pt x="497049" y="907290"/>
                </a:lnTo>
                <a:lnTo>
                  <a:pt x="490950" y="913636"/>
                </a:lnTo>
                <a:lnTo>
                  <a:pt x="484851" y="919718"/>
                </a:lnTo>
                <a:lnTo>
                  <a:pt x="478222" y="925271"/>
                </a:lnTo>
                <a:lnTo>
                  <a:pt x="471328" y="930825"/>
                </a:lnTo>
                <a:lnTo>
                  <a:pt x="464169" y="935849"/>
                </a:lnTo>
                <a:lnTo>
                  <a:pt x="456744" y="940609"/>
                </a:lnTo>
                <a:lnTo>
                  <a:pt x="449054" y="944840"/>
                </a:lnTo>
                <a:lnTo>
                  <a:pt x="441630" y="949071"/>
                </a:lnTo>
                <a:lnTo>
                  <a:pt x="433145" y="952773"/>
                </a:lnTo>
                <a:lnTo>
                  <a:pt x="424925" y="955682"/>
                </a:lnTo>
                <a:lnTo>
                  <a:pt x="416705" y="958855"/>
                </a:lnTo>
                <a:lnTo>
                  <a:pt x="407954" y="961235"/>
                </a:lnTo>
                <a:lnTo>
                  <a:pt x="399204" y="963086"/>
                </a:lnTo>
                <a:lnTo>
                  <a:pt x="390188" y="964673"/>
                </a:lnTo>
                <a:lnTo>
                  <a:pt x="380908" y="965730"/>
                </a:lnTo>
                <a:lnTo>
                  <a:pt x="371892" y="966788"/>
                </a:lnTo>
                <a:lnTo>
                  <a:pt x="362612" y="966788"/>
                </a:lnTo>
                <a:lnTo>
                  <a:pt x="353331" y="966788"/>
                </a:lnTo>
                <a:lnTo>
                  <a:pt x="344050" y="965730"/>
                </a:lnTo>
                <a:lnTo>
                  <a:pt x="334770" y="964673"/>
                </a:lnTo>
                <a:lnTo>
                  <a:pt x="326019" y="963086"/>
                </a:lnTo>
                <a:lnTo>
                  <a:pt x="317269" y="961235"/>
                </a:lnTo>
                <a:lnTo>
                  <a:pt x="308518" y="958855"/>
                </a:lnTo>
                <a:lnTo>
                  <a:pt x="300033" y="955682"/>
                </a:lnTo>
                <a:lnTo>
                  <a:pt x="291813" y="952773"/>
                </a:lnTo>
                <a:lnTo>
                  <a:pt x="283858" y="949071"/>
                </a:lnTo>
                <a:lnTo>
                  <a:pt x="275903" y="944840"/>
                </a:lnTo>
                <a:lnTo>
                  <a:pt x="268214" y="940609"/>
                </a:lnTo>
                <a:lnTo>
                  <a:pt x="261054" y="935849"/>
                </a:lnTo>
                <a:lnTo>
                  <a:pt x="253895" y="930825"/>
                </a:lnTo>
                <a:lnTo>
                  <a:pt x="247001" y="925271"/>
                </a:lnTo>
                <a:lnTo>
                  <a:pt x="240372" y="919718"/>
                </a:lnTo>
                <a:lnTo>
                  <a:pt x="234008" y="913636"/>
                </a:lnTo>
                <a:lnTo>
                  <a:pt x="228174" y="907290"/>
                </a:lnTo>
                <a:lnTo>
                  <a:pt x="222341" y="900943"/>
                </a:lnTo>
                <a:lnTo>
                  <a:pt x="217037" y="893803"/>
                </a:lnTo>
                <a:lnTo>
                  <a:pt x="211999" y="886928"/>
                </a:lnTo>
                <a:lnTo>
                  <a:pt x="207226" y="879523"/>
                </a:lnTo>
                <a:lnTo>
                  <a:pt x="202984" y="871855"/>
                </a:lnTo>
                <a:lnTo>
                  <a:pt x="199006" y="864186"/>
                </a:lnTo>
                <a:lnTo>
                  <a:pt x="195294" y="856253"/>
                </a:lnTo>
                <a:lnTo>
                  <a:pt x="191847" y="847791"/>
                </a:lnTo>
                <a:lnTo>
                  <a:pt x="189195" y="839329"/>
                </a:lnTo>
                <a:lnTo>
                  <a:pt x="186809" y="830867"/>
                </a:lnTo>
                <a:lnTo>
                  <a:pt x="184422" y="822140"/>
                </a:lnTo>
                <a:lnTo>
                  <a:pt x="183097" y="813149"/>
                </a:lnTo>
                <a:lnTo>
                  <a:pt x="181771" y="804158"/>
                </a:lnTo>
                <a:lnTo>
                  <a:pt x="181240" y="794903"/>
                </a:lnTo>
                <a:lnTo>
                  <a:pt x="180975" y="785648"/>
                </a:lnTo>
                <a:lnTo>
                  <a:pt x="180975" y="543686"/>
                </a:lnTo>
                <a:close/>
                <a:moveTo>
                  <a:pt x="60589" y="484188"/>
                </a:moveTo>
                <a:lnTo>
                  <a:pt x="66675" y="484453"/>
                </a:lnTo>
                <a:lnTo>
                  <a:pt x="72760" y="485510"/>
                </a:lnTo>
                <a:lnTo>
                  <a:pt x="78581" y="487096"/>
                </a:lnTo>
                <a:lnTo>
                  <a:pt x="84137" y="488947"/>
                </a:lnTo>
                <a:lnTo>
                  <a:pt x="89429" y="491591"/>
                </a:lnTo>
                <a:lnTo>
                  <a:pt x="94191" y="494499"/>
                </a:lnTo>
                <a:lnTo>
                  <a:pt x="99219" y="497935"/>
                </a:lnTo>
                <a:lnTo>
                  <a:pt x="103452" y="501901"/>
                </a:lnTo>
                <a:lnTo>
                  <a:pt x="107421" y="506131"/>
                </a:lnTo>
                <a:lnTo>
                  <a:pt x="110596" y="510889"/>
                </a:lnTo>
                <a:lnTo>
                  <a:pt x="113771" y="515912"/>
                </a:lnTo>
                <a:lnTo>
                  <a:pt x="116152" y="521200"/>
                </a:lnTo>
                <a:lnTo>
                  <a:pt x="118269" y="526487"/>
                </a:lnTo>
                <a:lnTo>
                  <a:pt x="119856" y="532303"/>
                </a:lnTo>
                <a:lnTo>
                  <a:pt x="120650" y="538383"/>
                </a:lnTo>
                <a:lnTo>
                  <a:pt x="121179" y="544464"/>
                </a:lnTo>
                <a:lnTo>
                  <a:pt x="121179" y="786095"/>
                </a:lnTo>
                <a:lnTo>
                  <a:pt x="121179" y="793233"/>
                </a:lnTo>
                <a:lnTo>
                  <a:pt x="121973" y="803807"/>
                </a:lnTo>
                <a:lnTo>
                  <a:pt x="123560" y="817554"/>
                </a:lnTo>
                <a:lnTo>
                  <a:pt x="124619" y="825750"/>
                </a:lnTo>
                <a:lnTo>
                  <a:pt x="126206" y="834209"/>
                </a:lnTo>
                <a:lnTo>
                  <a:pt x="128058" y="843462"/>
                </a:lnTo>
                <a:lnTo>
                  <a:pt x="130175" y="853244"/>
                </a:lnTo>
                <a:lnTo>
                  <a:pt x="132821" y="863290"/>
                </a:lnTo>
                <a:lnTo>
                  <a:pt x="136260" y="873600"/>
                </a:lnTo>
                <a:lnTo>
                  <a:pt x="139964" y="883910"/>
                </a:lnTo>
                <a:lnTo>
                  <a:pt x="144198" y="894485"/>
                </a:lnTo>
                <a:lnTo>
                  <a:pt x="149225" y="905588"/>
                </a:lnTo>
                <a:lnTo>
                  <a:pt x="154517" y="916163"/>
                </a:lnTo>
                <a:lnTo>
                  <a:pt x="160867" y="927002"/>
                </a:lnTo>
                <a:lnTo>
                  <a:pt x="164306" y="932289"/>
                </a:lnTo>
                <a:lnTo>
                  <a:pt x="167746" y="937577"/>
                </a:lnTo>
                <a:lnTo>
                  <a:pt x="171714" y="942864"/>
                </a:lnTo>
                <a:lnTo>
                  <a:pt x="175683" y="947887"/>
                </a:lnTo>
                <a:lnTo>
                  <a:pt x="179652" y="953174"/>
                </a:lnTo>
                <a:lnTo>
                  <a:pt x="184150" y="957933"/>
                </a:lnTo>
                <a:lnTo>
                  <a:pt x="188384" y="962956"/>
                </a:lnTo>
                <a:lnTo>
                  <a:pt x="193411" y="967714"/>
                </a:lnTo>
                <a:lnTo>
                  <a:pt x="198438" y="972209"/>
                </a:lnTo>
                <a:lnTo>
                  <a:pt x="203730" y="976967"/>
                </a:lnTo>
                <a:lnTo>
                  <a:pt x="209286" y="981197"/>
                </a:lnTo>
                <a:lnTo>
                  <a:pt x="214577" y="985427"/>
                </a:lnTo>
                <a:lnTo>
                  <a:pt x="220663" y="989657"/>
                </a:lnTo>
                <a:lnTo>
                  <a:pt x="226748" y="993622"/>
                </a:lnTo>
                <a:lnTo>
                  <a:pt x="233363" y="997323"/>
                </a:lnTo>
                <a:lnTo>
                  <a:pt x="239977" y="1001025"/>
                </a:lnTo>
                <a:lnTo>
                  <a:pt x="246857" y="1004461"/>
                </a:lnTo>
                <a:lnTo>
                  <a:pt x="254000" y="1007634"/>
                </a:lnTo>
                <a:lnTo>
                  <a:pt x="261673" y="1010542"/>
                </a:lnTo>
                <a:lnTo>
                  <a:pt x="269346" y="1013714"/>
                </a:lnTo>
                <a:lnTo>
                  <a:pt x="277019" y="1016093"/>
                </a:lnTo>
                <a:lnTo>
                  <a:pt x="285750" y="1018473"/>
                </a:lnTo>
                <a:lnTo>
                  <a:pt x="294217" y="1020852"/>
                </a:lnTo>
                <a:lnTo>
                  <a:pt x="302948" y="1022438"/>
                </a:lnTo>
                <a:lnTo>
                  <a:pt x="312209" y="1024024"/>
                </a:lnTo>
                <a:lnTo>
                  <a:pt x="321734" y="1025611"/>
                </a:lnTo>
                <a:lnTo>
                  <a:pt x="331523" y="1026404"/>
                </a:lnTo>
                <a:lnTo>
                  <a:pt x="341842" y="1027461"/>
                </a:lnTo>
                <a:lnTo>
                  <a:pt x="352161" y="1027726"/>
                </a:lnTo>
                <a:lnTo>
                  <a:pt x="362744" y="1027990"/>
                </a:lnTo>
                <a:lnTo>
                  <a:pt x="373857" y="1027726"/>
                </a:lnTo>
                <a:lnTo>
                  <a:pt x="384440" y="1027197"/>
                </a:lnTo>
                <a:lnTo>
                  <a:pt x="394759" y="1026404"/>
                </a:lnTo>
                <a:lnTo>
                  <a:pt x="404813" y="1025346"/>
                </a:lnTo>
                <a:lnTo>
                  <a:pt x="414602" y="1023760"/>
                </a:lnTo>
                <a:lnTo>
                  <a:pt x="424127" y="1022174"/>
                </a:lnTo>
                <a:lnTo>
                  <a:pt x="432859" y="1020059"/>
                </a:lnTo>
                <a:lnTo>
                  <a:pt x="441854" y="1017944"/>
                </a:lnTo>
                <a:lnTo>
                  <a:pt x="450321" y="1015565"/>
                </a:lnTo>
                <a:lnTo>
                  <a:pt x="458523" y="1012921"/>
                </a:lnTo>
                <a:lnTo>
                  <a:pt x="466196" y="1009749"/>
                </a:lnTo>
                <a:lnTo>
                  <a:pt x="473869" y="1006312"/>
                </a:lnTo>
                <a:lnTo>
                  <a:pt x="481013" y="1003140"/>
                </a:lnTo>
                <a:lnTo>
                  <a:pt x="488157" y="999438"/>
                </a:lnTo>
                <a:lnTo>
                  <a:pt x="494771" y="995473"/>
                </a:lnTo>
                <a:lnTo>
                  <a:pt x="501386" y="991507"/>
                </a:lnTo>
                <a:lnTo>
                  <a:pt x="507736" y="987278"/>
                </a:lnTo>
                <a:lnTo>
                  <a:pt x="513821" y="983048"/>
                </a:lnTo>
                <a:lnTo>
                  <a:pt x="519113" y="978289"/>
                </a:lnTo>
                <a:lnTo>
                  <a:pt x="524669" y="973795"/>
                </a:lnTo>
                <a:lnTo>
                  <a:pt x="530225" y="969036"/>
                </a:lnTo>
                <a:lnTo>
                  <a:pt x="534988" y="964013"/>
                </a:lnTo>
                <a:lnTo>
                  <a:pt x="540015" y="959255"/>
                </a:lnTo>
                <a:lnTo>
                  <a:pt x="544248" y="953967"/>
                </a:lnTo>
                <a:lnTo>
                  <a:pt x="548746" y="948944"/>
                </a:lnTo>
                <a:lnTo>
                  <a:pt x="552715" y="943657"/>
                </a:lnTo>
                <a:lnTo>
                  <a:pt x="556684" y="938105"/>
                </a:lnTo>
                <a:lnTo>
                  <a:pt x="560388" y="932554"/>
                </a:lnTo>
                <a:lnTo>
                  <a:pt x="564092" y="927266"/>
                </a:lnTo>
                <a:lnTo>
                  <a:pt x="567267" y="921715"/>
                </a:lnTo>
                <a:lnTo>
                  <a:pt x="573352" y="910876"/>
                </a:lnTo>
                <a:lnTo>
                  <a:pt x="578644" y="899772"/>
                </a:lnTo>
                <a:lnTo>
                  <a:pt x="583407" y="888404"/>
                </a:lnTo>
                <a:lnTo>
                  <a:pt x="587375" y="877830"/>
                </a:lnTo>
                <a:lnTo>
                  <a:pt x="591080" y="867255"/>
                </a:lnTo>
                <a:lnTo>
                  <a:pt x="594255" y="856416"/>
                </a:lnTo>
                <a:lnTo>
                  <a:pt x="596636" y="846899"/>
                </a:lnTo>
                <a:lnTo>
                  <a:pt x="598752" y="837117"/>
                </a:lnTo>
                <a:lnTo>
                  <a:pt x="600605" y="828129"/>
                </a:lnTo>
                <a:lnTo>
                  <a:pt x="601928" y="819934"/>
                </a:lnTo>
                <a:lnTo>
                  <a:pt x="602721" y="812267"/>
                </a:lnTo>
                <a:lnTo>
                  <a:pt x="604044" y="799577"/>
                </a:lnTo>
                <a:lnTo>
                  <a:pt x="604573" y="790853"/>
                </a:lnTo>
                <a:lnTo>
                  <a:pt x="604573" y="786095"/>
                </a:lnTo>
                <a:lnTo>
                  <a:pt x="604573" y="544464"/>
                </a:lnTo>
                <a:lnTo>
                  <a:pt x="604838" y="538383"/>
                </a:lnTo>
                <a:lnTo>
                  <a:pt x="605896" y="532303"/>
                </a:lnTo>
                <a:lnTo>
                  <a:pt x="607219" y="526487"/>
                </a:lnTo>
                <a:lnTo>
                  <a:pt x="609336" y="521200"/>
                </a:lnTo>
                <a:lnTo>
                  <a:pt x="611982" y="515912"/>
                </a:lnTo>
                <a:lnTo>
                  <a:pt x="614892" y="510889"/>
                </a:lnTo>
                <a:lnTo>
                  <a:pt x="618332" y="506131"/>
                </a:lnTo>
                <a:lnTo>
                  <a:pt x="622300" y="501901"/>
                </a:lnTo>
                <a:lnTo>
                  <a:pt x="626534" y="497935"/>
                </a:lnTo>
                <a:lnTo>
                  <a:pt x="631296" y="494499"/>
                </a:lnTo>
                <a:lnTo>
                  <a:pt x="636323" y="491591"/>
                </a:lnTo>
                <a:lnTo>
                  <a:pt x="641350" y="488947"/>
                </a:lnTo>
                <a:lnTo>
                  <a:pt x="646907" y="487096"/>
                </a:lnTo>
                <a:lnTo>
                  <a:pt x="652992" y="485510"/>
                </a:lnTo>
                <a:lnTo>
                  <a:pt x="658813" y="484453"/>
                </a:lnTo>
                <a:lnTo>
                  <a:pt x="664898" y="484188"/>
                </a:lnTo>
                <a:lnTo>
                  <a:pt x="671248" y="484453"/>
                </a:lnTo>
                <a:lnTo>
                  <a:pt x="677069" y="485510"/>
                </a:lnTo>
                <a:lnTo>
                  <a:pt x="682890" y="487096"/>
                </a:lnTo>
                <a:lnTo>
                  <a:pt x="688711" y="488947"/>
                </a:lnTo>
                <a:lnTo>
                  <a:pt x="694003" y="491591"/>
                </a:lnTo>
                <a:lnTo>
                  <a:pt x="698765" y="494499"/>
                </a:lnTo>
                <a:lnTo>
                  <a:pt x="703528" y="497935"/>
                </a:lnTo>
                <a:lnTo>
                  <a:pt x="708026" y="501901"/>
                </a:lnTo>
                <a:lnTo>
                  <a:pt x="711994" y="506131"/>
                </a:lnTo>
                <a:lnTo>
                  <a:pt x="715169" y="510889"/>
                </a:lnTo>
                <a:lnTo>
                  <a:pt x="718344" y="515912"/>
                </a:lnTo>
                <a:lnTo>
                  <a:pt x="720726" y="521200"/>
                </a:lnTo>
                <a:lnTo>
                  <a:pt x="722842" y="526487"/>
                </a:lnTo>
                <a:lnTo>
                  <a:pt x="724430" y="532303"/>
                </a:lnTo>
                <a:lnTo>
                  <a:pt x="725223" y="538383"/>
                </a:lnTo>
                <a:lnTo>
                  <a:pt x="725488" y="544464"/>
                </a:lnTo>
                <a:lnTo>
                  <a:pt x="725488" y="786095"/>
                </a:lnTo>
                <a:lnTo>
                  <a:pt x="725223" y="797462"/>
                </a:lnTo>
                <a:lnTo>
                  <a:pt x="724694" y="809095"/>
                </a:lnTo>
                <a:lnTo>
                  <a:pt x="723636" y="821255"/>
                </a:lnTo>
                <a:lnTo>
                  <a:pt x="722313" y="833681"/>
                </a:lnTo>
                <a:lnTo>
                  <a:pt x="720461" y="846370"/>
                </a:lnTo>
                <a:lnTo>
                  <a:pt x="718080" y="859853"/>
                </a:lnTo>
                <a:lnTo>
                  <a:pt x="714905" y="873336"/>
                </a:lnTo>
                <a:lnTo>
                  <a:pt x="711465" y="886554"/>
                </a:lnTo>
                <a:lnTo>
                  <a:pt x="707496" y="900830"/>
                </a:lnTo>
                <a:lnTo>
                  <a:pt x="702998" y="914312"/>
                </a:lnTo>
                <a:lnTo>
                  <a:pt x="698236" y="928324"/>
                </a:lnTo>
                <a:lnTo>
                  <a:pt x="692415" y="942335"/>
                </a:lnTo>
                <a:lnTo>
                  <a:pt x="686065" y="956347"/>
                </a:lnTo>
                <a:lnTo>
                  <a:pt x="679186" y="970094"/>
                </a:lnTo>
                <a:lnTo>
                  <a:pt x="671513" y="983841"/>
                </a:lnTo>
                <a:lnTo>
                  <a:pt x="663311" y="997323"/>
                </a:lnTo>
                <a:lnTo>
                  <a:pt x="658813" y="1003933"/>
                </a:lnTo>
                <a:lnTo>
                  <a:pt x="654315" y="1010542"/>
                </a:lnTo>
                <a:lnTo>
                  <a:pt x="649552" y="1017151"/>
                </a:lnTo>
                <a:lnTo>
                  <a:pt x="644525" y="1023496"/>
                </a:lnTo>
                <a:lnTo>
                  <a:pt x="639498" y="1029841"/>
                </a:lnTo>
                <a:lnTo>
                  <a:pt x="634207" y="1035921"/>
                </a:lnTo>
                <a:lnTo>
                  <a:pt x="628650" y="1042001"/>
                </a:lnTo>
                <a:lnTo>
                  <a:pt x="623094" y="1048082"/>
                </a:lnTo>
                <a:lnTo>
                  <a:pt x="617009" y="1054162"/>
                </a:lnTo>
                <a:lnTo>
                  <a:pt x="610923" y="1059978"/>
                </a:lnTo>
                <a:lnTo>
                  <a:pt x="604838" y="1065530"/>
                </a:lnTo>
                <a:lnTo>
                  <a:pt x="598488" y="1071082"/>
                </a:lnTo>
                <a:lnTo>
                  <a:pt x="591873" y="1076369"/>
                </a:lnTo>
                <a:lnTo>
                  <a:pt x="584730" y="1081656"/>
                </a:lnTo>
                <a:lnTo>
                  <a:pt x="577850" y="1086944"/>
                </a:lnTo>
                <a:lnTo>
                  <a:pt x="570442" y="1091702"/>
                </a:lnTo>
                <a:lnTo>
                  <a:pt x="563034" y="1096461"/>
                </a:lnTo>
                <a:lnTo>
                  <a:pt x="555096" y="1101219"/>
                </a:lnTo>
                <a:lnTo>
                  <a:pt x="547159" y="1105714"/>
                </a:lnTo>
                <a:lnTo>
                  <a:pt x="538957" y="1109944"/>
                </a:lnTo>
                <a:lnTo>
                  <a:pt x="530755" y="1113909"/>
                </a:lnTo>
                <a:lnTo>
                  <a:pt x="522288" y="1117875"/>
                </a:lnTo>
                <a:lnTo>
                  <a:pt x="513292" y="1121576"/>
                </a:lnTo>
                <a:lnTo>
                  <a:pt x="504296" y="1125277"/>
                </a:lnTo>
                <a:lnTo>
                  <a:pt x="495036" y="1128185"/>
                </a:lnTo>
                <a:lnTo>
                  <a:pt x="485246" y="1131357"/>
                </a:lnTo>
                <a:lnTo>
                  <a:pt x="475721" y="1134001"/>
                </a:lnTo>
                <a:lnTo>
                  <a:pt x="465932" y="1136909"/>
                </a:lnTo>
                <a:lnTo>
                  <a:pt x="455613" y="1139288"/>
                </a:lnTo>
                <a:lnTo>
                  <a:pt x="445029" y="1141139"/>
                </a:lnTo>
                <a:lnTo>
                  <a:pt x="434182" y="1142989"/>
                </a:lnTo>
                <a:lnTo>
                  <a:pt x="423069" y="1144840"/>
                </a:lnTo>
                <a:lnTo>
                  <a:pt x="423069" y="1329896"/>
                </a:lnTo>
                <a:lnTo>
                  <a:pt x="664898" y="1329896"/>
                </a:lnTo>
                <a:lnTo>
                  <a:pt x="671248" y="1330161"/>
                </a:lnTo>
                <a:lnTo>
                  <a:pt x="677069" y="1331218"/>
                </a:lnTo>
                <a:lnTo>
                  <a:pt x="682890" y="1332540"/>
                </a:lnTo>
                <a:lnTo>
                  <a:pt x="688711" y="1334919"/>
                </a:lnTo>
                <a:lnTo>
                  <a:pt x="694003" y="1337299"/>
                </a:lnTo>
                <a:lnTo>
                  <a:pt x="698765" y="1340207"/>
                </a:lnTo>
                <a:lnTo>
                  <a:pt x="703528" y="1343643"/>
                </a:lnTo>
                <a:lnTo>
                  <a:pt x="708026" y="1347609"/>
                </a:lnTo>
                <a:lnTo>
                  <a:pt x="711994" y="1351839"/>
                </a:lnTo>
                <a:lnTo>
                  <a:pt x="715169" y="1356862"/>
                </a:lnTo>
                <a:lnTo>
                  <a:pt x="718344" y="1361620"/>
                </a:lnTo>
                <a:lnTo>
                  <a:pt x="720726" y="1366908"/>
                </a:lnTo>
                <a:lnTo>
                  <a:pt x="722842" y="1372195"/>
                </a:lnTo>
                <a:lnTo>
                  <a:pt x="724430" y="1378011"/>
                </a:lnTo>
                <a:lnTo>
                  <a:pt x="725223" y="1384092"/>
                </a:lnTo>
                <a:lnTo>
                  <a:pt x="725488" y="1390172"/>
                </a:lnTo>
                <a:lnTo>
                  <a:pt x="725223" y="1396517"/>
                </a:lnTo>
                <a:lnTo>
                  <a:pt x="724430" y="1402333"/>
                </a:lnTo>
                <a:lnTo>
                  <a:pt x="722842" y="1408149"/>
                </a:lnTo>
                <a:lnTo>
                  <a:pt x="720726" y="1413965"/>
                </a:lnTo>
                <a:lnTo>
                  <a:pt x="718344" y="1419252"/>
                </a:lnTo>
                <a:lnTo>
                  <a:pt x="715169" y="1424011"/>
                </a:lnTo>
                <a:lnTo>
                  <a:pt x="711994" y="1429034"/>
                </a:lnTo>
                <a:lnTo>
                  <a:pt x="708026" y="1433264"/>
                </a:lnTo>
                <a:lnTo>
                  <a:pt x="703528" y="1436965"/>
                </a:lnTo>
                <a:lnTo>
                  <a:pt x="698765" y="1440402"/>
                </a:lnTo>
                <a:lnTo>
                  <a:pt x="694003" y="1443574"/>
                </a:lnTo>
                <a:lnTo>
                  <a:pt x="688711" y="1445953"/>
                </a:lnTo>
                <a:lnTo>
                  <a:pt x="682890" y="1448068"/>
                </a:lnTo>
                <a:lnTo>
                  <a:pt x="677069" y="1449654"/>
                </a:lnTo>
                <a:lnTo>
                  <a:pt x="671248" y="1450447"/>
                </a:lnTo>
                <a:lnTo>
                  <a:pt x="664898" y="1450976"/>
                </a:lnTo>
                <a:lnTo>
                  <a:pt x="60589" y="1450976"/>
                </a:lnTo>
                <a:lnTo>
                  <a:pt x="54239" y="1450447"/>
                </a:lnTo>
                <a:lnTo>
                  <a:pt x="48419" y="1449654"/>
                </a:lnTo>
                <a:lnTo>
                  <a:pt x="42598" y="1448068"/>
                </a:lnTo>
                <a:lnTo>
                  <a:pt x="37041" y="1445953"/>
                </a:lnTo>
                <a:lnTo>
                  <a:pt x="31750" y="1443574"/>
                </a:lnTo>
                <a:lnTo>
                  <a:pt x="26723" y="1440402"/>
                </a:lnTo>
                <a:lnTo>
                  <a:pt x="21960" y="1436965"/>
                </a:lnTo>
                <a:lnTo>
                  <a:pt x="17727" y="1433264"/>
                </a:lnTo>
                <a:lnTo>
                  <a:pt x="13758" y="1429034"/>
                </a:lnTo>
                <a:lnTo>
                  <a:pt x="10319" y="1424011"/>
                </a:lnTo>
                <a:lnTo>
                  <a:pt x="7408" y="1419252"/>
                </a:lnTo>
                <a:lnTo>
                  <a:pt x="5027" y="1413965"/>
                </a:lnTo>
                <a:lnTo>
                  <a:pt x="2646" y="1408149"/>
                </a:lnTo>
                <a:lnTo>
                  <a:pt x="1323" y="1402333"/>
                </a:lnTo>
                <a:lnTo>
                  <a:pt x="264" y="1396517"/>
                </a:lnTo>
                <a:lnTo>
                  <a:pt x="0" y="1390172"/>
                </a:lnTo>
                <a:lnTo>
                  <a:pt x="264" y="1384092"/>
                </a:lnTo>
                <a:lnTo>
                  <a:pt x="1323" y="1378011"/>
                </a:lnTo>
                <a:lnTo>
                  <a:pt x="2646" y="1372195"/>
                </a:lnTo>
                <a:lnTo>
                  <a:pt x="5027" y="1366908"/>
                </a:lnTo>
                <a:lnTo>
                  <a:pt x="7408" y="1361620"/>
                </a:lnTo>
                <a:lnTo>
                  <a:pt x="10319" y="1356862"/>
                </a:lnTo>
                <a:lnTo>
                  <a:pt x="13758" y="1351839"/>
                </a:lnTo>
                <a:lnTo>
                  <a:pt x="17727" y="1347609"/>
                </a:lnTo>
                <a:lnTo>
                  <a:pt x="21960" y="1343643"/>
                </a:lnTo>
                <a:lnTo>
                  <a:pt x="26723" y="1340207"/>
                </a:lnTo>
                <a:lnTo>
                  <a:pt x="31750" y="1337299"/>
                </a:lnTo>
                <a:lnTo>
                  <a:pt x="37041" y="1334919"/>
                </a:lnTo>
                <a:lnTo>
                  <a:pt x="42598" y="1332540"/>
                </a:lnTo>
                <a:lnTo>
                  <a:pt x="48419" y="1331218"/>
                </a:lnTo>
                <a:lnTo>
                  <a:pt x="54239" y="1330161"/>
                </a:lnTo>
                <a:lnTo>
                  <a:pt x="60589" y="1329896"/>
                </a:lnTo>
                <a:lnTo>
                  <a:pt x="302419" y="1329896"/>
                </a:lnTo>
                <a:lnTo>
                  <a:pt x="302419" y="1144840"/>
                </a:lnTo>
                <a:lnTo>
                  <a:pt x="291571" y="1142989"/>
                </a:lnTo>
                <a:lnTo>
                  <a:pt x="280459" y="1141139"/>
                </a:lnTo>
                <a:lnTo>
                  <a:pt x="270140" y="1139288"/>
                </a:lnTo>
                <a:lnTo>
                  <a:pt x="259821" y="1136909"/>
                </a:lnTo>
                <a:lnTo>
                  <a:pt x="250032" y="1134001"/>
                </a:lnTo>
                <a:lnTo>
                  <a:pt x="240242" y="1131357"/>
                </a:lnTo>
                <a:lnTo>
                  <a:pt x="230452" y="1128185"/>
                </a:lnTo>
                <a:lnTo>
                  <a:pt x="221457" y="1125277"/>
                </a:lnTo>
                <a:lnTo>
                  <a:pt x="212196" y="1121576"/>
                </a:lnTo>
                <a:lnTo>
                  <a:pt x="203465" y="1117875"/>
                </a:lnTo>
                <a:lnTo>
                  <a:pt x="194734" y="1113909"/>
                </a:lnTo>
                <a:lnTo>
                  <a:pt x="186532" y="1109944"/>
                </a:lnTo>
                <a:lnTo>
                  <a:pt x="178329" y="1105714"/>
                </a:lnTo>
                <a:lnTo>
                  <a:pt x="170392" y="1101219"/>
                </a:lnTo>
                <a:lnTo>
                  <a:pt x="162454" y="1096461"/>
                </a:lnTo>
                <a:lnTo>
                  <a:pt x="155310" y="1091702"/>
                </a:lnTo>
                <a:lnTo>
                  <a:pt x="147902" y="1086944"/>
                </a:lnTo>
                <a:lnTo>
                  <a:pt x="140758" y="1081656"/>
                </a:lnTo>
                <a:lnTo>
                  <a:pt x="133879" y="1076369"/>
                </a:lnTo>
                <a:lnTo>
                  <a:pt x="127264" y="1071082"/>
                </a:lnTo>
                <a:lnTo>
                  <a:pt x="120650" y="1065530"/>
                </a:lnTo>
                <a:lnTo>
                  <a:pt x="114564" y="1059978"/>
                </a:lnTo>
                <a:lnTo>
                  <a:pt x="108479" y="1054162"/>
                </a:lnTo>
                <a:lnTo>
                  <a:pt x="102394" y="1048082"/>
                </a:lnTo>
                <a:lnTo>
                  <a:pt x="97102" y="1042001"/>
                </a:lnTo>
                <a:lnTo>
                  <a:pt x="91546" y="1035921"/>
                </a:lnTo>
                <a:lnTo>
                  <a:pt x="85989" y="1029841"/>
                </a:lnTo>
                <a:lnTo>
                  <a:pt x="81227" y="1023496"/>
                </a:lnTo>
                <a:lnTo>
                  <a:pt x="75935" y="1017151"/>
                </a:lnTo>
                <a:lnTo>
                  <a:pt x="71437" y="1010542"/>
                </a:lnTo>
                <a:lnTo>
                  <a:pt x="66675" y="1003933"/>
                </a:lnTo>
                <a:lnTo>
                  <a:pt x="62177" y="997323"/>
                </a:lnTo>
                <a:lnTo>
                  <a:pt x="53975" y="983841"/>
                </a:lnTo>
                <a:lnTo>
                  <a:pt x="46302" y="970094"/>
                </a:lnTo>
                <a:lnTo>
                  <a:pt x="39687" y="956347"/>
                </a:lnTo>
                <a:lnTo>
                  <a:pt x="33337" y="942335"/>
                </a:lnTo>
                <a:lnTo>
                  <a:pt x="27516" y="928324"/>
                </a:lnTo>
                <a:lnTo>
                  <a:pt x="22489" y="914312"/>
                </a:lnTo>
                <a:lnTo>
                  <a:pt x="17991" y="900830"/>
                </a:lnTo>
                <a:lnTo>
                  <a:pt x="14023" y="886554"/>
                </a:lnTo>
                <a:lnTo>
                  <a:pt x="10583" y="873336"/>
                </a:lnTo>
                <a:lnTo>
                  <a:pt x="7673" y="859853"/>
                </a:lnTo>
                <a:lnTo>
                  <a:pt x="5291" y="846370"/>
                </a:lnTo>
                <a:lnTo>
                  <a:pt x="3439" y="833681"/>
                </a:lnTo>
                <a:lnTo>
                  <a:pt x="1852" y="821255"/>
                </a:lnTo>
                <a:lnTo>
                  <a:pt x="1058" y="809095"/>
                </a:lnTo>
                <a:lnTo>
                  <a:pt x="264" y="797462"/>
                </a:lnTo>
                <a:lnTo>
                  <a:pt x="0" y="786095"/>
                </a:lnTo>
                <a:lnTo>
                  <a:pt x="0" y="544464"/>
                </a:lnTo>
                <a:lnTo>
                  <a:pt x="264" y="538383"/>
                </a:lnTo>
                <a:lnTo>
                  <a:pt x="1323" y="532303"/>
                </a:lnTo>
                <a:lnTo>
                  <a:pt x="2646" y="526487"/>
                </a:lnTo>
                <a:lnTo>
                  <a:pt x="5027" y="521200"/>
                </a:lnTo>
                <a:lnTo>
                  <a:pt x="7408" y="515912"/>
                </a:lnTo>
                <a:lnTo>
                  <a:pt x="10319" y="510889"/>
                </a:lnTo>
                <a:lnTo>
                  <a:pt x="13758" y="506131"/>
                </a:lnTo>
                <a:lnTo>
                  <a:pt x="17727" y="501901"/>
                </a:lnTo>
                <a:lnTo>
                  <a:pt x="21960" y="497935"/>
                </a:lnTo>
                <a:lnTo>
                  <a:pt x="26723" y="494499"/>
                </a:lnTo>
                <a:lnTo>
                  <a:pt x="31750" y="491591"/>
                </a:lnTo>
                <a:lnTo>
                  <a:pt x="37041" y="488947"/>
                </a:lnTo>
                <a:lnTo>
                  <a:pt x="42598" y="487096"/>
                </a:lnTo>
                <a:lnTo>
                  <a:pt x="48419" y="485510"/>
                </a:lnTo>
                <a:lnTo>
                  <a:pt x="54239" y="484453"/>
                </a:lnTo>
                <a:lnTo>
                  <a:pt x="60589" y="484188"/>
                </a:lnTo>
                <a:close/>
                <a:moveTo>
                  <a:pt x="362612" y="0"/>
                </a:moveTo>
                <a:lnTo>
                  <a:pt x="372158" y="265"/>
                </a:lnTo>
                <a:lnTo>
                  <a:pt x="381438" y="1058"/>
                </a:lnTo>
                <a:lnTo>
                  <a:pt x="390454" y="2116"/>
                </a:lnTo>
                <a:lnTo>
                  <a:pt x="399204" y="3967"/>
                </a:lnTo>
                <a:lnTo>
                  <a:pt x="408219" y="5553"/>
                </a:lnTo>
                <a:lnTo>
                  <a:pt x="416705" y="8198"/>
                </a:lnTo>
                <a:lnTo>
                  <a:pt x="424925" y="11107"/>
                </a:lnTo>
                <a:lnTo>
                  <a:pt x="433145" y="14280"/>
                </a:lnTo>
                <a:lnTo>
                  <a:pt x="441630" y="17982"/>
                </a:lnTo>
                <a:lnTo>
                  <a:pt x="449054" y="21949"/>
                </a:lnTo>
                <a:lnTo>
                  <a:pt x="456744" y="26444"/>
                </a:lnTo>
                <a:lnTo>
                  <a:pt x="464169" y="30939"/>
                </a:lnTo>
                <a:lnTo>
                  <a:pt x="471328" y="36228"/>
                </a:lnTo>
                <a:lnTo>
                  <a:pt x="478222" y="41253"/>
                </a:lnTo>
                <a:lnTo>
                  <a:pt x="484851" y="47070"/>
                </a:lnTo>
                <a:lnTo>
                  <a:pt x="490950" y="53152"/>
                </a:lnTo>
                <a:lnTo>
                  <a:pt x="497049" y="59234"/>
                </a:lnTo>
                <a:lnTo>
                  <a:pt x="502882" y="66110"/>
                </a:lnTo>
                <a:lnTo>
                  <a:pt x="508186" y="72721"/>
                </a:lnTo>
                <a:lnTo>
                  <a:pt x="513224" y="80125"/>
                </a:lnTo>
                <a:lnTo>
                  <a:pt x="517997" y="87265"/>
                </a:lnTo>
                <a:lnTo>
                  <a:pt x="522504" y="94934"/>
                </a:lnTo>
                <a:lnTo>
                  <a:pt x="526482" y="102602"/>
                </a:lnTo>
                <a:lnTo>
                  <a:pt x="530194" y="110800"/>
                </a:lnTo>
                <a:lnTo>
                  <a:pt x="533111" y="118998"/>
                </a:lnTo>
                <a:lnTo>
                  <a:pt x="536293" y="127195"/>
                </a:lnTo>
                <a:lnTo>
                  <a:pt x="538679" y="136186"/>
                </a:lnTo>
                <a:lnTo>
                  <a:pt x="540536" y="144648"/>
                </a:lnTo>
                <a:lnTo>
                  <a:pt x="542392" y="153903"/>
                </a:lnTo>
                <a:lnTo>
                  <a:pt x="543187" y="162630"/>
                </a:lnTo>
                <a:lnTo>
                  <a:pt x="544248" y="172150"/>
                </a:lnTo>
                <a:lnTo>
                  <a:pt x="544513" y="181141"/>
                </a:lnTo>
                <a:lnTo>
                  <a:pt x="544513" y="483394"/>
                </a:lnTo>
                <a:lnTo>
                  <a:pt x="180975" y="483394"/>
                </a:lnTo>
                <a:lnTo>
                  <a:pt x="180975" y="181141"/>
                </a:lnTo>
                <a:lnTo>
                  <a:pt x="181240" y="172150"/>
                </a:lnTo>
                <a:lnTo>
                  <a:pt x="181771" y="162630"/>
                </a:lnTo>
                <a:lnTo>
                  <a:pt x="183097" y="153903"/>
                </a:lnTo>
                <a:lnTo>
                  <a:pt x="184422" y="144648"/>
                </a:lnTo>
                <a:lnTo>
                  <a:pt x="186809" y="136186"/>
                </a:lnTo>
                <a:lnTo>
                  <a:pt x="189195" y="127195"/>
                </a:lnTo>
                <a:lnTo>
                  <a:pt x="191847" y="118998"/>
                </a:lnTo>
                <a:lnTo>
                  <a:pt x="195294" y="110800"/>
                </a:lnTo>
                <a:lnTo>
                  <a:pt x="199006" y="102602"/>
                </a:lnTo>
                <a:lnTo>
                  <a:pt x="202984" y="94934"/>
                </a:lnTo>
                <a:lnTo>
                  <a:pt x="207226" y="87265"/>
                </a:lnTo>
                <a:lnTo>
                  <a:pt x="211999" y="80125"/>
                </a:lnTo>
                <a:lnTo>
                  <a:pt x="217037" y="72721"/>
                </a:lnTo>
                <a:lnTo>
                  <a:pt x="222341" y="66110"/>
                </a:lnTo>
                <a:lnTo>
                  <a:pt x="228174" y="59234"/>
                </a:lnTo>
                <a:lnTo>
                  <a:pt x="234008" y="53152"/>
                </a:lnTo>
                <a:lnTo>
                  <a:pt x="240372" y="47070"/>
                </a:lnTo>
                <a:lnTo>
                  <a:pt x="247266" y="41253"/>
                </a:lnTo>
                <a:lnTo>
                  <a:pt x="253895" y="36228"/>
                </a:lnTo>
                <a:lnTo>
                  <a:pt x="261054" y="30939"/>
                </a:lnTo>
                <a:lnTo>
                  <a:pt x="268479" y="26444"/>
                </a:lnTo>
                <a:lnTo>
                  <a:pt x="275903" y="21949"/>
                </a:lnTo>
                <a:lnTo>
                  <a:pt x="283858" y="17982"/>
                </a:lnTo>
                <a:lnTo>
                  <a:pt x="291813" y="14280"/>
                </a:lnTo>
                <a:lnTo>
                  <a:pt x="300033" y="11107"/>
                </a:lnTo>
                <a:lnTo>
                  <a:pt x="308518" y="8198"/>
                </a:lnTo>
                <a:lnTo>
                  <a:pt x="317269" y="5553"/>
                </a:lnTo>
                <a:lnTo>
                  <a:pt x="326019" y="3967"/>
                </a:lnTo>
                <a:lnTo>
                  <a:pt x="334770" y="2116"/>
                </a:lnTo>
                <a:lnTo>
                  <a:pt x="344050" y="1058"/>
                </a:lnTo>
                <a:lnTo>
                  <a:pt x="353331" y="265"/>
                </a:lnTo>
                <a:lnTo>
                  <a:pt x="362612" y="0"/>
                </a:lnTo>
                <a:close/>
              </a:path>
            </a:pathLst>
          </a:custGeom>
          <a:solidFill>
            <a:srgbClr val="FFFFFF"/>
          </a:solidFill>
          <a:ln>
            <a:noFill/>
          </a:ln>
        </p:spPr>
        <p:txBody>
          <a:bodyPr wrap="square" anchor="ctr">
            <a:norm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rgbClr val="000000"/>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rgbClr val="000000"/>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rgbClr val="000000"/>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rgbClr val="000000"/>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rgbClr val="000000"/>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endParaRPr>
          </a:p>
        </p:txBody>
      </p:sp>
      <p:sp>
        <p:nvSpPr>
          <p:cNvPr id="21" name="文本框 14"/>
          <p:cNvSpPr txBox="1">
            <a:spLocks noChangeArrowheads="1"/>
          </p:cNvSpPr>
          <p:nvPr>
            <p:custDataLst>
              <p:tags r:id="rId11"/>
            </p:custDataLst>
          </p:nvPr>
        </p:nvSpPr>
        <p:spPr bwMode="auto">
          <a:xfrm>
            <a:off x="5249545" y="1771650"/>
            <a:ext cx="1660525"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defRPr>
                <a:solidFill>
                  <a:srgbClr val="000000"/>
                </a:solidFill>
                <a:latin typeface="Calibri" panose="020F0502020204030204" pitchFamily="34" charset="0"/>
                <a:ea typeface="宋体" panose="02010600030101010101" pitchFamily="2" charset="-122"/>
              </a:defRPr>
            </a:lvl1pPr>
            <a:lvl2pPr marL="742950" indent="-285750">
              <a:defRPr>
                <a:solidFill>
                  <a:srgbClr val="000000"/>
                </a:solidFill>
                <a:latin typeface="Calibri" panose="020F0502020204030204" pitchFamily="34" charset="0"/>
                <a:ea typeface="宋体" panose="02010600030101010101" pitchFamily="2" charset="-122"/>
              </a:defRPr>
            </a:lvl2pPr>
            <a:lvl3pPr marL="1143000" indent="-228600">
              <a:defRPr>
                <a:solidFill>
                  <a:srgbClr val="000000"/>
                </a:solidFill>
                <a:latin typeface="Calibri" panose="020F0502020204030204" pitchFamily="34" charset="0"/>
                <a:ea typeface="宋体" panose="02010600030101010101" pitchFamily="2" charset="-122"/>
              </a:defRPr>
            </a:lvl3pPr>
            <a:lvl4pPr marL="1600200" indent="-228600">
              <a:defRPr>
                <a:solidFill>
                  <a:srgbClr val="000000"/>
                </a:solidFill>
                <a:latin typeface="Calibri" panose="020F0502020204030204" pitchFamily="34" charset="0"/>
                <a:ea typeface="宋体" panose="02010600030101010101" pitchFamily="2" charset="-122"/>
              </a:defRPr>
            </a:lvl4pPr>
            <a:lvl5pPr marL="2057400" indent="-228600">
              <a:defRPr>
                <a:solidFill>
                  <a:srgbClr val="000000"/>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宋体" panose="02010600030101010101" pitchFamily="2" charset="-122"/>
              </a:defRPr>
            </a:lvl9pPr>
          </a:lstStyle>
          <a:p>
            <a:pPr algn="ctr">
              <a:lnSpc>
                <a:spcPct val="120000"/>
              </a:lnSpc>
            </a:pPr>
            <a:r>
              <a:rPr lang="zh-CN" altLang="en-US" b="1" spc="300">
                <a:solidFill>
                  <a:srgbClr val="48A5BD"/>
                </a:solidFill>
                <a:latin typeface="Arial" panose="020B0604020202020204" pitchFamily="34" charset="0"/>
                <a:ea typeface="微软雅黑" panose="020B0503020204020204" pitchFamily="34" charset="-122"/>
                <a:cs typeface="+mj-cs"/>
              </a:rPr>
              <a:t>总参数设置</a:t>
            </a:r>
            <a:endParaRPr lang="zh-CN" altLang="en-US" b="1" spc="300">
              <a:solidFill>
                <a:srgbClr val="48A5BD"/>
              </a:solidFill>
              <a:latin typeface="Arial" panose="020B0604020202020204" pitchFamily="34" charset="0"/>
              <a:ea typeface="微软雅黑" panose="020B0503020204020204" pitchFamily="34" charset="-122"/>
              <a:cs typeface="+mj-cs"/>
            </a:endParaRPr>
          </a:p>
        </p:txBody>
      </p:sp>
      <p:sp>
        <p:nvSpPr>
          <p:cNvPr id="22" name="文本框 21"/>
          <p:cNvSpPr txBox="1"/>
          <p:nvPr>
            <p:custDataLst>
              <p:tags r:id="rId12"/>
            </p:custDataLst>
          </p:nvPr>
        </p:nvSpPr>
        <p:spPr>
          <a:xfrm>
            <a:off x="5191760" y="2275205"/>
            <a:ext cx="1879600" cy="3786505"/>
          </a:xfrm>
          <a:prstGeom prst="rect">
            <a:avLst/>
          </a:prstGeom>
          <a:noFill/>
        </p:spPr>
        <p:txBody>
          <a:bodyPr wrap="square" rtlCol="0">
            <a:normAutofit lnSpcReduction="10000"/>
          </a:bodyPr>
          <a:lstStyle>
            <a:defPPr>
              <a:defRPr lang="zh-CN"/>
            </a:defPPr>
            <a:lvl1pPr>
              <a:lnSpc>
                <a:spcPct val="120000"/>
              </a:lnSpc>
              <a:defRPr sz="1600" spc="150">
                <a:latin typeface="微软雅黑" panose="020B0503020204020204" pitchFamily="34" charset="-122"/>
                <a:ea typeface="微软雅黑" panose="020B0503020204020204" pitchFamily="34" charset="-122"/>
              </a:defRPr>
            </a:lvl1pPr>
          </a:lstStyle>
          <a:p>
            <a:pPr indent="0" algn="l" fontAlgn="auto">
              <a:spcAft>
                <a:spcPts val="600"/>
              </a:spcAft>
            </a:pPr>
            <a:r>
              <a:rPr lang="zh-CN" altLang="en-US" dirty="0">
                <a:latin typeface="黑体" panose="02010609060101010101" charset="-122"/>
                <a:ea typeface="黑体" panose="02010609060101010101" charset="-122"/>
                <a:cs typeface="Arial" panose="020B0604020202020204" pitchFamily="34" charset="0"/>
                <a:sym typeface="+mn-ea"/>
              </a:rPr>
              <a:t>总参数增加链接模型设置参数，可设置：</a:t>
            </a:r>
            <a:endParaRPr lang="zh-CN" altLang="en-US" dirty="0">
              <a:latin typeface="黑体" panose="02010609060101010101" charset="-122"/>
              <a:ea typeface="黑体" panose="02010609060101010101" charset="-122"/>
              <a:cs typeface="Arial" panose="020B0604020202020204" pitchFamily="34" charset="0"/>
              <a:sym typeface="+mn-ea"/>
            </a:endParaRPr>
          </a:p>
          <a:p>
            <a:pPr indent="0" algn="l" fontAlgn="auto">
              <a:spcAft>
                <a:spcPts val="600"/>
              </a:spcAft>
            </a:pPr>
            <a:r>
              <a:rPr lang="zh-CN" altLang="en-US" dirty="0">
                <a:latin typeface="黑体" panose="02010609060101010101" charset="-122"/>
                <a:ea typeface="黑体" panose="02010609060101010101" charset="-122"/>
                <a:cs typeface="Arial" panose="020B0604020202020204" pitchFamily="34" charset="0"/>
                <a:sym typeface="+mn-ea"/>
              </a:rPr>
              <a:t>二次受力模型的工程路径；</a:t>
            </a:r>
            <a:endParaRPr lang="zh-CN" altLang="en-US" dirty="0">
              <a:latin typeface="黑体" panose="02010609060101010101" charset="-122"/>
              <a:ea typeface="黑体" panose="02010609060101010101" charset="-122"/>
              <a:cs typeface="Arial" panose="020B0604020202020204" pitchFamily="34" charset="0"/>
              <a:sym typeface="+mn-ea"/>
            </a:endParaRPr>
          </a:p>
          <a:p>
            <a:pPr indent="0" algn="l" fontAlgn="auto">
              <a:spcAft>
                <a:spcPts val="600"/>
              </a:spcAft>
            </a:pPr>
            <a:r>
              <a:rPr lang="en-US" altLang="zh-CN" dirty="0">
                <a:latin typeface="黑体" panose="02010609060101010101" charset="-122"/>
                <a:ea typeface="黑体" panose="02010609060101010101" charset="-122"/>
                <a:cs typeface="Arial" panose="020B0604020202020204" pitchFamily="34" charset="0"/>
                <a:sym typeface="+mn-ea"/>
              </a:rPr>
              <a:t>M</a:t>
            </a:r>
            <a:r>
              <a:rPr lang="en-US" altLang="zh-CN" baseline="-25000" dirty="0">
                <a:latin typeface="黑体" panose="02010609060101010101" charset="-122"/>
                <a:ea typeface="黑体" panose="02010609060101010101" charset="-122"/>
                <a:cs typeface="Arial" panose="020B0604020202020204" pitchFamily="34" charset="0"/>
                <a:sym typeface="+mn-ea"/>
              </a:rPr>
              <a:t>0K</a:t>
            </a:r>
            <a:r>
              <a:rPr lang="zh-CN" altLang="en-US" dirty="0">
                <a:latin typeface="黑体" panose="02010609060101010101" charset="-122"/>
                <a:ea typeface="黑体" panose="02010609060101010101" charset="-122"/>
                <a:cs typeface="Arial" panose="020B0604020202020204" pitchFamily="34" charset="0"/>
                <a:sym typeface="+mn-ea"/>
              </a:rPr>
              <a:t>内力计算组合；</a:t>
            </a:r>
            <a:endParaRPr lang="zh-CN" altLang="en-US" dirty="0">
              <a:latin typeface="黑体" panose="02010609060101010101" charset="-122"/>
              <a:ea typeface="黑体" panose="02010609060101010101" charset="-122"/>
              <a:cs typeface="Arial" panose="020B0604020202020204" pitchFamily="34" charset="0"/>
              <a:sym typeface="+mn-ea"/>
            </a:endParaRPr>
          </a:p>
          <a:p>
            <a:pPr indent="0" algn="l" fontAlgn="auto">
              <a:spcAft>
                <a:spcPts val="600"/>
              </a:spcAft>
            </a:pPr>
            <a:r>
              <a:rPr lang="zh-CN" altLang="en-US" dirty="0">
                <a:latin typeface="黑体" panose="02010609060101010101" charset="-122"/>
                <a:ea typeface="黑体" panose="02010609060101010101" charset="-122"/>
                <a:cs typeface="Arial" panose="020B0604020202020204" pitchFamily="34" charset="0"/>
                <a:sym typeface="+mn-ea"/>
              </a:rPr>
              <a:t>是否输出所有梁的</a:t>
            </a:r>
            <a:r>
              <a:rPr lang="en-US" altLang="zh-CN" dirty="0">
                <a:latin typeface="黑体" panose="02010609060101010101" charset="-122"/>
                <a:ea typeface="黑体" panose="02010609060101010101" charset="-122"/>
                <a:cs typeface="Arial" panose="020B0604020202020204" pitchFamily="34" charset="0"/>
                <a:sym typeface="+mn-ea"/>
              </a:rPr>
              <a:t>M</a:t>
            </a:r>
            <a:r>
              <a:rPr lang="en-US" altLang="zh-CN" baseline="-25000" dirty="0">
                <a:latin typeface="黑体" panose="02010609060101010101" charset="-122"/>
                <a:ea typeface="黑体" panose="02010609060101010101" charset="-122"/>
                <a:cs typeface="Arial" panose="020B0604020202020204" pitchFamily="34" charset="0"/>
                <a:sym typeface="+mn-ea"/>
              </a:rPr>
              <a:t>0k</a:t>
            </a:r>
            <a:r>
              <a:rPr lang="zh-CN" altLang="en-US" dirty="0">
                <a:latin typeface="黑体" panose="02010609060101010101" charset="-122"/>
                <a:ea typeface="黑体" panose="02010609060101010101" charset="-122"/>
                <a:cs typeface="Arial" panose="020B0604020202020204" pitchFamily="34" charset="0"/>
                <a:sym typeface="+mn-ea"/>
              </a:rPr>
              <a:t>（不勾选时只输出需要使用</a:t>
            </a:r>
            <a:r>
              <a:rPr lang="en-US" altLang="zh-CN" dirty="0">
                <a:latin typeface="黑体" panose="02010609060101010101" charset="-122"/>
                <a:ea typeface="黑体" panose="02010609060101010101" charset="-122"/>
                <a:cs typeface="Arial" panose="020B0604020202020204" pitchFamily="34" charset="0"/>
                <a:sym typeface="+mn-ea"/>
              </a:rPr>
              <a:t>M</a:t>
            </a:r>
            <a:r>
              <a:rPr lang="en-US" altLang="zh-CN" baseline="-25000" dirty="0">
                <a:latin typeface="黑体" panose="02010609060101010101" charset="-122"/>
                <a:ea typeface="黑体" panose="02010609060101010101" charset="-122"/>
                <a:cs typeface="Arial" panose="020B0604020202020204" pitchFamily="34" charset="0"/>
                <a:sym typeface="+mn-ea"/>
              </a:rPr>
              <a:t>OK</a:t>
            </a:r>
            <a:r>
              <a:rPr lang="zh-CN" altLang="en-US" dirty="0">
                <a:latin typeface="黑体" panose="02010609060101010101" charset="-122"/>
                <a:ea typeface="黑体" panose="02010609060101010101" charset="-122"/>
                <a:cs typeface="Arial" panose="020B0604020202020204" pitchFamily="34" charset="0"/>
                <a:sym typeface="+mn-ea"/>
              </a:rPr>
              <a:t>计算的砼梁）；</a:t>
            </a:r>
            <a:endParaRPr lang="zh-CN" altLang="en-US">
              <a:latin typeface="Arial" panose="020B0604020202020204" pitchFamily="34" charset="0"/>
            </a:endParaRPr>
          </a:p>
        </p:txBody>
      </p:sp>
      <p:sp>
        <p:nvSpPr>
          <p:cNvPr id="53" name="文本框 52"/>
          <p:cNvSpPr txBox="1"/>
          <p:nvPr>
            <p:custDataLst>
              <p:tags r:id="rId13"/>
            </p:custDataLst>
          </p:nvPr>
        </p:nvSpPr>
        <p:spPr>
          <a:xfrm>
            <a:off x="4974546" y="1924670"/>
            <a:ext cx="272760" cy="264095"/>
          </a:xfrm>
          <a:prstGeom prst="rect">
            <a:avLst/>
          </a:prstGeom>
          <a:noFill/>
        </p:spPr>
        <p:txBody>
          <a:bodyPr wrap="square" rtlCol="0">
            <a:normAutofit fontScale="40000"/>
          </a:bodyPr>
          <a:lstStyle/>
          <a:p>
            <a:r>
              <a:rPr lang="zh-CN" altLang="en-US" sz="2000" b="1" dirty="0">
                <a:solidFill>
                  <a:srgbClr val="48A5BD"/>
                </a:solidFill>
              </a:rPr>
              <a:t>①</a:t>
            </a:r>
            <a:endParaRPr lang="zh-CN" altLang="en-US" sz="2000" b="1" dirty="0">
              <a:solidFill>
                <a:srgbClr val="48A5BD"/>
              </a:solidFill>
            </a:endParaRPr>
          </a:p>
        </p:txBody>
      </p:sp>
      <p:cxnSp>
        <p:nvCxnSpPr>
          <p:cNvPr id="30" name="MH_Other_19"/>
          <p:cNvCxnSpPr/>
          <p:nvPr>
            <p:custDataLst>
              <p:tags r:id="rId14"/>
            </p:custDataLst>
          </p:nvPr>
        </p:nvCxnSpPr>
        <p:spPr>
          <a:xfrm flipH="1">
            <a:off x="8480279" y="2420053"/>
            <a:ext cx="1801235" cy="0"/>
          </a:xfrm>
          <a:prstGeom prst="line">
            <a:avLst/>
          </a:prstGeom>
          <a:ln>
            <a:solidFill>
              <a:srgbClr val="DB8087"/>
            </a:solidFill>
            <a:prstDash val="dash"/>
            <a:headEnd type="oval"/>
          </a:ln>
        </p:spPr>
        <p:style>
          <a:lnRef idx="1">
            <a:srgbClr val="48A5BD"/>
          </a:lnRef>
          <a:fillRef idx="0">
            <a:srgbClr val="48A5BD"/>
          </a:fillRef>
          <a:effectRef idx="0">
            <a:srgbClr val="48A5BD"/>
          </a:effectRef>
          <a:fontRef idx="minor">
            <a:srgbClr val="000000"/>
          </a:fontRef>
        </p:style>
      </p:cxnSp>
      <p:sp>
        <p:nvSpPr>
          <p:cNvPr id="24" name="MH_Other_4"/>
          <p:cNvSpPr/>
          <p:nvPr>
            <p:custDataLst>
              <p:tags r:id="rId15"/>
            </p:custDataLst>
          </p:nvPr>
        </p:nvSpPr>
        <p:spPr>
          <a:xfrm flipH="1">
            <a:off x="7765376" y="2073642"/>
            <a:ext cx="641041" cy="642508"/>
          </a:xfrm>
          <a:prstGeom prst="ellipse">
            <a:avLst/>
          </a:prstGeom>
          <a:solidFill>
            <a:srgbClr val="DB8087"/>
          </a:solidFill>
          <a:ln>
            <a:noFill/>
          </a:ln>
        </p:spPr>
        <p:style>
          <a:lnRef idx="2">
            <a:srgbClr val="48A5BD">
              <a:shade val="50000"/>
            </a:srgbClr>
          </a:lnRef>
          <a:fillRef idx="1">
            <a:srgbClr val="48A5BD"/>
          </a:fillRef>
          <a:effectRef idx="0">
            <a:srgbClr val="48A5BD"/>
          </a:effectRef>
          <a:fontRef idx="minor">
            <a:srgbClr val="FFFFFF"/>
          </a:fontRef>
        </p:style>
        <p:txBody>
          <a:bodyPr wrap="square" anchor="ctr">
            <a:normAutofit/>
          </a:bodyPr>
          <a:lstStyle/>
          <a:p>
            <a:pPr algn="ctr">
              <a:defRPr/>
            </a:pPr>
            <a:endParaRPr lang="zh-CN" altLang="en-US" sz="2000" dirty="0">
              <a:solidFill>
                <a:srgbClr val="FEFFFF"/>
              </a:solidFill>
            </a:endParaRPr>
          </a:p>
        </p:txBody>
      </p:sp>
      <p:sp>
        <p:nvSpPr>
          <p:cNvPr id="25" name="MH_Other_5"/>
          <p:cNvSpPr/>
          <p:nvPr>
            <p:custDataLst>
              <p:tags r:id="rId16"/>
            </p:custDataLst>
          </p:nvPr>
        </p:nvSpPr>
        <p:spPr>
          <a:xfrm flipH="1">
            <a:off x="7876861" y="1991495"/>
            <a:ext cx="611703" cy="888949"/>
          </a:xfrm>
          <a:custGeom>
            <a:avLst/>
            <a:gdLst>
              <a:gd name="connsiteX0" fmla="*/ 436034 w 661577"/>
              <a:gd name="connsiteY0" fmla="*/ 0 h 960970"/>
              <a:gd name="connsiteX1" fmla="*/ 436034 w 661577"/>
              <a:gd name="connsiteY1" fmla="*/ 31343 h 960970"/>
              <a:gd name="connsiteX2" fmla="*/ 436033 w 661577"/>
              <a:gd name="connsiteY2" fmla="*/ 31343 h 960970"/>
              <a:gd name="connsiteX3" fmla="*/ 31342 w 661577"/>
              <a:gd name="connsiteY3" fmla="*/ 436034 h 960970"/>
              <a:gd name="connsiteX4" fmla="*/ 436033 w 661577"/>
              <a:gd name="connsiteY4" fmla="*/ 840725 h 960970"/>
              <a:gd name="connsiteX5" fmla="*/ 436034 w 661577"/>
              <a:gd name="connsiteY5" fmla="*/ 840725 h 960970"/>
              <a:gd name="connsiteX6" fmla="*/ 436034 w 661577"/>
              <a:gd name="connsiteY6" fmla="*/ 840582 h 960970"/>
              <a:gd name="connsiteX7" fmla="*/ 661013 w 661577"/>
              <a:gd name="connsiteY7" fmla="*/ 958769 h 960970"/>
              <a:gd name="connsiteX8" fmla="*/ 661577 w 661577"/>
              <a:gd name="connsiteY8" fmla="*/ 960970 h 960970"/>
              <a:gd name="connsiteX9" fmla="*/ 616261 w 661577"/>
              <a:gd name="connsiteY9" fmla="*/ 960970 h 960970"/>
              <a:gd name="connsiteX10" fmla="*/ 612658 w 661577"/>
              <a:gd name="connsiteY10" fmla="*/ 949974 h 960970"/>
              <a:gd name="connsiteX11" fmla="*/ 436035 w 661577"/>
              <a:gd name="connsiteY11" fmla="*/ 871925 h 960970"/>
              <a:gd name="connsiteX12" fmla="*/ 436034 w 661577"/>
              <a:gd name="connsiteY12" fmla="*/ 871925 h 960970"/>
              <a:gd name="connsiteX13" fmla="*/ 436034 w 661577"/>
              <a:gd name="connsiteY13" fmla="*/ 872068 h 960970"/>
              <a:gd name="connsiteX14" fmla="*/ 0 w 661577"/>
              <a:gd name="connsiteY14" fmla="*/ 436034 h 960970"/>
              <a:gd name="connsiteX15" fmla="*/ 436034 w 661577"/>
              <a:gd name="connsiteY15" fmla="*/ 0 h 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1577" h="960970">
                <a:moveTo>
                  <a:pt x="436034" y="0"/>
                </a:moveTo>
                <a:lnTo>
                  <a:pt x="436034" y="31343"/>
                </a:lnTo>
                <a:lnTo>
                  <a:pt x="436033" y="31343"/>
                </a:lnTo>
                <a:cubicBezTo>
                  <a:pt x="212528" y="31343"/>
                  <a:pt x="31342" y="212529"/>
                  <a:pt x="31342" y="436034"/>
                </a:cubicBezTo>
                <a:cubicBezTo>
                  <a:pt x="31342" y="659539"/>
                  <a:pt x="212528" y="840725"/>
                  <a:pt x="436033" y="840725"/>
                </a:cubicBezTo>
                <a:lnTo>
                  <a:pt x="436034" y="840725"/>
                </a:lnTo>
                <a:lnTo>
                  <a:pt x="436034" y="840582"/>
                </a:lnTo>
                <a:cubicBezTo>
                  <a:pt x="556441" y="840582"/>
                  <a:pt x="582106" y="879862"/>
                  <a:pt x="661013" y="958769"/>
                </a:cubicBezTo>
                <a:lnTo>
                  <a:pt x="661577" y="960970"/>
                </a:lnTo>
                <a:lnTo>
                  <a:pt x="616261" y="960970"/>
                </a:lnTo>
                <a:lnTo>
                  <a:pt x="612658" y="949974"/>
                </a:lnTo>
                <a:cubicBezTo>
                  <a:pt x="551329" y="895790"/>
                  <a:pt x="547787" y="871925"/>
                  <a:pt x="436035" y="871925"/>
                </a:cubicBezTo>
                <a:lnTo>
                  <a:pt x="436034" y="871925"/>
                </a:lnTo>
                <a:lnTo>
                  <a:pt x="436034" y="872068"/>
                </a:lnTo>
                <a:cubicBezTo>
                  <a:pt x="195219" y="872068"/>
                  <a:pt x="0" y="676849"/>
                  <a:pt x="0" y="436034"/>
                </a:cubicBezTo>
                <a:cubicBezTo>
                  <a:pt x="0" y="195219"/>
                  <a:pt x="195219" y="0"/>
                  <a:pt x="436034" y="0"/>
                </a:cubicBezTo>
                <a:close/>
              </a:path>
            </a:pathLst>
          </a:custGeom>
          <a:solidFill>
            <a:srgbClr val="DB8087"/>
          </a:solidFill>
          <a:ln>
            <a:noFill/>
          </a:ln>
        </p:spPr>
        <p:style>
          <a:lnRef idx="2">
            <a:srgbClr val="48A5BD">
              <a:shade val="50000"/>
            </a:srgbClr>
          </a:lnRef>
          <a:fillRef idx="1">
            <a:srgbClr val="48A5BD"/>
          </a:fillRef>
          <a:effectRef idx="0">
            <a:srgbClr val="48A5BD"/>
          </a:effectRef>
          <a:fontRef idx="minor">
            <a:srgbClr val="FFFFFF"/>
          </a:fontRef>
        </p:style>
        <p:txBody>
          <a:bodyPr wrap="square" anchor="ctr">
            <a:normAutofit/>
          </a:bodyPr>
          <a:lstStyle/>
          <a:p>
            <a:pPr algn="ctr">
              <a:defRPr/>
            </a:pPr>
            <a:endParaRPr lang="zh-CN" altLang="en-US">
              <a:solidFill>
                <a:srgbClr val="FEFFFF"/>
              </a:solidFill>
            </a:endParaRPr>
          </a:p>
        </p:txBody>
      </p:sp>
      <p:sp>
        <p:nvSpPr>
          <p:cNvPr id="26" name="MH_Other_6"/>
          <p:cNvSpPr/>
          <p:nvPr>
            <p:custDataLst>
              <p:tags r:id="rId17"/>
            </p:custDataLst>
          </p:nvPr>
        </p:nvSpPr>
        <p:spPr>
          <a:xfrm flipH="1">
            <a:off x="7857792" y="2862841"/>
            <a:ext cx="67478" cy="67478"/>
          </a:xfrm>
          <a:prstGeom prst="ellipse">
            <a:avLst/>
          </a:prstGeom>
          <a:solidFill>
            <a:srgbClr val="DB8087"/>
          </a:solidFill>
          <a:ln w="9525">
            <a:solidFill>
              <a:srgbClr val="FEFFFF"/>
            </a:solidFill>
          </a:ln>
        </p:spPr>
        <p:style>
          <a:lnRef idx="2">
            <a:srgbClr val="48A5BD">
              <a:shade val="50000"/>
            </a:srgbClr>
          </a:lnRef>
          <a:fillRef idx="1">
            <a:srgbClr val="48A5BD"/>
          </a:fillRef>
          <a:effectRef idx="0">
            <a:srgbClr val="48A5BD"/>
          </a:effectRef>
          <a:fontRef idx="minor">
            <a:srgbClr val="FFFFFF"/>
          </a:fontRef>
        </p:style>
        <p:txBody>
          <a:bodyPr wrap="square" anchor="ctr">
            <a:normAutofit fontScale="25000" lnSpcReduction="20000"/>
          </a:bodyPr>
          <a:lstStyle/>
          <a:p>
            <a:pPr algn="ctr">
              <a:defRPr/>
            </a:pPr>
            <a:endParaRPr lang="zh-CN" altLang="en-US">
              <a:solidFill>
                <a:srgbClr val="FEFFFF"/>
              </a:solidFill>
            </a:endParaRPr>
          </a:p>
        </p:txBody>
      </p:sp>
      <p:sp>
        <p:nvSpPr>
          <p:cNvPr id="39" name="KSO_Shape"/>
          <p:cNvSpPr/>
          <p:nvPr>
            <p:custDataLst>
              <p:tags r:id="rId18"/>
            </p:custDataLst>
          </p:nvPr>
        </p:nvSpPr>
        <p:spPr bwMode="auto">
          <a:xfrm>
            <a:off x="7921280" y="2235872"/>
            <a:ext cx="335067" cy="325574"/>
          </a:xfrm>
          <a:custGeom>
            <a:avLst/>
            <a:gdLst>
              <a:gd name="T0" fmla="*/ 647115728 w 5608"/>
              <a:gd name="T1" fmla="*/ 107108861 h 5444"/>
              <a:gd name="T2" fmla="*/ 482682772 w 5608"/>
              <a:gd name="T3" fmla="*/ 308963069 h 5444"/>
              <a:gd name="T4" fmla="*/ 482682772 w 5608"/>
              <a:gd name="T5" fmla="*/ 529535615 h 5444"/>
              <a:gd name="T6" fmla="*/ 644346208 w 5608"/>
              <a:gd name="T7" fmla="*/ 535543626 h 5444"/>
              <a:gd name="T8" fmla="*/ 640769238 w 5608"/>
              <a:gd name="T9" fmla="*/ 552412978 h 5444"/>
              <a:gd name="T10" fmla="*/ 635345695 w 5608"/>
              <a:gd name="T11" fmla="*/ 567664894 h 5444"/>
              <a:gd name="T12" fmla="*/ 628191414 w 5608"/>
              <a:gd name="T13" fmla="*/ 581299033 h 5444"/>
              <a:gd name="T14" fmla="*/ 619537048 w 5608"/>
              <a:gd name="T15" fmla="*/ 593199791 h 5444"/>
              <a:gd name="T16" fmla="*/ 609382596 w 5608"/>
              <a:gd name="T17" fmla="*/ 603598716 h 5444"/>
              <a:gd name="T18" fmla="*/ 598305198 w 5608"/>
              <a:gd name="T19" fmla="*/ 612148996 h 5444"/>
              <a:gd name="T20" fmla="*/ 585958366 w 5608"/>
              <a:gd name="T21" fmla="*/ 618966235 h 5444"/>
              <a:gd name="T22" fmla="*/ 572918899 w 5608"/>
              <a:gd name="T23" fmla="*/ 624165358 h 5444"/>
              <a:gd name="T24" fmla="*/ 559187477 w 5608"/>
              <a:gd name="T25" fmla="*/ 627400572 h 5444"/>
              <a:gd name="T26" fmla="*/ 544994072 w 5608"/>
              <a:gd name="T27" fmla="*/ 628902744 h 5444"/>
              <a:gd name="T28" fmla="*/ 106852564 w 5608"/>
              <a:gd name="T29" fmla="*/ 629018348 h 5444"/>
              <a:gd name="T30" fmla="*/ 90582274 w 5608"/>
              <a:gd name="T31" fmla="*/ 627862988 h 5444"/>
              <a:gd name="T32" fmla="*/ 75119775 w 5608"/>
              <a:gd name="T33" fmla="*/ 624165358 h 5444"/>
              <a:gd name="T34" fmla="*/ 60580563 w 5608"/>
              <a:gd name="T35" fmla="*/ 618388215 h 5444"/>
              <a:gd name="T36" fmla="*/ 47079792 w 5608"/>
              <a:gd name="T37" fmla="*/ 610646823 h 5444"/>
              <a:gd name="T38" fmla="*/ 35079108 w 5608"/>
              <a:gd name="T39" fmla="*/ 601172391 h 5444"/>
              <a:gd name="T40" fmla="*/ 24347517 w 5608"/>
              <a:gd name="T41" fmla="*/ 589964577 h 5444"/>
              <a:gd name="T42" fmla="*/ 15462499 w 5608"/>
              <a:gd name="T43" fmla="*/ 577254931 h 5444"/>
              <a:gd name="T44" fmla="*/ 8308219 w 5608"/>
              <a:gd name="T45" fmla="*/ 563505188 h 5444"/>
              <a:gd name="T46" fmla="*/ 3230823 w 5608"/>
              <a:gd name="T47" fmla="*/ 548600084 h 5444"/>
              <a:gd name="T48" fmla="*/ 461643 w 5608"/>
              <a:gd name="T49" fmla="*/ 532770829 h 5444"/>
              <a:gd name="T50" fmla="*/ 0 w 5608"/>
              <a:gd name="T51" fmla="*/ 107108861 h 5444"/>
              <a:gd name="T52" fmla="*/ 461643 w 5608"/>
              <a:gd name="T53" fmla="*/ 96247520 h 5444"/>
              <a:gd name="T54" fmla="*/ 3230823 w 5608"/>
              <a:gd name="T55" fmla="*/ 80418264 h 5444"/>
              <a:gd name="T56" fmla="*/ 8308219 w 5608"/>
              <a:gd name="T57" fmla="*/ 65513161 h 5444"/>
              <a:gd name="T58" fmla="*/ 15462499 w 5608"/>
              <a:gd name="T59" fmla="*/ 51763418 h 5444"/>
              <a:gd name="T60" fmla="*/ 24347517 w 5608"/>
              <a:gd name="T61" fmla="*/ 39169375 h 5444"/>
              <a:gd name="T62" fmla="*/ 35079108 w 5608"/>
              <a:gd name="T63" fmla="*/ 27961562 h 5444"/>
              <a:gd name="T64" fmla="*/ 47079792 w 5608"/>
              <a:gd name="T65" fmla="*/ 18486789 h 5444"/>
              <a:gd name="T66" fmla="*/ 60580563 w 5608"/>
              <a:gd name="T67" fmla="*/ 10745397 h 5444"/>
              <a:gd name="T68" fmla="*/ 75119775 w 5608"/>
              <a:gd name="T69" fmla="*/ 4968254 h 5444"/>
              <a:gd name="T70" fmla="*/ 90582274 w 5608"/>
              <a:gd name="T71" fmla="*/ 1386569 h 5444"/>
              <a:gd name="T72" fmla="*/ 106852564 w 5608"/>
              <a:gd name="T73" fmla="*/ 0 h 5444"/>
              <a:gd name="T74" fmla="*/ 134085096 w 5608"/>
              <a:gd name="T75" fmla="*/ 56847276 h 5444"/>
              <a:gd name="T76" fmla="*/ 508069071 w 5608"/>
              <a:gd name="T77" fmla="*/ 56847276 h 5444"/>
              <a:gd name="T78" fmla="*/ 190280558 w 5608"/>
              <a:gd name="T79" fmla="*/ 90355113 h 5444"/>
              <a:gd name="T80" fmla="*/ 273708552 w 5608"/>
              <a:gd name="T81" fmla="*/ 90355113 h 5444"/>
              <a:gd name="T82" fmla="*/ 64388524 w 5608"/>
              <a:gd name="T83" fmla="*/ 565700645 h 5444"/>
              <a:gd name="T84" fmla="*/ 64388524 w 5608"/>
              <a:gd name="T85" fmla="*/ 498454444 h 54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608" h="5444">
                <a:moveTo>
                  <a:pt x="926" y="0"/>
                </a:moveTo>
                <a:lnTo>
                  <a:pt x="4681" y="0"/>
                </a:lnTo>
                <a:lnTo>
                  <a:pt x="5608" y="927"/>
                </a:lnTo>
                <a:lnTo>
                  <a:pt x="5608" y="3234"/>
                </a:lnTo>
                <a:lnTo>
                  <a:pt x="4183" y="3234"/>
                </a:lnTo>
                <a:lnTo>
                  <a:pt x="4183" y="2674"/>
                </a:lnTo>
                <a:lnTo>
                  <a:pt x="2679" y="3899"/>
                </a:lnTo>
                <a:lnTo>
                  <a:pt x="4183" y="5123"/>
                </a:lnTo>
                <a:lnTo>
                  <a:pt x="4183" y="4583"/>
                </a:lnTo>
                <a:lnTo>
                  <a:pt x="5589" y="4583"/>
                </a:lnTo>
                <a:lnTo>
                  <a:pt x="5584" y="4635"/>
                </a:lnTo>
                <a:lnTo>
                  <a:pt x="5575" y="4685"/>
                </a:lnTo>
                <a:lnTo>
                  <a:pt x="5565" y="4734"/>
                </a:lnTo>
                <a:lnTo>
                  <a:pt x="5553" y="4781"/>
                </a:lnTo>
                <a:lnTo>
                  <a:pt x="5539" y="4827"/>
                </a:lnTo>
                <a:lnTo>
                  <a:pt x="5523" y="4871"/>
                </a:lnTo>
                <a:lnTo>
                  <a:pt x="5506" y="4913"/>
                </a:lnTo>
                <a:lnTo>
                  <a:pt x="5487" y="4955"/>
                </a:lnTo>
                <a:lnTo>
                  <a:pt x="5467" y="4994"/>
                </a:lnTo>
                <a:lnTo>
                  <a:pt x="5444" y="5031"/>
                </a:lnTo>
                <a:lnTo>
                  <a:pt x="5421" y="5067"/>
                </a:lnTo>
                <a:lnTo>
                  <a:pt x="5395" y="5103"/>
                </a:lnTo>
                <a:lnTo>
                  <a:pt x="5369" y="5134"/>
                </a:lnTo>
                <a:lnTo>
                  <a:pt x="5341" y="5166"/>
                </a:lnTo>
                <a:lnTo>
                  <a:pt x="5312" y="5196"/>
                </a:lnTo>
                <a:lnTo>
                  <a:pt x="5281" y="5224"/>
                </a:lnTo>
                <a:lnTo>
                  <a:pt x="5251" y="5251"/>
                </a:lnTo>
                <a:lnTo>
                  <a:pt x="5218" y="5275"/>
                </a:lnTo>
                <a:lnTo>
                  <a:pt x="5185" y="5298"/>
                </a:lnTo>
                <a:lnTo>
                  <a:pt x="5151" y="5320"/>
                </a:lnTo>
                <a:lnTo>
                  <a:pt x="5114" y="5339"/>
                </a:lnTo>
                <a:lnTo>
                  <a:pt x="5078" y="5357"/>
                </a:lnTo>
                <a:lnTo>
                  <a:pt x="5041" y="5374"/>
                </a:lnTo>
                <a:lnTo>
                  <a:pt x="5004" y="5388"/>
                </a:lnTo>
                <a:lnTo>
                  <a:pt x="4965" y="5402"/>
                </a:lnTo>
                <a:lnTo>
                  <a:pt x="4926" y="5412"/>
                </a:lnTo>
                <a:lnTo>
                  <a:pt x="4887" y="5422"/>
                </a:lnTo>
                <a:lnTo>
                  <a:pt x="4846" y="5430"/>
                </a:lnTo>
                <a:lnTo>
                  <a:pt x="4806" y="5436"/>
                </a:lnTo>
                <a:lnTo>
                  <a:pt x="4764" y="5440"/>
                </a:lnTo>
                <a:lnTo>
                  <a:pt x="4723" y="5443"/>
                </a:lnTo>
                <a:lnTo>
                  <a:pt x="4681" y="5444"/>
                </a:lnTo>
                <a:lnTo>
                  <a:pt x="926" y="5444"/>
                </a:lnTo>
                <a:lnTo>
                  <a:pt x="879" y="5443"/>
                </a:lnTo>
                <a:lnTo>
                  <a:pt x="832" y="5439"/>
                </a:lnTo>
                <a:lnTo>
                  <a:pt x="785" y="5434"/>
                </a:lnTo>
                <a:lnTo>
                  <a:pt x="739" y="5425"/>
                </a:lnTo>
                <a:lnTo>
                  <a:pt x="695" y="5414"/>
                </a:lnTo>
                <a:lnTo>
                  <a:pt x="651" y="5402"/>
                </a:lnTo>
                <a:lnTo>
                  <a:pt x="608" y="5388"/>
                </a:lnTo>
                <a:lnTo>
                  <a:pt x="566" y="5371"/>
                </a:lnTo>
                <a:lnTo>
                  <a:pt x="525" y="5352"/>
                </a:lnTo>
                <a:lnTo>
                  <a:pt x="485" y="5331"/>
                </a:lnTo>
                <a:lnTo>
                  <a:pt x="447" y="5309"/>
                </a:lnTo>
                <a:lnTo>
                  <a:pt x="408" y="5285"/>
                </a:lnTo>
                <a:lnTo>
                  <a:pt x="372" y="5259"/>
                </a:lnTo>
                <a:lnTo>
                  <a:pt x="337" y="5231"/>
                </a:lnTo>
                <a:lnTo>
                  <a:pt x="304" y="5203"/>
                </a:lnTo>
                <a:lnTo>
                  <a:pt x="271" y="5172"/>
                </a:lnTo>
                <a:lnTo>
                  <a:pt x="240" y="5140"/>
                </a:lnTo>
                <a:lnTo>
                  <a:pt x="211" y="5106"/>
                </a:lnTo>
                <a:lnTo>
                  <a:pt x="184" y="5071"/>
                </a:lnTo>
                <a:lnTo>
                  <a:pt x="158" y="5034"/>
                </a:lnTo>
                <a:lnTo>
                  <a:pt x="134" y="4996"/>
                </a:lnTo>
                <a:lnTo>
                  <a:pt x="111" y="4958"/>
                </a:lnTo>
                <a:lnTo>
                  <a:pt x="91" y="4917"/>
                </a:lnTo>
                <a:lnTo>
                  <a:pt x="72" y="4877"/>
                </a:lnTo>
                <a:lnTo>
                  <a:pt x="56" y="4834"/>
                </a:lnTo>
                <a:lnTo>
                  <a:pt x="41" y="4792"/>
                </a:lnTo>
                <a:lnTo>
                  <a:pt x="28" y="4748"/>
                </a:lnTo>
                <a:lnTo>
                  <a:pt x="18" y="4703"/>
                </a:lnTo>
                <a:lnTo>
                  <a:pt x="10" y="4658"/>
                </a:lnTo>
                <a:lnTo>
                  <a:pt x="4" y="4611"/>
                </a:lnTo>
                <a:lnTo>
                  <a:pt x="1" y="4564"/>
                </a:lnTo>
                <a:lnTo>
                  <a:pt x="0" y="4517"/>
                </a:lnTo>
                <a:lnTo>
                  <a:pt x="0" y="927"/>
                </a:lnTo>
                <a:lnTo>
                  <a:pt x="1" y="880"/>
                </a:lnTo>
                <a:lnTo>
                  <a:pt x="4" y="833"/>
                </a:lnTo>
                <a:lnTo>
                  <a:pt x="10" y="787"/>
                </a:lnTo>
                <a:lnTo>
                  <a:pt x="18" y="741"/>
                </a:lnTo>
                <a:lnTo>
                  <a:pt x="28" y="696"/>
                </a:lnTo>
                <a:lnTo>
                  <a:pt x="41" y="653"/>
                </a:lnTo>
                <a:lnTo>
                  <a:pt x="56" y="610"/>
                </a:lnTo>
                <a:lnTo>
                  <a:pt x="72" y="567"/>
                </a:lnTo>
                <a:lnTo>
                  <a:pt x="91" y="527"/>
                </a:lnTo>
                <a:lnTo>
                  <a:pt x="111" y="486"/>
                </a:lnTo>
                <a:lnTo>
                  <a:pt x="134" y="448"/>
                </a:lnTo>
                <a:lnTo>
                  <a:pt x="158" y="410"/>
                </a:lnTo>
                <a:lnTo>
                  <a:pt x="184" y="374"/>
                </a:lnTo>
                <a:lnTo>
                  <a:pt x="211" y="339"/>
                </a:lnTo>
                <a:lnTo>
                  <a:pt x="240" y="306"/>
                </a:lnTo>
                <a:lnTo>
                  <a:pt x="271" y="273"/>
                </a:lnTo>
                <a:lnTo>
                  <a:pt x="304" y="242"/>
                </a:lnTo>
                <a:lnTo>
                  <a:pt x="337" y="213"/>
                </a:lnTo>
                <a:lnTo>
                  <a:pt x="372" y="185"/>
                </a:lnTo>
                <a:lnTo>
                  <a:pt x="408" y="160"/>
                </a:lnTo>
                <a:lnTo>
                  <a:pt x="447" y="135"/>
                </a:lnTo>
                <a:lnTo>
                  <a:pt x="485" y="113"/>
                </a:lnTo>
                <a:lnTo>
                  <a:pt x="525" y="93"/>
                </a:lnTo>
                <a:lnTo>
                  <a:pt x="566" y="74"/>
                </a:lnTo>
                <a:lnTo>
                  <a:pt x="608" y="58"/>
                </a:lnTo>
                <a:lnTo>
                  <a:pt x="651" y="43"/>
                </a:lnTo>
                <a:lnTo>
                  <a:pt x="695" y="30"/>
                </a:lnTo>
                <a:lnTo>
                  <a:pt x="739" y="19"/>
                </a:lnTo>
                <a:lnTo>
                  <a:pt x="785" y="12"/>
                </a:lnTo>
                <a:lnTo>
                  <a:pt x="832" y="5"/>
                </a:lnTo>
                <a:lnTo>
                  <a:pt x="879" y="2"/>
                </a:lnTo>
                <a:lnTo>
                  <a:pt x="926" y="0"/>
                </a:lnTo>
                <a:close/>
                <a:moveTo>
                  <a:pt x="4403" y="492"/>
                </a:moveTo>
                <a:lnTo>
                  <a:pt x="1162" y="492"/>
                </a:lnTo>
                <a:lnTo>
                  <a:pt x="1162" y="2201"/>
                </a:lnTo>
                <a:lnTo>
                  <a:pt x="4403" y="2201"/>
                </a:lnTo>
                <a:lnTo>
                  <a:pt x="4403" y="492"/>
                </a:lnTo>
                <a:close/>
                <a:moveTo>
                  <a:pt x="2372" y="782"/>
                </a:moveTo>
                <a:lnTo>
                  <a:pt x="1649" y="782"/>
                </a:lnTo>
                <a:lnTo>
                  <a:pt x="1649" y="1856"/>
                </a:lnTo>
                <a:lnTo>
                  <a:pt x="2372" y="1856"/>
                </a:lnTo>
                <a:lnTo>
                  <a:pt x="2372" y="782"/>
                </a:lnTo>
                <a:close/>
                <a:moveTo>
                  <a:pt x="558" y="4314"/>
                </a:moveTo>
                <a:lnTo>
                  <a:pt x="558" y="4896"/>
                </a:lnTo>
                <a:lnTo>
                  <a:pt x="1093" y="4896"/>
                </a:lnTo>
                <a:lnTo>
                  <a:pt x="1093" y="4314"/>
                </a:lnTo>
                <a:lnTo>
                  <a:pt x="558" y="4314"/>
                </a:lnTo>
                <a:close/>
              </a:path>
            </a:pathLst>
          </a:custGeom>
          <a:solidFill>
            <a:srgbClr val="FFFFFF"/>
          </a:solidFill>
          <a:ln>
            <a:noFill/>
          </a:ln>
        </p:spPr>
        <p:txBody>
          <a:bodyPr wrap="square" anchor="ctr">
            <a:normAutofit fontScale="90000" lnSpcReduction="10000"/>
          </a:bodyPr>
          <a:lstStyle>
            <a:defPPr>
              <a:defRPr lang="zh-CN"/>
            </a:defPPr>
            <a:lvl1pPr algn="l" rtl="0" eaLnBrk="0" fontAlgn="base" hangingPunct="0">
              <a:spcBef>
                <a:spcPct val="0"/>
              </a:spcBef>
              <a:spcAft>
                <a:spcPct val="0"/>
              </a:spcAft>
              <a:defRPr kern="1200">
                <a:solidFill>
                  <a:srgbClr val="000000"/>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rgbClr val="000000"/>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rgbClr val="000000"/>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rgbClr val="000000"/>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rgbClr val="000000"/>
                </a:solidFill>
                <a:latin typeface="Calibri" panose="020F0502020204030204" pitchFamily="34" charset="0"/>
                <a:ea typeface="宋体" panose="02010600030101010101" pitchFamily="2" charset="-122"/>
                <a:cs typeface="+mn-cs"/>
              </a:defRPr>
            </a:lvl9pPr>
          </a:lstStyle>
          <a:p>
            <a:endParaRPr lang="zh-CN" altLang="en-US">
              <a:latin typeface="+mn-lt"/>
              <a:ea typeface="+mn-ea"/>
            </a:endParaRPr>
          </a:p>
        </p:txBody>
      </p:sp>
      <p:sp>
        <p:nvSpPr>
          <p:cNvPr id="49" name="文本框 14"/>
          <p:cNvSpPr txBox="1">
            <a:spLocks noChangeArrowheads="1"/>
          </p:cNvSpPr>
          <p:nvPr>
            <p:custDataLst>
              <p:tags r:id="rId19"/>
            </p:custDataLst>
          </p:nvPr>
        </p:nvSpPr>
        <p:spPr bwMode="auto">
          <a:xfrm>
            <a:off x="8592787" y="2115627"/>
            <a:ext cx="1524877" cy="28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a:defRPr>
                <a:solidFill>
                  <a:srgbClr val="000000"/>
                </a:solidFill>
                <a:latin typeface="Calibri" panose="020F0502020204030204" pitchFamily="34" charset="0"/>
                <a:ea typeface="宋体" panose="02010600030101010101" pitchFamily="2" charset="-122"/>
              </a:defRPr>
            </a:lvl1pPr>
            <a:lvl2pPr marL="742950" indent="-285750">
              <a:defRPr>
                <a:solidFill>
                  <a:srgbClr val="000000"/>
                </a:solidFill>
                <a:latin typeface="Calibri" panose="020F0502020204030204" pitchFamily="34" charset="0"/>
                <a:ea typeface="宋体" panose="02010600030101010101" pitchFamily="2" charset="-122"/>
              </a:defRPr>
            </a:lvl2pPr>
            <a:lvl3pPr marL="1143000" indent="-228600">
              <a:defRPr>
                <a:solidFill>
                  <a:srgbClr val="000000"/>
                </a:solidFill>
                <a:latin typeface="Calibri" panose="020F0502020204030204" pitchFamily="34" charset="0"/>
                <a:ea typeface="宋体" panose="02010600030101010101" pitchFamily="2" charset="-122"/>
              </a:defRPr>
            </a:lvl3pPr>
            <a:lvl4pPr marL="1600200" indent="-228600">
              <a:defRPr>
                <a:solidFill>
                  <a:srgbClr val="000000"/>
                </a:solidFill>
                <a:latin typeface="Calibri" panose="020F0502020204030204" pitchFamily="34" charset="0"/>
                <a:ea typeface="宋体" panose="02010600030101010101" pitchFamily="2" charset="-122"/>
              </a:defRPr>
            </a:lvl4pPr>
            <a:lvl5pPr marL="2057400" indent="-228600">
              <a:defRPr>
                <a:solidFill>
                  <a:srgbClr val="000000"/>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宋体" panose="02010600030101010101" pitchFamily="2" charset="-122"/>
              </a:defRPr>
            </a:lvl9pPr>
          </a:lstStyle>
          <a:p>
            <a:pPr algn="ctr">
              <a:lnSpc>
                <a:spcPct val="120000"/>
              </a:lnSpc>
            </a:pPr>
            <a:r>
              <a:rPr lang="zh-CN" altLang="en-US" b="1" spc="300">
                <a:solidFill>
                  <a:srgbClr val="DB8087"/>
                </a:solidFill>
                <a:latin typeface="Arial" panose="020B0604020202020204" pitchFamily="34" charset="0"/>
                <a:ea typeface="微软雅黑" panose="020B0503020204020204" pitchFamily="34" charset="-122"/>
                <a:cs typeface="+mj-cs"/>
              </a:rPr>
              <a:t>结果输出</a:t>
            </a:r>
            <a:endParaRPr lang="zh-CN" altLang="en-US" b="1" spc="300">
              <a:solidFill>
                <a:srgbClr val="DB8087"/>
              </a:solidFill>
              <a:latin typeface="Arial" panose="020B0604020202020204" pitchFamily="34" charset="0"/>
              <a:ea typeface="微软雅黑" panose="020B0503020204020204" pitchFamily="34" charset="-122"/>
              <a:cs typeface="+mj-cs"/>
            </a:endParaRPr>
          </a:p>
        </p:txBody>
      </p:sp>
      <p:sp>
        <p:nvSpPr>
          <p:cNvPr id="56" name="文本框 55"/>
          <p:cNvSpPr txBox="1"/>
          <p:nvPr>
            <p:custDataLst>
              <p:tags r:id="rId20"/>
            </p:custDataLst>
          </p:nvPr>
        </p:nvSpPr>
        <p:spPr>
          <a:xfrm>
            <a:off x="10296277" y="2275193"/>
            <a:ext cx="272760" cy="264095"/>
          </a:xfrm>
          <a:prstGeom prst="rect">
            <a:avLst/>
          </a:prstGeom>
          <a:noFill/>
        </p:spPr>
        <p:txBody>
          <a:bodyPr wrap="square" rtlCol="0">
            <a:normAutofit fontScale="40000"/>
          </a:bodyPr>
          <a:lstStyle/>
          <a:p>
            <a:r>
              <a:rPr lang="zh-CN" altLang="en-US" sz="2000" b="1" dirty="0">
                <a:solidFill>
                  <a:srgbClr val="DB8087"/>
                </a:solidFill>
              </a:rPr>
              <a:t>②</a:t>
            </a:r>
            <a:endParaRPr lang="zh-CN" altLang="en-US" sz="2000" b="1" dirty="0">
              <a:solidFill>
                <a:srgbClr val="DB8087"/>
              </a:solidFill>
            </a:endParaRPr>
          </a:p>
        </p:txBody>
      </p:sp>
      <p:sp>
        <p:nvSpPr>
          <p:cNvPr id="32" name="文本框 31"/>
          <p:cNvSpPr txBox="1"/>
          <p:nvPr>
            <p:custDataLst>
              <p:tags r:id="rId21"/>
            </p:custDataLst>
          </p:nvPr>
        </p:nvSpPr>
        <p:spPr>
          <a:xfrm>
            <a:off x="8493760" y="2539365"/>
            <a:ext cx="1879600" cy="3786505"/>
          </a:xfrm>
          <a:prstGeom prst="rect">
            <a:avLst/>
          </a:prstGeom>
          <a:noFill/>
        </p:spPr>
        <p:txBody>
          <a:bodyPr wrap="square" rtlCol="0">
            <a:normAutofit lnSpcReduction="10000"/>
          </a:bodyPr>
          <a:lstStyle>
            <a:defPPr>
              <a:defRPr lang="zh-CN"/>
            </a:defPPr>
            <a:lvl1pPr>
              <a:lnSpc>
                <a:spcPct val="120000"/>
              </a:lnSpc>
              <a:defRPr sz="1600" spc="150">
                <a:latin typeface="微软雅黑" panose="020B0503020204020204" pitchFamily="34" charset="-122"/>
                <a:ea typeface="微软雅黑" panose="020B0503020204020204" pitchFamily="34" charset="-122"/>
              </a:defRPr>
            </a:lvl1pPr>
          </a:lstStyle>
          <a:p>
            <a:pPr indent="0" algn="l" fontAlgn="auto">
              <a:spcAft>
                <a:spcPts val="600"/>
              </a:spcAft>
            </a:pPr>
            <a:r>
              <a:rPr lang="zh-CN" altLang="en-US" dirty="0">
                <a:latin typeface="黑体" panose="02010609060101010101" charset="-122"/>
                <a:ea typeface="黑体" panose="02010609060101010101" charset="-122"/>
                <a:cs typeface="Arial" panose="020B0604020202020204" pitchFamily="34" charset="0"/>
                <a:sym typeface="+mn-ea"/>
              </a:rPr>
              <a:t>结果输出包括：</a:t>
            </a:r>
            <a:endParaRPr lang="zh-CN" altLang="en-US" dirty="0">
              <a:latin typeface="黑体" panose="02010609060101010101" charset="-122"/>
              <a:ea typeface="黑体" panose="02010609060101010101" charset="-122"/>
              <a:cs typeface="Arial" panose="020B0604020202020204" pitchFamily="34" charset="0"/>
              <a:sym typeface="+mn-ea"/>
            </a:endParaRPr>
          </a:p>
          <a:p>
            <a:pPr indent="0" algn="l" fontAlgn="auto">
              <a:spcAft>
                <a:spcPts val="600"/>
              </a:spcAft>
            </a:pPr>
            <a:r>
              <a:rPr lang="zh-CN" altLang="en-US" dirty="0">
                <a:latin typeface="黑体" panose="02010609060101010101" charset="-122"/>
                <a:ea typeface="黑体" panose="02010609060101010101" charset="-122"/>
                <a:cs typeface="Arial" panose="020B0604020202020204" pitchFamily="34" charset="0"/>
                <a:sym typeface="+mn-ea"/>
              </a:rPr>
              <a:t>新增</a:t>
            </a:r>
            <a:r>
              <a:rPr lang="zh-CN" altLang="en-US" kern="0" dirty="0">
                <a:latin typeface="黑体" panose="02010609060101010101" charset="-122"/>
                <a:ea typeface="黑体" panose="02010609060101010101" charset="-122"/>
                <a:cs typeface="+mn-ea"/>
                <a:sym typeface="+mn-ea"/>
              </a:rPr>
              <a:t>砼梁加固前弯矩标准值显示简图显示</a:t>
            </a:r>
            <a:r>
              <a:rPr lang="zh-CN" altLang="en-US" dirty="0">
                <a:latin typeface="黑体" panose="02010609060101010101" charset="-122"/>
                <a:ea typeface="黑体" panose="02010609060101010101" charset="-122"/>
                <a:cs typeface="Arial" panose="020B0604020202020204" pitchFamily="34" charset="0"/>
                <a:sym typeface="+mn-ea"/>
              </a:rPr>
              <a:t>；</a:t>
            </a:r>
            <a:endParaRPr lang="zh-CN" altLang="en-US" dirty="0">
              <a:latin typeface="黑体" panose="02010609060101010101" charset="-122"/>
              <a:ea typeface="黑体" panose="02010609060101010101" charset="-122"/>
              <a:cs typeface="Arial" panose="020B0604020202020204" pitchFamily="34" charset="0"/>
              <a:sym typeface="+mn-ea"/>
            </a:endParaRPr>
          </a:p>
          <a:p>
            <a:pPr indent="0" algn="l" fontAlgn="auto">
              <a:spcAft>
                <a:spcPts val="600"/>
              </a:spcAft>
            </a:pPr>
            <a:r>
              <a:rPr lang="zh-CN" dirty="0">
                <a:latin typeface="黑体" panose="02010609060101010101" charset="-122"/>
                <a:ea typeface="黑体" panose="02010609060101010101" charset="-122"/>
                <a:cs typeface="Arial" panose="020B0604020202020204" pitchFamily="34" charset="0"/>
                <a:sym typeface="+mn-ea"/>
              </a:rPr>
              <a:t>构件信息新增各截面</a:t>
            </a:r>
            <a:r>
              <a:rPr lang="en-US" altLang="zh-CN" dirty="0">
                <a:latin typeface="黑体" panose="02010609060101010101" charset="-122"/>
                <a:ea typeface="黑体" panose="02010609060101010101" charset="-122"/>
                <a:cs typeface="Arial" panose="020B0604020202020204" pitchFamily="34" charset="0"/>
                <a:sym typeface="+mn-ea"/>
              </a:rPr>
              <a:t>M</a:t>
            </a:r>
            <a:r>
              <a:rPr lang="en-US" altLang="zh-CN" baseline="-25000" dirty="0">
                <a:latin typeface="黑体" panose="02010609060101010101" charset="-122"/>
                <a:ea typeface="黑体" panose="02010609060101010101" charset="-122"/>
                <a:cs typeface="Arial" panose="020B0604020202020204" pitchFamily="34" charset="0"/>
                <a:sym typeface="+mn-ea"/>
              </a:rPr>
              <a:t>0k</a:t>
            </a:r>
            <a:r>
              <a:rPr lang="zh-CN" altLang="en-US" dirty="0">
                <a:latin typeface="黑体" panose="02010609060101010101" charset="-122"/>
                <a:ea typeface="黑体" panose="02010609060101010101" charset="-122"/>
                <a:cs typeface="Arial" panose="020B0604020202020204" pitchFamily="34" charset="0"/>
                <a:sym typeface="+mn-ea"/>
              </a:rPr>
              <a:t>计算结果和新增材料强度折减系数；</a:t>
            </a:r>
            <a:endParaRPr lang="zh-CN" altLang="en-US">
              <a:latin typeface="Arial" panose="020B0604020202020204" pitchFamily="34" charset="0"/>
            </a:endParaRPr>
          </a:p>
        </p:txBody>
      </p:sp>
      <p:pic>
        <p:nvPicPr>
          <p:cNvPr id="3" name="图片 2"/>
          <p:cNvPicPr>
            <a:picLocks noChangeAspect="1"/>
          </p:cNvPicPr>
          <p:nvPr/>
        </p:nvPicPr>
        <p:blipFill>
          <a:blip r:embed="rId22"/>
          <a:stretch>
            <a:fillRect/>
          </a:stretch>
        </p:blipFill>
        <p:spPr>
          <a:xfrm>
            <a:off x="4110990" y="1092835"/>
            <a:ext cx="7409815" cy="4331335"/>
          </a:xfrm>
          <a:prstGeom prst="rect">
            <a:avLst/>
          </a:prstGeom>
        </p:spPr>
      </p:pic>
      <p:pic>
        <p:nvPicPr>
          <p:cNvPr id="4" name="图片 3"/>
          <p:cNvPicPr>
            <a:picLocks noChangeAspect="1"/>
          </p:cNvPicPr>
          <p:nvPr/>
        </p:nvPicPr>
        <p:blipFill>
          <a:blip r:embed="rId23"/>
          <a:stretch>
            <a:fillRect/>
          </a:stretch>
        </p:blipFill>
        <p:spPr>
          <a:xfrm>
            <a:off x="4110990" y="5424170"/>
            <a:ext cx="7409815" cy="12979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69215"/>
            <a:ext cx="10850880" cy="959485"/>
          </a:xfrm>
        </p:spPr>
        <p:txBody>
          <a:bodyPr/>
          <a:lstStyle/>
          <a:p>
            <a:r>
              <a:rPr lang="zh-CN" altLang="en-US" kern="0" spc="150" dirty="0">
                <a:latin typeface="微软雅黑" panose="020B0503020204020204" pitchFamily="34" charset="-122"/>
                <a:ea typeface="微软雅黑" panose="020B0503020204020204" pitchFamily="34" charset="-122"/>
                <a:cs typeface="+mn-ea"/>
                <a:sym typeface="+mn-ea"/>
              </a:rPr>
              <a:t>受弯</a:t>
            </a:r>
            <a:r>
              <a:rPr lang="zh-CN" altLang="en-US" kern="0" spc="150" dirty="0">
                <a:latin typeface="微软雅黑" panose="020B0503020204020204" pitchFamily="34" charset="-122"/>
                <a:ea typeface="微软雅黑" panose="020B0503020204020204" pitchFamily="34" charset="-122"/>
                <a:cs typeface="+mn-ea"/>
                <a:sym typeface="+mn-ea"/>
              </a:rPr>
              <a:t>砼构件正截面加固增加二次受力影响计算的链接模型，</a:t>
            </a:r>
            <a:br>
              <a:rPr lang="zh-CN" altLang="en-US" kern="0" spc="150" dirty="0">
                <a:latin typeface="微软雅黑" panose="020B0503020204020204" pitchFamily="34" charset="-122"/>
                <a:ea typeface="微软雅黑" panose="020B0503020204020204" pitchFamily="34" charset="-122"/>
                <a:cs typeface="+mn-ea"/>
                <a:sym typeface="+mn-ea"/>
              </a:rPr>
            </a:br>
            <a:r>
              <a:rPr lang="zh-CN" altLang="en-US" kern="0" spc="150" dirty="0">
                <a:latin typeface="微软雅黑" panose="020B0503020204020204" pitchFamily="34" charset="-122"/>
                <a:ea typeface="微软雅黑" panose="020B0503020204020204" pitchFamily="34" charset="-122"/>
                <a:cs typeface="+mn-ea"/>
                <a:sym typeface="+mn-ea"/>
              </a:rPr>
              <a:t>可准确设置加固时混凝土梁的</a:t>
            </a:r>
            <a:r>
              <a:rPr lang="zh-CN" altLang="en-US" kern="0" spc="150" dirty="0">
                <a:latin typeface="Times New Roman" panose="02020603050405020304" pitchFamily="18" charset="0"/>
                <a:ea typeface="微软雅黑" panose="020B0503020204020204" pitchFamily="34" charset="-122"/>
                <a:cs typeface="Times New Roman" panose="02020603050405020304" pitchFamily="18" charset="0"/>
                <a:sym typeface="+mn-ea"/>
              </a:rPr>
              <a:t>M</a:t>
            </a:r>
            <a:r>
              <a:rPr lang="zh-CN" altLang="en-US" kern="0" spc="150" baseline="-25000" dirty="0">
                <a:latin typeface="Times New Roman" panose="02020603050405020304" pitchFamily="18" charset="0"/>
                <a:ea typeface="微软雅黑" panose="020B0503020204020204" pitchFamily="34" charset="-122"/>
                <a:cs typeface="Times New Roman" panose="02020603050405020304" pitchFamily="18" charset="0"/>
                <a:sym typeface="+mn-ea"/>
              </a:rPr>
              <a:t>0k</a:t>
            </a:r>
            <a:endParaRPr lang="zh-CN" altLang="en-US" kern="0" spc="150" baseline="-250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4" name="图片 3"/>
          <p:cNvPicPr>
            <a:picLocks noChangeAspect="1"/>
          </p:cNvPicPr>
          <p:nvPr>
            <p:custDataLst>
              <p:tags r:id="rId1"/>
            </p:custDataLst>
          </p:nvPr>
        </p:nvPicPr>
        <p:blipFill>
          <a:blip r:embed="rId2"/>
          <a:stretch>
            <a:fillRect/>
          </a:stretch>
        </p:blipFill>
        <p:spPr>
          <a:xfrm>
            <a:off x="5158740" y="1306195"/>
            <a:ext cx="6774180" cy="5189855"/>
          </a:xfrm>
          <a:prstGeom prst="rect">
            <a:avLst/>
          </a:prstGeom>
        </p:spPr>
      </p:pic>
      <p:pic>
        <p:nvPicPr>
          <p:cNvPr id="5" name="图片 4"/>
          <p:cNvPicPr>
            <a:picLocks noChangeAspect="1"/>
          </p:cNvPicPr>
          <p:nvPr>
            <p:custDataLst>
              <p:tags r:id="rId3"/>
            </p:custDataLst>
          </p:nvPr>
        </p:nvPicPr>
        <p:blipFill>
          <a:blip r:embed="rId4"/>
          <a:srcRect r="1021" b="-3160"/>
          <a:stretch>
            <a:fillRect/>
          </a:stretch>
        </p:blipFill>
        <p:spPr>
          <a:xfrm rot="16200000">
            <a:off x="-1726565" y="3470275"/>
            <a:ext cx="4580890" cy="642620"/>
          </a:xfrm>
          <a:prstGeom prst="rect">
            <a:avLst/>
          </a:prstGeom>
        </p:spPr>
      </p:pic>
      <p:sp>
        <p:nvSpPr>
          <p:cNvPr id="6" name="椭圆 5"/>
          <p:cNvSpPr/>
          <p:nvPr>
            <p:custDataLst>
              <p:tags r:id="rId5"/>
            </p:custDataLst>
          </p:nvPr>
        </p:nvSpPr>
        <p:spPr>
          <a:xfrm>
            <a:off x="520065" y="2106295"/>
            <a:ext cx="285750" cy="285750"/>
          </a:xfrm>
          <a:prstGeom prst="ellipse">
            <a:avLst/>
          </a:prstGeom>
          <a:gradFill>
            <a:gsLst>
              <a:gs pos="0">
                <a:srgbClr val="FBFB11"/>
              </a:gs>
              <a:gs pos="100000">
                <a:srgbClr val="838309"/>
              </a:gs>
            </a:gsLst>
            <a:lin scaled="0"/>
          </a:gradFill>
          <a:ln>
            <a:noFill/>
          </a:ln>
          <a:effectLst>
            <a:outerShdw blurRad="292100" dist="266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cxnSp>
        <p:nvCxnSpPr>
          <p:cNvPr id="7" name="直接连接符 6"/>
          <p:cNvCxnSpPr/>
          <p:nvPr>
            <p:custDataLst>
              <p:tags r:id="rId6"/>
            </p:custDataLst>
          </p:nvPr>
        </p:nvCxnSpPr>
        <p:spPr>
          <a:xfrm>
            <a:off x="672244" y="2811441"/>
            <a:ext cx="0" cy="10800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5" name="文本框 14"/>
          <p:cNvSpPr txBox="1"/>
          <p:nvPr>
            <p:custDataLst>
              <p:tags r:id="rId7"/>
            </p:custDataLst>
          </p:nvPr>
        </p:nvSpPr>
        <p:spPr>
          <a:xfrm>
            <a:off x="889000" y="1666875"/>
            <a:ext cx="3377565" cy="368300"/>
          </a:xfrm>
          <a:prstGeom prst="rect">
            <a:avLst/>
          </a:prstGeom>
          <a:noFill/>
        </p:spPr>
        <p:txBody>
          <a:bodyPr wrap="square" rtlCol="0">
            <a:spAutoFit/>
          </a:bodyPr>
          <a:p>
            <a:pPr lvl="0">
              <a:defRPr/>
            </a:pPr>
            <a:r>
              <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rPr>
              <a:t>总参数设置</a:t>
            </a:r>
            <a:endPar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椭圆 19"/>
          <p:cNvSpPr/>
          <p:nvPr>
            <p:custDataLst>
              <p:tags r:id="rId8"/>
            </p:custDataLst>
          </p:nvPr>
        </p:nvSpPr>
        <p:spPr>
          <a:xfrm>
            <a:off x="529590" y="4230370"/>
            <a:ext cx="285750" cy="285750"/>
          </a:xfrm>
          <a:prstGeom prst="ellipse">
            <a:avLst/>
          </a:prstGeom>
          <a:gradFill>
            <a:gsLst>
              <a:gs pos="0">
                <a:srgbClr val="FBFB11"/>
              </a:gs>
              <a:gs pos="100000">
                <a:srgbClr val="838309"/>
              </a:gs>
            </a:gsLst>
            <a:lin scaled="0"/>
          </a:gradFill>
          <a:ln>
            <a:noFill/>
          </a:ln>
          <a:effectLst>
            <a:outerShdw blurRad="292100" dist="266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sp>
        <p:nvSpPr>
          <p:cNvPr id="23" name="文本框 22"/>
          <p:cNvSpPr txBox="1"/>
          <p:nvPr>
            <p:custDataLst>
              <p:tags r:id="rId9"/>
            </p:custDataLst>
          </p:nvPr>
        </p:nvSpPr>
        <p:spPr>
          <a:xfrm>
            <a:off x="889000" y="2063115"/>
            <a:ext cx="3822700" cy="1322070"/>
          </a:xfrm>
          <a:prstGeom prst="rect">
            <a:avLst/>
          </a:prstGeom>
          <a:noFill/>
        </p:spPr>
        <p:txBody>
          <a:bodyPr wrap="square" rtlCol="0">
            <a:spAutoFit/>
          </a:bodyPr>
          <a:p>
            <a:pPr lvl="0">
              <a:defRPr/>
            </a:pPr>
            <a:r>
              <a:rPr lang="zh-CN" altLang="en-US" sz="1600" dirty="0">
                <a:solidFill>
                  <a:schemeClr val="tx1"/>
                </a:solidFill>
                <a:latin typeface="黑体" panose="02010609060101010101" charset="-122"/>
                <a:ea typeface="黑体" panose="02010609060101010101" charset="-122"/>
                <a:cs typeface="Arial" panose="020B0604020202020204" pitchFamily="34" charset="0"/>
              </a:rPr>
              <a:t>总参数增加链接模型设置参数，可设置：二次受力模型的工程路径；</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a:p>
            <a:pPr lvl="0">
              <a:defRPr/>
            </a:pPr>
            <a:r>
              <a:rPr lang="en-US" altLang="zh-CN" sz="1600" dirty="0">
                <a:solidFill>
                  <a:schemeClr val="tx1"/>
                </a:solidFill>
                <a:latin typeface="黑体" panose="02010609060101010101" charset="-122"/>
                <a:ea typeface="黑体" panose="02010609060101010101" charset="-122"/>
                <a:cs typeface="Arial" panose="020B0604020202020204" pitchFamily="34" charset="0"/>
              </a:rPr>
              <a:t>M</a:t>
            </a:r>
            <a:r>
              <a:rPr lang="en-US" altLang="zh-CN" sz="1600" baseline="-25000" dirty="0">
                <a:solidFill>
                  <a:schemeClr val="tx1"/>
                </a:solidFill>
                <a:latin typeface="黑体" panose="02010609060101010101" charset="-122"/>
                <a:ea typeface="黑体" panose="02010609060101010101" charset="-122"/>
                <a:cs typeface="Arial" panose="020B0604020202020204" pitchFamily="34" charset="0"/>
              </a:rPr>
              <a:t>0K</a:t>
            </a:r>
            <a:r>
              <a:rPr lang="zh-CN" altLang="en-US" sz="1600" dirty="0">
                <a:solidFill>
                  <a:schemeClr val="tx1"/>
                </a:solidFill>
                <a:latin typeface="黑体" panose="02010609060101010101" charset="-122"/>
                <a:ea typeface="黑体" panose="02010609060101010101" charset="-122"/>
                <a:cs typeface="Arial" panose="020B0604020202020204" pitchFamily="34" charset="0"/>
              </a:rPr>
              <a:t>内力计算组合；</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a:p>
            <a:pPr lvl="0">
              <a:defRPr/>
            </a:pPr>
            <a:r>
              <a:rPr lang="zh-CN" altLang="en-US" sz="1600" dirty="0">
                <a:solidFill>
                  <a:schemeClr val="tx1"/>
                </a:solidFill>
                <a:latin typeface="黑体" panose="02010609060101010101" charset="-122"/>
                <a:ea typeface="黑体" panose="02010609060101010101" charset="-122"/>
                <a:cs typeface="Arial" panose="020B0604020202020204" pitchFamily="34" charset="0"/>
              </a:rPr>
              <a:t>是否输出所有梁的</a:t>
            </a:r>
            <a:r>
              <a:rPr lang="en-US" altLang="zh-CN" sz="1600" dirty="0">
                <a:solidFill>
                  <a:schemeClr val="tx1"/>
                </a:solidFill>
                <a:latin typeface="黑体" panose="02010609060101010101" charset="-122"/>
                <a:ea typeface="黑体" panose="02010609060101010101" charset="-122"/>
                <a:cs typeface="Arial" panose="020B0604020202020204" pitchFamily="34" charset="0"/>
              </a:rPr>
              <a:t>M</a:t>
            </a:r>
            <a:r>
              <a:rPr lang="en-US" altLang="zh-CN" sz="1600" baseline="-25000" dirty="0">
                <a:solidFill>
                  <a:schemeClr val="tx1"/>
                </a:solidFill>
                <a:latin typeface="黑体" panose="02010609060101010101" charset="-122"/>
                <a:ea typeface="黑体" panose="02010609060101010101" charset="-122"/>
                <a:cs typeface="Arial" panose="020B0604020202020204" pitchFamily="34" charset="0"/>
              </a:rPr>
              <a:t>0k</a:t>
            </a:r>
            <a:r>
              <a:rPr lang="zh-CN" altLang="en-US" sz="1600" dirty="0">
                <a:solidFill>
                  <a:schemeClr val="tx1"/>
                </a:solidFill>
                <a:latin typeface="黑体" panose="02010609060101010101" charset="-122"/>
                <a:ea typeface="黑体" panose="02010609060101010101" charset="-122"/>
                <a:cs typeface="Arial" panose="020B0604020202020204" pitchFamily="34" charset="0"/>
              </a:rPr>
              <a:t>（不勾选时只输出需要使用</a:t>
            </a:r>
            <a:r>
              <a:rPr lang="en-US" altLang="zh-CN" sz="1600" dirty="0">
                <a:solidFill>
                  <a:schemeClr val="tx1"/>
                </a:solidFill>
                <a:latin typeface="黑体" panose="02010609060101010101" charset="-122"/>
                <a:ea typeface="黑体" panose="02010609060101010101" charset="-122"/>
                <a:cs typeface="Arial" panose="020B0604020202020204" pitchFamily="34" charset="0"/>
              </a:rPr>
              <a:t>M</a:t>
            </a:r>
            <a:r>
              <a:rPr lang="en-US" altLang="zh-CN" sz="1600" baseline="-25000" dirty="0">
                <a:solidFill>
                  <a:schemeClr val="tx1"/>
                </a:solidFill>
                <a:latin typeface="黑体" panose="02010609060101010101" charset="-122"/>
                <a:ea typeface="黑体" panose="02010609060101010101" charset="-122"/>
                <a:cs typeface="Arial" panose="020B0604020202020204" pitchFamily="34" charset="0"/>
              </a:rPr>
              <a:t>OK</a:t>
            </a:r>
            <a:r>
              <a:rPr lang="zh-CN" altLang="en-US" sz="1600" dirty="0">
                <a:solidFill>
                  <a:schemeClr val="tx1"/>
                </a:solidFill>
                <a:latin typeface="黑体" panose="02010609060101010101" charset="-122"/>
                <a:ea typeface="黑体" panose="02010609060101010101" charset="-122"/>
                <a:cs typeface="Arial" panose="020B0604020202020204" pitchFamily="34" charset="0"/>
              </a:rPr>
              <a:t>计算的砼梁）；</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p:txBody>
      </p:sp>
      <p:sp>
        <p:nvSpPr>
          <p:cNvPr id="28" name="文本框 27"/>
          <p:cNvSpPr txBox="1"/>
          <p:nvPr>
            <p:custDataLst>
              <p:tags r:id="rId10"/>
            </p:custDataLst>
          </p:nvPr>
        </p:nvSpPr>
        <p:spPr>
          <a:xfrm>
            <a:off x="885190" y="4634865"/>
            <a:ext cx="3822700" cy="1076325"/>
          </a:xfrm>
          <a:prstGeom prst="rect">
            <a:avLst/>
          </a:prstGeom>
          <a:noFill/>
        </p:spPr>
        <p:txBody>
          <a:bodyPr wrap="square" rtlCol="0">
            <a:spAutoFit/>
          </a:bodyPr>
          <a:p>
            <a:pPr lvl="0">
              <a:defRPr/>
            </a:pPr>
            <a:r>
              <a:rPr lang="zh-CN" altLang="en-US" sz="1600" dirty="0">
                <a:solidFill>
                  <a:schemeClr val="tx1"/>
                </a:solidFill>
                <a:latin typeface="黑体" panose="02010609060101010101" charset="-122"/>
                <a:ea typeface="黑体" panose="02010609060101010101" charset="-122"/>
                <a:cs typeface="Arial" panose="020B0604020202020204" pitchFamily="34" charset="0"/>
              </a:rPr>
              <a:t>新增</a:t>
            </a:r>
            <a:r>
              <a:rPr lang="zh-CN" altLang="en-US" sz="1600" kern="0" spc="150" dirty="0">
                <a:latin typeface="黑体" panose="02010609060101010101" charset="-122"/>
                <a:ea typeface="黑体" panose="02010609060101010101" charset="-122"/>
                <a:cs typeface="+mn-ea"/>
                <a:sym typeface="+mn-ea"/>
              </a:rPr>
              <a:t>砼梁加固前弯矩标准值显示简图显示；</a:t>
            </a:r>
            <a:endParaRPr lang="zh-CN" altLang="en-US" sz="1600" kern="0" spc="150" dirty="0">
              <a:latin typeface="黑体" panose="02010609060101010101" charset="-122"/>
              <a:ea typeface="黑体" panose="02010609060101010101" charset="-122"/>
              <a:cs typeface="+mn-ea"/>
              <a:sym typeface="+mn-ea"/>
            </a:endParaRPr>
          </a:p>
          <a:p>
            <a:pPr lvl="0">
              <a:defRPr/>
            </a:pPr>
            <a:r>
              <a:rPr lang="zh-CN" sz="1600" dirty="0">
                <a:latin typeface="黑体" panose="02010609060101010101" charset="-122"/>
                <a:ea typeface="黑体" panose="02010609060101010101" charset="-122"/>
                <a:cs typeface="Arial" panose="020B0604020202020204" pitchFamily="34" charset="0"/>
                <a:sym typeface="+mn-ea"/>
              </a:rPr>
              <a:t>构件信息新增各截面</a:t>
            </a:r>
            <a:r>
              <a:rPr lang="en-US" altLang="zh-CN" sz="1600" dirty="0">
                <a:latin typeface="黑体" panose="02010609060101010101" charset="-122"/>
                <a:ea typeface="黑体" panose="02010609060101010101" charset="-122"/>
                <a:cs typeface="Arial" panose="020B0604020202020204" pitchFamily="34" charset="0"/>
                <a:sym typeface="+mn-ea"/>
              </a:rPr>
              <a:t>M</a:t>
            </a:r>
            <a:r>
              <a:rPr lang="en-US" altLang="zh-CN" sz="1600" baseline="-25000" dirty="0">
                <a:effectLst>
                  <a:outerShdw blurRad="38100" dist="38100" dir="2700000" algn="tl">
                    <a:srgbClr val="000000">
                      <a:alpha val="43137"/>
                    </a:srgbClr>
                  </a:outerShdw>
                </a:effectLst>
                <a:latin typeface="黑体" panose="02010609060101010101" charset="-122"/>
                <a:ea typeface="黑体" panose="02010609060101010101" charset="-122"/>
                <a:cs typeface="Arial" panose="020B0604020202020204" pitchFamily="34" charset="0"/>
                <a:sym typeface="+mn-ea"/>
              </a:rPr>
              <a:t>0k</a:t>
            </a:r>
            <a:r>
              <a:rPr lang="zh-CN" altLang="en-US" sz="1600" dirty="0">
                <a:latin typeface="黑体" panose="02010609060101010101" charset="-122"/>
                <a:ea typeface="黑体" panose="02010609060101010101" charset="-122"/>
                <a:cs typeface="Arial" panose="020B0604020202020204" pitchFamily="34" charset="0"/>
                <a:sym typeface="+mn-ea"/>
              </a:rPr>
              <a:t>计算结果和新增材料强度折减系数；</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p:txBody>
      </p:sp>
      <p:sp>
        <p:nvSpPr>
          <p:cNvPr id="3" name="文本框 2"/>
          <p:cNvSpPr txBox="1"/>
          <p:nvPr>
            <p:custDataLst>
              <p:tags r:id="rId11"/>
            </p:custDataLst>
          </p:nvPr>
        </p:nvSpPr>
        <p:spPr>
          <a:xfrm>
            <a:off x="881380" y="4184650"/>
            <a:ext cx="3377565" cy="368300"/>
          </a:xfrm>
          <a:prstGeom prst="rect">
            <a:avLst/>
          </a:prstGeom>
          <a:noFill/>
        </p:spPr>
        <p:txBody>
          <a:bodyPr wrap="square" rtlCol="0">
            <a:spAutoFit/>
          </a:bodyPr>
          <a:p>
            <a:pPr lvl="0">
              <a:defRPr/>
            </a:pPr>
            <a:r>
              <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rPr>
              <a:t>结果输出</a:t>
            </a:r>
            <a:endPar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69215"/>
            <a:ext cx="10850880" cy="959485"/>
          </a:xfrm>
        </p:spPr>
        <p:txBody>
          <a:bodyPr/>
          <a:lstStyle/>
          <a:p>
            <a:r>
              <a:rPr lang="zh-CN" altLang="en-US" kern="0" spc="150" dirty="0">
                <a:latin typeface="微软雅黑" panose="020B0503020204020204" pitchFamily="34" charset="-122"/>
                <a:ea typeface="微软雅黑" panose="020B0503020204020204" pitchFamily="34" charset="-122"/>
                <a:cs typeface="+mn-ea"/>
                <a:sym typeface="+mn-ea"/>
              </a:rPr>
              <a:t>受弯</a:t>
            </a:r>
            <a:r>
              <a:rPr lang="zh-CN" altLang="en-US" kern="0" spc="150" dirty="0">
                <a:latin typeface="微软雅黑" panose="020B0503020204020204" pitchFamily="34" charset="-122"/>
                <a:ea typeface="微软雅黑" panose="020B0503020204020204" pitchFamily="34" charset="-122"/>
                <a:cs typeface="+mn-ea"/>
                <a:sym typeface="+mn-ea"/>
              </a:rPr>
              <a:t>砼构件正截面加固增加二次受力影响计算的链接模型，</a:t>
            </a:r>
            <a:br>
              <a:rPr lang="zh-CN" altLang="en-US" kern="0" spc="150" dirty="0">
                <a:latin typeface="微软雅黑" panose="020B0503020204020204" pitchFamily="34" charset="-122"/>
                <a:ea typeface="微软雅黑" panose="020B0503020204020204" pitchFamily="34" charset="-122"/>
                <a:cs typeface="+mn-ea"/>
                <a:sym typeface="+mn-ea"/>
              </a:rPr>
            </a:br>
            <a:r>
              <a:rPr lang="zh-CN" altLang="en-US" kern="0" spc="150" dirty="0">
                <a:latin typeface="微软雅黑" panose="020B0503020204020204" pitchFamily="34" charset="-122"/>
                <a:ea typeface="微软雅黑" panose="020B0503020204020204" pitchFamily="34" charset="-122"/>
                <a:cs typeface="+mn-ea"/>
                <a:sym typeface="+mn-ea"/>
              </a:rPr>
              <a:t>可准确设置加固时混凝土梁的</a:t>
            </a:r>
            <a:r>
              <a:rPr lang="zh-CN" altLang="en-US" kern="0" spc="150" dirty="0">
                <a:latin typeface="Times New Roman" panose="02020603050405020304" pitchFamily="18" charset="0"/>
                <a:ea typeface="微软雅黑" panose="020B0503020204020204" pitchFamily="34" charset="-122"/>
                <a:cs typeface="Times New Roman" panose="02020603050405020304" pitchFamily="18" charset="0"/>
                <a:sym typeface="+mn-ea"/>
              </a:rPr>
              <a:t>M</a:t>
            </a:r>
            <a:r>
              <a:rPr lang="zh-CN" altLang="en-US" kern="0" spc="150" baseline="-25000" dirty="0">
                <a:latin typeface="Times New Roman" panose="02020603050405020304" pitchFamily="18" charset="0"/>
                <a:ea typeface="微软雅黑" panose="020B0503020204020204" pitchFamily="34" charset="-122"/>
                <a:cs typeface="Times New Roman" panose="02020603050405020304" pitchFamily="18" charset="0"/>
                <a:sym typeface="+mn-ea"/>
              </a:rPr>
              <a:t>0k</a:t>
            </a:r>
            <a:endParaRPr lang="zh-CN" altLang="en-US" kern="0" spc="150" baseline="-250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5" name="图片 4"/>
          <p:cNvPicPr>
            <a:picLocks noChangeAspect="1"/>
          </p:cNvPicPr>
          <p:nvPr>
            <p:custDataLst>
              <p:tags r:id="rId1"/>
            </p:custDataLst>
          </p:nvPr>
        </p:nvPicPr>
        <p:blipFill>
          <a:blip r:embed="rId2"/>
          <a:srcRect r="1021" b="-3160"/>
          <a:stretch>
            <a:fillRect/>
          </a:stretch>
        </p:blipFill>
        <p:spPr>
          <a:xfrm rot="16200000">
            <a:off x="-1726565" y="3470275"/>
            <a:ext cx="4580890" cy="642620"/>
          </a:xfrm>
          <a:prstGeom prst="rect">
            <a:avLst/>
          </a:prstGeom>
        </p:spPr>
      </p:pic>
      <p:sp>
        <p:nvSpPr>
          <p:cNvPr id="6" name="椭圆 5"/>
          <p:cNvSpPr/>
          <p:nvPr>
            <p:custDataLst>
              <p:tags r:id="rId3"/>
            </p:custDataLst>
          </p:nvPr>
        </p:nvSpPr>
        <p:spPr>
          <a:xfrm>
            <a:off x="520065" y="2106295"/>
            <a:ext cx="285750" cy="285750"/>
          </a:xfrm>
          <a:prstGeom prst="ellipse">
            <a:avLst/>
          </a:prstGeom>
          <a:gradFill>
            <a:gsLst>
              <a:gs pos="0">
                <a:srgbClr val="FBFB11"/>
              </a:gs>
              <a:gs pos="100000">
                <a:srgbClr val="838309"/>
              </a:gs>
            </a:gsLst>
            <a:lin scaled="0"/>
          </a:gradFill>
          <a:ln>
            <a:noFill/>
          </a:ln>
          <a:effectLst>
            <a:outerShdw blurRad="292100" dist="266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cxnSp>
        <p:nvCxnSpPr>
          <p:cNvPr id="7" name="直接连接符 6"/>
          <p:cNvCxnSpPr/>
          <p:nvPr>
            <p:custDataLst>
              <p:tags r:id="rId4"/>
            </p:custDataLst>
          </p:nvPr>
        </p:nvCxnSpPr>
        <p:spPr>
          <a:xfrm>
            <a:off x="672244" y="2811441"/>
            <a:ext cx="0" cy="10800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5" name="文本框 14"/>
          <p:cNvSpPr txBox="1"/>
          <p:nvPr>
            <p:custDataLst>
              <p:tags r:id="rId5"/>
            </p:custDataLst>
          </p:nvPr>
        </p:nvSpPr>
        <p:spPr>
          <a:xfrm>
            <a:off x="889000" y="1666875"/>
            <a:ext cx="3377565" cy="368300"/>
          </a:xfrm>
          <a:prstGeom prst="rect">
            <a:avLst/>
          </a:prstGeom>
          <a:noFill/>
        </p:spPr>
        <p:txBody>
          <a:bodyPr wrap="square" rtlCol="0">
            <a:spAutoFit/>
          </a:bodyPr>
          <a:p>
            <a:pPr lvl="0">
              <a:defRPr/>
            </a:pPr>
            <a:r>
              <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rPr>
              <a:t>总参数设置</a:t>
            </a:r>
            <a:endPar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椭圆 19"/>
          <p:cNvSpPr/>
          <p:nvPr>
            <p:custDataLst>
              <p:tags r:id="rId6"/>
            </p:custDataLst>
          </p:nvPr>
        </p:nvSpPr>
        <p:spPr>
          <a:xfrm>
            <a:off x="529590" y="4230370"/>
            <a:ext cx="285750" cy="285750"/>
          </a:xfrm>
          <a:prstGeom prst="ellipse">
            <a:avLst/>
          </a:prstGeom>
          <a:gradFill>
            <a:gsLst>
              <a:gs pos="0">
                <a:srgbClr val="FBFB11"/>
              </a:gs>
              <a:gs pos="100000">
                <a:srgbClr val="838309"/>
              </a:gs>
            </a:gsLst>
            <a:lin scaled="0"/>
          </a:gradFill>
          <a:ln>
            <a:noFill/>
          </a:ln>
          <a:effectLst>
            <a:outerShdw blurRad="292100" dist="266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sp>
        <p:nvSpPr>
          <p:cNvPr id="23" name="文本框 22"/>
          <p:cNvSpPr txBox="1"/>
          <p:nvPr>
            <p:custDataLst>
              <p:tags r:id="rId7"/>
            </p:custDataLst>
          </p:nvPr>
        </p:nvSpPr>
        <p:spPr>
          <a:xfrm>
            <a:off x="889000" y="2063115"/>
            <a:ext cx="3822700" cy="1322070"/>
          </a:xfrm>
          <a:prstGeom prst="rect">
            <a:avLst/>
          </a:prstGeom>
          <a:noFill/>
        </p:spPr>
        <p:txBody>
          <a:bodyPr wrap="square" rtlCol="0">
            <a:spAutoFit/>
          </a:bodyPr>
          <a:p>
            <a:pPr lvl="0">
              <a:defRPr/>
            </a:pPr>
            <a:r>
              <a:rPr lang="zh-CN" altLang="en-US" sz="1600" dirty="0">
                <a:solidFill>
                  <a:schemeClr val="tx1"/>
                </a:solidFill>
                <a:latin typeface="黑体" panose="02010609060101010101" charset="-122"/>
                <a:ea typeface="黑体" panose="02010609060101010101" charset="-122"/>
                <a:cs typeface="Arial" panose="020B0604020202020204" pitchFamily="34" charset="0"/>
              </a:rPr>
              <a:t>总参数增加链接模型设置参数，可设置：二次受力模型的工程路径；</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a:p>
            <a:pPr lvl="0">
              <a:defRPr/>
            </a:pPr>
            <a:r>
              <a:rPr lang="en-US" altLang="zh-CN" sz="1600" dirty="0">
                <a:solidFill>
                  <a:schemeClr val="tx1"/>
                </a:solidFill>
                <a:latin typeface="黑体" panose="02010609060101010101" charset="-122"/>
                <a:ea typeface="黑体" panose="02010609060101010101" charset="-122"/>
                <a:cs typeface="Arial" panose="020B0604020202020204" pitchFamily="34" charset="0"/>
              </a:rPr>
              <a:t>M</a:t>
            </a:r>
            <a:r>
              <a:rPr lang="en-US" altLang="zh-CN" sz="1600" baseline="-25000" dirty="0">
                <a:solidFill>
                  <a:schemeClr val="tx1"/>
                </a:solidFill>
                <a:latin typeface="黑体" panose="02010609060101010101" charset="-122"/>
                <a:ea typeface="黑体" panose="02010609060101010101" charset="-122"/>
                <a:cs typeface="Arial" panose="020B0604020202020204" pitchFamily="34" charset="0"/>
              </a:rPr>
              <a:t>0K</a:t>
            </a:r>
            <a:r>
              <a:rPr lang="zh-CN" altLang="en-US" sz="1600" dirty="0">
                <a:solidFill>
                  <a:schemeClr val="tx1"/>
                </a:solidFill>
                <a:latin typeface="黑体" panose="02010609060101010101" charset="-122"/>
                <a:ea typeface="黑体" panose="02010609060101010101" charset="-122"/>
                <a:cs typeface="Arial" panose="020B0604020202020204" pitchFamily="34" charset="0"/>
              </a:rPr>
              <a:t>内力计算组合；</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a:p>
            <a:pPr lvl="0">
              <a:defRPr/>
            </a:pPr>
            <a:r>
              <a:rPr lang="zh-CN" altLang="en-US" sz="1600" dirty="0">
                <a:solidFill>
                  <a:schemeClr val="tx1"/>
                </a:solidFill>
                <a:latin typeface="黑体" panose="02010609060101010101" charset="-122"/>
                <a:ea typeface="黑体" panose="02010609060101010101" charset="-122"/>
                <a:cs typeface="Arial" panose="020B0604020202020204" pitchFamily="34" charset="0"/>
              </a:rPr>
              <a:t>是否输出所有梁的</a:t>
            </a:r>
            <a:r>
              <a:rPr lang="en-US" altLang="zh-CN" sz="1600" dirty="0">
                <a:solidFill>
                  <a:schemeClr val="tx1"/>
                </a:solidFill>
                <a:latin typeface="黑体" panose="02010609060101010101" charset="-122"/>
                <a:ea typeface="黑体" panose="02010609060101010101" charset="-122"/>
                <a:cs typeface="Arial" panose="020B0604020202020204" pitchFamily="34" charset="0"/>
              </a:rPr>
              <a:t>M</a:t>
            </a:r>
            <a:r>
              <a:rPr lang="en-US" altLang="zh-CN" sz="1600" baseline="-25000" dirty="0">
                <a:solidFill>
                  <a:schemeClr val="tx1"/>
                </a:solidFill>
                <a:latin typeface="黑体" panose="02010609060101010101" charset="-122"/>
                <a:ea typeface="黑体" panose="02010609060101010101" charset="-122"/>
                <a:cs typeface="Arial" panose="020B0604020202020204" pitchFamily="34" charset="0"/>
              </a:rPr>
              <a:t>0k</a:t>
            </a:r>
            <a:r>
              <a:rPr lang="zh-CN" altLang="en-US" sz="1600" dirty="0">
                <a:solidFill>
                  <a:schemeClr val="tx1"/>
                </a:solidFill>
                <a:latin typeface="黑体" panose="02010609060101010101" charset="-122"/>
                <a:ea typeface="黑体" panose="02010609060101010101" charset="-122"/>
                <a:cs typeface="Arial" panose="020B0604020202020204" pitchFamily="34" charset="0"/>
              </a:rPr>
              <a:t>（不勾选时只输出需要使用</a:t>
            </a:r>
            <a:r>
              <a:rPr lang="en-US" altLang="zh-CN" sz="1600" dirty="0">
                <a:solidFill>
                  <a:schemeClr val="tx1"/>
                </a:solidFill>
                <a:latin typeface="黑体" panose="02010609060101010101" charset="-122"/>
                <a:ea typeface="黑体" panose="02010609060101010101" charset="-122"/>
                <a:cs typeface="Arial" panose="020B0604020202020204" pitchFamily="34" charset="0"/>
              </a:rPr>
              <a:t>M</a:t>
            </a:r>
            <a:r>
              <a:rPr lang="en-US" altLang="zh-CN" sz="1600" baseline="-25000" dirty="0">
                <a:solidFill>
                  <a:schemeClr val="tx1"/>
                </a:solidFill>
                <a:latin typeface="黑体" panose="02010609060101010101" charset="-122"/>
                <a:ea typeface="黑体" panose="02010609060101010101" charset="-122"/>
                <a:cs typeface="Arial" panose="020B0604020202020204" pitchFamily="34" charset="0"/>
              </a:rPr>
              <a:t>OK</a:t>
            </a:r>
            <a:r>
              <a:rPr lang="zh-CN" altLang="en-US" sz="1600" dirty="0">
                <a:solidFill>
                  <a:schemeClr val="tx1"/>
                </a:solidFill>
                <a:latin typeface="黑体" panose="02010609060101010101" charset="-122"/>
                <a:ea typeface="黑体" panose="02010609060101010101" charset="-122"/>
                <a:cs typeface="Arial" panose="020B0604020202020204" pitchFamily="34" charset="0"/>
              </a:rPr>
              <a:t>计算的砼梁）；</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p:txBody>
      </p:sp>
      <p:sp>
        <p:nvSpPr>
          <p:cNvPr id="28" name="文本框 27"/>
          <p:cNvSpPr txBox="1"/>
          <p:nvPr>
            <p:custDataLst>
              <p:tags r:id="rId8"/>
            </p:custDataLst>
          </p:nvPr>
        </p:nvSpPr>
        <p:spPr>
          <a:xfrm>
            <a:off x="885190" y="4634865"/>
            <a:ext cx="3822700" cy="1076325"/>
          </a:xfrm>
          <a:prstGeom prst="rect">
            <a:avLst/>
          </a:prstGeom>
          <a:noFill/>
        </p:spPr>
        <p:txBody>
          <a:bodyPr wrap="square" rtlCol="0">
            <a:spAutoFit/>
          </a:bodyPr>
          <a:p>
            <a:pPr lvl="0">
              <a:defRPr/>
            </a:pPr>
            <a:r>
              <a:rPr lang="zh-CN" altLang="en-US" sz="1600" dirty="0">
                <a:solidFill>
                  <a:schemeClr val="tx1"/>
                </a:solidFill>
                <a:latin typeface="黑体" panose="02010609060101010101" charset="-122"/>
                <a:ea typeface="黑体" panose="02010609060101010101" charset="-122"/>
                <a:cs typeface="Arial" panose="020B0604020202020204" pitchFamily="34" charset="0"/>
              </a:rPr>
              <a:t>新增</a:t>
            </a:r>
            <a:r>
              <a:rPr lang="zh-CN" altLang="en-US" sz="1600" kern="0" spc="150" dirty="0">
                <a:latin typeface="黑体" panose="02010609060101010101" charset="-122"/>
                <a:ea typeface="黑体" panose="02010609060101010101" charset="-122"/>
                <a:cs typeface="+mn-ea"/>
                <a:sym typeface="+mn-ea"/>
              </a:rPr>
              <a:t>砼梁加固前弯矩标准值M0k简图显示；</a:t>
            </a:r>
            <a:endParaRPr lang="zh-CN" altLang="en-US" sz="1600" kern="0" spc="150" dirty="0">
              <a:latin typeface="黑体" panose="02010609060101010101" charset="-122"/>
              <a:ea typeface="黑体" panose="02010609060101010101" charset="-122"/>
              <a:cs typeface="+mn-ea"/>
              <a:sym typeface="+mn-ea"/>
            </a:endParaRPr>
          </a:p>
          <a:p>
            <a:pPr lvl="0">
              <a:defRPr/>
            </a:pPr>
            <a:r>
              <a:rPr lang="zh-CN" sz="1600" dirty="0">
                <a:latin typeface="黑体" panose="02010609060101010101" charset="-122"/>
                <a:ea typeface="黑体" panose="02010609060101010101" charset="-122"/>
                <a:cs typeface="Arial" panose="020B0604020202020204" pitchFamily="34" charset="0"/>
                <a:sym typeface="+mn-ea"/>
              </a:rPr>
              <a:t>构件信息新增各截面</a:t>
            </a:r>
            <a:r>
              <a:rPr lang="en-US" altLang="zh-CN" sz="1600" dirty="0">
                <a:latin typeface="黑体" panose="02010609060101010101" charset="-122"/>
                <a:ea typeface="黑体" panose="02010609060101010101" charset="-122"/>
                <a:cs typeface="Arial" panose="020B0604020202020204" pitchFamily="34" charset="0"/>
                <a:sym typeface="+mn-ea"/>
              </a:rPr>
              <a:t>M</a:t>
            </a:r>
            <a:r>
              <a:rPr lang="en-US" altLang="zh-CN" sz="1600" baseline="-25000" dirty="0">
                <a:effectLst>
                  <a:outerShdw blurRad="38100" dist="38100" dir="2700000" algn="tl">
                    <a:srgbClr val="000000">
                      <a:alpha val="43137"/>
                    </a:srgbClr>
                  </a:outerShdw>
                </a:effectLst>
                <a:latin typeface="黑体" panose="02010609060101010101" charset="-122"/>
                <a:ea typeface="黑体" panose="02010609060101010101" charset="-122"/>
                <a:cs typeface="Arial" panose="020B0604020202020204" pitchFamily="34" charset="0"/>
                <a:sym typeface="+mn-ea"/>
              </a:rPr>
              <a:t>0k</a:t>
            </a:r>
            <a:r>
              <a:rPr lang="zh-CN" altLang="en-US" sz="1600" dirty="0">
                <a:latin typeface="黑体" panose="02010609060101010101" charset="-122"/>
                <a:ea typeface="黑体" panose="02010609060101010101" charset="-122"/>
                <a:cs typeface="Arial" panose="020B0604020202020204" pitchFamily="34" charset="0"/>
                <a:sym typeface="+mn-ea"/>
              </a:rPr>
              <a:t>计算结果和新增材料强度折减系数；</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p:txBody>
      </p:sp>
      <p:sp>
        <p:nvSpPr>
          <p:cNvPr id="3" name="文本框 2"/>
          <p:cNvSpPr txBox="1"/>
          <p:nvPr>
            <p:custDataLst>
              <p:tags r:id="rId9"/>
            </p:custDataLst>
          </p:nvPr>
        </p:nvSpPr>
        <p:spPr>
          <a:xfrm>
            <a:off x="881380" y="4184650"/>
            <a:ext cx="3377565" cy="368300"/>
          </a:xfrm>
          <a:prstGeom prst="rect">
            <a:avLst/>
          </a:prstGeom>
          <a:noFill/>
        </p:spPr>
        <p:txBody>
          <a:bodyPr wrap="square" rtlCol="0">
            <a:spAutoFit/>
          </a:bodyPr>
          <a:p>
            <a:pPr lvl="0">
              <a:defRPr/>
            </a:pPr>
            <a:r>
              <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rPr>
              <a:t>结果输出</a:t>
            </a:r>
            <a:endPar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1" name="图片 10" descr="4ee5b550-4d57-11ee-96ab-cc15317f2320"/>
          <p:cNvPicPr>
            <a:picLocks noChangeAspect="1"/>
          </p:cNvPicPr>
          <p:nvPr/>
        </p:nvPicPr>
        <p:blipFill>
          <a:blip r:embed="rId10"/>
          <a:stretch>
            <a:fillRect/>
          </a:stretch>
        </p:blipFill>
        <p:spPr>
          <a:xfrm>
            <a:off x="4622800" y="1501140"/>
            <a:ext cx="7491730" cy="4671695"/>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69215"/>
            <a:ext cx="10850880" cy="959485"/>
          </a:xfrm>
        </p:spPr>
        <p:txBody>
          <a:bodyPr/>
          <a:lstStyle/>
          <a:p>
            <a:r>
              <a:rPr lang="zh-CN" altLang="en-US" kern="0" spc="150" dirty="0">
                <a:ea typeface="微软雅黑" panose="020B0503020204020204" pitchFamily="34" charset="-122"/>
                <a:sym typeface="+mn-ea"/>
              </a:rPr>
              <a:t>梁粘贴钢板法和粘贴碳纤维法加固工具箱验算</a:t>
            </a:r>
            <a:br>
              <a:rPr lang="zh-CN" altLang="en-US" kern="0" spc="150" dirty="0">
                <a:ea typeface="微软雅黑" panose="020B0503020204020204" pitchFamily="34" charset="-122"/>
                <a:sym typeface="+mn-ea"/>
              </a:rPr>
            </a:br>
            <a:r>
              <a:rPr lang="zh-CN" altLang="en-US" kern="0" spc="150" dirty="0">
                <a:ea typeface="微软雅黑" panose="020B0503020204020204" pitchFamily="34" charset="-122"/>
                <a:sym typeface="+mn-ea"/>
              </a:rPr>
              <a:t>增加M0k输入参数</a:t>
            </a:r>
            <a:endParaRPr lang="zh-CN" altLang="en-US" kern="0" spc="150" dirty="0">
              <a:ea typeface="微软雅黑" panose="020B0503020204020204" pitchFamily="34" charset="-122"/>
              <a:sym typeface="+mn-ea"/>
            </a:endParaRPr>
          </a:p>
        </p:txBody>
      </p:sp>
      <p:sp>
        <p:nvSpPr>
          <p:cNvPr id="4" name="任意多边形: 形状 43" descr="7b0a202020202262756c6c6574223a20227b5c2263617465676f727949645c223a31303030362c5c2274656d706c61746549645c223a32303233313131397d220a7d0a"/>
          <p:cNvSpPr/>
          <p:nvPr>
            <p:custDataLst>
              <p:tags r:id="rId1"/>
            </p:custDataLst>
          </p:nvPr>
        </p:nvSpPr>
        <p:spPr>
          <a:xfrm>
            <a:off x="526415" y="1198880"/>
            <a:ext cx="3004185" cy="3323590"/>
          </a:xfrm>
          <a:custGeom>
            <a:avLst/>
            <a:gdLst>
              <a:gd name="connsiteX0" fmla="*/ 0 w 3357562"/>
              <a:gd name="connsiteY0" fmla="*/ 220980 h 1325879"/>
              <a:gd name="connsiteX1" fmla="*/ 220980 w 3357562"/>
              <a:gd name="connsiteY1" fmla="*/ 0 h 1325879"/>
              <a:gd name="connsiteX2" fmla="*/ 3136583 w 3357562"/>
              <a:gd name="connsiteY2" fmla="*/ 0 h 1325879"/>
              <a:gd name="connsiteX3" fmla="*/ 3357563 w 3357562"/>
              <a:gd name="connsiteY3" fmla="*/ 220980 h 1325879"/>
              <a:gd name="connsiteX4" fmla="*/ 3357563 w 3357562"/>
              <a:gd name="connsiteY4" fmla="*/ 1104900 h 1325879"/>
              <a:gd name="connsiteX5" fmla="*/ 3136583 w 3357562"/>
              <a:gd name="connsiteY5" fmla="*/ 1325880 h 1325879"/>
              <a:gd name="connsiteX6" fmla="*/ 220980 w 3357562"/>
              <a:gd name="connsiteY6" fmla="*/ 1325880 h 1325879"/>
              <a:gd name="connsiteX7" fmla="*/ 0 w 3357562"/>
              <a:gd name="connsiteY7" fmla="*/ 1104900 h 1325879"/>
              <a:gd name="connsiteX8" fmla="*/ 0 w 3357562"/>
              <a:gd name="connsiteY8" fmla="*/ 220980 h 1325879"/>
              <a:gd name="connsiteX9" fmla="*/ 0 w 3357562"/>
              <a:gd name="connsiteY9" fmla="*/ 220980 h 1325879"/>
              <a:gd name="connsiteX10" fmla="*/ 0 w 3357562"/>
              <a:gd name="connsiteY10" fmla="*/ 220980 h 132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7562" h="1325879">
                <a:moveTo>
                  <a:pt x="0" y="220980"/>
                </a:moveTo>
                <a:cubicBezTo>
                  <a:pt x="0" y="99060"/>
                  <a:pt x="99060" y="0"/>
                  <a:pt x="220980" y="0"/>
                </a:cubicBezTo>
                <a:lnTo>
                  <a:pt x="3136583" y="0"/>
                </a:lnTo>
                <a:cubicBezTo>
                  <a:pt x="3258503" y="0"/>
                  <a:pt x="3357563" y="99060"/>
                  <a:pt x="3357563" y="220980"/>
                </a:cubicBezTo>
                <a:lnTo>
                  <a:pt x="3357563" y="1104900"/>
                </a:lnTo>
                <a:cubicBezTo>
                  <a:pt x="3357563" y="1226820"/>
                  <a:pt x="3258503" y="1325880"/>
                  <a:pt x="3136583" y="1325880"/>
                </a:cubicBezTo>
                <a:lnTo>
                  <a:pt x="220980" y="1325880"/>
                </a:lnTo>
                <a:cubicBezTo>
                  <a:pt x="99060" y="1325880"/>
                  <a:pt x="0" y="1226820"/>
                  <a:pt x="0" y="1104900"/>
                </a:cubicBezTo>
                <a:lnTo>
                  <a:pt x="0" y="220980"/>
                </a:lnTo>
                <a:lnTo>
                  <a:pt x="0" y="220980"/>
                </a:lnTo>
                <a:lnTo>
                  <a:pt x="0" y="220980"/>
                </a:lnTo>
                <a:close/>
              </a:path>
            </a:pathLst>
          </a:custGeom>
          <a:gradFill>
            <a:gsLst>
              <a:gs pos="0">
                <a:schemeClr val="accent3">
                  <a:lumMod val="75000"/>
                </a:schemeClr>
              </a:gs>
              <a:gs pos="100000">
                <a:srgbClr val="007EED">
                  <a:alpha val="0"/>
                </a:srgbClr>
              </a:gs>
            </a:gsLst>
            <a:lin ang="5400000" scaled="0"/>
          </a:gradFill>
          <a:ln w="12700" cap="flat" cmpd="sng">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lnSpc>
                <a:spcPct val="130000"/>
              </a:lnSpc>
              <a:buFont typeface="Wingdings" panose="05000000000000000000" charset="0"/>
              <a:buBlip>
                <a:blip r:embed="rId2"/>
              </a:buBlip>
            </a:pPr>
            <a:r>
              <a:rPr 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以前版本梁柱验算时可读取整体模型中的M0k和新增材料强度折减系数，但工具箱验算时没有放开M0k设置，V6.0版本梁粘贴钢板法和粘贴碳纤维法加固工具箱验算增加M0k输入参数。</a:t>
            </a:r>
            <a:endParaRPr 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2" name="图片 9"/>
          <p:cNvPicPr>
            <a:picLocks noChangeAspect="1"/>
          </p:cNvPicPr>
          <p:nvPr>
            <p:custDataLst>
              <p:tags r:id="rId3"/>
            </p:custDataLst>
          </p:nvPr>
        </p:nvPicPr>
        <p:blipFill>
          <a:blip r:embed="rId4"/>
          <a:stretch>
            <a:fillRect/>
          </a:stretch>
        </p:blipFill>
        <p:spPr>
          <a:xfrm>
            <a:off x="4411345" y="1282065"/>
            <a:ext cx="3369310" cy="5051425"/>
          </a:xfrm>
          <a:prstGeom prst="rect">
            <a:avLst/>
          </a:prstGeom>
          <a:noFill/>
          <a:ln>
            <a:solidFill>
              <a:schemeClr val="tx1"/>
            </a:solidFill>
          </a:ln>
        </p:spPr>
      </p:pic>
      <p:pic>
        <p:nvPicPr>
          <p:cNvPr id="43" name="图片 10"/>
          <p:cNvPicPr>
            <a:picLocks noChangeAspect="1"/>
          </p:cNvPicPr>
          <p:nvPr>
            <p:custDataLst>
              <p:tags r:id="rId5"/>
            </p:custDataLst>
          </p:nvPr>
        </p:nvPicPr>
        <p:blipFill>
          <a:blip r:embed="rId6"/>
          <a:stretch>
            <a:fillRect/>
          </a:stretch>
        </p:blipFill>
        <p:spPr>
          <a:xfrm>
            <a:off x="7937500" y="1282065"/>
            <a:ext cx="3338195" cy="5051425"/>
          </a:xfrm>
          <a:prstGeom prst="rect">
            <a:avLst/>
          </a:prstGeom>
          <a:noFill/>
          <a:ln>
            <a:solidFill>
              <a:schemeClr val="tx1"/>
            </a:solidFill>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圆角矩形 91"/>
          <p:cNvSpPr/>
          <p:nvPr>
            <p:custDataLst>
              <p:tags r:id="rId1"/>
            </p:custDataLst>
          </p:nvPr>
        </p:nvSpPr>
        <p:spPr>
          <a:xfrm>
            <a:off x="280035" y="1481455"/>
            <a:ext cx="3622675" cy="3749675"/>
          </a:xfrm>
          <a:prstGeom prst="roundRect">
            <a:avLst>
              <a:gd name="adj" fmla="val 9578"/>
            </a:avLst>
          </a:prstGeom>
          <a:solidFill>
            <a:srgbClr val="4472C4">
              <a:alpha val="36000"/>
            </a:srgbClr>
          </a:solidFill>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等线" panose="02010600030101010101" charset="-122"/>
              <a:ea typeface="等线" panose="02010600030101010101" charset="-122"/>
            </a:endParaRPr>
          </a:p>
        </p:txBody>
      </p:sp>
      <p:sp>
        <p:nvSpPr>
          <p:cNvPr id="2" name="标题 1"/>
          <p:cNvSpPr>
            <a:spLocks noGrp="1"/>
          </p:cNvSpPr>
          <p:nvPr>
            <p:ph type="title"/>
          </p:nvPr>
        </p:nvSpPr>
        <p:spPr/>
        <p:txBody>
          <a:bodyPr/>
          <a:lstStyle/>
          <a:p>
            <a:r>
              <a:rPr lang="zh-CN" altLang="en-US" kern="0" spc="150" dirty="0">
                <a:latin typeface="微软雅黑" panose="020B0503020204020204" pitchFamily="34" charset="-122"/>
                <a:ea typeface="微软雅黑" panose="020B0503020204020204" pitchFamily="34" charset="-122"/>
                <a:cs typeface="+mn-ea"/>
                <a:sym typeface="+mn-ea"/>
              </a:rPr>
              <a:t>原有钢筋简图增加衬图设置功能</a:t>
            </a:r>
            <a:endParaRPr lang="zh-CN" dirty="0">
              <a:sym typeface="+mn-ea"/>
            </a:endParaRPr>
          </a:p>
        </p:txBody>
      </p:sp>
      <p:sp>
        <p:nvSpPr>
          <p:cNvPr id="9" name="矩形 8"/>
          <p:cNvSpPr/>
          <p:nvPr>
            <p:custDataLst>
              <p:tags r:id="rId2"/>
            </p:custDataLst>
          </p:nvPr>
        </p:nvSpPr>
        <p:spPr>
          <a:xfrm>
            <a:off x="535940" y="1684020"/>
            <a:ext cx="54000" cy="360000"/>
          </a:xfrm>
          <a:prstGeom prst="rect">
            <a:avLst/>
          </a:prstGeom>
          <a:gradFill>
            <a:gsLst>
              <a:gs pos="0">
                <a:srgbClr val="FECF40"/>
              </a:gs>
              <a:gs pos="100000">
                <a:srgbClr val="846C21"/>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custDataLst>
              <p:tags r:id="rId3"/>
            </p:custDataLst>
          </p:nvPr>
        </p:nvSpPr>
        <p:spPr>
          <a:xfrm>
            <a:off x="670560" y="1604645"/>
            <a:ext cx="3106420" cy="645160"/>
          </a:xfrm>
          <a:prstGeom prst="rect">
            <a:avLst/>
          </a:prstGeom>
          <a:noFill/>
        </p:spPr>
        <p:txBody>
          <a:bodyPr wrap="square" rtlCol="0" anchor="t">
            <a:spAutoFit/>
          </a:bodyPr>
          <a:p>
            <a:r>
              <a:rPr lang="zh-CN" altLang="en-US" b="1" kern="0" spc="150" dirty="0">
                <a:latin typeface="微软雅黑" panose="020B0503020204020204" pitchFamily="34" charset="-122"/>
                <a:ea typeface="微软雅黑" panose="020B0503020204020204" pitchFamily="34" charset="-122"/>
                <a:cs typeface="+mn-ea"/>
                <a:sym typeface="+mn-ea"/>
              </a:rPr>
              <a:t>原有钢筋简图增加衬图设置功能</a:t>
            </a:r>
            <a:endParaRPr lang="zh-CN" altLang="en-US" b="1" kern="0" spc="150" dirty="0">
              <a:latin typeface="微软雅黑" panose="020B0503020204020204" pitchFamily="34" charset="-122"/>
              <a:ea typeface="微软雅黑" panose="020B0503020204020204" pitchFamily="34" charset="-122"/>
              <a:cs typeface="+mn-ea"/>
              <a:sym typeface="+mn-ea"/>
            </a:endParaRPr>
          </a:p>
        </p:txBody>
      </p:sp>
      <p:sp>
        <p:nvSpPr>
          <p:cNvPr id="43" name="文本框 42"/>
          <p:cNvSpPr txBox="1"/>
          <p:nvPr>
            <p:custDataLst>
              <p:tags r:id="rId4"/>
            </p:custDataLst>
          </p:nvPr>
        </p:nvSpPr>
        <p:spPr>
          <a:xfrm>
            <a:off x="536575" y="2249805"/>
            <a:ext cx="3240405" cy="2810510"/>
          </a:xfrm>
          <a:prstGeom prst="rect">
            <a:avLst/>
          </a:prstGeom>
          <a:noFill/>
        </p:spPr>
        <p:txBody>
          <a:bodyPr wrap="square" rtlCol="0">
            <a:noAutofit/>
          </a:bodyPr>
          <a:p>
            <a:pPr indent="444500" fontAlgn="auto">
              <a:lnSpc>
                <a:spcPct val="120000"/>
              </a:lnSpc>
              <a:spcAft>
                <a:spcPts val="600"/>
              </a:spcAft>
              <a:buClrTx/>
              <a:buSzTx/>
              <a:buFontTx/>
              <a:buNone/>
              <a:extLst>
                <a:ext uri="{35155182-B16C-46BC-9424-99874614C6A1}">
                  <wpsdc:indentchars xmlns:wpsdc="http://www.wps.cn/officeDocument/2017/drawingmlCustomData" val="200" checksum="909944644"/>
                </a:ext>
              </a:extLst>
            </a:pP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原有钢筋</a:t>
            </a: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简图下新增衬图设置功能，可插入、删除、显隐衬图，通过插入</a:t>
            </a:r>
            <a:r>
              <a:rPr lang="zh-CN" altLang="en-US" sz="1600" kern="0" spc="150" dirty="0">
                <a:latin typeface="微软雅黑" panose="020B0503020204020204" pitchFamily="34" charset="-122"/>
                <a:ea typeface="微软雅黑" panose="020B0503020204020204" pitchFamily="34" charset="-122"/>
                <a:cs typeface="+mn-ea"/>
                <a:sym typeface="+mn-ea"/>
              </a:rPr>
              <a:t>平法</a:t>
            </a:r>
            <a:r>
              <a:rPr lang="zh-CN" altLang="en-US" sz="1600" kern="0" spc="150" dirty="0">
                <a:latin typeface="微软雅黑" panose="020B0503020204020204" pitchFamily="34" charset="-122"/>
                <a:ea typeface="微软雅黑" panose="020B0503020204020204" pitchFamily="34" charset="-122"/>
                <a:cs typeface="+mn-ea"/>
                <a:sym typeface="+mn-ea"/>
              </a:rPr>
              <a:t>施工图</a:t>
            </a:r>
            <a:r>
              <a:rPr lang="en-US" altLang="zh-CN" sz="1600" kern="0" spc="150" dirty="0">
                <a:latin typeface="微软雅黑" panose="020B0503020204020204" pitchFamily="34" charset="-122"/>
                <a:ea typeface="微软雅黑" panose="020B0503020204020204" pitchFamily="34" charset="-122"/>
                <a:cs typeface="+mn-ea"/>
                <a:sym typeface="+mn-ea"/>
              </a:rPr>
              <a:t>DWG</a:t>
            </a:r>
            <a:r>
              <a:rPr lang="zh-CN" altLang="en-US" sz="1600" kern="0" spc="150" dirty="0">
                <a:latin typeface="微软雅黑" panose="020B0503020204020204" pitchFamily="34" charset="-122"/>
                <a:ea typeface="微软雅黑" panose="020B0503020204020204" pitchFamily="34" charset="-122"/>
                <a:cs typeface="+mn-ea"/>
                <a:sym typeface="+mn-ea"/>
              </a:rPr>
              <a:t>图纸，方便用户校核程序设计使用的原有钢筋。</a:t>
            </a:r>
            <a:endParaRPr lang="zh-CN" altLang="en-US" sz="1600" kern="0" spc="150" dirty="0">
              <a:latin typeface="微软雅黑" panose="020B0503020204020204" pitchFamily="34" charset="-122"/>
              <a:ea typeface="微软雅黑" panose="020B0503020204020204" pitchFamily="34" charset="-122"/>
              <a:cs typeface="+mn-ea"/>
              <a:sym typeface="+mn-ea"/>
            </a:endParaRPr>
          </a:p>
          <a:p>
            <a:pPr indent="444500" fontAlgn="auto">
              <a:lnSpc>
                <a:spcPct val="120000"/>
              </a:lnSpc>
              <a:spcAft>
                <a:spcPts val="600"/>
              </a:spcAft>
              <a:buClrTx/>
              <a:buSzTx/>
              <a:buFontTx/>
              <a:buNone/>
              <a:extLst>
                <a:ext uri="{35155182-B16C-46BC-9424-99874614C6A1}">
                  <wpsdc:indentchars xmlns:wpsdc="http://www.wps.cn/officeDocument/2017/drawingmlCustomData" val="200" checksum="909944644"/>
                </a:ext>
              </a:extLst>
            </a:pPr>
            <a:r>
              <a:rPr lang="zh-CN" altLang="en-US" sz="1600" kern="0" spc="150" dirty="0">
                <a:latin typeface="微软雅黑" panose="020B0503020204020204" pitchFamily="34" charset="-122"/>
                <a:ea typeface="微软雅黑" panose="020B0503020204020204" pitchFamily="34" charset="-122"/>
                <a:cs typeface="+mn-ea"/>
                <a:sym typeface="+mn-ea"/>
              </a:rPr>
              <a:t>设计结果下</a:t>
            </a: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鉴定加固</a:t>
            </a: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和</a:t>
            </a: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安全鉴定</a:t>
            </a: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菜单对话框均添加了衬图设置功能。</a:t>
            </a:r>
            <a:endParaRPr lang="zh-CN" altLang="en-US" sz="1600" kern="0" spc="150" dirty="0">
              <a:latin typeface="微软雅黑" panose="020B0503020204020204" pitchFamily="34" charset="-122"/>
              <a:ea typeface="微软雅黑" panose="020B0503020204020204" pitchFamily="34" charset="-122"/>
              <a:cs typeface="+mn-ea"/>
              <a:sym typeface="+mn-ea"/>
            </a:endParaRPr>
          </a:p>
        </p:txBody>
      </p:sp>
      <p:pic>
        <p:nvPicPr>
          <p:cNvPr id="8" name="图片 7"/>
          <p:cNvPicPr>
            <a:picLocks noChangeAspect="1"/>
          </p:cNvPicPr>
          <p:nvPr>
            <p:custDataLst>
              <p:tags r:id="rId5"/>
            </p:custDataLst>
          </p:nvPr>
        </p:nvPicPr>
        <p:blipFill>
          <a:blip r:embed="rId6"/>
          <a:stretch>
            <a:fillRect/>
          </a:stretch>
        </p:blipFill>
        <p:spPr>
          <a:xfrm>
            <a:off x="4340225" y="1481455"/>
            <a:ext cx="7362825" cy="4937760"/>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dirty="0"/>
              <a:t>增加加固设计简图批量导图功能</a:t>
            </a:r>
            <a:endParaRPr lang="zh-CN" dirty="0"/>
          </a:p>
        </p:txBody>
      </p:sp>
      <p:sp>
        <p:nvSpPr>
          <p:cNvPr id="41" name="矩形 40"/>
          <p:cNvSpPr/>
          <p:nvPr>
            <p:custDataLst>
              <p:tags r:id="rId1"/>
            </p:custDataLst>
          </p:nvPr>
        </p:nvSpPr>
        <p:spPr>
          <a:xfrm>
            <a:off x="549275" y="1636395"/>
            <a:ext cx="2940685" cy="4695190"/>
          </a:xfrm>
          <a:prstGeom prst="rect">
            <a:avLst/>
          </a:prstGeom>
          <a:noFill/>
          <a:ln w="28575" cmpd="sng">
            <a:solidFill>
              <a:srgbClr val="0069C5"/>
            </a:solidFill>
            <a:prstDash val="solid"/>
          </a:ln>
        </p:spPr>
        <p:style>
          <a:lnRef idx="2">
            <a:srgbClr val="2CBEBB">
              <a:shade val="50000"/>
            </a:srgbClr>
          </a:lnRef>
          <a:fillRef idx="1">
            <a:srgbClr val="2CBEBB"/>
          </a:fillRef>
          <a:effectRef idx="0">
            <a:srgbClr val="2CBEBB"/>
          </a:effectRef>
          <a:fontRef idx="minor">
            <a:srgbClr val="FFFFFF"/>
          </a:fontRef>
        </p:style>
        <p:txBody>
          <a:bodyPr lIns="108000" tIns="396000" rIns="108000" rtlCol="0" anchor="ctr">
            <a:normAutofit/>
          </a:bodyPr>
          <a:p>
            <a:pPr algn="ctr">
              <a:lnSpc>
                <a:spcPct val="130000"/>
              </a:lnSpc>
            </a:pPr>
            <a:r>
              <a:rPr lang="en-US" altLang="zh-CN" dirty="0">
                <a:solidFill>
                  <a:srgbClr val="FFFFFF">
                    <a:lumMod val="50000"/>
                  </a:srgbClr>
                </a:solidFill>
                <a:sym typeface="Arial" panose="020B0604020202020204" pitchFamily="34" charset="0"/>
              </a:rPr>
              <a:t> </a:t>
            </a:r>
            <a:endParaRPr lang="en-US" altLang="zh-CN" dirty="0">
              <a:solidFill>
                <a:srgbClr val="FFFFFF">
                  <a:lumMod val="50000"/>
                </a:srgbClr>
              </a:solidFill>
              <a:sym typeface="Arial" panose="020B0604020202020204" pitchFamily="34" charset="0"/>
            </a:endParaRPr>
          </a:p>
        </p:txBody>
      </p:sp>
      <p:sp>
        <p:nvSpPr>
          <p:cNvPr id="42" name="任意多边形 41"/>
          <p:cNvSpPr/>
          <p:nvPr>
            <p:custDataLst>
              <p:tags r:id="rId2"/>
            </p:custDataLst>
          </p:nvPr>
        </p:nvSpPr>
        <p:spPr>
          <a:xfrm>
            <a:off x="902335" y="1362710"/>
            <a:ext cx="2235200" cy="546735"/>
          </a:xfrm>
          <a:custGeom>
            <a:avLst/>
            <a:gdLst>
              <a:gd name="connsiteX0" fmla="*/ 0 w 1699491"/>
              <a:gd name="connsiteY0" fmla="*/ 0 h 342537"/>
              <a:gd name="connsiteX1" fmla="*/ 1699491 w 1699491"/>
              <a:gd name="connsiteY1" fmla="*/ 0 h 342537"/>
              <a:gd name="connsiteX2" fmla="*/ 1699491 w 1699491"/>
              <a:gd name="connsiteY2" fmla="*/ 185519 h 342537"/>
              <a:gd name="connsiteX3" fmla="*/ 858982 w 1699491"/>
              <a:gd name="connsiteY3" fmla="*/ 342537 h 342537"/>
              <a:gd name="connsiteX4" fmla="*/ 0 w 1699491"/>
              <a:gd name="connsiteY4" fmla="*/ 185519 h 3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1" h="342537">
                <a:moveTo>
                  <a:pt x="0" y="0"/>
                </a:moveTo>
                <a:lnTo>
                  <a:pt x="1699491" y="0"/>
                </a:lnTo>
                <a:lnTo>
                  <a:pt x="1699491" y="185519"/>
                </a:lnTo>
                <a:lnTo>
                  <a:pt x="858982" y="342537"/>
                </a:lnTo>
                <a:lnTo>
                  <a:pt x="0" y="185519"/>
                </a:lnTo>
                <a:close/>
              </a:path>
            </a:pathLst>
          </a:custGeom>
          <a:solidFill>
            <a:srgbClr val="4276AA"/>
          </a:solidFill>
          <a:ln w="19050">
            <a:solidFill>
              <a:srgbClr val="4276AA"/>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p>
            <a:pPr algn="ctr"/>
            <a:endParaRPr lang="zh-CN" altLang="en-US">
              <a:sym typeface="Arial" panose="020B0604020202020204" pitchFamily="34" charset="0"/>
            </a:endParaRPr>
          </a:p>
        </p:txBody>
      </p:sp>
      <p:sp>
        <p:nvSpPr>
          <p:cNvPr id="43" name="文本框 42"/>
          <p:cNvSpPr txBox="1"/>
          <p:nvPr>
            <p:custDataLst>
              <p:tags r:id="rId3"/>
            </p:custDataLst>
          </p:nvPr>
        </p:nvSpPr>
        <p:spPr>
          <a:xfrm>
            <a:off x="549275" y="2088515"/>
            <a:ext cx="2940050" cy="681355"/>
          </a:xfrm>
          <a:prstGeom prst="rect">
            <a:avLst/>
          </a:prstGeom>
          <a:noFill/>
        </p:spPr>
        <p:txBody>
          <a:bodyPr wrap="square" rtlCol="0">
            <a:spAutoFit/>
          </a:bodyPr>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latin typeface="微软雅黑" panose="020B0503020204020204" pitchFamily="34" charset="-122"/>
                <a:ea typeface="微软雅黑" panose="020B0503020204020204" pitchFamily="34" charset="-122"/>
                <a:cs typeface="+mn-ea"/>
                <a:sym typeface="+mn-ea"/>
              </a:rPr>
              <a:t>V6.0版本增加加固设计简图批量导图功能</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pic>
        <p:nvPicPr>
          <p:cNvPr id="44" name="图片 43" descr="343435333335353b333635363835323bbda8d6fe"/>
          <p:cNvPicPr>
            <a:picLocks noChangeAspect="1"/>
          </p:cNvPicPr>
          <p:nvPr>
            <p:custDataLst>
              <p:tags r:id="rId4"/>
            </p:custDataLst>
          </p:nvPr>
        </p:nvPicPr>
        <p:blipFill>
          <a:blip r:embed="rId5"/>
          <a:stretch>
            <a:fillRect/>
          </a:stretch>
        </p:blipFill>
        <p:spPr>
          <a:xfrm>
            <a:off x="1699895" y="1400175"/>
            <a:ext cx="668655" cy="395605"/>
          </a:xfrm>
          <a:prstGeom prst="rect">
            <a:avLst/>
          </a:prstGeom>
        </p:spPr>
      </p:pic>
      <p:pic>
        <p:nvPicPr>
          <p:cNvPr id="6" name="图片 2"/>
          <p:cNvPicPr>
            <a:picLocks noChangeAspect="1"/>
          </p:cNvPicPr>
          <p:nvPr>
            <p:custDataLst>
              <p:tags r:id="rId6"/>
            </p:custDataLst>
          </p:nvPr>
        </p:nvPicPr>
        <p:blipFill>
          <a:blip r:embed="rId7"/>
          <a:stretch>
            <a:fillRect/>
          </a:stretch>
        </p:blipFill>
        <p:spPr>
          <a:xfrm>
            <a:off x="5408930" y="1362710"/>
            <a:ext cx="5367655" cy="5013960"/>
          </a:xfrm>
          <a:prstGeom prst="rect">
            <a:avLst/>
          </a:prstGeom>
          <a:noFill/>
          <a:ln>
            <a:solidFill>
              <a:schemeClr val="tx1"/>
            </a:solidFill>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4" name="平行四边形 3"/>
          <p:cNvSpPr/>
          <p:nvPr/>
        </p:nvSpPr>
        <p:spPr>
          <a:xfrm>
            <a:off x="1542288" y="0"/>
            <a:ext cx="9107424" cy="6858000"/>
          </a:xfrm>
          <a:prstGeom prst="parallelogram">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Docer Falling Dust PPT demo"/>
          <p:cNvSpPr/>
          <p:nvPr/>
        </p:nvSpPr>
        <p:spPr>
          <a:xfrm>
            <a:off x="3084195" y="971550"/>
            <a:ext cx="2397760" cy="676910"/>
          </a:xfrm>
          <a:prstGeom prst="rect">
            <a:avLst/>
          </a:prstGeom>
          <a:ln>
            <a:noFill/>
          </a:ln>
        </p:spPr>
        <p:txBody>
          <a:bodyPr wrap="square" lIns="0" tIns="0" rIns="0" bIns="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目录：</a:t>
            </a:r>
            <a:endParaRPr lang="zh-CN" altLang="en-US" sz="44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7" name="TextBox 2"/>
          <p:cNvSpPr txBox="1"/>
          <p:nvPr>
            <p:custDataLst>
              <p:tags r:id="rId2"/>
            </p:custDataLst>
          </p:nvPr>
        </p:nvSpPr>
        <p:spPr>
          <a:xfrm>
            <a:off x="4751705" y="2080260"/>
            <a:ext cx="4674235" cy="403225"/>
          </a:xfrm>
          <a:prstGeom prst="rect">
            <a:avLst/>
          </a:prstGeom>
          <a:noFill/>
        </p:spPr>
        <p:txBody>
          <a:bodyPr wrap="square" bIns="0" rtlCol="0" anchor="b" anchorCtr="0">
            <a:noAutofit/>
          </a:bodyPr>
          <a:lstStyle/>
          <a:p>
            <a:pPr fontAlgn="auto">
              <a:lnSpc>
                <a:spcPct val="100000"/>
              </a:lnSpc>
              <a:defRPr/>
            </a:pPr>
            <a:r>
              <a:rPr lang="en-US" altLang="zh-CN"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rPr>
              <a:t>1.</a:t>
            </a:r>
            <a:r>
              <a:rPr lang="zh-CN" altLang="en-US"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rPr>
              <a:t>既有结构鉴定新增功能</a:t>
            </a:r>
            <a:endParaRPr lang="zh-CN" altLang="en-US"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3" name="TextBox 2"/>
          <p:cNvSpPr txBox="1"/>
          <p:nvPr>
            <p:custDataLst>
              <p:tags r:id="rId3"/>
            </p:custDataLst>
          </p:nvPr>
        </p:nvSpPr>
        <p:spPr>
          <a:xfrm>
            <a:off x="4751705" y="2915285"/>
            <a:ext cx="4674235" cy="403225"/>
          </a:xfrm>
          <a:prstGeom prst="rect">
            <a:avLst/>
          </a:prstGeom>
          <a:noFill/>
        </p:spPr>
        <p:txBody>
          <a:bodyPr wrap="square" bIns="0" rtlCol="0" anchor="b" anchorCtr="0">
            <a:noAutofit/>
          </a:bodyPr>
          <a:p>
            <a:pPr fontAlgn="auto">
              <a:lnSpc>
                <a:spcPct val="100000"/>
              </a:lnSpc>
              <a:defRPr/>
            </a:pPr>
            <a:r>
              <a:rPr lang="en-US" altLang="zh-CN"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rPr>
              <a:t>2.</a:t>
            </a:r>
            <a:r>
              <a:rPr lang="zh-CN" altLang="en-US"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rPr>
              <a:t>既有结构加固新增功能</a:t>
            </a:r>
            <a:endParaRPr lang="zh-CN" altLang="en-US"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5" name="TextBox 2"/>
          <p:cNvSpPr txBox="1"/>
          <p:nvPr>
            <p:custDataLst>
              <p:tags r:id="rId4"/>
            </p:custDataLst>
          </p:nvPr>
        </p:nvSpPr>
        <p:spPr>
          <a:xfrm>
            <a:off x="4751705" y="3750310"/>
            <a:ext cx="4674235" cy="403225"/>
          </a:xfrm>
          <a:prstGeom prst="rect">
            <a:avLst/>
          </a:prstGeom>
          <a:noFill/>
        </p:spPr>
        <p:txBody>
          <a:bodyPr wrap="square" bIns="0" rtlCol="0" anchor="b" anchorCtr="0">
            <a:noAutofit/>
          </a:bodyPr>
          <a:p>
            <a:pPr fontAlgn="auto">
              <a:lnSpc>
                <a:spcPct val="100000"/>
              </a:lnSpc>
              <a:defRPr/>
            </a:pPr>
            <a:r>
              <a:rPr lang="en-US" altLang="zh-CN"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rPr>
              <a:t>3.</a:t>
            </a:r>
            <a:r>
              <a:rPr lang="zh-CN" altLang="en-US"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rPr>
              <a:t>钢结构</a:t>
            </a:r>
            <a:r>
              <a:rPr lang="zh-CN" altLang="en-US"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rPr>
              <a:t>加固新增功能</a:t>
            </a:r>
            <a:endParaRPr lang="zh-CN" altLang="en-US"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dirty="0"/>
              <a:t>建模增加一键衬承载力提高幅度简图的功能</a:t>
            </a:r>
            <a:endParaRPr lang="zh-CN" dirty="0"/>
          </a:p>
        </p:txBody>
      </p:sp>
      <p:sp>
        <p:nvSpPr>
          <p:cNvPr id="41" name="矩形 40"/>
          <p:cNvSpPr/>
          <p:nvPr>
            <p:custDataLst>
              <p:tags r:id="rId1"/>
            </p:custDataLst>
          </p:nvPr>
        </p:nvSpPr>
        <p:spPr>
          <a:xfrm>
            <a:off x="549275" y="1636395"/>
            <a:ext cx="2940685" cy="4695190"/>
          </a:xfrm>
          <a:prstGeom prst="rect">
            <a:avLst/>
          </a:prstGeom>
          <a:noFill/>
          <a:ln w="28575" cmpd="sng">
            <a:solidFill>
              <a:srgbClr val="0069C5"/>
            </a:solidFill>
            <a:prstDash val="solid"/>
          </a:ln>
        </p:spPr>
        <p:style>
          <a:lnRef idx="2">
            <a:srgbClr val="2CBEBB">
              <a:shade val="50000"/>
            </a:srgbClr>
          </a:lnRef>
          <a:fillRef idx="1">
            <a:srgbClr val="2CBEBB"/>
          </a:fillRef>
          <a:effectRef idx="0">
            <a:srgbClr val="2CBEBB"/>
          </a:effectRef>
          <a:fontRef idx="minor">
            <a:srgbClr val="FFFFFF"/>
          </a:fontRef>
        </p:style>
        <p:txBody>
          <a:bodyPr lIns="108000" tIns="396000" rIns="108000" rtlCol="0" anchor="ctr">
            <a:normAutofit/>
          </a:bodyPr>
          <a:p>
            <a:pPr algn="ctr">
              <a:lnSpc>
                <a:spcPct val="130000"/>
              </a:lnSpc>
            </a:pPr>
            <a:r>
              <a:rPr lang="en-US" altLang="zh-CN" dirty="0">
                <a:solidFill>
                  <a:srgbClr val="FFFFFF">
                    <a:lumMod val="50000"/>
                  </a:srgbClr>
                </a:solidFill>
                <a:sym typeface="Arial" panose="020B0604020202020204" pitchFamily="34" charset="0"/>
              </a:rPr>
              <a:t> </a:t>
            </a:r>
            <a:endParaRPr lang="en-US" altLang="zh-CN" dirty="0">
              <a:solidFill>
                <a:srgbClr val="FFFFFF">
                  <a:lumMod val="50000"/>
                </a:srgbClr>
              </a:solidFill>
              <a:sym typeface="Arial" panose="020B0604020202020204" pitchFamily="34" charset="0"/>
            </a:endParaRPr>
          </a:p>
        </p:txBody>
      </p:sp>
      <p:sp>
        <p:nvSpPr>
          <p:cNvPr id="42" name="任意多边形 41"/>
          <p:cNvSpPr/>
          <p:nvPr>
            <p:custDataLst>
              <p:tags r:id="rId2"/>
            </p:custDataLst>
          </p:nvPr>
        </p:nvSpPr>
        <p:spPr>
          <a:xfrm>
            <a:off x="902335" y="1362710"/>
            <a:ext cx="2235200" cy="546735"/>
          </a:xfrm>
          <a:custGeom>
            <a:avLst/>
            <a:gdLst>
              <a:gd name="connsiteX0" fmla="*/ 0 w 1699491"/>
              <a:gd name="connsiteY0" fmla="*/ 0 h 342537"/>
              <a:gd name="connsiteX1" fmla="*/ 1699491 w 1699491"/>
              <a:gd name="connsiteY1" fmla="*/ 0 h 342537"/>
              <a:gd name="connsiteX2" fmla="*/ 1699491 w 1699491"/>
              <a:gd name="connsiteY2" fmla="*/ 185519 h 342537"/>
              <a:gd name="connsiteX3" fmla="*/ 858982 w 1699491"/>
              <a:gd name="connsiteY3" fmla="*/ 342537 h 342537"/>
              <a:gd name="connsiteX4" fmla="*/ 0 w 1699491"/>
              <a:gd name="connsiteY4" fmla="*/ 185519 h 3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1" h="342537">
                <a:moveTo>
                  <a:pt x="0" y="0"/>
                </a:moveTo>
                <a:lnTo>
                  <a:pt x="1699491" y="0"/>
                </a:lnTo>
                <a:lnTo>
                  <a:pt x="1699491" y="185519"/>
                </a:lnTo>
                <a:lnTo>
                  <a:pt x="858982" y="342537"/>
                </a:lnTo>
                <a:lnTo>
                  <a:pt x="0" y="185519"/>
                </a:lnTo>
                <a:close/>
              </a:path>
            </a:pathLst>
          </a:custGeom>
          <a:solidFill>
            <a:srgbClr val="4276AA"/>
          </a:solidFill>
          <a:ln w="19050">
            <a:solidFill>
              <a:srgbClr val="4276AA"/>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p>
            <a:pPr algn="ctr"/>
            <a:endParaRPr lang="zh-CN" altLang="en-US">
              <a:sym typeface="Arial" panose="020B0604020202020204" pitchFamily="34" charset="0"/>
            </a:endParaRPr>
          </a:p>
        </p:txBody>
      </p:sp>
      <p:sp>
        <p:nvSpPr>
          <p:cNvPr id="43" name="文本框 42"/>
          <p:cNvSpPr txBox="1"/>
          <p:nvPr>
            <p:custDataLst>
              <p:tags r:id="rId3"/>
            </p:custDataLst>
          </p:nvPr>
        </p:nvSpPr>
        <p:spPr>
          <a:xfrm>
            <a:off x="549275" y="2088515"/>
            <a:ext cx="2940050" cy="2451100"/>
          </a:xfrm>
          <a:prstGeom prst="rect">
            <a:avLst/>
          </a:prstGeom>
          <a:noFill/>
        </p:spPr>
        <p:txBody>
          <a:bodyPr wrap="square" rtlCol="0">
            <a:spAutoFit/>
          </a:bodyPr>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latin typeface="微软雅黑" panose="020B0503020204020204" pitchFamily="34" charset="-122"/>
                <a:ea typeface="微软雅黑" panose="020B0503020204020204" pitchFamily="34" charset="-122"/>
                <a:cs typeface="+mn-ea"/>
                <a:sym typeface="+mn-ea"/>
              </a:rPr>
              <a:t>V6.0版本建模工作树中增加混凝土梁承载力提高幅度简图一键衬图功能。首先在设计结果模块将承载力提高幅度简图通过批量导图功能批量导出，然后在建模工作树中双击对应的简图完成一键衬图</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pic>
        <p:nvPicPr>
          <p:cNvPr id="44" name="图片 43" descr="343435333335353b333635363835323bbda8d6fe"/>
          <p:cNvPicPr>
            <a:picLocks noChangeAspect="1"/>
          </p:cNvPicPr>
          <p:nvPr>
            <p:custDataLst>
              <p:tags r:id="rId4"/>
            </p:custDataLst>
          </p:nvPr>
        </p:nvPicPr>
        <p:blipFill>
          <a:blip r:embed="rId5"/>
          <a:stretch>
            <a:fillRect/>
          </a:stretch>
        </p:blipFill>
        <p:spPr>
          <a:xfrm>
            <a:off x="1699895" y="1400175"/>
            <a:ext cx="668655" cy="395605"/>
          </a:xfrm>
          <a:prstGeom prst="rect">
            <a:avLst/>
          </a:prstGeom>
        </p:spPr>
      </p:pic>
      <p:pic>
        <p:nvPicPr>
          <p:cNvPr id="13" name="图片 4"/>
          <p:cNvPicPr>
            <a:picLocks noChangeAspect="1"/>
          </p:cNvPicPr>
          <p:nvPr>
            <p:custDataLst>
              <p:tags r:id="rId6"/>
            </p:custDataLst>
          </p:nvPr>
        </p:nvPicPr>
        <p:blipFill>
          <a:blip r:embed="rId7"/>
          <a:stretch>
            <a:fillRect/>
          </a:stretch>
        </p:blipFill>
        <p:spPr>
          <a:xfrm>
            <a:off x="4215130" y="1362710"/>
            <a:ext cx="7539990" cy="4741545"/>
          </a:xfrm>
          <a:prstGeom prst="rect">
            <a:avLst/>
          </a:prstGeom>
          <a:noFill/>
          <a:ln>
            <a:solidFill>
              <a:schemeClr val="tx1"/>
            </a:solidFill>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dirty="0"/>
              <a:t>简图查看对话框下新增多种简图输出形式设置功能</a:t>
            </a:r>
            <a:endParaRPr lang="zh-CN" dirty="0"/>
          </a:p>
        </p:txBody>
      </p:sp>
      <p:sp>
        <p:nvSpPr>
          <p:cNvPr id="41" name="矩形 40"/>
          <p:cNvSpPr/>
          <p:nvPr>
            <p:custDataLst>
              <p:tags r:id="rId1"/>
            </p:custDataLst>
          </p:nvPr>
        </p:nvSpPr>
        <p:spPr>
          <a:xfrm>
            <a:off x="549275" y="1636395"/>
            <a:ext cx="2940685" cy="4695190"/>
          </a:xfrm>
          <a:prstGeom prst="rect">
            <a:avLst/>
          </a:prstGeom>
          <a:noFill/>
          <a:ln w="28575" cmpd="sng">
            <a:solidFill>
              <a:srgbClr val="0069C5"/>
            </a:solidFill>
            <a:prstDash val="solid"/>
          </a:ln>
        </p:spPr>
        <p:style>
          <a:lnRef idx="2">
            <a:srgbClr val="2CBEBB">
              <a:shade val="50000"/>
            </a:srgbClr>
          </a:lnRef>
          <a:fillRef idx="1">
            <a:srgbClr val="2CBEBB"/>
          </a:fillRef>
          <a:effectRef idx="0">
            <a:srgbClr val="2CBEBB"/>
          </a:effectRef>
          <a:fontRef idx="minor">
            <a:srgbClr val="FFFFFF"/>
          </a:fontRef>
        </p:style>
        <p:txBody>
          <a:bodyPr lIns="108000" tIns="396000" rIns="108000" rtlCol="0" anchor="ctr">
            <a:normAutofit/>
          </a:bodyPr>
          <a:p>
            <a:pPr algn="ctr">
              <a:lnSpc>
                <a:spcPct val="130000"/>
              </a:lnSpc>
            </a:pPr>
            <a:r>
              <a:rPr lang="en-US" altLang="zh-CN" dirty="0">
                <a:solidFill>
                  <a:srgbClr val="FFFFFF">
                    <a:lumMod val="50000"/>
                  </a:srgbClr>
                </a:solidFill>
                <a:sym typeface="Arial" panose="020B0604020202020204" pitchFamily="34" charset="0"/>
              </a:rPr>
              <a:t> </a:t>
            </a:r>
            <a:endParaRPr lang="en-US" altLang="zh-CN" dirty="0">
              <a:solidFill>
                <a:srgbClr val="FFFFFF">
                  <a:lumMod val="50000"/>
                </a:srgbClr>
              </a:solidFill>
              <a:sym typeface="Arial" panose="020B0604020202020204" pitchFamily="34" charset="0"/>
            </a:endParaRPr>
          </a:p>
        </p:txBody>
      </p:sp>
      <p:sp>
        <p:nvSpPr>
          <p:cNvPr id="42" name="任意多边形 41"/>
          <p:cNvSpPr/>
          <p:nvPr>
            <p:custDataLst>
              <p:tags r:id="rId2"/>
            </p:custDataLst>
          </p:nvPr>
        </p:nvSpPr>
        <p:spPr>
          <a:xfrm>
            <a:off x="902335" y="1362710"/>
            <a:ext cx="2235200" cy="546735"/>
          </a:xfrm>
          <a:custGeom>
            <a:avLst/>
            <a:gdLst>
              <a:gd name="connsiteX0" fmla="*/ 0 w 1699491"/>
              <a:gd name="connsiteY0" fmla="*/ 0 h 342537"/>
              <a:gd name="connsiteX1" fmla="*/ 1699491 w 1699491"/>
              <a:gd name="connsiteY1" fmla="*/ 0 h 342537"/>
              <a:gd name="connsiteX2" fmla="*/ 1699491 w 1699491"/>
              <a:gd name="connsiteY2" fmla="*/ 185519 h 342537"/>
              <a:gd name="connsiteX3" fmla="*/ 858982 w 1699491"/>
              <a:gd name="connsiteY3" fmla="*/ 342537 h 342537"/>
              <a:gd name="connsiteX4" fmla="*/ 0 w 1699491"/>
              <a:gd name="connsiteY4" fmla="*/ 185519 h 3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1" h="342537">
                <a:moveTo>
                  <a:pt x="0" y="0"/>
                </a:moveTo>
                <a:lnTo>
                  <a:pt x="1699491" y="0"/>
                </a:lnTo>
                <a:lnTo>
                  <a:pt x="1699491" y="185519"/>
                </a:lnTo>
                <a:lnTo>
                  <a:pt x="858982" y="342537"/>
                </a:lnTo>
                <a:lnTo>
                  <a:pt x="0" y="185519"/>
                </a:lnTo>
                <a:close/>
              </a:path>
            </a:pathLst>
          </a:custGeom>
          <a:solidFill>
            <a:srgbClr val="4276AA"/>
          </a:solidFill>
          <a:ln w="19050">
            <a:solidFill>
              <a:srgbClr val="4276AA"/>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p>
            <a:pPr algn="ctr"/>
            <a:endParaRPr lang="zh-CN" altLang="en-US">
              <a:sym typeface="Arial" panose="020B0604020202020204" pitchFamily="34" charset="0"/>
            </a:endParaRPr>
          </a:p>
        </p:txBody>
      </p:sp>
      <p:sp>
        <p:nvSpPr>
          <p:cNvPr id="43" name="文本框 42"/>
          <p:cNvSpPr txBox="1"/>
          <p:nvPr>
            <p:custDataLst>
              <p:tags r:id="rId3"/>
            </p:custDataLst>
          </p:nvPr>
        </p:nvSpPr>
        <p:spPr>
          <a:xfrm>
            <a:off x="549275" y="2088515"/>
            <a:ext cx="2940050" cy="3412490"/>
          </a:xfrm>
          <a:prstGeom prst="rect">
            <a:avLst/>
          </a:prstGeom>
          <a:noFill/>
        </p:spPr>
        <p:txBody>
          <a:bodyPr wrap="square" rtlCol="0">
            <a:spAutoFit/>
          </a:bodyPr>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V6.0版本设计结果加固鉴定简图查看对话框新增“简图设置”栏目，可以设置部分简图的显示状态，</a:t>
            </a:r>
            <a:r>
              <a:rPr lang="zh-CN" altLang="en-US" sz="1600" kern="0" spc="150" dirty="0">
                <a:latin typeface="微软雅黑" panose="020B0503020204020204" pitchFamily="34" charset="-122"/>
                <a:ea typeface="微软雅黑" panose="020B0503020204020204" pitchFamily="34" charset="-122"/>
                <a:cs typeface="+mn-ea"/>
                <a:sym typeface="+mn-ea"/>
              </a:rPr>
              <a:t>并新增、优化多个鉴定与加固设计简图</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增加实配/计算配筋面积简图按差值显示方式 ；优化加固做法简图显示；承载力提高幅度简图可显示所有混凝土梁。</a:t>
            </a:r>
            <a:endParaRPr lang="en-US" altLang="zh-CN" sz="1600"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pic>
        <p:nvPicPr>
          <p:cNvPr id="44" name="图片 43" descr="343435333335353b333635363835323bbda8d6fe"/>
          <p:cNvPicPr>
            <a:picLocks noChangeAspect="1"/>
          </p:cNvPicPr>
          <p:nvPr>
            <p:custDataLst>
              <p:tags r:id="rId4"/>
            </p:custDataLst>
          </p:nvPr>
        </p:nvPicPr>
        <p:blipFill>
          <a:blip r:embed="rId5"/>
          <a:stretch>
            <a:fillRect/>
          </a:stretch>
        </p:blipFill>
        <p:spPr>
          <a:xfrm>
            <a:off x="1699895" y="1400175"/>
            <a:ext cx="668655" cy="395605"/>
          </a:xfrm>
          <a:prstGeom prst="rect">
            <a:avLst/>
          </a:prstGeom>
        </p:spPr>
      </p:pic>
      <p:pic>
        <p:nvPicPr>
          <p:cNvPr id="3" name="图片 2"/>
          <p:cNvPicPr>
            <a:picLocks noChangeAspect="1"/>
          </p:cNvPicPr>
          <p:nvPr>
            <p:custDataLst>
              <p:tags r:id="rId6"/>
            </p:custDataLst>
          </p:nvPr>
        </p:nvPicPr>
        <p:blipFill>
          <a:blip r:embed="rId7"/>
          <a:stretch>
            <a:fillRect/>
          </a:stretch>
        </p:blipFill>
        <p:spPr>
          <a:xfrm>
            <a:off x="6074410" y="1636395"/>
            <a:ext cx="4521200" cy="4695190"/>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圆角矩形 91"/>
          <p:cNvSpPr/>
          <p:nvPr>
            <p:custDataLst>
              <p:tags r:id="rId1"/>
            </p:custDataLst>
          </p:nvPr>
        </p:nvSpPr>
        <p:spPr>
          <a:xfrm>
            <a:off x="280035" y="1481455"/>
            <a:ext cx="3622675" cy="3749675"/>
          </a:xfrm>
          <a:prstGeom prst="roundRect">
            <a:avLst>
              <a:gd name="adj" fmla="val 9578"/>
            </a:avLst>
          </a:prstGeom>
          <a:solidFill>
            <a:srgbClr val="4472C4">
              <a:alpha val="36000"/>
            </a:srgbClr>
          </a:solidFill>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等线" panose="02010600030101010101" charset="-122"/>
              <a:ea typeface="等线" panose="02010600030101010101" charset="-122"/>
            </a:endParaRPr>
          </a:p>
        </p:txBody>
      </p:sp>
      <p:sp>
        <p:nvSpPr>
          <p:cNvPr id="2" name="标题 1"/>
          <p:cNvSpPr>
            <a:spLocks noGrp="1"/>
          </p:cNvSpPr>
          <p:nvPr>
            <p:ph type="title"/>
          </p:nvPr>
        </p:nvSpPr>
        <p:spPr/>
        <p:txBody>
          <a:bodyPr/>
          <a:lstStyle/>
          <a:p>
            <a:r>
              <a:rPr lang="zh-CN" altLang="en-US" kern="0" spc="150" dirty="0">
                <a:latin typeface="微软雅黑" panose="020B0503020204020204" pitchFamily="34" charset="-122"/>
                <a:ea typeface="微软雅黑" panose="020B0503020204020204" pitchFamily="34" charset="-122"/>
                <a:cs typeface="+mn-ea"/>
                <a:sym typeface="+mn-ea"/>
              </a:rPr>
              <a:t>增加实配/计算配筋面积简图按差值显示方式</a:t>
            </a:r>
            <a:endParaRPr lang="zh-CN" dirty="0">
              <a:sym typeface="+mn-ea"/>
            </a:endParaRPr>
          </a:p>
        </p:txBody>
      </p:sp>
      <p:sp>
        <p:nvSpPr>
          <p:cNvPr id="9" name="矩形 8"/>
          <p:cNvSpPr/>
          <p:nvPr>
            <p:custDataLst>
              <p:tags r:id="rId2"/>
            </p:custDataLst>
          </p:nvPr>
        </p:nvSpPr>
        <p:spPr>
          <a:xfrm>
            <a:off x="535940" y="1684020"/>
            <a:ext cx="54000" cy="360000"/>
          </a:xfrm>
          <a:prstGeom prst="rect">
            <a:avLst/>
          </a:prstGeom>
          <a:gradFill>
            <a:gsLst>
              <a:gs pos="0">
                <a:srgbClr val="FECF40"/>
              </a:gs>
              <a:gs pos="100000">
                <a:srgbClr val="846C21"/>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custDataLst>
              <p:tags r:id="rId3"/>
            </p:custDataLst>
          </p:nvPr>
        </p:nvSpPr>
        <p:spPr>
          <a:xfrm>
            <a:off x="670560" y="1604645"/>
            <a:ext cx="3106420" cy="645160"/>
          </a:xfrm>
          <a:prstGeom prst="rect">
            <a:avLst/>
          </a:prstGeom>
          <a:noFill/>
        </p:spPr>
        <p:txBody>
          <a:bodyPr wrap="square" rtlCol="0" anchor="t">
            <a:spAutoFit/>
          </a:bodyPr>
          <a:p>
            <a:r>
              <a:rPr lang="zh-CN" altLang="en-US" b="1" kern="0" spc="150" dirty="0">
                <a:latin typeface="微软雅黑" panose="020B0503020204020204" pitchFamily="34" charset="-122"/>
                <a:ea typeface="微软雅黑" panose="020B0503020204020204" pitchFamily="34" charset="-122"/>
                <a:cs typeface="+mn-ea"/>
                <a:sym typeface="+mn-ea"/>
              </a:rPr>
              <a:t>增加实配/计算配筋面积简图按差值显示方式</a:t>
            </a:r>
            <a:endParaRPr lang="zh-CN" altLang="en-US" b="1" kern="0" spc="150" dirty="0">
              <a:latin typeface="微软雅黑" panose="020B0503020204020204" pitchFamily="34" charset="-122"/>
              <a:ea typeface="微软雅黑" panose="020B0503020204020204" pitchFamily="34" charset="-122"/>
              <a:cs typeface="+mn-ea"/>
              <a:sym typeface="+mn-ea"/>
            </a:endParaRPr>
          </a:p>
        </p:txBody>
      </p:sp>
      <p:sp>
        <p:nvSpPr>
          <p:cNvPr id="43" name="文本框 42"/>
          <p:cNvSpPr txBox="1"/>
          <p:nvPr>
            <p:custDataLst>
              <p:tags r:id="rId4"/>
            </p:custDataLst>
          </p:nvPr>
        </p:nvSpPr>
        <p:spPr>
          <a:xfrm>
            <a:off x="536575" y="2249805"/>
            <a:ext cx="3240405" cy="2810510"/>
          </a:xfrm>
          <a:prstGeom prst="rect">
            <a:avLst/>
          </a:prstGeom>
          <a:noFill/>
        </p:spPr>
        <p:txBody>
          <a:bodyPr wrap="square" rtlCol="0">
            <a:noAutofit/>
          </a:bodyPr>
          <a:p>
            <a:pPr indent="444500" fontAlgn="auto">
              <a:lnSpc>
                <a:spcPct val="120000"/>
              </a:lnSpc>
              <a:spcAft>
                <a:spcPts val="600"/>
              </a:spcAft>
              <a:buClrTx/>
              <a:buSzTx/>
              <a:buFontTx/>
              <a:buNone/>
              <a:extLst>
                <a:ext uri="{35155182-B16C-46BC-9424-99874614C6A1}">
                  <wpsdc:indentchars xmlns:wpsdc="http://www.wps.cn/officeDocument/2017/drawingmlCustomData" val="200" checksum="909944644"/>
                </a:ext>
              </a:extLst>
            </a:pPr>
            <a:r>
              <a:rPr lang="zh-CN" altLang="en-US" sz="1600" kern="0" spc="150" dirty="0">
                <a:latin typeface="微软雅黑" panose="020B0503020204020204" pitchFamily="34" charset="-122"/>
                <a:ea typeface="微软雅黑" panose="020B0503020204020204" pitchFamily="34" charset="-122"/>
                <a:cs typeface="+mn-ea"/>
                <a:sym typeface="+mn-ea"/>
              </a:rPr>
              <a:t>鉴定加固简图显示对话框新增的</a:t>
            </a: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简图设置</a:t>
            </a: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栏目下添加了</a:t>
            </a: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增加实配</a:t>
            </a: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计算配筋面积简图按差值显示</a:t>
            </a: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选项。</a:t>
            </a:r>
            <a:endParaRPr lang="zh-CN" altLang="en-US" sz="1600" kern="0" spc="150" dirty="0">
              <a:latin typeface="微软雅黑" panose="020B0503020204020204" pitchFamily="34" charset="-122"/>
              <a:ea typeface="微软雅黑" panose="020B0503020204020204" pitchFamily="34" charset="-122"/>
              <a:cs typeface="+mn-ea"/>
              <a:sym typeface="+mn-ea"/>
            </a:endParaRPr>
          </a:p>
          <a:p>
            <a:pPr indent="444500" fontAlgn="auto">
              <a:lnSpc>
                <a:spcPct val="120000"/>
              </a:lnSpc>
              <a:spcAft>
                <a:spcPts val="600"/>
              </a:spcAft>
              <a:buClrTx/>
              <a:buSzTx/>
              <a:buFontTx/>
              <a:buNone/>
              <a:extLst>
                <a:ext uri="{35155182-B16C-46BC-9424-99874614C6A1}">
                  <wpsdc:indentchars xmlns:wpsdc="http://www.wps.cn/officeDocument/2017/drawingmlCustomData" val="200" checksum="909944644"/>
                </a:ext>
              </a:extLst>
            </a:pPr>
            <a:r>
              <a:rPr lang="zh-CN" sz="1600" kern="0" spc="150" dirty="0">
                <a:latin typeface="微软雅黑" panose="020B0503020204020204" pitchFamily="34" charset="-122"/>
                <a:ea typeface="微软雅黑" panose="020B0503020204020204" pitchFamily="34" charset="-122"/>
                <a:cs typeface="+mn-ea"/>
                <a:sym typeface="+mn-ea"/>
              </a:rPr>
              <a:t>可控制</a:t>
            </a:r>
            <a:r>
              <a:rPr lang="zh-CN" altLang="en-US" sz="1600" kern="0" spc="150" dirty="0">
                <a:latin typeface="微软雅黑" panose="020B0503020204020204" pitchFamily="34" charset="-122"/>
                <a:ea typeface="微软雅黑" panose="020B0503020204020204" pitchFamily="34" charset="-122"/>
                <a:cs typeface="+mn-ea"/>
                <a:sym typeface="+mn-ea"/>
              </a:rPr>
              <a:t>增加实配</a:t>
            </a: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计算配筋面积简图是按比值显示，还是按差值显示（比值显示状态为实配</a:t>
            </a: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计算，差值状态显示为实配</a:t>
            </a: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计算）</a:t>
            </a:r>
            <a:r>
              <a:rPr lang="zh-CN" altLang="en-US" sz="1600" kern="0" spc="150" dirty="0">
                <a:latin typeface="微软雅黑" panose="020B0503020204020204" pitchFamily="34" charset="-122"/>
                <a:ea typeface="微软雅黑" panose="020B0503020204020204" pitchFamily="34" charset="-122"/>
                <a:cs typeface="+mn-ea"/>
                <a:sym typeface="+mn-ea"/>
              </a:rPr>
              <a:t>。</a:t>
            </a:r>
            <a:endParaRPr lang="zh-CN" altLang="en-US" sz="1600" kern="0" spc="150" dirty="0">
              <a:latin typeface="微软雅黑" panose="020B0503020204020204" pitchFamily="34" charset="-122"/>
              <a:ea typeface="微软雅黑" panose="020B0503020204020204" pitchFamily="34" charset="-122"/>
              <a:cs typeface="+mn-ea"/>
              <a:sym typeface="+mn-ea"/>
            </a:endParaRPr>
          </a:p>
        </p:txBody>
      </p:sp>
      <p:grpSp>
        <p:nvGrpSpPr>
          <p:cNvPr id="10" name="组合 9"/>
          <p:cNvGrpSpPr/>
          <p:nvPr/>
        </p:nvGrpSpPr>
        <p:grpSpPr>
          <a:xfrm>
            <a:off x="7513320" y="4098290"/>
            <a:ext cx="4486910" cy="2555240"/>
            <a:chOff x="11804" y="1847"/>
            <a:chExt cx="7066" cy="4024"/>
          </a:xfrm>
        </p:grpSpPr>
        <p:pic>
          <p:nvPicPr>
            <p:cNvPr id="4" name="图片 3"/>
            <p:cNvPicPr>
              <a:picLocks noChangeAspect="1"/>
            </p:cNvPicPr>
            <p:nvPr>
              <p:custDataLst>
                <p:tags r:id="rId5"/>
              </p:custDataLst>
            </p:nvPr>
          </p:nvPicPr>
          <p:blipFill>
            <a:blip r:embed="rId6"/>
            <a:stretch>
              <a:fillRect/>
            </a:stretch>
          </p:blipFill>
          <p:spPr>
            <a:xfrm>
              <a:off x="11804" y="1847"/>
              <a:ext cx="7066" cy="4024"/>
            </a:xfrm>
            <a:prstGeom prst="rect">
              <a:avLst/>
            </a:prstGeom>
          </p:spPr>
        </p:pic>
        <p:sp>
          <p:nvSpPr>
            <p:cNvPr id="7" name="圆角矩形 6"/>
            <p:cNvSpPr/>
            <p:nvPr>
              <p:custDataLst>
                <p:tags r:id="rId7"/>
              </p:custDataLst>
            </p:nvPr>
          </p:nvSpPr>
          <p:spPr>
            <a:xfrm>
              <a:off x="12804" y="3219"/>
              <a:ext cx="1771" cy="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t>按差值显示</a:t>
              </a:r>
              <a:endParaRPr lang="zh-CN" altLang="en-US" sz="1400"/>
            </a:p>
          </p:txBody>
        </p:sp>
      </p:grpSp>
      <p:grpSp>
        <p:nvGrpSpPr>
          <p:cNvPr id="12" name="组合 11"/>
          <p:cNvGrpSpPr/>
          <p:nvPr/>
        </p:nvGrpSpPr>
        <p:grpSpPr>
          <a:xfrm>
            <a:off x="7527290" y="1481455"/>
            <a:ext cx="4472940" cy="2390140"/>
            <a:chOff x="11826" y="6236"/>
            <a:chExt cx="7044" cy="3764"/>
          </a:xfrm>
        </p:grpSpPr>
        <p:pic>
          <p:nvPicPr>
            <p:cNvPr id="5" name="图片 4"/>
            <p:cNvPicPr>
              <a:picLocks noChangeAspect="1"/>
            </p:cNvPicPr>
            <p:nvPr>
              <p:custDataLst>
                <p:tags r:id="rId8"/>
              </p:custDataLst>
            </p:nvPr>
          </p:nvPicPr>
          <p:blipFill>
            <a:blip r:embed="rId9"/>
            <a:stretch>
              <a:fillRect/>
            </a:stretch>
          </p:blipFill>
          <p:spPr>
            <a:xfrm>
              <a:off x="11826" y="6236"/>
              <a:ext cx="7044" cy="3765"/>
            </a:xfrm>
            <a:prstGeom prst="rect">
              <a:avLst/>
            </a:prstGeom>
          </p:spPr>
        </p:pic>
        <p:sp>
          <p:nvSpPr>
            <p:cNvPr id="6" name="圆角矩形 5"/>
            <p:cNvSpPr/>
            <p:nvPr>
              <p:custDataLst>
                <p:tags r:id="rId10"/>
              </p:custDataLst>
            </p:nvPr>
          </p:nvSpPr>
          <p:spPr>
            <a:xfrm>
              <a:off x="12804" y="7684"/>
              <a:ext cx="1770" cy="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t>按比值显示</a:t>
              </a:r>
              <a:endParaRPr lang="zh-CN" altLang="en-US" sz="1400"/>
            </a:p>
          </p:txBody>
        </p:sp>
      </p:grpSp>
      <p:pic>
        <p:nvPicPr>
          <p:cNvPr id="13" name="图片 12"/>
          <p:cNvPicPr>
            <a:picLocks noChangeAspect="1"/>
          </p:cNvPicPr>
          <p:nvPr>
            <p:custDataLst>
              <p:tags r:id="rId11"/>
            </p:custDataLst>
          </p:nvPr>
        </p:nvPicPr>
        <p:blipFill>
          <a:blip r:embed="rId12"/>
          <a:stretch>
            <a:fillRect/>
          </a:stretch>
        </p:blipFill>
        <p:spPr>
          <a:xfrm>
            <a:off x="4008120" y="1481455"/>
            <a:ext cx="3382010" cy="2936875"/>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圆角矩形 91"/>
          <p:cNvSpPr/>
          <p:nvPr>
            <p:custDataLst>
              <p:tags r:id="rId1"/>
            </p:custDataLst>
          </p:nvPr>
        </p:nvSpPr>
        <p:spPr>
          <a:xfrm>
            <a:off x="280035" y="1481455"/>
            <a:ext cx="3622675" cy="4980940"/>
          </a:xfrm>
          <a:prstGeom prst="roundRect">
            <a:avLst>
              <a:gd name="adj" fmla="val 9578"/>
            </a:avLst>
          </a:prstGeom>
          <a:solidFill>
            <a:srgbClr val="4472C4">
              <a:alpha val="36000"/>
            </a:srgbClr>
          </a:solidFill>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等线" panose="02010600030101010101" charset="-122"/>
              <a:ea typeface="等线" panose="02010600030101010101" charset="-122"/>
            </a:endParaRPr>
          </a:p>
        </p:txBody>
      </p:sp>
      <p:sp>
        <p:nvSpPr>
          <p:cNvPr id="2" name="标题 1"/>
          <p:cNvSpPr>
            <a:spLocks noGrp="1"/>
          </p:cNvSpPr>
          <p:nvPr>
            <p:ph type="title"/>
          </p:nvPr>
        </p:nvSpPr>
        <p:spPr/>
        <p:txBody>
          <a:bodyPr/>
          <a:lstStyle/>
          <a:p>
            <a:r>
              <a:rPr lang="zh-CN" altLang="en-US" kern="0" spc="150" dirty="0">
                <a:latin typeface="微软雅黑" panose="020B0503020204020204" pitchFamily="34" charset="-122"/>
                <a:ea typeface="微软雅黑" panose="020B0503020204020204" pitchFamily="34" charset="-122"/>
                <a:cs typeface="+mn-ea"/>
                <a:sym typeface="+mn-ea"/>
              </a:rPr>
              <a:t>优化加固做法简图显示</a:t>
            </a:r>
            <a:endParaRPr lang="zh-CN" dirty="0">
              <a:sym typeface="+mn-ea"/>
            </a:endParaRPr>
          </a:p>
        </p:txBody>
      </p:sp>
      <p:sp>
        <p:nvSpPr>
          <p:cNvPr id="9" name="矩形 8"/>
          <p:cNvSpPr/>
          <p:nvPr>
            <p:custDataLst>
              <p:tags r:id="rId2"/>
            </p:custDataLst>
          </p:nvPr>
        </p:nvSpPr>
        <p:spPr>
          <a:xfrm>
            <a:off x="535940" y="1684020"/>
            <a:ext cx="54000" cy="360000"/>
          </a:xfrm>
          <a:prstGeom prst="rect">
            <a:avLst/>
          </a:prstGeom>
          <a:gradFill>
            <a:gsLst>
              <a:gs pos="0">
                <a:srgbClr val="FECF40"/>
              </a:gs>
              <a:gs pos="100000">
                <a:srgbClr val="846C21"/>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2"/>
          <p:cNvPicPr>
            <a:picLocks noChangeAspect="1"/>
          </p:cNvPicPr>
          <p:nvPr>
            <p:custDataLst>
              <p:tags r:id="rId3"/>
            </p:custDataLst>
          </p:nvPr>
        </p:nvPicPr>
        <p:blipFill>
          <a:blip r:embed="rId4"/>
          <a:stretch>
            <a:fillRect/>
          </a:stretch>
        </p:blipFill>
        <p:spPr>
          <a:xfrm>
            <a:off x="4008120" y="1481455"/>
            <a:ext cx="3390900" cy="3147695"/>
          </a:xfrm>
          <a:prstGeom prst="rect">
            <a:avLst/>
          </a:prstGeom>
        </p:spPr>
      </p:pic>
      <p:sp>
        <p:nvSpPr>
          <p:cNvPr id="11" name="文本框 10"/>
          <p:cNvSpPr txBox="1"/>
          <p:nvPr>
            <p:custDataLst>
              <p:tags r:id="rId5"/>
            </p:custDataLst>
          </p:nvPr>
        </p:nvSpPr>
        <p:spPr>
          <a:xfrm>
            <a:off x="670560" y="1675765"/>
            <a:ext cx="3106420" cy="368300"/>
          </a:xfrm>
          <a:prstGeom prst="rect">
            <a:avLst/>
          </a:prstGeom>
          <a:noFill/>
        </p:spPr>
        <p:txBody>
          <a:bodyPr wrap="square" rtlCol="0" anchor="t">
            <a:spAutoFit/>
          </a:bodyPr>
          <a:p>
            <a:pPr algn="l">
              <a:buClrTx/>
              <a:buSzTx/>
              <a:buFontTx/>
            </a:pPr>
            <a:r>
              <a:rPr lang="zh-CN" altLang="en-US" b="1" kern="0" spc="150" dirty="0">
                <a:latin typeface="微软雅黑" panose="020B0503020204020204" pitchFamily="34" charset="-122"/>
                <a:ea typeface="微软雅黑" panose="020B0503020204020204" pitchFamily="34" charset="-122"/>
                <a:cs typeface="+mn-ea"/>
                <a:sym typeface="+mn-ea"/>
              </a:rPr>
              <a:t>优化加固做法简图显示</a:t>
            </a:r>
            <a:endParaRPr lang="zh-CN" altLang="en-US" b="1" kern="0" spc="150" dirty="0">
              <a:latin typeface="微软雅黑" panose="020B0503020204020204" pitchFamily="34" charset="-122"/>
              <a:ea typeface="微软雅黑" panose="020B0503020204020204" pitchFamily="34" charset="-122"/>
              <a:cs typeface="+mn-ea"/>
              <a:sym typeface="+mn-ea"/>
            </a:endParaRPr>
          </a:p>
        </p:txBody>
      </p:sp>
      <p:sp>
        <p:nvSpPr>
          <p:cNvPr id="43" name="文本框 42"/>
          <p:cNvSpPr txBox="1"/>
          <p:nvPr>
            <p:custDataLst>
              <p:tags r:id="rId6"/>
            </p:custDataLst>
          </p:nvPr>
        </p:nvSpPr>
        <p:spPr>
          <a:xfrm>
            <a:off x="536575" y="2249805"/>
            <a:ext cx="3240405" cy="3430905"/>
          </a:xfrm>
          <a:prstGeom prst="rect">
            <a:avLst/>
          </a:prstGeom>
          <a:noFill/>
        </p:spPr>
        <p:txBody>
          <a:bodyPr wrap="square" rtlCol="0">
            <a:noAutofit/>
          </a:bodyPr>
          <a:p>
            <a:pPr indent="444500" fontAlgn="auto">
              <a:lnSpc>
                <a:spcPct val="120000"/>
              </a:lnSpc>
              <a:spcAft>
                <a:spcPts val="600"/>
              </a:spcAft>
              <a:buClrTx/>
              <a:buSzTx/>
              <a:buFontTx/>
              <a:buNone/>
              <a:extLst>
                <a:ext uri="{35155182-B16C-46BC-9424-99874614C6A1}">
                  <wpsdc:indentchars xmlns:wpsdc="http://www.wps.cn/officeDocument/2017/drawingmlCustomData" val="200" checksum="909944644"/>
                </a:ext>
              </a:extLst>
            </a:pPr>
            <a:r>
              <a:rPr lang="zh-CN" altLang="en-US" sz="1600" kern="0" spc="150" dirty="0">
                <a:latin typeface="微软雅黑" panose="020B0503020204020204" pitchFamily="34" charset="-122"/>
                <a:ea typeface="微软雅黑" panose="020B0503020204020204" pitchFamily="34" charset="-122"/>
                <a:cs typeface="+mn-ea"/>
                <a:sym typeface="+mn-ea"/>
              </a:rPr>
              <a:t>鉴定加固简图显示对话框新增的“简图设置”栏目下添加了“加固做法按梁跨归并输出”选项。</a:t>
            </a:r>
            <a:endParaRPr lang="zh-CN" altLang="en-US" sz="1600" kern="0" spc="150" dirty="0">
              <a:latin typeface="微软雅黑" panose="020B0503020204020204" pitchFamily="34" charset="-122"/>
              <a:ea typeface="微软雅黑" panose="020B0503020204020204" pitchFamily="34" charset="-122"/>
              <a:cs typeface="+mn-ea"/>
              <a:sym typeface="+mn-ea"/>
            </a:endParaRPr>
          </a:p>
          <a:p>
            <a:pPr indent="444500" fontAlgn="auto">
              <a:lnSpc>
                <a:spcPct val="120000"/>
              </a:lnSpc>
              <a:spcAft>
                <a:spcPts val="600"/>
              </a:spcAft>
              <a:buClrTx/>
              <a:buSzTx/>
              <a:buFontTx/>
              <a:buNone/>
              <a:extLst>
                <a:ext uri="{35155182-B16C-46BC-9424-99874614C6A1}">
                  <wpsdc:indentchars xmlns:wpsdc="http://www.wps.cn/officeDocument/2017/drawingmlCustomData" val="200" checksum="909944644"/>
                </a:ext>
              </a:extLst>
            </a:pPr>
            <a:r>
              <a:rPr lang="zh-CN" altLang="en-US" sz="1600" kern="0" spc="150" dirty="0">
                <a:latin typeface="微软雅黑" panose="020B0503020204020204" pitchFamily="34" charset="-122"/>
                <a:ea typeface="微软雅黑" panose="020B0503020204020204" pitchFamily="34" charset="-122"/>
                <a:cs typeface="+mn-ea"/>
                <a:sym typeface="+mn-ea"/>
              </a:rPr>
              <a:t>建模中布置加固做法以梁段为单元进行布置，以前版本设计结果下</a:t>
            </a: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加固做法</a:t>
            </a:r>
            <a:r>
              <a:rPr lang="en-US" altLang="zh-CN" sz="1600" kern="0" spc="150" dirty="0">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简图也是按梁段进行输出。</a:t>
            </a:r>
            <a:r>
              <a:rPr lang="en-US" altLang="zh-CN" sz="1600" kern="0" spc="150" dirty="0">
                <a:latin typeface="微软雅黑" panose="020B0503020204020204" pitchFamily="34" charset="-122"/>
                <a:ea typeface="微软雅黑" panose="020B0503020204020204" pitchFamily="34" charset="-122"/>
                <a:cs typeface="+mn-ea"/>
                <a:sym typeface="+mn-ea"/>
              </a:rPr>
              <a:t>V6.0</a:t>
            </a:r>
            <a:r>
              <a:rPr lang="zh-CN" altLang="en-US" sz="1600" kern="0" spc="150" dirty="0">
                <a:latin typeface="微软雅黑" panose="020B0503020204020204" pitchFamily="34" charset="-122"/>
                <a:ea typeface="微软雅黑" panose="020B0503020204020204" pitchFamily="34" charset="-122"/>
                <a:cs typeface="+mn-ea"/>
                <a:sym typeface="+mn-ea"/>
              </a:rPr>
              <a:t>版本通过该选项可控制同一跨各梁段如具有同样的加固做法时只在居中梁段进行输出。</a:t>
            </a:r>
            <a:endParaRPr lang="zh-CN" altLang="en-US" sz="1600" kern="0" spc="150" dirty="0">
              <a:latin typeface="微软雅黑" panose="020B0503020204020204" pitchFamily="34" charset="-122"/>
              <a:ea typeface="微软雅黑" panose="020B0503020204020204" pitchFamily="34" charset="-122"/>
              <a:cs typeface="+mn-ea"/>
              <a:sym typeface="+mn-ea"/>
            </a:endParaRPr>
          </a:p>
          <a:p>
            <a:pPr indent="444500" fontAlgn="auto">
              <a:lnSpc>
                <a:spcPct val="120000"/>
              </a:lnSpc>
              <a:spcAft>
                <a:spcPts val="600"/>
              </a:spcAft>
              <a:buClrTx/>
              <a:buSzTx/>
              <a:buFontTx/>
              <a:buNone/>
              <a:extLst>
                <a:ext uri="{35155182-B16C-46BC-9424-99874614C6A1}">
                  <wpsdc:indentchars xmlns:wpsdc="http://www.wps.cn/officeDocument/2017/drawingmlCustomData" val="200" checksum="909944644"/>
                </a:ext>
              </a:extLst>
            </a:pPr>
            <a:endParaRPr lang="zh-CN" altLang="en-US" sz="1600" kern="0" spc="150" dirty="0">
              <a:latin typeface="微软雅黑" panose="020B0503020204020204" pitchFamily="34" charset="-122"/>
              <a:ea typeface="微软雅黑" panose="020B0503020204020204" pitchFamily="34" charset="-122"/>
              <a:cs typeface="+mn-ea"/>
              <a:sym typeface="+mn-ea"/>
            </a:endParaRPr>
          </a:p>
        </p:txBody>
      </p:sp>
      <p:pic>
        <p:nvPicPr>
          <p:cNvPr id="4" name="图片 3"/>
          <p:cNvPicPr>
            <a:picLocks noChangeAspect="1"/>
          </p:cNvPicPr>
          <p:nvPr>
            <p:custDataLst>
              <p:tags r:id="rId7"/>
            </p:custDataLst>
          </p:nvPr>
        </p:nvPicPr>
        <p:blipFill>
          <a:blip r:embed="rId8"/>
          <a:stretch>
            <a:fillRect/>
          </a:stretch>
        </p:blipFill>
        <p:spPr>
          <a:xfrm>
            <a:off x="7630160" y="4064000"/>
            <a:ext cx="4239895" cy="2528570"/>
          </a:xfrm>
          <a:prstGeom prst="rect">
            <a:avLst/>
          </a:prstGeom>
        </p:spPr>
      </p:pic>
      <p:pic>
        <p:nvPicPr>
          <p:cNvPr id="5" name="图片 4"/>
          <p:cNvPicPr>
            <a:picLocks noChangeAspect="1"/>
          </p:cNvPicPr>
          <p:nvPr>
            <p:custDataLst>
              <p:tags r:id="rId9"/>
            </p:custDataLst>
          </p:nvPr>
        </p:nvPicPr>
        <p:blipFill>
          <a:blip r:embed="rId10"/>
          <a:stretch>
            <a:fillRect/>
          </a:stretch>
        </p:blipFill>
        <p:spPr>
          <a:xfrm>
            <a:off x="7630160" y="1481455"/>
            <a:ext cx="4246880" cy="2506345"/>
          </a:xfrm>
          <a:prstGeom prst="rect">
            <a:avLst/>
          </a:prstGeom>
        </p:spPr>
      </p:pic>
      <p:sp>
        <p:nvSpPr>
          <p:cNvPr id="6" name="圆角矩形 5"/>
          <p:cNvSpPr/>
          <p:nvPr>
            <p:custDataLst>
              <p:tags r:id="rId11"/>
            </p:custDataLst>
          </p:nvPr>
        </p:nvSpPr>
        <p:spPr>
          <a:xfrm>
            <a:off x="8117205" y="2756535"/>
            <a:ext cx="819150" cy="351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t>勾选前</a:t>
            </a:r>
            <a:endParaRPr lang="zh-CN" altLang="en-US" sz="1400"/>
          </a:p>
        </p:txBody>
      </p:sp>
      <p:sp>
        <p:nvSpPr>
          <p:cNvPr id="7" name="圆角矩形 6"/>
          <p:cNvSpPr/>
          <p:nvPr>
            <p:custDataLst>
              <p:tags r:id="rId12"/>
            </p:custDataLst>
          </p:nvPr>
        </p:nvSpPr>
        <p:spPr>
          <a:xfrm>
            <a:off x="8117205" y="5414645"/>
            <a:ext cx="819150" cy="351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t>勾选后</a:t>
            </a:r>
            <a:endParaRPr lang="zh-CN" altLang="en-US" sz="1400"/>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圆角矩形 91"/>
          <p:cNvSpPr/>
          <p:nvPr>
            <p:custDataLst>
              <p:tags r:id="rId1"/>
            </p:custDataLst>
          </p:nvPr>
        </p:nvSpPr>
        <p:spPr>
          <a:xfrm>
            <a:off x="280035" y="1481455"/>
            <a:ext cx="3622675" cy="4980940"/>
          </a:xfrm>
          <a:prstGeom prst="roundRect">
            <a:avLst>
              <a:gd name="adj" fmla="val 9578"/>
            </a:avLst>
          </a:prstGeom>
          <a:solidFill>
            <a:srgbClr val="4472C4">
              <a:alpha val="36000"/>
            </a:srgbClr>
          </a:solidFill>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等线" panose="02010600030101010101" charset="-122"/>
              <a:ea typeface="等线" panose="02010600030101010101" charset="-122"/>
            </a:endParaRPr>
          </a:p>
        </p:txBody>
      </p:sp>
      <p:sp>
        <p:nvSpPr>
          <p:cNvPr id="2" name="标题 1"/>
          <p:cNvSpPr>
            <a:spLocks noGrp="1"/>
          </p:cNvSpPr>
          <p:nvPr>
            <p:ph type="title"/>
          </p:nvPr>
        </p:nvSpPr>
        <p:spPr/>
        <p:txBody>
          <a:bodyPr/>
          <a:lstStyle/>
          <a:p>
            <a:r>
              <a:rPr lang="zh-CN" altLang="en-US" kern="0" spc="150" dirty="0">
                <a:latin typeface="微软雅黑" panose="020B0503020204020204" pitchFamily="34" charset="-122"/>
                <a:ea typeface="微软雅黑" panose="020B0503020204020204" pitchFamily="34" charset="-122"/>
                <a:cs typeface="+mn-ea"/>
                <a:sym typeface="+mn-ea"/>
              </a:rPr>
              <a:t>承载力提高幅度简图可显示所有混凝土梁</a:t>
            </a:r>
            <a:endParaRPr lang="zh-CN" dirty="0">
              <a:sym typeface="+mn-ea"/>
            </a:endParaRPr>
          </a:p>
        </p:txBody>
      </p:sp>
      <p:sp>
        <p:nvSpPr>
          <p:cNvPr id="9" name="矩形 8"/>
          <p:cNvSpPr/>
          <p:nvPr>
            <p:custDataLst>
              <p:tags r:id="rId2"/>
            </p:custDataLst>
          </p:nvPr>
        </p:nvSpPr>
        <p:spPr>
          <a:xfrm>
            <a:off x="535940" y="1684020"/>
            <a:ext cx="54000" cy="360000"/>
          </a:xfrm>
          <a:prstGeom prst="rect">
            <a:avLst/>
          </a:prstGeom>
          <a:gradFill>
            <a:gsLst>
              <a:gs pos="0">
                <a:srgbClr val="FECF40"/>
              </a:gs>
              <a:gs pos="100000">
                <a:srgbClr val="846C21"/>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 name="图片 7"/>
          <p:cNvPicPr>
            <a:picLocks noChangeAspect="1"/>
          </p:cNvPicPr>
          <p:nvPr>
            <p:custDataLst>
              <p:tags r:id="rId3"/>
            </p:custDataLst>
          </p:nvPr>
        </p:nvPicPr>
        <p:blipFill>
          <a:blip r:embed="rId4"/>
          <a:stretch>
            <a:fillRect/>
          </a:stretch>
        </p:blipFill>
        <p:spPr>
          <a:xfrm>
            <a:off x="4008120" y="1481455"/>
            <a:ext cx="3400425" cy="3118485"/>
          </a:xfrm>
          <a:prstGeom prst="rect">
            <a:avLst/>
          </a:prstGeom>
        </p:spPr>
      </p:pic>
      <p:sp>
        <p:nvSpPr>
          <p:cNvPr id="11" name="文本框 10"/>
          <p:cNvSpPr txBox="1"/>
          <p:nvPr>
            <p:custDataLst>
              <p:tags r:id="rId5"/>
            </p:custDataLst>
          </p:nvPr>
        </p:nvSpPr>
        <p:spPr>
          <a:xfrm>
            <a:off x="670560" y="1604645"/>
            <a:ext cx="3106420" cy="645160"/>
          </a:xfrm>
          <a:prstGeom prst="rect">
            <a:avLst/>
          </a:prstGeom>
          <a:noFill/>
        </p:spPr>
        <p:txBody>
          <a:bodyPr wrap="square" rtlCol="0" anchor="t">
            <a:spAutoFit/>
          </a:bodyPr>
          <a:p>
            <a:pPr algn="l">
              <a:buClrTx/>
              <a:buSzTx/>
              <a:buFontTx/>
            </a:pPr>
            <a:r>
              <a:rPr lang="zh-CN" altLang="en-US" b="1" kern="0" spc="150" dirty="0">
                <a:latin typeface="微软雅黑" panose="020B0503020204020204" pitchFamily="34" charset="-122"/>
                <a:ea typeface="微软雅黑" panose="020B0503020204020204" pitchFamily="34" charset="-122"/>
                <a:cs typeface="+mn-ea"/>
                <a:sym typeface="+mn-ea"/>
              </a:rPr>
              <a:t>承载力提高幅度简图可显示所有混凝土梁</a:t>
            </a:r>
            <a:endParaRPr lang="zh-CN" altLang="en-US" b="1" kern="0" spc="150" dirty="0">
              <a:latin typeface="微软雅黑" panose="020B0503020204020204" pitchFamily="34" charset="-122"/>
              <a:ea typeface="微软雅黑" panose="020B0503020204020204" pitchFamily="34" charset="-122"/>
              <a:cs typeface="+mn-ea"/>
              <a:sym typeface="+mn-ea"/>
            </a:endParaRPr>
          </a:p>
        </p:txBody>
      </p:sp>
      <p:sp>
        <p:nvSpPr>
          <p:cNvPr id="43" name="文本框 42"/>
          <p:cNvSpPr txBox="1"/>
          <p:nvPr>
            <p:custDataLst>
              <p:tags r:id="rId6"/>
            </p:custDataLst>
          </p:nvPr>
        </p:nvSpPr>
        <p:spPr>
          <a:xfrm>
            <a:off x="536575" y="2249805"/>
            <a:ext cx="3240405" cy="3430905"/>
          </a:xfrm>
          <a:prstGeom prst="rect">
            <a:avLst/>
          </a:prstGeom>
          <a:noFill/>
        </p:spPr>
        <p:txBody>
          <a:bodyPr wrap="square" rtlCol="0">
            <a:noAutofit/>
          </a:bodyPr>
          <a:p>
            <a:pPr indent="444500" fontAlgn="auto">
              <a:lnSpc>
                <a:spcPct val="120000"/>
              </a:lnSpc>
              <a:spcAft>
                <a:spcPts val="600"/>
              </a:spcAft>
              <a:buClrTx/>
              <a:buSzTx/>
              <a:buFontTx/>
              <a:buNone/>
              <a:extLst>
                <a:ext uri="{35155182-B16C-46BC-9424-99874614C6A1}">
                  <wpsdc:indentchars xmlns:wpsdc="http://www.wps.cn/officeDocument/2017/drawingmlCustomData" val="200" checksum="909944644"/>
                </a:ext>
              </a:extLst>
            </a:pPr>
            <a:r>
              <a:rPr lang="zh-CN" altLang="en-US" sz="1600" kern="0" spc="150" dirty="0">
                <a:latin typeface="微软雅黑" panose="020B0503020204020204" pitchFamily="34" charset="-122"/>
                <a:ea typeface="微软雅黑" panose="020B0503020204020204" pitchFamily="34" charset="-122"/>
                <a:cs typeface="+mn-ea"/>
                <a:sym typeface="+mn-ea"/>
              </a:rPr>
              <a:t>鉴定加固简图显示对话框新增的“简图设置”栏目下添加了“承载力提高幅度简图输出非加固混凝梁”选项。</a:t>
            </a:r>
            <a:endParaRPr lang="zh-CN" altLang="en-US" sz="1600" kern="0" spc="150" dirty="0">
              <a:latin typeface="微软雅黑" panose="020B0503020204020204" pitchFamily="34" charset="-122"/>
              <a:ea typeface="微软雅黑" panose="020B0503020204020204" pitchFamily="34" charset="-122"/>
              <a:cs typeface="+mn-ea"/>
              <a:sym typeface="+mn-ea"/>
            </a:endParaRPr>
          </a:p>
          <a:p>
            <a:pPr indent="444500" fontAlgn="auto">
              <a:lnSpc>
                <a:spcPct val="120000"/>
              </a:lnSpc>
              <a:spcAft>
                <a:spcPts val="600"/>
              </a:spcAft>
              <a:buClrTx/>
              <a:buSzTx/>
              <a:buFontTx/>
              <a:buNone/>
              <a:extLst>
                <a:ext uri="{35155182-B16C-46BC-9424-99874614C6A1}">
                  <wpsdc:indentchars xmlns:wpsdc="http://www.wps.cn/officeDocument/2017/drawingmlCustomData" val="200" checksum="909944644"/>
                </a:ext>
              </a:extLst>
            </a:pPr>
            <a:r>
              <a:rPr lang="zh-CN" altLang="en-US" sz="1600" kern="0" spc="150" dirty="0">
                <a:latin typeface="微软雅黑" panose="020B0503020204020204" pitchFamily="34" charset="-122"/>
                <a:ea typeface="微软雅黑" panose="020B0503020204020204" pitchFamily="34" charset="-122"/>
                <a:cs typeface="+mn-ea"/>
                <a:sym typeface="+mn-ea"/>
              </a:rPr>
              <a:t>以前版本承载力提高幅度简图只输出布置了粘钢法加固和粘碳纤维法加固的混凝土梁的承载力提高幅度数值。</a:t>
            </a:r>
            <a:r>
              <a:rPr lang="en-US" altLang="zh-CN" sz="1600" kern="0" spc="150" dirty="0">
                <a:latin typeface="微软雅黑" panose="020B0503020204020204" pitchFamily="34" charset="-122"/>
                <a:ea typeface="微软雅黑" panose="020B0503020204020204" pitchFamily="34" charset="-122"/>
                <a:cs typeface="+mn-ea"/>
                <a:sym typeface="+mn-ea"/>
              </a:rPr>
              <a:t>V6.0</a:t>
            </a:r>
            <a:r>
              <a:rPr lang="zh-CN" altLang="en-US" sz="1600" kern="0" spc="150" dirty="0">
                <a:latin typeface="微软雅黑" panose="020B0503020204020204" pitchFamily="34" charset="-122"/>
                <a:ea typeface="微软雅黑" panose="020B0503020204020204" pitchFamily="34" charset="-122"/>
                <a:cs typeface="+mn-ea"/>
                <a:sym typeface="+mn-ea"/>
              </a:rPr>
              <a:t>版本通过该选项可控制同时输出非加固混凝土梁的承载力提高幅度数值。</a:t>
            </a:r>
            <a:endParaRPr lang="zh-CN" altLang="en-US" sz="1600" kern="0" spc="150" dirty="0">
              <a:latin typeface="微软雅黑" panose="020B0503020204020204" pitchFamily="34" charset="-122"/>
              <a:ea typeface="微软雅黑" panose="020B0503020204020204" pitchFamily="34" charset="-122"/>
              <a:cs typeface="+mn-ea"/>
              <a:sym typeface="+mn-ea"/>
            </a:endParaRPr>
          </a:p>
        </p:txBody>
      </p:sp>
      <p:pic>
        <p:nvPicPr>
          <p:cNvPr id="14" name="图片 13"/>
          <p:cNvPicPr>
            <a:picLocks noChangeAspect="1"/>
          </p:cNvPicPr>
          <p:nvPr>
            <p:custDataLst>
              <p:tags r:id="rId7"/>
            </p:custDataLst>
          </p:nvPr>
        </p:nvPicPr>
        <p:blipFill>
          <a:blip r:embed="rId8"/>
          <a:stretch>
            <a:fillRect/>
          </a:stretch>
        </p:blipFill>
        <p:spPr>
          <a:xfrm>
            <a:off x="7639685" y="1481455"/>
            <a:ext cx="4450715" cy="2513330"/>
          </a:xfrm>
          <a:prstGeom prst="rect">
            <a:avLst/>
          </a:prstGeom>
        </p:spPr>
      </p:pic>
      <p:pic>
        <p:nvPicPr>
          <p:cNvPr id="15" name="图片 14"/>
          <p:cNvPicPr>
            <a:picLocks noChangeAspect="1"/>
          </p:cNvPicPr>
          <p:nvPr>
            <p:custDataLst>
              <p:tags r:id="rId9"/>
            </p:custDataLst>
          </p:nvPr>
        </p:nvPicPr>
        <p:blipFill>
          <a:blip r:embed="rId10"/>
          <a:stretch>
            <a:fillRect/>
          </a:stretch>
        </p:blipFill>
        <p:spPr>
          <a:xfrm>
            <a:off x="7639685" y="4159250"/>
            <a:ext cx="4450080" cy="2463165"/>
          </a:xfrm>
          <a:prstGeom prst="rect">
            <a:avLst/>
          </a:prstGeom>
        </p:spPr>
      </p:pic>
      <p:sp>
        <p:nvSpPr>
          <p:cNvPr id="16" name="圆角矩形 15"/>
          <p:cNvSpPr/>
          <p:nvPr>
            <p:custDataLst>
              <p:tags r:id="rId11"/>
            </p:custDataLst>
          </p:nvPr>
        </p:nvSpPr>
        <p:spPr>
          <a:xfrm>
            <a:off x="9047480" y="2304415"/>
            <a:ext cx="819150" cy="351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t>勾选前</a:t>
            </a:r>
            <a:endParaRPr lang="zh-CN" altLang="en-US" sz="1400"/>
          </a:p>
        </p:txBody>
      </p:sp>
      <p:sp>
        <p:nvSpPr>
          <p:cNvPr id="17" name="圆角矩形 16"/>
          <p:cNvSpPr/>
          <p:nvPr>
            <p:custDataLst>
              <p:tags r:id="rId12"/>
            </p:custDataLst>
          </p:nvPr>
        </p:nvSpPr>
        <p:spPr>
          <a:xfrm>
            <a:off x="9047480" y="4807585"/>
            <a:ext cx="819150" cy="351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t>勾选后</a:t>
            </a:r>
            <a:endParaRPr lang="zh-CN" altLang="en-US" sz="140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增加</a:t>
            </a:r>
            <a:r>
              <a:rPr lang="en-US" altLang="zh-CN" dirty="0">
                <a:sym typeface="+mn-ea"/>
              </a:rPr>
              <a:t>“</a:t>
            </a:r>
            <a:r>
              <a:rPr lang="zh-CN" altLang="en-US" kern="0" spc="150" dirty="0">
                <a:latin typeface="微软雅黑" panose="020B0503020204020204" pitchFamily="34" charset="-122"/>
                <a:ea typeface="微软雅黑" panose="020B0503020204020204" pitchFamily="34" charset="-122"/>
                <a:cs typeface="+mn-ea"/>
                <a:sym typeface="+mn-ea"/>
              </a:rPr>
              <a:t>梁粘钢加固时不考虑受压钢板</a:t>
            </a:r>
            <a:r>
              <a:rPr lang="en-US" altLang="zh-CN" dirty="0">
                <a:sym typeface="+mn-ea"/>
              </a:rPr>
              <a:t>”</a:t>
            </a:r>
            <a:r>
              <a:rPr lang="zh-CN" altLang="en-US" dirty="0">
                <a:sym typeface="+mn-ea"/>
              </a:rPr>
              <a:t>参数</a:t>
            </a:r>
            <a:endParaRPr lang="zh-CN" altLang="en-US" dirty="0"/>
          </a:p>
        </p:txBody>
      </p:sp>
      <p:sp>
        <p:nvSpPr>
          <p:cNvPr id="41" name="矩形 40"/>
          <p:cNvSpPr/>
          <p:nvPr>
            <p:custDataLst>
              <p:tags r:id="rId1"/>
            </p:custDataLst>
          </p:nvPr>
        </p:nvSpPr>
        <p:spPr>
          <a:xfrm>
            <a:off x="549275" y="1816100"/>
            <a:ext cx="2940685" cy="4100830"/>
          </a:xfrm>
          <a:prstGeom prst="rect">
            <a:avLst/>
          </a:prstGeom>
          <a:noFill/>
          <a:ln w="28575" cmpd="sng">
            <a:solidFill>
              <a:srgbClr val="0069C5"/>
            </a:solidFill>
            <a:prstDash val="solid"/>
          </a:ln>
        </p:spPr>
        <p:style>
          <a:lnRef idx="2">
            <a:srgbClr val="2CBEBB">
              <a:shade val="50000"/>
            </a:srgbClr>
          </a:lnRef>
          <a:fillRef idx="1">
            <a:srgbClr val="2CBEBB"/>
          </a:fillRef>
          <a:effectRef idx="0">
            <a:srgbClr val="2CBEBB"/>
          </a:effectRef>
          <a:fontRef idx="minor">
            <a:srgbClr val="FFFFFF"/>
          </a:fontRef>
        </p:style>
        <p:txBody>
          <a:bodyPr lIns="108000" tIns="396000" rIns="108000" rtlCol="0" anchor="ctr">
            <a:normAutofit/>
          </a:bodyPr>
          <a:p>
            <a:pPr algn="ctr">
              <a:lnSpc>
                <a:spcPct val="130000"/>
              </a:lnSpc>
            </a:pPr>
            <a:r>
              <a:rPr lang="en-US" altLang="zh-CN" dirty="0">
                <a:solidFill>
                  <a:srgbClr val="FFFFFF">
                    <a:lumMod val="50000"/>
                  </a:srgbClr>
                </a:solidFill>
                <a:sym typeface="Arial" panose="020B0604020202020204" pitchFamily="34" charset="0"/>
              </a:rPr>
              <a:t> </a:t>
            </a:r>
            <a:endParaRPr lang="en-US" altLang="zh-CN" dirty="0">
              <a:solidFill>
                <a:srgbClr val="FFFFFF">
                  <a:lumMod val="50000"/>
                </a:srgbClr>
              </a:solidFill>
              <a:sym typeface="Arial" panose="020B0604020202020204" pitchFamily="34" charset="0"/>
            </a:endParaRPr>
          </a:p>
        </p:txBody>
      </p:sp>
      <p:sp>
        <p:nvSpPr>
          <p:cNvPr id="42" name="任意多边形 41"/>
          <p:cNvSpPr/>
          <p:nvPr>
            <p:custDataLst>
              <p:tags r:id="rId2"/>
            </p:custDataLst>
          </p:nvPr>
        </p:nvSpPr>
        <p:spPr>
          <a:xfrm>
            <a:off x="902335" y="1542415"/>
            <a:ext cx="2235200" cy="546735"/>
          </a:xfrm>
          <a:custGeom>
            <a:avLst/>
            <a:gdLst>
              <a:gd name="connsiteX0" fmla="*/ 0 w 1699491"/>
              <a:gd name="connsiteY0" fmla="*/ 0 h 342537"/>
              <a:gd name="connsiteX1" fmla="*/ 1699491 w 1699491"/>
              <a:gd name="connsiteY1" fmla="*/ 0 h 342537"/>
              <a:gd name="connsiteX2" fmla="*/ 1699491 w 1699491"/>
              <a:gd name="connsiteY2" fmla="*/ 185519 h 342537"/>
              <a:gd name="connsiteX3" fmla="*/ 858982 w 1699491"/>
              <a:gd name="connsiteY3" fmla="*/ 342537 h 342537"/>
              <a:gd name="connsiteX4" fmla="*/ 0 w 1699491"/>
              <a:gd name="connsiteY4" fmla="*/ 185519 h 3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1" h="342537">
                <a:moveTo>
                  <a:pt x="0" y="0"/>
                </a:moveTo>
                <a:lnTo>
                  <a:pt x="1699491" y="0"/>
                </a:lnTo>
                <a:lnTo>
                  <a:pt x="1699491" y="185519"/>
                </a:lnTo>
                <a:lnTo>
                  <a:pt x="858982" y="342537"/>
                </a:lnTo>
                <a:lnTo>
                  <a:pt x="0" y="185519"/>
                </a:lnTo>
                <a:close/>
              </a:path>
            </a:pathLst>
          </a:custGeom>
          <a:solidFill>
            <a:srgbClr val="4276AA"/>
          </a:solidFill>
          <a:ln w="19050">
            <a:solidFill>
              <a:srgbClr val="4276AA"/>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p>
            <a:pPr algn="ctr"/>
            <a:endParaRPr lang="zh-CN" altLang="en-US">
              <a:sym typeface="Arial" panose="020B0604020202020204" pitchFamily="34" charset="0"/>
            </a:endParaRPr>
          </a:p>
        </p:txBody>
      </p:sp>
      <p:sp>
        <p:nvSpPr>
          <p:cNvPr id="43" name="文本框 42"/>
          <p:cNvSpPr txBox="1"/>
          <p:nvPr>
            <p:custDataLst>
              <p:tags r:id="rId3"/>
            </p:custDataLst>
          </p:nvPr>
        </p:nvSpPr>
        <p:spPr>
          <a:xfrm>
            <a:off x="549275" y="2268220"/>
            <a:ext cx="2940050" cy="2527935"/>
          </a:xfrm>
          <a:prstGeom prst="rect">
            <a:avLst/>
          </a:prstGeom>
          <a:noFill/>
        </p:spPr>
        <p:txBody>
          <a:bodyPr wrap="square" rtlCol="0">
            <a:spAutoFit/>
          </a:bodyPr>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V6.0版本高级选项增加“鉴定加固”参数页，鉴定加固相关高级选项参数移到该参数页下。</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并新增了多个控制参数，包括：非框架梁不进行抗震鉴定；进行剪力墙鉴定；梁粘钢加固时不考虑受压钢板。</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pic>
        <p:nvPicPr>
          <p:cNvPr id="44" name="图片 43" descr="343435333335353b333635363835323bbda8d6fe"/>
          <p:cNvPicPr>
            <a:picLocks noChangeAspect="1"/>
          </p:cNvPicPr>
          <p:nvPr>
            <p:custDataLst>
              <p:tags r:id="rId4"/>
            </p:custDataLst>
          </p:nvPr>
        </p:nvPicPr>
        <p:blipFill>
          <a:blip r:embed="rId5"/>
          <a:stretch>
            <a:fillRect/>
          </a:stretch>
        </p:blipFill>
        <p:spPr>
          <a:xfrm>
            <a:off x="1699895" y="1579880"/>
            <a:ext cx="668655" cy="395605"/>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4863465" y="1324610"/>
            <a:ext cx="6656705" cy="4939665"/>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圆角矩形 91"/>
          <p:cNvSpPr/>
          <p:nvPr>
            <p:custDataLst>
              <p:tags r:id="rId1"/>
            </p:custDataLst>
          </p:nvPr>
        </p:nvSpPr>
        <p:spPr>
          <a:xfrm>
            <a:off x="280035" y="1183005"/>
            <a:ext cx="3622675" cy="5418455"/>
          </a:xfrm>
          <a:prstGeom prst="roundRect">
            <a:avLst>
              <a:gd name="adj" fmla="val 9578"/>
            </a:avLst>
          </a:prstGeom>
          <a:solidFill>
            <a:srgbClr val="4472C4">
              <a:alpha val="36000"/>
            </a:srgbClr>
          </a:solidFill>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solidFill>
                <a:sysClr val="window" lastClr="FFFFFF"/>
              </a:solidFill>
              <a:latin typeface="等线" panose="02010600030101010101" charset="-122"/>
              <a:ea typeface="等线" panose="02010600030101010101" charset="-122"/>
            </a:endParaRPr>
          </a:p>
        </p:txBody>
      </p:sp>
      <p:sp>
        <p:nvSpPr>
          <p:cNvPr id="2" name="标题 1"/>
          <p:cNvSpPr>
            <a:spLocks noGrp="1"/>
          </p:cNvSpPr>
          <p:nvPr>
            <p:ph type="title"/>
          </p:nvPr>
        </p:nvSpPr>
        <p:spPr/>
        <p:txBody>
          <a:bodyPr/>
          <a:lstStyle/>
          <a:p>
            <a:r>
              <a:rPr lang="zh-CN" altLang="en-US" dirty="0">
                <a:sym typeface="+mn-ea"/>
              </a:rPr>
              <a:t>增加</a:t>
            </a:r>
            <a:r>
              <a:rPr lang="en-US" altLang="zh-CN" dirty="0">
                <a:sym typeface="+mn-ea"/>
              </a:rPr>
              <a:t>“</a:t>
            </a:r>
            <a:r>
              <a:rPr lang="zh-CN" altLang="en-US" kern="0" spc="150" dirty="0">
                <a:latin typeface="微软雅黑" panose="020B0503020204020204" pitchFamily="34" charset="-122"/>
                <a:ea typeface="微软雅黑" panose="020B0503020204020204" pitchFamily="34" charset="-122"/>
                <a:cs typeface="+mn-ea"/>
                <a:sym typeface="+mn-ea"/>
              </a:rPr>
              <a:t>梁粘钢加固时不考虑受压钢板</a:t>
            </a:r>
            <a:r>
              <a:rPr lang="en-US" altLang="zh-CN" dirty="0">
                <a:sym typeface="+mn-ea"/>
              </a:rPr>
              <a:t>”</a:t>
            </a:r>
            <a:r>
              <a:rPr lang="zh-CN" altLang="en-US" dirty="0">
                <a:sym typeface="+mn-ea"/>
              </a:rPr>
              <a:t>参数</a:t>
            </a:r>
            <a:endParaRPr lang="zh-CN" altLang="en-US" dirty="0">
              <a:sym typeface="+mn-ea"/>
            </a:endParaRPr>
          </a:p>
        </p:txBody>
      </p:sp>
      <p:sp>
        <p:nvSpPr>
          <p:cNvPr id="9" name="矩形 8"/>
          <p:cNvSpPr/>
          <p:nvPr>
            <p:custDataLst>
              <p:tags r:id="rId2"/>
            </p:custDataLst>
          </p:nvPr>
        </p:nvSpPr>
        <p:spPr>
          <a:xfrm>
            <a:off x="535940" y="1385570"/>
            <a:ext cx="54000" cy="360000"/>
          </a:xfrm>
          <a:prstGeom prst="rect">
            <a:avLst/>
          </a:prstGeom>
          <a:gradFill>
            <a:gsLst>
              <a:gs pos="0">
                <a:srgbClr val="FECF40"/>
              </a:gs>
              <a:gs pos="100000">
                <a:srgbClr val="846C21"/>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custDataLst>
              <p:tags r:id="rId3"/>
            </p:custDataLst>
          </p:nvPr>
        </p:nvSpPr>
        <p:spPr>
          <a:xfrm>
            <a:off x="669925" y="1377315"/>
            <a:ext cx="3411220" cy="368300"/>
          </a:xfrm>
          <a:prstGeom prst="rect">
            <a:avLst/>
          </a:prstGeom>
          <a:noFill/>
        </p:spPr>
        <p:txBody>
          <a:bodyPr wrap="square" rtlCol="0" anchor="t">
            <a:spAutoFit/>
          </a:bodyPr>
          <a:p>
            <a:pPr algn="l"/>
            <a:r>
              <a:rPr lang="zh-CN" altLang="en-US" b="1" kern="0" spc="150" dirty="0">
                <a:latin typeface="微软雅黑" panose="020B0503020204020204" pitchFamily="34" charset="-122"/>
                <a:ea typeface="微软雅黑" panose="020B0503020204020204" pitchFamily="34" charset="-122"/>
                <a:cs typeface="+mn-ea"/>
                <a:sym typeface="+mn-ea"/>
              </a:rPr>
              <a:t>非框架梁不进行抗震鉴定</a:t>
            </a:r>
            <a:endParaRPr lang="zh-CN" altLang="en-US" b="1"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sp>
        <p:nvSpPr>
          <p:cNvPr id="43" name="文本框 42"/>
          <p:cNvSpPr txBox="1"/>
          <p:nvPr>
            <p:custDataLst>
              <p:tags r:id="rId4"/>
            </p:custDataLst>
          </p:nvPr>
        </p:nvSpPr>
        <p:spPr>
          <a:xfrm>
            <a:off x="536575" y="1951355"/>
            <a:ext cx="3240405" cy="4297680"/>
          </a:xfrm>
          <a:prstGeom prst="rect">
            <a:avLst/>
          </a:prstGeom>
          <a:noFill/>
        </p:spPr>
        <p:txBody>
          <a:bodyPr wrap="square" rtlCol="0">
            <a:spAutoFit/>
          </a:bodyPr>
          <a:p>
            <a:pPr indent="444500" algn="l" fontAlgn="auto">
              <a:lnSpc>
                <a:spcPct val="120000"/>
              </a:lnSpc>
              <a:spcAft>
                <a:spcPts val="600"/>
              </a:spcAft>
              <a:buClrTx/>
              <a:buSzTx/>
              <a:buFontTx/>
              <a:buNone/>
              <a:extLst>
                <a:ext uri="{35155182-B16C-46BC-9424-99874614C6A1}">
                  <wpsdc:indentchars xmlns:wpsdc="http://www.wps.cn/officeDocument/2017/drawingmlCustomData" val="200" checksum="909944644"/>
                </a:ext>
              </a:extLst>
            </a:pPr>
            <a:r>
              <a:rPr lang="zh-CN" altLang="en-US" sz="1600" kern="0" spc="150" dirty="0">
                <a:latin typeface="微软雅黑" panose="020B0503020204020204" pitchFamily="34" charset="-122"/>
                <a:ea typeface="微软雅黑" panose="020B0503020204020204" pitchFamily="34" charset="-122"/>
                <a:cs typeface="+mn-ea"/>
                <a:sym typeface="+mn-ea"/>
              </a:rPr>
              <a:t>梁粘贴钢板法加固进行受弯设计时，首先判断混凝土受压区高度，受压钢板只在混凝土受压区高度大于ξb时起作用（不超过极限受压区高度时则不配置受压钢板，受压钢板计算面积为0），因此如果输出了受压钢板面积则仅配置受拉钢板已不能满足要求。</a:t>
            </a:r>
            <a:endParaRPr lang="zh-CN" altLang="en-US" sz="1600" kern="0" spc="150" dirty="0">
              <a:latin typeface="微软雅黑" panose="020B0503020204020204" pitchFamily="34" charset="-122"/>
              <a:ea typeface="微软雅黑" panose="020B0503020204020204" pitchFamily="34" charset="-122"/>
              <a:cs typeface="+mn-ea"/>
              <a:sym typeface="+mn-ea"/>
            </a:endParaRPr>
          </a:p>
          <a:p>
            <a:pPr indent="444500" algn="l" fontAlgn="auto">
              <a:lnSpc>
                <a:spcPct val="120000"/>
              </a:lnSpc>
              <a:spcAft>
                <a:spcPts val="600"/>
              </a:spcAft>
              <a:buClrTx/>
              <a:buSzTx/>
              <a:buFontTx/>
              <a:buNone/>
              <a:extLst>
                <a:ext uri="{35155182-B16C-46BC-9424-99874614C6A1}">
                  <wpsdc:indentchars xmlns:wpsdc="http://www.wps.cn/officeDocument/2017/drawingmlCustomData" val="200" checksum="909944644"/>
                </a:ext>
              </a:extLst>
            </a:pPr>
            <a:r>
              <a:rPr lang="zh-CN" altLang="en-US" sz="1600" kern="0" spc="150" dirty="0">
                <a:latin typeface="微软雅黑" panose="020B0503020204020204" pitchFamily="34" charset="-122"/>
                <a:ea typeface="微软雅黑" panose="020B0503020204020204" pitchFamily="34" charset="-122"/>
                <a:cs typeface="+mn-ea"/>
                <a:sym typeface="+mn-ea"/>
              </a:rPr>
              <a:t>V6.0增加了不考虑受压钢板面积的参数，当勾选时，如混凝土受压区高度大于ξb，不再配置受压钢板，受拉钢板输出为9999（超限显红）</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pic>
        <p:nvPicPr>
          <p:cNvPr id="3" name="图片 2"/>
          <p:cNvPicPr>
            <a:picLocks noChangeAspect="1"/>
          </p:cNvPicPr>
          <p:nvPr>
            <p:custDataLst>
              <p:tags r:id="rId5"/>
            </p:custDataLst>
          </p:nvPr>
        </p:nvPicPr>
        <p:blipFill>
          <a:blip r:embed="rId6"/>
          <a:stretch>
            <a:fillRect/>
          </a:stretch>
        </p:blipFill>
        <p:spPr>
          <a:xfrm>
            <a:off x="5259705" y="4155440"/>
            <a:ext cx="6101080" cy="1812925"/>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5259705" y="2235200"/>
            <a:ext cx="6100445" cy="1724025"/>
          </a:xfrm>
          <a:prstGeom prst="rect">
            <a:avLst/>
          </a:prstGeom>
        </p:spPr>
      </p:pic>
      <p:sp>
        <p:nvSpPr>
          <p:cNvPr id="7" name="圆角矩形 6"/>
          <p:cNvSpPr/>
          <p:nvPr>
            <p:custDataLst>
              <p:tags r:id="rId9"/>
            </p:custDataLst>
          </p:nvPr>
        </p:nvSpPr>
        <p:spPr>
          <a:xfrm>
            <a:off x="5535930" y="2348230"/>
            <a:ext cx="958215" cy="373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t>勾选前</a:t>
            </a:r>
            <a:endParaRPr lang="zh-CN" altLang="en-US" sz="1400"/>
          </a:p>
        </p:txBody>
      </p:sp>
      <p:sp>
        <p:nvSpPr>
          <p:cNvPr id="5" name="圆角矩形 4"/>
          <p:cNvSpPr/>
          <p:nvPr>
            <p:custDataLst>
              <p:tags r:id="rId10"/>
            </p:custDataLst>
          </p:nvPr>
        </p:nvSpPr>
        <p:spPr>
          <a:xfrm>
            <a:off x="5535930" y="4295140"/>
            <a:ext cx="958215" cy="373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t>勾选后</a:t>
            </a:r>
            <a:endParaRPr lang="zh-CN" altLang="en-US" sz="140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69215"/>
            <a:ext cx="10850880" cy="959485"/>
          </a:xfrm>
        </p:spPr>
        <p:txBody>
          <a:bodyPr/>
          <a:lstStyle/>
          <a:p>
            <a:r>
              <a:rPr lang="zh-CN" altLang="en-US" kern="0" spc="150" dirty="0">
                <a:ea typeface="微软雅黑" panose="020B0503020204020204" pitchFamily="34" charset="-122"/>
                <a:sym typeface="+mn-ea"/>
              </a:rPr>
              <a:t>砼梁加固增加底型钢+梁顶粘钢板组合加固方法</a:t>
            </a:r>
            <a:endParaRPr lang="zh-CN" altLang="en-US" kern="0" spc="150" dirty="0">
              <a:ea typeface="微软雅黑" panose="020B0503020204020204" pitchFamily="34" charset="-122"/>
              <a:sym typeface="+mn-ea"/>
            </a:endParaRPr>
          </a:p>
        </p:txBody>
      </p:sp>
      <p:sp>
        <p:nvSpPr>
          <p:cNvPr id="41" name="矩形 40"/>
          <p:cNvSpPr/>
          <p:nvPr>
            <p:custDataLst>
              <p:tags r:id="rId1"/>
            </p:custDataLst>
          </p:nvPr>
        </p:nvSpPr>
        <p:spPr>
          <a:xfrm>
            <a:off x="549275" y="1636395"/>
            <a:ext cx="2940685" cy="4695190"/>
          </a:xfrm>
          <a:prstGeom prst="rect">
            <a:avLst/>
          </a:prstGeom>
          <a:noFill/>
          <a:ln w="28575" cmpd="sng">
            <a:solidFill>
              <a:srgbClr val="0069C5"/>
            </a:solidFill>
            <a:prstDash val="solid"/>
          </a:ln>
        </p:spPr>
        <p:style>
          <a:lnRef idx="2">
            <a:srgbClr val="2CBEBB">
              <a:shade val="50000"/>
            </a:srgbClr>
          </a:lnRef>
          <a:fillRef idx="1">
            <a:srgbClr val="2CBEBB"/>
          </a:fillRef>
          <a:effectRef idx="0">
            <a:srgbClr val="2CBEBB"/>
          </a:effectRef>
          <a:fontRef idx="minor">
            <a:srgbClr val="FFFFFF"/>
          </a:fontRef>
        </p:style>
        <p:txBody>
          <a:bodyPr lIns="108000" tIns="396000" rIns="108000" rtlCol="0" anchor="ctr">
            <a:normAutofit/>
          </a:bodyPr>
          <a:p>
            <a:pPr algn="ctr">
              <a:lnSpc>
                <a:spcPct val="130000"/>
              </a:lnSpc>
            </a:pPr>
            <a:r>
              <a:rPr lang="en-US" altLang="zh-CN" dirty="0">
                <a:solidFill>
                  <a:srgbClr val="FFFFFF">
                    <a:lumMod val="50000"/>
                  </a:srgbClr>
                </a:solidFill>
                <a:sym typeface="Arial" panose="020B0604020202020204" pitchFamily="34" charset="0"/>
              </a:rPr>
              <a:t> </a:t>
            </a:r>
            <a:endParaRPr lang="en-US" altLang="zh-CN" dirty="0">
              <a:solidFill>
                <a:srgbClr val="FFFFFF">
                  <a:lumMod val="50000"/>
                </a:srgbClr>
              </a:solidFill>
              <a:sym typeface="Arial" panose="020B0604020202020204" pitchFamily="34" charset="0"/>
            </a:endParaRPr>
          </a:p>
        </p:txBody>
      </p:sp>
      <p:sp>
        <p:nvSpPr>
          <p:cNvPr id="42" name="任意多边形 41"/>
          <p:cNvSpPr/>
          <p:nvPr>
            <p:custDataLst>
              <p:tags r:id="rId2"/>
            </p:custDataLst>
          </p:nvPr>
        </p:nvSpPr>
        <p:spPr>
          <a:xfrm>
            <a:off x="902335" y="1362710"/>
            <a:ext cx="2235200" cy="546735"/>
          </a:xfrm>
          <a:custGeom>
            <a:avLst/>
            <a:gdLst>
              <a:gd name="connsiteX0" fmla="*/ 0 w 1699491"/>
              <a:gd name="connsiteY0" fmla="*/ 0 h 342537"/>
              <a:gd name="connsiteX1" fmla="*/ 1699491 w 1699491"/>
              <a:gd name="connsiteY1" fmla="*/ 0 h 342537"/>
              <a:gd name="connsiteX2" fmla="*/ 1699491 w 1699491"/>
              <a:gd name="connsiteY2" fmla="*/ 185519 h 342537"/>
              <a:gd name="connsiteX3" fmla="*/ 858982 w 1699491"/>
              <a:gd name="connsiteY3" fmla="*/ 342537 h 342537"/>
              <a:gd name="connsiteX4" fmla="*/ 0 w 1699491"/>
              <a:gd name="connsiteY4" fmla="*/ 185519 h 3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1" h="342537">
                <a:moveTo>
                  <a:pt x="0" y="0"/>
                </a:moveTo>
                <a:lnTo>
                  <a:pt x="1699491" y="0"/>
                </a:lnTo>
                <a:lnTo>
                  <a:pt x="1699491" y="185519"/>
                </a:lnTo>
                <a:lnTo>
                  <a:pt x="858982" y="342537"/>
                </a:lnTo>
                <a:lnTo>
                  <a:pt x="0" y="185519"/>
                </a:lnTo>
                <a:close/>
              </a:path>
            </a:pathLst>
          </a:custGeom>
          <a:solidFill>
            <a:srgbClr val="4276AA"/>
          </a:solidFill>
          <a:ln w="19050">
            <a:solidFill>
              <a:srgbClr val="4276AA"/>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p>
            <a:pPr algn="ctr"/>
            <a:endParaRPr lang="zh-CN" altLang="en-US">
              <a:sym typeface="Arial" panose="020B0604020202020204" pitchFamily="34" charset="0"/>
            </a:endParaRPr>
          </a:p>
        </p:txBody>
      </p:sp>
      <p:sp>
        <p:nvSpPr>
          <p:cNvPr id="43" name="文本框 42"/>
          <p:cNvSpPr txBox="1"/>
          <p:nvPr>
            <p:custDataLst>
              <p:tags r:id="rId3"/>
            </p:custDataLst>
          </p:nvPr>
        </p:nvSpPr>
        <p:spPr>
          <a:xfrm>
            <a:off x="549275" y="2088515"/>
            <a:ext cx="2940050" cy="3194685"/>
          </a:xfrm>
          <a:prstGeom prst="rect">
            <a:avLst/>
          </a:prstGeom>
          <a:noFill/>
        </p:spPr>
        <p:txBody>
          <a:bodyPr wrap="square" rtlCol="0">
            <a:spAutoFit/>
          </a:bodyPr>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latin typeface="微软雅黑" panose="020B0503020204020204" pitchFamily="34" charset="-122"/>
                <a:ea typeface="微软雅黑" panose="020B0503020204020204" pitchFamily="34" charset="-122"/>
                <a:cs typeface="+mn-ea"/>
                <a:sym typeface="+mn-ea"/>
              </a:rPr>
              <a:t>V6.0版本</a:t>
            </a:r>
            <a:r>
              <a:rPr lang="zh-CN" altLang="en-US" sz="1600" kern="0" spc="150" dirty="0">
                <a:ea typeface="微软雅黑" panose="020B0503020204020204" pitchFamily="34" charset="-122"/>
                <a:sym typeface="+mn-ea"/>
              </a:rPr>
              <a:t>混凝土</a:t>
            </a:r>
            <a:r>
              <a:rPr lang="zh-CN" altLang="en-US" sz="1600" kern="0" spc="150" dirty="0">
                <a:ea typeface="微软雅黑" panose="020B0503020204020204" pitchFamily="34" charset="-122"/>
                <a:sym typeface="+mn-ea"/>
              </a:rPr>
              <a:t>梁加固增加底型钢+梁顶粘钢板组合加固方法</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在梁外包钢加固法定义下增加</a:t>
            </a:r>
            <a:r>
              <a:rPr lang="en-US" altLang="zh-CN" sz="1600" kern="0" spc="150" dirty="0">
                <a:solidFill>
                  <a:schemeClr val="tx1"/>
                </a:solidFill>
                <a:latin typeface="微软雅黑" panose="020B0503020204020204" pitchFamily="34" charset="-122"/>
                <a:ea typeface="微软雅黑" panose="020B0503020204020204" pitchFamily="34" charset="-122"/>
                <a:cs typeface="+mn-ea"/>
                <a:sym typeface="+mn-ea"/>
              </a:rPr>
              <a:t>“</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梁顶粘贴钢板宽度</a:t>
            </a:r>
            <a:r>
              <a:rPr lang="en-US" altLang="zh-CN" sz="1600" kern="0" spc="150" dirty="0">
                <a:solidFill>
                  <a:schemeClr val="tx1"/>
                </a:solidFill>
                <a:latin typeface="微软雅黑" panose="020B0503020204020204" pitchFamily="34" charset="-122"/>
                <a:ea typeface="微软雅黑" panose="020B0503020204020204" pitchFamily="34" charset="-122"/>
                <a:cs typeface="+mn-ea"/>
                <a:sym typeface="+mn-ea"/>
              </a:rPr>
              <a:t>”</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和</a:t>
            </a:r>
            <a:r>
              <a:rPr lang="en-US" altLang="zh-CN" sz="1600" kern="0" spc="150" dirty="0">
                <a:solidFill>
                  <a:schemeClr val="tx1"/>
                </a:solidFill>
                <a:latin typeface="微软雅黑" panose="020B0503020204020204" pitchFamily="34" charset="-122"/>
                <a:ea typeface="微软雅黑" panose="020B0503020204020204" pitchFamily="34" charset="-122"/>
                <a:cs typeface="+mn-ea"/>
                <a:sym typeface="+mn-ea"/>
              </a:rPr>
              <a:t>“</a:t>
            </a:r>
            <a:r>
              <a:rPr lang="zh-CN" altLang="en-US" sz="1600" kern="0" spc="150" dirty="0">
                <a:latin typeface="微软雅黑" panose="020B0503020204020204" pitchFamily="34" charset="-122"/>
                <a:ea typeface="微软雅黑" panose="020B0503020204020204" pitchFamily="34" charset="-122"/>
                <a:cs typeface="+mn-ea"/>
                <a:sym typeface="+mn-ea"/>
              </a:rPr>
              <a:t>梁顶粘贴钢板</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厚度</a:t>
            </a:r>
            <a:r>
              <a:rPr lang="en-US" altLang="zh-CN" sz="1600" kern="0" spc="150" dirty="0">
                <a:solidFill>
                  <a:schemeClr val="tx1"/>
                </a:solidFill>
                <a:latin typeface="微软雅黑" panose="020B0503020204020204" pitchFamily="34" charset="-122"/>
                <a:ea typeface="微软雅黑" panose="020B0503020204020204" pitchFamily="34" charset="-122"/>
                <a:cs typeface="+mn-ea"/>
                <a:sym typeface="+mn-ea"/>
              </a:rPr>
              <a:t>”</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两个参数，当梁顶角钢不设置规格时将采用粘贴钢板规格进行判断。</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pic>
        <p:nvPicPr>
          <p:cNvPr id="44" name="图片 43" descr="343435333335353b333635363835323bbda8d6fe"/>
          <p:cNvPicPr>
            <a:picLocks noChangeAspect="1"/>
          </p:cNvPicPr>
          <p:nvPr>
            <p:custDataLst>
              <p:tags r:id="rId4"/>
            </p:custDataLst>
          </p:nvPr>
        </p:nvPicPr>
        <p:blipFill>
          <a:blip r:embed="rId5"/>
          <a:stretch>
            <a:fillRect/>
          </a:stretch>
        </p:blipFill>
        <p:spPr>
          <a:xfrm>
            <a:off x="1699895" y="1400175"/>
            <a:ext cx="668655" cy="395605"/>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5674995" y="1795780"/>
            <a:ext cx="4581525" cy="3990975"/>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dirty="0"/>
              <a:t>增加混凝土变截面梁加固布置功能 </a:t>
            </a:r>
            <a:endParaRPr lang="zh-CN" dirty="0"/>
          </a:p>
        </p:txBody>
      </p:sp>
      <p:sp>
        <p:nvSpPr>
          <p:cNvPr id="41" name="矩形 40"/>
          <p:cNvSpPr/>
          <p:nvPr>
            <p:custDataLst>
              <p:tags r:id="rId1"/>
            </p:custDataLst>
          </p:nvPr>
        </p:nvSpPr>
        <p:spPr>
          <a:xfrm>
            <a:off x="549275" y="1636395"/>
            <a:ext cx="2940685" cy="4695190"/>
          </a:xfrm>
          <a:prstGeom prst="rect">
            <a:avLst/>
          </a:prstGeom>
          <a:noFill/>
          <a:ln w="28575" cmpd="sng">
            <a:solidFill>
              <a:srgbClr val="0069C5"/>
            </a:solidFill>
            <a:prstDash val="solid"/>
          </a:ln>
        </p:spPr>
        <p:style>
          <a:lnRef idx="2">
            <a:srgbClr val="2CBEBB">
              <a:shade val="50000"/>
            </a:srgbClr>
          </a:lnRef>
          <a:fillRef idx="1">
            <a:srgbClr val="2CBEBB"/>
          </a:fillRef>
          <a:effectRef idx="0">
            <a:srgbClr val="2CBEBB"/>
          </a:effectRef>
          <a:fontRef idx="minor">
            <a:srgbClr val="FFFFFF"/>
          </a:fontRef>
        </p:style>
        <p:txBody>
          <a:bodyPr lIns="108000" tIns="396000" rIns="108000" rtlCol="0" anchor="ctr">
            <a:normAutofit/>
          </a:bodyPr>
          <a:p>
            <a:pPr algn="ctr">
              <a:lnSpc>
                <a:spcPct val="130000"/>
              </a:lnSpc>
            </a:pPr>
            <a:r>
              <a:rPr lang="en-US" altLang="zh-CN" dirty="0">
                <a:solidFill>
                  <a:srgbClr val="FFFFFF">
                    <a:lumMod val="50000"/>
                  </a:srgbClr>
                </a:solidFill>
                <a:sym typeface="Arial" panose="020B0604020202020204" pitchFamily="34" charset="0"/>
              </a:rPr>
              <a:t> </a:t>
            </a:r>
            <a:endParaRPr lang="en-US" altLang="zh-CN" dirty="0">
              <a:solidFill>
                <a:srgbClr val="FFFFFF">
                  <a:lumMod val="50000"/>
                </a:srgbClr>
              </a:solidFill>
              <a:sym typeface="Arial" panose="020B0604020202020204" pitchFamily="34" charset="0"/>
            </a:endParaRPr>
          </a:p>
        </p:txBody>
      </p:sp>
      <p:sp>
        <p:nvSpPr>
          <p:cNvPr id="42" name="任意多边形 41"/>
          <p:cNvSpPr/>
          <p:nvPr>
            <p:custDataLst>
              <p:tags r:id="rId2"/>
            </p:custDataLst>
          </p:nvPr>
        </p:nvSpPr>
        <p:spPr>
          <a:xfrm>
            <a:off x="902335" y="1362710"/>
            <a:ext cx="2235200" cy="546735"/>
          </a:xfrm>
          <a:custGeom>
            <a:avLst/>
            <a:gdLst>
              <a:gd name="connsiteX0" fmla="*/ 0 w 1699491"/>
              <a:gd name="connsiteY0" fmla="*/ 0 h 342537"/>
              <a:gd name="connsiteX1" fmla="*/ 1699491 w 1699491"/>
              <a:gd name="connsiteY1" fmla="*/ 0 h 342537"/>
              <a:gd name="connsiteX2" fmla="*/ 1699491 w 1699491"/>
              <a:gd name="connsiteY2" fmla="*/ 185519 h 342537"/>
              <a:gd name="connsiteX3" fmla="*/ 858982 w 1699491"/>
              <a:gd name="connsiteY3" fmla="*/ 342537 h 342537"/>
              <a:gd name="connsiteX4" fmla="*/ 0 w 1699491"/>
              <a:gd name="connsiteY4" fmla="*/ 185519 h 3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1" h="342537">
                <a:moveTo>
                  <a:pt x="0" y="0"/>
                </a:moveTo>
                <a:lnTo>
                  <a:pt x="1699491" y="0"/>
                </a:lnTo>
                <a:lnTo>
                  <a:pt x="1699491" y="185519"/>
                </a:lnTo>
                <a:lnTo>
                  <a:pt x="858982" y="342537"/>
                </a:lnTo>
                <a:lnTo>
                  <a:pt x="0" y="185519"/>
                </a:lnTo>
                <a:close/>
              </a:path>
            </a:pathLst>
          </a:custGeom>
          <a:solidFill>
            <a:srgbClr val="4276AA"/>
          </a:solidFill>
          <a:ln w="19050">
            <a:solidFill>
              <a:srgbClr val="4276AA"/>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p>
            <a:pPr algn="ctr"/>
            <a:endParaRPr lang="zh-CN" altLang="en-US">
              <a:sym typeface="Arial" panose="020B0604020202020204" pitchFamily="34" charset="0"/>
            </a:endParaRPr>
          </a:p>
        </p:txBody>
      </p:sp>
      <p:sp>
        <p:nvSpPr>
          <p:cNvPr id="43" name="文本框 42"/>
          <p:cNvSpPr txBox="1"/>
          <p:nvPr>
            <p:custDataLst>
              <p:tags r:id="rId3"/>
            </p:custDataLst>
          </p:nvPr>
        </p:nvSpPr>
        <p:spPr>
          <a:xfrm>
            <a:off x="549275" y="2088515"/>
            <a:ext cx="2940050" cy="681355"/>
          </a:xfrm>
          <a:prstGeom prst="rect">
            <a:avLst/>
          </a:prstGeom>
          <a:noFill/>
        </p:spPr>
        <p:txBody>
          <a:bodyPr wrap="square" rtlCol="0">
            <a:spAutoFit/>
          </a:bodyPr>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latin typeface="微软雅黑" panose="020B0503020204020204" pitchFamily="34" charset="-122"/>
                <a:ea typeface="微软雅黑" panose="020B0503020204020204" pitchFamily="34" charset="-122"/>
                <a:cs typeface="+mn-ea"/>
                <a:sym typeface="+mn-ea"/>
              </a:rPr>
              <a:t>V6.0版本增加变截面混凝土梁加固设计功能</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pic>
        <p:nvPicPr>
          <p:cNvPr id="44" name="图片 43" descr="343435333335353b333635363835323bbda8d6fe"/>
          <p:cNvPicPr>
            <a:picLocks noChangeAspect="1"/>
          </p:cNvPicPr>
          <p:nvPr>
            <p:custDataLst>
              <p:tags r:id="rId4"/>
            </p:custDataLst>
          </p:nvPr>
        </p:nvPicPr>
        <p:blipFill>
          <a:blip r:embed="rId5"/>
          <a:stretch>
            <a:fillRect/>
          </a:stretch>
        </p:blipFill>
        <p:spPr>
          <a:xfrm>
            <a:off x="1699895" y="1400175"/>
            <a:ext cx="668655" cy="395605"/>
          </a:xfrm>
          <a:prstGeom prst="rect">
            <a:avLst/>
          </a:prstGeom>
        </p:spPr>
      </p:pic>
      <p:pic>
        <p:nvPicPr>
          <p:cNvPr id="3" name="图片 1"/>
          <p:cNvPicPr>
            <a:picLocks noChangeAspect="1"/>
          </p:cNvPicPr>
          <p:nvPr>
            <p:custDataLst>
              <p:tags r:id="rId6"/>
            </p:custDataLst>
          </p:nvPr>
        </p:nvPicPr>
        <p:blipFill>
          <a:blip r:embed="rId7"/>
          <a:stretch>
            <a:fillRect/>
          </a:stretch>
        </p:blipFill>
        <p:spPr>
          <a:xfrm>
            <a:off x="4861560" y="1636395"/>
            <a:ext cx="5351145" cy="4357370"/>
          </a:xfrm>
          <a:prstGeom prst="rect">
            <a:avLst/>
          </a:prstGeom>
          <a:noFill/>
          <a:ln>
            <a:solidFill>
              <a:schemeClr val="tx1"/>
            </a:solidFill>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69215"/>
            <a:ext cx="10850880" cy="959485"/>
          </a:xfrm>
        </p:spPr>
        <p:txBody>
          <a:bodyPr/>
          <a:lstStyle/>
          <a:p>
            <a:r>
              <a:rPr lang="zh-CN" altLang="en-US" kern="0" spc="150" dirty="0">
                <a:ea typeface="微软雅黑" panose="020B0503020204020204" pitchFamily="34" charset="-122"/>
                <a:sym typeface="+mn-ea"/>
              </a:rPr>
              <a:t>加固工具箱新增功能</a:t>
            </a:r>
            <a:endParaRPr lang="zh-CN" altLang="en-US" kern="0" spc="150" dirty="0">
              <a:ea typeface="微软雅黑" panose="020B0503020204020204" pitchFamily="34" charset="-122"/>
              <a:sym typeface="+mn-ea"/>
            </a:endParaRPr>
          </a:p>
        </p:txBody>
      </p:sp>
      <p:pic>
        <p:nvPicPr>
          <p:cNvPr id="7" name="图片 6"/>
          <p:cNvPicPr>
            <a:picLocks noChangeAspect="1"/>
          </p:cNvPicPr>
          <p:nvPr>
            <p:custDataLst>
              <p:tags r:id="rId1"/>
            </p:custDataLst>
          </p:nvPr>
        </p:nvPicPr>
        <p:blipFill>
          <a:blip r:embed="rId2"/>
          <a:stretch>
            <a:fillRect/>
          </a:stretch>
        </p:blipFill>
        <p:spPr>
          <a:xfrm>
            <a:off x="7969250" y="1636395"/>
            <a:ext cx="4098290" cy="4396105"/>
          </a:xfrm>
          <a:prstGeom prst="rect">
            <a:avLst/>
          </a:prstGeom>
        </p:spPr>
      </p:pic>
      <p:sp>
        <p:nvSpPr>
          <p:cNvPr id="8" name="矩形 7"/>
          <p:cNvSpPr/>
          <p:nvPr>
            <p:custDataLst>
              <p:tags r:id="rId3"/>
            </p:custDataLst>
          </p:nvPr>
        </p:nvSpPr>
        <p:spPr>
          <a:xfrm>
            <a:off x="549275" y="1636395"/>
            <a:ext cx="2940685" cy="4695190"/>
          </a:xfrm>
          <a:prstGeom prst="rect">
            <a:avLst/>
          </a:prstGeom>
          <a:noFill/>
          <a:ln w="28575" cmpd="sng">
            <a:solidFill>
              <a:srgbClr val="0069C5"/>
            </a:solidFill>
            <a:prstDash val="solid"/>
          </a:ln>
        </p:spPr>
        <p:style>
          <a:lnRef idx="2">
            <a:srgbClr val="2CBEBB">
              <a:shade val="50000"/>
            </a:srgbClr>
          </a:lnRef>
          <a:fillRef idx="1">
            <a:srgbClr val="2CBEBB"/>
          </a:fillRef>
          <a:effectRef idx="0">
            <a:srgbClr val="2CBEBB"/>
          </a:effectRef>
          <a:fontRef idx="minor">
            <a:srgbClr val="FFFFFF"/>
          </a:fontRef>
        </p:style>
        <p:txBody>
          <a:bodyPr lIns="108000" tIns="396000" rIns="108000" rtlCol="0" anchor="ctr">
            <a:normAutofit/>
          </a:bodyPr>
          <a:p>
            <a:pPr algn="ctr">
              <a:lnSpc>
                <a:spcPct val="130000"/>
              </a:lnSpc>
            </a:pPr>
            <a:r>
              <a:rPr lang="en-US" altLang="zh-CN" dirty="0">
                <a:solidFill>
                  <a:srgbClr val="FFFFFF">
                    <a:lumMod val="50000"/>
                  </a:srgbClr>
                </a:solidFill>
                <a:sym typeface="Arial" panose="020B0604020202020204" pitchFamily="34" charset="0"/>
              </a:rPr>
              <a:t> </a:t>
            </a:r>
            <a:endParaRPr lang="en-US" altLang="zh-CN" dirty="0">
              <a:solidFill>
                <a:srgbClr val="FFFFFF">
                  <a:lumMod val="50000"/>
                </a:srgbClr>
              </a:solidFill>
              <a:sym typeface="Arial" panose="020B0604020202020204" pitchFamily="34" charset="0"/>
            </a:endParaRPr>
          </a:p>
        </p:txBody>
      </p:sp>
      <p:sp>
        <p:nvSpPr>
          <p:cNvPr id="9" name="任意多边形 8"/>
          <p:cNvSpPr/>
          <p:nvPr>
            <p:custDataLst>
              <p:tags r:id="rId4"/>
            </p:custDataLst>
          </p:nvPr>
        </p:nvSpPr>
        <p:spPr>
          <a:xfrm>
            <a:off x="902335" y="1362710"/>
            <a:ext cx="2235200" cy="546735"/>
          </a:xfrm>
          <a:custGeom>
            <a:avLst/>
            <a:gdLst>
              <a:gd name="connsiteX0" fmla="*/ 0 w 1699491"/>
              <a:gd name="connsiteY0" fmla="*/ 0 h 342537"/>
              <a:gd name="connsiteX1" fmla="*/ 1699491 w 1699491"/>
              <a:gd name="connsiteY1" fmla="*/ 0 h 342537"/>
              <a:gd name="connsiteX2" fmla="*/ 1699491 w 1699491"/>
              <a:gd name="connsiteY2" fmla="*/ 185519 h 342537"/>
              <a:gd name="connsiteX3" fmla="*/ 858982 w 1699491"/>
              <a:gd name="connsiteY3" fmla="*/ 342537 h 342537"/>
              <a:gd name="connsiteX4" fmla="*/ 0 w 1699491"/>
              <a:gd name="connsiteY4" fmla="*/ 185519 h 3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1" h="342537">
                <a:moveTo>
                  <a:pt x="0" y="0"/>
                </a:moveTo>
                <a:lnTo>
                  <a:pt x="1699491" y="0"/>
                </a:lnTo>
                <a:lnTo>
                  <a:pt x="1699491" y="185519"/>
                </a:lnTo>
                <a:lnTo>
                  <a:pt x="858982" y="342537"/>
                </a:lnTo>
                <a:lnTo>
                  <a:pt x="0" y="185519"/>
                </a:lnTo>
                <a:close/>
              </a:path>
            </a:pathLst>
          </a:custGeom>
          <a:solidFill>
            <a:srgbClr val="4276AA"/>
          </a:solidFill>
          <a:ln w="19050">
            <a:solidFill>
              <a:srgbClr val="4276AA"/>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p>
            <a:pPr algn="ctr"/>
            <a:endParaRPr lang="zh-CN" altLang="en-US">
              <a:sym typeface="Arial" panose="020B0604020202020204" pitchFamily="34" charset="0"/>
            </a:endParaRPr>
          </a:p>
        </p:txBody>
      </p:sp>
      <p:sp>
        <p:nvSpPr>
          <p:cNvPr id="10" name="文本框 9"/>
          <p:cNvSpPr txBox="1"/>
          <p:nvPr>
            <p:custDataLst>
              <p:tags r:id="rId5"/>
            </p:custDataLst>
          </p:nvPr>
        </p:nvSpPr>
        <p:spPr>
          <a:xfrm>
            <a:off x="549275" y="2088515"/>
            <a:ext cx="2940050" cy="1938020"/>
          </a:xfrm>
          <a:prstGeom prst="rect">
            <a:avLst/>
          </a:prstGeom>
          <a:noFill/>
        </p:spPr>
        <p:txBody>
          <a:bodyPr wrap="square" rtlCol="0">
            <a:spAutoFit/>
          </a:bodyPr>
          <a:p>
            <a:pPr marL="285750" indent="-285750" algn="l" fontAlgn="auto">
              <a:lnSpc>
                <a:spcPct val="120000"/>
              </a:lnSpc>
              <a:spcAft>
                <a:spcPts val="600"/>
              </a:spcAft>
              <a:buClrTx/>
              <a:buSzTx/>
              <a:buFont typeface="Wingdings" panose="05000000000000000000" charset="0"/>
              <a:buChar char="Ø"/>
            </a:pPr>
            <a:r>
              <a:rPr lang="zh-CN" altLang="en-US" sz="1600">
                <a:sym typeface="+mn-ea"/>
              </a:rPr>
              <a:t>梁粘贴碳纤维加固和粘钢加固，工具箱输出提高幅度40%的判断； </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a:p>
            <a:pPr marL="285750" indent="-285750" algn="l" fontAlgn="auto">
              <a:lnSpc>
                <a:spcPct val="120000"/>
              </a:lnSpc>
              <a:spcAft>
                <a:spcPts val="600"/>
              </a:spcAft>
              <a:buClrTx/>
              <a:buSzTx/>
              <a:buFont typeface="Wingdings" panose="05000000000000000000" charset="0"/>
              <a:buChar char="Ø"/>
            </a:pPr>
            <a:r>
              <a:rPr lang="zh-CN" altLang="en-US" sz="1600">
                <a:sym typeface="+mn-ea"/>
              </a:rPr>
              <a:t>工具箱验算增加柱外包钢加固法、粘贴碳纤维加固法斜截面验算功能；</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pic>
        <p:nvPicPr>
          <p:cNvPr id="11" name="图片 10" descr="343435333335353b333635363835323bbda8d6fe"/>
          <p:cNvPicPr>
            <a:picLocks noChangeAspect="1"/>
          </p:cNvPicPr>
          <p:nvPr>
            <p:custDataLst>
              <p:tags r:id="rId6"/>
            </p:custDataLst>
          </p:nvPr>
        </p:nvPicPr>
        <p:blipFill>
          <a:blip r:embed="rId7"/>
          <a:stretch>
            <a:fillRect/>
          </a:stretch>
        </p:blipFill>
        <p:spPr>
          <a:xfrm>
            <a:off x="1699895" y="1400175"/>
            <a:ext cx="668655" cy="395605"/>
          </a:xfrm>
          <a:prstGeom prst="rect">
            <a:avLst/>
          </a:prstGeom>
        </p:spPr>
      </p:pic>
      <p:pic>
        <p:nvPicPr>
          <p:cNvPr id="12" name="图片 11"/>
          <p:cNvPicPr>
            <a:picLocks noChangeAspect="1"/>
          </p:cNvPicPr>
          <p:nvPr>
            <p:custDataLst>
              <p:tags r:id="rId8"/>
            </p:custDataLst>
          </p:nvPr>
        </p:nvPicPr>
        <p:blipFill>
          <a:blip r:embed="rId9"/>
          <a:stretch>
            <a:fillRect/>
          </a:stretch>
        </p:blipFill>
        <p:spPr>
          <a:xfrm>
            <a:off x="3893820" y="1636395"/>
            <a:ext cx="3917315" cy="439547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4" name="平行四边形 3"/>
          <p:cNvSpPr/>
          <p:nvPr/>
        </p:nvSpPr>
        <p:spPr>
          <a:xfrm>
            <a:off x="1542415" y="2611120"/>
            <a:ext cx="9107170" cy="1407795"/>
          </a:xfrm>
          <a:prstGeom prst="parallelogram">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TextBox 2"/>
          <p:cNvSpPr txBox="1"/>
          <p:nvPr>
            <p:custDataLst>
              <p:tags r:id="rId2"/>
            </p:custDataLst>
          </p:nvPr>
        </p:nvSpPr>
        <p:spPr>
          <a:xfrm>
            <a:off x="3851910" y="3172460"/>
            <a:ext cx="4674235" cy="403225"/>
          </a:xfrm>
          <a:prstGeom prst="rect">
            <a:avLst/>
          </a:prstGeom>
          <a:noFill/>
        </p:spPr>
        <p:txBody>
          <a:bodyPr wrap="square" bIns="0" rtlCol="0" anchor="b" anchorCtr="0">
            <a:noAutofit/>
          </a:bodyPr>
          <a:lstStyle/>
          <a:p>
            <a:pPr fontAlgn="auto">
              <a:lnSpc>
                <a:spcPct val="100000"/>
              </a:lnSpc>
              <a:defRPr/>
            </a:pPr>
            <a:r>
              <a:rPr lang="en-US" altLang="zh-CN"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rPr>
              <a:t>1.</a:t>
            </a:r>
            <a:r>
              <a:rPr lang="zh-CN" altLang="en-US"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rPr>
              <a:t>既有结构鉴定新增功能</a:t>
            </a:r>
            <a:endParaRPr lang="zh-CN" altLang="en-US"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4" name="平行四边形 3"/>
          <p:cNvSpPr/>
          <p:nvPr/>
        </p:nvSpPr>
        <p:spPr>
          <a:xfrm>
            <a:off x="1542415" y="2611120"/>
            <a:ext cx="9107170" cy="1407795"/>
          </a:xfrm>
          <a:prstGeom prst="parallelogram">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TextBox 2"/>
          <p:cNvSpPr txBox="1"/>
          <p:nvPr>
            <p:custDataLst>
              <p:tags r:id="rId2"/>
            </p:custDataLst>
          </p:nvPr>
        </p:nvSpPr>
        <p:spPr>
          <a:xfrm>
            <a:off x="3851910" y="3172460"/>
            <a:ext cx="4674235" cy="403225"/>
          </a:xfrm>
          <a:prstGeom prst="rect">
            <a:avLst/>
          </a:prstGeom>
          <a:noFill/>
        </p:spPr>
        <p:txBody>
          <a:bodyPr wrap="square" bIns="0" rtlCol="0" anchor="b" anchorCtr="0">
            <a:noAutofit/>
          </a:bodyPr>
          <a:lstStyle/>
          <a:p>
            <a:pPr fontAlgn="auto">
              <a:lnSpc>
                <a:spcPct val="100000"/>
              </a:lnSpc>
              <a:defRPr/>
            </a:pPr>
            <a:r>
              <a:rPr lang="en-US" altLang="zh-CN"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rPr>
              <a:t>3.</a:t>
            </a:r>
            <a:r>
              <a:rPr lang="zh-CN" altLang="en-US"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rPr>
              <a:t>钢结构加固新增功能</a:t>
            </a:r>
            <a:endParaRPr lang="zh-CN" altLang="en-US" sz="2800" b="1" spc="150">
              <a:solidFill>
                <a:srgbClr val="FFFFFF"/>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3244" y="1"/>
            <a:ext cx="10850563" cy="1028699"/>
          </a:xfrm>
        </p:spPr>
        <p:txBody>
          <a:bodyPr/>
          <a:lstStyle/>
          <a:p>
            <a:r>
              <a:rPr dirty="0"/>
              <a:t>支持钢结构加固类型1加强钢板贴在</a:t>
            </a:r>
            <a:r>
              <a:rPr lang="zh-CN" dirty="0"/>
              <a:t>上</a:t>
            </a:r>
            <a:r>
              <a:rPr dirty="0"/>
              <a:t>翼缘下方的布置</a:t>
            </a:r>
            <a:endParaRPr dirty="0"/>
          </a:p>
        </p:txBody>
      </p:sp>
      <p:sp>
        <p:nvSpPr>
          <p:cNvPr id="91" name="矩形: 圆角 46"/>
          <p:cNvSpPr/>
          <p:nvPr>
            <p:custDataLst>
              <p:tags r:id="rId1"/>
            </p:custDataLst>
          </p:nvPr>
        </p:nvSpPr>
        <p:spPr>
          <a:xfrm rot="-2700000">
            <a:off x="4623460" y="1682682"/>
            <a:ext cx="677462" cy="66417"/>
          </a:xfrm>
          <a:prstGeom prst="roundRect">
            <a:avLst>
              <a:gd name="adj" fmla="val 50000"/>
            </a:avLst>
          </a:prstGeom>
          <a:gradFill flip="none" rotWithShape="1">
            <a:gsLst>
              <a:gs pos="100000">
                <a:srgbClr val="9A52B6">
                  <a:alpha val="0"/>
                </a:srgbClr>
              </a:gs>
              <a:gs pos="0">
                <a:srgbClr val="435DF8">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cs typeface="+mn-ea"/>
              <a:sym typeface="+mn-lt"/>
            </a:endParaRPr>
          </a:p>
        </p:txBody>
      </p:sp>
      <p:sp>
        <p:nvSpPr>
          <p:cNvPr id="3" name="矩形 2"/>
          <p:cNvSpPr/>
          <p:nvPr>
            <p:custDataLst>
              <p:tags r:id="rId2"/>
            </p:custDataLst>
          </p:nvPr>
        </p:nvSpPr>
        <p:spPr>
          <a:xfrm>
            <a:off x="539115" y="1217930"/>
            <a:ext cx="3338195" cy="1768475"/>
          </a:xfrm>
          <a:prstGeom prst="rect">
            <a:avLst/>
          </a:prstGeom>
        </p:spPr>
        <p:txBody>
          <a:bodyPr wrap="square">
            <a:noAutofit/>
          </a:bodyPr>
          <a:p>
            <a:pPr>
              <a:lnSpc>
                <a:spcPct val="120000"/>
              </a:lnSpc>
            </a:pPr>
            <a:r>
              <a:rPr lang="en-US" altLang="zh-CN" sz="1400" dirty="0">
                <a:solidFill>
                  <a:schemeClr val="tx1"/>
                </a:solidFill>
                <a:latin typeface="微软雅黑" panose="020B0503020204020204" pitchFamily="34" charset="-122"/>
                <a:ea typeface="微软雅黑" panose="020B0503020204020204" pitchFamily="34" charset="-122"/>
                <a:sym typeface="+mn-ea"/>
              </a:rPr>
              <a:t>    </a:t>
            </a:r>
            <a:r>
              <a:rPr lang="en-US" sz="1400">
                <a:solidFill>
                  <a:schemeClr val="tx1"/>
                </a:solidFill>
                <a:latin typeface="Calibri" panose="020F0502020204030204" pitchFamily="34" charset="0"/>
                <a:ea typeface="宋体" panose="02010600030101010101" pitchFamily="2" charset="-122"/>
                <a:sym typeface="+mn-ea"/>
              </a:rPr>
              <a:t>    </a:t>
            </a:r>
            <a:r>
              <a:rPr lang="zh-CN" sz="1400" dirty="0">
                <a:solidFill>
                  <a:schemeClr val="tx1"/>
                </a:solidFill>
                <a:latin typeface="微软雅黑" panose="020B0503020204020204" pitchFamily="34" charset="-122"/>
                <a:ea typeface="微软雅黑" panose="020B0503020204020204" pitchFamily="34" charset="-122"/>
                <a:sym typeface="+mn-ea"/>
              </a:rPr>
              <a:t>建模支持加固类型</a:t>
            </a:r>
            <a:r>
              <a:rPr lang="en-US" altLang="zh-CN" sz="1400" dirty="0">
                <a:solidFill>
                  <a:schemeClr val="tx1"/>
                </a:solidFill>
                <a:latin typeface="微软雅黑" panose="020B0503020204020204" pitchFamily="34" charset="-122"/>
                <a:ea typeface="微软雅黑" panose="020B0503020204020204" pitchFamily="34" charset="-122"/>
                <a:sym typeface="+mn-ea"/>
              </a:rPr>
              <a:t>1</a:t>
            </a:r>
            <a:r>
              <a:rPr lang="zh-CN" altLang="en-US" sz="1400" dirty="0">
                <a:solidFill>
                  <a:schemeClr val="tx1"/>
                </a:solidFill>
                <a:latin typeface="微软雅黑" panose="020B0503020204020204" pitchFamily="34" charset="-122"/>
                <a:ea typeface="微软雅黑" panose="020B0503020204020204" pitchFamily="34" charset="-122"/>
                <a:sym typeface="+mn-ea"/>
              </a:rPr>
              <a:t>的加强钢板贴于上翼缘下方，用户可通过勾选如右图所示</a:t>
            </a:r>
            <a:r>
              <a:rPr lang="en-US" altLang="zh-CN" sz="1400" dirty="0">
                <a:solidFill>
                  <a:schemeClr val="tx1"/>
                </a:solidFill>
                <a:latin typeface="微软雅黑" panose="020B0503020204020204" pitchFamily="34" charset="-122"/>
                <a:ea typeface="微软雅黑" panose="020B0503020204020204" pitchFamily="34" charset="-122"/>
                <a:sym typeface="+mn-ea"/>
              </a:rPr>
              <a:t>“</a:t>
            </a:r>
            <a:r>
              <a:rPr lang="zh-CN" altLang="en-US" sz="1400" dirty="0">
                <a:solidFill>
                  <a:schemeClr val="tx1"/>
                </a:solidFill>
                <a:latin typeface="微软雅黑" panose="020B0503020204020204" pitchFamily="34" charset="-122"/>
                <a:ea typeface="微软雅黑" panose="020B0503020204020204" pitchFamily="34" charset="-122"/>
                <a:sym typeface="+mn-ea"/>
              </a:rPr>
              <a:t>上翼缘加强板贴于内侧</a:t>
            </a:r>
            <a:r>
              <a:rPr lang="en-US" altLang="zh-CN" sz="1400" dirty="0">
                <a:solidFill>
                  <a:schemeClr val="tx1"/>
                </a:solidFill>
                <a:latin typeface="微软雅黑" panose="020B0503020204020204" pitchFamily="34" charset="-122"/>
                <a:ea typeface="微软雅黑" panose="020B0503020204020204" pitchFamily="34" charset="-122"/>
                <a:sym typeface="+mn-ea"/>
              </a:rPr>
              <a:t>”</a:t>
            </a:r>
            <a:r>
              <a:rPr lang="zh-CN" altLang="en-US" sz="1400" dirty="0">
                <a:solidFill>
                  <a:schemeClr val="tx1"/>
                </a:solidFill>
                <a:latin typeface="微软雅黑" panose="020B0503020204020204" pitchFamily="34" charset="-122"/>
                <a:ea typeface="微软雅黑" panose="020B0503020204020204" pitchFamily="34" charset="-122"/>
                <a:sym typeface="+mn-ea"/>
              </a:rPr>
              <a:t>，并同时输入定位距离</a:t>
            </a:r>
            <a:r>
              <a:rPr lang="en-US" altLang="zh-CN" sz="1400" dirty="0">
                <a:solidFill>
                  <a:schemeClr val="tx1"/>
                </a:solidFill>
                <a:latin typeface="微软雅黑" panose="020B0503020204020204" pitchFamily="34" charset="-122"/>
                <a:ea typeface="微软雅黑" panose="020B0503020204020204" pitchFamily="34" charset="-122"/>
                <a:sym typeface="+mn-ea"/>
              </a:rPr>
              <a:t>D</a:t>
            </a:r>
            <a:r>
              <a:rPr lang="zh-CN" altLang="en-US" sz="1400" dirty="0">
                <a:solidFill>
                  <a:schemeClr val="tx1"/>
                </a:solidFill>
                <a:latin typeface="微软雅黑" panose="020B0503020204020204" pitchFamily="34" charset="-122"/>
                <a:ea typeface="微软雅黑" panose="020B0503020204020204" pitchFamily="34" charset="-122"/>
                <a:sym typeface="+mn-ea"/>
              </a:rPr>
              <a:t>即可实现；计算及设计结果同步支持。</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pic>
        <p:nvPicPr>
          <p:cNvPr id="39" name="图片 38"/>
          <p:cNvPicPr>
            <a:picLocks noChangeAspect="1"/>
          </p:cNvPicPr>
          <p:nvPr>
            <p:custDataLst>
              <p:tags r:id="rId3"/>
            </p:custDataLst>
          </p:nvPr>
        </p:nvPicPr>
        <p:blipFill>
          <a:blip r:embed="rId4"/>
          <a:stretch>
            <a:fillRect/>
          </a:stretch>
        </p:blipFill>
        <p:spPr>
          <a:xfrm>
            <a:off x="4806315" y="1192530"/>
            <a:ext cx="6480000" cy="5305219"/>
          </a:xfrm>
          <a:prstGeom prst="rect">
            <a:avLst/>
          </a:prstGeom>
          <a:ln w="19050">
            <a:solidFill>
              <a:srgbClr val="5483AB"/>
            </a:solidFill>
          </a:ln>
        </p:spPr>
      </p:pic>
      <p:sp>
        <p:nvSpPr>
          <p:cNvPr id="40" name="矩形 39"/>
          <p:cNvSpPr/>
          <p:nvPr>
            <p:custDataLst>
              <p:tags r:id="rId5"/>
            </p:custDataLst>
          </p:nvPr>
        </p:nvSpPr>
        <p:spPr>
          <a:xfrm>
            <a:off x="351155" y="1122045"/>
            <a:ext cx="3729355" cy="1458595"/>
          </a:xfrm>
          <a:prstGeom prst="rect">
            <a:avLst/>
          </a:prstGeom>
          <a:noFill/>
          <a:ln w="25400">
            <a:gradFill>
              <a:gsLst>
                <a:gs pos="0">
                  <a:srgbClr val="92D050"/>
                </a:gs>
                <a:gs pos="68000">
                  <a:srgbClr val="0070C0">
                    <a:alpha val="100000"/>
                  </a:srgbClr>
                </a:gs>
              </a:gsLst>
              <a:lin ang="5400000" scaled="1"/>
            </a:gradFill>
          </a:ln>
        </p:spPr>
        <p:style>
          <a:lnRef idx="2">
            <a:srgbClr val="096492">
              <a:shade val="50000"/>
            </a:srgbClr>
          </a:lnRef>
          <a:fillRef idx="1">
            <a:srgbClr val="096492"/>
          </a:fillRef>
          <a:effectRef idx="0">
            <a:srgbClr val="096492"/>
          </a:effectRef>
          <a:fontRef idx="minor">
            <a:srgbClr val="FFFFFF"/>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tx1"/>
              </a:solidFill>
              <a:sym typeface="+mn-ea"/>
            </a:endParaRPr>
          </a:p>
        </p:txBody>
      </p:sp>
      <p:pic>
        <p:nvPicPr>
          <p:cNvPr id="41" name="图片 40"/>
          <p:cNvPicPr>
            <a:picLocks noChangeAspect="1"/>
          </p:cNvPicPr>
          <p:nvPr>
            <p:custDataLst>
              <p:tags r:id="rId6"/>
            </p:custDataLst>
          </p:nvPr>
        </p:nvPicPr>
        <p:blipFill>
          <a:blip r:embed="rId7"/>
          <a:stretch>
            <a:fillRect/>
          </a:stretch>
        </p:blipFill>
        <p:spPr>
          <a:xfrm>
            <a:off x="591820" y="2693670"/>
            <a:ext cx="3240000" cy="3375225"/>
          </a:xfrm>
          <a:prstGeom prst="rect">
            <a:avLst/>
          </a:prstGeom>
          <a:ln w="19050">
            <a:solidFill>
              <a:srgbClr val="5483AB"/>
            </a:solidFill>
          </a:ln>
        </p:spPr>
      </p:pic>
      <p:sp>
        <p:nvSpPr>
          <p:cNvPr id="42" name="矩形 41"/>
          <p:cNvSpPr/>
          <p:nvPr>
            <p:custDataLst>
              <p:tags r:id="rId8"/>
            </p:custDataLst>
          </p:nvPr>
        </p:nvSpPr>
        <p:spPr>
          <a:xfrm>
            <a:off x="767715" y="6162675"/>
            <a:ext cx="2906395" cy="438150"/>
          </a:xfrm>
          <a:prstGeom prst="rect">
            <a:avLst/>
          </a:prstGeom>
          <a:solidFill>
            <a:srgbClr val="1F74AD"/>
          </a:solidFill>
          <a:ln>
            <a:solidFill>
              <a:srgbClr val="1F74AD"/>
            </a:solidFill>
          </a:ln>
        </p:spPr>
        <p:txBody>
          <a:bodyPr wrap="square" anchor="ctr" anchorCtr="0"/>
          <a:p>
            <a:pPr algn="ctr" fontAlgn="auto">
              <a:lnSpc>
                <a:spcPct val="100000"/>
              </a:lnSpc>
            </a:pPr>
            <a:r>
              <a:rPr lang="zh-CN" altLang="en-US" spc="200">
                <a:solidFill>
                  <a:schemeClr val="tx1"/>
                </a:solidFill>
                <a:uFillTx/>
                <a:latin typeface="Arial" panose="020B0604020202020204" pitchFamily="34" charset="0"/>
                <a:ea typeface="微软雅黑" panose="020B0503020204020204" pitchFamily="34" charset="-122"/>
                <a:cs typeface="+mn-ea"/>
                <a:sym typeface="Arial" panose="020B0604020202020204" pitchFamily="34" charset="0"/>
              </a:rPr>
              <a:t>上翼缘加强板贴于下方</a:t>
            </a:r>
            <a:endParaRPr lang="zh-CN" altLang="en-US" spc="200">
              <a:solidFill>
                <a:schemeClr val="tx1"/>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3244" y="1"/>
            <a:ext cx="10850563" cy="1028699"/>
          </a:xfrm>
        </p:spPr>
        <p:txBody>
          <a:bodyPr/>
          <a:lstStyle/>
          <a:p>
            <a:r>
              <a:rPr dirty="0"/>
              <a:t>支持工字钢梁、钢柱的变截面加固</a:t>
            </a:r>
            <a:endParaRPr dirty="0"/>
          </a:p>
        </p:txBody>
      </p:sp>
      <p:sp>
        <p:nvSpPr>
          <p:cNvPr id="96" name="矩形: 圆角 47"/>
          <p:cNvSpPr/>
          <p:nvPr>
            <p:custDataLst>
              <p:tags r:id="rId1"/>
            </p:custDataLst>
          </p:nvPr>
        </p:nvSpPr>
        <p:spPr>
          <a:xfrm rot="-2700000">
            <a:off x="1794363" y="1110575"/>
            <a:ext cx="635037" cy="62258"/>
          </a:xfrm>
          <a:prstGeom prst="roundRect">
            <a:avLst>
              <a:gd name="adj" fmla="val 50000"/>
            </a:avLst>
          </a:prstGeom>
          <a:gradFill flip="none" rotWithShape="1">
            <a:gsLst>
              <a:gs pos="100000">
                <a:srgbClr val="9A52B6">
                  <a:alpha val="0"/>
                </a:srgbClr>
              </a:gs>
              <a:gs pos="0">
                <a:srgbClr val="435DF8">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cs typeface="+mn-ea"/>
              <a:sym typeface="+mn-lt"/>
            </a:endParaRPr>
          </a:p>
        </p:txBody>
      </p:sp>
      <p:sp>
        <p:nvSpPr>
          <p:cNvPr id="19" name="矩形 18"/>
          <p:cNvSpPr/>
          <p:nvPr>
            <p:custDataLst>
              <p:tags r:id="rId2"/>
            </p:custDataLst>
          </p:nvPr>
        </p:nvSpPr>
        <p:spPr>
          <a:xfrm>
            <a:off x="977265" y="1141730"/>
            <a:ext cx="9788525" cy="607695"/>
          </a:xfrm>
          <a:prstGeom prst="rect">
            <a:avLst/>
          </a:prstGeom>
        </p:spPr>
        <p:txBody>
          <a:bodyPr wrap="square">
            <a:spAutoFit/>
          </a:bodyPr>
          <a:p>
            <a:pPr>
              <a:lnSpc>
                <a:spcPct val="120000"/>
              </a:lnSpc>
            </a:pPr>
            <a:r>
              <a:rPr lang="en-US" altLang="zh-CN" sz="1400" dirty="0">
                <a:solidFill>
                  <a:schemeClr val="tx1"/>
                </a:solidFill>
                <a:latin typeface="微软雅黑" panose="020B0503020204020204" pitchFamily="34" charset="-122"/>
                <a:ea typeface="微软雅黑" panose="020B0503020204020204" pitchFamily="34" charset="-122"/>
                <a:sym typeface="+mn-ea"/>
              </a:rPr>
              <a:t>    </a:t>
            </a:r>
            <a:r>
              <a:rPr lang="en-US" sz="1400">
                <a:solidFill>
                  <a:schemeClr val="tx1"/>
                </a:solidFill>
                <a:latin typeface="Calibri" panose="020F0502020204030204" pitchFamily="34" charset="0"/>
                <a:ea typeface="宋体" panose="02010600030101010101" pitchFamily="2" charset="-122"/>
                <a:sym typeface="+mn-ea"/>
              </a:rPr>
              <a:t>    </a:t>
            </a:r>
            <a:r>
              <a:rPr lang="zh-CN" altLang="en-US" sz="1400" dirty="0">
                <a:solidFill>
                  <a:schemeClr val="tx1"/>
                </a:solidFill>
                <a:latin typeface="微软雅黑" panose="020B0503020204020204" pitchFamily="34" charset="-122"/>
                <a:ea typeface="微软雅黑" panose="020B0503020204020204" pitchFamily="34" charset="-122"/>
                <a:sym typeface="+mn-ea"/>
              </a:rPr>
              <a:t>6.0版本支持钢结构工字型变截面梁、柱加固，其中变截面梁支持加固类型</a:t>
            </a:r>
            <a:r>
              <a:rPr lang="en-US" altLang="zh-CN" sz="1400" dirty="0">
                <a:solidFill>
                  <a:schemeClr val="tx1"/>
                </a:solidFill>
                <a:latin typeface="微软雅黑" panose="020B0503020204020204" pitchFamily="34" charset="-122"/>
                <a:ea typeface="微软雅黑" panose="020B0503020204020204" pitchFamily="34" charset="-122"/>
                <a:sym typeface="+mn-ea"/>
              </a:rPr>
              <a:t>1</a:t>
            </a:r>
            <a:r>
              <a:rPr lang="zh-CN" altLang="en-US" sz="1400" dirty="0">
                <a:solidFill>
                  <a:schemeClr val="tx1"/>
                </a:solidFill>
                <a:latin typeface="微软雅黑" panose="020B0503020204020204" pitchFamily="34" charset="-122"/>
                <a:ea typeface="微软雅黑" panose="020B0503020204020204" pitchFamily="34" charset="-122"/>
                <a:sym typeface="+mn-ea"/>
              </a:rPr>
              <a:t>（上下翼缘贴焊加强钢板）、类型</a:t>
            </a:r>
            <a:r>
              <a:rPr lang="en-US" altLang="zh-CN" sz="1400" dirty="0">
                <a:solidFill>
                  <a:schemeClr val="tx1"/>
                </a:solidFill>
                <a:latin typeface="微软雅黑" panose="020B0503020204020204" pitchFamily="34" charset="-122"/>
                <a:ea typeface="微软雅黑" panose="020B0503020204020204" pitchFamily="34" charset="-122"/>
                <a:sym typeface="+mn-ea"/>
              </a:rPr>
              <a:t>5</a:t>
            </a:r>
            <a:r>
              <a:rPr lang="zh-CN" altLang="en-US" sz="1400" dirty="0">
                <a:solidFill>
                  <a:schemeClr val="tx1"/>
                </a:solidFill>
                <a:latin typeface="微软雅黑" panose="020B0503020204020204" pitchFamily="34" charset="-122"/>
                <a:ea typeface="微软雅黑" panose="020B0503020204020204" pitchFamily="34" charset="-122"/>
                <a:sym typeface="+mn-ea"/>
              </a:rPr>
              <a:t>（下翼缘焊接</a:t>
            </a:r>
            <a:r>
              <a:rPr lang="en-US" altLang="zh-CN" sz="1400" dirty="0">
                <a:solidFill>
                  <a:schemeClr val="tx1"/>
                </a:solidFill>
                <a:latin typeface="微软雅黑" panose="020B0503020204020204" pitchFamily="34" charset="-122"/>
                <a:ea typeface="微软雅黑" panose="020B0503020204020204" pitchFamily="34" charset="-122"/>
                <a:sym typeface="+mn-ea"/>
              </a:rPr>
              <a:t>T</a:t>
            </a:r>
            <a:r>
              <a:rPr lang="zh-CN" altLang="en-US" sz="1400" dirty="0">
                <a:solidFill>
                  <a:schemeClr val="tx1"/>
                </a:solidFill>
                <a:latin typeface="微软雅黑" panose="020B0503020204020204" pitchFamily="34" charset="-122"/>
                <a:ea typeface="微软雅黑" panose="020B0503020204020204" pitchFamily="34" charset="-122"/>
                <a:sym typeface="+mn-ea"/>
              </a:rPr>
              <a:t>型钢）；变截面柱支持加固类型</a:t>
            </a:r>
            <a:r>
              <a:rPr lang="en-US" altLang="zh-CN" sz="1400" dirty="0">
                <a:solidFill>
                  <a:schemeClr val="tx1"/>
                </a:solidFill>
                <a:latin typeface="微软雅黑" panose="020B0503020204020204" pitchFamily="34" charset="-122"/>
                <a:ea typeface="微软雅黑" panose="020B0503020204020204" pitchFamily="34" charset="-122"/>
                <a:sym typeface="+mn-ea"/>
              </a:rPr>
              <a:t>1</a:t>
            </a:r>
            <a:r>
              <a:rPr lang="zh-CN" altLang="en-US" sz="1400" dirty="0">
                <a:solidFill>
                  <a:schemeClr val="tx1"/>
                </a:solidFill>
                <a:latin typeface="微软雅黑" panose="020B0503020204020204" pitchFamily="34" charset="-122"/>
                <a:ea typeface="微软雅黑" panose="020B0503020204020204" pitchFamily="34" charset="-122"/>
                <a:sym typeface="+mn-ea"/>
              </a:rPr>
              <a:t>（上下翼缘贴焊加强钢板）。</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sp>
        <p:nvSpPr>
          <p:cNvPr id="21" name="矩形 20"/>
          <p:cNvSpPr/>
          <p:nvPr>
            <p:custDataLst>
              <p:tags r:id="rId3"/>
            </p:custDataLst>
          </p:nvPr>
        </p:nvSpPr>
        <p:spPr>
          <a:xfrm>
            <a:off x="651510" y="1109980"/>
            <a:ext cx="10888980" cy="710565"/>
          </a:xfrm>
          <a:prstGeom prst="rect">
            <a:avLst/>
          </a:prstGeom>
          <a:noFill/>
          <a:ln w="25400">
            <a:gradFill>
              <a:gsLst>
                <a:gs pos="0">
                  <a:srgbClr val="92D050"/>
                </a:gs>
                <a:gs pos="68000">
                  <a:srgbClr val="0070C0">
                    <a:alpha val="100000"/>
                  </a:srgbClr>
                </a:gs>
              </a:gsLst>
              <a:lin ang="5400000" scaled="1"/>
            </a:gradFill>
          </a:ln>
        </p:spPr>
        <p:style>
          <a:lnRef idx="2">
            <a:srgbClr val="096492">
              <a:shade val="50000"/>
            </a:srgbClr>
          </a:lnRef>
          <a:fillRef idx="1">
            <a:srgbClr val="096492"/>
          </a:fillRef>
          <a:effectRef idx="0">
            <a:srgbClr val="096492"/>
          </a:effectRef>
          <a:fontRef idx="minor">
            <a:srgbClr val="FFFFFF"/>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tx1"/>
              </a:solidFill>
              <a:sym typeface="+mn-ea"/>
            </a:endParaRPr>
          </a:p>
        </p:txBody>
      </p:sp>
      <p:pic>
        <p:nvPicPr>
          <p:cNvPr id="10" name="图片 9"/>
          <p:cNvPicPr>
            <a:picLocks noChangeAspect="1"/>
          </p:cNvPicPr>
          <p:nvPr>
            <p:custDataLst>
              <p:tags r:id="rId4"/>
            </p:custDataLst>
          </p:nvPr>
        </p:nvPicPr>
        <p:blipFill>
          <a:blip r:embed="rId5"/>
          <a:stretch>
            <a:fillRect/>
          </a:stretch>
        </p:blipFill>
        <p:spPr>
          <a:xfrm>
            <a:off x="6955155" y="1946910"/>
            <a:ext cx="4680000" cy="3682178"/>
          </a:xfrm>
          <a:prstGeom prst="rect">
            <a:avLst/>
          </a:prstGeom>
          <a:ln w="19050">
            <a:solidFill>
              <a:srgbClr val="5483AB"/>
            </a:solidFill>
          </a:ln>
        </p:spPr>
      </p:pic>
      <p:pic>
        <p:nvPicPr>
          <p:cNvPr id="7" name="图片 6"/>
          <p:cNvPicPr>
            <a:picLocks noChangeAspect="1"/>
          </p:cNvPicPr>
          <p:nvPr>
            <p:custDataLst>
              <p:tags r:id="rId6"/>
            </p:custDataLst>
          </p:nvPr>
        </p:nvPicPr>
        <p:blipFill>
          <a:blip r:embed="rId7"/>
          <a:stretch>
            <a:fillRect/>
          </a:stretch>
        </p:blipFill>
        <p:spPr>
          <a:xfrm>
            <a:off x="8232140" y="3317875"/>
            <a:ext cx="3960000" cy="3203790"/>
          </a:xfrm>
          <a:prstGeom prst="rect">
            <a:avLst/>
          </a:prstGeom>
          <a:ln>
            <a:solidFill>
              <a:srgbClr val="5483AB"/>
            </a:solidFill>
          </a:ln>
        </p:spPr>
      </p:pic>
      <p:pic>
        <p:nvPicPr>
          <p:cNvPr id="11" name="图片 10"/>
          <p:cNvPicPr>
            <a:picLocks noChangeAspect="1"/>
          </p:cNvPicPr>
          <p:nvPr>
            <p:custDataLst>
              <p:tags r:id="rId8"/>
            </p:custDataLst>
          </p:nvPr>
        </p:nvPicPr>
        <p:blipFill>
          <a:blip r:embed="rId9"/>
          <a:srcRect r="55314" b="1095"/>
          <a:stretch>
            <a:fillRect/>
          </a:stretch>
        </p:blipFill>
        <p:spPr>
          <a:xfrm>
            <a:off x="4833620" y="1967230"/>
            <a:ext cx="2034540" cy="1893570"/>
          </a:xfrm>
          <a:prstGeom prst="rect">
            <a:avLst/>
          </a:prstGeom>
        </p:spPr>
      </p:pic>
      <p:pic>
        <p:nvPicPr>
          <p:cNvPr id="12" name="图片 11"/>
          <p:cNvPicPr>
            <a:picLocks noChangeAspect="1"/>
          </p:cNvPicPr>
          <p:nvPr>
            <p:custDataLst>
              <p:tags r:id="rId10"/>
            </p:custDataLst>
          </p:nvPr>
        </p:nvPicPr>
        <p:blipFill>
          <a:blip r:embed="rId9"/>
          <a:srcRect l="50656" r="6304" b="1393"/>
          <a:stretch>
            <a:fillRect/>
          </a:stretch>
        </p:blipFill>
        <p:spPr>
          <a:xfrm>
            <a:off x="4834255" y="3869055"/>
            <a:ext cx="2033905" cy="1887855"/>
          </a:xfrm>
          <a:prstGeom prst="rect">
            <a:avLst/>
          </a:prstGeom>
        </p:spPr>
      </p:pic>
      <p:sp>
        <p:nvSpPr>
          <p:cNvPr id="13" name="矩形 12"/>
          <p:cNvSpPr/>
          <p:nvPr>
            <p:custDataLst>
              <p:tags r:id="rId11"/>
            </p:custDataLst>
          </p:nvPr>
        </p:nvSpPr>
        <p:spPr>
          <a:xfrm>
            <a:off x="154305" y="1946910"/>
            <a:ext cx="6714490" cy="4276725"/>
          </a:xfrm>
          <a:prstGeom prst="rect">
            <a:avLst/>
          </a:prstGeom>
          <a:noFill/>
          <a:ln w="25400">
            <a:gradFill>
              <a:gsLst>
                <a:gs pos="0">
                  <a:srgbClr val="92D050"/>
                </a:gs>
                <a:gs pos="68000">
                  <a:srgbClr val="0070C0">
                    <a:alpha val="100000"/>
                  </a:srgbClr>
                </a:gs>
              </a:gsLst>
              <a:lin ang="5400000" scaled="1"/>
            </a:gradFill>
          </a:ln>
        </p:spPr>
        <p:style>
          <a:lnRef idx="2">
            <a:srgbClr val="096492">
              <a:shade val="50000"/>
            </a:srgbClr>
          </a:lnRef>
          <a:fillRef idx="1">
            <a:srgbClr val="096492"/>
          </a:fillRef>
          <a:effectRef idx="0">
            <a:srgbClr val="096492"/>
          </a:effectRef>
          <a:fontRef idx="minor">
            <a:srgbClr val="FFFFFF"/>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rgbClr val="7F7F7F">
                  <a:lumMod val="25000"/>
                </a:srgbClr>
              </a:solidFill>
              <a:sym typeface="+mn-ea"/>
            </a:endParaRPr>
          </a:p>
        </p:txBody>
      </p:sp>
      <p:pic>
        <p:nvPicPr>
          <p:cNvPr id="9" name="图片 8"/>
          <p:cNvPicPr>
            <a:picLocks noChangeAspect="1"/>
          </p:cNvPicPr>
          <p:nvPr>
            <p:custDataLst>
              <p:tags r:id="rId12"/>
            </p:custDataLst>
          </p:nvPr>
        </p:nvPicPr>
        <p:blipFill>
          <a:blip r:embed="rId13"/>
          <a:stretch>
            <a:fillRect/>
          </a:stretch>
        </p:blipFill>
        <p:spPr>
          <a:xfrm>
            <a:off x="153670" y="1946910"/>
            <a:ext cx="4680000" cy="4271642"/>
          </a:xfrm>
          <a:prstGeom prst="rect">
            <a:avLst/>
          </a:prstGeom>
          <a:ln w="19050">
            <a:solidFill>
              <a:srgbClr val="5483AB"/>
            </a:solidFill>
          </a:ln>
        </p:spPr>
      </p:pic>
      <p:sp>
        <p:nvSpPr>
          <p:cNvPr id="14" name="矩形 13"/>
          <p:cNvSpPr/>
          <p:nvPr>
            <p:custDataLst>
              <p:tags r:id="rId14"/>
            </p:custDataLst>
          </p:nvPr>
        </p:nvSpPr>
        <p:spPr>
          <a:xfrm>
            <a:off x="1920875" y="6256020"/>
            <a:ext cx="2312035" cy="438150"/>
          </a:xfrm>
          <a:prstGeom prst="rect">
            <a:avLst/>
          </a:prstGeom>
          <a:solidFill>
            <a:srgbClr val="1F74AD"/>
          </a:solidFill>
          <a:ln>
            <a:solidFill>
              <a:srgbClr val="1F74AD"/>
            </a:solidFill>
          </a:ln>
        </p:spPr>
        <p:txBody>
          <a:bodyPr wrap="square" anchor="ctr" anchorCtr="0"/>
          <a:p>
            <a:pPr algn="ctr" fontAlgn="auto">
              <a:lnSpc>
                <a:spcPct val="100000"/>
              </a:lnSpc>
            </a:pPr>
            <a:r>
              <a:rPr lang="zh-CN" altLang="en-US" spc="200">
                <a:solidFill>
                  <a:schemeClr val="bg1"/>
                </a:solidFill>
                <a:uFillTx/>
                <a:latin typeface="Arial" panose="020B0604020202020204" pitchFamily="34" charset="0"/>
                <a:ea typeface="微软雅黑" panose="020B0503020204020204" pitchFamily="34" charset="-122"/>
                <a:cs typeface="+mn-ea"/>
                <a:sym typeface="Arial" panose="020B0604020202020204" pitchFamily="34" charset="0"/>
              </a:rPr>
              <a:t>变截面加固建模</a:t>
            </a:r>
            <a:endParaRPr lang="zh-CN" altLang="en-US" spc="200">
              <a:solidFill>
                <a:schemeClr val="bg1"/>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6" name="直线连接符 3"/>
          <p:cNvCxnSpPr/>
          <p:nvPr>
            <p:custDataLst>
              <p:tags r:id="rId15"/>
            </p:custDataLst>
          </p:nvPr>
        </p:nvCxnSpPr>
        <p:spPr>
          <a:xfrm>
            <a:off x="6912610" y="1881505"/>
            <a:ext cx="0" cy="4968240"/>
          </a:xfrm>
          <a:prstGeom prst="line">
            <a:avLst/>
          </a:prstGeom>
          <a:ln>
            <a:gradFill>
              <a:gsLst>
                <a:gs pos="0">
                  <a:schemeClr val="accent3">
                    <a:lumMod val="50000"/>
                  </a:schemeClr>
                </a:gs>
                <a:gs pos="87000">
                  <a:srgbClr val="00B0F0"/>
                </a:gs>
              </a:gsLst>
              <a:lin ang="2700000" scaled="1"/>
            </a:gradFill>
            <a:prstDash val="dash"/>
          </a:ln>
        </p:spPr>
        <p:style>
          <a:lnRef idx="1">
            <a:schemeClr val="accent1"/>
          </a:lnRef>
          <a:fillRef idx="0">
            <a:schemeClr val="accent1"/>
          </a:fillRef>
          <a:effectRef idx="0">
            <a:schemeClr val="accent1"/>
          </a:effectRef>
          <a:fontRef idx="minor">
            <a:schemeClr val="tx1"/>
          </a:fontRef>
        </p:style>
      </p:cxnSp>
      <p:sp>
        <p:nvSpPr>
          <p:cNvPr id="15" name="矩形 14"/>
          <p:cNvSpPr/>
          <p:nvPr>
            <p:custDataLst>
              <p:tags r:id="rId16"/>
            </p:custDataLst>
          </p:nvPr>
        </p:nvSpPr>
        <p:spPr>
          <a:xfrm>
            <a:off x="9619615" y="6412230"/>
            <a:ext cx="2557145" cy="281940"/>
          </a:xfrm>
          <a:prstGeom prst="rect">
            <a:avLst/>
          </a:prstGeom>
          <a:solidFill>
            <a:srgbClr val="1F74AD"/>
          </a:solidFill>
          <a:ln>
            <a:solidFill>
              <a:srgbClr val="1F74AD"/>
            </a:solidFill>
          </a:ln>
        </p:spPr>
        <p:txBody>
          <a:bodyPr wrap="square" anchor="ctr" anchorCtr="0"/>
          <a:p>
            <a:pPr algn="ctr" fontAlgn="auto">
              <a:lnSpc>
                <a:spcPct val="100000"/>
              </a:lnSpc>
            </a:pPr>
            <a:r>
              <a:rPr lang="zh-CN" altLang="en-US" spc="200">
                <a:solidFill>
                  <a:schemeClr val="bg1"/>
                </a:solidFill>
                <a:uFillTx/>
                <a:latin typeface="Arial" panose="020B0604020202020204" pitchFamily="34" charset="0"/>
                <a:ea typeface="微软雅黑" panose="020B0503020204020204" pitchFamily="34" charset="-122"/>
                <a:cs typeface="+mn-ea"/>
                <a:sym typeface="Arial" panose="020B0604020202020204" pitchFamily="34" charset="0"/>
              </a:rPr>
              <a:t>变截面加固设计结果</a:t>
            </a:r>
            <a:endParaRPr lang="zh-CN" altLang="en-US" spc="200">
              <a:solidFill>
                <a:schemeClr val="bg1"/>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2084" y="1"/>
            <a:ext cx="10850563" cy="1028699"/>
          </a:xfrm>
        </p:spPr>
        <p:txBody>
          <a:bodyPr/>
          <a:lstStyle/>
          <a:p>
            <a:r>
              <a:rPr dirty="0"/>
              <a:t>支持基于《门规》的工字钢梁、柱的等截面、变截面加固</a:t>
            </a:r>
            <a:endParaRPr dirty="0"/>
          </a:p>
        </p:txBody>
      </p:sp>
      <p:sp>
        <p:nvSpPr>
          <p:cNvPr id="42" name="任意多边形: 形状 43" descr="7b0a202020202262756c6c6574223a20227b5c2263617465676f727949645c223a31303030362c5c2274656d706c61746549645c223a32303233313131397d220a7d0a"/>
          <p:cNvSpPr/>
          <p:nvPr>
            <p:custDataLst>
              <p:tags r:id="rId1"/>
            </p:custDataLst>
          </p:nvPr>
        </p:nvSpPr>
        <p:spPr>
          <a:xfrm>
            <a:off x="195580" y="1153160"/>
            <a:ext cx="2772410" cy="5753735"/>
          </a:xfrm>
          <a:custGeom>
            <a:avLst/>
            <a:gdLst>
              <a:gd name="connsiteX0" fmla="*/ 0 w 3357562"/>
              <a:gd name="connsiteY0" fmla="*/ 220980 h 1325879"/>
              <a:gd name="connsiteX1" fmla="*/ 220980 w 3357562"/>
              <a:gd name="connsiteY1" fmla="*/ 0 h 1325879"/>
              <a:gd name="connsiteX2" fmla="*/ 3136583 w 3357562"/>
              <a:gd name="connsiteY2" fmla="*/ 0 h 1325879"/>
              <a:gd name="connsiteX3" fmla="*/ 3357563 w 3357562"/>
              <a:gd name="connsiteY3" fmla="*/ 220980 h 1325879"/>
              <a:gd name="connsiteX4" fmla="*/ 3357563 w 3357562"/>
              <a:gd name="connsiteY4" fmla="*/ 1104900 h 1325879"/>
              <a:gd name="connsiteX5" fmla="*/ 3136583 w 3357562"/>
              <a:gd name="connsiteY5" fmla="*/ 1325880 h 1325879"/>
              <a:gd name="connsiteX6" fmla="*/ 220980 w 3357562"/>
              <a:gd name="connsiteY6" fmla="*/ 1325880 h 1325879"/>
              <a:gd name="connsiteX7" fmla="*/ 0 w 3357562"/>
              <a:gd name="connsiteY7" fmla="*/ 1104900 h 1325879"/>
              <a:gd name="connsiteX8" fmla="*/ 0 w 3357562"/>
              <a:gd name="connsiteY8" fmla="*/ 220980 h 1325879"/>
              <a:gd name="connsiteX9" fmla="*/ 0 w 3357562"/>
              <a:gd name="connsiteY9" fmla="*/ 220980 h 1325879"/>
              <a:gd name="connsiteX10" fmla="*/ 0 w 3357562"/>
              <a:gd name="connsiteY10" fmla="*/ 220980 h 132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7562" h="1325879">
                <a:moveTo>
                  <a:pt x="0" y="220980"/>
                </a:moveTo>
                <a:cubicBezTo>
                  <a:pt x="0" y="99060"/>
                  <a:pt x="99060" y="0"/>
                  <a:pt x="220980" y="0"/>
                </a:cubicBezTo>
                <a:lnTo>
                  <a:pt x="3136583" y="0"/>
                </a:lnTo>
                <a:cubicBezTo>
                  <a:pt x="3258503" y="0"/>
                  <a:pt x="3357563" y="99060"/>
                  <a:pt x="3357563" y="220980"/>
                </a:cubicBezTo>
                <a:lnTo>
                  <a:pt x="3357563" y="1104900"/>
                </a:lnTo>
                <a:cubicBezTo>
                  <a:pt x="3357563" y="1226820"/>
                  <a:pt x="3258503" y="1325880"/>
                  <a:pt x="3136583" y="1325880"/>
                </a:cubicBezTo>
                <a:lnTo>
                  <a:pt x="220980" y="1325880"/>
                </a:lnTo>
                <a:cubicBezTo>
                  <a:pt x="99060" y="1325880"/>
                  <a:pt x="0" y="1226820"/>
                  <a:pt x="0" y="1104900"/>
                </a:cubicBezTo>
                <a:lnTo>
                  <a:pt x="0" y="220980"/>
                </a:lnTo>
                <a:lnTo>
                  <a:pt x="0" y="220980"/>
                </a:lnTo>
                <a:lnTo>
                  <a:pt x="0" y="220980"/>
                </a:lnTo>
                <a:close/>
              </a:path>
            </a:pathLst>
          </a:custGeom>
          <a:gradFill>
            <a:gsLst>
              <a:gs pos="0">
                <a:schemeClr val="accent3">
                  <a:lumMod val="75000"/>
                </a:schemeClr>
              </a:gs>
              <a:gs pos="100000">
                <a:srgbClr val="007EED">
                  <a:alpha val="0"/>
                </a:srgbClr>
              </a:gs>
            </a:gsLst>
            <a:lin ang="5400000" scaled="0"/>
          </a:gradFill>
          <a:ln w="12700" cap="flat" cmpd="sng">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fontAlgn="auto">
              <a:lnSpc>
                <a:spcPct val="130000"/>
              </a:lnSpc>
              <a:buClrTx/>
              <a:buSzTx/>
              <a:buFont typeface="Wingdings" panose="05000000000000000000" charset="0"/>
              <a:buBlip>
                <a:blip r:embed="rId2"/>
              </a:buBlip>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工字钢梁、钢柱的等截面、变截面加固支持《门式刚架轻型房屋钢结构技术规范》第</a:t>
            </a:r>
            <a:r>
              <a:rPr lang="en-US" altLang="zh-CN" sz="1600" kern="0" spc="150" dirty="0">
                <a:solidFill>
                  <a:schemeClr val="tx1"/>
                </a:solidFill>
                <a:latin typeface="微软雅黑" panose="020B0503020204020204" pitchFamily="34" charset="-122"/>
                <a:ea typeface="微软雅黑" panose="020B0503020204020204" pitchFamily="34" charset="-122"/>
                <a:cs typeface="+mn-ea"/>
                <a:sym typeface="+mn-ea"/>
              </a:rPr>
              <a:t>7</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章构件设计的相关验算及规定。</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a:p>
            <a:pPr marL="285750" indent="-285750" algn="l" fontAlgn="auto">
              <a:lnSpc>
                <a:spcPct val="130000"/>
              </a:lnSpc>
              <a:buClrTx/>
              <a:buSzTx/>
              <a:buFont typeface="Wingdings" panose="05000000000000000000" charset="0"/>
              <a:buBlip>
                <a:blip r:embed="rId2"/>
              </a:buBlip>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《门刚》规范中的截面特性均采用加固后截面特性参与计算；</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a:p>
            <a:pPr marL="285750" indent="-285750" algn="l" fontAlgn="auto">
              <a:lnSpc>
                <a:spcPct val="130000"/>
              </a:lnSpc>
              <a:buClrTx/>
              <a:buSzTx/>
              <a:buFont typeface="Wingdings" panose="05000000000000000000" charset="0"/>
              <a:buBlip>
                <a:blip r:embed="rId2"/>
              </a:buBlip>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抗力引入《钢结构加固设计标准》强度修正系数（</a:t>
            </a:r>
            <a:r>
              <a:rPr lang="en-US" altLang="zh-CN" sz="1600" kern="0" spc="150" dirty="0">
                <a:solidFill>
                  <a:schemeClr val="tx1"/>
                </a:solidFill>
                <a:latin typeface="微软雅黑" panose="020B0503020204020204" pitchFamily="34" charset="-122"/>
                <a:ea typeface="微软雅黑" panose="020B0503020204020204" pitchFamily="34" charset="-122"/>
                <a:cs typeface="+mn-ea"/>
                <a:sym typeface="+mn-ea"/>
              </a:rPr>
              <a:t>η</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a:p>
            <a:pPr marL="285750" indent="-285750" algn="l" fontAlgn="auto">
              <a:lnSpc>
                <a:spcPct val="130000"/>
              </a:lnSpc>
              <a:buClrTx/>
              <a:buSzTx/>
              <a:buFont typeface="Wingdings" panose="05000000000000000000" charset="0"/>
              <a:buBlip>
                <a:blip r:embed="rId2"/>
              </a:buBlip>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压弯构件强度、稳定应力计算引入了《钢结构加固设计标准》加固前后的挠度产生的附加弯矩。</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a:p>
            <a:pPr indent="0" fontAlgn="auto">
              <a:lnSpc>
                <a:spcPct val="130000"/>
              </a:lnSpc>
              <a:buFont typeface="Wingdings" panose="05000000000000000000" charset="0"/>
              <a:buNone/>
            </a:pP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pic>
        <p:nvPicPr>
          <p:cNvPr id="6" name="图片 5"/>
          <p:cNvPicPr>
            <a:picLocks noChangeAspect="1"/>
          </p:cNvPicPr>
          <p:nvPr>
            <p:custDataLst>
              <p:tags r:id="rId3"/>
            </p:custDataLst>
          </p:nvPr>
        </p:nvPicPr>
        <p:blipFill>
          <a:blip r:embed="rId4"/>
          <a:stretch>
            <a:fillRect/>
          </a:stretch>
        </p:blipFill>
        <p:spPr>
          <a:xfrm>
            <a:off x="3062605" y="1310005"/>
            <a:ext cx="6243955" cy="3997960"/>
          </a:xfrm>
          <a:prstGeom prst="rect">
            <a:avLst/>
          </a:prstGeom>
          <a:ln w="19050">
            <a:solidFill>
              <a:srgbClr val="5483AB"/>
            </a:solidFill>
          </a:ln>
        </p:spPr>
      </p:pic>
      <p:pic>
        <p:nvPicPr>
          <p:cNvPr id="7" name="图片 6"/>
          <p:cNvPicPr>
            <a:picLocks noChangeAspect="1"/>
          </p:cNvPicPr>
          <p:nvPr>
            <p:custDataLst>
              <p:tags r:id="rId5"/>
            </p:custDataLst>
          </p:nvPr>
        </p:nvPicPr>
        <p:blipFill>
          <a:blip r:embed="rId6"/>
          <a:stretch>
            <a:fillRect/>
          </a:stretch>
        </p:blipFill>
        <p:spPr>
          <a:xfrm>
            <a:off x="4159885" y="3245485"/>
            <a:ext cx="7934325" cy="3449320"/>
          </a:xfrm>
          <a:prstGeom prst="rect">
            <a:avLst/>
          </a:prstGeom>
          <a:ln w="19050">
            <a:solidFill>
              <a:srgbClr val="5483AB"/>
            </a:solidFill>
          </a:ln>
        </p:spPr>
      </p:pic>
      <p:sp>
        <p:nvSpPr>
          <p:cNvPr id="14" name="矩形 13"/>
          <p:cNvSpPr/>
          <p:nvPr>
            <p:custDataLst>
              <p:tags r:id="rId7"/>
            </p:custDataLst>
          </p:nvPr>
        </p:nvSpPr>
        <p:spPr>
          <a:xfrm>
            <a:off x="9378315" y="1328420"/>
            <a:ext cx="2693035" cy="1593215"/>
          </a:xfrm>
          <a:prstGeom prst="rect">
            <a:avLst/>
          </a:prstGeom>
          <a:solidFill>
            <a:srgbClr val="1F74AD"/>
          </a:solidFill>
          <a:ln>
            <a:solidFill>
              <a:srgbClr val="1F74AD"/>
            </a:solidFill>
          </a:ln>
        </p:spPr>
        <p:txBody>
          <a:bodyPr wrap="square" anchor="ctr" anchorCtr="0"/>
          <a:p>
            <a:pPr algn="l" fontAlgn="auto">
              <a:lnSpc>
                <a:spcPct val="100000"/>
              </a:lnSpc>
            </a:pPr>
            <a:r>
              <a:rPr lang="zh-CN" altLang="en-US" sz="1600" spc="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强度、稳定验算引入加固前后的挠度产生的附加弯矩和强度修正系数；如</a:t>
            </a:r>
            <a:r>
              <a:rPr lang="en-US" altLang="zh-CN" sz="1600" spc="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a:t>
            </a:r>
            <a:r>
              <a:rPr lang="zh-CN" altLang="en-US" sz="1600" spc="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en-US" altLang="zh-CN" sz="1600" spc="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We</a:t>
            </a:r>
            <a:r>
              <a:rPr lang="zh-CN" altLang="en-US" sz="1600" spc="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等截面特性均采用加固后截面的截面特性</a:t>
            </a:r>
            <a:endParaRPr lang="zh-CN" altLang="en-US" sz="1600" spc="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0" name="下箭头 9"/>
          <p:cNvSpPr/>
          <p:nvPr>
            <p:custDataLst>
              <p:tags r:id="rId8"/>
            </p:custDataLst>
          </p:nvPr>
        </p:nvSpPr>
        <p:spPr>
          <a:xfrm>
            <a:off x="10484485" y="2874645"/>
            <a:ext cx="290195" cy="3943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1" name="左箭头 10"/>
          <p:cNvSpPr/>
          <p:nvPr>
            <p:custDataLst>
              <p:tags r:id="rId9"/>
            </p:custDataLst>
          </p:nvPr>
        </p:nvSpPr>
        <p:spPr>
          <a:xfrm>
            <a:off x="9092565" y="2352040"/>
            <a:ext cx="356870" cy="25844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3244" y="1"/>
            <a:ext cx="10850563" cy="1028699"/>
          </a:xfrm>
        </p:spPr>
        <p:txBody>
          <a:bodyPr/>
          <a:lstStyle/>
          <a:p>
            <a:r>
              <a:rPr dirty="0"/>
              <a:t>前处理增加钢构件加固强度折减系数设置功能</a:t>
            </a:r>
            <a:endParaRPr dirty="0"/>
          </a:p>
        </p:txBody>
      </p:sp>
      <p:sp>
        <p:nvSpPr>
          <p:cNvPr id="42" name="任意多边形: 形状 43" descr="7b0a202020202262756c6c6574223a20227b5c2263617465676f727949645c223a31303030362c5c2274656d706c61746549645c223a32303233313131397d220a7d0a"/>
          <p:cNvSpPr/>
          <p:nvPr>
            <p:custDataLst>
              <p:tags r:id="rId1"/>
            </p:custDataLst>
          </p:nvPr>
        </p:nvSpPr>
        <p:spPr>
          <a:xfrm>
            <a:off x="769620" y="1250950"/>
            <a:ext cx="2609215" cy="4864735"/>
          </a:xfrm>
          <a:custGeom>
            <a:avLst/>
            <a:gdLst>
              <a:gd name="connsiteX0" fmla="*/ 0 w 3357562"/>
              <a:gd name="connsiteY0" fmla="*/ 220980 h 1325879"/>
              <a:gd name="connsiteX1" fmla="*/ 220980 w 3357562"/>
              <a:gd name="connsiteY1" fmla="*/ 0 h 1325879"/>
              <a:gd name="connsiteX2" fmla="*/ 3136583 w 3357562"/>
              <a:gd name="connsiteY2" fmla="*/ 0 h 1325879"/>
              <a:gd name="connsiteX3" fmla="*/ 3357563 w 3357562"/>
              <a:gd name="connsiteY3" fmla="*/ 220980 h 1325879"/>
              <a:gd name="connsiteX4" fmla="*/ 3357563 w 3357562"/>
              <a:gd name="connsiteY4" fmla="*/ 1104900 h 1325879"/>
              <a:gd name="connsiteX5" fmla="*/ 3136583 w 3357562"/>
              <a:gd name="connsiteY5" fmla="*/ 1325880 h 1325879"/>
              <a:gd name="connsiteX6" fmla="*/ 220980 w 3357562"/>
              <a:gd name="connsiteY6" fmla="*/ 1325880 h 1325879"/>
              <a:gd name="connsiteX7" fmla="*/ 0 w 3357562"/>
              <a:gd name="connsiteY7" fmla="*/ 1104900 h 1325879"/>
              <a:gd name="connsiteX8" fmla="*/ 0 w 3357562"/>
              <a:gd name="connsiteY8" fmla="*/ 220980 h 1325879"/>
              <a:gd name="connsiteX9" fmla="*/ 0 w 3357562"/>
              <a:gd name="connsiteY9" fmla="*/ 220980 h 1325879"/>
              <a:gd name="connsiteX10" fmla="*/ 0 w 3357562"/>
              <a:gd name="connsiteY10" fmla="*/ 220980 h 132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7562" h="1325879">
                <a:moveTo>
                  <a:pt x="0" y="220980"/>
                </a:moveTo>
                <a:cubicBezTo>
                  <a:pt x="0" y="99060"/>
                  <a:pt x="99060" y="0"/>
                  <a:pt x="220980" y="0"/>
                </a:cubicBezTo>
                <a:lnTo>
                  <a:pt x="3136583" y="0"/>
                </a:lnTo>
                <a:cubicBezTo>
                  <a:pt x="3258503" y="0"/>
                  <a:pt x="3357563" y="99060"/>
                  <a:pt x="3357563" y="220980"/>
                </a:cubicBezTo>
                <a:lnTo>
                  <a:pt x="3357563" y="1104900"/>
                </a:lnTo>
                <a:cubicBezTo>
                  <a:pt x="3357563" y="1226820"/>
                  <a:pt x="3258503" y="1325880"/>
                  <a:pt x="3136583" y="1325880"/>
                </a:cubicBezTo>
                <a:lnTo>
                  <a:pt x="220980" y="1325880"/>
                </a:lnTo>
                <a:cubicBezTo>
                  <a:pt x="99060" y="1325880"/>
                  <a:pt x="0" y="1226820"/>
                  <a:pt x="0" y="1104900"/>
                </a:cubicBezTo>
                <a:lnTo>
                  <a:pt x="0" y="220980"/>
                </a:lnTo>
                <a:lnTo>
                  <a:pt x="0" y="220980"/>
                </a:lnTo>
                <a:lnTo>
                  <a:pt x="0" y="220980"/>
                </a:lnTo>
                <a:close/>
              </a:path>
            </a:pathLst>
          </a:custGeom>
          <a:gradFill>
            <a:gsLst>
              <a:gs pos="0">
                <a:schemeClr val="accent3">
                  <a:lumMod val="75000"/>
                </a:schemeClr>
              </a:gs>
              <a:gs pos="100000">
                <a:srgbClr val="007EED">
                  <a:alpha val="0"/>
                </a:srgbClr>
              </a:gs>
            </a:gsLst>
            <a:lin ang="5400000" scaled="0"/>
          </a:gradFill>
          <a:ln w="12700" cap="flat" cmpd="sng">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fontAlgn="auto">
              <a:lnSpc>
                <a:spcPct val="130000"/>
              </a:lnSpc>
              <a:buClrTx/>
              <a:buSzTx/>
              <a:buFont typeface="Wingdings" panose="05000000000000000000" charset="0"/>
              <a:buBlip>
                <a:blip r:embed="rId2"/>
              </a:buBlip>
            </a:pPr>
            <a:r>
              <a:rPr 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前处理增加钢构件加固强度修正系数交互功能，默认值为</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，表示按《钢结构加固设计标准》相关规定取值；如果用户自己确定加固强度修正系数，可以输入</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0~1</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之间的折减系数。该功能可以实现用户自行设置加固钢构件强度修正系数和采用规范值之间的灵活切换。</a:t>
            </a:r>
            <a:endParaRPr 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130000"/>
              </a:lnSpc>
              <a:buFont typeface="Wingdings" panose="05000000000000000000" charset="0"/>
              <a:buBlip>
                <a:blip r:embed="rId2"/>
              </a:buBlip>
            </a:pPr>
            <a:endPar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p:cNvPicPr>
            <a:picLocks noChangeAspect="1"/>
          </p:cNvPicPr>
          <p:nvPr>
            <p:custDataLst>
              <p:tags r:id="rId3"/>
            </p:custDataLst>
          </p:nvPr>
        </p:nvPicPr>
        <p:blipFill>
          <a:blip r:embed="rId4"/>
          <a:stretch>
            <a:fillRect/>
          </a:stretch>
        </p:blipFill>
        <p:spPr>
          <a:xfrm>
            <a:off x="4097020" y="1175385"/>
            <a:ext cx="6480000" cy="3794297"/>
          </a:xfrm>
          <a:prstGeom prst="rect">
            <a:avLst/>
          </a:prstGeom>
          <a:ln w="19050">
            <a:solidFill>
              <a:srgbClr val="5483AB"/>
            </a:solidFill>
          </a:ln>
        </p:spPr>
      </p:pic>
      <p:pic>
        <p:nvPicPr>
          <p:cNvPr id="8" name="图片 7"/>
          <p:cNvPicPr>
            <a:picLocks noChangeAspect="1"/>
          </p:cNvPicPr>
          <p:nvPr>
            <p:custDataLst>
              <p:tags r:id="rId5"/>
            </p:custDataLst>
          </p:nvPr>
        </p:nvPicPr>
        <p:blipFill>
          <a:blip r:embed="rId6"/>
          <a:stretch>
            <a:fillRect/>
          </a:stretch>
        </p:blipFill>
        <p:spPr>
          <a:xfrm>
            <a:off x="6633845" y="4446905"/>
            <a:ext cx="2160000" cy="2239754"/>
          </a:xfrm>
          <a:prstGeom prst="rect">
            <a:avLst/>
          </a:prstGeom>
          <a:ln w="19050">
            <a:solidFill>
              <a:srgbClr val="5483AB"/>
            </a:solidFill>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3244" y="1"/>
            <a:ext cx="10850563" cy="1028699"/>
          </a:xfrm>
        </p:spPr>
        <p:txBody>
          <a:bodyPr/>
          <a:lstStyle/>
          <a:p>
            <a:r>
              <a:rPr dirty="0"/>
              <a:t>支持钢结构卸荷加固</a:t>
            </a:r>
            <a:endParaRPr dirty="0"/>
          </a:p>
        </p:txBody>
      </p:sp>
      <p:sp>
        <p:nvSpPr>
          <p:cNvPr id="4" name="任意多边形: 形状 43" descr="7b0a202020202262756c6c6574223a20227b5c2263617465676f727949645c223a31303030362c5c2274656d706c61746549645c223a32303233313131397d220a7d0a"/>
          <p:cNvSpPr/>
          <p:nvPr>
            <p:custDataLst>
              <p:tags r:id="rId1"/>
            </p:custDataLst>
          </p:nvPr>
        </p:nvSpPr>
        <p:spPr>
          <a:xfrm>
            <a:off x="1184275" y="1384935"/>
            <a:ext cx="3983990" cy="3232785"/>
          </a:xfrm>
          <a:custGeom>
            <a:avLst/>
            <a:gdLst>
              <a:gd name="connsiteX0" fmla="*/ 0 w 3357562"/>
              <a:gd name="connsiteY0" fmla="*/ 220980 h 1325879"/>
              <a:gd name="connsiteX1" fmla="*/ 220980 w 3357562"/>
              <a:gd name="connsiteY1" fmla="*/ 0 h 1325879"/>
              <a:gd name="connsiteX2" fmla="*/ 3136583 w 3357562"/>
              <a:gd name="connsiteY2" fmla="*/ 0 h 1325879"/>
              <a:gd name="connsiteX3" fmla="*/ 3357563 w 3357562"/>
              <a:gd name="connsiteY3" fmla="*/ 220980 h 1325879"/>
              <a:gd name="connsiteX4" fmla="*/ 3357563 w 3357562"/>
              <a:gd name="connsiteY4" fmla="*/ 1104900 h 1325879"/>
              <a:gd name="connsiteX5" fmla="*/ 3136583 w 3357562"/>
              <a:gd name="connsiteY5" fmla="*/ 1325880 h 1325879"/>
              <a:gd name="connsiteX6" fmla="*/ 220980 w 3357562"/>
              <a:gd name="connsiteY6" fmla="*/ 1325880 h 1325879"/>
              <a:gd name="connsiteX7" fmla="*/ 0 w 3357562"/>
              <a:gd name="connsiteY7" fmla="*/ 1104900 h 1325879"/>
              <a:gd name="connsiteX8" fmla="*/ 0 w 3357562"/>
              <a:gd name="connsiteY8" fmla="*/ 220980 h 1325879"/>
              <a:gd name="connsiteX9" fmla="*/ 0 w 3357562"/>
              <a:gd name="connsiteY9" fmla="*/ 220980 h 1325879"/>
              <a:gd name="connsiteX10" fmla="*/ 0 w 3357562"/>
              <a:gd name="connsiteY10" fmla="*/ 220980 h 132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7562" h="1325879">
                <a:moveTo>
                  <a:pt x="0" y="220980"/>
                </a:moveTo>
                <a:cubicBezTo>
                  <a:pt x="0" y="99060"/>
                  <a:pt x="99060" y="0"/>
                  <a:pt x="220980" y="0"/>
                </a:cubicBezTo>
                <a:lnTo>
                  <a:pt x="3136583" y="0"/>
                </a:lnTo>
                <a:cubicBezTo>
                  <a:pt x="3258503" y="0"/>
                  <a:pt x="3357563" y="99060"/>
                  <a:pt x="3357563" y="220980"/>
                </a:cubicBezTo>
                <a:lnTo>
                  <a:pt x="3357563" y="1104900"/>
                </a:lnTo>
                <a:cubicBezTo>
                  <a:pt x="3357563" y="1226820"/>
                  <a:pt x="3258503" y="1325880"/>
                  <a:pt x="3136583" y="1325880"/>
                </a:cubicBezTo>
                <a:lnTo>
                  <a:pt x="220980" y="1325880"/>
                </a:lnTo>
                <a:cubicBezTo>
                  <a:pt x="99060" y="1325880"/>
                  <a:pt x="0" y="1226820"/>
                  <a:pt x="0" y="1104900"/>
                </a:cubicBezTo>
                <a:lnTo>
                  <a:pt x="0" y="220980"/>
                </a:lnTo>
                <a:lnTo>
                  <a:pt x="0" y="220980"/>
                </a:lnTo>
                <a:lnTo>
                  <a:pt x="0" y="220980"/>
                </a:lnTo>
                <a:close/>
              </a:path>
            </a:pathLst>
          </a:custGeom>
          <a:gradFill>
            <a:gsLst>
              <a:gs pos="0">
                <a:schemeClr val="accent3">
                  <a:lumMod val="75000"/>
                </a:schemeClr>
              </a:gs>
              <a:gs pos="100000">
                <a:srgbClr val="007EED">
                  <a:alpha val="0"/>
                </a:srgbClr>
              </a:gs>
            </a:gsLst>
            <a:lin ang="5400000" scaled="0"/>
          </a:gradFill>
          <a:ln w="12700" cap="flat" cmpd="sng">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fontAlgn="auto">
              <a:lnSpc>
                <a:spcPct val="160000"/>
              </a:lnSpc>
              <a:buClrTx/>
              <a:buSzTx/>
              <a:buFont typeface="Wingdings" panose="05000000000000000000" charset="0"/>
              <a:buBlip>
                <a:blip r:embed="rId2"/>
              </a:buBlip>
            </a:pPr>
            <a:r>
              <a:rPr lang="en-US" altLang="zh-CN" sz="1600" kern="0" spc="150" dirty="0">
                <a:solidFill>
                  <a:schemeClr val="tx1"/>
                </a:solidFill>
                <a:latin typeface="微软雅黑" panose="020B0503020204020204" pitchFamily="34" charset="-122"/>
                <a:ea typeface="微软雅黑" panose="020B0503020204020204" pitchFamily="34" charset="-122"/>
                <a:cs typeface="+mn-ea"/>
                <a:sym typeface="+mn-ea"/>
              </a:rPr>
              <a:t>V6.0</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版本【鉴定加固】模块的钢结构加固根据《钢结构加固设计标准》第</a:t>
            </a:r>
            <a:r>
              <a:rPr lang="en-US" altLang="zh-CN" sz="1600" kern="0" spc="150" dirty="0">
                <a:solidFill>
                  <a:schemeClr val="tx1"/>
                </a:solidFill>
                <a:latin typeface="微软雅黑" panose="020B0503020204020204" pitchFamily="34" charset="-122"/>
                <a:ea typeface="微软雅黑" panose="020B0503020204020204" pitchFamily="34" charset="-122"/>
                <a:cs typeface="+mn-ea"/>
                <a:sym typeface="+mn-ea"/>
              </a:rPr>
              <a:t>6.1.4</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条之规定，增加卸荷加固功能。</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a:p>
            <a:pPr marL="285750" indent="-285750" algn="l" fontAlgn="auto">
              <a:lnSpc>
                <a:spcPct val="130000"/>
              </a:lnSpc>
              <a:buClrTx/>
              <a:buSzTx/>
              <a:buFont typeface="Wingdings" panose="05000000000000000000" charset="0"/>
              <a:buBlip>
                <a:blip r:embed="rId2"/>
              </a:buBlip>
            </a:pP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软件实现方式：在前处理的钢结构加固</a:t>
            </a:r>
            <a:r>
              <a:rPr lang="en-US" altLang="zh-CN" sz="1600" kern="0" spc="150" dirty="0">
                <a:solidFill>
                  <a:schemeClr val="tx1"/>
                </a:solidFill>
                <a:latin typeface="微软雅黑" panose="020B0503020204020204" pitchFamily="34" charset="-122"/>
                <a:ea typeface="微软雅黑" panose="020B0503020204020204" pitchFamily="34" charset="-122"/>
                <a:cs typeface="+mn-ea"/>
                <a:sym typeface="+mn-ea"/>
              </a:rPr>
              <a:t>“</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执行钢结构加固设计标准</a:t>
            </a:r>
            <a:r>
              <a:rPr lang="en-US" altLang="zh-CN" sz="1600" kern="0" spc="150" dirty="0">
                <a:solidFill>
                  <a:schemeClr val="tx1"/>
                </a:solidFill>
                <a:latin typeface="微软雅黑" panose="020B0503020204020204" pitchFamily="34" charset="-122"/>
                <a:ea typeface="微软雅黑" panose="020B0503020204020204" pitchFamily="34" charset="-122"/>
                <a:cs typeface="+mn-ea"/>
                <a:sym typeface="+mn-ea"/>
              </a:rPr>
              <a:t>GB51367-2019”</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复选框不勾选时，执行卸荷加固计算及设计，反之，按负荷加固计算及设计。</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pic>
        <p:nvPicPr>
          <p:cNvPr id="6" name="图片 5"/>
          <p:cNvPicPr>
            <a:picLocks noChangeAspect="1"/>
          </p:cNvPicPr>
          <p:nvPr>
            <p:custDataLst>
              <p:tags r:id="rId3"/>
            </p:custDataLst>
          </p:nvPr>
        </p:nvPicPr>
        <p:blipFill>
          <a:blip r:embed="rId4"/>
          <a:stretch>
            <a:fillRect/>
          </a:stretch>
        </p:blipFill>
        <p:spPr>
          <a:xfrm>
            <a:off x="1072515" y="4686300"/>
            <a:ext cx="4680000" cy="1661847"/>
          </a:xfrm>
          <a:prstGeom prst="rect">
            <a:avLst/>
          </a:prstGeom>
          <a:ln w="19050">
            <a:solidFill>
              <a:srgbClr val="1F74AD"/>
            </a:solidFill>
          </a:ln>
        </p:spPr>
      </p:pic>
      <p:pic>
        <p:nvPicPr>
          <p:cNvPr id="7" name="图片 6"/>
          <p:cNvPicPr>
            <a:picLocks noChangeAspect="1"/>
          </p:cNvPicPr>
          <p:nvPr>
            <p:custDataLst>
              <p:tags r:id="rId5"/>
            </p:custDataLst>
          </p:nvPr>
        </p:nvPicPr>
        <p:blipFill>
          <a:blip r:embed="rId6"/>
          <a:stretch>
            <a:fillRect/>
          </a:stretch>
        </p:blipFill>
        <p:spPr>
          <a:xfrm>
            <a:off x="5878830" y="1492250"/>
            <a:ext cx="5040000" cy="4856108"/>
          </a:xfrm>
          <a:prstGeom prst="rect">
            <a:avLst/>
          </a:prstGeom>
          <a:ln w="19050">
            <a:solidFill>
              <a:srgbClr val="5483AB"/>
            </a:solidFill>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3244" y="1"/>
            <a:ext cx="10850563" cy="1028699"/>
          </a:xfrm>
        </p:spPr>
        <p:txBody>
          <a:bodyPr/>
          <a:lstStyle/>
          <a:p>
            <a:r>
              <a:rPr dirty="0"/>
              <a:t>钢结构加固工具箱支持钢梁、钢柱卸荷加固</a:t>
            </a:r>
            <a:endParaRPr dirty="0"/>
          </a:p>
        </p:txBody>
      </p:sp>
      <p:sp>
        <p:nvSpPr>
          <p:cNvPr id="96" name="矩形: 圆角 47"/>
          <p:cNvSpPr/>
          <p:nvPr>
            <p:custDataLst>
              <p:tags r:id="rId1"/>
            </p:custDataLst>
          </p:nvPr>
        </p:nvSpPr>
        <p:spPr>
          <a:xfrm rot="-2700000">
            <a:off x="1794363" y="1291550"/>
            <a:ext cx="635037" cy="62258"/>
          </a:xfrm>
          <a:prstGeom prst="roundRect">
            <a:avLst>
              <a:gd name="adj" fmla="val 50000"/>
            </a:avLst>
          </a:prstGeom>
          <a:gradFill flip="none" rotWithShape="1">
            <a:gsLst>
              <a:gs pos="100000">
                <a:srgbClr val="9A52B6">
                  <a:alpha val="0"/>
                </a:srgbClr>
              </a:gs>
              <a:gs pos="0">
                <a:srgbClr val="435DF8">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cs typeface="+mn-ea"/>
              <a:sym typeface="+mn-lt"/>
            </a:endParaRPr>
          </a:p>
        </p:txBody>
      </p:sp>
      <p:sp>
        <p:nvSpPr>
          <p:cNvPr id="16" name="矩形 15"/>
          <p:cNvSpPr/>
          <p:nvPr>
            <p:custDataLst>
              <p:tags r:id="rId2"/>
            </p:custDataLst>
          </p:nvPr>
        </p:nvSpPr>
        <p:spPr>
          <a:xfrm>
            <a:off x="6698615" y="1273175"/>
            <a:ext cx="5069840" cy="1479550"/>
          </a:xfrm>
          <a:prstGeom prst="rect">
            <a:avLst/>
          </a:prstGeom>
          <a:noFill/>
          <a:ln w="25400">
            <a:gradFill>
              <a:gsLst>
                <a:gs pos="0">
                  <a:srgbClr val="92D050"/>
                </a:gs>
                <a:gs pos="68000">
                  <a:srgbClr val="0070C0">
                    <a:alpha val="100000"/>
                  </a:srgbClr>
                </a:gs>
              </a:gsLst>
              <a:lin ang="5400000" scaled="1"/>
            </a:gradFill>
          </a:ln>
        </p:spPr>
        <p:style>
          <a:lnRef idx="2">
            <a:srgbClr val="096492">
              <a:shade val="50000"/>
            </a:srgbClr>
          </a:lnRef>
          <a:fillRef idx="1">
            <a:srgbClr val="096492"/>
          </a:fillRef>
          <a:effectRef idx="0">
            <a:srgbClr val="096492"/>
          </a:effectRef>
          <a:fontRef idx="minor">
            <a:srgbClr val="FFFFFF"/>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tx1"/>
              </a:solidFill>
              <a:sym typeface="+mn-ea"/>
            </a:endParaRPr>
          </a:p>
        </p:txBody>
      </p:sp>
      <p:sp>
        <p:nvSpPr>
          <p:cNvPr id="17" name="文本框 16"/>
          <p:cNvSpPr txBox="1"/>
          <p:nvPr>
            <p:custDataLst>
              <p:tags r:id="rId3"/>
            </p:custDataLst>
          </p:nvPr>
        </p:nvSpPr>
        <p:spPr>
          <a:xfrm>
            <a:off x="8016240" y="1094740"/>
            <a:ext cx="2620010" cy="573405"/>
          </a:xfrm>
          <a:prstGeom prst="rect">
            <a:avLst/>
          </a:prstGeom>
          <a:gradFill>
            <a:gsLst>
              <a:gs pos="0">
                <a:schemeClr val="accent3">
                  <a:lumMod val="60000"/>
                  <a:lumOff val="40000"/>
                </a:schemeClr>
              </a:gs>
              <a:gs pos="95000">
                <a:schemeClr val="accent3">
                  <a:lumMod val="75000"/>
                </a:schemeClr>
              </a:gs>
            </a:gsLst>
            <a:lin scaled="1"/>
          </a:gradFill>
          <a:ln w="28575">
            <a:gradFill>
              <a:gsLst>
                <a:gs pos="38000">
                  <a:schemeClr val="tx2">
                    <a:lumMod val="60000"/>
                    <a:lumOff val="40000"/>
                  </a:schemeClr>
                </a:gs>
                <a:gs pos="100000">
                  <a:schemeClr val="accent3">
                    <a:lumMod val="50000"/>
                  </a:schemeClr>
                </a:gs>
              </a:gsLst>
              <a:lin ang="5400000" scaled="1"/>
            </a:gradFill>
          </a:ln>
        </p:spPr>
        <p:style>
          <a:lnRef idx="2">
            <a:srgbClr val="096492">
              <a:shade val="50000"/>
            </a:srgbClr>
          </a:lnRef>
          <a:fillRef idx="1">
            <a:srgbClr val="096492"/>
          </a:fillRef>
          <a:effectRef idx="0">
            <a:srgbClr val="096492"/>
          </a:effectRef>
          <a:fontRef idx="minor">
            <a:srgbClr val="FFFFFF"/>
          </a:fontRef>
        </p:style>
        <p:txBody>
          <a:bodyPr wrap="square" rtlCol="0" anchor="ctr"/>
          <a:lstStyle>
            <a:defPPr>
              <a:defRPr lang="zh-CN"/>
            </a:defPPr>
            <a:lvl1pPr algn="ctr" fontAlgn="base">
              <a:spcBef>
                <a:spcPct val="0"/>
              </a:spcBef>
              <a:spcAft>
                <a:spcPct val="0"/>
              </a:spcAft>
              <a:defRPr sz="20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r>
              <a:rPr kumimoji="1" lang="en-US" altLang="zh-CN" sz="2400" b="1" dirty="0">
                <a:solidFill>
                  <a:schemeClr val="tx1"/>
                </a:solidFill>
                <a:latin typeface="华文楷体" panose="02010600040101010101" charset="-122"/>
                <a:ea typeface="华文楷体" panose="02010600040101010101" charset="-122"/>
                <a:sym typeface="+mn-ea"/>
              </a:rPr>
              <a:t> </a:t>
            </a:r>
            <a:endParaRPr kumimoji="1" lang="en-US" altLang="zh-CN" sz="2400" b="1" dirty="0">
              <a:solidFill>
                <a:schemeClr val="tx1"/>
              </a:solidFill>
              <a:latin typeface="华文楷体" panose="02010600040101010101" charset="-122"/>
              <a:ea typeface="华文楷体" panose="02010600040101010101" charset="-122"/>
              <a:sym typeface="+mn-ea"/>
            </a:endParaRPr>
          </a:p>
        </p:txBody>
      </p:sp>
      <p:sp>
        <p:nvSpPr>
          <p:cNvPr id="38" name="矩形 37"/>
          <p:cNvSpPr/>
          <p:nvPr>
            <p:custDataLst>
              <p:tags r:id="rId4"/>
            </p:custDataLst>
          </p:nvPr>
        </p:nvSpPr>
        <p:spPr>
          <a:xfrm>
            <a:off x="466090" y="1316355"/>
            <a:ext cx="5184140" cy="1659890"/>
          </a:xfrm>
          <a:prstGeom prst="rect">
            <a:avLst/>
          </a:prstGeom>
          <a:noFill/>
          <a:ln w="25400">
            <a:gradFill>
              <a:gsLst>
                <a:gs pos="0">
                  <a:srgbClr val="92D050"/>
                </a:gs>
                <a:gs pos="68000">
                  <a:srgbClr val="0070C0">
                    <a:alpha val="100000"/>
                  </a:srgbClr>
                </a:gs>
              </a:gsLst>
              <a:lin ang="5400000" scaled="1"/>
            </a:gradFill>
          </a:ln>
        </p:spPr>
        <p:style>
          <a:lnRef idx="2">
            <a:srgbClr val="096492">
              <a:shade val="50000"/>
            </a:srgbClr>
          </a:lnRef>
          <a:fillRef idx="1">
            <a:srgbClr val="096492"/>
          </a:fillRef>
          <a:effectRef idx="0">
            <a:srgbClr val="096492"/>
          </a:effectRef>
          <a:fontRef idx="minor">
            <a:srgbClr val="FFFFFF"/>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tx1"/>
              </a:solidFill>
              <a:sym typeface="+mn-ea"/>
            </a:endParaRPr>
          </a:p>
        </p:txBody>
      </p:sp>
      <p:sp>
        <p:nvSpPr>
          <p:cNvPr id="40" name="文本框 39"/>
          <p:cNvSpPr txBox="1"/>
          <p:nvPr>
            <p:custDataLst>
              <p:tags r:id="rId5"/>
            </p:custDataLst>
          </p:nvPr>
        </p:nvSpPr>
        <p:spPr>
          <a:xfrm>
            <a:off x="1748155" y="1104265"/>
            <a:ext cx="2620010" cy="573405"/>
          </a:xfrm>
          <a:prstGeom prst="rect">
            <a:avLst/>
          </a:prstGeom>
          <a:gradFill>
            <a:gsLst>
              <a:gs pos="0">
                <a:schemeClr val="accent3">
                  <a:lumMod val="60000"/>
                  <a:lumOff val="40000"/>
                </a:schemeClr>
              </a:gs>
              <a:gs pos="95000">
                <a:schemeClr val="accent3">
                  <a:lumMod val="75000"/>
                </a:schemeClr>
              </a:gs>
            </a:gsLst>
            <a:lin scaled="1"/>
          </a:gradFill>
          <a:ln w="28575">
            <a:gradFill>
              <a:gsLst>
                <a:gs pos="38000">
                  <a:schemeClr val="tx2">
                    <a:lumMod val="60000"/>
                    <a:lumOff val="40000"/>
                  </a:schemeClr>
                </a:gs>
                <a:gs pos="100000">
                  <a:schemeClr val="accent3">
                    <a:lumMod val="50000"/>
                  </a:schemeClr>
                </a:gs>
              </a:gsLst>
              <a:lin ang="5400000" scaled="1"/>
            </a:gradFill>
          </a:ln>
        </p:spPr>
        <p:style>
          <a:lnRef idx="2">
            <a:srgbClr val="096492">
              <a:shade val="50000"/>
            </a:srgbClr>
          </a:lnRef>
          <a:fillRef idx="1">
            <a:srgbClr val="096492"/>
          </a:fillRef>
          <a:effectRef idx="0">
            <a:srgbClr val="096492"/>
          </a:effectRef>
          <a:fontRef idx="minor">
            <a:srgbClr val="FFFFFF"/>
          </a:fontRef>
        </p:style>
        <p:txBody>
          <a:bodyPr wrap="square" rtlCol="0" anchor="ctr"/>
          <a:lstStyle>
            <a:defPPr>
              <a:defRPr lang="zh-CN"/>
            </a:defPPr>
            <a:lvl1pPr algn="ctr" fontAlgn="base">
              <a:spcBef>
                <a:spcPct val="0"/>
              </a:spcBef>
              <a:spcAft>
                <a:spcPct val="0"/>
              </a:spcAft>
              <a:defRPr sz="20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r>
              <a:rPr kumimoji="1" lang="en-US" altLang="zh-CN" sz="2400" b="1" dirty="0">
                <a:solidFill>
                  <a:schemeClr val="tx1"/>
                </a:solidFill>
                <a:latin typeface="华文楷体" panose="02010600040101010101" charset="-122"/>
                <a:ea typeface="华文楷体" panose="02010600040101010101" charset="-122"/>
                <a:sym typeface="+mn-ea"/>
              </a:rPr>
              <a:t> </a:t>
            </a:r>
            <a:endParaRPr kumimoji="1" lang="en-US" altLang="zh-CN" sz="2400" b="1" dirty="0">
              <a:solidFill>
                <a:schemeClr val="tx1"/>
              </a:solidFill>
              <a:latin typeface="华文楷体" panose="02010600040101010101" charset="-122"/>
              <a:ea typeface="华文楷体" panose="02010600040101010101" charset="-122"/>
              <a:sym typeface="+mn-ea"/>
            </a:endParaRPr>
          </a:p>
        </p:txBody>
      </p:sp>
      <p:pic>
        <p:nvPicPr>
          <p:cNvPr id="41" name="https://img7.file.cache.docer.com/storage/1633988528518489396/e0339392-303b-4a63-b4cc-dfa2a610f1bdvcgv1.png" descr="&amp;pky03168474252_sjzg_VCG211345214599&amp;39&amp;src_toppic_inpsrchzd1&amp;"/>
          <p:cNvPicPr>
            <a:picLocks noChangeAspect="1"/>
          </p:cNvPicPr>
          <p:nvPr>
            <p:custDataLst>
              <p:tags r:id="rId6"/>
            </p:custDataLst>
          </p:nvPr>
        </p:nvPicPr>
        <p:blipFill>
          <a:blip r:embed="rId7"/>
          <a:srcRect b="34223"/>
          <a:stretch>
            <a:fillRect/>
          </a:stretch>
        </p:blipFill>
        <p:spPr>
          <a:xfrm>
            <a:off x="7961630" y="1033780"/>
            <a:ext cx="2728595" cy="610235"/>
          </a:xfrm>
          <a:prstGeom prst="rect">
            <a:avLst/>
          </a:prstGeom>
        </p:spPr>
      </p:pic>
      <p:pic>
        <p:nvPicPr>
          <p:cNvPr id="39" name="https://img7.file.cache.docer.com/storage/1633988528518489396/e0339392-303b-4a63-b4cc-dfa2a610f1bdvcgv1.png" descr="&amp;pky03168474252_sjzg_VCG211345214599&amp;39&amp;src_toppic_inpsrchzd1&amp;"/>
          <p:cNvPicPr>
            <a:picLocks noChangeAspect="1"/>
          </p:cNvPicPr>
          <p:nvPr>
            <p:custDataLst>
              <p:tags r:id="rId8"/>
            </p:custDataLst>
          </p:nvPr>
        </p:nvPicPr>
        <p:blipFill>
          <a:blip r:embed="rId7"/>
          <a:srcRect b="34223"/>
          <a:stretch>
            <a:fillRect/>
          </a:stretch>
        </p:blipFill>
        <p:spPr>
          <a:xfrm>
            <a:off x="1694180" y="1014730"/>
            <a:ext cx="2728595" cy="610235"/>
          </a:xfrm>
          <a:prstGeom prst="rect">
            <a:avLst/>
          </a:prstGeom>
        </p:spPr>
      </p:pic>
      <p:sp>
        <p:nvSpPr>
          <p:cNvPr id="4" name="矩形 3"/>
          <p:cNvSpPr/>
          <p:nvPr>
            <p:custDataLst>
              <p:tags r:id="rId9"/>
            </p:custDataLst>
          </p:nvPr>
        </p:nvSpPr>
        <p:spPr>
          <a:xfrm>
            <a:off x="539115" y="1602105"/>
            <a:ext cx="5111115" cy="1383030"/>
          </a:xfrm>
          <a:prstGeom prst="rect">
            <a:avLst/>
          </a:prstGeom>
        </p:spPr>
        <p:txBody>
          <a:bodyPr wrap="square">
            <a:spAutoFit/>
          </a:bodyPr>
          <a:p>
            <a:pPr>
              <a:lnSpc>
                <a:spcPct val="120000"/>
              </a:lnSpc>
            </a:pPr>
            <a:r>
              <a:rPr lang="en-US" altLang="zh-CN" sz="1400" dirty="0">
                <a:solidFill>
                  <a:schemeClr val="tx1"/>
                </a:solidFill>
                <a:latin typeface="微软雅黑" panose="020B0503020204020204" pitchFamily="34" charset="-122"/>
                <a:ea typeface="微软雅黑" panose="020B0503020204020204" pitchFamily="34" charset="-122"/>
                <a:sym typeface="+mn-ea"/>
              </a:rPr>
              <a:t>    </a:t>
            </a:r>
            <a:r>
              <a:rPr lang="en-US" sz="1400">
                <a:solidFill>
                  <a:schemeClr val="tx1"/>
                </a:solidFill>
                <a:latin typeface="Calibri" panose="020F0502020204030204" pitchFamily="34" charset="0"/>
                <a:ea typeface="宋体" panose="02010600030101010101" pitchFamily="2" charset="-122"/>
                <a:sym typeface="+mn-ea"/>
              </a:rPr>
              <a:t>    </a:t>
            </a:r>
            <a:r>
              <a:rPr lang="zh-CN" sz="1400" dirty="0">
                <a:solidFill>
                  <a:schemeClr val="tx1"/>
                </a:solidFill>
                <a:latin typeface="微软雅黑" panose="020B0503020204020204" pitchFamily="34" charset="-122"/>
                <a:ea typeface="微软雅黑" panose="020B0503020204020204" pitchFamily="34" charset="-122"/>
                <a:sym typeface="+mn-ea"/>
              </a:rPr>
              <a:t>钢结构梁加固工具箱新增【卸荷加固】功能，同时引入了强度修正系数</a:t>
            </a:r>
            <a:r>
              <a:rPr lang="en-US" altLang="zh-CN" sz="1400" dirty="0">
                <a:solidFill>
                  <a:schemeClr val="tx1"/>
                </a:solidFill>
                <a:latin typeface="微软雅黑" panose="020B0503020204020204" pitchFamily="34" charset="-122"/>
                <a:ea typeface="微软雅黑" panose="020B0503020204020204" pitchFamily="34" charset="-122"/>
                <a:sym typeface="+mn-ea"/>
              </a:rPr>
              <a:t>η</a:t>
            </a:r>
            <a:r>
              <a:rPr lang="zh-CN" sz="1400" dirty="0">
                <a:solidFill>
                  <a:schemeClr val="tx1"/>
                </a:solidFill>
                <a:latin typeface="微软雅黑" panose="020B0503020204020204" pitchFamily="34" charset="-122"/>
                <a:ea typeface="微软雅黑" panose="020B0503020204020204" pitchFamily="34" charset="-122"/>
                <a:sym typeface="+mn-ea"/>
              </a:rPr>
              <a:t>，对于卸荷加固默认值为</a:t>
            </a:r>
            <a:r>
              <a:rPr lang="en-US" altLang="zh-CN" sz="1400" dirty="0">
                <a:solidFill>
                  <a:schemeClr val="tx1"/>
                </a:solidFill>
                <a:latin typeface="微软雅黑" panose="020B0503020204020204" pitchFamily="34" charset="-122"/>
                <a:ea typeface="微软雅黑" panose="020B0503020204020204" pitchFamily="34" charset="-122"/>
                <a:sym typeface="+mn-ea"/>
              </a:rPr>
              <a:t>1</a:t>
            </a:r>
            <a:r>
              <a:rPr lang="zh-CN" altLang="en-US" sz="1400" dirty="0">
                <a:solidFill>
                  <a:schemeClr val="tx1"/>
                </a:solidFill>
                <a:latin typeface="微软雅黑" panose="020B0503020204020204" pitchFamily="34" charset="-122"/>
                <a:ea typeface="微软雅黑" panose="020B0503020204020204" pitchFamily="34" charset="-122"/>
                <a:sym typeface="+mn-ea"/>
              </a:rPr>
              <a:t>，负荷加固默认值为</a:t>
            </a:r>
            <a:r>
              <a:rPr lang="en-US" altLang="zh-CN" sz="1400" dirty="0">
                <a:solidFill>
                  <a:schemeClr val="tx1"/>
                </a:solidFill>
                <a:latin typeface="微软雅黑" panose="020B0503020204020204" pitchFamily="34" charset="-122"/>
                <a:ea typeface="微软雅黑" panose="020B0503020204020204" pitchFamily="34" charset="-122"/>
                <a:sym typeface="+mn-ea"/>
              </a:rPr>
              <a:t>-1</a:t>
            </a:r>
            <a:r>
              <a:rPr lang="zh-CN" altLang="en-US" sz="1400" dirty="0">
                <a:solidFill>
                  <a:schemeClr val="tx1"/>
                </a:solidFill>
                <a:latin typeface="微软雅黑" panose="020B0503020204020204" pitchFamily="34" charset="-122"/>
                <a:ea typeface="微软雅黑" panose="020B0503020204020204" pitchFamily="34" charset="-122"/>
                <a:sym typeface="+mn-ea"/>
              </a:rPr>
              <a:t>（表示按《加固标准》规范取值）。用户自行交互时，可以取</a:t>
            </a:r>
            <a:r>
              <a:rPr lang="en-US" altLang="zh-CN" sz="1400" dirty="0">
                <a:solidFill>
                  <a:schemeClr val="tx1"/>
                </a:solidFill>
                <a:latin typeface="微软雅黑" panose="020B0503020204020204" pitchFamily="34" charset="-122"/>
                <a:ea typeface="微软雅黑" panose="020B0503020204020204" pitchFamily="34" charset="-122"/>
                <a:sym typeface="+mn-ea"/>
              </a:rPr>
              <a:t>0&lt;η≤1</a:t>
            </a:r>
            <a:r>
              <a:rPr lang="zh-CN" sz="1400" dirty="0">
                <a:solidFill>
                  <a:schemeClr val="tx1"/>
                </a:solidFill>
                <a:latin typeface="微软雅黑" panose="020B0503020204020204" pitchFamily="34" charset="-122"/>
                <a:ea typeface="微软雅黑" panose="020B0503020204020204" pitchFamily="34" charset="-122"/>
                <a:sym typeface="+mn-ea"/>
              </a:rPr>
              <a:t>；同时新增计算文件存储功能，可以通过点击</a:t>
            </a:r>
            <a:r>
              <a:rPr lang="en-US" altLang="zh-CN" sz="1400" dirty="0">
                <a:solidFill>
                  <a:schemeClr val="tx1"/>
                </a:solidFill>
                <a:latin typeface="微软雅黑" panose="020B0503020204020204" pitchFamily="34" charset="-122"/>
                <a:ea typeface="微软雅黑" panose="020B0503020204020204" pitchFamily="34" charset="-122"/>
                <a:sym typeface="+mn-ea"/>
              </a:rPr>
              <a:t>“</a:t>
            </a:r>
            <a:r>
              <a:rPr lang="zh-CN" sz="1400" dirty="0">
                <a:solidFill>
                  <a:schemeClr val="tx1"/>
                </a:solidFill>
                <a:latin typeface="微软雅黑" panose="020B0503020204020204" pitchFamily="34" charset="-122"/>
                <a:ea typeface="微软雅黑" panose="020B0503020204020204" pitchFamily="34" charset="-122"/>
                <a:sym typeface="+mn-ea"/>
              </a:rPr>
              <a:t>读取</a:t>
            </a:r>
            <a:r>
              <a:rPr lang="en-US" altLang="zh-CN" sz="1400" dirty="0">
                <a:solidFill>
                  <a:schemeClr val="tx1"/>
                </a:solidFill>
                <a:latin typeface="微软雅黑" panose="020B0503020204020204" pitchFamily="34" charset="-122"/>
                <a:ea typeface="微软雅黑" panose="020B0503020204020204" pitchFamily="34" charset="-122"/>
                <a:sym typeface="+mn-ea"/>
              </a:rPr>
              <a:t>”</a:t>
            </a:r>
            <a:r>
              <a:rPr lang="zh-CN" altLang="en-US" sz="1400" dirty="0">
                <a:solidFill>
                  <a:schemeClr val="tx1"/>
                </a:solidFill>
                <a:latin typeface="微软雅黑" panose="020B0503020204020204" pitchFamily="34" charset="-122"/>
                <a:ea typeface="微软雅黑" panose="020B0503020204020204" pitchFamily="34" charset="-122"/>
                <a:sym typeface="+mn-ea"/>
              </a:rPr>
              <a:t>按钮实现，读取之前的计算文件。</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sp>
        <p:nvSpPr>
          <p:cNvPr id="6" name="矩形 5"/>
          <p:cNvSpPr/>
          <p:nvPr>
            <p:custDataLst>
              <p:tags r:id="rId10"/>
            </p:custDataLst>
          </p:nvPr>
        </p:nvSpPr>
        <p:spPr>
          <a:xfrm>
            <a:off x="6771640" y="1644015"/>
            <a:ext cx="5111115" cy="607695"/>
          </a:xfrm>
          <a:prstGeom prst="rect">
            <a:avLst/>
          </a:prstGeom>
        </p:spPr>
        <p:txBody>
          <a:bodyPr wrap="square">
            <a:spAutoFit/>
          </a:bodyPr>
          <a:p>
            <a:pPr>
              <a:lnSpc>
                <a:spcPct val="120000"/>
              </a:lnSpc>
            </a:pPr>
            <a:r>
              <a:rPr lang="zh-CN" altLang="en-US" sz="1400" dirty="0">
                <a:solidFill>
                  <a:schemeClr val="tx1"/>
                </a:solidFill>
                <a:latin typeface="微软雅黑" panose="020B0503020204020204" pitchFamily="34" charset="-122"/>
                <a:ea typeface="微软雅黑" panose="020B0503020204020204" pitchFamily="34" charset="-122"/>
                <a:sym typeface="+mn-ea"/>
              </a:rPr>
              <a:t>       钢结构柱加固工具箱新增【卸荷加固】、引入</a:t>
            </a:r>
            <a:r>
              <a:rPr lang="zh-CN" sz="1400" dirty="0">
                <a:solidFill>
                  <a:schemeClr val="tx1"/>
                </a:solidFill>
                <a:latin typeface="微软雅黑" panose="020B0503020204020204" pitchFamily="34" charset="-122"/>
                <a:ea typeface="微软雅黑" panose="020B0503020204020204" pitchFamily="34" charset="-122"/>
                <a:sym typeface="+mn-ea"/>
              </a:rPr>
              <a:t>强度修正系数</a:t>
            </a:r>
            <a:r>
              <a:rPr lang="en-US" altLang="zh-CN" sz="1400" dirty="0">
                <a:solidFill>
                  <a:schemeClr val="tx1"/>
                </a:solidFill>
                <a:latin typeface="微软雅黑" panose="020B0503020204020204" pitchFamily="34" charset="-122"/>
                <a:ea typeface="微软雅黑" panose="020B0503020204020204" pitchFamily="34" charset="-122"/>
                <a:sym typeface="+mn-ea"/>
              </a:rPr>
              <a:t>η</a:t>
            </a:r>
            <a:r>
              <a:rPr lang="zh-CN" altLang="en-US" sz="1400" dirty="0">
                <a:solidFill>
                  <a:schemeClr val="tx1"/>
                </a:solidFill>
                <a:latin typeface="微软雅黑" panose="020B0503020204020204" pitchFamily="34" charset="-122"/>
                <a:ea typeface="微软雅黑" panose="020B0503020204020204" pitchFamily="34" charset="-122"/>
                <a:sym typeface="+mn-ea"/>
              </a:rPr>
              <a:t>、增加计算文件存储等功能</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pic>
        <p:nvPicPr>
          <p:cNvPr id="12" name="图片 11"/>
          <p:cNvPicPr>
            <a:picLocks noChangeAspect="1"/>
          </p:cNvPicPr>
          <p:nvPr>
            <p:custDataLst>
              <p:tags r:id="rId11"/>
            </p:custDataLst>
          </p:nvPr>
        </p:nvPicPr>
        <p:blipFill>
          <a:blip r:embed="rId12"/>
          <a:stretch>
            <a:fillRect/>
          </a:stretch>
        </p:blipFill>
        <p:spPr>
          <a:xfrm>
            <a:off x="6981190" y="2879725"/>
            <a:ext cx="4680000" cy="3848000"/>
          </a:xfrm>
          <a:prstGeom prst="rect">
            <a:avLst/>
          </a:prstGeom>
          <a:ln w="19050">
            <a:solidFill>
              <a:srgbClr val="5483AB"/>
            </a:solidFill>
          </a:ln>
        </p:spPr>
      </p:pic>
      <p:pic>
        <p:nvPicPr>
          <p:cNvPr id="13" name="图片 12"/>
          <p:cNvPicPr>
            <a:picLocks noChangeAspect="1"/>
          </p:cNvPicPr>
          <p:nvPr>
            <p:custDataLst>
              <p:tags r:id="rId13"/>
            </p:custDataLst>
          </p:nvPr>
        </p:nvPicPr>
        <p:blipFill>
          <a:blip r:embed="rId14"/>
          <a:stretch>
            <a:fillRect/>
          </a:stretch>
        </p:blipFill>
        <p:spPr>
          <a:xfrm>
            <a:off x="466090" y="3082925"/>
            <a:ext cx="5348014" cy="3600000"/>
          </a:xfrm>
          <a:prstGeom prst="rect">
            <a:avLst/>
          </a:prstGeom>
          <a:ln w="19050">
            <a:solidFill>
              <a:srgbClr val="5483AB"/>
            </a:solidFill>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9925" y="69215"/>
            <a:ext cx="10850880" cy="959485"/>
          </a:xfrm>
        </p:spPr>
        <p:txBody>
          <a:bodyPr/>
          <a:lstStyle/>
          <a:p>
            <a:r>
              <a:rPr lang="en-US" altLang="zh-CN" kern="0" spc="150" dirty="0">
                <a:ea typeface="微软雅黑" panose="020B0503020204020204" pitchFamily="34" charset="-122"/>
                <a:sym typeface="+mn-ea"/>
              </a:rPr>
              <a:t>V6.1</a:t>
            </a:r>
            <a:r>
              <a:rPr lang="zh-CN" altLang="en-US" kern="0" spc="150" dirty="0">
                <a:ea typeface="微软雅黑" panose="020B0503020204020204" pitchFamily="34" charset="-122"/>
                <a:sym typeface="+mn-ea"/>
              </a:rPr>
              <a:t>版本功能展望</a:t>
            </a:r>
            <a:endParaRPr lang="zh-CN" altLang="en-US" kern="0" spc="150" dirty="0">
              <a:ea typeface="微软雅黑" panose="020B0503020204020204" pitchFamily="34" charset="-122"/>
              <a:sym typeface="+mn-ea"/>
            </a:endParaRPr>
          </a:p>
        </p:txBody>
      </p:sp>
      <p:sp>
        <p:nvSpPr>
          <p:cNvPr id="32" name="八角星 11"/>
          <p:cNvSpPr/>
          <p:nvPr>
            <p:custDataLst>
              <p:tags r:id="rId1"/>
            </p:custDataLst>
          </p:nvPr>
        </p:nvSpPr>
        <p:spPr>
          <a:xfrm>
            <a:off x="1565821" y="1641946"/>
            <a:ext cx="645948" cy="645948"/>
          </a:xfrm>
          <a:prstGeom prst="star8">
            <a:avLst/>
          </a:prstGeom>
          <a:solidFill>
            <a:srgbClr val="1D6DC2"/>
          </a:solidFill>
          <a:ln w="34925">
            <a:solidFill>
              <a:srgbClr val="FFFFFF"/>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kumimoji="1" lang="zh-CN" altLang="en-US"/>
          </a:p>
        </p:txBody>
      </p:sp>
      <p:sp>
        <p:nvSpPr>
          <p:cNvPr id="33" name="文本框 32"/>
          <p:cNvSpPr txBox="1"/>
          <p:nvPr>
            <p:custDataLst>
              <p:tags r:id="rId2"/>
            </p:custDataLst>
          </p:nvPr>
        </p:nvSpPr>
        <p:spPr>
          <a:xfrm>
            <a:off x="1674634" y="1818354"/>
            <a:ext cx="441146" cy="301401"/>
          </a:xfrm>
          <a:prstGeom prst="rect">
            <a:avLst/>
          </a:prstGeom>
          <a:noFill/>
        </p:spPr>
        <p:txBody>
          <a:bodyPr wrap="square" lIns="0" tIns="0" rIns="0" bIns="0" rtlCol="0">
            <a:normAutofit/>
          </a:bodyPr>
          <a:lstStyle/>
          <a:p>
            <a:pPr algn="ctr"/>
            <a:r>
              <a:rPr kumimoji="1" lang="en-US" altLang="zh-CN" b="1" spc="300" dirty="0">
                <a:solidFill>
                  <a:srgbClr val="FFFFFF"/>
                </a:solidFill>
                <a:latin typeface="Arial" panose="020B0604020202020204" pitchFamily="34" charset="0"/>
                <a:ea typeface="微软雅黑" panose="020B0503020204020204" pitchFamily="34" charset="-122"/>
              </a:rPr>
              <a:t>01</a:t>
            </a:r>
            <a:endParaRPr kumimoji="1" lang="zh-CN" altLang="en-US" b="1" spc="300" dirty="0">
              <a:solidFill>
                <a:srgbClr val="FFFFFF"/>
              </a:solidFill>
              <a:latin typeface="Arial" panose="020B0604020202020204" pitchFamily="34" charset="0"/>
              <a:ea typeface="微软雅黑" panose="020B0503020204020204" pitchFamily="34" charset="-122"/>
            </a:endParaRPr>
          </a:p>
        </p:txBody>
      </p:sp>
      <p:sp>
        <p:nvSpPr>
          <p:cNvPr id="38" name="文本框 37"/>
          <p:cNvSpPr txBox="1"/>
          <p:nvPr>
            <p:custDataLst>
              <p:tags r:id="rId3"/>
            </p:custDataLst>
          </p:nvPr>
        </p:nvSpPr>
        <p:spPr>
          <a:xfrm flipH="1">
            <a:off x="2345690" y="1703705"/>
            <a:ext cx="8729980" cy="659765"/>
          </a:xfrm>
          <a:prstGeom prst="rect">
            <a:avLst/>
          </a:prstGeom>
          <a:noFill/>
        </p:spPr>
        <p:txBody>
          <a:bodyPr vert="horz" wrap="square" lIns="90000" tIns="46800" rIns="90000" bIns="46800" rtlCol="0" anchor="t" anchorCtr="0"/>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nSpc>
                <a:spcPct val="130000"/>
              </a:lnSpc>
            </a:pPr>
            <a:r>
              <a:rPr lang="zh-CN" altLang="en-US" b="1" spc="300">
                <a:solidFill>
                  <a:srgbClr val="C8E9FF"/>
                </a:solidFill>
                <a:latin typeface="微软雅黑" panose="020B0503020204020204" pitchFamily="34" charset="-122"/>
                <a:ea typeface="微软雅黑" panose="020B0503020204020204" pitchFamily="34" charset="-122"/>
                <a:cs typeface="+mn-ea"/>
                <a:sym typeface="Arial" panose="020B0604020202020204" pitchFamily="34" charset="0"/>
              </a:rPr>
              <a:t>增加梁底加大截面</a:t>
            </a:r>
            <a:r>
              <a:rPr lang="en-US" altLang="zh-CN" b="1" spc="300">
                <a:solidFill>
                  <a:srgbClr val="C8E9FF"/>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b="1" spc="300">
                <a:solidFill>
                  <a:srgbClr val="C8E9FF"/>
                </a:solidFill>
                <a:latin typeface="微软雅黑" panose="020B0503020204020204" pitchFamily="34" charset="-122"/>
                <a:ea typeface="微软雅黑" panose="020B0503020204020204" pitchFamily="34" charset="-122"/>
                <a:cs typeface="+mn-ea"/>
                <a:sym typeface="Arial" panose="020B0604020202020204" pitchFamily="34" charset="0"/>
              </a:rPr>
              <a:t>梁顶粘碳纤维加固法组合加固设计</a:t>
            </a:r>
            <a:endParaRPr lang="zh-CN" altLang="en-US" b="1" spc="300" dirty="0">
              <a:solidFill>
                <a:srgbClr val="C8E9FF"/>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57" name="八角星 11"/>
          <p:cNvSpPr/>
          <p:nvPr>
            <p:custDataLst>
              <p:tags r:id="rId4"/>
            </p:custDataLst>
          </p:nvPr>
        </p:nvSpPr>
        <p:spPr>
          <a:xfrm>
            <a:off x="1565910" y="2562696"/>
            <a:ext cx="645948" cy="645948"/>
          </a:xfrm>
          <a:prstGeom prst="star8">
            <a:avLst/>
          </a:prstGeom>
          <a:solidFill>
            <a:srgbClr val="767676"/>
          </a:solidFill>
          <a:ln w="34925">
            <a:solidFill>
              <a:srgbClr val="FFFFFF"/>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kumimoji="1" lang="zh-CN" altLang="en-US"/>
          </a:p>
        </p:txBody>
      </p:sp>
      <p:sp>
        <p:nvSpPr>
          <p:cNvPr id="58" name="文本框 57"/>
          <p:cNvSpPr txBox="1"/>
          <p:nvPr>
            <p:custDataLst>
              <p:tags r:id="rId5"/>
            </p:custDataLst>
          </p:nvPr>
        </p:nvSpPr>
        <p:spPr>
          <a:xfrm>
            <a:off x="1674723" y="2739104"/>
            <a:ext cx="441146" cy="301401"/>
          </a:xfrm>
          <a:prstGeom prst="rect">
            <a:avLst/>
          </a:prstGeom>
          <a:noFill/>
        </p:spPr>
        <p:txBody>
          <a:bodyPr wrap="square" lIns="0" tIns="0" rIns="0" bIns="0" rtlCol="0">
            <a:normAutofit/>
          </a:bodyPr>
          <a:lstStyle/>
          <a:p>
            <a:pPr algn="ctr"/>
            <a:r>
              <a:rPr kumimoji="1" lang="en-US" altLang="zh-CN" b="1" spc="300" dirty="0">
                <a:solidFill>
                  <a:srgbClr val="FFFFFF"/>
                </a:solidFill>
                <a:latin typeface="Arial" panose="020B0604020202020204" pitchFamily="34" charset="0"/>
                <a:ea typeface="微软雅黑" panose="020B0503020204020204" pitchFamily="34" charset="-122"/>
              </a:rPr>
              <a:t>02</a:t>
            </a:r>
            <a:endParaRPr kumimoji="1" lang="en-US" altLang="zh-CN" b="1" spc="300" dirty="0">
              <a:solidFill>
                <a:srgbClr val="FFFFFF"/>
              </a:solidFill>
              <a:latin typeface="Arial" panose="020B0604020202020204" pitchFamily="34" charset="0"/>
              <a:ea typeface="微软雅黑" panose="020B0503020204020204" pitchFamily="34" charset="-122"/>
            </a:endParaRPr>
          </a:p>
        </p:txBody>
      </p:sp>
      <p:sp>
        <p:nvSpPr>
          <p:cNvPr id="59" name="文本框 58"/>
          <p:cNvSpPr txBox="1"/>
          <p:nvPr>
            <p:custDataLst>
              <p:tags r:id="rId6"/>
            </p:custDataLst>
          </p:nvPr>
        </p:nvSpPr>
        <p:spPr>
          <a:xfrm flipH="1">
            <a:off x="2355215" y="2621280"/>
            <a:ext cx="9438005" cy="606425"/>
          </a:xfrm>
          <a:prstGeom prst="rect">
            <a:avLst/>
          </a:prstGeom>
          <a:noFill/>
        </p:spPr>
        <p:txBody>
          <a:bodyPr vert="horz" wrap="square" lIns="90000" tIns="46800" rIns="90000" bIns="46800" rtlCol="0" anchor="t" anchorCtr="0">
            <a:no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nSpc>
                <a:spcPct val="130000"/>
              </a:lnSpc>
            </a:pPr>
            <a:r>
              <a:rPr lang="zh-CN" altLang="en-US" b="1" spc="300">
                <a:solidFill>
                  <a:srgbClr val="C8E9FF"/>
                </a:solidFill>
                <a:latin typeface="微软雅黑" panose="020B0503020204020204" pitchFamily="34" charset="-122"/>
                <a:ea typeface="微软雅黑" panose="020B0503020204020204" pitchFamily="34" charset="-122"/>
                <a:cs typeface="+mn-ea"/>
                <a:sym typeface="Arial" panose="020B0604020202020204" pitchFamily="34" charset="0"/>
              </a:rPr>
              <a:t>支持根据上海市《现有建筑抗震鉴定和加固标准》对房屋进行鉴定和加固设计</a:t>
            </a:r>
            <a:endParaRPr lang="zh-CN" altLang="en-US" b="1" spc="300" dirty="0">
              <a:solidFill>
                <a:srgbClr val="C8E9FF"/>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60" name="八角星 11"/>
          <p:cNvSpPr/>
          <p:nvPr>
            <p:custDataLst>
              <p:tags r:id="rId7"/>
            </p:custDataLst>
          </p:nvPr>
        </p:nvSpPr>
        <p:spPr>
          <a:xfrm>
            <a:off x="1565821" y="3483852"/>
            <a:ext cx="645948" cy="645948"/>
          </a:xfrm>
          <a:prstGeom prst="star8">
            <a:avLst/>
          </a:prstGeom>
          <a:solidFill>
            <a:srgbClr val="E34C3F"/>
          </a:solidFill>
          <a:ln w="34925">
            <a:solidFill>
              <a:srgbClr val="FFFFFF"/>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kumimoji="1" lang="zh-CN" altLang="en-US"/>
          </a:p>
        </p:txBody>
      </p:sp>
      <p:sp>
        <p:nvSpPr>
          <p:cNvPr id="61" name="文本框 60"/>
          <p:cNvSpPr txBox="1"/>
          <p:nvPr>
            <p:custDataLst>
              <p:tags r:id="rId8"/>
            </p:custDataLst>
          </p:nvPr>
        </p:nvSpPr>
        <p:spPr>
          <a:xfrm>
            <a:off x="1674634" y="3660260"/>
            <a:ext cx="441146" cy="301401"/>
          </a:xfrm>
          <a:prstGeom prst="rect">
            <a:avLst/>
          </a:prstGeom>
          <a:noFill/>
        </p:spPr>
        <p:txBody>
          <a:bodyPr wrap="square" lIns="0" tIns="0" rIns="0" bIns="0" rtlCol="0">
            <a:normAutofit/>
          </a:bodyPr>
          <a:lstStyle/>
          <a:p>
            <a:pPr algn="ctr"/>
            <a:r>
              <a:rPr kumimoji="1" lang="en-US" altLang="zh-CN" b="1" spc="300" dirty="0">
                <a:solidFill>
                  <a:srgbClr val="FFFFFF"/>
                </a:solidFill>
                <a:latin typeface="Arial" panose="020B0604020202020204" pitchFamily="34" charset="0"/>
                <a:ea typeface="微软雅黑" panose="020B0503020204020204" pitchFamily="34" charset="-122"/>
              </a:rPr>
              <a:t>03</a:t>
            </a:r>
            <a:endParaRPr kumimoji="1" lang="en-US" altLang="zh-CN" b="1" spc="300" dirty="0">
              <a:solidFill>
                <a:srgbClr val="FFFFFF"/>
              </a:solidFill>
              <a:latin typeface="Arial" panose="020B0604020202020204" pitchFamily="34" charset="0"/>
              <a:ea typeface="微软雅黑" panose="020B0503020204020204" pitchFamily="34" charset="-122"/>
            </a:endParaRPr>
          </a:p>
        </p:txBody>
      </p:sp>
      <p:sp>
        <p:nvSpPr>
          <p:cNvPr id="62" name="文本框 61"/>
          <p:cNvSpPr txBox="1"/>
          <p:nvPr>
            <p:custDataLst>
              <p:tags r:id="rId9"/>
            </p:custDataLst>
          </p:nvPr>
        </p:nvSpPr>
        <p:spPr>
          <a:xfrm flipH="1">
            <a:off x="2355215" y="3539490"/>
            <a:ext cx="9415145" cy="622935"/>
          </a:xfrm>
          <a:prstGeom prst="rect">
            <a:avLst/>
          </a:prstGeom>
          <a:noFill/>
        </p:spPr>
        <p:txBody>
          <a:bodyPr vert="horz" wrap="square" lIns="90000" tIns="46800" rIns="90000" bIns="46800" rtlCol="0" anchor="t" anchorCtr="0">
            <a:no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l">
              <a:lnSpc>
                <a:spcPct val="130000"/>
              </a:lnSpc>
              <a:buClrTx/>
              <a:buSzTx/>
              <a:buFontTx/>
            </a:pPr>
            <a:r>
              <a:rPr lang="zh-CN" altLang="en-US" b="1" spc="300">
                <a:solidFill>
                  <a:srgbClr val="C8E9FF"/>
                </a:solidFill>
                <a:latin typeface="微软雅黑" panose="020B0503020204020204" pitchFamily="34" charset="-122"/>
                <a:ea typeface="微软雅黑" panose="020B0503020204020204" pitchFamily="34" charset="-122"/>
                <a:cs typeface="+mn-ea"/>
                <a:sym typeface="+mn-ea"/>
              </a:rPr>
              <a:t>统计输出可以量化的抗震措施核查内容，比如轴压比、截面尺寸、配筋率等</a:t>
            </a:r>
            <a:endParaRPr lang="zh-CN" altLang="en-US" b="1" spc="300">
              <a:solidFill>
                <a:srgbClr val="C8E9FF"/>
              </a:solidFill>
              <a:latin typeface="微软雅黑" panose="020B0503020204020204" pitchFamily="34" charset="-122"/>
              <a:ea typeface="微软雅黑" panose="020B0503020204020204" pitchFamily="34" charset="-122"/>
              <a:cs typeface="+mn-ea"/>
              <a:sym typeface="+mn-ea"/>
            </a:endParaRPr>
          </a:p>
        </p:txBody>
      </p:sp>
      <p:sp>
        <p:nvSpPr>
          <p:cNvPr id="64" name="八角星 11"/>
          <p:cNvSpPr/>
          <p:nvPr>
            <p:custDataLst>
              <p:tags r:id="rId10"/>
            </p:custDataLst>
          </p:nvPr>
        </p:nvSpPr>
        <p:spPr>
          <a:xfrm>
            <a:off x="1565910" y="4396982"/>
            <a:ext cx="645948" cy="645948"/>
          </a:xfrm>
          <a:prstGeom prst="star8">
            <a:avLst/>
          </a:prstGeom>
          <a:solidFill>
            <a:srgbClr val="34B2E4"/>
          </a:solidFill>
          <a:ln w="34925">
            <a:solidFill>
              <a:srgbClr val="FFFFFF"/>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kumimoji="1" lang="zh-CN" altLang="en-US"/>
          </a:p>
        </p:txBody>
      </p:sp>
      <p:sp>
        <p:nvSpPr>
          <p:cNvPr id="70" name="文本框 69"/>
          <p:cNvSpPr txBox="1"/>
          <p:nvPr>
            <p:custDataLst>
              <p:tags r:id="rId11"/>
            </p:custDataLst>
          </p:nvPr>
        </p:nvSpPr>
        <p:spPr>
          <a:xfrm>
            <a:off x="1674723" y="4573390"/>
            <a:ext cx="441146" cy="301401"/>
          </a:xfrm>
          <a:prstGeom prst="rect">
            <a:avLst/>
          </a:prstGeom>
          <a:noFill/>
        </p:spPr>
        <p:txBody>
          <a:bodyPr wrap="square" lIns="0" tIns="0" rIns="0" bIns="0" rtlCol="0">
            <a:normAutofit/>
          </a:bodyPr>
          <a:lstStyle/>
          <a:p>
            <a:pPr algn="ctr"/>
            <a:r>
              <a:rPr kumimoji="1" lang="en-US" altLang="zh-CN" b="1" spc="300" dirty="0">
                <a:solidFill>
                  <a:srgbClr val="FFFFFF"/>
                </a:solidFill>
                <a:latin typeface="Arial" panose="020B0604020202020204" pitchFamily="34" charset="0"/>
                <a:ea typeface="微软雅黑" panose="020B0503020204020204" pitchFamily="34" charset="-122"/>
              </a:rPr>
              <a:t>04</a:t>
            </a:r>
            <a:endParaRPr kumimoji="1" lang="en-US" altLang="zh-CN" b="1" spc="300" dirty="0">
              <a:solidFill>
                <a:srgbClr val="FFFFFF"/>
              </a:solidFill>
              <a:latin typeface="Arial" panose="020B0604020202020204" pitchFamily="34" charset="0"/>
              <a:ea typeface="微软雅黑" panose="020B0503020204020204" pitchFamily="34" charset="-122"/>
            </a:endParaRPr>
          </a:p>
        </p:txBody>
      </p:sp>
      <p:sp>
        <p:nvSpPr>
          <p:cNvPr id="71" name="文本框 70"/>
          <p:cNvSpPr txBox="1"/>
          <p:nvPr>
            <p:custDataLst>
              <p:tags r:id="rId12"/>
            </p:custDataLst>
          </p:nvPr>
        </p:nvSpPr>
        <p:spPr>
          <a:xfrm flipH="1">
            <a:off x="2355215" y="4485005"/>
            <a:ext cx="7344410" cy="614045"/>
          </a:xfrm>
          <a:prstGeom prst="rect">
            <a:avLst/>
          </a:prstGeom>
          <a:noFill/>
        </p:spPr>
        <p:txBody>
          <a:bodyPr vert="horz" wrap="square" lIns="90000" tIns="46800" rIns="90000" bIns="46800" rtlCol="0" anchor="t" anchorCtr="0">
            <a:no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l">
              <a:lnSpc>
                <a:spcPct val="130000"/>
              </a:lnSpc>
              <a:buClrTx/>
              <a:buSzTx/>
              <a:buFontTx/>
            </a:pPr>
            <a:r>
              <a:rPr lang="zh-CN" altLang="en-US" b="1" spc="300">
                <a:solidFill>
                  <a:srgbClr val="C8E9FF"/>
                </a:solidFill>
                <a:latin typeface="微软雅黑" panose="020B0503020204020204" pitchFamily="34" charset="-122"/>
                <a:ea typeface="微软雅黑" panose="020B0503020204020204" pitchFamily="34" charset="-122"/>
                <a:cs typeface="+mn-ea"/>
                <a:sym typeface="+mn-ea"/>
              </a:rPr>
              <a:t>增加构件安全性鉴定计算工具箱</a:t>
            </a:r>
            <a:endParaRPr lang="zh-CN" altLang="en-US" b="1" spc="300">
              <a:solidFill>
                <a:srgbClr val="C8E9FF"/>
              </a:solidFill>
              <a:latin typeface="微软雅黑" panose="020B0503020204020204" pitchFamily="34" charset="-122"/>
              <a:ea typeface="微软雅黑" panose="020B0503020204020204" pitchFamily="34" charset="-122"/>
              <a:cs typeface="+mn-ea"/>
              <a:sym typeface="+mn-ea"/>
            </a:endParaRPr>
          </a:p>
        </p:txBody>
      </p:sp>
      <p:sp>
        <p:nvSpPr>
          <p:cNvPr id="75" name="八角星 11"/>
          <p:cNvSpPr/>
          <p:nvPr>
            <p:custDataLst>
              <p:tags r:id="rId13"/>
            </p:custDataLst>
          </p:nvPr>
        </p:nvSpPr>
        <p:spPr>
          <a:xfrm>
            <a:off x="1565821" y="5325758"/>
            <a:ext cx="645948" cy="645948"/>
          </a:xfrm>
          <a:prstGeom prst="star8">
            <a:avLst/>
          </a:prstGeom>
          <a:solidFill>
            <a:srgbClr val="0AD0DA"/>
          </a:solidFill>
          <a:ln w="34925">
            <a:solidFill>
              <a:srgbClr val="FFFFFF"/>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kumimoji="1" lang="zh-CN" altLang="en-US"/>
          </a:p>
        </p:txBody>
      </p:sp>
      <p:sp>
        <p:nvSpPr>
          <p:cNvPr id="76" name="文本框 75"/>
          <p:cNvSpPr txBox="1"/>
          <p:nvPr>
            <p:custDataLst>
              <p:tags r:id="rId14"/>
            </p:custDataLst>
          </p:nvPr>
        </p:nvSpPr>
        <p:spPr>
          <a:xfrm>
            <a:off x="1674634" y="5502166"/>
            <a:ext cx="441146" cy="301401"/>
          </a:xfrm>
          <a:prstGeom prst="rect">
            <a:avLst/>
          </a:prstGeom>
          <a:noFill/>
        </p:spPr>
        <p:txBody>
          <a:bodyPr wrap="square" lIns="0" tIns="0" rIns="0" bIns="0" rtlCol="0">
            <a:normAutofit/>
          </a:bodyPr>
          <a:lstStyle/>
          <a:p>
            <a:pPr algn="ctr"/>
            <a:r>
              <a:rPr kumimoji="1" lang="en-US" altLang="zh-CN" b="1" spc="300" dirty="0">
                <a:solidFill>
                  <a:srgbClr val="FFFFFF"/>
                </a:solidFill>
                <a:latin typeface="Arial" panose="020B0604020202020204" pitchFamily="34" charset="0"/>
                <a:ea typeface="微软雅黑" panose="020B0503020204020204" pitchFamily="34" charset="-122"/>
              </a:rPr>
              <a:t>05</a:t>
            </a:r>
            <a:endParaRPr kumimoji="1" lang="en-US" altLang="zh-CN" b="1" spc="300" dirty="0">
              <a:solidFill>
                <a:srgbClr val="FFFFFF"/>
              </a:solidFill>
              <a:latin typeface="Arial" panose="020B0604020202020204" pitchFamily="34" charset="0"/>
              <a:ea typeface="微软雅黑" panose="020B0503020204020204" pitchFamily="34" charset="-122"/>
            </a:endParaRPr>
          </a:p>
        </p:txBody>
      </p:sp>
      <p:sp>
        <p:nvSpPr>
          <p:cNvPr id="77" name="文本框 76"/>
          <p:cNvSpPr txBox="1"/>
          <p:nvPr>
            <p:custDataLst>
              <p:tags r:id="rId15"/>
            </p:custDataLst>
          </p:nvPr>
        </p:nvSpPr>
        <p:spPr>
          <a:xfrm flipH="1">
            <a:off x="2355215" y="5405755"/>
            <a:ext cx="3594100" cy="622300"/>
          </a:xfrm>
          <a:prstGeom prst="rect">
            <a:avLst/>
          </a:prstGeom>
          <a:noFill/>
        </p:spPr>
        <p:txBody>
          <a:bodyPr vert="horz" wrap="square" lIns="90000" tIns="46800" rIns="90000" bIns="46800" rtlCol="0" anchor="t" anchorCtr="0"/>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l">
              <a:lnSpc>
                <a:spcPct val="130000"/>
              </a:lnSpc>
              <a:buClrTx/>
              <a:buSzTx/>
              <a:buFontTx/>
            </a:pPr>
            <a:r>
              <a:rPr lang="zh-CN" altLang="en-US" b="1" spc="300">
                <a:solidFill>
                  <a:srgbClr val="C8E9FF"/>
                </a:solidFill>
                <a:latin typeface="微软雅黑" panose="020B0503020204020204" pitchFamily="34" charset="-122"/>
                <a:ea typeface="微软雅黑" panose="020B0503020204020204" pitchFamily="34" charset="-122"/>
                <a:cs typeface="+mn-ea"/>
                <a:sym typeface="+mn-ea"/>
              </a:rPr>
              <a:t>增加砖柱加固设计功能</a:t>
            </a:r>
            <a:endParaRPr lang="zh-CN" altLang="en-US" b="1" spc="300">
              <a:solidFill>
                <a:srgbClr val="C8E9FF"/>
              </a:solidFill>
              <a:latin typeface="微软雅黑" panose="020B0503020204020204" pitchFamily="34" charset="-122"/>
              <a:ea typeface="微软雅黑" panose="020B0503020204020204" pitchFamily="34" charset="-122"/>
              <a:cs typeface="+mn-ea"/>
              <a:sym typeface="+mn-ea"/>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感谢聆听！</a:t>
            </a:r>
            <a:endParaRPr lang="zh-CN" altLang="en-US"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增加内框架结构设计和鉴定功能</a:t>
            </a:r>
            <a:endParaRPr lang="zh-CN" altLang="en-US" dirty="0">
              <a:sym typeface="+mn-ea"/>
            </a:endParaRPr>
          </a:p>
        </p:txBody>
      </p:sp>
      <p:pic>
        <p:nvPicPr>
          <p:cNvPr id="12" name="图片 11"/>
          <p:cNvPicPr>
            <a:picLocks noChangeAspect="1"/>
          </p:cNvPicPr>
          <p:nvPr>
            <p:custDataLst>
              <p:tags r:id="rId1"/>
            </p:custDataLst>
          </p:nvPr>
        </p:nvPicPr>
        <p:blipFill>
          <a:blip r:embed="rId2"/>
          <a:stretch>
            <a:fillRect/>
          </a:stretch>
        </p:blipFill>
        <p:spPr>
          <a:xfrm>
            <a:off x="5391150" y="1675130"/>
            <a:ext cx="5934075" cy="4251325"/>
          </a:xfrm>
          <a:prstGeom prst="rect">
            <a:avLst/>
          </a:prstGeom>
        </p:spPr>
      </p:pic>
      <p:sp>
        <p:nvSpPr>
          <p:cNvPr id="41" name="矩形 40"/>
          <p:cNvSpPr/>
          <p:nvPr>
            <p:custDataLst>
              <p:tags r:id="rId3"/>
            </p:custDataLst>
          </p:nvPr>
        </p:nvSpPr>
        <p:spPr>
          <a:xfrm>
            <a:off x="549275" y="1816100"/>
            <a:ext cx="2940685" cy="4100830"/>
          </a:xfrm>
          <a:prstGeom prst="rect">
            <a:avLst/>
          </a:prstGeom>
          <a:noFill/>
          <a:ln w="28575" cmpd="sng">
            <a:solidFill>
              <a:srgbClr val="0069C5"/>
            </a:solidFill>
            <a:prstDash val="solid"/>
          </a:ln>
        </p:spPr>
        <p:style>
          <a:lnRef idx="2">
            <a:srgbClr val="2CBEBB">
              <a:shade val="50000"/>
            </a:srgbClr>
          </a:lnRef>
          <a:fillRef idx="1">
            <a:srgbClr val="2CBEBB"/>
          </a:fillRef>
          <a:effectRef idx="0">
            <a:srgbClr val="2CBEBB"/>
          </a:effectRef>
          <a:fontRef idx="minor">
            <a:srgbClr val="FFFFFF"/>
          </a:fontRef>
        </p:style>
        <p:txBody>
          <a:bodyPr lIns="108000" tIns="396000" rIns="108000" rtlCol="0" anchor="ctr">
            <a:normAutofit/>
          </a:bodyPr>
          <a:p>
            <a:pPr algn="ctr">
              <a:lnSpc>
                <a:spcPct val="130000"/>
              </a:lnSpc>
            </a:pPr>
            <a:r>
              <a:rPr lang="en-US" altLang="zh-CN" dirty="0">
                <a:solidFill>
                  <a:srgbClr val="FFFFFF">
                    <a:lumMod val="50000"/>
                  </a:srgbClr>
                </a:solidFill>
                <a:sym typeface="Arial" panose="020B0604020202020204" pitchFamily="34" charset="0"/>
              </a:rPr>
              <a:t> </a:t>
            </a:r>
            <a:endParaRPr lang="en-US" altLang="zh-CN" dirty="0">
              <a:solidFill>
                <a:srgbClr val="FFFFFF">
                  <a:lumMod val="50000"/>
                </a:srgbClr>
              </a:solidFill>
              <a:sym typeface="Arial" panose="020B0604020202020204" pitchFamily="34" charset="0"/>
            </a:endParaRPr>
          </a:p>
        </p:txBody>
      </p:sp>
      <p:sp>
        <p:nvSpPr>
          <p:cNvPr id="13" name="任意多边形 12"/>
          <p:cNvSpPr/>
          <p:nvPr>
            <p:custDataLst>
              <p:tags r:id="rId4"/>
            </p:custDataLst>
          </p:nvPr>
        </p:nvSpPr>
        <p:spPr>
          <a:xfrm>
            <a:off x="902335" y="1542415"/>
            <a:ext cx="2235200" cy="546735"/>
          </a:xfrm>
          <a:custGeom>
            <a:avLst/>
            <a:gdLst>
              <a:gd name="connsiteX0" fmla="*/ 0 w 1699491"/>
              <a:gd name="connsiteY0" fmla="*/ 0 h 342537"/>
              <a:gd name="connsiteX1" fmla="*/ 1699491 w 1699491"/>
              <a:gd name="connsiteY1" fmla="*/ 0 h 342537"/>
              <a:gd name="connsiteX2" fmla="*/ 1699491 w 1699491"/>
              <a:gd name="connsiteY2" fmla="*/ 185519 h 342537"/>
              <a:gd name="connsiteX3" fmla="*/ 858982 w 1699491"/>
              <a:gd name="connsiteY3" fmla="*/ 342537 h 342537"/>
              <a:gd name="connsiteX4" fmla="*/ 0 w 1699491"/>
              <a:gd name="connsiteY4" fmla="*/ 185519 h 3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1" h="342537">
                <a:moveTo>
                  <a:pt x="0" y="0"/>
                </a:moveTo>
                <a:lnTo>
                  <a:pt x="1699491" y="0"/>
                </a:lnTo>
                <a:lnTo>
                  <a:pt x="1699491" y="185519"/>
                </a:lnTo>
                <a:lnTo>
                  <a:pt x="858982" y="342537"/>
                </a:lnTo>
                <a:lnTo>
                  <a:pt x="0" y="185519"/>
                </a:lnTo>
                <a:close/>
              </a:path>
            </a:pathLst>
          </a:custGeom>
          <a:solidFill>
            <a:srgbClr val="4276AA"/>
          </a:solidFill>
          <a:ln w="19050">
            <a:solidFill>
              <a:srgbClr val="4276AA"/>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p>
            <a:pPr algn="ctr"/>
            <a:endParaRPr lang="zh-CN" altLang="en-US">
              <a:sym typeface="Arial" panose="020B0604020202020204" pitchFamily="34" charset="0"/>
            </a:endParaRPr>
          </a:p>
        </p:txBody>
      </p:sp>
      <p:sp>
        <p:nvSpPr>
          <p:cNvPr id="43" name="文本框 42"/>
          <p:cNvSpPr txBox="1"/>
          <p:nvPr>
            <p:custDataLst>
              <p:tags r:id="rId5"/>
            </p:custDataLst>
          </p:nvPr>
        </p:nvSpPr>
        <p:spPr>
          <a:xfrm>
            <a:off x="549275" y="2268220"/>
            <a:ext cx="2940050" cy="2899410"/>
          </a:xfrm>
          <a:prstGeom prst="rect">
            <a:avLst/>
          </a:prstGeom>
          <a:noFill/>
        </p:spPr>
        <p:txBody>
          <a:bodyPr wrap="square" rtlCol="0">
            <a:spAutoFit/>
          </a:bodyPr>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latin typeface="微软雅黑" panose="020B0503020204020204" pitchFamily="34" charset="-122"/>
                <a:ea typeface="微软雅黑" panose="020B0503020204020204" pitchFamily="34" charset="-122"/>
                <a:cs typeface="+mn-ea"/>
                <a:sym typeface="+mn-ea"/>
              </a:rPr>
              <a:t>V6.0版本新增多层内框架结构的计算和鉴定功能。</a:t>
            </a:r>
            <a:endParaRPr lang="zh-CN" altLang="en-US" sz="1600" kern="0" spc="150" dirty="0">
              <a:latin typeface="微软雅黑" panose="020B0503020204020204" pitchFamily="34" charset="-122"/>
              <a:ea typeface="微软雅黑" panose="020B0503020204020204" pitchFamily="34" charset="-122"/>
              <a:cs typeface="+mn-ea"/>
              <a:sym typeface="+mn-ea"/>
            </a:endParaRPr>
          </a:p>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r>
              <a:rPr lang="zh-CN" altLang="en-US" sz="1600" kern="0" spc="150" dirty="0">
                <a:latin typeface="微软雅黑" panose="020B0503020204020204" pitchFamily="34" charset="-122"/>
                <a:ea typeface="微软雅黑" panose="020B0503020204020204" pitchFamily="34" charset="-122"/>
                <a:cs typeface="+mn-ea"/>
                <a:sym typeface="+mn-ea"/>
              </a:rPr>
              <a:t>由于当时经济原因，并可获得较大的灵活空间，</a:t>
            </a:r>
            <a:r>
              <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rPr>
              <a:t>内框架结构多建于上世纪七十至九十年代。但其抗震性能较差，新规范中已没有该类结构体系。</a:t>
            </a: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a:p>
            <a:pPr indent="444500" algn="l" fontAlgn="auto">
              <a:lnSpc>
                <a:spcPct val="120000"/>
              </a:lnSpc>
              <a:spcAft>
                <a:spcPts val="600"/>
              </a:spcAft>
              <a:buClrTx/>
              <a:buSzTx/>
              <a:buFontTx/>
              <a:extLst>
                <a:ext uri="{35155182-B16C-46BC-9424-99874614C6A1}">
                  <wpsdc:indentchars xmlns:wpsdc="http://www.wps.cn/officeDocument/2017/drawingmlCustomData" val="200" checksum="909944644"/>
                </a:ext>
              </a:extLst>
            </a:pPr>
            <a:endParaRPr lang="zh-CN" altLang="en-US" sz="1600" kern="0" spc="150" dirty="0">
              <a:solidFill>
                <a:schemeClr val="tx1"/>
              </a:solidFill>
              <a:latin typeface="微软雅黑" panose="020B0503020204020204" pitchFamily="34" charset="-122"/>
              <a:ea typeface="微软雅黑" panose="020B0503020204020204" pitchFamily="34" charset="-122"/>
              <a:cs typeface="+mn-ea"/>
              <a:sym typeface="+mn-ea"/>
            </a:endParaRPr>
          </a:p>
        </p:txBody>
      </p:sp>
      <p:pic>
        <p:nvPicPr>
          <p:cNvPr id="14" name="图片 13" descr="343435333335353b333635363835323bbda8d6fe"/>
          <p:cNvPicPr>
            <a:picLocks noChangeAspect="1"/>
          </p:cNvPicPr>
          <p:nvPr>
            <p:custDataLst>
              <p:tags r:id="rId6"/>
            </p:custDataLst>
          </p:nvPr>
        </p:nvPicPr>
        <p:blipFill>
          <a:blip r:embed="rId7"/>
          <a:stretch>
            <a:fillRect/>
          </a:stretch>
        </p:blipFill>
        <p:spPr>
          <a:xfrm>
            <a:off x="1699895" y="1579880"/>
            <a:ext cx="668655" cy="395605"/>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增加内框架结构设计和鉴定功能</a:t>
            </a:r>
            <a:endParaRPr lang="zh-CN" altLang="en-US" dirty="0">
              <a:sym typeface="+mn-ea"/>
            </a:endParaRPr>
          </a:p>
        </p:txBody>
      </p:sp>
      <p:pic>
        <p:nvPicPr>
          <p:cNvPr id="10" name="图片 9"/>
          <p:cNvPicPr>
            <a:picLocks noChangeAspect="1"/>
          </p:cNvPicPr>
          <p:nvPr>
            <p:custDataLst>
              <p:tags r:id="rId1"/>
            </p:custDataLst>
          </p:nvPr>
        </p:nvPicPr>
        <p:blipFill>
          <a:blip r:embed="rId2"/>
          <a:srcRect r="1021" b="-3160"/>
          <a:stretch>
            <a:fillRect/>
          </a:stretch>
        </p:blipFill>
        <p:spPr>
          <a:xfrm rot="16200000">
            <a:off x="-1186180" y="2945130"/>
            <a:ext cx="3514725" cy="642620"/>
          </a:xfrm>
          <a:prstGeom prst="rect">
            <a:avLst/>
          </a:prstGeom>
        </p:spPr>
      </p:pic>
      <p:sp>
        <p:nvSpPr>
          <p:cNvPr id="11" name="椭圆 10"/>
          <p:cNvSpPr/>
          <p:nvPr>
            <p:custDataLst>
              <p:tags r:id="rId3"/>
            </p:custDataLst>
          </p:nvPr>
        </p:nvSpPr>
        <p:spPr>
          <a:xfrm>
            <a:off x="527685" y="2114550"/>
            <a:ext cx="285750" cy="285750"/>
          </a:xfrm>
          <a:prstGeom prst="ellipse">
            <a:avLst/>
          </a:prstGeom>
          <a:gradFill>
            <a:gsLst>
              <a:gs pos="0">
                <a:srgbClr val="FBFB11"/>
              </a:gs>
              <a:gs pos="100000">
                <a:srgbClr val="838309"/>
              </a:gs>
            </a:gsLst>
            <a:lin scaled="0"/>
          </a:gradFill>
          <a:ln>
            <a:noFill/>
          </a:ln>
          <a:effectLst>
            <a:outerShdw blurRad="292100" dist="266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cxnSp>
        <p:nvCxnSpPr>
          <p:cNvPr id="44" name="直接连接符 43"/>
          <p:cNvCxnSpPr/>
          <p:nvPr>
            <p:custDataLst>
              <p:tags r:id="rId4"/>
            </p:custDataLst>
          </p:nvPr>
        </p:nvCxnSpPr>
        <p:spPr>
          <a:xfrm>
            <a:off x="679864" y="2667296"/>
            <a:ext cx="0" cy="10800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5" name="文本框 14"/>
          <p:cNvSpPr txBox="1"/>
          <p:nvPr>
            <p:custDataLst>
              <p:tags r:id="rId5"/>
            </p:custDataLst>
          </p:nvPr>
        </p:nvSpPr>
        <p:spPr>
          <a:xfrm>
            <a:off x="896620" y="1675130"/>
            <a:ext cx="3377565" cy="368300"/>
          </a:xfrm>
          <a:prstGeom prst="rect">
            <a:avLst/>
          </a:prstGeom>
          <a:noFill/>
        </p:spPr>
        <p:txBody>
          <a:bodyPr wrap="square" rtlCol="0">
            <a:spAutoFit/>
          </a:bodyPr>
          <a:p>
            <a:pPr lvl="0">
              <a:defRPr/>
            </a:pPr>
            <a:r>
              <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rPr>
              <a:t>总参数设置</a:t>
            </a:r>
            <a:endPar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文本框 15"/>
          <p:cNvSpPr txBox="1"/>
          <p:nvPr>
            <p:custDataLst>
              <p:tags r:id="rId6"/>
            </p:custDataLst>
          </p:nvPr>
        </p:nvSpPr>
        <p:spPr>
          <a:xfrm>
            <a:off x="896620" y="3460750"/>
            <a:ext cx="3593465" cy="368300"/>
          </a:xfrm>
          <a:prstGeom prst="rect">
            <a:avLst/>
          </a:prstGeom>
          <a:noFill/>
        </p:spPr>
        <p:txBody>
          <a:bodyPr wrap="square" rtlCol="0">
            <a:spAutoFit/>
          </a:bodyPr>
          <a:p>
            <a:pPr lvl="0">
              <a:defRPr/>
            </a:pPr>
            <a:r>
              <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rPr>
              <a:t>计算及鉴定结果输出</a:t>
            </a:r>
            <a:endPar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椭圆 19"/>
          <p:cNvSpPr/>
          <p:nvPr>
            <p:custDataLst>
              <p:tags r:id="rId7"/>
            </p:custDataLst>
          </p:nvPr>
        </p:nvSpPr>
        <p:spPr>
          <a:xfrm>
            <a:off x="537210" y="3962400"/>
            <a:ext cx="285750" cy="285750"/>
          </a:xfrm>
          <a:prstGeom prst="ellipse">
            <a:avLst/>
          </a:prstGeom>
          <a:gradFill>
            <a:gsLst>
              <a:gs pos="0">
                <a:srgbClr val="FBFB11"/>
              </a:gs>
              <a:gs pos="100000">
                <a:srgbClr val="838309"/>
              </a:gs>
            </a:gsLst>
            <a:lin scaled="0"/>
          </a:gradFill>
          <a:ln>
            <a:noFill/>
          </a:ln>
          <a:effectLst>
            <a:outerShdw blurRad="292100" dist="266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sp>
        <p:nvSpPr>
          <p:cNvPr id="23" name="文本框 22"/>
          <p:cNvSpPr txBox="1"/>
          <p:nvPr>
            <p:custDataLst>
              <p:tags r:id="rId8"/>
            </p:custDataLst>
          </p:nvPr>
        </p:nvSpPr>
        <p:spPr>
          <a:xfrm>
            <a:off x="896620" y="2071370"/>
            <a:ext cx="3822700" cy="829945"/>
          </a:xfrm>
          <a:prstGeom prst="rect">
            <a:avLst/>
          </a:prstGeom>
          <a:noFill/>
        </p:spPr>
        <p:txBody>
          <a:bodyPr wrap="square" rtlCol="0">
            <a:spAutoFit/>
          </a:bodyPr>
          <a:p>
            <a:pPr lvl="0">
              <a:defRPr/>
            </a:pPr>
            <a:r>
              <a:rPr lang="zh-CN" altLang="en-US" sz="1600" dirty="0">
                <a:solidFill>
                  <a:schemeClr val="tx1"/>
                </a:solidFill>
                <a:latin typeface="黑体" panose="02010609060101010101" charset="-122"/>
                <a:ea typeface="黑体" panose="02010609060101010101" charset="-122"/>
                <a:cs typeface="Arial" panose="020B0604020202020204" pitchFamily="34" charset="0"/>
              </a:rPr>
              <a:t>总参数结构体系中设置</a:t>
            </a:r>
            <a:r>
              <a:rPr lang="en-US" altLang="zh-CN" sz="1600" dirty="0">
                <a:solidFill>
                  <a:schemeClr val="tx1"/>
                </a:solidFill>
                <a:latin typeface="黑体" panose="02010609060101010101" charset="-122"/>
                <a:ea typeface="黑体" panose="02010609060101010101" charset="-122"/>
                <a:cs typeface="Arial" panose="020B0604020202020204" pitchFamily="34" charset="0"/>
              </a:rPr>
              <a:t>“</a:t>
            </a:r>
            <a:r>
              <a:rPr lang="zh-CN" altLang="en-US" sz="1600" dirty="0">
                <a:solidFill>
                  <a:schemeClr val="tx1"/>
                </a:solidFill>
                <a:latin typeface="黑体" panose="02010609060101010101" charset="-122"/>
                <a:ea typeface="黑体" panose="02010609060101010101" charset="-122"/>
                <a:cs typeface="Arial" panose="020B0604020202020204" pitchFamily="34" charset="0"/>
              </a:rPr>
              <a:t>内框架结构</a:t>
            </a:r>
            <a:r>
              <a:rPr lang="en-US" altLang="zh-CN" sz="1600" dirty="0">
                <a:solidFill>
                  <a:schemeClr val="tx1"/>
                </a:solidFill>
                <a:latin typeface="黑体" panose="02010609060101010101" charset="-122"/>
                <a:ea typeface="黑体" panose="02010609060101010101" charset="-122"/>
                <a:cs typeface="Arial" panose="020B0604020202020204" pitchFamily="34" charset="0"/>
              </a:rPr>
              <a:t>”</a:t>
            </a:r>
            <a:r>
              <a:rPr lang="zh-CN" altLang="en-US" sz="1600" dirty="0">
                <a:solidFill>
                  <a:schemeClr val="tx1"/>
                </a:solidFill>
                <a:latin typeface="黑体" panose="02010609060101010101" charset="-122"/>
                <a:ea typeface="黑体" panose="02010609060101010101" charset="-122"/>
                <a:cs typeface="Arial" panose="020B0604020202020204" pitchFamily="34" charset="0"/>
              </a:rPr>
              <a:t>，并设置内框架层数以及框架柱剪力计算相关参数</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p:txBody>
      </p:sp>
      <p:sp>
        <p:nvSpPr>
          <p:cNvPr id="28" name="文本框 27"/>
          <p:cNvSpPr txBox="1"/>
          <p:nvPr>
            <p:custDataLst>
              <p:tags r:id="rId9"/>
            </p:custDataLst>
          </p:nvPr>
        </p:nvSpPr>
        <p:spPr>
          <a:xfrm>
            <a:off x="896620" y="3829050"/>
            <a:ext cx="3822700" cy="1076325"/>
          </a:xfrm>
          <a:prstGeom prst="rect">
            <a:avLst/>
          </a:prstGeom>
          <a:noFill/>
        </p:spPr>
        <p:txBody>
          <a:bodyPr wrap="square" rtlCol="0">
            <a:spAutoFit/>
          </a:bodyPr>
          <a:p>
            <a:pPr lvl="0">
              <a:defRPr/>
            </a:pPr>
            <a:r>
              <a:rPr lang="zh-CN" altLang="en-US" sz="1600" dirty="0">
                <a:solidFill>
                  <a:schemeClr val="tx1"/>
                </a:solidFill>
                <a:latin typeface="黑体" panose="02010609060101010101" charset="-122"/>
                <a:ea typeface="黑体" panose="02010609060101010101" charset="-122"/>
                <a:cs typeface="Arial" panose="020B0604020202020204" pitchFamily="34" charset="0"/>
              </a:rPr>
              <a:t>计算完成后，可输出内部框架部分的内力计算、构件承载力鉴定内容，并可输出砌体墙部分和框架部分的综合抗震能力指数；</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p:txBody>
      </p:sp>
      <p:pic>
        <p:nvPicPr>
          <p:cNvPr id="3" name="图片 2"/>
          <p:cNvPicPr>
            <a:picLocks noChangeAspect="1"/>
          </p:cNvPicPr>
          <p:nvPr>
            <p:custDataLst>
              <p:tags r:id="rId10"/>
            </p:custDataLst>
          </p:nvPr>
        </p:nvPicPr>
        <p:blipFill>
          <a:blip r:embed="rId11"/>
          <a:srcRect l="22550" r="38983"/>
          <a:stretch>
            <a:fillRect/>
          </a:stretch>
        </p:blipFill>
        <p:spPr>
          <a:xfrm>
            <a:off x="4719320" y="1361440"/>
            <a:ext cx="1844675" cy="3810635"/>
          </a:xfrm>
          <a:prstGeom prst="rect">
            <a:avLst/>
          </a:prstGeom>
        </p:spPr>
      </p:pic>
      <p:pic>
        <p:nvPicPr>
          <p:cNvPr id="4" name="图片 3"/>
          <p:cNvPicPr>
            <a:picLocks noChangeAspect="1"/>
          </p:cNvPicPr>
          <p:nvPr>
            <p:custDataLst>
              <p:tags r:id="rId12"/>
            </p:custDataLst>
          </p:nvPr>
        </p:nvPicPr>
        <p:blipFill>
          <a:blip r:embed="rId13"/>
          <a:stretch>
            <a:fillRect/>
          </a:stretch>
        </p:blipFill>
        <p:spPr>
          <a:xfrm>
            <a:off x="6637020" y="1361440"/>
            <a:ext cx="5332095" cy="5144770"/>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增加内框架结构设计和鉴定功能</a:t>
            </a:r>
            <a:endParaRPr lang="zh-CN" altLang="en-US" dirty="0">
              <a:sym typeface="+mn-ea"/>
            </a:endParaRPr>
          </a:p>
        </p:txBody>
      </p:sp>
      <p:pic>
        <p:nvPicPr>
          <p:cNvPr id="10" name="图片 9"/>
          <p:cNvPicPr>
            <a:picLocks noChangeAspect="1"/>
          </p:cNvPicPr>
          <p:nvPr>
            <p:custDataLst>
              <p:tags r:id="rId1"/>
            </p:custDataLst>
          </p:nvPr>
        </p:nvPicPr>
        <p:blipFill>
          <a:blip r:embed="rId2"/>
          <a:srcRect r="1021" b="-3160"/>
          <a:stretch>
            <a:fillRect/>
          </a:stretch>
        </p:blipFill>
        <p:spPr>
          <a:xfrm rot="16200000">
            <a:off x="-1186180" y="2945130"/>
            <a:ext cx="3514725" cy="642620"/>
          </a:xfrm>
          <a:prstGeom prst="rect">
            <a:avLst/>
          </a:prstGeom>
        </p:spPr>
      </p:pic>
      <p:sp>
        <p:nvSpPr>
          <p:cNvPr id="11" name="椭圆 10"/>
          <p:cNvSpPr/>
          <p:nvPr>
            <p:custDataLst>
              <p:tags r:id="rId3"/>
            </p:custDataLst>
          </p:nvPr>
        </p:nvSpPr>
        <p:spPr>
          <a:xfrm>
            <a:off x="527685" y="2114550"/>
            <a:ext cx="285750" cy="285750"/>
          </a:xfrm>
          <a:prstGeom prst="ellipse">
            <a:avLst/>
          </a:prstGeom>
          <a:gradFill>
            <a:gsLst>
              <a:gs pos="0">
                <a:srgbClr val="FBFB11"/>
              </a:gs>
              <a:gs pos="100000">
                <a:srgbClr val="838309"/>
              </a:gs>
            </a:gsLst>
            <a:lin scaled="0"/>
          </a:gradFill>
          <a:ln>
            <a:noFill/>
          </a:ln>
          <a:effectLst>
            <a:outerShdw blurRad="292100" dist="266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cxnSp>
        <p:nvCxnSpPr>
          <p:cNvPr id="44" name="直接连接符 43"/>
          <p:cNvCxnSpPr/>
          <p:nvPr>
            <p:custDataLst>
              <p:tags r:id="rId4"/>
            </p:custDataLst>
          </p:nvPr>
        </p:nvCxnSpPr>
        <p:spPr>
          <a:xfrm>
            <a:off x="679864" y="2667296"/>
            <a:ext cx="0" cy="10800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5" name="文本框 14"/>
          <p:cNvSpPr txBox="1"/>
          <p:nvPr>
            <p:custDataLst>
              <p:tags r:id="rId5"/>
            </p:custDataLst>
          </p:nvPr>
        </p:nvSpPr>
        <p:spPr>
          <a:xfrm>
            <a:off x="896620" y="1675130"/>
            <a:ext cx="3377565" cy="368300"/>
          </a:xfrm>
          <a:prstGeom prst="rect">
            <a:avLst/>
          </a:prstGeom>
          <a:noFill/>
        </p:spPr>
        <p:txBody>
          <a:bodyPr wrap="square" rtlCol="0">
            <a:spAutoFit/>
          </a:bodyPr>
          <a:p>
            <a:pPr lvl="0">
              <a:defRPr/>
            </a:pPr>
            <a:r>
              <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rPr>
              <a:t>总参数设置</a:t>
            </a:r>
            <a:endPar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文本框 15"/>
          <p:cNvSpPr txBox="1"/>
          <p:nvPr>
            <p:custDataLst>
              <p:tags r:id="rId6"/>
            </p:custDataLst>
          </p:nvPr>
        </p:nvSpPr>
        <p:spPr>
          <a:xfrm>
            <a:off x="896620" y="3460750"/>
            <a:ext cx="3593465" cy="368300"/>
          </a:xfrm>
          <a:prstGeom prst="rect">
            <a:avLst/>
          </a:prstGeom>
          <a:noFill/>
        </p:spPr>
        <p:txBody>
          <a:bodyPr wrap="square" rtlCol="0">
            <a:spAutoFit/>
          </a:bodyPr>
          <a:p>
            <a:pPr lvl="0">
              <a:defRPr/>
            </a:pPr>
            <a:r>
              <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rPr>
              <a:t>计算及鉴定结果输出</a:t>
            </a:r>
            <a:endPar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椭圆 19"/>
          <p:cNvSpPr/>
          <p:nvPr>
            <p:custDataLst>
              <p:tags r:id="rId7"/>
            </p:custDataLst>
          </p:nvPr>
        </p:nvSpPr>
        <p:spPr>
          <a:xfrm>
            <a:off x="537210" y="3962400"/>
            <a:ext cx="285750" cy="285750"/>
          </a:xfrm>
          <a:prstGeom prst="ellipse">
            <a:avLst/>
          </a:prstGeom>
          <a:gradFill>
            <a:gsLst>
              <a:gs pos="0">
                <a:srgbClr val="FBFB11"/>
              </a:gs>
              <a:gs pos="100000">
                <a:srgbClr val="838309"/>
              </a:gs>
            </a:gsLst>
            <a:lin scaled="0"/>
          </a:gradFill>
          <a:ln>
            <a:noFill/>
          </a:ln>
          <a:effectLst>
            <a:outerShdw blurRad="292100" dist="266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sp>
        <p:nvSpPr>
          <p:cNvPr id="23" name="文本框 22"/>
          <p:cNvSpPr txBox="1"/>
          <p:nvPr>
            <p:custDataLst>
              <p:tags r:id="rId8"/>
            </p:custDataLst>
          </p:nvPr>
        </p:nvSpPr>
        <p:spPr>
          <a:xfrm>
            <a:off x="896620" y="2071370"/>
            <a:ext cx="3822700" cy="829945"/>
          </a:xfrm>
          <a:prstGeom prst="rect">
            <a:avLst/>
          </a:prstGeom>
          <a:noFill/>
        </p:spPr>
        <p:txBody>
          <a:bodyPr wrap="square" rtlCol="0">
            <a:spAutoFit/>
          </a:bodyPr>
          <a:p>
            <a:pPr lvl="0">
              <a:defRPr/>
            </a:pPr>
            <a:r>
              <a:rPr lang="zh-CN" altLang="en-US" sz="1600" dirty="0">
                <a:solidFill>
                  <a:schemeClr val="tx1"/>
                </a:solidFill>
                <a:latin typeface="黑体" panose="02010609060101010101" charset="-122"/>
                <a:ea typeface="黑体" panose="02010609060101010101" charset="-122"/>
                <a:cs typeface="Arial" panose="020B0604020202020204" pitchFamily="34" charset="0"/>
              </a:rPr>
              <a:t>总参数结构体系中设置</a:t>
            </a:r>
            <a:r>
              <a:rPr lang="en-US" altLang="zh-CN" sz="1600" dirty="0">
                <a:solidFill>
                  <a:schemeClr val="tx1"/>
                </a:solidFill>
                <a:latin typeface="黑体" panose="02010609060101010101" charset="-122"/>
                <a:ea typeface="黑体" panose="02010609060101010101" charset="-122"/>
                <a:cs typeface="Arial" panose="020B0604020202020204" pitchFamily="34" charset="0"/>
              </a:rPr>
              <a:t>“</a:t>
            </a:r>
            <a:r>
              <a:rPr lang="zh-CN" altLang="en-US" sz="1600" dirty="0">
                <a:solidFill>
                  <a:schemeClr val="tx1"/>
                </a:solidFill>
                <a:latin typeface="黑体" panose="02010609060101010101" charset="-122"/>
                <a:ea typeface="黑体" panose="02010609060101010101" charset="-122"/>
                <a:cs typeface="Arial" panose="020B0604020202020204" pitchFamily="34" charset="0"/>
              </a:rPr>
              <a:t>内框架结构</a:t>
            </a:r>
            <a:r>
              <a:rPr lang="en-US" altLang="zh-CN" sz="1600" dirty="0">
                <a:solidFill>
                  <a:schemeClr val="tx1"/>
                </a:solidFill>
                <a:latin typeface="黑体" panose="02010609060101010101" charset="-122"/>
                <a:ea typeface="黑体" panose="02010609060101010101" charset="-122"/>
                <a:cs typeface="Arial" panose="020B0604020202020204" pitchFamily="34" charset="0"/>
              </a:rPr>
              <a:t>”</a:t>
            </a:r>
            <a:r>
              <a:rPr lang="zh-CN" altLang="en-US" sz="1600" dirty="0">
                <a:solidFill>
                  <a:schemeClr val="tx1"/>
                </a:solidFill>
                <a:latin typeface="黑体" panose="02010609060101010101" charset="-122"/>
                <a:ea typeface="黑体" panose="02010609060101010101" charset="-122"/>
                <a:cs typeface="Arial" panose="020B0604020202020204" pitchFamily="34" charset="0"/>
              </a:rPr>
              <a:t>，并设置内框架层数以及框架柱剪力计算相关参数</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p:txBody>
      </p:sp>
      <p:sp>
        <p:nvSpPr>
          <p:cNvPr id="28" name="文本框 27"/>
          <p:cNvSpPr txBox="1"/>
          <p:nvPr>
            <p:custDataLst>
              <p:tags r:id="rId9"/>
            </p:custDataLst>
          </p:nvPr>
        </p:nvSpPr>
        <p:spPr>
          <a:xfrm>
            <a:off x="896620" y="3829050"/>
            <a:ext cx="3822700" cy="1076325"/>
          </a:xfrm>
          <a:prstGeom prst="rect">
            <a:avLst/>
          </a:prstGeom>
          <a:noFill/>
        </p:spPr>
        <p:txBody>
          <a:bodyPr wrap="square" rtlCol="0">
            <a:spAutoFit/>
          </a:bodyPr>
          <a:p>
            <a:pPr lvl="0">
              <a:defRPr/>
            </a:pPr>
            <a:r>
              <a:rPr lang="zh-CN" altLang="en-US" sz="1600" dirty="0">
                <a:solidFill>
                  <a:schemeClr val="tx1"/>
                </a:solidFill>
                <a:latin typeface="黑体" panose="02010609060101010101" charset="-122"/>
                <a:ea typeface="黑体" panose="02010609060101010101" charset="-122"/>
                <a:cs typeface="Arial" panose="020B0604020202020204" pitchFamily="34" charset="0"/>
              </a:rPr>
              <a:t>计算完成后，可输出内部框架部分的内力计算、构件承载力鉴定内容，并可输出砌体墙部分和框架部分的综合抗震能力指数；</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p:txBody>
      </p:sp>
      <p:pic>
        <p:nvPicPr>
          <p:cNvPr id="7" name="图片 6"/>
          <p:cNvPicPr>
            <a:picLocks noChangeAspect="1"/>
          </p:cNvPicPr>
          <p:nvPr>
            <p:custDataLst>
              <p:tags r:id="rId10"/>
            </p:custDataLst>
          </p:nvPr>
        </p:nvPicPr>
        <p:blipFill>
          <a:blip r:embed="rId11"/>
          <a:stretch>
            <a:fillRect/>
          </a:stretch>
        </p:blipFill>
        <p:spPr>
          <a:xfrm>
            <a:off x="4792980" y="1509395"/>
            <a:ext cx="6860540" cy="4133850"/>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增加鉴定报告构件评级表格输出设置功能</a:t>
            </a:r>
            <a:endParaRPr lang="zh-CN" altLang="en-US" dirty="0">
              <a:sym typeface="+mn-ea"/>
            </a:endParaRPr>
          </a:p>
        </p:txBody>
      </p:sp>
      <p:pic>
        <p:nvPicPr>
          <p:cNvPr id="4" name="图片 3"/>
          <p:cNvPicPr>
            <a:picLocks noChangeAspect="1"/>
          </p:cNvPicPr>
          <p:nvPr>
            <p:custDataLst>
              <p:tags r:id="rId1"/>
            </p:custDataLst>
          </p:nvPr>
        </p:nvPicPr>
        <p:blipFill>
          <a:blip r:embed="rId2"/>
          <a:srcRect r="1021" b="-3160"/>
          <a:stretch>
            <a:fillRect/>
          </a:stretch>
        </p:blipFill>
        <p:spPr>
          <a:xfrm rot="16200000">
            <a:off x="-1186180" y="2945130"/>
            <a:ext cx="3514725" cy="642620"/>
          </a:xfrm>
          <a:prstGeom prst="rect">
            <a:avLst/>
          </a:prstGeom>
        </p:spPr>
      </p:pic>
      <p:sp>
        <p:nvSpPr>
          <p:cNvPr id="8" name="椭圆 7"/>
          <p:cNvSpPr/>
          <p:nvPr>
            <p:custDataLst>
              <p:tags r:id="rId3"/>
            </p:custDataLst>
          </p:nvPr>
        </p:nvSpPr>
        <p:spPr>
          <a:xfrm>
            <a:off x="527685" y="2114550"/>
            <a:ext cx="285750" cy="285750"/>
          </a:xfrm>
          <a:prstGeom prst="ellipse">
            <a:avLst/>
          </a:prstGeom>
          <a:gradFill>
            <a:gsLst>
              <a:gs pos="0">
                <a:srgbClr val="FBFB11"/>
              </a:gs>
              <a:gs pos="100000">
                <a:srgbClr val="838309"/>
              </a:gs>
            </a:gsLst>
            <a:lin scaled="0"/>
          </a:gradFill>
          <a:ln>
            <a:noFill/>
          </a:ln>
          <a:effectLst>
            <a:outerShdw blurRad="292100" dist="266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cxnSp>
        <p:nvCxnSpPr>
          <p:cNvPr id="44" name="直接连接符 43"/>
          <p:cNvCxnSpPr/>
          <p:nvPr>
            <p:custDataLst>
              <p:tags r:id="rId4"/>
            </p:custDataLst>
          </p:nvPr>
        </p:nvCxnSpPr>
        <p:spPr>
          <a:xfrm>
            <a:off x="679864" y="2667296"/>
            <a:ext cx="0" cy="10800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5" name="文本框 14"/>
          <p:cNvSpPr txBox="1"/>
          <p:nvPr>
            <p:custDataLst>
              <p:tags r:id="rId5"/>
            </p:custDataLst>
          </p:nvPr>
        </p:nvSpPr>
        <p:spPr>
          <a:xfrm>
            <a:off x="896620" y="1675130"/>
            <a:ext cx="3377565" cy="368300"/>
          </a:xfrm>
          <a:prstGeom prst="rect">
            <a:avLst/>
          </a:prstGeom>
          <a:noFill/>
        </p:spPr>
        <p:txBody>
          <a:bodyPr wrap="square" rtlCol="0">
            <a:spAutoFit/>
          </a:bodyPr>
          <a:p>
            <a:pPr lvl="0">
              <a:defRPr/>
            </a:pPr>
            <a:r>
              <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rPr>
              <a:t>前处理交互设置</a:t>
            </a:r>
            <a:endPar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文本框 15"/>
          <p:cNvSpPr txBox="1"/>
          <p:nvPr>
            <p:custDataLst>
              <p:tags r:id="rId6"/>
            </p:custDataLst>
          </p:nvPr>
        </p:nvSpPr>
        <p:spPr>
          <a:xfrm>
            <a:off x="896620" y="3460750"/>
            <a:ext cx="4277995" cy="368300"/>
          </a:xfrm>
          <a:prstGeom prst="rect">
            <a:avLst/>
          </a:prstGeom>
          <a:noFill/>
        </p:spPr>
        <p:txBody>
          <a:bodyPr wrap="square" rtlCol="0">
            <a:spAutoFit/>
          </a:bodyPr>
          <a:p>
            <a:pPr lvl="0">
              <a:defRPr/>
            </a:pPr>
            <a:r>
              <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rPr>
              <a:t>鉴定报告输出设置对话框勾选设置参数</a:t>
            </a:r>
            <a:endPar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椭圆 19"/>
          <p:cNvSpPr/>
          <p:nvPr>
            <p:custDataLst>
              <p:tags r:id="rId7"/>
            </p:custDataLst>
          </p:nvPr>
        </p:nvSpPr>
        <p:spPr>
          <a:xfrm>
            <a:off x="537210" y="3962400"/>
            <a:ext cx="285750" cy="285750"/>
          </a:xfrm>
          <a:prstGeom prst="ellipse">
            <a:avLst/>
          </a:prstGeom>
          <a:gradFill>
            <a:gsLst>
              <a:gs pos="0">
                <a:srgbClr val="FBFB11"/>
              </a:gs>
              <a:gs pos="100000">
                <a:srgbClr val="838309"/>
              </a:gs>
            </a:gsLst>
            <a:lin scaled="0"/>
          </a:gradFill>
          <a:ln>
            <a:noFill/>
          </a:ln>
          <a:effectLst>
            <a:outerShdw blurRad="292100" dist="266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pic>
        <p:nvPicPr>
          <p:cNvPr id="22" name="图片 21"/>
          <p:cNvPicPr>
            <a:picLocks noChangeAspect="1"/>
          </p:cNvPicPr>
          <p:nvPr>
            <p:custDataLst>
              <p:tags r:id="rId8"/>
            </p:custDataLst>
          </p:nvPr>
        </p:nvPicPr>
        <p:blipFill>
          <a:blip r:embed="rId9"/>
          <a:stretch>
            <a:fillRect/>
          </a:stretch>
        </p:blipFill>
        <p:spPr>
          <a:xfrm>
            <a:off x="5510530" y="1508760"/>
            <a:ext cx="2071370" cy="3804285"/>
          </a:xfrm>
          <a:prstGeom prst="rect">
            <a:avLst/>
          </a:prstGeom>
        </p:spPr>
      </p:pic>
      <p:sp>
        <p:nvSpPr>
          <p:cNvPr id="23" name="文本框 22"/>
          <p:cNvSpPr txBox="1"/>
          <p:nvPr>
            <p:custDataLst>
              <p:tags r:id="rId10"/>
            </p:custDataLst>
          </p:nvPr>
        </p:nvSpPr>
        <p:spPr>
          <a:xfrm>
            <a:off x="896620" y="2071370"/>
            <a:ext cx="3822700" cy="1076325"/>
          </a:xfrm>
          <a:prstGeom prst="rect">
            <a:avLst/>
          </a:prstGeom>
          <a:noFill/>
        </p:spPr>
        <p:txBody>
          <a:bodyPr wrap="square" rtlCol="0">
            <a:spAutoFit/>
          </a:bodyPr>
          <a:p>
            <a:pPr lvl="0">
              <a:defRPr/>
            </a:pPr>
            <a:r>
              <a:rPr lang="zh-CN" altLang="en-US" sz="1600" dirty="0">
                <a:solidFill>
                  <a:schemeClr val="tx1"/>
                </a:solidFill>
                <a:latin typeface="黑体" panose="02010609060101010101" charset="-122"/>
                <a:ea typeface="黑体" panose="02010609060101010101" charset="-122"/>
                <a:cs typeface="Arial" panose="020B0604020202020204" pitchFamily="34" charset="0"/>
              </a:rPr>
              <a:t>首先在前处理中进行交互设置在鉴定报告评级表格中输出的构件（砌体墙在砌体模块进行交互设置，其它构件在前处理及计算模块进行设置）</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p:txBody>
      </p:sp>
      <p:pic>
        <p:nvPicPr>
          <p:cNvPr id="27" name="图片 26"/>
          <p:cNvPicPr>
            <a:picLocks noChangeAspect="1"/>
          </p:cNvPicPr>
          <p:nvPr>
            <p:custDataLst>
              <p:tags r:id="rId11"/>
            </p:custDataLst>
          </p:nvPr>
        </p:nvPicPr>
        <p:blipFill>
          <a:blip r:embed="rId12"/>
          <a:stretch>
            <a:fillRect/>
          </a:stretch>
        </p:blipFill>
        <p:spPr>
          <a:xfrm>
            <a:off x="7717790" y="1508760"/>
            <a:ext cx="3905250" cy="4856480"/>
          </a:xfrm>
          <a:prstGeom prst="rect">
            <a:avLst/>
          </a:prstGeom>
        </p:spPr>
      </p:pic>
      <p:sp>
        <p:nvSpPr>
          <p:cNvPr id="28" name="文本框 27"/>
          <p:cNvSpPr txBox="1"/>
          <p:nvPr>
            <p:custDataLst>
              <p:tags r:id="rId13"/>
            </p:custDataLst>
          </p:nvPr>
        </p:nvSpPr>
        <p:spPr>
          <a:xfrm>
            <a:off x="896620" y="3829050"/>
            <a:ext cx="3822700" cy="1076325"/>
          </a:xfrm>
          <a:prstGeom prst="rect">
            <a:avLst/>
          </a:prstGeom>
          <a:noFill/>
        </p:spPr>
        <p:txBody>
          <a:bodyPr wrap="square" rtlCol="0">
            <a:spAutoFit/>
          </a:bodyPr>
          <a:p>
            <a:pPr lvl="0">
              <a:defRPr/>
            </a:pPr>
            <a:r>
              <a:rPr lang="zh-CN" altLang="en-US" sz="1600" dirty="0">
                <a:solidFill>
                  <a:schemeClr val="tx1"/>
                </a:solidFill>
                <a:latin typeface="黑体" panose="02010609060101010101" charset="-122"/>
                <a:ea typeface="黑体" panose="02010609060101010101" charset="-122"/>
                <a:cs typeface="Arial" panose="020B0604020202020204" pitchFamily="34" charset="0"/>
              </a:rPr>
              <a:t>前处理设置完成后，在鉴定报告输出设置中勾选“构件评级表格中构件数量根据前处理交互输出”选项，鉴定报告构件评级表格中会按交互的构件进行输出</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增加鉴定报告构件评级表格输出设置功能</a:t>
            </a:r>
            <a:endParaRPr lang="zh-CN" altLang="en-US" dirty="0">
              <a:sym typeface="+mn-ea"/>
            </a:endParaRPr>
          </a:p>
        </p:txBody>
      </p:sp>
      <p:pic>
        <p:nvPicPr>
          <p:cNvPr id="4" name="图片 3"/>
          <p:cNvPicPr>
            <a:picLocks noChangeAspect="1"/>
          </p:cNvPicPr>
          <p:nvPr>
            <p:custDataLst>
              <p:tags r:id="rId1"/>
            </p:custDataLst>
          </p:nvPr>
        </p:nvPicPr>
        <p:blipFill>
          <a:blip r:embed="rId2"/>
          <a:srcRect r="1021" b="-3160"/>
          <a:stretch>
            <a:fillRect/>
          </a:stretch>
        </p:blipFill>
        <p:spPr>
          <a:xfrm rot="16200000">
            <a:off x="-1186180" y="2945130"/>
            <a:ext cx="3514725" cy="642620"/>
          </a:xfrm>
          <a:prstGeom prst="rect">
            <a:avLst/>
          </a:prstGeom>
        </p:spPr>
      </p:pic>
      <p:sp>
        <p:nvSpPr>
          <p:cNvPr id="8" name="椭圆 7"/>
          <p:cNvSpPr/>
          <p:nvPr>
            <p:custDataLst>
              <p:tags r:id="rId3"/>
            </p:custDataLst>
          </p:nvPr>
        </p:nvSpPr>
        <p:spPr>
          <a:xfrm>
            <a:off x="527685" y="2114550"/>
            <a:ext cx="285750" cy="285750"/>
          </a:xfrm>
          <a:prstGeom prst="ellipse">
            <a:avLst/>
          </a:prstGeom>
          <a:gradFill>
            <a:gsLst>
              <a:gs pos="0">
                <a:srgbClr val="FBFB11"/>
              </a:gs>
              <a:gs pos="100000">
                <a:srgbClr val="838309"/>
              </a:gs>
            </a:gsLst>
            <a:lin scaled="0"/>
          </a:gradFill>
          <a:ln>
            <a:noFill/>
          </a:ln>
          <a:effectLst>
            <a:outerShdw blurRad="292100" dist="266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cxnSp>
        <p:nvCxnSpPr>
          <p:cNvPr id="44" name="直接连接符 43"/>
          <p:cNvCxnSpPr/>
          <p:nvPr>
            <p:custDataLst>
              <p:tags r:id="rId4"/>
            </p:custDataLst>
          </p:nvPr>
        </p:nvCxnSpPr>
        <p:spPr>
          <a:xfrm>
            <a:off x="679864" y="2667296"/>
            <a:ext cx="0" cy="10800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5" name="文本框 14"/>
          <p:cNvSpPr txBox="1"/>
          <p:nvPr>
            <p:custDataLst>
              <p:tags r:id="rId5"/>
            </p:custDataLst>
          </p:nvPr>
        </p:nvSpPr>
        <p:spPr>
          <a:xfrm>
            <a:off x="896620" y="1675130"/>
            <a:ext cx="3377565" cy="368300"/>
          </a:xfrm>
          <a:prstGeom prst="rect">
            <a:avLst/>
          </a:prstGeom>
          <a:noFill/>
        </p:spPr>
        <p:txBody>
          <a:bodyPr wrap="square" rtlCol="0">
            <a:spAutoFit/>
          </a:bodyPr>
          <a:p>
            <a:pPr lvl="0">
              <a:defRPr/>
            </a:pPr>
            <a:r>
              <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rPr>
              <a:t>前处理交互设置</a:t>
            </a:r>
            <a:endPar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文本框 15"/>
          <p:cNvSpPr txBox="1"/>
          <p:nvPr>
            <p:custDataLst>
              <p:tags r:id="rId6"/>
            </p:custDataLst>
          </p:nvPr>
        </p:nvSpPr>
        <p:spPr>
          <a:xfrm>
            <a:off x="896620" y="3460750"/>
            <a:ext cx="4277995" cy="368300"/>
          </a:xfrm>
          <a:prstGeom prst="rect">
            <a:avLst/>
          </a:prstGeom>
          <a:noFill/>
        </p:spPr>
        <p:txBody>
          <a:bodyPr wrap="square" rtlCol="0">
            <a:spAutoFit/>
          </a:bodyPr>
          <a:p>
            <a:pPr lvl="0">
              <a:defRPr/>
            </a:pPr>
            <a:r>
              <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rPr>
              <a:t>鉴定报告输出设置对话框勾选设置参数</a:t>
            </a:r>
            <a:endParaRPr lang="zh-CN" altLang="en-US" b="1" dirty="0">
              <a:gradFill>
                <a:gsLst>
                  <a:gs pos="50000">
                    <a:srgbClr val="97C8E1"/>
                  </a:gs>
                  <a:gs pos="0">
                    <a:srgbClr val="BADAEB"/>
                  </a:gs>
                  <a:gs pos="100000">
                    <a:srgbClr val="74B5D6"/>
                  </a:gs>
                </a:gsLst>
                <a:lin scaled="1"/>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椭圆 19"/>
          <p:cNvSpPr/>
          <p:nvPr>
            <p:custDataLst>
              <p:tags r:id="rId7"/>
            </p:custDataLst>
          </p:nvPr>
        </p:nvSpPr>
        <p:spPr>
          <a:xfrm>
            <a:off x="537210" y="3962400"/>
            <a:ext cx="285750" cy="285750"/>
          </a:xfrm>
          <a:prstGeom prst="ellipse">
            <a:avLst/>
          </a:prstGeom>
          <a:gradFill>
            <a:gsLst>
              <a:gs pos="0">
                <a:srgbClr val="FBFB11"/>
              </a:gs>
              <a:gs pos="100000">
                <a:srgbClr val="838309"/>
              </a:gs>
            </a:gsLst>
            <a:lin scaled="0"/>
          </a:gradFill>
          <a:ln>
            <a:noFill/>
          </a:ln>
          <a:effectLst>
            <a:outerShdw blurRad="292100" dist="266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Agency FB" panose="020B0503020202020204" pitchFamily="34" charset="0"/>
              <a:ea typeface="等线" panose="02010600030101010101" charset="-122"/>
              <a:cs typeface="+mn-cs"/>
            </a:endParaRPr>
          </a:p>
        </p:txBody>
      </p:sp>
      <p:sp>
        <p:nvSpPr>
          <p:cNvPr id="23" name="文本框 22"/>
          <p:cNvSpPr txBox="1"/>
          <p:nvPr>
            <p:custDataLst>
              <p:tags r:id="rId8"/>
            </p:custDataLst>
          </p:nvPr>
        </p:nvSpPr>
        <p:spPr>
          <a:xfrm>
            <a:off x="896620" y="2071370"/>
            <a:ext cx="3822700" cy="1076325"/>
          </a:xfrm>
          <a:prstGeom prst="rect">
            <a:avLst/>
          </a:prstGeom>
          <a:noFill/>
        </p:spPr>
        <p:txBody>
          <a:bodyPr wrap="square" rtlCol="0">
            <a:spAutoFit/>
          </a:bodyPr>
          <a:p>
            <a:pPr lvl="0">
              <a:defRPr/>
            </a:pPr>
            <a:r>
              <a:rPr lang="zh-CN" altLang="en-US" sz="1600" dirty="0">
                <a:solidFill>
                  <a:schemeClr val="tx1"/>
                </a:solidFill>
                <a:latin typeface="黑体" panose="02010609060101010101" charset="-122"/>
                <a:ea typeface="黑体" panose="02010609060101010101" charset="-122"/>
                <a:cs typeface="Arial" panose="020B0604020202020204" pitchFamily="34" charset="0"/>
              </a:rPr>
              <a:t>首先在前处理中进行交互设置在鉴定报告评级表格中输出的构件（砌体墙在砌体模块进行交互设置，其它构件在前处理及计算模块进行设置）</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p:txBody>
      </p:sp>
      <p:sp>
        <p:nvSpPr>
          <p:cNvPr id="28" name="文本框 27"/>
          <p:cNvSpPr txBox="1"/>
          <p:nvPr>
            <p:custDataLst>
              <p:tags r:id="rId9"/>
            </p:custDataLst>
          </p:nvPr>
        </p:nvSpPr>
        <p:spPr>
          <a:xfrm>
            <a:off x="896620" y="3829050"/>
            <a:ext cx="3822700" cy="1076325"/>
          </a:xfrm>
          <a:prstGeom prst="rect">
            <a:avLst/>
          </a:prstGeom>
          <a:noFill/>
        </p:spPr>
        <p:txBody>
          <a:bodyPr wrap="square" rtlCol="0">
            <a:spAutoFit/>
          </a:bodyPr>
          <a:p>
            <a:pPr lvl="0">
              <a:defRPr/>
            </a:pPr>
            <a:r>
              <a:rPr lang="zh-CN" altLang="en-US" sz="1600" dirty="0">
                <a:solidFill>
                  <a:schemeClr val="tx1"/>
                </a:solidFill>
                <a:latin typeface="黑体" panose="02010609060101010101" charset="-122"/>
                <a:ea typeface="黑体" panose="02010609060101010101" charset="-122"/>
                <a:cs typeface="Arial" panose="020B0604020202020204" pitchFamily="34" charset="0"/>
              </a:rPr>
              <a:t>前处理设置完成后，在鉴定报告输出设置中勾选“构件评级表格中构件数量根据前处理交互输出”选项，鉴定报告构件评级表格中会按交互的构件进行输出</a:t>
            </a:r>
            <a:endParaRPr lang="zh-CN" altLang="en-US" sz="1600" dirty="0">
              <a:solidFill>
                <a:schemeClr val="tx1"/>
              </a:solidFill>
              <a:latin typeface="黑体" panose="02010609060101010101" charset="-122"/>
              <a:ea typeface="黑体" panose="02010609060101010101" charset="-122"/>
              <a:cs typeface="Arial" panose="020B0604020202020204" pitchFamily="34" charset="0"/>
            </a:endParaRPr>
          </a:p>
        </p:txBody>
      </p:sp>
      <p:pic>
        <p:nvPicPr>
          <p:cNvPr id="3" name="图片 2"/>
          <p:cNvPicPr>
            <a:picLocks noChangeAspect="1"/>
          </p:cNvPicPr>
          <p:nvPr>
            <p:custDataLst>
              <p:tags r:id="rId10"/>
            </p:custDataLst>
          </p:nvPr>
        </p:nvPicPr>
        <p:blipFill>
          <a:blip r:embed="rId11"/>
          <a:stretch>
            <a:fillRect/>
          </a:stretch>
        </p:blipFill>
        <p:spPr>
          <a:xfrm>
            <a:off x="5510530" y="1509395"/>
            <a:ext cx="6011545" cy="4239895"/>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增加鉴定报告构件评级表格输出设置功能</a:t>
            </a:r>
            <a:endParaRPr lang="zh-CN" altLang="en-US" dirty="0">
              <a:sym typeface="+mn-ea"/>
            </a:endParaRPr>
          </a:p>
        </p:txBody>
      </p:sp>
      <p:pic>
        <p:nvPicPr>
          <p:cNvPr id="6" name="图片 5"/>
          <p:cNvPicPr>
            <a:picLocks noChangeAspect="1"/>
          </p:cNvPicPr>
          <p:nvPr>
            <p:custDataLst>
              <p:tags r:id="rId1"/>
            </p:custDataLst>
          </p:nvPr>
        </p:nvPicPr>
        <p:blipFill>
          <a:blip r:embed="rId2"/>
          <a:stretch>
            <a:fillRect/>
          </a:stretch>
        </p:blipFill>
        <p:spPr>
          <a:xfrm>
            <a:off x="5510530" y="1509395"/>
            <a:ext cx="6009640" cy="5017135"/>
          </a:xfrm>
          <a:prstGeom prst="rect">
            <a:avLst/>
          </a:prstGeom>
        </p:spPr>
      </p:pic>
      <p:sp>
        <p:nvSpPr>
          <p:cNvPr id="7" name="任意多边形: 形状 43" descr="7b0a202020202262756c6c6574223a20227b5c2263617465676f727949645c223a31303030362c5c2274656d706c61746549645c223a32303233313131397d220a7d0a"/>
          <p:cNvSpPr/>
          <p:nvPr>
            <p:custDataLst>
              <p:tags r:id="rId3"/>
            </p:custDataLst>
          </p:nvPr>
        </p:nvSpPr>
        <p:spPr>
          <a:xfrm>
            <a:off x="526415" y="1198880"/>
            <a:ext cx="3673475" cy="5276215"/>
          </a:xfrm>
          <a:custGeom>
            <a:avLst/>
            <a:gdLst>
              <a:gd name="connsiteX0" fmla="*/ 0 w 3357562"/>
              <a:gd name="connsiteY0" fmla="*/ 220980 h 1325879"/>
              <a:gd name="connsiteX1" fmla="*/ 220980 w 3357562"/>
              <a:gd name="connsiteY1" fmla="*/ 0 h 1325879"/>
              <a:gd name="connsiteX2" fmla="*/ 3136583 w 3357562"/>
              <a:gd name="connsiteY2" fmla="*/ 0 h 1325879"/>
              <a:gd name="connsiteX3" fmla="*/ 3357563 w 3357562"/>
              <a:gd name="connsiteY3" fmla="*/ 220980 h 1325879"/>
              <a:gd name="connsiteX4" fmla="*/ 3357563 w 3357562"/>
              <a:gd name="connsiteY4" fmla="*/ 1104900 h 1325879"/>
              <a:gd name="connsiteX5" fmla="*/ 3136583 w 3357562"/>
              <a:gd name="connsiteY5" fmla="*/ 1325880 h 1325879"/>
              <a:gd name="connsiteX6" fmla="*/ 220980 w 3357562"/>
              <a:gd name="connsiteY6" fmla="*/ 1325880 h 1325879"/>
              <a:gd name="connsiteX7" fmla="*/ 0 w 3357562"/>
              <a:gd name="connsiteY7" fmla="*/ 1104900 h 1325879"/>
              <a:gd name="connsiteX8" fmla="*/ 0 w 3357562"/>
              <a:gd name="connsiteY8" fmla="*/ 220980 h 1325879"/>
              <a:gd name="connsiteX9" fmla="*/ 0 w 3357562"/>
              <a:gd name="connsiteY9" fmla="*/ 220980 h 1325879"/>
              <a:gd name="connsiteX10" fmla="*/ 0 w 3357562"/>
              <a:gd name="connsiteY10" fmla="*/ 220980 h 132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7562" h="1325879">
                <a:moveTo>
                  <a:pt x="0" y="220980"/>
                </a:moveTo>
                <a:cubicBezTo>
                  <a:pt x="0" y="99060"/>
                  <a:pt x="99060" y="0"/>
                  <a:pt x="220980" y="0"/>
                </a:cubicBezTo>
                <a:lnTo>
                  <a:pt x="3136583" y="0"/>
                </a:lnTo>
                <a:cubicBezTo>
                  <a:pt x="3258503" y="0"/>
                  <a:pt x="3357563" y="99060"/>
                  <a:pt x="3357563" y="220980"/>
                </a:cubicBezTo>
                <a:lnTo>
                  <a:pt x="3357563" y="1104900"/>
                </a:lnTo>
                <a:cubicBezTo>
                  <a:pt x="3357563" y="1226820"/>
                  <a:pt x="3258503" y="1325880"/>
                  <a:pt x="3136583" y="1325880"/>
                </a:cubicBezTo>
                <a:lnTo>
                  <a:pt x="220980" y="1325880"/>
                </a:lnTo>
                <a:cubicBezTo>
                  <a:pt x="99060" y="1325880"/>
                  <a:pt x="0" y="1226820"/>
                  <a:pt x="0" y="1104900"/>
                </a:cubicBezTo>
                <a:lnTo>
                  <a:pt x="0" y="220980"/>
                </a:lnTo>
                <a:lnTo>
                  <a:pt x="0" y="220980"/>
                </a:lnTo>
                <a:lnTo>
                  <a:pt x="0" y="220980"/>
                </a:lnTo>
                <a:close/>
              </a:path>
            </a:pathLst>
          </a:custGeom>
          <a:gradFill>
            <a:gsLst>
              <a:gs pos="0">
                <a:schemeClr val="accent3">
                  <a:lumMod val="75000"/>
                </a:schemeClr>
              </a:gs>
              <a:gs pos="100000">
                <a:srgbClr val="007EED">
                  <a:alpha val="0"/>
                </a:srgbClr>
              </a:gs>
            </a:gsLst>
            <a:lin ang="5400000" scaled="0"/>
          </a:gradFill>
          <a:ln w="12700" cap="flat" cmpd="sng">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lnSpc>
                <a:spcPct val="130000"/>
              </a:lnSpc>
              <a:buFont typeface="Wingdings" panose="05000000000000000000" charset="0"/>
              <a:buBlip>
                <a:blip r:embed="rId4"/>
              </a:buBlip>
            </a:pPr>
            <a:r>
              <a:rPr 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1、该交互只控制鉴定报告中评级表格的构件输出数量，不影响构件、子单元、鉴定单元的评级构件数量；</a:t>
            </a:r>
            <a:endParaRPr 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130000"/>
              </a:lnSpc>
              <a:buFont typeface="Wingdings" panose="05000000000000000000" charset="0"/>
              <a:buBlip>
                <a:blip r:embed="rId4"/>
              </a:buBlip>
            </a:pPr>
            <a:r>
              <a:rPr 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2、抗震鉴定和安全性鉴定下均设置菜单进行交互设置，但两处设置会共享交互数据；</a:t>
            </a:r>
            <a:endParaRPr 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130000"/>
              </a:lnSpc>
              <a:buFont typeface="Wingdings" panose="05000000000000000000" charset="0"/>
              <a:buBlip>
                <a:blip r:embed="rId4"/>
              </a:buBlip>
            </a:pPr>
            <a:r>
              <a:rPr 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3、需在鉴定报告输出设置中勾选“构件评级表格中构件数量根据前处理交互输出”选项，才会按设置的构件位置进行输出，该勾选项安全性鉴定和抗震鉴定下分别进行设置。</a:t>
            </a:r>
            <a:endParaRPr 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130000"/>
              </a:lnSpc>
              <a:buFont typeface="Wingdings" panose="05000000000000000000" charset="0"/>
              <a:buBlip>
                <a:blip r:embed="rId4"/>
              </a:buBlip>
            </a:pPr>
            <a:endParaRPr 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h_f"/>
  <p:tag name="KSO_WM_UNIT_INDEX" val="1_1_1"/>
  <p:tag name="KSO_WM_UNIT_ID" val="diagram160358_1*l_h_f*1_1_1"/>
  <p:tag name="KSO_WM_UNIT_CLEAR" val="1"/>
  <p:tag name="KSO_WM_UNIT_LAYERLEVEL" val="1_1_1"/>
  <p:tag name="KSO_WM_UNIT_VALUE" val="84"/>
  <p:tag name="KSO_WM_UNIT_HIGHLIGHT" val="0"/>
  <p:tag name="KSO_WM_UNIT_COMPATIBLE" val="0"/>
  <p:tag name="KSO_WM_UNIT_PRESET_TEXT_INDEX" val="4"/>
  <p:tag name="KSO_WM_UNIT_PRESET_TEXT_LEN" val="83"/>
  <p:tag name="KSO_WM_DIAGRAM_GROUP_CODE" val="l1-1"/>
  <p:tag name="KSO_WM_UNIT_LINE_FORE_SCHEMECOLOR_INDEX" val="5"/>
  <p:tag name="KSO_WM_UNIT_LINE_FILL_TYPE" val="2"/>
  <p:tag name="KSO_WM_UNIT_TEXT_FILL_FORE_SCHEMECOLOR_INDEX" val="14"/>
  <p:tag name="KSO_WM_UNIT_TEXT_FILL_TYPE" val="1"/>
</p:tagLst>
</file>

<file path=ppt/tags/tag113.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i"/>
  <p:tag name="KSO_WM_UNIT_INDEX" val="1_1"/>
  <p:tag name="KSO_WM_UNIT_ID" val="diagram160358_1*l_i*1_1"/>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h_f"/>
  <p:tag name="KSO_WM_UNIT_INDEX" val="1_1_1"/>
  <p:tag name="KSO_WM_UNIT_ID" val="diagram160358_1*l_h_f*1_1_1"/>
  <p:tag name="KSO_WM_UNIT_CLEAR" val="1"/>
  <p:tag name="KSO_WM_UNIT_LAYERLEVEL" val="1_1_1"/>
  <p:tag name="KSO_WM_UNIT_VALUE" val="84"/>
  <p:tag name="KSO_WM_UNIT_HIGHLIGHT" val="0"/>
  <p:tag name="KSO_WM_UNIT_COMPATIBLE" val="0"/>
  <p:tag name="KSO_WM_UNIT_PRESET_TEXT_INDEX" val="4"/>
  <p:tag name="KSO_WM_UNIT_PRESET_TEXT_LEN" val="83"/>
  <p:tag name="KSO_WM_DIAGRAM_GROUP_CODE" val="l1-1"/>
  <p:tag name="KSO_WM_UNIT_LINE_FORE_SCHEMECOLOR_INDEX" val="5"/>
  <p:tag name="KSO_WM_UNIT_LINE_FILL_TYPE" val="2"/>
  <p:tag name="KSO_WM_UNIT_TEXT_FILL_FORE_SCHEMECOLOR_INDEX" val="14"/>
  <p:tag name="KSO_WM_UNIT_TEXT_FILL_TYPE" val="1"/>
</p:tagLst>
</file>

<file path=ppt/tags/tag118.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i"/>
  <p:tag name="KSO_WM_UNIT_INDEX" val="1_1"/>
  <p:tag name="KSO_WM_UNIT_ID" val="diagram160358_1*l_i*1_1"/>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h_f"/>
  <p:tag name="KSO_WM_UNIT_INDEX" val="1_1_1"/>
  <p:tag name="KSO_WM_UNIT_ID" val="diagram160358_1*l_h_f*1_1_1"/>
  <p:tag name="KSO_WM_UNIT_CLEAR" val="1"/>
  <p:tag name="KSO_WM_UNIT_LAYERLEVEL" val="1_1_1"/>
  <p:tag name="KSO_WM_UNIT_VALUE" val="84"/>
  <p:tag name="KSO_WM_UNIT_HIGHLIGHT" val="0"/>
  <p:tag name="KSO_WM_UNIT_COMPATIBLE" val="0"/>
  <p:tag name="KSO_WM_UNIT_PRESET_TEXT_INDEX" val="4"/>
  <p:tag name="KSO_WM_UNIT_PRESET_TEXT_LEN" val="83"/>
  <p:tag name="KSO_WM_DIAGRAM_GROUP_CODE" val="l1-1"/>
  <p:tag name="KSO_WM_UNIT_LINE_FORE_SCHEMECOLOR_INDEX" val="5"/>
  <p:tag name="KSO_WM_UNIT_LINE_FILL_TYPE" val="2"/>
  <p:tag name="KSO_WM_UNIT_TEXT_FILL_FORE_SCHEMECOLOR_INDEX" val="14"/>
  <p:tag name="KSO_WM_UNIT_TEXT_FILL_TYPE" val="1"/>
</p:tagLst>
</file>

<file path=ppt/tags/tag123.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i"/>
  <p:tag name="KSO_WM_UNIT_INDEX" val="1_1"/>
  <p:tag name="KSO_WM_UNIT_ID" val="diagram160358_1*l_i*1_1"/>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h_f"/>
  <p:tag name="KSO_WM_UNIT_INDEX" val="1_1_1"/>
  <p:tag name="KSO_WM_UNIT_ID" val="diagram160358_1*l_h_f*1_1_1"/>
  <p:tag name="KSO_WM_UNIT_CLEAR" val="1"/>
  <p:tag name="KSO_WM_UNIT_LAYERLEVEL" val="1_1_1"/>
  <p:tag name="KSO_WM_UNIT_VALUE" val="84"/>
  <p:tag name="KSO_WM_UNIT_HIGHLIGHT" val="0"/>
  <p:tag name="KSO_WM_UNIT_COMPATIBLE" val="0"/>
  <p:tag name="KSO_WM_UNIT_PRESET_TEXT_INDEX" val="4"/>
  <p:tag name="KSO_WM_UNIT_PRESET_TEXT_LEN" val="83"/>
  <p:tag name="KSO_WM_DIAGRAM_GROUP_CODE" val="l1-1"/>
  <p:tag name="KSO_WM_UNIT_LINE_FORE_SCHEMECOLOR_INDEX" val="5"/>
  <p:tag name="KSO_WM_UNIT_LINE_FILL_TYPE" val="2"/>
  <p:tag name="KSO_WM_UNIT_TEXT_FILL_FORE_SCHEMECOLOR_INDEX" val="14"/>
  <p:tag name="KSO_WM_UNIT_TEXT_FILL_TYPE" val="1"/>
</p:tagLst>
</file>

<file path=ppt/tags/tag155.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i"/>
  <p:tag name="KSO_WM_UNIT_INDEX" val="1_1"/>
  <p:tag name="KSO_WM_UNIT_ID" val="diagram160358_1*l_i*1_1"/>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h_f"/>
  <p:tag name="KSO_WM_UNIT_INDEX" val="1_1_1"/>
  <p:tag name="KSO_WM_UNIT_ID" val="diagram160358_1*l_h_f*1_1_1"/>
  <p:tag name="KSO_WM_UNIT_CLEAR" val="1"/>
  <p:tag name="KSO_WM_UNIT_LAYERLEVEL" val="1_1_1"/>
  <p:tag name="KSO_WM_UNIT_VALUE" val="84"/>
  <p:tag name="KSO_WM_UNIT_HIGHLIGHT" val="0"/>
  <p:tag name="KSO_WM_UNIT_COMPATIBLE" val="0"/>
  <p:tag name="KSO_WM_UNIT_PRESET_TEXT_INDEX" val="4"/>
  <p:tag name="KSO_WM_UNIT_PRESET_TEXT_LEN" val="83"/>
  <p:tag name="KSO_WM_DIAGRAM_GROUP_CODE" val="l1-1"/>
  <p:tag name="KSO_WM_UNIT_LINE_FORE_SCHEMECOLOR_INDEX" val="5"/>
  <p:tag name="KSO_WM_UNIT_LINE_FILL_TYPE" val="2"/>
  <p:tag name="KSO_WM_UNIT_TEXT_FILL_FORE_SCHEMECOLOR_INDEX" val="14"/>
  <p:tag name="KSO_WM_UNIT_TEXT_FILL_TYPE" val="1"/>
</p:tagLst>
</file>

<file path=ppt/tags/tag168.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i"/>
  <p:tag name="KSO_WM_UNIT_INDEX" val="1_1"/>
  <p:tag name="KSO_WM_UNIT_ID" val="diagram160358_1*l_i*1_1"/>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h_f"/>
  <p:tag name="KSO_WM_UNIT_INDEX" val="1_1_1"/>
  <p:tag name="KSO_WM_UNIT_ID" val="diagram160358_1*l_h_f*1_1_1"/>
  <p:tag name="KSO_WM_UNIT_CLEAR" val="1"/>
  <p:tag name="KSO_WM_UNIT_LAYERLEVEL" val="1_1_1"/>
  <p:tag name="KSO_WM_UNIT_VALUE" val="84"/>
  <p:tag name="KSO_WM_UNIT_HIGHLIGHT" val="0"/>
  <p:tag name="KSO_WM_UNIT_COMPATIBLE" val="0"/>
  <p:tag name="KSO_WM_UNIT_PRESET_TEXT_INDEX" val="4"/>
  <p:tag name="KSO_WM_UNIT_PRESET_TEXT_LEN" val="83"/>
  <p:tag name="KSO_WM_DIAGRAM_GROUP_CODE" val="l1-1"/>
  <p:tag name="KSO_WM_UNIT_LINE_FORE_SCHEMECOLOR_INDEX" val="5"/>
  <p:tag name="KSO_WM_UNIT_LINE_FILL_TYPE" val="2"/>
  <p:tag name="KSO_WM_UNIT_TEXT_FILL_FORE_SCHEMECOLOR_INDEX" val="14"/>
  <p:tag name="KSO_WM_UNIT_TEXT_FILL_TYPE" val="1"/>
</p:tagLst>
</file>

<file path=ppt/tags/tag173.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i"/>
  <p:tag name="KSO_WM_UNIT_INDEX" val="1_1"/>
  <p:tag name="KSO_WM_UNIT_ID" val="diagram160358_1*l_i*1_1"/>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h_f"/>
  <p:tag name="KSO_WM_UNIT_INDEX" val="1_1_1"/>
  <p:tag name="KSO_WM_UNIT_ID" val="diagram160358_1*l_h_f*1_1_1"/>
  <p:tag name="KSO_WM_UNIT_CLEAR" val="1"/>
  <p:tag name="KSO_WM_UNIT_LAYERLEVEL" val="1_1_1"/>
  <p:tag name="KSO_WM_UNIT_VALUE" val="84"/>
  <p:tag name="KSO_WM_UNIT_HIGHLIGHT" val="0"/>
  <p:tag name="KSO_WM_UNIT_COMPATIBLE" val="0"/>
  <p:tag name="KSO_WM_UNIT_PRESET_TEXT_INDEX" val="4"/>
  <p:tag name="KSO_WM_UNIT_PRESET_TEXT_LEN" val="83"/>
  <p:tag name="KSO_WM_DIAGRAM_GROUP_CODE" val="l1-1"/>
  <p:tag name="KSO_WM_UNIT_LINE_FORE_SCHEMECOLOR_INDEX" val="5"/>
  <p:tag name="KSO_WM_UNIT_LINE_FILL_TYPE" val="2"/>
  <p:tag name="KSO_WM_UNIT_TEXT_FILL_FORE_SCHEMECOLOR_INDEX" val="14"/>
  <p:tag name="KSO_WM_UNIT_TEXT_FILL_TYPE" val="1"/>
</p:tagLst>
</file>

<file path=ppt/tags/tag179.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i"/>
  <p:tag name="KSO_WM_UNIT_INDEX" val="1_1"/>
  <p:tag name="KSO_WM_UNIT_ID" val="diagram160358_1*l_i*1_1"/>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7_3*l_h_a*1_1_1"/>
  <p:tag name="KSO_WM_TEMPLATE_CATEGORY" val="custom"/>
  <p:tag name="KSO_WM_TEMPLATE_INDEX" val="20202837"/>
  <p:tag name="KSO_WM_UNIT_LAYERLEVEL" val="1_1_1"/>
  <p:tag name="KSO_WM_TAG_VERSION" val="1.0"/>
  <p:tag name="KSO_WM_BEAUTIFY_FLAG" val=""/>
  <p:tag name="KSO_WM_UNIT_ISCONTENTSTITLE" val="0"/>
  <p:tag name="KSO_WM_UNIT_PRESET_TEXT" val="单击此处添加标题"/>
  <p:tag name="KSO_WM_UNIT_NOCLEAR" val="0"/>
  <p:tag name="KSO_WM_UNIT_VALUE" val="10"/>
  <p:tag name="KSO_WM_DIAGRAM_GROUP_CODE" val="l1-1"/>
  <p:tag name="KSO_WM_UNIT_TYPE" val="l_h_a"/>
  <p:tag name="KSO_WM_UNIT_INDEX" val="1_1_1"/>
  <p:tag name="KSO_WM_UNIT_TEXT_FILL_FORE_SCHEMECOLOR_INDEX" val="13"/>
  <p:tag name="KSO_WM_UNIT_TEXT_FILL_TYPE" val="1"/>
  <p:tag name="KSO_WM_UNIT_USESOURCEFORMAT_APPLY" val="1"/>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TAG_VERSION" val="1.0"/>
  <p:tag name="KSO_WM_BEAUTIFY_FLAG" val=""/>
  <p:tag name="KSO_WM_TEMPLATE_CATEGORY" val="diagram"/>
  <p:tag name="KSO_WM_TEMPLATE_INDEX" val="20169803"/>
  <p:tag name="KSO_WM_UNIT_TYPE" val="l_h_i"/>
  <p:tag name="KSO_WM_UNIT_INDEX" val="1_1_1"/>
  <p:tag name="KSO_WM_UNIT_ID" val="diagram20169803_1*l_h_i*1_1_1"/>
  <p:tag name="KSO_WM_UNIT_LAYERLEVEL" val="1_1_1"/>
  <p:tag name="KSO_WM_DIAGRAM_GROUP_CODE" val="l1-1"/>
  <p:tag name="KSO_WM_UNIT_LINE_FORE_SCHEMECOLOR_INDEX" val="6"/>
  <p:tag name="KSO_WM_UNIT_LINE_FILL_TYPE" val="2"/>
  <p:tag name="KSO_WM_UNIT_TEXT_FILL_FORE_SCHEMECOLOR_INDEX" val="16"/>
  <p:tag name="KSO_WM_UNIT_TEXT_FILL_TYPE" val="1"/>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181194_2*n_h_a*1_1_1"/>
  <p:tag name="KSO_WM_TEMPLATE_CATEGORY" val="diagram"/>
  <p:tag name="KSO_WM_TEMPLATE_INDEX" val="20181194"/>
  <p:tag name="KSO_WM_UNIT_LAYERLEVEL" val="1_1_1"/>
  <p:tag name="KSO_WM_TAG_VERSION" val="1.0"/>
  <p:tag name="KSO_WM_BEAUTIFY_FLAG" val=""/>
  <p:tag name="KSO_WM_UNIT_PRESET_TEXT" val="添加标题"/>
  <p:tag name="KSO_WM_UNIT_TEXT_FILL_FORE_SCHEMECOLOR_INDEX" val="13"/>
  <p:tag name="KSO_WM_UNIT_TEXT_FILL_TYPE" val="1"/>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TAG_VERSION" val="1.0"/>
  <p:tag name="KSO_WM_BEAUTIFY_FLAG" val=""/>
  <p:tag name="KSO_WM_TEMPLATE_CATEGORY" val="diagram"/>
  <p:tag name="KSO_WM_TEMPLATE_INDEX" val="20169803"/>
  <p:tag name="KSO_WM_UNIT_TYPE" val="l_h_i"/>
  <p:tag name="KSO_WM_UNIT_INDEX" val="1_1_1"/>
  <p:tag name="KSO_WM_UNIT_ID" val="diagram20169803_1*l_h_i*1_1_1"/>
  <p:tag name="KSO_WM_UNIT_LAYERLEVEL" val="1_1_1"/>
  <p:tag name="KSO_WM_DIAGRAM_GROUP_CODE" val="l1-1"/>
  <p:tag name="KSO_WM_UNIT_LINE_FORE_SCHEMECOLOR_INDEX" val="6"/>
  <p:tag name="KSO_WM_UNIT_LINE_FILL_TYPE" val="2"/>
  <p:tag name="KSO_WM_UNIT_TEXT_FILL_FORE_SCHEMECOLOR_INDEX" val="16"/>
  <p:tag name="KSO_WM_UNIT_TEXT_FILL_TYPE" val="1"/>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TAG_VERSION" val="1.0"/>
  <p:tag name="KSO_WM_BEAUTIFY_FLAG" val=""/>
  <p:tag name="KSO_WM_TEMPLATE_CATEGORY" val="diagram"/>
  <p:tag name="KSO_WM_TEMPLATE_INDEX" val="20169803"/>
  <p:tag name="KSO_WM_UNIT_TYPE" val="l_h_i"/>
  <p:tag name="KSO_WM_UNIT_INDEX" val="1_1_1"/>
  <p:tag name="KSO_WM_UNIT_ID" val="diagram20169803_1*l_h_i*1_1_1"/>
  <p:tag name="KSO_WM_UNIT_LAYERLEVEL" val="1_1_1"/>
  <p:tag name="KSO_WM_DIAGRAM_GROUP_CODE" val="l1-1"/>
  <p:tag name="KSO_WM_UNIT_LINE_FORE_SCHEMECOLOR_INDEX" val="6"/>
  <p:tag name="KSO_WM_UNIT_LINE_FILL_TYPE" val="2"/>
  <p:tag name="KSO_WM_UNIT_TEXT_FILL_FORE_SCHEMECOLOR_INDEX" val="16"/>
  <p:tag name="KSO_WM_UNIT_TEXT_FILL_TYPE" val="1"/>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181194_2*n_h_a*1_1_1"/>
  <p:tag name="KSO_WM_TEMPLATE_CATEGORY" val="diagram"/>
  <p:tag name="KSO_WM_TEMPLATE_INDEX" val="20181194"/>
  <p:tag name="KSO_WM_UNIT_LAYERLEVEL" val="1_1_1"/>
  <p:tag name="KSO_WM_TAG_VERSION" val="1.0"/>
  <p:tag name="KSO_WM_BEAUTIFY_FLAG" val=""/>
  <p:tag name="KSO_WM_UNIT_PRESET_TEXT" val="添加标题"/>
  <p:tag name="KSO_WM_UNIT_TEXT_FILL_FORE_SCHEMECOLOR_INDEX" val="13"/>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7_3*l_h_a*1_1_1"/>
  <p:tag name="KSO_WM_TEMPLATE_CATEGORY" val="custom"/>
  <p:tag name="KSO_WM_TEMPLATE_INDEX" val="20202837"/>
  <p:tag name="KSO_WM_UNIT_LAYERLEVEL" val="1_1_1"/>
  <p:tag name="KSO_WM_TAG_VERSION" val="1.0"/>
  <p:tag name="KSO_WM_BEAUTIFY_FLAG" val=""/>
  <p:tag name="KSO_WM_UNIT_ISCONTENTSTITLE" val="0"/>
  <p:tag name="KSO_WM_UNIT_PRESET_TEXT" val="单击此处添加标题"/>
  <p:tag name="KSO_WM_UNIT_NOCLEAR" val="0"/>
  <p:tag name="KSO_WM_UNIT_VALUE" val="10"/>
  <p:tag name="KSO_WM_DIAGRAM_GROUP_CODE" val="l1-1"/>
  <p:tag name="KSO_WM_UNIT_TYPE" val="l_h_a"/>
  <p:tag name="KSO_WM_UNIT_INDEX" val="1_1_1"/>
  <p:tag name="KSO_WM_UNIT_TEXT_FILL_FORE_SCHEMECOLOR_INDEX" val="13"/>
  <p:tag name="KSO_WM_UNIT_TEXT_FILL_TYPE" val="1"/>
  <p:tag name="KSO_WM_UNIT_USESOURCEFORMAT_APPLY" val="1"/>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181194_2*n_h_a*1_1_1"/>
  <p:tag name="KSO_WM_TEMPLATE_CATEGORY" val="diagram"/>
  <p:tag name="KSO_WM_TEMPLATE_INDEX" val="20181194"/>
  <p:tag name="KSO_WM_UNIT_LAYERLEVEL" val="1_1_1"/>
  <p:tag name="KSO_WM_TAG_VERSION" val="1.0"/>
  <p:tag name="KSO_WM_BEAUTIFY_FLAG" val=""/>
  <p:tag name="KSO_WM_UNIT_PRESET_TEXT" val="添加标题"/>
  <p:tag name="KSO_WM_UNIT_TEXT_FILL_FORE_SCHEMECOLOR_INDEX" val="13"/>
  <p:tag name="KSO_WM_UNIT_TEXT_FILL_TYPE" val="1"/>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181194_2*n_h_a*1_1_1"/>
  <p:tag name="KSO_WM_TEMPLATE_CATEGORY" val="diagram"/>
  <p:tag name="KSO_WM_TEMPLATE_INDEX" val="20181194"/>
  <p:tag name="KSO_WM_UNIT_LAYERLEVEL" val="1_1_1"/>
  <p:tag name="KSO_WM_TAG_VERSION" val="1.0"/>
  <p:tag name="KSO_WM_BEAUTIFY_FLAG" val=""/>
  <p:tag name="KSO_WM_UNIT_PRESET_TEXT" val="添加标题"/>
  <p:tag name="KSO_WM_UNIT_TEXT_FILL_FORE_SCHEMECOLOR_INDEX" val="13"/>
  <p:tag name="KSO_WM_UNIT_TEXT_FILL_TYPE" val="1"/>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TAG_VERSION" val="1.0"/>
  <p:tag name="KSO_WM_BEAUTIFY_FLAG" val=""/>
  <p:tag name="KSO_WM_TEMPLATE_CATEGORY" val="diagram"/>
  <p:tag name="KSO_WM_TEMPLATE_INDEX" val="20169803"/>
  <p:tag name="KSO_WM_UNIT_TYPE" val="l_h_i"/>
  <p:tag name="KSO_WM_UNIT_INDEX" val="1_1_1"/>
  <p:tag name="KSO_WM_UNIT_ID" val="diagram20169803_1*l_h_i*1_1_1"/>
  <p:tag name="KSO_WM_UNIT_LAYERLEVEL" val="1_1_1"/>
  <p:tag name="KSO_WM_DIAGRAM_GROUP_CODE" val="l1-1"/>
  <p:tag name="KSO_WM_UNIT_LINE_FORE_SCHEMECOLOR_INDEX" val="6"/>
  <p:tag name="KSO_WM_UNIT_LINE_FILL_TYPE" val="2"/>
  <p:tag name="KSO_WM_UNIT_TEXT_FILL_FORE_SCHEMECOLOR_INDEX" val="16"/>
  <p:tag name="KSO_WM_UNIT_TEXT_FILL_TYPE" val="1"/>
</p:tagLst>
</file>

<file path=ppt/tags/tag216.xml><?xml version="1.0" encoding="utf-8"?>
<p:tagLst xmlns:p="http://schemas.openxmlformats.org/presentationml/2006/main">
  <p:tag name="KSO_WM_TAG_VERSION" val="1.0"/>
  <p:tag name="KSO_WM_BEAUTIFY_FLAG" val=""/>
  <p:tag name="KSO_WM_TEMPLATE_CATEGORY" val="diagram"/>
  <p:tag name="KSO_WM_TEMPLATE_INDEX" val="20169803"/>
  <p:tag name="KSO_WM_UNIT_TYPE" val="l_h_a"/>
  <p:tag name="KSO_WM_UNIT_INDEX" val="1_1_1"/>
  <p:tag name="KSO_WM_UNIT_LAYERLEVEL" val="1_1_1"/>
  <p:tag name="KSO_WM_UNIT_VALUE" val="42"/>
  <p:tag name="KSO_WM_UNIT_HIGHLIGHT" val="0"/>
  <p:tag name="KSO_WM_UNIT_COMPATIBLE" val="0"/>
  <p:tag name="KSO_WM_UNIT_CLEAR" val="0"/>
  <p:tag name="KSO_WM_UNIT_PRESET_TEXT_INDEX" val="3"/>
  <p:tag name="KSO_WM_UNIT_PRESET_TEXT_LEN" val="17"/>
  <p:tag name="KSO_WM_DIAGRAM_GROUP_CODE" val="l1-1"/>
  <p:tag name="KSO_WM_UNIT_ID" val="diagram20169803_1*l_h_a*1_1_1"/>
  <p:tag name="KSO_WM_UNIT_FILL_FORE_SCHEMECOLOR_INDEX" val="6"/>
  <p:tag name="KSO_WM_UNIT_FILL_TYPE" val="1"/>
  <p:tag name="KSO_WM_UNIT_TEXT_FILL_FORE_SCHEMECOLOR_INDEX" val="14"/>
  <p:tag name="KSO_WM_UNIT_TEXT_FILL_TYPE" val="1"/>
</p:tagLst>
</file>

<file path=ppt/tags/tag217.xml><?xml version="1.0" encoding="utf-8"?>
<p:tagLst xmlns:p="http://schemas.openxmlformats.org/presentationml/2006/main">
  <p:tag name="KSO_WM_TAG_VERSION" val="1.0"/>
  <p:tag name="KSO_WM_BEAUTIFY_FLAG" val=""/>
  <p:tag name="KSO_WM_TEMPLATE_CATEGORY" val="diagram"/>
  <p:tag name="KSO_WM_TEMPLATE_INDEX" val="20169803"/>
  <p:tag name="KSO_WM_UNIT_TYPE" val="l_h_i"/>
  <p:tag name="KSO_WM_UNIT_INDEX" val="1_1_1"/>
  <p:tag name="KSO_WM_UNIT_ID" val="diagram20169803_1*l_h_i*1_1_1"/>
  <p:tag name="KSO_WM_UNIT_LAYERLEVEL" val="1_1_1"/>
  <p:tag name="KSO_WM_DIAGRAM_GROUP_CODE" val="l1-1"/>
  <p:tag name="KSO_WM_UNIT_LINE_FORE_SCHEMECOLOR_INDEX" val="6"/>
  <p:tag name="KSO_WM_UNIT_LINE_FILL_TYPE" val="2"/>
  <p:tag name="KSO_WM_UNIT_TEXT_FILL_FORE_SCHEMECOLOR_INDEX" val="16"/>
  <p:tag name="KSO_WM_UNIT_TEXT_FILL_TYPE" val="1"/>
</p:tagLst>
</file>

<file path=ppt/tags/tag218.xml><?xml version="1.0" encoding="utf-8"?>
<p:tagLst xmlns:p="http://schemas.openxmlformats.org/presentationml/2006/main">
  <p:tag name="KSO_WM_TAG_VERSION" val="1.0"/>
  <p:tag name="KSO_WM_BEAUTIFY_FLAG" val=""/>
  <p:tag name="KSO_WM_TEMPLATE_CATEGORY" val="diagram"/>
  <p:tag name="KSO_WM_TEMPLATE_INDEX" val="20169803"/>
  <p:tag name="KSO_WM_UNIT_TYPE" val="l_h_a"/>
  <p:tag name="KSO_WM_UNIT_INDEX" val="1_1_1"/>
  <p:tag name="KSO_WM_UNIT_LAYERLEVEL" val="1_1_1"/>
  <p:tag name="KSO_WM_UNIT_VALUE" val="42"/>
  <p:tag name="KSO_WM_UNIT_HIGHLIGHT" val="0"/>
  <p:tag name="KSO_WM_UNIT_COMPATIBLE" val="0"/>
  <p:tag name="KSO_WM_UNIT_CLEAR" val="0"/>
  <p:tag name="KSO_WM_UNIT_PRESET_TEXT_INDEX" val="3"/>
  <p:tag name="KSO_WM_UNIT_PRESET_TEXT_LEN" val="17"/>
  <p:tag name="KSO_WM_DIAGRAM_GROUP_CODE" val="l1-1"/>
  <p:tag name="KSO_WM_UNIT_ID" val="diagram20169803_1*l_h_a*1_1_1"/>
  <p:tag name="KSO_WM_UNIT_FILL_FORE_SCHEMECOLOR_INDEX" val="6"/>
  <p:tag name="KSO_WM_UNIT_FILL_TYPE" val="1"/>
  <p:tag name="KSO_WM_UNIT_TEXT_FILL_FORE_SCHEMECOLOR_INDEX" val="14"/>
  <p:tag name="KSO_WM_UNIT_TEXT_FILL_TYPE" val="1"/>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2"/>
  <p:tag name="KSO_WM_UNIT_ID" val="diagram20219188_5*l_h_i*1_1_2"/>
  <p:tag name="KSO_WM_TEMPLATE_CATEGORY" val="diagram"/>
  <p:tag name="KSO_WM_TEMPLATE_INDEX" val="20219188"/>
  <p:tag name="KSO_WM_UNIT_LAYERLEVEL" val="1_1_1"/>
  <p:tag name="KSO_WM_TAG_VERSION" val="1.0"/>
  <p:tag name="KSO_WM_BEAUTIFY_FLAG" val="#wm#"/>
  <p:tag name="KSO_WM_DIAGRAM_GROUP_CODE" val="l1-1"/>
  <p:tag name="KSO_WM_CHIP_GROUPID" val="60b9db58d573a1aeab43b9a3"/>
  <p:tag name="KSO_WM_CHIP_XID" val="60b9db58d573a1aeab43b9a4"/>
  <p:tag name="KSO_WM_ASSEMBLE_CHIP_INDEX" val="4c62daf2c01b4ff1aabbff9299b59ea5"/>
  <p:tag name="KSO_WM_UNIT_VALUE" val="4"/>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19188_5*l_h_i*1_1_1"/>
  <p:tag name="KSO_WM_TEMPLATE_CATEGORY" val="diagram"/>
  <p:tag name="KSO_WM_TEMPLATE_INDEX" val="20219188"/>
  <p:tag name="KSO_WM_UNIT_LAYERLEVEL" val="1_1_1"/>
  <p:tag name="KSO_WM_TAG_VERSION" val="1.0"/>
  <p:tag name="KSO_WM_BEAUTIFY_FLAG" val="#wm#"/>
  <p:tag name="KSO_WM_DIAGRAM_GROUP_CODE" val="l1-1"/>
  <p:tag name="KSO_WM_CHIP_GROUPID" val="60b9db58d573a1aeab43b9a3"/>
  <p:tag name="KSO_WM_CHIP_XID" val="60b9db58d573a1aeab43b9a4"/>
  <p:tag name="KSO_WM_ASSEMBLE_CHIP_INDEX" val="4c62daf2c01b4ff1aabbff9299b59ea5"/>
  <p:tag name="KSO_WM_UNIT_VALUE" val="1"/>
  <p:tag name="KSO_WM_UNIT_TEXT_FILL_FORE_SCHEMECOLOR_INDEX" val="14"/>
  <p:tag name="KSO_WM_UNIT_TEXT_FILL_TYPE" val="1"/>
</p:tagLst>
</file>

<file path=ppt/tags/tag22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19188_5*l_h_f*1_1_1"/>
  <p:tag name="KSO_WM_TEMPLATE_CATEGORY" val="diagram"/>
  <p:tag name="KSO_WM_TEMPLATE_INDEX" val="20219188"/>
  <p:tag name="KSO_WM_UNIT_LAYERLEVEL" val="1_1_1"/>
  <p:tag name="KSO_WM_TAG_VERSION" val="1.0"/>
  <p:tag name="KSO_WM_BEAUTIFY_FLAG" val="#wm#"/>
  <p:tag name="KSO_WM_DIAGRAM_GROUP_CODE" val="l1-1"/>
  <p:tag name="KSO_WM_UNIT_PRESET_TEXT" val="输入你的正文文字是你思想的提炼为了最终良好的效果"/>
  <p:tag name="KSO_WM_CHIP_GROUPID" val="60b9db58d573a1aeab43b9a3"/>
  <p:tag name="KSO_WM_CHIP_XID" val="60b9db58d573a1aeab43b9a4"/>
  <p:tag name="KSO_WM_ASSEMBLE_CHIP_INDEX" val="4c62daf2c01b4ff1aabbff9299b59ea5"/>
  <p:tag name="KSO_WM_UNIT_VALUE" val="34"/>
  <p:tag name="KSO_WM_UNIT_TEXT_FILL_FORE_SCHEMECOLOR_INDEX" val="13"/>
  <p:tag name="KSO_WM_UNIT_TEXT_FILL_TYPE" val="1"/>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2"/>
  <p:tag name="KSO_WM_UNIT_ID" val="diagram20219188_5*l_h_i*1_2_2"/>
  <p:tag name="KSO_WM_TEMPLATE_CATEGORY" val="diagram"/>
  <p:tag name="KSO_WM_TEMPLATE_INDEX" val="20219188"/>
  <p:tag name="KSO_WM_UNIT_LAYERLEVEL" val="1_1_1"/>
  <p:tag name="KSO_WM_TAG_VERSION" val="1.0"/>
  <p:tag name="KSO_WM_BEAUTIFY_FLAG" val=""/>
  <p:tag name="KSO_WM_DIAGRAM_GROUP_CODE" val="l1-1"/>
  <p:tag name="KSO_WM_CHIP_GROUPID" val="60b9db58d573a1aeab43b9a3"/>
  <p:tag name="KSO_WM_CHIP_XID" val="60b9db58d573a1aeab43b9a4"/>
  <p:tag name="KSO_WM_ASSEMBLE_CHIP_INDEX" val="4c62daf2c01b4ff1aabbff9299b59ea5"/>
  <p:tag name="KSO_WM_UNIT_VALUE" val="4"/>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19188_5*l_h_i*1_2_1"/>
  <p:tag name="KSO_WM_TEMPLATE_CATEGORY" val="diagram"/>
  <p:tag name="KSO_WM_TEMPLATE_INDEX" val="20219188"/>
  <p:tag name="KSO_WM_UNIT_LAYERLEVEL" val="1_1_1"/>
  <p:tag name="KSO_WM_TAG_VERSION" val="1.0"/>
  <p:tag name="KSO_WM_BEAUTIFY_FLAG" val=""/>
  <p:tag name="KSO_WM_DIAGRAM_GROUP_CODE" val="l1-1"/>
  <p:tag name="KSO_WM_CHIP_GROUPID" val="60b9db58d573a1aeab43b9a3"/>
  <p:tag name="KSO_WM_CHIP_XID" val="60b9db58d573a1aeab43b9a4"/>
  <p:tag name="KSO_WM_ASSEMBLE_CHIP_INDEX" val="4c62daf2c01b4ff1aabbff9299b59ea5"/>
  <p:tag name="KSO_WM_UNIT_VALUE" val="1"/>
  <p:tag name="KSO_WM_UNIT_TEXT_FILL_FORE_SCHEMECOLOR_INDEX" val="14"/>
  <p:tag name="KSO_WM_UNIT_TEXT_FILL_TYPE" val="1"/>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19188_5*l_h_f*1_2_1"/>
  <p:tag name="KSO_WM_TEMPLATE_CATEGORY" val="diagram"/>
  <p:tag name="KSO_WM_TEMPLATE_INDEX" val="20219188"/>
  <p:tag name="KSO_WM_UNIT_LAYERLEVEL" val="1_1_1"/>
  <p:tag name="KSO_WM_TAG_VERSION" val="1.0"/>
  <p:tag name="KSO_WM_BEAUTIFY_FLAG" val=""/>
  <p:tag name="KSO_WM_DIAGRAM_GROUP_CODE" val="l1-1"/>
  <p:tag name="KSO_WM_UNIT_PRESET_TEXT" val="输入你的正文文字是你思想的提炼为了最终良好的效果"/>
  <p:tag name="KSO_WM_CHIP_GROUPID" val="60b9db58d573a1aeab43b9a3"/>
  <p:tag name="KSO_WM_CHIP_XID" val="60b9db58d573a1aeab43b9a4"/>
  <p:tag name="KSO_WM_ASSEMBLE_CHIP_INDEX" val="4c62daf2c01b4ff1aabbff9299b59ea5"/>
  <p:tag name="KSO_WM_UNIT_VALUE" val="34"/>
  <p:tag name="KSO_WM_UNIT_TEXT_FILL_FORE_SCHEMECOLOR_INDEX" val="13"/>
  <p:tag name="KSO_WM_UNIT_TEXT_FILL_TYPE" val="1"/>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2"/>
  <p:tag name="KSO_WM_UNIT_ID" val="diagram20219188_5*l_h_i*1_3_2"/>
  <p:tag name="KSO_WM_TEMPLATE_CATEGORY" val="diagram"/>
  <p:tag name="KSO_WM_TEMPLATE_INDEX" val="20219188"/>
  <p:tag name="KSO_WM_UNIT_LAYERLEVEL" val="1_1_1"/>
  <p:tag name="KSO_WM_TAG_VERSION" val="1.0"/>
  <p:tag name="KSO_WM_BEAUTIFY_FLAG" val=""/>
  <p:tag name="KSO_WM_DIAGRAM_GROUP_CODE" val="l1-1"/>
  <p:tag name="KSO_WM_CHIP_GROUPID" val="60b9db58d573a1aeab43b9a3"/>
  <p:tag name="KSO_WM_CHIP_XID" val="60b9db58d573a1aeab43b9a4"/>
  <p:tag name="KSO_WM_ASSEMBLE_CHIP_INDEX" val="4c62daf2c01b4ff1aabbff9299b59ea5"/>
  <p:tag name="KSO_WM_UNIT_VALUE" val="4"/>
  <p:tag name="KSO_WM_UNIT_FILL_FORE_SCHEMECOLOR_INDEX" val="7"/>
  <p:tag name="KSO_WM_UNIT_FILL_TYPE" val="1"/>
  <p:tag name="KSO_WM_UNIT_LINE_FORE_SCHEMECOLOR_INDEX" val="14"/>
  <p:tag name="KSO_WM_UNIT_LINE_FILL_TYPE" val="2"/>
  <p:tag name="KSO_WM_UNIT_TEXT_FILL_FORE_SCHEMECOLOR_INDEX" val="2"/>
  <p:tag name="KSO_WM_UNIT_TEXT_FILL_TYPE"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19188_5*l_h_i*1_3_1"/>
  <p:tag name="KSO_WM_TEMPLATE_CATEGORY" val="diagram"/>
  <p:tag name="KSO_WM_TEMPLATE_INDEX" val="20219188"/>
  <p:tag name="KSO_WM_UNIT_LAYERLEVEL" val="1_1_1"/>
  <p:tag name="KSO_WM_TAG_VERSION" val="1.0"/>
  <p:tag name="KSO_WM_BEAUTIFY_FLAG" val=""/>
  <p:tag name="KSO_WM_DIAGRAM_GROUP_CODE" val="l1-1"/>
  <p:tag name="KSO_WM_CHIP_GROUPID" val="60b9db58d573a1aeab43b9a3"/>
  <p:tag name="KSO_WM_CHIP_XID" val="60b9db58d573a1aeab43b9a4"/>
  <p:tag name="KSO_WM_ASSEMBLE_CHIP_INDEX" val="4c62daf2c01b4ff1aabbff9299b59ea5"/>
  <p:tag name="KSO_WM_UNIT_VALUE" val="1"/>
  <p:tag name="KSO_WM_UNIT_TEXT_FILL_FORE_SCHEMECOLOR_INDEX" val="14"/>
  <p:tag name="KSO_WM_UNIT_TEXT_FILL_TYPE" val="1"/>
</p:tagLst>
</file>

<file path=ppt/tags/tag23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19188_5*l_h_f*1_3_1"/>
  <p:tag name="KSO_WM_TEMPLATE_CATEGORY" val="diagram"/>
  <p:tag name="KSO_WM_TEMPLATE_INDEX" val="20219188"/>
  <p:tag name="KSO_WM_UNIT_LAYERLEVEL" val="1_1_1"/>
  <p:tag name="KSO_WM_TAG_VERSION" val="1.0"/>
  <p:tag name="KSO_WM_BEAUTIFY_FLAG" val=""/>
  <p:tag name="KSO_WM_DIAGRAM_GROUP_CODE" val="l1-1"/>
  <p:tag name="KSO_WM_UNIT_PRESET_TEXT" val="输入你的正文文字是你思想的提炼为了最终良好的效果"/>
  <p:tag name="KSO_WM_CHIP_GROUPID" val="60b9db58d573a1aeab43b9a3"/>
  <p:tag name="KSO_WM_CHIP_XID" val="60b9db58d573a1aeab43b9a4"/>
  <p:tag name="KSO_WM_ASSEMBLE_CHIP_INDEX" val="4c62daf2c01b4ff1aabbff9299b59ea5"/>
  <p:tag name="KSO_WM_UNIT_VALUE" val="34"/>
  <p:tag name="KSO_WM_UNIT_TEXT_FILL_FORE_SCHEMECOLOR_INDEX" val="13"/>
  <p:tag name="KSO_WM_UNIT_TEXT_FILL_TYPE"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2"/>
  <p:tag name="KSO_WM_UNIT_ID" val="diagram20219188_5*l_h_i*1_4_2"/>
  <p:tag name="KSO_WM_TEMPLATE_CATEGORY" val="diagram"/>
  <p:tag name="KSO_WM_TEMPLATE_INDEX" val="20219188"/>
  <p:tag name="KSO_WM_UNIT_LAYERLEVEL" val="1_1_1"/>
  <p:tag name="KSO_WM_TAG_VERSION" val="1.0"/>
  <p:tag name="KSO_WM_BEAUTIFY_FLAG" val=""/>
  <p:tag name="KSO_WM_DIAGRAM_GROUP_CODE" val="l1-1"/>
  <p:tag name="KSO_WM_CHIP_GROUPID" val="60b9db58d573a1aeab43b9a3"/>
  <p:tag name="KSO_WM_CHIP_XID" val="60b9db58d573a1aeab43b9a4"/>
  <p:tag name="KSO_WM_ASSEMBLE_CHIP_INDEX" val="4c62daf2c01b4ff1aabbff9299b59ea5"/>
  <p:tag name="KSO_WM_UNIT_VALUE" val="4"/>
  <p:tag name="KSO_WM_UNIT_FILL_FORE_SCHEMECOLOR_INDEX" val="8"/>
  <p:tag name="KSO_WM_UNIT_FILL_TYPE" val="1"/>
  <p:tag name="KSO_WM_UNIT_LINE_FORE_SCHEMECOLOR_INDEX" val="14"/>
  <p:tag name="KSO_WM_UNIT_LINE_FILL_TYPE" val="2"/>
  <p:tag name="KSO_WM_UNIT_TEXT_FILL_FORE_SCHEMECOLOR_INDEX" val="2"/>
  <p:tag name="KSO_WM_UNIT_TEXT_FILL_TYPE" val="1"/>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19188_5*l_h_i*1_4_1"/>
  <p:tag name="KSO_WM_TEMPLATE_CATEGORY" val="diagram"/>
  <p:tag name="KSO_WM_TEMPLATE_INDEX" val="20219188"/>
  <p:tag name="KSO_WM_UNIT_LAYERLEVEL" val="1_1_1"/>
  <p:tag name="KSO_WM_TAG_VERSION" val="1.0"/>
  <p:tag name="KSO_WM_BEAUTIFY_FLAG" val=""/>
  <p:tag name="KSO_WM_DIAGRAM_GROUP_CODE" val="l1-1"/>
  <p:tag name="KSO_WM_CHIP_GROUPID" val="60b9db58d573a1aeab43b9a3"/>
  <p:tag name="KSO_WM_CHIP_XID" val="60b9db58d573a1aeab43b9a4"/>
  <p:tag name="KSO_WM_ASSEMBLE_CHIP_INDEX" val="4c62daf2c01b4ff1aabbff9299b59ea5"/>
  <p:tag name="KSO_WM_UNIT_VALUE" val="1"/>
  <p:tag name="KSO_WM_UNIT_TEXT_FILL_FORE_SCHEMECOLOR_INDEX" val="14"/>
  <p:tag name="KSO_WM_UNIT_TEXT_FILL_TYPE" val="1"/>
</p:tagLst>
</file>

<file path=ppt/tags/tag23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4_1"/>
  <p:tag name="KSO_WM_UNIT_ID" val="diagram20219188_5*l_h_f*1_4_1"/>
  <p:tag name="KSO_WM_TEMPLATE_CATEGORY" val="diagram"/>
  <p:tag name="KSO_WM_TEMPLATE_INDEX" val="20219188"/>
  <p:tag name="KSO_WM_UNIT_LAYERLEVEL" val="1_1_1"/>
  <p:tag name="KSO_WM_TAG_VERSION" val="1.0"/>
  <p:tag name="KSO_WM_BEAUTIFY_FLAG" val=""/>
  <p:tag name="KSO_WM_DIAGRAM_GROUP_CODE" val="l1-1"/>
  <p:tag name="KSO_WM_UNIT_PRESET_TEXT" val="输入你的正文文字是你思想的提炼为了最终良好的效果"/>
  <p:tag name="KSO_WM_CHIP_GROUPID" val="60b9db58d573a1aeab43b9a3"/>
  <p:tag name="KSO_WM_CHIP_XID" val="60b9db58d573a1aeab43b9a4"/>
  <p:tag name="KSO_WM_ASSEMBLE_CHIP_INDEX" val="4c62daf2c01b4ff1aabbff9299b59ea5"/>
  <p:tag name="KSO_WM_UNIT_VALUE" val="34"/>
  <p:tag name="KSO_WM_UNIT_TEXT_FILL_FORE_SCHEMECOLOR_INDEX" val="13"/>
  <p:tag name="KSO_WM_UNIT_TEXT_FILL_TYPE" val="1"/>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5_2"/>
  <p:tag name="KSO_WM_UNIT_ID" val="diagram20219188_5*l_h_i*1_5_2"/>
  <p:tag name="KSO_WM_TEMPLATE_CATEGORY" val="diagram"/>
  <p:tag name="KSO_WM_TEMPLATE_INDEX" val="20219188"/>
  <p:tag name="KSO_WM_UNIT_LAYERLEVEL" val="1_1_1"/>
  <p:tag name="KSO_WM_TAG_VERSION" val="1.0"/>
  <p:tag name="KSO_WM_BEAUTIFY_FLAG" val=""/>
  <p:tag name="KSO_WM_DIAGRAM_GROUP_CODE" val="l1-1"/>
  <p:tag name="KSO_WM_CHIP_GROUPID" val="60b9db58d573a1aeab43b9a3"/>
  <p:tag name="KSO_WM_CHIP_XID" val="60b9db58d573a1aeab43b9a4"/>
  <p:tag name="KSO_WM_ASSEMBLE_CHIP_INDEX" val="4c62daf2c01b4ff1aabbff9299b59ea5"/>
  <p:tag name="KSO_WM_UNIT_VALUE" val="4"/>
  <p:tag name="KSO_WM_UNIT_FILL_FORE_SCHEMECOLOR_INDEX" val="9"/>
  <p:tag name="KSO_WM_UNIT_FILL_TYPE" val="1"/>
  <p:tag name="KSO_WM_UNIT_LINE_FORE_SCHEMECOLOR_INDEX" val="14"/>
  <p:tag name="KSO_WM_UNIT_LINE_FILL_TYPE" val="2"/>
  <p:tag name="KSO_WM_UNIT_TEXT_FILL_FORE_SCHEMECOLOR_INDEX" val="2"/>
  <p:tag name="KSO_WM_UNIT_TEXT_FILL_TYPE" val="1"/>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5_1"/>
  <p:tag name="KSO_WM_UNIT_ID" val="diagram20219188_5*l_h_i*1_5_1"/>
  <p:tag name="KSO_WM_TEMPLATE_CATEGORY" val="diagram"/>
  <p:tag name="KSO_WM_TEMPLATE_INDEX" val="20219188"/>
  <p:tag name="KSO_WM_UNIT_LAYERLEVEL" val="1_1_1"/>
  <p:tag name="KSO_WM_TAG_VERSION" val="1.0"/>
  <p:tag name="KSO_WM_BEAUTIFY_FLAG" val=""/>
  <p:tag name="KSO_WM_DIAGRAM_GROUP_CODE" val="l1-1"/>
  <p:tag name="KSO_WM_CHIP_GROUPID" val="60b9db58d573a1aeab43b9a3"/>
  <p:tag name="KSO_WM_CHIP_XID" val="60b9db58d573a1aeab43b9a4"/>
  <p:tag name="KSO_WM_ASSEMBLE_CHIP_INDEX" val="4c62daf2c01b4ff1aabbff9299b59ea5"/>
  <p:tag name="KSO_WM_UNIT_VALUE" val="1"/>
  <p:tag name="KSO_WM_UNIT_TEXT_FILL_FORE_SCHEMECOLOR_INDEX" val="14"/>
  <p:tag name="KSO_WM_UNIT_TEXT_FILL_TYPE" val="1"/>
</p:tagLst>
</file>

<file path=ppt/tags/tag23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5_1"/>
  <p:tag name="KSO_WM_UNIT_ID" val="diagram20219188_5*l_h_f*1_5_1"/>
  <p:tag name="KSO_WM_TEMPLATE_CATEGORY" val="diagram"/>
  <p:tag name="KSO_WM_TEMPLATE_INDEX" val="20219188"/>
  <p:tag name="KSO_WM_UNIT_LAYERLEVEL" val="1_1_1"/>
  <p:tag name="KSO_WM_TAG_VERSION" val="1.0"/>
  <p:tag name="KSO_WM_BEAUTIFY_FLAG" val=""/>
  <p:tag name="KSO_WM_DIAGRAM_GROUP_CODE" val="l1-1"/>
  <p:tag name="KSO_WM_UNIT_PRESET_TEXT" val="输入你的正文文字是你思想的提炼为了最终良好的效果"/>
  <p:tag name="KSO_WM_CHIP_GROUPID" val="60b9db58d573a1aeab43b9a3"/>
  <p:tag name="KSO_WM_CHIP_XID" val="60b9db58d573a1aeab43b9a4"/>
  <p:tag name="KSO_WM_ASSEMBLE_CHIP_INDEX" val="4c62daf2c01b4ff1aabbff9299b59ea5"/>
  <p:tag name="KSO_WM_UNIT_VALUE" val="34"/>
  <p:tag name="KSO_WM_UNIT_TEXT_FILL_FORE_SCHEMECOLOR_INDEX" val="13"/>
  <p:tag name="KSO_WM_UNIT_TEXT_FILL_TYPE" val="1"/>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ISLIDE TOOLS.GUIDESSETTING" val="{&quot;Id&quot;:&quot;2d4375ee-8516-45e0-8956-45702a61a9b6&quot;,&quot;Name&quot;:&quot;iSlide&quot;,&quot;HeaderHeight&quot;:15.0,&quot;FooterHeight&quot;:9.0000000000000036,&quot;SideMargin&quot;:5.4999999999999982,&quot;TopMargin&quot;:0.0,&quot;BottomMargin&quot;:0.0,&quot;IntervalMargin&quot;:1.3999999999999997}"/>
  <p:tag name="ISLIDE.GUIDESSETTING" val="{&quot;Id&quot;:&quot;GuidesStyle_Normal&quot;,&quot;Name&quot;:&quot;正常&quot;,&quot;HeaderHeight&quot;:15.0,&quot;FooterHeight&quot;:9.0,&quot;SideMargin&quot;:5.5,&quot;TopMargin&quot;:0.0,&quot;BottomMargin&quot;:0.0,&quot;IntervalMargin&quot;:1.5}"/>
  <p:tag name="THINKCELLUNDODONOTDELETE" val="0"/>
  <p:tag name="ISLIDE.THEME" val="a3fa835d-f3bd-41f9-8657-2b3e426fa9c3"/>
  <p:tag name="KSO_WPP_MARK_KEY" val="a079d5b4-935b-4da0-b84a-56569ab2d33c"/>
  <p:tag name="COMMONDATA" val="eyJoZGlkIjoiNTUyYTU5YmQ0ZGEyMTIxNmIyNTY4ZDc3ZjQyNTUwYzQifQ=="/>
  <p:tag name="commondata" val="eyJoZGlkIjoiNzBmZTJkYzBkY2YwZjRhYWVkMzBiZmIxMWE1YmM2ZmEifQ=="/>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7_3*l_h_a*1_1_1"/>
  <p:tag name="KSO_WM_TEMPLATE_CATEGORY" val="custom"/>
  <p:tag name="KSO_WM_TEMPLATE_INDEX" val="20202837"/>
  <p:tag name="KSO_WM_UNIT_LAYERLEVEL" val="1_1_1"/>
  <p:tag name="KSO_WM_TAG_VERSION" val="1.0"/>
  <p:tag name="KSO_WM_BEAUTIFY_FLAG" val=""/>
  <p:tag name="KSO_WM_UNIT_ISCONTENTSTITLE" val="0"/>
  <p:tag name="KSO_WM_UNIT_PRESET_TEXT" val="单击此处添加标题"/>
  <p:tag name="KSO_WM_UNIT_NOCLEAR" val="0"/>
  <p:tag name="KSO_WM_UNIT_VALUE" val="10"/>
  <p:tag name="KSO_WM_DIAGRAM_GROUP_CODE" val="l1-1"/>
  <p:tag name="KSO_WM_UNIT_TYPE" val="l_h_a"/>
  <p:tag name="KSO_WM_UNIT_INDEX" val="1_1_1"/>
  <p:tag name="KSO_WM_UNIT_TEXT_FILL_FORE_SCHEMECOLOR_INDEX" val="13"/>
  <p:tag name="KSO_WM_UNIT_TEXT_FILL_TYPE" val="1"/>
  <p:tag name="KSO_WM_UNIT_USESOURCEFORMAT_APPLY" val="1"/>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7_3*l_h_a*1_1_1"/>
  <p:tag name="KSO_WM_TEMPLATE_CATEGORY" val="custom"/>
  <p:tag name="KSO_WM_TEMPLATE_INDEX" val="20202837"/>
  <p:tag name="KSO_WM_UNIT_LAYERLEVEL" val="1_1_1"/>
  <p:tag name="KSO_WM_TAG_VERSION" val="1.0"/>
  <p:tag name="KSO_WM_BEAUTIFY_FLAG" val=""/>
  <p:tag name="KSO_WM_UNIT_ISCONTENTSTITLE" val="0"/>
  <p:tag name="KSO_WM_UNIT_PRESET_TEXT" val="单击此处添加标题"/>
  <p:tag name="KSO_WM_UNIT_NOCLEAR" val="0"/>
  <p:tag name="KSO_WM_UNIT_VALUE" val="10"/>
  <p:tag name="KSO_WM_DIAGRAM_GROUP_CODE" val="l1-1"/>
  <p:tag name="KSO_WM_UNIT_TYPE" val="l_h_a"/>
  <p:tag name="KSO_WM_UNIT_INDEX" val="1_1_1"/>
  <p:tag name="KSO_WM_UNIT_TEXT_FILL_FORE_SCHEMECOLOR_INDEX" val="13"/>
  <p:tag name="KSO_WM_UNIT_TEXT_FILL_TYPE" val="1"/>
  <p:tag name="KSO_WM_UNIT_USESOURCEFORMAT_APPLY" val="1"/>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7_3*l_h_a*1_1_1"/>
  <p:tag name="KSO_WM_TEMPLATE_CATEGORY" val="custom"/>
  <p:tag name="KSO_WM_TEMPLATE_INDEX" val="20202837"/>
  <p:tag name="KSO_WM_UNIT_LAYERLEVEL" val="1_1_1"/>
  <p:tag name="KSO_WM_TAG_VERSION" val="1.0"/>
  <p:tag name="KSO_WM_BEAUTIFY_FLAG" val=""/>
  <p:tag name="KSO_WM_UNIT_ISCONTENTSTITLE" val="0"/>
  <p:tag name="KSO_WM_UNIT_PRESET_TEXT" val="单击此处添加标题"/>
  <p:tag name="KSO_WM_UNIT_NOCLEAR" val="0"/>
  <p:tag name="KSO_WM_UNIT_VALUE" val="10"/>
  <p:tag name="KSO_WM_DIAGRAM_GROUP_CODE" val="l1-1"/>
  <p:tag name="KSO_WM_UNIT_TYPE" val="l_h_a"/>
  <p:tag name="KSO_WM_UNIT_INDEX" val="1_1_1"/>
  <p:tag name="KSO_WM_UNIT_TEXT_FILL_FORE_SCHEMECOLOR_INDEX" val="13"/>
  <p:tag name="KSO_WM_UNIT_TEXT_FILL_TYPE" val="1"/>
  <p:tag name="KSO_WM_UNIT_USESOURCEFORMAT_APPLY" val="1"/>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h_f"/>
  <p:tag name="KSO_WM_UNIT_INDEX" val="1_1_1"/>
  <p:tag name="KSO_WM_UNIT_ID" val="diagram160358_1*l_h_f*1_1_1"/>
  <p:tag name="KSO_WM_UNIT_CLEAR" val="1"/>
  <p:tag name="KSO_WM_UNIT_LAYERLEVEL" val="1_1_1"/>
  <p:tag name="KSO_WM_UNIT_VALUE" val="84"/>
  <p:tag name="KSO_WM_UNIT_HIGHLIGHT" val="0"/>
  <p:tag name="KSO_WM_UNIT_COMPATIBLE" val="0"/>
  <p:tag name="KSO_WM_UNIT_PRESET_TEXT_INDEX" val="4"/>
  <p:tag name="KSO_WM_UNIT_PRESET_TEXT_LEN" val="83"/>
  <p:tag name="KSO_WM_DIAGRAM_GROUP_CODE" val="l1-1"/>
  <p:tag name="KSO_WM_UNIT_LINE_FORE_SCHEMECOLOR_INDEX" val="5"/>
  <p:tag name="KSO_WM_UNIT_LINE_FILL_TYPE" val="2"/>
  <p:tag name="KSO_WM_UNIT_TEXT_FILL_FORE_SCHEMECOLOR_INDEX" val="14"/>
  <p:tag name="KSO_WM_UNIT_TEXT_FILL_TYPE" val="1"/>
</p:tagLst>
</file>

<file path=ppt/tags/tag52.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i"/>
  <p:tag name="KSO_WM_UNIT_INDEX" val="1_1"/>
  <p:tag name="KSO_WM_UNIT_ID" val="diagram160358_1*l_i*1_1"/>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h_f"/>
  <p:tag name="KSO_WM_UNIT_INDEX" val="1_1_1"/>
  <p:tag name="KSO_WM_UNIT_ID" val="diagram160358_1*l_h_f*1_1_1"/>
  <p:tag name="KSO_WM_UNIT_CLEAR" val="1"/>
  <p:tag name="KSO_WM_UNIT_LAYERLEVEL" val="1_1_1"/>
  <p:tag name="KSO_WM_UNIT_VALUE" val="84"/>
  <p:tag name="KSO_WM_UNIT_HIGHLIGHT" val="0"/>
  <p:tag name="KSO_WM_UNIT_COMPATIBLE" val="0"/>
  <p:tag name="KSO_WM_UNIT_PRESET_TEXT_INDEX" val="4"/>
  <p:tag name="KSO_WM_UNIT_PRESET_TEXT_LEN" val="83"/>
  <p:tag name="KSO_WM_DIAGRAM_GROUP_CODE" val="l1-1"/>
  <p:tag name="KSO_WM_UNIT_LINE_FORE_SCHEMECOLOR_INDEX" val="5"/>
  <p:tag name="KSO_WM_UNIT_LINE_FILL_TYPE" val="2"/>
  <p:tag name="KSO_WM_UNIT_TEXT_FILL_FORE_SCHEMECOLOR_INDEX" val="14"/>
  <p:tag name="KSO_WM_UNIT_TEXT_FILL_TYPE" val="1"/>
</p:tagLst>
</file>

<file path=ppt/tags/tag56.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i"/>
  <p:tag name="KSO_WM_UNIT_INDEX" val="1_1"/>
  <p:tag name="KSO_WM_UNIT_ID" val="diagram160358_1*l_i*1_1"/>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7_3*l_h_a*1_1_1"/>
  <p:tag name="KSO_WM_TEMPLATE_CATEGORY" val="custom"/>
  <p:tag name="KSO_WM_TEMPLATE_INDEX" val="20202837"/>
  <p:tag name="KSO_WM_UNIT_LAYERLEVEL" val="1_1_1"/>
  <p:tag name="KSO_WM_TAG_VERSION" val="1.0"/>
  <p:tag name="KSO_WM_BEAUTIFY_FLAG" val=""/>
  <p:tag name="KSO_WM_UNIT_ISCONTENTSTITLE" val="0"/>
  <p:tag name="KSO_WM_UNIT_PRESET_TEXT" val="单击此处添加标题"/>
  <p:tag name="KSO_WM_UNIT_NOCLEAR" val="0"/>
  <p:tag name="KSO_WM_UNIT_VALUE" val="10"/>
  <p:tag name="KSO_WM_DIAGRAM_GROUP_CODE" val="l1-1"/>
  <p:tag name="KSO_WM_UNIT_TYPE" val="l_h_a"/>
  <p:tag name="KSO_WM_UNIT_INDEX" val="1_1_1"/>
  <p:tag name="KSO_WM_UNIT_TEXT_FILL_FORE_SCHEMECOLOR_INDEX" val="13"/>
  <p:tag name="KSO_WM_UNIT_TEXT_FILL_TYPE" val="1"/>
  <p:tag name="KSO_WM_UNIT_USESOURCEFORMAT_APPLY" val="1"/>
</p:tagLst>
</file>

<file path=ppt/tags/tag67.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h_f"/>
  <p:tag name="KSO_WM_UNIT_INDEX" val="1_1_1"/>
  <p:tag name="KSO_WM_UNIT_ID" val="diagram160358_1*l_h_f*1_1_1"/>
  <p:tag name="KSO_WM_UNIT_CLEAR" val="1"/>
  <p:tag name="KSO_WM_UNIT_LAYERLEVEL" val="1_1_1"/>
  <p:tag name="KSO_WM_UNIT_VALUE" val="84"/>
  <p:tag name="KSO_WM_UNIT_HIGHLIGHT" val="0"/>
  <p:tag name="KSO_WM_UNIT_COMPATIBLE" val="0"/>
  <p:tag name="KSO_WM_UNIT_PRESET_TEXT_INDEX" val="4"/>
  <p:tag name="KSO_WM_UNIT_PRESET_TEXT_LEN" val="83"/>
  <p:tag name="KSO_WM_DIAGRAM_GROUP_CODE" val="l1-1"/>
  <p:tag name="KSO_WM_UNIT_LINE_FORE_SCHEMECOLOR_INDEX" val="5"/>
  <p:tag name="KSO_WM_UNIT_LINE_FILL_TYPE" val="2"/>
  <p:tag name="KSO_WM_UNIT_TEXT_FILL_FORE_SCHEMECOLOR_INDEX" val="14"/>
  <p:tag name="KSO_WM_UNIT_TEXT_FILL_TYPE" val="1"/>
</p:tagLst>
</file>

<file path=ppt/tags/tag68.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i"/>
  <p:tag name="KSO_WM_UNIT_INDEX" val="1_1"/>
  <p:tag name="KSO_WM_UNIT_ID" val="diagram160358_1*l_i*1_1"/>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h_f"/>
  <p:tag name="KSO_WM_UNIT_INDEX" val="1_1_1"/>
  <p:tag name="KSO_WM_UNIT_ID" val="diagram160358_1*l_h_f*1_1_1"/>
  <p:tag name="KSO_WM_UNIT_CLEAR" val="1"/>
  <p:tag name="KSO_WM_UNIT_LAYERLEVEL" val="1_1_1"/>
  <p:tag name="KSO_WM_UNIT_VALUE" val="84"/>
  <p:tag name="KSO_WM_UNIT_HIGHLIGHT" val="0"/>
  <p:tag name="KSO_WM_UNIT_COMPATIBLE" val="0"/>
  <p:tag name="KSO_WM_UNIT_PRESET_TEXT_INDEX" val="4"/>
  <p:tag name="KSO_WM_UNIT_PRESET_TEXT_LEN" val="83"/>
  <p:tag name="KSO_WM_DIAGRAM_GROUP_CODE" val="l1-1"/>
  <p:tag name="KSO_WM_UNIT_LINE_FORE_SCHEMECOLOR_INDEX" val="5"/>
  <p:tag name="KSO_WM_UNIT_LINE_FILL_TYPE" val="2"/>
  <p:tag name="KSO_WM_UNIT_TEXT_FILL_FORE_SCHEMECOLOR_INDEX" val="14"/>
  <p:tag name="KSO_WM_UNIT_TEXT_FILL_TYPE" val="1"/>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9710_2*l_h_i*1_1_1"/>
  <p:tag name="KSO_WM_TEMPLATE_CATEGORY" val="diagram"/>
  <p:tag name="KSO_WM_TEMPLATE_INDEX" val="20169710"/>
  <p:tag name="KSO_WM_UNIT_LAYERLEVEL" val="1_1_1"/>
  <p:tag name="KSO_WM_TAG_VERSION" val="1.0"/>
  <p:tag name="KSO_WM_BEAUTIFY_FLAG" val="#wm#"/>
  <p:tag name="KSO_WM_UNIT_LINE_FORE_SCHEMECOLOR_INDEX" val="5"/>
  <p:tag name="KSO_WM_UNIT_LINE_FILL_TYPE"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9710_2*l_h_i*1_1_2"/>
  <p:tag name="KSO_WM_TEMPLATE_CATEGORY" val="diagram"/>
  <p:tag name="KSO_WM_TEMPLATE_INDEX" val="20169710"/>
  <p:tag name="KSO_WM_UNIT_LAYERLEVEL" val="1_1_1"/>
  <p:tag name="KSO_WM_TAG_VERSION" val="1.0"/>
  <p:tag name="KSO_WM_BEAUTIFY_FLAG" val="#wm#"/>
  <p:tag name="KSO_WM_UNIT_FILL_FORE_SCHEMECOLOR_INDEX" val="5"/>
  <p:tag name="KSO_WM_UNIT_FILL_TYPE"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69710_2*l_h_i*1_1_3"/>
  <p:tag name="KSO_WM_TEMPLATE_CATEGORY" val="diagram"/>
  <p:tag name="KSO_WM_TEMPLATE_INDEX" val="20169710"/>
  <p:tag name="KSO_WM_UNIT_LAYERLEVEL" val="1_1_1"/>
  <p:tag name="KSO_WM_TAG_VERSION" val="1.0"/>
  <p:tag name="KSO_WM_BEAUTIFY_FLAG" val="#wm#"/>
  <p:tag name="KSO_WM_UNIT_FILL_FORE_SCHEMECOLOR_INDEX" val="5"/>
  <p:tag name="KSO_WM_UNIT_FILL_TYPE"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169710_2*l_h_i*1_1_4"/>
  <p:tag name="KSO_WM_TEMPLATE_CATEGORY" val="diagram"/>
  <p:tag name="KSO_WM_TEMPLATE_INDEX" val="20169710"/>
  <p:tag name="KSO_WM_UNIT_LAYERLEVEL" val="1_1_1"/>
  <p:tag name="KSO_WM_TAG_VERSION" val="1.0"/>
  <p:tag name="KSO_WM_BEAUTIFY_FLAG" val="#wm#"/>
  <p:tag name="KSO_WM_UNIT_FILL_FORE_SCHEMECOLOR_INDEX" val="5"/>
  <p:tag name="KSO_WM_UNIT_FILL_TYPE" val="1"/>
</p:tagLst>
</file>

<file path=ppt/tags/tag75.xml><?xml version="1.0" encoding="utf-8"?>
<p:tagLst xmlns:p="http://schemas.openxmlformats.org/presentationml/2006/main">
  <p:tag name="KSO_WM_UNIT_VALUE" val="155*78"/>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69710_2*l_h_x*1_1_1"/>
  <p:tag name="KSO_WM_TEMPLATE_CATEGORY" val="diagram"/>
  <p:tag name="KSO_WM_TEMPLATE_INDEX" val="20169710"/>
  <p:tag name="KSO_WM_UNIT_LAYERLEVEL" val="1_1_1"/>
  <p:tag name="KSO_WM_TAG_VERSION" val="1.0"/>
  <p:tag name="KSO_WM_BEAUTIFY_FLAG" val="#wm#"/>
  <p:tag name="KSO_WM_UNIT_FILL_FORE_SCHEMECOLOR_INDEX" val="14"/>
  <p:tag name="KSO_WM_UNIT_FILL_TYPE" val="1"/>
</p:tagLst>
</file>

<file path=ppt/tags/tag76.xml><?xml version="1.0" encoding="utf-8"?>
<p:tagLst xmlns:p="http://schemas.openxmlformats.org/presentationml/2006/main">
  <p:tag name="KSO_WM_UNIT_ISCONTENTSTITLE" val="0"/>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9710_2*l_h_a*1_1_1"/>
  <p:tag name="KSO_WM_TEMPLATE_CATEGORY" val="diagram"/>
  <p:tag name="KSO_WM_TEMPLATE_INDEX" val="20169710"/>
  <p:tag name="KSO_WM_UNIT_LAYERLEVEL" val="1_1_1"/>
  <p:tag name="KSO_WM_TAG_VERSION" val="1.0"/>
  <p:tag name="KSO_WM_BEAUTIFY_FLAG" val="#wm#"/>
  <p:tag name="KSO_WM_UNIT_TEXT_FILL_FORE_SCHEMECOLOR_INDEX" val="5"/>
  <p:tag name="KSO_WM_UNIT_TEXT_FILL_TYPE" val="1"/>
</p:tagLst>
</file>

<file path=ppt/tags/tag77.xml><?xml version="1.0" encoding="utf-8"?>
<p:tagLst xmlns:p="http://schemas.openxmlformats.org/presentationml/2006/main">
  <p:tag name="KSO_WM_UNIT_PRESET_TEXT" val="单击此处添加文本具体内容"/>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9710_2*l_h_f*1_1_1"/>
  <p:tag name="KSO_WM_TEMPLATE_CATEGORY" val="diagram"/>
  <p:tag name="KSO_WM_TEMPLATE_INDEX" val="20169710"/>
  <p:tag name="KSO_WM_UNIT_LAYERLEVEL" val="1_1_1"/>
  <p:tag name="KSO_WM_TAG_VERSION" val="1.0"/>
  <p:tag name="KSO_WM_BEAUTIFY_FLAG" val="#wm#"/>
  <p:tag name="KSO_WM_UNIT_TEXT_FILL_FORE_SCHEMECOLOR_INDEX" val="13"/>
  <p:tag name="KSO_WM_UNIT_TEXT_FILL_TYPE"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169710_2*l_h_i*1_1_5"/>
  <p:tag name="KSO_WM_TEMPLATE_CATEGORY" val="diagram"/>
  <p:tag name="KSO_WM_TEMPLATE_INDEX" val="20169710"/>
  <p:tag name="KSO_WM_UNIT_LAYERLEVEL" val="1_1_1"/>
  <p:tag name="KSO_WM_TAG_VERSION" val="1.0"/>
  <p:tag name="KSO_WM_BEAUTIFY_FLAG" val="#wm#"/>
  <p:tag name="KSO_WM_UNIT_TEXT_FILL_FORE_SCHEMECOLOR_INDEX" val="5"/>
  <p:tag name="KSO_WM_UNIT_TEXT_FILL_TYPE"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9710_2*l_h_i*1_2_1"/>
  <p:tag name="KSO_WM_TEMPLATE_CATEGORY" val="diagram"/>
  <p:tag name="KSO_WM_TEMPLATE_INDEX" val="20169710"/>
  <p:tag name="KSO_WM_UNIT_LAYERLEVEL" val="1_1_1"/>
  <p:tag name="KSO_WM_TAG_VERSION" val="1.0"/>
  <p:tag name="KSO_WM_BEAUTIFY_FLAG" val="#wm#"/>
  <p:tag name="KSO_WM_UNIT_LINE_FORE_SCHEMECOLOR_INDEX" val="6"/>
  <p:tag name="KSO_WM_UNIT_LINE_FILL_TYPE" val="2"/>
</p:tagLst>
</file>

<file path=ppt/tags/tag8.xml><?xml version="1.0" encoding="utf-8"?>
<p:tagLst xmlns:p="http://schemas.openxmlformats.org/presentationml/2006/main">
  <p:tag name="KSO_WM_TEMPLATE_CATEGORY" val="diagram"/>
  <p:tag name="KSO_WM_TEMPLATE_INDEX" val="160358"/>
  <p:tag name="KSO_WM_TAG_VERSION" val="1.0"/>
  <p:tag name="KSO_WM_BEAUTIFY_FLAG" val=""/>
  <p:tag name="KSO_WM_UNIT_TYPE" val="l_i"/>
  <p:tag name="KSO_WM_UNIT_INDEX" val="1_1"/>
  <p:tag name="KSO_WM_UNIT_ID" val="diagram160358_1*l_i*1_1"/>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9710_2*l_h_i*1_2_2"/>
  <p:tag name="KSO_WM_TEMPLATE_CATEGORY" val="diagram"/>
  <p:tag name="KSO_WM_TEMPLATE_INDEX" val="20169710"/>
  <p:tag name="KSO_WM_UNIT_LAYERLEVEL" val="1_1_1"/>
  <p:tag name="KSO_WM_TAG_VERSION" val="1.0"/>
  <p:tag name="KSO_WM_BEAUTIFY_FLAG" val="#wm#"/>
  <p:tag name="KSO_WM_UNIT_FILL_FORE_SCHEMECOLOR_INDEX" val="6"/>
  <p:tag name="KSO_WM_UNIT_FILL_TYPE"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69710_2*l_h_i*1_2_3"/>
  <p:tag name="KSO_WM_TEMPLATE_CATEGORY" val="diagram"/>
  <p:tag name="KSO_WM_TEMPLATE_INDEX" val="20169710"/>
  <p:tag name="KSO_WM_UNIT_LAYERLEVEL" val="1_1_1"/>
  <p:tag name="KSO_WM_TAG_VERSION" val="1.0"/>
  <p:tag name="KSO_WM_BEAUTIFY_FLAG" val="#wm#"/>
  <p:tag name="KSO_WM_UNIT_FILL_FORE_SCHEMECOLOR_INDEX" val="6"/>
  <p:tag name="KSO_WM_UNIT_FILL_TYPE"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169710_2*l_h_i*1_2_4"/>
  <p:tag name="KSO_WM_TEMPLATE_CATEGORY" val="diagram"/>
  <p:tag name="KSO_WM_TEMPLATE_INDEX" val="20169710"/>
  <p:tag name="KSO_WM_UNIT_LAYERLEVEL" val="1_1_1"/>
  <p:tag name="KSO_WM_TAG_VERSION" val="1.0"/>
  <p:tag name="KSO_WM_BEAUTIFY_FLAG" val="#wm#"/>
  <p:tag name="KSO_WM_UNIT_FILL_FORE_SCHEMECOLOR_INDEX" val="6"/>
  <p:tag name="KSO_WM_UNIT_FILL_TYPE" val="1"/>
</p:tagLst>
</file>

<file path=ppt/tags/tag83.xml><?xml version="1.0" encoding="utf-8"?>
<p:tagLst xmlns:p="http://schemas.openxmlformats.org/presentationml/2006/main">
  <p:tag name="KSO_WM_UNIT_VALUE" val="137*141"/>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69710_2*l_h_x*1_2_1"/>
  <p:tag name="KSO_WM_TEMPLATE_CATEGORY" val="diagram"/>
  <p:tag name="KSO_WM_TEMPLATE_INDEX" val="20169710"/>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84.xml><?xml version="1.0" encoding="utf-8"?>
<p:tagLst xmlns:p="http://schemas.openxmlformats.org/presentationml/2006/main">
  <p:tag name="KSO_WM_UNIT_ISCONTENTSTITLE" val="0"/>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9710_2*l_h_a*1_2_1"/>
  <p:tag name="KSO_WM_TEMPLATE_CATEGORY" val="diagram"/>
  <p:tag name="KSO_WM_TEMPLATE_INDEX" val="20169710"/>
  <p:tag name="KSO_WM_UNIT_LAYERLEVEL" val="1_1_1"/>
  <p:tag name="KSO_WM_TAG_VERSION" val="1.0"/>
  <p:tag name="KSO_WM_BEAUTIFY_FLAG" val="#wm#"/>
  <p:tag name="KSO_WM_UNIT_TEXT_FILL_FORE_SCHEMECOLOR_INDEX" val="6"/>
  <p:tag name="KSO_WM_UNIT_TEXT_FILL_TYPE"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169710_2*l_h_i*1_2_5"/>
  <p:tag name="KSO_WM_TEMPLATE_CATEGORY" val="diagram"/>
  <p:tag name="KSO_WM_TEMPLATE_INDEX" val="20169710"/>
  <p:tag name="KSO_WM_UNIT_LAYERLEVEL" val="1_1_1"/>
  <p:tag name="KSO_WM_TAG_VERSION" val="1.0"/>
  <p:tag name="KSO_WM_BEAUTIFY_FLAG" val="#wm#"/>
  <p:tag name="KSO_WM_UNIT_TEXT_FILL_FORE_SCHEMECOLOR_INDEX" val="6"/>
  <p:tag name="KSO_WM_UNIT_TEXT_FILL_TYPE" val="1"/>
</p:tagLst>
</file>

<file path=ppt/tags/tag86.xml><?xml version="1.0" encoding="utf-8"?>
<p:tagLst xmlns:p="http://schemas.openxmlformats.org/presentationml/2006/main">
  <p:tag name="KSO_WM_UNIT_PRESET_TEXT" val="单击此处添加文本具体内容"/>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9710_2*l_h_f*1_1_1"/>
  <p:tag name="KSO_WM_TEMPLATE_CATEGORY" val="diagram"/>
  <p:tag name="KSO_WM_TEMPLATE_INDEX" val="20169710"/>
  <p:tag name="KSO_WM_UNIT_LAYERLEVEL" val="1_1_1"/>
  <p:tag name="KSO_WM_TAG_VERSION" val="1.0"/>
  <p:tag name="KSO_WM_BEAUTIFY_FLAG" val=""/>
  <p:tag name="KSO_WM_UNIT_TEXT_FILL_FORE_SCHEMECOLOR_INDEX" val="13"/>
  <p:tag name="KSO_WM_UNIT_TEXT_FILL_TYPE" val="1"/>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YJKSOFT-WXL-2020">
  <a:themeElements>
    <a:clrScheme name="房利美">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YJKSOFT-WXL-2020">
  <a:themeElements>
    <a:clrScheme name="房利美">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61">
      <a:dk1>
        <a:sysClr val="windowText" lastClr="000000"/>
      </a:dk1>
      <a:lt1>
        <a:sysClr val="window" lastClr="FFFFFF"/>
      </a:lt1>
      <a:dk2>
        <a:srgbClr val="44546A"/>
      </a:dk2>
      <a:lt2>
        <a:srgbClr val="E7E6E6"/>
      </a:lt2>
      <a:accent1>
        <a:srgbClr val="0070C0"/>
      </a:accent1>
      <a:accent2>
        <a:srgbClr val="5B9BD5"/>
      </a:accent2>
      <a:accent3>
        <a:srgbClr val="0070C0"/>
      </a:accent3>
      <a:accent4>
        <a:srgbClr val="5B9BD5"/>
      </a:accent4>
      <a:accent5>
        <a:srgbClr val="0070C0"/>
      </a:accent5>
      <a:accent6>
        <a:srgbClr val="5B9BD5"/>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iSlide</Template>
  <TotalTime>0</TotalTime>
  <Words>4685</Words>
  <Application>WPS 演示</Application>
  <PresentationFormat>宽屏</PresentationFormat>
  <Paragraphs>318</Paragraphs>
  <Slides>38</Slides>
  <Notes>5</Notes>
  <HiddenSlides>0</HiddenSlides>
  <MMClips>0</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38</vt:i4>
      </vt:variant>
    </vt:vector>
  </HeadingPairs>
  <TitlesOfParts>
    <vt:vector size="56" baseType="lpstr">
      <vt:lpstr>Arial</vt:lpstr>
      <vt:lpstr>宋体</vt:lpstr>
      <vt:lpstr>Wingdings</vt:lpstr>
      <vt:lpstr>Calibri</vt:lpstr>
      <vt:lpstr>Times New Roman</vt:lpstr>
      <vt:lpstr>微软雅黑</vt:lpstr>
      <vt:lpstr>Arial</vt:lpstr>
      <vt:lpstr>Agency FB</vt:lpstr>
      <vt:lpstr>等线</vt:lpstr>
      <vt:lpstr>黑体</vt:lpstr>
      <vt:lpstr>Wingdings</vt:lpstr>
      <vt:lpstr>Arial Unicode MS</vt:lpstr>
      <vt:lpstr>Calibri</vt:lpstr>
      <vt:lpstr>华文楷体</vt:lpstr>
      <vt:lpstr>Trebuchet MS</vt:lpstr>
      <vt:lpstr>YJKSOFT-WXL-2020</vt:lpstr>
      <vt:lpstr>1_YJKSOFT-WXL-2020</vt:lpstr>
      <vt:lpstr>Office 主题</vt:lpstr>
      <vt:lpstr>PowerPoint 演示文稿</vt:lpstr>
      <vt:lpstr>PowerPoint 演示文稿</vt:lpstr>
      <vt:lpstr>PowerPoint 演示文稿</vt:lpstr>
      <vt:lpstr>增加内框架结构设计和鉴定功能</vt:lpstr>
      <vt:lpstr>增加内框架结构设计和鉴定功能</vt:lpstr>
      <vt:lpstr>增加内框架结构设计和鉴定功能</vt:lpstr>
      <vt:lpstr>增加鉴定报告构件评级表格输出设置功能</vt:lpstr>
      <vt:lpstr>增加鉴定报告构件评级表格输出设置功能</vt:lpstr>
      <vt:lpstr>增加鉴定报告构件评级表格输出设置功能</vt:lpstr>
      <vt:lpstr>鉴定报告增加结构模型计算信息章节内容</vt:lpstr>
      <vt:lpstr>计算参数的高级选项增加“鉴定加固”参数页</vt:lpstr>
      <vt:lpstr>增加“非框架梁不进行抗震评定输出”参数</vt:lpstr>
      <vt:lpstr>PowerPoint 演示文稿</vt:lpstr>
      <vt:lpstr>受弯砼构件正截面加固增加二次受力影响计算的链接模型， 可准确设置加固时混凝土梁的M0k</vt:lpstr>
      <vt:lpstr>受弯砼构件正截面加固增加二次受力影响计算的链接模型， 可准确设置加固时混凝土梁的M0k</vt:lpstr>
      <vt:lpstr>受弯砼构件正截面加固增加二次受力影响计算的链接模型， 可准确设置加固时混凝土梁的M0k</vt:lpstr>
      <vt:lpstr>梁粘贴钢板法和粘贴碳纤维法加固工具箱验算 增加M0k输入参数</vt:lpstr>
      <vt:lpstr>原有钢筋简图增加衬图设置功能</vt:lpstr>
      <vt:lpstr>增加加固设计简图批量导图功能</vt:lpstr>
      <vt:lpstr>建模增加一键衬承载力提高幅度简图的功能</vt:lpstr>
      <vt:lpstr>简图查看对话框下新增多种简图输出形式设置功能</vt:lpstr>
      <vt:lpstr>增加实配/计算配筋面积简图按差值显示方式</vt:lpstr>
      <vt:lpstr>优化加固做法简图显示</vt:lpstr>
      <vt:lpstr>承载力提高幅度简图可显示所有混凝土梁</vt:lpstr>
      <vt:lpstr>增加“梁粘钢加固时不考虑受压钢板”参数</vt:lpstr>
      <vt:lpstr>增加“梁粘钢加固时不考虑受压钢板”参数</vt:lpstr>
      <vt:lpstr>砼梁加固增加底型钢+梁顶粘钢板组合加固方法</vt:lpstr>
      <vt:lpstr>增加混凝土变截面梁加固布置功能 </vt:lpstr>
      <vt:lpstr>加固工具箱新增功能</vt:lpstr>
      <vt:lpstr>PowerPoint 演示文稿</vt:lpstr>
      <vt:lpstr>支持钢结构加固类型1加强钢板贴在上翼缘下方的布置</vt:lpstr>
      <vt:lpstr>支持工字钢梁、钢柱的变截面加固</vt:lpstr>
      <vt:lpstr>支持基于《门规》的工字钢梁、柱的等截面、变截面加固</vt:lpstr>
      <vt:lpstr>前处理增加钢构件加固强度折减系数设置功能</vt:lpstr>
      <vt:lpstr>支持钢结构卸荷加固</vt:lpstr>
      <vt:lpstr>钢结构加固工具箱支持钢梁、钢柱卸荷加固</vt:lpstr>
      <vt:lpstr>V6.1版本功能展望</vt:lpstr>
      <vt:lpstr>感谢聆听！</vt:lpstr>
    </vt:vector>
  </TitlesOfParts>
  <Company>iSlide</Company>
  <LinksUpToDate>false</LinksUpToDate>
  <SharedDoc>false</SharedDoc>
  <HyperlinksChanged>false</HyperlinksChanged>
  <AppVersion>14.0000</AppVersion>
  <Manager>iSlide</Manager>
  <HyperlinkBase>https://www.islide.cc</HyperlinkBas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梁板柱</cp:lastModifiedBy>
  <cp:revision>1343</cp:revision>
  <cp:lastPrinted>2020-11-10T06:03:00Z</cp:lastPrinted>
  <dcterms:created xsi:type="dcterms:W3CDTF">2018-09-28T16:00:00Z</dcterms:created>
  <dcterms:modified xsi:type="dcterms:W3CDTF">2023-10-31T03:14:51Z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ICV">
    <vt:lpwstr>8853FBB83D6C410AA3A8D51DF9D84940_13</vt:lpwstr>
  </property>
  <property fmtid="{D5CDD505-2E9C-101B-9397-08002B2CF9AE}" pid="4" name="KSOProductBuildVer">
    <vt:lpwstr>2052-12.1.0.15712</vt:lpwstr>
  </property>
</Properties>
</file>