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heme/theme6.xml" ContentType="application/vnd.openxmlformats-officedocument.theme+xml"/>
  <Override PartName="/ppt/tags/tag314.xml" ContentType="application/vnd.openxmlformats-officedocument.presentationml.tags+xml"/>
  <Override PartName="/ppt/notesSlides/notesSlide1.xml" ContentType="application/vnd.openxmlformats-officedocument.presentationml.notesSlide+xml"/>
  <Override PartName="/ppt/tags/tag31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4.jpg" ContentType="image/jpeg"/>
  <Override PartName="/ppt/tags/tag316.xml" ContentType="application/vnd.openxmlformats-officedocument.presentationml.tags+xml"/>
  <Override PartName="/ppt/notesSlides/notesSlide3.xml" ContentType="application/vnd.openxmlformats-officedocument.presentationml.notesSlide+xml"/>
  <Override PartName="/ppt/tags/tag317.xml" ContentType="application/vnd.openxmlformats-officedocument.presentationml.tags+xml"/>
  <Override PartName="/ppt/notesSlides/notesSlide4.xml" ContentType="application/vnd.openxmlformats-officedocument.presentationml.notesSlide+xml"/>
  <Override PartName="/ppt/tags/tag318.xml" ContentType="application/vnd.openxmlformats-officedocument.presentationml.tags+xml"/>
  <Override PartName="/ppt/notesSlides/notesSlide5.xml" ContentType="application/vnd.openxmlformats-officedocument.presentationml.notesSlide+xml"/>
  <Override PartName="/ppt/tags/tag319.xml" ContentType="application/vnd.openxmlformats-officedocument.presentationml.tags+xml"/>
  <Override PartName="/ppt/notesSlides/notesSlide6.xml" ContentType="application/vnd.openxmlformats-officedocument.presentationml.notesSlide+xml"/>
  <Override PartName="/ppt/tags/tag320.xml" ContentType="application/vnd.openxmlformats-officedocument.presentationml.tags+xml"/>
  <Override PartName="/ppt/notesSlides/notesSlide7.xml" ContentType="application/vnd.openxmlformats-officedocument.presentationml.notesSlide+xml"/>
  <Override PartName="/ppt/tags/tag321.xml" ContentType="application/vnd.openxmlformats-officedocument.presentationml.tags+xml"/>
  <Override PartName="/ppt/notesSlides/notesSlide8.xml" ContentType="application/vnd.openxmlformats-officedocument.presentationml.notesSlide+xml"/>
  <Override PartName="/ppt/tags/tag322.xml" ContentType="application/vnd.openxmlformats-officedocument.presentationml.tags+xml"/>
  <Override PartName="/ppt/notesSlides/notesSlide9.xml" ContentType="application/vnd.openxmlformats-officedocument.presentationml.notesSlide+xml"/>
  <Override PartName="/ppt/tags/tag3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4.xml" ContentType="application/vnd.openxmlformats-officedocument.presentationml.tags+xml"/>
  <Override PartName="/ppt/notesSlides/notesSlide11.xml" ContentType="application/vnd.openxmlformats-officedocument.presentationml.notesSlide+xml"/>
  <Override PartName="/ppt/tags/tag325.xml" ContentType="application/vnd.openxmlformats-officedocument.presentationml.tags+xml"/>
  <Override PartName="/ppt/notesSlides/notesSlide12.xml" ContentType="application/vnd.openxmlformats-officedocument.presentationml.notesSlide+xml"/>
  <Override PartName="/ppt/tags/tag326.xml" ContentType="application/vnd.openxmlformats-officedocument.presentationml.tags+xml"/>
  <Override PartName="/ppt/notesSlides/notesSlide13.xml" ContentType="application/vnd.openxmlformats-officedocument.presentationml.notesSlide+xml"/>
  <Override PartName="/ppt/tags/tag327.xml" ContentType="application/vnd.openxmlformats-officedocument.presentationml.tags+xml"/>
  <Override PartName="/ppt/notesSlides/notesSlide14.xml" ContentType="application/vnd.openxmlformats-officedocument.presentationml.notesSlide+xml"/>
  <Override PartName="/ppt/tags/tag328.xml" ContentType="application/vnd.openxmlformats-officedocument.presentationml.tags+xml"/>
  <Override PartName="/ppt/notesSlides/notesSlide15.xml" ContentType="application/vnd.openxmlformats-officedocument.presentationml.notesSlide+xml"/>
  <Override PartName="/ppt/tags/tag329.xml" ContentType="application/vnd.openxmlformats-officedocument.presentationml.tags+xml"/>
  <Override PartName="/ppt/notesSlides/notesSlide16.xml" ContentType="application/vnd.openxmlformats-officedocument.presentationml.notesSlide+xml"/>
  <Override PartName="/ppt/tags/tag330.xml" ContentType="application/vnd.openxmlformats-officedocument.presentationml.tags+xml"/>
  <Override PartName="/ppt/notesSlides/notesSlide17.xml" ContentType="application/vnd.openxmlformats-officedocument.presentationml.notesSlide+xml"/>
  <Override PartName="/ppt/tags/tag331.xml" ContentType="application/vnd.openxmlformats-officedocument.presentationml.tags+xml"/>
  <Override PartName="/ppt/notesSlides/notesSlide18.xml" ContentType="application/vnd.openxmlformats-officedocument.presentationml.notesSlide+xml"/>
  <Override PartName="/ppt/tags/tag3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79" r:id="rId2"/>
    <p:sldMasterId id="2147483699" r:id="rId3"/>
    <p:sldMasterId id="2147483707" r:id="rId4"/>
    <p:sldMasterId id="2147483716" r:id="rId5"/>
  </p:sldMasterIdLst>
  <p:notesMasterIdLst>
    <p:notesMasterId r:id="rId26"/>
  </p:notesMasterIdLst>
  <p:sldIdLst>
    <p:sldId id="2854" r:id="rId6"/>
    <p:sldId id="1005" r:id="rId7"/>
    <p:sldId id="1038" r:id="rId8"/>
    <p:sldId id="2857" r:id="rId9"/>
    <p:sldId id="2856" r:id="rId10"/>
    <p:sldId id="2859" r:id="rId11"/>
    <p:sldId id="2861" r:id="rId12"/>
    <p:sldId id="2877" r:id="rId13"/>
    <p:sldId id="2888" r:id="rId14"/>
    <p:sldId id="2890" r:id="rId15"/>
    <p:sldId id="2889" r:id="rId16"/>
    <p:sldId id="2878" r:id="rId17"/>
    <p:sldId id="2879" r:id="rId18"/>
    <p:sldId id="2880" r:id="rId19"/>
    <p:sldId id="2885" r:id="rId20"/>
    <p:sldId id="2886" r:id="rId21"/>
    <p:sldId id="2891" r:id="rId22"/>
    <p:sldId id="2892" r:id="rId23"/>
    <p:sldId id="2893" r:id="rId24"/>
    <p:sldId id="1716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win10" initials="w" lastIdx="1" clrIdx="2"/>
  <p:cmAuthor id="3" name="liucy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343"/>
    <a:srgbClr val="4276AA"/>
    <a:srgbClr val="1AA3AA"/>
    <a:srgbClr val="FFC000"/>
    <a:srgbClr val="82B94A"/>
    <a:srgbClr val="69A35B"/>
    <a:srgbClr val="4DBFBF"/>
    <a:srgbClr val="92D050"/>
    <a:srgbClr val="133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78"/>
      </p:cViewPr>
      <p:guideLst>
        <p:guide orient="horz" pos="2142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4C3A1-08BD-44DC-9EBF-8E1210FE058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FE81E66-4DEC-4A18-90FB-7E82CB3EB5B9}">
      <dgm:prSet phldrT="[文本]"/>
      <dgm:spPr/>
      <dgm:t>
        <a:bodyPr/>
        <a:lstStyle/>
        <a:p>
          <a:r>
            <a:rPr lang="zh-CN" altLang="zh-CN" dirty="0"/>
            <a:t>节点设计参数详解</a:t>
          </a:r>
          <a:endParaRPr lang="zh-CN" altLang="en-US" dirty="0"/>
        </a:p>
      </dgm:t>
    </dgm:pt>
    <dgm:pt modelId="{39DF1AE3-1300-46D3-8F31-6809DFFC461F}" type="parTrans" cxnId="{06FACF30-50BE-405C-BF51-7156D4FA2659}">
      <dgm:prSet/>
      <dgm:spPr/>
      <dgm:t>
        <a:bodyPr/>
        <a:lstStyle/>
        <a:p>
          <a:endParaRPr lang="zh-CN" altLang="en-US"/>
        </a:p>
      </dgm:t>
    </dgm:pt>
    <dgm:pt modelId="{6A49EE1A-9BCA-43D9-896E-2DADF6BA5280}" type="sibTrans" cxnId="{06FACF30-50BE-405C-BF51-7156D4FA2659}">
      <dgm:prSet/>
      <dgm:spPr/>
      <dgm:t>
        <a:bodyPr/>
        <a:lstStyle/>
        <a:p>
          <a:endParaRPr lang="zh-CN" altLang="en-US"/>
        </a:p>
      </dgm:t>
    </dgm:pt>
    <dgm:pt modelId="{6020D65D-4B47-4B88-95AD-5883A87DE5E3}">
      <dgm:prSet phldrT="[文本]"/>
      <dgm:spPr/>
      <dgm:t>
        <a:bodyPr/>
        <a:lstStyle/>
        <a:p>
          <a:r>
            <a:rPr lang="zh-CN" altLang="zh-CN" dirty="0"/>
            <a:t>节点图的三种绘图方式及三维显示</a:t>
          </a:r>
          <a:endParaRPr lang="zh-CN" altLang="en-US" dirty="0"/>
        </a:p>
      </dgm:t>
    </dgm:pt>
    <dgm:pt modelId="{266662B8-6C9A-449F-92EC-D6D64E1B5CAE}" type="parTrans" cxnId="{F36D84A0-9BB9-40B8-A82F-8581D1B67327}">
      <dgm:prSet/>
      <dgm:spPr/>
      <dgm:t>
        <a:bodyPr/>
        <a:lstStyle/>
        <a:p>
          <a:endParaRPr lang="zh-CN" altLang="en-US"/>
        </a:p>
      </dgm:t>
    </dgm:pt>
    <dgm:pt modelId="{0E4EE3D3-34B4-465E-9475-399066FB8A2F}" type="sibTrans" cxnId="{F36D84A0-9BB9-40B8-A82F-8581D1B67327}">
      <dgm:prSet/>
      <dgm:spPr/>
      <dgm:t>
        <a:bodyPr/>
        <a:lstStyle/>
        <a:p>
          <a:endParaRPr lang="zh-CN" altLang="en-US"/>
        </a:p>
      </dgm:t>
    </dgm:pt>
    <dgm:pt modelId="{48D690DB-9476-4BF5-AFF3-60476AAC9D07}">
      <dgm:prSet phldrT="[文本]"/>
      <dgm:spPr/>
      <dgm:t>
        <a:bodyPr/>
        <a:lstStyle/>
        <a:p>
          <a:r>
            <a:rPr lang="zh-CN" altLang="zh-CN" dirty="0"/>
            <a:t>节点连接修改解决超限节点</a:t>
          </a:r>
          <a:endParaRPr lang="zh-CN" altLang="en-US" dirty="0"/>
        </a:p>
      </dgm:t>
    </dgm:pt>
    <dgm:pt modelId="{92CCEEE4-67C6-4A4C-8B99-BB07EA2C6C77}" type="parTrans" cxnId="{51C78777-2EEF-45A3-8178-0CE8310A6116}">
      <dgm:prSet/>
      <dgm:spPr/>
      <dgm:t>
        <a:bodyPr/>
        <a:lstStyle/>
        <a:p>
          <a:endParaRPr lang="zh-CN" altLang="en-US"/>
        </a:p>
      </dgm:t>
    </dgm:pt>
    <dgm:pt modelId="{0D4DAD92-E852-43D8-8AEB-410F9D741755}" type="sibTrans" cxnId="{51C78777-2EEF-45A3-8178-0CE8310A6116}">
      <dgm:prSet/>
      <dgm:spPr/>
      <dgm:t>
        <a:bodyPr/>
        <a:lstStyle/>
        <a:p>
          <a:endParaRPr lang="zh-CN" altLang="en-US"/>
        </a:p>
      </dgm:t>
    </dgm:pt>
    <dgm:pt modelId="{CEED58A8-BCE8-4127-B63C-E6B55958A529}">
      <dgm:prSet/>
      <dgm:spPr/>
      <dgm:t>
        <a:bodyPr/>
        <a:lstStyle/>
        <a:p>
          <a:r>
            <a:rPr lang="zh-CN" altLang="zh-CN" dirty="0"/>
            <a:t>节点表修改功能有效减少节点种类</a:t>
          </a:r>
          <a:endParaRPr lang="zh-CN" altLang="en-US" dirty="0"/>
        </a:p>
      </dgm:t>
    </dgm:pt>
    <dgm:pt modelId="{908C43D2-A8CE-4D07-BFAE-76BB5EF7F576}" type="parTrans" cxnId="{B28CC1E2-86E3-443F-93B1-62F6AA82711E}">
      <dgm:prSet/>
      <dgm:spPr/>
      <dgm:t>
        <a:bodyPr/>
        <a:lstStyle/>
        <a:p>
          <a:endParaRPr lang="zh-CN" altLang="en-US"/>
        </a:p>
      </dgm:t>
    </dgm:pt>
    <dgm:pt modelId="{4612124E-22D8-48F9-A9C5-A74E0F612AEC}" type="sibTrans" cxnId="{B28CC1E2-86E3-443F-93B1-62F6AA82711E}">
      <dgm:prSet/>
      <dgm:spPr/>
      <dgm:t>
        <a:bodyPr/>
        <a:lstStyle/>
        <a:p>
          <a:endParaRPr lang="zh-CN" altLang="en-US"/>
        </a:p>
      </dgm:t>
    </dgm:pt>
    <dgm:pt modelId="{6880A6E8-9233-4CC6-B1CC-2A6434EA5028}">
      <dgm:prSet/>
      <dgm:spPr/>
      <dgm:t>
        <a:bodyPr/>
        <a:lstStyle/>
        <a:p>
          <a:r>
            <a:rPr lang="zh-CN" altLang="en-US" dirty="0"/>
            <a:t>钢框架结构</a:t>
          </a:r>
          <a:r>
            <a:rPr lang="zh-CN" altLang="zh-CN" dirty="0"/>
            <a:t>的计算与自动出图</a:t>
          </a:r>
          <a:endParaRPr lang="zh-CN" altLang="en-US" dirty="0"/>
        </a:p>
      </dgm:t>
    </dgm:pt>
    <dgm:pt modelId="{8129E2DD-EC87-411D-B45A-37A149F7A101}" type="parTrans" cxnId="{45CB01B5-C66B-435B-BD91-3C16EAEDE81F}">
      <dgm:prSet/>
      <dgm:spPr/>
      <dgm:t>
        <a:bodyPr/>
        <a:lstStyle/>
        <a:p>
          <a:endParaRPr lang="zh-CN" altLang="en-US"/>
        </a:p>
      </dgm:t>
    </dgm:pt>
    <dgm:pt modelId="{8DBAEB64-7102-4737-A7F3-8F1EB741A18C}" type="sibTrans" cxnId="{45CB01B5-C66B-435B-BD91-3C16EAEDE81F}">
      <dgm:prSet/>
      <dgm:spPr/>
      <dgm:t>
        <a:bodyPr/>
        <a:lstStyle/>
        <a:p>
          <a:endParaRPr lang="zh-CN" altLang="en-US"/>
        </a:p>
      </dgm:t>
    </dgm:pt>
    <dgm:pt modelId="{138636FA-BAFB-446B-89D6-738438039D05}">
      <dgm:prSet/>
      <dgm:spPr/>
      <dgm:t>
        <a:bodyPr/>
        <a:lstStyle/>
        <a:p>
          <a:r>
            <a:rPr lang="zh-CN" altLang="en-US" dirty="0"/>
            <a:t>网架施工图出图要点及注意事项</a:t>
          </a:r>
        </a:p>
      </dgm:t>
    </dgm:pt>
    <dgm:pt modelId="{9804FE84-32AA-4E22-8A77-5757EB11168D}" type="parTrans" cxnId="{95AF77F6-DB51-420F-8932-1EF6C394117D}">
      <dgm:prSet/>
      <dgm:spPr/>
      <dgm:t>
        <a:bodyPr/>
        <a:lstStyle/>
        <a:p>
          <a:endParaRPr lang="zh-CN" altLang="en-US"/>
        </a:p>
      </dgm:t>
    </dgm:pt>
    <dgm:pt modelId="{05474571-2AFB-4FEB-8BE0-EE8D54AC8ACC}" type="sibTrans" cxnId="{95AF77F6-DB51-420F-8932-1EF6C394117D}">
      <dgm:prSet/>
      <dgm:spPr/>
      <dgm:t>
        <a:bodyPr/>
        <a:lstStyle/>
        <a:p>
          <a:endParaRPr lang="zh-CN" altLang="en-US"/>
        </a:p>
      </dgm:t>
    </dgm:pt>
    <dgm:pt modelId="{F57F0963-F4F4-47D3-BAE0-21C7C4E2E276}" type="pres">
      <dgm:prSet presAssocID="{19E4C3A1-08BD-44DC-9EBF-8E1210FE0585}" presName="linearFlow" presStyleCnt="0">
        <dgm:presLayoutVars>
          <dgm:dir/>
          <dgm:resizeHandles val="exact"/>
        </dgm:presLayoutVars>
      </dgm:prSet>
      <dgm:spPr/>
    </dgm:pt>
    <dgm:pt modelId="{722C8477-AD39-4C12-96B7-E0AEF84EDFE5}" type="pres">
      <dgm:prSet presAssocID="{BFE81E66-4DEC-4A18-90FB-7E82CB3EB5B9}" presName="composite" presStyleCnt="0"/>
      <dgm:spPr/>
    </dgm:pt>
    <dgm:pt modelId="{F9882BA2-C815-492C-B5B4-247ABC68F410}" type="pres">
      <dgm:prSet presAssocID="{BFE81E66-4DEC-4A18-90FB-7E82CB3EB5B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B66D0C-C378-442B-A6F5-BA1AC2ED8894}" type="pres">
      <dgm:prSet presAssocID="{BFE81E66-4DEC-4A18-90FB-7E82CB3EB5B9}" presName="txShp" presStyleLbl="node1" presStyleIdx="0" presStyleCnt="6">
        <dgm:presLayoutVars>
          <dgm:bulletEnabled val="1"/>
        </dgm:presLayoutVars>
      </dgm:prSet>
      <dgm:spPr/>
    </dgm:pt>
    <dgm:pt modelId="{88946382-FBAC-4557-8373-58AA38CD7B13}" type="pres">
      <dgm:prSet presAssocID="{6A49EE1A-9BCA-43D9-896E-2DADF6BA5280}" presName="spacing" presStyleCnt="0"/>
      <dgm:spPr/>
    </dgm:pt>
    <dgm:pt modelId="{D4EBB03E-F407-4EA9-A2DA-08FEE87A3AB0}" type="pres">
      <dgm:prSet presAssocID="{6020D65D-4B47-4B88-95AD-5883A87DE5E3}" presName="composite" presStyleCnt="0"/>
      <dgm:spPr/>
    </dgm:pt>
    <dgm:pt modelId="{CC097A55-3697-4E77-A9B7-106554A19F40}" type="pres">
      <dgm:prSet presAssocID="{6020D65D-4B47-4B88-95AD-5883A87DE5E3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37693DB-4D68-44D8-A2B8-FBFE47E60C57}" type="pres">
      <dgm:prSet presAssocID="{6020D65D-4B47-4B88-95AD-5883A87DE5E3}" presName="txShp" presStyleLbl="node1" presStyleIdx="1" presStyleCnt="6">
        <dgm:presLayoutVars>
          <dgm:bulletEnabled val="1"/>
        </dgm:presLayoutVars>
      </dgm:prSet>
      <dgm:spPr/>
    </dgm:pt>
    <dgm:pt modelId="{D11F52EE-3460-4040-B045-439A5F406C09}" type="pres">
      <dgm:prSet presAssocID="{0E4EE3D3-34B4-465E-9475-399066FB8A2F}" presName="spacing" presStyleCnt="0"/>
      <dgm:spPr/>
    </dgm:pt>
    <dgm:pt modelId="{59F306B0-DCC6-43B7-884F-5E8F289FFAD2}" type="pres">
      <dgm:prSet presAssocID="{48D690DB-9476-4BF5-AFF3-60476AAC9D07}" presName="composite" presStyleCnt="0"/>
      <dgm:spPr/>
    </dgm:pt>
    <dgm:pt modelId="{A50B2800-F670-48C8-BBEA-D48E5A708C34}" type="pres">
      <dgm:prSet presAssocID="{48D690DB-9476-4BF5-AFF3-60476AAC9D07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68F5B46-7939-436C-AB49-BC65AB9F2522}" type="pres">
      <dgm:prSet presAssocID="{48D690DB-9476-4BF5-AFF3-60476AAC9D07}" presName="txShp" presStyleLbl="node1" presStyleIdx="2" presStyleCnt="6">
        <dgm:presLayoutVars>
          <dgm:bulletEnabled val="1"/>
        </dgm:presLayoutVars>
      </dgm:prSet>
      <dgm:spPr/>
    </dgm:pt>
    <dgm:pt modelId="{C6042721-A088-4A3B-A603-D7087842B997}" type="pres">
      <dgm:prSet presAssocID="{0D4DAD92-E852-43D8-8AEB-410F9D741755}" presName="spacing" presStyleCnt="0"/>
      <dgm:spPr/>
    </dgm:pt>
    <dgm:pt modelId="{928EC82E-E9CC-4C3F-AD75-FE32E56B1928}" type="pres">
      <dgm:prSet presAssocID="{CEED58A8-BCE8-4127-B63C-E6B55958A529}" presName="composite" presStyleCnt="0"/>
      <dgm:spPr/>
    </dgm:pt>
    <dgm:pt modelId="{8866FF99-FD68-4616-97FB-9BC53330225D}" type="pres">
      <dgm:prSet presAssocID="{CEED58A8-BCE8-4127-B63C-E6B55958A529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672CEB6-338E-495A-9357-517A6E4EC0E7}" type="pres">
      <dgm:prSet presAssocID="{CEED58A8-BCE8-4127-B63C-E6B55958A529}" presName="txShp" presStyleLbl="node1" presStyleIdx="3" presStyleCnt="6">
        <dgm:presLayoutVars>
          <dgm:bulletEnabled val="1"/>
        </dgm:presLayoutVars>
      </dgm:prSet>
      <dgm:spPr/>
    </dgm:pt>
    <dgm:pt modelId="{BF2C7D8A-F633-4BA3-96DF-A11C1606973B}" type="pres">
      <dgm:prSet presAssocID="{4612124E-22D8-48F9-A9C5-A74E0F612AEC}" presName="spacing" presStyleCnt="0"/>
      <dgm:spPr/>
    </dgm:pt>
    <dgm:pt modelId="{B276B84C-E03D-48ED-8ECD-DFBA31739DB5}" type="pres">
      <dgm:prSet presAssocID="{6880A6E8-9233-4CC6-B1CC-2A6434EA5028}" presName="composite" presStyleCnt="0"/>
      <dgm:spPr/>
    </dgm:pt>
    <dgm:pt modelId="{EB649EFD-227E-471B-B657-5D74781E29D5}" type="pres">
      <dgm:prSet presAssocID="{6880A6E8-9233-4CC6-B1CC-2A6434EA5028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54B84C5-BD69-4111-9587-64FF2724D94A}" type="pres">
      <dgm:prSet presAssocID="{6880A6E8-9233-4CC6-B1CC-2A6434EA5028}" presName="txShp" presStyleLbl="node1" presStyleIdx="4" presStyleCnt="6">
        <dgm:presLayoutVars>
          <dgm:bulletEnabled val="1"/>
        </dgm:presLayoutVars>
      </dgm:prSet>
      <dgm:spPr/>
    </dgm:pt>
    <dgm:pt modelId="{D945AF36-3460-4BC6-8634-0D36890236D5}" type="pres">
      <dgm:prSet presAssocID="{8DBAEB64-7102-4737-A7F3-8F1EB741A18C}" presName="spacing" presStyleCnt="0"/>
      <dgm:spPr/>
    </dgm:pt>
    <dgm:pt modelId="{DEF5EF15-800A-4B34-B7C4-3F2A6DC96716}" type="pres">
      <dgm:prSet presAssocID="{138636FA-BAFB-446B-89D6-738438039D05}" presName="composite" presStyleCnt="0"/>
      <dgm:spPr/>
    </dgm:pt>
    <dgm:pt modelId="{EC89E4AA-F8A0-4F26-9FFD-54044FDDC800}" type="pres">
      <dgm:prSet presAssocID="{138636FA-BAFB-446B-89D6-738438039D05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8D45061-BB5A-4180-B2F8-074301DD71E2}" type="pres">
      <dgm:prSet presAssocID="{138636FA-BAFB-446B-89D6-738438039D05}" presName="txShp" presStyleLbl="node1" presStyleIdx="5" presStyleCnt="6">
        <dgm:presLayoutVars>
          <dgm:bulletEnabled val="1"/>
        </dgm:presLayoutVars>
      </dgm:prSet>
      <dgm:spPr/>
    </dgm:pt>
  </dgm:ptLst>
  <dgm:cxnLst>
    <dgm:cxn modelId="{06FACF30-50BE-405C-BF51-7156D4FA2659}" srcId="{19E4C3A1-08BD-44DC-9EBF-8E1210FE0585}" destId="{BFE81E66-4DEC-4A18-90FB-7E82CB3EB5B9}" srcOrd="0" destOrd="0" parTransId="{39DF1AE3-1300-46D3-8F31-6809DFFC461F}" sibTransId="{6A49EE1A-9BCA-43D9-896E-2DADF6BA5280}"/>
    <dgm:cxn modelId="{63526234-DD2F-4EC8-8B7D-6E0891297387}" type="presOf" srcId="{19E4C3A1-08BD-44DC-9EBF-8E1210FE0585}" destId="{F57F0963-F4F4-47D3-BAE0-21C7C4E2E276}" srcOrd="0" destOrd="0" presId="urn:microsoft.com/office/officeart/2005/8/layout/vList3"/>
    <dgm:cxn modelId="{7C4F4C36-4BFC-455A-93B7-7A176D11BAD4}" type="presOf" srcId="{6020D65D-4B47-4B88-95AD-5883A87DE5E3}" destId="{837693DB-4D68-44D8-A2B8-FBFE47E60C57}" srcOrd="0" destOrd="0" presId="urn:microsoft.com/office/officeart/2005/8/layout/vList3"/>
    <dgm:cxn modelId="{274AC561-8875-4627-8237-C0DE43FD466F}" type="presOf" srcId="{48D690DB-9476-4BF5-AFF3-60476AAC9D07}" destId="{E68F5B46-7939-436C-AB49-BC65AB9F2522}" srcOrd="0" destOrd="0" presId="urn:microsoft.com/office/officeart/2005/8/layout/vList3"/>
    <dgm:cxn modelId="{525E5251-0113-4A6B-A217-2FBCCA991B1D}" type="presOf" srcId="{BFE81E66-4DEC-4A18-90FB-7E82CB3EB5B9}" destId="{FEB66D0C-C378-442B-A6F5-BA1AC2ED8894}" srcOrd="0" destOrd="0" presId="urn:microsoft.com/office/officeart/2005/8/layout/vList3"/>
    <dgm:cxn modelId="{51C78777-2EEF-45A3-8178-0CE8310A6116}" srcId="{19E4C3A1-08BD-44DC-9EBF-8E1210FE0585}" destId="{48D690DB-9476-4BF5-AFF3-60476AAC9D07}" srcOrd="2" destOrd="0" parTransId="{92CCEEE4-67C6-4A4C-8B99-BB07EA2C6C77}" sibTransId="{0D4DAD92-E852-43D8-8AEB-410F9D741755}"/>
    <dgm:cxn modelId="{06387B83-EEA5-45B7-AEF9-FD6973A6BAD0}" type="presOf" srcId="{138636FA-BAFB-446B-89D6-738438039D05}" destId="{E8D45061-BB5A-4180-B2F8-074301DD71E2}" srcOrd="0" destOrd="0" presId="urn:microsoft.com/office/officeart/2005/8/layout/vList3"/>
    <dgm:cxn modelId="{F36D84A0-9BB9-40B8-A82F-8581D1B67327}" srcId="{19E4C3A1-08BD-44DC-9EBF-8E1210FE0585}" destId="{6020D65D-4B47-4B88-95AD-5883A87DE5E3}" srcOrd="1" destOrd="0" parTransId="{266662B8-6C9A-449F-92EC-D6D64E1B5CAE}" sibTransId="{0E4EE3D3-34B4-465E-9475-399066FB8A2F}"/>
    <dgm:cxn modelId="{FD2719AB-20EC-46B1-AE2D-6DB5AA4A4143}" type="presOf" srcId="{CEED58A8-BCE8-4127-B63C-E6B55958A529}" destId="{F672CEB6-338E-495A-9357-517A6E4EC0E7}" srcOrd="0" destOrd="0" presId="urn:microsoft.com/office/officeart/2005/8/layout/vList3"/>
    <dgm:cxn modelId="{45CB01B5-C66B-435B-BD91-3C16EAEDE81F}" srcId="{19E4C3A1-08BD-44DC-9EBF-8E1210FE0585}" destId="{6880A6E8-9233-4CC6-B1CC-2A6434EA5028}" srcOrd="4" destOrd="0" parTransId="{8129E2DD-EC87-411D-B45A-37A149F7A101}" sibTransId="{8DBAEB64-7102-4737-A7F3-8F1EB741A18C}"/>
    <dgm:cxn modelId="{3C466DD8-7EE0-4629-B047-E674AADB283B}" type="presOf" srcId="{6880A6E8-9233-4CC6-B1CC-2A6434EA5028}" destId="{B54B84C5-BD69-4111-9587-64FF2724D94A}" srcOrd="0" destOrd="0" presId="urn:microsoft.com/office/officeart/2005/8/layout/vList3"/>
    <dgm:cxn modelId="{B28CC1E2-86E3-443F-93B1-62F6AA82711E}" srcId="{19E4C3A1-08BD-44DC-9EBF-8E1210FE0585}" destId="{CEED58A8-BCE8-4127-B63C-E6B55958A529}" srcOrd="3" destOrd="0" parTransId="{908C43D2-A8CE-4D07-BFAE-76BB5EF7F576}" sibTransId="{4612124E-22D8-48F9-A9C5-A74E0F612AEC}"/>
    <dgm:cxn modelId="{95AF77F6-DB51-420F-8932-1EF6C394117D}" srcId="{19E4C3A1-08BD-44DC-9EBF-8E1210FE0585}" destId="{138636FA-BAFB-446B-89D6-738438039D05}" srcOrd="5" destOrd="0" parTransId="{9804FE84-32AA-4E22-8A77-5757EB11168D}" sibTransId="{05474571-2AFB-4FEB-8BE0-EE8D54AC8ACC}"/>
    <dgm:cxn modelId="{5325332D-4F9C-4D4D-9737-357C768EFE1E}" type="presParOf" srcId="{F57F0963-F4F4-47D3-BAE0-21C7C4E2E276}" destId="{722C8477-AD39-4C12-96B7-E0AEF84EDFE5}" srcOrd="0" destOrd="0" presId="urn:microsoft.com/office/officeart/2005/8/layout/vList3"/>
    <dgm:cxn modelId="{1E9C13C9-220E-441C-AB36-60638E5270F3}" type="presParOf" srcId="{722C8477-AD39-4C12-96B7-E0AEF84EDFE5}" destId="{F9882BA2-C815-492C-B5B4-247ABC68F410}" srcOrd="0" destOrd="0" presId="urn:microsoft.com/office/officeart/2005/8/layout/vList3"/>
    <dgm:cxn modelId="{0347FDBB-241B-4F4C-A64F-B5535F77E7A7}" type="presParOf" srcId="{722C8477-AD39-4C12-96B7-E0AEF84EDFE5}" destId="{FEB66D0C-C378-442B-A6F5-BA1AC2ED8894}" srcOrd="1" destOrd="0" presId="urn:microsoft.com/office/officeart/2005/8/layout/vList3"/>
    <dgm:cxn modelId="{E8EAE665-5A33-4B51-A0ED-D288354F247D}" type="presParOf" srcId="{F57F0963-F4F4-47D3-BAE0-21C7C4E2E276}" destId="{88946382-FBAC-4557-8373-58AA38CD7B13}" srcOrd="1" destOrd="0" presId="urn:microsoft.com/office/officeart/2005/8/layout/vList3"/>
    <dgm:cxn modelId="{8C648928-83F4-4342-9B6F-6465F568E9ED}" type="presParOf" srcId="{F57F0963-F4F4-47D3-BAE0-21C7C4E2E276}" destId="{D4EBB03E-F407-4EA9-A2DA-08FEE87A3AB0}" srcOrd="2" destOrd="0" presId="urn:microsoft.com/office/officeart/2005/8/layout/vList3"/>
    <dgm:cxn modelId="{1FCDBCF8-F077-44A1-92AA-940FA3D729E9}" type="presParOf" srcId="{D4EBB03E-F407-4EA9-A2DA-08FEE87A3AB0}" destId="{CC097A55-3697-4E77-A9B7-106554A19F40}" srcOrd="0" destOrd="0" presId="urn:microsoft.com/office/officeart/2005/8/layout/vList3"/>
    <dgm:cxn modelId="{F69B0A08-BF49-46D6-8711-9E9396BAB64F}" type="presParOf" srcId="{D4EBB03E-F407-4EA9-A2DA-08FEE87A3AB0}" destId="{837693DB-4D68-44D8-A2B8-FBFE47E60C57}" srcOrd="1" destOrd="0" presId="urn:microsoft.com/office/officeart/2005/8/layout/vList3"/>
    <dgm:cxn modelId="{4BB8EF9E-4812-4C57-9862-4DEB6B9DE4DD}" type="presParOf" srcId="{F57F0963-F4F4-47D3-BAE0-21C7C4E2E276}" destId="{D11F52EE-3460-4040-B045-439A5F406C09}" srcOrd="3" destOrd="0" presId="urn:microsoft.com/office/officeart/2005/8/layout/vList3"/>
    <dgm:cxn modelId="{F01A3D3D-639E-49B7-BD7F-A069D5F40B5D}" type="presParOf" srcId="{F57F0963-F4F4-47D3-BAE0-21C7C4E2E276}" destId="{59F306B0-DCC6-43B7-884F-5E8F289FFAD2}" srcOrd="4" destOrd="0" presId="urn:microsoft.com/office/officeart/2005/8/layout/vList3"/>
    <dgm:cxn modelId="{FDFA5975-59A3-43D4-ABD1-874DCD944F3C}" type="presParOf" srcId="{59F306B0-DCC6-43B7-884F-5E8F289FFAD2}" destId="{A50B2800-F670-48C8-BBEA-D48E5A708C34}" srcOrd="0" destOrd="0" presId="urn:microsoft.com/office/officeart/2005/8/layout/vList3"/>
    <dgm:cxn modelId="{EEE7A465-4FF8-48B5-9EA2-FE2E7CAF3D85}" type="presParOf" srcId="{59F306B0-DCC6-43B7-884F-5E8F289FFAD2}" destId="{E68F5B46-7939-436C-AB49-BC65AB9F2522}" srcOrd="1" destOrd="0" presId="urn:microsoft.com/office/officeart/2005/8/layout/vList3"/>
    <dgm:cxn modelId="{1082043A-5968-4DC8-ADFA-568CA92D9172}" type="presParOf" srcId="{F57F0963-F4F4-47D3-BAE0-21C7C4E2E276}" destId="{C6042721-A088-4A3B-A603-D7087842B997}" srcOrd="5" destOrd="0" presId="urn:microsoft.com/office/officeart/2005/8/layout/vList3"/>
    <dgm:cxn modelId="{3D0B1FD1-2955-4A28-BA5E-B18491D58616}" type="presParOf" srcId="{F57F0963-F4F4-47D3-BAE0-21C7C4E2E276}" destId="{928EC82E-E9CC-4C3F-AD75-FE32E56B1928}" srcOrd="6" destOrd="0" presId="urn:microsoft.com/office/officeart/2005/8/layout/vList3"/>
    <dgm:cxn modelId="{7D03E949-5263-4C88-B80F-7D13B20B984C}" type="presParOf" srcId="{928EC82E-E9CC-4C3F-AD75-FE32E56B1928}" destId="{8866FF99-FD68-4616-97FB-9BC53330225D}" srcOrd="0" destOrd="0" presId="urn:microsoft.com/office/officeart/2005/8/layout/vList3"/>
    <dgm:cxn modelId="{D17E8070-48BB-4C7C-8B88-BF1A0752FE38}" type="presParOf" srcId="{928EC82E-E9CC-4C3F-AD75-FE32E56B1928}" destId="{F672CEB6-338E-495A-9357-517A6E4EC0E7}" srcOrd="1" destOrd="0" presId="urn:microsoft.com/office/officeart/2005/8/layout/vList3"/>
    <dgm:cxn modelId="{08192170-EF5E-4FB7-BBCA-D928676FABB1}" type="presParOf" srcId="{F57F0963-F4F4-47D3-BAE0-21C7C4E2E276}" destId="{BF2C7D8A-F633-4BA3-96DF-A11C1606973B}" srcOrd="7" destOrd="0" presId="urn:microsoft.com/office/officeart/2005/8/layout/vList3"/>
    <dgm:cxn modelId="{7C05DED7-15CA-4EB5-A02C-073F2FC007E0}" type="presParOf" srcId="{F57F0963-F4F4-47D3-BAE0-21C7C4E2E276}" destId="{B276B84C-E03D-48ED-8ECD-DFBA31739DB5}" srcOrd="8" destOrd="0" presId="urn:microsoft.com/office/officeart/2005/8/layout/vList3"/>
    <dgm:cxn modelId="{818C1705-B950-46D1-AD8A-8CFBF333634A}" type="presParOf" srcId="{B276B84C-E03D-48ED-8ECD-DFBA31739DB5}" destId="{EB649EFD-227E-471B-B657-5D74781E29D5}" srcOrd="0" destOrd="0" presId="urn:microsoft.com/office/officeart/2005/8/layout/vList3"/>
    <dgm:cxn modelId="{8901BD42-F0B3-40C3-890C-0B3C6268DCE0}" type="presParOf" srcId="{B276B84C-E03D-48ED-8ECD-DFBA31739DB5}" destId="{B54B84C5-BD69-4111-9587-64FF2724D94A}" srcOrd="1" destOrd="0" presId="urn:microsoft.com/office/officeart/2005/8/layout/vList3"/>
    <dgm:cxn modelId="{689FBAFD-F45F-4989-B128-B1BA851348D4}" type="presParOf" srcId="{F57F0963-F4F4-47D3-BAE0-21C7C4E2E276}" destId="{D945AF36-3460-4BC6-8634-0D36890236D5}" srcOrd="9" destOrd="0" presId="urn:microsoft.com/office/officeart/2005/8/layout/vList3"/>
    <dgm:cxn modelId="{3D80DE00-ED0A-45D3-BDBE-24FBAF6D420A}" type="presParOf" srcId="{F57F0963-F4F4-47D3-BAE0-21C7C4E2E276}" destId="{DEF5EF15-800A-4B34-B7C4-3F2A6DC96716}" srcOrd="10" destOrd="0" presId="urn:microsoft.com/office/officeart/2005/8/layout/vList3"/>
    <dgm:cxn modelId="{3D17DCDB-1A9B-4811-90BA-B72C7C50D519}" type="presParOf" srcId="{DEF5EF15-800A-4B34-B7C4-3F2A6DC96716}" destId="{EC89E4AA-F8A0-4F26-9FFD-54044FDDC800}" srcOrd="0" destOrd="0" presId="urn:microsoft.com/office/officeart/2005/8/layout/vList3"/>
    <dgm:cxn modelId="{B40D1073-8882-4858-9347-D408034B95A0}" type="presParOf" srcId="{DEF5EF15-800A-4B34-B7C4-3F2A6DC96716}" destId="{E8D45061-BB5A-4180-B2F8-074301DD71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6D0C-C378-442B-A6F5-BA1AC2ED8894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kern="1200" dirty="0"/>
            <a:t>节点设计参数详解</a:t>
          </a:r>
          <a:endParaRPr lang="zh-CN" altLang="en-US" sz="2400" kern="1200" dirty="0"/>
        </a:p>
      </dsp:txBody>
      <dsp:txXfrm rot="10800000">
        <a:off x="1722407" y="4769"/>
        <a:ext cx="5224636" cy="721935"/>
      </dsp:txXfrm>
    </dsp:sp>
    <dsp:sp modelId="{F9882BA2-C815-492C-B5B4-247ABC68F410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693DB-4D68-44D8-A2B8-FBFE47E60C57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kern="1200" dirty="0"/>
            <a:t>节点图的三种绘图方式及三维显示</a:t>
          </a:r>
          <a:endParaRPr lang="zh-CN" altLang="en-US" sz="2400" kern="1200" dirty="0"/>
        </a:p>
      </dsp:txBody>
      <dsp:txXfrm rot="10800000">
        <a:off x="1722407" y="942207"/>
        <a:ext cx="5224636" cy="721935"/>
      </dsp:txXfrm>
    </dsp:sp>
    <dsp:sp modelId="{CC097A55-3697-4E77-A9B7-106554A19F40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F5B46-7939-436C-AB49-BC65AB9F2522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kern="1200" dirty="0"/>
            <a:t>节点连接修改解决超限节点</a:t>
          </a:r>
          <a:endParaRPr lang="zh-CN" altLang="en-US" sz="2400" kern="1200" dirty="0"/>
        </a:p>
      </dsp:txBody>
      <dsp:txXfrm rot="10800000">
        <a:off x="1722407" y="1879646"/>
        <a:ext cx="5224636" cy="721935"/>
      </dsp:txXfrm>
    </dsp:sp>
    <dsp:sp modelId="{A50B2800-F670-48C8-BBEA-D48E5A708C34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CEB6-338E-495A-9357-517A6E4EC0E7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zh-CN" sz="2400" kern="1200" dirty="0"/>
            <a:t>节点表修改功能有效减少节点种类</a:t>
          </a:r>
          <a:endParaRPr lang="zh-CN" altLang="en-US" sz="2400" kern="1200" dirty="0"/>
        </a:p>
      </dsp:txBody>
      <dsp:txXfrm rot="10800000">
        <a:off x="1722407" y="2817085"/>
        <a:ext cx="5224636" cy="721935"/>
      </dsp:txXfrm>
    </dsp:sp>
    <dsp:sp modelId="{8866FF99-FD68-4616-97FB-9BC53330225D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B84C5-BD69-4111-9587-64FF2724D94A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钢框架结构</a:t>
          </a:r>
          <a:r>
            <a:rPr lang="zh-CN" altLang="zh-CN" sz="2400" kern="1200" dirty="0"/>
            <a:t>的计算与自动出图</a:t>
          </a:r>
          <a:endParaRPr lang="zh-CN" altLang="en-US" sz="2400" kern="1200" dirty="0"/>
        </a:p>
      </dsp:txBody>
      <dsp:txXfrm rot="10800000">
        <a:off x="1722407" y="3754523"/>
        <a:ext cx="5224636" cy="721935"/>
      </dsp:txXfrm>
    </dsp:sp>
    <dsp:sp modelId="{EB649EFD-227E-471B-B657-5D74781E29D5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45061-BB5A-4180-B2F8-074301DD71E2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353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网架施工图出图要点及注意事项</a:t>
          </a:r>
        </a:p>
      </dsp:txBody>
      <dsp:txXfrm rot="10800000">
        <a:off x="1722407" y="4691962"/>
        <a:ext cx="5224636" cy="721935"/>
      </dsp:txXfrm>
    </dsp:sp>
    <dsp:sp modelId="{EC89E4AA-F8A0-4F26-9FFD-54044FDDC800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108D85-AF87-4911-9A40-480AA1A21E9E}" type="slidenum"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040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521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635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17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63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1289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95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77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6818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1830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57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27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33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07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6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332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1802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7680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8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6.jpe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image" Target="../media/image3.jpe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image" Target="../media/image2.png"/><Relationship Id="rId4" Type="http://schemas.openxmlformats.org/officeDocument/2006/relationships/tags" Target="../tags/tag133.xml"/><Relationship Id="rId9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2.png"/><Relationship Id="rId5" Type="http://schemas.openxmlformats.org/officeDocument/2006/relationships/tags" Target="../tags/tag141.xml"/><Relationship Id="rId10" Type="http://schemas.openxmlformats.org/officeDocument/2006/relationships/image" Target="../media/image3.jpe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4.xml"/><Relationship Id="rId4" Type="http://schemas.openxmlformats.org/officeDocument/2006/relationships/tags" Target="../tags/tag19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6.jpeg"/><Relationship Id="rId4" Type="http://schemas.openxmlformats.org/officeDocument/2006/relationships/tags" Target="../tags/tag198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51.xml"/><Relationship Id="rId4" Type="http://schemas.openxmlformats.org/officeDocument/2006/relationships/tags" Target="../tags/tag25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29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4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30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07000" y="0"/>
            <a:ext cx="698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392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12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8" y="952503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5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2" y="952512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0007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427990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6211896" y="3773488"/>
            <a:ext cx="12811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1" y="2336645"/>
            <a:ext cx="5906611" cy="1315747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096001" y="3860645"/>
            <a:ext cx="5906611" cy="92845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组合 5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700" name="组合 8"/>
          <p:cNvGrpSpPr/>
          <p:nvPr/>
        </p:nvGrpSpPr>
        <p:grpSpPr>
          <a:xfrm>
            <a:off x="0" y="0"/>
            <a:ext cx="12192000" cy="6769100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702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58" y="4281591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0724" name="组合 9"/>
          <p:cNvGrpSpPr/>
          <p:nvPr/>
        </p:nvGrpSpPr>
        <p:grpSpPr>
          <a:xfrm flipH="1">
            <a:off x="1588" y="0"/>
            <a:ext cx="874712" cy="1271588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58" y="6125371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51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1748" name="组合 10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2772" name="组合 9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11"/>
          <p:cNvGrpSpPr/>
          <p:nvPr/>
        </p:nvGrpSpPr>
        <p:grpSpPr>
          <a:xfrm>
            <a:off x="11449057" y="5689600"/>
            <a:ext cx="742951" cy="1079500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6" y="4281206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4" y="5104829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4820" name="组合 7"/>
          <p:cNvGrpSpPr/>
          <p:nvPr/>
        </p:nvGrpSpPr>
        <p:grpSpPr>
          <a:xfrm>
            <a:off x="-3175" y="2579691"/>
            <a:ext cx="12190413" cy="1698625"/>
            <a:chOff x="-3175" y="2579899"/>
            <a:chExt cx="12190923" cy="1698202"/>
          </a:xfrm>
        </p:grpSpPr>
        <p:grpSp>
          <p:nvGrpSpPr>
            <p:cNvPr id="34821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2" y="4280205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824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2" y="4280203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1" y="5104715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rcRect b="-37"/>
          <a:stretch>
            <a:fillRect/>
          </a:stretch>
        </p:blipFill>
        <p:spPr>
          <a:xfrm>
            <a:off x="4989521" y="-3175"/>
            <a:ext cx="72024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416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07000" y="0"/>
            <a:ext cx="698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1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2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3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4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5848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/>
          <a:srcRect b="-37"/>
          <a:stretch>
            <a:fillRect/>
          </a:stretch>
        </p:blipFill>
        <p:spPr>
          <a:xfrm>
            <a:off x="4989521" y="-3175"/>
            <a:ext cx="72024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4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5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6872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20636" y="6413500"/>
            <a:ext cx="12212639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4" y="952512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52800" y="0"/>
            <a:ext cx="883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3203583" y="3424244"/>
            <a:ext cx="2251075" cy="1939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7857332" y="1032674"/>
            <a:ext cx="1493838" cy="12890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72256" y="916792"/>
            <a:ext cx="744538" cy="6413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900121" y="3106738"/>
            <a:ext cx="1146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103187" y="5107000"/>
            <a:ext cx="1493838" cy="128746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63499" y="434981"/>
            <a:ext cx="923925" cy="796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887" y="2248672"/>
            <a:ext cx="4493196" cy="813568"/>
          </a:xfrm>
        </p:spPr>
        <p:txBody>
          <a:bodyPr lIns="90000" tIns="46800" rIns="90000" bIns="46800" anchor="b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883" y="3151228"/>
            <a:ext cx="4493196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3" y="952512"/>
            <a:ext cx="5283243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12"/>
            <a:ext cx="5283243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9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3" y="952520"/>
            <a:ext cx="5283243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3" y="952520"/>
            <a:ext cx="5283243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3" y="1406525"/>
            <a:ext cx="5283243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5"/>
          <p:cNvGrpSpPr/>
          <p:nvPr/>
        </p:nvGrpSpPr>
        <p:grpSpPr>
          <a:xfrm>
            <a:off x="0" y="11113"/>
            <a:ext cx="12192000" cy="68580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9526" y="6381750"/>
            <a:ext cx="12211051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2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3" y="952512"/>
            <a:ext cx="5283243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12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12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8" y="952503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20636" y="6413500"/>
            <a:ext cx="12212639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4" y="952512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5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2" y="952512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0007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2"/>
            </p:custDataLst>
          </p:nvPr>
        </p:nvSpPr>
        <p:spPr>
          <a:xfrm flipH="1">
            <a:off x="427990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6211896" y="3773488"/>
            <a:ext cx="12811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5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1" y="2336645"/>
            <a:ext cx="5906611" cy="1315747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096001" y="3860645"/>
            <a:ext cx="5906611" cy="92845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组合 5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156" name="组合 8"/>
          <p:cNvGrpSpPr/>
          <p:nvPr/>
        </p:nvGrpSpPr>
        <p:grpSpPr>
          <a:xfrm>
            <a:off x="0" y="0"/>
            <a:ext cx="12192000" cy="6769100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158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6"/>
                </p:custDataLst>
              </p:nvPr>
            </p:nvSpPr>
            <p:spPr>
              <a:xfrm rot="16200000" flipH="1">
                <a:off x="9085259" y="4281592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0180" name="组合 9"/>
          <p:cNvGrpSpPr/>
          <p:nvPr/>
        </p:nvGrpSpPr>
        <p:grpSpPr>
          <a:xfrm flipH="1">
            <a:off x="1588" y="0"/>
            <a:ext cx="874712" cy="1271588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>
              <a:off x="1584358" y="6125371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51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2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1204" name="组合 10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2228" name="组合 9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11"/>
          <p:cNvGrpSpPr/>
          <p:nvPr/>
        </p:nvGrpSpPr>
        <p:grpSpPr>
          <a:xfrm>
            <a:off x="11449057" y="5689600"/>
            <a:ext cx="742951" cy="1079500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9085537" y="4281207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6"/>
              </p:custDataLst>
            </p:nvPr>
          </p:nvSpPr>
          <p:spPr>
            <a:xfrm rot="5400000">
              <a:off x="9617985" y="5104830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4276" name="组合 7"/>
          <p:cNvGrpSpPr/>
          <p:nvPr/>
        </p:nvGrpSpPr>
        <p:grpSpPr>
          <a:xfrm>
            <a:off x="-3175" y="2579691"/>
            <a:ext cx="12190413" cy="1698625"/>
            <a:chOff x="-3175" y="2579899"/>
            <a:chExt cx="12190923" cy="1698202"/>
          </a:xfrm>
        </p:grpSpPr>
        <p:grpSp>
          <p:nvGrpSpPr>
            <p:cNvPr id="54277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7"/>
                </p:custDataLst>
              </p:nvPr>
            </p:nvSpPr>
            <p:spPr>
              <a:xfrm rot="16200000" flipH="1">
                <a:off x="9085483" y="4280206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4280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2" y="4280203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2" y="5104716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413276" y="5681676"/>
            <a:ext cx="510721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413276" y="4289349"/>
            <a:ext cx="5107213" cy="139232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3921" y="1130312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13921" y="1426583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52800" y="0"/>
            <a:ext cx="883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2"/>
            </p:custDataLst>
          </p:nvPr>
        </p:nvSpPr>
        <p:spPr>
          <a:xfrm rot="16200000">
            <a:off x="3203583" y="3424244"/>
            <a:ext cx="2251075" cy="1939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3"/>
            </p:custDataLst>
          </p:nvPr>
        </p:nvSpPr>
        <p:spPr>
          <a:xfrm rot="5400000" flipH="1">
            <a:off x="7857332" y="1032674"/>
            <a:ext cx="1493838" cy="12890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4"/>
            </p:custDataLst>
          </p:nvPr>
        </p:nvSpPr>
        <p:spPr>
          <a:xfrm rot="5400000" flipH="1">
            <a:off x="272256" y="916792"/>
            <a:ext cx="744538" cy="6413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900121" y="3106738"/>
            <a:ext cx="1146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6"/>
            </p:custDataLst>
          </p:nvPr>
        </p:nvSpPr>
        <p:spPr>
          <a:xfrm rot="5400000" flipH="1">
            <a:off x="-103187" y="5107000"/>
            <a:ext cx="1493838" cy="128746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5400000" flipH="1">
            <a:off x="-63499" y="434981"/>
            <a:ext cx="923925" cy="796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887" y="2248672"/>
            <a:ext cx="4493196" cy="813568"/>
          </a:xfrm>
        </p:spPr>
        <p:txBody>
          <a:bodyPr lIns="90000" tIns="46800" rIns="90000" bIns="46800" anchor="b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883" y="3151228"/>
            <a:ext cx="4493196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flipV="1">
            <a:off x="7109012" y="12"/>
            <a:ext cx="5082989" cy="6856535"/>
          </a:xfrm>
          <a:prstGeom prst="rect">
            <a:avLst/>
          </a:prstGeom>
          <a:blipFill>
            <a:blip r:embed="rId2" cstate="print"/>
            <a:srcRect/>
            <a:stretch>
              <a:fillRect l="-131809" r="-7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988600" y="4329491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989716" y="5224853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3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altLang="zh-CN" strike="noStrike" noProof="1"/>
              <a:t>Edit Master text styles</a:t>
            </a:r>
          </a:p>
          <a:p>
            <a:pPr lvl="1" fontAlgn="auto"/>
            <a:r>
              <a:rPr lang="en-US" altLang="zh-CN" strike="noStrike" noProof="1"/>
              <a:t>Second level</a:t>
            </a:r>
          </a:p>
          <a:p>
            <a:pPr lvl="2" fontAlgn="auto"/>
            <a:r>
              <a:rPr lang="en-US" altLang="zh-CN" strike="noStrike" noProof="1"/>
              <a:t>Third level</a:t>
            </a:r>
          </a:p>
          <a:p>
            <a:pPr lvl="3" fontAlgn="auto"/>
            <a:r>
              <a:rPr lang="en-US" altLang="zh-CN" strike="noStrike" noProof="1"/>
              <a:t>Fourth level</a:t>
            </a:r>
          </a:p>
          <a:p>
            <a:pPr lvl="4" fontAlgn="auto"/>
            <a:r>
              <a:rPr lang="en-US" altLang="zh-CN" strike="noStrike" noProof="1"/>
              <a:t>Fifth level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 flipV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867837" y="2950487"/>
            <a:ext cx="6652651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Conclusion</a:t>
            </a:r>
            <a:endParaRPr lang="zh-CN" altLang="en-US" strike="noStrike" noProof="1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67837" y="5827163"/>
            <a:ext cx="66526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strike="noStrike" noProof="1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7837" y="5530892"/>
            <a:ext cx="665265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413276" y="5681676"/>
            <a:ext cx="510721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413276" y="4289349"/>
            <a:ext cx="5107213" cy="139232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3921" y="1130312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13921" y="1426583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flipV="1">
            <a:off x="7109012" y="12"/>
            <a:ext cx="5082989" cy="6856535"/>
          </a:xfrm>
          <a:prstGeom prst="rect">
            <a:avLst/>
          </a:prstGeom>
          <a:blipFill>
            <a:blip r:embed="rId2" cstate="print"/>
            <a:srcRect/>
            <a:stretch>
              <a:fillRect l="-131809" r="-7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988600" y="4329491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989716" y="5224853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3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altLang="zh-CN" strike="noStrike" noProof="1"/>
              <a:t>Edit Master text styles</a:t>
            </a:r>
          </a:p>
          <a:p>
            <a:pPr lvl="1" fontAlgn="auto"/>
            <a:r>
              <a:rPr lang="en-US" altLang="zh-CN" strike="noStrike" noProof="1"/>
              <a:t>Second level</a:t>
            </a:r>
          </a:p>
          <a:p>
            <a:pPr lvl="2" fontAlgn="auto"/>
            <a:r>
              <a:rPr lang="en-US" altLang="zh-CN" strike="noStrike" noProof="1"/>
              <a:t>Third level</a:t>
            </a:r>
          </a:p>
          <a:p>
            <a:pPr lvl="3" fontAlgn="auto"/>
            <a:r>
              <a:rPr lang="en-US" altLang="zh-CN" strike="noStrike" noProof="1"/>
              <a:t>Fourth level</a:t>
            </a:r>
          </a:p>
          <a:p>
            <a:pPr lvl="4" fontAlgn="auto"/>
            <a:r>
              <a:rPr lang="en-US" altLang="zh-CN" strike="noStrike" noProof="1"/>
              <a:t>Fifth level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3" y="952512"/>
            <a:ext cx="5283243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12"/>
            <a:ext cx="5283243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 flipV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867837" y="2950487"/>
            <a:ext cx="6652651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Conclusion</a:t>
            </a:r>
            <a:endParaRPr lang="zh-CN" altLang="en-US" strike="noStrike" noProof="1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67837" y="5827163"/>
            <a:ext cx="66526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strike="noStrike" noProof="1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7837" y="5530892"/>
            <a:ext cx="665265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17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9484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05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048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7569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379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8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9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3" y="952520"/>
            <a:ext cx="5283243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3" y="952520"/>
            <a:ext cx="5283243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3" y="1406525"/>
            <a:ext cx="5283243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74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563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6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2021/8/27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71318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295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38836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139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5"/>
          <p:cNvGrpSpPr/>
          <p:nvPr/>
        </p:nvGrpSpPr>
        <p:grpSpPr>
          <a:xfrm>
            <a:off x="0" y="11113"/>
            <a:ext cx="12192000" cy="68580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9526" y="6381750"/>
            <a:ext cx="12211051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2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3" y="952512"/>
            <a:ext cx="5283243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12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1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129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2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128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12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12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1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ags" Target="../tags/tag25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ags" Target="../tags/tag254.xml"/><Relationship Id="rId2" Type="http://schemas.openxmlformats.org/officeDocument/2006/relationships/slideLayout" Target="../slideLayouts/slideLayout55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ags" Target="../tags/tag252.xml"/><Relationship Id="rId10" Type="http://schemas.openxmlformats.org/officeDocument/2006/relationships/slideLayout" Target="../slideLayouts/slideLayout63.xml"/><Relationship Id="rId19" Type="http://schemas.openxmlformats.org/officeDocument/2006/relationships/tags" Target="../tags/tag2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932" y="442913"/>
            <a:ext cx="10852151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669932" y="952500"/>
            <a:ext cx="10852151" cy="5389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932" y="442913"/>
            <a:ext cx="10852151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2"/>
            </p:custDataLst>
          </p:nvPr>
        </p:nvSpPr>
        <p:spPr>
          <a:xfrm>
            <a:off x="669932" y="952500"/>
            <a:ext cx="10852151" cy="5389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2021/8/27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5" y="6240475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75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75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4104" name="图片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37625" y="357188"/>
            <a:ext cx="2559051" cy="6715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5" y="6240475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2021/8/27</a:t>
            </a:fld>
            <a:endParaRPr lang="zh-CN" altLang="en-US" strike="noStrike" noProof="1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75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75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4104" name="图片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937625" y="357188"/>
            <a:ext cx="2559051" cy="6715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3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68632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1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9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30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31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3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3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1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4412343"/>
            <a:ext cx="2445657" cy="2445657"/>
            <a:chOff x="0" y="4412343"/>
            <a:chExt cx="2445657" cy="2445657"/>
          </a:xfrm>
        </p:grpSpPr>
        <p:sp>
          <p:nvSpPr>
            <p:cNvPr id="13" name="直角三角形 12"/>
            <p:cNvSpPr/>
            <p:nvPr/>
          </p:nvSpPr>
          <p:spPr>
            <a:xfrm>
              <a:off x="0" y="4412343"/>
              <a:ext cx="2445657" cy="2445657"/>
            </a:xfrm>
            <a:prstGeom prst="rtTriangl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0" y="4963886"/>
              <a:ext cx="1894114" cy="18941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46343" y="4412342"/>
            <a:ext cx="2445657" cy="2445658"/>
            <a:chOff x="9746343" y="4412342"/>
            <a:chExt cx="2445657" cy="2445658"/>
          </a:xfrm>
        </p:grpSpPr>
        <p:sp>
          <p:nvSpPr>
            <p:cNvPr id="14" name="直角三角形 13"/>
            <p:cNvSpPr/>
            <p:nvPr/>
          </p:nvSpPr>
          <p:spPr>
            <a:xfrm rot="16200000">
              <a:off x="9746343" y="4412342"/>
              <a:ext cx="2445657" cy="2445657"/>
            </a:xfrm>
            <a:prstGeom prst="rtTriangl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16200000">
              <a:off x="10297886" y="4963886"/>
              <a:ext cx="1894114" cy="18941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761421" y="1320611"/>
            <a:ext cx="8529716" cy="191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YJK</a:t>
            </a:r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钢结构施工图设计</a:t>
            </a:r>
            <a:endParaRPr lang="en-US" altLang="zh-CN" sz="6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详解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2343" y="3428581"/>
            <a:ext cx="2714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——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YJK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曾工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89972" y="4491198"/>
            <a:ext cx="1872615" cy="55499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2021.08.31</a:t>
            </a: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5"/>
          <a:srcRect l="39026" t="33464" b="30258"/>
          <a:stretch>
            <a:fillRect/>
          </a:stretch>
        </p:blipFill>
        <p:spPr>
          <a:xfrm>
            <a:off x="4239895" y="196215"/>
            <a:ext cx="4070350" cy="90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9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梁端加强方式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B41A63-4273-40B3-AF03-530A0481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82" y="1056562"/>
            <a:ext cx="5832648" cy="14120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C0259CF-6A43-45EA-9EBD-65BC43453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4581128"/>
            <a:ext cx="8964000" cy="2152716"/>
          </a:xfrm>
          <a:prstGeom prst="rect">
            <a:avLst/>
          </a:prstGeom>
          <a:ln>
            <a:solidFill>
              <a:srgbClr val="FF4343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4A369E-70D9-4C33-801D-88E298176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488" y="2465866"/>
            <a:ext cx="8964000" cy="2051504"/>
          </a:xfrm>
          <a:prstGeom prst="rect">
            <a:avLst/>
          </a:prstGeom>
          <a:ln>
            <a:solidFill>
              <a:srgbClr val="FF434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1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梁翼缘加宽方式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50C254-9AB2-4046-B548-E12EFDDB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1151906"/>
            <a:ext cx="5848350" cy="1323975"/>
          </a:xfrm>
          <a:prstGeom prst="rect">
            <a:avLst/>
          </a:prstGeom>
        </p:spPr>
      </p:pic>
      <p:pic>
        <p:nvPicPr>
          <p:cNvPr id="11" name="Picture 2" descr="C:\Users\win7\AppData\Roaming\feiq\RichOle\1658797306.bmp">
            <a:extLst>
              <a:ext uri="{FF2B5EF4-FFF2-40B4-BE49-F238E27FC236}">
                <a16:creationId xmlns:a16="http://schemas.microsoft.com/office/drawing/2014/main" id="{BF78F7B0-3441-4B01-B907-B82DD942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57" y="2803771"/>
            <a:ext cx="2622856" cy="26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F595DA7-41E6-4286-8D12-107663C7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58" y="2803771"/>
            <a:ext cx="2835751" cy="26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liucaiyan\AppData\Roaming\feiq\RichOle\4156862397.bmp">
            <a:extLst>
              <a:ext uri="{FF2B5EF4-FFF2-40B4-BE49-F238E27FC236}">
                <a16:creationId xmlns:a16="http://schemas.microsoft.com/office/drawing/2014/main" id="{C445E62A-9DDD-4630-91B2-4CA302AE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780928"/>
            <a:ext cx="2740662" cy="26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EB06409-133E-4AAC-90B7-FAAE7F4FC79D}"/>
              </a:ext>
            </a:extLst>
          </p:cNvPr>
          <p:cNvSpPr txBox="1"/>
          <p:nvPr/>
        </p:nvSpPr>
        <p:spPr>
          <a:xfrm>
            <a:off x="1271464" y="5550297"/>
            <a:ext cx="9365398" cy="128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/>
              <a:t>梁与柱的节点设计应满足强节点弱杆件，可采用控制梁端塑性钦的位置，塑性铰向节点外移动的设计方法。这样强震时塑性铰先在距离梁柱节点不远处的梁端出现，可以避免节点的焊缝出现裂缝和脆性断裂。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8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梁梁参数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F8CC11-425B-4AE2-94EC-64D9B426B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755526"/>
            <a:ext cx="5555110" cy="4104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8DB13E-E90C-4439-80CC-10BB47D38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531" y="3807754"/>
            <a:ext cx="5700849" cy="2976141"/>
          </a:xfrm>
          <a:prstGeom prst="rect">
            <a:avLst/>
          </a:prstGeom>
          <a:ln>
            <a:solidFill>
              <a:srgbClr val="FF4343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7A1C1B-DE58-4698-A124-97222D9E2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531" y="1191369"/>
            <a:ext cx="5670612" cy="2472776"/>
          </a:xfrm>
          <a:prstGeom prst="rect">
            <a:avLst/>
          </a:prstGeom>
          <a:ln>
            <a:solidFill>
              <a:srgbClr val="FF434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13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柱脚参数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81DD1B-1354-4C01-9826-BE5D8137D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864" y="1036379"/>
            <a:ext cx="4538091" cy="33530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03943D-9B8A-46E2-8936-B27DD2916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5" y="1345505"/>
            <a:ext cx="5675728" cy="20834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84BA8B-8E13-45A9-B940-7D9CA6B22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3581650"/>
            <a:ext cx="2928493" cy="23022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9E8D6C-42E5-4BCE-949F-FE101E605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7911" y="3821314"/>
            <a:ext cx="2940156" cy="170080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1265F8-B8CF-4147-B511-B41E77DA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864" y="4397078"/>
            <a:ext cx="3953702" cy="24710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ABCFF88-BFFA-4839-9133-EBE070076153}"/>
              </a:ext>
            </a:extLst>
          </p:cNvPr>
          <p:cNvSpPr txBox="1"/>
          <p:nvPr/>
        </p:nvSpPr>
        <p:spPr>
          <a:xfrm>
            <a:off x="911424" y="6093296"/>
            <a:ext cx="54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柱脚的计算应满足</a:t>
            </a: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高层民用建筑钢结构技术规程</a:t>
            </a:r>
            <a:r>
              <a:rPr lang="en-US" altLang="zh-CN" b="1" dirty="0">
                <a:solidFill>
                  <a:srgbClr val="FF0000"/>
                </a:solidFill>
              </a:rPr>
              <a:t>》JGJ99-2015</a:t>
            </a:r>
            <a:r>
              <a:rPr lang="zh-CN" altLang="en-US" b="1" dirty="0">
                <a:solidFill>
                  <a:srgbClr val="FF0000"/>
                </a:solidFill>
              </a:rPr>
              <a:t>第</a:t>
            </a:r>
            <a:r>
              <a:rPr lang="en-US" altLang="zh-CN" b="1" dirty="0">
                <a:solidFill>
                  <a:srgbClr val="FF0000"/>
                </a:solidFill>
              </a:rPr>
              <a:t>8. 6 </a:t>
            </a:r>
            <a:r>
              <a:rPr lang="zh-CN" altLang="en-US" b="1" dirty="0">
                <a:solidFill>
                  <a:srgbClr val="FF0000"/>
                </a:solidFill>
              </a:rPr>
              <a:t>节的要求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柱拼接参数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B5B459-D5F0-4E8C-A8BA-4CDF23019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196752"/>
            <a:ext cx="5197191" cy="38400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058F82-85C3-42D5-9E9F-E602ED35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279" y="5204807"/>
            <a:ext cx="5400600" cy="6169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4EA212-F039-466E-A8D8-4E4526D8F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1028700"/>
            <a:ext cx="4556838" cy="57077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3375836-9059-4233-BFCC-B055EDA0256C}"/>
              </a:ext>
            </a:extLst>
          </p:cNvPr>
          <p:cNvSpPr txBox="1"/>
          <p:nvPr/>
        </p:nvSpPr>
        <p:spPr>
          <a:xfrm>
            <a:off x="5850279" y="6011996"/>
            <a:ext cx="584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抗震设防结构中，框架柱的拼接应采用坡口全熔透焊缝。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6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钢梁与混凝土构件连接参数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49A988-E7AF-4956-8301-2CB600629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296" y="1133868"/>
            <a:ext cx="6592192" cy="487071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3E89E6-43BF-4F7D-B4E0-5B4BDE5E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847089"/>
            <a:ext cx="3384376" cy="31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2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施工图参数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C445E6-6FB5-496C-BB54-3BEED0CD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53" y="1124744"/>
            <a:ext cx="7449294" cy="5503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70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施工图参数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C445E6-6FB5-496C-BB54-3BEED0CD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53" y="1124744"/>
            <a:ext cx="7449294" cy="5503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02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dirty="0"/>
              <a:t>钢结构施工图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9261EA6-0FE3-4CB9-B7DF-514089C7E837}"/>
              </a:ext>
            </a:extLst>
          </p:cNvPr>
          <p:cNvSpPr txBox="1">
            <a:spLocks/>
          </p:cNvSpPr>
          <p:nvPr/>
        </p:nvSpPr>
        <p:spPr>
          <a:xfrm>
            <a:off x="533524" y="1196752"/>
            <a:ext cx="11124952" cy="210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按照</a:t>
            </a:r>
            <a:r>
              <a:rPr lang="en-US" altLang="zh-CN" dirty="0">
                <a:latin typeface="+mn-ea"/>
              </a:rPr>
              <a:t>16SG519</a:t>
            </a:r>
            <a:r>
              <a:rPr lang="zh-CN" altLang="en-US" dirty="0">
                <a:latin typeface="+mn-ea"/>
              </a:rPr>
              <a:t>等国标图的方式；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对节点大样作二级归并，并按二级编号方式：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第一级为</a:t>
            </a: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大样类型号</a:t>
            </a:r>
            <a:r>
              <a:rPr lang="zh-CN" altLang="en-US" dirty="0">
                <a:latin typeface="+mn-ea"/>
              </a:rPr>
              <a:t>，大样形式相同的归为同一种大样类型；第二级为该大样类型下的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节点组合号</a:t>
            </a:r>
            <a:r>
              <a:rPr lang="zh-CN" altLang="en-US" dirty="0">
                <a:latin typeface="+mn-ea"/>
              </a:rPr>
              <a:t>，即对同类型节点下的多个要素（如螺栓、焊缝、节点板、截面尺寸等）都相同的归并于同一编号。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施工图对同类型节点只出一个大样图，它包含的每个二级节点号的具体尺寸注写在表格中；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表达清晰，出图量比传统软件大幅减少。</a:t>
            </a:r>
            <a:endParaRPr lang="en-US" altLang="zh-CN" dirty="0">
              <a:latin typeface="+mn-e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A5CFF1-C369-45CC-9FB7-0E524666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555827"/>
            <a:ext cx="3888432" cy="22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">
            <a:extLst>
              <a:ext uri="{FF2B5EF4-FFF2-40B4-BE49-F238E27FC236}">
                <a16:creationId xmlns:a16="http://schemas.microsoft.com/office/drawing/2014/main" id="{81D9EC55-EFF5-462B-9857-659D7A4BE2DA}"/>
              </a:ext>
            </a:extLst>
          </p:cNvPr>
          <p:cNvSpPr/>
          <p:nvPr/>
        </p:nvSpPr>
        <p:spPr>
          <a:xfrm>
            <a:off x="5517961" y="3832573"/>
            <a:ext cx="1584177" cy="827175"/>
          </a:xfrm>
          <a:prstGeom prst="wedgeRoundRectCallout">
            <a:avLst>
              <a:gd name="adj1" fmla="val -73321"/>
              <a:gd name="adj2" fmla="val 42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节点类别号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；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节点组合号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25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B60C51-6FDD-46C2-8782-FB68EBCA2424}"/>
              </a:ext>
            </a:extLst>
          </p:cNvPr>
          <p:cNvSpPr txBox="1"/>
          <p:nvPr/>
        </p:nvSpPr>
        <p:spPr>
          <a:xfrm>
            <a:off x="533525" y="5780923"/>
            <a:ext cx="1112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钢梁与钢柱的连接方式，有两种：一种是刚接，一种是铰接。如果刚接节点，则绘制为填充的三角形；铰接不绘制三角形。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82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dirty="0"/>
              <a:t>钢结构施工图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9261EA6-0FE3-4CB9-B7DF-514089C7E837}"/>
              </a:ext>
            </a:extLst>
          </p:cNvPr>
          <p:cNvSpPr txBox="1">
            <a:spLocks/>
          </p:cNvSpPr>
          <p:nvPr/>
        </p:nvSpPr>
        <p:spPr>
          <a:xfrm>
            <a:off x="533524" y="1196752"/>
            <a:ext cx="11124952" cy="210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按照</a:t>
            </a:r>
            <a:r>
              <a:rPr lang="en-US" altLang="zh-CN" dirty="0">
                <a:latin typeface="+mn-ea"/>
              </a:rPr>
              <a:t>16SG519</a:t>
            </a:r>
            <a:r>
              <a:rPr lang="zh-CN" altLang="en-US" dirty="0">
                <a:latin typeface="+mn-ea"/>
              </a:rPr>
              <a:t>等国标图的方式；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对节点大样作二级归并，并按二级编号方式：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第一级为</a:t>
            </a: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大样类型号</a:t>
            </a:r>
            <a:r>
              <a:rPr lang="zh-CN" altLang="en-US" dirty="0">
                <a:latin typeface="+mn-ea"/>
              </a:rPr>
              <a:t>，大样形式相同的归为同一种大样类型；第二级为该大样类型下的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节点组合号</a:t>
            </a:r>
            <a:r>
              <a:rPr lang="zh-CN" altLang="en-US" dirty="0">
                <a:latin typeface="+mn-ea"/>
              </a:rPr>
              <a:t>，即对同类型节点下的多个要素（如螺栓、焊缝、节点板、截面尺寸等）都相同的归并于同一编号。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施工图对同类型节点只出一个大样图，它包含的每个二级节点号的具体尺寸注写在表格中；</a:t>
            </a:r>
            <a:endParaRPr lang="en-US" altLang="zh-CN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ea"/>
              </a:rPr>
              <a:t>表达清晰，出图量比传统软件大幅减少。</a:t>
            </a:r>
            <a:endParaRPr lang="en-US" altLang="zh-CN" dirty="0">
              <a:latin typeface="+mn-e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1A5CFF1-C369-45CC-9FB7-0E524666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555827"/>
            <a:ext cx="3888432" cy="22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1">
            <a:extLst>
              <a:ext uri="{FF2B5EF4-FFF2-40B4-BE49-F238E27FC236}">
                <a16:creationId xmlns:a16="http://schemas.microsoft.com/office/drawing/2014/main" id="{81D9EC55-EFF5-462B-9857-659D7A4BE2DA}"/>
              </a:ext>
            </a:extLst>
          </p:cNvPr>
          <p:cNvSpPr/>
          <p:nvPr/>
        </p:nvSpPr>
        <p:spPr>
          <a:xfrm>
            <a:off x="5517961" y="3832573"/>
            <a:ext cx="1584177" cy="827175"/>
          </a:xfrm>
          <a:prstGeom prst="wedgeRoundRectCallout">
            <a:avLst>
              <a:gd name="adj1" fmla="val -73321"/>
              <a:gd name="adj2" fmla="val 4239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节点类别号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；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节点组合号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宋体"/>
                <a:cs typeface="+mn-cs"/>
              </a:rPr>
              <a:t>25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宋体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B60C51-6FDD-46C2-8782-FB68EBCA2424}"/>
              </a:ext>
            </a:extLst>
          </p:cNvPr>
          <p:cNvSpPr txBox="1"/>
          <p:nvPr/>
        </p:nvSpPr>
        <p:spPr>
          <a:xfrm>
            <a:off x="533525" y="5780923"/>
            <a:ext cx="1112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钢梁与钢柱的连接方式，有两种：一种是刚接，一种是铰接。如果刚接节点，则绘制为填充的三角形；铰接不绘制三角形。</a:t>
            </a: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40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 anchorCtr="0"/>
          <a:lstStyle/>
          <a:p>
            <a:pPr defTabSz="914400">
              <a:buNone/>
            </a:pPr>
            <a:r>
              <a:rPr lang="zh-CN" altLang="en-US" kern="1200" dirty="0">
                <a:latin typeface="+mj-lt"/>
                <a:ea typeface="+mj-ea"/>
                <a:cs typeface="+mj-cs"/>
              </a:rPr>
              <a:t>目录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448300" y="31515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/>
              <a:t> 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53B81603-9B67-40FC-B6ED-2FC3F9CD5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987273"/>
              </p:ext>
            </p:extLst>
          </p:nvPr>
        </p:nvGraphicFramePr>
        <p:xfrm>
          <a:off x="2031206" y="11967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4412343"/>
            <a:ext cx="2445657" cy="2445657"/>
            <a:chOff x="0" y="4412343"/>
            <a:chExt cx="2445657" cy="2445657"/>
          </a:xfrm>
        </p:grpSpPr>
        <p:sp>
          <p:nvSpPr>
            <p:cNvPr id="13" name="直角三角形 12"/>
            <p:cNvSpPr/>
            <p:nvPr/>
          </p:nvSpPr>
          <p:spPr>
            <a:xfrm>
              <a:off x="0" y="4412343"/>
              <a:ext cx="2445657" cy="2445657"/>
            </a:xfrm>
            <a:prstGeom prst="rtTriangl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0" y="4963886"/>
              <a:ext cx="1894114" cy="18941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46343" y="4412342"/>
            <a:ext cx="2445657" cy="2445658"/>
            <a:chOff x="9746343" y="4412342"/>
            <a:chExt cx="2445657" cy="2445658"/>
          </a:xfrm>
        </p:grpSpPr>
        <p:sp>
          <p:nvSpPr>
            <p:cNvPr id="14" name="直角三角形 13"/>
            <p:cNvSpPr/>
            <p:nvPr/>
          </p:nvSpPr>
          <p:spPr>
            <a:xfrm rot="16200000">
              <a:off x="9746343" y="4412342"/>
              <a:ext cx="2445657" cy="2445657"/>
            </a:xfrm>
            <a:prstGeom prst="rtTriangl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直角三角形 11"/>
            <p:cNvSpPr/>
            <p:nvPr/>
          </p:nvSpPr>
          <p:spPr>
            <a:xfrm rot="16200000">
              <a:off x="10297886" y="4963886"/>
              <a:ext cx="1894114" cy="18941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30813" y="2541918"/>
            <a:ext cx="8529716" cy="21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谢谢聆听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欢迎批评指正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30813" y="217759"/>
            <a:ext cx="8529716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全国服务热线：010-86489797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钢结构施工图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7D62FD-1D0A-4478-8783-4F222D6A72D2}"/>
              </a:ext>
            </a:extLst>
          </p:cNvPr>
          <p:cNvSpPr txBox="1"/>
          <p:nvPr/>
        </p:nvSpPr>
        <p:spPr>
          <a:xfrm>
            <a:off x="551384" y="1124744"/>
            <a:ext cx="1085056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菜单：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800" b="0" dirty="0">
                <a:latin typeface="+mn-ea"/>
              </a:rPr>
              <a:t>YJK</a:t>
            </a:r>
            <a:r>
              <a:rPr lang="zh-CN" altLang="zh-CN" sz="1800" b="0" dirty="0">
                <a:latin typeface="+mn-ea"/>
              </a:rPr>
              <a:t>将钢结构施工图模块放在一级菜单位置，用蓝色显示，和建模、计算、砌体、基础、施工图并列，在施工图菜单的右侧。</a:t>
            </a:r>
            <a:endParaRPr lang="en-US" altLang="zh-CN" sz="1800" b="0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3ED0FD-5521-4885-96FD-17AB9D671283}"/>
              </a:ext>
            </a:extLst>
          </p:cNvPr>
          <p:cNvSpPr txBox="1"/>
          <p:nvPr/>
        </p:nvSpPr>
        <p:spPr>
          <a:xfrm>
            <a:off x="548412" y="3550868"/>
            <a:ext cx="10850562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二级菜单：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50BC0B-9AAF-4ECF-8810-959429FD11FF}"/>
              </a:ext>
            </a:extLst>
          </p:cNvPr>
          <p:cNvSpPr txBox="1"/>
          <p:nvPr/>
        </p:nvSpPr>
        <p:spPr>
          <a:xfrm>
            <a:off x="551384" y="5308846"/>
            <a:ext cx="10898683" cy="133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钢结构施工图设计流程：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上部结构计算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绘图习惯设置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读取上部数据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定义连接设计参数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选择连接形式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全楼节点设计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查看节点验算结果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节点连接修改、单个节点设计参数及连接方式修改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重绘图纸</a:t>
            </a:r>
            <a:r>
              <a:rPr lang="zh-CN" altLang="en-US" dirty="0">
                <a:solidFill>
                  <a:srgbClr val="000000"/>
                </a:solidFill>
                <a:latin typeface="微软雅黑"/>
              </a:rPr>
              <a:t>；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宋体" panose="02010600030101010101" pitchFamily="2" charset="-122"/>
                <a:cs typeface="+mn-cs"/>
              </a:rPr>
              <a:t>绘节点详图及三维图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E06523-06ED-4535-935C-DACB6C8A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2332905"/>
            <a:ext cx="11551491" cy="953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674E79-C3FE-4D38-A112-89FB5FF80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30" y="4105842"/>
            <a:ext cx="11695818" cy="10532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图层设置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7546D6-8812-4B13-8566-A4695B3AF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206" y="1124744"/>
            <a:ext cx="8382000" cy="560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19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导入参数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A7257B-D302-4DE5-9339-FC68938B8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184176"/>
            <a:ext cx="6296025" cy="53149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343FF8F-44BD-4D5E-A2D7-6B09D992B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98" y="1196752"/>
            <a:ext cx="5300434" cy="3429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7CC55E-2BCD-44D1-85CF-EB7EE855284F}"/>
              </a:ext>
            </a:extLst>
          </p:cNvPr>
          <p:cNvSpPr txBox="1"/>
          <p:nvPr/>
        </p:nvSpPr>
        <p:spPr>
          <a:xfrm>
            <a:off x="50769" y="4869160"/>
            <a:ext cx="5491092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当勾选按楼层数限制拼接位置时，程序自动在每隔</a:t>
            </a:r>
            <a:r>
              <a:rPr lang="en-US" altLang="zh-CN" dirty="0"/>
              <a:t>N</a:t>
            </a:r>
            <a:r>
              <a:rPr lang="zh-CN" altLang="en-US" dirty="0"/>
              <a:t>层生成柱拼接节点。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当勾选柱段长度</a:t>
            </a:r>
            <a:r>
              <a:rPr lang="en-US" altLang="zh-CN" dirty="0"/>
              <a:t>Len</a:t>
            </a:r>
            <a:r>
              <a:rPr lang="zh-CN" altLang="en-US" dirty="0"/>
              <a:t>时，程序自动在每隔</a:t>
            </a:r>
            <a:r>
              <a:rPr lang="en-US" altLang="zh-CN" dirty="0"/>
              <a:t>Len</a:t>
            </a:r>
            <a:r>
              <a:rPr lang="zh-CN" altLang="en-US" dirty="0"/>
              <a:t>长的对应楼层处生成柱拼接节点。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当同时勾选两个参数时，则取较大者生成拼接节点。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1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计算参数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D0584D3-B8B8-4203-94F0-F2BF3E075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30" y="1196698"/>
            <a:ext cx="6523960" cy="48203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A5065F5-D6E0-4F99-8F48-D34368CA2EE5}"/>
              </a:ext>
            </a:extLst>
          </p:cNvPr>
          <p:cNvSpPr/>
          <p:nvPr/>
        </p:nvSpPr>
        <p:spPr>
          <a:xfrm>
            <a:off x="6095206" y="6104022"/>
            <a:ext cx="4968552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r>
              <a:rPr lang="en-US" altLang="zh-CN" b="1" dirty="0">
                <a:solidFill>
                  <a:srgbClr val="FF0000"/>
                </a:solidFill>
              </a:rPr>
              <a:t>GB 50011-2010 《</a:t>
            </a:r>
            <a:r>
              <a:rPr lang="zh-CN" altLang="en-US" b="1" dirty="0">
                <a:solidFill>
                  <a:srgbClr val="FF0000"/>
                </a:solidFill>
              </a:rPr>
              <a:t>建筑抗震设计规范</a:t>
            </a:r>
            <a:r>
              <a:rPr lang="en-US" altLang="zh-CN" b="1" dirty="0">
                <a:solidFill>
                  <a:srgbClr val="FF0000"/>
                </a:solidFill>
              </a:rPr>
              <a:t>》8.2.8</a:t>
            </a:r>
            <a:r>
              <a:rPr lang="zh-CN" altLang="en-US" b="1" dirty="0">
                <a:solidFill>
                  <a:srgbClr val="FF0000"/>
                </a:solidFill>
              </a:rPr>
              <a:t>条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901B89-C526-4C72-97AF-25213E1F3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1176227"/>
            <a:ext cx="4865669" cy="25967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E0217D6-106A-466B-BDD7-911FA7391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3840577"/>
            <a:ext cx="4790522" cy="144305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45FBE0-4192-4221-A98D-141FF4FA7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45" y="5351281"/>
            <a:ext cx="4481503" cy="1444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节点域参数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5C0B4F-6F0E-4CE0-8DDD-5C9361296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601"/>
          <a:stretch/>
        </p:blipFill>
        <p:spPr>
          <a:xfrm>
            <a:off x="5663952" y="1105362"/>
            <a:ext cx="5360193" cy="2035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ED425F-65DA-403E-83AA-DDB5C55FD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78" y="1105362"/>
            <a:ext cx="4464496" cy="4408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2033EA-3313-40C6-8DB2-6D116A73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645" y="3309707"/>
            <a:ext cx="7300677" cy="288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77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梁柱计算参数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01E2B7-4EF4-4751-A86F-9C49C5F5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81" y="2679225"/>
            <a:ext cx="5867400" cy="120015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2B4E359-5C89-4157-92A9-25BBB6A73CB6}"/>
              </a:ext>
            </a:extLst>
          </p:cNvPr>
          <p:cNvSpPr txBox="1"/>
          <p:nvPr/>
        </p:nvSpPr>
        <p:spPr>
          <a:xfrm>
            <a:off x="551384" y="1144954"/>
            <a:ext cx="10580195" cy="1418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梁与柱刚接时的设计方法可选择为程序自动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判断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、精确设计和常用设计法三种设计方法。其中“程序自动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判断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”是按照梁翼缘的塑性模量与全截面塑性模量的比值小于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0.7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按照精确设计法，如不满足，则自动按常用设计法设计。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宋体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44A1659-2FE2-4CC0-BD8B-0B0F81BC9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510" y="4221088"/>
            <a:ext cx="5400600" cy="11356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75B631B-6E03-4715-BCA1-2D98242C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995629"/>
            <a:ext cx="4248472" cy="198098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6F50F37-89D0-45EA-812E-7C1343F906CE}"/>
              </a:ext>
            </a:extLst>
          </p:cNvPr>
          <p:cNvSpPr/>
          <p:nvPr/>
        </p:nvSpPr>
        <p:spPr>
          <a:xfrm>
            <a:off x="1433482" y="5979829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钢结构连接节点设计手册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EEA17D-05DF-4FEA-B057-18E6D35BCDEA}"/>
              </a:ext>
            </a:extLst>
          </p:cNvPr>
          <p:cNvSpPr/>
          <p:nvPr/>
        </p:nvSpPr>
        <p:spPr>
          <a:xfrm>
            <a:off x="5981534" y="5356704"/>
            <a:ext cx="4968552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</a:pPr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高层民用建筑钢结构技术规程</a:t>
            </a:r>
            <a:r>
              <a:rPr lang="en-US" altLang="zh-CN" b="1" dirty="0">
                <a:solidFill>
                  <a:srgbClr val="FF0000"/>
                </a:solidFill>
              </a:rPr>
              <a:t>》JGJ99-2015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05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669925" y="476672"/>
            <a:ext cx="10850563" cy="552028"/>
          </a:xfrm>
        </p:spPr>
        <p:txBody>
          <a:bodyPr vert="horz" lIns="91440" tIns="45720" rIns="91440" bIns="45720" anchor="b" anchorCtr="0"/>
          <a:lstStyle/>
          <a:p>
            <a:r>
              <a:rPr lang="zh-CN" altLang="en-US" kern="1200" dirty="0">
                <a:latin typeface="+mj-lt"/>
                <a:ea typeface="+mj-ea"/>
                <a:cs typeface="+mj-cs"/>
              </a:rPr>
              <a:t>全局参数</a:t>
            </a:r>
            <a:r>
              <a:rPr lang="en-US" altLang="zh-CN" dirty="0"/>
              <a:t>—</a:t>
            </a:r>
            <a:r>
              <a:rPr lang="zh-CN" altLang="en-US" dirty="0"/>
              <a:t>梁端加强方式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B41A63-4273-40B3-AF03-530A04816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882" y="1075416"/>
            <a:ext cx="5832648" cy="14120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4ED5E3-0116-4220-B730-CC2052C39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3" y="2405755"/>
            <a:ext cx="10696575" cy="2905125"/>
          </a:xfrm>
          <a:prstGeom prst="rect">
            <a:avLst/>
          </a:prstGeom>
          <a:ln>
            <a:solidFill>
              <a:srgbClr val="FF4343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F8FF2CD-391A-4B5A-9E20-5BA7C5245EB6}"/>
              </a:ext>
            </a:extLst>
          </p:cNvPr>
          <p:cNvSpPr txBox="1"/>
          <p:nvPr/>
        </p:nvSpPr>
        <p:spPr>
          <a:xfrm>
            <a:off x="669925" y="5229200"/>
            <a:ext cx="10773568" cy="1700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/>
              <a:t>按照常规等截面梁与柱栓焊连接的多高层钢结构，在遭受预估罕遏地震后的实地调查发现，造成破坏者，其破坏部位多在框架梁的下翼缘与柱的工地焊接连接处，致使钢结构所具有的良好延性并没有发挥出来。本图几种</a:t>
            </a:r>
            <a:r>
              <a:rPr lang="zh-CN" altLang="en-US" b="1" dirty="0">
                <a:solidFill>
                  <a:srgbClr val="FF0000"/>
                </a:solidFill>
              </a:rPr>
              <a:t>“强节点弱杆件”连接，可使在大震作用下，塑性较出现在梁上，消耗地震能量，实现遭受预估的罕遏地震后不倒的抗震设计目标</a:t>
            </a:r>
            <a:r>
              <a:rPr lang="zh-CN" altLang="en-US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811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088;#405095;#407148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8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925</Words>
  <Application>Microsoft Office PowerPoint</Application>
  <PresentationFormat>宽屏</PresentationFormat>
  <Paragraphs>64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Franklin Gothic Book</vt:lpstr>
      <vt:lpstr>Wingdings</vt:lpstr>
      <vt:lpstr>8_Office 主题​​</vt:lpstr>
      <vt:lpstr>3_Office 主题​​</vt:lpstr>
      <vt:lpstr>主题5</vt:lpstr>
      <vt:lpstr>1_主题5</vt:lpstr>
      <vt:lpstr>Office 主题​​</vt:lpstr>
      <vt:lpstr>PowerPoint 演示文稿</vt:lpstr>
      <vt:lpstr>目录</vt:lpstr>
      <vt:lpstr>钢结构施工图</vt:lpstr>
      <vt:lpstr>图层设置</vt:lpstr>
      <vt:lpstr>导入参数</vt:lpstr>
      <vt:lpstr>全局参数—计算参数</vt:lpstr>
      <vt:lpstr>全局参数—节点域参数</vt:lpstr>
      <vt:lpstr>全局参数—梁柱计算参数</vt:lpstr>
      <vt:lpstr>全局参数—梁端加强方式</vt:lpstr>
      <vt:lpstr>全局参数—梁端加强方式</vt:lpstr>
      <vt:lpstr>全局参数—梁翼缘加宽方式</vt:lpstr>
      <vt:lpstr>全局参数—梁梁参数</vt:lpstr>
      <vt:lpstr>全局参数—柱脚参数</vt:lpstr>
      <vt:lpstr>全局参数—柱拼接参数</vt:lpstr>
      <vt:lpstr>全局参数—钢梁与混凝土构件连接参数</vt:lpstr>
      <vt:lpstr>全局参数—施工图参数</vt:lpstr>
      <vt:lpstr>全局参数—施工图参数</vt:lpstr>
      <vt:lpstr>钢结构施工图</vt:lpstr>
      <vt:lpstr>钢结构施工图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YJK助力装配式建筑的一体化设计</dc:title>
  <dc:creator>Administrator</dc:creator>
  <cp:lastModifiedBy>admin</cp:lastModifiedBy>
  <cp:revision>532</cp:revision>
  <dcterms:created xsi:type="dcterms:W3CDTF">2018-08-07T06:14:00Z</dcterms:created>
  <dcterms:modified xsi:type="dcterms:W3CDTF">2021-08-27T10:03:03Z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CABA0341433745D89E561A95E3C4CDCE</vt:lpwstr>
  </property>
</Properties>
</file>