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1277" r:id="rId2"/>
    <p:sldId id="2439" r:id="rId3"/>
    <p:sldId id="2477" r:id="rId4"/>
    <p:sldId id="2440" r:id="rId5"/>
    <p:sldId id="2441" r:id="rId6"/>
    <p:sldId id="2442" r:id="rId7"/>
    <p:sldId id="2443" r:id="rId8"/>
    <p:sldId id="2444" r:id="rId9"/>
    <p:sldId id="2445" r:id="rId10"/>
    <p:sldId id="2446" r:id="rId11"/>
    <p:sldId id="2448" r:id="rId12"/>
    <p:sldId id="2449" r:id="rId13"/>
    <p:sldId id="2478" r:id="rId14"/>
    <p:sldId id="1317" r:id="rId15"/>
    <p:sldId id="1318" r:id="rId16"/>
    <p:sldId id="1319" r:id="rId17"/>
    <p:sldId id="1320" r:id="rId18"/>
    <p:sldId id="2473" r:id="rId19"/>
    <p:sldId id="2474" r:id="rId20"/>
    <p:sldId id="2475" r:id="rId21"/>
    <p:sldId id="2476" r:id="rId22"/>
    <p:sldId id="2491" r:id="rId23"/>
    <p:sldId id="2479" r:id="rId24"/>
    <p:sldId id="2480" r:id="rId25"/>
    <p:sldId id="2483" r:id="rId26"/>
    <p:sldId id="2481" r:id="rId27"/>
    <p:sldId id="2484" r:id="rId28"/>
    <p:sldId id="2487" r:id="rId29"/>
    <p:sldId id="2490" r:id="rId30"/>
    <p:sldId id="2486" r:id="rId31"/>
    <p:sldId id="2488" r:id="rId32"/>
    <p:sldId id="2489" r:id="rId33"/>
    <p:sldId id="2485" r:id="rId34"/>
    <p:sldId id="2482" r:id="rId35"/>
    <p:sldId id="1176" r:id="rId36"/>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9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用户" initials="W用" lastIdx="1" clrIdx="0"/>
  <p:cmAuthor id="2" name="yjk" initials="y"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FACE12"/>
    <a:srgbClr val="5D0330"/>
    <a:srgbClr val="FDF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41" autoAdjust="0"/>
    <p:restoredTop sz="94248" autoAdjust="0"/>
  </p:normalViewPr>
  <p:slideViewPr>
    <p:cSldViewPr>
      <p:cViewPr varScale="1">
        <p:scale>
          <a:sx n="101" d="100"/>
          <a:sy n="101" d="100"/>
        </p:scale>
        <p:origin x="175" y="55"/>
      </p:cViewPr>
      <p:guideLst>
        <p:guide orient="horz" pos="1620"/>
        <p:guide pos="2890"/>
      </p:guideLst>
    </p:cSldViewPr>
  </p:slideViewPr>
  <p:outlineViewPr>
    <p:cViewPr>
      <p:scale>
        <a:sx n="33" d="100"/>
        <a:sy n="33" d="100"/>
      </p:scale>
      <p:origin x="0" y="6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28T09:32:49.237"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93DAC1C-10EF-4507-A935-06E8898D40E7}" type="datetimeFigureOut">
              <a:rPr lang="zh-CN" altLang="en-US"/>
              <a:pPr>
                <a:defRPr/>
              </a:pPr>
              <a:t>2023/8/7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67397C2-C356-4272-80D3-D44DEC57B124}" type="slidenum">
              <a:rPr lang="zh-CN" altLang="en-US"/>
              <a:pPr>
                <a:defRPr/>
              </a:pPr>
              <a:t>‹#›</a:t>
            </a:fld>
            <a:endParaRPr lang="zh-CN" altLang="en-US"/>
          </a:p>
        </p:txBody>
      </p:sp>
    </p:spTree>
    <p:extLst>
      <p:ext uri="{BB962C8B-B14F-4D97-AF65-F5344CB8AC3E}">
        <p14:creationId xmlns:p14="http://schemas.microsoft.com/office/powerpoint/2010/main" val="1479076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174C514-708F-4BEF-BF8C-8455CE4B411B}" type="datetimeFigureOut">
              <a:rPr lang="zh-CN" altLang="en-US"/>
              <a:pPr>
                <a:defRPr/>
              </a:pPr>
              <a:t>2023/8/7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474355F-02CC-41AB-8AA2-3B11FE3F2899}" type="slidenum">
              <a:rPr lang="zh-CN" altLang="en-US"/>
              <a:pPr>
                <a:defRPr/>
              </a:pPr>
              <a:t>‹#›</a:t>
            </a:fld>
            <a:endParaRPr lang="zh-CN" altLang="en-US"/>
          </a:p>
        </p:txBody>
      </p:sp>
    </p:spTree>
    <p:extLst>
      <p:ext uri="{BB962C8B-B14F-4D97-AF65-F5344CB8AC3E}">
        <p14:creationId xmlns:p14="http://schemas.microsoft.com/office/powerpoint/2010/main" val="3546900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sz="2000" kern="1200" dirty="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pPr>
                <a:defRPr/>
              </a:pPr>
              <a:t>1</a:t>
            </a:fld>
            <a:endParaRPr lang="zh-CN" altLang="en-US"/>
          </a:p>
        </p:txBody>
      </p:sp>
    </p:spTree>
    <p:extLst>
      <p:ext uri="{BB962C8B-B14F-4D97-AF65-F5344CB8AC3E}">
        <p14:creationId xmlns:p14="http://schemas.microsoft.com/office/powerpoint/2010/main" val="297253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44000" cy="5157788"/>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481013" y="320675"/>
            <a:ext cx="2876550" cy="536575"/>
          </a:xfrm>
          <a:prstGeom prst="rect">
            <a:avLst/>
          </a:prstGeom>
          <a:noFill/>
          <a:ln w="9525">
            <a:noFill/>
            <a:miter lim="800000"/>
            <a:headEnd/>
            <a:tailEnd/>
          </a:ln>
        </p:spPr>
      </p:pic>
      <p:sp>
        <p:nvSpPr>
          <p:cNvPr id="2" name="标题 1"/>
          <p:cNvSpPr>
            <a:spLocks noGrp="1"/>
          </p:cNvSpPr>
          <p:nvPr>
            <p:ph type="ctrTitle"/>
          </p:nvPr>
        </p:nvSpPr>
        <p:spPr>
          <a:xfrm>
            <a:off x="685800" y="1597820"/>
            <a:ext cx="7772400" cy="1102519"/>
          </a:xfrm>
        </p:spPr>
        <p:txBody>
          <a:bodyPr/>
          <a:lstStyle>
            <a:lvl1pPr>
              <a:defRPr sz="4000">
                <a:solidFill>
                  <a:srgbClr val="C00000"/>
                </a:solidFill>
                <a:latin typeface="隶书" pitchFamily="49" charset="-122"/>
                <a:ea typeface="隶书" pitchFamily="49"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sz="2800" b="1">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6" name="日期占位符 3"/>
          <p:cNvSpPr>
            <a:spLocks noGrp="1"/>
          </p:cNvSpPr>
          <p:nvPr>
            <p:ph type="dt" sz="half" idx="10"/>
          </p:nvPr>
        </p:nvSpPr>
        <p:spPr/>
        <p:txBody>
          <a:bodyPr/>
          <a:lstStyle>
            <a:lvl1pPr>
              <a:defRPr/>
            </a:lvl1pPr>
          </a:lstStyle>
          <a:p>
            <a:pPr>
              <a:defRPr/>
            </a:pPr>
            <a:fld id="{2C1A24AC-3530-488E-B357-EBAA7DF7F2AB}" type="datetime1">
              <a:rPr lang="zh-CN" altLang="en-US"/>
              <a:pPr>
                <a:defRPr/>
              </a:pPr>
              <a:t>2023/8/7</a:t>
            </a:fld>
            <a:endParaRPr lang="zh-CN" altLang="en-US" dirty="0"/>
          </a:p>
        </p:txBody>
      </p:sp>
      <p:sp>
        <p:nvSpPr>
          <p:cNvPr id="7" name="页脚占位符 4"/>
          <p:cNvSpPr>
            <a:spLocks noGrp="1"/>
          </p:cNvSpPr>
          <p:nvPr>
            <p:ph type="ftr" sz="quarter" idx="11"/>
          </p:nvPr>
        </p:nvSpPr>
        <p:spPr>
          <a:xfrm>
            <a:off x="2786063" y="4767263"/>
            <a:ext cx="3500437" cy="274637"/>
          </a:xfrm>
        </p:spPr>
        <p:txBody>
          <a:bodyPr/>
          <a:lstStyle>
            <a:lvl1pPr>
              <a:defRPr sz="1600" b="1">
                <a:solidFill>
                  <a:schemeClr val="tx1"/>
                </a:solidFill>
              </a:defRPr>
            </a:lvl1pPr>
          </a:lstStyle>
          <a:p>
            <a:pPr>
              <a:defRPr/>
            </a:pPr>
            <a:r>
              <a:rPr lang="zh-CN" altLang="en-US"/>
              <a:t>北京盈建科软件有限责任公司</a:t>
            </a:r>
            <a:br>
              <a:rPr lang="en-US" altLang="zh-CN"/>
            </a:br>
            <a:r>
              <a:rPr lang="en-US"/>
              <a:t>(Beijing YJK Building Software Co., Ltd.)</a:t>
            </a:r>
            <a:endParaRPr lang="en-US" altLang="zh-CN"/>
          </a:p>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65650E84-310B-4F09-8B21-C24E208CC01B}" type="slidenum">
              <a:rPr lang="zh-CN" altLang="en-US"/>
              <a:pPr>
                <a:defRPr/>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0C2396B-D948-470D-BA30-8D447985B559}" type="datetime1">
              <a:rPr lang="zh-CN" altLang="en-US"/>
              <a:pPr>
                <a:defRPr/>
              </a:pPr>
              <a:t>2023/8/7</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0FAD35B-1F16-4BA2-BE51-0B8FE723FF0C}"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CC77E70-82CF-46EA-9413-7366577C126A}" type="datetime1">
              <a:rPr lang="zh-CN" altLang="en-US"/>
              <a:pPr>
                <a:defRPr/>
              </a:pPr>
              <a:t>2023/8/7</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194F9A7-2026-4FC8-A8B6-F53065A21A5D}"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6758" y="45720"/>
            <a:ext cx="6163628" cy="465773"/>
          </a:xfrm>
        </p:spPr>
        <p:txBody>
          <a:bodyPr>
            <a:noAutofit/>
          </a:bodyPr>
          <a:lstStyle>
            <a:lvl1pPr>
              <a:defRPr sz="2400" b="0">
                <a:latin typeface="微软雅黑" panose="020B0503020204020204" charset="-122"/>
                <a:ea typeface="微软雅黑" panose="020B0503020204020204" charset="-122"/>
              </a:defRPr>
            </a:lvl1pPr>
          </a:lstStyle>
          <a:p>
            <a:r>
              <a:rPr lang="zh-CN" altLang="en-US"/>
              <a:t>章节新增内容标题，微软雅黑，32号字体</a:t>
            </a:r>
          </a:p>
        </p:txBody>
      </p:sp>
      <p:sp>
        <p:nvSpPr>
          <p:cNvPr id="3" name="日期占位符 2"/>
          <p:cNvSpPr>
            <a:spLocks noGrp="1"/>
          </p:cNvSpPr>
          <p:nvPr>
            <p:ph type="dt" sz="half" idx="10"/>
          </p:nvPr>
        </p:nvSpPr>
        <p:spPr/>
        <p:txBody>
          <a:bodyPr/>
          <a:lstStyle/>
          <a:p>
            <a:fld id="{446D4F4A-7FF3-4B1F-8283-01E596E00F54}" type="datetime1">
              <a:rPr lang="zh-CN" altLang="en-US" smtClean="0"/>
              <a:pPr/>
              <a:t>2023/8/7</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solidFill>
                  <a:srgbClr val="C00000"/>
                </a:solidFill>
                <a:latin typeface="隶书" pitchFamily="49" charset="-122"/>
                <a:ea typeface="隶书" pitchFamily="49"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sz="2400" b="1"/>
            </a:lvl1pPr>
            <a:lvl2pPr>
              <a:defRPr sz="2400" b="1"/>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pPr>
              <a:defRPr/>
            </a:pPr>
            <a:fld id="{B177B791-8BA4-4B5D-9B2D-0BA02770DCC2}" type="datetime1">
              <a:rPr lang="zh-CN" altLang="en-US"/>
              <a:pPr>
                <a:defRPr/>
              </a:pPr>
              <a:t>2023/8/7</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46037C8-5B0A-4AE1-9877-D75452A8BEB9}"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B0AB1BC-ED43-484A-AB90-C8C201DD99E1}" type="datetime1">
              <a:rPr lang="zh-CN" altLang="en-US"/>
              <a:pPr>
                <a:defRPr/>
              </a:pPr>
              <a:t>2023/8/7</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D418BBB-8787-4C1F-8206-0D46DF547787}"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9EF9B2D0-B71D-4CFD-9BAB-D6EEB0D955B9}" type="datetime1">
              <a:rPr lang="zh-CN" altLang="en-US"/>
              <a:pPr>
                <a:defRPr/>
              </a:pPr>
              <a:t>2023/8/7</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C925E94-E43B-4FB8-B547-5FF5C53D9BCB}"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E93D4EAB-A9E9-41BB-B76A-E5C4AD012856}" type="datetime1">
              <a:rPr lang="zh-CN" altLang="en-US"/>
              <a:pPr>
                <a:defRPr/>
              </a:pPr>
              <a:t>2023/8/7</a:t>
            </a:fld>
            <a:endParaRPr lang="zh-CN" altLang="en-US"/>
          </a:p>
        </p:txBody>
      </p:sp>
      <p:sp>
        <p:nvSpPr>
          <p:cNvPr id="8"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DBF5A7E-C761-4CC5-8F34-F7D71FB2394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153FCE4F-9C95-41EF-9FBD-0E05545EC41B}" type="datetime1">
              <a:rPr lang="zh-CN" altLang="en-US"/>
              <a:pPr>
                <a:defRPr/>
              </a:pPr>
              <a:t>2023/8/7</a:t>
            </a:fld>
            <a:endParaRPr lang="zh-CN" altLang="en-US"/>
          </a:p>
        </p:txBody>
      </p:sp>
      <p:sp>
        <p:nvSpPr>
          <p:cNvPr id="4"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89F9092-5A15-4D8A-A17E-4E1E98E952C4}"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40FD185-A6EF-47FC-A786-0E11F6C5CF3D}" type="datetime1">
              <a:rPr lang="zh-CN" altLang="en-US"/>
              <a:pPr>
                <a:defRPr/>
              </a:pPr>
              <a:t>2023/8/7</a:t>
            </a:fld>
            <a:endParaRPr lang="zh-CN" altLang="en-US"/>
          </a:p>
        </p:txBody>
      </p:sp>
      <p:sp>
        <p:nvSpPr>
          <p:cNvPr id="3"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8517E27-56C9-4D4E-9731-5211BB835FF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872B5C3-BC3A-48BE-BBE9-5F555C3FD238}" type="datetime1">
              <a:rPr lang="zh-CN" altLang="en-US"/>
              <a:pPr>
                <a:defRPr/>
              </a:pPr>
              <a:t>2023/8/7</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206C944-925D-451A-B21C-7EE0B8B5789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3DAFA9E-D197-4ED7-B8E5-B698F42B07FA}" type="datetime1">
              <a:rPr lang="zh-CN" altLang="en-US"/>
              <a:pPr>
                <a:defRPr/>
              </a:pPr>
              <a:t>2023/8/7</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6BEFDE7-D5D6-4491-A7CA-296E6174C04E}"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14" cstate="print"/>
          <a:srcRect/>
          <a:stretch>
            <a:fillRect/>
          </a:stretch>
        </p:blipFill>
        <p:spPr bwMode="auto">
          <a:xfrm>
            <a:off x="6215063" y="4608513"/>
            <a:ext cx="2589212" cy="481012"/>
          </a:xfrm>
          <a:prstGeom prst="rect">
            <a:avLst/>
          </a:prstGeom>
          <a:noFill/>
          <a:ln w="9525">
            <a:noFill/>
            <a:miter lim="800000"/>
            <a:headEnd/>
            <a:tailEnd/>
          </a:ln>
        </p:spPr>
      </p:pic>
      <p:sp>
        <p:nvSpPr>
          <p:cNvPr id="1027" name="标题占位符 1"/>
          <p:cNvSpPr>
            <a:spLocks noGrp="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8" name="文本占位符 2"/>
          <p:cNvSpPr>
            <a:spLocks noGrp="1"/>
          </p:cNvSpPr>
          <p:nvPr>
            <p:ph type="body" idx="1"/>
          </p:nvPr>
        </p:nvSpPr>
        <p:spPr bwMode="auto">
          <a:xfrm>
            <a:off x="457200" y="1200150"/>
            <a:ext cx="8229600" cy="3394075"/>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23C3FF1-D301-48FF-A64F-6C4B4F609886}" type="datetime1">
              <a:rPr lang="zh-CN" altLang="en-US"/>
              <a:pPr>
                <a:defRPr/>
              </a:pPr>
              <a:t>2023/8/7</a:t>
            </a:fld>
            <a:endParaRPr lang="zh-CN" altLang="en-US"/>
          </a:p>
        </p:txBody>
      </p:sp>
      <p:sp>
        <p:nvSpPr>
          <p:cNvPr id="5" name="页脚占位符 4"/>
          <p:cNvSpPr>
            <a:spLocks noGrp="1"/>
          </p:cNvSpPr>
          <p:nvPr>
            <p:ph type="ftr" sz="quarter" idx="3"/>
          </p:nvPr>
        </p:nvSpPr>
        <p:spPr>
          <a:xfrm>
            <a:off x="2928938" y="4768850"/>
            <a:ext cx="3090862" cy="273050"/>
          </a:xfrm>
          <a:prstGeom prst="rect">
            <a:avLst/>
          </a:prstGeom>
        </p:spPr>
        <p:txBody>
          <a:bodyPr vert="horz" lIns="91440" tIns="45720" rIns="91440" bIns="45720" rtlCol="0" anchor="ctr"/>
          <a:lstStyle>
            <a:lvl1pPr algn="ctr" fontAlgn="auto">
              <a:spcBef>
                <a:spcPts val="0"/>
              </a:spcBef>
              <a:spcAft>
                <a:spcPts val="0"/>
              </a:spcAft>
              <a:defRPr sz="1400">
                <a:solidFill>
                  <a:schemeClr val="tx1">
                    <a:tint val="75000"/>
                  </a:schemeClr>
                </a:solidFill>
                <a:latin typeface="+mn-lt"/>
                <a:ea typeface="+mn-ea"/>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540CD41-E56A-486B-A78A-2A5D9D8DB56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1464447" y="1491630"/>
            <a:ext cx="6215106" cy="778408"/>
          </a:xfrm>
        </p:spPr>
        <p:txBody>
          <a:bodyPr/>
          <a:lstStyle/>
          <a:p>
            <a:r>
              <a:rPr lang="en-US" altLang="zh-CN" sz="4200" dirty="0">
                <a:solidFill>
                  <a:srgbClr val="FF0000"/>
                </a:solidFill>
              </a:rPr>
              <a:t>YJK</a:t>
            </a:r>
            <a:r>
              <a:rPr lang="zh-CN" altLang="en-US" sz="4200" dirty="0">
                <a:solidFill>
                  <a:srgbClr val="FF0000"/>
                </a:solidFill>
              </a:rPr>
              <a:t>钢结构防火设计验算</a:t>
            </a:r>
          </a:p>
        </p:txBody>
      </p:sp>
      <p:sp>
        <p:nvSpPr>
          <p:cNvPr id="6" name="副标题 5"/>
          <p:cNvSpPr>
            <a:spLocks noGrp="1"/>
          </p:cNvSpPr>
          <p:nvPr>
            <p:ph type="subTitle" idx="1"/>
          </p:nvPr>
        </p:nvSpPr>
        <p:spPr>
          <a:xfrm>
            <a:off x="3131840" y="2336426"/>
            <a:ext cx="2592288" cy="502346"/>
          </a:xfrm>
        </p:spPr>
        <p:txBody>
          <a:bodyPr/>
          <a:lstStyle/>
          <a:p>
            <a:r>
              <a:rPr lang="zh-CN" altLang="en-US" sz="2200" b="0" dirty="0">
                <a:solidFill>
                  <a:srgbClr val="00B0F0"/>
                </a:solidFill>
                <a:latin typeface="隶书" pitchFamily="49" charset="-122"/>
                <a:ea typeface="隶书" pitchFamily="49" charset="-122"/>
                <a:cs typeface="+mj-cs"/>
              </a:rPr>
              <a:t>余泽云   </a:t>
            </a:r>
            <a:r>
              <a:rPr lang="en-US" altLang="zh-CN" sz="2200" b="0" dirty="0">
                <a:solidFill>
                  <a:srgbClr val="00B0F0"/>
                </a:solidFill>
                <a:latin typeface="隶书" pitchFamily="49" charset="-122"/>
                <a:ea typeface="隶书" pitchFamily="49" charset="-122"/>
                <a:cs typeface="+mj-cs"/>
              </a:rPr>
              <a:t>2023-08</a:t>
            </a: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a:t>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E80F06-8552-BA65-B568-A4B19F51DED0}"/>
              </a:ext>
            </a:extLst>
          </p:cNvPr>
          <p:cNvSpPr>
            <a:spLocks noGrp="1"/>
          </p:cNvSpPr>
          <p:nvPr>
            <p:ph type="title"/>
          </p:nvPr>
        </p:nvSpPr>
        <p:spPr/>
        <p:txBody>
          <a:bodyPr/>
          <a:lstStyle/>
          <a:p>
            <a:pPr algn="l"/>
            <a:r>
              <a:rPr lang="en-US" altLang="zh-CN" sz="2800" dirty="0"/>
              <a:t>7</a:t>
            </a:r>
            <a:r>
              <a:rPr lang="zh-CN" altLang="en-US" sz="2800" dirty="0"/>
              <a:t>、轴向和非轴向受力构件考虑温度组合</a:t>
            </a:r>
          </a:p>
        </p:txBody>
      </p:sp>
      <p:pic>
        <p:nvPicPr>
          <p:cNvPr id="6" name="内容占位符 5">
            <a:extLst>
              <a:ext uri="{FF2B5EF4-FFF2-40B4-BE49-F238E27FC236}">
                <a16:creationId xmlns:a16="http://schemas.microsoft.com/office/drawing/2014/main" id="{2310E71C-67A8-9710-C489-093802061E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915566"/>
            <a:ext cx="6912768" cy="2881864"/>
          </a:xfrm>
        </p:spPr>
      </p:pic>
      <p:sp>
        <p:nvSpPr>
          <p:cNvPr id="4" name="灯片编号占位符 3">
            <a:extLst>
              <a:ext uri="{FF2B5EF4-FFF2-40B4-BE49-F238E27FC236}">
                <a16:creationId xmlns:a16="http://schemas.microsoft.com/office/drawing/2014/main" id="{5586EFBD-25C2-CD26-7EC8-66285E4915CA}"/>
              </a:ext>
            </a:extLst>
          </p:cNvPr>
          <p:cNvSpPr>
            <a:spLocks noGrp="1"/>
          </p:cNvSpPr>
          <p:nvPr>
            <p:ph type="sldNum" sz="quarter" idx="12"/>
          </p:nvPr>
        </p:nvSpPr>
        <p:spPr/>
        <p:txBody>
          <a:bodyPr/>
          <a:lstStyle/>
          <a:p>
            <a:pPr>
              <a:defRPr/>
            </a:pPr>
            <a:fld id="{A46037C8-5B0A-4AE1-9877-D75452A8BEB9}" type="slidenum">
              <a:rPr lang="zh-CN" altLang="en-US" smtClean="0"/>
              <a:pPr>
                <a:defRPr/>
              </a:pPr>
              <a:t>10</a:t>
            </a:fld>
            <a:endParaRPr lang="zh-CN" altLang="en-US"/>
          </a:p>
        </p:txBody>
      </p:sp>
      <p:sp>
        <p:nvSpPr>
          <p:cNvPr id="7" name="文本框 6">
            <a:extLst>
              <a:ext uri="{FF2B5EF4-FFF2-40B4-BE49-F238E27FC236}">
                <a16:creationId xmlns:a16="http://schemas.microsoft.com/office/drawing/2014/main" id="{2E6717EE-EA0B-A4C2-7F72-148683A1B593}"/>
              </a:ext>
            </a:extLst>
          </p:cNvPr>
          <p:cNvSpPr txBox="1"/>
          <p:nvPr/>
        </p:nvSpPr>
        <p:spPr>
          <a:xfrm>
            <a:off x="863588" y="3798735"/>
            <a:ext cx="6840760" cy="707886"/>
          </a:xfrm>
          <a:prstGeom prst="rect">
            <a:avLst/>
          </a:prstGeom>
          <a:noFill/>
        </p:spPr>
        <p:txBody>
          <a:bodyPr wrap="square" rtlCol="0">
            <a:spAutoFit/>
          </a:bodyPr>
          <a:lstStyle/>
          <a:p>
            <a:r>
              <a:rPr lang="zh-CN" altLang="en-US" sz="2000" dirty="0"/>
              <a:t>       软件默认轴向受力构件考虑温度组合，比如两端铰接的支撑等。</a:t>
            </a:r>
          </a:p>
        </p:txBody>
      </p:sp>
    </p:spTree>
    <p:extLst>
      <p:ext uri="{BB962C8B-B14F-4D97-AF65-F5344CB8AC3E}">
        <p14:creationId xmlns:p14="http://schemas.microsoft.com/office/powerpoint/2010/main" val="3755364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B48B37-1EBD-11BB-D6C2-BA49DF19ECC5}"/>
              </a:ext>
            </a:extLst>
          </p:cNvPr>
          <p:cNvSpPr>
            <a:spLocks noGrp="1"/>
          </p:cNvSpPr>
          <p:nvPr>
            <p:ph type="title"/>
          </p:nvPr>
        </p:nvSpPr>
        <p:spPr/>
        <p:txBody>
          <a:bodyPr/>
          <a:lstStyle/>
          <a:p>
            <a:pPr algn="l"/>
            <a:r>
              <a:rPr lang="en-US" altLang="zh-CN" sz="2800" dirty="0"/>
              <a:t>8</a:t>
            </a:r>
            <a:r>
              <a:rPr lang="zh-CN" altLang="en-US" sz="2800" dirty="0"/>
              <a:t>、设计耐火极限</a:t>
            </a:r>
          </a:p>
        </p:txBody>
      </p:sp>
      <p:sp>
        <p:nvSpPr>
          <p:cNvPr id="3" name="内容占位符 2">
            <a:extLst>
              <a:ext uri="{FF2B5EF4-FFF2-40B4-BE49-F238E27FC236}">
                <a16:creationId xmlns:a16="http://schemas.microsoft.com/office/drawing/2014/main" id="{EBF010D8-381B-1C25-A843-7F821959B3A9}"/>
              </a:ext>
            </a:extLst>
          </p:cNvPr>
          <p:cNvSpPr>
            <a:spLocks noGrp="1"/>
          </p:cNvSpPr>
          <p:nvPr>
            <p:ph idx="1"/>
          </p:nvPr>
        </p:nvSpPr>
        <p:spPr>
          <a:xfrm>
            <a:off x="457199" y="915566"/>
            <a:ext cx="8220787" cy="1584176"/>
          </a:xfrm>
        </p:spPr>
        <p:txBody>
          <a:bodyPr/>
          <a:lstStyle/>
          <a:p>
            <a:pPr>
              <a:lnSpc>
                <a:spcPct val="150000"/>
              </a:lnSpc>
            </a:pPr>
            <a:r>
              <a:rPr lang="en-US" altLang="zh-CN" sz="1600" b="0" dirty="0">
                <a:latin typeface="+mn-ea"/>
              </a:rPr>
              <a:t>《</a:t>
            </a:r>
            <a:r>
              <a:rPr lang="zh-CN" altLang="en-US" sz="1600" b="0" dirty="0">
                <a:latin typeface="+mn-ea"/>
              </a:rPr>
              <a:t>防火规范</a:t>
            </a:r>
            <a:r>
              <a:rPr lang="en-US" altLang="zh-CN" sz="1600" b="0" dirty="0">
                <a:latin typeface="+mn-ea"/>
              </a:rPr>
              <a:t>》3. 1. 1</a:t>
            </a:r>
            <a:r>
              <a:rPr lang="zh-CN" altLang="en-US" sz="1600" b="0" dirty="0">
                <a:latin typeface="+mn-ea"/>
              </a:rPr>
              <a:t>条：</a:t>
            </a:r>
            <a:r>
              <a:rPr lang="en-US" altLang="zh-CN" sz="1600" b="0" dirty="0">
                <a:latin typeface="+mn-ea"/>
              </a:rPr>
              <a:t> </a:t>
            </a:r>
            <a:r>
              <a:rPr lang="zh-CN" altLang="en-US" sz="1600" b="0" dirty="0">
                <a:latin typeface="+mn-ea"/>
              </a:rPr>
              <a:t>钢结构构件的设计耐火极限应根据建筑的耐火等级，按现 行国家标准</a:t>
            </a:r>
            <a:r>
              <a:rPr lang="en-US" altLang="zh-CN" sz="1600" b="0" dirty="0">
                <a:latin typeface="+mn-ea"/>
              </a:rPr>
              <a:t>《</a:t>
            </a:r>
            <a:r>
              <a:rPr lang="zh-CN" altLang="en-US" sz="1600" b="0" dirty="0">
                <a:latin typeface="+mn-ea"/>
              </a:rPr>
              <a:t>建筑设计防火规范 </a:t>
            </a:r>
            <a:r>
              <a:rPr lang="en-US" altLang="zh-CN" sz="1600" b="0" dirty="0">
                <a:latin typeface="+mn-ea"/>
              </a:rPr>
              <a:t>》GB 50016 </a:t>
            </a:r>
            <a:r>
              <a:rPr lang="zh-CN" altLang="en-US" sz="1600" b="0" dirty="0">
                <a:latin typeface="+mn-ea"/>
              </a:rPr>
              <a:t>的规定确定。</a:t>
            </a:r>
            <a:r>
              <a:rPr lang="zh-CN" altLang="zh-CN" sz="1600" b="0" dirty="0">
                <a:latin typeface="+mn-ea"/>
              </a:rPr>
              <a:t>钢板剪力墙、</a:t>
            </a:r>
            <a:r>
              <a:rPr lang="zh-CN" altLang="en-US" sz="1600" b="0" dirty="0">
                <a:latin typeface="+mn-ea"/>
              </a:rPr>
              <a:t>柱间支撑的设计耐火极限应与柱相同，楼盖支撑的设计耐火极限应与梁相同，屋盖支撑和系杆的设计耐火极限应与屋顶承重构件相同</a:t>
            </a:r>
            <a:r>
              <a:rPr lang="zh-CN" altLang="en-US" sz="1600" dirty="0"/>
              <a:t>。</a:t>
            </a:r>
            <a:endParaRPr lang="en-US" altLang="zh-CN" sz="1600" dirty="0"/>
          </a:p>
        </p:txBody>
      </p:sp>
      <p:sp>
        <p:nvSpPr>
          <p:cNvPr id="4" name="灯片编号占位符 3">
            <a:extLst>
              <a:ext uri="{FF2B5EF4-FFF2-40B4-BE49-F238E27FC236}">
                <a16:creationId xmlns:a16="http://schemas.microsoft.com/office/drawing/2014/main" id="{22F5838D-0866-0612-C30E-78678CB902FB}"/>
              </a:ext>
            </a:extLst>
          </p:cNvPr>
          <p:cNvSpPr>
            <a:spLocks noGrp="1"/>
          </p:cNvSpPr>
          <p:nvPr>
            <p:ph type="sldNum" sz="quarter" idx="12"/>
          </p:nvPr>
        </p:nvSpPr>
        <p:spPr/>
        <p:txBody>
          <a:bodyPr/>
          <a:lstStyle/>
          <a:p>
            <a:pPr>
              <a:defRPr/>
            </a:pPr>
            <a:fld id="{A46037C8-5B0A-4AE1-9877-D75452A8BEB9}" type="slidenum">
              <a:rPr lang="zh-CN" altLang="en-US" smtClean="0"/>
              <a:pPr>
                <a:defRPr/>
              </a:pPr>
              <a:t>11</a:t>
            </a:fld>
            <a:endParaRPr lang="zh-CN" altLang="en-US"/>
          </a:p>
        </p:txBody>
      </p:sp>
      <p:pic>
        <p:nvPicPr>
          <p:cNvPr id="8" name="图片 7">
            <a:extLst>
              <a:ext uri="{FF2B5EF4-FFF2-40B4-BE49-F238E27FC236}">
                <a16:creationId xmlns:a16="http://schemas.microsoft.com/office/drawing/2014/main" id="{E100E46C-0DCB-3B79-6D2E-ED7D5ABF84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0694" y="2129956"/>
            <a:ext cx="3229033" cy="811381"/>
          </a:xfrm>
          <a:prstGeom prst="rect">
            <a:avLst/>
          </a:prstGeom>
        </p:spPr>
      </p:pic>
      <p:pic>
        <p:nvPicPr>
          <p:cNvPr id="10" name="图片 9">
            <a:extLst>
              <a:ext uri="{FF2B5EF4-FFF2-40B4-BE49-F238E27FC236}">
                <a16:creationId xmlns:a16="http://schemas.microsoft.com/office/drawing/2014/main" id="{E030F12D-DE6B-D509-62E1-E6D11D381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2941337"/>
            <a:ext cx="3229033" cy="2144223"/>
          </a:xfrm>
          <a:prstGeom prst="rect">
            <a:avLst/>
          </a:prstGeom>
        </p:spPr>
      </p:pic>
    </p:spTree>
    <p:extLst>
      <p:ext uri="{BB962C8B-B14F-4D97-AF65-F5344CB8AC3E}">
        <p14:creationId xmlns:p14="http://schemas.microsoft.com/office/powerpoint/2010/main" val="56237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A21EE5-9C07-18C4-58F9-548CBFED17F0}"/>
              </a:ext>
            </a:extLst>
          </p:cNvPr>
          <p:cNvSpPr>
            <a:spLocks noGrp="1"/>
          </p:cNvSpPr>
          <p:nvPr>
            <p:ph type="title"/>
          </p:nvPr>
        </p:nvSpPr>
        <p:spPr>
          <a:xfrm>
            <a:off x="395536" y="229443"/>
            <a:ext cx="8229600" cy="857250"/>
          </a:xfrm>
        </p:spPr>
        <p:txBody>
          <a:bodyPr/>
          <a:lstStyle/>
          <a:p>
            <a:pPr algn="l"/>
            <a:r>
              <a:rPr lang="en-US" altLang="zh-CN" sz="2700" dirty="0"/>
              <a:t>9</a:t>
            </a:r>
            <a:r>
              <a:rPr lang="zh-CN" altLang="en-US" sz="2700" dirty="0"/>
              <a:t>、防火涂料类别</a:t>
            </a:r>
            <a:r>
              <a:rPr lang="en-US" altLang="zh-CN" sz="2700" dirty="0"/>
              <a:t>-《</a:t>
            </a:r>
            <a:r>
              <a:rPr lang="zh-CN" altLang="zh-CN" sz="2700" dirty="0"/>
              <a:t>钢结构防火涂料应用技术规程</a:t>
            </a:r>
            <a:r>
              <a:rPr lang="en-US" altLang="zh-CN" sz="2700" dirty="0"/>
              <a:t>》</a:t>
            </a:r>
            <a:endParaRPr lang="zh-CN" altLang="en-US" sz="2700" dirty="0"/>
          </a:p>
        </p:txBody>
      </p:sp>
      <p:sp>
        <p:nvSpPr>
          <p:cNvPr id="4" name="灯片编号占位符 3">
            <a:extLst>
              <a:ext uri="{FF2B5EF4-FFF2-40B4-BE49-F238E27FC236}">
                <a16:creationId xmlns:a16="http://schemas.microsoft.com/office/drawing/2014/main" id="{718C803C-C138-227A-26F0-E9633883066B}"/>
              </a:ext>
            </a:extLst>
          </p:cNvPr>
          <p:cNvSpPr>
            <a:spLocks noGrp="1"/>
          </p:cNvSpPr>
          <p:nvPr>
            <p:ph type="sldNum" sz="quarter" idx="12"/>
          </p:nvPr>
        </p:nvSpPr>
        <p:spPr/>
        <p:txBody>
          <a:bodyPr/>
          <a:lstStyle/>
          <a:p>
            <a:pPr>
              <a:defRPr/>
            </a:pPr>
            <a:fld id="{A46037C8-5B0A-4AE1-9877-D75452A8BEB9}" type="slidenum">
              <a:rPr lang="zh-CN" altLang="en-US" smtClean="0"/>
              <a:pPr>
                <a:defRPr/>
              </a:pPr>
              <a:t>12</a:t>
            </a:fld>
            <a:endParaRPr lang="zh-CN" altLang="en-US"/>
          </a:p>
        </p:txBody>
      </p:sp>
      <p:pic>
        <p:nvPicPr>
          <p:cNvPr id="6" name="图片 5" descr="1687526175648">
            <a:extLst>
              <a:ext uri="{FF2B5EF4-FFF2-40B4-BE49-F238E27FC236}">
                <a16:creationId xmlns:a16="http://schemas.microsoft.com/office/drawing/2014/main" id="{4055394D-D7FD-1921-B621-5C7AED3D70AB}"/>
              </a:ext>
            </a:extLst>
          </p:cNvPr>
          <p:cNvPicPr>
            <a:picLocks noChangeAspect="1"/>
          </p:cNvPicPr>
          <p:nvPr/>
        </p:nvPicPr>
        <p:blipFill>
          <a:blip r:embed="rId2"/>
          <a:stretch>
            <a:fillRect/>
          </a:stretch>
        </p:blipFill>
        <p:spPr>
          <a:xfrm>
            <a:off x="899592" y="987574"/>
            <a:ext cx="7055239" cy="3606711"/>
          </a:xfrm>
          <a:prstGeom prst="rect">
            <a:avLst/>
          </a:prstGeom>
        </p:spPr>
      </p:pic>
    </p:spTree>
    <p:extLst>
      <p:ext uri="{BB962C8B-B14F-4D97-AF65-F5344CB8AC3E}">
        <p14:creationId xmlns:p14="http://schemas.microsoft.com/office/powerpoint/2010/main" val="204888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377794D-B6FD-D76D-7BE9-A41F15F55E49}"/>
              </a:ext>
            </a:extLst>
          </p:cNvPr>
          <p:cNvSpPr>
            <a:spLocks noGrp="1"/>
          </p:cNvSpPr>
          <p:nvPr>
            <p:ph type="sldNum" sz="quarter" idx="12"/>
          </p:nvPr>
        </p:nvSpPr>
        <p:spPr/>
        <p:txBody>
          <a:bodyPr/>
          <a:lstStyle/>
          <a:p>
            <a:pPr>
              <a:defRPr/>
            </a:pPr>
            <a:fld id="{A46037C8-5B0A-4AE1-9877-D75452A8BEB9}" type="slidenum">
              <a:rPr lang="zh-CN" altLang="en-US" smtClean="0"/>
              <a:pPr>
                <a:defRPr/>
              </a:pPr>
              <a:t>13</a:t>
            </a:fld>
            <a:endParaRPr lang="zh-CN" altLang="en-US"/>
          </a:p>
        </p:txBody>
      </p:sp>
      <p:sp>
        <p:nvSpPr>
          <p:cNvPr id="5" name="矩形: 棱台 4">
            <a:extLst>
              <a:ext uri="{FF2B5EF4-FFF2-40B4-BE49-F238E27FC236}">
                <a16:creationId xmlns:a16="http://schemas.microsoft.com/office/drawing/2014/main" id="{C31A4644-0925-FAB9-976C-F739B19BAFBC}"/>
              </a:ext>
            </a:extLst>
          </p:cNvPr>
          <p:cNvSpPr/>
          <p:nvPr/>
        </p:nvSpPr>
        <p:spPr>
          <a:xfrm>
            <a:off x="2380117" y="1851670"/>
            <a:ext cx="4176464" cy="1224136"/>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dirty="0"/>
              <a:t>二、软件操作流程</a:t>
            </a:r>
          </a:p>
        </p:txBody>
      </p:sp>
    </p:spTree>
    <p:extLst>
      <p:ext uri="{BB962C8B-B14F-4D97-AF65-F5344CB8AC3E}">
        <p14:creationId xmlns:p14="http://schemas.microsoft.com/office/powerpoint/2010/main" val="3886554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14</a:t>
            </a:fld>
            <a:endParaRPr lang="zh-CN" altLang="en-US" dirty="0"/>
          </a:p>
        </p:txBody>
      </p:sp>
      <p:sp>
        <p:nvSpPr>
          <p:cNvPr id="9" name="标题 4"/>
          <p:cNvSpPr txBox="1">
            <a:spLocks/>
          </p:cNvSpPr>
          <p:nvPr/>
        </p:nvSpPr>
        <p:spPr bwMode="auto">
          <a:xfrm>
            <a:off x="3014643" y="1057779"/>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防火设计验算步骤：</a:t>
            </a:r>
          </a:p>
        </p:txBody>
      </p:sp>
      <p:sp>
        <p:nvSpPr>
          <p:cNvPr id="11" name="箭头: 右 10">
            <a:extLst>
              <a:ext uri="{FF2B5EF4-FFF2-40B4-BE49-F238E27FC236}">
                <a16:creationId xmlns:a16="http://schemas.microsoft.com/office/drawing/2014/main" id="{49D59C33-D451-7284-737F-AD87939946F2}"/>
              </a:ext>
            </a:extLst>
          </p:cNvPr>
          <p:cNvSpPr/>
          <p:nvPr/>
        </p:nvSpPr>
        <p:spPr>
          <a:xfrm>
            <a:off x="1815970" y="2292097"/>
            <a:ext cx="654424" cy="2043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F4A92AD0-69DE-913C-AE45-F470290B582D}"/>
              </a:ext>
            </a:extLst>
          </p:cNvPr>
          <p:cNvSpPr/>
          <p:nvPr/>
        </p:nvSpPr>
        <p:spPr>
          <a:xfrm>
            <a:off x="2532445" y="2129249"/>
            <a:ext cx="1632571" cy="5760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勾选防火验算</a:t>
            </a:r>
          </a:p>
        </p:txBody>
      </p:sp>
      <p:sp>
        <p:nvSpPr>
          <p:cNvPr id="13" name="矩形: 圆角 12">
            <a:extLst>
              <a:ext uri="{FF2B5EF4-FFF2-40B4-BE49-F238E27FC236}">
                <a16:creationId xmlns:a16="http://schemas.microsoft.com/office/drawing/2014/main" id="{8F74BC88-9A47-D80E-97E4-2E83AD9C8D17}"/>
              </a:ext>
            </a:extLst>
          </p:cNvPr>
          <p:cNvSpPr/>
          <p:nvPr/>
        </p:nvSpPr>
        <p:spPr>
          <a:xfrm>
            <a:off x="5086115" y="2113954"/>
            <a:ext cx="1512168" cy="5760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校核修改</a:t>
            </a:r>
          </a:p>
        </p:txBody>
      </p:sp>
      <p:sp>
        <p:nvSpPr>
          <p:cNvPr id="50" name="矩形: 圆角 49">
            <a:extLst>
              <a:ext uri="{FF2B5EF4-FFF2-40B4-BE49-F238E27FC236}">
                <a16:creationId xmlns:a16="http://schemas.microsoft.com/office/drawing/2014/main" id="{2A156BDB-BB91-8322-8ED9-F769416A3A62}"/>
              </a:ext>
            </a:extLst>
          </p:cNvPr>
          <p:cNvSpPr/>
          <p:nvPr/>
        </p:nvSpPr>
        <p:spPr>
          <a:xfrm>
            <a:off x="7412462" y="2135665"/>
            <a:ext cx="1512168" cy="5760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防火计算书</a:t>
            </a:r>
          </a:p>
        </p:txBody>
      </p:sp>
      <p:sp>
        <p:nvSpPr>
          <p:cNvPr id="58" name="矩形: 圆角 57">
            <a:extLst>
              <a:ext uri="{FF2B5EF4-FFF2-40B4-BE49-F238E27FC236}">
                <a16:creationId xmlns:a16="http://schemas.microsoft.com/office/drawing/2014/main" id="{BE999BCB-2C26-38B6-865B-3B6CEA0FCFD2}"/>
              </a:ext>
            </a:extLst>
          </p:cNvPr>
          <p:cNvSpPr/>
          <p:nvPr/>
        </p:nvSpPr>
        <p:spPr>
          <a:xfrm>
            <a:off x="121347" y="2120910"/>
            <a:ext cx="1632572" cy="5760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常规设计计算</a:t>
            </a:r>
          </a:p>
        </p:txBody>
      </p:sp>
      <p:sp>
        <p:nvSpPr>
          <p:cNvPr id="59" name="箭头: 右 58">
            <a:extLst>
              <a:ext uri="{FF2B5EF4-FFF2-40B4-BE49-F238E27FC236}">
                <a16:creationId xmlns:a16="http://schemas.microsoft.com/office/drawing/2014/main" id="{4D3F3472-D6C4-736C-1BF2-D74978C7E77A}"/>
              </a:ext>
            </a:extLst>
          </p:cNvPr>
          <p:cNvSpPr/>
          <p:nvPr/>
        </p:nvSpPr>
        <p:spPr>
          <a:xfrm>
            <a:off x="4289118" y="2315081"/>
            <a:ext cx="654424" cy="2043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箭头: 右 59">
            <a:extLst>
              <a:ext uri="{FF2B5EF4-FFF2-40B4-BE49-F238E27FC236}">
                <a16:creationId xmlns:a16="http://schemas.microsoft.com/office/drawing/2014/main" id="{BF5B2D43-80AF-33BA-AE73-328F27ED26D6}"/>
              </a:ext>
            </a:extLst>
          </p:cNvPr>
          <p:cNvSpPr/>
          <p:nvPr/>
        </p:nvSpPr>
        <p:spPr>
          <a:xfrm>
            <a:off x="6718389" y="2315081"/>
            <a:ext cx="654424" cy="2043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6A22E725-CB90-C05D-3E80-536E45ADAC65}"/>
              </a:ext>
            </a:extLst>
          </p:cNvPr>
          <p:cNvSpPr/>
          <p:nvPr/>
        </p:nvSpPr>
        <p:spPr>
          <a:xfrm>
            <a:off x="742" y="3274851"/>
            <a:ext cx="1911290" cy="707886"/>
          </a:xfrm>
          <a:prstGeom prst="rect">
            <a:avLst/>
          </a:prstGeom>
        </p:spPr>
        <p:txBody>
          <a:bodyPr wrap="square">
            <a:spAutoFit/>
          </a:bodyPr>
          <a:lstStyle/>
          <a:p>
            <a:r>
              <a:rPr lang="zh-CN" altLang="en-US" sz="1000" b="1" dirty="0">
                <a:solidFill>
                  <a:srgbClr val="002060"/>
                </a:solidFill>
                <a:latin typeface="幼圆" panose="02010509060101010101" pitchFamily="49" charset="-122"/>
                <a:ea typeface="幼圆" panose="02010509060101010101" pitchFamily="49" charset="-122"/>
              </a:rPr>
              <a:t>先不勾选防火验算进行设计计算，调整整体模型钢构件强度、稳定、指标等各项条件满足规范要求。</a:t>
            </a:r>
            <a:endParaRPr lang="en-US" altLang="zh-CN" sz="1000" b="1"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74" name="矩形 73">
            <a:extLst>
              <a:ext uri="{FF2B5EF4-FFF2-40B4-BE49-F238E27FC236}">
                <a16:creationId xmlns:a16="http://schemas.microsoft.com/office/drawing/2014/main" id="{F1E42917-6DDF-C99E-FE76-5047C5FD18A8}"/>
              </a:ext>
            </a:extLst>
          </p:cNvPr>
          <p:cNvSpPr/>
          <p:nvPr/>
        </p:nvSpPr>
        <p:spPr>
          <a:xfrm>
            <a:off x="2399846" y="3279645"/>
            <a:ext cx="2000414" cy="707886"/>
          </a:xfrm>
          <a:prstGeom prst="rect">
            <a:avLst/>
          </a:prstGeom>
        </p:spPr>
        <p:txBody>
          <a:bodyPr wrap="square">
            <a:spAutoFit/>
          </a:bodyPr>
          <a:lstStyle/>
          <a:p>
            <a:r>
              <a:rPr lang="zh-CN" altLang="en-US" sz="1000" b="1" dirty="0">
                <a:solidFill>
                  <a:srgbClr val="002060"/>
                </a:solidFill>
                <a:latin typeface="幼圆" panose="02010509060101010101" pitchFamily="49" charset="-122"/>
                <a:ea typeface="幼圆" panose="02010509060101010101" pitchFamily="49" charset="-122"/>
              </a:rPr>
              <a:t>勾选承载力法防火验算，并设置构件防火相关的各参数，软件会自动根据所填写参数，计算防火验算所需要的前置条件</a:t>
            </a:r>
            <a:endParaRPr lang="en-US" altLang="zh-CN" sz="1000"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75" name="矩形 74">
            <a:extLst>
              <a:ext uri="{FF2B5EF4-FFF2-40B4-BE49-F238E27FC236}">
                <a16:creationId xmlns:a16="http://schemas.microsoft.com/office/drawing/2014/main" id="{7CB8921B-1040-AE3C-D655-FEA0509B340A}"/>
              </a:ext>
            </a:extLst>
          </p:cNvPr>
          <p:cNvSpPr/>
          <p:nvPr/>
        </p:nvSpPr>
        <p:spPr>
          <a:xfrm>
            <a:off x="4989003" y="3219822"/>
            <a:ext cx="1911290" cy="553998"/>
          </a:xfrm>
          <a:prstGeom prst="rect">
            <a:avLst/>
          </a:prstGeom>
        </p:spPr>
        <p:txBody>
          <a:bodyPr wrap="square">
            <a:spAutoFit/>
          </a:bodyPr>
          <a:lstStyle/>
          <a:p>
            <a:r>
              <a:rPr lang="zh-CN" altLang="en-US" sz="1000" b="1" dirty="0">
                <a:solidFill>
                  <a:srgbClr val="002060"/>
                </a:solidFill>
                <a:latin typeface="幼圆" panose="02010509060101010101" pitchFamily="49" charset="-122"/>
                <a:ea typeface="幼圆" panose="02010509060101010101" pitchFamily="49" charset="-122"/>
              </a:rPr>
              <a:t>防火验算如不满足可调整保护层厚度、防火材料等效热阻或等效热传导系数。</a:t>
            </a:r>
            <a:endParaRPr lang="en-US" altLang="zh-CN" sz="1000"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76" name="矩形 75">
            <a:extLst>
              <a:ext uri="{FF2B5EF4-FFF2-40B4-BE49-F238E27FC236}">
                <a16:creationId xmlns:a16="http://schemas.microsoft.com/office/drawing/2014/main" id="{CAC6E820-E3C5-5FD4-0B53-47B6E4754B99}"/>
              </a:ext>
            </a:extLst>
          </p:cNvPr>
          <p:cNvSpPr/>
          <p:nvPr/>
        </p:nvSpPr>
        <p:spPr>
          <a:xfrm>
            <a:off x="7168339" y="3339299"/>
            <a:ext cx="2000414" cy="246221"/>
          </a:xfrm>
          <a:prstGeom prst="rect">
            <a:avLst/>
          </a:prstGeom>
        </p:spPr>
        <p:txBody>
          <a:bodyPr wrap="square">
            <a:spAutoFit/>
          </a:bodyPr>
          <a:lstStyle/>
          <a:p>
            <a:pPr algn="ctr"/>
            <a:r>
              <a:rPr lang="zh-CN" altLang="en-US" sz="1000" b="1" dirty="0">
                <a:solidFill>
                  <a:srgbClr val="002060"/>
                </a:solidFill>
                <a:latin typeface="幼圆" panose="02010509060101010101" pitchFamily="49" charset="-122"/>
                <a:ea typeface="幼圆" panose="02010509060101010101" pitchFamily="49" charset="-122"/>
              </a:rPr>
              <a:t>打印防火计算送审报告</a:t>
            </a:r>
            <a:endParaRPr lang="en-US" altLang="zh-CN" sz="1000" dirty="0">
              <a:solidFill>
                <a:schemeClr val="tx1">
                  <a:lumMod val="50000"/>
                  <a:lumOff val="50000"/>
                </a:schemeClr>
              </a:solidFill>
              <a:latin typeface="幼圆" panose="02010509060101010101" pitchFamily="49" charset="-122"/>
              <a:ea typeface="幼圆" panose="02010509060101010101" pitchFamily="49" charset="-122"/>
            </a:endParaRPr>
          </a:p>
        </p:txBody>
      </p:sp>
      <p:cxnSp>
        <p:nvCxnSpPr>
          <p:cNvPr id="78" name="直接箭头连接符 77">
            <a:extLst>
              <a:ext uri="{FF2B5EF4-FFF2-40B4-BE49-F238E27FC236}">
                <a16:creationId xmlns:a16="http://schemas.microsoft.com/office/drawing/2014/main" id="{D0DD70F0-11B7-02CA-38A4-967FFC332D59}"/>
              </a:ext>
            </a:extLst>
          </p:cNvPr>
          <p:cNvCxnSpPr>
            <a:cxnSpLocks/>
          </p:cNvCxnSpPr>
          <p:nvPr/>
        </p:nvCxnSpPr>
        <p:spPr>
          <a:xfrm>
            <a:off x="827584" y="2787774"/>
            <a:ext cx="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a:extLst>
              <a:ext uri="{FF2B5EF4-FFF2-40B4-BE49-F238E27FC236}">
                <a16:creationId xmlns:a16="http://schemas.microsoft.com/office/drawing/2014/main" id="{FC4358D8-4008-CD16-6285-F56AC71D0E06}"/>
              </a:ext>
            </a:extLst>
          </p:cNvPr>
          <p:cNvCxnSpPr/>
          <p:nvPr/>
        </p:nvCxnSpPr>
        <p:spPr>
          <a:xfrm>
            <a:off x="3275856" y="2859782"/>
            <a:ext cx="0" cy="415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35169E7C-3009-B626-046C-F319B1DBD1C5}"/>
              </a:ext>
            </a:extLst>
          </p:cNvPr>
          <p:cNvCxnSpPr/>
          <p:nvPr/>
        </p:nvCxnSpPr>
        <p:spPr>
          <a:xfrm>
            <a:off x="5842199" y="2787774"/>
            <a:ext cx="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a:extLst>
              <a:ext uri="{FF2B5EF4-FFF2-40B4-BE49-F238E27FC236}">
                <a16:creationId xmlns:a16="http://schemas.microsoft.com/office/drawing/2014/main" id="{1E650965-6254-3A36-C0DF-E47565C6CA3D}"/>
              </a:ext>
            </a:extLst>
          </p:cNvPr>
          <p:cNvCxnSpPr/>
          <p:nvPr/>
        </p:nvCxnSpPr>
        <p:spPr>
          <a:xfrm>
            <a:off x="8168546" y="2787774"/>
            <a:ext cx="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15</a:t>
            </a:fld>
            <a:endParaRPr lang="zh-CN" altLang="en-US" dirty="0"/>
          </a:p>
        </p:txBody>
      </p:sp>
      <p:sp>
        <p:nvSpPr>
          <p:cNvPr id="9" name="标题 4"/>
          <p:cNvSpPr txBox="1">
            <a:spLocks/>
          </p:cNvSpPr>
          <p:nvPr/>
        </p:nvSpPr>
        <p:spPr bwMode="auto">
          <a:xfrm>
            <a:off x="3563888" y="267494"/>
            <a:ext cx="4608512"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1</a:t>
            </a:r>
            <a:r>
              <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、设置承载力法防火验算总参数</a:t>
            </a:r>
          </a:p>
        </p:txBody>
      </p:sp>
      <p:pic>
        <p:nvPicPr>
          <p:cNvPr id="3" name="图片 2">
            <a:extLst>
              <a:ext uri="{FF2B5EF4-FFF2-40B4-BE49-F238E27FC236}">
                <a16:creationId xmlns:a16="http://schemas.microsoft.com/office/drawing/2014/main" id="{C07A0AEF-CB4A-3FFA-212D-5135FF332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584" y="966633"/>
            <a:ext cx="5240534" cy="416444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16</a:t>
            </a:fld>
            <a:endParaRPr lang="zh-CN" altLang="en-US" dirty="0"/>
          </a:p>
        </p:txBody>
      </p:sp>
      <p:sp>
        <p:nvSpPr>
          <p:cNvPr id="9" name="标题 4"/>
          <p:cNvSpPr txBox="1">
            <a:spLocks/>
          </p:cNvSpPr>
          <p:nvPr/>
        </p:nvSpPr>
        <p:spPr bwMode="auto">
          <a:xfrm>
            <a:off x="3518959" y="316512"/>
            <a:ext cx="475252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2</a:t>
            </a:r>
            <a:r>
              <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、设置防火措施及防火涂料参数</a:t>
            </a:r>
          </a:p>
        </p:txBody>
      </p:sp>
      <p:pic>
        <p:nvPicPr>
          <p:cNvPr id="5" name="图片 4">
            <a:extLst>
              <a:ext uri="{FF2B5EF4-FFF2-40B4-BE49-F238E27FC236}">
                <a16:creationId xmlns:a16="http://schemas.microsoft.com/office/drawing/2014/main" id="{28A754AE-5F72-0AC3-DB98-8CC3494A4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 y="1067695"/>
            <a:ext cx="2951786" cy="2948385"/>
          </a:xfrm>
          <a:prstGeom prst="rect">
            <a:avLst/>
          </a:prstGeom>
        </p:spPr>
      </p:pic>
      <p:pic>
        <p:nvPicPr>
          <p:cNvPr id="10" name="图片 9">
            <a:extLst>
              <a:ext uri="{FF2B5EF4-FFF2-40B4-BE49-F238E27FC236}">
                <a16:creationId xmlns:a16="http://schemas.microsoft.com/office/drawing/2014/main" id="{496E6A2B-B330-459E-A2EA-097671004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98" y="1067695"/>
            <a:ext cx="2816525" cy="2948386"/>
          </a:xfrm>
          <a:prstGeom prst="rect">
            <a:avLst/>
          </a:prstGeom>
        </p:spPr>
      </p:pic>
      <p:pic>
        <p:nvPicPr>
          <p:cNvPr id="13" name="图片 12">
            <a:extLst>
              <a:ext uri="{FF2B5EF4-FFF2-40B4-BE49-F238E27FC236}">
                <a16:creationId xmlns:a16="http://schemas.microsoft.com/office/drawing/2014/main" id="{F572CC24-89FF-ECB0-7014-6EE7382CA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067" y="1067695"/>
            <a:ext cx="2974827" cy="29483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17</a:t>
            </a:fld>
            <a:endParaRPr lang="zh-CN" altLang="en-US" dirty="0"/>
          </a:p>
        </p:txBody>
      </p:sp>
      <p:sp>
        <p:nvSpPr>
          <p:cNvPr id="9" name="标题 4"/>
          <p:cNvSpPr txBox="1">
            <a:spLocks/>
          </p:cNvSpPr>
          <p:nvPr/>
        </p:nvSpPr>
        <p:spPr bwMode="auto">
          <a:xfrm>
            <a:off x="3419872" y="195486"/>
            <a:ext cx="5184576" cy="792088"/>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3</a:t>
            </a:r>
            <a:r>
              <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、查看防火验算前置条件</a:t>
            </a:r>
            <a:r>
              <a:rPr lang="zh-CN" altLang="en-US" sz="2400" dirty="0">
                <a:solidFill>
                  <a:srgbClr val="C00000"/>
                </a:solidFill>
                <a:latin typeface="黑体" pitchFamily="49" charset="-122"/>
                <a:ea typeface="黑体" pitchFamily="49" charset="-122"/>
                <a:cs typeface="+mj-cs"/>
              </a:rPr>
              <a:t>：耐火温度、截面形状系数 </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pic>
        <p:nvPicPr>
          <p:cNvPr id="3" name="图片 2">
            <a:extLst>
              <a:ext uri="{FF2B5EF4-FFF2-40B4-BE49-F238E27FC236}">
                <a16:creationId xmlns:a16="http://schemas.microsoft.com/office/drawing/2014/main" id="{B7053181-4DF8-7F86-0418-18E6264BA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1377"/>
            <a:ext cx="8329673" cy="399052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18</a:t>
            </a:fld>
            <a:endParaRPr lang="zh-CN" altLang="en-US" dirty="0"/>
          </a:p>
        </p:txBody>
      </p:sp>
      <p:sp>
        <p:nvSpPr>
          <p:cNvPr id="9" name="标题 4"/>
          <p:cNvSpPr txBox="1">
            <a:spLocks/>
          </p:cNvSpPr>
          <p:nvPr/>
        </p:nvSpPr>
        <p:spPr bwMode="auto">
          <a:xfrm>
            <a:off x="3419872" y="295432"/>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4</a:t>
            </a:r>
            <a:r>
              <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、查看钢构件应力比</a:t>
            </a:r>
          </a:p>
        </p:txBody>
      </p:sp>
      <p:pic>
        <p:nvPicPr>
          <p:cNvPr id="5" name="图片 4">
            <a:extLst>
              <a:ext uri="{FF2B5EF4-FFF2-40B4-BE49-F238E27FC236}">
                <a16:creationId xmlns:a16="http://schemas.microsoft.com/office/drawing/2014/main" id="{361FB4CE-3B5F-43D5-24BE-F3553E7B1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22" y="824860"/>
            <a:ext cx="7986846" cy="4298532"/>
          </a:xfrm>
          <a:prstGeom prst="rect">
            <a:avLst/>
          </a:prstGeom>
        </p:spPr>
      </p:pic>
    </p:spTree>
    <p:extLst>
      <p:ext uri="{BB962C8B-B14F-4D97-AF65-F5344CB8AC3E}">
        <p14:creationId xmlns:p14="http://schemas.microsoft.com/office/powerpoint/2010/main" val="511446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19</a:t>
            </a:fld>
            <a:endParaRPr lang="zh-CN" altLang="en-US" dirty="0"/>
          </a:p>
        </p:txBody>
      </p:sp>
      <p:sp>
        <p:nvSpPr>
          <p:cNvPr id="9" name="标题 4"/>
          <p:cNvSpPr txBox="1">
            <a:spLocks/>
          </p:cNvSpPr>
          <p:nvPr/>
        </p:nvSpPr>
        <p:spPr bwMode="auto">
          <a:xfrm>
            <a:off x="3419872" y="295432"/>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5</a:t>
            </a:r>
            <a:r>
              <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、查看防火参数</a:t>
            </a:r>
          </a:p>
        </p:txBody>
      </p:sp>
      <p:pic>
        <p:nvPicPr>
          <p:cNvPr id="5" name="图片 4">
            <a:extLst>
              <a:ext uri="{FF2B5EF4-FFF2-40B4-BE49-F238E27FC236}">
                <a16:creationId xmlns:a16="http://schemas.microsoft.com/office/drawing/2014/main" id="{258B3371-B1B5-9F57-C50B-29F6FDE11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356" y="948529"/>
            <a:ext cx="6849287" cy="4194971"/>
          </a:xfrm>
          <a:prstGeom prst="rect">
            <a:avLst/>
          </a:prstGeom>
        </p:spPr>
      </p:pic>
    </p:spTree>
    <p:extLst>
      <p:ext uri="{BB962C8B-B14F-4D97-AF65-F5344CB8AC3E}">
        <p14:creationId xmlns:p14="http://schemas.microsoft.com/office/powerpoint/2010/main" val="229217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a:xfrm>
            <a:off x="-86915" y="648891"/>
            <a:ext cx="797719" cy="364331"/>
          </a:xfrm>
          <a:prstGeom prst="parallelogram">
            <a:avLst>
              <a:gd name="adj" fmla="val 60593"/>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 name="平行四边形 2"/>
          <p:cNvSpPr/>
          <p:nvPr/>
        </p:nvSpPr>
        <p:spPr>
          <a:xfrm>
            <a:off x="2450306" y="648891"/>
            <a:ext cx="6947297" cy="364331"/>
          </a:xfrm>
          <a:prstGeom prst="parallelogram">
            <a:avLst>
              <a:gd name="adj" fmla="val 60593"/>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平行四边形 3"/>
          <p:cNvSpPr/>
          <p:nvPr/>
        </p:nvSpPr>
        <p:spPr>
          <a:xfrm>
            <a:off x="627460" y="269081"/>
            <a:ext cx="342900" cy="230981"/>
          </a:xfrm>
          <a:prstGeom prst="parallelogram">
            <a:avLst>
              <a:gd name="adj" fmla="val 60593"/>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等腰三角形 4"/>
          <p:cNvSpPr/>
          <p:nvPr/>
        </p:nvSpPr>
        <p:spPr>
          <a:xfrm rot="5400000">
            <a:off x="8524875" y="260747"/>
            <a:ext cx="246460" cy="232172"/>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 name="等腰三角形 5"/>
          <p:cNvSpPr/>
          <p:nvPr/>
        </p:nvSpPr>
        <p:spPr>
          <a:xfrm rot="16200000">
            <a:off x="8670131" y="78581"/>
            <a:ext cx="246460" cy="232172"/>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4823" name="文本框 7"/>
          <p:cNvSpPr txBox="1"/>
          <p:nvPr/>
        </p:nvSpPr>
        <p:spPr>
          <a:xfrm>
            <a:off x="710804" y="561975"/>
            <a:ext cx="1123950" cy="506730"/>
          </a:xfrm>
          <a:prstGeom prst="rect">
            <a:avLst/>
          </a:prstGeom>
          <a:noFill/>
          <a:ln w="9525">
            <a:noFill/>
          </a:ln>
        </p:spPr>
        <p:txBody>
          <a:bodyPr anchor="t">
            <a:spAutoFit/>
          </a:bodyPr>
          <a:lstStyle/>
          <a:p>
            <a:r>
              <a:rPr lang="zh-CN" altLang="en-US" sz="2700" b="1" dirty="0">
                <a:latin typeface="Arial" panose="020B0604020202020204" pitchFamily="34" charset="0"/>
                <a:ea typeface="微软雅黑" panose="020B0503020204020204" charset="-122"/>
              </a:rPr>
              <a:t>目录</a:t>
            </a:r>
          </a:p>
        </p:txBody>
      </p:sp>
      <p:sp>
        <p:nvSpPr>
          <p:cNvPr id="34824" name="文本框 8"/>
          <p:cNvSpPr txBox="1"/>
          <p:nvPr/>
        </p:nvSpPr>
        <p:spPr>
          <a:xfrm>
            <a:off x="1507331" y="782241"/>
            <a:ext cx="1050131" cy="252730"/>
          </a:xfrm>
          <a:prstGeom prst="rect">
            <a:avLst/>
          </a:prstGeom>
          <a:noFill/>
          <a:ln w="9525">
            <a:noFill/>
          </a:ln>
        </p:spPr>
        <p:txBody>
          <a:bodyPr anchor="t">
            <a:spAutoFit/>
          </a:bodyPr>
          <a:lstStyle/>
          <a:p>
            <a:r>
              <a:rPr lang="en-US" altLang="zh-CN" sz="1050" dirty="0">
                <a:latin typeface="Arial" panose="020B0604020202020204" pitchFamily="34" charset="0"/>
                <a:ea typeface="微软雅黑" panose="020B0503020204020204" charset="-122"/>
              </a:rPr>
              <a:t>CONTENT</a:t>
            </a:r>
            <a:endParaRPr lang="zh-CN" altLang="en-US" sz="1050" dirty="0">
              <a:latin typeface="Arial" panose="020B0604020202020204" pitchFamily="34" charset="0"/>
              <a:ea typeface="微软雅黑" panose="020B0503020204020204" charset="-122"/>
            </a:endParaRPr>
          </a:p>
        </p:txBody>
      </p:sp>
      <p:sp>
        <p:nvSpPr>
          <p:cNvPr id="74" name="任意多边形 4"/>
          <p:cNvSpPr/>
          <p:nvPr>
            <p:custDataLst>
              <p:tags r:id="rId1"/>
            </p:custDataLst>
          </p:nvPr>
        </p:nvSpPr>
        <p:spPr bwMode="auto">
          <a:xfrm>
            <a:off x="785786" y="1679541"/>
            <a:ext cx="71914" cy="323850"/>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chemeClr val="accent1"/>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0" name="任意多边形 12"/>
          <p:cNvSpPr/>
          <p:nvPr>
            <p:custDataLst>
              <p:tags r:id="rId2"/>
            </p:custDataLst>
          </p:nvPr>
        </p:nvSpPr>
        <p:spPr bwMode="auto">
          <a:xfrm>
            <a:off x="1627796" y="1679541"/>
            <a:ext cx="73343" cy="323850"/>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chemeClr val="accent1"/>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2" name="矩形 11"/>
          <p:cNvSpPr/>
          <p:nvPr>
            <p:custDataLst>
              <p:tags r:id="rId3"/>
            </p:custDataLst>
          </p:nvPr>
        </p:nvSpPr>
        <p:spPr>
          <a:xfrm>
            <a:off x="1025340" y="1708116"/>
            <a:ext cx="434816"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anchor="ctr">
            <a:normAutofit lnSpcReduction="10000"/>
          </a:bodyPr>
          <a:lstStyle/>
          <a:p>
            <a:pPr lvl="0" algn="ctr" fontAlgn="auto">
              <a:lnSpc>
                <a:spcPct val="120000"/>
              </a:lnSpc>
              <a:buClr>
                <a:prstClr val="white"/>
              </a:buClr>
              <a:defRPr/>
            </a:pPr>
            <a:r>
              <a:rPr lang="en-US" altLang="zh-CN" sz="1200" b="1" dirty="0">
                <a:solidFill>
                  <a:schemeClr val="bg1"/>
                </a:solidFill>
                <a:latin typeface="Arial" panose="020B0604020202020204" pitchFamily="34" charset="0"/>
                <a:ea typeface="微软雅黑" panose="020B0503020204020204" charset="-122"/>
                <a:sym typeface="Arial" panose="020B0604020202020204" pitchFamily="34" charset="0"/>
              </a:rPr>
              <a:t>01</a:t>
            </a:r>
          </a:p>
        </p:txBody>
      </p:sp>
      <p:sp>
        <p:nvSpPr>
          <p:cNvPr id="13" name="文本框 12"/>
          <p:cNvSpPr txBox="1"/>
          <p:nvPr>
            <p:custDataLst>
              <p:tags r:id="rId4"/>
            </p:custDataLst>
          </p:nvPr>
        </p:nvSpPr>
        <p:spPr bwMode="auto">
          <a:xfrm>
            <a:off x="1833139" y="1465227"/>
            <a:ext cx="2738861" cy="7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fontAlgn="auto">
              <a:lnSpc>
                <a:spcPct val="120000"/>
              </a:lnSpc>
            </a:pPr>
            <a:r>
              <a:rPr lang="zh-CN" altLang="en-US" b="1" dirty="0">
                <a:latin typeface="+mn-ea"/>
                <a:ea typeface="+mn-ea"/>
              </a:rPr>
              <a:t>防火设计相关参数释义</a:t>
            </a:r>
            <a:endParaRPr lang="zh-CN" altLang="en-US" b="1" spc="200" dirty="0">
              <a:solidFill>
                <a:schemeClr val="tx1">
                  <a:lumMod val="85000"/>
                  <a:lumOff val="15000"/>
                </a:schemeClr>
              </a:solidFill>
              <a:latin typeface="+mn-ea"/>
              <a:ea typeface="+mn-ea"/>
              <a:sym typeface="Arial" panose="020B0604020202020204" pitchFamily="34" charset="0"/>
            </a:endParaRPr>
          </a:p>
        </p:txBody>
      </p:sp>
      <p:sp>
        <p:nvSpPr>
          <p:cNvPr id="78" name="任意多边形 17"/>
          <p:cNvSpPr/>
          <p:nvPr>
            <p:custDataLst>
              <p:tags r:id="rId5"/>
            </p:custDataLst>
          </p:nvPr>
        </p:nvSpPr>
        <p:spPr bwMode="auto">
          <a:xfrm>
            <a:off x="785786" y="2550364"/>
            <a:ext cx="71914" cy="323850"/>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chemeClr val="accent2"/>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4" name="任意多边形 20"/>
          <p:cNvSpPr/>
          <p:nvPr>
            <p:custDataLst>
              <p:tags r:id="rId6"/>
            </p:custDataLst>
          </p:nvPr>
        </p:nvSpPr>
        <p:spPr bwMode="auto">
          <a:xfrm>
            <a:off x="1627796" y="2550364"/>
            <a:ext cx="73343" cy="323850"/>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chemeClr val="accent2"/>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5" name="矩形 14"/>
          <p:cNvSpPr/>
          <p:nvPr>
            <p:custDataLst>
              <p:tags r:id="rId7"/>
            </p:custDataLst>
          </p:nvPr>
        </p:nvSpPr>
        <p:spPr>
          <a:xfrm>
            <a:off x="1025340" y="2578939"/>
            <a:ext cx="434816" cy="266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anchor="ctr">
            <a:normAutofit lnSpcReduction="10000"/>
          </a:bodyPr>
          <a:lstStyle/>
          <a:p>
            <a:pPr lvl="0" algn="ctr" fontAlgn="auto">
              <a:lnSpc>
                <a:spcPct val="120000"/>
              </a:lnSpc>
              <a:buClr>
                <a:prstClr val="white"/>
              </a:buClr>
              <a:defRPr/>
            </a:pPr>
            <a:r>
              <a:rPr lang="en-US" altLang="zh-CN" sz="1200" b="1" dirty="0">
                <a:solidFill>
                  <a:schemeClr val="bg1"/>
                </a:solidFill>
                <a:latin typeface="Arial" panose="020B0604020202020204" pitchFamily="34" charset="0"/>
                <a:ea typeface="微软雅黑" panose="020B0503020204020204" charset="-122"/>
                <a:sym typeface="Arial" panose="020B0604020202020204" pitchFamily="34" charset="0"/>
              </a:rPr>
              <a:t>02</a:t>
            </a:r>
          </a:p>
        </p:txBody>
      </p:sp>
      <p:sp>
        <p:nvSpPr>
          <p:cNvPr id="81" name="文本框 80"/>
          <p:cNvSpPr txBox="1"/>
          <p:nvPr>
            <p:custDataLst>
              <p:tags r:id="rId8"/>
            </p:custDataLst>
          </p:nvPr>
        </p:nvSpPr>
        <p:spPr bwMode="auto">
          <a:xfrm>
            <a:off x="1833139" y="2391376"/>
            <a:ext cx="2137410" cy="6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fontAlgn="auto">
              <a:lnSpc>
                <a:spcPct val="120000"/>
              </a:lnSpc>
            </a:pPr>
            <a:r>
              <a:rPr lang="zh-CN" altLang="en-US" b="1" spc="200" dirty="0">
                <a:solidFill>
                  <a:schemeClr val="tx1">
                    <a:lumMod val="85000"/>
                    <a:lumOff val="15000"/>
                  </a:schemeClr>
                </a:solidFill>
                <a:latin typeface="+mn-ea"/>
                <a:ea typeface="+mn-ea"/>
                <a:sym typeface="Arial" panose="020B0604020202020204" pitchFamily="34" charset="0"/>
              </a:rPr>
              <a:t>软件操作流程</a:t>
            </a:r>
          </a:p>
        </p:txBody>
      </p:sp>
      <p:sp>
        <p:nvSpPr>
          <p:cNvPr id="33" name="任意多边形 4"/>
          <p:cNvSpPr/>
          <p:nvPr>
            <p:custDataLst>
              <p:tags r:id="rId9"/>
            </p:custDataLst>
          </p:nvPr>
        </p:nvSpPr>
        <p:spPr bwMode="auto">
          <a:xfrm>
            <a:off x="785786" y="3503732"/>
            <a:ext cx="71914" cy="323850"/>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chemeClr val="accent1"/>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34" name="任意多边形 12"/>
          <p:cNvSpPr/>
          <p:nvPr>
            <p:custDataLst>
              <p:tags r:id="rId10"/>
            </p:custDataLst>
          </p:nvPr>
        </p:nvSpPr>
        <p:spPr bwMode="auto">
          <a:xfrm>
            <a:off x="1627796" y="3503732"/>
            <a:ext cx="73343" cy="323850"/>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chemeClr val="accent1"/>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35" name="矩形 34"/>
          <p:cNvSpPr/>
          <p:nvPr>
            <p:custDataLst>
              <p:tags r:id="rId11"/>
            </p:custDataLst>
          </p:nvPr>
        </p:nvSpPr>
        <p:spPr>
          <a:xfrm>
            <a:off x="1025340" y="3532307"/>
            <a:ext cx="434816"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anchor="ctr">
            <a:normAutofit lnSpcReduction="10000"/>
          </a:bodyPr>
          <a:lstStyle/>
          <a:p>
            <a:pPr lvl="0" algn="ctr" fontAlgn="auto">
              <a:lnSpc>
                <a:spcPct val="120000"/>
              </a:lnSpc>
              <a:buClr>
                <a:prstClr val="white"/>
              </a:buClr>
              <a:defRPr/>
            </a:pPr>
            <a:r>
              <a:rPr lang="en-US" altLang="zh-CN" sz="1200" b="1" dirty="0">
                <a:solidFill>
                  <a:schemeClr val="bg1"/>
                </a:solidFill>
                <a:latin typeface="Arial" panose="020B0604020202020204" pitchFamily="34" charset="0"/>
                <a:ea typeface="微软雅黑" panose="020B0503020204020204" charset="-122"/>
                <a:sym typeface="Arial" panose="020B0604020202020204" pitchFamily="34" charset="0"/>
              </a:rPr>
              <a:t>03</a:t>
            </a:r>
          </a:p>
        </p:txBody>
      </p:sp>
      <p:sp>
        <p:nvSpPr>
          <p:cNvPr id="36" name="文本框 12"/>
          <p:cNvSpPr txBox="1"/>
          <p:nvPr>
            <p:custDataLst>
              <p:tags r:id="rId12"/>
            </p:custDataLst>
          </p:nvPr>
        </p:nvSpPr>
        <p:spPr bwMode="auto">
          <a:xfrm>
            <a:off x="1833139" y="3445392"/>
            <a:ext cx="2310233" cy="42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fontAlgn="auto">
              <a:lnSpc>
                <a:spcPct val="140000"/>
              </a:lnSpc>
            </a:pPr>
            <a:r>
              <a:rPr lang="zh-CN" altLang="en-US" b="1" dirty="0">
                <a:latin typeface="+mn-ea"/>
                <a:ea typeface="+mn-ea"/>
              </a:rPr>
              <a:t>常见问题解答</a:t>
            </a:r>
            <a:endParaRPr lang="zh-CN" altLang="en-US" b="1" spc="200" dirty="0">
              <a:solidFill>
                <a:schemeClr val="tx1">
                  <a:lumMod val="85000"/>
                  <a:lumOff val="15000"/>
                </a:schemeClr>
              </a:solidFill>
              <a:latin typeface="+mn-ea"/>
              <a:ea typeface="+mn-ea"/>
              <a:sym typeface="Arial" panose="020B0604020202020204" pitchFamily="34" charset="0"/>
            </a:endParaRPr>
          </a:p>
        </p:txBody>
      </p:sp>
      <p:pic>
        <p:nvPicPr>
          <p:cNvPr id="1028" name="Picture 4">
            <a:extLst>
              <a:ext uri="{FF2B5EF4-FFF2-40B4-BE49-F238E27FC236}">
                <a16:creationId xmlns:a16="http://schemas.microsoft.com/office/drawing/2014/main" id="{6ABBF15A-397F-7011-AA81-46723CEC420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36069" y="1568074"/>
            <a:ext cx="4428122" cy="27654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20</a:t>
            </a:fld>
            <a:endParaRPr lang="zh-CN" altLang="en-US" dirty="0"/>
          </a:p>
        </p:txBody>
      </p:sp>
      <p:sp>
        <p:nvSpPr>
          <p:cNvPr id="9" name="标题 4"/>
          <p:cNvSpPr txBox="1">
            <a:spLocks/>
          </p:cNvSpPr>
          <p:nvPr/>
        </p:nvSpPr>
        <p:spPr bwMode="auto">
          <a:xfrm>
            <a:off x="3419872" y="295432"/>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6</a:t>
            </a:r>
            <a:r>
              <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、耐火温度工况内力</a:t>
            </a:r>
          </a:p>
        </p:txBody>
      </p:sp>
      <p:pic>
        <p:nvPicPr>
          <p:cNvPr id="3" name="图片 2">
            <a:extLst>
              <a:ext uri="{FF2B5EF4-FFF2-40B4-BE49-F238E27FC236}">
                <a16:creationId xmlns:a16="http://schemas.microsoft.com/office/drawing/2014/main" id="{BBD9541C-FA9F-B868-0BA7-1DF1DC38A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01" y="1059582"/>
            <a:ext cx="7818798" cy="3261643"/>
          </a:xfrm>
          <a:prstGeom prst="rect">
            <a:avLst/>
          </a:prstGeom>
        </p:spPr>
      </p:pic>
    </p:spTree>
    <p:extLst>
      <p:ext uri="{BB962C8B-B14F-4D97-AF65-F5344CB8AC3E}">
        <p14:creationId xmlns:p14="http://schemas.microsoft.com/office/powerpoint/2010/main" val="1630091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21</a:t>
            </a:fld>
            <a:endParaRPr lang="zh-CN" altLang="en-US" dirty="0"/>
          </a:p>
        </p:txBody>
      </p:sp>
      <p:sp>
        <p:nvSpPr>
          <p:cNvPr id="9" name="标题 4"/>
          <p:cNvSpPr txBox="1">
            <a:spLocks/>
          </p:cNvSpPr>
          <p:nvPr/>
        </p:nvSpPr>
        <p:spPr bwMode="auto">
          <a:xfrm>
            <a:off x="3419872" y="195486"/>
            <a:ext cx="5112568" cy="692142"/>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7</a:t>
            </a:r>
            <a:r>
              <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、构件承载力验算过程和频遇组合</a:t>
            </a:r>
          </a:p>
        </p:txBody>
      </p:sp>
      <p:pic>
        <p:nvPicPr>
          <p:cNvPr id="5" name="图片 4">
            <a:extLst>
              <a:ext uri="{FF2B5EF4-FFF2-40B4-BE49-F238E27FC236}">
                <a16:creationId xmlns:a16="http://schemas.microsoft.com/office/drawing/2014/main" id="{20BBC830-C0F0-1838-E6CD-0133F4D4B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855173"/>
            <a:ext cx="4749786" cy="2450419"/>
          </a:xfrm>
          <a:prstGeom prst="rect">
            <a:avLst/>
          </a:prstGeom>
        </p:spPr>
      </p:pic>
      <p:pic>
        <p:nvPicPr>
          <p:cNvPr id="7" name="图片 6">
            <a:extLst>
              <a:ext uri="{FF2B5EF4-FFF2-40B4-BE49-F238E27FC236}">
                <a16:creationId xmlns:a16="http://schemas.microsoft.com/office/drawing/2014/main" id="{0E3ACB1D-ED08-E03F-EB65-65027109D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5592"/>
            <a:ext cx="9144000" cy="2015383"/>
          </a:xfrm>
          <a:prstGeom prst="rect">
            <a:avLst/>
          </a:prstGeom>
        </p:spPr>
      </p:pic>
    </p:spTree>
    <p:extLst>
      <p:ext uri="{BB962C8B-B14F-4D97-AF65-F5344CB8AC3E}">
        <p14:creationId xmlns:p14="http://schemas.microsoft.com/office/powerpoint/2010/main" val="39279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22</a:t>
            </a:fld>
            <a:endParaRPr lang="zh-CN" altLang="en-US" dirty="0"/>
          </a:p>
        </p:txBody>
      </p:sp>
      <p:sp>
        <p:nvSpPr>
          <p:cNvPr id="9" name="标题 4"/>
          <p:cNvSpPr txBox="1">
            <a:spLocks/>
          </p:cNvSpPr>
          <p:nvPr/>
        </p:nvSpPr>
        <p:spPr bwMode="auto">
          <a:xfrm>
            <a:off x="3419872" y="195486"/>
            <a:ext cx="5112568" cy="692142"/>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8</a:t>
            </a:r>
            <a:r>
              <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rPr>
              <a:t>、防火计算书</a:t>
            </a:r>
          </a:p>
        </p:txBody>
      </p:sp>
      <p:pic>
        <p:nvPicPr>
          <p:cNvPr id="3" name="图片 2">
            <a:extLst>
              <a:ext uri="{FF2B5EF4-FFF2-40B4-BE49-F238E27FC236}">
                <a16:creationId xmlns:a16="http://schemas.microsoft.com/office/drawing/2014/main" id="{A2CAF990-9A48-B06B-B906-DB57BF94E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1341"/>
            <a:ext cx="2968281" cy="4252159"/>
          </a:xfrm>
          <a:prstGeom prst="rect">
            <a:avLst/>
          </a:prstGeom>
        </p:spPr>
      </p:pic>
      <p:pic>
        <p:nvPicPr>
          <p:cNvPr id="8" name="图片 7">
            <a:extLst>
              <a:ext uri="{FF2B5EF4-FFF2-40B4-BE49-F238E27FC236}">
                <a16:creationId xmlns:a16="http://schemas.microsoft.com/office/drawing/2014/main" id="{FCBE7573-7CE0-EFE1-C800-CF1C2B4A0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805615"/>
            <a:ext cx="3280303" cy="4337886"/>
          </a:xfrm>
          <a:prstGeom prst="rect">
            <a:avLst/>
          </a:prstGeom>
        </p:spPr>
      </p:pic>
      <p:pic>
        <p:nvPicPr>
          <p:cNvPr id="11" name="图片 10">
            <a:extLst>
              <a:ext uri="{FF2B5EF4-FFF2-40B4-BE49-F238E27FC236}">
                <a16:creationId xmlns:a16="http://schemas.microsoft.com/office/drawing/2014/main" id="{61EDEAB6-578B-0F61-8479-8C18AF50C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7096" y="709728"/>
            <a:ext cx="3034793" cy="4433772"/>
          </a:xfrm>
          <a:prstGeom prst="rect">
            <a:avLst/>
          </a:prstGeom>
        </p:spPr>
      </p:pic>
    </p:spTree>
    <p:extLst>
      <p:ext uri="{BB962C8B-B14F-4D97-AF65-F5344CB8AC3E}">
        <p14:creationId xmlns:p14="http://schemas.microsoft.com/office/powerpoint/2010/main" val="1576702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9ED60A6-D52E-D84C-5334-D6B368652D7E}"/>
              </a:ext>
            </a:extLst>
          </p:cNvPr>
          <p:cNvSpPr>
            <a:spLocks noGrp="1"/>
          </p:cNvSpPr>
          <p:nvPr>
            <p:ph type="sldNum" sz="quarter" idx="12"/>
          </p:nvPr>
        </p:nvSpPr>
        <p:spPr/>
        <p:txBody>
          <a:bodyPr/>
          <a:lstStyle/>
          <a:p>
            <a:pPr>
              <a:defRPr/>
            </a:pPr>
            <a:fld id="{A46037C8-5B0A-4AE1-9877-D75452A8BEB9}" type="slidenum">
              <a:rPr lang="zh-CN" altLang="en-US" smtClean="0"/>
              <a:pPr>
                <a:defRPr/>
              </a:pPr>
              <a:t>23</a:t>
            </a:fld>
            <a:endParaRPr lang="zh-CN" altLang="en-US"/>
          </a:p>
        </p:txBody>
      </p:sp>
      <p:sp>
        <p:nvSpPr>
          <p:cNvPr id="5" name="矩形: 棱台 4">
            <a:extLst>
              <a:ext uri="{FF2B5EF4-FFF2-40B4-BE49-F238E27FC236}">
                <a16:creationId xmlns:a16="http://schemas.microsoft.com/office/drawing/2014/main" id="{3098F3A9-73B9-1B1C-6759-2147C11A3867}"/>
              </a:ext>
            </a:extLst>
          </p:cNvPr>
          <p:cNvSpPr/>
          <p:nvPr/>
        </p:nvSpPr>
        <p:spPr>
          <a:xfrm>
            <a:off x="2380117" y="1851670"/>
            <a:ext cx="4176464" cy="1224136"/>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dirty="0"/>
              <a:t>三、常见问题解答</a:t>
            </a:r>
          </a:p>
        </p:txBody>
      </p:sp>
    </p:spTree>
    <p:extLst>
      <p:ext uri="{BB962C8B-B14F-4D97-AF65-F5344CB8AC3E}">
        <p14:creationId xmlns:p14="http://schemas.microsoft.com/office/powerpoint/2010/main" val="2594588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5247CC2-0036-188B-BB67-095BAAFD71D0}"/>
              </a:ext>
            </a:extLst>
          </p:cNvPr>
          <p:cNvSpPr>
            <a:spLocks noGrp="1"/>
          </p:cNvSpPr>
          <p:nvPr>
            <p:ph idx="1"/>
          </p:nvPr>
        </p:nvSpPr>
        <p:spPr>
          <a:xfrm>
            <a:off x="422672" y="627534"/>
            <a:ext cx="8229600" cy="3394075"/>
          </a:xfrm>
        </p:spPr>
        <p:txBody>
          <a:bodyPr/>
          <a:lstStyle/>
          <a:p>
            <a:pPr>
              <a:lnSpc>
                <a:spcPct val="150000"/>
              </a:lnSpc>
            </a:pPr>
            <a:r>
              <a:rPr lang="en-US" altLang="zh-CN" sz="1800" b="0" dirty="0">
                <a:solidFill>
                  <a:srgbClr val="0070C0"/>
                </a:solidFill>
                <a:latin typeface="+mn-ea"/>
              </a:rPr>
              <a:t>1</a:t>
            </a:r>
            <a:r>
              <a:rPr lang="zh-CN" altLang="en-US" sz="1800" b="0" dirty="0">
                <a:solidFill>
                  <a:srgbClr val="0070C0"/>
                </a:solidFill>
                <a:latin typeface="+mn-ea"/>
              </a:rPr>
              <a:t>、</a:t>
            </a:r>
            <a:r>
              <a:rPr lang="en-US" altLang="zh-CN" sz="1800" b="0" dirty="0">
                <a:solidFill>
                  <a:srgbClr val="0070C0"/>
                </a:solidFill>
                <a:latin typeface="+mn-ea"/>
              </a:rPr>
              <a:t>《</a:t>
            </a:r>
            <a:r>
              <a:rPr lang="zh-CN" altLang="zh-CN" sz="1800" b="0" kern="100" dirty="0">
                <a:solidFill>
                  <a:srgbClr val="2E74B5"/>
                </a:solidFill>
                <a:effectLst/>
                <a:latin typeface="+mn-ea"/>
                <a:cs typeface="Times New Roman" panose="02020603050405020304" pitchFamily="18" charset="0"/>
              </a:rPr>
              <a:t>建筑钢结构防火技术规范</a:t>
            </a:r>
            <a:r>
              <a:rPr lang="en-US" altLang="zh-CN" sz="1800" b="0" dirty="0">
                <a:solidFill>
                  <a:srgbClr val="0070C0"/>
                </a:solidFill>
                <a:latin typeface="+mn-ea"/>
              </a:rPr>
              <a:t>》3.2.6</a:t>
            </a:r>
            <a:r>
              <a:rPr lang="zh-CN" altLang="en-US" sz="1800" b="0" dirty="0">
                <a:solidFill>
                  <a:srgbClr val="0070C0"/>
                </a:solidFill>
                <a:latin typeface="+mn-ea"/>
              </a:rPr>
              <a:t>条给出了三种不同的防火验算方法，实际应用中是否应该采用三种方法分别进行验算？</a:t>
            </a:r>
            <a:endParaRPr lang="en-US" altLang="zh-CN" sz="1800" b="0" dirty="0">
              <a:solidFill>
                <a:srgbClr val="0070C0"/>
              </a:solidFill>
              <a:latin typeface="+mn-ea"/>
            </a:endParaRPr>
          </a:p>
          <a:p>
            <a:pPr>
              <a:lnSpc>
                <a:spcPct val="150000"/>
              </a:lnSpc>
            </a:pPr>
            <a:r>
              <a:rPr lang="zh-CN" altLang="en-US" sz="1800" b="0" dirty="0">
                <a:latin typeface="+mn-ea"/>
              </a:rPr>
              <a:t>答：火灾下随着构件温度的升高，材料强度下降，构件承载力也将下降</a:t>
            </a:r>
            <a:r>
              <a:rPr lang="en-US" altLang="zh-CN" sz="1800" b="0" dirty="0">
                <a:latin typeface="+mn-ea"/>
              </a:rPr>
              <a:t>;</a:t>
            </a:r>
            <a:r>
              <a:rPr lang="zh-CN" altLang="en-US" sz="1800" b="0" dirty="0">
                <a:latin typeface="+mn-ea"/>
              </a:rPr>
              <a:t>当构件承载力降至最不利组合效应时，构件达到耐火承载力极限状态。构件从受 火到达到耐火承载力极限状态的时间即为构件的耐火极限，构件达到其耐火承载力极限状态时的温度即为构件的临界温度，因此式 </a:t>
            </a:r>
            <a:r>
              <a:rPr lang="en-US" altLang="zh-CN" sz="1800" b="0" dirty="0">
                <a:latin typeface="+mn-ea"/>
              </a:rPr>
              <a:t>(3.2 1) </a:t>
            </a:r>
            <a:r>
              <a:rPr lang="zh-CN" altLang="en-US" sz="1800" b="0" dirty="0">
                <a:latin typeface="+mn-ea"/>
              </a:rPr>
              <a:t>、式 </a:t>
            </a:r>
            <a:r>
              <a:rPr lang="en-US" altLang="zh-CN" sz="1800" b="0" dirty="0">
                <a:latin typeface="+mn-ea"/>
              </a:rPr>
              <a:t>(3. 2. 2) </a:t>
            </a:r>
            <a:r>
              <a:rPr lang="zh-CN" altLang="en-US" sz="1800" b="0" dirty="0">
                <a:latin typeface="+mn-ea"/>
              </a:rPr>
              <a:t>、式 </a:t>
            </a:r>
            <a:r>
              <a:rPr lang="en-US" altLang="zh-CN" sz="1800" b="0" dirty="0">
                <a:latin typeface="+mn-ea"/>
              </a:rPr>
              <a:t>(3 2.6 3) </a:t>
            </a:r>
            <a:r>
              <a:rPr lang="zh-CN" altLang="en-US" sz="1800" b="0" dirty="0">
                <a:latin typeface="+mn-ea"/>
              </a:rPr>
              <a:t>的耐火验算结果是完全相同的，耐火验算时只需采用其中之一即可。</a:t>
            </a:r>
          </a:p>
        </p:txBody>
      </p:sp>
      <p:sp>
        <p:nvSpPr>
          <p:cNvPr id="4" name="灯片编号占位符 3">
            <a:extLst>
              <a:ext uri="{FF2B5EF4-FFF2-40B4-BE49-F238E27FC236}">
                <a16:creationId xmlns:a16="http://schemas.microsoft.com/office/drawing/2014/main" id="{513CE63E-4E0A-557E-4326-DCD47991F98B}"/>
              </a:ext>
            </a:extLst>
          </p:cNvPr>
          <p:cNvSpPr>
            <a:spLocks noGrp="1"/>
          </p:cNvSpPr>
          <p:nvPr>
            <p:ph type="sldNum" sz="quarter" idx="12"/>
          </p:nvPr>
        </p:nvSpPr>
        <p:spPr/>
        <p:txBody>
          <a:bodyPr/>
          <a:lstStyle/>
          <a:p>
            <a:pPr>
              <a:defRPr/>
            </a:pPr>
            <a:fld id="{A46037C8-5B0A-4AE1-9877-D75452A8BEB9}" type="slidenum">
              <a:rPr lang="zh-CN" altLang="en-US" smtClean="0"/>
              <a:pPr>
                <a:defRPr/>
              </a:pPr>
              <a:t>24</a:t>
            </a:fld>
            <a:endParaRPr lang="zh-CN" altLang="en-US"/>
          </a:p>
        </p:txBody>
      </p:sp>
    </p:spTree>
    <p:extLst>
      <p:ext uri="{BB962C8B-B14F-4D97-AF65-F5344CB8AC3E}">
        <p14:creationId xmlns:p14="http://schemas.microsoft.com/office/powerpoint/2010/main" val="3683374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184C70E-C8D3-D17D-477F-95F93924C49C}"/>
              </a:ext>
            </a:extLst>
          </p:cNvPr>
          <p:cNvSpPr>
            <a:spLocks noGrp="1"/>
          </p:cNvSpPr>
          <p:nvPr>
            <p:ph idx="1"/>
          </p:nvPr>
        </p:nvSpPr>
        <p:spPr>
          <a:xfrm>
            <a:off x="457200" y="339503"/>
            <a:ext cx="8229600" cy="1368152"/>
          </a:xfrm>
        </p:spPr>
        <p:txBody>
          <a:bodyPr/>
          <a:lstStyle/>
          <a:p>
            <a:pPr>
              <a:lnSpc>
                <a:spcPct val="150000"/>
              </a:lnSpc>
            </a:pPr>
            <a:r>
              <a:rPr lang="en-US" altLang="zh-CN" sz="1800" b="0" kern="100" dirty="0">
                <a:solidFill>
                  <a:srgbClr val="0070C0"/>
                </a:solidFill>
                <a:effectLst/>
                <a:latin typeface="+mn-ea"/>
                <a:cs typeface="Times New Roman" panose="02020603050405020304" pitchFamily="18" charset="0"/>
              </a:rPr>
              <a:t>2</a:t>
            </a:r>
            <a:r>
              <a:rPr lang="zh-CN" altLang="en-US" sz="1800" b="0" kern="100" dirty="0">
                <a:solidFill>
                  <a:srgbClr val="0070C0"/>
                </a:solidFill>
                <a:effectLst/>
                <a:latin typeface="+mn-ea"/>
                <a:cs typeface="Times New Roman" panose="02020603050405020304" pitchFamily="18" charset="0"/>
              </a:rPr>
              <a:t>、实际工程中应该怎样去选择防火涂料，具体有哪些要求？</a:t>
            </a:r>
            <a:endParaRPr lang="en-US" altLang="zh-CN" sz="1800" b="0" kern="100" dirty="0">
              <a:solidFill>
                <a:srgbClr val="0070C0"/>
              </a:solidFill>
              <a:effectLst/>
              <a:latin typeface="+mn-ea"/>
              <a:cs typeface="Times New Roman" panose="02020603050405020304" pitchFamily="18" charset="0"/>
            </a:endParaRPr>
          </a:p>
          <a:p>
            <a:pPr>
              <a:lnSpc>
                <a:spcPct val="150000"/>
              </a:lnSpc>
            </a:pPr>
            <a:r>
              <a:rPr lang="zh-CN" altLang="en-US" sz="1800" b="0" kern="100" dirty="0">
                <a:effectLst/>
                <a:latin typeface="+mn-ea"/>
                <a:cs typeface="Times New Roman" panose="02020603050405020304" pitchFamily="18" charset="0"/>
              </a:rPr>
              <a:t>答：</a:t>
            </a:r>
            <a:r>
              <a:rPr lang="zh-CN" altLang="zh-CN" sz="1800" b="0" kern="100" dirty="0">
                <a:effectLst/>
                <a:latin typeface="+mn-ea"/>
                <a:cs typeface="Times New Roman" panose="02020603050405020304" pitchFamily="18" charset="0"/>
              </a:rPr>
              <a:t>《建筑钢结构防火技术规范》</a:t>
            </a:r>
            <a:r>
              <a:rPr lang="en-US" altLang="zh-CN" sz="1800" b="0" kern="100" dirty="0">
                <a:effectLst/>
                <a:latin typeface="+mn-ea"/>
                <a:cs typeface="Times New Roman" panose="02020603050405020304" pitchFamily="18" charset="0"/>
              </a:rPr>
              <a:t>4.1.3</a:t>
            </a:r>
            <a:r>
              <a:rPr lang="zh-CN" altLang="zh-CN" sz="1800" b="0" kern="100" dirty="0">
                <a:effectLst/>
                <a:latin typeface="+mn-ea"/>
                <a:cs typeface="Times New Roman" panose="02020603050405020304" pitchFamily="18" charset="0"/>
              </a:rPr>
              <a:t>条和《钢结构防火涂料应用技术规程》</a:t>
            </a:r>
            <a:r>
              <a:rPr lang="en-US" altLang="zh-CN" sz="1800" b="0" kern="100" dirty="0">
                <a:effectLst/>
                <a:latin typeface="+mn-ea"/>
                <a:cs typeface="Times New Roman" panose="02020603050405020304" pitchFamily="18" charset="0"/>
              </a:rPr>
              <a:t>3.2</a:t>
            </a:r>
            <a:r>
              <a:rPr lang="zh-CN" altLang="zh-CN" sz="1800" b="0" kern="100" dirty="0">
                <a:effectLst/>
                <a:latin typeface="+mn-ea"/>
                <a:cs typeface="Times New Roman" panose="02020603050405020304" pitchFamily="18" charset="0"/>
              </a:rPr>
              <a:t>节对防火涂料选型有相应要求</a:t>
            </a:r>
            <a:r>
              <a:rPr lang="zh-CN" altLang="en-US" sz="1800" b="0" kern="100" dirty="0">
                <a:effectLst/>
                <a:latin typeface="+mn-ea"/>
                <a:cs typeface="Times New Roman" panose="02020603050405020304" pitchFamily="18" charset="0"/>
              </a:rPr>
              <a:t>。</a:t>
            </a:r>
            <a:endParaRPr lang="en-US" altLang="zh-CN" sz="1800" b="0" kern="100" dirty="0">
              <a:effectLst/>
              <a:latin typeface="+mn-ea"/>
              <a:cs typeface="Times New Roman" panose="02020603050405020304" pitchFamily="18" charset="0"/>
            </a:endParaRPr>
          </a:p>
          <a:p>
            <a:endParaRPr lang="zh-CN" altLang="en-US" dirty="0"/>
          </a:p>
        </p:txBody>
      </p:sp>
      <p:sp>
        <p:nvSpPr>
          <p:cNvPr id="4" name="灯片编号占位符 3">
            <a:extLst>
              <a:ext uri="{FF2B5EF4-FFF2-40B4-BE49-F238E27FC236}">
                <a16:creationId xmlns:a16="http://schemas.microsoft.com/office/drawing/2014/main" id="{D4AF9C2E-345E-0058-8E3A-770536AF102C}"/>
              </a:ext>
            </a:extLst>
          </p:cNvPr>
          <p:cNvSpPr>
            <a:spLocks noGrp="1"/>
          </p:cNvSpPr>
          <p:nvPr>
            <p:ph type="sldNum" sz="quarter" idx="12"/>
          </p:nvPr>
        </p:nvSpPr>
        <p:spPr/>
        <p:txBody>
          <a:bodyPr/>
          <a:lstStyle/>
          <a:p>
            <a:pPr>
              <a:defRPr/>
            </a:pPr>
            <a:fld id="{A46037C8-5B0A-4AE1-9877-D75452A8BEB9}" type="slidenum">
              <a:rPr lang="zh-CN" altLang="en-US" smtClean="0"/>
              <a:pPr>
                <a:defRPr/>
              </a:pPr>
              <a:t>25</a:t>
            </a:fld>
            <a:endParaRPr lang="zh-CN" altLang="en-US"/>
          </a:p>
        </p:txBody>
      </p:sp>
      <p:pic>
        <p:nvPicPr>
          <p:cNvPr id="6" name="图片 5">
            <a:extLst>
              <a:ext uri="{FF2B5EF4-FFF2-40B4-BE49-F238E27FC236}">
                <a16:creationId xmlns:a16="http://schemas.microsoft.com/office/drawing/2014/main" id="{2AACF5E8-F920-C3F9-B584-87404F559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2219614"/>
            <a:ext cx="4806410" cy="2192924"/>
          </a:xfrm>
          <a:prstGeom prst="rect">
            <a:avLst/>
          </a:prstGeom>
        </p:spPr>
      </p:pic>
      <p:pic>
        <p:nvPicPr>
          <p:cNvPr id="10" name="图片 9">
            <a:extLst>
              <a:ext uri="{FF2B5EF4-FFF2-40B4-BE49-F238E27FC236}">
                <a16:creationId xmlns:a16="http://schemas.microsoft.com/office/drawing/2014/main" id="{2087B849-B2B5-4C7D-AE45-B6475406C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481" y="1996845"/>
            <a:ext cx="4318130" cy="2737802"/>
          </a:xfrm>
          <a:prstGeom prst="rect">
            <a:avLst/>
          </a:prstGeom>
        </p:spPr>
      </p:pic>
    </p:spTree>
    <p:extLst>
      <p:ext uri="{BB962C8B-B14F-4D97-AF65-F5344CB8AC3E}">
        <p14:creationId xmlns:p14="http://schemas.microsoft.com/office/powerpoint/2010/main" val="814284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BF9ADE4-69BB-F580-ECD8-5E482614210B}"/>
              </a:ext>
            </a:extLst>
          </p:cNvPr>
          <p:cNvSpPr>
            <a:spLocks noGrp="1"/>
          </p:cNvSpPr>
          <p:nvPr>
            <p:ph idx="1"/>
          </p:nvPr>
        </p:nvSpPr>
        <p:spPr>
          <a:xfrm>
            <a:off x="457200" y="483519"/>
            <a:ext cx="8229600" cy="2160240"/>
          </a:xfrm>
        </p:spPr>
        <p:txBody>
          <a:bodyPr/>
          <a:lstStyle/>
          <a:p>
            <a:pPr>
              <a:lnSpc>
                <a:spcPct val="150000"/>
              </a:lnSpc>
            </a:pPr>
            <a:r>
              <a:rPr lang="en-US" altLang="zh-CN" sz="1800" b="0" kern="100" dirty="0">
                <a:solidFill>
                  <a:srgbClr val="0070C0"/>
                </a:solidFill>
                <a:effectLst/>
                <a:latin typeface="+mn-ea"/>
                <a:cs typeface="Times New Roman" panose="02020603050405020304" pitchFamily="18" charset="0"/>
              </a:rPr>
              <a:t>3</a:t>
            </a:r>
            <a:r>
              <a:rPr lang="zh-CN" altLang="en-US" sz="1800" b="0" kern="100" dirty="0">
                <a:solidFill>
                  <a:srgbClr val="0070C0"/>
                </a:solidFill>
                <a:effectLst/>
                <a:latin typeface="+mn-ea"/>
                <a:cs typeface="Times New Roman" panose="02020603050405020304" pitchFamily="18" charset="0"/>
              </a:rPr>
              <a:t>、</a:t>
            </a:r>
            <a:r>
              <a:rPr lang="en-US" altLang="zh-CN" sz="1800" b="0" kern="100" dirty="0">
                <a:solidFill>
                  <a:srgbClr val="0070C0"/>
                </a:solidFill>
                <a:effectLst/>
                <a:latin typeface="+mn-ea"/>
                <a:cs typeface="Times New Roman" panose="02020603050405020304" pitchFamily="18" charset="0"/>
              </a:rPr>
              <a:t>《</a:t>
            </a:r>
            <a:r>
              <a:rPr lang="zh-CN" altLang="zh-CN" sz="1800" b="0" kern="100" dirty="0">
                <a:solidFill>
                  <a:srgbClr val="2E74B5"/>
                </a:solidFill>
                <a:effectLst/>
                <a:latin typeface="+mn-ea"/>
                <a:cs typeface="Times New Roman" panose="02020603050405020304" pitchFamily="18" charset="0"/>
              </a:rPr>
              <a:t>建筑钢结构防火技术规范</a:t>
            </a:r>
            <a:r>
              <a:rPr lang="en-US" altLang="zh-CN" sz="1800" b="0" kern="100" dirty="0">
                <a:solidFill>
                  <a:srgbClr val="0070C0"/>
                </a:solidFill>
                <a:effectLst/>
                <a:latin typeface="+mn-ea"/>
                <a:cs typeface="Times New Roman" panose="02020603050405020304" pitchFamily="18" charset="0"/>
              </a:rPr>
              <a:t>》6.2.2</a:t>
            </a:r>
            <a:r>
              <a:rPr lang="zh-CN" altLang="en-US" sz="1800" b="0" kern="100" dirty="0">
                <a:solidFill>
                  <a:srgbClr val="0070C0"/>
                </a:solidFill>
                <a:effectLst/>
                <a:latin typeface="+mn-ea"/>
                <a:cs typeface="Times New Roman" panose="02020603050405020304" pitchFamily="18" charset="0"/>
              </a:rPr>
              <a:t>条给出了迭代计算钢构件温度的公式，另外</a:t>
            </a:r>
            <a:r>
              <a:rPr lang="en-US" altLang="zh-CN" sz="1800" b="0" kern="100" dirty="0">
                <a:solidFill>
                  <a:srgbClr val="0070C0"/>
                </a:solidFill>
                <a:effectLst/>
                <a:latin typeface="+mn-ea"/>
                <a:cs typeface="Times New Roman" panose="02020603050405020304" pitchFamily="18" charset="0"/>
              </a:rPr>
              <a:t>6.2.3</a:t>
            </a:r>
            <a:r>
              <a:rPr lang="zh-CN" altLang="zh-CN" sz="1800" b="0" kern="100" dirty="0">
                <a:solidFill>
                  <a:srgbClr val="0070C0"/>
                </a:solidFill>
                <a:effectLst/>
                <a:latin typeface="+mn-ea"/>
                <a:cs typeface="Times New Roman" panose="02020603050405020304" pitchFamily="18" charset="0"/>
              </a:rPr>
              <a:t>条</a:t>
            </a:r>
            <a:r>
              <a:rPr lang="zh-CN" altLang="en-US" sz="1800" b="0" kern="100" dirty="0">
                <a:solidFill>
                  <a:srgbClr val="0070C0"/>
                </a:solidFill>
                <a:effectLst/>
                <a:latin typeface="+mn-ea"/>
                <a:cs typeface="Times New Roman" panose="02020603050405020304" pitchFamily="18" charset="0"/>
              </a:rPr>
              <a:t>也</a:t>
            </a:r>
            <a:r>
              <a:rPr lang="zh-CN" altLang="zh-CN" sz="1800" b="0" kern="100" dirty="0">
                <a:solidFill>
                  <a:srgbClr val="0070C0"/>
                </a:solidFill>
                <a:effectLst/>
                <a:latin typeface="+mn-ea"/>
                <a:cs typeface="Times New Roman" panose="02020603050405020304" pitchFamily="18" charset="0"/>
              </a:rPr>
              <a:t>给出计算构件温度的近似公式，</a:t>
            </a:r>
            <a:r>
              <a:rPr lang="zh-CN" altLang="en-US" sz="1800" b="0" kern="100" dirty="0">
                <a:solidFill>
                  <a:srgbClr val="0070C0"/>
                </a:solidFill>
                <a:effectLst/>
                <a:latin typeface="+mn-ea"/>
                <a:cs typeface="Times New Roman" panose="02020603050405020304" pitchFamily="18" charset="0"/>
              </a:rPr>
              <a:t>软件具体是怎么执行的？</a:t>
            </a:r>
            <a:endParaRPr lang="en-US" altLang="zh-CN" sz="1800" b="0" kern="100" dirty="0">
              <a:solidFill>
                <a:srgbClr val="0070C0"/>
              </a:solidFill>
              <a:latin typeface="+mn-ea"/>
              <a:cs typeface="Times New Roman" panose="02020603050405020304" pitchFamily="18" charset="0"/>
            </a:endParaRPr>
          </a:p>
          <a:p>
            <a:pPr>
              <a:lnSpc>
                <a:spcPct val="150000"/>
              </a:lnSpc>
            </a:pPr>
            <a:r>
              <a:rPr lang="zh-CN" altLang="en-US" sz="1800" b="0" kern="100" dirty="0">
                <a:solidFill>
                  <a:srgbClr val="000000"/>
                </a:solidFill>
                <a:latin typeface="+mn-ea"/>
                <a:cs typeface="Times New Roman" panose="02020603050405020304" pitchFamily="18" charset="0"/>
              </a:rPr>
              <a:t>答：软件是先按照</a:t>
            </a:r>
            <a:r>
              <a:rPr lang="en-US" altLang="zh-CN" sz="1800" b="0" kern="100" dirty="0">
                <a:solidFill>
                  <a:srgbClr val="000000"/>
                </a:solidFill>
                <a:latin typeface="+mn-ea"/>
                <a:cs typeface="Times New Roman" panose="02020603050405020304" pitchFamily="18" charset="0"/>
              </a:rPr>
              <a:t>6.1.1</a:t>
            </a:r>
            <a:r>
              <a:rPr lang="zh-CN" altLang="en-US" sz="1800" b="0" kern="100" dirty="0">
                <a:solidFill>
                  <a:srgbClr val="000000"/>
                </a:solidFill>
                <a:latin typeface="+mn-ea"/>
                <a:cs typeface="Times New Roman" panose="02020603050405020304" pitchFamily="18" charset="0"/>
              </a:rPr>
              <a:t>条计算出室内热烟气的平均温度，然后再按照</a:t>
            </a:r>
            <a:r>
              <a:rPr lang="en-US" altLang="zh-CN" sz="1800" b="0" kern="100" dirty="0">
                <a:solidFill>
                  <a:srgbClr val="000000"/>
                </a:solidFill>
                <a:latin typeface="+mn-ea"/>
                <a:cs typeface="Times New Roman" panose="02020603050405020304" pitchFamily="18" charset="0"/>
              </a:rPr>
              <a:t>6.2.2</a:t>
            </a:r>
            <a:r>
              <a:rPr lang="zh-CN" altLang="en-US" sz="1800" b="0" kern="100" dirty="0">
                <a:solidFill>
                  <a:srgbClr val="000000"/>
                </a:solidFill>
                <a:latin typeface="+mn-ea"/>
                <a:cs typeface="Times New Roman" panose="02020603050405020304" pitchFamily="18" charset="0"/>
              </a:rPr>
              <a:t>条公式通过迭代升温的方式计算出钢构件在设计耐火极限时的温度，在前处理截面形状系数菜单下以及构件信息中均可查询此温度值。</a:t>
            </a:r>
            <a:endParaRPr lang="zh-CN" altLang="en-US" b="0" dirty="0">
              <a:latin typeface="+mn-ea"/>
            </a:endParaRPr>
          </a:p>
        </p:txBody>
      </p:sp>
      <p:sp>
        <p:nvSpPr>
          <p:cNvPr id="4" name="灯片编号占位符 3">
            <a:extLst>
              <a:ext uri="{FF2B5EF4-FFF2-40B4-BE49-F238E27FC236}">
                <a16:creationId xmlns:a16="http://schemas.microsoft.com/office/drawing/2014/main" id="{5DD9C0A3-2FBB-15E2-0614-CC2D15A4BBF1}"/>
              </a:ext>
            </a:extLst>
          </p:cNvPr>
          <p:cNvSpPr>
            <a:spLocks noGrp="1"/>
          </p:cNvSpPr>
          <p:nvPr>
            <p:ph type="sldNum" sz="quarter" idx="12"/>
          </p:nvPr>
        </p:nvSpPr>
        <p:spPr/>
        <p:txBody>
          <a:bodyPr/>
          <a:lstStyle/>
          <a:p>
            <a:pPr>
              <a:defRPr/>
            </a:pPr>
            <a:fld id="{A46037C8-5B0A-4AE1-9877-D75452A8BEB9}" type="slidenum">
              <a:rPr lang="zh-CN" altLang="en-US" smtClean="0"/>
              <a:pPr>
                <a:defRPr/>
              </a:pPr>
              <a:t>26</a:t>
            </a:fld>
            <a:endParaRPr lang="zh-CN" altLang="en-US"/>
          </a:p>
        </p:txBody>
      </p:sp>
      <p:pic>
        <p:nvPicPr>
          <p:cNvPr id="6" name="图片 5">
            <a:extLst>
              <a:ext uri="{FF2B5EF4-FFF2-40B4-BE49-F238E27FC236}">
                <a16:creationId xmlns:a16="http://schemas.microsoft.com/office/drawing/2014/main" id="{1EFDDBDF-82EA-51D1-F6F6-29750CC28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168" y="2859782"/>
            <a:ext cx="6957663" cy="1036410"/>
          </a:xfrm>
          <a:prstGeom prst="rect">
            <a:avLst/>
          </a:prstGeom>
        </p:spPr>
      </p:pic>
    </p:spTree>
    <p:extLst>
      <p:ext uri="{BB962C8B-B14F-4D97-AF65-F5344CB8AC3E}">
        <p14:creationId xmlns:p14="http://schemas.microsoft.com/office/powerpoint/2010/main" val="544832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46CDB8A-2299-7771-94DD-B52794FE70D3}"/>
              </a:ext>
            </a:extLst>
          </p:cNvPr>
          <p:cNvSpPr>
            <a:spLocks noGrp="1"/>
          </p:cNvSpPr>
          <p:nvPr>
            <p:ph idx="1"/>
          </p:nvPr>
        </p:nvSpPr>
        <p:spPr>
          <a:xfrm>
            <a:off x="453254" y="339502"/>
            <a:ext cx="8229600" cy="3888432"/>
          </a:xfrm>
        </p:spPr>
        <p:txBody>
          <a:bodyPr/>
          <a:lstStyle/>
          <a:p>
            <a:pPr>
              <a:lnSpc>
                <a:spcPct val="150000"/>
              </a:lnSpc>
            </a:pPr>
            <a:r>
              <a:rPr lang="en-US" altLang="zh-CN" sz="1800" b="0" dirty="0">
                <a:solidFill>
                  <a:srgbClr val="0070C0"/>
                </a:solidFill>
                <a:latin typeface="+mn-ea"/>
              </a:rPr>
              <a:t>4</a:t>
            </a:r>
            <a:r>
              <a:rPr lang="zh-CN" altLang="en-US" sz="1800" b="0" dirty="0">
                <a:solidFill>
                  <a:srgbClr val="0070C0"/>
                </a:solidFill>
                <a:latin typeface="+mn-ea"/>
              </a:rPr>
              <a:t>、进行防火验算须输入防火涂料的厚度和等效热传导系数或等效热阻，但设计前难以获得相应厂家防火涂料的相关性能参数，实际中可有办法解决？</a:t>
            </a:r>
            <a:endParaRPr lang="en-US" altLang="zh-CN" sz="1800" b="0" dirty="0">
              <a:solidFill>
                <a:srgbClr val="0070C0"/>
              </a:solidFill>
              <a:latin typeface="+mn-ea"/>
            </a:endParaRPr>
          </a:p>
          <a:p>
            <a:pPr>
              <a:lnSpc>
                <a:spcPct val="150000"/>
              </a:lnSpc>
            </a:pPr>
            <a:r>
              <a:rPr lang="zh-CN" altLang="en-US" sz="1800" b="0" dirty="0">
                <a:latin typeface="+mn-ea"/>
              </a:rPr>
              <a:t>答：</a:t>
            </a:r>
            <a:r>
              <a:rPr lang="zh-CN" altLang="zh-CN" sz="1800" b="0" dirty="0">
                <a:latin typeface="+mn-ea"/>
              </a:rPr>
              <a:t>《</a:t>
            </a:r>
            <a:r>
              <a:rPr lang="zh-CN" altLang="zh-CN" sz="1800" b="0" kern="100" dirty="0">
                <a:effectLst/>
                <a:latin typeface="+mn-ea"/>
                <a:cs typeface="Times New Roman" panose="02020603050405020304" pitchFamily="18" charset="0"/>
              </a:rPr>
              <a:t>建筑钢结构防火技术规范</a:t>
            </a:r>
            <a:r>
              <a:rPr lang="zh-CN" altLang="zh-CN" sz="1800" b="0" dirty="0">
                <a:latin typeface="+mn-ea"/>
              </a:rPr>
              <a:t>》</a:t>
            </a:r>
            <a:r>
              <a:rPr lang="en-US" altLang="zh-CN" sz="1800" b="0" dirty="0">
                <a:latin typeface="+mn-ea"/>
              </a:rPr>
              <a:t>5.3</a:t>
            </a:r>
            <a:r>
              <a:rPr lang="zh-CN" altLang="zh-CN" sz="1800" b="0" dirty="0">
                <a:latin typeface="+mn-ea"/>
              </a:rPr>
              <a:t>节给出了根据标准耐火试验得到的钢构件实测升温曲线计算等效热传导系数或等效热阻的公式，实际工程操作中可先根据以往工程类似防火涂料的型式检验报告计算出相应梁和柱等构件的等效热传导系数或等效热阻，计算时需要用到构件的截面形状系数，实际操作可分组进行计算，再布置到模型中，计算结果一般能满足，当然最终要以该项目的型式检验报告为准，只要型式检验报告结果能满足当时的设计要求即可。</a:t>
            </a:r>
            <a:endParaRPr lang="zh-CN" altLang="en-US" sz="1800" b="0" dirty="0">
              <a:latin typeface="+mn-ea"/>
            </a:endParaRPr>
          </a:p>
        </p:txBody>
      </p:sp>
      <p:pic>
        <p:nvPicPr>
          <p:cNvPr id="5" name="图片 4">
            <a:extLst>
              <a:ext uri="{FF2B5EF4-FFF2-40B4-BE49-F238E27FC236}">
                <a16:creationId xmlns:a16="http://schemas.microsoft.com/office/drawing/2014/main" id="{680F0FDE-B82A-92B2-019B-F20587AB6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3745493"/>
            <a:ext cx="3754605" cy="1274529"/>
          </a:xfrm>
          <a:prstGeom prst="rect">
            <a:avLst/>
          </a:prstGeom>
        </p:spPr>
      </p:pic>
      <p:pic>
        <p:nvPicPr>
          <p:cNvPr id="7" name="图片 6">
            <a:extLst>
              <a:ext uri="{FF2B5EF4-FFF2-40B4-BE49-F238E27FC236}">
                <a16:creationId xmlns:a16="http://schemas.microsoft.com/office/drawing/2014/main" id="{008EFE12-06A9-3D8D-2715-0EA32B02B0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745493"/>
            <a:ext cx="3830999" cy="1328846"/>
          </a:xfrm>
          <a:prstGeom prst="rect">
            <a:avLst/>
          </a:prstGeom>
        </p:spPr>
      </p:pic>
    </p:spTree>
    <p:extLst>
      <p:ext uri="{BB962C8B-B14F-4D97-AF65-F5344CB8AC3E}">
        <p14:creationId xmlns:p14="http://schemas.microsoft.com/office/powerpoint/2010/main" val="987582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42BED10-0BDE-E487-B92B-BF504AA84A85}"/>
              </a:ext>
            </a:extLst>
          </p:cNvPr>
          <p:cNvSpPr>
            <a:spLocks noGrp="1"/>
          </p:cNvSpPr>
          <p:nvPr>
            <p:ph type="sldNum" sz="quarter" idx="12"/>
          </p:nvPr>
        </p:nvSpPr>
        <p:spPr/>
        <p:txBody>
          <a:bodyPr/>
          <a:lstStyle/>
          <a:p>
            <a:pPr>
              <a:defRPr/>
            </a:pPr>
            <a:fld id="{A46037C8-5B0A-4AE1-9877-D75452A8BEB9}" type="slidenum">
              <a:rPr lang="zh-CN" altLang="en-US" smtClean="0"/>
              <a:pPr>
                <a:defRPr/>
              </a:pPr>
              <a:t>28</a:t>
            </a:fld>
            <a:endParaRPr lang="zh-CN" altLang="en-US"/>
          </a:p>
        </p:txBody>
      </p:sp>
      <p:pic>
        <p:nvPicPr>
          <p:cNvPr id="5" name="图片 4" descr="1687527331422">
            <a:extLst>
              <a:ext uri="{FF2B5EF4-FFF2-40B4-BE49-F238E27FC236}">
                <a16:creationId xmlns:a16="http://schemas.microsoft.com/office/drawing/2014/main" id="{8FEF6459-170B-5A4D-DCAD-C5AF841A492D}"/>
              </a:ext>
            </a:extLst>
          </p:cNvPr>
          <p:cNvPicPr>
            <a:picLocks noChangeAspect="1"/>
          </p:cNvPicPr>
          <p:nvPr/>
        </p:nvPicPr>
        <p:blipFill>
          <a:blip r:embed="rId2"/>
          <a:stretch>
            <a:fillRect/>
          </a:stretch>
        </p:blipFill>
        <p:spPr>
          <a:xfrm>
            <a:off x="910764" y="132352"/>
            <a:ext cx="6686540" cy="4748041"/>
          </a:xfrm>
          <a:prstGeom prst="rect">
            <a:avLst/>
          </a:prstGeom>
        </p:spPr>
      </p:pic>
    </p:spTree>
    <p:extLst>
      <p:ext uri="{BB962C8B-B14F-4D97-AF65-F5344CB8AC3E}">
        <p14:creationId xmlns:p14="http://schemas.microsoft.com/office/powerpoint/2010/main" val="624301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BA4AC6-FC21-3F22-2B1F-8B84FCDB016A}"/>
              </a:ext>
            </a:extLst>
          </p:cNvPr>
          <p:cNvSpPr>
            <a:spLocks noGrp="1"/>
          </p:cNvSpPr>
          <p:nvPr>
            <p:ph idx="1"/>
          </p:nvPr>
        </p:nvSpPr>
        <p:spPr>
          <a:xfrm>
            <a:off x="457200" y="411510"/>
            <a:ext cx="8229600" cy="3394075"/>
          </a:xfrm>
        </p:spPr>
        <p:txBody>
          <a:bodyPr/>
          <a:lstStyle/>
          <a:p>
            <a:pPr>
              <a:lnSpc>
                <a:spcPct val="150000"/>
              </a:lnSpc>
            </a:pPr>
            <a:r>
              <a:rPr lang="en-US" altLang="zh-CN" sz="1800" b="0" dirty="0">
                <a:solidFill>
                  <a:srgbClr val="0070C0"/>
                </a:solidFill>
                <a:latin typeface="+mn-ea"/>
              </a:rPr>
              <a:t>5</a:t>
            </a:r>
            <a:r>
              <a:rPr lang="zh-CN" altLang="en-US" sz="1800" b="0" dirty="0">
                <a:solidFill>
                  <a:srgbClr val="0070C0"/>
                </a:solidFill>
                <a:latin typeface="+mn-ea"/>
              </a:rPr>
              <a:t>、在防火升温过程中，构件的弹性模量和材料强度都有折减，软件在计算各工况内力时如何执行的</a:t>
            </a:r>
            <a:r>
              <a:rPr lang="en-US" altLang="zh-CN" sz="1800" b="0" dirty="0">
                <a:solidFill>
                  <a:srgbClr val="0070C0"/>
                </a:solidFill>
                <a:latin typeface="+mn-ea"/>
              </a:rPr>
              <a:t>?</a:t>
            </a:r>
          </a:p>
          <a:p>
            <a:pPr>
              <a:lnSpc>
                <a:spcPct val="150000"/>
              </a:lnSpc>
            </a:pPr>
            <a:r>
              <a:rPr lang="zh-CN" altLang="en-US" sz="1800" b="0" dirty="0">
                <a:latin typeface="+mn-ea"/>
              </a:rPr>
              <a:t>答：软件执行</a:t>
            </a:r>
            <a:r>
              <a:rPr lang="en-US" altLang="zh-CN" sz="1800" b="0" dirty="0">
                <a:latin typeface="+mn-ea"/>
              </a:rPr>
              <a:t>《</a:t>
            </a:r>
            <a:r>
              <a:rPr lang="zh-CN" altLang="zh-CN" sz="1800" b="0" kern="100" dirty="0">
                <a:effectLst/>
                <a:latin typeface="+mn-ea"/>
                <a:cs typeface="Times New Roman" panose="02020603050405020304" pitchFamily="18" charset="0"/>
              </a:rPr>
              <a:t>建筑钢结构防火技术规范</a:t>
            </a:r>
            <a:r>
              <a:rPr lang="en-US" altLang="zh-CN" sz="1800" b="0" dirty="0">
                <a:latin typeface="+mn-ea"/>
              </a:rPr>
              <a:t>》3.2.5</a:t>
            </a:r>
            <a:r>
              <a:rPr lang="zh-CN" altLang="en-US" sz="1800" b="0" dirty="0">
                <a:latin typeface="+mn-ea"/>
              </a:rPr>
              <a:t>条的相关要求：火灾下构件的边界约束和在外荷载作用下产生的内力采用常温下的边界约束和内力，计算构件在火灾下的组合效应</a:t>
            </a:r>
            <a:r>
              <a:rPr lang="en-US" altLang="zh-CN" sz="1800" b="0" dirty="0">
                <a:latin typeface="+mn-ea"/>
              </a:rPr>
              <a:t>;</a:t>
            </a:r>
            <a:endParaRPr lang="zh-CN" altLang="en-US" sz="1800" b="0" dirty="0">
              <a:latin typeface="+mn-ea"/>
            </a:endParaRPr>
          </a:p>
        </p:txBody>
      </p:sp>
      <p:sp>
        <p:nvSpPr>
          <p:cNvPr id="4" name="灯片编号占位符 3">
            <a:extLst>
              <a:ext uri="{FF2B5EF4-FFF2-40B4-BE49-F238E27FC236}">
                <a16:creationId xmlns:a16="http://schemas.microsoft.com/office/drawing/2014/main" id="{0E81B3A2-0D25-907D-E30D-DA23E5B1C71D}"/>
              </a:ext>
            </a:extLst>
          </p:cNvPr>
          <p:cNvSpPr>
            <a:spLocks noGrp="1"/>
          </p:cNvSpPr>
          <p:nvPr>
            <p:ph type="sldNum" sz="quarter" idx="12"/>
          </p:nvPr>
        </p:nvSpPr>
        <p:spPr/>
        <p:txBody>
          <a:bodyPr/>
          <a:lstStyle/>
          <a:p>
            <a:pPr>
              <a:defRPr/>
            </a:pPr>
            <a:fld id="{A46037C8-5B0A-4AE1-9877-D75452A8BEB9}" type="slidenum">
              <a:rPr lang="zh-CN" altLang="en-US" smtClean="0"/>
              <a:pPr>
                <a:defRPr/>
              </a:pPr>
              <a:t>29</a:t>
            </a:fld>
            <a:endParaRPr lang="zh-CN" altLang="en-US"/>
          </a:p>
        </p:txBody>
      </p:sp>
    </p:spTree>
    <p:extLst>
      <p:ext uri="{BB962C8B-B14F-4D97-AF65-F5344CB8AC3E}">
        <p14:creationId xmlns:p14="http://schemas.microsoft.com/office/powerpoint/2010/main" val="297675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899F546-E349-7D59-8F12-77A0D98280D6}"/>
              </a:ext>
            </a:extLst>
          </p:cNvPr>
          <p:cNvSpPr>
            <a:spLocks noGrp="1"/>
          </p:cNvSpPr>
          <p:nvPr>
            <p:ph type="sldNum" sz="quarter" idx="12"/>
          </p:nvPr>
        </p:nvSpPr>
        <p:spPr/>
        <p:txBody>
          <a:bodyPr/>
          <a:lstStyle/>
          <a:p>
            <a:pPr>
              <a:defRPr/>
            </a:pPr>
            <a:fld id="{D8517E27-56C9-4D4E-9731-5211BB835FFE}" type="slidenum">
              <a:rPr lang="zh-CN" altLang="en-US" smtClean="0"/>
              <a:pPr>
                <a:defRPr/>
              </a:pPr>
              <a:t>3</a:t>
            </a:fld>
            <a:endParaRPr lang="zh-CN" altLang="en-US"/>
          </a:p>
        </p:txBody>
      </p:sp>
      <p:sp>
        <p:nvSpPr>
          <p:cNvPr id="4" name="矩形: 棱台 3">
            <a:extLst>
              <a:ext uri="{FF2B5EF4-FFF2-40B4-BE49-F238E27FC236}">
                <a16:creationId xmlns:a16="http://schemas.microsoft.com/office/drawing/2014/main" id="{6FF94AB9-0673-B99E-BB9B-DED161A0D583}"/>
              </a:ext>
            </a:extLst>
          </p:cNvPr>
          <p:cNvSpPr/>
          <p:nvPr/>
        </p:nvSpPr>
        <p:spPr>
          <a:xfrm>
            <a:off x="2267744" y="1851670"/>
            <a:ext cx="4928187" cy="1224136"/>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dirty="0"/>
              <a:t>一、防火设计相关参数释义</a:t>
            </a:r>
          </a:p>
        </p:txBody>
      </p:sp>
    </p:spTree>
    <p:extLst>
      <p:ext uri="{BB962C8B-B14F-4D97-AF65-F5344CB8AC3E}">
        <p14:creationId xmlns:p14="http://schemas.microsoft.com/office/powerpoint/2010/main" val="1861104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2C95B5D-76DE-A597-0BAE-5F905D6E584F}"/>
              </a:ext>
            </a:extLst>
          </p:cNvPr>
          <p:cNvSpPr>
            <a:spLocks noGrp="1"/>
          </p:cNvSpPr>
          <p:nvPr>
            <p:ph idx="1"/>
          </p:nvPr>
        </p:nvSpPr>
        <p:spPr>
          <a:xfrm>
            <a:off x="457200" y="483518"/>
            <a:ext cx="8229600" cy="3394075"/>
          </a:xfrm>
        </p:spPr>
        <p:txBody>
          <a:bodyPr/>
          <a:lstStyle/>
          <a:p>
            <a:pPr>
              <a:lnSpc>
                <a:spcPct val="150000"/>
              </a:lnSpc>
            </a:pPr>
            <a:r>
              <a:rPr lang="en-US" altLang="zh-CN" sz="1800" b="0" kern="100" dirty="0">
                <a:solidFill>
                  <a:srgbClr val="2E74B5"/>
                </a:solidFill>
                <a:effectLst/>
                <a:latin typeface="+mn-ea"/>
                <a:cs typeface="Times New Roman" panose="02020603050405020304" pitchFamily="18" charset="0"/>
              </a:rPr>
              <a:t>6</a:t>
            </a:r>
            <a:r>
              <a:rPr lang="zh-CN" altLang="en-US" sz="1800" b="0" kern="100" dirty="0">
                <a:solidFill>
                  <a:srgbClr val="2E74B5"/>
                </a:solidFill>
                <a:effectLst/>
                <a:latin typeface="+mn-ea"/>
                <a:cs typeface="Times New Roman" panose="02020603050405020304" pitchFamily="18" charset="0"/>
              </a:rPr>
              <a:t>、</a:t>
            </a:r>
            <a:r>
              <a:rPr lang="zh-CN" altLang="zh-CN" sz="1800" b="0" kern="100" dirty="0">
                <a:solidFill>
                  <a:srgbClr val="2E74B5"/>
                </a:solidFill>
                <a:effectLst/>
                <a:latin typeface="+mn-ea"/>
                <a:cs typeface="Times New Roman" panose="02020603050405020304" pitchFamily="18" charset="0"/>
              </a:rPr>
              <a:t>当</a:t>
            </a:r>
            <a:r>
              <a:rPr lang="zh-CN" altLang="en-US" sz="1800" b="0" kern="100" dirty="0">
                <a:solidFill>
                  <a:srgbClr val="2E74B5"/>
                </a:solidFill>
                <a:effectLst/>
                <a:latin typeface="+mn-ea"/>
                <a:cs typeface="Times New Roman" panose="02020603050405020304" pitchFamily="18" charset="0"/>
              </a:rPr>
              <a:t>防火涂料</a:t>
            </a:r>
            <a:r>
              <a:rPr lang="zh-CN" altLang="zh-CN" sz="1800" b="0" kern="100" dirty="0">
                <a:solidFill>
                  <a:srgbClr val="2E74B5"/>
                </a:solidFill>
                <a:effectLst/>
                <a:latin typeface="+mn-ea"/>
                <a:cs typeface="Times New Roman" panose="02020603050405020304" pitchFamily="18" charset="0"/>
              </a:rPr>
              <a:t>设计厚度和型式检验报告载明的厚度不一致时</a:t>
            </a:r>
            <a:r>
              <a:rPr lang="zh-CN" altLang="en-US" sz="1800" b="0" kern="100" dirty="0">
                <a:solidFill>
                  <a:srgbClr val="2E74B5"/>
                </a:solidFill>
                <a:effectLst/>
                <a:latin typeface="+mn-ea"/>
                <a:cs typeface="Times New Roman" panose="02020603050405020304" pitchFamily="18" charset="0"/>
              </a:rPr>
              <a:t>，如何解决此问题？</a:t>
            </a:r>
            <a:endParaRPr lang="en-US" altLang="zh-CN" sz="1800" b="0" kern="100" dirty="0">
              <a:solidFill>
                <a:srgbClr val="2E74B5"/>
              </a:solidFill>
              <a:effectLst/>
              <a:latin typeface="+mn-ea"/>
              <a:cs typeface="Times New Roman" panose="02020603050405020304" pitchFamily="18" charset="0"/>
            </a:endParaRPr>
          </a:p>
          <a:p>
            <a:pPr>
              <a:lnSpc>
                <a:spcPct val="150000"/>
              </a:lnSpc>
            </a:pPr>
            <a:r>
              <a:rPr lang="zh-CN" altLang="en-US" sz="1800" b="0" kern="100" dirty="0">
                <a:latin typeface="+mn-ea"/>
                <a:cs typeface="Times New Roman" panose="02020603050405020304" pitchFamily="18" charset="0"/>
              </a:rPr>
              <a:t>答：</a:t>
            </a:r>
            <a:r>
              <a:rPr lang="zh-CN" altLang="zh-CN" sz="1800" b="0" kern="100" dirty="0">
                <a:effectLst/>
                <a:latin typeface="+mn-ea"/>
                <a:cs typeface="Times New Roman" panose="02020603050405020304" pitchFamily="18" charset="0"/>
              </a:rPr>
              <a:t>根据《钢结构防火涂料应用技术规程》</a:t>
            </a:r>
            <a:r>
              <a:rPr lang="en-US" altLang="zh-CN" sz="1800" b="0" kern="100" dirty="0">
                <a:effectLst/>
                <a:latin typeface="+mn-ea"/>
                <a:cs typeface="Times New Roman" panose="02020603050405020304" pitchFamily="18" charset="0"/>
              </a:rPr>
              <a:t>3.1.6</a:t>
            </a:r>
            <a:r>
              <a:rPr lang="zh-CN" altLang="zh-CN" sz="1800" b="0" kern="100" dirty="0">
                <a:effectLst/>
                <a:latin typeface="+mn-ea"/>
                <a:cs typeface="Times New Roman" panose="02020603050405020304" pitchFamily="18" charset="0"/>
              </a:rPr>
              <a:t>条的要求，建筑物或构筑物钢结构设计的耐火极限确定后，当设计厚度和型式检验报告载明的厚度不一致时，应将型式检验报告载明的厚度作为能够满足钢结构防火需求的防火涂层厚度。</a:t>
            </a:r>
            <a:endParaRPr lang="zh-CN" altLang="en-US" b="0" dirty="0">
              <a:latin typeface="+mn-ea"/>
            </a:endParaRPr>
          </a:p>
        </p:txBody>
      </p:sp>
      <p:sp>
        <p:nvSpPr>
          <p:cNvPr id="4" name="灯片编号占位符 3">
            <a:extLst>
              <a:ext uri="{FF2B5EF4-FFF2-40B4-BE49-F238E27FC236}">
                <a16:creationId xmlns:a16="http://schemas.microsoft.com/office/drawing/2014/main" id="{C09F77CE-6B49-C34B-BF7B-B452A1C9FCC0}"/>
              </a:ext>
            </a:extLst>
          </p:cNvPr>
          <p:cNvSpPr>
            <a:spLocks noGrp="1"/>
          </p:cNvSpPr>
          <p:nvPr>
            <p:ph type="sldNum" sz="quarter" idx="12"/>
          </p:nvPr>
        </p:nvSpPr>
        <p:spPr/>
        <p:txBody>
          <a:bodyPr/>
          <a:lstStyle/>
          <a:p>
            <a:pPr>
              <a:defRPr/>
            </a:pPr>
            <a:fld id="{A46037C8-5B0A-4AE1-9877-D75452A8BEB9}" type="slidenum">
              <a:rPr lang="zh-CN" altLang="en-US" smtClean="0"/>
              <a:pPr>
                <a:defRPr/>
              </a:pPr>
              <a:t>30</a:t>
            </a:fld>
            <a:endParaRPr lang="zh-CN" altLang="en-US"/>
          </a:p>
        </p:txBody>
      </p:sp>
    </p:spTree>
    <p:extLst>
      <p:ext uri="{BB962C8B-B14F-4D97-AF65-F5344CB8AC3E}">
        <p14:creationId xmlns:p14="http://schemas.microsoft.com/office/powerpoint/2010/main" val="2578983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4F4BC74-EB21-E3B2-D1BE-627088140962}"/>
              </a:ext>
            </a:extLst>
          </p:cNvPr>
          <p:cNvSpPr>
            <a:spLocks noGrp="1"/>
          </p:cNvSpPr>
          <p:nvPr>
            <p:ph idx="1"/>
          </p:nvPr>
        </p:nvSpPr>
        <p:spPr>
          <a:xfrm>
            <a:off x="457200" y="339502"/>
            <a:ext cx="8229600" cy="3394075"/>
          </a:xfrm>
        </p:spPr>
        <p:txBody>
          <a:bodyPr/>
          <a:lstStyle/>
          <a:p>
            <a:pPr marL="0" indent="0">
              <a:lnSpc>
                <a:spcPct val="150000"/>
              </a:lnSpc>
              <a:buNone/>
            </a:pPr>
            <a:r>
              <a:rPr lang="en-US" altLang="zh-CN" sz="1800" b="0" dirty="0">
                <a:solidFill>
                  <a:srgbClr val="0070C0"/>
                </a:solidFill>
                <a:latin typeface="+mn-ea"/>
              </a:rPr>
              <a:t>7</a:t>
            </a:r>
            <a:r>
              <a:rPr lang="zh-CN" altLang="en-US" sz="1800" b="0" dirty="0">
                <a:solidFill>
                  <a:srgbClr val="0070C0"/>
                </a:solidFill>
                <a:latin typeface="+mn-ea"/>
              </a:rPr>
              <a:t>、软件目前是否支持组合构件的防火设计验算？</a:t>
            </a:r>
            <a:endParaRPr lang="en-US" altLang="zh-CN" sz="1800" b="0" dirty="0">
              <a:solidFill>
                <a:srgbClr val="0070C0"/>
              </a:solidFill>
              <a:latin typeface="+mn-ea"/>
            </a:endParaRPr>
          </a:p>
          <a:p>
            <a:pPr>
              <a:lnSpc>
                <a:spcPct val="150000"/>
              </a:lnSpc>
            </a:pPr>
            <a:r>
              <a:rPr lang="zh-CN" altLang="en-US" sz="1800" b="0" dirty="0">
                <a:latin typeface="+mn-ea"/>
              </a:rPr>
              <a:t>答：</a:t>
            </a:r>
            <a:r>
              <a:rPr lang="zh-CN" altLang="zh-CN" sz="1800" b="0" dirty="0">
                <a:latin typeface="+mn-ea"/>
              </a:rPr>
              <a:t>程序支持圆钢管砼柱和矩形钢管砼柱按照《建筑钢结构防火设计规范》</a:t>
            </a:r>
            <a:r>
              <a:rPr lang="en-US" altLang="zh-CN" sz="1800" b="0" dirty="0">
                <a:latin typeface="+mn-ea"/>
              </a:rPr>
              <a:t>GB51249-2017</a:t>
            </a:r>
            <a:r>
              <a:rPr lang="zh-CN" altLang="zh-CN" sz="1800" b="0" dirty="0">
                <a:latin typeface="+mn-ea"/>
              </a:rPr>
              <a:t>第</a:t>
            </a:r>
            <a:r>
              <a:rPr lang="en-US" altLang="zh-CN" sz="1800" b="0" dirty="0">
                <a:latin typeface="+mn-ea"/>
              </a:rPr>
              <a:t>8</a:t>
            </a:r>
            <a:r>
              <a:rPr lang="zh-CN" altLang="zh-CN" sz="1800" b="0" dirty="0">
                <a:latin typeface="+mn-ea"/>
              </a:rPr>
              <a:t>章进行防火保护层验算，验算圆钢管砼柱和矩形钢管砼柱是否需要保护层及保护层厚度是否满足要求。圆钢管砼柱和矩形钢管砼柱仅支持金属网抹</a:t>
            </a:r>
            <a:r>
              <a:rPr lang="en-US" altLang="zh-CN" sz="1800" b="0" dirty="0">
                <a:latin typeface="+mn-ea"/>
              </a:rPr>
              <a:t>M5</a:t>
            </a:r>
            <a:r>
              <a:rPr lang="zh-CN" altLang="zh-CN" sz="1800" b="0" dirty="0">
                <a:latin typeface="+mn-ea"/>
              </a:rPr>
              <a:t>水泥砂浆和非膨胀型钢结构防火涂料保护层的定义</a:t>
            </a:r>
            <a:r>
              <a:rPr lang="zh-CN" altLang="en-US" sz="1800" b="0" dirty="0">
                <a:latin typeface="+mn-ea"/>
              </a:rPr>
              <a:t>。</a:t>
            </a:r>
            <a:endParaRPr lang="zh-CN" altLang="zh-CN" sz="1800" b="0" dirty="0">
              <a:latin typeface="+mn-ea"/>
            </a:endParaRPr>
          </a:p>
          <a:p>
            <a:pPr>
              <a:lnSpc>
                <a:spcPct val="150000"/>
              </a:lnSpc>
            </a:pPr>
            <a:r>
              <a:rPr lang="en-US" altLang="zh-CN" sz="1800" b="0" dirty="0">
                <a:latin typeface="+mn-ea"/>
              </a:rPr>
              <a:t>    </a:t>
            </a:r>
            <a:r>
              <a:rPr lang="zh-CN" altLang="zh-CN" sz="1800" b="0" dirty="0">
                <a:latin typeface="+mn-ea"/>
              </a:rPr>
              <a:t>程序还支持对钢与混凝土组合梁进行防火验算，组合梁防火验算规则与钢梁类似，也是承载力法。组合梁支持膨胀型和非膨胀型钢结构防火涂料的定义</a:t>
            </a:r>
            <a:r>
              <a:rPr lang="zh-CN" altLang="en-US" sz="1800" b="0" dirty="0">
                <a:latin typeface="+mn-ea"/>
              </a:rPr>
              <a:t>。</a:t>
            </a:r>
            <a:endParaRPr lang="zh-CN" altLang="zh-CN" sz="1800" b="0" dirty="0">
              <a:latin typeface="+mn-ea"/>
            </a:endParaRPr>
          </a:p>
          <a:p>
            <a:pPr>
              <a:lnSpc>
                <a:spcPct val="150000"/>
              </a:lnSpc>
            </a:pPr>
            <a:endParaRPr lang="zh-CN" altLang="zh-CN" sz="2400" dirty="0">
              <a:latin typeface="幼圆" panose="02010509060101010101" pitchFamily="49" charset="-122"/>
              <a:ea typeface="幼圆" panose="02010509060101010101" pitchFamily="49" charset="-122"/>
            </a:endParaRPr>
          </a:p>
          <a:p>
            <a:endParaRPr lang="zh-CN" altLang="en-US" dirty="0"/>
          </a:p>
        </p:txBody>
      </p:sp>
      <p:sp>
        <p:nvSpPr>
          <p:cNvPr id="4" name="灯片编号占位符 3">
            <a:extLst>
              <a:ext uri="{FF2B5EF4-FFF2-40B4-BE49-F238E27FC236}">
                <a16:creationId xmlns:a16="http://schemas.microsoft.com/office/drawing/2014/main" id="{A4C2619F-3CA0-82BC-070B-87E7AC417900}"/>
              </a:ext>
            </a:extLst>
          </p:cNvPr>
          <p:cNvSpPr>
            <a:spLocks noGrp="1"/>
          </p:cNvSpPr>
          <p:nvPr>
            <p:ph type="sldNum" sz="quarter" idx="12"/>
          </p:nvPr>
        </p:nvSpPr>
        <p:spPr/>
        <p:txBody>
          <a:bodyPr/>
          <a:lstStyle/>
          <a:p>
            <a:pPr>
              <a:defRPr/>
            </a:pPr>
            <a:fld id="{A46037C8-5B0A-4AE1-9877-D75452A8BEB9}" type="slidenum">
              <a:rPr lang="zh-CN" altLang="en-US" smtClean="0"/>
              <a:pPr>
                <a:defRPr/>
              </a:pPr>
              <a:t>31</a:t>
            </a:fld>
            <a:endParaRPr lang="zh-CN" altLang="en-US"/>
          </a:p>
        </p:txBody>
      </p:sp>
    </p:spTree>
    <p:extLst>
      <p:ext uri="{BB962C8B-B14F-4D97-AF65-F5344CB8AC3E}">
        <p14:creationId xmlns:p14="http://schemas.microsoft.com/office/powerpoint/2010/main" val="4160796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7E9C80-4EB4-BFC7-CF39-28EAB7A932E5}"/>
              </a:ext>
            </a:extLst>
          </p:cNvPr>
          <p:cNvSpPr>
            <a:spLocks noGrp="1"/>
          </p:cNvSpPr>
          <p:nvPr>
            <p:ph idx="1"/>
          </p:nvPr>
        </p:nvSpPr>
        <p:spPr>
          <a:xfrm>
            <a:off x="457200" y="339503"/>
            <a:ext cx="8229600" cy="1872208"/>
          </a:xfrm>
        </p:spPr>
        <p:txBody>
          <a:bodyPr/>
          <a:lstStyle/>
          <a:p>
            <a:pPr>
              <a:lnSpc>
                <a:spcPct val="150000"/>
              </a:lnSpc>
            </a:pPr>
            <a:r>
              <a:rPr lang="en-US" altLang="zh-CN" sz="1800" b="0" dirty="0">
                <a:solidFill>
                  <a:srgbClr val="0070C0"/>
                </a:solidFill>
                <a:latin typeface="+mn-ea"/>
              </a:rPr>
              <a:t>8</a:t>
            </a:r>
            <a:r>
              <a:rPr lang="zh-CN" altLang="en-US" sz="1800" b="0" dirty="0">
                <a:solidFill>
                  <a:srgbClr val="0070C0"/>
                </a:solidFill>
                <a:latin typeface="+mn-ea"/>
              </a:rPr>
              <a:t>、</a:t>
            </a:r>
            <a:r>
              <a:rPr lang="en-US" altLang="zh-CN" sz="1800" b="0" dirty="0">
                <a:solidFill>
                  <a:srgbClr val="0070C0"/>
                </a:solidFill>
                <a:latin typeface="+mn-ea"/>
              </a:rPr>
              <a:t>《</a:t>
            </a:r>
            <a:r>
              <a:rPr lang="zh-CN" altLang="zh-CN" sz="1800" b="0" dirty="0">
                <a:solidFill>
                  <a:srgbClr val="0070C0"/>
                </a:solidFill>
                <a:latin typeface="+mn-ea"/>
              </a:rPr>
              <a:t>建筑钢结构防火设计规范</a:t>
            </a:r>
            <a:r>
              <a:rPr lang="en-US" altLang="zh-CN" sz="1800" b="0" dirty="0">
                <a:solidFill>
                  <a:srgbClr val="0070C0"/>
                </a:solidFill>
                <a:latin typeface="+mn-ea"/>
              </a:rPr>
              <a:t>》8.1.1</a:t>
            </a:r>
            <a:r>
              <a:rPr lang="zh-CN" altLang="en-US" sz="1800" b="0" dirty="0">
                <a:solidFill>
                  <a:srgbClr val="0070C0"/>
                </a:solidFill>
                <a:latin typeface="+mn-ea"/>
              </a:rPr>
              <a:t>条给出了组合结构防火验算公式的适用范围 ，软件在进行防火验算时是否进行自动判断？</a:t>
            </a:r>
            <a:endParaRPr lang="en-US" altLang="zh-CN" sz="1800" b="0" dirty="0">
              <a:solidFill>
                <a:srgbClr val="0070C0"/>
              </a:solidFill>
              <a:latin typeface="+mn-ea"/>
            </a:endParaRPr>
          </a:p>
          <a:p>
            <a:pPr>
              <a:lnSpc>
                <a:spcPct val="150000"/>
              </a:lnSpc>
            </a:pPr>
            <a:r>
              <a:rPr lang="zh-CN" altLang="en-US" sz="1800" b="0" dirty="0">
                <a:latin typeface="+mn-ea"/>
              </a:rPr>
              <a:t>答：软件未对此条要求进行自动判断，需用户根据截面定义和计算结果文本信息自行判断。</a:t>
            </a:r>
          </a:p>
        </p:txBody>
      </p:sp>
      <p:sp>
        <p:nvSpPr>
          <p:cNvPr id="4" name="灯片编号占位符 3">
            <a:extLst>
              <a:ext uri="{FF2B5EF4-FFF2-40B4-BE49-F238E27FC236}">
                <a16:creationId xmlns:a16="http://schemas.microsoft.com/office/drawing/2014/main" id="{30C60FE8-1D69-0217-6E04-F03ADEC6AFAC}"/>
              </a:ext>
            </a:extLst>
          </p:cNvPr>
          <p:cNvSpPr>
            <a:spLocks noGrp="1"/>
          </p:cNvSpPr>
          <p:nvPr>
            <p:ph type="sldNum" sz="quarter" idx="12"/>
          </p:nvPr>
        </p:nvSpPr>
        <p:spPr/>
        <p:txBody>
          <a:bodyPr/>
          <a:lstStyle/>
          <a:p>
            <a:pPr>
              <a:defRPr/>
            </a:pPr>
            <a:fld id="{A46037C8-5B0A-4AE1-9877-D75452A8BEB9}" type="slidenum">
              <a:rPr lang="zh-CN" altLang="en-US" smtClean="0"/>
              <a:pPr>
                <a:defRPr/>
              </a:pPr>
              <a:t>32</a:t>
            </a:fld>
            <a:endParaRPr lang="zh-CN" altLang="en-US"/>
          </a:p>
        </p:txBody>
      </p:sp>
      <p:pic>
        <p:nvPicPr>
          <p:cNvPr id="6" name="图片 5">
            <a:extLst>
              <a:ext uri="{FF2B5EF4-FFF2-40B4-BE49-F238E27FC236}">
                <a16:creationId xmlns:a16="http://schemas.microsoft.com/office/drawing/2014/main" id="{4DB2106E-3BBA-D481-56D1-1F1C50031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077627"/>
            <a:ext cx="5776243" cy="3037245"/>
          </a:xfrm>
          <a:prstGeom prst="rect">
            <a:avLst/>
          </a:prstGeom>
        </p:spPr>
      </p:pic>
    </p:spTree>
    <p:extLst>
      <p:ext uri="{BB962C8B-B14F-4D97-AF65-F5344CB8AC3E}">
        <p14:creationId xmlns:p14="http://schemas.microsoft.com/office/powerpoint/2010/main" val="2593394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443E404-A944-D73E-7CE3-01D5ADC24CDD}"/>
              </a:ext>
            </a:extLst>
          </p:cNvPr>
          <p:cNvSpPr>
            <a:spLocks noGrp="1"/>
          </p:cNvSpPr>
          <p:nvPr>
            <p:ph idx="1"/>
          </p:nvPr>
        </p:nvSpPr>
        <p:spPr>
          <a:xfrm>
            <a:off x="395536" y="195487"/>
            <a:ext cx="8229600" cy="3024336"/>
          </a:xfrm>
        </p:spPr>
        <p:txBody>
          <a:bodyPr/>
          <a:lstStyle/>
          <a:p>
            <a:pPr>
              <a:lnSpc>
                <a:spcPct val="150000"/>
              </a:lnSpc>
            </a:pPr>
            <a:r>
              <a:rPr lang="en-US" altLang="zh-CN" sz="1800" b="0" kern="100" dirty="0">
                <a:solidFill>
                  <a:srgbClr val="2E74B5"/>
                </a:solidFill>
                <a:effectLst/>
                <a:latin typeface="+mn-ea"/>
                <a:cs typeface="Times New Roman" panose="02020603050405020304" pitchFamily="18" charset="0"/>
              </a:rPr>
              <a:t>9</a:t>
            </a:r>
            <a:r>
              <a:rPr lang="zh-CN" altLang="en-US" sz="1800" b="0" kern="100" dirty="0">
                <a:solidFill>
                  <a:srgbClr val="2E74B5"/>
                </a:solidFill>
                <a:effectLst/>
                <a:latin typeface="+mn-ea"/>
                <a:cs typeface="Times New Roman" panose="02020603050405020304" pitchFamily="18" charset="0"/>
              </a:rPr>
              <a:t>、</a:t>
            </a:r>
            <a:r>
              <a:rPr lang="zh-CN" altLang="zh-CN" sz="1800" b="0" kern="100" dirty="0">
                <a:solidFill>
                  <a:srgbClr val="2E74B5"/>
                </a:solidFill>
                <a:effectLst/>
                <a:latin typeface="+mn-ea"/>
                <a:cs typeface="Times New Roman" panose="02020603050405020304" pitchFamily="18" charset="0"/>
              </a:rPr>
              <a:t>当施工所用防火保护材料的等效热传导系数与设计文件要求不一致时</a:t>
            </a:r>
            <a:r>
              <a:rPr lang="zh-CN" altLang="en-US" sz="1800" b="0" kern="100" dirty="0">
                <a:solidFill>
                  <a:srgbClr val="2E74B5"/>
                </a:solidFill>
                <a:effectLst/>
                <a:latin typeface="+mn-ea"/>
                <a:cs typeface="Times New Roman" panose="02020603050405020304" pitchFamily="18" charset="0"/>
              </a:rPr>
              <a:t>，应如何解决此问题？</a:t>
            </a:r>
            <a:endParaRPr lang="en-US" altLang="zh-CN" sz="1800" b="0" kern="100" dirty="0">
              <a:solidFill>
                <a:srgbClr val="2E74B5"/>
              </a:solidFill>
              <a:effectLst/>
              <a:latin typeface="+mn-ea"/>
              <a:cs typeface="Times New Roman" panose="02020603050405020304" pitchFamily="18" charset="0"/>
            </a:endParaRPr>
          </a:p>
          <a:p>
            <a:pPr>
              <a:lnSpc>
                <a:spcPct val="150000"/>
              </a:lnSpc>
            </a:pPr>
            <a:r>
              <a:rPr lang="zh-CN" altLang="en-US" sz="1800" b="0" kern="100" dirty="0">
                <a:latin typeface="+mn-ea"/>
                <a:cs typeface="Times New Roman" panose="02020603050405020304" pitchFamily="18" charset="0"/>
              </a:rPr>
              <a:t>答：</a:t>
            </a:r>
            <a:r>
              <a:rPr lang="zh-CN" altLang="zh-CN" sz="1800" b="0" kern="100" dirty="0">
                <a:effectLst/>
                <a:latin typeface="+mn-ea"/>
                <a:cs typeface="Times New Roman" panose="02020603050405020304" pitchFamily="18" charset="0"/>
              </a:rPr>
              <a:t>根据《建筑钢结构防火技术规范》</a:t>
            </a:r>
            <a:r>
              <a:rPr lang="en-US" altLang="zh-CN" sz="1800" b="0" kern="100" dirty="0">
                <a:effectLst/>
                <a:latin typeface="+mn-ea"/>
                <a:cs typeface="Times New Roman" panose="02020603050405020304" pitchFamily="18" charset="0"/>
              </a:rPr>
              <a:t>3.1.5</a:t>
            </a:r>
            <a:r>
              <a:rPr lang="zh-CN" altLang="zh-CN" sz="1800" b="0" kern="100" dirty="0">
                <a:effectLst/>
                <a:latin typeface="+mn-ea"/>
                <a:cs typeface="Times New Roman" panose="02020603050405020304" pitchFamily="18" charset="0"/>
              </a:rPr>
              <a:t>条要求，当施工所用防火保护材料的等效热传导系数与设计文件要求不一致时，应根据防火保护层的等效热阻相等的原则确定保护层的施用厚度，并应经设计单位认可。对于非膨胀型钢结构防火涂料，可按本规范附录</a:t>
            </a:r>
            <a:r>
              <a:rPr lang="en-US" altLang="zh-CN" sz="1800" b="0" kern="100" dirty="0">
                <a:effectLst/>
                <a:latin typeface="+mn-ea"/>
                <a:cs typeface="Times New Roman" panose="02020603050405020304" pitchFamily="18" charset="0"/>
              </a:rPr>
              <a:t>A</a:t>
            </a:r>
            <a:r>
              <a:rPr lang="zh-CN" altLang="zh-CN" sz="1800" b="0" kern="100" dirty="0">
                <a:effectLst/>
                <a:latin typeface="+mn-ea"/>
                <a:cs typeface="Times New Roman" panose="02020603050405020304" pitchFamily="18" charset="0"/>
              </a:rPr>
              <a:t>确定防火保护层的施用厚度；对于膨胀型防火涂料，可根据涂层的等效热阻直接确定其施用厚度</a:t>
            </a:r>
            <a:r>
              <a:rPr lang="zh-CN" altLang="en-US" sz="1800" b="0" kern="100" dirty="0">
                <a:effectLst/>
                <a:latin typeface="+mn-ea"/>
                <a:cs typeface="Times New Roman" panose="02020603050405020304" pitchFamily="18" charset="0"/>
              </a:rPr>
              <a:t>。</a:t>
            </a:r>
            <a:endParaRPr lang="zh-CN" altLang="en-US" b="0" dirty="0">
              <a:latin typeface="+mn-ea"/>
            </a:endParaRPr>
          </a:p>
        </p:txBody>
      </p:sp>
      <p:sp>
        <p:nvSpPr>
          <p:cNvPr id="4" name="灯片编号占位符 3">
            <a:extLst>
              <a:ext uri="{FF2B5EF4-FFF2-40B4-BE49-F238E27FC236}">
                <a16:creationId xmlns:a16="http://schemas.microsoft.com/office/drawing/2014/main" id="{BE98E46E-0B2B-BDB5-47E9-93BC60451AC1}"/>
              </a:ext>
            </a:extLst>
          </p:cNvPr>
          <p:cNvSpPr>
            <a:spLocks noGrp="1"/>
          </p:cNvSpPr>
          <p:nvPr>
            <p:ph type="sldNum" sz="quarter" idx="12"/>
          </p:nvPr>
        </p:nvSpPr>
        <p:spPr/>
        <p:txBody>
          <a:bodyPr/>
          <a:lstStyle/>
          <a:p>
            <a:pPr>
              <a:defRPr/>
            </a:pPr>
            <a:fld id="{A46037C8-5B0A-4AE1-9877-D75452A8BEB9}" type="slidenum">
              <a:rPr lang="zh-CN" altLang="en-US" smtClean="0"/>
              <a:pPr>
                <a:defRPr/>
              </a:pPr>
              <a:t>33</a:t>
            </a:fld>
            <a:endParaRPr lang="zh-CN" altLang="en-US"/>
          </a:p>
        </p:txBody>
      </p:sp>
      <p:pic>
        <p:nvPicPr>
          <p:cNvPr id="8" name="图片 7">
            <a:extLst>
              <a:ext uri="{FF2B5EF4-FFF2-40B4-BE49-F238E27FC236}">
                <a16:creationId xmlns:a16="http://schemas.microsoft.com/office/drawing/2014/main" id="{DDF5FC6E-75E5-A187-34F5-94A43ED31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213041"/>
            <a:ext cx="7041490" cy="1531753"/>
          </a:xfrm>
          <a:prstGeom prst="rect">
            <a:avLst/>
          </a:prstGeom>
        </p:spPr>
      </p:pic>
    </p:spTree>
    <p:extLst>
      <p:ext uri="{BB962C8B-B14F-4D97-AF65-F5344CB8AC3E}">
        <p14:creationId xmlns:p14="http://schemas.microsoft.com/office/powerpoint/2010/main" val="601973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1D7991C-C53D-6448-2D47-5DB262B3624B}"/>
              </a:ext>
            </a:extLst>
          </p:cNvPr>
          <p:cNvSpPr>
            <a:spLocks noGrp="1"/>
          </p:cNvSpPr>
          <p:nvPr>
            <p:ph idx="1"/>
          </p:nvPr>
        </p:nvSpPr>
        <p:spPr>
          <a:xfrm>
            <a:off x="457200" y="555526"/>
            <a:ext cx="8229600" cy="3394075"/>
          </a:xfrm>
        </p:spPr>
        <p:txBody>
          <a:bodyPr/>
          <a:lstStyle/>
          <a:p>
            <a:pPr>
              <a:lnSpc>
                <a:spcPct val="150000"/>
              </a:lnSpc>
            </a:pPr>
            <a:r>
              <a:rPr lang="en-US" altLang="zh-CN" sz="1800" b="0" dirty="0">
                <a:solidFill>
                  <a:srgbClr val="0070C0"/>
                </a:solidFill>
                <a:latin typeface="+mn-ea"/>
              </a:rPr>
              <a:t>10</a:t>
            </a:r>
            <a:r>
              <a:rPr lang="zh-CN" altLang="en-US" sz="1800" b="0" dirty="0">
                <a:solidFill>
                  <a:srgbClr val="0070C0"/>
                </a:solidFill>
                <a:latin typeface="+mn-ea"/>
              </a:rPr>
              <a:t>、进行钢结构防火验算后，设计文件中应注明哪些防火设计内容？</a:t>
            </a:r>
            <a:endParaRPr lang="en-US" altLang="zh-CN" sz="1800" b="0" dirty="0">
              <a:solidFill>
                <a:srgbClr val="0070C0"/>
              </a:solidFill>
              <a:latin typeface="+mn-ea"/>
            </a:endParaRPr>
          </a:p>
          <a:p>
            <a:pPr>
              <a:lnSpc>
                <a:spcPct val="150000"/>
              </a:lnSpc>
            </a:pPr>
            <a:r>
              <a:rPr lang="zh-CN" altLang="en-US" sz="1800" b="0" dirty="0">
                <a:latin typeface="+mn-ea"/>
              </a:rPr>
              <a:t>答：</a:t>
            </a:r>
            <a:r>
              <a:rPr lang="zh-CN" altLang="zh-CN" sz="1800" b="0" kern="100" dirty="0">
                <a:effectLst/>
                <a:latin typeface="+mn-ea"/>
                <a:cs typeface="Times New Roman" panose="02020603050405020304" pitchFamily="18" charset="0"/>
              </a:rPr>
              <a:t>《建筑钢结构防火技术规范》</a:t>
            </a:r>
            <a:r>
              <a:rPr lang="en-US" altLang="zh-CN" sz="1800" b="0" kern="100" dirty="0">
                <a:effectLst/>
                <a:latin typeface="+mn-ea"/>
                <a:cs typeface="Times New Roman" panose="02020603050405020304" pitchFamily="18" charset="0"/>
              </a:rPr>
              <a:t>3.1.4</a:t>
            </a:r>
            <a:r>
              <a:rPr lang="zh-CN" altLang="zh-CN" sz="1800" b="0" kern="100" dirty="0">
                <a:effectLst/>
                <a:latin typeface="+mn-ea"/>
                <a:cs typeface="Times New Roman" panose="02020603050405020304" pitchFamily="18" charset="0"/>
              </a:rPr>
              <a:t>条：钢结构的防火设计文件应注明建筑的耐火等级、构件的设计耐火极限、构件的防火保护措施（</a:t>
            </a:r>
            <a:r>
              <a:rPr lang="en-US" altLang="zh-CN" sz="1800" b="0" kern="100" dirty="0">
                <a:effectLst/>
                <a:latin typeface="+mn-ea"/>
                <a:cs typeface="Times New Roman" panose="02020603050405020304" pitchFamily="18" charset="0"/>
              </a:rPr>
              <a:t>4.1.2</a:t>
            </a:r>
            <a:r>
              <a:rPr lang="zh-CN" altLang="zh-CN" sz="1800" b="0" kern="100" dirty="0">
                <a:effectLst/>
                <a:latin typeface="+mn-ea"/>
                <a:cs typeface="Times New Roman" panose="02020603050405020304" pitchFamily="18" charset="0"/>
              </a:rPr>
              <a:t>条）、防火材料的性能要求（《钢结构防火涂料》）及设计指标（涂层厚度、等效热传导系数或等效热阻）</a:t>
            </a:r>
            <a:r>
              <a:rPr lang="zh-CN" altLang="en-US" sz="1800" b="0" kern="100" dirty="0">
                <a:latin typeface="+mn-ea"/>
                <a:cs typeface="Times New Roman" panose="02020603050405020304" pitchFamily="18" charset="0"/>
              </a:rPr>
              <a:t>。</a:t>
            </a:r>
            <a:endParaRPr lang="en-US" altLang="zh-CN" sz="1800" b="0" kern="100" dirty="0">
              <a:effectLst/>
              <a:latin typeface="+mn-ea"/>
              <a:cs typeface="Times New Roman" panose="02020603050405020304" pitchFamily="18" charset="0"/>
            </a:endParaRPr>
          </a:p>
        </p:txBody>
      </p:sp>
      <p:sp>
        <p:nvSpPr>
          <p:cNvPr id="4" name="灯片编号占位符 3">
            <a:extLst>
              <a:ext uri="{FF2B5EF4-FFF2-40B4-BE49-F238E27FC236}">
                <a16:creationId xmlns:a16="http://schemas.microsoft.com/office/drawing/2014/main" id="{505B8B0A-ED95-6B8C-DDA7-5CD4B7897CBC}"/>
              </a:ext>
            </a:extLst>
          </p:cNvPr>
          <p:cNvSpPr>
            <a:spLocks noGrp="1"/>
          </p:cNvSpPr>
          <p:nvPr>
            <p:ph type="sldNum" sz="quarter" idx="12"/>
          </p:nvPr>
        </p:nvSpPr>
        <p:spPr/>
        <p:txBody>
          <a:bodyPr/>
          <a:lstStyle/>
          <a:p>
            <a:pPr>
              <a:defRPr/>
            </a:pPr>
            <a:fld id="{A46037C8-5B0A-4AE1-9877-D75452A8BEB9}" type="slidenum">
              <a:rPr lang="zh-CN" altLang="en-US" smtClean="0"/>
              <a:pPr>
                <a:defRPr/>
              </a:pPr>
              <a:t>34</a:t>
            </a:fld>
            <a:endParaRPr lang="zh-CN" altLang="en-US"/>
          </a:p>
        </p:txBody>
      </p:sp>
    </p:spTree>
    <p:extLst>
      <p:ext uri="{BB962C8B-B14F-4D97-AF65-F5344CB8AC3E}">
        <p14:creationId xmlns:p14="http://schemas.microsoft.com/office/powerpoint/2010/main" val="568815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65650E84-310B-4F09-8B21-C24E208CC01B}" type="slidenum">
              <a:rPr lang="zh-CN" altLang="en-US" smtClean="0"/>
              <a:pPr>
                <a:defRPr/>
              </a:pPr>
              <a:t>35</a:t>
            </a:fld>
            <a:endParaRPr lang="zh-CN" altLang="en-US" dirty="0"/>
          </a:p>
        </p:txBody>
      </p:sp>
      <p:pic>
        <p:nvPicPr>
          <p:cNvPr id="7" name="图片 6">
            <a:extLst>
              <a:ext uri="{FF2B5EF4-FFF2-40B4-BE49-F238E27FC236}">
                <a16:creationId xmlns:a16="http://schemas.microsoft.com/office/drawing/2014/main" id="{6FE3CE89-FF9D-DBA8-BE38-7D68EAB83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79"/>
            <a:ext cx="9144000" cy="50703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114BCF-00A7-4D73-9FB2-FF16118F39AD}"/>
              </a:ext>
            </a:extLst>
          </p:cNvPr>
          <p:cNvSpPr>
            <a:spLocks noGrp="1"/>
          </p:cNvSpPr>
          <p:nvPr>
            <p:ph type="title"/>
          </p:nvPr>
        </p:nvSpPr>
        <p:spPr/>
        <p:txBody>
          <a:bodyPr/>
          <a:lstStyle/>
          <a:p>
            <a:pPr algn="l"/>
            <a:r>
              <a:rPr lang="en-US" altLang="zh-CN" sz="2800" dirty="0"/>
              <a:t>1</a:t>
            </a:r>
            <a:r>
              <a:rPr lang="zh-CN" altLang="en-US" sz="2800" dirty="0"/>
              <a:t>、进行承载力法防火验算</a:t>
            </a:r>
          </a:p>
        </p:txBody>
      </p:sp>
      <p:pic>
        <p:nvPicPr>
          <p:cNvPr id="6" name="内容占位符 5">
            <a:extLst>
              <a:ext uri="{FF2B5EF4-FFF2-40B4-BE49-F238E27FC236}">
                <a16:creationId xmlns:a16="http://schemas.microsoft.com/office/drawing/2014/main" id="{E6948FF7-BDA4-08FC-DE4D-271955AF89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903289"/>
            <a:ext cx="6984776" cy="1448488"/>
          </a:xfrm>
        </p:spPr>
      </p:pic>
      <p:sp>
        <p:nvSpPr>
          <p:cNvPr id="4" name="灯片编号占位符 3">
            <a:extLst>
              <a:ext uri="{FF2B5EF4-FFF2-40B4-BE49-F238E27FC236}">
                <a16:creationId xmlns:a16="http://schemas.microsoft.com/office/drawing/2014/main" id="{56213607-BB04-5C80-430E-2907F6D58DEB}"/>
              </a:ext>
            </a:extLst>
          </p:cNvPr>
          <p:cNvSpPr>
            <a:spLocks noGrp="1"/>
          </p:cNvSpPr>
          <p:nvPr>
            <p:ph type="sldNum" sz="quarter" idx="12"/>
          </p:nvPr>
        </p:nvSpPr>
        <p:spPr/>
        <p:txBody>
          <a:bodyPr/>
          <a:lstStyle/>
          <a:p>
            <a:pPr>
              <a:defRPr/>
            </a:pPr>
            <a:fld id="{A46037C8-5B0A-4AE1-9877-D75452A8BEB9}" type="slidenum">
              <a:rPr lang="zh-CN" altLang="en-US" smtClean="0"/>
              <a:pPr>
                <a:defRPr/>
              </a:pPr>
              <a:t>4</a:t>
            </a:fld>
            <a:endParaRPr lang="zh-CN" altLang="en-US"/>
          </a:p>
        </p:txBody>
      </p:sp>
      <p:pic>
        <p:nvPicPr>
          <p:cNvPr id="8" name="图片 7">
            <a:extLst>
              <a:ext uri="{FF2B5EF4-FFF2-40B4-BE49-F238E27FC236}">
                <a16:creationId xmlns:a16="http://schemas.microsoft.com/office/drawing/2014/main" id="{E907FDE3-049F-E242-6E26-91FE14D36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29" y="2246471"/>
            <a:ext cx="6847521" cy="2897029"/>
          </a:xfrm>
          <a:prstGeom prst="rect">
            <a:avLst/>
          </a:prstGeom>
        </p:spPr>
      </p:pic>
    </p:spTree>
    <p:extLst>
      <p:ext uri="{BB962C8B-B14F-4D97-AF65-F5344CB8AC3E}">
        <p14:creationId xmlns:p14="http://schemas.microsoft.com/office/powerpoint/2010/main" val="292016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28E31E-BB2A-4882-16A7-31AE13844CD8}"/>
              </a:ext>
            </a:extLst>
          </p:cNvPr>
          <p:cNvSpPr>
            <a:spLocks noGrp="1"/>
          </p:cNvSpPr>
          <p:nvPr>
            <p:ph type="title"/>
          </p:nvPr>
        </p:nvSpPr>
        <p:spPr/>
        <p:txBody>
          <a:bodyPr/>
          <a:lstStyle/>
          <a:p>
            <a:pPr algn="l"/>
            <a:r>
              <a:rPr lang="en-US" altLang="zh-CN" sz="2800" dirty="0"/>
              <a:t>2</a:t>
            </a:r>
            <a:r>
              <a:rPr lang="zh-CN" altLang="en-US" sz="2800" dirty="0"/>
              <a:t>、防火规范结构重要性系数</a:t>
            </a:r>
          </a:p>
        </p:txBody>
      </p:sp>
      <p:sp>
        <p:nvSpPr>
          <p:cNvPr id="4" name="灯片编号占位符 3">
            <a:extLst>
              <a:ext uri="{FF2B5EF4-FFF2-40B4-BE49-F238E27FC236}">
                <a16:creationId xmlns:a16="http://schemas.microsoft.com/office/drawing/2014/main" id="{45410CC2-992B-69C3-36A2-E93667814C1B}"/>
              </a:ext>
            </a:extLst>
          </p:cNvPr>
          <p:cNvSpPr>
            <a:spLocks noGrp="1"/>
          </p:cNvSpPr>
          <p:nvPr>
            <p:ph type="sldNum" sz="quarter" idx="12"/>
          </p:nvPr>
        </p:nvSpPr>
        <p:spPr/>
        <p:txBody>
          <a:bodyPr/>
          <a:lstStyle/>
          <a:p>
            <a:pPr>
              <a:defRPr/>
            </a:pPr>
            <a:fld id="{A46037C8-5B0A-4AE1-9877-D75452A8BEB9}" type="slidenum">
              <a:rPr lang="zh-CN" altLang="en-US" smtClean="0"/>
              <a:pPr>
                <a:defRPr/>
              </a:pPr>
              <a:t>5</a:t>
            </a:fld>
            <a:endParaRPr lang="zh-CN" altLang="en-US"/>
          </a:p>
        </p:txBody>
      </p:sp>
      <p:pic>
        <p:nvPicPr>
          <p:cNvPr id="10" name="内容占位符 9">
            <a:extLst>
              <a:ext uri="{FF2B5EF4-FFF2-40B4-BE49-F238E27FC236}">
                <a16:creationId xmlns:a16="http://schemas.microsoft.com/office/drawing/2014/main" id="{6B0C92D7-A8DF-8E74-5A1A-E8DF0F6298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843558"/>
            <a:ext cx="5005535" cy="4372425"/>
          </a:xfrm>
        </p:spPr>
      </p:pic>
    </p:spTree>
    <p:extLst>
      <p:ext uri="{BB962C8B-B14F-4D97-AF65-F5344CB8AC3E}">
        <p14:creationId xmlns:p14="http://schemas.microsoft.com/office/powerpoint/2010/main" val="8490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6EC5F4-B54C-7DC7-234B-741A7196A144}"/>
              </a:ext>
            </a:extLst>
          </p:cNvPr>
          <p:cNvSpPr>
            <a:spLocks noGrp="1"/>
          </p:cNvSpPr>
          <p:nvPr>
            <p:ph type="title"/>
          </p:nvPr>
        </p:nvSpPr>
        <p:spPr/>
        <p:txBody>
          <a:bodyPr/>
          <a:lstStyle/>
          <a:p>
            <a:pPr algn="l"/>
            <a:r>
              <a:rPr lang="en-US" altLang="zh-CN" sz="2800" dirty="0"/>
              <a:t>3</a:t>
            </a:r>
            <a:r>
              <a:rPr lang="zh-CN" altLang="en-US" sz="2800" dirty="0"/>
              <a:t>、承载力验算时温度内力折减系数</a:t>
            </a:r>
          </a:p>
        </p:txBody>
      </p:sp>
      <p:pic>
        <p:nvPicPr>
          <p:cNvPr id="6" name="内容占位符 5">
            <a:extLst>
              <a:ext uri="{FF2B5EF4-FFF2-40B4-BE49-F238E27FC236}">
                <a16:creationId xmlns:a16="http://schemas.microsoft.com/office/drawing/2014/main" id="{58D0D1F1-6838-BBF6-3A2D-E6D025E116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03598"/>
            <a:ext cx="7468201" cy="1582021"/>
          </a:xfrm>
        </p:spPr>
      </p:pic>
      <p:sp>
        <p:nvSpPr>
          <p:cNvPr id="4" name="灯片编号占位符 3">
            <a:extLst>
              <a:ext uri="{FF2B5EF4-FFF2-40B4-BE49-F238E27FC236}">
                <a16:creationId xmlns:a16="http://schemas.microsoft.com/office/drawing/2014/main" id="{CBA09DBA-9D58-C4C9-1A64-221A0E5CC64E}"/>
              </a:ext>
            </a:extLst>
          </p:cNvPr>
          <p:cNvSpPr>
            <a:spLocks noGrp="1"/>
          </p:cNvSpPr>
          <p:nvPr>
            <p:ph type="sldNum" sz="quarter" idx="12"/>
          </p:nvPr>
        </p:nvSpPr>
        <p:spPr/>
        <p:txBody>
          <a:bodyPr/>
          <a:lstStyle/>
          <a:p>
            <a:pPr>
              <a:defRPr/>
            </a:pPr>
            <a:fld id="{A46037C8-5B0A-4AE1-9877-D75452A8BEB9}" type="slidenum">
              <a:rPr lang="zh-CN" altLang="en-US" smtClean="0"/>
              <a:pPr>
                <a:defRPr/>
              </a:pPr>
              <a:t>6</a:t>
            </a:fld>
            <a:endParaRPr lang="zh-CN" altLang="en-US"/>
          </a:p>
        </p:txBody>
      </p:sp>
      <p:sp>
        <p:nvSpPr>
          <p:cNvPr id="7" name="文本框 6">
            <a:extLst>
              <a:ext uri="{FF2B5EF4-FFF2-40B4-BE49-F238E27FC236}">
                <a16:creationId xmlns:a16="http://schemas.microsoft.com/office/drawing/2014/main" id="{CB8C9BC5-AC1F-22B7-36B7-63FFFA414BE8}"/>
              </a:ext>
            </a:extLst>
          </p:cNvPr>
          <p:cNvSpPr txBox="1"/>
          <p:nvPr/>
        </p:nvSpPr>
        <p:spPr>
          <a:xfrm>
            <a:off x="683568" y="3075806"/>
            <a:ext cx="7241833" cy="1015663"/>
          </a:xfrm>
          <a:prstGeom prst="rect">
            <a:avLst/>
          </a:prstGeom>
          <a:noFill/>
        </p:spPr>
        <p:txBody>
          <a:bodyPr wrap="square" rtlCol="0">
            <a:spAutoFit/>
          </a:bodyPr>
          <a:lstStyle/>
          <a:p>
            <a:r>
              <a:rPr lang="zh-CN" altLang="en-US" sz="2000" dirty="0"/>
              <a:t>      </a:t>
            </a:r>
            <a:r>
              <a:rPr lang="zh-CN" altLang="en-US" sz="2000" dirty="0">
                <a:latin typeface="+mn-ea"/>
                <a:ea typeface="+mn-ea"/>
              </a:rPr>
              <a:t>考虑火灾过程中，构件会有较大变形释放部分温度应力，在这一有利效应下，实际对构件产生的内力小于直接按温度荷载计算的值。 </a:t>
            </a:r>
          </a:p>
        </p:txBody>
      </p:sp>
    </p:spTree>
    <p:extLst>
      <p:ext uri="{BB962C8B-B14F-4D97-AF65-F5344CB8AC3E}">
        <p14:creationId xmlns:p14="http://schemas.microsoft.com/office/powerpoint/2010/main" val="196866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39A62B-93AB-73DD-1D22-0A3F60CC6633}"/>
              </a:ext>
            </a:extLst>
          </p:cNvPr>
          <p:cNvSpPr>
            <a:spLocks noGrp="1"/>
          </p:cNvSpPr>
          <p:nvPr>
            <p:ph type="title"/>
          </p:nvPr>
        </p:nvSpPr>
        <p:spPr/>
        <p:txBody>
          <a:bodyPr/>
          <a:lstStyle/>
          <a:p>
            <a:pPr algn="l"/>
            <a:r>
              <a:rPr lang="en-US" altLang="zh-CN" sz="2800" dirty="0"/>
              <a:t>4</a:t>
            </a:r>
            <a:r>
              <a:rPr lang="zh-CN" altLang="en-US" sz="2800" dirty="0"/>
              <a:t>、燃烧物类型：纤维类或烃类</a:t>
            </a:r>
          </a:p>
        </p:txBody>
      </p:sp>
      <p:pic>
        <p:nvPicPr>
          <p:cNvPr id="6" name="内容占位符 5">
            <a:extLst>
              <a:ext uri="{FF2B5EF4-FFF2-40B4-BE49-F238E27FC236}">
                <a16:creationId xmlns:a16="http://schemas.microsoft.com/office/drawing/2014/main" id="{24A1B244-D73C-7DEA-4262-C0B3562407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888" y="987574"/>
            <a:ext cx="7685505" cy="3652665"/>
          </a:xfrm>
        </p:spPr>
      </p:pic>
      <p:sp>
        <p:nvSpPr>
          <p:cNvPr id="4" name="灯片编号占位符 3">
            <a:extLst>
              <a:ext uri="{FF2B5EF4-FFF2-40B4-BE49-F238E27FC236}">
                <a16:creationId xmlns:a16="http://schemas.microsoft.com/office/drawing/2014/main" id="{805CF461-03D1-EE88-EDE2-CC3FEA23566F}"/>
              </a:ext>
            </a:extLst>
          </p:cNvPr>
          <p:cNvSpPr>
            <a:spLocks noGrp="1"/>
          </p:cNvSpPr>
          <p:nvPr>
            <p:ph type="sldNum" sz="quarter" idx="12"/>
          </p:nvPr>
        </p:nvSpPr>
        <p:spPr/>
        <p:txBody>
          <a:bodyPr/>
          <a:lstStyle/>
          <a:p>
            <a:pPr>
              <a:defRPr/>
            </a:pPr>
            <a:fld id="{A46037C8-5B0A-4AE1-9877-D75452A8BEB9}" type="slidenum">
              <a:rPr lang="zh-CN" altLang="en-US" smtClean="0"/>
              <a:pPr>
                <a:defRPr/>
              </a:pPr>
              <a:t>7</a:t>
            </a:fld>
            <a:endParaRPr lang="zh-CN" altLang="en-US"/>
          </a:p>
        </p:txBody>
      </p:sp>
    </p:spTree>
    <p:extLst>
      <p:ext uri="{BB962C8B-B14F-4D97-AF65-F5344CB8AC3E}">
        <p14:creationId xmlns:p14="http://schemas.microsoft.com/office/powerpoint/2010/main" val="96662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74D6BF-1498-88F8-4417-8F081F5755CA}"/>
              </a:ext>
            </a:extLst>
          </p:cNvPr>
          <p:cNvSpPr>
            <a:spLocks noGrp="1"/>
          </p:cNvSpPr>
          <p:nvPr>
            <p:ph type="title"/>
          </p:nvPr>
        </p:nvSpPr>
        <p:spPr>
          <a:xfrm>
            <a:off x="457200" y="-94327"/>
            <a:ext cx="8229600" cy="857250"/>
          </a:xfrm>
        </p:spPr>
        <p:txBody>
          <a:bodyPr/>
          <a:lstStyle/>
          <a:p>
            <a:pPr algn="l"/>
            <a:r>
              <a:rPr lang="en-US" altLang="zh-CN" sz="2800" dirty="0"/>
              <a:t>5</a:t>
            </a:r>
            <a:r>
              <a:rPr lang="zh-CN" altLang="en-US" sz="2800" dirty="0"/>
              <a:t>、保护层类型：外边缘型和非外边缘型</a:t>
            </a:r>
          </a:p>
        </p:txBody>
      </p:sp>
      <p:pic>
        <p:nvPicPr>
          <p:cNvPr id="6" name="内容占位符 5">
            <a:extLst>
              <a:ext uri="{FF2B5EF4-FFF2-40B4-BE49-F238E27FC236}">
                <a16:creationId xmlns:a16="http://schemas.microsoft.com/office/drawing/2014/main" id="{F0265AF2-D656-6BB7-B325-8F7F3616D8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430354"/>
            <a:ext cx="3468406" cy="2690152"/>
          </a:xfrm>
        </p:spPr>
      </p:pic>
      <p:sp>
        <p:nvSpPr>
          <p:cNvPr id="4" name="灯片编号占位符 3">
            <a:extLst>
              <a:ext uri="{FF2B5EF4-FFF2-40B4-BE49-F238E27FC236}">
                <a16:creationId xmlns:a16="http://schemas.microsoft.com/office/drawing/2014/main" id="{D085E1BB-0685-2470-4646-A80FFAEA42DB}"/>
              </a:ext>
            </a:extLst>
          </p:cNvPr>
          <p:cNvSpPr>
            <a:spLocks noGrp="1"/>
          </p:cNvSpPr>
          <p:nvPr>
            <p:ph type="sldNum" sz="quarter" idx="12"/>
          </p:nvPr>
        </p:nvSpPr>
        <p:spPr/>
        <p:txBody>
          <a:bodyPr/>
          <a:lstStyle/>
          <a:p>
            <a:pPr>
              <a:defRPr/>
            </a:pPr>
            <a:fld id="{A46037C8-5B0A-4AE1-9877-D75452A8BEB9}" type="slidenum">
              <a:rPr lang="zh-CN" altLang="en-US" smtClean="0"/>
              <a:pPr>
                <a:defRPr/>
              </a:pPr>
              <a:t>8</a:t>
            </a:fld>
            <a:endParaRPr lang="zh-CN" altLang="en-US"/>
          </a:p>
        </p:txBody>
      </p:sp>
      <p:pic>
        <p:nvPicPr>
          <p:cNvPr id="8" name="图片 7">
            <a:extLst>
              <a:ext uri="{FF2B5EF4-FFF2-40B4-BE49-F238E27FC236}">
                <a16:creationId xmlns:a16="http://schemas.microsoft.com/office/drawing/2014/main" id="{0ED0796F-4E23-D0DA-ED03-459F8D0C4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555526"/>
            <a:ext cx="3672408" cy="5455389"/>
          </a:xfrm>
          <a:prstGeom prst="rect">
            <a:avLst/>
          </a:prstGeom>
        </p:spPr>
      </p:pic>
      <p:pic>
        <p:nvPicPr>
          <p:cNvPr id="12" name="图片 11">
            <a:extLst>
              <a:ext uri="{FF2B5EF4-FFF2-40B4-BE49-F238E27FC236}">
                <a16:creationId xmlns:a16="http://schemas.microsoft.com/office/drawing/2014/main" id="{64569983-8335-85F6-7AE9-F4B86E0FE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56" y="796346"/>
            <a:ext cx="4096090" cy="1634008"/>
          </a:xfrm>
          <a:prstGeom prst="rect">
            <a:avLst/>
          </a:prstGeom>
        </p:spPr>
      </p:pic>
    </p:spTree>
    <p:extLst>
      <p:ext uri="{BB962C8B-B14F-4D97-AF65-F5344CB8AC3E}">
        <p14:creationId xmlns:p14="http://schemas.microsoft.com/office/powerpoint/2010/main" val="111688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810BD7-BC0D-1CF2-FBBD-34C2C782D4C3}"/>
              </a:ext>
            </a:extLst>
          </p:cNvPr>
          <p:cNvSpPr>
            <a:spLocks noGrp="1"/>
          </p:cNvSpPr>
          <p:nvPr>
            <p:ph type="title"/>
          </p:nvPr>
        </p:nvSpPr>
        <p:spPr>
          <a:xfrm>
            <a:off x="277749" y="0"/>
            <a:ext cx="8229600" cy="771550"/>
          </a:xfrm>
        </p:spPr>
        <p:txBody>
          <a:bodyPr/>
          <a:lstStyle/>
          <a:p>
            <a:pPr algn="l"/>
            <a:r>
              <a:rPr lang="en-US" altLang="zh-CN" sz="2800" dirty="0"/>
              <a:t>6</a:t>
            </a:r>
            <a:r>
              <a:rPr lang="zh-CN" altLang="en-US" sz="2800" dirty="0"/>
              <a:t>、使用耐火钢</a:t>
            </a:r>
          </a:p>
        </p:txBody>
      </p:sp>
      <p:sp>
        <p:nvSpPr>
          <p:cNvPr id="3" name="内容占位符 2">
            <a:extLst>
              <a:ext uri="{FF2B5EF4-FFF2-40B4-BE49-F238E27FC236}">
                <a16:creationId xmlns:a16="http://schemas.microsoft.com/office/drawing/2014/main" id="{E6079518-5076-89BB-AF8D-82C9E675C2AF}"/>
              </a:ext>
            </a:extLst>
          </p:cNvPr>
          <p:cNvSpPr>
            <a:spLocks noGrp="1"/>
          </p:cNvSpPr>
          <p:nvPr>
            <p:ph idx="1"/>
          </p:nvPr>
        </p:nvSpPr>
        <p:spPr>
          <a:xfrm>
            <a:off x="277749" y="555526"/>
            <a:ext cx="8075240" cy="1227584"/>
          </a:xfrm>
        </p:spPr>
        <p:txBody>
          <a:bodyPr/>
          <a:lstStyle/>
          <a:p>
            <a:pPr>
              <a:lnSpc>
                <a:spcPct val="150000"/>
              </a:lnSpc>
            </a:pPr>
            <a:r>
              <a:rPr lang="zh-CN" altLang="zh-CN" sz="1800" b="0" dirty="0">
                <a:solidFill>
                  <a:srgbClr val="000000"/>
                </a:solidFill>
                <a:effectLst/>
                <a:latin typeface="+mn-ea"/>
                <a:cs typeface="Times New Roman" panose="02020603050405020304" pitchFamily="18" charset="0"/>
              </a:rPr>
              <a:t>耐火钢：在</a:t>
            </a:r>
            <a:r>
              <a:rPr lang="en-US" altLang="zh-CN" sz="1800" b="0" dirty="0">
                <a:solidFill>
                  <a:srgbClr val="000000"/>
                </a:solidFill>
                <a:effectLst/>
                <a:latin typeface="+mn-ea"/>
                <a:cs typeface="Times New Roman" panose="02020603050405020304" pitchFamily="18" charset="0"/>
              </a:rPr>
              <a:t>600</a:t>
            </a:r>
            <a:r>
              <a:rPr lang="zh-CN" altLang="zh-CN" sz="1800" b="0" dirty="0">
                <a:solidFill>
                  <a:srgbClr val="000000"/>
                </a:solidFill>
                <a:effectLst/>
                <a:latin typeface="+mn-ea"/>
                <a:cs typeface="Times New Roman" panose="02020603050405020304" pitchFamily="18" charset="0"/>
              </a:rPr>
              <a:t>℃温度时的屈服强度不小于其常温屈服强度</a:t>
            </a:r>
            <a:r>
              <a:rPr lang="en-US" altLang="zh-CN" sz="1800" b="0" dirty="0">
                <a:solidFill>
                  <a:srgbClr val="000000"/>
                </a:solidFill>
                <a:effectLst/>
                <a:latin typeface="+mn-ea"/>
                <a:cs typeface="Times New Roman" panose="02020603050405020304" pitchFamily="18" charset="0"/>
              </a:rPr>
              <a:t>2/3</a:t>
            </a:r>
            <a:r>
              <a:rPr lang="zh-CN" altLang="zh-CN" sz="1800" b="0" dirty="0">
                <a:solidFill>
                  <a:srgbClr val="000000"/>
                </a:solidFill>
                <a:effectLst/>
                <a:latin typeface="+mn-ea"/>
                <a:cs typeface="Times New Roman" panose="02020603050405020304" pitchFamily="18" charset="0"/>
              </a:rPr>
              <a:t>的钢材，通常是在冶炼时加入合金元素使得钢构件耐火性能增加，一般用在比较重要的结构中。</a:t>
            </a:r>
            <a:endParaRPr lang="zh-CN" altLang="zh-CN" sz="1800" b="0" dirty="0">
              <a:effectLst/>
              <a:latin typeface="+mn-ea"/>
              <a:cs typeface="Times New Roman" panose="02020603050405020304" pitchFamily="18" charset="0"/>
            </a:endParaRPr>
          </a:p>
          <a:p>
            <a:endParaRPr lang="zh-CN" altLang="en-US" dirty="0"/>
          </a:p>
        </p:txBody>
      </p:sp>
      <p:sp>
        <p:nvSpPr>
          <p:cNvPr id="4" name="灯片编号占位符 3">
            <a:extLst>
              <a:ext uri="{FF2B5EF4-FFF2-40B4-BE49-F238E27FC236}">
                <a16:creationId xmlns:a16="http://schemas.microsoft.com/office/drawing/2014/main" id="{50112006-E0AD-198D-5D2B-C8DDCC6D3D81}"/>
              </a:ext>
            </a:extLst>
          </p:cNvPr>
          <p:cNvSpPr>
            <a:spLocks noGrp="1"/>
          </p:cNvSpPr>
          <p:nvPr>
            <p:ph type="sldNum" sz="quarter" idx="12"/>
          </p:nvPr>
        </p:nvSpPr>
        <p:spPr/>
        <p:txBody>
          <a:bodyPr/>
          <a:lstStyle/>
          <a:p>
            <a:pPr>
              <a:defRPr/>
            </a:pPr>
            <a:fld id="{A46037C8-5B0A-4AE1-9877-D75452A8BEB9}" type="slidenum">
              <a:rPr lang="zh-CN" altLang="en-US" smtClean="0"/>
              <a:pPr>
                <a:defRPr/>
              </a:pPr>
              <a:t>9</a:t>
            </a:fld>
            <a:endParaRPr lang="zh-CN" altLang="en-US"/>
          </a:p>
        </p:txBody>
      </p:sp>
      <p:pic>
        <p:nvPicPr>
          <p:cNvPr id="6" name="图片 5">
            <a:extLst>
              <a:ext uri="{FF2B5EF4-FFF2-40B4-BE49-F238E27FC236}">
                <a16:creationId xmlns:a16="http://schemas.microsoft.com/office/drawing/2014/main" id="{B1245A45-9831-5118-EBA4-191743172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625" y="1520830"/>
            <a:ext cx="5257722" cy="3508714"/>
          </a:xfrm>
          <a:prstGeom prst="rect">
            <a:avLst/>
          </a:prstGeom>
        </p:spPr>
      </p:pic>
      <p:pic>
        <p:nvPicPr>
          <p:cNvPr id="8" name="图片 7">
            <a:extLst>
              <a:ext uri="{FF2B5EF4-FFF2-40B4-BE49-F238E27FC236}">
                <a16:creationId xmlns:a16="http://schemas.microsoft.com/office/drawing/2014/main" id="{240B3F31-D638-0DB8-A2BA-E17338ABC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03" y="2124072"/>
            <a:ext cx="3138112" cy="533446"/>
          </a:xfrm>
          <a:prstGeom prst="rect">
            <a:avLst/>
          </a:prstGeom>
        </p:spPr>
      </p:pic>
      <p:pic>
        <p:nvPicPr>
          <p:cNvPr id="10" name="图片 9">
            <a:extLst>
              <a:ext uri="{FF2B5EF4-FFF2-40B4-BE49-F238E27FC236}">
                <a16:creationId xmlns:a16="http://schemas.microsoft.com/office/drawing/2014/main" id="{4CEEB63E-BE97-1615-A3B1-BD85C81F1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03" y="3275187"/>
            <a:ext cx="3138112" cy="502964"/>
          </a:xfrm>
          <a:prstGeom prst="rect">
            <a:avLst/>
          </a:prstGeom>
        </p:spPr>
      </p:pic>
    </p:spTree>
    <p:extLst>
      <p:ext uri="{BB962C8B-B14F-4D97-AF65-F5344CB8AC3E}">
        <p14:creationId xmlns:p14="http://schemas.microsoft.com/office/powerpoint/2010/main" val="42897728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COLOR_SCHEME_SHAPE_ID" val="49"/>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4478_6*l_h_i*1_1_1"/>
  <p:tag name="KSO_WM_TEMPLATE_CATEGORY" val="custom"/>
  <p:tag name="KSO_WM_TEMPLATE_INDEX" val="20204478"/>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UNIT_COLOR_SCHEME_SHAPE_ID" val="50"/>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4478_6*l_h_i*1_1_2"/>
  <p:tag name="KSO_WM_TEMPLATE_CATEGORY" val="custom"/>
  <p:tag name="KSO_WM_TEMPLATE_INDEX" val="20204478"/>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COLOR_SCHEME_SHAPE_ID" val="52"/>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78_6*l_h_i*1_1_1"/>
  <p:tag name="KSO_WM_TEMPLATE_CATEGORY" val="custom"/>
  <p:tag name="KSO_WM_TEMPLATE_INDEX" val="20204478"/>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6"/>
  <p:tag name="KSO_WM_UNIT_COLOR_SCHEME_PARENT_PAGE" val="0_4"/>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478_6*l_h_f*1_1_1"/>
  <p:tag name="KSO_WM_TEMPLATE_CATEGORY" val="custom"/>
  <p:tag name="KSO_WM_TEMPLATE_INDEX" val="202044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UNIT_COLOR_SCHEME_SHAPE_ID" val="50"/>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4478_6*l_h_i*1_1_2"/>
  <p:tag name="KSO_WM_TEMPLATE_CATEGORY" val="custom"/>
  <p:tag name="KSO_WM_TEMPLATE_INDEX" val="20204478"/>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COLOR_SCHEME_SHAPE_ID" val="52"/>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78_6*l_h_i*1_1_1"/>
  <p:tag name="KSO_WM_TEMPLATE_CATEGORY" val="custom"/>
  <p:tag name="KSO_WM_TEMPLATE_INDEX" val="20204478"/>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6"/>
  <p:tag name="KSO_WM_UNIT_COLOR_SCHEME_PARENT_PAGE" val="0_4"/>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478_6*l_h_f*1_1_1"/>
  <p:tag name="KSO_WM_TEMPLATE_CATEGORY" val="custom"/>
  <p:tag name="KSO_WM_TEMPLATE_INDEX" val="202044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COLOR_SCHEME_SHAPE_ID" val="39"/>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4478_6*l_h_i*1_2_1"/>
  <p:tag name="KSO_WM_TEMPLATE_CATEGORY" val="custom"/>
  <p:tag name="KSO_WM_TEMPLATE_INDEX" val="20204478"/>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UNIT_COLOR_SCHEME_SHAPE_ID" val="40"/>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4478_6*l_h_i*1_2_2"/>
  <p:tag name="KSO_WM_TEMPLATE_CATEGORY" val="custom"/>
  <p:tag name="KSO_WM_TEMPLATE_INDEX" val="20204478"/>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COLOR_SCHEME_SHAPE_ID" val="42"/>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04478_6*l_h_i*1_2_1"/>
  <p:tag name="KSO_WM_TEMPLATE_CATEGORY" val="custom"/>
  <p:tag name="KSO_WM_TEMPLATE_INDEX" val="20204478"/>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45"/>
  <p:tag name="KSO_WM_UNIT_COLOR_SCHEME_PARENT_PAGE" val="0_4"/>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478_6*l_h_f*1_2_1"/>
  <p:tag name="KSO_WM_TEMPLATE_CATEGORY" val="custom"/>
  <p:tag name="KSO_WM_TEMPLATE_INDEX" val="202044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COLOR_SCHEME_SHAPE_ID" val="49"/>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4478_6*l_h_i*1_1_1"/>
  <p:tag name="KSO_WM_TEMPLATE_CATEGORY" val="custom"/>
  <p:tag name="KSO_WM_TEMPLATE_INDEX" val="20204478"/>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heme/theme1.xml><?xml version="1.0" encoding="utf-8"?>
<a:theme xmlns:a="http://schemas.openxmlformats.org/drawingml/2006/main" name="yj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yjk</Template>
  <TotalTime>5296</TotalTime>
  <Words>1445</Words>
  <Application>Microsoft Office PowerPoint</Application>
  <PresentationFormat>全屏显示(16:9)</PresentationFormat>
  <Paragraphs>98</Paragraphs>
  <Slides>35</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35</vt:i4>
      </vt:variant>
    </vt:vector>
  </HeadingPairs>
  <TitlesOfParts>
    <vt:vector size="43" baseType="lpstr">
      <vt:lpstr>黑体</vt:lpstr>
      <vt:lpstr>隶书</vt:lpstr>
      <vt:lpstr>宋体</vt:lpstr>
      <vt:lpstr>微软雅黑</vt:lpstr>
      <vt:lpstr>幼圆</vt:lpstr>
      <vt:lpstr>Arial</vt:lpstr>
      <vt:lpstr>Calibri</vt:lpstr>
      <vt:lpstr>yjk</vt:lpstr>
      <vt:lpstr>YJK钢结构防火设计验算</vt:lpstr>
      <vt:lpstr>PowerPoint 演示文稿</vt:lpstr>
      <vt:lpstr>PowerPoint 演示文稿</vt:lpstr>
      <vt:lpstr>1、进行承载力法防火验算</vt:lpstr>
      <vt:lpstr>2、防火规范结构重要性系数</vt:lpstr>
      <vt:lpstr>3、承载力验算时温度内力折减系数</vt:lpstr>
      <vt:lpstr>4、燃烧物类型：纤维类或烃类</vt:lpstr>
      <vt:lpstr>5、保护层类型：外边缘型和非外边缘型</vt:lpstr>
      <vt:lpstr>6、使用耐火钢</vt:lpstr>
      <vt:lpstr>7、轴向和非轴向受力构件考虑温度组合</vt:lpstr>
      <vt:lpstr>8、设计耐火极限</vt:lpstr>
      <vt:lpstr>9、防火涂料类别-《钢结构防火涂料应用技术规程》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北京盈建科软件有限责任公司 (Beijing YJK Building Software Co., Ltd.)</dc:title>
  <dc:creator>yjk</dc:creator>
  <cp:lastModifiedBy>泽云 余</cp:lastModifiedBy>
  <cp:revision>2031</cp:revision>
  <dcterms:created xsi:type="dcterms:W3CDTF">2020-12-03T11:37:42Z</dcterms:created>
  <dcterms:modified xsi:type="dcterms:W3CDTF">2023-08-07T12:37:07Z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