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8" r:id="rId4"/>
    <p:sldMasterId id="2147483662" r:id="rId5"/>
    <p:sldMasterId id="2147483667" r:id="rId6"/>
    <p:sldMasterId id="2147483676" r:id="rId7"/>
  </p:sldMasterIdLst>
  <p:notesMasterIdLst>
    <p:notesMasterId r:id="rId9"/>
  </p:notesMasterIdLst>
  <p:handoutMasterIdLst>
    <p:handoutMasterId r:id="rId24"/>
  </p:handoutMasterIdLst>
  <p:sldIdLst>
    <p:sldId id="4848" r:id="rId8"/>
    <p:sldId id="5803" r:id="rId10"/>
    <p:sldId id="5830" r:id="rId11"/>
    <p:sldId id="5805" r:id="rId12"/>
    <p:sldId id="5831" r:id="rId13"/>
    <p:sldId id="5832" r:id="rId14"/>
    <p:sldId id="5833" r:id="rId15"/>
    <p:sldId id="5838" r:id="rId16"/>
    <p:sldId id="5834" r:id="rId17"/>
    <p:sldId id="5839" r:id="rId18"/>
    <p:sldId id="5835" r:id="rId19"/>
    <p:sldId id="5840" r:id="rId20"/>
    <p:sldId id="5811" r:id="rId21"/>
    <p:sldId id="5858" r:id="rId22"/>
    <p:sldId id="5798" r:id="rId23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7" userDrawn="1">
          <p15:clr>
            <a:srgbClr val="A4A3A4"/>
          </p15:clr>
        </p15:guide>
        <p15:guide id="2" pos="570" userDrawn="1">
          <p15:clr>
            <a:srgbClr val="A4A3A4"/>
          </p15:clr>
        </p15:guide>
        <p15:guide id="3" pos="6979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  <p:cmAuthor id="3" name="win10" initials="w" lastIdx="1" clrIdx="2"/>
  <p:cmAuthor id="4" name="郭丽云" initials="郭" lastIdx="4" clrIdx="3"/>
  <p:cmAuthor id="5" name="马川三" initials="马川三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5B9"/>
    <a:srgbClr val="0043A6"/>
    <a:srgbClr val="F8CA3F"/>
    <a:srgbClr val="2982A2"/>
    <a:srgbClr val="16517F"/>
    <a:srgbClr val="4F80BD"/>
    <a:srgbClr val="376594"/>
    <a:srgbClr val="1F74AD"/>
    <a:srgbClr val="3498DB"/>
    <a:srgbClr val="F5D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8" autoAdjust="0"/>
    <p:restoredTop sz="88084" autoAdjust="0"/>
  </p:normalViewPr>
  <p:slideViewPr>
    <p:cSldViewPr snapToGrid="0" showGuides="1">
      <p:cViewPr varScale="1">
        <p:scale>
          <a:sx n="102" d="100"/>
          <a:sy n="102" d="100"/>
        </p:scale>
        <p:origin x="690" y="354"/>
      </p:cViewPr>
      <p:guideLst>
        <p:guide orient="horz" pos="1297"/>
        <p:guide pos="570"/>
        <p:guide pos="6979"/>
        <p:guide orient="horz" pos="34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902"/>
    </p:cViewPr>
  </p:sorterViewPr>
  <p:notesViewPr>
    <p:cSldViewPr snapToGrid="0">
      <p:cViewPr varScale="1">
        <p:scale>
          <a:sx n="125" d="100"/>
          <a:sy n="125" d="100"/>
        </p:scale>
        <p:origin x="40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62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F5359-D3B9-4151-8BAB-617FD84651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27ED8-2350-4510-8436-68339B99EE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3" Type="http://schemas.microsoft.com/office/2007/relationships/hdphoto" Target="../media/image1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867835" y="5827151"/>
            <a:ext cx="6652651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  <a:endParaRPr lang="en-US" altLang="zh-CN" dirty="0"/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4867837" y="5530880"/>
            <a:ext cx="665265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  <a:endParaRPr lang="en-US" altLang="zh-CN" dirty="0"/>
          </a:p>
        </p:txBody>
      </p:sp>
      <p:grpSp>
        <p:nvGrpSpPr>
          <p:cNvPr id="9" name="组合 13"/>
          <p:cNvGrpSpPr>
            <a:grpSpLocks noChangeAspect="1"/>
          </p:cNvGrpSpPr>
          <p:nvPr userDrawn="1"/>
        </p:nvGrpSpPr>
        <p:grpSpPr bwMode="auto">
          <a:xfrm>
            <a:off x="6804025" y="3178179"/>
            <a:ext cx="5578475" cy="3481388"/>
            <a:chOff x="0" y="0"/>
            <a:chExt cx="5324473" cy="3322983"/>
          </a:xfrm>
        </p:grpSpPr>
        <p:pic>
          <p:nvPicPr>
            <p:cNvPr id="10" name="图片 1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344" y="0"/>
              <a:ext cx="5318129" cy="1642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1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632435"/>
              <a:ext cx="5178427" cy="16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2632075" y="2867308"/>
            <a:ext cx="6652651" cy="10895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1" rIns="91440" bIns="45721">
            <a:spAutoFit/>
          </a:bodyPr>
          <a:lstStyle>
            <a:lvl1pPr>
              <a:defRPr lang="zh-CN" altLang="en-US" sz="7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defTabSz="914400"/>
            <a:r>
              <a:rPr lang="en-US" altLang="zh-CN" dirty="0"/>
              <a:t>THANKS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11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盈建科LOGO单色-0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/>
          <a:srcRect l="39026" t="33464" b="30258"/>
          <a:stretch>
            <a:fillRect/>
          </a:stretch>
        </p:blipFill>
        <p:spPr>
          <a:xfrm>
            <a:off x="9845217" y="193463"/>
            <a:ext cx="2246207" cy="4969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95" y="1"/>
            <a:ext cx="9697405" cy="666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19285" r="-3887" b="6857"/>
          <a:stretch>
            <a:fillRect/>
          </a:stretch>
        </p:blipFill>
        <p:spPr>
          <a:xfrm>
            <a:off x="1" y="0"/>
            <a:ext cx="8549756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40" y="1911808"/>
            <a:ext cx="5042444" cy="5153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95" y="1"/>
            <a:ext cx="9697405" cy="666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19285" r="-7902" b="9285"/>
          <a:stretch>
            <a:fillRect/>
          </a:stretch>
        </p:blipFill>
        <p:spPr>
          <a:xfrm>
            <a:off x="17043" y="2373588"/>
            <a:ext cx="5427926" cy="4484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19285" r="-7901" b="8909"/>
          <a:stretch>
            <a:fillRect/>
          </a:stretch>
        </p:blipFill>
        <p:spPr>
          <a:xfrm flipH="1">
            <a:off x="3280552" y="190501"/>
            <a:ext cx="8912648" cy="666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272699" y="2306525"/>
            <a:ext cx="4638911" cy="45514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"/>
            <a:ext cx="9697405" cy="666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62" y="914400"/>
            <a:ext cx="979971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62" y="3560400"/>
            <a:ext cx="979971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60" y="-58479"/>
            <a:ext cx="12289560" cy="69164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11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95" y="1"/>
            <a:ext cx="9697405" cy="666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95" y="1"/>
            <a:ext cx="9697405" cy="666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19285" r="-3887" b="6857"/>
          <a:stretch>
            <a:fillRect/>
          </a:stretch>
        </p:blipFill>
        <p:spPr>
          <a:xfrm>
            <a:off x="1" y="0"/>
            <a:ext cx="8549756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40" y="1911808"/>
            <a:ext cx="5042444" cy="5153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95" y="1"/>
            <a:ext cx="9697405" cy="666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19285" r="-7902" b="9285"/>
          <a:stretch>
            <a:fillRect/>
          </a:stretch>
        </p:blipFill>
        <p:spPr>
          <a:xfrm>
            <a:off x="17043" y="2373588"/>
            <a:ext cx="5427926" cy="4484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19285" r="-7901" b="8909"/>
          <a:stretch>
            <a:fillRect/>
          </a:stretch>
        </p:blipFill>
        <p:spPr>
          <a:xfrm flipH="1">
            <a:off x="3280552" y="190501"/>
            <a:ext cx="8912648" cy="666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272699" y="2306525"/>
            <a:ext cx="4638911" cy="45514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"/>
            <a:ext cx="9697405" cy="6667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flipV="1">
            <a:off x="10363740" y="6721474"/>
            <a:ext cx="1828894" cy="141347"/>
          </a:xfrm>
          <a:custGeom>
            <a:avLst/>
            <a:gdLst>
              <a:gd name="connsiteX0" fmla="*/ 0 w 7446057"/>
              <a:gd name="connsiteY0" fmla="*/ 0 h 198000"/>
              <a:gd name="connsiteX1" fmla="*/ 7446057 w 7446057"/>
              <a:gd name="connsiteY1" fmla="*/ 0 h 198000"/>
              <a:gd name="connsiteX2" fmla="*/ 7446057 w 7446057"/>
              <a:gd name="connsiteY2" fmla="*/ 198000 h 198000"/>
              <a:gd name="connsiteX3" fmla="*/ 243360 w 7446057"/>
              <a:gd name="connsiteY3" fmla="*/ 198000 h 198000"/>
              <a:gd name="connsiteX4" fmla="*/ 0 w 7446057"/>
              <a:gd name="connsiteY4" fmla="*/ 0 h 1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057" h="198000">
                <a:moveTo>
                  <a:pt x="0" y="0"/>
                </a:moveTo>
                <a:lnTo>
                  <a:pt x="7446057" y="0"/>
                </a:lnTo>
                <a:lnTo>
                  <a:pt x="7446057" y="198000"/>
                </a:lnTo>
                <a:lnTo>
                  <a:pt x="243360" y="19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5" name="任意多边形: 形状 44"/>
          <p:cNvSpPr/>
          <p:nvPr userDrawn="1"/>
        </p:nvSpPr>
        <p:spPr>
          <a:xfrm>
            <a:off x="7620" y="6721474"/>
            <a:ext cx="10356119" cy="136527"/>
          </a:xfrm>
          <a:custGeom>
            <a:avLst/>
            <a:gdLst>
              <a:gd name="connsiteX0" fmla="*/ 0 w 10355580"/>
              <a:gd name="connsiteY0" fmla="*/ 0 h 136527"/>
              <a:gd name="connsiteX1" fmla="*/ 10355580 w 10355580"/>
              <a:gd name="connsiteY1" fmla="*/ 0 h 136527"/>
              <a:gd name="connsiteX2" fmla="*/ 10299194 w 10355580"/>
              <a:gd name="connsiteY2" fmla="*/ 136527 h 136527"/>
              <a:gd name="connsiteX3" fmla="*/ 0 w 10355580"/>
              <a:gd name="connsiteY3" fmla="*/ 136527 h 1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5580" h="136527">
                <a:moveTo>
                  <a:pt x="0" y="0"/>
                </a:moveTo>
                <a:lnTo>
                  <a:pt x="10355580" y="0"/>
                </a:lnTo>
                <a:lnTo>
                  <a:pt x="10299194" y="136527"/>
                </a:lnTo>
                <a:lnTo>
                  <a:pt x="0" y="136527"/>
                </a:lnTo>
                <a:close/>
              </a:path>
            </a:pathLst>
          </a:custGeom>
          <a:gradFill>
            <a:gsLst>
              <a:gs pos="0">
                <a:srgbClr val="008BD5"/>
              </a:gs>
              <a:gs pos="100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flipV="1">
            <a:off x="10363740" y="6721474"/>
            <a:ext cx="1828894" cy="141347"/>
          </a:xfrm>
          <a:custGeom>
            <a:avLst/>
            <a:gdLst>
              <a:gd name="connsiteX0" fmla="*/ 0 w 7446057"/>
              <a:gd name="connsiteY0" fmla="*/ 0 h 198000"/>
              <a:gd name="connsiteX1" fmla="*/ 7446057 w 7446057"/>
              <a:gd name="connsiteY1" fmla="*/ 0 h 198000"/>
              <a:gd name="connsiteX2" fmla="*/ 7446057 w 7446057"/>
              <a:gd name="connsiteY2" fmla="*/ 198000 h 198000"/>
              <a:gd name="connsiteX3" fmla="*/ 243360 w 7446057"/>
              <a:gd name="connsiteY3" fmla="*/ 198000 h 198000"/>
              <a:gd name="connsiteX4" fmla="*/ 0 w 7446057"/>
              <a:gd name="connsiteY4" fmla="*/ 0 h 1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057" h="198000">
                <a:moveTo>
                  <a:pt x="0" y="0"/>
                </a:moveTo>
                <a:lnTo>
                  <a:pt x="7446057" y="0"/>
                </a:lnTo>
                <a:lnTo>
                  <a:pt x="7446057" y="198000"/>
                </a:lnTo>
                <a:lnTo>
                  <a:pt x="243360" y="19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5" name="任意多边形: 形状 44"/>
          <p:cNvSpPr/>
          <p:nvPr userDrawn="1"/>
        </p:nvSpPr>
        <p:spPr>
          <a:xfrm>
            <a:off x="7620" y="6721474"/>
            <a:ext cx="10356119" cy="136527"/>
          </a:xfrm>
          <a:custGeom>
            <a:avLst/>
            <a:gdLst>
              <a:gd name="connsiteX0" fmla="*/ 0 w 10355580"/>
              <a:gd name="connsiteY0" fmla="*/ 0 h 136527"/>
              <a:gd name="connsiteX1" fmla="*/ 10355580 w 10355580"/>
              <a:gd name="connsiteY1" fmla="*/ 0 h 136527"/>
              <a:gd name="connsiteX2" fmla="*/ 10299194 w 10355580"/>
              <a:gd name="connsiteY2" fmla="*/ 136527 h 136527"/>
              <a:gd name="connsiteX3" fmla="*/ 0 w 10355580"/>
              <a:gd name="connsiteY3" fmla="*/ 136527 h 1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5580" h="136527">
                <a:moveTo>
                  <a:pt x="0" y="0"/>
                </a:moveTo>
                <a:lnTo>
                  <a:pt x="10355580" y="0"/>
                </a:lnTo>
                <a:lnTo>
                  <a:pt x="10299194" y="136527"/>
                </a:lnTo>
                <a:lnTo>
                  <a:pt x="0" y="13652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126609" y="112542"/>
            <a:ext cx="12065391" cy="661100"/>
          </a:xfrm>
          <a:prstGeom prst="rect">
            <a:avLst/>
          </a:prstGeom>
          <a:gradFill flip="none" rotWithShape="1">
            <a:gsLst>
              <a:gs pos="0">
                <a:srgbClr val="008BD5"/>
              </a:gs>
              <a:gs pos="100000">
                <a:srgbClr val="CDB151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1350">
              <a:solidFill>
                <a:schemeClr val="tx1"/>
              </a:solidFill>
            </a:endParaRPr>
          </a:p>
        </p:txBody>
      </p:sp>
      <p:pic>
        <p:nvPicPr>
          <p:cNvPr id="7" name="图片 6" descr="图片包含 户外, 建筑物, 天空&#10;&#10;描述已自动生成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282876" y="112542"/>
            <a:ext cx="909124" cy="77372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接连接符 7"/>
          <p:cNvCxnSpPr/>
          <p:nvPr userDrawn="1"/>
        </p:nvCxnSpPr>
        <p:spPr>
          <a:xfrm>
            <a:off x="0" y="88626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62" y="914400"/>
            <a:ext cx="979971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62" y="3560400"/>
            <a:ext cx="979971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60" y="-58479"/>
            <a:ext cx="12289560" cy="69164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</a:endParaRPr>
          </a:p>
        </p:txBody>
      </p:sp>
      <p:pic>
        <p:nvPicPr>
          <p:cNvPr id="3" name="图片 2"/>
          <p:cNvPicPr/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1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lt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heme" Target="../theme/theme5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9741" y="0"/>
            <a:ext cx="381000" cy="661992"/>
            <a:chOff x="4195133" y="512967"/>
            <a:chExt cx="233904" cy="337530"/>
          </a:xfrm>
          <a:gradFill>
            <a:gsLst>
              <a:gs pos="0">
                <a:srgbClr val="1EF8AF"/>
              </a:gs>
              <a:gs pos="100000">
                <a:srgbClr val="0070C0"/>
              </a:gs>
            </a:gsLst>
            <a:lin ang="5400000" scaled="1"/>
          </a:gradFill>
        </p:grpSpPr>
        <p:sp>
          <p:nvSpPr>
            <p:cNvPr id="5" name="矩形 4"/>
            <p:cNvSpPr/>
            <p:nvPr/>
          </p:nvSpPr>
          <p:spPr>
            <a:xfrm>
              <a:off x="4195133" y="512967"/>
              <a:ext cx="147447" cy="337530"/>
            </a:xfrm>
            <a:prstGeom prst="rect">
              <a:avLst/>
            </a:prstGeom>
            <a:gradFill>
              <a:gsLst>
                <a:gs pos="41000">
                  <a:srgbClr val="0892BC"/>
                </a:gs>
                <a:gs pos="0">
                  <a:srgbClr val="0FB4B8"/>
                </a:gs>
                <a:gs pos="80000">
                  <a:srgbClr val="0070C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4383318" y="512967"/>
              <a:ext cx="45719" cy="3375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240328" y="226468"/>
            <a:ext cx="90921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zh-CN" sz="22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以下为几个参考使用的图文方案，可根据具体内容自行选择</a:t>
            </a:r>
            <a:endParaRPr lang="zh-CN" altLang="en-US" sz="22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351053" y="247250"/>
            <a:ext cx="960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PART 02</a:t>
            </a:r>
            <a:endParaRPr lang="zh-CN" alt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83" y="6356351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998" y="6356351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448" y="6356351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1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83" y="6356351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998" y="6356351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448" y="6356351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6.xml"/><Relationship Id="rId2" Type="http://schemas.openxmlformats.org/officeDocument/2006/relationships/image" Target="../media/image14.jpeg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tags" Target="../tags/tag40.xml"/><Relationship Id="rId3" Type="http://schemas.openxmlformats.org/officeDocument/2006/relationships/image" Target="../media/image29.png"/><Relationship Id="rId2" Type="http://schemas.openxmlformats.org/officeDocument/2006/relationships/tags" Target="../tags/tag39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43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6.xml"/><Relationship Id="rId6" Type="http://schemas.openxmlformats.org/officeDocument/2006/relationships/tags" Target="../tags/tag46.xml"/><Relationship Id="rId5" Type="http://schemas.openxmlformats.org/officeDocument/2006/relationships/image" Target="../media/image34.png"/><Relationship Id="rId4" Type="http://schemas.openxmlformats.org/officeDocument/2006/relationships/tags" Target="../tags/tag45.xml"/><Relationship Id="rId3" Type="http://schemas.openxmlformats.org/officeDocument/2006/relationships/image" Target="../media/image33.png"/><Relationship Id="rId2" Type="http://schemas.openxmlformats.org/officeDocument/2006/relationships/tags" Target="../tags/tag44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image" Target="../media/image27.png"/><Relationship Id="rId7" Type="http://schemas.openxmlformats.org/officeDocument/2006/relationships/tags" Target="../tags/tag50.xml"/><Relationship Id="rId6" Type="http://schemas.openxmlformats.org/officeDocument/2006/relationships/image" Target="../media/image21.png"/><Relationship Id="rId5" Type="http://schemas.openxmlformats.org/officeDocument/2006/relationships/tags" Target="../tags/tag49.xml"/><Relationship Id="rId4" Type="http://schemas.openxmlformats.org/officeDocument/2006/relationships/image" Target="../media/image35.png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16.xml"/><Relationship Id="rId10" Type="http://schemas.openxmlformats.org/officeDocument/2006/relationships/tags" Target="../tags/tag5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image" Target="../media/image38.png"/><Relationship Id="rId7" Type="http://schemas.openxmlformats.org/officeDocument/2006/relationships/tags" Target="../tags/tag56.xml"/><Relationship Id="rId6" Type="http://schemas.openxmlformats.org/officeDocument/2006/relationships/image" Target="../media/image37.png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image" Target="../media/image36.png"/><Relationship Id="rId2" Type="http://schemas.openxmlformats.org/officeDocument/2006/relationships/tags" Target="../tags/tag53.xml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tags" Target="../tags/tag61.xml"/><Relationship Id="rId7" Type="http://schemas.openxmlformats.org/officeDocument/2006/relationships/image" Target="../media/image40.png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image" Target="../media/image39.png"/><Relationship Id="rId2" Type="http://schemas.openxmlformats.org/officeDocument/2006/relationships/tags" Target="../tags/tag57.xml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6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6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image" Target="../media/image17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image" Target="../media/image23.png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22.png"/><Relationship Id="rId4" Type="http://schemas.openxmlformats.org/officeDocument/2006/relationships/tags" Target="../tags/tag26.xml"/><Relationship Id="rId3" Type="http://schemas.openxmlformats.org/officeDocument/2006/relationships/image" Target="../media/image21.png"/><Relationship Id="rId2" Type="http://schemas.openxmlformats.org/officeDocument/2006/relationships/tags" Target="../tags/tag25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16.xml"/><Relationship Id="rId11" Type="http://schemas.openxmlformats.org/officeDocument/2006/relationships/image" Target="../media/image24.png"/><Relationship Id="rId10" Type="http://schemas.openxmlformats.org/officeDocument/2006/relationships/tags" Target="../tags/tag30.xml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6.xml"/><Relationship Id="rId6" Type="http://schemas.openxmlformats.org/officeDocument/2006/relationships/tags" Target="../tags/tag33.xml"/><Relationship Id="rId5" Type="http://schemas.openxmlformats.org/officeDocument/2006/relationships/image" Target="../media/image26.png"/><Relationship Id="rId4" Type="http://schemas.openxmlformats.org/officeDocument/2006/relationships/tags" Target="../tags/tag32.xml"/><Relationship Id="rId3" Type="http://schemas.openxmlformats.org/officeDocument/2006/relationships/image" Target="../media/image25.png"/><Relationship Id="rId2" Type="http://schemas.openxmlformats.org/officeDocument/2006/relationships/tags" Target="../tags/tag31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image" Target="../media/image23.png"/><Relationship Id="rId7" Type="http://schemas.openxmlformats.org/officeDocument/2006/relationships/tags" Target="../tags/tag37.xml"/><Relationship Id="rId6" Type="http://schemas.openxmlformats.org/officeDocument/2006/relationships/image" Target="../media/image28.png"/><Relationship Id="rId5" Type="http://schemas.openxmlformats.org/officeDocument/2006/relationships/tags" Target="../tags/tag36.xml"/><Relationship Id="rId4" Type="http://schemas.openxmlformats.org/officeDocument/2006/relationships/image" Target="../media/image27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16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5" y="0"/>
            <a:ext cx="12192000" cy="6858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/>
        </p:nvSpPr>
        <p:spPr>
          <a:xfrm>
            <a:off x="5659755" y="1919605"/>
            <a:ext cx="6235699" cy="210248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>
            <a:noAutofit/>
          </a:bodyPr>
          <a:lstStyle>
            <a:lvl1pPr algn="l" defTabSz="6858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6858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6858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6858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6858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6858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6858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6858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构件信息里的秘密</a:t>
            </a:r>
            <a:endParaRPr kumimoji="0" lang="zh-CN" altLang="en-US" sz="5400" b="1" i="0" u="none" strike="noStrike" kern="1200" cap="none" spc="0" normalizeH="0" baseline="0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2" name="副标题 5"/>
          <p:cNvSpPr>
            <a:spLocks noGrp="1"/>
          </p:cNvSpPr>
          <p:nvPr/>
        </p:nvSpPr>
        <p:spPr>
          <a:xfrm>
            <a:off x="2950210" y="4220210"/>
            <a:ext cx="5184140" cy="4959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b="1" spc="0" dirty="0">
                <a:latin typeface="微软雅黑" panose="020B0503020204020204" pitchFamily="34" charset="-122"/>
                <a:cs typeface="+mj-cs"/>
              </a:rPr>
              <a:t>北京盈建科软件股份有限公司</a:t>
            </a:r>
            <a:endParaRPr lang="zh-CN" altLang="en-US" sz="2400" b="1" spc="0" dirty="0">
              <a:latin typeface="微软雅黑" panose="020B0503020204020204" pitchFamily="34" charset="-122"/>
              <a:cs typeface="+mj-cs"/>
            </a:endParaRPr>
          </a:p>
        </p:txBody>
      </p:sp>
      <p:sp>
        <p:nvSpPr>
          <p:cNvPr id="5" name="标题 3"/>
          <p:cNvSpPr>
            <a:spLocks noGrp="1"/>
          </p:cNvSpPr>
          <p:nvPr/>
        </p:nvSpPr>
        <p:spPr>
          <a:xfrm>
            <a:off x="2065655" y="3107690"/>
            <a:ext cx="3994150" cy="9144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ctr" anchorCtr="0">
            <a:noAutofit/>
            <a:scene3d>
              <a:camera prst="orthographicFront"/>
              <a:lightRig rig="threePt" dir="t"/>
            </a:scene3d>
          </a:bodyPr>
          <a:lstStyle>
            <a:lvl1pPr algn="l" defTabSz="6858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defTabSz="6858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defTabSz="6858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defTabSz="68580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defTabSz="6858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defTabSz="6858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defTabSz="6858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defTabSz="6858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indent="0" algn="ctr" defTabSz="6858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1" u="none" strike="noStrike" kern="1200" cap="none" spc="0" normalizeH="0" baseline="0" noProof="1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数智设计·盈领未来</a:t>
            </a:r>
            <a:endParaRPr kumimoji="0" lang="zh-CN" altLang="en-US" sz="3200" b="1" i="1" u="none" strike="noStrike" kern="1200" cap="none" spc="0" normalizeH="0" baseline="0" noProof="1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reflection blurRad="6350" stA="53000" endA="300" endPos="35500" dir="5400000" sy="-9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sp>
        <p:nvSpPr>
          <p:cNvPr id="6" name="副标题 5"/>
          <p:cNvSpPr>
            <a:spLocks noGrp="1"/>
          </p:cNvSpPr>
          <p:nvPr/>
        </p:nvSpPr>
        <p:spPr>
          <a:xfrm>
            <a:off x="3067685" y="4838065"/>
            <a:ext cx="5184140" cy="4959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8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34290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68580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02870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37160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400" b="1" spc="0" dirty="0">
              <a:latin typeface="微软雅黑" panose="020B0503020204020204" pitchFamily="34" charset="-122"/>
              <a:ea typeface="黑体" panose="02010609060101010101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5747385"/>
            <a:ext cx="12192000" cy="11944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6525" y="1967865"/>
            <a:ext cx="4755515" cy="4638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42180" y="710565"/>
            <a:ext cx="3148330" cy="58953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185" y="846455"/>
            <a:ext cx="5792470" cy="3276600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193486" y="21886"/>
            <a:ext cx="9339581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载是</a:t>
            </a:r>
            <a:r>
              <a:rPr lang="zh-CN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调整前、后都调整了哪些？</a:t>
            </a:r>
            <a:endParaRPr lang="zh-CN" altLang="en-US" sz="2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7520" y="710565"/>
            <a:ext cx="2598420" cy="1346200"/>
          </a:xfrm>
          <a:prstGeom prst="rect">
            <a:avLst/>
          </a:prstGeom>
        </p:spPr>
      </p:pic>
      <p:sp>
        <p:nvSpPr>
          <p:cNvPr id="25" name="矩形 24"/>
          <p:cNvSpPr/>
          <p:nvPr>
            <p:custDataLst>
              <p:tags r:id="rId10"/>
            </p:custDataLst>
          </p:nvPr>
        </p:nvSpPr>
        <p:spPr>
          <a:xfrm>
            <a:off x="2396490" y="995045"/>
            <a:ext cx="498475" cy="94424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5747385"/>
            <a:ext cx="12192000" cy="11944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8625" y="1251585"/>
            <a:ext cx="2428875" cy="19526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99105" y="758190"/>
            <a:ext cx="7048500" cy="3009900"/>
          </a:xfrm>
          <a:prstGeom prst="rect">
            <a:avLst/>
          </a:prstGeom>
        </p:spPr>
      </p:pic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193486" y="21886"/>
            <a:ext cx="9339581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载是</a:t>
            </a:r>
            <a:r>
              <a:rPr lang="zh-CN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调整前、后都调整了哪些？</a:t>
            </a:r>
            <a:endParaRPr lang="zh-CN" altLang="en-US" sz="2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1180" y="4008120"/>
            <a:ext cx="10708640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zh-CN" sz="2800" b="1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常见问题：为何定义了房间属性，但是活荷载折减不起作用？</a:t>
            </a:r>
            <a:endParaRPr lang="zh-CN" altLang="en-US" sz="2800" b="1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5747385"/>
            <a:ext cx="12192000" cy="11944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2" name="矩形 21"/>
          <p:cNvSpPr/>
          <p:nvPr>
            <p:custDataLst>
              <p:tags r:id="rId2"/>
            </p:custDataLst>
          </p:nvPr>
        </p:nvSpPr>
        <p:spPr>
          <a:xfrm>
            <a:off x="193486" y="21886"/>
            <a:ext cx="9339581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载是</a:t>
            </a:r>
            <a:r>
              <a:rPr lang="zh-CN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调整前、后都调整了哪些？</a:t>
            </a:r>
            <a:endParaRPr lang="zh-CN" altLang="en-US" sz="2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5445" y="925195"/>
            <a:ext cx="5727700" cy="5514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46190" y="682625"/>
            <a:ext cx="4634865" cy="26663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46190" y="3348990"/>
            <a:ext cx="4699000" cy="3362325"/>
          </a:xfrm>
          <a:prstGeom prst="rect">
            <a:avLst/>
          </a:prstGeom>
        </p:spPr>
      </p:pic>
      <p:sp>
        <p:nvSpPr>
          <p:cNvPr id="25" name="矩形 24"/>
          <p:cNvSpPr/>
          <p:nvPr>
            <p:custDataLst>
              <p:tags r:id="rId9"/>
            </p:custDataLst>
          </p:nvPr>
        </p:nvSpPr>
        <p:spPr>
          <a:xfrm>
            <a:off x="6939915" y="2956560"/>
            <a:ext cx="3698240" cy="39306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6939915" y="4569460"/>
            <a:ext cx="3802380" cy="40259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6236" y="186351"/>
            <a:ext cx="9339581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en-US" altLang="zh-CN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双向地震是如何调整的</a:t>
            </a:r>
            <a:endParaRPr lang="zh-CN" sz="3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6425" y="1076960"/>
            <a:ext cx="6578600" cy="2939415"/>
          </a:xfrm>
          <a:prstGeom prst="rect">
            <a:avLst/>
          </a:prstGeom>
        </p:spPr>
      </p:pic>
      <p:sp>
        <p:nvSpPr>
          <p:cNvPr id="23" name="矩形 22"/>
          <p:cNvSpPr/>
          <p:nvPr>
            <p:custDataLst>
              <p:tags r:id="rId4"/>
            </p:custDataLst>
          </p:nvPr>
        </p:nvSpPr>
        <p:spPr>
          <a:xfrm>
            <a:off x="5901690" y="758825"/>
            <a:ext cx="1651000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zh-CN" altLang="en-US" sz="2800" b="1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《抗规》</a:t>
            </a:r>
            <a:endParaRPr lang="en-US" altLang="zh-CN" sz="2800" b="1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71875" y="3771265"/>
            <a:ext cx="8620125" cy="284797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8432800" y="3279140"/>
            <a:ext cx="3049905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zh-CN" altLang="en-US" sz="2800" b="1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朱炳寅老师著作</a:t>
            </a:r>
            <a:endParaRPr lang="zh-CN" altLang="en-US" sz="2800" b="1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50" y="3589020"/>
            <a:ext cx="10011410" cy="294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6236" y="186351"/>
            <a:ext cx="9339581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en-US" altLang="zh-CN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 </a:t>
            </a:r>
            <a:r>
              <a:rPr 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双向地震是如何调整的</a:t>
            </a:r>
            <a:endParaRPr lang="zh-CN" sz="3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6100" y="1096645"/>
            <a:ext cx="8123555" cy="3032760"/>
          </a:xfrm>
          <a:prstGeom prst="rect">
            <a:avLst/>
          </a:prstGeom>
        </p:spPr>
      </p:pic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3938270" y="1681480"/>
            <a:ext cx="874395" cy="39306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4008755" y="2901950"/>
            <a:ext cx="803910" cy="25654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6425" y="4231005"/>
            <a:ext cx="4048125" cy="1247775"/>
          </a:xfrm>
          <a:prstGeom prst="rect">
            <a:avLst/>
          </a:prstGeom>
        </p:spPr>
      </p:pic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668655" y="5351780"/>
            <a:ext cx="10708640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zh-CN" sz="2800" b="1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偶然偏心与双向地震程序是不会同时考虑的。</a:t>
            </a:r>
            <a:endParaRPr lang="zh-CN" altLang="en-US" sz="2800" b="1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5747385"/>
            <a:ext cx="12192000" cy="11944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矩形 3"/>
          <p:cNvSpPr/>
          <p:nvPr/>
        </p:nvSpPr>
        <p:spPr>
          <a:xfrm>
            <a:off x="2728174" y="1950334"/>
            <a:ext cx="6754702" cy="2584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感谢您的收看</a:t>
            </a:r>
            <a:endParaRPr lang="en-US" altLang="zh-CN" sz="54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下期更精彩</a:t>
            </a:r>
            <a:endParaRPr lang="en-US" altLang="zh-CN" sz="54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5381172" y="990914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916502" y="1834126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5028112" y="975674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3371250" y="1164229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3533785" y="980609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6288" y="760375"/>
            <a:ext cx="9339581" cy="52622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构件信息概况</a:t>
            </a:r>
            <a:endParaRPr lang="en-US" altLang="zh-CN" sz="3200" b="1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en-US" altLang="zh-CN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为何字体对不齐</a:t>
            </a:r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，有没有什么办法解决？</a:t>
            </a:r>
            <a:endParaRPr lang="zh-CN" altLang="en-US" sz="3200" b="1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单工况内力分为调整前、调整后，都调整了什么？</a:t>
            </a:r>
            <a:endParaRPr lang="zh-CN" altLang="en-US" sz="3200" b="1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梁构件信息，标准内力，有些看不懂？</a:t>
            </a:r>
            <a:endParaRPr lang="en-US" altLang="zh-CN" sz="3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.0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号工况之谜</a:t>
            </a:r>
            <a:endParaRPr lang="zh-CN" altLang="en-US" sz="3200" b="1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3200" b="1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3200" b="1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5381172" y="990914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916502" y="1834126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5028112" y="975674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3371250" y="1164229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3533785" y="980609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6288" y="760375"/>
            <a:ext cx="9339581" cy="3046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恒载是</a:t>
            </a:r>
            <a:r>
              <a:rPr lang="zh-CN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调整前、后都调整了哪些？</a:t>
            </a:r>
            <a:endParaRPr lang="zh-CN" sz="3200" b="1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en-US" altLang="zh-CN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载是</a:t>
            </a:r>
            <a:r>
              <a:rPr lang="zh-CN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调整前、后都调整了哪些？</a:t>
            </a:r>
            <a:endParaRPr lang="zh-CN" sz="3200" b="1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</a:t>
            </a:r>
            <a:r>
              <a:rPr 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双向地震是如何调整的？</a:t>
            </a:r>
            <a:endParaRPr lang="zh-CN" altLang="en-US" sz="3200" b="1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3200" b="1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5747385"/>
            <a:ext cx="12192000" cy="11944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矩形 3"/>
          <p:cNvSpPr/>
          <p:nvPr/>
        </p:nvSpPr>
        <p:spPr>
          <a:xfrm>
            <a:off x="606236" y="186351"/>
            <a:ext cx="9339581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单工况内力分为调整前、调整后，都调整了什么？</a:t>
            </a:r>
            <a:endParaRPr lang="en-US" altLang="zh-CN" sz="32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7820" y="995045"/>
            <a:ext cx="11500485" cy="579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93486" y="21886"/>
            <a:ext cx="9339581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恒载是</a:t>
            </a:r>
            <a:r>
              <a:rPr lang="zh-CN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调整前、后都调整了哪些？</a:t>
            </a:r>
            <a:endParaRPr lang="zh-CN" altLang="en-US" sz="2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4970" y="803910"/>
            <a:ext cx="9658350" cy="159067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498600" y="803910"/>
            <a:ext cx="790575" cy="44767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2595245"/>
            <a:ext cx="5866130" cy="12192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711200" y="3441700"/>
            <a:ext cx="4030980" cy="28638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" y="2580005"/>
            <a:ext cx="8983345" cy="24403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rcRect r="18003"/>
          <a:stretch>
            <a:fillRect/>
          </a:stretch>
        </p:blipFill>
        <p:spPr>
          <a:xfrm>
            <a:off x="5658485" y="2595245"/>
            <a:ext cx="4338320" cy="169799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8303260" y="4750435"/>
            <a:ext cx="751840" cy="247650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5747385"/>
            <a:ext cx="12192000" cy="11944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193486" y="21886"/>
            <a:ext cx="9339581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恒载是</a:t>
            </a:r>
            <a:r>
              <a:rPr lang="zh-CN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调整前、后都调整了哪些？</a:t>
            </a:r>
            <a:endParaRPr lang="zh-CN" altLang="en-US" sz="2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4970" y="803910"/>
            <a:ext cx="9658350" cy="1590675"/>
          </a:xfrm>
          <a:prstGeom prst="rect">
            <a:avLst/>
          </a:prstGeom>
        </p:spPr>
      </p:pic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1498600" y="803910"/>
            <a:ext cx="790575" cy="44767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6"/>
            </p:custDataLst>
          </p:nvPr>
        </p:nvSpPr>
        <p:spPr>
          <a:xfrm>
            <a:off x="8340725" y="803910"/>
            <a:ext cx="790575" cy="44767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491105" y="1296670"/>
            <a:ext cx="7209155" cy="3322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恒载弯矩：左端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-37.4x0.85=-31.8</a:t>
            </a:r>
            <a:endParaRPr lang="en-US" altLang="zh-CN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</a:t>
            </a:r>
            <a:r>
              <a:rPr 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右端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-41.4x0.85=-35.2</a:t>
            </a:r>
            <a:endParaRPr lang="en-US" altLang="zh-CN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端部弯矩减少：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[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37.4-31.8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41.4-35.3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]/2=5.85</a:t>
            </a:r>
            <a:endParaRPr lang="en-US" altLang="zh-CN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其余七个断面，需要增加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5.85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第二断面：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-12.1+5.85=6.25</a:t>
            </a:r>
            <a:endParaRPr lang="en-US" altLang="zh-CN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   </a:t>
            </a: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第三断面：</a:t>
            </a:r>
            <a:r>
              <a:rPr lang="en-US" altLang="zh-CN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8+5.85=13.85</a:t>
            </a:r>
            <a:endParaRPr lang="en-US" altLang="zh-CN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恒载剪力不调整。</a:t>
            </a:r>
            <a:endParaRPr lang="zh-CN" altLang="en-US" sz="2000" b="1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5747385"/>
            <a:ext cx="12192000" cy="11944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0365" y="1978025"/>
            <a:ext cx="5179060" cy="2978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b="55789"/>
          <a:stretch>
            <a:fillRect/>
          </a:stretch>
        </p:blipFill>
        <p:spPr>
          <a:xfrm>
            <a:off x="982345" y="4956810"/>
            <a:ext cx="3759835" cy="1720850"/>
          </a:xfrm>
          <a:prstGeom prst="rect">
            <a:avLst/>
          </a:prstGeom>
        </p:spPr>
      </p:pic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193486" y="21886"/>
            <a:ext cx="9339581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载是</a:t>
            </a:r>
            <a:r>
              <a:rPr lang="zh-CN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调整前、后都调整了哪些？</a:t>
            </a:r>
            <a:endParaRPr lang="zh-CN" altLang="en-US" sz="2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0365" y="930275"/>
            <a:ext cx="10546715" cy="876300"/>
          </a:xfrm>
          <a:prstGeom prst="rect">
            <a:avLst/>
          </a:prstGeom>
        </p:spPr>
      </p:pic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1641475" y="930275"/>
            <a:ext cx="790575" cy="44767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559425" y="2120265"/>
            <a:ext cx="6181725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5747385"/>
            <a:ext cx="12192000" cy="119443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1385" y="898525"/>
            <a:ext cx="5213350" cy="50609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768465" y="0"/>
            <a:ext cx="4347210" cy="6736080"/>
          </a:xfrm>
          <a:prstGeom prst="rect">
            <a:avLst/>
          </a:prstGeom>
        </p:spPr>
      </p:pic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193486" y="21886"/>
            <a:ext cx="9339581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载是</a:t>
            </a:r>
            <a:r>
              <a:rPr lang="zh-CN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调整前、后都调整了哪些？</a:t>
            </a:r>
            <a:endParaRPr lang="zh-CN" altLang="en-US" sz="2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94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6605905"/>
            <a:ext cx="12192000" cy="3359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矩形: 圆角 46"/>
          <p:cNvSpPr/>
          <p:nvPr/>
        </p:nvSpPr>
        <p:spPr>
          <a:xfrm rot="-2700000">
            <a:off x="4521200" y="800735"/>
            <a:ext cx="68389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46"/>
          <p:cNvSpPr/>
          <p:nvPr/>
        </p:nvSpPr>
        <p:spPr>
          <a:xfrm rot="-2700000">
            <a:off x="5056530" y="1643947"/>
            <a:ext cx="677462" cy="664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47"/>
          <p:cNvSpPr/>
          <p:nvPr/>
        </p:nvSpPr>
        <p:spPr>
          <a:xfrm rot="-2700000">
            <a:off x="4168140" y="785495"/>
            <a:ext cx="640715" cy="76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45"/>
          <p:cNvSpPr/>
          <p:nvPr/>
        </p:nvSpPr>
        <p:spPr>
          <a:xfrm rot="-2700000">
            <a:off x="4420870" y="601980"/>
            <a:ext cx="885190" cy="93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47"/>
          <p:cNvSpPr/>
          <p:nvPr/>
        </p:nvSpPr>
        <p:spPr>
          <a:xfrm rot="-2700000">
            <a:off x="2511278" y="974050"/>
            <a:ext cx="635037" cy="6225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45"/>
          <p:cNvSpPr/>
          <p:nvPr/>
        </p:nvSpPr>
        <p:spPr>
          <a:xfrm rot="-2700000">
            <a:off x="2673813" y="790430"/>
            <a:ext cx="877880" cy="860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9A52B6">
                  <a:alpha val="0"/>
                </a:srgbClr>
              </a:gs>
              <a:gs pos="0">
                <a:srgbClr val="435DF8">
                  <a:alpha val="7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221229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5747385"/>
            <a:ext cx="12192000" cy="119443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15101" y="-166709"/>
            <a:ext cx="9339581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lang="zh-CN" altLang="en-US" sz="2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</a:t>
            </a:r>
            <a:r>
              <a:rPr lang="zh-CN" altLang="en-US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载是</a:t>
            </a:r>
            <a:r>
              <a:rPr lang="zh-CN" sz="2800" b="1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调整前、后都调整了哪些？</a:t>
            </a:r>
            <a:endParaRPr lang="zh-CN" altLang="en-US" sz="28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25" y="1934845"/>
            <a:ext cx="4813300" cy="34436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742180" y="2287270"/>
            <a:ext cx="2343150" cy="24479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0365" y="930275"/>
            <a:ext cx="10546715" cy="876300"/>
          </a:xfrm>
          <a:prstGeom prst="rect">
            <a:avLst/>
          </a:prstGeom>
        </p:spPr>
      </p:pic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1641475" y="930275"/>
            <a:ext cx="790575" cy="447675"/>
          </a:xfrm>
          <a:prstGeom prst="rect">
            <a:avLst/>
          </a:prstGeom>
          <a:noFill/>
          <a:ln w="28575"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085330" y="2097405"/>
            <a:ext cx="4725670" cy="31184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25400"/>
          </a:bodyPr>
          <a:p>
            <a:pPr>
              <a:lnSpc>
                <a:spcPct val="150000"/>
              </a:lnSpc>
            </a:pPr>
            <a:r>
              <a:rPr 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活载弯矩：左端调幅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-11.3x0.85=</a:t>
            </a:r>
            <a:r>
              <a:rPr lang="en-US" altLang="zh-CN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-9.6</a:t>
            </a:r>
            <a:endParaRPr lang="en-US" altLang="zh-CN" sz="2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左端活载折减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-9.6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x0.9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-8.6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endParaRPr lang="en-US" altLang="zh-CN" sz="2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第二断面：调幅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-4.7+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11.3</a:t>
            </a:r>
            <a:r>
              <a:rPr lang="en-US" altLang="zh-CN" sz="20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-9.6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=-3</a:t>
            </a:r>
            <a:endParaRPr lang="en-US" altLang="zh-CN" sz="2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    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活载折减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-3x0.9=-2.7</a:t>
            </a:r>
            <a:endParaRPr lang="en-US" altLang="zh-CN" sz="2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活载剪力：</a:t>
            </a:r>
            <a:r>
              <a:rPr 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左端</a:t>
            </a:r>
            <a:r>
              <a: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9x0.9=8.1</a:t>
            </a:r>
            <a:endParaRPr lang="en-US" altLang="zh-CN" sz="2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 b="1" dirty="0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ISPRING_FIRST_PUBLISH" val="1"/>
  <p:tag name="ISPRING_PRESENTATION_TITLE" val="8"/>
  <p:tag name="COMMONDATA" val="eyJoZGlkIjoiOWJhYzU2YjRlYmQ2ZTY5ZjM2ZmU0MGNjYjc1ZGJmNzEifQ=="/>
  <p:tag name="KSO_WPP_MARK_KEY" val="24b47b51-e932-445e-bfa7-46bb6b9acc6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24243C"/>
      </a:dk2>
      <a:lt2>
        <a:srgbClr val="33334C"/>
      </a:lt2>
      <a:accent1>
        <a:srgbClr val="4567DB"/>
      </a:accent1>
      <a:accent2>
        <a:srgbClr val="008DFA"/>
      </a:accent2>
      <a:accent3>
        <a:srgbClr val="00AAF3"/>
      </a:accent3>
      <a:accent4>
        <a:srgbClr val="00C0C8"/>
      </a:accent4>
      <a:accent5>
        <a:srgbClr val="00D18A"/>
      </a:accent5>
      <a:accent6>
        <a:srgbClr val="67DB45"/>
      </a:accent6>
      <a:hlink>
        <a:srgbClr val="658BD5"/>
      </a:hlink>
      <a:folHlink>
        <a:srgbClr val="A16AA5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738</Words>
  <Application>WPS 演示</Application>
  <PresentationFormat>宽屏</PresentationFormat>
  <Paragraphs>69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Arial Unicode MS</vt:lpstr>
      <vt:lpstr>Calibri Light</vt:lpstr>
      <vt:lpstr>Calibri</vt:lpstr>
      <vt:lpstr>等线</vt:lpstr>
      <vt:lpstr>1_Office Theme</vt:lpstr>
      <vt:lpstr>2_Office Theme</vt:lpstr>
      <vt:lpstr>3_Office Theme</vt:lpstr>
      <vt:lpstr>4_Office Theme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</dc:title>
  <dc:creator>刘士微</dc:creator>
  <cp:lastModifiedBy>10016</cp:lastModifiedBy>
  <cp:revision>1187</cp:revision>
  <dcterms:created xsi:type="dcterms:W3CDTF">2017-08-18T03:02:00Z</dcterms:created>
  <dcterms:modified xsi:type="dcterms:W3CDTF">2023-04-26T09:09:27Z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F269B5CB1E6E49C6940A19007EDA04E8</vt:lpwstr>
  </property>
  <property fmtid="{D5CDD505-2E9C-101B-9397-08002B2CF9AE}" pid="4" name="KSOSaveFontToCloudKey">
    <vt:lpwstr>739409765_btnclosed</vt:lpwstr>
  </property>
</Properties>
</file>