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3"/>
    <p:sldMasterId id="2147483690" r:id="rId4"/>
  </p:sldMasterIdLst>
  <p:notesMasterIdLst>
    <p:notesMasterId r:id="rId6"/>
  </p:notesMasterIdLst>
  <p:handoutMasterIdLst>
    <p:handoutMasterId r:id="rId47"/>
  </p:handoutMasterIdLst>
  <p:sldIdLst>
    <p:sldId id="1617" r:id="rId5"/>
    <p:sldId id="3808" r:id="rId7"/>
    <p:sldId id="3959" r:id="rId8"/>
    <p:sldId id="3886" r:id="rId9"/>
    <p:sldId id="3887" r:id="rId10"/>
    <p:sldId id="3888" r:id="rId11"/>
    <p:sldId id="3889" r:id="rId12"/>
    <p:sldId id="3925" r:id="rId13"/>
    <p:sldId id="3851" r:id="rId14"/>
    <p:sldId id="3748" r:id="rId15"/>
    <p:sldId id="3752" r:id="rId16"/>
    <p:sldId id="3758" r:id="rId17"/>
    <p:sldId id="3746" r:id="rId18"/>
    <p:sldId id="3747" r:id="rId19"/>
    <p:sldId id="3755" r:id="rId20"/>
    <p:sldId id="3756" r:id="rId21"/>
    <p:sldId id="3757" r:id="rId22"/>
    <p:sldId id="3759" r:id="rId23"/>
    <p:sldId id="3744" r:id="rId24"/>
    <p:sldId id="3138" r:id="rId25"/>
    <p:sldId id="3644" r:id="rId26"/>
    <p:sldId id="3648" r:id="rId27"/>
    <p:sldId id="3650" r:id="rId28"/>
    <p:sldId id="3651" r:id="rId29"/>
    <p:sldId id="3652" r:id="rId30"/>
    <p:sldId id="3653" r:id="rId31"/>
    <p:sldId id="3654" r:id="rId32"/>
    <p:sldId id="3701" r:id="rId33"/>
    <p:sldId id="3702" r:id="rId34"/>
    <p:sldId id="3657" r:id="rId35"/>
    <p:sldId id="3762" r:id="rId36"/>
    <p:sldId id="3764" r:id="rId37"/>
    <p:sldId id="3640" r:id="rId38"/>
    <p:sldId id="3766" r:id="rId39"/>
    <p:sldId id="3763" r:id="rId40"/>
    <p:sldId id="3642" r:id="rId41"/>
    <p:sldId id="3794" r:id="rId42"/>
    <p:sldId id="3802" r:id="rId43"/>
    <p:sldId id="3796" r:id="rId44"/>
    <p:sldId id="3799" r:id="rId45"/>
    <p:sldId id="3406" r:id="rId46"/>
  </p:sldIdLst>
  <p:sldSz cx="9144000" cy="5143500" type="screen16x9"/>
  <p:notesSz cx="6858000" cy="9144000"/>
  <p:custDataLst>
    <p:tags r:id="rId52"/>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3"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in10" initials="w" lastIdx="1" clrIdx="2"/>
  <p:cmAuthor id="3" name="liucy"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62"/>
    <a:srgbClr val="65BEBD"/>
    <a:srgbClr val="2F5597"/>
    <a:srgbClr val="8590CA"/>
    <a:srgbClr val="AFD6BC"/>
    <a:srgbClr val="BBCCEA"/>
    <a:srgbClr val="AFDADD"/>
    <a:srgbClr val="AFD3E5"/>
    <a:srgbClr val="CFDB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515" autoAdjust="0"/>
  </p:normalViewPr>
  <p:slideViewPr>
    <p:cSldViewPr showGuides="1">
      <p:cViewPr varScale="1">
        <p:scale>
          <a:sx n="133" d="100"/>
          <a:sy n="133" d="100"/>
        </p:scale>
        <p:origin x="120" y="114"/>
      </p:cViewPr>
      <p:guideLst>
        <p:guide orient="horz" pos="1613"/>
        <p:guide pos="312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2" Type="http://schemas.openxmlformats.org/officeDocument/2006/relationships/tags" Target="tags/tag555.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7.jpeg"/><Relationship Id="rId2" Type="http://schemas.openxmlformats.org/officeDocument/2006/relationships/tags" Target="../tags/tag74.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3.jpeg"/><Relationship Id="rId2" Type="http://schemas.openxmlformats.org/officeDocument/2006/relationships/tags" Target="../tags/tag8.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4.jpeg"/><Relationship Id="rId2" Type="http://schemas.openxmlformats.org/officeDocument/2006/relationships/tags" Target="../tags/tag12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image" Target="../media/image2.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image" Target="../media/image1.png"/><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5.png"/><Relationship Id="rId2" Type="http://schemas.openxmlformats.org/officeDocument/2006/relationships/tags" Target="../tags/tag15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5.png"/><Relationship Id="rId2" Type="http://schemas.openxmlformats.org/officeDocument/2006/relationships/tags" Target="../tags/tag16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image" Target="../media/image6.png"/><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2.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4.jpeg"/><Relationship Id="rId2" Type="http://schemas.openxmlformats.org/officeDocument/2006/relationships/tags" Target="../tags/tag16.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image" Target="../media/image7.jpeg"/><Relationship Id="rId2" Type="http://schemas.openxmlformats.org/officeDocument/2006/relationships/tags" Target="../tags/tag209.xml"/><Relationship Id="rId10" Type="http://schemas.openxmlformats.org/officeDocument/2006/relationships/tags" Target="../tags/tag21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26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27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0.png"/><Relationship Id="rId5" Type="http://schemas.openxmlformats.org/officeDocument/2006/relationships/tags" Target="../tags/tag28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9.png"/><Relationship Id="rId2" Type="http://schemas.openxmlformats.org/officeDocument/2006/relationships/tags" Target="../tags/tag279.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11.png"/><Relationship Id="rId2" Type="http://schemas.openxmlformats.org/officeDocument/2006/relationships/tags" Target="../tags/tag28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90.xml"/><Relationship Id="rId13" Type="http://schemas.openxmlformats.org/officeDocument/2006/relationships/tags" Target="../tags/tag297.xml"/><Relationship Id="rId12" Type="http://schemas.openxmlformats.org/officeDocument/2006/relationships/tags" Target="../tags/tag296.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9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9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image" Target="file:///C:\Users\1V994W2\Documents\Tencent%20Files\574576071\FileRecv\&#25340;&#35013;&#32032;&#26448;\formiddle1\\15\subject_holdleft_111,134,161_0_staid_full_0.png" TargetMode="External"/><Relationship Id="rId3" Type="http://schemas.openxmlformats.org/officeDocument/2006/relationships/image" Target="../media/image14.png"/><Relationship Id="rId2" Type="http://schemas.openxmlformats.org/officeDocument/2006/relationships/tags" Target="../tags/tag30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1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17.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5.png"/><Relationship Id="rId2" Type="http://schemas.openxmlformats.org/officeDocument/2006/relationships/tags" Target="../tags/tag2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2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25.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32.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338.xml"/><Relationship Id="rId10" Type="http://schemas.openxmlformats.org/officeDocument/2006/relationships/tags" Target="../tags/tag344.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4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45.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5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52.xml"/><Relationship Id="rId2" Type="http://schemas.openxmlformats.org/officeDocument/2006/relationships/tags" Target="../tags/tag351.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60.xml"/><Relationship Id="rId2" Type="http://schemas.openxmlformats.org/officeDocument/2006/relationships/tags" Target="../tags/tag359.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68.xml"/><Relationship Id="rId2" Type="http://schemas.openxmlformats.org/officeDocument/2006/relationships/tags" Target="../tags/tag367.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7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77.xml"/><Relationship Id="rId2" Type="http://schemas.openxmlformats.org/officeDocument/2006/relationships/tags" Target="../tags/tag376.xml"/><Relationship Id="rId14" Type="http://schemas.openxmlformats.org/officeDocument/2006/relationships/tags" Target="../tags/tag384.xml"/><Relationship Id="rId13" Type="http://schemas.openxmlformats.org/officeDocument/2006/relationships/tags" Target="../tags/tag383.xml"/><Relationship Id="rId12" Type="http://schemas.openxmlformats.org/officeDocument/2006/relationships/tags" Target="../tags/tag382.xml"/><Relationship Id="rId11" Type="http://schemas.openxmlformats.org/officeDocument/2006/relationships/tags" Target="../tags/tag381.xml"/><Relationship Id="rId10" Type="http://schemas.openxmlformats.org/officeDocument/2006/relationships/tags" Target="../tags/tag380.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86.xml"/><Relationship Id="rId2" Type="http://schemas.openxmlformats.org/officeDocument/2006/relationships/tags" Target="../tags/tag385.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6.png"/><Relationship Id="rId6" Type="http://schemas.openxmlformats.org/officeDocument/2006/relationships/tags" Target="../tags/tag3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5.png"/><Relationship Id="rId3" Type="http://schemas.openxmlformats.org/officeDocument/2006/relationships/tags" Target="../tags/tag397.xml"/><Relationship Id="rId2" Type="http://schemas.openxmlformats.org/officeDocument/2006/relationships/tags" Target="../tags/tag396.xml"/><Relationship Id="rId13" Type="http://schemas.openxmlformats.org/officeDocument/2006/relationships/tags" Target="../tags/tag403.xml"/><Relationship Id="rId12" Type="http://schemas.openxmlformats.org/officeDocument/2006/relationships/tags" Target="../tags/tag402.xml"/><Relationship Id="rId11" Type="http://schemas.openxmlformats.org/officeDocument/2006/relationships/tags" Target="../tags/tag401.xml"/><Relationship Id="rId10" Type="http://schemas.openxmlformats.org/officeDocument/2006/relationships/tags" Target="../tags/tag400.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6.png"/><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2"/>
          <a:stretch>
            <a:fillRect/>
          </a:stretch>
        </p:blipFill>
        <p:spPr>
          <a:xfrm>
            <a:off x="3905250" y="0"/>
            <a:ext cx="5238750" cy="5143500"/>
          </a:xfrm>
          <a:prstGeom prst="rect">
            <a:avLst/>
          </a:prstGeom>
          <a:noFill/>
          <a:ln w="9525">
            <a:noFill/>
          </a:ln>
        </p:spPr>
      </p:pic>
      <p:sp>
        <p:nvSpPr>
          <p:cNvPr id="9" name="任意多边形: 形状 18"/>
          <p:cNvSpPr/>
          <p:nvPr>
            <p:custDataLst>
              <p:tags r:id="rId3"/>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4"/>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5"/>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6"/>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7"/>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2"/>
            </p:custDataLst>
          </p:nvPr>
        </p:nvPicPr>
        <p:blipFill>
          <a:blip r:embed="rId3"/>
          <a:stretch>
            <a:fillRect/>
          </a:stretch>
        </p:blipFill>
        <p:spPr>
          <a:xfrm>
            <a:off x="0" y="0"/>
            <a:ext cx="7505700" cy="5143500"/>
          </a:xfrm>
          <a:prstGeom prst="rect">
            <a:avLst/>
          </a:prstGeom>
          <a:noFill/>
          <a:ln w="9525">
            <a:noFill/>
          </a:ln>
        </p:spPr>
      </p:pic>
      <p:sp>
        <p:nvSpPr>
          <p:cNvPr id="9" name="任意多边形: 形状 11"/>
          <p:cNvSpPr/>
          <p:nvPr>
            <p:custDataLst>
              <p:tags r:id="rId4"/>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5"/>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6"/>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7"/>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3"/>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4"/>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5"/>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3"/>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4"/>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2"/>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3"/>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4"/>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b="-36"/>
          <a:stretch>
            <a:fillRect/>
          </a:stretch>
        </p:blipFill>
        <p:spPr>
          <a:xfrm>
            <a:off x="3742055" y="-2540"/>
            <a:ext cx="5401945" cy="5148580"/>
          </a:xfrm>
          <a:prstGeom prst="rect">
            <a:avLst/>
          </a:prstGeom>
        </p:spPr>
      </p:pic>
      <p:sp>
        <p:nvSpPr>
          <p:cNvPr id="9" name="任意多边形: 形状 18"/>
          <p:cNvSpPr/>
          <p:nvPr userDrawn="1">
            <p:custDataLst>
              <p:tags r:id="rId4"/>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5"/>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6"/>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7"/>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8"/>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9"/>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10"/>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1"/>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3"/>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4"/>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6"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l="29567"/>
          <a:stretch>
            <a:fillRect/>
          </a:stretch>
        </p:blipFill>
        <p:spPr>
          <a:xfrm>
            <a:off x="-1270" y="-8255"/>
            <a:ext cx="5442585" cy="5151755"/>
          </a:xfrm>
          <a:prstGeom prst="rect">
            <a:avLst/>
          </a:prstGeom>
        </p:spPr>
      </p:pic>
      <p:sp>
        <p:nvSpPr>
          <p:cNvPr id="12" name="任意多边形: 形状 11"/>
          <p:cNvSpPr/>
          <p:nvPr userDrawn="1">
            <p:custDataLst>
              <p:tags r:id="rId4"/>
            </p:custDataLst>
          </p:nvPr>
        </p:nvSpPr>
        <p:spPr>
          <a:xfrm flipH="1">
            <a:off x="3378200" y="0"/>
            <a:ext cx="5774690"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9" name="直接连接符 8"/>
          <p:cNvCxnSpPr/>
          <p:nvPr userDrawn="1">
            <p:custDataLst>
              <p:tags r:id="rId5"/>
            </p:custDataLst>
          </p:nvPr>
        </p:nvCxnSpPr>
        <p:spPr>
          <a:xfrm>
            <a:off x="4659206" y="2817244"/>
            <a:ext cx="9611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custDataLst>
              <p:tags r:id="rId6"/>
            </p:custDataLst>
          </p:nvPr>
        </p:nvSpPr>
        <p:spPr>
          <a:xfrm>
            <a:off x="2872177" y="4000500"/>
            <a:ext cx="2094677"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11" name="等腰三角形 10"/>
          <p:cNvSpPr/>
          <p:nvPr userDrawn="1">
            <p:custDataLst>
              <p:tags r:id="rId7"/>
            </p:custDataLst>
          </p:nvPr>
        </p:nvSpPr>
        <p:spPr>
          <a:xfrm rot="10800000">
            <a:off x="4318826" y="0"/>
            <a:ext cx="2094677"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2" name="标题 1"/>
          <p:cNvSpPr>
            <a:spLocks noGrp="1"/>
          </p:cNvSpPr>
          <p:nvPr>
            <p:ph type="title" hasCustomPrompt="1"/>
            <p:custDataLst>
              <p:tags r:id="rId8"/>
            </p:custDataLst>
          </p:nvPr>
        </p:nvSpPr>
        <p:spPr>
          <a:xfrm>
            <a:off x="4572000" y="1752475"/>
            <a:ext cx="4429958" cy="986810"/>
          </a:xfrm>
        </p:spPr>
        <p:txBody>
          <a:bodyPr vert="horz" lIns="90000" tIns="46800" rIns="90000" bIns="46800" rtlCol="0" anchor="b" anchorCtr="0">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16" name="文本占位符 15"/>
          <p:cNvSpPr>
            <a:spLocks noGrp="1"/>
          </p:cNvSpPr>
          <p:nvPr>
            <p:ph type="body" sz="quarter" idx="13" hasCustomPrompt="1"/>
            <p:custDataLst>
              <p:tags r:id="rId12"/>
            </p:custDataLst>
          </p:nvPr>
        </p:nvSpPr>
        <p:spPr>
          <a:xfrm>
            <a:off x="4571999" y="2895475"/>
            <a:ext cx="4429958" cy="696344"/>
          </a:xfrm>
        </p:spPr>
        <p:txBody>
          <a:bodyPr>
            <a:normAutofit/>
          </a:bodyPr>
          <a:lstStyle>
            <a:lvl1pPr marL="0" indent="0">
              <a:buNone/>
              <a:defRPr sz="1800" baseline="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2"/>
          <a:stretch>
            <a:fillRect/>
          </a:stretch>
        </p:blipFill>
        <p:spPr>
          <a:xfrm>
            <a:off x="3905250" y="0"/>
            <a:ext cx="5238750" cy="5143500"/>
          </a:xfrm>
          <a:prstGeom prst="rect">
            <a:avLst/>
          </a:prstGeom>
          <a:noFill/>
          <a:ln w="9525">
            <a:noFill/>
          </a:ln>
        </p:spPr>
      </p:pic>
      <p:sp>
        <p:nvSpPr>
          <p:cNvPr id="9" name="任意多边形: 形状 18"/>
          <p:cNvSpPr/>
          <p:nvPr>
            <p:custDataLst>
              <p:tags r:id="rId3"/>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4"/>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5"/>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6"/>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7"/>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2"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1" name="日期占位符 6"/>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2"/>
              </p:custDataLst>
            </p:nvPr>
          </p:nvPicPr>
          <p:blipFill rotWithShape="1">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4"/>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5"/>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6"/>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13"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9" name="日期占位符 1"/>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l="-11184" t="-1800" r="11439" b="1886"/>
          <a:stretch>
            <a:fillRect/>
          </a:stretch>
        </p:blipFill>
        <p:spPr>
          <a:xfrm>
            <a:off x="1289050" y="-102870"/>
            <a:ext cx="7854950" cy="5246370"/>
          </a:xfrm>
          <a:prstGeom prst="rect">
            <a:avLst/>
          </a:prstGeom>
        </p:spPr>
      </p:pic>
      <p:sp>
        <p:nvSpPr>
          <p:cNvPr id="9" name="任意多边形: 形状 18"/>
          <p:cNvSpPr/>
          <p:nvPr userDrawn="1">
            <p:custDataLst>
              <p:tags r:id="rId4"/>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5"/>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6"/>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7"/>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8"/>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9"/>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10"/>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1"/>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2"/>
            </p:custDataLst>
          </p:nvPr>
        </p:nvPicPr>
        <p:blipFill>
          <a:blip r:embed="rId3"/>
          <a:stretch>
            <a:fillRect/>
          </a:stretch>
        </p:blipFill>
        <p:spPr>
          <a:xfrm>
            <a:off x="0" y="0"/>
            <a:ext cx="7505700" cy="5143500"/>
          </a:xfrm>
          <a:prstGeom prst="rect">
            <a:avLst/>
          </a:prstGeom>
          <a:noFill/>
          <a:ln w="9525">
            <a:noFill/>
          </a:ln>
        </p:spPr>
      </p:pic>
      <p:sp>
        <p:nvSpPr>
          <p:cNvPr id="9" name="任意多边形: 形状 11"/>
          <p:cNvSpPr/>
          <p:nvPr>
            <p:custDataLst>
              <p:tags r:id="rId4"/>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5"/>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6"/>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7"/>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3"/>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4"/>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5"/>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3"/>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4"/>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2"/>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3"/>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4"/>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2"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3"/>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4"/>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6"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title" hasCustomPrompt="1"/>
          </p:nvPr>
        </p:nvSpPr>
        <p:spPr>
          <a:xfrm>
            <a:off x="2350495" y="2571750"/>
            <a:ext cx="4443011" cy="688903"/>
          </a:xfrm>
        </p:spPr>
        <p:txBody>
          <a:bodyPr>
            <a:normAutofit/>
          </a:bodyPr>
          <a:lstStyle>
            <a:lvl1pPr algn="ctr">
              <a:defRPr sz="2700"/>
            </a:lvl1pPr>
          </a:lstStyle>
          <a:p>
            <a:r>
              <a:rPr lang="zh-CN" altLang="en-US" dirty="0"/>
              <a:t>单击此处编辑标题</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任意多边形 6"/>
          <p:cNvSpPr/>
          <p:nvPr userDrawn="1">
            <p:custDataLst>
              <p:tags r:id="rId5"/>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6"/>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2516981" y="2935367"/>
            <a:ext cx="411003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9"/>
            </p:custDataLst>
          </p:nvPr>
        </p:nvSpPr>
        <p:spPr>
          <a:xfrm>
            <a:off x="2560320" y="3087767"/>
            <a:ext cx="4023836" cy="573707"/>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0"/>
            </p:custDataLst>
          </p:nvPr>
        </p:nvSpPr>
        <p:spPr>
          <a:xfrm>
            <a:off x="2559844" y="1784747"/>
            <a:ext cx="4024313"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757738"/>
            <a:ext cx="540068" cy="385763"/>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757738"/>
            <a:ext cx="540068" cy="385763"/>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7928848" y="4275535"/>
            <a:ext cx="1215152" cy="86796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275535"/>
            <a:ext cx="1215152" cy="867966"/>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1" name="日期占位符 6"/>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2"/>
              </p:custDataLst>
            </p:nvPr>
          </p:nvPicPr>
          <p:blipFill rotWithShape="1">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4"/>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5"/>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6"/>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13"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9" name="日期占位符 1"/>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41.xml"/><Relationship Id="rId26" Type="http://schemas.openxmlformats.org/officeDocument/2006/relationships/tags" Target="../tags/tag140.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6" Type="http://schemas.openxmlformats.org/officeDocument/2006/relationships/theme" Target="../theme/theme2.xml"/><Relationship Id="rId25" Type="http://schemas.openxmlformats.org/officeDocument/2006/relationships/tags" Target="../tags/tag266.xml"/><Relationship Id="rId24" Type="http://schemas.openxmlformats.org/officeDocument/2006/relationships/tags" Target="../tags/tag265.xml"/><Relationship Id="rId23" Type="http://schemas.openxmlformats.org/officeDocument/2006/relationships/tags" Target="../tags/tag264.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slideLayout" Target="../slideLayouts/slideLayout23.xml"/><Relationship Id="rId19" Type="http://schemas.openxmlformats.org/officeDocument/2006/relationships/slideLayout" Target="../slideLayouts/slideLayout40.xml"/><Relationship Id="rId18" Type="http://schemas.openxmlformats.org/officeDocument/2006/relationships/slideLayout" Target="../slideLayouts/slideLayout39.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6" Type="http://schemas.openxmlformats.org/officeDocument/2006/relationships/theme" Target="../theme/theme3.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2"/>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endParaRPr lang="zh-CN" altLang="en-US"/>
          </a:p>
        </p:txBody>
      </p:sp>
      <p:sp>
        <p:nvSpPr>
          <p:cNvPr id="1027" name="文本占位符 2"/>
          <p:cNvSpPr>
            <a:spLocks noGrp="1"/>
          </p:cNvSpPr>
          <p:nvPr>
            <p:ph type="body"/>
            <p:custDataLst>
              <p:tags r:id="rId23"/>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4"/>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5"/>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6"/>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0"/>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endParaRPr lang="zh-CN" altLang="en-US"/>
          </a:p>
        </p:txBody>
      </p:sp>
      <p:sp>
        <p:nvSpPr>
          <p:cNvPr id="1027" name="文本占位符 2"/>
          <p:cNvSpPr>
            <a:spLocks noGrp="1"/>
          </p:cNvSpPr>
          <p:nvPr>
            <p:ph type="body"/>
            <p:custDataLst>
              <p:tags r:id="rId21"/>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2"/>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3"/>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4"/>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3.png"/><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474.xml"/><Relationship Id="rId3" Type="http://schemas.openxmlformats.org/officeDocument/2006/relationships/image" Target="../media/image30.png"/><Relationship Id="rId2" Type="http://schemas.openxmlformats.org/officeDocument/2006/relationships/tags" Target="../tags/tag473.xml"/><Relationship Id="rId1" Type="http://schemas.openxmlformats.org/officeDocument/2006/relationships/tags" Target="../tags/tag47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47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tags" Target="../tags/tag476.xml"/><Relationship Id="rId1" Type="http://schemas.openxmlformats.org/officeDocument/2006/relationships/tags" Target="../tags/tag475.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7.png"/><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tags" Target="../tags/tag48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8.png"/><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410.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24.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0" Type="http://schemas.openxmlformats.org/officeDocument/2006/relationships/slideLayout" Target="../slideLayouts/slideLayout9.xml"/><Relationship Id="rId1" Type="http://schemas.openxmlformats.org/officeDocument/2006/relationships/tags" Target="../tags/tag499.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62.png"/><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71.png"/><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75.png"/><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539.xml"/><Relationship Id="rId7" Type="http://schemas.openxmlformats.org/officeDocument/2006/relationships/image" Target="../media/image82.png"/><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542.xml"/><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tags" Target="../tags/tag541.xml"/><Relationship Id="rId1" Type="http://schemas.openxmlformats.org/officeDocument/2006/relationships/tags" Target="../tags/tag54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s>
</file>

<file path=ppt/slides/_rels/slide4.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slide" Target="slide1.xml"/><Relationship Id="rId7" Type="http://schemas.openxmlformats.org/officeDocument/2006/relationships/tags" Target="../tags/tag415.xml"/><Relationship Id="rId6" Type="http://schemas.openxmlformats.org/officeDocument/2006/relationships/slide" Target="slide10.xml"/><Relationship Id="rId5" Type="http://schemas.openxmlformats.org/officeDocument/2006/relationships/tags" Target="../tags/tag414.xml"/><Relationship Id="rId4" Type="http://schemas.openxmlformats.org/officeDocument/2006/relationships/slide" Target="slide2.xml"/><Relationship Id="rId3" Type="http://schemas.openxmlformats.org/officeDocument/2006/relationships/tags" Target="../tags/tag413.xml"/><Relationship Id="rId2" Type="http://schemas.openxmlformats.org/officeDocument/2006/relationships/tags" Target="../tags/tag412.xml"/><Relationship Id="rId14" Type="http://schemas.openxmlformats.org/officeDocument/2006/relationships/slideLayout" Target="../slideLayouts/slideLayout9.xml"/><Relationship Id="rId13" Type="http://schemas.openxmlformats.org/officeDocument/2006/relationships/tags" Target="../tags/tag418.xml"/><Relationship Id="rId12" Type="http://schemas.openxmlformats.org/officeDocument/2006/relationships/slide" Target="slide14.xml"/><Relationship Id="rId11" Type="http://schemas.openxmlformats.org/officeDocument/2006/relationships/tags" Target="../tags/tag417.xml"/><Relationship Id="rId10" Type="http://schemas.openxmlformats.org/officeDocument/2006/relationships/slide" Target="slide12.xml"/><Relationship Id="rId1" Type="http://schemas.openxmlformats.org/officeDocument/2006/relationships/tags" Target="../tags/tag41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image" Target="../media/image95.png"/><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554.xml"/><Relationship Id="rId2" Type="http://schemas.openxmlformats.org/officeDocument/2006/relationships/tags" Target="../tags/tag553.xml"/><Relationship Id="rId1" Type="http://schemas.openxmlformats.org/officeDocument/2006/relationships/tags" Target="../tags/tag552.xml"/></Relationships>
</file>

<file path=ppt/slides/_rels/slide5.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slide" Target="slide19.xml"/><Relationship Id="rId7" Type="http://schemas.openxmlformats.org/officeDocument/2006/relationships/tags" Target="../tags/tag423.xml"/><Relationship Id="rId6" Type="http://schemas.openxmlformats.org/officeDocument/2006/relationships/slide" Target="slide17.xml"/><Relationship Id="rId5" Type="http://schemas.openxmlformats.org/officeDocument/2006/relationships/tags" Target="../tags/tag422.xml"/><Relationship Id="rId4" Type="http://schemas.openxmlformats.org/officeDocument/2006/relationships/slide" Target="slide16.xml"/><Relationship Id="rId3" Type="http://schemas.openxmlformats.org/officeDocument/2006/relationships/tags" Target="../tags/tag421.xml"/><Relationship Id="rId2" Type="http://schemas.openxmlformats.org/officeDocument/2006/relationships/tags" Target="../tags/tag420.xml"/><Relationship Id="rId16" Type="http://schemas.openxmlformats.org/officeDocument/2006/relationships/slideLayout" Target="../slideLayouts/slideLayout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slide" Target="slide21.xml"/><Relationship Id="rId12" Type="http://schemas.openxmlformats.org/officeDocument/2006/relationships/tags" Target="../tags/tag426.xml"/><Relationship Id="rId11" Type="http://schemas.openxmlformats.org/officeDocument/2006/relationships/tags" Target="../tags/tag425.xml"/><Relationship Id="rId10" Type="http://schemas.openxmlformats.org/officeDocument/2006/relationships/slide" Target="slide1.xml"/><Relationship Id="rId1" Type="http://schemas.openxmlformats.org/officeDocument/2006/relationships/tags" Target="../tags/tag419.xml"/></Relationships>
</file>

<file path=ppt/slides/_rels/slide6.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slide" Target="slide22.xml"/><Relationship Id="rId7" Type="http://schemas.openxmlformats.org/officeDocument/2006/relationships/tags" Target="../tags/tag433.xml"/><Relationship Id="rId6" Type="http://schemas.openxmlformats.org/officeDocument/2006/relationships/slide" Target="slide32.xml"/><Relationship Id="rId5" Type="http://schemas.openxmlformats.org/officeDocument/2006/relationships/tags" Target="../tags/tag432.xml"/><Relationship Id="rId4" Type="http://schemas.openxmlformats.org/officeDocument/2006/relationships/slide" Target="slide31.xml"/><Relationship Id="rId3" Type="http://schemas.openxmlformats.org/officeDocument/2006/relationships/tags" Target="../tags/tag431.xml"/><Relationship Id="rId22" Type="http://schemas.openxmlformats.org/officeDocument/2006/relationships/slideLayout" Target="../slideLayouts/slideLayout9.xml"/><Relationship Id="rId21" Type="http://schemas.openxmlformats.org/officeDocument/2006/relationships/tags" Target="../tags/tag440.xml"/><Relationship Id="rId20" Type="http://schemas.openxmlformats.org/officeDocument/2006/relationships/slide" Target="slide26.xml"/><Relationship Id="rId2" Type="http://schemas.openxmlformats.org/officeDocument/2006/relationships/tags" Target="../tags/tag430.xml"/><Relationship Id="rId19" Type="http://schemas.openxmlformats.org/officeDocument/2006/relationships/tags" Target="../tags/tag439.xml"/><Relationship Id="rId18" Type="http://schemas.openxmlformats.org/officeDocument/2006/relationships/slide" Target="slide34.xml"/><Relationship Id="rId17" Type="http://schemas.openxmlformats.org/officeDocument/2006/relationships/tags" Target="../tags/tag438.xml"/><Relationship Id="rId16" Type="http://schemas.openxmlformats.org/officeDocument/2006/relationships/slide" Target="slide33.xml"/><Relationship Id="rId15" Type="http://schemas.openxmlformats.org/officeDocument/2006/relationships/tags" Target="../tags/tag437.xml"/><Relationship Id="rId14" Type="http://schemas.openxmlformats.org/officeDocument/2006/relationships/slide" Target="slide30.xml"/><Relationship Id="rId13" Type="http://schemas.openxmlformats.org/officeDocument/2006/relationships/tags" Target="../tags/tag436.xml"/><Relationship Id="rId12" Type="http://schemas.openxmlformats.org/officeDocument/2006/relationships/slide" Target="slide29.xml"/><Relationship Id="rId11" Type="http://schemas.openxmlformats.org/officeDocument/2006/relationships/tags" Target="../tags/tag435.xml"/><Relationship Id="rId10" Type="http://schemas.openxmlformats.org/officeDocument/2006/relationships/slide" Target="slide35.xml"/><Relationship Id="rId1" Type="http://schemas.openxmlformats.org/officeDocument/2006/relationships/tags" Target="../tags/tag429.xml"/></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447.xml"/><Relationship Id="rId7" Type="http://schemas.openxmlformats.org/officeDocument/2006/relationships/image" Target="../media/image17.png"/><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0" Type="http://schemas.openxmlformats.org/officeDocument/2006/relationships/slideLayout" Target="../slideLayouts/slideLayout9.xml"/><Relationship Id="rId1" Type="http://schemas.openxmlformats.org/officeDocument/2006/relationships/tags" Target="../tags/tag441.xml"/></Relationships>
</file>

<file path=ppt/slides/_rels/slide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454.xml"/><Relationship Id="rId7" Type="http://schemas.openxmlformats.org/officeDocument/2006/relationships/image" Target="../media/image19.png"/><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4" Type="http://schemas.openxmlformats.org/officeDocument/2006/relationships/slideLayout" Target="../slideLayouts/slideLayout9.xml"/><Relationship Id="rId13" Type="http://schemas.openxmlformats.org/officeDocument/2006/relationships/image" Target="../media/image22.png"/><Relationship Id="rId12" Type="http://schemas.openxmlformats.org/officeDocument/2006/relationships/tags" Target="../tags/tag456.xml"/><Relationship Id="rId11" Type="http://schemas.openxmlformats.org/officeDocument/2006/relationships/image" Target="../media/image21.png"/><Relationship Id="rId10" Type="http://schemas.openxmlformats.org/officeDocument/2006/relationships/tags" Target="../tags/tag455.xml"/><Relationship Id="rId1" Type="http://schemas.openxmlformats.org/officeDocument/2006/relationships/tags" Target="../tags/tag4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a:xfrm>
            <a:off x="1331595" y="1563370"/>
            <a:ext cx="6123940" cy="998220"/>
          </a:xfrm>
        </p:spPr>
        <p:txBody>
          <a:bodyPr rtlCol="0">
            <a:normAutofit fontScale="90000"/>
          </a:bodyPr>
          <a:lstStyle/>
          <a:p>
            <a:pPr algn="ctr" eaLnBrk="1" fontAlgn="auto" hangingPunct="1">
              <a:spcAft>
                <a:spcPts val="0"/>
              </a:spcAft>
              <a:defRPr/>
            </a:pPr>
            <a:r>
              <a:rPr lang="en-US" altLang="zh-CN" sz="4000" dirty="0">
                <a:effectLst>
                  <a:outerShdw blurRad="38100" dist="38100" dir="2700000" algn="tl">
                    <a:srgbClr val="000000">
                      <a:alpha val="43137"/>
                    </a:srgbClr>
                  </a:outerShdw>
                </a:effectLst>
                <a:sym typeface="+mn-ea"/>
              </a:rPr>
              <a:t>YJK5.1/5.2版本钢结构部分介绍及钢结构常见问题分享</a:t>
            </a:r>
            <a:endParaRPr lang="en-US" altLang="zh-CN" sz="4000" dirty="0">
              <a:effectLst>
                <a:outerShdw blurRad="38100" dist="38100" dir="2700000" algn="tl">
                  <a:srgbClr val="000000">
                    <a:alpha val="43137"/>
                  </a:srgbClr>
                </a:outerShdw>
              </a:effectLst>
              <a:sym typeface="+mn-ea"/>
            </a:endParaRPr>
          </a:p>
        </p:txBody>
      </p:sp>
      <p:sp>
        <p:nvSpPr>
          <p:cNvPr id="6" name="副标题 5"/>
          <p:cNvSpPr>
            <a:spLocks noGrp="1"/>
          </p:cNvSpPr>
          <p:nvPr>
            <p:ph type="subTitle" idx="13"/>
          </p:nvPr>
        </p:nvSpPr>
        <p:spPr>
          <a:xfrm>
            <a:off x="2267585" y="2931795"/>
            <a:ext cx="4762500" cy="1123950"/>
          </a:xfrm>
        </p:spPr>
        <p:txBody>
          <a:bodyPr rtlCol="0">
            <a:normAutofit/>
          </a:bodyPr>
          <a:lstStyle/>
          <a:p>
            <a:pPr eaLnBrk="1" fontAlgn="auto" hangingPunct="1">
              <a:spcAft>
                <a:spcPts val="0"/>
              </a:spcAft>
              <a:defRPr/>
            </a:pPr>
            <a:r>
              <a:rPr lang="zh-CN" altLang="en-US" sz="2400" dirty="0" smtClean="0">
                <a:latin typeface="隶书" panose="02010509060101010101" pitchFamily="49" charset="-122"/>
                <a:ea typeface="隶书" panose="02010509060101010101" pitchFamily="49" charset="-122"/>
              </a:rPr>
              <a:t>彭志丰</a:t>
            </a:r>
            <a:endParaRPr lang="en-US" altLang="zh-CN" sz="2400" dirty="0" smtClean="0">
              <a:latin typeface="隶书" panose="02010509060101010101" pitchFamily="49" charset="-122"/>
              <a:ea typeface="隶书" panose="02010509060101010101" pitchFamily="49" charset="-122"/>
            </a:endParaRPr>
          </a:p>
          <a:p>
            <a:pPr eaLnBrk="1" fontAlgn="auto" hangingPunct="1">
              <a:spcAft>
                <a:spcPts val="0"/>
              </a:spcAft>
              <a:defRPr/>
            </a:pPr>
            <a:r>
              <a:rPr lang="en-US" altLang="zh-CN" sz="2400" dirty="0" smtClean="0">
                <a:latin typeface="隶书" panose="02010509060101010101" pitchFamily="49" charset="-122"/>
                <a:ea typeface="隶书" panose="02010509060101010101" pitchFamily="49" charset="-122"/>
              </a:rPr>
              <a:t>2022.12</a:t>
            </a:r>
            <a:endParaRPr lang="en-US" altLang="zh-CN" sz="2400" dirty="0">
              <a:latin typeface="隶书" panose="02010509060101010101" pitchFamily="49" charset="-122"/>
              <a:ea typeface="隶书" panose="02010509060101010101" pitchFamily="49" charset="-122"/>
            </a:endParaRPr>
          </a:p>
          <a:p>
            <a:pPr eaLnBrk="1" fontAlgn="auto" hangingPunct="1">
              <a:spcAft>
                <a:spcPts val="0"/>
              </a:spcAft>
              <a:defRPr/>
            </a:pPr>
            <a:r>
              <a:rPr lang="zh-CN" altLang="en-US" sz="2400" dirty="0">
                <a:latin typeface="隶书" panose="02010509060101010101" pitchFamily="49" charset="-122"/>
                <a:ea typeface="隶书" panose="02010509060101010101" pitchFamily="49" charset="-122"/>
              </a:rPr>
              <a:t>北京盈建科软件</a:t>
            </a:r>
            <a:r>
              <a:rPr lang="zh-CN" altLang="en-US" sz="2400" dirty="0" smtClean="0">
                <a:latin typeface="隶书" panose="02010509060101010101" pitchFamily="49" charset="-122"/>
                <a:ea typeface="隶书" panose="02010509060101010101" pitchFamily="49" charset="-122"/>
              </a:rPr>
              <a:t>股份有限公司 </a:t>
            </a:r>
            <a:endParaRPr lang="en-US" altLang="zh-CN" sz="2400" dirty="0" smtClean="0">
              <a:latin typeface="隶书" panose="02010509060101010101" pitchFamily="49" charset="-122"/>
              <a:ea typeface="隶书" panose="02010509060101010101" pitchFamily="49" charset="-122"/>
            </a:endParaRPr>
          </a:p>
          <a:p>
            <a:pPr eaLnBrk="1" fontAlgn="auto" hangingPunct="1">
              <a:spcAft>
                <a:spcPts val="0"/>
              </a:spcAft>
              <a:defRPr/>
            </a:pPr>
            <a:endParaRPr lang="zh-CN" altLang="en-US" sz="2400" dirty="0">
              <a:latin typeface="隶书" panose="02010509060101010101" pitchFamily="49" charset="-122"/>
              <a:ea typeface="隶书" panose="02010509060101010101" pitchFamily="49" charset="-122"/>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柱长系数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宋体" panose="02010600030101010101" pitchFamily="2" charset="-122"/>
              </a:rPr>
              <a:t>1</a:t>
            </a:r>
            <a:r>
              <a:rPr lang="en-US" altLang="zh-CN" sz="1600">
                <a:latin typeface="宋体" panose="02010600030101010101" pitchFamily="2" charset="-122"/>
                <a:sym typeface="宋体" panose="02010600030101010101" pitchFamily="2" charset="-122"/>
              </a:rPr>
              <a:t>.</a:t>
            </a:r>
            <a:r>
              <a:rPr lang="zh-CN" altLang="en-US" sz="1600">
                <a:latin typeface="宋体" panose="02010600030101010101" pitchFamily="2" charset="-122"/>
                <a:sym typeface="宋体" panose="02010600030101010101" pitchFamily="2" charset="-122"/>
              </a:rPr>
              <a:t>首层地面有板和没板对于首层地上的柱长系数为什么会有影响？有板的话柱长系数会小一点，是什么原因造成的？</a:t>
            </a:r>
            <a:endParaRPr lang="zh-CN" altLang="en-US" sz="1600">
              <a:latin typeface="宋体" panose="02010600030101010101" pitchFamily="2" charset="-122"/>
              <a:ea typeface="宋体" panose="02010600030101010101" pitchFamily="2" charset="-122"/>
              <a:sym typeface="宋体" panose="02010600030101010101" pitchFamily="2" charset="-122"/>
            </a:endParaRPr>
          </a:p>
          <a:p>
            <a:r>
              <a:rPr lang="zh-CN" altLang="en-US" sz="1600">
                <a:latin typeface="宋体" panose="02010600030101010101" pitchFamily="2" charset="-122"/>
                <a:sym typeface="宋体" panose="02010600030101010101" pitchFamily="2" charset="-122"/>
              </a:rPr>
              <a:t>2</a:t>
            </a:r>
            <a:r>
              <a:rPr lang="en-US" altLang="zh-CN" sz="1600">
                <a:latin typeface="宋体" panose="02010600030101010101" pitchFamily="2" charset="-122"/>
                <a:sym typeface="宋体" panose="02010600030101010101" pitchFamily="2" charset="-122"/>
              </a:rPr>
              <a:t>.</a:t>
            </a:r>
            <a:r>
              <a:rPr lang="zh-CN" altLang="en-US" sz="1600">
                <a:latin typeface="宋体" panose="02010600030101010101" pitchFamily="2" charset="-122"/>
                <a:sym typeface="宋体" panose="02010600030101010101" pitchFamily="2" charset="-122"/>
              </a:rPr>
              <a:t>对于删除地下室拉梁层嵌固在基础顶的模型和带拉梁层嵌固在拉梁顶的模型，为什么首层柱柱长系数会有非常大的差别？</a:t>
            </a:r>
            <a:endParaRPr lang="zh-CN" altLang="en-US" sz="1600">
              <a:latin typeface="宋体" panose="02010600030101010101" pitchFamily="2" charset="-122"/>
              <a:sym typeface="+mn-ea"/>
            </a:endParaRPr>
          </a:p>
        </p:txBody>
      </p:sp>
      <p:sp>
        <p:nvSpPr>
          <p:cNvPr id="9" name="矩形 8"/>
          <p:cNvSpPr/>
          <p:nvPr/>
        </p:nvSpPr>
        <p:spPr>
          <a:xfrm>
            <a:off x="251460" y="2355850"/>
            <a:ext cx="872172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1.因为模型在前处理及计算</a:t>
            </a:r>
            <a:r>
              <a:rPr lang="en-US" altLang="zh-CN" sz="1600">
                <a:ea typeface="楷体" panose="02010609060101010101" charset="-122"/>
              </a:rPr>
              <a:t>—</a:t>
            </a:r>
            <a:r>
              <a:rPr lang="zh-CN" altLang="en-US" sz="1600">
                <a:ea typeface="楷体" panose="02010609060101010101" charset="-122"/>
              </a:rPr>
              <a:t>计算参数</a:t>
            </a:r>
            <a:r>
              <a:rPr lang="en-US" altLang="zh-CN" sz="1600">
                <a:ea typeface="楷体" panose="02010609060101010101" charset="-122"/>
              </a:rPr>
              <a:t>—</a:t>
            </a:r>
            <a:r>
              <a:rPr lang="zh-CN" altLang="zh-CN" sz="1600">
                <a:ea typeface="楷体" panose="02010609060101010101" charset="-122"/>
              </a:rPr>
              <a:t>控制信息</a:t>
            </a:r>
            <a:r>
              <a:rPr lang="en-US" altLang="zh-CN" sz="1600">
                <a:ea typeface="楷体" panose="02010609060101010101" charset="-122"/>
              </a:rPr>
              <a:t>—</a:t>
            </a:r>
            <a:r>
              <a:rPr lang="zh-CN" altLang="en-US" sz="1600">
                <a:ea typeface="楷体" panose="02010609060101010101" charset="-122"/>
              </a:rPr>
              <a:t>刚度系数</a:t>
            </a:r>
            <a:r>
              <a:rPr lang="zh-CN" altLang="zh-CN" sz="1600">
                <a:ea typeface="楷体" panose="02010609060101010101" charset="-122"/>
              </a:rPr>
              <a:t>中</a:t>
            </a:r>
            <a:r>
              <a:rPr lang="zh-CN" altLang="en-US" sz="1600">
                <a:ea typeface="楷体" panose="02010609060101010101" charset="-122"/>
              </a:rPr>
              <a:t>选择考虑</a:t>
            </a:r>
            <a:r>
              <a:rPr lang="zh-CN" altLang="zh-CN" sz="1600">
                <a:ea typeface="楷体" panose="02010609060101010101" charset="-122"/>
                <a:sym typeface="+mn-ea"/>
              </a:rPr>
              <a:t>楼板作为翼缘对梁刚度的影响，此时有无楼板就会对梁刚度有影响，梁线刚度计算时也会不同。根据《钢标》附录</a:t>
            </a:r>
            <a:r>
              <a:rPr lang="en-US" altLang="zh-CN" sz="1600">
                <a:ea typeface="楷体" panose="02010609060101010101" charset="-122"/>
                <a:sym typeface="+mn-ea"/>
              </a:rPr>
              <a:t>E</a:t>
            </a:r>
            <a:r>
              <a:rPr lang="zh-CN" altLang="en-US" sz="1600">
                <a:ea typeface="楷体" panose="02010609060101010101" charset="-122"/>
                <a:sym typeface="+mn-ea"/>
              </a:rPr>
              <a:t>，</a:t>
            </a:r>
            <a:r>
              <a:rPr lang="zh-CN" altLang="zh-CN" sz="1600">
                <a:ea typeface="楷体" panose="02010609060101010101" charset="-122"/>
                <a:sym typeface="+mn-ea"/>
              </a:rPr>
              <a:t>梁线刚度不同会影响柱长系数的计算结果。</a:t>
            </a:r>
            <a:endParaRPr lang="zh-CN" altLang="en-US" sz="1600" b="1" dirty="0" smtClean="0">
              <a:effectLst>
                <a:outerShdw blurRad="38100" dist="38100" dir="2700000" algn="tl">
                  <a:srgbClr val="000000">
                    <a:alpha val="43137"/>
                  </a:srgbClr>
                </a:outerShdw>
              </a:effectLst>
            </a:endParaRPr>
          </a:p>
          <a:p>
            <a:pPr algn="l">
              <a:buClrTx/>
              <a:buSzTx/>
              <a:buFontTx/>
            </a:pPr>
            <a:r>
              <a:rPr lang="en-US" altLang="zh-CN" sz="1600">
                <a:ea typeface="楷体" panose="02010609060101010101" charset="-122"/>
                <a:sym typeface="+mn-ea"/>
              </a:rPr>
              <a:t>2.</a:t>
            </a:r>
            <a:r>
              <a:rPr lang="zh-CN" altLang="zh-CN" sz="1600">
                <a:ea typeface="楷体" panose="02010609060101010101" charset="-122"/>
                <a:sym typeface="+mn-ea"/>
              </a:rPr>
              <a:t>删除地下室拉梁层的单独模型是柱底与基础相连，铰接时K2=0，刚接时K2=10；下部带拉梁层的模型，钢柱底还有一层混凝土梁、柱，按钢柱下端梁、柱线刚度之和的比值计算K2。</a:t>
            </a:r>
            <a:r>
              <a:rPr lang="en-US" altLang="zh-CN" sz="1600">
                <a:ea typeface="楷体" panose="02010609060101010101" charset="-122"/>
                <a:sym typeface="+mn-ea"/>
              </a:rPr>
              <a:t>K2</a:t>
            </a:r>
            <a:r>
              <a:rPr lang="zh-CN" altLang="en-US" sz="1600">
                <a:ea typeface="楷体" panose="02010609060101010101" charset="-122"/>
                <a:sym typeface="+mn-ea"/>
              </a:rPr>
              <a:t>不同根据</a:t>
            </a:r>
            <a:r>
              <a:rPr lang="zh-CN" altLang="zh-CN" sz="1600">
                <a:ea typeface="楷体" panose="02010609060101010101" charset="-122"/>
                <a:sym typeface="+mn-ea"/>
              </a:rPr>
              <a:t>《钢标》附录</a:t>
            </a:r>
            <a:r>
              <a:rPr lang="en-US" altLang="zh-CN" sz="1600">
                <a:ea typeface="楷体" panose="02010609060101010101" charset="-122"/>
                <a:sym typeface="+mn-ea"/>
              </a:rPr>
              <a:t>E</a:t>
            </a:r>
            <a:r>
              <a:rPr lang="zh-CN" altLang="en-US" sz="1600">
                <a:ea typeface="楷体" panose="02010609060101010101" charset="-122"/>
                <a:sym typeface="+mn-ea"/>
              </a:rPr>
              <a:t>，柱长系数也会不同。</a:t>
            </a:r>
            <a:endParaRPr lang="zh-CN" altLang="en-US" sz="1600">
              <a:ea typeface="楷体" panose="02010609060101010101" charset="-122"/>
              <a:sym typeface="+mn-ea"/>
            </a:endParaRPr>
          </a:p>
        </p:txBody>
      </p:sp>
      <p:pic>
        <p:nvPicPr>
          <p:cNvPr id="11" name="图片 12"/>
          <p:cNvPicPr>
            <a:picLocks noChangeAspect="1"/>
          </p:cNvPicPr>
          <p:nvPr/>
        </p:nvPicPr>
        <p:blipFill>
          <a:blip r:embed="rId4"/>
          <a:stretch>
            <a:fillRect/>
          </a:stretch>
        </p:blipFill>
        <p:spPr>
          <a:xfrm>
            <a:off x="4572000" y="3860165"/>
            <a:ext cx="1496695" cy="90233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柱长系数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2</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钢柱的计算长度判断，是否考虑斜撑打断的影响？</a:t>
            </a:r>
            <a:endParaRPr lang="zh-CN" altLang="en-US" sz="1600">
              <a:latin typeface="宋体" panose="02010600030101010101" pitchFamily="2" charset="-122"/>
              <a:sym typeface="+mn-ea"/>
            </a:endParaRPr>
          </a:p>
        </p:txBody>
      </p:sp>
      <p:sp>
        <p:nvSpPr>
          <p:cNvPr id="9" name="矩形 8"/>
          <p:cNvSpPr/>
          <p:nvPr/>
        </p:nvSpPr>
        <p:spPr>
          <a:xfrm>
            <a:off x="234315" y="1957705"/>
            <a:ext cx="872172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程序目前对于柱长系数的计算是按照钢标附录 E 来的，并没有考虑斜撑的影响。所以程序不能自动判断这个斜撑打断。对于这种情况，如果需要的话，可以在前处理手动修改一下柱长系数。</a:t>
            </a:r>
            <a:endParaRPr lang="zh-CN" altLang="zh-CN" sz="1600">
              <a:ea typeface="楷体" panose="02010609060101010101" charset="-122"/>
            </a:endParaRPr>
          </a:p>
          <a:p>
            <a:r>
              <a:rPr lang="zh-CN" altLang="zh-CN" sz="1600">
                <a:ea typeface="楷体" panose="02010609060101010101" charset="-122"/>
              </a:rPr>
              <a:t>修改后查看设计结果构件信息中的 LCX/LCY 分别指的是绕局部坐标系下的 X、Y 方向的长度（m）；不是指的绕整体坐标系下的 X，Y 轴的长度。可以通过三维查询，柱的局部坐标系，来判断手工修改是否正常。</a:t>
            </a:r>
            <a:endParaRPr lang="zh-CN" altLang="zh-CN" sz="1600">
              <a:ea typeface="楷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597581" y="1203069"/>
            <a:ext cx="4334905"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3</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用程序做钢结构设计时，发现钢梁的应力比全部显示为</a:t>
            </a:r>
            <a:r>
              <a:rPr lang="en-US" altLang="zh-CN" sz="1600">
                <a:latin typeface="宋体" panose="02010600030101010101" pitchFamily="2" charset="-122"/>
                <a:sym typeface="+mn-ea"/>
              </a:rPr>
              <a:t>0</a:t>
            </a:r>
            <a:r>
              <a:rPr lang="zh-CN" altLang="en-US" sz="1600">
                <a:latin typeface="宋体" panose="02010600030101010101" pitchFamily="2" charset="-122"/>
                <a:sym typeface="+mn-ea"/>
              </a:rPr>
              <a:t>。</a:t>
            </a:r>
            <a:endParaRPr lang="zh-CN" altLang="en-US" sz="1600" dirty="0">
              <a:latin typeface="宋体" panose="02010600030101010101" pitchFamily="2" charset="-122"/>
              <a:sym typeface="+mn-ea"/>
            </a:endParaRPr>
          </a:p>
        </p:txBody>
      </p:sp>
      <p:sp>
        <p:nvSpPr>
          <p:cNvPr id="9" name="矩形 8"/>
          <p:cNvSpPr/>
          <p:nvPr/>
        </p:nvSpPr>
        <p:spPr>
          <a:xfrm>
            <a:off x="683895" y="2389505"/>
            <a:ext cx="7358380"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查看模型发现模型中钢梁截面材料定义有问题。出现此情况通长为友商软件</a:t>
            </a:r>
            <a:r>
              <a:rPr lang="en-US" altLang="zh-CN" sz="1600">
                <a:ea typeface="楷体" panose="02010609060101010101" charset="-122"/>
              </a:rPr>
              <a:t>PK</a:t>
            </a:r>
            <a:r>
              <a:rPr lang="zh-CN" altLang="en-US" sz="1600">
                <a:ea typeface="楷体" panose="02010609060101010101" charset="-122"/>
              </a:rPr>
              <a:t>转接口导模型导致，使用</a:t>
            </a:r>
            <a:r>
              <a:rPr lang="en-US" altLang="zh-CN" sz="1600">
                <a:ea typeface="楷体" panose="02010609060101010101" charset="-122"/>
              </a:rPr>
              <a:t>PK</a:t>
            </a:r>
            <a:r>
              <a:rPr lang="zh-CN" altLang="en-US" sz="1600">
                <a:ea typeface="楷体" panose="02010609060101010101" charset="-122"/>
              </a:rPr>
              <a:t>导出</a:t>
            </a:r>
            <a:r>
              <a:rPr lang="en-US" altLang="zh-CN" sz="1600">
                <a:ea typeface="楷体" panose="02010609060101010101" charset="-122"/>
              </a:rPr>
              <a:t>jwd</a:t>
            </a:r>
            <a:r>
              <a:rPr lang="zh-CN" altLang="en-US" sz="1600">
                <a:ea typeface="楷体" panose="02010609060101010101" charset="-122"/>
              </a:rPr>
              <a:t>格式，新建空白盈建科模型，导入</a:t>
            </a:r>
            <a:r>
              <a:rPr lang="en-US" altLang="zh-CN" sz="1600">
                <a:ea typeface="楷体" panose="02010609060101010101" charset="-122"/>
              </a:rPr>
              <a:t>jwd</a:t>
            </a:r>
            <a:r>
              <a:rPr lang="zh-CN" altLang="en-US" sz="1600">
                <a:ea typeface="楷体" panose="02010609060101010101" charset="-122"/>
              </a:rPr>
              <a:t>即可解决此问题。</a:t>
            </a:r>
            <a:endParaRPr lang="zh-CN" altLang="zh-CN" sz="1600">
              <a:ea typeface="楷体" panose="02010609060101010101" charset="-122"/>
            </a:endParaRPr>
          </a:p>
          <a:p>
            <a:pPr algn="l">
              <a:buClrTx/>
              <a:buSzTx/>
              <a:buFontTx/>
            </a:pPr>
            <a:endParaRPr lang="zh-CN" altLang="zh-CN" sz="1600" dirty="0"/>
          </a:p>
        </p:txBody>
      </p:sp>
      <p:sp>
        <p:nvSpPr>
          <p:cNvPr id="11" name="文本框 10"/>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应力比异常</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4</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考虑了二阶效应，</a:t>
            </a:r>
            <a:r>
              <a:rPr lang="zh-CN" altLang="en-US" sz="1600">
                <a:latin typeface="宋体" panose="02010600030101010101" pitchFamily="2" charset="-122"/>
                <a:sym typeface="+mn-ea"/>
              </a:rPr>
              <a:t>wm</a:t>
            </a:r>
            <a:r>
              <a:rPr lang="zh-CN" altLang="en-US" sz="1600">
                <a:latin typeface="宋体" panose="02010600030101010101" pitchFamily="2" charset="-122"/>
                <a:sym typeface="+mn-ea"/>
              </a:rPr>
              <a:t>ass里</a:t>
            </a:r>
            <a:r>
              <a:rPr lang="zh-CN" altLang="en-US" sz="1600">
                <a:latin typeface="宋体" panose="02010600030101010101" pitchFamily="2" charset="-122"/>
                <a:sym typeface="+mn-ea"/>
              </a:rPr>
              <a:t>找不到二阶效应系数输出结果。</a:t>
            </a:r>
            <a:endParaRPr lang="zh-CN" altLang="en-US" sz="1600">
              <a:latin typeface="宋体" panose="02010600030101010101" pitchFamily="2" charset="-122"/>
              <a:sym typeface="+mn-ea"/>
            </a:endParaRPr>
          </a:p>
        </p:txBody>
      </p:sp>
      <p:sp>
        <p:nvSpPr>
          <p:cNvPr id="2" name="矩形 1"/>
          <p:cNvSpPr/>
          <p:nvPr/>
        </p:nvSpPr>
        <p:spPr>
          <a:xfrm>
            <a:off x="251460" y="1779270"/>
            <a:ext cx="8721725"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sym typeface="+mn-ea"/>
              </a:rPr>
              <a:t>二阶效应系数仅用于判断钢框架结构所以与结构体系“框架结构”联动。当非框架体系时，输出屈曲因子，屈曲因子的倒数即是二阶效应系数。</a:t>
            </a:r>
            <a:endParaRPr lang="zh-CN" altLang="zh-CN" sz="1600" dirty="0"/>
          </a:p>
        </p:txBody>
      </p:sp>
      <p:pic>
        <p:nvPicPr>
          <p:cNvPr id="9" name="图片 8"/>
          <p:cNvPicPr>
            <a:picLocks noChangeAspect="1"/>
          </p:cNvPicPr>
          <p:nvPr/>
        </p:nvPicPr>
        <p:blipFill>
          <a:blip r:embed="rId4"/>
          <a:stretch>
            <a:fillRect/>
          </a:stretch>
        </p:blipFill>
        <p:spPr>
          <a:xfrm>
            <a:off x="251460" y="3147695"/>
            <a:ext cx="4897755" cy="1194435"/>
          </a:xfrm>
          <a:prstGeom prst="rect">
            <a:avLst/>
          </a:prstGeom>
        </p:spPr>
      </p:pic>
      <p:pic>
        <p:nvPicPr>
          <p:cNvPr id="11" name="图片 10"/>
          <p:cNvPicPr>
            <a:picLocks noChangeAspect="1"/>
          </p:cNvPicPr>
          <p:nvPr/>
        </p:nvPicPr>
        <p:blipFill>
          <a:blip r:embed="rId5"/>
          <a:stretch>
            <a:fillRect/>
          </a:stretch>
        </p:blipFill>
        <p:spPr>
          <a:xfrm>
            <a:off x="5507990" y="3219450"/>
            <a:ext cx="3008630" cy="924560"/>
          </a:xfrm>
          <a:prstGeom prst="rect">
            <a:avLst/>
          </a:prstGeom>
        </p:spPr>
      </p:pic>
      <p:pic>
        <p:nvPicPr>
          <p:cNvPr id="14" name="图片 13"/>
          <p:cNvPicPr>
            <a:picLocks noChangeAspect="1"/>
          </p:cNvPicPr>
          <p:nvPr/>
        </p:nvPicPr>
        <p:blipFill>
          <a:blip r:embed="rId6"/>
          <a:stretch>
            <a:fillRect/>
          </a:stretch>
        </p:blipFill>
        <p:spPr>
          <a:xfrm>
            <a:off x="3636010" y="2609215"/>
            <a:ext cx="2600325" cy="3905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9" name="图片 8"/>
          <p:cNvPicPr>
            <a:picLocks noChangeAspect="1"/>
          </p:cNvPicPr>
          <p:nvPr/>
        </p:nvPicPr>
        <p:blipFill>
          <a:blip r:embed="rId4"/>
          <a:stretch>
            <a:fillRect/>
          </a:stretch>
        </p:blipFill>
        <p:spPr>
          <a:xfrm>
            <a:off x="179705" y="1275715"/>
            <a:ext cx="3994785" cy="1835150"/>
          </a:xfrm>
          <a:prstGeom prst="rect">
            <a:avLst/>
          </a:prstGeom>
        </p:spPr>
      </p:pic>
      <p:pic>
        <p:nvPicPr>
          <p:cNvPr id="11" name="图片 10"/>
          <p:cNvPicPr>
            <a:picLocks noChangeAspect="1"/>
          </p:cNvPicPr>
          <p:nvPr/>
        </p:nvPicPr>
        <p:blipFill>
          <a:blip r:embed="rId5"/>
          <a:stretch>
            <a:fillRect/>
          </a:stretch>
        </p:blipFill>
        <p:spPr>
          <a:xfrm>
            <a:off x="4428490" y="1337945"/>
            <a:ext cx="4308475" cy="788670"/>
          </a:xfrm>
          <a:prstGeom prst="rect">
            <a:avLst/>
          </a:prstGeom>
        </p:spPr>
      </p:pic>
      <p:sp>
        <p:nvSpPr>
          <p:cNvPr id="14" name="文本框 13"/>
          <p:cNvSpPr txBox="1"/>
          <p:nvPr/>
        </p:nvSpPr>
        <p:spPr>
          <a:xfrm>
            <a:off x="3004185" y="922020"/>
            <a:ext cx="2292350" cy="337185"/>
          </a:xfrm>
          <a:prstGeom prst="rect">
            <a:avLst/>
          </a:prstGeom>
          <a:noFill/>
        </p:spPr>
        <p:txBody>
          <a:bodyPr wrap="square" rtlCol="0">
            <a:spAutoFit/>
          </a:bodyPr>
          <a:p>
            <a:r>
              <a:rPr lang="zh-CN" altLang="zh-CN" sz="1600">
                <a:ea typeface="楷体" panose="02010609060101010101" charset="-122"/>
              </a:rPr>
              <a:t>《钢结构设计标准》</a:t>
            </a:r>
            <a:endParaRPr lang="zh-CN" altLang="zh-CN" sz="1600">
              <a:ea typeface="楷体" panose="02010609060101010101" charset="-122"/>
            </a:endParaRPr>
          </a:p>
        </p:txBody>
      </p:sp>
      <p:pic>
        <p:nvPicPr>
          <p:cNvPr id="15" name="图片 14"/>
          <p:cNvPicPr>
            <a:picLocks noChangeAspect="1"/>
          </p:cNvPicPr>
          <p:nvPr/>
        </p:nvPicPr>
        <p:blipFill>
          <a:blip r:embed="rId6"/>
          <a:stretch>
            <a:fillRect/>
          </a:stretch>
        </p:blipFill>
        <p:spPr>
          <a:xfrm>
            <a:off x="2051685" y="3435985"/>
            <a:ext cx="4104640" cy="1080135"/>
          </a:xfrm>
          <a:prstGeom prst="rect">
            <a:avLst/>
          </a:prstGeom>
        </p:spPr>
      </p:pic>
      <p:sp>
        <p:nvSpPr>
          <p:cNvPr id="16" name="文本框 15"/>
          <p:cNvSpPr txBox="1"/>
          <p:nvPr/>
        </p:nvSpPr>
        <p:spPr>
          <a:xfrm>
            <a:off x="2771775" y="3003550"/>
            <a:ext cx="2949575" cy="337185"/>
          </a:xfrm>
          <a:prstGeom prst="rect">
            <a:avLst/>
          </a:prstGeom>
          <a:noFill/>
        </p:spPr>
        <p:txBody>
          <a:bodyPr wrap="square" rtlCol="0">
            <a:spAutoFit/>
          </a:bodyPr>
          <a:p>
            <a:r>
              <a:rPr lang="zh-CN" altLang="zh-CN" sz="1600">
                <a:ea typeface="楷体" panose="02010609060101010101" charset="-122"/>
              </a:rPr>
              <a:t>《钢结构设计标准》条文说明</a:t>
            </a:r>
            <a:endParaRPr lang="zh-CN" altLang="zh-CN" sz="1600">
              <a:ea typeface="楷体" panose="0201060906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506" y="1131314"/>
            <a:ext cx="4334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5</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防火涂料用膨胀型，柱子布置不上去？</a:t>
            </a:r>
            <a:endParaRPr lang="zh-CN" altLang="zh-CN" sz="1600" dirty="0"/>
          </a:p>
        </p:txBody>
      </p:sp>
      <p:sp>
        <p:nvSpPr>
          <p:cNvPr id="9" name="矩形 8"/>
          <p:cNvSpPr/>
          <p:nvPr/>
        </p:nvSpPr>
        <p:spPr>
          <a:xfrm>
            <a:off x="251460" y="1866900"/>
            <a:ext cx="8340725" cy="107632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查看模型，模型中柱子是圆钢管砼柱。依据《建筑钢结构防火设计规范》GB51249-2017，圆钢管砼柱和矩形钢管砼柱仅支持金属网抹 M5 水泥砂浆和</a:t>
            </a:r>
            <a:r>
              <a:rPr lang="zh-CN" altLang="zh-CN" sz="1600" b="1">
                <a:solidFill>
                  <a:srgbClr val="FF0000"/>
                </a:solidFill>
                <a:ea typeface="楷体" panose="02010609060101010101" charset="-122"/>
                <a:sym typeface="宋体" panose="02010600030101010101" pitchFamily="2" charset="-122"/>
              </a:rPr>
              <a:t>非膨胀</a:t>
            </a:r>
            <a:r>
              <a:rPr lang="zh-CN" altLang="zh-CN" sz="1600">
                <a:ea typeface="楷体" panose="02010609060101010101" charset="-122"/>
                <a:sym typeface="宋体" panose="02010600030101010101" pitchFamily="2" charset="-122"/>
              </a:rPr>
              <a:t>型钢结构防火涂料保护层的定义。所以软件不支持对圆钢管砼柱布置</a:t>
            </a:r>
            <a:r>
              <a:rPr lang="zh-CN" altLang="zh-CN" sz="1600" b="1">
                <a:solidFill>
                  <a:srgbClr val="FF0000"/>
                </a:solidFill>
                <a:ea typeface="楷体" panose="02010609060101010101" charset="-122"/>
                <a:sym typeface="宋体" panose="02010600030101010101" pitchFamily="2" charset="-122"/>
              </a:rPr>
              <a:t>膨胀</a:t>
            </a:r>
            <a:r>
              <a:rPr lang="zh-CN" altLang="zh-CN" sz="1600">
                <a:ea typeface="楷体" panose="02010609060101010101" charset="-122"/>
                <a:sym typeface="宋体" panose="02010600030101010101" pitchFamily="2" charset="-122"/>
              </a:rPr>
              <a:t>型防火涂料。</a:t>
            </a:r>
            <a:endParaRPr lang="zh-CN" altLang="zh-CN" sz="1600" dirty="0"/>
          </a:p>
        </p:txBody>
      </p:sp>
      <p:pic>
        <p:nvPicPr>
          <p:cNvPr id="41988" name="图片 6"/>
          <p:cNvPicPr>
            <a:picLocks noChangeAspect="1"/>
          </p:cNvPicPr>
          <p:nvPr/>
        </p:nvPicPr>
        <p:blipFill>
          <a:blip r:embed="rId3"/>
          <a:stretch>
            <a:fillRect/>
          </a:stretch>
        </p:blipFill>
        <p:spPr>
          <a:xfrm>
            <a:off x="1619885" y="3075940"/>
            <a:ext cx="4993005" cy="626110"/>
          </a:xfrm>
          <a:prstGeom prst="rect">
            <a:avLst/>
          </a:prstGeom>
          <a:noFill/>
          <a:ln w="9525">
            <a:noFill/>
          </a:ln>
        </p:spPr>
      </p:pic>
      <p:sp>
        <p:nvSpPr>
          <p:cNvPr id="11" name="文本框 10"/>
          <p:cNvSpPr txBox="1"/>
          <p:nvPr>
            <p:custDataLst>
              <p:tags r:id="rId4"/>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防火验算</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11" name="图片 7"/>
          <p:cNvPicPr>
            <a:picLocks noChangeAspect="1"/>
          </p:cNvPicPr>
          <p:nvPr/>
        </p:nvPicPr>
        <p:blipFill>
          <a:blip r:embed="rId3"/>
          <a:stretch>
            <a:fillRect/>
          </a:stretch>
        </p:blipFill>
        <p:spPr>
          <a:xfrm>
            <a:off x="323850" y="1059180"/>
            <a:ext cx="3752215" cy="3413760"/>
          </a:xfrm>
          <a:prstGeom prst="rect">
            <a:avLst/>
          </a:prstGeom>
          <a:noFill/>
          <a:ln w="9525">
            <a:noFill/>
          </a:ln>
        </p:spPr>
      </p:pic>
      <p:pic>
        <p:nvPicPr>
          <p:cNvPr id="41990" name="图片 8"/>
          <p:cNvPicPr>
            <a:picLocks noChangeAspect="1"/>
          </p:cNvPicPr>
          <p:nvPr/>
        </p:nvPicPr>
        <p:blipFill>
          <a:blip r:embed="rId4"/>
          <a:stretch>
            <a:fillRect/>
          </a:stretch>
        </p:blipFill>
        <p:spPr>
          <a:xfrm>
            <a:off x="4310063" y="979805"/>
            <a:ext cx="3584575" cy="2747963"/>
          </a:xfrm>
          <a:prstGeom prst="rect">
            <a:avLst/>
          </a:prstGeom>
          <a:noFill/>
          <a:ln w="9525">
            <a:noFill/>
          </a:ln>
        </p:spPr>
      </p:pic>
      <p:pic>
        <p:nvPicPr>
          <p:cNvPr id="41991" name="图片 9"/>
          <p:cNvPicPr>
            <a:picLocks noChangeAspect="1"/>
          </p:cNvPicPr>
          <p:nvPr/>
        </p:nvPicPr>
        <p:blipFill>
          <a:blip r:embed="rId5"/>
          <a:stretch>
            <a:fillRect/>
          </a:stretch>
        </p:blipFill>
        <p:spPr>
          <a:xfrm>
            <a:off x="4428490" y="3666808"/>
            <a:ext cx="3538538" cy="1095375"/>
          </a:xfrm>
          <a:prstGeom prst="rect">
            <a:avLst/>
          </a:prstGeom>
          <a:noFill/>
          <a:ln w="9525">
            <a:noFill/>
          </a:ln>
        </p:spPr>
      </p:pic>
      <p:sp>
        <p:nvSpPr>
          <p:cNvPr id="2" name="文本框 1"/>
          <p:cNvSpPr txBox="1"/>
          <p:nvPr>
            <p:custDataLst>
              <p:tags r:id="rId6"/>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防火验算</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41981" y="1055114"/>
            <a:ext cx="4334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6</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组合梁施工阶段验算，没有进行稳定验算？</a:t>
            </a:r>
            <a:endParaRPr lang="zh-CN" altLang="zh-CN" sz="1600" dirty="0"/>
          </a:p>
        </p:txBody>
      </p:sp>
      <p:sp>
        <p:nvSpPr>
          <p:cNvPr id="11" name="文本框 10"/>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组合梁</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10" name="图片 9"/>
          <p:cNvPicPr>
            <a:picLocks noChangeAspect="1"/>
          </p:cNvPicPr>
          <p:nvPr/>
        </p:nvPicPr>
        <p:blipFill>
          <a:blip r:embed="rId4"/>
          <a:stretch>
            <a:fillRect/>
          </a:stretch>
        </p:blipFill>
        <p:spPr>
          <a:xfrm>
            <a:off x="467995" y="1563370"/>
            <a:ext cx="3390265" cy="1215390"/>
          </a:xfrm>
          <a:prstGeom prst="rect">
            <a:avLst/>
          </a:prstGeom>
        </p:spPr>
      </p:pic>
      <p:sp>
        <p:nvSpPr>
          <p:cNvPr id="12" name="矩形 11"/>
          <p:cNvSpPr/>
          <p:nvPr/>
        </p:nvSpPr>
        <p:spPr>
          <a:xfrm>
            <a:off x="251460" y="2947670"/>
            <a:ext cx="395160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查看模型，计算参数中，没有勾选组合梁施工阶段考虑稳定验算。所以软件没有进行此项验算，当</a:t>
            </a:r>
            <a:r>
              <a:rPr lang="zh-CN" altLang="zh-CN" sz="1600" b="1">
                <a:solidFill>
                  <a:srgbClr val="FF0000"/>
                </a:solidFill>
                <a:ea typeface="楷体" panose="02010609060101010101" charset="-122"/>
                <a:sym typeface="宋体" panose="02010600030101010101" pitchFamily="2" charset="-122"/>
              </a:rPr>
              <a:t>高级参数</a:t>
            </a:r>
            <a:r>
              <a:rPr lang="zh-CN" altLang="zh-CN" sz="1600">
                <a:ea typeface="楷体" panose="02010609060101010101" charset="-122"/>
                <a:sym typeface="宋体" panose="02010600030101010101" pitchFamily="2" charset="-122"/>
              </a:rPr>
              <a:t>中勾选此参数后，组合梁施工阶段验算增加稳定验算并在构件信息输出稳定验算结果。</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13" name="图片 12"/>
          <p:cNvPicPr>
            <a:picLocks noChangeAspect="1"/>
          </p:cNvPicPr>
          <p:nvPr/>
        </p:nvPicPr>
        <p:blipFill>
          <a:blip r:embed="rId5"/>
          <a:stretch>
            <a:fillRect/>
          </a:stretch>
        </p:blipFill>
        <p:spPr>
          <a:xfrm>
            <a:off x="5076190" y="951230"/>
            <a:ext cx="2733675" cy="2576195"/>
          </a:xfrm>
          <a:prstGeom prst="rect">
            <a:avLst/>
          </a:prstGeom>
        </p:spPr>
      </p:pic>
      <p:pic>
        <p:nvPicPr>
          <p:cNvPr id="14" name="图片 13"/>
          <p:cNvPicPr>
            <a:picLocks noChangeAspect="1"/>
          </p:cNvPicPr>
          <p:nvPr/>
        </p:nvPicPr>
        <p:blipFill>
          <a:blip r:embed="rId6"/>
          <a:stretch>
            <a:fillRect/>
          </a:stretch>
        </p:blipFill>
        <p:spPr>
          <a:xfrm>
            <a:off x="4932045" y="3751580"/>
            <a:ext cx="2973705" cy="89090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87425"/>
            <a:ext cx="6732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7</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组合梁为什么有的梁计算了正则化长细比，有的没有？</a:t>
            </a:r>
            <a:endParaRPr lang="zh-CN" altLang="en-US" sz="1600">
              <a:latin typeface="宋体" panose="02010600030101010101" pitchFamily="2" charset="-122"/>
              <a:sym typeface="+mn-ea"/>
            </a:endParaRPr>
          </a:p>
        </p:txBody>
      </p:sp>
      <p:sp>
        <p:nvSpPr>
          <p:cNvPr id="11" name="文本框 10"/>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组合梁</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 name="矩形 11"/>
          <p:cNvSpPr/>
          <p:nvPr/>
        </p:nvSpPr>
        <p:spPr>
          <a:xfrm>
            <a:off x="251460" y="1635760"/>
            <a:ext cx="8657590" cy="255333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mn-ea"/>
              </a:rPr>
              <a:t>查看构件信息发现</a:t>
            </a:r>
            <a:r>
              <a:rPr lang="zh-CN" altLang="zh-CN" sz="1600">
                <a:ea typeface="楷体" panose="02010609060101010101" charset="-122"/>
              </a:rPr>
              <a:t>有个别梁出现了负弯矩。</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根据《钢结构设计标准》10.4.3 条规定，当组合梁承受负弯矩时，应满足计算的正则化长细不大于 0.3 的要求。而部分组合梁没有出现负弯矩，也就不用进行相应的验算。</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《钢结构设计标准》10.4.3 当工字钢梁受拉的上翼缘有楼板或刚性铺板与钢梁可靠时，形成塑性铰的截面应满足下列要求之一：</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1 根据本标准公式(6.2.7-3)计算的正则化长细比不大于 0.3；</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2 布置间距不大于 2 倍梁高的加劲肋；</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3 受压下翼缘设置侧向支撑。</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4" name="图片 3"/>
          <p:cNvPicPr>
            <a:picLocks noChangeAspect="1"/>
          </p:cNvPicPr>
          <p:nvPr/>
        </p:nvPicPr>
        <p:blipFill>
          <a:blip r:embed="rId4"/>
          <a:stretch>
            <a:fillRect/>
          </a:stretch>
        </p:blipFill>
        <p:spPr>
          <a:xfrm>
            <a:off x="5724525" y="2931795"/>
            <a:ext cx="2917190" cy="1631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8</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软件梁柱节点计算书中，腹板抗剪承载力中参数0.85和腹板抗弯承载力中参数0.40/2的取值依据？</a:t>
            </a:r>
            <a:endParaRPr lang="zh-CN" altLang="en-US" sz="1600">
              <a:latin typeface="宋体" panose="02010600030101010101" pitchFamily="2" charset="-122"/>
              <a:sym typeface="+mn-ea"/>
            </a:endParaRPr>
          </a:p>
        </p:txBody>
      </p:sp>
      <p:sp>
        <p:nvSpPr>
          <p:cNvPr id="6" name="矩形 5"/>
          <p:cNvSpPr/>
          <p:nvPr/>
        </p:nvSpPr>
        <p:spPr>
          <a:xfrm>
            <a:off x="5004435" y="952500"/>
            <a:ext cx="3951605" cy="1814830"/>
          </a:xfrm>
          <a:prstGeom prst="rect">
            <a:avLst/>
          </a:prstGeom>
        </p:spPr>
        <p:txBody>
          <a:bodyPr wrap="square">
            <a:spAutoFit/>
          </a:bodyPr>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7" name="图片 -2147482621"/>
          <p:cNvPicPr>
            <a:picLocks noChangeAspect="1"/>
          </p:cNvPicPr>
          <p:nvPr/>
        </p:nvPicPr>
        <p:blipFill>
          <a:blip r:embed="rId4"/>
          <a:stretch>
            <a:fillRect/>
          </a:stretch>
        </p:blipFill>
        <p:spPr>
          <a:xfrm>
            <a:off x="2915920" y="1889125"/>
            <a:ext cx="3059430" cy="276542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a:xfrm>
            <a:off x="1475740" y="2066925"/>
            <a:ext cx="6326505" cy="2165350"/>
          </a:xfrm>
        </p:spPr>
        <p:txBody>
          <a:bodyPr rtlCol="0">
            <a:normAutofit fontScale="90000"/>
          </a:bodyPr>
          <a:lstStyle/>
          <a:p>
            <a:pPr algn="l" eaLnBrk="1" fontAlgn="auto" hangingPunct="1">
              <a:spcAft>
                <a:spcPts val="0"/>
              </a:spcAft>
              <a:defRPr/>
            </a:pPr>
            <a:r>
              <a:rPr sz="4000" dirty="0">
                <a:effectLst>
                  <a:outerShdw blurRad="38100" dist="38100" dir="2700000" algn="tl">
                    <a:srgbClr val="000000">
                      <a:alpha val="43137"/>
                    </a:srgbClr>
                  </a:outerShdw>
                </a:effectLst>
                <a:sym typeface="+mn-ea"/>
              </a:rPr>
              <a:t>（1）新版本钢结构部分介绍</a:t>
            </a:r>
            <a:br>
              <a:rPr sz="4000" dirty="0">
                <a:effectLst>
                  <a:outerShdw blurRad="38100" dist="38100" dir="2700000" algn="tl">
                    <a:srgbClr val="000000">
                      <a:alpha val="43137"/>
                    </a:srgbClr>
                  </a:outerShdw>
                </a:effectLst>
                <a:sym typeface="+mn-ea"/>
              </a:rPr>
            </a:br>
            <a:r>
              <a:rPr sz="4000" dirty="0">
                <a:effectLst>
                  <a:outerShdw blurRad="38100" dist="38100" dir="2700000" algn="tl">
                    <a:srgbClr val="000000">
                      <a:alpha val="43137"/>
                    </a:srgbClr>
                  </a:outerShdw>
                </a:effectLst>
                <a:sym typeface="+mn-ea"/>
              </a:rPr>
              <a:t>（2）新版本门刚部分介绍</a:t>
            </a:r>
            <a:br>
              <a:rPr sz="4000" dirty="0">
                <a:effectLst>
                  <a:outerShdw blurRad="38100" dist="38100" dir="2700000" algn="tl">
                    <a:srgbClr val="000000">
                      <a:alpha val="43137"/>
                    </a:srgbClr>
                  </a:outerShdw>
                </a:effectLst>
                <a:sym typeface="+mn-ea"/>
              </a:rPr>
            </a:br>
            <a:r>
              <a:rPr sz="4000" dirty="0">
                <a:effectLst>
                  <a:outerShdw blurRad="38100" dist="38100" dir="2700000" algn="tl">
                    <a:srgbClr val="000000">
                      <a:alpha val="43137"/>
                    </a:srgbClr>
                  </a:outerShdw>
                </a:effectLst>
                <a:sym typeface="+mn-ea"/>
              </a:rPr>
              <a:t>（3）新版本工具箱介绍</a:t>
            </a:r>
            <a:br>
              <a:rPr sz="4000" dirty="0">
                <a:effectLst>
                  <a:outerShdw blurRad="38100" dist="38100" dir="2700000" algn="tl">
                    <a:srgbClr val="000000">
                      <a:alpha val="43137"/>
                    </a:srgbClr>
                  </a:outerShdw>
                </a:effectLst>
                <a:sym typeface="+mn-ea"/>
              </a:rPr>
            </a:br>
            <a:r>
              <a:rPr sz="4000" dirty="0">
                <a:effectLst>
                  <a:outerShdw blurRad="38100" dist="38100" dir="2700000" algn="tl">
                    <a:srgbClr val="000000">
                      <a:alpha val="43137"/>
                    </a:srgbClr>
                  </a:outerShdw>
                </a:effectLst>
                <a:sym typeface="+mn-ea"/>
              </a:rPr>
              <a:t>（4）钢结构常见问题分享</a:t>
            </a:r>
            <a:br>
              <a:rPr sz="4000" dirty="0">
                <a:effectLst>
                  <a:outerShdw blurRad="38100" dist="38100" dir="2700000" algn="tl">
                    <a:srgbClr val="000000">
                      <a:alpha val="43137"/>
                    </a:srgbClr>
                  </a:outerShdw>
                </a:effectLst>
                <a:sym typeface="+mn-ea"/>
              </a:rPr>
            </a:br>
            <a:endParaRPr sz="4000" dirty="0">
              <a:effectLst>
                <a:outerShdw blurRad="38100" dist="38100" dir="2700000" algn="tl">
                  <a:srgbClr val="000000">
                    <a:alpha val="43137"/>
                  </a:srgbClr>
                </a:outerShdw>
              </a:effectLst>
              <a:sym typeface="+mn-ea"/>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dirty="0"/>
          </a:p>
        </p:txBody>
      </p:sp>
      <p:sp>
        <p:nvSpPr>
          <p:cNvPr id="2" name="标题 4"/>
          <p:cNvSpPr>
            <a:spLocks noGrp="1"/>
          </p:cNvSpPr>
          <p:nvPr>
            <p:custDataLst>
              <p:tags r:id="rId1"/>
            </p:custDataLst>
          </p:nvPr>
        </p:nvSpPr>
        <p:spPr>
          <a:xfrm>
            <a:off x="1259840" y="843280"/>
            <a:ext cx="6326505" cy="931545"/>
          </a:xfrm>
          <a:prstGeom prst="rect">
            <a:avLst/>
          </a:prstGeom>
        </p:spPr>
        <p:txBody>
          <a:bodyPr vert="horz" wrap="square" lIns="0" tIns="0" rIns="0" bIns="0" rtlCol="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u="none" strike="noStrike" kern="1200" cap="none" spc="-200" normalizeH="0">
                <a:solidFill>
                  <a:schemeClr val="bg1"/>
                </a:solidFill>
                <a:uFillTx/>
                <a:latin typeface="Arial" panose="020B0604020202020204" pitchFamily="34" charset="0"/>
                <a:ea typeface="汉仪旗黑-85S" panose="00020600040101010101" pitchFamily="18" charset="-122"/>
                <a:cs typeface="+mj-cs"/>
              </a:defRPr>
            </a:lvl1pPr>
          </a:lstStyle>
          <a:p>
            <a:pPr algn="ctr" eaLnBrk="1" fontAlgn="auto" hangingPunct="1">
              <a:spcAft>
                <a:spcPts val="0"/>
              </a:spcAft>
              <a:defRPr/>
            </a:pPr>
            <a:r>
              <a:rPr lang="zh-CN" sz="4000" dirty="0">
                <a:effectLst>
                  <a:outerShdw blurRad="38100" dist="38100" dir="2700000" algn="tl">
                    <a:srgbClr val="000000">
                      <a:alpha val="43137"/>
                    </a:srgbClr>
                  </a:outerShdw>
                </a:effectLst>
                <a:sym typeface="+mn-ea"/>
              </a:rPr>
              <a:t>目</a:t>
            </a:r>
            <a:r>
              <a:rPr lang="en-US" altLang="zh-CN" sz="4000" dirty="0">
                <a:effectLst>
                  <a:outerShdw blurRad="38100" dist="38100" dir="2700000" algn="tl">
                    <a:srgbClr val="000000">
                      <a:alpha val="43137"/>
                    </a:srgbClr>
                  </a:outerShdw>
                </a:effectLst>
                <a:sym typeface="+mn-ea"/>
              </a:rPr>
              <a:t>  </a:t>
            </a:r>
            <a:r>
              <a:rPr lang="zh-CN" sz="4000" dirty="0">
                <a:effectLst>
                  <a:outerShdw blurRad="38100" dist="38100" dir="2700000" algn="tl">
                    <a:srgbClr val="000000">
                      <a:alpha val="43137"/>
                    </a:srgbClr>
                  </a:outerShdw>
                </a:effectLst>
                <a:sym typeface="+mn-ea"/>
              </a:rPr>
              <a:t>录</a:t>
            </a:r>
            <a:endParaRPr lang="zh-CN"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41935" y="1131570"/>
            <a:ext cx="8721725" cy="353822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参考《钢结构节点设计手册》第四版 验算梁拼接连接节点设计时，剪力公式如下</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     </a:t>
            </a:r>
            <a:r>
              <a:rPr lang="zh-CN" altLang="zh-CN" sz="1600">
                <a:ea typeface="楷体" panose="02010609060101010101" charset="-122"/>
                <a:sym typeface="宋体" panose="02010600030101010101" pitchFamily="2" charset="-122"/>
              </a:rPr>
              <a:t>其中梁腹板扣除高强度螺栓孔后的净截面面积按</a:t>
            </a:r>
            <a:r>
              <a:rPr lang="zh-CN" altLang="en-US" sz="1600">
                <a:ea typeface="楷体" panose="02010609060101010101" charset="-122"/>
                <a:sym typeface="宋体" panose="02010600030101010101" pitchFamily="2" charset="-122"/>
              </a:rPr>
              <a:t>公式</a:t>
            </a:r>
            <a:r>
              <a:rPr lang="en-US" altLang="zh-CN" sz="1600">
                <a:ea typeface="楷体" panose="02010609060101010101" charset="-122"/>
                <a:sym typeface="宋体" panose="02010600030101010101" pitchFamily="2" charset="-122"/>
              </a:rPr>
              <a:t>(8-5) </a:t>
            </a:r>
            <a:r>
              <a:rPr lang="zh-CN" altLang="en-US" sz="1600">
                <a:ea typeface="楷体" panose="02010609060101010101" charset="-122"/>
                <a:sym typeface="宋体" panose="02010600030101010101" pitchFamily="2" charset="-122"/>
              </a:rPr>
              <a:t>中</a:t>
            </a:r>
            <a:r>
              <a:rPr lang="zh-CN" altLang="zh-CN" sz="1600">
                <a:ea typeface="楷体" panose="02010609060101010101" charset="-122"/>
                <a:sym typeface="宋体" panose="02010600030101010101" pitchFamily="2" charset="-122"/>
              </a:rPr>
              <a:t>近似取0.85</a:t>
            </a:r>
            <a:r>
              <a:rPr lang="en-US" altLang="zh-CN" sz="1600">
                <a:ea typeface="楷体" panose="02010609060101010101" charset="-122"/>
                <a:sym typeface="宋体" panose="02010600030101010101" pitchFamily="2" charset="-122"/>
              </a:rPr>
              <a:t>Aw</a:t>
            </a:r>
            <a:r>
              <a:rPr lang="zh-CN" altLang="zh-CN" sz="1600">
                <a:ea typeface="楷体" panose="02010609060101010101" charset="-122"/>
                <a:sym typeface="宋体" panose="02010600030101010101" pitchFamily="2" charset="-122"/>
              </a:rPr>
              <a:t>。</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（由于确定设计剪力时还没有确定出螺栓的个数和直径，所以程序只能近似考虑</a:t>
            </a:r>
            <a:r>
              <a:rPr lang="zh-CN" altLang="zh-CN" sz="1600" b="1">
                <a:solidFill>
                  <a:srgbClr val="FF0000"/>
                </a:solidFill>
                <a:ea typeface="楷体" panose="02010609060101010101" charset="-122"/>
                <a:sym typeface="宋体" panose="02010600030101010101" pitchFamily="2" charset="-122"/>
              </a:rPr>
              <a:t>螺栓孔</a:t>
            </a:r>
            <a:r>
              <a:rPr lang="zh-CN" altLang="zh-CN" sz="1600">
                <a:ea typeface="楷体" panose="02010609060101010101" charset="-122"/>
                <a:sym typeface="宋体" panose="02010600030101010101" pitchFamily="2" charset="-122"/>
              </a:rPr>
              <a:t>对腹板的</a:t>
            </a:r>
            <a:r>
              <a:rPr lang="zh-CN" altLang="zh-CN" sz="1600" b="1">
                <a:solidFill>
                  <a:srgbClr val="FF0000"/>
                </a:solidFill>
                <a:ea typeface="楷体" panose="02010609060101010101" charset="-122"/>
                <a:sym typeface="宋体" panose="02010600030101010101" pitchFamily="2" charset="-122"/>
              </a:rPr>
              <a:t>削弱</a:t>
            </a:r>
            <a:r>
              <a:rPr lang="zh-CN" altLang="zh-CN" sz="1600">
                <a:ea typeface="楷体" panose="02010609060101010101" charset="-122"/>
                <a:sym typeface="宋体" panose="02010600030101010101" pitchFamily="2" charset="-122"/>
              </a:rPr>
              <a:t>，默认取</a:t>
            </a:r>
            <a:r>
              <a:rPr lang="en-US" altLang="zh-CN" sz="1600">
                <a:ea typeface="楷体" panose="02010609060101010101" charset="-122"/>
                <a:sym typeface="宋体" panose="02010600030101010101" pitchFamily="2" charset="-122"/>
              </a:rPr>
              <a:t>0.85</a:t>
            </a:r>
            <a:r>
              <a:rPr lang="zh-CN" altLang="en-US" sz="1600">
                <a:ea typeface="楷体" panose="02010609060101010101" charset="-122"/>
                <a:sym typeface="宋体" panose="02010600030101010101" pitchFamily="2" charset="-122"/>
              </a:rPr>
              <a:t>）。</a:t>
            </a:r>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r>
              <a:rPr lang="zh-CN" altLang="zh-CN" sz="1600">
                <a:latin typeface="Arial" panose="020B0604020202020204" pitchFamily="34" charset="0"/>
                <a:ea typeface="楷体" panose="02010609060101010101" charset="-122"/>
                <a:sym typeface="宋体" panose="02010600030101010101" pitchFamily="2" charset="-122"/>
              </a:rPr>
              <a:t>在验算拼接处腹板螺栓承载力时，按其承受所有剪力及部分弯矩的方式进行计算，考虑到全截面螺栓连接时，腹板螺栓连接存在弯矩传递效率问题</a:t>
            </a:r>
            <a:r>
              <a:rPr lang="zh-CN" altLang="zh-CN" sz="1600">
                <a:ea typeface="楷体" panose="02010609060101010101" charset="-122"/>
                <a:sym typeface="宋体" panose="02010600030101010101" pitchFamily="2" charset="-122"/>
              </a:rPr>
              <a:t>参考《高钢规》p87</a:t>
            </a:r>
            <a:r>
              <a:rPr lang="en-US" altLang="zh-CN" sz="1600">
                <a:ea typeface="楷体" panose="02010609060101010101" charset="-122"/>
                <a:sym typeface="宋体" panose="02010600030101010101" pitchFamily="2" charset="-122"/>
              </a:rPr>
              <a:t>  8.5.2 </a:t>
            </a:r>
            <a:r>
              <a:rPr lang="zh-CN" altLang="zh-CN" sz="1600">
                <a:ea typeface="楷体" panose="02010609060101010101" charset="-122"/>
                <a:sym typeface="宋体" panose="02010600030101010101" pitchFamily="2" charset="-122"/>
              </a:rPr>
              <a:t>φ</a:t>
            </a:r>
            <a:r>
              <a:rPr lang="zh-CN" altLang="zh-CN" sz="1600" b="1">
                <a:solidFill>
                  <a:srgbClr val="FF0000"/>
                </a:solidFill>
                <a:ea typeface="楷体" panose="02010609060101010101" charset="-122"/>
                <a:sym typeface="宋体" panose="02010600030101010101" pitchFamily="2" charset="-122"/>
              </a:rPr>
              <a:t>弯矩传递系数取0.4</a:t>
            </a:r>
            <a:r>
              <a:rPr lang="zh-CN" altLang="zh-CN" sz="1600">
                <a:ea typeface="楷体" panose="02010609060101010101" charset="-122"/>
                <a:sym typeface="宋体" panose="02010600030101010101" pitchFamily="2" charset="-122"/>
              </a:rPr>
              <a:t>。除2是因为双连接板，有两个受剪面，算单剪需要除2。</a:t>
            </a:r>
            <a:endParaRPr lang="zh-CN" altLang="zh-CN" sz="1600" dirty="0"/>
          </a:p>
        </p:txBody>
      </p:sp>
      <p:pic>
        <p:nvPicPr>
          <p:cNvPr id="8" name="图片 7"/>
          <p:cNvPicPr>
            <a:picLocks noChangeAspect="1"/>
          </p:cNvPicPr>
          <p:nvPr/>
        </p:nvPicPr>
        <p:blipFill>
          <a:blip r:embed="rId4"/>
          <a:stretch>
            <a:fillRect/>
          </a:stretch>
        </p:blipFill>
        <p:spPr>
          <a:xfrm>
            <a:off x="1908175" y="1779270"/>
            <a:ext cx="4177665" cy="220980"/>
          </a:xfrm>
          <a:prstGeom prst="rect">
            <a:avLst/>
          </a:prstGeom>
        </p:spPr>
      </p:pic>
      <p:pic>
        <p:nvPicPr>
          <p:cNvPr id="9" name="图片 8"/>
          <p:cNvPicPr>
            <a:picLocks noChangeAspect="1"/>
          </p:cNvPicPr>
          <p:nvPr/>
        </p:nvPicPr>
        <p:blipFill>
          <a:blip r:embed="rId5"/>
          <a:stretch>
            <a:fillRect/>
          </a:stretch>
        </p:blipFill>
        <p:spPr>
          <a:xfrm>
            <a:off x="2266950" y="2552065"/>
            <a:ext cx="3736975" cy="5257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8" name="矩形 7"/>
          <p:cNvSpPr/>
          <p:nvPr/>
        </p:nvSpPr>
        <p:spPr>
          <a:xfrm>
            <a:off x="241935" y="987425"/>
            <a:ext cx="767651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9</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梁柱连接节点，不同的设计方法，节点控制内力剪力取值为何不同。</a:t>
            </a:r>
            <a:endParaRPr lang="zh-CN" altLang="zh-CN" sz="1600" dirty="0"/>
          </a:p>
        </p:txBody>
      </p:sp>
      <p:pic>
        <p:nvPicPr>
          <p:cNvPr id="2" name="图片 1"/>
          <p:cNvPicPr>
            <a:picLocks noChangeAspect="1"/>
          </p:cNvPicPr>
          <p:nvPr/>
        </p:nvPicPr>
        <p:blipFill>
          <a:blip r:embed="rId4"/>
          <a:stretch>
            <a:fillRect/>
          </a:stretch>
        </p:blipFill>
        <p:spPr>
          <a:xfrm>
            <a:off x="1548130" y="3066415"/>
            <a:ext cx="5624830" cy="1123950"/>
          </a:xfrm>
          <a:prstGeom prst="rect">
            <a:avLst/>
          </a:prstGeom>
        </p:spPr>
      </p:pic>
      <p:pic>
        <p:nvPicPr>
          <p:cNvPr id="3" name="图片 2"/>
          <p:cNvPicPr>
            <a:picLocks noChangeAspect="1"/>
          </p:cNvPicPr>
          <p:nvPr/>
        </p:nvPicPr>
        <p:blipFill>
          <a:blip r:embed="rId5"/>
          <a:stretch>
            <a:fillRect/>
          </a:stretch>
        </p:blipFill>
        <p:spPr>
          <a:xfrm>
            <a:off x="1520190" y="1779270"/>
            <a:ext cx="5519420" cy="10788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5" name="矩形 4"/>
          <p:cNvSpPr/>
          <p:nvPr/>
        </p:nvSpPr>
        <p:spPr>
          <a:xfrm>
            <a:off x="251460" y="1131570"/>
            <a:ext cx="8656320" cy="329184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依据《钢结构连接节点设计手册》</a:t>
            </a:r>
            <a:endParaRPr lang="zh-CN" altLang="zh-CN"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1.</a:t>
            </a:r>
            <a:r>
              <a:rPr lang="zh-CN" altLang="en-US" sz="1600">
                <a:ea typeface="楷体" panose="02010609060101010101" charset="-122"/>
                <a:sym typeface="宋体" panose="02010600030101010101" pitchFamily="2" charset="-122"/>
              </a:rPr>
              <a:t>采用常用设计法时，剪力取值时，程序考虑三种情况：实际端部剪力、腹板抗剪承载力</a:t>
            </a:r>
            <a:r>
              <a:rPr lang="en-US" altLang="zh-CN" sz="1600">
                <a:ea typeface="楷体" panose="02010609060101010101" charset="-122"/>
                <a:sym typeface="宋体" panose="02010600030101010101" pitchFamily="2" charset="-122"/>
              </a:rPr>
              <a:t>1/2</a:t>
            </a:r>
            <a:r>
              <a:rPr lang="zh-CN" altLang="en-US" sz="1600">
                <a:ea typeface="楷体" panose="02010609060101010101" charset="-122"/>
                <a:sym typeface="宋体" panose="02010600030101010101" pitchFamily="2" charset="-122"/>
              </a:rPr>
              <a:t>、梁两端弯矩代数和除梁净长。</a:t>
            </a:r>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2.</a:t>
            </a:r>
            <a:r>
              <a:rPr lang="zh-CN" altLang="en-US" sz="1600">
                <a:ea typeface="楷体" panose="02010609060101010101" charset="-122"/>
                <a:sym typeface="宋体" panose="02010600030101010101" pitchFamily="2" charset="-122"/>
              </a:rPr>
              <a:t>采用精确计算法时，剪力取值为梁端剪力设计值</a:t>
            </a:r>
            <a:endParaRPr lang="zh-CN" altLang="en-US" sz="1600">
              <a:ea typeface="楷体" panose="02010609060101010101" charset="-122"/>
              <a:sym typeface="宋体" panose="02010600030101010101" pitchFamily="2" charset="-122"/>
            </a:endParaRPr>
          </a:p>
        </p:txBody>
      </p:sp>
      <p:pic>
        <p:nvPicPr>
          <p:cNvPr id="7" name="图片 6"/>
          <p:cNvPicPr>
            <a:picLocks noChangeAspect="1"/>
          </p:cNvPicPr>
          <p:nvPr/>
        </p:nvPicPr>
        <p:blipFill>
          <a:blip r:embed="rId4"/>
          <a:stretch>
            <a:fillRect/>
          </a:stretch>
        </p:blipFill>
        <p:spPr>
          <a:xfrm>
            <a:off x="828040" y="2251710"/>
            <a:ext cx="3398520" cy="1786255"/>
          </a:xfrm>
          <a:prstGeom prst="rect">
            <a:avLst/>
          </a:prstGeom>
        </p:spPr>
      </p:pic>
      <p:pic>
        <p:nvPicPr>
          <p:cNvPr id="9" name="图片 8"/>
          <p:cNvPicPr>
            <a:picLocks noChangeAspect="1"/>
          </p:cNvPicPr>
          <p:nvPr/>
        </p:nvPicPr>
        <p:blipFill>
          <a:blip r:embed="rId5"/>
          <a:stretch>
            <a:fillRect/>
          </a:stretch>
        </p:blipFill>
        <p:spPr>
          <a:xfrm>
            <a:off x="4860290" y="1965325"/>
            <a:ext cx="3963035" cy="22656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506" y="1058924"/>
            <a:ext cx="4334905" cy="107632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10</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rPr>
              <a:t>节点设计选用的螺栓是</a:t>
            </a:r>
            <a:r>
              <a:rPr lang="en-US" altLang="zh-CN" sz="1600">
                <a:latin typeface="宋体" panose="02010600030101010101" pitchFamily="2" charset="-122"/>
              </a:rPr>
              <a:t>M20,</a:t>
            </a:r>
            <a:r>
              <a:rPr lang="zh-CN" altLang="en-US" sz="1600">
                <a:latin typeface="宋体" panose="02010600030101010101" pitchFamily="2" charset="-122"/>
              </a:rPr>
              <a:t>为何计算书中</a:t>
            </a:r>
            <a:r>
              <a:rPr lang="en-US" altLang="zh-CN" sz="1600">
                <a:latin typeface="宋体" panose="02010600030101010101" pitchFamily="2" charset="-122"/>
              </a:rPr>
              <a:t>do</a:t>
            </a:r>
            <a:r>
              <a:rPr lang="zh-CN" altLang="en-US" sz="1600">
                <a:latin typeface="宋体" panose="02010600030101010101" pitchFamily="2" charset="-122"/>
              </a:rPr>
              <a:t>取值是</a:t>
            </a:r>
            <a:r>
              <a:rPr lang="en-US" altLang="zh-CN" sz="1600">
                <a:latin typeface="宋体" panose="02010600030101010101" pitchFamily="2" charset="-122"/>
              </a:rPr>
              <a:t>24</a:t>
            </a:r>
            <a:r>
              <a:rPr lang="zh-CN" altLang="en-US" sz="1600">
                <a:latin typeface="宋体" panose="02010600030101010101" pitchFamily="2" charset="-122"/>
              </a:rPr>
              <a:t>不是</a:t>
            </a:r>
            <a:r>
              <a:rPr lang="en-US" altLang="zh-CN" sz="1600">
                <a:latin typeface="宋体" panose="02010600030101010101" pitchFamily="2" charset="-122"/>
              </a:rPr>
              <a:t>22</a:t>
            </a:r>
            <a:r>
              <a:rPr lang="zh-CN" altLang="en-US" sz="1600">
                <a:latin typeface="宋体" panose="02010600030101010101" pitchFamily="2" charset="-122"/>
              </a:rPr>
              <a:t>？</a:t>
            </a:r>
            <a:endParaRPr lang="zh-CN" altLang="en-US" sz="1600">
              <a:latin typeface="宋体" panose="02010600030101010101" pitchFamily="2" charset="-122"/>
            </a:endParaRPr>
          </a:p>
          <a:p>
            <a:endParaRPr lang="zh-CN" altLang="zh-CN" sz="1600" dirty="0"/>
          </a:p>
        </p:txBody>
      </p:sp>
      <p:sp>
        <p:nvSpPr>
          <p:cNvPr id="2" name="矩形 1"/>
          <p:cNvSpPr/>
          <p:nvPr/>
        </p:nvSpPr>
        <p:spPr>
          <a:xfrm>
            <a:off x="5052695" y="1131570"/>
            <a:ext cx="374713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rPr>
              <a:t>《钢结构设计标准》GB50017-2017 第 11.5.2 条计算螺栓孔引起的截面削弱时可取 d+4mm 和 d0的较大值，软件为取 d+4mm 和 d0 的较大值计算螺栓孔引起的截面削弱。</a:t>
            </a:r>
            <a:endParaRPr lang="zh-CN" altLang="zh-CN" sz="1600">
              <a:ea typeface="楷体" panose="02010609060101010101" charset="-122"/>
            </a:endParaRPr>
          </a:p>
          <a:p>
            <a:endParaRPr lang="zh-CN" altLang="zh-CN" sz="1600" dirty="0"/>
          </a:p>
        </p:txBody>
      </p:sp>
      <p:pic>
        <p:nvPicPr>
          <p:cNvPr id="5" name="图片 4"/>
          <p:cNvPicPr>
            <a:picLocks noChangeAspect="1"/>
          </p:cNvPicPr>
          <p:nvPr/>
        </p:nvPicPr>
        <p:blipFill>
          <a:blip r:embed="rId4"/>
          <a:stretch>
            <a:fillRect/>
          </a:stretch>
        </p:blipFill>
        <p:spPr>
          <a:xfrm>
            <a:off x="828040" y="2946400"/>
            <a:ext cx="3264535" cy="1555750"/>
          </a:xfrm>
          <a:prstGeom prst="rect">
            <a:avLst/>
          </a:prstGeom>
        </p:spPr>
      </p:pic>
      <p:pic>
        <p:nvPicPr>
          <p:cNvPr id="6" name="图片 5"/>
          <p:cNvPicPr>
            <a:picLocks noChangeAspect="1"/>
          </p:cNvPicPr>
          <p:nvPr/>
        </p:nvPicPr>
        <p:blipFill>
          <a:blip r:embed="rId5"/>
          <a:stretch>
            <a:fillRect/>
          </a:stretch>
        </p:blipFill>
        <p:spPr>
          <a:xfrm>
            <a:off x="395605" y="1923415"/>
            <a:ext cx="4032250" cy="910590"/>
          </a:xfrm>
          <a:prstGeom prst="rect">
            <a:avLst/>
          </a:prstGeom>
        </p:spPr>
      </p:pic>
      <p:pic>
        <p:nvPicPr>
          <p:cNvPr id="7" name="图片 6"/>
          <p:cNvPicPr>
            <a:picLocks noChangeAspect="1"/>
          </p:cNvPicPr>
          <p:nvPr/>
        </p:nvPicPr>
        <p:blipFill>
          <a:blip r:embed="rId6"/>
          <a:stretch>
            <a:fillRect/>
          </a:stretch>
        </p:blipFill>
        <p:spPr>
          <a:xfrm>
            <a:off x="5076190" y="2787650"/>
            <a:ext cx="3609340" cy="7473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506" y="1058924"/>
            <a:ext cx="4334905"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11</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受力锚栓的取值范围和构造锚栓的取值范围选取规范出处是哪里？</a:t>
            </a:r>
            <a:endParaRPr lang="zh-CN" altLang="en-US" sz="1600">
              <a:latin typeface="宋体" panose="02010600030101010101" pitchFamily="2" charset="-122"/>
              <a:sym typeface="+mn-ea"/>
            </a:endParaRPr>
          </a:p>
          <a:p>
            <a:endParaRPr lang="zh-CN" altLang="en-US" sz="1600">
              <a:latin typeface="宋体" panose="02010600030101010101" pitchFamily="2" charset="-122"/>
            </a:endParaRPr>
          </a:p>
          <a:p>
            <a:endParaRPr lang="zh-CN" altLang="zh-CN" sz="1600" dirty="0"/>
          </a:p>
        </p:txBody>
      </p:sp>
      <p:sp>
        <p:nvSpPr>
          <p:cNvPr id="2" name="矩形 1"/>
          <p:cNvSpPr/>
          <p:nvPr/>
        </p:nvSpPr>
        <p:spPr>
          <a:xfrm>
            <a:off x="5052695" y="1131570"/>
            <a:ext cx="3747135" cy="353822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sym typeface="+mn-ea"/>
              </a:rPr>
              <a:t>受力锚栓的直径取值范围程序执行《钢结构连接节点设计手册》第四版8-87条，支持直径在30~76mm的范围内进行修改。</a:t>
            </a: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endParaRPr>
          </a:p>
          <a:p>
            <a:pPr algn="l">
              <a:buClrTx/>
              <a:buSzTx/>
              <a:buFontTx/>
            </a:pPr>
            <a:r>
              <a:rPr lang="zh-CN" altLang="zh-CN" sz="1600">
                <a:ea typeface="楷体" panose="02010609060101010101" charset="-122"/>
                <a:sym typeface="+mn-ea"/>
              </a:rPr>
              <a:t>构造锚栓的直径取值范围程序执行《钢结构连接节点设计手册》第四版8-77条，支持直径在20~42mm的范围内进行修改。</a:t>
            </a:r>
            <a:endParaRPr lang="zh-CN" altLang="zh-CN" sz="1600" dirty="0"/>
          </a:p>
          <a:p>
            <a:pPr algn="l">
              <a:buClrTx/>
              <a:buSzTx/>
              <a:buFontTx/>
            </a:pPr>
            <a:endParaRPr lang="zh-CN" altLang="zh-CN" sz="1600" dirty="0"/>
          </a:p>
          <a:p>
            <a:pPr algn="l">
              <a:buClrTx/>
              <a:buSzTx/>
              <a:buFontTx/>
            </a:pPr>
            <a:endParaRPr lang="zh-CN" altLang="zh-CN" sz="1600">
              <a:ea typeface="楷体" panose="02010609060101010101" charset="-122"/>
            </a:endParaRPr>
          </a:p>
          <a:p>
            <a:endParaRPr lang="zh-CN" altLang="zh-CN" sz="1600" dirty="0"/>
          </a:p>
        </p:txBody>
      </p:sp>
      <p:pic>
        <p:nvPicPr>
          <p:cNvPr id="3" name="图片 2"/>
          <p:cNvPicPr>
            <a:picLocks noChangeAspect="1"/>
          </p:cNvPicPr>
          <p:nvPr>
            <p:custDataLst>
              <p:tags r:id="rId4"/>
            </p:custDataLst>
          </p:nvPr>
        </p:nvPicPr>
        <p:blipFill>
          <a:blip r:embed="rId5"/>
          <a:stretch>
            <a:fillRect/>
          </a:stretch>
        </p:blipFill>
        <p:spPr>
          <a:xfrm>
            <a:off x="395605" y="1923415"/>
            <a:ext cx="3276600" cy="1908810"/>
          </a:xfrm>
          <a:prstGeom prst="rect">
            <a:avLst/>
          </a:prstGeom>
        </p:spPr>
      </p:pic>
      <p:pic>
        <p:nvPicPr>
          <p:cNvPr id="8" name="图片 7"/>
          <p:cNvPicPr>
            <a:picLocks noChangeAspect="1"/>
          </p:cNvPicPr>
          <p:nvPr/>
        </p:nvPicPr>
        <p:blipFill>
          <a:blip r:embed="rId6"/>
          <a:stretch>
            <a:fillRect/>
          </a:stretch>
        </p:blipFill>
        <p:spPr>
          <a:xfrm>
            <a:off x="322580" y="3890645"/>
            <a:ext cx="3710940" cy="373380"/>
          </a:xfrm>
          <a:prstGeom prst="rect">
            <a:avLst/>
          </a:prstGeom>
        </p:spPr>
      </p:pic>
      <p:pic>
        <p:nvPicPr>
          <p:cNvPr id="9" name="图片 8"/>
          <p:cNvPicPr>
            <a:picLocks noChangeAspect="1"/>
          </p:cNvPicPr>
          <p:nvPr/>
        </p:nvPicPr>
        <p:blipFill>
          <a:blip r:embed="rId7"/>
          <a:stretch>
            <a:fillRect/>
          </a:stretch>
        </p:blipFill>
        <p:spPr>
          <a:xfrm>
            <a:off x="323215" y="4322445"/>
            <a:ext cx="3710305" cy="447040"/>
          </a:xfrm>
          <a:prstGeom prst="rect">
            <a:avLst/>
          </a:prstGeom>
        </p:spPr>
      </p:pic>
      <p:pic>
        <p:nvPicPr>
          <p:cNvPr id="12" name="图片 11"/>
          <p:cNvPicPr>
            <a:picLocks noChangeAspect="1"/>
          </p:cNvPicPr>
          <p:nvPr/>
        </p:nvPicPr>
        <p:blipFill>
          <a:blip r:embed="rId8"/>
          <a:stretch>
            <a:fillRect/>
          </a:stretch>
        </p:blipFill>
        <p:spPr>
          <a:xfrm>
            <a:off x="4644390" y="4011930"/>
            <a:ext cx="4439285" cy="502285"/>
          </a:xfrm>
          <a:prstGeom prst="rect">
            <a:avLst/>
          </a:prstGeom>
        </p:spPr>
      </p:pic>
      <p:pic>
        <p:nvPicPr>
          <p:cNvPr id="13" name="图片 12"/>
          <p:cNvPicPr>
            <a:picLocks noChangeAspect="1"/>
          </p:cNvPicPr>
          <p:nvPr/>
        </p:nvPicPr>
        <p:blipFill>
          <a:blip r:embed="rId9"/>
          <a:stretch>
            <a:fillRect/>
          </a:stretch>
        </p:blipFill>
        <p:spPr>
          <a:xfrm>
            <a:off x="4500245" y="2211705"/>
            <a:ext cx="4308475" cy="82486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48487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12</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sym typeface="+mn-ea"/>
              </a:rPr>
              <a:t>在钢结构施工图模块，主次梁铰接节点，为何次梁端节点计算中荷载会有弯矩？</a:t>
            </a:r>
            <a:endParaRPr lang="zh-CN" altLang="zh-CN" sz="1600" dirty="0"/>
          </a:p>
        </p:txBody>
      </p:sp>
      <p:pic>
        <p:nvPicPr>
          <p:cNvPr id="6" name="图片 5"/>
          <p:cNvPicPr>
            <a:picLocks noChangeAspect="1"/>
          </p:cNvPicPr>
          <p:nvPr/>
        </p:nvPicPr>
        <p:blipFill>
          <a:blip r:embed="rId4"/>
          <a:stretch>
            <a:fillRect/>
          </a:stretch>
        </p:blipFill>
        <p:spPr>
          <a:xfrm>
            <a:off x="1835785" y="2931795"/>
            <a:ext cx="4673600" cy="1391285"/>
          </a:xfrm>
          <a:prstGeom prst="rect">
            <a:avLst/>
          </a:prstGeom>
        </p:spPr>
      </p:pic>
      <p:pic>
        <p:nvPicPr>
          <p:cNvPr id="11" name="图片 10"/>
          <p:cNvPicPr>
            <a:picLocks noChangeAspect="1"/>
          </p:cNvPicPr>
          <p:nvPr/>
        </p:nvPicPr>
        <p:blipFill>
          <a:blip r:embed="rId5"/>
          <a:stretch>
            <a:fillRect/>
          </a:stretch>
        </p:blipFill>
        <p:spPr>
          <a:xfrm>
            <a:off x="1403985" y="1779270"/>
            <a:ext cx="5773420" cy="9201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131570"/>
            <a:ext cx="7282180" cy="206121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因为在全局参数，主次梁参数中默认连接验算时考虑偏心距。</a:t>
            </a:r>
            <a:endParaRPr lang="zh-CN" altLang="zh-CN" sz="1600">
              <a:ea typeface="楷体" panose="02010609060101010101" charset="-122"/>
            </a:endParaRPr>
          </a:p>
          <a:p>
            <a:endParaRPr lang="zh-CN" altLang="zh-CN" sz="1600" dirty="0"/>
          </a:p>
          <a:p>
            <a:endParaRPr lang="zh-CN" altLang="zh-CN" sz="1600" dirty="0"/>
          </a:p>
          <a:p>
            <a:endParaRPr lang="zh-CN" altLang="zh-CN" sz="1600" dirty="0"/>
          </a:p>
          <a:p>
            <a:endParaRPr lang="zh-CN" altLang="zh-CN" sz="1600" dirty="0"/>
          </a:p>
          <a:p>
            <a:endParaRPr lang="zh-CN" altLang="zh-CN" sz="1600" dirty="0"/>
          </a:p>
          <a:p>
            <a:r>
              <a:rPr lang="zh-CN" altLang="zh-CN" sz="1600">
                <a:ea typeface="楷体" panose="02010609060101010101" charset="-122"/>
              </a:rPr>
              <a:t>当取消勾选后，就不会计算弯矩了。</a:t>
            </a:r>
            <a:endParaRPr lang="zh-CN" altLang="zh-CN" sz="1600">
              <a:ea typeface="楷体" panose="02010609060101010101" charset="-122"/>
            </a:endParaRPr>
          </a:p>
        </p:txBody>
      </p:sp>
      <p:pic>
        <p:nvPicPr>
          <p:cNvPr id="7" name="图片 6"/>
          <p:cNvPicPr>
            <a:picLocks noChangeAspect="1"/>
          </p:cNvPicPr>
          <p:nvPr/>
        </p:nvPicPr>
        <p:blipFill>
          <a:blip r:embed="rId4"/>
          <a:stretch>
            <a:fillRect/>
          </a:stretch>
        </p:blipFill>
        <p:spPr>
          <a:xfrm>
            <a:off x="323850" y="1658620"/>
            <a:ext cx="3721100" cy="1103630"/>
          </a:xfrm>
          <a:prstGeom prst="rect">
            <a:avLst/>
          </a:prstGeom>
        </p:spPr>
      </p:pic>
      <p:pic>
        <p:nvPicPr>
          <p:cNvPr id="3" name="图片 2"/>
          <p:cNvPicPr>
            <a:picLocks noChangeAspect="1"/>
          </p:cNvPicPr>
          <p:nvPr/>
        </p:nvPicPr>
        <p:blipFill>
          <a:blip r:embed="rId5"/>
          <a:stretch>
            <a:fillRect/>
          </a:stretch>
        </p:blipFill>
        <p:spPr>
          <a:xfrm>
            <a:off x="323850" y="3147695"/>
            <a:ext cx="3725545" cy="1120775"/>
          </a:xfrm>
          <a:prstGeom prst="rect">
            <a:avLst/>
          </a:prstGeom>
        </p:spPr>
      </p:pic>
      <p:pic>
        <p:nvPicPr>
          <p:cNvPr id="5" name="图片 4"/>
          <p:cNvPicPr>
            <a:picLocks noChangeAspect="1"/>
          </p:cNvPicPr>
          <p:nvPr/>
        </p:nvPicPr>
        <p:blipFill>
          <a:blip r:embed="rId6"/>
          <a:stretch>
            <a:fillRect/>
          </a:stretch>
        </p:blipFill>
        <p:spPr>
          <a:xfrm>
            <a:off x="4211955" y="3003550"/>
            <a:ext cx="4852670" cy="10960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6" name="图片 5"/>
          <p:cNvPicPr>
            <a:picLocks noChangeAspect="1"/>
          </p:cNvPicPr>
          <p:nvPr/>
        </p:nvPicPr>
        <p:blipFill>
          <a:blip r:embed="rId4"/>
          <a:stretch>
            <a:fillRect/>
          </a:stretch>
        </p:blipFill>
        <p:spPr>
          <a:xfrm>
            <a:off x="611505" y="2643505"/>
            <a:ext cx="2957195" cy="1948180"/>
          </a:xfrm>
          <a:prstGeom prst="rect">
            <a:avLst/>
          </a:prstGeom>
        </p:spPr>
      </p:pic>
      <p:pic>
        <p:nvPicPr>
          <p:cNvPr id="8" name="图片 7"/>
          <p:cNvPicPr>
            <a:picLocks noChangeAspect="1"/>
          </p:cNvPicPr>
          <p:nvPr/>
        </p:nvPicPr>
        <p:blipFill>
          <a:blip r:embed="rId5"/>
          <a:stretch>
            <a:fillRect/>
          </a:stretch>
        </p:blipFill>
        <p:spPr>
          <a:xfrm>
            <a:off x="3540125" y="2643505"/>
            <a:ext cx="2917825" cy="1380490"/>
          </a:xfrm>
          <a:prstGeom prst="rect">
            <a:avLst/>
          </a:prstGeom>
        </p:spPr>
      </p:pic>
      <p:pic>
        <p:nvPicPr>
          <p:cNvPr id="9" name="图片 8"/>
          <p:cNvPicPr>
            <a:picLocks noChangeAspect="1"/>
          </p:cNvPicPr>
          <p:nvPr/>
        </p:nvPicPr>
        <p:blipFill>
          <a:blip r:embed="rId6"/>
          <a:stretch>
            <a:fillRect/>
          </a:stretch>
        </p:blipFill>
        <p:spPr>
          <a:xfrm>
            <a:off x="622300" y="952500"/>
            <a:ext cx="4430395" cy="873760"/>
          </a:xfrm>
          <a:prstGeom prst="rect">
            <a:avLst/>
          </a:prstGeom>
        </p:spPr>
      </p:pic>
      <p:pic>
        <p:nvPicPr>
          <p:cNvPr id="10" name="图片 9"/>
          <p:cNvPicPr>
            <a:picLocks noChangeAspect="1"/>
          </p:cNvPicPr>
          <p:nvPr/>
        </p:nvPicPr>
        <p:blipFill>
          <a:blip r:embed="rId7"/>
          <a:stretch>
            <a:fillRect/>
          </a:stretch>
        </p:blipFill>
        <p:spPr>
          <a:xfrm>
            <a:off x="899795" y="1851660"/>
            <a:ext cx="4232910" cy="604520"/>
          </a:xfrm>
          <a:prstGeom prst="rect">
            <a:avLst/>
          </a:prstGeom>
        </p:spPr>
      </p:pic>
      <p:sp>
        <p:nvSpPr>
          <p:cNvPr id="11" name="文本框 10"/>
          <p:cNvSpPr txBox="1"/>
          <p:nvPr/>
        </p:nvSpPr>
        <p:spPr>
          <a:xfrm>
            <a:off x="5436235" y="1433195"/>
            <a:ext cx="2363470" cy="306705"/>
          </a:xfrm>
          <a:prstGeom prst="rect">
            <a:avLst/>
          </a:prstGeom>
          <a:noFill/>
        </p:spPr>
        <p:txBody>
          <a:bodyPr wrap="square" rtlCol="0">
            <a:spAutoFit/>
          </a:bodyPr>
          <a:p>
            <a:r>
              <a:rPr lang="zh-CN" altLang="en-US" sz="1400">
                <a:solidFill>
                  <a:srgbClr val="FF0000"/>
                </a:solidFill>
              </a:rPr>
              <a:t>《钢结构连接节点设计手册》</a:t>
            </a:r>
            <a:endParaRPr lang="zh-CN" altLang="en-US" sz="1400">
              <a:solidFill>
                <a:srgbClr val="FF0000"/>
              </a:solidFill>
            </a:endParaRPr>
          </a:p>
        </p:txBody>
      </p:sp>
      <p:sp>
        <p:nvSpPr>
          <p:cNvPr id="12" name="文本框 11"/>
          <p:cNvSpPr txBox="1"/>
          <p:nvPr/>
        </p:nvSpPr>
        <p:spPr>
          <a:xfrm>
            <a:off x="6660515" y="3098165"/>
            <a:ext cx="1075055" cy="306705"/>
          </a:xfrm>
          <a:prstGeom prst="rect">
            <a:avLst/>
          </a:prstGeom>
          <a:noFill/>
        </p:spPr>
        <p:txBody>
          <a:bodyPr wrap="square" rtlCol="0">
            <a:spAutoFit/>
          </a:bodyPr>
          <a:p>
            <a:r>
              <a:rPr lang="zh-CN" altLang="en-US" sz="1400">
                <a:solidFill>
                  <a:srgbClr val="FF0000"/>
                </a:solidFill>
              </a:rPr>
              <a:t>《高钢规》</a:t>
            </a:r>
            <a:endParaRPr lang="zh-CN" altLang="en-US" sz="140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059180"/>
            <a:ext cx="8232140"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13</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sz="1600"/>
              <a:t>为什么我用YJK建模钢结构框架的时候，前处理是正常 ，到钢结构施工图模块里，就出现 了多余的节点？</a:t>
            </a:r>
            <a:endParaRPr lang="zh-CN" sz="1600"/>
          </a:p>
        </p:txBody>
      </p:sp>
      <p:pic>
        <p:nvPicPr>
          <p:cNvPr id="9" name="图片 8"/>
          <p:cNvPicPr>
            <a:picLocks noChangeAspect="1"/>
          </p:cNvPicPr>
          <p:nvPr/>
        </p:nvPicPr>
        <p:blipFill>
          <a:blip r:embed="rId4"/>
          <a:stretch>
            <a:fillRect/>
          </a:stretch>
        </p:blipFill>
        <p:spPr>
          <a:xfrm>
            <a:off x="2267585" y="1779905"/>
            <a:ext cx="4214495" cy="28651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文本框 9"/>
          <p:cNvSpPr txBox="1"/>
          <p:nvPr/>
        </p:nvSpPr>
        <p:spPr>
          <a:xfrm>
            <a:off x="241935" y="1180465"/>
            <a:ext cx="3959860" cy="1568450"/>
          </a:xfrm>
          <a:prstGeom prst="rect">
            <a:avLst/>
          </a:prstGeom>
          <a:noFill/>
        </p:spPr>
        <p:txBody>
          <a:bodyPr wrap="square" rtlCol="0" anchor="t">
            <a:spAutoFit/>
          </a:bodyPr>
          <a:p>
            <a:r>
              <a:rPr lang="zh-CN" altLang="en-US" sz="1600" b="1" dirty="0" smtClean="0">
                <a:effectLst>
                  <a:outerShdw blurRad="38100" dist="38100" dir="2700000" algn="tl">
                    <a:srgbClr val="000000">
                      <a:alpha val="43137"/>
                    </a:srgbClr>
                  </a:outerShdw>
                </a:effectLst>
                <a:sym typeface="+mn-ea"/>
              </a:rPr>
              <a:t>回复：</a:t>
            </a:r>
            <a:endParaRPr lang="en-US" altLang="zh-CN" b="1" dirty="0" smtClean="0">
              <a:effectLst>
                <a:outerShdw blurRad="38100" dist="38100" dir="2700000" algn="tl">
                  <a:srgbClr val="000000">
                    <a:alpha val="43137"/>
                  </a:srgbClr>
                </a:outerShdw>
              </a:effectLst>
            </a:endParaRPr>
          </a:p>
          <a:p>
            <a:pPr algn="l">
              <a:buClrTx/>
              <a:buSzTx/>
              <a:buNone/>
            </a:pPr>
            <a:r>
              <a:rPr lang="zh-CN" altLang="zh-CN" sz="1600">
                <a:ea typeface="楷体" panose="02010609060101010101" charset="-122"/>
                <a:sym typeface="+mn-ea"/>
              </a:rPr>
              <a:t>出现间断是因为模型中出现了同截面钢梁的钢号不同导致的。这样程序就会认定为不同的梁刚接。</a:t>
            </a:r>
            <a:endParaRPr lang="zh-CN" altLang="zh-CN" sz="1600">
              <a:ea typeface="楷体" panose="02010609060101010101" charset="-122"/>
              <a:sym typeface="+mn-ea"/>
            </a:endParaRPr>
          </a:p>
          <a:p>
            <a:pPr algn="l">
              <a:buClrTx/>
              <a:buSzTx/>
              <a:buNone/>
            </a:pPr>
            <a:r>
              <a:rPr lang="zh-CN" altLang="zh-CN" sz="1600">
                <a:ea typeface="楷体" panose="02010609060101010101" charset="-122"/>
                <a:sym typeface="+mn-ea"/>
              </a:rPr>
              <a:t>到前处理，材料强度重新设定一下钢梁的强度，再计算进入施工图就可以了。</a:t>
            </a:r>
            <a:endParaRPr lang="zh-CN" altLang="zh-CN" sz="1600">
              <a:ea typeface="楷体" panose="02010609060101010101" charset="-122"/>
            </a:endParaRPr>
          </a:p>
        </p:txBody>
      </p:sp>
      <p:pic>
        <p:nvPicPr>
          <p:cNvPr id="11" name="图片 10"/>
          <p:cNvPicPr>
            <a:picLocks noChangeAspect="1"/>
          </p:cNvPicPr>
          <p:nvPr/>
        </p:nvPicPr>
        <p:blipFill>
          <a:blip r:embed="rId4"/>
          <a:stretch>
            <a:fillRect/>
          </a:stretch>
        </p:blipFill>
        <p:spPr>
          <a:xfrm>
            <a:off x="4932045" y="915670"/>
            <a:ext cx="3576955" cy="1809115"/>
          </a:xfrm>
          <a:prstGeom prst="rect">
            <a:avLst/>
          </a:prstGeom>
        </p:spPr>
      </p:pic>
      <p:pic>
        <p:nvPicPr>
          <p:cNvPr id="12" name="图片 11"/>
          <p:cNvPicPr>
            <a:picLocks noChangeAspect="1"/>
          </p:cNvPicPr>
          <p:nvPr/>
        </p:nvPicPr>
        <p:blipFill>
          <a:blip r:embed="rId5"/>
          <a:stretch>
            <a:fillRect/>
          </a:stretch>
        </p:blipFill>
        <p:spPr>
          <a:xfrm>
            <a:off x="755650" y="2787650"/>
            <a:ext cx="3026410" cy="1843405"/>
          </a:xfrm>
          <a:prstGeom prst="rect">
            <a:avLst/>
          </a:prstGeom>
        </p:spPr>
      </p:pic>
      <p:pic>
        <p:nvPicPr>
          <p:cNvPr id="13" name="图片 12"/>
          <p:cNvPicPr>
            <a:picLocks noChangeAspect="1"/>
          </p:cNvPicPr>
          <p:nvPr/>
        </p:nvPicPr>
        <p:blipFill>
          <a:blip r:embed="rId6"/>
          <a:stretch>
            <a:fillRect/>
          </a:stretch>
        </p:blipFill>
        <p:spPr>
          <a:xfrm>
            <a:off x="4878705" y="2853055"/>
            <a:ext cx="3630295" cy="172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a:xfrm>
            <a:off x="1691640" y="2139315"/>
            <a:ext cx="6326505" cy="931545"/>
          </a:xfrm>
        </p:spPr>
        <p:txBody>
          <a:bodyPr rtlCol="0">
            <a:normAutofit fontScale="90000"/>
          </a:bodyPr>
          <a:lstStyle/>
          <a:p>
            <a:pPr algn="ctr" eaLnBrk="1" fontAlgn="auto" hangingPunct="1">
              <a:spcAft>
                <a:spcPts val="0"/>
              </a:spcAft>
              <a:defRPr/>
            </a:pPr>
            <a:r>
              <a:rPr lang="en-US" altLang="zh-CN" sz="4000" dirty="0">
                <a:effectLst>
                  <a:outerShdw blurRad="38100" dist="38100" dir="2700000" algn="tl">
                    <a:srgbClr val="000000">
                      <a:alpha val="43137"/>
                    </a:srgbClr>
                  </a:outerShdw>
                </a:effectLst>
                <a:sym typeface="+mn-ea"/>
              </a:rPr>
              <a:t>YJK</a:t>
            </a:r>
            <a:r>
              <a:rPr lang="zh-CN" altLang="en-US" sz="4000" dirty="0">
                <a:effectLst>
                  <a:outerShdw blurRad="38100" dist="38100" dir="2700000" algn="tl">
                    <a:srgbClr val="000000">
                      <a:alpha val="43137"/>
                    </a:srgbClr>
                  </a:outerShdw>
                </a:effectLst>
                <a:sym typeface="+mn-ea"/>
              </a:rPr>
              <a:t>5.1/5.2新版本钢结构部分介绍</a:t>
            </a:r>
            <a:br>
              <a:rPr lang="zh-CN" altLang="en-US" sz="4000" dirty="0">
                <a:effectLst>
                  <a:outerShdw blurRad="38100" dist="38100" dir="2700000" algn="tl">
                    <a:srgbClr val="000000">
                      <a:alpha val="43137"/>
                    </a:srgbClr>
                  </a:outerShdw>
                </a:effectLst>
                <a:sym typeface="+mn-ea"/>
              </a:rPr>
            </a:br>
            <a:endParaRPr lang="zh-CN" altLang="en-US"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Q4</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门式刚架常见问题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柱计算长度</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79805"/>
            <a:ext cx="778319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14</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sz="1600"/>
              <a:t>YJK模型中</a:t>
            </a:r>
            <a:r>
              <a:rPr lang="zh-CN" sz="1600"/>
              <a:t>，钢柱平面外设置的</a:t>
            </a:r>
            <a:r>
              <a:rPr sz="1600"/>
              <a:t>刚性系杆</a:t>
            </a:r>
            <a:r>
              <a:rPr lang="zh-CN" sz="1600"/>
              <a:t>和</a:t>
            </a:r>
            <a:r>
              <a:rPr sz="1600"/>
              <a:t>支撑对柱平面外计算长度没有</a:t>
            </a:r>
            <a:r>
              <a:rPr lang="zh-CN" sz="1600"/>
              <a:t>影响</a:t>
            </a:r>
            <a:r>
              <a:rPr sz="1600"/>
              <a:t>？</a:t>
            </a:r>
            <a:endParaRPr sz="1600"/>
          </a:p>
        </p:txBody>
      </p:sp>
      <p:sp>
        <p:nvSpPr>
          <p:cNvPr id="9" name="矩形 8"/>
          <p:cNvSpPr/>
          <p:nvPr/>
        </p:nvSpPr>
        <p:spPr>
          <a:xfrm>
            <a:off x="241935" y="1707515"/>
            <a:ext cx="844105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sz="1600">
                <a:ea typeface="楷体" panose="02010609060101010101" charset="-122"/>
                <a:sym typeface="宋体" panose="02010600030101010101" pitchFamily="2" charset="-122"/>
              </a:rPr>
              <a:t>因为软件默认程序默认门刚柱平面外</a:t>
            </a:r>
            <a:r>
              <a:rPr lang="zh-CN" sz="1600">
                <a:ea typeface="楷体" panose="02010609060101010101" charset="-122"/>
                <a:sym typeface="宋体" panose="02010600030101010101" pitchFamily="2" charset="-122"/>
              </a:rPr>
              <a:t>柱计算长度系数</a:t>
            </a:r>
            <a:r>
              <a:rPr sz="1600">
                <a:ea typeface="楷体" panose="02010609060101010101" charset="-122"/>
                <a:sym typeface="宋体" panose="02010600030101010101" pitchFamily="2" charset="-122"/>
              </a:rPr>
              <a:t>为1.0，不考虑系杆支撑的作用。平面外显示大于1时，</a:t>
            </a:r>
            <a:r>
              <a:rPr lang="zh-CN" sz="1600">
                <a:ea typeface="楷体" panose="02010609060101010101" charset="-122"/>
                <a:sym typeface="宋体" panose="02010600030101010101" pitchFamily="2" charset="-122"/>
              </a:rPr>
              <a:t>柱长系数</a:t>
            </a:r>
            <a:r>
              <a:rPr sz="1600">
                <a:ea typeface="楷体" panose="02010609060101010101" charset="-122"/>
                <a:sym typeface="宋体" panose="02010600030101010101" pitchFamily="2" charset="-122"/>
              </a:rPr>
              <a:t>取用仍是1.0</a:t>
            </a:r>
            <a:r>
              <a:rPr lang="zh-CN" sz="1600">
                <a:ea typeface="楷体" panose="02010609060101010101" charset="-122"/>
                <a:sym typeface="宋体" panose="02010600030101010101" pitchFamily="2" charset="-122"/>
              </a:rPr>
              <a:t>。</a:t>
            </a:r>
            <a:r>
              <a:rPr sz="1600">
                <a:ea typeface="楷体" panose="02010609060101010101" charset="-122"/>
                <a:sym typeface="宋体" panose="02010600030101010101" pitchFamily="2" charset="-122"/>
              </a:rPr>
              <a:t>根据《门规》7.1.5</a:t>
            </a:r>
            <a:r>
              <a:rPr lang="zh-CN" sz="1600">
                <a:ea typeface="楷体" panose="02010609060101010101" charset="-122"/>
                <a:sym typeface="宋体" panose="02010600030101010101" pitchFamily="2" charset="-122"/>
              </a:rPr>
              <a:t>条</a:t>
            </a:r>
            <a:r>
              <a:rPr sz="1600">
                <a:ea typeface="楷体" panose="02010609060101010101" charset="-122"/>
                <a:sym typeface="宋体" panose="02010600030101010101" pitchFamily="2" charset="-122"/>
              </a:rPr>
              <a:t>，可以通过设置侧向支撑和隅撑</a:t>
            </a:r>
            <a:r>
              <a:rPr lang="zh-CN" sz="1600">
                <a:ea typeface="楷体" panose="02010609060101010101" charset="-122"/>
                <a:sym typeface="宋体" panose="02010600030101010101" pitchFamily="2" charset="-122"/>
              </a:rPr>
              <a:t>方式</a:t>
            </a:r>
            <a:r>
              <a:rPr sz="1600">
                <a:ea typeface="楷体" panose="02010609060101010101" charset="-122"/>
                <a:sym typeface="宋体" panose="02010600030101010101" pitchFamily="2" charset="-122"/>
              </a:rPr>
              <a:t>来</a:t>
            </a:r>
            <a:r>
              <a:rPr lang="zh-CN" sz="1600">
                <a:ea typeface="楷体" panose="02010609060101010101" charset="-122"/>
                <a:sym typeface="宋体" panose="02010600030101010101" pitchFamily="2" charset="-122"/>
              </a:rPr>
              <a:t>满足验算</a:t>
            </a:r>
            <a:r>
              <a:rPr sz="1600">
                <a:ea typeface="楷体" panose="02010609060101010101" charset="-122"/>
                <a:sym typeface="宋体" panose="02010600030101010101" pitchFamily="2" charset="-122"/>
              </a:rPr>
              <a:t>面外稳定。</a:t>
            </a:r>
            <a:r>
              <a:rPr lang="zh-CN" sz="1600">
                <a:ea typeface="楷体" panose="02010609060101010101" charset="-122"/>
                <a:sym typeface="宋体" panose="02010600030101010101" pitchFamily="2" charset="-122"/>
              </a:rPr>
              <a:t>当需要</a:t>
            </a:r>
            <a:r>
              <a:rPr lang="zh-CN" sz="1600">
                <a:ea typeface="楷体" panose="02010609060101010101" charset="-122"/>
                <a:sym typeface="宋体" panose="02010600030101010101" pitchFamily="2" charset="-122"/>
              </a:rPr>
              <a:t>考虑</a:t>
            </a:r>
            <a:r>
              <a:rPr sz="1600">
                <a:ea typeface="楷体" panose="02010609060101010101" charset="-122"/>
                <a:sym typeface="宋体" panose="02010600030101010101" pitchFamily="2" charset="-122"/>
              </a:rPr>
              <a:t>系杆支撑对柱平面外</a:t>
            </a:r>
            <a:r>
              <a:rPr lang="zh-CN" sz="1600">
                <a:ea typeface="楷体" panose="02010609060101010101" charset="-122"/>
                <a:sym typeface="宋体" panose="02010600030101010101" pitchFamily="2" charset="-122"/>
              </a:rPr>
              <a:t>稳定验算</a:t>
            </a:r>
            <a:r>
              <a:rPr sz="1600">
                <a:ea typeface="楷体" panose="02010609060101010101" charset="-122"/>
                <a:sym typeface="宋体" panose="02010600030101010101" pitchFamily="2" charset="-122"/>
              </a:rPr>
              <a:t>影响</a:t>
            </a:r>
            <a:r>
              <a:rPr lang="zh-CN" sz="1600">
                <a:ea typeface="楷体" panose="02010609060101010101" charset="-122"/>
                <a:sym typeface="宋体" panose="02010600030101010101" pitchFamily="2" charset="-122"/>
              </a:rPr>
              <a:t>时</a:t>
            </a:r>
            <a:r>
              <a:rPr sz="1600">
                <a:ea typeface="楷体" panose="02010609060101010101" charset="-122"/>
                <a:sym typeface="宋体" panose="02010600030101010101" pitchFamily="2" charset="-122"/>
              </a:rPr>
              <a:t>。需要用户来指定是否考虑面外计算长度的折减。</a:t>
            </a:r>
            <a:r>
              <a:rPr lang="zh-CN" sz="1600">
                <a:ea typeface="楷体" panose="02010609060101010101" charset="-122"/>
                <a:sym typeface="宋体" panose="02010600030101010101" pitchFamily="2" charset="-122"/>
              </a:rPr>
              <a:t>此时</a:t>
            </a:r>
            <a:r>
              <a:rPr sz="1600">
                <a:ea typeface="楷体" panose="02010609060101010101" charset="-122"/>
                <a:sym typeface="宋体" panose="02010600030101010101" pitchFamily="2" charset="-122"/>
              </a:rPr>
              <a:t>可以根据支撑的位置将门刚柱平面外计算长度系数改为小于1.0的数。</a:t>
            </a:r>
            <a:endParaRPr sz="1600">
              <a:ea typeface="楷体" panose="02010609060101010101" charset="-122"/>
              <a:sym typeface="宋体" panose="02010600030101010101" pitchFamily="2" charset="-122"/>
            </a:endParaRPr>
          </a:p>
        </p:txBody>
      </p:sp>
      <p:pic>
        <p:nvPicPr>
          <p:cNvPr id="10" name="图片 9"/>
          <p:cNvPicPr>
            <a:picLocks noChangeAspect="1"/>
          </p:cNvPicPr>
          <p:nvPr/>
        </p:nvPicPr>
        <p:blipFill>
          <a:blip r:embed="rId4"/>
          <a:stretch>
            <a:fillRect/>
          </a:stretch>
        </p:blipFill>
        <p:spPr>
          <a:xfrm>
            <a:off x="828040" y="3291840"/>
            <a:ext cx="2589530" cy="1412875"/>
          </a:xfrm>
          <a:prstGeom prst="rect">
            <a:avLst/>
          </a:prstGeom>
        </p:spPr>
      </p:pic>
      <p:pic>
        <p:nvPicPr>
          <p:cNvPr id="11" name="图片 10"/>
          <p:cNvPicPr>
            <a:picLocks noChangeAspect="1"/>
          </p:cNvPicPr>
          <p:nvPr/>
        </p:nvPicPr>
        <p:blipFill>
          <a:blip r:embed="rId5"/>
          <a:stretch>
            <a:fillRect/>
          </a:stretch>
        </p:blipFill>
        <p:spPr>
          <a:xfrm>
            <a:off x="3708400" y="3659505"/>
            <a:ext cx="2807335" cy="43878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Q4</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门式刚架常见问题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高厚比</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79805"/>
            <a:ext cx="355854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15</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门钢梁高厚比验算限值为何不是</a:t>
            </a:r>
            <a:r>
              <a:rPr lang="en-US" altLang="zh-CN" sz="1600">
                <a:latin typeface="宋体" panose="02010600030101010101" pitchFamily="2" charset="-122"/>
                <a:sym typeface="+mn-ea"/>
              </a:rPr>
              <a:t>250</a:t>
            </a:r>
            <a:r>
              <a:rPr lang="zh-CN" altLang="zh-CN" sz="1600" dirty="0"/>
              <a:t>？</a:t>
            </a:r>
            <a:endParaRPr lang="zh-CN" altLang="zh-CN" sz="1600" dirty="0"/>
          </a:p>
        </p:txBody>
      </p:sp>
      <p:pic>
        <p:nvPicPr>
          <p:cNvPr id="33795" name="图片 4"/>
          <p:cNvPicPr>
            <a:picLocks noChangeAspect="1"/>
          </p:cNvPicPr>
          <p:nvPr/>
        </p:nvPicPr>
        <p:blipFill>
          <a:blip r:embed="rId4"/>
          <a:stretch>
            <a:fillRect/>
          </a:stretch>
        </p:blipFill>
        <p:spPr>
          <a:xfrm>
            <a:off x="478790" y="1563370"/>
            <a:ext cx="3103880" cy="1663700"/>
          </a:xfrm>
          <a:prstGeom prst="rect">
            <a:avLst/>
          </a:prstGeom>
          <a:noFill/>
          <a:ln w="9525">
            <a:noFill/>
          </a:ln>
        </p:spPr>
      </p:pic>
      <p:sp>
        <p:nvSpPr>
          <p:cNvPr id="9" name="矩形 8"/>
          <p:cNvSpPr/>
          <p:nvPr/>
        </p:nvSpPr>
        <p:spPr>
          <a:xfrm>
            <a:off x="251460" y="3291840"/>
            <a:ext cx="474662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en-US" sz="1600">
                <a:ea typeface="楷体" panose="02010609060101010101" charset="-122"/>
                <a:sym typeface="宋体" panose="02010600030101010101" pitchFamily="2" charset="-122"/>
              </a:rPr>
              <a:t>因为前处理参数定义时，没有勾选</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执行门规</a:t>
            </a:r>
            <a:r>
              <a:rPr lang="en-US" altLang="zh-CN" sz="1600">
                <a:ea typeface="楷体" panose="02010609060101010101" charset="-122"/>
                <a:sym typeface="宋体" panose="02010600030101010101" pitchFamily="2" charset="-122"/>
              </a:rPr>
              <a:t>2015”</a:t>
            </a:r>
            <a:r>
              <a:rPr lang="zh-CN" altLang="en-US" sz="1600">
                <a:ea typeface="楷体" panose="02010609060101010101" charset="-122"/>
                <a:sym typeface="宋体" panose="02010600030101010101" pitchFamily="2" charset="-122"/>
              </a:rPr>
              <a:t>，这样程序就会执行cecs 2002规程，此时验算高厚比需要考虑腹板高度变化率，而此梁的腹板变化率超过了</a:t>
            </a:r>
            <a:r>
              <a:rPr lang="en-US" altLang="zh-CN" sz="1600">
                <a:ea typeface="楷体" panose="02010609060101010101" charset="-122"/>
                <a:sym typeface="宋体" panose="02010600030101010101" pitchFamily="2" charset="-122"/>
              </a:rPr>
              <a:t>60mm/m</a:t>
            </a:r>
            <a:r>
              <a:rPr lang="zh-CN" altLang="en-US" sz="1600">
                <a:ea typeface="楷体" panose="02010609060101010101" charset="-122"/>
                <a:sym typeface="宋体" panose="02010600030101010101" pitchFamily="2" charset="-122"/>
              </a:rPr>
              <a:t>限值，可查看cecs 2002 6.1.1条文说明。门规</a:t>
            </a:r>
            <a:r>
              <a:rPr lang="en-US" altLang="zh-CN" sz="1600">
                <a:ea typeface="楷体" panose="02010609060101010101" charset="-122"/>
                <a:sym typeface="宋体" panose="02010600030101010101" pitchFamily="2" charset="-122"/>
              </a:rPr>
              <a:t>2015</a:t>
            </a:r>
            <a:r>
              <a:rPr lang="zh-CN" altLang="en-US" sz="1600">
                <a:ea typeface="楷体" panose="02010609060101010101" charset="-122"/>
                <a:sym typeface="宋体" panose="02010600030101010101" pitchFamily="2" charset="-122"/>
              </a:rPr>
              <a:t>取消了此规定。</a:t>
            </a:r>
            <a:endParaRPr lang="zh-CN" altLang="en-US" sz="1600" dirty="0">
              <a:ea typeface="楷体" panose="02010609060101010101" charset="-122"/>
              <a:sym typeface="宋体" panose="02010600030101010101" pitchFamily="2" charset="-122"/>
            </a:endParaRPr>
          </a:p>
        </p:txBody>
      </p:sp>
      <p:pic>
        <p:nvPicPr>
          <p:cNvPr id="33797" name="图片 -2147482624"/>
          <p:cNvPicPr>
            <a:picLocks noChangeAspect="1"/>
          </p:cNvPicPr>
          <p:nvPr/>
        </p:nvPicPr>
        <p:blipFill>
          <a:blip r:embed="rId5"/>
          <a:stretch>
            <a:fillRect/>
          </a:stretch>
        </p:blipFill>
        <p:spPr>
          <a:xfrm>
            <a:off x="5076190" y="2571750"/>
            <a:ext cx="3688080" cy="1658620"/>
          </a:xfrm>
          <a:prstGeom prst="rect">
            <a:avLst/>
          </a:prstGeom>
          <a:noFill/>
          <a:ln w="9525">
            <a:noFill/>
          </a:ln>
        </p:spPr>
      </p:pic>
      <p:pic>
        <p:nvPicPr>
          <p:cNvPr id="12" name="图片 11"/>
          <p:cNvPicPr>
            <a:picLocks noChangeAspect="1"/>
          </p:cNvPicPr>
          <p:nvPr/>
        </p:nvPicPr>
        <p:blipFill>
          <a:blip r:embed="rId6"/>
          <a:stretch>
            <a:fillRect/>
          </a:stretch>
        </p:blipFill>
        <p:spPr>
          <a:xfrm>
            <a:off x="5796280" y="1275715"/>
            <a:ext cx="2160270" cy="10033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钢结构设计相关参数</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结构体系的选择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2" name="图片 1"/>
          <p:cNvPicPr>
            <a:picLocks noChangeAspect="1"/>
          </p:cNvPicPr>
          <p:nvPr/>
        </p:nvPicPr>
        <p:blipFill>
          <a:blip r:embed="rId4"/>
          <a:stretch>
            <a:fillRect/>
          </a:stretch>
        </p:blipFill>
        <p:spPr>
          <a:xfrm>
            <a:off x="323850" y="1203325"/>
            <a:ext cx="4603115" cy="2632075"/>
          </a:xfrm>
          <a:prstGeom prst="rect">
            <a:avLst/>
          </a:prstGeom>
        </p:spPr>
      </p:pic>
      <p:sp>
        <p:nvSpPr>
          <p:cNvPr id="9" name="矩形 8"/>
          <p:cNvSpPr/>
          <p:nvPr/>
        </p:nvSpPr>
        <p:spPr>
          <a:xfrm>
            <a:off x="5034915" y="1131570"/>
            <a:ext cx="4109085" cy="3046095"/>
          </a:xfrm>
          <a:prstGeom prst="rect">
            <a:avLst/>
          </a:prstGeom>
        </p:spPr>
        <p:txBody>
          <a:bodyPr wrap="square">
            <a:spAutoFit/>
          </a:bodyPr>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二阶效应系数与结构体系“框架体系”联动。</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钢框架-中心支撑、钢框架-偏心支撑。按0.25V0调整。</a:t>
            </a:r>
            <a:endParaRPr lang="zh-CN" sz="1600" dirty="0">
              <a:ea typeface="楷体" panose="02010609060101010101" charset="-122"/>
              <a:sym typeface="+mn-ea"/>
            </a:endParaRPr>
          </a:p>
          <a:p>
            <a:pPr marL="0" lvl="1" algn="just" eaLnBrk="1" latinLnBrk="0" hangingPunct="1">
              <a:lnSpc>
                <a:spcPct val="100000"/>
              </a:lnSpc>
              <a:spcBef>
                <a:spcPts val="0"/>
              </a:spcBef>
              <a:spcAft>
                <a:spcPts val="0"/>
              </a:spcAft>
              <a:buClrTx/>
              <a:buSzTx/>
              <a:buFont typeface="Wingdings" panose="05000000000000000000" charset="0"/>
              <a:buNone/>
            </a:pPr>
            <a:r>
              <a:rPr lang="zh-CN" sz="1600" dirty="0">
                <a:ea typeface="楷体" panose="02010609060101010101" charset="-122"/>
                <a:sym typeface="+mn-ea"/>
              </a:rPr>
              <a:t>选择框筒结构，并在钢结构设计信息中勾选执行《高钢规》，就会按《高钢规》第7.3.4条对筒体结构、框筒结构、筒中筒结构中的钢柱验算柱轴压比；</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选择单层或多层厂房，没有指定门刚柱、门刚梁属性时执行《抗规》9.2节或附录H要求控制。</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选择单层或多层厂房，同时指定门刚柱、门刚梁属性时执行《门刚规范》</a:t>
            </a:r>
            <a:r>
              <a:rPr lang="zh-CN" sz="1600" dirty="0">
                <a:ea typeface="楷体" panose="02010609060101010101" charset="-122"/>
                <a:sym typeface="宋体" panose="02010600030101010101" pitchFamily="2" charset="-122"/>
              </a:rPr>
              <a:t>。</a:t>
            </a:r>
            <a:endParaRPr lang="zh-CN" sz="1600" dirty="0">
              <a:ea typeface="楷体" panose="02010609060101010101"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2" name="文本框 11"/>
          <p:cNvSpPr txBox="1"/>
          <p:nvPr>
            <p:custDataLst>
              <p:tags r:id="rId3"/>
            </p:custDataLst>
          </p:nvPr>
        </p:nvSpPr>
        <p:spPr>
          <a:xfrm>
            <a:off x="611664" y="26712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钢结构设计相关参数</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梁刚度系数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14" name="图片 13"/>
          <p:cNvPicPr>
            <a:picLocks noChangeAspect="1"/>
          </p:cNvPicPr>
          <p:nvPr/>
        </p:nvPicPr>
        <p:blipFill>
          <a:blip r:embed="rId4"/>
          <a:stretch>
            <a:fillRect/>
          </a:stretch>
        </p:blipFill>
        <p:spPr>
          <a:xfrm>
            <a:off x="3275965" y="1203325"/>
            <a:ext cx="4496435" cy="1200150"/>
          </a:xfrm>
          <a:prstGeom prst="rect">
            <a:avLst/>
          </a:prstGeom>
        </p:spPr>
      </p:pic>
      <p:pic>
        <p:nvPicPr>
          <p:cNvPr id="15" name="图片 14"/>
          <p:cNvPicPr>
            <a:picLocks noChangeAspect="1"/>
          </p:cNvPicPr>
          <p:nvPr/>
        </p:nvPicPr>
        <p:blipFill>
          <a:blip r:embed="rId5"/>
          <a:stretch>
            <a:fillRect/>
          </a:stretch>
        </p:blipFill>
        <p:spPr>
          <a:xfrm>
            <a:off x="395605" y="1059180"/>
            <a:ext cx="2602865" cy="2402840"/>
          </a:xfrm>
          <a:prstGeom prst="rect">
            <a:avLst/>
          </a:prstGeom>
        </p:spPr>
      </p:pic>
      <p:pic>
        <p:nvPicPr>
          <p:cNvPr id="21" name="图片 20"/>
          <p:cNvPicPr>
            <a:picLocks noChangeAspect="1"/>
          </p:cNvPicPr>
          <p:nvPr/>
        </p:nvPicPr>
        <p:blipFill>
          <a:blip r:embed="rId6"/>
          <a:stretch>
            <a:fillRect/>
          </a:stretch>
        </p:blipFill>
        <p:spPr>
          <a:xfrm>
            <a:off x="3275965" y="2571750"/>
            <a:ext cx="4380230" cy="9620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2" name="图片 1"/>
          <p:cNvPicPr>
            <a:picLocks noChangeAspect="1"/>
          </p:cNvPicPr>
          <p:nvPr/>
        </p:nvPicPr>
        <p:blipFill>
          <a:blip r:embed="rId4"/>
          <a:stretch>
            <a:fillRect/>
          </a:stretch>
        </p:blipFill>
        <p:spPr>
          <a:xfrm>
            <a:off x="251460" y="1059180"/>
            <a:ext cx="3929380" cy="2468245"/>
          </a:xfrm>
          <a:prstGeom prst="rect">
            <a:avLst/>
          </a:prstGeom>
        </p:spPr>
      </p:pic>
      <p:sp>
        <p:nvSpPr>
          <p:cNvPr id="9" name="矩形 8"/>
          <p:cNvSpPr/>
          <p:nvPr/>
        </p:nvSpPr>
        <p:spPr>
          <a:xfrm>
            <a:off x="4500245" y="1203325"/>
            <a:ext cx="4109085" cy="3291840"/>
          </a:xfrm>
          <a:prstGeom prst="rect">
            <a:avLst/>
          </a:prstGeom>
        </p:spPr>
        <p:txBody>
          <a:bodyPr wrap="square">
            <a:spAutoFit/>
          </a:bodyPr>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依据《钢结构通用规范》5.2.3-1 条的要求，考虑二阶效应时的竖向荷载采用重力荷载的设计值。程序默认给出恒载 1.3 和活载 1.5。</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两种考虑结构整体初始几何缺陷的算法</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en-US" altLang="zh-CN" sz="1600" dirty="0">
                <a:ea typeface="楷体" panose="02010609060101010101" charset="-122"/>
                <a:sym typeface="+mn-ea"/>
              </a:rPr>
              <a:t>1.钢结构按屈曲分析模态考虑整体缺陷</a:t>
            </a:r>
            <a:r>
              <a:rPr lang="zh-CN" altLang="en-US" sz="1600" dirty="0">
                <a:ea typeface="楷体" panose="02010609060101010101" charset="-122"/>
                <a:sym typeface="+mn-ea"/>
              </a:rPr>
              <a:t>。注意</a:t>
            </a:r>
            <a:r>
              <a:rPr lang="en-US" altLang="zh-CN" sz="1600" dirty="0">
                <a:ea typeface="楷体" panose="02010609060101010101" charset="-122"/>
                <a:sym typeface="+mn-ea"/>
              </a:rPr>
              <a:t>规范说应按最低阶整体屈曲模态考虑整体缺陷，为此用户可在软件设计结果中查看屈曲振型，注意这低阶整体屈曲模态不应是薄弱杆件的屈曲模态。</a:t>
            </a:r>
            <a:endParaRPr lang="en-US" alt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en-US" altLang="zh-CN" sz="1600" dirty="0">
                <a:ea typeface="楷体" panose="02010609060101010101" charset="-122"/>
                <a:sym typeface="+mn-ea"/>
              </a:rPr>
              <a:t>2. 施加假想水平力方式考虑钢结构整体缺陷</a:t>
            </a:r>
            <a:r>
              <a:rPr lang="zh-CN" altLang="en-US" sz="1600" dirty="0">
                <a:ea typeface="楷体" panose="02010609060101010101" charset="-122"/>
                <a:sym typeface="+mn-ea"/>
              </a:rPr>
              <a:t>。</a:t>
            </a:r>
            <a:endParaRPr lang="zh-CN" altLang="en-US"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endParaRPr lang="zh-CN" altLang="en-US"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altLang="en-US" sz="1600" dirty="0">
                <a:ea typeface="楷体" panose="02010609060101010101" charset="-122"/>
                <a:sym typeface="+mn-ea"/>
              </a:rPr>
              <a:t>计算长度系数置为</a:t>
            </a:r>
            <a:r>
              <a:rPr lang="en-US" altLang="zh-CN" sz="1600" dirty="0">
                <a:ea typeface="楷体" panose="02010609060101010101" charset="-122"/>
                <a:sym typeface="+mn-ea"/>
              </a:rPr>
              <a:t>1</a:t>
            </a:r>
            <a:endParaRPr lang="en-US" altLang="zh-CN" sz="1600" dirty="0">
              <a:ea typeface="楷体" panose="02010609060101010101" charset="-122"/>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宽厚比执行规范的参数选择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3" name="文本框 12"/>
          <p:cNvSpPr txBox="1"/>
          <p:nvPr/>
        </p:nvSpPr>
        <p:spPr>
          <a:xfrm>
            <a:off x="26035" y="3651885"/>
            <a:ext cx="2954020" cy="521970"/>
          </a:xfrm>
          <a:prstGeom prst="rect">
            <a:avLst/>
          </a:prstGeom>
          <a:noFill/>
        </p:spPr>
        <p:txBody>
          <a:bodyPr wrap="square" rtlCol="0">
            <a:spAutoFit/>
          </a:bodyPr>
          <a:p>
            <a:r>
              <a:rPr lang="zh-CN" altLang="en-US" sz="1400"/>
              <a:t>只要勾选按宽厚比等级控制局部稳定，就按《钢标》控制；</a:t>
            </a:r>
            <a:endParaRPr lang="zh-CN" altLang="en-US" sz="1400"/>
          </a:p>
        </p:txBody>
      </p:sp>
      <p:pic>
        <p:nvPicPr>
          <p:cNvPr id="16" name="图片 15"/>
          <p:cNvPicPr>
            <a:picLocks noChangeAspect="1"/>
          </p:cNvPicPr>
          <p:nvPr/>
        </p:nvPicPr>
        <p:blipFill>
          <a:blip r:embed="rId4"/>
          <a:stretch>
            <a:fillRect/>
          </a:stretch>
        </p:blipFill>
        <p:spPr>
          <a:xfrm>
            <a:off x="395605" y="915670"/>
            <a:ext cx="2214880" cy="2650490"/>
          </a:xfrm>
          <a:prstGeom prst="rect">
            <a:avLst/>
          </a:prstGeom>
        </p:spPr>
      </p:pic>
      <p:pic>
        <p:nvPicPr>
          <p:cNvPr id="17" name="图片 16"/>
          <p:cNvPicPr>
            <a:picLocks noChangeAspect="1"/>
          </p:cNvPicPr>
          <p:nvPr/>
        </p:nvPicPr>
        <p:blipFill>
          <a:blip r:embed="rId5"/>
          <a:stretch>
            <a:fillRect/>
          </a:stretch>
        </p:blipFill>
        <p:spPr>
          <a:xfrm>
            <a:off x="3348355" y="924560"/>
            <a:ext cx="2215515" cy="2641600"/>
          </a:xfrm>
          <a:prstGeom prst="rect">
            <a:avLst/>
          </a:prstGeom>
        </p:spPr>
      </p:pic>
      <p:sp>
        <p:nvSpPr>
          <p:cNvPr id="18" name="文本框 17"/>
          <p:cNvSpPr txBox="1"/>
          <p:nvPr/>
        </p:nvSpPr>
        <p:spPr>
          <a:xfrm>
            <a:off x="3094990" y="3651885"/>
            <a:ext cx="2954020" cy="737235"/>
          </a:xfrm>
          <a:prstGeom prst="rect">
            <a:avLst/>
          </a:prstGeom>
          <a:noFill/>
        </p:spPr>
        <p:txBody>
          <a:bodyPr wrap="square" rtlCol="0">
            <a:spAutoFit/>
          </a:bodyPr>
          <a:p>
            <a:pPr algn="l">
              <a:buClrTx/>
              <a:buSzTx/>
              <a:buFontTx/>
            </a:pPr>
            <a:r>
              <a:rPr lang="zh-CN" altLang="en-US" sz="1400">
                <a:sym typeface="+mn-ea"/>
              </a:rPr>
              <a:t>不勾选按宽厚比等级控制局部稳定，勾选《高钢规》就按《高钢规》控制；</a:t>
            </a:r>
            <a:endParaRPr lang="zh-CN" altLang="en-US" sz="1400"/>
          </a:p>
        </p:txBody>
      </p:sp>
      <p:pic>
        <p:nvPicPr>
          <p:cNvPr id="19" name="图片 18"/>
          <p:cNvPicPr>
            <a:picLocks noChangeAspect="1"/>
          </p:cNvPicPr>
          <p:nvPr/>
        </p:nvPicPr>
        <p:blipFill>
          <a:blip r:embed="rId6"/>
          <a:stretch>
            <a:fillRect/>
          </a:stretch>
        </p:blipFill>
        <p:spPr>
          <a:xfrm>
            <a:off x="6400165" y="922655"/>
            <a:ext cx="2227580" cy="2655570"/>
          </a:xfrm>
          <a:prstGeom prst="rect">
            <a:avLst/>
          </a:prstGeom>
        </p:spPr>
      </p:pic>
      <p:sp>
        <p:nvSpPr>
          <p:cNvPr id="20" name="文本框 19"/>
          <p:cNvSpPr txBox="1"/>
          <p:nvPr/>
        </p:nvSpPr>
        <p:spPr>
          <a:xfrm>
            <a:off x="6156325" y="3651885"/>
            <a:ext cx="2954020" cy="737235"/>
          </a:xfrm>
          <a:prstGeom prst="rect">
            <a:avLst/>
          </a:prstGeom>
          <a:noFill/>
        </p:spPr>
        <p:txBody>
          <a:bodyPr wrap="square" rtlCol="0">
            <a:spAutoFit/>
          </a:bodyPr>
          <a:p>
            <a:pPr algn="l">
              <a:buClrTx/>
              <a:buSzTx/>
              <a:buFontTx/>
            </a:pPr>
            <a:r>
              <a:rPr lang="zh-CN" altLang="en-US" sz="1400">
                <a:sym typeface="+mn-ea"/>
              </a:rPr>
              <a:t>不勾选按宽厚比等级控制局部稳定，也不勾选《高钢规》就按《抗规》控制；</a:t>
            </a:r>
            <a:endParaRPr lang="zh-CN" altLang="en-US" sz="1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22" name="表格 21"/>
          <p:cNvGraphicFramePr/>
          <p:nvPr>
            <p:custDataLst>
              <p:tags r:id="rId3"/>
            </p:custDataLst>
          </p:nvPr>
        </p:nvGraphicFramePr>
        <p:xfrm>
          <a:off x="1043940" y="1491615"/>
          <a:ext cx="6595745" cy="1918970"/>
        </p:xfrm>
        <a:graphic>
          <a:graphicData uri="http://schemas.openxmlformats.org/drawingml/2006/table">
            <a:tbl>
              <a:tblPr firstRow="1" bandRow="1">
                <a:tableStyleId>{5C22544A-7EE6-4342-B048-85BDC9FD1C3A}</a:tableStyleId>
              </a:tblPr>
              <a:tblGrid>
                <a:gridCol w="1910715"/>
                <a:gridCol w="2583180"/>
                <a:gridCol w="2101850"/>
              </a:tblGrid>
              <a:tr h="381000">
                <a:tc>
                  <a:txBody>
                    <a:bodyPr/>
                    <a:p>
                      <a:pPr algn="ctr">
                        <a:buNone/>
                      </a:pPr>
                      <a:r>
                        <a:rPr lang="en-US" altLang="zh-CN"/>
                        <a:t>    </a:t>
                      </a:r>
                      <a:r>
                        <a:rPr lang="zh-CN" altLang="en-US"/>
                        <a:t>执行规范</a:t>
                      </a:r>
                      <a:r>
                        <a:rPr lang="en-US" altLang="zh-CN"/>
                        <a:t>\</a:t>
                      </a:r>
                      <a:r>
                        <a:rPr lang="zh-CN" altLang="en-US"/>
                        <a:t>勾选项</a:t>
                      </a:r>
                      <a:endParaRPr lang="zh-CN" altLang="en-US"/>
                    </a:p>
                  </a:txBody>
                  <a:tcPr/>
                </a:tc>
                <a:tc>
                  <a:txBody>
                    <a:bodyPr/>
                    <a:p>
                      <a:pPr algn="ctr">
                        <a:buNone/>
                      </a:pPr>
                      <a:endParaRPr lang="zh-CN" altLang="en-US"/>
                    </a:p>
                  </a:txBody>
                  <a:tcPr/>
                </a:tc>
                <a:tc>
                  <a:txBody>
                    <a:bodyPr/>
                    <a:p>
                      <a:pPr algn="ctr">
                        <a:buNone/>
                      </a:pPr>
                      <a:endParaRPr lang="zh-CN" altLang="en-US"/>
                    </a:p>
                  </a:txBody>
                  <a:tcPr/>
                </a:tc>
              </a:tr>
              <a:tr h="668020">
                <a:tc>
                  <a:txBody>
                    <a:bodyPr/>
                    <a:p>
                      <a:pPr algn="ctr">
                        <a:buNone/>
                      </a:pPr>
                      <a:r>
                        <a:rPr lang="zh-CN" altLang="en-US"/>
                        <a:t>钢结构设计标准</a:t>
                      </a:r>
                      <a:endParaRPr lang="zh-CN" altLang="en-US"/>
                    </a:p>
                  </a:txBody>
                  <a:tcPr/>
                </a:tc>
                <a:tc>
                  <a:txBody>
                    <a:bodyPr/>
                    <a:p>
                      <a:pPr>
                        <a:buNone/>
                      </a:pPr>
                      <a:endParaRPr lang="zh-CN" altLang="en-US"/>
                    </a:p>
                  </a:txBody>
                  <a:tcPr/>
                </a:tc>
                <a:tc>
                  <a:txBody>
                    <a:bodyPr/>
                    <a:p>
                      <a:pPr>
                        <a:buNone/>
                      </a:pPr>
                      <a:endParaRPr lang="zh-CN" altLang="en-US"/>
                    </a:p>
                  </a:txBody>
                  <a:tcPr/>
                </a:tc>
              </a:tr>
              <a:tr h="424180">
                <a:tc>
                  <a:txBody>
                    <a:bodyPr/>
                    <a:p>
                      <a:pPr algn="ctr">
                        <a:buNone/>
                      </a:pPr>
                      <a:r>
                        <a:rPr lang="zh-CN" altLang="en-US"/>
                        <a:t>高钢规</a:t>
                      </a:r>
                      <a:endParaRPr lang="zh-CN" altLang="en-US"/>
                    </a:p>
                  </a:txBody>
                  <a:tcPr/>
                </a:tc>
                <a:tc>
                  <a:txBody>
                    <a:bodyPr/>
                    <a:p>
                      <a:pPr>
                        <a:buNone/>
                      </a:pPr>
                      <a:endParaRPr lang="zh-CN" altLang="en-US"/>
                    </a:p>
                  </a:txBody>
                  <a:tcPr/>
                </a:tc>
                <a:tc>
                  <a:txBody>
                    <a:bodyPr/>
                    <a:p>
                      <a:pPr>
                        <a:buNone/>
                      </a:pPr>
                      <a:endParaRPr lang="zh-CN" altLang="en-US"/>
                    </a:p>
                  </a:txBody>
                  <a:tcPr/>
                </a:tc>
              </a:tr>
              <a:tr h="445770">
                <a:tc>
                  <a:txBody>
                    <a:bodyPr/>
                    <a:p>
                      <a:pPr algn="ctr">
                        <a:buNone/>
                      </a:pPr>
                      <a:r>
                        <a:rPr lang="zh-CN" altLang="en-US"/>
                        <a:t>抗震规范</a:t>
                      </a: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pic>
        <p:nvPicPr>
          <p:cNvPr id="25" name="图片 24"/>
          <p:cNvPicPr>
            <a:picLocks noChangeAspect="1"/>
          </p:cNvPicPr>
          <p:nvPr/>
        </p:nvPicPr>
        <p:blipFill>
          <a:blip r:embed="rId4"/>
          <a:stretch>
            <a:fillRect/>
          </a:stretch>
        </p:blipFill>
        <p:spPr>
          <a:xfrm>
            <a:off x="5661660" y="2211705"/>
            <a:ext cx="1782445" cy="247650"/>
          </a:xfrm>
          <a:prstGeom prst="rect">
            <a:avLst/>
          </a:prstGeom>
        </p:spPr>
      </p:pic>
      <p:pic>
        <p:nvPicPr>
          <p:cNvPr id="24" name="图片 23"/>
          <p:cNvPicPr>
            <a:picLocks noChangeAspect="1"/>
          </p:cNvPicPr>
          <p:nvPr/>
        </p:nvPicPr>
        <p:blipFill>
          <a:blip r:embed="rId5"/>
          <a:stretch>
            <a:fillRect/>
          </a:stretch>
        </p:blipFill>
        <p:spPr>
          <a:xfrm>
            <a:off x="3060700" y="3004185"/>
            <a:ext cx="2428875" cy="295275"/>
          </a:xfrm>
          <a:prstGeom prst="rect">
            <a:avLst/>
          </a:prstGeom>
        </p:spPr>
      </p:pic>
      <p:pic>
        <p:nvPicPr>
          <p:cNvPr id="9" name="图片 8"/>
          <p:cNvPicPr>
            <a:picLocks noChangeAspect="1"/>
          </p:cNvPicPr>
          <p:nvPr/>
        </p:nvPicPr>
        <p:blipFill>
          <a:blip r:embed="rId4"/>
          <a:stretch>
            <a:fillRect/>
          </a:stretch>
        </p:blipFill>
        <p:spPr>
          <a:xfrm>
            <a:off x="5661660" y="3027680"/>
            <a:ext cx="1782445" cy="247650"/>
          </a:xfrm>
          <a:prstGeom prst="rect">
            <a:avLst/>
          </a:prstGeom>
        </p:spPr>
      </p:pic>
      <p:pic>
        <p:nvPicPr>
          <p:cNvPr id="10" name="图片 9"/>
          <p:cNvPicPr>
            <a:picLocks noChangeAspect="1"/>
          </p:cNvPicPr>
          <p:nvPr/>
        </p:nvPicPr>
        <p:blipFill>
          <a:blip r:embed="rId6"/>
          <a:stretch>
            <a:fillRect/>
          </a:stretch>
        </p:blipFill>
        <p:spPr>
          <a:xfrm>
            <a:off x="5661660" y="1916430"/>
            <a:ext cx="1781810" cy="295275"/>
          </a:xfrm>
          <a:prstGeom prst="rect">
            <a:avLst/>
          </a:prstGeom>
        </p:spPr>
      </p:pic>
      <p:pic>
        <p:nvPicPr>
          <p:cNvPr id="11" name="图片 10"/>
          <p:cNvPicPr>
            <a:picLocks noChangeAspect="1"/>
          </p:cNvPicPr>
          <p:nvPr/>
        </p:nvPicPr>
        <p:blipFill>
          <a:blip r:embed="rId6"/>
          <a:stretch>
            <a:fillRect/>
          </a:stretch>
        </p:blipFill>
        <p:spPr>
          <a:xfrm>
            <a:off x="5652770" y="2571750"/>
            <a:ext cx="1781810" cy="295275"/>
          </a:xfrm>
          <a:prstGeom prst="rect">
            <a:avLst/>
          </a:prstGeom>
        </p:spPr>
      </p:pic>
      <p:pic>
        <p:nvPicPr>
          <p:cNvPr id="12" name="图片 11"/>
          <p:cNvPicPr>
            <a:picLocks noChangeAspect="1"/>
          </p:cNvPicPr>
          <p:nvPr/>
        </p:nvPicPr>
        <p:blipFill>
          <a:blip r:embed="rId5"/>
          <a:stretch>
            <a:fillRect/>
          </a:stretch>
        </p:blipFill>
        <p:spPr>
          <a:xfrm>
            <a:off x="3060700" y="2571750"/>
            <a:ext cx="2428875" cy="295275"/>
          </a:xfrm>
          <a:prstGeom prst="rect">
            <a:avLst/>
          </a:prstGeom>
        </p:spPr>
      </p:pic>
      <p:pic>
        <p:nvPicPr>
          <p:cNvPr id="14" name="图片 13"/>
          <p:cNvPicPr>
            <a:picLocks noChangeAspect="1"/>
          </p:cNvPicPr>
          <p:nvPr/>
        </p:nvPicPr>
        <p:blipFill>
          <a:blip r:embed="rId7"/>
          <a:stretch>
            <a:fillRect/>
          </a:stretch>
        </p:blipFill>
        <p:spPr>
          <a:xfrm>
            <a:off x="3117850" y="2067560"/>
            <a:ext cx="2314575" cy="276225"/>
          </a:xfrm>
          <a:prstGeom prst="rect">
            <a:avLst/>
          </a:prstGeom>
        </p:spPr>
      </p:pic>
      <p:sp>
        <p:nvSpPr>
          <p:cNvPr id="21" name="文本框 20"/>
          <p:cNvSpPr txBox="1"/>
          <p:nvPr/>
        </p:nvSpPr>
        <p:spPr>
          <a:xfrm>
            <a:off x="3065780" y="3540760"/>
            <a:ext cx="4547235" cy="521970"/>
          </a:xfrm>
          <a:prstGeom prst="rect">
            <a:avLst/>
          </a:prstGeom>
          <a:noFill/>
        </p:spPr>
        <p:txBody>
          <a:bodyPr wrap="square" rtlCol="0">
            <a:spAutoFit/>
          </a:bodyPr>
          <a:p>
            <a:r>
              <a:rPr lang="zh-CN" altLang="en-US" sz="1400"/>
              <a:t>除按照钢结构设计标准执行外，对于非抗震（非框架梁）构件，软件按S4级控制</a:t>
            </a:r>
            <a:endParaRPr lang="zh-CN" altLang="en-US"/>
          </a:p>
        </p:txBody>
      </p:sp>
      <p:sp>
        <p:nvSpPr>
          <p:cNvPr id="2" name="文本框 1"/>
          <p:cNvSpPr txBox="1"/>
          <p:nvPr>
            <p:custDataLst>
              <p:tags r:id="rId8"/>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宽厚比执行规范的参数选择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13" name="图片 12"/>
          <p:cNvPicPr>
            <a:picLocks noChangeAspect="1"/>
          </p:cNvPicPr>
          <p:nvPr/>
        </p:nvPicPr>
        <p:blipFill>
          <a:blip r:embed="rId3"/>
          <a:stretch>
            <a:fillRect/>
          </a:stretch>
        </p:blipFill>
        <p:spPr>
          <a:xfrm>
            <a:off x="611188" y="1203407"/>
            <a:ext cx="1821443" cy="1054889"/>
          </a:xfrm>
          <a:prstGeom prst="rect">
            <a:avLst/>
          </a:prstGeom>
          <a:ln>
            <a:solidFill>
              <a:schemeClr val="tx1"/>
            </a:solidFill>
          </a:ln>
        </p:spPr>
      </p:pic>
      <p:sp>
        <p:nvSpPr>
          <p:cNvPr id="55" name="Rounded Rectangular Callout 25"/>
          <p:cNvSpPr>
            <a:spLocks noChangeArrowheads="1"/>
          </p:cNvSpPr>
          <p:nvPr/>
        </p:nvSpPr>
        <p:spPr bwMode="auto">
          <a:xfrm>
            <a:off x="219700" y="1185580"/>
            <a:ext cx="404813" cy="270030"/>
          </a:xfrm>
          <a:prstGeom prst="wedgeRoundRectCallout">
            <a:avLst>
              <a:gd name="adj1" fmla="val 72747"/>
              <a:gd name="adj2" fmla="val -5465"/>
              <a:gd name="adj3" fmla="val 16667"/>
            </a:avLst>
          </a:prstGeom>
          <a:solidFill>
            <a:srgbClr val="7AB0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1</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56" name="Rounded Rectangular Callout 25"/>
          <p:cNvSpPr>
            <a:spLocks noChangeArrowheads="1"/>
          </p:cNvSpPr>
          <p:nvPr/>
        </p:nvSpPr>
        <p:spPr bwMode="auto">
          <a:xfrm>
            <a:off x="237355" y="1568228"/>
            <a:ext cx="404813" cy="270030"/>
          </a:xfrm>
          <a:prstGeom prst="wedgeRoundRectCallout">
            <a:avLst>
              <a:gd name="adj1" fmla="val 79201"/>
              <a:gd name="adj2" fmla="val -51422"/>
              <a:gd name="adj3" fmla="val 16667"/>
            </a:avLst>
          </a:prstGeom>
          <a:solidFill>
            <a:srgbClr val="7AB074"/>
          </a:solidFill>
          <a:ln>
            <a:noFill/>
          </a:ln>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buClrTx/>
              <a:buSzTx/>
              <a:buFontTx/>
            </a:pPr>
            <a:r>
              <a:rPr lang="en-US" altLang="zh-CN" sz="1200" dirty="0" smtClean="0">
                <a:solidFill>
                  <a:srgbClr val="002060"/>
                </a:solidFill>
                <a:uFillTx/>
                <a:latin typeface="微软雅黑" panose="020B0503020204020204" charset="-122"/>
                <a:ea typeface="微软雅黑" panose="020B0503020204020204" charset="-122"/>
                <a:sym typeface="+mn-ea"/>
              </a:rPr>
              <a:t>2</a:t>
            </a:r>
            <a:endParaRPr lang="en-US" altLang="zh-CN" sz="1200" dirty="0" smtClean="0">
              <a:solidFill>
                <a:srgbClr val="002060"/>
              </a:solidFill>
              <a:uFillTx/>
              <a:latin typeface="微软雅黑" panose="020B0503020204020204" charset="-122"/>
              <a:ea typeface="微软雅黑" panose="020B0503020204020204" charset="-122"/>
              <a:sym typeface="+mn-ea"/>
            </a:endParaRPr>
          </a:p>
        </p:txBody>
      </p:sp>
      <p:sp>
        <p:nvSpPr>
          <p:cNvPr id="57" name="Rounded Rectangular Callout 25"/>
          <p:cNvSpPr>
            <a:spLocks noChangeArrowheads="1"/>
          </p:cNvSpPr>
          <p:nvPr/>
        </p:nvSpPr>
        <p:spPr bwMode="auto">
          <a:xfrm>
            <a:off x="233775" y="1966645"/>
            <a:ext cx="404813" cy="270030"/>
          </a:xfrm>
          <a:prstGeom prst="wedgeRoundRectCallout">
            <a:avLst>
              <a:gd name="adj1" fmla="val 72747"/>
              <a:gd name="adj2" fmla="val 21142"/>
              <a:gd name="adj3" fmla="val 16667"/>
            </a:avLst>
          </a:prstGeom>
          <a:solidFill>
            <a:srgbClr val="7AB074"/>
          </a:solidFill>
          <a:ln>
            <a:noFill/>
          </a:ln>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buClrTx/>
              <a:buSzTx/>
              <a:buFontTx/>
            </a:pPr>
            <a:r>
              <a:rPr lang="en-US" altLang="zh-CN" sz="1200" dirty="0" smtClean="0">
                <a:solidFill>
                  <a:srgbClr val="002060"/>
                </a:solidFill>
                <a:uFillTx/>
                <a:latin typeface="微软雅黑" panose="020B0503020204020204" charset="-122"/>
                <a:ea typeface="微软雅黑" panose="020B0503020204020204" charset="-122"/>
                <a:sym typeface="+mn-ea"/>
              </a:rPr>
              <a:t>3</a:t>
            </a:r>
            <a:endParaRPr lang="en-US" altLang="zh-CN" sz="1200" dirty="0" smtClean="0">
              <a:solidFill>
                <a:srgbClr val="002060"/>
              </a:solidFill>
              <a:uFillTx/>
              <a:latin typeface="微软雅黑" panose="020B0503020204020204" charset="-122"/>
              <a:ea typeface="微软雅黑" panose="020B0503020204020204" charset="-122"/>
              <a:sym typeface="+mn-ea"/>
            </a:endParaRPr>
          </a:p>
        </p:txBody>
      </p:sp>
      <p:sp>
        <p:nvSpPr>
          <p:cNvPr id="44" name="文本框 114"/>
          <p:cNvSpPr txBox="1">
            <a:spLocks noChangeArrowheads="1"/>
          </p:cNvSpPr>
          <p:nvPr/>
        </p:nvSpPr>
        <p:spPr bwMode="auto">
          <a:xfrm>
            <a:off x="251437" y="2598432"/>
            <a:ext cx="1688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1.</a:t>
            </a:r>
            <a:r>
              <a:rPr lang="zh-CN" altLang="en-US" sz="1500" b="1" dirty="0" smtClean="0">
                <a:solidFill>
                  <a:srgbClr val="3B3838"/>
                </a:solidFill>
                <a:latin typeface="微软雅黑" panose="020B0503020204020204" charset="-122"/>
                <a:ea typeface="微软雅黑" panose="020B0503020204020204" charset="-122"/>
              </a:rPr>
              <a:t>钢构件应力验算</a:t>
            </a:r>
            <a:endParaRPr lang="zh-CN" altLang="en-US" sz="1500" b="1" dirty="0">
              <a:solidFill>
                <a:srgbClr val="3B3838"/>
              </a:solidFill>
              <a:latin typeface="微软雅黑" panose="020B0503020204020204" charset="-122"/>
              <a:ea typeface="微软雅黑" panose="020B0503020204020204" charset="-122"/>
            </a:endParaRPr>
          </a:p>
        </p:txBody>
      </p:sp>
      <p:sp>
        <p:nvSpPr>
          <p:cNvPr id="18" name="矩形 88"/>
          <p:cNvSpPr>
            <a:spLocks noChangeArrowheads="1"/>
          </p:cNvSpPr>
          <p:nvPr/>
        </p:nvSpPr>
        <p:spPr bwMode="auto">
          <a:xfrm>
            <a:off x="251437" y="2931768"/>
            <a:ext cx="19554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latin typeface="等线" panose="02010600030101010101" charset="-122"/>
                <a:ea typeface="等线" panose="02010600030101010101" charset="-122"/>
              </a:rPr>
              <a:t>执行</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钢结构设计标准</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6/7/8</a:t>
            </a:r>
            <a:r>
              <a:rPr lang="zh-CN" altLang="en-US" sz="1200" b="1" dirty="0" smtClean="0">
                <a:latin typeface="等线" panose="02010600030101010101" charset="-122"/>
                <a:ea typeface="等线" panose="02010600030101010101" charset="-122"/>
              </a:rPr>
              <a:t>章节进行受弯构件、轴心受力构件、压弯</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拉弯构件的强度和稳定性验算。</a:t>
            </a:r>
            <a:endParaRPr lang="en-US" altLang="zh-CN" sz="1200" b="1" dirty="0">
              <a:latin typeface="等线" panose="02010600030101010101" charset="-122"/>
              <a:ea typeface="等线" panose="02010600030101010101" charset="-122"/>
            </a:endParaRPr>
          </a:p>
        </p:txBody>
      </p:sp>
      <p:sp>
        <p:nvSpPr>
          <p:cNvPr id="45" name="文本框 115"/>
          <p:cNvSpPr txBox="1">
            <a:spLocks noChangeArrowheads="1"/>
          </p:cNvSpPr>
          <p:nvPr/>
        </p:nvSpPr>
        <p:spPr bwMode="auto">
          <a:xfrm>
            <a:off x="2771989" y="1058938"/>
            <a:ext cx="1307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2.</a:t>
            </a:r>
            <a:r>
              <a:rPr lang="zh-CN" altLang="en-US" sz="1500" b="1" dirty="0" smtClean="0">
                <a:solidFill>
                  <a:srgbClr val="3B3838"/>
                </a:solidFill>
                <a:latin typeface="微软雅黑" panose="020B0503020204020204" charset="-122"/>
                <a:ea typeface="微软雅黑" panose="020B0503020204020204" charset="-122"/>
              </a:rPr>
              <a:t>宽厚比等级</a:t>
            </a:r>
            <a:endParaRPr lang="zh-CN" altLang="en-US" sz="1500" b="1" dirty="0">
              <a:solidFill>
                <a:srgbClr val="3B3838"/>
              </a:solidFill>
              <a:latin typeface="微软雅黑" panose="020B0503020204020204" charset="-122"/>
              <a:ea typeface="微软雅黑" panose="020B0503020204020204" charset="-122"/>
            </a:endParaRPr>
          </a:p>
        </p:txBody>
      </p:sp>
      <p:sp>
        <p:nvSpPr>
          <p:cNvPr id="19" name="矩形 89"/>
          <p:cNvSpPr>
            <a:spLocks noChangeArrowheads="1"/>
          </p:cNvSpPr>
          <p:nvPr/>
        </p:nvSpPr>
        <p:spPr bwMode="auto">
          <a:xfrm>
            <a:off x="2785840" y="1372830"/>
            <a:ext cx="220301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等线" panose="02010600030101010101" charset="-122"/>
                <a:ea typeface="等线" panose="02010600030101010101" charset="-122"/>
              </a:rPr>
              <a:t>按照</a:t>
            </a:r>
            <a:r>
              <a:rPr lang="en-US" altLang="zh-CN" sz="1200" b="1" dirty="0">
                <a:latin typeface="等线" panose="02010600030101010101" charset="-122"/>
                <a:ea typeface="等线" panose="02010600030101010101" charset="-122"/>
              </a:rPr>
              <a:t>S1~S5</a:t>
            </a:r>
            <a:r>
              <a:rPr lang="zh-CN" altLang="en-US" sz="1200" b="1" dirty="0">
                <a:latin typeface="等线" panose="02010600030101010101" charset="-122"/>
                <a:ea typeface="等线" panose="02010600030101010101" charset="-122"/>
              </a:rPr>
              <a:t>对钢构件宽（高）厚比控制执行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钢结构设计标准</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表</a:t>
            </a:r>
            <a:r>
              <a:rPr lang="en-US" altLang="zh-CN" sz="1200" b="1" dirty="0">
                <a:latin typeface="等线" panose="02010600030101010101" charset="-122"/>
                <a:ea typeface="等线" panose="02010600030101010101" charset="-122"/>
              </a:rPr>
              <a:t>3.5.1</a:t>
            </a:r>
            <a:r>
              <a:rPr lang="zh-CN" altLang="en-US" sz="1200" b="1" dirty="0">
                <a:latin typeface="等线" panose="02010600030101010101" charset="-122"/>
                <a:ea typeface="等线" panose="02010600030101010101" charset="-122"/>
              </a:rPr>
              <a:t>限制控制</a:t>
            </a:r>
            <a:r>
              <a:rPr lang="zh-CN" altLang="en-US" sz="1200" b="1" dirty="0" smtClean="0">
                <a:latin typeface="等线" panose="02010600030101010101" charset="-122"/>
                <a:ea typeface="等线" panose="02010600030101010101" charset="-122"/>
              </a:rPr>
              <a:t>。</a:t>
            </a:r>
            <a:endParaRPr lang="en-US" altLang="zh-CN" sz="1200" b="1" dirty="0" smtClean="0">
              <a:latin typeface="等线" panose="02010600030101010101" charset="-122"/>
              <a:ea typeface="等线" panose="02010600030101010101" charset="-122"/>
            </a:endParaRPr>
          </a:p>
          <a:p>
            <a:pPr eaLnBrk="1" hangingPunct="1"/>
            <a:r>
              <a:rPr lang="zh-CN" altLang="en-US" sz="1200" b="1" dirty="0" smtClean="0">
                <a:solidFill>
                  <a:srgbClr val="0070C0"/>
                </a:solidFill>
                <a:latin typeface="等线" panose="02010600030101010101" charset="-122"/>
                <a:ea typeface="等线" panose="02010600030101010101" charset="-122"/>
              </a:rPr>
              <a:t>并可对限制进行交互修改。</a:t>
            </a:r>
            <a:endParaRPr lang="en-US" altLang="zh-CN" sz="1200" b="1" dirty="0">
              <a:solidFill>
                <a:srgbClr val="0070C0"/>
              </a:solidFill>
              <a:latin typeface="等线" panose="02010600030101010101" charset="-122"/>
              <a:ea typeface="等线" panose="02010600030101010101" charset="-122"/>
            </a:endParaRPr>
          </a:p>
        </p:txBody>
      </p:sp>
      <p:pic>
        <p:nvPicPr>
          <p:cNvPr id="51" name="图片 50"/>
          <p:cNvPicPr>
            <a:picLocks noChangeAspect="1"/>
          </p:cNvPicPr>
          <p:nvPr/>
        </p:nvPicPr>
        <p:blipFill>
          <a:blip r:embed="rId4"/>
          <a:stretch>
            <a:fillRect/>
          </a:stretch>
        </p:blipFill>
        <p:spPr>
          <a:xfrm>
            <a:off x="2418637" y="2374470"/>
            <a:ext cx="1758674" cy="1151808"/>
          </a:xfrm>
          <a:prstGeom prst="rect">
            <a:avLst/>
          </a:prstGeom>
        </p:spPr>
      </p:pic>
      <p:pic>
        <p:nvPicPr>
          <p:cNvPr id="52" name="图片 51"/>
          <p:cNvPicPr>
            <a:picLocks noChangeAspect="1"/>
          </p:cNvPicPr>
          <p:nvPr/>
        </p:nvPicPr>
        <p:blipFill>
          <a:blip r:embed="rId5"/>
          <a:stretch>
            <a:fillRect/>
          </a:stretch>
        </p:blipFill>
        <p:spPr>
          <a:xfrm>
            <a:off x="3263071" y="3541792"/>
            <a:ext cx="1725173" cy="1172666"/>
          </a:xfrm>
          <a:prstGeom prst="rect">
            <a:avLst/>
          </a:prstGeom>
        </p:spPr>
      </p:pic>
      <p:pic>
        <p:nvPicPr>
          <p:cNvPr id="53" name="图片 52"/>
          <p:cNvPicPr>
            <a:picLocks noChangeAspect="1"/>
          </p:cNvPicPr>
          <p:nvPr/>
        </p:nvPicPr>
        <p:blipFill>
          <a:blip r:embed="rId6"/>
          <a:stretch>
            <a:fillRect/>
          </a:stretch>
        </p:blipFill>
        <p:spPr>
          <a:xfrm>
            <a:off x="4278173" y="2377646"/>
            <a:ext cx="1658981" cy="1195874"/>
          </a:xfrm>
          <a:prstGeom prst="rect">
            <a:avLst/>
          </a:prstGeom>
        </p:spPr>
      </p:pic>
      <p:pic>
        <p:nvPicPr>
          <p:cNvPr id="54" name="图片 53"/>
          <p:cNvPicPr>
            <a:picLocks noChangeAspect="1"/>
          </p:cNvPicPr>
          <p:nvPr/>
        </p:nvPicPr>
        <p:blipFill>
          <a:blip r:embed="rId7"/>
          <a:stretch>
            <a:fillRect/>
          </a:stretch>
        </p:blipFill>
        <p:spPr>
          <a:xfrm>
            <a:off x="6400292" y="2759229"/>
            <a:ext cx="1157288" cy="814388"/>
          </a:xfrm>
          <a:prstGeom prst="rect">
            <a:avLst/>
          </a:prstGeom>
          <a:ln>
            <a:solidFill>
              <a:schemeClr val="tx1"/>
            </a:solidFill>
          </a:ln>
        </p:spPr>
      </p:pic>
      <p:sp>
        <p:nvSpPr>
          <p:cNvPr id="46" name="文本框 116"/>
          <p:cNvSpPr txBox="1">
            <a:spLocks noChangeArrowheads="1"/>
          </p:cNvSpPr>
          <p:nvPr/>
        </p:nvSpPr>
        <p:spPr bwMode="auto">
          <a:xfrm>
            <a:off x="5855451" y="1051161"/>
            <a:ext cx="1688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3.</a:t>
            </a:r>
            <a:r>
              <a:rPr lang="zh-CN" altLang="en-US" sz="1500" b="1" dirty="0" smtClean="0">
                <a:solidFill>
                  <a:srgbClr val="3B3838"/>
                </a:solidFill>
                <a:latin typeface="微软雅黑" panose="020B0503020204020204" charset="-122"/>
                <a:ea typeface="微软雅黑" panose="020B0503020204020204" charset="-122"/>
              </a:rPr>
              <a:t>下翼缘畸变失稳</a:t>
            </a:r>
            <a:endParaRPr lang="zh-CN" altLang="en-US" sz="1500" b="1" dirty="0">
              <a:solidFill>
                <a:srgbClr val="3B3838"/>
              </a:solidFill>
              <a:latin typeface="微软雅黑" panose="020B0503020204020204" charset="-122"/>
              <a:ea typeface="微软雅黑" panose="020B0503020204020204" charset="-122"/>
            </a:endParaRPr>
          </a:p>
        </p:txBody>
      </p:sp>
      <p:sp>
        <p:nvSpPr>
          <p:cNvPr id="20" name="矩形 90"/>
          <p:cNvSpPr>
            <a:spLocks noChangeArrowheads="1"/>
          </p:cNvSpPr>
          <p:nvPr/>
        </p:nvSpPr>
        <p:spPr bwMode="auto">
          <a:xfrm>
            <a:off x="5868041" y="1380994"/>
            <a:ext cx="249153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latin typeface="等线" panose="02010600030101010101" charset="-122"/>
                <a:ea typeface="等线" panose="02010600030101010101" charset="-122"/>
              </a:rPr>
              <a:t>按照钢标第</a:t>
            </a:r>
            <a:r>
              <a:rPr lang="en-US" altLang="zh-CN" sz="1200" b="1" dirty="0" smtClean="0">
                <a:latin typeface="等线" panose="02010600030101010101" charset="-122"/>
                <a:ea typeface="等线" panose="02010600030101010101" charset="-122"/>
              </a:rPr>
              <a:t>6.2.7-3</a:t>
            </a:r>
            <a:r>
              <a:rPr lang="zh-CN" altLang="en-US" sz="1200" b="1" dirty="0" smtClean="0">
                <a:latin typeface="等线" panose="02010600030101010101" charset="-122"/>
                <a:ea typeface="等线" panose="02010600030101010101" charset="-122"/>
              </a:rPr>
              <a:t>条当框架梁受压翼缘区段设置隅撑或横向加劲肋时，可不验算下翼缘失稳。</a:t>
            </a:r>
            <a:endParaRPr lang="en-US" altLang="zh-CN" sz="1200" b="1" dirty="0" smtClean="0">
              <a:latin typeface="等线" panose="02010600030101010101" charset="-122"/>
              <a:ea typeface="等线" panose="02010600030101010101" charset="-122"/>
            </a:endParaRPr>
          </a:p>
          <a:p>
            <a:pPr eaLnBrk="1" hangingPunct="1"/>
            <a:r>
              <a:rPr lang="zh-CN" altLang="en-US" sz="1200" b="1" dirty="0" smtClean="0">
                <a:solidFill>
                  <a:srgbClr val="0070C0"/>
                </a:solidFill>
                <a:latin typeface="等线" panose="02010600030101010101" charset="-122"/>
                <a:ea typeface="等线" panose="02010600030101010101" charset="-122"/>
              </a:rPr>
              <a:t>同时程序可进行单构件指定</a:t>
            </a:r>
            <a:r>
              <a:rPr lang="zh-CN" altLang="en-US" sz="1050" b="1" dirty="0" smtClean="0">
                <a:solidFill>
                  <a:srgbClr val="0070C0"/>
                </a:solidFill>
                <a:latin typeface="微软雅黑" panose="020B0503020204020204" charset="-122"/>
                <a:ea typeface="微软雅黑" panose="020B0503020204020204" charset="-122"/>
              </a:rPr>
              <a:t>。</a:t>
            </a:r>
            <a:endParaRPr lang="en-US" altLang="zh-CN" sz="1050" b="1" dirty="0">
              <a:solidFill>
                <a:srgbClr val="0070C0"/>
              </a:solidFill>
              <a:latin typeface="微软雅黑" panose="020B0503020204020204" charset="-122"/>
              <a:ea typeface="微软雅黑" panose="020B0503020204020204" charset="-122"/>
            </a:endParaRPr>
          </a:p>
        </p:txBody>
      </p:sp>
      <p:sp>
        <p:nvSpPr>
          <p:cNvPr id="14" name="文本框 13"/>
          <p:cNvSpPr txBox="1"/>
          <p:nvPr>
            <p:custDataLst>
              <p:tags r:id="rId8"/>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9"/>
            <a:ext cx="754380" cy="321945"/>
          </a:xfrm>
          <a:prstGeom prst="rect">
            <a:avLst/>
          </a:prstGeom>
          <a:solidFill>
            <a:srgbClr val="69A3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高钢规</a:t>
            </a:r>
            <a:endParaRPr lang="zh-CN" altLang="en-US" sz="1500" b="1"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1413849" y="1054491"/>
            <a:ext cx="2589022" cy="378172"/>
          </a:xfrm>
          <a:prstGeom prst="rect">
            <a:avLst/>
          </a:prstGeom>
        </p:spPr>
      </p:pic>
      <p:pic>
        <p:nvPicPr>
          <p:cNvPr id="3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416" y="846223"/>
            <a:ext cx="3785351" cy="87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5"/>
          <p:cNvSpPr>
            <a:spLocks noChangeArrowheads="1"/>
          </p:cNvSpPr>
          <p:nvPr/>
        </p:nvSpPr>
        <p:spPr bwMode="auto">
          <a:xfrm>
            <a:off x="737574" y="1785434"/>
            <a:ext cx="3381815" cy="363142"/>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7" name="Rounded Rectangle 7"/>
          <p:cNvSpPr>
            <a:spLocks noChangeArrowheads="1"/>
          </p:cNvSpPr>
          <p:nvPr/>
        </p:nvSpPr>
        <p:spPr bwMode="auto">
          <a:xfrm>
            <a:off x="737574" y="3192754"/>
            <a:ext cx="3381702"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8" name="Rounded Rectangle 9"/>
          <p:cNvSpPr>
            <a:spLocks noChangeArrowheads="1"/>
          </p:cNvSpPr>
          <p:nvPr/>
        </p:nvSpPr>
        <p:spPr bwMode="auto">
          <a:xfrm>
            <a:off x="4950042" y="1785435"/>
            <a:ext cx="3261085"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9" name="Rounded Rectangle 11"/>
          <p:cNvSpPr>
            <a:spLocks noChangeArrowheads="1"/>
          </p:cNvSpPr>
          <p:nvPr/>
        </p:nvSpPr>
        <p:spPr bwMode="auto">
          <a:xfrm>
            <a:off x="4950042" y="3192754"/>
            <a:ext cx="3261085"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40" name="矩形 27"/>
          <p:cNvSpPr>
            <a:spLocks noChangeArrowheads="1"/>
          </p:cNvSpPr>
          <p:nvPr/>
        </p:nvSpPr>
        <p:spPr bwMode="auto">
          <a:xfrm>
            <a:off x="812583" y="2222395"/>
            <a:ext cx="3165351"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lvl="0" indent="179705">
              <a:lnSpc>
                <a:spcPts val="2300"/>
              </a:lnSpc>
            </a:pPr>
            <a:r>
              <a:rPr lang="zh-CN" altLang="en-US" sz="1200" b="1" dirty="0" smtClean="0">
                <a:latin typeface="等线" panose="02010600030101010101" charset="-122"/>
                <a:ea typeface="等线" panose="02010600030101010101" charset="-122"/>
              </a:rPr>
              <a:t>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高钢规</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7.4</a:t>
            </a:r>
            <a:r>
              <a:rPr lang="zh-CN" altLang="en-US" sz="1200" b="1" dirty="0" smtClean="0">
                <a:latin typeface="等线" panose="02010600030101010101" charset="-122"/>
                <a:ea typeface="等线" panose="02010600030101010101" charset="-122"/>
              </a:rPr>
              <a:t>节梁柱板件宽厚比限制控制，第</a:t>
            </a:r>
            <a:r>
              <a:rPr lang="en-US" altLang="zh-CN" sz="1200" b="1" dirty="0" smtClean="0">
                <a:latin typeface="等线" panose="02010600030101010101" charset="-122"/>
                <a:ea typeface="等线" panose="02010600030101010101" charset="-122"/>
              </a:rPr>
              <a:t>7.3.9</a:t>
            </a:r>
            <a:r>
              <a:rPr lang="zh-CN" altLang="en-US" sz="1200" b="1" dirty="0" smtClean="0">
                <a:latin typeface="等线" panose="02010600030101010101" charset="-122"/>
                <a:ea typeface="等线" panose="02010600030101010101" charset="-122"/>
              </a:rPr>
              <a:t>条框架柱的长细比限制要求，第</a:t>
            </a:r>
            <a:r>
              <a:rPr lang="en-US" altLang="zh-CN" sz="1200" b="1" dirty="0" smtClean="0">
                <a:latin typeface="等线" panose="02010600030101010101" charset="-122"/>
                <a:ea typeface="等线" panose="02010600030101010101" charset="-122"/>
              </a:rPr>
              <a:t>7.5.2</a:t>
            </a:r>
            <a:r>
              <a:rPr lang="zh-CN" altLang="en-US" sz="1200" b="1" dirty="0" smtClean="0">
                <a:latin typeface="等线" panose="02010600030101010101" charset="-122"/>
                <a:ea typeface="等线" panose="02010600030101010101" charset="-122"/>
              </a:rPr>
              <a:t>条中心支撑长细比限制要求。</a:t>
            </a:r>
            <a:endParaRPr lang="en-US" altLang="zh-CN" sz="1200" b="1" dirty="0">
              <a:latin typeface="等线" panose="02010600030101010101" charset="-122"/>
              <a:ea typeface="等线" panose="02010600030101010101" charset="-122"/>
            </a:endParaRPr>
          </a:p>
        </p:txBody>
      </p:sp>
      <p:sp>
        <p:nvSpPr>
          <p:cNvPr id="41" name="矩形 28"/>
          <p:cNvSpPr>
            <a:spLocks noChangeArrowheads="1"/>
          </p:cNvSpPr>
          <p:nvPr/>
        </p:nvSpPr>
        <p:spPr bwMode="auto">
          <a:xfrm>
            <a:off x="5170270" y="2222395"/>
            <a:ext cx="2965847"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latin typeface="等线" panose="02010600030101010101" charset="-122"/>
                <a:ea typeface="等线" panose="02010600030101010101" charset="-122"/>
              </a:rPr>
              <a:t>按照结构体系选择条件，执行</a:t>
            </a:r>
            <a:r>
              <a:rPr lang="en-US" altLang="zh-CN" sz="1200" b="1" dirty="0" smtClean="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高钢规</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6</a:t>
            </a:r>
            <a:r>
              <a:rPr lang="en-US" altLang="zh-CN" sz="1200" b="1" dirty="0">
                <a:latin typeface="等线" panose="02010600030101010101" charset="-122"/>
                <a:ea typeface="等线" panose="02010600030101010101" charset="-122"/>
              </a:rPr>
              <a:t>.1.7</a:t>
            </a:r>
            <a:r>
              <a:rPr lang="zh-CN" altLang="zh-CN" sz="1200" b="1" dirty="0">
                <a:latin typeface="等线" panose="02010600030101010101" charset="-122"/>
                <a:ea typeface="等线" panose="02010600030101010101" charset="-122"/>
              </a:rPr>
              <a:t>条要求验算刚重比</a:t>
            </a:r>
            <a:endParaRPr lang="en-US" altLang="zh-CN" sz="1200" b="1" dirty="0">
              <a:latin typeface="等线" panose="02010600030101010101" charset="-122"/>
              <a:ea typeface="等线" panose="02010600030101010101" charset="-122"/>
            </a:endParaRPr>
          </a:p>
        </p:txBody>
      </p:sp>
      <p:sp>
        <p:nvSpPr>
          <p:cNvPr id="43" name="矩形 29"/>
          <p:cNvSpPr>
            <a:spLocks noChangeArrowheads="1"/>
          </p:cNvSpPr>
          <p:nvPr/>
        </p:nvSpPr>
        <p:spPr bwMode="auto">
          <a:xfrm>
            <a:off x="812583" y="3665433"/>
            <a:ext cx="3165351"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t>当结构</a:t>
            </a:r>
            <a:r>
              <a:rPr lang="zh-CN" altLang="en-US" sz="1200" b="1" dirty="0"/>
              <a:t>体系中选择框筒结构或筒中筒</a:t>
            </a:r>
            <a:r>
              <a:rPr lang="zh-CN" altLang="en-US" sz="1200" b="1" dirty="0" smtClean="0"/>
              <a:t>结构时，勾选</a:t>
            </a:r>
            <a:r>
              <a:rPr lang="en-US" altLang="zh-CN" sz="1200" b="1" dirty="0" smtClean="0"/>
              <a:t>《</a:t>
            </a:r>
            <a:r>
              <a:rPr lang="zh-CN" altLang="en-US" sz="1200" b="1" dirty="0" smtClean="0"/>
              <a:t>高钢规</a:t>
            </a:r>
            <a:r>
              <a:rPr lang="en-US" altLang="zh-CN" sz="1200" b="1" dirty="0" smtClean="0"/>
              <a:t>》</a:t>
            </a:r>
            <a:r>
              <a:rPr lang="zh-CN" altLang="en-US" sz="1200" b="1" dirty="0" smtClean="0"/>
              <a:t>执行第</a:t>
            </a:r>
            <a:r>
              <a:rPr lang="en-US" altLang="zh-CN" sz="1200" b="1" dirty="0" smtClean="0"/>
              <a:t>7.3.4</a:t>
            </a:r>
            <a:r>
              <a:rPr lang="zh-CN" altLang="en-US" sz="1200" b="1" dirty="0" smtClean="0"/>
              <a:t>条柱轴压比限制要求。</a:t>
            </a:r>
            <a:endParaRPr lang="zh-CN" altLang="en-US" sz="1200" b="1" dirty="0"/>
          </a:p>
          <a:p>
            <a:pPr marL="36195" indent="179705">
              <a:lnSpc>
                <a:spcPts val="2300"/>
              </a:lnSpc>
            </a:pPr>
            <a:endParaRPr lang="en-US" altLang="zh-CN" sz="1200" b="1" dirty="0">
              <a:latin typeface="等线" panose="02010600030101010101" charset="-122"/>
              <a:ea typeface="等线" panose="02010600030101010101" charset="-122"/>
            </a:endParaRPr>
          </a:p>
        </p:txBody>
      </p:sp>
      <p:sp>
        <p:nvSpPr>
          <p:cNvPr id="45" name="矩形 31"/>
          <p:cNvSpPr>
            <a:spLocks noChangeArrowheads="1"/>
          </p:cNvSpPr>
          <p:nvPr/>
        </p:nvSpPr>
        <p:spPr bwMode="auto">
          <a:xfrm>
            <a:off x="575556" y="1804710"/>
            <a:ext cx="3543833"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lvl="0" indent="179705"/>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smtClean="0">
                <a:latin typeface="+mn-ea"/>
                <a:ea typeface="+mn-ea"/>
              </a:rPr>
              <a:t>》</a:t>
            </a:r>
            <a:r>
              <a:rPr lang="zh-CN" altLang="en-US" sz="1500" b="1" dirty="0" smtClean="0">
                <a:latin typeface="+mn-ea"/>
                <a:ea typeface="+mn-ea"/>
              </a:rPr>
              <a:t>关于</a:t>
            </a:r>
            <a:r>
              <a:rPr lang="zh-CN" altLang="en-US" sz="1500" b="1" dirty="0">
                <a:latin typeface="+mn-ea"/>
                <a:ea typeface="+mn-ea"/>
              </a:rPr>
              <a:t>钢</a:t>
            </a:r>
            <a:r>
              <a:rPr lang="zh-CN" altLang="en-US" sz="1500" b="1" dirty="0" smtClean="0">
                <a:latin typeface="+mn-ea"/>
                <a:ea typeface="+mn-ea"/>
              </a:rPr>
              <a:t>构件构造要求</a:t>
            </a:r>
            <a:endParaRPr lang="en-US" altLang="zh-CN" sz="1500" b="1" dirty="0">
              <a:latin typeface="+mn-ea"/>
              <a:ea typeface="+mn-ea"/>
            </a:endParaRPr>
          </a:p>
        </p:txBody>
      </p:sp>
      <p:sp>
        <p:nvSpPr>
          <p:cNvPr id="46" name="矩形 32"/>
          <p:cNvSpPr>
            <a:spLocks noChangeArrowheads="1"/>
          </p:cNvSpPr>
          <p:nvPr/>
        </p:nvSpPr>
        <p:spPr bwMode="auto">
          <a:xfrm>
            <a:off x="4788024" y="1811054"/>
            <a:ext cx="326108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r>
              <a:rPr lang="zh-CN" altLang="en-US" sz="1500" b="1" dirty="0" smtClean="0">
                <a:latin typeface="+mn-ea"/>
                <a:ea typeface="+mn-ea"/>
              </a:rPr>
              <a:t>执行</a:t>
            </a:r>
            <a:r>
              <a:rPr lang="en-US" altLang="zh-CN" sz="1500" b="1" dirty="0" smtClean="0">
                <a:latin typeface="+mn-ea"/>
                <a:ea typeface="+mn-ea"/>
              </a:rPr>
              <a:t>《</a:t>
            </a:r>
            <a:r>
              <a:rPr lang="zh-CN" altLang="en-US" sz="1500" b="1" dirty="0">
                <a:latin typeface="+mn-ea"/>
                <a:ea typeface="+mn-ea"/>
              </a:rPr>
              <a:t>高钢</a:t>
            </a:r>
            <a:r>
              <a:rPr lang="zh-CN" altLang="en-US" sz="1500" b="1" dirty="0" smtClean="0">
                <a:latin typeface="+mn-ea"/>
                <a:ea typeface="+mn-ea"/>
              </a:rPr>
              <a:t>规</a:t>
            </a:r>
            <a:r>
              <a:rPr lang="en-US" altLang="zh-CN" sz="1500" b="1" dirty="0" smtClean="0">
                <a:latin typeface="+mn-ea"/>
                <a:ea typeface="+mn-ea"/>
              </a:rPr>
              <a:t>》</a:t>
            </a:r>
            <a:r>
              <a:rPr lang="zh-CN" altLang="zh-CN" sz="1500" b="1" dirty="0" smtClean="0">
                <a:latin typeface="+mn-ea"/>
                <a:ea typeface="+mn-ea"/>
              </a:rPr>
              <a:t>要求</a:t>
            </a:r>
            <a:r>
              <a:rPr lang="zh-CN" altLang="zh-CN" sz="1500" b="1" dirty="0">
                <a:latin typeface="+mn-ea"/>
                <a:ea typeface="+mn-ea"/>
              </a:rPr>
              <a:t>验算刚重比</a:t>
            </a:r>
            <a:endParaRPr lang="zh-CN" altLang="zh-CN" sz="1500" b="1" dirty="0">
              <a:latin typeface="+mn-ea"/>
              <a:ea typeface="+mn-ea"/>
            </a:endParaRPr>
          </a:p>
        </p:txBody>
      </p:sp>
      <p:sp>
        <p:nvSpPr>
          <p:cNvPr id="51" name="矩形 33"/>
          <p:cNvSpPr>
            <a:spLocks noChangeArrowheads="1"/>
          </p:cNvSpPr>
          <p:nvPr/>
        </p:nvSpPr>
        <p:spPr bwMode="auto">
          <a:xfrm>
            <a:off x="737574" y="3211759"/>
            <a:ext cx="2887254"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a:latin typeface="+mn-ea"/>
                <a:ea typeface="+mn-ea"/>
              </a:rPr>
              <a:t>》</a:t>
            </a:r>
            <a:r>
              <a:rPr lang="zh-CN" altLang="en-US" sz="1500" b="1" dirty="0">
                <a:latin typeface="+mn-ea"/>
                <a:ea typeface="+mn-ea"/>
              </a:rPr>
              <a:t>柱轴压比</a:t>
            </a:r>
            <a:r>
              <a:rPr lang="zh-CN" altLang="en-US" sz="1500" b="1" dirty="0" smtClean="0">
                <a:latin typeface="+mn-ea"/>
                <a:ea typeface="+mn-ea"/>
              </a:rPr>
              <a:t>限值</a:t>
            </a:r>
            <a:endParaRPr lang="zh-CN" altLang="en-US" sz="1500" b="1" dirty="0">
              <a:latin typeface="+mn-ea"/>
              <a:ea typeface="+mn-ea"/>
            </a:endParaRPr>
          </a:p>
        </p:txBody>
      </p:sp>
      <p:sp>
        <p:nvSpPr>
          <p:cNvPr id="52" name="矩形 34"/>
          <p:cNvSpPr>
            <a:spLocks noChangeArrowheads="1"/>
          </p:cNvSpPr>
          <p:nvPr/>
        </p:nvSpPr>
        <p:spPr bwMode="auto">
          <a:xfrm>
            <a:off x="4949788" y="3193979"/>
            <a:ext cx="3258164"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a:latin typeface="+mn-ea"/>
                <a:ea typeface="+mn-ea"/>
              </a:rPr>
              <a:t>》</a:t>
            </a:r>
            <a:r>
              <a:rPr lang="zh-CN" altLang="en-US" sz="1500" b="1" dirty="0" smtClean="0">
                <a:latin typeface="+mn-ea"/>
                <a:ea typeface="+mn-ea"/>
              </a:rPr>
              <a:t>转换构件的</a:t>
            </a:r>
            <a:r>
              <a:rPr lang="zh-CN" altLang="en-US" sz="1500" b="1" dirty="0">
                <a:latin typeface="+mn-ea"/>
                <a:ea typeface="+mn-ea"/>
              </a:rPr>
              <a:t>内力调整</a:t>
            </a:r>
            <a:endParaRPr lang="zh-CN" altLang="zh-CN" sz="1500" b="1" dirty="0">
              <a:latin typeface="+mn-ea"/>
              <a:ea typeface="+mn-ea"/>
            </a:endParaRPr>
          </a:p>
        </p:txBody>
      </p:sp>
      <p:sp>
        <p:nvSpPr>
          <p:cNvPr id="58" name="矩形 30"/>
          <p:cNvSpPr>
            <a:spLocks noChangeArrowheads="1"/>
          </p:cNvSpPr>
          <p:nvPr/>
        </p:nvSpPr>
        <p:spPr bwMode="auto">
          <a:xfrm>
            <a:off x="5132806" y="3577802"/>
            <a:ext cx="3040856" cy="156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t>在</a:t>
            </a:r>
            <a:r>
              <a:rPr lang="zh-CN" altLang="en-US" sz="1200" b="1" dirty="0"/>
              <a:t>特殊梁、特殊柱下分别定义转换梁和</a:t>
            </a:r>
            <a:r>
              <a:rPr lang="zh-CN" altLang="en-US" sz="1200" b="1" dirty="0" smtClean="0"/>
              <a:t>转换柱时，勾选</a:t>
            </a:r>
            <a:r>
              <a:rPr lang="en-US" altLang="zh-CN" sz="1200" b="1" dirty="0" smtClean="0"/>
              <a:t>《</a:t>
            </a:r>
            <a:r>
              <a:rPr lang="zh-CN" altLang="en-US" sz="1200" b="1" dirty="0" smtClean="0"/>
              <a:t>高钢规</a:t>
            </a:r>
            <a:r>
              <a:rPr lang="en-US" altLang="zh-CN" sz="1200" b="1" dirty="0" smtClean="0"/>
              <a:t>》</a:t>
            </a:r>
            <a:r>
              <a:rPr lang="zh-CN" altLang="en-US" sz="1200" b="1" dirty="0" smtClean="0"/>
              <a:t>执行第</a:t>
            </a:r>
            <a:r>
              <a:rPr lang="en-US" altLang="zh-CN" sz="1200" b="1" dirty="0" smtClean="0"/>
              <a:t>7.1.6</a:t>
            </a:r>
            <a:r>
              <a:rPr lang="zh-CN" altLang="en-US" sz="1200" b="1" dirty="0" smtClean="0"/>
              <a:t>和</a:t>
            </a:r>
            <a:r>
              <a:rPr lang="en-US" altLang="zh-CN" sz="1200" b="1" dirty="0" smtClean="0"/>
              <a:t>7.3.10</a:t>
            </a:r>
            <a:r>
              <a:rPr lang="zh-CN" altLang="en-US" sz="1200" b="1" dirty="0" smtClean="0"/>
              <a:t>条对转换梁和转换柱地震内力进行调整，系数为</a:t>
            </a:r>
            <a:r>
              <a:rPr lang="en-US" altLang="zh-CN" sz="1200" b="1" dirty="0" smtClean="0"/>
              <a:t>1.5.</a:t>
            </a:r>
            <a:endParaRPr lang="zh-CN" altLang="en-US" sz="1200" b="1" dirty="0"/>
          </a:p>
          <a:p>
            <a:pPr marL="36195" indent="179705">
              <a:lnSpc>
                <a:spcPts val="2300"/>
              </a:lnSpc>
            </a:pPr>
            <a:endParaRPr lang="en-US" altLang="zh-CN" sz="1200" b="1" dirty="0">
              <a:latin typeface="等线" panose="02010600030101010101" charset="-122"/>
              <a:ea typeface="等线" panose="02010600030101010101"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4" name="文本框 1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2" name="图片 1"/>
          <p:cNvPicPr>
            <a:picLocks noChangeAspect="1"/>
          </p:cNvPicPr>
          <p:nvPr/>
        </p:nvPicPr>
        <p:blipFill>
          <a:blip r:embed="rId4"/>
          <a:stretch>
            <a:fillRect/>
          </a:stretch>
        </p:blipFill>
        <p:spPr>
          <a:xfrm>
            <a:off x="1486610" y="830456"/>
            <a:ext cx="2070226" cy="1289009"/>
          </a:xfrm>
          <a:prstGeom prst="rect">
            <a:avLst/>
          </a:prstGeom>
        </p:spPr>
      </p:pic>
      <p:sp>
        <p:nvSpPr>
          <p:cNvPr id="42" name="Rounded Rectangle 19"/>
          <p:cNvSpPr>
            <a:spLocks noChangeArrowheads="1"/>
          </p:cNvSpPr>
          <p:nvPr/>
        </p:nvSpPr>
        <p:spPr bwMode="auto">
          <a:xfrm>
            <a:off x="424489" y="2254991"/>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7" name="Rounded Rectangle 20"/>
          <p:cNvSpPr>
            <a:spLocks noChangeArrowheads="1"/>
          </p:cNvSpPr>
          <p:nvPr/>
        </p:nvSpPr>
        <p:spPr bwMode="auto">
          <a:xfrm>
            <a:off x="424489" y="2200223"/>
            <a:ext cx="3510390" cy="590281"/>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8" name="Isosceles Triangle 21"/>
          <p:cNvSpPr>
            <a:spLocks noChangeArrowheads="1"/>
          </p:cNvSpPr>
          <p:nvPr/>
        </p:nvSpPr>
        <p:spPr bwMode="auto">
          <a:xfrm rot="5400000">
            <a:off x="3936352" y="2427164"/>
            <a:ext cx="142737"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9" name="Oval 26"/>
          <p:cNvSpPr>
            <a:spLocks noChangeAspect="1" noChangeArrowheads="1"/>
          </p:cNvSpPr>
          <p:nvPr/>
        </p:nvSpPr>
        <p:spPr bwMode="auto">
          <a:xfrm>
            <a:off x="473199" y="2227852"/>
            <a:ext cx="545064" cy="530485"/>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023759"/>
              </a:solidFill>
              <a:latin typeface="FontAwesome"/>
            </a:endParaRPr>
          </a:p>
        </p:txBody>
      </p:sp>
      <p:sp>
        <p:nvSpPr>
          <p:cNvPr id="50" name="Rounded Rectangle 36"/>
          <p:cNvSpPr>
            <a:spLocks noChangeArrowheads="1"/>
          </p:cNvSpPr>
          <p:nvPr/>
        </p:nvSpPr>
        <p:spPr bwMode="auto">
          <a:xfrm>
            <a:off x="424489" y="3119087"/>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58" name="Rounded Rectangle 37"/>
          <p:cNvSpPr>
            <a:spLocks noChangeArrowheads="1"/>
          </p:cNvSpPr>
          <p:nvPr/>
        </p:nvSpPr>
        <p:spPr bwMode="auto">
          <a:xfrm>
            <a:off x="424489" y="3064319"/>
            <a:ext cx="3510390" cy="589360"/>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59" name="Isosceles Triangle 38"/>
          <p:cNvSpPr>
            <a:spLocks noChangeArrowheads="1"/>
          </p:cNvSpPr>
          <p:nvPr/>
        </p:nvSpPr>
        <p:spPr bwMode="auto">
          <a:xfrm rot="5400000">
            <a:off x="3916954" y="3288149"/>
            <a:ext cx="141815"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0" name="Oval 42"/>
          <p:cNvSpPr>
            <a:spLocks noChangeAspect="1" noChangeArrowheads="1"/>
          </p:cNvSpPr>
          <p:nvPr/>
        </p:nvSpPr>
        <p:spPr bwMode="auto">
          <a:xfrm>
            <a:off x="463269" y="3094316"/>
            <a:ext cx="545064" cy="529363"/>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0E5A8B"/>
              </a:solidFill>
              <a:latin typeface="FontAwesome"/>
            </a:endParaRPr>
          </a:p>
        </p:txBody>
      </p:sp>
      <p:sp>
        <p:nvSpPr>
          <p:cNvPr id="61" name="Rounded Rectangle 44"/>
          <p:cNvSpPr>
            <a:spLocks noChangeArrowheads="1"/>
          </p:cNvSpPr>
          <p:nvPr/>
        </p:nvSpPr>
        <p:spPr bwMode="auto">
          <a:xfrm>
            <a:off x="424489" y="3963539"/>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2" name="Rounded Rectangle 45"/>
          <p:cNvSpPr>
            <a:spLocks noChangeArrowheads="1"/>
          </p:cNvSpPr>
          <p:nvPr/>
        </p:nvSpPr>
        <p:spPr bwMode="auto">
          <a:xfrm>
            <a:off x="424489" y="3908770"/>
            <a:ext cx="3510390" cy="590281"/>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3" name="Isosceles Triangle 46"/>
          <p:cNvSpPr>
            <a:spLocks noChangeArrowheads="1"/>
          </p:cNvSpPr>
          <p:nvPr/>
        </p:nvSpPr>
        <p:spPr bwMode="auto">
          <a:xfrm rot="5400000">
            <a:off x="3916492" y="4088302"/>
            <a:ext cx="142737"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4" name="Oval 50"/>
          <p:cNvSpPr>
            <a:spLocks noChangeAspect="1" noChangeArrowheads="1"/>
          </p:cNvSpPr>
          <p:nvPr/>
        </p:nvSpPr>
        <p:spPr bwMode="auto">
          <a:xfrm>
            <a:off x="463269" y="3928943"/>
            <a:ext cx="545064" cy="530485"/>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198C8F"/>
              </a:solidFill>
              <a:latin typeface="FontAwesome"/>
            </a:endParaRPr>
          </a:p>
        </p:txBody>
      </p:sp>
      <p:sp>
        <p:nvSpPr>
          <p:cNvPr id="67" name="Text Placeholder 3"/>
          <p:cNvSpPr txBox="1">
            <a:spLocks noChangeArrowheads="1"/>
          </p:cNvSpPr>
          <p:nvPr/>
        </p:nvSpPr>
        <p:spPr bwMode="auto">
          <a:xfrm>
            <a:off x="1037545" y="2351083"/>
            <a:ext cx="2083729"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执行门刚规范</a:t>
            </a:r>
            <a:r>
              <a:rPr lang="en-US" altLang="zh-CN" sz="1800" b="1" dirty="0" smtClean="0">
                <a:latin typeface="微软雅黑" panose="020B0503020204020204" charset="-122"/>
                <a:ea typeface="微软雅黑" panose="020B0503020204020204" charset="-122"/>
                <a:sym typeface="Gill Sans"/>
              </a:rPr>
              <a:t>2015</a:t>
            </a:r>
            <a:endParaRPr lang="zh-CN" altLang="en-US" sz="1800" b="1" dirty="0">
              <a:latin typeface="微软雅黑" panose="020B0503020204020204" charset="-122"/>
              <a:ea typeface="微软雅黑" panose="020B0503020204020204" charset="-122"/>
              <a:sym typeface="Gill Sans"/>
            </a:endParaRPr>
          </a:p>
        </p:txBody>
      </p:sp>
      <p:sp>
        <p:nvSpPr>
          <p:cNvPr id="75" name="Footer Text"/>
          <p:cNvSpPr txBox="1">
            <a:spLocks noChangeArrowheads="1"/>
          </p:cNvSpPr>
          <p:nvPr/>
        </p:nvSpPr>
        <p:spPr bwMode="auto">
          <a:xfrm>
            <a:off x="4503815" y="2221103"/>
            <a:ext cx="3807279"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a:solidFill>
                  <a:schemeClr val="tx1"/>
                </a:solidFill>
                <a:uFillTx/>
                <a:latin typeface="等线" panose="02010600030101010101" charset="-122"/>
                <a:ea typeface="等线" panose="02010600030101010101" charset="-122"/>
              </a:rPr>
              <a:t>对钢梁、钢柱指定为门式刚梁、门式刚柱属性时</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程序自动按照</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门刚规范</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第</a:t>
            </a:r>
            <a:r>
              <a:rPr lang="en-US" altLang="zh-CN" sz="1200" b="1" dirty="0">
                <a:solidFill>
                  <a:schemeClr val="tx1"/>
                </a:solidFill>
                <a:uFillTx/>
                <a:latin typeface="等线" panose="02010600030101010101" charset="-122"/>
                <a:ea typeface="等线" panose="02010600030101010101" charset="-122"/>
              </a:rPr>
              <a:t>7</a:t>
            </a:r>
            <a:r>
              <a:rPr lang="zh-CN" altLang="en-US" sz="1200" b="1" dirty="0">
                <a:solidFill>
                  <a:schemeClr val="tx1"/>
                </a:solidFill>
                <a:uFillTx/>
                <a:latin typeface="等线" panose="02010600030101010101" charset="-122"/>
                <a:ea typeface="等线" panose="02010600030101010101" charset="-122"/>
              </a:rPr>
              <a:t>章构件设计验算门刚构件的强度、稳定性。</a:t>
            </a:r>
            <a:endParaRPr lang="zh-CN" altLang="en-US" sz="1200" b="1" dirty="0">
              <a:solidFill>
                <a:schemeClr val="tx1"/>
              </a:solidFill>
              <a:uFillTx/>
              <a:latin typeface="等线" panose="02010600030101010101" charset="-122"/>
              <a:ea typeface="等线" panose="02010600030101010101" charset="-122"/>
              <a:sym typeface="Gill Sans"/>
            </a:endParaRPr>
          </a:p>
        </p:txBody>
      </p:sp>
      <p:sp>
        <p:nvSpPr>
          <p:cNvPr id="78" name="Text Placeholder 3"/>
          <p:cNvSpPr txBox="1">
            <a:spLocks noChangeArrowheads="1"/>
          </p:cNvSpPr>
          <p:nvPr/>
        </p:nvSpPr>
        <p:spPr bwMode="auto">
          <a:xfrm>
            <a:off x="612722" y="2287822"/>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1</a:t>
            </a:r>
            <a:endParaRPr lang="en-US" altLang="zh-CN" sz="2700" b="1" dirty="0">
              <a:solidFill>
                <a:srgbClr val="000000"/>
              </a:solidFill>
              <a:latin typeface="微软雅黑" panose="020B0503020204020204" charset="-122"/>
              <a:ea typeface="微软雅黑" panose="020B0503020204020204" charset="-122"/>
            </a:endParaRPr>
          </a:p>
        </p:txBody>
      </p:sp>
      <p:sp>
        <p:nvSpPr>
          <p:cNvPr id="79" name="Text Placeholder 3"/>
          <p:cNvSpPr txBox="1">
            <a:spLocks noChangeArrowheads="1"/>
          </p:cNvSpPr>
          <p:nvPr/>
        </p:nvSpPr>
        <p:spPr bwMode="auto">
          <a:xfrm>
            <a:off x="617990" y="3151457"/>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2</a:t>
            </a:r>
            <a:endParaRPr lang="en-US" altLang="zh-CN" sz="2700" b="1" dirty="0">
              <a:solidFill>
                <a:srgbClr val="000000"/>
              </a:solidFill>
              <a:latin typeface="微软雅黑" panose="020B0503020204020204" charset="-122"/>
              <a:ea typeface="微软雅黑" panose="020B0503020204020204" charset="-122"/>
            </a:endParaRPr>
          </a:p>
        </p:txBody>
      </p:sp>
      <p:sp>
        <p:nvSpPr>
          <p:cNvPr id="80" name="Text Placeholder 3"/>
          <p:cNvSpPr txBox="1">
            <a:spLocks noChangeArrowheads="1"/>
          </p:cNvSpPr>
          <p:nvPr/>
        </p:nvSpPr>
        <p:spPr bwMode="auto">
          <a:xfrm>
            <a:off x="620219" y="3996369"/>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3</a:t>
            </a:r>
            <a:endParaRPr lang="en-US" altLang="zh-CN" sz="2700" b="1" dirty="0">
              <a:solidFill>
                <a:srgbClr val="000000"/>
              </a:solidFill>
              <a:latin typeface="微软雅黑" panose="020B0503020204020204" charset="-122"/>
              <a:ea typeface="微软雅黑" panose="020B0503020204020204" charset="-122"/>
            </a:endParaRPr>
          </a:p>
        </p:txBody>
      </p:sp>
      <p:sp>
        <p:nvSpPr>
          <p:cNvPr id="82" name="圆角矩形 63"/>
          <p:cNvSpPr>
            <a:spLocks noChangeArrowheads="1"/>
          </p:cNvSpPr>
          <p:nvPr/>
        </p:nvSpPr>
        <p:spPr bwMode="auto">
          <a:xfrm>
            <a:off x="4533335" y="2907455"/>
            <a:ext cx="3048000" cy="608409"/>
          </a:xfrm>
          <a:prstGeom prst="roundRect">
            <a:avLst>
              <a:gd name="adj" fmla="val 16667"/>
            </a:avLst>
          </a:prstGeom>
          <a:noFill/>
          <a:ln w="12700">
            <a:solidFill>
              <a:srgbClr val="FBF9E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00">
              <a:solidFill>
                <a:srgbClr val="FFFFFF"/>
              </a:solidFill>
            </a:endParaRPr>
          </a:p>
        </p:txBody>
      </p:sp>
      <p:sp>
        <p:nvSpPr>
          <p:cNvPr id="83" name="圆角矩形 64"/>
          <p:cNvSpPr>
            <a:spLocks noChangeArrowheads="1"/>
          </p:cNvSpPr>
          <p:nvPr/>
        </p:nvSpPr>
        <p:spPr bwMode="auto">
          <a:xfrm>
            <a:off x="4533335" y="3944489"/>
            <a:ext cx="3048000" cy="608410"/>
          </a:xfrm>
          <a:prstGeom prst="roundRect">
            <a:avLst>
              <a:gd name="adj" fmla="val 16667"/>
            </a:avLst>
          </a:prstGeom>
          <a:noFill/>
          <a:ln w="12700">
            <a:solidFill>
              <a:srgbClr val="FBF9E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00">
              <a:solidFill>
                <a:srgbClr val="FFFFFF"/>
              </a:solidFill>
            </a:endParaRPr>
          </a:p>
        </p:txBody>
      </p:sp>
      <p:sp>
        <p:nvSpPr>
          <p:cNvPr id="115" name="Text Placeholder 3"/>
          <p:cNvSpPr txBox="1">
            <a:spLocks noChangeArrowheads="1"/>
          </p:cNvSpPr>
          <p:nvPr/>
        </p:nvSpPr>
        <p:spPr bwMode="auto">
          <a:xfrm>
            <a:off x="1047113" y="3247292"/>
            <a:ext cx="2296583"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柱长系数执行门刚规范</a:t>
            </a:r>
            <a:endParaRPr lang="zh-CN" altLang="en-US" sz="1800" b="1" dirty="0">
              <a:latin typeface="微软雅黑" panose="020B0503020204020204" charset="-122"/>
              <a:ea typeface="微软雅黑" panose="020B0503020204020204" charset="-122"/>
              <a:sym typeface="Gill Sans"/>
            </a:endParaRPr>
          </a:p>
        </p:txBody>
      </p:sp>
      <p:sp>
        <p:nvSpPr>
          <p:cNvPr id="116" name="Text Placeholder 3"/>
          <p:cNvSpPr txBox="1">
            <a:spLocks noChangeArrowheads="1"/>
          </p:cNvSpPr>
          <p:nvPr/>
        </p:nvSpPr>
        <p:spPr bwMode="auto">
          <a:xfrm>
            <a:off x="1066973" y="3927050"/>
            <a:ext cx="229658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门刚构件局部稳定可按宽厚比等级控制</a:t>
            </a:r>
            <a:endParaRPr lang="zh-CN" altLang="en-US" sz="1800" b="1" dirty="0">
              <a:latin typeface="微软雅黑" panose="020B0503020204020204" charset="-122"/>
              <a:ea typeface="微软雅黑" panose="020B0503020204020204" charset="-122"/>
              <a:sym typeface="Gill Sans"/>
            </a:endParaRPr>
          </a:p>
        </p:txBody>
      </p:sp>
      <p:sp>
        <p:nvSpPr>
          <p:cNvPr id="117" name="Rounded Rectangular Callout 25"/>
          <p:cNvSpPr>
            <a:spLocks noChangeArrowheads="1"/>
          </p:cNvSpPr>
          <p:nvPr/>
        </p:nvSpPr>
        <p:spPr bwMode="auto">
          <a:xfrm>
            <a:off x="1015217" y="981717"/>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1</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118" name="Rounded Rectangular Callout 25"/>
          <p:cNvSpPr>
            <a:spLocks noChangeArrowheads="1"/>
          </p:cNvSpPr>
          <p:nvPr/>
        </p:nvSpPr>
        <p:spPr bwMode="auto">
          <a:xfrm>
            <a:off x="1015217" y="1347602"/>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2</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119" name="Rounded Rectangular Callout 25"/>
          <p:cNvSpPr>
            <a:spLocks noChangeArrowheads="1"/>
          </p:cNvSpPr>
          <p:nvPr/>
        </p:nvSpPr>
        <p:spPr bwMode="auto">
          <a:xfrm>
            <a:off x="1048508" y="1801296"/>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3</a:t>
            </a:r>
            <a:endParaRPr lang="en-US" altLang="zh-CN" sz="1200" dirty="0" smtClean="0">
              <a:solidFill>
                <a:srgbClr val="002060"/>
              </a:solidFill>
              <a:uFillTx/>
              <a:latin typeface="微软雅黑" panose="020B0503020204020204" charset="-122"/>
              <a:ea typeface="微软雅黑" panose="020B0503020204020204" charset="-122"/>
            </a:endParaRPr>
          </a:p>
        </p:txBody>
      </p:sp>
      <p:cxnSp>
        <p:nvCxnSpPr>
          <p:cNvPr id="120" name="Straight Connector 51"/>
          <p:cNvCxnSpPr>
            <a:cxnSpLocks noChangeShapeType="1"/>
          </p:cNvCxnSpPr>
          <p:nvPr/>
        </p:nvCxnSpPr>
        <p:spPr bwMode="auto">
          <a:xfrm flipV="1">
            <a:off x="4258914" y="1936311"/>
            <a:ext cx="0" cy="2745581"/>
          </a:xfrm>
          <a:prstGeom prst="line">
            <a:avLst/>
          </a:prstGeom>
          <a:noFill/>
          <a:ln w="28575">
            <a:solidFill>
              <a:srgbClr val="002060"/>
            </a:solidFill>
            <a:prstDash val="sysDot"/>
            <a:round/>
            <a:headEnd type="diamond" w="med" len="med"/>
            <a:tailEnd type="diamond" w="med" len="med"/>
          </a:ln>
          <a:extLst>
            <a:ext uri="{909E8E84-426E-40DD-AFC4-6F175D3DCCD1}">
              <a14:hiddenFill xmlns:a14="http://schemas.microsoft.com/office/drawing/2010/main">
                <a:noFill/>
              </a14:hiddenFill>
            </a:ext>
          </a:extLst>
        </p:spPr>
      </p:cxnSp>
      <p:pic>
        <p:nvPicPr>
          <p:cNvPr id="4" name="图片 3"/>
          <p:cNvPicPr>
            <a:picLocks noChangeAspect="1"/>
          </p:cNvPicPr>
          <p:nvPr/>
        </p:nvPicPr>
        <p:blipFill>
          <a:blip r:embed="rId5"/>
          <a:stretch>
            <a:fillRect/>
          </a:stretch>
        </p:blipFill>
        <p:spPr>
          <a:xfrm>
            <a:off x="4859399" y="942368"/>
            <a:ext cx="2060722" cy="998018"/>
          </a:xfrm>
          <a:prstGeom prst="rect">
            <a:avLst/>
          </a:prstGeom>
        </p:spPr>
      </p:pic>
      <p:sp>
        <p:nvSpPr>
          <p:cNvPr id="121" name="Footer Text"/>
          <p:cNvSpPr txBox="1">
            <a:spLocks noChangeArrowheads="1"/>
          </p:cNvSpPr>
          <p:nvPr/>
        </p:nvSpPr>
        <p:spPr bwMode="auto">
          <a:xfrm>
            <a:off x="4503815" y="3072585"/>
            <a:ext cx="3807279"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a:solidFill>
                  <a:schemeClr val="tx1"/>
                </a:solidFill>
                <a:uFillTx/>
                <a:latin typeface="等线" panose="02010600030101010101" charset="-122"/>
                <a:ea typeface="等线" panose="02010600030101010101" charset="-122"/>
              </a:rPr>
              <a:t>对钢梁、钢柱指定为门式刚梁、门式刚柱属性时</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a:t>
            </a:r>
            <a:r>
              <a:rPr lang="zh-CN" altLang="en-US" sz="1200" b="1" dirty="0" smtClean="0">
                <a:solidFill>
                  <a:schemeClr val="tx1"/>
                </a:solidFill>
                <a:uFillTx/>
                <a:latin typeface="等线" panose="02010600030101010101" charset="-122"/>
                <a:ea typeface="等线" panose="02010600030101010101" charset="-122"/>
              </a:rPr>
              <a:t>刚柱柱长系数计算程序</a:t>
            </a:r>
            <a:r>
              <a:rPr lang="zh-CN" altLang="en-US" sz="1200" b="1" dirty="0">
                <a:solidFill>
                  <a:schemeClr val="tx1"/>
                </a:solidFill>
                <a:uFillTx/>
                <a:latin typeface="等线" panose="02010600030101010101" charset="-122"/>
                <a:ea typeface="等线" panose="02010600030101010101" charset="-122"/>
              </a:rPr>
              <a:t>自动按照</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门刚规范</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附录</a:t>
            </a:r>
            <a:r>
              <a:rPr lang="en-US" altLang="zh-CN" sz="1200" b="1" dirty="0" smtClean="0">
                <a:solidFill>
                  <a:schemeClr val="tx1"/>
                </a:solidFill>
                <a:uFillTx/>
                <a:latin typeface="等线" panose="02010600030101010101" charset="-122"/>
                <a:ea typeface="等线" panose="02010600030101010101" charset="-122"/>
              </a:rPr>
              <a:t>A</a:t>
            </a:r>
            <a:r>
              <a:rPr lang="zh-CN" altLang="en-US" sz="1200" b="1" dirty="0" smtClean="0">
                <a:solidFill>
                  <a:schemeClr val="tx1"/>
                </a:solidFill>
                <a:uFillTx/>
                <a:latin typeface="等线" panose="02010600030101010101" charset="-122"/>
                <a:ea typeface="等线" panose="02010600030101010101" charset="-122"/>
              </a:rPr>
              <a:t>刚架柱的计算长度第</a:t>
            </a:r>
            <a:r>
              <a:rPr lang="en-US" altLang="zh-CN" sz="1200" b="1" dirty="0" smtClean="0">
                <a:solidFill>
                  <a:schemeClr val="tx1"/>
                </a:solidFill>
                <a:uFillTx/>
                <a:latin typeface="等线" panose="02010600030101010101" charset="-122"/>
                <a:ea typeface="等线" panose="02010600030101010101" charset="-122"/>
              </a:rPr>
              <a:t>A.0.1~A.0.8</a:t>
            </a:r>
            <a:r>
              <a:rPr lang="zh-CN" altLang="en-US" sz="1200" b="1" dirty="0" smtClean="0">
                <a:solidFill>
                  <a:schemeClr val="tx1"/>
                </a:solidFill>
                <a:uFillTx/>
                <a:latin typeface="等线" panose="02010600030101010101" charset="-122"/>
                <a:ea typeface="等线" panose="02010600030101010101" charset="-122"/>
              </a:rPr>
              <a:t>条要求计算。</a:t>
            </a:r>
            <a:endParaRPr lang="zh-CN" altLang="en-US" sz="1200" b="1" dirty="0" smtClean="0">
              <a:solidFill>
                <a:schemeClr val="tx1"/>
              </a:solidFill>
              <a:uFillTx/>
              <a:latin typeface="等线" panose="02010600030101010101" charset="-122"/>
              <a:ea typeface="等线" panose="02010600030101010101" charset="-122"/>
              <a:sym typeface="Gill Sans"/>
            </a:endParaRPr>
          </a:p>
        </p:txBody>
      </p:sp>
      <p:sp>
        <p:nvSpPr>
          <p:cNvPr id="122" name="Footer Text"/>
          <p:cNvSpPr txBox="1">
            <a:spLocks noChangeArrowheads="1"/>
          </p:cNvSpPr>
          <p:nvPr/>
        </p:nvSpPr>
        <p:spPr bwMode="auto">
          <a:xfrm>
            <a:off x="4503815" y="3875803"/>
            <a:ext cx="3807279"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smtClean="0">
                <a:solidFill>
                  <a:schemeClr val="tx1"/>
                </a:solidFill>
                <a:uFillTx/>
                <a:latin typeface="等线" panose="02010600030101010101" charset="-122"/>
                <a:ea typeface="等线" panose="02010600030101010101" charset="-122"/>
              </a:rPr>
              <a:t>针对门刚梁、门刚柱局部稳定限制控制程序自动执行</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门刚规范</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第</a:t>
            </a:r>
            <a:r>
              <a:rPr lang="en-US" altLang="zh-CN" sz="1200" b="1" dirty="0" smtClean="0">
                <a:solidFill>
                  <a:schemeClr val="tx1"/>
                </a:solidFill>
                <a:uFillTx/>
                <a:latin typeface="等线" panose="02010600030101010101" charset="-122"/>
                <a:ea typeface="等线" panose="02010600030101010101" charset="-122"/>
              </a:rPr>
              <a:t>3.4</a:t>
            </a:r>
            <a:r>
              <a:rPr lang="zh-CN" altLang="en-US" sz="1200" b="1" dirty="0" smtClean="0">
                <a:solidFill>
                  <a:schemeClr val="tx1"/>
                </a:solidFill>
                <a:uFillTx/>
                <a:latin typeface="等线" panose="02010600030101010101" charset="-122"/>
                <a:ea typeface="等线" panose="02010600030101010101" charset="-122"/>
              </a:rPr>
              <a:t>节构造要求控制。</a:t>
            </a:r>
            <a:endParaRPr lang="en-US" altLang="zh-CN" sz="1200" b="1" dirty="0" smtClean="0">
              <a:solidFill>
                <a:schemeClr val="tx1"/>
              </a:solidFill>
              <a:uFillTx/>
              <a:latin typeface="等线" panose="02010600030101010101" charset="-122"/>
              <a:ea typeface="等线" panose="02010600030101010101" charset="-122"/>
            </a:endParaRPr>
          </a:p>
          <a:p>
            <a:r>
              <a:rPr lang="zh-CN" altLang="en-US" sz="1200" b="1" dirty="0" smtClean="0">
                <a:solidFill>
                  <a:schemeClr val="tx1"/>
                </a:solidFill>
                <a:uFillTx/>
                <a:latin typeface="等线" panose="02010600030101010101" charset="-122"/>
                <a:ea typeface="等线" panose="02010600030101010101" charset="-122"/>
              </a:rPr>
              <a:t>当勾选按宽厚比等级控制时，程序按照</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钢标</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表</a:t>
            </a:r>
            <a:r>
              <a:rPr lang="en-US" altLang="zh-CN" sz="1200" b="1" dirty="0" smtClean="0">
                <a:solidFill>
                  <a:schemeClr val="tx1"/>
                </a:solidFill>
                <a:uFillTx/>
                <a:latin typeface="等线" panose="02010600030101010101" charset="-122"/>
                <a:ea typeface="等线" panose="02010600030101010101" charset="-122"/>
              </a:rPr>
              <a:t>3.5.1</a:t>
            </a:r>
            <a:r>
              <a:rPr lang="zh-CN" altLang="en-US" sz="1200" b="1" dirty="0" smtClean="0">
                <a:solidFill>
                  <a:schemeClr val="tx1"/>
                </a:solidFill>
                <a:uFillTx/>
                <a:latin typeface="等线" panose="02010600030101010101" charset="-122"/>
                <a:ea typeface="等线" panose="02010600030101010101" charset="-122"/>
              </a:rPr>
              <a:t>限制要求控制门刚构件的局部稳定。</a:t>
            </a:r>
            <a:endParaRPr lang="zh-CN" altLang="en-US" sz="1200" b="1" dirty="0" smtClean="0">
              <a:solidFill>
                <a:schemeClr val="tx1"/>
              </a:solidFill>
              <a:uFillTx/>
              <a:latin typeface="等线" panose="02010600030101010101" charset="-122"/>
              <a:ea typeface="等线" panose="02010600030101010101" charset="-122"/>
              <a:sym typeface="Gill Sans"/>
            </a:endParaRPr>
          </a:p>
        </p:txBody>
      </p:sp>
      <p:sp>
        <p:nvSpPr>
          <p:cNvPr id="123" name="文本框 113"/>
          <p:cNvSpPr txBox="1">
            <a:spLocks noChangeArrowheads="1"/>
          </p:cNvSpPr>
          <p:nvPr/>
        </p:nvSpPr>
        <p:spPr bwMode="auto">
          <a:xfrm>
            <a:off x="539874" y="987676"/>
            <a:ext cx="373380" cy="1014730"/>
          </a:xfrm>
          <a:prstGeom prst="rect">
            <a:avLst/>
          </a:prstGeom>
          <a:solidFill>
            <a:srgbClr val="69A3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门</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刚</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规</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范</a:t>
            </a:r>
            <a:endParaRPr lang="zh-CN" altLang="en-US" sz="15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a:solidFill>
                  <a:schemeClr val="tx1"/>
                </a:solidFill>
                <a:effectLst>
                  <a:outerShdw blurRad="38100" dist="19050" dir="2700000" algn="tl" rotWithShape="0">
                    <a:schemeClr val="dk1">
                      <a:alpha val="40000"/>
                    </a:schemeClr>
                  </a:outerShdw>
                </a:effectLst>
                <a:sym typeface="+mn-ea"/>
              </a:rPr>
              <a:t>5.1</a:t>
            </a:r>
            <a:r>
              <a:rPr lang="zh-CN" altLang="en-US" sz="2000">
                <a:solidFill>
                  <a:schemeClr val="tx1"/>
                </a:solidFill>
                <a:effectLst>
                  <a:outerShdw blurRad="38100" dist="19050" dir="2700000" algn="tl" rotWithShape="0">
                    <a:schemeClr val="dk1">
                      <a:alpha val="40000"/>
                    </a:schemeClr>
                  </a:outerShdw>
                </a:effectLst>
                <a:sym typeface="+mn-ea"/>
              </a:rPr>
              <a:t>版本钢结构部分</a:t>
            </a:r>
            <a:r>
              <a:rPr lang="en-US" altLang="zh-CN" sz="2000">
                <a:solidFill>
                  <a:schemeClr val="tx1"/>
                </a:solidFill>
                <a:effectLst>
                  <a:outerShdw blurRad="38100" dist="19050" dir="2700000" algn="tl" rotWithShape="0">
                    <a:schemeClr val="dk1">
                      <a:alpha val="40000"/>
                    </a:schemeClr>
                  </a:outerShdw>
                </a:effectLst>
                <a:sym typeface="+mn-ea"/>
              </a:rPr>
              <a:t>-</a:t>
            </a:r>
            <a:r>
              <a:rPr lang="zh-CN" altLang="en-US" sz="2000">
                <a:sym typeface="+mn-ea"/>
              </a:rPr>
              <a:t>上部结构建模</a:t>
            </a:r>
            <a:endParaRPr kumimoji="0" lang="en-US" altLang="zh-CN" sz="2000" b="1" i="0" u="none" strike="noStrike" kern="1200" cap="all" spc="0" normalizeH="0" baseline="0" noProof="1" smtClean="0">
              <a:ln>
                <a:noFill/>
              </a:ln>
              <a:solidFill>
                <a:schemeClr val="tx1"/>
              </a:solidFill>
              <a:effectLst>
                <a:outerShdw blurRad="38100" dist="19050" dir="2700000" algn="tl" rotWithShape="0">
                  <a:schemeClr val="dk1">
                    <a:alpha val="40000"/>
                  </a:schemeClr>
                </a:outerShdw>
              </a:effectLst>
              <a:uLnTx/>
              <a:uFillTx/>
              <a:latin typeface="+mj-lt"/>
              <a:ea typeface="+mj-ea"/>
              <a:cs typeface="+mj-cs"/>
              <a:sym typeface="+mn-ea"/>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文本框 1">
            <a:hlinkClick r:id="rId4" action="ppaction://hlinksldjump"/>
          </p:cNvPr>
          <p:cNvSpPr txBox="1"/>
          <p:nvPr>
            <p:custDataLst>
              <p:tags r:id="rId5"/>
            </p:custDataLst>
          </p:nvPr>
        </p:nvSpPr>
        <p:spPr>
          <a:xfrm>
            <a:off x="1332230" y="1271270"/>
            <a:ext cx="6594475" cy="368300"/>
          </a:xfrm>
          <a:prstGeom prst="rect">
            <a:avLst/>
          </a:prstGeom>
          <a:solidFill>
            <a:schemeClr val="accent2">
              <a:lumMod val="60000"/>
              <a:lumOff val="40000"/>
            </a:schemeClr>
          </a:solidFill>
          <a:ln w="9525">
            <a:solidFill>
              <a:srgbClr val="FFC000"/>
            </a:solidFill>
          </a:ln>
        </p:spPr>
        <p:txBody>
          <a:bodyPr wrap="square">
            <a:spAutoFit/>
          </a:bodyPr>
          <a:p>
            <a:r>
              <a:rPr lang="en-US" altLang="zh-CN" sz="1800" b="1">
                <a:ea typeface="宋体" panose="02010600030101010101" pitchFamily="2" charset="-122"/>
              </a:rPr>
              <a:t>1.</a:t>
            </a:r>
            <a:r>
              <a:rPr lang="zh-CN" sz="1800" b="1">
                <a:ea typeface="宋体" panose="02010600030101010101" pitchFamily="2" charset="-122"/>
              </a:rPr>
              <a:t>钢结构所有截面包括焊接和型钢库均支持小数点的方式输入</a:t>
            </a:r>
            <a:endParaRPr lang="zh-CN" altLang="en-US" sz="1800" b="1">
              <a:ea typeface="宋体" panose="02010600030101010101" pitchFamily="2" charset="-122"/>
            </a:endParaRPr>
          </a:p>
        </p:txBody>
      </p:sp>
      <p:sp>
        <p:nvSpPr>
          <p:cNvPr id="12" name="文本框 11">
            <a:hlinkClick r:id="rId6" action="ppaction://hlinksldjump"/>
          </p:cNvPr>
          <p:cNvSpPr txBox="1"/>
          <p:nvPr>
            <p:custDataLst>
              <p:tags r:id="rId7"/>
            </p:custDataLst>
          </p:nvPr>
        </p:nvSpPr>
        <p:spPr>
          <a:xfrm>
            <a:off x="1332230" y="1829435"/>
            <a:ext cx="6593840" cy="368300"/>
          </a:xfrm>
          <a:prstGeom prst="rect">
            <a:avLst/>
          </a:prstGeom>
          <a:gradFill>
            <a:gsLst>
              <a:gs pos="0">
                <a:srgbClr val="9EE256"/>
              </a:gs>
              <a:gs pos="100000">
                <a:srgbClr val="52762D"/>
              </a:gs>
            </a:gsLst>
            <a:lin ang="5400000" scaled="0"/>
          </a:gradFill>
          <a:ln w="9525">
            <a:solidFill>
              <a:srgbClr val="FFC000"/>
            </a:solidFill>
          </a:ln>
        </p:spPr>
        <p:txBody>
          <a:bodyPr wrap="square">
            <a:spAutoFit/>
          </a:bodyPr>
          <a:p>
            <a:pPr lvl="0" algn="l">
              <a:buClrTx/>
              <a:buSzTx/>
              <a:buFontTx/>
            </a:pPr>
            <a:r>
              <a:rPr lang="en-US" altLang="zh-CN" sz="1800" b="1">
                <a:sym typeface="+mn-ea"/>
              </a:rPr>
              <a:t>2.钢结构截面增加正多边形钢管和正多边形变截面钢管</a:t>
            </a:r>
            <a:endParaRPr lang="en-US" altLang="zh-CN" sz="1800" b="1">
              <a:sym typeface="+mn-ea"/>
            </a:endParaRPr>
          </a:p>
        </p:txBody>
      </p:sp>
      <p:sp>
        <p:nvSpPr>
          <p:cNvPr id="13" name="文本框 12">
            <a:hlinkClick r:id="rId8" action="ppaction://hlinksldjump"/>
          </p:cNvPr>
          <p:cNvSpPr txBox="1"/>
          <p:nvPr>
            <p:custDataLst>
              <p:tags r:id="rId9"/>
            </p:custDataLst>
          </p:nvPr>
        </p:nvSpPr>
        <p:spPr>
          <a:xfrm>
            <a:off x="1332230" y="2387600"/>
            <a:ext cx="6602730" cy="368300"/>
          </a:xfrm>
          <a:prstGeom prst="rect">
            <a:avLst/>
          </a:prstGeom>
          <a:gradFill>
            <a:gsLst>
              <a:gs pos="0">
                <a:srgbClr val="FECF40"/>
              </a:gs>
              <a:gs pos="100000">
                <a:srgbClr val="846C21"/>
              </a:gs>
            </a:gsLst>
            <a:lin ang="5400000" scaled="0"/>
          </a:gradFill>
          <a:ln w="9525">
            <a:solidFill>
              <a:srgbClr val="FFC000"/>
            </a:solidFill>
          </a:ln>
        </p:spPr>
        <p:txBody>
          <a:bodyPr wrap="square">
            <a:spAutoFit/>
          </a:bodyPr>
          <a:p>
            <a:pPr lvl="0" algn="l">
              <a:buClrTx/>
              <a:buSzTx/>
              <a:buFontTx/>
            </a:pPr>
            <a:r>
              <a:rPr lang="en-US" altLang="zh-CN" sz="1800" b="1">
                <a:sym typeface="+mn-ea"/>
              </a:rPr>
              <a:t>3.型钢库增加钢结构住宅常用截面标准库 </a:t>
            </a:r>
            <a:endParaRPr lang="en-US" altLang="zh-CN" sz="1800" b="1">
              <a:sym typeface="+mn-ea"/>
            </a:endParaRPr>
          </a:p>
        </p:txBody>
      </p:sp>
      <p:sp>
        <p:nvSpPr>
          <p:cNvPr id="14" name="文本框 13">
            <a:hlinkClick r:id="rId10" action="ppaction://hlinksldjump"/>
          </p:cNvPr>
          <p:cNvSpPr txBox="1"/>
          <p:nvPr>
            <p:custDataLst>
              <p:tags r:id="rId11"/>
            </p:custDataLst>
          </p:nvPr>
        </p:nvSpPr>
        <p:spPr>
          <a:xfrm>
            <a:off x="1332230" y="2927985"/>
            <a:ext cx="6593840" cy="368300"/>
          </a:xfrm>
          <a:prstGeom prst="rect">
            <a:avLst/>
          </a:prstGeom>
          <a:gradFill>
            <a:gsLst>
              <a:gs pos="0">
                <a:srgbClr val="9EE256"/>
              </a:gs>
              <a:gs pos="100000">
                <a:srgbClr val="52762D"/>
              </a:gs>
            </a:gsLst>
            <a:lin ang="5400000" scaled="0"/>
          </a:gradFill>
          <a:ln w="9525">
            <a:solidFill>
              <a:srgbClr val="FFC000"/>
            </a:solidFill>
          </a:ln>
        </p:spPr>
        <p:txBody>
          <a:bodyPr wrap="square">
            <a:spAutoFit/>
          </a:bodyPr>
          <a:p>
            <a:pPr lvl="0" algn="l">
              <a:buClrTx/>
              <a:buSzTx/>
              <a:buFontTx/>
            </a:pPr>
            <a:r>
              <a:rPr lang="en-US" altLang="zh-CN" sz="1800" b="1">
                <a:sym typeface="+mn-ea"/>
              </a:rPr>
              <a:t>4.增加铝合金截面库和材料牌号</a:t>
            </a:r>
            <a:endParaRPr lang="en-US" altLang="zh-CN" sz="1800" b="1">
              <a:sym typeface="+mn-ea"/>
            </a:endParaRPr>
          </a:p>
        </p:txBody>
      </p:sp>
      <p:sp>
        <p:nvSpPr>
          <p:cNvPr id="15" name="文本框 14">
            <a:hlinkClick r:id="rId12" action="ppaction://hlinksldjump"/>
          </p:cNvPr>
          <p:cNvSpPr txBox="1"/>
          <p:nvPr>
            <p:custDataLst>
              <p:tags r:id="rId13"/>
            </p:custDataLst>
          </p:nvPr>
        </p:nvSpPr>
        <p:spPr>
          <a:xfrm>
            <a:off x="1332230" y="3431540"/>
            <a:ext cx="6593840" cy="368300"/>
          </a:xfrm>
          <a:prstGeom prst="rect">
            <a:avLst/>
          </a:prstGeom>
          <a:gradFill>
            <a:gsLst>
              <a:gs pos="0">
                <a:srgbClr val="FBFB11"/>
              </a:gs>
              <a:gs pos="100000">
                <a:srgbClr val="838309"/>
              </a:gs>
            </a:gsLst>
            <a:lin ang="5400000" scaled="0"/>
          </a:gradFill>
          <a:ln w="9525">
            <a:solidFill>
              <a:srgbClr val="FFC000"/>
            </a:solidFill>
          </a:ln>
        </p:spPr>
        <p:txBody>
          <a:bodyPr wrap="square">
            <a:spAutoFit/>
          </a:bodyPr>
          <a:p>
            <a:pPr lvl="0" algn="l">
              <a:buClrTx/>
              <a:buSzTx/>
              <a:buFontTx/>
            </a:pPr>
            <a:r>
              <a:rPr lang="en-US" altLang="zh-CN" sz="1800" b="1">
                <a:sym typeface="+mn-ea"/>
              </a:rPr>
              <a:t>5.建模增加拉索属性输入并支持非线性计算</a:t>
            </a:r>
            <a:endParaRPr lang="en-US" altLang="zh-CN" sz="1800" b="1">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8"/>
            <a:ext cx="324036" cy="1014730"/>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柱长系数</a:t>
            </a:r>
            <a:endParaRPr lang="zh-CN" altLang="en-US" sz="1500" b="1"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1061610" y="1160408"/>
            <a:ext cx="2686211" cy="870197"/>
          </a:xfrm>
          <a:prstGeom prst="rect">
            <a:avLst/>
          </a:prstGeom>
          <a:ln>
            <a:solidFill>
              <a:schemeClr val="tx1"/>
            </a:solidFill>
          </a:ln>
        </p:spPr>
      </p:pic>
      <p:pic>
        <p:nvPicPr>
          <p:cNvPr id="13" name="图片 12"/>
          <p:cNvPicPr>
            <a:picLocks noChangeAspect="1"/>
          </p:cNvPicPr>
          <p:nvPr/>
        </p:nvPicPr>
        <p:blipFill>
          <a:blip r:embed="rId5"/>
          <a:stretch>
            <a:fillRect/>
          </a:stretch>
        </p:blipFill>
        <p:spPr>
          <a:xfrm>
            <a:off x="4193958" y="1099218"/>
            <a:ext cx="3586163" cy="1235869"/>
          </a:xfrm>
          <a:prstGeom prst="rect">
            <a:avLst/>
          </a:prstGeom>
          <a:ln>
            <a:solidFill>
              <a:schemeClr val="tx1"/>
            </a:solidFill>
          </a:ln>
        </p:spPr>
      </p:pic>
      <p:sp>
        <p:nvSpPr>
          <p:cNvPr id="15" name="Oval 53"/>
          <p:cNvSpPr>
            <a:spLocks noChangeAspect="1" noChangeArrowheads="1"/>
          </p:cNvSpPr>
          <p:nvPr/>
        </p:nvSpPr>
        <p:spPr bwMode="auto">
          <a:xfrm>
            <a:off x="599969" y="3141707"/>
            <a:ext cx="413147" cy="413147"/>
          </a:xfrm>
          <a:prstGeom prst="ellipse">
            <a:avLst/>
          </a:prstGeom>
          <a:solidFill>
            <a:srgbClr val="00B1D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0">
              <a:solidFill>
                <a:srgbClr val="FFFFFF"/>
              </a:solidFill>
              <a:latin typeface="FontAwesome"/>
            </a:endParaRPr>
          </a:p>
        </p:txBody>
      </p:sp>
      <p:sp>
        <p:nvSpPr>
          <p:cNvPr id="16" name="Oval 54"/>
          <p:cNvSpPr>
            <a:spLocks noChangeAspect="1" noChangeArrowheads="1"/>
          </p:cNvSpPr>
          <p:nvPr/>
        </p:nvSpPr>
        <p:spPr bwMode="auto">
          <a:xfrm>
            <a:off x="599969" y="4029913"/>
            <a:ext cx="413147" cy="414338"/>
          </a:xfrm>
          <a:prstGeom prst="ellipse">
            <a:avLst/>
          </a:prstGeom>
          <a:solidFill>
            <a:srgbClr val="71C14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0">
              <a:solidFill>
                <a:srgbClr val="FFFFFF"/>
              </a:solidFill>
              <a:latin typeface="FontAwesome"/>
            </a:endParaRPr>
          </a:p>
        </p:txBody>
      </p:sp>
      <p:grpSp>
        <p:nvGrpSpPr>
          <p:cNvPr id="17" name="组合 9"/>
          <p:cNvGrpSpPr/>
          <p:nvPr/>
        </p:nvGrpSpPr>
        <p:grpSpPr bwMode="auto">
          <a:xfrm>
            <a:off x="1160754" y="3142898"/>
            <a:ext cx="4608915" cy="974349"/>
            <a:chOff x="0" y="0"/>
            <a:chExt cx="5205290" cy="1298814"/>
          </a:xfrm>
        </p:grpSpPr>
        <p:sp>
          <p:nvSpPr>
            <p:cNvPr id="18" name="TextBox 15"/>
            <p:cNvSpPr txBox="1">
              <a:spLocks noChangeArrowheads="1"/>
            </p:cNvSpPr>
            <p:nvPr/>
          </p:nvSpPr>
          <p:spPr bwMode="auto">
            <a:xfrm>
              <a:off x="0" y="0"/>
              <a:ext cx="1703232" cy="42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solidFill>
                    <a:srgbClr val="262626"/>
                  </a:solidFill>
                  <a:latin typeface="微软雅黑" panose="020B0503020204020204" charset="-122"/>
                  <a:ea typeface="微软雅黑" panose="020B0503020204020204" charset="-122"/>
                  <a:sym typeface="Gill Sans"/>
                </a:rPr>
                <a:t>程序自动计算</a:t>
              </a:r>
              <a:endParaRPr lang="zh-CN" altLang="en-US" sz="1500" b="1" dirty="0">
                <a:solidFill>
                  <a:srgbClr val="262626"/>
                </a:solidFill>
                <a:latin typeface="微软雅黑" panose="020B0503020204020204" charset="-122"/>
                <a:ea typeface="微软雅黑" panose="020B0503020204020204" charset="-122"/>
                <a:sym typeface="Gill Sans"/>
              </a:endParaRPr>
            </a:p>
          </p:txBody>
        </p:sp>
        <p:sp>
          <p:nvSpPr>
            <p:cNvPr id="19" name="TextBox 16"/>
            <p:cNvSpPr txBox="1">
              <a:spLocks noChangeArrowheads="1"/>
            </p:cNvSpPr>
            <p:nvPr/>
          </p:nvSpPr>
          <p:spPr bwMode="auto">
            <a:xfrm>
              <a:off x="5704" y="356705"/>
              <a:ext cx="5199586" cy="9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400"/>
                </a:lnSpc>
              </a:pPr>
              <a:r>
                <a:rPr lang="zh-CN" altLang="en-US" sz="1200" b="1" dirty="0">
                  <a:latin typeface="等线" panose="02010600030101010101" charset="-122"/>
                  <a:ea typeface="等线" panose="02010600030101010101" charset="-122"/>
                </a:rPr>
                <a:t>框架柱</a:t>
              </a:r>
              <a:r>
                <a:rPr lang="zh-CN" altLang="en-US" sz="1200" b="1" dirty="0" smtClean="0">
                  <a:latin typeface="等线" panose="02010600030101010101" charset="-122"/>
                  <a:ea typeface="等线" panose="02010600030101010101" charset="-122"/>
                </a:rPr>
                <a:t>长度系数</a:t>
              </a:r>
              <a:r>
                <a:rPr lang="zh-CN" altLang="en-US" sz="1200" b="1" dirty="0">
                  <a:latin typeface="等线" panose="02010600030101010101" charset="-122"/>
                  <a:ea typeface="等线" panose="02010600030101010101" charset="-122"/>
                </a:rPr>
                <a:t>计算执行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钢标</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附录</a:t>
              </a:r>
              <a:r>
                <a:rPr lang="en-US" altLang="zh-CN" sz="1200" b="1" dirty="0">
                  <a:latin typeface="等线" panose="02010600030101010101" charset="-122"/>
                  <a:ea typeface="等线" panose="02010600030101010101" charset="-122"/>
                </a:rPr>
                <a:t>E</a:t>
              </a:r>
              <a:r>
                <a:rPr lang="zh-CN" altLang="en-US" sz="1200" b="1" dirty="0">
                  <a:latin typeface="等线" panose="02010600030101010101" charset="-122"/>
                  <a:ea typeface="等线" panose="02010600030101010101" charset="-122"/>
                </a:rPr>
                <a:t>要求</a:t>
              </a:r>
              <a:r>
                <a:rPr lang="zh-CN" altLang="en-US" sz="1200" b="1" dirty="0" smtClean="0">
                  <a:latin typeface="等线" panose="02010600030101010101" charset="-122"/>
                  <a:ea typeface="等线" panose="02010600030101010101" charset="-122"/>
                </a:rPr>
                <a:t>，按有</a:t>
              </a:r>
              <a:r>
                <a:rPr lang="zh-CN" altLang="en-US" sz="1200" b="1" dirty="0">
                  <a:latin typeface="等线" panose="02010600030101010101" charset="-122"/>
                  <a:ea typeface="等线" panose="02010600030101010101" charset="-122"/>
                </a:rPr>
                <a:t>侧移框架柱的计算长度系数和无侧移框架柱的计算长度</a:t>
              </a:r>
              <a:r>
                <a:rPr lang="zh-CN" altLang="en-US" sz="1200" b="1" dirty="0" smtClean="0">
                  <a:latin typeface="等线" panose="02010600030101010101" charset="-122"/>
                  <a:ea typeface="等线" panose="02010600030101010101" charset="-122"/>
                </a:rPr>
                <a:t>系数分别计算。</a:t>
              </a:r>
              <a:endParaRPr lang="en-US" altLang="zh-CN" sz="1200" dirty="0">
                <a:solidFill>
                  <a:srgbClr val="262626"/>
                </a:solidFill>
                <a:latin typeface="等线" panose="02010600030101010101" charset="-122"/>
                <a:ea typeface="等线" panose="02010600030101010101" charset="-122"/>
                <a:sym typeface="Gill Sans"/>
              </a:endParaRPr>
            </a:p>
          </p:txBody>
        </p:sp>
      </p:grpSp>
      <p:grpSp>
        <p:nvGrpSpPr>
          <p:cNvPr id="20" name="组合 12"/>
          <p:cNvGrpSpPr/>
          <p:nvPr/>
        </p:nvGrpSpPr>
        <p:grpSpPr bwMode="auto">
          <a:xfrm>
            <a:off x="1160754" y="4029912"/>
            <a:ext cx="5807074" cy="681991"/>
            <a:chOff x="0" y="0"/>
            <a:chExt cx="3602092" cy="859496"/>
          </a:xfrm>
        </p:grpSpPr>
        <p:sp>
          <p:nvSpPr>
            <p:cNvPr id="23" name="TextBox 15"/>
            <p:cNvSpPr txBox="1">
              <a:spLocks noChangeArrowheads="1"/>
            </p:cNvSpPr>
            <p:nvPr/>
          </p:nvSpPr>
          <p:spPr bwMode="auto">
            <a:xfrm>
              <a:off x="0" y="0"/>
              <a:ext cx="1703232" cy="4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solidFill>
                    <a:srgbClr val="262626"/>
                  </a:solidFill>
                  <a:latin typeface="微软雅黑" panose="020B0503020204020204" charset="-122"/>
                  <a:ea typeface="微软雅黑" panose="020B0503020204020204" charset="-122"/>
                  <a:sym typeface="Gill Sans"/>
                </a:rPr>
                <a:t>可以交互修改</a:t>
              </a:r>
              <a:endParaRPr lang="zh-CN" altLang="en-US" sz="1500" b="1" dirty="0">
                <a:solidFill>
                  <a:srgbClr val="262626"/>
                </a:solidFill>
                <a:latin typeface="微软雅黑" panose="020B0503020204020204" charset="-122"/>
                <a:ea typeface="微软雅黑" panose="020B0503020204020204" charset="-122"/>
                <a:sym typeface="Gill Sans"/>
              </a:endParaRPr>
            </a:p>
          </p:txBody>
        </p:sp>
        <p:sp>
          <p:nvSpPr>
            <p:cNvPr id="26" name="TextBox 16"/>
            <p:cNvSpPr txBox="1">
              <a:spLocks noChangeArrowheads="1"/>
            </p:cNvSpPr>
            <p:nvPr/>
          </p:nvSpPr>
          <p:spPr bwMode="auto">
            <a:xfrm>
              <a:off x="5514" y="356923"/>
              <a:ext cx="3596578"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400"/>
                </a:lnSpc>
              </a:pPr>
              <a:r>
                <a:rPr lang="zh-CN" altLang="en-US" sz="1200" b="1" dirty="0">
                  <a:latin typeface="等线" panose="02010600030101010101" charset="-122"/>
                  <a:ea typeface="等线" panose="02010600030101010101" charset="-122"/>
                </a:rPr>
                <a:t>将柱长系数计算结果显示在“计算长度”菜单下，并可交互修改。</a:t>
              </a:r>
              <a:r>
                <a:rPr lang="zh-CN" altLang="en-US" sz="1200" b="1" dirty="0">
                  <a:solidFill>
                    <a:srgbClr val="FF0000"/>
                  </a:solidFill>
                  <a:latin typeface="等线" panose="02010600030101010101" charset="-122"/>
                  <a:ea typeface="等线" panose="02010600030101010101" charset="-122"/>
                </a:rPr>
                <a:t>（案例）</a:t>
              </a:r>
              <a:endParaRPr lang="zh-CN" altLang="en-US" sz="1200" b="1" dirty="0">
                <a:solidFill>
                  <a:srgbClr val="FF0000"/>
                </a:solidFill>
                <a:latin typeface="等线" panose="02010600030101010101" charset="-122"/>
                <a:ea typeface="等线" panose="02010600030101010101" charset="-122"/>
                <a:sym typeface="Gill Sans"/>
              </a:endParaRPr>
            </a:p>
          </p:txBody>
        </p:sp>
      </p:grpSp>
      <p:pic>
        <p:nvPicPr>
          <p:cNvPr id="27" name="图片 26"/>
          <p:cNvPicPr>
            <a:picLocks noChangeAspect="1"/>
          </p:cNvPicPr>
          <p:nvPr/>
        </p:nvPicPr>
        <p:blipFill>
          <a:blip r:embed="rId6"/>
          <a:stretch>
            <a:fillRect/>
          </a:stretch>
        </p:blipFill>
        <p:spPr>
          <a:xfrm>
            <a:off x="6387336" y="2359103"/>
            <a:ext cx="2057400" cy="935831"/>
          </a:xfrm>
          <a:prstGeom prst="rect">
            <a:avLst/>
          </a:prstGeom>
        </p:spPr>
      </p:pic>
      <p:pic>
        <p:nvPicPr>
          <p:cNvPr id="28" name="图片 27"/>
          <p:cNvPicPr>
            <a:picLocks noChangeAspect="1"/>
          </p:cNvPicPr>
          <p:nvPr/>
        </p:nvPicPr>
        <p:blipFill>
          <a:blip r:embed="rId7"/>
          <a:stretch>
            <a:fillRect/>
          </a:stretch>
        </p:blipFill>
        <p:spPr>
          <a:xfrm>
            <a:off x="2207585" y="2407602"/>
            <a:ext cx="4167919" cy="69840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1"/>
            </p:custDataLst>
          </p:nvPr>
        </p:nvSpPr>
        <p:spPr/>
        <p:txBody>
          <a:bodyPr/>
          <a:lstStyle/>
          <a:p>
            <a:r>
              <a:rPr spc="0" dirty="0">
                <a:ln>
                  <a:noFill/>
                </a:ln>
                <a:effectLst>
                  <a:outerShdw blurRad="38100" dist="38100" dir="2700000" algn="tl">
                    <a:srgbClr val="000000">
                      <a:alpha val="43137"/>
                    </a:srgbClr>
                  </a:outerShdw>
                </a:effectLst>
                <a:uLnTx/>
                <a:latin typeface="微软雅黑" panose="020B0503020204020204" charset="-122"/>
                <a:ea typeface="微软雅黑" panose="020B0503020204020204" charset="-122"/>
                <a:sym typeface="+mn-ea"/>
              </a:rPr>
              <a:t>感谢您的观看</a:t>
            </a:r>
            <a:endParaRPr lang="zh-CN" altLang="en-US" dirty="0"/>
          </a:p>
        </p:txBody>
      </p:sp>
      <p:sp>
        <p:nvSpPr>
          <p:cNvPr id="11" name="文本占位符 10"/>
          <p:cNvSpPr>
            <a:spLocks noGrp="1"/>
          </p:cNvSpPr>
          <p:nvPr>
            <p:ph type="body" sz="quarter" idx="13"/>
            <p:custDataLst>
              <p:tags r:id="rId2"/>
            </p:custDataLst>
          </p:nvPr>
        </p:nvSpPr>
        <p:spPr/>
        <p:txBody>
          <a:bodyPr>
            <a:normAutofit/>
          </a:bodyPr>
          <a:lstStyle/>
          <a:p>
            <a:r>
              <a:rPr lang="en-US" altLang="zh-CN" b="1" spc="0">
                <a:ln>
                  <a:noFill/>
                </a:ln>
                <a:effectLst>
                  <a:outerShdw blurRad="38100" dist="38100" dir="2700000" algn="tl">
                    <a:srgbClr val="000000">
                      <a:alpha val="43137"/>
                    </a:srgbClr>
                  </a:outerShdw>
                </a:effectLst>
                <a:uLnTx/>
                <a:latin typeface="微软雅黑" panose="020B0503020204020204" charset="-122"/>
                <a:sym typeface="+mn-ea"/>
              </a:rPr>
              <a:t>Thanks for viewing</a:t>
            </a:r>
            <a:endParaRPr lang="zh-CN" altLang="en-US"/>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a:solidFill>
                  <a:schemeClr val="tx1"/>
                </a:solidFill>
                <a:effectLst>
                  <a:outerShdw blurRad="38100" dist="19050" dir="2700000" algn="tl" rotWithShape="0">
                    <a:schemeClr val="dk1">
                      <a:alpha val="40000"/>
                    </a:schemeClr>
                  </a:outerShdw>
                </a:effectLst>
                <a:sym typeface="+mn-ea"/>
              </a:rPr>
              <a:t>5.1</a:t>
            </a:r>
            <a:r>
              <a:rPr lang="zh-CN" altLang="en-US" sz="2000">
                <a:solidFill>
                  <a:schemeClr val="tx1"/>
                </a:solidFill>
                <a:effectLst>
                  <a:outerShdw blurRad="38100" dist="19050" dir="2700000" algn="tl" rotWithShape="0">
                    <a:schemeClr val="dk1">
                      <a:alpha val="40000"/>
                    </a:schemeClr>
                  </a:outerShdw>
                </a:effectLst>
                <a:sym typeface="+mn-ea"/>
              </a:rPr>
              <a:t>版本钢结构部分</a:t>
            </a:r>
            <a:r>
              <a:rPr lang="en-US" altLang="zh-CN" sz="2000">
                <a:solidFill>
                  <a:schemeClr val="tx1"/>
                </a:solidFill>
                <a:effectLst>
                  <a:outerShdw blurRad="38100" dist="19050" dir="2700000" algn="tl" rotWithShape="0">
                    <a:schemeClr val="dk1">
                      <a:alpha val="40000"/>
                    </a:schemeClr>
                  </a:outerShdw>
                </a:effectLst>
                <a:sym typeface="+mn-ea"/>
              </a:rPr>
              <a:t>-</a:t>
            </a:r>
            <a:r>
              <a:rPr lang="zh-CN" altLang="en-US" sz="2000">
                <a:sym typeface="+mn-ea"/>
              </a:rPr>
              <a:t>前处理及计算</a:t>
            </a:r>
            <a:endParaRPr kumimoji="0" lang="en-US" altLang="zh-CN" sz="2000" b="1" i="0" u="none" strike="noStrike" kern="1200" cap="all" spc="0" normalizeH="0" baseline="0" noProof="1" smtClean="0">
              <a:ln>
                <a:noFill/>
              </a:ln>
              <a:solidFill>
                <a:schemeClr val="tx1"/>
              </a:solidFill>
              <a:effectLst>
                <a:outerShdw blurRad="38100" dist="19050" dir="2700000" algn="tl" rotWithShape="0">
                  <a:schemeClr val="dk1">
                    <a:alpha val="40000"/>
                  </a:schemeClr>
                </a:outerShdw>
              </a:effectLst>
              <a:uLnTx/>
              <a:uFillTx/>
              <a:latin typeface="+mj-lt"/>
              <a:ea typeface="+mj-ea"/>
              <a:cs typeface="+mj-cs"/>
              <a:sym typeface="+mn-ea"/>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0" name="文本框 99">
            <a:hlinkClick r:id="rId4" action="ppaction://hlinksldjump"/>
          </p:cNvPr>
          <p:cNvSpPr txBox="1"/>
          <p:nvPr>
            <p:custDataLst>
              <p:tags r:id="rId5"/>
            </p:custDataLst>
          </p:nvPr>
        </p:nvSpPr>
        <p:spPr>
          <a:xfrm>
            <a:off x="685165" y="887730"/>
            <a:ext cx="7835900" cy="368300"/>
          </a:xfrm>
          <a:prstGeom prst="rect">
            <a:avLst/>
          </a:prstGeom>
          <a:solidFill>
            <a:schemeClr val="accent2">
              <a:lumMod val="20000"/>
              <a:lumOff val="80000"/>
            </a:schemeClr>
          </a:solidFill>
          <a:ln w="9525">
            <a:solidFill>
              <a:srgbClr val="7030A0"/>
            </a:solidFill>
          </a:ln>
        </p:spPr>
        <p:txBody>
          <a:bodyPr wrap="square">
            <a:spAutoFit/>
          </a:bodyPr>
          <a:p>
            <a:r>
              <a:rPr lang="en-US" altLang="zh-CN" sz="1800" b="1">
                <a:ea typeface="宋体" panose="02010600030101010101" pitchFamily="2" charset="-122"/>
              </a:rPr>
              <a:t>6.</a:t>
            </a:r>
            <a:r>
              <a:rPr lang="zh-CN" sz="1800" b="1">
                <a:ea typeface="宋体" panose="02010600030101010101" pitchFamily="2" charset="-122"/>
              </a:rPr>
              <a:t>前处理-钢结构设计信息增加“钢柱计算长度系数考虑嵌固端”</a:t>
            </a:r>
            <a:endParaRPr lang="zh-CN" altLang="en-US" sz="1800" b="1">
              <a:ea typeface="宋体" panose="02010600030101010101" pitchFamily="2" charset="-122"/>
            </a:endParaRPr>
          </a:p>
        </p:txBody>
      </p:sp>
      <p:sp>
        <p:nvSpPr>
          <p:cNvPr id="9" name="文本框 8">
            <a:hlinkClick r:id="rId6" action="ppaction://hlinksldjump"/>
          </p:cNvPr>
          <p:cNvSpPr txBox="1"/>
          <p:nvPr>
            <p:custDataLst>
              <p:tags r:id="rId7"/>
            </p:custDataLst>
          </p:nvPr>
        </p:nvSpPr>
        <p:spPr>
          <a:xfrm>
            <a:off x="684530" y="1475105"/>
            <a:ext cx="7834630" cy="368300"/>
          </a:xfrm>
          <a:prstGeom prst="rect">
            <a:avLst/>
          </a:prstGeom>
          <a:solidFill>
            <a:schemeClr val="accent2">
              <a:lumMod val="20000"/>
              <a:lumOff val="80000"/>
            </a:schemeClr>
          </a:solidFill>
          <a:ln w="9525">
            <a:solidFill>
              <a:srgbClr val="7030A0"/>
            </a:solidFill>
          </a:ln>
        </p:spPr>
        <p:txBody>
          <a:bodyPr wrap="square">
            <a:spAutoFit/>
          </a:bodyPr>
          <a:p>
            <a:pPr lvl="0" algn="l">
              <a:buClrTx/>
              <a:buSzTx/>
              <a:buFontTx/>
            </a:pPr>
            <a:r>
              <a:rPr lang="en-US" altLang="zh-CN" sz="1800" b="1">
                <a:sym typeface="+mn-ea"/>
              </a:rPr>
              <a:t>7.</a:t>
            </a:r>
            <a:r>
              <a:rPr lang="zh-CN" sz="1800" b="1">
                <a:sym typeface="+mn-ea"/>
              </a:rPr>
              <a:t>前处理-特殊构件指定增加“净毛面积比”属性</a:t>
            </a:r>
            <a:endParaRPr lang="zh-CN" sz="1800" b="1">
              <a:sym typeface="+mn-ea"/>
            </a:endParaRPr>
          </a:p>
        </p:txBody>
      </p:sp>
      <p:sp>
        <p:nvSpPr>
          <p:cNvPr id="10" name="文本框 9">
            <a:hlinkClick r:id="rId8" action="ppaction://hlinksldjump"/>
          </p:cNvPr>
          <p:cNvSpPr txBox="1"/>
          <p:nvPr>
            <p:custDataLst>
              <p:tags r:id="rId9"/>
            </p:custDataLst>
          </p:nvPr>
        </p:nvSpPr>
        <p:spPr>
          <a:xfrm>
            <a:off x="685165" y="2051050"/>
            <a:ext cx="7834630" cy="368300"/>
          </a:xfrm>
          <a:prstGeom prst="rect">
            <a:avLst/>
          </a:prstGeom>
          <a:solidFill>
            <a:schemeClr val="accent1">
              <a:lumMod val="90000"/>
            </a:schemeClr>
          </a:solidFill>
          <a:ln w="9525">
            <a:solidFill>
              <a:srgbClr val="7030A0"/>
            </a:solidFill>
          </a:ln>
        </p:spPr>
        <p:txBody>
          <a:bodyPr wrap="square">
            <a:spAutoFit/>
          </a:bodyPr>
          <a:p>
            <a:pPr lvl="0" algn="l">
              <a:buClrTx/>
              <a:buSzTx/>
              <a:buFontTx/>
            </a:pPr>
            <a:r>
              <a:rPr lang="en-US" altLang="zh-CN" sz="1800" b="1">
                <a:sym typeface="+mn-ea"/>
              </a:rPr>
              <a:t>8.</a:t>
            </a:r>
            <a:r>
              <a:rPr lang="zh-CN" sz="1800" b="1">
                <a:sym typeface="+mn-ea"/>
              </a:rPr>
              <a:t>钢号材料强度值取值更新为《通用规范》和《高钢钢结构设计标准》</a:t>
            </a:r>
            <a:endParaRPr lang="zh-CN" sz="1800" b="1">
              <a:sym typeface="+mn-ea"/>
            </a:endParaRPr>
          </a:p>
        </p:txBody>
      </p:sp>
      <p:sp>
        <p:nvSpPr>
          <p:cNvPr id="11" name="文本框 10">
            <a:hlinkClick r:id="rId10" action="ppaction://hlinksldjump"/>
          </p:cNvPr>
          <p:cNvSpPr txBox="1"/>
          <p:nvPr>
            <p:custDataLst>
              <p:tags r:id="rId11"/>
            </p:custDataLst>
          </p:nvPr>
        </p:nvSpPr>
        <p:spPr>
          <a:xfrm>
            <a:off x="684530" y="2596515"/>
            <a:ext cx="7835265" cy="368300"/>
          </a:xfrm>
          <a:prstGeom prst="rect">
            <a:avLst/>
          </a:prstGeom>
          <a:solidFill>
            <a:srgbClr val="FFC000"/>
          </a:solidFill>
          <a:ln w="9525">
            <a:solidFill>
              <a:srgbClr val="7030A0"/>
            </a:solidFill>
          </a:ln>
        </p:spPr>
        <p:txBody>
          <a:bodyPr wrap="square">
            <a:spAutoFit/>
          </a:bodyPr>
          <a:p>
            <a:pPr lvl="0" algn="l">
              <a:buClrTx/>
              <a:buSzTx/>
              <a:buFontTx/>
            </a:pPr>
            <a:r>
              <a:rPr lang="en-US" altLang="zh-CN" sz="1800" b="1">
                <a:sym typeface="+mn-ea"/>
              </a:rPr>
              <a:t>9.</a:t>
            </a:r>
            <a:r>
              <a:rPr lang="zh-CN" sz="1800" b="1">
                <a:sym typeface="+mn-ea"/>
              </a:rPr>
              <a:t>钢梁抗剪验算调整</a:t>
            </a:r>
            <a:endParaRPr lang="zh-CN" sz="1800" b="1">
              <a:sym typeface="+mn-ea"/>
            </a:endParaRPr>
          </a:p>
        </p:txBody>
      </p:sp>
      <p:sp>
        <p:nvSpPr>
          <p:cNvPr id="16" name="文本框 15">
            <a:hlinkClick r:id="rId10" action="ppaction://hlinksldjump"/>
          </p:cNvPr>
          <p:cNvSpPr txBox="1"/>
          <p:nvPr>
            <p:custDataLst>
              <p:tags r:id="rId12"/>
            </p:custDataLst>
          </p:nvPr>
        </p:nvSpPr>
        <p:spPr>
          <a:xfrm>
            <a:off x="684530" y="3142615"/>
            <a:ext cx="7835265" cy="368300"/>
          </a:xfrm>
          <a:prstGeom prst="rect">
            <a:avLst/>
          </a:prstGeom>
          <a:solidFill>
            <a:srgbClr val="92D050"/>
          </a:solidFill>
          <a:ln w="9525">
            <a:solidFill>
              <a:schemeClr val="accent2"/>
            </a:solidFill>
          </a:ln>
        </p:spPr>
        <p:txBody>
          <a:bodyPr wrap="square">
            <a:spAutoFit/>
          </a:bodyPr>
          <a:p>
            <a:pPr lvl="0" algn="l">
              <a:buClrTx/>
              <a:buSzTx/>
              <a:buFontTx/>
            </a:pPr>
            <a:r>
              <a:rPr lang="en-US" altLang="zh-CN" sz="1800" b="1">
                <a:sym typeface="+mn-ea"/>
              </a:rPr>
              <a:t>10.</a:t>
            </a:r>
            <a:r>
              <a:rPr lang="zh-CN" sz="1800" b="1">
                <a:sym typeface="+mn-ea"/>
              </a:rPr>
              <a:t>改进框架梁正则化长细比计算中取到的L跨度改进为规范的要求梁净长</a:t>
            </a:r>
            <a:endParaRPr lang="zh-CN" sz="1800" b="1">
              <a:sym typeface="+mn-ea"/>
            </a:endParaRPr>
          </a:p>
        </p:txBody>
      </p:sp>
      <p:sp>
        <p:nvSpPr>
          <p:cNvPr id="17" name="文本框 16">
            <a:hlinkClick r:id="rId13" action="ppaction://hlinksldjump"/>
          </p:cNvPr>
          <p:cNvSpPr txBox="1"/>
          <p:nvPr>
            <p:custDataLst>
              <p:tags r:id="rId14"/>
            </p:custDataLst>
          </p:nvPr>
        </p:nvSpPr>
        <p:spPr>
          <a:xfrm>
            <a:off x="685165" y="4294505"/>
            <a:ext cx="7834630" cy="368300"/>
          </a:xfrm>
          <a:prstGeom prst="rect">
            <a:avLst/>
          </a:prstGeom>
          <a:solidFill>
            <a:srgbClr val="00B0F0"/>
          </a:solidFill>
          <a:ln w="9525">
            <a:solidFill>
              <a:srgbClr val="7030A0"/>
            </a:solidFill>
          </a:ln>
        </p:spPr>
        <p:txBody>
          <a:bodyPr wrap="square">
            <a:spAutoFit/>
          </a:bodyPr>
          <a:p>
            <a:pPr lvl="0" algn="l">
              <a:buClrTx/>
              <a:buSzTx/>
              <a:buFontTx/>
            </a:pPr>
            <a:r>
              <a:rPr lang="en-US" altLang="zh-CN" sz="1800" b="1">
                <a:sym typeface="+mn-ea"/>
              </a:rPr>
              <a:t>12.</a:t>
            </a:r>
            <a:r>
              <a:rPr lang="zh-CN" sz="1800" b="1">
                <a:sym typeface="+mn-ea"/>
              </a:rPr>
              <a:t>钢梁存在转换梁时勾选《高钢规》执行7.1.6地震内力增大1.5倍</a:t>
            </a:r>
            <a:endParaRPr lang="zh-CN" sz="1800" b="1">
              <a:sym typeface="+mn-ea"/>
            </a:endParaRPr>
          </a:p>
        </p:txBody>
      </p:sp>
      <p:sp>
        <p:nvSpPr>
          <p:cNvPr id="18" name="文本框 17">
            <a:hlinkClick r:id="rId10" action="ppaction://hlinksldjump"/>
          </p:cNvPr>
          <p:cNvSpPr txBox="1"/>
          <p:nvPr>
            <p:custDataLst>
              <p:tags r:id="rId15"/>
            </p:custDataLst>
          </p:nvPr>
        </p:nvSpPr>
        <p:spPr>
          <a:xfrm>
            <a:off x="685165" y="3718560"/>
            <a:ext cx="7835265" cy="368300"/>
          </a:xfrm>
          <a:prstGeom prst="rect">
            <a:avLst/>
          </a:prstGeom>
          <a:solidFill>
            <a:srgbClr val="92D050"/>
          </a:solidFill>
          <a:ln w="9525">
            <a:solidFill>
              <a:schemeClr val="accent2"/>
            </a:solidFill>
          </a:ln>
        </p:spPr>
        <p:txBody>
          <a:bodyPr wrap="square">
            <a:spAutoFit/>
          </a:bodyPr>
          <a:p>
            <a:pPr lvl="0" algn="l">
              <a:buClrTx/>
              <a:buSzTx/>
              <a:buFontTx/>
            </a:pPr>
            <a:r>
              <a:rPr lang="en-US" altLang="zh-CN" sz="1800" b="1">
                <a:sym typeface="+mn-ea"/>
              </a:rPr>
              <a:t>11.</a:t>
            </a:r>
            <a:r>
              <a:rPr lang="zh-CN" sz="1800" b="1">
                <a:sym typeface="+mn-ea"/>
              </a:rPr>
              <a:t>构件详细增加钢梁正则化长细比输出并输出详细计算过程</a:t>
            </a:r>
            <a:endParaRPr lang="zh-CN" sz="1800" b="1">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a:solidFill>
                  <a:schemeClr val="tx1"/>
                </a:solidFill>
                <a:effectLst>
                  <a:outerShdw blurRad="38100" dist="19050" dir="2700000" algn="tl" rotWithShape="0">
                    <a:schemeClr val="dk1">
                      <a:alpha val="40000"/>
                    </a:schemeClr>
                  </a:outerShdw>
                </a:effectLst>
                <a:sym typeface="+mn-ea"/>
              </a:rPr>
              <a:t>5.1</a:t>
            </a:r>
            <a:r>
              <a:rPr lang="zh-CN" altLang="en-US" sz="2000">
                <a:solidFill>
                  <a:schemeClr val="tx1"/>
                </a:solidFill>
                <a:effectLst>
                  <a:outerShdw blurRad="38100" dist="19050" dir="2700000" algn="tl" rotWithShape="0">
                    <a:schemeClr val="dk1">
                      <a:alpha val="40000"/>
                    </a:schemeClr>
                  </a:outerShdw>
                </a:effectLst>
                <a:sym typeface="+mn-ea"/>
              </a:rPr>
              <a:t>版本钢结构部分</a:t>
            </a:r>
            <a:r>
              <a:rPr lang="en-US" altLang="zh-CN" sz="2000">
                <a:solidFill>
                  <a:schemeClr val="tx1"/>
                </a:solidFill>
                <a:effectLst>
                  <a:outerShdw blurRad="38100" dist="19050" dir="2700000" algn="tl" rotWithShape="0">
                    <a:schemeClr val="dk1">
                      <a:alpha val="40000"/>
                    </a:schemeClr>
                  </a:outerShdw>
                </a:effectLst>
                <a:sym typeface="+mn-ea"/>
              </a:rPr>
              <a:t>-</a:t>
            </a:r>
            <a:r>
              <a:rPr lang="zh-CN" altLang="en-US" sz="2000">
                <a:sym typeface="+mn-ea"/>
              </a:rPr>
              <a:t>施工图</a:t>
            </a:r>
            <a:endParaRPr kumimoji="0" lang="en-US" altLang="zh-CN" sz="2000" b="1" i="0" u="none" strike="noStrike" kern="1200" cap="all" spc="0" normalizeH="0" baseline="0" noProof="1" smtClean="0">
              <a:ln>
                <a:noFill/>
              </a:ln>
              <a:solidFill>
                <a:schemeClr val="tx1"/>
              </a:solidFill>
              <a:effectLst>
                <a:outerShdw blurRad="38100" dist="19050" dir="2700000" algn="tl" rotWithShape="0">
                  <a:schemeClr val="dk1">
                    <a:alpha val="40000"/>
                  </a:schemeClr>
                </a:outerShdw>
              </a:effectLst>
              <a:uLnTx/>
              <a:uFillTx/>
              <a:latin typeface="+mj-lt"/>
              <a:ea typeface="+mj-ea"/>
              <a:cs typeface="+mj-cs"/>
              <a:sym typeface="+mn-ea"/>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 name="文本框 1">
            <a:hlinkClick r:id="rId4" action="ppaction://hlinksldjump"/>
          </p:cNvPr>
          <p:cNvSpPr txBox="1"/>
          <p:nvPr>
            <p:custDataLst>
              <p:tags r:id="rId5"/>
            </p:custDataLst>
          </p:nvPr>
        </p:nvSpPr>
        <p:spPr>
          <a:xfrm>
            <a:off x="767080" y="2599690"/>
            <a:ext cx="6867525" cy="368300"/>
          </a:xfrm>
          <a:prstGeom prst="rect">
            <a:avLst/>
          </a:prstGeom>
          <a:solidFill>
            <a:schemeClr val="accent2">
              <a:lumMod val="40000"/>
              <a:lumOff val="60000"/>
            </a:schemeClr>
          </a:solidFill>
          <a:ln w="9525">
            <a:noFill/>
          </a:ln>
        </p:spPr>
        <p:txBody>
          <a:bodyPr wrap="square">
            <a:spAutoFit/>
          </a:bodyPr>
          <a:p>
            <a:r>
              <a:rPr lang="en-US" altLang="zh-CN" sz="1800" b="1">
                <a:ea typeface="宋体" panose="02010600030101010101" pitchFamily="2" charset="-122"/>
              </a:rPr>
              <a:t>17.</a:t>
            </a:r>
            <a:r>
              <a:rPr lang="en-US" altLang="zh-CN" sz="1800" b="1">
                <a:cs typeface="思源黑体" charset="0"/>
                <a:sym typeface="+mn-ea"/>
              </a:rPr>
              <a:t>节点设计增加超过默认板厚提示</a:t>
            </a:r>
            <a:endParaRPr lang="zh-CN" altLang="en-US" sz="1800" b="1">
              <a:ea typeface="宋体" panose="02010600030101010101" pitchFamily="2" charset="-122"/>
            </a:endParaRPr>
          </a:p>
        </p:txBody>
      </p:sp>
      <p:sp>
        <p:nvSpPr>
          <p:cNvPr id="12" name="文本框 11">
            <a:hlinkClick r:id="rId6" action="ppaction://hlinksldjump"/>
          </p:cNvPr>
          <p:cNvSpPr txBox="1"/>
          <p:nvPr>
            <p:custDataLst>
              <p:tags r:id="rId7"/>
            </p:custDataLst>
          </p:nvPr>
        </p:nvSpPr>
        <p:spPr>
          <a:xfrm>
            <a:off x="759460" y="3072765"/>
            <a:ext cx="6868160" cy="368300"/>
          </a:xfrm>
          <a:prstGeom prst="rect">
            <a:avLst/>
          </a:prstGeom>
          <a:solidFill>
            <a:schemeClr val="accent2">
              <a:lumMod val="40000"/>
              <a:lumOff val="60000"/>
            </a:schemeClr>
          </a:solidFill>
          <a:ln w="9525">
            <a:noFill/>
          </a:ln>
        </p:spPr>
        <p:txBody>
          <a:bodyPr wrap="square">
            <a:spAutoFit/>
          </a:bodyPr>
          <a:p>
            <a:pPr lvl="0" algn="l">
              <a:buClrTx/>
              <a:buSzTx/>
              <a:buFontTx/>
            </a:pPr>
            <a:r>
              <a:rPr lang="en-US" altLang="zh-CN" sz="1800" b="1">
                <a:sym typeface="+mn-ea"/>
              </a:rPr>
              <a:t>18.增加详细计算过程输出的word版计算书 </a:t>
            </a:r>
            <a:endParaRPr lang="en-US" altLang="zh-CN" sz="1800" b="1">
              <a:sym typeface="+mn-ea"/>
            </a:endParaRPr>
          </a:p>
        </p:txBody>
      </p:sp>
      <p:sp>
        <p:nvSpPr>
          <p:cNvPr id="13" name="文本框 12">
            <a:hlinkClick r:id="rId8" action="ppaction://hlinksldjump"/>
          </p:cNvPr>
          <p:cNvSpPr txBox="1"/>
          <p:nvPr>
            <p:custDataLst>
              <p:tags r:id="rId9"/>
            </p:custDataLst>
          </p:nvPr>
        </p:nvSpPr>
        <p:spPr>
          <a:xfrm>
            <a:off x="781050" y="776605"/>
            <a:ext cx="6860540" cy="368300"/>
          </a:xfrm>
          <a:prstGeom prst="rect">
            <a:avLst/>
          </a:prstGeom>
          <a:solidFill>
            <a:schemeClr val="accent5">
              <a:lumMod val="75000"/>
            </a:schemeClr>
          </a:solidFill>
          <a:ln w="9525">
            <a:noFill/>
          </a:ln>
        </p:spPr>
        <p:txBody>
          <a:bodyPr wrap="square">
            <a:spAutoFit/>
          </a:bodyPr>
          <a:p>
            <a:pPr lvl="0" algn="l">
              <a:buClrTx/>
              <a:buSzTx/>
              <a:buFontTx/>
            </a:pPr>
            <a:r>
              <a:rPr lang="en-US" altLang="zh-CN" sz="1800" b="1">
                <a:sym typeface="+mn-ea"/>
              </a:rPr>
              <a:t>13.</a:t>
            </a:r>
            <a:r>
              <a:rPr lang="zh-CN" sz="1800" b="1">
                <a:sym typeface="+mn-ea"/>
              </a:rPr>
              <a:t>全局参数-施工图参数构件编号增加两种构件编号分组规则</a:t>
            </a:r>
            <a:endParaRPr lang="zh-CN" sz="1800" b="1">
              <a:sym typeface="+mn-ea"/>
            </a:endParaRPr>
          </a:p>
        </p:txBody>
      </p:sp>
      <p:sp>
        <p:nvSpPr>
          <p:cNvPr id="14" name="文本框 13">
            <a:hlinkClick r:id="rId10" action="ppaction://hlinksldjump"/>
          </p:cNvPr>
          <p:cNvSpPr txBox="1"/>
          <p:nvPr>
            <p:custDataLst>
              <p:tags r:id="rId11"/>
            </p:custDataLst>
          </p:nvPr>
        </p:nvSpPr>
        <p:spPr>
          <a:xfrm>
            <a:off x="737235" y="4414520"/>
            <a:ext cx="6882765" cy="368300"/>
          </a:xfrm>
          <a:prstGeom prst="rect">
            <a:avLst/>
          </a:prstGeom>
          <a:solidFill>
            <a:schemeClr val="accent3">
              <a:lumMod val="75000"/>
            </a:schemeClr>
          </a:solidFill>
          <a:ln w="9525">
            <a:noFill/>
          </a:ln>
        </p:spPr>
        <p:txBody>
          <a:bodyPr wrap="square">
            <a:spAutoFit/>
          </a:bodyPr>
          <a:p>
            <a:r>
              <a:rPr lang="en-US" altLang="zh-CN" sz="1800" b="1">
                <a:solidFill>
                  <a:schemeClr val="tx1"/>
                </a:solidFill>
                <a:cs typeface="思源黑体" charset="0"/>
              </a:rPr>
              <a:t>21.</a:t>
            </a:r>
            <a:r>
              <a:rPr lang="zh-CN" sz="1800" b="1">
                <a:solidFill>
                  <a:schemeClr val="tx1"/>
                </a:solidFill>
                <a:cs typeface="思源黑体" charset="0"/>
              </a:rPr>
              <a:t>平立面图功能增加绘制柱布置图</a:t>
            </a:r>
            <a:endParaRPr lang="zh-CN" altLang="en-US" sz="1800" b="1">
              <a:solidFill>
                <a:schemeClr val="tx1"/>
              </a:solidFill>
              <a:cs typeface="思源黑体" charset="0"/>
            </a:endParaRPr>
          </a:p>
        </p:txBody>
      </p:sp>
      <p:sp>
        <p:nvSpPr>
          <p:cNvPr id="15" name="文本框 14">
            <a:hlinkClick r:id="rId12" action="ppaction://hlinksldjump"/>
          </p:cNvPr>
          <p:cNvSpPr txBox="1"/>
          <p:nvPr>
            <p:custDataLst>
              <p:tags r:id="rId13"/>
            </p:custDataLst>
          </p:nvPr>
        </p:nvSpPr>
        <p:spPr>
          <a:xfrm>
            <a:off x="773430" y="1727835"/>
            <a:ext cx="6866890" cy="368300"/>
          </a:xfrm>
          <a:prstGeom prst="rect">
            <a:avLst/>
          </a:prstGeom>
          <a:solidFill>
            <a:srgbClr val="00B0F0"/>
          </a:solidFill>
          <a:ln w="9525">
            <a:noFill/>
          </a:ln>
        </p:spPr>
        <p:txBody>
          <a:bodyPr wrap="square">
            <a:spAutoFit/>
          </a:bodyPr>
          <a:p>
            <a:r>
              <a:rPr lang="en-US" altLang="zh-CN" sz="1800" b="1">
                <a:ea typeface="宋体" panose="02010600030101010101" pitchFamily="2" charset="-122"/>
              </a:rPr>
              <a:t>15.</a:t>
            </a:r>
            <a:r>
              <a:rPr lang="zh-CN" sz="1800" b="1">
                <a:ea typeface="宋体" panose="02010600030101010101" pitchFamily="2" charset="-122"/>
              </a:rPr>
              <a:t>主次梁节点增加外伸连接板与次梁连接</a:t>
            </a:r>
            <a:endParaRPr lang="zh-CN" altLang="en-US" sz="1800" b="1">
              <a:ea typeface="宋体" panose="02010600030101010101" pitchFamily="2" charset="-122"/>
            </a:endParaRPr>
          </a:p>
        </p:txBody>
      </p:sp>
      <p:sp>
        <p:nvSpPr>
          <p:cNvPr id="19" name="文本框 18">
            <a:hlinkClick r:id="rId14" action="ppaction://hlinksldjump"/>
          </p:cNvPr>
          <p:cNvSpPr txBox="1"/>
          <p:nvPr>
            <p:custDataLst>
              <p:tags r:id="rId15"/>
            </p:custDataLst>
          </p:nvPr>
        </p:nvSpPr>
        <p:spPr>
          <a:xfrm>
            <a:off x="780415" y="2132330"/>
            <a:ext cx="6860540" cy="368300"/>
          </a:xfrm>
          <a:prstGeom prst="rect">
            <a:avLst/>
          </a:prstGeom>
          <a:solidFill>
            <a:srgbClr val="00B0F0"/>
          </a:solidFill>
          <a:ln w="9525">
            <a:noFill/>
          </a:ln>
        </p:spPr>
        <p:txBody>
          <a:bodyPr wrap="square">
            <a:spAutoFit/>
          </a:bodyPr>
          <a:p>
            <a:pPr lvl="0" algn="l">
              <a:buClrTx/>
              <a:buSzTx/>
              <a:buFontTx/>
            </a:pPr>
            <a:r>
              <a:rPr lang="en-US" altLang="zh-CN" sz="1800" b="1">
                <a:sym typeface="+mn-ea"/>
              </a:rPr>
              <a:t>16.</a:t>
            </a:r>
            <a:r>
              <a:rPr lang="zh-CN" sz="1800" b="1">
                <a:sym typeface="+mn-ea"/>
              </a:rPr>
              <a:t>梁与混凝土构件连接节点--钢梁截面为变截面H型</a:t>
            </a:r>
            <a:endParaRPr lang="zh-CN" sz="1800" b="1">
              <a:sym typeface="+mn-ea"/>
            </a:endParaRPr>
          </a:p>
        </p:txBody>
      </p:sp>
      <p:sp>
        <p:nvSpPr>
          <p:cNvPr id="20" name="文本框 19">
            <a:hlinkClick r:id="rId16" action="ppaction://hlinksldjump"/>
          </p:cNvPr>
          <p:cNvSpPr txBox="1"/>
          <p:nvPr>
            <p:custDataLst>
              <p:tags r:id="rId17"/>
            </p:custDataLst>
          </p:nvPr>
        </p:nvSpPr>
        <p:spPr>
          <a:xfrm>
            <a:off x="758825" y="3507105"/>
            <a:ext cx="6861175" cy="368300"/>
          </a:xfrm>
          <a:prstGeom prst="rect">
            <a:avLst/>
          </a:prstGeom>
          <a:solidFill>
            <a:schemeClr val="accent2">
              <a:lumMod val="40000"/>
              <a:lumOff val="60000"/>
            </a:schemeClr>
          </a:solidFill>
          <a:ln w="9525">
            <a:noFill/>
          </a:ln>
        </p:spPr>
        <p:txBody>
          <a:bodyPr wrap="square">
            <a:spAutoFit/>
          </a:bodyPr>
          <a:p>
            <a:pPr lvl="0" algn="l">
              <a:buClrTx/>
              <a:buSzTx/>
              <a:buFontTx/>
            </a:pPr>
            <a:r>
              <a:rPr lang="en-US" altLang="zh-CN" sz="1800" b="1">
                <a:sym typeface="+mn-ea"/>
              </a:rPr>
              <a:t>19. 梁柱节点验算考虑梁端轴力项</a:t>
            </a:r>
            <a:endParaRPr lang="en-US" altLang="zh-CN" sz="1800" b="1">
              <a:sym typeface="+mn-ea"/>
            </a:endParaRPr>
          </a:p>
        </p:txBody>
      </p:sp>
      <p:sp>
        <p:nvSpPr>
          <p:cNvPr id="21" name="文本框 20">
            <a:hlinkClick r:id="rId18" action="ppaction://hlinksldjump"/>
          </p:cNvPr>
          <p:cNvSpPr txBox="1"/>
          <p:nvPr>
            <p:custDataLst>
              <p:tags r:id="rId19"/>
            </p:custDataLst>
          </p:nvPr>
        </p:nvSpPr>
        <p:spPr>
          <a:xfrm>
            <a:off x="767080" y="3947160"/>
            <a:ext cx="6875145" cy="368300"/>
          </a:xfrm>
          <a:prstGeom prst="rect">
            <a:avLst/>
          </a:prstGeom>
          <a:solidFill>
            <a:schemeClr val="accent2">
              <a:lumMod val="40000"/>
              <a:lumOff val="60000"/>
            </a:schemeClr>
          </a:solidFill>
          <a:ln w="9525">
            <a:noFill/>
          </a:ln>
        </p:spPr>
        <p:txBody>
          <a:bodyPr wrap="square">
            <a:spAutoFit/>
          </a:bodyPr>
          <a:p>
            <a:pPr lvl="0" algn="l">
              <a:buClrTx/>
              <a:buSzTx/>
              <a:buFontTx/>
            </a:pPr>
            <a:r>
              <a:rPr lang="en-US" altLang="zh-CN" sz="1800" b="1">
                <a:sym typeface="+mn-ea"/>
              </a:rPr>
              <a:t>20.三维节点鼠标右键展示构件内力组合表</a:t>
            </a:r>
            <a:endParaRPr lang="en-US" altLang="zh-CN" sz="1800" b="1">
              <a:sym typeface="+mn-ea"/>
            </a:endParaRPr>
          </a:p>
        </p:txBody>
      </p:sp>
      <p:sp>
        <p:nvSpPr>
          <p:cNvPr id="22" name="文本框 21">
            <a:hlinkClick r:id="rId20" action="ppaction://hlinksldjump"/>
          </p:cNvPr>
          <p:cNvSpPr txBox="1"/>
          <p:nvPr>
            <p:custDataLst>
              <p:tags r:id="rId21"/>
            </p:custDataLst>
          </p:nvPr>
        </p:nvSpPr>
        <p:spPr>
          <a:xfrm>
            <a:off x="773430" y="1252220"/>
            <a:ext cx="6861810" cy="368300"/>
          </a:xfrm>
          <a:prstGeom prst="rect">
            <a:avLst/>
          </a:prstGeom>
          <a:solidFill>
            <a:schemeClr val="accent5">
              <a:lumMod val="75000"/>
            </a:schemeClr>
          </a:solidFill>
          <a:ln w="9525">
            <a:noFill/>
          </a:ln>
        </p:spPr>
        <p:txBody>
          <a:bodyPr wrap="square">
            <a:spAutoFit/>
          </a:bodyPr>
          <a:p>
            <a:pPr lvl="0" algn="l">
              <a:buClrTx/>
              <a:buSzTx/>
              <a:buFontTx/>
            </a:pPr>
            <a:r>
              <a:rPr lang="en-US" altLang="zh-CN" sz="1800" b="1">
                <a:sym typeface="+mn-ea"/>
              </a:rPr>
              <a:t>14.</a:t>
            </a:r>
            <a:r>
              <a:rPr lang="zh-CN" sz="1800" b="1">
                <a:sym typeface="+mn-ea"/>
              </a:rPr>
              <a:t>施工图参数增加节点表绘制变量图选项</a:t>
            </a:r>
            <a:endParaRPr lang="zh-CN" sz="1800" b="1">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260215"/>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a:solidFill>
                  <a:schemeClr val="tx1"/>
                </a:solidFill>
                <a:effectLst>
                  <a:outerShdw blurRad="38100" dist="19050" dir="2700000" algn="tl" rotWithShape="0">
                    <a:schemeClr val="dk1">
                      <a:alpha val="40000"/>
                    </a:schemeClr>
                  </a:outerShdw>
                </a:effectLst>
                <a:sym typeface="+mn-ea"/>
              </a:rPr>
              <a:t>5.1</a:t>
            </a:r>
            <a:r>
              <a:rPr lang="zh-CN" altLang="en-US" sz="2000">
                <a:solidFill>
                  <a:schemeClr val="tx1"/>
                </a:solidFill>
                <a:effectLst>
                  <a:outerShdw blurRad="38100" dist="19050" dir="2700000" algn="tl" rotWithShape="0">
                    <a:schemeClr val="dk1">
                      <a:alpha val="40000"/>
                    </a:schemeClr>
                  </a:outerShdw>
                </a:effectLst>
                <a:sym typeface="+mn-ea"/>
              </a:rPr>
              <a:t>版本钢结构部分</a:t>
            </a:r>
            <a:r>
              <a:rPr lang="en-US" altLang="zh-CN" sz="2000">
                <a:solidFill>
                  <a:schemeClr val="tx1"/>
                </a:solidFill>
                <a:effectLst>
                  <a:outerShdw blurRad="38100" dist="19050" dir="2700000" algn="tl" rotWithShape="0">
                    <a:schemeClr val="dk1">
                      <a:alpha val="40000"/>
                    </a:schemeClr>
                  </a:outerShdw>
                </a:effectLst>
                <a:sym typeface="+mn-ea"/>
              </a:rPr>
              <a:t>-</a:t>
            </a:r>
            <a:r>
              <a:rPr lang="zh-CN" altLang="en-US" sz="2000">
                <a:sym typeface="+mn-ea"/>
              </a:rPr>
              <a:t>施工图</a:t>
            </a:r>
            <a:endParaRPr kumimoji="0" lang="en-US" altLang="zh-CN" sz="2000" b="1" i="0" u="none" strike="noStrike" kern="1200" cap="all" spc="0" normalizeH="0" baseline="0" noProof="1" smtClean="0">
              <a:ln>
                <a:noFill/>
              </a:ln>
              <a:solidFill>
                <a:schemeClr val="tx1"/>
              </a:solidFill>
              <a:effectLst>
                <a:outerShdw blurRad="38100" dist="19050" dir="2700000" algn="tl" rotWithShape="0">
                  <a:schemeClr val="dk1">
                    <a:alpha val="40000"/>
                  </a:schemeClr>
                </a:outerShdw>
              </a:effectLst>
              <a:uLnTx/>
              <a:uFillTx/>
              <a:latin typeface="+mj-lt"/>
              <a:ea typeface="+mj-ea"/>
              <a:cs typeface="+mj-cs"/>
              <a:sym typeface="+mn-ea"/>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4"/>
            </p:custDataLst>
          </p:nvPr>
        </p:nvSpPr>
        <p:spPr>
          <a:xfrm>
            <a:off x="1764030" y="838835"/>
            <a:ext cx="5673090" cy="376555"/>
          </a:xfrm>
          <a:prstGeom prst="rect">
            <a:avLst/>
          </a:prstGeom>
          <a:solidFill>
            <a:schemeClr val="accent5">
              <a:lumMod val="75000"/>
            </a:schemeClr>
          </a:solidFill>
          <a:ln w="9525">
            <a:noFill/>
          </a:ln>
        </p:spPr>
        <p:txBody>
          <a:bodyPr wrap="square">
            <a:noAutofit/>
          </a:bodyPr>
          <a:p>
            <a:r>
              <a:rPr lang="en-US" altLang="zh-CN" sz="1800" b="1">
                <a:ea typeface="宋体" panose="02010600030101010101" pitchFamily="2" charset="-122"/>
              </a:rPr>
              <a:t>22.</a:t>
            </a:r>
            <a:r>
              <a:rPr lang="zh-CN" altLang="en-US" sz="1800">
                <a:sym typeface="+mn-ea"/>
              </a:rPr>
              <a:t>钢结构工具箱</a:t>
            </a:r>
            <a:endParaRPr lang="zh-CN" altLang="en-US" sz="1800">
              <a:solidFill>
                <a:schemeClr val="tx1"/>
              </a:solidFill>
            </a:endParaRPr>
          </a:p>
          <a:p>
            <a:endParaRPr lang="zh-CN" altLang="en-US" sz="1800" b="1">
              <a:ea typeface="宋体" panose="02010600030101010101" pitchFamily="2" charset="-122"/>
            </a:endParaRPr>
          </a:p>
        </p:txBody>
      </p:sp>
      <p:sp>
        <p:nvSpPr>
          <p:cNvPr id="9" name="文本框 8"/>
          <p:cNvSpPr txBox="1"/>
          <p:nvPr>
            <p:custDataLst>
              <p:tags r:id="rId5"/>
            </p:custDataLst>
          </p:nvPr>
        </p:nvSpPr>
        <p:spPr>
          <a:xfrm>
            <a:off x="1835785" y="2427605"/>
            <a:ext cx="5673090" cy="378460"/>
          </a:xfrm>
          <a:prstGeom prst="rect">
            <a:avLst/>
          </a:prstGeom>
          <a:solidFill>
            <a:schemeClr val="accent3">
              <a:lumMod val="65000"/>
            </a:schemeClr>
          </a:solidFill>
          <a:ln w="9525">
            <a:noFill/>
          </a:ln>
        </p:spPr>
        <p:txBody>
          <a:bodyPr wrap="square">
            <a:noAutofit/>
          </a:bodyPr>
          <a:p>
            <a:r>
              <a:rPr lang="en-US" altLang="zh-CN" sz="1800" b="1">
                <a:ea typeface="宋体" panose="02010600030101010101" pitchFamily="2" charset="-122"/>
              </a:rPr>
              <a:t>23.</a:t>
            </a:r>
            <a:r>
              <a:rPr lang="zh-CN" altLang="en-US" sz="1800">
                <a:sym typeface="+mn-ea"/>
              </a:rPr>
              <a:t>节点工具箱</a:t>
            </a:r>
            <a:endParaRPr lang="zh-CN" altLang="en-US" sz="1800">
              <a:solidFill>
                <a:schemeClr val="tx1"/>
              </a:solidFill>
            </a:endParaRPr>
          </a:p>
          <a:p>
            <a:endParaRPr lang="zh-CN" altLang="en-US" sz="1800" b="1">
              <a:ea typeface="宋体" panose="02010600030101010101" pitchFamily="2" charset="-122"/>
            </a:endParaRPr>
          </a:p>
        </p:txBody>
      </p:sp>
      <p:pic>
        <p:nvPicPr>
          <p:cNvPr id="10" name="图片 9"/>
          <p:cNvPicPr>
            <a:picLocks noChangeAspect="1"/>
          </p:cNvPicPr>
          <p:nvPr>
            <p:custDataLst>
              <p:tags r:id="rId6"/>
            </p:custDataLst>
          </p:nvPr>
        </p:nvPicPr>
        <p:blipFill>
          <a:blip r:embed="rId7"/>
          <a:stretch>
            <a:fillRect/>
          </a:stretch>
        </p:blipFill>
        <p:spPr>
          <a:xfrm>
            <a:off x="1188085" y="2859405"/>
            <a:ext cx="7115175" cy="1114425"/>
          </a:xfrm>
          <a:prstGeom prst="rect">
            <a:avLst/>
          </a:prstGeom>
        </p:spPr>
      </p:pic>
      <p:pic>
        <p:nvPicPr>
          <p:cNvPr id="17" name="图片 16"/>
          <p:cNvPicPr>
            <a:picLocks noChangeAspect="1"/>
          </p:cNvPicPr>
          <p:nvPr>
            <p:custDataLst>
              <p:tags r:id="rId8"/>
            </p:custDataLst>
          </p:nvPr>
        </p:nvPicPr>
        <p:blipFill>
          <a:blip r:embed="rId9"/>
          <a:stretch>
            <a:fillRect/>
          </a:stretch>
        </p:blipFill>
        <p:spPr>
          <a:xfrm>
            <a:off x="828040" y="1313180"/>
            <a:ext cx="7261860" cy="10058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260215"/>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a:solidFill>
                  <a:schemeClr val="tx1"/>
                </a:solidFill>
                <a:effectLst>
                  <a:outerShdw blurRad="38100" dist="19050" dir="2700000" algn="tl" rotWithShape="0">
                    <a:schemeClr val="dk1">
                      <a:alpha val="40000"/>
                    </a:schemeClr>
                  </a:outerShdw>
                </a:effectLst>
                <a:sym typeface="+mn-ea"/>
              </a:rPr>
              <a:t>5.2</a:t>
            </a:r>
            <a:r>
              <a:rPr lang="zh-CN" altLang="en-US" sz="2000">
                <a:solidFill>
                  <a:schemeClr val="tx1"/>
                </a:solidFill>
                <a:effectLst>
                  <a:outerShdw blurRad="38100" dist="19050" dir="2700000" algn="tl" rotWithShape="0">
                    <a:schemeClr val="dk1">
                      <a:alpha val="40000"/>
                    </a:schemeClr>
                  </a:outerShdw>
                </a:effectLst>
                <a:sym typeface="+mn-ea"/>
              </a:rPr>
              <a:t>版本钢结构部分与</a:t>
            </a:r>
            <a:r>
              <a:rPr lang="en-US" altLang="zh-CN" sz="2000">
                <a:solidFill>
                  <a:schemeClr val="tx1"/>
                </a:solidFill>
                <a:effectLst>
                  <a:outerShdw blurRad="38100" dist="19050" dir="2700000" algn="tl" rotWithShape="0">
                    <a:schemeClr val="dk1">
                      <a:alpha val="40000"/>
                    </a:schemeClr>
                  </a:outerShdw>
                </a:effectLst>
                <a:sym typeface="+mn-ea"/>
              </a:rPr>
              <a:t>5.2</a:t>
            </a:r>
            <a:r>
              <a:rPr lang="zh-CN" altLang="en-US" sz="2000">
                <a:solidFill>
                  <a:schemeClr val="tx1"/>
                </a:solidFill>
                <a:effectLst>
                  <a:outerShdw blurRad="38100" dist="19050" dir="2700000" algn="tl" rotWithShape="0">
                    <a:schemeClr val="dk1">
                      <a:alpha val="40000"/>
                    </a:schemeClr>
                  </a:outerShdw>
                </a:effectLst>
                <a:sym typeface="+mn-ea"/>
              </a:rPr>
              <a:t>门刚部分</a:t>
            </a:r>
            <a:endParaRPr kumimoji="0" lang="zh-CN" altLang="en-US" sz="2000" b="1" i="0" u="none" strike="noStrike" kern="1200" cap="all" spc="0" normalizeH="0" baseline="0" noProof="1" smtClean="0">
              <a:ln>
                <a:noFill/>
              </a:ln>
              <a:solidFill>
                <a:schemeClr val="tx1"/>
              </a:solidFill>
              <a:effectLst>
                <a:outerShdw blurRad="38100" dist="19050" dir="2700000" algn="tl" rotWithShape="0">
                  <a:schemeClr val="dk1">
                    <a:alpha val="40000"/>
                  </a:schemeClr>
                </a:outerShdw>
              </a:effectLst>
              <a:uLnTx/>
              <a:uFillTx/>
              <a:latin typeface="+mj-lt"/>
              <a:ea typeface="+mj-ea"/>
              <a:cs typeface="+mj-cs"/>
              <a:sym typeface="+mn-ea"/>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4"/>
            </p:custDataLst>
          </p:nvPr>
        </p:nvSpPr>
        <p:spPr>
          <a:xfrm>
            <a:off x="544195" y="744220"/>
            <a:ext cx="5673090" cy="376555"/>
          </a:xfrm>
          <a:prstGeom prst="rect">
            <a:avLst/>
          </a:prstGeom>
          <a:gradFill>
            <a:gsLst>
              <a:gs pos="0">
                <a:srgbClr val="9EE256"/>
              </a:gs>
              <a:gs pos="100000">
                <a:srgbClr val="52762D"/>
              </a:gs>
            </a:gsLst>
            <a:lin ang="5400000" scaled="0"/>
          </a:gradFill>
          <a:ln w="9525">
            <a:noFill/>
          </a:ln>
        </p:spPr>
        <p:txBody>
          <a:bodyPr wrap="square">
            <a:noAutofit/>
          </a:bodyPr>
          <a:p>
            <a:r>
              <a:rPr lang="en-US" altLang="zh-CN" sz="1800" b="1">
                <a:ea typeface="宋体" panose="02010600030101010101" pitchFamily="2" charset="-122"/>
              </a:rPr>
              <a:t>24. </a:t>
            </a:r>
            <a:r>
              <a:rPr lang="en-US" altLang="zh-CN" sz="1800">
                <a:sym typeface="+mn-ea"/>
              </a:rPr>
              <a:t>5.2</a:t>
            </a:r>
            <a:r>
              <a:rPr lang="zh-CN" altLang="en-US" sz="1800">
                <a:effectLst>
                  <a:outerShdw blurRad="38100" dist="19050" dir="2700000" algn="tl" rotWithShape="0">
                    <a:schemeClr val="dk1">
                      <a:alpha val="40000"/>
                    </a:schemeClr>
                  </a:outerShdw>
                </a:effectLst>
                <a:sym typeface="+mn-ea"/>
              </a:rPr>
              <a:t>钢结构部分部分功能剧透</a:t>
            </a:r>
            <a:endParaRPr lang="zh-CN" altLang="en-US" sz="1800">
              <a:solidFill>
                <a:schemeClr val="tx1"/>
              </a:solidFill>
            </a:endParaRPr>
          </a:p>
          <a:p>
            <a:endParaRPr lang="zh-CN" altLang="en-US" sz="1800" b="1">
              <a:ea typeface="宋体" panose="02010600030101010101" pitchFamily="2" charset="-122"/>
            </a:endParaRPr>
          </a:p>
        </p:txBody>
      </p:sp>
      <p:sp>
        <p:nvSpPr>
          <p:cNvPr id="9" name="文本框 8"/>
          <p:cNvSpPr txBox="1"/>
          <p:nvPr>
            <p:custDataLst>
              <p:tags r:id="rId5"/>
            </p:custDataLst>
          </p:nvPr>
        </p:nvSpPr>
        <p:spPr>
          <a:xfrm>
            <a:off x="544195" y="2643505"/>
            <a:ext cx="5673090" cy="378460"/>
          </a:xfrm>
          <a:prstGeom prst="rect">
            <a:avLst/>
          </a:prstGeom>
          <a:gradFill>
            <a:gsLst>
              <a:gs pos="50000">
                <a:srgbClr val="F5BD7C"/>
              </a:gs>
              <a:gs pos="0">
                <a:srgbClr val="F6D1A7"/>
              </a:gs>
              <a:gs pos="100000">
                <a:srgbClr val="F4A850"/>
              </a:gs>
            </a:gsLst>
            <a:lin scaled="1"/>
          </a:gradFill>
          <a:ln w="9525">
            <a:noFill/>
          </a:ln>
        </p:spPr>
        <p:txBody>
          <a:bodyPr wrap="square">
            <a:noAutofit/>
          </a:bodyPr>
          <a:p>
            <a:r>
              <a:rPr lang="en-US" altLang="zh-CN" sz="1800" b="1">
                <a:ea typeface="宋体" panose="02010600030101010101" pitchFamily="2" charset="-122"/>
              </a:rPr>
              <a:t>25. </a:t>
            </a:r>
            <a:r>
              <a:rPr lang="en-US" altLang="zh-CN" sz="1800">
                <a:sym typeface="+mn-ea"/>
              </a:rPr>
              <a:t>5.2</a:t>
            </a:r>
            <a:r>
              <a:rPr lang="zh-CN" altLang="en-US" sz="1800">
                <a:effectLst>
                  <a:outerShdw blurRad="38100" dist="19050" dir="2700000" algn="tl" rotWithShape="0">
                    <a:schemeClr val="dk1">
                      <a:alpha val="40000"/>
                    </a:schemeClr>
                  </a:outerShdw>
                </a:effectLst>
                <a:sym typeface="+mn-ea"/>
              </a:rPr>
              <a:t>门刚</a:t>
            </a:r>
            <a:r>
              <a:rPr lang="zh-CN" altLang="en-US" sz="1800">
                <a:effectLst>
                  <a:outerShdw blurRad="38100" dist="19050" dir="2700000" algn="tl" rotWithShape="0">
                    <a:schemeClr val="dk1">
                      <a:alpha val="40000"/>
                    </a:schemeClr>
                  </a:outerShdw>
                </a:effectLst>
                <a:sym typeface="+mn-ea"/>
              </a:rPr>
              <a:t>部分部分功能剧透</a:t>
            </a:r>
            <a:endParaRPr lang="zh-CN" altLang="en-US" sz="1800">
              <a:solidFill>
                <a:schemeClr val="tx1"/>
              </a:solidFill>
            </a:endParaRPr>
          </a:p>
          <a:p>
            <a:endParaRPr lang="zh-CN" altLang="en-US" sz="1800" b="1">
              <a:ea typeface="宋体" panose="02010600030101010101" pitchFamily="2" charset="-122"/>
            </a:endParaRPr>
          </a:p>
        </p:txBody>
      </p:sp>
      <p:pic>
        <p:nvPicPr>
          <p:cNvPr id="29" name="图片 5"/>
          <p:cNvPicPr>
            <a:picLocks noChangeAspect="1"/>
          </p:cNvPicPr>
          <p:nvPr>
            <p:custDataLst>
              <p:tags r:id="rId6"/>
            </p:custDataLst>
          </p:nvPr>
        </p:nvPicPr>
        <p:blipFill>
          <a:blip r:embed="rId7"/>
          <a:stretch>
            <a:fillRect/>
          </a:stretch>
        </p:blipFill>
        <p:spPr>
          <a:xfrm>
            <a:off x="612140" y="1131570"/>
            <a:ext cx="3336925" cy="1500505"/>
          </a:xfrm>
          <a:prstGeom prst="rect">
            <a:avLst/>
          </a:prstGeom>
          <a:noFill/>
          <a:ln>
            <a:solidFill>
              <a:schemeClr val="bg1">
                <a:lumMod val="65000"/>
              </a:schemeClr>
            </a:solidFill>
          </a:ln>
        </p:spPr>
      </p:pic>
      <p:pic>
        <p:nvPicPr>
          <p:cNvPr id="34" name="图片 9"/>
          <p:cNvPicPr>
            <a:picLocks noChangeAspect="1"/>
          </p:cNvPicPr>
          <p:nvPr>
            <p:custDataLst>
              <p:tags r:id="rId8"/>
            </p:custDataLst>
          </p:nvPr>
        </p:nvPicPr>
        <p:blipFill>
          <a:blip r:embed="rId9"/>
          <a:stretch>
            <a:fillRect/>
          </a:stretch>
        </p:blipFill>
        <p:spPr>
          <a:xfrm>
            <a:off x="4068445" y="1136015"/>
            <a:ext cx="4421505" cy="1491615"/>
          </a:xfrm>
          <a:prstGeom prst="rect">
            <a:avLst/>
          </a:prstGeom>
          <a:noFill/>
          <a:ln>
            <a:solidFill>
              <a:schemeClr val="bg1">
                <a:lumMod val="65000"/>
              </a:schemeClr>
            </a:solidFill>
          </a:ln>
        </p:spPr>
      </p:pic>
      <p:pic>
        <p:nvPicPr>
          <p:cNvPr id="2" name="图片 1"/>
          <p:cNvPicPr>
            <a:picLocks noChangeAspect="1"/>
          </p:cNvPicPr>
          <p:nvPr>
            <p:custDataLst>
              <p:tags r:id="rId10"/>
            </p:custDataLst>
          </p:nvPr>
        </p:nvPicPr>
        <p:blipFill>
          <a:blip r:embed="rId11"/>
          <a:stretch>
            <a:fillRect/>
          </a:stretch>
        </p:blipFill>
        <p:spPr>
          <a:xfrm>
            <a:off x="1259840" y="3084830"/>
            <a:ext cx="2083435" cy="1628775"/>
          </a:xfrm>
          <a:prstGeom prst="rect">
            <a:avLst/>
          </a:prstGeom>
        </p:spPr>
      </p:pic>
      <p:pic>
        <p:nvPicPr>
          <p:cNvPr id="10" name="图片 9"/>
          <p:cNvPicPr>
            <a:picLocks noChangeAspect="1"/>
          </p:cNvPicPr>
          <p:nvPr>
            <p:custDataLst>
              <p:tags r:id="rId12"/>
            </p:custDataLst>
          </p:nvPr>
        </p:nvPicPr>
        <p:blipFill>
          <a:blip r:embed="rId13"/>
          <a:stretch>
            <a:fillRect/>
          </a:stretch>
        </p:blipFill>
        <p:spPr>
          <a:xfrm>
            <a:off x="3949065" y="3079750"/>
            <a:ext cx="3945255" cy="16351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a:xfrm>
            <a:off x="2267509" y="1995755"/>
            <a:ext cx="4762500" cy="998220"/>
          </a:xfrm>
        </p:spPr>
        <p:txBody>
          <a:bodyPr rtlCol="0">
            <a:normAutofit fontScale="90000"/>
          </a:bodyPr>
          <a:lstStyle/>
          <a:p>
            <a:pPr algn="ctr" eaLnBrk="1" fontAlgn="auto" hangingPunct="1">
              <a:spcAft>
                <a:spcPts val="0"/>
              </a:spcAft>
              <a:defRPr/>
            </a:pPr>
            <a:r>
              <a:rPr lang="en-US" altLang="zh-CN" sz="4000" dirty="0">
                <a:effectLst>
                  <a:outerShdw blurRad="38100" dist="38100" dir="2700000" algn="tl">
                    <a:srgbClr val="000000">
                      <a:alpha val="43137"/>
                    </a:srgbClr>
                  </a:outerShdw>
                </a:effectLst>
                <a:sym typeface="+mn-ea"/>
              </a:rPr>
              <a:t>钢结构常见问题分享</a:t>
            </a:r>
            <a:br>
              <a:rPr lang="zh-CN" altLang="en-US" sz="4000" dirty="0">
                <a:effectLst>
                  <a:outerShdw blurRad="38100" dist="38100" dir="2700000" algn="tl">
                    <a:srgbClr val="000000">
                      <a:alpha val="43137"/>
                    </a:srgbClr>
                  </a:outerShdw>
                </a:effectLst>
                <a:sym typeface="+mn-ea"/>
              </a:rPr>
            </a:br>
            <a:endParaRPr lang="zh-CN" altLang="en-US"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2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3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3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3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3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3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9.xml><?xml version="1.0" encoding="utf-8"?>
<p:tagLst xmlns:p="http://schemas.openxmlformats.org/presentationml/2006/main">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78"/>
  <p:tag name="KSO_WM_TEMPLATE_MASTER_TYPE" val="1"/>
  <p:tag name="KSO_WM_TEMPLATE_THUMBS_INDEX" val="1、4、7、13、18、19、20、21、22、26、31、35、36、37、38"/>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2.xml><?xml version="1.0" encoding="utf-8"?>
<p:tagLst xmlns:p="http://schemas.openxmlformats.org/presentationml/2006/main">
  <p:tag name="KSO_WM_UNIT_PLACING_PICTURE_USER_VIEWPORT" val="{&quot;height&quot;:3006,&quot;width&quot;:5160}"/>
</p:tagLst>
</file>

<file path=ppt/tags/tag50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8.xml><?xml version="1.0" encoding="utf-8"?>
<p:tagLst xmlns:p="http://schemas.openxmlformats.org/presentationml/2006/main">
  <p:tag name="KSO_WM_UNIT_TABLE_BEAUTIFY" val="smartTable{f9e0d9b5-afd7-4199-a938-22ef987182e5}"/>
  <p:tag name="TABLE_ENDDRAG_ORIGIN_RECT" val="589*120"/>
  <p:tag name="TABLE_ENDDRAG_RECT" val="93*174*589*120"/>
</p:tagLst>
</file>

<file path=ppt/tags/tag53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5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19*a*1"/>
  <p:tag name="KSO_WM_TEMPLATE_CATEGORY" val="custom"/>
  <p:tag name="KSO_WM_TEMPLATE_INDEX" val="2020283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您的耐心观看"/>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19*b*1"/>
  <p:tag name="KSO_WM_TEMPLATE_CATEGORY" val="custom"/>
  <p:tag name="KSO_WM_TEMPLATE_INDEX" val="20202837"/>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Lst>
</file>

<file path=ppt/tags/tag554.xml><?xml version="1.0" encoding="utf-8"?>
<p:tagLst xmlns:p="http://schemas.openxmlformats.org/presentationml/2006/main">
  <p:tag name="KSO_WM_SLIDE_ID" val="custom20202837_19"/>
  <p:tag name="KSO_WM_TEMPLATE_SUBCATEGORY" val="0"/>
  <p:tag name="KSO_WM_TEMPLATE_MASTER_TYPE" val="1"/>
  <p:tag name="KSO_WM_TEMPLATE_COLOR_TYPE" val="1"/>
  <p:tag name="KSO_WM_SLIDE_ITEM_CNT" val="0"/>
  <p:tag name="KSO_WM_SLIDE_INDEX" val="19"/>
  <p:tag name="KSO_WM_TAG_VERSION" val="1.0"/>
  <p:tag name="KSO_WM_BEAUTIFY_FLAG" val="#wm#"/>
  <p:tag name="KSO_WM_TEMPLATE_CATEGORY" val="custom"/>
  <p:tag name="KSO_WM_TEMPLATE_INDEX" val="20202837"/>
  <p:tag name="KSO_WM_SLIDE_TYPE" val="endPage"/>
  <p:tag name="KSO_WM_SLIDE_SUBTYPE" val="pureTxt"/>
  <p:tag name="KSO_WM_SLIDE_LAYOUT" val="a_b"/>
  <p:tag name="KSO_WM_SLIDE_LAYOUT_CNT" val="1_1"/>
</p:tagLst>
</file>

<file path=ppt/tags/tag555.xml><?xml version="1.0" encoding="utf-8"?>
<p:tagLst xmlns:p="http://schemas.openxmlformats.org/presentationml/2006/main">
  <p:tag name="COMMONDATA" val="eyJoZGlkIjoiZjBiNTlhYjIzZTI5NTUxYTVmZGNmNDRlNTk3OWRlZTgifQ=="/>
  <p:tag name="KSO_WPP_MARK_KEY" val="3dc4d525-7945-479f-a235-2b9a9a55b16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VALUE" val="1619*1699"/>
  <p:tag name="KSO_WM_UNIT_HIGHLIGHT" val="0"/>
  <p:tag name="KSO_WM_UNIT_COMPATIBLE" val="0"/>
  <p:tag name="KSO_WM_UNIT_DIAGRAM_ISNUMVISUAL" val="0"/>
  <p:tag name="KSO_WM_UNIT_DIAGRAM_ISREFERUNIT" val="0"/>
  <p:tag name="KSO_WM_UNIT_TYPE" val="d"/>
  <p:tag name="KSO_WM_UNIT_INDEX" val="1"/>
  <p:tag name="KSO_WM_UNIT_ID" val="custom20186547_9*d*1"/>
  <p:tag name="KSO_WM_TEMPLATE_CATEGORY" val="custom"/>
  <p:tag name="KSO_WM_TEMPLATE_INDEX" val="20186547"/>
  <p:tag name="KSO_WM_UNIT_LAYERLEVEL" val="1"/>
  <p:tag name="KSO_WM_TAG_VERSION" val="1.0"/>
  <p:tag name="KSO_WM_BEAUTIFY_FLAG" val="#wm#"/>
  <p:tag name="KSO_WM_UNIT_COLOR_SCHEME_SHAPE_ID" val="3"/>
  <p:tag name="KSO_WM_UNIT_COLOR_SCHEME_PARENT_PAGE" val="0_9"/>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99">
      <a:dk1>
        <a:srgbClr val="000000"/>
      </a:dk1>
      <a:lt1>
        <a:srgbClr val="FFFFFF"/>
      </a:lt1>
      <a:dk2>
        <a:srgbClr val="EEF6FC"/>
      </a:dk2>
      <a:lt2>
        <a:srgbClr val="FCFCFD"/>
      </a:lt2>
      <a:accent1>
        <a:srgbClr val="6F86A0"/>
      </a:accent1>
      <a:accent2>
        <a:srgbClr val="2F9BC1"/>
      </a:accent2>
      <a:accent3>
        <a:srgbClr val="20ADB0"/>
      </a:accent3>
      <a:accent4>
        <a:srgbClr val="35A550"/>
      </a:accent4>
      <a:accent5>
        <a:srgbClr val="7A9F3F"/>
      </a:accent5>
      <a:accent6>
        <a:srgbClr val="E5CA2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0</TotalTime>
  <Words>5313</Words>
  <Application>WPS 演示</Application>
  <PresentationFormat>全屏显示(16:9)</PresentationFormat>
  <Paragraphs>489</Paragraphs>
  <Slides>41</Slides>
  <Notes>1</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41</vt:i4>
      </vt:variant>
    </vt:vector>
  </HeadingPairs>
  <TitlesOfParts>
    <vt:vector size="65" baseType="lpstr">
      <vt:lpstr>Arial</vt:lpstr>
      <vt:lpstr>宋体</vt:lpstr>
      <vt:lpstr>Wingdings</vt:lpstr>
      <vt:lpstr>微软雅黑</vt:lpstr>
      <vt:lpstr>汉仪旗黑-85S</vt:lpstr>
      <vt:lpstr>黑体</vt:lpstr>
      <vt:lpstr>隶书</vt:lpstr>
      <vt:lpstr>Times New Roman</vt:lpstr>
      <vt:lpstr>Tempus Sans ITC</vt:lpstr>
      <vt:lpstr>幼圆</vt:lpstr>
      <vt:lpstr>思源黑体</vt:lpstr>
      <vt:lpstr>楷体</vt:lpstr>
      <vt:lpstr>Arial Unicode MS</vt:lpstr>
      <vt:lpstr>Calibri</vt:lpstr>
      <vt:lpstr>Wingdings</vt:lpstr>
      <vt:lpstr>等线</vt:lpstr>
      <vt:lpstr>PT Sans</vt:lpstr>
      <vt:lpstr>FontAwesome</vt:lpstr>
      <vt:lpstr>Gill Sans</vt:lpstr>
      <vt:lpstr>Gill Sans MT</vt:lpstr>
      <vt:lpstr>AMGDT</vt:lpstr>
      <vt:lpstr>6_Office 主题​​</vt:lpstr>
      <vt:lpstr>4_Office 主题​​</vt:lpstr>
      <vt:lpstr>2_Office 主题​​</vt:lpstr>
      <vt:lpstr>YJK5.1/5.2版本钢结构部分介绍及钢结构常见问题分享</vt:lpstr>
      <vt:lpstr>YJK5.1/5.2新版本钢结构部分介绍 </vt:lpstr>
      <vt:lpstr>YJK5.1/5.2新版本钢结构部分介绍 </vt:lpstr>
      <vt:lpstr>PowerPoint 演示文稿</vt:lpstr>
      <vt:lpstr>PowerPoint 演示文稿</vt:lpstr>
      <vt:lpstr>PowerPoint 演示文稿</vt:lpstr>
      <vt:lpstr>PowerPoint 演示文稿</vt:lpstr>
      <vt:lpstr>PowerPoint 演示文稿</vt:lpstr>
      <vt:lpstr>钢结构常见问题分享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我心随风</cp:lastModifiedBy>
  <cp:revision>2040</cp:revision>
  <dcterms:created xsi:type="dcterms:W3CDTF">2019-12-11T03:01:00Z</dcterms:created>
  <dcterms:modified xsi:type="dcterms:W3CDTF">2022-12-14T21:48:51Z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248582A55CD349C784E0CFBE463FBB10</vt:lpwstr>
  </property>
</Properties>
</file>