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97" r:id="rId3"/>
    <p:sldId id="3228" r:id="rId5"/>
    <p:sldId id="2786" r:id="rId6"/>
    <p:sldId id="2146" r:id="rId7"/>
    <p:sldId id="1948" r:id="rId8"/>
    <p:sldId id="3199" r:id="rId9"/>
    <p:sldId id="3200" r:id="rId10"/>
    <p:sldId id="3201" r:id="rId11"/>
    <p:sldId id="3202" r:id="rId12"/>
    <p:sldId id="3203" r:id="rId13"/>
    <p:sldId id="3204" r:id="rId14"/>
    <p:sldId id="3206" r:id="rId15"/>
    <p:sldId id="3207" r:id="rId16"/>
    <p:sldId id="3210" r:id="rId17"/>
    <p:sldId id="3211" r:id="rId18"/>
    <p:sldId id="3212" r:id="rId19"/>
    <p:sldId id="3208" r:id="rId20"/>
    <p:sldId id="3216" r:id="rId21"/>
    <p:sldId id="3217" r:id="rId22"/>
    <p:sldId id="3218" r:id="rId23"/>
    <p:sldId id="1048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yjk" initials="y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20CFC"/>
    <a:srgbClr val="FF0000"/>
    <a:srgbClr val="FC5B0C"/>
    <a:srgbClr val="1B16DA"/>
    <a:srgbClr val="450C8D"/>
    <a:srgbClr val="ED0DFB"/>
    <a:srgbClr val="F810DF"/>
    <a:srgbClr val="1D41D5"/>
    <a:srgbClr val="17C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7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>
        <p:guide orient="horz" pos="1252"/>
        <p:guide pos="34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8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64720" y="-2562986"/>
            <a:ext cx="11961157" cy="5983164"/>
            <a:chOff x="-264720" y="-2562986"/>
            <a:chExt cx="11961157" cy="5983164"/>
          </a:xfrm>
        </p:grpSpPr>
        <p:sp>
          <p:nvSpPr>
            <p:cNvPr id="9" name="任意多边形: 形状 8"/>
            <p:cNvSpPr/>
            <p:nvPr/>
          </p:nvSpPr>
          <p:spPr>
            <a:xfrm rot="19992040">
              <a:off x="-264720" y="-2532859"/>
              <a:ext cx="11961157" cy="5953037"/>
            </a:xfrm>
            <a:custGeom>
              <a:avLst/>
              <a:gdLst>
                <a:gd name="connsiteX0" fmla="*/ 1071915 w 11961157"/>
                <a:gd name="connsiteY0" fmla="*/ 0 h 5953037"/>
                <a:gd name="connsiteX1" fmla="*/ 11961157 w 11961157"/>
                <a:gd name="connsiteY1" fmla="*/ 5500392 h 5953037"/>
                <a:gd name="connsiteX2" fmla="*/ 11732516 w 11961157"/>
                <a:gd name="connsiteY2" fmla="*/ 5953037 h 5953037"/>
                <a:gd name="connsiteX3" fmla="*/ 565378 w 11961157"/>
                <a:gd name="connsiteY3" fmla="*/ 5953037 h 5953037"/>
                <a:gd name="connsiteX4" fmla="*/ 0 w 11961157"/>
                <a:gd name="connsiteY4" fmla="*/ 5387659 h 5953037"/>
                <a:gd name="connsiteX5" fmla="*/ 0 w 11961157"/>
                <a:gd name="connsiteY5" fmla="*/ 2122090 h 595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1157" h="5953037">
                  <a:moveTo>
                    <a:pt x="1071915" y="0"/>
                  </a:moveTo>
                  <a:lnTo>
                    <a:pt x="11961157" y="5500392"/>
                  </a:lnTo>
                  <a:lnTo>
                    <a:pt x="11732516" y="5953037"/>
                  </a:lnTo>
                  <a:lnTo>
                    <a:pt x="565378" y="5953037"/>
                  </a:lnTo>
                  <a:cubicBezTo>
                    <a:pt x="253128" y="5953037"/>
                    <a:pt x="0" y="5699909"/>
                    <a:pt x="0" y="5387659"/>
                  </a:cubicBezTo>
                  <a:lnTo>
                    <a:pt x="0" y="212209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 rot="19992040">
              <a:off x="-123905" y="-2562986"/>
              <a:ext cx="11764647" cy="5745954"/>
            </a:xfrm>
            <a:custGeom>
              <a:avLst/>
              <a:gdLst>
                <a:gd name="connsiteX0" fmla="*/ 882177 w 11764647"/>
                <a:gd name="connsiteY0" fmla="*/ 0 h 5745954"/>
                <a:gd name="connsiteX1" fmla="*/ 11764647 w 11764647"/>
                <a:gd name="connsiteY1" fmla="*/ 5496973 h 5745954"/>
                <a:gd name="connsiteX2" fmla="*/ 11638882 w 11764647"/>
                <a:gd name="connsiteY2" fmla="*/ 5745954 h 5745954"/>
                <a:gd name="connsiteX3" fmla="*/ 565378 w 11764647"/>
                <a:gd name="connsiteY3" fmla="*/ 5745954 h 5745954"/>
                <a:gd name="connsiteX4" fmla="*/ 0 w 11764647"/>
                <a:gd name="connsiteY4" fmla="*/ 5180576 h 5745954"/>
                <a:gd name="connsiteX5" fmla="*/ 0 w 11764647"/>
                <a:gd name="connsiteY5" fmla="*/ 1746464 h 574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4647" h="5745954">
                  <a:moveTo>
                    <a:pt x="882177" y="0"/>
                  </a:moveTo>
                  <a:lnTo>
                    <a:pt x="11764647" y="5496973"/>
                  </a:lnTo>
                  <a:lnTo>
                    <a:pt x="11638882" y="5745954"/>
                  </a:lnTo>
                  <a:lnTo>
                    <a:pt x="565378" y="5745954"/>
                  </a:lnTo>
                  <a:cubicBezTo>
                    <a:pt x="253128" y="5745954"/>
                    <a:pt x="0" y="5492826"/>
                    <a:pt x="0" y="5180576"/>
                  </a:cubicBezTo>
                  <a:lnTo>
                    <a:pt x="0" y="17464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F92DB"/>
                </a:gs>
                <a:gs pos="100000">
                  <a:srgbClr val="16538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7147091" y="5537912"/>
            <a:ext cx="5286552" cy="2389441"/>
            <a:chOff x="7147091" y="5537912"/>
            <a:chExt cx="5286552" cy="2389441"/>
          </a:xfrm>
        </p:grpSpPr>
        <p:sp>
          <p:nvSpPr>
            <p:cNvPr id="12" name="任意多边形: 形状 11"/>
            <p:cNvSpPr/>
            <p:nvPr/>
          </p:nvSpPr>
          <p:spPr>
            <a:xfrm rot="19992040">
              <a:off x="7147091" y="5537912"/>
              <a:ext cx="5286552" cy="2389441"/>
            </a:xfrm>
            <a:custGeom>
              <a:avLst/>
              <a:gdLst>
                <a:gd name="connsiteX0" fmla="*/ 4941245 w 5286552"/>
                <a:gd name="connsiteY0" fmla="*/ 44430 h 2389441"/>
                <a:gd name="connsiteX1" fmla="*/ 5286552 w 5286552"/>
                <a:gd name="connsiteY1" fmla="*/ 565378 h 2389441"/>
                <a:gd name="connsiteX2" fmla="*/ 5286552 w 5286552"/>
                <a:gd name="connsiteY2" fmla="*/ 1288469 h 2389441"/>
                <a:gd name="connsiteX3" fmla="*/ 4730427 w 5286552"/>
                <a:gd name="connsiteY3" fmla="*/ 2389441 h 2389441"/>
                <a:gd name="connsiteX4" fmla="*/ 0 w 5286552"/>
                <a:gd name="connsiteY4" fmla="*/ 0 h 2389441"/>
                <a:gd name="connsiteX5" fmla="*/ 4721174 w 5286552"/>
                <a:gd name="connsiteY5" fmla="*/ 0 h 2389441"/>
                <a:gd name="connsiteX6" fmla="*/ 4941245 w 5286552"/>
                <a:gd name="connsiteY6" fmla="*/ 44430 h 238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86552" h="2389441">
                  <a:moveTo>
                    <a:pt x="4941245" y="44430"/>
                  </a:moveTo>
                  <a:cubicBezTo>
                    <a:pt x="5144167" y="130259"/>
                    <a:pt x="5286552" y="331191"/>
                    <a:pt x="5286552" y="565378"/>
                  </a:cubicBezTo>
                  <a:lnTo>
                    <a:pt x="5286552" y="1288469"/>
                  </a:lnTo>
                  <a:lnTo>
                    <a:pt x="4730427" y="2389441"/>
                  </a:lnTo>
                  <a:lnTo>
                    <a:pt x="0" y="0"/>
                  </a:lnTo>
                  <a:lnTo>
                    <a:pt x="4721174" y="0"/>
                  </a:lnTo>
                  <a:cubicBezTo>
                    <a:pt x="4799236" y="0"/>
                    <a:pt x="4873604" y="15821"/>
                    <a:pt x="4941245" y="4443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9992040">
              <a:off x="7594501" y="5680442"/>
              <a:ext cx="4704048" cy="2180597"/>
            </a:xfrm>
            <a:custGeom>
              <a:avLst/>
              <a:gdLst>
                <a:gd name="connsiteX0" fmla="*/ 4358741 w 4704048"/>
                <a:gd name="connsiteY0" fmla="*/ 44430 h 2180597"/>
                <a:gd name="connsiteX1" fmla="*/ 4704048 w 4704048"/>
                <a:gd name="connsiteY1" fmla="*/ 565378 h 2180597"/>
                <a:gd name="connsiteX2" fmla="*/ 4704048 w 4704048"/>
                <a:gd name="connsiteY2" fmla="*/ 1414295 h 2180597"/>
                <a:gd name="connsiteX3" fmla="*/ 4316972 w 4704048"/>
                <a:gd name="connsiteY3" fmla="*/ 2180597 h 2180597"/>
                <a:gd name="connsiteX4" fmla="*/ 0 w 4704048"/>
                <a:gd name="connsiteY4" fmla="*/ 0 h 2180597"/>
                <a:gd name="connsiteX5" fmla="*/ 4138670 w 4704048"/>
                <a:gd name="connsiteY5" fmla="*/ 0 h 2180597"/>
                <a:gd name="connsiteX6" fmla="*/ 4358741 w 4704048"/>
                <a:gd name="connsiteY6" fmla="*/ 44430 h 218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4048" h="2180597">
                  <a:moveTo>
                    <a:pt x="4358741" y="44430"/>
                  </a:moveTo>
                  <a:cubicBezTo>
                    <a:pt x="4561663" y="130259"/>
                    <a:pt x="4704048" y="331191"/>
                    <a:pt x="4704048" y="565378"/>
                  </a:cubicBezTo>
                  <a:lnTo>
                    <a:pt x="4704048" y="1414295"/>
                  </a:lnTo>
                  <a:lnTo>
                    <a:pt x="4316972" y="2180597"/>
                  </a:lnTo>
                  <a:lnTo>
                    <a:pt x="0" y="0"/>
                  </a:lnTo>
                  <a:lnTo>
                    <a:pt x="4138670" y="0"/>
                  </a:lnTo>
                  <a:cubicBezTo>
                    <a:pt x="4216732" y="0"/>
                    <a:pt x="4291100" y="15821"/>
                    <a:pt x="4358741" y="444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F92DB"/>
                </a:gs>
                <a:gs pos="100000">
                  <a:srgbClr val="165380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48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3200" b="1"/>
            </a:lvl1pPr>
            <a:lvl2pPr>
              <a:buSzPct val="80000"/>
              <a:buFont typeface="Calibri" panose="020F0502020204030204" pitchFamily="34" charset="0"/>
              <a:buChar char="–"/>
              <a:defRPr sz="2665" b="1" i="0" baseline="0"/>
            </a:lvl2pPr>
            <a:lvl3pPr>
              <a:defRPr sz="2665" b="1" i="0" baseline="0"/>
            </a:lvl3pPr>
            <a:lvl4pPr>
              <a:defRPr sz="2400" b="1" i="0" baseline="0"/>
            </a:lvl4pPr>
            <a:lvl5pPr>
              <a:defRPr sz="2135" b="1" i="0"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 rot="20127232">
            <a:off x="-1091614" y="-810168"/>
            <a:ext cx="7479976" cy="8981526"/>
          </a:xfrm>
          <a:custGeom>
            <a:avLst/>
            <a:gdLst>
              <a:gd name="connsiteX0" fmla="*/ 2858042 w 7479976"/>
              <a:gd name="connsiteY0" fmla="*/ 0 h 8981526"/>
              <a:gd name="connsiteX1" fmla="*/ 7479976 w 7479976"/>
              <a:gd name="connsiteY1" fmla="*/ 2110833 h 8981526"/>
              <a:gd name="connsiteX2" fmla="*/ 7479976 w 7479976"/>
              <a:gd name="connsiteY2" fmla="*/ 8440350 h 8981526"/>
              <a:gd name="connsiteX3" fmla="*/ 6938800 w 7479976"/>
              <a:gd name="connsiteY3" fmla="*/ 8981526 h 8981526"/>
              <a:gd name="connsiteX4" fmla="*/ 5963410 w 7479976"/>
              <a:gd name="connsiteY4" fmla="*/ 8981526 h 8981526"/>
              <a:gd name="connsiteX5" fmla="*/ 0 w 7479976"/>
              <a:gd name="connsiteY5" fmla="*/ 6258043 h 898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79976" h="8981526">
                <a:moveTo>
                  <a:pt x="2858042" y="0"/>
                </a:moveTo>
                <a:lnTo>
                  <a:pt x="7479976" y="2110833"/>
                </a:lnTo>
                <a:lnTo>
                  <a:pt x="7479976" y="8440350"/>
                </a:lnTo>
                <a:cubicBezTo>
                  <a:pt x="7479976" y="8739233"/>
                  <a:pt x="7237683" y="8981526"/>
                  <a:pt x="6938800" y="8981526"/>
                </a:cubicBezTo>
                <a:lnTo>
                  <a:pt x="5963410" y="8981526"/>
                </a:lnTo>
                <a:lnTo>
                  <a:pt x="0" y="625804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 rot="20127232">
            <a:off x="-1115216" y="-720044"/>
            <a:ext cx="7279533" cy="8714812"/>
          </a:xfrm>
          <a:custGeom>
            <a:avLst/>
            <a:gdLst>
              <a:gd name="connsiteX0" fmla="*/ 2854423 w 7279533"/>
              <a:gd name="connsiteY0" fmla="*/ 0 h 8714812"/>
              <a:gd name="connsiteX1" fmla="*/ 7279533 w 7279533"/>
              <a:gd name="connsiteY1" fmla="*/ 2020944 h 8714812"/>
              <a:gd name="connsiteX2" fmla="*/ 7279533 w 7279533"/>
              <a:gd name="connsiteY2" fmla="*/ 8173636 h 8714812"/>
              <a:gd name="connsiteX3" fmla="*/ 6738357 w 7279533"/>
              <a:gd name="connsiteY3" fmla="*/ 8714812 h 8714812"/>
              <a:gd name="connsiteX4" fmla="*/ 5396759 w 7279533"/>
              <a:gd name="connsiteY4" fmla="*/ 8714812 h 8714812"/>
              <a:gd name="connsiteX5" fmla="*/ 0 w 7279533"/>
              <a:gd name="connsiteY5" fmla="*/ 6250118 h 871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533" h="8714812">
                <a:moveTo>
                  <a:pt x="2854423" y="0"/>
                </a:moveTo>
                <a:lnTo>
                  <a:pt x="7279533" y="2020944"/>
                </a:lnTo>
                <a:lnTo>
                  <a:pt x="7279533" y="8173636"/>
                </a:lnTo>
                <a:cubicBezTo>
                  <a:pt x="7279533" y="8472519"/>
                  <a:pt x="7037240" y="8714812"/>
                  <a:pt x="6738357" y="8714812"/>
                </a:cubicBezTo>
                <a:lnTo>
                  <a:pt x="5396759" y="8714812"/>
                </a:lnTo>
                <a:lnTo>
                  <a:pt x="0" y="6250118"/>
                </a:lnTo>
                <a:close/>
              </a:path>
            </a:pathLst>
          </a:custGeom>
          <a:gradFill>
            <a:gsLst>
              <a:gs pos="0">
                <a:srgbClr val="2F92DB"/>
              </a:gs>
              <a:gs pos="100000">
                <a:srgbClr val="16538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 rot="14592040">
            <a:off x="9605976" y="1073295"/>
            <a:ext cx="4910568" cy="2187489"/>
          </a:xfrm>
          <a:custGeom>
            <a:avLst/>
            <a:gdLst>
              <a:gd name="connsiteX0" fmla="*/ 4330618 w 4910568"/>
              <a:gd name="connsiteY0" fmla="*/ 2187489 h 2187489"/>
              <a:gd name="connsiteX1" fmla="*/ 0 w 4910568"/>
              <a:gd name="connsiteY1" fmla="*/ 0 h 2187489"/>
              <a:gd name="connsiteX2" fmla="*/ 4345190 w 4910568"/>
              <a:gd name="connsiteY2" fmla="*/ 1 h 2187489"/>
              <a:gd name="connsiteX3" fmla="*/ 4565261 w 4910568"/>
              <a:gd name="connsiteY3" fmla="*/ 44431 h 2187489"/>
              <a:gd name="connsiteX4" fmla="*/ 4910568 w 4910568"/>
              <a:gd name="connsiteY4" fmla="*/ 565379 h 2187489"/>
              <a:gd name="connsiteX5" fmla="*/ 4910568 w 4910568"/>
              <a:gd name="connsiteY5" fmla="*/ 1039349 h 21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0568" h="2187489">
                <a:moveTo>
                  <a:pt x="4330618" y="2187489"/>
                </a:moveTo>
                <a:lnTo>
                  <a:pt x="0" y="0"/>
                </a:lnTo>
                <a:lnTo>
                  <a:pt x="4345190" y="1"/>
                </a:lnTo>
                <a:cubicBezTo>
                  <a:pt x="4423252" y="1"/>
                  <a:pt x="4497620" y="15822"/>
                  <a:pt x="4565261" y="44431"/>
                </a:cubicBezTo>
                <a:cubicBezTo>
                  <a:pt x="4768183" y="130260"/>
                  <a:pt x="4910568" y="331192"/>
                  <a:pt x="4910568" y="565379"/>
                </a:cubicBezTo>
                <a:lnTo>
                  <a:pt x="4910568" y="103934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14592040">
            <a:off x="9935336" y="1021559"/>
            <a:ext cx="4328066" cy="1978645"/>
          </a:xfrm>
          <a:custGeom>
            <a:avLst/>
            <a:gdLst>
              <a:gd name="connsiteX0" fmla="*/ 4328066 w 4328066"/>
              <a:gd name="connsiteY0" fmla="*/ 1165174 h 1978645"/>
              <a:gd name="connsiteX1" fmla="*/ 3917164 w 4328066"/>
              <a:gd name="connsiteY1" fmla="*/ 1978645 h 1978645"/>
              <a:gd name="connsiteX2" fmla="*/ 0 w 4328066"/>
              <a:gd name="connsiteY2" fmla="*/ 0 h 1978645"/>
              <a:gd name="connsiteX3" fmla="*/ 3762688 w 4328066"/>
              <a:gd name="connsiteY3" fmla="*/ 0 h 1978645"/>
              <a:gd name="connsiteX4" fmla="*/ 3982759 w 4328066"/>
              <a:gd name="connsiteY4" fmla="*/ 44430 h 1978645"/>
              <a:gd name="connsiteX5" fmla="*/ 4328066 w 4328066"/>
              <a:gd name="connsiteY5" fmla="*/ 565378 h 19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066" h="1978645">
                <a:moveTo>
                  <a:pt x="4328066" y="1165174"/>
                </a:moveTo>
                <a:lnTo>
                  <a:pt x="3917164" y="1978645"/>
                </a:lnTo>
                <a:lnTo>
                  <a:pt x="0" y="0"/>
                </a:lnTo>
                <a:lnTo>
                  <a:pt x="3762688" y="0"/>
                </a:lnTo>
                <a:cubicBezTo>
                  <a:pt x="3840750" y="0"/>
                  <a:pt x="3915118" y="15821"/>
                  <a:pt x="3982759" y="44430"/>
                </a:cubicBezTo>
                <a:cubicBezTo>
                  <a:pt x="4185681" y="130259"/>
                  <a:pt x="4328066" y="331191"/>
                  <a:pt x="4328066" y="565378"/>
                </a:cubicBezTo>
                <a:close/>
              </a:path>
            </a:pathLst>
          </a:custGeom>
          <a:gradFill>
            <a:gsLst>
              <a:gs pos="0">
                <a:srgbClr val="2F92DB"/>
              </a:gs>
              <a:gs pos="100000">
                <a:srgbClr val="16538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 rot="20127232">
            <a:off x="-1117030" y="-603942"/>
            <a:ext cx="6576860" cy="8569074"/>
          </a:xfrm>
          <a:custGeom>
            <a:avLst/>
            <a:gdLst>
              <a:gd name="connsiteX0" fmla="*/ 2858042 w 6576860"/>
              <a:gd name="connsiteY0" fmla="*/ 0 h 8569074"/>
              <a:gd name="connsiteX1" fmla="*/ 6576860 w 6576860"/>
              <a:gd name="connsiteY1" fmla="*/ 1698381 h 8569074"/>
              <a:gd name="connsiteX2" fmla="*/ 6576860 w 6576860"/>
              <a:gd name="connsiteY2" fmla="*/ 8027898 h 8569074"/>
              <a:gd name="connsiteX3" fmla="*/ 6035684 w 6576860"/>
              <a:gd name="connsiteY3" fmla="*/ 8569074 h 8569074"/>
              <a:gd name="connsiteX4" fmla="*/ 5060294 w 6576860"/>
              <a:gd name="connsiteY4" fmla="*/ 8569074 h 8569074"/>
              <a:gd name="connsiteX5" fmla="*/ 0 w 6576860"/>
              <a:gd name="connsiteY5" fmla="*/ 6258043 h 85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6860" h="8569074">
                <a:moveTo>
                  <a:pt x="2858042" y="0"/>
                </a:moveTo>
                <a:lnTo>
                  <a:pt x="6576860" y="1698381"/>
                </a:lnTo>
                <a:lnTo>
                  <a:pt x="6576860" y="8027898"/>
                </a:lnTo>
                <a:cubicBezTo>
                  <a:pt x="6576860" y="8326781"/>
                  <a:pt x="6334567" y="8569074"/>
                  <a:pt x="6035684" y="8569074"/>
                </a:cubicBezTo>
                <a:lnTo>
                  <a:pt x="5060294" y="8569074"/>
                </a:lnTo>
                <a:lnTo>
                  <a:pt x="0" y="625804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 rot="20127232">
            <a:off x="-1159201" y="-517857"/>
            <a:ext cx="6394108" cy="8310439"/>
          </a:xfrm>
          <a:custGeom>
            <a:avLst/>
            <a:gdLst>
              <a:gd name="connsiteX0" fmla="*/ 2854423 w 6394108"/>
              <a:gd name="connsiteY0" fmla="*/ 0 h 8310439"/>
              <a:gd name="connsiteX1" fmla="*/ 6394108 w 6394108"/>
              <a:gd name="connsiteY1" fmla="*/ 1616571 h 8310439"/>
              <a:gd name="connsiteX2" fmla="*/ 6394108 w 6394108"/>
              <a:gd name="connsiteY2" fmla="*/ 7769263 h 8310439"/>
              <a:gd name="connsiteX3" fmla="*/ 5852932 w 6394108"/>
              <a:gd name="connsiteY3" fmla="*/ 8310439 h 8310439"/>
              <a:gd name="connsiteX4" fmla="*/ 4511334 w 6394108"/>
              <a:gd name="connsiteY4" fmla="*/ 8310439 h 8310439"/>
              <a:gd name="connsiteX5" fmla="*/ 0 w 6394108"/>
              <a:gd name="connsiteY5" fmla="*/ 6250118 h 831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4108" h="8310439">
                <a:moveTo>
                  <a:pt x="2854423" y="0"/>
                </a:moveTo>
                <a:lnTo>
                  <a:pt x="6394108" y="1616571"/>
                </a:lnTo>
                <a:lnTo>
                  <a:pt x="6394108" y="7769263"/>
                </a:lnTo>
                <a:cubicBezTo>
                  <a:pt x="6394108" y="8068146"/>
                  <a:pt x="6151815" y="8310439"/>
                  <a:pt x="5852932" y="8310439"/>
                </a:cubicBezTo>
                <a:lnTo>
                  <a:pt x="4511334" y="8310439"/>
                </a:lnTo>
                <a:lnTo>
                  <a:pt x="0" y="6250118"/>
                </a:lnTo>
                <a:close/>
              </a:path>
            </a:pathLst>
          </a:custGeom>
          <a:gradFill flip="none" rotWithShape="1">
            <a:gsLst>
              <a:gs pos="0">
                <a:srgbClr val="2F92DB"/>
              </a:gs>
              <a:gs pos="100000">
                <a:srgbClr val="16538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 rot="14592040">
            <a:off x="9605976" y="1073295"/>
            <a:ext cx="4910568" cy="2187489"/>
          </a:xfrm>
          <a:custGeom>
            <a:avLst/>
            <a:gdLst>
              <a:gd name="connsiteX0" fmla="*/ 4330618 w 4910568"/>
              <a:gd name="connsiteY0" fmla="*/ 2187489 h 2187489"/>
              <a:gd name="connsiteX1" fmla="*/ 0 w 4910568"/>
              <a:gd name="connsiteY1" fmla="*/ 0 h 2187489"/>
              <a:gd name="connsiteX2" fmla="*/ 4345190 w 4910568"/>
              <a:gd name="connsiteY2" fmla="*/ 1 h 2187489"/>
              <a:gd name="connsiteX3" fmla="*/ 4565261 w 4910568"/>
              <a:gd name="connsiteY3" fmla="*/ 44431 h 2187489"/>
              <a:gd name="connsiteX4" fmla="*/ 4910568 w 4910568"/>
              <a:gd name="connsiteY4" fmla="*/ 565379 h 2187489"/>
              <a:gd name="connsiteX5" fmla="*/ 4910568 w 4910568"/>
              <a:gd name="connsiteY5" fmla="*/ 1039349 h 218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0568" h="2187489">
                <a:moveTo>
                  <a:pt x="4330618" y="2187489"/>
                </a:moveTo>
                <a:lnTo>
                  <a:pt x="0" y="0"/>
                </a:lnTo>
                <a:lnTo>
                  <a:pt x="4345190" y="1"/>
                </a:lnTo>
                <a:cubicBezTo>
                  <a:pt x="4423252" y="1"/>
                  <a:pt x="4497620" y="15822"/>
                  <a:pt x="4565261" y="44431"/>
                </a:cubicBezTo>
                <a:cubicBezTo>
                  <a:pt x="4768183" y="130260"/>
                  <a:pt x="4910568" y="331192"/>
                  <a:pt x="4910568" y="565379"/>
                </a:cubicBezTo>
                <a:lnTo>
                  <a:pt x="4910568" y="103934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 rot="14592040">
            <a:off x="9935336" y="1021559"/>
            <a:ext cx="4328066" cy="1978645"/>
          </a:xfrm>
          <a:custGeom>
            <a:avLst/>
            <a:gdLst>
              <a:gd name="connsiteX0" fmla="*/ 4328066 w 4328066"/>
              <a:gd name="connsiteY0" fmla="*/ 1165174 h 1978645"/>
              <a:gd name="connsiteX1" fmla="*/ 3917164 w 4328066"/>
              <a:gd name="connsiteY1" fmla="*/ 1978645 h 1978645"/>
              <a:gd name="connsiteX2" fmla="*/ 0 w 4328066"/>
              <a:gd name="connsiteY2" fmla="*/ 0 h 1978645"/>
              <a:gd name="connsiteX3" fmla="*/ 3762688 w 4328066"/>
              <a:gd name="connsiteY3" fmla="*/ 0 h 1978645"/>
              <a:gd name="connsiteX4" fmla="*/ 3982759 w 4328066"/>
              <a:gd name="connsiteY4" fmla="*/ 44430 h 1978645"/>
              <a:gd name="connsiteX5" fmla="*/ 4328066 w 4328066"/>
              <a:gd name="connsiteY5" fmla="*/ 565378 h 197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066" h="1978645">
                <a:moveTo>
                  <a:pt x="4328066" y="1165174"/>
                </a:moveTo>
                <a:lnTo>
                  <a:pt x="3917164" y="1978645"/>
                </a:lnTo>
                <a:lnTo>
                  <a:pt x="0" y="0"/>
                </a:lnTo>
                <a:lnTo>
                  <a:pt x="3762688" y="0"/>
                </a:lnTo>
                <a:cubicBezTo>
                  <a:pt x="3840750" y="0"/>
                  <a:pt x="3915118" y="15821"/>
                  <a:pt x="3982759" y="44430"/>
                </a:cubicBezTo>
                <a:cubicBezTo>
                  <a:pt x="4185681" y="130259"/>
                  <a:pt x="4328066" y="331191"/>
                  <a:pt x="4328066" y="565378"/>
                </a:cubicBezTo>
                <a:close/>
              </a:path>
            </a:pathLst>
          </a:custGeom>
          <a:gradFill>
            <a:gsLst>
              <a:gs pos="0">
                <a:srgbClr val="2F92DB"/>
              </a:gs>
              <a:gs pos="100000">
                <a:srgbClr val="16538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2" y="0"/>
            <a:ext cx="12191999" cy="576000"/>
          </a:xfrm>
          <a:custGeom>
            <a:avLst/>
            <a:gdLst>
              <a:gd name="connsiteX0" fmla="*/ 8692920 w 12191999"/>
              <a:gd name="connsiteY0" fmla="*/ 0 h 540000"/>
              <a:gd name="connsiteX1" fmla="*/ 12191999 w 12191999"/>
              <a:gd name="connsiteY1" fmla="*/ 0 h 540000"/>
              <a:gd name="connsiteX2" fmla="*/ 12191999 w 12191999"/>
              <a:gd name="connsiteY2" fmla="*/ 540000 h 540000"/>
              <a:gd name="connsiteX3" fmla="*/ 8479856 w 12191999"/>
              <a:gd name="connsiteY3" fmla="*/ 540000 h 540000"/>
              <a:gd name="connsiteX4" fmla="*/ 8355463 w 12191999"/>
              <a:gd name="connsiteY4" fmla="*/ 0 h 540000"/>
              <a:gd name="connsiteX5" fmla="*/ 8506410 w 12191999"/>
              <a:gd name="connsiteY5" fmla="*/ 0 h 540000"/>
              <a:gd name="connsiteX6" fmla="*/ 8293346 w 12191999"/>
              <a:gd name="connsiteY6" fmla="*/ 540000 h 540000"/>
              <a:gd name="connsiteX7" fmla="*/ 8142399 w 12191999"/>
              <a:gd name="connsiteY7" fmla="*/ 540000 h 540000"/>
              <a:gd name="connsiteX8" fmla="*/ 8018006 w 12191999"/>
              <a:gd name="connsiteY8" fmla="*/ 0 h 540000"/>
              <a:gd name="connsiteX9" fmla="*/ 8168954 w 12191999"/>
              <a:gd name="connsiteY9" fmla="*/ 0 h 540000"/>
              <a:gd name="connsiteX10" fmla="*/ 7955889 w 12191999"/>
              <a:gd name="connsiteY10" fmla="*/ 540000 h 540000"/>
              <a:gd name="connsiteX11" fmla="*/ 7804942 w 12191999"/>
              <a:gd name="connsiteY11" fmla="*/ 540000 h 540000"/>
              <a:gd name="connsiteX12" fmla="*/ 0 w 12191999"/>
              <a:gd name="connsiteY12" fmla="*/ 0 h 540000"/>
              <a:gd name="connsiteX13" fmla="*/ 7831496 w 12191999"/>
              <a:gd name="connsiteY13" fmla="*/ 0 h 540000"/>
              <a:gd name="connsiteX14" fmla="*/ 7618432 w 12191999"/>
              <a:gd name="connsiteY14" fmla="*/ 540000 h 540000"/>
              <a:gd name="connsiteX15" fmla="*/ 0 w 12191999"/>
              <a:gd name="connsiteY15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540000">
                <a:moveTo>
                  <a:pt x="8692920" y="0"/>
                </a:moveTo>
                <a:lnTo>
                  <a:pt x="12191999" y="0"/>
                </a:lnTo>
                <a:lnTo>
                  <a:pt x="12191999" y="540000"/>
                </a:lnTo>
                <a:lnTo>
                  <a:pt x="8479856" y="540000"/>
                </a:lnTo>
                <a:close/>
                <a:moveTo>
                  <a:pt x="8355463" y="0"/>
                </a:moveTo>
                <a:lnTo>
                  <a:pt x="8506410" y="0"/>
                </a:lnTo>
                <a:lnTo>
                  <a:pt x="8293346" y="540000"/>
                </a:lnTo>
                <a:lnTo>
                  <a:pt x="8142399" y="540000"/>
                </a:lnTo>
                <a:close/>
                <a:moveTo>
                  <a:pt x="8018006" y="0"/>
                </a:moveTo>
                <a:lnTo>
                  <a:pt x="8168954" y="0"/>
                </a:lnTo>
                <a:lnTo>
                  <a:pt x="7955889" y="540000"/>
                </a:lnTo>
                <a:lnTo>
                  <a:pt x="7804942" y="540000"/>
                </a:lnTo>
                <a:close/>
                <a:moveTo>
                  <a:pt x="0" y="0"/>
                </a:moveTo>
                <a:lnTo>
                  <a:pt x="7831496" y="0"/>
                </a:lnTo>
                <a:lnTo>
                  <a:pt x="7618432" y="540000"/>
                </a:lnTo>
                <a:lnTo>
                  <a:pt x="0" y="540000"/>
                </a:lnTo>
                <a:close/>
              </a:path>
            </a:pathLst>
          </a:custGeom>
          <a:gradFill flip="none" rotWithShape="1">
            <a:gsLst>
              <a:gs pos="0">
                <a:srgbClr val="2F92DB"/>
              </a:gs>
              <a:gs pos="100000">
                <a:srgbClr val="16538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EEAA-CCD0-43F5-9208-B375981BDCC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2F97-71B5-47F9-9000-DC2BE7946A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0"/>
          <p:cNvSpPr txBox="1"/>
          <p:nvPr/>
        </p:nvSpPr>
        <p:spPr>
          <a:xfrm>
            <a:off x="2204085" y="1680845"/>
            <a:ext cx="89020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charset="-122"/>
                <a:cs typeface="Times New Roman" panose="02020603050405020304" pitchFamily="18" charset="0"/>
                <a:sym typeface="Calibri" panose="020F0502020204030204" pitchFamily="34" charset="0"/>
              </a:rPr>
              <a:t>配筋异常及计算中断常见问题</a:t>
            </a:r>
            <a:endParaRPr lang="zh-CN" alt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微软雅黑" panose="020B050302020402020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7464" y="1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北京盈建科软件股份有限公司</a:t>
            </a:r>
            <a:br>
              <a:rPr lang="en-US" altLang="zh-CN" sz="1600" b="1" dirty="0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</a:br>
            <a:r>
              <a:rPr lang="en-US" altLang="zh-CN" sz="1600" b="1" dirty="0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(Beijing YJK Building Software Co., Ltd.)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7" name="文本框 31"/>
          <p:cNvSpPr txBox="1"/>
          <p:nvPr>
            <p:custDataLst>
              <p:tags r:id="rId1"/>
            </p:custDataLst>
          </p:nvPr>
        </p:nvSpPr>
        <p:spPr>
          <a:xfrm>
            <a:off x="4383405" y="3734435"/>
            <a:ext cx="3919855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1800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l">
              <a:lnSpc>
                <a:spcPct val="120000"/>
              </a:lnSpc>
              <a:spcBef>
                <a:spcPts val="0"/>
              </a:spcBef>
              <a:buFont typeface="Wingdings" panose="05000000000000000000" charset="0"/>
            </a:pPr>
            <a:r>
              <a:rPr lang="zh-CN" altLang="en-US" sz="2800" b="1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北京技术：</a:t>
            </a:r>
            <a:r>
              <a:rPr lang="zh-CN" altLang="en-US" sz="2800" b="1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申茂聪</a:t>
            </a:r>
            <a:endParaRPr lang="zh-CN" altLang="en-US" sz="2800" b="1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31"/>
          <p:cNvSpPr txBox="1"/>
          <p:nvPr>
            <p:custDataLst>
              <p:tags r:id="rId2"/>
            </p:custDataLst>
          </p:nvPr>
        </p:nvSpPr>
        <p:spPr>
          <a:xfrm>
            <a:off x="4948555" y="4516755"/>
            <a:ext cx="2790190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1800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l">
              <a:lnSpc>
                <a:spcPct val="120000"/>
              </a:lnSpc>
              <a:spcBef>
                <a:spcPts val="0"/>
              </a:spcBef>
              <a:buFont typeface="Wingdings" panose="05000000000000000000" charset="0"/>
            </a:pPr>
            <a:r>
              <a:rPr lang="en-US" altLang="zh-CN" sz="2800" b="1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2022</a:t>
            </a:r>
            <a:r>
              <a:rPr lang="zh-CN" altLang="en-US" sz="2800" b="1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年</a:t>
            </a:r>
            <a:r>
              <a:rPr lang="en-US" altLang="zh-CN" sz="2800" b="1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12</a:t>
            </a:r>
            <a:r>
              <a:rPr lang="zh-CN" altLang="en-US" sz="2800" b="1" spc="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月</a:t>
            </a:r>
            <a:endParaRPr lang="zh-CN" altLang="en-US" sz="2800" b="1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剪重比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17770" y="796925"/>
            <a:ext cx="6111875" cy="3283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70" y="4396105"/>
            <a:ext cx="6111240" cy="1299845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83870" y="1370965"/>
            <a:ext cx="4533900" cy="24530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参与有效质量系数不够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局部振动占比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地震影响系数最大值α</a:t>
            </a:r>
            <a:r>
              <a:rPr lang="zh-CN" altLang="en-US" baseline="-25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max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调整后，剪重比调整的剪力系数同样会等比例进行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放大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4019550"/>
            <a:ext cx="3813810" cy="270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49250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受剪承载力考虑薄弱层自动放大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43650" y="1435735"/>
            <a:ext cx="5498465" cy="2700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5" y="4109085"/>
            <a:ext cx="4692015" cy="2656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4200525"/>
            <a:ext cx="5498465" cy="236982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83870" y="1370965"/>
            <a:ext cx="5859780" cy="2829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当楼层受剪承载力之比略小于0.8（大于0.75）时建议勾选</a:t>
            </a:r>
            <a:endParaRPr lang="en-US" altLang="zh-CN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高级参数中可以修改迭代的幅度和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次数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只针对混凝土、型钢混凝土构件有效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对于已经是按刚度比判断出来的软弱层，软件仍继续调整配筋至非薄弱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计算中断相关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38580" y="1289685"/>
            <a:ext cx="44049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defRPr/>
            </a:pP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二、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计算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中断相关总结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4150" y="2221865"/>
            <a:ext cx="5077460" cy="2009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不清楚的错误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捕获异常错误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出现意错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求解错误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计算中断相关总结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不清楚的错误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0380" y="603885"/>
            <a:ext cx="6177280" cy="3430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80" y="4034790"/>
            <a:ext cx="6993890" cy="255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94360" y="1327785"/>
            <a:ext cx="365061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施工模拟求解器失败</a:t>
            </a:r>
            <a:r>
              <a:rPr lang="en-US" altLang="zh-CN" sz="2000" b="0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不清楚的错误导致节点出现机构，此时基本可以确定是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楼层施工次序有误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，可到轴测简图里进行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查看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计算中断相关总结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捕获异常错误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5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6865" y="1122998"/>
            <a:ext cx="5270500" cy="1931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94360" y="1257300"/>
            <a:ext cx="59328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建模的不合理导致的，基本都是因为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剪力墙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单元不协调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导致的，平时常见的分为两大类型，一类是上下剪力墙节点不对应，另一类就是存在较小墙段，导致与相邻构件或者相邻层剪力墙不协调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680" y="3122295"/>
            <a:ext cx="7512685" cy="336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计算中断相关总结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出现意外错误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584" descr="意外错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29430" y="743585"/>
            <a:ext cx="6390005" cy="3353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94360" y="1256665"/>
            <a:ext cx="3674110" cy="1602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50000"/>
              </a:lnSpc>
              <a:buClrTx/>
              <a:buSzTx/>
              <a:buFont typeface="Wingdings" panose="05000000000000000000" charset="0"/>
              <a:buNone/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出现意外错误同时出现在形成自由度以及节点质量之后，大部分原因是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授权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70" y="4263390"/>
            <a:ext cx="4632960" cy="115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计算中断相关总结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求解错误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581" descr="求解错误2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0" y="705485"/>
            <a:ext cx="6513830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" name="文本框 58"/>
          <p:cNvSpPr txBox="1"/>
          <p:nvPr/>
        </p:nvSpPr>
        <p:spPr>
          <a:xfrm>
            <a:off x="753745" y="1337310"/>
            <a:ext cx="3437890" cy="6838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模型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存在机构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8550" y="1898015"/>
            <a:ext cx="3437890" cy="29254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457200" indent="-457200">
              <a:buFont typeface="+mj-lt"/>
              <a:buAutoNum type="alphaL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考虑了重力二阶效应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lt"/>
              <a:buAutoNum type="alphaL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错层梁处刚性杆铰接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>
              <a:buFont typeface="+mj-lt"/>
              <a:buAutoNum type="alphaL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多塔划分不合理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>
              <a:buFont typeface="+mj-lt"/>
              <a:buAutoNum type="alphaL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定义了实体构件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>
              <a:buFont typeface="+mj-lt"/>
              <a:buAutoNum type="alphaLcPeriod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屋面撑定义单拉、压杆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5321935"/>
            <a:ext cx="4386580" cy="1344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其他报错整理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7525" y="974725"/>
            <a:ext cx="8430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defRPr/>
            </a:pPr>
            <a:r>
              <a:rPr lang="zh-CN" altLang="zh-CN" sz="32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三、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其他报错整理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" name="图片 -2147482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1735455"/>
            <a:ext cx="3918585" cy="2012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665480" y="3924935"/>
            <a:ext cx="5080000" cy="1845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问题原因：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常见是因为定义了实体构件或者存在异形单元的墙元等</a:t>
            </a:r>
            <a:endParaRPr lang="zh-CN" sz="24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解决方案</a:t>
            </a:r>
            <a:r>
              <a:rPr lang="zh-CN" sz="2400" b="1"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一般不影响计算的话，可以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忽略。</a:t>
            </a:r>
            <a:r>
              <a:rPr lang="en-US" b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 </a:t>
            </a:r>
            <a:endParaRPr lang="en-US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少数情况梁刚度系数异常，也会有这个提示，自定义删除清理一下即可</a:t>
            </a:r>
            <a:endParaRPr lang="zh-CN" altLang="en-US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-21474826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735455"/>
            <a:ext cx="5168265" cy="163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210300" y="3832860"/>
            <a:ext cx="50800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问题原因：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一般是梁刚度折减、连梁折减系数异常导致的</a:t>
            </a:r>
            <a:endParaRPr lang="zh-CN" sz="2400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解决方案：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因为有些情况看是看不出来的，所以直接用“自定义删除”清理一下即可。</a:t>
            </a:r>
            <a:endParaRPr lang="zh-CN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endParaRPr lang="en-US" b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刚度系数错误可能会导致配筋设计卡死，也可能倒是无法计算完成；</a:t>
            </a:r>
            <a:endParaRPr lang="zh-CN" altLang="en-US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831205" y="554990"/>
            <a:ext cx="0" cy="6229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其他报错整理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3" name="图片 -21474826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" y="1076325"/>
            <a:ext cx="9547860" cy="856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753745" y="2098040"/>
            <a:ext cx="104622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问题原因：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可能是含有柱帽，但是柱帽存在异常信息；也可能是存在异常的层间板信息</a:t>
            </a:r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解决方案：</a:t>
            </a:r>
            <a:r>
              <a:rPr lang="zh-CN">
                <a:latin typeface="Calibri" panose="020F0502020204030204" pitchFamily="34" charset="0"/>
                <a:ea typeface="宋体" panose="02010600030101010101" pitchFamily="2" charset="-122"/>
              </a:rPr>
              <a:t>如果是存在柱帽，可以</a:t>
            </a:r>
            <a:r>
              <a:rPr lang="zh-CN" b="0">
                <a:latin typeface="Calibri" panose="020F0502020204030204" pitchFamily="34" charset="0"/>
                <a:ea typeface="宋体" panose="02010600030101010101" pitchFamily="2" charset="-122"/>
              </a:rPr>
              <a:t>统一裁剪一下；如果是层间板，轴测简图里面查看下层间板是否有网格划分异常</a:t>
            </a:r>
            <a:endParaRPr lang="zh-CN" b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-21474826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783965"/>
            <a:ext cx="2718435" cy="941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523240" y="4933950"/>
            <a:ext cx="52070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问题原因：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地震计算参数的特征值分析方法按照默认的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“WYD-RITZ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”不太合适</a:t>
            </a:r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解决方案：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改为第一种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“LANCZOS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”再去计算即可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580" y="3414395"/>
            <a:ext cx="5791200" cy="13106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164580" y="4933950"/>
            <a:ext cx="52070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问题原因：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因为模型中存在多余节点或者构件偏心，将原本的一整根梁打断，那么原来的一整根梁上的线荷载长度就超过了打断之后的梁长，软件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就给出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了提示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解决方案：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软件会自行处理的，不需要人为干预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3240" y="3187700"/>
            <a:ext cx="11548110" cy="17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795645" y="3185160"/>
            <a:ext cx="15875" cy="3654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其他报错整理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3" name="图片 -2147482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822960"/>
            <a:ext cx="2672080" cy="177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53745" y="2700655"/>
            <a:ext cx="57791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问题原因：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文件损坏，读取不到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解决方案：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删掉工程文件夹下的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.yg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.ygt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在运行工程</a:t>
            </a:r>
            <a:endParaRPr lang="zh-CN" altLang="en-US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70" y="822960"/>
            <a:ext cx="4091940" cy="18776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64630" y="2946400"/>
            <a:ext cx="57791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解决方案：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工程打包后就好</a:t>
            </a:r>
            <a:endParaRPr lang="zh-CN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53745" y="3560445"/>
            <a:ext cx="11475720" cy="8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246495" y="568325"/>
            <a:ext cx="10795" cy="29819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5" y="3579495"/>
            <a:ext cx="4676140" cy="23336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53745" y="6073140"/>
            <a:ext cx="7178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问题原因：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层间板存在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厚的板，或者定义蒙皮材料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后有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厚的板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解决方案：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修改板厚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即可</a:t>
            </a:r>
            <a:endParaRPr lang="zh-CN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7464" y="1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北京盈建科软件股份有限公司</a:t>
            </a:r>
            <a:br>
              <a:rPr lang="en-US" altLang="zh-CN" sz="1600" b="1" dirty="0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</a:br>
            <a:r>
              <a:rPr lang="en-US" altLang="zh-CN" sz="1600" b="1" dirty="0"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(Beijing YJK Building Software Co., Ltd.)</a:t>
            </a:r>
            <a:endParaRPr lang="zh-CN" altLang="en-US" sz="1600" b="1" dirty="0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2230" y="1478915"/>
            <a:ext cx="4257040" cy="15125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890" y="3206750"/>
            <a:ext cx="2532380" cy="22853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11250" y="692785"/>
            <a:ext cx="609600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模型检查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工具：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230" y="3206750"/>
            <a:ext cx="1615440" cy="22936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115" y="1478915"/>
            <a:ext cx="4955540" cy="4055745"/>
          </a:xfrm>
          <a:prstGeom prst="rect">
            <a:avLst/>
          </a:prstGeom>
        </p:spPr>
      </p:pic>
      <p:sp>
        <p:nvSpPr>
          <p:cNvPr id="4" name="圆角右箭头 3"/>
          <p:cNvSpPr/>
          <p:nvPr/>
        </p:nvSpPr>
        <p:spPr>
          <a:xfrm>
            <a:off x="8641080" y="989330"/>
            <a:ext cx="426085" cy="1054100"/>
          </a:xfrm>
          <a:prstGeom prst="bentArrow">
            <a:avLst>
              <a:gd name="adj1" fmla="val 31060"/>
              <a:gd name="adj2" fmla="val 1989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128125" y="692785"/>
            <a:ext cx="2028190" cy="684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>
              <a:buFont typeface="Wingdings" panose="05000000000000000000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计算前模型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检查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6652895" y="4123055"/>
            <a:ext cx="679450" cy="1896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7576185" y="4447540"/>
            <a:ext cx="2414270" cy="1572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7454265" y="5248910"/>
            <a:ext cx="121920" cy="781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612890" y="6029960"/>
            <a:ext cx="2028190" cy="684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>
              <a:buFont typeface="Wingdings" panose="05000000000000000000" charset="0"/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计算后构件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检查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其他报错整理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" y="951865"/>
            <a:ext cx="5668010" cy="37445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3745" y="5166995"/>
            <a:ext cx="599186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问题原因：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PK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转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YJK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，材料属性那里有误，导致钢梁按混凝土梁输出结果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解决方案：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转模型时通过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PK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导出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JWD</a:t>
            </a:r>
            <a:r>
              <a:rPr lang="zh-CN" altLang="en-US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文件，然后再导入</a:t>
            </a:r>
            <a:r>
              <a:rPr lang="en-US" alt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YJK</a:t>
            </a:r>
            <a:endParaRPr lang="en-US" altLang="zh-CN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932295" y="1774190"/>
            <a:ext cx="4726940" cy="2922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745605" y="5166995"/>
            <a:ext cx="59918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问题原因：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电脑显卡驱动版本低</a:t>
            </a:r>
            <a:endParaRPr lang="zh-CN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解决方案：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下载个鲁大师，更新下显卡</a:t>
            </a:r>
            <a:r>
              <a:rPr lang="zh-CN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驱动</a:t>
            </a:r>
            <a:endParaRPr lang="zh-CN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634480" y="591820"/>
            <a:ext cx="27305" cy="6266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11680" y="2967990"/>
            <a:ext cx="853249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6600" dirty="0"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THE END, THANK YOU!</a:t>
            </a:r>
            <a:endParaRPr lang="en-US" altLang="zh-CN" sz="6600" dirty="0">
              <a:latin typeface="Calibri" panose="020F0502020204030204" pitchFamily="34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75058" y="1717275"/>
            <a:ext cx="717575" cy="717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535" b="1" dirty="0">
                <a:latin typeface="微软雅黑" panose="020B0503020204020204" charset="-122"/>
                <a:ea typeface="微软雅黑" panose="020B0503020204020204" charset="-122"/>
              </a:rPr>
              <a:t>一</a:t>
            </a:r>
            <a:endParaRPr lang="zh-CN" altLang="en-US" sz="2535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675058" y="2985777"/>
            <a:ext cx="717575" cy="7175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535" b="1" dirty="0"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2535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486660" y="1717040"/>
            <a:ext cx="3131185" cy="7175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>
              <a:defRPr/>
            </a:pPr>
            <a:r>
              <a:rPr lang="zh-CN" altLang="en-US" sz="254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配筋异常相关</a:t>
            </a:r>
            <a:r>
              <a:rPr lang="zh-CN" altLang="en-US" sz="254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总结</a:t>
            </a:r>
            <a:endParaRPr lang="zh-CN" altLang="en-US" sz="254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2486660" y="2985770"/>
            <a:ext cx="3131185" cy="7175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zh-CN" sz="254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计算中断相关</a:t>
            </a:r>
            <a:r>
              <a:rPr lang="zh-CN" altLang="zh-CN" sz="254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总结</a:t>
            </a:r>
            <a:endParaRPr lang="zh-CN" altLang="zh-CN" sz="254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206121" y="77286"/>
            <a:ext cx="11026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内容</a:t>
            </a:r>
            <a:endParaRPr 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674423" y="4254507"/>
            <a:ext cx="717575" cy="7175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535" b="1" dirty="0">
                <a:latin typeface="微软雅黑" panose="020B0503020204020204" charset="-122"/>
                <a:ea typeface="微软雅黑" panose="020B0503020204020204" charset="-122"/>
              </a:rPr>
              <a:t>三</a:t>
            </a:r>
            <a:endParaRPr lang="zh-CN" altLang="en-US" sz="2535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486025" y="4254500"/>
            <a:ext cx="3131185" cy="7175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zh-CN" sz="254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其他报错</a:t>
            </a:r>
            <a:r>
              <a:rPr lang="zh-CN" altLang="zh-CN" sz="254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整理</a:t>
            </a:r>
            <a:endParaRPr lang="zh-CN" altLang="zh-CN" sz="254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18895" y="1106805"/>
            <a:ext cx="44653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defRPr/>
            </a:pPr>
            <a:r>
              <a:rPr lang="zh-CN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一、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配筋异常相关总结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4465" y="2038985"/>
            <a:ext cx="5077460" cy="3928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自定义荷载组合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楼层施工次序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0.2V0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调整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多塔定义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划分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温度荷载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剪重比调整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受剪承载力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考虑薄弱层自动放大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3230" y="796925"/>
            <a:ext cx="279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自定义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荷载组合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1215" y="3079750"/>
            <a:ext cx="5104130" cy="267144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435" y="3079750"/>
            <a:ext cx="4105910" cy="263144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435" y="656590"/>
            <a:ext cx="4105910" cy="224790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53745" y="1337310"/>
            <a:ext cx="5415915" cy="10604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自定义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的荷载组合，非自定义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工况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若采用此表，需勾选后点击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生成默认数据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楼层施工次序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53745" y="1337310"/>
            <a:ext cx="5415915" cy="1552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楼层局部构件的施工次序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有误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恒载工况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下内力特别大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计算简图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施工次序示意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快速定位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4130" y="796925"/>
            <a:ext cx="7087870" cy="3789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469640"/>
            <a:ext cx="6873240" cy="330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0.2V0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调整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6355" y="675005"/>
            <a:ext cx="6953250" cy="3801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5" y="3226435"/>
            <a:ext cx="4194810" cy="336042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594360" y="1370965"/>
            <a:ext cx="4277995" cy="1587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竖向构件不连续楼层应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分段调整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地下室由于加的挡墙或人防墙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比较多，一般不做调整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Font typeface="Wingdings" panose="05000000000000000000" charset="0"/>
              <a:buNone/>
            </a:pP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55" y="4578985"/>
            <a:ext cx="6952615" cy="1840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多塔定义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划分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94360" y="1282065"/>
            <a:ext cx="6183630" cy="1928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整体计算时，配筋正常，取包络后配筋超限特别多，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自动划分导致分塔有大悬挑构件甚至缺少约束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取包络的位置为各分塔构件，不包括地下室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分塔处斜向下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45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°划分，并与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15m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取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包络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7500" y="2280920"/>
            <a:ext cx="5301615" cy="42062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175" y="3321685"/>
            <a:ext cx="3371850" cy="316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cheme_154200"/>
          <p:cNvSpPr>
            <a:spLocks noChangeAspect="1"/>
          </p:cNvSpPr>
          <p:nvPr/>
        </p:nvSpPr>
        <p:spPr bwMode="auto">
          <a:xfrm>
            <a:off x="162358" y="66463"/>
            <a:ext cx="431842" cy="4303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endParaRPr lang="zh-CN" altLang="en-US"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4" name="文本框 10"/>
          <p:cNvSpPr txBox="1"/>
          <p:nvPr/>
        </p:nvSpPr>
        <p:spPr>
          <a:xfrm>
            <a:off x="753745" y="20955"/>
            <a:ext cx="6308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配筋异常相关</a:t>
            </a:r>
            <a:r>
              <a: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sym typeface="Calibri" panose="020F0502020204030204" pitchFamily="34" charset="0"/>
              </a:rPr>
              <a:t>总结</a:t>
            </a:r>
            <a:endParaRPr lang="en-US" altLang="zh-CN" sz="2400" b="1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3870" y="796925"/>
            <a:ext cx="279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荷载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745" y="3557905"/>
            <a:ext cx="4370705" cy="3219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45" y="3557270"/>
            <a:ext cx="4497705" cy="3220085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83870" y="1370965"/>
            <a:ext cx="7196455" cy="2068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计算时要考虑楼板面内的实际刚度，刚性楼板会约束梁的正常变形，产生过大的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轴力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buFont typeface="Wingdings" panose="05000000000000000000" charset="0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板配筋时若考虑温度作用需定义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弹性板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，考虑面内和面外的实际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刚度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70826_3*n_h_h_f*1_2_2_1"/>
  <p:tag name="KSO_WM_TEMPLATE_CATEGORY" val="diagram"/>
  <p:tag name="KSO_WM_TEMPLATE_INDEX" val="20170826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VALUE" val="36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170826_3*n_h_h_f*1_2_2_1"/>
  <p:tag name="KSO_WM_TEMPLATE_CATEGORY" val="diagram"/>
  <p:tag name="KSO_WM_TEMPLATE_INDEX" val="20170826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VALUE" val="36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PLACING_PICTURE_USER_VIEWPORT" val="{&quot;height&quot;:5088,&quot;width&quot;:11232}"/>
</p:tagLst>
</file>

<file path=ppt/tags/tag4.xml><?xml version="1.0" encoding="utf-8"?>
<p:tagLst xmlns:p="http://schemas.openxmlformats.org/presentationml/2006/main">
  <p:tag name="KSO_WM_UNIT_PLACING_PICTURE_USER_VIEWPORT" val="{&quot;height&quot;:6816,&quot;width&quot;:8592}"/>
</p:tagLst>
</file>

<file path=ppt/tags/tag5.xml><?xml version="1.0" encoding="utf-8"?>
<p:tagLst xmlns:p="http://schemas.openxmlformats.org/presentationml/2006/main">
  <p:tag name="KSO_WM_UNIT_PLACING_PICTURE_USER_VIEWPORT" val="{&quot;height&quot;:6432,&quot;width&quot;:13668}"/>
</p:tagLst>
</file>

<file path=ppt/tags/tag6.xml><?xml version="1.0" encoding="utf-8"?>
<p:tagLst xmlns:p="http://schemas.openxmlformats.org/presentationml/2006/main">
  <p:tag name="KSO_WM_UNIT_PLACING_PICTURE_USER_VIEWPORT" val="{&quot;height&quot;:5376,&quot;width&quot;:15024}"/>
</p:tagLst>
</file>

<file path=ppt/tags/tag7.xml><?xml version="1.0" encoding="utf-8"?>
<p:tagLst xmlns:p="http://schemas.openxmlformats.org/presentationml/2006/main">
  <p:tag name="KSO_WM_UNIT_PLACING_PICTURE_USER_VIEWPORT" val="{&quot;height&quot;:5281,&quot;width&quot;:10063}"/>
</p:tagLst>
</file>

<file path=ppt/tags/tag8.xml><?xml version="1.0" encoding="utf-8"?>
<p:tagLst xmlns:p="http://schemas.openxmlformats.org/presentationml/2006/main">
  <p:tag name="COMMONDATA" val="eyJoZGlkIjoiZDJlZjA0NzkwZjI5ODJhNThkMGMyNTk0ZWI0NDZlNjcifQ=="/>
  <p:tag name="KSO_WPP_MARK_KEY" val="e9b1d2c9-ddc3-4fe0-a818-30795abf84cb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1735</Words>
  <Application>WPS 演示</Application>
  <PresentationFormat>宽屏</PresentationFormat>
  <Paragraphs>203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隶书</vt:lpstr>
      <vt:lpstr>Calibri</vt:lpstr>
      <vt:lpstr>微软雅黑</vt:lpstr>
      <vt:lpstr>Times New Roman</vt:lpstr>
      <vt:lpstr>Wingdings</vt:lpstr>
      <vt:lpstr>等线</vt:lpstr>
      <vt:lpstr>Arial Unicode MS</vt:lpstr>
      <vt:lpstr>等线 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19830653@qq.com</dc:creator>
  <cp:lastModifiedBy>smc</cp:lastModifiedBy>
  <cp:revision>1445</cp:revision>
  <dcterms:created xsi:type="dcterms:W3CDTF">2019-04-25T08:59:00Z</dcterms:created>
  <dcterms:modified xsi:type="dcterms:W3CDTF">2022-12-07T13:56:35Z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36E4CD22C4804AB4ACCD5D743D8E449F</vt:lpwstr>
  </property>
</Properties>
</file>