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97" r:id="rId3"/>
    <p:sldId id="3249" r:id="rId5"/>
    <p:sldId id="3339" r:id="rId6"/>
    <p:sldId id="3203" r:id="rId7"/>
    <p:sldId id="3209" r:id="rId8"/>
    <p:sldId id="3213" r:id="rId9"/>
    <p:sldId id="3210" r:id="rId10"/>
    <p:sldId id="3211" r:id="rId11"/>
    <p:sldId id="3223" r:id="rId12"/>
    <p:sldId id="3224" r:id="rId13"/>
    <p:sldId id="3225" r:id="rId14"/>
    <p:sldId id="3226" r:id="rId15"/>
    <p:sldId id="3229" r:id="rId16"/>
    <p:sldId id="3232" r:id="rId17"/>
    <p:sldId id="3233" r:id="rId18"/>
    <p:sldId id="3234" r:id="rId19"/>
    <p:sldId id="3230" r:id="rId20"/>
    <p:sldId id="3243" r:id="rId21"/>
    <p:sldId id="3237" r:id="rId22"/>
    <p:sldId id="3238" r:id="rId23"/>
    <p:sldId id="3236" r:id="rId24"/>
    <p:sldId id="1474" r:id="rId25"/>
    <p:sldId id="2913" r:id="rId26"/>
    <p:sldId id="3244" r:id="rId27"/>
    <p:sldId id="3245" r:id="rId28"/>
    <p:sldId id="3246" r:id="rId29"/>
    <p:sldId id="3247" r:id="rId30"/>
    <p:sldId id="3300" r:id="rId31"/>
    <p:sldId id="3248" r:id="rId32"/>
    <p:sldId id="3313" r:id="rId33"/>
    <p:sldId id="3251" r:id="rId34"/>
    <p:sldId id="3253" r:id="rId35"/>
    <p:sldId id="3254" r:id="rId36"/>
    <p:sldId id="3416" r:id="rId37"/>
    <p:sldId id="3413" r:id="rId38"/>
    <p:sldId id="3091" r:id="rId39"/>
    <p:sldId id="3098" r:id="rId40"/>
    <p:sldId id="3099" r:id="rId41"/>
    <p:sldId id="1048" r:id="rId42"/>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yjk" initials="y"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20CFC"/>
    <a:srgbClr val="000000"/>
    <a:srgbClr val="ED0DFB"/>
    <a:srgbClr val="FC5B0C"/>
    <a:srgbClr val="1B16DA"/>
    <a:srgbClr val="450C8D"/>
    <a:srgbClr val="F810DF"/>
    <a:srgbClr val="1D41D5"/>
    <a:srgbClr val="17C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7" autoAdjust="0"/>
  </p:normalViewPr>
  <p:slideViewPr>
    <p:cSldViewPr snapToGrid="0">
      <p:cViewPr varScale="1">
        <p:scale>
          <a:sx n="104" d="100"/>
          <a:sy n="104" d="100"/>
        </p:scale>
        <p:origin x="870" y="114"/>
      </p:cViewPr>
      <p:guideLst>
        <p:guide orient="horz" pos="1150"/>
        <p:guide pos="35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207378模型1的弯矩均小于模型2的弯矩，故对应的配筋面积是模型1小于模型2。</a:t>
            </a:r>
            <a:endParaRPr lang="en-US" altLang="zh-CN">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207378</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207378和模型1相比，模型2的弯矩大，是由于模型1中墙体处于变厚度处，勾选梁“板元变厚度区域的边界弯矩磨平处理”（此参数详最后面的截图介绍），舍弃了变厚度位置处的节点弯矩值，故单元平均值交模型2小。</a:t>
            </a:r>
            <a:endParaRPr lang="en-US" altLang="zh-CN">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202592</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r>
              <a:rPr lang="en-US" altLang="zh-CN">
                <a:sym typeface="+mn-ea"/>
              </a:rPr>
              <a:t>202592</a:t>
            </a:r>
            <a:r>
              <a:rPr lang="en-US" altLang="zh-CN"/>
              <a:t>-</a:t>
            </a:r>
            <a:r>
              <a:rPr lang="en-US" altLang="zh-CN" b="1" dirty="0">
                <a:latin typeface="微软雅黑" panose="020B0503020204020204" charset="-122"/>
                <a:ea typeface="微软雅黑" panose="020B0503020204020204" charset="-122"/>
                <a:cs typeface="微软雅黑" panose="020B0503020204020204" charset="-122"/>
                <a:sym typeface="+mn-ea"/>
              </a:rPr>
              <a:t>防水板分两步进行计算，先算防水板有限元计算和配筋计算；再计算独立基础或承台，考虑防水板传递过来的荷载。所以独立基础的配筋以基本模型中为准。</a:t>
            </a:r>
            <a:endParaRPr lang="en-US" altLang="zh-CN" b="1" dirty="0">
              <a:latin typeface="微软雅黑" panose="020B0503020204020204" charset="-122"/>
              <a:ea typeface="微软雅黑" panose="020B0503020204020204" charset="-122"/>
              <a:cs typeface="微软雅黑" panose="020B0503020204020204" charset="-122"/>
              <a:sym typeface="+mn-ea"/>
            </a:endParaRPr>
          </a:p>
          <a:p>
            <a:pPr indent="0"/>
            <a:r>
              <a:rPr lang="en-US" altLang="zh-CN"/>
              <a:t>基本模型与防水板模型中，独立基础处配筋不一致处，在防水板模型中有人防荷载，且人防荷载起控制作用。人防荷载作用在防水板上，查看参数设置，未勾选“防水板荷载所有组合都传递到基础”，则值只传递高水组合，人防等其余防水板上荷载未传递到基础，故基本模型中独立基础配筋小于防水板模型中独立基础配筋。</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202592基本模型与防水板模型中，独立基础处配筋不一致处，在防水板模型中有人防荷载，且人防荷载起控制作用。人防荷载作用在防水板上，查看参数设置，未勾选“防水板荷载所有组合都传递到基础”，则值只传递高水组合，人防等其余防水板上荷载未传递到基础，故基本模型中独立基础配筋小于防水板模型中独立基础配筋。</a:t>
            </a:r>
            <a:endParaRPr lang="en-US" altLang="zh-CN">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202592</a:t>
            </a:r>
            <a:r>
              <a:rPr lang="zh-CN" b="1">
                <a:latin typeface="微软雅黑" panose="020B0503020204020204" charset="-122"/>
                <a:ea typeface="微软雅黑" panose="020B0503020204020204" charset="-122"/>
                <a:cs typeface="微软雅黑" panose="020B0503020204020204" charset="-122"/>
                <a:sym typeface="+mn-ea"/>
              </a:rPr>
              <a:t>勾选“防水板荷载所有组合都传递到基础”后，所有组合都传递给独立基础，基本模型中独立基础的配筋大于防水板中的配筋</a:t>
            </a:r>
            <a:endParaRPr lang="zh-CN" b="1">
              <a:latin typeface="微软雅黑" panose="020B0503020204020204" charset="-122"/>
              <a:ea typeface="微软雅黑" panose="020B0503020204020204" charset="-122"/>
              <a:cs typeface="微软雅黑" panose="020B0503020204020204" charset="-122"/>
            </a:endParaRPr>
          </a:p>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201649</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201649查看非线性计算文件，没有进行非线性迭代，计算就中止了。查看计算过程文件CAL_MID.dat-ERR，有两个错误“[ERROR]出现错误！[ERROR]不能打开数据库文件!”推测是读取上部结构数据出错，返回到建模中，修复模型、清理多余构件和荷载，模型退出正常，无错误；数检出现了错误“[ERROR]梁单元悬空”，在轴测简图中查找出现悬空的梁单元，</a:t>
            </a:r>
            <a:endParaRPr lang="en-US" altLang="zh-CN">
              <a:sym typeface="+mn-ea"/>
            </a:endParaRPr>
          </a:p>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201649在轴测简图中查找出现悬空的梁单元，发现是双层连梁中第二层连梁显示悬空，与两边的墙未连接。返回建模中，删除第二层连梁，数检正常，上部计算正常完成，基础计算也能正常完成。承台配筋能正常显示。</a:t>
            </a:r>
            <a:endParaRPr lang="en-US" altLang="zh-CN">
              <a:sym typeface="+mn-ea"/>
            </a:endParaRPr>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t>用户经常问的问题，为什么上部荷载与桩反力不平衡。</a:t>
            </a:r>
            <a:endParaRPr lang="zh-CN"/>
          </a:p>
          <a:p>
            <a:r>
              <a:rPr lang="en-US" altLang="zh-CN"/>
              <a:t>202344-桩反力小于柱底内力——</a:t>
            </a:r>
            <a:r>
              <a:rPr lang="zh-CN" altLang="en-US"/>
              <a:t>分离式基础，就地平衡，连在一起整体式基础，整体协调</a:t>
            </a:r>
            <a:r>
              <a:rPr lang="zh-CN" altLang="en-US"/>
              <a:t>受力，不平衡。</a:t>
            </a:r>
            <a:endParaRPr lang="en-US" altLang="zh-CN"/>
          </a:p>
          <a:p>
            <a:r>
              <a:rPr lang="en-US" altLang="zh-CN"/>
              <a:t>对于刚体基础和不连在一起的有限元基础，桩反力与上部荷载就地平衡。对于连在一起的有限元基础，整体基础模型的桩反力与上部荷载是平衡的；但是，由于有限元基础整体协调受力，故桩反力与上部荷载不能就地平衡，即每一墙肢或柱下桩反力与上部荷载不平衡。</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双层梁中的第二道梁（层间梁）悬空，是因为层间梁位置与剪力墙无法协调导致的。最简单的判断就是看网格划分，在层间梁位置对应的剪力墙没有网格节点，即出口节点没协调上。正常来讲，壳元梁上下节点都应该对应墙的网格节点，如下截图中的楼层梁。</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203224</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208097</a:t>
            </a:r>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207992</a:t>
            </a:r>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solidFill>
                  <a:srgbClr val="000000"/>
                </a:solidFill>
                <a:latin typeface="Times New Roman" panose="02020603050405020304" pitchFamily="18" charset="0"/>
                <a:ea typeface="宋体" panose="02010600030101010101" pitchFamily="2" charset="-122"/>
                <a:sym typeface="+mn-ea"/>
              </a:rPr>
              <a:t>拉梁的计算和配筋采用交叉梁的计算模型，计算中以柱为拉梁计算的固定支座（不考虑墙）</a:t>
            </a:r>
            <a:r>
              <a:rPr lang="en-US" altLang="zh-CN">
                <a:solidFill>
                  <a:srgbClr val="000000"/>
                </a:solidFill>
                <a:latin typeface="Times New Roman" panose="02020603050405020304" pitchFamily="18" charset="0"/>
                <a:ea typeface="宋体" panose="02010600030101010101" pitchFamily="2" charset="-122"/>
                <a:sym typeface="+mn-ea"/>
              </a:rPr>
              <a:t>,</a:t>
            </a:r>
            <a:r>
              <a:rPr lang="zh-CN">
                <a:solidFill>
                  <a:srgbClr val="000000"/>
                </a:solidFill>
                <a:latin typeface="Times New Roman" panose="02020603050405020304" pitchFamily="18" charset="0"/>
                <a:ea typeface="宋体" panose="02010600030101010101" pitchFamily="2" charset="-122"/>
                <a:sym typeface="+mn-ea"/>
              </a:rPr>
              <a:t>拉梁上作用有如下荷载类型：</a:t>
            </a:r>
            <a:endParaRPr lang="zh-CN">
              <a:solidFill>
                <a:srgbClr val="000000"/>
              </a:solidFill>
              <a:latin typeface="Times New Roman" panose="02020603050405020304" pitchFamily="18" charset="0"/>
              <a:ea typeface="宋体" panose="02010600030101010101" pitchFamily="2" charset="-122"/>
              <a:sym typeface="+mn-ea"/>
            </a:endParaRPr>
          </a:p>
          <a:p>
            <a:r>
              <a:rPr lang="zh-CN">
                <a:solidFill>
                  <a:srgbClr val="000000"/>
                </a:solidFill>
                <a:latin typeface="Times New Roman" panose="02020603050405020304" pitchFamily="18" charset="0"/>
                <a:ea typeface="宋体" panose="02010600030101010101" pitchFamily="2" charset="-122"/>
                <a:sym typeface="+mn-ea"/>
              </a:rPr>
              <a:t>作用于拉梁轴力取柱底轴力的</a:t>
            </a:r>
            <a:r>
              <a:rPr lang="en-US">
                <a:solidFill>
                  <a:srgbClr val="000000"/>
                </a:solidFill>
                <a:latin typeface="Times New Roman" panose="02020603050405020304" pitchFamily="18" charset="0"/>
                <a:ea typeface="宋体" panose="02010600030101010101" pitchFamily="2" charset="-122"/>
                <a:sym typeface="+mn-ea"/>
              </a:rPr>
              <a:t>1/10</a:t>
            </a:r>
            <a:r>
              <a:rPr lang="zh-CN">
                <a:solidFill>
                  <a:srgbClr val="000000"/>
                </a:solidFill>
                <a:latin typeface="Times New Roman" panose="02020603050405020304" pitchFamily="18" charset="0"/>
                <a:ea typeface="宋体" panose="02010600030101010101" pitchFamily="2" charset="-122"/>
                <a:sym typeface="+mn-ea"/>
              </a:rPr>
              <a:t>，不考虑墙。作用于拉梁两端柱底弯矩的大小，取决于“柱底弯矩”的大小和“柱底弯矩分配系数”。后者在计算参数中可以修改，如下图。</a:t>
            </a:r>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桩规》4.2.6条规定拉梁轴力按柱底轴力的十分之一取值，并未明确是组合后的轴力还是单工况的轴力，由于这个十分之一也是经验数值，所以软件偏于安全的取单工况下两端柱底轴力的最大值再进行组合，防止组合后柱轴力小于单工况恒载柱轴力。</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202344-桩反力小于柱底内力</a:t>
            </a:r>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B050"/>
                </a:solidFill>
                <a:latin typeface="Calibri" panose="020F0502020204030204" pitchFamily="34" charset="0"/>
                <a:ea typeface="微软雅黑" panose="020B0503020204020204" charset="-122"/>
                <a:sym typeface="Calibri" panose="020F0502020204030204" pitchFamily="34" charset="0"/>
              </a:rPr>
              <a:t>166958</a:t>
            </a:r>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按短边尺寸小于或等于柱宽加两倍基础有效高度判断结果为不需要验算受剪。实际上， x-和 y+两个方向上，柱边缘到独基边缘的距离小于有效高度，这两个方向可能形成受剪破坏 面。</a:t>
            </a:r>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B050"/>
                </a:solidFill>
                <a:latin typeface="Calibri" panose="020F0502020204030204" pitchFamily="34" charset="0"/>
                <a:ea typeface="微软雅黑" panose="020B0503020204020204" charset="-122"/>
                <a:sym typeface="Calibri" panose="020F0502020204030204" pitchFamily="34" charset="0"/>
              </a:rPr>
              <a:t>166958</a:t>
            </a:r>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B050"/>
                </a:solidFill>
                <a:latin typeface="Calibri" panose="020F0502020204030204" pitchFamily="34" charset="0"/>
                <a:ea typeface="微软雅黑" panose="020B0503020204020204" charset="-122"/>
                <a:sym typeface="Calibri" panose="020F0502020204030204" pitchFamily="34" charset="0"/>
              </a:rPr>
              <a:t>166958</a:t>
            </a:r>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B050"/>
                </a:solidFill>
                <a:latin typeface="Calibri" panose="020F0502020204030204" pitchFamily="34" charset="0"/>
                <a:ea typeface="微软雅黑" panose="020B0503020204020204" charset="-122"/>
                <a:sym typeface="Calibri" panose="020F0502020204030204" pitchFamily="34" charset="0"/>
              </a:rPr>
              <a:t>166958</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166369当柱墩上铁构造配筋时，厚度取为筏板厚度。这是因为当下柱墩板顶上不存在负弯矩，下柱墩不对板顶抗弯提供任何作用，如果板顶位置按柱墩厚度执行构造配筋，有可能导致整体筏板顶筋实配钢筋值大大增加，不合理。程序按规范与图集要求，筏板板顶钢筋全部拉通。</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202344-当下柱墩上铁受拉时，如果负弯矩计算的面积值小于用筏板厚度的构造值，取筏板厚度的构造值；如果负弯矩计算的面积值大于筏板厚度的构造值小于筏板+柱墩厚度的构造值，则取筏板+柱墩厚度的构造值。</a:t>
            </a:r>
            <a:endParaRPr lang="en-US" altLang="zh-CN"/>
          </a:p>
          <a:p>
            <a:r>
              <a:rPr lang="en-US" altLang="zh-CN"/>
              <a:t>截图中，只有柱墩四角处负弯矩计算面积大于筏板厚度构造值，小于筏板+柱墩厚度的构造值，所以只有四角处是24cm2，其余小于筏板厚度构造值的负弯矩处，按筏板厚度构造值11cm2。</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208256</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208256</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208256</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207378</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grpSp>
        <p:nvGrpSpPr>
          <p:cNvPr id="8" name="组合 7"/>
          <p:cNvGrpSpPr/>
          <p:nvPr userDrawn="1"/>
        </p:nvGrpSpPr>
        <p:grpSpPr>
          <a:xfrm>
            <a:off x="-264720" y="-2562986"/>
            <a:ext cx="11961157" cy="5983164"/>
            <a:chOff x="-264720" y="-2562986"/>
            <a:chExt cx="11961157" cy="5983164"/>
          </a:xfrm>
        </p:grpSpPr>
        <p:sp>
          <p:nvSpPr>
            <p:cNvPr id="9" name="任意多边形: 形状 8"/>
            <p:cNvSpPr/>
            <p:nvPr/>
          </p:nvSpPr>
          <p:spPr>
            <a:xfrm rot="19992040">
              <a:off x="-264720" y="-2532859"/>
              <a:ext cx="11961157" cy="5953037"/>
            </a:xfrm>
            <a:custGeom>
              <a:avLst/>
              <a:gdLst>
                <a:gd name="connsiteX0" fmla="*/ 1071915 w 11961157"/>
                <a:gd name="connsiteY0" fmla="*/ 0 h 5953037"/>
                <a:gd name="connsiteX1" fmla="*/ 11961157 w 11961157"/>
                <a:gd name="connsiteY1" fmla="*/ 5500392 h 5953037"/>
                <a:gd name="connsiteX2" fmla="*/ 11732516 w 11961157"/>
                <a:gd name="connsiteY2" fmla="*/ 5953037 h 5953037"/>
                <a:gd name="connsiteX3" fmla="*/ 565378 w 11961157"/>
                <a:gd name="connsiteY3" fmla="*/ 5953037 h 5953037"/>
                <a:gd name="connsiteX4" fmla="*/ 0 w 11961157"/>
                <a:gd name="connsiteY4" fmla="*/ 5387659 h 5953037"/>
                <a:gd name="connsiteX5" fmla="*/ 0 w 11961157"/>
                <a:gd name="connsiteY5" fmla="*/ 2122090 h 595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1157" h="5953037">
                  <a:moveTo>
                    <a:pt x="1071915" y="0"/>
                  </a:moveTo>
                  <a:lnTo>
                    <a:pt x="11961157" y="5500392"/>
                  </a:lnTo>
                  <a:lnTo>
                    <a:pt x="11732516" y="5953037"/>
                  </a:lnTo>
                  <a:lnTo>
                    <a:pt x="565378" y="5953037"/>
                  </a:lnTo>
                  <a:cubicBezTo>
                    <a:pt x="253128" y="5953037"/>
                    <a:pt x="0" y="5699909"/>
                    <a:pt x="0" y="5387659"/>
                  </a:cubicBezTo>
                  <a:lnTo>
                    <a:pt x="0" y="212209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rot="19992040">
              <a:off x="-123905" y="-2562986"/>
              <a:ext cx="11764647" cy="5745954"/>
            </a:xfrm>
            <a:custGeom>
              <a:avLst/>
              <a:gdLst>
                <a:gd name="connsiteX0" fmla="*/ 882177 w 11764647"/>
                <a:gd name="connsiteY0" fmla="*/ 0 h 5745954"/>
                <a:gd name="connsiteX1" fmla="*/ 11764647 w 11764647"/>
                <a:gd name="connsiteY1" fmla="*/ 5496973 h 5745954"/>
                <a:gd name="connsiteX2" fmla="*/ 11638882 w 11764647"/>
                <a:gd name="connsiteY2" fmla="*/ 5745954 h 5745954"/>
                <a:gd name="connsiteX3" fmla="*/ 565378 w 11764647"/>
                <a:gd name="connsiteY3" fmla="*/ 5745954 h 5745954"/>
                <a:gd name="connsiteX4" fmla="*/ 0 w 11764647"/>
                <a:gd name="connsiteY4" fmla="*/ 5180576 h 5745954"/>
                <a:gd name="connsiteX5" fmla="*/ 0 w 11764647"/>
                <a:gd name="connsiteY5" fmla="*/ 1746464 h 57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4647" h="5745954">
                  <a:moveTo>
                    <a:pt x="882177" y="0"/>
                  </a:moveTo>
                  <a:lnTo>
                    <a:pt x="11764647" y="5496973"/>
                  </a:lnTo>
                  <a:lnTo>
                    <a:pt x="11638882" y="5745954"/>
                  </a:lnTo>
                  <a:lnTo>
                    <a:pt x="565378" y="5745954"/>
                  </a:lnTo>
                  <a:cubicBezTo>
                    <a:pt x="253128" y="5745954"/>
                    <a:pt x="0" y="5492826"/>
                    <a:pt x="0" y="5180576"/>
                  </a:cubicBezTo>
                  <a:lnTo>
                    <a:pt x="0" y="1746464"/>
                  </a:lnTo>
                  <a:close/>
                </a:path>
              </a:pathLst>
            </a:custGeom>
            <a:gradFill flip="none" rotWithShape="1">
              <a:gsLst>
                <a:gs pos="0">
                  <a:srgbClr val="2F92DB"/>
                </a:gs>
                <a:gs pos="100000">
                  <a:srgbClr val="16538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7147091" y="5537912"/>
            <a:ext cx="5286552" cy="2389441"/>
            <a:chOff x="7147091" y="5537912"/>
            <a:chExt cx="5286552" cy="2389441"/>
          </a:xfrm>
        </p:grpSpPr>
        <p:sp>
          <p:nvSpPr>
            <p:cNvPr id="12" name="任意多边形: 形状 11"/>
            <p:cNvSpPr/>
            <p:nvPr/>
          </p:nvSpPr>
          <p:spPr>
            <a:xfrm rot="19992040">
              <a:off x="7147091" y="5537912"/>
              <a:ext cx="5286552" cy="2389441"/>
            </a:xfrm>
            <a:custGeom>
              <a:avLst/>
              <a:gdLst>
                <a:gd name="connsiteX0" fmla="*/ 4941245 w 5286552"/>
                <a:gd name="connsiteY0" fmla="*/ 44430 h 2389441"/>
                <a:gd name="connsiteX1" fmla="*/ 5286552 w 5286552"/>
                <a:gd name="connsiteY1" fmla="*/ 565378 h 2389441"/>
                <a:gd name="connsiteX2" fmla="*/ 5286552 w 5286552"/>
                <a:gd name="connsiteY2" fmla="*/ 1288469 h 2389441"/>
                <a:gd name="connsiteX3" fmla="*/ 4730427 w 5286552"/>
                <a:gd name="connsiteY3" fmla="*/ 2389441 h 2389441"/>
                <a:gd name="connsiteX4" fmla="*/ 0 w 5286552"/>
                <a:gd name="connsiteY4" fmla="*/ 0 h 2389441"/>
                <a:gd name="connsiteX5" fmla="*/ 4721174 w 5286552"/>
                <a:gd name="connsiteY5" fmla="*/ 0 h 2389441"/>
                <a:gd name="connsiteX6" fmla="*/ 4941245 w 5286552"/>
                <a:gd name="connsiteY6" fmla="*/ 44430 h 23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552" h="2389441">
                  <a:moveTo>
                    <a:pt x="4941245" y="44430"/>
                  </a:moveTo>
                  <a:cubicBezTo>
                    <a:pt x="5144167" y="130259"/>
                    <a:pt x="5286552" y="331191"/>
                    <a:pt x="5286552" y="565378"/>
                  </a:cubicBezTo>
                  <a:lnTo>
                    <a:pt x="5286552" y="1288469"/>
                  </a:lnTo>
                  <a:lnTo>
                    <a:pt x="4730427" y="2389441"/>
                  </a:lnTo>
                  <a:lnTo>
                    <a:pt x="0" y="0"/>
                  </a:lnTo>
                  <a:lnTo>
                    <a:pt x="4721174" y="0"/>
                  </a:lnTo>
                  <a:cubicBezTo>
                    <a:pt x="4799236" y="0"/>
                    <a:pt x="4873604" y="15821"/>
                    <a:pt x="4941245" y="4443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rot="19992040">
              <a:off x="7594501" y="5680442"/>
              <a:ext cx="4704048" cy="2180597"/>
            </a:xfrm>
            <a:custGeom>
              <a:avLst/>
              <a:gdLst>
                <a:gd name="connsiteX0" fmla="*/ 4358741 w 4704048"/>
                <a:gd name="connsiteY0" fmla="*/ 44430 h 2180597"/>
                <a:gd name="connsiteX1" fmla="*/ 4704048 w 4704048"/>
                <a:gd name="connsiteY1" fmla="*/ 565378 h 2180597"/>
                <a:gd name="connsiteX2" fmla="*/ 4704048 w 4704048"/>
                <a:gd name="connsiteY2" fmla="*/ 1414295 h 2180597"/>
                <a:gd name="connsiteX3" fmla="*/ 4316972 w 4704048"/>
                <a:gd name="connsiteY3" fmla="*/ 2180597 h 2180597"/>
                <a:gd name="connsiteX4" fmla="*/ 0 w 4704048"/>
                <a:gd name="connsiteY4" fmla="*/ 0 h 2180597"/>
                <a:gd name="connsiteX5" fmla="*/ 4138670 w 4704048"/>
                <a:gd name="connsiteY5" fmla="*/ 0 h 2180597"/>
                <a:gd name="connsiteX6" fmla="*/ 4358741 w 4704048"/>
                <a:gd name="connsiteY6" fmla="*/ 44430 h 21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4048" h="2180597">
                  <a:moveTo>
                    <a:pt x="4358741" y="44430"/>
                  </a:moveTo>
                  <a:cubicBezTo>
                    <a:pt x="4561663" y="130259"/>
                    <a:pt x="4704048" y="331191"/>
                    <a:pt x="4704048" y="565378"/>
                  </a:cubicBezTo>
                  <a:lnTo>
                    <a:pt x="4704048" y="1414295"/>
                  </a:lnTo>
                  <a:lnTo>
                    <a:pt x="4316972" y="2180597"/>
                  </a:lnTo>
                  <a:lnTo>
                    <a:pt x="0" y="0"/>
                  </a:lnTo>
                  <a:lnTo>
                    <a:pt x="4138670" y="0"/>
                  </a:lnTo>
                  <a:cubicBezTo>
                    <a:pt x="4216732" y="0"/>
                    <a:pt x="4291100" y="15821"/>
                    <a:pt x="4358741" y="44430"/>
                  </a:cubicBezTo>
                  <a:close/>
                </a:path>
              </a:pathLst>
            </a:custGeom>
            <a:gradFill flip="none" rotWithShape="1">
              <a:gsLst>
                <a:gs pos="0">
                  <a:srgbClr val="2F92DB"/>
                </a:gs>
                <a:gs pos="100000">
                  <a:srgbClr val="16538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bg1"/>
            </a:solidFill>
          </a:ln>
        </p:spPr>
        <p:txBody>
          <a:bodyPr>
            <a:normAutofit/>
          </a:bodyPr>
          <a:lstStyle>
            <a:lvl1pPr>
              <a:defRPr sz="4800" b="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buFont typeface="Arial" panose="020B0604020202020204" pitchFamily="34" charset="0"/>
              <a:buChar char="•"/>
              <a:defRPr sz="3200" b="1"/>
            </a:lvl1pPr>
            <a:lvl2pPr>
              <a:buSzPct val="80000"/>
              <a:buFont typeface="Calibri" panose="020F0502020204030204" pitchFamily="34" charset="0"/>
              <a:buChar char="–"/>
              <a:defRPr sz="2665" b="1" i="0" baseline="0"/>
            </a:lvl2pPr>
            <a:lvl3pPr>
              <a:defRPr sz="2665" b="1" i="0" baseline="0"/>
            </a:lvl3pPr>
            <a:lvl4pPr>
              <a:defRPr sz="2400" b="1" i="0" baseline="0"/>
            </a:lvl4pPr>
            <a:lvl5pPr>
              <a:defRPr sz="2135" b="1" i="0"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091614" y="-810168"/>
            <a:ext cx="7479976" cy="8981526"/>
          </a:xfrm>
          <a:custGeom>
            <a:avLst/>
            <a:gdLst>
              <a:gd name="connsiteX0" fmla="*/ 2858042 w 7479976"/>
              <a:gd name="connsiteY0" fmla="*/ 0 h 8981526"/>
              <a:gd name="connsiteX1" fmla="*/ 7479976 w 7479976"/>
              <a:gd name="connsiteY1" fmla="*/ 2110833 h 8981526"/>
              <a:gd name="connsiteX2" fmla="*/ 7479976 w 7479976"/>
              <a:gd name="connsiteY2" fmla="*/ 8440350 h 8981526"/>
              <a:gd name="connsiteX3" fmla="*/ 6938800 w 7479976"/>
              <a:gd name="connsiteY3" fmla="*/ 8981526 h 8981526"/>
              <a:gd name="connsiteX4" fmla="*/ 5963410 w 7479976"/>
              <a:gd name="connsiteY4" fmla="*/ 8981526 h 8981526"/>
              <a:gd name="connsiteX5" fmla="*/ 0 w 7479976"/>
              <a:gd name="connsiteY5" fmla="*/ 6258043 h 89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976" h="8981526">
                <a:moveTo>
                  <a:pt x="2858042" y="0"/>
                </a:moveTo>
                <a:lnTo>
                  <a:pt x="7479976" y="2110833"/>
                </a:lnTo>
                <a:lnTo>
                  <a:pt x="7479976" y="8440350"/>
                </a:lnTo>
                <a:cubicBezTo>
                  <a:pt x="7479976" y="8739233"/>
                  <a:pt x="7237683" y="8981526"/>
                  <a:pt x="6938800" y="8981526"/>
                </a:cubicBezTo>
                <a:lnTo>
                  <a:pt x="5963410" y="8981526"/>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15216" y="-720044"/>
            <a:ext cx="7279533" cy="8714812"/>
          </a:xfrm>
          <a:custGeom>
            <a:avLst/>
            <a:gdLst>
              <a:gd name="connsiteX0" fmla="*/ 2854423 w 7279533"/>
              <a:gd name="connsiteY0" fmla="*/ 0 h 8714812"/>
              <a:gd name="connsiteX1" fmla="*/ 7279533 w 7279533"/>
              <a:gd name="connsiteY1" fmla="*/ 2020944 h 8714812"/>
              <a:gd name="connsiteX2" fmla="*/ 7279533 w 7279533"/>
              <a:gd name="connsiteY2" fmla="*/ 8173636 h 8714812"/>
              <a:gd name="connsiteX3" fmla="*/ 6738357 w 7279533"/>
              <a:gd name="connsiteY3" fmla="*/ 8714812 h 8714812"/>
              <a:gd name="connsiteX4" fmla="*/ 5396759 w 7279533"/>
              <a:gd name="connsiteY4" fmla="*/ 8714812 h 8714812"/>
              <a:gd name="connsiteX5" fmla="*/ 0 w 7279533"/>
              <a:gd name="connsiteY5" fmla="*/ 6250118 h 87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533" h="8714812">
                <a:moveTo>
                  <a:pt x="2854423" y="0"/>
                </a:moveTo>
                <a:lnTo>
                  <a:pt x="7279533" y="2020944"/>
                </a:lnTo>
                <a:lnTo>
                  <a:pt x="7279533" y="8173636"/>
                </a:lnTo>
                <a:cubicBezTo>
                  <a:pt x="7279533" y="8472519"/>
                  <a:pt x="7037240" y="8714812"/>
                  <a:pt x="6738357" y="8714812"/>
                </a:cubicBezTo>
                <a:lnTo>
                  <a:pt x="5396759" y="8714812"/>
                </a:lnTo>
                <a:lnTo>
                  <a:pt x="0" y="6250118"/>
                </a:lnTo>
                <a:close/>
              </a:path>
            </a:pathLst>
          </a:custGeom>
          <a:gradFill>
            <a:gsLst>
              <a:gs pos="0">
                <a:srgbClr val="2F92DB"/>
              </a:gs>
              <a:gs pos="100000">
                <a:srgbClr val="16538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5976" y="1073295"/>
            <a:ext cx="4910568" cy="2187489"/>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336" y="1021559"/>
            <a:ext cx="4328066" cy="1978645"/>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email"/>
          <a:srcRect/>
          <a:stretch>
            <a:fillRect/>
          </a:stretch>
        </p:blipFill>
        <p:spPr>
          <a:xfrm>
            <a:off x="1" y="-1"/>
            <a:ext cx="12192000" cy="6858001"/>
          </a:xfrm>
          <a:prstGeom prst="rect">
            <a:avLst/>
          </a:prstGeom>
        </p:spPr>
      </p:pic>
      <p:sp>
        <p:nvSpPr>
          <p:cNvPr id="4" name="日期占位符 3"/>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8" name="任意多边形: 形状 7"/>
          <p:cNvSpPr/>
          <p:nvPr userDrawn="1"/>
        </p:nvSpPr>
        <p:spPr>
          <a:xfrm rot="20127232">
            <a:off x="-1117030" y="-603942"/>
            <a:ext cx="6576860" cy="8569074"/>
          </a:xfrm>
          <a:custGeom>
            <a:avLst/>
            <a:gdLst>
              <a:gd name="connsiteX0" fmla="*/ 2858042 w 6576860"/>
              <a:gd name="connsiteY0" fmla="*/ 0 h 8569074"/>
              <a:gd name="connsiteX1" fmla="*/ 6576860 w 6576860"/>
              <a:gd name="connsiteY1" fmla="*/ 1698381 h 8569074"/>
              <a:gd name="connsiteX2" fmla="*/ 6576860 w 6576860"/>
              <a:gd name="connsiteY2" fmla="*/ 8027898 h 8569074"/>
              <a:gd name="connsiteX3" fmla="*/ 6035684 w 6576860"/>
              <a:gd name="connsiteY3" fmla="*/ 8569074 h 8569074"/>
              <a:gd name="connsiteX4" fmla="*/ 5060294 w 6576860"/>
              <a:gd name="connsiteY4" fmla="*/ 8569074 h 8569074"/>
              <a:gd name="connsiteX5" fmla="*/ 0 w 6576860"/>
              <a:gd name="connsiteY5" fmla="*/ 6258043 h 856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860" h="8569074">
                <a:moveTo>
                  <a:pt x="2858042" y="0"/>
                </a:moveTo>
                <a:lnTo>
                  <a:pt x="6576860" y="1698381"/>
                </a:lnTo>
                <a:lnTo>
                  <a:pt x="6576860" y="8027898"/>
                </a:lnTo>
                <a:cubicBezTo>
                  <a:pt x="6576860" y="8326781"/>
                  <a:pt x="6334567" y="8569074"/>
                  <a:pt x="6035684" y="8569074"/>
                </a:cubicBezTo>
                <a:lnTo>
                  <a:pt x="5060294" y="8569074"/>
                </a:lnTo>
                <a:lnTo>
                  <a:pt x="0" y="625804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形状 8"/>
          <p:cNvSpPr/>
          <p:nvPr userDrawn="1"/>
        </p:nvSpPr>
        <p:spPr>
          <a:xfrm rot="20127232">
            <a:off x="-1159201" y="-517857"/>
            <a:ext cx="6394108" cy="8310439"/>
          </a:xfrm>
          <a:custGeom>
            <a:avLst/>
            <a:gdLst>
              <a:gd name="connsiteX0" fmla="*/ 2854423 w 6394108"/>
              <a:gd name="connsiteY0" fmla="*/ 0 h 8310439"/>
              <a:gd name="connsiteX1" fmla="*/ 6394108 w 6394108"/>
              <a:gd name="connsiteY1" fmla="*/ 1616571 h 8310439"/>
              <a:gd name="connsiteX2" fmla="*/ 6394108 w 6394108"/>
              <a:gd name="connsiteY2" fmla="*/ 7769263 h 8310439"/>
              <a:gd name="connsiteX3" fmla="*/ 5852932 w 6394108"/>
              <a:gd name="connsiteY3" fmla="*/ 8310439 h 8310439"/>
              <a:gd name="connsiteX4" fmla="*/ 4511334 w 6394108"/>
              <a:gd name="connsiteY4" fmla="*/ 8310439 h 8310439"/>
              <a:gd name="connsiteX5" fmla="*/ 0 w 6394108"/>
              <a:gd name="connsiteY5" fmla="*/ 6250118 h 83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4108" h="8310439">
                <a:moveTo>
                  <a:pt x="2854423" y="0"/>
                </a:moveTo>
                <a:lnTo>
                  <a:pt x="6394108" y="1616571"/>
                </a:lnTo>
                <a:lnTo>
                  <a:pt x="6394108" y="7769263"/>
                </a:lnTo>
                <a:cubicBezTo>
                  <a:pt x="6394108" y="8068146"/>
                  <a:pt x="6151815" y="8310439"/>
                  <a:pt x="5852932" y="8310439"/>
                </a:cubicBezTo>
                <a:lnTo>
                  <a:pt x="4511334" y="8310439"/>
                </a:lnTo>
                <a:lnTo>
                  <a:pt x="0" y="6250118"/>
                </a:lnTo>
                <a:close/>
              </a:path>
            </a:pathLst>
          </a:custGeom>
          <a:gradFill flip="none" rotWithShape="1">
            <a:gsLst>
              <a:gs pos="0">
                <a:srgbClr val="2F92DB"/>
              </a:gs>
              <a:gs pos="100000">
                <a:srgbClr val="16538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14592040">
            <a:off x="9605976" y="1073295"/>
            <a:ext cx="4910568" cy="2187489"/>
          </a:xfrm>
          <a:custGeom>
            <a:avLst/>
            <a:gdLst>
              <a:gd name="connsiteX0" fmla="*/ 4330618 w 4910568"/>
              <a:gd name="connsiteY0" fmla="*/ 2187489 h 2187489"/>
              <a:gd name="connsiteX1" fmla="*/ 0 w 4910568"/>
              <a:gd name="connsiteY1" fmla="*/ 0 h 2187489"/>
              <a:gd name="connsiteX2" fmla="*/ 4345190 w 4910568"/>
              <a:gd name="connsiteY2" fmla="*/ 1 h 2187489"/>
              <a:gd name="connsiteX3" fmla="*/ 4565261 w 4910568"/>
              <a:gd name="connsiteY3" fmla="*/ 44431 h 2187489"/>
              <a:gd name="connsiteX4" fmla="*/ 4910568 w 4910568"/>
              <a:gd name="connsiteY4" fmla="*/ 565379 h 2187489"/>
              <a:gd name="connsiteX5" fmla="*/ 4910568 w 4910568"/>
              <a:gd name="connsiteY5" fmla="*/ 1039349 h 218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0568" h="2187489">
                <a:moveTo>
                  <a:pt x="4330618" y="2187489"/>
                </a:moveTo>
                <a:lnTo>
                  <a:pt x="0" y="0"/>
                </a:lnTo>
                <a:lnTo>
                  <a:pt x="4345190" y="1"/>
                </a:lnTo>
                <a:cubicBezTo>
                  <a:pt x="4423252" y="1"/>
                  <a:pt x="4497620" y="15822"/>
                  <a:pt x="4565261" y="44431"/>
                </a:cubicBezTo>
                <a:cubicBezTo>
                  <a:pt x="4768183" y="130260"/>
                  <a:pt x="4910568" y="331192"/>
                  <a:pt x="4910568" y="565379"/>
                </a:cubicBezTo>
                <a:lnTo>
                  <a:pt x="4910568" y="103934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14592040">
            <a:off x="9935336" y="1021559"/>
            <a:ext cx="4328066" cy="1978645"/>
          </a:xfrm>
          <a:custGeom>
            <a:avLst/>
            <a:gdLst>
              <a:gd name="connsiteX0" fmla="*/ 4328066 w 4328066"/>
              <a:gd name="connsiteY0" fmla="*/ 1165174 h 1978645"/>
              <a:gd name="connsiteX1" fmla="*/ 3917164 w 4328066"/>
              <a:gd name="connsiteY1" fmla="*/ 1978645 h 1978645"/>
              <a:gd name="connsiteX2" fmla="*/ 0 w 4328066"/>
              <a:gd name="connsiteY2" fmla="*/ 0 h 1978645"/>
              <a:gd name="connsiteX3" fmla="*/ 3762688 w 4328066"/>
              <a:gd name="connsiteY3" fmla="*/ 0 h 1978645"/>
              <a:gd name="connsiteX4" fmla="*/ 3982759 w 4328066"/>
              <a:gd name="connsiteY4" fmla="*/ 44430 h 1978645"/>
              <a:gd name="connsiteX5" fmla="*/ 4328066 w 4328066"/>
              <a:gd name="connsiteY5" fmla="*/ 565378 h 197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066" h="1978645">
                <a:moveTo>
                  <a:pt x="4328066" y="1165174"/>
                </a:moveTo>
                <a:lnTo>
                  <a:pt x="3917164" y="1978645"/>
                </a:lnTo>
                <a:lnTo>
                  <a:pt x="0" y="0"/>
                </a:lnTo>
                <a:lnTo>
                  <a:pt x="3762688" y="0"/>
                </a:lnTo>
                <a:cubicBezTo>
                  <a:pt x="3840750" y="0"/>
                  <a:pt x="3915118" y="15821"/>
                  <a:pt x="3982759" y="44430"/>
                </a:cubicBezTo>
                <a:cubicBezTo>
                  <a:pt x="4185681" y="130259"/>
                  <a:pt x="4328066" y="331191"/>
                  <a:pt x="4328066" y="565378"/>
                </a:cubicBezTo>
                <a:close/>
              </a:path>
            </a:pathLst>
          </a:custGeom>
          <a:gradFill>
            <a:gsLst>
              <a:gs pos="0">
                <a:srgbClr val="2F92DB"/>
              </a:gs>
              <a:gs pos="100000">
                <a:srgbClr val="16538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
        <p:nvSpPr>
          <p:cNvPr id="12" name="任意多边形: 形状 11"/>
          <p:cNvSpPr/>
          <p:nvPr userDrawn="1"/>
        </p:nvSpPr>
        <p:spPr>
          <a:xfrm>
            <a:off x="2" y="0"/>
            <a:ext cx="12191999" cy="576000"/>
          </a:xfrm>
          <a:custGeom>
            <a:avLst/>
            <a:gdLst>
              <a:gd name="connsiteX0" fmla="*/ 8692920 w 12191999"/>
              <a:gd name="connsiteY0" fmla="*/ 0 h 540000"/>
              <a:gd name="connsiteX1" fmla="*/ 12191999 w 12191999"/>
              <a:gd name="connsiteY1" fmla="*/ 0 h 540000"/>
              <a:gd name="connsiteX2" fmla="*/ 12191999 w 12191999"/>
              <a:gd name="connsiteY2" fmla="*/ 540000 h 540000"/>
              <a:gd name="connsiteX3" fmla="*/ 8479856 w 12191999"/>
              <a:gd name="connsiteY3" fmla="*/ 540000 h 540000"/>
              <a:gd name="connsiteX4" fmla="*/ 8355463 w 12191999"/>
              <a:gd name="connsiteY4" fmla="*/ 0 h 540000"/>
              <a:gd name="connsiteX5" fmla="*/ 8506410 w 12191999"/>
              <a:gd name="connsiteY5" fmla="*/ 0 h 540000"/>
              <a:gd name="connsiteX6" fmla="*/ 8293346 w 12191999"/>
              <a:gd name="connsiteY6" fmla="*/ 540000 h 540000"/>
              <a:gd name="connsiteX7" fmla="*/ 8142399 w 12191999"/>
              <a:gd name="connsiteY7" fmla="*/ 540000 h 540000"/>
              <a:gd name="connsiteX8" fmla="*/ 8018006 w 12191999"/>
              <a:gd name="connsiteY8" fmla="*/ 0 h 540000"/>
              <a:gd name="connsiteX9" fmla="*/ 8168954 w 12191999"/>
              <a:gd name="connsiteY9" fmla="*/ 0 h 540000"/>
              <a:gd name="connsiteX10" fmla="*/ 7955889 w 12191999"/>
              <a:gd name="connsiteY10" fmla="*/ 540000 h 540000"/>
              <a:gd name="connsiteX11" fmla="*/ 7804942 w 12191999"/>
              <a:gd name="connsiteY11" fmla="*/ 540000 h 540000"/>
              <a:gd name="connsiteX12" fmla="*/ 0 w 12191999"/>
              <a:gd name="connsiteY12" fmla="*/ 0 h 540000"/>
              <a:gd name="connsiteX13" fmla="*/ 7831496 w 12191999"/>
              <a:gd name="connsiteY13" fmla="*/ 0 h 540000"/>
              <a:gd name="connsiteX14" fmla="*/ 7618432 w 12191999"/>
              <a:gd name="connsiteY14" fmla="*/ 540000 h 540000"/>
              <a:gd name="connsiteX15" fmla="*/ 0 w 12191999"/>
              <a:gd name="connsiteY1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540000">
                <a:moveTo>
                  <a:pt x="8692920" y="0"/>
                </a:moveTo>
                <a:lnTo>
                  <a:pt x="12191999" y="0"/>
                </a:lnTo>
                <a:lnTo>
                  <a:pt x="12191999" y="540000"/>
                </a:lnTo>
                <a:lnTo>
                  <a:pt x="8479856" y="540000"/>
                </a:lnTo>
                <a:close/>
                <a:moveTo>
                  <a:pt x="8355463" y="0"/>
                </a:moveTo>
                <a:lnTo>
                  <a:pt x="8506410" y="0"/>
                </a:lnTo>
                <a:lnTo>
                  <a:pt x="8293346" y="540000"/>
                </a:lnTo>
                <a:lnTo>
                  <a:pt x="8142399" y="540000"/>
                </a:lnTo>
                <a:close/>
                <a:moveTo>
                  <a:pt x="8018006" y="0"/>
                </a:moveTo>
                <a:lnTo>
                  <a:pt x="8168954" y="0"/>
                </a:lnTo>
                <a:lnTo>
                  <a:pt x="7955889" y="540000"/>
                </a:lnTo>
                <a:lnTo>
                  <a:pt x="7804942" y="540000"/>
                </a:lnTo>
                <a:close/>
                <a:moveTo>
                  <a:pt x="0" y="0"/>
                </a:moveTo>
                <a:lnTo>
                  <a:pt x="7831496" y="0"/>
                </a:lnTo>
                <a:lnTo>
                  <a:pt x="7618432" y="540000"/>
                </a:lnTo>
                <a:lnTo>
                  <a:pt x="0" y="540000"/>
                </a:lnTo>
                <a:close/>
              </a:path>
            </a:pathLst>
          </a:custGeom>
          <a:gradFill flip="none" rotWithShape="1">
            <a:gsLst>
              <a:gs pos="0">
                <a:srgbClr val="2F92DB"/>
              </a:gs>
              <a:gs pos="100000">
                <a:srgbClr val="1653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B9EEAA-CCD0-43F5-9208-B375981BD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1F2F97-71B5-47F9-9000-DC2BE7946AC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9EEAA-CCD0-43F5-9208-B375981BDC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F2F97-71B5-47F9-9000-DC2BE7946A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45.png"/><Relationship Id="rId1"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48.png"/><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50.png"/><Relationship Id="rId1"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4.xml"/><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tags" Target="../tags/tag4.xml"/><Relationship Id="rId2" Type="http://schemas.openxmlformats.org/officeDocument/2006/relationships/image" Target="../media/image54.png"/><Relationship Id="rId1" Type="http://schemas.openxmlformats.org/officeDocument/2006/relationships/image" Target="../media/image53.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image" Target="../media/image63.png"/><Relationship Id="rId1" Type="http://schemas.openxmlformats.org/officeDocument/2006/relationships/image" Target="../media/image6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image" Target="../media/image63.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image" Target="../media/image63.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74.png"/><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xml"/><Relationship Id="rId2" Type="http://schemas.openxmlformats.org/officeDocument/2006/relationships/image" Target="../media/image82.png"/><Relationship Id="rId1"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84.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4.xml"/><Relationship Id="rId2" Type="http://schemas.openxmlformats.org/officeDocument/2006/relationships/image" Target="../media/image86.png"/><Relationship Id="rId1" Type="http://schemas.openxmlformats.org/officeDocument/2006/relationships/image" Target="../media/image85.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tags" Target="../tags/tag7.xml"/><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4.xml"/><Relationship Id="rId4" Type="http://schemas.openxmlformats.org/officeDocument/2006/relationships/image" Target="../media/image94.png"/><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image" Target="../media/image91.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4.xml"/><Relationship Id="rId5" Type="http://schemas.openxmlformats.org/officeDocument/2006/relationships/image" Target="../media/image98.png"/><Relationship Id="rId4" Type="http://schemas.openxmlformats.org/officeDocument/2006/relationships/tags" Target="../tags/tag8.xml"/><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image" Target="../media/image9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4.xml"/><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101.png"/><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798320" y="1569720"/>
            <a:ext cx="8902065" cy="1106805"/>
          </a:xfrm>
          <a:prstGeom prst="rect">
            <a:avLst/>
          </a:prstGeom>
          <a:noFill/>
        </p:spPr>
        <p:txBody>
          <a:bodyPr wrap="square" rtlCol="0">
            <a:spAutoFit/>
          </a:bodyPr>
          <a:lstStyle/>
          <a:p>
            <a:pPr algn="ctr"/>
            <a:r>
              <a:rPr lang="zh-CN" altLang="en-US" sz="6600" b="1" dirty="0">
                <a:ln w="12700">
                  <a:solidFill>
                    <a:schemeClr val="accent1"/>
                  </a:solidFill>
                  <a:prstDash val="solid"/>
                </a:ln>
                <a:effectLst>
                  <a:outerShdw dist="38100" dir="2640000" algn="bl" rotWithShape="0">
                    <a:schemeClr val="accent1"/>
                  </a:outerShdw>
                </a:effectLst>
                <a:latin typeface="Calibri" panose="020F0502020204030204" pitchFamily="34" charset="0"/>
                <a:ea typeface="微软雅黑" panose="020B0503020204020204" charset="-122"/>
                <a:cs typeface="Times New Roman" panose="02020603050405020304" pitchFamily="18" charset="0"/>
                <a:sym typeface="Calibri" panose="020F0502020204030204" pitchFamily="34" charset="0"/>
              </a:rPr>
              <a:t>基础常见问题</a:t>
            </a:r>
            <a:endParaRPr lang="zh-CN" altLang="en-US" sz="6600" b="1" dirty="0">
              <a:ln w="12700">
                <a:solidFill>
                  <a:schemeClr val="accent1"/>
                </a:solidFill>
                <a:prstDash val="solid"/>
              </a:ln>
              <a:solidFill>
                <a:schemeClr val="tx1"/>
              </a:solidFill>
              <a:effectLst>
                <a:outerShdw dist="38100" dir="2640000" algn="bl" rotWithShape="0">
                  <a:schemeClr val="accent1"/>
                </a:outerShdw>
              </a:effectLst>
              <a:latin typeface="Calibri" panose="020F0502020204030204" pitchFamily="34" charset="0"/>
              <a:ea typeface="微软雅黑" panose="020B0503020204020204" charset="-122"/>
              <a:cs typeface="Times New Roman" panose="02020603050405020304" pitchFamily="18" charset="0"/>
              <a:sym typeface="Calibri" panose="020F0502020204030204" pitchFamily="34" charset="0"/>
            </a:endParaRPr>
          </a:p>
        </p:txBody>
      </p:sp>
      <p:sp>
        <p:nvSpPr>
          <p:cNvPr id="3" name="矩形 2"/>
          <p:cNvSpPr/>
          <p:nvPr/>
        </p:nvSpPr>
        <p:spPr>
          <a:xfrm>
            <a:off x="327464" y="1"/>
            <a:ext cx="4968552" cy="584775"/>
          </a:xfrm>
          <a:prstGeom prst="rect">
            <a:avLst/>
          </a:prstGeom>
        </p:spPr>
        <p:txBody>
          <a:bodyPr wrap="square">
            <a:spAutoFit/>
          </a:bodyPr>
          <a:lstStyle/>
          <a:p>
            <a:pPr algn="ctr"/>
            <a:r>
              <a:rPr lang="zh-CN" altLang="en-US" sz="1600" b="1" dirty="0">
                <a:latin typeface="Calibri" panose="020F0502020204030204" pitchFamily="34" charset="0"/>
                <a:ea typeface="微软雅黑" panose="020B0503020204020204" charset="-122"/>
                <a:sym typeface="Calibri" panose="020F0502020204030204" pitchFamily="34" charset="0"/>
              </a:rPr>
              <a:t>北京盈建科软件股份有限公司</a:t>
            </a:r>
            <a:br>
              <a:rPr lang="en-US" altLang="zh-CN" sz="1600" b="1" dirty="0">
                <a:latin typeface="Calibri" panose="020F0502020204030204" pitchFamily="34" charset="0"/>
                <a:ea typeface="微软雅黑" panose="020B0503020204020204" charset="-122"/>
                <a:sym typeface="Calibri" panose="020F0502020204030204" pitchFamily="34" charset="0"/>
              </a:rPr>
            </a:br>
            <a:r>
              <a:rPr lang="en-US" altLang="zh-CN" sz="1600" b="1" dirty="0">
                <a:latin typeface="Calibri" panose="020F0502020204030204" pitchFamily="34" charset="0"/>
                <a:ea typeface="微软雅黑" panose="020B0503020204020204" charset="-122"/>
                <a:sym typeface="Calibri" panose="020F0502020204030204" pitchFamily="34" charset="0"/>
              </a:rPr>
              <a:t>(Beijing YJK Building Software Co., Ltd.)</a:t>
            </a:r>
            <a:endParaRPr lang="zh-CN" altLang="en-US" sz="1600" b="1" dirty="0">
              <a:latin typeface="Calibri" panose="020F0502020204030204" pitchFamily="34" charset="0"/>
              <a:ea typeface="微软雅黑" panose="020B0503020204020204" charset="-122"/>
              <a:sym typeface="Calibri" panose="020F0502020204030204" pitchFamily="34" charset="0"/>
            </a:endParaRPr>
          </a:p>
        </p:txBody>
      </p:sp>
      <p:sp>
        <p:nvSpPr>
          <p:cNvPr id="7" name="文本框 31"/>
          <p:cNvSpPr txBox="1"/>
          <p:nvPr>
            <p:custDataLst>
              <p:tags r:id="rId1"/>
            </p:custDataLst>
          </p:nvPr>
        </p:nvSpPr>
        <p:spPr>
          <a:xfrm>
            <a:off x="4383405" y="3734435"/>
            <a:ext cx="3919855"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indent="0" algn="l">
              <a:lnSpc>
                <a:spcPct val="120000"/>
              </a:lnSpc>
              <a:spcBef>
                <a:spcPts val="0"/>
              </a:spcBef>
              <a:buFont typeface="Wingdings" panose="05000000000000000000" charset="0"/>
            </a:pP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总部技术：王晓可</a:t>
            </a:r>
            <a:endPar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endParaRPr>
          </a:p>
        </p:txBody>
      </p:sp>
      <p:sp>
        <p:nvSpPr>
          <p:cNvPr id="4" name="文本框 31"/>
          <p:cNvSpPr txBox="1"/>
          <p:nvPr>
            <p:custDataLst>
              <p:tags r:id="rId2"/>
            </p:custDataLst>
          </p:nvPr>
        </p:nvSpPr>
        <p:spPr>
          <a:xfrm>
            <a:off x="4948555" y="4516755"/>
            <a:ext cx="279019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indent="0" algn="l">
              <a:lnSpc>
                <a:spcPct val="120000"/>
              </a:lnSpc>
              <a:spcBef>
                <a:spcPts val="0"/>
              </a:spcBef>
              <a:buFont typeface="Wingdings" panose="05000000000000000000" charset="0"/>
            </a:pPr>
            <a:r>
              <a:rPr lang="en-US" altLang="zh-CN"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2022</a:t>
            </a: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年</a:t>
            </a:r>
            <a:r>
              <a:rPr lang="en-US" altLang="zh-CN"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11</a:t>
            </a:r>
            <a:r>
              <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rPr>
              <a:t>月</a:t>
            </a:r>
            <a:endParaRPr lang="zh-CN" altLang="en-US" sz="2800" b="1" spc="150" dirty="0">
              <a:solidFill>
                <a:sysClr val="windowText" lastClr="000000">
                  <a:lumMod val="75000"/>
                  <a:lumOff val="25000"/>
                </a:sysClr>
              </a:solidFill>
              <a:latin typeface="Calibri" panose="020F0502020204030204" pitchFamily="34" charset="0"/>
              <a:ea typeface="微软雅黑" panose="020B0503020204020204" charset="-122"/>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a:t>
            </a:r>
            <a:r>
              <a:rPr lang="en-US" altLang="zh-CN" sz="2400" b="1" dirty="0">
                <a:solidFill>
                  <a:schemeClr val="bg1"/>
                </a:solidFill>
                <a:latin typeface="Calibri" panose="020F0502020204030204" pitchFamily="34" charset="0"/>
                <a:ea typeface="微软雅黑" panose="020B0503020204020204" charset="-122"/>
                <a:sym typeface="+mn-ea"/>
              </a:rPr>
              <a:t>筏板加厚区范围不同配筋差异大 </a:t>
            </a:r>
            <a:endParaRPr lang="en-US" altLang="zh-CN" sz="2400" b="1" dirty="0">
              <a:solidFill>
                <a:schemeClr val="bg1"/>
              </a:solidFill>
              <a:latin typeface="Calibri" panose="020F0502020204030204" pitchFamily="34" charset="0"/>
              <a:ea typeface="微软雅黑" panose="020B0503020204020204" charset="-122"/>
              <a:sym typeface="+mn-ea"/>
            </a:endParaRPr>
          </a:p>
        </p:txBody>
      </p:sp>
      <p:sp>
        <p:nvSpPr>
          <p:cNvPr id="3" name="文本框 2"/>
          <p:cNvSpPr txBox="1"/>
          <p:nvPr/>
        </p:nvSpPr>
        <p:spPr>
          <a:xfrm>
            <a:off x="344805" y="634365"/>
            <a:ext cx="10655300" cy="107632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lang="en-US" altLang="zh-CN" sz="2000" b="1" dirty="0">
                <a:latin typeface="微软雅黑" panose="020B0503020204020204" charset="-122"/>
                <a:ea typeface="微软雅黑" panose="020B0503020204020204" charset="-122"/>
                <a:cs typeface="微软雅黑" panose="020B0503020204020204" charset="-122"/>
              </a:rPr>
              <a:t>上部结构</a:t>
            </a:r>
            <a:r>
              <a:rPr lang="zh-CN" altLang="en-US" sz="2000" b="1" dirty="0">
                <a:latin typeface="微软雅黑" panose="020B0503020204020204" charset="-122"/>
                <a:ea typeface="微软雅黑" panose="020B0503020204020204" charset="-122"/>
                <a:cs typeface="微软雅黑" panose="020B0503020204020204" charset="-122"/>
              </a:rPr>
              <a:t>布置修改</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原施工图</a:t>
            </a:r>
            <a:r>
              <a:rPr lang="en-US" altLang="zh-CN" sz="2000" b="1" dirty="0">
                <a:latin typeface="微软雅黑" panose="020B0503020204020204" charset="-122"/>
                <a:ea typeface="微软雅黑" panose="020B0503020204020204" charset="-122"/>
                <a:cs typeface="微软雅黑" panose="020B0503020204020204" charset="-122"/>
              </a:rPr>
              <a:t>墙下配筋不够，图片中已圈出超限位置</a:t>
            </a:r>
            <a:r>
              <a:rPr lang="zh-CN" altLang="en-US"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a:p>
            <a:pPr indent="0"/>
            <a:r>
              <a:rPr lang="zh-CN" altLang="en-US" sz="2000" b="1" dirty="0">
                <a:latin typeface="微软雅黑" panose="020B0503020204020204" charset="-122"/>
                <a:ea typeface="微软雅黑" panose="020B0503020204020204" charset="-122"/>
                <a:cs typeface="微软雅黑" panose="020B0503020204020204" charset="-122"/>
              </a:rPr>
              <a:t> </a:t>
            </a:r>
            <a:r>
              <a:rPr lang="en-US" altLang="zh-CN" sz="2000" b="1"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模型</a:t>
            </a:r>
            <a:r>
              <a:rPr lang="en-US" altLang="zh-CN" sz="2000" b="1" dirty="0">
                <a:latin typeface="微软雅黑" panose="020B0503020204020204" charset="-122"/>
                <a:ea typeface="微软雅黑" panose="020B0503020204020204" charset="-122"/>
                <a:cs typeface="微软雅黑" panose="020B0503020204020204" charset="-122"/>
              </a:rPr>
              <a:t>1</a:t>
            </a:r>
            <a:r>
              <a:rPr lang="zh-CN" altLang="en-US" sz="2000" b="1" dirty="0">
                <a:latin typeface="微软雅黑" panose="020B0503020204020204" charset="-122"/>
                <a:ea typeface="微软雅黑" panose="020B0503020204020204" charset="-122"/>
                <a:cs typeface="微软雅黑" panose="020B0503020204020204" charset="-122"/>
              </a:rPr>
              <a:t>加厚一跨，</a:t>
            </a:r>
            <a:r>
              <a:rPr lang="zh-CN" altLang="en-US" sz="2000" b="1" dirty="0">
                <a:latin typeface="微软雅黑" panose="020B0503020204020204" charset="-122"/>
                <a:ea typeface="微软雅黑" panose="020B0503020204020204" charset="-122"/>
                <a:cs typeface="微软雅黑" panose="020B0503020204020204" charset="-122"/>
                <a:sym typeface="+mn-ea"/>
              </a:rPr>
              <a:t>模型</a:t>
            </a:r>
            <a:r>
              <a:rPr lang="en-US" altLang="zh-CN" sz="2000" b="1" dirty="0">
                <a:latin typeface="微软雅黑" panose="020B0503020204020204" charset="-122"/>
                <a:ea typeface="微软雅黑" panose="020B0503020204020204" charset="-122"/>
                <a:cs typeface="微软雅黑" panose="020B0503020204020204" charset="-122"/>
                <a:sym typeface="+mn-ea"/>
              </a:rPr>
              <a:t>2</a:t>
            </a:r>
            <a:r>
              <a:rPr lang="zh-CN" altLang="en-US" sz="2000" b="1" dirty="0">
                <a:latin typeface="微软雅黑" panose="020B0503020204020204" charset="-122"/>
                <a:ea typeface="微软雅黑" panose="020B0503020204020204" charset="-122"/>
                <a:cs typeface="微软雅黑" panose="020B0503020204020204" charset="-122"/>
                <a:sym typeface="+mn-ea"/>
              </a:rPr>
              <a:t>加厚三跨</a:t>
            </a:r>
            <a:r>
              <a:rPr lang="en-US" altLang="zh-CN" sz="2000" b="1" dirty="0">
                <a:latin typeface="微软雅黑" panose="020B0503020204020204" charset="-122"/>
                <a:ea typeface="微软雅黑" panose="020B0503020204020204" charset="-122"/>
                <a:cs typeface="微软雅黑" panose="020B0503020204020204" charset="-122"/>
                <a:sym typeface="+mn-ea"/>
              </a:rPr>
              <a:t>，</a:t>
            </a:r>
            <a:r>
              <a:rPr lang="en-US" altLang="zh-CN" sz="2000" b="1" dirty="0">
                <a:latin typeface="微软雅黑" panose="020B0503020204020204" charset="-122"/>
                <a:ea typeface="微软雅黑" panose="020B0503020204020204" charset="-122"/>
                <a:cs typeface="微软雅黑" panose="020B0503020204020204" charset="-122"/>
              </a:rPr>
              <a:t> 计算结果差异很大</a:t>
            </a:r>
            <a:r>
              <a:rPr lang="zh-CN" altLang="en-US"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sym typeface="+mn-ea"/>
              </a:rPr>
              <a:t>加厚三跨</a:t>
            </a:r>
            <a:r>
              <a:rPr lang="zh-CN" altLang="en-US" sz="2000" b="1" dirty="0">
                <a:latin typeface="微软雅黑" panose="020B0503020204020204" charset="-122"/>
                <a:ea typeface="微软雅黑" panose="020B0503020204020204" charset="-122"/>
                <a:cs typeface="微软雅黑" panose="020B0503020204020204" charset="-122"/>
                <a:sym typeface="+mn-ea"/>
              </a:rPr>
              <a:t>配筋大小没有</a:t>
            </a:r>
            <a:endParaRPr lang="zh-CN" altLang="en-US" sz="2000" b="1" dirty="0">
              <a:latin typeface="微软雅黑" panose="020B0503020204020204" charset="-122"/>
              <a:ea typeface="微软雅黑" panose="020B0503020204020204" charset="-122"/>
              <a:cs typeface="微软雅黑" panose="020B0503020204020204" charset="-122"/>
            </a:endParaRPr>
          </a:p>
          <a:p>
            <a:pPr indent="0"/>
            <a:r>
              <a:rPr lang="en-US" altLang="zh-CN" sz="2000" b="1"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减少很多，而加厚一跨的配筋比原来小了很多？（</a:t>
            </a:r>
            <a:r>
              <a:rPr lang="zh-CN" altLang="en-US" sz="2000" b="1" dirty="0">
                <a:latin typeface="微软雅黑" panose="020B0503020204020204" charset="-122"/>
                <a:ea typeface="微软雅黑" panose="020B0503020204020204" charset="-122"/>
                <a:cs typeface="微软雅黑" panose="020B0503020204020204" charset="-122"/>
                <a:sym typeface="+mn-ea"/>
              </a:rPr>
              <a:t>原筏板厚</a:t>
            </a:r>
            <a:r>
              <a:rPr lang="en-US" altLang="zh-CN" sz="2000" b="1" dirty="0">
                <a:latin typeface="微软雅黑" panose="020B0503020204020204" charset="-122"/>
                <a:ea typeface="微软雅黑" panose="020B0503020204020204" charset="-122"/>
                <a:cs typeface="微软雅黑" panose="020B0503020204020204" charset="-122"/>
                <a:sym typeface="+mn-ea"/>
              </a:rPr>
              <a:t>400</a:t>
            </a:r>
            <a:r>
              <a:rPr lang="zh-CN" altLang="en-US" sz="2000" b="1" dirty="0">
                <a:latin typeface="微软雅黑" panose="020B0503020204020204" charset="-122"/>
                <a:ea typeface="微软雅黑" panose="020B0503020204020204" charset="-122"/>
                <a:cs typeface="微软雅黑" panose="020B0503020204020204" charset="-122"/>
                <a:sym typeface="+mn-ea"/>
              </a:rPr>
              <a:t>，加厚</a:t>
            </a:r>
            <a:r>
              <a:rPr lang="en-US" altLang="zh-CN" sz="2000" b="1" dirty="0">
                <a:latin typeface="微软雅黑" panose="020B0503020204020204" charset="-122"/>
                <a:ea typeface="微软雅黑" panose="020B0503020204020204" charset="-122"/>
                <a:cs typeface="微软雅黑" panose="020B0503020204020204" charset="-122"/>
                <a:sym typeface="+mn-ea"/>
              </a:rPr>
              <a:t>100</a:t>
            </a:r>
            <a:r>
              <a:rPr lang="zh-CN" altLang="en-US"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602"/>
          <p:cNvPicPr>
            <a:picLocks noChangeAspect="1"/>
          </p:cNvPicPr>
          <p:nvPr/>
        </p:nvPicPr>
        <p:blipFill>
          <a:blip r:embed="rId1"/>
          <a:stretch>
            <a:fillRect/>
          </a:stretch>
        </p:blipFill>
        <p:spPr>
          <a:xfrm>
            <a:off x="9613265" y="20955"/>
            <a:ext cx="2489200" cy="1813560"/>
          </a:xfrm>
          <a:prstGeom prst="rect">
            <a:avLst/>
          </a:prstGeom>
          <a:noFill/>
          <a:ln w="9525">
            <a:noFill/>
          </a:ln>
        </p:spPr>
      </p:pic>
      <p:pic>
        <p:nvPicPr>
          <p:cNvPr id="6" name="图片 -2147482607"/>
          <p:cNvPicPr>
            <a:picLocks noChangeAspect="1"/>
          </p:cNvPicPr>
          <p:nvPr/>
        </p:nvPicPr>
        <p:blipFill>
          <a:blip r:embed="rId2"/>
          <a:stretch>
            <a:fillRect/>
          </a:stretch>
        </p:blipFill>
        <p:spPr>
          <a:xfrm>
            <a:off x="77470" y="1848485"/>
            <a:ext cx="2461895" cy="3484245"/>
          </a:xfrm>
          <a:prstGeom prst="rect">
            <a:avLst/>
          </a:prstGeom>
          <a:noFill/>
          <a:ln w="9525">
            <a:noFill/>
          </a:ln>
        </p:spPr>
      </p:pic>
      <p:pic>
        <p:nvPicPr>
          <p:cNvPr id="7" name="图片 6"/>
          <p:cNvPicPr>
            <a:picLocks noChangeAspect="1"/>
          </p:cNvPicPr>
          <p:nvPr/>
        </p:nvPicPr>
        <p:blipFill>
          <a:blip r:embed="rId3"/>
          <a:stretch>
            <a:fillRect/>
          </a:stretch>
        </p:blipFill>
        <p:spPr>
          <a:xfrm>
            <a:off x="2606675" y="1819275"/>
            <a:ext cx="3778885" cy="4358640"/>
          </a:xfrm>
          <a:prstGeom prst="rect">
            <a:avLst/>
          </a:prstGeom>
        </p:spPr>
      </p:pic>
      <p:pic>
        <p:nvPicPr>
          <p:cNvPr id="8" name="图片 7"/>
          <p:cNvPicPr>
            <a:picLocks noChangeAspect="1"/>
          </p:cNvPicPr>
          <p:nvPr/>
        </p:nvPicPr>
        <p:blipFill>
          <a:blip r:embed="rId4"/>
          <a:stretch>
            <a:fillRect/>
          </a:stretch>
        </p:blipFill>
        <p:spPr>
          <a:xfrm>
            <a:off x="6452870" y="1836420"/>
            <a:ext cx="3803015" cy="4380230"/>
          </a:xfrm>
          <a:prstGeom prst="rect">
            <a:avLst/>
          </a:prstGeom>
        </p:spPr>
      </p:pic>
      <p:sp>
        <p:nvSpPr>
          <p:cNvPr id="10" name="文本框 9"/>
          <p:cNvSpPr txBox="1"/>
          <p:nvPr/>
        </p:nvSpPr>
        <p:spPr>
          <a:xfrm>
            <a:off x="3841115" y="5645785"/>
            <a:ext cx="1118235" cy="398780"/>
          </a:xfrm>
          <a:prstGeom prst="rect">
            <a:avLst/>
          </a:prstGeom>
          <a:noFill/>
        </p:spPr>
        <p:txBody>
          <a:bodyPr wrap="square" rtlCol="0">
            <a:spAutoFit/>
          </a:bodyPr>
          <a:p>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模型</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1</a:t>
            </a:r>
            <a:endParaRPr lang="en-US" altLang="zh-CN"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7795260" y="5645785"/>
            <a:ext cx="1118235" cy="398780"/>
          </a:xfrm>
          <a:prstGeom prst="rect">
            <a:avLst/>
          </a:prstGeom>
          <a:noFill/>
        </p:spPr>
        <p:txBody>
          <a:bodyPr wrap="square" rtlCol="0">
            <a:spAutoFit/>
          </a:bodyPr>
          <a:p>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模型</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a:t>
            </a:r>
            <a:endParaRPr lang="en-US" altLang="zh-CN" sz="20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5"/>
          <a:stretch>
            <a:fillRect/>
          </a:stretch>
        </p:blipFill>
        <p:spPr>
          <a:xfrm>
            <a:off x="162560" y="1815465"/>
            <a:ext cx="5488940" cy="4637405"/>
          </a:xfrm>
          <a:prstGeom prst="rect">
            <a:avLst/>
          </a:prstGeom>
          <a:ln>
            <a:solidFill>
              <a:schemeClr val="accent1"/>
            </a:solidFill>
          </a:ln>
        </p:spPr>
      </p:pic>
      <p:pic>
        <p:nvPicPr>
          <p:cNvPr id="15" name="图片 14"/>
          <p:cNvPicPr>
            <a:picLocks noChangeAspect="1"/>
          </p:cNvPicPr>
          <p:nvPr/>
        </p:nvPicPr>
        <p:blipFill>
          <a:blip r:embed="rId6"/>
          <a:srcRect l="25549"/>
          <a:stretch>
            <a:fillRect/>
          </a:stretch>
        </p:blipFill>
        <p:spPr>
          <a:xfrm>
            <a:off x="5793740" y="1815465"/>
            <a:ext cx="5716905" cy="471233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a:t>
            </a:r>
            <a:r>
              <a:rPr lang="en-US" altLang="zh-CN" sz="2400" b="1" dirty="0">
                <a:solidFill>
                  <a:schemeClr val="bg1"/>
                </a:solidFill>
                <a:latin typeface="Calibri" panose="020F0502020204030204" pitchFamily="34" charset="0"/>
                <a:ea typeface="微软雅黑" panose="020B0503020204020204" charset="-122"/>
                <a:sym typeface="+mn-ea"/>
              </a:rPr>
              <a:t>筏板加厚区范围不同配筋差异大</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600"/>
          <p:cNvPicPr>
            <a:picLocks noChangeAspect="1"/>
          </p:cNvPicPr>
          <p:nvPr/>
        </p:nvPicPr>
        <p:blipFill>
          <a:blip r:embed="rId1"/>
          <a:stretch>
            <a:fillRect/>
          </a:stretch>
        </p:blipFill>
        <p:spPr>
          <a:xfrm>
            <a:off x="840740" y="634365"/>
            <a:ext cx="10314305" cy="5270500"/>
          </a:xfrm>
          <a:prstGeom prst="rect">
            <a:avLst/>
          </a:prstGeom>
          <a:noFill/>
          <a:ln w="9525">
            <a:noFill/>
          </a:ln>
        </p:spPr>
      </p:pic>
      <p:pic>
        <p:nvPicPr>
          <p:cNvPr id="6" name="图片 -2147482596"/>
          <p:cNvPicPr>
            <a:picLocks noChangeAspect="1"/>
          </p:cNvPicPr>
          <p:nvPr/>
        </p:nvPicPr>
        <p:blipFill>
          <a:blip r:embed="rId2"/>
          <a:stretch>
            <a:fillRect/>
          </a:stretch>
        </p:blipFill>
        <p:spPr>
          <a:xfrm>
            <a:off x="10212705" y="4667250"/>
            <a:ext cx="1790700" cy="2095500"/>
          </a:xfrm>
          <a:prstGeom prst="rect">
            <a:avLst/>
          </a:prstGeom>
          <a:noFill/>
          <a:ln w="9525">
            <a:noFill/>
          </a:ln>
        </p:spPr>
      </p:pic>
      <p:pic>
        <p:nvPicPr>
          <p:cNvPr id="7" name="图片 -2147482598"/>
          <p:cNvPicPr>
            <a:picLocks noChangeAspect="1"/>
          </p:cNvPicPr>
          <p:nvPr/>
        </p:nvPicPr>
        <p:blipFill>
          <a:blip r:embed="rId3"/>
          <a:stretch>
            <a:fillRect/>
          </a:stretch>
        </p:blipFill>
        <p:spPr>
          <a:xfrm>
            <a:off x="538480" y="946785"/>
            <a:ext cx="10616565" cy="5438775"/>
          </a:xfrm>
          <a:prstGeom prst="rect">
            <a:avLst/>
          </a:prstGeom>
          <a:noFill/>
          <a:ln w="9525">
            <a:noFill/>
          </a:ln>
        </p:spPr>
      </p:pic>
      <p:sp>
        <p:nvSpPr>
          <p:cNvPr id="102" name="文本框 101"/>
          <p:cNvSpPr txBox="1"/>
          <p:nvPr/>
        </p:nvSpPr>
        <p:spPr>
          <a:xfrm>
            <a:off x="4194175" y="3669665"/>
            <a:ext cx="4590415" cy="645160"/>
          </a:xfrm>
          <a:prstGeom prst="rect">
            <a:avLst/>
          </a:prstGeom>
          <a:solidFill>
            <a:schemeClr val="accent5">
              <a:lumMod val="40000"/>
              <a:lumOff val="60000"/>
            </a:schemeClr>
          </a:solidFill>
          <a:ln w="9525">
            <a:noFill/>
          </a:ln>
        </p:spPr>
        <p:txBody>
          <a:bodyPr wrap="square">
            <a:spAutoFit/>
          </a:bodyPr>
          <a:p>
            <a:pPr indent="305435"/>
            <a:r>
              <a:rPr lang="zh-CN" sz="1800" b="1">
                <a:latin typeface="微软雅黑" panose="020B0503020204020204" charset="-122"/>
                <a:ea typeface="微软雅黑" panose="020B0503020204020204" charset="-122"/>
                <a:cs typeface="微软雅黑" panose="020B0503020204020204" charset="-122"/>
              </a:rPr>
              <a:t>模型1的弯矩均小于模型2的弯矩，</a:t>
            </a:r>
            <a:endParaRPr lang="zh-CN" sz="1800" b="1">
              <a:latin typeface="微软雅黑" panose="020B0503020204020204" charset="-122"/>
              <a:ea typeface="微软雅黑" panose="020B0503020204020204" charset="-122"/>
              <a:cs typeface="微软雅黑" panose="020B0503020204020204" charset="-122"/>
            </a:endParaRPr>
          </a:p>
          <a:p>
            <a:pPr indent="305435"/>
            <a:r>
              <a:rPr lang="zh-CN" sz="1800" b="1">
                <a:latin typeface="微软雅黑" panose="020B0503020204020204" charset="-122"/>
                <a:ea typeface="微软雅黑" panose="020B0503020204020204" charset="-122"/>
                <a:cs typeface="微软雅黑" panose="020B0503020204020204" charset="-122"/>
              </a:rPr>
              <a:t>故对应的配筋面积是模型1小于模型2。</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a:t>
            </a:r>
            <a:r>
              <a:rPr lang="en-US" altLang="zh-CN" sz="2400" b="1" dirty="0">
                <a:solidFill>
                  <a:schemeClr val="bg1"/>
                </a:solidFill>
                <a:latin typeface="Calibri" panose="020F0502020204030204" pitchFamily="34" charset="0"/>
                <a:ea typeface="微软雅黑" panose="020B0503020204020204" charset="-122"/>
                <a:sym typeface="+mn-ea"/>
              </a:rPr>
              <a:t>筏板加厚区范围不同配筋差异大</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768350"/>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lang="en-US" altLang="zh-CN" sz="2000" b="1" dirty="0">
                <a:latin typeface="微软雅黑" panose="020B0503020204020204" charset="-122"/>
                <a:ea typeface="微软雅黑" panose="020B0503020204020204" charset="-122"/>
                <a:cs typeface="微软雅黑" panose="020B0503020204020204" charset="-122"/>
              </a:rPr>
              <a:t>勾选了“板元变厚度区域的边界弯矩磨平处理”、</a:t>
            </a:r>
            <a:endParaRPr lang="en-US" altLang="zh-CN" sz="2000" b="1" dirty="0">
              <a:latin typeface="微软雅黑" panose="020B0503020204020204" charset="-122"/>
              <a:ea typeface="微软雅黑" panose="020B0503020204020204" charset="-122"/>
              <a:cs typeface="微软雅黑" panose="020B0503020204020204" charset="-122"/>
            </a:endParaRPr>
          </a:p>
          <a:p>
            <a:pPr indent="0"/>
            <a:r>
              <a:rPr lang="en-US" altLang="zh-CN" sz="2000" b="1" dirty="0">
                <a:latin typeface="微软雅黑" panose="020B0503020204020204" charset="-122"/>
                <a:ea typeface="微软雅黑" panose="020B0503020204020204" charset="-122"/>
                <a:cs typeface="微软雅黑" panose="020B0503020204020204" charset="-122"/>
              </a:rPr>
              <a:t>    板元弯距取节点最大值(不勾选取平均值)</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592"/>
          <p:cNvPicPr>
            <a:picLocks noChangeAspect="1"/>
          </p:cNvPicPr>
          <p:nvPr/>
        </p:nvPicPr>
        <p:blipFill>
          <a:blip r:embed="rId1"/>
          <a:srcRect l="373" b="1481"/>
          <a:stretch>
            <a:fillRect/>
          </a:stretch>
        </p:blipFill>
        <p:spPr>
          <a:xfrm>
            <a:off x="594360" y="1461770"/>
            <a:ext cx="6689090" cy="1911985"/>
          </a:xfrm>
          <a:prstGeom prst="rect">
            <a:avLst/>
          </a:prstGeom>
          <a:noFill/>
          <a:ln w="9525">
            <a:solidFill>
              <a:schemeClr val="accent1"/>
            </a:solidFill>
          </a:ln>
        </p:spPr>
      </p:pic>
      <p:pic>
        <p:nvPicPr>
          <p:cNvPr id="6" name="图片 -2147482594"/>
          <p:cNvPicPr>
            <a:picLocks noChangeAspect="1"/>
          </p:cNvPicPr>
          <p:nvPr/>
        </p:nvPicPr>
        <p:blipFill>
          <a:blip r:embed="rId2"/>
          <a:stretch>
            <a:fillRect/>
          </a:stretch>
        </p:blipFill>
        <p:spPr>
          <a:xfrm>
            <a:off x="7822565" y="634365"/>
            <a:ext cx="4230370" cy="5502910"/>
          </a:xfrm>
          <a:prstGeom prst="rect">
            <a:avLst/>
          </a:prstGeom>
          <a:noFill/>
          <a:ln w="9525">
            <a:solidFill>
              <a:schemeClr val="accent1"/>
            </a:solidFill>
          </a:ln>
        </p:spPr>
      </p:pic>
      <p:pic>
        <p:nvPicPr>
          <p:cNvPr id="7" name="图片 -2147482590"/>
          <p:cNvPicPr>
            <a:picLocks noChangeAspect="1"/>
          </p:cNvPicPr>
          <p:nvPr/>
        </p:nvPicPr>
        <p:blipFill>
          <a:blip r:embed="rId3"/>
          <a:stretch>
            <a:fillRect/>
          </a:stretch>
        </p:blipFill>
        <p:spPr>
          <a:xfrm>
            <a:off x="594360" y="2860675"/>
            <a:ext cx="3460115" cy="3771900"/>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4 </a:t>
            </a:r>
            <a:r>
              <a:rPr lang="en-US" altLang="zh-CN" sz="2400" b="1" dirty="0">
                <a:solidFill>
                  <a:schemeClr val="bg1"/>
                </a:solidFill>
                <a:latin typeface="Calibri" panose="020F0502020204030204" pitchFamily="34" charset="0"/>
                <a:ea typeface="微软雅黑" panose="020B0503020204020204" charset="-122"/>
                <a:sym typeface="+mn-ea"/>
              </a:rPr>
              <a:t>筏板加厚区范围不同配筋差异大</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593"/>
          <p:cNvPicPr>
            <a:picLocks noChangeAspect="1"/>
          </p:cNvPicPr>
          <p:nvPr/>
        </p:nvPicPr>
        <p:blipFill>
          <a:blip r:embed="rId1"/>
          <a:stretch>
            <a:fillRect/>
          </a:stretch>
        </p:blipFill>
        <p:spPr>
          <a:xfrm>
            <a:off x="865505" y="1350010"/>
            <a:ext cx="9949815" cy="5203190"/>
          </a:xfrm>
          <a:prstGeom prst="rect">
            <a:avLst/>
          </a:prstGeom>
          <a:noFill/>
          <a:ln w="9525">
            <a:noFill/>
          </a:ln>
        </p:spPr>
      </p:pic>
      <p:sp>
        <p:nvSpPr>
          <p:cNvPr id="102" name="文本框 101"/>
          <p:cNvSpPr txBox="1"/>
          <p:nvPr/>
        </p:nvSpPr>
        <p:spPr>
          <a:xfrm>
            <a:off x="1083945" y="634365"/>
            <a:ext cx="7550785" cy="64516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勾选“板元变厚度区域的边界弯矩磨平处理”，</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舍弃了变厚度位置处的节点弯矩值，故单元弯矩平均值模型</a:t>
            </a:r>
            <a:r>
              <a:rPr lang="en-US" altLang="zh-CN" sz="1800" b="1">
                <a:latin typeface="微软雅黑" panose="020B0503020204020204" charset="-122"/>
                <a:ea typeface="微软雅黑" panose="020B0503020204020204" charset="-122"/>
                <a:cs typeface="微软雅黑" panose="020B0503020204020204" charset="-122"/>
              </a:rPr>
              <a:t>1</a:t>
            </a:r>
            <a:r>
              <a:rPr lang="zh-CN" altLang="en-US" sz="1800" b="1">
                <a:latin typeface="微软雅黑" panose="020B0503020204020204" charset="-122"/>
                <a:ea typeface="微软雅黑" panose="020B0503020204020204" charset="-122"/>
                <a:cs typeface="微软雅黑" panose="020B0503020204020204" charset="-122"/>
              </a:rPr>
              <a:t>小于</a:t>
            </a:r>
            <a:r>
              <a:rPr lang="zh-CN" sz="1800" b="1">
                <a:latin typeface="微软雅黑" panose="020B0503020204020204" charset="-122"/>
                <a:ea typeface="微软雅黑" panose="020B0503020204020204" charset="-122"/>
                <a:cs typeface="微软雅黑" panose="020B0503020204020204" charset="-122"/>
              </a:rPr>
              <a:t>模型2。</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7190740" cy="82994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a:t>
            </a: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基本模型与防水板模型中独立基础配筋差异大 </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buClrTx/>
              <a:buSzTx/>
              <a:buFontTx/>
            </a:pP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82994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Q:独基加防水板</a:t>
            </a:r>
            <a:r>
              <a:rPr lang="zh-CN" altLang="en-US" sz="2400" b="1" dirty="0">
                <a:latin typeface="微软雅黑" panose="020B0503020204020204" charset="-122"/>
                <a:ea typeface="微软雅黑" panose="020B0503020204020204" charset="-122"/>
                <a:cs typeface="微软雅黑" panose="020B0503020204020204" charset="-122"/>
              </a:rPr>
              <a:t>模型</a:t>
            </a:r>
            <a:r>
              <a:rPr lang="en-US" altLang="zh-CN" sz="2400" b="1" dirty="0">
                <a:latin typeface="微软雅黑" panose="020B0503020204020204" charset="-122"/>
                <a:ea typeface="微软雅黑" panose="020B0503020204020204" charset="-122"/>
                <a:cs typeface="微软雅黑" panose="020B0503020204020204" charset="-122"/>
              </a:rPr>
              <a:t>，基本模型中的独基配筋与防水板中独基</a:t>
            </a:r>
            <a:endParaRPr lang="en-US" altLang="zh-CN" sz="2400" b="1" dirty="0">
              <a:latin typeface="微软雅黑" panose="020B0503020204020204" charset="-122"/>
              <a:ea typeface="微软雅黑" panose="020B0503020204020204" charset="-122"/>
              <a:cs typeface="微软雅黑" panose="020B0503020204020204" charset="-122"/>
            </a:endParaRPr>
          </a:p>
          <a:p>
            <a:pPr indent="0"/>
            <a:r>
              <a:rPr lang="en-US" altLang="zh-CN" sz="2400" b="1" dirty="0">
                <a:latin typeface="微软雅黑" panose="020B0503020204020204" charset="-122"/>
                <a:ea typeface="微软雅黑" panose="020B0503020204020204" charset="-122"/>
                <a:cs typeface="微软雅黑" panose="020B0503020204020204" charset="-122"/>
              </a:rPr>
              <a:t>   配筋相差很多</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402647"/>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617"/>
          <p:cNvPicPr>
            <a:picLocks noChangeAspect="1"/>
          </p:cNvPicPr>
          <p:nvPr/>
        </p:nvPicPr>
        <p:blipFill>
          <a:blip r:embed="rId1"/>
          <a:stretch>
            <a:fillRect/>
          </a:stretch>
        </p:blipFill>
        <p:spPr>
          <a:xfrm>
            <a:off x="9208453" y="66358"/>
            <a:ext cx="2837815" cy="1680845"/>
          </a:xfrm>
          <a:prstGeom prst="rect">
            <a:avLst/>
          </a:prstGeom>
          <a:noFill/>
          <a:ln w="9525">
            <a:noFill/>
          </a:ln>
        </p:spPr>
      </p:pic>
      <p:pic>
        <p:nvPicPr>
          <p:cNvPr id="6" name="图片 1" descr="IMG_256"/>
          <p:cNvPicPr>
            <a:picLocks noChangeAspect="1"/>
          </p:cNvPicPr>
          <p:nvPr/>
        </p:nvPicPr>
        <p:blipFill>
          <a:blip r:embed="rId2"/>
          <a:srcRect l="7010"/>
          <a:stretch>
            <a:fillRect/>
          </a:stretch>
        </p:blipFill>
        <p:spPr>
          <a:xfrm>
            <a:off x="270510" y="2798445"/>
            <a:ext cx="5854065" cy="3787775"/>
          </a:xfrm>
          <a:prstGeom prst="rect">
            <a:avLst/>
          </a:prstGeom>
          <a:noFill/>
          <a:ln w="9525">
            <a:noFill/>
          </a:ln>
        </p:spPr>
      </p:pic>
      <p:pic>
        <p:nvPicPr>
          <p:cNvPr id="7" name="图片 -2147482621" descr="IMG_256"/>
          <p:cNvPicPr>
            <a:picLocks noChangeAspect="1"/>
          </p:cNvPicPr>
          <p:nvPr/>
        </p:nvPicPr>
        <p:blipFill>
          <a:blip r:embed="rId3"/>
          <a:srcRect l="2522" b="15947"/>
          <a:stretch>
            <a:fillRect/>
          </a:stretch>
        </p:blipFill>
        <p:spPr>
          <a:xfrm>
            <a:off x="2185670" y="1436370"/>
            <a:ext cx="9696450" cy="4184650"/>
          </a:xfrm>
          <a:prstGeom prst="rect">
            <a:avLst/>
          </a:prstGeom>
          <a:noFill/>
          <a:ln w="9525">
            <a:noFill/>
          </a:ln>
        </p:spPr>
      </p:pic>
      <p:cxnSp>
        <p:nvCxnSpPr>
          <p:cNvPr id="8" name="直接箭头连接符 7"/>
          <p:cNvCxnSpPr/>
          <p:nvPr/>
        </p:nvCxnSpPr>
        <p:spPr>
          <a:xfrm flipH="1" flipV="1">
            <a:off x="2922270" y="4377055"/>
            <a:ext cx="255270" cy="441325"/>
          </a:xfrm>
          <a:prstGeom prst="straightConnector1">
            <a:avLst/>
          </a:prstGeom>
          <a:ln w="25400">
            <a:solidFill>
              <a:srgbClr val="ED0DFB"/>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8953500" y="4729480"/>
            <a:ext cx="255270" cy="441325"/>
          </a:xfrm>
          <a:prstGeom prst="straightConnector1">
            <a:avLst/>
          </a:prstGeom>
          <a:ln w="25400">
            <a:solidFill>
              <a:srgbClr val="F810D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079240" y="3425190"/>
            <a:ext cx="324485" cy="363220"/>
          </a:xfrm>
          <a:prstGeom prst="straightConnector1">
            <a:avLst/>
          </a:prstGeom>
          <a:ln w="25400">
            <a:solidFill>
              <a:srgbClr val="ED0DFB"/>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8151495" y="3185795"/>
            <a:ext cx="244475" cy="402590"/>
          </a:xfrm>
          <a:prstGeom prst="straightConnector1">
            <a:avLst/>
          </a:prstGeom>
          <a:ln w="25400">
            <a:solidFill>
              <a:srgbClr val="ED0DFB"/>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86780" y="5813425"/>
            <a:ext cx="3997325" cy="645160"/>
          </a:xfrm>
          <a:prstGeom prst="rect">
            <a:avLst/>
          </a:prstGeom>
          <a:noFill/>
        </p:spPr>
        <p:txBody>
          <a:bodyPr wrap="none" rtlCol="0" anchor="t">
            <a:spAutoFit/>
          </a:bodyPr>
          <a:p>
            <a:pPr algn="l"/>
            <a:r>
              <a:rPr lang="en-US" altLang="zh-CN" b="1" dirty="0">
                <a:latin typeface="微软雅黑" panose="020B0503020204020204" charset="-122"/>
                <a:ea typeface="微软雅黑" panose="020B0503020204020204" charset="-122"/>
                <a:cs typeface="微软雅黑" panose="020B0503020204020204" charset="-122"/>
                <a:sym typeface="+mn-ea"/>
              </a:rPr>
              <a:t>防水板</a:t>
            </a:r>
            <a:r>
              <a:rPr lang="zh-CN" altLang="en-US" b="1" dirty="0">
                <a:latin typeface="微软雅黑" panose="020B0503020204020204" charset="-122"/>
                <a:ea typeface="微软雅黑" panose="020B0503020204020204" charset="-122"/>
                <a:cs typeface="微软雅黑" panose="020B0503020204020204" charset="-122"/>
                <a:sym typeface="+mn-ea"/>
              </a:rPr>
              <a:t>中：</a:t>
            </a:r>
            <a:r>
              <a:rPr lang="en-US" altLang="zh-CN" b="1" dirty="0">
                <a:latin typeface="微软雅黑" panose="020B0503020204020204" charset="-122"/>
                <a:ea typeface="微软雅黑" panose="020B0503020204020204" charset="-122"/>
                <a:cs typeface="微软雅黑" panose="020B0503020204020204" charset="-122"/>
                <a:sym typeface="+mn-ea"/>
              </a:rPr>
              <a:t>x36.1       </a:t>
            </a:r>
            <a:r>
              <a:rPr lang="en-US" altLang="zh-CN" b="1" dirty="0">
                <a:latin typeface="微软雅黑" panose="020B0503020204020204" charset="-122"/>
                <a:ea typeface="微软雅黑" panose="020B0503020204020204" charset="-122"/>
                <a:cs typeface="微软雅黑" panose="020B0503020204020204" charset="-122"/>
                <a:sym typeface="+mn-ea"/>
              </a:rPr>
              <a:t>x25.6</a:t>
            </a:r>
            <a:r>
              <a:rPr lang="en-US" altLang="zh-CN" b="1" dirty="0">
                <a:latin typeface="微软雅黑" panose="020B0503020204020204" charset="-122"/>
                <a:ea typeface="微软雅黑" panose="020B0503020204020204" charset="-122"/>
                <a:cs typeface="微软雅黑" panose="020B0503020204020204" charset="-122"/>
                <a:sym typeface="+mn-ea"/>
              </a:rPr>
              <a:t>              </a:t>
            </a:r>
            <a:endParaRPr lang="en-US" altLang="zh-CN" b="1" dirty="0">
              <a:latin typeface="微软雅黑" panose="020B0503020204020204" charset="-122"/>
              <a:ea typeface="微软雅黑" panose="020B0503020204020204" charset="-122"/>
              <a:cs typeface="微软雅黑" panose="020B0503020204020204" charset="-122"/>
              <a:sym typeface="+mn-ea"/>
            </a:endParaRPr>
          </a:p>
          <a:p>
            <a:pPr algn="l"/>
            <a:r>
              <a:rPr lang="en-US" altLang="zh-CN" b="1" dirty="0">
                <a:latin typeface="微软雅黑" panose="020B0503020204020204" charset="-122"/>
                <a:ea typeface="微软雅黑" panose="020B0503020204020204" charset="-122"/>
                <a:cs typeface="微软雅黑" panose="020B0503020204020204" charset="-122"/>
                <a:sym typeface="+mn-ea"/>
              </a:rPr>
              <a:t>                 y25.4       </a:t>
            </a:r>
            <a:r>
              <a:rPr lang="en-US" altLang="zh-CN" b="1" dirty="0">
                <a:latin typeface="微软雅黑" panose="020B0503020204020204" charset="-122"/>
                <a:ea typeface="微软雅黑" panose="020B0503020204020204" charset="-122"/>
                <a:cs typeface="微软雅黑" panose="020B0503020204020204" charset="-122"/>
                <a:sym typeface="+mn-ea"/>
              </a:rPr>
              <a:t>y34.2</a:t>
            </a:r>
            <a:endParaRPr lang="en-US" altLang="zh-CN"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93547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基本模型与防水板模型中独立基础配筋差异大 </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613"/>
          <p:cNvPicPr>
            <a:picLocks noChangeAspect="1"/>
          </p:cNvPicPr>
          <p:nvPr/>
        </p:nvPicPr>
        <p:blipFill>
          <a:blip r:embed="rId1"/>
          <a:stretch>
            <a:fillRect/>
          </a:stretch>
        </p:blipFill>
        <p:spPr>
          <a:xfrm>
            <a:off x="946785" y="2026285"/>
            <a:ext cx="6742430" cy="3869055"/>
          </a:xfrm>
          <a:prstGeom prst="rect">
            <a:avLst/>
          </a:prstGeom>
          <a:noFill/>
          <a:ln w="9525">
            <a:noFill/>
          </a:ln>
        </p:spPr>
      </p:pic>
      <p:sp>
        <p:nvSpPr>
          <p:cNvPr id="6" name="文本框 5"/>
          <p:cNvSpPr txBox="1"/>
          <p:nvPr/>
        </p:nvSpPr>
        <p:spPr>
          <a:xfrm>
            <a:off x="815340" y="634365"/>
            <a:ext cx="6355080" cy="922020"/>
          </a:xfrm>
          <a:prstGeom prst="rect">
            <a:avLst/>
          </a:prstGeom>
          <a:noFill/>
        </p:spPr>
        <p:txBody>
          <a:bodyPr wrap="none" rtlCol="0" anchor="t">
            <a:spAutoFit/>
          </a:bodyPr>
          <a:p>
            <a:pPr indent="0"/>
            <a:r>
              <a:rPr lang="en-US" altLang="zh-CN" b="1" dirty="0">
                <a:latin typeface="微软雅黑" panose="020B0503020204020204" charset="-122"/>
                <a:ea typeface="微软雅黑" panose="020B0503020204020204" charset="-122"/>
                <a:cs typeface="微软雅黑" panose="020B0503020204020204" charset="-122"/>
                <a:sym typeface="+mn-ea"/>
              </a:rPr>
              <a:t>防水板分两步进行计算，先算防水板有限元计算和配筋计算；</a:t>
            </a:r>
            <a:endParaRPr lang="en-US" altLang="zh-CN" b="1" dirty="0">
              <a:latin typeface="微软雅黑" panose="020B0503020204020204" charset="-122"/>
              <a:ea typeface="微软雅黑" panose="020B0503020204020204" charset="-122"/>
              <a:cs typeface="微软雅黑" panose="020B0503020204020204" charset="-122"/>
              <a:sym typeface="+mn-ea"/>
            </a:endParaRPr>
          </a:p>
          <a:p>
            <a:pPr indent="0"/>
            <a:r>
              <a:rPr lang="en-US" altLang="zh-CN" b="1" dirty="0">
                <a:latin typeface="微软雅黑" panose="020B0503020204020204" charset="-122"/>
                <a:ea typeface="微软雅黑" panose="020B0503020204020204" charset="-122"/>
                <a:cs typeface="微软雅黑" panose="020B0503020204020204" charset="-122"/>
                <a:sym typeface="+mn-ea"/>
              </a:rPr>
              <a:t>再计算独立基础或承台，考虑防水板传递过来的荷载。</a:t>
            </a:r>
            <a:endParaRPr lang="en-US" altLang="zh-CN" b="1" dirty="0">
              <a:latin typeface="微软雅黑" panose="020B0503020204020204" charset="-122"/>
              <a:ea typeface="微软雅黑" panose="020B0503020204020204" charset="-122"/>
              <a:cs typeface="微软雅黑" panose="020B0503020204020204" charset="-122"/>
              <a:sym typeface="+mn-ea"/>
            </a:endParaRPr>
          </a:p>
          <a:p>
            <a:pPr indent="0"/>
            <a:r>
              <a:rPr lang="en-US" altLang="zh-CN" b="1" dirty="0">
                <a:latin typeface="微软雅黑" panose="020B0503020204020204" charset="-122"/>
                <a:ea typeface="微软雅黑" panose="020B0503020204020204" charset="-122"/>
                <a:cs typeface="微软雅黑" panose="020B0503020204020204" charset="-122"/>
                <a:sym typeface="+mn-ea"/>
              </a:rPr>
              <a:t>所以独立基础的配筋以基本模型中为准。</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7484745"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基本模型与防水板模型中独立基础配筋差异大 </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2" name="文本框 11"/>
          <p:cNvSpPr txBox="1"/>
          <p:nvPr/>
        </p:nvSpPr>
        <p:spPr>
          <a:xfrm>
            <a:off x="5201285" y="4406583"/>
            <a:ext cx="5080000" cy="922020"/>
          </a:xfrm>
          <a:prstGeom prst="rect">
            <a:avLst/>
          </a:prstGeom>
          <a:noFill/>
          <a:ln w="9525">
            <a:noFill/>
          </a:ln>
        </p:spPr>
        <p:txBody>
          <a:bodyPr>
            <a:spAutoFit/>
          </a:bodyPr>
          <a:p>
            <a:pPr indent="0"/>
            <a:r>
              <a:rPr lang="zh-CN" b="1">
                <a:latin typeface="微软雅黑" panose="020B0503020204020204" charset="-122"/>
                <a:ea typeface="微软雅黑" panose="020B0503020204020204" charset="-122"/>
                <a:cs typeface="微软雅黑" panose="020B0503020204020204" charset="-122"/>
              </a:rPr>
              <a:t>防水板中的单柱下承台剪力设计值：</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取隔离体中桩反力之和与防水板中剪力单元求得剪力（单元剪力最大值</a:t>
            </a:r>
            <a:r>
              <a:rPr lang="en-US" b="1">
                <a:latin typeface="微软雅黑" panose="020B0503020204020204" charset="-122"/>
                <a:ea typeface="微软雅黑" panose="020B0503020204020204" charset="-122"/>
                <a:cs typeface="微软雅黑" panose="020B0503020204020204" charset="-122"/>
              </a:rPr>
              <a:t>x</a:t>
            </a:r>
            <a:r>
              <a:rPr lang="zh-CN" b="1">
                <a:latin typeface="微软雅黑" panose="020B0503020204020204" charset="-122"/>
                <a:ea typeface="微软雅黑" panose="020B0503020204020204" charset="-122"/>
                <a:cs typeface="微软雅黑" panose="020B0503020204020204" charset="-122"/>
              </a:rPr>
              <a:t>宽度）的较大值。</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02" name="文本框 101"/>
          <p:cNvSpPr txBox="1"/>
          <p:nvPr/>
        </p:nvSpPr>
        <p:spPr>
          <a:xfrm>
            <a:off x="899795" y="604520"/>
            <a:ext cx="751268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防水板模型，人防荷载起控制作用。</a:t>
            </a:r>
            <a:endParaRPr lang="zh-CN" altLang="en-US" sz="2000"/>
          </a:p>
        </p:txBody>
      </p:sp>
      <p:pic>
        <p:nvPicPr>
          <p:cNvPr id="5" name="图片 -2147482612" descr="IMG_256"/>
          <p:cNvPicPr>
            <a:picLocks noChangeAspect="1"/>
          </p:cNvPicPr>
          <p:nvPr/>
        </p:nvPicPr>
        <p:blipFill>
          <a:blip r:embed="rId1"/>
          <a:stretch>
            <a:fillRect/>
          </a:stretch>
        </p:blipFill>
        <p:spPr>
          <a:xfrm>
            <a:off x="344805" y="1971040"/>
            <a:ext cx="11057255" cy="4682490"/>
          </a:xfrm>
          <a:prstGeom prst="rect">
            <a:avLst/>
          </a:prstGeom>
          <a:noFill/>
          <a:ln w="9525">
            <a:noFill/>
          </a:ln>
        </p:spPr>
      </p:pic>
      <p:pic>
        <p:nvPicPr>
          <p:cNvPr id="6" name="图片 -2147482614"/>
          <p:cNvPicPr>
            <a:picLocks noChangeAspect="1"/>
          </p:cNvPicPr>
          <p:nvPr/>
        </p:nvPicPr>
        <p:blipFill>
          <a:blip r:embed="rId2"/>
          <a:srcRect l="61269" t="57351" r="8605" b="23266"/>
          <a:stretch>
            <a:fillRect/>
          </a:stretch>
        </p:blipFill>
        <p:spPr>
          <a:xfrm>
            <a:off x="9046845" y="634365"/>
            <a:ext cx="2355215" cy="1092835"/>
          </a:xfrm>
          <a:prstGeom prst="rect">
            <a:avLst/>
          </a:prstGeom>
          <a:noFill/>
          <a:ln w="15875">
            <a:solidFill>
              <a:schemeClr val="accent1"/>
            </a:solidFill>
          </a:ln>
        </p:spPr>
      </p:pic>
      <p:sp>
        <p:nvSpPr>
          <p:cNvPr id="7" name="文本框 6"/>
          <p:cNvSpPr txBox="1"/>
          <p:nvPr/>
        </p:nvSpPr>
        <p:spPr>
          <a:xfrm>
            <a:off x="890270" y="982345"/>
            <a:ext cx="7129145" cy="92202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未勾选“防水板荷载所有组合都传递到基础”，</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则值只传递高水组合，</a:t>
            </a:r>
            <a:r>
              <a:rPr lang="zh-CN" b="1">
                <a:latin typeface="微软雅黑" panose="020B0503020204020204" charset="-122"/>
                <a:ea typeface="微软雅黑" panose="020B0503020204020204" charset="-122"/>
                <a:cs typeface="微软雅黑" panose="020B0503020204020204" charset="-122"/>
                <a:sym typeface="+mn-ea"/>
              </a:rPr>
              <a:t>人防等其余防水板上荷载未传递到基础，</a:t>
            </a:r>
            <a:r>
              <a:rPr lang="en-US" altLang="zh-CN" sz="1800" b="1">
                <a:latin typeface="微软雅黑" panose="020B0503020204020204" charset="-122"/>
                <a:ea typeface="微软雅黑" panose="020B0503020204020204" charset="-122"/>
                <a:cs typeface="微软雅黑" panose="020B0503020204020204" charset="-122"/>
              </a:rPr>
              <a:t>                    </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故基本模型中独立基础配筋小于防水板模型中独立基础配筋。</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7004685"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5 基本模型与防水板模型中独立基础配筋差异大</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02" name="文本框 101"/>
          <p:cNvSpPr txBox="1"/>
          <p:nvPr/>
        </p:nvSpPr>
        <p:spPr>
          <a:xfrm>
            <a:off x="986155" y="698500"/>
            <a:ext cx="7736840" cy="64516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勾选“防水板荷载所有组合都传递到基础”后，所有组合都传递给独立基础，基本模型中独立基础的配筋大于防水板中的配筋</a:t>
            </a:r>
            <a:endParaRPr lang="zh-CN" b="1">
              <a:latin typeface="微软雅黑" panose="020B0503020204020204" charset="-122"/>
              <a:ea typeface="微软雅黑" panose="020B0503020204020204" charset="-122"/>
              <a:cs typeface="微软雅黑" panose="020B0503020204020204" charset="-122"/>
            </a:endParaRPr>
          </a:p>
        </p:txBody>
      </p:sp>
      <p:pic>
        <p:nvPicPr>
          <p:cNvPr id="5" name="图片 -2147482615"/>
          <p:cNvPicPr>
            <a:picLocks noChangeAspect="1"/>
          </p:cNvPicPr>
          <p:nvPr/>
        </p:nvPicPr>
        <p:blipFill>
          <a:blip r:embed="rId1"/>
          <a:stretch>
            <a:fillRect/>
          </a:stretch>
        </p:blipFill>
        <p:spPr>
          <a:xfrm>
            <a:off x="398145" y="1560830"/>
            <a:ext cx="11395710" cy="4849495"/>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63270" y="3619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en-US" altLang="zh-CN" sz="2400" b="1" dirty="0">
                <a:solidFill>
                  <a:schemeClr val="bg1"/>
                </a:solidFill>
                <a:latin typeface="Calibri" panose="020F0502020204030204" pitchFamily="34" charset="0"/>
                <a:ea typeface="微软雅黑" panose="020B0503020204020204" charset="-122"/>
                <a:sym typeface="+mn-ea"/>
              </a:rPr>
              <a:t>CSFD求解方程组失败</a:t>
            </a:r>
            <a:endParaRPr lang="en-US" altLang="zh-CN" sz="2400" b="1" dirty="0">
              <a:solidFill>
                <a:schemeClr val="bg1"/>
              </a:solidFill>
              <a:latin typeface="Calibri" panose="020F0502020204030204" pitchFamily="34" charset="0"/>
              <a:ea typeface="微软雅黑" panose="020B0503020204020204" charset="-122"/>
              <a:sym typeface="+mn-ea"/>
            </a:endParaRPr>
          </a:p>
        </p:txBody>
      </p:sp>
      <p:sp>
        <p:nvSpPr>
          <p:cNvPr id="3" name="文本框 2"/>
          <p:cNvSpPr txBox="1"/>
          <p:nvPr/>
        </p:nvSpPr>
        <p:spPr>
          <a:xfrm>
            <a:off x="287655" y="634365"/>
            <a:ext cx="10655300" cy="82994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Q:基础计算结果中基础配筋未显示承台结果，计算</a:t>
            </a:r>
            <a:r>
              <a:rPr lang="en-US" altLang="zh-CN" sz="2400" b="1" dirty="0">
                <a:latin typeface="微软雅黑" panose="020B0503020204020204" charset="-122"/>
                <a:ea typeface="微软雅黑" panose="020B0503020204020204" charset="-122"/>
                <a:cs typeface="微软雅黑" panose="020B0503020204020204" charset="-122"/>
                <a:sym typeface="+mn-ea"/>
              </a:rPr>
              <a:t>用时2个小时以上，</a:t>
            </a:r>
            <a:endParaRPr lang="en-US" altLang="zh-CN" sz="2400" b="1" dirty="0">
              <a:latin typeface="微软雅黑" panose="020B0503020204020204" charset="-122"/>
              <a:ea typeface="微软雅黑" panose="020B0503020204020204" charset="-122"/>
              <a:cs typeface="微软雅黑" panose="020B0503020204020204" charset="-122"/>
            </a:endParaRPr>
          </a:p>
          <a:p>
            <a:pPr indent="0"/>
            <a:r>
              <a:rPr lang="en-US" altLang="zh-CN" sz="2400" b="1" dirty="0">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rPr>
              <a:t>提示如下错误：</a:t>
            </a:r>
            <a:r>
              <a:rPr lang="zh-CN" altLang="en-US" sz="2400" b="1" dirty="0">
                <a:latin typeface="微软雅黑" panose="020B0503020204020204" charset="-122"/>
                <a:ea typeface="微软雅黑" panose="020B0503020204020204" charset="-122"/>
                <a:cs typeface="微软雅黑" panose="020B0503020204020204" charset="-122"/>
                <a:sym typeface="+mn-ea"/>
              </a:rPr>
              <a:t>CSFD求解方程组失败。</a:t>
            </a:r>
            <a:endParaRPr lang="zh-CN" altLang="en-US" sz="2400" b="1" dirty="0">
              <a:latin typeface="微软雅黑" panose="020B0503020204020204" charset="-122"/>
              <a:ea typeface="微软雅黑" panose="020B0503020204020204" charset="-122"/>
              <a:cs typeface="微软雅黑" panose="020B0503020204020204" charset="-122"/>
            </a:endParaRPr>
          </a:p>
        </p:txBody>
      </p:sp>
      <p:pic>
        <p:nvPicPr>
          <p:cNvPr id="5" name="图片 -2147482536"/>
          <p:cNvPicPr>
            <a:picLocks noChangeAspect="1"/>
          </p:cNvPicPr>
          <p:nvPr/>
        </p:nvPicPr>
        <p:blipFill>
          <a:blip r:embed="rId1"/>
          <a:stretch>
            <a:fillRect/>
          </a:stretch>
        </p:blipFill>
        <p:spPr>
          <a:xfrm>
            <a:off x="416878" y="1464310"/>
            <a:ext cx="5271135" cy="2788920"/>
          </a:xfrm>
          <a:prstGeom prst="rect">
            <a:avLst/>
          </a:prstGeom>
          <a:noFill/>
          <a:ln w="9525">
            <a:noFill/>
          </a:ln>
        </p:spPr>
      </p:pic>
      <p:pic>
        <p:nvPicPr>
          <p:cNvPr id="6" name="图片 -2147482533"/>
          <p:cNvPicPr>
            <a:picLocks noChangeAspect="1"/>
          </p:cNvPicPr>
          <p:nvPr/>
        </p:nvPicPr>
        <p:blipFill>
          <a:blip r:embed="rId2"/>
          <a:stretch>
            <a:fillRect/>
          </a:stretch>
        </p:blipFill>
        <p:spPr>
          <a:xfrm>
            <a:off x="9675495" y="112395"/>
            <a:ext cx="2437130" cy="1873250"/>
          </a:xfrm>
          <a:prstGeom prst="rect">
            <a:avLst/>
          </a:prstGeom>
          <a:noFill/>
          <a:ln w="9525">
            <a:noFill/>
          </a:ln>
        </p:spPr>
      </p:pic>
      <p:sp>
        <p:nvSpPr>
          <p:cNvPr id="102" name="文本框 101"/>
          <p:cNvSpPr txBox="1"/>
          <p:nvPr/>
        </p:nvSpPr>
        <p:spPr>
          <a:xfrm>
            <a:off x="6449060" y="2725103"/>
            <a:ext cx="5080000" cy="64516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没有勾选“基本组合高水归并”，计算能够完成，计算耗时2小时24分，</a:t>
            </a:r>
            <a:endParaRPr lang="zh-CN"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322060" y="1511935"/>
            <a:ext cx="208343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94360" y="4374197"/>
            <a:ext cx="5080000" cy="368300"/>
          </a:xfrm>
          <a:prstGeom prst="rect">
            <a:avLst/>
          </a:prstGeom>
          <a:noFill/>
          <a:ln w="9525">
            <a:noFill/>
          </a:ln>
        </p:spPr>
        <p:txBody>
          <a:bodyPr>
            <a:spAutoFit/>
          </a:bodyPr>
          <a:p>
            <a:pPr marL="285750" indent="-285750">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关于</a:t>
            </a:r>
            <a:r>
              <a:rPr lang="en-US" altLang="zh-CN" b="1">
                <a:latin typeface="微软雅黑" panose="020B0503020204020204" charset="-122"/>
                <a:ea typeface="微软雅黑" panose="020B0503020204020204" charset="-122"/>
                <a:cs typeface="微软雅黑" panose="020B0503020204020204" charset="-122"/>
              </a:rPr>
              <a:t>CSFD</a:t>
            </a:r>
            <a:r>
              <a:rPr lang="zh-CN" altLang="en-US" b="1" dirty="0">
                <a:latin typeface="微软雅黑" panose="020B0503020204020204" charset="-122"/>
                <a:ea typeface="微软雅黑" panose="020B0503020204020204" charset="-122"/>
                <a:cs typeface="微软雅黑" panose="020B0503020204020204" charset="-122"/>
                <a:sym typeface="+mn-ea"/>
              </a:rPr>
              <a:t>求解方程组失败</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449060" y="4039235"/>
            <a:ext cx="5217795" cy="368300"/>
          </a:xfrm>
          <a:prstGeom prst="rect">
            <a:avLst/>
          </a:prstGeom>
          <a:noFill/>
          <a:ln w="9525">
            <a:noFill/>
          </a:ln>
        </p:spPr>
        <p:txBody>
          <a:bodyPr wrap="square">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勾选“基本组合高水归并”，耗时1小时15分</a:t>
            </a:r>
            <a:endParaRPr lang="zh-CN"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113280" y="4939030"/>
            <a:ext cx="3402965" cy="1198880"/>
          </a:xfrm>
          <a:prstGeom prst="rect">
            <a:avLst/>
          </a:prstGeom>
          <a:noFill/>
          <a:ln w="9525">
            <a:noFill/>
          </a:ln>
        </p:spPr>
        <p:txBody>
          <a:bodyPr wrap="square">
            <a:spAutoFit/>
          </a:bodyPr>
          <a:p>
            <a:pPr indent="0"/>
            <a:r>
              <a:rPr lang="zh-CN" altLang="en-US" b="1" dirty="0">
                <a:latin typeface="微软雅黑" panose="020B0503020204020204" charset="-122"/>
                <a:ea typeface="微软雅黑" panose="020B0503020204020204" charset="-122"/>
                <a:cs typeface="微软雅黑" panose="020B0503020204020204" charset="-122"/>
              </a:rPr>
              <a:t>不考虑上部刚度</a:t>
            </a:r>
            <a:endParaRPr lang="zh-CN" altLang="en-US" b="1" dirty="0">
              <a:latin typeface="微软雅黑" panose="020B0503020204020204" charset="-122"/>
              <a:ea typeface="微软雅黑" panose="020B0503020204020204" charset="-122"/>
              <a:cs typeface="微软雅黑" panose="020B0503020204020204" charset="-122"/>
            </a:endParaRPr>
          </a:p>
          <a:p>
            <a:pPr indent="0"/>
            <a:r>
              <a:rPr lang="zh-CN" altLang="en-US" b="1" dirty="0">
                <a:latin typeface="微软雅黑" panose="020B0503020204020204" charset="-122"/>
                <a:ea typeface="微软雅黑" panose="020B0503020204020204" charset="-122"/>
                <a:cs typeface="微软雅黑" panose="020B0503020204020204" charset="-122"/>
              </a:rPr>
              <a:t>修改有限元计算内存</a:t>
            </a:r>
            <a:endParaRPr lang="zh-CN" altLang="en-US" b="1" dirty="0">
              <a:latin typeface="微软雅黑" panose="020B0503020204020204" charset="-122"/>
              <a:ea typeface="微软雅黑" panose="020B0503020204020204" charset="-122"/>
              <a:cs typeface="微软雅黑" panose="020B0503020204020204" charset="-122"/>
            </a:endParaRPr>
          </a:p>
          <a:p>
            <a:pPr indent="0"/>
            <a:r>
              <a:rPr lang="zh-CN" altLang="en-US" b="1" dirty="0">
                <a:latin typeface="微软雅黑" panose="020B0503020204020204" charset="-122"/>
                <a:ea typeface="微软雅黑" panose="020B0503020204020204" charset="-122"/>
                <a:cs typeface="微软雅黑" panose="020B0503020204020204" charset="-122"/>
              </a:rPr>
              <a:t>将未布置基础的柱布置上基础</a:t>
            </a:r>
            <a:endParaRPr lang="zh-CN" altLang="en-US" b="1" dirty="0">
              <a:latin typeface="微软雅黑" panose="020B0503020204020204" charset="-122"/>
              <a:ea typeface="微软雅黑" panose="020B0503020204020204" charset="-122"/>
              <a:cs typeface="微软雅黑" panose="020B0503020204020204" charset="-122"/>
            </a:endParaRPr>
          </a:p>
          <a:p>
            <a:pPr indent="0"/>
            <a:r>
              <a:rPr lang="zh-CN" altLang="en-US" b="1" dirty="0">
                <a:latin typeface="微软雅黑" panose="020B0503020204020204" charset="-122"/>
                <a:ea typeface="微软雅黑" panose="020B0503020204020204" charset="-122"/>
                <a:cs typeface="微软雅黑" panose="020B0503020204020204" charset="-122"/>
              </a:rPr>
              <a:t>降低水位</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243955" y="1945322"/>
            <a:ext cx="5080000" cy="368300"/>
          </a:xfrm>
          <a:prstGeom prst="rect">
            <a:avLst/>
          </a:prstGeom>
          <a:noFill/>
          <a:ln w="9525">
            <a:noFill/>
          </a:ln>
        </p:spPr>
        <p:txBody>
          <a:bodyPr>
            <a:spAutoFit/>
          </a:bodyPr>
          <a:p>
            <a:pPr marL="285750" indent="-285750">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关于耗时</a:t>
            </a:r>
            <a:endParaRPr lang="zh-CN"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783705" y="3401060"/>
            <a:ext cx="5177155" cy="583565"/>
          </a:xfrm>
          <a:prstGeom prst="rect">
            <a:avLst/>
          </a:prstGeom>
          <a:noFill/>
        </p:spPr>
        <p:txBody>
          <a:bodyPr wrap="square" rtlCol="0" anchor="t">
            <a:spAutoFit/>
          </a:bodyPr>
          <a:p>
            <a:pPr indent="0"/>
            <a:r>
              <a:rPr lang="zh-CN" sz="1600" b="1">
                <a:latin typeface="微软雅黑" panose="020B0503020204020204" charset="-122"/>
                <a:ea typeface="微软雅黑" panose="020B0503020204020204" charset="-122"/>
                <a:cs typeface="微软雅黑" panose="020B0503020204020204" charset="-122"/>
                <a:sym typeface="+mn-ea"/>
              </a:rPr>
              <a:t>高水的全工况组合，非线性工况数量增加，</a:t>
            </a:r>
            <a:endParaRPr lang="zh-CN" sz="1600" b="1">
              <a:latin typeface="微软雅黑" panose="020B0503020204020204" charset="-122"/>
              <a:ea typeface="微软雅黑" panose="020B0503020204020204" charset="-122"/>
              <a:cs typeface="微软雅黑" panose="020B0503020204020204" charset="-122"/>
              <a:sym typeface="+mn-ea"/>
            </a:endParaRPr>
          </a:p>
          <a:p>
            <a:pPr indent="0"/>
            <a:r>
              <a:rPr lang="zh-CN" sz="1600" b="1">
                <a:latin typeface="微软雅黑" panose="020B0503020204020204" charset="-122"/>
                <a:ea typeface="微软雅黑" panose="020B0503020204020204" charset="-122"/>
                <a:cs typeface="微软雅黑" panose="020B0503020204020204" charset="-122"/>
                <a:sym typeface="+mn-ea"/>
              </a:rPr>
              <a:t>非线性迭代耗时较长。</a:t>
            </a:r>
            <a:endParaRPr lang="zh-CN" altLang="en-US" sz="1600" b="1">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855345" y="5147945"/>
            <a:ext cx="1539240" cy="368300"/>
          </a:xfrm>
          <a:prstGeom prst="rect">
            <a:avLst/>
          </a:prstGeom>
          <a:noFill/>
          <a:ln w="9525">
            <a:noFill/>
          </a:ln>
        </p:spPr>
        <p:txBody>
          <a:bodyPr wrap="square">
            <a:spAutoFit/>
          </a:bodyPr>
          <a:p>
            <a:pPr indent="0"/>
            <a:r>
              <a:rPr lang="zh-CN" altLang="en-US" b="1" dirty="0">
                <a:latin typeface="微软雅黑" panose="020B0503020204020204" charset="-122"/>
                <a:ea typeface="微软雅黑" panose="020B0503020204020204" charset="-122"/>
                <a:cs typeface="微软雅黑" panose="020B0503020204020204" charset="-122"/>
              </a:rPr>
              <a:t>尝试方法：</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6" name="左中括号 15"/>
          <p:cNvSpPr/>
          <p:nvPr/>
        </p:nvSpPr>
        <p:spPr>
          <a:xfrm>
            <a:off x="2034540" y="4996815"/>
            <a:ext cx="76200" cy="1064895"/>
          </a:xfrm>
          <a:prstGeom prst="leftBracket">
            <a:avLst/>
          </a:prstGeom>
          <a:ln w="317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16"/>
          <p:cNvSpPr txBox="1"/>
          <p:nvPr/>
        </p:nvSpPr>
        <p:spPr>
          <a:xfrm>
            <a:off x="6004560" y="5220970"/>
            <a:ext cx="1539240" cy="368300"/>
          </a:xfrm>
          <a:prstGeom prst="rect">
            <a:avLst/>
          </a:prstGeom>
          <a:noFill/>
          <a:ln w="9525">
            <a:noFill/>
          </a:ln>
        </p:spPr>
        <p:txBody>
          <a:bodyPr wrap="square">
            <a:spAutoFit/>
          </a:bodyPr>
          <a:p>
            <a:pPr indent="0"/>
            <a:r>
              <a:rPr lang="zh-CN" altLang="en-US" b="1" dirty="0">
                <a:latin typeface="微软雅黑" panose="020B0503020204020204" charset="-122"/>
                <a:ea typeface="微软雅黑" panose="020B0503020204020204" charset="-122"/>
                <a:cs typeface="微软雅黑" panose="020B0503020204020204" charset="-122"/>
              </a:rPr>
              <a:t>均无效</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8" name="右箭头 17"/>
          <p:cNvSpPr/>
          <p:nvPr/>
        </p:nvSpPr>
        <p:spPr>
          <a:xfrm>
            <a:off x="5410835" y="5302250"/>
            <a:ext cx="441325" cy="225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文本框 103"/>
          <p:cNvSpPr txBox="1"/>
          <p:nvPr/>
        </p:nvSpPr>
        <p:spPr>
          <a:xfrm>
            <a:off x="6449060" y="2305685"/>
            <a:ext cx="5080000" cy="368300"/>
          </a:xfrm>
          <a:prstGeom prst="rect">
            <a:avLst/>
          </a:prstGeom>
          <a:noFill/>
          <a:ln w="9525">
            <a:noFill/>
          </a:ln>
        </p:spPr>
        <p:txBody>
          <a:bodyPr>
            <a:spAutoFit/>
          </a:bodyPr>
          <a:p>
            <a:pPr marL="285750" indent="-285750">
              <a:buFont typeface="Arial" panose="020B0604020202020204" pitchFamily="34" charset="0"/>
              <a:buChar char="•"/>
            </a:pPr>
            <a:r>
              <a:rPr lang="zh-CN" sz="1800" b="1">
                <a:latin typeface="微软雅黑" panose="020B0503020204020204" charset="-122"/>
                <a:ea typeface="微软雅黑" panose="020B0503020204020204" charset="-122"/>
                <a:cs typeface="微软雅黑" panose="020B0503020204020204" charset="-122"/>
              </a:rPr>
              <a:t>模型体量较大，平面尺寸大概500mx200m</a:t>
            </a:r>
            <a:endParaRPr lang="zh-CN" b="1">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6449060" y="4485005"/>
            <a:ext cx="4403725" cy="368300"/>
          </a:xfrm>
          <a:prstGeom prst="rect">
            <a:avLst/>
          </a:prstGeom>
          <a:noFill/>
          <a:ln w="9525">
            <a:noFill/>
          </a:ln>
        </p:spPr>
        <p:txBody>
          <a:bodyPr wrap="square">
            <a:spAutoFit/>
          </a:bodyPr>
          <a:p>
            <a:pPr marL="285750" lvl="0" indent="-285750" algn="l">
              <a:buClrTx/>
              <a:buSzTx/>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sym typeface="+mn-ea"/>
              </a:rPr>
              <a:t>网格划分改为2m，也能缩短计算时长</a:t>
            </a:r>
            <a:endParaRPr lang="zh-CN"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en-US" altLang="zh-CN" sz="2400" b="1" dirty="0">
                <a:solidFill>
                  <a:schemeClr val="bg1"/>
                </a:solidFill>
                <a:latin typeface="Calibri" panose="020F0502020204030204" pitchFamily="34" charset="0"/>
                <a:ea typeface="微软雅黑" panose="020B0503020204020204" charset="-122"/>
                <a:sym typeface="+mn-ea"/>
              </a:rPr>
              <a:t>CSFD求解方程组失败</a:t>
            </a:r>
            <a:endParaRPr lang="en-US" altLang="zh-CN" sz="2400" b="1" dirty="0">
              <a:solidFill>
                <a:schemeClr val="bg1"/>
              </a:solidFill>
              <a:latin typeface="Calibri" panose="020F0502020204030204" pitchFamily="34" charset="0"/>
              <a:ea typeface="微软雅黑" panose="020B0503020204020204" charset="-122"/>
              <a:sym typeface="+mn-ea"/>
            </a:endParaRPr>
          </a:p>
          <a:p>
            <a:pPr>
              <a:buClrTx/>
              <a:buSzTx/>
              <a:buFontTx/>
            </a:pP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548640"/>
            <a:ext cx="208343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8840" y="595312"/>
            <a:ext cx="5080000" cy="368300"/>
          </a:xfrm>
          <a:prstGeom prst="rect">
            <a:avLst/>
          </a:prstGeom>
          <a:noFill/>
          <a:ln w="9525">
            <a:noFill/>
          </a:ln>
        </p:spPr>
        <p:txBody>
          <a:bodyPr>
            <a:spAutoFit/>
          </a:bodyPr>
          <a:p>
            <a:pPr marL="285750" indent="-285750">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关于</a:t>
            </a:r>
            <a:r>
              <a:rPr lang="en-US" altLang="zh-CN" b="1">
                <a:latin typeface="微软雅黑" panose="020B0503020204020204" charset="-122"/>
                <a:ea typeface="微软雅黑" panose="020B0503020204020204" charset="-122"/>
                <a:cs typeface="微软雅黑" panose="020B0503020204020204" charset="-122"/>
              </a:rPr>
              <a:t>CSFD</a:t>
            </a:r>
            <a:r>
              <a:rPr lang="zh-CN" altLang="en-US" b="1" dirty="0">
                <a:latin typeface="微软雅黑" panose="020B0503020204020204" charset="-122"/>
                <a:ea typeface="微软雅黑" panose="020B0503020204020204" charset="-122"/>
                <a:cs typeface="微软雅黑" panose="020B0503020204020204" charset="-122"/>
                <a:sym typeface="+mn-ea"/>
              </a:rPr>
              <a:t>求解方程组失败</a:t>
            </a:r>
            <a:endParaRPr lang="en-US" altLang="zh-CN" b="1">
              <a:latin typeface="微软雅黑" panose="020B0503020204020204" charset="-122"/>
              <a:ea typeface="微软雅黑" panose="020B0503020204020204" charset="-122"/>
              <a:cs typeface="微软雅黑" panose="020B0503020204020204" charset="-122"/>
            </a:endParaRPr>
          </a:p>
        </p:txBody>
      </p:sp>
      <p:pic>
        <p:nvPicPr>
          <p:cNvPr id="5" name="图片 -2147482494"/>
          <p:cNvPicPr>
            <a:picLocks noChangeAspect="1"/>
          </p:cNvPicPr>
          <p:nvPr/>
        </p:nvPicPr>
        <p:blipFill>
          <a:blip r:embed="rId1"/>
          <a:stretch>
            <a:fillRect/>
          </a:stretch>
        </p:blipFill>
        <p:spPr>
          <a:xfrm>
            <a:off x="594360" y="1774825"/>
            <a:ext cx="5021580" cy="4806315"/>
          </a:xfrm>
          <a:prstGeom prst="rect">
            <a:avLst/>
          </a:prstGeom>
          <a:noFill/>
          <a:ln w="9525">
            <a:noFill/>
          </a:ln>
        </p:spPr>
      </p:pic>
      <p:sp>
        <p:nvSpPr>
          <p:cNvPr id="104" name="文本框 103"/>
          <p:cNvSpPr txBox="1"/>
          <p:nvPr/>
        </p:nvSpPr>
        <p:spPr>
          <a:xfrm>
            <a:off x="641985" y="925195"/>
            <a:ext cx="10258425" cy="368300"/>
          </a:xfrm>
          <a:prstGeom prst="rect">
            <a:avLst/>
          </a:prstGeom>
          <a:noFill/>
          <a:ln w="9525">
            <a:noFill/>
          </a:ln>
        </p:spPr>
        <p:txBody>
          <a:bodyPr wrap="square">
            <a:spAutoFit/>
          </a:bodyPr>
          <a:p>
            <a:pPr marL="285750" indent="-285750">
              <a:buFont typeface="Arial" panose="020B0604020202020204" pitchFamily="34" charset="0"/>
              <a:buChar char="•"/>
            </a:pPr>
            <a:r>
              <a:rPr lang="en-US" altLang="zh-CN" b="1">
                <a:latin typeface="微软雅黑" panose="020B0503020204020204" charset="-122"/>
                <a:ea typeface="微软雅黑" panose="020B0503020204020204" charset="-122"/>
                <a:cs typeface="微软雅黑" panose="020B0503020204020204" charset="-122"/>
              </a:rPr>
              <a:t>查看非线性计算文件FeaNonLCal_MID.dat-ERR，没有进行非线性迭代，计算就中止</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41985" y="1311275"/>
            <a:ext cx="10777855" cy="368300"/>
          </a:xfrm>
          <a:prstGeom prst="rect">
            <a:avLst/>
          </a:prstGeom>
          <a:noFill/>
          <a:ln w="9525">
            <a:noFill/>
          </a:ln>
        </p:spPr>
        <p:txBody>
          <a:bodyPr wrap="square">
            <a:spAutoFit/>
          </a:bodyPr>
          <a:p>
            <a:pPr marL="285750" indent="-285750">
              <a:buFont typeface="Arial" panose="020B0604020202020204" pitchFamily="34" charset="0"/>
              <a:buChar char="•"/>
            </a:pPr>
            <a:r>
              <a:rPr lang="en-US" altLang="zh-CN" b="1">
                <a:latin typeface="微软雅黑" panose="020B0503020204020204" charset="-122"/>
                <a:ea typeface="微软雅黑" panose="020B0503020204020204" charset="-122"/>
                <a:cs typeface="微软雅黑" panose="020B0503020204020204" charset="-122"/>
              </a:rPr>
              <a:t>查看计算过程文件CAL_MID.dat-ERR</a:t>
            </a:r>
            <a:r>
              <a:rPr lang="zh-CN" altLang="en-US"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出错；</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8" name="图片 -2147482465"/>
          <p:cNvPicPr>
            <a:picLocks noChangeAspect="1"/>
          </p:cNvPicPr>
          <p:nvPr/>
        </p:nvPicPr>
        <p:blipFill>
          <a:blip r:embed="rId2"/>
          <a:stretch>
            <a:fillRect/>
          </a:stretch>
        </p:blipFill>
        <p:spPr>
          <a:xfrm>
            <a:off x="5958840" y="1982470"/>
            <a:ext cx="5182870" cy="4196080"/>
          </a:xfrm>
          <a:prstGeom prst="rect">
            <a:avLst/>
          </a:prstGeom>
          <a:noFill/>
          <a:ln w="9525">
            <a:noFill/>
          </a:ln>
        </p:spPr>
      </p:pic>
      <p:sp>
        <p:nvSpPr>
          <p:cNvPr id="9" name="文本框 8"/>
          <p:cNvSpPr txBox="1"/>
          <p:nvPr/>
        </p:nvSpPr>
        <p:spPr>
          <a:xfrm>
            <a:off x="5958840" y="1289050"/>
            <a:ext cx="5668010" cy="368300"/>
          </a:xfrm>
          <a:prstGeom prst="rect">
            <a:avLst/>
          </a:prstGeom>
          <a:noFill/>
          <a:ln w="9525">
            <a:noFill/>
          </a:ln>
        </p:spPr>
        <p:txBody>
          <a:bodyPr wrap="square">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上部结构数据检查，出错“</a:t>
            </a:r>
            <a:r>
              <a:rPr lang="zh-CN" b="1">
                <a:solidFill>
                  <a:srgbClr val="120CFC"/>
                </a:solidFill>
                <a:latin typeface="微软雅黑" panose="020B0503020204020204" charset="-122"/>
                <a:ea typeface="微软雅黑" panose="020B0503020204020204" charset="-122"/>
                <a:cs typeface="微软雅黑" panose="020B0503020204020204" charset="-122"/>
              </a:rPr>
              <a:t>[ERROR]梁单元悬空</a:t>
            </a:r>
            <a:r>
              <a:rPr 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10"/>
          <p:cNvSpPr txBox="1"/>
          <p:nvPr/>
        </p:nvSpPr>
        <p:spPr>
          <a:xfrm>
            <a:off x="342265" y="60325"/>
            <a:ext cx="4753610" cy="521970"/>
          </a:xfrm>
          <a:prstGeom prst="rect">
            <a:avLst/>
          </a:prstGeom>
          <a:noFill/>
        </p:spPr>
        <p:txBody>
          <a:bodyPr wrap="square" rtlCol="0">
            <a:spAutoFit/>
          </a:bodyPr>
          <a:p>
            <a:r>
              <a:rPr lang="zh-CN" sz="2800" b="1" dirty="0">
                <a:solidFill>
                  <a:schemeClr val="bg1">
                    <a:lumMod val="95000"/>
                  </a:schemeClr>
                </a:solidFill>
                <a:latin typeface="Calibri" panose="020F0502020204030204" pitchFamily="34" charset="0"/>
                <a:ea typeface="微软雅黑" panose="020B0503020204020204" charset="-122"/>
                <a:cs typeface="微软雅黑" panose="020B0503020204020204" charset="-122"/>
                <a:sym typeface="Calibri" panose="020F0502020204030204" pitchFamily="34" charset="0"/>
              </a:rPr>
              <a:t>目录</a:t>
            </a:r>
            <a:endParaRPr lang="zh-CN" sz="2800" b="1" dirty="0">
              <a:solidFill>
                <a:schemeClr val="bg1">
                  <a:lumMod val="95000"/>
                </a:schemeClr>
              </a:solidFill>
              <a:latin typeface="Calibri" panose="020F0502020204030204" pitchFamily="34" charset="0"/>
              <a:ea typeface="微软雅黑" panose="020B0503020204020204" charset="-122"/>
              <a:cs typeface="微软雅黑" panose="020B0503020204020204" charset="-122"/>
              <a:sym typeface="Calibri" panose="020F0502020204030204" pitchFamily="34" charset="0"/>
            </a:endParaRPr>
          </a:p>
        </p:txBody>
      </p:sp>
      <p:sp>
        <p:nvSpPr>
          <p:cNvPr id="2" name="圆角矩形 1"/>
          <p:cNvSpPr/>
          <p:nvPr/>
        </p:nvSpPr>
        <p:spPr>
          <a:xfrm>
            <a:off x="700333" y="1168635"/>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1</a:t>
            </a:r>
            <a:endParaRPr lang="en-US" altLang="zh-CN" sz="2535" b="1" dirty="0">
              <a:latin typeface="微软雅黑" panose="020B0503020204020204" charset="-122"/>
              <a:ea typeface="微软雅黑" panose="020B0503020204020204" charset="-122"/>
            </a:endParaRPr>
          </a:p>
        </p:txBody>
      </p:sp>
      <p:sp>
        <p:nvSpPr>
          <p:cNvPr id="4" name="圆角矩形 3"/>
          <p:cNvSpPr/>
          <p:nvPr/>
        </p:nvSpPr>
        <p:spPr>
          <a:xfrm>
            <a:off x="700333" y="3177449"/>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3</a:t>
            </a:r>
            <a:endParaRPr lang="en-US" altLang="zh-CN" sz="2535" b="1" dirty="0">
              <a:latin typeface="微软雅黑" panose="020B0503020204020204" charset="-122"/>
              <a:ea typeface="微软雅黑" panose="020B0503020204020204" charset="-122"/>
            </a:endParaRPr>
          </a:p>
        </p:txBody>
      </p:sp>
      <p:sp>
        <p:nvSpPr>
          <p:cNvPr id="5" name="圆角矩形 4"/>
          <p:cNvSpPr/>
          <p:nvPr/>
        </p:nvSpPr>
        <p:spPr>
          <a:xfrm>
            <a:off x="700333" y="218377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2</a:t>
            </a:r>
            <a:endParaRPr lang="en-US" altLang="zh-CN" sz="2535" b="1" dirty="0">
              <a:latin typeface="微软雅黑" panose="020B0503020204020204" charset="-122"/>
              <a:ea typeface="微软雅黑" panose="020B0503020204020204" charset="-122"/>
            </a:endParaRPr>
          </a:p>
        </p:txBody>
      </p:sp>
      <p:sp>
        <p:nvSpPr>
          <p:cNvPr id="37" name="圆角矩形 36"/>
          <p:cNvSpPr/>
          <p:nvPr/>
        </p:nvSpPr>
        <p:spPr>
          <a:xfrm>
            <a:off x="6416185" y="1163555"/>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6</a:t>
            </a:r>
            <a:endParaRPr lang="en-US" altLang="zh-CN" sz="2535" b="1" dirty="0">
              <a:latin typeface="微软雅黑" panose="020B0503020204020204" charset="-122"/>
              <a:ea typeface="微软雅黑" panose="020B0503020204020204" charset="-122"/>
            </a:endParaRPr>
          </a:p>
        </p:txBody>
      </p:sp>
      <p:sp>
        <p:nvSpPr>
          <p:cNvPr id="38" name="圆角矩形 37"/>
          <p:cNvSpPr/>
          <p:nvPr/>
        </p:nvSpPr>
        <p:spPr>
          <a:xfrm>
            <a:off x="6416185" y="3172369"/>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8</a:t>
            </a:r>
            <a:endParaRPr lang="en-US" altLang="zh-CN" sz="2535" b="1" dirty="0">
              <a:latin typeface="微软雅黑" panose="020B0503020204020204" charset="-122"/>
              <a:ea typeface="微软雅黑" panose="020B0503020204020204" charset="-122"/>
            </a:endParaRPr>
          </a:p>
        </p:txBody>
      </p:sp>
      <p:sp>
        <p:nvSpPr>
          <p:cNvPr id="39" name="圆角矩形 38"/>
          <p:cNvSpPr/>
          <p:nvPr/>
        </p:nvSpPr>
        <p:spPr>
          <a:xfrm>
            <a:off x="6416185" y="2178692"/>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7</a:t>
            </a:r>
            <a:endParaRPr lang="en-US" altLang="zh-CN" sz="2535" b="1" dirty="0">
              <a:latin typeface="微软雅黑" panose="020B0503020204020204" charset="-122"/>
              <a:ea typeface="微软雅黑" panose="020B0503020204020204" charset="-122"/>
            </a:endParaRPr>
          </a:p>
        </p:txBody>
      </p:sp>
      <p:sp>
        <p:nvSpPr>
          <p:cNvPr id="41" name="圆角矩形 40"/>
          <p:cNvSpPr/>
          <p:nvPr/>
        </p:nvSpPr>
        <p:spPr>
          <a:xfrm>
            <a:off x="1511935" y="1168400"/>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en-US" sz="2000" b="1" dirty="0">
                <a:solidFill>
                  <a:schemeClr val="tx1"/>
                </a:solidFill>
                <a:latin typeface="Calibri" panose="020F0502020204030204" pitchFamily="34" charset="0"/>
                <a:ea typeface="微软雅黑" panose="020B0503020204020204" charset="-122"/>
                <a:sym typeface="+mn-ea"/>
              </a:rPr>
              <a:t>桩反力小于柱底内力  </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sp>
        <p:nvSpPr>
          <p:cNvPr id="42" name="圆角矩形 41"/>
          <p:cNvSpPr/>
          <p:nvPr/>
        </p:nvSpPr>
        <p:spPr>
          <a:xfrm>
            <a:off x="7228064" y="1163555"/>
            <a:ext cx="4122726" cy="7164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mn-ea"/>
              </a:rPr>
              <a:t>CSFD求解方程组失败</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grpSp>
        <p:nvGrpSpPr>
          <p:cNvPr id="32" name="组合 31"/>
          <p:cNvGrpSpPr/>
          <p:nvPr/>
        </p:nvGrpSpPr>
        <p:grpSpPr>
          <a:xfrm>
            <a:off x="700405" y="4220845"/>
            <a:ext cx="5052060" cy="718185"/>
            <a:chOff x="1734" y="7276"/>
            <a:chExt cx="7364" cy="1072"/>
          </a:xfrm>
        </p:grpSpPr>
        <p:sp>
          <p:nvSpPr>
            <p:cNvPr id="6" name="圆角矩形 5"/>
            <p:cNvSpPr/>
            <p:nvPr/>
          </p:nvSpPr>
          <p:spPr>
            <a:xfrm>
              <a:off x="1734" y="7278"/>
              <a:ext cx="1071" cy="107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4</a:t>
              </a:r>
              <a:endParaRPr lang="en-US" altLang="zh-CN" sz="2535" b="1" dirty="0">
                <a:latin typeface="微软雅黑" panose="020B0503020204020204" charset="-122"/>
                <a:ea typeface="微软雅黑" panose="020B0503020204020204" charset="-122"/>
              </a:endParaRPr>
            </a:p>
          </p:txBody>
        </p:sp>
        <p:sp>
          <p:nvSpPr>
            <p:cNvPr id="47" name="圆角矩形 46"/>
            <p:cNvSpPr/>
            <p:nvPr/>
          </p:nvSpPr>
          <p:spPr>
            <a:xfrm>
              <a:off x="2946" y="7276"/>
              <a:ext cx="6152" cy="10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mn-ea"/>
                </a:rPr>
                <a:t>筏板加厚区范围不同配筋差异大</a:t>
              </a:r>
              <a:endParaRPr lang="zh-CN" altLang="en-US" sz="2000" b="1" dirty="0">
                <a:solidFill>
                  <a:schemeClr val="tx1"/>
                </a:solidFill>
                <a:latin typeface="Calibri" panose="020F0502020204030204" pitchFamily="34" charset="0"/>
                <a:ea typeface="微软雅黑" panose="020B0503020204020204" charset="-122"/>
                <a:sym typeface="+mn-ea"/>
              </a:endParaRPr>
            </a:p>
          </p:txBody>
        </p:sp>
      </p:grpSp>
      <p:sp>
        <p:nvSpPr>
          <p:cNvPr id="43" name="圆角矩形 42"/>
          <p:cNvSpPr/>
          <p:nvPr/>
        </p:nvSpPr>
        <p:spPr>
          <a:xfrm>
            <a:off x="1511935" y="2172970"/>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zh-CN" altLang="en-US" sz="2000" b="1" dirty="0">
                <a:solidFill>
                  <a:schemeClr val="tx1"/>
                </a:solidFill>
                <a:latin typeface="Calibri" panose="020F0502020204030204" pitchFamily="34" charset="0"/>
                <a:ea typeface="微软雅黑" panose="020B0503020204020204" charset="-122"/>
                <a:sym typeface="+mn-ea"/>
              </a:rPr>
              <a:t>柱墩顶配筋异常</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sp>
        <p:nvSpPr>
          <p:cNvPr id="44" name="圆角矩形 43"/>
          <p:cNvSpPr/>
          <p:nvPr/>
        </p:nvSpPr>
        <p:spPr>
          <a:xfrm>
            <a:off x="7229405" y="2162667"/>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b="1" dirty="0">
                <a:solidFill>
                  <a:schemeClr val="tx1"/>
                </a:solidFill>
                <a:latin typeface="Calibri" panose="020F0502020204030204" pitchFamily="34" charset="0"/>
                <a:ea typeface="微软雅黑" panose="020B0503020204020204" charset="-122"/>
                <a:sym typeface="+mn-ea"/>
              </a:rPr>
              <a:t>防水板中单柱承台剪力设计值的计算</a:t>
            </a:r>
            <a:endParaRPr lang="zh-CN" altLang="en-US" b="1" dirty="0">
              <a:solidFill>
                <a:schemeClr val="tx1"/>
              </a:solidFill>
              <a:latin typeface="Calibri" panose="020F0502020204030204" pitchFamily="34" charset="0"/>
              <a:ea typeface="微软雅黑" panose="020B0503020204020204" charset="-122"/>
              <a:sym typeface="+mn-ea"/>
            </a:endParaRPr>
          </a:p>
        </p:txBody>
      </p:sp>
      <p:sp>
        <p:nvSpPr>
          <p:cNvPr id="45" name="圆角矩形 44"/>
          <p:cNvSpPr/>
          <p:nvPr/>
        </p:nvSpPr>
        <p:spPr>
          <a:xfrm>
            <a:off x="1511935" y="3166745"/>
            <a:ext cx="424053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mn-ea"/>
              </a:rPr>
              <a:t>筏板厚度增加冲切系数变小</a:t>
            </a:r>
            <a:endParaRPr lang="zh-CN" altLang="en-US" sz="2000" b="1" dirty="0">
              <a:solidFill>
                <a:schemeClr val="tx1"/>
              </a:solidFill>
              <a:latin typeface="Calibri" panose="020F0502020204030204" pitchFamily="34" charset="0"/>
              <a:ea typeface="微软雅黑" panose="020B0503020204020204" charset="-122"/>
              <a:sym typeface="+mn-ea"/>
            </a:endParaRPr>
          </a:p>
        </p:txBody>
      </p:sp>
      <p:sp>
        <p:nvSpPr>
          <p:cNvPr id="46" name="圆角矩形 45"/>
          <p:cNvSpPr/>
          <p:nvPr/>
        </p:nvSpPr>
        <p:spPr>
          <a:xfrm>
            <a:off x="7229475" y="3161665"/>
            <a:ext cx="412051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防水板中多簇墙下承台剪力设计值</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a:p>
            <a:r>
              <a:rPr lang="zh-CN" altLang="en-US" sz="2000" b="1" dirty="0">
                <a:solidFill>
                  <a:schemeClr val="tx1"/>
                </a:solidFill>
                <a:latin typeface="Calibri" panose="020F0502020204030204" pitchFamily="34" charset="0"/>
                <a:ea typeface="微软雅黑" panose="020B0503020204020204" charset="-122"/>
                <a:sym typeface="+mn-ea"/>
              </a:rPr>
              <a:t>的计算</a:t>
            </a:r>
            <a:endParaRPr lang="zh-CN" altLang="en-US" sz="2000" b="1" dirty="0">
              <a:solidFill>
                <a:schemeClr val="tx1"/>
              </a:solidFill>
              <a:latin typeface="Calibri" panose="020F0502020204030204" pitchFamily="34" charset="0"/>
              <a:ea typeface="微软雅黑" panose="020B0503020204020204" charset="-122"/>
              <a:sym typeface="+mn-ea"/>
            </a:endParaRPr>
          </a:p>
        </p:txBody>
      </p:sp>
      <p:sp>
        <p:nvSpPr>
          <p:cNvPr id="3" name="圆角矩形 2"/>
          <p:cNvSpPr/>
          <p:nvPr/>
        </p:nvSpPr>
        <p:spPr>
          <a:xfrm>
            <a:off x="6419360" y="4204244"/>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9</a:t>
            </a:r>
            <a:endParaRPr lang="en-US" altLang="zh-CN" sz="2535" b="1" dirty="0">
              <a:latin typeface="微软雅黑" panose="020B0503020204020204" charset="-122"/>
              <a:ea typeface="微软雅黑" panose="020B0503020204020204" charset="-122"/>
            </a:endParaRPr>
          </a:p>
        </p:txBody>
      </p:sp>
      <p:sp>
        <p:nvSpPr>
          <p:cNvPr id="7" name="圆角矩形 6"/>
          <p:cNvSpPr/>
          <p:nvPr/>
        </p:nvSpPr>
        <p:spPr>
          <a:xfrm>
            <a:off x="7228205" y="4182110"/>
            <a:ext cx="418909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mn-ea"/>
              </a:rPr>
              <a:t>基础拉梁内力与柱底力不符合</a:t>
            </a:r>
            <a:endPar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endParaRPr>
          </a:p>
        </p:txBody>
      </p:sp>
      <p:grpSp>
        <p:nvGrpSpPr>
          <p:cNvPr id="9" name="组合 8"/>
          <p:cNvGrpSpPr/>
          <p:nvPr/>
        </p:nvGrpSpPr>
        <p:grpSpPr>
          <a:xfrm>
            <a:off x="694055" y="5195570"/>
            <a:ext cx="5058410" cy="718185"/>
            <a:chOff x="1734" y="7276"/>
            <a:chExt cx="7364" cy="1072"/>
          </a:xfrm>
        </p:grpSpPr>
        <p:sp>
          <p:nvSpPr>
            <p:cNvPr id="10" name="圆角矩形 9"/>
            <p:cNvSpPr/>
            <p:nvPr/>
          </p:nvSpPr>
          <p:spPr>
            <a:xfrm>
              <a:off x="1734" y="7278"/>
              <a:ext cx="1071" cy="107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5</a:t>
              </a:r>
              <a:endParaRPr lang="en-US" altLang="zh-CN" sz="2535" b="1" dirty="0">
                <a:latin typeface="微软雅黑" panose="020B0503020204020204" charset="-122"/>
                <a:ea typeface="微软雅黑" panose="020B0503020204020204" charset="-122"/>
              </a:endParaRPr>
            </a:p>
          </p:txBody>
        </p:sp>
        <p:sp>
          <p:nvSpPr>
            <p:cNvPr id="11" name="圆角矩形 10"/>
            <p:cNvSpPr/>
            <p:nvPr/>
          </p:nvSpPr>
          <p:spPr>
            <a:xfrm>
              <a:off x="2946" y="7276"/>
              <a:ext cx="6152" cy="10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基本模型与防水板模型中独立基础配筋差异大</a:t>
              </a:r>
              <a:r>
                <a:rPr lang="en-US" altLang="zh-CN" sz="2000" b="1" dirty="0">
                  <a:solidFill>
                    <a:schemeClr val="tx1"/>
                  </a:solidFill>
                  <a:latin typeface="Calibri" panose="020F0502020204030204" pitchFamily="34" charset="0"/>
                  <a:ea typeface="微软雅黑" panose="020B0503020204020204" charset="-122"/>
                  <a:sym typeface="Calibri" panose="020F0502020204030204" pitchFamily="34" charset="0"/>
                </a:rPr>
                <a:t> </a:t>
              </a:r>
              <a:endParaRPr lang="zh-CN" altLang="en-US" sz="2000" b="1" dirty="0">
                <a:solidFill>
                  <a:schemeClr val="tx1"/>
                </a:solidFill>
                <a:latin typeface="Calibri" panose="020F0502020204030204" pitchFamily="34" charset="0"/>
                <a:ea typeface="微软雅黑" panose="020B0503020204020204" charset="-122"/>
                <a:sym typeface="+mn-ea"/>
              </a:endParaRPr>
            </a:p>
          </p:txBody>
        </p:sp>
      </p:grpSp>
      <p:sp>
        <p:nvSpPr>
          <p:cNvPr id="26" name="圆角矩形 25"/>
          <p:cNvSpPr/>
          <p:nvPr/>
        </p:nvSpPr>
        <p:spPr>
          <a:xfrm>
            <a:off x="6430790" y="5209449"/>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535" b="1" dirty="0">
                <a:latin typeface="微软雅黑" panose="020B0503020204020204" charset="-122"/>
                <a:ea typeface="微软雅黑" panose="020B0503020204020204" charset="-122"/>
              </a:rPr>
              <a:t>10</a:t>
            </a:r>
            <a:endParaRPr lang="en-US" altLang="zh-CN" sz="2535" b="1" dirty="0">
              <a:latin typeface="微软雅黑" panose="020B0503020204020204" charset="-122"/>
              <a:ea typeface="微软雅黑" panose="020B0503020204020204" charset="-122"/>
            </a:endParaRPr>
          </a:p>
        </p:txBody>
      </p:sp>
      <p:sp>
        <p:nvSpPr>
          <p:cNvPr id="27" name="圆角矩形 26"/>
          <p:cNvSpPr/>
          <p:nvPr/>
        </p:nvSpPr>
        <p:spPr>
          <a:xfrm>
            <a:off x="7239635" y="5187315"/>
            <a:ext cx="4237355"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tx1"/>
                </a:solidFill>
                <a:latin typeface="Calibri" panose="020F0502020204030204" pitchFamily="34" charset="0"/>
                <a:ea typeface="微软雅黑" panose="020B0503020204020204" charset="-122"/>
                <a:sym typeface="Calibri" panose="020F0502020204030204" pitchFamily="34" charset="0"/>
              </a:rPr>
              <a:t>独立基础剪力设计值的计算</a:t>
            </a:r>
            <a:r>
              <a:rPr lang="zh-CN" altLang="en-US" sz="2000" b="1" dirty="0">
                <a:solidFill>
                  <a:schemeClr val="tx1"/>
                </a:solidFill>
                <a:latin typeface="Calibri" panose="020F0502020204030204" pitchFamily="34" charset="0"/>
                <a:ea typeface="微软雅黑" panose="020B0503020204020204" charset="-122"/>
                <a:sym typeface="+mn-ea"/>
              </a:rPr>
              <a:t> </a:t>
            </a:r>
            <a:endParaRPr lang="zh-CN" altLang="en-US" sz="2000" b="1" dirty="0">
              <a:solidFill>
                <a:schemeClr val="tx1"/>
              </a:solidFill>
              <a:latin typeface="Calibri" panose="020F0502020204030204" pitchFamily="34" charset="0"/>
              <a:ea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en-US" altLang="zh-CN" sz="2400" b="1" dirty="0">
                <a:solidFill>
                  <a:schemeClr val="bg1"/>
                </a:solidFill>
                <a:latin typeface="Calibri" panose="020F0502020204030204" pitchFamily="34" charset="0"/>
                <a:ea typeface="微软雅黑" panose="020B0503020204020204" charset="-122"/>
                <a:sym typeface="+mn-ea"/>
              </a:rPr>
              <a:t>CSFD求解方程组失败</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pic>
        <p:nvPicPr>
          <p:cNvPr id="5" name="图片 -2147482491"/>
          <p:cNvPicPr>
            <a:picLocks noChangeAspect="1"/>
          </p:cNvPicPr>
          <p:nvPr/>
        </p:nvPicPr>
        <p:blipFill>
          <a:blip r:embed="rId1"/>
          <a:stretch>
            <a:fillRect/>
          </a:stretch>
        </p:blipFill>
        <p:spPr>
          <a:xfrm>
            <a:off x="676275" y="1876425"/>
            <a:ext cx="10701655" cy="4446270"/>
          </a:xfrm>
          <a:prstGeom prst="rect">
            <a:avLst/>
          </a:prstGeom>
          <a:noFill/>
          <a:ln w="9525">
            <a:noFill/>
          </a:ln>
        </p:spPr>
      </p:pic>
      <p:sp>
        <p:nvSpPr>
          <p:cNvPr id="104" name="文本框 103"/>
          <p:cNvSpPr txBox="1"/>
          <p:nvPr/>
        </p:nvSpPr>
        <p:spPr>
          <a:xfrm>
            <a:off x="1053465" y="717550"/>
            <a:ext cx="9946640" cy="64516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轴测简图，双层连梁中第二层连梁显示悬空，与两边的墙未连接。</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返回建模中，删除第二层连梁，数检正常，上部计算正常完成，基础计算也能正常完成。</a:t>
            </a: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6 </a:t>
            </a:r>
            <a:r>
              <a:rPr lang="en-US" altLang="zh-CN" sz="2400" b="1" dirty="0">
                <a:solidFill>
                  <a:schemeClr val="bg1"/>
                </a:solidFill>
                <a:latin typeface="Calibri" panose="020F0502020204030204" pitchFamily="34" charset="0"/>
                <a:ea typeface="微软雅黑" panose="020B0503020204020204" charset="-122"/>
                <a:sym typeface="+mn-ea"/>
              </a:rPr>
              <a:t>CSFD求解方程组失败</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048385" y="634365"/>
            <a:ext cx="10094595" cy="645160"/>
          </a:xfrm>
          <a:prstGeom prst="rect">
            <a:avLst/>
          </a:prstGeom>
          <a:noFill/>
          <a:ln w="9525">
            <a:noFill/>
          </a:ln>
        </p:spPr>
        <p:txBody>
          <a:bodyPr wrap="square">
            <a:spAutoFit/>
          </a:bodyPr>
          <a:p>
            <a:pPr indent="0"/>
            <a:r>
              <a:rPr lang="zh-CN" b="1">
                <a:solidFill>
                  <a:srgbClr val="120CFC"/>
                </a:solidFill>
                <a:latin typeface="微软雅黑" panose="020B0503020204020204" charset="-122"/>
                <a:ea typeface="微软雅黑" panose="020B0503020204020204" charset="-122"/>
                <a:cs typeface="微软雅黑" panose="020B0503020204020204" charset="-122"/>
              </a:rPr>
              <a:t>层间梁悬空的原因</a:t>
            </a:r>
            <a:r>
              <a:rPr lang="zh-CN" b="1">
                <a:latin typeface="微软雅黑" panose="020B0503020204020204" charset="-122"/>
                <a:ea typeface="微软雅黑" panose="020B0503020204020204" charset="-122"/>
                <a:cs typeface="微软雅黑" panose="020B0503020204020204" charset="-122"/>
              </a:rPr>
              <a:t>：层间梁位置与剪力墙无法协调导致的。在层间梁位置对应的剪力墙没有网格节点，即出口节点没协调上。壳元梁上下节点都应该对应墙的网格节点，如下截图中的楼层梁。</a:t>
            </a:r>
            <a:endParaRPr lang="zh-CN" b="1">
              <a:latin typeface="微软雅黑" panose="020B0503020204020204" charset="-122"/>
              <a:ea typeface="微软雅黑" panose="020B0503020204020204" charset="-122"/>
              <a:cs typeface="微软雅黑" panose="020B0503020204020204" charset="-122"/>
            </a:endParaRPr>
          </a:p>
        </p:txBody>
      </p:sp>
      <p:pic>
        <p:nvPicPr>
          <p:cNvPr id="5" name="图片 -2147482466"/>
          <p:cNvPicPr>
            <a:picLocks noChangeAspect="1"/>
          </p:cNvPicPr>
          <p:nvPr/>
        </p:nvPicPr>
        <p:blipFill>
          <a:blip r:embed="rId1"/>
          <a:stretch>
            <a:fillRect/>
          </a:stretch>
        </p:blipFill>
        <p:spPr>
          <a:xfrm>
            <a:off x="1394460" y="1887855"/>
            <a:ext cx="7232015" cy="4881880"/>
          </a:xfrm>
          <a:prstGeom prst="rect">
            <a:avLst/>
          </a:prstGeom>
          <a:noFill/>
          <a:ln w="9525">
            <a:noFill/>
          </a:ln>
        </p:spPr>
      </p:pic>
      <p:sp>
        <p:nvSpPr>
          <p:cNvPr id="100" name="文本框 99"/>
          <p:cNvSpPr txBox="1"/>
          <p:nvPr/>
        </p:nvSpPr>
        <p:spPr>
          <a:xfrm>
            <a:off x="1092835" y="1351280"/>
            <a:ext cx="9654540" cy="368300"/>
          </a:xfrm>
          <a:prstGeom prst="rect">
            <a:avLst/>
          </a:prstGeom>
          <a:noFill/>
          <a:ln w="9525">
            <a:noFill/>
          </a:ln>
        </p:spPr>
        <p:txBody>
          <a:bodyPr wrap="square">
            <a:spAutoFit/>
          </a:bodyPr>
          <a:p>
            <a:pPr algn="l">
              <a:buClrTx/>
              <a:buSzTx/>
              <a:buNone/>
            </a:pPr>
            <a:r>
              <a:rPr lang="zh-CN" b="1">
                <a:latin typeface="微软雅黑" panose="020B0503020204020204" charset="-122"/>
                <a:ea typeface="微软雅黑" panose="020B0503020204020204" charset="-122"/>
                <a:cs typeface="微软雅黑" panose="020B0503020204020204" charset="-122"/>
              </a:rPr>
              <a:t>解决办法是：加密网格；或者修改层间梁的标高，层间梁设置在墙元网格划分的尺寸倍数上。</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7 </a:t>
            </a:r>
            <a:r>
              <a:rPr lang="en-US" altLang="zh-CN" sz="2400" b="1" dirty="0">
                <a:solidFill>
                  <a:schemeClr val="bg1"/>
                </a:solidFill>
                <a:latin typeface="Calibri" panose="020F0502020204030204" pitchFamily="34" charset="0"/>
                <a:ea typeface="微软雅黑" panose="020B0503020204020204" charset="-122"/>
                <a:sym typeface="+mn-ea"/>
              </a:rPr>
              <a:t>防水板</a:t>
            </a:r>
            <a:r>
              <a:rPr lang="zh-CN" altLang="en-US" sz="2400" b="1" dirty="0">
                <a:solidFill>
                  <a:schemeClr val="bg1"/>
                </a:solidFill>
                <a:latin typeface="Calibri" panose="020F0502020204030204" pitchFamily="34" charset="0"/>
                <a:ea typeface="微软雅黑" panose="020B0503020204020204" charset="-122"/>
                <a:sym typeface="+mn-ea"/>
              </a:rPr>
              <a:t>中单柱</a:t>
            </a:r>
            <a:r>
              <a:rPr lang="en-US" altLang="zh-CN" sz="2400" b="1" dirty="0">
                <a:solidFill>
                  <a:schemeClr val="bg1"/>
                </a:solidFill>
                <a:latin typeface="Calibri" panose="020F0502020204030204" pitchFamily="34" charset="0"/>
                <a:ea typeface="微软雅黑" panose="020B0503020204020204" charset="-122"/>
                <a:sym typeface="+mn-ea"/>
              </a:rPr>
              <a:t>承台剪力设计值的计算</a:t>
            </a:r>
            <a:endParaRPr lang="zh-CN" altLang="en-US" sz="2400" b="1" dirty="0">
              <a:solidFill>
                <a:schemeClr val="bg2"/>
              </a:solidFill>
              <a:latin typeface="Calibri" panose="020F0502020204030204" pitchFamily="34" charset="0"/>
              <a:ea typeface="微软雅黑" panose="020B0503020204020204" charset="-122"/>
              <a:sym typeface="Calibri" panose="020F0502020204030204" pitchFamily="34" charset="0"/>
            </a:endParaRPr>
          </a:p>
          <a:p>
            <a:endParaRPr lang="zh-CN" altLang="en-US" sz="2400" b="1" dirty="0">
              <a:solidFill>
                <a:schemeClr val="bg2"/>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sz="2000" b="1">
                <a:latin typeface="微软雅黑" panose="020B0503020204020204" charset="-122"/>
                <a:ea typeface="微软雅黑" panose="020B0503020204020204" charset="-122"/>
                <a:cs typeface="微软雅黑" panose="020B0503020204020204" charset="-122"/>
              </a:rPr>
              <a:t>桩基承台+</a:t>
            </a:r>
            <a:r>
              <a:rPr lang="zh-CN" sz="2000" b="1">
                <a:latin typeface="微软雅黑" panose="020B0503020204020204" charset="-122"/>
                <a:ea typeface="微软雅黑" panose="020B0503020204020204" charset="-122"/>
                <a:cs typeface="微软雅黑" panose="020B0503020204020204" charset="-122"/>
              </a:rPr>
              <a:t>防水</a:t>
            </a:r>
            <a:r>
              <a:rPr sz="2000" b="1">
                <a:latin typeface="微软雅黑" panose="020B0503020204020204" charset="-122"/>
                <a:ea typeface="微软雅黑" panose="020B0503020204020204" charset="-122"/>
                <a:cs typeface="微软雅黑" panose="020B0503020204020204" charset="-122"/>
              </a:rPr>
              <a:t>板，</a:t>
            </a:r>
            <a:r>
              <a:rPr lang="zh-CN" sz="2000" b="1">
                <a:latin typeface="微软雅黑" panose="020B0503020204020204" charset="-122"/>
                <a:ea typeface="微软雅黑" panose="020B0503020204020204" charset="-122"/>
                <a:cs typeface="微软雅黑" panose="020B0503020204020204" charset="-122"/>
              </a:rPr>
              <a:t>单柱</a:t>
            </a:r>
            <a:r>
              <a:rPr sz="2000" b="1">
                <a:latin typeface="微软雅黑" panose="020B0503020204020204" charset="-122"/>
                <a:ea typeface="微软雅黑" panose="020B0503020204020204" charset="-122"/>
                <a:cs typeface="微软雅黑" panose="020B0503020204020204" charset="-122"/>
              </a:rPr>
              <a:t>承台受剪验算时，剪力</a:t>
            </a:r>
            <a:r>
              <a:rPr lang="zh-CN" sz="2000" b="1">
                <a:latin typeface="微软雅黑" panose="020B0503020204020204" charset="-122"/>
                <a:ea typeface="微软雅黑" panose="020B0503020204020204" charset="-122"/>
                <a:cs typeface="微软雅黑" panose="020B0503020204020204" charset="-122"/>
              </a:rPr>
              <a:t>设计值</a:t>
            </a:r>
            <a:r>
              <a:rPr sz="2000" b="1">
                <a:latin typeface="微软雅黑" panose="020B0503020204020204" charset="-122"/>
                <a:ea typeface="微软雅黑" panose="020B0503020204020204" charset="-122"/>
                <a:cs typeface="微软雅黑" panose="020B0503020204020204" charset="-122"/>
              </a:rPr>
              <a:t>远大于桩反力</a:t>
            </a:r>
            <a:r>
              <a:rPr lang="zh-CN" sz="2000" b="1">
                <a:latin typeface="微软雅黑" panose="020B0503020204020204" charset="-122"/>
                <a:ea typeface="微软雅黑" panose="020B0503020204020204" charset="-122"/>
                <a:cs typeface="微软雅黑" panose="020B0503020204020204" charset="-122"/>
              </a:rPr>
              <a:t>之和？</a:t>
            </a:r>
            <a:endParaRPr lang="zh-CN" sz="2000" b="1">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440055" y="1137285"/>
            <a:ext cx="2891790" cy="2512695"/>
          </a:xfrm>
          <a:prstGeom prst="rect">
            <a:avLst/>
          </a:prstGeom>
        </p:spPr>
      </p:pic>
      <p:pic>
        <p:nvPicPr>
          <p:cNvPr id="5" name="图片 -2147482588"/>
          <p:cNvPicPr>
            <a:picLocks noChangeAspect="1"/>
          </p:cNvPicPr>
          <p:nvPr/>
        </p:nvPicPr>
        <p:blipFill>
          <a:blip r:embed="rId2"/>
          <a:stretch>
            <a:fillRect/>
          </a:stretch>
        </p:blipFill>
        <p:spPr>
          <a:xfrm>
            <a:off x="3514725" y="1106805"/>
            <a:ext cx="2952750" cy="2581910"/>
          </a:xfrm>
          <a:prstGeom prst="rect">
            <a:avLst/>
          </a:prstGeom>
          <a:noFill/>
          <a:ln w="9525">
            <a:noFill/>
          </a:ln>
        </p:spPr>
      </p:pic>
      <p:sp>
        <p:nvSpPr>
          <p:cNvPr id="10" name="文本框 9"/>
          <p:cNvSpPr txBox="1"/>
          <p:nvPr/>
        </p:nvSpPr>
        <p:spPr>
          <a:xfrm>
            <a:off x="6650355" y="1319530"/>
            <a:ext cx="442595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sz="2400" b="1" dirty="0">
              <a:latin typeface="微软雅黑" panose="020B0503020204020204" charset="-122"/>
              <a:ea typeface="微软雅黑" panose="020B0503020204020204" charset="-122"/>
              <a:cs typeface="微软雅黑" panose="020B0503020204020204" charset="-122"/>
            </a:endParaRPr>
          </a:p>
        </p:txBody>
      </p:sp>
      <p:sp>
        <p:nvSpPr>
          <p:cNvPr id="101" name="文本框 100"/>
          <p:cNvSpPr txBox="1"/>
          <p:nvPr/>
        </p:nvSpPr>
        <p:spPr>
          <a:xfrm>
            <a:off x="7166610" y="1673543"/>
            <a:ext cx="5080000" cy="922020"/>
          </a:xfrm>
          <a:prstGeom prst="rect">
            <a:avLst/>
          </a:prstGeom>
          <a:noFill/>
          <a:ln w="9525">
            <a:noFill/>
          </a:ln>
        </p:spPr>
        <p:txBody>
          <a:bodyPr>
            <a:spAutoFit/>
          </a:bodyPr>
          <a:p>
            <a:pPr indent="0"/>
            <a:r>
              <a:rPr lang="zh-CN" b="1">
                <a:latin typeface="微软雅黑" panose="020B0503020204020204" charset="-122"/>
                <a:ea typeface="微软雅黑" panose="020B0503020204020204" charset="-122"/>
                <a:cs typeface="微软雅黑" panose="020B0503020204020204" charset="-122"/>
              </a:rPr>
              <a:t>防水板中的单柱下承台剪力设计值：</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取隔离体中桩反力之和与防水板中剪力单元求得剪力（单元剪力最大值</a:t>
            </a:r>
            <a:r>
              <a:rPr lang="en-US" b="1">
                <a:latin typeface="微软雅黑" panose="020B0503020204020204" charset="-122"/>
                <a:ea typeface="微软雅黑" panose="020B0503020204020204" charset="-122"/>
                <a:cs typeface="微软雅黑" panose="020B0503020204020204" charset="-122"/>
              </a:rPr>
              <a:t>x</a:t>
            </a:r>
            <a:r>
              <a:rPr lang="zh-CN" b="1">
                <a:latin typeface="微软雅黑" panose="020B0503020204020204" charset="-122"/>
                <a:ea typeface="微软雅黑" panose="020B0503020204020204" charset="-122"/>
                <a:cs typeface="微软雅黑" panose="020B0503020204020204" charset="-122"/>
              </a:rPr>
              <a:t>宽度）的较大值。</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2" name="图片 -2147482598"/>
          <p:cNvPicPr>
            <a:picLocks noChangeAspect="1"/>
          </p:cNvPicPr>
          <p:nvPr>
            <p:custDataLst>
              <p:tags r:id="rId3"/>
            </p:custDataLst>
          </p:nvPr>
        </p:nvPicPr>
        <p:blipFill>
          <a:blip r:embed="rId4"/>
          <a:stretch>
            <a:fillRect/>
          </a:stretch>
        </p:blipFill>
        <p:spPr>
          <a:xfrm>
            <a:off x="10043795" y="66675"/>
            <a:ext cx="2016125" cy="1361440"/>
          </a:xfrm>
          <a:prstGeom prst="rect">
            <a:avLst/>
          </a:prstGeom>
          <a:noFill/>
          <a:ln w="9525">
            <a:noFill/>
          </a:ln>
        </p:spPr>
      </p:pic>
      <p:sp>
        <p:nvSpPr>
          <p:cNvPr id="13" name="文本框 12"/>
          <p:cNvSpPr txBox="1"/>
          <p:nvPr/>
        </p:nvSpPr>
        <p:spPr>
          <a:xfrm>
            <a:off x="2596515" y="3339465"/>
            <a:ext cx="612000" cy="180000"/>
          </a:xfrm>
          <a:prstGeom prst="rect">
            <a:avLst/>
          </a:prstGeom>
          <a:noFill/>
          <a:ln w="15875" cmpd="sng">
            <a:solidFill>
              <a:srgbClr val="FF0000"/>
            </a:solidFill>
            <a:prstDash val="solid"/>
          </a:ln>
        </p:spPr>
        <p:txBody>
          <a:bodyPr wrap="square" rtlCol="0">
            <a:spAutoFit/>
          </a:bodyPr>
          <a:p>
            <a:endParaRPr lang="zh-CN" altLang="en-US"/>
          </a:p>
        </p:txBody>
      </p:sp>
      <p:sp>
        <p:nvSpPr>
          <p:cNvPr id="14" name="文本框 13"/>
          <p:cNvSpPr txBox="1"/>
          <p:nvPr/>
        </p:nvSpPr>
        <p:spPr>
          <a:xfrm>
            <a:off x="6849745" y="2623185"/>
            <a:ext cx="50704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隔离体：</a:t>
            </a:r>
            <a:r>
              <a:rPr lang="en-US" altLang="zh-CN" b="1">
                <a:latin typeface="微软雅黑" panose="020B0503020204020204" charset="-122"/>
                <a:ea typeface="微软雅黑" panose="020B0503020204020204" charset="-122"/>
                <a:cs typeface="微软雅黑" panose="020B0503020204020204" charset="-122"/>
              </a:rPr>
              <a:t>VS=</a:t>
            </a:r>
            <a:r>
              <a:rPr lang="en-US" b="1">
                <a:latin typeface="微软雅黑" panose="020B0503020204020204" charset="-122"/>
                <a:ea typeface="微软雅黑" panose="020B0503020204020204" charset="-122"/>
                <a:cs typeface="微软雅黑" panose="020B0503020204020204" charset="-122"/>
              </a:rPr>
              <a:t>1649+1677=3326</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a:blip r:embed="rId5"/>
          <a:srcRect t="3301"/>
          <a:stretch>
            <a:fillRect/>
          </a:stretch>
        </p:blipFill>
        <p:spPr>
          <a:xfrm>
            <a:off x="8848725" y="3748405"/>
            <a:ext cx="3071495" cy="2728595"/>
          </a:xfrm>
          <a:prstGeom prst="rect">
            <a:avLst/>
          </a:prstGeom>
        </p:spPr>
      </p:pic>
      <p:sp>
        <p:nvSpPr>
          <p:cNvPr id="16" name="文本框 15"/>
          <p:cNvSpPr txBox="1"/>
          <p:nvPr/>
        </p:nvSpPr>
        <p:spPr>
          <a:xfrm>
            <a:off x="6849745" y="2990215"/>
            <a:ext cx="50704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a:t>
            </a:r>
            <a:r>
              <a:rPr lang="en-US" altLang="zh-CN" b="1">
                <a:latin typeface="微软雅黑" panose="020B0503020204020204" charset="-122"/>
                <a:ea typeface="微软雅黑" panose="020B0503020204020204" charset="-122"/>
                <a:cs typeface="微软雅黑" panose="020B0503020204020204" charset="-122"/>
              </a:rPr>
              <a:t>VS=</a:t>
            </a:r>
            <a:r>
              <a:rPr lang="zh-CN" b="1">
                <a:solidFill>
                  <a:srgbClr val="1B16DA"/>
                </a:solidFill>
                <a:latin typeface="微软雅黑" panose="020B0503020204020204" charset="-122"/>
                <a:ea typeface="微软雅黑" panose="020B0503020204020204" charset="-122"/>
                <a:cs typeface="微软雅黑" panose="020B0503020204020204" charset="-122"/>
                <a:sym typeface="+mn-ea"/>
              </a:rPr>
              <a:t>1.1</a:t>
            </a:r>
            <a:r>
              <a:rPr lang="zh-CN" b="1">
                <a:latin typeface="微软雅黑" panose="020B0503020204020204" charset="-122"/>
                <a:ea typeface="微软雅黑" panose="020B0503020204020204" charset="-122"/>
                <a:cs typeface="微软雅黑" panose="020B0503020204020204" charset="-122"/>
                <a:sym typeface="+mn-ea"/>
              </a:rPr>
              <a:t>x（</a:t>
            </a:r>
            <a:r>
              <a:rPr lang="zh-CN" b="1">
                <a:latin typeface="微软雅黑" panose="020B0503020204020204" charset="-122"/>
                <a:ea typeface="微软雅黑" panose="020B0503020204020204" charset="-122"/>
                <a:cs typeface="微软雅黑" panose="020B0503020204020204" charset="-122"/>
                <a:sym typeface="+mn-ea"/>
              </a:rPr>
              <a:t>2465x4.6</a:t>
            </a:r>
            <a:r>
              <a:rPr lang="zh-CN" b="1">
                <a:latin typeface="微软雅黑" panose="020B0503020204020204" charset="-122"/>
                <a:ea typeface="微软雅黑" panose="020B0503020204020204" charset="-122"/>
                <a:cs typeface="微软雅黑" panose="020B0503020204020204" charset="-122"/>
                <a:sym typeface="+mn-ea"/>
              </a:rPr>
              <a:t>）=12472.9</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7" name="图片 -2147482587"/>
          <p:cNvPicPr>
            <a:picLocks noChangeAspect="1"/>
          </p:cNvPicPr>
          <p:nvPr/>
        </p:nvPicPr>
        <p:blipFill>
          <a:blip r:embed="rId6"/>
          <a:srcRect t="12404"/>
          <a:stretch>
            <a:fillRect/>
          </a:stretch>
        </p:blipFill>
        <p:spPr>
          <a:xfrm>
            <a:off x="440055" y="3786505"/>
            <a:ext cx="5274310" cy="2910205"/>
          </a:xfrm>
          <a:prstGeom prst="rect">
            <a:avLst/>
          </a:prstGeom>
          <a:noFill/>
          <a:ln w="9525">
            <a:solidFill>
              <a:schemeClr val="accent1"/>
            </a:solidFill>
          </a:ln>
        </p:spPr>
      </p:pic>
      <p:pic>
        <p:nvPicPr>
          <p:cNvPr id="18" name="图片 -2147482590"/>
          <p:cNvPicPr>
            <a:picLocks noChangeAspect="1"/>
          </p:cNvPicPr>
          <p:nvPr/>
        </p:nvPicPr>
        <p:blipFill>
          <a:blip r:embed="rId7"/>
          <a:srcRect r="34189" b="28446"/>
          <a:stretch>
            <a:fillRect/>
          </a:stretch>
        </p:blipFill>
        <p:spPr>
          <a:xfrm>
            <a:off x="5161280" y="3778250"/>
            <a:ext cx="3469005" cy="2699385"/>
          </a:xfrm>
          <a:prstGeom prst="rect">
            <a:avLst/>
          </a:prstGeom>
          <a:noFill/>
          <a:ln w="9525">
            <a:solidFill>
              <a:schemeClr val="accent1"/>
            </a:solidFill>
          </a:ln>
        </p:spPr>
      </p:pic>
      <p:cxnSp>
        <p:nvCxnSpPr>
          <p:cNvPr id="20" name="直接连接符 19"/>
          <p:cNvCxnSpPr/>
          <p:nvPr/>
        </p:nvCxnSpPr>
        <p:spPr>
          <a:xfrm>
            <a:off x="2059305" y="6342380"/>
            <a:ext cx="3829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15840" y="1880235"/>
            <a:ext cx="9525" cy="153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7542530" y="3340100"/>
            <a:ext cx="862965" cy="17233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166610" y="1345565"/>
            <a:ext cx="2968625" cy="368300"/>
          </a:xfrm>
          <a:prstGeom prst="rect">
            <a:avLst/>
          </a:prstGeom>
          <a:noFill/>
        </p:spPr>
        <p:txBody>
          <a:bodyPr wrap="square" rtlCol="0" anchor="t">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sym typeface="+mn-ea"/>
              </a:rPr>
              <a:t>高水工况控制</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7 </a:t>
            </a:r>
            <a:r>
              <a:rPr lang="en-US" altLang="zh-CN" sz="2400" b="1" dirty="0">
                <a:solidFill>
                  <a:schemeClr val="bg1"/>
                </a:solidFill>
                <a:latin typeface="Calibri" panose="020F0502020204030204" pitchFamily="34" charset="0"/>
                <a:ea typeface="微软雅黑" panose="020B0503020204020204" charset="-122"/>
                <a:sym typeface="+mn-ea"/>
              </a:rPr>
              <a:t>防水板</a:t>
            </a:r>
            <a:r>
              <a:rPr lang="zh-CN" altLang="en-US" sz="2400" b="1" dirty="0">
                <a:solidFill>
                  <a:schemeClr val="bg1"/>
                </a:solidFill>
                <a:latin typeface="Calibri" panose="020F0502020204030204" pitchFamily="34" charset="0"/>
                <a:ea typeface="微软雅黑" panose="020B0503020204020204" charset="-122"/>
                <a:sym typeface="+mn-ea"/>
              </a:rPr>
              <a:t>中</a:t>
            </a:r>
            <a:r>
              <a:rPr lang="zh-CN" altLang="en-US" sz="2400" b="1" dirty="0">
                <a:solidFill>
                  <a:schemeClr val="bg1"/>
                </a:solidFill>
                <a:latin typeface="Calibri" panose="020F0502020204030204" pitchFamily="34" charset="0"/>
                <a:ea typeface="微软雅黑" panose="020B0503020204020204" charset="-122"/>
                <a:sym typeface="+mn-ea"/>
              </a:rPr>
              <a:t>单柱</a:t>
            </a:r>
            <a:r>
              <a:rPr lang="en-US" altLang="zh-CN" sz="2400" b="1" dirty="0">
                <a:solidFill>
                  <a:schemeClr val="bg1"/>
                </a:solidFill>
                <a:latin typeface="Calibri" panose="020F0502020204030204" pitchFamily="34" charset="0"/>
                <a:ea typeface="微软雅黑" panose="020B0503020204020204" charset="-122"/>
                <a:sym typeface="+mn-ea"/>
              </a:rPr>
              <a:t>承台剪力设计值的计算</a:t>
            </a:r>
            <a:endParaRPr lang="zh-CN" altLang="en-US" sz="2400" b="1" dirty="0">
              <a:solidFill>
                <a:schemeClr val="bg2"/>
              </a:solidFill>
              <a:latin typeface="Calibri" panose="020F0502020204030204" pitchFamily="34" charset="0"/>
              <a:ea typeface="微软雅黑" panose="020B0503020204020204" charset="-122"/>
              <a:sym typeface="Calibri" panose="020F0502020204030204" pitchFamily="34" charset="0"/>
            </a:endParaRPr>
          </a:p>
        </p:txBody>
      </p:sp>
      <p:sp>
        <p:nvSpPr>
          <p:cNvPr id="10" name="文本框 9"/>
          <p:cNvSpPr txBox="1"/>
          <p:nvPr/>
        </p:nvSpPr>
        <p:spPr>
          <a:xfrm>
            <a:off x="7527925" y="1480185"/>
            <a:ext cx="442595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sz="2400" b="1" dirty="0">
              <a:latin typeface="微软雅黑" panose="020B0503020204020204" charset="-122"/>
              <a:ea typeface="微软雅黑" panose="020B0503020204020204" charset="-122"/>
              <a:cs typeface="微软雅黑" panose="020B0503020204020204" charset="-122"/>
            </a:endParaRPr>
          </a:p>
        </p:txBody>
      </p:sp>
      <p:sp>
        <p:nvSpPr>
          <p:cNvPr id="101" name="文本框 100"/>
          <p:cNvSpPr txBox="1"/>
          <p:nvPr/>
        </p:nvSpPr>
        <p:spPr>
          <a:xfrm>
            <a:off x="7550150" y="2457450"/>
            <a:ext cx="4225925" cy="64516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防水板中的单柱下承台剪力设计值：</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取隔离体中桩反力之和</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12" name="图片 -2147482598"/>
          <p:cNvPicPr>
            <a:picLocks noChangeAspect="1"/>
          </p:cNvPicPr>
          <p:nvPr>
            <p:custDataLst>
              <p:tags r:id="rId1"/>
            </p:custDataLst>
          </p:nvPr>
        </p:nvPicPr>
        <p:blipFill>
          <a:blip r:embed="rId2"/>
          <a:stretch>
            <a:fillRect/>
          </a:stretch>
        </p:blipFill>
        <p:spPr>
          <a:xfrm>
            <a:off x="10043795" y="66675"/>
            <a:ext cx="2016125" cy="1361440"/>
          </a:xfrm>
          <a:prstGeom prst="rect">
            <a:avLst/>
          </a:prstGeom>
          <a:noFill/>
          <a:ln w="9525">
            <a:noFill/>
          </a:ln>
        </p:spPr>
      </p:pic>
      <p:sp>
        <p:nvSpPr>
          <p:cNvPr id="13" name="文本框 12"/>
          <p:cNvSpPr txBox="1"/>
          <p:nvPr/>
        </p:nvSpPr>
        <p:spPr>
          <a:xfrm>
            <a:off x="2596515" y="3339465"/>
            <a:ext cx="612000" cy="180000"/>
          </a:xfrm>
          <a:prstGeom prst="rect">
            <a:avLst/>
          </a:prstGeom>
          <a:noFill/>
          <a:ln w="15875" cmpd="sng">
            <a:solidFill>
              <a:srgbClr val="FF0000"/>
            </a:solidFill>
            <a:prstDash val="solid"/>
          </a:ln>
        </p:spPr>
        <p:txBody>
          <a:bodyPr wrap="square" rtlCol="0">
            <a:spAutoFit/>
          </a:bodyPr>
          <a:p>
            <a:endParaRPr lang="zh-CN" altLang="en-US"/>
          </a:p>
        </p:txBody>
      </p:sp>
      <p:sp>
        <p:nvSpPr>
          <p:cNvPr id="14" name="文本框 13"/>
          <p:cNvSpPr txBox="1"/>
          <p:nvPr/>
        </p:nvSpPr>
        <p:spPr>
          <a:xfrm>
            <a:off x="7626985" y="3339465"/>
            <a:ext cx="414972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隔离体：</a:t>
            </a:r>
            <a:r>
              <a:rPr lang="en-US" altLang="zh-CN" b="1">
                <a:latin typeface="微软雅黑" panose="020B0503020204020204" charset="-122"/>
                <a:ea typeface="微软雅黑" panose="020B0503020204020204" charset="-122"/>
                <a:cs typeface="微软雅黑" panose="020B0503020204020204" charset="-122"/>
              </a:rPr>
              <a:t>VS=</a:t>
            </a:r>
            <a:r>
              <a:rPr lang="en-US" b="1">
                <a:latin typeface="微软雅黑" panose="020B0503020204020204" charset="-122"/>
                <a:ea typeface="微软雅黑" panose="020B0503020204020204" charset="-122"/>
                <a:cs typeface="微软雅黑" panose="020B0503020204020204" charset="-122"/>
              </a:rPr>
              <a:t>981</a:t>
            </a:r>
            <a:r>
              <a:rPr lang="en-US" b="1">
                <a:latin typeface="微软雅黑" panose="020B0503020204020204" charset="-122"/>
                <a:ea typeface="微软雅黑" panose="020B0503020204020204" charset="-122"/>
                <a:cs typeface="微软雅黑" panose="020B0503020204020204" charset="-122"/>
              </a:rPr>
              <a:t>+925=1906</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7567930" y="2014855"/>
            <a:ext cx="4004310" cy="368300"/>
          </a:xfrm>
          <a:prstGeom prst="rect">
            <a:avLst/>
          </a:prstGeom>
          <a:noFill/>
        </p:spPr>
        <p:txBody>
          <a:bodyPr wrap="square" rtlCol="0" anchor="t">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sym typeface="+mn-ea"/>
              </a:rPr>
              <a:t>非高水工况控制</a:t>
            </a:r>
            <a:endParaRPr lang="zh-CN" altLang="en-US"/>
          </a:p>
        </p:txBody>
      </p:sp>
      <p:sp>
        <p:nvSpPr>
          <p:cNvPr id="11" name="文本框 10"/>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sz="2000" b="1">
                <a:latin typeface="微软雅黑" panose="020B0503020204020204" charset="-122"/>
                <a:ea typeface="微软雅黑" panose="020B0503020204020204" charset="-122"/>
                <a:cs typeface="微软雅黑" panose="020B0503020204020204" charset="-122"/>
              </a:rPr>
              <a:t>桩基承台+</a:t>
            </a:r>
            <a:r>
              <a:rPr lang="zh-CN" sz="2000" b="1">
                <a:latin typeface="微软雅黑" panose="020B0503020204020204" charset="-122"/>
                <a:ea typeface="微软雅黑" panose="020B0503020204020204" charset="-122"/>
                <a:cs typeface="微软雅黑" panose="020B0503020204020204" charset="-122"/>
              </a:rPr>
              <a:t>防水</a:t>
            </a:r>
            <a:r>
              <a:rPr sz="2000" b="1">
                <a:latin typeface="微软雅黑" panose="020B0503020204020204" charset="-122"/>
                <a:ea typeface="微软雅黑" panose="020B0503020204020204" charset="-122"/>
                <a:cs typeface="微软雅黑" panose="020B0503020204020204" charset="-122"/>
              </a:rPr>
              <a:t>板，</a:t>
            </a:r>
            <a:r>
              <a:rPr lang="zh-CN" sz="2000" b="1">
                <a:latin typeface="微软雅黑" panose="020B0503020204020204" charset="-122"/>
                <a:ea typeface="微软雅黑" panose="020B0503020204020204" charset="-122"/>
                <a:cs typeface="微软雅黑" panose="020B0503020204020204" charset="-122"/>
              </a:rPr>
              <a:t>单柱</a:t>
            </a:r>
            <a:r>
              <a:rPr sz="2000" b="1">
                <a:latin typeface="微软雅黑" panose="020B0503020204020204" charset="-122"/>
                <a:ea typeface="微软雅黑" panose="020B0503020204020204" charset="-122"/>
                <a:cs typeface="微软雅黑" panose="020B0503020204020204" charset="-122"/>
              </a:rPr>
              <a:t>承台受剪验算时，剪力值</a:t>
            </a:r>
            <a:r>
              <a:rPr lang="zh-CN" sz="2000" b="1">
                <a:latin typeface="微软雅黑" panose="020B0503020204020204" charset="-122"/>
                <a:ea typeface="微软雅黑" panose="020B0503020204020204" charset="-122"/>
                <a:cs typeface="微软雅黑" panose="020B0503020204020204" charset="-122"/>
              </a:rPr>
              <a:t>设计值</a:t>
            </a:r>
            <a:r>
              <a:rPr sz="2000" b="1">
                <a:latin typeface="微软雅黑" panose="020B0503020204020204" charset="-122"/>
                <a:ea typeface="微软雅黑" panose="020B0503020204020204" charset="-122"/>
                <a:cs typeface="微软雅黑" panose="020B0503020204020204" charset="-122"/>
              </a:rPr>
              <a:t>远大于桩反力</a:t>
            </a:r>
            <a:r>
              <a:rPr lang="zh-CN" sz="2000" b="1">
                <a:latin typeface="微软雅黑" panose="020B0503020204020204" charset="-122"/>
                <a:ea typeface="微软雅黑" panose="020B0503020204020204" charset="-122"/>
                <a:cs typeface="微软雅黑" panose="020B0503020204020204" charset="-122"/>
              </a:rPr>
              <a:t>之和？</a:t>
            </a:r>
            <a:endParaRPr lang="zh-CN" sz="2000" b="1">
              <a:latin typeface="微软雅黑" panose="020B0503020204020204" charset="-122"/>
              <a:ea typeface="微软雅黑" panose="020B0503020204020204" charset="-122"/>
              <a:cs typeface="微软雅黑" panose="020B0503020204020204" charset="-122"/>
            </a:endParaRPr>
          </a:p>
        </p:txBody>
      </p:sp>
      <p:pic>
        <p:nvPicPr>
          <p:cNvPr id="17" name="图片 16"/>
          <p:cNvPicPr>
            <a:picLocks noChangeAspect="1"/>
          </p:cNvPicPr>
          <p:nvPr/>
        </p:nvPicPr>
        <p:blipFill>
          <a:blip r:embed="rId3"/>
          <a:srcRect l="742"/>
          <a:stretch>
            <a:fillRect/>
          </a:stretch>
        </p:blipFill>
        <p:spPr>
          <a:xfrm>
            <a:off x="401955" y="3757295"/>
            <a:ext cx="5010150" cy="2923540"/>
          </a:xfrm>
          <a:prstGeom prst="rect">
            <a:avLst/>
          </a:prstGeom>
        </p:spPr>
      </p:pic>
      <p:pic>
        <p:nvPicPr>
          <p:cNvPr id="22" name="图片 21"/>
          <p:cNvPicPr>
            <a:picLocks noChangeAspect="1"/>
          </p:cNvPicPr>
          <p:nvPr/>
        </p:nvPicPr>
        <p:blipFill>
          <a:blip r:embed="rId4"/>
          <a:srcRect r="4964"/>
          <a:stretch>
            <a:fillRect/>
          </a:stretch>
        </p:blipFill>
        <p:spPr>
          <a:xfrm>
            <a:off x="3563620" y="1032510"/>
            <a:ext cx="3571441" cy="2728800"/>
          </a:xfrm>
          <a:prstGeom prst="rect">
            <a:avLst/>
          </a:prstGeom>
        </p:spPr>
      </p:pic>
      <p:cxnSp>
        <p:nvCxnSpPr>
          <p:cNvPr id="24" name="直接连接符 23"/>
          <p:cNvCxnSpPr/>
          <p:nvPr/>
        </p:nvCxnSpPr>
        <p:spPr>
          <a:xfrm flipH="1">
            <a:off x="5366385" y="1770380"/>
            <a:ext cx="3810" cy="1839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5"/>
          <a:stretch>
            <a:fillRect/>
          </a:stretch>
        </p:blipFill>
        <p:spPr>
          <a:xfrm>
            <a:off x="402590" y="1033780"/>
            <a:ext cx="3094355" cy="2727325"/>
          </a:xfrm>
          <a:prstGeom prst="rect">
            <a:avLst/>
          </a:prstGeom>
        </p:spPr>
      </p:pic>
      <p:sp>
        <p:nvSpPr>
          <p:cNvPr id="26" name="文本框 25"/>
          <p:cNvSpPr txBox="1"/>
          <p:nvPr/>
        </p:nvSpPr>
        <p:spPr>
          <a:xfrm>
            <a:off x="8622030" y="3761105"/>
            <a:ext cx="237807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与计算书一致。</a:t>
            </a:r>
            <a:endParaRPr lang="zh-CN"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en-US" altLang="zh-CN" sz="2400" b="1" dirty="0">
                <a:solidFill>
                  <a:schemeClr val="bg1"/>
                </a:solidFill>
                <a:latin typeface="Calibri" panose="020F0502020204030204" pitchFamily="34" charset="0"/>
                <a:ea typeface="微软雅黑" panose="020B0503020204020204" charset="-122"/>
                <a:sym typeface="+mn-ea"/>
              </a:rPr>
              <a:t>防水板中多簇墙下承台剪力设计值</a:t>
            </a:r>
            <a:endParaRPr lang="en-US" altLang="zh-CN" sz="2400" b="1" dirty="0">
              <a:solidFill>
                <a:schemeClr val="bg1"/>
              </a:solidFill>
              <a:latin typeface="Calibri" panose="020F0502020204030204" pitchFamily="34" charset="0"/>
              <a:ea typeface="微软雅黑" panose="020B0503020204020204" charset="-122"/>
              <a:sym typeface="+mn-ea"/>
            </a:endParaRPr>
          </a:p>
        </p:txBody>
      </p:sp>
      <p:sp>
        <p:nvSpPr>
          <p:cNvPr id="3" name="文本框 2"/>
          <p:cNvSpPr txBox="1"/>
          <p:nvPr/>
        </p:nvSpPr>
        <p:spPr>
          <a:xfrm>
            <a:off x="344805" y="529590"/>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en-US" altLang="zh-CN" sz="2000" b="1" dirty="0">
                <a:latin typeface="微软雅黑" panose="020B0503020204020204" charset="-122"/>
                <a:ea typeface="微软雅黑" panose="020B0503020204020204" charset="-122"/>
                <a:cs typeface="微软雅黑" panose="020B0503020204020204" charset="-122"/>
              </a:rPr>
              <a:t>防水板中多簇墙下承台剪力设计值</a:t>
            </a:r>
            <a:r>
              <a:rPr lang="zh-CN" altLang="en-US" sz="2000" b="1" dirty="0">
                <a:latin typeface="微软雅黑" panose="020B0503020204020204" charset="-122"/>
                <a:ea typeface="微软雅黑" panose="020B0503020204020204" charset="-122"/>
                <a:cs typeface="微软雅黑" panose="020B0503020204020204" charset="-122"/>
              </a:rPr>
              <a:t>如何计算？</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525780" y="961390"/>
            <a:ext cx="9552305" cy="614045"/>
          </a:xfrm>
          <a:prstGeom prst="rect">
            <a:avLst/>
          </a:prstGeom>
          <a:noFill/>
          <a:ln w="9525">
            <a:noFill/>
          </a:ln>
        </p:spPr>
        <p:txBody>
          <a:bodyPr wrap="square">
            <a:spAutoFit/>
          </a:bodyPr>
          <a:p>
            <a:pPr marL="285750" indent="-285750">
              <a:buFont typeface="Wingdings" panose="05000000000000000000" charset="0"/>
              <a:buChar char="Ø"/>
            </a:pPr>
            <a:r>
              <a:rPr lang="zh-CN" b="1">
                <a:solidFill>
                  <a:srgbClr val="120CFC"/>
                </a:solidFill>
                <a:latin typeface="微软雅黑" panose="020B0503020204020204" charset="-122"/>
                <a:ea typeface="微软雅黑" panose="020B0503020204020204" charset="-122"/>
                <a:cs typeface="微软雅黑" panose="020B0503020204020204" charset="-122"/>
              </a:rPr>
              <a:t>计算类型</a:t>
            </a:r>
            <a:r>
              <a:rPr lang="zh-CN" sz="1400" b="1">
                <a:latin typeface="微软雅黑" panose="020B0503020204020204" charset="-122"/>
                <a:ea typeface="微软雅黑" panose="020B0503020204020204" charset="-122"/>
                <a:cs typeface="微软雅黑" panose="020B0503020204020204" charset="-122"/>
                <a:sym typeface="+mn-ea"/>
              </a:rPr>
              <a:t>：</a:t>
            </a:r>
            <a:r>
              <a:rPr lang="zh-CN" sz="1600" b="1">
                <a:latin typeface="微软雅黑" panose="020B0503020204020204" charset="-122"/>
                <a:ea typeface="微软雅黑" panose="020B0503020204020204" charset="-122"/>
                <a:cs typeface="微软雅黑" panose="020B0503020204020204" charset="-122"/>
              </a:rPr>
              <a:t>FEA，即：计算两个截面，分别为x、y向剪力，每个方向按剪力最大的单元确定受剪面，</a:t>
            </a:r>
            <a:endParaRPr lang="zh-CN" sz="1600" b="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altLang="zh-CN" sz="1600" b="1">
                <a:latin typeface="微软雅黑" panose="020B0503020204020204" charset="-122"/>
                <a:ea typeface="微软雅黑" panose="020B0503020204020204" charset="-122"/>
                <a:cs typeface="微软雅黑" panose="020B0503020204020204" charset="-122"/>
              </a:rPr>
              <a:t>                       </a:t>
            </a:r>
            <a:r>
              <a:rPr lang="zh-CN" sz="1600" b="1">
                <a:latin typeface="微软雅黑" panose="020B0503020204020204" charset="-122"/>
                <a:ea typeface="微软雅黑" panose="020B0503020204020204" charset="-122"/>
                <a:cs typeface="微软雅黑" panose="020B0503020204020204" charset="-122"/>
              </a:rPr>
              <a:t>剪力设计值取自板单元为每延米剪力。</a:t>
            </a:r>
            <a:endParaRPr lang="zh-CN" altLang="en-US" sz="1600"/>
          </a:p>
        </p:txBody>
      </p:sp>
      <p:sp>
        <p:nvSpPr>
          <p:cNvPr id="5" name="文本框 4"/>
          <p:cNvSpPr txBox="1"/>
          <p:nvPr/>
        </p:nvSpPr>
        <p:spPr>
          <a:xfrm>
            <a:off x="537210" y="1588770"/>
            <a:ext cx="8404860" cy="368300"/>
          </a:xfrm>
          <a:prstGeom prst="rect">
            <a:avLst/>
          </a:prstGeom>
          <a:noFill/>
          <a:ln w="9525">
            <a:noFill/>
          </a:ln>
        </p:spPr>
        <p:txBody>
          <a:bodyPr wrap="square">
            <a:spAutoFit/>
          </a:bodyPr>
          <a:p>
            <a:pPr marL="285750" indent="-285750">
              <a:buFont typeface="Wingdings" panose="05000000000000000000" charset="0"/>
              <a:buChar char="Ø"/>
            </a:pPr>
            <a:r>
              <a:rPr lang="zh-CN" b="1">
                <a:solidFill>
                  <a:srgbClr val="120CFC"/>
                </a:solidFill>
                <a:latin typeface="微软雅黑" panose="020B0503020204020204" charset="-122"/>
                <a:ea typeface="微软雅黑" panose="020B0503020204020204" charset="-122"/>
                <a:cs typeface="微软雅黑" panose="020B0503020204020204" charset="-122"/>
              </a:rPr>
              <a:t>计算原则</a:t>
            </a:r>
            <a:r>
              <a:rPr lang="zh-CN" b="1">
                <a:latin typeface="微软雅黑" panose="020B0503020204020204" charset="-122"/>
                <a:ea typeface="微软雅黑" panose="020B0503020204020204" charset="-122"/>
                <a:cs typeface="微软雅黑" panose="020B0503020204020204" charset="-122"/>
              </a:rPr>
              <a:t>：</a:t>
            </a:r>
            <a:r>
              <a:rPr lang="zh-CN" sz="1400" b="1">
                <a:latin typeface="微软雅黑" panose="020B0503020204020204" charset="-122"/>
                <a:ea typeface="微软雅黑" panose="020B0503020204020204" charset="-122"/>
                <a:cs typeface="微软雅黑" panose="020B0503020204020204" charset="-122"/>
              </a:rPr>
              <a:t>取</a:t>
            </a:r>
            <a:r>
              <a:rPr lang="zh-CN" sz="1600" b="1">
                <a:solidFill>
                  <a:srgbClr val="ED0DFB"/>
                </a:solidFill>
                <a:latin typeface="微软雅黑" panose="020B0503020204020204" charset="-122"/>
                <a:ea typeface="微软雅黑" panose="020B0503020204020204" charset="-122"/>
                <a:cs typeface="微软雅黑" panose="020B0503020204020204" charset="-122"/>
              </a:rPr>
              <a:t>基本模型中剪力设计值</a:t>
            </a:r>
            <a:r>
              <a:rPr lang="zh-CN" sz="1400" b="1">
                <a:latin typeface="微软雅黑" panose="020B0503020204020204" charset="-122"/>
                <a:ea typeface="微软雅黑" panose="020B0503020204020204" charset="-122"/>
                <a:cs typeface="微软雅黑" panose="020B0503020204020204" charset="-122"/>
              </a:rPr>
              <a:t>与</a:t>
            </a:r>
            <a:r>
              <a:rPr lang="zh-CN" sz="1600" b="1">
                <a:solidFill>
                  <a:srgbClr val="ED0DFB"/>
                </a:solidFill>
                <a:latin typeface="微软雅黑" panose="020B0503020204020204" charset="-122"/>
                <a:ea typeface="微软雅黑" panose="020B0503020204020204" charset="-122"/>
                <a:cs typeface="微软雅黑" panose="020B0503020204020204" charset="-122"/>
              </a:rPr>
              <a:t>防水板中剪力设计值</a:t>
            </a:r>
            <a:r>
              <a:rPr lang="zh-CN" sz="1400" b="1">
                <a:latin typeface="微软雅黑" panose="020B0503020204020204" charset="-122"/>
                <a:ea typeface="微软雅黑" panose="020B0503020204020204" charset="-122"/>
                <a:cs typeface="微软雅黑" panose="020B0503020204020204" charset="-122"/>
              </a:rPr>
              <a:t>绝对值的</a:t>
            </a:r>
            <a:r>
              <a:rPr lang="zh-CN" sz="1400" b="1">
                <a:solidFill>
                  <a:srgbClr val="FF0000"/>
                </a:solidFill>
                <a:latin typeface="微软雅黑" panose="020B0503020204020204" charset="-122"/>
                <a:ea typeface="微软雅黑" panose="020B0503020204020204" charset="-122"/>
                <a:cs typeface="微软雅黑" panose="020B0503020204020204" charset="-122"/>
              </a:rPr>
              <a:t>叠加</a:t>
            </a:r>
            <a:r>
              <a:rPr lang="zh-CN" sz="1400" b="1">
                <a:latin typeface="微软雅黑" panose="020B0503020204020204" charset="-122"/>
                <a:ea typeface="微软雅黑" panose="020B0503020204020204" charset="-122"/>
                <a:cs typeface="微软雅黑" panose="020B0503020204020204" charset="-122"/>
              </a:rPr>
              <a:t>。</a:t>
            </a:r>
            <a:endParaRPr lang="zh-CN" sz="14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537210" y="1971040"/>
            <a:ext cx="10661650" cy="614045"/>
          </a:xfrm>
          <a:prstGeom prst="rect">
            <a:avLst/>
          </a:prstGeom>
          <a:noFill/>
          <a:ln w="9525">
            <a:noFill/>
          </a:ln>
        </p:spPr>
        <p:txBody>
          <a:bodyPr wrap="square">
            <a:spAutoFit/>
          </a:bodyPr>
          <a:p>
            <a:pPr marL="285750" indent="-285750">
              <a:buFont typeface="Wingdings" panose="05000000000000000000" charset="0"/>
              <a:buChar char="Ø"/>
            </a:pPr>
            <a:r>
              <a:rPr lang="zh-CN" b="1">
                <a:solidFill>
                  <a:srgbClr val="120CFC"/>
                </a:solidFill>
                <a:latin typeface="微软雅黑" panose="020B0503020204020204" charset="-122"/>
                <a:ea typeface="微软雅黑" panose="020B0503020204020204" charset="-122"/>
                <a:cs typeface="微软雅黑" panose="020B0503020204020204" charset="-122"/>
              </a:rPr>
              <a:t>基本模型中剪力设计值</a:t>
            </a:r>
            <a:r>
              <a:rPr lang="zh-CN" b="1">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最大</a:t>
            </a:r>
            <a:r>
              <a:rPr lang="zh-CN" sz="1600" b="1">
                <a:latin typeface="微软雅黑" panose="020B0503020204020204" charset="-122"/>
                <a:ea typeface="微软雅黑" panose="020B0503020204020204" charset="-122"/>
                <a:cs typeface="微软雅黑" panose="020B0503020204020204" charset="-122"/>
                <a:sym typeface="+mn-ea"/>
              </a:rPr>
              <a:t>单元</a:t>
            </a:r>
            <a:r>
              <a:rPr lang="zh-CN" sz="1600" b="1">
                <a:latin typeface="微软雅黑" panose="020B0503020204020204" charset="-122"/>
                <a:ea typeface="微软雅黑" panose="020B0503020204020204" charset="-122"/>
                <a:cs typeface="微软雅黑" panose="020B0503020204020204" charset="-122"/>
                <a:sym typeface="+mn-ea"/>
              </a:rPr>
              <a:t>剪力</a:t>
            </a:r>
            <a:r>
              <a:rPr lang="zh-CN" sz="1600" b="1">
                <a:latin typeface="微软雅黑" panose="020B0503020204020204" charset="-122"/>
                <a:ea typeface="微软雅黑" panose="020B0503020204020204" charset="-122"/>
                <a:cs typeface="微软雅黑" panose="020B0503020204020204" charset="-122"/>
              </a:rPr>
              <a:t>处确定计算截面，进行内力积分，</a:t>
            </a:r>
            <a:endParaRPr lang="zh-CN" sz="1600" b="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altLang="zh-CN" sz="1600" b="1">
                <a:latin typeface="微软雅黑" panose="020B0503020204020204" charset="-122"/>
                <a:ea typeface="微软雅黑" panose="020B0503020204020204" charset="-122"/>
                <a:cs typeface="微软雅黑" panose="020B0503020204020204" charset="-122"/>
              </a:rPr>
              <a:t>                                              </a:t>
            </a:r>
            <a:r>
              <a:rPr lang="zh-CN" sz="1600" b="1">
                <a:latin typeface="微软雅黑" panose="020B0503020204020204" charset="-122"/>
                <a:ea typeface="微软雅黑" panose="020B0503020204020204" charset="-122"/>
                <a:cs typeface="微软雅黑" panose="020B0503020204020204" charset="-122"/>
              </a:rPr>
              <a:t>对计算截面穿过的所有</a:t>
            </a:r>
            <a:r>
              <a:rPr lang="zh-CN" sz="1600" b="1">
                <a:latin typeface="微软雅黑" panose="020B0503020204020204" charset="-122"/>
                <a:ea typeface="微软雅黑" panose="020B0503020204020204" charset="-122"/>
                <a:cs typeface="微软雅黑" panose="020B0503020204020204" charset="-122"/>
                <a:sym typeface="+mn-ea"/>
              </a:rPr>
              <a:t>单元</a:t>
            </a:r>
            <a:r>
              <a:rPr lang="zh-CN" sz="1600" b="1">
                <a:latin typeface="微软雅黑" panose="020B0503020204020204" charset="-122"/>
                <a:ea typeface="微软雅黑" panose="020B0503020204020204" charset="-122"/>
                <a:cs typeface="微软雅黑" panose="020B0503020204020204" charset="-122"/>
                <a:sym typeface="+mn-ea"/>
              </a:rPr>
              <a:t>剪力</a:t>
            </a:r>
            <a:r>
              <a:rPr lang="zh-CN" sz="1600" b="1">
                <a:latin typeface="微软雅黑" panose="020B0503020204020204" charset="-122"/>
                <a:ea typeface="微软雅黑" panose="020B0503020204020204" charset="-122"/>
                <a:cs typeface="微软雅黑" panose="020B0503020204020204" charset="-122"/>
              </a:rPr>
              <a:t>进行矩形积分，得到每延米剪力设计值（kN/m）。</a:t>
            </a:r>
            <a:endParaRPr lang="zh-CN" sz="16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25780" y="2616835"/>
            <a:ext cx="10102850" cy="368300"/>
          </a:xfrm>
          <a:prstGeom prst="rect">
            <a:avLst/>
          </a:prstGeom>
          <a:noFill/>
          <a:ln w="9525">
            <a:noFill/>
          </a:ln>
        </p:spPr>
        <p:txBody>
          <a:bodyPr wrap="square">
            <a:spAutoFit/>
          </a:bodyPr>
          <a:p>
            <a:pPr marL="285750" indent="-285750">
              <a:buFont typeface="Wingdings" panose="05000000000000000000" charset="0"/>
              <a:buChar char="Ø"/>
            </a:pPr>
            <a:r>
              <a:rPr lang="zh-CN" b="1">
                <a:solidFill>
                  <a:srgbClr val="120CFC"/>
                </a:solidFill>
                <a:latin typeface="微软雅黑" panose="020B0503020204020204" charset="-122"/>
                <a:ea typeface="微软雅黑" panose="020B0503020204020204" charset="-122"/>
                <a:cs typeface="微软雅黑" panose="020B0503020204020204" charset="-122"/>
              </a:rPr>
              <a:t>防水板中剪力设计值</a:t>
            </a:r>
            <a:r>
              <a:rPr lang="zh-CN" b="1">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最大单元</a:t>
            </a:r>
            <a:r>
              <a:rPr lang="zh-CN" sz="1600" b="1">
                <a:latin typeface="微软雅黑" panose="020B0503020204020204" charset="-122"/>
                <a:ea typeface="微软雅黑" panose="020B0503020204020204" charset="-122"/>
                <a:cs typeface="微软雅黑" panose="020B0503020204020204" charset="-122"/>
                <a:sym typeface="+mn-ea"/>
              </a:rPr>
              <a:t>剪力</a:t>
            </a:r>
            <a:r>
              <a:rPr lang="zh-CN" sz="1600" b="1">
                <a:latin typeface="微软雅黑" panose="020B0503020204020204" charset="-122"/>
                <a:ea typeface="微软雅黑" panose="020B0503020204020204" charset="-122"/>
                <a:cs typeface="微软雅黑" panose="020B0503020204020204" charset="-122"/>
              </a:rPr>
              <a:t>（kN/m）即为计算类型是FEA的承台防水板中剪力设计值</a:t>
            </a:r>
            <a:r>
              <a:rPr lang="zh-CN" b="1">
                <a:latin typeface="微软雅黑" panose="020B0503020204020204" charset="-122"/>
                <a:ea typeface="微软雅黑" panose="020B0503020204020204" charset="-122"/>
                <a:cs typeface="微软雅黑" panose="020B0503020204020204" charset="-122"/>
              </a:rPr>
              <a:t>。</a:t>
            </a:r>
            <a:endParaRPr lang="zh-CN" altLang="en-US"/>
          </a:p>
        </p:txBody>
      </p:sp>
      <p:pic>
        <p:nvPicPr>
          <p:cNvPr id="8" name="图片 -2147482624"/>
          <p:cNvPicPr>
            <a:picLocks noChangeAspect="1"/>
          </p:cNvPicPr>
          <p:nvPr/>
        </p:nvPicPr>
        <p:blipFill>
          <a:blip r:embed="rId1"/>
          <a:stretch>
            <a:fillRect/>
          </a:stretch>
        </p:blipFill>
        <p:spPr>
          <a:xfrm>
            <a:off x="226695" y="3380740"/>
            <a:ext cx="4765040" cy="3091180"/>
          </a:xfrm>
          <a:prstGeom prst="rect">
            <a:avLst/>
          </a:prstGeom>
          <a:noFill/>
          <a:ln w="9525">
            <a:noFill/>
          </a:ln>
        </p:spPr>
      </p:pic>
      <p:pic>
        <p:nvPicPr>
          <p:cNvPr id="9" name="图片 2"/>
          <p:cNvPicPr>
            <a:picLocks noChangeAspect="1"/>
          </p:cNvPicPr>
          <p:nvPr/>
        </p:nvPicPr>
        <p:blipFill>
          <a:blip r:embed="rId2"/>
          <a:srcRect t="899" r="2256"/>
          <a:stretch>
            <a:fillRect/>
          </a:stretch>
        </p:blipFill>
        <p:spPr>
          <a:xfrm>
            <a:off x="5099685" y="3309620"/>
            <a:ext cx="5942965" cy="3218180"/>
          </a:xfrm>
          <a:prstGeom prst="rect">
            <a:avLst/>
          </a:prstGeom>
          <a:noFill/>
          <a:ln w="9525">
            <a:noFill/>
          </a:ln>
        </p:spPr>
      </p:pic>
      <p:sp>
        <p:nvSpPr>
          <p:cNvPr id="10" name="文本框 9"/>
          <p:cNvSpPr txBox="1"/>
          <p:nvPr/>
        </p:nvSpPr>
        <p:spPr>
          <a:xfrm>
            <a:off x="525780" y="3028315"/>
            <a:ext cx="10102850" cy="368300"/>
          </a:xfrm>
          <a:prstGeom prst="rect">
            <a:avLst/>
          </a:prstGeom>
          <a:noFill/>
          <a:ln w="9525">
            <a:noFill/>
          </a:ln>
        </p:spPr>
        <p:txBody>
          <a:bodyPr wrap="square">
            <a:spAutoFit/>
          </a:bodyPr>
          <a:p>
            <a:pPr marL="285750" indent="-285750">
              <a:buFont typeface="Wingdings" panose="05000000000000000000" charset="0"/>
              <a:buChar char="Ø"/>
            </a:pPr>
            <a:r>
              <a:rPr lang="zh-CN" b="1">
                <a:solidFill>
                  <a:srgbClr val="120CFC"/>
                </a:solidFill>
                <a:latin typeface="微软雅黑" panose="020B0503020204020204" charset="-122"/>
                <a:ea typeface="微软雅黑" panose="020B0503020204020204" charset="-122"/>
                <a:cs typeface="微软雅黑" panose="020B0503020204020204" charset="-122"/>
              </a:rPr>
              <a:t>案例</a:t>
            </a: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en-US" altLang="zh-CN" sz="2400" b="1" dirty="0">
                <a:solidFill>
                  <a:schemeClr val="bg1"/>
                </a:solidFill>
                <a:latin typeface="Calibri" panose="020F0502020204030204" pitchFamily="34" charset="0"/>
                <a:ea typeface="微软雅黑" panose="020B0503020204020204" charset="-122"/>
                <a:sym typeface="+mn-ea"/>
              </a:rPr>
              <a:t>防水板中多簇墙下承台剪力设计值</a:t>
            </a:r>
            <a:endParaRPr lang="en-US" altLang="zh-CN" sz="2400" b="1" dirty="0">
              <a:solidFill>
                <a:schemeClr val="bg1"/>
              </a:solidFill>
              <a:latin typeface="Calibri" panose="020F0502020204030204" pitchFamily="34" charset="0"/>
              <a:ea typeface="微软雅黑" panose="020B0503020204020204" charset="-122"/>
              <a:sym typeface="+mn-ea"/>
            </a:endParaRPr>
          </a:p>
          <a:p>
            <a:pPr>
              <a:buClrTx/>
              <a:buSzTx/>
              <a:buFontTx/>
            </a:pP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04" name="文本框 103"/>
          <p:cNvSpPr txBox="1"/>
          <p:nvPr/>
        </p:nvSpPr>
        <p:spPr>
          <a:xfrm>
            <a:off x="162560" y="622300"/>
            <a:ext cx="5080000" cy="36830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VX求解</a:t>
            </a:r>
            <a:endParaRPr lang="zh-CN" b="1">
              <a:latin typeface="微软雅黑" panose="020B0503020204020204" charset="-122"/>
              <a:ea typeface="微软雅黑" panose="020B0503020204020204" charset="-122"/>
              <a:cs typeface="微软雅黑" panose="020B0503020204020204" charset="-122"/>
            </a:endParaRPr>
          </a:p>
        </p:txBody>
      </p:sp>
      <p:pic>
        <p:nvPicPr>
          <p:cNvPr id="3" name="图片 3"/>
          <p:cNvPicPr>
            <a:picLocks noChangeAspect="1"/>
          </p:cNvPicPr>
          <p:nvPr/>
        </p:nvPicPr>
        <p:blipFill>
          <a:blip r:embed="rId1"/>
          <a:stretch>
            <a:fillRect/>
          </a:stretch>
        </p:blipFill>
        <p:spPr>
          <a:xfrm>
            <a:off x="1506220" y="564833"/>
            <a:ext cx="5266690" cy="3921125"/>
          </a:xfrm>
          <a:prstGeom prst="rect">
            <a:avLst/>
          </a:prstGeom>
          <a:noFill/>
          <a:ln w="9525">
            <a:noFill/>
          </a:ln>
        </p:spPr>
      </p:pic>
      <p:pic>
        <p:nvPicPr>
          <p:cNvPr id="5" name="图片 4"/>
          <p:cNvPicPr>
            <a:picLocks noChangeAspect="1"/>
          </p:cNvPicPr>
          <p:nvPr/>
        </p:nvPicPr>
        <p:blipFill>
          <a:blip r:embed="rId2"/>
          <a:srcRect b="3830"/>
          <a:stretch>
            <a:fillRect/>
          </a:stretch>
        </p:blipFill>
        <p:spPr>
          <a:xfrm>
            <a:off x="6833870" y="565150"/>
            <a:ext cx="5269865" cy="3954145"/>
          </a:xfrm>
          <a:prstGeom prst="rect">
            <a:avLst/>
          </a:prstGeom>
          <a:noFill/>
          <a:ln w="9525">
            <a:noFill/>
          </a:ln>
        </p:spPr>
      </p:pic>
      <p:sp>
        <p:nvSpPr>
          <p:cNvPr id="6" name="文本框 5"/>
          <p:cNvSpPr txBox="1"/>
          <p:nvPr/>
        </p:nvSpPr>
        <p:spPr>
          <a:xfrm>
            <a:off x="397510" y="4622165"/>
            <a:ext cx="7227570"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防水板中最大的剪力单元为1231kN/m，即为防水板中剪力设计值。</a:t>
            </a:r>
            <a:endParaRPr lang="zh-CN" b="1">
              <a:latin typeface="微软雅黑" panose="020B0503020204020204" charset="-122"/>
              <a:ea typeface="微软雅黑" panose="020B0503020204020204" charset="-122"/>
              <a:cs typeface="微软雅黑" panose="020B0503020204020204" charset="-122"/>
            </a:endParaRPr>
          </a:p>
        </p:txBody>
      </p:sp>
      <p:cxnSp>
        <p:nvCxnSpPr>
          <p:cNvPr id="7" name="直接连接符 6"/>
          <p:cNvCxnSpPr/>
          <p:nvPr/>
        </p:nvCxnSpPr>
        <p:spPr>
          <a:xfrm>
            <a:off x="2432050" y="1255395"/>
            <a:ext cx="0" cy="31686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8181340" y="2818130"/>
            <a:ext cx="3827145" cy="3976370"/>
          </a:xfrm>
          <a:prstGeom prst="rect">
            <a:avLst/>
          </a:prstGeom>
        </p:spPr>
      </p:pic>
      <p:sp>
        <p:nvSpPr>
          <p:cNvPr id="11" name="文本框 10"/>
          <p:cNvSpPr txBox="1"/>
          <p:nvPr/>
        </p:nvSpPr>
        <p:spPr>
          <a:xfrm>
            <a:off x="397510" y="5332095"/>
            <a:ext cx="8253730" cy="92202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剪力设计值</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Vx=（1231+699.59）x1.05=1930.59x1.05=2027.119kN/m，与计算结果2029一致。</a:t>
            </a:r>
            <a:endParaRPr lang="zh-CN" b="1">
              <a:latin typeface="微软雅黑" panose="020B0503020204020204" charset="-122"/>
              <a:ea typeface="微软雅黑" panose="020B0503020204020204" charset="-122"/>
              <a:cs typeface="微软雅黑" panose="020B0503020204020204" charset="-122"/>
            </a:endParaRPr>
          </a:p>
        </p:txBody>
      </p:sp>
      <p:pic>
        <p:nvPicPr>
          <p:cNvPr id="13" name="图片 2"/>
          <p:cNvPicPr>
            <a:picLocks noChangeAspect="1"/>
          </p:cNvPicPr>
          <p:nvPr/>
        </p:nvPicPr>
        <p:blipFill>
          <a:blip r:embed="rId4"/>
          <a:srcRect t="899" r="2256"/>
          <a:stretch>
            <a:fillRect/>
          </a:stretch>
        </p:blipFill>
        <p:spPr>
          <a:xfrm>
            <a:off x="315595" y="1403985"/>
            <a:ext cx="5942965" cy="3218180"/>
          </a:xfrm>
          <a:prstGeom prst="rect">
            <a:avLst/>
          </a:prstGeom>
          <a:noFill/>
          <a:ln w="9525">
            <a:noFill/>
          </a:ln>
        </p:spPr>
      </p:pic>
      <p:sp>
        <p:nvSpPr>
          <p:cNvPr id="14" name="文本框 13"/>
          <p:cNvSpPr txBox="1"/>
          <p:nvPr/>
        </p:nvSpPr>
        <p:spPr>
          <a:xfrm>
            <a:off x="404495" y="4971415"/>
            <a:ext cx="4587240" cy="368300"/>
          </a:xfrm>
          <a:prstGeom prst="rect">
            <a:avLst/>
          </a:prstGeom>
          <a:noFill/>
        </p:spPr>
        <p:txBody>
          <a:bodyPr wrap="none" rtlCol="0" anchor="t">
            <a:spAutoFit/>
          </a:bodyPr>
          <a:p>
            <a:pPr indent="0"/>
            <a:r>
              <a:rPr lang="zh-CN" b="1">
                <a:latin typeface="微软雅黑" panose="020B0503020204020204" charset="-122"/>
                <a:ea typeface="微软雅黑" panose="020B0503020204020204" charset="-122"/>
                <a:cs typeface="微软雅黑" panose="020B0503020204020204" charset="-122"/>
                <a:sym typeface="+mn-ea"/>
              </a:rPr>
              <a:t>基本模型中的剪力设计值为699.59kN/m。</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82994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8 </a:t>
            </a:r>
            <a:r>
              <a:rPr lang="en-US" altLang="zh-CN" sz="2400" b="1" dirty="0">
                <a:solidFill>
                  <a:schemeClr val="bg1"/>
                </a:solidFill>
                <a:latin typeface="Calibri" panose="020F0502020204030204" pitchFamily="34" charset="0"/>
                <a:ea typeface="微软雅黑" panose="020B0503020204020204" charset="-122"/>
                <a:sym typeface="+mn-ea"/>
              </a:rPr>
              <a:t>防水板中多簇墙下承台剪力设计值</a:t>
            </a:r>
            <a:endParaRPr lang="en-US" altLang="zh-CN" sz="2400" b="1" dirty="0">
              <a:solidFill>
                <a:schemeClr val="bg1"/>
              </a:solidFill>
              <a:latin typeface="Calibri" panose="020F0502020204030204" pitchFamily="34" charset="0"/>
              <a:ea typeface="微软雅黑" panose="020B0503020204020204" charset="-122"/>
              <a:sym typeface="+mn-ea"/>
            </a:endParaRPr>
          </a:p>
          <a:p>
            <a:pPr>
              <a:buClrTx/>
              <a:buSzTx/>
              <a:buFontTx/>
            </a:pP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5" name="文本框 4"/>
          <p:cNvSpPr txBox="1"/>
          <p:nvPr/>
        </p:nvSpPr>
        <p:spPr>
          <a:xfrm>
            <a:off x="162560" y="622300"/>
            <a:ext cx="5080000" cy="36830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V</a:t>
            </a:r>
            <a:r>
              <a:rPr lang="en-US" altLang="zh-CN" b="1">
                <a:latin typeface="微软雅黑" panose="020B0503020204020204" charset="-122"/>
                <a:ea typeface="微软雅黑" panose="020B0503020204020204" charset="-122"/>
                <a:cs typeface="微软雅黑" panose="020B0503020204020204" charset="-122"/>
              </a:rPr>
              <a:t>Y</a:t>
            </a:r>
            <a:r>
              <a:rPr lang="zh-CN" b="1">
                <a:latin typeface="微软雅黑" panose="020B0503020204020204" charset="-122"/>
                <a:ea typeface="微软雅黑" panose="020B0503020204020204" charset="-122"/>
                <a:cs typeface="微软雅黑" panose="020B0503020204020204" charset="-122"/>
              </a:rPr>
              <a:t>求解</a:t>
            </a:r>
            <a:endParaRPr lang="zh-CN" b="1">
              <a:latin typeface="微软雅黑" panose="020B0503020204020204" charset="-122"/>
              <a:ea typeface="微软雅黑" panose="020B0503020204020204" charset="-122"/>
              <a:cs typeface="微软雅黑" panose="020B0503020204020204" charset="-122"/>
            </a:endParaRPr>
          </a:p>
        </p:txBody>
      </p:sp>
      <p:pic>
        <p:nvPicPr>
          <p:cNvPr id="3" name="图片 6"/>
          <p:cNvPicPr>
            <a:picLocks noChangeAspect="1"/>
          </p:cNvPicPr>
          <p:nvPr/>
        </p:nvPicPr>
        <p:blipFill>
          <a:blip r:embed="rId1"/>
          <a:srcRect b="2137"/>
          <a:stretch>
            <a:fillRect/>
          </a:stretch>
        </p:blipFill>
        <p:spPr>
          <a:xfrm>
            <a:off x="1437005" y="622300"/>
            <a:ext cx="4540846" cy="3960000"/>
          </a:xfrm>
          <a:prstGeom prst="rect">
            <a:avLst/>
          </a:prstGeom>
          <a:noFill/>
          <a:ln w="9525">
            <a:noFill/>
          </a:ln>
        </p:spPr>
      </p:pic>
      <p:pic>
        <p:nvPicPr>
          <p:cNvPr id="6" name="图片 7"/>
          <p:cNvPicPr>
            <a:picLocks noChangeAspect="1"/>
          </p:cNvPicPr>
          <p:nvPr/>
        </p:nvPicPr>
        <p:blipFill>
          <a:blip r:embed="rId2"/>
          <a:srcRect b="5562"/>
          <a:stretch>
            <a:fillRect/>
          </a:stretch>
        </p:blipFill>
        <p:spPr>
          <a:xfrm>
            <a:off x="6134735" y="622300"/>
            <a:ext cx="5336972" cy="3960000"/>
          </a:xfrm>
          <a:prstGeom prst="rect">
            <a:avLst/>
          </a:prstGeom>
          <a:noFill/>
          <a:ln w="9525">
            <a:noFill/>
          </a:ln>
        </p:spPr>
      </p:pic>
      <p:sp>
        <p:nvSpPr>
          <p:cNvPr id="7" name="文本框 6"/>
          <p:cNvSpPr txBox="1"/>
          <p:nvPr/>
        </p:nvSpPr>
        <p:spPr>
          <a:xfrm>
            <a:off x="594360" y="4723130"/>
            <a:ext cx="7310120" cy="36830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防水板中最大的剪力单元为1757kN/m，即为防水板中剪力设计值。</a:t>
            </a:r>
            <a:endParaRPr lang="zh-CN" b="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3"/>
          <a:stretch>
            <a:fillRect/>
          </a:stretch>
        </p:blipFill>
        <p:spPr>
          <a:xfrm>
            <a:off x="7579360" y="2699385"/>
            <a:ext cx="4097101" cy="3978000"/>
          </a:xfrm>
          <a:prstGeom prst="rect">
            <a:avLst/>
          </a:prstGeom>
        </p:spPr>
      </p:pic>
      <p:sp>
        <p:nvSpPr>
          <p:cNvPr id="11" name="文本框 10"/>
          <p:cNvSpPr txBox="1"/>
          <p:nvPr/>
        </p:nvSpPr>
        <p:spPr>
          <a:xfrm>
            <a:off x="613410" y="5401310"/>
            <a:ext cx="8253730" cy="922020"/>
          </a:xfrm>
          <a:prstGeom prst="rect">
            <a:avLst/>
          </a:prstGeom>
          <a:noFill/>
          <a:ln w="9525">
            <a:noFill/>
          </a:ln>
        </p:spPr>
        <p:txBody>
          <a:bodyPr wrap="square">
            <a:spAutoFit/>
          </a:bodyPr>
          <a:p>
            <a:pPr indent="0"/>
            <a:r>
              <a:rPr lang="zh-CN" sz="1800" b="1">
                <a:latin typeface="微软雅黑" panose="020B0503020204020204" charset="-122"/>
                <a:ea typeface="微软雅黑" panose="020B0503020204020204" charset="-122"/>
                <a:cs typeface="微软雅黑" panose="020B0503020204020204" charset="-122"/>
              </a:rPr>
              <a:t>剪力设计值</a:t>
            </a:r>
            <a:endParaRPr 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Vy=（1757+644.39）x1.05=2401.39x1.05=2521.46kN/m</a:t>
            </a:r>
            <a:r>
              <a:rPr lang="en-US" altLang="zh-CN" sz="1800" b="1">
                <a:latin typeface="微软雅黑" panose="020B0503020204020204" charset="-122"/>
                <a:ea typeface="微软雅黑" panose="020B0503020204020204" charset="-122"/>
                <a:cs typeface="微软雅黑" panose="020B0503020204020204" charset="-122"/>
              </a:rPr>
              <a:t>,</a:t>
            </a:r>
            <a:endParaRPr lang="en-US" altLang="zh-CN" sz="1800" b="1">
              <a:latin typeface="微软雅黑" panose="020B0503020204020204" charset="-122"/>
              <a:ea typeface="微软雅黑" panose="020B0503020204020204" charset="-122"/>
              <a:cs typeface="微软雅黑" panose="020B0503020204020204" charset="-122"/>
            </a:endParaRPr>
          </a:p>
          <a:p>
            <a:pPr indent="0"/>
            <a:r>
              <a:rPr lang="zh-CN" sz="1800" b="1">
                <a:latin typeface="微软雅黑" panose="020B0503020204020204" charset="-122"/>
                <a:ea typeface="微软雅黑" panose="020B0503020204020204" charset="-122"/>
                <a:cs typeface="微软雅黑" panose="020B0503020204020204" charset="-122"/>
              </a:rPr>
              <a:t>与计算结果2522一致。</a:t>
            </a:r>
            <a:endParaRPr lang="zh-CN" b="1">
              <a:latin typeface="微软雅黑" panose="020B0503020204020204" charset="-122"/>
              <a:ea typeface="微软雅黑" panose="020B0503020204020204" charset="-122"/>
              <a:cs typeface="微软雅黑" panose="020B0503020204020204" charset="-122"/>
            </a:endParaRPr>
          </a:p>
        </p:txBody>
      </p:sp>
      <p:cxnSp>
        <p:nvCxnSpPr>
          <p:cNvPr id="10" name="直接连接符 9"/>
          <p:cNvCxnSpPr/>
          <p:nvPr/>
        </p:nvCxnSpPr>
        <p:spPr>
          <a:xfrm>
            <a:off x="1579880" y="4373245"/>
            <a:ext cx="3210560" cy="101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2455" y="5072380"/>
            <a:ext cx="48691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基本模型中的剪力设计值为644.3947kN/m。</a:t>
            </a:r>
            <a:endParaRPr lang="zh-CN" altLang="en-US"/>
          </a:p>
        </p:txBody>
      </p:sp>
      <p:pic>
        <p:nvPicPr>
          <p:cNvPr id="14" name="图片 2"/>
          <p:cNvPicPr>
            <a:picLocks noChangeAspect="1"/>
          </p:cNvPicPr>
          <p:nvPr/>
        </p:nvPicPr>
        <p:blipFill>
          <a:blip r:embed="rId4"/>
          <a:srcRect t="899" r="2256"/>
          <a:stretch>
            <a:fillRect/>
          </a:stretch>
        </p:blipFill>
        <p:spPr>
          <a:xfrm>
            <a:off x="377825" y="1422400"/>
            <a:ext cx="5942965" cy="32181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107632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en-US" altLang="zh-CN" sz="2000" b="1" dirty="0">
                <a:latin typeface="微软雅黑" panose="020B0503020204020204" charset="-122"/>
                <a:ea typeface="微软雅黑" panose="020B0503020204020204" charset="-122"/>
                <a:cs typeface="微软雅黑" panose="020B0503020204020204" charset="-122"/>
              </a:rPr>
              <a:t>基础拉梁内力与柱底力不符合,与拉梁计算的内力取值</a:t>
            </a:r>
            <a:r>
              <a:rPr lang="zh-CN" altLang="en-US" sz="2000" b="1" dirty="0">
                <a:latin typeface="微软雅黑" panose="020B0503020204020204" charset="-122"/>
                <a:ea typeface="微软雅黑" panose="020B0503020204020204" charset="-122"/>
                <a:cs typeface="微软雅黑" panose="020B0503020204020204" charset="-122"/>
                <a:sym typeface="+mn-ea"/>
              </a:rPr>
              <a:t>与柱底内力</a:t>
            </a:r>
            <a:endParaRPr lang="en-US" altLang="zh-CN" sz="2000" b="1" dirty="0">
              <a:latin typeface="微软雅黑" panose="020B0503020204020204" charset="-122"/>
              <a:ea typeface="微软雅黑" panose="020B0503020204020204" charset="-122"/>
              <a:cs typeface="微软雅黑" panose="020B0503020204020204" charset="-122"/>
            </a:endParaRPr>
          </a:p>
          <a:p>
            <a:pPr indent="0"/>
            <a:r>
              <a:rPr lang="en-US" altLang="zh-CN" sz="2000" b="1" dirty="0">
                <a:latin typeface="微软雅黑" panose="020B0503020204020204" charset="-122"/>
                <a:ea typeface="微软雅黑" panose="020B0503020204020204" charset="-122"/>
                <a:cs typeface="微软雅黑" panose="020B0503020204020204" charset="-122"/>
              </a:rPr>
              <a:t>   没有对应,柱底力1/10 应该是213.8，弯矩是507.9</a:t>
            </a:r>
            <a:r>
              <a:rPr lang="zh-CN" altLang="en-US"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a:p>
            <a:pPr indent="0"/>
            <a:r>
              <a:rPr lang="zh-CN" altLang="en-US" sz="2000" b="1" dirty="0">
                <a:latin typeface="微软雅黑" panose="020B0503020204020204" charset="-122"/>
                <a:ea typeface="微软雅黑" panose="020B0503020204020204" charset="-122"/>
                <a:cs typeface="微软雅黑" panose="020B0503020204020204" charset="-122"/>
              </a:rPr>
              <a:t>（拉梁分担弯矩比例为</a:t>
            </a:r>
            <a:r>
              <a:rPr lang="en-US" altLang="zh-CN" sz="2000" b="1" dirty="0">
                <a:latin typeface="微软雅黑" panose="020B0503020204020204" charset="-122"/>
                <a:ea typeface="微软雅黑" panose="020B0503020204020204" charset="-122"/>
                <a:cs typeface="微软雅黑" panose="020B0503020204020204" charset="-122"/>
              </a:rPr>
              <a:t>1</a:t>
            </a:r>
            <a:r>
              <a:rPr lang="zh-CN" altLang="en-US"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5" name="图片 -2147482613"/>
          <p:cNvPicPr>
            <a:picLocks noChangeAspect="1"/>
          </p:cNvPicPr>
          <p:nvPr/>
        </p:nvPicPr>
        <p:blipFill>
          <a:blip r:embed="rId1"/>
          <a:stretch>
            <a:fillRect/>
          </a:stretch>
        </p:blipFill>
        <p:spPr>
          <a:xfrm>
            <a:off x="8867140" y="141288"/>
            <a:ext cx="3158490" cy="2299335"/>
          </a:xfrm>
          <a:prstGeom prst="rect">
            <a:avLst/>
          </a:prstGeom>
          <a:noFill/>
          <a:ln w="9525">
            <a:noFill/>
          </a:ln>
        </p:spPr>
      </p:pic>
      <p:pic>
        <p:nvPicPr>
          <p:cNvPr id="6" name="图片 -2147482618"/>
          <p:cNvPicPr>
            <a:picLocks noChangeAspect="1"/>
          </p:cNvPicPr>
          <p:nvPr/>
        </p:nvPicPr>
        <p:blipFill>
          <a:blip r:embed="rId2"/>
          <a:stretch>
            <a:fillRect/>
          </a:stretch>
        </p:blipFill>
        <p:spPr>
          <a:xfrm>
            <a:off x="349885" y="3483610"/>
            <a:ext cx="6711950" cy="1924685"/>
          </a:xfrm>
          <a:prstGeom prst="rect">
            <a:avLst/>
          </a:prstGeom>
          <a:noFill/>
          <a:ln w="9525">
            <a:noFill/>
          </a:ln>
        </p:spPr>
      </p:pic>
      <p:pic>
        <p:nvPicPr>
          <p:cNvPr id="7" name="图片 -2147482558"/>
          <p:cNvPicPr>
            <a:picLocks noChangeAspect="1"/>
          </p:cNvPicPr>
          <p:nvPr/>
        </p:nvPicPr>
        <p:blipFill>
          <a:blip r:embed="rId3"/>
          <a:stretch>
            <a:fillRect/>
          </a:stretch>
        </p:blipFill>
        <p:spPr>
          <a:xfrm>
            <a:off x="231775" y="1771650"/>
            <a:ext cx="7352030" cy="1378585"/>
          </a:xfrm>
          <a:prstGeom prst="rect">
            <a:avLst/>
          </a:prstGeom>
          <a:noFill/>
          <a:ln w="9525">
            <a:noFill/>
          </a:ln>
        </p:spPr>
      </p:pic>
      <p:pic>
        <p:nvPicPr>
          <p:cNvPr id="8" name="图片 -2147482557"/>
          <p:cNvPicPr>
            <a:picLocks noChangeAspect="1"/>
          </p:cNvPicPr>
          <p:nvPr/>
        </p:nvPicPr>
        <p:blipFill>
          <a:blip r:embed="rId4"/>
          <a:stretch>
            <a:fillRect/>
          </a:stretch>
        </p:blipFill>
        <p:spPr>
          <a:xfrm>
            <a:off x="7756525" y="2440940"/>
            <a:ext cx="4269105" cy="3556635"/>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586740"/>
            <a:ext cx="626872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r>
              <a:rPr sz="2000" b="1" dirty="0">
                <a:latin typeface="微软雅黑" panose="020B0503020204020204" charset="-122"/>
                <a:ea typeface="微软雅黑" panose="020B0503020204020204" charset="-122"/>
                <a:cs typeface="微软雅黑" panose="020B0503020204020204" charset="-122"/>
              </a:rPr>
              <a:t> </a:t>
            </a:r>
            <a:r>
              <a:rPr lang="en-US" sz="2000" b="1" dirty="0">
                <a:latin typeface="微软雅黑" panose="020B0503020204020204" charset="-122"/>
                <a:ea typeface="微软雅黑" panose="020B0503020204020204" charset="-122"/>
                <a:cs typeface="微软雅黑" panose="020B0503020204020204" charset="-122"/>
              </a:rPr>
              <a:t>   </a:t>
            </a:r>
            <a:endParaRPr sz="2000" b="1" dirty="0">
              <a:latin typeface="微软雅黑" panose="020B0503020204020204" charset="-122"/>
              <a:ea typeface="微软雅黑" panose="020B0503020204020204" charset="-122"/>
              <a:cs typeface="微软雅黑" panose="020B0503020204020204" charset="-122"/>
            </a:endParaRPr>
          </a:p>
        </p:txBody>
      </p:sp>
      <p:pic>
        <p:nvPicPr>
          <p:cNvPr id="5" name="图片 28"/>
          <p:cNvPicPr>
            <a:picLocks noChangeAspect="1"/>
          </p:cNvPicPr>
          <p:nvPr>
            <p:custDataLst>
              <p:tags r:id="rId1"/>
            </p:custDataLst>
          </p:nvPr>
        </p:nvPicPr>
        <p:blipFill>
          <a:blip r:embed="rId2"/>
          <a:stretch>
            <a:fillRect/>
          </a:stretch>
        </p:blipFill>
        <p:spPr>
          <a:xfrm>
            <a:off x="1291590" y="3552190"/>
            <a:ext cx="6485255" cy="2784475"/>
          </a:xfrm>
          <a:prstGeom prst="rect">
            <a:avLst/>
          </a:prstGeom>
          <a:noFill/>
          <a:ln w="9525">
            <a:noFill/>
          </a:ln>
        </p:spPr>
      </p:pic>
      <p:sp>
        <p:nvSpPr>
          <p:cNvPr id="104" name="文本框 103"/>
          <p:cNvSpPr txBox="1"/>
          <p:nvPr/>
        </p:nvSpPr>
        <p:spPr>
          <a:xfrm>
            <a:off x="879475" y="1751965"/>
            <a:ext cx="5080000" cy="36830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拉梁上作用的荷载</a:t>
            </a:r>
            <a:endParaRPr lang="zh-CN"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899160" y="3155950"/>
            <a:ext cx="6096000" cy="368300"/>
          </a:xfrm>
          <a:prstGeom prst="rect">
            <a:avLst/>
          </a:prstGeom>
          <a:noFill/>
        </p:spPr>
        <p:txBody>
          <a:bodyPr wrap="square" rtlCol="0" anchor="t">
            <a:spAutoFit/>
          </a:bodyPr>
          <a:p>
            <a:pPr marL="342900" indent="-342900">
              <a:buFont typeface="Arial" panose="020B0604020202020204" pitchFamily="34" charset="0"/>
              <a:buChar char="•"/>
            </a:pPr>
            <a:r>
              <a:rPr lang="zh-CN" b="1" dirty="0">
                <a:latin typeface="微软雅黑" panose="020B0503020204020204" charset="-122"/>
                <a:ea typeface="微软雅黑" panose="020B0503020204020204" charset="-122"/>
                <a:cs typeface="微软雅黑" panose="020B0503020204020204" charset="-122"/>
                <a:sym typeface="+mn-ea"/>
              </a:rPr>
              <a:t>规范规定</a:t>
            </a:r>
            <a:endParaRPr lang="zh-CN" b="1"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306830" y="2167890"/>
            <a:ext cx="6096000" cy="337185"/>
          </a:xfrm>
          <a:prstGeom prst="rect">
            <a:avLst/>
          </a:prstGeom>
          <a:noFill/>
        </p:spPr>
        <p:txBody>
          <a:bodyPr wrap="square" rtlCol="0" anchor="t">
            <a:spAutoFit/>
          </a:bodyPr>
          <a:p>
            <a:r>
              <a:rPr lang="zh-CN" sz="1600">
                <a:solidFill>
                  <a:srgbClr val="000000"/>
                </a:solidFill>
                <a:latin typeface="Times New Roman" panose="02020603050405020304" pitchFamily="18" charset="0"/>
                <a:ea typeface="宋体" panose="02010600030101010101" pitchFamily="2" charset="-122"/>
                <a:sym typeface="+mn-ea"/>
              </a:rPr>
              <a:t>拉梁自身的附加荷载（附加恒载、附加活载）</a:t>
            </a:r>
            <a:endParaRPr lang="zh-CN" altLang="en-US" sz="1600">
              <a:solidFill>
                <a:srgbClr val="000000"/>
              </a:solidFill>
              <a:latin typeface="Times New Roman" panose="02020603050405020304" pitchFamily="18" charset="0"/>
              <a:ea typeface="宋体" panose="02010600030101010101" pitchFamily="2" charset="-122"/>
              <a:sym typeface="+mn-ea"/>
            </a:endParaRPr>
          </a:p>
        </p:txBody>
      </p:sp>
      <p:sp>
        <p:nvSpPr>
          <p:cNvPr id="13" name="文本框 12"/>
          <p:cNvSpPr txBox="1"/>
          <p:nvPr/>
        </p:nvSpPr>
        <p:spPr>
          <a:xfrm>
            <a:off x="1306830" y="2469515"/>
            <a:ext cx="6096000" cy="337185"/>
          </a:xfrm>
          <a:prstGeom prst="rect">
            <a:avLst/>
          </a:prstGeom>
          <a:noFill/>
        </p:spPr>
        <p:txBody>
          <a:bodyPr wrap="square" rtlCol="0" anchor="t">
            <a:spAutoFit/>
          </a:bodyPr>
          <a:p>
            <a:r>
              <a:rPr lang="zh-CN" sz="1600">
                <a:solidFill>
                  <a:srgbClr val="000000"/>
                </a:solidFill>
                <a:latin typeface="Times New Roman" panose="02020603050405020304" pitchFamily="18" charset="0"/>
                <a:ea typeface="宋体" panose="02010600030101010101" pitchFamily="2" charset="-122"/>
                <a:sym typeface="+mn-ea"/>
              </a:rPr>
              <a:t>拉梁自重、覆土重</a:t>
            </a:r>
            <a:endParaRPr lang="zh-CN" altLang="en-US" sz="1600">
              <a:solidFill>
                <a:srgbClr val="000000"/>
              </a:solidFill>
              <a:latin typeface="Times New Roman" panose="02020603050405020304" pitchFamily="18" charset="0"/>
              <a:ea typeface="宋体" panose="02010600030101010101" pitchFamily="2" charset="-122"/>
              <a:sym typeface="+mn-ea"/>
            </a:endParaRPr>
          </a:p>
        </p:txBody>
      </p:sp>
      <p:sp>
        <p:nvSpPr>
          <p:cNvPr id="14" name="文本框 13"/>
          <p:cNvSpPr txBox="1"/>
          <p:nvPr/>
        </p:nvSpPr>
        <p:spPr>
          <a:xfrm>
            <a:off x="1306830" y="2790190"/>
            <a:ext cx="8031480" cy="337185"/>
          </a:xfrm>
          <a:prstGeom prst="rect">
            <a:avLst/>
          </a:prstGeom>
          <a:noFill/>
        </p:spPr>
        <p:txBody>
          <a:bodyPr wrap="square" rtlCol="0" anchor="t">
            <a:spAutoFit/>
          </a:bodyPr>
          <a:p>
            <a:r>
              <a:rPr lang="zh-CN" sz="1600">
                <a:solidFill>
                  <a:srgbClr val="000000"/>
                </a:solidFill>
                <a:latin typeface="Times New Roman" panose="02020603050405020304" pitchFamily="18" charset="0"/>
                <a:ea typeface="宋体" panose="02010600030101010101" pitchFamily="2" charset="-122"/>
                <a:sym typeface="+mn-ea"/>
              </a:rPr>
              <a:t>柱底弯矩（恒载、活载、</a:t>
            </a:r>
            <a:r>
              <a:rPr lang="en-US" sz="1600">
                <a:solidFill>
                  <a:srgbClr val="000000"/>
                </a:solidFill>
                <a:latin typeface="Times New Roman" panose="02020603050405020304" pitchFamily="18" charset="0"/>
                <a:ea typeface="宋体" panose="02010600030101010101" pitchFamily="2" charset="-122"/>
                <a:sym typeface="+mn-ea"/>
              </a:rPr>
              <a:t>X</a:t>
            </a:r>
            <a:r>
              <a:rPr lang="zh-CN" sz="1600">
                <a:solidFill>
                  <a:srgbClr val="000000"/>
                </a:solidFill>
                <a:latin typeface="Times New Roman" panose="02020603050405020304" pitchFamily="18" charset="0"/>
                <a:ea typeface="宋体" panose="02010600030101010101" pitchFamily="2" charset="-122"/>
                <a:sym typeface="+mn-ea"/>
              </a:rPr>
              <a:t>风、</a:t>
            </a:r>
            <a:r>
              <a:rPr lang="en-US" sz="1600">
                <a:solidFill>
                  <a:srgbClr val="000000"/>
                </a:solidFill>
                <a:latin typeface="Times New Roman" panose="02020603050405020304" pitchFamily="18" charset="0"/>
                <a:ea typeface="宋体" panose="02010600030101010101" pitchFamily="2" charset="-122"/>
                <a:sym typeface="+mn-ea"/>
              </a:rPr>
              <a:t>Y</a:t>
            </a:r>
            <a:r>
              <a:rPr lang="zh-CN" sz="1600">
                <a:solidFill>
                  <a:srgbClr val="000000"/>
                </a:solidFill>
                <a:latin typeface="Times New Roman" panose="02020603050405020304" pitchFamily="18" charset="0"/>
                <a:ea typeface="宋体" panose="02010600030101010101" pitchFamily="2" charset="-122"/>
                <a:sym typeface="+mn-ea"/>
              </a:rPr>
              <a:t>风、</a:t>
            </a:r>
            <a:r>
              <a:rPr lang="en-US" sz="1600">
                <a:solidFill>
                  <a:srgbClr val="000000"/>
                </a:solidFill>
                <a:latin typeface="Times New Roman" panose="02020603050405020304" pitchFamily="18" charset="0"/>
                <a:ea typeface="宋体" panose="02010600030101010101" pitchFamily="2" charset="-122"/>
                <a:sym typeface="+mn-ea"/>
              </a:rPr>
              <a:t>X</a:t>
            </a:r>
            <a:r>
              <a:rPr lang="zh-CN" sz="1600">
                <a:solidFill>
                  <a:srgbClr val="000000"/>
                </a:solidFill>
                <a:latin typeface="Times New Roman" panose="02020603050405020304" pitchFamily="18" charset="0"/>
                <a:ea typeface="宋体" panose="02010600030101010101" pitchFamily="2" charset="-122"/>
                <a:sym typeface="+mn-ea"/>
              </a:rPr>
              <a:t>地震、</a:t>
            </a:r>
            <a:r>
              <a:rPr lang="en-US" sz="1600">
                <a:solidFill>
                  <a:srgbClr val="000000"/>
                </a:solidFill>
                <a:latin typeface="Times New Roman" panose="02020603050405020304" pitchFamily="18" charset="0"/>
                <a:ea typeface="宋体" panose="02010600030101010101" pitchFamily="2" charset="-122"/>
                <a:sym typeface="+mn-ea"/>
              </a:rPr>
              <a:t>Y</a:t>
            </a:r>
            <a:r>
              <a:rPr lang="zh-CN" sz="1600">
                <a:solidFill>
                  <a:srgbClr val="000000"/>
                </a:solidFill>
                <a:latin typeface="Times New Roman" panose="02020603050405020304" pitchFamily="18" charset="0"/>
                <a:ea typeface="宋体" panose="02010600030101010101" pitchFamily="2" charset="-122"/>
                <a:sym typeface="+mn-ea"/>
              </a:rPr>
              <a:t>地震、竖向地震等）</a:t>
            </a:r>
            <a:endParaRPr lang="zh-CN" altLang="en-US" sz="1600">
              <a:solidFill>
                <a:srgbClr val="000000"/>
              </a:solidFill>
              <a:latin typeface="Times New Roman" panose="02020603050405020304" pitchFamily="18" charset="0"/>
              <a:ea typeface="宋体" panose="02010600030101010101" pitchFamily="2" charset="-122"/>
              <a:sym typeface="+mn-ea"/>
            </a:endParaRPr>
          </a:p>
        </p:txBody>
      </p:sp>
      <p:sp>
        <p:nvSpPr>
          <p:cNvPr id="6" name="文本框 5"/>
          <p:cNvSpPr txBox="1"/>
          <p:nvPr/>
        </p:nvSpPr>
        <p:spPr>
          <a:xfrm>
            <a:off x="4509770" y="3474720"/>
            <a:ext cx="2331085" cy="368300"/>
          </a:xfrm>
          <a:prstGeom prst="rect">
            <a:avLst/>
          </a:prstGeom>
          <a:noFill/>
        </p:spPr>
        <p:txBody>
          <a:bodyPr wrap="square" rtlCol="0" anchor="t">
            <a:spAutoFit/>
          </a:bodyPr>
          <a:p>
            <a:r>
              <a:rPr b="1" dirty="0">
                <a:solidFill>
                  <a:srgbClr val="FF0000"/>
                </a:solidFill>
                <a:latin typeface="宋体" panose="02010600030101010101" pitchFamily="2" charset="-122"/>
                <a:ea typeface="宋体" panose="02010600030101010101" pitchFamily="2" charset="-122"/>
                <a:cs typeface="微软雅黑" panose="020B0503020204020204" charset="-122"/>
                <a:sym typeface="+mn-ea"/>
              </a:rPr>
              <a:t>《桩规》条文说明</a:t>
            </a:r>
            <a:endParaRPr lang="zh-CN" altLang="en-US" b="1" dirty="0">
              <a:solidFill>
                <a:srgbClr val="FF0000"/>
              </a:solidFill>
              <a:latin typeface="宋体" panose="02010600030101010101" pitchFamily="2" charset="-122"/>
              <a:ea typeface="宋体" panose="02010600030101010101" pitchFamily="2" charset="-122"/>
              <a:cs typeface="微软雅黑" panose="020B0503020204020204" charset="-122"/>
              <a:sym typeface="+mn-ea"/>
            </a:endParaRPr>
          </a:p>
        </p:txBody>
      </p:sp>
      <p:sp>
        <p:nvSpPr>
          <p:cNvPr id="7" name="文本框 6"/>
          <p:cNvSpPr txBox="1"/>
          <p:nvPr/>
        </p:nvSpPr>
        <p:spPr>
          <a:xfrm>
            <a:off x="829310" y="624840"/>
            <a:ext cx="5080000" cy="398780"/>
          </a:xfrm>
          <a:prstGeom prst="rect">
            <a:avLst/>
          </a:prstGeom>
          <a:noFill/>
          <a:ln w="9525">
            <a:noFill/>
          </a:ln>
        </p:spPr>
        <p:txBody>
          <a:bodyPr>
            <a:spAutoFit/>
          </a:bodyPr>
          <a:p>
            <a:pPr marL="285750" indent="-285750">
              <a:buFont typeface="Wingdings" panose="05000000000000000000" charset="0"/>
              <a:buChar char="Ø"/>
            </a:pPr>
            <a:r>
              <a:rPr lang="zh-CN" sz="2000" b="1">
                <a:latin typeface="微软雅黑" panose="020B0503020204020204" charset="-122"/>
                <a:ea typeface="微软雅黑" panose="020B0503020204020204" charset="-122"/>
                <a:cs typeface="微软雅黑" panose="020B0503020204020204" charset="-122"/>
              </a:rPr>
              <a:t>拉梁的规定</a:t>
            </a:r>
            <a:endParaRPr lang="zh-CN" sz="20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92175" y="1031240"/>
            <a:ext cx="5080000" cy="36830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计算模型</a:t>
            </a:r>
            <a:endParaRPr lang="zh-CN"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319530" y="1399540"/>
            <a:ext cx="8910320" cy="337185"/>
          </a:xfrm>
          <a:prstGeom prst="rect">
            <a:avLst/>
          </a:prstGeom>
          <a:noFill/>
        </p:spPr>
        <p:txBody>
          <a:bodyPr wrap="square" rtlCol="0" anchor="t">
            <a:spAutoFit/>
          </a:bodyPr>
          <a:p>
            <a:r>
              <a:rPr lang="zh-CN" sz="1600">
                <a:solidFill>
                  <a:srgbClr val="000000"/>
                </a:solidFill>
                <a:latin typeface="Times New Roman" panose="02020603050405020304" pitchFamily="18" charset="0"/>
                <a:ea typeface="宋体" panose="02010600030101010101" pitchFamily="2" charset="-122"/>
                <a:sym typeface="+mn-ea"/>
              </a:rPr>
              <a:t>采用交叉梁的计算模型，柱为拉梁计算的固定支座（不考虑墙）</a:t>
            </a:r>
            <a:endParaRPr lang="zh-CN" altLang="en-US" sz="1600">
              <a:solidFill>
                <a:srgbClr val="000000"/>
              </a:solidFill>
              <a:latin typeface="Times New Roman" panose="02020603050405020304" pitchFamily="18"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182880" y="634365"/>
            <a:ext cx="534860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666750" y="603250"/>
            <a:ext cx="4688205" cy="398780"/>
          </a:xfrm>
          <a:prstGeom prst="rect">
            <a:avLst/>
          </a:prstGeom>
          <a:noFill/>
          <a:ln w="9525">
            <a:noFill/>
          </a:ln>
        </p:spPr>
        <p:txBody>
          <a:bodyPr wrap="square">
            <a:spAutoFit/>
          </a:bodyPr>
          <a:p>
            <a:pPr marL="285750" indent="-285750">
              <a:buFont typeface="Wingdings" panose="05000000000000000000" charset="0"/>
              <a:buChar char="Ø"/>
            </a:pPr>
            <a:r>
              <a:rPr lang="zh-CN" sz="2000" b="1">
                <a:latin typeface="微软雅黑" panose="020B0503020204020204" charset="-122"/>
                <a:ea typeface="微软雅黑" panose="020B0503020204020204" charset="-122"/>
                <a:cs typeface="微软雅黑" panose="020B0503020204020204" charset="-122"/>
              </a:rPr>
              <a:t>拉梁轴力</a:t>
            </a:r>
            <a:endParaRPr lang="zh-CN" sz="20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24205" y="1038225"/>
            <a:ext cx="9257665" cy="368300"/>
          </a:xfrm>
          <a:prstGeom prst="rect">
            <a:avLst/>
          </a:prstGeom>
          <a:noFill/>
          <a:ln w="9525">
            <a:noFill/>
          </a:ln>
        </p:spPr>
        <p:txBody>
          <a:bodyPr wrap="square">
            <a:spAutoFit/>
          </a:bodyPr>
          <a:p>
            <a:pPr marL="342900" indent="-342900">
              <a:buFont typeface="Arial" panose="020B0604020202020204" pitchFamily="34" charset="0"/>
              <a:buChar char="•"/>
            </a:pPr>
            <a:r>
              <a:rPr lang="zh-CN" b="1">
                <a:latin typeface="微软雅黑" panose="020B0503020204020204" charset="-122"/>
                <a:ea typeface="微软雅黑" panose="020B0503020204020204" charset="-122"/>
              </a:rPr>
              <a:t>拉梁轴力取值原则</a:t>
            </a:r>
            <a:r>
              <a:rPr lang="zh-CN" b="1">
                <a:ea typeface="宋体" panose="02010600030101010101" pitchFamily="2" charset="-122"/>
              </a:rPr>
              <a:t>：</a:t>
            </a:r>
            <a:endParaRPr lang="zh-CN" altLang="en-US"/>
          </a:p>
        </p:txBody>
      </p:sp>
      <p:pic>
        <p:nvPicPr>
          <p:cNvPr id="6" name="图片 -2147482575"/>
          <p:cNvPicPr>
            <a:picLocks noChangeAspect="1"/>
          </p:cNvPicPr>
          <p:nvPr/>
        </p:nvPicPr>
        <p:blipFill>
          <a:blip r:embed="rId1"/>
          <a:stretch>
            <a:fillRect/>
          </a:stretch>
        </p:blipFill>
        <p:spPr>
          <a:xfrm>
            <a:off x="753428" y="2156778"/>
            <a:ext cx="2530475" cy="2247265"/>
          </a:xfrm>
          <a:prstGeom prst="rect">
            <a:avLst/>
          </a:prstGeom>
          <a:noFill/>
          <a:ln w="9525">
            <a:noFill/>
          </a:ln>
        </p:spPr>
      </p:pic>
      <p:pic>
        <p:nvPicPr>
          <p:cNvPr id="7" name="图片 -2147482574"/>
          <p:cNvPicPr>
            <a:picLocks noChangeAspect="1"/>
          </p:cNvPicPr>
          <p:nvPr/>
        </p:nvPicPr>
        <p:blipFill>
          <a:blip r:embed="rId2"/>
          <a:stretch>
            <a:fillRect/>
          </a:stretch>
        </p:blipFill>
        <p:spPr>
          <a:xfrm>
            <a:off x="3462973" y="2192973"/>
            <a:ext cx="2555875" cy="2262505"/>
          </a:xfrm>
          <a:prstGeom prst="rect">
            <a:avLst/>
          </a:prstGeom>
          <a:noFill/>
          <a:ln w="9525">
            <a:noFill/>
          </a:ln>
        </p:spPr>
      </p:pic>
      <p:pic>
        <p:nvPicPr>
          <p:cNvPr id="8" name="图片 3"/>
          <p:cNvPicPr>
            <a:picLocks noChangeAspect="1"/>
          </p:cNvPicPr>
          <p:nvPr/>
        </p:nvPicPr>
        <p:blipFill>
          <a:blip r:embed="rId3"/>
          <a:stretch>
            <a:fillRect/>
          </a:stretch>
        </p:blipFill>
        <p:spPr>
          <a:xfrm>
            <a:off x="753428" y="4481830"/>
            <a:ext cx="2531745" cy="2223770"/>
          </a:xfrm>
          <a:prstGeom prst="rect">
            <a:avLst/>
          </a:prstGeom>
          <a:noFill/>
          <a:ln w="9525">
            <a:noFill/>
          </a:ln>
        </p:spPr>
      </p:pic>
      <p:pic>
        <p:nvPicPr>
          <p:cNvPr id="9" name="图片 -2147482573"/>
          <p:cNvPicPr>
            <a:picLocks noChangeAspect="1"/>
          </p:cNvPicPr>
          <p:nvPr/>
        </p:nvPicPr>
        <p:blipFill>
          <a:blip r:embed="rId4"/>
          <a:stretch>
            <a:fillRect/>
          </a:stretch>
        </p:blipFill>
        <p:spPr>
          <a:xfrm>
            <a:off x="3462973" y="4568825"/>
            <a:ext cx="2624455" cy="2207260"/>
          </a:xfrm>
          <a:prstGeom prst="rect">
            <a:avLst/>
          </a:prstGeom>
          <a:noFill/>
          <a:ln w="9525">
            <a:noFill/>
          </a:ln>
        </p:spPr>
      </p:pic>
      <p:sp>
        <p:nvSpPr>
          <p:cNvPr id="10" name="文本框 9"/>
          <p:cNvSpPr txBox="1"/>
          <p:nvPr/>
        </p:nvSpPr>
        <p:spPr>
          <a:xfrm>
            <a:off x="6445250" y="2463800"/>
            <a:ext cx="7783195" cy="2061210"/>
          </a:xfrm>
          <a:prstGeom prst="rect">
            <a:avLst/>
          </a:prstGeom>
          <a:noFill/>
          <a:ln w="9525">
            <a:noFill/>
          </a:ln>
        </p:spPr>
        <p:txBody>
          <a:bodyPr wrap="square">
            <a:spAutoFit/>
          </a:bodyPr>
          <a:p>
            <a:pPr indent="0"/>
            <a:r>
              <a:rPr lang="zh-CN" sz="1600" b="1">
                <a:latin typeface="Calibri" panose="020F0502020204030204" pitchFamily="34" charset="0"/>
                <a:ea typeface="宋体" panose="02010600030101010101" pitchFamily="2" charset="-122"/>
              </a:rPr>
              <a:t>恒：</a:t>
            </a:r>
            <a:r>
              <a:rPr lang="en-US" sz="1600" b="1">
                <a:latin typeface="Calibri" panose="020F0502020204030204" pitchFamily="34" charset="0"/>
                <a:ea typeface="宋体" panose="02010600030101010101" pitchFamily="2" charset="-122"/>
              </a:rPr>
              <a:t>1585.8Y</a:t>
            </a:r>
            <a:r>
              <a:rPr lang="zh-CN" sz="1600" b="1">
                <a:latin typeface="Calibri" panose="020F0502020204030204" pitchFamily="34" charset="0"/>
                <a:ea typeface="宋体" panose="02010600030101010101" pitchFamily="2" charset="-122"/>
              </a:rPr>
              <a:t>地震负偏：</a:t>
            </a:r>
            <a:r>
              <a:rPr lang="en-US" sz="1600" b="1">
                <a:latin typeface="Calibri" panose="020F0502020204030204" pitchFamily="34" charset="0"/>
                <a:ea typeface="宋体" panose="02010600030101010101" pitchFamily="2" charset="-122"/>
              </a:rPr>
              <a:t>908.4LLP</a:t>
            </a:r>
            <a:r>
              <a:rPr lang="zh-CN" sz="1600" b="1">
                <a:latin typeface="Calibri" panose="020F0502020204030204" pitchFamily="34" charset="0"/>
                <a:ea typeface="宋体" panose="02010600030101010101" pitchFamily="2" charset="-122"/>
              </a:rPr>
              <a:t>：</a:t>
            </a:r>
            <a:r>
              <a:rPr lang="en-US" sz="1600" b="1">
                <a:latin typeface="Calibri" panose="020F0502020204030204" pitchFamily="34" charset="0"/>
                <a:ea typeface="宋体" panose="02010600030101010101" pitchFamily="2" charset="-122"/>
              </a:rPr>
              <a:t>208.6LLQ1:106.7</a:t>
            </a:r>
            <a:endParaRPr lang="zh-CN" sz="1600" b="1">
              <a:latin typeface="Calibri" panose="020F0502020204030204" pitchFamily="34" charset="0"/>
              <a:ea typeface="宋体" panose="02010600030101010101" pitchFamily="2" charset="-122"/>
            </a:endParaRPr>
          </a:p>
          <a:p>
            <a:pPr indent="0"/>
            <a:endParaRPr lang="en-US" sz="1600" b="1">
              <a:latin typeface="Calibri" panose="020F0502020204030204" pitchFamily="34" charset="0"/>
              <a:ea typeface="宋体" panose="02010600030101010101" pitchFamily="2" charset="-122"/>
            </a:endParaRPr>
          </a:p>
          <a:p>
            <a:pPr indent="0"/>
            <a:r>
              <a:rPr lang="en-US" sz="1600" b="1">
                <a:latin typeface="Calibri" panose="020F0502020204030204" pitchFamily="34" charset="0"/>
                <a:ea typeface="宋体" panose="02010600030101010101" pitchFamily="2" charset="-122"/>
              </a:rPr>
              <a:t>176</a:t>
            </a:r>
            <a:r>
              <a:rPr lang="zh-CN" sz="1600" b="1">
                <a:latin typeface="Calibri" panose="020F0502020204030204" pitchFamily="34" charset="0"/>
                <a:ea typeface="宋体" panose="02010600030101010101" pitchFamily="2" charset="-122"/>
              </a:rPr>
              <a:t>工况：</a:t>
            </a:r>
            <a:endParaRPr lang="zh-CN" sz="1600" b="1">
              <a:latin typeface="Calibri" panose="020F0502020204030204" pitchFamily="34" charset="0"/>
              <a:ea typeface="宋体" panose="02010600030101010101" pitchFamily="2" charset="-122"/>
            </a:endParaRPr>
          </a:p>
          <a:p>
            <a:pPr indent="0"/>
            <a:r>
              <a:rPr lang="en-US" sz="1600" b="1">
                <a:latin typeface="Calibri" panose="020F0502020204030204" pitchFamily="34" charset="0"/>
                <a:ea typeface="宋体" panose="02010600030101010101" pitchFamily="2" charset="-122"/>
              </a:rPr>
              <a:t>1.3</a:t>
            </a:r>
            <a:r>
              <a:rPr lang="zh-CN" sz="1600" b="1">
                <a:latin typeface="Calibri" panose="020F0502020204030204" pitchFamily="34" charset="0"/>
                <a:ea typeface="宋体" panose="02010600030101010101" pitchFamily="2" charset="-122"/>
              </a:rPr>
              <a:t>恒</a:t>
            </a:r>
            <a:r>
              <a:rPr lang="en-US" sz="1600" b="1">
                <a:latin typeface="Calibri" panose="020F0502020204030204" pitchFamily="34" charset="0"/>
                <a:ea typeface="宋体" panose="02010600030101010101" pitchFamily="2" charset="-122"/>
              </a:rPr>
              <a:t>+1.4Y</a:t>
            </a:r>
            <a:r>
              <a:rPr lang="zh-CN" sz="1600" b="1">
                <a:latin typeface="Calibri" panose="020F0502020204030204" pitchFamily="34" charset="0"/>
                <a:ea typeface="宋体" panose="02010600030101010101" pitchFamily="2" charset="-122"/>
              </a:rPr>
              <a:t>地震负偏</a:t>
            </a:r>
            <a:r>
              <a:rPr lang="en-US" sz="1600" b="1">
                <a:latin typeface="Calibri" panose="020F0502020204030204" pitchFamily="34" charset="0"/>
                <a:ea typeface="宋体" panose="02010600030101010101" pitchFamily="2" charset="-122"/>
              </a:rPr>
              <a:t>+1.3LLP+0.65LLQ1</a:t>
            </a:r>
            <a:endParaRPr lang="zh-CN" sz="1600" b="1">
              <a:latin typeface="Calibri" panose="020F0502020204030204" pitchFamily="34" charset="0"/>
              <a:ea typeface="宋体" panose="02010600030101010101" pitchFamily="2" charset="-122"/>
            </a:endParaRPr>
          </a:p>
          <a:p>
            <a:pPr indent="0"/>
            <a:endParaRPr lang="en-US" sz="1600" b="1">
              <a:latin typeface="Calibri" panose="020F0502020204030204" pitchFamily="34" charset="0"/>
              <a:ea typeface="宋体" panose="02010600030101010101" pitchFamily="2" charset="-122"/>
            </a:endParaRPr>
          </a:p>
        </p:txBody>
      </p:sp>
      <p:sp>
        <p:nvSpPr>
          <p:cNvPr id="11" name="文本框 10"/>
          <p:cNvSpPr txBox="1"/>
          <p:nvPr/>
        </p:nvSpPr>
        <p:spPr>
          <a:xfrm>
            <a:off x="6535420" y="2052955"/>
            <a:ext cx="29260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单工况下两端柱底最大轴力</a:t>
            </a:r>
            <a:endParaRPr lang="zh-CN"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38175" y="1678305"/>
            <a:ext cx="5080000" cy="368300"/>
          </a:xfrm>
          <a:prstGeom prst="rect">
            <a:avLst/>
          </a:prstGeom>
          <a:noFill/>
          <a:ln w="9525">
            <a:noFill/>
          </a:ln>
        </p:spPr>
        <p:txBody>
          <a:bodyPr>
            <a:spAutoFit/>
          </a:bodyPr>
          <a:p>
            <a:pPr marL="285750" indent="-285750">
              <a:buFont typeface="Arial" panose="020B0604020202020204" pitchFamily="34" charset="0"/>
              <a:buChar char="•"/>
            </a:pPr>
            <a:r>
              <a:rPr lang="zh-CN" b="1">
                <a:latin typeface="微软雅黑" panose="020B0503020204020204" charset="-122"/>
                <a:ea typeface="微软雅黑" panose="020B0503020204020204" charset="-122"/>
                <a:cs typeface="微软雅黑" panose="020B0503020204020204" charset="-122"/>
              </a:rPr>
              <a:t>算例</a:t>
            </a:r>
            <a:endParaRPr lang="zh-CN" b="1">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445250" y="4300220"/>
            <a:ext cx="6466205" cy="922020"/>
          </a:xfrm>
          <a:prstGeom prst="rect">
            <a:avLst/>
          </a:prstGeom>
          <a:noFill/>
        </p:spPr>
        <p:txBody>
          <a:bodyPr wrap="square" rtlCol="0" anchor="t">
            <a:spAutoFit/>
          </a:bodyPr>
          <a:p>
            <a:pPr indent="0"/>
            <a:r>
              <a:rPr lang="zh-CN" altLang="en-US" b="1">
                <a:latin typeface="Calibri" panose="020F0502020204030204" pitchFamily="34" charset="0"/>
                <a:ea typeface="宋体" panose="02010600030101010101" pitchFamily="2" charset="-122"/>
                <a:sym typeface="+mn-ea"/>
              </a:rPr>
              <a:t>拉梁轴力</a:t>
            </a:r>
            <a:endParaRPr lang="zh-CN" altLang="en-US" b="1">
              <a:latin typeface="Calibri" panose="020F0502020204030204" pitchFamily="34" charset="0"/>
              <a:ea typeface="宋体" panose="02010600030101010101" pitchFamily="2" charset="-122"/>
              <a:sym typeface="+mn-ea"/>
            </a:endParaRPr>
          </a:p>
          <a:p>
            <a:pPr indent="0"/>
            <a:r>
              <a:rPr lang="en-US" b="1">
                <a:latin typeface="Calibri" panose="020F0502020204030204" pitchFamily="34" charset="0"/>
                <a:ea typeface="宋体" panose="02010600030101010101" pitchFamily="2" charset="-122"/>
                <a:sym typeface="+mn-ea"/>
              </a:rPr>
              <a:t>N=</a:t>
            </a:r>
            <a:r>
              <a:rPr lang="zh-CN" b="1">
                <a:latin typeface="Calibri" panose="020F0502020204030204" pitchFamily="34" charset="0"/>
                <a:ea typeface="宋体" panose="02010600030101010101" pitchFamily="2" charset="-122"/>
                <a:sym typeface="+mn-ea"/>
              </a:rPr>
              <a:t>（</a:t>
            </a:r>
            <a:r>
              <a:rPr lang="en-US" b="1">
                <a:latin typeface="Calibri" panose="020F0502020204030204" pitchFamily="34" charset="0"/>
                <a:ea typeface="宋体" panose="02010600030101010101" pitchFamily="2" charset="-122"/>
                <a:sym typeface="+mn-ea"/>
              </a:rPr>
              <a:t>1.3x1585.8+1.4x908.4+1.3x208.6+0.65x106.7</a:t>
            </a:r>
            <a:r>
              <a:rPr lang="zh-CN" b="1">
                <a:latin typeface="Calibri" panose="020F0502020204030204" pitchFamily="34" charset="0"/>
                <a:ea typeface="宋体" panose="02010600030101010101" pitchFamily="2" charset="-122"/>
                <a:sym typeface="+mn-ea"/>
              </a:rPr>
              <a:t>）</a:t>
            </a:r>
            <a:r>
              <a:rPr lang="en-US" b="1">
                <a:latin typeface="Calibri" panose="020F0502020204030204" pitchFamily="34" charset="0"/>
                <a:ea typeface="宋体" panose="02010600030101010101" pitchFamily="2" charset="-122"/>
                <a:sym typeface="+mn-ea"/>
              </a:rPr>
              <a:t>/10</a:t>
            </a:r>
            <a:endParaRPr lang="en-US" b="1">
              <a:latin typeface="Calibri" panose="020F0502020204030204" pitchFamily="34" charset="0"/>
              <a:ea typeface="宋体" panose="02010600030101010101" pitchFamily="2" charset="-122"/>
              <a:sym typeface="+mn-ea"/>
            </a:endParaRPr>
          </a:p>
          <a:p>
            <a:pPr indent="0"/>
            <a:r>
              <a:rPr lang="en-US" b="1">
                <a:latin typeface="Calibri" panose="020F0502020204030204" pitchFamily="34" charset="0"/>
                <a:ea typeface="宋体" panose="02010600030101010101" pitchFamily="2" charset="-122"/>
                <a:sym typeface="+mn-ea"/>
              </a:rPr>
              <a:t>   =3673.835/10=367.8</a:t>
            </a:r>
            <a:r>
              <a:rPr lang="zh-CN" altLang="en-US" b="1">
                <a:latin typeface="Calibri" panose="020F0502020204030204" pitchFamily="34" charset="0"/>
                <a:ea typeface="宋体" panose="02010600030101010101" pitchFamily="2" charset="-122"/>
                <a:sym typeface="+mn-ea"/>
              </a:rPr>
              <a:t>与</a:t>
            </a:r>
            <a:r>
              <a:rPr lang="zh-CN" b="1">
                <a:latin typeface="Calibri" panose="020F0502020204030204" pitchFamily="34" charset="0"/>
                <a:ea typeface="宋体" panose="02010600030101010101" pitchFamily="2" charset="-122"/>
                <a:sym typeface="+mn-ea"/>
              </a:rPr>
              <a:t>构件信息中的367一致</a:t>
            </a:r>
            <a:endParaRPr lang="zh-CN" b="1">
              <a:latin typeface="Calibri" panose="020F0502020204030204" pitchFamily="34" charset="0"/>
              <a:ea typeface="宋体" panose="02010600030101010101" pitchFamily="2" charset="-122"/>
              <a:sym typeface="+mn-ea"/>
            </a:endParaRPr>
          </a:p>
        </p:txBody>
      </p:sp>
      <p:pic>
        <p:nvPicPr>
          <p:cNvPr id="15" name="图片 14"/>
          <p:cNvPicPr>
            <a:picLocks noChangeAspect="1"/>
          </p:cNvPicPr>
          <p:nvPr/>
        </p:nvPicPr>
        <p:blipFill>
          <a:blip r:embed="rId5"/>
          <a:srcRect l="1630" t="34161" r="3270" b="46468"/>
          <a:stretch>
            <a:fillRect/>
          </a:stretch>
        </p:blipFill>
        <p:spPr>
          <a:xfrm>
            <a:off x="6265545" y="5171440"/>
            <a:ext cx="5706745" cy="1173480"/>
          </a:xfrm>
          <a:prstGeom prst="rect">
            <a:avLst/>
          </a:prstGeom>
        </p:spPr>
      </p:pic>
      <p:pic>
        <p:nvPicPr>
          <p:cNvPr id="14" name="图片 13"/>
          <p:cNvPicPr>
            <a:picLocks noChangeAspect="1"/>
          </p:cNvPicPr>
          <p:nvPr/>
        </p:nvPicPr>
        <p:blipFill>
          <a:blip r:embed="rId6"/>
          <a:stretch>
            <a:fillRect/>
          </a:stretch>
        </p:blipFill>
        <p:spPr>
          <a:xfrm>
            <a:off x="7748270" y="824865"/>
            <a:ext cx="4243070" cy="853440"/>
          </a:xfrm>
          <a:prstGeom prst="rect">
            <a:avLst/>
          </a:prstGeom>
          <a:ln>
            <a:solidFill>
              <a:schemeClr val="accent1"/>
            </a:solidFill>
          </a:ln>
        </p:spPr>
      </p:pic>
      <p:sp>
        <p:nvSpPr>
          <p:cNvPr id="16" name="文本框 15"/>
          <p:cNvSpPr txBox="1"/>
          <p:nvPr/>
        </p:nvSpPr>
        <p:spPr>
          <a:xfrm>
            <a:off x="3015615" y="1067435"/>
            <a:ext cx="5860415" cy="645160"/>
          </a:xfrm>
          <a:prstGeom prst="rect">
            <a:avLst/>
          </a:prstGeom>
          <a:noFill/>
        </p:spPr>
        <p:txBody>
          <a:bodyPr wrap="square" rtlCol="0" anchor="t">
            <a:spAutoFit/>
          </a:bodyPr>
          <a:p>
            <a:pPr indent="0">
              <a:buFont typeface="Arial" panose="020B0604020202020204" pitchFamily="34" charset="0"/>
              <a:buNone/>
            </a:pPr>
            <a:r>
              <a:rPr lang="zh-CN" b="1">
                <a:solidFill>
                  <a:srgbClr val="1552D1"/>
                </a:solidFill>
                <a:ea typeface="宋体" panose="02010600030101010101" pitchFamily="2" charset="-122"/>
                <a:sym typeface="+mn-ea"/>
              </a:rPr>
              <a:t>柱底轴力的1/10，取</a:t>
            </a:r>
            <a:r>
              <a:rPr lang="zh-CN" b="1">
                <a:solidFill>
                  <a:srgbClr val="FF0000"/>
                </a:solidFill>
                <a:ea typeface="宋体" panose="02010600030101010101" pitchFamily="2" charset="-122"/>
                <a:sym typeface="+mn-ea"/>
              </a:rPr>
              <a:t>单工况</a:t>
            </a:r>
            <a:r>
              <a:rPr lang="zh-CN" b="1">
                <a:solidFill>
                  <a:srgbClr val="1552D1"/>
                </a:solidFill>
                <a:ea typeface="宋体" panose="02010600030101010101" pitchFamily="2" charset="-122"/>
                <a:sym typeface="+mn-ea"/>
              </a:rPr>
              <a:t>下拉梁两端柱底</a:t>
            </a:r>
            <a:endParaRPr lang="zh-CN" b="1">
              <a:solidFill>
                <a:srgbClr val="1552D1"/>
              </a:solidFill>
              <a:ea typeface="宋体" panose="02010600030101010101" pitchFamily="2" charset="-122"/>
              <a:sym typeface="+mn-ea"/>
            </a:endParaRPr>
          </a:p>
          <a:p>
            <a:pPr indent="0">
              <a:buFont typeface="Arial" panose="020B0604020202020204" pitchFamily="34" charset="0"/>
              <a:buNone/>
            </a:pPr>
            <a:r>
              <a:rPr lang="zh-CN" b="1">
                <a:solidFill>
                  <a:srgbClr val="1552D1"/>
                </a:solidFill>
                <a:ea typeface="宋体" panose="02010600030101010101" pitchFamily="2" charset="-122"/>
                <a:sym typeface="+mn-ea"/>
              </a:rPr>
              <a:t>轴力最大值，再进行组合。</a:t>
            </a:r>
            <a:endParaRPr lang="zh-CN" altLang="en-US" b="1">
              <a:solidFill>
                <a:srgbClr val="1552D1"/>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 </a:t>
            </a:r>
            <a:r>
              <a:rPr lang="en-US" altLang="zh-CN" sz="2400" b="1" dirty="0">
                <a:solidFill>
                  <a:schemeClr val="bg1"/>
                </a:solidFill>
                <a:latin typeface="Calibri" panose="020F0502020204030204" pitchFamily="34" charset="0"/>
                <a:ea typeface="微软雅黑" panose="020B0503020204020204" charset="-122"/>
                <a:sym typeface="+mn-ea"/>
              </a:rPr>
              <a:t>桩反力小于柱底内力</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54800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sz="2000" b="1">
                <a:latin typeface="微软雅黑" panose="020B0503020204020204" charset="-122"/>
                <a:ea typeface="微软雅黑" panose="020B0503020204020204" charset="-122"/>
                <a:cs typeface="微软雅黑" panose="020B0503020204020204" charset="-122"/>
              </a:rPr>
              <a:t>桩反力</a:t>
            </a:r>
            <a:r>
              <a:rPr lang="zh-CN" sz="2000" b="1">
                <a:latin typeface="微软雅黑" panose="020B0503020204020204" charset="-122"/>
                <a:ea typeface="微软雅黑" panose="020B0503020204020204" charset="-122"/>
                <a:cs typeface="微软雅黑" panose="020B0503020204020204" charset="-122"/>
              </a:rPr>
              <a:t>小于</a:t>
            </a:r>
            <a:r>
              <a:rPr sz="2000" b="1">
                <a:latin typeface="微软雅黑" panose="020B0503020204020204" charset="-122"/>
                <a:ea typeface="微软雅黑" panose="020B0503020204020204" charset="-122"/>
                <a:cs typeface="微软雅黑" panose="020B0503020204020204" charset="-122"/>
                <a:sym typeface="+mn-ea"/>
              </a:rPr>
              <a:t>柱底</a:t>
            </a:r>
            <a:r>
              <a:rPr lang="zh-CN" sz="2000" b="1">
                <a:latin typeface="微软雅黑" panose="020B0503020204020204" charset="-122"/>
                <a:ea typeface="微软雅黑" panose="020B0503020204020204" charset="-122"/>
                <a:cs typeface="微软雅黑" panose="020B0503020204020204" charset="-122"/>
                <a:sym typeface="+mn-ea"/>
              </a:rPr>
              <a:t>内</a:t>
            </a:r>
            <a:r>
              <a:rPr sz="2000" b="1">
                <a:latin typeface="微软雅黑" panose="020B0503020204020204" charset="-122"/>
                <a:ea typeface="微软雅黑" panose="020B0503020204020204" charset="-122"/>
                <a:cs typeface="微软雅黑" panose="020B0503020204020204" charset="-122"/>
                <a:sym typeface="+mn-ea"/>
              </a:rPr>
              <a:t>力</a:t>
            </a:r>
            <a:r>
              <a:rPr lang="zh-CN" sz="2000" b="1">
                <a:latin typeface="微软雅黑" panose="020B0503020204020204" charset="-122"/>
                <a:ea typeface="微软雅黑" panose="020B0503020204020204" charset="-122"/>
                <a:cs typeface="微软雅黑" panose="020B0503020204020204" charset="-122"/>
                <a:sym typeface="+mn-ea"/>
              </a:rPr>
              <a:t>？</a:t>
            </a:r>
            <a:endParaRPr lang="zh-CN" sz="2000" b="1">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33680" y="3799205"/>
            <a:ext cx="340550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en-US" sz="2400" b="1" dirty="0">
              <a:latin typeface="微软雅黑" panose="020B0503020204020204" charset="-122"/>
              <a:ea typeface="微软雅黑" panose="020B0503020204020204" charset="-122"/>
              <a:cs typeface="微软雅黑" panose="020B0503020204020204" charset="-122"/>
            </a:endParaRPr>
          </a:p>
        </p:txBody>
      </p:sp>
      <p:pic>
        <p:nvPicPr>
          <p:cNvPr id="5" name="图片 -2147482524"/>
          <p:cNvPicPr>
            <a:picLocks noChangeAspect="1"/>
          </p:cNvPicPr>
          <p:nvPr/>
        </p:nvPicPr>
        <p:blipFill>
          <a:blip r:embed="rId1"/>
          <a:stretch>
            <a:fillRect/>
          </a:stretch>
        </p:blipFill>
        <p:spPr>
          <a:xfrm>
            <a:off x="8989695" y="1008380"/>
            <a:ext cx="2795270" cy="2729865"/>
          </a:xfrm>
          <a:prstGeom prst="rect">
            <a:avLst/>
          </a:prstGeom>
          <a:noFill/>
          <a:ln w="9525">
            <a:noFill/>
          </a:ln>
        </p:spPr>
      </p:pic>
      <p:pic>
        <p:nvPicPr>
          <p:cNvPr id="6" name="图片 -2147482527"/>
          <p:cNvPicPr>
            <a:picLocks noChangeAspect="1"/>
          </p:cNvPicPr>
          <p:nvPr/>
        </p:nvPicPr>
        <p:blipFill>
          <a:blip r:embed="rId2"/>
          <a:stretch>
            <a:fillRect/>
          </a:stretch>
        </p:blipFill>
        <p:spPr>
          <a:xfrm>
            <a:off x="594360" y="1021080"/>
            <a:ext cx="4860925" cy="2758440"/>
          </a:xfrm>
          <a:prstGeom prst="rect">
            <a:avLst/>
          </a:prstGeom>
          <a:noFill/>
          <a:ln w="9525">
            <a:noFill/>
          </a:ln>
        </p:spPr>
      </p:pic>
      <p:pic>
        <p:nvPicPr>
          <p:cNvPr id="7" name="图片 -2147482526"/>
          <p:cNvPicPr>
            <a:picLocks noChangeAspect="1"/>
          </p:cNvPicPr>
          <p:nvPr/>
        </p:nvPicPr>
        <p:blipFill>
          <a:blip r:embed="rId3"/>
          <a:stretch>
            <a:fillRect/>
          </a:stretch>
        </p:blipFill>
        <p:spPr>
          <a:xfrm>
            <a:off x="5659755" y="1021080"/>
            <a:ext cx="3126105" cy="2719705"/>
          </a:xfrm>
          <a:prstGeom prst="rect">
            <a:avLst/>
          </a:prstGeom>
          <a:noFill/>
          <a:ln w="9525">
            <a:noFill/>
          </a:ln>
        </p:spPr>
      </p:pic>
      <p:pic>
        <p:nvPicPr>
          <p:cNvPr id="9" name="图片 -2147482514"/>
          <p:cNvPicPr>
            <a:picLocks noChangeAspect="1"/>
          </p:cNvPicPr>
          <p:nvPr>
            <p:custDataLst>
              <p:tags r:id="rId4"/>
            </p:custDataLst>
          </p:nvPr>
        </p:nvPicPr>
        <p:blipFill>
          <a:blip r:embed="rId5"/>
          <a:stretch>
            <a:fillRect/>
          </a:stretch>
        </p:blipFill>
        <p:spPr>
          <a:xfrm>
            <a:off x="6817043" y="3794443"/>
            <a:ext cx="5269865" cy="2812415"/>
          </a:xfrm>
          <a:prstGeom prst="rect">
            <a:avLst/>
          </a:prstGeom>
          <a:noFill/>
          <a:ln w="9525">
            <a:noFill/>
          </a:ln>
        </p:spPr>
      </p:pic>
      <p:sp>
        <p:nvSpPr>
          <p:cNvPr id="8" name="文本框 7"/>
          <p:cNvSpPr txBox="1"/>
          <p:nvPr/>
        </p:nvSpPr>
        <p:spPr>
          <a:xfrm>
            <a:off x="708660" y="3891280"/>
            <a:ext cx="2532380" cy="398780"/>
          </a:xfrm>
          <a:prstGeom prst="rect">
            <a:avLst/>
          </a:prstGeom>
          <a:noFill/>
        </p:spPr>
        <p:txBody>
          <a:bodyPr wrap="square" rtlCol="0" anchor="t">
            <a:spAutoFit/>
          </a:bodyPr>
          <a:p>
            <a:r>
              <a:rPr lang="zh-CN" sz="2000" b="1">
                <a:latin typeface="微软雅黑" panose="020B0503020204020204" charset="-122"/>
                <a:ea typeface="微软雅黑" panose="020B0503020204020204" charset="-122"/>
                <a:cs typeface="微软雅黑" panose="020B0503020204020204" charset="-122"/>
                <a:sym typeface="+mn-ea"/>
              </a:rPr>
              <a:t>分离式基础</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708660" y="5106670"/>
            <a:ext cx="2734310" cy="398780"/>
          </a:xfrm>
          <a:prstGeom prst="rect">
            <a:avLst/>
          </a:prstGeom>
          <a:noFill/>
        </p:spPr>
        <p:txBody>
          <a:bodyPr wrap="square" rtlCol="0" anchor="t">
            <a:spAutoFit/>
          </a:bodyPr>
          <a:p>
            <a:r>
              <a:rPr lang="zh-CN" sz="2000" b="1">
                <a:latin typeface="微软雅黑" panose="020B0503020204020204" charset="-122"/>
                <a:ea typeface="微软雅黑" panose="020B0503020204020204" charset="-122"/>
                <a:cs typeface="微软雅黑" panose="020B0503020204020204" charset="-122"/>
                <a:sym typeface="+mn-ea"/>
              </a:rPr>
              <a:t>整体式基础</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056255" y="3913505"/>
            <a:ext cx="3283585" cy="398780"/>
          </a:xfrm>
          <a:prstGeom prst="rect">
            <a:avLst/>
          </a:prstGeom>
          <a:noFill/>
        </p:spPr>
        <p:txBody>
          <a:bodyPr wrap="square" rtlCol="0" anchor="t">
            <a:spAutoFit/>
          </a:bodyPr>
          <a:p>
            <a:pPr indent="0"/>
            <a:r>
              <a:rPr lang="zh-CN" sz="2000" b="1">
                <a:latin typeface="微软雅黑" panose="020B0503020204020204" charset="-122"/>
                <a:ea typeface="微软雅黑" panose="020B0503020204020204" charset="-122"/>
                <a:cs typeface="微软雅黑" panose="020B0503020204020204" charset="-122"/>
                <a:sym typeface="+mn-ea"/>
              </a:rPr>
              <a:t>反力与上部荷载就地平衡</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3056255" y="5165725"/>
            <a:ext cx="4549775" cy="398780"/>
          </a:xfrm>
          <a:prstGeom prst="rect">
            <a:avLst/>
          </a:prstGeom>
          <a:noFill/>
        </p:spPr>
        <p:txBody>
          <a:bodyPr wrap="square" rtlCol="0" anchor="t">
            <a:spAutoFit/>
          </a:bodyPr>
          <a:p>
            <a:r>
              <a:rPr lang="zh-CN" sz="2000" b="1">
                <a:latin typeface="微软雅黑" panose="020B0503020204020204" charset="-122"/>
                <a:ea typeface="微软雅黑" panose="020B0503020204020204" charset="-122"/>
                <a:cs typeface="微软雅黑" panose="020B0503020204020204" charset="-122"/>
                <a:sym typeface="+mn-ea"/>
              </a:rPr>
              <a:t>整体模型的反力与上部荷载平衡</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591185" y="4306570"/>
            <a:ext cx="6096000" cy="368300"/>
          </a:xfrm>
          <a:prstGeom prst="rect">
            <a:avLst/>
          </a:prstGeom>
          <a:noFill/>
        </p:spPr>
        <p:txBody>
          <a:bodyPr wrap="square" rtlCol="0" anchor="t">
            <a:spAutoFit/>
          </a:bodyPr>
          <a:p>
            <a:r>
              <a:rPr lang="zh-CN" b="1">
                <a:latin typeface="微软雅黑" panose="020B0503020204020204" charset="-122"/>
                <a:ea typeface="微软雅黑" panose="020B0503020204020204" charset="-122"/>
                <a:cs typeface="微软雅黑" panose="020B0503020204020204" charset="-122"/>
                <a:sym typeface="+mn-ea"/>
              </a:rPr>
              <a:t>（刚体基础和不连在一起的有限元基础）</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558800" y="5485130"/>
            <a:ext cx="3270250" cy="368300"/>
          </a:xfrm>
          <a:prstGeom prst="rect">
            <a:avLst/>
          </a:prstGeom>
          <a:noFill/>
        </p:spPr>
        <p:txBody>
          <a:bodyPr wrap="square" rtlCol="0" anchor="t">
            <a:spAutoFit/>
          </a:bodyPr>
          <a:p>
            <a:r>
              <a:rPr lang="zh-CN" b="1">
                <a:latin typeface="微软雅黑" panose="020B0503020204020204" charset="-122"/>
                <a:ea typeface="微软雅黑" panose="020B0503020204020204" charset="-122"/>
                <a:cs typeface="微软雅黑" panose="020B0503020204020204" charset="-122"/>
                <a:sym typeface="+mn-ea"/>
              </a:rPr>
              <a:t>（连在一起的有限元基础）</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2064385" y="4674870"/>
            <a:ext cx="1266825" cy="521970"/>
          </a:xfrm>
          <a:prstGeom prst="rect">
            <a:avLst/>
          </a:prstGeom>
          <a:noFill/>
          <a:ln>
            <a:noFill/>
          </a:ln>
        </p:spPr>
        <p:txBody>
          <a:bodyPr wrap="square" rtlCol="0" anchor="t">
            <a:spAutoFit/>
          </a:bodyPr>
          <a:p>
            <a:r>
              <a:rPr lang="zh-CN" sz="1400" b="1">
                <a:latin typeface="微软雅黑" panose="020B0503020204020204" charset="-122"/>
                <a:ea typeface="微软雅黑" panose="020B0503020204020204" charset="-122"/>
                <a:cs typeface="微软雅黑" panose="020B0503020204020204" charset="-122"/>
                <a:sym typeface="+mn-ea"/>
              </a:rPr>
              <a:t>有限元基础</a:t>
            </a:r>
            <a:endParaRPr lang="zh-CN" sz="1400" b="1">
              <a:latin typeface="微软雅黑" panose="020B0503020204020204" charset="-122"/>
              <a:ea typeface="微软雅黑" panose="020B0503020204020204" charset="-122"/>
              <a:cs typeface="微软雅黑" panose="020B0503020204020204" charset="-122"/>
              <a:sym typeface="+mn-ea"/>
            </a:endParaRPr>
          </a:p>
          <a:p>
            <a:r>
              <a:rPr lang="zh-CN" sz="1400" b="1">
                <a:latin typeface="微软雅黑" panose="020B0503020204020204" charset="-122"/>
                <a:ea typeface="微软雅黑" panose="020B0503020204020204" charset="-122"/>
                <a:cs typeface="微软雅黑" panose="020B0503020204020204" charset="-122"/>
                <a:sym typeface="+mn-ea"/>
              </a:rPr>
              <a:t>整体协调受力</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sp>
        <p:nvSpPr>
          <p:cNvPr id="19" name="右箭头 18"/>
          <p:cNvSpPr/>
          <p:nvPr/>
        </p:nvSpPr>
        <p:spPr>
          <a:xfrm>
            <a:off x="2261870" y="3950335"/>
            <a:ext cx="727075" cy="280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右箭头 20"/>
          <p:cNvSpPr/>
          <p:nvPr/>
        </p:nvSpPr>
        <p:spPr>
          <a:xfrm>
            <a:off x="2261870" y="5176520"/>
            <a:ext cx="727710" cy="280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9" name="文本框 8"/>
          <p:cNvSpPr txBox="1"/>
          <p:nvPr/>
        </p:nvSpPr>
        <p:spPr>
          <a:xfrm>
            <a:off x="4733925" y="377412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1" name="文本框 10"/>
          <p:cNvSpPr txBox="1"/>
          <p:nvPr/>
        </p:nvSpPr>
        <p:spPr>
          <a:xfrm>
            <a:off x="346075" y="575945"/>
            <a:ext cx="5080000" cy="398780"/>
          </a:xfrm>
          <a:prstGeom prst="rect">
            <a:avLst/>
          </a:prstGeom>
          <a:noFill/>
          <a:ln w="9525">
            <a:noFill/>
          </a:ln>
        </p:spPr>
        <p:txBody>
          <a:bodyPr>
            <a:spAutoFit/>
          </a:bodyPr>
          <a:p>
            <a:pPr marL="285750" indent="-285750">
              <a:buFont typeface="Wingdings" panose="05000000000000000000" charset="0"/>
              <a:buChar char="Ø"/>
            </a:pPr>
            <a:r>
              <a:rPr lang="zh-CN" sz="2000" b="1">
                <a:latin typeface="微软雅黑" panose="020B0503020204020204" charset="-122"/>
                <a:ea typeface="微软雅黑" panose="020B0503020204020204" charset="-122"/>
                <a:cs typeface="微软雅黑" panose="020B0503020204020204" charset="-122"/>
              </a:rPr>
              <a:t>拉梁弯矩</a:t>
            </a:r>
            <a:endParaRPr lang="zh-CN" sz="2000" b="1">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594360" y="1427480"/>
            <a:ext cx="10380345" cy="1198880"/>
          </a:xfrm>
          <a:prstGeom prst="rect">
            <a:avLst/>
          </a:prstGeom>
          <a:noFill/>
          <a:ln w="9525">
            <a:noFill/>
          </a:ln>
        </p:spPr>
        <p:txBody>
          <a:bodyPr wrap="square">
            <a:spAutoFit/>
          </a:bodyPr>
          <a:p>
            <a:pPr indent="0">
              <a:buFont typeface="Arial" panose="020B0604020202020204" pitchFamily="34" charset="0"/>
              <a:buChar char="•"/>
            </a:pPr>
            <a:r>
              <a:rPr lang="en-US" altLang="zh-CN" b="1">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拉梁弯矩的影响因素：承担弯矩比例是1、</a:t>
            </a:r>
            <a:endParaRPr lang="zh-CN"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r>
              <a:rPr lang="zh-CN" b="1">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重要性系数</a:t>
            </a:r>
            <a:r>
              <a:rPr lang="en-US" altLang="zh-CN" b="1">
                <a:latin typeface="微软雅黑" panose="020B0503020204020204" charset="-122"/>
                <a:ea typeface="微软雅黑" panose="020B0503020204020204" charset="-122"/>
                <a:cs typeface="微软雅黑" panose="020B0503020204020204" charset="-122"/>
              </a:rPr>
              <a:t>1.1</a:t>
            </a:r>
            <a:r>
              <a:rPr lang="zh-CN" b="1">
                <a:latin typeface="微软雅黑" panose="020B0503020204020204" charset="-122"/>
                <a:ea typeface="微软雅黑" panose="020B0503020204020204" charset="-122"/>
                <a:cs typeface="微软雅黑" panose="020B0503020204020204" charset="-122"/>
              </a:rPr>
              <a:t>（抗震工况不考虑）、</a:t>
            </a:r>
            <a:endParaRPr lang="zh-CN"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r>
              <a:rPr lang="zh-CN" b="1">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柱底弯矩放大系数为1、</a:t>
            </a:r>
            <a:endParaRPr lang="zh-CN"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r>
              <a:rPr lang="zh-CN" b="1">
                <a:latin typeface="微软雅黑" panose="020B0503020204020204" charset="-122"/>
                <a:ea typeface="微软雅黑" panose="020B0503020204020204" charset="-122"/>
                <a:cs typeface="微软雅黑" panose="020B0503020204020204" charset="-122"/>
              </a:rPr>
              <a:t> </a:t>
            </a:r>
            <a:r>
              <a:rPr lang="en-US" altLang="zh-CN" b="1">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考虑高差引起附加弯矩（刚体基础自动考虑高差引起的附加弯矩）</a:t>
            </a:r>
            <a:endParaRPr lang="zh-CN" b="1">
              <a:latin typeface="微软雅黑" panose="020B0503020204020204" charset="-122"/>
              <a:ea typeface="微软雅黑" panose="020B0503020204020204" charset="-122"/>
              <a:cs typeface="微软雅黑" panose="020B0503020204020204" charset="-122"/>
            </a:endParaRPr>
          </a:p>
        </p:txBody>
      </p:sp>
      <p:pic>
        <p:nvPicPr>
          <p:cNvPr id="3" name="图片 -2147482564"/>
          <p:cNvPicPr>
            <a:picLocks noChangeAspect="1"/>
          </p:cNvPicPr>
          <p:nvPr/>
        </p:nvPicPr>
        <p:blipFill>
          <a:blip r:embed="rId1"/>
          <a:srcRect b="268"/>
          <a:stretch>
            <a:fillRect/>
          </a:stretch>
        </p:blipFill>
        <p:spPr>
          <a:xfrm>
            <a:off x="346075" y="2700020"/>
            <a:ext cx="5273040" cy="3779520"/>
          </a:xfrm>
          <a:prstGeom prst="rect">
            <a:avLst/>
          </a:prstGeom>
          <a:noFill/>
          <a:ln w="9525">
            <a:solidFill>
              <a:schemeClr val="accent1"/>
            </a:solidFill>
          </a:ln>
        </p:spPr>
      </p:pic>
      <p:pic>
        <p:nvPicPr>
          <p:cNvPr id="5" name="图片 -2147482563"/>
          <p:cNvPicPr>
            <a:picLocks noChangeAspect="1"/>
          </p:cNvPicPr>
          <p:nvPr/>
        </p:nvPicPr>
        <p:blipFill>
          <a:blip r:embed="rId2"/>
          <a:srcRect l="503" t="1028"/>
          <a:stretch>
            <a:fillRect/>
          </a:stretch>
        </p:blipFill>
        <p:spPr>
          <a:xfrm>
            <a:off x="5864860" y="2717800"/>
            <a:ext cx="5906135" cy="3304540"/>
          </a:xfrm>
          <a:prstGeom prst="rect">
            <a:avLst/>
          </a:prstGeom>
          <a:noFill/>
          <a:ln w="9525">
            <a:solidFill>
              <a:schemeClr val="accent1"/>
            </a:solidFill>
          </a:ln>
        </p:spPr>
      </p:pic>
      <p:sp>
        <p:nvSpPr>
          <p:cNvPr id="6" name="文本框 5"/>
          <p:cNvSpPr txBox="1"/>
          <p:nvPr/>
        </p:nvSpPr>
        <p:spPr>
          <a:xfrm>
            <a:off x="594360" y="993775"/>
            <a:ext cx="9263380" cy="368300"/>
          </a:xfrm>
          <a:prstGeom prst="rect">
            <a:avLst/>
          </a:prstGeom>
          <a:noFill/>
        </p:spPr>
        <p:txBody>
          <a:bodyPr wrap="square" rtlCol="0" anchor="t">
            <a:spAutoFit/>
          </a:bodyPr>
          <a:p>
            <a:pPr indent="0">
              <a:buFont typeface="Arial" panose="020B0604020202020204" pitchFamily="34" charset="0"/>
              <a:buChar char="•"/>
            </a:pPr>
            <a:r>
              <a:rPr lang="en-US" altLang="zh-CN" sz="1800" b="1">
                <a:latin typeface="微软雅黑" panose="020B0503020204020204" charset="-122"/>
                <a:ea typeface="微软雅黑" panose="020B0503020204020204" charset="-122"/>
                <a:cs typeface="微软雅黑" panose="020B0503020204020204" charset="-122"/>
                <a:sym typeface="+mn-ea"/>
              </a:rPr>
              <a:t>  </a:t>
            </a:r>
            <a:r>
              <a:rPr lang="zh-CN" sz="1800" b="1">
                <a:latin typeface="微软雅黑" panose="020B0503020204020204" charset="-122"/>
                <a:ea typeface="微软雅黑" panose="020B0503020204020204" charset="-122"/>
                <a:cs typeface="微软雅黑" panose="020B0503020204020204" charset="-122"/>
                <a:sym typeface="+mn-ea"/>
              </a:rPr>
              <a:t>拉梁弯矩取值原则：</a:t>
            </a:r>
            <a:r>
              <a:rPr lang="zh-CN" b="1">
                <a:solidFill>
                  <a:srgbClr val="1552D1"/>
                </a:solidFill>
                <a:ea typeface="宋体" panose="02010600030101010101" pitchFamily="2" charset="-122"/>
                <a:sym typeface="+mn-ea"/>
              </a:rPr>
              <a:t>按承担的柱底弯矩比例分配，柱底弯矩为组合后弯矩。</a:t>
            </a:r>
            <a:endParaRPr lang="zh-CN" altLang="en-US" b="1">
              <a:solidFill>
                <a:srgbClr val="1552D1"/>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1" name="文本框 10"/>
          <p:cNvSpPr txBox="1"/>
          <p:nvPr/>
        </p:nvSpPr>
        <p:spPr>
          <a:xfrm>
            <a:off x="295275" y="618490"/>
            <a:ext cx="5080000" cy="368300"/>
          </a:xfrm>
          <a:prstGeom prst="rect">
            <a:avLst/>
          </a:prstGeom>
          <a:noFill/>
          <a:ln w="9525">
            <a:noFill/>
          </a:ln>
        </p:spPr>
        <p:txBody>
          <a:bodyPr>
            <a:spAutoFit/>
          </a:bodyPr>
          <a:p>
            <a:pPr marL="285750" indent="-285750">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拉梁弯矩</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不考虑自重</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94360" y="4693920"/>
            <a:ext cx="8159115" cy="1476375"/>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J端拉梁弯矩等于柱底弯矩，即：考虑高差引起的附加弯矩MJ=Mx+Vy*h=507.9+108.4x1=616.3</a:t>
            </a:r>
            <a:r>
              <a:rPr lang="zh-CN" altLang="en-US" b="1">
                <a:latin typeface="微软雅黑" panose="020B0503020204020204" charset="-122"/>
                <a:ea typeface="微软雅黑" panose="020B0503020204020204" charset="-122"/>
                <a:cs typeface="微软雅黑" panose="020B0503020204020204" charset="-122"/>
                <a:sym typeface="+mn-ea"/>
              </a:rPr>
              <a:t>kN.m</a:t>
            </a:r>
            <a:r>
              <a:rPr lang="zh-CN" b="1">
                <a:latin typeface="微软雅黑" panose="020B0503020204020204" charset="-122"/>
                <a:ea typeface="微软雅黑" panose="020B0503020204020204" charset="-122"/>
                <a:cs typeface="微软雅黑" panose="020B0503020204020204" charset="-122"/>
              </a:rPr>
              <a:t>，与构件信息616</a:t>
            </a:r>
            <a:r>
              <a:rPr lang="zh-CN" altLang="en-US" b="1">
                <a:latin typeface="微软雅黑" panose="020B0503020204020204" charset="-122"/>
                <a:ea typeface="微软雅黑" panose="020B0503020204020204" charset="-122"/>
                <a:cs typeface="微软雅黑" panose="020B0503020204020204" charset="-122"/>
                <a:sym typeface="+mn-ea"/>
              </a:rPr>
              <a:t>kN.m</a:t>
            </a:r>
            <a:r>
              <a:rPr lang="zh-CN" b="1">
                <a:latin typeface="微软雅黑" panose="020B0503020204020204" charset="-122"/>
                <a:ea typeface="微软雅黑" panose="020B0503020204020204" charset="-122"/>
                <a:cs typeface="微软雅黑" panose="020B0503020204020204" charset="-122"/>
              </a:rPr>
              <a:t>一致。</a:t>
            </a:r>
            <a:endParaRPr lang="zh-CN" b="1">
              <a:latin typeface="微软雅黑" panose="020B0503020204020204" charset="-122"/>
              <a:ea typeface="微软雅黑" panose="020B0503020204020204" charset="-122"/>
              <a:cs typeface="微软雅黑" panose="020B0503020204020204" charset="-122"/>
            </a:endParaRPr>
          </a:p>
          <a:p>
            <a:pPr indent="0"/>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计算简图中弯矩负值，指的是绕x轴弯矩，右手拇指指向x轴负向，对于拉梁，刚好是上端受拉，所以计算书中是负值，负弯矩。</a:t>
            </a:r>
            <a:endParaRPr lang="zh-CN"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877425" y="3297555"/>
            <a:ext cx="2019300" cy="64516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基础底标高-2m，</a:t>
            </a:r>
            <a:endParaRPr lang="zh-CN" b="1">
              <a:latin typeface="微软雅黑" panose="020B0503020204020204" charset="-122"/>
              <a:ea typeface="微软雅黑" panose="020B0503020204020204" charset="-122"/>
              <a:cs typeface="微软雅黑" panose="020B0503020204020204" charset="-122"/>
              <a:sym typeface="+mn-ea"/>
            </a:endParaRPr>
          </a:p>
          <a:p>
            <a:r>
              <a:rPr lang="zh-CN" b="1">
                <a:latin typeface="微软雅黑" panose="020B0503020204020204" charset="-122"/>
                <a:ea typeface="微软雅黑" panose="020B0503020204020204" charset="-122"/>
                <a:cs typeface="微软雅黑" panose="020B0503020204020204" charset="-122"/>
                <a:sym typeface="+mn-ea"/>
              </a:rPr>
              <a:t>柱底标高-1m</a:t>
            </a:r>
            <a:endParaRPr lang="zh-CN" altLang="en-US"/>
          </a:p>
        </p:txBody>
      </p:sp>
      <p:pic>
        <p:nvPicPr>
          <p:cNvPr id="7" name="图片 6"/>
          <p:cNvPicPr>
            <a:picLocks noChangeAspect="1"/>
          </p:cNvPicPr>
          <p:nvPr/>
        </p:nvPicPr>
        <p:blipFill>
          <a:blip r:embed="rId1"/>
          <a:stretch>
            <a:fillRect/>
          </a:stretch>
        </p:blipFill>
        <p:spPr>
          <a:xfrm>
            <a:off x="504190" y="986790"/>
            <a:ext cx="9334500" cy="3407410"/>
          </a:xfrm>
          <a:prstGeom prst="rect">
            <a:avLst/>
          </a:prstGeom>
          <a:noFill/>
          <a:ln w="9525">
            <a:noFill/>
          </a:ln>
        </p:spPr>
      </p:pic>
      <p:sp>
        <p:nvSpPr>
          <p:cNvPr id="3" name="文本框 2"/>
          <p:cNvSpPr txBox="1"/>
          <p:nvPr/>
        </p:nvSpPr>
        <p:spPr>
          <a:xfrm>
            <a:off x="8817610" y="3549015"/>
            <a:ext cx="995680" cy="167640"/>
          </a:xfrm>
          <a:prstGeom prst="rect">
            <a:avLst/>
          </a:prstGeom>
          <a:noFill/>
          <a:ln w="19050">
            <a:solidFill>
              <a:srgbClr val="FF0000"/>
            </a:solidFill>
          </a:ln>
        </p:spPr>
        <p:txBody>
          <a:bodyPr wrap="square" rtlCol="0">
            <a:noAutofit/>
          </a:bodyPr>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1" name="文本框 10"/>
          <p:cNvSpPr txBox="1"/>
          <p:nvPr/>
        </p:nvSpPr>
        <p:spPr>
          <a:xfrm>
            <a:off x="295275" y="618490"/>
            <a:ext cx="5080000" cy="368300"/>
          </a:xfrm>
          <a:prstGeom prst="rect">
            <a:avLst/>
          </a:prstGeom>
          <a:noFill/>
          <a:ln w="9525">
            <a:noFill/>
          </a:ln>
        </p:spPr>
        <p:txBody>
          <a:bodyPr>
            <a:spAutoFit/>
          </a:bodyPr>
          <a:p>
            <a:pPr marL="285750" indent="-285750">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拉梁弯矩</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不考虑自重</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04190" y="4533900"/>
            <a:ext cx="8159115" cy="1476375"/>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I端拉梁弯矩等于柱底弯矩，即考虑高差引起的附加弯矩</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MI=Mx+Vy*h=1709.1+290.9x1=2000</a:t>
            </a:r>
            <a:r>
              <a:rPr lang="zh-CN" altLang="en-US" b="1">
                <a:latin typeface="微软雅黑" panose="020B0503020204020204" charset="-122"/>
                <a:ea typeface="微软雅黑" panose="020B0503020204020204" charset="-122"/>
                <a:cs typeface="微软雅黑" panose="020B0503020204020204" charset="-122"/>
                <a:sym typeface="+mn-ea"/>
              </a:rPr>
              <a:t>kN.m</a:t>
            </a:r>
            <a:r>
              <a:rPr lang="zh-CN" b="1">
                <a:latin typeface="微软雅黑" panose="020B0503020204020204" charset="-122"/>
                <a:ea typeface="微软雅黑" panose="020B0503020204020204" charset="-122"/>
                <a:cs typeface="微软雅黑" panose="020B0503020204020204" charset="-122"/>
              </a:rPr>
              <a:t>，与构件信息2000</a:t>
            </a:r>
            <a:r>
              <a:rPr lang="zh-CN" altLang="en-US" b="1">
                <a:latin typeface="微软雅黑" panose="020B0503020204020204" charset="-122"/>
                <a:ea typeface="微软雅黑" panose="020B0503020204020204" charset="-122"/>
                <a:cs typeface="微软雅黑" panose="020B0503020204020204" charset="-122"/>
                <a:sym typeface="+mn-ea"/>
              </a:rPr>
              <a:t>kN.m</a:t>
            </a:r>
            <a:r>
              <a:rPr lang="zh-CN" b="1">
                <a:latin typeface="微软雅黑" panose="020B0503020204020204" charset="-122"/>
                <a:ea typeface="微软雅黑" panose="020B0503020204020204" charset="-122"/>
                <a:cs typeface="微软雅黑" panose="020B0503020204020204" charset="-122"/>
              </a:rPr>
              <a:t>一致。</a:t>
            </a:r>
            <a:endParaRPr lang="zh-CN" b="1">
              <a:latin typeface="微软雅黑" panose="020B0503020204020204" charset="-122"/>
              <a:ea typeface="微软雅黑" panose="020B0503020204020204" charset="-122"/>
              <a:cs typeface="微软雅黑" panose="020B0503020204020204" charset="-122"/>
            </a:endParaRPr>
          </a:p>
          <a:p>
            <a:pPr indent="0"/>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计算简图中弯矩正值，指的是绕x轴弯矩，右手拇指指向x轴正向，对于拉梁，刚好是上端受拉，所以计算书中是负值，负弯矩。</a:t>
            </a:r>
            <a:endParaRPr lang="zh-CN"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877425" y="3297555"/>
            <a:ext cx="2019300" cy="64516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基础底标高-2m，</a:t>
            </a:r>
            <a:endParaRPr lang="zh-CN" b="1">
              <a:latin typeface="微软雅黑" panose="020B0503020204020204" charset="-122"/>
              <a:ea typeface="微软雅黑" panose="020B0503020204020204" charset="-122"/>
              <a:cs typeface="微软雅黑" panose="020B0503020204020204" charset="-122"/>
              <a:sym typeface="+mn-ea"/>
            </a:endParaRPr>
          </a:p>
          <a:p>
            <a:r>
              <a:rPr lang="zh-CN" b="1">
                <a:latin typeface="微软雅黑" panose="020B0503020204020204" charset="-122"/>
                <a:ea typeface="微软雅黑" panose="020B0503020204020204" charset="-122"/>
                <a:cs typeface="微软雅黑" panose="020B0503020204020204" charset="-122"/>
                <a:sym typeface="+mn-ea"/>
              </a:rPr>
              <a:t>柱底标高-1m</a:t>
            </a:r>
            <a:endParaRPr lang="zh-CN" altLang="en-US"/>
          </a:p>
        </p:txBody>
      </p:sp>
      <p:pic>
        <p:nvPicPr>
          <p:cNvPr id="3" name="图片 -2147482566"/>
          <p:cNvPicPr>
            <a:picLocks noChangeAspect="1"/>
          </p:cNvPicPr>
          <p:nvPr/>
        </p:nvPicPr>
        <p:blipFill>
          <a:blip r:embed="rId1"/>
          <a:stretch>
            <a:fillRect/>
          </a:stretch>
        </p:blipFill>
        <p:spPr>
          <a:xfrm>
            <a:off x="504190" y="1108710"/>
            <a:ext cx="8840470" cy="3188970"/>
          </a:xfrm>
          <a:prstGeom prst="rect">
            <a:avLst/>
          </a:prstGeom>
          <a:noFill/>
          <a:ln w="9525">
            <a:noFill/>
          </a:ln>
        </p:spPr>
      </p:pic>
      <p:sp>
        <p:nvSpPr>
          <p:cNvPr id="7" name="文本框 6"/>
          <p:cNvSpPr txBox="1"/>
          <p:nvPr/>
        </p:nvSpPr>
        <p:spPr>
          <a:xfrm>
            <a:off x="8348980" y="3511550"/>
            <a:ext cx="995680" cy="167640"/>
          </a:xfrm>
          <a:prstGeom prst="rect">
            <a:avLst/>
          </a:prstGeom>
          <a:noFill/>
          <a:ln w="19050">
            <a:solidFill>
              <a:srgbClr val="FF0000"/>
            </a:solidFill>
          </a:ln>
        </p:spPr>
        <p:txBody>
          <a:bodyPr wrap="square" rtlCol="0">
            <a:noAutofit/>
          </a:bodyPr>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9 </a:t>
            </a:r>
            <a:r>
              <a:rPr lang="zh-CN" altLang="en-US" sz="2400" b="1" dirty="0">
                <a:solidFill>
                  <a:schemeClr val="bg1"/>
                </a:solidFill>
                <a:latin typeface="Calibri" panose="020F0502020204030204" pitchFamily="34" charset="0"/>
                <a:ea typeface="微软雅黑" panose="020B0503020204020204" charset="-122"/>
                <a:sym typeface="+mn-ea"/>
              </a:rPr>
              <a:t>基础拉梁内力与柱底力不符合</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11" name="文本框 10"/>
          <p:cNvSpPr txBox="1"/>
          <p:nvPr/>
        </p:nvSpPr>
        <p:spPr>
          <a:xfrm>
            <a:off x="295275" y="618490"/>
            <a:ext cx="5080000" cy="368300"/>
          </a:xfrm>
          <a:prstGeom prst="rect">
            <a:avLst/>
          </a:prstGeom>
          <a:noFill/>
          <a:ln w="9525">
            <a:noFill/>
          </a:ln>
        </p:spPr>
        <p:txBody>
          <a:bodyPr>
            <a:spAutoFit/>
          </a:bodyPr>
          <a:p>
            <a:pPr marL="285750" indent="-285750">
              <a:buClrTx/>
              <a:buSzTx/>
              <a:buFont typeface="Wingdings" panose="05000000000000000000" charset="0"/>
              <a:buChar char="Ø"/>
            </a:pPr>
            <a:r>
              <a:rPr lang="zh-CN" b="1">
                <a:latin typeface="微软雅黑" panose="020B0503020204020204" charset="-122"/>
                <a:ea typeface="微软雅黑" panose="020B0503020204020204" charset="-122"/>
                <a:cs typeface="微软雅黑" panose="020B0503020204020204" charset="-122"/>
              </a:rPr>
              <a:t>拉梁弯矩</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考虑自重</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134475" y="1056640"/>
            <a:ext cx="1815465" cy="583565"/>
          </a:xfrm>
          <a:prstGeom prst="rect">
            <a:avLst/>
          </a:prstGeom>
          <a:noFill/>
        </p:spPr>
        <p:txBody>
          <a:bodyPr wrap="none" rtlCol="0" anchor="t">
            <a:spAutoFit/>
          </a:bodyPr>
          <a:p>
            <a:r>
              <a:rPr lang="zh-CN" sz="1600" b="1">
                <a:latin typeface="微软雅黑" panose="020B0503020204020204" charset="-122"/>
                <a:ea typeface="微软雅黑" panose="020B0503020204020204" charset="-122"/>
                <a:cs typeface="微软雅黑" panose="020B0503020204020204" charset="-122"/>
                <a:sym typeface="+mn-ea"/>
              </a:rPr>
              <a:t>基础底标高-2m，</a:t>
            </a:r>
            <a:endParaRPr lang="zh-CN" sz="1600" b="1">
              <a:latin typeface="微软雅黑" panose="020B0503020204020204" charset="-122"/>
              <a:ea typeface="微软雅黑" panose="020B0503020204020204" charset="-122"/>
              <a:cs typeface="微软雅黑" panose="020B0503020204020204" charset="-122"/>
              <a:sym typeface="+mn-ea"/>
            </a:endParaRPr>
          </a:p>
          <a:p>
            <a:r>
              <a:rPr lang="zh-CN" sz="1600" b="1">
                <a:latin typeface="微软雅黑" panose="020B0503020204020204" charset="-122"/>
                <a:ea typeface="微软雅黑" panose="020B0503020204020204" charset="-122"/>
                <a:cs typeface="微软雅黑" panose="020B0503020204020204" charset="-122"/>
                <a:sym typeface="+mn-ea"/>
              </a:rPr>
              <a:t>柱底标高-1m</a:t>
            </a:r>
            <a:endParaRPr lang="zh-CN" altLang="en-US" sz="1600"/>
          </a:p>
        </p:txBody>
      </p:sp>
      <p:sp>
        <p:nvSpPr>
          <p:cNvPr id="104" name="文本框 103"/>
          <p:cNvSpPr txBox="1"/>
          <p:nvPr/>
        </p:nvSpPr>
        <p:spPr>
          <a:xfrm>
            <a:off x="575310" y="918845"/>
            <a:ext cx="7889875" cy="337185"/>
          </a:xfrm>
          <a:prstGeom prst="rect">
            <a:avLst/>
          </a:prstGeom>
          <a:noFill/>
          <a:ln w="9525">
            <a:noFill/>
          </a:ln>
        </p:spPr>
        <p:txBody>
          <a:bodyPr wrap="square">
            <a:spAutoFit/>
          </a:bodyPr>
          <a:p>
            <a:pPr indent="0"/>
            <a:r>
              <a:rPr lang="zh-CN" altLang="en-US" sz="1600" b="1">
                <a:latin typeface="微软雅黑" panose="020B0503020204020204" charset="-122"/>
                <a:ea typeface="微软雅黑" panose="020B0503020204020204" charset="-122"/>
                <a:cs typeface="微软雅黑" panose="020B0503020204020204" charset="-122"/>
              </a:rPr>
              <a:t>拉梁计算和配筋采用交叉梁的计算模型，计算中以柱为固定支座</a:t>
            </a:r>
            <a:endParaRPr lang="zh-CN" altLang="en-US" sz="1600" b="1">
              <a:latin typeface="微软雅黑" panose="020B0503020204020204" charset="-122"/>
              <a:ea typeface="微软雅黑" panose="020B0503020204020204" charset="-122"/>
              <a:cs typeface="微软雅黑" panose="020B0503020204020204" charset="-122"/>
            </a:endParaRPr>
          </a:p>
        </p:txBody>
      </p:sp>
      <p:pic>
        <p:nvPicPr>
          <p:cNvPr id="3" name="图片 -2147482560"/>
          <p:cNvPicPr>
            <a:picLocks noChangeAspect="1"/>
          </p:cNvPicPr>
          <p:nvPr/>
        </p:nvPicPr>
        <p:blipFill>
          <a:blip r:embed="rId1"/>
          <a:stretch>
            <a:fillRect/>
          </a:stretch>
        </p:blipFill>
        <p:spPr>
          <a:xfrm>
            <a:off x="339725" y="1782445"/>
            <a:ext cx="8361680" cy="3369945"/>
          </a:xfrm>
          <a:prstGeom prst="rect">
            <a:avLst/>
          </a:prstGeom>
          <a:noFill/>
          <a:ln w="9525">
            <a:noFill/>
          </a:ln>
        </p:spPr>
      </p:pic>
      <p:sp>
        <p:nvSpPr>
          <p:cNvPr id="7" name="文本框 6"/>
          <p:cNvSpPr txBox="1"/>
          <p:nvPr/>
        </p:nvSpPr>
        <p:spPr>
          <a:xfrm>
            <a:off x="485140" y="5457825"/>
            <a:ext cx="9050020" cy="1076325"/>
          </a:xfrm>
          <a:prstGeom prst="rect">
            <a:avLst/>
          </a:prstGeom>
          <a:noFill/>
          <a:ln w="9525">
            <a:noFill/>
          </a:ln>
        </p:spPr>
        <p:txBody>
          <a:bodyPr wrap="square">
            <a:spAutoFit/>
          </a:bodyPr>
          <a:p>
            <a:pPr indent="0"/>
            <a:r>
              <a:rPr lang="zh-CN" altLang="en-US" sz="1600" b="1">
                <a:latin typeface="微软雅黑" panose="020B0503020204020204" charset="-122"/>
                <a:ea typeface="微软雅黑" panose="020B0503020204020204" charset="-122"/>
                <a:cs typeface="微软雅黑" panose="020B0503020204020204" charset="-122"/>
              </a:rPr>
              <a:t>J端，MJ=Mx+Vy*h+Mq=507.9+108.4x1+</a:t>
            </a:r>
            <a:r>
              <a:rPr lang="en-US" altLang="zh-CN" sz="1600" b="1">
                <a:solidFill>
                  <a:srgbClr val="FF0000"/>
                </a:solidFill>
                <a:latin typeface="微软雅黑" panose="020B0503020204020204" charset="-122"/>
                <a:ea typeface="微软雅黑" panose="020B0503020204020204" charset="-122"/>
                <a:cs typeface="微软雅黑" panose="020B0503020204020204" charset="-122"/>
              </a:rPr>
              <a:t>7.962</a:t>
            </a:r>
            <a:r>
              <a:rPr lang="zh-CN" altLang="en-US" sz="1600" b="1">
                <a:solidFill>
                  <a:srgbClr val="FF0000"/>
                </a:solidFill>
                <a:latin typeface="微软雅黑" panose="020B0503020204020204" charset="-122"/>
                <a:ea typeface="微软雅黑" panose="020B0503020204020204" charset="-122"/>
                <a:cs typeface="微软雅黑" panose="020B0503020204020204" charset="-122"/>
              </a:rPr>
              <a:t>5</a:t>
            </a:r>
            <a:r>
              <a:rPr lang="zh-CN" altLang="en-US" sz="1600" b="1">
                <a:latin typeface="微软雅黑" panose="020B0503020204020204" charset="-122"/>
                <a:ea typeface="微软雅黑" panose="020B0503020204020204" charset="-122"/>
                <a:cs typeface="微软雅黑" panose="020B0503020204020204" charset="-122"/>
              </a:rPr>
              <a:t>=616.3+</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7.962</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b="1">
                <a:latin typeface="微软雅黑" panose="020B0503020204020204" charset="-122"/>
                <a:ea typeface="微软雅黑" panose="020B0503020204020204" charset="-122"/>
                <a:cs typeface="微软雅黑" panose="020B0503020204020204" charset="-122"/>
              </a:rPr>
              <a:t>=62</a:t>
            </a:r>
            <a:r>
              <a:rPr lang="en-US" altLang="zh-CN" sz="1600" b="1">
                <a:latin typeface="微软雅黑" panose="020B0503020204020204" charset="-122"/>
                <a:ea typeface="微软雅黑" panose="020B0503020204020204" charset="-122"/>
                <a:cs typeface="微软雅黑" panose="020B0503020204020204" charset="-122"/>
              </a:rPr>
              <a:t>4</a:t>
            </a:r>
            <a:r>
              <a:rPr lang="zh-CN" altLang="en-US" sz="1600" b="1">
                <a:latin typeface="微软雅黑" panose="020B0503020204020204" charset="-122"/>
                <a:ea typeface="微软雅黑" panose="020B0503020204020204" charset="-122"/>
                <a:cs typeface="微软雅黑" panose="020B0503020204020204" charset="-122"/>
              </a:rPr>
              <a:t>.</a:t>
            </a:r>
            <a:r>
              <a:rPr lang="en-US" altLang="zh-CN" sz="1600" b="1">
                <a:latin typeface="微软雅黑" panose="020B0503020204020204" charset="-122"/>
                <a:ea typeface="微软雅黑" panose="020B0503020204020204" charset="-122"/>
                <a:cs typeface="微软雅黑" panose="020B0503020204020204" charset="-122"/>
              </a:rPr>
              <a:t>263</a:t>
            </a:r>
            <a:r>
              <a:rPr lang="zh-CN" altLang="en-US" sz="1600" b="1">
                <a:latin typeface="微软雅黑" panose="020B0503020204020204" charset="-122"/>
                <a:ea typeface="微软雅黑" panose="020B0503020204020204" charset="-122"/>
                <a:cs typeface="微软雅黑" panose="020B0503020204020204" charset="-122"/>
                <a:sym typeface="+mn-ea"/>
              </a:rPr>
              <a:t>kN.m</a:t>
            </a:r>
            <a:endParaRPr lang="zh-CN" altLang="en-US" sz="1600" b="1">
              <a:latin typeface="微软雅黑" panose="020B0503020204020204" charset="-122"/>
              <a:ea typeface="微软雅黑" panose="020B0503020204020204" charset="-122"/>
              <a:cs typeface="微软雅黑" panose="020B0503020204020204" charset="-122"/>
            </a:endParaRPr>
          </a:p>
          <a:p>
            <a:pPr indent="0"/>
            <a:r>
              <a:rPr lang="zh-CN" altLang="en-US" sz="1600" b="1">
                <a:latin typeface="微软雅黑" panose="020B0503020204020204" charset="-122"/>
                <a:ea typeface="微软雅黑" panose="020B0503020204020204" charset="-122"/>
                <a:cs typeface="微软雅黑" panose="020B0503020204020204" charset="-122"/>
              </a:rPr>
              <a:t>与构件信息624</a:t>
            </a:r>
            <a:r>
              <a:rPr lang="zh-CN" altLang="en-US" sz="1600" b="1">
                <a:latin typeface="微软雅黑" panose="020B0503020204020204" charset="-122"/>
                <a:ea typeface="微软雅黑" panose="020B0503020204020204" charset="-122"/>
                <a:cs typeface="微软雅黑" panose="020B0503020204020204" charset="-122"/>
                <a:sym typeface="+mn-ea"/>
              </a:rPr>
              <a:t>kN.m</a:t>
            </a:r>
            <a:r>
              <a:rPr lang="zh-CN" altLang="en-US" sz="1600" b="1">
                <a:latin typeface="微软雅黑" panose="020B0503020204020204" charset="-122"/>
                <a:ea typeface="微软雅黑" panose="020B0503020204020204" charset="-122"/>
                <a:cs typeface="微软雅黑" panose="020B0503020204020204" charset="-122"/>
              </a:rPr>
              <a:t>基本一致。I端，MI=Mx+Vy*h+Mq=1709.1+290.9x1+</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7.962</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b="1">
                <a:latin typeface="微软雅黑" panose="020B0503020204020204" charset="-122"/>
                <a:ea typeface="微软雅黑" panose="020B0503020204020204" charset="-122"/>
                <a:cs typeface="微软雅黑" panose="020B0503020204020204" charset="-122"/>
              </a:rPr>
              <a:t>=2000+</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7.962</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b="1">
                <a:latin typeface="微软雅黑" panose="020B0503020204020204" charset="-122"/>
                <a:ea typeface="微软雅黑" panose="020B0503020204020204" charset="-122"/>
                <a:cs typeface="微软雅黑" panose="020B0503020204020204" charset="-122"/>
              </a:rPr>
              <a:t>=200</a:t>
            </a:r>
            <a:r>
              <a:rPr lang="en-US" altLang="zh-CN" sz="1600" b="1">
                <a:latin typeface="微软雅黑" panose="020B0503020204020204" charset="-122"/>
                <a:ea typeface="微软雅黑" panose="020B0503020204020204" charset="-122"/>
                <a:cs typeface="微软雅黑" panose="020B0503020204020204" charset="-122"/>
              </a:rPr>
              <a:t>7</a:t>
            </a:r>
            <a:r>
              <a:rPr lang="zh-CN" altLang="en-US" sz="1600" b="1">
                <a:latin typeface="微软雅黑" panose="020B0503020204020204" charset="-122"/>
                <a:ea typeface="微软雅黑" panose="020B0503020204020204" charset="-122"/>
                <a:cs typeface="微软雅黑" panose="020B0503020204020204" charset="-122"/>
              </a:rPr>
              <a:t>.</a:t>
            </a:r>
            <a:r>
              <a:rPr lang="en-US" altLang="zh-CN" sz="1600" b="1">
                <a:latin typeface="微软雅黑" panose="020B0503020204020204" charset="-122"/>
                <a:ea typeface="微软雅黑" panose="020B0503020204020204" charset="-122"/>
                <a:cs typeface="微软雅黑" panose="020B0503020204020204" charset="-122"/>
              </a:rPr>
              <a:t>963</a:t>
            </a:r>
            <a:r>
              <a:rPr lang="zh-CN" altLang="en-US" sz="1600" b="1">
                <a:latin typeface="微软雅黑" panose="020B0503020204020204" charset="-122"/>
                <a:ea typeface="微软雅黑" panose="020B0503020204020204" charset="-122"/>
                <a:cs typeface="微软雅黑" panose="020B0503020204020204" charset="-122"/>
                <a:sym typeface="+mn-ea"/>
              </a:rPr>
              <a:t>kN.m</a:t>
            </a:r>
            <a:endParaRPr lang="zh-CN" altLang="en-US" sz="1600" b="1">
              <a:latin typeface="微软雅黑" panose="020B0503020204020204" charset="-122"/>
              <a:ea typeface="微软雅黑" panose="020B0503020204020204" charset="-122"/>
              <a:cs typeface="微软雅黑" panose="020B0503020204020204" charset="-122"/>
            </a:endParaRPr>
          </a:p>
          <a:p>
            <a:pPr indent="0"/>
            <a:r>
              <a:rPr lang="zh-CN" altLang="en-US" sz="1600" b="1">
                <a:latin typeface="微软雅黑" panose="020B0503020204020204" charset="-122"/>
                <a:ea typeface="微软雅黑" panose="020B0503020204020204" charset="-122"/>
                <a:cs typeface="微软雅黑" panose="020B0503020204020204" charset="-122"/>
              </a:rPr>
              <a:t>与构件信息2008</a:t>
            </a:r>
            <a:r>
              <a:rPr lang="zh-CN" altLang="en-US" sz="1600" b="1">
                <a:latin typeface="微软雅黑" panose="020B0503020204020204" charset="-122"/>
                <a:ea typeface="微软雅黑" panose="020B0503020204020204" charset="-122"/>
                <a:cs typeface="微软雅黑" panose="020B0503020204020204" charset="-122"/>
                <a:sym typeface="+mn-ea"/>
              </a:rPr>
              <a:t>kN.m</a:t>
            </a:r>
            <a:r>
              <a:rPr lang="zh-CN" altLang="en-US" sz="1600" b="1">
                <a:latin typeface="微软雅黑" panose="020B0503020204020204" charset="-122"/>
                <a:ea typeface="微软雅黑" panose="020B0503020204020204" charset="-122"/>
                <a:cs typeface="微软雅黑" panose="020B0503020204020204" charset="-122"/>
              </a:rPr>
              <a:t>基本一致。</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6260" y="1198880"/>
            <a:ext cx="7365365" cy="58356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cs typeface="微软雅黑" panose="020B0503020204020204" charset="-122"/>
                <a:sym typeface="+mn-ea"/>
              </a:rPr>
              <a:t>拉梁自重q=0.4x0.6x25=6kN/m拉梁自重产生的端弯矩Mq=</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1.3</a:t>
            </a:r>
            <a:r>
              <a:rPr lang="zh-CN" altLang="en-US" sz="1600" b="1">
                <a:latin typeface="微软雅黑" panose="020B0503020204020204" charset="-122"/>
                <a:ea typeface="微软雅黑" panose="020B0503020204020204" charset="-122"/>
                <a:cs typeface="微软雅黑" panose="020B0503020204020204" charset="-122"/>
                <a:sym typeface="+mn-ea"/>
              </a:rPr>
              <a:t>ql</a:t>
            </a:r>
            <a:r>
              <a:rPr lang="zh-CN" altLang="en-US" sz="1600" b="1" baseline="30000">
                <a:latin typeface="微软雅黑" panose="020B0503020204020204" charset="-122"/>
                <a:ea typeface="微软雅黑" panose="020B0503020204020204" charset="-122"/>
                <a:cs typeface="微软雅黑" panose="020B0503020204020204" charset="-122"/>
                <a:sym typeface="+mn-ea"/>
              </a:rPr>
              <a:t>2</a:t>
            </a:r>
            <a:r>
              <a:rPr lang="zh-CN" altLang="en-US" sz="1600" b="1">
                <a:latin typeface="微软雅黑" panose="020B0503020204020204" charset="-122"/>
                <a:ea typeface="微软雅黑" panose="020B0503020204020204" charset="-122"/>
                <a:cs typeface="微软雅黑" panose="020B0503020204020204" charset="-122"/>
                <a:sym typeface="+mn-ea"/>
              </a:rPr>
              <a:t>/12=</a:t>
            </a:r>
            <a:r>
              <a:rPr lang="en-US" altLang="zh-CN" sz="1600" b="1">
                <a:solidFill>
                  <a:srgbClr val="FF0000"/>
                </a:solidFill>
                <a:latin typeface="微软雅黑" panose="020B0503020204020204" charset="-122"/>
                <a:ea typeface="微软雅黑" panose="020B0503020204020204" charset="-122"/>
                <a:cs typeface="微软雅黑" panose="020B0503020204020204" charset="-122"/>
                <a:sym typeface="+mn-ea"/>
              </a:rPr>
              <a:t>1.3</a:t>
            </a:r>
            <a:r>
              <a:rPr lang="en-US" altLang="zh-CN" sz="1600" b="1">
                <a:latin typeface="微软雅黑" panose="020B0503020204020204" charset="-122"/>
                <a:ea typeface="微软雅黑" panose="020B0503020204020204" charset="-122"/>
                <a:cs typeface="微软雅黑" panose="020B0503020204020204" charset="-122"/>
                <a:sym typeface="+mn-ea"/>
              </a:rPr>
              <a:t>x</a:t>
            </a:r>
            <a:r>
              <a:rPr lang="zh-CN" altLang="en-US" sz="1600" b="1">
                <a:latin typeface="微软雅黑" panose="020B0503020204020204" charset="-122"/>
                <a:ea typeface="微软雅黑" panose="020B0503020204020204" charset="-122"/>
                <a:cs typeface="微软雅黑" panose="020B0503020204020204" charset="-122"/>
                <a:sym typeface="+mn-ea"/>
              </a:rPr>
              <a:t>6x3.52/12=</a:t>
            </a:r>
            <a:r>
              <a:rPr lang="en-US" altLang="zh-CN" sz="1600" b="1">
                <a:latin typeface="微软雅黑" panose="020B0503020204020204" charset="-122"/>
                <a:ea typeface="微软雅黑" panose="020B0503020204020204" charset="-122"/>
                <a:cs typeface="微软雅黑" panose="020B0503020204020204" charset="-122"/>
                <a:sym typeface="+mn-ea"/>
              </a:rPr>
              <a:t>7.9625</a:t>
            </a:r>
            <a:r>
              <a:rPr lang="zh-CN" altLang="en-US" sz="1600" b="1">
                <a:latin typeface="微软雅黑" panose="020B0503020204020204" charset="-122"/>
                <a:ea typeface="微软雅黑" panose="020B0503020204020204" charset="-122"/>
                <a:cs typeface="微软雅黑" panose="020B0503020204020204" charset="-122"/>
                <a:sym typeface="+mn-ea"/>
              </a:rPr>
              <a:t>kN.m</a:t>
            </a:r>
            <a:endParaRPr lang="zh-CN" altLang="en-US" sz="1600" b="1">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9134475" y="511175"/>
            <a:ext cx="2924175" cy="58356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cs typeface="微软雅黑" panose="020B0503020204020204" charset="-122"/>
                <a:sym typeface="+mn-ea"/>
              </a:rPr>
              <a:t>拉梁截面400x600，柱节点间跨度3.5m，容重25，</a:t>
            </a:r>
            <a:endParaRPr lang="zh-CN" altLang="en-US" sz="1600" b="1">
              <a:latin typeface="微软雅黑" panose="020B0503020204020204" charset="-122"/>
              <a:ea typeface="微软雅黑" panose="020B0503020204020204" charset="-122"/>
              <a:cs typeface="微软雅黑" panose="020B0503020204020204" charset="-122"/>
              <a:sym typeface="+mn-ea"/>
            </a:endParaRPr>
          </a:p>
        </p:txBody>
      </p:sp>
      <p:pic>
        <p:nvPicPr>
          <p:cNvPr id="5" name="图片 -2147482559"/>
          <p:cNvPicPr>
            <a:picLocks noChangeAspect="1"/>
          </p:cNvPicPr>
          <p:nvPr/>
        </p:nvPicPr>
        <p:blipFill>
          <a:blip r:embed="rId2"/>
          <a:stretch>
            <a:fillRect/>
          </a:stretch>
        </p:blipFill>
        <p:spPr>
          <a:xfrm>
            <a:off x="4048443" y="1782128"/>
            <a:ext cx="7711111" cy="336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56578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lang="zh-CN" sz="2000" b="1">
                <a:latin typeface="微软雅黑" panose="020B0503020204020204" charset="-122"/>
                <a:ea typeface="微软雅黑" panose="020B0503020204020204" charset="-122"/>
                <a:cs typeface="微软雅黑" panose="020B0503020204020204" charset="-122"/>
              </a:rPr>
              <a:t>如何求</a:t>
            </a:r>
            <a:r>
              <a:rPr lang="zh-CN" sz="2000" b="1">
                <a:latin typeface="微软雅黑" panose="020B0503020204020204" charset="-122"/>
                <a:ea typeface="微软雅黑" panose="020B0503020204020204" charset="-122"/>
                <a:cs typeface="微软雅黑" panose="020B0503020204020204" charset="-122"/>
                <a:sym typeface="+mn-ea"/>
              </a:rPr>
              <a:t>独立基础</a:t>
            </a:r>
            <a:r>
              <a:rPr sz="2000" b="1">
                <a:latin typeface="微软雅黑" panose="020B0503020204020204" charset="-122"/>
                <a:ea typeface="微软雅黑" panose="020B0503020204020204" charset="-122"/>
                <a:cs typeface="微软雅黑" panose="020B0503020204020204" charset="-122"/>
                <a:sym typeface="+mn-ea"/>
              </a:rPr>
              <a:t>剪力值</a:t>
            </a:r>
            <a:r>
              <a:rPr lang="zh-CN" sz="2000" b="1">
                <a:latin typeface="微软雅黑" panose="020B0503020204020204" charset="-122"/>
                <a:ea typeface="微软雅黑" panose="020B0503020204020204" charset="-122"/>
                <a:cs typeface="微软雅黑" panose="020B0503020204020204" charset="-122"/>
                <a:sym typeface="+mn-ea"/>
              </a:rPr>
              <a:t>设计值，与单元剪力有关吗？</a:t>
            </a:r>
            <a:endParaRPr lang="zh-CN" sz="2000" b="1">
              <a:latin typeface="微软雅黑" panose="020B0503020204020204" charset="-122"/>
              <a:ea typeface="微软雅黑" panose="020B0503020204020204" charset="-122"/>
              <a:cs typeface="微软雅黑" panose="020B0503020204020204" charset="-122"/>
            </a:endParaRPr>
          </a:p>
        </p:txBody>
      </p:sp>
      <p:pic>
        <p:nvPicPr>
          <p:cNvPr id="5" name="图片 -2147482619"/>
          <p:cNvPicPr>
            <a:picLocks noChangeAspect="1"/>
          </p:cNvPicPr>
          <p:nvPr/>
        </p:nvPicPr>
        <p:blipFill>
          <a:blip r:embed="rId1"/>
          <a:stretch>
            <a:fillRect/>
          </a:stretch>
        </p:blipFill>
        <p:spPr>
          <a:xfrm>
            <a:off x="9892030" y="66675"/>
            <a:ext cx="2183765" cy="1432560"/>
          </a:xfrm>
          <a:prstGeom prst="rect">
            <a:avLst/>
          </a:prstGeom>
          <a:noFill/>
          <a:ln w="9525">
            <a:noFill/>
          </a:ln>
        </p:spPr>
      </p:pic>
      <p:pic>
        <p:nvPicPr>
          <p:cNvPr id="7" name="图片 6"/>
          <p:cNvPicPr>
            <a:picLocks noChangeAspect="1"/>
          </p:cNvPicPr>
          <p:nvPr/>
        </p:nvPicPr>
        <p:blipFill>
          <a:blip r:embed="rId2"/>
          <a:stretch>
            <a:fillRect/>
          </a:stretch>
        </p:blipFill>
        <p:spPr>
          <a:xfrm>
            <a:off x="427355" y="1172210"/>
            <a:ext cx="3388360" cy="2837180"/>
          </a:xfrm>
          <a:prstGeom prst="rect">
            <a:avLst/>
          </a:prstGeom>
        </p:spPr>
      </p:pic>
      <p:sp>
        <p:nvSpPr>
          <p:cNvPr id="8" name="文本框 7"/>
          <p:cNvSpPr txBox="1"/>
          <p:nvPr/>
        </p:nvSpPr>
        <p:spPr>
          <a:xfrm>
            <a:off x="431165" y="4747260"/>
            <a:ext cx="471297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49630" y="5923915"/>
            <a:ext cx="4294505" cy="368300"/>
          </a:xfrm>
          <a:prstGeom prst="rect">
            <a:avLst/>
          </a:prstGeom>
          <a:noFill/>
          <a:ln w="9525">
            <a:noFill/>
          </a:ln>
        </p:spPr>
        <p:txBody>
          <a:bodyPr wrap="square">
            <a:spAutoFit/>
          </a:bodyPr>
          <a:p>
            <a:pPr indent="0"/>
            <a:r>
              <a:rPr lang="en-US" b="1">
                <a:latin typeface="微软雅黑" panose="020B0503020204020204" charset="-122"/>
                <a:ea typeface="微软雅黑" panose="020B0503020204020204" charset="-122"/>
                <a:cs typeface="微软雅黑" panose="020B0503020204020204" charset="-122"/>
              </a:rPr>
              <a:t>30</a:t>
            </a:r>
            <a:r>
              <a:rPr lang="zh-CN" altLang="en-US" b="1">
                <a:latin typeface="微软雅黑" panose="020B0503020204020204" charset="-122"/>
                <a:ea typeface="微软雅黑" panose="020B0503020204020204" charset="-122"/>
                <a:cs typeface="微软雅黑" panose="020B0503020204020204" charset="-122"/>
              </a:rPr>
              <a:t>工况：</a:t>
            </a:r>
            <a:r>
              <a:rPr lang="en-US" altLang="zh-CN" b="1">
                <a:latin typeface="微软雅黑" panose="020B0503020204020204" charset="-122"/>
                <a:ea typeface="微软雅黑" panose="020B0503020204020204" charset="-122"/>
                <a:cs typeface="微软雅黑" panose="020B0503020204020204" charset="-122"/>
              </a:rPr>
              <a:t>1.3</a:t>
            </a:r>
            <a:r>
              <a:rPr lang="zh-CN" altLang="en-US" b="1">
                <a:latin typeface="微软雅黑" panose="020B0503020204020204" charset="-122"/>
                <a:ea typeface="微软雅黑" panose="020B0503020204020204" charset="-122"/>
                <a:cs typeface="微软雅黑" panose="020B0503020204020204" charset="-122"/>
              </a:rPr>
              <a:t>恒</a:t>
            </a:r>
            <a:r>
              <a:rPr lang="en-US" altLang="zh-CN" b="1">
                <a:latin typeface="微软雅黑" panose="020B0503020204020204" charset="-122"/>
                <a:ea typeface="微软雅黑" panose="020B0503020204020204" charset="-122"/>
                <a:cs typeface="微软雅黑" panose="020B0503020204020204" charset="-122"/>
              </a:rPr>
              <a:t>+1.5</a:t>
            </a:r>
            <a:r>
              <a:rPr lang="zh-CN" altLang="en-US" b="1">
                <a:latin typeface="微软雅黑" panose="020B0503020204020204" charset="-122"/>
                <a:ea typeface="微软雅黑" panose="020B0503020204020204" charset="-122"/>
                <a:cs typeface="微软雅黑" panose="020B0503020204020204" charset="-122"/>
              </a:rPr>
              <a:t>活</a:t>
            </a:r>
            <a:r>
              <a:rPr lang="en-US" altLang="zh-CN" b="1">
                <a:latin typeface="微软雅黑" panose="020B0503020204020204" charset="-122"/>
                <a:ea typeface="微软雅黑" panose="020B0503020204020204" charset="-122"/>
                <a:cs typeface="微软雅黑" panose="020B0503020204020204" charset="-122"/>
              </a:rPr>
              <a:t>+0.9Y</a:t>
            </a:r>
            <a:r>
              <a:rPr lang="zh-CN" altLang="en-US" b="1">
                <a:latin typeface="微软雅黑" panose="020B0503020204020204" charset="-122"/>
                <a:ea typeface="微软雅黑" panose="020B0503020204020204" charset="-122"/>
                <a:cs typeface="微软雅黑" panose="020B0503020204020204" charset="-122"/>
              </a:rPr>
              <a:t>风</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49630" y="4791075"/>
            <a:ext cx="8042275" cy="368300"/>
          </a:xfrm>
          <a:prstGeom prst="rect">
            <a:avLst/>
          </a:prstGeom>
          <a:noFill/>
          <a:ln w="9525">
            <a:noFill/>
          </a:ln>
        </p:spPr>
        <p:txBody>
          <a:bodyPr wrap="square">
            <a:spAutoFit/>
          </a:bodyPr>
          <a:p>
            <a:pPr indent="0"/>
            <a:r>
              <a:rPr lang="en-US" b="1">
                <a:latin typeface="微软雅黑" panose="020B0503020204020204" charset="-122"/>
                <a:ea typeface="微软雅黑" panose="020B0503020204020204" charset="-122"/>
                <a:cs typeface="微软雅黑" panose="020B0503020204020204" charset="-122"/>
              </a:rPr>
              <a:t>Dist/h0=(3.6-0.7)/1.5=0.97&lt;1</a:t>
            </a:r>
            <a:r>
              <a:rPr lang="zh-CN" altLang="en-US" b="1">
                <a:latin typeface="微软雅黑" panose="020B0503020204020204" charset="-122"/>
                <a:ea typeface="微软雅黑" panose="020B0503020204020204" charset="-122"/>
                <a:cs typeface="微软雅黑" panose="020B0503020204020204" charset="-122"/>
              </a:rPr>
              <a:t>需要验算受剪</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nvPicPr>
        <p:blipFill>
          <a:blip r:embed="rId3"/>
          <a:stretch>
            <a:fillRect/>
          </a:stretch>
        </p:blipFill>
        <p:spPr>
          <a:xfrm>
            <a:off x="9892030" y="1648460"/>
            <a:ext cx="2023745" cy="3952240"/>
          </a:xfrm>
          <a:prstGeom prst="rect">
            <a:avLst/>
          </a:prstGeom>
        </p:spPr>
      </p:pic>
      <p:cxnSp>
        <p:nvCxnSpPr>
          <p:cNvPr id="15" name="直接连接符 14"/>
          <p:cNvCxnSpPr/>
          <p:nvPr/>
        </p:nvCxnSpPr>
        <p:spPr>
          <a:xfrm flipH="1">
            <a:off x="1454150" y="1594485"/>
            <a:ext cx="19050" cy="183832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21995" y="2518410"/>
            <a:ext cx="714375" cy="9525"/>
          </a:xfrm>
          <a:prstGeom prst="straightConnector1">
            <a:avLst/>
          </a:prstGeom>
          <a:ln w="2222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69620" y="2184400"/>
            <a:ext cx="638810" cy="368300"/>
          </a:xfrm>
          <a:prstGeom prst="rect">
            <a:avLst/>
          </a:prstGeom>
          <a:noFill/>
        </p:spPr>
        <p:txBody>
          <a:bodyPr wrap="square" rtlCol="0">
            <a:spAutoFit/>
          </a:bodyPr>
          <a:p>
            <a:r>
              <a:rPr lang="en-US" altLang="zh-CN" b="1">
                <a:solidFill>
                  <a:srgbClr val="FFFF00"/>
                </a:solidFill>
              </a:rPr>
              <a:t>Dist</a:t>
            </a:r>
            <a:endParaRPr lang="en-US" altLang="zh-CN" b="1">
              <a:solidFill>
                <a:srgbClr val="FFFF00"/>
              </a:solidFill>
            </a:endParaRPr>
          </a:p>
        </p:txBody>
      </p:sp>
      <p:sp>
        <p:nvSpPr>
          <p:cNvPr id="18" name="文本框 17"/>
          <p:cNvSpPr txBox="1"/>
          <p:nvPr/>
        </p:nvSpPr>
        <p:spPr>
          <a:xfrm>
            <a:off x="431165" y="4177030"/>
            <a:ext cx="3352165" cy="645160"/>
          </a:xfrm>
          <a:prstGeom prst="rect">
            <a:avLst/>
          </a:prstGeom>
          <a:noFill/>
        </p:spPr>
        <p:txBody>
          <a:bodyPr wrap="square" rtlCol="0" anchor="t">
            <a:spAutoFit/>
          </a:bodyPr>
          <a:p>
            <a:pPr indent="0"/>
            <a:r>
              <a:rPr lang="zh-CN" altLang="en-US" b="1">
                <a:latin typeface="宋体" panose="02010600030101010101" pitchFamily="2" charset="-122"/>
                <a:ea typeface="宋体" panose="02010600030101010101" pitchFamily="2" charset="-122"/>
                <a:cs typeface="宋体" panose="02010600030101010101" pitchFamily="2" charset="-122"/>
                <a:sym typeface="+mn-ea"/>
              </a:rPr>
              <a:t>尺寸</a:t>
            </a:r>
            <a:r>
              <a:rPr lang="en-US" b="1">
                <a:latin typeface="宋体" panose="02010600030101010101" pitchFamily="2" charset="-122"/>
                <a:ea typeface="宋体" panose="02010600030101010101" pitchFamily="2" charset="-122"/>
                <a:cs typeface="宋体" panose="02010600030101010101" pitchFamily="2" charset="-122"/>
                <a:sym typeface="+mn-ea"/>
              </a:rPr>
              <a:t>3600x3600x1550</a:t>
            </a:r>
            <a:r>
              <a:rPr lang="zh-CN" b="1">
                <a:latin typeface="宋体" panose="02010600030101010101" pitchFamily="2" charset="-122"/>
                <a:ea typeface="宋体" panose="02010600030101010101" pitchFamily="2" charset="-122"/>
                <a:cs typeface="宋体" panose="02010600030101010101" pitchFamily="2" charset="-122"/>
                <a:sym typeface="+mn-ea"/>
              </a:rPr>
              <a:t>，</a:t>
            </a:r>
            <a:endParaRPr lang="zh-CN" b="1">
              <a:latin typeface="宋体" panose="02010600030101010101" pitchFamily="2" charset="-122"/>
              <a:ea typeface="宋体" panose="02010600030101010101" pitchFamily="2" charset="-122"/>
              <a:cs typeface="宋体" panose="02010600030101010101" pitchFamily="2" charset="-122"/>
            </a:endParaRPr>
          </a:p>
          <a:p>
            <a:pPr indent="0"/>
            <a:r>
              <a:rPr lang="zh-CN" b="1">
                <a:latin typeface="宋体" panose="02010600030101010101" pitchFamily="2" charset="-122"/>
                <a:ea typeface="宋体" panose="02010600030101010101" pitchFamily="2" charset="-122"/>
                <a:cs typeface="宋体" panose="02010600030101010101" pitchFamily="2" charset="-122"/>
                <a:sym typeface="+mn-ea"/>
              </a:rPr>
              <a:t>柱</a:t>
            </a:r>
            <a:r>
              <a:rPr lang="en-US" b="1">
                <a:latin typeface="宋体" panose="02010600030101010101" pitchFamily="2" charset="-122"/>
                <a:ea typeface="宋体" panose="02010600030101010101" pitchFamily="2" charset="-122"/>
                <a:cs typeface="宋体" panose="02010600030101010101" pitchFamily="2" charset="-122"/>
                <a:sym typeface="+mn-ea"/>
              </a:rPr>
              <a:t>700x700</a:t>
            </a:r>
            <a:r>
              <a:rPr lang="zh-CN"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27" name="文本框 26"/>
          <p:cNvSpPr txBox="1"/>
          <p:nvPr/>
        </p:nvSpPr>
        <p:spPr>
          <a:xfrm>
            <a:off x="849630" y="5219065"/>
            <a:ext cx="6049645" cy="64516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有限元基础，基底反力求解剪力设计</a:t>
            </a:r>
            <a:r>
              <a:rPr lang="zh-CN" altLang="en-US" b="1">
                <a:latin typeface="微软雅黑" panose="020B0503020204020204" charset="-122"/>
                <a:ea typeface="微软雅黑" panose="020B0503020204020204" charset="-122"/>
                <a:cs typeface="微软雅黑" panose="020B0503020204020204" charset="-122"/>
                <a:sym typeface="+mn-ea"/>
              </a:rPr>
              <a:t>值，</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并扣除自重、覆土重、板面恒载在计算截面产生的剪力。</a:t>
            </a:r>
            <a:endParaRPr lang="zh-CN" altLang="en-US"/>
          </a:p>
        </p:txBody>
      </p:sp>
      <p:pic>
        <p:nvPicPr>
          <p:cNvPr id="6" name="图片 5"/>
          <p:cNvPicPr>
            <a:picLocks noChangeAspect="1"/>
          </p:cNvPicPr>
          <p:nvPr>
            <p:custDataLst>
              <p:tags r:id="rId4"/>
            </p:custDataLst>
          </p:nvPr>
        </p:nvPicPr>
        <p:blipFill>
          <a:blip r:embed="rId5"/>
          <a:stretch>
            <a:fillRect/>
          </a:stretch>
        </p:blipFill>
        <p:spPr>
          <a:xfrm>
            <a:off x="4163695" y="1206500"/>
            <a:ext cx="5142473" cy="3286800"/>
          </a:xfrm>
          <a:prstGeom prst="rect">
            <a:avLst/>
          </a:prstGeom>
          <a:ln>
            <a:solidFill>
              <a:srgbClr val="1B16DA"/>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5" name="文本框 4"/>
          <p:cNvSpPr txBox="1"/>
          <p:nvPr/>
        </p:nvSpPr>
        <p:spPr>
          <a:xfrm>
            <a:off x="546735" y="648335"/>
            <a:ext cx="5077460" cy="460375"/>
          </a:xfrm>
          <a:prstGeom prst="rect">
            <a:avLst/>
          </a:prstGeom>
          <a:noFill/>
          <a:ln w="9525">
            <a:noFill/>
          </a:ln>
        </p:spPr>
        <p:txBody>
          <a:bodyPr wrap="square">
            <a:spAutoFit/>
          </a:bodyPr>
          <a:p>
            <a:pPr marL="342900" indent="-342900">
              <a:buFont typeface="Wingdings" panose="05000000000000000000" charset="0"/>
              <a:buChar char="Ø"/>
            </a:pPr>
            <a:r>
              <a:rPr lang="zh-CN" altLang="en-US" sz="2400" b="1" dirty="0">
                <a:latin typeface="微软雅黑" panose="020B0503020204020204" charset="-122"/>
                <a:ea typeface="微软雅黑" panose="020B0503020204020204" charset="-122"/>
                <a:cs typeface="微软雅黑" panose="020B0503020204020204" charset="-122"/>
                <a:sym typeface="+mn-ea"/>
              </a:rPr>
              <a:t>独立基础剪力设计值</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10"/>
          <p:cNvSpPr txBox="1"/>
          <p:nvPr/>
        </p:nvSpPr>
        <p:spPr>
          <a:xfrm>
            <a:off x="753745" y="20955"/>
            <a:ext cx="6308090" cy="460375"/>
          </a:xfrm>
          <a:prstGeom prst="rect">
            <a:avLst/>
          </a:prstGeom>
          <a:noFill/>
        </p:spPr>
        <p:txBody>
          <a:bodyPr wrap="square" rtlCol="0">
            <a:spAutoFit/>
          </a:bodyPr>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剪力设计值的计算</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3" name="图片 12"/>
          <p:cNvPicPr>
            <a:picLocks noChangeAspect="1"/>
          </p:cNvPicPr>
          <p:nvPr/>
        </p:nvPicPr>
        <p:blipFill>
          <a:blip r:embed="rId1"/>
          <a:stretch>
            <a:fillRect/>
          </a:stretch>
        </p:blipFill>
        <p:spPr>
          <a:xfrm>
            <a:off x="5974080" y="1007745"/>
            <a:ext cx="2952115" cy="2595245"/>
          </a:xfrm>
          <a:prstGeom prst="rect">
            <a:avLst/>
          </a:prstGeom>
          <a:ln>
            <a:solidFill>
              <a:schemeClr val="accent1"/>
            </a:solidFill>
          </a:ln>
        </p:spPr>
      </p:pic>
      <p:pic>
        <p:nvPicPr>
          <p:cNvPr id="14" name="图片 13"/>
          <p:cNvPicPr>
            <a:picLocks noChangeAspect="1"/>
          </p:cNvPicPr>
          <p:nvPr/>
        </p:nvPicPr>
        <p:blipFill>
          <a:blip r:embed="rId2"/>
          <a:srcRect t="-737" b="40881"/>
          <a:stretch>
            <a:fillRect/>
          </a:stretch>
        </p:blipFill>
        <p:spPr>
          <a:xfrm>
            <a:off x="458470" y="1275715"/>
            <a:ext cx="5424805" cy="2059305"/>
          </a:xfrm>
          <a:prstGeom prst="rect">
            <a:avLst/>
          </a:prstGeom>
          <a:ln>
            <a:solidFill>
              <a:schemeClr val="accent1"/>
            </a:solidFill>
          </a:ln>
        </p:spPr>
      </p:pic>
      <p:cxnSp>
        <p:nvCxnSpPr>
          <p:cNvPr id="18" name="直接连接符 17"/>
          <p:cNvCxnSpPr/>
          <p:nvPr/>
        </p:nvCxnSpPr>
        <p:spPr>
          <a:xfrm>
            <a:off x="4142740" y="2974975"/>
            <a:ext cx="1642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610360" y="3274695"/>
            <a:ext cx="977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363980" y="1526540"/>
            <a:ext cx="4316095" cy="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57225" y="2073910"/>
            <a:ext cx="953135" cy="368300"/>
          </a:xfrm>
          <a:prstGeom prst="rect">
            <a:avLst/>
          </a:prstGeom>
          <a:noFill/>
        </p:spPr>
        <p:txBody>
          <a:bodyPr wrap="square" rtlCol="0" anchor="t">
            <a:spAutoFit/>
          </a:bodyPr>
          <a:p>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《地规》</a:t>
            </a: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16" name="图片 15"/>
          <p:cNvPicPr>
            <a:picLocks noChangeAspect="1"/>
          </p:cNvPicPr>
          <p:nvPr/>
        </p:nvPicPr>
        <p:blipFill>
          <a:blip r:embed="rId3"/>
          <a:stretch>
            <a:fillRect/>
          </a:stretch>
        </p:blipFill>
        <p:spPr>
          <a:xfrm>
            <a:off x="9017000" y="953770"/>
            <a:ext cx="3063875" cy="2649220"/>
          </a:xfrm>
          <a:prstGeom prst="rect">
            <a:avLst/>
          </a:prstGeom>
          <a:ln>
            <a:solidFill>
              <a:schemeClr val="accent1"/>
            </a:solidFill>
          </a:ln>
        </p:spPr>
      </p:pic>
      <p:sp>
        <p:nvSpPr>
          <p:cNvPr id="3" name="文本框 2"/>
          <p:cNvSpPr txBox="1"/>
          <p:nvPr/>
        </p:nvSpPr>
        <p:spPr>
          <a:xfrm>
            <a:off x="586105" y="3442970"/>
            <a:ext cx="2512695" cy="398780"/>
          </a:xfrm>
          <a:prstGeom prst="rect">
            <a:avLst/>
          </a:prstGeom>
          <a:noFill/>
        </p:spPr>
        <p:txBody>
          <a:bodyPr wrap="square" rtlCol="0" anchor="t">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sym typeface="+mn-ea"/>
              </a:rPr>
              <a:t>刚体基础</a:t>
            </a:r>
            <a:endParaRPr lang="zh-CN" altLang="en-US" sz="2000"/>
          </a:p>
        </p:txBody>
      </p:sp>
      <p:sp>
        <p:nvSpPr>
          <p:cNvPr id="11" name="文本框 10"/>
          <p:cNvSpPr txBox="1"/>
          <p:nvPr/>
        </p:nvSpPr>
        <p:spPr>
          <a:xfrm>
            <a:off x="586105" y="4427855"/>
            <a:ext cx="10821035" cy="398780"/>
          </a:xfrm>
          <a:prstGeom prst="rect">
            <a:avLst/>
          </a:prstGeom>
          <a:noFill/>
        </p:spPr>
        <p:txBody>
          <a:bodyPr wrap="square" rtlCol="0" anchor="t">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sym typeface="+mn-ea"/>
              </a:rPr>
              <a:t>有限元基础（</a:t>
            </a:r>
            <a:r>
              <a:rPr lang="en-US" altLang="zh-CN" sz="2000" b="1">
                <a:solidFill>
                  <a:srgbClr val="120CFC"/>
                </a:solidFill>
                <a:latin typeface="微软雅黑" panose="020B0503020204020204" charset="-122"/>
                <a:ea typeface="微软雅黑" panose="020B0503020204020204" charset="-122"/>
                <a:cs typeface="微软雅黑" panose="020B0503020204020204" charset="-122"/>
                <a:sym typeface="+mn-ea"/>
              </a:rPr>
              <a:t>筏板中</a:t>
            </a:r>
            <a:r>
              <a:rPr lang="zh-CN" altLang="en-US" sz="2000" b="1">
                <a:solidFill>
                  <a:srgbClr val="120CFC"/>
                </a:solidFill>
                <a:latin typeface="微软雅黑" panose="020B0503020204020204" charset="-122"/>
                <a:ea typeface="微软雅黑" panose="020B0503020204020204" charset="-122"/>
                <a:cs typeface="微软雅黑" panose="020B0503020204020204" charset="-122"/>
                <a:sym typeface="+mn-ea"/>
              </a:rPr>
              <a:t>的独基、承台</a:t>
            </a:r>
            <a:r>
              <a:rPr lang="en-US" altLang="zh-CN" sz="2000" b="1">
                <a:solidFill>
                  <a:srgbClr val="120CFC"/>
                </a:solidFill>
                <a:latin typeface="微软雅黑" panose="020B0503020204020204" charset="-122"/>
                <a:ea typeface="微软雅黑" panose="020B0503020204020204" charset="-122"/>
                <a:cs typeface="微软雅黑" panose="020B0503020204020204" charset="-122"/>
                <a:sym typeface="+mn-ea"/>
              </a:rPr>
              <a:t>强制按有限元</a:t>
            </a:r>
            <a:r>
              <a:rPr lang="zh-CN" altLang="en-US" sz="2000" b="1">
                <a:solidFill>
                  <a:srgbClr val="120CFC"/>
                </a:solidFill>
                <a:latin typeface="微软雅黑" panose="020B0503020204020204" charset="-122"/>
                <a:ea typeface="微软雅黑" panose="020B0503020204020204" charset="-122"/>
                <a:cs typeface="微软雅黑" panose="020B0503020204020204" charset="-122"/>
                <a:sym typeface="+mn-ea"/>
              </a:rPr>
              <a:t>计算</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949960" y="3950970"/>
            <a:ext cx="3328670"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规范算法，基底净反力求解；</a:t>
            </a:r>
            <a:endParaRPr lang="zh-CN" altLang="en-US"/>
          </a:p>
        </p:txBody>
      </p:sp>
      <p:cxnSp>
        <p:nvCxnSpPr>
          <p:cNvPr id="21" name="直接箭头连接符 20"/>
          <p:cNvCxnSpPr/>
          <p:nvPr/>
        </p:nvCxnSpPr>
        <p:spPr>
          <a:xfrm flipV="1">
            <a:off x="3524885" y="5137150"/>
            <a:ext cx="900000" cy="3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654425" y="4763135"/>
            <a:ext cx="640080" cy="368300"/>
          </a:xfrm>
          <a:prstGeom prst="rect">
            <a:avLst/>
          </a:prstGeom>
          <a:noFill/>
        </p:spPr>
        <p:txBody>
          <a:bodyPr wrap="none" rtlCol="0" anchor="t">
            <a:spAutoFit/>
          </a:bodyPr>
          <a:p>
            <a:r>
              <a:rPr lang="zh-CN" altLang="en-US" b="1">
                <a:sym typeface="+mn-ea"/>
              </a:rPr>
              <a:t>勾选</a:t>
            </a:r>
            <a:endParaRPr lang="zh-CN" altLang="en-US"/>
          </a:p>
        </p:txBody>
      </p:sp>
      <p:sp>
        <p:nvSpPr>
          <p:cNvPr id="23" name="文本框 22"/>
          <p:cNvSpPr txBox="1"/>
          <p:nvPr/>
        </p:nvSpPr>
        <p:spPr>
          <a:xfrm>
            <a:off x="4711065" y="4950460"/>
            <a:ext cx="3328670" cy="36830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规范算法，基底净反力求解；</a:t>
            </a:r>
            <a:endParaRPr lang="zh-CN" altLang="en-US"/>
          </a:p>
        </p:txBody>
      </p:sp>
      <p:cxnSp>
        <p:nvCxnSpPr>
          <p:cNvPr id="24" name="直接箭头连接符 23"/>
          <p:cNvCxnSpPr/>
          <p:nvPr/>
        </p:nvCxnSpPr>
        <p:spPr>
          <a:xfrm flipV="1">
            <a:off x="3537585" y="5912485"/>
            <a:ext cx="900000" cy="3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62985" y="5536565"/>
            <a:ext cx="868680" cy="368300"/>
          </a:xfrm>
          <a:prstGeom prst="rect">
            <a:avLst/>
          </a:prstGeom>
          <a:noFill/>
        </p:spPr>
        <p:txBody>
          <a:bodyPr wrap="none" rtlCol="0" anchor="t">
            <a:spAutoFit/>
          </a:bodyPr>
          <a:p>
            <a:r>
              <a:rPr lang="zh-CN" altLang="en-US" b="1">
                <a:sym typeface="+mn-ea"/>
              </a:rPr>
              <a:t>不勾选</a:t>
            </a:r>
            <a:endParaRPr lang="zh-CN" altLang="en-US"/>
          </a:p>
        </p:txBody>
      </p:sp>
      <p:cxnSp>
        <p:nvCxnSpPr>
          <p:cNvPr id="26" name="直接连接符 25"/>
          <p:cNvCxnSpPr/>
          <p:nvPr/>
        </p:nvCxnSpPr>
        <p:spPr>
          <a:xfrm>
            <a:off x="3524885" y="5124450"/>
            <a:ext cx="0" cy="79565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711065" y="5729605"/>
            <a:ext cx="6049645" cy="645160"/>
          </a:xfrm>
          <a:prstGeom prst="rect">
            <a:avLst/>
          </a:prstGeom>
          <a:noFill/>
        </p:spPr>
        <p:txBody>
          <a:bodyPr wrap="squar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基底反力求解，</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并扣除自重、覆土重、板面恒载在计算截面产生的剪力。</a:t>
            </a:r>
            <a:endParaRPr lang="zh-CN" altLang="en-US"/>
          </a:p>
        </p:txBody>
      </p:sp>
      <p:cxnSp>
        <p:nvCxnSpPr>
          <p:cNvPr id="29" name="直接箭头连接符 28"/>
          <p:cNvCxnSpPr/>
          <p:nvPr/>
        </p:nvCxnSpPr>
        <p:spPr>
          <a:xfrm>
            <a:off x="921385" y="5517515"/>
            <a:ext cx="256032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a:stretch>
            <a:fillRect/>
          </a:stretch>
        </p:blipFill>
        <p:spPr>
          <a:xfrm>
            <a:off x="880745" y="5080635"/>
            <a:ext cx="2514600" cy="381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6115685" y="556260"/>
            <a:ext cx="1349375" cy="398780"/>
          </a:xfrm>
          <a:prstGeom prst="rect">
            <a:avLst/>
          </a:prstGeom>
          <a:noFill/>
          <a:ln w="9525">
            <a:noFill/>
          </a:ln>
        </p:spPr>
        <p:txBody>
          <a:bodyPr wrap="square">
            <a:spAutoFit/>
          </a:bodyPr>
          <a:p>
            <a:pPr indent="0"/>
            <a:r>
              <a:rPr lang="en-US" sz="2000" b="1">
                <a:latin typeface="微软雅黑" panose="020B0503020204020204" charset="-122"/>
                <a:ea typeface="微软雅黑" panose="020B0503020204020204" charset="-122"/>
                <a:cs typeface="微软雅黑" panose="020B0503020204020204" charset="-122"/>
              </a:rPr>
              <a:t>X+</a:t>
            </a:r>
            <a:endParaRPr lang="en-US" sz="2000" b="1">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6253480" y="3415030"/>
            <a:ext cx="2823845" cy="368300"/>
          </a:xfrm>
          <a:prstGeom prst="rect">
            <a:avLst/>
          </a:prstGeom>
          <a:noFill/>
        </p:spPr>
        <p:txBody>
          <a:bodyPr wrap="none" rtlCol="0" anchor="t">
            <a:spAutoFit/>
          </a:bodyPr>
          <a:p>
            <a:r>
              <a:rPr lang="en-US" altLang="zh-CN" b="1">
                <a:latin typeface="宋体" panose="02010600030101010101" pitchFamily="2" charset="-122"/>
                <a:ea typeface="宋体" panose="02010600030101010101" pitchFamily="2" charset="-122"/>
                <a:cs typeface="宋体" panose="02010600030101010101" pitchFamily="2" charset="-122"/>
                <a:sym typeface="+mn-ea"/>
              </a:rPr>
              <a:t>A</a:t>
            </a:r>
            <a:r>
              <a:rPr lang="zh-CN" altLang="en-US" b="1" baseline="-25000">
                <a:latin typeface="宋体" panose="02010600030101010101" pitchFamily="2" charset="-122"/>
                <a:ea typeface="宋体" panose="02010600030101010101" pitchFamily="2" charset="-122"/>
                <a:cs typeface="宋体" panose="02010600030101010101" pitchFamily="2" charset="-122"/>
                <a:sym typeface="+mn-ea"/>
              </a:rPr>
              <a:t>阴</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3.6x</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3.6-0.7</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/2=5.22</a:t>
            </a:r>
            <a:endParaRPr lang="en-US" altLang="zh-CN" sz="16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18"/>
          <p:cNvSpPr txBox="1"/>
          <p:nvPr/>
        </p:nvSpPr>
        <p:spPr>
          <a:xfrm>
            <a:off x="9239250" y="3429000"/>
            <a:ext cx="2427605" cy="368300"/>
          </a:xfrm>
          <a:prstGeom prst="rect">
            <a:avLst/>
          </a:prstGeom>
          <a:noFill/>
        </p:spPr>
        <p:txBody>
          <a:bodyPr wrap="square" rtlCol="0" anchor="t">
            <a:spAutoFit/>
          </a:bodyPr>
          <a:p>
            <a:r>
              <a:rPr lang="en-US" altLang="zh-CN" b="1">
                <a:latin typeface="宋体" panose="02010600030101010101" pitchFamily="2" charset="-122"/>
                <a:ea typeface="宋体" panose="02010600030101010101" pitchFamily="2" charset="-122"/>
                <a:cs typeface="宋体" panose="02010600030101010101" pitchFamily="2" charset="-122"/>
                <a:sym typeface="+mn-ea"/>
              </a:rPr>
              <a:t>A1</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=3.6x3.6/2=6.48</a:t>
            </a:r>
            <a:endParaRPr lang="en-US" altLang="zh-CN" sz="16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文本框 19"/>
          <p:cNvSpPr txBox="1"/>
          <p:nvPr/>
        </p:nvSpPr>
        <p:spPr>
          <a:xfrm>
            <a:off x="6253480" y="3691255"/>
            <a:ext cx="4545330" cy="368300"/>
          </a:xfrm>
          <a:prstGeom prst="rect">
            <a:avLst/>
          </a:prstGeom>
          <a:noFill/>
        </p:spPr>
        <p:txBody>
          <a:bodyPr wrap="square" rtlCol="0" anchor="t">
            <a:spAutoFit/>
          </a:bodyPr>
          <a:p>
            <a:r>
              <a:rPr lang="en-US" b="1">
                <a:solidFill>
                  <a:srgbClr val="000000"/>
                </a:solidFill>
                <a:latin typeface="宋体" panose="02010600030101010101" pitchFamily="2" charset="-122"/>
                <a:sym typeface="+mn-ea"/>
              </a:rPr>
              <a:t>V</a:t>
            </a:r>
            <a:r>
              <a:rPr lang="en-US" b="1" baseline="-25000">
                <a:solidFill>
                  <a:srgbClr val="000000"/>
                </a:solidFill>
                <a:latin typeface="宋体" panose="02010600030101010101" pitchFamily="2" charset="-122"/>
                <a:sym typeface="+mn-ea"/>
              </a:rPr>
              <a:t>S</a:t>
            </a:r>
            <a:r>
              <a:rPr lang="en-US" b="1">
                <a:solidFill>
                  <a:srgbClr val="000000"/>
                </a:solidFill>
                <a:latin typeface="宋体" panose="02010600030101010101" pitchFamily="2" charset="-122"/>
                <a:sym typeface="+mn-ea"/>
              </a:rPr>
              <a:t>’</a:t>
            </a:r>
            <a:r>
              <a:rPr lang="en-US" sz="1600" b="1">
                <a:solidFill>
                  <a:srgbClr val="000000"/>
                </a:solidFill>
                <a:latin typeface="宋体" panose="02010600030101010101" pitchFamily="2" charset="-122"/>
                <a:sym typeface="+mn-ea"/>
              </a:rPr>
              <a:t>=</a:t>
            </a:r>
            <a:r>
              <a:rPr lang="en-US" sz="1600" b="1">
                <a:solidFill>
                  <a:srgbClr val="000000"/>
                </a:solidFill>
                <a:latin typeface="Arial" panose="020B0604020202020204" pitchFamily="34" charset="0"/>
                <a:cs typeface="Arial" panose="020B0604020202020204" pitchFamily="34" charset="0"/>
                <a:sym typeface="+mn-ea"/>
              </a:rPr>
              <a:t>Σ</a:t>
            </a:r>
            <a:r>
              <a:rPr lang="en-US" sz="1600" b="1">
                <a:solidFill>
                  <a:srgbClr val="000000"/>
                </a:solidFill>
                <a:latin typeface="宋体" panose="02010600030101010101" pitchFamily="2" charset="-122"/>
                <a:sym typeface="+mn-ea"/>
              </a:rPr>
              <a:t>Pix</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A</a:t>
            </a:r>
            <a:r>
              <a:rPr lang="zh-CN" altLang="en-US" sz="1600" b="1" baseline="-25000">
                <a:latin typeface="宋体" panose="02010600030101010101" pitchFamily="2" charset="-122"/>
                <a:ea typeface="宋体" panose="02010600030101010101" pitchFamily="2" charset="-122"/>
                <a:cs typeface="宋体" panose="02010600030101010101" pitchFamily="2" charset="-122"/>
                <a:sym typeface="+mn-ea"/>
              </a:rPr>
              <a:t>阴</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/A1</a:t>
            </a:r>
            <a:r>
              <a:rPr lang="en-US" sz="1600" b="1">
                <a:solidFill>
                  <a:srgbClr val="000000"/>
                </a:solidFill>
                <a:latin typeface="宋体" panose="02010600030101010101" pitchFamily="2" charset="-122"/>
                <a:sym typeface="+mn-ea"/>
              </a:rPr>
              <a:t>=</a:t>
            </a:r>
            <a:r>
              <a:rPr lang="en-US" altLang="zh-CN" sz="1600" b="1">
                <a:solidFill>
                  <a:srgbClr val="000000"/>
                </a:solidFill>
                <a:latin typeface="宋体" panose="02010600030101010101" pitchFamily="2" charset="-122"/>
                <a:sym typeface="+mn-ea"/>
              </a:rPr>
              <a:t>5576.85</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x5.22/6.48=4492.46</a:t>
            </a:r>
            <a:endParaRPr lang="zh-CN" altLang="en-US" sz="1600" b="1">
              <a:latin typeface="宋体" panose="02010600030101010101" pitchFamily="2" charset="-122"/>
              <a:ea typeface="宋体" panose="02010600030101010101" pitchFamily="2" charset="-122"/>
              <a:cs typeface="宋体" panose="02010600030101010101" pitchFamily="2" charset="-122"/>
            </a:endParaRPr>
          </a:p>
        </p:txBody>
      </p:sp>
      <p:pic>
        <p:nvPicPr>
          <p:cNvPr id="39" name="图片 38"/>
          <p:cNvPicPr>
            <a:picLocks noChangeAspect="1"/>
          </p:cNvPicPr>
          <p:nvPr/>
        </p:nvPicPr>
        <p:blipFill>
          <a:blip r:embed="rId1"/>
          <a:stretch>
            <a:fillRect/>
          </a:stretch>
        </p:blipFill>
        <p:spPr>
          <a:xfrm>
            <a:off x="162560" y="1221105"/>
            <a:ext cx="1627505" cy="1646555"/>
          </a:xfrm>
          <a:prstGeom prst="rect">
            <a:avLst/>
          </a:prstGeom>
        </p:spPr>
      </p:pic>
      <p:sp>
        <p:nvSpPr>
          <p:cNvPr id="44" name="文本框 43"/>
          <p:cNvSpPr txBox="1"/>
          <p:nvPr/>
        </p:nvSpPr>
        <p:spPr>
          <a:xfrm>
            <a:off x="11356975" y="3322955"/>
            <a:ext cx="309880" cy="368300"/>
          </a:xfrm>
          <a:prstGeom prst="rect">
            <a:avLst/>
          </a:prstGeom>
          <a:noFill/>
        </p:spPr>
        <p:txBody>
          <a:bodyPr wrap="none" rtlCol="0">
            <a:spAutoFit/>
          </a:bodyPr>
          <a:p>
            <a:endParaRPr lang="zh-CN" altLang="en-US"/>
          </a:p>
        </p:txBody>
      </p:sp>
      <p:sp>
        <p:nvSpPr>
          <p:cNvPr id="45" name="文本框 44"/>
          <p:cNvSpPr txBox="1"/>
          <p:nvPr/>
        </p:nvSpPr>
        <p:spPr>
          <a:xfrm>
            <a:off x="314960" y="2985770"/>
            <a:ext cx="1208405" cy="368300"/>
          </a:xfrm>
          <a:prstGeom prst="rect">
            <a:avLst/>
          </a:prstGeom>
          <a:noFill/>
        </p:spPr>
        <p:txBody>
          <a:bodyPr wrap="square" rtlCol="0" anchor="t">
            <a:spAutoFit/>
          </a:bodyPr>
          <a:p>
            <a:pPr indent="0" algn="ctr">
              <a:buNone/>
            </a:pPr>
            <a:r>
              <a:rPr lang="zh-CN" b="1">
                <a:solidFill>
                  <a:srgbClr val="000000"/>
                </a:solidFill>
                <a:latin typeface="微软雅黑" panose="020B0503020204020204" charset="-122"/>
                <a:ea typeface="微软雅黑" panose="020B0503020204020204" charset="-122"/>
                <a:cs typeface="微软雅黑" panose="020B0503020204020204" charset="-122"/>
                <a:sym typeface="+mn-ea"/>
              </a:rPr>
              <a:t>单元编号</a:t>
            </a:r>
            <a:endParaRPr lang="zh-CN" altLang="en-US"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1000760" y="1342390"/>
            <a:ext cx="702000" cy="1422000"/>
          </a:xfrm>
          <a:prstGeom prst="rect">
            <a:avLst/>
          </a:prstGeom>
          <a:noFill/>
          <a:ln w="25400">
            <a:solidFill>
              <a:srgbClr val="1B16DA"/>
            </a:solidFill>
          </a:ln>
        </p:spPr>
        <p:txBody>
          <a:bodyPr vert="eaVert" wrap="square" rtlCol="0">
            <a:spAutoFit/>
          </a:bodyPr>
          <a:p>
            <a:endParaRPr lang="zh-CN" altLang="en-US"/>
          </a:p>
        </p:txBody>
      </p:sp>
      <p:sp>
        <p:nvSpPr>
          <p:cNvPr id="47" name="文本框 46"/>
          <p:cNvSpPr txBox="1"/>
          <p:nvPr/>
        </p:nvSpPr>
        <p:spPr>
          <a:xfrm>
            <a:off x="314960" y="579120"/>
            <a:ext cx="3554730" cy="398780"/>
          </a:xfrm>
          <a:prstGeom prst="rect">
            <a:avLst/>
          </a:prstGeom>
          <a:noFill/>
        </p:spPr>
        <p:txBody>
          <a:bodyPr wrap="square" rtlCol="0" anchor="t">
            <a:spAutoFit/>
          </a:bodyPr>
          <a:p>
            <a:pPr marL="342900" indent="-342900" algn="l">
              <a:buFont typeface="Arial" panose="020B0604020202020204" pitchFamily="34" charset="0"/>
              <a:buChar char="•"/>
            </a:pPr>
            <a:r>
              <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rPr>
              <a:t>阴影区域总剪力</a:t>
            </a:r>
            <a:r>
              <a:rPr lang="en-US" sz="2000" b="1">
                <a:solidFill>
                  <a:srgbClr val="000000"/>
                </a:solidFill>
                <a:latin typeface="宋体" panose="02010600030101010101" pitchFamily="2" charset="-122"/>
                <a:sym typeface="+mn-ea"/>
              </a:rPr>
              <a:t>V</a:t>
            </a:r>
            <a:r>
              <a:rPr lang="en-US" sz="2000" b="1" baseline="-25000">
                <a:solidFill>
                  <a:srgbClr val="000000"/>
                </a:solidFill>
                <a:latin typeface="宋体" panose="02010600030101010101" pitchFamily="2" charset="-122"/>
                <a:sym typeface="+mn-ea"/>
              </a:rPr>
              <a:t>S</a:t>
            </a:r>
            <a:r>
              <a:rPr lang="en-US" sz="2000" b="1">
                <a:solidFill>
                  <a:srgbClr val="000000"/>
                </a:solidFill>
                <a:latin typeface="宋体" panose="02010600030101010101" pitchFamily="2" charset="-122"/>
                <a:sym typeface="+mn-ea"/>
              </a:rPr>
              <a:t>’</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2"/>
          <a:srcRect t="3551" b="2140"/>
          <a:stretch>
            <a:fillRect/>
          </a:stretch>
        </p:blipFill>
        <p:spPr>
          <a:xfrm>
            <a:off x="1949450" y="955040"/>
            <a:ext cx="3932079" cy="2520000"/>
          </a:xfrm>
          <a:prstGeom prst="rect">
            <a:avLst/>
          </a:prstGeom>
        </p:spPr>
      </p:pic>
      <p:cxnSp>
        <p:nvCxnSpPr>
          <p:cNvPr id="9" name="直接连接符 8"/>
          <p:cNvCxnSpPr/>
          <p:nvPr/>
        </p:nvCxnSpPr>
        <p:spPr>
          <a:xfrm>
            <a:off x="3234055" y="1031875"/>
            <a:ext cx="7620" cy="2394585"/>
          </a:xfrm>
          <a:prstGeom prst="line">
            <a:avLst/>
          </a:prstGeom>
          <a:ln w="28575">
            <a:solidFill>
              <a:srgbClr val="1B16DA"/>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458210" y="2228215"/>
            <a:ext cx="6324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458210" y="1021715"/>
            <a:ext cx="964800" cy="2386800"/>
          </a:xfrm>
          <a:prstGeom prst="rect">
            <a:avLst/>
          </a:prstGeom>
          <a:blipFill rotWithShape="1">
            <a:blip r:embed="rId3">
              <a:alphaModFix amt="44000"/>
            </a:blip>
            <a:tile tx="0" ty="0" sx="100000" sy="100000" flip="none" algn="tl"/>
          </a:blipFill>
          <a:ln w="15875">
            <a:solidFill>
              <a:srgbClr val="ED0DFB"/>
            </a:solidFill>
          </a:ln>
        </p:spPr>
        <p:txBody>
          <a:bodyPr vert="eaVert" wrap="square" rtlCol="0">
            <a:spAutoFit/>
          </a:bodyPr>
          <a:p>
            <a:endParaRPr lang="zh-CN" altLang="en-US"/>
          </a:p>
        </p:txBody>
      </p:sp>
      <p:graphicFrame>
        <p:nvGraphicFramePr>
          <p:cNvPr id="21" name="表格 20"/>
          <p:cNvGraphicFramePr/>
          <p:nvPr>
            <p:custDataLst>
              <p:tags r:id="rId4"/>
            </p:custDataLst>
          </p:nvPr>
        </p:nvGraphicFramePr>
        <p:xfrm>
          <a:off x="6827838" y="579120"/>
          <a:ext cx="4639945" cy="2805430"/>
        </p:xfrm>
        <a:graphic>
          <a:graphicData uri="http://schemas.openxmlformats.org/drawingml/2006/table">
            <a:tbl>
              <a:tblPr firstRow="1" bandRow="1">
                <a:tableStyleId>{5C22544A-7EE6-4342-B048-85BDC9FD1C3A}</a:tableStyleId>
              </a:tblPr>
              <a:tblGrid>
                <a:gridCol w="523240"/>
                <a:gridCol w="1238885"/>
                <a:gridCol w="761365"/>
                <a:gridCol w="800100"/>
                <a:gridCol w="1316355"/>
              </a:tblGrid>
              <a:tr h="270510">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单元号</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200" b="0">
                          <a:solidFill>
                            <a:srgbClr val="000000"/>
                          </a:solidFill>
                          <a:latin typeface="宋体" panose="02010600030101010101" pitchFamily="2" charset="-122"/>
                          <a:sym typeface="+mn-ea"/>
                        </a:rPr>
                        <a:t>单元基底压力</a:t>
                      </a:r>
                      <a:r>
                        <a:rPr lang="en-US" sz="1200" b="0">
                          <a:solidFill>
                            <a:srgbClr val="000000"/>
                          </a:solidFill>
                          <a:latin typeface="宋体" panose="02010600030101010101" pitchFamily="2" charset="-122"/>
                          <a:sym typeface="+mn-ea"/>
                        </a:rPr>
                        <a:t>pi</a:t>
                      </a:r>
                      <a:endParaRPr lang="zh-CN"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单元宽度</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en-US" sz="1200" b="0">
                          <a:solidFill>
                            <a:srgbClr val="000000"/>
                          </a:solidFill>
                          <a:latin typeface="宋体" panose="02010600030101010101" pitchFamily="2" charset="-122"/>
                        </a:rPr>
                        <a:t>bx</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单元高度</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en-US" sz="1200" b="0">
                          <a:solidFill>
                            <a:srgbClr val="000000"/>
                          </a:solidFill>
                          <a:latin typeface="宋体" panose="02010600030101010101" pitchFamily="2" charset="-122"/>
                        </a:rPr>
                        <a:t>by</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X+</a:t>
                      </a:r>
                      <a:r>
                        <a:rPr lang="zh-CN" sz="1200" b="0">
                          <a:solidFill>
                            <a:srgbClr val="000000"/>
                          </a:solidFill>
                          <a:latin typeface="Arial" panose="020B0604020202020204" pitchFamily="34" charset="0"/>
                          <a:ea typeface="宋体" panose="02010600030101010101" pitchFamily="2" charset="-122"/>
                        </a:rPr>
                        <a:t>一侧基底压力</a:t>
                      </a:r>
                      <a:r>
                        <a:rPr lang="en-US" sz="1200" b="0">
                          <a:solidFill>
                            <a:srgbClr val="000000"/>
                          </a:solidFill>
                          <a:latin typeface="宋体" panose="02010600030101010101" pitchFamily="2" charset="-122"/>
                        </a:rPr>
                        <a:t>Pi=pi*bx*by</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a:solidFill>
                            <a:srgbClr val="000000"/>
                          </a:solidFill>
                          <a:latin typeface="Arial" panose="020B0604020202020204" pitchFamily="34" charset="0"/>
                          <a:ea typeface="宋体" panose="02010600030101010101" pitchFamily="2" charset="-122"/>
                          <a:sym typeface="+mn-ea"/>
                        </a:rPr>
                        <a:t>1.3恒+1.5活+0.9Y风</a:t>
                      </a:r>
                      <a:endParaRPr lang="zh-CN"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757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613.17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823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666.63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3</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886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717.66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4</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947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767.07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5</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771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624.51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6</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838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678.78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7</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729.81</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200" b="0">
                          <a:solidFill>
                            <a:srgbClr val="000000"/>
                          </a:solidFill>
                          <a:latin typeface="宋体" panose="02010600030101010101" pitchFamily="2" charset="-122"/>
                        </a:rPr>
                        <a:t>8</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962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900</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779.22</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gridSpan="4">
                  <a:txBody>
                    <a:bodyPr/>
                    <a:p>
                      <a:pPr indent="0" algn="ctr">
                        <a:buNone/>
                      </a:pPr>
                      <a:r>
                        <a:rPr lang="en-US" altLang="zh-CN" sz="1200" b="0">
                          <a:solidFill>
                            <a:srgbClr val="000000"/>
                          </a:solidFill>
                          <a:latin typeface="宋体" panose="02010600030101010101" pitchFamily="2" charset="-122"/>
                        </a:rPr>
                        <a:t>                                    </a:t>
                      </a:r>
                      <a:r>
                        <a:rPr lang="zh-CN" altLang="en-US" sz="1200" b="0">
                          <a:solidFill>
                            <a:srgbClr val="000000"/>
                          </a:solidFill>
                          <a:latin typeface="宋体" panose="02010600030101010101" pitchFamily="2" charset="-122"/>
                        </a:rPr>
                        <a:t>合计</a:t>
                      </a:r>
                      <a:endParaRPr lang="zh-CN"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rPr>
                        <a:t>5576.85</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346710" y="3675380"/>
            <a:ext cx="5434330" cy="398780"/>
          </a:xfrm>
          <a:prstGeom prst="rect">
            <a:avLst/>
          </a:prstGeom>
          <a:noFill/>
        </p:spPr>
        <p:txBody>
          <a:bodyPr wrap="square" rtlCol="0" anchor="t">
            <a:spAutoFit/>
          </a:bodyPr>
          <a:p>
            <a:pPr marL="342900" indent="-342900" algn="l">
              <a:buFont typeface="Arial" panose="020B0604020202020204" pitchFamily="34" charset="0"/>
              <a:buChar char="•"/>
            </a:pPr>
            <a:r>
              <a:rPr lang="zh-CN" sz="2000" b="1">
                <a:solidFill>
                  <a:srgbClr val="000000"/>
                </a:solidFill>
                <a:latin typeface="微软雅黑" panose="020B0503020204020204" charset="-122"/>
                <a:ea typeface="微软雅黑" panose="020B0503020204020204" charset="-122"/>
                <a:cs typeface="微软雅黑" panose="020B0503020204020204" charset="-122"/>
                <a:sym typeface="+mn-ea"/>
              </a:rPr>
              <a:t>基础自重、板面荷载产生的剪力</a:t>
            </a:r>
            <a:r>
              <a:rPr lang="en-US" altLang="zh-CN" sz="2000" b="1">
                <a:latin typeface="宋体" panose="02010600030101010101" pitchFamily="2" charset="-122"/>
                <a:ea typeface="宋体" panose="02010600030101010101" pitchFamily="2" charset="-122"/>
                <a:sym typeface="+mn-ea"/>
              </a:rPr>
              <a:t>V</a:t>
            </a:r>
            <a:r>
              <a:rPr lang="en-US" altLang="zh-CN" sz="2000" b="1" baseline="-25000">
                <a:latin typeface="宋体" panose="02010600030101010101" pitchFamily="2" charset="-122"/>
                <a:ea typeface="宋体" panose="02010600030101010101" pitchFamily="2" charset="-122"/>
                <a:sym typeface="+mn-ea"/>
              </a:rPr>
              <a:t>G</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5"/>
          <a:stretch>
            <a:fillRect/>
          </a:stretch>
        </p:blipFill>
        <p:spPr>
          <a:xfrm>
            <a:off x="210185" y="4157980"/>
            <a:ext cx="3366770" cy="2278380"/>
          </a:xfrm>
          <a:prstGeom prst="rect">
            <a:avLst/>
          </a:prstGeom>
          <a:ln>
            <a:solidFill>
              <a:schemeClr val="accent1"/>
            </a:solidFill>
          </a:ln>
        </p:spPr>
      </p:pic>
      <p:cxnSp>
        <p:nvCxnSpPr>
          <p:cNvPr id="7" name="直接连接符 6"/>
          <p:cNvCxnSpPr/>
          <p:nvPr/>
        </p:nvCxnSpPr>
        <p:spPr>
          <a:xfrm flipH="1">
            <a:off x="2084705" y="5034915"/>
            <a:ext cx="12065" cy="97200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525395" y="5556250"/>
            <a:ext cx="0" cy="72000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099945" y="466471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994660" y="467233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513965" y="4672330"/>
            <a:ext cx="0" cy="360000"/>
          </a:xfrm>
          <a:prstGeom prst="straightConnector1">
            <a:avLst/>
          </a:prstGeom>
          <a:ln w="22225">
            <a:solidFill>
              <a:srgbClr val="1B16DA"/>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85340" y="4653280"/>
            <a:ext cx="918000" cy="9525"/>
          </a:xfrm>
          <a:prstGeom prst="line">
            <a:avLst/>
          </a:prstGeom>
          <a:ln w="22225">
            <a:solidFill>
              <a:srgbClr val="1B16DA"/>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84705" y="4244975"/>
            <a:ext cx="1293495" cy="368300"/>
          </a:xfrm>
          <a:prstGeom prst="rect">
            <a:avLst/>
          </a:prstGeom>
          <a:noFill/>
        </p:spPr>
        <p:txBody>
          <a:bodyPr wrap="square" rtlCol="0">
            <a:spAutoFit/>
          </a:bodyPr>
          <a:p>
            <a:r>
              <a:rPr lang="en-US" altLang="zh-CN">
                <a:solidFill>
                  <a:schemeClr val="bg2"/>
                </a:solidFill>
              </a:rPr>
              <a:t>q=</a:t>
            </a:r>
            <a:r>
              <a:rPr lang="en-US" altLang="zh-CN" sz="1400">
                <a:solidFill>
                  <a:schemeClr val="bg2"/>
                </a:solidFill>
              </a:rPr>
              <a:t>5kN/m2</a:t>
            </a:r>
            <a:endParaRPr lang="en-US" altLang="zh-CN" sz="1400">
              <a:solidFill>
                <a:schemeClr val="bg2"/>
              </a:solidFill>
            </a:endParaRPr>
          </a:p>
        </p:txBody>
      </p:sp>
      <p:sp>
        <p:nvSpPr>
          <p:cNvPr id="25" name="文本框 24"/>
          <p:cNvSpPr txBox="1"/>
          <p:nvPr/>
        </p:nvSpPr>
        <p:spPr>
          <a:xfrm>
            <a:off x="2593975" y="5954395"/>
            <a:ext cx="1130935" cy="368300"/>
          </a:xfrm>
          <a:prstGeom prst="rect">
            <a:avLst/>
          </a:prstGeom>
          <a:noFill/>
        </p:spPr>
        <p:txBody>
          <a:bodyPr wrap="square" rtlCol="0">
            <a:spAutoFit/>
          </a:bodyPr>
          <a:p>
            <a:r>
              <a:rPr lang="en-US" altLang="zh-CN">
                <a:solidFill>
                  <a:schemeClr val="bg2"/>
                </a:solidFill>
              </a:rPr>
              <a:t>G </a:t>
            </a:r>
            <a:r>
              <a:rPr lang="zh-CN" altLang="en-US" sz="1200">
                <a:solidFill>
                  <a:schemeClr val="bg2"/>
                </a:solidFill>
              </a:rPr>
              <a:t>基础自重</a:t>
            </a:r>
            <a:endParaRPr lang="zh-CN" altLang="en-US" sz="1200">
              <a:solidFill>
                <a:schemeClr val="bg2"/>
              </a:solidFill>
            </a:endParaRPr>
          </a:p>
        </p:txBody>
      </p:sp>
      <p:cxnSp>
        <p:nvCxnSpPr>
          <p:cNvPr id="43" name="直接箭头连接符 42"/>
          <p:cNvCxnSpPr/>
          <p:nvPr/>
        </p:nvCxnSpPr>
        <p:spPr>
          <a:xfrm>
            <a:off x="551815" y="5006975"/>
            <a:ext cx="0" cy="990000"/>
          </a:xfrm>
          <a:prstGeom prst="straightConnector1">
            <a:avLst/>
          </a:prstGeom>
          <a:ln w="22225">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69570" y="5998210"/>
            <a:ext cx="421005" cy="5715"/>
          </a:xfrm>
          <a:prstGeom prst="line">
            <a:avLst/>
          </a:prstGeom>
          <a:ln w="19050">
            <a:solidFill>
              <a:srgbClr val="17C913"/>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rot="16200000">
            <a:off x="-12700" y="5249545"/>
            <a:ext cx="718820" cy="368300"/>
          </a:xfrm>
          <a:prstGeom prst="rect">
            <a:avLst/>
          </a:prstGeom>
          <a:noFill/>
        </p:spPr>
        <p:txBody>
          <a:bodyPr wrap="square" rtlCol="0">
            <a:spAutoFit/>
          </a:bodyPr>
          <a:p>
            <a:r>
              <a:rPr lang="en-US">
                <a:solidFill>
                  <a:schemeClr val="bg2"/>
                </a:solidFill>
              </a:rPr>
              <a:t>1550</a:t>
            </a:r>
            <a:endParaRPr lang="en-US" sz="1200">
              <a:solidFill>
                <a:schemeClr val="bg2"/>
              </a:solidFill>
            </a:endParaRPr>
          </a:p>
        </p:txBody>
      </p:sp>
      <p:cxnSp>
        <p:nvCxnSpPr>
          <p:cNvPr id="60" name="直接箭头连接符 59"/>
          <p:cNvCxnSpPr/>
          <p:nvPr/>
        </p:nvCxnSpPr>
        <p:spPr>
          <a:xfrm flipV="1">
            <a:off x="2203450" y="5137785"/>
            <a:ext cx="8255" cy="5911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2211705" y="5109210"/>
            <a:ext cx="398780" cy="398780"/>
          </a:xfrm>
          <a:prstGeom prst="rect">
            <a:avLst/>
          </a:prstGeom>
          <a:noFill/>
        </p:spPr>
        <p:txBody>
          <a:bodyPr wrap="square" rtlCol="0">
            <a:spAutoFit/>
          </a:bodyPr>
          <a:p>
            <a:r>
              <a:rPr lang="en-US" altLang="zh-CN" sz="2000">
                <a:solidFill>
                  <a:schemeClr val="bg2"/>
                </a:solidFill>
                <a:latin typeface="宋体" panose="02010600030101010101" pitchFamily="2" charset="-122"/>
                <a:ea typeface="宋体" panose="02010600030101010101" pitchFamily="2" charset="-122"/>
              </a:rPr>
              <a:t>V</a:t>
            </a:r>
            <a:r>
              <a:rPr lang="en-US" altLang="zh-CN" sz="2000" baseline="-25000">
                <a:solidFill>
                  <a:schemeClr val="bg2"/>
                </a:solidFill>
                <a:latin typeface="宋体" panose="02010600030101010101" pitchFamily="2" charset="-122"/>
                <a:ea typeface="宋体" panose="02010600030101010101" pitchFamily="2" charset="-122"/>
              </a:rPr>
              <a:t>G</a:t>
            </a:r>
            <a:endParaRPr lang="en-US" altLang="zh-CN" sz="2000" baseline="-25000">
              <a:solidFill>
                <a:schemeClr val="bg2"/>
              </a:solidFill>
              <a:latin typeface="宋体" panose="02010600030101010101" pitchFamily="2" charset="-122"/>
              <a:ea typeface="宋体" panose="02010600030101010101" pitchFamily="2" charset="-122"/>
            </a:endParaRPr>
          </a:p>
        </p:txBody>
      </p:sp>
      <p:sp>
        <p:nvSpPr>
          <p:cNvPr id="40" name="文本框 39"/>
          <p:cNvSpPr txBox="1"/>
          <p:nvPr/>
        </p:nvSpPr>
        <p:spPr>
          <a:xfrm>
            <a:off x="3576955" y="4170045"/>
            <a:ext cx="3103245" cy="737235"/>
          </a:xfrm>
          <a:prstGeom prst="rect">
            <a:avLst/>
          </a:prstGeom>
          <a:noFill/>
        </p:spPr>
        <p:txBody>
          <a:bodyPr wrap="square" rtlCol="0" anchor="t">
            <a:spAutoFit/>
          </a:bodyPr>
          <a:p>
            <a:pPr indent="0"/>
            <a:r>
              <a:rPr lang="zh-CN" altLang="en-US" sz="1400" b="1">
                <a:latin typeface="宋体" panose="02010600030101010101" pitchFamily="2" charset="-122"/>
                <a:ea typeface="宋体" panose="02010600030101010101" pitchFamily="2" charset="-122"/>
                <a:cs typeface="宋体" panose="02010600030101010101" pitchFamily="2" charset="-122"/>
                <a:sym typeface="+mn-ea"/>
              </a:rPr>
              <a:t>独基</a:t>
            </a:r>
            <a:r>
              <a:rPr lang="en-US" sz="1400" b="1">
                <a:latin typeface="宋体" panose="02010600030101010101" pitchFamily="2" charset="-122"/>
                <a:ea typeface="宋体" panose="02010600030101010101" pitchFamily="2" charset="-122"/>
                <a:cs typeface="宋体" panose="02010600030101010101" pitchFamily="2" charset="-122"/>
                <a:sym typeface="+mn-ea"/>
              </a:rPr>
              <a:t>3600x3600x1550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endParaRPr>
          </a:p>
          <a:p>
            <a:pPr indent="0"/>
            <a:r>
              <a:rPr lang="zh-CN" sz="1400" b="1">
                <a:latin typeface="宋体" panose="02010600030101010101" pitchFamily="2" charset="-122"/>
                <a:ea typeface="宋体" panose="02010600030101010101" pitchFamily="2" charset="-122"/>
                <a:cs typeface="宋体" panose="02010600030101010101" pitchFamily="2" charset="-122"/>
                <a:sym typeface="+mn-ea"/>
              </a:rPr>
              <a:t>柱</a:t>
            </a:r>
            <a:r>
              <a:rPr lang="en-US" sz="1400" b="1">
                <a:latin typeface="宋体" panose="02010600030101010101" pitchFamily="2" charset="-122"/>
                <a:ea typeface="宋体" panose="02010600030101010101" pitchFamily="2" charset="-122"/>
                <a:cs typeface="宋体" panose="02010600030101010101" pitchFamily="2" charset="-122"/>
                <a:sym typeface="+mn-ea"/>
              </a:rPr>
              <a:t>700x700</a:t>
            </a:r>
            <a:r>
              <a:rPr lang="zh-CN" sz="1400" b="1">
                <a:latin typeface="宋体" panose="02010600030101010101" pitchFamily="2" charset="-122"/>
                <a:ea typeface="宋体" panose="02010600030101010101" pitchFamily="2" charset="-122"/>
                <a:cs typeface="宋体" panose="02010600030101010101" pitchFamily="2" charset="-122"/>
                <a:sym typeface="+mn-ea"/>
              </a:rPr>
              <a:t>，</a:t>
            </a:r>
            <a:endParaRPr lang="zh-CN" sz="1400" b="1">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400" b="1">
                <a:latin typeface="宋体" panose="02010600030101010101" pitchFamily="2" charset="-122"/>
                <a:ea typeface="宋体" panose="02010600030101010101" pitchFamily="2" charset="-122"/>
              </a:rPr>
              <a:t>dist=(3600-700)</a:t>
            </a:r>
            <a:r>
              <a:rPr lang="en-US" altLang="zh-CN" sz="1400" b="1">
                <a:latin typeface="宋体" panose="02010600030101010101" pitchFamily="2" charset="-122"/>
                <a:ea typeface="宋体" panose="02010600030101010101" pitchFamily="2" charset="-122"/>
              </a:rPr>
              <a:t>/2=1450</a:t>
            </a:r>
            <a:endParaRPr lang="en-US" altLang="zh-CN" sz="1400" b="1">
              <a:latin typeface="宋体" panose="02010600030101010101" pitchFamily="2" charset="-122"/>
              <a:ea typeface="宋体" panose="02010600030101010101" pitchFamily="2" charset="-122"/>
            </a:endParaRPr>
          </a:p>
        </p:txBody>
      </p:sp>
      <p:sp>
        <p:nvSpPr>
          <p:cNvPr id="30" name="文本框 29"/>
          <p:cNvSpPr txBox="1"/>
          <p:nvPr/>
        </p:nvSpPr>
        <p:spPr>
          <a:xfrm>
            <a:off x="3627120" y="4963160"/>
            <a:ext cx="3201035" cy="829945"/>
          </a:xfrm>
          <a:prstGeom prst="rect">
            <a:avLst/>
          </a:prstGeom>
          <a:noFill/>
        </p:spPr>
        <p:txBody>
          <a:bodyPr wrap="square" rtlCol="0" anchor="t">
            <a:spAutoFit/>
          </a:bodyPr>
          <a:p>
            <a:pPr algn="l"/>
            <a:r>
              <a:rPr lang="zh-CN" sz="1600" b="1">
                <a:latin typeface="微软雅黑" panose="020B0503020204020204" charset="-122"/>
                <a:ea typeface="微软雅黑" panose="020B0503020204020204" charset="-122"/>
                <a:sym typeface="+mn-ea"/>
              </a:rPr>
              <a:t>阴影区自重</a:t>
            </a:r>
            <a:endParaRPr lang="zh-CN" sz="1600" b="1">
              <a:latin typeface="微软雅黑" panose="020B0503020204020204" charset="-122"/>
              <a:ea typeface="微软雅黑" panose="020B0503020204020204" charset="-122"/>
              <a:sym typeface="+mn-ea"/>
            </a:endParaRPr>
          </a:p>
          <a:p>
            <a:pPr algn="l"/>
            <a:r>
              <a:rPr lang="en-US" altLang="zh-CN" sz="1600" b="1">
                <a:latin typeface="宋体" panose="02010600030101010101" pitchFamily="2" charset="-122"/>
                <a:ea typeface="宋体" panose="02010600030101010101" pitchFamily="2" charset="-122"/>
                <a:sym typeface="+mn-ea"/>
              </a:rPr>
              <a:t>Gk=25x1.45x1.55x3.6</a:t>
            </a:r>
            <a:endParaRPr lang="en-US" altLang="zh-CN" sz="1600" b="1">
              <a:latin typeface="宋体" panose="02010600030101010101" pitchFamily="2" charset="-122"/>
              <a:ea typeface="宋体" panose="02010600030101010101" pitchFamily="2" charset="-122"/>
              <a:sym typeface="+mn-ea"/>
            </a:endParaRPr>
          </a:p>
          <a:p>
            <a:pPr algn="l"/>
            <a:r>
              <a:rPr lang="en-US" altLang="zh-CN" sz="1600" b="1">
                <a:latin typeface="宋体" panose="02010600030101010101" pitchFamily="2" charset="-122"/>
                <a:ea typeface="宋体" panose="02010600030101010101" pitchFamily="2" charset="-122"/>
                <a:sym typeface="+mn-ea"/>
              </a:rPr>
              <a:t>  =202.275</a:t>
            </a:r>
            <a:r>
              <a:rPr lang="en-US" altLang="zh-CN" sz="1600" b="1">
                <a:latin typeface="宋体" panose="02010600030101010101" pitchFamily="2" charset="-122"/>
                <a:ea typeface="宋体" panose="02010600030101010101" pitchFamily="2" charset="-122"/>
                <a:sym typeface="+mn-ea"/>
              </a:rPr>
              <a:t> kN</a:t>
            </a:r>
            <a:endParaRPr lang="en-US" altLang="zh-CN" sz="1600" b="1">
              <a:latin typeface="宋体" panose="02010600030101010101" pitchFamily="2" charset="-122"/>
              <a:ea typeface="宋体" panose="02010600030101010101" pitchFamily="2" charset="-122"/>
              <a:sym typeface="+mn-ea"/>
            </a:endParaRPr>
          </a:p>
        </p:txBody>
      </p:sp>
      <p:sp>
        <p:nvSpPr>
          <p:cNvPr id="31" name="文本框 30"/>
          <p:cNvSpPr txBox="1"/>
          <p:nvPr/>
        </p:nvSpPr>
        <p:spPr>
          <a:xfrm>
            <a:off x="3674745" y="5846445"/>
            <a:ext cx="2343150" cy="583565"/>
          </a:xfrm>
          <a:prstGeom prst="rect">
            <a:avLst/>
          </a:prstGeom>
          <a:noFill/>
        </p:spPr>
        <p:txBody>
          <a:bodyPr wrap="none" rtlCol="0" anchor="t">
            <a:spAutoFit/>
          </a:bodyPr>
          <a:p>
            <a:r>
              <a:rPr lang="zh-CN" altLang="en-US" sz="1600" b="1">
                <a:latin typeface="微软雅黑" panose="020B0503020204020204" charset="-122"/>
                <a:ea typeface="微软雅黑" panose="020B0503020204020204" charset="-122"/>
                <a:sym typeface="+mn-ea"/>
              </a:rPr>
              <a:t>板面恒载</a:t>
            </a:r>
            <a:endParaRPr lang="zh-CN" altLang="en-US" sz="1600" b="1">
              <a:latin typeface="微软雅黑" panose="020B0503020204020204" charset="-122"/>
              <a:ea typeface="微软雅黑" panose="020B0503020204020204" charset="-122"/>
              <a:sym typeface="+mn-ea"/>
            </a:endParaRPr>
          </a:p>
          <a:p>
            <a:r>
              <a:rPr lang="en-US" altLang="zh-CN" sz="1600" b="1">
                <a:latin typeface="宋体" panose="02010600030101010101" pitchFamily="2" charset="-122"/>
                <a:ea typeface="宋体" panose="02010600030101010101" pitchFamily="2" charset="-122"/>
                <a:sym typeface="+mn-ea"/>
              </a:rPr>
              <a:t>Gq=5x1.45x3.6=26.1 kN</a:t>
            </a:r>
            <a:endParaRPr lang="en-US" altLang="zh-CN" sz="1600" b="1">
              <a:latin typeface="宋体" panose="02010600030101010101" pitchFamily="2" charset="-122"/>
              <a:ea typeface="宋体" panose="02010600030101010101" pitchFamily="2" charset="-122"/>
              <a:sym typeface="+mn-ea"/>
            </a:endParaRPr>
          </a:p>
        </p:txBody>
      </p:sp>
      <p:sp>
        <p:nvSpPr>
          <p:cNvPr id="32" name="文本框 31"/>
          <p:cNvSpPr txBox="1"/>
          <p:nvPr/>
        </p:nvSpPr>
        <p:spPr>
          <a:xfrm>
            <a:off x="6405880" y="4271010"/>
            <a:ext cx="4935855" cy="337185"/>
          </a:xfrm>
          <a:prstGeom prst="rect">
            <a:avLst/>
          </a:prstGeom>
          <a:noFill/>
          <a:ln w="9525">
            <a:noFill/>
          </a:ln>
        </p:spPr>
        <p:txBody>
          <a:bodyPr wrap="square">
            <a:spAutoFit/>
          </a:bodyPr>
          <a:p>
            <a:pPr indent="0"/>
            <a:r>
              <a:rPr lang="en-US" sz="1600" b="1">
                <a:latin typeface="微软雅黑" panose="020B0503020204020204" charset="-122"/>
                <a:ea typeface="微软雅黑" panose="020B0503020204020204" charset="-122"/>
                <a:cs typeface="微软雅黑" panose="020B0503020204020204" charset="-122"/>
              </a:rPr>
              <a:t>30</a:t>
            </a:r>
            <a:r>
              <a:rPr lang="zh-CN" altLang="en-US" sz="1600" b="1">
                <a:latin typeface="微软雅黑" panose="020B0503020204020204" charset="-122"/>
                <a:ea typeface="微软雅黑" panose="020B0503020204020204" charset="-122"/>
                <a:cs typeface="微软雅黑" panose="020B0503020204020204" charset="-122"/>
              </a:rPr>
              <a:t>工况</a:t>
            </a:r>
            <a:r>
              <a:rPr lang="en-US" altLang="zh-CN" sz="1600" b="1">
                <a:latin typeface="微软雅黑" panose="020B0503020204020204" charset="-122"/>
                <a:ea typeface="微软雅黑" panose="020B0503020204020204" charset="-122"/>
                <a:cs typeface="微软雅黑" panose="020B0503020204020204" charset="-122"/>
              </a:rPr>
              <a:t>(1.3</a:t>
            </a:r>
            <a:r>
              <a:rPr lang="zh-CN" altLang="en-US" sz="1600" b="1">
                <a:latin typeface="微软雅黑" panose="020B0503020204020204" charset="-122"/>
                <a:ea typeface="微软雅黑" panose="020B0503020204020204" charset="-122"/>
                <a:cs typeface="微软雅黑" panose="020B0503020204020204" charset="-122"/>
              </a:rPr>
              <a:t>恒</a:t>
            </a:r>
            <a:r>
              <a:rPr lang="en-US" altLang="zh-CN" sz="1600" b="1">
                <a:latin typeface="微软雅黑" panose="020B0503020204020204" charset="-122"/>
                <a:ea typeface="微软雅黑" panose="020B0503020204020204" charset="-122"/>
                <a:cs typeface="微软雅黑" panose="020B0503020204020204" charset="-122"/>
              </a:rPr>
              <a:t>+1.5</a:t>
            </a:r>
            <a:r>
              <a:rPr lang="zh-CN" altLang="en-US" sz="1600" b="1">
                <a:latin typeface="微软雅黑" panose="020B0503020204020204" charset="-122"/>
                <a:ea typeface="微软雅黑" panose="020B0503020204020204" charset="-122"/>
                <a:cs typeface="微软雅黑" panose="020B0503020204020204" charset="-122"/>
              </a:rPr>
              <a:t>活</a:t>
            </a:r>
            <a:r>
              <a:rPr lang="en-US" altLang="zh-CN" sz="1600" b="1">
                <a:latin typeface="微软雅黑" panose="020B0503020204020204" charset="-122"/>
                <a:ea typeface="微软雅黑" panose="020B0503020204020204" charset="-122"/>
                <a:cs typeface="微软雅黑" panose="020B0503020204020204" charset="-122"/>
              </a:rPr>
              <a:t>+0.9Y</a:t>
            </a:r>
            <a:r>
              <a:rPr lang="zh-CN" altLang="en-US" sz="1600" b="1">
                <a:latin typeface="微软雅黑" panose="020B0503020204020204" charset="-122"/>
                <a:ea typeface="微软雅黑" panose="020B0503020204020204" charset="-122"/>
                <a:cs typeface="微软雅黑" panose="020B0503020204020204" charset="-122"/>
              </a:rPr>
              <a:t>风</a:t>
            </a:r>
            <a:r>
              <a:rPr lang="en-US" altLang="zh-CN" sz="1600" b="1">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下：</a:t>
            </a:r>
            <a:endParaRPr lang="en-US" altLang="zh-CN" sz="1600" b="1">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nvSpPr>
        <p:spPr>
          <a:xfrm>
            <a:off x="6565265" y="4596130"/>
            <a:ext cx="4033520" cy="368300"/>
          </a:xfrm>
          <a:prstGeom prst="rect">
            <a:avLst/>
          </a:prstGeom>
          <a:noFill/>
        </p:spPr>
        <p:txBody>
          <a:bodyPr wrap="square" rtlCol="0" anchor="t">
            <a:spAutoFit/>
          </a:bodyPr>
          <a:p>
            <a:r>
              <a:rPr lang="en-US" altLang="zh-CN" b="1">
                <a:latin typeface="宋体" panose="02010600030101010101" pitchFamily="2" charset="-122"/>
                <a:ea typeface="宋体" panose="02010600030101010101" pitchFamily="2" charset="-122"/>
                <a:sym typeface="+mn-ea"/>
              </a:rPr>
              <a:t>V</a:t>
            </a:r>
            <a:r>
              <a:rPr lang="en-US" altLang="zh-CN" b="1" baseline="-25000">
                <a:latin typeface="宋体" panose="02010600030101010101" pitchFamily="2" charset="-122"/>
                <a:ea typeface="宋体" panose="02010600030101010101" pitchFamily="2" charset="-122"/>
                <a:sym typeface="+mn-ea"/>
              </a:rPr>
              <a:t>G</a:t>
            </a:r>
            <a:r>
              <a:rPr lang="en-US" altLang="zh-CN" b="1">
                <a:latin typeface="宋体" panose="02010600030101010101" pitchFamily="2" charset="-122"/>
                <a:ea typeface="宋体" panose="02010600030101010101" pitchFamily="2" charset="-122"/>
                <a:sym typeface="+mn-ea"/>
              </a:rPr>
              <a:t>=</a:t>
            </a:r>
            <a:r>
              <a:rPr lang="en-US" altLang="zh-CN" b="1">
                <a:solidFill>
                  <a:srgbClr val="FF0000"/>
                </a:solidFill>
                <a:latin typeface="宋体" panose="02010600030101010101" pitchFamily="2" charset="-122"/>
                <a:ea typeface="宋体" panose="02010600030101010101" pitchFamily="2" charset="-122"/>
                <a:sym typeface="+mn-ea"/>
              </a:rPr>
              <a:t>1.3</a:t>
            </a:r>
            <a:r>
              <a:rPr lang="en-US" altLang="zh-CN" b="1">
                <a:latin typeface="宋体" panose="02010600030101010101" pitchFamily="2" charset="-122"/>
                <a:ea typeface="宋体" panose="02010600030101010101" pitchFamily="2" charset="-122"/>
                <a:sym typeface="+mn-ea"/>
              </a:rPr>
              <a:t>x</a:t>
            </a:r>
            <a:r>
              <a:rPr lang="zh-CN" altLang="en-US" b="1">
                <a:latin typeface="宋体" panose="02010600030101010101" pitchFamily="2" charset="-122"/>
                <a:ea typeface="宋体" panose="02010600030101010101" pitchFamily="2" charset="-122"/>
                <a:sym typeface="+mn-ea"/>
              </a:rPr>
              <a:t>（</a:t>
            </a:r>
            <a:r>
              <a:rPr lang="en-US" altLang="zh-CN" b="1">
                <a:latin typeface="宋体" panose="02010600030101010101" pitchFamily="2" charset="-122"/>
                <a:ea typeface="宋体" panose="02010600030101010101" pitchFamily="2" charset="-122"/>
                <a:sym typeface="+mn-ea"/>
              </a:rPr>
              <a:t>202.275+26.1</a:t>
            </a:r>
            <a:r>
              <a:rPr lang="zh-CN" altLang="en-US" b="1">
                <a:latin typeface="宋体" panose="02010600030101010101" pitchFamily="2" charset="-122"/>
                <a:ea typeface="宋体" panose="02010600030101010101" pitchFamily="2" charset="-122"/>
                <a:sym typeface="+mn-ea"/>
              </a:rPr>
              <a:t>）</a:t>
            </a:r>
            <a:r>
              <a:rPr lang="en-US" altLang="zh-CN" b="1">
                <a:latin typeface="宋体" panose="02010600030101010101" pitchFamily="2" charset="-122"/>
                <a:ea typeface="宋体" panose="02010600030101010101" pitchFamily="2" charset="-122"/>
                <a:sym typeface="+mn-ea"/>
              </a:rPr>
              <a:t>=296.89</a:t>
            </a:r>
            <a:endParaRPr lang="en-US" altLang="zh-CN" b="1">
              <a:latin typeface="宋体" panose="02010600030101010101" pitchFamily="2" charset="-122"/>
              <a:ea typeface="宋体" panose="02010600030101010101" pitchFamily="2" charset="-122"/>
              <a:sym typeface="+mn-ea"/>
            </a:endParaRPr>
          </a:p>
        </p:txBody>
      </p:sp>
      <p:cxnSp>
        <p:nvCxnSpPr>
          <p:cNvPr id="26" name="直接箭头连接符 25"/>
          <p:cNvCxnSpPr/>
          <p:nvPr/>
        </p:nvCxnSpPr>
        <p:spPr>
          <a:xfrm>
            <a:off x="776605" y="4823460"/>
            <a:ext cx="882000" cy="0"/>
          </a:xfrm>
          <a:prstGeom prst="straightConnector1">
            <a:avLst/>
          </a:prstGeom>
          <a:ln w="254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90270" y="4424680"/>
            <a:ext cx="923925" cy="398780"/>
          </a:xfrm>
          <a:prstGeom prst="rect">
            <a:avLst/>
          </a:prstGeom>
          <a:noFill/>
        </p:spPr>
        <p:txBody>
          <a:bodyPr wrap="square" rtlCol="0">
            <a:spAutoFit/>
          </a:bodyPr>
          <a:p>
            <a:r>
              <a:rPr lang="en-US" altLang="zh-CN" sz="2000">
                <a:solidFill>
                  <a:schemeClr val="bg2"/>
                </a:solidFill>
                <a:latin typeface="宋体" panose="02010600030101010101" pitchFamily="2" charset="-122"/>
                <a:ea typeface="宋体" panose="02010600030101010101" pitchFamily="2" charset="-122"/>
              </a:rPr>
              <a:t>dist</a:t>
            </a:r>
            <a:endParaRPr lang="en-US" altLang="zh-CN" sz="2000">
              <a:solidFill>
                <a:schemeClr val="bg2"/>
              </a:solidFill>
              <a:latin typeface="宋体" panose="02010600030101010101" pitchFamily="2" charset="-122"/>
              <a:ea typeface="宋体" panose="02010600030101010101" pitchFamily="2" charset="-122"/>
            </a:endParaRPr>
          </a:p>
        </p:txBody>
      </p:sp>
      <p:cxnSp>
        <p:nvCxnSpPr>
          <p:cNvPr id="29" name="直接连接符 28"/>
          <p:cNvCxnSpPr/>
          <p:nvPr/>
        </p:nvCxnSpPr>
        <p:spPr>
          <a:xfrm>
            <a:off x="783590" y="4691380"/>
            <a:ext cx="0" cy="287655"/>
          </a:xfrm>
          <a:prstGeom prst="line">
            <a:avLst/>
          </a:prstGeom>
          <a:ln w="19050" cmpd="sng">
            <a:solidFill>
              <a:srgbClr val="17C913"/>
            </a:solidFill>
            <a:prstDash val="solid"/>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070090" y="5467350"/>
            <a:ext cx="4476115" cy="368300"/>
          </a:xfrm>
          <a:prstGeom prst="rect">
            <a:avLst/>
          </a:prstGeom>
          <a:noFill/>
        </p:spPr>
        <p:txBody>
          <a:bodyPr wrap="square" rtlCol="0" anchor="t">
            <a:spAutoFit/>
          </a:bodyPr>
          <a:p>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S</a:t>
            </a:r>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S</a:t>
            </a:r>
            <a:r>
              <a:rPr lang="en-US" altLang="zh-CN" b="1">
                <a:solidFill>
                  <a:srgbClr val="120CFC"/>
                </a:solidFill>
                <a:latin typeface="宋体" panose="02010600030101010101" pitchFamily="2" charset="-122"/>
                <a:ea typeface="宋体" panose="02010600030101010101" pitchFamily="2" charset="-122"/>
                <a:sym typeface="+mn-ea"/>
              </a:rPr>
              <a:t>’-V</a:t>
            </a:r>
            <a:r>
              <a:rPr lang="en-US" altLang="zh-CN" b="1" baseline="-25000">
                <a:solidFill>
                  <a:srgbClr val="120CFC"/>
                </a:solidFill>
                <a:latin typeface="宋体" panose="02010600030101010101" pitchFamily="2" charset="-122"/>
                <a:ea typeface="宋体" panose="02010600030101010101" pitchFamily="2" charset="-122"/>
                <a:sym typeface="+mn-ea"/>
              </a:rPr>
              <a:t>G</a:t>
            </a:r>
            <a:r>
              <a:rPr lang="en-US" altLang="zh-CN" b="1">
                <a:solidFill>
                  <a:srgbClr val="120CFC"/>
                </a:solidFill>
                <a:latin typeface="宋体" panose="02010600030101010101" pitchFamily="2" charset="-122"/>
                <a:ea typeface="宋体" panose="02010600030101010101" pitchFamily="2" charset="-122"/>
                <a:sym typeface="+mn-ea"/>
              </a:rPr>
              <a:t>=</a:t>
            </a:r>
            <a:r>
              <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4492.46-296.89=4195.57 kN</a:t>
            </a:r>
            <a:endPar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1" name="文本框 50"/>
          <p:cNvSpPr txBox="1"/>
          <p:nvPr/>
        </p:nvSpPr>
        <p:spPr>
          <a:xfrm>
            <a:off x="6245225" y="5127625"/>
            <a:ext cx="4505960" cy="368300"/>
          </a:xfrm>
          <a:prstGeom prst="rect">
            <a:avLst/>
          </a:prstGeom>
          <a:noFill/>
        </p:spPr>
        <p:txBody>
          <a:bodyPr wrap="square" rtlCol="0" anchor="t">
            <a:spAutoFit/>
          </a:bodyPr>
          <a:p>
            <a:pPr marL="342900" indent="-342900" algn="ctr">
              <a:buFont typeface="Arial" panose="020B0604020202020204" pitchFamily="34" charset="0"/>
              <a:buChar char="•"/>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扣除自重、板面恒载剪力设计值</a:t>
            </a:r>
            <a:r>
              <a:rPr lang="en-US" altLang="zh-CN" b="1">
                <a:solidFill>
                  <a:srgbClr val="FF0000"/>
                </a:solidFill>
                <a:latin typeface="宋体" panose="02010600030101010101" pitchFamily="2" charset="-122"/>
                <a:ea typeface="宋体" panose="02010600030101010101" pitchFamily="2" charset="-122"/>
                <a:sym typeface="+mn-ea"/>
              </a:rPr>
              <a:t>V</a:t>
            </a:r>
            <a:r>
              <a:rPr lang="en-US" altLang="zh-CN" b="1" baseline="-25000">
                <a:solidFill>
                  <a:srgbClr val="FF0000"/>
                </a:solidFill>
                <a:latin typeface="宋体" panose="02010600030101010101" pitchFamily="2" charset="-122"/>
                <a:ea typeface="宋体" panose="02010600030101010101" pitchFamily="2" charset="-122"/>
                <a:sym typeface="+mn-ea"/>
              </a:rPr>
              <a:t>S</a:t>
            </a:r>
            <a:endParaRPr lang="en-US" altLang="zh-CN" b="1" baseline="-25000">
              <a:solidFill>
                <a:srgbClr val="FF0000"/>
              </a:solidFill>
              <a:latin typeface="宋体" panose="02010600030101010101" pitchFamily="2" charset="-122"/>
              <a:ea typeface="宋体" panose="02010600030101010101" pitchFamily="2" charset="-122"/>
              <a:cs typeface="微软雅黑" panose="020B0503020204020204" charset="-122"/>
              <a:sym typeface="+mn-ea"/>
            </a:endParaRPr>
          </a:p>
        </p:txBody>
      </p:sp>
      <p:sp>
        <p:nvSpPr>
          <p:cNvPr id="64" name="文本框 63"/>
          <p:cNvSpPr txBox="1"/>
          <p:nvPr/>
        </p:nvSpPr>
        <p:spPr>
          <a:xfrm>
            <a:off x="7074535" y="5835650"/>
            <a:ext cx="4198620" cy="33718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cs typeface="宋体" panose="02010600030101010101" pitchFamily="2" charset="-122"/>
                <a:sym typeface="+mn-ea"/>
              </a:rPr>
              <a:t>与计算书</a:t>
            </a:r>
            <a:r>
              <a:rPr lang="en-US" altLang="zh-CN" sz="1600" b="1">
                <a:latin typeface="宋体" panose="02010600030101010101" pitchFamily="2" charset="-122"/>
                <a:ea typeface="宋体" panose="02010600030101010101" pitchFamily="2" charset="-122"/>
                <a:cs typeface="宋体" panose="02010600030101010101" pitchFamily="2" charset="-122"/>
                <a:sym typeface="+mn-ea"/>
              </a:rPr>
              <a:t>4145.9</a:t>
            </a: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kN</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一致。</a:t>
            </a:r>
            <a:endParaRPr lang="zh-CN" altLang="en-US" sz="1600" b="1">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16" name="直接连接符 15"/>
          <p:cNvCxnSpPr/>
          <p:nvPr/>
        </p:nvCxnSpPr>
        <p:spPr>
          <a:xfrm>
            <a:off x="3458845" y="1034415"/>
            <a:ext cx="7620" cy="23945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68755" y="2764155"/>
            <a:ext cx="54610" cy="586105"/>
          </a:xfrm>
          <a:prstGeom prst="line">
            <a:avLst/>
          </a:prstGeom>
          <a:ln>
            <a:solidFill>
              <a:srgbClr val="120CF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00760" y="3364230"/>
            <a:ext cx="1172210" cy="368300"/>
          </a:xfrm>
          <a:prstGeom prst="rect">
            <a:avLst/>
          </a:prstGeom>
          <a:noFill/>
        </p:spPr>
        <p:txBody>
          <a:bodyPr wrap="square" rtlCol="0" anchor="t">
            <a:spAutoFit/>
          </a:bodyPr>
          <a:p>
            <a:r>
              <a:rPr lang="zh-CN" altLang="en-US"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面积</a:t>
            </a:r>
            <a:r>
              <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rPr>
              <a:t>A1</a:t>
            </a:r>
            <a:endParaRPr lang="en-US" altLang="zh-CN" b="1">
              <a:solidFill>
                <a:srgbClr val="120CFC"/>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8" name="椭圆 27"/>
          <p:cNvSpPr>
            <a:spLocks noChangeAspect="1"/>
          </p:cNvSpPr>
          <p:nvPr/>
        </p:nvSpPr>
        <p:spPr>
          <a:xfrm>
            <a:off x="110490" y="61468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1</a:t>
            </a:r>
            <a:endParaRPr lang="en-US" altLang="zh-CN" sz="2400" b="1">
              <a:solidFill>
                <a:srgbClr val="1B16DA"/>
              </a:solidFill>
            </a:endParaRPr>
          </a:p>
        </p:txBody>
      </p:sp>
      <p:sp>
        <p:nvSpPr>
          <p:cNvPr id="34" name="椭圆 33"/>
          <p:cNvSpPr>
            <a:spLocks noChangeAspect="1"/>
          </p:cNvSpPr>
          <p:nvPr/>
        </p:nvSpPr>
        <p:spPr>
          <a:xfrm>
            <a:off x="126365" y="3538855"/>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2</a:t>
            </a:r>
            <a:endParaRPr lang="en-US" altLang="zh-CN" sz="2400" b="1">
              <a:solidFill>
                <a:srgbClr val="1B16DA"/>
              </a:solidFill>
            </a:endParaRPr>
          </a:p>
        </p:txBody>
      </p:sp>
      <p:sp>
        <p:nvSpPr>
          <p:cNvPr id="35" name="椭圆 34"/>
          <p:cNvSpPr>
            <a:spLocks noChangeAspect="1"/>
          </p:cNvSpPr>
          <p:nvPr/>
        </p:nvSpPr>
        <p:spPr>
          <a:xfrm>
            <a:off x="6376670" y="5020310"/>
            <a:ext cx="534390" cy="540000"/>
          </a:xfrm>
          <a:prstGeom prst="ellipse">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p>
            <a:pPr algn="ctr"/>
            <a:r>
              <a:rPr lang="en-US" altLang="zh-CN" sz="2400" b="1">
                <a:solidFill>
                  <a:srgbClr val="1B16DA"/>
                </a:solidFill>
              </a:rPr>
              <a:t>3</a:t>
            </a:r>
            <a:endParaRPr lang="en-US" altLang="zh-CN" sz="2400" b="1">
              <a:solidFill>
                <a:srgbClr val="1B16D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248920" y="582930"/>
            <a:ext cx="6431915" cy="3060065"/>
          </a:xfrm>
          <a:prstGeom prst="rect">
            <a:avLst/>
          </a:prstGeom>
          <a:ln>
            <a:solidFill>
              <a:schemeClr val="accent1"/>
            </a:solidFill>
          </a:ln>
        </p:spPr>
      </p:pic>
      <p:sp>
        <p:nvSpPr>
          <p:cNvPr id="5" name="文本框 4"/>
          <p:cNvSpPr txBox="1"/>
          <p:nvPr/>
        </p:nvSpPr>
        <p:spPr>
          <a:xfrm>
            <a:off x="4774565" y="2403475"/>
            <a:ext cx="469900" cy="180000"/>
          </a:xfrm>
          <a:prstGeom prst="rect">
            <a:avLst/>
          </a:prstGeom>
          <a:noFill/>
          <a:ln w="28575">
            <a:solidFill>
              <a:srgbClr val="FF0000"/>
            </a:solidFill>
          </a:ln>
        </p:spPr>
        <p:txBody>
          <a:bodyPr wrap="square" rtlCol="0">
            <a:spAutoFit/>
          </a:bodyPr>
          <a:p>
            <a:endParaRPr lang="zh-CN" altLang="en-US"/>
          </a:p>
        </p:txBody>
      </p:sp>
      <p:cxnSp>
        <p:nvCxnSpPr>
          <p:cNvPr id="6" name="直接箭头连接符 5"/>
          <p:cNvCxnSpPr/>
          <p:nvPr/>
        </p:nvCxnSpPr>
        <p:spPr>
          <a:xfrm flipV="1">
            <a:off x="3181350" y="2583180"/>
            <a:ext cx="1497330" cy="6521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a:stretch>
            <a:fillRect/>
          </a:stretch>
        </p:blipFill>
        <p:spPr>
          <a:xfrm>
            <a:off x="248920" y="3609975"/>
            <a:ext cx="6431915" cy="3126105"/>
          </a:xfrm>
          <a:prstGeom prst="rect">
            <a:avLst/>
          </a:prstGeom>
          <a:ln>
            <a:solidFill>
              <a:schemeClr val="accent1"/>
            </a:solidFill>
          </a:ln>
        </p:spPr>
      </p:pic>
      <p:sp>
        <p:nvSpPr>
          <p:cNvPr id="16" name="文本框 15"/>
          <p:cNvSpPr txBox="1"/>
          <p:nvPr/>
        </p:nvSpPr>
        <p:spPr>
          <a:xfrm>
            <a:off x="4803140" y="5578475"/>
            <a:ext cx="469900" cy="180000"/>
          </a:xfrm>
          <a:prstGeom prst="rect">
            <a:avLst/>
          </a:prstGeom>
          <a:noFill/>
          <a:ln w="28575">
            <a:solidFill>
              <a:srgbClr val="FF0000"/>
            </a:solidFill>
          </a:ln>
        </p:spPr>
        <p:txBody>
          <a:bodyPr wrap="square" rtlCol="0">
            <a:spAutoFit/>
          </a:bodyPr>
          <a:p>
            <a:endParaRPr lang="zh-CN" altLang="en-US"/>
          </a:p>
        </p:txBody>
      </p:sp>
      <p:cxnSp>
        <p:nvCxnSpPr>
          <p:cNvPr id="17" name="直接箭头连接符 16"/>
          <p:cNvCxnSpPr/>
          <p:nvPr/>
        </p:nvCxnSpPr>
        <p:spPr>
          <a:xfrm flipV="1">
            <a:off x="2500630" y="5758180"/>
            <a:ext cx="2178050" cy="7264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10 </a:t>
            </a:r>
            <a:r>
              <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rPr>
              <a:t>独立基础剪力设计值的计算</a:t>
            </a:r>
            <a:endParaRPr lang="zh-CN" altLang="en-US"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422910" y="673735"/>
            <a:ext cx="6781800" cy="3369310"/>
          </a:xfrm>
          <a:prstGeom prst="rect">
            <a:avLst/>
          </a:prstGeom>
          <a:ln w="9525" cmpd="sng">
            <a:solidFill>
              <a:schemeClr val="accent1">
                <a:shade val="50000"/>
              </a:schemeClr>
            </a:solidFill>
            <a:prstDash val="solid"/>
          </a:ln>
        </p:spPr>
      </p:pic>
      <p:sp>
        <p:nvSpPr>
          <p:cNvPr id="5" name="文本框 4"/>
          <p:cNvSpPr txBox="1"/>
          <p:nvPr/>
        </p:nvSpPr>
        <p:spPr>
          <a:xfrm>
            <a:off x="5233035" y="2738755"/>
            <a:ext cx="469900" cy="180000"/>
          </a:xfrm>
          <a:prstGeom prst="rect">
            <a:avLst/>
          </a:prstGeom>
          <a:noFill/>
          <a:ln w="28575">
            <a:solidFill>
              <a:srgbClr val="FF0000"/>
            </a:solidFill>
          </a:ln>
        </p:spPr>
        <p:txBody>
          <a:bodyPr wrap="square" rtlCol="0">
            <a:spAutoFit/>
          </a:bodyPr>
          <a:p>
            <a:endParaRPr lang="zh-CN" altLang="en-US"/>
          </a:p>
        </p:txBody>
      </p:sp>
      <p:cxnSp>
        <p:nvCxnSpPr>
          <p:cNvPr id="6" name="直接箭头连接符 5"/>
          <p:cNvCxnSpPr/>
          <p:nvPr/>
        </p:nvCxnSpPr>
        <p:spPr>
          <a:xfrm flipV="1">
            <a:off x="3630930" y="3006090"/>
            <a:ext cx="1487170" cy="873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950720" y="2166620"/>
            <a:ext cx="8532495" cy="1106805"/>
          </a:xfrm>
          <a:prstGeom prst="rect">
            <a:avLst/>
          </a:prstGeom>
          <a:noFill/>
          <a:ln w="9525">
            <a:noFill/>
          </a:ln>
        </p:spPr>
        <p:txBody>
          <a:bodyPr wrap="square">
            <a:spAutoFit/>
          </a:bodyPr>
          <a:p>
            <a:pPr indent="0"/>
            <a:r>
              <a:rPr lang="en-US" altLang="zh-CN" sz="6600" dirty="0">
                <a:latin typeface="Calibri" panose="020F0502020204030204" pitchFamily="34" charset="0"/>
                <a:ea typeface="微软雅黑" panose="020B0503020204020204" charset="-122"/>
                <a:sym typeface="+mn-ea"/>
              </a:rPr>
              <a:t>THE END, THANK YOU!</a:t>
            </a:r>
            <a:endParaRPr lang="en-US" altLang="zh-CN" sz="6600" dirty="0">
              <a:latin typeface="Calibri" panose="020F0502020204030204" pitchFamily="34" charset="0"/>
              <a:ea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1 </a:t>
            </a:r>
            <a:r>
              <a:rPr lang="en-US" altLang="zh-CN" sz="2400" b="1" dirty="0">
                <a:solidFill>
                  <a:schemeClr val="bg1"/>
                </a:solidFill>
                <a:latin typeface="Calibri" panose="020F0502020204030204" pitchFamily="34" charset="0"/>
                <a:ea typeface="微软雅黑" panose="020B0503020204020204" charset="-122"/>
                <a:sym typeface="+mn-ea"/>
              </a:rPr>
              <a:t>桩反力小于柱底内力</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pic>
        <p:nvPicPr>
          <p:cNvPr id="5" name="图片 -2147482518"/>
          <p:cNvPicPr>
            <a:picLocks noChangeAspect="1"/>
          </p:cNvPicPr>
          <p:nvPr/>
        </p:nvPicPr>
        <p:blipFill>
          <a:blip r:embed="rId1"/>
          <a:srcRect l="5462"/>
          <a:stretch>
            <a:fillRect/>
          </a:stretch>
        </p:blipFill>
        <p:spPr>
          <a:xfrm>
            <a:off x="162560" y="3014980"/>
            <a:ext cx="4011295" cy="3479800"/>
          </a:xfrm>
          <a:prstGeom prst="rect">
            <a:avLst/>
          </a:prstGeom>
          <a:noFill/>
          <a:ln w="9525">
            <a:noFill/>
          </a:ln>
        </p:spPr>
      </p:pic>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6" name="图片 -2147482516"/>
          <p:cNvPicPr>
            <a:picLocks noChangeAspect="1"/>
          </p:cNvPicPr>
          <p:nvPr/>
        </p:nvPicPr>
        <p:blipFill>
          <a:blip r:embed="rId2"/>
          <a:srcRect l="2731" b="4528"/>
          <a:stretch>
            <a:fillRect/>
          </a:stretch>
        </p:blipFill>
        <p:spPr>
          <a:xfrm>
            <a:off x="4291330" y="3041015"/>
            <a:ext cx="3926840" cy="3427730"/>
          </a:xfrm>
          <a:prstGeom prst="rect">
            <a:avLst/>
          </a:prstGeom>
          <a:noFill/>
          <a:ln w="9525">
            <a:noFill/>
          </a:ln>
        </p:spPr>
      </p:pic>
      <p:pic>
        <p:nvPicPr>
          <p:cNvPr id="7" name="图片 -2147482517"/>
          <p:cNvPicPr>
            <a:picLocks noChangeAspect="1"/>
          </p:cNvPicPr>
          <p:nvPr/>
        </p:nvPicPr>
        <p:blipFill>
          <a:blip r:embed="rId3"/>
          <a:srcRect l="9635" b="12190"/>
          <a:stretch>
            <a:fillRect/>
          </a:stretch>
        </p:blipFill>
        <p:spPr>
          <a:xfrm>
            <a:off x="8524240" y="3003550"/>
            <a:ext cx="3329305" cy="3526790"/>
          </a:xfrm>
          <a:prstGeom prst="rect">
            <a:avLst/>
          </a:prstGeom>
          <a:noFill/>
          <a:ln w="9525">
            <a:noFill/>
          </a:ln>
        </p:spPr>
      </p:pic>
      <p:sp>
        <p:nvSpPr>
          <p:cNvPr id="102" name="文本框 101"/>
          <p:cNvSpPr txBox="1"/>
          <p:nvPr/>
        </p:nvSpPr>
        <p:spPr>
          <a:xfrm>
            <a:off x="852805" y="634365"/>
            <a:ext cx="5080000" cy="706755"/>
          </a:xfrm>
          <a:prstGeom prst="rect">
            <a:avLst/>
          </a:prstGeom>
          <a:noFill/>
          <a:ln w="9525">
            <a:noFill/>
          </a:ln>
        </p:spPr>
        <p:txBody>
          <a:bodyPr>
            <a:spAutoFit/>
          </a:bodyPr>
          <a:p>
            <a:pPr marL="342900" indent="-342900">
              <a:buFont typeface="Arial" panose="020B0604020202020204" pitchFamily="34" charset="0"/>
              <a:buChar char="•"/>
            </a:pPr>
            <a:r>
              <a:rPr lang="zh-CN" sz="2000" b="1">
                <a:latin typeface="微软雅黑" panose="020B0503020204020204" charset="-122"/>
                <a:ea typeface="微软雅黑" panose="020B0503020204020204" charset="-122"/>
                <a:cs typeface="微软雅黑" panose="020B0503020204020204" charset="-122"/>
                <a:sym typeface="+mn-ea"/>
              </a:rPr>
              <a:t>删除</a:t>
            </a:r>
            <a:r>
              <a:rPr lang="zh-CN" sz="2000" b="1">
                <a:latin typeface="微软雅黑" panose="020B0503020204020204" charset="-122"/>
                <a:ea typeface="微软雅黑" panose="020B0503020204020204" charset="-122"/>
                <a:cs typeface="微软雅黑" panose="020B0503020204020204" charset="-122"/>
              </a:rPr>
              <a:t>筏板，</a:t>
            </a:r>
            <a:endParaRPr lang="zh-CN" sz="2000"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r>
              <a:rPr lang="en-US" altLang="zh-CN" sz="2000" b="1">
                <a:latin typeface="微软雅黑" panose="020B0503020204020204" charset="-122"/>
                <a:ea typeface="微软雅黑" panose="020B0503020204020204" charset="-122"/>
                <a:cs typeface="微软雅黑" panose="020B0503020204020204" charset="-122"/>
              </a:rPr>
              <a:t>     </a:t>
            </a:r>
            <a:r>
              <a:rPr lang="zh-CN" sz="1600" b="1">
                <a:latin typeface="微软雅黑" panose="020B0503020204020204" charset="-122"/>
                <a:ea typeface="微软雅黑" panose="020B0503020204020204" charset="-122"/>
                <a:cs typeface="微软雅黑" panose="020B0503020204020204" charset="-122"/>
              </a:rPr>
              <a:t>筏板使基础整体协调受力</a:t>
            </a:r>
            <a:endParaRPr lang="zh-CN" sz="2000" b="1">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6882130" y="634682"/>
            <a:ext cx="5080000" cy="1198880"/>
          </a:xfrm>
          <a:prstGeom prst="rect">
            <a:avLst/>
          </a:prstGeom>
          <a:noFill/>
          <a:ln w="9525">
            <a:noFill/>
          </a:ln>
        </p:spPr>
        <p:txBody>
          <a:bodyPr>
            <a:spAutoFit/>
          </a:bodyPr>
          <a:p>
            <a:pPr indent="0"/>
            <a:r>
              <a:rPr lang="zh-CN" sz="1800" b="1">
                <a:latin typeface="微软雅黑" panose="020B0503020204020204" charset="-122"/>
                <a:ea typeface="微软雅黑" panose="020B0503020204020204" charset="-122"/>
                <a:cs typeface="微软雅黑" panose="020B0503020204020204" charset="-122"/>
              </a:rPr>
              <a:t>上部荷载：1550+3790.4+979.8=6320.2基础自重：152.9上部荷载+基础自重=6320.2+152.9=6473.1</a:t>
            </a:r>
            <a:endParaRPr lang="zh-CN" sz="1800" b="1">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16" name="文本框 15"/>
          <p:cNvSpPr txBox="1"/>
          <p:nvPr/>
        </p:nvSpPr>
        <p:spPr>
          <a:xfrm>
            <a:off x="6882130" y="1534160"/>
            <a:ext cx="6096000" cy="645160"/>
          </a:xfrm>
          <a:prstGeom prst="rect">
            <a:avLst/>
          </a:prstGeom>
          <a:noFill/>
        </p:spPr>
        <p:txBody>
          <a:bodyPr wrap="square" rtlCol="0" anchor="t">
            <a:spAutoFit/>
          </a:bodyPr>
          <a:p>
            <a:pPr indent="0"/>
            <a:r>
              <a:rPr lang="zh-CN" b="1">
                <a:latin typeface="微软雅黑" panose="020B0503020204020204" charset="-122"/>
                <a:ea typeface="微软雅黑" panose="020B0503020204020204" charset="-122"/>
                <a:cs typeface="微软雅黑" panose="020B0503020204020204" charset="-122"/>
                <a:sym typeface="+mn-ea"/>
              </a:rPr>
              <a:t>桩反力：2676+3798=6474，</a:t>
            </a:r>
            <a:endParaRPr lang="zh-CN" b="1">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sym typeface="+mn-ea"/>
              </a:rPr>
              <a:t>与上部荷载+基础自重一致。</a:t>
            </a:r>
            <a:endParaRPr lang="zh-CN" altLang="en-US"/>
          </a:p>
        </p:txBody>
      </p:sp>
      <p:sp>
        <p:nvSpPr>
          <p:cNvPr id="17" name="文本框 16"/>
          <p:cNvSpPr txBox="1"/>
          <p:nvPr/>
        </p:nvSpPr>
        <p:spPr>
          <a:xfrm>
            <a:off x="5605145" y="2576195"/>
            <a:ext cx="10972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上部荷载</a:t>
            </a:r>
            <a:endParaRPr lang="zh-CN" altLang="en-US"/>
          </a:p>
        </p:txBody>
      </p:sp>
      <p:sp>
        <p:nvSpPr>
          <p:cNvPr id="18" name="文本框 17"/>
          <p:cNvSpPr txBox="1"/>
          <p:nvPr/>
        </p:nvSpPr>
        <p:spPr>
          <a:xfrm>
            <a:off x="1408430" y="2642870"/>
            <a:ext cx="8686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桩反力</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9368155" y="2642870"/>
            <a:ext cx="10972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基础自重</a:t>
            </a:r>
            <a:endParaRPr lang="zh-CN" altLang="en-US"/>
          </a:p>
        </p:txBody>
      </p:sp>
      <p:sp>
        <p:nvSpPr>
          <p:cNvPr id="20" name="右箭头 19"/>
          <p:cNvSpPr/>
          <p:nvPr/>
        </p:nvSpPr>
        <p:spPr>
          <a:xfrm>
            <a:off x="6037580" y="1153795"/>
            <a:ext cx="671195" cy="29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a:srcRect l="41536" t="6986" r="39130" b="81832"/>
          <a:stretch>
            <a:fillRect/>
          </a:stretch>
        </p:blipFill>
        <p:spPr>
          <a:xfrm>
            <a:off x="3095625" y="1969135"/>
            <a:ext cx="1691005" cy="700405"/>
          </a:xfrm>
          <a:prstGeom prst="rect">
            <a:avLst/>
          </a:prstGeom>
        </p:spPr>
      </p:pic>
      <p:sp>
        <p:nvSpPr>
          <p:cNvPr id="10" name="文本框 9"/>
          <p:cNvSpPr txBox="1"/>
          <p:nvPr/>
        </p:nvSpPr>
        <p:spPr>
          <a:xfrm>
            <a:off x="854710" y="1320800"/>
            <a:ext cx="4961890" cy="645160"/>
          </a:xfrm>
          <a:prstGeom prst="rect">
            <a:avLst/>
          </a:prstGeom>
          <a:noFill/>
        </p:spPr>
        <p:txBody>
          <a:bodyPr wrap="square" rtlCol="0" anchor="t">
            <a:spAutoFit/>
          </a:bodyPr>
          <a:p>
            <a:pPr marL="342900" indent="-342900">
              <a:buFont typeface="Arial" panose="020B0604020202020204" pitchFamily="34" charset="0"/>
              <a:buChar char="•"/>
            </a:pPr>
            <a:r>
              <a:rPr lang="zh-CN" sz="2000" b="1">
                <a:latin typeface="微软雅黑" panose="020B0503020204020204" charset="-122"/>
                <a:ea typeface="微软雅黑" panose="020B0503020204020204" charset="-122"/>
                <a:cs typeface="微软雅黑" panose="020B0503020204020204" charset="-122"/>
                <a:sym typeface="+mn-ea"/>
              </a:rPr>
              <a:t>不考虑上部结构刚度，</a:t>
            </a:r>
            <a:endParaRPr lang="zh-CN" sz="2000" b="1">
              <a:latin typeface="微软雅黑" panose="020B0503020204020204" charset="-122"/>
              <a:ea typeface="微软雅黑" panose="020B0503020204020204" charset="-122"/>
              <a:cs typeface="微软雅黑" panose="020B0503020204020204" charset="-122"/>
              <a:sym typeface="+mn-ea"/>
            </a:endParaRPr>
          </a:p>
          <a:p>
            <a:pPr indent="0">
              <a:buFont typeface="Arial" panose="020B0604020202020204" pitchFamily="34" charset="0"/>
              <a:buNone/>
            </a:pPr>
            <a:r>
              <a:rPr lang="en-US" altLang="zh-CN" sz="1600" b="1">
                <a:latin typeface="微软雅黑" panose="020B0503020204020204" charset="-122"/>
                <a:ea typeface="微软雅黑" panose="020B0503020204020204" charset="-122"/>
                <a:cs typeface="微软雅黑" panose="020B0503020204020204" charset="-122"/>
                <a:sym typeface="+mn-ea"/>
              </a:rPr>
              <a:t>      </a:t>
            </a:r>
            <a:r>
              <a:rPr lang="zh-CN" sz="1600" b="1">
                <a:latin typeface="微软雅黑" panose="020B0503020204020204" charset="-122"/>
                <a:ea typeface="微软雅黑" panose="020B0503020204020204" charset="-122"/>
                <a:cs typeface="微软雅黑" panose="020B0503020204020204" charset="-122"/>
                <a:sym typeface="+mn-ea"/>
              </a:rPr>
              <a:t>考虑上部结构刚度对结构受力进行二次分配</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11" name="右中括号 10"/>
          <p:cNvSpPr/>
          <p:nvPr/>
        </p:nvSpPr>
        <p:spPr>
          <a:xfrm>
            <a:off x="5361305" y="716280"/>
            <a:ext cx="244475" cy="1249680"/>
          </a:xfrm>
          <a:prstGeom prst="rightBracket">
            <a:avLst/>
          </a:prstGeom>
          <a:ln w="603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2 </a:t>
            </a:r>
            <a:r>
              <a:rPr lang="en-US" altLang="zh-CN" sz="2400" b="1" dirty="0">
                <a:solidFill>
                  <a:schemeClr val="bg1"/>
                </a:solidFill>
                <a:latin typeface="Calibri" panose="020F0502020204030204" pitchFamily="34" charset="0"/>
                <a:ea typeface="微软雅黑" panose="020B0503020204020204" charset="-122"/>
                <a:sym typeface="+mn-ea"/>
              </a:rPr>
              <a:t>柱墩顶配筋异常</a:t>
            </a:r>
            <a:endParaRPr lang="en-US" altLang="zh-CN" sz="2400" b="1" dirty="0">
              <a:solidFill>
                <a:schemeClr val="bg1"/>
              </a:solidFill>
              <a:latin typeface="Calibri" panose="020F0502020204030204" pitchFamily="34" charset="0"/>
              <a:ea typeface="微软雅黑" panose="020B0503020204020204" charset="-122"/>
              <a:sym typeface="+mn-ea"/>
            </a:endParaRPr>
          </a:p>
        </p:txBody>
      </p:sp>
      <p:sp>
        <p:nvSpPr>
          <p:cNvPr id="3" name="文本框 2"/>
          <p:cNvSpPr txBox="1"/>
          <p:nvPr/>
        </p:nvSpPr>
        <p:spPr>
          <a:xfrm>
            <a:off x="344805" y="634365"/>
            <a:ext cx="9197340" cy="82994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Q1:</a:t>
            </a:r>
            <a:r>
              <a:rPr lang="zh-CN" altLang="en-US" sz="2400" b="1" dirty="0">
                <a:latin typeface="微软雅黑" panose="020B0503020204020204" charset="-122"/>
                <a:ea typeface="微软雅黑" panose="020B0503020204020204" charset="-122"/>
                <a:cs typeface="微软雅黑" panose="020B0503020204020204" charset="-122"/>
              </a:rPr>
              <a:t>筏板厚</a:t>
            </a:r>
            <a:r>
              <a:rPr lang="en-US" altLang="zh-CN" sz="2400" b="1" dirty="0">
                <a:latin typeface="微软雅黑" panose="020B0503020204020204" charset="-122"/>
                <a:ea typeface="微软雅黑" panose="020B0503020204020204" charset="-122"/>
                <a:cs typeface="微软雅黑" panose="020B0503020204020204" charset="-122"/>
              </a:rPr>
              <a:t>550</a:t>
            </a:r>
            <a:r>
              <a:rPr lang="zh-CN" altLang="en-US" sz="2400" b="1" dirty="0">
                <a:latin typeface="微软雅黑" panose="020B0503020204020204" charset="-122"/>
                <a:ea typeface="微软雅黑" panose="020B0503020204020204" charset="-122"/>
                <a:cs typeface="微软雅黑" panose="020B0503020204020204" charset="-122"/>
              </a:rPr>
              <a:t>，筏板</a:t>
            </a: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下柱墩厚</a:t>
            </a:r>
            <a:r>
              <a:rPr lang="en-US" altLang="zh-CN" sz="2400" b="1" dirty="0">
                <a:latin typeface="微软雅黑" panose="020B0503020204020204" charset="-122"/>
                <a:ea typeface="微软雅黑" panose="020B0503020204020204" charset="-122"/>
                <a:cs typeface="微软雅黑" panose="020B0503020204020204" charset="-122"/>
              </a:rPr>
              <a:t>1200</a:t>
            </a:r>
            <a:r>
              <a:rPr lang="zh-CN" altLang="en-US" sz="2400" b="1" dirty="0">
                <a:latin typeface="微软雅黑" panose="020B0503020204020204" charset="-122"/>
                <a:ea typeface="微软雅黑" panose="020B0503020204020204" charset="-122"/>
                <a:cs typeface="微软雅黑" panose="020B0503020204020204" charset="-122"/>
              </a:rPr>
              <a:t>，最小配筋率</a:t>
            </a:r>
            <a:r>
              <a:rPr lang="en-US" altLang="zh-CN" sz="2400" b="1" dirty="0">
                <a:latin typeface="微软雅黑" panose="020B0503020204020204" charset="-122"/>
                <a:ea typeface="微软雅黑" panose="020B0503020204020204" charset="-122"/>
                <a:cs typeface="微软雅黑" panose="020B0503020204020204" charset="-122"/>
              </a:rPr>
              <a:t>0.2%</a:t>
            </a:r>
            <a:r>
              <a:rPr lang="zh-CN" altLang="en-US" sz="2400" b="1" dirty="0">
                <a:latin typeface="微软雅黑" panose="020B0503020204020204" charset="-122"/>
                <a:ea typeface="微软雅黑" panose="020B0503020204020204" charset="-122"/>
                <a:cs typeface="微软雅黑" panose="020B0503020204020204" charset="-122"/>
              </a:rPr>
              <a:t>，柱墩顶配筋值是</a:t>
            </a:r>
            <a:r>
              <a:rPr lang="en-US" altLang="zh-CN" sz="2400" b="1" dirty="0">
                <a:latin typeface="微软雅黑" panose="020B0503020204020204" charset="-122"/>
                <a:ea typeface="微软雅黑" panose="020B0503020204020204" charset="-122"/>
                <a:cs typeface="微软雅黑" panose="020B0503020204020204" charset="-122"/>
              </a:rPr>
              <a:t>24</a:t>
            </a:r>
            <a:r>
              <a:rPr lang="zh-CN" altLang="en-US" sz="2400" b="1" dirty="0">
                <a:latin typeface="微软雅黑" panose="020B0503020204020204" charset="-122"/>
                <a:ea typeface="微软雅黑" panose="020B0503020204020204" charset="-122"/>
                <a:cs typeface="微软雅黑" panose="020B0503020204020204" charset="-122"/>
              </a:rPr>
              <a:t>和</a:t>
            </a:r>
            <a:r>
              <a:rPr lang="en-US" altLang="zh-CN" sz="2400" b="1" dirty="0">
                <a:latin typeface="微软雅黑" panose="020B0503020204020204" charset="-122"/>
                <a:ea typeface="微软雅黑" panose="020B0503020204020204" charset="-122"/>
                <a:cs typeface="微软雅黑" panose="020B0503020204020204" charset="-122"/>
              </a:rPr>
              <a:t>11</a:t>
            </a:r>
            <a:r>
              <a:rPr lang="zh-CN" altLang="en-US"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sym typeface="+mn-ea"/>
              </a:rPr>
              <a:t>550x1000x0.2%=11</a:t>
            </a:r>
            <a:r>
              <a:rPr lang="zh-CN" altLang="en-US" sz="2400" b="1" dirty="0">
                <a:latin typeface="微软雅黑" panose="020B0503020204020204" charset="-122"/>
                <a:ea typeface="微软雅黑" panose="020B0503020204020204" charset="-122"/>
                <a:cs typeface="微软雅黑" panose="020B0503020204020204" charset="-122"/>
                <a:sym typeface="+mn-ea"/>
              </a:rPr>
              <a:t>，为何有</a:t>
            </a:r>
            <a:r>
              <a:rPr lang="en-US" altLang="zh-CN" sz="2400" b="1" dirty="0">
                <a:latin typeface="微软雅黑" panose="020B0503020204020204" charset="-122"/>
                <a:ea typeface="微软雅黑" panose="020B0503020204020204" charset="-122"/>
                <a:cs typeface="微软雅黑" panose="020B0503020204020204" charset="-122"/>
                <a:sym typeface="+mn-ea"/>
              </a:rPr>
              <a:t>24</a:t>
            </a:r>
            <a:r>
              <a:rPr lang="zh-CN" altLang="en-US" sz="2400" b="1" dirty="0">
                <a:latin typeface="微软雅黑" panose="020B0503020204020204" charset="-122"/>
                <a:ea typeface="微软雅黑" panose="020B0503020204020204" charset="-122"/>
                <a:cs typeface="微软雅黑" panose="020B0503020204020204" charset="-122"/>
                <a:sym typeface="+mn-ea"/>
              </a:rPr>
              <a:t>的配筋面积</a:t>
            </a:r>
            <a:r>
              <a:rPr lang="en-US" altLang="zh-CN" sz="2400" b="1" dirty="0">
                <a:latin typeface="微软雅黑" panose="020B0503020204020204" charset="-122"/>
                <a:ea typeface="微软雅黑" panose="020B0503020204020204" charset="-122"/>
                <a:cs typeface="微软雅黑" panose="020B0503020204020204" charset="-122"/>
                <a:sym typeface="+mn-ea"/>
              </a:rPr>
              <a:t>?</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5635625" y="1685925"/>
            <a:ext cx="6047740" cy="64516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下柱墩上铁构造配筋时，厚度取为筏板厚度。</a:t>
            </a:r>
            <a:endParaRPr lang="zh-CN" b="1">
              <a:latin typeface="微软雅黑" panose="020B0503020204020204" charset="-122"/>
              <a:ea typeface="微软雅黑" panose="020B0503020204020204" charset="-122"/>
              <a:cs typeface="微软雅黑" panose="020B0503020204020204" charset="-122"/>
            </a:endParaRPr>
          </a:p>
          <a:p>
            <a:pPr indent="0"/>
            <a:endParaRPr lang="zh-CN" b="1">
              <a:latin typeface="微软雅黑" panose="020B0503020204020204" charset="-122"/>
              <a:ea typeface="微软雅黑" panose="020B0503020204020204" charset="-122"/>
              <a:cs typeface="微软雅黑" panose="020B0503020204020204" charset="-122"/>
            </a:endParaRPr>
          </a:p>
        </p:txBody>
      </p:sp>
      <p:pic>
        <p:nvPicPr>
          <p:cNvPr id="5" name="图片 72"/>
          <p:cNvPicPr>
            <a:picLocks noChangeAspect="1"/>
          </p:cNvPicPr>
          <p:nvPr/>
        </p:nvPicPr>
        <p:blipFill>
          <a:blip r:embed="rId1"/>
          <a:stretch>
            <a:fillRect/>
          </a:stretch>
        </p:blipFill>
        <p:spPr>
          <a:xfrm>
            <a:off x="344805" y="1617345"/>
            <a:ext cx="4086225" cy="3580765"/>
          </a:xfrm>
          <a:prstGeom prst="rect">
            <a:avLst/>
          </a:prstGeom>
          <a:noFill/>
          <a:ln w="9525">
            <a:noFill/>
          </a:ln>
        </p:spPr>
      </p:pic>
      <p:pic>
        <p:nvPicPr>
          <p:cNvPr id="6" name="图片 -2147482551"/>
          <p:cNvPicPr>
            <a:picLocks noChangeAspect="1"/>
          </p:cNvPicPr>
          <p:nvPr/>
        </p:nvPicPr>
        <p:blipFill>
          <a:blip r:embed="rId2"/>
          <a:stretch>
            <a:fillRect/>
          </a:stretch>
        </p:blipFill>
        <p:spPr>
          <a:xfrm>
            <a:off x="5541963" y="2330768"/>
            <a:ext cx="5268595" cy="1938655"/>
          </a:xfrm>
          <a:prstGeom prst="rect">
            <a:avLst/>
          </a:prstGeom>
          <a:noFill/>
          <a:ln w="9525">
            <a:noFill/>
          </a:ln>
        </p:spPr>
      </p:pic>
      <p:sp>
        <p:nvSpPr>
          <p:cNvPr id="7" name="文本框 6"/>
          <p:cNvSpPr txBox="1"/>
          <p:nvPr/>
        </p:nvSpPr>
        <p:spPr>
          <a:xfrm>
            <a:off x="4939030" y="1617345"/>
            <a:ext cx="8128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pic>
        <p:nvPicPr>
          <p:cNvPr id="8" name="图片 -2147482548"/>
          <p:cNvPicPr>
            <a:picLocks noChangeAspect="1"/>
          </p:cNvPicPr>
          <p:nvPr/>
        </p:nvPicPr>
        <p:blipFill>
          <a:blip r:embed="rId3"/>
          <a:stretch>
            <a:fillRect/>
          </a:stretch>
        </p:blipFill>
        <p:spPr>
          <a:xfrm>
            <a:off x="10000615" y="20955"/>
            <a:ext cx="2112010" cy="160147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2 </a:t>
            </a:r>
            <a:r>
              <a:rPr lang="en-US" altLang="zh-CN" sz="2400" b="1" dirty="0">
                <a:solidFill>
                  <a:schemeClr val="bg1"/>
                </a:solidFill>
                <a:latin typeface="Calibri" panose="020F0502020204030204" pitchFamily="34" charset="0"/>
                <a:ea typeface="微软雅黑" panose="020B0503020204020204" charset="-122"/>
                <a:sym typeface="+mn-ea"/>
              </a:rPr>
              <a:t>柱墩顶配筋异常</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54330" y="350583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pic>
        <p:nvPicPr>
          <p:cNvPr id="8" name="图片 -2147482550"/>
          <p:cNvPicPr>
            <a:picLocks noChangeAspect="1"/>
          </p:cNvPicPr>
          <p:nvPr/>
        </p:nvPicPr>
        <p:blipFill>
          <a:blip r:embed="rId1"/>
          <a:stretch>
            <a:fillRect/>
          </a:stretch>
        </p:blipFill>
        <p:spPr>
          <a:xfrm>
            <a:off x="594360" y="534670"/>
            <a:ext cx="8009255" cy="2971800"/>
          </a:xfrm>
          <a:prstGeom prst="rect">
            <a:avLst/>
          </a:prstGeom>
          <a:noFill/>
          <a:ln w="9525">
            <a:noFill/>
          </a:ln>
        </p:spPr>
      </p:pic>
      <p:sp>
        <p:nvSpPr>
          <p:cNvPr id="102" name="文本框 101"/>
          <p:cNvSpPr txBox="1"/>
          <p:nvPr/>
        </p:nvSpPr>
        <p:spPr>
          <a:xfrm>
            <a:off x="811530" y="3544570"/>
            <a:ext cx="8117205" cy="1198880"/>
          </a:xfrm>
          <a:prstGeom prst="rect">
            <a:avLst/>
          </a:prstGeom>
          <a:noFill/>
          <a:ln w="9525">
            <a:noFill/>
          </a:ln>
        </p:spPr>
        <p:txBody>
          <a:bodyPr wrap="square">
            <a:spAutoFit/>
          </a:bodyPr>
          <a:p>
            <a:pPr>
              <a:buClrTx/>
              <a:buSzTx/>
              <a:buNone/>
            </a:pPr>
            <a:r>
              <a:rPr lang="zh-CN" b="1">
                <a:latin typeface="微软雅黑" panose="020B0503020204020204" charset="-122"/>
                <a:ea typeface="微软雅黑" panose="020B0503020204020204" charset="-122"/>
                <a:cs typeface="微软雅黑" panose="020B0503020204020204" charset="-122"/>
              </a:rPr>
              <a:t>部分柱墩上铁出现负弯矩，上铁受拉，所以按柱墩+筏板总厚度计算构造钢筋，</a:t>
            </a:r>
            <a:endParaRPr lang="zh-CN" b="1">
              <a:latin typeface="微软雅黑" panose="020B0503020204020204" charset="-122"/>
              <a:ea typeface="微软雅黑" panose="020B0503020204020204" charset="-122"/>
              <a:cs typeface="微软雅黑" panose="020B0503020204020204" charset="-122"/>
            </a:endParaRPr>
          </a:p>
          <a:p>
            <a:pPr>
              <a:buClrTx/>
              <a:buSzTx/>
              <a:buNone/>
            </a:pPr>
            <a:r>
              <a:rPr lang="zh-CN" b="1">
                <a:latin typeface="微软雅黑" panose="020B0503020204020204" charset="-122"/>
                <a:ea typeface="微软雅黑" panose="020B0503020204020204" charset="-122"/>
                <a:cs typeface="微软雅黑" panose="020B0503020204020204" charset="-122"/>
              </a:rPr>
              <a:t>如下：筏板厚550，柱墩高650，柱墩上铁受压时构造钢筋：550x0.2%x1000=11cm2柱墩上铁受拉时构造钢筋：（550+650）x0.2%x1000=24cm2</a:t>
            </a:r>
            <a:endParaRPr lang="zh-CN"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985885" y="869315"/>
            <a:ext cx="3042920" cy="1568450"/>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Q2:</a:t>
            </a:r>
            <a:r>
              <a:rPr sz="2400" b="1" dirty="0">
                <a:latin typeface="微软雅黑" panose="020B0503020204020204" charset="-122"/>
                <a:ea typeface="微软雅黑" panose="020B0503020204020204" charset="-122"/>
                <a:cs typeface="微软雅黑" panose="020B0503020204020204" charset="-122"/>
              </a:rPr>
              <a:t>为什么柱墩负弯矩的范围与配筋面积中受拉构造钢筋范围不一致</a:t>
            </a:r>
            <a:r>
              <a:rPr lang="zh-CN" sz="2400" b="1" dirty="0">
                <a:latin typeface="微软雅黑" panose="020B0503020204020204" charset="-122"/>
                <a:ea typeface="微软雅黑" panose="020B0503020204020204" charset="-122"/>
                <a:cs typeface="微软雅黑" panose="020B0503020204020204" charset="-122"/>
              </a:rPr>
              <a:t>？</a:t>
            </a:r>
            <a:endParaRPr lang="zh-CN" sz="2400" b="1" dirty="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755775" y="4873625"/>
            <a:ext cx="5277485" cy="368300"/>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当下柱墩上铁受拉时，</a:t>
            </a:r>
            <a:endParaRPr lang="zh-CN"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725930" y="5814060"/>
            <a:ext cx="224028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负弯矩计算的面积值</a:t>
            </a:r>
            <a:endParaRPr lang="zh-CN" altLang="en-US"/>
          </a:p>
        </p:txBody>
      </p:sp>
      <p:sp>
        <p:nvSpPr>
          <p:cNvPr id="6" name="文本框 5"/>
          <p:cNvSpPr txBox="1"/>
          <p:nvPr/>
        </p:nvSpPr>
        <p:spPr>
          <a:xfrm>
            <a:off x="1743710" y="5286375"/>
            <a:ext cx="7529830" cy="368300"/>
          </a:xfrm>
          <a:prstGeom prst="rect">
            <a:avLst/>
          </a:prstGeom>
          <a:noFill/>
        </p:spPr>
        <p:txBody>
          <a:bodyPr wrap="none" rtlCol="0" anchor="t">
            <a:spAutoFit/>
          </a:bodyPr>
          <a:p>
            <a:pPr indent="0"/>
            <a:r>
              <a:rPr lang="zh-CN" b="1">
                <a:latin typeface="微软雅黑" panose="020B0503020204020204" charset="-122"/>
                <a:ea typeface="微软雅黑" panose="020B0503020204020204" charset="-122"/>
                <a:cs typeface="微软雅黑" panose="020B0503020204020204" charset="-122"/>
                <a:sym typeface="+mn-ea"/>
              </a:rPr>
              <a:t>负弯矩计算的面积值</a:t>
            </a:r>
            <a:r>
              <a:rPr lang="en-US" altLang="zh-CN" b="1">
                <a:latin typeface="微软雅黑" panose="020B0503020204020204" charset="-122"/>
                <a:ea typeface="微软雅黑" panose="020B0503020204020204" charset="-122"/>
                <a:cs typeface="微软雅黑" panose="020B0503020204020204" charset="-122"/>
                <a:sym typeface="+mn-ea"/>
              </a:rPr>
              <a:t>&lt;</a:t>
            </a:r>
            <a:r>
              <a:rPr lang="zh-CN" b="1">
                <a:latin typeface="微软雅黑" panose="020B0503020204020204" charset="-122"/>
                <a:ea typeface="微软雅黑" panose="020B0503020204020204" charset="-122"/>
                <a:cs typeface="微软雅黑" panose="020B0503020204020204" charset="-122"/>
                <a:sym typeface="+mn-ea"/>
              </a:rPr>
              <a:t>用筏板厚度的构造值，</a:t>
            </a:r>
            <a:r>
              <a:rPr lang="en-US" altLang="zh-CN" b="1">
                <a:latin typeface="微软雅黑" panose="020B0503020204020204" charset="-122"/>
                <a:ea typeface="微软雅黑" panose="020B0503020204020204" charset="-122"/>
                <a:cs typeface="微软雅黑" panose="020B0503020204020204" charset="-122"/>
                <a:sym typeface="+mn-ea"/>
              </a:rPr>
              <a:t>        </a:t>
            </a:r>
            <a:r>
              <a:rPr lang="zh-CN" b="1">
                <a:latin typeface="微软雅黑" panose="020B0503020204020204" charset="-122"/>
                <a:ea typeface="微软雅黑" panose="020B0503020204020204" charset="-122"/>
                <a:cs typeface="微软雅黑" panose="020B0503020204020204" charset="-122"/>
                <a:sym typeface="+mn-ea"/>
              </a:rPr>
              <a:t>取筏板厚度的构造值；</a:t>
            </a:r>
            <a:endParaRPr lang="zh-CN" altLang="en-US"/>
          </a:p>
        </p:txBody>
      </p:sp>
      <p:sp>
        <p:nvSpPr>
          <p:cNvPr id="7" name="文本框 6"/>
          <p:cNvSpPr txBox="1"/>
          <p:nvPr/>
        </p:nvSpPr>
        <p:spPr>
          <a:xfrm>
            <a:off x="3861435" y="5701030"/>
            <a:ext cx="2185670" cy="368300"/>
          </a:xfrm>
          <a:prstGeom prst="rect">
            <a:avLst/>
          </a:prstGeom>
          <a:noFill/>
        </p:spPr>
        <p:txBody>
          <a:bodyPr wrap="none" rtlCol="0" anchor="t">
            <a:spAutoFit/>
          </a:bodyPr>
          <a:p>
            <a:r>
              <a:rPr lang="en-US" altLang="zh-CN" b="1">
                <a:latin typeface="微软雅黑" panose="020B0503020204020204" charset="-122"/>
                <a:ea typeface="微软雅黑" panose="020B0503020204020204" charset="-122"/>
                <a:cs typeface="微软雅黑" panose="020B0503020204020204" charset="-122"/>
                <a:sym typeface="+mn-ea"/>
              </a:rPr>
              <a:t>&gt;</a:t>
            </a:r>
            <a:r>
              <a:rPr lang="zh-CN" b="1">
                <a:latin typeface="微软雅黑" panose="020B0503020204020204" charset="-122"/>
                <a:ea typeface="微软雅黑" panose="020B0503020204020204" charset="-122"/>
                <a:cs typeface="微软雅黑" panose="020B0503020204020204" charset="-122"/>
                <a:sym typeface="+mn-ea"/>
              </a:rPr>
              <a:t>筏板厚度的构造值</a:t>
            </a:r>
            <a:endParaRPr lang="zh-CN" altLang="en-US"/>
          </a:p>
        </p:txBody>
      </p:sp>
      <p:sp>
        <p:nvSpPr>
          <p:cNvPr id="12" name="文本框 11"/>
          <p:cNvSpPr txBox="1"/>
          <p:nvPr/>
        </p:nvSpPr>
        <p:spPr>
          <a:xfrm>
            <a:off x="6812915" y="5814060"/>
            <a:ext cx="3100070" cy="368300"/>
          </a:xfrm>
          <a:prstGeom prst="rect">
            <a:avLst/>
          </a:prstGeom>
          <a:noFill/>
        </p:spPr>
        <p:txBody>
          <a:bodyPr wrap="none" rtlCol="0" anchor="t">
            <a:spAutoFit/>
          </a:bodyPr>
          <a:p>
            <a:r>
              <a:rPr lang="zh-CN" b="1">
                <a:latin typeface="微软雅黑" panose="020B0503020204020204" charset="-122"/>
                <a:ea typeface="微软雅黑" panose="020B0503020204020204" charset="-122"/>
                <a:cs typeface="微软雅黑" panose="020B0503020204020204" charset="-122"/>
                <a:sym typeface="+mn-ea"/>
              </a:rPr>
              <a:t>取筏板+柱墩厚度的构造值。</a:t>
            </a:r>
            <a:endParaRPr lang="zh-CN" altLang="en-US"/>
          </a:p>
        </p:txBody>
      </p:sp>
      <p:sp>
        <p:nvSpPr>
          <p:cNvPr id="14" name="文本框 13"/>
          <p:cNvSpPr txBox="1"/>
          <p:nvPr/>
        </p:nvSpPr>
        <p:spPr>
          <a:xfrm>
            <a:off x="3849370" y="6068060"/>
            <a:ext cx="3045460" cy="368300"/>
          </a:xfrm>
          <a:prstGeom prst="rect">
            <a:avLst/>
          </a:prstGeom>
          <a:noFill/>
        </p:spPr>
        <p:txBody>
          <a:bodyPr wrap="none" rtlCol="0" anchor="t">
            <a:spAutoFit/>
          </a:bodyPr>
          <a:p>
            <a:r>
              <a:rPr lang="en-US" altLang="zh-CN" b="1">
                <a:latin typeface="微软雅黑" panose="020B0503020204020204" charset="-122"/>
                <a:ea typeface="微软雅黑" panose="020B0503020204020204" charset="-122"/>
                <a:cs typeface="微软雅黑" panose="020B0503020204020204" charset="-122"/>
                <a:sym typeface="+mn-ea"/>
              </a:rPr>
              <a:t>&lt;</a:t>
            </a:r>
            <a:r>
              <a:rPr lang="zh-CN" b="1">
                <a:latin typeface="微软雅黑" panose="020B0503020204020204" charset="-122"/>
                <a:ea typeface="微软雅黑" panose="020B0503020204020204" charset="-122"/>
                <a:cs typeface="微软雅黑" panose="020B0503020204020204" charset="-122"/>
                <a:sym typeface="+mn-ea"/>
              </a:rPr>
              <a:t>筏板+柱墩厚度的构造值，</a:t>
            </a:r>
            <a:endParaRPr lang="zh-CN" altLang="en-US"/>
          </a:p>
        </p:txBody>
      </p:sp>
      <p:sp>
        <p:nvSpPr>
          <p:cNvPr id="15" name="文本框 14"/>
          <p:cNvSpPr txBox="1"/>
          <p:nvPr/>
        </p:nvSpPr>
        <p:spPr>
          <a:xfrm>
            <a:off x="400050" y="5241925"/>
            <a:ext cx="1325880" cy="368300"/>
          </a:xfrm>
          <a:prstGeom prst="rect">
            <a:avLst/>
          </a:prstGeom>
          <a:noFill/>
        </p:spPr>
        <p:txBody>
          <a:bodyPr wrap="none" rtlCol="0" anchor="t">
            <a:spAutoFit/>
          </a:bodyPr>
          <a:p>
            <a:r>
              <a:rPr lang="zh-CN" altLang="en-US" b="1">
                <a:latin typeface="微软雅黑" panose="020B0503020204020204" charset="-122"/>
                <a:ea typeface="微软雅黑" panose="020B0503020204020204" charset="-122"/>
                <a:cs typeface="微软雅黑" panose="020B0503020204020204" charset="-122"/>
                <a:sym typeface="+mn-ea"/>
              </a:rPr>
              <a:t>软件规则：</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1725930" y="4835525"/>
            <a:ext cx="8280000" cy="1620000"/>
          </a:xfrm>
          <a:prstGeom prst="rect">
            <a:avLst/>
          </a:prstGeom>
          <a:noFill/>
          <a:ln w="22225">
            <a:solidFill>
              <a:schemeClr val="accent1"/>
            </a:solidFill>
          </a:ln>
        </p:spPr>
        <p:txBody>
          <a:bodyPr wrap="square">
            <a:spAutoFit/>
          </a:bodyPr>
          <a:p>
            <a:pPr indent="0"/>
            <a:endParaRPr lang="zh-CN" sz="20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en-US" altLang="zh-CN" sz="2400" b="1" dirty="0">
                <a:solidFill>
                  <a:schemeClr val="bg1"/>
                </a:solidFill>
                <a:latin typeface="Calibri" panose="020F0502020204030204" pitchFamily="34" charset="0"/>
                <a:ea typeface="微软雅黑" panose="020B0503020204020204" charset="-122"/>
                <a:sym typeface="+mn-ea"/>
              </a:rPr>
              <a:t>筏板厚度</a:t>
            </a:r>
            <a:r>
              <a:rPr lang="en-US" altLang="zh-CN" sz="2400" b="1" dirty="0">
                <a:solidFill>
                  <a:schemeClr val="bg1"/>
                </a:solidFill>
                <a:latin typeface="Calibri" panose="020F0502020204030204" pitchFamily="34" charset="0"/>
                <a:ea typeface="微软雅黑" panose="020B0503020204020204" charset="-122"/>
                <a:sym typeface="+mn-ea"/>
              </a:rPr>
              <a:t>增</a:t>
            </a:r>
            <a:r>
              <a:rPr lang="zh-CN" altLang="en-US" sz="2400" b="1" dirty="0">
                <a:solidFill>
                  <a:schemeClr val="bg1"/>
                </a:solidFill>
                <a:latin typeface="Calibri" panose="020F0502020204030204" pitchFamily="34" charset="0"/>
                <a:ea typeface="微软雅黑" panose="020B0503020204020204" charset="-122"/>
                <a:sym typeface="+mn-ea"/>
              </a:rPr>
              <a:t>加</a:t>
            </a:r>
            <a:r>
              <a:rPr lang="en-US" altLang="zh-CN" sz="2400" b="1" dirty="0">
                <a:solidFill>
                  <a:schemeClr val="bg1"/>
                </a:solidFill>
                <a:latin typeface="Calibri" panose="020F0502020204030204" pitchFamily="34" charset="0"/>
                <a:ea typeface="微软雅黑" panose="020B0503020204020204" charset="-122"/>
                <a:sym typeface="+mn-ea"/>
              </a:rPr>
              <a:t>冲切系数变小</a:t>
            </a:r>
            <a:endParaRPr lang="en-US" altLang="zh-CN" sz="2400" b="1" dirty="0">
              <a:solidFill>
                <a:schemeClr val="bg1"/>
              </a:solidFill>
              <a:latin typeface="Calibri" panose="020F0502020204030204" pitchFamily="34" charset="0"/>
              <a:ea typeface="微软雅黑" panose="020B0503020204020204" charset="-122"/>
              <a:sym typeface="+mn-ea"/>
            </a:endParaRPr>
          </a:p>
        </p:txBody>
      </p:sp>
      <p:sp>
        <p:nvSpPr>
          <p:cNvPr id="9" name="文本框 8"/>
          <p:cNvSpPr txBox="1"/>
          <p:nvPr/>
        </p:nvSpPr>
        <p:spPr>
          <a:xfrm>
            <a:off x="4733925" y="3297872"/>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pitchFamily="18" charset="0"/>
              </a:rPr>
              <a:t> </a:t>
            </a:r>
            <a:endParaRPr lang="zh-CN" altLang="en-US"/>
          </a:p>
        </p:txBody>
      </p:sp>
      <p:sp>
        <p:nvSpPr>
          <p:cNvPr id="5" name="文本框 4"/>
          <p:cNvSpPr txBox="1"/>
          <p:nvPr/>
        </p:nvSpPr>
        <p:spPr>
          <a:xfrm>
            <a:off x="363855" y="628650"/>
            <a:ext cx="483616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Q:</a:t>
            </a:r>
            <a:r>
              <a:rPr sz="2400" b="1" dirty="0">
                <a:latin typeface="微软雅黑" panose="020B0503020204020204" charset="-122"/>
                <a:ea typeface="微软雅黑" panose="020B0503020204020204" charset="-122"/>
                <a:cs typeface="微软雅黑" panose="020B0503020204020204" charset="-122"/>
              </a:rPr>
              <a:t>增</a:t>
            </a:r>
            <a:r>
              <a:rPr lang="zh-CN" sz="2400" b="1" dirty="0">
                <a:latin typeface="微软雅黑" panose="020B0503020204020204" charset="-122"/>
                <a:ea typeface="微软雅黑" panose="020B0503020204020204" charset="-122"/>
                <a:cs typeface="微软雅黑" panose="020B0503020204020204" charset="-122"/>
              </a:rPr>
              <a:t>加</a:t>
            </a:r>
            <a:r>
              <a:rPr sz="2400" b="1" dirty="0">
                <a:latin typeface="微软雅黑" panose="020B0503020204020204" charset="-122"/>
                <a:ea typeface="微软雅黑" panose="020B0503020204020204" charset="-122"/>
                <a:cs typeface="微软雅黑" panose="020B0503020204020204" charset="-122"/>
              </a:rPr>
              <a:t>筏板厚度冲切系数变小</a:t>
            </a:r>
            <a:r>
              <a:rPr lang="zh-CN" sz="2400" b="1" dirty="0">
                <a:latin typeface="微软雅黑" panose="020B0503020204020204" charset="-122"/>
                <a:ea typeface="微软雅黑" panose="020B0503020204020204" charset="-122"/>
                <a:cs typeface="微软雅黑" panose="020B0503020204020204" charset="-122"/>
              </a:rPr>
              <a:t>？</a:t>
            </a:r>
            <a:endParaRPr lang="zh-CN" sz="2400" b="1" dirty="0">
              <a:latin typeface="微软雅黑" panose="020B0503020204020204" charset="-122"/>
              <a:ea typeface="微软雅黑" panose="020B0503020204020204" charset="-122"/>
              <a:cs typeface="微软雅黑" panose="020B0503020204020204" charset="-122"/>
            </a:endParaRPr>
          </a:p>
        </p:txBody>
      </p:sp>
      <p:pic>
        <p:nvPicPr>
          <p:cNvPr id="3" name="图片 -2147482615"/>
          <p:cNvPicPr>
            <a:picLocks noChangeAspect="1"/>
          </p:cNvPicPr>
          <p:nvPr/>
        </p:nvPicPr>
        <p:blipFill>
          <a:blip r:embed="rId1"/>
          <a:stretch>
            <a:fillRect/>
          </a:stretch>
        </p:blipFill>
        <p:spPr>
          <a:xfrm>
            <a:off x="8456295" y="46355"/>
            <a:ext cx="3677920" cy="1616710"/>
          </a:xfrm>
          <a:prstGeom prst="rect">
            <a:avLst/>
          </a:prstGeom>
          <a:noFill/>
          <a:ln w="9525">
            <a:noFill/>
          </a:ln>
        </p:spPr>
      </p:pic>
      <p:pic>
        <p:nvPicPr>
          <p:cNvPr id="6" name="图片 -2147482614"/>
          <p:cNvPicPr>
            <a:picLocks noChangeAspect="1"/>
          </p:cNvPicPr>
          <p:nvPr/>
        </p:nvPicPr>
        <p:blipFill>
          <a:blip r:embed="rId2"/>
          <a:srcRect b="85279"/>
          <a:stretch>
            <a:fillRect/>
          </a:stretch>
        </p:blipFill>
        <p:spPr>
          <a:xfrm>
            <a:off x="6791960" y="2518410"/>
            <a:ext cx="5270500" cy="754380"/>
          </a:xfrm>
          <a:prstGeom prst="rect">
            <a:avLst/>
          </a:prstGeom>
          <a:noFill/>
          <a:ln w="9525">
            <a:noFill/>
          </a:ln>
        </p:spPr>
      </p:pic>
      <p:pic>
        <p:nvPicPr>
          <p:cNvPr id="7" name="图片 -2147482614"/>
          <p:cNvPicPr>
            <a:picLocks noChangeAspect="1"/>
          </p:cNvPicPr>
          <p:nvPr/>
        </p:nvPicPr>
        <p:blipFill>
          <a:blip r:embed="rId2"/>
          <a:srcRect t="36481"/>
          <a:stretch>
            <a:fillRect/>
          </a:stretch>
        </p:blipFill>
        <p:spPr>
          <a:xfrm>
            <a:off x="6791960" y="3272790"/>
            <a:ext cx="5270500" cy="3255010"/>
          </a:xfrm>
          <a:prstGeom prst="rect">
            <a:avLst/>
          </a:prstGeom>
          <a:noFill/>
          <a:ln w="9525">
            <a:noFill/>
          </a:ln>
        </p:spPr>
      </p:pic>
      <p:sp>
        <p:nvSpPr>
          <p:cNvPr id="8" name="文本框 7"/>
          <p:cNvSpPr txBox="1"/>
          <p:nvPr/>
        </p:nvSpPr>
        <p:spPr>
          <a:xfrm>
            <a:off x="7122795" y="1979930"/>
            <a:ext cx="2615565" cy="36830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《地规》附录p.0.1条</a:t>
            </a:r>
            <a:endParaRPr lang="zh-CN" altLang="en-US" b="1">
              <a:solidFill>
                <a:srgbClr val="FF0000"/>
              </a:solidFill>
              <a:ea typeface="宋体" panose="02010600030101010101" pitchFamily="2" charset="-122"/>
            </a:endParaRPr>
          </a:p>
        </p:txBody>
      </p:sp>
      <p:sp>
        <p:nvSpPr>
          <p:cNvPr id="11" name="文本框 10"/>
          <p:cNvSpPr txBox="1"/>
          <p:nvPr/>
        </p:nvSpPr>
        <p:spPr>
          <a:xfrm>
            <a:off x="6799580" y="2376805"/>
            <a:ext cx="5040000" cy="4320000"/>
          </a:xfrm>
          <a:prstGeom prst="rect">
            <a:avLst/>
          </a:prstGeom>
          <a:noFill/>
          <a:ln w="12700" cmpd="sng">
            <a:solidFill>
              <a:schemeClr val="accent1">
                <a:shade val="50000"/>
              </a:schemeClr>
            </a:solidFill>
            <a:prstDash val="solid"/>
          </a:ln>
        </p:spPr>
        <p:txBody>
          <a:bodyPr wrap="square" rtlCol="0">
            <a:spAutoFit/>
          </a:bodyPr>
          <a:p>
            <a:endParaRPr lang="zh-CN" altLang="en-US"/>
          </a:p>
        </p:txBody>
      </p:sp>
      <p:sp>
        <p:nvSpPr>
          <p:cNvPr id="13" name="文本框 12"/>
          <p:cNvSpPr txBox="1"/>
          <p:nvPr/>
        </p:nvSpPr>
        <p:spPr>
          <a:xfrm>
            <a:off x="6693535" y="1933575"/>
            <a:ext cx="8128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p:nvPicPr>
        <p:blipFill>
          <a:blip r:embed="rId3"/>
          <a:stretch>
            <a:fillRect/>
          </a:stretch>
        </p:blipFill>
        <p:spPr>
          <a:xfrm>
            <a:off x="6345555" y="19050"/>
            <a:ext cx="2019300" cy="1748790"/>
          </a:xfrm>
          <a:prstGeom prst="rect">
            <a:avLst/>
          </a:prstGeom>
        </p:spPr>
      </p:pic>
      <p:pic>
        <p:nvPicPr>
          <p:cNvPr id="15" name="图片 -2147482610"/>
          <p:cNvPicPr>
            <a:picLocks noChangeAspect="1"/>
          </p:cNvPicPr>
          <p:nvPr/>
        </p:nvPicPr>
        <p:blipFill>
          <a:blip r:embed="rId4"/>
          <a:stretch>
            <a:fillRect/>
          </a:stretch>
        </p:blipFill>
        <p:spPr>
          <a:xfrm>
            <a:off x="223520" y="1221105"/>
            <a:ext cx="5789930" cy="2110740"/>
          </a:xfrm>
          <a:prstGeom prst="rect">
            <a:avLst/>
          </a:prstGeom>
          <a:noFill/>
          <a:ln w="9525">
            <a:noFill/>
          </a:ln>
        </p:spPr>
      </p:pic>
      <p:pic>
        <p:nvPicPr>
          <p:cNvPr id="16" name="图片 -2147482609"/>
          <p:cNvPicPr>
            <a:picLocks noChangeAspect="1"/>
          </p:cNvPicPr>
          <p:nvPr/>
        </p:nvPicPr>
        <p:blipFill>
          <a:blip r:embed="rId5"/>
          <a:stretch>
            <a:fillRect/>
          </a:stretch>
        </p:blipFill>
        <p:spPr>
          <a:xfrm>
            <a:off x="219710" y="3463925"/>
            <a:ext cx="5586095" cy="2084070"/>
          </a:xfrm>
          <a:prstGeom prst="rect">
            <a:avLst/>
          </a:prstGeom>
          <a:noFill/>
          <a:ln w="9525">
            <a:noFill/>
          </a:ln>
        </p:spPr>
      </p:pic>
      <p:sp>
        <p:nvSpPr>
          <p:cNvPr id="17" name="文本框 16"/>
          <p:cNvSpPr txBox="1"/>
          <p:nvPr/>
        </p:nvSpPr>
        <p:spPr>
          <a:xfrm>
            <a:off x="5039995" y="5163185"/>
            <a:ext cx="316865" cy="368300"/>
          </a:xfrm>
          <a:prstGeom prst="rect">
            <a:avLst/>
          </a:prstGeom>
          <a:noFill/>
          <a:ln w="19050">
            <a:solidFill>
              <a:srgbClr val="FF0000"/>
            </a:solidFill>
          </a:ln>
        </p:spPr>
        <p:txBody>
          <a:bodyPr wrap="square" rtlCol="0">
            <a:spAutoFit/>
          </a:bodyPr>
          <a:p>
            <a:endParaRPr lang="zh-CN" altLang="en-US"/>
          </a:p>
        </p:txBody>
      </p:sp>
      <p:sp>
        <p:nvSpPr>
          <p:cNvPr id="18" name="文本框 17"/>
          <p:cNvSpPr txBox="1"/>
          <p:nvPr/>
        </p:nvSpPr>
        <p:spPr>
          <a:xfrm>
            <a:off x="5119370" y="2884805"/>
            <a:ext cx="316865" cy="368300"/>
          </a:xfrm>
          <a:prstGeom prst="rect">
            <a:avLst/>
          </a:prstGeom>
          <a:noFill/>
          <a:ln w="19050">
            <a:solidFill>
              <a:srgbClr val="FF0000"/>
            </a:solidFill>
          </a:ln>
        </p:spPr>
        <p:txBody>
          <a:bodyPr wrap="square" rtlCol="0">
            <a:spAutoFit/>
          </a:bodyPr>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73430" y="3619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en-US" altLang="zh-CN" sz="2400" b="1" dirty="0">
                <a:solidFill>
                  <a:schemeClr val="bg1"/>
                </a:solidFill>
                <a:latin typeface="Calibri" panose="020F0502020204030204" pitchFamily="34" charset="0"/>
                <a:ea typeface="微软雅黑" panose="020B0503020204020204" charset="-122"/>
                <a:sym typeface="+mn-ea"/>
              </a:rPr>
              <a:t>筏板厚度增</a:t>
            </a:r>
            <a:r>
              <a:rPr lang="zh-CN" altLang="en-US" sz="2400" b="1" dirty="0">
                <a:solidFill>
                  <a:schemeClr val="bg1"/>
                </a:solidFill>
                <a:latin typeface="Calibri" panose="020F0502020204030204" pitchFamily="34" charset="0"/>
                <a:ea typeface="微软雅黑" panose="020B0503020204020204" charset="-122"/>
                <a:sym typeface="+mn-ea"/>
              </a:rPr>
              <a:t>加</a:t>
            </a:r>
            <a:r>
              <a:rPr lang="en-US" altLang="zh-CN" sz="2400" b="1" dirty="0">
                <a:solidFill>
                  <a:schemeClr val="bg1"/>
                </a:solidFill>
                <a:latin typeface="Calibri" panose="020F0502020204030204" pitchFamily="34" charset="0"/>
                <a:ea typeface="微软雅黑" panose="020B0503020204020204" charset="-122"/>
                <a:sym typeface="+mn-ea"/>
              </a:rPr>
              <a:t>冲切系数变小</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162560" y="699770"/>
            <a:ext cx="1856105"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78815" y="3679190"/>
            <a:ext cx="3618865" cy="1076325"/>
          </a:xfrm>
          <a:prstGeom prst="rect">
            <a:avLst/>
          </a:prstGeom>
          <a:noFill/>
          <a:ln w="9525">
            <a:noFill/>
          </a:ln>
        </p:spPr>
        <p:txBody>
          <a:bodyPr wrap="square">
            <a:spAutoFit/>
          </a:bodyPr>
          <a:p>
            <a:pPr indent="0"/>
            <a:r>
              <a:rPr lang="zh-CN" sz="1600" b="1">
                <a:latin typeface="微软雅黑" panose="020B0503020204020204" charset="-122"/>
                <a:ea typeface="微软雅黑" panose="020B0503020204020204" charset="-122"/>
                <a:cs typeface="微软雅黑" panose="020B0503020204020204" charset="-122"/>
              </a:rPr>
              <a:t>悬挑边X=Y=20</a:t>
            </a:r>
            <a:r>
              <a:rPr lang="en-US" altLang="zh-CN" sz="1600" b="1">
                <a:latin typeface="微软雅黑" panose="020B0503020204020204" charset="-122"/>
                <a:ea typeface="微软雅黑" panose="020B0503020204020204" charset="-122"/>
                <a:cs typeface="微软雅黑" panose="020B0503020204020204" charset="-122"/>
              </a:rPr>
              <a:t>5</a:t>
            </a:r>
            <a:r>
              <a:rPr lang="zh-CN" sz="1600" b="1">
                <a:latin typeface="微软雅黑" panose="020B0503020204020204" charset="-122"/>
                <a:ea typeface="微软雅黑" panose="020B0503020204020204" charset="-122"/>
                <a:cs typeface="微软雅黑" panose="020B0503020204020204" charset="-122"/>
              </a:rPr>
              <a:t>0,</a:t>
            </a:r>
            <a:endParaRPr 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微软雅黑" panose="020B0503020204020204" charset="-122"/>
                <a:ea typeface="微软雅黑" panose="020B0503020204020204" charset="-122"/>
                <a:cs typeface="微软雅黑" panose="020B0503020204020204" charset="-122"/>
              </a:rPr>
              <a:t>柱900x900，</a:t>
            </a:r>
            <a:endParaRPr 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微软雅黑" panose="020B0503020204020204" charset="-122"/>
                <a:ea typeface="微软雅黑" panose="020B0503020204020204" charset="-122"/>
                <a:cs typeface="微软雅黑" panose="020B0503020204020204" charset="-122"/>
              </a:rPr>
              <a:t>筏板厚度1300、1200，柱墩400厚，</a:t>
            </a:r>
            <a:endParaRPr lang="zh-CN" sz="1600" b="1">
              <a:latin typeface="微软雅黑" panose="020B0503020204020204" charset="-122"/>
              <a:ea typeface="微软雅黑" panose="020B0503020204020204" charset="-122"/>
              <a:cs typeface="微软雅黑" panose="020B0503020204020204" charset="-122"/>
            </a:endParaRPr>
          </a:p>
          <a:p>
            <a:pPr indent="0"/>
            <a:r>
              <a:rPr lang="zh-CN" sz="1600" b="1">
                <a:latin typeface="微软雅黑" panose="020B0503020204020204" charset="-122"/>
                <a:ea typeface="微软雅黑" panose="020B0503020204020204" charset="-122"/>
                <a:cs typeface="微软雅黑" panose="020B0503020204020204" charset="-122"/>
              </a:rPr>
              <a:t>对应有效高度分别为1650、1550。</a:t>
            </a:r>
            <a:endParaRPr lang="zh-CN" altLang="en-US" sz="1600"/>
          </a:p>
        </p:txBody>
      </p:sp>
      <p:pic>
        <p:nvPicPr>
          <p:cNvPr id="6" name="图片 5"/>
          <p:cNvPicPr>
            <a:picLocks noChangeAspect="1"/>
          </p:cNvPicPr>
          <p:nvPr/>
        </p:nvPicPr>
        <p:blipFill>
          <a:blip r:embed="rId1"/>
          <a:srcRect r="10333" b="15078"/>
          <a:stretch>
            <a:fillRect/>
          </a:stretch>
        </p:blipFill>
        <p:spPr>
          <a:xfrm>
            <a:off x="680085" y="623570"/>
            <a:ext cx="3162935" cy="2918460"/>
          </a:xfrm>
          <a:prstGeom prst="rect">
            <a:avLst/>
          </a:prstGeom>
        </p:spPr>
      </p:pic>
      <p:pic>
        <p:nvPicPr>
          <p:cNvPr id="5" name="图片 -2147482613"/>
          <p:cNvPicPr>
            <a:picLocks noChangeAspect="1"/>
          </p:cNvPicPr>
          <p:nvPr/>
        </p:nvPicPr>
        <p:blipFill>
          <a:blip r:embed="rId2"/>
          <a:srcRect b="22889"/>
          <a:stretch>
            <a:fillRect/>
          </a:stretch>
        </p:blipFill>
        <p:spPr>
          <a:xfrm>
            <a:off x="4077335" y="558800"/>
            <a:ext cx="7550150" cy="3003550"/>
          </a:xfrm>
          <a:prstGeom prst="rect">
            <a:avLst/>
          </a:prstGeom>
          <a:noFill/>
          <a:ln w="9525">
            <a:noFill/>
          </a:ln>
        </p:spPr>
      </p:pic>
      <p:cxnSp>
        <p:nvCxnSpPr>
          <p:cNvPr id="43" name="直接箭头连接符 42"/>
          <p:cNvCxnSpPr/>
          <p:nvPr/>
        </p:nvCxnSpPr>
        <p:spPr>
          <a:xfrm>
            <a:off x="2342515" y="2444750"/>
            <a:ext cx="0" cy="918000"/>
          </a:xfrm>
          <a:prstGeom prst="straightConnector1">
            <a:avLst/>
          </a:prstGeom>
          <a:ln w="22225">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160270" y="3369310"/>
            <a:ext cx="421005" cy="5715"/>
          </a:xfrm>
          <a:prstGeom prst="line">
            <a:avLst/>
          </a:prstGeom>
          <a:ln w="19050">
            <a:solidFill>
              <a:srgbClr val="17C913"/>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rot="16200000">
            <a:off x="1778000" y="2677795"/>
            <a:ext cx="718820" cy="368300"/>
          </a:xfrm>
          <a:prstGeom prst="rect">
            <a:avLst/>
          </a:prstGeom>
          <a:noFill/>
        </p:spPr>
        <p:txBody>
          <a:bodyPr wrap="square" rtlCol="0">
            <a:spAutoFit/>
          </a:bodyPr>
          <a:p>
            <a:r>
              <a:rPr lang="en-US">
                <a:solidFill>
                  <a:schemeClr val="bg2"/>
                </a:solidFill>
              </a:rPr>
              <a:t>2050</a:t>
            </a:r>
            <a:endParaRPr lang="en-US" sz="1200">
              <a:solidFill>
                <a:schemeClr val="bg2"/>
              </a:solidFill>
            </a:endParaRPr>
          </a:p>
        </p:txBody>
      </p:sp>
      <p:cxnSp>
        <p:nvCxnSpPr>
          <p:cNvPr id="26" name="直接箭头连接符 25"/>
          <p:cNvCxnSpPr/>
          <p:nvPr/>
        </p:nvCxnSpPr>
        <p:spPr>
          <a:xfrm>
            <a:off x="2624455" y="2137410"/>
            <a:ext cx="918000" cy="0"/>
          </a:xfrm>
          <a:prstGeom prst="straightConnector1">
            <a:avLst/>
          </a:prstGeom>
          <a:ln w="25400">
            <a:solidFill>
              <a:srgbClr val="17C91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757170" y="1738630"/>
            <a:ext cx="923925" cy="398780"/>
          </a:xfrm>
          <a:prstGeom prst="rect">
            <a:avLst/>
          </a:prstGeom>
          <a:noFill/>
        </p:spPr>
        <p:txBody>
          <a:bodyPr wrap="square" rtlCol="0">
            <a:spAutoFit/>
          </a:bodyPr>
          <a:p>
            <a:r>
              <a:rPr lang="en-US" altLang="zh-CN" sz="2000">
                <a:solidFill>
                  <a:schemeClr val="bg2"/>
                </a:solidFill>
                <a:latin typeface="宋体" panose="02010600030101010101" pitchFamily="2" charset="-122"/>
                <a:ea typeface="宋体" panose="02010600030101010101" pitchFamily="2" charset="-122"/>
              </a:rPr>
              <a:t>2050</a:t>
            </a:r>
            <a:endParaRPr lang="en-US" altLang="zh-CN" sz="2000">
              <a:solidFill>
                <a:schemeClr val="bg2"/>
              </a:solidFill>
              <a:latin typeface="宋体" panose="02010600030101010101" pitchFamily="2" charset="-122"/>
              <a:ea typeface="宋体" panose="02010600030101010101" pitchFamily="2" charset="-122"/>
            </a:endParaRPr>
          </a:p>
        </p:txBody>
      </p:sp>
      <p:cxnSp>
        <p:nvCxnSpPr>
          <p:cNvPr id="29" name="直接连接符 28"/>
          <p:cNvCxnSpPr/>
          <p:nvPr/>
        </p:nvCxnSpPr>
        <p:spPr>
          <a:xfrm>
            <a:off x="3555365" y="2005330"/>
            <a:ext cx="0" cy="287655"/>
          </a:xfrm>
          <a:prstGeom prst="line">
            <a:avLst/>
          </a:prstGeom>
          <a:ln w="19050" cmpd="sng">
            <a:solidFill>
              <a:srgbClr val="17C913"/>
            </a:solidFill>
            <a:prstDash val="solid"/>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371475" y="5455285"/>
            <a:ext cx="8329930" cy="922020"/>
          </a:xfrm>
          <a:prstGeom prst="rect">
            <a:avLst/>
          </a:prstGeom>
          <a:noFill/>
          <a:ln w="9525">
            <a:noFill/>
          </a:ln>
        </p:spPr>
        <p:txBody>
          <a:bodyPr wrap="square">
            <a:spAutoFit/>
          </a:bodyPr>
          <a:p>
            <a:pPr indent="305435"/>
            <a:r>
              <a:rPr lang="zh-CN" b="1">
                <a:latin typeface="微软雅黑" panose="020B0503020204020204" charset="-122"/>
                <a:ea typeface="微软雅黑" panose="020B0503020204020204" charset="-122"/>
                <a:cs typeface="微软雅黑" panose="020B0503020204020204" charset="-122"/>
              </a:rPr>
              <a:t>根据《地规》附录p.0.1条，</a:t>
            </a:r>
            <a:endParaRPr lang="zh-CN" b="1">
              <a:latin typeface="微软雅黑" panose="020B0503020204020204" charset="-122"/>
              <a:ea typeface="微软雅黑" panose="020B0503020204020204" charset="-122"/>
              <a:cs typeface="微软雅黑" panose="020B0503020204020204" charset="-122"/>
            </a:endParaRPr>
          </a:p>
          <a:p>
            <a:pPr indent="305435"/>
            <a:r>
              <a:rPr lang="zh-CN" b="1">
                <a:latin typeface="微软雅黑" panose="020B0503020204020204" charset="-122"/>
                <a:ea typeface="微软雅黑" panose="020B0503020204020204" charset="-122"/>
                <a:cs typeface="微软雅黑" panose="020B0503020204020204" charset="-122"/>
              </a:rPr>
              <a:t>筏板厚度</a:t>
            </a:r>
            <a:r>
              <a:rPr lang="en-US" altLang="zh-CN" b="1">
                <a:latin typeface="微软雅黑" panose="020B0503020204020204" charset="-122"/>
                <a:ea typeface="微软雅黑" panose="020B0503020204020204" charset="-122"/>
                <a:cs typeface="微软雅黑" panose="020B0503020204020204" charset="-122"/>
              </a:rPr>
              <a:t>1300</a:t>
            </a:r>
            <a:r>
              <a:rPr lang="zh-CN" altLang="en-US" b="1">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2050&lt;</a:t>
            </a:r>
            <a:r>
              <a:rPr lang="zh-CN" b="1">
                <a:latin typeface="微软雅黑" panose="020B0503020204020204" charset="-122"/>
                <a:ea typeface="微软雅黑" panose="020B0503020204020204" charset="-122"/>
                <a:cs typeface="微软雅黑" panose="020B0503020204020204" charset="-122"/>
              </a:rPr>
              <a:t>h0+0.5bc=1650+0.5x900=2100，按角柱考虑；</a:t>
            </a:r>
            <a:endParaRPr lang="zh-CN" b="1">
              <a:latin typeface="微软雅黑" panose="020B0503020204020204" charset="-122"/>
              <a:ea typeface="微软雅黑" panose="020B0503020204020204" charset="-122"/>
              <a:cs typeface="微软雅黑" panose="020B0503020204020204" charset="-122"/>
            </a:endParaRPr>
          </a:p>
          <a:p>
            <a:pPr indent="305435"/>
            <a:r>
              <a:rPr lang="zh-CN" b="1">
                <a:latin typeface="微软雅黑" panose="020B0503020204020204" charset="-122"/>
                <a:ea typeface="微软雅黑" panose="020B0503020204020204" charset="-122"/>
                <a:cs typeface="微软雅黑" panose="020B0503020204020204" charset="-122"/>
                <a:sym typeface="+mn-ea"/>
              </a:rPr>
              <a:t>筏板厚度</a:t>
            </a:r>
            <a:r>
              <a:rPr lang="en-US" altLang="zh-CN" b="1">
                <a:latin typeface="微软雅黑" panose="020B0503020204020204" charset="-122"/>
                <a:ea typeface="微软雅黑" panose="020B0503020204020204" charset="-122"/>
                <a:cs typeface="微软雅黑" panose="020B0503020204020204" charset="-122"/>
                <a:sym typeface="+mn-ea"/>
              </a:rPr>
              <a:t>1200</a:t>
            </a:r>
            <a:r>
              <a:rPr lang="zh-CN" altLang="en-US" b="1">
                <a:latin typeface="微软雅黑" panose="020B0503020204020204" charset="-122"/>
                <a:ea typeface="微软雅黑" panose="020B0503020204020204" charset="-122"/>
                <a:cs typeface="微软雅黑" panose="020B0503020204020204" charset="-122"/>
                <a:sym typeface="+mn-ea"/>
              </a:rPr>
              <a:t>：</a:t>
            </a:r>
            <a:r>
              <a:rPr lang="en-US" altLang="zh-CN" b="1">
                <a:latin typeface="微软雅黑" panose="020B0503020204020204" charset="-122"/>
                <a:ea typeface="微软雅黑" panose="020B0503020204020204" charset="-122"/>
                <a:cs typeface="微软雅黑" panose="020B0503020204020204" charset="-122"/>
                <a:sym typeface="+mn-ea"/>
              </a:rPr>
              <a:t>2050&gt;</a:t>
            </a:r>
            <a:r>
              <a:rPr lang="zh-CN" b="1">
                <a:latin typeface="微软雅黑" panose="020B0503020204020204" charset="-122"/>
                <a:ea typeface="微软雅黑" panose="020B0503020204020204" charset="-122"/>
                <a:cs typeface="微软雅黑" panose="020B0503020204020204" charset="-122"/>
              </a:rPr>
              <a:t>h0+0.5bc=1550+0.5x900=2000，按中柱考虑；</a:t>
            </a:r>
            <a:endParaRPr lang="zh-CN"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9425940" y="3624580"/>
            <a:ext cx="2621280" cy="506730"/>
          </a:xfrm>
          <a:prstGeom prst="rect">
            <a:avLst/>
          </a:prstGeom>
          <a:noFill/>
        </p:spPr>
        <p:txBody>
          <a:bodyPr wrap="square" rtlCol="0" anchor="t">
            <a:spAutoFit/>
          </a:bodyPr>
          <a:lstStyle>
            <a:defPPr>
              <a:defRPr lang="zh-CN"/>
            </a:defPPr>
            <a:lvl1pPr indent="0">
              <a:lnSpc>
                <a:spcPct val="150000"/>
              </a:lnSpc>
              <a:buFont typeface="Wingdings" panose="05000000000000000000" pitchFamily="2" charset="2"/>
              <a:buNone/>
              <a:defRPr sz="2000">
                <a:solidFill>
                  <a:schemeClr val="tx1">
                    <a:lumMod val="65000"/>
                    <a:lumOff val="35000"/>
                  </a:schemeClr>
                </a:solidFill>
              </a:defRPr>
            </a:lvl1pPr>
          </a:lstStyle>
          <a:p>
            <a:r>
              <a:rPr lang="zh-CN" altLang="en-US" sz="1800" b="1" dirty="0">
                <a:solidFill>
                  <a:schemeClr val="accent1"/>
                </a:solidFill>
              </a:rPr>
              <a:t>边角柱位置的柱墙</a:t>
            </a:r>
            <a:r>
              <a:rPr lang="zh-CN" altLang="en-US" sz="1800" b="1" dirty="0">
                <a:solidFill>
                  <a:schemeClr val="accent1"/>
                </a:solidFill>
                <a:sym typeface="+mn-ea"/>
              </a:rPr>
              <a:t>冲切</a:t>
            </a:r>
            <a:endParaRPr lang="zh-CN" altLang="en-US" sz="1800" dirty="0">
              <a:solidFill>
                <a:schemeClr val="accent1"/>
              </a:solidFill>
            </a:endParaRPr>
          </a:p>
        </p:txBody>
      </p:sp>
      <p:pic>
        <p:nvPicPr>
          <p:cNvPr id="37" name="图片 36"/>
          <p:cNvPicPr>
            <a:picLocks noChangeAspect="1"/>
          </p:cNvPicPr>
          <p:nvPr/>
        </p:nvPicPr>
        <p:blipFill>
          <a:blip r:embed="rId3"/>
          <a:stretch>
            <a:fillRect/>
          </a:stretch>
        </p:blipFill>
        <p:spPr>
          <a:xfrm>
            <a:off x="9373870" y="4404360"/>
            <a:ext cx="2673350" cy="1691640"/>
          </a:xfrm>
          <a:prstGeom prst="rect">
            <a:avLst/>
          </a:prstGeom>
        </p:spPr>
      </p:pic>
      <p:sp>
        <p:nvSpPr>
          <p:cNvPr id="8" name="文本框 7"/>
          <p:cNvSpPr txBox="1"/>
          <p:nvPr/>
        </p:nvSpPr>
        <p:spPr>
          <a:xfrm>
            <a:off x="4261485" y="1160145"/>
            <a:ext cx="1593215" cy="368300"/>
          </a:xfrm>
          <a:prstGeom prst="rect">
            <a:avLst/>
          </a:prstGeom>
          <a:noFill/>
        </p:spPr>
        <p:txBody>
          <a:bodyPr wrap="square" rtlCol="0" anchor="t">
            <a:spAutoFit/>
          </a:bodyPr>
          <a:p>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1200</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厚</a:t>
            </a: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8221980" y="1160145"/>
            <a:ext cx="1593215" cy="368300"/>
          </a:xfrm>
          <a:prstGeom prst="rect">
            <a:avLst/>
          </a:prstGeom>
          <a:noFill/>
        </p:spPr>
        <p:txBody>
          <a:bodyPr wrap="square" rtlCol="0" anchor="t">
            <a:spAutoFit/>
          </a:bodyPr>
          <a:p>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1300</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厚</a:t>
            </a: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9426575" y="4036060"/>
            <a:ext cx="2576195" cy="368300"/>
          </a:xfrm>
          <a:prstGeom prst="rect">
            <a:avLst/>
          </a:prstGeom>
          <a:noFill/>
        </p:spPr>
        <p:txBody>
          <a:bodyPr wrap="square" rtlCol="0" anchor="t">
            <a:spAutoFit/>
          </a:bodyPr>
          <a:p>
            <a:r>
              <a:rPr lang="zh-CN" altLang="en-US" b="1" dirty="0">
                <a:solidFill>
                  <a:schemeClr val="accent1"/>
                </a:solidFill>
                <a:sym typeface="+mn-ea"/>
              </a:rPr>
              <a:t>更不利的几方面</a:t>
            </a:r>
            <a:r>
              <a:rPr lang="zh-CN" altLang="en-US" dirty="0">
                <a:solidFill>
                  <a:schemeClr val="accent1"/>
                </a:solidFill>
                <a:sym typeface="+mn-ea"/>
              </a:rPr>
              <a:t>：</a:t>
            </a:r>
            <a:endParaRPr lang="zh-CN" altLang="en-US" dirty="0">
              <a:solidFill>
                <a:schemeClr val="accent1"/>
              </a:solidFill>
              <a:sym typeface="+mn-ea"/>
            </a:endParaRPr>
          </a:p>
        </p:txBody>
      </p:sp>
      <p:cxnSp>
        <p:nvCxnSpPr>
          <p:cNvPr id="22" name="直接箭头连接符 21"/>
          <p:cNvCxnSpPr/>
          <p:nvPr/>
        </p:nvCxnSpPr>
        <p:spPr>
          <a:xfrm>
            <a:off x="8641080" y="5410200"/>
            <a:ext cx="902335" cy="387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630920" y="4654550"/>
            <a:ext cx="912495" cy="431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4"/>
          <a:srcRect l="4510" r="6087"/>
          <a:stretch>
            <a:fillRect/>
          </a:stretch>
        </p:blipFill>
        <p:spPr>
          <a:xfrm>
            <a:off x="285115" y="5603240"/>
            <a:ext cx="3889375" cy="918210"/>
          </a:xfrm>
          <a:prstGeom prst="rect">
            <a:avLst/>
          </a:prstGeom>
        </p:spPr>
      </p:pic>
      <p:pic>
        <p:nvPicPr>
          <p:cNvPr id="25" name="图片 24"/>
          <p:cNvPicPr>
            <a:picLocks noChangeAspect="1"/>
          </p:cNvPicPr>
          <p:nvPr/>
        </p:nvPicPr>
        <p:blipFill>
          <a:blip r:embed="rId5"/>
          <a:stretch>
            <a:fillRect/>
          </a:stretch>
        </p:blipFill>
        <p:spPr>
          <a:xfrm>
            <a:off x="4531995" y="3615055"/>
            <a:ext cx="4159885" cy="2118360"/>
          </a:xfrm>
          <a:prstGeom prst="rect">
            <a:avLst/>
          </a:prstGeom>
        </p:spPr>
      </p:pic>
      <p:pic>
        <p:nvPicPr>
          <p:cNvPr id="28" name="图片 27"/>
          <p:cNvPicPr>
            <a:picLocks noChangeAspect="1"/>
          </p:cNvPicPr>
          <p:nvPr/>
        </p:nvPicPr>
        <p:blipFill>
          <a:blip r:embed="rId6"/>
          <a:stretch>
            <a:fillRect/>
          </a:stretch>
        </p:blipFill>
        <p:spPr>
          <a:xfrm>
            <a:off x="162560" y="3510280"/>
            <a:ext cx="4135120" cy="2142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cheme_154200"/>
          <p:cNvSpPr>
            <a:spLocks noChangeAspect="1"/>
          </p:cNvSpPr>
          <p:nvPr/>
        </p:nvSpPr>
        <p:spPr bwMode="auto">
          <a:xfrm>
            <a:off x="162358" y="66463"/>
            <a:ext cx="431842" cy="43033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p>
            <a:endParaRPr lang="zh-CN" altLang="en-US">
              <a:latin typeface="Calibri" panose="020F0502020204030204" pitchFamily="34" charset="0"/>
              <a:ea typeface="微软雅黑" panose="020B0503020204020204" charset="-122"/>
              <a:sym typeface="Calibri" panose="020F0502020204030204" pitchFamily="34" charset="0"/>
            </a:endParaRPr>
          </a:p>
        </p:txBody>
      </p:sp>
      <p:sp>
        <p:nvSpPr>
          <p:cNvPr id="4" name="文本框 10"/>
          <p:cNvSpPr txBox="1"/>
          <p:nvPr/>
        </p:nvSpPr>
        <p:spPr>
          <a:xfrm>
            <a:off x="753745" y="20955"/>
            <a:ext cx="6308090" cy="460375"/>
          </a:xfrm>
          <a:prstGeom prst="rect">
            <a:avLst/>
          </a:prstGeom>
          <a:noFill/>
        </p:spPr>
        <p:txBody>
          <a:bodyPr wrap="square" rtlCol="0">
            <a:spAutoFit/>
          </a:bodyPr>
          <a:p>
            <a:pPr>
              <a:buClrTx/>
              <a:buSzTx/>
              <a:buFontTx/>
            </a:pPr>
            <a:r>
              <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rPr>
              <a:t>3 </a:t>
            </a:r>
            <a:r>
              <a:rPr lang="en-US" altLang="zh-CN" sz="2400" b="1" dirty="0">
                <a:solidFill>
                  <a:schemeClr val="bg1"/>
                </a:solidFill>
                <a:latin typeface="Calibri" panose="020F0502020204030204" pitchFamily="34" charset="0"/>
                <a:ea typeface="微软雅黑" panose="020B0503020204020204" charset="-122"/>
                <a:sym typeface="+mn-ea"/>
              </a:rPr>
              <a:t>筏板厚度增</a:t>
            </a:r>
            <a:r>
              <a:rPr lang="zh-CN" altLang="en-US" sz="2400" b="1" dirty="0">
                <a:solidFill>
                  <a:schemeClr val="bg1"/>
                </a:solidFill>
                <a:latin typeface="Calibri" panose="020F0502020204030204" pitchFamily="34" charset="0"/>
                <a:ea typeface="微软雅黑" panose="020B0503020204020204" charset="-122"/>
                <a:sym typeface="+mn-ea"/>
              </a:rPr>
              <a:t>加</a:t>
            </a:r>
            <a:r>
              <a:rPr lang="en-US" altLang="zh-CN" sz="2400" b="1" dirty="0">
                <a:solidFill>
                  <a:schemeClr val="bg1"/>
                </a:solidFill>
                <a:latin typeface="Calibri" panose="020F0502020204030204" pitchFamily="34" charset="0"/>
                <a:ea typeface="微软雅黑" panose="020B0503020204020204" charset="-122"/>
                <a:sym typeface="+mn-ea"/>
              </a:rPr>
              <a:t>冲切系数变小</a:t>
            </a:r>
            <a:endParaRPr lang="en-US" altLang="zh-CN" sz="2400" b="1" dirty="0">
              <a:solidFill>
                <a:schemeClr val="bg1"/>
              </a:solidFill>
              <a:latin typeface="Calibri" panose="020F0502020204030204" pitchFamily="34" charset="0"/>
              <a:ea typeface="微软雅黑" panose="020B0503020204020204" charset="-122"/>
              <a:sym typeface="Calibri" panose="020F0502020204030204" pitchFamily="34" charset="0"/>
            </a:endParaRPr>
          </a:p>
        </p:txBody>
      </p:sp>
      <p:sp>
        <p:nvSpPr>
          <p:cNvPr id="3" name="文本框 2"/>
          <p:cNvSpPr txBox="1"/>
          <p:nvPr/>
        </p:nvSpPr>
        <p:spPr>
          <a:xfrm>
            <a:off x="344805" y="634365"/>
            <a:ext cx="10655300" cy="460375"/>
          </a:xfrm>
          <a:prstGeom prst="rect">
            <a:avLst/>
          </a:prstGeom>
          <a:noFill/>
          <a:ln w="9525">
            <a:noFill/>
          </a:ln>
        </p:spPr>
        <p:txBody>
          <a:bodyPr wrap="square">
            <a:spAutoFit/>
          </a:bodyPr>
          <a:p>
            <a:pPr indent="0"/>
            <a:r>
              <a:rPr lang="en-US" altLang="zh-CN" sz="2400" b="1" dirty="0">
                <a:latin typeface="微软雅黑" panose="020B0503020204020204" charset="-122"/>
                <a:ea typeface="微软雅黑" panose="020B0503020204020204" charset="-122"/>
                <a:cs typeface="微软雅黑" panose="020B0503020204020204" charset="-122"/>
              </a:rPr>
              <a:t>A:</a:t>
            </a:r>
            <a:endParaRPr lang="zh-CN" sz="2000" b="1">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rcRect t="5546" r="9065" b="9732"/>
          <a:stretch>
            <a:fillRect/>
          </a:stretch>
        </p:blipFill>
        <p:spPr>
          <a:xfrm>
            <a:off x="753745" y="598805"/>
            <a:ext cx="3876675" cy="6066790"/>
          </a:xfrm>
          <a:prstGeom prst="rect">
            <a:avLst/>
          </a:prstGeom>
          <a:ln>
            <a:solidFill>
              <a:schemeClr val="accent1"/>
            </a:solidFill>
          </a:ln>
        </p:spPr>
      </p:pic>
      <p:pic>
        <p:nvPicPr>
          <p:cNvPr id="7" name="图片 6"/>
          <p:cNvPicPr>
            <a:picLocks noChangeAspect="1"/>
          </p:cNvPicPr>
          <p:nvPr/>
        </p:nvPicPr>
        <p:blipFill>
          <a:blip r:embed="rId2"/>
          <a:srcRect t="4884" r="9298" b="9530"/>
          <a:stretch>
            <a:fillRect/>
          </a:stretch>
        </p:blipFill>
        <p:spPr>
          <a:xfrm>
            <a:off x="5411470" y="579755"/>
            <a:ext cx="3858265" cy="6066000"/>
          </a:xfrm>
          <a:prstGeom prst="rect">
            <a:avLst/>
          </a:prstGeom>
          <a:ln>
            <a:solidFill>
              <a:schemeClr val="accent1"/>
            </a:solidFill>
          </a:ln>
        </p:spPr>
      </p:pic>
      <p:sp>
        <p:nvSpPr>
          <p:cNvPr id="27" name="文本框 26"/>
          <p:cNvSpPr txBox="1"/>
          <p:nvPr/>
        </p:nvSpPr>
        <p:spPr>
          <a:xfrm>
            <a:off x="3409315" y="1403350"/>
            <a:ext cx="1392555" cy="398780"/>
          </a:xfrm>
          <a:prstGeom prst="rect">
            <a:avLst/>
          </a:prstGeom>
          <a:noFill/>
        </p:spPr>
        <p:txBody>
          <a:bodyPr wrap="square" rtlCol="0">
            <a:spAutoFit/>
          </a:bodyPr>
          <a:p>
            <a:r>
              <a:rPr lang="zh-CN" altLang="en-US" sz="2000" b="1">
                <a:solidFill>
                  <a:srgbClr val="120CFC"/>
                </a:solidFill>
                <a:latin typeface="宋体" panose="02010600030101010101" pitchFamily="2" charset="-122"/>
                <a:ea typeface="宋体" panose="02010600030101010101" pitchFamily="2" charset="-122"/>
              </a:rPr>
              <a:t>按中柱</a:t>
            </a:r>
            <a:endParaRPr lang="zh-CN" altLang="en-US" sz="2000" b="1">
              <a:solidFill>
                <a:srgbClr val="120CFC"/>
              </a:solidFill>
              <a:latin typeface="宋体" panose="02010600030101010101" pitchFamily="2" charset="-122"/>
              <a:ea typeface="宋体" panose="02010600030101010101" pitchFamily="2" charset="-122"/>
            </a:endParaRPr>
          </a:p>
        </p:txBody>
      </p:sp>
      <p:sp>
        <p:nvSpPr>
          <p:cNvPr id="8" name="文本框 7"/>
          <p:cNvSpPr txBox="1"/>
          <p:nvPr/>
        </p:nvSpPr>
        <p:spPr>
          <a:xfrm>
            <a:off x="7685405" y="1403350"/>
            <a:ext cx="1392555" cy="398780"/>
          </a:xfrm>
          <a:prstGeom prst="rect">
            <a:avLst/>
          </a:prstGeom>
          <a:noFill/>
        </p:spPr>
        <p:txBody>
          <a:bodyPr wrap="square" rtlCol="0">
            <a:spAutoFit/>
          </a:bodyPr>
          <a:p>
            <a:r>
              <a:rPr lang="zh-CN" altLang="en-US" sz="2000" b="1">
                <a:solidFill>
                  <a:srgbClr val="120CFC"/>
                </a:solidFill>
                <a:latin typeface="宋体" panose="02010600030101010101" pitchFamily="2" charset="-122"/>
                <a:ea typeface="宋体" panose="02010600030101010101" pitchFamily="2" charset="-122"/>
              </a:rPr>
              <a:t>按角柱</a:t>
            </a:r>
            <a:endParaRPr lang="zh-CN" altLang="en-US" sz="2000" b="1">
              <a:solidFill>
                <a:srgbClr val="120CFC"/>
              </a:solidFill>
              <a:latin typeface="宋体" panose="02010600030101010101" pitchFamily="2" charset="-122"/>
              <a:ea typeface="宋体" panose="02010600030101010101" pitchFamily="2" charset="-122"/>
            </a:endParaRPr>
          </a:p>
        </p:txBody>
      </p:sp>
      <p:sp>
        <p:nvSpPr>
          <p:cNvPr id="10" name="文本框 9"/>
          <p:cNvSpPr txBox="1"/>
          <p:nvPr/>
        </p:nvSpPr>
        <p:spPr>
          <a:xfrm>
            <a:off x="3048635" y="2927350"/>
            <a:ext cx="2724150" cy="306705"/>
          </a:xfrm>
          <a:prstGeom prst="rect">
            <a:avLst/>
          </a:prstGeom>
          <a:noFill/>
        </p:spPr>
        <p:txBody>
          <a:bodyPr wrap="square" rtlCol="0">
            <a:spAutoFit/>
          </a:bodyPr>
          <a:p>
            <a:r>
              <a:rPr lang="zh-CN" altLang="en-US" sz="1400" b="1">
                <a:solidFill>
                  <a:srgbClr val="120CFC"/>
                </a:solidFill>
                <a:latin typeface="宋体" panose="02010600030101010101" pitchFamily="2" charset="-122"/>
                <a:ea typeface="宋体" panose="02010600030101010101" pitchFamily="2" charset="-122"/>
                <a:sym typeface="+mn-ea"/>
              </a:rPr>
              <a:t>14834.1-6332.6=8501.5</a:t>
            </a:r>
            <a:endParaRPr lang="zh-CN" altLang="en-US" sz="1400" b="1">
              <a:solidFill>
                <a:srgbClr val="120CFC"/>
              </a:solidFill>
              <a:latin typeface="宋体" panose="02010600030101010101" pitchFamily="2" charset="-122"/>
              <a:ea typeface="宋体" panose="02010600030101010101" pitchFamily="2" charset="-122"/>
              <a:sym typeface="+mn-ea"/>
            </a:endParaRPr>
          </a:p>
        </p:txBody>
      </p:sp>
      <p:sp>
        <p:nvSpPr>
          <p:cNvPr id="13" name="文本框 12"/>
          <p:cNvSpPr txBox="1"/>
          <p:nvPr/>
        </p:nvSpPr>
        <p:spPr>
          <a:xfrm>
            <a:off x="7685405" y="2927350"/>
            <a:ext cx="2724150" cy="306705"/>
          </a:xfrm>
          <a:prstGeom prst="rect">
            <a:avLst/>
          </a:prstGeom>
          <a:noFill/>
        </p:spPr>
        <p:txBody>
          <a:bodyPr wrap="square" rtlCol="0">
            <a:spAutoFit/>
          </a:bodyPr>
          <a:p>
            <a:r>
              <a:rPr lang="zh-CN" altLang="en-US" sz="1400" b="1">
                <a:solidFill>
                  <a:srgbClr val="120CFC"/>
                </a:solidFill>
                <a:latin typeface="宋体" panose="02010600030101010101" pitchFamily="2" charset="-122"/>
                <a:ea typeface="宋体" panose="02010600030101010101" pitchFamily="2" charset="-122"/>
                <a:sym typeface="+mn-ea"/>
              </a:rPr>
              <a:t>(15187.3-5715.8)x</a:t>
            </a:r>
            <a:r>
              <a:rPr lang="zh-CN" altLang="en-US" sz="1400" b="1">
                <a:solidFill>
                  <a:srgbClr val="FF0000"/>
                </a:solidFill>
                <a:latin typeface="宋体" panose="02010600030101010101" pitchFamily="2" charset="-122"/>
                <a:ea typeface="宋体" panose="02010600030101010101" pitchFamily="2" charset="-122"/>
                <a:sym typeface="+mn-ea"/>
              </a:rPr>
              <a:t>1.2</a:t>
            </a:r>
            <a:r>
              <a:rPr lang="zh-CN" altLang="en-US" sz="1400" b="1">
                <a:solidFill>
                  <a:srgbClr val="120CFC"/>
                </a:solidFill>
                <a:latin typeface="宋体" panose="02010600030101010101" pitchFamily="2" charset="-122"/>
                <a:ea typeface="宋体" panose="02010600030101010101" pitchFamily="2" charset="-122"/>
                <a:sym typeface="+mn-ea"/>
              </a:rPr>
              <a:t>=11365.8</a:t>
            </a:r>
            <a:endParaRPr lang="zh-CN" altLang="en-US" sz="1400" b="1">
              <a:solidFill>
                <a:srgbClr val="120CFC"/>
              </a:solidFill>
              <a:latin typeface="宋体" panose="02010600030101010101" pitchFamily="2" charset="-122"/>
              <a:ea typeface="宋体" panose="02010600030101010101" pitchFamily="2" charset="-122"/>
              <a:sym typeface="+mn-ea"/>
            </a:endParaRPr>
          </a:p>
        </p:txBody>
      </p:sp>
      <p:cxnSp>
        <p:nvCxnSpPr>
          <p:cNvPr id="14" name="直接连接符 13"/>
          <p:cNvCxnSpPr/>
          <p:nvPr/>
        </p:nvCxnSpPr>
        <p:spPr>
          <a:xfrm flipV="1">
            <a:off x="920750" y="2326005"/>
            <a:ext cx="2160000" cy="9525"/>
          </a:xfrm>
          <a:prstGeom prst="line">
            <a:avLst/>
          </a:prstGeom>
          <a:ln w="15875">
            <a:solidFill>
              <a:srgbClr val="120CF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586730" y="2345055"/>
            <a:ext cx="2160000" cy="9525"/>
          </a:xfrm>
          <a:prstGeom prst="line">
            <a:avLst/>
          </a:prstGeom>
          <a:ln w="15875">
            <a:solidFill>
              <a:srgbClr val="120CF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163320" y="6353810"/>
            <a:ext cx="360000" cy="952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839460" y="6344285"/>
            <a:ext cx="360000" cy="952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114040" y="2306955"/>
            <a:ext cx="383540" cy="594360"/>
          </a:xfrm>
          <a:prstGeom prst="straightConnector1">
            <a:avLst/>
          </a:prstGeom>
          <a:ln w="19050">
            <a:solidFill>
              <a:srgbClr val="120CF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1503680" y="3256280"/>
            <a:ext cx="1917065" cy="2999740"/>
          </a:xfrm>
          <a:prstGeom prst="straightConnector1">
            <a:avLst/>
          </a:prstGeom>
          <a:ln w="19050">
            <a:solidFill>
              <a:srgbClr val="120CFC"/>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839710" y="2335530"/>
            <a:ext cx="421005" cy="565785"/>
          </a:xfrm>
          <a:prstGeom prst="straightConnector1">
            <a:avLst/>
          </a:prstGeom>
          <a:ln w="19050">
            <a:solidFill>
              <a:srgbClr val="120CFC"/>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6257290" y="3260090"/>
            <a:ext cx="1917065" cy="2999740"/>
          </a:xfrm>
          <a:prstGeom prst="straightConnector1">
            <a:avLst/>
          </a:prstGeom>
          <a:ln w="19050">
            <a:solidFill>
              <a:srgbClr val="120CFC"/>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726565" y="6250305"/>
            <a:ext cx="900000" cy="108000"/>
          </a:xfrm>
          <a:prstGeom prst="rect">
            <a:avLst/>
          </a:prstGeom>
          <a:noFill/>
          <a:ln w="19050">
            <a:solidFill>
              <a:srgbClr val="FF0000"/>
            </a:solidFill>
          </a:ln>
        </p:spPr>
        <p:txBody>
          <a:bodyPr wrap="square" rtlCol="0">
            <a:spAutoFit/>
          </a:bodyPr>
          <a:p>
            <a:endParaRPr lang="zh-CN" altLang="en-US"/>
          </a:p>
        </p:txBody>
      </p:sp>
      <p:sp>
        <p:nvSpPr>
          <p:cNvPr id="24" name="文本框 23"/>
          <p:cNvSpPr txBox="1"/>
          <p:nvPr/>
        </p:nvSpPr>
        <p:spPr>
          <a:xfrm>
            <a:off x="6386830" y="6236335"/>
            <a:ext cx="900000" cy="108000"/>
          </a:xfrm>
          <a:prstGeom prst="rect">
            <a:avLst/>
          </a:prstGeom>
          <a:noFill/>
          <a:ln w="19050">
            <a:solidFill>
              <a:srgbClr val="FF0000"/>
            </a:solidFill>
          </a:ln>
        </p:spPr>
        <p:txBody>
          <a:bodyPr wrap="square" rtlCol="0">
            <a:spAutoFit/>
          </a:bodyPr>
          <a:p>
            <a:endParaRPr lang="zh-CN" altLang="en-US"/>
          </a:p>
        </p:txBody>
      </p:sp>
      <p:sp>
        <p:nvSpPr>
          <p:cNvPr id="25" name="文本框 24"/>
          <p:cNvSpPr txBox="1"/>
          <p:nvPr/>
        </p:nvSpPr>
        <p:spPr>
          <a:xfrm>
            <a:off x="9404985" y="788670"/>
            <a:ext cx="2787015" cy="1322070"/>
          </a:xfrm>
          <a:prstGeom prst="rect">
            <a:avLst/>
          </a:prstGeom>
          <a:noFill/>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rPr>
              <a:t>角柱</a:t>
            </a:r>
            <a:endParaRPr lang="zh-CN" altLang="en-US" sz="2000" b="1">
              <a:solidFill>
                <a:schemeClr val="tx1"/>
              </a:solidFill>
              <a:latin typeface="宋体" panose="02010600030101010101" pitchFamily="2" charset="-122"/>
              <a:ea typeface="宋体" panose="02010600030101010101" pitchFamily="2" charset="-122"/>
            </a:endParaRPr>
          </a:p>
          <a:p>
            <a:r>
              <a:rPr lang="zh-CN" altLang="en-US" sz="2000" b="1">
                <a:solidFill>
                  <a:schemeClr val="tx1"/>
                </a:solidFill>
                <a:latin typeface="宋体" panose="02010600030101010101" pitchFamily="2" charset="-122"/>
                <a:ea typeface="宋体" panose="02010600030101010101" pitchFamily="2" charset="-122"/>
              </a:rPr>
              <a:t>扣减反力：减小</a:t>
            </a:r>
            <a:endParaRPr lang="zh-CN" altLang="en-US" sz="2000" b="1">
              <a:solidFill>
                <a:schemeClr val="tx1"/>
              </a:solidFill>
              <a:latin typeface="宋体" panose="02010600030101010101" pitchFamily="2" charset="-122"/>
              <a:ea typeface="宋体" panose="02010600030101010101" pitchFamily="2" charset="-122"/>
            </a:endParaRPr>
          </a:p>
          <a:p>
            <a:r>
              <a:rPr lang="zh-CN" altLang="en-US" sz="2000" b="1">
                <a:solidFill>
                  <a:schemeClr val="tx1"/>
                </a:solidFill>
                <a:latin typeface="宋体" panose="02010600030101010101" pitchFamily="2" charset="-122"/>
                <a:ea typeface="宋体" panose="02010600030101010101" pitchFamily="2" charset="-122"/>
              </a:rPr>
              <a:t>冲切力：放大系数</a:t>
            </a:r>
            <a:r>
              <a:rPr lang="en-US" altLang="zh-CN" sz="2000" b="1">
                <a:solidFill>
                  <a:schemeClr val="tx1"/>
                </a:solidFill>
                <a:latin typeface="宋体" panose="02010600030101010101" pitchFamily="2" charset="-122"/>
                <a:ea typeface="宋体" panose="02010600030101010101" pitchFamily="2" charset="-122"/>
              </a:rPr>
              <a:t>1.2</a:t>
            </a:r>
            <a:endParaRPr lang="en-US" altLang="zh-CN" sz="2000" b="1">
              <a:solidFill>
                <a:schemeClr val="tx1"/>
              </a:solidFill>
              <a:latin typeface="宋体" panose="02010600030101010101" pitchFamily="2" charset="-122"/>
              <a:ea typeface="宋体" panose="02010600030101010101" pitchFamily="2" charset="-122"/>
            </a:endParaRPr>
          </a:p>
          <a:p>
            <a:r>
              <a:rPr lang="zh-CN" altLang="en-US" sz="2000" b="1">
                <a:solidFill>
                  <a:schemeClr val="tx1"/>
                </a:solidFill>
                <a:latin typeface="宋体" panose="02010600030101010101" pitchFamily="2" charset="-122"/>
                <a:ea typeface="宋体" panose="02010600030101010101" pitchFamily="2" charset="-122"/>
              </a:rPr>
              <a:t>不平衡弯矩：增加</a:t>
            </a:r>
            <a:endParaRPr lang="zh-CN" altLang="en-US" sz="2000" b="1">
              <a:solidFill>
                <a:schemeClr val="tx1"/>
              </a:solidFill>
              <a:latin typeface="宋体" panose="02010600030101010101" pitchFamily="2" charset="-122"/>
              <a:ea typeface="宋体" panose="02010600030101010101" pitchFamily="2" charset="-122"/>
            </a:endParaRPr>
          </a:p>
        </p:txBody>
      </p:sp>
      <p:sp>
        <p:nvSpPr>
          <p:cNvPr id="26" name="文本框 25"/>
          <p:cNvSpPr txBox="1"/>
          <p:nvPr/>
        </p:nvSpPr>
        <p:spPr>
          <a:xfrm>
            <a:off x="2658745" y="2227580"/>
            <a:ext cx="540000" cy="108000"/>
          </a:xfrm>
          <a:prstGeom prst="rect">
            <a:avLst/>
          </a:prstGeom>
          <a:noFill/>
          <a:ln w="19050">
            <a:solidFill>
              <a:srgbClr val="FF0000"/>
            </a:solidFill>
          </a:ln>
        </p:spPr>
        <p:txBody>
          <a:bodyPr wrap="square" rtlCol="0">
            <a:spAutoFit/>
          </a:bodyPr>
          <a:p>
            <a:endParaRPr lang="zh-CN" altLang="en-US"/>
          </a:p>
        </p:txBody>
      </p:sp>
      <p:sp>
        <p:nvSpPr>
          <p:cNvPr id="28" name="文本框 27"/>
          <p:cNvSpPr txBox="1"/>
          <p:nvPr/>
        </p:nvSpPr>
        <p:spPr>
          <a:xfrm>
            <a:off x="7299960" y="2237105"/>
            <a:ext cx="540000" cy="108000"/>
          </a:xfrm>
          <a:prstGeom prst="rect">
            <a:avLst/>
          </a:prstGeom>
          <a:noFill/>
          <a:ln w="19050">
            <a:solidFill>
              <a:srgbClr val="FF0000"/>
            </a:solidFill>
          </a:ln>
        </p:spPr>
        <p:txBody>
          <a:bodyPr wrap="square" rtlCol="0">
            <a:spAutoFit/>
          </a:bodyPr>
          <a:p>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xml><?xml version="1.0" encoding="utf-8"?>
<p:tagLst xmlns:p="http://schemas.openxmlformats.org/presentationml/2006/main">
  <p:tag name="KSO_WM_UNIT_PLACING_PICTURE_USER_VIEWPORT" val="{&quot;height&quot;:5306,&quot;width&quot;:10680}"/>
</p:tagLst>
</file>

<file path=ppt/tags/tag11.xml><?xml version="1.0" encoding="utf-8"?>
<p:tagLst xmlns:p="http://schemas.openxmlformats.org/presentationml/2006/main">
  <p:tag name="COMMONDATA" val="eyJoZGlkIjoiMjYzMTI0MzYwMjEyMmQzNTUwYWEwMjJiODIwNmFjZjkifQ=="/>
  <p:tag name="KSO_WPP_MARK_KEY" val="e9b1d2c9-ddc3-4fe0-a818-30795abf84cb"/>
</p:tagLst>
</file>

<file path=ppt/tags/tag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3.xml><?xml version="1.0" encoding="utf-8"?>
<p:tagLst xmlns:p="http://schemas.openxmlformats.org/presentationml/2006/main">
  <p:tag name="KSO_WM_UNIT_PLACING_PICTURE_USER_VIEWPORT" val="{&quot;height&quot;:4429,&quot;width&quot;:8299}"/>
</p:tagLst>
</file>

<file path=ppt/tags/tag4.xml><?xml version="1.0" encoding="utf-8"?>
<p:tagLst xmlns:p="http://schemas.openxmlformats.org/presentationml/2006/main">
  <p:tag name="KSO_WM_UNIT_PLACING_PICTURE_USER_VIEWPORT" val="{&quot;height&quot;:3163,&quot;width&quot;:4684}"/>
</p:tagLst>
</file>

<file path=ppt/tags/tag5.xml><?xml version="1.0" encoding="utf-8"?>
<p:tagLst xmlns:p="http://schemas.openxmlformats.org/presentationml/2006/main">
  <p:tag name="KSO_WM_UNIT_PLACING_PICTURE_USER_VIEWPORT" val="{&quot;height&quot;:3163,&quot;width&quot;:4684}"/>
</p:tagLst>
</file>

<file path=ppt/tags/tag6.xml><?xml version="1.0" encoding="utf-8"?>
<p:tagLst xmlns:p="http://schemas.openxmlformats.org/presentationml/2006/main">
  <p:tag name="KSO_WM_UNIT_PLACING_PICTURE_USER_VIEWPORT" val="{&quot;height&quot;:3565,&quot;width&quot;:8303}"/>
</p:tagLst>
</file>

<file path=ppt/tags/tag7.xml><?xml version="1.0" encoding="utf-8"?>
<p:tagLst xmlns:p="http://schemas.openxmlformats.org/presentationml/2006/main">
  <p:tag name="KSO_WM_UNIT_PLACING_PICTURE_USER_VIEWPORT" val="{&quot;height&quot;:7200,&quot;width&quot;:11265}"/>
</p:tagLst>
</file>

<file path=ppt/tags/tag8.xml><?xml version="1.0" encoding="utf-8"?>
<p:tagLst xmlns:p="http://schemas.openxmlformats.org/presentationml/2006/main">
  <p:tag name="KSO_WM_UNIT_TABLE_BEAUTIFY" val="smartTable{82c170a0-c29a-4534-93c2-8913a258d9bb}"/>
</p:tagLst>
</file>

<file path=ppt/tags/tag9.xml><?xml version="1.0" encoding="utf-8"?>
<p:tagLst xmlns:p="http://schemas.openxmlformats.org/presentationml/2006/main">
  <p:tag name="KSO_WM_UNIT_PLACING_PICTURE_USER_VIEWPORT" val="{&quot;height&quot;:7635,&quot;width&quot;:1605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6041</Words>
  <Application>WPS 演示</Application>
  <PresentationFormat>宽屏</PresentationFormat>
  <Paragraphs>735</Paragraphs>
  <Slides>39</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39</vt:i4>
      </vt:variant>
    </vt:vector>
  </HeadingPairs>
  <TitlesOfParts>
    <vt:vector size="52" baseType="lpstr">
      <vt:lpstr>Arial</vt:lpstr>
      <vt:lpstr>宋体</vt:lpstr>
      <vt:lpstr>Wingdings</vt:lpstr>
      <vt:lpstr>隶书</vt:lpstr>
      <vt:lpstr>Calibri</vt:lpstr>
      <vt:lpstr>微软雅黑</vt:lpstr>
      <vt:lpstr>Times New Roman</vt:lpstr>
      <vt:lpstr>Wingdings</vt:lpstr>
      <vt:lpstr>等线</vt:lpstr>
      <vt:lpstr>等线 Light</vt:lpstr>
      <vt:lpstr>Arial Unicode MS</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19830653@qq.com</dc:creator>
  <cp:lastModifiedBy>gloria</cp:lastModifiedBy>
  <cp:revision>1539</cp:revision>
  <dcterms:created xsi:type="dcterms:W3CDTF">2019-04-25T08:59:00Z</dcterms:created>
  <dcterms:modified xsi:type="dcterms:W3CDTF">2022-11-01T11:39:34Z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36E4CD22C4804AB4ACCD5D743D8E449F</vt:lpwstr>
  </property>
</Properties>
</file>