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47"/>
  </p:notesMasterIdLst>
  <p:sldIdLst>
    <p:sldId id="260" r:id="rId4"/>
    <p:sldId id="947" r:id="rId5"/>
    <p:sldId id="1045" r:id="rId6"/>
    <p:sldId id="1046" r:id="rId7"/>
    <p:sldId id="1047" r:id="rId8"/>
    <p:sldId id="1048" r:id="rId9"/>
    <p:sldId id="892" r:id="rId10"/>
    <p:sldId id="1067" r:id="rId11"/>
    <p:sldId id="1050" r:id="rId12"/>
    <p:sldId id="1066" r:id="rId13"/>
    <p:sldId id="1010" r:id="rId14"/>
    <p:sldId id="1052" r:id="rId15"/>
    <p:sldId id="1053" r:id="rId16"/>
    <p:sldId id="1064" r:id="rId17"/>
    <p:sldId id="1056" r:id="rId18"/>
    <p:sldId id="1057" r:id="rId19"/>
    <p:sldId id="1058" r:id="rId20"/>
    <p:sldId id="1059" r:id="rId21"/>
    <p:sldId id="1060" r:id="rId22"/>
    <p:sldId id="1068" r:id="rId23"/>
    <p:sldId id="1069" r:id="rId24"/>
    <p:sldId id="1070" r:id="rId25"/>
    <p:sldId id="1072" r:id="rId26"/>
    <p:sldId id="1073" r:id="rId27"/>
    <p:sldId id="1074" r:id="rId28"/>
    <p:sldId id="1075" r:id="rId29"/>
    <p:sldId id="1076" r:id="rId30"/>
    <p:sldId id="1077" r:id="rId31"/>
    <p:sldId id="1012" r:id="rId32"/>
    <p:sldId id="1078" r:id="rId33"/>
    <p:sldId id="1079" r:id="rId34"/>
    <p:sldId id="1080" r:id="rId35"/>
    <p:sldId id="1081" r:id="rId36"/>
    <p:sldId id="1082" r:id="rId37"/>
    <p:sldId id="1083" r:id="rId38"/>
    <p:sldId id="1084" r:id="rId39"/>
    <p:sldId id="1087" r:id="rId40"/>
    <p:sldId id="1088" r:id="rId41"/>
    <p:sldId id="1089" r:id="rId42"/>
    <p:sldId id="1090" r:id="rId43"/>
    <p:sldId id="1091" r:id="rId44"/>
    <p:sldId id="1086" r:id="rId45"/>
    <p:sldId id="379" r:id="rId46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E90C53C-0021-43B4-AAD3-A4B99CDE3E5C}">
          <p14:sldIdLst>
            <p14:sldId id="260"/>
            <p14:sldId id="947"/>
            <p14:sldId id="1045"/>
            <p14:sldId id="1046"/>
            <p14:sldId id="1047"/>
            <p14:sldId id="1048"/>
            <p14:sldId id="892"/>
            <p14:sldId id="1067"/>
            <p14:sldId id="1050"/>
            <p14:sldId id="1066"/>
            <p14:sldId id="1010"/>
            <p14:sldId id="1052"/>
            <p14:sldId id="1053"/>
            <p14:sldId id="1064"/>
            <p14:sldId id="1056"/>
            <p14:sldId id="1057"/>
            <p14:sldId id="1058"/>
            <p14:sldId id="1059"/>
            <p14:sldId id="1060"/>
            <p14:sldId id="1068"/>
            <p14:sldId id="1069"/>
            <p14:sldId id="1070"/>
            <p14:sldId id="1072"/>
            <p14:sldId id="1073"/>
            <p14:sldId id="1074"/>
            <p14:sldId id="1075"/>
            <p14:sldId id="1076"/>
            <p14:sldId id="1077"/>
            <p14:sldId id="1012"/>
            <p14:sldId id="1078"/>
            <p14:sldId id="1079"/>
            <p14:sldId id="1080"/>
            <p14:sldId id="1081"/>
            <p14:sldId id="1082"/>
            <p14:sldId id="1083"/>
            <p14:sldId id="1084"/>
            <p14:sldId id="1087"/>
            <p14:sldId id="1088"/>
            <p14:sldId id="1089"/>
            <p14:sldId id="1090"/>
            <p14:sldId id="1091"/>
          </p14:sldIdLst>
        </p14:section>
        <p14:section name="无标题节" id="{B25CCA61-AD60-4944-8ED0-DD4DA104AAB1}">
          <p14:sldIdLst>
            <p14:sldId id="1086"/>
            <p14:sldId id="37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win10" initials="w" lastIdx="1" clrIdx="2"/>
  <p:cmAuthor id="3" name="liucy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13B"/>
    <a:srgbClr val="1F4E79"/>
    <a:srgbClr val="FF8810"/>
    <a:srgbClr val="CB2B2B"/>
    <a:srgbClr val="8F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266"/>
        <p:guide pos="3798"/>
        <p:guide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gs" Target="tags/tag217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6903090" y="1440180"/>
            <a:ext cx="5290111" cy="5417820"/>
          </a:xfrm>
          <a:custGeom>
            <a:avLst/>
            <a:gdLst>
              <a:gd name="connsiteX0" fmla="*/ 2457313 w 5289590"/>
              <a:gd name="connsiteY0" fmla="*/ 0 h 5417820"/>
              <a:gd name="connsiteX1" fmla="*/ 0 w 5289590"/>
              <a:gd name="connsiteY1" fmla="*/ 0 h 5417820"/>
              <a:gd name="connsiteX2" fmla="*/ 0 w 5289590"/>
              <a:gd name="connsiteY2" fmla="*/ 5414923 h 5417820"/>
              <a:gd name="connsiteX3" fmla="*/ 249555 w 5289590"/>
              <a:gd name="connsiteY3" fmla="*/ 5415147 h 5417820"/>
              <a:gd name="connsiteX4" fmla="*/ 3224275 w 5289590"/>
              <a:gd name="connsiteY4" fmla="*/ 5417820 h 5417820"/>
              <a:gd name="connsiteX5" fmla="*/ 4957241 w 5289590"/>
              <a:gd name="connsiteY5" fmla="*/ 3815354 h 5417820"/>
              <a:gd name="connsiteX6" fmla="*/ 4957241 w 5289590"/>
              <a:gd name="connsiteY6" fmla="*/ 2308011 h 5417820"/>
              <a:gd name="connsiteX7" fmla="*/ 2522345 w 5289590"/>
              <a:gd name="connsiteY7" fmla="*/ 60040 h 5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590" h="5417820">
                <a:moveTo>
                  <a:pt x="2457313" y="0"/>
                </a:moveTo>
                <a:lnTo>
                  <a:pt x="0" y="0"/>
                </a:lnTo>
                <a:lnTo>
                  <a:pt x="0" y="5414923"/>
                </a:lnTo>
                <a:lnTo>
                  <a:pt x="249555" y="5415147"/>
                </a:lnTo>
                <a:cubicBezTo>
                  <a:pt x="1095202" y="5415907"/>
                  <a:pt x="2079227" y="5416792"/>
                  <a:pt x="3224275" y="5417820"/>
                </a:cubicBezTo>
                <a:cubicBezTo>
                  <a:pt x="3224275" y="5417820"/>
                  <a:pt x="3224275" y="5417820"/>
                  <a:pt x="4957241" y="3815354"/>
                </a:cubicBezTo>
                <a:cubicBezTo>
                  <a:pt x="5400373" y="3398273"/>
                  <a:pt x="5400373" y="2725091"/>
                  <a:pt x="4957241" y="2308011"/>
                </a:cubicBezTo>
                <a:cubicBezTo>
                  <a:pt x="4957241" y="2308011"/>
                  <a:pt x="4957241" y="2308011"/>
                  <a:pt x="2522345" y="60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 bwMode="auto">
          <a:xfrm>
            <a:off x="5713954" y="1"/>
            <a:ext cx="6479247" cy="68580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 flipV="1">
            <a:off x="5713953" y="2371"/>
            <a:ext cx="5384925" cy="3737557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5"/>
            </p:custDataLst>
          </p:nvPr>
        </p:nvSpPr>
        <p:spPr bwMode="auto">
          <a:xfrm>
            <a:off x="5713955" y="2"/>
            <a:ext cx="6479246" cy="5949531"/>
          </a:xfrm>
          <a:custGeom>
            <a:avLst/>
            <a:gdLst>
              <a:gd name="connsiteX0" fmla="*/ 2028882 w 6478608"/>
              <a:gd name="connsiteY0" fmla="*/ 0 h 5949531"/>
              <a:gd name="connsiteX1" fmla="*/ 5254187 w 6478608"/>
              <a:gd name="connsiteY1" fmla="*/ 2486 h 5949531"/>
              <a:gd name="connsiteX2" fmla="*/ 6478608 w 6478608"/>
              <a:gd name="connsiteY2" fmla="*/ 1225580 h 5949531"/>
              <a:gd name="connsiteX3" fmla="*/ 6478608 w 6478608"/>
              <a:gd name="connsiteY3" fmla="*/ 3400798 h 5949531"/>
              <a:gd name="connsiteX4" fmla="*/ 4126823 w 6478608"/>
              <a:gd name="connsiteY4" fmla="*/ 5750033 h 5949531"/>
              <a:gd name="connsiteX5" fmla="*/ 3161223 w 6478608"/>
              <a:gd name="connsiteY5" fmla="*/ 5750033 h 5949531"/>
              <a:gd name="connsiteX6" fmla="*/ 199716 w 6478608"/>
              <a:gd name="connsiteY6" fmla="*/ 2791737 h 5949531"/>
              <a:gd name="connsiteX7" fmla="*/ 199716 w 6478608"/>
              <a:gd name="connsiteY7" fmla="*/ 1827183 h 59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8608" h="5949531"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8"/>
                  <a:pt x="6478608" y="3400798"/>
                  <a:pt x="6478608" y="3400798"/>
                </a:cubicBezTo>
                <a:cubicBezTo>
                  <a:pt x="4126823" y="5750033"/>
                  <a:pt x="4126823" y="5750033"/>
                  <a:pt x="4126823" y="5750033"/>
                </a:cubicBezTo>
                <a:cubicBezTo>
                  <a:pt x="3860537" y="6016031"/>
                  <a:pt x="3427509" y="6016031"/>
                  <a:pt x="3161223" y="5750033"/>
                </a:cubicBezTo>
                <a:cubicBezTo>
                  <a:pt x="199716" y="2791737"/>
                  <a:pt x="199716" y="2791737"/>
                  <a:pt x="199716" y="2791737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73165" y="5021821"/>
            <a:ext cx="4822485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73163" y="3558929"/>
            <a:ext cx="7319099" cy="1372514"/>
          </a:xfrm>
        </p:spPr>
        <p:txBody>
          <a:bodyPr lIns="36000" anchor="b" anchorCtr="0">
            <a:normAutofit/>
          </a:bodyPr>
          <a:lstStyle>
            <a:lvl1pPr algn="l">
              <a:defRPr sz="8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948" y="952508"/>
            <a:ext cx="10853306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0000">
            <a:off x="1179463" y="1114928"/>
            <a:ext cx="2518858" cy="25186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_1"/>
          <p:cNvSpPr/>
          <p:nvPr>
            <p:custDataLst>
              <p:tags r:id="rId3"/>
            </p:custDataLst>
          </p:nvPr>
        </p:nvSpPr>
        <p:spPr bwMode="auto">
          <a:xfrm>
            <a:off x="0" y="2374233"/>
            <a:ext cx="6460037" cy="4483768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60012" y="2915693"/>
            <a:ext cx="5603795" cy="895350"/>
          </a:xfrm>
        </p:spPr>
        <p:txBody>
          <a:bodyPr anchor="b">
            <a:normAutofit/>
          </a:bodyPr>
          <a:lstStyle>
            <a:lvl1pPr algn="l">
              <a:defRPr sz="4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661128" y="3876361"/>
            <a:ext cx="5603795" cy="5575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2"/>
          <p:cNvSpPr/>
          <p:nvPr userDrawn="1">
            <p:custDataLst>
              <p:tags r:id="rId13"/>
            </p:custDataLst>
          </p:nvPr>
        </p:nvSpPr>
        <p:spPr bwMode="auto">
          <a:xfrm flipH="1">
            <a:off x="0" y="3873501"/>
            <a:ext cx="2819673" cy="29845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5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6"/>
            </p:custDataLst>
          </p:nvPr>
        </p:nvSpPr>
        <p:spPr>
          <a:xfrm>
            <a:off x="6239491" y="952508"/>
            <a:ext cx="528376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96" y="952508"/>
            <a:ext cx="528376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91" y="1406525"/>
            <a:ext cx="528372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6364" y="952508"/>
            <a:ext cx="528376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6364" y="1406525"/>
            <a:ext cx="528376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6" name="矩形: 圆角 15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0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96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9539" y="952508"/>
            <a:ext cx="528376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1" name="矩形: 圆角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2176" y="952508"/>
            <a:ext cx="95107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91" y="952500"/>
            <a:ext cx="9829069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0" name="矩形: 圆角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3" name="矩形: 圆角 12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96" y="952508"/>
            <a:ext cx="10853306" cy="5388907"/>
          </a:xfrm>
        </p:spPr>
        <p:txBody>
          <a:bodyPr/>
          <a:lstStyle>
            <a:lvl1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 flipH="1">
            <a:off x="0" y="1"/>
            <a:ext cx="6479247" cy="6858000"/>
          </a:xfrm>
          <a:custGeom>
            <a:avLst/>
            <a:gdLst>
              <a:gd name="connsiteX0" fmla="*/ 6468068 w 6478609"/>
              <a:gd name="connsiteY0" fmla="*/ 3674208 h 6857999"/>
              <a:gd name="connsiteX1" fmla="*/ 6478609 w 6478609"/>
              <a:gd name="connsiteY1" fmla="*/ 6857999 h 6857999"/>
              <a:gd name="connsiteX2" fmla="*/ 6418877 w 6478609"/>
              <a:gd name="connsiteY2" fmla="*/ 6847468 h 6857999"/>
              <a:gd name="connsiteX3" fmla="*/ 6316981 w 6478609"/>
              <a:gd name="connsiteY3" fmla="*/ 6780774 h 6857999"/>
              <a:gd name="connsiteX4" fmla="*/ 5009905 w 6478609"/>
              <a:gd name="connsiteY4" fmla="*/ 5474963 h 6857999"/>
              <a:gd name="connsiteX5" fmla="*/ 5009905 w 6478609"/>
              <a:gd name="connsiteY5" fmla="*/ 5050224 h 6857999"/>
              <a:gd name="connsiteX6" fmla="*/ 6309954 w 6478609"/>
              <a:gd name="connsiteY6" fmla="*/ 3751433 h 6857999"/>
              <a:gd name="connsiteX7" fmla="*/ 6408336 w 6478609"/>
              <a:gd name="connsiteY7" fmla="*/ 3684739 h 6857999"/>
              <a:gd name="connsiteX8" fmla="*/ 2028882 w 6478609"/>
              <a:gd name="connsiteY8" fmla="*/ 0 h 6857999"/>
              <a:gd name="connsiteX9" fmla="*/ 5254187 w 6478609"/>
              <a:gd name="connsiteY9" fmla="*/ 2486 h 6857999"/>
              <a:gd name="connsiteX10" fmla="*/ 6478608 w 6478609"/>
              <a:gd name="connsiteY10" fmla="*/ 1225580 h 6857999"/>
              <a:gd name="connsiteX11" fmla="*/ 6478608 w 6478609"/>
              <a:gd name="connsiteY11" fmla="*/ 3400797 h 6857999"/>
              <a:gd name="connsiteX12" fmla="*/ 4126823 w 6478609"/>
              <a:gd name="connsiteY12" fmla="*/ 5750032 h 6857999"/>
              <a:gd name="connsiteX13" fmla="*/ 3161223 w 6478609"/>
              <a:gd name="connsiteY13" fmla="*/ 5750032 h 6857999"/>
              <a:gd name="connsiteX14" fmla="*/ 199716 w 6478609"/>
              <a:gd name="connsiteY14" fmla="*/ 2791736 h 6857999"/>
              <a:gd name="connsiteX15" fmla="*/ 199716 w 6478609"/>
              <a:gd name="connsiteY15" fmla="*/ 18271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78609" h="6857999">
                <a:moveTo>
                  <a:pt x="6468068" y="3674208"/>
                </a:moveTo>
                <a:cubicBezTo>
                  <a:pt x="6478609" y="6857999"/>
                  <a:pt x="6478609" y="6857999"/>
                  <a:pt x="6478609" y="6857999"/>
                </a:cubicBezTo>
                <a:cubicBezTo>
                  <a:pt x="6418877" y="6847468"/>
                  <a:pt x="6418877" y="6847468"/>
                  <a:pt x="6418877" y="6847468"/>
                </a:cubicBezTo>
                <a:cubicBezTo>
                  <a:pt x="6380227" y="6833427"/>
                  <a:pt x="6348604" y="6812366"/>
                  <a:pt x="6316981" y="6780774"/>
                </a:cubicBezTo>
                <a:cubicBezTo>
                  <a:pt x="5009905" y="5474963"/>
                  <a:pt x="5009905" y="5474963"/>
                  <a:pt x="5009905" y="5474963"/>
                </a:cubicBezTo>
                <a:cubicBezTo>
                  <a:pt x="4893955" y="5355615"/>
                  <a:pt x="4890441" y="5166062"/>
                  <a:pt x="5009905" y="5050224"/>
                </a:cubicBezTo>
                <a:cubicBezTo>
                  <a:pt x="6309954" y="3751433"/>
                  <a:pt x="6309954" y="3751433"/>
                  <a:pt x="6309954" y="3751433"/>
                </a:cubicBezTo>
                <a:cubicBezTo>
                  <a:pt x="6338063" y="3719841"/>
                  <a:pt x="6373200" y="3698780"/>
                  <a:pt x="6408336" y="3684739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7"/>
                  <a:pt x="6478608" y="3400797"/>
                  <a:pt x="6478608" y="3400797"/>
                </a:cubicBezTo>
                <a:cubicBezTo>
                  <a:pt x="4126823" y="5750032"/>
                  <a:pt x="4126823" y="5750032"/>
                  <a:pt x="4126823" y="5750032"/>
                </a:cubicBezTo>
                <a:cubicBezTo>
                  <a:pt x="3860537" y="6016030"/>
                  <a:pt x="3427509" y="6016030"/>
                  <a:pt x="3161223" y="5750032"/>
                </a:cubicBezTo>
                <a:cubicBezTo>
                  <a:pt x="199716" y="2791736"/>
                  <a:pt x="199716" y="2791736"/>
                  <a:pt x="199716" y="2791736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46182" y="1604211"/>
            <a:ext cx="4963324" cy="194644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 bwMode="auto">
          <a:xfrm flipH="1">
            <a:off x="9465774" y="3030581"/>
            <a:ext cx="2727427" cy="3827420"/>
          </a:xfrm>
          <a:custGeom>
            <a:avLst/>
            <a:gdLst>
              <a:gd name="connsiteX0" fmla="*/ 26861 w 3837611"/>
              <a:gd name="connsiteY0" fmla="*/ 0 h 5385882"/>
              <a:gd name="connsiteX1" fmla="*/ 532669 w 3837611"/>
              <a:gd name="connsiteY1" fmla="*/ 210923 h 5385882"/>
              <a:gd name="connsiteX2" fmla="*/ 3631360 w 3837611"/>
              <a:gd name="connsiteY2" fmla="*/ 3301183 h 5385882"/>
              <a:gd name="connsiteX3" fmla="*/ 3631360 w 3837611"/>
              <a:gd name="connsiteY3" fmla="*/ 4311649 h 5385882"/>
              <a:gd name="connsiteX4" fmla="*/ 2555903 w 3837611"/>
              <a:gd name="connsiteY4" fmla="*/ 5385882 h 5385882"/>
              <a:gd name="connsiteX5" fmla="*/ 213135 w 3837611"/>
              <a:gd name="connsiteY5" fmla="*/ 5383608 h 5385882"/>
              <a:gd name="connsiteX6" fmla="*/ 0 w 3837611"/>
              <a:gd name="connsiteY6" fmla="*/ 5383401 h 5385882"/>
              <a:gd name="connsiteX7" fmla="*/ 0 w 3837611"/>
              <a:gd name="connsiteY7" fmla="*/ 2565 h 538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7611" h="5385882">
                <a:moveTo>
                  <a:pt x="26861" y="0"/>
                </a:moveTo>
                <a:cubicBezTo>
                  <a:pt x="208559" y="0"/>
                  <a:pt x="390257" y="68673"/>
                  <a:pt x="532669" y="210923"/>
                </a:cubicBezTo>
                <a:cubicBezTo>
                  <a:pt x="3631360" y="3301183"/>
                  <a:pt x="3631360" y="3301183"/>
                  <a:pt x="3631360" y="3301183"/>
                </a:cubicBezTo>
                <a:cubicBezTo>
                  <a:pt x="3906362" y="3580778"/>
                  <a:pt x="3906362" y="4032054"/>
                  <a:pt x="3631360" y="4311649"/>
                </a:cubicBezTo>
                <a:cubicBezTo>
                  <a:pt x="2555903" y="5385882"/>
                  <a:pt x="2555903" y="5385882"/>
                  <a:pt x="2555903" y="5385882"/>
                </a:cubicBezTo>
                <a:cubicBezTo>
                  <a:pt x="1608433" y="5384963"/>
                  <a:pt x="838613" y="5384215"/>
                  <a:pt x="213135" y="5383608"/>
                </a:cubicBezTo>
                <a:lnTo>
                  <a:pt x="0" y="5383401"/>
                </a:lnTo>
                <a:lnTo>
                  <a:pt x="0" y="25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 userDrawn="1">
            <p:custDataLst>
              <p:tags r:id="rId2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3"/>
          <p:cNvSpPr/>
          <p:nvPr userDrawn="1">
            <p:custDataLst>
              <p:tags r:id="rId3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91" y="443230"/>
            <a:ext cx="10853219" cy="51816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292764" y="304165"/>
            <a:ext cx="11607673" cy="6249670"/>
          </a:xfrm>
          <a:prstGeom prst="roundRect">
            <a:avLst>
              <a:gd name="adj" fmla="val 2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62281" y="623697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405723" y="3155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726" y="1249200"/>
            <a:ext cx="9627348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239" y="2163600"/>
            <a:ext cx="9627548" cy="3445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93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57" y="770400"/>
            <a:ext cx="396039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58" y="1764000"/>
            <a:ext cx="3956790" cy="4093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702" y="769938"/>
            <a:ext cx="6480638" cy="5087937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60" y="781200"/>
            <a:ext cx="10977481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60" y="1659600"/>
            <a:ext cx="10977056" cy="828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835" y="2808000"/>
            <a:ext cx="10966680" cy="34308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3201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60" y="669600"/>
            <a:ext cx="10977481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97" y="1681200"/>
            <a:ext cx="10991882" cy="321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58" y="5180400"/>
            <a:ext cx="11002683" cy="10116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57" y="237600"/>
            <a:ext cx="11038687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57" y="1663200"/>
            <a:ext cx="5342926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3015" y="1663200"/>
            <a:ext cx="5368129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56" y="4816800"/>
            <a:ext cx="5342926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816" y="4813200"/>
            <a:ext cx="5368129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3201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2700000">
            <a:off x="-342299" y="5130800"/>
            <a:ext cx="2142066" cy="2050415"/>
          </a:xfrm>
          <a:custGeom>
            <a:avLst/>
            <a:gdLst>
              <a:gd name="connsiteX0" fmla="*/ 104566 w 2142025"/>
              <a:gd name="connsiteY0" fmla="*/ 104566 h 2050558"/>
              <a:gd name="connsiteX1" fmla="*/ 357011 w 2142025"/>
              <a:gd name="connsiteY1" fmla="*/ 0 h 2050558"/>
              <a:gd name="connsiteX2" fmla="*/ 1785014 w 2142025"/>
              <a:gd name="connsiteY2" fmla="*/ 0 h 2050558"/>
              <a:gd name="connsiteX3" fmla="*/ 2142025 w 2142025"/>
              <a:gd name="connsiteY3" fmla="*/ 357011 h 2050558"/>
              <a:gd name="connsiteX4" fmla="*/ 2142025 w 2142025"/>
              <a:gd name="connsiteY4" fmla="*/ 970068 h 2050558"/>
              <a:gd name="connsiteX5" fmla="*/ 1061534 w 2142025"/>
              <a:gd name="connsiteY5" fmla="*/ 2050558 h 2050558"/>
              <a:gd name="connsiteX6" fmla="*/ 0 w 2142025"/>
              <a:gd name="connsiteY6" fmla="*/ 989024 h 2050558"/>
              <a:gd name="connsiteX7" fmla="*/ 0 w 2142025"/>
              <a:gd name="connsiteY7" fmla="*/ 357011 h 2050558"/>
              <a:gd name="connsiteX8" fmla="*/ 104566 w 2142025"/>
              <a:gd name="connsiteY8" fmla="*/ 104566 h 20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025" h="2050558">
                <a:moveTo>
                  <a:pt x="104566" y="104566"/>
                </a:moveTo>
                <a:cubicBezTo>
                  <a:pt x="169172" y="39960"/>
                  <a:pt x="258425" y="0"/>
                  <a:pt x="357011" y="0"/>
                </a:cubicBezTo>
                <a:lnTo>
                  <a:pt x="1785014" y="0"/>
                </a:lnTo>
                <a:cubicBezTo>
                  <a:pt x="1982186" y="0"/>
                  <a:pt x="2142025" y="159839"/>
                  <a:pt x="2142025" y="357011"/>
                </a:cubicBezTo>
                <a:lnTo>
                  <a:pt x="2142025" y="970068"/>
                </a:lnTo>
                <a:lnTo>
                  <a:pt x="1061534" y="2050558"/>
                </a:lnTo>
                <a:lnTo>
                  <a:pt x="0" y="989024"/>
                </a:lnTo>
                <a:lnTo>
                  <a:pt x="0" y="357011"/>
                </a:lnTo>
                <a:cubicBezTo>
                  <a:pt x="0" y="258425"/>
                  <a:pt x="39960" y="169172"/>
                  <a:pt x="104566" y="10456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4"/>
            </p:custDataLst>
          </p:nvPr>
        </p:nvSpPr>
        <p:spPr>
          <a:xfrm rot="2700000">
            <a:off x="10389623" y="-313690"/>
            <a:ext cx="2142066" cy="2039620"/>
          </a:xfrm>
          <a:custGeom>
            <a:avLst/>
            <a:gdLst>
              <a:gd name="connsiteX0" fmla="*/ 0 w 2142025"/>
              <a:gd name="connsiteY0" fmla="*/ 1092261 h 2039521"/>
              <a:gd name="connsiteX1" fmla="*/ 1092261 w 2142025"/>
              <a:gd name="connsiteY1" fmla="*/ 0 h 2039521"/>
              <a:gd name="connsiteX2" fmla="*/ 2142025 w 2142025"/>
              <a:gd name="connsiteY2" fmla="*/ 1049764 h 2039521"/>
              <a:gd name="connsiteX3" fmla="*/ 2142025 w 2142025"/>
              <a:gd name="connsiteY3" fmla="*/ 1682510 h 2039521"/>
              <a:gd name="connsiteX4" fmla="*/ 1785014 w 2142025"/>
              <a:gd name="connsiteY4" fmla="*/ 2039521 h 2039521"/>
              <a:gd name="connsiteX5" fmla="*/ 357011 w 2142025"/>
              <a:gd name="connsiteY5" fmla="*/ 2039521 h 2039521"/>
              <a:gd name="connsiteX6" fmla="*/ 0 w 2142025"/>
              <a:gd name="connsiteY6" fmla="*/ 1682510 h 20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025" h="2039521">
                <a:moveTo>
                  <a:pt x="0" y="1092261"/>
                </a:moveTo>
                <a:lnTo>
                  <a:pt x="1092261" y="0"/>
                </a:lnTo>
                <a:lnTo>
                  <a:pt x="2142025" y="1049764"/>
                </a:lnTo>
                <a:lnTo>
                  <a:pt x="2142025" y="1682510"/>
                </a:lnTo>
                <a:cubicBezTo>
                  <a:pt x="2142025" y="1879682"/>
                  <a:pt x="1982186" y="2039521"/>
                  <a:pt x="1785014" y="2039521"/>
                </a:cubicBezTo>
                <a:lnTo>
                  <a:pt x="357011" y="2039521"/>
                </a:lnTo>
                <a:cubicBezTo>
                  <a:pt x="159839" y="2039521"/>
                  <a:pt x="0" y="1879682"/>
                  <a:pt x="0" y="168251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5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6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950" y="1339200"/>
            <a:ext cx="91449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563" y="3862800"/>
            <a:ext cx="9144900" cy="1656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9023" y="1"/>
            <a:ext cx="412727" cy="172720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5021"/>
            <a:ext cx="251226" cy="683195"/>
          </a:xfrm>
          <a:custGeom>
            <a:avLst/>
            <a:gdLst>
              <a:gd name="connsiteX0" fmla="*/ 0 w 251201"/>
              <a:gd name="connsiteY0" fmla="*/ 0 h 683195"/>
              <a:gd name="connsiteX1" fmla="*/ 187281 w 251201"/>
              <a:gd name="connsiteY1" fmla="*/ 187281 h 683195"/>
              <a:gd name="connsiteX2" fmla="*/ 187281 w 251201"/>
              <a:gd name="connsiteY2" fmla="*/ 495914 h 683195"/>
              <a:gd name="connsiteX3" fmla="*/ 0 w 251201"/>
              <a:gd name="connsiteY3" fmla="*/ 683195 h 6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01" h="683195">
                <a:moveTo>
                  <a:pt x="0" y="0"/>
                </a:moveTo>
                <a:lnTo>
                  <a:pt x="187281" y="187281"/>
                </a:lnTo>
                <a:cubicBezTo>
                  <a:pt x="272508" y="272508"/>
                  <a:pt x="272508" y="410687"/>
                  <a:pt x="187281" y="495914"/>
                </a:cubicBezTo>
                <a:lnTo>
                  <a:pt x="0" y="68319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486163" y="6364816"/>
            <a:ext cx="465713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36CD5B-2F48-449C-901B-66C10A3E4152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48" y="443230"/>
            <a:ext cx="10853306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948" y="952508"/>
            <a:ext cx="10853306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829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405" y="6349833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1448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1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2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16.xml"/><Relationship Id="rId2" Type="http://schemas.openxmlformats.org/officeDocument/2006/relationships/image" Target="../media/image4.png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013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5" y="193040"/>
            <a:ext cx="3107055" cy="704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045" y="2444250"/>
            <a:ext cx="991870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叠合板配筋计算在YJK中的实现</a:t>
            </a:r>
            <a:endParaRPr 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68364" y="5901067"/>
            <a:ext cx="3643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北京盈建科软件股份有限公司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zh-CN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Beijing YJK Building Software Co., Ltd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标题 4"/>
          <p:cNvSpPr>
            <a:spLocks noGrp="1"/>
          </p:cNvSpPr>
          <p:nvPr/>
        </p:nvSpPr>
        <p:spPr>
          <a:xfrm>
            <a:off x="3353435" y="3689350"/>
            <a:ext cx="4517390" cy="1065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技术支持部 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董 礼</a:t>
            </a: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290" y="2018030"/>
            <a:ext cx="1992630" cy="2306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手册算法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塑性算法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有限元算法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290" y="796290"/>
            <a:ext cx="6522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板施工图中的三种计算方法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pic>
        <p:nvPicPr>
          <p:cNvPr id="2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959735" y="1840230"/>
            <a:ext cx="8812530" cy="2804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" name="矩形 7"/>
          <p:cNvSpPr/>
          <p:nvPr/>
        </p:nvSpPr>
        <p:spPr>
          <a:xfrm>
            <a:off x="90611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强制按照有限元算法计算的房间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3855" y="1138555"/>
            <a:ext cx="570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</a:rPr>
              <a:t>第一类，不能按近似矩形计算的异形房间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2" name="图片 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5375" y="2199640"/>
            <a:ext cx="4422140" cy="4083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33235" y="1138555"/>
            <a:ext cx="570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</a:rPr>
              <a:t>第二类，有板间荷载的房间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581775" y="2252345"/>
            <a:ext cx="5286375" cy="3978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" name="矩形 7"/>
          <p:cNvSpPr/>
          <p:nvPr/>
        </p:nvSpPr>
        <p:spPr>
          <a:xfrm>
            <a:off x="90611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强制按照有限元算法计算的房间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3855" y="1138555"/>
            <a:ext cx="570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</a:rPr>
              <a:t>第三类，同一条边有不同支座条件的房间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2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35915" y="1997075"/>
            <a:ext cx="5259070" cy="3720465"/>
          </a:xfrm>
          <a:prstGeom prst="rect">
            <a:avLst/>
          </a:prstGeom>
        </p:spPr>
      </p:pic>
      <p:pic>
        <p:nvPicPr>
          <p:cNvPr id="5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520" y="1997075"/>
            <a:ext cx="5888355" cy="3742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" name="矩形 7"/>
          <p:cNvSpPr/>
          <p:nvPr/>
        </p:nvSpPr>
        <p:spPr>
          <a:xfrm>
            <a:off x="906110" y="0"/>
            <a:ext cx="799973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强制按照有限元算法计算的房间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3855" y="1138555"/>
            <a:ext cx="11338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</a:rPr>
              <a:t>第四类，楼板计算参数中勾选有限元算法或者手工指定过有限元算法的房间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3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363855" y="2289810"/>
            <a:ext cx="4788535" cy="2740660"/>
          </a:xfrm>
          <a:prstGeom prst="rect">
            <a:avLst/>
          </a:prstGeom>
        </p:spPr>
      </p:pic>
      <p:pic>
        <p:nvPicPr>
          <p:cNvPr id="13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151755" y="1877060"/>
            <a:ext cx="6801485" cy="4020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8930" y="1635621"/>
            <a:ext cx="10301945" cy="441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布置了双向叠合板的房间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对于上述四类情况，程序（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以上版本）强制采用有限元算法。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布置了单向叠合板的房间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以上版本）除第二类情况采用有限算法以外，其余均按照手册算法进行计算。因此对于第二类有板间线荷载的房间，如果布置了单向叠合板，建议将板间线荷载折算成均布面荷载。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5290" y="796290"/>
            <a:ext cx="98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叠合板房间，程序是按照如下原则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86740" y="836295"/>
            <a:ext cx="1060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chemeClr val="tx1"/>
                </a:solidFill>
              </a:rPr>
              <a:t>对于异形板房间，如果布置了单向叠合板，程序的处理方式是将异形板等效成一个外接矩形，采用这个外接矩形的手册算法计算结果。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6" name="图片 16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075180"/>
            <a:ext cx="6210935" cy="3522980"/>
          </a:xfrm>
          <a:prstGeom prst="rect">
            <a:avLst/>
          </a:prstGeom>
        </p:spPr>
      </p:pic>
      <p:pic>
        <p:nvPicPr>
          <p:cNvPr id="15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406515" y="2075180"/>
            <a:ext cx="5786120" cy="35229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4160" y="6007100"/>
            <a:ext cx="5313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</a:rPr>
              <a:t>建议：</a:t>
            </a:r>
            <a:r>
              <a:rPr sz="2400" b="1" dirty="0">
                <a:solidFill>
                  <a:srgbClr val="FF0000"/>
                </a:solidFill>
              </a:rPr>
              <a:t>异形板房间布置双向叠合板</a:t>
            </a:r>
            <a:endParaRPr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72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54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22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52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4737100" y="2618740"/>
            <a:ext cx="655193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三、不同叠合板布置方案的计算原理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单、双向板的限值</a:t>
            </a:r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1895"/>
            <a:ext cx="9912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盈建科软件区分单、双向板房间的界限为长宽比是否大于3。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9" name="图片 19"/>
          <p:cNvPicPr/>
          <p:nvPr/>
        </p:nvPicPr>
        <p:blipFill rotWithShape="1">
          <a:blip r:embed="rId2"/>
          <a:srcRect r="49479"/>
          <a:stretch>
            <a:fillRect/>
          </a:stretch>
        </p:blipFill>
        <p:spPr bwMode="auto">
          <a:xfrm>
            <a:off x="0" y="2021840"/>
            <a:ext cx="6038850" cy="4098925"/>
          </a:xfrm>
          <a:prstGeom prst="rect">
            <a:avLst/>
          </a:prstGeom>
          <a:ln>
            <a:noFill/>
          </a:ln>
        </p:spPr>
      </p:pic>
      <p:pic>
        <p:nvPicPr>
          <p:cNvPr id="20" name="图片 20"/>
          <p:cNvPicPr/>
          <p:nvPr/>
        </p:nvPicPr>
        <p:blipFill rotWithShape="1">
          <a:blip r:embed="rId2"/>
          <a:srcRect l="50518"/>
          <a:stretch>
            <a:fillRect/>
          </a:stretch>
        </p:blipFill>
        <p:spPr bwMode="auto">
          <a:xfrm>
            <a:off x="6349365" y="2021840"/>
            <a:ext cx="5843270" cy="4098925"/>
          </a:xfrm>
          <a:prstGeom prst="rect">
            <a:avLst/>
          </a:prstGeom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49825" y="6224331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以上</a:t>
            </a:r>
            <a:r>
              <a:rPr lang="en-US" altLang="zh-CN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  2~3  </a:t>
            </a:r>
            <a:r>
              <a:rPr lang="en-US" altLang="zh-CN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1~2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不同叠合板布置方案</a:t>
            </a:r>
            <a:endParaRPr 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915" y="1323340"/>
            <a:ext cx="38722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情况1：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单向板房间</a:t>
            </a:r>
            <a:r>
              <a:rPr sz="2400" b="1" dirty="0" err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sz="2400" b="1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单向叠合板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情况2：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单向板房间</a:t>
            </a:r>
            <a:r>
              <a:rPr sz="2400" b="1" dirty="0" err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sz="2400" b="1" dirty="0" err="1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双向叠合板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情况3：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 err="1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双向板房间</a:t>
            </a:r>
            <a:r>
              <a:rPr sz="2400" b="1" dirty="0" err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sz="2400" b="1" dirty="0" err="1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双向叠合板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情况4：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sz="2400" b="1" dirty="0" err="1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双向板房间</a:t>
            </a:r>
            <a:r>
              <a:rPr sz="2400" b="1" dirty="0" err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sz="2400" b="1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单向叠合板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0" y="815975"/>
            <a:ext cx="256540" cy="5835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25" y="815975"/>
            <a:ext cx="5876925" cy="58547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26655" y="2804160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altLang="zh-CN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26655" y="5846445"/>
            <a:ext cx="6210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altLang="zh-CN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70210" y="2804160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altLang="zh-CN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570210" y="5846445"/>
            <a:ext cx="513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altLang="zh-CN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情况1：</a:t>
            </a:r>
            <a:endParaRPr sz="32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915" y="1323340"/>
            <a:ext cx="3872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单向板房间</a:t>
            </a:r>
            <a:r>
              <a:rPr sz="24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sz="2400" b="1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单向叠合板</a:t>
            </a:r>
            <a:endParaRPr sz="24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sz="24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2" name="图片 22"/>
          <p:cNvPicPr/>
          <p:nvPr/>
        </p:nvPicPr>
        <p:blipFill>
          <a:blip r:embed="rId2"/>
          <a:stretch>
            <a:fillRect/>
          </a:stretch>
        </p:blipFill>
        <p:spPr>
          <a:xfrm>
            <a:off x="815975" y="2298700"/>
            <a:ext cx="4255135" cy="3889375"/>
          </a:xfrm>
          <a:prstGeom prst="rect">
            <a:avLst/>
          </a:prstGeom>
        </p:spPr>
      </p:pic>
      <p:pic>
        <p:nvPicPr>
          <p:cNvPr id="26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1110" y="2298700"/>
            <a:ext cx="4020820" cy="3889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15280" y="571684"/>
            <a:ext cx="963620" cy="484187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3267683" y="571684"/>
            <a:ext cx="8924917" cy="485775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711" name="文本框 7"/>
          <p:cNvSpPr txBox="1"/>
          <p:nvPr/>
        </p:nvSpPr>
        <p:spPr>
          <a:xfrm>
            <a:off x="984215" y="476885"/>
            <a:ext cx="2216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目录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84118" y="3962990"/>
            <a:ext cx="8662670" cy="713740"/>
            <a:chOff x="1105784" y="1850337"/>
            <a:chExt cx="5080499" cy="3822943"/>
          </a:xfrm>
        </p:grpSpPr>
        <p:sp>
          <p:nvSpPr>
            <p:cNvPr id="23" name="文本框 22"/>
            <p:cNvSpPr txBox="1"/>
            <p:nvPr/>
          </p:nvSpPr>
          <p:spPr>
            <a:xfrm>
              <a:off x="1624187" y="1887750"/>
              <a:ext cx="4562096" cy="3785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</a:pPr>
              <a:r>
                <a:rPr lang="zh-CN" sz="4000" b="1" dirty="0">
                  <a:latin typeface="汉仪雅酷黑 75W" panose="020B0804020202020204" charset="-122"/>
                  <a:ea typeface="汉仪雅酷黑 75W" panose="020B0804020202020204" charset="-122"/>
                  <a:sym typeface="+mn-ea"/>
                </a:rPr>
                <a:t>不同叠合板布置方案的计算原理</a:t>
              </a:r>
              <a:endPara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05784" y="1850337"/>
              <a:ext cx="610701" cy="3785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000" b="1" i="1" dirty="0">
                  <a:latin typeface="汉仪雅酷黑 75W" panose="020B0804020202020204" charset="-122"/>
                  <a:ea typeface="汉仪雅酷黑 75W" panose="020B0804020202020204" charset="-122"/>
                  <a:cs typeface="+mn-ea"/>
                  <a:sym typeface="+mn-lt"/>
                </a:rPr>
                <a:t>三、</a:t>
              </a:r>
              <a:endParaRPr lang="zh-CN" altLang="en-US" sz="4000" b="1" i="1" dirty="0">
                <a:latin typeface="汉仪雅酷黑 75W" panose="020B0804020202020204" charset="-122"/>
                <a:ea typeface="汉仪雅酷黑 75W" panose="020B08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5553" y="1608410"/>
            <a:ext cx="8261349" cy="730885"/>
            <a:chOff x="1105784" y="1850337"/>
            <a:chExt cx="4845132" cy="3914777"/>
          </a:xfrm>
        </p:grpSpPr>
        <p:sp>
          <p:nvSpPr>
            <p:cNvPr id="6" name="文本框 5"/>
            <p:cNvSpPr txBox="1"/>
            <p:nvPr/>
          </p:nvSpPr>
          <p:spPr>
            <a:xfrm>
              <a:off x="1594021" y="1979582"/>
              <a:ext cx="4356895" cy="3785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</a:pPr>
              <a:r>
                <a:rPr lang="zh-CN" sz="4000" b="1" dirty="0">
                  <a:latin typeface="汉仪雅酷黑 75W" panose="020B0804020202020204" charset="-122"/>
                  <a:ea typeface="汉仪雅酷黑 75W" panose="020B0804020202020204" charset="-122"/>
                  <a:sym typeface="+mn-ea"/>
                </a:rPr>
                <a:t>叠合板配筋计算在软件中的实现</a:t>
              </a:r>
              <a:endPara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5784" y="1850337"/>
              <a:ext cx="610701" cy="37855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000" b="1" i="1" dirty="0">
                  <a:latin typeface="汉仪雅酷黑 75W" panose="020B0804020202020204" charset="-122"/>
                  <a:ea typeface="汉仪雅酷黑 75W" panose="020B0804020202020204" charset="-122"/>
                  <a:cs typeface="+mn-ea"/>
                  <a:sym typeface="+mn-lt"/>
                </a:rPr>
                <a:t>一、</a:t>
              </a:r>
              <a:endParaRPr lang="zh-CN" altLang="en-US" sz="4000" b="1" i="1" dirty="0">
                <a:latin typeface="汉仪雅酷黑 75W" panose="020B0804020202020204" charset="-122"/>
                <a:ea typeface="汉仪雅酷黑 75W" panose="020B08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4118" y="2750140"/>
            <a:ext cx="7510146" cy="754380"/>
            <a:chOff x="1105784" y="1850337"/>
            <a:chExt cx="4404565" cy="4040620"/>
          </a:xfrm>
        </p:grpSpPr>
        <p:sp>
          <p:nvSpPr>
            <p:cNvPr id="9" name="文本框 8"/>
            <p:cNvSpPr txBox="1"/>
            <p:nvPr/>
          </p:nvSpPr>
          <p:spPr>
            <a:xfrm>
              <a:off x="1624560" y="2105427"/>
              <a:ext cx="3885789" cy="3785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</a:pPr>
              <a:r>
                <a:rPr lang="zh-CN" sz="4000" b="1" dirty="0">
                  <a:latin typeface="汉仪雅酷黑 75W" panose="020B0804020202020204" charset="-122"/>
                  <a:ea typeface="汉仪雅酷黑 75W" panose="020B0804020202020204" charset="-122"/>
                  <a:sym typeface="+mn-ea"/>
                </a:rPr>
                <a:t>叠合板施工图的计算方法</a:t>
              </a:r>
              <a:endPara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05784" y="1850337"/>
              <a:ext cx="610701" cy="3785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000" b="1" i="1" dirty="0">
                  <a:latin typeface="汉仪雅酷黑 75W" panose="020B0804020202020204" charset="-122"/>
                  <a:ea typeface="汉仪雅酷黑 75W" panose="020B0804020202020204" charset="-122"/>
                  <a:cs typeface="+mn-ea"/>
                  <a:sym typeface="+mn-lt"/>
                </a:rPr>
                <a:t>二、</a:t>
              </a:r>
              <a:endParaRPr lang="zh-CN" altLang="en-US" sz="4000" b="1" i="1" dirty="0">
                <a:latin typeface="汉仪雅酷黑 75W" panose="020B0804020202020204" charset="-122"/>
                <a:ea typeface="汉仪雅酷黑 75W" panose="020B08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5553" y="5205050"/>
            <a:ext cx="6086142" cy="713547"/>
            <a:chOff x="1105784" y="1850337"/>
            <a:chExt cx="3569412" cy="3821907"/>
          </a:xfrm>
        </p:grpSpPr>
        <p:sp>
          <p:nvSpPr>
            <p:cNvPr id="11" name="文本框 10"/>
            <p:cNvSpPr txBox="1"/>
            <p:nvPr/>
          </p:nvSpPr>
          <p:spPr>
            <a:xfrm>
              <a:off x="1624174" y="1886715"/>
              <a:ext cx="3051022" cy="3785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</a:pPr>
              <a:r>
                <a:rPr lang="zh-CN" sz="4000" b="1" dirty="0">
                  <a:latin typeface="汉仪雅酷黑 75W" panose="020B0804020202020204" charset="-122"/>
                  <a:ea typeface="汉仪雅酷黑 75W" panose="020B0804020202020204" charset="-122"/>
                  <a:sym typeface="+mn-ea"/>
                </a:rPr>
                <a:t>常见问题解析</a:t>
              </a:r>
              <a:endPara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5784" y="1850337"/>
              <a:ext cx="610701" cy="3785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000" b="1" i="1" dirty="0">
                  <a:latin typeface="汉仪雅酷黑 75W" panose="020B0804020202020204" charset="-122"/>
                  <a:ea typeface="汉仪雅酷黑 75W" panose="020B0804020202020204" charset="-122"/>
                  <a:cs typeface="+mn-ea"/>
                  <a:sym typeface="+mn-lt"/>
                </a:rPr>
                <a:t>四、</a:t>
              </a:r>
              <a:endParaRPr lang="zh-CN" altLang="en-US" sz="4000" b="1" i="1" dirty="0">
                <a:latin typeface="汉仪雅酷黑 75W" panose="020B0804020202020204" charset="-122"/>
                <a:ea typeface="汉仪雅酷黑 75W" panose="020B0804020202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情况1：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7657"/>
            <a:ext cx="4525266" cy="30819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15" y="2914574"/>
            <a:ext cx="7269824" cy="38049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35960" y="978851"/>
            <a:ext cx="4722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15G366-1</a:t>
            </a:r>
            <a:r>
              <a:rPr lang="zh-CN" altLang="en-US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图集中的叠合板，非受力边分布筋均为</a:t>
            </a:r>
            <a:r>
              <a:rPr lang="en-US" altLang="zh-CN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6@200</a:t>
            </a:r>
            <a:r>
              <a:rPr lang="zh-CN" altLang="en-US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，因此程序按照其配筋面积</a:t>
            </a:r>
            <a:r>
              <a:rPr lang="en-US" altLang="zh-CN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141</a:t>
            </a:r>
            <a:r>
              <a:rPr lang="zh-CN" altLang="en-US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进行输出非受力边配筋面积。</a:t>
            </a:r>
            <a:endParaRPr lang="en-US" altLang="zh-CN" sz="2400" b="1" dirty="0"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en-US" altLang="zh-CN" sz="2400" b="1" dirty="0"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【</a:t>
            </a:r>
            <a:r>
              <a:rPr lang="zh-CN" altLang="en-US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叠合板施工图</a:t>
            </a:r>
            <a:r>
              <a:rPr lang="en-US" altLang="zh-CN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】</a:t>
            </a:r>
            <a:r>
              <a:rPr lang="zh-CN" altLang="en-US" sz="2400" b="1" dirty="0"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中提供修改</a:t>
            </a:r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情况1：</a:t>
            </a:r>
            <a:endParaRPr sz="32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86" y="1064064"/>
            <a:ext cx="134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总结：</a:t>
            </a:r>
            <a:endParaRPr lang="zh-HK" altLang="en-US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30" y="1525905"/>
            <a:ext cx="8371205" cy="47637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914" y="1323340"/>
            <a:ext cx="7274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单向板房间</a:t>
            </a:r>
            <a:r>
              <a:rPr lang="zh-CN" altLang="en-US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lang="zh-CN" altLang="en-US" sz="24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双向叠合板</a:t>
            </a:r>
            <a:endParaRPr lang="en-US" altLang="zh-CN" sz="2400" b="1" dirty="0">
              <a:solidFill>
                <a:srgbClr val="0070C0"/>
              </a:solidFill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sz="2400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处理方式同情况</a:t>
            </a:r>
            <a:r>
              <a:rPr lang="en-US" altLang="zh-CN" sz="2400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。这种方式较少用于实际工程。</a:t>
            </a:r>
            <a:endParaRPr lang="zh-CN" altLang="en-US" sz="2400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6" name="图片 26"/>
          <p:cNvPicPr/>
          <p:nvPr/>
        </p:nvPicPr>
        <p:blipFill>
          <a:blip r:embed="rId2"/>
          <a:stretch>
            <a:fillRect/>
          </a:stretch>
        </p:blipFill>
        <p:spPr>
          <a:xfrm>
            <a:off x="5071110" y="2298700"/>
            <a:ext cx="4020820" cy="3889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7" y="2300605"/>
            <a:ext cx="4164813" cy="3881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960" y="1204596"/>
            <a:ext cx="7388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双向板房间</a:t>
            </a:r>
            <a:r>
              <a:rPr lang="zh-CN" altLang="en-US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lang="zh-CN" altLang="en-US" sz="24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双向叠合板</a:t>
            </a:r>
            <a:endParaRPr lang="en-US" altLang="zh-CN" sz="2400" b="1" dirty="0">
              <a:solidFill>
                <a:srgbClr val="0070C0"/>
              </a:solidFill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sz="2400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计算结果与双向现浇楼板的手册算法计算结果一致。</a:t>
            </a:r>
            <a:endParaRPr lang="zh-CN" altLang="en-US" sz="2400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2256098"/>
            <a:ext cx="4164813" cy="3931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10" y="2256195"/>
            <a:ext cx="3939540" cy="39318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86" y="1064064"/>
            <a:ext cx="134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总结：</a:t>
            </a:r>
            <a:endParaRPr lang="zh-HK" altLang="en-US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15" y="1474470"/>
            <a:ext cx="5116195" cy="49898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5960" y="1204596"/>
            <a:ext cx="7388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双向板房间</a:t>
            </a:r>
            <a:r>
              <a:rPr lang="zh-CN" altLang="en-US" sz="24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单向叠合板</a:t>
            </a:r>
            <a:endParaRPr lang="zh-CN" altLang="en-US" sz="24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3" y="2233286"/>
            <a:ext cx="4255097" cy="39547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10" y="2247851"/>
            <a:ext cx="4091940" cy="39402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86" y="1043866"/>
            <a:ext cx="4272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总结：</a:t>
            </a:r>
            <a:endParaRPr lang="en-US" altLang="zh-CN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r>
              <a:rPr lang="zh-HK" altLang="en-US" sz="2400" b="1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对于受力方向，支座顶筋与跨中底筋与单向现浇楼板手册算法结果一致。对于非受力方向，跨中底筋采用</a:t>
            </a:r>
            <a:r>
              <a:rPr lang="en-US" altLang="zh-HK" sz="2400" b="1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6@200</a:t>
            </a:r>
            <a:r>
              <a:rPr lang="zh-HK" altLang="en-US" sz="2400" b="1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的配筋面积，支座则采用双向板手册算法计算结果。</a:t>
            </a:r>
            <a:endParaRPr lang="zh-HK" altLang="en-US" sz="2400" b="1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0" y="992505"/>
            <a:ext cx="5808980" cy="55829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86" y="1043866"/>
            <a:ext cx="1120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值得注意的是，后续版本程序会根据导荷方式，对非受力方向的支座区别对待：</a:t>
            </a:r>
            <a:endParaRPr lang="en-US" altLang="zh-CN" sz="2400" b="1" dirty="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若房间采用梯形三角形导荷，，非受力边支座顶筋为双向板手册算法计算值</a:t>
            </a:r>
            <a:endParaRPr lang="zh-HK" altLang="en-US" sz="2400" b="1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2" y="2155530"/>
            <a:ext cx="9016359" cy="43214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10" y="2254250"/>
            <a:ext cx="4493260" cy="44107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情况</a:t>
            </a:r>
            <a:r>
              <a:rPr lang="en-US"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r>
              <a:rPr sz="3200" b="1" dirty="0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endParaRPr sz="3200" b="1" dirty="0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86" y="1308475"/>
            <a:ext cx="1120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若导荷方式采用对边导荷，非受力边支座顶筋为单向板构造配筋值。</a:t>
            </a:r>
            <a:endParaRPr lang="zh-HK" altLang="en-US" sz="2400" b="1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2" y="2101401"/>
            <a:ext cx="9031714" cy="447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10" y="2178685"/>
            <a:ext cx="4493895" cy="45224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72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54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22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52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35210" y="2618740"/>
            <a:ext cx="6259830" cy="20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rPr>
              <a:t>常见问题解析</a:t>
            </a:r>
            <a:endParaRPr lang="zh-CN" altLang="zh-CN" sz="4000" b="1" dirty="0">
              <a:latin typeface="汉仪雅酷黑 75W" panose="020B0804020202020204" charset="-122"/>
              <a:ea typeface="汉仪雅酷黑 75W" panose="020B0804020202020204" charset="-122"/>
              <a:sym typeface="+mn-ea"/>
            </a:endParaRPr>
          </a:p>
          <a:p>
            <a:pPr>
              <a:lnSpc>
                <a:spcPct val="175000"/>
              </a:lnSpc>
            </a:pPr>
            <a:endParaRPr lang="en-US" altLang="zh-CN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叠合板配筋计算在哪里实现？板施工图与叠合板施工图有何关系？</a:t>
            </a:r>
            <a:endParaRPr lang="zh-CN" altLang="en-US" sz="2400" dirty="0"/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895" y="2021840"/>
            <a:ext cx="5989320" cy="26250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同一个房间，柱网和荷载完全相同，布置和不布置叠合板，计算完的配筋为何不一样？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9" y="2099627"/>
            <a:ext cx="7658183" cy="43583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" y="2099627"/>
            <a:ext cx="8270558" cy="435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答：首先看计算弯矩，两者计算弯矩是一致的，那么说明计算上是没问题的。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2022046"/>
            <a:ext cx="8532978" cy="46414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013" y="966401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分析：根据以往的工程经验，如果计算弯矩一致而配筋面积不一致通常是两个原因引起的，</a:t>
            </a:r>
            <a:r>
              <a:rPr lang="zh-CN" altLang="en-US" sz="2400" b="1" dirty="0">
                <a:sym typeface="+mn-ea"/>
              </a:rPr>
              <a:t>钢筋等级和截面有效高度</a:t>
            </a:r>
            <a:r>
              <a:rPr lang="en-US" altLang="zh-CN" sz="2400" b="1" dirty="0">
                <a:sym typeface="+mn-ea"/>
              </a:rPr>
              <a:t>h0</a:t>
            </a:r>
            <a:r>
              <a:rPr lang="zh-CN" altLang="en-US" sz="2400" b="1" dirty="0">
                <a:sym typeface="+mn-ea"/>
              </a:rPr>
              <a:t>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5" y="1898222"/>
            <a:ext cx="7544447" cy="20927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5" y="4092851"/>
            <a:ext cx="6637505" cy="2638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013" y="966401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我们将钢筋等级均改为三级钢，再计算：可以看到计算结果仍然不一样。这说明两者的</a:t>
            </a:r>
            <a:r>
              <a:rPr lang="en-US" altLang="zh-CN" sz="2400" dirty="0">
                <a:sym typeface="+mn-ea"/>
              </a:rPr>
              <a:t>h0</a:t>
            </a:r>
            <a:r>
              <a:rPr lang="zh-CN" altLang="en-US" sz="2400" dirty="0">
                <a:sym typeface="+mn-ea"/>
              </a:rPr>
              <a:t>是不同的。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1939221"/>
            <a:ext cx="8690729" cy="45473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012" y="966401"/>
            <a:ext cx="1009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盈建科软件的原则为：现浇楼板的板底受力方向钢筋放在下排，而叠合板的板底受力方向的钢筋放在上排。两者的主受力方向的</a:t>
            </a:r>
            <a:r>
              <a:rPr lang="en-US" altLang="zh-CN" sz="2400" dirty="0">
                <a:sym typeface="+mn-ea"/>
              </a:rPr>
              <a:t>h0</a:t>
            </a:r>
            <a:r>
              <a:rPr lang="zh-CN" altLang="en-US" sz="2400" dirty="0">
                <a:sym typeface="+mn-ea"/>
              </a:rPr>
              <a:t>刚好是相反的。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1796346"/>
            <a:ext cx="8256753" cy="49534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085" y="3239479"/>
            <a:ext cx="460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板厚为</a:t>
            </a:r>
            <a:r>
              <a:rPr lang="en-US" altLang="zh-CN" sz="2400" dirty="0">
                <a:sym typeface="+mn-ea"/>
              </a:rPr>
              <a:t>130mm</a:t>
            </a:r>
            <a:r>
              <a:rPr lang="zh-CN" altLang="en-US" sz="2400" dirty="0">
                <a:sym typeface="+mn-ea"/>
              </a:rPr>
              <a:t>，保护层为</a:t>
            </a:r>
            <a:r>
              <a:rPr lang="en-US" altLang="zh-CN" sz="2400" dirty="0">
                <a:sym typeface="+mn-ea"/>
              </a:rPr>
              <a:t>15mm</a:t>
            </a:r>
            <a:r>
              <a:rPr lang="zh-CN" altLang="en-US" sz="2400" dirty="0">
                <a:sym typeface="+mn-ea"/>
              </a:rPr>
              <a:t>，受力方向钢筋直径为</a:t>
            </a:r>
            <a:r>
              <a:rPr lang="en-US" altLang="zh-CN" sz="2400" dirty="0">
                <a:sym typeface="+mn-ea"/>
              </a:rPr>
              <a:t>10</a:t>
            </a:r>
            <a:r>
              <a:rPr lang="zh-CN" altLang="en-US" sz="2400" dirty="0">
                <a:sym typeface="+mn-ea"/>
              </a:rPr>
              <a:t>，</a:t>
            </a:r>
            <a:r>
              <a:rPr lang="en-US" altLang="zh-CN" sz="2400" dirty="0">
                <a:sym typeface="+mn-ea"/>
              </a:rPr>
              <a:t>h0=130-15-10/2=110mm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6" y="1807841"/>
            <a:ext cx="4200710" cy="10963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94" y="1806886"/>
            <a:ext cx="4423943" cy="10963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7586" y="914016"/>
            <a:ext cx="2627642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浇楼板的计算书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914016"/>
            <a:ext cx="2935419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叠合板板的计算书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96000" y="3184568"/>
            <a:ext cx="484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板厚为</a:t>
            </a:r>
            <a:r>
              <a:rPr lang="en-US" altLang="zh-CN" sz="2400" dirty="0">
                <a:sym typeface="+mn-ea"/>
              </a:rPr>
              <a:t>130mm</a:t>
            </a:r>
            <a:r>
              <a:rPr lang="zh-CN" altLang="en-US" sz="2400" dirty="0">
                <a:sym typeface="+mn-ea"/>
              </a:rPr>
              <a:t>，保护层为</a:t>
            </a:r>
            <a:r>
              <a:rPr lang="en-US" altLang="zh-CN" sz="2400" dirty="0">
                <a:sym typeface="+mn-ea"/>
              </a:rPr>
              <a:t>15mm</a:t>
            </a:r>
            <a:r>
              <a:rPr lang="zh-CN" altLang="en-US" sz="2400" dirty="0">
                <a:sym typeface="+mn-ea"/>
              </a:rPr>
              <a:t>，受力方向与非受力方向钢筋直径均为</a:t>
            </a:r>
            <a:r>
              <a:rPr lang="en-US" altLang="zh-CN" sz="2400" dirty="0">
                <a:sym typeface="+mn-ea"/>
              </a:rPr>
              <a:t>8</a:t>
            </a:r>
            <a:r>
              <a:rPr lang="zh-CN" altLang="en-US" sz="2400" dirty="0">
                <a:sym typeface="+mn-ea"/>
              </a:rPr>
              <a:t>，</a:t>
            </a:r>
            <a:r>
              <a:rPr lang="en-US" altLang="zh-CN" sz="2400" dirty="0">
                <a:sym typeface="+mn-ea"/>
              </a:rPr>
              <a:t>h0=130-15-8-8/2=103mm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00570" y="4775117"/>
            <a:ext cx="6955750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285750" indent="-285750">
              <a:lnSpc>
                <a:spcPct val="200000"/>
              </a:lnSpc>
              <a:buFont typeface="Wingdings" panose="05000000000000000000" charset="0"/>
              <a:buChar char="n"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结论：</a:t>
            </a:r>
            <a:r>
              <a:rPr lang="zh-CN" altLang="zh-CN" dirty="0"/>
              <a:t>叠合板受力方向钢筋就是放在板底上排的。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ym typeface="+mn-ea"/>
              </a:rPr>
              <a:t>【</a:t>
            </a:r>
            <a:r>
              <a:rPr lang="zh-CN" altLang="en-US" sz="2400" b="1" dirty="0">
                <a:sym typeface="+mn-ea"/>
              </a:rPr>
              <a:t>叠合板施工图</a:t>
            </a:r>
            <a:r>
              <a:rPr lang="en-US" altLang="zh-CN" sz="2400" b="1" dirty="0">
                <a:sym typeface="+mn-ea"/>
              </a:rPr>
              <a:t>】</a:t>
            </a:r>
            <a:r>
              <a:rPr lang="zh-CN" altLang="en-US" sz="2400" b="1" dirty="0">
                <a:sym typeface="+mn-ea"/>
              </a:rPr>
              <a:t>板底筋在哪里修改，需要返回到</a:t>
            </a:r>
            <a:r>
              <a:rPr lang="en-US" altLang="zh-CN" sz="2400" b="1" dirty="0">
                <a:sym typeface="+mn-ea"/>
              </a:rPr>
              <a:t>【</a:t>
            </a:r>
            <a:r>
              <a:rPr lang="zh-CN" altLang="en-US" sz="2400" b="1" dirty="0">
                <a:sym typeface="+mn-ea"/>
              </a:rPr>
              <a:t>板施工图</a:t>
            </a:r>
            <a:r>
              <a:rPr lang="en-US" altLang="zh-CN" sz="2400" b="1" dirty="0">
                <a:sym typeface="+mn-ea"/>
              </a:rPr>
              <a:t>】</a:t>
            </a:r>
            <a:r>
              <a:rPr lang="zh-CN" altLang="en-US" sz="2400" b="1" dirty="0">
                <a:sym typeface="+mn-ea"/>
              </a:rPr>
              <a:t>中进行修改么？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5" y="2977309"/>
            <a:ext cx="7173640" cy="388069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06297" y="2022047"/>
            <a:ext cx="87031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答：不需要返回到</a:t>
            </a:r>
            <a:r>
              <a:rPr lang="en-US" altLang="zh-CN" sz="2400" dirty="0">
                <a:sym typeface="+mn-ea"/>
              </a:rPr>
              <a:t>【</a:t>
            </a:r>
            <a:r>
              <a:rPr lang="zh-CN" altLang="en-US" sz="2400" dirty="0">
                <a:sym typeface="+mn-ea"/>
              </a:rPr>
              <a:t>板施工图</a:t>
            </a:r>
            <a:r>
              <a:rPr lang="en-US" altLang="zh-CN" sz="2400" dirty="0">
                <a:sym typeface="+mn-ea"/>
              </a:rPr>
              <a:t>】</a:t>
            </a:r>
            <a:r>
              <a:rPr lang="zh-CN" altLang="en-US" sz="2400" dirty="0">
                <a:sym typeface="+mn-ea"/>
              </a:rPr>
              <a:t>修改，在</a:t>
            </a:r>
            <a:r>
              <a:rPr lang="en-US" altLang="zh-CN" sz="2400" dirty="0">
                <a:sym typeface="+mn-ea"/>
              </a:rPr>
              <a:t>【</a:t>
            </a:r>
            <a:r>
              <a:rPr lang="zh-CN" altLang="en-US" sz="2400" dirty="0">
                <a:sym typeface="+mn-ea"/>
              </a:rPr>
              <a:t>叠合板施工图</a:t>
            </a:r>
            <a:r>
              <a:rPr lang="en-US" altLang="zh-CN" sz="2400" dirty="0">
                <a:sym typeface="+mn-ea"/>
              </a:rPr>
              <a:t>】</a:t>
            </a:r>
            <a:r>
              <a:rPr lang="zh-CN" altLang="en-US" sz="2400" dirty="0">
                <a:sym typeface="+mn-ea"/>
              </a:rPr>
              <a:t>中修改即可，两者是联动的。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013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盈建科可以实现桁架筋与板底钢筋放三排进行布置么。桁架筋会参与叠合板配筋计算么。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2099997"/>
            <a:ext cx="7862789" cy="45389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960" y="1193372"/>
            <a:ext cx="974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答：桁架筋不参与计算，盈建科软件通过这个两个参数进行实现：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4" y="1854517"/>
            <a:ext cx="9820705" cy="40033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938" y="932722"/>
            <a:ext cx="1277914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形式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0" y="1834774"/>
            <a:ext cx="4153231" cy="39183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834773"/>
            <a:ext cx="6516614" cy="39183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异形板房间布置了叠合板，盈建科软件是如何进行计算的？</a:t>
            </a:r>
            <a:endParaRPr sz="24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7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906145" y="1755775"/>
            <a:ext cx="4339590" cy="48367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938" y="932722"/>
            <a:ext cx="1277914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形式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0" y="1834773"/>
            <a:ext cx="4109040" cy="39980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9401" r="3088"/>
          <a:stretch>
            <a:fillRect/>
          </a:stretch>
        </p:blipFill>
        <p:spPr bwMode="auto">
          <a:xfrm>
            <a:off x="4892755" y="1834772"/>
            <a:ext cx="6843977" cy="39980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938" y="932722"/>
            <a:ext cx="1277914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形式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0" y="1834772"/>
            <a:ext cx="4138567" cy="3922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834771"/>
            <a:ext cx="6795690" cy="39227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5938" y="5757521"/>
            <a:ext cx="6340197" cy="7195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285750" indent="-285750">
              <a:lnSpc>
                <a:spcPct val="200000"/>
              </a:lnSpc>
              <a:buFont typeface="Wingdings" panose="05000000000000000000" charset="0"/>
              <a:buChar char="n"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indent="0">
              <a:buNone/>
            </a:pPr>
            <a:r>
              <a:rPr lang="zh-CN" altLang="zh-CN" dirty="0">
                <a:solidFill>
                  <a:srgbClr val="FF0000"/>
                </a:solidFill>
              </a:rPr>
              <a:t>上面三种计算方式仅影响画图，不影响计算。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我按单向叠合板布置了，为何算完的结果看起来还是双向受力呢？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5975" y="1993472"/>
            <a:ext cx="974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答：应该是该房间布置了板间线荷载，程序按照有限元算法计算了，有限元算法是不区分受力方向的，建议将板间线荷载折算成均布面荷载。</a:t>
            </a:r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013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52920" y="2638425"/>
            <a:ext cx="4629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感谢收看</a:t>
            </a:r>
            <a:endParaRPr lang="en-US" altLang="zh-CN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2102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布置了单向叠合板的房间，按单向板计算的话，非受力边最小配筋率为0.15%，板厚为130mm，配筋面积应该为195，为什么程序输出的配筋面积为141？</a:t>
            </a:r>
            <a:endParaRPr sz="24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8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489450" y="2080895"/>
            <a:ext cx="528320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6" name="矩形 5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906297" y="7407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895" y="138430"/>
            <a:ext cx="388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常见问题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975" y="1191895"/>
            <a:ext cx="9912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effectLst/>
                <a:latin typeface="楷体" panose="02010609060101010101" pitchFamily="49" charset="-122"/>
                <a:cs typeface="Times New Roman" panose="02020603050405020304" charset="0"/>
                <a:sym typeface="+mn-ea"/>
              </a:rPr>
              <a:t>我在双向板房间布置了单向叠合板，此时叠合板配筋又是如何计算的？</a:t>
            </a:r>
            <a:endParaRPr sz="2400" b="1">
              <a:effectLst/>
              <a:latin typeface="楷体" panose="02010609060101010101" pitchFamily="49" charset="-122"/>
              <a:cs typeface="Times New Roman" panose="02020603050405020304" charset="0"/>
              <a:sym typeface="+mn-ea"/>
            </a:endParaRPr>
          </a:p>
          <a:p>
            <a:endParaRPr lang="zh-HK" altLang="en-US" sz="2400" b="1" dirty="0">
              <a:solidFill>
                <a:srgbClr val="5A51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2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6145" y="1741805"/>
            <a:ext cx="5337175" cy="4938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72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54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22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52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35210" y="2618740"/>
            <a:ext cx="625983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 </a:t>
            </a:r>
            <a:r>
              <a: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rPr>
              <a:t>叠合板配筋计算在软</a:t>
            </a:r>
            <a:r>
              <a:rPr lang="en-US" alt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rPr>
              <a:t>  </a:t>
            </a:r>
            <a:r>
              <a:rPr lang="zh-CN" sz="4000" b="1" dirty="0">
                <a:latin typeface="汉仪雅酷黑 75W" panose="020B0804020202020204" charset="-122"/>
                <a:ea typeface="汉仪雅酷黑 75W" panose="020B0804020202020204" charset="-122"/>
                <a:sym typeface="+mn-ea"/>
              </a:rPr>
              <a:t>件中的实现</a:t>
            </a:r>
            <a:endParaRPr lang="zh-CN" sz="4000" b="1" dirty="0">
              <a:latin typeface="汉仪雅酷黑 75W" panose="020B0804020202020204" charset="-122"/>
              <a:ea typeface="汉仪雅酷黑 75W" panose="020B0804020202020204" charset="-122"/>
              <a:sym typeface="+mn-ea"/>
            </a:endParaRPr>
          </a:p>
          <a:p>
            <a:pPr>
              <a:lnSpc>
                <a:spcPct val="175000"/>
              </a:lnSpc>
            </a:pP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/>
          <p:nvPr/>
        </p:nvPicPr>
        <p:blipFill rotWithShape="1">
          <a:blip r:embed="rId1"/>
          <a:srcRect r="77657"/>
          <a:stretch>
            <a:fillRect/>
          </a:stretch>
        </p:blipFill>
        <p:spPr>
          <a:xfrm>
            <a:off x="772160" y="803910"/>
            <a:ext cx="1290320" cy="2200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54" y="803909"/>
            <a:ext cx="8066799" cy="1939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54" y="2938779"/>
            <a:ext cx="8066799" cy="3439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72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54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22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52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35210" y="2618740"/>
            <a:ext cx="625983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 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板施工图的计算方法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UNIT_SUBTYPE" val="h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3、8、9、10、11、12、13、15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199918"/>
  <p:tag name="KSO_WM_TEMPLATE_MASTER_TYPE" val="1"/>
  <p:tag name="KSO_WM_TEMPLATE_COLOR_TYPE" val="1"/>
  <p:tag name="KSO_WM_TEMPLATE_MASTER_THUMB_INDEX" val="18"/>
</p:tagLst>
</file>

<file path=ppt/tags/tag212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3.xml><?xml version="1.0" encoding="utf-8"?>
<p:tagLst xmlns:p="http://schemas.openxmlformats.org/presentationml/2006/main">
  <p:tag name="KSO_WM_UNIT_PLACING_PICTURE_USER_VIEWPORT" val="{&quot;height&quot;:7326,&quot;width&quot;:7555}"/>
</p:tagLst>
</file>

<file path=ppt/tags/tag214.xml><?xml version="1.0" encoding="utf-8"?>
<p:tagLst xmlns:p="http://schemas.openxmlformats.org/presentationml/2006/main">
  <p:tag name="KSO_WM_UNIT_PLACING_PICTURE_USER_VIEWPORT" val="{&quot;height&quot;:3674,&quot;width&quot;:6620}"/>
</p:tagLst>
</file>

<file path=ppt/tags/tag215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6.xml><?xml version="1.0" encoding="utf-8"?>
<p:tagLst xmlns:p="http://schemas.openxmlformats.org/presentationml/2006/main">
  <p:tag name="KSO_WM_SLIDE_ID" val="custom20199918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9918"/>
  <p:tag name="KSO_WM_SLIDE_LAYOUT" val="a"/>
  <p:tag name="KSO_WM_SLIDE_LAYOUT_CNT" val="1"/>
  <p:tag name="KSO_WM_TEMPLATE_MASTER_TYPE" val="1"/>
  <p:tag name="KSO_WM_TEMPLATE_COLOR_TYPE" val="1"/>
</p:tagLst>
</file>

<file path=ppt/tags/tag217.xml><?xml version="1.0" encoding="utf-8"?>
<p:tagLst xmlns:p="http://schemas.openxmlformats.org/presentationml/2006/main">
  <p:tag name="COMMONDATA" val="eyJoZGlkIjoiYjhlMTE5ZjM3NDQ5YWY1YWE1NTQ3ZTE2OTliYmUzZDU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zm3rt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1999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F1E62"/>
      </a:accent1>
      <a:accent2>
        <a:srgbClr val="0F2C57"/>
      </a:accent2>
      <a:accent3>
        <a:srgbClr val="0F3A4B"/>
      </a:accent3>
      <a:accent4>
        <a:srgbClr val="104841"/>
      </a:accent4>
      <a:accent5>
        <a:srgbClr val="105535"/>
      </a:accent5>
      <a:accent6>
        <a:srgbClr val="106329"/>
      </a:accent6>
      <a:hlink>
        <a:srgbClr val="304FFC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199918">
    <a:dk1>
      <a:srgbClr val="000000"/>
    </a:dk1>
    <a:lt1>
      <a:srgbClr val="FFFFFF"/>
    </a:lt1>
    <a:dk2>
      <a:srgbClr val="F2F2F2"/>
    </a:dk2>
    <a:lt2>
      <a:srgbClr val="FFFFFF"/>
    </a:lt2>
    <a:accent1>
      <a:srgbClr val="0F1E62"/>
    </a:accent1>
    <a:accent2>
      <a:srgbClr val="0F2C57"/>
    </a:accent2>
    <a:accent3>
      <a:srgbClr val="0F3A4B"/>
    </a:accent3>
    <a:accent4>
      <a:srgbClr val="104841"/>
    </a:accent4>
    <a:accent5>
      <a:srgbClr val="105535"/>
    </a:accent5>
    <a:accent6>
      <a:srgbClr val="106329"/>
    </a:accent6>
    <a:hlink>
      <a:srgbClr val="304FFC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WPS 演示</Application>
  <PresentationFormat>宽屏</PresentationFormat>
  <Paragraphs>247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隶书</vt:lpstr>
      <vt:lpstr>Calibri</vt:lpstr>
      <vt:lpstr>汉仪雅酷黑 75W</vt:lpstr>
      <vt:lpstr>张海山锐谐体2.0-授权联系：Samtype@QQ.com</vt:lpstr>
      <vt:lpstr>楷体</vt:lpstr>
      <vt:lpstr>Wingdings</vt:lpstr>
      <vt:lpstr>Arial Unicode MS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LEE D.</cp:lastModifiedBy>
  <cp:revision>298</cp:revision>
  <dcterms:created xsi:type="dcterms:W3CDTF">2020-04-09T23:35:00Z</dcterms:created>
  <dcterms:modified xsi:type="dcterms:W3CDTF">2022-09-14T02:32:33Z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3017E68F8FFB4589857268863278747F</vt:lpwstr>
  </property>
  <property fmtid="{D5CDD505-2E9C-101B-9397-08002B2CF9AE}" pid="4" name="commondata">
    <vt:lpwstr>eyJoZGlkIjoiZjczZTE5MmYwMmNkY2VjNWJmZDI0YmY4MTE1Mzk0MzUifQ==</vt:lpwstr>
  </property>
</Properties>
</file>