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93" r:id="rId4"/>
    <p:sldId id="256" r:id="rId5"/>
    <p:sldId id="258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9" r:id="rId26"/>
    <p:sldId id="292" r:id="rId27"/>
    <p:sldId id="290" r:id="rId28"/>
    <p:sldId id="291" r:id="rId29"/>
    <p:sldId id="294" r:id="rId30"/>
    <p:sldId id="295" r:id="rId31"/>
    <p:sldId id="297" r:id="rId32"/>
    <p:sldId id="298" r:id="rId33"/>
    <p:sldId id="300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8.png"/><Relationship Id="rId7" Type="http://schemas.openxmlformats.org/officeDocument/2006/relationships/tags" Target="../tags/tag9.xml"/><Relationship Id="rId6" Type="http://schemas.openxmlformats.org/officeDocument/2006/relationships/image" Target="../media/image67.png"/><Relationship Id="rId5" Type="http://schemas.openxmlformats.org/officeDocument/2006/relationships/tags" Target="../tags/tag8.xml"/><Relationship Id="rId4" Type="http://schemas.openxmlformats.org/officeDocument/2006/relationships/image" Target="../media/image66.png"/><Relationship Id="rId3" Type="http://schemas.openxmlformats.org/officeDocument/2006/relationships/tags" Target="../tags/tag7.xml"/><Relationship Id="rId2" Type="http://schemas.openxmlformats.org/officeDocument/2006/relationships/image" Target="../media/image65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tags" Target="../tags/tag4.xml"/><Relationship Id="rId3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-1"/>
            <a:ext cx="12192566" cy="6858354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/>
        </p:nvSpPr>
        <p:spPr>
          <a:xfrm rot="20127232">
            <a:off x="-1113907" y="-595718"/>
            <a:ext cx="6577165" cy="8569515"/>
          </a:xfrm>
          <a:custGeom>
            <a:avLst/>
            <a:gdLst>
              <a:gd name="connsiteX0" fmla="*/ 2858042 w 6576860"/>
              <a:gd name="connsiteY0" fmla="*/ 0 h 8569074"/>
              <a:gd name="connsiteX1" fmla="*/ 6576860 w 6576860"/>
              <a:gd name="connsiteY1" fmla="*/ 1698381 h 8569074"/>
              <a:gd name="connsiteX2" fmla="*/ 6576860 w 6576860"/>
              <a:gd name="connsiteY2" fmla="*/ 8027898 h 8569074"/>
              <a:gd name="connsiteX3" fmla="*/ 6035684 w 6576860"/>
              <a:gd name="connsiteY3" fmla="*/ 8569074 h 8569074"/>
              <a:gd name="connsiteX4" fmla="*/ 5060294 w 6576860"/>
              <a:gd name="connsiteY4" fmla="*/ 8569074 h 8569074"/>
              <a:gd name="connsiteX5" fmla="*/ 0 w 6576860"/>
              <a:gd name="connsiteY5" fmla="*/ 6258043 h 85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6860" h="8569074">
                <a:moveTo>
                  <a:pt x="2858042" y="0"/>
                </a:moveTo>
                <a:lnTo>
                  <a:pt x="6576860" y="1698381"/>
                </a:lnTo>
                <a:lnTo>
                  <a:pt x="6576860" y="8027898"/>
                </a:lnTo>
                <a:cubicBezTo>
                  <a:pt x="6576860" y="8326781"/>
                  <a:pt x="6334567" y="8569074"/>
                  <a:pt x="6035684" y="8569074"/>
                </a:cubicBezTo>
                <a:lnTo>
                  <a:pt x="5060294" y="8569074"/>
                </a:lnTo>
                <a:lnTo>
                  <a:pt x="0" y="625804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20127232">
            <a:off x="-1159255" y="-517884"/>
            <a:ext cx="6394405" cy="8310867"/>
          </a:xfrm>
          <a:custGeom>
            <a:avLst/>
            <a:gdLst>
              <a:gd name="connsiteX0" fmla="*/ 2854423 w 6394108"/>
              <a:gd name="connsiteY0" fmla="*/ 0 h 8310439"/>
              <a:gd name="connsiteX1" fmla="*/ 6394108 w 6394108"/>
              <a:gd name="connsiteY1" fmla="*/ 1616571 h 8310439"/>
              <a:gd name="connsiteX2" fmla="*/ 6394108 w 6394108"/>
              <a:gd name="connsiteY2" fmla="*/ 7769263 h 8310439"/>
              <a:gd name="connsiteX3" fmla="*/ 5852932 w 6394108"/>
              <a:gd name="connsiteY3" fmla="*/ 8310439 h 8310439"/>
              <a:gd name="connsiteX4" fmla="*/ 4511334 w 6394108"/>
              <a:gd name="connsiteY4" fmla="*/ 8310439 h 8310439"/>
              <a:gd name="connsiteX5" fmla="*/ 0 w 6394108"/>
              <a:gd name="connsiteY5" fmla="*/ 6250118 h 831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4108" h="8310439">
                <a:moveTo>
                  <a:pt x="2854423" y="0"/>
                </a:moveTo>
                <a:lnTo>
                  <a:pt x="6394108" y="1616571"/>
                </a:lnTo>
                <a:lnTo>
                  <a:pt x="6394108" y="7769263"/>
                </a:lnTo>
                <a:cubicBezTo>
                  <a:pt x="6394108" y="8068146"/>
                  <a:pt x="6151815" y="8310439"/>
                  <a:pt x="5852932" y="8310439"/>
                </a:cubicBezTo>
                <a:lnTo>
                  <a:pt x="4511334" y="8310439"/>
                </a:lnTo>
                <a:lnTo>
                  <a:pt x="0" y="6250118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62025" y="2279015"/>
            <a:ext cx="10647045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盈建科V5.0楼板舒适度分析常见问题</a:t>
            </a:r>
            <a:endParaRPr lang="zh-CN" sz="4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5" y="165735"/>
            <a:ext cx="2609850" cy="591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23605" y="5598795"/>
            <a:ext cx="1779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刘</a:t>
            </a: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zh-CN" altLang="en-US" b="1">
                <a:solidFill>
                  <a:schemeClr val="bg1"/>
                </a:solidFill>
              </a:rPr>
              <a:t>可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21640" y="972820"/>
            <a:ext cx="5760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/>
              <a:t>要控制有节奏运动时的楼板振动舒适度，首先要确定</a:t>
            </a:r>
            <a:r>
              <a:rPr lang="zh-CN" altLang="en-US" sz="1600" b="1">
                <a:solidFill>
                  <a:srgbClr val="FF0000"/>
                </a:solidFill>
              </a:rPr>
              <a:t>楼板的自振频率</a:t>
            </a:r>
            <a:r>
              <a:rPr lang="zh-CN" altLang="en-US" sz="1600" b="1"/>
              <a:t>，当楼板的自振频率在</a:t>
            </a:r>
            <a:r>
              <a:rPr lang="zh-CN" altLang="en-US" sz="1600" b="1">
                <a:solidFill>
                  <a:srgbClr val="FF0000"/>
                </a:solidFill>
              </a:rPr>
              <a:t>荷载频率</a:t>
            </a:r>
            <a:r>
              <a:rPr lang="zh-CN" altLang="en-US" sz="1600" b="1"/>
              <a:t>范围以内时，楼板将发生共振，振动响应较大。</a:t>
            </a:r>
            <a:endParaRPr lang="zh-CN" altLang="en-US" sz="1600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2671445"/>
            <a:ext cx="5715000" cy="1000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009015"/>
            <a:ext cx="5848350" cy="51339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21640" y="2270125"/>
            <a:ext cx="2047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6.2.3 </a:t>
            </a:r>
            <a:r>
              <a:rPr lang="zh-CN" altLang="en-US"/>
              <a:t>条文说明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5" y="3671570"/>
            <a:ext cx="5772150" cy="254317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H="1">
            <a:off x="8682355" y="3735070"/>
            <a:ext cx="81280" cy="3492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050915" y="217170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en-US" altLang="zh-CN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63635" y="35902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35915" y="1148715"/>
            <a:ext cx="11240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例：某医院项目第</a:t>
            </a:r>
            <a:r>
              <a:rPr lang="en-US" altLang="zh-CN" sz="2000" b="1"/>
              <a:t>4</a:t>
            </a:r>
            <a:r>
              <a:rPr lang="zh-CN" altLang="en-US" sz="2000" b="1"/>
              <a:t>层需要计算行走激励下的楼板舒适度分析。</a:t>
            </a:r>
            <a:endParaRPr lang="zh-CN" altLang="en-US" sz="20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1670685"/>
            <a:ext cx="10618470" cy="43821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5915" y="6052820"/>
            <a:ext cx="107073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计算得到第三阶阵型为计算区域处的自振模态（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f=5.92626Hz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），所以将该频率作为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47370"/>
          <a:stretch>
            <a:fillRect/>
          </a:stretch>
        </p:blipFill>
        <p:spPr>
          <a:xfrm>
            <a:off x="335915" y="1368425"/>
            <a:ext cx="5737860" cy="2039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1805" y="1000125"/>
            <a:ext cx="356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楼盖使用类别为室内运动场地</a:t>
            </a:r>
            <a:endParaRPr lang="zh-CN" altLang="en-US" sz="1600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35" y="1000125"/>
            <a:ext cx="5135245" cy="2411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6145" y="3674745"/>
            <a:ext cx="6096000" cy="2445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f1=5.92626Hz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n=1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f1/1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2.75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f1’=2.75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n=2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f1/2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2.75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f1’=2.75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n=3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f1/3</a:t>
            </a:r>
            <a:r>
              <a:rPr lang="en-US">
                <a:sym typeface="+mn-ea"/>
              </a:rPr>
              <a:t>=1.97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所以需要计算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f1’=2.75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和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f1’=2</a:t>
            </a:r>
            <a:r>
              <a:rPr lang="zh-CN" altLang="en-US">
                <a:sym typeface="+mn-ea"/>
              </a:rPr>
              <a:t>两种情况。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30" y="3464560"/>
            <a:ext cx="5772150" cy="25431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790" y="1425575"/>
            <a:ext cx="7184390" cy="49542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790" y="1632585"/>
            <a:ext cx="7184390" cy="49542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790" y="1799590"/>
            <a:ext cx="7184390" cy="495427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5250" y="4410075"/>
            <a:ext cx="10356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r>
              <a:rPr lang="zh-CN" altLang="en-US" sz="1600" b="1">
                <a:solidFill>
                  <a:srgbClr val="FF0000"/>
                </a:solidFill>
                <a:latin typeface="Calibri" panose="020F0502020204030204" charset="0"/>
              </a:rPr>
              <a:t>工况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665" y="5028565"/>
            <a:ext cx="792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Calibri" panose="020F0502020204030204" charset="0"/>
              </a:rPr>
              <a:t>②工况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847090"/>
            <a:ext cx="10700385" cy="4140200"/>
          </a:xfrm>
          <a:prstGeom prst="rect">
            <a:avLst/>
          </a:prstGeom>
        </p:spPr>
      </p:pic>
      <p:pic>
        <p:nvPicPr>
          <p:cNvPr id="32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35" y="4650740"/>
            <a:ext cx="5911215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400290" y="5362575"/>
            <a:ext cx="523875" cy="3524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0"/>
          </p:cNvCxnSpPr>
          <p:nvPr/>
        </p:nvCxnSpPr>
        <p:spPr>
          <a:xfrm>
            <a:off x="7181215" y="2662555"/>
            <a:ext cx="481330" cy="27000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47065" y="5169535"/>
            <a:ext cx="1494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n=1</a:t>
            </a:r>
            <a:r>
              <a:rPr lang="zh-CN" altLang="en-US" b="1">
                <a:solidFill>
                  <a:srgbClr val="FF0000"/>
                </a:solidFill>
              </a:rPr>
              <a:t>或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工况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17905" y="111760"/>
            <a:ext cx="497649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2、计算结果应该取瞬态解还是稳态解？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809308"/>
            <a:ext cx="5270500" cy="281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6"/>
          <p:cNvPicPr>
            <a:picLocks noChangeAspect="1"/>
          </p:cNvPicPr>
          <p:nvPr/>
        </p:nvPicPr>
        <p:blipFill>
          <a:blip r:embed="rId3"/>
          <a:srcRect t="32756"/>
          <a:stretch>
            <a:fillRect/>
          </a:stretch>
        </p:blipFill>
        <p:spPr>
          <a:xfrm>
            <a:off x="7917815" y="1011555"/>
            <a:ext cx="4090035" cy="389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 b="67796"/>
          <a:stretch>
            <a:fillRect/>
          </a:stretch>
        </p:blipFill>
        <p:spPr>
          <a:xfrm>
            <a:off x="3162300" y="3622040"/>
            <a:ext cx="4755515" cy="216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" y="1210945"/>
            <a:ext cx="2920365" cy="4191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7"/>
          <p:cNvPicPr>
            <a:picLocks noChangeAspect="1"/>
          </p:cNvPicPr>
          <p:nvPr/>
        </p:nvPicPr>
        <p:blipFill>
          <a:blip r:embed="rId1"/>
          <a:srcRect t="6891" b="3812"/>
          <a:stretch>
            <a:fillRect/>
          </a:stretch>
        </p:blipFill>
        <p:spPr>
          <a:xfrm>
            <a:off x="1567815" y="809625"/>
            <a:ext cx="4521200" cy="5963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737225" y="6146165"/>
            <a:ext cx="56515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4.25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到</a:t>
            </a:r>
            <a:r>
              <a:rPr lang="en-US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4.26</a:t>
            </a: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步将运动方程全解简化为稳态解（忽略了瞬态解）</a:t>
            </a:r>
            <a:endParaRPr lang="zh-CN" altLang="en-US" sz="1600"/>
          </a:p>
        </p:txBody>
      </p:sp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00760" y="172720"/>
            <a:ext cx="700405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2、计算结果应该取瞬态解还是稳态解？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834390"/>
            <a:ext cx="7160260" cy="250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15" y="2892425"/>
            <a:ext cx="5428615" cy="374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8420100" y="128587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函数：首尾点纵坐标不一致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02650" y="1863725"/>
            <a:ext cx="27616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初始点纵坐标</a:t>
            </a:r>
            <a:r>
              <a:rPr lang="en-US" altLang="zh-CN" b="1">
                <a:solidFill>
                  <a:srgbClr val="FF0000"/>
                </a:solidFill>
              </a:rPr>
              <a:t>:0.18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结束点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纵坐标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r>
              <a:rPr lang="en-US" altLang="zh-CN" b="1">
                <a:solidFill>
                  <a:srgbClr val="FF0000"/>
                </a:solidFill>
              </a:rPr>
              <a:t>0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5" name="左箭头 14"/>
          <p:cNvSpPr/>
          <p:nvPr/>
        </p:nvSpPr>
        <p:spPr>
          <a:xfrm rot="5400000">
            <a:off x="10654030" y="2176780"/>
            <a:ext cx="533400" cy="29527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" y="1061720"/>
            <a:ext cx="5581650" cy="55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513205" y="887095"/>
          <a:ext cx="9278620" cy="5791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9310"/>
                <a:gridCol w="4639310"/>
              </a:tblGrid>
              <a:tr h="321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选择瞬态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选择周期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1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79065" y="1230630"/>
            <a:ext cx="2485390" cy="290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773873" y="4307205"/>
            <a:ext cx="42957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295708" y="4307205"/>
            <a:ext cx="4362450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303" y="2998470"/>
            <a:ext cx="4538345" cy="94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140" y="1230630"/>
            <a:ext cx="2548255" cy="29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/>
        </p:nvSpPr>
        <p:spPr>
          <a:xfrm>
            <a:off x="8657590" y="1837690"/>
            <a:ext cx="923925" cy="5245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60" y="2998153"/>
            <a:ext cx="4464050" cy="1162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1114425"/>
            <a:ext cx="403606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641215" y="1835150"/>
            <a:ext cx="3574415" cy="737235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</a:pPr>
            <a:r>
              <a:rPr lang="en-US" altLang="zh-CN" sz="1200" b="1">
                <a:latin typeface="Calibri" panose="020F0502020204030204" charset="0"/>
                <a:ea typeface="宋体" panose="02010600030101010101" pitchFamily="2" charset="-122"/>
              </a:rPr>
              <a:t>       </a:t>
            </a:r>
            <a:r>
              <a:rPr lang="en-US" altLang="zh-CN" sz="1400" b="1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</a:rPr>
              <a:t>开放</a:t>
            </a:r>
            <a:r>
              <a:rPr lang="zh-CN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瞬态和周期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</a:rPr>
              <a:t>选项，可以自由定义计算瞬态（全解）或周期（稳态解）。</a:t>
            </a:r>
            <a:endParaRPr lang="en-US" altLang="zh-CN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8895" y="2265045"/>
            <a:ext cx="1447800" cy="676275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043680" y="2265045"/>
            <a:ext cx="590550" cy="5715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2880360"/>
            <a:ext cx="3573780" cy="241427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38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630" y="2880360"/>
            <a:ext cx="3637915" cy="241427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" name="文本框 12"/>
          <p:cNvSpPr txBox="1"/>
          <p:nvPr/>
        </p:nvSpPr>
        <p:spPr>
          <a:xfrm>
            <a:off x="5365750" y="5869305"/>
            <a:ext cx="56445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同一计算模型全解（选择瞬态）和稳态解（选择周期）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5750" y="5390515"/>
            <a:ext cx="1808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全解（选择瞬态）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9091930" y="5413375"/>
            <a:ext cx="19183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稳态解（选择周期）</a:t>
            </a:r>
            <a:endParaRPr lang="zh-CN" altLang="en-US" sz="1600"/>
          </a:p>
        </p:txBody>
      </p:sp>
      <p:sp>
        <p:nvSpPr>
          <p:cNvPr id="17" name="矩形 16"/>
          <p:cNvSpPr/>
          <p:nvPr/>
        </p:nvSpPr>
        <p:spPr>
          <a:xfrm>
            <a:off x="4430395" y="2727325"/>
            <a:ext cx="7522845" cy="3609975"/>
          </a:xfrm>
          <a:prstGeom prst="rect">
            <a:avLst/>
          </a:prstGeom>
          <a:noFill/>
          <a:ln w="28575" cmpd="sng">
            <a:solidFill>
              <a:srgbClr val="CB2B2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7892415" y="2572385"/>
            <a:ext cx="6350" cy="135890"/>
          </a:xfrm>
          <a:prstGeom prst="line">
            <a:avLst/>
          </a:prstGeom>
          <a:ln w="28575" cmpd="sng">
            <a:solidFill>
              <a:srgbClr val="CB2B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9575" y="809625"/>
            <a:ext cx="978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函数默认时长为</a:t>
            </a:r>
            <a:r>
              <a:rPr lang="en-US" altLang="zh-CN" b="1">
                <a:solidFill>
                  <a:schemeClr val="tx1"/>
                </a:solidFill>
              </a:rPr>
              <a:t>15s</a:t>
            </a:r>
            <a:r>
              <a:rPr lang="zh-CN" altLang="en-US" b="1">
                <a:solidFill>
                  <a:schemeClr val="tx1"/>
                </a:solidFill>
              </a:rPr>
              <a:t>时，以下函数默认首末点纵坐标是不一致的：</a:t>
            </a:r>
            <a:endParaRPr lang="zh-CN" alt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chemeClr val="tx1"/>
                </a:solidFill>
              </a:rPr>
              <a:t>健身房（健身操）</a:t>
            </a:r>
            <a:endParaRPr lang="zh-CN" alt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chemeClr val="tx1"/>
                </a:solidFill>
              </a:rPr>
              <a:t>健身房（健身操、器械健身）</a:t>
            </a:r>
            <a:endParaRPr lang="zh-CN" alt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chemeClr val="tx1"/>
                </a:solidFill>
              </a:rPr>
              <a:t>室内运动场地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562860"/>
            <a:ext cx="5801360" cy="40011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90055" y="2840990"/>
            <a:ext cx="5163185" cy="133794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解决办法：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为了使首末点纵坐标是一致的，函数持续时间需要填成函数周期的整数倍。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9770" y="1271270"/>
            <a:ext cx="5140960" cy="4634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5860" y="1407160"/>
            <a:ext cx="4678680" cy="4632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67000" y="1471295"/>
            <a:ext cx="250698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53640" y="1613535"/>
            <a:ext cx="1272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行走</a:t>
            </a:r>
            <a:r>
              <a:rPr lang="zh-CN" altLang="en-US" b="1"/>
              <a:t>激励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3726180" y="1542415"/>
            <a:ext cx="179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室内设备</a:t>
            </a:r>
            <a:r>
              <a:rPr lang="zh-CN" altLang="en-US" b="1"/>
              <a:t>振动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969645" y="396240"/>
            <a:ext cx="8277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用一张图片理解各种荷载激励如何施加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25" y="1117600"/>
            <a:ext cx="5583555" cy="38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925"/>
            <a:ext cx="5920105" cy="31197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0975" y="4484370"/>
            <a:ext cx="85464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以本模型为例，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n=1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f1’=2.75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，第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阶荷载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(i=1)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1/(i*f1’)=1/(1*2.75)=0.363s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15s/0.363s=41.25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所以时长满足大于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15s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的最小时长为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0.363s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倍，为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15.272s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2126933"/>
            <a:ext cx="5269230" cy="280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0535" y="1541145"/>
            <a:ext cx="4667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阶加速度最大值包络曲线（选择瞬态时）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36335" y="1620520"/>
            <a:ext cx="4667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阶加速度最大值包络曲线（选择稳态时）</a:t>
            </a:r>
            <a:endParaRPr lang="zh-CN" altLang="en-US"/>
          </a:p>
        </p:txBody>
      </p:sp>
      <p:pic>
        <p:nvPicPr>
          <p:cNvPr id="29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85" y="2126933"/>
            <a:ext cx="5269230" cy="28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6095365" y="5724525"/>
            <a:ext cx="204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结果正常</a:t>
            </a:r>
            <a:endParaRPr lang="zh-CN" altLang="en-US" b="1"/>
          </a:p>
        </p:txBody>
      </p: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6580" y="13792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阶加速度最大值包络曲线（选择瞬态时）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2149475"/>
            <a:ext cx="5459730" cy="29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2149158"/>
            <a:ext cx="5269230" cy="28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432550" y="1458595"/>
            <a:ext cx="46672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阶加速度最大值包络曲线（选择稳态时）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95365" y="5724525"/>
            <a:ext cx="204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结果正常</a:t>
            </a:r>
            <a:endParaRPr lang="zh-CN" altLang="en-US" b="1"/>
          </a:p>
        </p:txBody>
      </p: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39115" y="144526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第3阶加速度最大值包络曲线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（选择瞬态时）</a:t>
            </a:r>
            <a:endParaRPr 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2025015"/>
            <a:ext cx="5662295" cy="301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10" y="2025015"/>
            <a:ext cx="5662295" cy="30168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176010" y="15246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第3阶加速度最大值包络曲线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（选择稳态时）</a:t>
            </a:r>
            <a:endParaRPr 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5365" y="5724525"/>
            <a:ext cx="204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结果正常</a:t>
            </a:r>
            <a:endParaRPr lang="zh-CN" altLang="en-US" b="1"/>
          </a:p>
        </p:txBody>
      </p:sp>
      <p:sp>
        <p:nvSpPr>
          <p:cNvPr id="3" name="矩形 2"/>
          <p:cNvSpPr/>
          <p:nvPr/>
        </p:nvSpPr>
        <p:spPr>
          <a:xfrm>
            <a:off x="991870" y="86995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3、有节奏运动选择“周期”计算结果仍是全解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00760" y="111760"/>
            <a:ext cx="568706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、最不利振动点选择几个？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174625" y="1320165"/>
            <a:ext cx="6047740" cy="174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5241" tIns="42621" rIns="85241" bIns="42621" numCol="1" anchor="t" anchorCtr="0" compatLnSpc="1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答：</a:t>
            </a:r>
            <a:r>
              <a:rPr lang="zh-CN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根据舒适度标准</a:t>
            </a:r>
            <a:r>
              <a:rPr lang="en-US" altLang="zh-CN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5.1.2</a:t>
            </a:r>
            <a:r>
              <a:rPr lang="zh-CN" altLang="en-US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条，对于规则的简单楼盖，可以仅考虑楼盖的第一阶竖向自振频率；</a:t>
            </a:r>
            <a:r>
              <a:rPr lang="en-US" altLang="zh-CN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5.1.3</a:t>
            </a:r>
            <a:r>
              <a:rPr lang="zh-CN" altLang="en-US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条条文说明对于复杂的楼盖可以多取几阶，一般建议取前</a:t>
            </a:r>
            <a:r>
              <a:rPr lang="en-US" altLang="zh-CN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1-3</a:t>
            </a:r>
            <a:r>
              <a:rPr lang="zh-CN" altLang="en-US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阶步行频率。由</a:t>
            </a:r>
            <a:r>
              <a:rPr lang="en-US" altLang="zh-CN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5.1.3</a:t>
            </a:r>
            <a:r>
              <a:rPr lang="zh-CN" altLang="en-US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条知复杂楼盖应考虑高阶模态，所以最不利振动点也应该多选择几阶模态，适当多选择几个。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3568065"/>
            <a:ext cx="6047105" cy="1901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1208405"/>
            <a:ext cx="5822315" cy="332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689901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00760" y="111760"/>
            <a:ext cx="809117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indent="0" algn="l" defTabSz="457200">
              <a:lnSpc>
                <a:spcPct val="150000"/>
              </a:lnSpc>
              <a:buFont typeface="+mj-lt"/>
              <a:buNone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行走激励荷载按轨迹和布置在固定点能达到一样的效果吗？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915" y="638175"/>
            <a:ext cx="1153414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答：勾选了参数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“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轨迹加载时忽略各节点叠加作用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“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时，按移动荷载轨迹还是按最不利振动点布置相同的时程曲线，得到的结果是几乎一致的，见图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1-4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；不勾选参数得到的结果差别很大，见图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1-5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0" y="1009015"/>
            <a:ext cx="2171700" cy="942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" y="1414145"/>
            <a:ext cx="5203190" cy="4747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5" y="1951990"/>
            <a:ext cx="5800090" cy="79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005" y="3481705"/>
            <a:ext cx="5676265" cy="7804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27035" y="2908300"/>
            <a:ext cx="6242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图</a:t>
            </a:r>
            <a:r>
              <a:rPr lang="en-US" altLang="zh-CN" sz="1400"/>
              <a:t>1-4</a:t>
            </a:r>
            <a:endParaRPr lang="en-US" altLang="zh-CN" sz="1400"/>
          </a:p>
        </p:txBody>
      </p:sp>
      <p:sp>
        <p:nvSpPr>
          <p:cNvPr id="16" name="文本框 15"/>
          <p:cNvSpPr txBox="1"/>
          <p:nvPr/>
        </p:nvSpPr>
        <p:spPr>
          <a:xfrm>
            <a:off x="7987665" y="4314825"/>
            <a:ext cx="7023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图</a:t>
            </a:r>
            <a:r>
              <a:rPr lang="en-US" altLang="zh-CN" sz="1400"/>
              <a:t>1-5</a:t>
            </a:r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5012055" y="4528820"/>
            <a:ext cx="6941185" cy="1283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由以上对比可知：勾选或者不勾选</a:t>
            </a:r>
            <a:r>
              <a:rPr lang="en-US" altLang="zh-CN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“</a:t>
            </a:r>
            <a:r>
              <a:rPr lang="zh-CN" altLang="en-US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轨迹加载时忽略各节点叠加作用</a:t>
            </a:r>
            <a:r>
              <a:rPr lang="en-US" altLang="zh-CN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“</a:t>
            </a:r>
            <a:r>
              <a:rPr lang="zh-CN" altLang="en-US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对于工况</a:t>
            </a:r>
            <a:r>
              <a:rPr lang="en-US" altLang="zh-CN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2</a:t>
            </a:r>
            <a:r>
              <a:rPr lang="zh-CN" altLang="en-US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最不利振动点布置的荷载激励结果完全一致；但对于按移动轨迹布置的，差别很大。</a:t>
            </a:r>
            <a:endParaRPr lang="zh-CN" altLang="en-US" sz="1200" b="1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12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验证了最不利振动点布置荷载时程，算出来的结果就是最不利的。</a:t>
            </a:r>
            <a:endParaRPr lang="zh-CN" altLang="en-US" sz="1200" b="1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5415" y="6245860"/>
            <a:ext cx="11724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b="1"/>
              <a:t>轨迹加载时可忽略各节点叠加作用：若不勾选，最不利点的加速度会考虑其余各点作用在该点引起的反应的叠加，若勾选，轨迹线上每步单点各自单独计算，取最不利的单点结果，无叠加作用，与单点作用时反应一致。</a:t>
            </a:r>
            <a:endParaRPr lang="zh-CN" altLang="en-US" sz="1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00760" y="224155"/>
            <a:ext cx="568706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考虑多层楼板质量是什么意思？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090" y="1041400"/>
            <a:ext cx="116547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答：勾选了</a:t>
            </a:r>
            <a:r>
              <a:rPr 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考虑多层楼板质量，在计算的时候考虑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</a:t>
            </a:r>
            <a:r>
              <a:rPr lang="zh-CN" b="1" kern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起始层</a:t>
            </a:r>
            <a:r>
              <a:rPr lang="en-US" altLang="zh-CN" b="1" kern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——</a:t>
            </a:r>
            <a:r>
              <a:rPr lang="zh-CN" altLang="en-US" b="1" kern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终止层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</a:t>
            </a:r>
            <a:r>
              <a:rPr 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多层楼板质量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。勾选了转化成</a:t>
            </a:r>
            <a:r>
              <a:rPr lang="en-US" altLang="zh-CN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midas</a:t>
            </a:r>
            <a:r>
              <a:rPr lang="zh-CN" altLang="en-US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后在工作树里查看节点质量可以看到。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915" y="2110740"/>
            <a:ext cx="4638675" cy="388556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" name="文本框 12"/>
          <p:cNvSpPr txBox="1"/>
          <p:nvPr/>
        </p:nvSpPr>
        <p:spPr>
          <a:xfrm>
            <a:off x="7082155" y="5060315"/>
            <a:ext cx="23717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勾选考虑多层楼板质量</a:t>
            </a:r>
            <a:endParaRPr lang="zh-CN" altLang="en-US" sz="1600" b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75" y="3072765"/>
            <a:ext cx="6618605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000760" y="224155"/>
            <a:ext cx="5687060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YJK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是否能支持模拟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TMD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阻尼器？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115" y="981075"/>
            <a:ext cx="10639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答：在</a:t>
            </a:r>
            <a:r>
              <a:rPr lang="en-US" altLang="zh-CN" sz="2000" b="1"/>
              <a:t>9</a:t>
            </a:r>
            <a:r>
              <a:rPr lang="zh-CN" altLang="en-US" sz="2000" b="1"/>
              <a:t>月底即将发布的</a:t>
            </a:r>
            <a:r>
              <a:rPr lang="en-US" altLang="zh-CN" sz="2000" b="1"/>
              <a:t>5.1</a:t>
            </a:r>
            <a:r>
              <a:rPr lang="zh-CN" altLang="en-US" sz="2000" b="1"/>
              <a:t>版本支持。</a:t>
            </a:r>
            <a:endParaRPr lang="zh-CN" altLang="en-US" sz="20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623695"/>
            <a:ext cx="6351905" cy="322262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7" y="980763"/>
            <a:ext cx="4939863" cy="26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03" y="3605726"/>
            <a:ext cx="4842749" cy="305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11" y="980763"/>
            <a:ext cx="2371433" cy="23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085215" y="2257425"/>
            <a:ext cx="52673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5915" y="2603500"/>
            <a:ext cx="1368425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5915" y="509016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组成：质量块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弹簧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阻尼器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质量块通过弹簧和阻尼器与主体结构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相连</a:t>
            </a:r>
            <a:endParaRPr lang="zh-CN" altLang="en-US" b="1"/>
          </a:p>
        </p:txBody>
      </p:sp>
      <p:cxnSp>
        <p:nvCxnSpPr>
          <p:cNvPr id="15" name="直接连接符 14"/>
          <p:cNvCxnSpPr/>
          <p:nvPr/>
        </p:nvCxnSpPr>
        <p:spPr>
          <a:xfrm>
            <a:off x="2940685" y="2593975"/>
            <a:ext cx="1506855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35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2265" y="2603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90550" y="157480"/>
            <a:ext cx="889952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、计算参数中的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考虑梁板偏移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考虑非楼板构件荷载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应该如何选择？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515" y="894715"/>
            <a:ext cx="78530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/>
              <a:t>考虑梁板偏移：计算模型默认是以梁中和轴和板中和轴相连的方式计算，由于梁与楼板在梁顶部平齐，实际上中和轴存在竖向偏差，若勾选此项，程序考虑实际楼板与梁的偏移。（此项默认不勾选）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432685"/>
            <a:ext cx="3912870" cy="33674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10920" y="5890260"/>
            <a:ext cx="1846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考虑梁板偏移模型</a:t>
            </a:r>
            <a:endParaRPr lang="zh-CN" altLang="en-US" sz="1600" b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50" y="1047750"/>
            <a:ext cx="4305300" cy="49244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20285" y="5890260"/>
            <a:ext cx="2037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不考虑梁板偏移模型</a:t>
            </a:r>
            <a:endParaRPr lang="zh-CN" altLang="en-US" sz="16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75" y="2425700"/>
            <a:ext cx="3512820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35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2265" y="2603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90550" y="157480"/>
            <a:ext cx="889952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、计算参数中的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考虑梁板偏移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考虑非楼板构件荷载</a:t>
            </a: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应该如何选择？</a:t>
            </a:r>
            <a:endParaRPr lang="zh-CN" altLang="en-US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6715" y="988060"/>
            <a:ext cx="113385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800" b="1"/>
              <a:t>考虑非楼板构件荷载：当勾选此项，网格划分后节点上的</a:t>
            </a:r>
            <a:r>
              <a:rPr lang="zh-CN" altLang="en-US" sz="1800" b="1">
                <a:solidFill>
                  <a:srgbClr val="FF0000"/>
                </a:solidFill>
              </a:rPr>
              <a:t>节点质量由所有构件自重及其上恒活荷载</a:t>
            </a:r>
            <a:r>
              <a:rPr lang="zh-CN" altLang="en-US" sz="1800" b="1"/>
              <a:t>得到，否则</a:t>
            </a:r>
            <a:r>
              <a:rPr lang="zh-CN" altLang="en-US" sz="1800" b="1">
                <a:solidFill>
                  <a:srgbClr val="FF0000"/>
                </a:solidFill>
              </a:rPr>
              <a:t>节点质量仅包括楼板自重、楼板上恒活荷载</a:t>
            </a:r>
            <a:r>
              <a:rPr lang="zh-CN" altLang="en-US" sz="1800" b="1"/>
              <a:t>；此项默认选中。（勾选此项对计算加速度结果有利）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199005"/>
            <a:ext cx="5575300" cy="331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2160905"/>
            <a:ext cx="5420995" cy="33254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89200" y="5802630"/>
            <a:ext cx="180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楼板上恒载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97825" y="5777230"/>
            <a:ext cx="2200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梁上线荷载荷载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40587" y="86325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568450"/>
            <a:ext cx="5121910" cy="2638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4138295"/>
            <a:ext cx="5102860" cy="1256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2560" y="5366385"/>
            <a:ext cx="120294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取不同值是类似于扫频的过程，所以在用</a:t>
            </a:r>
            <a:r>
              <a:rPr lang="en-US" altLang="zh-CN" b="1">
                <a:solidFill>
                  <a:srgbClr val="FF0000"/>
                </a:solidFill>
              </a:rPr>
              <a:t>YJK</a:t>
            </a:r>
            <a:r>
              <a:rPr lang="zh-CN" altLang="en-US" b="1">
                <a:solidFill>
                  <a:srgbClr val="FF0000"/>
                </a:solidFill>
              </a:rPr>
              <a:t>计算时，需要将</a:t>
            </a: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，分别建立不同的工况计算峰值加速度，取包络。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可能存在</a:t>
            </a:r>
            <a:r>
              <a:rPr lang="en-US" altLang="zh-CN" b="1">
                <a:solidFill>
                  <a:srgbClr val="FF0000"/>
                </a:solidFill>
              </a:rPr>
              <a:t>n</a:t>
            </a:r>
            <a:r>
              <a:rPr lang="zh-CN" altLang="en-US" b="1">
                <a:solidFill>
                  <a:srgbClr val="FF0000"/>
                </a:solidFill>
              </a:rPr>
              <a:t>取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时，</a:t>
            </a:r>
            <a:r>
              <a:rPr lang="en-US" altLang="zh-CN" b="1">
                <a:solidFill>
                  <a:srgbClr val="FF0000"/>
                </a:solidFill>
              </a:rPr>
              <a:t>f1’</a:t>
            </a:r>
            <a:r>
              <a:rPr lang="zh-CN" altLang="en-US" b="1">
                <a:solidFill>
                  <a:srgbClr val="FF0000"/>
                </a:solidFill>
              </a:rPr>
              <a:t>是同一个数值的情况，也存在</a:t>
            </a:r>
            <a:r>
              <a:rPr lang="en-US" altLang="zh-CN" b="1">
                <a:solidFill>
                  <a:srgbClr val="FF0000"/>
                </a:solidFill>
              </a:rPr>
              <a:t>f1’</a:t>
            </a:r>
            <a:r>
              <a:rPr lang="zh-CN" altLang="en-US" b="1">
                <a:solidFill>
                  <a:srgbClr val="FF0000"/>
                </a:solidFill>
              </a:rPr>
              <a:t>是两个值的情况。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615" y="1568450"/>
            <a:ext cx="6111240" cy="24060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5605" y="985520"/>
            <a:ext cx="3949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）以行走激励为主楼盖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35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2265" y="2603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90550" y="157480"/>
            <a:ext cx="889952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角度问题</a:t>
            </a:r>
            <a:endParaRPr 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4561" r="23508"/>
          <a:stretch>
            <a:fillRect/>
          </a:stretch>
        </p:blipFill>
        <p:spPr>
          <a:xfrm>
            <a:off x="3174365" y="1177290"/>
            <a:ext cx="6639560" cy="4503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1280795"/>
            <a:ext cx="2838450" cy="3768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5915" y="5986780"/>
            <a:ext cx="8119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此处</a:t>
            </a:r>
            <a:r>
              <a:rPr lang="en-US" altLang="zh-CN" b="1"/>
              <a:t>PX</a:t>
            </a:r>
            <a:r>
              <a:rPr lang="zh-CN" altLang="en-US" b="1"/>
              <a:t>填写</a:t>
            </a:r>
            <a:r>
              <a:rPr lang="en-US" altLang="zh-CN" b="1"/>
              <a:t>+</a:t>
            </a:r>
            <a:r>
              <a:rPr lang="zh-CN" altLang="en-US" b="1"/>
              <a:t>号代表和整体坐标轴</a:t>
            </a:r>
            <a:r>
              <a:rPr lang="en-US" altLang="zh-CN" b="1"/>
              <a:t>X</a:t>
            </a:r>
            <a:r>
              <a:rPr lang="zh-CN" altLang="en-US" b="1"/>
              <a:t>方向一致，</a:t>
            </a:r>
            <a:r>
              <a:rPr lang="en-US" altLang="zh-CN" b="1"/>
              <a:t>-</a:t>
            </a:r>
            <a:r>
              <a:rPr lang="zh-CN" altLang="en-US" b="1"/>
              <a:t>号代表和整体坐标轴</a:t>
            </a:r>
            <a:r>
              <a:rPr lang="en-US" altLang="zh-CN" b="1"/>
              <a:t>X</a:t>
            </a:r>
            <a:r>
              <a:rPr lang="zh-CN" altLang="en-US" b="1"/>
              <a:t>方向相反。</a:t>
            </a:r>
            <a:endParaRPr lang="zh-CN" altLang="en-US" b="1"/>
          </a:p>
        </p:txBody>
      </p:sp>
      <p:sp>
        <p:nvSpPr>
          <p:cNvPr id="13" name="矩形 12"/>
          <p:cNvSpPr/>
          <p:nvPr/>
        </p:nvSpPr>
        <p:spPr>
          <a:xfrm>
            <a:off x="379095" y="3472180"/>
            <a:ext cx="1400175" cy="11430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1341120" y="4615180"/>
            <a:ext cx="0" cy="12477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8765" y="5862955"/>
            <a:ext cx="8267700" cy="7334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020" y="4227830"/>
            <a:ext cx="1266825" cy="148590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>
            <a:off x="5537200" y="2056130"/>
            <a:ext cx="464820" cy="95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537200" y="2065655"/>
            <a:ext cx="17145" cy="8763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537200" y="2065655"/>
            <a:ext cx="426720" cy="8763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537200" y="2913380"/>
            <a:ext cx="419100" cy="9525"/>
          </a:xfrm>
          <a:prstGeom prst="line">
            <a:avLst/>
          </a:prstGeom>
          <a:ln w="12700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963920" y="2075180"/>
            <a:ext cx="6350" cy="866775"/>
          </a:xfrm>
          <a:prstGeom prst="line">
            <a:avLst/>
          </a:prstGeom>
          <a:ln w="12700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537200" y="1586230"/>
            <a:ext cx="1104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Px=0.5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68800" y="2319655"/>
            <a:ext cx="129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Py=-0.866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26150" y="2389505"/>
            <a:ext cx="1104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合力</a:t>
            </a:r>
            <a:r>
              <a:rPr lang="en-US" altLang="zh-CN">
                <a:solidFill>
                  <a:srgbClr val="FF0000"/>
                </a:solidFill>
              </a:rPr>
              <a:t>=1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3395" y="826770"/>
            <a:ext cx="880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连廊和室内天桥需要考虑横向振动时，方向该如何考虑？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35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5115" y="91440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3575" y="157480"/>
            <a:ext cx="889952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、如何处理计算结果中加速度结果特别大的情况？</a:t>
            </a:r>
            <a:endParaRPr 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6555" y="953135"/>
            <a:ext cx="4400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600" b="1"/>
              <a:t>有可能是楼板发生共振引起的</a:t>
            </a:r>
            <a:endParaRPr lang="zh-CN" altLang="en-US" sz="16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960" t="701" r="2111"/>
          <a:stretch>
            <a:fillRect/>
          </a:stretch>
        </p:blipFill>
        <p:spPr>
          <a:xfrm>
            <a:off x="567690" y="1449070"/>
            <a:ext cx="3435350" cy="192786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18487" t="23353"/>
          <a:stretch>
            <a:fillRect/>
          </a:stretch>
        </p:blipFill>
        <p:spPr>
          <a:xfrm>
            <a:off x="567690" y="3671570"/>
            <a:ext cx="3822700" cy="18294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40" y="856615"/>
            <a:ext cx="6503035" cy="3058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940" y="3375025"/>
            <a:ext cx="5042535" cy="34829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35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5115" y="91440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3575" y="157480"/>
            <a:ext cx="8899525" cy="46037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、如何处理计算结果中加速度结果特别大的情况？</a:t>
            </a:r>
            <a:endParaRPr 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15" y="856615"/>
            <a:ext cx="4209415" cy="5881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961390"/>
            <a:ext cx="431419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35915" y="828040"/>
            <a:ext cx="11240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例</a:t>
            </a:r>
            <a:r>
              <a:rPr lang="en-US" altLang="zh-CN" sz="1600" b="1"/>
              <a:t>1</a:t>
            </a:r>
            <a:r>
              <a:rPr lang="zh-CN" altLang="en-US" sz="1600" b="1"/>
              <a:t>：某住宅项目第</a:t>
            </a:r>
            <a:r>
              <a:rPr lang="en-US" altLang="zh-CN" sz="1600" b="1"/>
              <a:t>4</a:t>
            </a:r>
            <a:r>
              <a:rPr lang="zh-CN" altLang="en-US" sz="1600" b="1"/>
              <a:t>层需要计算行走激励下的楼板舒适度分析。</a:t>
            </a:r>
            <a:endParaRPr lang="zh-CN" altLang="en-US" sz="1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1216025"/>
            <a:ext cx="3846195" cy="2102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8615" y="3702685"/>
            <a:ext cx="485394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/>
              <a:t>f1=6.73874Hz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/>
              <a:t>n=1</a:t>
            </a:r>
            <a:r>
              <a:rPr lang="zh-CN" altLang="en-US"/>
              <a:t>时，</a:t>
            </a:r>
            <a:r>
              <a:rPr lang="en-US" altLang="zh-CN"/>
              <a:t>f1/1</a:t>
            </a:r>
            <a:r>
              <a:rPr lang="zh-CN" altLang="en-US"/>
              <a:t>＞</a:t>
            </a:r>
            <a:r>
              <a:rPr lang="en-US" altLang="zh-CN"/>
              <a:t>2.2</a:t>
            </a:r>
            <a:r>
              <a:rPr lang="zh-CN" altLang="en-US"/>
              <a:t>，所以</a:t>
            </a:r>
            <a:r>
              <a:rPr lang="en-US" altLang="zh-CN"/>
              <a:t>f1’=2.2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n=2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f1/2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/>
              <a:t>n=3</a:t>
            </a:r>
            <a:r>
              <a:rPr lang="zh-CN" altLang="en-US"/>
              <a:t>时，</a:t>
            </a:r>
            <a:r>
              <a:rPr lang="en-US" altLang="zh-CN"/>
              <a:t>f1/3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所以只需要计算</a:t>
            </a:r>
            <a:r>
              <a:rPr lang="en-US" altLang="zh-CN">
                <a:sym typeface="+mn-ea"/>
              </a:rPr>
              <a:t>f1’=2.2</a:t>
            </a:r>
            <a:r>
              <a:rPr lang="zh-CN" altLang="en-US">
                <a:sym typeface="+mn-ea"/>
              </a:rPr>
              <a:t>一种情况即可。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90" y="1460500"/>
            <a:ext cx="5101590" cy="20085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" y="3469005"/>
            <a:ext cx="4610100" cy="31794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09745" y="214884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f1=6.73874Hz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24155" y="1067435"/>
            <a:ext cx="112401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例</a:t>
            </a:r>
            <a:r>
              <a:rPr lang="en-US" altLang="zh-CN" sz="1600" b="1"/>
              <a:t>1</a:t>
            </a:r>
            <a:r>
              <a:rPr lang="zh-CN" altLang="en-US" sz="1600" b="1"/>
              <a:t>：某医院项目第</a:t>
            </a:r>
            <a:r>
              <a:rPr lang="en-US" altLang="zh-CN" sz="1600" b="1"/>
              <a:t>4</a:t>
            </a:r>
            <a:r>
              <a:rPr lang="zh-CN" altLang="en-US" sz="1600" b="1"/>
              <a:t>层需要计算行走激励下的楼板舒适度分析。</a:t>
            </a:r>
            <a:endParaRPr lang="zh-CN" altLang="en-US" sz="1600" b="1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4155" y="1588135"/>
            <a:ext cx="6396990" cy="30270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92655" y="4958715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f1=4.83155Hz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7535" y="898525"/>
            <a:ext cx="5101590" cy="20085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45960" y="3140710"/>
            <a:ext cx="485394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/>
              <a:t>f1=4.83155Hz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/>
              <a:t>n=1</a:t>
            </a:r>
            <a:r>
              <a:rPr lang="zh-CN" altLang="en-US"/>
              <a:t>时，</a:t>
            </a:r>
            <a:r>
              <a:rPr lang="en-US" altLang="zh-CN"/>
              <a:t>f1/1</a:t>
            </a:r>
            <a:r>
              <a:rPr lang="zh-CN" altLang="en-US"/>
              <a:t>＞</a:t>
            </a:r>
            <a:r>
              <a:rPr lang="en-US" altLang="zh-CN"/>
              <a:t>2.2</a:t>
            </a:r>
            <a:r>
              <a:rPr lang="zh-CN" altLang="en-US"/>
              <a:t>，所以</a:t>
            </a:r>
            <a:r>
              <a:rPr lang="en-US" altLang="zh-CN"/>
              <a:t>f1’=2.2</a:t>
            </a:r>
            <a:endParaRPr lang="en-US" altLang="zh-CN"/>
          </a:p>
          <a:p>
            <a:pPr algn="l">
              <a:lnSpc>
                <a:spcPct val="150000"/>
              </a:lnSpc>
            </a:pPr>
            <a:r>
              <a:rPr lang="en-US" altLang="zh-CN">
                <a:sym typeface="+mn-ea"/>
              </a:rPr>
              <a:t>n=2</a:t>
            </a:r>
            <a:r>
              <a:rPr lang="zh-CN" altLang="en-US">
                <a:sym typeface="+mn-ea"/>
              </a:rPr>
              <a:t>时，</a:t>
            </a:r>
            <a:r>
              <a:rPr lang="en-US" altLang="zh-CN">
                <a:sym typeface="+mn-ea"/>
              </a:rPr>
              <a:t>f1/2</a:t>
            </a:r>
            <a:r>
              <a:rPr lang="zh-CN" altLang="en-US">
                <a:sym typeface="+mn-ea"/>
              </a:rPr>
              <a:t>＞</a:t>
            </a:r>
            <a:r>
              <a:rPr lang="en-US" altLang="zh-CN">
                <a:sym typeface="+mn-ea"/>
              </a:rPr>
              <a:t>2.2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f1’=2.2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/>
              <a:t>n=3</a:t>
            </a:r>
            <a:r>
              <a:rPr lang="zh-CN" altLang="en-US"/>
              <a:t>时，</a:t>
            </a:r>
            <a:r>
              <a:rPr lang="en-US" altLang="zh-CN"/>
              <a:t>f1/3</a:t>
            </a:r>
            <a:r>
              <a:rPr lang="en-US">
                <a:sym typeface="+mn-ea"/>
              </a:rPr>
              <a:t>=1.61</a:t>
            </a:r>
            <a:r>
              <a:rPr lang="zh-CN" altLang="en-US">
                <a:sym typeface="+mn-ea"/>
              </a:rPr>
              <a:t>，所以</a:t>
            </a:r>
            <a:r>
              <a:rPr lang="en-US" altLang="zh-CN">
                <a:sym typeface="+mn-ea"/>
              </a:rPr>
              <a:t>f1’=1.61</a:t>
            </a:r>
            <a:endParaRPr lang="en-US" altLang="zh-CN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所以需要计算</a:t>
            </a:r>
            <a:r>
              <a:rPr lang="en-US" altLang="zh-CN">
                <a:sym typeface="+mn-ea"/>
              </a:rPr>
              <a:t>f1’=2.2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f1’=1.61</a:t>
            </a:r>
            <a:r>
              <a:rPr lang="zh-CN" altLang="en-US">
                <a:sym typeface="+mn-ea"/>
              </a:rPr>
              <a:t>两种情况。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" y="1511300"/>
            <a:ext cx="5506085" cy="3797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75" y="1488440"/>
            <a:ext cx="5803265" cy="3510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10" y="5180965"/>
            <a:ext cx="5201285" cy="3759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605" y="5556885"/>
            <a:ext cx="4879975" cy="1313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859780"/>
            <a:ext cx="7367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</a:t>
            </a:r>
            <a:r>
              <a:rPr lang="zh-CN" altLang="en-US" sz="2000"/>
              <a:t>（</a:t>
            </a:r>
            <a:r>
              <a:rPr lang="en-US" altLang="zh-CN" sz="2000"/>
              <a:t>t</a:t>
            </a:r>
            <a:r>
              <a:rPr lang="zh-CN" altLang="en-US" sz="2000"/>
              <a:t>）</a:t>
            </a:r>
            <a:r>
              <a:rPr lang="en-US" altLang="zh-CN" sz="2000"/>
              <a:t>=γ1Pp*cos</a:t>
            </a:r>
            <a:r>
              <a:rPr lang="zh-CN" altLang="en-US" sz="2000"/>
              <a:t>（</a:t>
            </a:r>
            <a:r>
              <a:rPr lang="en-US" altLang="zh-CN" sz="2000"/>
              <a:t>2π*1*f1’*t+φ1</a:t>
            </a:r>
            <a:r>
              <a:rPr lang="zh-CN" altLang="en-US" sz="2000"/>
              <a:t>）</a:t>
            </a:r>
            <a:r>
              <a:rPr lang="en-US" altLang="zh-CN" sz="2000"/>
              <a:t>+</a:t>
            </a:r>
            <a:r>
              <a:rPr lang="en-US" altLang="zh-CN" sz="2000">
                <a:sym typeface="+mn-ea"/>
              </a:rPr>
              <a:t>γ2Pp*cos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2π*2*f1’*t+φ2)+</a:t>
            </a:r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              γ3Pp*cos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2π*3*f1’*t+φ3</a:t>
            </a:r>
            <a:r>
              <a:rPr lang="zh-CN" altLang="en-US" sz="2000">
                <a:sym typeface="+mn-ea"/>
              </a:rPr>
              <a:t>）</a:t>
            </a:r>
            <a:endParaRPr lang="en-US" altLang="zh-CN" sz="200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550" y="809625"/>
            <a:ext cx="4727575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342900" lvl="1" indent="-342900" algn="l" defTabSz="4572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以行走激励为主楼盖荷载频率</a:t>
            </a:r>
            <a:r>
              <a:rPr lang="zh-CN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应该算几阶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altLang="en-US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194550" y="857885"/>
            <a:ext cx="3966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（</a:t>
            </a:r>
            <a:r>
              <a:rPr lang="en-US" altLang="zh-CN" sz="2400" b="1">
                <a:solidFill>
                  <a:srgbClr val="FF0000"/>
                </a:solidFill>
              </a:rPr>
              <a:t>2) </a:t>
            </a:r>
            <a:r>
              <a:rPr lang="zh-CN" altLang="en-US" sz="2400" b="1">
                <a:solidFill>
                  <a:srgbClr val="FF0000"/>
                </a:solidFill>
              </a:rPr>
              <a:t>以有节奏运动为主楼盖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4319270"/>
            <a:ext cx="5135245" cy="2411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360" y="1570355"/>
            <a:ext cx="5567045" cy="38347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" y="1325880"/>
            <a:ext cx="4432300" cy="29933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809625"/>
            <a:ext cx="4829810" cy="760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660" y="5492115"/>
            <a:ext cx="5499735" cy="5441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820" y="3519170"/>
            <a:ext cx="5953125" cy="3114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" y="899795"/>
            <a:ext cx="5724525" cy="14954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37640" y="899795"/>
            <a:ext cx="2990850" cy="266700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02965" y="1514475"/>
            <a:ext cx="1381760" cy="266700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44440" y="1851025"/>
            <a:ext cx="763270" cy="266700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2265" y="2128520"/>
            <a:ext cx="1981835" cy="266700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5" y="966470"/>
            <a:ext cx="5857875" cy="3648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5" y="2840990"/>
            <a:ext cx="6604000" cy="38131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39750" y="3126740"/>
            <a:ext cx="3698240" cy="33445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66240" y="2433955"/>
            <a:ext cx="158369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室内运动区域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044825" y="2794000"/>
            <a:ext cx="77470" cy="3327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35960" y="281224"/>
            <a:ext cx="480053" cy="459477"/>
            <a:chOff x="251520" y="210918"/>
            <a:chExt cx="360040" cy="344608"/>
          </a:xfrm>
        </p:grpSpPr>
        <p:sp>
          <p:nvSpPr>
            <p:cNvPr id="8" name="矩形 7"/>
            <p:cNvSpPr/>
            <p:nvPr/>
          </p:nvSpPr>
          <p:spPr>
            <a:xfrm>
              <a:off x="251520" y="210918"/>
              <a:ext cx="288032" cy="252477"/>
            </a:xfrm>
            <a:prstGeom prst="rect">
              <a:avLst/>
            </a:prstGeom>
            <a:noFill/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03920" y="354934"/>
              <a:ext cx="207640" cy="200592"/>
            </a:xfrm>
            <a:prstGeom prst="rect">
              <a:avLst/>
            </a:prstGeom>
            <a:solidFill>
              <a:srgbClr val="2E6CB5"/>
            </a:solidFill>
            <a:ln>
              <a:solidFill>
                <a:srgbClr val="2E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95" y="73025"/>
            <a:ext cx="2609850" cy="5918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906297" y="737526"/>
            <a:ext cx="11046953" cy="0"/>
          </a:xfrm>
          <a:prstGeom prst="line">
            <a:avLst/>
          </a:prstGeom>
          <a:ln w="15875">
            <a:solidFill>
              <a:srgbClr val="4F81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4319270"/>
            <a:ext cx="5135245" cy="2411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85" y="1011555"/>
            <a:ext cx="6106795" cy="4206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" y="1325880"/>
            <a:ext cx="4432300" cy="29933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809625"/>
            <a:ext cx="4829810" cy="7607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660" y="5492115"/>
            <a:ext cx="5499735" cy="5441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820" y="3519170"/>
            <a:ext cx="5953125" cy="3114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95375" y="219710"/>
            <a:ext cx="70040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lvl="1" algn="l" defTabSz="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1、在不同激励情况下计算时n应该取几？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299,&quot;width&quot;:8096}"/>
</p:tagLst>
</file>

<file path=ppt/tags/tag10.xml><?xml version="1.0" encoding="utf-8"?>
<p:tagLst xmlns:p="http://schemas.openxmlformats.org/presentationml/2006/main">
  <p:tag name="COMMONDATA" val="eyJoZGlkIjoiZDY2NmUwOTljNGM2ZGNmNTI3MDQwMzQyMjczMzBmYTgifQ=="/>
</p:tagLst>
</file>

<file path=ppt/tags/tag2.xml><?xml version="1.0" encoding="utf-8"?>
<p:tagLst xmlns:p="http://schemas.openxmlformats.org/presentationml/2006/main">
  <p:tag name="KSO_WM_UNIT_PLACING_PICTURE_USER_VIEWPORT" val="{&quot;height&quot;:7296,&quot;width&quot;:7368}"/>
</p:tagLst>
</file>

<file path=ppt/tags/tag3.xml><?xml version="1.0" encoding="utf-8"?>
<p:tagLst xmlns:p="http://schemas.openxmlformats.org/presentationml/2006/main">
  <p:tag name="KSO_WM_UNIT_PLACING_PICTURE_USER_VIEWPORT" val="{&quot;height&quot;:3864,&quot;width&quot;:8166}"/>
</p:tagLst>
</file>

<file path=ppt/tags/tag4.xml><?xml version="1.0" encoding="utf-8"?>
<p:tagLst xmlns:p="http://schemas.openxmlformats.org/presentationml/2006/main">
  <p:tag name="KSO_WM_UNIT_PLACING_PICTURE_USER_VIEWPORT" val="{&quot;height&quot;:3163,&quot;width&quot;:8034}"/>
</p:tagLst>
</file>

<file path=ppt/tags/tag5.xml><?xml version="1.0" encoding="utf-8"?>
<p:tagLst xmlns:p="http://schemas.openxmlformats.org/presentationml/2006/main">
  <p:tag name="KSO_WM_UNIT_TABLE_BEAUTIFY" val="smartTable{debcbeab-c797-4390-a862-a6ec6c1734d0}"/>
  <p:tag name="TABLE_ENDDRAG_ORIGIN_RECT" val="730*384"/>
  <p:tag name="TABLE_ENDDRAG_RECT" val="119*120*730*384"/>
</p:tagLst>
</file>

<file path=ppt/tags/tag6.xml><?xml version="1.0" encoding="utf-8"?>
<p:tagLst xmlns:p="http://schemas.openxmlformats.org/presentationml/2006/main">
  <p:tag name="KSO_WM_UNIT_PLACING_PICTURE_USER_VIEWPORT" val="{&quot;height&quot;:5415,&quot;width&quot;:6465}"/>
</p:tagLst>
</file>

<file path=ppt/tags/tag7.xml><?xml version="1.0" encoding="utf-8"?>
<p:tagLst xmlns:p="http://schemas.openxmlformats.org/presentationml/2006/main">
  <p:tag name="KSO_WM_UNIT_PLACING_PICTURE_USER_VIEWPORT" val="{&quot;height&quot;:4146.206299212598,&quot;width&quot;:7779.311811023622}"/>
</p:tagLst>
</file>

<file path=ppt/tags/tag8.xml><?xml version="1.0" encoding="utf-8"?>
<p:tagLst xmlns:p="http://schemas.openxmlformats.org/presentationml/2006/main">
  <p:tag name="KSO_WM_UNIT_PLACING_PICTURE_USER_VIEWPORT" val="{&quot;height&quot;:4810.483464566929,&quot;width&quot;:7626.376377952756}"/>
</p:tagLst>
</file>

<file path=ppt/tags/tag9.xml><?xml version="1.0" encoding="utf-8"?>
<p:tagLst xmlns:p="http://schemas.openxmlformats.org/presentationml/2006/main">
  <p:tag name="KSO_WM_UNIT_PLACING_PICTURE_USER_VIEWPORT" val="{&quot;height&quot;:3635.7653543307088,&quot;width&quot;:3734.54015748031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WPS 演示</Application>
  <PresentationFormat>宽屏</PresentationFormat>
  <Paragraphs>235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刘可</cp:lastModifiedBy>
  <cp:revision>16</cp:revision>
  <dcterms:created xsi:type="dcterms:W3CDTF">2022-08-23T11:14:00Z</dcterms:created>
  <dcterms:modified xsi:type="dcterms:W3CDTF">2022-09-02T08:16:30Z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5B974E2B77FB45BFA7AC197AAC20544A</vt:lpwstr>
  </property>
  <property fmtid="{D5CDD505-2E9C-101B-9397-08002B2CF9AE}" pid="3" name="KSOProductBuildVer">
    <vt:lpwstr>2052-11.1.0.12313</vt:lpwstr>
  </property>
</Properties>
</file>