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5"/>
  </p:notesMasterIdLst>
  <p:sldIdLst>
    <p:sldId id="260" r:id="rId4"/>
    <p:sldId id="1087" r:id="rId5"/>
    <p:sldId id="1176" r:id="rId6"/>
    <p:sldId id="1049" r:id="rId7"/>
    <p:sldId id="1177" r:id="rId8"/>
    <p:sldId id="1125" r:id="rId9"/>
    <p:sldId id="1130" r:id="rId10"/>
    <p:sldId id="1178" r:id="rId11"/>
    <p:sldId id="1183" r:id="rId12"/>
    <p:sldId id="1186" r:id="rId13"/>
    <p:sldId id="1184" r:id="rId14"/>
    <p:sldId id="1188" r:id="rId16"/>
    <p:sldId id="1189" r:id="rId17"/>
    <p:sldId id="1071" r:id="rId18"/>
    <p:sldId id="1187" r:id="rId19"/>
    <p:sldId id="379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win10" initials="w" lastIdx="1" clrIdx="2"/>
  <p:cmAuthor id="3" name="liucy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ADC"/>
    <a:srgbClr val="D720DE"/>
    <a:srgbClr val="8D213B"/>
    <a:srgbClr val="1F4E79"/>
    <a:srgbClr val="FF8810"/>
    <a:srgbClr val="CB2B2B"/>
    <a:srgbClr val="8FB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264" y="86"/>
      </p:cViewPr>
      <p:guideLst>
        <p:guide orient="horz" pos="2304"/>
        <p:guide pos="3810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19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7-28T20:42:2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1857 292,'3'0,"0"0,1 0,-1 0,0 0,0 0,0 0,0 0,0 0,0 0,0 0,0 0,1 0,-1-1,1 0,-1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7-28T20:42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1474 253,'3'0,"0"0,0 0,0 0,0 0,0 0,2 0,-2 0,0 0,0 0,0 0,0 0,0 0,2 0,0 0,-1 0,1 0,-2 1,0-1,0 0,1 1,0-1,3 1,0-1,1 1,4-1,-1 0,1 0,-3 0,-6 0,0 0,0 0,0 0,0 0,1 0,-1 0,0 0,0 0,2 0,-1 0,0 0,-1 0,1 0,-1 0,0 0,1 0,-1 0,0 0,1 0,-1 0,0 0,1 0,-1 0,0 0,0 0,0 0,0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7-28T20:42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1782 250,'3'1,"0"-1,0 1,0-1,1 0,-1 0,0 0,0 0,1 0,1 0,-2 0,1 0,-1 0,0 0,0 0,1 0,1 0,2 1,-3-1,1 0,-2 0,0 0,0 0,0 1,0-1,0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7-28T20:42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1024 400,'3'0,"1"1,-1 0,0-1,2 0,0 0,-1 1,1-1,-1 0,-1 0,1 1,-1-1,3 0,3 0,-1 0,0 0,2 0,-1 0,-1 0,-3 0,-1 0,1 0,0 0,-1-1,-1 1,0 0,4-1,-2 1,0-1,-1 0,-1 1,1 0,1-1,-1 1,-1 0,2 0,-1 0,3 0,-1 0,1 0,-2 0,-2 0,0-1,0 1,0 0,0-1,0 1,1 0,-1 0,0 0,0 0,0 0,0 0,0 0,0-1,1 1,-1 0,0 0,0 0,0 0,0 0,1 0,-1 0,0 0,0 0,0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7-28T20:42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1170 471,'3'1,"4"0,3-1,0 0,-1 1,-3-1,-1 0,-1 1,-1-1,1 0,-1 0,4 0,-4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7-28T20:42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1286 472,'3'1,"0"-1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7-28T20:42:2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913 330,'3'0,"3"1,-1-1,-1 0,0 0,-1 0,0 0,0 0,8 0,3 0,1 0,-2 0,-5 1,-4-1,-1 1,2-1,-1 0,-1 1,0-1,1 0,1 0,-1-1,1 1,0 0,-1 0,-1 0,2 0,-1 0,0 0,1-1,-2 1,0 0,1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7-28T20:42:2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1110 329,'11'0,"-2"0,1 0,3-1,0 1,-3 0,-3 0,-3 0,2 0,1-1,1 1,0 0,1 0,1 0,0 0,-2 0,-1 0,-4 0,1 0,-1 0,0 0,1 0,-1 0,1 0,-1 0,0 0,0 0,1 0,1 0,0 0,-2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7-28T20:42:2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919 365,'3'2,"0"-1,2-1,0 0,-2 0,0 0,0 0,0 0,1 0,-1 0,5 0,2-1,2 0,-2 1,-3 0,-2 0,-1 0,-1 0,9 0,-1 0,3 0,-3 0,3 0,-4 0,-5 0,-1 0,0 0,8 0,-2 0,2-1,-2 1,-2 0,-2 0,-3 0,2 0,-1 0,1 0,-2 0,1 0,-1 0,1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7-28T20:42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165 159,'3'1,"0"1,0 0,0-1,2 0,0-1,0 0,0 0,0 0,1-1,-2 1,-1-1,0 1,0-1,0 1,0 0,1 2,-1 0,0-1,1 1,-1-1,0 0,0-1,0 1,1-1,1 0,-1 0,-1 0,1 0,-1 0,0-1,0 1,1 0,0 0,2 0,-2 0,1 0,-1 0,-1 0,1 0,-1 0,1 0,1-2,-1 2,0 0,-1-1,2 0,5 1,-1-1,-5 1,-1 0,0 0,0 0,0 0,3 0,-2 0,0 0,-1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7-28T20:42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215 296,'4'0,"-1"0,1-1,-1 1,1 0,0 0,0 0,0 0,-1 0,0 0,2 0,-1 0,1 0,0 0,2 0,1 0,1-1,-3 1,-2-1,-1 1,0 0,1-1,0 1,-1 0,2 0,1 0,-1 0,-2 0,0 0,0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7-28T20:42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398 738,'3'1,"0"-1,0 0,0 0,1 0,-1 0,0 0,0 0,0 0,0 0,0 0,0 0,0-2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7-28T20:42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314 810,'7'0,"-2"-1,0 0,-1 1,0 0,-1 0,0 0,1 0,1 0,-1 0,0 0,0 0,-1 0,0 0,0 0,1 0,0 0,1 0,0 0,0 0,-2 0,1 1,-1-1,1 0,2 0,-1 0,2 0,-3 0,-1 0,0 0,0 0,0 0,0 0,2 0,3 0,-1 0,-1-1,-3 1,0 0,1 0,-1 0,0 0,1 0,-1 0,0 0,0 0,1-1,-1 0,0 1,0 0,0 0,0 0,0 0,1-2,-1 1,0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7-28T20:42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585 793,'7'0,"-2"0,0 0,-1 0,0 0,-1 0,0 1,3-1,-2 1,3-1,-2 0,2 0,-3 0,0 1,0-1,3 0,-1 0,-3 0,0 0,0 0,1 0,0 0,2 0,1 0,-4 0,1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2.jpe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0" Type="http://schemas.openxmlformats.org/officeDocument/2006/relationships/tags" Target="../tags/tag69.xml"/><Relationship Id="rId2" Type="http://schemas.openxmlformats.org/officeDocument/2006/relationships/tags" Target="../tags/tag51.xml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8" Type="http://schemas.openxmlformats.org/officeDocument/2006/relationships/tags" Target="../tags/tag104.xml"/><Relationship Id="rId17" Type="http://schemas.openxmlformats.org/officeDocument/2006/relationships/tags" Target="../tags/tag103.xml"/><Relationship Id="rId16" Type="http://schemas.openxmlformats.org/officeDocument/2006/relationships/tags" Target="../tags/tag102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8" Type="http://schemas.openxmlformats.org/officeDocument/2006/relationships/tags" Target="../tags/tag121.xml"/><Relationship Id="rId17" Type="http://schemas.openxmlformats.org/officeDocument/2006/relationships/tags" Target="../tags/tag120.xml"/><Relationship Id="rId16" Type="http://schemas.openxmlformats.org/officeDocument/2006/relationships/tags" Target="../tags/tag119.xml"/><Relationship Id="rId15" Type="http://schemas.openxmlformats.org/officeDocument/2006/relationships/tags" Target="../tags/tag118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3" y="365125"/>
            <a:ext cx="773506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>
            <p:custDataLst>
              <p:tags r:id="rId2"/>
            </p:custDataLst>
          </p:nvPr>
        </p:nvSpPr>
        <p:spPr bwMode="auto">
          <a:xfrm flipH="1">
            <a:off x="6903090" y="1440180"/>
            <a:ext cx="5290111" cy="5417820"/>
          </a:xfrm>
          <a:custGeom>
            <a:avLst/>
            <a:gdLst>
              <a:gd name="connsiteX0" fmla="*/ 2457313 w 5289590"/>
              <a:gd name="connsiteY0" fmla="*/ 0 h 5417820"/>
              <a:gd name="connsiteX1" fmla="*/ 0 w 5289590"/>
              <a:gd name="connsiteY1" fmla="*/ 0 h 5417820"/>
              <a:gd name="connsiteX2" fmla="*/ 0 w 5289590"/>
              <a:gd name="connsiteY2" fmla="*/ 5414923 h 5417820"/>
              <a:gd name="connsiteX3" fmla="*/ 249555 w 5289590"/>
              <a:gd name="connsiteY3" fmla="*/ 5415147 h 5417820"/>
              <a:gd name="connsiteX4" fmla="*/ 3224275 w 5289590"/>
              <a:gd name="connsiteY4" fmla="*/ 5417820 h 5417820"/>
              <a:gd name="connsiteX5" fmla="*/ 4957241 w 5289590"/>
              <a:gd name="connsiteY5" fmla="*/ 3815354 h 5417820"/>
              <a:gd name="connsiteX6" fmla="*/ 4957241 w 5289590"/>
              <a:gd name="connsiteY6" fmla="*/ 2308011 h 5417820"/>
              <a:gd name="connsiteX7" fmla="*/ 2522345 w 5289590"/>
              <a:gd name="connsiteY7" fmla="*/ 60040 h 541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9590" h="5417820">
                <a:moveTo>
                  <a:pt x="2457313" y="0"/>
                </a:moveTo>
                <a:lnTo>
                  <a:pt x="0" y="0"/>
                </a:lnTo>
                <a:lnTo>
                  <a:pt x="0" y="5414923"/>
                </a:lnTo>
                <a:lnTo>
                  <a:pt x="249555" y="5415147"/>
                </a:lnTo>
                <a:cubicBezTo>
                  <a:pt x="1095202" y="5415907"/>
                  <a:pt x="2079227" y="5416792"/>
                  <a:pt x="3224275" y="5417820"/>
                </a:cubicBezTo>
                <a:cubicBezTo>
                  <a:pt x="3224275" y="5417820"/>
                  <a:pt x="3224275" y="5417820"/>
                  <a:pt x="4957241" y="3815354"/>
                </a:cubicBezTo>
                <a:cubicBezTo>
                  <a:pt x="5400373" y="3398273"/>
                  <a:pt x="5400373" y="2725091"/>
                  <a:pt x="4957241" y="2308011"/>
                </a:cubicBezTo>
                <a:cubicBezTo>
                  <a:pt x="4957241" y="2308011"/>
                  <a:pt x="4957241" y="2308011"/>
                  <a:pt x="2522345" y="600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3"/>
            </p:custDataLst>
          </p:nvPr>
        </p:nvSpPr>
        <p:spPr bwMode="auto">
          <a:xfrm>
            <a:off x="5713954" y="1"/>
            <a:ext cx="6479247" cy="6858000"/>
          </a:xfrm>
          <a:custGeom>
            <a:avLst/>
            <a:gdLst>
              <a:gd name="connsiteX0" fmla="*/ 6468068 w 6478609"/>
              <a:gd name="connsiteY0" fmla="*/ 3674209 h 6858000"/>
              <a:gd name="connsiteX1" fmla="*/ 6478609 w 6478609"/>
              <a:gd name="connsiteY1" fmla="*/ 6858000 h 6858000"/>
              <a:gd name="connsiteX2" fmla="*/ 6418877 w 6478609"/>
              <a:gd name="connsiteY2" fmla="*/ 6847469 h 6858000"/>
              <a:gd name="connsiteX3" fmla="*/ 6316981 w 6478609"/>
              <a:gd name="connsiteY3" fmla="*/ 6780775 h 6858000"/>
              <a:gd name="connsiteX4" fmla="*/ 5009905 w 6478609"/>
              <a:gd name="connsiteY4" fmla="*/ 5474964 h 6858000"/>
              <a:gd name="connsiteX5" fmla="*/ 5009905 w 6478609"/>
              <a:gd name="connsiteY5" fmla="*/ 5050225 h 6858000"/>
              <a:gd name="connsiteX6" fmla="*/ 6309954 w 6478609"/>
              <a:gd name="connsiteY6" fmla="*/ 3751434 h 6858000"/>
              <a:gd name="connsiteX7" fmla="*/ 6408336 w 6478609"/>
              <a:gd name="connsiteY7" fmla="*/ 3684740 h 6858000"/>
              <a:gd name="connsiteX8" fmla="*/ 2028882 w 6478609"/>
              <a:gd name="connsiteY8" fmla="*/ 0 h 6858000"/>
              <a:gd name="connsiteX9" fmla="*/ 5254187 w 6478609"/>
              <a:gd name="connsiteY9" fmla="*/ 2486 h 6858000"/>
              <a:gd name="connsiteX10" fmla="*/ 5254188 w 6478609"/>
              <a:gd name="connsiteY10" fmla="*/ 2487 h 6858000"/>
              <a:gd name="connsiteX11" fmla="*/ 5253400 w 6478609"/>
              <a:gd name="connsiteY11" fmla="*/ 2486 h 6858000"/>
              <a:gd name="connsiteX12" fmla="*/ 2028883 w 6478609"/>
              <a:gd name="connsiteY12" fmla="*/ 1 h 6858000"/>
              <a:gd name="connsiteX13" fmla="*/ 199717 w 6478609"/>
              <a:gd name="connsiteY13" fmla="*/ 1827184 h 6858000"/>
              <a:gd name="connsiteX14" fmla="*/ 49931 w 6478609"/>
              <a:gd name="connsiteY14" fmla="*/ 2566214 h 6858000"/>
              <a:gd name="connsiteX15" fmla="*/ 112342 w 6478609"/>
              <a:gd name="connsiteY15" fmla="*/ 2684832 h 6858000"/>
              <a:gd name="connsiteX16" fmla="*/ 112341 w 6478609"/>
              <a:gd name="connsiteY16" fmla="*/ 2684831 h 6858000"/>
              <a:gd name="connsiteX17" fmla="*/ 199716 w 6478609"/>
              <a:gd name="connsiteY17" fmla="*/ 1827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8609" h="6858000">
                <a:moveTo>
                  <a:pt x="6468068" y="3674209"/>
                </a:moveTo>
                <a:cubicBezTo>
                  <a:pt x="6478609" y="6858000"/>
                  <a:pt x="6478609" y="6858000"/>
                  <a:pt x="6478609" y="6858000"/>
                </a:cubicBezTo>
                <a:cubicBezTo>
                  <a:pt x="6418877" y="6847469"/>
                  <a:pt x="6418877" y="6847469"/>
                  <a:pt x="6418877" y="6847469"/>
                </a:cubicBezTo>
                <a:cubicBezTo>
                  <a:pt x="6380227" y="6833428"/>
                  <a:pt x="6348604" y="6812367"/>
                  <a:pt x="6316981" y="6780775"/>
                </a:cubicBezTo>
                <a:cubicBezTo>
                  <a:pt x="5009905" y="5474964"/>
                  <a:pt x="5009905" y="5474964"/>
                  <a:pt x="5009905" y="5474964"/>
                </a:cubicBezTo>
                <a:cubicBezTo>
                  <a:pt x="4893955" y="5355616"/>
                  <a:pt x="4890441" y="5166063"/>
                  <a:pt x="5009905" y="5050225"/>
                </a:cubicBezTo>
                <a:cubicBezTo>
                  <a:pt x="6309954" y="3751434"/>
                  <a:pt x="6309954" y="3751434"/>
                  <a:pt x="6309954" y="3751434"/>
                </a:cubicBezTo>
                <a:cubicBezTo>
                  <a:pt x="6338063" y="3719842"/>
                  <a:pt x="6373200" y="3698781"/>
                  <a:pt x="6408336" y="3684740"/>
                </a:cubicBezTo>
                <a:close/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lnTo>
                  <a:pt x="5254188" y="2487"/>
                </a:lnTo>
                <a:lnTo>
                  <a:pt x="5253400" y="2486"/>
                </a:lnTo>
                <a:cubicBezTo>
                  <a:pt x="5241589" y="2477"/>
                  <a:pt x="5052606" y="2332"/>
                  <a:pt x="2028883" y="1"/>
                </a:cubicBezTo>
                <a:lnTo>
                  <a:pt x="199717" y="1827184"/>
                </a:lnTo>
                <a:cubicBezTo>
                  <a:pt x="2" y="2026683"/>
                  <a:pt x="-49927" y="2319871"/>
                  <a:pt x="49931" y="2566214"/>
                </a:cubicBezTo>
                <a:lnTo>
                  <a:pt x="112342" y="2684832"/>
                </a:lnTo>
                <a:lnTo>
                  <a:pt x="112341" y="2684831"/>
                </a:lnTo>
                <a:cubicBezTo>
                  <a:pt x="-62410" y="2420202"/>
                  <a:pt x="-33285" y="2059932"/>
                  <a:pt x="199716" y="18271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Freeform 6"/>
          <p:cNvSpPr/>
          <p:nvPr>
            <p:custDataLst>
              <p:tags r:id="rId4"/>
            </p:custDataLst>
          </p:nvPr>
        </p:nvSpPr>
        <p:spPr bwMode="auto">
          <a:xfrm flipV="1">
            <a:off x="5713953" y="2371"/>
            <a:ext cx="5384925" cy="3737557"/>
          </a:xfrm>
          <a:custGeom>
            <a:avLst/>
            <a:gdLst>
              <a:gd name="T0" fmla="*/ 790 w 1580"/>
              <a:gd name="T1" fmla="*/ 0 h 1098"/>
              <a:gd name="T2" fmla="*/ 893 w 1580"/>
              <a:gd name="T3" fmla="*/ 43 h 1098"/>
              <a:gd name="T4" fmla="*/ 1524 w 1580"/>
              <a:gd name="T5" fmla="*/ 673 h 1098"/>
              <a:gd name="T6" fmla="*/ 1524 w 1580"/>
              <a:gd name="T7" fmla="*/ 879 h 1098"/>
              <a:gd name="T8" fmla="*/ 1305 w 1580"/>
              <a:gd name="T9" fmla="*/ 1098 h 1098"/>
              <a:gd name="T10" fmla="*/ 276 w 1580"/>
              <a:gd name="T11" fmla="*/ 1097 h 1098"/>
              <a:gd name="T12" fmla="*/ 57 w 1580"/>
              <a:gd name="T13" fmla="*/ 878 h 1098"/>
              <a:gd name="T14" fmla="*/ 57 w 1580"/>
              <a:gd name="T15" fmla="*/ 673 h 1098"/>
              <a:gd name="T16" fmla="*/ 687 w 1580"/>
              <a:gd name="T17" fmla="*/ 43 h 1098"/>
              <a:gd name="T18" fmla="*/ 790 w 1580"/>
              <a:gd name="T19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0" h="1098">
                <a:moveTo>
                  <a:pt x="790" y="0"/>
                </a:moveTo>
                <a:cubicBezTo>
                  <a:pt x="827" y="0"/>
                  <a:pt x="864" y="14"/>
                  <a:pt x="893" y="43"/>
                </a:cubicBezTo>
                <a:cubicBezTo>
                  <a:pt x="1524" y="673"/>
                  <a:pt x="1524" y="673"/>
                  <a:pt x="1524" y="673"/>
                </a:cubicBezTo>
                <a:cubicBezTo>
                  <a:pt x="1580" y="730"/>
                  <a:pt x="1580" y="822"/>
                  <a:pt x="1524" y="879"/>
                </a:cubicBezTo>
                <a:cubicBezTo>
                  <a:pt x="1305" y="1098"/>
                  <a:pt x="1305" y="1098"/>
                  <a:pt x="1305" y="1098"/>
                </a:cubicBezTo>
                <a:cubicBezTo>
                  <a:pt x="276" y="1097"/>
                  <a:pt x="276" y="1097"/>
                  <a:pt x="276" y="1097"/>
                </a:cubicBezTo>
                <a:cubicBezTo>
                  <a:pt x="57" y="878"/>
                  <a:pt x="57" y="878"/>
                  <a:pt x="57" y="878"/>
                </a:cubicBezTo>
                <a:cubicBezTo>
                  <a:pt x="0" y="821"/>
                  <a:pt x="0" y="729"/>
                  <a:pt x="57" y="673"/>
                </a:cubicBezTo>
                <a:cubicBezTo>
                  <a:pt x="687" y="43"/>
                  <a:pt x="687" y="43"/>
                  <a:pt x="687" y="43"/>
                </a:cubicBezTo>
                <a:cubicBezTo>
                  <a:pt x="716" y="14"/>
                  <a:pt x="753" y="0"/>
                  <a:pt x="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任意多边形: 形状 17"/>
          <p:cNvSpPr/>
          <p:nvPr>
            <p:custDataLst>
              <p:tags r:id="rId5"/>
            </p:custDataLst>
          </p:nvPr>
        </p:nvSpPr>
        <p:spPr bwMode="auto">
          <a:xfrm>
            <a:off x="5713955" y="2"/>
            <a:ext cx="6479246" cy="5949531"/>
          </a:xfrm>
          <a:custGeom>
            <a:avLst/>
            <a:gdLst>
              <a:gd name="connsiteX0" fmla="*/ 2028882 w 6478608"/>
              <a:gd name="connsiteY0" fmla="*/ 0 h 5949531"/>
              <a:gd name="connsiteX1" fmla="*/ 5254187 w 6478608"/>
              <a:gd name="connsiteY1" fmla="*/ 2486 h 5949531"/>
              <a:gd name="connsiteX2" fmla="*/ 6478608 w 6478608"/>
              <a:gd name="connsiteY2" fmla="*/ 1225580 h 5949531"/>
              <a:gd name="connsiteX3" fmla="*/ 6478608 w 6478608"/>
              <a:gd name="connsiteY3" fmla="*/ 3400798 h 5949531"/>
              <a:gd name="connsiteX4" fmla="*/ 4126823 w 6478608"/>
              <a:gd name="connsiteY4" fmla="*/ 5750033 h 5949531"/>
              <a:gd name="connsiteX5" fmla="*/ 3161223 w 6478608"/>
              <a:gd name="connsiteY5" fmla="*/ 5750033 h 5949531"/>
              <a:gd name="connsiteX6" fmla="*/ 199716 w 6478608"/>
              <a:gd name="connsiteY6" fmla="*/ 2791737 h 5949531"/>
              <a:gd name="connsiteX7" fmla="*/ 199716 w 6478608"/>
              <a:gd name="connsiteY7" fmla="*/ 1827183 h 59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8608" h="5949531"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cubicBezTo>
                  <a:pt x="6478608" y="1225580"/>
                  <a:pt x="6478608" y="1225580"/>
                  <a:pt x="6478608" y="1225580"/>
                </a:cubicBezTo>
                <a:cubicBezTo>
                  <a:pt x="6478608" y="3400798"/>
                  <a:pt x="6478608" y="3400798"/>
                  <a:pt x="6478608" y="3400798"/>
                </a:cubicBezTo>
                <a:cubicBezTo>
                  <a:pt x="4126823" y="5750033"/>
                  <a:pt x="4126823" y="5750033"/>
                  <a:pt x="4126823" y="5750033"/>
                </a:cubicBezTo>
                <a:cubicBezTo>
                  <a:pt x="3860537" y="6016031"/>
                  <a:pt x="3427509" y="6016031"/>
                  <a:pt x="3161223" y="5750033"/>
                </a:cubicBezTo>
                <a:cubicBezTo>
                  <a:pt x="199716" y="2791737"/>
                  <a:pt x="199716" y="2791737"/>
                  <a:pt x="199716" y="2791737"/>
                </a:cubicBezTo>
                <a:cubicBezTo>
                  <a:pt x="-66571" y="2525738"/>
                  <a:pt x="-66571" y="2093181"/>
                  <a:pt x="199716" y="1827183"/>
                </a:cubicBezTo>
                <a:close/>
              </a:path>
            </a:pathLst>
          </a:custGeom>
          <a:blipFill>
            <a:blip r:embed="rId6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673165" y="5021821"/>
            <a:ext cx="4822485" cy="55879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673163" y="3558929"/>
            <a:ext cx="7319099" cy="1372514"/>
          </a:xfrm>
        </p:spPr>
        <p:txBody>
          <a:bodyPr lIns="36000" anchor="b" anchorCtr="0">
            <a:normAutofit/>
          </a:bodyPr>
          <a:lstStyle>
            <a:lvl1pPr algn="l">
              <a:defRPr sz="80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201592" y="222248"/>
            <a:ext cx="11769256" cy="6435609"/>
            <a:chOff x="201572" y="222248"/>
            <a:chExt cx="11768097" cy="643560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5" name="矩形: 圆角 14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: 圆角 22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: 圆角 13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48" y="443234"/>
            <a:ext cx="10853306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4"/>
            </p:custDataLst>
          </p:nvPr>
        </p:nvSpPr>
        <p:spPr>
          <a:xfrm>
            <a:off x="669948" y="952508"/>
            <a:ext cx="10853306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 rot="2700000">
            <a:off x="1179463" y="1114928"/>
            <a:ext cx="2518858" cy="25186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6_1"/>
          <p:cNvSpPr/>
          <p:nvPr>
            <p:custDataLst>
              <p:tags r:id="rId3"/>
            </p:custDataLst>
          </p:nvPr>
        </p:nvSpPr>
        <p:spPr bwMode="auto">
          <a:xfrm>
            <a:off x="0" y="2374233"/>
            <a:ext cx="6460037" cy="4483768"/>
          </a:xfrm>
          <a:custGeom>
            <a:avLst/>
            <a:gdLst>
              <a:gd name="T0" fmla="*/ 790 w 1580"/>
              <a:gd name="T1" fmla="*/ 0 h 1098"/>
              <a:gd name="T2" fmla="*/ 893 w 1580"/>
              <a:gd name="T3" fmla="*/ 43 h 1098"/>
              <a:gd name="T4" fmla="*/ 1524 w 1580"/>
              <a:gd name="T5" fmla="*/ 673 h 1098"/>
              <a:gd name="T6" fmla="*/ 1524 w 1580"/>
              <a:gd name="T7" fmla="*/ 879 h 1098"/>
              <a:gd name="T8" fmla="*/ 1305 w 1580"/>
              <a:gd name="T9" fmla="*/ 1098 h 1098"/>
              <a:gd name="T10" fmla="*/ 276 w 1580"/>
              <a:gd name="T11" fmla="*/ 1097 h 1098"/>
              <a:gd name="T12" fmla="*/ 57 w 1580"/>
              <a:gd name="T13" fmla="*/ 878 h 1098"/>
              <a:gd name="T14" fmla="*/ 57 w 1580"/>
              <a:gd name="T15" fmla="*/ 673 h 1098"/>
              <a:gd name="T16" fmla="*/ 687 w 1580"/>
              <a:gd name="T17" fmla="*/ 43 h 1098"/>
              <a:gd name="T18" fmla="*/ 790 w 1580"/>
              <a:gd name="T19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0" h="1098">
                <a:moveTo>
                  <a:pt x="790" y="0"/>
                </a:moveTo>
                <a:cubicBezTo>
                  <a:pt x="827" y="0"/>
                  <a:pt x="864" y="14"/>
                  <a:pt x="893" y="43"/>
                </a:cubicBezTo>
                <a:cubicBezTo>
                  <a:pt x="1524" y="673"/>
                  <a:pt x="1524" y="673"/>
                  <a:pt x="1524" y="673"/>
                </a:cubicBezTo>
                <a:cubicBezTo>
                  <a:pt x="1580" y="730"/>
                  <a:pt x="1580" y="822"/>
                  <a:pt x="1524" y="879"/>
                </a:cubicBezTo>
                <a:cubicBezTo>
                  <a:pt x="1305" y="1098"/>
                  <a:pt x="1305" y="1098"/>
                  <a:pt x="1305" y="1098"/>
                </a:cubicBezTo>
                <a:cubicBezTo>
                  <a:pt x="276" y="1097"/>
                  <a:pt x="276" y="1097"/>
                  <a:pt x="276" y="1097"/>
                </a:cubicBezTo>
                <a:cubicBezTo>
                  <a:pt x="57" y="878"/>
                  <a:pt x="57" y="878"/>
                  <a:pt x="57" y="878"/>
                </a:cubicBezTo>
                <a:cubicBezTo>
                  <a:pt x="0" y="821"/>
                  <a:pt x="0" y="729"/>
                  <a:pt x="57" y="673"/>
                </a:cubicBezTo>
                <a:cubicBezTo>
                  <a:pt x="687" y="43"/>
                  <a:pt x="687" y="43"/>
                  <a:pt x="687" y="43"/>
                </a:cubicBezTo>
                <a:cubicBezTo>
                  <a:pt x="716" y="14"/>
                  <a:pt x="753" y="0"/>
                  <a:pt x="790" y="0"/>
                </a:cubicBezTo>
                <a:close/>
              </a:path>
            </a:pathLst>
          </a:custGeom>
          <a:blipFill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660012" y="2915693"/>
            <a:ext cx="5603795" cy="895350"/>
          </a:xfrm>
        </p:spPr>
        <p:txBody>
          <a:bodyPr anchor="b">
            <a:normAutofit/>
          </a:bodyPr>
          <a:lstStyle>
            <a:lvl1pPr algn="l">
              <a:defRPr sz="4400" b="1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5661128" y="3876361"/>
            <a:ext cx="5603795" cy="55759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u="none" strike="noStrike" kern="1200" cap="none" spc="15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01592" y="222248"/>
            <a:ext cx="11769256" cy="6435609"/>
            <a:chOff x="201572" y="222248"/>
            <a:chExt cx="11768097" cy="6435609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4" name="矩形: 圆角 13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: 圆角 12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: 形状 2"/>
          <p:cNvSpPr/>
          <p:nvPr userDrawn="1">
            <p:custDataLst>
              <p:tags r:id="rId13"/>
            </p:custDataLst>
          </p:nvPr>
        </p:nvSpPr>
        <p:spPr bwMode="auto">
          <a:xfrm flipH="1">
            <a:off x="0" y="3873501"/>
            <a:ext cx="2819673" cy="2984500"/>
          </a:xfrm>
          <a:custGeom>
            <a:avLst/>
            <a:gdLst>
              <a:gd name="connsiteX0" fmla="*/ 6468068 w 6478609"/>
              <a:gd name="connsiteY0" fmla="*/ 3674209 h 6858000"/>
              <a:gd name="connsiteX1" fmla="*/ 6478609 w 6478609"/>
              <a:gd name="connsiteY1" fmla="*/ 6858000 h 6858000"/>
              <a:gd name="connsiteX2" fmla="*/ 6418877 w 6478609"/>
              <a:gd name="connsiteY2" fmla="*/ 6847469 h 6858000"/>
              <a:gd name="connsiteX3" fmla="*/ 6316981 w 6478609"/>
              <a:gd name="connsiteY3" fmla="*/ 6780775 h 6858000"/>
              <a:gd name="connsiteX4" fmla="*/ 5009905 w 6478609"/>
              <a:gd name="connsiteY4" fmla="*/ 5474964 h 6858000"/>
              <a:gd name="connsiteX5" fmla="*/ 5009905 w 6478609"/>
              <a:gd name="connsiteY5" fmla="*/ 5050225 h 6858000"/>
              <a:gd name="connsiteX6" fmla="*/ 6309954 w 6478609"/>
              <a:gd name="connsiteY6" fmla="*/ 3751434 h 6858000"/>
              <a:gd name="connsiteX7" fmla="*/ 6408336 w 6478609"/>
              <a:gd name="connsiteY7" fmla="*/ 3684740 h 6858000"/>
              <a:gd name="connsiteX8" fmla="*/ 2028882 w 6478609"/>
              <a:gd name="connsiteY8" fmla="*/ 0 h 6858000"/>
              <a:gd name="connsiteX9" fmla="*/ 5254187 w 6478609"/>
              <a:gd name="connsiteY9" fmla="*/ 2486 h 6858000"/>
              <a:gd name="connsiteX10" fmla="*/ 5254188 w 6478609"/>
              <a:gd name="connsiteY10" fmla="*/ 2487 h 6858000"/>
              <a:gd name="connsiteX11" fmla="*/ 5253400 w 6478609"/>
              <a:gd name="connsiteY11" fmla="*/ 2486 h 6858000"/>
              <a:gd name="connsiteX12" fmla="*/ 2028883 w 6478609"/>
              <a:gd name="connsiteY12" fmla="*/ 1 h 6858000"/>
              <a:gd name="connsiteX13" fmla="*/ 199717 w 6478609"/>
              <a:gd name="connsiteY13" fmla="*/ 1827184 h 6858000"/>
              <a:gd name="connsiteX14" fmla="*/ 49931 w 6478609"/>
              <a:gd name="connsiteY14" fmla="*/ 2566214 h 6858000"/>
              <a:gd name="connsiteX15" fmla="*/ 112342 w 6478609"/>
              <a:gd name="connsiteY15" fmla="*/ 2684832 h 6858000"/>
              <a:gd name="connsiteX16" fmla="*/ 112341 w 6478609"/>
              <a:gd name="connsiteY16" fmla="*/ 2684831 h 6858000"/>
              <a:gd name="connsiteX17" fmla="*/ 199716 w 6478609"/>
              <a:gd name="connsiteY17" fmla="*/ 1827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8609" h="6858000">
                <a:moveTo>
                  <a:pt x="6468068" y="3674209"/>
                </a:moveTo>
                <a:cubicBezTo>
                  <a:pt x="6478609" y="6858000"/>
                  <a:pt x="6478609" y="6858000"/>
                  <a:pt x="6478609" y="6858000"/>
                </a:cubicBezTo>
                <a:cubicBezTo>
                  <a:pt x="6418877" y="6847469"/>
                  <a:pt x="6418877" y="6847469"/>
                  <a:pt x="6418877" y="6847469"/>
                </a:cubicBezTo>
                <a:cubicBezTo>
                  <a:pt x="6380227" y="6833428"/>
                  <a:pt x="6348604" y="6812367"/>
                  <a:pt x="6316981" y="6780775"/>
                </a:cubicBezTo>
                <a:cubicBezTo>
                  <a:pt x="5009905" y="5474964"/>
                  <a:pt x="5009905" y="5474964"/>
                  <a:pt x="5009905" y="5474964"/>
                </a:cubicBezTo>
                <a:cubicBezTo>
                  <a:pt x="4893955" y="5355616"/>
                  <a:pt x="4890441" y="5166063"/>
                  <a:pt x="5009905" y="5050225"/>
                </a:cubicBezTo>
                <a:cubicBezTo>
                  <a:pt x="6309954" y="3751434"/>
                  <a:pt x="6309954" y="3751434"/>
                  <a:pt x="6309954" y="3751434"/>
                </a:cubicBezTo>
                <a:cubicBezTo>
                  <a:pt x="6338063" y="3719842"/>
                  <a:pt x="6373200" y="3698781"/>
                  <a:pt x="6408336" y="3684740"/>
                </a:cubicBezTo>
                <a:close/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lnTo>
                  <a:pt x="5254188" y="2487"/>
                </a:lnTo>
                <a:lnTo>
                  <a:pt x="5253400" y="2486"/>
                </a:lnTo>
                <a:cubicBezTo>
                  <a:pt x="5241589" y="2477"/>
                  <a:pt x="5052606" y="2332"/>
                  <a:pt x="2028883" y="1"/>
                </a:cubicBezTo>
                <a:lnTo>
                  <a:pt x="199717" y="1827184"/>
                </a:lnTo>
                <a:cubicBezTo>
                  <a:pt x="2" y="2026683"/>
                  <a:pt x="-49927" y="2319871"/>
                  <a:pt x="49931" y="2566214"/>
                </a:cubicBezTo>
                <a:lnTo>
                  <a:pt x="112342" y="2684832"/>
                </a:lnTo>
                <a:lnTo>
                  <a:pt x="112341" y="2684831"/>
                </a:lnTo>
                <a:cubicBezTo>
                  <a:pt x="-62410" y="2420202"/>
                  <a:pt x="-33285" y="2059932"/>
                  <a:pt x="199716" y="18271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948" y="443234"/>
            <a:ext cx="10853306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5"/>
            </p:custDataLst>
          </p:nvPr>
        </p:nvSpPr>
        <p:spPr>
          <a:xfrm>
            <a:off x="669996" y="952508"/>
            <a:ext cx="528376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6"/>
            </p:custDataLst>
          </p:nvPr>
        </p:nvSpPr>
        <p:spPr>
          <a:xfrm>
            <a:off x="6239491" y="952508"/>
            <a:ext cx="528376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201592" y="222248"/>
            <a:ext cx="11769256" cy="6435609"/>
            <a:chOff x="201572" y="222248"/>
            <a:chExt cx="11768097" cy="643560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5" name="矩形: 圆角 14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: 圆角 22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: 圆角 13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48" y="443234"/>
            <a:ext cx="10853306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669996" y="952508"/>
            <a:ext cx="528376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5"/>
            </p:custDataLst>
          </p:nvPr>
        </p:nvSpPr>
        <p:spPr>
          <a:xfrm>
            <a:off x="669991" y="1406525"/>
            <a:ext cx="528372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6"/>
            </p:custDataLst>
          </p:nvPr>
        </p:nvSpPr>
        <p:spPr>
          <a:xfrm>
            <a:off x="6236364" y="952508"/>
            <a:ext cx="528376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7"/>
            </p:custDataLst>
          </p:nvPr>
        </p:nvSpPr>
        <p:spPr>
          <a:xfrm>
            <a:off x="6236364" y="1406525"/>
            <a:ext cx="528376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201592" y="222248"/>
            <a:ext cx="11769256" cy="6435609"/>
            <a:chOff x="201572" y="222248"/>
            <a:chExt cx="11768097" cy="6435609"/>
          </a:xfrm>
        </p:grpSpPr>
        <p:grpSp>
          <p:nvGrpSpPr>
            <p:cNvPr id="14" name="组合 13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6" name="矩形: 圆角 15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: 圆角 22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: 圆角 23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48" y="443230"/>
            <a:ext cx="10853306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01592" y="222248"/>
            <a:ext cx="11769256" cy="6435609"/>
            <a:chOff x="201572" y="222248"/>
            <a:chExt cx="11768097" cy="6435609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4" name="矩形: 圆角 13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: 圆角 12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96" y="443234"/>
            <a:ext cx="10853306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4"/>
            </p:custDataLst>
          </p:nvPr>
        </p:nvSpPr>
        <p:spPr>
          <a:xfrm>
            <a:off x="669996" y="952508"/>
            <a:ext cx="528376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5"/>
            </p:custDataLst>
          </p:nvPr>
        </p:nvSpPr>
        <p:spPr>
          <a:xfrm>
            <a:off x="6239539" y="952508"/>
            <a:ext cx="528376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292829" y="222248"/>
            <a:ext cx="11678019" cy="6331552"/>
            <a:chOff x="292800" y="222248"/>
            <a:chExt cx="11676869" cy="6331552"/>
          </a:xfrm>
        </p:grpSpPr>
        <p:sp>
          <p:nvSpPr>
            <p:cNvPr id="11" name="矩形: 圆角 1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oundRect">
              <a:avLst>
                <a:gd name="adj" fmla="val 241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4" name="矩形: 圆角 13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2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: 圆角 12"/>
            <p:cNvSpPr/>
            <p:nvPr userDrawn="1">
              <p:custDataLst>
                <p:tags r:id="rId13"/>
              </p:custDataLst>
            </p:nvPr>
          </p:nvSpPr>
          <p:spPr>
            <a:xfrm rot="2700000">
              <a:off x="429913" y="6054994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4"/>
            </p:custDataLst>
          </p:nvPr>
        </p:nvSpPr>
        <p:spPr>
          <a:xfrm>
            <a:off x="10572176" y="952508"/>
            <a:ext cx="95107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5"/>
            </p:custDataLst>
          </p:nvPr>
        </p:nvSpPr>
        <p:spPr>
          <a:xfrm>
            <a:off x="669991" y="952500"/>
            <a:ext cx="9829069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292829" y="222248"/>
            <a:ext cx="11678019" cy="6331552"/>
            <a:chOff x="292800" y="222248"/>
            <a:chExt cx="11676869" cy="6331552"/>
          </a:xfrm>
        </p:grpSpPr>
        <p:sp>
          <p:nvSpPr>
            <p:cNvPr id="10" name="矩形: 圆角 9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oundRect">
              <a:avLst>
                <a:gd name="adj" fmla="val 241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3" name="矩形: 圆角 12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: 圆角 13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2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: 圆角 11"/>
            <p:cNvSpPr/>
            <p:nvPr userDrawn="1">
              <p:custDataLst>
                <p:tags r:id="rId13"/>
              </p:custDataLst>
            </p:nvPr>
          </p:nvSpPr>
          <p:spPr>
            <a:xfrm rot="2700000">
              <a:off x="429913" y="6054994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69996" y="952508"/>
            <a:ext cx="10853306" cy="5388907"/>
          </a:xfrm>
        </p:spPr>
        <p:txBody>
          <a:bodyPr/>
          <a:lstStyle>
            <a:lvl1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3"/>
            </p:custDataLst>
          </p:nvPr>
        </p:nvSpPr>
        <p:spPr bwMode="auto">
          <a:xfrm flipH="1">
            <a:off x="0" y="1"/>
            <a:ext cx="6479247" cy="6858000"/>
          </a:xfrm>
          <a:custGeom>
            <a:avLst/>
            <a:gdLst>
              <a:gd name="connsiteX0" fmla="*/ 6468068 w 6478609"/>
              <a:gd name="connsiteY0" fmla="*/ 3674208 h 6857999"/>
              <a:gd name="connsiteX1" fmla="*/ 6478609 w 6478609"/>
              <a:gd name="connsiteY1" fmla="*/ 6857999 h 6857999"/>
              <a:gd name="connsiteX2" fmla="*/ 6418877 w 6478609"/>
              <a:gd name="connsiteY2" fmla="*/ 6847468 h 6857999"/>
              <a:gd name="connsiteX3" fmla="*/ 6316981 w 6478609"/>
              <a:gd name="connsiteY3" fmla="*/ 6780774 h 6857999"/>
              <a:gd name="connsiteX4" fmla="*/ 5009905 w 6478609"/>
              <a:gd name="connsiteY4" fmla="*/ 5474963 h 6857999"/>
              <a:gd name="connsiteX5" fmla="*/ 5009905 w 6478609"/>
              <a:gd name="connsiteY5" fmla="*/ 5050224 h 6857999"/>
              <a:gd name="connsiteX6" fmla="*/ 6309954 w 6478609"/>
              <a:gd name="connsiteY6" fmla="*/ 3751433 h 6857999"/>
              <a:gd name="connsiteX7" fmla="*/ 6408336 w 6478609"/>
              <a:gd name="connsiteY7" fmla="*/ 3684739 h 6857999"/>
              <a:gd name="connsiteX8" fmla="*/ 2028882 w 6478609"/>
              <a:gd name="connsiteY8" fmla="*/ 0 h 6857999"/>
              <a:gd name="connsiteX9" fmla="*/ 5254187 w 6478609"/>
              <a:gd name="connsiteY9" fmla="*/ 2486 h 6857999"/>
              <a:gd name="connsiteX10" fmla="*/ 6478608 w 6478609"/>
              <a:gd name="connsiteY10" fmla="*/ 1225580 h 6857999"/>
              <a:gd name="connsiteX11" fmla="*/ 6478608 w 6478609"/>
              <a:gd name="connsiteY11" fmla="*/ 3400797 h 6857999"/>
              <a:gd name="connsiteX12" fmla="*/ 4126823 w 6478609"/>
              <a:gd name="connsiteY12" fmla="*/ 5750032 h 6857999"/>
              <a:gd name="connsiteX13" fmla="*/ 3161223 w 6478609"/>
              <a:gd name="connsiteY13" fmla="*/ 5750032 h 6857999"/>
              <a:gd name="connsiteX14" fmla="*/ 199716 w 6478609"/>
              <a:gd name="connsiteY14" fmla="*/ 2791736 h 6857999"/>
              <a:gd name="connsiteX15" fmla="*/ 199716 w 6478609"/>
              <a:gd name="connsiteY15" fmla="*/ 182718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78609" h="6857999">
                <a:moveTo>
                  <a:pt x="6468068" y="3674208"/>
                </a:moveTo>
                <a:cubicBezTo>
                  <a:pt x="6478609" y="6857999"/>
                  <a:pt x="6478609" y="6857999"/>
                  <a:pt x="6478609" y="6857999"/>
                </a:cubicBezTo>
                <a:cubicBezTo>
                  <a:pt x="6418877" y="6847468"/>
                  <a:pt x="6418877" y="6847468"/>
                  <a:pt x="6418877" y="6847468"/>
                </a:cubicBezTo>
                <a:cubicBezTo>
                  <a:pt x="6380227" y="6833427"/>
                  <a:pt x="6348604" y="6812366"/>
                  <a:pt x="6316981" y="6780774"/>
                </a:cubicBezTo>
                <a:cubicBezTo>
                  <a:pt x="5009905" y="5474963"/>
                  <a:pt x="5009905" y="5474963"/>
                  <a:pt x="5009905" y="5474963"/>
                </a:cubicBezTo>
                <a:cubicBezTo>
                  <a:pt x="4893955" y="5355615"/>
                  <a:pt x="4890441" y="5166062"/>
                  <a:pt x="5009905" y="5050224"/>
                </a:cubicBezTo>
                <a:cubicBezTo>
                  <a:pt x="6309954" y="3751433"/>
                  <a:pt x="6309954" y="3751433"/>
                  <a:pt x="6309954" y="3751433"/>
                </a:cubicBezTo>
                <a:cubicBezTo>
                  <a:pt x="6338063" y="3719841"/>
                  <a:pt x="6373200" y="3698780"/>
                  <a:pt x="6408336" y="3684739"/>
                </a:cubicBezTo>
                <a:close/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cubicBezTo>
                  <a:pt x="6478608" y="1225580"/>
                  <a:pt x="6478608" y="1225580"/>
                  <a:pt x="6478608" y="1225580"/>
                </a:cubicBezTo>
                <a:cubicBezTo>
                  <a:pt x="6478608" y="3400797"/>
                  <a:pt x="6478608" y="3400797"/>
                  <a:pt x="6478608" y="3400797"/>
                </a:cubicBezTo>
                <a:cubicBezTo>
                  <a:pt x="4126823" y="5750032"/>
                  <a:pt x="4126823" y="5750032"/>
                  <a:pt x="4126823" y="5750032"/>
                </a:cubicBezTo>
                <a:cubicBezTo>
                  <a:pt x="3860537" y="6016030"/>
                  <a:pt x="3427509" y="6016030"/>
                  <a:pt x="3161223" y="5750032"/>
                </a:cubicBezTo>
                <a:cubicBezTo>
                  <a:pt x="199716" y="2791736"/>
                  <a:pt x="199716" y="2791736"/>
                  <a:pt x="199716" y="2791736"/>
                </a:cubicBezTo>
                <a:cubicBezTo>
                  <a:pt x="-66571" y="2525738"/>
                  <a:pt x="-66571" y="2093181"/>
                  <a:pt x="199716" y="1827183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1046182" y="1604211"/>
            <a:ext cx="4963324" cy="1946445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80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任意多边形 6"/>
          <p:cNvSpPr/>
          <p:nvPr>
            <p:custDataLst>
              <p:tags r:id="rId5"/>
            </p:custDataLst>
          </p:nvPr>
        </p:nvSpPr>
        <p:spPr bwMode="auto">
          <a:xfrm flipH="1">
            <a:off x="9465774" y="3030581"/>
            <a:ext cx="2727427" cy="3827420"/>
          </a:xfrm>
          <a:custGeom>
            <a:avLst/>
            <a:gdLst>
              <a:gd name="connsiteX0" fmla="*/ 26861 w 3837611"/>
              <a:gd name="connsiteY0" fmla="*/ 0 h 5385882"/>
              <a:gd name="connsiteX1" fmla="*/ 532669 w 3837611"/>
              <a:gd name="connsiteY1" fmla="*/ 210923 h 5385882"/>
              <a:gd name="connsiteX2" fmla="*/ 3631360 w 3837611"/>
              <a:gd name="connsiteY2" fmla="*/ 3301183 h 5385882"/>
              <a:gd name="connsiteX3" fmla="*/ 3631360 w 3837611"/>
              <a:gd name="connsiteY3" fmla="*/ 4311649 h 5385882"/>
              <a:gd name="connsiteX4" fmla="*/ 2555903 w 3837611"/>
              <a:gd name="connsiteY4" fmla="*/ 5385882 h 5385882"/>
              <a:gd name="connsiteX5" fmla="*/ 213135 w 3837611"/>
              <a:gd name="connsiteY5" fmla="*/ 5383608 h 5385882"/>
              <a:gd name="connsiteX6" fmla="*/ 0 w 3837611"/>
              <a:gd name="connsiteY6" fmla="*/ 5383401 h 5385882"/>
              <a:gd name="connsiteX7" fmla="*/ 0 w 3837611"/>
              <a:gd name="connsiteY7" fmla="*/ 2565 h 538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7611" h="5385882">
                <a:moveTo>
                  <a:pt x="26861" y="0"/>
                </a:moveTo>
                <a:cubicBezTo>
                  <a:pt x="208559" y="0"/>
                  <a:pt x="390257" y="68673"/>
                  <a:pt x="532669" y="210923"/>
                </a:cubicBezTo>
                <a:cubicBezTo>
                  <a:pt x="3631360" y="3301183"/>
                  <a:pt x="3631360" y="3301183"/>
                  <a:pt x="3631360" y="3301183"/>
                </a:cubicBezTo>
                <a:cubicBezTo>
                  <a:pt x="3906362" y="3580778"/>
                  <a:pt x="3906362" y="4032054"/>
                  <a:pt x="3631360" y="4311649"/>
                </a:cubicBezTo>
                <a:cubicBezTo>
                  <a:pt x="2555903" y="5385882"/>
                  <a:pt x="2555903" y="5385882"/>
                  <a:pt x="2555903" y="5385882"/>
                </a:cubicBezTo>
                <a:cubicBezTo>
                  <a:pt x="1608433" y="5384963"/>
                  <a:pt x="838613" y="5384215"/>
                  <a:pt x="213135" y="5383608"/>
                </a:cubicBezTo>
                <a:lnTo>
                  <a:pt x="0" y="5383401"/>
                </a:lnTo>
                <a:lnTo>
                  <a:pt x="0" y="256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9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20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1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圆角 28"/>
          <p:cNvSpPr/>
          <p:nvPr userDrawn="1">
            <p:custDataLst>
              <p:tags r:id="rId2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13"/>
          <p:cNvSpPr/>
          <p:nvPr userDrawn="1">
            <p:custDataLst>
              <p:tags r:id="rId3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91" y="443230"/>
            <a:ext cx="10853219" cy="51816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 userDrawn="1">
            <p:custDataLst>
              <p:tags r:id="rId2"/>
            </p:custDataLst>
          </p:nvPr>
        </p:nvSpPr>
        <p:spPr>
          <a:xfrm>
            <a:off x="292764" y="304165"/>
            <a:ext cx="11607673" cy="6249670"/>
          </a:xfrm>
          <a:prstGeom prst="roundRect">
            <a:avLst>
              <a:gd name="adj" fmla="val 24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62281" y="623697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405723" y="3155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726" y="1249200"/>
            <a:ext cx="9627348" cy="723600"/>
          </a:xfrm>
        </p:spPr>
        <p:txBody>
          <a:bodyPr anchor="ctr"/>
          <a:lstStyle>
            <a:lvl1pPr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239" y="2163600"/>
            <a:ext cx="9627548" cy="3445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93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57" y="770400"/>
            <a:ext cx="3960390" cy="882000"/>
          </a:xfrm>
        </p:spPr>
        <p:txBody>
          <a:bodyPr anchor="ctr"/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58" y="1764000"/>
            <a:ext cx="3956790" cy="4093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702" y="769938"/>
            <a:ext cx="6480638" cy="5087937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3201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60" y="781200"/>
            <a:ext cx="10977481" cy="626400"/>
          </a:xfrm>
        </p:spPr>
        <p:txBody>
          <a:bodyPr anchor="ctr"/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60" y="1659600"/>
            <a:ext cx="10977056" cy="828000"/>
          </a:xfrm>
        </p:spPr>
        <p:txBody>
          <a:bodyPr/>
          <a:lstStyle>
            <a:lvl1pPr algn="ctr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835" y="2808000"/>
            <a:ext cx="10966680" cy="34308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3201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60" y="669600"/>
            <a:ext cx="10977481" cy="565200"/>
          </a:xfrm>
        </p:spPr>
        <p:txBody>
          <a:bodyPr anchor="ctr"/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97" y="1681200"/>
            <a:ext cx="10991882" cy="3211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58" y="5180400"/>
            <a:ext cx="11002683" cy="10116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3201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57" y="237600"/>
            <a:ext cx="11038687" cy="441964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57" y="1663200"/>
            <a:ext cx="5342926" cy="28944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3015" y="1663200"/>
            <a:ext cx="5368129" cy="28944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56" y="4816800"/>
            <a:ext cx="5342926" cy="781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816" y="4813200"/>
            <a:ext cx="5368129" cy="781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3201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3"/>
            </p:custDataLst>
          </p:nvPr>
        </p:nvSpPr>
        <p:spPr>
          <a:xfrm rot="2700000">
            <a:off x="-342299" y="5130800"/>
            <a:ext cx="2142066" cy="2050415"/>
          </a:xfrm>
          <a:custGeom>
            <a:avLst/>
            <a:gdLst>
              <a:gd name="connsiteX0" fmla="*/ 104566 w 2142025"/>
              <a:gd name="connsiteY0" fmla="*/ 104566 h 2050558"/>
              <a:gd name="connsiteX1" fmla="*/ 357011 w 2142025"/>
              <a:gd name="connsiteY1" fmla="*/ 0 h 2050558"/>
              <a:gd name="connsiteX2" fmla="*/ 1785014 w 2142025"/>
              <a:gd name="connsiteY2" fmla="*/ 0 h 2050558"/>
              <a:gd name="connsiteX3" fmla="*/ 2142025 w 2142025"/>
              <a:gd name="connsiteY3" fmla="*/ 357011 h 2050558"/>
              <a:gd name="connsiteX4" fmla="*/ 2142025 w 2142025"/>
              <a:gd name="connsiteY4" fmla="*/ 970068 h 2050558"/>
              <a:gd name="connsiteX5" fmla="*/ 1061534 w 2142025"/>
              <a:gd name="connsiteY5" fmla="*/ 2050558 h 2050558"/>
              <a:gd name="connsiteX6" fmla="*/ 0 w 2142025"/>
              <a:gd name="connsiteY6" fmla="*/ 989024 h 2050558"/>
              <a:gd name="connsiteX7" fmla="*/ 0 w 2142025"/>
              <a:gd name="connsiteY7" fmla="*/ 357011 h 2050558"/>
              <a:gd name="connsiteX8" fmla="*/ 104566 w 2142025"/>
              <a:gd name="connsiteY8" fmla="*/ 104566 h 205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025" h="2050558">
                <a:moveTo>
                  <a:pt x="104566" y="104566"/>
                </a:moveTo>
                <a:cubicBezTo>
                  <a:pt x="169172" y="39960"/>
                  <a:pt x="258425" y="0"/>
                  <a:pt x="357011" y="0"/>
                </a:cubicBezTo>
                <a:lnTo>
                  <a:pt x="1785014" y="0"/>
                </a:lnTo>
                <a:cubicBezTo>
                  <a:pt x="1982186" y="0"/>
                  <a:pt x="2142025" y="159839"/>
                  <a:pt x="2142025" y="357011"/>
                </a:cubicBezTo>
                <a:lnTo>
                  <a:pt x="2142025" y="970068"/>
                </a:lnTo>
                <a:lnTo>
                  <a:pt x="1061534" y="2050558"/>
                </a:lnTo>
                <a:lnTo>
                  <a:pt x="0" y="989024"/>
                </a:lnTo>
                <a:lnTo>
                  <a:pt x="0" y="357011"/>
                </a:lnTo>
                <a:cubicBezTo>
                  <a:pt x="0" y="258425"/>
                  <a:pt x="39960" y="169172"/>
                  <a:pt x="104566" y="104566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4"/>
            </p:custDataLst>
          </p:nvPr>
        </p:nvSpPr>
        <p:spPr>
          <a:xfrm rot="2700000">
            <a:off x="10389623" y="-313690"/>
            <a:ext cx="2142066" cy="2039620"/>
          </a:xfrm>
          <a:custGeom>
            <a:avLst/>
            <a:gdLst>
              <a:gd name="connsiteX0" fmla="*/ 0 w 2142025"/>
              <a:gd name="connsiteY0" fmla="*/ 1092261 h 2039521"/>
              <a:gd name="connsiteX1" fmla="*/ 1092261 w 2142025"/>
              <a:gd name="connsiteY1" fmla="*/ 0 h 2039521"/>
              <a:gd name="connsiteX2" fmla="*/ 2142025 w 2142025"/>
              <a:gd name="connsiteY2" fmla="*/ 1049764 h 2039521"/>
              <a:gd name="connsiteX3" fmla="*/ 2142025 w 2142025"/>
              <a:gd name="connsiteY3" fmla="*/ 1682510 h 2039521"/>
              <a:gd name="connsiteX4" fmla="*/ 1785014 w 2142025"/>
              <a:gd name="connsiteY4" fmla="*/ 2039521 h 2039521"/>
              <a:gd name="connsiteX5" fmla="*/ 357011 w 2142025"/>
              <a:gd name="connsiteY5" fmla="*/ 2039521 h 2039521"/>
              <a:gd name="connsiteX6" fmla="*/ 0 w 2142025"/>
              <a:gd name="connsiteY6" fmla="*/ 1682510 h 203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2025" h="2039521">
                <a:moveTo>
                  <a:pt x="0" y="1092261"/>
                </a:moveTo>
                <a:lnTo>
                  <a:pt x="1092261" y="0"/>
                </a:lnTo>
                <a:lnTo>
                  <a:pt x="2142025" y="1049764"/>
                </a:lnTo>
                <a:lnTo>
                  <a:pt x="2142025" y="1682510"/>
                </a:lnTo>
                <a:cubicBezTo>
                  <a:pt x="2142025" y="1879682"/>
                  <a:pt x="1982186" y="2039521"/>
                  <a:pt x="1785014" y="2039521"/>
                </a:cubicBezTo>
                <a:lnTo>
                  <a:pt x="357011" y="2039521"/>
                </a:lnTo>
                <a:cubicBezTo>
                  <a:pt x="159839" y="2039521"/>
                  <a:pt x="0" y="1879682"/>
                  <a:pt x="0" y="168251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5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: 圆角 31"/>
          <p:cNvSpPr/>
          <p:nvPr userDrawn="1">
            <p:custDataLst>
              <p:tags r:id="rId6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950" y="1339200"/>
            <a:ext cx="9144900" cy="2386800"/>
          </a:xfrm>
        </p:spPr>
        <p:txBody>
          <a:bodyPr anchor="b"/>
          <a:lstStyle>
            <a:lvl1pPr algn="ctr">
              <a:defRPr sz="6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563" y="3862800"/>
            <a:ext cx="9144900" cy="1656000"/>
          </a:xfrm>
        </p:spPr>
        <p:txBody>
          <a:bodyPr/>
          <a:lstStyle>
            <a:lvl1pPr algn="ctr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2" y="1709738"/>
            <a:ext cx="105166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2" y="4589463"/>
            <a:ext cx="105166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19023" y="1"/>
            <a:ext cx="412727" cy="172720"/>
          </a:xfrm>
          <a:custGeom>
            <a:avLst/>
            <a:gdLst>
              <a:gd name="connsiteX0" fmla="*/ 0 w 3942921"/>
              <a:gd name="connsiteY0" fmla="*/ 0 h 1650215"/>
              <a:gd name="connsiteX1" fmla="*/ 3942921 w 3942921"/>
              <a:gd name="connsiteY1" fmla="*/ 0 h 1650215"/>
              <a:gd name="connsiteX2" fmla="*/ 2519860 w 3942921"/>
              <a:gd name="connsiteY2" fmla="*/ 1423061 h 1650215"/>
              <a:gd name="connsiteX3" fmla="*/ 1423061 w 3942921"/>
              <a:gd name="connsiteY3" fmla="*/ 1423061 h 165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921" h="1650215">
                <a:moveTo>
                  <a:pt x="0" y="0"/>
                </a:moveTo>
                <a:lnTo>
                  <a:pt x="3942921" y="0"/>
                </a:lnTo>
                <a:lnTo>
                  <a:pt x="2519860" y="1423061"/>
                </a:lnTo>
                <a:cubicBezTo>
                  <a:pt x="2216987" y="1725934"/>
                  <a:pt x="1725934" y="1725934"/>
                  <a:pt x="1423061" y="1423061"/>
                </a:cubicBezTo>
                <a:close/>
              </a:path>
            </a:pathLst>
          </a:custGeom>
          <a:solidFill>
            <a:srgbClr val="C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0" y="35021"/>
            <a:ext cx="251226" cy="683195"/>
          </a:xfrm>
          <a:custGeom>
            <a:avLst/>
            <a:gdLst>
              <a:gd name="connsiteX0" fmla="*/ 0 w 251201"/>
              <a:gd name="connsiteY0" fmla="*/ 0 h 683195"/>
              <a:gd name="connsiteX1" fmla="*/ 187281 w 251201"/>
              <a:gd name="connsiteY1" fmla="*/ 187281 h 683195"/>
              <a:gd name="connsiteX2" fmla="*/ 187281 w 251201"/>
              <a:gd name="connsiteY2" fmla="*/ 495914 h 683195"/>
              <a:gd name="connsiteX3" fmla="*/ 0 w 251201"/>
              <a:gd name="connsiteY3" fmla="*/ 683195 h 68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201" h="683195">
                <a:moveTo>
                  <a:pt x="0" y="0"/>
                </a:moveTo>
                <a:lnTo>
                  <a:pt x="187281" y="187281"/>
                </a:lnTo>
                <a:cubicBezTo>
                  <a:pt x="272508" y="272508"/>
                  <a:pt x="272508" y="410687"/>
                  <a:pt x="187281" y="495914"/>
                </a:cubicBezTo>
                <a:lnTo>
                  <a:pt x="0" y="68319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5"/>
          <p:cNvSpPr txBox="1"/>
          <p:nvPr userDrawn="1"/>
        </p:nvSpPr>
        <p:spPr>
          <a:xfrm>
            <a:off x="11486163" y="6364816"/>
            <a:ext cx="465713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36CD5B-2F48-449C-901B-66C10A3E4152}" type="slidenum">
              <a:rPr lang="zh-CN" altLang="en-US" sz="1400" smtClean="0"/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71" y="1681163"/>
            <a:ext cx="51582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71" y="2505075"/>
            <a:ext cx="515829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808" y="1681163"/>
            <a:ext cx="51836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808" y="2505075"/>
            <a:ext cx="518369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5" Type="http://schemas.openxmlformats.org/officeDocument/2006/relationships/theme" Target="../theme/theme2.xml"/><Relationship Id="rId24" Type="http://schemas.openxmlformats.org/officeDocument/2006/relationships/tags" Target="../tags/tag211.xml"/><Relationship Id="rId23" Type="http://schemas.openxmlformats.org/officeDocument/2006/relationships/tags" Target="../tags/tag210.xml"/><Relationship Id="rId22" Type="http://schemas.openxmlformats.org/officeDocument/2006/relationships/tags" Target="../tags/tag209.xml"/><Relationship Id="rId21" Type="http://schemas.openxmlformats.org/officeDocument/2006/relationships/tags" Target="../tags/tag208.xml"/><Relationship Id="rId20" Type="http://schemas.openxmlformats.org/officeDocument/2006/relationships/tags" Target="../tags/tag207.xml"/><Relationship Id="rId2" Type="http://schemas.openxmlformats.org/officeDocument/2006/relationships/slideLayout" Target="../slideLayouts/slideLayout15.xml"/><Relationship Id="rId19" Type="http://schemas.openxmlformats.org/officeDocument/2006/relationships/tags" Target="../tags/tag206.xml"/><Relationship Id="rId18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48" y="443230"/>
            <a:ext cx="10853306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948" y="952508"/>
            <a:ext cx="10853306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829" y="6349833"/>
            <a:ext cx="2700266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405" y="6349833"/>
            <a:ext cx="396039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1448" y="6349833"/>
            <a:ext cx="2700266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2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6.png"/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image" Target="../media/image37.png"/><Relationship Id="rId1" Type="http://schemas.openxmlformats.org/officeDocument/2006/relationships/tags" Target="../tags/tag2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customXml" Target="../ink/ink4.xml"/><Relationship Id="rId8" Type="http://schemas.openxmlformats.org/officeDocument/2006/relationships/image" Target="../media/image43.png"/><Relationship Id="rId7" Type="http://schemas.openxmlformats.org/officeDocument/2006/relationships/customXml" Target="../ink/ink3.xml"/><Relationship Id="rId6" Type="http://schemas.openxmlformats.org/officeDocument/2006/relationships/image" Target="../media/image42.png"/><Relationship Id="rId5" Type="http://schemas.openxmlformats.org/officeDocument/2006/relationships/customXml" Target="../ink/ink2.xml"/><Relationship Id="rId4" Type="http://schemas.openxmlformats.org/officeDocument/2006/relationships/image" Target="../media/image41.png"/><Relationship Id="rId32" Type="http://schemas.openxmlformats.org/officeDocument/2006/relationships/slideLayout" Target="../slideLayouts/slideLayout4.xml"/><Relationship Id="rId31" Type="http://schemas.openxmlformats.org/officeDocument/2006/relationships/image" Target="../media/image55.jpeg"/><Relationship Id="rId30" Type="http://schemas.openxmlformats.org/officeDocument/2006/relationships/image" Target="../media/image54.png"/><Relationship Id="rId3" Type="http://schemas.openxmlformats.org/officeDocument/2006/relationships/customXml" Target="../ink/ink1.xml"/><Relationship Id="rId29" Type="http://schemas.openxmlformats.org/officeDocument/2006/relationships/customXml" Target="../ink/ink14.xml"/><Relationship Id="rId28" Type="http://schemas.openxmlformats.org/officeDocument/2006/relationships/image" Target="../media/image53.png"/><Relationship Id="rId27" Type="http://schemas.openxmlformats.org/officeDocument/2006/relationships/customXml" Target="../ink/ink13.xml"/><Relationship Id="rId26" Type="http://schemas.openxmlformats.org/officeDocument/2006/relationships/image" Target="../media/image52.png"/><Relationship Id="rId25" Type="http://schemas.openxmlformats.org/officeDocument/2006/relationships/customXml" Target="../ink/ink12.xml"/><Relationship Id="rId24" Type="http://schemas.openxmlformats.org/officeDocument/2006/relationships/image" Target="../media/image51.png"/><Relationship Id="rId23" Type="http://schemas.openxmlformats.org/officeDocument/2006/relationships/customXml" Target="../ink/ink11.xml"/><Relationship Id="rId22" Type="http://schemas.openxmlformats.org/officeDocument/2006/relationships/image" Target="../media/image50.png"/><Relationship Id="rId21" Type="http://schemas.openxmlformats.org/officeDocument/2006/relationships/customXml" Target="../ink/ink10.xml"/><Relationship Id="rId20" Type="http://schemas.openxmlformats.org/officeDocument/2006/relationships/image" Target="../media/image49.png"/><Relationship Id="rId2" Type="http://schemas.openxmlformats.org/officeDocument/2006/relationships/image" Target="../media/image40.jpeg"/><Relationship Id="rId19" Type="http://schemas.openxmlformats.org/officeDocument/2006/relationships/customXml" Target="../ink/ink9.xml"/><Relationship Id="rId18" Type="http://schemas.openxmlformats.org/officeDocument/2006/relationships/image" Target="../media/image48.png"/><Relationship Id="rId17" Type="http://schemas.openxmlformats.org/officeDocument/2006/relationships/customXml" Target="../ink/ink8.xml"/><Relationship Id="rId16" Type="http://schemas.openxmlformats.org/officeDocument/2006/relationships/image" Target="../media/image47.png"/><Relationship Id="rId15" Type="http://schemas.openxmlformats.org/officeDocument/2006/relationships/customXml" Target="../ink/ink7.xml"/><Relationship Id="rId14" Type="http://schemas.openxmlformats.org/officeDocument/2006/relationships/image" Target="../media/image46.png"/><Relationship Id="rId13" Type="http://schemas.openxmlformats.org/officeDocument/2006/relationships/customXml" Target="../ink/ink6.xml"/><Relationship Id="rId12" Type="http://schemas.openxmlformats.org/officeDocument/2006/relationships/image" Target="../media/image45.png"/><Relationship Id="rId11" Type="http://schemas.openxmlformats.org/officeDocument/2006/relationships/customXml" Target="../ink/ink5.xml"/><Relationship Id="rId10" Type="http://schemas.openxmlformats.org/officeDocument/2006/relationships/image" Target="../media/image44.png"/><Relationship Id="rId1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218.xml"/><Relationship Id="rId2" Type="http://schemas.openxmlformats.org/officeDocument/2006/relationships/image" Target="../media/image4.png"/><Relationship Id="rId1" Type="http://schemas.openxmlformats.org/officeDocument/2006/relationships/tags" Target="../tags/tag2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5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4648" y="0"/>
            <a:ext cx="9018587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35" y="193040"/>
            <a:ext cx="3107055" cy="7042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3550" y="1430020"/>
            <a:ext cx="115404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盈建科</a:t>
            </a:r>
            <a:r>
              <a:rPr lang="en-US" altLang="zh-CN" sz="44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V5.0</a:t>
            </a: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抢先版楼板舒适度分析</a:t>
            </a:r>
            <a:r>
              <a:rPr lang="en-US" altLang="zh-CN" sz="44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精品班</a:t>
            </a:r>
            <a:endParaRPr lang="en-US" altLang="zh-C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54089" y="6115697"/>
            <a:ext cx="36436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zh-CN" altLang="en-US" sz="1600" b="1" noProof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北京盈建科软件股份有限公司</a:t>
            </a:r>
            <a:endParaRPr lang="en-US" altLang="zh-CN" sz="1600" b="1" noProof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altLang="zh-CN" sz="1600" b="1" noProof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Beijing YJK Building Software Co., Ltd</a:t>
            </a:r>
            <a:endParaRPr lang="en-US" altLang="zh-CN" sz="1600" b="1" noProof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335" y="4394200"/>
            <a:ext cx="1090930" cy="10712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26530" y="5518150"/>
            <a:ext cx="17970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685800" fontAlgn="auto">
              <a:spcBef>
                <a:spcPts val="400"/>
              </a:spcBef>
              <a:spcAft>
                <a:spcPts val="400"/>
              </a:spcAft>
            </a:pPr>
            <a:r>
              <a:rPr lang="en-US" b="1" dirty="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inpin heiti" panose="00000500000000000000" pitchFamily="2" charset="-122"/>
              </a:rPr>
              <a:t>YJK V5.0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inpin heiti" panose="00000500000000000000" pitchFamily="2" charset="-122"/>
              </a:rPr>
              <a:t>抢先版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  <a:sym typeface="inpin heiti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7545" y="2957830"/>
            <a:ext cx="94964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案例实操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1——</a:t>
            </a:r>
            <a:r>
              <a:rPr 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住宅、医院、酒店、幼儿园</a:t>
            </a:r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等使用类别楼盖</a:t>
            </a:r>
            <a:endParaRPr lang="en-US" sz="2800" b="1">
              <a:solidFill>
                <a:srgbClr val="FF0000"/>
              </a:solidFill>
              <a:latin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在</a:t>
            </a:r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行走激励下楼板舒适度分析</a:t>
            </a:r>
            <a:endParaRPr lang="en-US" altLang="en-US" sz="2800" b="1">
              <a:solidFill>
                <a:srgbClr val="FF0000"/>
              </a:solidFill>
              <a:latin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017905" y="0"/>
            <a:ext cx="7004050" cy="73723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以行走激励为主的楼盖结构舒适度评价标准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990600"/>
            <a:ext cx="616839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017905" y="0"/>
            <a:ext cx="7004050" cy="73723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应该取几？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1018540"/>
            <a:ext cx="5121910" cy="2638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5" y="3588385"/>
            <a:ext cx="5102860" cy="1256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6535" y="4958715"/>
            <a:ext cx="1186751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zh-CN" b="1">
                <a:solidFill>
                  <a:srgbClr val="FF0000"/>
                </a:solidFill>
              </a:rPr>
              <a:t>n</a:t>
            </a:r>
            <a:r>
              <a:rPr lang="zh-CN" altLang="en-US" b="1">
                <a:solidFill>
                  <a:srgbClr val="FF0000"/>
                </a:solidFill>
              </a:rPr>
              <a:t>取不同值是类似于扫频的过程，所以在用</a:t>
            </a:r>
            <a:r>
              <a:rPr lang="en-US" altLang="zh-CN" b="1">
                <a:solidFill>
                  <a:srgbClr val="FF0000"/>
                </a:solidFill>
              </a:rPr>
              <a:t>YJK</a:t>
            </a:r>
            <a:r>
              <a:rPr lang="zh-CN" altLang="en-US" b="1">
                <a:solidFill>
                  <a:srgbClr val="FF0000"/>
                </a:solidFill>
              </a:rPr>
              <a:t>计算时，需要将</a:t>
            </a:r>
            <a:r>
              <a:rPr lang="en-US" altLang="zh-CN" b="1">
                <a:solidFill>
                  <a:srgbClr val="FF0000"/>
                </a:solidFill>
              </a:rPr>
              <a:t>n</a:t>
            </a:r>
            <a:r>
              <a:rPr lang="zh-CN" altLang="en-US" b="1">
                <a:solidFill>
                  <a:srgbClr val="FF0000"/>
                </a:solidFill>
              </a:rPr>
              <a:t>取</a:t>
            </a: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、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、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，分别建立不同的工况计算峰值加速度，取包络。</a:t>
            </a:r>
            <a:endParaRPr lang="zh-CN" altLang="en-US" b="1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b="1">
                <a:solidFill>
                  <a:srgbClr val="FF0000"/>
                </a:solidFill>
              </a:rPr>
              <a:t>可能存在</a:t>
            </a:r>
            <a:r>
              <a:rPr lang="en-US" altLang="zh-CN" b="1">
                <a:solidFill>
                  <a:srgbClr val="FF0000"/>
                </a:solidFill>
              </a:rPr>
              <a:t>n</a:t>
            </a:r>
            <a:r>
              <a:rPr lang="zh-CN" altLang="en-US" b="1">
                <a:solidFill>
                  <a:srgbClr val="FF0000"/>
                </a:solidFill>
              </a:rPr>
              <a:t>取</a:t>
            </a: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、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、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时，</a:t>
            </a:r>
            <a:r>
              <a:rPr lang="en-US" altLang="zh-CN" b="1">
                <a:solidFill>
                  <a:srgbClr val="FF0000"/>
                </a:solidFill>
              </a:rPr>
              <a:t>f1’</a:t>
            </a:r>
            <a:r>
              <a:rPr lang="zh-CN" altLang="en-US" b="1">
                <a:solidFill>
                  <a:srgbClr val="FF0000"/>
                </a:solidFill>
              </a:rPr>
              <a:t>是同一个数值的情况。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65" y="1414780"/>
            <a:ext cx="5521325" cy="21736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5915" y="847090"/>
            <a:ext cx="112401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/>
              <a:t>例</a:t>
            </a:r>
            <a:r>
              <a:rPr lang="en-US" altLang="zh-CN" sz="1600" b="1"/>
              <a:t>1</a:t>
            </a:r>
            <a:r>
              <a:rPr lang="zh-CN" altLang="en-US" sz="1600" b="1"/>
              <a:t>：某住宅项目第</a:t>
            </a:r>
            <a:r>
              <a:rPr lang="en-US" altLang="zh-CN" sz="1600" b="1"/>
              <a:t>4</a:t>
            </a:r>
            <a:r>
              <a:rPr lang="zh-CN" altLang="en-US" sz="1600" b="1"/>
              <a:t>层需要计算行走激励下的楼板舒适度分析。</a:t>
            </a:r>
            <a:endParaRPr lang="zh-CN" altLang="en-US" sz="16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" y="1215390"/>
            <a:ext cx="3846195" cy="21024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45960" y="3140710"/>
            <a:ext cx="4853940" cy="2445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/>
              <a:t>f1=6.73874Hz</a:t>
            </a:r>
            <a:endParaRPr lang="en-US" altLang="zh-CN"/>
          </a:p>
          <a:p>
            <a:pPr algn="l">
              <a:lnSpc>
                <a:spcPct val="150000"/>
              </a:lnSpc>
            </a:pPr>
            <a:r>
              <a:rPr lang="en-US" altLang="zh-CN"/>
              <a:t>n=1</a:t>
            </a:r>
            <a:r>
              <a:rPr lang="zh-CN" altLang="en-US"/>
              <a:t>时，</a:t>
            </a:r>
            <a:r>
              <a:rPr lang="en-US" altLang="zh-CN"/>
              <a:t>f1/1</a:t>
            </a:r>
            <a:r>
              <a:rPr lang="zh-CN" altLang="en-US"/>
              <a:t>＞</a:t>
            </a:r>
            <a:r>
              <a:rPr lang="en-US" altLang="zh-CN"/>
              <a:t>2.2</a:t>
            </a:r>
            <a:r>
              <a:rPr lang="zh-CN" altLang="en-US"/>
              <a:t>，所以</a:t>
            </a:r>
            <a:r>
              <a:rPr lang="en-US" altLang="zh-CN"/>
              <a:t>f1’=2.2</a:t>
            </a:r>
            <a:endParaRPr lang="en-US" altLang="zh-CN"/>
          </a:p>
          <a:p>
            <a:pPr algn="l">
              <a:lnSpc>
                <a:spcPct val="150000"/>
              </a:lnSpc>
            </a:pPr>
            <a:r>
              <a:rPr lang="en-US" altLang="zh-CN">
                <a:sym typeface="+mn-ea"/>
              </a:rPr>
              <a:t>n=2</a:t>
            </a:r>
            <a:r>
              <a:rPr lang="zh-CN" altLang="en-US">
                <a:sym typeface="+mn-ea"/>
              </a:rPr>
              <a:t>时，</a:t>
            </a:r>
            <a:r>
              <a:rPr lang="en-US" altLang="zh-CN">
                <a:sym typeface="+mn-ea"/>
              </a:rPr>
              <a:t>f1/2</a:t>
            </a:r>
            <a:r>
              <a:rPr lang="zh-CN" altLang="en-US">
                <a:sym typeface="+mn-ea"/>
              </a:rPr>
              <a:t>＞</a:t>
            </a:r>
            <a:r>
              <a:rPr lang="en-US" altLang="zh-CN">
                <a:sym typeface="+mn-ea"/>
              </a:rPr>
              <a:t>2.2</a:t>
            </a:r>
            <a:r>
              <a:rPr lang="zh-CN" altLang="en-US">
                <a:sym typeface="+mn-ea"/>
              </a:rPr>
              <a:t>，所以</a:t>
            </a:r>
            <a:r>
              <a:rPr lang="en-US" altLang="zh-CN">
                <a:sym typeface="+mn-ea"/>
              </a:rPr>
              <a:t>f1’=2.2</a:t>
            </a:r>
            <a:endParaRPr lang="en-US" altLang="zh-CN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/>
              <a:t>n=3</a:t>
            </a:r>
            <a:r>
              <a:rPr lang="zh-CN" altLang="en-US"/>
              <a:t>时，</a:t>
            </a:r>
            <a:r>
              <a:rPr lang="en-US" altLang="zh-CN"/>
              <a:t>f1/3</a:t>
            </a:r>
            <a:r>
              <a:rPr lang="zh-CN" altLang="en-US">
                <a:sym typeface="+mn-ea"/>
              </a:rPr>
              <a:t>＞</a:t>
            </a:r>
            <a:r>
              <a:rPr lang="en-US" altLang="zh-CN">
                <a:sym typeface="+mn-ea"/>
              </a:rPr>
              <a:t>2.2</a:t>
            </a:r>
            <a:r>
              <a:rPr lang="zh-CN" altLang="en-US">
                <a:sym typeface="+mn-ea"/>
              </a:rPr>
              <a:t>，所以</a:t>
            </a:r>
            <a:r>
              <a:rPr lang="en-US" altLang="zh-CN">
                <a:sym typeface="+mn-ea"/>
              </a:rPr>
              <a:t>f1’=2.2</a:t>
            </a:r>
            <a:endParaRPr lang="en-US" altLang="zh-CN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所以只需要计算</a:t>
            </a:r>
            <a:r>
              <a:rPr lang="en-US" altLang="zh-CN">
                <a:sym typeface="+mn-ea"/>
              </a:rPr>
              <a:t>f1’=2.2</a:t>
            </a:r>
            <a:r>
              <a:rPr lang="zh-CN" altLang="en-US">
                <a:sym typeface="+mn-ea"/>
              </a:rPr>
              <a:t>一种情况即可。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535" y="898525"/>
            <a:ext cx="5101590" cy="20085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30" y="3451860"/>
            <a:ext cx="4816475" cy="33216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370070" y="1769745"/>
            <a:ext cx="1847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f1=6.73874Hz</a:t>
            </a:r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35915" y="847090"/>
            <a:ext cx="112401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/>
              <a:t>例</a:t>
            </a:r>
            <a:r>
              <a:rPr lang="en-US" altLang="zh-CN" sz="1600" b="1"/>
              <a:t>1</a:t>
            </a:r>
            <a:r>
              <a:rPr lang="zh-CN" altLang="en-US" sz="1600" b="1"/>
              <a:t>：某医院项目第</a:t>
            </a:r>
            <a:r>
              <a:rPr lang="en-US" altLang="zh-CN" sz="1600" b="1"/>
              <a:t>4</a:t>
            </a:r>
            <a:r>
              <a:rPr lang="zh-CN" altLang="en-US" sz="1600" b="1"/>
              <a:t>层需要计算行走激励下的楼板舒适度分析。</a:t>
            </a:r>
            <a:endParaRPr lang="zh-CN" altLang="en-US" sz="1600" b="1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8155" y="1261110"/>
            <a:ext cx="5185410" cy="2453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1805" y="1261110"/>
            <a:ext cx="5185410" cy="24536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091430" y="3282950"/>
            <a:ext cx="1847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f1=4.83155Hz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47535" y="898525"/>
            <a:ext cx="5101590" cy="20085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45960" y="3140710"/>
            <a:ext cx="4853940" cy="2445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/>
              <a:t>f1=4.83155Hz</a:t>
            </a:r>
            <a:endParaRPr lang="en-US" altLang="zh-CN"/>
          </a:p>
          <a:p>
            <a:pPr algn="l">
              <a:lnSpc>
                <a:spcPct val="150000"/>
              </a:lnSpc>
            </a:pPr>
            <a:r>
              <a:rPr lang="en-US" altLang="zh-CN"/>
              <a:t>n=1</a:t>
            </a:r>
            <a:r>
              <a:rPr lang="zh-CN" altLang="en-US"/>
              <a:t>时，</a:t>
            </a:r>
            <a:r>
              <a:rPr lang="en-US" altLang="zh-CN"/>
              <a:t>f1/1</a:t>
            </a:r>
            <a:r>
              <a:rPr lang="zh-CN" altLang="en-US"/>
              <a:t>＞</a:t>
            </a:r>
            <a:r>
              <a:rPr lang="en-US" altLang="zh-CN"/>
              <a:t>2.2</a:t>
            </a:r>
            <a:r>
              <a:rPr lang="zh-CN" altLang="en-US"/>
              <a:t>，所以</a:t>
            </a:r>
            <a:r>
              <a:rPr lang="en-US" altLang="zh-CN"/>
              <a:t>f1’=2.2</a:t>
            </a:r>
            <a:endParaRPr lang="en-US" altLang="zh-CN"/>
          </a:p>
          <a:p>
            <a:pPr algn="l">
              <a:lnSpc>
                <a:spcPct val="150000"/>
              </a:lnSpc>
            </a:pPr>
            <a:r>
              <a:rPr lang="en-US" altLang="zh-CN">
                <a:sym typeface="+mn-ea"/>
              </a:rPr>
              <a:t>n=2</a:t>
            </a:r>
            <a:r>
              <a:rPr lang="zh-CN" altLang="en-US">
                <a:sym typeface="+mn-ea"/>
              </a:rPr>
              <a:t>时，</a:t>
            </a:r>
            <a:r>
              <a:rPr lang="en-US" altLang="zh-CN">
                <a:sym typeface="+mn-ea"/>
              </a:rPr>
              <a:t>f1/2</a:t>
            </a:r>
            <a:r>
              <a:rPr lang="zh-CN" altLang="en-US">
                <a:sym typeface="+mn-ea"/>
              </a:rPr>
              <a:t>＞</a:t>
            </a:r>
            <a:r>
              <a:rPr lang="en-US" altLang="zh-CN">
                <a:sym typeface="+mn-ea"/>
              </a:rPr>
              <a:t>2.2</a:t>
            </a:r>
            <a:r>
              <a:rPr lang="zh-CN" altLang="en-US">
                <a:sym typeface="+mn-ea"/>
              </a:rPr>
              <a:t>，所以</a:t>
            </a:r>
            <a:r>
              <a:rPr lang="en-US" altLang="zh-CN">
                <a:sym typeface="+mn-ea"/>
              </a:rPr>
              <a:t>f1’=2.2</a:t>
            </a:r>
            <a:endParaRPr lang="en-US" altLang="zh-CN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/>
              <a:t>n=3</a:t>
            </a:r>
            <a:r>
              <a:rPr lang="zh-CN" altLang="en-US"/>
              <a:t>时，</a:t>
            </a:r>
            <a:r>
              <a:rPr lang="en-US" altLang="zh-CN"/>
              <a:t>f1/3</a:t>
            </a:r>
            <a:r>
              <a:rPr lang="en-US">
                <a:sym typeface="+mn-ea"/>
              </a:rPr>
              <a:t>=1.61</a:t>
            </a:r>
            <a:r>
              <a:rPr lang="zh-CN" altLang="en-US">
                <a:sym typeface="+mn-ea"/>
              </a:rPr>
              <a:t>，所以</a:t>
            </a:r>
            <a:r>
              <a:rPr lang="en-US" altLang="zh-CN">
                <a:sym typeface="+mn-ea"/>
              </a:rPr>
              <a:t>f1’=1.61</a:t>
            </a:r>
            <a:endParaRPr lang="en-US" altLang="zh-CN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所以需要计算</a:t>
            </a:r>
            <a:r>
              <a:rPr lang="en-US" altLang="zh-CN">
                <a:sym typeface="+mn-ea"/>
              </a:rPr>
              <a:t>f1’=2.2</a:t>
            </a:r>
            <a:r>
              <a:rPr lang="zh-CN" altLang="en-US">
                <a:sym typeface="+mn-ea"/>
              </a:rPr>
              <a:t>和</a:t>
            </a:r>
            <a:r>
              <a:rPr lang="en-US" altLang="zh-CN">
                <a:sym typeface="+mn-ea"/>
              </a:rPr>
              <a:t>f1’=1.61</a:t>
            </a:r>
            <a:r>
              <a:rPr lang="zh-CN" altLang="en-US">
                <a:sym typeface="+mn-ea"/>
              </a:rPr>
              <a:t>两种情况。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26490" y="73025"/>
            <a:ext cx="2609850" cy="59182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017905" y="0"/>
            <a:ext cx="424434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YJK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楼板舒适度分析流程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5" name="Straight Connector 101"/>
          <p:cNvCxnSpPr/>
          <p:nvPr/>
        </p:nvCxnSpPr>
        <p:spPr>
          <a:xfrm flipH="1">
            <a:off x="2599690" y="3931285"/>
            <a:ext cx="2392045" cy="95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Callout 133"/>
          <p:cNvSpPr/>
          <p:nvPr/>
        </p:nvSpPr>
        <p:spPr>
          <a:xfrm>
            <a:off x="2471420" y="2721610"/>
            <a:ext cx="2583815" cy="1045210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v01"/>
          <p:cNvSpPr>
            <a:spLocks noChangeAspect="1"/>
          </p:cNvSpPr>
          <p:nvPr/>
        </p:nvSpPr>
        <p:spPr>
          <a:xfrm>
            <a:off x="3604451" y="3825359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13" name="Straight Connector 141"/>
          <p:cNvCxnSpPr/>
          <p:nvPr/>
        </p:nvCxnSpPr>
        <p:spPr>
          <a:xfrm flipH="1">
            <a:off x="5182870" y="3926205"/>
            <a:ext cx="2197735" cy="95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v01"/>
          <p:cNvSpPr>
            <a:spLocks noChangeAspect="1"/>
          </p:cNvSpPr>
          <p:nvPr/>
        </p:nvSpPr>
        <p:spPr>
          <a:xfrm>
            <a:off x="5972388" y="3820279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16" name="Straight Connector 149"/>
          <p:cNvCxnSpPr/>
          <p:nvPr/>
        </p:nvCxnSpPr>
        <p:spPr>
          <a:xfrm flipH="1">
            <a:off x="7489190" y="3916680"/>
            <a:ext cx="2214245" cy="95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Callout 152"/>
          <p:cNvSpPr/>
          <p:nvPr/>
        </p:nvSpPr>
        <p:spPr>
          <a:xfrm>
            <a:off x="7421880" y="2992120"/>
            <a:ext cx="1736090" cy="753110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ev01"/>
          <p:cNvSpPr>
            <a:spLocks noChangeAspect="1"/>
          </p:cNvSpPr>
          <p:nvPr/>
        </p:nvSpPr>
        <p:spPr>
          <a:xfrm>
            <a:off x="8163698" y="3825359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26" name="Straight Connector 141"/>
          <p:cNvCxnSpPr/>
          <p:nvPr/>
        </p:nvCxnSpPr>
        <p:spPr>
          <a:xfrm flipH="1">
            <a:off x="217170" y="3931285"/>
            <a:ext cx="2254250" cy="95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Callout 144"/>
          <p:cNvSpPr/>
          <p:nvPr/>
        </p:nvSpPr>
        <p:spPr>
          <a:xfrm flipV="1">
            <a:off x="151765" y="4125595"/>
            <a:ext cx="2216150" cy="12553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ev01"/>
          <p:cNvSpPr>
            <a:spLocks noChangeAspect="1"/>
          </p:cNvSpPr>
          <p:nvPr/>
        </p:nvSpPr>
        <p:spPr>
          <a:xfrm>
            <a:off x="1103660" y="3787259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60375" y="4319905"/>
            <a:ext cx="1715770" cy="398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定义计算参数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421880" y="3020695"/>
            <a:ext cx="1735455" cy="6140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定义荷载轨迹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（节点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均布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路径）</a:t>
            </a:r>
            <a:endParaRPr lang="zh-CN" altLang="en-US" sz="14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22220" y="2753995"/>
            <a:ext cx="2482850" cy="829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选择舒适度计算楼层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（是否考虑多层模型、横向振动）</a:t>
            </a:r>
            <a:endParaRPr lang="zh-CN" altLang="en-US" sz="12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1765" y="4681855"/>
            <a:ext cx="2085340" cy="65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网格尺寸、阻尼比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频率限值、时程类型等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Sev01"/>
          <p:cNvSpPr>
            <a:spLocks noChangeAspect="1"/>
          </p:cNvSpPr>
          <p:nvPr/>
        </p:nvSpPr>
        <p:spPr>
          <a:xfrm>
            <a:off x="798830" y="2839085"/>
            <a:ext cx="862330" cy="8623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FontAwesome" pitchFamily="2" charset="0"/>
              </a:rPr>
              <a:t>1</a:t>
            </a:r>
            <a:endParaRPr lang="en-US" sz="4000" dirty="0">
              <a:solidFill>
                <a:srgbClr val="FF0000"/>
              </a:solidFill>
              <a:latin typeface="FontAwesome" pitchFamily="2" charset="0"/>
            </a:endParaRPr>
          </a:p>
        </p:txBody>
      </p:sp>
      <p:sp>
        <p:nvSpPr>
          <p:cNvPr id="23" name="Sev01"/>
          <p:cNvSpPr>
            <a:spLocks noChangeAspect="1"/>
          </p:cNvSpPr>
          <p:nvPr/>
        </p:nvSpPr>
        <p:spPr>
          <a:xfrm>
            <a:off x="3300095" y="4176395"/>
            <a:ext cx="862330" cy="8623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FontAwesome" pitchFamily="2" charset="0"/>
              </a:rPr>
              <a:t>2</a:t>
            </a:r>
            <a:endParaRPr lang="en-US" sz="4000" dirty="0">
              <a:solidFill>
                <a:srgbClr val="FF0000"/>
              </a:solidFill>
              <a:latin typeface="FontAwesome" pitchFamily="2" charset="0"/>
            </a:endParaRPr>
          </a:p>
        </p:txBody>
      </p:sp>
      <p:sp>
        <p:nvSpPr>
          <p:cNvPr id="24" name="Sev01"/>
          <p:cNvSpPr>
            <a:spLocks noChangeAspect="1"/>
          </p:cNvSpPr>
          <p:nvPr/>
        </p:nvSpPr>
        <p:spPr>
          <a:xfrm>
            <a:off x="5666105" y="2882900"/>
            <a:ext cx="862330" cy="8623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FontAwesome" pitchFamily="2" charset="0"/>
              </a:rPr>
              <a:t>3</a:t>
            </a:r>
            <a:endParaRPr lang="en-US" sz="4000" dirty="0">
              <a:solidFill>
                <a:srgbClr val="FF0000"/>
              </a:solidFill>
              <a:latin typeface="FontAwesome" pitchFamily="2" charset="0"/>
            </a:endParaRPr>
          </a:p>
        </p:txBody>
      </p:sp>
      <p:sp>
        <p:nvSpPr>
          <p:cNvPr id="25" name="Sev01"/>
          <p:cNvSpPr>
            <a:spLocks noChangeAspect="1"/>
          </p:cNvSpPr>
          <p:nvPr/>
        </p:nvSpPr>
        <p:spPr>
          <a:xfrm>
            <a:off x="7858125" y="4162425"/>
            <a:ext cx="862330" cy="8623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FontAwesome" pitchFamily="2" charset="0"/>
              </a:rPr>
              <a:t>4</a:t>
            </a:r>
            <a:endParaRPr lang="en-US" sz="4000" dirty="0">
              <a:solidFill>
                <a:srgbClr val="FF0000"/>
              </a:solidFill>
              <a:latin typeface="FontAwesome" pitchFamily="2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90" y="938530"/>
            <a:ext cx="7715250" cy="1095375"/>
          </a:xfrm>
          <a:prstGeom prst="rect">
            <a:avLst/>
          </a:prstGeom>
        </p:spPr>
      </p:pic>
      <p:cxnSp>
        <p:nvCxnSpPr>
          <p:cNvPr id="30" name="直接箭头连接符 29"/>
          <p:cNvCxnSpPr/>
          <p:nvPr/>
        </p:nvCxnSpPr>
        <p:spPr>
          <a:xfrm>
            <a:off x="5067300" y="4034790"/>
            <a:ext cx="0" cy="1297305"/>
          </a:xfrm>
          <a:prstGeom prst="straightConnector1">
            <a:avLst/>
          </a:prstGeom>
          <a:ln w="69850" cmpd="sng">
            <a:solidFill>
              <a:srgbClr val="92D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3604260" y="5375910"/>
            <a:ext cx="2881630" cy="9220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程序自动计算特征值分析</a:t>
            </a:r>
            <a:endParaRPr lang="zh-CN" altLang="en-US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可查看模态、频率结果</a:t>
            </a:r>
            <a:endParaRPr lang="zh-CN" altLang="en-US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Down Arrow Callout 144"/>
          <p:cNvSpPr/>
          <p:nvPr/>
        </p:nvSpPr>
        <p:spPr>
          <a:xfrm flipV="1">
            <a:off x="5182870" y="4185285"/>
            <a:ext cx="2406650" cy="49212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文本框 49"/>
          <p:cNvSpPr txBox="1"/>
          <p:nvPr/>
        </p:nvSpPr>
        <p:spPr>
          <a:xfrm>
            <a:off x="5283200" y="4245610"/>
            <a:ext cx="23012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定义时程激励函数</a:t>
            </a:r>
            <a:endParaRPr 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2" name="Straight Connector 149"/>
          <p:cNvCxnSpPr/>
          <p:nvPr/>
        </p:nvCxnSpPr>
        <p:spPr>
          <a:xfrm flipH="1">
            <a:off x="9833610" y="3921760"/>
            <a:ext cx="2214245" cy="95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wn Arrow Callout 152"/>
          <p:cNvSpPr/>
          <p:nvPr/>
        </p:nvSpPr>
        <p:spPr>
          <a:xfrm rot="10800000">
            <a:off x="10026650" y="4156710"/>
            <a:ext cx="2047875" cy="88201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Sev01"/>
          <p:cNvSpPr>
            <a:spLocks noChangeAspect="1"/>
          </p:cNvSpPr>
          <p:nvPr/>
        </p:nvSpPr>
        <p:spPr>
          <a:xfrm>
            <a:off x="11634608" y="375614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0166350" y="4263390"/>
            <a:ext cx="1786890" cy="7067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生成数据</a:t>
            </a: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动力时程计算</a:t>
            </a:r>
            <a:endParaRPr lang="zh-CN" altLang="en-US" sz="14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Sev01"/>
          <p:cNvSpPr>
            <a:spLocks noChangeAspect="1"/>
          </p:cNvSpPr>
          <p:nvPr/>
        </p:nvSpPr>
        <p:spPr>
          <a:xfrm>
            <a:off x="11329670" y="2839085"/>
            <a:ext cx="862330" cy="8623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FontAwesome" pitchFamily="2" charset="0"/>
              </a:rPr>
              <a:t>6</a:t>
            </a:r>
            <a:endParaRPr lang="en-US" sz="4000" dirty="0">
              <a:solidFill>
                <a:srgbClr val="FF0000"/>
              </a:solidFill>
              <a:latin typeface="FontAwesome" pitchFamily="2" charset="0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12047855" y="3940810"/>
            <a:ext cx="6985" cy="1352550"/>
          </a:xfrm>
          <a:prstGeom prst="straightConnector1">
            <a:avLst/>
          </a:prstGeom>
          <a:ln w="69850" cmpd="sng">
            <a:solidFill>
              <a:srgbClr val="92D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0024110" y="5302885"/>
            <a:ext cx="2167890" cy="9220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查看加速度结果</a:t>
            </a:r>
            <a:endParaRPr lang="zh-CN" altLang="en-US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一键生成计算书</a:t>
            </a:r>
            <a:endParaRPr lang="zh-CN" altLang="en-US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21055" y="1118235"/>
            <a:ext cx="489585" cy="773430"/>
          </a:xfrm>
          <a:prstGeom prst="rect">
            <a:avLst/>
          </a:prstGeom>
          <a:noFill/>
          <a:ln w="28575" cmpd="sng">
            <a:solidFill>
              <a:srgbClr val="CB2B2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859790" y="203390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CN" altLang="en-US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356360" y="1126490"/>
            <a:ext cx="953770" cy="773430"/>
          </a:xfrm>
          <a:prstGeom prst="rect">
            <a:avLst/>
          </a:prstGeom>
          <a:noFill/>
          <a:ln w="28575" cmpd="sng">
            <a:solidFill>
              <a:srgbClr val="CB2B2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1627505" y="201358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CN" altLang="en-US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707005" y="1126490"/>
            <a:ext cx="593725" cy="773430"/>
          </a:xfrm>
          <a:prstGeom prst="rect">
            <a:avLst/>
          </a:prstGeom>
          <a:noFill/>
          <a:ln w="28575" cmpd="sng">
            <a:solidFill>
              <a:srgbClr val="CB2B2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2797810" y="201358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Calibri" panose="020F0502020204030204" charset="0"/>
              </a:rPr>
              <a:t>③</a:t>
            </a:r>
            <a:endParaRPr lang="zh-CN" altLang="en-US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51" name="Down Arrow Callout 152"/>
          <p:cNvSpPr/>
          <p:nvPr/>
        </p:nvSpPr>
        <p:spPr>
          <a:xfrm>
            <a:off x="9336405" y="2992120"/>
            <a:ext cx="1736090" cy="7092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dirty="0"/>
          </a:p>
        </p:txBody>
      </p:sp>
      <p:sp>
        <p:nvSpPr>
          <p:cNvPr id="52" name="文本框 51"/>
          <p:cNvSpPr txBox="1"/>
          <p:nvPr/>
        </p:nvSpPr>
        <p:spPr>
          <a:xfrm>
            <a:off x="9337040" y="3070860"/>
            <a:ext cx="1735455" cy="398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定义荷载工况</a:t>
            </a:r>
            <a:endParaRPr lang="zh-CN" altLang="en-US" sz="14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Sev01"/>
          <p:cNvSpPr>
            <a:spLocks noChangeAspect="1"/>
          </p:cNvSpPr>
          <p:nvPr/>
        </p:nvSpPr>
        <p:spPr>
          <a:xfrm>
            <a:off x="10078223" y="3825359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54" name="Sev01"/>
          <p:cNvSpPr>
            <a:spLocks noChangeAspect="1"/>
          </p:cNvSpPr>
          <p:nvPr/>
        </p:nvSpPr>
        <p:spPr>
          <a:xfrm>
            <a:off x="9773285" y="2013585"/>
            <a:ext cx="862330" cy="8623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 dirty="0">
                <a:solidFill>
                  <a:srgbClr val="FF0000"/>
                </a:solidFill>
                <a:latin typeface="FontAwesome" pitchFamily="2" charset="0"/>
              </a:rPr>
              <a:t>5</a:t>
            </a:r>
            <a:endParaRPr lang="en-US" sz="4000" dirty="0">
              <a:solidFill>
                <a:srgbClr val="FF0000"/>
              </a:solidFill>
              <a:latin typeface="FontAwesome" pitchFamily="2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358515" y="1142365"/>
            <a:ext cx="728345" cy="773430"/>
          </a:xfrm>
          <a:prstGeom prst="rect">
            <a:avLst/>
          </a:prstGeom>
          <a:noFill/>
          <a:ln w="28575" cmpd="sng">
            <a:solidFill>
              <a:srgbClr val="CB2B2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3525520" y="200088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119245" y="1142365"/>
            <a:ext cx="410845" cy="773430"/>
          </a:xfrm>
          <a:prstGeom prst="rect">
            <a:avLst/>
          </a:prstGeom>
          <a:noFill/>
          <a:ln w="28575" cmpd="sng">
            <a:solidFill>
              <a:srgbClr val="CB2B2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4135755" y="200088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547235" y="1184910"/>
            <a:ext cx="508635" cy="68834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6045200" y="1185545"/>
            <a:ext cx="387985" cy="67754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61" idx="2"/>
          </p:cNvCxnSpPr>
          <p:nvPr/>
        </p:nvCxnSpPr>
        <p:spPr>
          <a:xfrm>
            <a:off x="4801870" y="1873250"/>
            <a:ext cx="635" cy="41338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H="1">
            <a:off x="6225540" y="1862455"/>
            <a:ext cx="5080" cy="38989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4794250" y="2252345"/>
            <a:ext cx="1443990" cy="889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5310505" y="228663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⑥</a:t>
            </a:r>
            <a:endParaRPr lang="zh-CN" altLang="en-US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820385" y="0"/>
            <a:ext cx="7999730" cy="73723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瞬态和周期的差别</a:t>
            </a:r>
            <a:endParaRPr lang="zh-CN" sz="28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025" y="1343025"/>
            <a:ext cx="5491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《结构动力学》中关于</a:t>
            </a:r>
            <a:r>
              <a:rPr lang="en-US" altLang="zh-CN" b="1"/>
              <a:t>“</a:t>
            </a:r>
            <a:r>
              <a:rPr lang="zh-CN" altLang="en-US" b="1"/>
              <a:t>具有粘滞阻尼的谐振动</a:t>
            </a:r>
            <a:r>
              <a:rPr lang="en-US" altLang="zh-CN" b="1"/>
              <a:t>”</a:t>
            </a:r>
            <a:r>
              <a:rPr lang="zh-CN" altLang="en-US" b="1"/>
              <a:t>内容</a:t>
            </a:r>
            <a:endParaRPr lang="zh-CN" altLang="en-US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3668" r="4377"/>
          <a:stretch>
            <a:fillRect/>
          </a:stretch>
        </p:blipFill>
        <p:spPr>
          <a:xfrm>
            <a:off x="0" y="1711325"/>
            <a:ext cx="5460365" cy="1704975"/>
          </a:xfrm>
          <a:prstGeom prst="rect">
            <a:avLst/>
          </a:prstGeom>
        </p:spPr>
      </p:pic>
      <p:pic>
        <p:nvPicPr>
          <p:cNvPr id="6" name="图片 5" descr="微信图片_20220728181546"/>
          <p:cNvPicPr>
            <a:picLocks noChangeAspect="1"/>
          </p:cNvPicPr>
          <p:nvPr/>
        </p:nvPicPr>
        <p:blipFill>
          <a:blip r:embed="rId2"/>
          <a:srcRect b="46524"/>
          <a:stretch>
            <a:fillRect/>
          </a:stretch>
        </p:blipFill>
        <p:spPr>
          <a:xfrm>
            <a:off x="155575" y="3147695"/>
            <a:ext cx="5810250" cy="3068955"/>
          </a:xfrm>
          <a:prstGeom prst="rect">
            <a:avLst/>
          </a:prstGeom>
        </p:spPr>
      </p:pic>
      <p:pic>
        <p:nvPicPr>
          <p:cNvPr id="7" name="图片 6" descr="微信图片_20220728181546"/>
          <p:cNvPicPr>
            <a:picLocks noChangeAspect="1"/>
          </p:cNvPicPr>
          <p:nvPr/>
        </p:nvPicPr>
        <p:blipFill>
          <a:blip r:embed="rId2"/>
          <a:srcRect t="53427" r="3577"/>
          <a:stretch>
            <a:fillRect/>
          </a:stretch>
        </p:blipFill>
        <p:spPr>
          <a:xfrm>
            <a:off x="5599430" y="2350135"/>
            <a:ext cx="6584315" cy="31413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9" name="墨迹 8"/>
              <p14:cNvContentPartPr/>
              <p14:nvPr/>
            </p14:nvContentPartPr>
            <p14:xfrm>
              <a:off x="11783695" y="2982595"/>
              <a:ext cx="323850" cy="190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4"/>
            </p:blipFill>
            <p:spPr>
              <a:xfrm>
                <a:off x="11783695" y="2982595"/>
                <a:ext cx="3238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0" name="墨迹 9"/>
              <p14:cNvContentPartPr/>
              <p14:nvPr/>
            </p14:nvContentPartPr>
            <p14:xfrm>
              <a:off x="5789295" y="3242945"/>
              <a:ext cx="1111250" cy="254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6"/>
            </p:blipFill>
            <p:spPr>
              <a:xfrm>
                <a:off x="5789295" y="3242945"/>
                <a:ext cx="11112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11" name="墨迹 10"/>
              <p14:cNvContentPartPr/>
              <p14:nvPr/>
            </p14:nvContentPartPr>
            <p14:xfrm>
              <a:off x="7040245" y="3223895"/>
              <a:ext cx="1270000" cy="127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8"/>
            </p:blipFill>
            <p:spPr>
              <a:xfrm>
                <a:off x="7040245" y="3223895"/>
                <a:ext cx="12700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12" name="墨迹 11"/>
              <p14:cNvContentPartPr/>
              <p14:nvPr/>
            </p14:nvContentPartPr>
            <p14:xfrm>
              <a:off x="5827395" y="3465195"/>
              <a:ext cx="1727200" cy="1905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0"/>
            </p:blipFill>
            <p:spPr>
              <a:xfrm>
                <a:off x="5827395" y="3465195"/>
                <a:ext cx="17272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13" name="墨迹 12"/>
              <p14:cNvContentPartPr/>
              <p14:nvPr/>
            </p14:nvContentPartPr>
            <p14:xfrm>
              <a:off x="1039495" y="2157095"/>
              <a:ext cx="1485900" cy="8890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2"/>
            </p:blipFill>
            <p:spPr>
              <a:xfrm>
                <a:off x="1039495" y="2157095"/>
                <a:ext cx="1485900" cy="88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4" name="墨迹 13"/>
              <p14:cNvContentPartPr/>
              <p14:nvPr/>
            </p14:nvContentPartPr>
            <p14:xfrm>
              <a:off x="1356995" y="3001645"/>
              <a:ext cx="889000" cy="2540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4"/>
            </p:blipFill>
            <p:spPr>
              <a:xfrm>
                <a:off x="1356995" y="3001645"/>
                <a:ext cx="8890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15" name="墨迹 14"/>
              <p14:cNvContentPartPr/>
              <p14:nvPr/>
            </p14:nvContentPartPr>
            <p14:xfrm>
              <a:off x="2519045" y="5827395"/>
              <a:ext cx="254000" cy="1270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6"/>
            </p:blipFill>
            <p:spPr>
              <a:xfrm>
                <a:off x="2519045" y="5827395"/>
                <a:ext cx="2540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16" name="墨迹 15"/>
              <p14:cNvContentPartPr/>
              <p14:nvPr/>
            </p14:nvContentPartPr>
            <p14:xfrm>
              <a:off x="1985645" y="6240145"/>
              <a:ext cx="1409700" cy="5080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8"/>
            </p:blipFill>
            <p:spPr>
              <a:xfrm>
                <a:off x="1985645" y="6240145"/>
                <a:ext cx="140970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17" name="墨迹 16"/>
              <p14:cNvContentPartPr/>
              <p14:nvPr/>
            </p14:nvContentPartPr>
            <p14:xfrm>
              <a:off x="3706495" y="6182995"/>
              <a:ext cx="793750" cy="1905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0"/>
            </p:blipFill>
            <p:spPr>
              <a:xfrm>
                <a:off x="3706495" y="6182995"/>
                <a:ext cx="7937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18" name="墨迹 17"/>
              <p14:cNvContentPartPr/>
              <p14:nvPr/>
            </p14:nvContentPartPr>
            <p14:xfrm>
              <a:off x="9351645" y="2753995"/>
              <a:ext cx="1517650" cy="2540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2"/>
            </p:blipFill>
            <p:spPr>
              <a:xfrm>
                <a:off x="9351645" y="2753995"/>
                <a:ext cx="15176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19" name="墨迹 18"/>
              <p14:cNvContentPartPr/>
              <p14:nvPr/>
            </p14:nvContentPartPr>
            <p14:xfrm>
              <a:off x="11307445" y="2734945"/>
              <a:ext cx="590550" cy="2540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4"/>
            </p:blipFill>
            <p:spPr>
              <a:xfrm>
                <a:off x="11307445" y="2734945"/>
                <a:ext cx="5905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20" name="墨迹 19"/>
              <p14:cNvContentPartPr/>
              <p14:nvPr/>
            </p14:nvContentPartPr>
            <p14:xfrm>
              <a:off x="6494145" y="3662045"/>
              <a:ext cx="1828800" cy="5080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6"/>
            </p:blipFill>
            <p:spPr>
              <a:xfrm>
                <a:off x="6494145" y="3662045"/>
                <a:ext cx="182880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21" name="墨迹 20"/>
              <p14:cNvContentPartPr/>
              <p14:nvPr/>
            </p14:nvContentPartPr>
            <p14:xfrm>
              <a:off x="7421245" y="4138295"/>
              <a:ext cx="469900" cy="2540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8"/>
            </p:blipFill>
            <p:spPr>
              <a:xfrm>
                <a:off x="7421245" y="4138295"/>
                <a:ext cx="4699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22" name="墨迹 21"/>
              <p14:cNvContentPartPr/>
              <p14:nvPr/>
            </p14:nvContentPartPr>
            <p14:xfrm>
              <a:off x="8157845" y="4144645"/>
              <a:ext cx="38100" cy="635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0"/>
            </p:blipFill>
            <p:spPr>
              <a:xfrm>
                <a:off x="8157845" y="4144645"/>
                <a:ext cx="38100" cy="6350"/>
              </a:xfrm>
              <a:prstGeom prst="rect"/>
            </p:spPr>
          </p:pic>
        </mc:Fallback>
      </mc:AlternateContent>
      <p:pic>
        <p:nvPicPr>
          <p:cNvPr id="23" name="图片 22"/>
          <p:cNvPicPr/>
          <p:nvPr/>
        </p:nvPicPr>
        <p:blipFill>
          <a:blip r:embed="rId31"/>
          <a:stretch>
            <a:fillRect/>
          </a:stretch>
        </p:blipFill>
        <p:spPr>
          <a:xfrm>
            <a:off x="5740400" y="1083310"/>
            <a:ext cx="4326890" cy="549338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3" name="矩形 2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4013" y="0"/>
            <a:ext cx="90185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052920" y="2638425"/>
            <a:ext cx="4629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  <a:endParaRPr lang="en-US" altLang="zh-CN" sz="7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968058" y="880745"/>
          <a:ext cx="9511665" cy="454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450"/>
                <a:gridCol w="1196975"/>
                <a:gridCol w="6468110"/>
                <a:gridCol w="786130"/>
              </a:tblGrid>
              <a:tr h="1033780">
                <a:tc gridSpan="4"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3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盈建科</a:t>
                      </a:r>
                      <a:r>
                        <a:rPr lang="en-US" altLang="zh-CN" sz="3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V5.0</a:t>
                      </a:r>
                      <a:r>
                        <a:rPr lang="zh-CN" altLang="en-US" sz="3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抢先版楼板舒适度功能精品班</a:t>
                      </a:r>
                      <a:endParaRPr lang="zh-CN" altLang="en-US" sz="3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 gridSpan="2"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日期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主题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讲师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18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周四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 14:30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盈建科楼板舒适度分析设计软件-LBSSD V5.0抢先版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刘可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8月23日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周二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14:30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案例实操</a:t>
                      </a: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1——</a:t>
                      </a:r>
                      <a:r>
                        <a:rPr lang="zh-CN" sz="12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住宅、医院、酒店、幼儿园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</a:rPr>
                        <a:t>等</a:t>
                      </a: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 panose="020B0503020204020204" charset="-122"/>
                        </a:rPr>
                        <a:t>使用类别楼盖在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</a:rPr>
                        <a:t>行走激励</a:t>
                      </a: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 panose="020B0503020204020204" charset="-122"/>
                        </a:rPr>
                        <a:t>下楼板舒适度分析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刘可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8月25日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周四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14:30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案例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实操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2——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风雨操场、体育场馆等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使用类别楼盖在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有节奏运动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下楼板舒适度分析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吴传鑫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8月26日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周五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14:30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案例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实操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3——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商场、展览厅、剧场等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使用类别楼盖在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行走激励和有节奏运动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下楼板舒适度分析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刘可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8月30日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周二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14:30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案例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实操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4-——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连廊及市内天桥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楼板舒适度分析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刘奕嫔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9月1日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周四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14:30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案例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实操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5——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室内设备振动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楼板舒适度分析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崔焱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9月2日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周五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14:30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楼板舒适度分析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常见问题解答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刘可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椭圆 23"/>
          <p:cNvSpPr/>
          <p:nvPr/>
        </p:nvSpPr>
        <p:spPr>
          <a:xfrm>
            <a:off x="97367" y="2004032"/>
            <a:ext cx="2343028" cy="234302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5400" dirty="0" smtClean="0"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舒适度</a:t>
            </a:r>
            <a:endParaRPr lang="zh-HK" altLang="en-US" sz="5400" dirty="0"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2420713" y="1110627"/>
            <a:ext cx="1294319" cy="2075318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440355" y="3185945"/>
            <a:ext cx="1274677" cy="214129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420711" y="3183484"/>
            <a:ext cx="1667779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3715032" y="2361928"/>
            <a:ext cx="1849096" cy="178648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dirty="0" smtClean="0"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传播途径</a:t>
            </a:r>
            <a:endParaRPr lang="zh-HK" altLang="en-US" sz="3600" dirty="0"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722234" y="511317"/>
            <a:ext cx="63823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zh-CN" altLang="zh-CN" sz="2400" b="1" dirty="0"/>
              <a:t>产生振动的</a:t>
            </a:r>
            <a:r>
              <a:rPr lang="zh-CN" altLang="zh-CN" sz="2400" b="1" dirty="0" smtClean="0"/>
              <a:t>原因，</a:t>
            </a:r>
            <a:r>
              <a:rPr lang="zh-CN" altLang="en-US" sz="2400" b="1" dirty="0" smtClean="0"/>
              <a:t>即</a:t>
            </a:r>
            <a:r>
              <a:rPr lang="zh-CN" altLang="zh-CN" sz="2400" b="1" dirty="0"/>
              <a:t>相应的荷载激励，根据使用功能</a:t>
            </a:r>
            <a:r>
              <a:rPr lang="zh-CN" altLang="zh-CN" sz="2400" b="1" dirty="0" smtClean="0"/>
              <a:t>确定</a:t>
            </a:r>
            <a:r>
              <a:rPr lang="zh-CN" altLang="en-US" sz="2400" b="1" dirty="0" smtClean="0"/>
              <a:t>。</a:t>
            </a:r>
            <a:r>
              <a:rPr lang="zh-CN" altLang="en-US" sz="2400" dirty="0" smtClean="0"/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  <a:sym typeface="+mn-ea"/>
              </a:rPr>
              <a:t>荷载激励的模拟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endParaRPr lang="zh-CN" altLang="en-US" sz="2400" dirty="0" smtClean="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721962" y="2767939"/>
            <a:ext cx="6382371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400" b="1" dirty="0"/>
              <a:t>分析楼层的楼板，即分析和设计的主要对象。</a:t>
            </a:r>
            <a:endParaRPr lang="zh-CN" altLang="zh-CN" sz="2400" b="1" dirty="0"/>
          </a:p>
          <a:p>
            <a:r>
              <a:rPr lang="zh-CN" altLang="en-US" sz="24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楼盖的动力特性</a:t>
            </a:r>
            <a:endParaRPr lang="zh-CN" altLang="en-US" sz="2400" b="1" dirty="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721985" y="4920615"/>
            <a:ext cx="63823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zh-CN" altLang="zh-CN" sz="2400" b="1" dirty="0"/>
              <a:t>楼板上的使用者—决定了楼板在使用阶段是否舒适。 </a:t>
            </a:r>
            <a:r>
              <a:rPr lang="en-US" altLang="zh-CN" sz="2400" dirty="0" smtClean="0"/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舒适度评价标准</a:t>
            </a:r>
            <a:endParaRPr lang="zh-CN" altLang="en-US" sz="2400" b="1" dirty="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715032" y="217386"/>
            <a:ext cx="1849096" cy="178648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dirty="0" smtClean="0"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振源</a:t>
            </a:r>
            <a:endParaRPr lang="zh-HK" altLang="en-US" sz="3600" dirty="0"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715032" y="4642874"/>
            <a:ext cx="1849096" cy="178648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dirty="0" smtClean="0"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振动接受者</a:t>
            </a:r>
            <a:endParaRPr lang="zh-HK" altLang="en-US" sz="3600" dirty="0"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16443" y="1346943"/>
            <a:ext cx="3360245" cy="101473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行走激励；</a:t>
            </a:r>
            <a:endParaRPr lang="zh-CN" altLang="en-US" sz="2000" b="1" dirty="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有节奏运动；</a:t>
            </a:r>
            <a:endParaRPr lang="zh-CN" altLang="en-US" sz="2000" b="1" dirty="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连廊和室内天桥上的荷载；</a:t>
            </a:r>
            <a:endParaRPr lang="zh-CN" altLang="en-US" sz="2000" b="1" dirty="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89318" y="3745219"/>
            <a:ext cx="2298580" cy="7067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混凝土的弹性模量</a:t>
            </a:r>
            <a:endParaRPr lang="zh-CN" altLang="en-US" sz="2000" b="1" dirty="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楼盖阻尼比</a:t>
            </a:r>
            <a:endParaRPr lang="zh-CN" altLang="en-US" sz="2000" b="1" dirty="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2426" y="5893304"/>
            <a:ext cx="2240798" cy="7067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0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、楼盖自振频率；</a:t>
            </a:r>
            <a:endParaRPr lang="zh-CN" altLang="en-US" sz="2000" b="1" dirty="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0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、楼盖加速度；</a:t>
            </a:r>
            <a:endParaRPr lang="zh-CN" altLang="en-US" sz="2000" b="1" dirty="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960" y="0"/>
            <a:ext cx="7999730" cy="73723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舒适度分析三要素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t="-285" r="5150"/>
          <a:stretch>
            <a:fillRect/>
          </a:stretch>
        </p:blipFill>
        <p:spPr>
          <a:xfrm>
            <a:off x="4426585" y="1082675"/>
            <a:ext cx="7508240" cy="55772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3894" y="784225"/>
            <a:ext cx="11276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/>
              <a:t>2020</a:t>
            </a:r>
            <a:r>
              <a:rPr lang="zh-CN" altLang="en-US" sz="1400" b="1" dirty="0"/>
              <a:t>年</a:t>
            </a:r>
            <a:r>
              <a:rPr lang="en-US" altLang="zh-CN" sz="1400" b="1" dirty="0"/>
              <a:t>1</a:t>
            </a:r>
            <a:r>
              <a:rPr lang="zh-CN" altLang="en-US" sz="1400" b="1" dirty="0"/>
              <a:t>月</a:t>
            </a:r>
            <a:r>
              <a:rPr lang="en-US" altLang="zh-CN" sz="1400" b="1" dirty="0"/>
              <a:t>1</a:t>
            </a:r>
            <a:r>
              <a:rPr lang="zh-CN" altLang="en-US" sz="1400" b="1" dirty="0"/>
              <a:t>日起实施的《建筑楼盖结构振动舒适度技术标准》</a:t>
            </a:r>
            <a:r>
              <a:rPr lang="en-US" altLang="zh-CN" sz="1400" b="1" dirty="0"/>
              <a:t>JGJ/T 441-2019</a:t>
            </a:r>
            <a:r>
              <a:rPr lang="zh-CN" altLang="en-US" sz="1400" b="1" dirty="0"/>
              <a:t>对舒适度评价标准作了规定</a:t>
            </a:r>
            <a:r>
              <a:rPr lang="zh-CN" altLang="en-US" sz="1400" b="1" dirty="0" smtClean="0"/>
              <a:t>。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强制性条文须依此标准分析计算</a:t>
            </a:r>
            <a:endParaRPr lang="zh-CN" altLang="en-US" sz="1400" b="1" dirty="0" smtClean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211580"/>
            <a:ext cx="3785235" cy="532003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" name="文本框 1"/>
          <p:cNvSpPr txBox="1"/>
          <p:nvPr/>
        </p:nvSpPr>
        <p:spPr>
          <a:xfrm>
            <a:off x="159198" y="4111513"/>
            <a:ext cx="4326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从右表看出，</a:t>
            </a:r>
            <a:r>
              <a:rPr lang="zh-CN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楼板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舒适度验算成为几乎所有建筑工程结构设计时都需要验算的指标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5975350" y="2061210"/>
            <a:ext cx="494665" cy="5080"/>
          </a:xfrm>
          <a:prstGeom prst="line">
            <a:avLst/>
          </a:prstGeom>
          <a:ln w="28575" cmpd="sng">
            <a:solidFill>
              <a:srgbClr val="CB2B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975350" y="2308860"/>
            <a:ext cx="2707005" cy="7620"/>
          </a:xfrm>
          <a:prstGeom prst="line">
            <a:avLst/>
          </a:prstGeom>
          <a:ln w="28575" cmpd="sng">
            <a:solidFill>
              <a:srgbClr val="CB2B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75350" y="2489835"/>
            <a:ext cx="2363470" cy="1270"/>
          </a:xfrm>
          <a:prstGeom prst="line">
            <a:avLst/>
          </a:prstGeom>
          <a:ln w="28575" cmpd="sng">
            <a:solidFill>
              <a:srgbClr val="CB2B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959350" y="2428875"/>
            <a:ext cx="668020" cy="4445"/>
          </a:xfrm>
          <a:prstGeom prst="line">
            <a:avLst/>
          </a:prstGeom>
          <a:ln w="28575" cmpd="sng">
            <a:solidFill>
              <a:srgbClr val="CB2B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914265" y="5405755"/>
            <a:ext cx="6786880" cy="1125855"/>
          </a:xfrm>
          <a:prstGeom prst="rect">
            <a:avLst/>
          </a:prstGeom>
          <a:noFill/>
          <a:ln w="28575" cmpd="sng">
            <a:solidFill>
              <a:srgbClr val="CB2B2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67960" y="0"/>
            <a:ext cx="7999730" cy="73723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舒适度分析评价标准对比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906110" y="0"/>
            <a:ext cx="7999730" cy="73723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舒适度分析时荷载怎么加？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0" y="1083945"/>
            <a:ext cx="5753100" cy="600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23946"/>
          <a:stretch>
            <a:fillRect/>
          </a:stretch>
        </p:blipFill>
        <p:spPr>
          <a:xfrm>
            <a:off x="297815" y="1623695"/>
            <a:ext cx="3152775" cy="354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" y="3933825"/>
            <a:ext cx="5943600" cy="29241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720" y="737235"/>
            <a:ext cx="5857875" cy="27336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t="7548"/>
          <a:stretch>
            <a:fillRect/>
          </a:stretch>
        </p:blipFill>
        <p:spPr>
          <a:xfrm>
            <a:off x="6252845" y="3470910"/>
            <a:ext cx="5619750" cy="199898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640195" y="3519170"/>
            <a:ext cx="5232400" cy="65024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541135" y="1083945"/>
            <a:ext cx="5431155" cy="589915"/>
          </a:xfrm>
          <a:prstGeom prst="rect">
            <a:avLst/>
          </a:prstGeom>
          <a:noFill/>
          <a:ln w="28575" cmpd="sng">
            <a:solidFill>
              <a:srgbClr val="CB2B2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163955" y="4226560"/>
            <a:ext cx="525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1"/>
                </a:solidFill>
              </a:rPr>
              <a:t>Qq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40195" y="3119120"/>
            <a:ext cx="3618865" cy="351155"/>
          </a:xfrm>
          <a:prstGeom prst="rect">
            <a:avLst/>
          </a:prstGeom>
          <a:noFill/>
          <a:ln w="28575" cmpd="sng">
            <a:solidFill>
              <a:srgbClr val="D720D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998855" y="1365885"/>
            <a:ext cx="855345" cy="1905"/>
          </a:xfrm>
          <a:prstGeom prst="line">
            <a:avLst/>
          </a:prstGeom>
          <a:ln w="28575" cmpd="sng">
            <a:solidFill>
              <a:srgbClr val="D720D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450590" y="1617345"/>
            <a:ext cx="525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DE2ADC"/>
                </a:solidFill>
              </a:rPr>
              <a:t>Gk</a:t>
            </a:r>
            <a:endParaRPr lang="en-US" altLang="zh-CN" b="1">
              <a:solidFill>
                <a:srgbClr val="DE2ADC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21" name="矩形 20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20" y="2234565"/>
            <a:ext cx="5374640" cy="163068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35915" y="1920240"/>
            <a:ext cx="1727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DE2ADC"/>
                </a:solidFill>
              </a:rPr>
              <a:t>3.2.2 </a:t>
            </a:r>
            <a:r>
              <a:rPr lang="zh-CN" altLang="en-US" b="1">
                <a:solidFill>
                  <a:srgbClr val="DE2ADC"/>
                </a:solidFill>
              </a:rPr>
              <a:t>条文说明</a:t>
            </a:r>
            <a:endParaRPr lang="zh-CN" altLang="en-US" b="1">
              <a:solidFill>
                <a:srgbClr val="DE2AD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017905" y="0"/>
            <a:ext cx="6418580" cy="73723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行走激励怎么加？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352550"/>
            <a:ext cx="5378450" cy="32531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" y="4892675"/>
            <a:ext cx="4533900" cy="3276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" y="5220335"/>
            <a:ext cx="4534535" cy="12198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510" y="809625"/>
            <a:ext cx="5393055" cy="202946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46710" y="885190"/>
            <a:ext cx="1770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行走激励函数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5695" y="2983865"/>
            <a:ext cx="4972050" cy="3356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017905" y="0"/>
            <a:ext cx="6418580" cy="73723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行走激励怎么加？</a:t>
            </a:r>
            <a:endParaRPr lang="zh-CN" sz="28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" y="2411730"/>
            <a:ext cx="5510530" cy="561340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645" y="809625"/>
            <a:ext cx="4862830" cy="270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图片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950" y="3658235"/>
            <a:ext cx="4862830" cy="291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t="47660" b="34709"/>
          <a:stretch>
            <a:fillRect/>
          </a:stretch>
        </p:blipFill>
        <p:spPr>
          <a:xfrm>
            <a:off x="412750" y="3075940"/>
            <a:ext cx="5511165" cy="6483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26390" y="3075940"/>
            <a:ext cx="9810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/>
              <a:t>5.3.4-</a:t>
            </a:r>
            <a:endParaRPr lang="en-US" altLang="zh-CN" sz="1400" b="1"/>
          </a:p>
        </p:txBody>
      </p:sp>
      <p:sp>
        <p:nvSpPr>
          <p:cNvPr id="15" name="椭圆 14"/>
          <p:cNvSpPr/>
          <p:nvPr/>
        </p:nvSpPr>
        <p:spPr>
          <a:xfrm>
            <a:off x="10248265" y="1538605"/>
            <a:ext cx="76200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1480165" y="4875530"/>
            <a:ext cx="76200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578225" y="2432050"/>
            <a:ext cx="1200150" cy="2667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88950" y="3430270"/>
            <a:ext cx="1676400" cy="2667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208270" y="3096260"/>
            <a:ext cx="638175" cy="2667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0975" y="1264285"/>
            <a:ext cx="6050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行走激励函数推荐使用单点形式施加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630" y="906780"/>
            <a:ext cx="5800725" cy="8858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" y="2204085"/>
            <a:ext cx="5711825" cy="6273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" y="2831465"/>
            <a:ext cx="5530215" cy="25260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40280" y="1174115"/>
            <a:ext cx="817245" cy="351155"/>
          </a:xfrm>
          <a:prstGeom prst="rect">
            <a:avLst/>
          </a:prstGeom>
          <a:noFill/>
          <a:ln w="28575" cmpd="sng">
            <a:solidFill>
              <a:srgbClr val="D720D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87570" y="2204085"/>
            <a:ext cx="629285" cy="351155"/>
          </a:xfrm>
          <a:prstGeom prst="rect">
            <a:avLst/>
          </a:prstGeom>
          <a:noFill/>
          <a:ln w="28575" cmpd="sng">
            <a:solidFill>
              <a:srgbClr val="D720D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017905" y="0"/>
            <a:ext cx="6418580" cy="73723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楼板的弹性模量和阻尼比怎么考虑？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315" y="1321435"/>
            <a:ext cx="5672455" cy="38354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559550" y="922655"/>
            <a:ext cx="19507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5.3.2 </a:t>
            </a:r>
            <a:r>
              <a:rPr lang="zh-CN" altLang="en-US" sz="2000" b="1">
                <a:solidFill>
                  <a:srgbClr val="FF0000"/>
                </a:solidFill>
              </a:rPr>
              <a:t>条文说明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3330" y="148590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897407" y="96104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1614170"/>
            <a:ext cx="5924550" cy="3629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1482090"/>
            <a:ext cx="6135370" cy="267208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67970" y="2806065"/>
            <a:ext cx="5618480" cy="59944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6198870" y="3021965"/>
            <a:ext cx="5633720" cy="19050"/>
          </a:xfrm>
          <a:prstGeom prst="line">
            <a:avLst/>
          </a:prstGeom>
          <a:ln w="28575" cmpd="sng">
            <a:solidFill>
              <a:srgbClr val="CB2B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0346055" y="2705735"/>
            <a:ext cx="1477645" cy="8890"/>
          </a:xfrm>
          <a:prstGeom prst="line">
            <a:avLst/>
          </a:prstGeom>
          <a:ln w="28575" cmpd="sng">
            <a:solidFill>
              <a:srgbClr val="CB2B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198870" y="3348355"/>
            <a:ext cx="2548255" cy="1905"/>
          </a:xfrm>
          <a:prstGeom prst="line">
            <a:avLst/>
          </a:prstGeom>
          <a:ln w="28575" cmpd="sng">
            <a:solidFill>
              <a:srgbClr val="CB2B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860790" y="3348355"/>
            <a:ext cx="2962910" cy="27940"/>
          </a:xfrm>
          <a:prstGeom prst="line">
            <a:avLst/>
          </a:prstGeom>
          <a:ln w="28575" cmpd="sng">
            <a:solidFill>
              <a:srgbClr val="CB2B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8"/>
          <p:cNvSpPr/>
          <p:nvPr/>
        </p:nvSpPr>
        <p:spPr>
          <a:xfrm>
            <a:off x="6624320" y="3599180"/>
            <a:ext cx="1572260" cy="327025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9594215" y="3925570"/>
            <a:ext cx="2238375" cy="635"/>
          </a:xfrm>
          <a:prstGeom prst="line">
            <a:avLst/>
          </a:prstGeom>
          <a:ln w="28575" cmpd="sng">
            <a:solidFill>
              <a:srgbClr val="1F4E7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146165" y="4175125"/>
            <a:ext cx="3503295" cy="9525"/>
          </a:xfrm>
          <a:prstGeom prst="line">
            <a:avLst/>
          </a:prstGeom>
          <a:ln w="28575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000760" y="123190"/>
            <a:ext cx="7004050" cy="73723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行走激励为主楼盖舒适度怎么算？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180" y="4776470"/>
            <a:ext cx="5360035" cy="1442720"/>
          </a:xfrm>
          <a:prstGeom prst="rect">
            <a:avLst/>
          </a:prstGeom>
        </p:spPr>
      </p:pic>
      <p:sp>
        <p:nvSpPr>
          <p:cNvPr id="34" name="右箭头 33"/>
          <p:cNvSpPr/>
          <p:nvPr/>
        </p:nvSpPr>
        <p:spPr>
          <a:xfrm rot="1560000">
            <a:off x="5503545" y="5041900"/>
            <a:ext cx="802640" cy="584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2291080" y="4319270"/>
            <a:ext cx="1572260" cy="327025"/>
          </a:xfrm>
          <a:prstGeom prst="round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146165" y="1062355"/>
            <a:ext cx="1924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5.3.4 </a:t>
            </a:r>
            <a:r>
              <a:rPr lang="zh-CN" altLang="en-US" sz="2000" b="1">
                <a:solidFill>
                  <a:srgbClr val="FF0000"/>
                </a:solidFill>
              </a:rPr>
              <a:t>条文说明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  <p:tag name="KSO_WM_UNIT_SUBTYPE" val="h"/>
  <p:tag name="KSO_WM_UNIT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9918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9918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TEMPLATE_THUMBS_INDEX" val="1、3、8、9、10、11、12、13、15"/>
  <p:tag name="KSO_WM_TEMPLATE_SUBCATEGORY" val="0"/>
  <p:tag name="KSO_WM_UNIT_SHOW_EDIT_AREA_INDICATION" val="0"/>
  <p:tag name="KSO_WM_TAG_VERSION" val="1.0"/>
  <p:tag name="KSO_WM_BEAUTIFY_FLAG" val="#wm#"/>
  <p:tag name="KSO_WM_TEMPLATE_CATEGORY" val="custom"/>
  <p:tag name="KSO_WM_TEMPLATE_INDEX" val="20199918"/>
  <p:tag name="KSO_WM_TEMPLATE_MASTER_TYPE" val="1"/>
  <p:tag name="KSO_WM_TEMPLATE_COLOR_TYPE" val="1"/>
  <p:tag name="KSO_WM_TEMPLATE_MASTER_THUMB_INDEX" val="18"/>
</p:tagLst>
</file>

<file path=ppt/tags/tag212.xml><?xml version="1.0" encoding="utf-8"?>
<p:tagLst xmlns:p="http://schemas.openxmlformats.org/presentationml/2006/main">
  <p:tag name="KSO_WM_UNIT_PLACING_PICTURE_USER_VIEWPORT" val="{&quot;height&quot;:10800,&quot;width&quot;:14202.499212598424}"/>
</p:tagLst>
</file>

<file path=ppt/tags/tag213.xml><?xml version="1.0" encoding="utf-8"?>
<p:tagLst xmlns:p="http://schemas.openxmlformats.org/presentationml/2006/main">
  <p:tag name="KSO_WM_UNIT_TABLE_BEAUTIFY" val="smartTable{4fe13d32-820c-4736-bd50-d39ddf474df4}"/>
</p:tagLst>
</file>

<file path=ppt/tags/tag214.xml><?xml version="1.0" encoding="utf-8"?>
<p:tagLst xmlns:p="http://schemas.openxmlformats.org/presentationml/2006/main">
  <p:tag name="KSO_WM_UNIT_PLACING_PICTURE_USER_VIEWPORT" val="{&quot;height&quot;:3864,&quot;width&quot;:8166}"/>
</p:tagLst>
</file>

<file path=ppt/tags/tag215.xml><?xml version="1.0" encoding="utf-8"?>
<p:tagLst xmlns:p="http://schemas.openxmlformats.org/presentationml/2006/main">
  <p:tag name="KSO_WM_UNIT_PLACING_PICTURE_USER_VIEWPORT" val="{&quot;height&quot;:3864,&quot;width&quot;:8166}"/>
</p:tagLst>
</file>

<file path=ppt/tags/tag216.xml><?xml version="1.0" encoding="utf-8"?>
<p:tagLst xmlns:p="http://schemas.openxmlformats.org/presentationml/2006/main">
  <p:tag name="KSO_WM_UNIT_PLACING_PICTURE_USER_VIEWPORT" val="{&quot;height&quot;:3163,&quot;width&quot;:8034}"/>
</p:tagLst>
</file>

<file path=ppt/tags/tag217.xml><?xml version="1.0" encoding="utf-8"?>
<p:tagLst xmlns:p="http://schemas.openxmlformats.org/presentationml/2006/main">
  <p:tag name="KSO_WM_UNIT_PLACING_PICTURE_USER_VIEWPORT" val="{&quot;height&quot;:10800,&quot;width&quot;:14202.499212598424}"/>
</p:tagLst>
</file>

<file path=ppt/tags/tag218.xml><?xml version="1.0" encoding="utf-8"?>
<p:tagLst xmlns:p="http://schemas.openxmlformats.org/presentationml/2006/main">
  <p:tag name="KSO_WM_SLIDE_ID" val="custom20199918_15"/>
  <p:tag name="KSO_WM_TEMPLATE_SUBCATEGORY" val="0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199918"/>
  <p:tag name="KSO_WM_SLIDE_LAYOUT" val="a"/>
  <p:tag name="KSO_WM_SLIDE_LAYOUT_CNT" val="1"/>
  <p:tag name="KSO_WM_TEMPLATE_MASTER_TYPE" val="1"/>
  <p:tag name="KSO_WM_TEMPLATE_COLOR_TYPE" val="1"/>
</p:tagLst>
</file>

<file path=ppt/tags/tag219.xml><?xml version="1.0" encoding="utf-8"?>
<p:tagLst xmlns:p="http://schemas.openxmlformats.org/presentationml/2006/main">
  <p:tag name="COMMONDATA" val="eyJoZGlkIjoiZjczZTE5MmYwMmNkY2VjNWJmZDI0YmY4MTE1Mzk0MzU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0zm3rta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20199918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0F1E62"/>
      </a:accent1>
      <a:accent2>
        <a:srgbClr val="0F2C57"/>
      </a:accent2>
      <a:accent3>
        <a:srgbClr val="0F3A4B"/>
      </a:accent3>
      <a:accent4>
        <a:srgbClr val="104841"/>
      </a:accent4>
      <a:accent5>
        <a:srgbClr val="105535"/>
      </a:accent5>
      <a:accent6>
        <a:srgbClr val="106329"/>
      </a:accent6>
      <a:hlink>
        <a:srgbClr val="304FFC"/>
      </a:hlink>
      <a:folHlink>
        <a:srgbClr val="492067"/>
      </a:folHlink>
    </a:clrScheme>
    <a:fontScheme name="商务风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20199918">
    <a:dk1>
      <a:srgbClr val="000000"/>
    </a:dk1>
    <a:lt1>
      <a:srgbClr val="FFFFFF"/>
    </a:lt1>
    <a:dk2>
      <a:srgbClr val="F2F2F2"/>
    </a:dk2>
    <a:lt2>
      <a:srgbClr val="FFFFFF"/>
    </a:lt2>
    <a:accent1>
      <a:srgbClr val="0F1E62"/>
    </a:accent1>
    <a:accent2>
      <a:srgbClr val="0F2C57"/>
    </a:accent2>
    <a:accent3>
      <a:srgbClr val="0F3A4B"/>
    </a:accent3>
    <a:accent4>
      <a:srgbClr val="104841"/>
    </a:accent4>
    <a:accent5>
      <a:srgbClr val="105535"/>
    </a:accent5>
    <a:accent6>
      <a:srgbClr val="106329"/>
    </a:accent6>
    <a:hlink>
      <a:srgbClr val="304FFC"/>
    </a:hlink>
    <a:folHlink>
      <a:srgbClr val="49206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1521</Words>
  <Application>WPS 演示</Application>
  <PresentationFormat>宽屏</PresentationFormat>
  <Paragraphs>226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汉仪旗黑-85S</vt:lpstr>
      <vt:lpstr>黑体</vt:lpstr>
      <vt:lpstr>Times New Roman</vt:lpstr>
      <vt:lpstr>楷体</vt:lpstr>
      <vt:lpstr>华文楷体</vt:lpstr>
      <vt:lpstr>inpin heiti</vt:lpstr>
      <vt:lpstr>张海山锐谐体2.0-授权联系：Samtype@QQ.com</vt:lpstr>
      <vt:lpstr>Wingdings</vt:lpstr>
      <vt:lpstr>FontAwesome</vt:lpstr>
      <vt:lpstr>Segoe Print</vt:lpstr>
      <vt:lpstr>Calibri</vt:lpstr>
      <vt:lpstr>Arial Unicode MS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刘可</cp:lastModifiedBy>
  <cp:revision>339</cp:revision>
  <dcterms:created xsi:type="dcterms:W3CDTF">2020-04-09T23:35:00Z</dcterms:created>
  <dcterms:modified xsi:type="dcterms:W3CDTF">2022-08-23T06:12:03Z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BB54006076C245E185CE8D51A7FD5617</vt:lpwstr>
  </property>
  <property fmtid="{D5CDD505-2E9C-101B-9397-08002B2CF9AE}" pid="4" name="commondata">
    <vt:lpwstr>eyJoZGlkIjoiZjczZTE5MmYwMmNkY2VjNWJmZDI0YmY4MTE1Mzk0MzUifQ==</vt:lpwstr>
  </property>
</Properties>
</file>