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fonts/font10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media/image11.svg" ContentType="image/svg+xml"/>
  <Override PartName="/ppt/media/image13.svg" ContentType="image/svg+xml"/>
  <Override PartName="/ppt/media/image15.svg" ContentType="image/svg+xml"/>
  <Override PartName="/ppt/media/image9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437" r:id="rId6"/>
    <p:sldId id="7631" r:id="rId7"/>
    <p:sldId id="279" r:id="rId8"/>
    <p:sldId id="7626" r:id="rId9"/>
    <p:sldId id="7627" r:id="rId10"/>
    <p:sldId id="7562" r:id="rId11"/>
    <p:sldId id="7629" r:id="rId12"/>
    <p:sldId id="7727" r:id="rId13"/>
    <p:sldId id="7635" r:id="rId14"/>
    <p:sldId id="7642" r:id="rId15"/>
    <p:sldId id="7640" r:id="rId16"/>
    <p:sldId id="7730" r:id="rId17"/>
    <p:sldId id="7731" r:id="rId18"/>
    <p:sldId id="7641" r:id="rId19"/>
    <p:sldId id="7639" r:id="rId20"/>
    <p:sldId id="7685" r:id="rId21"/>
    <p:sldId id="7728" r:id="rId22"/>
    <p:sldId id="7757" r:id="rId23"/>
    <p:sldId id="7636" r:id="rId24"/>
    <p:sldId id="7563" r:id="rId25"/>
    <p:sldId id="7759" r:id="rId26"/>
    <p:sldId id="7561" r:id="rId27"/>
    <p:sldId id="7559" r:id="rId28"/>
    <p:sldId id="7565" r:id="rId29"/>
    <p:sldId id="7755" r:id="rId30"/>
    <p:sldId id="7756" r:id="rId31"/>
    <p:sldId id="270" r:id="rId32"/>
  </p:sldIdLst>
  <p:sldSz cx="12192000" cy="6858000"/>
  <p:notesSz cx="6858000" cy="9144000"/>
  <p:embeddedFontLst>
    <p:embeddedFont>
      <p:font typeface="微软雅黑" panose="020B0503020204020204" pitchFamily="34" charset="-122"/>
      <p:regular r:id="rId37"/>
    </p:embeddedFont>
    <p:embeddedFont>
      <p:font typeface="幼圆" panose="02010509060101010101" pitchFamily="49" charset="-122"/>
      <p:regular r:id="rId38"/>
    </p:embeddedFont>
    <p:embeddedFont>
      <p:font typeface="Arial Rounded MT Bold" panose="02010600030101010101" pitchFamily="34" charset="-122"/>
      <p:regular r:id="rId39"/>
    </p:embeddedFont>
    <p:embeddedFont>
      <p:font typeface="Calibri" panose="020F0502020204030204"/>
      <p:regular r:id="rId40"/>
      <p:bold r:id="rId41"/>
      <p:italic r:id="rId42"/>
      <p:boldItalic r:id="rId43"/>
    </p:embeddedFont>
    <p:embeddedFont>
      <p:font typeface="等线" panose="02010600030101010101" charset="-122"/>
      <p:regular r:id="rId44"/>
    </p:embeddedFont>
    <p:embeddedFont>
      <p:font typeface="等线 Light" panose="02010600030101010101" charset="-122"/>
      <p:regular r:id="rId45"/>
    </p:embeddedFont>
    <p:embeddedFont>
      <p:font typeface="楷体" panose="02010609060101010101" pitchFamily="49" charset="-122"/>
      <p:regular r:id="rId46"/>
    </p:embeddedFont>
  </p:embeddedFontLst>
  <p:custDataLst>
    <p:tags r:id="rId4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全" lastIdx="1" clrIdx="0"/>
  <p:cmAuthor id="2" name="作者" initials="A" lastIdx="0" clrIdx="1"/>
  <p:cmAuthor id="3" name="win10" initials="w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1F487C"/>
    <a:srgbClr val="DA5710"/>
    <a:srgbClr val="ED5F8E"/>
    <a:srgbClr val="74A19C"/>
    <a:srgbClr val="5A7F91"/>
    <a:srgbClr val="28A9D6"/>
    <a:srgbClr val="FEC3E7"/>
    <a:srgbClr val="FFF9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13" autoAdjust="0"/>
    <p:restoredTop sz="91369" autoAdjust="0"/>
  </p:normalViewPr>
  <p:slideViewPr>
    <p:cSldViewPr snapToGrid="0">
      <p:cViewPr varScale="1">
        <p:scale>
          <a:sx n="79" d="100"/>
          <a:sy n="79" d="100"/>
        </p:scale>
        <p:origin x="667" y="62"/>
      </p:cViewPr>
      <p:guideLst>
        <p:guide orient="horz" pos="2160"/>
        <p:guide pos="382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7" Type="http://schemas.openxmlformats.org/officeDocument/2006/relationships/tags" Target="tags/tag34.xml"/><Relationship Id="rId46" Type="http://schemas.openxmlformats.org/officeDocument/2006/relationships/font" Target="fonts/font10.fntdata"/><Relationship Id="rId45" Type="http://schemas.openxmlformats.org/officeDocument/2006/relationships/font" Target="fonts/font9.fntdata"/><Relationship Id="rId44" Type="http://schemas.openxmlformats.org/officeDocument/2006/relationships/font" Target="fonts/font8.fntdata"/><Relationship Id="rId43" Type="http://schemas.openxmlformats.org/officeDocument/2006/relationships/font" Target="fonts/font7.fntdata"/><Relationship Id="rId42" Type="http://schemas.openxmlformats.org/officeDocument/2006/relationships/font" Target="fonts/font6.fntdata"/><Relationship Id="rId41" Type="http://schemas.openxmlformats.org/officeDocument/2006/relationships/font" Target="fonts/font5.fntdata"/><Relationship Id="rId40" Type="http://schemas.openxmlformats.org/officeDocument/2006/relationships/font" Target="fonts/font4.fntdata"/><Relationship Id="rId4" Type="http://schemas.openxmlformats.org/officeDocument/2006/relationships/notesMaster" Target="notesMasters/notesMaster1.xml"/><Relationship Id="rId39" Type="http://schemas.openxmlformats.org/officeDocument/2006/relationships/font" Target="fonts/font3.fntdata"/><Relationship Id="rId38" Type="http://schemas.openxmlformats.org/officeDocument/2006/relationships/font" Target="fonts/font2.fntdata"/><Relationship Id="rId37" Type="http://schemas.openxmlformats.org/officeDocument/2006/relationships/font" Target="fonts/font1.fntdata"/><Relationship Id="rId36" Type="http://schemas.openxmlformats.org/officeDocument/2006/relationships/commentAuthors" Target="commentAuthors.xml"/><Relationship Id="rId35" Type="http://schemas.openxmlformats.org/officeDocument/2006/relationships/tableStyles" Target="tableStyles.xml"/><Relationship Id="rId34" Type="http://schemas.openxmlformats.org/officeDocument/2006/relationships/viewProps" Target="viewProps.xml"/><Relationship Id="rId33" Type="http://schemas.openxmlformats.org/officeDocument/2006/relationships/presProps" Target="presProps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image4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17DF-4A63-44DD-BA1A-126C5D302D6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7F7B-9E30-4F6C-A99E-73BA498657FF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2304000"/>
            <a:ext cx="12193200" cy="2016000"/>
          </a:xfrm>
          <a:prstGeom prst="rect">
            <a:avLst/>
          </a:prstGeom>
          <a:solidFill>
            <a:srgbClr val="1F4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0" y="4371281"/>
            <a:ext cx="12192000" cy="0"/>
          </a:xfrm>
          <a:prstGeom prst="line">
            <a:avLst/>
          </a:prstGeom>
          <a:ln w="19050">
            <a:solidFill>
              <a:srgbClr val="28A9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组合 16"/>
          <p:cNvGrpSpPr/>
          <p:nvPr userDrawn="1"/>
        </p:nvGrpSpPr>
        <p:grpSpPr>
          <a:xfrm>
            <a:off x="0" y="4817777"/>
            <a:ext cx="4680000" cy="304800"/>
            <a:chOff x="0" y="4817777"/>
            <a:chExt cx="4680000" cy="304800"/>
          </a:xfrm>
        </p:grpSpPr>
        <p:cxnSp>
          <p:nvCxnSpPr>
            <p:cNvPr id="11" name="直接连接符 10"/>
            <p:cNvCxnSpPr/>
            <p:nvPr userDrawn="1"/>
          </p:nvCxnSpPr>
          <p:spPr>
            <a:xfrm>
              <a:off x="0" y="4817777"/>
              <a:ext cx="4680000" cy="0"/>
            </a:xfrm>
            <a:prstGeom prst="line">
              <a:avLst/>
            </a:prstGeom>
            <a:ln w="3175">
              <a:solidFill>
                <a:srgbClr val="1F487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>
              <a:off x="0" y="4970177"/>
              <a:ext cx="4680000" cy="0"/>
            </a:xfrm>
            <a:prstGeom prst="line">
              <a:avLst/>
            </a:prstGeom>
            <a:ln w="3175">
              <a:solidFill>
                <a:srgbClr val="1F487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 userDrawn="1"/>
          </p:nvCxnSpPr>
          <p:spPr>
            <a:xfrm>
              <a:off x="0" y="5122577"/>
              <a:ext cx="4680000" cy="0"/>
            </a:xfrm>
            <a:prstGeom prst="line">
              <a:avLst/>
            </a:prstGeom>
            <a:ln w="3175">
              <a:solidFill>
                <a:srgbClr val="1F487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组合 21"/>
          <p:cNvGrpSpPr/>
          <p:nvPr userDrawn="1"/>
        </p:nvGrpSpPr>
        <p:grpSpPr>
          <a:xfrm>
            <a:off x="7512000" y="4817777"/>
            <a:ext cx="4680000" cy="304800"/>
            <a:chOff x="0" y="4817777"/>
            <a:chExt cx="4680000" cy="304800"/>
          </a:xfrm>
        </p:grpSpPr>
        <p:cxnSp>
          <p:nvCxnSpPr>
            <p:cNvPr id="23" name="直接连接符 22"/>
            <p:cNvCxnSpPr/>
            <p:nvPr userDrawn="1"/>
          </p:nvCxnSpPr>
          <p:spPr>
            <a:xfrm>
              <a:off x="0" y="4817777"/>
              <a:ext cx="4680000" cy="0"/>
            </a:xfrm>
            <a:prstGeom prst="line">
              <a:avLst/>
            </a:prstGeom>
            <a:ln w="3175">
              <a:solidFill>
                <a:srgbClr val="1F487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 userDrawn="1"/>
          </p:nvCxnSpPr>
          <p:spPr>
            <a:xfrm>
              <a:off x="0" y="4970177"/>
              <a:ext cx="4680000" cy="0"/>
            </a:xfrm>
            <a:prstGeom prst="line">
              <a:avLst/>
            </a:prstGeom>
            <a:ln w="3175">
              <a:solidFill>
                <a:srgbClr val="1F487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 userDrawn="1"/>
          </p:nvCxnSpPr>
          <p:spPr>
            <a:xfrm>
              <a:off x="0" y="5122577"/>
              <a:ext cx="4680000" cy="0"/>
            </a:xfrm>
            <a:prstGeom prst="line">
              <a:avLst/>
            </a:prstGeom>
            <a:ln w="3175">
              <a:solidFill>
                <a:srgbClr val="1F487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" name="图片 2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" y="402812"/>
            <a:ext cx="12193200" cy="19011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17DF-4A63-44DD-BA1A-126C5D302D6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7F7B-9E30-4F6C-A99E-73BA498657F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17DF-4A63-44DD-BA1A-126C5D302D6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7F7B-9E30-4F6C-A99E-73BA498657FF}" type="slidenum">
              <a:rPr lang="zh-CN" altLang="en-US" smtClean="0"/>
            </a:fld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0" y="260648"/>
            <a:ext cx="1271464" cy="432048"/>
          </a:xfrm>
          <a:prstGeom prst="rect">
            <a:avLst/>
          </a:prstGeom>
          <a:solidFill>
            <a:srgbClr val="1F4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造字工房悦黑体验版常规体" pitchFamily="50" charset="-122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1343472" y="260648"/>
            <a:ext cx="72008" cy="432048"/>
          </a:xfrm>
          <a:prstGeom prst="rect">
            <a:avLst/>
          </a:prstGeom>
          <a:solidFill>
            <a:srgbClr val="1F4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造字工房悦黑体验版常规体" pitchFamily="50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1480796" y="464299"/>
            <a:ext cx="63624" cy="224408"/>
          </a:xfrm>
          <a:prstGeom prst="rect">
            <a:avLst/>
          </a:prstGeom>
          <a:solidFill>
            <a:srgbClr val="1F4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造字工房悦黑体验版常规体" pitchFamily="50" charset="-122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5904000" y="547348"/>
            <a:ext cx="6300000" cy="145169"/>
          </a:xfrm>
          <a:prstGeom prst="rect">
            <a:avLst/>
          </a:prstGeom>
          <a:solidFill>
            <a:srgbClr val="1F4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09200" y="147600"/>
            <a:ext cx="4460400" cy="860400"/>
          </a:xfrm>
        </p:spPr>
        <p:txBody>
          <a:bodyPr>
            <a:normAutofit/>
          </a:bodyPr>
          <a:lstStyle>
            <a:lvl1pPr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17DF-4A63-44DD-BA1A-126C5D302D6A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7F7B-9E30-4F6C-A99E-73BA498657FF}" type="slidenum">
              <a:rPr lang="zh-CN" altLang="en-US" smtClean="0"/>
            </a:fld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2927648" y="-16874"/>
            <a:ext cx="596900" cy="2389867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3524548" y="3491501"/>
            <a:ext cx="8667452" cy="657225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r">
              <a:defRPr/>
            </a:pPr>
            <a:endParaRPr lang="zh-CN" altLang="en-US" sz="2800" dirty="0">
              <a:solidFill>
                <a:schemeClr val="accent2">
                  <a:lumMod val="40000"/>
                  <a:lumOff val="60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cs typeface="Meiryo" panose="020B0604030504040204" pitchFamily="34" charset="-128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0" y="2323100"/>
            <a:ext cx="10836275" cy="1168400"/>
          </a:xfrm>
          <a:prstGeom prst="rect">
            <a:avLst/>
          </a:prstGeom>
          <a:solidFill>
            <a:srgbClr val="1F4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zh-CN" altLang="en-US" sz="5400" spc="200" dirty="0">
              <a:solidFill>
                <a:srgbClr val="FFFFFF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10836274" y="4148726"/>
            <a:ext cx="1009650" cy="677863"/>
          </a:xfrm>
          <a:prstGeom prst="rect">
            <a:avLst/>
          </a:prstGeom>
          <a:solidFill>
            <a:srgbClr val="2A63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3" name="直角三角形 12"/>
          <p:cNvSpPr/>
          <p:nvPr userDrawn="1"/>
        </p:nvSpPr>
        <p:spPr>
          <a:xfrm>
            <a:off x="10836274" y="2323100"/>
            <a:ext cx="1009650" cy="1168400"/>
          </a:xfrm>
          <a:prstGeom prst="rtTriangle">
            <a:avLst/>
          </a:prstGeom>
          <a:solidFill>
            <a:srgbClr val="1F4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4" name="直角三角形 13"/>
          <p:cNvSpPr/>
          <p:nvPr userDrawn="1"/>
        </p:nvSpPr>
        <p:spPr>
          <a:xfrm flipH="1" flipV="1">
            <a:off x="10836274" y="4826588"/>
            <a:ext cx="1009650" cy="1168400"/>
          </a:xfrm>
          <a:prstGeom prst="rtTriangle">
            <a:avLst/>
          </a:prstGeom>
          <a:solidFill>
            <a:srgbClr val="1F4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5" name="矩形 14"/>
          <p:cNvSpPr/>
          <p:nvPr userDrawn="1"/>
        </p:nvSpPr>
        <p:spPr>
          <a:xfrm>
            <a:off x="11845925" y="4829764"/>
            <a:ext cx="346075" cy="1165225"/>
          </a:xfrm>
          <a:prstGeom prst="rect">
            <a:avLst/>
          </a:prstGeom>
          <a:solidFill>
            <a:srgbClr val="1F4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34064-77CB-41EA-A9CD-41D69455328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598AA-476E-4B29-9368-0752C2612F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bg>
      <p:bgPr>
        <a:solidFill>
          <a:srgbClr val="010D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B699D-4FB8-46E9-8039-A22ED4DB126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6CB7A-0C1B-4022-A23D-9532A42F55FF}" type="slidenum">
              <a:rPr lang="zh-CN" altLang="en-US" smtClean="0"/>
            </a:fld>
            <a:endParaRPr lang="zh-CN" altLang="en-US"/>
          </a:p>
        </p:txBody>
      </p:sp>
      <p:sp>
        <p:nvSpPr>
          <p:cNvPr id="9" name="任意多边形: 形状 8"/>
          <p:cNvSpPr/>
          <p:nvPr userDrawn="1"/>
        </p:nvSpPr>
        <p:spPr>
          <a:xfrm flipV="1">
            <a:off x="10363740" y="6721474"/>
            <a:ext cx="1828894" cy="141347"/>
          </a:xfrm>
          <a:custGeom>
            <a:avLst/>
            <a:gdLst>
              <a:gd name="connsiteX0" fmla="*/ 0 w 7446057"/>
              <a:gd name="connsiteY0" fmla="*/ 0 h 198000"/>
              <a:gd name="connsiteX1" fmla="*/ 7446057 w 7446057"/>
              <a:gd name="connsiteY1" fmla="*/ 0 h 198000"/>
              <a:gd name="connsiteX2" fmla="*/ 7446057 w 7446057"/>
              <a:gd name="connsiteY2" fmla="*/ 198000 h 198000"/>
              <a:gd name="connsiteX3" fmla="*/ 243360 w 7446057"/>
              <a:gd name="connsiteY3" fmla="*/ 198000 h 198000"/>
              <a:gd name="connsiteX4" fmla="*/ 0 w 7446057"/>
              <a:gd name="connsiteY4" fmla="*/ 0 h 19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46057" h="198000">
                <a:moveTo>
                  <a:pt x="0" y="0"/>
                </a:moveTo>
                <a:lnTo>
                  <a:pt x="7446057" y="0"/>
                </a:lnTo>
                <a:lnTo>
                  <a:pt x="7446057" y="198000"/>
                </a:lnTo>
                <a:lnTo>
                  <a:pt x="243360" y="19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45" name="任意多边形: 形状 44"/>
          <p:cNvSpPr/>
          <p:nvPr userDrawn="1"/>
        </p:nvSpPr>
        <p:spPr>
          <a:xfrm>
            <a:off x="7620" y="6721474"/>
            <a:ext cx="10356119" cy="136527"/>
          </a:xfrm>
          <a:custGeom>
            <a:avLst/>
            <a:gdLst>
              <a:gd name="connsiteX0" fmla="*/ 0 w 10355580"/>
              <a:gd name="connsiteY0" fmla="*/ 0 h 136527"/>
              <a:gd name="connsiteX1" fmla="*/ 10355580 w 10355580"/>
              <a:gd name="connsiteY1" fmla="*/ 0 h 136527"/>
              <a:gd name="connsiteX2" fmla="*/ 10299194 w 10355580"/>
              <a:gd name="connsiteY2" fmla="*/ 136527 h 136527"/>
              <a:gd name="connsiteX3" fmla="*/ 0 w 10355580"/>
              <a:gd name="connsiteY3" fmla="*/ 136527 h 136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55580" h="136527">
                <a:moveTo>
                  <a:pt x="0" y="0"/>
                </a:moveTo>
                <a:lnTo>
                  <a:pt x="10355580" y="0"/>
                </a:lnTo>
                <a:lnTo>
                  <a:pt x="10299194" y="136527"/>
                </a:lnTo>
                <a:lnTo>
                  <a:pt x="0" y="136527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800"/>
          </a:p>
        </p:txBody>
      </p:sp>
      <p:sp>
        <p:nvSpPr>
          <p:cNvPr id="6" name="矩形 5"/>
          <p:cNvSpPr/>
          <p:nvPr userDrawn="1"/>
        </p:nvSpPr>
        <p:spPr>
          <a:xfrm>
            <a:off x="126609" y="112542"/>
            <a:ext cx="12065391" cy="661100"/>
          </a:xfrm>
          <a:prstGeom prst="rect">
            <a:avLst/>
          </a:prstGeom>
          <a:gradFill flip="none" rotWithShape="1">
            <a:gsLst>
              <a:gs pos="0">
                <a:srgbClr val="008BD5"/>
              </a:gs>
              <a:gs pos="100000">
                <a:srgbClr val="CDB151"/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7" name="图片 6" descr="图片包含 户外, 建筑物, 天空&#10;&#10;描述已自动生成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11282876" y="112542"/>
            <a:ext cx="909124" cy="773723"/>
          </a:xfrm>
          <a:prstGeom prst="rect">
            <a:avLst/>
          </a:prstGeom>
          <a:noFill/>
          <a:ln>
            <a:noFill/>
          </a:ln>
          <a:effectLst/>
        </p:spPr>
      </p:pic>
      <p:cxnSp>
        <p:nvCxnSpPr>
          <p:cNvPr id="8" name="直接连接符 7"/>
          <p:cNvCxnSpPr/>
          <p:nvPr userDrawn="1"/>
        </p:nvCxnSpPr>
        <p:spPr>
          <a:xfrm>
            <a:off x="0" y="886265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_bg_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0" y="0"/>
            <a:ext cx="12192000" cy="6891689"/>
          </a:xfrm>
          <a:prstGeom prst="rect">
            <a:avLst/>
          </a:prstGeom>
          <a:solidFill>
            <a:schemeClr val="accent1">
              <a:lumMod val="50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atin typeface="微软雅黑 Light" panose="020B0502040204020203" pitchFamily="34" charset="-122"/>
              <a:ea typeface="微软雅黑 Light" panose="020B0502040204020203" pitchFamily="34" charset="-122"/>
              <a:cs typeface="+mn-ea"/>
              <a:sym typeface="+mn-lt"/>
            </a:endParaRPr>
          </a:p>
        </p:txBody>
      </p:sp>
      <p:sp>
        <p:nvSpPr>
          <p:cNvPr id="41" name="矩形 40"/>
          <p:cNvSpPr/>
          <p:nvPr userDrawn="1"/>
        </p:nvSpPr>
        <p:spPr>
          <a:xfrm>
            <a:off x="0" y="222885"/>
            <a:ext cx="850900" cy="5816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B17DF-4A63-44DD-BA1A-126C5D302D6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557F7B-9E30-4F6C-A99E-73BA498657F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29.png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tags" Target="../tags/tag3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40.png"/><Relationship Id="rId1" Type="http://schemas.openxmlformats.org/officeDocument/2006/relationships/tags" Target="../tags/tag32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44.png"/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46.png"/><Relationship Id="rId1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tags" Target="../tags/tag3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50.png"/><Relationship Id="rId1" Type="http://schemas.openxmlformats.org/officeDocument/2006/relationships/image" Target="../media/image4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50.png"/><Relationship Id="rId1" Type="http://schemas.openxmlformats.org/officeDocument/2006/relationships/image" Target="../media/image5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5" Type="http://schemas.openxmlformats.org/officeDocument/2006/relationships/slideLayout" Target="../slideLayouts/slideLayout3.xml"/><Relationship Id="rId34" Type="http://schemas.openxmlformats.org/officeDocument/2006/relationships/tags" Target="../tags/tag26.xml"/><Relationship Id="rId33" Type="http://schemas.openxmlformats.org/officeDocument/2006/relationships/tags" Target="../tags/tag25.xml"/><Relationship Id="rId32" Type="http://schemas.openxmlformats.org/officeDocument/2006/relationships/tags" Target="../tags/tag24.xml"/><Relationship Id="rId31" Type="http://schemas.openxmlformats.org/officeDocument/2006/relationships/tags" Target="../tags/tag23.xml"/><Relationship Id="rId30" Type="http://schemas.openxmlformats.org/officeDocument/2006/relationships/tags" Target="../tags/tag22.xml"/><Relationship Id="rId3" Type="http://schemas.openxmlformats.org/officeDocument/2006/relationships/tags" Target="../tags/tag3.xml"/><Relationship Id="rId29" Type="http://schemas.openxmlformats.org/officeDocument/2006/relationships/tags" Target="../tags/tag21.xml"/><Relationship Id="rId28" Type="http://schemas.openxmlformats.org/officeDocument/2006/relationships/tags" Target="../tags/tag20.xml"/><Relationship Id="rId27" Type="http://schemas.openxmlformats.org/officeDocument/2006/relationships/tags" Target="../tags/tag19.xml"/><Relationship Id="rId26" Type="http://schemas.openxmlformats.org/officeDocument/2006/relationships/tags" Target="../tags/tag18.xml"/><Relationship Id="rId25" Type="http://schemas.openxmlformats.org/officeDocument/2006/relationships/tags" Target="../tags/tag17.xml"/><Relationship Id="rId24" Type="http://schemas.openxmlformats.org/officeDocument/2006/relationships/image" Target="../media/image15.svg"/><Relationship Id="rId23" Type="http://schemas.openxmlformats.org/officeDocument/2006/relationships/image" Target="../media/image14.png"/><Relationship Id="rId22" Type="http://schemas.openxmlformats.org/officeDocument/2006/relationships/tags" Target="../tags/tag16.xml"/><Relationship Id="rId21" Type="http://schemas.openxmlformats.org/officeDocument/2006/relationships/image" Target="../media/image13.svg"/><Relationship Id="rId20" Type="http://schemas.openxmlformats.org/officeDocument/2006/relationships/image" Target="../media/image12.png"/><Relationship Id="rId2" Type="http://schemas.openxmlformats.org/officeDocument/2006/relationships/tags" Target="../tags/tag2.xml"/><Relationship Id="rId19" Type="http://schemas.openxmlformats.org/officeDocument/2006/relationships/tags" Target="../tags/tag15.xml"/><Relationship Id="rId18" Type="http://schemas.openxmlformats.org/officeDocument/2006/relationships/image" Target="../media/image11.svg"/><Relationship Id="rId17" Type="http://schemas.openxmlformats.org/officeDocument/2006/relationships/image" Target="../media/image10.png"/><Relationship Id="rId16" Type="http://schemas.openxmlformats.org/officeDocument/2006/relationships/tags" Target="../tags/tag14.xml"/><Relationship Id="rId15" Type="http://schemas.openxmlformats.org/officeDocument/2006/relationships/image" Target="../media/image9.svg"/><Relationship Id="rId14" Type="http://schemas.openxmlformats.org/officeDocument/2006/relationships/image" Target="../media/image8.png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28.xml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tags" Target="../tags/tag27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tags" Target="../tags/tag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idx="4294967295"/>
          </p:nvPr>
        </p:nvSpPr>
        <p:spPr>
          <a:xfrm>
            <a:off x="1524000" y="2970530"/>
            <a:ext cx="9766935" cy="755650"/>
          </a:xfrm>
        </p:spPr>
        <p:txBody>
          <a:bodyPr wrap="square">
            <a:spAutoFit/>
          </a:bodyPr>
          <a:lstStyle/>
          <a:p>
            <a:pPr algn="ctr"/>
            <a:r>
              <a:rPr lang="zh-CN" altLang="en-US" sz="48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盈建科楼板应力分析</a:t>
            </a:r>
            <a:endParaRPr lang="zh-CN" altLang="en-US" sz="48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518660" y="4736465"/>
            <a:ext cx="31546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北京盈建科软件股份有限公司</a:t>
            </a:r>
            <a:endParaRPr lang="zh-CN" altLang="en-US"/>
          </a:p>
          <a:p>
            <a:r>
              <a:rPr lang="en-US" altLang="zh-CN"/>
              <a:t>                </a:t>
            </a:r>
            <a:r>
              <a:rPr lang="zh-CN" altLang="en-US"/>
              <a:t>钟海明</a:t>
            </a:r>
            <a:endParaRPr lang="zh-CN" altLang="en-US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40665" y="1273175"/>
            <a:ext cx="2926080" cy="38252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0095" y="1273175"/>
            <a:ext cx="2933700" cy="40690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8750" y="1497965"/>
            <a:ext cx="3916680" cy="337566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056765" y="2264410"/>
            <a:ext cx="8931275" cy="2112010"/>
          </a:xfrm>
          <a:prstGeom prst="rect">
            <a:avLst/>
          </a:prstGeom>
          <a:solidFill>
            <a:srgbClr val="28A9D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rgbClr val="0175B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243455" y="2735580"/>
            <a:ext cx="8744585" cy="1014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200"/>
            <a:r>
              <a:rPr kumimoji="1" lang="zh-CN" sz="6000" b="1" dirty="0">
                <a:solidFill>
                  <a:srgbClr val="C1C1C1">
                    <a:lumMod val="20000"/>
                    <a:lumOff val="8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温度作用下楼板应力分析</a:t>
            </a:r>
            <a:endParaRPr kumimoji="1" lang="zh-CN" sz="6000" b="1" dirty="0">
              <a:solidFill>
                <a:srgbClr val="C1C1C1">
                  <a:lumMod val="20000"/>
                  <a:lumOff val="8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417620" y="1418767"/>
            <a:ext cx="7695043" cy="4020833"/>
          </a:xfrm>
          <a:prstGeom prst="rect">
            <a:avLst/>
          </a:prstGeom>
          <a:noFill/>
          <a:ln w="12700" cap="flat" cmpd="sng" algn="ctr">
            <a:solidFill>
              <a:srgbClr val="28A9D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rgbClr val="0175B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353948" y="1349980"/>
            <a:ext cx="1056117" cy="1034572"/>
            <a:chOff x="576608" y="387249"/>
            <a:chExt cx="1396644" cy="1368152"/>
          </a:xfrm>
          <a:solidFill>
            <a:srgbClr val="00B0F0"/>
          </a:solidFill>
        </p:grpSpPr>
        <p:sp>
          <p:nvSpPr>
            <p:cNvPr id="8" name="矩形 7"/>
            <p:cNvSpPr/>
            <p:nvPr/>
          </p:nvSpPr>
          <p:spPr>
            <a:xfrm>
              <a:off x="605100" y="387249"/>
              <a:ext cx="1368152" cy="192537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9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srgbClr val="0175B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 rot="16200000">
              <a:off x="-11199" y="975056"/>
              <a:ext cx="1368152" cy="192537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9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srgbClr val="0175B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 rot="16200000" flipV="1">
            <a:off x="8170879" y="4436798"/>
            <a:ext cx="1056117" cy="1034572"/>
            <a:chOff x="576608" y="387249"/>
            <a:chExt cx="1396644" cy="1368152"/>
          </a:xfrm>
          <a:solidFill>
            <a:srgbClr val="28A9D6"/>
          </a:solidFill>
        </p:grpSpPr>
        <p:sp>
          <p:nvSpPr>
            <p:cNvPr id="24" name="矩形 23"/>
            <p:cNvSpPr/>
            <p:nvPr/>
          </p:nvSpPr>
          <p:spPr>
            <a:xfrm>
              <a:off x="605100" y="387249"/>
              <a:ext cx="1368152" cy="192537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9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srgbClr val="0175B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 rot="16200000">
              <a:off x="-11199" y="975056"/>
              <a:ext cx="1368152" cy="192537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9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srgbClr val="0175B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2243455" y="1843405"/>
            <a:ext cx="1010920" cy="864235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C1C1C1">
                <a:lumMod val="20000"/>
                <a:lumOff val="8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02</a:t>
            </a:r>
            <a:endParaRPr kumimoji="0" lang="en-US" altLang="zh-CN" sz="4800" b="1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</a:rPr>
              <a:t>四个关键点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4" name="组合 3" descr="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"/>
          <p:cNvGrpSpPr/>
          <p:nvPr/>
        </p:nvGrpSpPr>
        <p:grpSpPr>
          <a:xfrm>
            <a:off x="4332773" y="2492035"/>
            <a:ext cx="4300855" cy="1116965"/>
            <a:chOff x="1069013" y="4697354"/>
            <a:chExt cx="4745094" cy="1232337"/>
          </a:xfrm>
          <a:solidFill>
            <a:srgbClr val="0070C0"/>
          </a:solidFill>
          <a:effectLst>
            <a:outerShdw blurRad="190500" dist="63500" dir="2700000" algn="tl" rotWithShape="0">
              <a:prstClr val="black">
                <a:alpha val="25000"/>
              </a:prstClr>
            </a:outerShdw>
          </a:effectLst>
        </p:grpSpPr>
        <p:sp>
          <p:nvSpPr>
            <p:cNvPr id="8" name="Freeform 261"/>
            <p:cNvSpPr/>
            <p:nvPr/>
          </p:nvSpPr>
          <p:spPr bwMode="auto">
            <a:xfrm>
              <a:off x="1069013" y="4697354"/>
              <a:ext cx="4745094" cy="1232337"/>
            </a:xfrm>
            <a:custGeom>
              <a:avLst/>
              <a:gdLst>
                <a:gd name="T0" fmla="*/ 48 w 500"/>
                <a:gd name="T1" fmla="*/ 0 h 137"/>
                <a:gd name="T2" fmla="*/ 17 w 500"/>
                <a:gd name="T3" fmla="*/ 10 h 137"/>
                <a:gd name="T4" fmla="*/ 5 w 500"/>
                <a:gd name="T5" fmla="*/ 33 h 137"/>
                <a:gd name="T6" fmla="*/ 11 w 500"/>
                <a:gd name="T7" fmla="*/ 41 h 137"/>
                <a:gd name="T8" fmla="*/ 20 w 500"/>
                <a:gd name="T9" fmla="*/ 42 h 137"/>
                <a:gd name="T10" fmla="*/ 30 w 500"/>
                <a:gd name="T11" fmla="*/ 35 h 137"/>
                <a:gd name="T12" fmla="*/ 34 w 500"/>
                <a:gd name="T13" fmla="*/ 27 h 137"/>
                <a:gd name="T14" fmla="*/ 47 w 500"/>
                <a:gd name="T15" fmla="*/ 22 h 137"/>
                <a:gd name="T16" fmla="*/ 60 w 500"/>
                <a:gd name="T17" fmla="*/ 27 h 137"/>
                <a:gd name="T18" fmla="*/ 65 w 500"/>
                <a:gd name="T19" fmla="*/ 40 h 137"/>
                <a:gd name="T20" fmla="*/ 59 w 500"/>
                <a:gd name="T21" fmla="*/ 56 h 137"/>
                <a:gd name="T22" fmla="*/ 38 w 500"/>
                <a:gd name="T23" fmla="*/ 78 h 137"/>
                <a:gd name="T24" fmla="*/ 9 w 500"/>
                <a:gd name="T25" fmla="*/ 111 h 137"/>
                <a:gd name="T26" fmla="*/ 1 w 500"/>
                <a:gd name="T27" fmla="*/ 129 h 137"/>
                <a:gd name="T28" fmla="*/ 8 w 500"/>
                <a:gd name="T29" fmla="*/ 137 h 137"/>
                <a:gd name="T30" fmla="*/ 492 w 500"/>
                <a:gd name="T31" fmla="*/ 137 h 137"/>
                <a:gd name="T32" fmla="*/ 500 w 500"/>
                <a:gd name="T33" fmla="*/ 129 h 137"/>
                <a:gd name="T34" fmla="*/ 500 w 500"/>
                <a:gd name="T35" fmla="*/ 9 h 137"/>
                <a:gd name="T36" fmla="*/ 492 w 500"/>
                <a:gd name="T37" fmla="*/ 0 h 137"/>
                <a:gd name="T38" fmla="*/ 48 w 500"/>
                <a:gd name="T39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00" h="137">
                  <a:moveTo>
                    <a:pt x="48" y="0"/>
                  </a:moveTo>
                  <a:cubicBezTo>
                    <a:pt x="36" y="0"/>
                    <a:pt x="25" y="3"/>
                    <a:pt x="17" y="10"/>
                  </a:cubicBezTo>
                  <a:cubicBezTo>
                    <a:pt x="9" y="16"/>
                    <a:pt x="5" y="33"/>
                    <a:pt x="5" y="33"/>
                  </a:cubicBezTo>
                  <a:cubicBezTo>
                    <a:pt x="4" y="37"/>
                    <a:pt x="6" y="41"/>
                    <a:pt x="11" y="41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5" y="43"/>
                    <a:pt x="29" y="39"/>
                    <a:pt x="30" y="35"/>
                  </a:cubicBezTo>
                  <a:cubicBezTo>
                    <a:pt x="30" y="35"/>
                    <a:pt x="31" y="30"/>
                    <a:pt x="34" y="27"/>
                  </a:cubicBezTo>
                  <a:cubicBezTo>
                    <a:pt x="37" y="24"/>
                    <a:pt x="42" y="22"/>
                    <a:pt x="47" y="22"/>
                  </a:cubicBezTo>
                  <a:cubicBezTo>
                    <a:pt x="53" y="22"/>
                    <a:pt x="57" y="23"/>
                    <a:pt x="60" y="27"/>
                  </a:cubicBezTo>
                  <a:cubicBezTo>
                    <a:pt x="63" y="30"/>
                    <a:pt x="65" y="34"/>
                    <a:pt x="65" y="40"/>
                  </a:cubicBezTo>
                  <a:cubicBezTo>
                    <a:pt x="65" y="45"/>
                    <a:pt x="63" y="51"/>
                    <a:pt x="59" y="56"/>
                  </a:cubicBezTo>
                  <a:cubicBezTo>
                    <a:pt x="57" y="60"/>
                    <a:pt x="50" y="67"/>
                    <a:pt x="38" y="78"/>
                  </a:cubicBezTo>
                  <a:cubicBezTo>
                    <a:pt x="23" y="92"/>
                    <a:pt x="14" y="103"/>
                    <a:pt x="9" y="111"/>
                  </a:cubicBezTo>
                  <a:cubicBezTo>
                    <a:pt x="4" y="119"/>
                    <a:pt x="1" y="129"/>
                    <a:pt x="1" y="129"/>
                  </a:cubicBezTo>
                  <a:cubicBezTo>
                    <a:pt x="0" y="133"/>
                    <a:pt x="3" y="137"/>
                    <a:pt x="8" y="137"/>
                  </a:cubicBezTo>
                  <a:cubicBezTo>
                    <a:pt x="492" y="137"/>
                    <a:pt x="492" y="137"/>
                    <a:pt x="492" y="137"/>
                  </a:cubicBezTo>
                  <a:cubicBezTo>
                    <a:pt x="497" y="137"/>
                    <a:pt x="500" y="133"/>
                    <a:pt x="500" y="129"/>
                  </a:cubicBezTo>
                  <a:cubicBezTo>
                    <a:pt x="500" y="9"/>
                    <a:pt x="500" y="9"/>
                    <a:pt x="500" y="9"/>
                  </a:cubicBezTo>
                  <a:cubicBezTo>
                    <a:pt x="500" y="4"/>
                    <a:pt x="497" y="0"/>
                    <a:pt x="492" y="0"/>
                  </a:cubicBezTo>
                  <a:cubicBezTo>
                    <a:pt x="492" y="0"/>
                    <a:pt x="49" y="0"/>
                    <a:pt x="48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Rectangle 42"/>
            <p:cNvSpPr/>
            <p:nvPr/>
          </p:nvSpPr>
          <p:spPr>
            <a:xfrm flipH="1">
              <a:off x="1709352" y="4838873"/>
              <a:ext cx="4104054" cy="980825"/>
            </a:xfrm>
            <a:prstGeom prst="rect">
              <a:avLst/>
            </a:prstGeom>
            <a:grpFill/>
            <a:ln w="12700" cap="flat" cmpd="sng" algn="ctr">
              <a:noFill/>
              <a:prstDash val="solid"/>
            </a:ln>
            <a:effectLst/>
          </p:spPr>
          <p:txBody>
            <a:bodyPr lIns="91440" tIns="0" rIns="91440" bIns="0" rtlCol="0" anchor="t"/>
            <a:lstStyle/>
            <a:p>
              <a:r>
                <a:rPr lang="zh-CN" sz="32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混凝土收缩当量温差</a:t>
              </a:r>
              <a:endParaRPr lang="zh-CN" sz="32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grpSp>
        <p:nvGrpSpPr>
          <p:cNvPr id="29" name="组合 28" descr="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"/>
          <p:cNvGrpSpPr/>
          <p:nvPr/>
        </p:nvGrpSpPr>
        <p:grpSpPr>
          <a:xfrm>
            <a:off x="4318513" y="1105658"/>
            <a:ext cx="4315460" cy="1152525"/>
            <a:chOff x="1037547" y="2350664"/>
            <a:chExt cx="4761207" cy="1271571"/>
          </a:xfrm>
          <a:effectLst>
            <a:outerShdw blurRad="190500" dist="63500" dir="2700000" algn="tl" rotWithShape="0">
              <a:prstClr val="black">
                <a:alpha val="25000"/>
              </a:prstClr>
            </a:outerShdw>
          </a:effectLst>
        </p:grpSpPr>
        <p:sp>
          <p:nvSpPr>
            <p:cNvPr id="30" name="Freeform 128"/>
            <p:cNvSpPr/>
            <p:nvPr/>
          </p:nvSpPr>
          <p:spPr bwMode="auto">
            <a:xfrm>
              <a:off x="1037547" y="2350664"/>
              <a:ext cx="4761207" cy="1271571"/>
            </a:xfrm>
            <a:custGeom>
              <a:avLst/>
              <a:gdLst>
                <a:gd name="T0" fmla="*/ 47 w 485"/>
                <a:gd name="T1" fmla="*/ 0 h 136"/>
                <a:gd name="T2" fmla="*/ 35 w 485"/>
                <a:gd name="T3" fmla="*/ 7 h 136"/>
                <a:gd name="T4" fmla="*/ 23 w 485"/>
                <a:gd name="T5" fmla="*/ 22 h 136"/>
                <a:gd name="T6" fmla="*/ 8 w 485"/>
                <a:gd name="T7" fmla="*/ 31 h 136"/>
                <a:gd name="T8" fmla="*/ 0 w 485"/>
                <a:gd name="T9" fmla="*/ 43 h 136"/>
                <a:gd name="T10" fmla="*/ 0 w 485"/>
                <a:gd name="T11" fmla="*/ 50 h 136"/>
                <a:gd name="T12" fmla="*/ 8 w 485"/>
                <a:gd name="T13" fmla="*/ 55 h 136"/>
                <a:gd name="T14" fmla="*/ 27 w 485"/>
                <a:gd name="T15" fmla="*/ 43 h 136"/>
                <a:gd name="T16" fmla="*/ 34 w 485"/>
                <a:gd name="T17" fmla="*/ 47 h 136"/>
                <a:gd name="T18" fmla="*/ 34 w 485"/>
                <a:gd name="T19" fmla="*/ 128 h 136"/>
                <a:gd name="T20" fmla="*/ 42 w 485"/>
                <a:gd name="T21" fmla="*/ 136 h 136"/>
                <a:gd name="T22" fmla="*/ 477 w 485"/>
                <a:gd name="T23" fmla="*/ 136 h 136"/>
                <a:gd name="T24" fmla="*/ 485 w 485"/>
                <a:gd name="T25" fmla="*/ 128 h 136"/>
                <a:gd name="T26" fmla="*/ 485 w 485"/>
                <a:gd name="T27" fmla="*/ 8 h 136"/>
                <a:gd name="T28" fmla="*/ 477 w 485"/>
                <a:gd name="T29" fmla="*/ 0 h 136"/>
                <a:gd name="T30" fmla="*/ 47 w 485"/>
                <a:gd name="T31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85" h="136">
                  <a:moveTo>
                    <a:pt x="47" y="0"/>
                  </a:moveTo>
                  <a:cubicBezTo>
                    <a:pt x="43" y="0"/>
                    <a:pt x="37" y="3"/>
                    <a:pt x="35" y="7"/>
                  </a:cubicBezTo>
                  <a:cubicBezTo>
                    <a:pt x="35" y="7"/>
                    <a:pt x="31" y="15"/>
                    <a:pt x="23" y="22"/>
                  </a:cubicBezTo>
                  <a:cubicBezTo>
                    <a:pt x="15" y="28"/>
                    <a:pt x="8" y="31"/>
                    <a:pt x="8" y="31"/>
                  </a:cubicBezTo>
                  <a:cubicBezTo>
                    <a:pt x="4" y="33"/>
                    <a:pt x="0" y="38"/>
                    <a:pt x="0" y="43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4"/>
                    <a:pt x="4" y="56"/>
                    <a:pt x="8" y="55"/>
                  </a:cubicBezTo>
                  <a:cubicBezTo>
                    <a:pt x="27" y="43"/>
                    <a:pt x="27" y="43"/>
                    <a:pt x="27" y="43"/>
                  </a:cubicBezTo>
                  <a:cubicBezTo>
                    <a:pt x="31" y="40"/>
                    <a:pt x="34" y="42"/>
                    <a:pt x="34" y="47"/>
                  </a:cubicBezTo>
                  <a:cubicBezTo>
                    <a:pt x="34" y="128"/>
                    <a:pt x="34" y="128"/>
                    <a:pt x="34" y="128"/>
                  </a:cubicBezTo>
                  <a:cubicBezTo>
                    <a:pt x="34" y="133"/>
                    <a:pt x="38" y="136"/>
                    <a:pt x="42" y="136"/>
                  </a:cubicBezTo>
                  <a:cubicBezTo>
                    <a:pt x="477" y="136"/>
                    <a:pt x="477" y="136"/>
                    <a:pt x="477" y="136"/>
                  </a:cubicBezTo>
                  <a:cubicBezTo>
                    <a:pt x="482" y="136"/>
                    <a:pt x="485" y="133"/>
                    <a:pt x="485" y="128"/>
                  </a:cubicBezTo>
                  <a:cubicBezTo>
                    <a:pt x="485" y="8"/>
                    <a:pt x="485" y="8"/>
                    <a:pt x="485" y="8"/>
                  </a:cubicBezTo>
                  <a:cubicBezTo>
                    <a:pt x="485" y="4"/>
                    <a:pt x="482" y="0"/>
                    <a:pt x="477" y="0"/>
                  </a:cubicBezTo>
                  <a:lnTo>
                    <a:pt x="47" y="0"/>
                  </a:lnTo>
                  <a:close/>
                </a:path>
              </a:pathLst>
            </a:custGeom>
            <a:solidFill>
              <a:srgbClr val="CB1706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Rectangle 42"/>
            <p:cNvSpPr/>
            <p:nvPr/>
          </p:nvSpPr>
          <p:spPr>
            <a:xfrm flipH="1">
              <a:off x="1710113" y="2464160"/>
              <a:ext cx="4010876" cy="1071202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91440" tIns="0" rIns="91440" bIns="0" rtlCol="0" anchor="t"/>
            <a:lstStyle/>
            <a:p>
              <a:r>
                <a:rPr lang="zh-CN" sz="40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环境季节温差</a:t>
              </a:r>
              <a:endParaRPr lang="zh-CN" sz="4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grpSp>
        <p:nvGrpSpPr>
          <p:cNvPr id="34" name="组合 33" descr="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"/>
          <p:cNvGrpSpPr/>
          <p:nvPr/>
        </p:nvGrpSpPr>
        <p:grpSpPr>
          <a:xfrm>
            <a:off x="4400594" y="3949811"/>
            <a:ext cx="4234180" cy="1116965"/>
            <a:chOff x="6740081" y="2350665"/>
            <a:chExt cx="4671532" cy="1232337"/>
          </a:xfrm>
          <a:effectLst>
            <a:outerShdw blurRad="190500" dist="63500" dir="2700000" algn="tl" rotWithShape="0">
              <a:prstClr val="black">
                <a:alpha val="25000"/>
              </a:prstClr>
            </a:outerShdw>
          </a:effectLst>
        </p:grpSpPr>
        <p:sp>
          <p:nvSpPr>
            <p:cNvPr id="35" name="Freeform 394"/>
            <p:cNvSpPr/>
            <p:nvPr/>
          </p:nvSpPr>
          <p:spPr bwMode="auto">
            <a:xfrm>
              <a:off x="6740081" y="2350665"/>
              <a:ext cx="4671532" cy="1232337"/>
            </a:xfrm>
            <a:custGeom>
              <a:avLst/>
              <a:gdLst>
                <a:gd name="T0" fmla="*/ 499 w 499"/>
                <a:gd name="T1" fmla="*/ 9 h 138"/>
                <a:gd name="T2" fmla="*/ 491 w 499"/>
                <a:gd name="T3" fmla="*/ 1 h 138"/>
                <a:gd name="T4" fmla="*/ 43 w 499"/>
                <a:gd name="T5" fmla="*/ 0 h 138"/>
                <a:gd name="T6" fmla="*/ 23 w 499"/>
                <a:gd name="T7" fmla="*/ 4 h 138"/>
                <a:gd name="T8" fmla="*/ 9 w 499"/>
                <a:gd name="T9" fmla="*/ 16 h 138"/>
                <a:gd name="T10" fmla="*/ 3 w 499"/>
                <a:gd name="T11" fmla="*/ 27 h 138"/>
                <a:gd name="T12" fmla="*/ 9 w 499"/>
                <a:gd name="T13" fmla="*/ 37 h 138"/>
                <a:gd name="T14" fmla="*/ 17 w 499"/>
                <a:gd name="T15" fmla="*/ 38 h 138"/>
                <a:gd name="T16" fmla="*/ 27 w 499"/>
                <a:gd name="T17" fmla="*/ 31 h 138"/>
                <a:gd name="T18" fmla="*/ 31 w 499"/>
                <a:gd name="T19" fmla="*/ 26 h 138"/>
                <a:gd name="T20" fmla="*/ 42 w 499"/>
                <a:gd name="T21" fmla="*/ 21 h 138"/>
                <a:gd name="T22" fmla="*/ 53 w 499"/>
                <a:gd name="T23" fmla="*/ 25 h 138"/>
                <a:gd name="T24" fmla="*/ 57 w 499"/>
                <a:gd name="T25" fmla="*/ 36 h 138"/>
                <a:gd name="T26" fmla="*/ 52 w 499"/>
                <a:gd name="T27" fmla="*/ 49 h 138"/>
                <a:gd name="T28" fmla="*/ 44 w 499"/>
                <a:gd name="T29" fmla="*/ 53 h 138"/>
                <a:gd name="T30" fmla="*/ 34 w 499"/>
                <a:gd name="T31" fmla="*/ 62 h 138"/>
                <a:gd name="T32" fmla="*/ 34 w 499"/>
                <a:gd name="T33" fmla="*/ 67 h 138"/>
                <a:gd name="T34" fmla="*/ 41 w 499"/>
                <a:gd name="T35" fmla="*/ 73 h 138"/>
                <a:gd name="T36" fmla="*/ 45 w 499"/>
                <a:gd name="T37" fmla="*/ 73 h 138"/>
                <a:gd name="T38" fmla="*/ 57 w 499"/>
                <a:gd name="T39" fmla="*/ 79 h 138"/>
                <a:gd name="T40" fmla="*/ 63 w 499"/>
                <a:gd name="T41" fmla="*/ 94 h 138"/>
                <a:gd name="T42" fmla="*/ 57 w 499"/>
                <a:gd name="T43" fmla="*/ 111 h 138"/>
                <a:gd name="T44" fmla="*/ 44 w 499"/>
                <a:gd name="T45" fmla="*/ 117 h 138"/>
                <a:gd name="T46" fmla="*/ 31 w 499"/>
                <a:gd name="T47" fmla="*/ 112 h 138"/>
                <a:gd name="T48" fmla="*/ 26 w 499"/>
                <a:gd name="T49" fmla="*/ 105 h 138"/>
                <a:gd name="T50" fmla="*/ 16 w 499"/>
                <a:gd name="T51" fmla="*/ 98 h 138"/>
                <a:gd name="T52" fmla="*/ 7 w 499"/>
                <a:gd name="T53" fmla="*/ 99 h 138"/>
                <a:gd name="T54" fmla="*/ 1 w 499"/>
                <a:gd name="T55" fmla="*/ 108 h 138"/>
                <a:gd name="T56" fmla="*/ 13 w 499"/>
                <a:gd name="T57" fmla="*/ 128 h 138"/>
                <a:gd name="T58" fmla="*/ 44 w 499"/>
                <a:gd name="T59" fmla="*/ 138 h 138"/>
                <a:gd name="T60" fmla="*/ 491 w 499"/>
                <a:gd name="T61" fmla="*/ 137 h 138"/>
                <a:gd name="T62" fmla="*/ 499 w 499"/>
                <a:gd name="T63" fmla="*/ 129 h 138"/>
                <a:gd name="T64" fmla="*/ 499 w 499"/>
                <a:gd name="T65" fmla="*/ 9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99" h="138">
                  <a:moveTo>
                    <a:pt x="499" y="9"/>
                  </a:moveTo>
                  <a:cubicBezTo>
                    <a:pt x="499" y="5"/>
                    <a:pt x="496" y="1"/>
                    <a:pt x="491" y="1"/>
                  </a:cubicBezTo>
                  <a:cubicBezTo>
                    <a:pt x="491" y="1"/>
                    <a:pt x="47" y="0"/>
                    <a:pt x="43" y="0"/>
                  </a:cubicBezTo>
                  <a:cubicBezTo>
                    <a:pt x="36" y="0"/>
                    <a:pt x="29" y="1"/>
                    <a:pt x="23" y="4"/>
                  </a:cubicBezTo>
                  <a:cubicBezTo>
                    <a:pt x="17" y="7"/>
                    <a:pt x="12" y="11"/>
                    <a:pt x="9" y="16"/>
                  </a:cubicBezTo>
                  <a:cubicBezTo>
                    <a:pt x="5" y="20"/>
                    <a:pt x="3" y="27"/>
                    <a:pt x="3" y="27"/>
                  </a:cubicBezTo>
                  <a:cubicBezTo>
                    <a:pt x="2" y="32"/>
                    <a:pt x="5" y="36"/>
                    <a:pt x="9" y="37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21" y="39"/>
                    <a:pt x="26" y="36"/>
                    <a:pt x="27" y="31"/>
                  </a:cubicBezTo>
                  <a:cubicBezTo>
                    <a:pt x="27" y="31"/>
                    <a:pt x="28" y="29"/>
                    <a:pt x="31" y="26"/>
                  </a:cubicBezTo>
                  <a:cubicBezTo>
                    <a:pt x="34" y="23"/>
                    <a:pt x="38" y="21"/>
                    <a:pt x="42" y="21"/>
                  </a:cubicBezTo>
                  <a:cubicBezTo>
                    <a:pt x="47" y="21"/>
                    <a:pt x="50" y="22"/>
                    <a:pt x="53" y="25"/>
                  </a:cubicBezTo>
                  <a:cubicBezTo>
                    <a:pt x="56" y="28"/>
                    <a:pt x="57" y="32"/>
                    <a:pt x="57" y="36"/>
                  </a:cubicBezTo>
                  <a:cubicBezTo>
                    <a:pt x="57" y="42"/>
                    <a:pt x="55" y="46"/>
                    <a:pt x="52" y="49"/>
                  </a:cubicBezTo>
                  <a:cubicBezTo>
                    <a:pt x="48" y="52"/>
                    <a:pt x="44" y="53"/>
                    <a:pt x="44" y="53"/>
                  </a:cubicBezTo>
                  <a:cubicBezTo>
                    <a:pt x="39" y="53"/>
                    <a:pt x="35" y="57"/>
                    <a:pt x="34" y="62"/>
                  </a:cubicBezTo>
                  <a:cubicBezTo>
                    <a:pt x="34" y="67"/>
                    <a:pt x="34" y="67"/>
                    <a:pt x="34" y="67"/>
                  </a:cubicBezTo>
                  <a:cubicBezTo>
                    <a:pt x="33" y="71"/>
                    <a:pt x="36" y="74"/>
                    <a:pt x="41" y="73"/>
                  </a:cubicBezTo>
                  <a:cubicBezTo>
                    <a:pt x="41" y="73"/>
                    <a:pt x="41" y="73"/>
                    <a:pt x="45" y="73"/>
                  </a:cubicBezTo>
                  <a:cubicBezTo>
                    <a:pt x="50" y="73"/>
                    <a:pt x="54" y="75"/>
                    <a:pt x="57" y="79"/>
                  </a:cubicBezTo>
                  <a:cubicBezTo>
                    <a:pt x="61" y="83"/>
                    <a:pt x="63" y="88"/>
                    <a:pt x="63" y="94"/>
                  </a:cubicBezTo>
                  <a:cubicBezTo>
                    <a:pt x="63" y="101"/>
                    <a:pt x="61" y="107"/>
                    <a:pt x="57" y="111"/>
                  </a:cubicBezTo>
                  <a:cubicBezTo>
                    <a:pt x="54" y="115"/>
                    <a:pt x="49" y="117"/>
                    <a:pt x="44" y="117"/>
                  </a:cubicBezTo>
                  <a:cubicBezTo>
                    <a:pt x="39" y="117"/>
                    <a:pt x="34" y="115"/>
                    <a:pt x="31" y="112"/>
                  </a:cubicBezTo>
                  <a:cubicBezTo>
                    <a:pt x="27" y="108"/>
                    <a:pt x="26" y="105"/>
                    <a:pt x="26" y="105"/>
                  </a:cubicBezTo>
                  <a:cubicBezTo>
                    <a:pt x="25" y="101"/>
                    <a:pt x="21" y="97"/>
                    <a:pt x="16" y="98"/>
                  </a:cubicBezTo>
                  <a:cubicBezTo>
                    <a:pt x="7" y="99"/>
                    <a:pt x="7" y="99"/>
                    <a:pt x="7" y="99"/>
                  </a:cubicBezTo>
                  <a:cubicBezTo>
                    <a:pt x="3" y="100"/>
                    <a:pt x="0" y="104"/>
                    <a:pt x="1" y="108"/>
                  </a:cubicBezTo>
                  <a:cubicBezTo>
                    <a:pt x="1" y="108"/>
                    <a:pt x="5" y="121"/>
                    <a:pt x="13" y="128"/>
                  </a:cubicBezTo>
                  <a:cubicBezTo>
                    <a:pt x="21" y="135"/>
                    <a:pt x="32" y="138"/>
                    <a:pt x="44" y="138"/>
                  </a:cubicBezTo>
                  <a:cubicBezTo>
                    <a:pt x="48" y="138"/>
                    <a:pt x="491" y="137"/>
                    <a:pt x="491" y="137"/>
                  </a:cubicBezTo>
                  <a:cubicBezTo>
                    <a:pt x="496" y="137"/>
                    <a:pt x="499" y="134"/>
                    <a:pt x="499" y="129"/>
                  </a:cubicBezTo>
                  <a:lnTo>
                    <a:pt x="499" y="9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Rectangle 42"/>
            <p:cNvSpPr/>
            <p:nvPr/>
          </p:nvSpPr>
          <p:spPr>
            <a:xfrm flipH="1">
              <a:off x="7254314" y="2450149"/>
              <a:ext cx="4154497" cy="1016555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91440" tIns="0" rIns="91440" bIns="0" rtlCol="0" anchor="t"/>
            <a:lstStyle/>
            <a:p>
              <a:r>
                <a:rPr lang="zh-CN" altLang="en-US" sz="40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应力松弛折减</a:t>
              </a:r>
              <a:endParaRPr lang="zh-CN" altLang="en-US" sz="4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3" name="组合 42" descr="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"/>
          <p:cNvGrpSpPr/>
          <p:nvPr/>
        </p:nvGrpSpPr>
        <p:grpSpPr>
          <a:xfrm>
            <a:off x="4343764" y="5371187"/>
            <a:ext cx="4290694" cy="1116965"/>
            <a:chOff x="6666838" y="4697354"/>
            <a:chExt cx="4733883" cy="1232337"/>
          </a:xfrm>
          <a:solidFill>
            <a:srgbClr val="7030A0"/>
          </a:solidFill>
          <a:effectLst>
            <a:outerShdw blurRad="190500" dist="63500" dir="2700000" algn="tl" rotWithShape="0">
              <a:prstClr val="black">
                <a:alpha val="25000"/>
              </a:prstClr>
            </a:outerShdw>
          </a:effectLst>
        </p:grpSpPr>
        <p:sp>
          <p:nvSpPr>
            <p:cNvPr id="44" name="Freeform 526"/>
            <p:cNvSpPr>
              <a:spLocks noEditPoints="1"/>
            </p:cNvSpPr>
            <p:nvPr/>
          </p:nvSpPr>
          <p:spPr bwMode="auto">
            <a:xfrm>
              <a:off x="6666838" y="4697354"/>
              <a:ext cx="4731782" cy="1232337"/>
            </a:xfrm>
            <a:custGeom>
              <a:avLst/>
              <a:gdLst>
                <a:gd name="T0" fmla="*/ 505 w 505"/>
                <a:gd name="T1" fmla="*/ 8 h 137"/>
                <a:gd name="T2" fmla="*/ 496 w 505"/>
                <a:gd name="T3" fmla="*/ 0 h 137"/>
                <a:gd name="T4" fmla="*/ 68 w 505"/>
                <a:gd name="T5" fmla="*/ 0 h 137"/>
                <a:gd name="T6" fmla="*/ 55 w 505"/>
                <a:gd name="T7" fmla="*/ 7 h 137"/>
                <a:gd name="T8" fmla="*/ 5 w 505"/>
                <a:gd name="T9" fmla="*/ 80 h 137"/>
                <a:gd name="T10" fmla="*/ 0 w 505"/>
                <a:gd name="T11" fmla="*/ 95 h 137"/>
                <a:gd name="T12" fmla="*/ 0 w 505"/>
                <a:gd name="T13" fmla="*/ 101 h 137"/>
                <a:gd name="T14" fmla="*/ 9 w 505"/>
                <a:gd name="T15" fmla="*/ 109 h 137"/>
                <a:gd name="T16" fmla="*/ 48 w 505"/>
                <a:gd name="T17" fmla="*/ 109 h 137"/>
                <a:gd name="T18" fmla="*/ 56 w 505"/>
                <a:gd name="T19" fmla="*/ 117 h 137"/>
                <a:gd name="T20" fmla="*/ 56 w 505"/>
                <a:gd name="T21" fmla="*/ 128 h 137"/>
                <a:gd name="T22" fmla="*/ 64 w 505"/>
                <a:gd name="T23" fmla="*/ 137 h 137"/>
                <a:gd name="T24" fmla="*/ 496 w 505"/>
                <a:gd name="T25" fmla="*/ 136 h 137"/>
                <a:gd name="T26" fmla="*/ 505 w 505"/>
                <a:gd name="T27" fmla="*/ 128 h 137"/>
                <a:gd name="T28" fmla="*/ 505 w 505"/>
                <a:gd name="T29" fmla="*/ 8 h 137"/>
                <a:gd name="T30" fmla="*/ 56 w 505"/>
                <a:gd name="T31" fmla="*/ 78 h 137"/>
                <a:gd name="T32" fmla="*/ 48 w 505"/>
                <a:gd name="T33" fmla="*/ 86 h 137"/>
                <a:gd name="T34" fmla="*/ 33 w 505"/>
                <a:gd name="T35" fmla="*/ 86 h 137"/>
                <a:gd name="T36" fmla="*/ 29 w 505"/>
                <a:gd name="T37" fmla="*/ 79 h 137"/>
                <a:gd name="T38" fmla="*/ 51 w 505"/>
                <a:gd name="T39" fmla="*/ 47 h 137"/>
                <a:gd name="T40" fmla="*/ 56 w 505"/>
                <a:gd name="T41" fmla="*/ 48 h 137"/>
                <a:gd name="T42" fmla="*/ 56 w 505"/>
                <a:gd name="T43" fmla="*/ 78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05" h="137">
                  <a:moveTo>
                    <a:pt x="505" y="8"/>
                  </a:moveTo>
                  <a:cubicBezTo>
                    <a:pt x="505" y="4"/>
                    <a:pt x="501" y="0"/>
                    <a:pt x="496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63" y="0"/>
                    <a:pt x="57" y="3"/>
                    <a:pt x="55" y="7"/>
                  </a:cubicBezTo>
                  <a:cubicBezTo>
                    <a:pt x="5" y="80"/>
                    <a:pt x="5" y="80"/>
                    <a:pt x="5" y="80"/>
                  </a:cubicBezTo>
                  <a:cubicBezTo>
                    <a:pt x="3" y="83"/>
                    <a:pt x="0" y="90"/>
                    <a:pt x="0" y="95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5"/>
                    <a:pt x="4" y="109"/>
                    <a:pt x="9" y="109"/>
                  </a:cubicBezTo>
                  <a:cubicBezTo>
                    <a:pt x="48" y="109"/>
                    <a:pt x="48" y="109"/>
                    <a:pt x="48" y="109"/>
                  </a:cubicBezTo>
                  <a:cubicBezTo>
                    <a:pt x="52" y="109"/>
                    <a:pt x="56" y="113"/>
                    <a:pt x="56" y="117"/>
                  </a:cubicBezTo>
                  <a:cubicBezTo>
                    <a:pt x="56" y="128"/>
                    <a:pt x="56" y="128"/>
                    <a:pt x="56" y="128"/>
                  </a:cubicBezTo>
                  <a:cubicBezTo>
                    <a:pt x="56" y="133"/>
                    <a:pt x="60" y="137"/>
                    <a:pt x="64" y="137"/>
                  </a:cubicBezTo>
                  <a:cubicBezTo>
                    <a:pt x="496" y="136"/>
                    <a:pt x="496" y="136"/>
                    <a:pt x="496" y="136"/>
                  </a:cubicBezTo>
                  <a:cubicBezTo>
                    <a:pt x="501" y="136"/>
                    <a:pt x="505" y="133"/>
                    <a:pt x="505" y="128"/>
                  </a:cubicBezTo>
                  <a:lnTo>
                    <a:pt x="505" y="8"/>
                  </a:lnTo>
                  <a:close/>
                  <a:moveTo>
                    <a:pt x="56" y="78"/>
                  </a:moveTo>
                  <a:cubicBezTo>
                    <a:pt x="56" y="83"/>
                    <a:pt x="52" y="86"/>
                    <a:pt x="48" y="86"/>
                  </a:cubicBezTo>
                  <a:cubicBezTo>
                    <a:pt x="33" y="86"/>
                    <a:pt x="33" y="86"/>
                    <a:pt x="33" y="86"/>
                  </a:cubicBezTo>
                  <a:cubicBezTo>
                    <a:pt x="29" y="86"/>
                    <a:pt x="27" y="83"/>
                    <a:pt x="29" y="79"/>
                  </a:cubicBezTo>
                  <a:cubicBezTo>
                    <a:pt x="51" y="47"/>
                    <a:pt x="51" y="47"/>
                    <a:pt x="51" y="47"/>
                  </a:cubicBezTo>
                  <a:cubicBezTo>
                    <a:pt x="54" y="43"/>
                    <a:pt x="56" y="44"/>
                    <a:pt x="56" y="48"/>
                  </a:cubicBezTo>
                  <a:lnTo>
                    <a:pt x="56" y="78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Rectangle 42"/>
            <p:cNvSpPr/>
            <p:nvPr/>
          </p:nvSpPr>
          <p:spPr>
            <a:xfrm flipH="1">
              <a:off x="7354116" y="4847280"/>
              <a:ext cx="4046605" cy="1082411"/>
            </a:xfrm>
            <a:prstGeom prst="rect">
              <a:avLst/>
            </a:prstGeom>
            <a:grpFill/>
            <a:ln w="12700" cap="flat" cmpd="sng" algn="ctr">
              <a:noFill/>
              <a:prstDash val="solid"/>
            </a:ln>
            <a:effectLst/>
          </p:spPr>
          <p:txBody>
            <a:bodyPr lIns="91440" tIns="0" rIns="91440" bIns="0" rtlCol="0" anchor="t"/>
            <a:lstStyle/>
            <a:p>
              <a:r>
                <a:rPr lang="zh-CN" altLang="en-US" sz="36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楼板刚度折减</a:t>
              </a:r>
              <a:endParaRPr lang="zh-CN" altLang="en-US" sz="3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 t="4924" r="2170"/>
          <a:stretch>
            <a:fillRect/>
          </a:stretch>
        </p:blipFill>
        <p:spPr>
          <a:xfrm>
            <a:off x="590550" y="3415665"/>
            <a:ext cx="6097905" cy="143446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550" y="1837055"/>
            <a:ext cx="11010900" cy="83058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97940" y="1140460"/>
            <a:ext cx="10176510" cy="532574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649220"/>
            <a:ext cx="12063095" cy="236093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08075" y="1539240"/>
            <a:ext cx="4927600" cy="7874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609090" y="2779395"/>
            <a:ext cx="944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3.24E-4</a:t>
            </a:r>
            <a:endParaRPr lang="en-US" altLang="zh-CN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3180" y="3600450"/>
            <a:ext cx="3317240" cy="652780"/>
          </a:xfrm>
          <a:prstGeom prst="rect">
            <a:avLst/>
          </a:prstGeom>
        </p:spPr>
      </p:pic>
      <p:cxnSp>
        <p:nvCxnSpPr>
          <p:cNvPr id="8" name="直接箭头连接符 7"/>
          <p:cNvCxnSpPr/>
          <p:nvPr/>
        </p:nvCxnSpPr>
        <p:spPr>
          <a:xfrm flipV="1">
            <a:off x="2059940" y="2139950"/>
            <a:ext cx="314325" cy="5175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4077970" y="2931160"/>
            <a:ext cx="65341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1E-5</a:t>
            </a:r>
            <a:endParaRPr lang="en-US" altLang="zh-CN"/>
          </a:p>
        </p:txBody>
      </p:sp>
      <p:cxnSp>
        <p:nvCxnSpPr>
          <p:cNvPr id="11" name="直接箭头连接符 10"/>
          <p:cNvCxnSpPr/>
          <p:nvPr/>
        </p:nvCxnSpPr>
        <p:spPr>
          <a:xfrm flipH="1">
            <a:off x="4006850" y="3286125"/>
            <a:ext cx="223520" cy="5073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rcRect t="13640" r="-527"/>
          <a:stretch>
            <a:fillRect/>
          </a:stretch>
        </p:blipFill>
        <p:spPr>
          <a:xfrm>
            <a:off x="5948045" y="1007745"/>
            <a:ext cx="5813425" cy="503745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957580" y="1452245"/>
            <a:ext cx="10972800" cy="35382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800"/>
              <a:t>季节温差和混凝土收缩都随时间而缓慢变化，是一个长期的效应。由于徐变和应力松弛作用的存在，混凝土结构的实际应力要小于弹性计算结果，必须要加以考虑。</a:t>
            </a:r>
            <a:endParaRPr lang="zh-CN" altLang="en-US" sz="280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zh-CN" altLang="en-US" sz="28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800"/>
              <a:t>工程中常引入徐变应力松弛折减系数，温度应力取</a:t>
            </a:r>
            <a:r>
              <a:rPr lang="en-US" altLang="zh-CN" sz="2800"/>
              <a:t>0.3.</a:t>
            </a:r>
            <a:endParaRPr lang="en-US" altLang="zh-CN" sz="280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8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800"/>
              <a:t>混凝土构件通常是带微裂缝工作的，考虑裂缝的影响，可对构件的刚度做适当的折减，折减系数可取</a:t>
            </a:r>
            <a:r>
              <a:rPr lang="en-US" altLang="zh-CN" sz="2800"/>
              <a:t>0.85</a:t>
            </a:r>
            <a:endParaRPr lang="en-US" altLang="zh-CN" sz="28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3515" y="1525905"/>
            <a:ext cx="3063240" cy="42062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8830" y="1621790"/>
            <a:ext cx="7559040" cy="32689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9220" y="1621790"/>
            <a:ext cx="3017520" cy="428244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l="1175" t="63283" r="872" b="7194"/>
          <a:stretch>
            <a:fillRect/>
          </a:stretch>
        </p:blipFill>
        <p:spPr>
          <a:xfrm>
            <a:off x="1205865" y="1480820"/>
            <a:ext cx="8469630" cy="158178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0" y="0"/>
          <a:ext cx="12193200" cy="104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000"/>
                <a:gridCol w="1584000"/>
                <a:gridCol w="1584000"/>
                <a:gridCol w="1584000"/>
                <a:gridCol w="1584000"/>
                <a:gridCol w="1584000"/>
                <a:gridCol w="2689200"/>
              </a:tblGrid>
              <a:tr h="1044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Part</a:t>
                      </a:r>
                      <a:r>
                        <a:rPr lang="en-US" altLang="zh-CN" sz="36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zh-CN" altLang="en-US" sz="36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rgbClr val="28A9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blipFill dpi="0" rotWithShape="1">
                      <a:blip r:embed="rId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Part</a:t>
                      </a:r>
                      <a:r>
                        <a:rPr lang="en-US" altLang="zh-CN" sz="36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lang="zh-CN" altLang="en-US" sz="36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rgbClr val="28A9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Part</a:t>
                      </a:r>
                      <a:r>
                        <a:rPr lang="en-US" altLang="zh-CN" sz="36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endParaRPr lang="zh-CN" altLang="en-US" sz="36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rgbClr val="28A9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rgbClr val="28A9D6"/>
                    </a:solidFill>
                  </a:tcPr>
                </a:tc>
              </a:tr>
            </a:tbl>
          </a:graphicData>
        </a:graphic>
      </p:graphicFrame>
      <p:grpSp>
        <p:nvGrpSpPr>
          <p:cNvPr id="4" name="组合 3"/>
          <p:cNvGrpSpPr/>
          <p:nvPr/>
        </p:nvGrpSpPr>
        <p:grpSpPr>
          <a:xfrm>
            <a:off x="8327709" y="1910060"/>
            <a:ext cx="2917951" cy="1381682"/>
            <a:chOff x="8853489" y="1054715"/>
            <a:chExt cx="2917951" cy="1381682"/>
          </a:xfrm>
        </p:grpSpPr>
        <p:sp>
          <p:nvSpPr>
            <p:cNvPr id="5" name="文本框 4"/>
            <p:cNvSpPr txBox="1"/>
            <p:nvPr/>
          </p:nvSpPr>
          <p:spPr>
            <a:xfrm>
              <a:off x="8853489" y="1250300"/>
              <a:ext cx="1930400" cy="583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Contents</a:t>
              </a:r>
              <a:endParaRPr lang="en-US" altLang="zh-CN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6" name="直接连接符 5"/>
            <p:cNvCxnSpPr/>
            <p:nvPr/>
          </p:nvCxnSpPr>
          <p:spPr>
            <a:xfrm flipH="1">
              <a:off x="10311304" y="1054715"/>
              <a:ext cx="872224" cy="1217897"/>
            </a:xfrm>
            <a:prstGeom prst="line">
              <a:avLst/>
            </a:prstGeom>
            <a:ln>
              <a:solidFill>
                <a:srgbClr val="1F487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文本框 6"/>
            <p:cNvSpPr txBox="1"/>
            <p:nvPr/>
          </p:nvSpPr>
          <p:spPr>
            <a:xfrm>
              <a:off x="10610660" y="1791237"/>
              <a:ext cx="1160780" cy="6451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600" b="1" spc="250" dirty="0">
                  <a:solidFill>
                    <a:srgbClr val="1F487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目录</a:t>
              </a:r>
              <a:endParaRPr lang="zh-CN" altLang="en-US" sz="3600" b="1" spc="250" dirty="0">
                <a:solidFill>
                  <a:srgbClr val="1F487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222466" y="1026845"/>
            <a:ext cx="2963565" cy="2157599"/>
            <a:chOff x="986312" y="1036341"/>
            <a:chExt cx="2963565" cy="2157599"/>
          </a:xfrm>
          <a:noFill/>
        </p:grpSpPr>
        <p:cxnSp>
          <p:nvCxnSpPr>
            <p:cNvPr id="9" name="直接连接符 8"/>
            <p:cNvCxnSpPr/>
            <p:nvPr/>
          </p:nvCxnSpPr>
          <p:spPr>
            <a:xfrm>
              <a:off x="1563012" y="1036341"/>
              <a:ext cx="0" cy="2157599"/>
            </a:xfrm>
            <a:prstGeom prst="line">
              <a:avLst/>
            </a:prstGeom>
            <a:grpFill/>
            <a:ln>
              <a:solidFill>
                <a:srgbClr val="1F487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矩形 9"/>
            <p:cNvSpPr/>
            <p:nvPr/>
          </p:nvSpPr>
          <p:spPr>
            <a:xfrm>
              <a:off x="986312" y="1477439"/>
              <a:ext cx="481281" cy="366345"/>
            </a:xfrm>
            <a:prstGeom prst="rect">
              <a:avLst/>
            </a:prstGeom>
            <a:solidFill>
              <a:srgbClr val="1F48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>
                  <a:solidFill>
                    <a:srgbClr val="FFFFFF"/>
                  </a:solidFill>
                  <a:latin typeface="Arial Rounded MT Bold" panose="02010600030101010101" pitchFamily="34" charset="-122"/>
                </a:rPr>
                <a:t>1</a:t>
              </a:r>
              <a:endParaRPr lang="zh-CN" altLang="en-US" sz="2000" dirty="0">
                <a:solidFill>
                  <a:srgbClr val="FFFFFF"/>
                </a:solidFill>
                <a:latin typeface="Arial Rounded MT Bold" panose="02010600030101010101" pitchFamily="34" charset="-122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573521" y="1401221"/>
              <a:ext cx="2376356" cy="95313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 err="1">
                  <a:latin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地震作用下楼板应力分析</a:t>
              </a:r>
              <a:endParaRPr lang="zh-CN" altLang="en-US" sz="2800" b="1" dirty="0" err="1">
                <a:solidFill>
                  <a:srgbClr val="1F487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3335709" y="1033731"/>
            <a:ext cx="3402332" cy="3159578"/>
            <a:chOff x="7328342" y="1036340"/>
            <a:chExt cx="3402332" cy="4553588"/>
          </a:xfrm>
        </p:grpSpPr>
        <p:cxnSp>
          <p:nvCxnSpPr>
            <p:cNvPr id="22" name="直接连接符 21"/>
            <p:cNvCxnSpPr/>
            <p:nvPr/>
          </p:nvCxnSpPr>
          <p:spPr>
            <a:xfrm>
              <a:off x="7936795" y="1036340"/>
              <a:ext cx="0" cy="4553588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文本框 22"/>
            <p:cNvSpPr txBox="1"/>
            <p:nvPr/>
          </p:nvSpPr>
          <p:spPr>
            <a:xfrm>
              <a:off x="7951496" y="3823424"/>
              <a:ext cx="2376356" cy="1373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sz="2800" b="1" dirty="0">
                  <a:solidFill>
                    <a:schemeClr val="tx1"/>
                  </a:solidFill>
                  <a:latin typeface="微软雅黑" panose="020B0503020204020204" pitchFamily="34" charset="-122"/>
                  <a:cs typeface="微软雅黑" panose="020B0503020204020204" pitchFamily="34" charset="-122"/>
                </a:rPr>
                <a:t>温度作用下楼板应力分析</a:t>
              </a:r>
              <a:endParaRPr lang="zh-CN" sz="2800" b="1" dirty="0">
                <a:solidFill>
                  <a:schemeClr val="tx1"/>
                </a:solidFill>
                <a:latin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7328342" y="3931069"/>
              <a:ext cx="481281" cy="557336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>
                  <a:solidFill>
                    <a:srgbClr val="FFFFFF"/>
                  </a:solidFill>
                  <a:latin typeface="Arial Rounded MT Bold" panose="02010600030101010101" pitchFamily="34" charset="-122"/>
                </a:rPr>
                <a:t>2</a:t>
              </a:r>
              <a:endParaRPr lang="zh-CN" altLang="en-US" sz="2000" dirty="0">
                <a:solidFill>
                  <a:srgbClr val="FFFFFF"/>
                </a:solidFill>
                <a:latin typeface="Arial Rounded MT Bold" panose="02010600030101010101" pitchFamily="34" charset="-122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8001444" y="4345960"/>
              <a:ext cx="2729230" cy="3987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buFont typeface="Wingdings" panose="05000000000000000000" charset="0"/>
                <a:buChar char="u"/>
              </a:pPr>
              <a:endParaRPr lang="zh-CN" altLang="en-US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6545108" y="1044000"/>
            <a:ext cx="3026798" cy="4553588"/>
            <a:chOff x="7335397" y="1036340"/>
            <a:chExt cx="3026798" cy="4553588"/>
          </a:xfrm>
        </p:grpSpPr>
        <p:cxnSp>
          <p:nvCxnSpPr>
            <p:cNvPr id="14" name="直接连接符 13"/>
            <p:cNvCxnSpPr/>
            <p:nvPr/>
          </p:nvCxnSpPr>
          <p:spPr>
            <a:xfrm>
              <a:off x="7936795" y="1036340"/>
              <a:ext cx="0" cy="4553588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文本框 19"/>
            <p:cNvSpPr txBox="1"/>
            <p:nvPr/>
          </p:nvSpPr>
          <p:spPr>
            <a:xfrm>
              <a:off x="7985839" y="4267580"/>
              <a:ext cx="2376356" cy="9531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sz="2800" b="1" dirty="0">
                  <a:latin typeface="微软雅黑" panose="020B0503020204020204" pitchFamily="34" charset="-122"/>
                </a:rPr>
                <a:t>楼板应力分析结果的查看</a:t>
              </a:r>
              <a:endParaRPr lang="zh-CN" sz="2800" b="1" dirty="0">
                <a:latin typeface="微软雅黑" panose="020B0503020204020204" pitchFamily="34" charset="-122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7335397" y="4345393"/>
              <a:ext cx="481281" cy="366345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>
                  <a:solidFill>
                    <a:srgbClr val="FFFFFF"/>
                  </a:solidFill>
                  <a:latin typeface="Arial Rounded MT Bold" panose="02010600030101010101" pitchFamily="34" charset="-122"/>
                </a:rPr>
                <a:t>3</a:t>
              </a:r>
              <a:endParaRPr lang="zh-CN" altLang="en-US" sz="2000" dirty="0">
                <a:solidFill>
                  <a:srgbClr val="FFFFFF"/>
                </a:solidFill>
                <a:latin typeface="Arial Rounded MT Bold" panose="02010600030101010101" pitchFamily="34" charset="-122"/>
              </a:endParaRPr>
            </a:p>
          </p:txBody>
        </p:sp>
      </p:grp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6" name="图片 5"/>
          <p:cNvPicPr/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09880" y="3073400"/>
            <a:ext cx="4930775" cy="3056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图片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7580" y="3994150"/>
            <a:ext cx="3151505" cy="2135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图片 7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9090" y="3716020"/>
            <a:ext cx="3158490" cy="2413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0465" y="1007745"/>
            <a:ext cx="4198620" cy="265176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75005" y="1209675"/>
            <a:ext cx="6490970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前处理对包括墙、板在内的壳元构件的刚度调整为8个方向分别为：</a:t>
            </a:r>
            <a:endParaRPr lang="zh-CN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marL="457200" indent="-457200">
              <a:buFont typeface="Wingdings" panose="05000000000000000000" charset="0"/>
              <a:buChar char="p"/>
            </a:pPr>
            <a:r>
              <a:rPr lang="zh-CN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面内刚度：F11、F22、F12三个方向</a:t>
            </a:r>
            <a:endParaRPr lang="zh-CN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marL="457200" indent="-457200">
              <a:buFont typeface="Wingdings" panose="05000000000000000000" charset="0"/>
              <a:buChar char="p"/>
            </a:pPr>
            <a:r>
              <a:rPr lang="zh-CN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面外刚度：M11、M22、M12三个方向</a:t>
            </a:r>
            <a:endParaRPr lang="zh-CN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marL="457200" indent="-457200">
              <a:buFont typeface="Wingdings" panose="05000000000000000000" charset="0"/>
              <a:buChar char="p"/>
            </a:pPr>
            <a:r>
              <a:rPr lang="zh-CN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横向剪切刚度：V13、V23两个方向</a:t>
            </a:r>
            <a:endParaRPr lang="zh-CN" altLang="en-US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056765" y="2264410"/>
            <a:ext cx="8931275" cy="2112010"/>
          </a:xfrm>
          <a:prstGeom prst="rect">
            <a:avLst/>
          </a:prstGeom>
          <a:solidFill>
            <a:srgbClr val="28A9D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rgbClr val="0175B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243455" y="2735580"/>
            <a:ext cx="8744585" cy="1014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200"/>
            <a:r>
              <a:rPr kumimoji="1" lang="zh-CN" sz="6000" b="1" dirty="0">
                <a:solidFill>
                  <a:srgbClr val="C1C1C1">
                    <a:lumMod val="20000"/>
                    <a:lumOff val="8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楼板应力分析结果查看</a:t>
            </a:r>
            <a:endParaRPr kumimoji="1" lang="zh-CN" sz="6000" b="1" dirty="0">
              <a:solidFill>
                <a:srgbClr val="C1C1C1">
                  <a:lumMod val="20000"/>
                  <a:lumOff val="8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417620" y="1418767"/>
            <a:ext cx="7695043" cy="4020833"/>
          </a:xfrm>
          <a:prstGeom prst="rect">
            <a:avLst/>
          </a:prstGeom>
          <a:noFill/>
          <a:ln w="12700" cap="flat" cmpd="sng" algn="ctr">
            <a:solidFill>
              <a:srgbClr val="28A9D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rgbClr val="0175B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353948" y="1349980"/>
            <a:ext cx="1056117" cy="1034572"/>
            <a:chOff x="576608" y="387249"/>
            <a:chExt cx="1396644" cy="1368152"/>
          </a:xfrm>
          <a:solidFill>
            <a:srgbClr val="00B0F0"/>
          </a:solidFill>
        </p:grpSpPr>
        <p:sp>
          <p:nvSpPr>
            <p:cNvPr id="8" name="矩形 7"/>
            <p:cNvSpPr/>
            <p:nvPr/>
          </p:nvSpPr>
          <p:spPr>
            <a:xfrm>
              <a:off x="605100" y="387249"/>
              <a:ext cx="1368152" cy="192537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9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srgbClr val="0175B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 rot="16200000">
              <a:off x="-11199" y="975056"/>
              <a:ext cx="1368152" cy="192537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9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srgbClr val="0175B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 rot="16200000" flipV="1">
            <a:off x="8170879" y="4436798"/>
            <a:ext cx="1056117" cy="1034572"/>
            <a:chOff x="576608" y="387249"/>
            <a:chExt cx="1396644" cy="1368152"/>
          </a:xfrm>
          <a:solidFill>
            <a:srgbClr val="28A9D6"/>
          </a:solidFill>
        </p:grpSpPr>
        <p:sp>
          <p:nvSpPr>
            <p:cNvPr id="24" name="矩形 23"/>
            <p:cNvSpPr/>
            <p:nvPr/>
          </p:nvSpPr>
          <p:spPr>
            <a:xfrm>
              <a:off x="605100" y="387249"/>
              <a:ext cx="1368152" cy="192537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9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srgbClr val="0175B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 rot="16200000">
              <a:off x="-11199" y="975056"/>
              <a:ext cx="1368152" cy="192537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9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srgbClr val="0175B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2243455" y="1843405"/>
            <a:ext cx="1010920" cy="864235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C1C1C1">
                <a:lumMod val="20000"/>
                <a:lumOff val="8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03</a:t>
            </a:r>
            <a:endParaRPr kumimoji="0" lang="en-US" altLang="zh-CN" sz="4800" b="1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510030" y="1651635"/>
            <a:ext cx="9171940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en-US" sz="3600"/>
              <a:t>设计结果的查看及结果判断</a:t>
            </a:r>
            <a:endParaRPr lang="zh-CN" altLang="en-US" sz="360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en-US" sz="3600"/>
              <a:t>如何判断楼板性能水准？</a:t>
            </a:r>
            <a:endParaRPr lang="zh-CN" altLang="en-US" sz="360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en-US" sz="3600"/>
              <a:t>楼板承载力是否满足要求？</a:t>
            </a:r>
            <a:endParaRPr lang="zh-CN" altLang="en-US" sz="360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en-US" sz="3600"/>
              <a:t>如何进行楼板配筋设计？</a:t>
            </a:r>
            <a:endParaRPr lang="zh-CN" altLang="en-US" sz="360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zh-CN" altLang="en-US" sz="36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44725" y="1068070"/>
            <a:ext cx="6830060" cy="510032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155700" y="1683385"/>
            <a:ext cx="965009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按局部坐标系控制：</a:t>
            </a:r>
            <a:endParaRPr lang="zh-CN" altLang="en-US" sz="2400"/>
          </a:p>
          <a:p>
            <a:r>
              <a:rPr lang="zh-CN" altLang="en-US" sz="2400">
                <a:sym typeface="+mn-ea"/>
              </a:rPr>
              <a:t>按x、y轴的正应力σx、σy与剪应力τxy进行楼板承载力的验算与配筋</a:t>
            </a:r>
            <a:endParaRPr lang="zh-CN" altLang="en-US" sz="2400"/>
          </a:p>
          <a:p>
            <a:endParaRPr lang="zh-CN" altLang="en-US"/>
          </a:p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1155" y="3540125"/>
            <a:ext cx="5559425" cy="30543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7965" y="3209290"/>
            <a:ext cx="8092440" cy="317754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r="2972" b="18968"/>
          <a:stretch>
            <a:fillRect/>
          </a:stretch>
        </p:blipFill>
        <p:spPr>
          <a:xfrm>
            <a:off x="600710" y="2882265"/>
            <a:ext cx="3730625" cy="284289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8315" y="3733800"/>
            <a:ext cx="5328285" cy="100711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013460" y="1166495"/>
            <a:ext cx="2545080" cy="73723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400">
                <a:sym typeface="+mn-ea"/>
              </a:rPr>
              <a:t>按照主应力控制</a:t>
            </a:r>
            <a:r>
              <a:rPr lang="zh-CN" altLang="en-US">
                <a:sym typeface="+mn-ea"/>
              </a:rPr>
              <a:t>：</a:t>
            </a:r>
            <a:endParaRPr lang="zh-CN" altLang="en-US"/>
          </a:p>
          <a:p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1094740" y="1967865"/>
            <a:ext cx="3383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主应力方向与配筋方向不一致时</a:t>
            </a:r>
            <a:endParaRPr lang="zh-CN" alt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609090" y="1528445"/>
            <a:ext cx="9458325" cy="24917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400"/>
              <a:t>水平力作用下，楼板设计通常采用双层双向</a:t>
            </a:r>
            <a:r>
              <a:rPr lang="zh-CN" altLang="en-US" sz="240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相同</a:t>
            </a:r>
            <a:r>
              <a:rPr lang="zh-CN" altLang="en-US" sz="2400"/>
              <a:t>配筋。</a:t>
            </a:r>
            <a:endParaRPr lang="zh-CN" altLang="en-US" sz="2400"/>
          </a:p>
          <a:p>
            <a:pPr algn="l"/>
            <a:r>
              <a:rPr lang="zh-CN" altLang="en-US" sz="2400"/>
              <a:t>例如《高规》3.6.3条规定地下室顶板作为上部结构嵌固端时应双层双向配筋，10.2.23条规定框支转换层楼板应双层双向配筋，10.5.5条规定连接体楼板采用双层双向配筋，</a:t>
            </a:r>
            <a:endParaRPr lang="zh-CN" altLang="en-US" sz="2400"/>
          </a:p>
          <a:p>
            <a:pPr algn="l"/>
            <a:r>
              <a:rPr lang="zh-CN" altLang="en-US" sz="2400"/>
              <a:t>最小配筋率：楼板每层每个方向不小于0.25%。</a:t>
            </a:r>
            <a:endParaRPr lang="zh-CN" altLang="en-US" sz="2400"/>
          </a:p>
          <a:p>
            <a:pPr algn="l"/>
            <a:endParaRPr lang="zh-CN" altLang="en-US"/>
          </a:p>
          <a:p>
            <a:pPr algn="l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4575" y="3930650"/>
            <a:ext cx="2644140" cy="250698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rcRect r="681" b="6281"/>
          <a:stretch>
            <a:fillRect/>
          </a:stretch>
        </p:blipFill>
        <p:spPr>
          <a:xfrm>
            <a:off x="5364480" y="4745990"/>
            <a:ext cx="4076700" cy="1203325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236345" y="1308100"/>
            <a:ext cx="9922510" cy="48310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indent="-457200" algn="l">
              <a:buFont typeface="Wingdings" panose="05000000000000000000" charset="0"/>
              <a:buChar char="u"/>
            </a:pPr>
            <a:r>
              <a:rPr lang="zh-CN" altLang="en-US" sz="2800">
                <a:sym typeface="+mn-ea"/>
              </a:rPr>
              <a:t>将楼板平面内受力配筋与平面外受弯配筋分别计算面积，然后按照两侧分别相加方式进行处理。该方法相当于将轴力、弯矩分别计算配筋，再进行数值叠加的方式处理。</a:t>
            </a:r>
            <a:endParaRPr lang="zh-CN" altLang="en-US" sz="2800">
              <a:sym typeface="+mn-ea"/>
            </a:endParaRPr>
          </a:p>
          <a:p>
            <a:pPr marL="457200" indent="-457200" algn="l">
              <a:buFont typeface="Wingdings" panose="05000000000000000000" charset="0"/>
              <a:buChar char="u"/>
            </a:pPr>
            <a:endParaRPr lang="zh-CN" altLang="en-US" sz="2800">
              <a:sym typeface="+mn-ea"/>
            </a:endParaRPr>
          </a:p>
          <a:p>
            <a:pPr marL="457200" indent="-457200" algn="l">
              <a:buFont typeface="Wingdings" panose="05000000000000000000" charset="0"/>
              <a:buChar char="u"/>
            </a:pPr>
            <a:r>
              <a:rPr lang="zh-CN" altLang="en-US" sz="2800">
                <a:sym typeface="+mn-ea"/>
              </a:rPr>
              <a:t>对于楼板受拉时，该方法得到的配筋不小于拉弯计算配筋，是偏安全的</a:t>
            </a:r>
            <a:endParaRPr lang="zh-CN" altLang="en-US" sz="2800">
              <a:sym typeface="+mn-ea"/>
            </a:endParaRPr>
          </a:p>
          <a:p>
            <a:pPr marL="457200" indent="-457200" algn="l">
              <a:buFont typeface="Wingdings" panose="05000000000000000000" charset="0"/>
              <a:buChar char="u"/>
            </a:pPr>
            <a:endParaRPr lang="zh-CN" altLang="en-US" sz="2800">
              <a:sym typeface="+mn-ea"/>
            </a:endParaRPr>
          </a:p>
          <a:p>
            <a:pPr marL="457200" indent="-457200" algn="l">
              <a:buFont typeface="Wingdings" panose="05000000000000000000" charset="0"/>
              <a:buChar char="u"/>
            </a:pPr>
            <a:r>
              <a:rPr lang="zh-CN" altLang="en-US" sz="2800">
                <a:sym typeface="+mn-ea"/>
              </a:rPr>
              <a:t>应力集中的处理。与T形梁翼缘板受力机理一样，楼板内存在剪力滞后问题。参照《混规》5.2.4条T形梁有效翼缘宽度，应力平均化处理的范围不大于12倍板厚。 </a:t>
            </a:r>
            <a:endParaRPr lang="zh-CN" altLang="en-US" sz="2800"/>
          </a:p>
          <a:p>
            <a:pPr marL="457200" indent="-457200" algn="l">
              <a:buFont typeface="Wingdings" panose="05000000000000000000" charset="0"/>
              <a:buChar char="u"/>
            </a:pPr>
            <a:endParaRPr lang="zh-CN" altLang="en-US" sz="2800">
              <a:sym typeface="+mn-e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551305" y="1386840"/>
            <a:ext cx="597979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/>
              <a:t>小震弹性，根据混规</a:t>
            </a:r>
            <a:r>
              <a:rPr lang="en-US" altLang="zh-CN" sz="2400"/>
              <a:t>7.1.1</a:t>
            </a:r>
            <a:r>
              <a:rPr lang="zh-CN" altLang="en-US" sz="2400"/>
              <a:t>条的二级裂缝控制</a:t>
            </a:r>
            <a:endParaRPr lang="zh-CN" altLang="en-US" sz="240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68425" y="2063750"/>
            <a:ext cx="8229600" cy="78295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551305" y="3063240"/>
            <a:ext cx="96316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/>
              <a:t>中震、大震弹性，不考虑地震调整系数调整，考虑分项系数的地震验算</a:t>
            </a:r>
            <a:endParaRPr lang="zh-CN" altLang="en-US" sz="240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rcRect r="681" b="6281"/>
          <a:stretch>
            <a:fillRect/>
          </a:stretch>
        </p:blipFill>
        <p:spPr>
          <a:xfrm>
            <a:off x="1551305" y="3498850"/>
            <a:ext cx="3813810" cy="112585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609090" y="4939665"/>
            <a:ext cx="9936480" cy="156845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/>
              <a:t>大震不屈服，钢筋受拉不屈服，不考虑地震系数调整，不考虑分项系数，</a:t>
            </a:r>
            <a:endParaRPr lang="zh-CN" altLang="en-US" sz="2400"/>
          </a:p>
          <a:p>
            <a:r>
              <a:rPr lang="zh-CN" altLang="en-US" sz="2400"/>
              <a:t>材料强度用标准值</a:t>
            </a:r>
            <a:endParaRPr lang="zh-CN" altLang="en-US" sz="2400"/>
          </a:p>
          <a:p>
            <a:r>
              <a:rPr lang="zh-CN" altLang="en-US" sz="2400"/>
              <a:t>验算受剪截面条件</a:t>
            </a:r>
            <a:endParaRPr lang="zh-CN" altLang="en-US" sz="2400"/>
          </a:p>
          <a:p>
            <a:r>
              <a:rPr lang="zh-CN" altLang="en-US" sz="2400"/>
              <a:t>等效弹性计算时对楼板刚度折减，折减系数可取</a:t>
            </a:r>
            <a:r>
              <a:rPr lang="en-US" altLang="zh-CN" sz="2400"/>
              <a:t>0.2~0.5</a:t>
            </a:r>
            <a:endParaRPr lang="en-US" altLang="zh-CN" sz="24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080176" y="2372993"/>
            <a:ext cx="234872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5400" b="1" spc="200" dirty="0">
                <a:solidFill>
                  <a:srgbClr val="FFFFF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感谢！</a:t>
            </a:r>
            <a:endParaRPr lang="zh-CN" altLang="en-US" sz="5400" b="1" spc="200" dirty="0">
              <a:solidFill>
                <a:srgbClr val="FFFFFF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685233" y="2896213"/>
            <a:ext cx="12570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2000" b="1" spc="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Thanks</a:t>
            </a:r>
            <a:endParaRPr lang="zh-CN" altLang="en-US" sz="2000" b="1" spc="2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标题 3"/>
          <p:cNvSpPr txBox="1"/>
          <p:nvPr/>
        </p:nvSpPr>
        <p:spPr>
          <a:xfrm>
            <a:off x="3549650" y="4679950"/>
            <a:ext cx="3927475" cy="1451610"/>
          </a:xfrm>
          <a:prstGeom prst="rect">
            <a:avLst/>
          </a:prstGeom>
        </p:spPr>
        <p:txBody>
          <a:bodyPr>
            <a:normAutofit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CN" altLang="en-US" sz="2800" b="1" dirty="0">
              <a:sym typeface="微软雅黑" panose="020B0503020204020204" pitchFamily="34" charset="-122"/>
            </a:endParaRPr>
          </a:p>
          <a:p>
            <a:r>
              <a:rPr lang="zh-CN" altLang="en-US" sz="2800" b="1" dirty="0">
                <a:sym typeface="微软雅黑" panose="020B0503020204020204" pitchFamily="34" charset="-122"/>
              </a:rPr>
              <a:t>官方网站：</a:t>
            </a:r>
            <a:r>
              <a:rPr lang="en-US" altLang="zh-CN" sz="2800" b="1" dirty="0">
                <a:sym typeface="微软雅黑" panose="020B0503020204020204" pitchFamily="34" charset="-122"/>
              </a:rPr>
              <a:t>yjk.cn</a:t>
            </a:r>
            <a:endParaRPr lang="en-US" altLang="zh-CN" sz="2800" b="1" dirty="0">
              <a:sym typeface="微软雅黑" panose="020B0503020204020204" pitchFamily="34" charset="-122"/>
            </a:endParaRPr>
          </a:p>
          <a:p>
            <a:endParaRPr lang="zh-CN" altLang="en-US" sz="2800" b="1" dirty="0">
              <a:sym typeface="微软雅黑" panose="020B0503020204020204" pitchFamily="34" charset="-122"/>
            </a:endParaRPr>
          </a:p>
          <a:p>
            <a:r>
              <a:rPr lang="zh-CN" altLang="en-US" sz="2800" b="1" dirty="0">
                <a:sym typeface="微软雅黑" panose="020B0503020204020204" pitchFamily="34" charset="-122"/>
              </a:rPr>
              <a:t>微信公众号：盈建科</a:t>
            </a:r>
            <a:endParaRPr lang="zh-CN" altLang="en-US" sz="2800" b="1" dirty="0">
              <a:sym typeface="微软雅黑" panose="020B0503020204020204" pitchFamily="3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94905" y="4586605"/>
            <a:ext cx="1638300" cy="16383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056765" y="2264410"/>
            <a:ext cx="8931275" cy="2112010"/>
          </a:xfrm>
          <a:prstGeom prst="rect">
            <a:avLst/>
          </a:prstGeom>
          <a:solidFill>
            <a:srgbClr val="28A9D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rgbClr val="0175B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243455" y="2735580"/>
            <a:ext cx="8744585" cy="1014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200"/>
            <a:r>
              <a:rPr kumimoji="1" lang="zh-CN" sz="6000" b="1" dirty="0">
                <a:solidFill>
                  <a:srgbClr val="C1C1C1">
                    <a:lumMod val="20000"/>
                    <a:lumOff val="8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地震作用下楼板应力分析</a:t>
            </a:r>
            <a:endParaRPr kumimoji="1" lang="zh-CN" sz="6000" b="1" dirty="0">
              <a:solidFill>
                <a:srgbClr val="C1C1C1">
                  <a:lumMod val="20000"/>
                  <a:lumOff val="8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417620" y="1418767"/>
            <a:ext cx="7695043" cy="4020833"/>
          </a:xfrm>
          <a:prstGeom prst="rect">
            <a:avLst/>
          </a:prstGeom>
          <a:noFill/>
          <a:ln w="12700" cap="flat" cmpd="sng" algn="ctr">
            <a:solidFill>
              <a:srgbClr val="28A9D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rgbClr val="0175B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353948" y="1349980"/>
            <a:ext cx="1056117" cy="1034572"/>
            <a:chOff x="576608" y="387249"/>
            <a:chExt cx="1396644" cy="1368152"/>
          </a:xfrm>
          <a:solidFill>
            <a:srgbClr val="00B0F0"/>
          </a:solidFill>
        </p:grpSpPr>
        <p:sp>
          <p:nvSpPr>
            <p:cNvPr id="8" name="矩形 7"/>
            <p:cNvSpPr/>
            <p:nvPr/>
          </p:nvSpPr>
          <p:spPr>
            <a:xfrm>
              <a:off x="605100" y="387249"/>
              <a:ext cx="1368152" cy="192537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9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srgbClr val="0175B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 rot="16200000">
              <a:off x="-11199" y="975056"/>
              <a:ext cx="1368152" cy="192537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9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srgbClr val="0175B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 rot="16200000" flipV="1">
            <a:off x="8170879" y="4436798"/>
            <a:ext cx="1056117" cy="1034572"/>
            <a:chOff x="576608" y="387249"/>
            <a:chExt cx="1396644" cy="1368152"/>
          </a:xfrm>
          <a:solidFill>
            <a:srgbClr val="28A9D6"/>
          </a:solidFill>
        </p:grpSpPr>
        <p:sp>
          <p:nvSpPr>
            <p:cNvPr id="24" name="矩形 23"/>
            <p:cNvSpPr/>
            <p:nvPr/>
          </p:nvSpPr>
          <p:spPr>
            <a:xfrm>
              <a:off x="605100" y="387249"/>
              <a:ext cx="1368152" cy="192537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9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srgbClr val="0175B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 rot="16200000">
              <a:off x="-11199" y="975056"/>
              <a:ext cx="1368152" cy="192537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9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srgbClr val="0175B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2243455" y="1843405"/>
            <a:ext cx="1010920" cy="864235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C1C1C1">
                <a:lumMod val="20000"/>
                <a:lumOff val="8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01</a:t>
            </a:r>
            <a:endParaRPr kumimoji="0" lang="en-US" altLang="zh-CN" sz="4800" b="1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6499860" y="1624965"/>
            <a:ext cx="5299710" cy="41541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楼板起传递竖向荷载及水平荷载的作用，在地震作用下将水平力传递、分配给竖向构件并与竖向构件一起协调变形。</a:t>
            </a:r>
            <a:endParaRPr lang="zh-CN" altLang="en-US" sz="2400"/>
          </a:p>
          <a:p>
            <a:endParaRPr lang="zh-CN" altLang="en-US" sz="2400"/>
          </a:p>
          <a:p>
            <a:r>
              <a:rPr lang="zh-CN" altLang="en-US" sz="2400"/>
              <a:t>刚性楼板假定，不考虑面内刚度，竖向构件变形基本相当</a:t>
            </a:r>
            <a:endParaRPr lang="zh-CN" altLang="en-US" sz="2400"/>
          </a:p>
          <a:p>
            <a:endParaRPr lang="zh-CN" altLang="en-US" sz="2400"/>
          </a:p>
          <a:p>
            <a:r>
              <a:rPr lang="zh-CN" altLang="en-US" sz="2400"/>
              <a:t>楼板大开洞或是薄弱连接部位，楼板受力较为复杂，轴力，剪力，弯矩共同作用，需要做精细分析</a:t>
            </a:r>
            <a:endParaRPr lang="zh-CN" altLang="en-US" sz="2400"/>
          </a:p>
        </p:txBody>
      </p:sp>
      <p:cxnSp>
        <p:nvCxnSpPr>
          <p:cNvPr id="110" name="直接连接符 109"/>
          <p:cNvCxnSpPr/>
          <p:nvPr>
            <p:custDataLst>
              <p:tags r:id="rId1"/>
            </p:custDataLst>
          </p:nvPr>
        </p:nvCxnSpPr>
        <p:spPr>
          <a:xfrm flipV="1">
            <a:off x="3190739" y="2313785"/>
            <a:ext cx="720000" cy="2781"/>
          </a:xfrm>
          <a:prstGeom prst="line">
            <a:avLst/>
          </a:prstGeom>
          <a:ln w="19050" cap="rnd">
            <a:solidFill>
              <a:srgbClr val="C00000"/>
            </a:solidFill>
            <a:prstDash val="sysDash"/>
            <a:round/>
          </a:ln>
        </p:spPr>
        <p:style>
          <a:lnRef idx="1">
            <a:srgbClr val="8590CA"/>
          </a:lnRef>
          <a:fillRef idx="0">
            <a:srgbClr val="8590CA"/>
          </a:fillRef>
          <a:effectRef idx="0">
            <a:srgbClr val="8590CA"/>
          </a:effectRef>
          <a:fontRef idx="minor">
            <a:sysClr val="windowText" lastClr="000000"/>
          </a:fontRef>
        </p:style>
      </p:cxnSp>
      <p:sp>
        <p:nvSpPr>
          <p:cNvPr id="115" name="任意多边形 114"/>
          <p:cNvSpPr/>
          <p:nvPr>
            <p:custDataLst>
              <p:tags r:id="rId2"/>
            </p:custDataLst>
          </p:nvPr>
        </p:nvSpPr>
        <p:spPr>
          <a:xfrm>
            <a:off x="4009390" y="2093595"/>
            <a:ext cx="2263140" cy="445135"/>
          </a:xfrm>
          <a:custGeom>
            <a:avLst/>
            <a:gdLst>
              <a:gd name="connsiteX0" fmla="*/ 159983 w 2800633"/>
              <a:gd name="connsiteY0" fmla="*/ 0 h 623209"/>
              <a:gd name="connsiteX1" fmla="*/ 2800633 w 2800633"/>
              <a:gd name="connsiteY1" fmla="*/ 0 h 623209"/>
              <a:gd name="connsiteX2" fmla="*/ 2800633 w 2800633"/>
              <a:gd name="connsiteY2" fmla="*/ 623209 h 623209"/>
              <a:gd name="connsiteX3" fmla="*/ 159983 w 2800633"/>
              <a:gd name="connsiteY3" fmla="*/ 623209 h 623209"/>
              <a:gd name="connsiteX4" fmla="*/ 159983 w 2800633"/>
              <a:gd name="connsiteY4" fmla="*/ 397967 h 623209"/>
              <a:gd name="connsiteX5" fmla="*/ 0 w 2800633"/>
              <a:gd name="connsiteY5" fmla="*/ 311604 h 623209"/>
              <a:gd name="connsiteX6" fmla="*/ 159983 w 2800633"/>
              <a:gd name="connsiteY6" fmla="*/ 225240 h 623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0633" h="623209">
                <a:moveTo>
                  <a:pt x="159983" y="0"/>
                </a:moveTo>
                <a:lnTo>
                  <a:pt x="2800633" y="0"/>
                </a:lnTo>
                <a:lnTo>
                  <a:pt x="2800633" y="623209"/>
                </a:lnTo>
                <a:lnTo>
                  <a:pt x="159983" y="623209"/>
                </a:lnTo>
                <a:lnTo>
                  <a:pt x="159983" y="397967"/>
                </a:lnTo>
                <a:lnTo>
                  <a:pt x="0" y="311604"/>
                </a:lnTo>
                <a:lnTo>
                  <a:pt x="159983" y="22524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rgbClr val="8590CA">
              <a:shade val="50000"/>
            </a:srgbClr>
          </a:lnRef>
          <a:fillRef idx="1">
            <a:srgbClr val="8590CA"/>
          </a:fillRef>
          <a:effectRef idx="0">
            <a:srgbClr val="8590CA"/>
          </a:effectRef>
          <a:fontRef idx="minor">
            <a:sysClr val="window" lastClr="FFFFFF"/>
          </a:fontRef>
        </p:style>
        <p:txBody>
          <a:bodyPr rtlCol="0" anchor="ctr"/>
          <a:p>
            <a:pPr algn="ctr"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77" name="文本框 76"/>
          <p:cNvSpPr txBox="1"/>
          <p:nvPr>
            <p:custDataLst>
              <p:tags r:id="rId3"/>
            </p:custDataLst>
          </p:nvPr>
        </p:nvSpPr>
        <p:spPr>
          <a:xfrm>
            <a:off x="4138930" y="2084070"/>
            <a:ext cx="2132965" cy="376555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Autofit/>
          </a:bodyPr>
          <a:p>
            <a:pPr algn="ctr">
              <a:lnSpc>
                <a:spcPct val="120000"/>
              </a:lnSpc>
            </a:pPr>
            <a:r>
              <a:rPr lang="zh-CN" sz="2000" b="1" spc="1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楼板承担竖向荷载</a:t>
            </a:r>
            <a:endParaRPr lang="zh-CN" sz="2000" b="1" spc="1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cxnSp>
        <p:nvCxnSpPr>
          <p:cNvPr id="121" name="直接连接符 120"/>
          <p:cNvCxnSpPr/>
          <p:nvPr>
            <p:custDataLst>
              <p:tags r:id="rId4"/>
            </p:custDataLst>
          </p:nvPr>
        </p:nvCxnSpPr>
        <p:spPr>
          <a:xfrm flipV="1">
            <a:off x="3190739" y="3176561"/>
            <a:ext cx="720000" cy="2781"/>
          </a:xfrm>
          <a:prstGeom prst="line">
            <a:avLst/>
          </a:prstGeom>
          <a:ln w="19050" cap="rnd">
            <a:solidFill>
              <a:srgbClr val="1F487C"/>
            </a:solidFill>
            <a:prstDash val="sysDash"/>
            <a:round/>
          </a:ln>
        </p:spPr>
        <p:style>
          <a:lnRef idx="1">
            <a:srgbClr val="8590CA"/>
          </a:lnRef>
          <a:fillRef idx="0">
            <a:srgbClr val="8590CA"/>
          </a:fillRef>
          <a:effectRef idx="0">
            <a:srgbClr val="8590CA"/>
          </a:effectRef>
          <a:fontRef idx="minor">
            <a:sysClr val="windowText" lastClr="000000"/>
          </a:fontRef>
        </p:style>
      </p:cxnSp>
      <p:cxnSp>
        <p:nvCxnSpPr>
          <p:cNvPr id="131" name="直接连接符 130"/>
          <p:cNvCxnSpPr/>
          <p:nvPr>
            <p:custDataLst>
              <p:tags r:id="rId5"/>
            </p:custDataLst>
          </p:nvPr>
        </p:nvCxnSpPr>
        <p:spPr>
          <a:xfrm flipV="1">
            <a:off x="3190739" y="4919969"/>
            <a:ext cx="720000" cy="2781"/>
          </a:xfrm>
          <a:prstGeom prst="line">
            <a:avLst/>
          </a:prstGeom>
          <a:ln w="19050" cap="rnd">
            <a:solidFill>
              <a:srgbClr val="DA5710"/>
            </a:solidFill>
            <a:prstDash val="sysDash"/>
            <a:round/>
          </a:ln>
        </p:spPr>
        <p:style>
          <a:lnRef idx="1">
            <a:srgbClr val="8590CA"/>
          </a:lnRef>
          <a:fillRef idx="0">
            <a:srgbClr val="8590CA"/>
          </a:fillRef>
          <a:effectRef idx="0">
            <a:srgbClr val="8590CA"/>
          </a:effectRef>
          <a:fontRef idx="minor">
            <a:sysClr val="windowText" lastClr="000000"/>
          </a:fontRef>
        </p:style>
      </p:cxnSp>
      <p:cxnSp>
        <p:nvCxnSpPr>
          <p:cNvPr id="126" name="直接连接符 125"/>
          <p:cNvCxnSpPr/>
          <p:nvPr>
            <p:custDataLst>
              <p:tags r:id="rId6"/>
            </p:custDataLst>
          </p:nvPr>
        </p:nvCxnSpPr>
        <p:spPr>
          <a:xfrm flipV="1">
            <a:off x="3190739" y="4048066"/>
            <a:ext cx="720000" cy="2781"/>
          </a:xfrm>
          <a:prstGeom prst="line">
            <a:avLst/>
          </a:prstGeom>
          <a:ln w="19050" cap="rnd">
            <a:solidFill>
              <a:srgbClr val="ED5F8E"/>
            </a:solidFill>
            <a:prstDash val="sysDash"/>
            <a:round/>
          </a:ln>
        </p:spPr>
        <p:style>
          <a:lnRef idx="1">
            <a:srgbClr val="8590CA"/>
          </a:lnRef>
          <a:fillRef idx="0">
            <a:srgbClr val="8590CA"/>
          </a:fillRef>
          <a:effectRef idx="0">
            <a:srgbClr val="8590CA"/>
          </a:effectRef>
          <a:fontRef idx="minor">
            <a:sysClr val="windowText" lastClr="000000"/>
          </a:fontRef>
        </p:style>
      </p:cxnSp>
      <p:sp>
        <p:nvSpPr>
          <p:cNvPr id="69" name="Freeform 29"/>
          <p:cNvSpPr/>
          <p:nvPr>
            <p:custDataLst>
              <p:tags r:id="rId7"/>
            </p:custDataLst>
          </p:nvPr>
        </p:nvSpPr>
        <p:spPr bwMode="auto">
          <a:xfrm>
            <a:off x="2534764" y="1532151"/>
            <a:ext cx="428708" cy="4028025"/>
          </a:xfrm>
          <a:custGeom>
            <a:avLst/>
            <a:gdLst>
              <a:gd name="T0" fmla="*/ 0 w 673"/>
              <a:gd name="T1" fmla="*/ 99 h 5847"/>
              <a:gd name="T2" fmla="*/ 336 w 673"/>
              <a:gd name="T3" fmla="*/ 0 h 5847"/>
              <a:gd name="T4" fmla="*/ 673 w 673"/>
              <a:gd name="T5" fmla="*/ 99 h 5847"/>
              <a:gd name="T6" fmla="*/ 673 w 673"/>
              <a:gd name="T7" fmla="*/ 5847 h 5847"/>
              <a:gd name="T8" fmla="*/ 0 w 673"/>
              <a:gd name="T9" fmla="*/ 5847 h 5847"/>
              <a:gd name="T10" fmla="*/ 0 w 673"/>
              <a:gd name="T11" fmla="*/ 99 h 58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73" h="5847">
                <a:moveTo>
                  <a:pt x="0" y="99"/>
                </a:moveTo>
                <a:lnTo>
                  <a:pt x="336" y="0"/>
                </a:lnTo>
                <a:lnTo>
                  <a:pt x="673" y="99"/>
                </a:lnTo>
                <a:lnTo>
                  <a:pt x="673" y="5847"/>
                </a:lnTo>
                <a:lnTo>
                  <a:pt x="0" y="5847"/>
                </a:lnTo>
                <a:lnTo>
                  <a:pt x="0" y="99"/>
                </a:lnTo>
                <a:close/>
              </a:path>
            </a:pathLst>
          </a:custGeom>
          <a:solidFill>
            <a:srgbClr val="74A19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p>
            <a:pPr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71" name="任意多边形 173"/>
          <p:cNvSpPr/>
          <p:nvPr>
            <p:custDataLst>
              <p:tags r:id="rId8"/>
            </p:custDataLst>
          </p:nvPr>
        </p:nvSpPr>
        <p:spPr bwMode="auto">
          <a:xfrm>
            <a:off x="1400825" y="1534131"/>
            <a:ext cx="208195" cy="4026038"/>
          </a:xfrm>
          <a:custGeom>
            <a:avLst/>
            <a:gdLst>
              <a:gd name="connsiteX0" fmla="*/ 333042 w 333042"/>
              <a:gd name="connsiteY0" fmla="*/ 0 h 6434447"/>
              <a:gd name="connsiteX1" fmla="*/ 333042 w 333042"/>
              <a:gd name="connsiteY1" fmla="*/ 6434447 h 6434447"/>
              <a:gd name="connsiteX2" fmla="*/ 0 w 333042"/>
              <a:gd name="connsiteY2" fmla="*/ 6434447 h 6434447"/>
              <a:gd name="connsiteX3" fmla="*/ 0 w 333042"/>
              <a:gd name="connsiteY3" fmla="*/ 106122 h 6434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3042" h="6434447">
                <a:moveTo>
                  <a:pt x="333042" y="0"/>
                </a:moveTo>
                <a:lnTo>
                  <a:pt x="333042" y="6434447"/>
                </a:lnTo>
                <a:lnTo>
                  <a:pt x="0" y="6434447"/>
                </a:lnTo>
                <a:lnTo>
                  <a:pt x="0" y="106122"/>
                </a:lnTo>
                <a:close/>
              </a:path>
            </a:pathLst>
          </a:custGeom>
          <a:solidFill>
            <a:srgbClr val="5A7F9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p>
            <a:pPr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72" name="Freeform 33"/>
          <p:cNvSpPr/>
          <p:nvPr>
            <p:custDataLst>
              <p:tags r:id="rId9"/>
            </p:custDataLst>
          </p:nvPr>
        </p:nvSpPr>
        <p:spPr bwMode="auto">
          <a:xfrm>
            <a:off x="2396497" y="2025729"/>
            <a:ext cx="708818" cy="578497"/>
          </a:xfrm>
          <a:custGeom>
            <a:avLst/>
            <a:gdLst>
              <a:gd name="T0" fmla="*/ 0 w 1113"/>
              <a:gd name="T1" fmla="*/ 742 h 908"/>
              <a:gd name="T2" fmla="*/ 556 w 1113"/>
              <a:gd name="T3" fmla="*/ 908 h 908"/>
              <a:gd name="T4" fmla="*/ 1113 w 1113"/>
              <a:gd name="T5" fmla="*/ 742 h 908"/>
              <a:gd name="T6" fmla="*/ 1113 w 1113"/>
              <a:gd name="T7" fmla="*/ 0 h 908"/>
              <a:gd name="T8" fmla="*/ 556 w 1113"/>
              <a:gd name="T9" fmla="*/ 166 h 908"/>
              <a:gd name="T10" fmla="*/ 0 w 1113"/>
              <a:gd name="T11" fmla="*/ 0 h 908"/>
              <a:gd name="T12" fmla="*/ 0 w 1113"/>
              <a:gd name="T13" fmla="*/ 742 h 9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13" h="908">
                <a:moveTo>
                  <a:pt x="0" y="742"/>
                </a:moveTo>
                <a:lnTo>
                  <a:pt x="556" y="908"/>
                </a:lnTo>
                <a:lnTo>
                  <a:pt x="1113" y="742"/>
                </a:lnTo>
                <a:lnTo>
                  <a:pt x="1113" y="0"/>
                </a:lnTo>
                <a:lnTo>
                  <a:pt x="556" y="166"/>
                </a:lnTo>
                <a:lnTo>
                  <a:pt x="0" y="0"/>
                </a:lnTo>
                <a:lnTo>
                  <a:pt x="0" y="742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p>
            <a:pPr>
              <a:lnSpc>
                <a:spcPct val="120000"/>
              </a:lnSpc>
            </a:pPr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73" name="Freeform 37"/>
          <p:cNvSpPr/>
          <p:nvPr>
            <p:custDataLst>
              <p:tags r:id="rId10"/>
            </p:custDataLst>
          </p:nvPr>
        </p:nvSpPr>
        <p:spPr bwMode="auto">
          <a:xfrm>
            <a:off x="2396497" y="2888107"/>
            <a:ext cx="708818" cy="578894"/>
          </a:xfrm>
          <a:custGeom>
            <a:avLst/>
            <a:gdLst>
              <a:gd name="T0" fmla="*/ 0 w 1113"/>
              <a:gd name="T1" fmla="*/ 743 h 909"/>
              <a:gd name="T2" fmla="*/ 556 w 1113"/>
              <a:gd name="T3" fmla="*/ 909 h 909"/>
              <a:gd name="T4" fmla="*/ 1113 w 1113"/>
              <a:gd name="T5" fmla="*/ 743 h 909"/>
              <a:gd name="T6" fmla="*/ 1113 w 1113"/>
              <a:gd name="T7" fmla="*/ 0 h 909"/>
              <a:gd name="T8" fmla="*/ 556 w 1113"/>
              <a:gd name="T9" fmla="*/ 166 h 909"/>
              <a:gd name="T10" fmla="*/ 0 w 1113"/>
              <a:gd name="T11" fmla="*/ 0 h 909"/>
              <a:gd name="T12" fmla="*/ 0 w 1113"/>
              <a:gd name="T13" fmla="*/ 743 h 9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13" h="909">
                <a:moveTo>
                  <a:pt x="0" y="743"/>
                </a:moveTo>
                <a:lnTo>
                  <a:pt x="556" y="909"/>
                </a:lnTo>
                <a:lnTo>
                  <a:pt x="1113" y="743"/>
                </a:lnTo>
                <a:lnTo>
                  <a:pt x="1113" y="0"/>
                </a:lnTo>
                <a:lnTo>
                  <a:pt x="556" y="166"/>
                </a:lnTo>
                <a:lnTo>
                  <a:pt x="0" y="0"/>
                </a:lnTo>
                <a:lnTo>
                  <a:pt x="0" y="74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p>
            <a:pPr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74" name="Freeform 41"/>
          <p:cNvSpPr/>
          <p:nvPr>
            <p:custDataLst>
              <p:tags r:id="rId11"/>
            </p:custDataLst>
          </p:nvPr>
        </p:nvSpPr>
        <p:spPr bwMode="auto">
          <a:xfrm>
            <a:off x="2396497" y="3760407"/>
            <a:ext cx="708818" cy="577702"/>
          </a:xfrm>
          <a:custGeom>
            <a:avLst/>
            <a:gdLst>
              <a:gd name="T0" fmla="*/ 0 w 1113"/>
              <a:gd name="T1" fmla="*/ 743 h 907"/>
              <a:gd name="T2" fmla="*/ 556 w 1113"/>
              <a:gd name="T3" fmla="*/ 907 h 907"/>
              <a:gd name="T4" fmla="*/ 1113 w 1113"/>
              <a:gd name="T5" fmla="*/ 743 h 907"/>
              <a:gd name="T6" fmla="*/ 1113 w 1113"/>
              <a:gd name="T7" fmla="*/ 0 h 907"/>
              <a:gd name="T8" fmla="*/ 556 w 1113"/>
              <a:gd name="T9" fmla="*/ 164 h 907"/>
              <a:gd name="T10" fmla="*/ 0 w 1113"/>
              <a:gd name="T11" fmla="*/ 0 h 907"/>
              <a:gd name="T12" fmla="*/ 0 w 1113"/>
              <a:gd name="T13" fmla="*/ 743 h 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13" h="907">
                <a:moveTo>
                  <a:pt x="0" y="743"/>
                </a:moveTo>
                <a:lnTo>
                  <a:pt x="556" y="907"/>
                </a:lnTo>
                <a:lnTo>
                  <a:pt x="1113" y="743"/>
                </a:lnTo>
                <a:lnTo>
                  <a:pt x="1113" y="0"/>
                </a:lnTo>
                <a:lnTo>
                  <a:pt x="556" y="164"/>
                </a:lnTo>
                <a:lnTo>
                  <a:pt x="0" y="0"/>
                </a:lnTo>
                <a:lnTo>
                  <a:pt x="0" y="743"/>
                </a:lnTo>
                <a:close/>
              </a:path>
            </a:pathLst>
          </a:custGeom>
          <a:solidFill>
            <a:srgbClr val="ED5F8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p>
            <a:pPr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75" name="Freeform 45"/>
          <p:cNvSpPr/>
          <p:nvPr>
            <p:custDataLst>
              <p:tags r:id="rId12"/>
            </p:custDataLst>
          </p:nvPr>
        </p:nvSpPr>
        <p:spPr bwMode="auto">
          <a:xfrm>
            <a:off x="2396497" y="4631912"/>
            <a:ext cx="708818" cy="578497"/>
          </a:xfrm>
          <a:custGeom>
            <a:avLst/>
            <a:gdLst>
              <a:gd name="T0" fmla="*/ 0 w 1113"/>
              <a:gd name="T1" fmla="*/ 744 h 908"/>
              <a:gd name="T2" fmla="*/ 556 w 1113"/>
              <a:gd name="T3" fmla="*/ 908 h 908"/>
              <a:gd name="T4" fmla="*/ 1113 w 1113"/>
              <a:gd name="T5" fmla="*/ 744 h 908"/>
              <a:gd name="T6" fmla="*/ 1113 w 1113"/>
              <a:gd name="T7" fmla="*/ 0 h 908"/>
              <a:gd name="T8" fmla="*/ 556 w 1113"/>
              <a:gd name="T9" fmla="*/ 165 h 908"/>
              <a:gd name="T10" fmla="*/ 0 w 1113"/>
              <a:gd name="T11" fmla="*/ 0 h 908"/>
              <a:gd name="T12" fmla="*/ 0 w 1113"/>
              <a:gd name="T13" fmla="*/ 744 h 9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13" h="908">
                <a:moveTo>
                  <a:pt x="0" y="744"/>
                </a:moveTo>
                <a:lnTo>
                  <a:pt x="556" y="908"/>
                </a:lnTo>
                <a:lnTo>
                  <a:pt x="1113" y="744"/>
                </a:lnTo>
                <a:lnTo>
                  <a:pt x="1113" y="0"/>
                </a:lnTo>
                <a:lnTo>
                  <a:pt x="556" y="165"/>
                </a:lnTo>
                <a:lnTo>
                  <a:pt x="0" y="0"/>
                </a:lnTo>
                <a:lnTo>
                  <a:pt x="0" y="744"/>
                </a:lnTo>
                <a:close/>
              </a:path>
            </a:pathLst>
          </a:custGeom>
          <a:solidFill>
            <a:srgbClr val="DA571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p>
            <a:pPr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76" name="图形 91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581648" y="2171545"/>
            <a:ext cx="337722" cy="337722"/>
          </a:xfrm>
          <a:prstGeom prst="rect">
            <a:avLst/>
          </a:prstGeom>
        </p:spPr>
      </p:pic>
      <p:pic>
        <p:nvPicPr>
          <p:cNvPr id="80" name="图形 92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2614625" y="3083588"/>
            <a:ext cx="281699" cy="281699"/>
          </a:xfrm>
          <a:prstGeom prst="rect">
            <a:avLst/>
          </a:prstGeom>
        </p:spPr>
      </p:pic>
      <p:pic>
        <p:nvPicPr>
          <p:cNvPr id="81" name="图形 93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2609858" y="3938803"/>
            <a:ext cx="281699" cy="281699"/>
          </a:xfrm>
          <a:prstGeom prst="rect">
            <a:avLst/>
          </a:prstGeom>
        </p:spPr>
      </p:pic>
      <p:pic>
        <p:nvPicPr>
          <p:cNvPr id="83" name="图形 94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2573702" y="4776934"/>
            <a:ext cx="337722" cy="337722"/>
          </a:xfrm>
          <a:prstGeom prst="rect">
            <a:avLst/>
          </a:prstGeom>
        </p:spPr>
      </p:pic>
      <p:sp>
        <p:nvSpPr>
          <p:cNvPr id="84" name="Freeform 16"/>
          <p:cNvSpPr>
            <a:spLocks noEditPoints="1"/>
          </p:cNvSpPr>
          <p:nvPr>
            <p:custDataLst>
              <p:tags r:id="rId25"/>
            </p:custDataLst>
          </p:nvPr>
        </p:nvSpPr>
        <p:spPr bwMode="auto">
          <a:xfrm>
            <a:off x="2396497" y="1990765"/>
            <a:ext cx="708818" cy="83437"/>
          </a:xfrm>
          <a:custGeom>
            <a:avLst/>
            <a:gdLst>
              <a:gd name="T0" fmla="*/ 220 w 1113"/>
              <a:gd name="T1" fmla="*/ 0 h 131"/>
              <a:gd name="T2" fmla="*/ 0 w 1113"/>
              <a:gd name="T3" fmla="*/ 64 h 131"/>
              <a:gd name="T4" fmla="*/ 220 w 1113"/>
              <a:gd name="T5" fmla="*/ 131 h 131"/>
              <a:gd name="T6" fmla="*/ 220 w 1113"/>
              <a:gd name="T7" fmla="*/ 0 h 131"/>
              <a:gd name="T8" fmla="*/ 893 w 1113"/>
              <a:gd name="T9" fmla="*/ 0 h 131"/>
              <a:gd name="T10" fmla="*/ 893 w 1113"/>
              <a:gd name="T11" fmla="*/ 131 h 131"/>
              <a:gd name="T12" fmla="*/ 1113 w 1113"/>
              <a:gd name="T13" fmla="*/ 64 h 131"/>
              <a:gd name="T14" fmla="*/ 893 w 1113"/>
              <a:gd name="T15" fmla="*/ 0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13" h="131">
                <a:moveTo>
                  <a:pt x="220" y="0"/>
                </a:moveTo>
                <a:lnTo>
                  <a:pt x="0" y="64"/>
                </a:lnTo>
                <a:lnTo>
                  <a:pt x="220" y="131"/>
                </a:lnTo>
                <a:lnTo>
                  <a:pt x="220" y="0"/>
                </a:lnTo>
                <a:moveTo>
                  <a:pt x="893" y="0"/>
                </a:moveTo>
                <a:lnTo>
                  <a:pt x="893" y="131"/>
                </a:lnTo>
                <a:lnTo>
                  <a:pt x="1113" y="64"/>
                </a:lnTo>
                <a:lnTo>
                  <a:pt x="893" y="0"/>
                </a:lnTo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p>
            <a:pPr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5" name="Freeform 18"/>
          <p:cNvSpPr>
            <a:spLocks noEditPoints="1"/>
          </p:cNvSpPr>
          <p:nvPr>
            <p:custDataLst>
              <p:tags r:id="rId26"/>
            </p:custDataLst>
          </p:nvPr>
        </p:nvSpPr>
        <p:spPr bwMode="auto">
          <a:xfrm>
            <a:off x="2396497" y="4588207"/>
            <a:ext cx="708818" cy="82245"/>
          </a:xfrm>
          <a:custGeom>
            <a:avLst/>
            <a:gdLst>
              <a:gd name="T0" fmla="*/ 220 w 1113"/>
              <a:gd name="T1" fmla="*/ 0 h 129"/>
              <a:gd name="T2" fmla="*/ 0 w 1113"/>
              <a:gd name="T3" fmla="*/ 64 h 129"/>
              <a:gd name="T4" fmla="*/ 220 w 1113"/>
              <a:gd name="T5" fmla="*/ 129 h 129"/>
              <a:gd name="T6" fmla="*/ 220 w 1113"/>
              <a:gd name="T7" fmla="*/ 0 h 129"/>
              <a:gd name="T8" fmla="*/ 893 w 1113"/>
              <a:gd name="T9" fmla="*/ 0 h 129"/>
              <a:gd name="T10" fmla="*/ 893 w 1113"/>
              <a:gd name="T11" fmla="*/ 129 h 129"/>
              <a:gd name="T12" fmla="*/ 1113 w 1113"/>
              <a:gd name="T13" fmla="*/ 64 h 129"/>
              <a:gd name="T14" fmla="*/ 893 w 1113"/>
              <a:gd name="T15" fmla="*/ 0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13" h="129">
                <a:moveTo>
                  <a:pt x="220" y="0"/>
                </a:moveTo>
                <a:lnTo>
                  <a:pt x="0" y="64"/>
                </a:lnTo>
                <a:lnTo>
                  <a:pt x="220" y="129"/>
                </a:lnTo>
                <a:lnTo>
                  <a:pt x="220" y="0"/>
                </a:lnTo>
                <a:moveTo>
                  <a:pt x="893" y="0"/>
                </a:moveTo>
                <a:lnTo>
                  <a:pt x="893" y="129"/>
                </a:lnTo>
                <a:lnTo>
                  <a:pt x="1113" y="64"/>
                </a:lnTo>
                <a:lnTo>
                  <a:pt x="893" y="0"/>
                </a:lnTo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p>
            <a:pPr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6" name="Freeform 18"/>
          <p:cNvSpPr>
            <a:spLocks noEditPoints="1"/>
          </p:cNvSpPr>
          <p:nvPr>
            <p:custDataLst>
              <p:tags r:id="rId27"/>
            </p:custDataLst>
          </p:nvPr>
        </p:nvSpPr>
        <p:spPr bwMode="auto">
          <a:xfrm>
            <a:off x="2390140" y="2853143"/>
            <a:ext cx="708818" cy="82245"/>
          </a:xfrm>
          <a:custGeom>
            <a:avLst/>
            <a:gdLst>
              <a:gd name="T0" fmla="*/ 220 w 1113"/>
              <a:gd name="T1" fmla="*/ 0 h 129"/>
              <a:gd name="T2" fmla="*/ 0 w 1113"/>
              <a:gd name="T3" fmla="*/ 64 h 129"/>
              <a:gd name="T4" fmla="*/ 220 w 1113"/>
              <a:gd name="T5" fmla="*/ 129 h 129"/>
              <a:gd name="T6" fmla="*/ 220 w 1113"/>
              <a:gd name="T7" fmla="*/ 0 h 129"/>
              <a:gd name="T8" fmla="*/ 893 w 1113"/>
              <a:gd name="T9" fmla="*/ 0 h 129"/>
              <a:gd name="T10" fmla="*/ 893 w 1113"/>
              <a:gd name="T11" fmla="*/ 129 h 129"/>
              <a:gd name="T12" fmla="*/ 1113 w 1113"/>
              <a:gd name="T13" fmla="*/ 64 h 129"/>
              <a:gd name="T14" fmla="*/ 893 w 1113"/>
              <a:gd name="T15" fmla="*/ 0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13" h="129">
                <a:moveTo>
                  <a:pt x="220" y="0"/>
                </a:moveTo>
                <a:lnTo>
                  <a:pt x="0" y="64"/>
                </a:lnTo>
                <a:lnTo>
                  <a:pt x="220" y="129"/>
                </a:lnTo>
                <a:lnTo>
                  <a:pt x="220" y="0"/>
                </a:lnTo>
                <a:moveTo>
                  <a:pt x="893" y="0"/>
                </a:moveTo>
                <a:lnTo>
                  <a:pt x="893" y="129"/>
                </a:lnTo>
                <a:lnTo>
                  <a:pt x="1113" y="64"/>
                </a:lnTo>
                <a:lnTo>
                  <a:pt x="893" y="0"/>
                </a:lnTo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p>
            <a:pPr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7" name="Freeform 20"/>
          <p:cNvSpPr>
            <a:spLocks noEditPoints="1"/>
          </p:cNvSpPr>
          <p:nvPr>
            <p:custDataLst>
              <p:tags r:id="rId28"/>
            </p:custDataLst>
          </p:nvPr>
        </p:nvSpPr>
        <p:spPr bwMode="auto">
          <a:xfrm>
            <a:off x="2396497" y="3725045"/>
            <a:ext cx="708818" cy="82245"/>
          </a:xfrm>
          <a:custGeom>
            <a:avLst/>
            <a:gdLst>
              <a:gd name="T0" fmla="*/ 220 w 1113"/>
              <a:gd name="T1" fmla="*/ 0 h 129"/>
              <a:gd name="T2" fmla="*/ 0 w 1113"/>
              <a:gd name="T3" fmla="*/ 63 h 129"/>
              <a:gd name="T4" fmla="*/ 220 w 1113"/>
              <a:gd name="T5" fmla="*/ 129 h 129"/>
              <a:gd name="T6" fmla="*/ 220 w 1113"/>
              <a:gd name="T7" fmla="*/ 0 h 129"/>
              <a:gd name="T8" fmla="*/ 893 w 1113"/>
              <a:gd name="T9" fmla="*/ 0 h 129"/>
              <a:gd name="T10" fmla="*/ 893 w 1113"/>
              <a:gd name="T11" fmla="*/ 129 h 129"/>
              <a:gd name="T12" fmla="*/ 1113 w 1113"/>
              <a:gd name="T13" fmla="*/ 63 h 129"/>
              <a:gd name="T14" fmla="*/ 893 w 1113"/>
              <a:gd name="T15" fmla="*/ 0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13" h="129">
                <a:moveTo>
                  <a:pt x="220" y="0"/>
                </a:moveTo>
                <a:lnTo>
                  <a:pt x="0" y="63"/>
                </a:lnTo>
                <a:lnTo>
                  <a:pt x="220" y="129"/>
                </a:lnTo>
                <a:lnTo>
                  <a:pt x="220" y="0"/>
                </a:lnTo>
                <a:moveTo>
                  <a:pt x="893" y="0"/>
                </a:moveTo>
                <a:lnTo>
                  <a:pt x="893" y="129"/>
                </a:lnTo>
                <a:lnTo>
                  <a:pt x="1113" y="63"/>
                </a:lnTo>
                <a:lnTo>
                  <a:pt x="893" y="0"/>
                </a:lnTo>
              </a:path>
            </a:pathLst>
          </a:custGeom>
          <a:solidFill>
            <a:srgbClr val="FEC3E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p>
            <a:pPr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9" name="任意多边形 88"/>
          <p:cNvSpPr/>
          <p:nvPr>
            <p:custDataLst>
              <p:tags r:id="rId29"/>
            </p:custDataLst>
          </p:nvPr>
        </p:nvSpPr>
        <p:spPr>
          <a:xfrm>
            <a:off x="4008755" y="2964180"/>
            <a:ext cx="2263140" cy="445135"/>
          </a:xfrm>
          <a:custGeom>
            <a:avLst/>
            <a:gdLst>
              <a:gd name="connsiteX0" fmla="*/ 159983 w 2800633"/>
              <a:gd name="connsiteY0" fmla="*/ 0 h 623209"/>
              <a:gd name="connsiteX1" fmla="*/ 2800633 w 2800633"/>
              <a:gd name="connsiteY1" fmla="*/ 0 h 623209"/>
              <a:gd name="connsiteX2" fmla="*/ 2800633 w 2800633"/>
              <a:gd name="connsiteY2" fmla="*/ 623209 h 623209"/>
              <a:gd name="connsiteX3" fmla="*/ 159983 w 2800633"/>
              <a:gd name="connsiteY3" fmla="*/ 623209 h 623209"/>
              <a:gd name="connsiteX4" fmla="*/ 159983 w 2800633"/>
              <a:gd name="connsiteY4" fmla="*/ 397967 h 623209"/>
              <a:gd name="connsiteX5" fmla="*/ 0 w 2800633"/>
              <a:gd name="connsiteY5" fmla="*/ 311604 h 623209"/>
              <a:gd name="connsiteX6" fmla="*/ 159983 w 2800633"/>
              <a:gd name="connsiteY6" fmla="*/ 225240 h 623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0633" h="623209">
                <a:moveTo>
                  <a:pt x="159983" y="0"/>
                </a:moveTo>
                <a:lnTo>
                  <a:pt x="2800633" y="0"/>
                </a:lnTo>
                <a:lnTo>
                  <a:pt x="2800633" y="623209"/>
                </a:lnTo>
                <a:lnTo>
                  <a:pt x="159983" y="623209"/>
                </a:lnTo>
                <a:lnTo>
                  <a:pt x="159983" y="397967"/>
                </a:lnTo>
                <a:lnTo>
                  <a:pt x="0" y="311604"/>
                </a:lnTo>
                <a:lnTo>
                  <a:pt x="159983" y="225240"/>
                </a:lnTo>
                <a:close/>
              </a:path>
            </a:pathLst>
          </a:custGeom>
          <a:solidFill>
            <a:srgbClr val="1F487C"/>
          </a:solidFill>
          <a:ln>
            <a:noFill/>
          </a:ln>
        </p:spPr>
        <p:style>
          <a:lnRef idx="2">
            <a:srgbClr val="8590CA">
              <a:shade val="50000"/>
            </a:srgbClr>
          </a:lnRef>
          <a:fillRef idx="1">
            <a:srgbClr val="8590CA"/>
          </a:fillRef>
          <a:effectRef idx="0">
            <a:srgbClr val="8590CA"/>
          </a:effectRef>
          <a:fontRef idx="minor">
            <a:sysClr val="window" lastClr="FFFFFF"/>
          </a:fontRef>
        </p:style>
        <p:txBody>
          <a:bodyPr rtlCol="0" anchor="ctr"/>
          <a:p>
            <a:pPr algn="ctr"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90" name="文本框 89"/>
          <p:cNvSpPr txBox="1"/>
          <p:nvPr>
            <p:custDataLst>
              <p:tags r:id="rId30"/>
            </p:custDataLst>
          </p:nvPr>
        </p:nvSpPr>
        <p:spPr>
          <a:xfrm>
            <a:off x="4138295" y="2954655"/>
            <a:ext cx="2132965" cy="376555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Autofit/>
          </a:bodyPr>
          <a:p>
            <a:pPr algn="ctr">
              <a:lnSpc>
                <a:spcPct val="120000"/>
              </a:lnSpc>
            </a:pPr>
            <a:r>
              <a:rPr lang="zh-CN" sz="2000" b="1" spc="1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刚性楼板假定</a:t>
            </a:r>
            <a:endParaRPr lang="zh-CN" sz="2000" b="1" spc="1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96" name="任意多边形 95"/>
          <p:cNvSpPr/>
          <p:nvPr>
            <p:custDataLst>
              <p:tags r:id="rId31"/>
            </p:custDataLst>
          </p:nvPr>
        </p:nvSpPr>
        <p:spPr>
          <a:xfrm>
            <a:off x="4009390" y="3827145"/>
            <a:ext cx="2263140" cy="445135"/>
          </a:xfrm>
          <a:custGeom>
            <a:avLst/>
            <a:gdLst>
              <a:gd name="connsiteX0" fmla="*/ 159983 w 2800633"/>
              <a:gd name="connsiteY0" fmla="*/ 0 h 623209"/>
              <a:gd name="connsiteX1" fmla="*/ 2800633 w 2800633"/>
              <a:gd name="connsiteY1" fmla="*/ 0 h 623209"/>
              <a:gd name="connsiteX2" fmla="*/ 2800633 w 2800633"/>
              <a:gd name="connsiteY2" fmla="*/ 623209 h 623209"/>
              <a:gd name="connsiteX3" fmla="*/ 159983 w 2800633"/>
              <a:gd name="connsiteY3" fmla="*/ 623209 h 623209"/>
              <a:gd name="connsiteX4" fmla="*/ 159983 w 2800633"/>
              <a:gd name="connsiteY4" fmla="*/ 397967 h 623209"/>
              <a:gd name="connsiteX5" fmla="*/ 0 w 2800633"/>
              <a:gd name="connsiteY5" fmla="*/ 311604 h 623209"/>
              <a:gd name="connsiteX6" fmla="*/ 159983 w 2800633"/>
              <a:gd name="connsiteY6" fmla="*/ 225240 h 623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0633" h="623209">
                <a:moveTo>
                  <a:pt x="159983" y="0"/>
                </a:moveTo>
                <a:lnTo>
                  <a:pt x="2800633" y="0"/>
                </a:lnTo>
                <a:lnTo>
                  <a:pt x="2800633" y="623209"/>
                </a:lnTo>
                <a:lnTo>
                  <a:pt x="159983" y="623209"/>
                </a:lnTo>
                <a:lnTo>
                  <a:pt x="159983" y="397967"/>
                </a:lnTo>
                <a:lnTo>
                  <a:pt x="0" y="311604"/>
                </a:lnTo>
                <a:lnTo>
                  <a:pt x="159983" y="225240"/>
                </a:lnTo>
                <a:close/>
              </a:path>
            </a:pathLst>
          </a:custGeom>
          <a:solidFill>
            <a:srgbClr val="ED5F8E"/>
          </a:solidFill>
          <a:ln>
            <a:noFill/>
          </a:ln>
        </p:spPr>
        <p:style>
          <a:lnRef idx="2">
            <a:srgbClr val="8590CA">
              <a:shade val="50000"/>
            </a:srgbClr>
          </a:lnRef>
          <a:fillRef idx="1">
            <a:srgbClr val="8590CA"/>
          </a:fillRef>
          <a:effectRef idx="0">
            <a:srgbClr val="8590CA"/>
          </a:effectRef>
          <a:fontRef idx="minor">
            <a:sysClr val="window" lastClr="FFFFFF"/>
          </a:fontRef>
        </p:style>
        <p:txBody>
          <a:bodyPr rtlCol="0" anchor="ctr"/>
          <a:p>
            <a:pPr algn="ctr"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97" name="文本框 96"/>
          <p:cNvSpPr txBox="1"/>
          <p:nvPr>
            <p:custDataLst>
              <p:tags r:id="rId32"/>
            </p:custDataLst>
          </p:nvPr>
        </p:nvSpPr>
        <p:spPr>
          <a:xfrm>
            <a:off x="4138930" y="3817620"/>
            <a:ext cx="2132965" cy="376555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Autofit/>
          </a:bodyPr>
          <a:p>
            <a:pPr algn="ctr">
              <a:lnSpc>
                <a:spcPct val="120000"/>
              </a:lnSpc>
            </a:pPr>
            <a:r>
              <a:rPr lang="zh-CN" sz="2000" b="1" spc="1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复杂楼板受力</a:t>
            </a:r>
            <a:endParaRPr lang="zh-CN" sz="2000" b="1" spc="1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100" name="组合 99"/>
          <p:cNvGrpSpPr/>
          <p:nvPr/>
        </p:nvGrpSpPr>
        <p:grpSpPr>
          <a:xfrm>
            <a:off x="4009390" y="4694555"/>
            <a:ext cx="2263140" cy="454025"/>
            <a:chOff x="2709" y="8590"/>
            <a:chExt cx="3564" cy="715"/>
          </a:xfrm>
        </p:grpSpPr>
        <p:sp>
          <p:nvSpPr>
            <p:cNvPr id="98" name="任意多边形 97"/>
            <p:cNvSpPr/>
            <p:nvPr>
              <p:custDataLst>
                <p:tags r:id="rId33"/>
              </p:custDataLst>
            </p:nvPr>
          </p:nvSpPr>
          <p:spPr>
            <a:xfrm>
              <a:off x="2709" y="8605"/>
              <a:ext cx="3564" cy="701"/>
            </a:xfrm>
            <a:custGeom>
              <a:avLst/>
              <a:gdLst>
                <a:gd name="connsiteX0" fmla="*/ 159983 w 2800633"/>
                <a:gd name="connsiteY0" fmla="*/ 0 h 623209"/>
                <a:gd name="connsiteX1" fmla="*/ 2800633 w 2800633"/>
                <a:gd name="connsiteY1" fmla="*/ 0 h 623209"/>
                <a:gd name="connsiteX2" fmla="*/ 2800633 w 2800633"/>
                <a:gd name="connsiteY2" fmla="*/ 623209 h 623209"/>
                <a:gd name="connsiteX3" fmla="*/ 159983 w 2800633"/>
                <a:gd name="connsiteY3" fmla="*/ 623209 h 623209"/>
                <a:gd name="connsiteX4" fmla="*/ 159983 w 2800633"/>
                <a:gd name="connsiteY4" fmla="*/ 397967 h 623209"/>
                <a:gd name="connsiteX5" fmla="*/ 0 w 2800633"/>
                <a:gd name="connsiteY5" fmla="*/ 311604 h 623209"/>
                <a:gd name="connsiteX6" fmla="*/ 159983 w 2800633"/>
                <a:gd name="connsiteY6" fmla="*/ 225240 h 623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00633" h="623209">
                  <a:moveTo>
                    <a:pt x="159983" y="0"/>
                  </a:moveTo>
                  <a:lnTo>
                    <a:pt x="2800633" y="0"/>
                  </a:lnTo>
                  <a:lnTo>
                    <a:pt x="2800633" y="623209"/>
                  </a:lnTo>
                  <a:lnTo>
                    <a:pt x="159983" y="623209"/>
                  </a:lnTo>
                  <a:lnTo>
                    <a:pt x="159983" y="397967"/>
                  </a:lnTo>
                  <a:lnTo>
                    <a:pt x="0" y="311604"/>
                  </a:lnTo>
                  <a:lnTo>
                    <a:pt x="159983" y="225240"/>
                  </a:lnTo>
                  <a:close/>
                </a:path>
              </a:pathLst>
            </a:custGeom>
            <a:solidFill>
              <a:srgbClr val="DA5710"/>
            </a:solidFill>
            <a:ln>
              <a:noFill/>
            </a:ln>
          </p:spPr>
          <p:style>
            <a:lnRef idx="2">
              <a:srgbClr val="8590CA">
                <a:shade val="50000"/>
              </a:srgbClr>
            </a:lnRef>
            <a:fillRef idx="1">
              <a:srgbClr val="8590CA"/>
            </a:fillRef>
            <a:effectRef idx="0">
              <a:srgbClr val="8590CA"/>
            </a:effectRef>
            <a:fontRef idx="minor">
              <a:sysClr val="window" lastClr="FFFFFF"/>
            </a:fontRef>
          </p:style>
          <p:txBody>
            <a:bodyPr rtlCol="0" anchor="ctr"/>
            <a:p>
              <a:pPr algn="ctr">
                <a:lnSpc>
                  <a:spcPct val="12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99" name="文本框 98"/>
            <p:cNvSpPr txBox="1"/>
            <p:nvPr>
              <p:custDataLst>
                <p:tags r:id="rId34"/>
              </p:custDataLst>
            </p:nvPr>
          </p:nvSpPr>
          <p:spPr>
            <a:xfrm>
              <a:off x="2913" y="8590"/>
              <a:ext cx="3359" cy="593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Autofit/>
            </a:bodyPr>
            <a:p>
              <a:pPr algn="ctr">
                <a:lnSpc>
                  <a:spcPct val="120000"/>
                </a:lnSpc>
              </a:pPr>
              <a:r>
                <a:rPr lang="zh-CN" altLang="en-US" sz="2000" b="1" spc="1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楼板面内刚度</a:t>
              </a:r>
              <a:endParaRPr lang="zh-CN" altLang="en-US" sz="2000" b="1" spc="1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51940" y="137795"/>
            <a:ext cx="1818640" cy="860425"/>
          </a:xfrm>
        </p:spPr>
        <p:txBody>
          <a:bodyPr>
            <a:normAutofit/>
          </a:bodyPr>
          <a:lstStyle/>
          <a:p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sym typeface="+mn-ea"/>
              </a:rPr>
              <a:t>地震作用</a:t>
            </a:r>
            <a:endParaRPr lang="zh-CN" altLang="en-US" sz="2800" b="1" dirty="0">
              <a:solidFill>
                <a:schemeClr val="tx1"/>
              </a:solidFill>
              <a:latin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4455" y="273050"/>
            <a:ext cx="1101725" cy="3683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抗规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24840" y="4410710"/>
            <a:ext cx="11033760" cy="183642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670" y="3430270"/>
            <a:ext cx="9189720" cy="47244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40" y="1243330"/>
            <a:ext cx="10942320" cy="158496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68275" y="998220"/>
            <a:ext cx="10091420" cy="296481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50" y="4114800"/>
            <a:ext cx="11087100" cy="2362200"/>
          </a:xfrm>
          <a:prstGeom prst="rect">
            <a:avLst/>
          </a:prstGeom>
        </p:spPr>
      </p:pic>
      <p:sp>
        <p:nvSpPr>
          <p:cNvPr id="5" name="标题 1"/>
          <p:cNvSpPr>
            <a:spLocks noGrp="1"/>
          </p:cNvSpPr>
          <p:nvPr/>
        </p:nvSpPr>
        <p:spPr>
          <a:xfrm>
            <a:off x="1551940" y="137795"/>
            <a:ext cx="1818640" cy="8604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sym typeface="+mn-ea"/>
              </a:rPr>
              <a:t>地震作用</a:t>
            </a:r>
            <a:endParaRPr lang="zh-CN" altLang="en-US" sz="2800" b="1" dirty="0">
              <a:solidFill>
                <a:schemeClr val="tx1"/>
              </a:solidFill>
              <a:latin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4455" y="273050"/>
            <a:ext cx="1101725" cy="3683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高规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08405" y="1178560"/>
            <a:ext cx="7917180" cy="19507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195" y="3629025"/>
            <a:ext cx="8060055" cy="690880"/>
          </a:xfrm>
          <a:prstGeom prst="rect">
            <a:avLst/>
          </a:prstGeom>
        </p:spPr>
      </p:pic>
      <p:sp>
        <p:nvSpPr>
          <p:cNvPr id="5" name="标题 1"/>
          <p:cNvSpPr>
            <a:spLocks noGrp="1"/>
          </p:cNvSpPr>
          <p:nvPr/>
        </p:nvSpPr>
        <p:spPr>
          <a:xfrm>
            <a:off x="1551940" y="137795"/>
            <a:ext cx="1818640" cy="8604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sym typeface="+mn-ea"/>
              </a:rPr>
              <a:t>地震作用</a:t>
            </a:r>
            <a:endParaRPr lang="zh-CN" altLang="en-US" sz="2800" b="1" dirty="0">
              <a:solidFill>
                <a:schemeClr val="tx1"/>
              </a:solidFill>
              <a:latin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4455" y="273050"/>
            <a:ext cx="1101725" cy="3683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省高规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1"/>
          <p:cNvSpPr>
            <a:spLocks noGrp="1"/>
          </p:cNvSpPr>
          <p:nvPr/>
        </p:nvSpPr>
        <p:spPr>
          <a:xfrm>
            <a:off x="1551940" y="137795"/>
            <a:ext cx="1818640" cy="8604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sym typeface="+mn-ea"/>
              </a:rPr>
              <a:t>地震作用</a:t>
            </a:r>
            <a:endParaRPr lang="zh-CN" altLang="en-US" sz="2800" b="1" dirty="0">
              <a:solidFill>
                <a:schemeClr val="tx1"/>
              </a:solidFill>
              <a:latin typeface="微软雅黑" panose="020B0503020204020204" pitchFamily="34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4455" y="273050"/>
            <a:ext cx="1101725" cy="3683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深圳高规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32585" y="4096385"/>
            <a:ext cx="6979920" cy="155448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rcRect t="42917" r="-1591"/>
          <a:stretch>
            <a:fillRect/>
          </a:stretch>
        </p:blipFill>
        <p:spPr>
          <a:xfrm>
            <a:off x="1486535" y="1183640"/>
            <a:ext cx="6772910" cy="240284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1"/>
          <p:cNvSpPr>
            <a:spLocks noGrp="1"/>
          </p:cNvSpPr>
          <p:nvPr/>
        </p:nvSpPr>
        <p:spPr>
          <a:xfrm>
            <a:off x="1551940" y="137795"/>
            <a:ext cx="1818640" cy="8604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sym typeface="+mn-ea"/>
              </a:rPr>
              <a:t>地震作用</a:t>
            </a:r>
            <a:endParaRPr lang="zh-CN" altLang="en-US" sz="2800" b="1" dirty="0">
              <a:solidFill>
                <a:schemeClr val="tx1"/>
              </a:solidFill>
              <a:latin typeface="微软雅黑" panose="020B0503020204020204" pitchFamily="34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4455" y="273050"/>
            <a:ext cx="1101725" cy="3683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深圳高规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71980" y="4417695"/>
            <a:ext cx="6845935" cy="221615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9735" y="781685"/>
            <a:ext cx="6353810" cy="349059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20182020_3*l_h_i*1_1_2"/>
  <p:tag name="KSO_WM_TEMPLATE_CATEGORY" val="diagram"/>
  <p:tag name="KSO_WM_TEMPLATE_INDEX" val="20182020"/>
  <p:tag name="KSO_WM_UNIT_LAYERLEVEL" val="1_1_1"/>
  <p:tag name="KSO_WM_TAG_VERSION" val="1.0"/>
  <p:tag name="KSO_WM_BEAUTIFY_FLAG" val="#wm#"/>
  <p:tag name="KSO_WM_UNIT_LINE_FORE_SCHEMECOLOR_INDEX" val="5"/>
  <p:tag name="KSO_WM_UNIT_LINE_FILL_TYPE" val="2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182020_3*l_h_i*1_2_1"/>
  <p:tag name="KSO_WM_TEMPLATE_CATEGORY" val="diagram"/>
  <p:tag name="KSO_WM_TEMPLATE_INDEX" val="20182020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3"/>
  <p:tag name="KSO_WM_UNIT_TEXT_FILL_TYPE" val="1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diagram20182020_3*l_h_i*1_3_1"/>
  <p:tag name="KSO_WM_TEMPLATE_CATEGORY" val="diagram"/>
  <p:tag name="KSO_WM_TEMPLATE_INDEX" val="20182020"/>
  <p:tag name="KSO_WM_UNIT_LAYERLEVEL" val="1_1_1"/>
  <p:tag name="KSO_WM_TAG_VERSION" val="1.0"/>
  <p:tag name="KSO_WM_BEAUTIFY_FLAG" val="#wm#"/>
  <p:tag name="KSO_WM_UNIT_FILL_FORE_SCHEMECOLOR_INDEX" val="7"/>
  <p:tag name="KSO_WM_UNIT_FILL_TYPE" val="1"/>
  <p:tag name="KSO_WM_UNIT_TEXT_FILL_FORE_SCHEMECOLOR_INDEX" val="13"/>
  <p:tag name="KSO_WM_UNIT_TEXT_FILL_TYPE" val="1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1"/>
  <p:tag name="KSO_WM_UNIT_ID" val="diagram20182020_3*l_h_i*1_4_1"/>
  <p:tag name="KSO_WM_TEMPLATE_CATEGORY" val="diagram"/>
  <p:tag name="KSO_WM_TEMPLATE_INDEX" val="20182020"/>
  <p:tag name="KSO_WM_UNIT_LAYERLEVEL" val="1_1_1"/>
  <p:tag name="KSO_WM_TAG_VERSION" val="1.0"/>
  <p:tag name="KSO_WM_BEAUTIFY_FLAG" val="#wm#"/>
  <p:tag name="KSO_WM_UNIT_FILL_FORE_SCHEMECOLOR_INDEX" val="8"/>
  <p:tag name="KSO_WM_UNIT_FILL_TYPE" val="1"/>
  <p:tag name="KSO_WM_UNIT_TEXT_FILL_FORE_SCHEMECOLOR_INDEX" val="13"/>
  <p:tag name="KSO_WM_UNIT_TEXT_FILL_TYPE" val="1"/>
</p:tagLst>
</file>

<file path=ppt/tags/tag13.xml><?xml version="1.0" encoding="utf-8"?>
<p:tagLst xmlns:p="http://schemas.openxmlformats.org/presentationml/2006/main">
  <p:tag name="KSO_WM_UNIT_VALUE" val="150*15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1_1"/>
  <p:tag name="KSO_WM_UNIT_ID" val="diagram20182020_3*l_h_x*1_1_1"/>
  <p:tag name="KSO_WM_TEMPLATE_CATEGORY" val="diagram"/>
  <p:tag name="KSO_WM_TEMPLATE_INDEX" val="20182020"/>
  <p:tag name="KSO_WM_UNIT_LAYERLEVEL" val="1_1_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VALUE" val="125*12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2_1"/>
  <p:tag name="KSO_WM_UNIT_ID" val="diagram20182020_3*l_h_x*1_2_1"/>
  <p:tag name="KSO_WM_TEMPLATE_CATEGORY" val="diagram"/>
  <p:tag name="KSO_WM_TEMPLATE_INDEX" val="20182020"/>
  <p:tag name="KSO_WM_UNIT_LAYERLEVEL" val="1_1_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VALUE" val="125*12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3_1"/>
  <p:tag name="KSO_WM_UNIT_ID" val="diagram20182020_3*l_h_x*1_3_1"/>
  <p:tag name="KSO_WM_TEMPLATE_CATEGORY" val="diagram"/>
  <p:tag name="KSO_WM_TEMPLATE_INDEX" val="20182020"/>
  <p:tag name="KSO_WM_UNIT_LAYERLEVEL" val="1_1_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VALUE" val="150*15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4_1"/>
  <p:tag name="KSO_WM_UNIT_ID" val="diagram20182020_3*l_h_x*1_4_1"/>
  <p:tag name="KSO_WM_TEMPLATE_CATEGORY" val="diagram"/>
  <p:tag name="KSO_WM_TEMPLATE_INDEX" val="20182020"/>
  <p:tag name="KSO_WM_UNIT_LAYERLEVEL" val="1_1_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5"/>
  <p:tag name="KSO_WM_UNIT_ID" val="diagram20182020_3*l_h_i*1_1_5"/>
  <p:tag name="KSO_WM_TEMPLATE_CATEGORY" val="diagram"/>
  <p:tag name="KSO_WM_TEMPLATE_INDEX" val="20182020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5"/>
  <p:tag name="KSO_WM_UNIT_ID" val="diagram20182020_3*l_h_i*1_4_5"/>
  <p:tag name="KSO_WM_TEMPLATE_CATEGORY" val="diagram"/>
  <p:tag name="KSO_WM_TEMPLATE_INDEX" val="20182020"/>
  <p:tag name="KSO_WM_UNIT_LAYERLEVEL" val="1_1_1"/>
  <p:tag name="KSO_WM_TAG_VERSION" val="1.0"/>
  <p:tag name="KSO_WM_BEAUTIFY_FLAG" val="#wm#"/>
  <p:tag name="KSO_WM_UNIT_FILL_FORE_SCHEMECOLOR_INDEX" val="8"/>
  <p:tag name="KSO_WM_UNIT_FILL_TYPE" val="1"/>
  <p:tag name="KSO_WM_UNIT_TEXT_FILL_FORE_SCHEMECOLOR_INDEX" val="13"/>
  <p:tag name="KSO_WM_UNIT_TEXT_FILL_TYPE" val="1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5"/>
  <p:tag name="KSO_WM_UNIT_ID" val="diagram20182020_3*l_h_i*1_2_5"/>
  <p:tag name="KSO_WM_TEMPLATE_CATEGORY" val="diagram"/>
  <p:tag name="KSO_WM_TEMPLATE_INDEX" val="20182020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3"/>
  <p:tag name="KSO_WM_UNIT_TEXT_FILL_TYPE" val="1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3"/>
  <p:tag name="KSO_WM_UNIT_ID" val="diagram20182020_3*l_h_i*1_1_3"/>
  <p:tag name="KSO_WM_TEMPLATE_CATEGORY" val="diagram"/>
  <p:tag name="KSO_WM_TEMPLATE_INDEX" val="20182020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2"/>
  <p:tag name="KSO_WM_UNIT_TEXT_FILL_TYPE" val="1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5"/>
  <p:tag name="KSO_WM_UNIT_ID" val="diagram20182020_3*l_h_i*1_3_5"/>
  <p:tag name="KSO_WM_TEMPLATE_CATEGORY" val="diagram"/>
  <p:tag name="KSO_WM_TEMPLATE_INDEX" val="20182020"/>
  <p:tag name="KSO_WM_UNIT_LAYERLEVEL" val="1_1_1"/>
  <p:tag name="KSO_WM_TAG_VERSION" val="1.0"/>
  <p:tag name="KSO_WM_BEAUTIFY_FLAG" val="#wm#"/>
  <p:tag name="KSO_WM_UNIT_FILL_FORE_SCHEMECOLOR_INDEX" val="7"/>
  <p:tag name="KSO_WM_UNIT_FILL_TYPE" val="1"/>
  <p:tag name="KSO_WM_UNIT_TEXT_FILL_FORE_SCHEMECOLOR_INDEX" val="13"/>
  <p:tag name="KSO_WM_UNIT_TEXT_FILL_TYPE" val="1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3"/>
  <p:tag name="KSO_WM_UNIT_ID" val="diagram20182020_3*l_h_i*1_1_3"/>
  <p:tag name="KSO_WM_TEMPLATE_CATEGORY" val="diagram"/>
  <p:tag name="KSO_WM_TEMPLATE_INDEX" val="20182020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2"/>
  <p:tag name="KSO_WM_UNIT_TEXT_FILL_TYPE" val="1"/>
</p:tagLst>
</file>

<file path=ppt/tags/tag22.xml><?xml version="1.0" encoding="utf-8"?>
<p:tagLst xmlns:p="http://schemas.openxmlformats.org/presentationml/2006/main"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182020_3*l_h_f*1_1_1"/>
  <p:tag name="KSO_WM_TEMPLATE_CATEGORY" val="diagram"/>
  <p:tag name="KSO_WM_TEMPLATE_INDEX" val="20182020"/>
  <p:tag name="KSO_WM_UNIT_LAYERLEVEL" val="1_1_1"/>
  <p:tag name="KSO_WM_TAG_VERSION" val="1.0"/>
  <p:tag name="KSO_WM_BEAUTIFY_FLAG" val="#wm#"/>
  <p:tag name="KSO_WM_UNIT_PRESET_TEXT" val="单击此处添加文本具体内容"/>
  <p:tag name="KSO_WM_UNIT_SUBTYPE" val="a"/>
  <p:tag name="KSO_WM_UNIT_TEXT_FILL_FORE_SCHEMECOLOR_INDEX" val="13"/>
  <p:tag name="KSO_WM_UNIT_TEXT_FILL_TYPE" val="1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3"/>
  <p:tag name="KSO_WM_UNIT_ID" val="diagram20182020_3*l_h_i*1_1_3"/>
  <p:tag name="KSO_WM_TEMPLATE_CATEGORY" val="diagram"/>
  <p:tag name="KSO_WM_TEMPLATE_INDEX" val="20182020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2"/>
  <p:tag name="KSO_WM_UNIT_TEXT_FILL_TYPE" val="1"/>
</p:tagLst>
</file>

<file path=ppt/tags/tag24.xml><?xml version="1.0" encoding="utf-8"?>
<p:tagLst xmlns:p="http://schemas.openxmlformats.org/presentationml/2006/main"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182020_3*l_h_f*1_1_1"/>
  <p:tag name="KSO_WM_TEMPLATE_CATEGORY" val="diagram"/>
  <p:tag name="KSO_WM_TEMPLATE_INDEX" val="20182020"/>
  <p:tag name="KSO_WM_UNIT_LAYERLEVEL" val="1_1_1"/>
  <p:tag name="KSO_WM_TAG_VERSION" val="1.0"/>
  <p:tag name="KSO_WM_BEAUTIFY_FLAG" val="#wm#"/>
  <p:tag name="KSO_WM_UNIT_PRESET_TEXT" val="单击此处添加文本具体内容"/>
  <p:tag name="KSO_WM_UNIT_SUBTYPE" val="a"/>
  <p:tag name="KSO_WM_UNIT_TEXT_FILL_FORE_SCHEMECOLOR_INDEX" val="13"/>
  <p:tag name="KSO_WM_UNIT_TEXT_FILL_TYPE" val="1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3"/>
  <p:tag name="KSO_WM_UNIT_ID" val="diagram20182020_3*l_h_i*1_1_3"/>
  <p:tag name="KSO_WM_TEMPLATE_CATEGORY" val="diagram"/>
  <p:tag name="KSO_WM_TEMPLATE_INDEX" val="20182020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2"/>
  <p:tag name="KSO_WM_UNIT_TEXT_FILL_TYPE" val="1"/>
</p:tagLst>
</file>

<file path=ppt/tags/tag26.xml><?xml version="1.0" encoding="utf-8"?>
<p:tagLst xmlns:p="http://schemas.openxmlformats.org/presentationml/2006/main"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182020_3*l_h_f*1_1_1"/>
  <p:tag name="KSO_WM_TEMPLATE_CATEGORY" val="diagram"/>
  <p:tag name="KSO_WM_TEMPLATE_INDEX" val="20182020"/>
  <p:tag name="KSO_WM_UNIT_LAYERLEVEL" val="1_1_1"/>
  <p:tag name="KSO_WM_TAG_VERSION" val="1.0"/>
  <p:tag name="KSO_WM_BEAUTIFY_FLAG" val="#wm#"/>
  <p:tag name="KSO_WM_UNIT_PRESET_TEXT" val="单击此处添加文本具体内容"/>
  <p:tag name="KSO_WM_UNIT_SUBTYPE" val="a"/>
  <p:tag name="KSO_WM_UNIT_TEXT_FILL_FORE_SCHEMECOLOR_INDEX" val="13"/>
  <p:tag name="KSO_WM_UNIT_TEXT_FILL_TYPE" val="1"/>
</p:tagLst>
</file>

<file path=ppt/tags/tag27.xml><?xml version="1.0" encoding="utf-8"?>
<p:tagLst xmlns:p="http://schemas.openxmlformats.org/presentationml/2006/main">
  <p:tag name="KSO_WM_UNIT_PLACING_PICTURE_USER_VIEWPORT" val="{&quot;height&quot;:2892,&quot;width&quot;:17376}"/>
</p:tagLst>
</file>

<file path=ppt/tags/tag28.xml><?xml version="1.0" encoding="utf-8"?>
<p:tagLst xmlns:p="http://schemas.openxmlformats.org/presentationml/2006/main">
  <p:tag name="KSO_WM_SLIDE_ITEM_CNT" val="5"/>
</p:tagLst>
</file>

<file path=ppt/tags/tag29.xml><?xml version="1.0" encoding="utf-8"?>
<p:tagLst xmlns:p="http://schemas.openxmlformats.org/presentationml/2006/main">
  <p:tag name="KSO_WM_UNIT_PLACING_PICTURE_USER_VIEWPORT" val="{&quot;height&quot;:4669,&quot;width&quot;:15892}"/>
</p:tagLst>
</file>

<file path=ppt/tags/tag3.xml><?xml version="1.0" encoding="utf-8"?>
<p:tagLst xmlns:p="http://schemas.openxmlformats.org/presentationml/2006/main"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182020_3*l_h_f*1_1_1"/>
  <p:tag name="KSO_WM_TEMPLATE_CATEGORY" val="diagram"/>
  <p:tag name="KSO_WM_TEMPLATE_INDEX" val="20182020"/>
  <p:tag name="KSO_WM_UNIT_LAYERLEVEL" val="1_1_1"/>
  <p:tag name="KSO_WM_TAG_VERSION" val="1.0"/>
  <p:tag name="KSO_WM_BEAUTIFY_FLAG" val="#wm#"/>
  <p:tag name="KSO_WM_UNIT_PRESET_TEXT" val="单击此处添加文本具体内容"/>
  <p:tag name="KSO_WM_UNIT_SUBTYPE" val="a"/>
  <p:tag name="KSO_WM_UNIT_TEXT_FILL_FORE_SCHEMECOLOR_INDEX" val="13"/>
  <p:tag name="KSO_WM_UNIT_TEXT_FILL_TYPE" val="1"/>
</p:tagLst>
</file>

<file path=ppt/tags/tag30.xml><?xml version="1.0" encoding="utf-8"?>
<p:tagLst xmlns:p="http://schemas.openxmlformats.org/presentationml/2006/main">
  <p:tag name="KSO_WM_UNIT_PLACING_PICTURE_USER_VIEWPORT" val="{&quot;height&quot;:6024,&quot;width&quot;:4608}"/>
</p:tagLst>
</file>

<file path=ppt/tags/tag31.xml><?xml version="1.0" encoding="utf-8"?>
<p:tagLst xmlns:p="http://schemas.openxmlformats.org/presentationml/2006/main">
  <p:tag name="KSO_WM_SLIDE_ITEM_CNT" val="5"/>
</p:tagLst>
</file>

<file path=ppt/tags/tag32.xml><?xml version="1.0" encoding="utf-8"?>
<p:tagLst xmlns:p="http://schemas.openxmlformats.org/presentationml/2006/main">
  <p:tag name="KSO_WM_UNIT_PLACING_PICTURE_USER_VIEWPORT" val="{&quot;height&quot;:4736,&quot;width&quot;:8635}"/>
</p:tagLst>
</file>

<file path=ppt/tags/tag33.xml><?xml version="1.0" encoding="utf-8"?>
<p:tagLst xmlns:p="http://schemas.openxmlformats.org/presentationml/2006/main">
  <p:tag name="KSO_WM_UNIT_PLACING_PICTURE_USER_VIEWPORT" val="{&quot;height&quot;:4248,&quot;width&quot;:4656}"/>
</p:tagLst>
</file>

<file path=ppt/tags/tag34.xml><?xml version="1.0" encoding="utf-8"?>
<p:tagLst xmlns:p="http://schemas.openxmlformats.org/presentationml/2006/main">
  <p:tag name="COMMONDATA" val="eyJjb3VudCI6MjUsImhkaWQiOiI3YWMxYjEwYTFmN2FkZTNkNzhlNzEyZDU5MGNkNGZhNSIsInVzZXJDb3VudCI6MjV9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diagram20182020_3*l_h_i*1_2_2"/>
  <p:tag name="KSO_WM_TEMPLATE_CATEGORY" val="diagram"/>
  <p:tag name="KSO_WM_TEMPLATE_INDEX" val="20182020"/>
  <p:tag name="KSO_WM_UNIT_LAYERLEVEL" val="1_1_1"/>
  <p:tag name="KSO_WM_TAG_VERSION" val="1.0"/>
  <p:tag name="KSO_WM_BEAUTIFY_FLAG" val="#wm#"/>
  <p:tag name="KSO_WM_UNIT_LINE_FORE_SCHEMECOLOR_INDEX" val="6"/>
  <p:tag name="KSO_WM_UNIT_LINE_FILL_TYPE" val="2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2"/>
  <p:tag name="KSO_WM_UNIT_ID" val="diagram20182020_3*l_h_i*1_4_2"/>
  <p:tag name="KSO_WM_TEMPLATE_CATEGORY" val="diagram"/>
  <p:tag name="KSO_WM_TEMPLATE_INDEX" val="20182020"/>
  <p:tag name="KSO_WM_UNIT_LAYERLEVEL" val="1_1_1"/>
  <p:tag name="KSO_WM_TAG_VERSION" val="1.0"/>
  <p:tag name="KSO_WM_BEAUTIFY_FLAG" val="#wm#"/>
  <p:tag name="KSO_WM_UNIT_LINE_FORE_SCHEMECOLOR_INDEX" val="8"/>
  <p:tag name="KSO_WM_UNIT_LINE_FILL_TYPE" val="2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2"/>
  <p:tag name="KSO_WM_UNIT_ID" val="diagram20182020_3*l_h_i*1_3_2"/>
  <p:tag name="KSO_WM_TEMPLATE_CATEGORY" val="diagram"/>
  <p:tag name="KSO_WM_TEMPLATE_INDEX" val="20182020"/>
  <p:tag name="KSO_WM_UNIT_LAYERLEVEL" val="1_1_1"/>
  <p:tag name="KSO_WM_TAG_VERSION" val="1.0"/>
  <p:tag name="KSO_WM_BEAUTIFY_FLAG" val="#wm#"/>
  <p:tag name="KSO_WM_UNIT_LINE_FORE_SCHEMECOLOR_INDEX" val="7"/>
  <p:tag name="KSO_WM_UNIT_LINE_FILL_TYPE" val="2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1"/>
  <p:tag name="KSO_WM_UNIT_ID" val="diagram20182020_3*l_i*1_1"/>
  <p:tag name="KSO_WM_TEMPLATE_CATEGORY" val="diagram"/>
  <p:tag name="KSO_WM_TEMPLATE_INDEX" val="20182020"/>
  <p:tag name="KSO_WM_UNIT_LAYERLEVEL" val="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2"/>
  <p:tag name="KSO_WM_UNIT_ID" val="diagram20182020_3*l_i*1_2"/>
  <p:tag name="KSO_WM_TEMPLATE_CATEGORY" val="diagram"/>
  <p:tag name="KSO_WM_TEMPLATE_INDEX" val="20182020"/>
  <p:tag name="KSO_WM_UNIT_LAYERLEVEL" val="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182020_3*l_h_i*1_1_1"/>
  <p:tag name="KSO_WM_TEMPLATE_CATEGORY" val="diagram"/>
  <p:tag name="KSO_WM_TEMPLATE_INDEX" val="20182020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heme/theme1.xml><?xml version="1.0" encoding="utf-8"?>
<a:theme xmlns:a="http://schemas.openxmlformats.org/drawingml/2006/main" name="销售技能培训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1180</Words>
  <Application>WPS 演示</Application>
  <PresentationFormat>宽屏</PresentationFormat>
  <Paragraphs>144</Paragraphs>
  <Slides>29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48" baseType="lpstr">
      <vt:lpstr>Arial</vt:lpstr>
      <vt:lpstr>宋体</vt:lpstr>
      <vt:lpstr>Wingdings</vt:lpstr>
      <vt:lpstr>造字工房悦黑体验版常规体</vt:lpstr>
      <vt:lpstr>微软雅黑</vt:lpstr>
      <vt:lpstr>幼圆</vt:lpstr>
      <vt:lpstr>Meiryo</vt:lpstr>
      <vt:lpstr>微软雅黑 Light</vt:lpstr>
      <vt:lpstr>Arial Rounded MT Bold</vt:lpstr>
      <vt:lpstr>Wingdings</vt:lpstr>
      <vt:lpstr>Calibri</vt:lpstr>
      <vt:lpstr>Arial</vt:lpstr>
      <vt:lpstr>等线</vt:lpstr>
      <vt:lpstr>Arial Unicode MS</vt:lpstr>
      <vt:lpstr>等线 Light</vt:lpstr>
      <vt:lpstr>楷体</vt:lpstr>
      <vt:lpstr>黑体</vt:lpstr>
      <vt:lpstr>Yu Gothic UI</vt:lpstr>
      <vt:lpstr>销售技能培训​​</vt:lpstr>
      <vt:lpstr>盈建科楼板应力分析</vt:lpstr>
      <vt:lpstr>PowerPoint 演示文稿</vt:lpstr>
      <vt:lpstr>PowerPoint 演示文稿</vt:lpstr>
      <vt:lpstr>PowerPoint 演示文稿</vt:lpstr>
      <vt:lpstr>地震作用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四个关键点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晨雨</dc:creator>
  <cp:lastModifiedBy>钟海明</cp:lastModifiedBy>
  <cp:revision>212</cp:revision>
  <dcterms:created xsi:type="dcterms:W3CDTF">2016-09-02T00:37:00Z</dcterms:created>
  <dcterms:modified xsi:type="dcterms:W3CDTF">2022-08-16T04:16:40Z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KSOTemplateUUID">
    <vt:lpwstr>v1.0_mb_6aIJ+CjiI3Hx4lk/adp44Q==</vt:lpwstr>
  </property>
  <property fmtid="{D5CDD505-2E9C-101B-9397-08002B2CF9AE}" pid="4" name="ICV">
    <vt:lpwstr>E003E48EC7374AFD84B506F93E899968</vt:lpwstr>
  </property>
  <property fmtid="{D5CDD505-2E9C-101B-9397-08002B2CF9AE}" pid="5" name="commondata">
    <vt:lpwstr>eyJjb3VudCI6MTIsImhkaWQiOiI3MzkzNzY5MTA5MjdiNzJiMTllNmFmZTJhMjA2ODNlZSIsInVzZXJDb3VudCI6MTJ9</vt:lpwstr>
  </property>
</Properties>
</file>