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5"/>
  </p:handoutMasterIdLst>
  <p:sldIdLst>
    <p:sldId id="2441" r:id="rId3"/>
    <p:sldId id="2442" r:id="rId5"/>
    <p:sldId id="2443" r:id="rId6"/>
    <p:sldId id="2444" r:id="rId7"/>
    <p:sldId id="3007" r:id="rId8"/>
    <p:sldId id="3006" r:id="rId9"/>
    <p:sldId id="3081" r:id="rId10"/>
    <p:sldId id="2728" r:id="rId11"/>
    <p:sldId id="3080" r:id="rId12"/>
    <p:sldId id="3074" r:id="rId13"/>
    <p:sldId id="3078" r:id="rId14"/>
    <p:sldId id="3075" r:id="rId15"/>
    <p:sldId id="3076" r:id="rId16"/>
    <p:sldId id="3077" r:id="rId17"/>
    <p:sldId id="3082" r:id="rId18"/>
    <p:sldId id="3083" r:id="rId19"/>
    <p:sldId id="3084" r:id="rId20"/>
    <p:sldId id="3085" r:id="rId21"/>
    <p:sldId id="2810" r:id="rId22"/>
    <p:sldId id="3086" r:id="rId23"/>
    <p:sldId id="3087" r:id="rId24"/>
    <p:sldId id="3089" r:id="rId25"/>
    <p:sldId id="3092" r:id="rId26"/>
    <p:sldId id="3093" r:id="rId27"/>
    <p:sldId id="3094" r:id="rId28"/>
    <p:sldId id="3095" r:id="rId29"/>
    <p:sldId id="3096" r:id="rId30"/>
    <p:sldId id="3164" r:id="rId31"/>
    <p:sldId id="3165" r:id="rId32"/>
    <p:sldId id="3166" r:id="rId33"/>
    <p:sldId id="3167" r:id="rId34"/>
    <p:sldId id="3248" r:id="rId35"/>
    <p:sldId id="3168" r:id="rId36"/>
    <p:sldId id="3169" r:id="rId37"/>
    <p:sldId id="3170" r:id="rId38"/>
    <p:sldId id="3171" r:id="rId39"/>
    <p:sldId id="3172" r:id="rId40"/>
    <p:sldId id="3234" r:id="rId41"/>
    <p:sldId id="3235" r:id="rId42"/>
    <p:sldId id="3236" r:id="rId43"/>
    <p:sldId id="3237" r:id="rId44"/>
    <p:sldId id="3238" r:id="rId45"/>
    <p:sldId id="3239" r:id="rId46"/>
    <p:sldId id="3240" r:id="rId47"/>
    <p:sldId id="3241" r:id="rId48"/>
    <p:sldId id="3243" r:id="rId49"/>
    <p:sldId id="3244" r:id="rId50"/>
    <p:sldId id="3245" r:id="rId51"/>
    <p:sldId id="1784" r:id="rId52"/>
    <p:sldId id="3246" r:id="rId53"/>
    <p:sldId id="3249"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jk" initials="y" lastIdx="2" clrIdx="0"/>
  <p:cmAuthor id="2" name="tanxifeng" initials="t" lastIdx="1" clrIdx="1"/>
  <p:cmAuthor id="3" name="win10" initials="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FFFF"/>
    <a:srgbClr val="DCDCDC"/>
    <a:srgbClr val="5268A5"/>
    <a:srgbClr val="5E5CA2"/>
    <a:srgbClr val="40A693"/>
    <a:srgbClr val="178AA1"/>
    <a:srgbClr val="4276AA"/>
    <a:srgbClr val="9A0000"/>
    <a:srgbClr val="1F74AD"/>
    <a:srgbClr val="349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78" autoAdjust="0"/>
    <p:restoredTop sz="94660"/>
  </p:normalViewPr>
  <p:slideViewPr>
    <p:cSldViewPr snapToGrid="0">
      <p:cViewPr varScale="1">
        <p:scale>
          <a:sx n="114" d="100"/>
          <a:sy n="114" d="100"/>
        </p:scale>
        <p:origin x="-546" y="-96"/>
      </p:cViewPr>
      <p:guideLst>
        <p:guide orient="horz" pos="2430"/>
        <p:guide pos="444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90DDC401-903F-495B-A387-FFA8A45891F6}">
      <dgm:prSet phldrT="[文本]" phldr="0" custT="0"/>
      <dgm:spPr/>
      <dgm:t>
        <a:bodyPr vert="horz" wrap="square"/>
        <a:p>
          <a:pPr>
            <a:lnSpc>
              <a:spcPct val="100000"/>
            </a:lnSpc>
            <a:spcBef>
              <a:spcPct val="0"/>
            </a:spcBef>
            <a:spcAft>
              <a:spcPct val="35000"/>
            </a:spcAft>
          </a:pPr>
          <a:r>
            <a:rPr lang="en-US" altLang="zh-CN"/>
            <a:t>1</a:t>
          </a:r>
          <a:r>
            <a:rPr lang="en-US" altLang="zh-CN"/>
            <a:t/>
          </a:r>
          <a:endParaRPr lang="en-US" altLang="zh-CN"/>
        </a:p>
      </dgm:t>
    </dgm:pt>
    <dgm:pt modelId="{C8BB0B8A-C63A-4F83-B8DD-3A7CE259E4EE}" cxnId="{A2A75AEC-7F27-4EBE-A708-7A2837408154}" type="parTrans">
      <dgm:prSet/>
      <dgm:spPr/>
      <dgm:t>
        <a:bodyPr/>
        <a:p>
          <a:endParaRPr lang="zh-CN" altLang="en-US"/>
        </a:p>
      </dgm:t>
    </dgm:pt>
    <dgm:pt modelId="{35E5E878-0907-4014-9CFA-56AEFE6C22E5}" cxnId="{A2A75AEC-7F27-4EBE-A708-7A2837408154}" type="sibTrans">
      <dgm:prSet/>
      <dgm:spPr/>
      <dgm:t>
        <a:bodyPr/>
        <a:p>
          <a:endParaRPr lang="zh-CN" altLang="en-US"/>
        </a:p>
      </dgm:t>
    </dgm:pt>
    <dgm:pt modelId="{E08CEB0C-E37F-4DCA-A8EA-4B2CD3AD7754}">
      <dgm:prSet phldrT="[文本]" phldr="0" custT="0"/>
      <dgm:spPr/>
      <dgm:t>
        <a:bodyPr vert="horz" wrap="square"/>
        <a:p>
          <a:pPr>
            <a:lnSpc>
              <a:spcPct val="100000"/>
            </a:lnSpc>
            <a:spcBef>
              <a:spcPct val="0"/>
            </a:spcBef>
            <a:spcAft>
              <a:spcPct val="15000"/>
            </a:spcAft>
          </a:pPr>
          <a:r>
            <a:rPr lang="zh-CN" altLang="en-US"/>
            <a:t>刚性</a:t>
          </a:r>
          <a:r>
            <a:rPr lang="zh-CN" altLang="en-US"/>
            <a:t/>
          </a:r>
          <a:endParaRPr lang="zh-CN" altLang="en-US"/>
        </a:p>
      </dgm:t>
    </dgm:pt>
    <dgm:pt modelId="{FB4BCC77-44E9-4065-8A2F-90CD32DE34E3}" cxnId="{5174B706-253A-482F-97BB-A3AB7C0FB8CF}" type="parTrans">
      <dgm:prSet/>
      <dgm:spPr/>
      <dgm:t>
        <a:bodyPr/>
        <a:p>
          <a:endParaRPr lang="zh-CN" altLang="en-US"/>
        </a:p>
      </dgm:t>
    </dgm:pt>
    <dgm:pt modelId="{41FED480-3E2E-47A2-B997-02D527BC8082}" cxnId="{5174B706-253A-482F-97BB-A3AB7C0FB8CF}" type="sibTrans">
      <dgm:prSet/>
      <dgm:spPr/>
      <dgm:t>
        <a:bodyPr/>
        <a:p>
          <a:endParaRPr lang="zh-CN" altLang="en-US"/>
        </a:p>
      </dgm:t>
    </dgm:pt>
    <dgm:pt modelId="{A6685E83-BEEC-49B3-B40A-539E2C0D7A1A}">
      <dgm:prSet phldrT="[文本]" phldr="0" custT="0"/>
      <dgm:spPr/>
      <dgm:t>
        <a:bodyPr vert="horz" wrap="square"/>
        <a:p>
          <a:pPr>
            <a:lnSpc>
              <a:spcPct val="100000"/>
            </a:lnSpc>
            <a:spcBef>
              <a:spcPct val="0"/>
            </a:spcBef>
            <a:spcAft>
              <a:spcPct val="35000"/>
            </a:spcAft>
          </a:pPr>
          <a:r>
            <a:rPr lang="en-US" altLang="zh-CN"/>
            <a:t>2</a:t>
          </a:r>
          <a:r>
            <a:rPr lang="en-US" altLang="zh-CN"/>
            <a:t/>
          </a:r>
          <a:endParaRPr lang="en-US" altLang="zh-CN"/>
        </a:p>
      </dgm:t>
    </dgm:pt>
    <dgm:pt modelId="{FECC43A3-D59E-4EE1-9557-8FBB90D5B362}" cxnId="{C3EE47EC-E9EB-41D9-A46D-3956D5FF989D}" type="parTrans">
      <dgm:prSet/>
      <dgm:spPr/>
      <dgm:t>
        <a:bodyPr/>
        <a:p>
          <a:endParaRPr lang="zh-CN" altLang="en-US"/>
        </a:p>
      </dgm:t>
    </dgm:pt>
    <dgm:pt modelId="{68BB6C9A-B7F0-43A0-955B-FC8C4D4009BF}" cxnId="{C3EE47EC-E9EB-41D9-A46D-3956D5FF989D}" type="sibTrans">
      <dgm:prSet/>
      <dgm:spPr/>
      <dgm:t>
        <a:bodyPr/>
        <a:p>
          <a:endParaRPr lang="zh-CN" altLang="en-US"/>
        </a:p>
      </dgm:t>
    </dgm:pt>
    <dgm:pt modelId="{CBA50553-63FA-4B5A-9888-EDDBA06CA593}">
      <dgm:prSet phldrT="[文本]" phldr="0" custT="0"/>
      <dgm:spPr/>
      <dgm:t>
        <a:bodyPr vert="horz" wrap="square"/>
        <a:p>
          <a:pPr>
            <a:lnSpc>
              <a:spcPct val="100000"/>
            </a:lnSpc>
            <a:spcBef>
              <a:spcPct val="0"/>
            </a:spcBef>
            <a:spcAft>
              <a:spcPct val="15000"/>
            </a:spcAft>
          </a:pPr>
          <a:r>
            <a:rPr lang="zh-CN" altLang="en-US"/>
            <a:t>半刚性</a:t>
          </a:r>
          <a:endParaRPr lang="zh-CN" altLang="en-US"/>
        </a:p>
      </dgm:t>
    </dgm:pt>
    <dgm:pt modelId="{73E2772F-165D-4B56-ACC2-969CBF53B0A8}" cxnId="{0AFC3F99-A265-4C72-9A83-61799E91BDB0}" type="parTrans">
      <dgm:prSet/>
      <dgm:spPr/>
      <dgm:t>
        <a:bodyPr/>
        <a:p>
          <a:endParaRPr lang="zh-CN" altLang="en-US"/>
        </a:p>
      </dgm:t>
    </dgm:pt>
    <dgm:pt modelId="{7BFD1607-7356-4D3D-A829-75D002A3A4B0}" cxnId="{0AFC3F99-A265-4C72-9A83-61799E91BDB0}" type="sibTrans">
      <dgm:prSet/>
      <dgm:spPr/>
      <dgm:t>
        <a:bodyPr/>
        <a:p>
          <a:endParaRPr lang="zh-CN" altLang="en-US"/>
        </a:p>
      </dgm:t>
    </dgm:pt>
    <dgm:pt modelId="{C8DDDFA1-AF37-4444-AAEB-D51CEE212719}">
      <dgm:prSet phldrT="[文本]" phldr="0" custT="0"/>
      <dgm:spPr/>
      <dgm:t>
        <a:bodyPr vert="horz" wrap="square"/>
        <a:p>
          <a:pPr>
            <a:lnSpc>
              <a:spcPct val="100000"/>
            </a:lnSpc>
            <a:spcBef>
              <a:spcPct val="0"/>
            </a:spcBef>
            <a:spcAft>
              <a:spcPct val="35000"/>
            </a:spcAft>
          </a:pPr>
          <a:r>
            <a:rPr lang="en-US" altLang="zh-CN"/>
            <a:t>3</a:t>
          </a:r>
          <a:r>
            <a:rPr lang="en-US" altLang="zh-CN"/>
            <a:t/>
          </a:r>
          <a:endParaRPr lang="en-US" altLang="zh-CN"/>
        </a:p>
      </dgm:t>
    </dgm:pt>
    <dgm:pt modelId="{26EA520A-5891-4EBA-B2AD-1840663D8C07}" cxnId="{481653E0-F25E-48F6-A999-06045983AD41}" type="parTrans">
      <dgm:prSet/>
      <dgm:spPr/>
      <dgm:t>
        <a:bodyPr/>
        <a:p>
          <a:endParaRPr lang="zh-CN" altLang="en-US"/>
        </a:p>
      </dgm:t>
    </dgm:pt>
    <dgm:pt modelId="{CE2287C8-6424-4771-88FD-4DADE15C5A04}" cxnId="{481653E0-F25E-48F6-A999-06045983AD41}" type="sibTrans">
      <dgm:prSet/>
      <dgm:spPr/>
      <dgm:t>
        <a:bodyPr/>
        <a:p>
          <a:endParaRPr lang="zh-CN" altLang="en-US"/>
        </a:p>
      </dgm:t>
    </dgm:pt>
    <dgm:pt modelId="{5AA02751-379E-46DB-884A-F23ACBC498EE}">
      <dgm:prSet phldrT="[文本]" phldr="0" custT="0"/>
      <dgm:spPr/>
      <dgm:t>
        <a:bodyPr vert="horz" wrap="square"/>
        <a:p>
          <a:pPr>
            <a:lnSpc>
              <a:spcPct val="100000"/>
            </a:lnSpc>
            <a:spcBef>
              <a:spcPct val="0"/>
            </a:spcBef>
            <a:spcAft>
              <a:spcPct val="15000"/>
            </a:spcAft>
          </a:pPr>
          <a:r>
            <a:rPr lang="zh-CN" altLang="en-US"/>
            <a:t>柔性</a:t>
          </a:r>
          <a:endParaRPr lang="zh-CN" altLang="en-US"/>
        </a:p>
      </dgm:t>
    </dgm:pt>
    <dgm:pt modelId="{D0D77647-95BE-4607-B2F0-006D9CAB8F0E}" cxnId="{C7D9B590-45CF-417A-8E22-11BE5CE2923B}" type="parTrans">
      <dgm:prSet/>
      <dgm:spPr/>
      <dgm:t>
        <a:bodyPr/>
        <a:p>
          <a:endParaRPr lang="zh-CN" altLang="en-US"/>
        </a:p>
      </dgm:t>
    </dgm:pt>
    <dgm:pt modelId="{3DBF6B9F-A188-4D67-ABE8-0633561FA9E5}" cxnId="{C7D9B590-45CF-417A-8E22-11BE5CE2923B}"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3">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3">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3">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3" custLinFactNeighborY="-1316">
        <dgm:presLayoutVars>
          <dgm:bulletEnabled val="1"/>
        </dgm:presLayoutVars>
      </dgm:prSet>
      <dgm:spPr/>
    </dgm:pt>
    <dgm:pt modelId="{A76EE5BB-CBA4-4DD9-BFB7-3F3F246C9BF0}" type="pres">
      <dgm:prSet presAssocID="{68BB6C9A-B7F0-43A0-955B-FC8C4D4009BF}" presName="sp" presStyleCnt="0"/>
      <dgm:spPr/>
    </dgm:pt>
    <dgm:pt modelId="{2BB2A428-FB05-47E5-AC5F-C6A7936A9AC0}" type="pres">
      <dgm:prSet presAssocID="{C8DDDFA1-AF37-4444-AAEB-D51CEE212719}" presName="linNode" presStyleCnt="0"/>
      <dgm:spPr/>
    </dgm:pt>
    <dgm:pt modelId="{B093CE78-670B-40EB-95CF-315E334D550F}" type="pres">
      <dgm:prSet presAssocID="{C8DDDFA1-AF37-4444-AAEB-D51CEE212719}" presName="parentText" presStyleLbl="node1" presStyleIdx="2" presStyleCnt="3">
        <dgm:presLayoutVars>
          <dgm:chMax val="1"/>
          <dgm:bulletEnabled val="1"/>
        </dgm:presLayoutVars>
      </dgm:prSet>
      <dgm:spPr/>
    </dgm:pt>
    <dgm:pt modelId="{64028F0D-BE57-4642-92F7-303D4E45C524}" type="pres">
      <dgm:prSet presAssocID="{C8DDDFA1-AF37-4444-AAEB-D51CEE212719}" presName="descendantText" presStyleLbl="alignAccFollowNode1" presStyleIdx="2" presStyleCnt="3">
        <dgm:presLayoutVars>
          <dgm:bulletEnabled val="1"/>
        </dgm:presLayoutVars>
      </dgm:prSet>
      <dgm:spPr/>
    </dgm:pt>
  </dgm:ptLst>
  <dgm:cxnLst>
    <dgm:cxn modelId="{A2A75AEC-7F27-4EBE-A708-7A2837408154}" srcId="{2E15931E-1654-4B73-89B2-8E333D9C42E0}" destId="{90DDC401-903F-495B-A387-FFA8A45891F6}" srcOrd="0" destOrd="0" parTransId="{C8BB0B8A-C63A-4F83-B8DD-3A7CE259E4EE}" sibTransId="{35E5E878-0907-4014-9CFA-56AEFE6C22E5}"/>
    <dgm:cxn modelId="{5174B706-253A-482F-97BB-A3AB7C0FB8CF}" srcId="{90DDC401-903F-495B-A387-FFA8A45891F6}" destId="{E08CEB0C-E37F-4DCA-A8EA-4B2CD3AD7754}" srcOrd="0" destOrd="0" parTransId="{FB4BCC77-44E9-4065-8A2F-90CD32DE34E3}" sibTransId="{41FED480-3E2E-47A2-B997-02D527BC8082}"/>
    <dgm:cxn modelId="{C3EE47EC-E9EB-41D9-A46D-3956D5FF989D}" srcId="{2E15931E-1654-4B73-89B2-8E333D9C42E0}" destId="{A6685E83-BEEC-49B3-B40A-539E2C0D7A1A}" srcOrd="1" destOrd="0" parTransId="{FECC43A3-D59E-4EE1-9557-8FBB90D5B362}" sibTransId="{68BB6C9A-B7F0-43A0-955B-FC8C4D4009BF}"/>
    <dgm:cxn modelId="{0AFC3F99-A265-4C72-9A83-61799E91BDB0}" srcId="{A6685E83-BEEC-49B3-B40A-539E2C0D7A1A}" destId="{CBA50553-63FA-4B5A-9888-EDDBA06CA593}" srcOrd="0" destOrd="1" parTransId="{73E2772F-165D-4B56-ACC2-969CBF53B0A8}" sibTransId="{7BFD1607-7356-4D3D-A829-75D002A3A4B0}"/>
    <dgm:cxn modelId="{481653E0-F25E-48F6-A999-06045983AD41}" srcId="{2E15931E-1654-4B73-89B2-8E333D9C42E0}" destId="{C8DDDFA1-AF37-4444-AAEB-D51CEE212719}" srcOrd="2" destOrd="0" parTransId="{26EA520A-5891-4EBA-B2AD-1840663D8C07}" sibTransId="{CE2287C8-6424-4771-88FD-4DADE15C5A04}"/>
    <dgm:cxn modelId="{C7D9B590-45CF-417A-8E22-11BE5CE2923B}" srcId="{C8DDDFA1-AF37-4444-AAEB-D51CEE212719}" destId="{5AA02751-379E-46DB-884A-F23ACBC498EE}" srcOrd="0" destOrd="2" parTransId="{D0D77647-95BE-4607-B2F0-006D9CAB8F0E}" sibTransId="{3DBF6B9F-A188-4D67-ABE8-0633561FA9E5}"/>
    <dgm:cxn modelId="{CBE7B081-0100-424E-920E-42B02066EC35}" type="presOf" srcId="{2E15931E-1654-4B73-89B2-8E333D9C42E0}" destId="{D5935282-3C7C-4F88-A1AE-C27DB8591514}" srcOrd="0" destOrd="0" presId="urn:microsoft.com/office/officeart/2005/8/layout/vList5"/>
    <dgm:cxn modelId="{4E40163C-25CC-4FBA-A7D2-336EA4DA5174}" type="presParOf" srcId="{D5935282-3C7C-4F88-A1AE-C27DB8591514}" destId="{E61486FD-113E-4C87-8ADF-B1A8E2A84801}" srcOrd="0" destOrd="0" presId="urn:microsoft.com/office/officeart/2005/8/layout/vList5"/>
    <dgm:cxn modelId="{9C93045F-0682-43F7-943D-764B7886300D}" type="presParOf" srcId="{E61486FD-113E-4C87-8ADF-B1A8E2A84801}" destId="{96BE2B31-D87C-43E1-BE64-4C27B13F4AA4}" srcOrd="0" destOrd="0" presId="urn:microsoft.com/office/officeart/2005/8/layout/vList5"/>
    <dgm:cxn modelId="{4D1C47B4-6437-43F5-9727-6CF85B82B04D}" type="presOf" srcId="{90DDC401-903F-495B-A387-FFA8A45891F6}" destId="{96BE2B31-D87C-43E1-BE64-4C27B13F4AA4}" srcOrd="0" destOrd="0" presId="urn:microsoft.com/office/officeart/2005/8/layout/vList5"/>
    <dgm:cxn modelId="{4E3A5F1D-3D52-4763-A067-EA8ACF479BB4}" type="presParOf" srcId="{E61486FD-113E-4C87-8ADF-B1A8E2A84801}" destId="{DD9406C3-FC80-4468-A55B-122D744D43F0}" srcOrd="1" destOrd="0" presId="urn:microsoft.com/office/officeart/2005/8/layout/vList5"/>
    <dgm:cxn modelId="{F00E151C-D756-4DC2-8693-F234D9DBA035}" type="presOf" srcId="{E08CEB0C-E37F-4DCA-A8EA-4B2CD3AD7754}" destId="{DD9406C3-FC80-4468-A55B-122D744D43F0}" srcOrd="0" destOrd="0" presId="urn:microsoft.com/office/officeart/2005/8/layout/vList5"/>
    <dgm:cxn modelId="{21041B9C-F022-46DC-A233-D40288F37407}" type="presParOf" srcId="{D5935282-3C7C-4F88-A1AE-C27DB8591514}" destId="{F1941F29-E51C-4282-956D-50CFAFAEB9B8}" srcOrd="1" destOrd="0" presId="urn:microsoft.com/office/officeart/2005/8/layout/vList5"/>
    <dgm:cxn modelId="{22498689-FE76-4637-88CF-06C0CDDEB2DF}" type="presParOf" srcId="{D5935282-3C7C-4F88-A1AE-C27DB8591514}" destId="{B589D1EC-5156-4FB2-BB1C-8E1290A868B9}" srcOrd="2" destOrd="0" presId="urn:microsoft.com/office/officeart/2005/8/layout/vList5"/>
    <dgm:cxn modelId="{496C43D0-B288-4597-9400-E8E75DF47DE0}" type="presParOf" srcId="{B589D1EC-5156-4FB2-BB1C-8E1290A868B9}" destId="{EBD335B5-8308-49CB-9630-99D852747B1F}" srcOrd="0" destOrd="2" presId="urn:microsoft.com/office/officeart/2005/8/layout/vList5"/>
    <dgm:cxn modelId="{9115AF9A-7F1B-491B-AA57-21F370B3D44A}" type="presOf" srcId="{A6685E83-BEEC-49B3-B40A-539E2C0D7A1A}" destId="{EBD335B5-8308-49CB-9630-99D852747B1F}" srcOrd="0" destOrd="0" presId="urn:microsoft.com/office/officeart/2005/8/layout/vList5"/>
    <dgm:cxn modelId="{53ADA7A6-87DB-4BE4-8705-DFA35A6D3A8E}" type="presParOf" srcId="{B589D1EC-5156-4FB2-BB1C-8E1290A868B9}" destId="{6EB2A58E-CA03-4F76-94B6-D8FE50231963}" srcOrd="1" destOrd="2" presId="urn:microsoft.com/office/officeart/2005/8/layout/vList5"/>
    <dgm:cxn modelId="{F6F720DE-FA05-4CFB-93BE-69B8E10BC4A6}" type="presOf" srcId="{CBA50553-63FA-4B5A-9888-EDDBA06CA593}" destId="{6EB2A58E-CA03-4F76-94B6-D8FE50231963}" srcOrd="0" destOrd="0" presId="urn:microsoft.com/office/officeart/2005/8/layout/vList5"/>
    <dgm:cxn modelId="{7DC4FC69-8F0F-449D-9120-9D39AC25EAFC}" type="presParOf" srcId="{D5935282-3C7C-4F88-A1AE-C27DB8591514}" destId="{A76EE5BB-CBA4-4DD9-BFB7-3F3F246C9BF0}" srcOrd="3" destOrd="0" presId="urn:microsoft.com/office/officeart/2005/8/layout/vList5"/>
    <dgm:cxn modelId="{CD2A4C33-4A15-4ECC-9C59-FF919EC83C80}" type="presParOf" srcId="{D5935282-3C7C-4F88-A1AE-C27DB8591514}" destId="{2BB2A428-FB05-47E5-AC5F-C6A7936A9AC0}" srcOrd="4" destOrd="0" presId="urn:microsoft.com/office/officeart/2005/8/layout/vList5"/>
    <dgm:cxn modelId="{1B93DA6F-9DFB-455F-B894-B59FBE9AD930}" type="presParOf" srcId="{2BB2A428-FB05-47E5-AC5F-C6A7936A9AC0}" destId="{B093CE78-670B-40EB-95CF-315E334D550F}" srcOrd="0" destOrd="4" presId="urn:microsoft.com/office/officeart/2005/8/layout/vList5"/>
    <dgm:cxn modelId="{79D86750-B351-4A6F-A365-958CC2B07F08}" type="presOf" srcId="{C8DDDFA1-AF37-4444-AAEB-D51CEE212719}" destId="{B093CE78-670B-40EB-95CF-315E334D550F}" srcOrd="0" destOrd="0" presId="urn:microsoft.com/office/officeart/2005/8/layout/vList5"/>
    <dgm:cxn modelId="{25204F95-F18F-46F2-AEA1-A163CE45A91E}" type="presParOf" srcId="{2BB2A428-FB05-47E5-AC5F-C6A7936A9AC0}" destId="{64028F0D-BE57-4642-92F7-303D4E45C524}" srcOrd="1" destOrd="4" presId="urn:microsoft.com/office/officeart/2005/8/layout/vList5"/>
    <dgm:cxn modelId="{72ABBC08-9824-42E8-9238-F46834194715}" type="presOf" srcId="{5AA02751-379E-46DB-884A-F23ACBC498EE}" destId="{64028F0D-BE57-4642-92F7-303D4E45C52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663825" cy="2446655"/>
        <a:chOff x="0" y="0"/>
        <a:chExt cx="2663825" cy="2446655"/>
      </a:xfrm>
    </dsp:grpSpPr>
    <dsp:sp modelId="{DD9406C3-FC80-4468-A55B-122D744D43F0}">
      <dsp:nvSpPr>
        <dsp:cNvPr id="4" name="同侧圆角矩形 3"/>
        <dsp:cNvSpPr/>
      </dsp:nvSpPr>
      <dsp:spPr bwMode="white">
        <a:xfrm rot="5400000">
          <a:off x="1495704" y="-457802"/>
          <a:ext cx="631395" cy="170484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106680" tIns="53340" rIns="106680" bIns="53340" anchor="ctr"/>
        <a:lstStyle>
          <a:lvl1pPr algn="l">
            <a:defRPr sz="28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1">
            <a:lnSpc>
              <a:spcPct val="100000"/>
            </a:lnSpc>
            <a:spcBef>
              <a:spcPct val="0"/>
            </a:spcBef>
            <a:spcAft>
              <a:spcPct val="15000"/>
            </a:spcAft>
            <a:buChar char="•"/>
          </a:pPr>
          <a:r>
            <a:rPr lang="zh-CN" altLang="en-US">
              <a:solidFill>
                <a:schemeClr val="dk1"/>
              </a:solidFill>
            </a:rPr>
            <a:t>刚性</a:t>
          </a:r>
          <a:endParaRPr lang="zh-CN" altLang="en-US">
            <a:solidFill>
              <a:schemeClr val="dk1"/>
            </a:solidFill>
          </a:endParaRPr>
        </a:p>
      </dsp:txBody>
      <dsp:txXfrm rot="5400000">
        <a:off x="1495704" y="-457802"/>
        <a:ext cx="631395" cy="1704848"/>
      </dsp:txXfrm>
    </dsp:sp>
    <dsp:sp modelId="{96BE2B31-D87C-43E1-BE64-4C27B13F4AA4}">
      <dsp:nvSpPr>
        <dsp:cNvPr id="3" name="圆角矩形 2"/>
        <dsp:cNvSpPr/>
      </dsp:nvSpPr>
      <dsp:spPr bwMode="white">
        <a:xfrm>
          <a:off x="0" y="0"/>
          <a:ext cx="958977" cy="789244"/>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40970" tIns="70485" rIns="140970" bIns="70485"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1</a:t>
          </a:r>
          <a:endParaRPr lang="en-US" altLang="zh-CN"/>
        </a:p>
      </dsp:txBody>
      <dsp:txXfrm>
        <a:off x="0" y="0"/>
        <a:ext cx="958977" cy="789244"/>
      </dsp:txXfrm>
    </dsp:sp>
    <dsp:sp modelId="{6EB2A58E-CA03-4F76-94B6-D8FE50231963}">
      <dsp:nvSpPr>
        <dsp:cNvPr id="6" name="同侧圆角矩形 5"/>
        <dsp:cNvSpPr/>
      </dsp:nvSpPr>
      <dsp:spPr bwMode="white">
        <a:xfrm rot="5400000">
          <a:off x="1495704" y="362594"/>
          <a:ext cx="631395" cy="170484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106680" tIns="53340" rIns="106680" bIns="53340" anchor="ctr"/>
        <a:lstStyle>
          <a:lvl1pPr algn="l">
            <a:defRPr sz="28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1">
            <a:lnSpc>
              <a:spcPct val="100000"/>
            </a:lnSpc>
            <a:spcBef>
              <a:spcPct val="0"/>
            </a:spcBef>
            <a:spcAft>
              <a:spcPct val="15000"/>
            </a:spcAft>
            <a:buChar char="•"/>
          </a:pPr>
          <a:r>
            <a:rPr lang="zh-CN" altLang="en-US">
              <a:solidFill>
                <a:schemeClr val="dk1"/>
              </a:solidFill>
            </a:rPr>
            <a:t>半刚性</a:t>
          </a:r>
          <a:endParaRPr lang="zh-CN" altLang="en-US">
            <a:solidFill>
              <a:schemeClr val="dk1"/>
            </a:solidFill>
          </a:endParaRPr>
        </a:p>
      </dsp:txBody>
      <dsp:txXfrm rot="5400000">
        <a:off x="1495704" y="362594"/>
        <a:ext cx="631395" cy="1704848"/>
      </dsp:txXfrm>
    </dsp:sp>
    <dsp:sp modelId="{EBD335B5-8308-49CB-9630-99D852747B1F}">
      <dsp:nvSpPr>
        <dsp:cNvPr id="5" name="圆角矩形 4"/>
        <dsp:cNvSpPr/>
      </dsp:nvSpPr>
      <dsp:spPr bwMode="white">
        <a:xfrm>
          <a:off x="0" y="828706"/>
          <a:ext cx="958977" cy="789244"/>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40970" tIns="70485" rIns="140970" bIns="70485"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2</a:t>
          </a:r>
          <a:endParaRPr lang="en-US" altLang="zh-CN"/>
        </a:p>
      </dsp:txBody>
      <dsp:txXfrm>
        <a:off x="0" y="828706"/>
        <a:ext cx="958977" cy="789244"/>
      </dsp:txXfrm>
    </dsp:sp>
    <dsp:sp modelId="{64028F0D-BE57-4642-92F7-303D4E45C524}">
      <dsp:nvSpPr>
        <dsp:cNvPr id="8" name="同侧圆角矩形 7"/>
        <dsp:cNvSpPr/>
      </dsp:nvSpPr>
      <dsp:spPr bwMode="white">
        <a:xfrm rot="5400000">
          <a:off x="1495704" y="1199609"/>
          <a:ext cx="631395" cy="170484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106680" tIns="53340" rIns="106680" bIns="53340" anchor="ctr"/>
        <a:lstStyle>
          <a:lvl1pPr algn="l">
            <a:defRPr sz="2800"/>
          </a:lvl1pPr>
          <a:lvl2pPr marL="285750" indent="-285750" algn="l">
            <a:defRPr sz="2800"/>
          </a:lvl2pPr>
          <a:lvl3pPr marL="571500" indent="-285750" algn="l">
            <a:defRPr sz="2800"/>
          </a:lvl3pPr>
          <a:lvl4pPr marL="857250" indent="-285750" algn="l">
            <a:defRPr sz="2800"/>
          </a:lvl4pPr>
          <a:lvl5pPr marL="1143000" indent="-285750" algn="l">
            <a:defRPr sz="2800"/>
          </a:lvl5pPr>
          <a:lvl6pPr marL="1428750" indent="-285750" algn="l">
            <a:defRPr sz="2800"/>
          </a:lvl6pPr>
          <a:lvl7pPr marL="1714500" indent="-285750" algn="l">
            <a:defRPr sz="2800"/>
          </a:lvl7pPr>
          <a:lvl8pPr marL="2000250" indent="-285750" algn="l">
            <a:defRPr sz="2800"/>
          </a:lvl8pPr>
          <a:lvl9pPr marL="2286000" indent="-285750" algn="l">
            <a:defRPr sz="2800"/>
          </a:lvl9pPr>
        </a:lstStyle>
        <a:p>
          <a:pPr lvl="1">
            <a:lnSpc>
              <a:spcPct val="100000"/>
            </a:lnSpc>
            <a:spcBef>
              <a:spcPct val="0"/>
            </a:spcBef>
            <a:spcAft>
              <a:spcPct val="15000"/>
            </a:spcAft>
            <a:buChar char="•"/>
          </a:pPr>
          <a:r>
            <a:rPr lang="zh-CN" altLang="en-US">
              <a:solidFill>
                <a:schemeClr val="dk1"/>
              </a:solidFill>
            </a:rPr>
            <a:t>柔性</a:t>
          </a:r>
          <a:endParaRPr lang="zh-CN" altLang="en-US">
            <a:solidFill>
              <a:schemeClr val="dk1"/>
            </a:solidFill>
          </a:endParaRPr>
        </a:p>
      </dsp:txBody>
      <dsp:txXfrm rot="5400000">
        <a:off x="1495704" y="1199609"/>
        <a:ext cx="631395" cy="1704848"/>
      </dsp:txXfrm>
    </dsp:sp>
    <dsp:sp modelId="{B093CE78-670B-40EB-95CF-315E334D550F}">
      <dsp:nvSpPr>
        <dsp:cNvPr id="7" name="圆角矩形 6"/>
        <dsp:cNvSpPr/>
      </dsp:nvSpPr>
      <dsp:spPr bwMode="white">
        <a:xfrm>
          <a:off x="0" y="1657411"/>
          <a:ext cx="958977" cy="789244"/>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40970" tIns="70485" rIns="140970" bIns="70485"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3</a:t>
          </a:r>
          <a:endParaRPr lang="en-US" altLang="zh-CN"/>
        </a:p>
      </dsp:txBody>
      <dsp:txXfrm>
        <a:off x="0" y="1657411"/>
        <a:ext cx="958977" cy="7892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GB"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lvl="0" algn="l">
              <a:defRPr/>
            </a:pPr>
            <a:endParaRPr lang="zh-CN" alt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GB">
              <a:solidFill>
                <a:schemeClr val="bg1"/>
              </a:solidFill>
              <a:sym typeface="+mn-e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GB">
              <a:solidFill>
                <a:schemeClr val="bg1"/>
              </a:solidFill>
              <a:sym typeface="+mn-ea"/>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GB"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GB"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GB">
              <a:solidFill>
                <a:schemeClr val="bg1"/>
              </a:solidFill>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GB">
              <a:solidFill>
                <a:schemeClr val="bg1"/>
              </a:solidFill>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olidFill>
                <a:schemeClr val="bg1"/>
              </a:solidFill>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A291E65-A113-4C70-81AF-62C5865051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04940A-9BD4-4125-BC80-F1DF6BF2D0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image" Target="../media/image27.png"/><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tags" Target="../tags/tag85.xml"/><Relationship Id="rId2" Type="http://schemas.openxmlformats.org/officeDocument/2006/relationships/image" Target="../media/image23.png"/><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image" Target="../media/image29.png"/><Relationship Id="rId3" Type="http://schemas.openxmlformats.org/officeDocument/2006/relationships/tags" Target="../tags/tag86.xml"/><Relationship Id="rId2" Type="http://schemas.microsoft.com/office/2007/relationships/media" Target="../media/media1.mp4"/><Relationship Id="rId1" Type="http://schemas.openxmlformats.org/officeDocument/2006/relationships/video" Target="../media/media1.mp4"/></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88.xml"/><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0" Type="http://schemas.openxmlformats.org/officeDocument/2006/relationships/notesSlide" Target="../notesSlides/notesSlide23.xml"/><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image" Target="../media/image37.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tags" Target="../tags/tag90.xml"/><Relationship Id="rId2" Type="http://schemas.openxmlformats.org/officeDocument/2006/relationships/image" Target="../media/image39.png"/><Relationship Id="rId1" Type="http://schemas.openxmlformats.org/officeDocument/2006/relationships/image" Target="../media/image38.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image" Target="../media/image40.pn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92.xml"/><Relationship Id="rId7" Type="http://schemas.openxmlformats.org/officeDocument/2006/relationships/image" Target="../media/image42.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0" Type="http://schemas.openxmlformats.org/officeDocument/2006/relationships/notesSlide" Target="../notesSlides/notesSlide27.xml"/><Relationship Id="rId1" Type="http://schemas.openxmlformats.org/officeDocument/2006/relationships/image" Target="../media/image41.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93.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tags" Target="../tags/tag94.xml"/><Relationship Id="rId2" Type="http://schemas.openxmlformats.org/officeDocument/2006/relationships/image" Target="../media/image47.png"/><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image" Target="../media/image48.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tags" Target="../tags/tag96.xml"/><Relationship Id="rId2" Type="http://schemas.openxmlformats.org/officeDocument/2006/relationships/image" Target="../media/image50.png"/><Relationship Id="rId1" Type="http://schemas.openxmlformats.org/officeDocument/2006/relationships/image" Target="../media/image49.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image" Target="../media/image51.png"/></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99.xml"/><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2.png"/></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15.png"/><Relationship Id="rId1" Type="http://schemas.openxmlformats.org/officeDocument/2006/relationships/image" Target="../media/image58.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image" Target="../media/image61.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tags" Target="../tags/tag102.xml"/><Relationship Id="rId2" Type="http://schemas.openxmlformats.org/officeDocument/2006/relationships/image" Target="../media/image63.png"/><Relationship Id="rId1" Type="http://schemas.openxmlformats.org/officeDocument/2006/relationships/image" Target="../media/image62.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image" Target="../media/image64.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image" Target="../media/image66.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image" Target="../media/image67.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image" Target="../media/image68.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image" Target="../media/image70.png"/><Relationship Id="rId1" Type="http://schemas.openxmlformats.org/officeDocument/2006/relationships/image" Target="../media/image69.png"/></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2.xml"/><Relationship Id="rId3" Type="http://schemas.openxmlformats.org/officeDocument/2006/relationships/tags" Target="../tags/tag110.xml"/><Relationship Id="rId2" Type="http://schemas.openxmlformats.org/officeDocument/2006/relationships/image" Target="../media/image75.png"/><Relationship Id="rId1" Type="http://schemas.openxmlformats.org/officeDocument/2006/relationships/image" Target="../media/image74.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77.png"/><Relationship Id="rId1" Type="http://schemas.openxmlformats.org/officeDocument/2006/relationships/image" Target="../media/image76.pn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2.xml"/><Relationship Id="rId3" Type="http://schemas.openxmlformats.org/officeDocument/2006/relationships/tags" Target="../tags/tag112.xml"/><Relationship Id="rId2" Type="http://schemas.openxmlformats.org/officeDocument/2006/relationships/image" Target="../media/image79.png"/><Relationship Id="rId1" Type="http://schemas.openxmlformats.org/officeDocument/2006/relationships/image" Target="../media/image78.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81.png"/><Relationship Id="rId1" Type="http://schemas.openxmlformats.org/officeDocument/2006/relationships/image" Target="../media/image80.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6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50.xml"/><Relationship Id="rId5" Type="http://schemas.openxmlformats.org/officeDocument/2006/relationships/slideLayout" Target="../slideLayouts/slideLayout1.xml"/><Relationship Id="rId4" Type="http://schemas.openxmlformats.org/officeDocument/2006/relationships/tags" Target="../tags/tag115.xml"/><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image" Target="../media/image1.jpe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1.xml"/><Relationship Id="rId2" Type="http://schemas.openxmlformats.org/officeDocument/2006/relationships/tags" Target="../tags/tag116.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tags" Target="../tags/tag67.xml"/><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69.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tags" Target="../tags/tag72.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tags" Target="../tags/tag71.xml"/><Relationship Id="rId2" Type="http://schemas.openxmlformats.org/officeDocument/2006/relationships/image" Target="../media/image13.png"/><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直角三角形 9"/>
          <p:cNvSpPr/>
          <p:nvPr/>
        </p:nvSpPr>
        <p:spPr>
          <a:xfrm rot="18903336">
            <a:off x="942840" y="-5610165"/>
            <a:ext cx="10320853" cy="10332325"/>
          </a:xfrm>
          <a:prstGeom prst="r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0" y="4412343"/>
            <a:ext cx="2445657" cy="2445657"/>
            <a:chOff x="0" y="4412343"/>
            <a:chExt cx="2445657" cy="2445657"/>
          </a:xfrm>
        </p:grpSpPr>
        <p:sp>
          <p:nvSpPr>
            <p:cNvPr id="13" name="直角三角形 12"/>
            <p:cNvSpPr/>
            <p:nvPr/>
          </p:nvSpPr>
          <p:spPr>
            <a:xfrm>
              <a:off x="0" y="4412343"/>
              <a:ext cx="2445657" cy="2445657"/>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直角三角形 10"/>
            <p:cNvSpPr/>
            <p:nvPr/>
          </p:nvSpPr>
          <p:spPr>
            <a:xfrm>
              <a:off x="0" y="4963886"/>
              <a:ext cx="1894114" cy="1894114"/>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9746343" y="4412342"/>
            <a:ext cx="2445657" cy="2445658"/>
            <a:chOff x="9746343" y="4412342"/>
            <a:chExt cx="2445657" cy="2445658"/>
          </a:xfrm>
        </p:grpSpPr>
        <p:sp>
          <p:nvSpPr>
            <p:cNvPr id="14" name="直角三角形 13"/>
            <p:cNvSpPr/>
            <p:nvPr/>
          </p:nvSpPr>
          <p:spPr>
            <a:xfrm rot="16200000">
              <a:off x="9746343" y="4412342"/>
              <a:ext cx="2445657" cy="2445657"/>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直角三角形 11"/>
            <p:cNvSpPr/>
            <p:nvPr/>
          </p:nvSpPr>
          <p:spPr>
            <a:xfrm rot="16200000">
              <a:off x="10297886" y="4963886"/>
              <a:ext cx="1894114" cy="1894114"/>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964690" y="2178685"/>
            <a:ext cx="9894570" cy="4707890"/>
          </a:xfrm>
          <a:prstGeom prst="rect">
            <a:avLst/>
          </a:prstGeom>
          <a:noFill/>
        </p:spPr>
        <p:txBody>
          <a:bodyPr wrap="square" rtlCol="0">
            <a:spAutoFit/>
          </a:bodyPr>
          <a:lstStyle/>
          <a:p>
            <a:r>
              <a:rPr lang="en-US" altLang="zh-CN" sz="30000" dirty="0">
                <a:solidFill>
                  <a:schemeClr val="bg1">
                    <a:alpha val="20000"/>
                  </a:schemeClr>
                </a:solidFill>
                <a:latin typeface="微软雅黑" panose="020B0503020204020204" pitchFamily="34" charset="-122"/>
                <a:ea typeface="微软雅黑" panose="020B0503020204020204" pitchFamily="34" charset="-122"/>
              </a:rPr>
              <a:t>202</a:t>
            </a:r>
            <a:r>
              <a:rPr lang="en-GB" altLang="en-US" sz="30000" dirty="0">
                <a:solidFill>
                  <a:schemeClr val="bg1">
                    <a:alpha val="20000"/>
                  </a:schemeClr>
                </a:solidFill>
                <a:latin typeface="微软雅黑" panose="020B0503020204020204" pitchFamily="34" charset="-122"/>
                <a:ea typeface="微软雅黑" panose="020B0503020204020204" pitchFamily="34" charset="-122"/>
              </a:rPr>
              <a:t>2</a:t>
            </a:r>
            <a:endParaRPr lang="en-GB" altLang="en-US" sz="30000" dirty="0">
              <a:solidFill>
                <a:schemeClr val="bg1">
                  <a:alpha val="2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260600" y="3025775"/>
            <a:ext cx="7585710" cy="1198880"/>
          </a:xfrm>
          <a:prstGeom prst="rect">
            <a:avLst/>
          </a:prstGeom>
          <a:noFill/>
        </p:spPr>
        <p:txBody>
          <a:bodyPr wrap="square" rtlCol="0">
            <a:spAutoFit/>
          </a:bodyPr>
          <a:lstStyle/>
          <a:p>
            <a:pPr algn="ctr" fontAlgn="auto">
              <a:lnSpc>
                <a:spcPct val="150000"/>
              </a:lnSpc>
            </a:pPr>
            <a:r>
              <a:rPr lang="zh-CN" sz="2400" dirty="0" smtClean="0">
                <a:solidFill>
                  <a:schemeClr val="bg1"/>
                </a:solidFill>
              </a:rPr>
              <a:t>刘海东</a:t>
            </a:r>
            <a:endParaRPr lang="zh-CN" sz="2400" dirty="0" smtClean="0">
              <a:solidFill>
                <a:schemeClr val="bg1"/>
              </a:solidFill>
            </a:endParaRPr>
          </a:p>
          <a:p>
            <a:pPr algn="ctr" fontAlgn="auto">
              <a:lnSpc>
                <a:spcPct val="150000"/>
              </a:lnSpc>
            </a:pPr>
            <a:r>
              <a:rPr lang="en-US" altLang="zh-CN" sz="2400" dirty="0" smtClean="0">
                <a:solidFill>
                  <a:schemeClr val="bg1"/>
                </a:solidFill>
              </a:rPr>
              <a:t>2022.08</a:t>
            </a:r>
            <a:endParaRPr lang="zh-CN" altLang="en-US" sz="2400" dirty="0" smtClean="0">
              <a:solidFill>
                <a:schemeClr val="bg1"/>
              </a:solidFill>
            </a:endParaRPr>
          </a:p>
        </p:txBody>
      </p:sp>
      <p:pic>
        <p:nvPicPr>
          <p:cNvPr id="16" name="图片 15" descr="盈建科LOGO单色-01"/>
          <p:cNvPicPr>
            <a:picLocks noChangeAspect="1"/>
          </p:cNvPicPr>
          <p:nvPr/>
        </p:nvPicPr>
        <p:blipFill>
          <a:blip r:embed="rId2"/>
          <a:srcRect l="39026" t="33464" b="30258"/>
          <a:stretch>
            <a:fillRect/>
          </a:stretch>
        </p:blipFill>
        <p:spPr>
          <a:xfrm>
            <a:off x="4239895" y="196215"/>
            <a:ext cx="4070350" cy="901065"/>
          </a:xfrm>
          <a:prstGeom prst="rect">
            <a:avLst/>
          </a:prstGeom>
        </p:spPr>
      </p:pic>
      <p:sp>
        <p:nvSpPr>
          <p:cNvPr id="15" name="Rectangle 3"/>
          <p:cNvSpPr txBox="1">
            <a:spLocks noChangeArrowheads="1"/>
          </p:cNvSpPr>
          <p:nvPr/>
        </p:nvSpPr>
        <p:spPr bwMode="auto">
          <a:xfrm>
            <a:off x="1964798" y="1758269"/>
            <a:ext cx="8529716"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4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砌体结构设计在YJK中的实现</a:t>
            </a:r>
            <a:endParaRPr lang="zh-CN" altLang="en-US" sz="4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四、构造要求及</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设计要点</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砌体结构介绍及规范条文解读</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91" name="文本框 90"/>
          <p:cNvSpPr txBox="1"/>
          <p:nvPr/>
        </p:nvSpPr>
        <p:spPr>
          <a:xfrm>
            <a:off x="328295" y="2196465"/>
            <a:ext cx="567055" cy="3256915"/>
          </a:xfrm>
          <a:prstGeom prst="rect">
            <a:avLst/>
          </a:prstGeom>
          <a:solidFill>
            <a:schemeClr val="accent1"/>
          </a:solidFill>
        </p:spPr>
        <p:txBody>
          <a:bodyPr vert="eaVert" wrap="square" rtlCol="0">
            <a:spAutoFit/>
          </a:bodyPr>
          <a:p>
            <a:pPr indent="457200" fontAlgn="auto">
              <a:lnSpc>
                <a:spcPts val="3000"/>
              </a:lnSpc>
            </a:pPr>
            <a:r>
              <a:rPr lang="zh-CN" altLang="en-US" sz="2400">
                <a:solidFill>
                  <a:schemeClr val="bg1"/>
                </a:solidFill>
              </a:rPr>
              <a:t>以《抗</a:t>
            </a:r>
            <a:r>
              <a:rPr lang="zh-CN" altLang="en-US" sz="2400">
                <a:solidFill>
                  <a:schemeClr val="bg1"/>
                </a:solidFill>
              </a:rPr>
              <a:t>通规》为例：</a:t>
            </a:r>
            <a:endParaRPr lang="zh-CN" altLang="en-US" sz="2400">
              <a:solidFill>
                <a:schemeClr val="bg1"/>
              </a:solidFill>
            </a:endParaRPr>
          </a:p>
        </p:txBody>
      </p:sp>
      <p:pic>
        <p:nvPicPr>
          <p:cNvPr id="3" name="图片 2" descr="抗通规5.5.2"/>
          <p:cNvPicPr>
            <a:picLocks noChangeAspect="1"/>
          </p:cNvPicPr>
          <p:nvPr/>
        </p:nvPicPr>
        <p:blipFill>
          <a:blip r:embed="rId1"/>
          <a:stretch>
            <a:fillRect/>
          </a:stretch>
        </p:blipFill>
        <p:spPr>
          <a:xfrm>
            <a:off x="2065655" y="932180"/>
            <a:ext cx="8090535" cy="5253990"/>
          </a:xfrm>
          <a:prstGeom prst="rect">
            <a:avLst/>
          </a:prstGeom>
        </p:spPr>
      </p:pic>
      <p:pic>
        <p:nvPicPr>
          <p:cNvPr id="4" name="图片 3" descr="抗通规5.5.8"/>
          <p:cNvPicPr>
            <a:picLocks noChangeAspect="1"/>
          </p:cNvPicPr>
          <p:nvPr/>
        </p:nvPicPr>
        <p:blipFill>
          <a:blip r:embed="rId2"/>
          <a:stretch>
            <a:fillRect/>
          </a:stretch>
        </p:blipFill>
        <p:spPr>
          <a:xfrm>
            <a:off x="2027555" y="6097270"/>
            <a:ext cx="6238875" cy="53340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四、构造要求及</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设计要点</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砌体结构介绍及规范条文解读</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pic>
        <p:nvPicPr>
          <p:cNvPr id="2" name="图片 1" descr="抗规7.3.1"/>
          <p:cNvPicPr>
            <a:picLocks noChangeAspect="1"/>
          </p:cNvPicPr>
          <p:nvPr/>
        </p:nvPicPr>
        <p:blipFill>
          <a:blip r:embed="rId1"/>
          <a:stretch>
            <a:fillRect/>
          </a:stretch>
        </p:blipFill>
        <p:spPr>
          <a:xfrm>
            <a:off x="1186180" y="1148080"/>
            <a:ext cx="10937498" cy="5580000"/>
          </a:xfrm>
          <a:prstGeom prst="rect">
            <a:avLst/>
          </a:prstGeom>
        </p:spPr>
      </p:pic>
      <p:sp>
        <p:nvSpPr>
          <p:cNvPr id="91" name="文本框 90"/>
          <p:cNvSpPr txBox="1"/>
          <p:nvPr/>
        </p:nvSpPr>
        <p:spPr>
          <a:xfrm>
            <a:off x="328295" y="2196465"/>
            <a:ext cx="567055" cy="2922905"/>
          </a:xfrm>
          <a:prstGeom prst="rect">
            <a:avLst/>
          </a:prstGeom>
          <a:solidFill>
            <a:schemeClr val="accent1"/>
          </a:solidFill>
        </p:spPr>
        <p:txBody>
          <a:bodyPr vert="eaVert" wrap="square" rtlCol="0">
            <a:spAutoFit/>
          </a:bodyPr>
          <a:p>
            <a:pPr indent="457200" fontAlgn="auto">
              <a:lnSpc>
                <a:spcPts val="3000"/>
              </a:lnSpc>
            </a:pPr>
            <a:r>
              <a:rPr lang="zh-CN" altLang="en-US" sz="2400">
                <a:solidFill>
                  <a:schemeClr val="bg1"/>
                </a:solidFill>
              </a:rPr>
              <a:t>以《抗规》为例：</a:t>
            </a:r>
            <a:endParaRPr lang="zh-CN" altLang="en-US" sz="2400">
              <a:solidFill>
                <a:schemeClr val="bg1"/>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四、构造要求及</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设计要点</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砌体结构介绍及规范条文解读</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91" name="文本框 90"/>
          <p:cNvSpPr txBox="1"/>
          <p:nvPr/>
        </p:nvSpPr>
        <p:spPr>
          <a:xfrm>
            <a:off x="328295" y="2196465"/>
            <a:ext cx="567055" cy="2922905"/>
          </a:xfrm>
          <a:prstGeom prst="rect">
            <a:avLst/>
          </a:prstGeom>
          <a:solidFill>
            <a:schemeClr val="accent1"/>
          </a:solidFill>
        </p:spPr>
        <p:txBody>
          <a:bodyPr vert="eaVert" wrap="square" rtlCol="0">
            <a:spAutoFit/>
          </a:bodyPr>
          <a:p>
            <a:pPr indent="457200" fontAlgn="auto">
              <a:lnSpc>
                <a:spcPts val="3000"/>
              </a:lnSpc>
            </a:pPr>
            <a:r>
              <a:rPr lang="zh-CN" altLang="en-US" sz="2400">
                <a:solidFill>
                  <a:schemeClr val="bg1"/>
                </a:solidFill>
              </a:rPr>
              <a:t>以《抗规》为例：</a:t>
            </a:r>
            <a:endParaRPr lang="zh-CN" altLang="en-US" sz="2400">
              <a:solidFill>
                <a:schemeClr val="bg1"/>
              </a:solidFill>
            </a:endParaRPr>
          </a:p>
        </p:txBody>
      </p:sp>
      <p:pic>
        <p:nvPicPr>
          <p:cNvPr id="3" name="图片 2" descr="抗规7.3.2"/>
          <p:cNvPicPr>
            <a:picLocks noChangeAspect="1"/>
          </p:cNvPicPr>
          <p:nvPr/>
        </p:nvPicPr>
        <p:blipFill>
          <a:blip r:embed="rId1"/>
          <a:stretch>
            <a:fillRect/>
          </a:stretch>
        </p:blipFill>
        <p:spPr>
          <a:xfrm>
            <a:off x="1129030" y="2421255"/>
            <a:ext cx="10897870" cy="247269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四、构造要求及</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设计要点</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砌体结构介绍及规范条文解读</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91" name="文本框 90"/>
          <p:cNvSpPr txBox="1"/>
          <p:nvPr/>
        </p:nvSpPr>
        <p:spPr>
          <a:xfrm>
            <a:off x="328295" y="2196465"/>
            <a:ext cx="567055" cy="2922905"/>
          </a:xfrm>
          <a:prstGeom prst="rect">
            <a:avLst/>
          </a:prstGeom>
          <a:solidFill>
            <a:schemeClr val="accent1"/>
          </a:solidFill>
        </p:spPr>
        <p:txBody>
          <a:bodyPr vert="eaVert" wrap="square" rtlCol="0">
            <a:spAutoFit/>
          </a:bodyPr>
          <a:p>
            <a:pPr indent="457200" fontAlgn="auto">
              <a:lnSpc>
                <a:spcPts val="3000"/>
              </a:lnSpc>
            </a:pPr>
            <a:r>
              <a:rPr lang="zh-CN" altLang="en-US" sz="2400">
                <a:solidFill>
                  <a:schemeClr val="bg1"/>
                </a:solidFill>
              </a:rPr>
              <a:t>以《抗规》为例：</a:t>
            </a:r>
            <a:endParaRPr lang="zh-CN" altLang="en-US" sz="2400">
              <a:solidFill>
                <a:schemeClr val="bg1"/>
              </a:solidFill>
            </a:endParaRPr>
          </a:p>
        </p:txBody>
      </p:sp>
      <p:pic>
        <p:nvPicPr>
          <p:cNvPr id="3" name="图片 2" descr="抗规7.3.3"/>
          <p:cNvPicPr>
            <a:picLocks noChangeAspect="1"/>
          </p:cNvPicPr>
          <p:nvPr/>
        </p:nvPicPr>
        <p:blipFill>
          <a:blip r:embed="rId1"/>
          <a:stretch>
            <a:fillRect/>
          </a:stretch>
        </p:blipFill>
        <p:spPr>
          <a:xfrm>
            <a:off x="1518285" y="1033780"/>
            <a:ext cx="10368486" cy="5580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四、构造要求及</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设计要点</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砌体结构介绍及规范条文解读</a:t>
            </a:r>
            <a:endParaRPr lang="zh-CN" sz="2000" b="1" spc="300" dirty="0">
              <a:ln w="0"/>
              <a:solidFill>
                <a:schemeClr val="bg1"/>
              </a:solidFill>
              <a:latin typeface="Arial" panose="020B0604020202020204" pitchFamily="34" charset="0"/>
              <a:ea typeface="微软雅黑" panose="020B0503020204020204" pitchFamily="34" charset="-122"/>
              <a:cs typeface="+mn-ea"/>
              <a:sym typeface="+mn-lt"/>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91" name="文本框 90"/>
          <p:cNvSpPr txBox="1"/>
          <p:nvPr/>
        </p:nvSpPr>
        <p:spPr>
          <a:xfrm>
            <a:off x="328295" y="2196465"/>
            <a:ext cx="567055" cy="2922905"/>
          </a:xfrm>
          <a:prstGeom prst="rect">
            <a:avLst/>
          </a:prstGeom>
          <a:solidFill>
            <a:schemeClr val="accent1"/>
          </a:solidFill>
        </p:spPr>
        <p:txBody>
          <a:bodyPr vert="eaVert" wrap="square" rtlCol="0">
            <a:spAutoFit/>
          </a:bodyPr>
          <a:p>
            <a:pPr indent="457200" fontAlgn="auto">
              <a:lnSpc>
                <a:spcPts val="3000"/>
              </a:lnSpc>
            </a:pPr>
            <a:r>
              <a:rPr lang="zh-CN" altLang="en-US" sz="2400">
                <a:solidFill>
                  <a:schemeClr val="bg1"/>
                </a:solidFill>
              </a:rPr>
              <a:t>以《抗规》为例：</a:t>
            </a:r>
            <a:endParaRPr lang="zh-CN" altLang="en-US" sz="2400">
              <a:solidFill>
                <a:schemeClr val="bg1"/>
              </a:solidFill>
            </a:endParaRPr>
          </a:p>
        </p:txBody>
      </p:sp>
      <p:pic>
        <p:nvPicPr>
          <p:cNvPr id="3" name="图片 2" descr="抗规7.3.5"/>
          <p:cNvPicPr>
            <a:picLocks noChangeAspect="1"/>
          </p:cNvPicPr>
          <p:nvPr/>
        </p:nvPicPr>
        <p:blipFill>
          <a:blip r:embed="rId1"/>
          <a:stretch>
            <a:fillRect/>
          </a:stretch>
        </p:blipFill>
        <p:spPr>
          <a:xfrm>
            <a:off x="1005205" y="1939290"/>
            <a:ext cx="11021695" cy="346646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四、构造要求及</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设计要点</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砌体结构介绍及规范条文解读</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7" name="文本框 6"/>
          <p:cNvSpPr txBox="1"/>
          <p:nvPr/>
        </p:nvSpPr>
        <p:spPr>
          <a:xfrm>
            <a:off x="1005205" y="2185035"/>
            <a:ext cx="456565" cy="1953895"/>
          </a:xfrm>
          <a:prstGeom prst="rect">
            <a:avLst/>
          </a:prstGeom>
          <a:solidFill>
            <a:schemeClr val="accent1"/>
          </a:solidFill>
        </p:spPr>
        <p:txBody>
          <a:bodyPr vert="eaVert" wrap="square" lIns="36195" tIns="107950" rIns="36195" bIns="107950" rtlCol="0">
            <a:spAutoFit/>
          </a:bodyPr>
          <a:p>
            <a:pPr indent="457200" fontAlgn="auto">
              <a:lnSpc>
                <a:spcPts val="3000"/>
              </a:lnSpc>
            </a:pPr>
            <a:r>
              <a:rPr lang="zh-CN" altLang="en-US" sz="2400">
                <a:solidFill>
                  <a:schemeClr val="bg1"/>
                </a:solidFill>
              </a:rPr>
              <a:t>墙布置</a:t>
            </a:r>
            <a:endParaRPr lang="zh-CN" altLang="en-US" sz="2400">
              <a:solidFill>
                <a:schemeClr val="bg1"/>
              </a:solidFill>
            </a:endParaRPr>
          </a:p>
        </p:txBody>
      </p:sp>
      <p:pic>
        <p:nvPicPr>
          <p:cNvPr id="8" name="图片 7" descr="布墙"/>
          <p:cNvPicPr>
            <a:picLocks noChangeAspect="1"/>
          </p:cNvPicPr>
          <p:nvPr/>
        </p:nvPicPr>
        <p:blipFill>
          <a:blip r:embed="rId1"/>
          <a:stretch>
            <a:fillRect/>
          </a:stretch>
        </p:blipFill>
        <p:spPr>
          <a:xfrm>
            <a:off x="2422735" y="958130"/>
            <a:ext cx="9312910" cy="571182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四、构造要求及</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设计要点</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砌体结构介绍及规范条文解读</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pic>
        <p:nvPicPr>
          <p:cNvPr id="2" name="图片 1" descr="布构造柱"/>
          <p:cNvPicPr>
            <a:picLocks noChangeAspect="1"/>
          </p:cNvPicPr>
          <p:nvPr/>
        </p:nvPicPr>
        <p:blipFill>
          <a:blip r:embed="rId1"/>
          <a:stretch>
            <a:fillRect/>
          </a:stretch>
        </p:blipFill>
        <p:spPr>
          <a:xfrm>
            <a:off x="2435860" y="943610"/>
            <a:ext cx="9313545" cy="5779135"/>
          </a:xfrm>
          <a:prstGeom prst="rect">
            <a:avLst/>
          </a:prstGeom>
        </p:spPr>
      </p:pic>
      <p:sp>
        <p:nvSpPr>
          <p:cNvPr id="5" name="文本框 4"/>
          <p:cNvSpPr txBox="1"/>
          <p:nvPr/>
        </p:nvSpPr>
        <p:spPr>
          <a:xfrm>
            <a:off x="1005205" y="2185035"/>
            <a:ext cx="456565" cy="2922905"/>
          </a:xfrm>
          <a:prstGeom prst="rect">
            <a:avLst/>
          </a:prstGeom>
          <a:solidFill>
            <a:schemeClr val="accent1"/>
          </a:solidFill>
        </p:spPr>
        <p:txBody>
          <a:bodyPr vert="eaVert" wrap="square" lIns="36195" tIns="107950" rIns="36195" bIns="107950" rtlCol="0">
            <a:spAutoFit/>
          </a:bodyPr>
          <a:p>
            <a:pPr indent="457200" fontAlgn="auto">
              <a:lnSpc>
                <a:spcPts val="3000"/>
              </a:lnSpc>
            </a:pPr>
            <a:r>
              <a:rPr lang="zh-CN" altLang="en-US" sz="2400">
                <a:solidFill>
                  <a:schemeClr val="bg1"/>
                </a:solidFill>
              </a:rPr>
              <a:t>构造柱</a:t>
            </a:r>
            <a:r>
              <a:rPr lang="zh-CN" altLang="en-US" sz="2400">
                <a:solidFill>
                  <a:schemeClr val="bg1"/>
                </a:solidFill>
              </a:rPr>
              <a:t>布置</a:t>
            </a:r>
            <a:endParaRPr lang="zh-CN" altLang="en-US" sz="2400">
              <a:solidFill>
                <a:schemeClr val="bg1"/>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四、构造要求及</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设计要点</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砌体结构介绍及规范条文解读</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5" name="文本框 4"/>
          <p:cNvSpPr txBox="1"/>
          <p:nvPr/>
        </p:nvSpPr>
        <p:spPr>
          <a:xfrm>
            <a:off x="1005205" y="2185035"/>
            <a:ext cx="456565" cy="2922905"/>
          </a:xfrm>
          <a:prstGeom prst="rect">
            <a:avLst/>
          </a:prstGeom>
          <a:solidFill>
            <a:schemeClr val="accent1"/>
          </a:solidFill>
        </p:spPr>
        <p:txBody>
          <a:bodyPr vert="eaVert" wrap="square" lIns="36195" tIns="107950" rIns="36195" bIns="107950" rtlCol="0">
            <a:spAutoFit/>
          </a:bodyPr>
          <a:p>
            <a:pPr indent="457200" fontAlgn="auto">
              <a:lnSpc>
                <a:spcPts val="3000"/>
              </a:lnSpc>
            </a:pPr>
            <a:r>
              <a:rPr lang="zh-CN" altLang="en-US" sz="2400">
                <a:solidFill>
                  <a:schemeClr val="bg1"/>
                </a:solidFill>
              </a:rPr>
              <a:t>梁、</a:t>
            </a:r>
            <a:r>
              <a:rPr lang="zh-CN" altLang="en-US" sz="2400">
                <a:solidFill>
                  <a:schemeClr val="bg1"/>
                </a:solidFill>
              </a:rPr>
              <a:t>圈梁布置</a:t>
            </a:r>
            <a:endParaRPr lang="zh-CN" altLang="en-US" sz="2400">
              <a:solidFill>
                <a:schemeClr val="bg1"/>
              </a:solidFill>
            </a:endParaRPr>
          </a:p>
        </p:txBody>
      </p:sp>
      <p:pic>
        <p:nvPicPr>
          <p:cNvPr id="3" name="图片 2" descr="布梁"/>
          <p:cNvPicPr>
            <a:picLocks noChangeAspect="1"/>
          </p:cNvPicPr>
          <p:nvPr/>
        </p:nvPicPr>
        <p:blipFill>
          <a:blip r:embed="rId1"/>
          <a:stretch>
            <a:fillRect/>
          </a:stretch>
        </p:blipFill>
        <p:spPr>
          <a:xfrm>
            <a:off x="2434800" y="959400"/>
            <a:ext cx="9313200" cy="5674936"/>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p:nvSpPr>
        <p:spPr>
          <a:xfrm>
            <a:off x="0" y="0"/>
            <a:ext cx="12192000" cy="6858000"/>
          </a:xfrm>
          <a:prstGeom prst="rect">
            <a:avLst/>
          </a:prstGeom>
          <a:gradFill>
            <a:gsLst>
              <a:gs pos="0">
                <a:schemeClr val="accent6">
                  <a:lumMod val="50000"/>
                </a:schemeClr>
              </a:gs>
              <a:gs pos="81000">
                <a:schemeClr val="accent6">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flipH="1">
            <a:off x="309855" y="720722"/>
            <a:ext cx="5091361" cy="5091361"/>
          </a:xfrm>
          <a:prstGeom prst="diamond">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菱形 9"/>
          <p:cNvSpPr/>
          <p:nvPr/>
        </p:nvSpPr>
        <p:spPr>
          <a:xfrm flipH="1">
            <a:off x="706971" y="1117838"/>
            <a:ext cx="4297129" cy="4297129"/>
          </a:xfrm>
          <a:prstGeom prst="diamond">
            <a:avLst/>
          </a:prstGeom>
          <a:noFill/>
          <a:ln>
            <a:solidFill>
              <a:schemeClr val="accent1">
                <a:lumMod val="60000"/>
                <a:lumOff val="40000"/>
              </a:schemeClr>
            </a:solid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菱形 10"/>
          <p:cNvSpPr/>
          <p:nvPr/>
        </p:nvSpPr>
        <p:spPr>
          <a:xfrm flipH="1">
            <a:off x="3662810" y="2205781"/>
            <a:ext cx="2517028" cy="2517028"/>
          </a:xfrm>
          <a:prstGeom prst="diamond">
            <a:avLst/>
          </a:prstGeom>
          <a:solidFill>
            <a:schemeClr val="bg1">
              <a:lumMod val="95000"/>
            </a:schemeClr>
          </a:solidFill>
          <a:ln>
            <a:no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菱形 11"/>
          <p:cNvSpPr/>
          <p:nvPr/>
        </p:nvSpPr>
        <p:spPr>
          <a:xfrm flipH="1">
            <a:off x="3849219" y="2392190"/>
            <a:ext cx="2144210" cy="2144210"/>
          </a:xfrm>
          <a:prstGeom prst="diamond">
            <a:avLst/>
          </a:prstGeom>
          <a:noFill/>
          <a:ln>
            <a:solidFill>
              <a:schemeClr val="accent1">
                <a:lumMod val="60000"/>
                <a:lumOff val="40000"/>
              </a:schemeClr>
            </a:solid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2873750" y="2372139"/>
            <a:ext cx="2160000" cy="216000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0" scaled="1"/>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428838" y="2998304"/>
            <a:ext cx="7409468" cy="894522"/>
            <a:chOff x="4353952" y="2037523"/>
            <a:chExt cx="4981136" cy="404191"/>
          </a:xfrm>
        </p:grpSpPr>
        <p:sp>
          <p:nvSpPr>
            <p:cNvPr id="6" name="文本框 5"/>
            <p:cNvSpPr txBox="1"/>
            <p:nvPr/>
          </p:nvSpPr>
          <p:spPr>
            <a:xfrm>
              <a:off x="4353952" y="2037523"/>
              <a:ext cx="1079440" cy="404191"/>
            </a:xfrm>
            <a:prstGeom prst="roundRect">
              <a:avLst>
                <a:gd name="adj" fmla="val 50000"/>
              </a:avLst>
            </a:prstGeom>
            <a:solidFill>
              <a:srgbClr val="820000"/>
            </a:solidFill>
            <a:ln>
              <a:noFill/>
            </a:ln>
          </p:spPr>
          <p:txBody>
            <a:bodyPr wrap="none" rtlCol="0" anchor="ctr">
              <a:noAutofit/>
            </a:bodyPr>
            <a:lstStyle/>
            <a:p>
              <a:pPr algn="ctr"/>
              <a:r>
                <a:rPr lang="en-US" altLang="zh-CN" sz="5400" dirty="0" smtClean="0">
                  <a:solidFill>
                    <a:schemeClr val="bg1"/>
                  </a:solidFill>
                  <a:latin typeface="Impact" panose="020B0806030902050204" pitchFamily="34" charset="0"/>
                  <a:ea typeface="微软雅黑" panose="020B0503020204020204" pitchFamily="34" charset="-122"/>
                  <a:cs typeface="Segoe UI Light" panose="020B0502040204020203" pitchFamily="34" charset="0"/>
                  <a:sym typeface="+mn-lt"/>
                </a:rPr>
                <a:t>02</a:t>
              </a:r>
              <a:endParaRPr lang="zh-CN" altLang="en-US" sz="5400" dirty="0">
                <a:solidFill>
                  <a:schemeClr val="bg1"/>
                </a:solidFill>
                <a:latin typeface="Impact" panose="020B0806030902050204" pitchFamily="34" charset="0"/>
                <a:ea typeface="微软雅黑" panose="020B0503020204020204" pitchFamily="34" charset="-122"/>
                <a:cs typeface="Segoe UI Light" panose="020B0502040204020203" pitchFamily="34" charset="0"/>
                <a:sym typeface="+mn-lt"/>
              </a:endParaRPr>
            </a:p>
          </p:txBody>
        </p:sp>
        <p:sp>
          <p:nvSpPr>
            <p:cNvPr id="13" name="文本框 12"/>
            <p:cNvSpPr txBox="1"/>
            <p:nvPr/>
          </p:nvSpPr>
          <p:spPr>
            <a:xfrm>
              <a:off x="5556279" y="2037523"/>
              <a:ext cx="3778809" cy="404191"/>
            </a:xfrm>
            <a:prstGeom prst="roundRect">
              <a:avLst>
                <a:gd name="adj" fmla="val 50000"/>
              </a:avLst>
            </a:prstGeom>
            <a:solidFill>
              <a:srgbClr val="820000"/>
            </a:solidFill>
            <a:ln w="28575">
              <a:solidFill>
                <a:schemeClr val="bg1"/>
              </a:solidFill>
            </a:ln>
          </p:spPr>
          <p:txBody>
            <a:bodyPr wrap="none" rtlCol="0" anchor="ctr">
              <a:noAutofit/>
            </a:bodyPr>
            <a:lstStyle/>
            <a:p>
              <a:pPr lvl="0" algn="ctr">
                <a:defRPr/>
              </a:pPr>
              <a:r>
                <a:rPr lang="zh-CN" sz="2400" b="1" dirty="0">
                  <a:ln w="0"/>
                  <a:solidFill>
                    <a:schemeClr val="bg1"/>
                  </a:solidFill>
                  <a:cs typeface="+mn-ea"/>
                  <a:sym typeface="+mn-lt"/>
                </a:rPr>
                <a:t>砌体结构在</a:t>
              </a:r>
              <a:r>
                <a:rPr lang="en-US" altLang="zh-CN" sz="2400" b="1" dirty="0">
                  <a:ln w="0"/>
                  <a:solidFill>
                    <a:schemeClr val="bg1"/>
                  </a:solidFill>
                  <a:cs typeface="+mn-ea"/>
                  <a:sym typeface="+mn-lt"/>
                </a:rPr>
                <a:t>YJK</a:t>
              </a:r>
              <a:r>
                <a:rPr lang="zh-CN" altLang="en-US" sz="2400" b="1" dirty="0">
                  <a:ln w="0"/>
                  <a:solidFill>
                    <a:schemeClr val="bg1"/>
                  </a:solidFill>
                  <a:cs typeface="+mn-ea"/>
                  <a:sym typeface="+mn-lt"/>
                </a:rPr>
                <a:t>中的设计</a:t>
              </a:r>
              <a:r>
                <a:rPr lang="zh-CN" sz="2400" b="1" dirty="0">
                  <a:ln w="0"/>
                  <a:solidFill>
                    <a:schemeClr val="bg1"/>
                  </a:solidFill>
                  <a:cs typeface="+mn-ea"/>
                  <a:sym typeface="+mn-lt"/>
                </a:rPr>
                <a:t>流程</a:t>
              </a:r>
              <a:endParaRPr lang="zh-CN" sz="2400" b="1" dirty="0">
                <a:ln w="0"/>
                <a:solidFill>
                  <a:schemeClr val="bg1"/>
                </a:solidFill>
                <a:cs typeface="+mn-ea"/>
                <a:sym typeface="+mn-lt"/>
              </a:endParaRPr>
            </a:p>
          </p:txBody>
        </p:sp>
      </p:grpSp>
      <p:sp>
        <p:nvSpPr>
          <p:cNvPr id="14" name="KSO_Shape"/>
          <p:cNvSpPr/>
          <p:nvPr/>
        </p:nvSpPr>
        <p:spPr bwMode="auto">
          <a:xfrm>
            <a:off x="6859684" y="1421305"/>
            <a:ext cx="2336244" cy="1293810"/>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一、设计</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流程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pic>
        <p:nvPicPr>
          <p:cNvPr id="3" name="图片 2" descr="时间轴（横向）"/>
          <p:cNvPicPr>
            <a:picLocks noChangeAspect="1"/>
          </p:cNvPicPr>
          <p:nvPr/>
        </p:nvPicPr>
        <p:blipFill>
          <a:blip r:embed="rId1"/>
          <a:stretch>
            <a:fillRect/>
          </a:stretch>
        </p:blipFill>
        <p:spPr>
          <a:xfrm>
            <a:off x="508635" y="1293495"/>
            <a:ext cx="11049000" cy="479171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六边形 25"/>
          <p:cNvSpPr/>
          <p:nvPr/>
        </p:nvSpPr>
        <p:spPr>
          <a:xfrm rot="16200000" flipH="1">
            <a:off x="405421" y="1092464"/>
            <a:ext cx="1351855" cy="1165392"/>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形状 1"/>
          <p:cNvSpPr/>
          <p:nvPr/>
        </p:nvSpPr>
        <p:spPr>
          <a:xfrm flipH="1">
            <a:off x="1301895" y="1011595"/>
            <a:ext cx="3408328" cy="3953663"/>
          </a:xfrm>
          <a:custGeom>
            <a:avLst/>
            <a:gdLst>
              <a:gd name="connsiteX0" fmla="*/ 1583403 w 3166807"/>
              <a:gd name="connsiteY0" fmla="*/ 0 h 3673499"/>
              <a:gd name="connsiteX1" fmla="*/ 3166807 w 3166807"/>
              <a:gd name="connsiteY1" fmla="*/ 791702 h 3673499"/>
              <a:gd name="connsiteX2" fmla="*/ 3166807 w 3166807"/>
              <a:gd name="connsiteY2" fmla="*/ 2881797 h 3673499"/>
              <a:gd name="connsiteX3" fmla="*/ 1583403 w 3166807"/>
              <a:gd name="connsiteY3" fmla="*/ 3673499 h 3673499"/>
              <a:gd name="connsiteX4" fmla="*/ 0 w 3166807"/>
              <a:gd name="connsiteY4" fmla="*/ 2881797 h 3673499"/>
              <a:gd name="connsiteX5" fmla="*/ 0 w 3166807"/>
              <a:gd name="connsiteY5" fmla="*/ 791702 h 367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6807" h="3673499">
                <a:moveTo>
                  <a:pt x="1583403" y="0"/>
                </a:moveTo>
                <a:lnTo>
                  <a:pt x="3166807" y="791702"/>
                </a:lnTo>
                <a:lnTo>
                  <a:pt x="3166807" y="2881797"/>
                </a:lnTo>
                <a:lnTo>
                  <a:pt x="1583403" y="3673499"/>
                </a:lnTo>
                <a:lnTo>
                  <a:pt x="0" y="2881797"/>
                </a:lnTo>
                <a:lnTo>
                  <a:pt x="0" y="791702"/>
                </a:lnTo>
                <a:close/>
              </a:path>
            </a:pathLst>
          </a:cu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六边形 27"/>
          <p:cNvSpPr/>
          <p:nvPr/>
        </p:nvSpPr>
        <p:spPr>
          <a:xfrm rot="16200000" flipH="1">
            <a:off x="1941194" y="3598122"/>
            <a:ext cx="2214125" cy="1908728"/>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六边形 28"/>
          <p:cNvSpPr/>
          <p:nvPr/>
        </p:nvSpPr>
        <p:spPr>
          <a:xfrm rot="16200000" flipH="1">
            <a:off x="4087483" y="1461416"/>
            <a:ext cx="1246935" cy="1074944"/>
          </a:xfrm>
          <a:prstGeom prst="hexagon">
            <a:avLst/>
          </a:prstGeom>
          <a:solidFill>
            <a:schemeClr val="accent5">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六边形 29"/>
          <p:cNvSpPr/>
          <p:nvPr/>
        </p:nvSpPr>
        <p:spPr>
          <a:xfrm rot="16200000" flipH="1">
            <a:off x="853482" y="3626624"/>
            <a:ext cx="994443" cy="857278"/>
          </a:xfrm>
          <a:prstGeom prst="hexagon">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六边形 30"/>
          <p:cNvSpPr/>
          <p:nvPr/>
        </p:nvSpPr>
        <p:spPr>
          <a:xfrm rot="5400000">
            <a:off x="192536" y="6160012"/>
            <a:ext cx="1619334" cy="1395977"/>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六边形 31"/>
          <p:cNvSpPr/>
          <p:nvPr/>
        </p:nvSpPr>
        <p:spPr>
          <a:xfrm rot="5400000">
            <a:off x="4281006" y="4337177"/>
            <a:ext cx="1175722" cy="101355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六边形 32"/>
          <p:cNvSpPr/>
          <p:nvPr/>
        </p:nvSpPr>
        <p:spPr>
          <a:xfrm rot="5400000">
            <a:off x="10277195" y="-1037073"/>
            <a:ext cx="2406010" cy="207414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p:cNvSpPr txBox="1"/>
          <p:nvPr/>
        </p:nvSpPr>
        <p:spPr>
          <a:xfrm rot="5400000">
            <a:off x="1021998" y="2822369"/>
            <a:ext cx="1883363" cy="387798"/>
          </a:xfrm>
          <a:prstGeom prst="rect">
            <a:avLst/>
          </a:prstGeom>
          <a:noFill/>
        </p:spPr>
        <p:txBody>
          <a:bodyPr wrap="square" rtlCol="0">
            <a:spAutoFit/>
            <a:scene3d>
              <a:camera prst="orthographicFront"/>
              <a:lightRig rig="threePt" dir="t"/>
            </a:scene3d>
            <a:sp3d contourW="12700"/>
          </a:bodyPr>
          <a:lstStyle/>
          <a:p>
            <a:pPr algn="dist">
              <a:lnSpc>
                <a:spcPct val="80000"/>
              </a:lnSpc>
            </a:pPr>
            <a:r>
              <a:rPr lang="en-US" altLang="zh-CN" sz="2400" b="1" dirty="0">
                <a:solidFill>
                  <a:schemeClr val="bg1"/>
                </a:solidFill>
                <a:cs typeface="+mn-ea"/>
                <a:sym typeface="+mn-lt"/>
              </a:rPr>
              <a:t>CONTENT</a:t>
            </a:r>
            <a:endParaRPr lang="zh-CN" altLang="en-US" sz="2400" b="1" dirty="0">
              <a:solidFill>
                <a:schemeClr val="bg1"/>
              </a:solidFill>
              <a:cs typeface="+mn-ea"/>
              <a:sym typeface="+mn-lt"/>
            </a:endParaRPr>
          </a:p>
        </p:txBody>
      </p:sp>
      <p:sp>
        <p:nvSpPr>
          <p:cNvPr id="35" name="文本框 34"/>
          <p:cNvSpPr txBox="1"/>
          <p:nvPr/>
        </p:nvSpPr>
        <p:spPr>
          <a:xfrm>
            <a:off x="2182101" y="1676157"/>
            <a:ext cx="1438510" cy="1446550"/>
          </a:xfrm>
          <a:prstGeom prst="rect">
            <a:avLst/>
          </a:prstGeom>
          <a:noFill/>
        </p:spPr>
        <p:txBody>
          <a:bodyPr wrap="square" rtlCol="0">
            <a:spAutoFit/>
            <a:scene3d>
              <a:camera prst="orthographicFront"/>
              <a:lightRig rig="threePt" dir="t"/>
            </a:scene3d>
            <a:sp3d contourW="12700"/>
          </a:bodyPr>
          <a:lstStyle/>
          <a:p>
            <a:pPr algn="dist"/>
            <a:r>
              <a:rPr lang="zh-CN" altLang="en-US" sz="8800" b="1" dirty="0">
                <a:solidFill>
                  <a:schemeClr val="bg1"/>
                </a:solidFill>
                <a:cs typeface="+mn-ea"/>
                <a:sym typeface="+mn-lt"/>
              </a:rPr>
              <a:t>目</a:t>
            </a:r>
            <a:endParaRPr lang="zh-CN" altLang="en-US" sz="8800" b="1" dirty="0">
              <a:solidFill>
                <a:schemeClr val="bg1"/>
              </a:solidFill>
              <a:cs typeface="+mn-ea"/>
              <a:sym typeface="+mn-lt"/>
            </a:endParaRPr>
          </a:p>
        </p:txBody>
      </p:sp>
      <p:sp>
        <p:nvSpPr>
          <p:cNvPr id="36" name="文本框 35"/>
          <p:cNvSpPr txBox="1"/>
          <p:nvPr/>
        </p:nvSpPr>
        <p:spPr>
          <a:xfrm>
            <a:off x="2884790" y="2622356"/>
            <a:ext cx="1438510" cy="1446550"/>
          </a:xfrm>
          <a:prstGeom prst="rect">
            <a:avLst/>
          </a:prstGeom>
          <a:noFill/>
        </p:spPr>
        <p:txBody>
          <a:bodyPr wrap="square" rtlCol="0">
            <a:spAutoFit/>
            <a:scene3d>
              <a:camera prst="orthographicFront"/>
              <a:lightRig rig="threePt" dir="t"/>
            </a:scene3d>
            <a:sp3d contourW="12700"/>
          </a:bodyPr>
          <a:lstStyle/>
          <a:p>
            <a:pPr algn="dist"/>
            <a:r>
              <a:rPr lang="zh-CN" altLang="en-US" sz="8800" b="1" dirty="0">
                <a:solidFill>
                  <a:schemeClr val="bg1"/>
                </a:solidFill>
                <a:cs typeface="+mn-ea"/>
                <a:sym typeface="+mn-lt"/>
              </a:rPr>
              <a:t>录</a:t>
            </a:r>
            <a:endParaRPr lang="zh-CN" altLang="en-US" sz="8800" b="1" dirty="0">
              <a:solidFill>
                <a:schemeClr val="bg1"/>
              </a:solidFill>
              <a:cs typeface="+mn-ea"/>
              <a:sym typeface="+mn-lt"/>
            </a:endParaRPr>
          </a:p>
        </p:txBody>
      </p:sp>
      <p:sp>
        <p:nvSpPr>
          <p:cNvPr id="4" name="圆角矩形 3"/>
          <p:cNvSpPr/>
          <p:nvPr/>
        </p:nvSpPr>
        <p:spPr>
          <a:xfrm>
            <a:off x="6105525" y="1523365"/>
            <a:ext cx="603250" cy="56134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27" tIns="60913" rIns="121827" bIns="60913" anchor="ctr"/>
          <a:lstStyle/>
          <a:p>
            <a:pPr algn="ctr">
              <a:defRPr/>
            </a:pPr>
            <a:r>
              <a:rPr lang="en-US" altLang="zh-CN" sz="2200" dirty="0">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1</a:t>
            </a:r>
            <a:endParaRPr lang="en-US" altLang="zh-CN" sz="2200" dirty="0">
              <a:solidFill>
                <a:schemeClr val="bg1"/>
              </a:solidFill>
              <a:latin typeface="Impact" panose="020B080603090205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rot="0">
            <a:off x="6900545" y="1523365"/>
            <a:ext cx="3644265" cy="975995"/>
            <a:chOff x="6339097" y="1573726"/>
            <a:chExt cx="3744416" cy="511504"/>
          </a:xfrm>
          <a:solidFill>
            <a:schemeClr val="accent1"/>
          </a:solidFill>
        </p:grpSpPr>
        <p:sp>
          <p:nvSpPr>
            <p:cNvPr id="6" name="圆角矩形 5"/>
            <p:cNvSpPr/>
            <p:nvPr/>
          </p:nvSpPr>
          <p:spPr>
            <a:xfrm>
              <a:off x="6339097" y="1573726"/>
              <a:ext cx="3744416" cy="511504"/>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62613" tIns="81307" rIns="162613" bIns="81307" anchor="ctr"/>
            <a:lstStyle/>
            <a:p>
              <a:pPr algn="ctr">
                <a:defRPr/>
              </a:pPr>
              <a:endParaRPr lang="zh-CN" altLang="en-US" sz="2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p:cNvSpPr/>
            <p:nvPr/>
          </p:nvSpPr>
          <p:spPr>
            <a:xfrm>
              <a:off x="6422611" y="1605598"/>
              <a:ext cx="3578041" cy="439953"/>
            </a:xfrm>
            <a:prstGeom prst="rect">
              <a:avLst/>
            </a:prstGeom>
            <a:grpFill/>
          </p:spPr>
          <p:txBody>
            <a:bodyPr wrap="square" lIns="162613" tIns="81307" rIns="162613" bIns="81307">
              <a:spAutoFit/>
            </a:bodyPr>
            <a:lstStyle/>
            <a:p>
              <a:pPr lvl="0" algn="ctr">
                <a:defRPr/>
              </a:pPr>
              <a:r>
                <a:rPr lang="zh-CN" sz="2200" b="1" dirty="0">
                  <a:ln w="0"/>
                  <a:solidFill>
                    <a:schemeClr val="bg1"/>
                  </a:solidFill>
                  <a:cs typeface="+mn-ea"/>
                  <a:sym typeface="+mn-lt"/>
                </a:rPr>
                <a:t>砌体结构介绍</a:t>
              </a:r>
              <a:endParaRPr lang="zh-CN" sz="2200" b="1" dirty="0">
                <a:ln w="0"/>
                <a:solidFill>
                  <a:schemeClr val="bg1"/>
                </a:solidFill>
                <a:cs typeface="+mn-ea"/>
                <a:sym typeface="+mn-lt"/>
              </a:endParaRPr>
            </a:p>
            <a:p>
              <a:pPr lvl="0" algn="ctr">
                <a:defRPr/>
              </a:pPr>
              <a:r>
                <a:rPr lang="zh-CN" sz="2200" b="1" dirty="0">
                  <a:ln w="0"/>
                  <a:solidFill>
                    <a:schemeClr val="bg1"/>
                  </a:solidFill>
                  <a:cs typeface="+mn-ea"/>
                  <a:sym typeface="+mn-lt"/>
                </a:rPr>
                <a:t>及规范条文解读</a:t>
              </a:r>
              <a:endParaRPr lang="zh-CN" sz="2200" b="1" dirty="0">
                <a:ln w="0"/>
                <a:solidFill>
                  <a:schemeClr val="bg1"/>
                </a:solidFill>
                <a:cs typeface="+mn-ea"/>
                <a:sym typeface="+mn-lt"/>
              </a:endParaRPr>
            </a:p>
          </p:txBody>
        </p:sp>
      </p:grpSp>
      <p:sp>
        <p:nvSpPr>
          <p:cNvPr id="8" name="圆角矩形 7"/>
          <p:cNvSpPr/>
          <p:nvPr/>
        </p:nvSpPr>
        <p:spPr>
          <a:xfrm>
            <a:off x="6105525" y="2874010"/>
            <a:ext cx="603250" cy="561340"/>
          </a:xfrm>
          <a:prstGeom prst="round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27" tIns="60913" rIns="121827" bIns="60913" anchor="ctr"/>
          <a:lstStyle/>
          <a:p>
            <a:pPr algn="ctr">
              <a:defRPr/>
            </a:pPr>
            <a:r>
              <a:rPr lang="en-US" altLang="zh-CN" sz="2200" dirty="0">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2</a:t>
            </a:r>
            <a:endParaRPr lang="en-US" altLang="zh-CN" sz="2200" dirty="0">
              <a:solidFill>
                <a:schemeClr val="bg1"/>
              </a:solidFill>
              <a:latin typeface="Impact" panose="020B0806030902050204" pitchFamily="34" charset="0"/>
              <a:ea typeface="微软雅黑" panose="020B0503020204020204" pitchFamily="34" charset="-122"/>
              <a:cs typeface="+mn-ea"/>
              <a:sym typeface="Arial" panose="020B0604020202020204" pitchFamily="34" charset="0"/>
            </a:endParaRPr>
          </a:p>
        </p:txBody>
      </p:sp>
      <p:grpSp>
        <p:nvGrpSpPr>
          <p:cNvPr id="9" name="组合 8"/>
          <p:cNvGrpSpPr/>
          <p:nvPr/>
        </p:nvGrpSpPr>
        <p:grpSpPr>
          <a:xfrm rot="0">
            <a:off x="6878955" y="2872105"/>
            <a:ext cx="3644265" cy="894080"/>
            <a:chOff x="6315199" y="2410178"/>
            <a:chExt cx="3744416" cy="814703"/>
          </a:xfrm>
          <a:solidFill>
            <a:schemeClr val="accent5">
              <a:lumMod val="50000"/>
            </a:schemeClr>
          </a:solidFill>
        </p:grpSpPr>
        <p:sp>
          <p:nvSpPr>
            <p:cNvPr id="10" name="圆角矩形 9"/>
            <p:cNvSpPr/>
            <p:nvPr/>
          </p:nvSpPr>
          <p:spPr>
            <a:xfrm>
              <a:off x="6315199" y="2410178"/>
              <a:ext cx="3744416" cy="814703"/>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62613" tIns="81307" rIns="162613" bIns="81307" anchor="ctr"/>
            <a:lstStyle/>
            <a:p>
              <a:pPr algn="ctr">
                <a:defRPr/>
              </a:pPr>
              <a:endParaRPr lang="zh-CN" altLang="en-US" sz="2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10"/>
            <p:cNvSpPr/>
            <p:nvPr/>
          </p:nvSpPr>
          <p:spPr>
            <a:xfrm>
              <a:off x="6727330" y="2450466"/>
              <a:ext cx="2965259" cy="764941"/>
            </a:xfrm>
            <a:prstGeom prst="rect">
              <a:avLst/>
            </a:prstGeom>
            <a:grpFill/>
          </p:spPr>
          <p:txBody>
            <a:bodyPr wrap="square" lIns="162613" tIns="81307" rIns="162613" bIns="81307">
              <a:spAutoFit/>
            </a:bodyPr>
            <a:lstStyle/>
            <a:p>
              <a:pPr lvl="0" algn="ctr">
                <a:defRPr/>
              </a:pPr>
              <a:r>
                <a:rPr lang="zh-CN" sz="2200" b="1" dirty="0">
                  <a:ln w="0"/>
                  <a:solidFill>
                    <a:schemeClr val="bg1"/>
                  </a:solidFill>
                  <a:cs typeface="+mn-ea"/>
                  <a:sym typeface="+mn-lt"/>
                </a:rPr>
                <a:t>砌体结构在</a:t>
              </a:r>
              <a:r>
                <a:rPr lang="en-US" altLang="zh-CN" sz="2200" b="1" dirty="0">
                  <a:ln w="0"/>
                  <a:solidFill>
                    <a:schemeClr val="bg1"/>
                  </a:solidFill>
                  <a:cs typeface="+mn-ea"/>
                  <a:sym typeface="+mn-lt"/>
                </a:rPr>
                <a:t>YJK</a:t>
              </a:r>
              <a:r>
                <a:rPr lang="zh-CN" altLang="en-US" sz="2200" b="1" dirty="0">
                  <a:ln w="0"/>
                  <a:solidFill>
                    <a:schemeClr val="bg1"/>
                  </a:solidFill>
                  <a:cs typeface="+mn-ea"/>
                  <a:sym typeface="+mn-lt"/>
                </a:rPr>
                <a:t>中</a:t>
              </a:r>
              <a:endParaRPr lang="zh-CN" altLang="en-US" sz="2200" b="1" dirty="0">
                <a:ln w="0"/>
                <a:solidFill>
                  <a:schemeClr val="bg1"/>
                </a:solidFill>
                <a:cs typeface="+mn-ea"/>
                <a:sym typeface="+mn-lt"/>
              </a:endParaRPr>
            </a:p>
            <a:p>
              <a:pPr lvl="0" algn="ctr">
                <a:defRPr/>
              </a:pPr>
              <a:r>
                <a:rPr lang="zh-CN" sz="2200" b="1" dirty="0">
                  <a:ln w="0"/>
                  <a:solidFill>
                    <a:schemeClr val="bg1"/>
                  </a:solidFill>
                  <a:cs typeface="+mn-ea"/>
                  <a:sym typeface="+mn-lt"/>
                </a:rPr>
                <a:t>设计流程介绍</a:t>
              </a:r>
              <a:endParaRPr lang="zh-CN" sz="2200" b="1" dirty="0">
                <a:ln w="0"/>
                <a:solidFill>
                  <a:schemeClr val="bg1"/>
                </a:solidFill>
                <a:cs typeface="+mn-ea"/>
                <a:sym typeface="+mn-lt"/>
              </a:endParaRPr>
            </a:p>
          </p:txBody>
        </p:sp>
      </p:grpSp>
      <p:sp>
        <p:nvSpPr>
          <p:cNvPr id="12" name="圆角矩形 11"/>
          <p:cNvSpPr/>
          <p:nvPr/>
        </p:nvSpPr>
        <p:spPr>
          <a:xfrm>
            <a:off x="6105525" y="4170045"/>
            <a:ext cx="603250" cy="56134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27" tIns="60913" rIns="121827" bIns="60913" anchor="ctr"/>
          <a:lstStyle/>
          <a:p>
            <a:pPr algn="ctr">
              <a:defRPr/>
            </a:pPr>
            <a:r>
              <a:rPr lang="en-US" altLang="zh-CN" sz="2200" dirty="0">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3</a:t>
            </a:r>
            <a:endParaRPr lang="en-US" altLang="zh-CN" sz="2200" dirty="0">
              <a:solidFill>
                <a:schemeClr val="bg1"/>
              </a:solidFill>
              <a:latin typeface="Impact" panose="020B0806030902050204" pitchFamily="34" charset="0"/>
              <a:ea typeface="微软雅黑" panose="020B0503020204020204" pitchFamily="34" charset="-122"/>
              <a:cs typeface="+mn-ea"/>
              <a:sym typeface="Arial" panose="020B0604020202020204" pitchFamily="34" charset="0"/>
            </a:endParaRPr>
          </a:p>
        </p:txBody>
      </p:sp>
      <p:grpSp>
        <p:nvGrpSpPr>
          <p:cNvPr id="13" name="组合 12"/>
          <p:cNvGrpSpPr/>
          <p:nvPr/>
        </p:nvGrpSpPr>
        <p:grpSpPr>
          <a:xfrm rot="0">
            <a:off x="6900545" y="4170045"/>
            <a:ext cx="3644265" cy="883920"/>
            <a:chOff x="6339097" y="3296031"/>
            <a:chExt cx="3744416" cy="805445"/>
          </a:xfrm>
          <a:solidFill>
            <a:schemeClr val="accent1"/>
          </a:solidFill>
        </p:grpSpPr>
        <p:sp>
          <p:nvSpPr>
            <p:cNvPr id="14" name="圆角矩形 13"/>
            <p:cNvSpPr/>
            <p:nvPr/>
          </p:nvSpPr>
          <p:spPr>
            <a:xfrm>
              <a:off x="6339097" y="3296031"/>
              <a:ext cx="3744416" cy="805445"/>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62613" tIns="81307" rIns="162613" bIns="81307" anchor="ctr"/>
            <a:lstStyle/>
            <a:p>
              <a:pPr algn="ctr">
                <a:defRPr/>
              </a:pPr>
              <a:endParaRPr lang="zh-CN" altLang="en-US" sz="2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6576389" y="3470560"/>
              <a:ext cx="3402786" cy="456535"/>
            </a:xfrm>
            <a:prstGeom prst="rect">
              <a:avLst/>
            </a:prstGeom>
            <a:grpFill/>
          </p:spPr>
          <p:txBody>
            <a:bodyPr wrap="square" lIns="162613" tIns="81307" rIns="162613" bIns="81307">
              <a:spAutoFit/>
            </a:bodyPr>
            <a:lstStyle/>
            <a:p>
              <a:pPr lvl="0" algn="ctr">
                <a:defRPr/>
              </a:pPr>
              <a:r>
                <a:rPr lang="zh-CN" sz="2200" b="1" dirty="0">
                  <a:ln w="0"/>
                  <a:solidFill>
                    <a:schemeClr val="bg1"/>
                  </a:solidFill>
                  <a:cs typeface="+mn-ea"/>
                  <a:sym typeface="+mn-lt"/>
                </a:rPr>
                <a:t>软件操作演示</a:t>
              </a:r>
              <a:endParaRPr lang="zh-CN" sz="2200" b="1" dirty="0">
                <a:ln w="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二、建模</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要点</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5" name="文本框 4"/>
          <p:cNvSpPr txBox="1"/>
          <p:nvPr/>
        </p:nvSpPr>
        <p:spPr>
          <a:xfrm>
            <a:off x="457835" y="984885"/>
            <a:ext cx="11727180" cy="478155"/>
          </a:xfrm>
          <a:prstGeom prst="rect">
            <a:avLst/>
          </a:prstGeom>
          <a:noFill/>
        </p:spPr>
        <p:txBody>
          <a:bodyPr wrap="square" lIns="46990" tIns="46990" rIns="46990" bIns="46990" rtlCol="0">
            <a:spAutoFit/>
          </a:bodyPr>
          <a:p>
            <a:pPr lvl="0" indent="0" fontAlgn="auto">
              <a:lnSpc>
                <a:spcPts val="3000"/>
              </a:lnSpc>
            </a:pPr>
            <a:r>
              <a:rPr lang="en-US" altLang="zh-CN" sz="2400">
                <a:solidFill>
                  <a:schemeClr val="tx1"/>
                </a:solidFill>
              </a:rPr>
              <a:t>1</a:t>
            </a:r>
            <a:r>
              <a:rPr lang="zh-CN" altLang="en-US" sz="2400">
                <a:solidFill>
                  <a:schemeClr val="tx1"/>
                </a:solidFill>
              </a:rPr>
              <a:t>、模型建立支持从</a:t>
            </a:r>
            <a:r>
              <a:rPr lang="en-US" altLang="zh-CN" sz="2400">
                <a:solidFill>
                  <a:schemeClr val="tx1"/>
                </a:solidFill>
              </a:rPr>
              <a:t>dwg</a:t>
            </a:r>
            <a:r>
              <a:rPr lang="zh-CN" altLang="en-US" sz="2400">
                <a:solidFill>
                  <a:schemeClr val="tx1"/>
                </a:solidFill>
              </a:rPr>
              <a:t>导入</a:t>
            </a:r>
            <a:endParaRPr lang="zh-CN" altLang="en-US" sz="2400">
              <a:solidFill>
                <a:schemeClr val="tx1"/>
              </a:solidFill>
            </a:endParaRPr>
          </a:p>
        </p:txBody>
      </p:sp>
      <p:pic>
        <p:nvPicPr>
          <p:cNvPr id="7" name="图片 6" descr="布置轴网"/>
          <p:cNvPicPr>
            <a:picLocks noChangeAspect="1"/>
          </p:cNvPicPr>
          <p:nvPr/>
        </p:nvPicPr>
        <p:blipFill>
          <a:blip r:embed="rId1"/>
          <a:stretch>
            <a:fillRect/>
          </a:stretch>
        </p:blipFill>
        <p:spPr>
          <a:xfrm>
            <a:off x="599440" y="1731010"/>
            <a:ext cx="4743450" cy="923925"/>
          </a:xfrm>
          <a:prstGeom prst="rect">
            <a:avLst/>
          </a:prstGeom>
        </p:spPr>
      </p:pic>
      <p:pic>
        <p:nvPicPr>
          <p:cNvPr id="8" name="图片 7" descr="衬图功能"/>
          <p:cNvPicPr>
            <a:picLocks noChangeAspect="1"/>
          </p:cNvPicPr>
          <p:nvPr/>
        </p:nvPicPr>
        <p:blipFill>
          <a:blip r:embed="rId2"/>
          <a:stretch>
            <a:fillRect/>
          </a:stretch>
        </p:blipFill>
        <p:spPr>
          <a:xfrm>
            <a:off x="599440" y="3559810"/>
            <a:ext cx="10848975" cy="742950"/>
          </a:xfrm>
          <a:prstGeom prst="rect">
            <a:avLst/>
          </a:prstGeom>
        </p:spPr>
      </p:pic>
      <p:sp>
        <p:nvSpPr>
          <p:cNvPr id="10" name="矩形 9"/>
          <p:cNvSpPr/>
          <p:nvPr/>
        </p:nvSpPr>
        <p:spPr>
          <a:xfrm>
            <a:off x="4879340" y="1725295"/>
            <a:ext cx="438785" cy="78549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标注 29"/>
          <p:cNvSpPr/>
          <p:nvPr/>
        </p:nvSpPr>
        <p:spPr>
          <a:xfrm>
            <a:off x="1359535" y="3933190"/>
            <a:ext cx="367030" cy="370205"/>
          </a:xfrm>
          <a:prstGeom prst="wedgeRectCallout">
            <a:avLst>
              <a:gd name="adj1" fmla="val 26096"/>
              <a:gd name="adj2" fmla="val 10288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054735" y="4431665"/>
            <a:ext cx="1064260" cy="478155"/>
          </a:xfrm>
          <a:prstGeom prst="rect">
            <a:avLst/>
          </a:prstGeom>
          <a:noFill/>
        </p:spPr>
        <p:txBody>
          <a:bodyPr wrap="square" lIns="46990" tIns="46990" rIns="46990" bIns="46990" rtlCol="0">
            <a:spAutoFit/>
          </a:bodyPr>
          <a:p>
            <a:pPr lvl="0" indent="0" fontAlgn="auto">
              <a:lnSpc>
                <a:spcPts val="3000"/>
              </a:lnSpc>
            </a:pPr>
            <a:r>
              <a:rPr lang="zh-CN" altLang="en-US">
                <a:solidFill>
                  <a:schemeClr val="tx1"/>
                </a:solidFill>
                <a:latin typeface="华文仿宋" panose="02010600040101010101" charset="-122"/>
                <a:ea typeface="华文仿宋" panose="02010600040101010101" charset="-122"/>
                <a:cs typeface="华文仿宋" panose="02010600040101010101" charset="-122"/>
              </a:rPr>
              <a:t>插入</a:t>
            </a:r>
            <a:r>
              <a:rPr lang="zh-CN" altLang="en-US">
                <a:solidFill>
                  <a:schemeClr val="tx1"/>
                </a:solidFill>
                <a:latin typeface="华文仿宋" panose="02010600040101010101" charset="-122"/>
                <a:ea typeface="华文仿宋" panose="02010600040101010101" charset="-122"/>
                <a:cs typeface="华文仿宋" panose="02010600040101010101" charset="-122"/>
              </a:rPr>
              <a:t>衬图</a:t>
            </a:r>
            <a:endParaRPr lang="zh-CN" altLang="en-US">
              <a:solidFill>
                <a:schemeClr val="tx1"/>
              </a:solidFill>
              <a:latin typeface="华文仿宋" panose="02010600040101010101" charset="-122"/>
              <a:ea typeface="华文仿宋" panose="02010600040101010101" charset="-122"/>
              <a:cs typeface="华文仿宋" panose="02010600040101010101" charset="-122"/>
            </a:endParaRPr>
          </a:p>
        </p:txBody>
      </p:sp>
      <p:sp>
        <p:nvSpPr>
          <p:cNvPr id="2" name="文本框 1"/>
          <p:cNvSpPr txBox="1"/>
          <p:nvPr/>
        </p:nvSpPr>
        <p:spPr>
          <a:xfrm>
            <a:off x="3683000" y="4431665"/>
            <a:ext cx="2045970" cy="862965"/>
          </a:xfrm>
          <a:prstGeom prst="rect">
            <a:avLst/>
          </a:prstGeom>
          <a:noFill/>
        </p:spPr>
        <p:txBody>
          <a:bodyPr wrap="square" lIns="46990" tIns="46990" rIns="46990" bIns="46990" rtlCol="0">
            <a:spAutoFit/>
          </a:bodyPr>
          <a:p>
            <a:pPr lvl="0" indent="0" fontAlgn="auto">
              <a:lnSpc>
                <a:spcPts val="3000"/>
              </a:lnSpc>
            </a:pPr>
            <a:r>
              <a:rPr lang="zh-CN" altLang="en-US">
                <a:solidFill>
                  <a:schemeClr val="tx1"/>
                </a:solidFill>
                <a:latin typeface="华文仿宋" panose="02010600040101010101" charset="-122"/>
                <a:ea typeface="华文仿宋" panose="02010600040101010101" charset="-122"/>
                <a:cs typeface="华文仿宋" panose="02010600040101010101" charset="-122"/>
              </a:rPr>
              <a:t>将衬图图素转换为模型</a:t>
            </a:r>
            <a:r>
              <a:rPr lang="zh-CN" altLang="en-US">
                <a:solidFill>
                  <a:schemeClr val="tx1"/>
                </a:solidFill>
                <a:latin typeface="华文仿宋" panose="02010600040101010101" charset="-122"/>
                <a:ea typeface="华文仿宋" panose="02010600040101010101" charset="-122"/>
                <a:cs typeface="华文仿宋" panose="02010600040101010101" charset="-122"/>
              </a:rPr>
              <a:t>构件</a:t>
            </a:r>
            <a:endParaRPr lang="zh-CN" altLang="en-US">
              <a:solidFill>
                <a:schemeClr val="tx1"/>
              </a:solidFill>
              <a:latin typeface="华文仿宋" panose="02010600040101010101" charset="-122"/>
              <a:ea typeface="华文仿宋" panose="02010600040101010101" charset="-122"/>
              <a:cs typeface="华文仿宋" panose="02010600040101010101" charset="-122"/>
            </a:endParaRPr>
          </a:p>
        </p:txBody>
      </p:sp>
      <p:sp>
        <p:nvSpPr>
          <p:cNvPr id="3" name="矩形标注 2"/>
          <p:cNvSpPr/>
          <p:nvPr/>
        </p:nvSpPr>
        <p:spPr>
          <a:xfrm>
            <a:off x="3574415" y="3932555"/>
            <a:ext cx="367030" cy="370205"/>
          </a:xfrm>
          <a:prstGeom prst="wedgeRectCallout">
            <a:avLst>
              <a:gd name="adj1" fmla="val 26096"/>
              <a:gd name="adj2" fmla="val 10288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右箭头 30"/>
          <p:cNvSpPr/>
          <p:nvPr/>
        </p:nvSpPr>
        <p:spPr>
          <a:xfrm rot="18540000">
            <a:off x="2955925" y="2897505"/>
            <a:ext cx="2346960" cy="152400"/>
          </a:xfrm>
          <a:prstGeom prst="rightArrow">
            <a:avLst>
              <a:gd name="adj1" fmla="val 41549"/>
              <a:gd name="adj2" fmla="val 18226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二、建模</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要点</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5" name="文本框 4"/>
          <p:cNvSpPr txBox="1"/>
          <p:nvPr/>
        </p:nvSpPr>
        <p:spPr>
          <a:xfrm>
            <a:off x="457835" y="984885"/>
            <a:ext cx="11727180" cy="478155"/>
          </a:xfrm>
          <a:prstGeom prst="rect">
            <a:avLst/>
          </a:prstGeom>
          <a:noFill/>
        </p:spPr>
        <p:txBody>
          <a:bodyPr wrap="square" lIns="46990" tIns="46990" rIns="46990" bIns="46990" rtlCol="0">
            <a:spAutoFit/>
          </a:bodyPr>
          <a:p>
            <a:pPr lvl="0" indent="0" fontAlgn="auto">
              <a:lnSpc>
                <a:spcPts val="3000"/>
              </a:lnSpc>
            </a:pPr>
            <a:r>
              <a:rPr lang="en-US" altLang="zh-CN" sz="2400">
                <a:solidFill>
                  <a:schemeClr val="tx1"/>
                </a:solidFill>
              </a:rPr>
              <a:t>2</a:t>
            </a:r>
            <a:r>
              <a:rPr lang="zh-CN" altLang="en-US" sz="2400">
                <a:solidFill>
                  <a:schemeClr val="tx1"/>
                </a:solidFill>
              </a:rPr>
              <a:t>、构件布置前首先勾选</a:t>
            </a:r>
            <a:r>
              <a:rPr lang="en-US" altLang="zh-CN" sz="2400">
                <a:solidFill>
                  <a:schemeClr val="tx1"/>
                </a:solidFill>
              </a:rPr>
              <a:t>“</a:t>
            </a:r>
            <a:r>
              <a:rPr lang="zh-CN" altLang="en-US" sz="2400">
                <a:solidFill>
                  <a:schemeClr val="tx1"/>
                </a:solidFill>
              </a:rPr>
              <a:t>楼层组装</a:t>
            </a:r>
            <a:r>
              <a:rPr lang="en-US" altLang="zh-CN" sz="2400">
                <a:solidFill>
                  <a:schemeClr val="tx1"/>
                </a:solidFill>
              </a:rPr>
              <a:t>”-“</a:t>
            </a:r>
            <a:r>
              <a:rPr lang="zh-CN" altLang="en-US" sz="2400">
                <a:solidFill>
                  <a:schemeClr val="tx1"/>
                </a:solidFill>
              </a:rPr>
              <a:t>必要参数</a:t>
            </a:r>
            <a:r>
              <a:rPr lang="en-US" altLang="zh-CN" sz="2400">
                <a:solidFill>
                  <a:schemeClr val="tx1"/>
                </a:solidFill>
              </a:rPr>
              <a:t>”-“</a:t>
            </a:r>
            <a:r>
              <a:rPr lang="zh-CN" altLang="en-US" sz="2400">
                <a:solidFill>
                  <a:schemeClr val="tx1"/>
                </a:solidFill>
              </a:rPr>
              <a:t>砌体工程</a:t>
            </a:r>
            <a:r>
              <a:rPr lang="en-US" altLang="zh-CN" sz="2400">
                <a:solidFill>
                  <a:schemeClr val="tx1"/>
                </a:solidFill>
              </a:rPr>
              <a:t>”</a:t>
            </a:r>
            <a:endParaRPr lang="en-US" altLang="zh-CN" sz="2400">
              <a:solidFill>
                <a:schemeClr val="tx1"/>
              </a:solidFill>
            </a:endParaRPr>
          </a:p>
        </p:txBody>
      </p:sp>
      <p:pic>
        <p:nvPicPr>
          <p:cNvPr id="2" name="图片 1" descr="勾选砌体工程"/>
          <p:cNvPicPr>
            <a:picLocks noChangeAspect="1"/>
          </p:cNvPicPr>
          <p:nvPr/>
        </p:nvPicPr>
        <p:blipFill>
          <a:blip r:embed="rId1"/>
          <a:srcRect b="-2074"/>
          <a:stretch>
            <a:fillRect/>
          </a:stretch>
        </p:blipFill>
        <p:spPr>
          <a:xfrm>
            <a:off x="447040" y="1714500"/>
            <a:ext cx="3146425" cy="4860000"/>
          </a:xfrm>
          <a:prstGeom prst="rect">
            <a:avLst/>
          </a:prstGeom>
        </p:spPr>
      </p:pic>
      <p:pic>
        <p:nvPicPr>
          <p:cNvPr id="4" name="图片 3" descr="布构造柱"/>
          <p:cNvPicPr>
            <a:picLocks noChangeAspect="1"/>
          </p:cNvPicPr>
          <p:nvPr/>
        </p:nvPicPr>
        <p:blipFill>
          <a:blip r:embed="rId2"/>
          <a:srcRect b="1638"/>
          <a:stretch>
            <a:fillRect/>
          </a:stretch>
        </p:blipFill>
        <p:spPr>
          <a:xfrm>
            <a:off x="3836670" y="1714500"/>
            <a:ext cx="7962265" cy="486000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二、建模</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要点</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5" name="文本框 4"/>
          <p:cNvSpPr txBox="1"/>
          <p:nvPr/>
        </p:nvSpPr>
        <p:spPr>
          <a:xfrm>
            <a:off x="457835" y="984885"/>
            <a:ext cx="11727180" cy="478155"/>
          </a:xfrm>
          <a:prstGeom prst="rect">
            <a:avLst/>
          </a:prstGeom>
          <a:noFill/>
        </p:spPr>
        <p:txBody>
          <a:bodyPr wrap="square" lIns="46990" tIns="46990" rIns="46990" bIns="46990" rtlCol="0">
            <a:spAutoFit/>
          </a:bodyPr>
          <a:p>
            <a:pPr lvl="0" indent="0" fontAlgn="auto">
              <a:lnSpc>
                <a:spcPts val="3000"/>
              </a:lnSpc>
            </a:pPr>
            <a:r>
              <a:rPr lang="en-US" altLang="zh-CN" sz="2400">
                <a:solidFill>
                  <a:schemeClr val="tx1"/>
                </a:solidFill>
              </a:rPr>
              <a:t>3</a:t>
            </a:r>
            <a:r>
              <a:rPr lang="zh-CN" altLang="en-US" sz="2400">
                <a:solidFill>
                  <a:schemeClr val="tx1"/>
                </a:solidFill>
              </a:rPr>
              <a:t>、单片墙体可布置多个</a:t>
            </a:r>
            <a:r>
              <a:rPr lang="zh-CN" altLang="en-US" sz="2400">
                <a:solidFill>
                  <a:schemeClr val="tx1"/>
                </a:solidFill>
              </a:rPr>
              <a:t>洞口</a:t>
            </a:r>
            <a:endParaRPr lang="zh-CN" altLang="en-US" sz="2400">
              <a:solidFill>
                <a:schemeClr val="tx1"/>
              </a:solidFill>
            </a:endParaRPr>
          </a:p>
        </p:txBody>
      </p:sp>
      <p:pic>
        <p:nvPicPr>
          <p:cNvPr id="3" name="单片墙连续布置洞口">
            <a:hlinkClick r:id="" action="ppaction://media"/>
          </p:cNvPr>
          <p:cNvPicPr>
            <a:picLocks noChangeAspect="1"/>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3053715" y="1452880"/>
            <a:ext cx="9091295" cy="5373370"/>
          </a:xfrm>
          <a:prstGeom prst="rect">
            <a:avLst/>
          </a:prstGeom>
        </p:spPr>
      </p:pic>
      <p:sp>
        <p:nvSpPr>
          <p:cNvPr id="6" name="文本框 5"/>
          <p:cNvSpPr txBox="1"/>
          <p:nvPr/>
        </p:nvSpPr>
        <p:spPr>
          <a:xfrm>
            <a:off x="367665" y="2718435"/>
            <a:ext cx="2374265" cy="1632585"/>
          </a:xfrm>
          <a:prstGeom prst="rect">
            <a:avLst/>
          </a:prstGeom>
          <a:noFill/>
        </p:spPr>
        <p:txBody>
          <a:bodyPr wrap="square" lIns="46990" tIns="46990" rIns="46990" bIns="46990" rtlCol="0">
            <a:spAutoFit/>
          </a:bodyPr>
          <a:p>
            <a:pPr lvl="0" indent="0" fontAlgn="auto">
              <a:lnSpc>
                <a:spcPts val="3000"/>
              </a:lnSpc>
            </a:pPr>
            <a:r>
              <a:rPr lang="en-US" altLang="zh-CN">
                <a:solidFill>
                  <a:schemeClr val="tx1"/>
                </a:solidFill>
              </a:rPr>
              <a:t>YJK</a:t>
            </a:r>
            <a:r>
              <a:rPr lang="zh-CN" altLang="en-US">
                <a:solidFill>
                  <a:schemeClr val="tx1"/>
                </a:solidFill>
              </a:rPr>
              <a:t>软件目前支持在单片墙上布置多个洞口，软件会自动在两个洞口之间生成一个节点。</a:t>
            </a:r>
            <a:endParaRPr lang="zh-CN" altLang="en-US">
              <a:solidFill>
                <a:schemeClr val="tx1"/>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10" fill="hold" display="1">
                  <p:stCondLst>
                    <p:cond delay="indefinite"/>
                  </p:stCondLst>
                </p:cTn>
                <p:tgtEl>
                  <p:spTgt spid="3"/>
                </p:tgtEl>
              </p:cMediaNode>
            </p:video>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afterEffect">
                                  <p:stCondLst>
                                    <p:cond delay="0"/>
                                  </p:stCondLst>
                                  <p:childTnLst>
                                    <p:cmd type="call" cmd="togglePause">
                                      <p:cBhvr additive="base">
                                        <p:cTn id="15"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参数设置</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2" name="文本框 1"/>
          <p:cNvSpPr txBox="1"/>
          <p:nvPr/>
        </p:nvSpPr>
        <p:spPr>
          <a:xfrm>
            <a:off x="457835" y="887095"/>
            <a:ext cx="11727180" cy="478155"/>
          </a:xfrm>
          <a:prstGeom prst="rect">
            <a:avLst/>
          </a:prstGeom>
          <a:noFill/>
        </p:spPr>
        <p:txBody>
          <a:bodyPr wrap="square" lIns="46990" tIns="46990" rIns="46990" bIns="46990" rtlCol="0">
            <a:spAutoFit/>
          </a:bodyPr>
          <a:p>
            <a:pPr lvl="0" indent="0" fontAlgn="auto">
              <a:lnSpc>
                <a:spcPts val="3000"/>
              </a:lnSpc>
            </a:pPr>
            <a:r>
              <a:rPr lang="zh-CN" altLang="en-US" sz="2400">
                <a:solidFill>
                  <a:schemeClr val="tx1"/>
                </a:solidFill>
              </a:rPr>
              <a:t>软件提供单独的</a:t>
            </a:r>
            <a:r>
              <a:rPr lang="en-US" altLang="zh-CN" sz="2400">
                <a:solidFill>
                  <a:schemeClr val="tx1"/>
                </a:solidFill>
              </a:rPr>
              <a:t>“</a:t>
            </a:r>
            <a:r>
              <a:rPr lang="zh-CN" altLang="en-US" sz="2400">
                <a:solidFill>
                  <a:schemeClr val="tx1"/>
                </a:solidFill>
              </a:rPr>
              <a:t>砌体结构</a:t>
            </a:r>
            <a:r>
              <a:rPr lang="en-US" altLang="zh-CN" sz="2400">
                <a:solidFill>
                  <a:schemeClr val="tx1"/>
                </a:solidFill>
              </a:rPr>
              <a:t>”</a:t>
            </a:r>
            <a:r>
              <a:rPr lang="zh-CN" altLang="en-US" sz="2400">
                <a:solidFill>
                  <a:schemeClr val="tx1"/>
                </a:solidFill>
              </a:rPr>
              <a:t>功能</a:t>
            </a:r>
            <a:r>
              <a:rPr lang="zh-CN" altLang="en-US" sz="2400">
                <a:solidFill>
                  <a:schemeClr val="tx1"/>
                </a:solidFill>
              </a:rPr>
              <a:t>菜单</a:t>
            </a:r>
            <a:endParaRPr lang="zh-CN" altLang="en-US" sz="2400">
              <a:solidFill>
                <a:schemeClr val="tx1"/>
              </a:solidFill>
            </a:endParaRPr>
          </a:p>
        </p:txBody>
      </p:sp>
      <p:grpSp>
        <p:nvGrpSpPr>
          <p:cNvPr id="41" name="组合 40"/>
          <p:cNvGrpSpPr/>
          <p:nvPr/>
        </p:nvGrpSpPr>
        <p:grpSpPr>
          <a:xfrm>
            <a:off x="4638675" y="2819400"/>
            <a:ext cx="2914650" cy="1219200"/>
            <a:chOff x="831" y="4817"/>
            <a:chExt cx="4590" cy="1920"/>
          </a:xfrm>
        </p:grpSpPr>
        <p:pic>
          <p:nvPicPr>
            <p:cNvPr id="4" name="图片 3" descr="砌体菜单"/>
            <p:cNvPicPr>
              <a:picLocks noChangeAspect="1"/>
            </p:cNvPicPr>
            <p:nvPr/>
          </p:nvPicPr>
          <p:blipFill>
            <a:blip r:embed="rId1"/>
            <a:stretch>
              <a:fillRect/>
            </a:stretch>
          </p:blipFill>
          <p:spPr>
            <a:xfrm>
              <a:off x="831" y="4817"/>
              <a:ext cx="4590" cy="1920"/>
            </a:xfrm>
            <a:prstGeom prst="rect">
              <a:avLst/>
            </a:prstGeom>
          </p:spPr>
        </p:pic>
        <p:sp>
          <p:nvSpPr>
            <p:cNvPr id="8" name="矩形 7"/>
            <p:cNvSpPr/>
            <p:nvPr/>
          </p:nvSpPr>
          <p:spPr>
            <a:xfrm>
              <a:off x="875" y="5208"/>
              <a:ext cx="855" cy="1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3" name="图片 2" descr="总体信息参数"/>
          <p:cNvPicPr>
            <a:picLocks noChangeAspect="1"/>
          </p:cNvPicPr>
          <p:nvPr/>
        </p:nvPicPr>
        <p:blipFill>
          <a:blip r:embed="rId2"/>
          <a:stretch>
            <a:fillRect/>
          </a:stretch>
        </p:blipFill>
        <p:spPr>
          <a:xfrm>
            <a:off x="2766695" y="1385570"/>
            <a:ext cx="6578600" cy="5400040"/>
          </a:xfrm>
          <a:prstGeom prst="rect">
            <a:avLst/>
          </a:prstGeom>
        </p:spPr>
      </p:pic>
      <p:pic>
        <p:nvPicPr>
          <p:cNvPr id="5" name="图片 4" descr="风荷载参数"/>
          <p:cNvPicPr>
            <a:picLocks noChangeAspect="1"/>
          </p:cNvPicPr>
          <p:nvPr/>
        </p:nvPicPr>
        <p:blipFill>
          <a:blip r:embed="rId3"/>
          <a:stretch>
            <a:fillRect/>
          </a:stretch>
        </p:blipFill>
        <p:spPr>
          <a:xfrm>
            <a:off x="2788920" y="1385570"/>
            <a:ext cx="6578600" cy="5400040"/>
          </a:xfrm>
          <a:prstGeom prst="rect">
            <a:avLst/>
          </a:prstGeom>
        </p:spPr>
      </p:pic>
      <p:pic>
        <p:nvPicPr>
          <p:cNvPr id="6" name="图片 5" descr="地震参数"/>
          <p:cNvPicPr>
            <a:picLocks noChangeAspect="1"/>
          </p:cNvPicPr>
          <p:nvPr/>
        </p:nvPicPr>
        <p:blipFill>
          <a:blip r:embed="rId4"/>
          <a:stretch>
            <a:fillRect/>
          </a:stretch>
        </p:blipFill>
        <p:spPr>
          <a:xfrm>
            <a:off x="2788920" y="1385570"/>
            <a:ext cx="6578600" cy="5400040"/>
          </a:xfrm>
          <a:prstGeom prst="rect">
            <a:avLst/>
          </a:prstGeom>
        </p:spPr>
      </p:pic>
      <p:pic>
        <p:nvPicPr>
          <p:cNvPr id="10" name="图片 9" descr="构件信息"/>
          <p:cNvPicPr>
            <a:picLocks noChangeAspect="1"/>
          </p:cNvPicPr>
          <p:nvPr/>
        </p:nvPicPr>
        <p:blipFill>
          <a:blip r:embed="rId5"/>
          <a:stretch>
            <a:fillRect/>
          </a:stretch>
        </p:blipFill>
        <p:spPr>
          <a:xfrm>
            <a:off x="2806700" y="1385570"/>
            <a:ext cx="6578600" cy="5400040"/>
          </a:xfrm>
          <a:prstGeom prst="rect">
            <a:avLst/>
          </a:prstGeom>
        </p:spPr>
      </p:pic>
      <p:pic>
        <p:nvPicPr>
          <p:cNvPr id="31" name="图片 30" descr="材料参数"/>
          <p:cNvPicPr>
            <a:picLocks noChangeAspect="1"/>
          </p:cNvPicPr>
          <p:nvPr/>
        </p:nvPicPr>
        <p:blipFill>
          <a:blip r:embed="rId6"/>
          <a:stretch>
            <a:fillRect/>
          </a:stretch>
        </p:blipFill>
        <p:spPr>
          <a:xfrm>
            <a:off x="2806700" y="1385570"/>
            <a:ext cx="6578600" cy="5400040"/>
          </a:xfrm>
          <a:prstGeom prst="rect">
            <a:avLst/>
          </a:prstGeom>
        </p:spPr>
      </p:pic>
      <p:pic>
        <p:nvPicPr>
          <p:cNvPr id="39" name="图片 38" descr="砌体计算参数"/>
          <p:cNvPicPr>
            <a:picLocks noChangeAspect="1"/>
          </p:cNvPicPr>
          <p:nvPr/>
        </p:nvPicPr>
        <p:blipFill>
          <a:blip r:embed="rId7"/>
          <a:stretch>
            <a:fillRect/>
          </a:stretch>
        </p:blipFill>
        <p:spPr>
          <a:xfrm>
            <a:off x="2806700" y="1385570"/>
            <a:ext cx="6578600" cy="540004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strVal val="#ppt_w*0.70"/>
                                          </p:val>
                                        </p:tav>
                                        <p:tav tm="100000">
                                          <p:val>
                                            <p:strVal val="#ppt_w"/>
                                          </p:val>
                                        </p:tav>
                                      </p:tavLst>
                                    </p:anim>
                                    <p:anim calcmode="lin" valueType="num">
                                      <p:cBhvr>
                                        <p:cTn id="36" dur="1000" fill="hold"/>
                                        <p:tgtEl>
                                          <p:spTgt spid="31"/>
                                        </p:tgtEl>
                                        <p:attrNameLst>
                                          <p:attrName>ppt_h</p:attrName>
                                        </p:attrNameLst>
                                      </p:cBhvr>
                                      <p:tavLst>
                                        <p:tav tm="0">
                                          <p:val>
                                            <p:strVal val="#ppt_h"/>
                                          </p:val>
                                        </p:tav>
                                        <p:tav tm="100000">
                                          <p:val>
                                            <p:strVal val="#ppt_h"/>
                                          </p:val>
                                        </p:tav>
                                      </p:tavLst>
                                    </p:anim>
                                    <p:animEffect transition="in" filter="fade">
                                      <p:cBhvr>
                                        <p:cTn id="37" dur="10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strVal val="#ppt_w*0.70"/>
                                          </p:val>
                                        </p:tav>
                                        <p:tav tm="100000">
                                          <p:val>
                                            <p:strVal val="#ppt_w"/>
                                          </p:val>
                                        </p:tav>
                                      </p:tavLst>
                                    </p:anim>
                                    <p:anim calcmode="lin" valueType="num">
                                      <p:cBhvr>
                                        <p:cTn id="43" dur="1000" fill="hold"/>
                                        <p:tgtEl>
                                          <p:spTgt spid="39"/>
                                        </p:tgtEl>
                                        <p:attrNameLst>
                                          <p:attrName>ppt_h</p:attrName>
                                        </p:attrNameLst>
                                      </p:cBhvr>
                                      <p:tavLst>
                                        <p:tav tm="0">
                                          <p:val>
                                            <p:strVal val="#ppt_h"/>
                                          </p:val>
                                        </p:tav>
                                        <p:tav tm="100000">
                                          <p:val>
                                            <p:strVal val="#ppt_h"/>
                                          </p:val>
                                        </p:tav>
                                      </p:tavLst>
                                    </p:anim>
                                    <p:animEffect transition="in" filter="fade">
                                      <p:cBhvr>
                                        <p:cTn id="44"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参数设置</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7" name="文本框 6"/>
          <p:cNvSpPr txBox="1"/>
          <p:nvPr/>
        </p:nvSpPr>
        <p:spPr>
          <a:xfrm>
            <a:off x="408000" y="909955"/>
            <a:ext cx="11727180" cy="478155"/>
          </a:xfrm>
          <a:prstGeom prst="rect">
            <a:avLst/>
          </a:prstGeom>
          <a:noFill/>
        </p:spPr>
        <p:txBody>
          <a:bodyPr wrap="square" lIns="46990" tIns="46990" rIns="46990" bIns="46990" rtlCol="0">
            <a:spAutoFit/>
          </a:bodyPr>
          <a:p>
            <a:pPr lvl="0" indent="0" fontAlgn="auto">
              <a:lnSpc>
                <a:spcPts val="3000"/>
              </a:lnSpc>
            </a:pPr>
            <a:r>
              <a:rPr lang="en-US" altLang="zh-CN" sz="2400">
                <a:solidFill>
                  <a:schemeClr val="tx1"/>
                </a:solidFill>
              </a:rPr>
              <a:t>1</a:t>
            </a:r>
            <a:r>
              <a:rPr lang="zh-CN" altLang="en-US" sz="2400">
                <a:solidFill>
                  <a:schemeClr val="tx1"/>
                </a:solidFill>
              </a:rPr>
              <a:t>、</a:t>
            </a:r>
            <a:r>
              <a:rPr sz="2400">
                <a:solidFill>
                  <a:schemeClr val="tx1"/>
                </a:solidFill>
              </a:rPr>
              <a:t>水平地震作用和地震层间剪力</a:t>
            </a:r>
            <a:r>
              <a:rPr lang="zh-CN" sz="2400">
                <a:solidFill>
                  <a:schemeClr val="tx1"/>
                </a:solidFill>
              </a:rPr>
              <a:t>计算</a:t>
            </a:r>
            <a:endParaRPr lang="zh-CN" sz="2400">
              <a:solidFill>
                <a:schemeClr val="tx1"/>
              </a:solidFill>
            </a:endParaRPr>
          </a:p>
        </p:txBody>
      </p:sp>
      <p:pic>
        <p:nvPicPr>
          <p:cNvPr id="29" name="图片 28" descr="地震作用计算1"/>
          <p:cNvPicPr>
            <a:picLocks noChangeAspect="1"/>
          </p:cNvPicPr>
          <p:nvPr/>
        </p:nvPicPr>
        <p:blipFill>
          <a:blip r:embed="rId1"/>
          <a:stretch>
            <a:fillRect/>
          </a:stretch>
        </p:blipFill>
        <p:spPr>
          <a:xfrm>
            <a:off x="1857375" y="1680210"/>
            <a:ext cx="8477250" cy="431482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descr="地震作用计算2"/>
          <p:cNvPicPr>
            <a:picLocks noChangeAspect="1"/>
          </p:cNvPicPr>
          <p:nvPr/>
        </p:nvPicPr>
        <p:blipFill>
          <a:blip r:embed="rId1"/>
          <a:stretch>
            <a:fillRect/>
          </a:stretch>
        </p:blipFill>
        <p:spPr>
          <a:xfrm>
            <a:off x="2028825" y="677545"/>
            <a:ext cx="8134350" cy="5000625"/>
          </a:xfrm>
          <a:prstGeom prst="rect">
            <a:avLst/>
          </a:prstGeom>
        </p:spPr>
      </p:pic>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参数设置</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pic>
        <p:nvPicPr>
          <p:cNvPr id="2" name="图片 1" descr="地震作用计算3"/>
          <p:cNvPicPr>
            <a:picLocks noChangeAspect="1"/>
          </p:cNvPicPr>
          <p:nvPr/>
        </p:nvPicPr>
        <p:blipFill>
          <a:blip r:embed="rId2"/>
          <a:stretch>
            <a:fillRect/>
          </a:stretch>
        </p:blipFill>
        <p:spPr>
          <a:xfrm>
            <a:off x="2028825" y="5678170"/>
            <a:ext cx="7641590" cy="93281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参数设置</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pic>
        <p:nvPicPr>
          <p:cNvPr id="3" name="图片 2" descr="地震作用计算4"/>
          <p:cNvPicPr>
            <a:picLocks noChangeAspect="1"/>
          </p:cNvPicPr>
          <p:nvPr/>
        </p:nvPicPr>
        <p:blipFill>
          <a:blip r:embed="rId1"/>
          <a:stretch>
            <a:fillRect/>
          </a:stretch>
        </p:blipFill>
        <p:spPr>
          <a:xfrm>
            <a:off x="3034030" y="958215"/>
            <a:ext cx="7290435" cy="580072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参数设置</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7" name="文本框 6"/>
          <p:cNvSpPr txBox="1"/>
          <p:nvPr/>
        </p:nvSpPr>
        <p:spPr>
          <a:xfrm>
            <a:off x="464820" y="909955"/>
            <a:ext cx="11727180" cy="478155"/>
          </a:xfrm>
          <a:prstGeom prst="rect">
            <a:avLst/>
          </a:prstGeom>
          <a:noFill/>
        </p:spPr>
        <p:txBody>
          <a:bodyPr wrap="square" lIns="46990" tIns="46990" rIns="46990" bIns="46990" rtlCol="0">
            <a:spAutoFit/>
          </a:bodyPr>
          <a:p>
            <a:pPr lvl="0" indent="0" fontAlgn="auto">
              <a:lnSpc>
                <a:spcPts val="3000"/>
              </a:lnSpc>
            </a:pPr>
            <a:r>
              <a:rPr lang="en-US" altLang="zh-CN" sz="2400">
                <a:solidFill>
                  <a:schemeClr val="tx1"/>
                </a:solidFill>
              </a:rPr>
              <a:t>2</a:t>
            </a:r>
            <a:r>
              <a:rPr lang="zh-CN" altLang="en-US" sz="2400">
                <a:solidFill>
                  <a:schemeClr val="tx1"/>
                </a:solidFill>
              </a:rPr>
              <a:t>、</a:t>
            </a:r>
            <a:r>
              <a:rPr lang="zh-CN" sz="2400">
                <a:solidFill>
                  <a:schemeClr val="tx1"/>
                </a:solidFill>
              </a:rPr>
              <a:t>同一楼层间地震</a:t>
            </a:r>
            <a:r>
              <a:rPr lang="zh-CN" sz="2400">
                <a:solidFill>
                  <a:schemeClr val="tx1"/>
                </a:solidFill>
              </a:rPr>
              <a:t>剪力的</a:t>
            </a:r>
            <a:r>
              <a:rPr lang="zh-CN" sz="2400">
                <a:solidFill>
                  <a:schemeClr val="tx1"/>
                </a:solidFill>
              </a:rPr>
              <a:t>分配</a:t>
            </a:r>
            <a:endParaRPr lang="zh-CN" sz="2400">
              <a:solidFill>
                <a:schemeClr val="tx1"/>
              </a:solidFill>
            </a:endParaRPr>
          </a:p>
        </p:txBody>
      </p:sp>
      <p:pic>
        <p:nvPicPr>
          <p:cNvPr id="2" name="图片 1" descr="剪力分配1"/>
          <p:cNvPicPr>
            <a:picLocks noChangeAspect="1"/>
          </p:cNvPicPr>
          <p:nvPr/>
        </p:nvPicPr>
        <p:blipFill>
          <a:blip r:embed="rId1"/>
          <a:stretch>
            <a:fillRect/>
          </a:stretch>
        </p:blipFill>
        <p:spPr>
          <a:xfrm>
            <a:off x="1350010" y="1581150"/>
            <a:ext cx="7829550" cy="714375"/>
          </a:xfrm>
          <a:prstGeom prst="rect">
            <a:avLst/>
          </a:prstGeom>
        </p:spPr>
      </p:pic>
      <p:sp>
        <p:nvSpPr>
          <p:cNvPr id="5" name="文本框 4"/>
          <p:cNvSpPr txBox="1"/>
          <p:nvPr/>
        </p:nvSpPr>
        <p:spPr>
          <a:xfrm>
            <a:off x="1087120" y="2488565"/>
            <a:ext cx="6022340" cy="478155"/>
          </a:xfrm>
          <a:prstGeom prst="rect">
            <a:avLst/>
          </a:prstGeom>
          <a:noFill/>
        </p:spPr>
        <p:txBody>
          <a:bodyPr wrap="square" lIns="46990" tIns="46990" rIns="46990" bIns="46990" rtlCol="0">
            <a:spAutoFit/>
          </a:bodyPr>
          <a:p>
            <a:pPr lvl="0" indent="0" fontAlgn="auto">
              <a:lnSpc>
                <a:spcPts val="3000"/>
              </a:lnSpc>
            </a:pPr>
            <a:r>
              <a:rPr lang="zh-CN" sz="2000">
                <a:solidFill>
                  <a:schemeClr val="tx1"/>
                </a:solidFill>
              </a:rPr>
              <a:t>（</a:t>
            </a:r>
            <a:r>
              <a:rPr lang="en-US" altLang="zh-CN" sz="2000">
                <a:solidFill>
                  <a:schemeClr val="tx1"/>
                </a:solidFill>
              </a:rPr>
              <a:t>1</a:t>
            </a:r>
            <a:r>
              <a:rPr lang="zh-CN" sz="2000">
                <a:solidFill>
                  <a:schemeClr val="tx1"/>
                </a:solidFill>
              </a:rPr>
              <a:t>）不同楼</a:t>
            </a:r>
            <a:r>
              <a:rPr lang="zh-CN" sz="2000">
                <a:solidFill>
                  <a:schemeClr val="tx1"/>
                </a:solidFill>
              </a:rPr>
              <a:t>面类型</a:t>
            </a:r>
            <a:r>
              <a:rPr sz="2000">
                <a:solidFill>
                  <a:schemeClr val="tx1"/>
                </a:solidFill>
              </a:rPr>
              <a:t>墙间楼层水平地震剪力</a:t>
            </a:r>
            <a:r>
              <a:rPr lang="zh-CN" sz="2000">
                <a:solidFill>
                  <a:schemeClr val="tx1"/>
                </a:solidFill>
              </a:rPr>
              <a:t>的分配</a:t>
            </a:r>
            <a:endParaRPr lang="zh-CN" sz="2000">
              <a:solidFill>
                <a:schemeClr val="tx1"/>
              </a:solidFill>
            </a:endParaRPr>
          </a:p>
        </p:txBody>
      </p:sp>
      <p:graphicFrame>
        <p:nvGraphicFramePr>
          <p:cNvPr id="4" name="图示 3"/>
          <p:cNvGraphicFramePr/>
          <p:nvPr/>
        </p:nvGraphicFramePr>
        <p:xfrm>
          <a:off x="1087120" y="3286125"/>
          <a:ext cx="2663825" cy="2446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图片 5" descr="楼面类型参数"/>
          <p:cNvPicPr>
            <a:picLocks noChangeAspect="1"/>
          </p:cNvPicPr>
          <p:nvPr/>
        </p:nvPicPr>
        <p:blipFill>
          <a:blip r:embed="rId7"/>
          <a:stretch>
            <a:fillRect/>
          </a:stretch>
        </p:blipFill>
        <p:spPr>
          <a:xfrm>
            <a:off x="5030470" y="3570605"/>
            <a:ext cx="4149090" cy="187833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参数设置</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grpSp>
        <p:nvGrpSpPr>
          <p:cNvPr id="10" name="组合 9"/>
          <p:cNvGrpSpPr/>
          <p:nvPr/>
        </p:nvGrpSpPr>
        <p:grpSpPr>
          <a:xfrm>
            <a:off x="106045" y="1187450"/>
            <a:ext cx="9468485" cy="4333875"/>
            <a:chOff x="1036" y="2404"/>
            <a:chExt cx="12674" cy="5560"/>
          </a:xfrm>
        </p:grpSpPr>
        <p:pic>
          <p:nvPicPr>
            <p:cNvPr id="3" name="图片 2" descr="刚性楼盖1"/>
            <p:cNvPicPr>
              <a:picLocks noChangeAspect="1"/>
            </p:cNvPicPr>
            <p:nvPr/>
          </p:nvPicPr>
          <p:blipFill>
            <a:blip r:embed="rId1"/>
            <a:stretch>
              <a:fillRect/>
            </a:stretch>
          </p:blipFill>
          <p:spPr>
            <a:xfrm>
              <a:off x="1036" y="2404"/>
              <a:ext cx="12675" cy="3900"/>
            </a:xfrm>
            <a:prstGeom prst="rect">
              <a:avLst/>
            </a:prstGeom>
          </p:spPr>
        </p:pic>
        <p:pic>
          <p:nvPicPr>
            <p:cNvPr id="8" name="图片 7" descr="刚性楼盖2"/>
            <p:cNvPicPr>
              <a:picLocks noChangeAspect="1"/>
            </p:cNvPicPr>
            <p:nvPr/>
          </p:nvPicPr>
          <p:blipFill>
            <a:blip r:embed="rId2"/>
            <a:stretch>
              <a:fillRect/>
            </a:stretch>
          </p:blipFill>
          <p:spPr>
            <a:xfrm>
              <a:off x="2177" y="6060"/>
              <a:ext cx="6240" cy="1905"/>
            </a:xfrm>
            <a:prstGeom prst="rect">
              <a:avLst/>
            </a:prstGeom>
          </p:spPr>
        </p:pic>
      </p:grpSp>
      <p:sp>
        <p:nvSpPr>
          <p:cNvPr id="29" name="左大括号 28"/>
          <p:cNvSpPr/>
          <p:nvPr/>
        </p:nvSpPr>
        <p:spPr>
          <a:xfrm>
            <a:off x="6863080" y="3528695"/>
            <a:ext cx="535305" cy="20218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0" name="文本框 29"/>
          <p:cNvSpPr txBox="1"/>
          <p:nvPr/>
        </p:nvSpPr>
        <p:spPr>
          <a:xfrm>
            <a:off x="6244590" y="4276090"/>
            <a:ext cx="618490" cy="478155"/>
          </a:xfrm>
          <a:prstGeom prst="rect">
            <a:avLst/>
          </a:prstGeom>
          <a:noFill/>
        </p:spPr>
        <p:txBody>
          <a:bodyPr wrap="square" lIns="46990" tIns="46990" rIns="46990" bIns="46990" rtlCol="0">
            <a:spAutoFit/>
          </a:bodyPr>
          <a:p>
            <a:pPr lvl="0" indent="0" fontAlgn="auto">
              <a:lnSpc>
                <a:spcPts val="3000"/>
              </a:lnSpc>
            </a:pPr>
            <a:r>
              <a:rPr lang="en-US" altLang="zh-CN" sz="2400">
                <a:solidFill>
                  <a:schemeClr val="tx1"/>
                </a:solidFill>
              </a:rPr>
              <a:t>Km</a:t>
            </a:r>
            <a:endParaRPr lang="en-US" altLang="zh-CN" sz="2400">
              <a:solidFill>
                <a:schemeClr val="tx1"/>
              </a:solidFill>
            </a:endParaRPr>
          </a:p>
        </p:txBody>
      </p:sp>
      <p:sp>
        <p:nvSpPr>
          <p:cNvPr id="31" name="文本框 30"/>
          <p:cNvSpPr txBox="1"/>
          <p:nvPr/>
        </p:nvSpPr>
        <p:spPr>
          <a:xfrm>
            <a:off x="7501890" y="3297555"/>
            <a:ext cx="1359535" cy="478155"/>
          </a:xfrm>
          <a:prstGeom prst="rect">
            <a:avLst/>
          </a:prstGeom>
          <a:noFill/>
        </p:spPr>
        <p:txBody>
          <a:bodyPr wrap="square" lIns="46990" tIns="46990" rIns="46990" bIns="46990" rtlCol="0">
            <a:spAutoFit/>
          </a:bodyPr>
          <a:p>
            <a:pPr lvl="0" indent="0" fontAlgn="auto">
              <a:lnSpc>
                <a:spcPts val="3000"/>
              </a:lnSpc>
            </a:pPr>
            <a:r>
              <a:rPr lang="zh-CN" altLang="en-US" sz="2400">
                <a:solidFill>
                  <a:schemeClr val="tx1"/>
                </a:solidFill>
              </a:rPr>
              <a:t>规范</a:t>
            </a:r>
            <a:r>
              <a:rPr lang="zh-CN" altLang="en-US" sz="2400">
                <a:solidFill>
                  <a:schemeClr val="tx1"/>
                </a:solidFill>
              </a:rPr>
              <a:t>算法</a:t>
            </a:r>
            <a:endParaRPr lang="zh-CN" altLang="en-US" sz="2400">
              <a:solidFill>
                <a:schemeClr val="tx1"/>
              </a:solidFill>
            </a:endParaRPr>
          </a:p>
        </p:txBody>
      </p:sp>
      <p:sp>
        <p:nvSpPr>
          <p:cNvPr id="32" name="文本框 31"/>
          <p:cNvSpPr txBox="1"/>
          <p:nvPr/>
        </p:nvSpPr>
        <p:spPr>
          <a:xfrm>
            <a:off x="7604760" y="5297805"/>
            <a:ext cx="1903095" cy="478155"/>
          </a:xfrm>
          <a:prstGeom prst="rect">
            <a:avLst/>
          </a:prstGeom>
          <a:noFill/>
        </p:spPr>
        <p:txBody>
          <a:bodyPr wrap="square" lIns="46990" tIns="46990" rIns="46990" bIns="46990" rtlCol="0">
            <a:spAutoFit/>
          </a:bodyPr>
          <a:p>
            <a:pPr lvl="0" indent="0" fontAlgn="auto">
              <a:lnSpc>
                <a:spcPts val="3000"/>
              </a:lnSpc>
            </a:pPr>
            <a:r>
              <a:rPr lang="zh-CN" altLang="en-US" sz="2400">
                <a:solidFill>
                  <a:schemeClr val="tx1"/>
                </a:solidFill>
              </a:rPr>
              <a:t>有限元</a:t>
            </a:r>
            <a:r>
              <a:rPr lang="zh-CN" altLang="en-US" sz="2400">
                <a:solidFill>
                  <a:schemeClr val="tx1"/>
                </a:solidFill>
              </a:rPr>
              <a:t>方法</a:t>
            </a:r>
            <a:endParaRPr lang="zh-CN" altLang="en-US" sz="2400">
              <a:solidFill>
                <a:schemeClr val="tx1"/>
              </a:solidFill>
            </a:endParaRPr>
          </a:p>
        </p:txBody>
      </p:sp>
      <p:pic>
        <p:nvPicPr>
          <p:cNvPr id="37" name="图片 36" descr="有限元计算侧移刚度"/>
          <p:cNvPicPr>
            <a:picLocks noChangeAspect="1"/>
          </p:cNvPicPr>
          <p:nvPr/>
        </p:nvPicPr>
        <p:blipFill>
          <a:blip r:embed="rId3"/>
          <a:stretch>
            <a:fillRect/>
          </a:stretch>
        </p:blipFill>
        <p:spPr>
          <a:xfrm>
            <a:off x="7604760" y="5844540"/>
            <a:ext cx="2581275" cy="361950"/>
          </a:xfrm>
          <a:prstGeom prst="rect">
            <a:avLst/>
          </a:prstGeom>
        </p:spPr>
      </p:pic>
      <p:sp>
        <p:nvSpPr>
          <p:cNvPr id="38" name="文本框 37"/>
          <p:cNvSpPr txBox="1"/>
          <p:nvPr/>
        </p:nvSpPr>
        <p:spPr>
          <a:xfrm>
            <a:off x="7330440" y="3633470"/>
            <a:ext cx="4822825" cy="478155"/>
          </a:xfrm>
          <a:prstGeom prst="rect">
            <a:avLst/>
          </a:prstGeom>
          <a:noFill/>
        </p:spPr>
        <p:txBody>
          <a:bodyPr wrap="square" lIns="46990" tIns="46990" rIns="46990" bIns="46990" rtlCol="0">
            <a:spAutoFit/>
          </a:bodyPr>
          <a:p>
            <a:pPr lvl="0" indent="0" fontAlgn="auto">
              <a:lnSpc>
                <a:spcPts val="3000"/>
              </a:lnSpc>
            </a:pPr>
            <a:r>
              <a:rPr lang="zh-CN" altLang="en-US" sz="1400">
                <a:solidFill>
                  <a:schemeClr val="tx1"/>
                </a:solidFill>
              </a:rPr>
              <a:t>《设置钢筋混凝土构造柱多层砖房抗震技术规程》第</a:t>
            </a:r>
            <a:r>
              <a:rPr lang="en-US" altLang="zh-CN" sz="1400">
                <a:solidFill>
                  <a:schemeClr val="tx1"/>
                </a:solidFill>
              </a:rPr>
              <a:t>4.2.7</a:t>
            </a:r>
            <a:r>
              <a:rPr lang="zh-CN" altLang="en-US" sz="1400">
                <a:solidFill>
                  <a:schemeClr val="tx1"/>
                </a:solidFill>
              </a:rPr>
              <a:t>条</a:t>
            </a:r>
            <a:endParaRPr lang="zh-CN" altLang="en-US" sz="1400">
              <a:solidFill>
                <a:schemeClr val="tx1"/>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参数设置</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pic>
        <p:nvPicPr>
          <p:cNvPr id="2" name="图片 1" descr="柔性楼盖"/>
          <p:cNvPicPr>
            <a:picLocks noChangeAspect="1"/>
          </p:cNvPicPr>
          <p:nvPr/>
        </p:nvPicPr>
        <p:blipFill>
          <a:blip r:embed="rId1"/>
          <a:stretch>
            <a:fillRect/>
          </a:stretch>
        </p:blipFill>
        <p:spPr>
          <a:xfrm>
            <a:off x="704850" y="1043305"/>
            <a:ext cx="10100945" cy="3515360"/>
          </a:xfrm>
          <a:prstGeom prst="rect">
            <a:avLst/>
          </a:prstGeom>
        </p:spPr>
      </p:pic>
      <p:pic>
        <p:nvPicPr>
          <p:cNvPr id="4" name="图片 3" descr="半刚性楼盖"/>
          <p:cNvPicPr>
            <a:picLocks noChangeAspect="1"/>
          </p:cNvPicPr>
          <p:nvPr/>
        </p:nvPicPr>
        <p:blipFill>
          <a:blip r:embed="rId2"/>
          <a:stretch>
            <a:fillRect/>
          </a:stretch>
        </p:blipFill>
        <p:spPr>
          <a:xfrm>
            <a:off x="1311910" y="4683125"/>
            <a:ext cx="8763635" cy="160464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p:nvSpPr>
        <p:spPr>
          <a:xfrm>
            <a:off x="0" y="0"/>
            <a:ext cx="12192000" cy="6858000"/>
          </a:xfrm>
          <a:prstGeom prst="rect">
            <a:avLst/>
          </a:prstGeom>
          <a:gradFill>
            <a:gsLst>
              <a:gs pos="0">
                <a:schemeClr val="accent6">
                  <a:lumMod val="50000"/>
                </a:schemeClr>
              </a:gs>
              <a:gs pos="81000">
                <a:schemeClr val="accent6">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flipH="1">
            <a:off x="309855" y="720722"/>
            <a:ext cx="5091361" cy="5091361"/>
          </a:xfrm>
          <a:prstGeom prst="diamond">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菱形 9"/>
          <p:cNvSpPr/>
          <p:nvPr/>
        </p:nvSpPr>
        <p:spPr>
          <a:xfrm flipH="1">
            <a:off x="706971" y="1117838"/>
            <a:ext cx="4297129" cy="4297129"/>
          </a:xfrm>
          <a:prstGeom prst="diamond">
            <a:avLst/>
          </a:prstGeom>
          <a:noFill/>
          <a:ln>
            <a:solidFill>
              <a:schemeClr val="accent1">
                <a:lumMod val="60000"/>
                <a:lumOff val="40000"/>
              </a:schemeClr>
            </a:solid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菱形 10"/>
          <p:cNvSpPr/>
          <p:nvPr/>
        </p:nvSpPr>
        <p:spPr>
          <a:xfrm flipH="1">
            <a:off x="3662810" y="2205781"/>
            <a:ext cx="2517028" cy="2517028"/>
          </a:xfrm>
          <a:prstGeom prst="diamond">
            <a:avLst/>
          </a:prstGeom>
          <a:solidFill>
            <a:schemeClr val="bg1">
              <a:lumMod val="95000"/>
            </a:schemeClr>
          </a:solidFill>
          <a:ln>
            <a:no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菱形 11"/>
          <p:cNvSpPr/>
          <p:nvPr/>
        </p:nvSpPr>
        <p:spPr>
          <a:xfrm flipH="1">
            <a:off x="3849219" y="2392190"/>
            <a:ext cx="2144210" cy="2144210"/>
          </a:xfrm>
          <a:prstGeom prst="diamond">
            <a:avLst/>
          </a:prstGeom>
          <a:noFill/>
          <a:ln>
            <a:solidFill>
              <a:schemeClr val="accent1">
                <a:lumMod val="60000"/>
                <a:lumOff val="40000"/>
              </a:schemeClr>
            </a:solid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2873750" y="2372139"/>
            <a:ext cx="2160000" cy="216000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0" scaled="1"/>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428838" y="2998304"/>
            <a:ext cx="7409468" cy="894522"/>
            <a:chOff x="4353952" y="2037523"/>
            <a:chExt cx="4981136" cy="404191"/>
          </a:xfrm>
        </p:grpSpPr>
        <p:sp>
          <p:nvSpPr>
            <p:cNvPr id="6" name="文本框 5"/>
            <p:cNvSpPr txBox="1"/>
            <p:nvPr/>
          </p:nvSpPr>
          <p:spPr>
            <a:xfrm>
              <a:off x="4353952" y="2037523"/>
              <a:ext cx="1079440" cy="404191"/>
            </a:xfrm>
            <a:prstGeom prst="roundRect">
              <a:avLst>
                <a:gd name="adj" fmla="val 50000"/>
              </a:avLst>
            </a:prstGeom>
            <a:solidFill>
              <a:srgbClr val="820000"/>
            </a:solidFill>
            <a:ln>
              <a:noFill/>
            </a:ln>
          </p:spPr>
          <p:txBody>
            <a:bodyPr wrap="none" rtlCol="0" anchor="ctr">
              <a:noAutofit/>
            </a:bodyPr>
            <a:lstStyle/>
            <a:p>
              <a:pPr algn="ctr"/>
              <a:r>
                <a:rPr lang="en-US" altLang="zh-CN" sz="5400" dirty="0" smtClean="0">
                  <a:solidFill>
                    <a:schemeClr val="bg1"/>
                  </a:solidFill>
                  <a:latin typeface="Impact" panose="020B0806030902050204" pitchFamily="34" charset="0"/>
                  <a:ea typeface="微软雅黑" panose="020B0503020204020204" pitchFamily="34" charset="-122"/>
                  <a:cs typeface="Segoe UI Light" panose="020B0502040204020203" pitchFamily="34" charset="0"/>
                  <a:sym typeface="+mn-lt"/>
                </a:rPr>
                <a:t>01</a:t>
              </a:r>
              <a:endParaRPr lang="zh-CN" altLang="en-US" sz="5400" dirty="0">
                <a:solidFill>
                  <a:schemeClr val="bg1"/>
                </a:solidFill>
                <a:latin typeface="Impact" panose="020B0806030902050204" pitchFamily="34" charset="0"/>
                <a:ea typeface="微软雅黑" panose="020B0503020204020204" pitchFamily="34" charset="-122"/>
                <a:cs typeface="Segoe UI Light" panose="020B0502040204020203" pitchFamily="34" charset="0"/>
                <a:sym typeface="+mn-lt"/>
              </a:endParaRPr>
            </a:p>
          </p:txBody>
        </p:sp>
        <p:sp>
          <p:nvSpPr>
            <p:cNvPr id="13" name="文本框 12"/>
            <p:cNvSpPr txBox="1"/>
            <p:nvPr/>
          </p:nvSpPr>
          <p:spPr>
            <a:xfrm>
              <a:off x="5556279" y="2037523"/>
              <a:ext cx="3778809" cy="404191"/>
            </a:xfrm>
            <a:prstGeom prst="roundRect">
              <a:avLst>
                <a:gd name="adj" fmla="val 50000"/>
              </a:avLst>
            </a:prstGeom>
            <a:solidFill>
              <a:srgbClr val="820000"/>
            </a:solidFill>
            <a:ln w="28575">
              <a:solidFill>
                <a:schemeClr val="bg1"/>
              </a:solidFill>
            </a:ln>
          </p:spPr>
          <p:txBody>
            <a:bodyPr wrap="none" rtlCol="0" anchor="ctr">
              <a:noAutofit/>
            </a:bodyPr>
            <a:lstStyle/>
            <a:p>
              <a:pPr lvl="0" algn="ctr">
                <a:defRPr/>
              </a:pPr>
              <a:r>
                <a:rPr lang="zh-CN" sz="2400" b="1" dirty="0">
                  <a:ln w="0"/>
                  <a:solidFill>
                    <a:schemeClr val="bg1"/>
                  </a:solidFill>
                  <a:cs typeface="+mn-ea"/>
                  <a:sym typeface="+mn-lt"/>
                </a:rPr>
                <a:t>砌体结构介绍及规范条文解读</a:t>
              </a:r>
              <a:endParaRPr lang="zh-CN" altLang="zh-CN" sz="2400" b="1" dirty="0" smtClean="0">
                <a:ln w="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14" name="KSO_Shape"/>
          <p:cNvSpPr/>
          <p:nvPr/>
        </p:nvSpPr>
        <p:spPr bwMode="auto">
          <a:xfrm>
            <a:off x="6859684" y="1421305"/>
            <a:ext cx="2336244" cy="1293810"/>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参数设置</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5" name="文本框 4"/>
          <p:cNvSpPr txBox="1"/>
          <p:nvPr/>
        </p:nvSpPr>
        <p:spPr>
          <a:xfrm>
            <a:off x="980440" y="1146175"/>
            <a:ext cx="6022340" cy="478155"/>
          </a:xfrm>
          <a:prstGeom prst="rect">
            <a:avLst/>
          </a:prstGeom>
          <a:noFill/>
        </p:spPr>
        <p:txBody>
          <a:bodyPr wrap="square" lIns="46990" tIns="46990" rIns="46990" bIns="46990" rtlCol="0">
            <a:spAutoFit/>
          </a:bodyPr>
          <a:p>
            <a:pPr lvl="0" indent="0" fontAlgn="auto">
              <a:lnSpc>
                <a:spcPts val="3000"/>
              </a:lnSpc>
            </a:pPr>
            <a:r>
              <a:rPr lang="zh-CN" sz="2000">
                <a:solidFill>
                  <a:schemeClr val="tx1"/>
                </a:solidFill>
              </a:rPr>
              <a:t>（</a:t>
            </a:r>
            <a:r>
              <a:rPr lang="en-US" altLang="zh-CN" sz="2000">
                <a:solidFill>
                  <a:schemeClr val="tx1"/>
                </a:solidFill>
              </a:rPr>
              <a:t>2</a:t>
            </a:r>
            <a:r>
              <a:rPr lang="zh-CN" sz="2000">
                <a:solidFill>
                  <a:schemeClr val="tx1"/>
                </a:solidFill>
              </a:rPr>
              <a:t>）</a:t>
            </a:r>
            <a:r>
              <a:rPr sz="2000">
                <a:solidFill>
                  <a:schemeClr val="tx1"/>
                </a:solidFill>
              </a:rPr>
              <a:t>有斜墙时楼层水平地震剪力的分配</a:t>
            </a:r>
            <a:endParaRPr sz="2000">
              <a:solidFill>
                <a:schemeClr val="tx1"/>
              </a:solidFill>
            </a:endParaRPr>
          </a:p>
        </p:txBody>
      </p:sp>
      <p:pic>
        <p:nvPicPr>
          <p:cNvPr id="3" name="图片 2" descr="斜墙剪力规定"/>
          <p:cNvPicPr>
            <a:picLocks noChangeAspect="1"/>
          </p:cNvPicPr>
          <p:nvPr/>
        </p:nvPicPr>
        <p:blipFill>
          <a:blip r:embed="rId1"/>
          <a:stretch>
            <a:fillRect/>
          </a:stretch>
        </p:blipFill>
        <p:spPr>
          <a:xfrm>
            <a:off x="1085850" y="1852295"/>
            <a:ext cx="7905750" cy="695325"/>
          </a:xfrm>
          <a:prstGeom prst="rect">
            <a:avLst/>
          </a:prstGeom>
        </p:spPr>
      </p:pic>
      <p:sp>
        <p:nvSpPr>
          <p:cNvPr id="6" name="文本框 5"/>
          <p:cNvSpPr txBox="1"/>
          <p:nvPr/>
        </p:nvSpPr>
        <p:spPr>
          <a:xfrm>
            <a:off x="974090" y="2748915"/>
            <a:ext cx="10175875" cy="3171825"/>
          </a:xfrm>
          <a:prstGeom prst="rect">
            <a:avLst/>
          </a:prstGeom>
          <a:noFill/>
        </p:spPr>
        <p:txBody>
          <a:bodyPr wrap="square" lIns="46990" tIns="46990" rIns="46990" bIns="46990" rtlCol="0">
            <a:spAutoFit/>
          </a:bodyPr>
          <a:p>
            <a:pPr lvl="0" indent="457200" fontAlgn="auto">
              <a:lnSpc>
                <a:spcPts val="3000"/>
              </a:lnSpc>
            </a:pPr>
            <a:r>
              <a:rPr>
                <a:solidFill>
                  <a:schemeClr val="tx1"/>
                </a:solidFill>
                <a:latin typeface="华文仿宋" panose="02010600040101010101" charset="-122"/>
                <a:ea typeface="华文仿宋" panose="02010600040101010101" charset="-122"/>
                <a:cs typeface="华文仿宋" panose="02010600040101010101" charset="-122"/>
              </a:rPr>
              <a:t>由于砌体结构采用基底剪力法计算水平地震作用，</a:t>
            </a:r>
            <a:r>
              <a:rPr lang="zh-CN">
                <a:solidFill>
                  <a:schemeClr val="tx1"/>
                </a:solidFill>
                <a:latin typeface="华文仿宋" panose="02010600040101010101" charset="-122"/>
                <a:ea typeface="华文仿宋" panose="02010600040101010101" charset="-122"/>
                <a:cs typeface="华文仿宋" panose="02010600040101010101" charset="-122"/>
              </a:rPr>
              <a:t>任</a:t>
            </a:r>
            <a:r>
              <a:rPr>
                <a:solidFill>
                  <a:schemeClr val="tx1"/>
                </a:solidFill>
                <a:latin typeface="华文仿宋" panose="02010600040101010101" charset="-122"/>
                <a:ea typeface="华文仿宋" panose="02010600040101010101" charset="-122"/>
                <a:cs typeface="华文仿宋" panose="02010600040101010101" charset="-122"/>
              </a:rPr>
              <a:t>一方向地震产生的地震作用都是相同的。但是，对于某一特定的墙体，不同方向地震作用时其承受的楼层地震剪力是不同的。</a:t>
            </a:r>
            <a:endParaRPr>
              <a:solidFill>
                <a:schemeClr val="tx1"/>
              </a:solidFill>
              <a:latin typeface="华文仿宋" panose="02010600040101010101" charset="-122"/>
              <a:ea typeface="华文仿宋" panose="02010600040101010101" charset="-122"/>
              <a:cs typeface="华文仿宋" panose="02010600040101010101" charset="-122"/>
            </a:endParaRPr>
          </a:p>
          <a:p>
            <a:pPr lvl="0" indent="457200" algn="l" fontAlgn="auto">
              <a:lnSpc>
                <a:spcPts val="3000"/>
              </a:lnSpc>
              <a:buClrTx/>
              <a:buSzTx/>
              <a:buNone/>
            </a:pPr>
            <a:r>
              <a:rPr lang="zh-CN">
                <a:solidFill>
                  <a:schemeClr val="tx1"/>
                </a:solidFill>
                <a:latin typeface="华文仿宋" panose="02010600040101010101" charset="-122"/>
                <a:ea typeface="华文仿宋" panose="02010600040101010101" charset="-122"/>
                <a:cs typeface="华文仿宋" panose="02010600040101010101" charset="-122"/>
              </a:rPr>
              <a:t>软件</a:t>
            </a:r>
            <a:r>
              <a:rPr>
                <a:solidFill>
                  <a:schemeClr val="tx1"/>
                </a:solidFill>
                <a:latin typeface="华文仿宋" panose="02010600040101010101" charset="-122"/>
                <a:ea typeface="华文仿宋" panose="02010600040101010101" charset="-122"/>
                <a:cs typeface="华文仿宋" panose="02010600040101010101" charset="-122"/>
              </a:rPr>
              <a:t>在计算大片墙分配的地震剪力时，是按楼层大片墙的方向角分组，每个大片墙所承受的地震剪力取所有地震方向（组）中分配至该大片墙地震剪力中的最大值。然后再对大片墙中的各墙段按刚度</a:t>
            </a:r>
            <a:r>
              <a:rPr>
                <a:solidFill>
                  <a:schemeClr val="tx1"/>
                </a:solidFill>
                <a:latin typeface="华文仿宋" panose="02010600040101010101" charset="-122"/>
                <a:ea typeface="华文仿宋" panose="02010600040101010101" charset="-122"/>
                <a:cs typeface="华文仿宋" panose="02010600040101010101" charset="-122"/>
              </a:rPr>
              <a:t>分配地震剪力，进行相应的抗震验算。</a:t>
            </a:r>
            <a:endParaRPr>
              <a:solidFill>
                <a:schemeClr val="tx1"/>
              </a:solidFill>
              <a:latin typeface="华文仿宋" panose="02010600040101010101" charset="-122"/>
              <a:ea typeface="华文仿宋" panose="02010600040101010101" charset="-122"/>
              <a:cs typeface="华文仿宋" panose="02010600040101010101" charset="-122"/>
            </a:endParaRPr>
          </a:p>
          <a:p>
            <a:pPr lvl="0" indent="457200" algn="l" fontAlgn="auto">
              <a:lnSpc>
                <a:spcPts val="3000"/>
              </a:lnSpc>
              <a:buClrTx/>
              <a:buSzTx/>
              <a:buNone/>
            </a:pPr>
            <a:r>
              <a:rPr>
                <a:solidFill>
                  <a:schemeClr val="tx1"/>
                </a:solidFill>
                <a:latin typeface="华文仿宋" panose="02010600040101010101" charset="-122"/>
                <a:ea typeface="华文仿宋" panose="02010600040101010101" charset="-122"/>
                <a:cs typeface="华文仿宋" panose="02010600040101010101" charset="-122"/>
              </a:rPr>
              <a:t>当</a:t>
            </a:r>
            <a:r>
              <a:rPr>
                <a:latin typeface="华文仿宋" panose="02010600040101010101" charset="-122"/>
                <a:ea typeface="华文仿宋" panose="02010600040101010101" charset="-122"/>
                <a:cs typeface="华文仿宋" panose="02010600040101010101" charset="-122"/>
                <a:sym typeface="+mn-ea"/>
              </a:rPr>
              <a:t>地震</a:t>
            </a:r>
            <a:r>
              <a:rPr>
                <a:solidFill>
                  <a:schemeClr val="tx1"/>
                </a:solidFill>
                <a:latin typeface="华文仿宋" panose="02010600040101010101" charset="-122"/>
                <a:ea typeface="华文仿宋" panose="02010600040101010101" charset="-122"/>
                <a:cs typeface="华文仿宋" panose="02010600040101010101" charset="-122"/>
              </a:rPr>
              <a:t>沿</a:t>
            </a:r>
            <a:r>
              <a:rPr lang="zh-CN">
                <a:solidFill>
                  <a:schemeClr val="tx1"/>
                </a:solidFill>
                <a:latin typeface="华文仿宋" panose="02010600040101010101" charset="-122"/>
                <a:ea typeface="华文仿宋" panose="02010600040101010101" charset="-122"/>
                <a:cs typeface="华文仿宋" panose="02010600040101010101" charset="-122"/>
              </a:rPr>
              <a:t>结构</a:t>
            </a:r>
            <a:r>
              <a:rPr>
                <a:solidFill>
                  <a:schemeClr val="tx1"/>
                </a:solidFill>
                <a:latin typeface="华文仿宋" panose="02010600040101010101" charset="-122"/>
                <a:ea typeface="华文仿宋" panose="02010600040101010101" charset="-122"/>
                <a:cs typeface="华文仿宋" panose="02010600040101010101" charset="-122"/>
              </a:rPr>
              <a:t>某一墙方向时，该方向墙体承担的地震剪力比结构沿任何其它方向地震时承担的地震剪力都要大。所以，墙体仅需对与自身方向一致的地震作用进行抗震验算。</a:t>
            </a:r>
            <a:r>
              <a:rPr lang="zh-CN">
                <a:solidFill>
                  <a:schemeClr val="tx1"/>
                </a:solidFill>
                <a:latin typeface="华文仿宋" panose="02010600040101010101" charset="-122"/>
                <a:ea typeface="华文仿宋" panose="02010600040101010101" charset="-122"/>
                <a:cs typeface="华文仿宋" panose="02010600040101010101" charset="-122"/>
              </a:rPr>
              <a:t>结果</a:t>
            </a:r>
            <a:r>
              <a:rPr>
                <a:solidFill>
                  <a:schemeClr val="tx1"/>
                </a:solidFill>
                <a:latin typeface="华文仿宋" panose="02010600040101010101" charset="-122"/>
                <a:ea typeface="华文仿宋" panose="02010600040101010101" charset="-122"/>
                <a:cs typeface="华文仿宋" panose="02010600040101010101" charset="-122"/>
              </a:rPr>
              <a:t>中输出的某一方向大片墙地震剪力就是沿该大片墙方向地震时，该大片墙所承担的地震剪力。</a:t>
            </a:r>
            <a:endParaRPr>
              <a:solidFill>
                <a:schemeClr val="tx1"/>
              </a:solidFill>
              <a:latin typeface="华文仿宋" panose="02010600040101010101" charset="-122"/>
              <a:ea typeface="华文仿宋" panose="02010600040101010101" charset="-122"/>
              <a:cs typeface="华文仿宋" panose="0201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参数设置</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7" name="文本框 6"/>
          <p:cNvSpPr txBox="1"/>
          <p:nvPr/>
        </p:nvSpPr>
        <p:spPr>
          <a:xfrm>
            <a:off x="464820" y="909955"/>
            <a:ext cx="11727180" cy="478155"/>
          </a:xfrm>
          <a:prstGeom prst="rect">
            <a:avLst/>
          </a:prstGeom>
          <a:noFill/>
        </p:spPr>
        <p:txBody>
          <a:bodyPr wrap="square" lIns="46990" tIns="46990" rIns="46990" bIns="46990" rtlCol="0">
            <a:spAutoFit/>
          </a:bodyPr>
          <a:p>
            <a:pPr lvl="0" indent="0" fontAlgn="auto">
              <a:lnSpc>
                <a:spcPts val="3000"/>
              </a:lnSpc>
            </a:pPr>
            <a:r>
              <a:rPr lang="en-US" altLang="zh-CN" sz="2400">
                <a:solidFill>
                  <a:schemeClr val="tx1"/>
                </a:solidFill>
              </a:rPr>
              <a:t>3</a:t>
            </a:r>
            <a:r>
              <a:rPr lang="zh-CN" altLang="en-US" sz="2400">
                <a:solidFill>
                  <a:schemeClr val="tx1"/>
                </a:solidFill>
              </a:rPr>
              <a:t>、</a:t>
            </a:r>
            <a:r>
              <a:rPr lang="zh-CN" sz="2400">
                <a:solidFill>
                  <a:schemeClr val="tx1"/>
                </a:solidFill>
              </a:rPr>
              <a:t>混凝土与砌体弹性模量比</a:t>
            </a:r>
            <a:endParaRPr lang="zh-CN" sz="2400">
              <a:solidFill>
                <a:schemeClr val="tx1"/>
              </a:solidFill>
            </a:endParaRPr>
          </a:p>
        </p:txBody>
      </p:sp>
      <p:sp>
        <p:nvSpPr>
          <p:cNvPr id="5" name="文本框 4"/>
          <p:cNvSpPr txBox="1"/>
          <p:nvPr/>
        </p:nvSpPr>
        <p:spPr>
          <a:xfrm>
            <a:off x="1087120" y="1755140"/>
            <a:ext cx="9298940" cy="5095240"/>
          </a:xfrm>
          <a:prstGeom prst="rect">
            <a:avLst/>
          </a:prstGeom>
          <a:noFill/>
        </p:spPr>
        <p:txBody>
          <a:bodyPr wrap="square" lIns="46990" tIns="46990" rIns="46990" bIns="46990" rtlCol="0">
            <a:spAutoFit/>
          </a:bodyPr>
          <a:p>
            <a:pPr lvl="0" indent="457200" fontAlgn="auto">
              <a:lnSpc>
                <a:spcPts val="3000"/>
              </a:lnSpc>
            </a:pPr>
            <a:r>
              <a:rPr lang="zh-CN" sz="2000">
                <a:solidFill>
                  <a:schemeClr val="tx1"/>
                </a:solidFill>
                <a:latin typeface="华文仿宋" panose="02010600040101010101" charset="-122"/>
                <a:ea typeface="华文仿宋" panose="02010600040101010101" charset="-122"/>
                <a:cs typeface="华文仿宋" panose="02010600040101010101" charset="-122"/>
              </a:rPr>
              <a:t>该参数用于含有混凝</a:t>
            </a:r>
            <a:r>
              <a:rPr lang="zh-CN" sz="2000">
                <a:solidFill>
                  <a:schemeClr val="tx1"/>
                </a:solidFill>
                <a:latin typeface="华文仿宋" panose="02010600040101010101" charset="-122"/>
                <a:ea typeface="华文仿宋" panose="02010600040101010101" charset="-122"/>
                <a:cs typeface="华文仿宋" panose="02010600040101010101" charset="-122"/>
              </a:rPr>
              <a:t>土墙的组合砌体的分析计算中， 当对混凝士墙和砌体墙进行剪力分配时，软件通过该参数来计算混凝土墙和砌体墙间的相对侧向刚度比，从而进行剪力分配。</a:t>
            </a:r>
            <a:endParaRPr lang="zh-CN" sz="2000">
              <a:solidFill>
                <a:schemeClr val="tx1"/>
              </a:solidFill>
              <a:latin typeface="华文仿宋" panose="02010600040101010101" charset="-122"/>
              <a:ea typeface="华文仿宋" panose="02010600040101010101" charset="-122"/>
              <a:cs typeface="华文仿宋" panose="02010600040101010101" charset="-122"/>
            </a:endParaRPr>
          </a:p>
          <a:p>
            <a:pPr lvl="0" indent="457200" fontAlgn="auto">
              <a:lnSpc>
                <a:spcPts val="3000"/>
              </a:lnSpc>
            </a:pPr>
            <a:endParaRPr lang="zh-CN" sz="2000">
              <a:solidFill>
                <a:schemeClr val="tx1"/>
              </a:solidFill>
              <a:latin typeface="华文仿宋" panose="02010600040101010101" charset="-122"/>
              <a:ea typeface="华文仿宋" panose="02010600040101010101" charset="-122"/>
              <a:cs typeface="华文仿宋" panose="02010600040101010101" charset="-122"/>
            </a:endParaRPr>
          </a:p>
          <a:p>
            <a:pPr lvl="0" indent="457200" fontAlgn="auto">
              <a:lnSpc>
                <a:spcPts val="3000"/>
              </a:lnSpc>
            </a:pPr>
            <a:endParaRPr lang="zh-CN" sz="2000">
              <a:solidFill>
                <a:schemeClr val="tx1"/>
              </a:solidFill>
              <a:latin typeface="华文仿宋" panose="02010600040101010101" charset="-122"/>
              <a:ea typeface="华文仿宋" panose="02010600040101010101" charset="-122"/>
              <a:cs typeface="华文仿宋" panose="02010600040101010101" charset="-122"/>
            </a:endParaRPr>
          </a:p>
          <a:p>
            <a:pPr lvl="0" indent="457200" fontAlgn="auto">
              <a:lnSpc>
                <a:spcPts val="3000"/>
              </a:lnSpc>
            </a:pPr>
            <a:endParaRPr lang="zh-CN" sz="2000">
              <a:solidFill>
                <a:schemeClr val="tx1"/>
              </a:solidFill>
              <a:latin typeface="华文仿宋" panose="02010600040101010101" charset="-122"/>
              <a:ea typeface="华文仿宋" panose="02010600040101010101" charset="-122"/>
              <a:cs typeface="华文仿宋" panose="02010600040101010101" charset="-122"/>
            </a:endParaRPr>
          </a:p>
          <a:p>
            <a:pPr lvl="0" indent="457200" fontAlgn="auto">
              <a:lnSpc>
                <a:spcPts val="3000"/>
              </a:lnSpc>
            </a:pPr>
            <a:endParaRPr lang="zh-CN" sz="2000">
              <a:solidFill>
                <a:schemeClr val="tx1"/>
              </a:solidFill>
              <a:latin typeface="华文仿宋" panose="02010600040101010101" charset="-122"/>
              <a:ea typeface="华文仿宋" panose="02010600040101010101" charset="-122"/>
              <a:cs typeface="华文仿宋" panose="02010600040101010101" charset="-122"/>
            </a:endParaRPr>
          </a:p>
          <a:p>
            <a:pPr lvl="0" indent="457200" fontAlgn="auto">
              <a:lnSpc>
                <a:spcPts val="3000"/>
              </a:lnSpc>
            </a:pPr>
            <a:endParaRPr lang="zh-CN" sz="2000">
              <a:solidFill>
                <a:schemeClr val="tx1"/>
              </a:solidFill>
              <a:latin typeface="华文仿宋" panose="02010600040101010101" charset="-122"/>
              <a:ea typeface="华文仿宋" panose="02010600040101010101" charset="-122"/>
              <a:cs typeface="华文仿宋" panose="02010600040101010101" charset="-122"/>
            </a:endParaRPr>
          </a:p>
          <a:p>
            <a:pPr lvl="0" indent="457200" fontAlgn="auto">
              <a:lnSpc>
                <a:spcPts val="3000"/>
              </a:lnSpc>
            </a:pPr>
            <a:endParaRPr lang="zh-CN" sz="2000">
              <a:solidFill>
                <a:schemeClr val="tx1"/>
              </a:solidFill>
              <a:latin typeface="华文仿宋" panose="02010600040101010101" charset="-122"/>
              <a:ea typeface="华文仿宋" panose="02010600040101010101" charset="-122"/>
              <a:cs typeface="华文仿宋" panose="02010600040101010101" charset="-122"/>
            </a:endParaRPr>
          </a:p>
          <a:p>
            <a:pPr lvl="0" indent="457200" fontAlgn="auto">
              <a:lnSpc>
                <a:spcPts val="3000"/>
              </a:lnSpc>
            </a:pPr>
            <a:endParaRPr lang="zh-CN" sz="2000">
              <a:solidFill>
                <a:schemeClr val="tx1"/>
              </a:solidFill>
              <a:latin typeface="华文仿宋" panose="02010600040101010101" charset="-122"/>
              <a:ea typeface="华文仿宋" panose="02010600040101010101" charset="-122"/>
              <a:cs typeface="华文仿宋" panose="02010600040101010101" charset="-122"/>
            </a:endParaRPr>
          </a:p>
          <a:p>
            <a:pPr lvl="0" indent="457200" fontAlgn="auto">
              <a:lnSpc>
                <a:spcPts val="3000"/>
              </a:lnSpc>
            </a:pPr>
            <a:endParaRPr lang="zh-CN" sz="2000">
              <a:solidFill>
                <a:schemeClr val="tx1"/>
              </a:solidFill>
              <a:latin typeface="华文仿宋" panose="02010600040101010101" charset="-122"/>
              <a:ea typeface="华文仿宋" panose="02010600040101010101" charset="-122"/>
              <a:cs typeface="华文仿宋" panose="02010600040101010101" charset="-122"/>
            </a:endParaRPr>
          </a:p>
          <a:p>
            <a:pPr lvl="0" indent="457200" fontAlgn="auto">
              <a:lnSpc>
                <a:spcPts val="3000"/>
              </a:lnSpc>
            </a:pPr>
            <a:r>
              <a:rPr lang="zh-CN" sz="2000">
                <a:solidFill>
                  <a:schemeClr val="tx1"/>
                </a:solidFill>
                <a:latin typeface="华文仿宋" panose="02010600040101010101" charset="-122"/>
                <a:ea typeface="华文仿宋" panose="02010600040101010101" charset="-122"/>
                <a:cs typeface="华文仿宋" panose="02010600040101010101" charset="-122"/>
              </a:rPr>
              <a:t>软件在计算砌体侧向刚度时，取砌体弹性模量为1;在计算砼墙侧向刚度时，取砼弹性模量为实际砼弹性模量与实际砌体弹性模量之比并乘以折减系数。</a:t>
            </a:r>
            <a:endParaRPr lang="zh-CN" sz="2000">
              <a:solidFill>
                <a:schemeClr val="tx1"/>
              </a:solidFill>
              <a:latin typeface="华文仿宋" panose="02010600040101010101" charset="-122"/>
              <a:ea typeface="华文仿宋" panose="02010600040101010101" charset="-122"/>
              <a:cs typeface="华文仿宋" panose="02010600040101010101" charset="-122"/>
            </a:endParaRPr>
          </a:p>
        </p:txBody>
      </p:sp>
      <p:pic>
        <p:nvPicPr>
          <p:cNvPr id="3" name="图片 2" descr="弹性模量比"/>
          <p:cNvPicPr>
            <a:picLocks noChangeAspect="1"/>
          </p:cNvPicPr>
          <p:nvPr/>
        </p:nvPicPr>
        <p:blipFill>
          <a:blip r:embed="rId1"/>
          <a:stretch>
            <a:fillRect/>
          </a:stretch>
        </p:blipFill>
        <p:spPr>
          <a:xfrm>
            <a:off x="1087120" y="1381125"/>
            <a:ext cx="3676650" cy="371475"/>
          </a:xfrm>
          <a:prstGeom prst="rect">
            <a:avLst/>
          </a:prstGeom>
        </p:spPr>
      </p:pic>
      <p:pic>
        <p:nvPicPr>
          <p:cNvPr id="8" name="图片 7" descr="弹性模量比公式"/>
          <p:cNvPicPr>
            <a:picLocks noChangeAspect="1"/>
          </p:cNvPicPr>
          <p:nvPr/>
        </p:nvPicPr>
        <p:blipFill>
          <a:blip r:embed="rId2"/>
          <a:stretch>
            <a:fillRect/>
          </a:stretch>
        </p:blipFill>
        <p:spPr>
          <a:xfrm>
            <a:off x="931545" y="2891790"/>
            <a:ext cx="7905750" cy="314325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参数设置</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7" name="文本框 6"/>
          <p:cNvSpPr txBox="1"/>
          <p:nvPr/>
        </p:nvSpPr>
        <p:spPr>
          <a:xfrm>
            <a:off x="464820" y="909955"/>
            <a:ext cx="11727180" cy="478155"/>
          </a:xfrm>
          <a:prstGeom prst="rect">
            <a:avLst/>
          </a:prstGeom>
          <a:noFill/>
        </p:spPr>
        <p:txBody>
          <a:bodyPr wrap="square" lIns="46990" tIns="46990" rIns="46990" bIns="46990" rtlCol="0">
            <a:spAutoFit/>
          </a:bodyPr>
          <a:p>
            <a:pPr lvl="0" indent="0" fontAlgn="auto">
              <a:lnSpc>
                <a:spcPts val="3000"/>
              </a:lnSpc>
            </a:pPr>
            <a:r>
              <a:rPr lang="en-US" altLang="zh-CN" sz="2400">
                <a:solidFill>
                  <a:schemeClr val="tx1"/>
                </a:solidFill>
              </a:rPr>
              <a:t>4</a:t>
            </a:r>
            <a:r>
              <a:rPr lang="zh-CN" altLang="en-US" sz="2400">
                <a:solidFill>
                  <a:schemeClr val="tx1"/>
                </a:solidFill>
              </a:rPr>
              <a:t>、托梁上部荷载确定</a:t>
            </a:r>
            <a:r>
              <a:rPr lang="zh-CN" altLang="en-US" sz="2400">
                <a:solidFill>
                  <a:schemeClr val="tx1"/>
                </a:solidFill>
              </a:rPr>
              <a:t>方法</a:t>
            </a:r>
            <a:endParaRPr lang="zh-CN" altLang="en-US" sz="2400">
              <a:solidFill>
                <a:schemeClr val="tx1"/>
              </a:solidFill>
            </a:endParaRPr>
          </a:p>
        </p:txBody>
      </p:sp>
      <p:sp>
        <p:nvSpPr>
          <p:cNvPr id="5" name="文本框 4"/>
          <p:cNvSpPr txBox="1"/>
          <p:nvPr/>
        </p:nvSpPr>
        <p:spPr>
          <a:xfrm>
            <a:off x="1087120" y="3319780"/>
            <a:ext cx="9298940" cy="2402205"/>
          </a:xfrm>
          <a:prstGeom prst="rect">
            <a:avLst/>
          </a:prstGeom>
          <a:noFill/>
        </p:spPr>
        <p:txBody>
          <a:bodyPr wrap="square" lIns="46990" tIns="46990" rIns="46990" bIns="46990" rtlCol="0">
            <a:spAutoFit/>
          </a:bodyPr>
          <a:p>
            <a:pPr lvl="0" indent="457200" fontAlgn="auto">
              <a:lnSpc>
                <a:spcPts val="3000"/>
              </a:lnSpc>
            </a:pPr>
            <a:r>
              <a:rPr lang="zh-CN" sz="2000">
                <a:solidFill>
                  <a:schemeClr val="tx1"/>
                </a:solidFill>
                <a:latin typeface="华文仿宋" panose="02010600040101010101" charset="-122"/>
                <a:ea typeface="华文仿宋" panose="02010600040101010101" charset="-122"/>
                <a:cs typeface="华文仿宋" panose="02010600040101010101" charset="-122"/>
              </a:rPr>
              <a:t>当勾选该参数时，软件首先按墙梁理论计算出托墙梁在竖向荷载作用下的跨中弯矩、梁端弯矩和梁端剪力，然后再由这些内力反算出直接作用在托梁上的等效荷载。</a:t>
            </a:r>
            <a:endParaRPr lang="zh-CN" sz="2000">
              <a:solidFill>
                <a:schemeClr val="tx1"/>
              </a:solidFill>
              <a:latin typeface="华文仿宋" panose="02010600040101010101" charset="-122"/>
              <a:ea typeface="华文仿宋" panose="02010600040101010101" charset="-122"/>
              <a:cs typeface="华文仿宋" panose="02010600040101010101" charset="-122"/>
            </a:endParaRPr>
          </a:p>
          <a:p>
            <a:pPr lvl="0" indent="457200" fontAlgn="auto">
              <a:lnSpc>
                <a:spcPts val="3000"/>
              </a:lnSpc>
            </a:pPr>
            <a:r>
              <a:rPr lang="zh-CN" sz="2000">
                <a:solidFill>
                  <a:schemeClr val="tx1"/>
                </a:solidFill>
                <a:latin typeface="华文仿宋" panose="02010600040101010101" charset="-122"/>
                <a:ea typeface="华文仿宋" panose="02010600040101010101" charset="-122"/>
                <a:cs typeface="华文仿宋" panose="02010600040101010101" charset="-122"/>
              </a:rPr>
              <a:t>如果同时勾选了"按规范方法确定托梁上部荷载"和</a:t>
            </a:r>
            <a:r>
              <a:rPr lang="en-US" altLang="zh-CN" sz="2000">
                <a:solidFill>
                  <a:schemeClr val="tx1"/>
                </a:solidFill>
                <a:latin typeface="华文仿宋" panose="02010600040101010101" charset="-122"/>
                <a:ea typeface="华文仿宋" panose="02010600040101010101" charset="-122"/>
                <a:cs typeface="华文仿宋" panose="02010600040101010101" charset="-122"/>
              </a:rPr>
              <a:t>“</a:t>
            </a:r>
            <a:r>
              <a:rPr lang="zh-CN" altLang="en-US" sz="2000">
                <a:solidFill>
                  <a:schemeClr val="tx1"/>
                </a:solidFill>
                <a:latin typeface="华文仿宋" panose="02010600040101010101" charset="-122"/>
                <a:ea typeface="华文仿宋" panose="02010600040101010101" charset="-122"/>
                <a:cs typeface="华文仿宋" panose="02010600040101010101" charset="-122"/>
              </a:rPr>
              <a:t>按经验考虑上部荷载折减</a:t>
            </a:r>
            <a:r>
              <a:rPr lang="en-US" altLang="zh-CN" sz="2000">
                <a:solidFill>
                  <a:schemeClr val="tx1"/>
                </a:solidFill>
                <a:latin typeface="华文仿宋" panose="02010600040101010101" charset="-122"/>
                <a:ea typeface="华文仿宋" panose="02010600040101010101" charset="-122"/>
                <a:cs typeface="华文仿宋" panose="02010600040101010101" charset="-122"/>
              </a:rPr>
              <a:t>”</a:t>
            </a:r>
            <a:r>
              <a:rPr lang="zh-CN" sz="2000">
                <a:solidFill>
                  <a:schemeClr val="tx1"/>
                </a:solidFill>
                <a:latin typeface="华文仿宋" panose="02010600040101010101" charset="-122"/>
                <a:ea typeface="华文仿宋" panose="02010600040101010101" charset="-122"/>
                <a:cs typeface="华文仿宋" panose="02010600040101010101" charset="-122"/>
              </a:rPr>
              <a:t>，软件计算托梁上部荷载时，对满足砌体规范表7.3.2要求墙梁的上部荷载用等效荷载替代，对不满足砌体规范表7.3.2墙梁要求的上部荷载乘以经验折减系数。</a:t>
            </a:r>
            <a:endParaRPr lang="zh-CN" sz="2000">
              <a:solidFill>
                <a:schemeClr val="tx1"/>
              </a:solidFill>
              <a:latin typeface="华文仿宋" panose="02010600040101010101" charset="-122"/>
              <a:ea typeface="华文仿宋" panose="02010600040101010101" charset="-122"/>
              <a:cs typeface="华文仿宋" panose="02010600040101010101" charset="-122"/>
            </a:endParaRPr>
          </a:p>
        </p:txBody>
      </p:sp>
      <p:pic>
        <p:nvPicPr>
          <p:cNvPr id="2" name="图片 1" descr="托梁上部荷载"/>
          <p:cNvPicPr>
            <a:picLocks noChangeAspect="1"/>
          </p:cNvPicPr>
          <p:nvPr/>
        </p:nvPicPr>
        <p:blipFill>
          <a:blip r:embed="rId1"/>
          <a:stretch>
            <a:fillRect/>
          </a:stretch>
        </p:blipFill>
        <p:spPr>
          <a:xfrm>
            <a:off x="1087120" y="1551305"/>
            <a:ext cx="2967990" cy="152019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四、单构件特殊</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pic>
        <p:nvPicPr>
          <p:cNvPr id="2" name="图片 1" descr="属性设置2"/>
          <p:cNvPicPr>
            <a:picLocks noChangeAspect="1"/>
          </p:cNvPicPr>
          <p:nvPr/>
        </p:nvPicPr>
        <p:blipFill>
          <a:blip r:embed="rId1"/>
          <a:stretch>
            <a:fillRect/>
          </a:stretch>
        </p:blipFill>
        <p:spPr>
          <a:xfrm>
            <a:off x="2603500" y="1229360"/>
            <a:ext cx="1997710" cy="993140"/>
          </a:xfrm>
          <a:prstGeom prst="rect">
            <a:avLst/>
          </a:prstGeom>
        </p:spPr>
      </p:pic>
      <p:pic>
        <p:nvPicPr>
          <p:cNvPr id="4" name="图片 3" descr="承重墙定义"/>
          <p:cNvPicPr>
            <a:picLocks noChangeAspect="1"/>
          </p:cNvPicPr>
          <p:nvPr/>
        </p:nvPicPr>
        <p:blipFill>
          <a:blip r:embed="rId2"/>
          <a:stretch>
            <a:fillRect/>
          </a:stretch>
        </p:blipFill>
        <p:spPr>
          <a:xfrm>
            <a:off x="657860" y="3015615"/>
            <a:ext cx="1568450" cy="1003300"/>
          </a:xfrm>
          <a:prstGeom prst="rect">
            <a:avLst/>
          </a:prstGeom>
        </p:spPr>
      </p:pic>
      <p:pic>
        <p:nvPicPr>
          <p:cNvPr id="6" name="图片 5" descr="纵横墙定义"/>
          <p:cNvPicPr>
            <a:picLocks noChangeAspect="1"/>
          </p:cNvPicPr>
          <p:nvPr/>
        </p:nvPicPr>
        <p:blipFill>
          <a:blip r:embed="rId3"/>
          <a:stretch>
            <a:fillRect/>
          </a:stretch>
        </p:blipFill>
        <p:spPr>
          <a:xfrm>
            <a:off x="3574415" y="3005455"/>
            <a:ext cx="1568450" cy="1003300"/>
          </a:xfrm>
          <a:prstGeom prst="rect">
            <a:avLst/>
          </a:prstGeom>
        </p:spPr>
      </p:pic>
      <p:sp>
        <p:nvSpPr>
          <p:cNvPr id="30" name="矩形标注 29"/>
          <p:cNvSpPr/>
          <p:nvPr/>
        </p:nvSpPr>
        <p:spPr>
          <a:xfrm>
            <a:off x="2592705" y="1162685"/>
            <a:ext cx="549910" cy="912495"/>
          </a:xfrm>
          <a:prstGeom prst="wedgeRectCallout">
            <a:avLst>
              <a:gd name="adj1" fmla="val -112500"/>
              <a:gd name="adj2" fmla="val 14521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标注 30"/>
          <p:cNvSpPr/>
          <p:nvPr/>
        </p:nvSpPr>
        <p:spPr>
          <a:xfrm>
            <a:off x="3142615" y="1152525"/>
            <a:ext cx="549910" cy="912495"/>
          </a:xfrm>
          <a:prstGeom prst="wedgeRectCallout">
            <a:avLst>
              <a:gd name="adj1" fmla="val 95833"/>
              <a:gd name="adj2" fmla="val 14398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2" name="图片 31" descr="承重墙判断"/>
          <p:cNvPicPr>
            <a:picLocks noChangeAspect="1"/>
          </p:cNvPicPr>
          <p:nvPr/>
        </p:nvPicPr>
        <p:blipFill>
          <a:blip r:embed="rId4"/>
          <a:stretch>
            <a:fillRect/>
          </a:stretch>
        </p:blipFill>
        <p:spPr>
          <a:xfrm>
            <a:off x="895350" y="4789805"/>
            <a:ext cx="8096250" cy="1400175"/>
          </a:xfrm>
          <a:prstGeom prst="rect">
            <a:avLst/>
          </a:prstGeom>
          <a:ln>
            <a:solidFill>
              <a:schemeClr val="accent1">
                <a:lumMod val="60000"/>
                <a:lumOff val="40000"/>
              </a:schemeClr>
            </a:solidFill>
          </a:ln>
        </p:spPr>
      </p:pic>
      <p:sp>
        <p:nvSpPr>
          <p:cNvPr id="37" name="下箭头 36"/>
          <p:cNvSpPr/>
          <p:nvPr/>
        </p:nvSpPr>
        <p:spPr>
          <a:xfrm>
            <a:off x="1350645" y="4099560"/>
            <a:ext cx="254000" cy="5892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文本框 38"/>
          <p:cNvSpPr txBox="1"/>
          <p:nvPr/>
        </p:nvSpPr>
        <p:spPr>
          <a:xfrm>
            <a:off x="6205855" y="1162685"/>
            <a:ext cx="5451475" cy="3171825"/>
          </a:xfrm>
          <a:prstGeom prst="rect">
            <a:avLst/>
          </a:prstGeom>
          <a:noFill/>
          <a:ln>
            <a:solidFill>
              <a:schemeClr val="accent1">
                <a:lumMod val="60000"/>
                <a:lumOff val="40000"/>
              </a:schemeClr>
            </a:solidFill>
          </a:ln>
        </p:spPr>
        <p:txBody>
          <a:bodyPr wrap="square" lIns="46990" tIns="46990" rIns="46990" bIns="46990" rtlCol="0">
            <a:spAutoFit/>
          </a:bodyPr>
          <a:p>
            <a:pPr lvl="0" indent="457200" fontAlgn="auto">
              <a:lnSpc>
                <a:spcPts val="3000"/>
              </a:lnSpc>
            </a:pPr>
            <a:r>
              <a:rPr>
                <a:solidFill>
                  <a:schemeClr val="tx1"/>
                </a:solidFill>
                <a:latin typeface="华文仿宋" panose="02010600040101010101" charset="-122"/>
                <a:ea typeface="华文仿宋" panose="02010600040101010101" charset="-122"/>
                <a:cs typeface="华文仿宋" panose="02010600040101010101" charset="-122"/>
              </a:rPr>
              <a:t>墙体为纵横还是横墙，主要影响中部构造柱横截面面积限值取值， 参见《砌体规范》表10.2.2条。目前程序未区分内外纵墙，内外纵墙均按纵墙设计。</a:t>
            </a:r>
            <a:endParaRPr>
              <a:solidFill>
                <a:schemeClr val="tx1"/>
              </a:solidFill>
              <a:latin typeface="华文仿宋" panose="02010600040101010101" charset="-122"/>
              <a:ea typeface="华文仿宋" panose="02010600040101010101" charset="-122"/>
              <a:cs typeface="华文仿宋" panose="02010600040101010101" charset="-122"/>
            </a:endParaRPr>
          </a:p>
          <a:p>
            <a:pPr lvl="0" indent="457200" fontAlgn="auto">
              <a:lnSpc>
                <a:spcPts val="3000"/>
              </a:lnSpc>
            </a:pPr>
            <a:r>
              <a:rPr>
                <a:solidFill>
                  <a:schemeClr val="tx1"/>
                </a:solidFill>
                <a:latin typeface="华文仿宋" panose="02010600040101010101" charset="-122"/>
                <a:ea typeface="华文仿宋" panose="02010600040101010101" charset="-122"/>
                <a:cs typeface="华文仿宋" panose="02010600040101010101" charset="-122"/>
              </a:rPr>
              <a:t>程序对于规则平面与X轴的夹角大于 45°的墙，判定为横墙;与X轴的夹角小于等于 45°的墙，判定为纵墙;用户在设计过程中，可根据工程实际墙的开洞率区分纵横墙，并自行对程序判断的结果进行人工修改调整。</a:t>
            </a:r>
            <a:endParaRPr>
              <a:solidFill>
                <a:schemeClr val="tx1"/>
              </a:solidFill>
              <a:latin typeface="华文仿宋" panose="02010600040101010101" charset="-122"/>
              <a:ea typeface="华文仿宋" panose="02010600040101010101" charset="-122"/>
              <a:cs typeface="华文仿宋" panose="02010600040101010101" charset="-122"/>
            </a:endParaRPr>
          </a:p>
        </p:txBody>
      </p:sp>
      <p:sp>
        <p:nvSpPr>
          <p:cNvPr id="41" name="下箭头 40"/>
          <p:cNvSpPr/>
          <p:nvPr/>
        </p:nvSpPr>
        <p:spPr>
          <a:xfrm rot="16200000">
            <a:off x="5552440" y="3222625"/>
            <a:ext cx="254000" cy="5892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0" grpId="0" animBg="1"/>
      <p:bldP spid="31" grpId="0" animBg="1"/>
      <p:bldP spid="41" grpId="0" animBg="1"/>
      <p:bldP spid="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四、单构件特殊</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pic>
        <p:nvPicPr>
          <p:cNvPr id="2" name="图片 1" descr="属性设置2"/>
          <p:cNvPicPr>
            <a:picLocks noChangeAspect="1"/>
          </p:cNvPicPr>
          <p:nvPr/>
        </p:nvPicPr>
        <p:blipFill>
          <a:blip r:embed="rId1"/>
          <a:stretch>
            <a:fillRect/>
          </a:stretch>
        </p:blipFill>
        <p:spPr>
          <a:xfrm>
            <a:off x="561340" y="1452880"/>
            <a:ext cx="1997710" cy="993140"/>
          </a:xfrm>
          <a:prstGeom prst="rect">
            <a:avLst/>
          </a:prstGeom>
        </p:spPr>
      </p:pic>
      <p:sp>
        <p:nvSpPr>
          <p:cNvPr id="30" name="矩形标注 29"/>
          <p:cNvSpPr/>
          <p:nvPr/>
        </p:nvSpPr>
        <p:spPr>
          <a:xfrm>
            <a:off x="2009140" y="1452880"/>
            <a:ext cx="549910" cy="912495"/>
          </a:xfrm>
          <a:prstGeom prst="wedgeRectCallout">
            <a:avLst>
              <a:gd name="adj1" fmla="val 26096"/>
              <a:gd name="adj2" fmla="val 10288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文本框 38"/>
          <p:cNvSpPr txBox="1"/>
          <p:nvPr/>
        </p:nvSpPr>
        <p:spPr>
          <a:xfrm>
            <a:off x="265430" y="3018155"/>
            <a:ext cx="4720590" cy="2787015"/>
          </a:xfrm>
          <a:prstGeom prst="rect">
            <a:avLst/>
          </a:prstGeom>
          <a:noFill/>
          <a:ln>
            <a:solidFill>
              <a:schemeClr val="accent1">
                <a:lumMod val="60000"/>
                <a:lumOff val="40000"/>
              </a:schemeClr>
            </a:solidFill>
          </a:ln>
        </p:spPr>
        <p:txBody>
          <a:bodyPr wrap="square" lIns="46990" tIns="46990" rIns="46990" bIns="46990" rtlCol="0">
            <a:spAutoFit/>
          </a:bodyPr>
          <a:p>
            <a:pPr lvl="0" indent="457200" fontAlgn="auto">
              <a:lnSpc>
                <a:spcPts val="3000"/>
              </a:lnSpc>
            </a:pPr>
            <a:r>
              <a:rPr>
                <a:solidFill>
                  <a:schemeClr val="tx1"/>
                </a:solidFill>
                <a:latin typeface="华文仿宋" panose="02010600040101010101" charset="-122"/>
                <a:ea typeface="华文仿宋" panose="02010600040101010101" charset="-122"/>
                <a:cs typeface="华文仿宋" panose="02010600040101010101" charset="-122"/>
              </a:rPr>
              <a:t>以前版本砌体抗压强度设计值取自规范表格，</a:t>
            </a:r>
            <a:r>
              <a:rPr lang="zh-CN">
                <a:solidFill>
                  <a:schemeClr val="tx1"/>
                </a:solidFill>
                <a:latin typeface="华文仿宋" panose="02010600040101010101" charset="-122"/>
                <a:ea typeface="华文仿宋" panose="02010600040101010101" charset="-122"/>
                <a:cs typeface="华文仿宋" panose="02010600040101010101" charset="-122"/>
              </a:rPr>
              <a:t>当</a:t>
            </a:r>
            <a:r>
              <a:rPr>
                <a:solidFill>
                  <a:schemeClr val="tx1"/>
                </a:solidFill>
                <a:latin typeface="华文仿宋" panose="02010600040101010101" charset="-122"/>
                <a:ea typeface="华文仿宋" panose="02010600040101010101" charset="-122"/>
                <a:cs typeface="华文仿宋" panose="02010600040101010101" charset="-122"/>
              </a:rPr>
              <a:t>砂浆和块体强度不是表格中的数值时，使用</a:t>
            </a:r>
            <a:r>
              <a:rPr lang="zh-CN">
                <a:solidFill>
                  <a:schemeClr val="tx1"/>
                </a:solidFill>
                <a:latin typeface="华文仿宋" panose="02010600040101010101" charset="-122"/>
                <a:ea typeface="华文仿宋" panose="02010600040101010101" charset="-122"/>
                <a:cs typeface="华文仿宋" panose="02010600040101010101" charset="-122"/>
              </a:rPr>
              <a:t>插</a:t>
            </a:r>
            <a:r>
              <a:rPr>
                <a:solidFill>
                  <a:schemeClr val="tx1"/>
                </a:solidFill>
                <a:latin typeface="华文仿宋" panose="02010600040101010101" charset="-122"/>
                <a:ea typeface="华文仿宋" panose="02010600040101010101" charset="-122"/>
                <a:cs typeface="华文仿宋" panose="02010600040101010101" charset="-122"/>
              </a:rPr>
              <a:t>值方式确定砌体强度。</a:t>
            </a:r>
            <a:endParaRPr>
              <a:solidFill>
                <a:schemeClr val="tx1"/>
              </a:solidFill>
              <a:latin typeface="华文仿宋" panose="02010600040101010101" charset="-122"/>
              <a:ea typeface="华文仿宋" panose="02010600040101010101" charset="-122"/>
              <a:cs typeface="华文仿宋" panose="02010600040101010101" charset="-122"/>
            </a:endParaRPr>
          </a:p>
          <a:p>
            <a:pPr lvl="0" indent="457200" fontAlgn="auto">
              <a:lnSpc>
                <a:spcPts val="3000"/>
              </a:lnSpc>
            </a:pPr>
            <a:r>
              <a:rPr>
                <a:solidFill>
                  <a:schemeClr val="tx1"/>
                </a:solidFill>
                <a:latin typeface="华文仿宋" panose="02010600040101010101" charset="-122"/>
                <a:ea typeface="华文仿宋" panose="02010600040101010101" charset="-122"/>
                <a:cs typeface="华文仿宋" panose="02010600040101010101" charset="-122"/>
              </a:rPr>
              <a:t>4.3.0 版本直接采用</a:t>
            </a:r>
            <a:r>
              <a:rPr lang="zh-CN">
                <a:solidFill>
                  <a:schemeClr val="tx1"/>
                </a:solidFill>
                <a:latin typeface="华文仿宋" panose="02010600040101010101" charset="-122"/>
                <a:ea typeface="华文仿宋" panose="02010600040101010101" charset="-122"/>
                <a:cs typeface="华文仿宋" panose="02010600040101010101" charset="-122"/>
              </a:rPr>
              <a:t>《砌体</a:t>
            </a:r>
            <a:r>
              <a:rPr>
                <a:solidFill>
                  <a:schemeClr val="tx1"/>
                </a:solidFill>
                <a:latin typeface="华文仿宋" panose="02010600040101010101" charset="-122"/>
                <a:ea typeface="华文仿宋" panose="02010600040101010101" charset="-122"/>
                <a:cs typeface="华文仿宋" panose="02010600040101010101" charset="-122"/>
              </a:rPr>
              <a:t>规范</a:t>
            </a:r>
            <a:r>
              <a:rPr lang="zh-CN">
                <a:solidFill>
                  <a:schemeClr val="tx1"/>
                </a:solidFill>
                <a:latin typeface="华文仿宋" panose="02010600040101010101" charset="-122"/>
                <a:ea typeface="华文仿宋" panose="02010600040101010101" charset="-122"/>
                <a:cs typeface="华文仿宋" panose="02010600040101010101" charset="-122"/>
              </a:rPr>
              <a:t>》附录</a:t>
            </a:r>
            <a:r>
              <a:rPr lang="en-US" altLang="zh-CN">
                <a:solidFill>
                  <a:schemeClr val="tx1"/>
                </a:solidFill>
                <a:latin typeface="华文仿宋" panose="02010600040101010101" charset="-122"/>
                <a:ea typeface="华文仿宋" panose="02010600040101010101" charset="-122"/>
                <a:cs typeface="华文仿宋" panose="02010600040101010101" charset="-122"/>
              </a:rPr>
              <a:t>B</a:t>
            </a:r>
            <a:r>
              <a:rPr>
                <a:solidFill>
                  <a:schemeClr val="tx1"/>
                </a:solidFill>
                <a:latin typeface="华文仿宋" panose="02010600040101010101" charset="-122"/>
                <a:ea typeface="华文仿宋" panose="02010600040101010101" charset="-122"/>
                <a:cs typeface="华文仿宋" panose="02010600040101010101" charset="-122"/>
              </a:rPr>
              <a:t>中的公式确定砌体抗压强度。通过采用公式计算，对于没有列在表格中的砂浆和块体强度等级组合，也能求出准确的砌体抗压强度设计值</a:t>
            </a:r>
            <a:r>
              <a:rPr lang="zh-CN">
                <a:solidFill>
                  <a:schemeClr val="tx1"/>
                </a:solidFill>
                <a:latin typeface="华文仿宋" panose="02010600040101010101" charset="-122"/>
                <a:ea typeface="华文仿宋" panose="02010600040101010101" charset="-122"/>
                <a:cs typeface="华文仿宋" panose="02010600040101010101" charset="-122"/>
              </a:rPr>
              <a:t>。</a:t>
            </a:r>
            <a:endParaRPr lang="zh-CN">
              <a:solidFill>
                <a:schemeClr val="tx1"/>
              </a:solidFill>
              <a:latin typeface="华文仿宋" panose="02010600040101010101" charset="-122"/>
              <a:ea typeface="华文仿宋" panose="02010600040101010101" charset="-122"/>
              <a:cs typeface="华文仿宋" panose="02010600040101010101" charset="-122"/>
            </a:endParaRPr>
          </a:p>
        </p:txBody>
      </p:sp>
      <p:pic>
        <p:nvPicPr>
          <p:cNvPr id="3" name="图片 2" descr="抗压强度表格"/>
          <p:cNvPicPr>
            <a:picLocks noChangeAspect="1"/>
          </p:cNvPicPr>
          <p:nvPr/>
        </p:nvPicPr>
        <p:blipFill>
          <a:blip r:embed="rId2"/>
          <a:stretch>
            <a:fillRect/>
          </a:stretch>
        </p:blipFill>
        <p:spPr>
          <a:xfrm>
            <a:off x="6372860" y="1005205"/>
            <a:ext cx="5582920" cy="4847590"/>
          </a:xfrm>
          <a:prstGeom prst="rect">
            <a:avLst/>
          </a:prstGeom>
        </p:spPr>
      </p:pic>
      <p:pic>
        <p:nvPicPr>
          <p:cNvPr id="5" name="图片 4" descr="抗压强度单独定义对话框"/>
          <p:cNvPicPr>
            <a:picLocks noChangeAspect="1"/>
          </p:cNvPicPr>
          <p:nvPr/>
        </p:nvPicPr>
        <p:blipFill>
          <a:blip r:embed="rId3"/>
          <a:stretch>
            <a:fillRect/>
          </a:stretch>
        </p:blipFill>
        <p:spPr>
          <a:xfrm>
            <a:off x="3487420" y="1066165"/>
            <a:ext cx="2371725" cy="1685925"/>
          </a:xfrm>
          <a:prstGeom prst="rect">
            <a:avLst/>
          </a:prstGeom>
        </p:spPr>
      </p:pic>
      <p:sp>
        <p:nvSpPr>
          <p:cNvPr id="7" name="下箭头 6"/>
          <p:cNvSpPr/>
          <p:nvPr/>
        </p:nvSpPr>
        <p:spPr>
          <a:xfrm rot="16200000">
            <a:off x="2896235" y="1677035"/>
            <a:ext cx="254000" cy="5892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下箭头 7"/>
          <p:cNvSpPr/>
          <p:nvPr/>
        </p:nvSpPr>
        <p:spPr>
          <a:xfrm rot="16200000">
            <a:off x="5552440" y="4159885"/>
            <a:ext cx="254000" cy="5892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9"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五、计算及结果</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pic>
        <p:nvPicPr>
          <p:cNvPr id="4" name="图片 3" descr="计算"/>
          <p:cNvPicPr>
            <a:picLocks noChangeAspect="1"/>
          </p:cNvPicPr>
          <p:nvPr/>
        </p:nvPicPr>
        <p:blipFill>
          <a:blip r:embed="rId1"/>
          <a:stretch>
            <a:fillRect/>
          </a:stretch>
        </p:blipFill>
        <p:spPr>
          <a:xfrm>
            <a:off x="657860" y="1896745"/>
            <a:ext cx="1400175" cy="2571750"/>
          </a:xfrm>
          <a:prstGeom prst="rect">
            <a:avLst/>
          </a:prstGeom>
        </p:spPr>
      </p:pic>
      <p:sp>
        <p:nvSpPr>
          <p:cNvPr id="6" name="文本框 5"/>
          <p:cNvSpPr txBox="1"/>
          <p:nvPr/>
        </p:nvSpPr>
        <p:spPr>
          <a:xfrm>
            <a:off x="464820" y="1355725"/>
            <a:ext cx="4072255" cy="478155"/>
          </a:xfrm>
          <a:prstGeom prst="rect">
            <a:avLst/>
          </a:prstGeom>
          <a:noFill/>
        </p:spPr>
        <p:txBody>
          <a:bodyPr wrap="square" lIns="46990" tIns="46990" rIns="46990" bIns="46990" rtlCol="0">
            <a:spAutoFit/>
          </a:bodyPr>
          <a:p>
            <a:pPr lvl="0" indent="0" fontAlgn="auto">
              <a:lnSpc>
                <a:spcPts val="3000"/>
              </a:lnSpc>
            </a:pPr>
            <a:r>
              <a:rPr lang="zh-CN" sz="2400">
                <a:solidFill>
                  <a:schemeClr val="tx1"/>
                </a:solidFill>
              </a:rPr>
              <a:t>计算</a:t>
            </a:r>
            <a:r>
              <a:rPr lang="zh-CN" sz="2400">
                <a:solidFill>
                  <a:schemeClr val="tx1"/>
                </a:solidFill>
              </a:rPr>
              <a:t>菜单</a:t>
            </a:r>
            <a:endParaRPr lang="zh-CN" sz="2400">
              <a:solidFill>
                <a:schemeClr val="tx1"/>
              </a:solidFill>
            </a:endParaRPr>
          </a:p>
        </p:txBody>
      </p:sp>
      <p:sp>
        <p:nvSpPr>
          <p:cNvPr id="10" name="文本框 9"/>
          <p:cNvSpPr txBox="1"/>
          <p:nvPr/>
        </p:nvSpPr>
        <p:spPr>
          <a:xfrm>
            <a:off x="3266440" y="1355090"/>
            <a:ext cx="4072255" cy="478155"/>
          </a:xfrm>
          <a:prstGeom prst="rect">
            <a:avLst/>
          </a:prstGeom>
          <a:noFill/>
        </p:spPr>
        <p:txBody>
          <a:bodyPr wrap="square" lIns="46990" tIns="46990" rIns="46990" bIns="46990" rtlCol="0">
            <a:spAutoFit/>
          </a:bodyPr>
          <a:p>
            <a:pPr lvl="0" indent="0" fontAlgn="auto">
              <a:lnSpc>
                <a:spcPts val="3000"/>
              </a:lnSpc>
            </a:pPr>
            <a:r>
              <a:rPr lang="zh-CN" altLang="en-US" sz="2400">
                <a:solidFill>
                  <a:schemeClr val="tx1"/>
                </a:solidFill>
              </a:rPr>
              <a:t>结果</a:t>
            </a:r>
            <a:r>
              <a:rPr lang="zh-CN" altLang="en-US" sz="2400">
                <a:solidFill>
                  <a:schemeClr val="tx1"/>
                </a:solidFill>
              </a:rPr>
              <a:t>查看</a:t>
            </a:r>
            <a:endParaRPr lang="zh-CN" altLang="en-US" sz="2400">
              <a:solidFill>
                <a:schemeClr val="tx1"/>
              </a:solidFill>
            </a:endParaRPr>
          </a:p>
        </p:txBody>
      </p:sp>
      <p:pic>
        <p:nvPicPr>
          <p:cNvPr id="29" name="图片 28" descr="计算结果查看1"/>
          <p:cNvPicPr>
            <a:picLocks noChangeAspect="1"/>
          </p:cNvPicPr>
          <p:nvPr/>
        </p:nvPicPr>
        <p:blipFill>
          <a:blip r:embed="rId2"/>
          <a:stretch>
            <a:fillRect/>
          </a:stretch>
        </p:blipFill>
        <p:spPr>
          <a:xfrm>
            <a:off x="3266440" y="2819400"/>
            <a:ext cx="3933825" cy="904875"/>
          </a:xfrm>
          <a:prstGeom prst="rect">
            <a:avLst/>
          </a:prstGeom>
        </p:spPr>
      </p:pic>
      <p:pic>
        <p:nvPicPr>
          <p:cNvPr id="31" name="图片 30" descr="文本结果"/>
          <p:cNvPicPr>
            <a:picLocks noChangeAspect="1"/>
          </p:cNvPicPr>
          <p:nvPr/>
        </p:nvPicPr>
        <p:blipFill>
          <a:blip r:embed="rId3"/>
          <a:stretch>
            <a:fillRect/>
          </a:stretch>
        </p:blipFill>
        <p:spPr>
          <a:xfrm>
            <a:off x="8980805" y="2824480"/>
            <a:ext cx="695325" cy="895350"/>
          </a:xfrm>
          <a:prstGeom prst="rect">
            <a:avLst/>
          </a:prstGeom>
        </p:spPr>
      </p:pic>
      <p:pic>
        <p:nvPicPr>
          <p:cNvPr id="32" name="图片 31" descr="文本显示"/>
          <p:cNvPicPr>
            <a:picLocks noChangeAspect="1"/>
          </p:cNvPicPr>
          <p:nvPr/>
        </p:nvPicPr>
        <p:blipFill>
          <a:blip r:embed="rId4"/>
          <a:stretch>
            <a:fillRect/>
          </a:stretch>
        </p:blipFill>
        <p:spPr>
          <a:xfrm>
            <a:off x="8402955" y="4598670"/>
            <a:ext cx="2266950" cy="1133475"/>
          </a:xfrm>
          <a:prstGeom prst="rect">
            <a:avLst/>
          </a:prstGeom>
        </p:spPr>
      </p:pic>
      <p:sp>
        <p:nvSpPr>
          <p:cNvPr id="37" name="文本框 36"/>
          <p:cNvSpPr txBox="1"/>
          <p:nvPr/>
        </p:nvSpPr>
        <p:spPr>
          <a:xfrm>
            <a:off x="4537075" y="2087245"/>
            <a:ext cx="793750" cy="478155"/>
          </a:xfrm>
          <a:prstGeom prst="rect">
            <a:avLst/>
          </a:prstGeom>
          <a:noFill/>
          <a:ln>
            <a:solidFill>
              <a:srgbClr val="FF0000"/>
            </a:solidFill>
          </a:ln>
        </p:spPr>
        <p:txBody>
          <a:bodyPr wrap="square" lIns="46990" tIns="46990" rIns="46990" bIns="46990" rtlCol="0" anchor="ctr" anchorCtr="1">
            <a:spAutoFit/>
          </a:bodyPr>
          <a:p>
            <a:pPr lvl="0" indent="0" fontAlgn="auto">
              <a:lnSpc>
                <a:spcPts val="3000"/>
              </a:lnSpc>
            </a:pPr>
            <a:r>
              <a:rPr lang="zh-CN" altLang="en-US" sz="2400">
                <a:solidFill>
                  <a:srgbClr val="FF0000"/>
                </a:solidFill>
              </a:rPr>
              <a:t>图形</a:t>
            </a:r>
            <a:endParaRPr lang="zh-CN" altLang="en-US" sz="2400">
              <a:solidFill>
                <a:srgbClr val="FF0000"/>
              </a:solidFill>
            </a:endParaRPr>
          </a:p>
        </p:txBody>
      </p:sp>
      <p:sp>
        <p:nvSpPr>
          <p:cNvPr id="38" name="文本框 37"/>
          <p:cNvSpPr txBox="1"/>
          <p:nvPr/>
        </p:nvSpPr>
        <p:spPr>
          <a:xfrm>
            <a:off x="8882380" y="2087245"/>
            <a:ext cx="793750" cy="478155"/>
          </a:xfrm>
          <a:prstGeom prst="rect">
            <a:avLst/>
          </a:prstGeom>
          <a:noFill/>
          <a:ln>
            <a:solidFill>
              <a:srgbClr val="FF0000"/>
            </a:solidFill>
          </a:ln>
        </p:spPr>
        <p:txBody>
          <a:bodyPr wrap="square" lIns="46990" tIns="46990" rIns="46990" bIns="46990" rtlCol="0" anchor="ctr" anchorCtr="1">
            <a:spAutoFit/>
          </a:bodyPr>
          <a:p>
            <a:pPr lvl="0" indent="0" fontAlgn="auto">
              <a:lnSpc>
                <a:spcPts val="3000"/>
              </a:lnSpc>
            </a:pPr>
            <a:r>
              <a:rPr lang="zh-CN" altLang="en-US" sz="2400">
                <a:solidFill>
                  <a:srgbClr val="FF0000"/>
                </a:solidFill>
              </a:rPr>
              <a:t>文本</a:t>
            </a:r>
            <a:endParaRPr lang="zh-CN" altLang="en-US" sz="2400">
              <a:solidFill>
                <a:srgbClr val="FF0000"/>
              </a:solidFill>
            </a:endParaRPr>
          </a:p>
        </p:txBody>
      </p:sp>
      <p:sp>
        <p:nvSpPr>
          <p:cNvPr id="40" name="下箭头 39"/>
          <p:cNvSpPr/>
          <p:nvPr/>
        </p:nvSpPr>
        <p:spPr>
          <a:xfrm>
            <a:off x="9201785" y="3881120"/>
            <a:ext cx="254000" cy="5892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7" grpId="0" animBg="1"/>
      <p:bldP spid="38" grpId="0" animBg="1"/>
      <p:bldP spid="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五、计算及结果</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pic>
        <p:nvPicPr>
          <p:cNvPr id="2" name="图片 1" descr="构件编号"/>
          <p:cNvPicPr>
            <a:picLocks noChangeAspect="1"/>
          </p:cNvPicPr>
          <p:nvPr/>
        </p:nvPicPr>
        <p:blipFill>
          <a:blip r:embed="rId1"/>
          <a:stretch>
            <a:fillRect/>
          </a:stretch>
        </p:blipFill>
        <p:spPr>
          <a:xfrm>
            <a:off x="216000" y="1260000"/>
            <a:ext cx="7736791" cy="5400000"/>
          </a:xfrm>
          <a:prstGeom prst="rect">
            <a:avLst/>
          </a:prstGeom>
        </p:spPr>
      </p:pic>
      <p:sp>
        <p:nvSpPr>
          <p:cNvPr id="39" name="文本框 38"/>
          <p:cNvSpPr txBox="1"/>
          <p:nvPr/>
        </p:nvSpPr>
        <p:spPr>
          <a:xfrm>
            <a:off x="8529320" y="1783080"/>
            <a:ext cx="3496945" cy="2402205"/>
          </a:xfrm>
          <a:prstGeom prst="rect">
            <a:avLst/>
          </a:prstGeom>
          <a:noFill/>
          <a:ln>
            <a:solidFill>
              <a:schemeClr val="accent1">
                <a:lumMod val="60000"/>
                <a:lumOff val="40000"/>
              </a:schemeClr>
            </a:solidFill>
          </a:ln>
        </p:spPr>
        <p:txBody>
          <a:bodyPr wrap="square" lIns="46990" tIns="46990" rIns="46990" bIns="46990" rtlCol="0">
            <a:spAutoFit/>
          </a:bodyPr>
          <a:p>
            <a:pPr lvl="0" indent="0" fontAlgn="auto">
              <a:lnSpc>
                <a:spcPts val="3000"/>
              </a:lnSpc>
            </a:pP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构件编号</a:t>
            </a:r>
            <a:endPar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endParaRPr>
          </a:p>
          <a:p>
            <a:pPr lvl="0" indent="457200" fontAlgn="auto">
              <a:lnSpc>
                <a:spcPts val="3000"/>
              </a:lnSpc>
            </a:pPr>
            <a:r>
              <a:rPr>
                <a:solidFill>
                  <a:schemeClr val="tx1"/>
                </a:solidFill>
                <a:latin typeface="华文仿宋" panose="02010600040101010101" charset="-122"/>
                <a:ea typeface="华文仿宋" panose="02010600040101010101" charset="-122"/>
                <a:cs typeface="华文仿宋" panose="02010600040101010101" charset="-122"/>
              </a:rPr>
              <a:t>大片墙的编号为黄色，小片墙的编号为青色，小片墙的编号形式为"M-N"，其中M为</a:t>
            </a:r>
            <a:r>
              <a:rPr lang="zh-CN">
                <a:solidFill>
                  <a:schemeClr val="tx1"/>
                </a:solidFill>
                <a:latin typeface="华文仿宋" panose="02010600040101010101" charset="-122"/>
                <a:ea typeface="华文仿宋" panose="02010600040101010101" charset="-122"/>
                <a:cs typeface="华文仿宋" panose="02010600040101010101" charset="-122"/>
              </a:rPr>
              <a:t>小</a:t>
            </a:r>
            <a:r>
              <a:rPr>
                <a:solidFill>
                  <a:schemeClr val="tx1"/>
                </a:solidFill>
                <a:latin typeface="华文仿宋" panose="02010600040101010101" charset="-122"/>
                <a:ea typeface="华文仿宋" panose="02010600040101010101" charset="-122"/>
                <a:cs typeface="华文仿宋" panose="02010600040101010101" charset="-122"/>
              </a:rPr>
              <a:t>片墙所在大片墙的编号，N 为小片墙在大片墙中的编号</a:t>
            </a:r>
            <a:endParaRPr>
              <a:solidFill>
                <a:schemeClr val="tx1"/>
              </a:solidFill>
              <a:latin typeface="华文仿宋" panose="02010600040101010101" charset="-122"/>
              <a:ea typeface="华文仿宋" panose="02010600040101010101" charset="-122"/>
              <a:cs typeface="华文仿宋" panose="0201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五、计算及结果</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39" name="文本框 38"/>
          <p:cNvSpPr txBox="1"/>
          <p:nvPr/>
        </p:nvSpPr>
        <p:spPr>
          <a:xfrm>
            <a:off x="6617970" y="782955"/>
            <a:ext cx="5455920" cy="3940810"/>
          </a:xfrm>
          <a:prstGeom prst="rect">
            <a:avLst/>
          </a:prstGeom>
          <a:noFill/>
          <a:ln>
            <a:solidFill>
              <a:schemeClr val="accent1">
                <a:lumMod val="60000"/>
                <a:lumOff val="40000"/>
              </a:schemeClr>
            </a:solidFill>
          </a:ln>
        </p:spPr>
        <p:txBody>
          <a:bodyPr wrap="square" lIns="46990" tIns="46990" rIns="46990" bIns="46990" rtlCol="0">
            <a:spAutoFit/>
          </a:bodyPr>
          <a:p>
            <a:pPr lvl="0" indent="0" fontAlgn="auto">
              <a:lnSpc>
                <a:spcPts val="3000"/>
              </a:lnSpc>
            </a:pP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荷载</a:t>
            </a: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图示</a:t>
            </a:r>
            <a:endPar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endParaRPr>
          </a:p>
          <a:p>
            <a:pPr lvl="0" indent="457200" fontAlgn="auto">
              <a:lnSpc>
                <a:spcPts val="3000"/>
              </a:lnSpc>
            </a:pPr>
            <a:r>
              <a:rPr>
                <a:solidFill>
                  <a:schemeClr val="tx1"/>
                </a:solidFill>
                <a:latin typeface="华文仿宋" panose="02010600040101010101" charset="-122"/>
                <a:ea typeface="华文仿宋" panose="02010600040101010101" charset="-122"/>
                <a:cs typeface="华文仿宋" panose="02010600040101010101" charset="-122"/>
              </a:rPr>
              <a:t>软件将大小片墙上的荷载信息显示在图中。与编号图一样，大片墙显示为黄色文字，小片墙为青色文字。大小片墙的荷载均显示为两行，内容为"D*，L***"和"G***，W***"，其中D后面为作用在该墙上的恒荷载，L 后面的数字为作用在该墙上的活荷载，G后面的数字表示抗震计算时该墙上的重力荷载代表值，W后面的数字表示该墙上分配的墙体自重。在图形底部显示本层当前塔上荷载总体信息，形式为</a:t>
            </a:r>
            <a:endParaRPr>
              <a:solidFill>
                <a:schemeClr val="tx1"/>
              </a:solidFill>
              <a:latin typeface="华文仿宋" panose="02010600040101010101" charset="-122"/>
              <a:ea typeface="华文仿宋" panose="02010600040101010101" charset="-122"/>
              <a:cs typeface="华文仿宋" panose="02010600040101010101" charset="-122"/>
            </a:endParaRPr>
          </a:p>
          <a:p>
            <a:pPr lvl="0" indent="457200" fontAlgn="auto">
              <a:lnSpc>
                <a:spcPts val="3000"/>
              </a:lnSpc>
            </a:pPr>
            <a:r>
              <a:rPr>
                <a:solidFill>
                  <a:schemeClr val="tx1"/>
                </a:solidFill>
                <a:latin typeface="华文仿宋" panose="02010600040101010101" charset="-122"/>
                <a:ea typeface="华文仿宋" panose="02010600040101010101" charset="-122"/>
                <a:cs typeface="华文仿宋" panose="02010600040101010101" charset="-122"/>
              </a:rPr>
              <a:t>Ge=***，F=***，V三*，W=***，D=***，L=***</a:t>
            </a:r>
            <a:endParaRPr>
              <a:solidFill>
                <a:schemeClr val="tx1"/>
              </a:solidFill>
              <a:latin typeface="华文仿宋" panose="02010600040101010101" charset="-122"/>
              <a:ea typeface="华文仿宋" panose="02010600040101010101" charset="-122"/>
              <a:cs typeface="华文仿宋" panose="02010600040101010101" charset="-122"/>
            </a:endParaRPr>
          </a:p>
        </p:txBody>
      </p:sp>
      <p:pic>
        <p:nvPicPr>
          <p:cNvPr id="4" name="图片 3" descr="荷载图示"/>
          <p:cNvPicPr>
            <a:picLocks noChangeAspect="1"/>
          </p:cNvPicPr>
          <p:nvPr/>
        </p:nvPicPr>
        <p:blipFill>
          <a:blip r:embed="rId1"/>
          <a:stretch>
            <a:fillRect/>
          </a:stretch>
        </p:blipFill>
        <p:spPr>
          <a:xfrm>
            <a:off x="216000" y="1260000"/>
            <a:ext cx="6354000" cy="5400000"/>
          </a:xfrm>
          <a:prstGeom prst="rect">
            <a:avLst/>
          </a:prstGeom>
        </p:spPr>
      </p:pic>
      <p:pic>
        <p:nvPicPr>
          <p:cNvPr id="2" name="图片 1" descr="字母代表意义"/>
          <p:cNvPicPr>
            <a:picLocks noChangeAspect="1"/>
          </p:cNvPicPr>
          <p:nvPr/>
        </p:nvPicPr>
        <p:blipFill>
          <a:blip r:embed="rId2"/>
          <a:stretch>
            <a:fillRect/>
          </a:stretch>
        </p:blipFill>
        <p:spPr>
          <a:xfrm>
            <a:off x="6757670" y="4819015"/>
            <a:ext cx="2597150" cy="192913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五、计算及结果</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39" name="文本框 38"/>
          <p:cNvSpPr txBox="1"/>
          <p:nvPr/>
        </p:nvSpPr>
        <p:spPr>
          <a:xfrm>
            <a:off x="6820535" y="782955"/>
            <a:ext cx="5253355" cy="4325620"/>
          </a:xfrm>
          <a:prstGeom prst="rect">
            <a:avLst/>
          </a:prstGeom>
          <a:noFill/>
          <a:ln>
            <a:solidFill>
              <a:schemeClr val="accent1">
                <a:lumMod val="60000"/>
                <a:lumOff val="40000"/>
              </a:schemeClr>
            </a:solidFill>
          </a:ln>
        </p:spPr>
        <p:txBody>
          <a:bodyPr wrap="square" lIns="46990" tIns="46990" rIns="46990" bIns="46990" rtlCol="0">
            <a:spAutoFit/>
          </a:bodyPr>
          <a:p>
            <a:pPr lvl="0" indent="0" fontAlgn="auto">
              <a:lnSpc>
                <a:spcPts val="3000"/>
              </a:lnSpc>
            </a:pP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抗震</a:t>
            </a: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结果</a:t>
            </a:r>
            <a:endPar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endParaRPr>
          </a:p>
          <a:p>
            <a:pPr lvl="0" indent="457200" fontAlgn="auto">
              <a:lnSpc>
                <a:spcPts val="3000"/>
              </a:lnSpc>
            </a:pPr>
            <a:r>
              <a:rPr>
                <a:solidFill>
                  <a:schemeClr val="tx1"/>
                </a:solidFill>
                <a:latin typeface="华文仿宋" panose="02010600040101010101" charset="-122"/>
                <a:ea typeface="华文仿宋" panose="02010600040101010101" charset="-122"/>
                <a:cs typeface="华文仿宋" panose="02010600040101010101" charset="-122"/>
              </a:rPr>
              <a:t>软件将大小片墙上的抗震计算结果显示在图中。其中黄色文字为大片墙结果，位于墙体下方，青色文字为小片墙计算结果。图中的计算结果表示当前墙体抗力与荷载效应的比值，若数值大干 1，则表示该墙体满足规范要求，若数值小于 1，则表示该墙体抗震承载力小于地震荷载效应，应对该墙体进行加强。对于小片墙，当墙体的抗力效应比小于1时，软件将自动进行配筋计算并在括号中显示出配筋面积，同时将文字显示为红色以示提醒，而大片墙则不进行配筋</a:t>
            </a:r>
            <a:r>
              <a:rPr lang="zh-CN">
                <a:solidFill>
                  <a:schemeClr val="tx1"/>
                </a:solidFill>
                <a:latin typeface="华文仿宋" panose="02010600040101010101" charset="-122"/>
                <a:ea typeface="华文仿宋" panose="02010600040101010101" charset="-122"/>
                <a:cs typeface="华文仿宋" panose="02010600040101010101" charset="-122"/>
              </a:rPr>
              <a:t>。</a:t>
            </a:r>
            <a:endParaRPr lang="zh-CN">
              <a:solidFill>
                <a:schemeClr val="tx1"/>
              </a:solidFill>
              <a:latin typeface="华文仿宋" panose="02010600040101010101" charset="-122"/>
              <a:ea typeface="华文仿宋" panose="02010600040101010101" charset="-122"/>
              <a:cs typeface="华文仿宋" panose="02010600040101010101" charset="-122"/>
            </a:endParaRPr>
          </a:p>
        </p:txBody>
      </p:sp>
      <p:pic>
        <p:nvPicPr>
          <p:cNvPr id="3" name="图片 2" descr="抗震结果"/>
          <p:cNvPicPr>
            <a:picLocks noChangeAspect="1"/>
          </p:cNvPicPr>
          <p:nvPr/>
        </p:nvPicPr>
        <p:blipFill>
          <a:blip r:embed="rId1"/>
          <a:stretch>
            <a:fillRect/>
          </a:stretch>
        </p:blipFill>
        <p:spPr>
          <a:xfrm>
            <a:off x="216000" y="1260000"/>
            <a:ext cx="6450500" cy="5400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五、计算及结果</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39" name="文本框 38"/>
          <p:cNvSpPr txBox="1"/>
          <p:nvPr/>
        </p:nvSpPr>
        <p:spPr>
          <a:xfrm>
            <a:off x="6820535" y="1316355"/>
            <a:ext cx="5253355" cy="1632585"/>
          </a:xfrm>
          <a:prstGeom prst="rect">
            <a:avLst/>
          </a:prstGeom>
          <a:noFill/>
          <a:ln>
            <a:solidFill>
              <a:schemeClr val="accent1">
                <a:lumMod val="60000"/>
                <a:lumOff val="40000"/>
              </a:schemeClr>
            </a:solidFill>
          </a:ln>
        </p:spPr>
        <p:txBody>
          <a:bodyPr wrap="square" lIns="46990" tIns="46990" rIns="46990" bIns="46990" rtlCol="0">
            <a:spAutoFit/>
          </a:bodyPr>
          <a:p>
            <a:pPr lvl="0" indent="0" fontAlgn="auto">
              <a:lnSpc>
                <a:spcPts val="3000"/>
              </a:lnSpc>
            </a:pP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墙</a:t>
            </a: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剪力图</a:t>
            </a:r>
            <a:endPar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endParaRPr>
          </a:p>
          <a:p>
            <a:pPr lvl="0" indent="457200" fontAlgn="auto">
              <a:lnSpc>
                <a:spcPts val="3000"/>
              </a:lnSpc>
            </a:pPr>
            <a:r>
              <a:rPr>
                <a:solidFill>
                  <a:schemeClr val="tx1"/>
                </a:solidFill>
                <a:latin typeface="华文仿宋" panose="02010600040101010101" charset="-122"/>
                <a:ea typeface="华文仿宋" panose="02010600040101010101" charset="-122"/>
                <a:cs typeface="华文仿宋" panose="02010600040101010101" charset="-122"/>
              </a:rPr>
              <a:t>软件将地震作用计算时大小片墙上分配的地震剪力设计值显示在图中。其中黄色文字为大片墙结果，位于墙体下方，青色文字为小片墙计算结果。</a:t>
            </a:r>
            <a:endParaRPr>
              <a:solidFill>
                <a:schemeClr val="tx1"/>
              </a:solidFill>
              <a:latin typeface="华文仿宋" panose="02010600040101010101" charset="-122"/>
              <a:ea typeface="华文仿宋" panose="02010600040101010101" charset="-122"/>
              <a:cs typeface="华文仿宋" panose="02010600040101010101" charset="-122"/>
            </a:endParaRPr>
          </a:p>
        </p:txBody>
      </p:sp>
      <p:pic>
        <p:nvPicPr>
          <p:cNvPr id="2" name="图片 1" descr="剪力图"/>
          <p:cNvPicPr>
            <a:picLocks noChangeAspect="1"/>
          </p:cNvPicPr>
          <p:nvPr/>
        </p:nvPicPr>
        <p:blipFill>
          <a:blip r:embed="rId1"/>
          <a:stretch>
            <a:fillRect/>
          </a:stretch>
        </p:blipFill>
        <p:spPr>
          <a:xfrm>
            <a:off x="216000" y="1260000"/>
            <a:ext cx="6382000" cy="5400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一、砌体结构</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砌体结构介绍及规范条文</a:t>
            </a:r>
            <a:r>
              <a:rPr lang="zh-CN" sz="2000" b="1" dirty="0">
                <a:ln w="0"/>
                <a:solidFill>
                  <a:schemeClr val="bg1"/>
                </a:solidFill>
                <a:cs typeface="+mn-ea"/>
                <a:sym typeface="+mn-lt"/>
              </a:rPr>
              <a:t>解读</a:t>
            </a:r>
            <a:endParaRPr lang="zh-CN" sz="2000" b="1" dirty="0">
              <a:ln w="0"/>
              <a:solidFill>
                <a:schemeClr val="bg1"/>
              </a:solidFill>
              <a:cs typeface="+mn-ea"/>
              <a:sym typeface="+mn-lt"/>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5" name="文本框 4"/>
          <p:cNvSpPr txBox="1"/>
          <p:nvPr/>
        </p:nvSpPr>
        <p:spPr>
          <a:xfrm>
            <a:off x="307340" y="1374140"/>
            <a:ext cx="11727180" cy="1245235"/>
          </a:xfrm>
          <a:prstGeom prst="rect">
            <a:avLst/>
          </a:prstGeom>
          <a:noFill/>
        </p:spPr>
        <p:txBody>
          <a:bodyPr wrap="square" rtlCol="0">
            <a:spAutoFit/>
          </a:bodyPr>
          <a:p>
            <a:pPr indent="457200" fontAlgn="auto">
              <a:lnSpc>
                <a:spcPts val="3000"/>
              </a:lnSpc>
            </a:pPr>
            <a:r>
              <a:rPr lang="zh-CN" altLang="en-US" sz="2400">
                <a:solidFill>
                  <a:schemeClr val="tx1"/>
                </a:solidFill>
              </a:rPr>
              <a:t>《砌体结构设计规范》第</a:t>
            </a:r>
            <a:r>
              <a:rPr lang="en-US" altLang="zh-CN" sz="2400">
                <a:solidFill>
                  <a:schemeClr val="tx1"/>
                </a:solidFill>
              </a:rPr>
              <a:t>2.1.1</a:t>
            </a:r>
            <a:r>
              <a:rPr lang="zh-CN" altLang="en-US" sz="2400">
                <a:solidFill>
                  <a:schemeClr val="tx1"/>
                </a:solidFill>
              </a:rPr>
              <a:t>条：</a:t>
            </a:r>
            <a:endParaRPr lang="zh-CN" altLang="en-US" sz="2400">
              <a:solidFill>
                <a:schemeClr val="tx1"/>
              </a:solidFill>
            </a:endParaRPr>
          </a:p>
          <a:p>
            <a:pPr indent="457200" fontAlgn="auto">
              <a:lnSpc>
                <a:spcPts val="3000"/>
              </a:lnSpc>
            </a:pPr>
            <a:r>
              <a:rPr lang="zh-CN" altLang="en-US" sz="2400">
                <a:solidFill>
                  <a:schemeClr val="tx1"/>
                </a:solidFill>
              </a:rPr>
              <a:t>砌体结构：由块体和砂浆砌筑而成的墙、柱作为建筑物主要受力构件的结构。是砖砌体、砌块砌体和石砌体结构的统称。</a:t>
            </a:r>
            <a:endParaRPr lang="zh-CN" altLang="en-US" sz="2400">
              <a:solidFill>
                <a:schemeClr val="tx1"/>
              </a:solidFill>
            </a:endParaRPr>
          </a:p>
        </p:txBody>
      </p:sp>
      <p:sp>
        <p:nvSpPr>
          <p:cNvPr id="91" name="文本框 90"/>
          <p:cNvSpPr txBox="1"/>
          <p:nvPr/>
        </p:nvSpPr>
        <p:spPr>
          <a:xfrm>
            <a:off x="387350" y="2882900"/>
            <a:ext cx="11727180" cy="475615"/>
          </a:xfrm>
          <a:prstGeom prst="rect">
            <a:avLst/>
          </a:prstGeom>
          <a:noFill/>
        </p:spPr>
        <p:txBody>
          <a:bodyPr wrap="square" rtlCol="0">
            <a:spAutoFit/>
          </a:bodyPr>
          <a:p>
            <a:pPr indent="457200" fontAlgn="auto">
              <a:lnSpc>
                <a:spcPts val="3000"/>
              </a:lnSpc>
            </a:pPr>
            <a:r>
              <a:rPr lang="zh-CN" altLang="en-US" sz="2400">
                <a:solidFill>
                  <a:schemeClr val="tx1"/>
                </a:solidFill>
              </a:rPr>
              <a:t>主要构件：</a:t>
            </a:r>
            <a:endParaRPr lang="zh-CN" altLang="en-US" sz="2400">
              <a:solidFill>
                <a:schemeClr val="tx1"/>
              </a:solidFill>
            </a:endParaRPr>
          </a:p>
        </p:txBody>
      </p:sp>
      <p:grpSp>
        <p:nvGrpSpPr>
          <p:cNvPr id="2" name="组合 1"/>
          <p:cNvGrpSpPr>
            <a:grpSpLocks noChangeAspect="1"/>
          </p:cNvGrpSpPr>
          <p:nvPr/>
        </p:nvGrpSpPr>
        <p:grpSpPr>
          <a:xfrm>
            <a:off x="1546860" y="3710940"/>
            <a:ext cx="9343390" cy="1054100"/>
            <a:chOff x="1284" y="5642"/>
            <a:chExt cx="16278" cy="1836"/>
          </a:xfrm>
        </p:grpSpPr>
        <p:grpSp>
          <p:nvGrpSpPr>
            <p:cNvPr id="102" name="组合 101"/>
            <p:cNvGrpSpPr/>
            <p:nvPr/>
          </p:nvGrpSpPr>
          <p:grpSpPr>
            <a:xfrm>
              <a:off x="1284" y="5642"/>
              <a:ext cx="1890" cy="1836"/>
              <a:chOff x="1302" y="4935"/>
              <a:chExt cx="1890" cy="1836"/>
            </a:xfrm>
          </p:grpSpPr>
          <p:sp>
            <p:nvSpPr>
              <p:cNvPr id="92" name="椭圆 91"/>
              <p:cNvSpPr/>
              <p:nvPr/>
            </p:nvSpPr>
            <p:spPr>
              <a:xfrm>
                <a:off x="1302" y="4935"/>
                <a:ext cx="1891" cy="1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4" name="文本框 93"/>
              <p:cNvSpPr txBox="1"/>
              <p:nvPr/>
            </p:nvSpPr>
            <p:spPr>
              <a:xfrm>
                <a:off x="1793" y="5437"/>
                <a:ext cx="909" cy="580"/>
              </a:xfrm>
              <a:prstGeom prst="rect">
                <a:avLst/>
              </a:prstGeom>
              <a:noFill/>
            </p:spPr>
            <p:txBody>
              <a:bodyPr wrap="square" rtlCol="0">
                <a:noAutofit/>
              </a:bodyPr>
              <a:p>
                <a:pPr algn="ctr"/>
                <a:r>
                  <a:rPr lang="zh-CN" altLang="en-US" sz="2400" b="1">
                    <a:solidFill>
                      <a:schemeClr val="bg1"/>
                    </a:solidFill>
                  </a:rPr>
                  <a:t>墙</a:t>
                </a:r>
                <a:endParaRPr lang="zh-CN" altLang="en-US" sz="2400" b="1">
                  <a:solidFill>
                    <a:schemeClr val="bg1"/>
                  </a:solidFill>
                </a:endParaRPr>
              </a:p>
            </p:txBody>
          </p:sp>
        </p:grpSp>
        <p:sp>
          <p:nvSpPr>
            <p:cNvPr id="95" name="加号 94"/>
            <p:cNvSpPr/>
            <p:nvPr/>
          </p:nvSpPr>
          <p:spPr>
            <a:xfrm>
              <a:off x="3366" y="5951"/>
              <a:ext cx="1291" cy="121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3" name="组合 102"/>
            <p:cNvGrpSpPr/>
            <p:nvPr/>
          </p:nvGrpSpPr>
          <p:grpSpPr>
            <a:xfrm>
              <a:off x="4849" y="5642"/>
              <a:ext cx="2016" cy="1836"/>
              <a:chOff x="5138" y="4935"/>
              <a:chExt cx="2016" cy="1836"/>
            </a:xfrm>
          </p:grpSpPr>
          <p:sp>
            <p:nvSpPr>
              <p:cNvPr id="96" name="椭圆 95"/>
              <p:cNvSpPr/>
              <p:nvPr/>
            </p:nvSpPr>
            <p:spPr>
              <a:xfrm>
                <a:off x="5138" y="4935"/>
                <a:ext cx="1891" cy="1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7" name="文本框 96"/>
              <p:cNvSpPr txBox="1"/>
              <p:nvPr/>
            </p:nvSpPr>
            <p:spPr>
              <a:xfrm>
                <a:off x="5138" y="5438"/>
                <a:ext cx="2017" cy="580"/>
              </a:xfrm>
              <a:prstGeom prst="rect">
                <a:avLst/>
              </a:prstGeom>
              <a:noFill/>
            </p:spPr>
            <p:txBody>
              <a:bodyPr wrap="square" rtlCol="0">
                <a:noAutofit/>
              </a:bodyPr>
              <a:p>
                <a:pPr algn="ctr"/>
                <a:r>
                  <a:rPr lang="zh-CN" altLang="en-US" sz="2400" b="1">
                    <a:solidFill>
                      <a:schemeClr val="bg1"/>
                    </a:solidFill>
                  </a:rPr>
                  <a:t>构造柱</a:t>
                </a:r>
                <a:endParaRPr lang="zh-CN" altLang="en-US" sz="2400" b="1">
                  <a:solidFill>
                    <a:schemeClr val="bg1"/>
                  </a:solidFill>
                </a:endParaRPr>
              </a:p>
            </p:txBody>
          </p:sp>
        </p:grpSp>
        <p:grpSp>
          <p:nvGrpSpPr>
            <p:cNvPr id="100" name="组合 99"/>
            <p:cNvGrpSpPr/>
            <p:nvPr/>
          </p:nvGrpSpPr>
          <p:grpSpPr>
            <a:xfrm>
              <a:off x="8540" y="5642"/>
              <a:ext cx="1891" cy="1837"/>
              <a:chOff x="1502" y="5135"/>
              <a:chExt cx="1891" cy="1837"/>
            </a:xfrm>
          </p:grpSpPr>
          <p:sp>
            <p:nvSpPr>
              <p:cNvPr id="98" name="椭圆 97"/>
              <p:cNvSpPr/>
              <p:nvPr/>
            </p:nvSpPr>
            <p:spPr>
              <a:xfrm>
                <a:off x="1502" y="5135"/>
                <a:ext cx="1891" cy="1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9" name="文本框 98"/>
              <p:cNvSpPr txBox="1"/>
              <p:nvPr/>
            </p:nvSpPr>
            <p:spPr>
              <a:xfrm>
                <a:off x="1712" y="5636"/>
                <a:ext cx="1471" cy="580"/>
              </a:xfrm>
              <a:prstGeom prst="rect">
                <a:avLst/>
              </a:prstGeom>
              <a:noFill/>
            </p:spPr>
            <p:txBody>
              <a:bodyPr wrap="square" rtlCol="0">
                <a:noAutofit/>
              </a:bodyPr>
              <a:p>
                <a:pPr algn="ctr"/>
                <a:r>
                  <a:rPr lang="zh-CN" altLang="en-US" sz="2400" b="1">
                    <a:solidFill>
                      <a:schemeClr val="bg1"/>
                    </a:solidFill>
                  </a:rPr>
                  <a:t>圈梁</a:t>
                </a:r>
                <a:endParaRPr lang="zh-CN" altLang="en-US" sz="2400" b="1">
                  <a:solidFill>
                    <a:schemeClr val="bg1"/>
                  </a:solidFill>
                </a:endParaRPr>
              </a:p>
            </p:txBody>
          </p:sp>
        </p:grpSp>
        <p:sp>
          <p:nvSpPr>
            <p:cNvPr id="101" name="加号 100"/>
            <p:cNvSpPr/>
            <p:nvPr/>
          </p:nvSpPr>
          <p:spPr>
            <a:xfrm>
              <a:off x="7057" y="5951"/>
              <a:ext cx="1291" cy="121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4" name="组合 103"/>
            <p:cNvGrpSpPr/>
            <p:nvPr/>
          </p:nvGrpSpPr>
          <p:grpSpPr>
            <a:xfrm>
              <a:off x="12106" y="5642"/>
              <a:ext cx="1891" cy="1837"/>
              <a:chOff x="1502" y="5135"/>
              <a:chExt cx="1891" cy="1837"/>
            </a:xfrm>
          </p:grpSpPr>
          <p:sp>
            <p:nvSpPr>
              <p:cNvPr id="105" name="椭圆 104"/>
              <p:cNvSpPr/>
              <p:nvPr/>
            </p:nvSpPr>
            <p:spPr>
              <a:xfrm>
                <a:off x="1502" y="5135"/>
                <a:ext cx="1891" cy="1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6" name="文本框 105"/>
              <p:cNvSpPr txBox="1"/>
              <p:nvPr/>
            </p:nvSpPr>
            <p:spPr>
              <a:xfrm>
                <a:off x="1712" y="5636"/>
                <a:ext cx="1471" cy="580"/>
              </a:xfrm>
              <a:prstGeom prst="rect">
                <a:avLst/>
              </a:prstGeom>
              <a:noFill/>
            </p:spPr>
            <p:txBody>
              <a:bodyPr wrap="square" rtlCol="0">
                <a:noAutofit/>
              </a:bodyPr>
              <a:p>
                <a:pPr algn="ctr"/>
                <a:r>
                  <a:rPr lang="zh-CN" altLang="en-US" sz="2400" b="1">
                    <a:solidFill>
                      <a:schemeClr val="bg1"/>
                    </a:solidFill>
                  </a:rPr>
                  <a:t>梁</a:t>
                </a:r>
                <a:endParaRPr lang="zh-CN" altLang="en-US" sz="2400" b="1">
                  <a:solidFill>
                    <a:schemeClr val="bg1"/>
                  </a:solidFill>
                </a:endParaRPr>
              </a:p>
            </p:txBody>
          </p:sp>
        </p:grpSp>
        <p:sp>
          <p:nvSpPr>
            <p:cNvPr id="107" name="加号 106"/>
            <p:cNvSpPr/>
            <p:nvPr/>
          </p:nvSpPr>
          <p:spPr>
            <a:xfrm>
              <a:off x="10623" y="5951"/>
              <a:ext cx="1291" cy="121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8" name="组合 107"/>
            <p:cNvGrpSpPr/>
            <p:nvPr/>
          </p:nvGrpSpPr>
          <p:grpSpPr>
            <a:xfrm>
              <a:off x="15672" y="5642"/>
              <a:ext cx="1891" cy="1837"/>
              <a:chOff x="1502" y="5135"/>
              <a:chExt cx="1891" cy="1837"/>
            </a:xfrm>
          </p:grpSpPr>
          <p:sp>
            <p:nvSpPr>
              <p:cNvPr id="109" name="椭圆 108"/>
              <p:cNvSpPr/>
              <p:nvPr/>
            </p:nvSpPr>
            <p:spPr>
              <a:xfrm>
                <a:off x="1502" y="5135"/>
                <a:ext cx="1891" cy="1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文本框 109"/>
              <p:cNvSpPr txBox="1"/>
              <p:nvPr/>
            </p:nvSpPr>
            <p:spPr>
              <a:xfrm>
                <a:off x="1712" y="5636"/>
                <a:ext cx="1471" cy="580"/>
              </a:xfrm>
              <a:prstGeom prst="rect">
                <a:avLst/>
              </a:prstGeom>
              <a:noFill/>
            </p:spPr>
            <p:txBody>
              <a:bodyPr wrap="square" rtlCol="0">
                <a:noAutofit/>
              </a:bodyPr>
              <a:p>
                <a:pPr algn="ctr"/>
                <a:r>
                  <a:rPr lang="zh-CN" altLang="en-US" sz="2400" b="1">
                    <a:solidFill>
                      <a:schemeClr val="bg1"/>
                    </a:solidFill>
                  </a:rPr>
                  <a:t>板</a:t>
                </a:r>
                <a:endParaRPr lang="zh-CN" altLang="en-US" sz="2400" b="1">
                  <a:solidFill>
                    <a:schemeClr val="bg1"/>
                  </a:solidFill>
                </a:endParaRPr>
              </a:p>
            </p:txBody>
          </p:sp>
        </p:grpSp>
        <p:sp>
          <p:nvSpPr>
            <p:cNvPr id="111" name="加号 110"/>
            <p:cNvSpPr/>
            <p:nvPr/>
          </p:nvSpPr>
          <p:spPr>
            <a:xfrm>
              <a:off x="14189" y="5951"/>
              <a:ext cx="1291" cy="121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五、计算及结果</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39" name="文本框 38"/>
          <p:cNvSpPr txBox="1"/>
          <p:nvPr/>
        </p:nvSpPr>
        <p:spPr>
          <a:xfrm>
            <a:off x="6820535" y="1316355"/>
            <a:ext cx="5253355" cy="1632585"/>
          </a:xfrm>
          <a:prstGeom prst="rect">
            <a:avLst/>
          </a:prstGeom>
          <a:noFill/>
          <a:ln>
            <a:solidFill>
              <a:schemeClr val="accent1">
                <a:lumMod val="60000"/>
                <a:lumOff val="40000"/>
              </a:schemeClr>
            </a:solidFill>
          </a:ln>
        </p:spPr>
        <p:txBody>
          <a:bodyPr wrap="square" lIns="46990" tIns="46990" rIns="46990" bIns="46990" rtlCol="0">
            <a:spAutoFit/>
          </a:bodyPr>
          <a:p>
            <a:pPr lvl="0" indent="0" fontAlgn="auto">
              <a:lnSpc>
                <a:spcPts val="3000"/>
              </a:lnSpc>
            </a:pP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受压</a:t>
            </a: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结果</a:t>
            </a:r>
            <a:endPar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endParaRPr>
          </a:p>
          <a:p>
            <a:pPr lvl="0" indent="457200" fontAlgn="auto">
              <a:lnSpc>
                <a:spcPts val="3000"/>
              </a:lnSpc>
            </a:pPr>
            <a:r>
              <a:rPr lang="zh-CN">
                <a:solidFill>
                  <a:schemeClr val="tx1"/>
                </a:solidFill>
                <a:latin typeface="华文仿宋" panose="02010600040101010101" charset="-122"/>
                <a:ea typeface="华文仿宋" panose="02010600040101010101" charset="-122"/>
                <a:cs typeface="华文仿宋" panose="02010600040101010101" charset="-122"/>
              </a:rPr>
              <a:t>软</a:t>
            </a:r>
            <a:r>
              <a:rPr>
                <a:solidFill>
                  <a:schemeClr val="tx1"/>
                </a:solidFill>
                <a:latin typeface="华文仿宋" panose="02010600040101010101" charset="-122"/>
                <a:ea typeface="华文仿宋" panose="02010600040101010101" charset="-122"/>
                <a:cs typeface="华文仿宋" panose="02010600040101010101" charset="-122"/>
              </a:rPr>
              <a:t>件将墙体抗压作用计算结果在图形中显示出来，显示的数字为小片墙的抗压承载力与荷载效应之比</a:t>
            </a:r>
            <a:r>
              <a:rPr lang="zh-CN">
                <a:solidFill>
                  <a:schemeClr val="tx1"/>
                </a:solidFill>
                <a:latin typeface="华文仿宋" panose="02010600040101010101" charset="-122"/>
                <a:ea typeface="华文仿宋" panose="02010600040101010101" charset="-122"/>
                <a:cs typeface="华文仿宋" panose="02010600040101010101" charset="-122"/>
              </a:rPr>
              <a:t>。</a:t>
            </a:r>
            <a:endParaRPr lang="zh-CN">
              <a:solidFill>
                <a:schemeClr val="tx1"/>
              </a:solidFill>
              <a:latin typeface="华文仿宋" panose="02010600040101010101" charset="-122"/>
              <a:ea typeface="华文仿宋" panose="02010600040101010101" charset="-122"/>
              <a:cs typeface="华文仿宋" panose="02010600040101010101" charset="-122"/>
            </a:endParaRPr>
          </a:p>
        </p:txBody>
      </p:sp>
      <p:pic>
        <p:nvPicPr>
          <p:cNvPr id="2" name="图片 1" descr="抗压结果"/>
          <p:cNvPicPr>
            <a:picLocks noChangeAspect="1"/>
          </p:cNvPicPr>
          <p:nvPr/>
        </p:nvPicPr>
        <p:blipFill>
          <a:blip r:embed="rId1"/>
          <a:stretch>
            <a:fillRect/>
          </a:stretch>
        </p:blipFill>
        <p:spPr>
          <a:xfrm>
            <a:off x="216000" y="1260000"/>
            <a:ext cx="6325500" cy="5400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五、计算及结果</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39" name="文本框 38"/>
          <p:cNvSpPr txBox="1"/>
          <p:nvPr/>
        </p:nvSpPr>
        <p:spPr>
          <a:xfrm>
            <a:off x="6820535" y="1316355"/>
            <a:ext cx="5253355" cy="1247775"/>
          </a:xfrm>
          <a:prstGeom prst="rect">
            <a:avLst/>
          </a:prstGeom>
          <a:noFill/>
          <a:ln>
            <a:solidFill>
              <a:schemeClr val="accent1">
                <a:lumMod val="60000"/>
                <a:lumOff val="40000"/>
              </a:schemeClr>
            </a:solidFill>
          </a:ln>
        </p:spPr>
        <p:txBody>
          <a:bodyPr wrap="square" lIns="46990" tIns="46990" rIns="46990" bIns="46990" rtlCol="0">
            <a:spAutoFit/>
          </a:bodyPr>
          <a:p>
            <a:pPr lvl="0" indent="0" fontAlgn="auto">
              <a:lnSpc>
                <a:spcPts val="3000"/>
              </a:lnSpc>
            </a:pP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墙</a:t>
            </a: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轴力图</a:t>
            </a:r>
            <a:endPar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endParaRPr>
          </a:p>
          <a:p>
            <a:pPr lvl="0" indent="457200" fontAlgn="auto">
              <a:lnSpc>
                <a:spcPts val="3000"/>
              </a:lnSpc>
            </a:pPr>
            <a:r>
              <a:rPr lang="zh-CN">
                <a:solidFill>
                  <a:schemeClr val="tx1"/>
                </a:solidFill>
                <a:latin typeface="华文仿宋" panose="02010600040101010101" charset="-122"/>
                <a:ea typeface="华文仿宋" panose="02010600040101010101" charset="-122"/>
                <a:cs typeface="华文仿宋" panose="02010600040101010101" charset="-122"/>
              </a:rPr>
              <a:t>软</a:t>
            </a:r>
            <a:r>
              <a:rPr>
                <a:solidFill>
                  <a:schemeClr val="tx1"/>
                </a:solidFill>
                <a:latin typeface="华文仿宋" panose="02010600040101010101" charset="-122"/>
                <a:ea typeface="华文仿宋" panose="02010600040101010101" charset="-122"/>
                <a:cs typeface="华文仿宋" panose="02010600040101010101" charset="-122"/>
              </a:rPr>
              <a:t>件将受压计算过程中墙体所承受的轴力设计值在图形中显示出来</a:t>
            </a:r>
            <a:r>
              <a:rPr lang="zh-CN">
                <a:solidFill>
                  <a:schemeClr val="tx1"/>
                </a:solidFill>
                <a:latin typeface="华文仿宋" panose="02010600040101010101" charset="-122"/>
                <a:ea typeface="华文仿宋" panose="02010600040101010101" charset="-122"/>
                <a:cs typeface="华文仿宋" panose="02010600040101010101" charset="-122"/>
              </a:rPr>
              <a:t>。</a:t>
            </a:r>
            <a:endParaRPr lang="zh-CN">
              <a:solidFill>
                <a:schemeClr val="tx1"/>
              </a:solidFill>
              <a:latin typeface="华文仿宋" panose="02010600040101010101" charset="-122"/>
              <a:ea typeface="华文仿宋" panose="02010600040101010101" charset="-122"/>
              <a:cs typeface="华文仿宋" panose="02010600040101010101" charset="-122"/>
            </a:endParaRPr>
          </a:p>
        </p:txBody>
      </p:sp>
      <p:pic>
        <p:nvPicPr>
          <p:cNvPr id="3" name="图片 2" descr="墙轴力图"/>
          <p:cNvPicPr>
            <a:picLocks noChangeAspect="1"/>
          </p:cNvPicPr>
          <p:nvPr/>
        </p:nvPicPr>
        <p:blipFill>
          <a:blip r:embed="rId1"/>
          <a:stretch>
            <a:fillRect/>
          </a:stretch>
        </p:blipFill>
        <p:spPr>
          <a:xfrm>
            <a:off x="216000" y="1260000"/>
            <a:ext cx="6401500" cy="5400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五、计算及结果</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39" name="文本框 38"/>
          <p:cNvSpPr txBox="1"/>
          <p:nvPr/>
        </p:nvSpPr>
        <p:spPr>
          <a:xfrm>
            <a:off x="6820535" y="1316355"/>
            <a:ext cx="5253355" cy="2017395"/>
          </a:xfrm>
          <a:prstGeom prst="rect">
            <a:avLst/>
          </a:prstGeom>
          <a:noFill/>
          <a:ln>
            <a:solidFill>
              <a:schemeClr val="accent1">
                <a:lumMod val="60000"/>
                <a:lumOff val="40000"/>
              </a:schemeClr>
            </a:solidFill>
          </a:ln>
        </p:spPr>
        <p:txBody>
          <a:bodyPr wrap="square" lIns="46990" tIns="46990" rIns="46990" bIns="46990" rtlCol="0">
            <a:spAutoFit/>
          </a:bodyPr>
          <a:p>
            <a:pPr lvl="0" indent="0" fontAlgn="auto">
              <a:lnSpc>
                <a:spcPts val="3000"/>
              </a:lnSpc>
            </a:pP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高厚比</a:t>
            </a: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验算</a:t>
            </a:r>
            <a:endPar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endParaRPr>
          </a:p>
          <a:p>
            <a:pPr lvl="0" indent="457200" fontAlgn="auto">
              <a:lnSpc>
                <a:spcPts val="3000"/>
              </a:lnSpc>
            </a:pPr>
            <a:r>
              <a:rPr lang="zh-CN">
                <a:solidFill>
                  <a:schemeClr val="tx1"/>
                </a:solidFill>
                <a:latin typeface="华文仿宋" panose="02010600040101010101" charset="-122"/>
                <a:ea typeface="华文仿宋" panose="02010600040101010101" charset="-122"/>
                <a:cs typeface="华文仿宋" panose="02010600040101010101" charset="-122"/>
              </a:rPr>
              <a:t>软</a:t>
            </a:r>
            <a:r>
              <a:rPr>
                <a:solidFill>
                  <a:schemeClr val="tx1"/>
                </a:solidFill>
                <a:latin typeface="华文仿宋" panose="02010600040101010101" charset="-122"/>
                <a:ea typeface="华文仿宋" panose="02010600040101010101" charset="-122"/>
                <a:cs typeface="华文仿宋" panose="02010600040101010101" charset="-122"/>
              </a:rPr>
              <a:t>件将小片墙的高厚比计算结果在图形中显示出来，显示的形式为"β/【β】"，其中β表示墙体计算高厚比，【β】表示墙体</a:t>
            </a:r>
            <a:r>
              <a:rPr lang="zh-CN">
                <a:solidFill>
                  <a:schemeClr val="tx1"/>
                </a:solidFill>
                <a:latin typeface="华文仿宋" panose="02010600040101010101" charset="-122"/>
                <a:ea typeface="华文仿宋" panose="02010600040101010101" charset="-122"/>
                <a:cs typeface="华文仿宋" panose="02010600040101010101" charset="-122"/>
              </a:rPr>
              <a:t>考虑</a:t>
            </a:r>
            <a:r>
              <a:rPr>
                <a:solidFill>
                  <a:schemeClr val="tx1"/>
                </a:solidFill>
                <a:latin typeface="华文仿宋" panose="02010600040101010101" charset="-122"/>
                <a:ea typeface="华文仿宋" panose="02010600040101010101" charset="-122"/>
                <a:cs typeface="华文仿宋" panose="02010600040101010101" charset="-122"/>
              </a:rPr>
              <a:t>修正</a:t>
            </a:r>
            <a:r>
              <a:rPr lang="zh-CN">
                <a:solidFill>
                  <a:schemeClr val="tx1"/>
                </a:solidFill>
                <a:latin typeface="华文仿宋" panose="02010600040101010101" charset="-122"/>
                <a:ea typeface="华文仿宋" panose="02010600040101010101" charset="-122"/>
                <a:cs typeface="华文仿宋" panose="02010600040101010101" charset="-122"/>
              </a:rPr>
              <a:t>系数后的</a:t>
            </a:r>
            <a:r>
              <a:rPr>
                <a:solidFill>
                  <a:schemeClr val="tx1"/>
                </a:solidFill>
                <a:latin typeface="华文仿宋" panose="02010600040101010101" charset="-122"/>
                <a:ea typeface="华文仿宋" panose="02010600040101010101" charset="-122"/>
                <a:cs typeface="华文仿宋" panose="02010600040101010101" charset="-122"/>
              </a:rPr>
              <a:t>允许高厚比</a:t>
            </a:r>
            <a:r>
              <a:rPr lang="zh-CN">
                <a:solidFill>
                  <a:schemeClr val="tx1"/>
                </a:solidFill>
                <a:latin typeface="华文仿宋" panose="02010600040101010101" charset="-122"/>
                <a:ea typeface="华文仿宋" panose="02010600040101010101" charset="-122"/>
                <a:cs typeface="华文仿宋" panose="02010600040101010101" charset="-122"/>
              </a:rPr>
              <a:t>。</a:t>
            </a:r>
            <a:endParaRPr lang="zh-CN">
              <a:solidFill>
                <a:schemeClr val="tx1"/>
              </a:solidFill>
              <a:latin typeface="华文仿宋" panose="02010600040101010101" charset="-122"/>
              <a:ea typeface="华文仿宋" panose="02010600040101010101" charset="-122"/>
              <a:cs typeface="华文仿宋" panose="02010600040101010101" charset="-122"/>
            </a:endParaRPr>
          </a:p>
        </p:txBody>
      </p:sp>
      <p:pic>
        <p:nvPicPr>
          <p:cNvPr id="2" name="图片 1" descr="高厚比验算"/>
          <p:cNvPicPr>
            <a:picLocks noChangeAspect="1"/>
          </p:cNvPicPr>
          <p:nvPr/>
        </p:nvPicPr>
        <p:blipFill>
          <a:blip r:embed="rId1"/>
          <a:stretch>
            <a:fillRect/>
          </a:stretch>
        </p:blipFill>
        <p:spPr>
          <a:xfrm>
            <a:off x="216000" y="1260000"/>
            <a:ext cx="6472500" cy="5400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五、计算及结果</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39" name="文本框 38"/>
          <p:cNvSpPr txBox="1"/>
          <p:nvPr/>
        </p:nvSpPr>
        <p:spPr>
          <a:xfrm>
            <a:off x="6820535" y="1316355"/>
            <a:ext cx="5253355" cy="1632585"/>
          </a:xfrm>
          <a:prstGeom prst="rect">
            <a:avLst/>
          </a:prstGeom>
          <a:noFill/>
          <a:ln>
            <a:solidFill>
              <a:schemeClr val="accent1">
                <a:lumMod val="60000"/>
                <a:lumOff val="40000"/>
              </a:schemeClr>
            </a:solidFill>
          </a:ln>
        </p:spPr>
        <p:txBody>
          <a:bodyPr wrap="square" lIns="46990" tIns="46990" rIns="46990" bIns="46990" rtlCol="0">
            <a:spAutoFit/>
          </a:bodyPr>
          <a:p>
            <a:pPr lvl="0" indent="0" fontAlgn="auto">
              <a:lnSpc>
                <a:spcPts val="3000"/>
              </a:lnSpc>
            </a:pP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局部承压</a:t>
            </a:r>
            <a:endPar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endParaRPr>
          </a:p>
          <a:p>
            <a:pPr lvl="0" indent="457200" fontAlgn="auto">
              <a:lnSpc>
                <a:spcPts val="3000"/>
              </a:lnSpc>
            </a:pPr>
            <a:r>
              <a:rPr>
                <a:solidFill>
                  <a:schemeClr val="tx1"/>
                </a:solidFill>
                <a:latin typeface="华文仿宋" panose="02010600040101010101" charset="-122"/>
                <a:ea typeface="华文仿宋" panose="02010600040101010101" charset="-122"/>
                <a:cs typeface="华文仿宋" panose="02010600040101010101" charset="-122"/>
              </a:rPr>
              <a:t>软件</a:t>
            </a:r>
            <a:r>
              <a:rPr lang="zh-CN">
                <a:solidFill>
                  <a:schemeClr val="tx1"/>
                </a:solidFill>
                <a:latin typeface="华文仿宋" panose="02010600040101010101" charset="-122"/>
                <a:ea typeface="华文仿宋" panose="02010600040101010101" charset="-122"/>
                <a:cs typeface="华文仿宋" panose="02010600040101010101" charset="-122"/>
              </a:rPr>
              <a:t>在</a:t>
            </a:r>
            <a:r>
              <a:rPr>
                <a:solidFill>
                  <a:schemeClr val="tx1"/>
                </a:solidFill>
                <a:latin typeface="华文仿宋" panose="02010600040101010101" charset="-122"/>
                <a:ea typeface="华文仿宋" panose="02010600040101010101" charset="-122"/>
                <a:cs typeface="华文仿宋" panose="02010600040101010101" charset="-122"/>
              </a:rPr>
              <a:t>墙体局部受压的节点处显示局部受压计算结果。对不满足要求的节点，软件将会用红色文字进行显示提醒。</a:t>
            </a:r>
            <a:endParaRPr>
              <a:solidFill>
                <a:schemeClr val="tx1"/>
              </a:solidFill>
              <a:latin typeface="华文仿宋" panose="02010600040101010101" charset="-122"/>
              <a:ea typeface="华文仿宋" panose="02010600040101010101" charset="-122"/>
              <a:cs typeface="华文仿宋" panose="02010600040101010101" charset="-122"/>
            </a:endParaRPr>
          </a:p>
        </p:txBody>
      </p:sp>
      <p:pic>
        <p:nvPicPr>
          <p:cNvPr id="3" name="图片 2" descr="梁垫输入"/>
          <p:cNvPicPr>
            <a:picLocks noChangeAspect="1"/>
          </p:cNvPicPr>
          <p:nvPr/>
        </p:nvPicPr>
        <p:blipFill>
          <a:blip r:embed="rId1"/>
          <a:stretch>
            <a:fillRect/>
          </a:stretch>
        </p:blipFill>
        <p:spPr>
          <a:xfrm>
            <a:off x="7231380" y="3616960"/>
            <a:ext cx="657225" cy="942975"/>
          </a:xfrm>
          <a:prstGeom prst="rect">
            <a:avLst/>
          </a:prstGeom>
        </p:spPr>
      </p:pic>
      <p:sp>
        <p:nvSpPr>
          <p:cNvPr id="4" name="文本框 3"/>
          <p:cNvSpPr txBox="1"/>
          <p:nvPr/>
        </p:nvSpPr>
        <p:spPr>
          <a:xfrm>
            <a:off x="6861175" y="4907280"/>
            <a:ext cx="5253355" cy="862965"/>
          </a:xfrm>
          <a:prstGeom prst="rect">
            <a:avLst/>
          </a:prstGeom>
          <a:noFill/>
          <a:ln>
            <a:solidFill>
              <a:schemeClr val="accent1">
                <a:lumMod val="60000"/>
                <a:lumOff val="40000"/>
              </a:schemeClr>
            </a:solidFill>
          </a:ln>
        </p:spPr>
        <p:txBody>
          <a:bodyPr wrap="square" lIns="46990" tIns="46990" rIns="46990" bIns="46990" rtlCol="0">
            <a:spAutoFit/>
          </a:bodyPr>
          <a:p>
            <a:pPr lvl="0" indent="457200" fontAlgn="auto">
              <a:lnSpc>
                <a:spcPts val="3000"/>
              </a:lnSpc>
            </a:pPr>
            <a:r>
              <a:rPr>
                <a:solidFill>
                  <a:schemeClr val="tx1"/>
                </a:solidFill>
                <a:latin typeface="华文仿宋" panose="02010600040101010101" charset="-122"/>
                <a:ea typeface="华文仿宋" panose="02010600040101010101" charset="-122"/>
                <a:cs typeface="华文仿宋" panose="02010600040101010101" charset="-122"/>
              </a:rPr>
              <a:t>设定梁垫类型及对应的尺寸并点击确定后软件会重新进行局压验算。</a:t>
            </a:r>
            <a:endParaRPr>
              <a:solidFill>
                <a:schemeClr val="tx1"/>
              </a:solidFill>
              <a:latin typeface="华文仿宋" panose="02010600040101010101" charset="-122"/>
              <a:ea typeface="华文仿宋" panose="02010600040101010101" charset="-122"/>
              <a:cs typeface="华文仿宋" panose="02010600040101010101" charset="-122"/>
            </a:endParaRPr>
          </a:p>
        </p:txBody>
      </p:sp>
      <p:pic>
        <p:nvPicPr>
          <p:cNvPr id="5" name="图片 4" descr="局部承压结果"/>
          <p:cNvPicPr>
            <a:picLocks noChangeAspect="1"/>
          </p:cNvPicPr>
          <p:nvPr/>
        </p:nvPicPr>
        <p:blipFill>
          <a:blip r:embed="rId2"/>
          <a:stretch>
            <a:fillRect/>
          </a:stretch>
        </p:blipFill>
        <p:spPr>
          <a:xfrm>
            <a:off x="216000" y="1260000"/>
            <a:ext cx="6579000" cy="540000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五、计算及结果</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582295" y="1316990"/>
            <a:ext cx="4665875" cy="4680000"/>
          </a:xfrm>
          <a:prstGeom prst="rect">
            <a:avLst/>
          </a:prstGeom>
        </p:spPr>
      </p:pic>
      <p:pic>
        <p:nvPicPr>
          <p:cNvPr id="6" name="图片 5"/>
          <p:cNvPicPr>
            <a:picLocks noChangeAspect="1"/>
          </p:cNvPicPr>
          <p:nvPr/>
        </p:nvPicPr>
        <p:blipFill>
          <a:blip r:embed="rId2"/>
          <a:stretch>
            <a:fillRect/>
          </a:stretch>
        </p:blipFill>
        <p:spPr>
          <a:xfrm>
            <a:off x="5608320" y="1316990"/>
            <a:ext cx="1859915" cy="2703195"/>
          </a:xfrm>
          <a:prstGeom prst="rect">
            <a:avLst/>
          </a:prstGeom>
        </p:spPr>
      </p:pic>
      <p:pic>
        <p:nvPicPr>
          <p:cNvPr id="7" name="图片 6"/>
          <p:cNvPicPr>
            <a:picLocks noChangeAspect="1"/>
          </p:cNvPicPr>
          <p:nvPr/>
        </p:nvPicPr>
        <p:blipFill>
          <a:blip r:embed="rId3"/>
          <a:stretch>
            <a:fillRect/>
          </a:stretch>
        </p:blipFill>
        <p:spPr>
          <a:xfrm>
            <a:off x="7468235" y="1316990"/>
            <a:ext cx="4614765" cy="4680000"/>
          </a:xfrm>
          <a:prstGeom prst="rect">
            <a:avLst/>
          </a:prstGeom>
        </p:spPr>
      </p:pic>
      <p:sp>
        <p:nvSpPr>
          <p:cNvPr id="8" name="文本框 7"/>
          <p:cNvSpPr txBox="1"/>
          <p:nvPr/>
        </p:nvSpPr>
        <p:spPr>
          <a:xfrm>
            <a:off x="2098040" y="6130925"/>
            <a:ext cx="1294130" cy="478155"/>
          </a:xfrm>
          <a:prstGeom prst="rect">
            <a:avLst/>
          </a:prstGeom>
          <a:noFill/>
          <a:ln>
            <a:solidFill>
              <a:schemeClr val="accent1">
                <a:lumMod val="60000"/>
                <a:lumOff val="40000"/>
              </a:schemeClr>
            </a:solidFill>
          </a:ln>
        </p:spPr>
        <p:txBody>
          <a:bodyPr wrap="square" lIns="46990" tIns="46990" rIns="46990" bIns="46990" rtlCol="0" anchor="ctr" anchorCtr="1">
            <a:spAutoFit/>
          </a:bodyPr>
          <a:p>
            <a:pPr lvl="0" indent="0" fontAlgn="auto">
              <a:lnSpc>
                <a:spcPts val="3000"/>
              </a:lnSpc>
            </a:pP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总体信息</a:t>
            </a:r>
            <a:endParaRPr>
              <a:solidFill>
                <a:schemeClr val="tx1"/>
              </a:solidFill>
              <a:latin typeface="华文仿宋" panose="02010600040101010101" charset="-122"/>
              <a:ea typeface="华文仿宋" panose="02010600040101010101" charset="-122"/>
              <a:cs typeface="华文仿宋" panose="02010600040101010101" charset="-122"/>
            </a:endParaRPr>
          </a:p>
        </p:txBody>
      </p:sp>
      <p:sp>
        <p:nvSpPr>
          <p:cNvPr id="10" name="文本框 9"/>
          <p:cNvSpPr txBox="1"/>
          <p:nvPr/>
        </p:nvSpPr>
        <p:spPr>
          <a:xfrm>
            <a:off x="8742045" y="6130925"/>
            <a:ext cx="1675130" cy="478155"/>
          </a:xfrm>
          <a:prstGeom prst="rect">
            <a:avLst/>
          </a:prstGeom>
          <a:noFill/>
          <a:ln>
            <a:solidFill>
              <a:schemeClr val="accent1">
                <a:lumMod val="60000"/>
                <a:lumOff val="40000"/>
              </a:schemeClr>
            </a:solidFill>
          </a:ln>
        </p:spPr>
        <p:txBody>
          <a:bodyPr wrap="square" lIns="46990" tIns="46990" rIns="46990" bIns="46990" rtlCol="0" anchor="ctr" anchorCtr="1">
            <a:spAutoFit/>
          </a:bodyPr>
          <a:p>
            <a:pPr lvl="0" indent="0" fontAlgn="auto">
              <a:lnSpc>
                <a:spcPts val="3000"/>
              </a:lnSpc>
            </a:pP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单层信息</a:t>
            </a: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汇总</a:t>
            </a:r>
            <a:endPar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五、计算及结果</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10" name="文本框 9"/>
          <p:cNvSpPr txBox="1"/>
          <p:nvPr/>
        </p:nvSpPr>
        <p:spPr>
          <a:xfrm>
            <a:off x="6362700" y="1119505"/>
            <a:ext cx="2309495" cy="478155"/>
          </a:xfrm>
          <a:prstGeom prst="rect">
            <a:avLst/>
          </a:prstGeom>
          <a:noFill/>
          <a:ln>
            <a:solidFill>
              <a:schemeClr val="accent1">
                <a:lumMod val="60000"/>
                <a:lumOff val="40000"/>
              </a:schemeClr>
            </a:solidFill>
          </a:ln>
        </p:spPr>
        <p:txBody>
          <a:bodyPr wrap="square" lIns="46990" tIns="46990" rIns="46990" bIns="46990" rtlCol="0" anchor="ctr" anchorCtr="1">
            <a:spAutoFit/>
          </a:bodyPr>
          <a:p>
            <a:pPr lvl="0" indent="0" fontAlgn="auto">
              <a:lnSpc>
                <a:spcPts val="3000"/>
              </a:lnSpc>
            </a:pP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单构件详细</a:t>
            </a: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计算书</a:t>
            </a:r>
            <a:endPar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endParaRPr>
          </a:p>
        </p:txBody>
      </p:sp>
      <p:pic>
        <p:nvPicPr>
          <p:cNvPr id="3" name="图片 2" descr="构件信息计算书"/>
          <p:cNvPicPr>
            <a:picLocks noChangeAspect="1"/>
          </p:cNvPicPr>
          <p:nvPr/>
        </p:nvPicPr>
        <p:blipFill>
          <a:blip r:embed="rId1"/>
          <a:srcRect b="29796"/>
          <a:stretch>
            <a:fillRect/>
          </a:stretch>
        </p:blipFill>
        <p:spPr>
          <a:xfrm>
            <a:off x="1005205" y="1356360"/>
            <a:ext cx="2164715" cy="4814570"/>
          </a:xfrm>
          <a:prstGeom prst="rect">
            <a:avLst/>
          </a:prstGeom>
        </p:spPr>
      </p:pic>
      <p:pic>
        <p:nvPicPr>
          <p:cNvPr id="4" name="图片 3" descr="单构件计算文本"/>
          <p:cNvPicPr>
            <a:picLocks noChangeAspect="1"/>
          </p:cNvPicPr>
          <p:nvPr/>
        </p:nvPicPr>
        <p:blipFill>
          <a:blip r:embed="rId2"/>
          <a:stretch>
            <a:fillRect/>
          </a:stretch>
        </p:blipFill>
        <p:spPr>
          <a:xfrm>
            <a:off x="4414520" y="1759585"/>
            <a:ext cx="5907200" cy="4680000"/>
          </a:xfrm>
          <a:prstGeom prst="rect">
            <a:avLst/>
          </a:prstGeom>
        </p:spPr>
      </p:pic>
      <p:sp>
        <p:nvSpPr>
          <p:cNvPr id="41" name="下箭头 40"/>
          <p:cNvSpPr/>
          <p:nvPr/>
        </p:nvSpPr>
        <p:spPr>
          <a:xfrm rot="16200000">
            <a:off x="3608070" y="4284980"/>
            <a:ext cx="254000" cy="5892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五、计算及结果</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pic>
        <p:nvPicPr>
          <p:cNvPr id="2" name="图片 1" descr="砼构件计算结果查看"/>
          <p:cNvPicPr>
            <a:picLocks noChangeAspect="1"/>
          </p:cNvPicPr>
          <p:nvPr/>
        </p:nvPicPr>
        <p:blipFill>
          <a:blip r:embed="rId1"/>
          <a:stretch>
            <a:fillRect/>
          </a:stretch>
        </p:blipFill>
        <p:spPr>
          <a:xfrm>
            <a:off x="497205" y="2062480"/>
            <a:ext cx="4886325" cy="1123950"/>
          </a:xfrm>
          <a:prstGeom prst="rect">
            <a:avLst/>
          </a:prstGeom>
        </p:spPr>
      </p:pic>
      <p:sp>
        <p:nvSpPr>
          <p:cNvPr id="5" name="文本框 4"/>
          <p:cNvSpPr txBox="1"/>
          <p:nvPr/>
        </p:nvSpPr>
        <p:spPr>
          <a:xfrm>
            <a:off x="497205" y="1193165"/>
            <a:ext cx="4072255" cy="478155"/>
          </a:xfrm>
          <a:prstGeom prst="rect">
            <a:avLst/>
          </a:prstGeom>
          <a:noFill/>
        </p:spPr>
        <p:txBody>
          <a:bodyPr wrap="square" lIns="46990" tIns="46990" rIns="46990" bIns="46990" rtlCol="0">
            <a:spAutoFit/>
          </a:bodyPr>
          <a:p>
            <a:pPr lvl="0" indent="0" fontAlgn="auto">
              <a:lnSpc>
                <a:spcPts val="3000"/>
              </a:lnSpc>
            </a:pPr>
            <a:r>
              <a:rPr lang="zh-CN" altLang="en-US" sz="2400">
                <a:solidFill>
                  <a:schemeClr val="tx1"/>
                </a:solidFill>
              </a:rPr>
              <a:t>混凝土构件计算</a:t>
            </a:r>
            <a:r>
              <a:rPr lang="zh-CN" altLang="en-US" sz="2400">
                <a:solidFill>
                  <a:schemeClr val="tx1"/>
                </a:solidFill>
              </a:rPr>
              <a:t>结果查看</a:t>
            </a:r>
            <a:endParaRPr lang="zh-CN" altLang="en-US" sz="2400">
              <a:solidFill>
                <a:schemeClr val="tx1"/>
              </a:solidFill>
            </a:endParaRPr>
          </a:p>
        </p:txBody>
      </p:sp>
      <p:sp>
        <p:nvSpPr>
          <p:cNvPr id="39" name="文本框 38"/>
          <p:cNvSpPr txBox="1"/>
          <p:nvPr/>
        </p:nvSpPr>
        <p:spPr>
          <a:xfrm>
            <a:off x="527685" y="3671570"/>
            <a:ext cx="5253355" cy="1247775"/>
          </a:xfrm>
          <a:prstGeom prst="rect">
            <a:avLst/>
          </a:prstGeom>
          <a:noFill/>
          <a:ln>
            <a:solidFill>
              <a:schemeClr val="accent1">
                <a:lumMod val="60000"/>
                <a:lumOff val="40000"/>
              </a:schemeClr>
            </a:solidFill>
          </a:ln>
        </p:spPr>
        <p:txBody>
          <a:bodyPr wrap="square" lIns="46990" tIns="46990" rIns="46990" bIns="46990" rtlCol="0">
            <a:spAutoFit/>
          </a:bodyPr>
          <a:p>
            <a:pPr lvl="0" indent="0" fontAlgn="auto">
              <a:lnSpc>
                <a:spcPts val="3000"/>
              </a:lnSpc>
            </a:pPr>
            <a:r>
              <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rPr>
              <a:t>当结构非底框层中含有非构造柱、圈梁的混凝土梁、柱，砼构件结果菜单才会显示，若未完成砼构件计算则砼构件结果菜单会变灰为不可用状态。</a:t>
            </a:r>
            <a:endParaRPr lang="zh-CN">
              <a:solidFill>
                <a:schemeClr val="tx1"/>
              </a:solidFill>
              <a:uFillTx/>
              <a:latin typeface="微软雅黑" panose="020B0503020204020204" pitchFamily="34" charset="-122"/>
              <a:ea typeface="微软雅黑" panose="020B0503020204020204" pitchFamily="34" charset="-122"/>
              <a:cs typeface="华文仿宋" panose="02010600040101010101" charset="-122"/>
            </a:endParaRPr>
          </a:p>
        </p:txBody>
      </p:sp>
      <p:pic>
        <p:nvPicPr>
          <p:cNvPr id="6" name="图片 5" descr="配筋简图"/>
          <p:cNvPicPr>
            <a:picLocks noChangeAspect="1"/>
          </p:cNvPicPr>
          <p:nvPr/>
        </p:nvPicPr>
        <p:blipFill>
          <a:blip r:embed="rId2"/>
          <a:stretch>
            <a:fillRect/>
          </a:stretch>
        </p:blipFill>
        <p:spPr>
          <a:xfrm>
            <a:off x="6075680" y="1676400"/>
            <a:ext cx="6076364" cy="504000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五、计算及结果</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5" name="文本框 4"/>
          <p:cNvSpPr txBox="1"/>
          <p:nvPr/>
        </p:nvSpPr>
        <p:spPr>
          <a:xfrm>
            <a:off x="497205" y="1181735"/>
            <a:ext cx="4072255" cy="478155"/>
          </a:xfrm>
          <a:prstGeom prst="rect">
            <a:avLst/>
          </a:prstGeom>
          <a:noFill/>
        </p:spPr>
        <p:txBody>
          <a:bodyPr wrap="square" lIns="46990" tIns="46990" rIns="46990" bIns="46990" rtlCol="0">
            <a:spAutoFit/>
          </a:bodyPr>
          <a:p>
            <a:pPr lvl="0" indent="0" fontAlgn="auto">
              <a:lnSpc>
                <a:spcPts val="3000"/>
              </a:lnSpc>
            </a:pPr>
            <a:r>
              <a:rPr lang="zh-CN" altLang="en-US" sz="2400">
                <a:solidFill>
                  <a:schemeClr val="tx1"/>
                </a:solidFill>
              </a:rPr>
              <a:t>梁</a:t>
            </a:r>
            <a:r>
              <a:rPr lang="zh-CN" altLang="en-US" sz="2400">
                <a:solidFill>
                  <a:schemeClr val="tx1"/>
                </a:solidFill>
              </a:rPr>
              <a:t>挠度</a:t>
            </a:r>
            <a:endParaRPr lang="zh-CN" altLang="en-US" sz="2400">
              <a:solidFill>
                <a:schemeClr val="tx1"/>
              </a:solidFill>
            </a:endParaRPr>
          </a:p>
        </p:txBody>
      </p:sp>
      <p:pic>
        <p:nvPicPr>
          <p:cNvPr id="3" name="图片 2" descr="梁挠度"/>
          <p:cNvPicPr>
            <a:picLocks noChangeAspect="1"/>
          </p:cNvPicPr>
          <p:nvPr/>
        </p:nvPicPr>
        <p:blipFill>
          <a:blip r:embed="rId1"/>
          <a:stretch>
            <a:fillRect/>
          </a:stretch>
        </p:blipFill>
        <p:spPr>
          <a:xfrm>
            <a:off x="214630" y="1941195"/>
            <a:ext cx="5658591" cy="4320000"/>
          </a:xfrm>
          <a:prstGeom prst="rect">
            <a:avLst/>
          </a:prstGeom>
        </p:spPr>
      </p:pic>
      <p:sp>
        <p:nvSpPr>
          <p:cNvPr id="4" name="文本框 3"/>
          <p:cNvSpPr txBox="1"/>
          <p:nvPr/>
        </p:nvSpPr>
        <p:spPr>
          <a:xfrm>
            <a:off x="6764020" y="1181735"/>
            <a:ext cx="4072255" cy="478155"/>
          </a:xfrm>
          <a:prstGeom prst="rect">
            <a:avLst/>
          </a:prstGeom>
          <a:noFill/>
        </p:spPr>
        <p:txBody>
          <a:bodyPr wrap="square" lIns="46990" tIns="46990" rIns="46990" bIns="46990" rtlCol="0">
            <a:spAutoFit/>
          </a:bodyPr>
          <a:p>
            <a:pPr lvl="0" indent="0" fontAlgn="auto">
              <a:lnSpc>
                <a:spcPts val="3000"/>
              </a:lnSpc>
            </a:pPr>
            <a:r>
              <a:rPr lang="zh-CN" altLang="en-US" sz="2400">
                <a:solidFill>
                  <a:schemeClr val="tx1"/>
                </a:solidFill>
              </a:rPr>
              <a:t>梁</a:t>
            </a:r>
            <a:r>
              <a:rPr lang="zh-CN" altLang="en-US" sz="2400">
                <a:solidFill>
                  <a:schemeClr val="tx1"/>
                </a:solidFill>
              </a:rPr>
              <a:t>弯矩</a:t>
            </a:r>
            <a:endParaRPr lang="zh-CN" altLang="en-US" sz="2400">
              <a:solidFill>
                <a:schemeClr val="tx1"/>
              </a:solidFill>
            </a:endParaRPr>
          </a:p>
        </p:txBody>
      </p:sp>
      <p:pic>
        <p:nvPicPr>
          <p:cNvPr id="10" name="图片 9" descr="梁弯矩"/>
          <p:cNvPicPr>
            <a:picLocks noChangeAspect="1"/>
          </p:cNvPicPr>
          <p:nvPr/>
        </p:nvPicPr>
        <p:blipFill>
          <a:blip r:embed="rId2"/>
          <a:stretch>
            <a:fillRect/>
          </a:stretch>
        </p:blipFill>
        <p:spPr>
          <a:xfrm>
            <a:off x="6136640" y="1941195"/>
            <a:ext cx="5754715" cy="432000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五、计算及结果</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查看</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砌体结构在</a:t>
            </a:r>
            <a:r>
              <a:rPr lang="en-US" altLang="zh-CN" sz="2000" b="1" dirty="0">
                <a:ln w="0"/>
                <a:solidFill>
                  <a:schemeClr val="bg1"/>
                </a:solidFill>
                <a:cs typeface="+mn-ea"/>
                <a:sym typeface="+mn-lt"/>
              </a:rPr>
              <a:t>YJK</a:t>
            </a:r>
            <a:r>
              <a:rPr lang="zh-CN" altLang="en-US" sz="2000" b="1" dirty="0">
                <a:ln w="0"/>
                <a:solidFill>
                  <a:schemeClr val="bg1"/>
                </a:solidFill>
                <a:cs typeface="+mn-ea"/>
                <a:sym typeface="+mn-lt"/>
              </a:rPr>
              <a:t>中的设计</a:t>
            </a:r>
            <a:r>
              <a:rPr lang="zh-CN" sz="2000" b="1" dirty="0">
                <a:ln w="0"/>
                <a:solidFill>
                  <a:schemeClr val="bg1"/>
                </a:solidFill>
                <a:cs typeface="+mn-ea"/>
                <a:sym typeface="+mn-lt"/>
              </a:rPr>
              <a:t>流程</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5" name="文本框 4"/>
          <p:cNvSpPr txBox="1"/>
          <p:nvPr/>
        </p:nvSpPr>
        <p:spPr>
          <a:xfrm>
            <a:off x="497205" y="1181735"/>
            <a:ext cx="4072255" cy="478155"/>
          </a:xfrm>
          <a:prstGeom prst="rect">
            <a:avLst/>
          </a:prstGeom>
          <a:noFill/>
        </p:spPr>
        <p:txBody>
          <a:bodyPr wrap="square" lIns="46990" tIns="46990" rIns="46990" bIns="46990" rtlCol="0">
            <a:spAutoFit/>
          </a:bodyPr>
          <a:p>
            <a:pPr lvl="0" indent="0" fontAlgn="auto">
              <a:lnSpc>
                <a:spcPts val="3000"/>
              </a:lnSpc>
            </a:pPr>
            <a:r>
              <a:rPr lang="zh-CN" altLang="en-US" sz="2400">
                <a:solidFill>
                  <a:schemeClr val="tx1"/>
                </a:solidFill>
              </a:rPr>
              <a:t>梁</a:t>
            </a:r>
            <a:r>
              <a:rPr lang="zh-CN" altLang="en-US" sz="2400">
                <a:solidFill>
                  <a:schemeClr val="tx1"/>
                </a:solidFill>
              </a:rPr>
              <a:t>剪力</a:t>
            </a:r>
            <a:endParaRPr lang="zh-CN" altLang="en-US" sz="2400">
              <a:solidFill>
                <a:schemeClr val="tx1"/>
              </a:solidFill>
            </a:endParaRPr>
          </a:p>
        </p:txBody>
      </p:sp>
      <p:pic>
        <p:nvPicPr>
          <p:cNvPr id="2" name="图片 1" descr="梁剪力"/>
          <p:cNvPicPr>
            <a:picLocks noChangeAspect="1"/>
          </p:cNvPicPr>
          <p:nvPr/>
        </p:nvPicPr>
        <p:blipFill>
          <a:blip r:embed="rId1"/>
          <a:stretch>
            <a:fillRect/>
          </a:stretch>
        </p:blipFill>
        <p:spPr>
          <a:xfrm>
            <a:off x="214630" y="1941195"/>
            <a:ext cx="5553191" cy="4320000"/>
          </a:xfrm>
          <a:prstGeom prst="rect">
            <a:avLst/>
          </a:prstGeom>
        </p:spPr>
      </p:pic>
      <p:pic>
        <p:nvPicPr>
          <p:cNvPr id="6" name="图片 5" descr="砼构件结果显示选择"/>
          <p:cNvPicPr>
            <a:picLocks noChangeAspect="1"/>
          </p:cNvPicPr>
          <p:nvPr/>
        </p:nvPicPr>
        <p:blipFill>
          <a:blip r:embed="rId2"/>
          <a:srcRect b="13806"/>
          <a:stretch>
            <a:fillRect/>
          </a:stretch>
        </p:blipFill>
        <p:spPr>
          <a:xfrm>
            <a:off x="8108950" y="900430"/>
            <a:ext cx="2208530" cy="591121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8" name="矩形 7"/>
          <p:cNvSpPr/>
          <p:nvPr/>
        </p:nvSpPr>
        <p:spPr>
          <a:xfrm>
            <a:off x="0" y="0"/>
            <a:ext cx="12192000" cy="6858000"/>
          </a:xfrm>
          <a:prstGeom prst="rect">
            <a:avLst/>
          </a:prstGeom>
          <a:gradFill>
            <a:gsLst>
              <a:gs pos="0">
                <a:schemeClr val="accent6">
                  <a:lumMod val="50000"/>
                </a:schemeClr>
              </a:gs>
              <a:gs pos="81000">
                <a:schemeClr val="accent6">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flipH="1">
            <a:off x="309855" y="720722"/>
            <a:ext cx="5091361" cy="5091361"/>
          </a:xfrm>
          <a:prstGeom prst="diamond">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菱形 9"/>
          <p:cNvSpPr/>
          <p:nvPr/>
        </p:nvSpPr>
        <p:spPr>
          <a:xfrm flipH="1">
            <a:off x="706971" y="1117838"/>
            <a:ext cx="4297129" cy="4297129"/>
          </a:xfrm>
          <a:prstGeom prst="diamond">
            <a:avLst/>
          </a:prstGeom>
          <a:noFill/>
          <a:ln>
            <a:solidFill>
              <a:schemeClr val="accent1">
                <a:lumMod val="60000"/>
                <a:lumOff val="40000"/>
              </a:schemeClr>
            </a:solid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菱形 10"/>
          <p:cNvSpPr/>
          <p:nvPr/>
        </p:nvSpPr>
        <p:spPr>
          <a:xfrm flipH="1">
            <a:off x="3662810" y="2205781"/>
            <a:ext cx="2517028" cy="2517028"/>
          </a:xfrm>
          <a:prstGeom prst="diamond">
            <a:avLst/>
          </a:prstGeom>
          <a:solidFill>
            <a:schemeClr val="bg1">
              <a:lumMod val="95000"/>
            </a:schemeClr>
          </a:solidFill>
          <a:ln>
            <a:no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菱形 11"/>
          <p:cNvSpPr/>
          <p:nvPr/>
        </p:nvSpPr>
        <p:spPr>
          <a:xfrm flipH="1">
            <a:off x="3849219" y="2392190"/>
            <a:ext cx="2144210" cy="2144210"/>
          </a:xfrm>
          <a:prstGeom prst="diamond">
            <a:avLst/>
          </a:prstGeom>
          <a:noFill/>
          <a:ln>
            <a:solidFill>
              <a:schemeClr val="accent1">
                <a:lumMod val="60000"/>
                <a:lumOff val="40000"/>
              </a:schemeClr>
            </a:solidFill>
          </a:ln>
          <a:effectLst>
            <a:outerShdw blurRad="431800" dist="393700" dir="7200000" sx="106000" sy="106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2873750" y="2372139"/>
            <a:ext cx="2160000" cy="216000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0" scaled="1"/>
            <a:tileRect/>
          </a:gra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428838" y="2998304"/>
            <a:ext cx="7409468" cy="894522"/>
            <a:chOff x="4353952" y="2037523"/>
            <a:chExt cx="4981136" cy="404191"/>
          </a:xfrm>
        </p:grpSpPr>
        <p:sp>
          <p:nvSpPr>
            <p:cNvPr id="6" name="文本框 5"/>
            <p:cNvSpPr txBox="1"/>
            <p:nvPr/>
          </p:nvSpPr>
          <p:spPr>
            <a:xfrm>
              <a:off x="4353952" y="2037523"/>
              <a:ext cx="1079440" cy="404191"/>
            </a:xfrm>
            <a:prstGeom prst="roundRect">
              <a:avLst>
                <a:gd name="adj" fmla="val 50000"/>
              </a:avLst>
            </a:prstGeom>
            <a:solidFill>
              <a:srgbClr val="820000"/>
            </a:solidFill>
            <a:ln>
              <a:noFill/>
            </a:ln>
          </p:spPr>
          <p:txBody>
            <a:bodyPr wrap="none" rtlCol="0" anchor="ctr">
              <a:noAutofit/>
            </a:bodyPr>
            <a:lstStyle/>
            <a:p>
              <a:pPr algn="ctr"/>
              <a:r>
                <a:rPr lang="en-US" altLang="zh-CN" sz="5400" dirty="0" smtClean="0">
                  <a:solidFill>
                    <a:schemeClr val="bg1"/>
                  </a:solidFill>
                  <a:latin typeface="Impact" panose="020B0806030902050204" pitchFamily="34" charset="0"/>
                  <a:ea typeface="微软雅黑" panose="020B0503020204020204" pitchFamily="34" charset="-122"/>
                  <a:cs typeface="Segoe UI Light" panose="020B0502040204020203" pitchFamily="34" charset="0"/>
                  <a:sym typeface="+mn-lt"/>
                </a:rPr>
                <a:t>03</a:t>
              </a:r>
              <a:endParaRPr lang="zh-CN" altLang="en-US" sz="5400" dirty="0">
                <a:solidFill>
                  <a:schemeClr val="bg1"/>
                </a:solidFill>
                <a:latin typeface="Impact" panose="020B0806030902050204" pitchFamily="34" charset="0"/>
                <a:ea typeface="微软雅黑" panose="020B0503020204020204" pitchFamily="34" charset="-122"/>
                <a:cs typeface="Segoe UI Light" panose="020B0502040204020203" pitchFamily="34" charset="0"/>
                <a:sym typeface="+mn-lt"/>
              </a:endParaRPr>
            </a:p>
          </p:txBody>
        </p:sp>
        <p:sp>
          <p:nvSpPr>
            <p:cNvPr id="13" name="文本框 12"/>
            <p:cNvSpPr txBox="1"/>
            <p:nvPr/>
          </p:nvSpPr>
          <p:spPr>
            <a:xfrm>
              <a:off x="5556279" y="2037523"/>
              <a:ext cx="3778809" cy="404191"/>
            </a:xfrm>
            <a:prstGeom prst="roundRect">
              <a:avLst>
                <a:gd name="adj" fmla="val 50000"/>
              </a:avLst>
            </a:prstGeom>
            <a:solidFill>
              <a:srgbClr val="820000"/>
            </a:solidFill>
            <a:ln w="28575">
              <a:solidFill>
                <a:schemeClr val="bg1"/>
              </a:solidFill>
            </a:ln>
          </p:spPr>
          <p:txBody>
            <a:bodyPr wrap="none" rtlCol="0" anchor="ctr">
              <a:noAutofit/>
            </a:bodyPr>
            <a:lstStyle/>
            <a:p>
              <a:pPr lvl="0" algn="ctr">
                <a:defRPr/>
              </a:pPr>
              <a:r>
                <a:rPr lang="zh-CN" sz="2400" b="1" dirty="0">
                  <a:ln w="0"/>
                  <a:solidFill>
                    <a:schemeClr val="bg1"/>
                  </a:solidFill>
                  <a:cs typeface="+mn-ea"/>
                  <a:sym typeface="+mn-lt"/>
                </a:rPr>
                <a:t>软件操作演示</a:t>
              </a:r>
              <a:endParaRPr lang="zh-CN" sz="2400" b="1" dirty="0">
                <a:ln w="0"/>
                <a:solidFill>
                  <a:schemeClr val="bg1"/>
                </a:solidFill>
                <a:cs typeface="+mn-ea"/>
                <a:sym typeface="+mn-lt"/>
              </a:endParaRPr>
            </a:p>
          </p:txBody>
        </p:sp>
      </p:grpSp>
      <p:sp>
        <p:nvSpPr>
          <p:cNvPr id="14" name="KSO_Shape"/>
          <p:cNvSpPr/>
          <p:nvPr/>
        </p:nvSpPr>
        <p:spPr bwMode="auto">
          <a:xfrm>
            <a:off x="6859684" y="1421305"/>
            <a:ext cx="2336244" cy="1293810"/>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lumMod val="9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一、砌体结构</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定义</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砌体结构介绍及规范条文</a:t>
            </a:r>
            <a:r>
              <a:rPr lang="zh-CN" sz="2000" b="1" dirty="0">
                <a:ln w="0"/>
                <a:solidFill>
                  <a:schemeClr val="bg1"/>
                </a:solidFill>
                <a:cs typeface="+mn-ea"/>
                <a:sym typeface="+mn-lt"/>
              </a:rPr>
              <a:t>解读</a:t>
            </a:r>
            <a:endParaRPr lang="zh-CN" sz="2000" b="1" dirty="0">
              <a:ln w="0"/>
              <a:solidFill>
                <a:schemeClr val="bg1"/>
              </a:solidFill>
              <a:cs typeface="+mn-ea"/>
              <a:sym typeface="+mn-lt"/>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pic>
        <p:nvPicPr>
          <p:cNvPr id="2" name="图片 1" descr="砖混结构房屋三"/>
          <p:cNvPicPr>
            <a:picLocks noChangeAspect="1"/>
          </p:cNvPicPr>
          <p:nvPr/>
        </p:nvPicPr>
        <p:blipFill>
          <a:blip r:embed="rId1"/>
          <a:srcRect b="6210"/>
          <a:stretch>
            <a:fillRect/>
          </a:stretch>
        </p:blipFill>
        <p:spPr>
          <a:xfrm>
            <a:off x="8437880" y="2456180"/>
            <a:ext cx="3713990" cy="2520000"/>
          </a:xfrm>
          <a:prstGeom prst="rect">
            <a:avLst/>
          </a:prstGeom>
        </p:spPr>
      </p:pic>
      <p:pic>
        <p:nvPicPr>
          <p:cNvPr id="3" name="图片 2" descr="砖混房屋图片一"/>
          <p:cNvPicPr>
            <a:picLocks noChangeAspect="1"/>
          </p:cNvPicPr>
          <p:nvPr/>
        </p:nvPicPr>
        <p:blipFill>
          <a:blip r:embed="rId2"/>
          <a:stretch>
            <a:fillRect/>
          </a:stretch>
        </p:blipFill>
        <p:spPr>
          <a:xfrm>
            <a:off x="4625975" y="2456180"/>
            <a:ext cx="3359464" cy="2520000"/>
          </a:xfrm>
          <a:prstGeom prst="rect">
            <a:avLst/>
          </a:prstGeom>
        </p:spPr>
      </p:pic>
      <p:pic>
        <p:nvPicPr>
          <p:cNvPr id="4" name="图片 3" descr="砖混结构房屋二"/>
          <p:cNvPicPr>
            <a:picLocks noChangeAspect="1"/>
          </p:cNvPicPr>
          <p:nvPr/>
        </p:nvPicPr>
        <p:blipFill>
          <a:blip r:embed="rId3"/>
          <a:stretch>
            <a:fillRect/>
          </a:stretch>
        </p:blipFill>
        <p:spPr>
          <a:xfrm>
            <a:off x="67945" y="2316480"/>
            <a:ext cx="4105275" cy="280035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直角三角形 9"/>
          <p:cNvSpPr/>
          <p:nvPr/>
        </p:nvSpPr>
        <p:spPr>
          <a:xfrm rot="18903336">
            <a:off x="942840" y="-5610165"/>
            <a:ext cx="10320853" cy="10332325"/>
          </a:xfrm>
          <a:prstGeom prst="r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0" y="4412343"/>
            <a:ext cx="2445657" cy="2445657"/>
            <a:chOff x="0" y="4412343"/>
            <a:chExt cx="2445657" cy="2445657"/>
          </a:xfrm>
        </p:grpSpPr>
        <p:sp>
          <p:nvSpPr>
            <p:cNvPr id="13" name="直角三角形 12"/>
            <p:cNvSpPr/>
            <p:nvPr/>
          </p:nvSpPr>
          <p:spPr>
            <a:xfrm>
              <a:off x="0" y="4412343"/>
              <a:ext cx="2445657" cy="2445657"/>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直角三角形 10"/>
            <p:cNvSpPr/>
            <p:nvPr/>
          </p:nvSpPr>
          <p:spPr>
            <a:xfrm>
              <a:off x="0" y="4963886"/>
              <a:ext cx="1894114" cy="1894114"/>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9746343" y="4412342"/>
            <a:ext cx="2445657" cy="2445658"/>
            <a:chOff x="9746343" y="4412342"/>
            <a:chExt cx="2445657" cy="2445658"/>
          </a:xfrm>
        </p:grpSpPr>
        <p:sp>
          <p:nvSpPr>
            <p:cNvPr id="14" name="直角三角形 13"/>
            <p:cNvSpPr/>
            <p:nvPr/>
          </p:nvSpPr>
          <p:spPr>
            <a:xfrm rot="16200000">
              <a:off x="9746343" y="4412342"/>
              <a:ext cx="2445657" cy="2445657"/>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直角三角形 11"/>
            <p:cNvSpPr/>
            <p:nvPr/>
          </p:nvSpPr>
          <p:spPr>
            <a:xfrm rot="16200000">
              <a:off x="10297886" y="4963886"/>
              <a:ext cx="1894114" cy="1894114"/>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2"/>
          <a:stretch>
            <a:fillRect/>
          </a:stretch>
        </p:blipFill>
        <p:spPr>
          <a:xfrm>
            <a:off x="6403975" y="1070610"/>
            <a:ext cx="1428750" cy="1428750"/>
          </a:xfrm>
          <a:prstGeom prst="rect">
            <a:avLst/>
          </a:prstGeom>
        </p:spPr>
      </p:pic>
      <p:sp>
        <p:nvSpPr>
          <p:cNvPr id="7" name="Rectangle 3"/>
          <p:cNvSpPr txBox="1">
            <a:spLocks noChangeArrowheads="1"/>
          </p:cNvSpPr>
          <p:nvPr/>
        </p:nvSpPr>
        <p:spPr bwMode="auto">
          <a:xfrm>
            <a:off x="1830813" y="217759"/>
            <a:ext cx="8529716"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盈建科软件官网：</a:t>
            </a:r>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www.yjk.cn</a:t>
            </a:r>
            <a:endPar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descr="公众号"/>
          <p:cNvPicPr>
            <a:picLocks noChangeAspect="1"/>
          </p:cNvPicPr>
          <p:nvPr/>
        </p:nvPicPr>
        <p:blipFill>
          <a:blip r:embed="rId3"/>
          <a:stretch>
            <a:fillRect/>
          </a:stretch>
        </p:blipFill>
        <p:spPr>
          <a:xfrm>
            <a:off x="4361815" y="1070610"/>
            <a:ext cx="1429200" cy="1429200"/>
          </a:xfrm>
          <a:prstGeom prst="rect">
            <a:avLst/>
          </a:prstGeom>
        </p:spPr>
      </p:pic>
      <p:sp>
        <p:nvSpPr>
          <p:cNvPr id="8" name="Rectangle 3"/>
          <p:cNvSpPr txBox="1">
            <a:spLocks noChangeArrowheads="1"/>
          </p:cNvSpPr>
          <p:nvPr/>
        </p:nvSpPr>
        <p:spPr bwMode="auto">
          <a:xfrm>
            <a:off x="4361815" y="2497455"/>
            <a:ext cx="14287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公众号</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Rectangle 3"/>
          <p:cNvSpPr txBox="1">
            <a:spLocks noChangeArrowheads="1"/>
          </p:cNvSpPr>
          <p:nvPr/>
        </p:nvSpPr>
        <p:spPr bwMode="auto">
          <a:xfrm>
            <a:off x="6403975" y="2497455"/>
            <a:ext cx="14287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视频号</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Rectangle 3"/>
          <p:cNvSpPr txBox="1">
            <a:spLocks noChangeArrowheads="1"/>
          </p:cNvSpPr>
          <p:nvPr/>
        </p:nvSpPr>
        <p:spPr bwMode="auto">
          <a:xfrm>
            <a:off x="1843513" y="3430859"/>
            <a:ext cx="8529716"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auto">
              <a:lnSpc>
                <a:spcPct val="150000"/>
              </a:lnSpc>
            </a:pPr>
            <a:r>
              <a:rPr 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010-86489797</a:t>
            </a:r>
            <a:endParaRPr 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fontAlgn="auto">
              <a:lnSpc>
                <a:spcPct val="150000"/>
              </a:lnSpc>
            </a:pPr>
            <a:r>
              <a:rPr 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support@yjk.</a:t>
            </a:r>
            <a:r>
              <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cn</a:t>
            </a:r>
            <a:endParaRPr lang="en-US" altLang="zh-CN"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直角三角形 9"/>
          <p:cNvSpPr/>
          <p:nvPr/>
        </p:nvSpPr>
        <p:spPr>
          <a:xfrm rot="18903336">
            <a:off x="942840" y="-5610165"/>
            <a:ext cx="10320853" cy="10332325"/>
          </a:xfrm>
          <a:prstGeom prst="r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0" y="4412343"/>
            <a:ext cx="2445657" cy="2445657"/>
            <a:chOff x="0" y="4412343"/>
            <a:chExt cx="2445657" cy="2445657"/>
          </a:xfrm>
        </p:grpSpPr>
        <p:sp>
          <p:nvSpPr>
            <p:cNvPr id="13" name="直角三角形 12"/>
            <p:cNvSpPr/>
            <p:nvPr/>
          </p:nvSpPr>
          <p:spPr>
            <a:xfrm>
              <a:off x="0" y="4412343"/>
              <a:ext cx="2445657" cy="2445657"/>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直角三角形 10"/>
            <p:cNvSpPr/>
            <p:nvPr/>
          </p:nvSpPr>
          <p:spPr>
            <a:xfrm>
              <a:off x="0" y="4963886"/>
              <a:ext cx="1894114" cy="1894114"/>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9746343" y="4412342"/>
            <a:ext cx="2445657" cy="2445658"/>
            <a:chOff x="9746343" y="4412342"/>
            <a:chExt cx="2445657" cy="2445658"/>
          </a:xfrm>
        </p:grpSpPr>
        <p:sp>
          <p:nvSpPr>
            <p:cNvPr id="14" name="直角三角形 13"/>
            <p:cNvSpPr/>
            <p:nvPr/>
          </p:nvSpPr>
          <p:spPr>
            <a:xfrm rot="16200000">
              <a:off x="9746343" y="4412342"/>
              <a:ext cx="2445657" cy="2445657"/>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直角三角形 11"/>
            <p:cNvSpPr/>
            <p:nvPr/>
          </p:nvSpPr>
          <p:spPr>
            <a:xfrm rot="16200000">
              <a:off x="10297886" y="4963886"/>
              <a:ext cx="1894114" cy="1894114"/>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Rectangle 3"/>
          <p:cNvSpPr txBox="1">
            <a:spLocks noChangeArrowheads="1"/>
          </p:cNvSpPr>
          <p:nvPr/>
        </p:nvSpPr>
        <p:spPr bwMode="auto">
          <a:xfrm>
            <a:off x="1831448" y="2680289"/>
            <a:ext cx="8529716"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7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谢</a:t>
            </a:r>
            <a:r>
              <a:rPr lang="en-US" altLang="zh-CN" sz="7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7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谢</a:t>
            </a:r>
            <a:endParaRPr lang="zh-CN" altLang="en-US" sz="7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二、主要应用</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设计规范</a:t>
            </a:r>
            <a:endParaRPr lang="en-US" altLang="zh-CN"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砌体结构介绍及规范条文</a:t>
            </a:r>
            <a:r>
              <a:rPr lang="zh-CN" sz="2000" b="1" dirty="0">
                <a:ln w="0"/>
                <a:solidFill>
                  <a:schemeClr val="bg1"/>
                </a:solidFill>
                <a:cs typeface="+mn-ea"/>
                <a:sym typeface="+mn-lt"/>
              </a:rPr>
              <a:t>解读</a:t>
            </a:r>
            <a:endParaRPr lang="zh-CN" sz="2000" b="1" dirty="0">
              <a:ln w="0"/>
              <a:solidFill>
                <a:schemeClr val="bg1"/>
              </a:solidFill>
              <a:cs typeface="+mn-ea"/>
              <a:sym typeface="+mn-lt"/>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5" name="文本框 4"/>
          <p:cNvSpPr txBox="1"/>
          <p:nvPr/>
        </p:nvSpPr>
        <p:spPr>
          <a:xfrm>
            <a:off x="307340" y="944245"/>
            <a:ext cx="11727180" cy="1245235"/>
          </a:xfrm>
          <a:prstGeom prst="rect">
            <a:avLst/>
          </a:prstGeom>
          <a:solidFill>
            <a:schemeClr val="accent6"/>
          </a:solidFill>
        </p:spPr>
        <p:txBody>
          <a:bodyPr wrap="square" rtlCol="0">
            <a:spAutoFit/>
          </a:bodyPr>
          <a:p>
            <a:pPr indent="457200" fontAlgn="auto">
              <a:lnSpc>
                <a:spcPts val="3000"/>
              </a:lnSpc>
            </a:pPr>
            <a:r>
              <a:rPr lang="zh-CN" altLang="en-US">
                <a:solidFill>
                  <a:schemeClr val="bg1"/>
                </a:solidFill>
              </a:rPr>
              <a:t>盈建科砌体结构设计软件[YJK-</a:t>
            </a:r>
            <a:r>
              <a:rPr lang="en-US" altLang="zh-CN">
                <a:solidFill>
                  <a:schemeClr val="bg1"/>
                </a:solidFill>
              </a:rPr>
              <a:t>M</a:t>
            </a:r>
            <a:r>
              <a:rPr lang="zh-CN" altLang="en-US">
                <a:solidFill>
                  <a:schemeClr val="bg1"/>
                </a:solidFill>
              </a:rPr>
              <a:t>]，根据《工程结构通用规范》GB5</a:t>
            </a:r>
            <a:r>
              <a:rPr lang="en-US" altLang="zh-CN">
                <a:solidFill>
                  <a:schemeClr val="bg1"/>
                </a:solidFill>
              </a:rPr>
              <a:t>5</a:t>
            </a:r>
            <a:r>
              <a:rPr lang="zh-CN" altLang="en-US">
                <a:solidFill>
                  <a:schemeClr val="bg1"/>
                </a:solidFill>
              </a:rPr>
              <a:t>0</a:t>
            </a:r>
            <a:r>
              <a:rPr lang="en-US" altLang="zh-CN">
                <a:solidFill>
                  <a:schemeClr val="bg1"/>
                </a:solidFill>
              </a:rPr>
              <a:t>01</a:t>
            </a:r>
            <a:r>
              <a:rPr lang="zh-CN" altLang="en-US">
                <a:solidFill>
                  <a:schemeClr val="bg1"/>
                </a:solidFill>
              </a:rPr>
              <a:t>-20</a:t>
            </a:r>
            <a:r>
              <a:rPr lang="en-US" altLang="zh-CN">
                <a:solidFill>
                  <a:schemeClr val="bg1"/>
                </a:solidFill>
              </a:rPr>
              <a:t>21</a:t>
            </a:r>
            <a:r>
              <a:rPr lang="zh-CN" altLang="en-US">
                <a:solidFill>
                  <a:schemeClr val="bg1"/>
                </a:solidFill>
              </a:rPr>
              <a:t>、《建筑与市政工程抗震通用规范》</a:t>
            </a:r>
            <a:r>
              <a:rPr lang="en-US" altLang="zh-CN">
                <a:solidFill>
                  <a:schemeClr val="bg1"/>
                </a:solidFill>
              </a:rPr>
              <a:t>GB55002</a:t>
            </a:r>
            <a:r>
              <a:rPr lang="zh-CN" altLang="en-US">
                <a:solidFill>
                  <a:schemeClr val="bg1"/>
                </a:solidFill>
              </a:rPr>
              <a:t>-20</a:t>
            </a:r>
            <a:r>
              <a:rPr lang="en-US" altLang="zh-CN">
                <a:solidFill>
                  <a:schemeClr val="bg1"/>
                </a:solidFill>
              </a:rPr>
              <a:t>21</a:t>
            </a:r>
            <a:r>
              <a:rPr lang="zh-CN" altLang="en-US">
                <a:solidFill>
                  <a:schemeClr val="bg1"/>
                </a:solidFill>
              </a:rPr>
              <a:t>、《砌体结构通用规范》</a:t>
            </a:r>
            <a:r>
              <a:rPr lang="en-US" altLang="zh-CN">
                <a:solidFill>
                  <a:schemeClr val="bg1"/>
                </a:solidFill>
              </a:rPr>
              <a:t>GB55007-2021</a:t>
            </a:r>
            <a:r>
              <a:rPr lang="zh-CN" altLang="en-US">
                <a:solidFill>
                  <a:schemeClr val="bg1"/>
                </a:solidFill>
              </a:rPr>
              <a:t>、《建筑抗震设计规范》GB 50</a:t>
            </a:r>
            <a:r>
              <a:rPr lang="en-US" altLang="zh-CN">
                <a:solidFill>
                  <a:schemeClr val="bg1"/>
                </a:solidFill>
              </a:rPr>
              <a:t>011</a:t>
            </a:r>
            <a:r>
              <a:rPr lang="zh-CN" altLang="en-US">
                <a:solidFill>
                  <a:schemeClr val="bg1"/>
                </a:solidFill>
              </a:rPr>
              <a:t>-20、《砌体结构设计规范》GB5</a:t>
            </a:r>
            <a:r>
              <a:rPr lang="en-US" altLang="zh-CN">
                <a:solidFill>
                  <a:schemeClr val="bg1"/>
                </a:solidFill>
              </a:rPr>
              <a:t>0003</a:t>
            </a:r>
            <a:r>
              <a:rPr lang="zh-CN" altLang="en-US">
                <a:solidFill>
                  <a:schemeClr val="bg1"/>
                </a:solidFill>
              </a:rPr>
              <a:t>-2011以及现行相关规范进行</a:t>
            </a:r>
            <a:r>
              <a:rPr lang="zh-CN" altLang="en-US">
                <a:solidFill>
                  <a:schemeClr val="bg1"/>
                </a:solidFill>
              </a:rPr>
              <a:t>设计。</a:t>
            </a:r>
            <a:endParaRPr lang="zh-CN" altLang="en-US">
              <a:solidFill>
                <a:schemeClr val="bg1"/>
              </a:solidFill>
            </a:endParaRPr>
          </a:p>
        </p:txBody>
      </p:sp>
      <p:pic>
        <p:nvPicPr>
          <p:cNvPr id="88" name="图片 87" descr="工通规"/>
          <p:cNvPicPr/>
          <p:nvPr>
            <p:custDataLst>
              <p:tags r:id="rId1"/>
            </p:custDataLst>
          </p:nvPr>
        </p:nvPicPr>
        <p:blipFill>
          <a:blip r:embed="rId2"/>
          <a:srcRect l="13167" r="13333"/>
          <a:stretch>
            <a:fillRect/>
          </a:stretch>
        </p:blipFill>
        <p:spPr>
          <a:xfrm>
            <a:off x="2583180" y="2473325"/>
            <a:ext cx="2880000" cy="4320000"/>
          </a:xfrm>
          <a:prstGeom prst="rect">
            <a:avLst/>
          </a:prstGeom>
        </p:spPr>
      </p:pic>
      <p:pic>
        <p:nvPicPr>
          <p:cNvPr id="89" name="内容占位符 7" descr="抗通规"/>
          <p:cNvPicPr/>
          <p:nvPr/>
        </p:nvPicPr>
        <p:blipFill>
          <a:blip r:embed="rId3"/>
          <a:srcRect l="14375" r="14000"/>
          <a:stretch>
            <a:fillRect/>
          </a:stretch>
        </p:blipFill>
        <p:spPr>
          <a:xfrm>
            <a:off x="5894345" y="2473325"/>
            <a:ext cx="2879725" cy="4320000"/>
          </a:xfrm>
          <a:prstGeom prst="rect">
            <a:avLst/>
          </a:prstGeom>
        </p:spPr>
      </p:pic>
      <p:pic>
        <p:nvPicPr>
          <p:cNvPr id="2" name="图片 1" descr="砌体通规"/>
          <p:cNvPicPr/>
          <p:nvPr/>
        </p:nvPicPr>
        <p:blipFill>
          <a:blip r:embed="rId4"/>
          <a:stretch>
            <a:fillRect/>
          </a:stretch>
        </p:blipFill>
        <p:spPr>
          <a:xfrm>
            <a:off x="9205235" y="2473325"/>
            <a:ext cx="2879725" cy="4320000"/>
          </a:xfrm>
          <a:prstGeom prst="rect">
            <a:avLst/>
          </a:prstGeom>
        </p:spPr>
      </p:pic>
      <p:pic>
        <p:nvPicPr>
          <p:cNvPr id="3" name="图片 2" descr="执行通规"/>
          <p:cNvPicPr>
            <a:picLocks noChangeAspect="1"/>
          </p:cNvPicPr>
          <p:nvPr/>
        </p:nvPicPr>
        <p:blipFill>
          <a:blip r:embed="rId5"/>
          <a:stretch>
            <a:fillRect/>
          </a:stretch>
        </p:blipFill>
        <p:spPr>
          <a:xfrm>
            <a:off x="456565" y="4065270"/>
            <a:ext cx="1638300" cy="476250"/>
          </a:xfrm>
          <a:prstGeom prst="rect">
            <a:avLst/>
          </a:prstGeom>
        </p:spPr>
      </p:pic>
      <p:sp>
        <p:nvSpPr>
          <p:cNvPr id="6" name="文本框 5"/>
          <p:cNvSpPr txBox="1"/>
          <p:nvPr/>
        </p:nvSpPr>
        <p:spPr>
          <a:xfrm>
            <a:off x="111125" y="3188970"/>
            <a:ext cx="4051300" cy="876300"/>
          </a:xfrm>
          <a:prstGeom prst="rect">
            <a:avLst/>
          </a:prstGeom>
          <a:noFill/>
        </p:spPr>
        <p:txBody>
          <a:bodyPr wrap="square" lIns="269875" tIns="136525" rIns="269875" bIns="136525" rtlCol="0" anchor="ctr" anchorCtr="0">
            <a:noAutofit/>
          </a:bodyPr>
          <a:p>
            <a:pPr lvl="0" algn="l">
              <a:lnSpc>
                <a:spcPct val="160000"/>
              </a:lnSpc>
              <a:buClrTx/>
              <a:buSzTx/>
              <a:buFontTx/>
            </a:pPr>
            <a:r>
              <a:rPr lang="en-US" altLang="zh-CN" sz="2000">
                <a:sym typeface="+mn-ea"/>
              </a:rPr>
              <a:t>YJK</a:t>
            </a:r>
            <a:r>
              <a:rPr lang="zh-CN" altLang="en-US" sz="2000">
                <a:sym typeface="+mn-ea"/>
              </a:rPr>
              <a:t>中提供选项：</a:t>
            </a:r>
            <a:endParaRPr lang="zh-CN" altLang="en-US" sz="2000">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二、主要应用</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设计规范</a:t>
            </a:r>
            <a:endParaRPr lang="en-US" altLang="zh-CN"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砌体结构介绍及规范条文</a:t>
            </a:r>
            <a:r>
              <a:rPr lang="zh-CN" sz="2000" b="1" dirty="0">
                <a:ln w="0"/>
                <a:solidFill>
                  <a:schemeClr val="bg1"/>
                </a:solidFill>
                <a:cs typeface="+mn-ea"/>
                <a:sym typeface="+mn-lt"/>
              </a:rPr>
              <a:t>解读</a:t>
            </a:r>
            <a:endParaRPr lang="zh-CN" sz="2000" b="1" dirty="0">
              <a:ln w="0"/>
              <a:solidFill>
                <a:schemeClr val="bg1"/>
              </a:solidFill>
              <a:cs typeface="+mn-ea"/>
              <a:sym typeface="+mn-lt"/>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5" name="文本框 4"/>
          <p:cNvSpPr txBox="1"/>
          <p:nvPr/>
        </p:nvSpPr>
        <p:spPr>
          <a:xfrm>
            <a:off x="307340" y="944245"/>
            <a:ext cx="11727180" cy="1245235"/>
          </a:xfrm>
          <a:prstGeom prst="rect">
            <a:avLst/>
          </a:prstGeom>
          <a:solidFill>
            <a:schemeClr val="accent6"/>
          </a:solidFill>
        </p:spPr>
        <p:txBody>
          <a:bodyPr wrap="square" rtlCol="0">
            <a:spAutoFit/>
          </a:bodyPr>
          <a:p>
            <a:pPr indent="457200" fontAlgn="auto">
              <a:lnSpc>
                <a:spcPts val="3000"/>
              </a:lnSpc>
            </a:pPr>
            <a:r>
              <a:rPr lang="zh-CN" altLang="en-US">
                <a:solidFill>
                  <a:schemeClr val="bg1"/>
                </a:solidFill>
                <a:sym typeface="+mn-ea"/>
              </a:rPr>
              <a:t>盈建科砌体结构设计软件[YJK-</a:t>
            </a:r>
            <a:r>
              <a:rPr lang="en-US" altLang="zh-CN">
                <a:solidFill>
                  <a:schemeClr val="bg1"/>
                </a:solidFill>
                <a:sym typeface="+mn-ea"/>
              </a:rPr>
              <a:t>M</a:t>
            </a:r>
            <a:r>
              <a:rPr lang="zh-CN" altLang="en-US">
                <a:solidFill>
                  <a:schemeClr val="bg1"/>
                </a:solidFill>
                <a:sym typeface="+mn-ea"/>
              </a:rPr>
              <a:t>]，根据《工程结构通用规范》GB5</a:t>
            </a:r>
            <a:r>
              <a:rPr lang="en-US" altLang="zh-CN">
                <a:solidFill>
                  <a:schemeClr val="bg1"/>
                </a:solidFill>
                <a:sym typeface="+mn-ea"/>
              </a:rPr>
              <a:t>5</a:t>
            </a:r>
            <a:r>
              <a:rPr lang="zh-CN" altLang="en-US">
                <a:solidFill>
                  <a:schemeClr val="bg1"/>
                </a:solidFill>
                <a:sym typeface="+mn-ea"/>
              </a:rPr>
              <a:t>0</a:t>
            </a:r>
            <a:r>
              <a:rPr lang="en-US" altLang="zh-CN">
                <a:solidFill>
                  <a:schemeClr val="bg1"/>
                </a:solidFill>
                <a:sym typeface="+mn-ea"/>
              </a:rPr>
              <a:t>01</a:t>
            </a:r>
            <a:r>
              <a:rPr lang="zh-CN" altLang="en-US">
                <a:solidFill>
                  <a:schemeClr val="bg1"/>
                </a:solidFill>
                <a:sym typeface="+mn-ea"/>
              </a:rPr>
              <a:t>-20</a:t>
            </a:r>
            <a:r>
              <a:rPr lang="en-US" altLang="zh-CN">
                <a:solidFill>
                  <a:schemeClr val="bg1"/>
                </a:solidFill>
                <a:sym typeface="+mn-ea"/>
              </a:rPr>
              <a:t>21</a:t>
            </a:r>
            <a:r>
              <a:rPr lang="zh-CN" altLang="en-US">
                <a:solidFill>
                  <a:schemeClr val="bg1"/>
                </a:solidFill>
                <a:sym typeface="+mn-ea"/>
              </a:rPr>
              <a:t>、《建筑与市政工程抗震通用规范》</a:t>
            </a:r>
            <a:r>
              <a:rPr lang="en-US" altLang="zh-CN">
                <a:solidFill>
                  <a:schemeClr val="bg1"/>
                </a:solidFill>
                <a:sym typeface="+mn-ea"/>
              </a:rPr>
              <a:t>GB55002</a:t>
            </a:r>
            <a:r>
              <a:rPr lang="zh-CN" altLang="en-US">
                <a:solidFill>
                  <a:schemeClr val="bg1"/>
                </a:solidFill>
                <a:sym typeface="+mn-ea"/>
              </a:rPr>
              <a:t>-20</a:t>
            </a:r>
            <a:r>
              <a:rPr lang="en-US" altLang="zh-CN">
                <a:solidFill>
                  <a:schemeClr val="bg1"/>
                </a:solidFill>
                <a:sym typeface="+mn-ea"/>
              </a:rPr>
              <a:t>21</a:t>
            </a:r>
            <a:r>
              <a:rPr lang="zh-CN" altLang="en-US">
                <a:solidFill>
                  <a:schemeClr val="bg1"/>
                </a:solidFill>
                <a:sym typeface="+mn-ea"/>
              </a:rPr>
              <a:t>、《砌体结构通用规范》</a:t>
            </a:r>
            <a:r>
              <a:rPr lang="en-US" altLang="zh-CN">
                <a:solidFill>
                  <a:schemeClr val="bg1"/>
                </a:solidFill>
                <a:sym typeface="+mn-ea"/>
              </a:rPr>
              <a:t>GB55007-2021</a:t>
            </a:r>
            <a:r>
              <a:rPr lang="zh-CN" altLang="en-US">
                <a:solidFill>
                  <a:schemeClr val="bg1"/>
                </a:solidFill>
                <a:sym typeface="+mn-ea"/>
              </a:rPr>
              <a:t>、《建筑抗震设计规范》GB 50</a:t>
            </a:r>
            <a:r>
              <a:rPr lang="en-US" altLang="zh-CN">
                <a:solidFill>
                  <a:schemeClr val="bg1"/>
                </a:solidFill>
                <a:sym typeface="+mn-ea"/>
              </a:rPr>
              <a:t>011</a:t>
            </a:r>
            <a:r>
              <a:rPr lang="zh-CN" altLang="en-US">
                <a:solidFill>
                  <a:schemeClr val="bg1"/>
                </a:solidFill>
                <a:sym typeface="+mn-ea"/>
              </a:rPr>
              <a:t>-20、《砌体结构设计规范》GB5</a:t>
            </a:r>
            <a:r>
              <a:rPr lang="en-US" altLang="zh-CN">
                <a:solidFill>
                  <a:schemeClr val="bg1"/>
                </a:solidFill>
                <a:sym typeface="+mn-ea"/>
              </a:rPr>
              <a:t>0003</a:t>
            </a:r>
            <a:r>
              <a:rPr lang="zh-CN" altLang="en-US">
                <a:solidFill>
                  <a:schemeClr val="bg1"/>
                </a:solidFill>
                <a:sym typeface="+mn-ea"/>
              </a:rPr>
              <a:t>-2011以及现行相关规范进行设计。</a:t>
            </a:r>
            <a:endParaRPr lang="zh-CN" altLang="en-US">
              <a:solidFill>
                <a:schemeClr val="bg1"/>
              </a:solidFill>
            </a:endParaRPr>
          </a:p>
        </p:txBody>
      </p:sp>
      <p:pic>
        <p:nvPicPr>
          <p:cNvPr id="87" name="图片 86" descr="砌体规范"/>
          <p:cNvPicPr/>
          <p:nvPr>
            <p:custDataLst>
              <p:tags r:id="rId1"/>
            </p:custDataLst>
          </p:nvPr>
        </p:nvPicPr>
        <p:blipFill>
          <a:blip r:embed="rId2"/>
          <a:stretch>
            <a:fillRect/>
          </a:stretch>
        </p:blipFill>
        <p:spPr>
          <a:xfrm>
            <a:off x="6770645" y="2386965"/>
            <a:ext cx="2879725" cy="4320000"/>
          </a:xfrm>
          <a:prstGeom prst="rect">
            <a:avLst/>
          </a:prstGeom>
        </p:spPr>
      </p:pic>
      <p:pic>
        <p:nvPicPr>
          <p:cNvPr id="2" name="图片 1" descr="抗规 (2)"/>
          <p:cNvPicPr/>
          <p:nvPr/>
        </p:nvPicPr>
        <p:blipFill>
          <a:blip r:embed="rId3"/>
          <a:srcRect l="14880" r="14240"/>
          <a:stretch>
            <a:fillRect/>
          </a:stretch>
        </p:blipFill>
        <p:spPr>
          <a:xfrm>
            <a:off x="2655845" y="2386965"/>
            <a:ext cx="2879725" cy="432000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三、砌体结构计算</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内容</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砌体结构介绍及规范条文解读</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44" name="AutoShape 8"/>
          <p:cNvSpPr>
            <a:spLocks noChangeArrowheads="1"/>
          </p:cNvSpPr>
          <p:nvPr>
            <p:custDataLst>
              <p:tags r:id="rId1"/>
            </p:custDataLst>
          </p:nvPr>
        </p:nvSpPr>
        <p:spPr bwMode="gray">
          <a:xfrm>
            <a:off x="931409" y="1231304"/>
            <a:ext cx="3350880" cy="596286"/>
          </a:xfrm>
          <a:prstGeom prst="roundRect">
            <a:avLst>
              <a:gd name="adj" fmla="val 50000"/>
            </a:avLst>
          </a:prstGeom>
          <a:solidFill>
            <a:srgbClr val="E74D51"/>
          </a:solidFill>
          <a:ln>
            <a:noFill/>
          </a:ln>
        </p:spPr>
        <p:txBody>
          <a:bodyPr lIns="45720" tIns="44450" rIns="45720" bIns="44450" anchor="ctr" anchorCtr="1">
            <a:noAutofit/>
          </a:bodyPr>
          <a:lstStyle>
            <a:lvl1pPr eaLnBrk="0" hangingPunct="0">
              <a:spcBef>
                <a:spcPct val="20000"/>
              </a:spcBef>
              <a:buChar char="•"/>
              <a:defRPr kumimoji="1" sz="2800" b="1">
                <a:solidFill>
                  <a:sysClr val="windowText" lastClr="000000"/>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ysClr val="windowText" lastClr="000000"/>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ysClr val="windowText" lastClr="000000"/>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ysClr val="windowText" lastClr="000000"/>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ysClr val="window" lastClr="FFFFFF"/>
                </a:solidFill>
                <a:latin typeface="Arial" panose="020B0604020202020204" pitchFamily="34" charset="0"/>
                <a:ea typeface="PMingLiU" pitchFamily="18" charset="-120"/>
              </a:defRPr>
            </a:lvl5pPr>
            <a:lvl6pPr marL="2514600" indent="-228600" eaLnBrk="0" fontAlgn="base" hangingPunct="0">
              <a:spcBef>
                <a:spcPct val="20000"/>
              </a:spcBef>
              <a:spcAft>
                <a:spcPct val="0"/>
              </a:spcAft>
              <a:buChar char="»"/>
              <a:defRPr kumimoji="1" sz="2000">
                <a:solidFill>
                  <a:sysClr val="window" lastClr="FFFFFF"/>
                </a:solidFill>
                <a:latin typeface="Arial" panose="020B0604020202020204" pitchFamily="34" charset="0"/>
                <a:ea typeface="PMingLiU" pitchFamily="18" charset="-120"/>
              </a:defRPr>
            </a:lvl6pPr>
            <a:lvl7pPr marL="2971800" indent="-228600" eaLnBrk="0" fontAlgn="base" hangingPunct="0">
              <a:spcBef>
                <a:spcPct val="20000"/>
              </a:spcBef>
              <a:spcAft>
                <a:spcPct val="0"/>
              </a:spcAft>
              <a:buChar char="»"/>
              <a:defRPr kumimoji="1" sz="2000">
                <a:solidFill>
                  <a:sysClr val="window" lastClr="FFFFFF"/>
                </a:solidFill>
                <a:latin typeface="Arial" panose="020B0604020202020204" pitchFamily="34" charset="0"/>
                <a:ea typeface="PMingLiU" pitchFamily="18" charset="-120"/>
              </a:defRPr>
            </a:lvl7pPr>
            <a:lvl8pPr marL="3429000" indent="-228600" eaLnBrk="0" fontAlgn="base" hangingPunct="0">
              <a:spcBef>
                <a:spcPct val="20000"/>
              </a:spcBef>
              <a:spcAft>
                <a:spcPct val="0"/>
              </a:spcAft>
              <a:buChar char="»"/>
              <a:defRPr kumimoji="1" sz="2000">
                <a:solidFill>
                  <a:sysClr val="window" lastClr="FFFFFF"/>
                </a:solidFill>
                <a:latin typeface="Arial" panose="020B0604020202020204" pitchFamily="34" charset="0"/>
                <a:ea typeface="PMingLiU" pitchFamily="18" charset="-120"/>
              </a:defRPr>
            </a:lvl8pPr>
            <a:lvl9pPr marL="3886200" indent="-228600" eaLnBrk="0" fontAlgn="base" hangingPunct="0">
              <a:spcBef>
                <a:spcPct val="20000"/>
              </a:spcBef>
              <a:spcAft>
                <a:spcPct val="0"/>
              </a:spcAft>
              <a:buChar char="»"/>
              <a:defRPr kumimoji="1" sz="2000">
                <a:solidFill>
                  <a:sysClr val="window" lastClr="FFFFFF"/>
                </a:solidFill>
                <a:latin typeface="Arial" panose="020B0604020202020204" pitchFamily="34" charset="0"/>
                <a:ea typeface="PMingLiU" pitchFamily="18" charset="-120"/>
              </a:defRPr>
            </a:lvl9pPr>
          </a:lstStyle>
          <a:p>
            <a:pPr eaLnBrk="1" hangingPunct="1">
              <a:spcBef>
                <a:spcPct val="0"/>
              </a:spcBef>
              <a:buFontTx/>
              <a:buNone/>
            </a:pPr>
            <a:r>
              <a:rPr lang="zh-CN" sz="2000">
                <a:solidFill>
                  <a:schemeClr val="bg1"/>
                </a:solidFill>
                <a:sym typeface="+mn-ea"/>
              </a:rPr>
              <a:t>《砌体结构</a:t>
            </a:r>
            <a:r>
              <a:rPr lang="zh-CN" sz="2000">
                <a:solidFill>
                  <a:schemeClr val="bg1"/>
                </a:solidFill>
                <a:sym typeface="+mn-ea"/>
              </a:rPr>
              <a:t>通用规范》</a:t>
            </a:r>
            <a:endParaRPr lang="zh-CN" altLang="en-US" sz="2000" b="0" dirty="0">
              <a:solidFill>
                <a:schemeClr val="bg1"/>
              </a:solidFill>
              <a:latin typeface="Calibri" panose="020F0502020204030204" charset="0"/>
              <a:ea typeface="PMingLiU" charset="0"/>
              <a:sym typeface="+mn-ea"/>
            </a:endParaRPr>
          </a:p>
        </p:txBody>
      </p:sp>
      <p:grpSp>
        <p:nvGrpSpPr>
          <p:cNvPr id="47" name="组合 46"/>
          <p:cNvGrpSpPr/>
          <p:nvPr/>
        </p:nvGrpSpPr>
        <p:grpSpPr>
          <a:xfrm>
            <a:off x="635858" y="3280410"/>
            <a:ext cx="3557455" cy="3276307"/>
            <a:chOff x="10690" y="3709"/>
            <a:chExt cx="6380" cy="5829"/>
          </a:xfrm>
        </p:grpSpPr>
        <p:sp>
          <p:nvSpPr>
            <p:cNvPr id="6" name="文本框 5"/>
            <p:cNvSpPr txBox="1"/>
            <p:nvPr/>
          </p:nvSpPr>
          <p:spPr>
            <a:xfrm>
              <a:off x="10690" y="8670"/>
              <a:ext cx="6380" cy="868"/>
            </a:xfrm>
            <a:prstGeom prst="rect">
              <a:avLst/>
            </a:prstGeom>
            <a:noFill/>
          </p:spPr>
          <p:txBody>
            <a:bodyPr wrap="square" lIns="269875" tIns="136525" rIns="269875" bIns="136525" rtlCol="0" anchor="ctr" anchorCtr="0">
              <a:noAutofit/>
            </a:bodyPr>
            <a:p>
              <a:pPr lvl="0" algn="l">
                <a:lnSpc>
                  <a:spcPct val="160000"/>
                </a:lnSpc>
                <a:buClrTx/>
                <a:buSzTx/>
                <a:buFontTx/>
              </a:pPr>
              <a:r>
                <a:rPr lang="zh-CN" altLang="en-US" sz="2000">
                  <a:sym typeface="+mn-ea"/>
                </a:rPr>
                <a:t>二、高厚比</a:t>
              </a:r>
              <a:endParaRPr lang="zh-CN" altLang="en-US" sz="2000">
                <a:sym typeface="+mn-ea"/>
              </a:endParaRPr>
            </a:p>
          </p:txBody>
        </p:sp>
        <p:pic>
          <p:nvPicPr>
            <p:cNvPr id="29" name="图片 28" descr="砌体计算内容"/>
            <p:cNvPicPr>
              <a:picLocks noChangeAspect="1"/>
            </p:cNvPicPr>
            <p:nvPr/>
          </p:nvPicPr>
          <p:blipFill>
            <a:blip r:embed="rId2"/>
            <a:stretch>
              <a:fillRect/>
            </a:stretch>
          </p:blipFill>
          <p:spPr>
            <a:xfrm>
              <a:off x="11773" y="4058"/>
              <a:ext cx="5130" cy="4891"/>
            </a:xfrm>
            <a:prstGeom prst="rect">
              <a:avLst/>
            </a:prstGeom>
          </p:spPr>
        </p:pic>
        <p:sp>
          <p:nvSpPr>
            <p:cNvPr id="46" name="文本框 45"/>
            <p:cNvSpPr txBox="1"/>
            <p:nvPr/>
          </p:nvSpPr>
          <p:spPr>
            <a:xfrm>
              <a:off x="10690" y="3709"/>
              <a:ext cx="6380" cy="1380"/>
            </a:xfrm>
            <a:prstGeom prst="rect">
              <a:avLst/>
            </a:prstGeom>
            <a:noFill/>
          </p:spPr>
          <p:txBody>
            <a:bodyPr wrap="square" lIns="269875" tIns="136525" rIns="269875" bIns="136525" rtlCol="0" anchor="ctr" anchorCtr="0">
              <a:noAutofit/>
            </a:bodyPr>
            <a:p>
              <a:pPr lvl="0" algn="l">
                <a:lnSpc>
                  <a:spcPct val="160000"/>
                </a:lnSpc>
                <a:buClrTx/>
                <a:buSzTx/>
                <a:buFontTx/>
              </a:pPr>
              <a:r>
                <a:rPr lang="zh-CN" altLang="en-US" sz="2000">
                  <a:sym typeface="+mn-ea"/>
                </a:rPr>
                <a:t>一、</a:t>
              </a:r>
              <a:endParaRPr lang="zh-CN" altLang="en-US" sz="2000">
                <a:sym typeface="+mn-ea"/>
              </a:endParaRPr>
            </a:p>
          </p:txBody>
        </p:sp>
      </p:grpSp>
      <p:sp>
        <p:nvSpPr>
          <p:cNvPr id="49" name="AutoShape 8"/>
          <p:cNvSpPr>
            <a:spLocks noChangeArrowheads="1"/>
          </p:cNvSpPr>
          <p:nvPr>
            <p:custDataLst>
              <p:tags r:id="rId3"/>
            </p:custDataLst>
          </p:nvPr>
        </p:nvSpPr>
        <p:spPr bwMode="gray">
          <a:xfrm>
            <a:off x="931409" y="2832774"/>
            <a:ext cx="3350880" cy="596286"/>
          </a:xfrm>
          <a:prstGeom prst="roundRect">
            <a:avLst>
              <a:gd name="adj" fmla="val 50000"/>
            </a:avLst>
          </a:prstGeom>
          <a:solidFill>
            <a:srgbClr val="E74D51"/>
          </a:solidFill>
          <a:ln>
            <a:noFill/>
          </a:ln>
        </p:spPr>
        <p:txBody>
          <a:bodyPr lIns="45720" tIns="44450" rIns="45720" bIns="44450" anchor="ctr" anchorCtr="1">
            <a:noAutofit/>
          </a:bodyPr>
          <a:lstStyle>
            <a:lvl1pPr eaLnBrk="0" hangingPunct="0">
              <a:spcBef>
                <a:spcPct val="20000"/>
              </a:spcBef>
              <a:buChar char="•"/>
              <a:defRPr kumimoji="1" sz="2800" b="1">
                <a:solidFill>
                  <a:sysClr val="windowText" lastClr="000000"/>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ysClr val="windowText" lastClr="000000"/>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ysClr val="windowText" lastClr="000000"/>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ysClr val="windowText" lastClr="000000"/>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ysClr val="window" lastClr="FFFFFF"/>
                </a:solidFill>
                <a:latin typeface="Arial" panose="020B0604020202020204" pitchFamily="34" charset="0"/>
                <a:ea typeface="PMingLiU" pitchFamily="18" charset="-120"/>
              </a:defRPr>
            </a:lvl5pPr>
            <a:lvl6pPr marL="2514600" indent="-228600" eaLnBrk="0" fontAlgn="base" hangingPunct="0">
              <a:spcBef>
                <a:spcPct val="20000"/>
              </a:spcBef>
              <a:spcAft>
                <a:spcPct val="0"/>
              </a:spcAft>
              <a:buChar char="»"/>
              <a:defRPr kumimoji="1" sz="2000">
                <a:solidFill>
                  <a:sysClr val="window" lastClr="FFFFFF"/>
                </a:solidFill>
                <a:latin typeface="Arial" panose="020B0604020202020204" pitchFamily="34" charset="0"/>
                <a:ea typeface="PMingLiU" pitchFamily="18" charset="-120"/>
              </a:defRPr>
            </a:lvl6pPr>
            <a:lvl7pPr marL="2971800" indent="-228600" eaLnBrk="0" fontAlgn="base" hangingPunct="0">
              <a:spcBef>
                <a:spcPct val="20000"/>
              </a:spcBef>
              <a:spcAft>
                <a:spcPct val="0"/>
              </a:spcAft>
              <a:buChar char="»"/>
              <a:defRPr kumimoji="1" sz="2000">
                <a:solidFill>
                  <a:sysClr val="window" lastClr="FFFFFF"/>
                </a:solidFill>
                <a:latin typeface="Arial" panose="020B0604020202020204" pitchFamily="34" charset="0"/>
                <a:ea typeface="PMingLiU" pitchFamily="18" charset="-120"/>
              </a:defRPr>
            </a:lvl7pPr>
            <a:lvl8pPr marL="3429000" indent="-228600" eaLnBrk="0" fontAlgn="base" hangingPunct="0">
              <a:spcBef>
                <a:spcPct val="20000"/>
              </a:spcBef>
              <a:spcAft>
                <a:spcPct val="0"/>
              </a:spcAft>
              <a:buChar char="»"/>
              <a:defRPr kumimoji="1" sz="2000">
                <a:solidFill>
                  <a:sysClr val="window" lastClr="FFFFFF"/>
                </a:solidFill>
                <a:latin typeface="Arial" panose="020B0604020202020204" pitchFamily="34" charset="0"/>
                <a:ea typeface="PMingLiU" pitchFamily="18" charset="-120"/>
              </a:defRPr>
            </a:lvl8pPr>
            <a:lvl9pPr marL="3886200" indent="-228600" eaLnBrk="0" fontAlgn="base" hangingPunct="0">
              <a:spcBef>
                <a:spcPct val="20000"/>
              </a:spcBef>
              <a:spcAft>
                <a:spcPct val="0"/>
              </a:spcAft>
              <a:buChar char="»"/>
              <a:defRPr kumimoji="1" sz="2000">
                <a:solidFill>
                  <a:sysClr val="window" lastClr="FFFFFF"/>
                </a:solidFill>
                <a:latin typeface="Arial" panose="020B0604020202020204" pitchFamily="34" charset="0"/>
                <a:ea typeface="PMingLiU" pitchFamily="18" charset="-120"/>
              </a:defRPr>
            </a:lvl9pPr>
          </a:lstStyle>
          <a:p>
            <a:pPr eaLnBrk="1" hangingPunct="1">
              <a:spcBef>
                <a:spcPct val="0"/>
              </a:spcBef>
              <a:buFontTx/>
              <a:buNone/>
            </a:pPr>
            <a:r>
              <a:rPr lang="zh-CN" sz="2000">
                <a:solidFill>
                  <a:schemeClr val="bg1"/>
                </a:solidFill>
                <a:sym typeface="+mn-ea"/>
              </a:rPr>
              <a:t>《砌体结构设计规范》</a:t>
            </a:r>
            <a:endParaRPr lang="zh-CN" altLang="en-US" sz="2000" b="0" dirty="0">
              <a:solidFill>
                <a:schemeClr val="bg1"/>
              </a:solidFill>
              <a:latin typeface="Calibri" panose="020F0502020204030204" charset="0"/>
              <a:ea typeface="PMingLiU" charset="0"/>
              <a:sym typeface="+mn-ea"/>
            </a:endParaRPr>
          </a:p>
        </p:txBody>
      </p:sp>
      <p:pic>
        <p:nvPicPr>
          <p:cNvPr id="50" name="图片 49" descr="砌体通规计算要求"/>
          <p:cNvPicPr>
            <a:picLocks noChangeAspect="1"/>
          </p:cNvPicPr>
          <p:nvPr/>
        </p:nvPicPr>
        <p:blipFill>
          <a:blip r:embed="rId4"/>
          <a:stretch>
            <a:fillRect/>
          </a:stretch>
        </p:blipFill>
        <p:spPr>
          <a:xfrm>
            <a:off x="237490" y="1878330"/>
            <a:ext cx="11972925" cy="885825"/>
          </a:xfrm>
          <a:prstGeom prst="rect">
            <a:avLst/>
          </a:prstGeom>
        </p:spPr>
      </p:pic>
      <p:pic>
        <p:nvPicPr>
          <p:cNvPr id="51" name="图片 50" descr="计算结果查看1"/>
          <p:cNvPicPr>
            <a:picLocks noChangeAspect="1"/>
          </p:cNvPicPr>
          <p:nvPr/>
        </p:nvPicPr>
        <p:blipFill>
          <a:blip r:embed="rId5"/>
          <a:stretch>
            <a:fillRect/>
          </a:stretch>
        </p:blipFill>
        <p:spPr>
          <a:xfrm>
            <a:off x="4589780" y="3982085"/>
            <a:ext cx="6743700" cy="155130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rot="16200000">
            <a:off x="109480" y="87367"/>
            <a:ext cx="761507" cy="980467"/>
            <a:chOff x="4235679" y="-1001115"/>
            <a:chExt cx="3550683" cy="4571629"/>
          </a:xfrm>
        </p:grpSpPr>
        <p:grpSp>
          <p:nvGrpSpPr>
            <p:cNvPr id="11" name="组合 10"/>
            <p:cNvGrpSpPr/>
            <p:nvPr/>
          </p:nvGrpSpPr>
          <p:grpSpPr>
            <a:xfrm rot="16200000">
              <a:off x="3725206" y="-490642"/>
              <a:ext cx="4571629" cy="3550683"/>
              <a:chOff x="6644153" y="422767"/>
              <a:chExt cx="7103377" cy="5517035"/>
            </a:xfrm>
          </p:grpSpPr>
          <p:sp>
            <p:nvSpPr>
              <p:cNvPr id="15" name="椭圆 14"/>
              <p:cNvSpPr/>
              <p:nvPr/>
            </p:nvSpPr>
            <p:spPr>
              <a:xfrm>
                <a:off x="6644153" y="986924"/>
                <a:ext cx="4894730" cy="4894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4"/>
              <p:cNvSpPr/>
              <p:nvPr/>
            </p:nvSpPr>
            <p:spPr>
              <a:xfrm>
                <a:off x="7487628" y="986924"/>
                <a:ext cx="384786" cy="107941"/>
              </a:xfrm>
              <a:prstGeom prst="roundRect">
                <a:avLst>
                  <a:gd name="adj" fmla="val 50000"/>
                </a:avLst>
              </a:prstGeom>
              <a:solidFill>
                <a:srgbClr val="4A3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圆角矩形 5"/>
              <p:cNvSpPr/>
              <p:nvPr/>
            </p:nvSpPr>
            <p:spPr>
              <a:xfrm>
                <a:off x="10429569" y="422767"/>
                <a:ext cx="384786"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饼形 6"/>
              <p:cNvSpPr/>
              <p:nvPr/>
            </p:nvSpPr>
            <p:spPr>
              <a:xfrm>
                <a:off x="6999848" y="1281182"/>
                <a:ext cx="4171600" cy="4171600"/>
              </a:xfrm>
              <a:prstGeom prst="pie">
                <a:avLst>
                  <a:gd name="adj1" fmla="val 0"/>
                  <a:gd name="adj2" fmla="val 10800000"/>
                </a:avLst>
              </a:pr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角矩形 7"/>
              <p:cNvSpPr/>
              <p:nvPr/>
            </p:nvSpPr>
            <p:spPr>
              <a:xfrm>
                <a:off x="9926030" y="5831861"/>
                <a:ext cx="1177739"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同侧圆角矩形 8"/>
              <p:cNvSpPr/>
              <p:nvPr/>
            </p:nvSpPr>
            <p:spPr>
              <a:xfrm rot="16200000">
                <a:off x="8708518" y="158286"/>
                <a:ext cx="3590365" cy="6487645"/>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侧圆角矩形 9"/>
              <p:cNvSpPr/>
              <p:nvPr/>
            </p:nvSpPr>
            <p:spPr>
              <a:xfrm rot="16200000">
                <a:off x="10198212" y="634536"/>
                <a:ext cx="1604511" cy="5494124"/>
              </a:xfrm>
              <a:prstGeom prst="round2SameRect">
                <a:avLst>
                  <a:gd name="adj1" fmla="val 50000"/>
                  <a:gd name="adj2" fmla="val 0"/>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同侧圆角矩形 10"/>
              <p:cNvSpPr/>
              <p:nvPr/>
            </p:nvSpPr>
            <p:spPr>
              <a:xfrm rot="16200000">
                <a:off x="11714630" y="2715884"/>
                <a:ext cx="304239" cy="650502"/>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圆角矩形 11"/>
              <p:cNvSpPr/>
              <p:nvPr/>
            </p:nvSpPr>
            <p:spPr>
              <a:xfrm>
                <a:off x="9565481" y="3863974"/>
                <a:ext cx="1955800" cy="31988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圆角矩形 12"/>
              <p:cNvSpPr/>
              <p:nvPr/>
            </p:nvSpPr>
            <p:spPr>
              <a:xfrm>
                <a:off x="10939649" y="2279650"/>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圆角矩形 13"/>
              <p:cNvSpPr/>
              <p:nvPr/>
            </p:nvSpPr>
            <p:spPr>
              <a:xfrm>
                <a:off x="9402949" y="1775118"/>
                <a:ext cx="744351" cy="10794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grpSp>
          <p:nvGrpSpPr>
            <p:cNvPr id="12" name="组合 11" descr="e7d195523061f1c0bbd9d495056f6756baae99e8e5eccdb0B69E8BECE2F25FA34DA9A3791886F1952D5C6B90E974387B5DDCCBCEBC70127B5F7576CBB260879D9064EC41CFD6AF7F7958B54E7616B7D1ACFF694983D84E03F46B010D99A3A89212C7828B7BA1F9A21069A2B65E04E3DB1BA9595F6488744DA3538A09508CB04322FFD4F561A654E10FE892BD56F8DC287B0CF63B0A5536FB"/>
            <p:cNvGrpSpPr/>
            <p:nvPr/>
          </p:nvGrpSpPr>
          <p:grpSpPr>
            <a:xfrm flipH="1">
              <a:off x="5222840" y="1132940"/>
              <a:ext cx="1840420" cy="1840275"/>
              <a:chOff x="2297344" y="2741822"/>
              <a:chExt cx="609404" cy="609356"/>
            </a:xfrm>
          </p:grpSpPr>
          <p:sp>
            <p:nvSpPr>
              <p:cNvPr id="13" name="4 Elipse"/>
              <p:cNvSpPr/>
              <p:nvPr/>
            </p:nvSpPr>
            <p:spPr>
              <a:xfrm>
                <a:off x="2297344" y="2741822"/>
                <a:ext cx="609404" cy="609356"/>
              </a:xfrm>
              <a:prstGeom prst="ellipse">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s-MX" sz="660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sp>
            <p:nvSpPr>
              <p:cNvPr id="14" name="5 Elipse"/>
              <p:cNvSpPr/>
              <p:nvPr/>
            </p:nvSpPr>
            <p:spPr>
              <a:xfrm rot="16200000">
                <a:off x="2337007" y="2787659"/>
                <a:ext cx="530080" cy="517683"/>
              </a:xfrm>
              <a:prstGeom prst="ellipse">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45684" rIns="0" bIns="45684" rtlCol="0" anchor="ctr"/>
              <a:lstStyle/>
              <a:p>
                <a:pPr algn="ctr"/>
                <a:endParaRPr lang="es-MX" sz="8800" b="1" dirty="0">
                  <a:solidFill>
                    <a:schemeClr val="tx1">
                      <a:lumMod val="75000"/>
                      <a:lumOff val="25000"/>
                    </a:schemeClr>
                  </a:solidFill>
                  <a:latin typeface="Gill Sans Ultra Bold" panose="020B0A02020104020203" charset="0"/>
                  <a:ea typeface="Gill Sans Ultra Bold" panose="020B0A02020104020203" charset="0"/>
                  <a:cs typeface="Gill Sans Ultra Bold" panose="020B0A02020104020203" charset="0"/>
                </a:endParaRPr>
              </a:p>
            </p:txBody>
          </p:sp>
        </p:grpSp>
      </p:grpSp>
      <p:sp>
        <p:nvSpPr>
          <p:cNvPr id="26" name="矩形 25" descr="e7d195523061f1c0e47ffc70844bb6f75fcb03b75858c49c480C64385E58A9406A784D96DFB0659D141F23C21B5D92CEF93DE268DCD659DE2284C54467FC4D0C40898BA465CB317FBA32D1D63CA47264276A6E2249ABBD98F5BC13F32C355463D709A901C55E09E78DDDA3071F9DAC72BE7EF0D98D9E4F441B422F7B20AD37AD011112597EA45D60BE63EBDAA911EAA8"/>
          <p:cNvSpPr/>
          <p:nvPr/>
        </p:nvSpPr>
        <p:spPr>
          <a:xfrm>
            <a:off x="1005205" y="255270"/>
            <a:ext cx="7524115" cy="645160"/>
          </a:xfrm>
          <a:prstGeom prst="rect">
            <a:avLst/>
          </a:prstGeom>
        </p:spPr>
        <p:txBody>
          <a:bodyPr wrap="square">
            <a:spAutoFit/>
          </a:bodyPr>
          <a:lstStyle/>
          <a:p>
            <a:pPr algn="l"/>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四、构造要求及</a:t>
            </a:r>
            <a:r>
              <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rPr>
              <a:t>设计要点</a:t>
            </a:r>
            <a:endParaRPr lang="zh-CN" altLang="en-US" sz="3600" b="1" dirty="0" smtClean="0">
              <a:solidFill>
                <a:srgbClr val="071127"/>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7231309" y="381635"/>
            <a:ext cx="4975295" cy="38989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TextBox 5"/>
          <p:cNvSpPr txBox="1">
            <a:spLocks noChangeArrowheads="1"/>
          </p:cNvSpPr>
          <p:nvPr/>
        </p:nvSpPr>
        <p:spPr bwMode="auto">
          <a:xfrm>
            <a:off x="7231380" y="299085"/>
            <a:ext cx="4795520" cy="491490"/>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wrap="square">
            <a:spAutoFit/>
          </a:bodyPr>
          <a:lstStyle>
            <a:lvl1pPr defTabSz="974725" eaLnBrk="0" hangingPunct="0">
              <a:defRPr>
                <a:solidFill>
                  <a:schemeClr val="tx1"/>
                </a:solidFill>
                <a:latin typeface="Calibri" panose="020F0502020204030204" charset="0"/>
                <a:ea typeface="宋体" panose="02010600030101010101" pitchFamily="2" charset="-122"/>
              </a:defRPr>
            </a:lvl1pPr>
            <a:lvl2pPr marL="742950" indent="-285750" defTabSz="974725" eaLnBrk="0" hangingPunct="0">
              <a:defRPr>
                <a:solidFill>
                  <a:schemeClr val="tx1"/>
                </a:solidFill>
                <a:latin typeface="Calibri" panose="020F0502020204030204" charset="0"/>
                <a:ea typeface="宋体" panose="02010600030101010101" pitchFamily="2" charset="-122"/>
              </a:defRPr>
            </a:lvl2pPr>
            <a:lvl3pPr marL="1143000" indent="-228600" defTabSz="974725" eaLnBrk="0" hangingPunct="0">
              <a:defRPr>
                <a:solidFill>
                  <a:schemeClr val="tx1"/>
                </a:solidFill>
                <a:latin typeface="Calibri" panose="020F0502020204030204" charset="0"/>
                <a:ea typeface="宋体" panose="02010600030101010101" pitchFamily="2" charset="-122"/>
              </a:defRPr>
            </a:lvl3pPr>
            <a:lvl4pPr marL="1600200" indent="-228600" defTabSz="974725" eaLnBrk="0" hangingPunct="0">
              <a:defRPr>
                <a:solidFill>
                  <a:schemeClr val="tx1"/>
                </a:solidFill>
                <a:latin typeface="Calibri" panose="020F0502020204030204" charset="0"/>
                <a:ea typeface="宋体" panose="02010600030101010101" pitchFamily="2" charset="-122"/>
              </a:defRPr>
            </a:lvl4pPr>
            <a:lvl5pPr marL="2057400" indent="-228600" defTabSz="974725" eaLnBrk="0" hangingPunct="0">
              <a:defRPr>
                <a:solidFill>
                  <a:schemeClr val="tx1"/>
                </a:solidFill>
                <a:latin typeface="Calibri" panose="020F050202020403020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30000"/>
              </a:lnSpc>
            </a:pPr>
            <a:r>
              <a:rPr lang="zh-CN" sz="2000" b="1" dirty="0">
                <a:ln w="0"/>
                <a:solidFill>
                  <a:schemeClr val="bg1"/>
                </a:solidFill>
                <a:cs typeface="+mn-ea"/>
                <a:sym typeface="+mn-lt"/>
              </a:rPr>
              <a:t>砌体结构介绍及规范条文解读</a:t>
            </a:r>
            <a:endParaRPr lang="zh-CN" sz="1600" b="1" spc="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p:cNvGrpSpPr/>
          <p:nvPr/>
        </p:nvGrpSpPr>
        <p:grpSpPr>
          <a:xfrm>
            <a:off x="565888" y="450556"/>
            <a:ext cx="178273" cy="167386"/>
            <a:chOff x="6400819" y="2132013"/>
            <a:chExt cx="623889" cy="585788"/>
          </a:xfrm>
        </p:grpSpPr>
        <p:sp>
          <p:nvSpPr>
            <p:cNvPr id="34" name="Oval 106"/>
            <p:cNvSpPr>
              <a:spLocks noChangeArrowheads="1"/>
            </p:cNvSpPr>
            <p:nvPr/>
          </p:nvSpPr>
          <p:spPr bwMode="auto">
            <a:xfrm>
              <a:off x="6723082" y="2286000"/>
              <a:ext cx="165100" cy="165100"/>
            </a:xfrm>
            <a:prstGeom prst="ellipse">
              <a:avLst/>
            </a:pr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07"/>
            <p:cNvSpPr/>
            <p:nvPr/>
          </p:nvSpPr>
          <p:spPr bwMode="auto">
            <a:xfrm>
              <a:off x="6689744" y="2478088"/>
              <a:ext cx="236538" cy="217488"/>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8"/>
            <p:cNvSpPr>
              <a:spLocks noEditPoints="1"/>
            </p:cNvSpPr>
            <p:nvPr/>
          </p:nvSpPr>
          <p:spPr bwMode="auto">
            <a:xfrm>
              <a:off x="6400819" y="2132013"/>
              <a:ext cx="623889" cy="585788"/>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6" name="Freeform 151"/>
          <p:cNvSpPr>
            <a:spLocks noEditPoints="1"/>
          </p:cNvSpPr>
          <p:nvPr/>
        </p:nvSpPr>
        <p:spPr bwMode="auto">
          <a:xfrm>
            <a:off x="390476" y="514763"/>
            <a:ext cx="191819" cy="287160"/>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lIns="91440" tIns="45720" rIns="91440" bIns="45720"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6" name="文本框 5"/>
          <p:cNvSpPr txBox="1"/>
          <p:nvPr/>
        </p:nvSpPr>
        <p:spPr>
          <a:xfrm>
            <a:off x="528320" y="1105535"/>
            <a:ext cx="9130665" cy="1948815"/>
          </a:xfrm>
          <a:prstGeom prst="rect">
            <a:avLst/>
          </a:prstGeom>
          <a:noFill/>
        </p:spPr>
        <p:txBody>
          <a:bodyPr wrap="square" lIns="269875" tIns="136525" rIns="269875" bIns="136525" rtlCol="0" anchor="ctr" anchorCtr="0">
            <a:noAutofit/>
          </a:bodyPr>
          <a:p>
            <a:pPr lvl="0" algn="l">
              <a:lnSpc>
                <a:spcPct val="160000"/>
              </a:lnSpc>
              <a:buClrTx/>
              <a:buSzTx/>
              <a:buFontTx/>
            </a:pPr>
            <a:r>
              <a:rPr lang="en-US" altLang="zh-CN" sz="2400">
                <a:sym typeface="+mn-ea"/>
              </a:rPr>
              <a:t>1</a:t>
            </a:r>
            <a:r>
              <a:rPr lang="zh-CN" altLang="en-US" sz="2400">
                <a:sym typeface="+mn-ea"/>
              </a:rPr>
              <a:t>、高宽比，</a:t>
            </a:r>
            <a:r>
              <a:rPr lang="zh-CN" altLang="en-US" sz="2400">
                <a:sym typeface="+mn-ea"/>
              </a:rPr>
              <a:t>平面规则、竖向规则。</a:t>
            </a:r>
            <a:r>
              <a:rPr lang="en-US" altLang="zh-CN" sz="2400">
                <a:sym typeface="+mn-ea"/>
              </a:rPr>
              <a:t> </a:t>
            </a:r>
            <a:endParaRPr lang="zh-CN" altLang="en-US" sz="2400">
              <a:sym typeface="+mn-ea"/>
            </a:endParaRPr>
          </a:p>
          <a:p>
            <a:pPr lvl="0" algn="l">
              <a:lnSpc>
                <a:spcPct val="160000"/>
              </a:lnSpc>
              <a:buClrTx/>
              <a:buSzTx/>
              <a:buFontTx/>
            </a:pPr>
            <a:r>
              <a:rPr lang="en-US" altLang="zh-CN" sz="2400">
                <a:sym typeface="+mn-ea"/>
              </a:rPr>
              <a:t>2</a:t>
            </a:r>
            <a:r>
              <a:rPr lang="zh-CN" altLang="en-US" sz="2400">
                <a:sym typeface="+mn-ea"/>
              </a:rPr>
              <a:t>、</a:t>
            </a:r>
            <a:r>
              <a:rPr lang="zh-CN" altLang="en-US" sz="2400">
                <a:sym typeface="+mn-ea"/>
              </a:rPr>
              <a:t>墙体均匀、对称，上下连续，控制</a:t>
            </a:r>
            <a:r>
              <a:rPr lang="zh-CN" altLang="en-US" sz="2400">
                <a:sym typeface="+mn-ea"/>
              </a:rPr>
              <a:t>高厚比。</a:t>
            </a:r>
            <a:endParaRPr lang="zh-CN" altLang="en-US" sz="2400">
              <a:sym typeface="+mn-ea"/>
            </a:endParaRPr>
          </a:p>
          <a:p>
            <a:pPr lvl="0" algn="l">
              <a:lnSpc>
                <a:spcPct val="160000"/>
              </a:lnSpc>
              <a:buClrTx/>
              <a:buSzTx/>
              <a:buFontTx/>
            </a:pPr>
            <a:r>
              <a:rPr lang="en-US" altLang="zh-CN" sz="2400">
                <a:sym typeface="+mn-ea"/>
              </a:rPr>
              <a:t>3</a:t>
            </a:r>
            <a:r>
              <a:rPr lang="zh-CN" altLang="en-US" sz="2400">
                <a:sym typeface="+mn-ea"/>
              </a:rPr>
              <a:t>、设置构造柱、圈梁加强结构整体性，防止墙体</a:t>
            </a:r>
            <a:r>
              <a:rPr lang="zh-CN" altLang="en-US" sz="2400">
                <a:sym typeface="+mn-ea"/>
              </a:rPr>
              <a:t>开裂。</a:t>
            </a:r>
            <a:endParaRPr lang="zh-CN" altLang="en-US" sz="2400">
              <a:sym typeface="+mn-ea"/>
            </a:endParaRPr>
          </a:p>
        </p:txBody>
      </p:sp>
      <p:sp>
        <p:nvSpPr>
          <p:cNvPr id="7" name="文本框 6"/>
          <p:cNvSpPr txBox="1"/>
          <p:nvPr/>
        </p:nvSpPr>
        <p:spPr>
          <a:xfrm>
            <a:off x="732155" y="3586480"/>
            <a:ext cx="3312000" cy="1764000"/>
          </a:xfrm>
          <a:prstGeom prst="rect">
            <a:avLst/>
          </a:prstGeom>
          <a:solidFill>
            <a:schemeClr val="accent1"/>
          </a:solidFill>
        </p:spPr>
        <p:txBody>
          <a:bodyPr wrap="square" lIns="269875" tIns="136525" rIns="269875" bIns="136525" rtlCol="0" anchor="ctr" anchorCtr="1">
            <a:noAutofit/>
          </a:bodyPr>
          <a:p>
            <a:pPr lvl="0" algn="ctr">
              <a:lnSpc>
                <a:spcPct val="160000"/>
              </a:lnSpc>
              <a:buClrTx/>
              <a:buSzTx/>
              <a:buFontTx/>
            </a:pPr>
            <a:r>
              <a:rPr lang="zh-CN" altLang="en-US" sz="2200">
                <a:solidFill>
                  <a:schemeClr val="bg1"/>
                </a:solidFill>
                <a:sym typeface="+mn-ea"/>
              </a:rPr>
              <a:t>《抗通规》</a:t>
            </a:r>
            <a:endParaRPr lang="zh-CN" altLang="en-US" sz="2200">
              <a:solidFill>
                <a:schemeClr val="bg1"/>
              </a:solidFill>
              <a:sym typeface="+mn-ea"/>
            </a:endParaRPr>
          </a:p>
          <a:p>
            <a:pPr lvl="0" algn="ctr">
              <a:lnSpc>
                <a:spcPct val="160000"/>
              </a:lnSpc>
              <a:buClrTx/>
              <a:buSzTx/>
              <a:buFontTx/>
            </a:pPr>
            <a:r>
              <a:rPr lang="zh-CN" altLang="en-US" sz="2200">
                <a:solidFill>
                  <a:schemeClr val="bg1"/>
                </a:solidFill>
                <a:sym typeface="+mn-ea"/>
              </a:rPr>
              <a:t>第</a:t>
            </a:r>
            <a:r>
              <a:rPr lang="en-US" altLang="zh-CN" sz="2200">
                <a:solidFill>
                  <a:schemeClr val="bg1"/>
                </a:solidFill>
                <a:sym typeface="+mn-ea"/>
              </a:rPr>
              <a:t>5.5</a:t>
            </a:r>
            <a:r>
              <a:rPr lang="zh-CN" altLang="en-US" sz="2200">
                <a:solidFill>
                  <a:schemeClr val="bg1"/>
                </a:solidFill>
                <a:sym typeface="+mn-ea"/>
              </a:rPr>
              <a:t>节</a:t>
            </a:r>
            <a:r>
              <a:rPr lang="en-US" altLang="zh-CN" sz="2200">
                <a:solidFill>
                  <a:schemeClr val="bg1"/>
                </a:solidFill>
                <a:sym typeface="+mn-ea"/>
              </a:rPr>
              <a:t> </a:t>
            </a:r>
            <a:r>
              <a:rPr lang="zh-CN" altLang="en-US" sz="2200">
                <a:solidFill>
                  <a:schemeClr val="bg1"/>
                </a:solidFill>
                <a:sym typeface="+mn-ea"/>
              </a:rPr>
              <a:t>砌体结构房屋</a:t>
            </a:r>
            <a:endParaRPr lang="zh-CN" altLang="en-US" sz="2200">
              <a:solidFill>
                <a:schemeClr val="bg1"/>
              </a:solidFill>
              <a:sym typeface="+mn-ea"/>
            </a:endParaRPr>
          </a:p>
        </p:txBody>
      </p:sp>
      <p:sp>
        <p:nvSpPr>
          <p:cNvPr id="8" name="文本框 7"/>
          <p:cNvSpPr txBox="1"/>
          <p:nvPr/>
        </p:nvSpPr>
        <p:spPr>
          <a:xfrm>
            <a:off x="4451190" y="3586480"/>
            <a:ext cx="3311525" cy="1764000"/>
          </a:xfrm>
          <a:prstGeom prst="rect">
            <a:avLst/>
          </a:prstGeom>
          <a:solidFill>
            <a:schemeClr val="accent1"/>
          </a:solidFill>
        </p:spPr>
        <p:txBody>
          <a:bodyPr wrap="square" lIns="269875" tIns="136525" rIns="269875" bIns="136525" rtlCol="0" anchor="ctr" anchorCtr="1">
            <a:noAutofit/>
          </a:bodyPr>
          <a:p>
            <a:pPr lvl="0" algn="ctr">
              <a:lnSpc>
                <a:spcPct val="160000"/>
              </a:lnSpc>
              <a:buClrTx/>
              <a:buSzTx/>
              <a:buFontTx/>
            </a:pPr>
            <a:r>
              <a:rPr lang="zh-CN" altLang="en-US" sz="2200">
                <a:solidFill>
                  <a:schemeClr val="bg1"/>
                </a:solidFill>
                <a:sym typeface="+mn-ea"/>
              </a:rPr>
              <a:t>《抗规》</a:t>
            </a:r>
            <a:endParaRPr lang="zh-CN" altLang="en-US" sz="2200">
              <a:solidFill>
                <a:schemeClr val="bg1"/>
              </a:solidFill>
              <a:sym typeface="+mn-ea"/>
            </a:endParaRPr>
          </a:p>
          <a:p>
            <a:pPr lvl="0" algn="ctr">
              <a:lnSpc>
                <a:spcPct val="160000"/>
              </a:lnSpc>
              <a:buClrTx/>
              <a:buSzTx/>
              <a:buFontTx/>
            </a:pPr>
            <a:r>
              <a:rPr lang="zh-CN" altLang="en-US" sz="2200">
                <a:solidFill>
                  <a:schemeClr val="bg1"/>
                </a:solidFill>
                <a:sym typeface="+mn-ea"/>
              </a:rPr>
              <a:t>第</a:t>
            </a:r>
            <a:r>
              <a:rPr sz="2200">
                <a:solidFill>
                  <a:schemeClr val="bg1"/>
                </a:solidFill>
                <a:sym typeface="+mn-ea"/>
              </a:rPr>
              <a:t>7.3</a:t>
            </a:r>
            <a:r>
              <a:rPr lang="zh-CN" sz="2200">
                <a:solidFill>
                  <a:schemeClr val="bg1"/>
                </a:solidFill>
                <a:sym typeface="+mn-ea"/>
              </a:rPr>
              <a:t>节</a:t>
            </a:r>
            <a:r>
              <a:rPr sz="2200">
                <a:solidFill>
                  <a:schemeClr val="bg1"/>
                </a:solidFill>
                <a:sym typeface="+mn-ea"/>
              </a:rPr>
              <a:t>  多层砖砌体房屋抗震构造措施</a:t>
            </a:r>
            <a:endParaRPr sz="2200">
              <a:solidFill>
                <a:schemeClr val="bg1"/>
              </a:solidFill>
              <a:sym typeface="+mn-ea"/>
            </a:endParaRPr>
          </a:p>
        </p:txBody>
      </p:sp>
      <p:sp>
        <p:nvSpPr>
          <p:cNvPr id="10" name="文本框 9"/>
          <p:cNvSpPr txBox="1"/>
          <p:nvPr/>
        </p:nvSpPr>
        <p:spPr>
          <a:xfrm>
            <a:off x="8169750" y="3586480"/>
            <a:ext cx="3311525" cy="1764000"/>
          </a:xfrm>
          <a:prstGeom prst="rect">
            <a:avLst/>
          </a:prstGeom>
          <a:solidFill>
            <a:schemeClr val="accent1"/>
          </a:solidFill>
        </p:spPr>
        <p:txBody>
          <a:bodyPr wrap="square" lIns="269875" tIns="136525" rIns="269875" bIns="136525" rtlCol="0" anchor="ctr" anchorCtr="1">
            <a:noAutofit/>
          </a:bodyPr>
          <a:p>
            <a:pPr lvl="0" algn="ctr">
              <a:lnSpc>
                <a:spcPct val="160000"/>
              </a:lnSpc>
              <a:buClrTx/>
              <a:buSzTx/>
              <a:buFontTx/>
            </a:pPr>
            <a:r>
              <a:rPr lang="zh-CN" altLang="en-US" sz="2200">
                <a:solidFill>
                  <a:schemeClr val="bg1"/>
                </a:solidFill>
                <a:sym typeface="+mn-ea"/>
              </a:rPr>
              <a:t>《砌体</a:t>
            </a:r>
            <a:r>
              <a:rPr lang="zh-CN" altLang="en-US" sz="2200">
                <a:solidFill>
                  <a:schemeClr val="bg1"/>
                </a:solidFill>
                <a:sym typeface="+mn-ea"/>
              </a:rPr>
              <a:t>规范》</a:t>
            </a:r>
            <a:endParaRPr lang="zh-CN" altLang="en-US" sz="2200">
              <a:solidFill>
                <a:schemeClr val="bg1"/>
              </a:solidFill>
              <a:sym typeface="+mn-ea"/>
            </a:endParaRPr>
          </a:p>
          <a:p>
            <a:pPr lvl="0" algn="ctr">
              <a:lnSpc>
                <a:spcPct val="160000"/>
              </a:lnSpc>
              <a:buClrTx/>
              <a:buSzTx/>
              <a:buFontTx/>
            </a:pPr>
            <a:r>
              <a:rPr lang="zh-CN" altLang="en-US" sz="2200">
                <a:solidFill>
                  <a:schemeClr val="bg1"/>
                </a:solidFill>
                <a:sym typeface="+mn-ea"/>
              </a:rPr>
              <a:t>第</a:t>
            </a:r>
            <a:r>
              <a:rPr lang="en-US" sz="2200">
                <a:solidFill>
                  <a:schemeClr val="bg1"/>
                </a:solidFill>
                <a:sym typeface="+mn-ea"/>
              </a:rPr>
              <a:t>6</a:t>
            </a:r>
            <a:r>
              <a:rPr lang="zh-CN" altLang="en-US" sz="2200">
                <a:solidFill>
                  <a:schemeClr val="bg1"/>
                </a:solidFill>
                <a:sym typeface="+mn-ea"/>
              </a:rPr>
              <a:t>章</a:t>
            </a:r>
            <a:r>
              <a:rPr sz="2200">
                <a:solidFill>
                  <a:schemeClr val="bg1"/>
                </a:solidFill>
                <a:sym typeface="+mn-ea"/>
              </a:rPr>
              <a:t>  </a:t>
            </a:r>
            <a:r>
              <a:rPr lang="zh-CN" sz="2200">
                <a:solidFill>
                  <a:schemeClr val="bg1"/>
                </a:solidFill>
                <a:sym typeface="+mn-ea"/>
              </a:rPr>
              <a:t>构造要求</a:t>
            </a:r>
            <a:endParaRPr lang="zh-CN" sz="2200">
              <a:solidFill>
                <a:schemeClr val="bg1"/>
              </a:solidFill>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BEAUTIFY_FLAG" val="#wm#"/>
  <p:tag name="KSO_WM_TEMPLATE_CATEGORY" val="custom"/>
  <p:tag name="KSO_WM_TEMPLATE_INDEX" val="20205081"/>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UNIT_PLACING_PICTURE_USER_VIEWPORT" val="{&quot;height&quot;:6803.1494140625,&quot;width&quot;:4535.433044433594}"/>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UNIT_PLACING_PICTURE_USER_VIEWPORT" val="{&quot;height&quot;:6803.1494140625,&quot;width&quot;:4535}"/>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BEAUTIFY_FLAG" val="#wm#"/>
  <p:tag name="KSO_WM_TEMPLATE_CATEGORY" val="diagram"/>
  <p:tag name="KSO_WM_TEMPLATE_INDEX" val="160351"/>
  <p:tag name="KSO_WM_UNIT_TYPE" val="n_h_f"/>
  <p:tag name="KSO_WM_UNIT_INDEX" val="1_2_3"/>
  <p:tag name="KSO_WM_UNIT_ID" val="diagram160351_4*n_h_f*1_2_3"/>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n1-1"/>
  <p:tag name="KSO_WM_UNIT_FILL_FORE_SCHEMECOLOR_INDEX" val="7"/>
  <p:tag name="KSO_WM_UNIT_FILL_TYPE" val="1"/>
  <p:tag name="KSO_WM_UNIT_TEXT_FILL_FORE_SCHEMECOLOR_INDEX" val="14"/>
  <p:tag name="KSO_WM_UNIT_TEXT_FILL_TYPE" val="1"/>
</p:tagLst>
</file>

<file path=ppt/tags/tag71.xml><?xml version="1.0" encoding="utf-8"?>
<p:tagLst xmlns:p="http://schemas.openxmlformats.org/presentationml/2006/main">
  <p:tag name="KSO_WM_TAG_VERSION" val="1.0"/>
  <p:tag name="KSO_WM_BEAUTIFY_FLAG" val="#wm#"/>
  <p:tag name="KSO_WM_TEMPLATE_CATEGORY" val="diagram"/>
  <p:tag name="KSO_WM_TEMPLATE_INDEX" val="160351"/>
  <p:tag name="KSO_WM_UNIT_TYPE" val="n_h_f"/>
  <p:tag name="KSO_WM_UNIT_INDEX" val="1_2_3"/>
  <p:tag name="KSO_WM_UNIT_ID" val="diagram160351_4*n_h_f*1_2_3"/>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n1-1"/>
  <p:tag name="KSO_WM_UNIT_FILL_FORE_SCHEMECOLOR_INDEX" val="7"/>
  <p:tag name="KSO_WM_UNIT_FILL_TYPE" val="1"/>
  <p:tag name="KSO_WM_UNIT_TEXT_FILL_FORE_SCHEMECOLOR_INDEX" val="14"/>
  <p:tag name="KSO_WM_UNIT_TEXT_FILL_TYPE" val="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MEDIACOVER_FLAG" val="1"/>
  <p:tag name="KSO_WM_UNIT_MEDIACOVER_BTN_STATE" val="1"/>
  <p:tag name="KSO_WM_UNIT_MEDIACOVER_BTNRECT" val="6842*3915*631*631"/>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3871</Words>
  <Application>WPS 演示</Application>
  <PresentationFormat>自定义</PresentationFormat>
  <Paragraphs>393</Paragraphs>
  <Slides>51</Slides>
  <Notes>18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51</vt:i4>
      </vt:variant>
    </vt:vector>
  </HeadingPairs>
  <TitlesOfParts>
    <vt:vector size="68" baseType="lpstr">
      <vt:lpstr>Arial</vt:lpstr>
      <vt:lpstr>宋体</vt:lpstr>
      <vt:lpstr>Wingdings</vt:lpstr>
      <vt:lpstr>微软雅黑</vt:lpstr>
      <vt:lpstr>Wingdings</vt:lpstr>
      <vt:lpstr>Impact</vt:lpstr>
      <vt:lpstr>Segoe UI Light</vt:lpstr>
      <vt:lpstr>Calibri</vt:lpstr>
      <vt:lpstr>Gill Sans Ultra Bold</vt:lpstr>
      <vt:lpstr>Microsoft JhengHei</vt:lpstr>
      <vt:lpstr>PMingLiU</vt:lpstr>
      <vt:lpstr>MingLiU-ExtB</vt:lpstr>
      <vt:lpstr>PMingLiU</vt:lpstr>
      <vt:lpstr>AMGDT</vt:lpstr>
      <vt:lpstr>Arial Unicode MS</vt:lpstr>
      <vt:lpstr>华文仿宋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High level</cp:lastModifiedBy>
  <cp:revision>1559</cp:revision>
  <dcterms:created xsi:type="dcterms:W3CDTF">2019-06-19T02:08:00Z</dcterms:created>
  <dcterms:modified xsi:type="dcterms:W3CDTF">2022-08-01T15:05:21Z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2052-11.1.0.11372</vt:lpwstr>
  </property>
  <property fmtid="{D5CDD505-2E9C-101B-9397-08002B2CF9AE}" pid="3" name="ICV">
    <vt:lpwstr>87CF787B28A94A6189859CD6BF0F815A</vt:lpwstr>
  </property>
</Properties>
</file>