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920" r:id="rId3"/>
    <p:sldId id="831" r:id="rId5"/>
    <p:sldId id="877" r:id="rId6"/>
    <p:sldId id="951" r:id="rId7"/>
    <p:sldId id="886" r:id="rId8"/>
    <p:sldId id="973" r:id="rId9"/>
    <p:sldId id="887" r:id="rId10"/>
    <p:sldId id="994" r:id="rId11"/>
    <p:sldId id="912" r:id="rId12"/>
    <p:sldId id="995" r:id="rId13"/>
    <p:sldId id="953" r:id="rId14"/>
    <p:sldId id="952" r:id="rId15"/>
    <p:sldId id="996" r:id="rId16"/>
    <p:sldId id="954" r:id="rId17"/>
    <p:sldId id="955" r:id="rId18"/>
    <p:sldId id="956" r:id="rId19"/>
    <p:sldId id="997" r:id="rId20"/>
    <p:sldId id="958" r:id="rId21"/>
    <p:sldId id="1017" r:id="rId22"/>
    <p:sldId id="957" r:id="rId23"/>
    <p:sldId id="1018" r:id="rId24"/>
    <p:sldId id="971" r:id="rId25"/>
    <p:sldId id="959" r:id="rId26"/>
    <p:sldId id="1019" r:id="rId27"/>
    <p:sldId id="969" r:id="rId28"/>
    <p:sldId id="960" r:id="rId29"/>
    <p:sldId id="970" r:id="rId30"/>
    <p:sldId id="961" r:id="rId31"/>
    <p:sldId id="962" r:id="rId32"/>
    <p:sldId id="1020" r:id="rId33"/>
    <p:sldId id="963" r:id="rId34"/>
    <p:sldId id="921" r:id="rId35"/>
    <p:sldId id="922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win10" initials="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810"/>
    <a:srgbClr val="F0A240"/>
    <a:srgbClr val="256DB7"/>
    <a:srgbClr val="EE7228"/>
    <a:srgbClr val="450C8D"/>
    <a:srgbClr val="028458"/>
    <a:srgbClr val="2880C2"/>
    <a:srgbClr val="0B5FD1"/>
    <a:srgbClr val="F85208"/>
    <a:srgbClr val="F8F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234" autoAdjust="0"/>
  </p:normalViewPr>
  <p:slideViewPr>
    <p:cSldViewPr snapToGrid="0">
      <p:cViewPr varScale="1">
        <p:scale>
          <a:sx n="56" d="100"/>
          <a:sy n="56" d="100"/>
        </p:scale>
        <p:origin x="1068" y="40"/>
      </p:cViewPr>
      <p:guideLst>
        <p:guide orient="horz" pos="2160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4355F-02CC-41AB-8AA2-3B11FE3F2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200" dirty="0" smtClean="0">
              <a:effectLst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4355F-02CC-41AB-8AA2-3B11FE3F28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4.jpeg"/><Relationship Id="rId2" Type="http://schemas.openxmlformats.org/officeDocument/2006/relationships/tags" Target="../tags/tag9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-1"/>
            <a:ext cx="12192566" cy="685835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264732" y="-2563118"/>
            <a:ext cx="11961712" cy="5983472"/>
            <a:chOff x="-264720" y="-2562986"/>
            <a:chExt cx="11961157" cy="5983164"/>
          </a:xfrm>
        </p:grpSpPr>
        <p:sp>
          <p:nvSpPr>
            <p:cNvPr id="9" name="任意多边形: 形状 8"/>
            <p:cNvSpPr/>
            <p:nvPr/>
          </p:nvSpPr>
          <p:spPr>
            <a:xfrm rot="19992040">
              <a:off x="-264720" y="-2532859"/>
              <a:ext cx="11961157" cy="5953037"/>
            </a:xfrm>
            <a:custGeom>
              <a:avLst/>
              <a:gdLst>
                <a:gd name="connsiteX0" fmla="*/ 1071915 w 11961157"/>
                <a:gd name="connsiteY0" fmla="*/ 0 h 5953037"/>
                <a:gd name="connsiteX1" fmla="*/ 11961157 w 11961157"/>
                <a:gd name="connsiteY1" fmla="*/ 5500392 h 5953037"/>
                <a:gd name="connsiteX2" fmla="*/ 11732516 w 11961157"/>
                <a:gd name="connsiteY2" fmla="*/ 5953037 h 5953037"/>
                <a:gd name="connsiteX3" fmla="*/ 565378 w 11961157"/>
                <a:gd name="connsiteY3" fmla="*/ 5953037 h 5953037"/>
                <a:gd name="connsiteX4" fmla="*/ 0 w 11961157"/>
                <a:gd name="connsiteY4" fmla="*/ 5387659 h 5953037"/>
                <a:gd name="connsiteX5" fmla="*/ 0 w 11961157"/>
                <a:gd name="connsiteY5" fmla="*/ 2122090 h 595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61157" h="5953037">
                  <a:moveTo>
                    <a:pt x="1071915" y="0"/>
                  </a:moveTo>
                  <a:lnTo>
                    <a:pt x="11961157" y="5500392"/>
                  </a:lnTo>
                  <a:lnTo>
                    <a:pt x="11732516" y="5953037"/>
                  </a:lnTo>
                  <a:lnTo>
                    <a:pt x="565378" y="5953037"/>
                  </a:lnTo>
                  <a:cubicBezTo>
                    <a:pt x="253128" y="5953037"/>
                    <a:pt x="0" y="5699909"/>
                    <a:pt x="0" y="5387659"/>
                  </a:cubicBezTo>
                  <a:lnTo>
                    <a:pt x="0" y="212209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 rot="19992040">
              <a:off x="-123905" y="-2562986"/>
              <a:ext cx="11764647" cy="5745954"/>
            </a:xfrm>
            <a:custGeom>
              <a:avLst/>
              <a:gdLst>
                <a:gd name="connsiteX0" fmla="*/ 882177 w 11764647"/>
                <a:gd name="connsiteY0" fmla="*/ 0 h 5745954"/>
                <a:gd name="connsiteX1" fmla="*/ 11764647 w 11764647"/>
                <a:gd name="connsiteY1" fmla="*/ 5496973 h 5745954"/>
                <a:gd name="connsiteX2" fmla="*/ 11638882 w 11764647"/>
                <a:gd name="connsiteY2" fmla="*/ 5745954 h 5745954"/>
                <a:gd name="connsiteX3" fmla="*/ 565378 w 11764647"/>
                <a:gd name="connsiteY3" fmla="*/ 5745954 h 5745954"/>
                <a:gd name="connsiteX4" fmla="*/ 0 w 11764647"/>
                <a:gd name="connsiteY4" fmla="*/ 5180576 h 5745954"/>
                <a:gd name="connsiteX5" fmla="*/ 0 w 11764647"/>
                <a:gd name="connsiteY5" fmla="*/ 1746464 h 574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4647" h="5745954">
                  <a:moveTo>
                    <a:pt x="882177" y="0"/>
                  </a:moveTo>
                  <a:lnTo>
                    <a:pt x="11764647" y="5496973"/>
                  </a:lnTo>
                  <a:lnTo>
                    <a:pt x="11638882" y="5745954"/>
                  </a:lnTo>
                  <a:lnTo>
                    <a:pt x="565378" y="5745954"/>
                  </a:lnTo>
                  <a:cubicBezTo>
                    <a:pt x="253128" y="5745954"/>
                    <a:pt x="0" y="5492826"/>
                    <a:pt x="0" y="5180576"/>
                  </a:cubicBezTo>
                  <a:lnTo>
                    <a:pt x="0" y="17464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F92DB"/>
                </a:gs>
                <a:gs pos="100000">
                  <a:srgbClr val="16538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7147423" y="5538197"/>
            <a:ext cx="5286797" cy="2389564"/>
            <a:chOff x="7147091" y="5537912"/>
            <a:chExt cx="5286552" cy="2389441"/>
          </a:xfrm>
        </p:grpSpPr>
        <p:sp>
          <p:nvSpPr>
            <p:cNvPr id="12" name="任意多边形: 形状 11"/>
            <p:cNvSpPr/>
            <p:nvPr/>
          </p:nvSpPr>
          <p:spPr>
            <a:xfrm rot="19992040">
              <a:off x="7147091" y="5537912"/>
              <a:ext cx="5286552" cy="2389441"/>
            </a:xfrm>
            <a:custGeom>
              <a:avLst/>
              <a:gdLst>
                <a:gd name="connsiteX0" fmla="*/ 4941245 w 5286552"/>
                <a:gd name="connsiteY0" fmla="*/ 44430 h 2389441"/>
                <a:gd name="connsiteX1" fmla="*/ 5286552 w 5286552"/>
                <a:gd name="connsiteY1" fmla="*/ 565378 h 2389441"/>
                <a:gd name="connsiteX2" fmla="*/ 5286552 w 5286552"/>
                <a:gd name="connsiteY2" fmla="*/ 1288469 h 2389441"/>
                <a:gd name="connsiteX3" fmla="*/ 4730427 w 5286552"/>
                <a:gd name="connsiteY3" fmla="*/ 2389441 h 2389441"/>
                <a:gd name="connsiteX4" fmla="*/ 0 w 5286552"/>
                <a:gd name="connsiteY4" fmla="*/ 0 h 2389441"/>
                <a:gd name="connsiteX5" fmla="*/ 4721174 w 5286552"/>
                <a:gd name="connsiteY5" fmla="*/ 0 h 2389441"/>
                <a:gd name="connsiteX6" fmla="*/ 4941245 w 5286552"/>
                <a:gd name="connsiteY6" fmla="*/ 44430 h 238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6552" h="2389441">
                  <a:moveTo>
                    <a:pt x="4941245" y="44430"/>
                  </a:moveTo>
                  <a:cubicBezTo>
                    <a:pt x="5144167" y="130259"/>
                    <a:pt x="5286552" y="331191"/>
                    <a:pt x="5286552" y="565378"/>
                  </a:cubicBezTo>
                  <a:lnTo>
                    <a:pt x="5286552" y="1288469"/>
                  </a:lnTo>
                  <a:lnTo>
                    <a:pt x="4730427" y="2389441"/>
                  </a:lnTo>
                  <a:lnTo>
                    <a:pt x="0" y="0"/>
                  </a:lnTo>
                  <a:lnTo>
                    <a:pt x="4721174" y="0"/>
                  </a:lnTo>
                  <a:cubicBezTo>
                    <a:pt x="4799236" y="0"/>
                    <a:pt x="4873604" y="15821"/>
                    <a:pt x="4941245" y="44430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 rot="19992040">
              <a:off x="7594501" y="5680442"/>
              <a:ext cx="4704048" cy="2180597"/>
            </a:xfrm>
            <a:custGeom>
              <a:avLst/>
              <a:gdLst>
                <a:gd name="connsiteX0" fmla="*/ 4358741 w 4704048"/>
                <a:gd name="connsiteY0" fmla="*/ 44430 h 2180597"/>
                <a:gd name="connsiteX1" fmla="*/ 4704048 w 4704048"/>
                <a:gd name="connsiteY1" fmla="*/ 565378 h 2180597"/>
                <a:gd name="connsiteX2" fmla="*/ 4704048 w 4704048"/>
                <a:gd name="connsiteY2" fmla="*/ 1414295 h 2180597"/>
                <a:gd name="connsiteX3" fmla="*/ 4316972 w 4704048"/>
                <a:gd name="connsiteY3" fmla="*/ 2180597 h 2180597"/>
                <a:gd name="connsiteX4" fmla="*/ 0 w 4704048"/>
                <a:gd name="connsiteY4" fmla="*/ 0 h 2180597"/>
                <a:gd name="connsiteX5" fmla="*/ 4138670 w 4704048"/>
                <a:gd name="connsiteY5" fmla="*/ 0 h 2180597"/>
                <a:gd name="connsiteX6" fmla="*/ 4358741 w 4704048"/>
                <a:gd name="connsiteY6" fmla="*/ 44430 h 218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4048" h="2180597">
                  <a:moveTo>
                    <a:pt x="4358741" y="44430"/>
                  </a:moveTo>
                  <a:cubicBezTo>
                    <a:pt x="4561663" y="130259"/>
                    <a:pt x="4704048" y="331191"/>
                    <a:pt x="4704048" y="565378"/>
                  </a:cubicBezTo>
                  <a:lnTo>
                    <a:pt x="4704048" y="1414295"/>
                  </a:lnTo>
                  <a:lnTo>
                    <a:pt x="4316972" y="2180597"/>
                  </a:lnTo>
                  <a:lnTo>
                    <a:pt x="0" y="0"/>
                  </a:lnTo>
                  <a:lnTo>
                    <a:pt x="4138670" y="0"/>
                  </a:lnTo>
                  <a:cubicBezTo>
                    <a:pt x="4216732" y="0"/>
                    <a:pt x="4291100" y="15821"/>
                    <a:pt x="4358741" y="444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F92DB"/>
                </a:gs>
                <a:gs pos="100000">
                  <a:srgbClr val="16538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305" y="365144"/>
            <a:ext cx="2629022" cy="58121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39" y="365144"/>
            <a:ext cx="7734659" cy="58121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13" y="0"/>
            <a:ext cx="12191999" cy="576000"/>
          </a:xfrm>
          <a:custGeom>
            <a:avLst/>
            <a:gdLst>
              <a:gd name="connsiteX0" fmla="*/ 8692920 w 12191999"/>
              <a:gd name="connsiteY0" fmla="*/ 0 h 540000"/>
              <a:gd name="connsiteX1" fmla="*/ 12191999 w 12191999"/>
              <a:gd name="connsiteY1" fmla="*/ 0 h 540000"/>
              <a:gd name="connsiteX2" fmla="*/ 12191999 w 12191999"/>
              <a:gd name="connsiteY2" fmla="*/ 540000 h 540000"/>
              <a:gd name="connsiteX3" fmla="*/ 8479856 w 12191999"/>
              <a:gd name="connsiteY3" fmla="*/ 540000 h 540000"/>
              <a:gd name="connsiteX4" fmla="*/ 8355463 w 12191999"/>
              <a:gd name="connsiteY4" fmla="*/ 0 h 540000"/>
              <a:gd name="connsiteX5" fmla="*/ 8506410 w 12191999"/>
              <a:gd name="connsiteY5" fmla="*/ 0 h 540000"/>
              <a:gd name="connsiteX6" fmla="*/ 8293346 w 12191999"/>
              <a:gd name="connsiteY6" fmla="*/ 540000 h 540000"/>
              <a:gd name="connsiteX7" fmla="*/ 8142399 w 12191999"/>
              <a:gd name="connsiteY7" fmla="*/ 540000 h 540000"/>
              <a:gd name="connsiteX8" fmla="*/ 8018006 w 12191999"/>
              <a:gd name="connsiteY8" fmla="*/ 0 h 540000"/>
              <a:gd name="connsiteX9" fmla="*/ 8168954 w 12191999"/>
              <a:gd name="connsiteY9" fmla="*/ 0 h 540000"/>
              <a:gd name="connsiteX10" fmla="*/ 7955889 w 12191999"/>
              <a:gd name="connsiteY10" fmla="*/ 540000 h 540000"/>
              <a:gd name="connsiteX11" fmla="*/ 7804942 w 12191999"/>
              <a:gd name="connsiteY11" fmla="*/ 540000 h 540000"/>
              <a:gd name="connsiteX12" fmla="*/ 0 w 12191999"/>
              <a:gd name="connsiteY12" fmla="*/ 0 h 540000"/>
              <a:gd name="connsiteX13" fmla="*/ 7831496 w 12191999"/>
              <a:gd name="connsiteY13" fmla="*/ 0 h 540000"/>
              <a:gd name="connsiteX14" fmla="*/ 7618432 w 12191999"/>
              <a:gd name="connsiteY14" fmla="*/ 540000 h 540000"/>
              <a:gd name="connsiteX15" fmla="*/ 0 w 12191999"/>
              <a:gd name="connsiteY15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40000">
                <a:moveTo>
                  <a:pt x="8692920" y="0"/>
                </a:moveTo>
                <a:lnTo>
                  <a:pt x="12191999" y="0"/>
                </a:lnTo>
                <a:lnTo>
                  <a:pt x="12191999" y="540000"/>
                </a:lnTo>
                <a:lnTo>
                  <a:pt x="8479856" y="540000"/>
                </a:lnTo>
                <a:close/>
                <a:moveTo>
                  <a:pt x="8355463" y="0"/>
                </a:moveTo>
                <a:lnTo>
                  <a:pt x="8506410" y="0"/>
                </a:lnTo>
                <a:lnTo>
                  <a:pt x="8293346" y="540000"/>
                </a:lnTo>
                <a:lnTo>
                  <a:pt x="8142399" y="540000"/>
                </a:lnTo>
                <a:close/>
                <a:moveTo>
                  <a:pt x="8018006" y="0"/>
                </a:moveTo>
                <a:lnTo>
                  <a:pt x="8168954" y="0"/>
                </a:lnTo>
                <a:lnTo>
                  <a:pt x="7955889" y="540000"/>
                </a:lnTo>
                <a:lnTo>
                  <a:pt x="7804942" y="540000"/>
                </a:lnTo>
                <a:close/>
                <a:moveTo>
                  <a:pt x="0" y="0"/>
                </a:moveTo>
                <a:lnTo>
                  <a:pt x="7831496" y="0"/>
                </a:lnTo>
                <a:lnTo>
                  <a:pt x="7618432" y="540000"/>
                </a:lnTo>
                <a:lnTo>
                  <a:pt x="0" y="540000"/>
                </a:lnTo>
                <a:close/>
              </a:path>
            </a:pathLst>
          </a:custGeom>
          <a:gradFill flip="none" rotWithShape="1">
            <a:gsLst>
              <a:gs pos="0">
                <a:srgbClr val="2F92DB"/>
              </a:gs>
              <a:gs pos="100000">
                <a:srgbClr val="16538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"/>
          <a:stretch>
            <a:fillRect/>
          </a:stretch>
        </p:blipFill>
        <p:spPr>
          <a:xfrm>
            <a:off x="4989408" y="-3387"/>
            <a:ext cx="7202593" cy="6864773"/>
          </a:xfrm>
          <a:prstGeom prst="rect">
            <a:avLst/>
          </a:prstGeom>
        </p:spPr>
      </p:pic>
      <p:sp>
        <p:nvSpPr>
          <p:cNvPr id="9" name="任意多边形: 形状 18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5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6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rgbClr val="F4C9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 userDrawn="1">
            <p:custDataLst>
              <p:tags r:id="rId7"/>
            </p:custDataLst>
          </p:nvPr>
        </p:nvSpPr>
        <p:spPr>
          <a:xfrm rot="16200000">
            <a:off x="10333039" y="4999039"/>
            <a:ext cx="1736725" cy="1981200"/>
          </a:xfrm>
          <a:prstGeom prst="rtTriangl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080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44075" y="1"/>
            <a:ext cx="2447925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869" y="2539835"/>
            <a:ext cx="6629401" cy="113631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5400" spc="800" baseline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4869" y="3754863"/>
            <a:ext cx="6629401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67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79475" y="6350001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defTabSz="1219200">
              <a:spcBef>
                <a:spcPct val="0"/>
              </a:spcBef>
              <a:spcAft>
                <a:spcPct val="0"/>
              </a:spcAft>
              <a:defRPr/>
            </a:pPr>
            <a:fld id="{760FBDFE-C587-4B4C-A407-44438C67B59E}" type="datetimeFigureOut">
              <a:rPr lang="zh-CN" altLang="en-US" sz="1600" noProof="1" smtClean="0"/>
            </a:fld>
            <a:endParaRPr lang="zh-CN" altLang="en-US" sz="1600" noProof="1"/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389" y="6350001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defTabSz="121920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0" y="6350001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defTabSz="1219200">
              <a:spcBef>
                <a:spcPct val="0"/>
              </a:spcBef>
              <a:spcAft>
                <a:spcPct val="0"/>
              </a:spcAft>
              <a:defRPr/>
            </a:pPr>
            <a:fld id="{A7EB443D-81D1-48D3-991A-CBDD32BCEDA7}" type="slidenum">
              <a:rPr lang="zh-CN" altLang="en-US" sz="1600" noProof="1" smtClean="0"/>
            </a:fld>
            <a:endParaRPr lang="zh-CN" altLang="en-US" sz="1600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007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1"/>
          <p:cNvSpPr/>
          <p:nvPr>
            <p:custDataLst>
              <p:tags r:id="rId4"/>
            </p:custDataLst>
          </p:nvPr>
        </p:nvSpPr>
        <p:spPr>
          <a:xfrm flipH="1">
            <a:off x="4279901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>
            <a:off x="6211889" y="3773488"/>
            <a:ext cx="12811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>
            <p:custDataLst>
              <p:tags r:id="rId6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>
              <a:gd name="adj" fmla="val 59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7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0" y="2336633"/>
            <a:ext cx="5906611" cy="1315747"/>
          </a:xfrm>
        </p:spPr>
        <p:txBody>
          <a:bodyPr lIns="90000" tIns="46800" rIns="90000" bIns="46800" rtlCol="0" anchor="b">
            <a:no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4800" b="1" i="0" u="none" strike="noStrike" kern="1200" cap="none" spc="8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黑体" panose="02010609060101010101" charset="-122"/>
                <a:cs typeface="+mj-cs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095999" y="3860633"/>
            <a:ext cx="5906611" cy="92845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79475" y="6350001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defTabSz="1219200">
              <a:spcBef>
                <a:spcPct val="0"/>
              </a:spcBef>
              <a:spcAft>
                <a:spcPct val="0"/>
              </a:spcAft>
              <a:defRPr/>
            </a:pPr>
            <a:fld id="{760FBDFE-C587-4B4C-A407-44438C67B59E}" type="datetimeFigureOut">
              <a:rPr lang="zh-CN" altLang="en-US" sz="1600" noProof="1" smtClean="0"/>
            </a:fld>
            <a:endParaRPr lang="zh-CN" altLang="en-US" sz="1600" noProof="1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389" y="6350001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defTabSz="121920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50001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defTabSz="1219200">
              <a:spcBef>
                <a:spcPct val="0"/>
              </a:spcBef>
              <a:spcAft>
                <a:spcPct val="0"/>
              </a:spcAft>
              <a:defRPr/>
            </a:pPr>
            <a:fld id="{0A9B9D87-942B-4202-9849-B2EC8A45B679}" type="slidenum">
              <a:rPr lang="zh-CN" altLang="en-US" sz="1600" noProof="1" smtClean="0"/>
            </a:fld>
            <a:endParaRPr lang="zh-CN" altLang="en-US" sz="1600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-1"/>
            <a:ext cx="12192566" cy="685835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 rot="20127232">
            <a:off x="-1091665" y="-810210"/>
            <a:ext cx="7480323" cy="8981988"/>
          </a:xfrm>
          <a:custGeom>
            <a:avLst/>
            <a:gdLst>
              <a:gd name="connsiteX0" fmla="*/ 2858042 w 7479976"/>
              <a:gd name="connsiteY0" fmla="*/ 0 h 8981526"/>
              <a:gd name="connsiteX1" fmla="*/ 7479976 w 7479976"/>
              <a:gd name="connsiteY1" fmla="*/ 2110833 h 8981526"/>
              <a:gd name="connsiteX2" fmla="*/ 7479976 w 7479976"/>
              <a:gd name="connsiteY2" fmla="*/ 8440350 h 8981526"/>
              <a:gd name="connsiteX3" fmla="*/ 6938800 w 7479976"/>
              <a:gd name="connsiteY3" fmla="*/ 8981526 h 8981526"/>
              <a:gd name="connsiteX4" fmla="*/ 5963410 w 7479976"/>
              <a:gd name="connsiteY4" fmla="*/ 8981526 h 8981526"/>
              <a:gd name="connsiteX5" fmla="*/ 0 w 7479976"/>
              <a:gd name="connsiteY5" fmla="*/ 6258043 h 898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9976" h="8981526">
                <a:moveTo>
                  <a:pt x="2858042" y="0"/>
                </a:moveTo>
                <a:lnTo>
                  <a:pt x="7479976" y="2110833"/>
                </a:lnTo>
                <a:lnTo>
                  <a:pt x="7479976" y="8440350"/>
                </a:lnTo>
                <a:cubicBezTo>
                  <a:pt x="7479976" y="8739233"/>
                  <a:pt x="7237683" y="8981526"/>
                  <a:pt x="6938800" y="8981526"/>
                </a:cubicBezTo>
                <a:lnTo>
                  <a:pt x="5963410" y="8981526"/>
                </a:lnTo>
                <a:lnTo>
                  <a:pt x="0" y="625804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 rot="20127232">
            <a:off x="-1115268" y="-720081"/>
            <a:ext cx="7279871" cy="8715261"/>
          </a:xfrm>
          <a:custGeom>
            <a:avLst/>
            <a:gdLst>
              <a:gd name="connsiteX0" fmla="*/ 2854423 w 7279533"/>
              <a:gd name="connsiteY0" fmla="*/ 0 h 8714812"/>
              <a:gd name="connsiteX1" fmla="*/ 7279533 w 7279533"/>
              <a:gd name="connsiteY1" fmla="*/ 2020944 h 8714812"/>
              <a:gd name="connsiteX2" fmla="*/ 7279533 w 7279533"/>
              <a:gd name="connsiteY2" fmla="*/ 8173636 h 8714812"/>
              <a:gd name="connsiteX3" fmla="*/ 6738357 w 7279533"/>
              <a:gd name="connsiteY3" fmla="*/ 8714812 h 8714812"/>
              <a:gd name="connsiteX4" fmla="*/ 5396759 w 7279533"/>
              <a:gd name="connsiteY4" fmla="*/ 8714812 h 8714812"/>
              <a:gd name="connsiteX5" fmla="*/ 0 w 7279533"/>
              <a:gd name="connsiteY5" fmla="*/ 6250118 h 871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533" h="8714812">
                <a:moveTo>
                  <a:pt x="2854423" y="0"/>
                </a:moveTo>
                <a:lnTo>
                  <a:pt x="7279533" y="2020944"/>
                </a:lnTo>
                <a:lnTo>
                  <a:pt x="7279533" y="8173636"/>
                </a:lnTo>
                <a:cubicBezTo>
                  <a:pt x="7279533" y="8472519"/>
                  <a:pt x="7037240" y="8714812"/>
                  <a:pt x="6738357" y="8714812"/>
                </a:cubicBezTo>
                <a:lnTo>
                  <a:pt x="5396759" y="8714812"/>
                </a:lnTo>
                <a:lnTo>
                  <a:pt x="0" y="6250118"/>
                </a:lnTo>
                <a:close/>
              </a:path>
            </a:pathLst>
          </a:custGeom>
          <a:gradFill>
            <a:gsLst>
              <a:gs pos="0">
                <a:srgbClr val="2F92DB"/>
              </a:gs>
              <a:gs pos="100000">
                <a:srgbClr val="16538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 rot="14592040">
            <a:off x="9606422" y="1073350"/>
            <a:ext cx="4910796" cy="2187602"/>
          </a:xfrm>
          <a:custGeom>
            <a:avLst/>
            <a:gdLst>
              <a:gd name="connsiteX0" fmla="*/ 4330618 w 4910568"/>
              <a:gd name="connsiteY0" fmla="*/ 2187489 h 2187489"/>
              <a:gd name="connsiteX1" fmla="*/ 0 w 4910568"/>
              <a:gd name="connsiteY1" fmla="*/ 0 h 2187489"/>
              <a:gd name="connsiteX2" fmla="*/ 4345190 w 4910568"/>
              <a:gd name="connsiteY2" fmla="*/ 1 h 2187489"/>
              <a:gd name="connsiteX3" fmla="*/ 4565261 w 4910568"/>
              <a:gd name="connsiteY3" fmla="*/ 44431 h 2187489"/>
              <a:gd name="connsiteX4" fmla="*/ 4910568 w 4910568"/>
              <a:gd name="connsiteY4" fmla="*/ 565379 h 2187489"/>
              <a:gd name="connsiteX5" fmla="*/ 4910568 w 4910568"/>
              <a:gd name="connsiteY5" fmla="*/ 1039349 h 21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0568" h="2187489">
                <a:moveTo>
                  <a:pt x="4330618" y="2187489"/>
                </a:moveTo>
                <a:lnTo>
                  <a:pt x="0" y="0"/>
                </a:lnTo>
                <a:lnTo>
                  <a:pt x="4345190" y="1"/>
                </a:lnTo>
                <a:cubicBezTo>
                  <a:pt x="4423252" y="1"/>
                  <a:pt x="4497620" y="15822"/>
                  <a:pt x="4565261" y="44431"/>
                </a:cubicBezTo>
                <a:cubicBezTo>
                  <a:pt x="4768183" y="130260"/>
                  <a:pt x="4910568" y="331192"/>
                  <a:pt x="4910568" y="565379"/>
                </a:cubicBezTo>
                <a:lnTo>
                  <a:pt x="4910568" y="103934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 rot="14592040">
            <a:off x="9935797" y="1021612"/>
            <a:ext cx="4328267" cy="1978747"/>
          </a:xfrm>
          <a:custGeom>
            <a:avLst/>
            <a:gdLst>
              <a:gd name="connsiteX0" fmla="*/ 4328066 w 4328066"/>
              <a:gd name="connsiteY0" fmla="*/ 1165174 h 1978645"/>
              <a:gd name="connsiteX1" fmla="*/ 3917164 w 4328066"/>
              <a:gd name="connsiteY1" fmla="*/ 1978645 h 1978645"/>
              <a:gd name="connsiteX2" fmla="*/ 0 w 4328066"/>
              <a:gd name="connsiteY2" fmla="*/ 0 h 1978645"/>
              <a:gd name="connsiteX3" fmla="*/ 3762688 w 4328066"/>
              <a:gd name="connsiteY3" fmla="*/ 0 h 1978645"/>
              <a:gd name="connsiteX4" fmla="*/ 3982759 w 4328066"/>
              <a:gd name="connsiteY4" fmla="*/ 44430 h 1978645"/>
              <a:gd name="connsiteX5" fmla="*/ 4328066 w 4328066"/>
              <a:gd name="connsiteY5" fmla="*/ 565378 h 19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8066" h="1978645">
                <a:moveTo>
                  <a:pt x="4328066" y="1165174"/>
                </a:moveTo>
                <a:lnTo>
                  <a:pt x="3917164" y="1978645"/>
                </a:lnTo>
                <a:lnTo>
                  <a:pt x="0" y="0"/>
                </a:lnTo>
                <a:lnTo>
                  <a:pt x="3762688" y="0"/>
                </a:lnTo>
                <a:cubicBezTo>
                  <a:pt x="3840750" y="0"/>
                  <a:pt x="3915118" y="15821"/>
                  <a:pt x="3982759" y="44430"/>
                </a:cubicBezTo>
                <a:cubicBezTo>
                  <a:pt x="4185681" y="130259"/>
                  <a:pt x="4328066" y="331191"/>
                  <a:pt x="4328066" y="565378"/>
                </a:cubicBezTo>
                <a:close/>
              </a:path>
            </a:pathLst>
          </a:custGeom>
          <a:gradFill>
            <a:gsLst>
              <a:gs pos="0">
                <a:srgbClr val="2F92DB"/>
              </a:gs>
              <a:gs pos="100000">
                <a:srgbClr val="16538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 rot="20127232">
            <a:off x="-1117082" y="-603973"/>
            <a:ext cx="6577165" cy="8569515"/>
          </a:xfrm>
          <a:custGeom>
            <a:avLst/>
            <a:gdLst>
              <a:gd name="connsiteX0" fmla="*/ 2858042 w 6576860"/>
              <a:gd name="connsiteY0" fmla="*/ 0 h 8569074"/>
              <a:gd name="connsiteX1" fmla="*/ 6576860 w 6576860"/>
              <a:gd name="connsiteY1" fmla="*/ 1698381 h 8569074"/>
              <a:gd name="connsiteX2" fmla="*/ 6576860 w 6576860"/>
              <a:gd name="connsiteY2" fmla="*/ 8027898 h 8569074"/>
              <a:gd name="connsiteX3" fmla="*/ 6035684 w 6576860"/>
              <a:gd name="connsiteY3" fmla="*/ 8569074 h 8569074"/>
              <a:gd name="connsiteX4" fmla="*/ 5060294 w 6576860"/>
              <a:gd name="connsiteY4" fmla="*/ 8569074 h 8569074"/>
              <a:gd name="connsiteX5" fmla="*/ 0 w 6576860"/>
              <a:gd name="connsiteY5" fmla="*/ 6258043 h 856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6860" h="8569074">
                <a:moveTo>
                  <a:pt x="2858042" y="0"/>
                </a:moveTo>
                <a:lnTo>
                  <a:pt x="6576860" y="1698381"/>
                </a:lnTo>
                <a:lnTo>
                  <a:pt x="6576860" y="8027898"/>
                </a:lnTo>
                <a:cubicBezTo>
                  <a:pt x="6576860" y="8326781"/>
                  <a:pt x="6334567" y="8569074"/>
                  <a:pt x="6035684" y="8569074"/>
                </a:cubicBezTo>
                <a:lnTo>
                  <a:pt x="5060294" y="8569074"/>
                </a:lnTo>
                <a:lnTo>
                  <a:pt x="0" y="625804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 rot="20127232">
            <a:off x="-1159255" y="-517884"/>
            <a:ext cx="6394405" cy="8310867"/>
          </a:xfrm>
          <a:custGeom>
            <a:avLst/>
            <a:gdLst>
              <a:gd name="connsiteX0" fmla="*/ 2854423 w 6394108"/>
              <a:gd name="connsiteY0" fmla="*/ 0 h 8310439"/>
              <a:gd name="connsiteX1" fmla="*/ 6394108 w 6394108"/>
              <a:gd name="connsiteY1" fmla="*/ 1616571 h 8310439"/>
              <a:gd name="connsiteX2" fmla="*/ 6394108 w 6394108"/>
              <a:gd name="connsiteY2" fmla="*/ 7769263 h 8310439"/>
              <a:gd name="connsiteX3" fmla="*/ 5852932 w 6394108"/>
              <a:gd name="connsiteY3" fmla="*/ 8310439 h 8310439"/>
              <a:gd name="connsiteX4" fmla="*/ 4511334 w 6394108"/>
              <a:gd name="connsiteY4" fmla="*/ 8310439 h 8310439"/>
              <a:gd name="connsiteX5" fmla="*/ 0 w 6394108"/>
              <a:gd name="connsiteY5" fmla="*/ 6250118 h 831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4108" h="8310439">
                <a:moveTo>
                  <a:pt x="2854423" y="0"/>
                </a:moveTo>
                <a:lnTo>
                  <a:pt x="6394108" y="1616571"/>
                </a:lnTo>
                <a:lnTo>
                  <a:pt x="6394108" y="7769263"/>
                </a:lnTo>
                <a:cubicBezTo>
                  <a:pt x="6394108" y="8068146"/>
                  <a:pt x="6151815" y="8310439"/>
                  <a:pt x="5852932" y="8310439"/>
                </a:cubicBezTo>
                <a:lnTo>
                  <a:pt x="4511334" y="8310439"/>
                </a:lnTo>
                <a:lnTo>
                  <a:pt x="0" y="6250118"/>
                </a:lnTo>
                <a:close/>
              </a:path>
            </a:pathLst>
          </a:custGeom>
          <a:gradFill flip="none" rotWithShape="1">
            <a:gsLst>
              <a:gs pos="0">
                <a:srgbClr val="2F92DB"/>
              </a:gs>
              <a:gs pos="100000">
                <a:srgbClr val="16538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 rot="14592040">
            <a:off x="9606422" y="1073350"/>
            <a:ext cx="4910796" cy="2187602"/>
          </a:xfrm>
          <a:custGeom>
            <a:avLst/>
            <a:gdLst>
              <a:gd name="connsiteX0" fmla="*/ 4330618 w 4910568"/>
              <a:gd name="connsiteY0" fmla="*/ 2187489 h 2187489"/>
              <a:gd name="connsiteX1" fmla="*/ 0 w 4910568"/>
              <a:gd name="connsiteY1" fmla="*/ 0 h 2187489"/>
              <a:gd name="connsiteX2" fmla="*/ 4345190 w 4910568"/>
              <a:gd name="connsiteY2" fmla="*/ 1 h 2187489"/>
              <a:gd name="connsiteX3" fmla="*/ 4565261 w 4910568"/>
              <a:gd name="connsiteY3" fmla="*/ 44431 h 2187489"/>
              <a:gd name="connsiteX4" fmla="*/ 4910568 w 4910568"/>
              <a:gd name="connsiteY4" fmla="*/ 565379 h 2187489"/>
              <a:gd name="connsiteX5" fmla="*/ 4910568 w 4910568"/>
              <a:gd name="connsiteY5" fmla="*/ 1039349 h 21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0568" h="2187489">
                <a:moveTo>
                  <a:pt x="4330618" y="2187489"/>
                </a:moveTo>
                <a:lnTo>
                  <a:pt x="0" y="0"/>
                </a:lnTo>
                <a:lnTo>
                  <a:pt x="4345190" y="1"/>
                </a:lnTo>
                <a:cubicBezTo>
                  <a:pt x="4423252" y="1"/>
                  <a:pt x="4497620" y="15822"/>
                  <a:pt x="4565261" y="44431"/>
                </a:cubicBezTo>
                <a:cubicBezTo>
                  <a:pt x="4768183" y="130260"/>
                  <a:pt x="4910568" y="331192"/>
                  <a:pt x="4910568" y="565379"/>
                </a:cubicBezTo>
                <a:lnTo>
                  <a:pt x="4910568" y="103934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 rot="14592040">
            <a:off x="9935797" y="1021612"/>
            <a:ext cx="4328267" cy="1978747"/>
          </a:xfrm>
          <a:custGeom>
            <a:avLst/>
            <a:gdLst>
              <a:gd name="connsiteX0" fmla="*/ 4328066 w 4328066"/>
              <a:gd name="connsiteY0" fmla="*/ 1165174 h 1978645"/>
              <a:gd name="connsiteX1" fmla="*/ 3917164 w 4328066"/>
              <a:gd name="connsiteY1" fmla="*/ 1978645 h 1978645"/>
              <a:gd name="connsiteX2" fmla="*/ 0 w 4328066"/>
              <a:gd name="connsiteY2" fmla="*/ 0 h 1978645"/>
              <a:gd name="connsiteX3" fmla="*/ 3762688 w 4328066"/>
              <a:gd name="connsiteY3" fmla="*/ 0 h 1978645"/>
              <a:gd name="connsiteX4" fmla="*/ 3982759 w 4328066"/>
              <a:gd name="connsiteY4" fmla="*/ 44430 h 1978645"/>
              <a:gd name="connsiteX5" fmla="*/ 4328066 w 4328066"/>
              <a:gd name="connsiteY5" fmla="*/ 565378 h 19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8066" h="1978645">
                <a:moveTo>
                  <a:pt x="4328066" y="1165174"/>
                </a:moveTo>
                <a:lnTo>
                  <a:pt x="3917164" y="1978645"/>
                </a:lnTo>
                <a:lnTo>
                  <a:pt x="0" y="0"/>
                </a:lnTo>
                <a:lnTo>
                  <a:pt x="3762688" y="0"/>
                </a:lnTo>
                <a:cubicBezTo>
                  <a:pt x="3840750" y="0"/>
                  <a:pt x="3915118" y="15821"/>
                  <a:pt x="3982759" y="44430"/>
                </a:cubicBezTo>
                <a:cubicBezTo>
                  <a:pt x="4185681" y="130259"/>
                  <a:pt x="4328066" y="331191"/>
                  <a:pt x="4328066" y="565378"/>
                </a:cubicBezTo>
                <a:close/>
              </a:path>
            </a:pathLst>
          </a:custGeom>
          <a:gradFill>
            <a:gsLst>
              <a:gs pos="0">
                <a:srgbClr val="2F92DB"/>
              </a:gs>
              <a:gs pos="100000">
                <a:srgbClr val="16538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2" y="0"/>
            <a:ext cx="12192565" cy="576030"/>
          </a:xfrm>
          <a:custGeom>
            <a:avLst/>
            <a:gdLst>
              <a:gd name="connsiteX0" fmla="*/ 8692920 w 12191999"/>
              <a:gd name="connsiteY0" fmla="*/ 0 h 540000"/>
              <a:gd name="connsiteX1" fmla="*/ 12191999 w 12191999"/>
              <a:gd name="connsiteY1" fmla="*/ 0 h 540000"/>
              <a:gd name="connsiteX2" fmla="*/ 12191999 w 12191999"/>
              <a:gd name="connsiteY2" fmla="*/ 540000 h 540000"/>
              <a:gd name="connsiteX3" fmla="*/ 8479856 w 12191999"/>
              <a:gd name="connsiteY3" fmla="*/ 540000 h 540000"/>
              <a:gd name="connsiteX4" fmla="*/ 8355463 w 12191999"/>
              <a:gd name="connsiteY4" fmla="*/ 0 h 540000"/>
              <a:gd name="connsiteX5" fmla="*/ 8506410 w 12191999"/>
              <a:gd name="connsiteY5" fmla="*/ 0 h 540000"/>
              <a:gd name="connsiteX6" fmla="*/ 8293346 w 12191999"/>
              <a:gd name="connsiteY6" fmla="*/ 540000 h 540000"/>
              <a:gd name="connsiteX7" fmla="*/ 8142399 w 12191999"/>
              <a:gd name="connsiteY7" fmla="*/ 540000 h 540000"/>
              <a:gd name="connsiteX8" fmla="*/ 8018006 w 12191999"/>
              <a:gd name="connsiteY8" fmla="*/ 0 h 540000"/>
              <a:gd name="connsiteX9" fmla="*/ 8168954 w 12191999"/>
              <a:gd name="connsiteY9" fmla="*/ 0 h 540000"/>
              <a:gd name="connsiteX10" fmla="*/ 7955889 w 12191999"/>
              <a:gd name="connsiteY10" fmla="*/ 540000 h 540000"/>
              <a:gd name="connsiteX11" fmla="*/ 7804942 w 12191999"/>
              <a:gd name="connsiteY11" fmla="*/ 540000 h 540000"/>
              <a:gd name="connsiteX12" fmla="*/ 0 w 12191999"/>
              <a:gd name="connsiteY12" fmla="*/ 0 h 540000"/>
              <a:gd name="connsiteX13" fmla="*/ 7831496 w 12191999"/>
              <a:gd name="connsiteY13" fmla="*/ 0 h 540000"/>
              <a:gd name="connsiteX14" fmla="*/ 7618432 w 12191999"/>
              <a:gd name="connsiteY14" fmla="*/ 540000 h 540000"/>
              <a:gd name="connsiteX15" fmla="*/ 0 w 12191999"/>
              <a:gd name="connsiteY15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40000">
                <a:moveTo>
                  <a:pt x="8692920" y="0"/>
                </a:moveTo>
                <a:lnTo>
                  <a:pt x="12191999" y="0"/>
                </a:lnTo>
                <a:lnTo>
                  <a:pt x="12191999" y="540000"/>
                </a:lnTo>
                <a:lnTo>
                  <a:pt x="8479856" y="540000"/>
                </a:lnTo>
                <a:close/>
                <a:moveTo>
                  <a:pt x="8355463" y="0"/>
                </a:moveTo>
                <a:lnTo>
                  <a:pt x="8506410" y="0"/>
                </a:lnTo>
                <a:lnTo>
                  <a:pt x="8293346" y="540000"/>
                </a:lnTo>
                <a:lnTo>
                  <a:pt x="8142399" y="540000"/>
                </a:lnTo>
                <a:close/>
                <a:moveTo>
                  <a:pt x="8018006" y="0"/>
                </a:moveTo>
                <a:lnTo>
                  <a:pt x="8168954" y="0"/>
                </a:lnTo>
                <a:lnTo>
                  <a:pt x="7955889" y="540000"/>
                </a:lnTo>
                <a:lnTo>
                  <a:pt x="7804942" y="540000"/>
                </a:lnTo>
                <a:close/>
                <a:moveTo>
                  <a:pt x="0" y="0"/>
                </a:moveTo>
                <a:lnTo>
                  <a:pt x="7831496" y="0"/>
                </a:lnTo>
                <a:lnTo>
                  <a:pt x="7618432" y="540000"/>
                </a:lnTo>
                <a:lnTo>
                  <a:pt x="0" y="540000"/>
                </a:lnTo>
                <a:close/>
              </a:path>
            </a:pathLst>
          </a:custGeom>
          <a:gradFill flip="none" rotWithShape="1">
            <a:gsLst>
              <a:gs pos="0">
                <a:srgbClr val="2F92DB"/>
              </a:gs>
              <a:gs pos="100000">
                <a:srgbClr val="16538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7" y="365144"/>
            <a:ext cx="10516088" cy="13256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27" y="1681250"/>
            <a:ext cx="5158026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27" y="2505204"/>
            <a:ext cx="5158026" cy="36847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486" y="1681250"/>
            <a:ext cx="5183428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486" y="2505204"/>
            <a:ext cx="5183428" cy="36847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7" y="457224"/>
            <a:ext cx="3932419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428" y="987476"/>
            <a:ext cx="6172486" cy="487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27" y="2057506"/>
            <a:ext cx="3932419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7" y="457224"/>
            <a:ext cx="3932419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428" y="987476"/>
            <a:ext cx="6172486" cy="4873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27" y="2057506"/>
            <a:ext cx="3932419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5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39" y="365144"/>
            <a:ext cx="10516088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39" y="1825719"/>
            <a:ext cx="10516088" cy="435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39" y="6356677"/>
            <a:ext cx="2743327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787" y="6356677"/>
            <a:ext cx="4114991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999" y="6356677"/>
            <a:ext cx="2743327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1.png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4.jpeg"/><Relationship Id="rId1" Type="http://schemas.openxmlformats.org/officeDocument/2006/relationships/hyperlink" Target="mailto:support@yjk.cn" TargetMode="Externa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7470" y="551815"/>
            <a:ext cx="6226810" cy="2125345"/>
          </a:xfrm>
        </p:spPr>
        <p:txBody>
          <a:bodyPr rtlCol="0">
            <a:norm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sz="4800" b="1" spc="400" noProof="1"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sz="4800" b="1" spc="400" noProof="1">
                <a:latin typeface="方正姚体" panose="02010601030101010101" pitchFamily="2" charset="-122"/>
                <a:ea typeface="方正姚体" panose="02010601030101010101" pitchFamily="2" charset="-122"/>
              </a:rPr>
              <a:t>YJK工具箱</a:t>
            </a:r>
            <a:br>
              <a:rPr sz="4800" b="1" spc="400" noProof="1">
                <a:latin typeface="方正姚体" panose="02010601030101010101" pitchFamily="2" charset="-122"/>
                <a:ea typeface="方正姚体" panose="02010601030101010101" pitchFamily="2" charset="-122"/>
              </a:rPr>
            </a:br>
            <a:r>
              <a:rPr sz="4800" b="1" spc="400" noProof="1">
                <a:latin typeface="方正姚体" panose="02010601030101010101" pitchFamily="2" charset="-122"/>
                <a:ea typeface="方正姚体" panose="02010601030101010101" pitchFamily="2" charset="-122"/>
              </a:rPr>
              <a:t>设计功能讲解</a:t>
            </a:r>
            <a:endParaRPr sz="4800" b="1" spc="400" noProof="1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829908" y="4647549"/>
            <a:ext cx="4319447" cy="110752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zh-CN" altLang="en-US" sz="2135" dirty="0">
                <a:latin typeface="方正姚体" panose="02010601030101010101" pitchFamily="2" charset="-122"/>
                <a:ea typeface="方正姚体" panose="02010601030101010101" pitchFamily="2" charset="-122"/>
              </a:rPr>
              <a:t>北京盈建科软件股份有限公司</a:t>
            </a:r>
            <a:endParaRPr lang="zh-CN" altLang="en-US" sz="2135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7DD23D5-0FF6-47F1-90AE-DA4521B93F75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标题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72145" y="3394364"/>
            <a:ext cx="2644255" cy="1077109"/>
          </a:xfrm>
          <a:prstGeom prst="rect">
            <a:avLst/>
          </a:prstGeom>
        </p:spPr>
        <p:txBody>
          <a:bodyPr vert="horz" wrap="square" lIns="90000" tIns="46800" rIns="90000" bIns="46800" numCol="1" rtlCol="0" anchor="b" anchorCtr="0" compatLnSpc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u="none" strike="noStrike" kern="1200" cap="none" spc="60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charset="-122"/>
              </a:rPr>
              <a:t>   霍文婷</a:t>
            </a:r>
            <a:endParaRPr kumimoji="0" lang="zh-CN" altLang="en-US" sz="2400" b="1" u="none" strike="noStrike" kern="1200" cap="none" spc="60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微软雅黑" panose="020B0503020204020204" charset="-12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u="none" strike="noStrike" kern="1200" cap="none" spc="60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charset="-122"/>
              </a:rPr>
              <a:t>2022.07</a:t>
            </a:r>
            <a:endParaRPr kumimoji="0" lang="en-US" altLang="zh-CN" sz="2400" b="1" u="none" strike="noStrike" kern="1200" cap="none" spc="60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微软雅黑" panose="020B0503020204020204" charset="-122"/>
            </a:endParaRPr>
          </a:p>
        </p:txBody>
      </p:sp>
      <p:sp>
        <p:nvSpPr>
          <p:cNvPr id="2" name="标题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30450" y="2473960"/>
            <a:ext cx="2644140" cy="725805"/>
          </a:xfrm>
          <a:prstGeom prst="rect">
            <a:avLst/>
          </a:prstGeom>
        </p:spPr>
        <p:txBody>
          <a:bodyPr vert="horz" wrap="square" lIns="90000" tIns="46800" rIns="90000" bIns="46800" numCol="1" rtlCol="0" anchor="b" anchorCtr="0" compatLnSpc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u="none" strike="noStrike" kern="1200" cap="none" spc="60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charset="-122"/>
              </a:rPr>
              <a:t>  </a:t>
            </a:r>
            <a:r>
              <a:rPr kumimoji="0" lang="en-US" altLang="zh-CN" sz="2400" b="1" u="none" strike="noStrike" kern="1200" cap="none" spc="60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微软雅黑" panose="020B0503020204020204" charset="-122"/>
              </a:rPr>
              <a:t>——YJK4.3</a:t>
            </a:r>
            <a:endParaRPr kumimoji="0" lang="en-US" altLang="zh-CN" sz="2400" b="1" u="none" strike="noStrike" kern="1200" cap="none" spc="600" normalizeH="0" baseline="0" noProof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62355" y="198120"/>
            <a:ext cx="402272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节点核心区计算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0050" y="100965"/>
            <a:ext cx="4343400" cy="93980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513070" y="29845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470" y="1040765"/>
            <a:ext cx="4306570" cy="25406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470" y="3645535"/>
            <a:ext cx="4514850" cy="2692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70" y="4862195"/>
            <a:ext cx="4019550" cy="14757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827145" y="4913630"/>
            <a:ext cx="1258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8810"/>
                </a:solidFill>
              </a:rPr>
              <a:t>《</a:t>
            </a:r>
            <a:r>
              <a:rPr lang="zh-CN" altLang="en-US" b="1">
                <a:solidFill>
                  <a:srgbClr val="FF8810"/>
                </a:solidFill>
                <a:sym typeface="+mn-ea"/>
              </a:rPr>
              <a:t>抗规</a:t>
            </a:r>
            <a:r>
              <a:rPr lang="zh-CN" altLang="en-US" b="1">
                <a:solidFill>
                  <a:srgbClr val="FF8810"/>
                </a:solidFill>
              </a:rPr>
              <a:t>》</a:t>
            </a:r>
            <a:endParaRPr lang="zh-CN" altLang="en-US" b="1">
              <a:solidFill>
                <a:srgbClr val="FF881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90" y="956945"/>
            <a:ext cx="4006215" cy="37763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7690" y="2407285"/>
            <a:ext cx="3588385" cy="189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62355" y="185420"/>
            <a:ext cx="289369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板冲切计算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539615" y="28575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1215" y="185420"/>
            <a:ext cx="4311650" cy="882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" y="1414780"/>
            <a:ext cx="5224145" cy="4587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45" y="1216660"/>
            <a:ext cx="3792855" cy="49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62355" y="198120"/>
            <a:ext cx="394398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挠度和裂缝计算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9100" y="198120"/>
            <a:ext cx="4273550" cy="90805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495925" y="29845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" y="1740535"/>
            <a:ext cx="4831715" cy="4252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25" y="1446530"/>
            <a:ext cx="3454400" cy="4457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215" y="1898650"/>
            <a:ext cx="3397885" cy="3681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62355" y="198120"/>
            <a:ext cx="394398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挠度和裂缝计算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9100" y="198120"/>
            <a:ext cx="4273550" cy="90805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495925" y="29845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" y="1322705"/>
            <a:ext cx="4763135" cy="4232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605" y="1282065"/>
            <a:ext cx="3088640" cy="4313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50" y="2245995"/>
            <a:ext cx="3928110" cy="8909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465" y="3296920"/>
            <a:ext cx="3822700" cy="13061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607425" y="1751965"/>
            <a:ext cx="4527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执行《混规》</a:t>
            </a:r>
            <a:r>
              <a:rPr lang="en-US" altLang="zh-CN" b="1"/>
              <a:t>7.1.2</a:t>
            </a:r>
            <a:r>
              <a:rPr lang="zh-CN" altLang="en-US" b="1"/>
              <a:t>：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245" y="1464945"/>
            <a:ext cx="5420995" cy="43072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62355" y="172720"/>
            <a:ext cx="289369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楼梯计算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545" y="1464945"/>
            <a:ext cx="2540000" cy="200025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4521835" y="27305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40" y="137160"/>
            <a:ext cx="4298950" cy="90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62355" y="172720"/>
            <a:ext cx="3867150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地下室外墙计算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784215" y="30861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3620" y="172720"/>
            <a:ext cx="4298950" cy="908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5" y="1621790"/>
            <a:ext cx="6271260" cy="413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68400" y="199390"/>
            <a:ext cx="518096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矩形水池和圆环柱计算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1482090"/>
            <a:ext cx="6546850" cy="4109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385" y="1267460"/>
            <a:ext cx="3143250" cy="432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68400" y="199390"/>
            <a:ext cx="5255260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矩形水池和圆环柱计算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915" y="1400810"/>
            <a:ext cx="6506845" cy="4290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610" y="1400810"/>
            <a:ext cx="2378075" cy="1598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610" y="3318510"/>
            <a:ext cx="2378710" cy="178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952625" y="2923540"/>
            <a:ext cx="7747635" cy="252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spc="400" dirty="0" smtClean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二</a:t>
            </a:r>
            <a:r>
              <a:rPr lang="en-US" altLang="zh-CN" sz="4400" b="1" spc="400" dirty="0" smtClean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.</a:t>
            </a:r>
            <a:r>
              <a:rPr lang="zh-CN" altLang="en-US" sz="44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型钢混凝土构件设计工具</a:t>
            </a:r>
            <a:endParaRPr lang="zh-CN" altLang="en-US" sz="4400" b="1" spc="400" dirty="0">
              <a:solidFill>
                <a:schemeClr val="tx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20000"/>
              </a:lnSpc>
            </a:pPr>
            <a:br>
              <a:rPr lang="zh-CN" altLang="en-US" sz="44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</a:br>
            <a:endParaRPr lang="en-US" altLang="zh-CN" sz="4400" b="1" spc="400" dirty="0">
              <a:solidFill>
                <a:schemeClr val="tx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68400" y="199390"/>
            <a:ext cx="401383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型钢混凝土计算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513070" y="29845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8455" y="199390"/>
            <a:ext cx="3035300" cy="9969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620" y="1556385"/>
            <a:ext cx="3430270" cy="46793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" y="1555750"/>
            <a:ext cx="3771900" cy="4311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985" y="1233805"/>
            <a:ext cx="3542665" cy="495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80138" y="50802"/>
            <a:ext cx="114431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609725"/>
            <a:ext cx="804672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普通</a:t>
            </a:r>
            <a:r>
              <a:rPr lang="zh-CN" altLang="en-US" sz="36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混</a:t>
            </a:r>
            <a:r>
              <a:rPr lang="zh-CN" altLang="en-US" sz="36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凝土构件设计工具</a:t>
            </a:r>
            <a:endParaRPr lang="zh-CN" altLang="en-US" sz="3600" b="1" spc="400" dirty="0">
              <a:solidFill>
                <a:schemeClr val="tx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型钢混凝土构件设计工具 </a:t>
            </a:r>
            <a:br>
              <a:rPr lang="zh-CN" altLang="en-US" sz="36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</a:br>
            <a:r>
              <a:rPr lang="zh-CN" altLang="en-US" sz="36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人防构件验算工具</a:t>
            </a:r>
            <a:endParaRPr lang="zh-CN" altLang="en-US" sz="3600" b="1" spc="400" dirty="0">
              <a:solidFill>
                <a:schemeClr val="tx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加固工具箱</a:t>
            </a:r>
            <a:endParaRPr lang="zh-CN" altLang="en-US" sz="3600" b="1" spc="400" dirty="0">
              <a:solidFill>
                <a:schemeClr val="tx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钢结构工具箱</a:t>
            </a:r>
            <a:endParaRPr lang="zh-CN" altLang="en-US" sz="3600" b="1" spc="400" dirty="0">
              <a:solidFill>
                <a:schemeClr val="tx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954810" y="779713"/>
            <a:ext cx="1498600" cy="6463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ea typeface="微软雅黑" panose="020B0503020204020204" charset="-122"/>
              </a:rPr>
              <a:t>目录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1940561" y="1102879"/>
            <a:ext cx="1259840" cy="30777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charset="-122"/>
              </a:rPr>
              <a:t>CONTENT</a:t>
            </a:r>
            <a:endParaRPr lang="zh-CN" altLang="en-US" sz="1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任意多边形 4"/>
          <p:cNvSpPr/>
          <p:nvPr>
            <p:custDataLst>
              <p:tags r:id="rId1"/>
            </p:custDataLst>
          </p:nvPr>
        </p:nvSpPr>
        <p:spPr bwMode="auto">
          <a:xfrm>
            <a:off x="1905049" y="1974644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任意多边形 12"/>
          <p:cNvSpPr/>
          <p:nvPr>
            <p:custDataLst>
              <p:tags r:id="rId2"/>
            </p:custDataLst>
          </p:nvPr>
        </p:nvSpPr>
        <p:spPr bwMode="auto">
          <a:xfrm>
            <a:off x="3027730" y="1974644"/>
            <a:ext cx="97791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3"/>
            </p:custDataLst>
          </p:nvPr>
        </p:nvSpPr>
        <p:spPr>
          <a:xfrm>
            <a:off x="2224454" y="2012744"/>
            <a:ext cx="579755" cy="355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92500" lnSpcReduction="1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任意多边形 17"/>
          <p:cNvSpPr/>
          <p:nvPr>
            <p:custDataLst>
              <p:tags r:id="rId4"/>
            </p:custDataLst>
          </p:nvPr>
        </p:nvSpPr>
        <p:spPr bwMode="auto">
          <a:xfrm>
            <a:off x="1905049" y="2785700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任意多边形 20"/>
          <p:cNvSpPr/>
          <p:nvPr>
            <p:custDataLst>
              <p:tags r:id="rId5"/>
            </p:custDataLst>
          </p:nvPr>
        </p:nvSpPr>
        <p:spPr bwMode="auto">
          <a:xfrm>
            <a:off x="3027730" y="2785700"/>
            <a:ext cx="97791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224454" y="2823800"/>
            <a:ext cx="579755" cy="35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92500" lnSpcReduction="1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任意多边形 4"/>
          <p:cNvSpPr/>
          <p:nvPr>
            <p:custDataLst>
              <p:tags r:id="rId7"/>
            </p:custDataLst>
          </p:nvPr>
        </p:nvSpPr>
        <p:spPr bwMode="auto">
          <a:xfrm>
            <a:off x="1905049" y="3604855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任意多边形 12"/>
          <p:cNvSpPr/>
          <p:nvPr>
            <p:custDataLst>
              <p:tags r:id="rId8"/>
            </p:custDataLst>
          </p:nvPr>
        </p:nvSpPr>
        <p:spPr bwMode="auto">
          <a:xfrm>
            <a:off x="3027730" y="3604855"/>
            <a:ext cx="97791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9"/>
            </p:custDataLst>
          </p:nvPr>
        </p:nvSpPr>
        <p:spPr>
          <a:xfrm>
            <a:off x="2224454" y="3642955"/>
            <a:ext cx="579755" cy="355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92500" lnSpcReduction="1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任意多边形 17"/>
          <p:cNvSpPr/>
          <p:nvPr>
            <p:custDataLst>
              <p:tags r:id="rId10"/>
            </p:custDataLst>
          </p:nvPr>
        </p:nvSpPr>
        <p:spPr bwMode="auto">
          <a:xfrm>
            <a:off x="1905049" y="4424010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0"/>
          <p:cNvSpPr/>
          <p:nvPr>
            <p:custDataLst>
              <p:tags r:id="rId11"/>
            </p:custDataLst>
          </p:nvPr>
        </p:nvSpPr>
        <p:spPr bwMode="auto">
          <a:xfrm>
            <a:off x="3027730" y="4424010"/>
            <a:ext cx="97791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>
            <p:custDataLst>
              <p:tags r:id="rId12"/>
            </p:custDataLst>
          </p:nvPr>
        </p:nvSpPr>
        <p:spPr>
          <a:xfrm>
            <a:off x="2224454" y="4462110"/>
            <a:ext cx="579755" cy="35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92500" lnSpcReduction="1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等腰三角形 28"/>
          <p:cNvSpPr/>
          <p:nvPr/>
        </p:nvSpPr>
        <p:spPr>
          <a:xfrm rot="5400000">
            <a:off x="11366500" y="347663"/>
            <a:ext cx="328613" cy="30956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6200000">
            <a:off x="11560175" y="104775"/>
            <a:ext cx="328613" cy="30956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1" name="平行四边形 30"/>
          <p:cNvSpPr/>
          <p:nvPr/>
        </p:nvSpPr>
        <p:spPr>
          <a:xfrm>
            <a:off x="1" y="865189"/>
            <a:ext cx="1063625" cy="485775"/>
          </a:xfrm>
          <a:prstGeom prst="parallelogram">
            <a:avLst>
              <a:gd name="adj" fmla="val 60593"/>
            </a:avLst>
          </a:prstGeom>
          <a:solidFill>
            <a:schemeClr val="accent5">
              <a:lumMod val="50000"/>
            </a:schemeClr>
          </a:solidFill>
          <a:ln>
            <a:solidFill>
              <a:srgbClr val="256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32" name="平行四边形 31"/>
          <p:cNvSpPr/>
          <p:nvPr/>
        </p:nvSpPr>
        <p:spPr>
          <a:xfrm>
            <a:off x="2928938" y="865189"/>
            <a:ext cx="9263063" cy="485775"/>
          </a:xfrm>
          <a:prstGeom prst="parallelogram">
            <a:avLst>
              <a:gd name="adj" fmla="val 60593"/>
            </a:avLst>
          </a:prstGeom>
          <a:solidFill>
            <a:schemeClr val="accent5">
              <a:lumMod val="50000"/>
            </a:schemeClr>
          </a:solidFill>
          <a:ln>
            <a:solidFill>
              <a:srgbClr val="256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" name="任意多边形 4"/>
          <p:cNvSpPr/>
          <p:nvPr>
            <p:custDataLst>
              <p:tags r:id="rId13"/>
            </p:custDataLst>
          </p:nvPr>
        </p:nvSpPr>
        <p:spPr bwMode="auto">
          <a:xfrm>
            <a:off x="1905049" y="5238710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任意多边形 12"/>
          <p:cNvSpPr/>
          <p:nvPr>
            <p:custDataLst>
              <p:tags r:id="rId14"/>
            </p:custDataLst>
          </p:nvPr>
        </p:nvSpPr>
        <p:spPr bwMode="auto">
          <a:xfrm>
            <a:off x="3027730" y="5238710"/>
            <a:ext cx="97791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</a:ln>
        </p:spPr>
        <p:txBody>
          <a:bodyPr wrap="square" anchor="ctr">
            <a:normAutofit/>
          </a:bodyPr>
          <a:p>
            <a:pPr algn="ctr" fontAlgn="auto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15"/>
            </p:custDataLst>
          </p:nvPr>
        </p:nvSpPr>
        <p:spPr>
          <a:xfrm>
            <a:off x="2224454" y="5276810"/>
            <a:ext cx="579755" cy="355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fontScale="92500" lnSpcReduction="10000"/>
          </a:bodyPr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68400" y="199390"/>
            <a:ext cx="401383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型钢混凝土计算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9159"/>
          <a:stretch>
            <a:fillRect/>
          </a:stretch>
        </p:blipFill>
        <p:spPr>
          <a:xfrm>
            <a:off x="745490" y="1351280"/>
            <a:ext cx="4057650" cy="433260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613400" y="29972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795" y="73660"/>
            <a:ext cx="3035300" cy="996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030" y="1196340"/>
            <a:ext cx="4083050" cy="5131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68400" y="199390"/>
            <a:ext cx="401383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型钢混凝土计算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" y="1419225"/>
            <a:ext cx="3968750" cy="430403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513070" y="29845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455" y="163830"/>
            <a:ext cx="3035300" cy="996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1196340"/>
            <a:ext cx="7586345" cy="492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430905" y="2943860"/>
            <a:ext cx="6269355" cy="252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spc="400" dirty="0" smtClean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三</a:t>
            </a:r>
            <a:r>
              <a:rPr lang="en-US" altLang="zh-CN" sz="4400" b="1" spc="400" dirty="0" smtClean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.</a:t>
            </a:r>
            <a:r>
              <a:rPr lang="zh-CN" altLang="en-US" sz="44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人防构件工具箱</a:t>
            </a:r>
            <a:endParaRPr lang="zh-CN" altLang="en-US" sz="4400" b="1" spc="400" dirty="0">
              <a:solidFill>
                <a:schemeClr val="tx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20000"/>
              </a:lnSpc>
            </a:pPr>
            <a:br>
              <a:rPr lang="zh-CN" altLang="en-US" sz="44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</a:br>
            <a:endParaRPr lang="en-US" altLang="zh-CN" sz="4400" b="1" spc="400" dirty="0">
              <a:solidFill>
                <a:schemeClr val="tx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68400" y="199390"/>
            <a:ext cx="347535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人防构件计算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10" y="1323975"/>
            <a:ext cx="6320790" cy="4053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890" y="1323975"/>
            <a:ext cx="4072890" cy="3924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095" y="148590"/>
            <a:ext cx="1014730" cy="99060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513070" y="29845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68400" y="199390"/>
            <a:ext cx="347535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人防构件计算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0095" y="148590"/>
            <a:ext cx="1014730" cy="99060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513070" y="29845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20" y="1687830"/>
            <a:ext cx="5568950" cy="402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0" y="1687830"/>
            <a:ext cx="3885565" cy="402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046220" y="2903220"/>
            <a:ext cx="4099560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spc="400" dirty="0" smtClean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四.</a:t>
            </a:r>
            <a:r>
              <a:rPr lang="zh-CN" altLang="en-US" sz="4400" b="1" spc="400" dirty="0" smtClean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加固工具箱</a:t>
            </a:r>
            <a:br>
              <a:rPr lang="zh-CN" altLang="en-US" sz="4400" b="1" spc="400" dirty="0" smtClean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</a:br>
            <a:endParaRPr lang="en-US" altLang="zh-CN" sz="4400" b="1" spc="400" dirty="0">
              <a:solidFill>
                <a:schemeClr val="tx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68400" y="199390"/>
            <a:ext cx="2945130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加固工具箱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6750" y="1234440"/>
            <a:ext cx="7440930" cy="481901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4963160" y="29845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545" y="107315"/>
            <a:ext cx="717550" cy="92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046220" y="2903220"/>
            <a:ext cx="4792980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spc="400" dirty="0" smtClean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五</a:t>
            </a:r>
            <a:r>
              <a:rPr lang="en-US" altLang="zh-CN" sz="4400" b="1" spc="400" dirty="0" smtClean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.</a:t>
            </a:r>
            <a:r>
              <a:rPr lang="zh-CN" altLang="en-US" sz="4400" b="1" spc="400" dirty="0" smtClean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钢结构工具箱</a:t>
            </a:r>
            <a:endParaRPr lang="zh-CN" altLang="en-US" sz="4400" b="1" spc="400" dirty="0" smtClean="0">
              <a:solidFill>
                <a:schemeClr val="tx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68400" y="199390"/>
            <a:ext cx="3542030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受弯构件计算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" y="1449705"/>
            <a:ext cx="5516880" cy="3684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210" y="1349375"/>
            <a:ext cx="6000750" cy="4159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565" y="199390"/>
            <a:ext cx="1511300" cy="93345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513070" y="29845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58240" y="189230"/>
            <a:ext cx="447357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压弯、拉弯构件计算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295" y="1181100"/>
            <a:ext cx="4953000" cy="3530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120" y="1395095"/>
            <a:ext cx="6017260" cy="26733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04485" y="1026795"/>
            <a:ext cx="4617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>
                <a:solidFill>
                  <a:srgbClr val="FF8810"/>
                </a:solidFill>
              </a:rPr>
              <a:t>有无侧移</a:t>
            </a:r>
            <a:r>
              <a:rPr lang="zh-CN" altLang="en-US" b="1"/>
              <a:t>，执行《钢标》：</a:t>
            </a:r>
            <a:endParaRPr lang="zh-CN" altLang="en-US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485" y="3965575"/>
            <a:ext cx="6197600" cy="2286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" y="5161915"/>
            <a:ext cx="4448810" cy="8108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020" y="93345"/>
            <a:ext cx="1511300" cy="933450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6169660" y="239395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3732530"/>
            <a:ext cx="11097895" cy="1162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35" y="206375"/>
            <a:ext cx="4591050" cy="3333750"/>
          </a:xfrm>
          <a:prstGeom prst="rect">
            <a:avLst/>
          </a:prstGeom>
          <a:ln w="28575" cmpd="sng">
            <a:solidFill>
              <a:srgbClr val="EE7228"/>
            </a:solidFill>
            <a:prstDash val="solid"/>
          </a:ln>
        </p:spPr>
      </p:pic>
      <p:sp>
        <p:nvSpPr>
          <p:cNvPr id="7" name="矩形标注 6"/>
          <p:cNvSpPr/>
          <p:nvPr/>
        </p:nvSpPr>
        <p:spPr>
          <a:xfrm>
            <a:off x="6995795" y="361950"/>
            <a:ext cx="2840990" cy="1024890"/>
          </a:xfrm>
          <a:prstGeom prst="wedgeRectCallout">
            <a:avLst>
              <a:gd name="adj1" fmla="val -87080"/>
              <a:gd name="adj2" fmla="val 70631"/>
            </a:avLst>
          </a:prstGeom>
          <a:solidFill>
            <a:srgbClr val="F0A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旧版本界面</a:t>
            </a:r>
            <a:endParaRPr lang="zh-CN" alt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6593840" y="2170430"/>
            <a:ext cx="2956560" cy="1045845"/>
          </a:xfrm>
          <a:prstGeom prst="wedgeRectCallout">
            <a:avLst>
              <a:gd name="adj1" fmla="val -54102"/>
              <a:gd name="adj2" fmla="val 104462"/>
            </a:avLst>
          </a:prstGeom>
          <a:solidFill>
            <a:srgbClr val="F0A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新版本界面</a:t>
            </a:r>
            <a:endParaRPr lang="zh-CN" alt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3335" y="5247005"/>
            <a:ext cx="70980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sz="2800" dirty="0" smtClean="0">
                <a:effectLst/>
                <a:sym typeface="+mn-ea"/>
              </a:rPr>
              <a:t>升级后工具箱通过 Ribbon 界面的方式呈现，功能更加易于发现与使用。</a:t>
            </a:r>
            <a:endParaRPr sz="2800" dirty="0" smtClean="0">
              <a:effectLst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/>
      <p:bldP spid="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0" y="1059180"/>
            <a:ext cx="4100195" cy="49034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05" y="1416050"/>
            <a:ext cx="2355850" cy="4025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680" y="178435"/>
            <a:ext cx="1543050" cy="9588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68400" y="178435"/>
            <a:ext cx="377380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围护结构计算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5513070" y="28829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425" y="1765300"/>
            <a:ext cx="4103370" cy="441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4680" y="178435"/>
            <a:ext cx="1543050" cy="9588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68400" y="178435"/>
            <a:ext cx="377380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围护结构计算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5513070" y="28829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" y="1202690"/>
            <a:ext cx="4817745" cy="49028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860" y="1202690"/>
            <a:ext cx="4817110" cy="490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173493" y="6411401"/>
            <a:ext cx="2700339" cy="315913"/>
          </a:xfrm>
        </p:spPr>
        <p:txBody>
          <a:bodyPr/>
          <a:lstStyle/>
          <a:p>
            <a:pPr>
              <a:defRPr/>
            </a:pPr>
            <a:fld id="{A46037C8-5B0A-4AE1-9877-D75452A8BEB9}" type="slidenum">
              <a:rPr lang="zh-CN" altLang="en-US" smtClean="0"/>
            </a:fld>
            <a:endParaRPr lang="zh-CN" altLang="en-US"/>
          </a:p>
        </p:txBody>
      </p:sp>
      <p:sp>
        <p:nvSpPr>
          <p:cNvPr id="15" name="内容占位符 2"/>
          <p:cNvSpPr txBox="1"/>
          <p:nvPr/>
        </p:nvSpPr>
        <p:spPr bwMode="auto">
          <a:xfrm>
            <a:off x="845820" y="1257300"/>
            <a:ext cx="11346180" cy="45719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/>
              <a:t>全国技术服务热线：</a:t>
            </a:r>
            <a:r>
              <a:rPr lang="en-US" altLang="zh-CN" sz="3200" dirty="0"/>
              <a:t>010-86489797</a:t>
            </a:r>
            <a:endParaRPr lang="en-US" altLang="zh-CN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/>
              <a:t>全国技术服务邮箱：</a:t>
            </a:r>
            <a:r>
              <a:rPr lang="en-US" altLang="zh-CN" sz="3200" dirty="0">
                <a:hlinkClick r:id="rId1"/>
              </a:rPr>
              <a:t>support@yjk.cn</a:t>
            </a:r>
            <a:endParaRPr lang="en-US" altLang="zh-CN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/>
              <a:t>官方网站：</a:t>
            </a:r>
            <a:r>
              <a:rPr lang="en-US" altLang="zh-CN" sz="3200" dirty="0"/>
              <a:t>yjk.cn</a:t>
            </a:r>
            <a:endParaRPr lang="en-US" altLang="zh-CN" sz="3200" dirty="0"/>
          </a:p>
          <a:p>
            <a:r>
              <a:rPr lang="zh-CN" altLang="en-US" sz="3200" dirty="0"/>
              <a:t>（产品教学，常见问题答疑，微课堂）</a:t>
            </a:r>
            <a:endParaRPr lang="en-US" altLang="zh-CN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/>
              <a:t>微信公众号：盈建科</a:t>
            </a:r>
            <a:endParaRPr lang="en-US" altLang="zh-CN" sz="3200" dirty="0"/>
          </a:p>
          <a:p>
            <a:r>
              <a:rPr lang="zh-CN" altLang="en-US" sz="3200" dirty="0"/>
              <a:t>（专题课程直播，短视频技术周刊）</a:t>
            </a:r>
            <a:endParaRPr lang="en-US" altLang="zh-CN" sz="3200" dirty="0"/>
          </a:p>
          <a:p>
            <a:pPr marL="381000" indent="-381000"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pic>
        <p:nvPicPr>
          <p:cNvPr id="18" name="图片 17" descr="微信图片_20211022174555"/>
          <p:cNvPicPr>
            <a:picLocks noChangeAspect="1"/>
          </p:cNvPicPr>
          <p:nvPr/>
        </p:nvPicPr>
        <p:blipFill>
          <a:blip r:embed="rId2"/>
          <a:srcRect l="4103" r="6154"/>
          <a:stretch>
            <a:fillRect/>
          </a:stretch>
        </p:blipFill>
        <p:spPr>
          <a:xfrm>
            <a:off x="8722578" y="1474491"/>
            <a:ext cx="2762696" cy="3054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感谢您的观看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+mn-ea"/>
              </a:rPr>
              <a:t>Thanks for viewing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952625" y="2923540"/>
            <a:ext cx="7747635" cy="252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spc="400" dirty="0" smtClean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一</a:t>
            </a:r>
            <a:r>
              <a:rPr lang="en-US" altLang="zh-CN" sz="4400" b="1" spc="400" dirty="0" smtClean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.</a:t>
            </a:r>
            <a:r>
              <a:rPr lang="zh-CN" altLang="en-US" sz="44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普通混凝土构件设计工具</a:t>
            </a:r>
            <a:endParaRPr lang="zh-CN" altLang="en-US" sz="4400" b="1" spc="400" dirty="0">
              <a:solidFill>
                <a:schemeClr val="tx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20000"/>
              </a:lnSpc>
            </a:pPr>
            <a:br>
              <a:rPr lang="zh-CN" altLang="en-US" sz="4400" b="1" spc="400" dirty="0">
                <a:solidFill>
                  <a:schemeClr val="tx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</a:br>
            <a:endParaRPr lang="en-US" altLang="zh-CN" sz="4400" b="1" spc="400" dirty="0">
              <a:solidFill>
                <a:schemeClr val="tx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8"/>
          <p:cNvSpPr txBox="1"/>
          <p:nvPr>
            <p:custDataLst>
              <p:tags r:id="rId1"/>
            </p:custDataLst>
          </p:nvPr>
        </p:nvSpPr>
        <p:spPr>
          <a:xfrm>
            <a:off x="5642610" y="1068070"/>
            <a:ext cx="6236335" cy="12617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 将梁、柱正截面与斜截面计算整合到同一对话框内，方便参数输入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。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方正姚体" panose="02010601030101010101" pitchFamily="2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可以同时进行计算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及结果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输出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。</a:t>
            </a:r>
            <a:endParaRPr sz="2400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方正姚体" panose="02010601030101010101" pitchFamily="2" charset="-122"/>
            </a:endParaRPr>
          </a:p>
          <a:p>
            <a:pPr marL="342900" indent="-342900"/>
            <a:endParaRPr lang="en-US" altLang="zh-CN" sz="2400" spc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方正姚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43779"/>
          <a:stretch>
            <a:fillRect/>
          </a:stretch>
        </p:blipFill>
        <p:spPr>
          <a:xfrm>
            <a:off x="455295" y="1068070"/>
            <a:ext cx="5057775" cy="47072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3964"/>
          <a:stretch>
            <a:fillRect/>
          </a:stretch>
        </p:blipFill>
        <p:spPr>
          <a:xfrm>
            <a:off x="6110605" y="2265045"/>
            <a:ext cx="5019675" cy="400812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0027285" y="5541645"/>
            <a:ext cx="1547495" cy="731520"/>
          </a:xfrm>
          <a:prstGeom prst="wedgeRoundRectCallout">
            <a:avLst>
              <a:gd name="adj1" fmla="val -32232"/>
              <a:gd name="adj2" fmla="val -99826"/>
              <a:gd name="adj3" fmla="val 16667"/>
            </a:avLst>
          </a:prstGeom>
          <a:ln>
            <a:solidFill>
              <a:srgbClr val="F0A2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0A2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斜截面参数与计算结果</a:t>
            </a:r>
            <a:endParaRPr lang="zh-CN" altLang="en-US" b="1">
              <a:solidFill>
                <a:srgbClr val="F0A2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518535" y="5558155"/>
            <a:ext cx="1567180" cy="715010"/>
          </a:xfrm>
          <a:prstGeom prst="wedgeRoundRectCallout">
            <a:avLst>
              <a:gd name="adj1" fmla="val -32779"/>
              <a:gd name="adj2" fmla="val -128152"/>
              <a:gd name="adj3" fmla="val 16667"/>
            </a:avLst>
          </a:prstGeom>
          <a:ln>
            <a:solidFill>
              <a:srgbClr val="F0A2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rgbClr val="F0A2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斜截面参数与计算结果</a:t>
            </a:r>
            <a:endParaRPr lang="zh-CN" altLang="en-US" b="1">
              <a:solidFill>
                <a:srgbClr val="F0A2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2355" y="198120"/>
            <a:ext cx="402272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梁柱承载力验算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495" y="110490"/>
            <a:ext cx="4521200" cy="96520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5513070" y="298450"/>
            <a:ext cx="965200" cy="544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bldLvl="0" animBg="1"/>
      <p:bldP spid="7" grpId="0" animBg="1"/>
      <p:bldP spid="6" grpId="0" animBg="1"/>
      <p:bldP spid="7" grpId="1" animBg="1"/>
      <p:bldP spid="6" grpId="1" animBg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0145" y="892175"/>
            <a:ext cx="9480550" cy="4667250"/>
          </a:xfrm>
          <a:prstGeom prst="rect">
            <a:avLst/>
          </a:prstGeom>
        </p:spPr>
      </p:pic>
      <p:sp>
        <p:nvSpPr>
          <p:cNvPr id="23" name="文本框 8"/>
          <p:cNvSpPr txBox="1"/>
          <p:nvPr>
            <p:custDataLst>
              <p:tags r:id="rId2"/>
            </p:custDataLst>
          </p:nvPr>
        </p:nvSpPr>
        <p:spPr>
          <a:xfrm>
            <a:off x="6981825" y="5558790"/>
            <a:ext cx="4897120" cy="77914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设计结果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配筋简图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方正姚体" panose="02010601030101010101" pitchFamily="2" charset="-122"/>
                <a:sym typeface="+mn-ea"/>
              </a:rPr>
              <a:t>【梁柱验算】同样支持梁柱截面承载力验算。</a:t>
            </a:r>
            <a:endParaRPr sz="2400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方正姚体" panose="02010601030101010101" pitchFamily="2" charset="-122"/>
            </a:endParaRPr>
          </a:p>
          <a:p>
            <a:pPr marL="342900" indent="-342900"/>
            <a:endParaRPr lang="en-US" altLang="zh-CN" sz="2400" spc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cs typeface="方正姚体" panose="02010601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2355" y="198120"/>
            <a:ext cx="402272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梁柱承载力验算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490" y="2922270"/>
            <a:ext cx="2879725" cy="202057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2117725" y="5720080"/>
            <a:ext cx="2127250" cy="456565"/>
          </a:xfrm>
          <a:prstGeom prst="wedgeRoundRectCallout">
            <a:avLst>
              <a:gd name="adj1" fmla="val 57582"/>
              <a:gd name="adj2" fmla="val -195201"/>
              <a:gd name="adj3" fmla="val 16667"/>
            </a:avLst>
          </a:prstGeom>
          <a:ln>
            <a:solidFill>
              <a:srgbClr val="F0A2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b="1">
                <a:solidFill>
                  <a:srgbClr val="F0A24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支持混凝土梁和柱</a:t>
            </a:r>
            <a:endParaRPr lang="zh-CN" altLang="en-US" b="1">
              <a:solidFill>
                <a:srgbClr val="F0A2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415" y="942340"/>
            <a:ext cx="3726180" cy="38703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62355" y="198120"/>
            <a:ext cx="402272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梁截面承载力验算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r="3906"/>
          <a:stretch>
            <a:fillRect/>
          </a:stretch>
        </p:blipFill>
        <p:spPr>
          <a:xfrm>
            <a:off x="5242560" y="650875"/>
            <a:ext cx="6772275" cy="8750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73700" y="273050"/>
            <a:ext cx="4527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梁类型选择</a:t>
            </a:r>
            <a:r>
              <a:rPr lang="zh-CN" altLang="en-US" b="1">
                <a:solidFill>
                  <a:srgbClr val="FF8810"/>
                </a:solidFill>
              </a:rPr>
              <a:t>框支梁</a:t>
            </a:r>
            <a:r>
              <a:rPr lang="zh-CN" altLang="en-US" b="1"/>
              <a:t>时，执行《高规》：</a:t>
            </a:r>
            <a:endParaRPr lang="zh-CN" altLang="en-US" b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470" y="1983740"/>
            <a:ext cx="5694680" cy="26060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73700" y="1615440"/>
            <a:ext cx="5349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梁类型选择</a:t>
            </a:r>
            <a:r>
              <a:rPr lang="zh-CN" altLang="en-US" b="1">
                <a:solidFill>
                  <a:srgbClr val="FF8810"/>
                </a:solidFill>
              </a:rPr>
              <a:t>连梁</a:t>
            </a:r>
            <a:r>
              <a:rPr lang="zh-CN" altLang="en-US" b="1"/>
              <a:t>时，执行《高规》：</a:t>
            </a:r>
            <a:endParaRPr lang="zh-CN" altLang="en-US" b="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" y="5139055"/>
            <a:ext cx="4373880" cy="11963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91210" y="4878705"/>
            <a:ext cx="4747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勾选</a:t>
            </a:r>
            <a:r>
              <a:rPr lang="zh-CN" altLang="en-US" b="1">
                <a:solidFill>
                  <a:srgbClr val="FF8810"/>
                </a:solidFill>
              </a:rPr>
              <a:t>人防</a:t>
            </a:r>
            <a:r>
              <a:rPr lang="zh-CN" altLang="en-US" b="1"/>
              <a:t>荷载组合时，执行《人防规范》：</a:t>
            </a:r>
            <a:endParaRPr lang="zh-CN" altLang="en-US" b="1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820" y="5139055"/>
            <a:ext cx="3271520" cy="11036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828030" y="4850130"/>
            <a:ext cx="649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勾选</a:t>
            </a:r>
            <a:r>
              <a:rPr lang="zh-CN" altLang="en-US" b="1">
                <a:solidFill>
                  <a:srgbClr val="FF8810"/>
                </a:solidFill>
              </a:rPr>
              <a:t>中震不屈服，大震不屈服</a:t>
            </a:r>
            <a:r>
              <a:rPr lang="zh-CN" altLang="en-US" b="1"/>
              <a:t>荷载组合时，执行《抗规》：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018" t="3759"/>
          <a:stretch>
            <a:fillRect/>
          </a:stretch>
        </p:blipFill>
        <p:spPr>
          <a:xfrm>
            <a:off x="7188835" y="730250"/>
            <a:ext cx="4599940" cy="1412875"/>
          </a:xfrm>
          <a:prstGeom prst="rect">
            <a:avLst/>
          </a:prstGeom>
          <a:ln w="28575">
            <a:solidFill>
              <a:srgbClr val="F0A240"/>
            </a:solidFill>
          </a:ln>
        </p:spPr>
      </p:pic>
      <p:sp>
        <p:nvSpPr>
          <p:cNvPr id="8" name="矩形 7"/>
          <p:cNvSpPr/>
          <p:nvPr/>
        </p:nvSpPr>
        <p:spPr>
          <a:xfrm>
            <a:off x="1062355" y="198120"/>
            <a:ext cx="402272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梁截面承载力验算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10" y="5186045"/>
            <a:ext cx="5551805" cy="1115695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30" y="3868420"/>
            <a:ext cx="6359525" cy="574675"/>
          </a:xfrm>
          <a:prstGeom prst="rect">
            <a:avLst/>
          </a:prstGeom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129665" y="1539240"/>
            <a:ext cx="4527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执行《抗规》：</a:t>
            </a:r>
            <a:endParaRPr lang="zh-CN" altLang="en-US" b="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55" y="955675"/>
            <a:ext cx="3249930" cy="4984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b="3067"/>
          <a:stretch>
            <a:fillRect/>
          </a:stretch>
        </p:blipFill>
        <p:spPr>
          <a:xfrm>
            <a:off x="1129665" y="1907540"/>
            <a:ext cx="5607050" cy="9232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195" y="2976880"/>
            <a:ext cx="3015615" cy="4946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29030" y="3500120"/>
            <a:ext cx="4460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执行《混规》：</a:t>
            </a:r>
            <a:endParaRPr lang="zh-CN" altLang="en-US" b="1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195" y="4564380"/>
            <a:ext cx="4620260" cy="35623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79195" y="4986655"/>
            <a:ext cx="4460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执行《混规》：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62355" y="198120"/>
            <a:ext cx="4022725" cy="645160"/>
          </a:xfrm>
          <a:prstGeom prst="rect">
            <a:avLst/>
          </a:prstGeom>
          <a:noFill/>
          <a:ln w="57150">
            <a:solidFill>
              <a:srgbClr val="F0A24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0A240"/>
                </a:solidFill>
              </a14:hiddenFill>
            </a:ext>
          </a:extLst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柱截面承载力验算</a:t>
            </a:r>
            <a:endParaRPr lang="zh-CN" altLang="en-US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2571750"/>
            <a:ext cx="5801995" cy="28397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54115" y="836930"/>
            <a:ext cx="470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执行《混规》：</a:t>
            </a:r>
            <a:endParaRPr lang="zh-CN" altLang="en-US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166495"/>
            <a:ext cx="2962910" cy="4337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704340"/>
            <a:ext cx="4697095" cy="4235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155" y="285750"/>
            <a:ext cx="2767965" cy="4635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48640" y="2203450"/>
            <a:ext cx="4766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/>
              <a:t>执行《高规》：</a:t>
            </a:r>
            <a:endParaRPr lang="zh-CN" altLang="en-US" b="1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l="1547"/>
          <a:stretch>
            <a:fillRect/>
          </a:stretch>
        </p:blipFill>
        <p:spPr>
          <a:xfrm>
            <a:off x="6398260" y="1166495"/>
            <a:ext cx="5107305" cy="350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86547_9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3"/>
  <p:tag name="KSO_WM_UNIT_COLOR_SCHEME_PARENT_PAGE" val="0_9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ISCONTENTSTITLE" val="0"/>
  <p:tag name="KSO_WM_UNIT_PRESET_TEXT" val="锐意奋进 力搏激流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37_1*a*1"/>
  <p:tag name="KSO_WM_TEMPLATE_CATEGORY" val="custom"/>
  <p:tag name="KSO_WM_TEMPLATE_INDEX" val="20202837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ISCONTENTSTITLE" val="0"/>
  <p:tag name="KSO_WM_UNIT_PRESET_TEXT" val="锐意奋进 力搏激流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37_1*a*1"/>
  <p:tag name="KSO_WM_TEMPLATE_CATEGORY" val="custom"/>
  <p:tag name="KSO_WM_TEMPLATE_INDEX" val="20202837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COLOR_SCHEME_SHAPE_ID" val="4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478_6*l_h_i*1_1_1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COLOR_SCHEME_SHAPE_ID" val="5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4478_6*l_h_i*1_1_2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478_6*l_h_i*1_1_1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COLOR_SCHEME_SHAPE_ID" val="3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4478_6*l_h_i*1_2_1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COLOR_SCHEME_SHAPE_ID" val="4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4478_6*l_h_i*1_2_2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COLOR_SCHEME_SHAPE_ID" val="4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478_6*l_h_i*1_2_1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COLOR_SCHEME_SHAPE_ID" val="4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478_6*l_h_i*1_1_1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COLOR_SCHEME_SHAPE_ID" val="5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4478_6*l_h_i*1_1_2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478_6*l_h_i*1_1_1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COLOR_SCHEME_SHAPE_ID" val="3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4478_6*l_h_i*1_2_1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COLOR_SCHEME_SHAPE_ID" val="4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4478_6*l_h_i*1_2_2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COLOR_SCHEME_SHAPE_ID" val="4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478_6*l_h_i*1_2_1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COLOR_SCHEME_SHAPE_ID" val="4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478_6*l_h_i*1_1_1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COLOR_SCHEME_SHAPE_ID" val="5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4478_6*l_h_i*1_1_2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478_6*l_h_i*1_1_1"/>
  <p:tag name="KSO_WM_TEMPLATE_CATEGORY" val="custom"/>
  <p:tag name="KSO_WM_TEMPLATE_INDEX" val="2020447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ISCONTENTSTITLE" val="1"/>
  <p:tag name="KSO_WM_UNIT_PRESET_TEXT" val="Contents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193327_4*b*1"/>
  <p:tag name="KSO_WM_TEMPLATE_CATEGORY" val="custom"/>
  <p:tag name="KSO_WM_TEMPLATE_INDEX" val="20193327"/>
  <p:tag name="KSO_WM_UNIT_LAYERLEVEL" val="1"/>
  <p:tag name="KSO_WM_TAG_VERSION" val="1.0"/>
  <p:tag name="KSO_WM_BEAUTIFY_FLAG" val="#wm#"/>
  <p:tag name="KSO_WM_UNIT_ISNUMDGMTITLE" val="0"/>
  <p:tag name="KSO_WM_UNIT_TEXT_FILL_FORE_SCHEMECOLOR_INDEX" val="14"/>
  <p:tag name="KSO_WM_UNIT_TEXT_FILL_TYPE" val="1"/>
  <p:tag name="KSO_WM_UNIT_USESOURCEFORMAT_APPLY" val="1"/>
  <p:tag name="REFSHAPE" val="292782724"/>
</p:tagLst>
</file>

<file path=ppt/tags/tag35.xml><?xml version="1.0" encoding="utf-8"?>
<p:tagLst xmlns:p="http://schemas.openxmlformats.org/presentationml/2006/main">
  <p:tag name="KSO_WM_UNIT_ISCONTENTSTITLE" val="1"/>
  <p:tag name="KSO_WM_UNIT_PRESET_TEXT" val="Contents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193327_4*b*1"/>
  <p:tag name="KSO_WM_TEMPLATE_CATEGORY" val="custom"/>
  <p:tag name="KSO_WM_TEMPLATE_INDEX" val="20193327"/>
  <p:tag name="KSO_WM_UNIT_LAYERLEVEL" val="1"/>
  <p:tag name="KSO_WM_TAG_VERSION" val="1.0"/>
  <p:tag name="KSO_WM_BEAUTIFY_FLAG" val="#wm#"/>
  <p:tag name="KSO_WM_UNIT_ISNUMDGMTITLE" val="0"/>
  <p:tag name="KSO_WM_UNIT_TEXT_FILL_FORE_SCHEMECOLOR_INDEX" val="14"/>
  <p:tag name="KSO_WM_UNIT_TEXT_FILL_TYPE" val="1"/>
  <p:tag name="KSO_WM_UNIT_USESOURCEFORMAT_APPLY" val="1"/>
  <p:tag name="REFSHAPE" val="292782724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19*a*1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感谢您的耐心观看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19*b*1"/>
  <p:tag name="KSO_WM_TEMPLATE_CATEGORY" val="custom"/>
  <p:tag name="KSO_WM_TEMPLATE_INDEX" val="20202837"/>
  <p:tag name="KSO_WM_UNIT_LAYERLEVEL" val="1"/>
  <p:tag name="KSO_WM_TAG_VERSION" val="1.0"/>
  <p:tag name="KSO_WM_BEAUTIFY_FLAG" val="#wm#"/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40"/>
  <p:tag name="KSO_WM_UNIT_TYPE" val="b"/>
  <p:tag name="KSO_WM_UNIT_INDEX" val="1"/>
</p:tagLst>
</file>

<file path=ppt/tags/tag38.xml><?xml version="1.0" encoding="utf-8"?>
<p:tagLst xmlns:p="http://schemas.openxmlformats.org/presentationml/2006/main">
  <p:tag name="KSO_WM_SLIDE_ID" val="custom20202837_19"/>
  <p:tag name="KSO_WM_TEMPLATE_SUBCATEGORY" val="0"/>
  <p:tag name="KSO_WM_TEMPLATE_MASTER_TYPE" val="1"/>
  <p:tag name="KSO_WM_TEMPLATE_COLOR_TYPE" val="1"/>
  <p:tag name="KSO_WM_SLIDE_ITEM_CNT" val="0"/>
  <p:tag name="KSO_WM_SLIDE_INDEX" val="19"/>
  <p:tag name="KSO_WM_TAG_VERSION" val="1.0"/>
  <p:tag name="KSO_WM_BEAUTIFY_FLAG" val="#wm#"/>
  <p:tag name="KSO_WM_TEMPLATE_CATEGORY" val="custom"/>
  <p:tag name="KSO_WM_TEMPLATE_INDEX" val="20202837"/>
  <p:tag name="KSO_WM_SLIDE_TYPE" val="endPage"/>
  <p:tag name="KSO_WM_SLIDE_SUBTYPE" val="pureTxt"/>
  <p:tag name="KSO_WM_SLIDE_LAYOUT" val="a_b"/>
  <p:tag name="KSO_WM_SLIDE_LAYOUT_CNT" val="1_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WPS 演示</Application>
  <PresentationFormat>宽屏</PresentationFormat>
  <Paragraphs>148</Paragraphs>
  <Slides>33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黑体</vt:lpstr>
      <vt:lpstr>微软雅黑</vt:lpstr>
      <vt:lpstr>方正姚体</vt:lpstr>
      <vt:lpstr>Wingdings</vt:lpstr>
      <vt:lpstr>等线</vt:lpstr>
      <vt:lpstr>Arial Unicode MS</vt:lpstr>
      <vt:lpstr>Calibri</vt:lpstr>
      <vt:lpstr>等线 Light</vt:lpstr>
      <vt:lpstr>1_Office 主题​​</vt:lpstr>
      <vt:lpstr> YJK工具箱 设计功能讲解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19830653@qq.com</dc:creator>
  <cp:lastModifiedBy>yjk</cp:lastModifiedBy>
  <cp:revision>651</cp:revision>
  <dcterms:created xsi:type="dcterms:W3CDTF">2019-04-25T08:59:00Z</dcterms:created>
  <dcterms:modified xsi:type="dcterms:W3CDTF">2022-07-18T04:44:29Z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