
<file path=[Content_Types].xml><?xml version="1.0" encoding="utf-8"?>
<Types xmlns="http://schemas.openxmlformats.org/package/2006/content-types">
  <Default Extension="jpeg" ContentType="image/jpeg"/>
  <Default Extension="JPG" ContentType="image/.jpg"/>
  <Default Extension="png" ContentType="image/png"/>
  <Default Extension="wmf" ContentType="image/x-wmf"/>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7" r:id="rId3"/>
    <p:sldId id="1000" r:id="rId5"/>
    <p:sldId id="1001" r:id="rId6"/>
    <p:sldId id="1631" r:id="rId7"/>
    <p:sldId id="1311" r:id="rId8"/>
    <p:sldId id="1646" r:id="rId9"/>
    <p:sldId id="1645" r:id="rId10"/>
    <p:sldId id="1776" r:id="rId11"/>
    <p:sldId id="1777" r:id="rId12"/>
    <p:sldId id="1537" r:id="rId13"/>
    <p:sldId id="1654" r:id="rId14"/>
    <p:sldId id="1583" r:id="rId15"/>
    <p:sldId id="1584" r:id="rId16"/>
    <p:sldId id="1655" r:id="rId17"/>
    <p:sldId id="1656" r:id="rId18"/>
    <p:sldId id="1657" r:id="rId19"/>
    <p:sldId id="1155" r:id="rId20"/>
    <p:sldId id="1831" r:id="rId21"/>
    <p:sldId id="1832" r:id="rId22"/>
    <p:sldId id="1830" r:id="rId23"/>
    <p:sldId id="1703" r:id="rId24"/>
    <p:sldId id="1802" r:id="rId25"/>
    <p:sldId id="1803" r:id="rId26"/>
    <p:sldId id="1804" r:id="rId27"/>
    <p:sldId id="1805" r:id="rId28"/>
    <p:sldId id="1819" r:id="rId29"/>
    <p:sldId id="1821" r:id="rId30"/>
    <p:sldId id="1823" r:id="rId31"/>
    <p:sldId id="1826" r:id="rId32"/>
    <p:sldId id="1824" r:id="rId33"/>
    <p:sldId id="1825" r:id="rId34"/>
    <p:sldId id="550" r:id="rId35"/>
  </p:sldIdLst>
  <p:sldSz cx="12192000" cy="6858000"/>
  <p:notesSz cx="6858000" cy="9144000"/>
  <p:custDataLst>
    <p:tags r:id="rId4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jk" initials="y" lastIdx="2" clrIdx="0"/>
  <p:cmAuthor id="2" name="tanxifeng" initials="t"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E0000"/>
    <a:srgbClr val="FFFF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23" autoAdjust="0"/>
    <p:restoredTop sz="89425" autoAdjust="0"/>
  </p:normalViewPr>
  <p:slideViewPr>
    <p:cSldViewPr snapToGrid="0">
      <p:cViewPr varScale="1">
        <p:scale>
          <a:sx n="59" d="100"/>
          <a:sy n="59" d="100"/>
        </p:scale>
        <p:origin x="-816" y="-78"/>
      </p:cViewPr>
      <p:guideLst>
        <p:guide orient="horz" pos="2133"/>
        <p:guide pos="3753"/>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1" d="100"/>
          <a:sy n="51" d="100"/>
        </p:scale>
        <p:origin x="-2898" y="-84"/>
      </p:cViewPr>
      <p:guideLst>
        <p:guide orient="horz" pos="2844"/>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0" Type="http://schemas.openxmlformats.org/officeDocument/2006/relationships/tags" Target="tags/tag17.xml"/><Relationship Id="rId4" Type="http://schemas.openxmlformats.org/officeDocument/2006/relationships/notesMaster" Target="notesMasters/notesMaster1.xml"/><Relationship Id="rId39" Type="http://schemas.openxmlformats.org/officeDocument/2006/relationships/commentAuthors" Target="commentAuthors.xml"/><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34E044-5C66-403B-AAF3-ED49CDB31BC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8D0BFF-9D4E-413E-91E3-E38320EA28B8}"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结构设计越来越离不开软件，结构设计软件本质上是为结构设计提供高端的服务</a:t>
            </a:r>
            <a:endParaRPr lang="zh-CN" altLang="en-US" dirty="0"/>
          </a:p>
        </p:txBody>
      </p:sp>
      <p:sp>
        <p:nvSpPr>
          <p:cNvPr id="4" name="灯片编号占位符 3"/>
          <p:cNvSpPr>
            <a:spLocks noGrp="1"/>
          </p:cNvSpPr>
          <p:nvPr>
            <p:ph type="sldNum" sz="quarter" idx="10"/>
          </p:nvPr>
        </p:nvSpPr>
        <p:spPr/>
        <p:txBody>
          <a:bodyPr/>
          <a:lstStyle/>
          <a:p>
            <a:pPr>
              <a:defRPr/>
            </a:pPr>
            <a:fld id="{0474355F-02CC-41AB-8AA2-3B11FE3F2899}"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节点处连接设计符合要求情况下，装配整体式，等同于现浇结构</a:t>
            </a:r>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节点处连接设计符合要求情况下，装配整体式，等同于现浇结构</a:t>
            </a:r>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sz="1000" dirty="0"/>
              <a:t>因为底部加强区对结构整体的抗震性能很重要，尤其在高烈度区，因此建议底部加强区采用现浇结构。并且，结构底部或首层往往由于建筑功能的需要，不太规则，不适合采用预制构件；且底部加强区构件截面大且配筋较多，也不利于预制构件的连接。</a:t>
            </a:r>
            <a:endParaRPr lang="zh-CN" altLang="en-US" sz="1000" dirty="0"/>
          </a:p>
          <a:p>
            <a:r>
              <a:rPr lang="zh-CN" altLang="en-US" sz="1000" dirty="0"/>
              <a:t>    顶层采用现浇楼盖结构是为了保证结构的整体性。</a:t>
            </a:r>
            <a:endParaRPr lang="zh-CN" altLang="en-US" sz="10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节点处连接设计符合要求情况下，装配整体式，等同于现浇结构</a:t>
            </a:r>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节点处连接设计符合要求情况下，装配整体式，等同于现浇结构</a:t>
            </a:r>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节点处连接设计符合要求情况下，装配整体式，等同于现浇结构</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srcRect/>
          <a:stretch>
            <a:fillRect/>
          </a:stretch>
        </p:blipFill>
        <p:spPr bwMode="auto">
          <a:xfrm>
            <a:off x="0" y="0"/>
            <a:ext cx="12192000" cy="6877051"/>
          </a:xfrm>
          <a:prstGeom prst="rect">
            <a:avLst/>
          </a:prstGeom>
          <a:noFill/>
          <a:ln w="9525">
            <a:noFill/>
            <a:miter lim="800000"/>
            <a:headEnd/>
            <a:tailEnd/>
          </a:ln>
        </p:spPr>
      </p:pic>
      <p:pic>
        <p:nvPicPr>
          <p:cNvPr id="5" name="Picture 5"/>
          <p:cNvPicPr>
            <a:picLocks noChangeAspect="1" noChangeArrowheads="1"/>
          </p:cNvPicPr>
          <p:nvPr/>
        </p:nvPicPr>
        <p:blipFill>
          <a:blip r:embed="rId3" cstate="print"/>
          <a:srcRect/>
          <a:stretch>
            <a:fillRect/>
          </a:stretch>
        </p:blipFill>
        <p:spPr bwMode="auto">
          <a:xfrm>
            <a:off x="641351" y="427576"/>
            <a:ext cx="3835400" cy="715433"/>
          </a:xfrm>
          <a:prstGeom prst="rect">
            <a:avLst/>
          </a:prstGeom>
          <a:noFill/>
          <a:ln w="9525">
            <a:noFill/>
            <a:miter lim="800000"/>
            <a:headEnd/>
            <a:tailEnd/>
          </a:ln>
        </p:spPr>
      </p:pic>
      <p:sp>
        <p:nvSpPr>
          <p:cNvPr id="2" name="标题 1"/>
          <p:cNvSpPr>
            <a:spLocks noGrp="1"/>
          </p:cNvSpPr>
          <p:nvPr>
            <p:ph type="ctrTitle"/>
          </p:nvPr>
        </p:nvSpPr>
        <p:spPr>
          <a:xfrm>
            <a:off x="914400" y="2130436"/>
            <a:ext cx="10363200" cy="1470025"/>
          </a:xfrm>
        </p:spPr>
        <p:txBody>
          <a:bodyPr/>
          <a:lstStyle>
            <a:lvl1pPr>
              <a:defRPr sz="5335">
                <a:solidFill>
                  <a:srgbClr val="C00000"/>
                </a:solidFill>
                <a:latin typeface="隶书" panose="02010509060101010101" pitchFamily="49" charset="-122"/>
                <a:ea typeface="隶书" panose="02010509060101010101" pitchFamily="49" charset="-122"/>
              </a:defRPr>
            </a:lvl1pPr>
          </a:lstStyle>
          <a:p>
            <a:r>
              <a:rPr lang="zh-CN" altLang="en-US" dirty="0" smtClean="0"/>
              <a:t>单击此处编辑母版标题样式</a:t>
            </a:r>
            <a:endParaRPr lang="zh-CN" altLang="en-US" dirty="0"/>
          </a:p>
        </p:txBody>
      </p:sp>
      <p:sp>
        <p:nvSpPr>
          <p:cNvPr id="3" name="副标题 2"/>
          <p:cNvSpPr>
            <a:spLocks noGrp="1"/>
          </p:cNvSpPr>
          <p:nvPr>
            <p:ph type="subTitle" idx="1"/>
          </p:nvPr>
        </p:nvSpPr>
        <p:spPr>
          <a:xfrm>
            <a:off x="1828800" y="3886200"/>
            <a:ext cx="8534400" cy="1752600"/>
          </a:xfrm>
        </p:spPr>
        <p:txBody>
          <a:bodyPr/>
          <a:lstStyle>
            <a:lvl1pPr marL="0" indent="0" algn="ctr">
              <a:buNone/>
              <a:defRPr sz="3735" b="0">
                <a:solidFill>
                  <a:schemeClr val="tx1"/>
                </a:solidFill>
                <a:latin typeface="黑体" panose="02010609060101010101" pitchFamily="2" charset="-122"/>
                <a:ea typeface="黑体" panose="02010609060101010101" pitchFamily="2" charset="-122"/>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zh-CN" altLang="en-US" dirty="0" smtClean="0"/>
              <a:t>单击此处编辑母版副标题样式</a:t>
            </a:r>
            <a:endParaRPr lang="zh-CN" altLang="en-US" dirty="0"/>
          </a:p>
        </p:txBody>
      </p:sp>
      <p:sp>
        <p:nvSpPr>
          <p:cNvPr id="6" name="日期占位符 3"/>
          <p:cNvSpPr>
            <a:spLocks noGrp="1"/>
          </p:cNvSpPr>
          <p:nvPr>
            <p:ph type="dt" sz="half" idx="10"/>
          </p:nvPr>
        </p:nvSpPr>
        <p:spPr/>
        <p:txBody>
          <a:bodyPr/>
          <a:lstStyle>
            <a:lvl1pPr>
              <a:defRPr/>
            </a:lvl1pPr>
          </a:lstStyle>
          <a:p>
            <a:pPr>
              <a:defRPr/>
            </a:pPr>
            <a:fld id="{2C1A24AC-3530-488E-B357-EBAA7DF7F2AB}" type="datetime1">
              <a:rPr lang="zh-CN" altLang="en-US"/>
            </a:fld>
            <a:endParaRPr lang="zh-CN" altLang="en-US" dirty="0"/>
          </a:p>
        </p:txBody>
      </p:sp>
      <p:sp>
        <p:nvSpPr>
          <p:cNvPr id="7" name="页脚占位符 4"/>
          <p:cNvSpPr>
            <a:spLocks noGrp="1"/>
          </p:cNvSpPr>
          <p:nvPr>
            <p:ph type="ftr" sz="quarter" idx="11"/>
          </p:nvPr>
        </p:nvSpPr>
        <p:spPr>
          <a:xfrm>
            <a:off x="3714757" y="6356359"/>
            <a:ext cx="4667249" cy="366183"/>
          </a:xfrm>
        </p:spPr>
        <p:txBody>
          <a:bodyPr/>
          <a:lstStyle>
            <a:lvl1pPr>
              <a:defRPr sz="2135" b="1">
                <a:solidFill>
                  <a:schemeClr val="tx1"/>
                </a:solidFill>
              </a:defRPr>
            </a:lvl1pPr>
          </a:lstStyle>
          <a:p>
            <a:pPr>
              <a:defRPr/>
            </a:pPr>
            <a:r>
              <a:rPr lang="zh-CN" altLang="en-US"/>
              <a:t>北京盈建科软件有限责任公司</a:t>
            </a:r>
            <a:br>
              <a:rPr lang="en-US" altLang="zh-CN"/>
            </a:br>
            <a:r>
              <a:rPr lang="en-US"/>
              <a:t>(Beijing YJK Building Software Co., Ltd.)</a:t>
            </a:r>
            <a:endParaRPr lang="en-US" altLang="zh-CN"/>
          </a:p>
          <a:p>
            <a:pPr>
              <a:defRPr/>
            </a:pPr>
            <a:endParaRPr lang="zh-CN" altLang="en-US"/>
          </a:p>
        </p:txBody>
      </p:sp>
      <p:sp>
        <p:nvSpPr>
          <p:cNvPr id="8" name="灯片编号占位符 5"/>
          <p:cNvSpPr>
            <a:spLocks noGrp="1"/>
          </p:cNvSpPr>
          <p:nvPr>
            <p:ph type="sldNum" sz="quarter" idx="12"/>
          </p:nvPr>
        </p:nvSpPr>
        <p:spPr/>
        <p:txBody>
          <a:bodyPr/>
          <a:lstStyle>
            <a:lvl1pPr>
              <a:defRPr/>
            </a:lvl1pPr>
          </a:lstStyle>
          <a:p>
            <a:pPr>
              <a:defRPr/>
            </a:pPr>
            <a:fld id="{65650E84-310B-4F09-8B21-C24E208CC01B}" type="slidenum">
              <a:rPr lang="zh-CN" altLang="en-US"/>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sz="3600">
                <a:solidFill>
                  <a:srgbClr val="C00000"/>
                </a:solidFill>
                <a:latin typeface="隶书" panose="02010509060101010101" pitchFamily="49" charset="-122"/>
                <a:ea typeface="隶书" panose="02010509060101010101" pitchFamily="49" charset="-122"/>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p:txBody>
          <a:bodyPr/>
          <a:lstStyle>
            <a:lvl1pPr>
              <a:defRPr sz="2800" b="1"/>
            </a:lvl1pPr>
            <a:lvl2pPr>
              <a:defRPr sz="2665"/>
            </a:lvl2pPr>
            <a:lvl3pPr>
              <a:defRPr sz="2400"/>
            </a:lvl3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lvl1pPr>
              <a:defRPr/>
            </a:lvl1pPr>
          </a:lstStyle>
          <a:p>
            <a:pPr>
              <a:defRPr/>
            </a:pPr>
            <a:fld id="{B177B791-8BA4-4B5D-9B2D-0BA02770DCC2}" type="datetime1">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r>
              <a:rPr lang="zh-CN" altLang="en-US"/>
              <a:t>北京盈建科软件有限责任公司 </a:t>
            </a:r>
            <a:r>
              <a:rPr lang="en-US" altLang="zh-CN"/>
              <a:t>(Beijing YJK Building Software Co., Ltd.) </a:t>
            </a: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A46037C8-5B0A-4AE1-9877-D75452A8BEB9}" type="slidenum">
              <a:rPr lang="zh-CN" altLang="en-US"/>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sz="3600"/>
            </a:lvl1pPr>
          </a:lstStyle>
          <a:p>
            <a:r>
              <a:rPr lang="zh-CN" altLang="en-US" dirty="0" smtClean="0"/>
              <a:t>单击此处编辑母版标题样式</a:t>
            </a:r>
            <a:endParaRPr lang="zh-CN" altLang="en-US" dirty="0"/>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half" idx="2"/>
          </p:nvPr>
        </p:nvSpPr>
        <p:spPr>
          <a:xfrm>
            <a:off x="6197600" y="1600201"/>
            <a:ext cx="5384800" cy="4525963"/>
          </a:xfrm>
        </p:spPr>
        <p:txBody>
          <a:bodyPr/>
          <a:lstStyle>
            <a:lvl1pPr algn="l">
              <a:defRPr sz="2800"/>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日期占位符 3"/>
          <p:cNvSpPr>
            <a:spLocks noGrp="1"/>
          </p:cNvSpPr>
          <p:nvPr>
            <p:ph type="dt" sz="half" idx="10"/>
          </p:nvPr>
        </p:nvSpPr>
        <p:spPr/>
        <p:txBody>
          <a:bodyPr/>
          <a:lstStyle>
            <a:lvl1pPr>
              <a:defRPr/>
            </a:lvl1pPr>
          </a:lstStyle>
          <a:p>
            <a:pPr>
              <a:defRPr/>
            </a:pPr>
            <a:fld id="{9EF9B2D0-B71D-4CFD-9BAB-D6EEB0D955B9}" type="datetime1">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r>
              <a:rPr lang="zh-CN" altLang="en-US"/>
              <a:t>北京盈建科软件有限责任公司 </a:t>
            </a:r>
            <a:r>
              <a:rPr lang="en-US" altLang="zh-CN"/>
              <a:t>(Beijing YJK Building Software Co., Ltd.) </a:t>
            </a: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1C925E94-E43B-4FB8-B547-5FF5C53D9BCB}" type="slidenum">
              <a:rPr lang="zh-CN" altLang="en-US"/>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337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337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E93D4EAB-A9E9-41BB-B76A-E5C4AD012856}" type="datetime1">
              <a:rPr lang="zh-CN" altLang="en-US"/>
            </a:fld>
            <a:endParaRPr lang="zh-CN" altLang="en-US"/>
          </a:p>
        </p:txBody>
      </p:sp>
      <p:sp>
        <p:nvSpPr>
          <p:cNvPr id="8" name="页脚占位符 4"/>
          <p:cNvSpPr>
            <a:spLocks noGrp="1"/>
          </p:cNvSpPr>
          <p:nvPr>
            <p:ph type="ftr" sz="quarter" idx="11"/>
          </p:nvPr>
        </p:nvSpPr>
        <p:spPr/>
        <p:txBody>
          <a:bodyPr/>
          <a:lstStyle>
            <a:lvl1pPr>
              <a:defRPr/>
            </a:lvl1pPr>
          </a:lstStyle>
          <a:p>
            <a:pPr>
              <a:defRPr/>
            </a:pPr>
            <a:r>
              <a:rPr lang="zh-CN" altLang="en-US"/>
              <a:t>北京盈建科软件有限责任公司 </a:t>
            </a:r>
            <a:r>
              <a:rPr lang="en-US" altLang="zh-CN"/>
              <a:t>(Beijing YJK Building Software Co., Ltd.) </a:t>
            </a: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2DBF5A7E-C761-4CC5-8F34-F7D71FB2394A}" type="slidenum">
              <a:rPr lang="zh-CN" altLang="en-US"/>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空白">
    <p:bg>
      <p:bgPr>
        <a:solidFill>
          <a:schemeClr val="bg1"/>
        </a:solidFill>
        <a:effectLst/>
      </p:bgPr>
    </p:bg>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pPr>
              <a:defRPr/>
            </a:pPr>
            <a:r>
              <a:rPr lang="zh-CN" altLang="en-US"/>
              <a:t>北京盈建科软件股份有限公司(Beijing YJK Building Software Co., Ltd.) </a:t>
            </a:r>
            <a:endParaRPr lang="zh-CN" altLang="en-US" sz="2135">
              <a:solidFill>
                <a:schemeClr val="tx1"/>
              </a:solidFill>
              <a:latin typeface="Arial" panose="020B0604020202020204" pitchFamily="34" charset="0"/>
              <a:ea typeface="+mn-ea"/>
            </a:endParaRPr>
          </a:p>
        </p:txBody>
      </p:sp>
      <p:sp>
        <p:nvSpPr>
          <p:cNvPr id="3" name="灯片编号占位符 2"/>
          <p:cNvSpPr>
            <a:spLocks noGrp="1"/>
          </p:cNvSpPr>
          <p:nvPr>
            <p:ph type="sldNum" sz="quarter" idx="11"/>
          </p:nvPr>
        </p:nvSpPr>
        <p:spPr/>
        <p:txBody>
          <a:bodyPr/>
          <a:lstStyle>
            <a:lvl1pPr>
              <a:defRPr/>
            </a:lvl1pPr>
          </a:lstStyle>
          <a:p>
            <a:fld id="{9DB57C7D-87D2-4840-85C9-007782E0ED24}" type="slidenum">
              <a:rPr lang="zh-CN" altLang="en-US"/>
            </a:fld>
            <a:endParaRPr lang="zh-CN" altLang="en-US"/>
          </a:p>
        </p:txBody>
      </p:sp>
      <p:sp>
        <p:nvSpPr>
          <p:cNvPr id="4" name="日期占位符 3"/>
          <p:cNvSpPr>
            <a:spLocks noGrp="1"/>
          </p:cNvSpPr>
          <p:nvPr>
            <p:ph type="dt" sz="half" idx="12"/>
          </p:nvPr>
        </p:nvSpPr>
        <p:spPr/>
        <p:txBody>
          <a:bodyPr/>
          <a:lstStyle>
            <a:lvl1pPr>
              <a:defRPr/>
            </a:lvl1pPr>
          </a:lstStyle>
          <a:p>
            <a:pPr>
              <a:defRPr/>
            </a:pPr>
            <a:fld id="{6C0B8ECC-4096-4657-BD0D-D08980CF4CD5}" type="datetimeFigureOut">
              <a:rPr lang="zh-CN" altLang="en-US"/>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标题和内容">
    <p:bg>
      <p:bgPr>
        <a:gradFill flip="none" rotWithShape="1">
          <a:gsLst>
            <a:gs pos="26000">
              <a:srgbClr val="EBECF0"/>
            </a:gs>
            <a:gs pos="0">
              <a:srgbClr val="D7D9E1"/>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4" name="Rectangle 9"/>
          <p:cNvSpPr/>
          <p:nvPr userDrawn="1"/>
        </p:nvSpPr>
        <p:spPr>
          <a:xfrm>
            <a:off x="11334111" y="322572"/>
            <a:ext cx="487990" cy="28708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121867" tIns="60932" rIns="121867" bIns="60932" rtlCol="0" anchor="ctr"/>
          <a:lstStyle/>
          <a:p>
            <a:pPr algn="ctr"/>
            <a:endParaRPr lang="en-US" dirty="0"/>
          </a:p>
        </p:txBody>
      </p:sp>
      <p:sp>
        <p:nvSpPr>
          <p:cNvPr id="6" name="Isosceles Triangle 10"/>
          <p:cNvSpPr/>
          <p:nvPr userDrawn="1"/>
        </p:nvSpPr>
        <p:spPr>
          <a:xfrm rot="10610802">
            <a:off x="11339945" y="421699"/>
            <a:ext cx="488787" cy="261867"/>
          </a:xfrm>
          <a:prstGeom prs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121867" tIns="60932" rIns="121867" bIns="60932" rtlCol="0" anchor="ctr"/>
          <a:lstStyle/>
          <a:p>
            <a:pPr algn="ctr"/>
            <a:endParaRPr lang="en-US"/>
          </a:p>
        </p:txBody>
      </p:sp>
      <p:sp>
        <p:nvSpPr>
          <p:cNvPr id="7" name="Slide Number Placeholder 5"/>
          <p:cNvSpPr txBox="1"/>
          <p:nvPr userDrawn="1"/>
        </p:nvSpPr>
        <p:spPr>
          <a:xfrm>
            <a:off x="11359610" y="273266"/>
            <a:ext cx="449453" cy="467469"/>
          </a:xfrm>
          <a:prstGeom prst="rect">
            <a:avLst/>
          </a:prstGeom>
        </p:spPr>
        <p:txBody>
          <a:bodyPr vert="horz" lIns="0" tIns="0" rIns="0" bIns="60932"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14FFB07-917D-5348-AE2D-F9A4E0AD1751}" type="slidenum">
              <a:rPr lang="en-US" sz="1300" smtClean="0"/>
            </a:fld>
            <a:endParaRPr lang="en-US" sz="1300" dirty="0"/>
          </a:p>
        </p:txBody>
      </p:sp>
      <p:grpSp>
        <p:nvGrpSpPr>
          <p:cNvPr id="8" name="Group 5"/>
          <p:cNvGrpSpPr/>
          <p:nvPr userDrawn="1"/>
        </p:nvGrpSpPr>
        <p:grpSpPr>
          <a:xfrm>
            <a:off x="10702284" y="6309614"/>
            <a:ext cx="298784" cy="294888"/>
            <a:chOff x="4328868" y="5502988"/>
            <a:chExt cx="500307" cy="493774"/>
          </a:xfrm>
        </p:grpSpPr>
        <p:sp>
          <p:nvSpPr>
            <p:cNvPr id="9" name="Freeform 7">
              <a:hlinkClick r:id="" action="ppaction://hlinkshowjump?jump=previousslide"/>
            </p:cNvPr>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23" tIns="45711" rIns="91423" bIns="45711" numCol="1" anchor="t" anchorCtr="0" compatLnSpc="1"/>
            <a:lstStyle/>
            <a:p>
              <a:endParaRPr lang="id-ID"/>
            </a:p>
          </p:txBody>
        </p:sp>
        <p:sp>
          <p:nvSpPr>
            <p:cNvPr id="10" name="Freeform 8">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23" tIns="45711" rIns="91423" bIns="45711" numCol="1" anchor="t" anchorCtr="0" compatLnSpc="1"/>
            <a:lstStyle/>
            <a:p>
              <a:endParaRPr lang="id-ID"/>
            </a:p>
          </p:txBody>
        </p:sp>
      </p:grpSp>
      <p:grpSp>
        <p:nvGrpSpPr>
          <p:cNvPr id="11" name="Group 9"/>
          <p:cNvGrpSpPr/>
          <p:nvPr userDrawn="1"/>
        </p:nvGrpSpPr>
        <p:grpSpPr>
          <a:xfrm flipH="1">
            <a:off x="11484024" y="6309614"/>
            <a:ext cx="298784" cy="294888"/>
            <a:chOff x="4328868" y="5502988"/>
            <a:chExt cx="500307" cy="493774"/>
          </a:xfrm>
        </p:grpSpPr>
        <p:sp>
          <p:nvSpPr>
            <p:cNvPr id="12" name="Freeform 10">
              <a:hlinkClick r:id="" action="ppaction://hlinkshowjump?jump=nextslide"/>
            </p:cNvPr>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23" tIns="45711" rIns="91423" bIns="45711" numCol="1" anchor="t" anchorCtr="0" compatLnSpc="1"/>
            <a:lstStyle/>
            <a:p>
              <a:endParaRPr lang="id-ID"/>
            </a:p>
          </p:txBody>
        </p:sp>
        <p:sp>
          <p:nvSpPr>
            <p:cNvPr id="13" name="Freeform 11">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23" tIns="45711" rIns="91423" bIns="45711" numCol="1" anchor="t" anchorCtr="0" compatLnSpc="1"/>
            <a:lstStyle/>
            <a:p>
              <a:endParaRPr lang="id-ID"/>
            </a:p>
          </p:txBody>
        </p:sp>
      </p:grpSp>
      <p:cxnSp>
        <p:nvCxnSpPr>
          <p:cNvPr id="14" name="Straight Connector 3"/>
          <p:cNvCxnSpPr/>
          <p:nvPr userDrawn="1"/>
        </p:nvCxnSpPr>
        <p:spPr>
          <a:xfrm>
            <a:off x="10976011" y="6460767"/>
            <a:ext cx="508013"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userDrawn="1">
  <p:cSld name="仅标题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dirty="0"/>
              <a:t>Click to edit Master title style</a:t>
            </a:r>
            <a:endParaRPr lang="en-US" dirty="0"/>
          </a:p>
        </p:txBody>
      </p:sp>
      <p:sp>
        <p:nvSpPr>
          <p:cNvPr id="5" name="Slide Number Placeholder 4"/>
          <p:cNvSpPr>
            <a:spLocks noGrp="1"/>
          </p:cNvSpPr>
          <p:nvPr>
            <p:ph type="sldNum" sz="quarter" idx="12"/>
          </p:nvPr>
        </p:nvSpPr>
        <p:spPr/>
        <p:txBody>
          <a:bodyPr/>
          <a:lstStyle/>
          <a:p>
            <a:fld id="{5DD3DB80-B894-403A-B48E-6FDC1A72010E}"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theme" Target="../theme/theme1.xml"/><Relationship Id="rId8" Type="http://schemas.openxmlformats.org/officeDocument/2006/relationships/image" Target="../media/image3.png"/><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5"/>
          <p:cNvPicPr>
            <a:picLocks noChangeAspect="1" noChangeArrowheads="1"/>
          </p:cNvPicPr>
          <p:nvPr/>
        </p:nvPicPr>
        <p:blipFill>
          <a:blip r:embed="rId8" cstate="print"/>
          <a:srcRect/>
          <a:stretch>
            <a:fillRect/>
          </a:stretch>
        </p:blipFill>
        <p:spPr bwMode="auto">
          <a:xfrm>
            <a:off x="8286751" y="6144684"/>
            <a:ext cx="3452283" cy="641349"/>
          </a:xfrm>
          <a:prstGeom prst="rect">
            <a:avLst/>
          </a:prstGeom>
          <a:noFill/>
          <a:ln w="9525">
            <a:noFill/>
            <a:miter lim="800000"/>
            <a:headEnd/>
            <a:tailEnd/>
          </a:ln>
        </p:spPr>
      </p:pic>
      <p:sp>
        <p:nvSpPr>
          <p:cNvPr id="1027" name="标题占位符 1"/>
          <p:cNvSpPr>
            <a:spLocks noGrp="1"/>
          </p:cNvSpPr>
          <p:nvPr>
            <p:ph type="title"/>
          </p:nvPr>
        </p:nvSpPr>
        <p:spPr bwMode="auto">
          <a:xfrm>
            <a:off x="609600" y="275167"/>
            <a:ext cx="10972800" cy="1143000"/>
          </a:xfrm>
          <a:prstGeom prst="rect">
            <a:avLst/>
          </a:prstGeom>
          <a:noFill/>
          <a:ln w="9525">
            <a:noFill/>
            <a:miter lim="800000"/>
          </a:ln>
        </p:spPr>
        <p:txBody>
          <a:bodyPr vert="horz" wrap="square" lIns="91440" tIns="45720" rIns="91440" bIns="45720" numCol="1" anchor="ctr" anchorCtr="0" compatLnSpc="1"/>
          <a:lstStyle/>
          <a:p>
            <a:pPr lvl="0"/>
            <a:r>
              <a:rPr lang="zh-CN" altLang="en-US" dirty="0" smtClean="0"/>
              <a:t>单击此处编辑母版标题样式</a:t>
            </a:r>
            <a:endParaRPr lang="zh-CN" altLang="en-US" dirty="0" smtClean="0"/>
          </a:p>
        </p:txBody>
      </p:sp>
      <p:sp>
        <p:nvSpPr>
          <p:cNvPr id="1028" name="文本占位符 2"/>
          <p:cNvSpPr>
            <a:spLocks noGrp="1"/>
          </p:cNvSpPr>
          <p:nvPr>
            <p:ph type="body" idx="1"/>
          </p:nvPr>
        </p:nvSpPr>
        <p:spPr bwMode="auto">
          <a:xfrm>
            <a:off x="609600" y="1600209"/>
            <a:ext cx="10972800" cy="4525433"/>
          </a:xfrm>
          <a:prstGeom prst="rect">
            <a:avLst/>
          </a:prstGeom>
          <a:noFill/>
          <a:ln w="9525">
            <a:noFill/>
            <a:miter lim="800000"/>
          </a:ln>
        </p:spPr>
        <p:txBody>
          <a:bodyPr vert="horz" wrap="square" lIns="91440" tIns="45720" rIns="91440" bIns="45720" numCol="1" anchor="t" anchorCtr="0" compatLnSpc="1"/>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smtClean="0"/>
          </a:p>
        </p:txBody>
      </p:sp>
      <p:sp>
        <p:nvSpPr>
          <p:cNvPr id="4" name="日期占位符 3"/>
          <p:cNvSpPr>
            <a:spLocks noGrp="1"/>
          </p:cNvSpPr>
          <p:nvPr>
            <p:ph type="dt" sz="half" idx="2"/>
          </p:nvPr>
        </p:nvSpPr>
        <p:spPr>
          <a:xfrm>
            <a:off x="609600" y="6356359"/>
            <a:ext cx="2844800" cy="366183"/>
          </a:xfrm>
          <a:prstGeom prst="rect">
            <a:avLst/>
          </a:prstGeom>
        </p:spPr>
        <p:txBody>
          <a:bodyPr vert="horz" lIns="91440" tIns="45720" rIns="91440" bIns="45720" rtlCol="0" anchor="ctr"/>
          <a:lstStyle>
            <a:lvl1pPr algn="l" fontAlgn="auto">
              <a:spcBef>
                <a:spcPts val="0"/>
              </a:spcBef>
              <a:spcAft>
                <a:spcPts val="0"/>
              </a:spcAft>
              <a:defRPr sz="1600">
                <a:solidFill>
                  <a:schemeClr val="tx1">
                    <a:tint val="75000"/>
                  </a:schemeClr>
                </a:solidFill>
                <a:latin typeface="+mn-lt"/>
                <a:ea typeface="+mn-ea"/>
              </a:defRPr>
            </a:lvl1pPr>
          </a:lstStyle>
          <a:p>
            <a:pPr>
              <a:defRPr/>
            </a:pPr>
            <a:fld id="{823C3FF1-D301-48FF-A64F-6C4B4F609886}" type="datetime1">
              <a:rPr lang="zh-CN" altLang="en-US"/>
            </a:fld>
            <a:endParaRPr lang="zh-CN" altLang="en-US"/>
          </a:p>
        </p:txBody>
      </p:sp>
      <p:sp>
        <p:nvSpPr>
          <p:cNvPr id="5" name="页脚占位符 4"/>
          <p:cNvSpPr>
            <a:spLocks noGrp="1"/>
          </p:cNvSpPr>
          <p:nvPr>
            <p:ph type="ftr" sz="quarter" idx="3"/>
          </p:nvPr>
        </p:nvSpPr>
        <p:spPr>
          <a:xfrm>
            <a:off x="3905251" y="6358469"/>
            <a:ext cx="4121149" cy="364067"/>
          </a:xfrm>
          <a:prstGeom prst="rect">
            <a:avLst/>
          </a:prstGeom>
        </p:spPr>
        <p:txBody>
          <a:bodyPr vert="horz" lIns="91440" tIns="45720" rIns="91440" bIns="45720" rtlCol="0" anchor="ctr"/>
          <a:lstStyle>
            <a:lvl1pPr algn="ctr" fontAlgn="auto">
              <a:spcBef>
                <a:spcPts val="0"/>
              </a:spcBef>
              <a:spcAft>
                <a:spcPts val="0"/>
              </a:spcAft>
              <a:defRPr sz="1865">
                <a:solidFill>
                  <a:schemeClr val="tx1">
                    <a:tint val="75000"/>
                  </a:schemeClr>
                </a:solidFill>
                <a:latin typeface="+mn-lt"/>
                <a:ea typeface="+mn-ea"/>
              </a:defRPr>
            </a:lvl1pPr>
          </a:lstStyle>
          <a:p>
            <a:pPr>
              <a:defRPr/>
            </a:pPr>
            <a:r>
              <a:rPr lang="zh-CN" altLang="en-US"/>
              <a:t>北京盈建科软件有限责任公司 </a:t>
            </a:r>
            <a:r>
              <a:rPr lang="en-US" altLang="zh-CN"/>
              <a:t>(Beijing YJK Building Software Co., Ltd.) </a:t>
            </a:r>
            <a:endParaRPr lang="zh-CN" altLang="en-US"/>
          </a:p>
        </p:txBody>
      </p:sp>
      <p:sp>
        <p:nvSpPr>
          <p:cNvPr id="6" name="灯片编号占位符 5"/>
          <p:cNvSpPr>
            <a:spLocks noGrp="1"/>
          </p:cNvSpPr>
          <p:nvPr>
            <p:ph type="sldNum" sz="quarter" idx="4"/>
          </p:nvPr>
        </p:nvSpPr>
        <p:spPr>
          <a:xfrm>
            <a:off x="8737600" y="6356359"/>
            <a:ext cx="2844800" cy="366183"/>
          </a:xfrm>
          <a:prstGeom prst="rect">
            <a:avLst/>
          </a:prstGeom>
        </p:spPr>
        <p:txBody>
          <a:bodyPr vert="horz" lIns="91440" tIns="45720" rIns="91440" bIns="45720" rtlCol="0" anchor="ctr"/>
          <a:lstStyle>
            <a:lvl1pPr algn="r" fontAlgn="auto">
              <a:spcBef>
                <a:spcPts val="0"/>
              </a:spcBef>
              <a:spcAft>
                <a:spcPts val="0"/>
              </a:spcAft>
              <a:defRPr sz="1600">
                <a:solidFill>
                  <a:schemeClr val="tx1">
                    <a:tint val="75000"/>
                  </a:schemeClr>
                </a:solidFill>
                <a:latin typeface="+mn-lt"/>
                <a:ea typeface="+mn-ea"/>
              </a:defRPr>
            </a:lvl1pPr>
          </a:lstStyle>
          <a:p>
            <a:pPr>
              <a:defRPr/>
            </a:pPr>
            <a:fld id="{8540CD41-E56A-486B-A78A-2A5D9D8DB560}"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ftr="0" dt="0"/>
  <p:txStyles>
    <p:titleStyle>
      <a:lvl1pPr algn="ctr" rtl="0" eaLnBrk="0" fontAlgn="base" hangingPunct="0">
        <a:spcBef>
          <a:spcPct val="0"/>
        </a:spcBef>
        <a:spcAft>
          <a:spcPct val="0"/>
        </a:spcAft>
        <a:defRPr sz="4800" kern="1200">
          <a:solidFill>
            <a:srgbClr val="C00000"/>
          </a:solidFill>
          <a:latin typeface="隶书" panose="02010509060101010101" pitchFamily="49" charset="-122"/>
          <a:ea typeface="隶书" panose="02010509060101010101" pitchFamily="49" charset="-122"/>
          <a:cs typeface="+mj-cs"/>
        </a:defRPr>
      </a:lvl1pPr>
      <a:lvl2pPr algn="ctr" rtl="0" eaLnBrk="0" fontAlgn="base" hangingPunct="0">
        <a:spcBef>
          <a:spcPct val="0"/>
        </a:spcBef>
        <a:spcAft>
          <a:spcPct val="0"/>
        </a:spcAft>
        <a:defRPr sz="5865">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5865">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5865">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5865">
          <a:solidFill>
            <a:schemeClr val="tx1"/>
          </a:solidFill>
          <a:latin typeface="Calibri" panose="020F0502020204030204" pitchFamily="34" charset="0"/>
          <a:ea typeface="宋体" panose="02010600030101010101" pitchFamily="2" charset="-122"/>
        </a:defRPr>
      </a:lvl5pPr>
      <a:lvl6pPr marL="609600" algn="ctr" rtl="0" fontAlgn="base">
        <a:spcBef>
          <a:spcPct val="0"/>
        </a:spcBef>
        <a:spcAft>
          <a:spcPct val="0"/>
        </a:spcAft>
        <a:defRPr sz="5865">
          <a:solidFill>
            <a:schemeClr val="tx1"/>
          </a:solidFill>
          <a:latin typeface="Calibri" panose="020F0502020204030204" pitchFamily="34" charset="0"/>
          <a:ea typeface="宋体" panose="02010600030101010101" pitchFamily="2" charset="-122"/>
        </a:defRPr>
      </a:lvl6pPr>
      <a:lvl7pPr marL="1219200" algn="ctr" rtl="0" fontAlgn="base">
        <a:spcBef>
          <a:spcPct val="0"/>
        </a:spcBef>
        <a:spcAft>
          <a:spcPct val="0"/>
        </a:spcAft>
        <a:defRPr sz="5865">
          <a:solidFill>
            <a:schemeClr val="tx1"/>
          </a:solidFill>
          <a:latin typeface="Calibri" panose="020F0502020204030204" pitchFamily="34" charset="0"/>
          <a:ea typeface="宋体" panose="02010600030101010101" pitchFamily="2" charset="-122"/>
        </a:defRPr>
      </a:lvl7pPr>
      <a:lvl8pPr marL="1828800" algn="ctr" rtl="0" fontAlgn="base">
        <a:spcBef>
          <a:spcPct val="0"/>
        </a:spcBef>
        <a:spcAft>
          <a:spcPct val="0"/>
        </a:spcAft>
        <a:defRPr sz="5865">
          <a:solidFill>
            <a:schemeClr val="tx1"/>
          </a:solidFill>
          <a:latin typeface="Calibri" panose="020F0502020204030204" pitchFamily="34" charset="0"/>
          <a:ea typeface="宋体" panose="02010600030101010101" pitchFamily="2" charset="-122"/>
        </a:defRPr>
      </a:lvl8pPr>
      <a:lvl9pPr marL="2438400" algn="ctr" rtl="0" fontAlgn="base">
        <a:spcBef>
          <a:spcPct val="0"/>
        </a:spcBef>
        <a:spcAft>
          <a:spcPct val="0"/>
        </a:spcAft>
        <a:defRPr sz="5865">
          <a:solidFill>
            <a:schemeClr val="tx1"/>
          </a:solidFill>
          <a:latin typeface="Calibri" panose="020F0502020204030204" pitchFamily="34" charset="0"/>
          <a:ea typeface="宋体" panose="02010600030101010101" pitchFamily="2" charset="-122"/>
        </a:defRPr>
      </a:lvl9pPr>
    </p:titleStyle>
    <p:bodyStyle>
      <a:lvl1pPr marL="457200" indent="-457200" algn="l" rtl="0" eaLnBrk="0" fontAlgn="base" hangingPunct="0">
        <a:spcBef>
          <a:spcPct val="20000"/>
        </a:spcBef>
        <a:spcAft>
          <a:spcPct val="0"/>
        </a:spcAft>
        <a:buFont typeface="Arial" panose="020B0604020202020204" pitchFamily="34" charset="0"/>
        <a:buChar char="•"/>
        <a:defRPr sz="3200" b="1" kern="1200">
          <a:solidFill>
            <a:schemeClr val="tx1"/>
          </a:solidFill>
          <a:latin typeface="+mn-lt"/>
          <a:ea typeface="+mn-ea"/>
          <a:cs typeface="+mn-cs"/>
        </a:defRPr>
      </a:lvl1pPr>
      <a:lvl2pPr marL="990600" indent="-381000" algn="l" rtl="0" eaLnBrk="0" fontAlgn="base" hangingPunct="0">
        <a:spcBef>
          <a:spcPct val="20000"/>
        </a:spcBef>
        <a:spcAft>
          <a:spcPct val="0"/>
        </a:spcAft>
        <a:buFont typeface="Arial" panose="020B0604020202020204" pitchFamily="34" charset="0"/>
        <a:buChar char="–"/>
        <a:defRPr sz="2665" kern="1200">
          <a:solidFill>
            <a:schemeClr val="tx1"/>
          </a:solidFill>
          <a:latin typeface="+mn-lt"/>
          <a:ea typeface="+mn-ea"/>
          <a:cs typeface="+mn-cs"/>
        </a:defRPr>
      </a:lvl2pPr>
      <a:lvl3pPr marL="1524000" indent="-304800" algn="l" rtl="0" eaLnBrk="0" fontAlgn="base" hangingPunct="0">
        <a:spcBef>
          <a:spcPct val="20000"/>
        </a:spcBef>
        <a:spcAft>
          <a:spcPct val="0"/>
        </a:spcAft>
        <a:buFont typeface="Arial" panose="020B0604020202020204" pitchFamily="34" charset="0"/>
        <a:buChar char="•"/>
        <a:defRPr sz="2665" kern="1200">
          <a:solidFill>
            <a:schemeClr val="tx1"/>
          </a:solidFill>
          <a:latin typeface="+mn-lt"/>
          <a:ea typeface="+mn-ea"/>
          <a:cs typeface="+mn-cs"/>
        </a:defRPr>
      </a:lvl3pPr>
      <a:lvl4pPr marL="2133600" indent="-304800" algn="l" rtl="0" eaLnBrk="0" fontAlgn="base" hangingPunct="0">
        <a:spcBef>
          <a:spcPct val="20000"/>
        </a:spcBef>
        <a:spcAft>
          <a:spcPct val="0"/>
        </a:spcAft>
        <a:buFont typeface="Arial" panose="020B0604020202020204" pitchFamily="34" charset="0"/>
        <a:buChar char="–"/>
        <a:defRPr sz="2665" kern="1200">
          <a:solidFill>
            <a:schemeClr val="tx1"/>
          </a:solidFill>
          <a:latin typeface="+mn-lt"/>
          <a:ea typeface="+mn-ea"/>
          <a:cs typeface="+mn-cs"/>
        </a:defRPr>
      </a:lvl4pPr>
      <a:lvl5pPr marL="2743200" indent="-304800" algn="l" rtl="0" eaLnBrk="0" fontAlgn="base" hangingPunct="0">
        <a:spcBef>
          <a:spcPct val="20000"/>
        </a:spcBef>
        <a:spcAft>
          <a:spcPct val="0"/>
        </a:spcAft>
        <a:buFont typeface="Arial" panose="020B0604020202020204" pitchFamily="34" charset="0"/>
        <a:buChar char="»"/>
        <a:defRPr sz="2665" kern="1200">
          <a:solidFill>
            <a:schemeClr val="tx1"/>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5.png"/><Relationship Id="rId1"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7.png"/><Relationship Id="rId1"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18.wmf"/></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tags" Target="../tags/tag13.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2.png"/><Relationship Id="rId1"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2.png"/><Relationship Id="rId1" Type="http://schemas.openxmlformats.org/officeDocument/2006/relationships/image" Target="../media/image23.png"/></Relationships>
</file>

<file path=ppt/slides/_rels/slide2.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0"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tags" Target="../tags/tag14.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6.emf"/><Relationship Id="rId1" Type="http://schemas.openxmlformats.org/officeDocument/2006/relationships/tags" Target="../tags/tag15.xml"/></Relationships>
</file>

<file path=ppt/slides/_rels/slide2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9.png"/><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tags" Target="../tags/tag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2.png"/><Relationship Id="rId1"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4.png"/><Relationship Id="rId1" Type="http://schemas.openxmlformats.org/officeDocument/2006/relationships/image" Target="../media/image33.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tags" Target="../tags/tag10.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6.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8.png"/><Relationship Id="rId1" Type="http://schemas.openxmlformats.org/officeDocument/2006/relationships/image" Target="../media/image3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png"/><Relationship Id="rId1"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1.png"/><Relationship Id="rId1"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ctrTitle"/>
          </p:nvPr>
        </p:nvSpPr>
        <p:spPr>
          <a:xfrm>
            <a:off x="1007110" y="2341035"/>
            <a:ext cx="10363200" cy="1468967"/>
          </a:xfrm>
        </p:spPr>
        <p:txBody>
          <a:bodyPr rtlCol="0">
            <a:normAutofit fontScale="90000"/>
          </a:bodyPr>
          <a:lstStyle/>
          <a:p>
            <a:pPr>
              <a:defRPr/>
            </a:pPr>
            <a:r>
              <a:rPr lang="en-US" altLang="zh-CN" dirty="0" smtClean="0">
                <a:solidFill>
                  <a:srgbClr val="C00000"/>
                </a:solidFill>
                <a:effectLst>
                  <a:outerShdw blurRad="38100" dist="38100" dir="2700000" algn="tl">
                    <a:srgbClr val="000000">
                      <a:alpha val="43137"/>
                    </a:srgbClr>
                  </a:outerShdw>
                </a:effectLst>
                <a:latin typeface="Times New Roman" panose="02020603050405020304" pitchFamily="18" charset="0"/>
                <a:ea typeface="隶书" panose="02010509060101010101" pitchFamily="49" charset="-122"/>
                <a:cs typeface="Times New Roman" panose="02020603050405020304" pitchFamily="18" charset="0"/>
              </a:rPr>
              <a:t>YJK</a:t>
            </a:r>
            <a:r>
              <a:rPr lang="en-US" altLang="zh-CN" dirty="0" smtClean="0">
                <a:solidFill>
                  <a:srgbClr val="C00000"/>
                </a:solidFill>
                <a:effectLst>
                  <a:outerShdw blurRad="38100" dist="38100" dir="2700000" algn="tl">
                    <a:srgbClr val="000000">
                      <a:alpha val="43137"/>
                    </a:srgbClr>
                  </a:outerShdw>
                </a:effectLst>
                <a:latin typeface="隶书" panose="02010509060101010101" pitchFamily="49" charset="-122"/>
                <a:ea typeface="隶书" panose="02010509060101010101" pitchFamily="49" charset="-122"/>
              </a:rPr>
              <a:t> </a:t>
            </a:r>
            <a:r>
              <a:rPr lang="zh-CN" altLang="en-US" dirty="0" smtClean="0">
                <a:solidFill>
                  <a:srgbClr val="C00000"/>
                </a:solidFill>
                <a:effectLst>
                  <a:outerShdw blurRad="38100" dist="38100" dir="2700000" algn="tl">
                    <a:srgbClr val="000000">
                      <a:alpha val="43137"/>
                    </a:srgbClr>
                  </a:outerShdw>
                </a:effectLst>
                <a:latin typeface="隶书" panose="02010509060101010101" pitchFamily="49" charset="-122"/>
                <a:ea typeface="隶书" panose="02010509060101010101" pitchFamily="49" charset="-122"/>
              </a:rPr>
              <a:t>装配式应用及案例</a:t>
            </a:r>
            <a:r>
              <a:rPr lang="zh-CN" altLang="en-US" dirty="0" smtClean="0">
                <a:solidFill>
                  <a:srgbClr val="C00000"/>
                </a:solidFill>
                <a:effectLst>
                  <a:outerShdw blurRad="38100" dist="38100" dir="2700000" algn="tl">
                    <a:srgbClr val="000000">
                      <a:alpha val="43137"/>
                    </a:srgbClr>
                  </a:outerShdw>
                </a:effectLst>
                <a:latin typeface="隶书" panose="02010509060101010101" pitchFamily="49" charset="-122"/>
                <a:ea typeface="隶书" panose="02010509060101010101" pitchFamily="49" charset="-122"/>
              </a:rPr>
              <a:t>分享</a:t>
            </a:r>
            <a:br>
              <a:rPr lang="zh-CN" altLang="en-US" dirty="0" smtClean="0">
                <a:solidFill>
                  <a:srgbClr val="C00000"/>
                </a:solidFill>
                <a:effectLst>
                  <a:outerShdw blurRad="38100" dist="38100" dir="2700000" algn="tl">
                    <a:srgbClr val="000000">
                      <a:alpha val="43137"/>
                    </a:srgbClr>
                  </a:outerShdw>
                </a:effectLst>
                <a:latin typeface="隶书" panose="02010509060101010101" pitchFamily="49" charset="-122"/>
                <a:ea typeface="隶书" panose="02010509060101010101" pitchFamily="49" charset="-122"/>
              </a:rPr>
            </a:br>
            <a:r>
              <a:rPr lang="en-US" altLang="zh-CN" dirty="0" smtClean="0">
                <a:solidFill>
                  <a:srgbClr val="C00000"/>
                </a:solidFill>
                <a:effectLst>
                  <a:outerShdw blurRad="38100" dist="38100" dir="2700000" algn="tl">
                    <a:srgbClr val="000000">
                      <a:alpha val="43137"/>
                    </a:srgbClr>
                  </a:outerShdw>
                </a:effectLst>
                <a:latin typeface="隶书" panose="02010509060101010101" pitchFamily="49" charset="-122"/>
                <a:ea typeface="隶书" panose="02010509060101010101" pitchFamily="49" charset="-122"/>
              </a:rPr>
              <a:t>---</a:t>
            </a:r>
            <a:r>
              <a:rPr lang="zh-CN" altLang="en-US" dirty="0" smtClean="0">
                <a:solidFill>
                  <a:srgbClr val="C00000"/>
                </a:solidFill>
                <a:effectLst>
                  <a:outerShdw blurRad="38100" dist="38100" dir="2700000" algn="tl">
                    <a:srgbClr val="000000">
                      <a:alpha val="43137"/>
                    </a:srgbClr>
                  </a:outerShdw>
                </a:effectLst>
                <a:latin typeface="隶书" panose="02010509060101010101" pitchFamily="49" charset="-122"/>
                <a:ea typeface="隶书" panose="02010509060101010101" pitchFamily="49" charset="-122"/>
              </a:rPr>
              <a:t>叠合板</a:t>
            </a:r>
            <a:r>
              <a:rPr lang="zh-CN" altLang="en-US" dirty="0" smtClean="0">
                <a:solidFill>
                  <a:srgbClr val="C00000"/>
                </a:solidFill>
                <a:effectLst>
                  <a:outerShdw blurRad="38100" dist="38100" dir="2700000" algn="tl">
                    <a:srgbClr val="000000">
                      <a:alpha val="43137"/>
                    </a:srgbClr>
                  </a:outerShdw>
                </a:effectLst>
                <a:latin typeface="隶书" panose="02010509060101010101" pitchFamily="49" charset="-122"/>
                <a:ea typeface="隶书" panose="02010509060101010101" pitchFamily="49" charset="-122"/>
              </a:rPr>
              <a:t>专题</a:t>
            </a:r>
            <a:endParaRPr lang="zh-CN" altLang="en-US" dirty="0" smtClean="0">
              <a:solidFill>
                <a:srgbClr val="C00000"/>
              </a:solidFill>
              <a:effectLst>
                <a:outerShdw blurRad="38100" dist="38100" dir="2700000" algn="tl">
                  <a:srgbClr val="000000">
                    <a:alpha val="43137"/>
                  </a:srgbClr>
                </a:outerShdw>
              </a:effectLst>
              <a:latin typeface="隶书" panose="02010509060101010101" pitchFamily="49" charset="-122"/>
              <a:ea typeface="隶书" panose="02010509060101010101" pitchFamily="49" charset="-122"/>
            </a:endParaRPr>
          </a:p>
        </p:txBody>
      </p:sp>
      <p:sp>
        <p:nvSpPr>
          <p:cNvPr id="4" name="灯片编号占位符 3"/>
          <p:cNvSpPr>
            <a:spLocks noGrp="1"/>
          </p:cNvSpPr>
          <p:nvPr>
            <p:ph type="sldNum" sz="quarter" idx="12"/>
          </p:nvPr>
        </p:nvSpPr>
        <p:spPr/>
        <p:txBody>
          <a:bodyPr/>
          <a:lstStyle/>
          <a:p>
            <a:pPr>
              <a:defRPr/>
            </a:pPr>
            <a:fld id="{77DD23D5-0FF6-47F1-90AE-DA4521B93F75}" type="slidenum">
              <a:rPr lang="zh-CN" altLang="en-US"/>
            </a:fld>
            <a:endParaRPr lang="zh-CN" altLang="en-US"/>
          </a:p>
        </p:txBody>
      </p:sp>
      <p:sp>
        <p:nvSpPr>
          <p:cNvPr id="2" name="标题 4"/>
          <p:cNvSpPr>
            <a:spLocks noGrp="1"/>
          </p:cNvSpPr>
          <p:nvPr/>
        </p:nvSpPr>
        <p:spPr>
          <a:xfrm>
            <a:off x="2341245" y="3992245"/>
            <a:ext cx="7694295" cy="1204595"/>
          </a:xfrm>
          <a:prstGeom prst="rect">
            <a:avLst/>
          </a:prstGeom>
          <a:noFill/>
          <a:ln w="9525">
            <a:noFill/>
            <a:miter lim="800000"/>
          </a:ln>
        </p:spPr>
        <p:txBody>
          <a:bodyPr vert="horz" wrap="square" lIns="91440" tIns="45720" rIns="91440" bIns="45720" numCol="1" rtlCol="0" anchor="ctr" anchorCtr="0" compatLnSpc="1">
            <a:normAutofit/>
          </a:bodyPr>
          <a:lstStyle>
            <a:lvl1pPr algn="ctr" rtl="0" eaLnBrk="0" fontAlgn="base" hangingPunct="0">
              <a:spcBef>
                <a:spcPct val="0"/>
              </a:spcBef>
              <a:spcAft>
                <a:spcPct val="0"/>
              </a:spcAft>
              <a:defRPr sz="5335" kern="1200">
                <a:solidFill>
                  <a:srgbClr val="C00000"/>
                </a:solidFill>
                <a:latin typeface="隶书" panose="02010509060101010101" pitchFamily="49" charset="-122"/>
                <a:ea typeface="隶书" panose="02010509060101010101" pitchFamily="49" charset="-122"/>
                <a:cs typeface="+mj-cs"/>
              </a:defRPr>
            </a:lvl1pPr>
            <a:lvl2pPr algn="ctr" rtl="0" eaLnBrk="0" fontAlgn="base" hangingPunct="0">
              <a:spcBef>
                <a:spcPct val="0"/>
              </a:spcBef>
              <a:spcAft>
                <a:spcPct val="0"/>
              </a:spcAft>
              <a:defRPr sz="5865">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5865">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5865">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5865">
                <a:solidFill>
                  <a:schemeClr val="tx1"/>
                </a:solidFill>
                <a:latin typeface="Calibri" panose="020F0502020204030204" pitchFamily="34" charset="0"/>
                <a:ea typeface="宋体" panose="02010600030101010101" pitchFamily="2" charset="-122"/>
              </a:defRPr>
            </a:lvl5pPr>
            <a:lvl6pPr marL="609600" algn="ctr" rtl="0" fontAlgn="base">
              <a:spcBef>
                <a:spcPct val="0"/>
              </a:spcBef>
              <a:spcAft>
                <a:spcPct val="0"/>
              </a:spcAft>
              <a:defRPr sz="5865">
                <a:solidFill>
                  <a:schemeClr val="tx1"/>
                </a:solidFill>
                <a:latin typeface="Calibri" panose="020F0502020204030204" pitchFamily="34" charset="0"/>
                <a:ea typeface="宋体" panose="02010600030101010101" pitchFamily="2" charset="-122"/>
              </a:defRPr>
            </a:lvl6pPr>
            <a:lvl7pPr marL="1219200" algn="ctr" rtl="0" fontAlgn="base">
              <a:spcBef>
                <a:spcPct val="0"/>
              </a:spcBef>
              <a:spcAft>
                <a:spcPct val="0"/>
              </a:spcAft>
              <a:defRPr sz="5865">
                <a:solidFill>
                  <a:schemeClr val="tx1"/>
                </a:solidFill>
                <a:latin typeface="Calibri" panose="020F0502020204030204" pitchFamily="34" charset="0"/>
                <a:ea typeface="宋体" panose="02010600030101010101" pitchFamily="2" charset="-122"/>
              </a:defRPr>
            </a:lvl7pPr>
            <a:lvl8pPr marL="1828800" algn="ctr" rtl="0" fontAlgn="base">
              <a:spcBef>
                <a:spcPct val="0"/>
              </a:spcBef>
              <a:spcAft>
                <a:spcPct val="0"/>
              </a:spcAft>
              <a:defRPr sz="5865">
                <a:solidFill>
                  <a:schemeClr val="tx1"/>
                </a:solidFill>
                <a:latin typeface="Calibri" panose="020F0502020204030204" pitchFamily="34" charset="0"/>
                <a:ea typeface="宋体" panose="02010600030101010101" pitchFamily="2" charset="-122"/>
              </a:defRPr>
            </a:lvl8pPr>
            <a:lvl9pPr marL="2438400" algn="ctr" rtl="0" fontAlgn="base">
              <a:spcBef>
                <a:spcPct val="0"/>
              </a:spcBef>
              <a:spcAft>
                <a:spcPct val="0"/>
              </a:spcAft>
              <a:defRPr sz="5865">
                <a:solidFill>
                  <a:schemeClr val="tx1"/>
                </a:solidFill>
                <a:latin typeface="Calibri" panose="020F0502020204030204" pitchFamily="34" charset="0"/>
                <a:ea typeface="宋体" panose="02010600030101010101" pitchFamily="2" charset="-122"/>
              </a:defRPr>
            </a:lvl9pPr>
          </a:lstStyle>
          <a:p>
            <a:pPr>
              <a:defRPr/>
            </a:pPr>
            <a:r>
              <a:rPr lang="en-US" sz="4000" dirty="0" smtClean="0">
                <a:solidFill>
                  <a:schemeClr val="accent1"/>
                </a:solidFill>
                <a:effectLst>
                  <a:outerShdw blurRad="38100" dist="38100" dir="2700000" algn="tl">
                    <a:srgbClr val="000000">
                      <a:alpha val="43137"/>
                    </a:srgbClr>
                  </a:outerShdw>
                </a:effectLst>
                <a:latin typeface="Times New Roman" panose="02020603050405020304" pitchFamily="18" charset="0"/>
                <a:ea typeface="隶书" panose="02010509060101010101" pitchFamily="49" charset="-122"/>
                <a:cs typeface="Times New Roman" panose="02020603050405020304" pitchFamily="18" charset="0"/>
              </a:rPr>
              <a:t>2022.7.7</a:t>
            </a:r>
            <a:endParaRPr lang="en-US" sz="4000" dirty="0" smtClean="0">
              <a:solidFill>
                <a:schemeClr val="accent1"/>
              </a:solidFill>
              <a:effectLst>
                <a:outerShdw blurRad="38100" dist="38100" dir="2700000" algn="tl">
                  <a:srgbClr val="000000">
                    <a:alpha val="43137"/>
                  </a:srgbClr>
                </a:outerShdw>
              </a:effectLst>
              <a:latin typeface="Times New Roman" panose="02020603050405020304" pitchFamily="18" charset="0"/>
              <a:ea typeface="隶书" panose="02010509060101010101" pitchFamily="49" charset="-122"/>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fld>
            <a:endParaRPr lang="zh-CN" altLang="en-US"/>
          </a:p>
        </p:txBody>
      </p:sp>
      <p:sp>
        <p:nvSpPr>
          <p:cNvPr id="18" name="内容占位符 2"/>
          <p:cNvSpPr>
            <a:spLocks noGrp="1"/>
          </p:cNvSpPr>
          <p:nvPr/>
        </p:nvSpPr>
        <p:spPr>
          <a:xfrm>
            <a:off x="390525" y="1185545"/>
            <a:ext cx="11192510" cy="4262755"/>
          </a:xfrm>
          <a:prstGeom prst="rect">
            <a:avLst/>
          </a:prstGeom>
          <a:noFill/>
          <a:ln w="9525">
            <a:noFill/>
            <a:miter lim="800000"/>
          </a:ln>
        </p:spPr>
        <p:txBody>
          <a:bodyPr vert="horz" wrap="square" lIns="91440" tIns="45720" rIns="91440" bIns="45720" numCol="1" anchor="t" anchorCtr="0" compatLnSpc="1"/>
          <a:lstStyle>
            <a:lvl1pPr marL="457200" indent="-457200" algn="l" rtl="0" eaLnBrk="0" fontAlgn="base" hangingPunct="0">
              <a:spcBef>
                <a:spcPct val="20000"/>
              </a:spcBef>
              <a:spcAft>
                <a:spcPct val="0"/>
              </a:spcAft>
              <a:buFont typeface="Arial" panose="020B0604020202020204" pitchFamily="34" charset="0"/>
              <a:buChar char="•"/>
              <a:defRPr sz="2800" b="1" kern="1200">
                <a:solidFill>
                  <a:schemeClr val="tx1"/>
                </a:solidFill>
                <a:latin typeface="+mn-lt"/>
                <a:ea typeface="+mn-ea"/>
                <a:cs typeface="+mn-cs"/>
              </a:defRPr>
            </a:lvl1pPr>
            <a:lvl2pPr marL="990600" indent="-381000" algn="l" rtl="0" eaLnBrk="0" fontAlgn="base" hangingPunct="0">
              <a:spcBef>
                <a:spcPct val="20000"/>
              </a:spcBef>
              <a:spcAft>
                <a:spcPct val="0"/>
              </a:spcAft>
              <a:buFont typeface="Arial" panose="020B0604020202020204" pitchFamily="34" charset="0"/>
              <a:buChar char="–"/>
              <a:defRPr sz="2665" kern="1200">
                <a:solidFill>
                  <a:schemeClr val="tx1"/>
                </a:solidFill>
                <a:latin typeface="+mn-lt"/>
                <a:ea typeface="+mn-ea"/>
                <a:cs typeface="+mn-cs"/>
              </a:defRPr>
            </a:lvl2pPr>
            <a:lvl3pPr marL="1524000" indent="-3048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2133600" indent="-304800" algn="l" rtl="0" eaLnBrk="0" fontAlgn="base" hangingPunct="0">
              <a:spcBef>
                <a:spcPct val="20000"/>
              </a:spcBef>
              <a:spcAft>
                <a:spcPct val="0"/>
              </a:spcAft>
              <a:buFont typeface="Arial" panose="020B0604020202020204" pitchFamily="34" charset="0"/>
              <a:buChar char="–"/>
              <a:defRPr sz="2665" kern="1200">
                <a:solidFill>
                  <a:schemeClr val="tx1"/>
                </a:solidFill>
                <a:latin typeface="+mn-lt"/>
                <a:ea typeface="+mn-ea"/>
                <a:cs typeface="+mn-cs"/>
              </a:defRPr>
            </a:lvl4pPr>
            <a:lvl5pPr marL="2743200" indent="-304800" algn="l" rtl="0" eaLnBrk="0" fontAlgn="base" hangingPunct="0">
              <a:spcBef>
                <a:spcPct val="20000"/>
              </a:spcBef>
              <a:spcAft>
                <a:spcPct val="0"/>
              </a:spcAft>
              <a:buFont typeface="Arial" panose="020B0604020202020204" pitchFamily="34" charset="0"/>
              <a:buChar char="»"/>
              <a:defRPr sz="2665" kern="1200">
                <a:solidFill>
                  <a:schemeClr val="tx1"/>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a:lstStyle>
          <a:p>
            <a:r>
              <a:rPr lang="zh-CN" dirty="0" smtClean="0">
                <a:solidFill>
                  <a:srgbClr val="FF0000"/>
                </a:solidFill>
                <a:latin typeface="Times New Roman" panose="02020603050405020304" pitchFamily="18" charset="0"/>
                <a:cs typeface="Times New Roman" panose="02020603050405020304" pitchFamily="18" charset="0"/>
                <a:sym typeface="+mn-ea"/>
              </a:rPr>
              <a:t>装配式</a:t>
            </a:r>
            <a:r>
              <a:rPr lang="zh-CN" altLang="en-US" dirty="0" smtClean="0">
                <a:solidFill>
                  <a:srgbClr val="FF0000"/>
                </a:solidFill>
              </a:rPr>
              <a:t>结构计算方面：</a:t>
            </a:r>
            <a:endParaRPr lang="zh-CN" altLang="en-US" dirty="0" smtClean="0">
              <a:solidFill>
                <a:srgbClr val="FF0000"/>
              </a:solidFill>
            </a:endParaRPr>
          </a:p>
          <a:p>
            <a:endParaRPr lang="zh-CN" altLang="en-US" dirty="0" smtClean="0">
              <a:solidFill>
                <a:srgbClr val="FF0000"/>
              </a:solidFill>
            </a:endParaRPr>
          </a:p>
          <a:p>
            <a:pPr marL="0" indent="0">
              <a:buNone/>
            </a:pPr>
            <a:r>
              <a:rPr lang="zh-CN" altLang="en-US" sz="2400" dirty="0" smtClean="0"/>
              <a:t>             </a:t>
            </a:r>
            <a:r>
              <a:rPr lang="zh-CN" altLang="en-US" sz="2400" b="0"/>
              <a:t>6</a:t>
            </a:r>
            <a:r>
              <a:rPr lang="en-US" altLang="zh-CN" sz="2400" b="0"/>
              <a:t>.</a:t>
            </a:r>
            <a:r>
              <a:rPr lang="zh-CN" altLang="en-US" sz="2400" b="0"/>
              <a:t>3</a:t>
            </a:r>
            <a:r>
              <a:rPr lang="en-US" altLang="zh-CN" sz="2400" b="0"/>
              <a:t>.</a:t>
            </a:r>
            <a:r>
              <a:rPr lang="zh-CN" altLang="en-US" sz="2400" b="0"/>
              <a:t>1 在各种设计状况下，装配整体式结构可采用与现浇混凝土结构</a:t>
            </a:r>
            <a:r>
              <a:rPr lang="zh-CN" altLang="en-US" sz="2400">
                <a:solidFill>
                  <a:srgbClr val="FF0000"/>
                </a:solidFill>
              </a:rPr>
              <a:t>相同的方法</a:t>
            </a:r>
            <a:r>
              <a:rPr lang="zh-CN" altLang="en-US" sz="2400" b="0"/>
              <a:t>进行结构分析。当同一层内既有预制又有现浇抗侧力构件时，地震设计状况下宜对现浇抗侧力构件在地震作用下的弯矩和剪力进行适当放大。</a:t>
            </a:r>
            <a:endParaRPr lang="zh-CN" altLang="en-US" sz="2400" b="0"/>
          </a:p>
          <a:p>
            <a:pPr marL="0" indent="0">
              <a:buNone/>
            </a:pPr>
            <a:endParaRPr lang="zh-CN" altLang="en-US" sz="2400" b="0"/>
          </a:p>
          <a:p>
            <a:pPr marL="0" indent="0">
              <a:buNone/>
            </a:pPr>
            <a:r>
              <a:rPr lang="zh-CN" altLang="en-US" sz="2400" b="0">
                <a:sym typeface="+mn-ea"/>
              </a:rPr>
              <a:t>             8</a:t>
            </a:r>
            <a:r>
              <a:rPr lang="en-US" altLang="zh-CN" sz="2400" b="0">
                <a:sym typeface="+mn-ea"/>
              </a:rPr>
              <a:t>.</a:t>
            </a:r>
            <a:r>
              <a:rPr lang="zh-CN" altLang="en-US" sz="2400" b="0">
                <a:sym typeface="+mn-ea"/>
              </a:rPr>
              <a:t>1</a:t>
            </a:r>
            <a:r>
              <a:rPr lang="en-US" altLang="zh-CN" sz="2400" b="0">
                <a:sym typeface="+mn-ea"/>
              </a:rPr>
              <a:t>.</a:t>
            </a:r>
            <a:r>
              <a:rPr lang="zh-CN" altLang="en-US" sz="2400" b="0">
                <a:sym typeface="+mn-ea"/>
              </a:rPr>
              <a:t>1 抗震设计时，对同一层内既有现浇墙肢也有预制墙肢的装配整体式剪力墙结构，</a:t>
            </a:r>
            <a:r>
              <a:rPr lang="zh-CN" altLang="en-US" sz="2400" b="0">
                <a:solidFill>
                  <a:srgbClr val="FF0000"/>
                </a:solidFill>
                <a:sym typeface="+mn-ea"/>
              </a:rPr>
              <a:t>现浇墙肢</a:t>
            </a:r>
            <a:r>
              <a:rPr lang="zh-CN" altLang="en-US" sz="2400" b="0">
                <a:sym typeface="+mn-ea"/>
              </a:rPr>
              <a:t>水平地震作用</a:t>
            </a:r>
            <a:r>
              <a:rPr lang="zh-CN" altLang="en-US" sz="2400" b="0">
                <a:solidFill>
                  <a:srgbClr val="FF0000"/>
                </a:solidFill>
                <a:sym typeface="+mn-ea"/>
              </a:rPr>
              <a:t>弯矩、剪力</a:t>
            </a:r>
            <a:r>
              <a:rPr lang="zh-CN" altLang="en-US" sz="2400" b="0">
                <a:solidFill>
                  <a:schemeClr val="tx1"/>
                </a:solidFill>
                <a:sym typeface="+mn-ea"/>
              </a:rPr>
              <a:t>宜乘以不小于</a:t>
            </a:r>
            <a:r>
              <a:rPr lang="en-US" altLang="zh-CN" sz="2400" b="0">
                <a:solidFill>
                  <a:srgbClr val="FF0000"/>
                </a:solidFill>
                <a:sym typeface="+mn-ea"/>
              </a:rPr>
              <a:t>1.1</a:t>
            </a:r>
            <a:r>
              <a:rPr lang="zh-CN" altLang="en-US" sz="2400" b="0">
                <a:sym typeface="+mn-ea"/>
              </a:rPr>
              <a:t>的增大系数。</a:t>
            </a:r>
            <a:br>
              <a:rPr lang="zh-CN" altLang="en-US" sz="2000" b="0">
                <a:sym typeface="+mn-ea"/>
              </a:rPr>
            </a:br>
            <a:endParaRPr lang="zh-CN" altLang="en-US" sz="2400" dirty="0" smtClean="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609600" y="324062"/>
            <a:ext cx="10972800" cy="1143000"/>
          </a:xfrm>
        </p:spPr>
        <p:txBody>
          <a:bodyPr/>
          <a:lstStyle/>
          <a:p>
            <a:pPr algn="l"/>
            <a:r>
              <a:rPr lang="zh-CN" altLang="en-US" dirty="0"/>
              <a:t>结构设计基本规定</a:t>
            </a:r>
            <a:endParaRPr lang="zh-CN" altLang="en-US" dirty="0"/>
          </a:p>
        </p:txBody>
      </p:sp>
      <p:sp>
        <p:nvSpPr>
          <p:cNvPr id="3" name="内容占位符 2"/>
          <p:cNvSpPr>
            <a:spLocks noGrp="1"/>
          </p:cNvSpPr>
          <p:nvPr>
            <p:ph idx="1"/>
          </p:nvPr>
        </p:nvSpPr>
        <p:spPr>
          <a:xfrm>
            <a:off x="609600" y="1582420"/>
            <a:ext cx="10972800" cy="3693795"/>
          </a:xfrm>
        </p:spPr>
        <p:txBody>
          <a:bodyPr/>
          <a:lstStyle/>
          <a:p>
            <a:r>
              <a:rPr lang="zh-CN" altLang="en-US" sz="2400" dirty="0"/>
              <a:t>6．1．8 高层装配整体式结构应符合下列规定：</a:t>
            </a:r>
            <a:endParaRPr lang="zh-CN" altLang="en-US" sz="2400" dirty="0"/>
          </a:p>
          <a:p>
            <a:pPr marL="0" indent="0">
              <a:buNone/>
            </a:pPr>
            <a:r>
              <a:rPr lang="zh-CN" altLang="en-US" sz="2400" dirty="0"/>
              <a:t>    </a:t>
            </a:r>
            <a:r>
              <a:rPr lang="en-US" altLang="zh-CN" sz="2400" dirty="0"/>
              <a:t>         </a:t>
            </a:r>
            <a:r>
              <a:rPr lang="zh-CN" altLang="en-US" sz="2400" dirty="0"/>
              <a:t>1  </a:t>
            </a:r>
            <a:r>
              <a:rPr lang="zh-CN" altLang="en-US" sz="2400" dirty="0">
                <a:solidFill>
                  <a:schemeClr val="tx1"/>
                </a:solidFill>
              </a:rPr>
              <a:t>宜</a:t>
            </a:r>
            <a:r>
              <a:rPr lang="zh-CN" altLang="en-US" sz="2400" dirty="0"/>
              <a:t>设置</a:t>
            </a:r>
            <a:r>
              <a:rPr lang="zh-CN" altLang="en-US" sz="2400" dirty="0">
                <a:solidFill>
                  <a:srgbClr val="FF0000"/>
                </a:solidFill>
              </a:rPr>
              <a:t>地下室</a:t>
            </a:r>
            <a:r>
              <a:rPr lang="zh-CN" altLang="en-US" sz="2400" dirty="0"/>
              <a:t>，地下室宜采用现浇混凝土；</a:t>
            </a:r>
            <a:endParaRPr lang="zh-CN" altLang="en-US" sz="2400" dirty="0"/>
          </a:p>
          <a:p>
            <a:pPr marL="0" indent="0">
              <a:buNone/>
            </a:pPr>
            <a:r>
              <a:rPr lang="zh-CN" altLang="en-US" sz="2400" dirty="0"/>
              <a:t>    </a:t>
            </a:r>
            <a:r>
              <a:rPr lang="en-US" altLang="zh-CN" sz="2400" dirty="0"/>
              <a:t>         </a:t>
            </a:r>
            <a:r>
              <a:rPr lang="zh-CN" altLang="en-US" sz="2400" dirty="0"/>
              <a:t>2  剪力墙结构</a:t>
            </a:r>
            <a:r>
              <a:rPr lang="zh-CN" altLang="en-US" sz="2400" dirty="0">
                <a:solidFill>
                  <a:srgbClr val="FF0000"/>
                </a:solidFill>
              </a:rPr>
              <a:t>底部加强部位</a:t>
            </a:r>
            <a:r>
              <a:rPr lang="zh-CN" altLang="en-US" sz="2400" dirty="0"/>
              <a:t>的剪力墙宜采用现浇混凝土；</a:t>
            </a:r>
            <a:endParaRPr lang="zh-CN" altLang="en-US" sz="2400" dirty="0"/>
          </a:p>
          <a:p>
            <a:pPr marL="0" indent="0">
              <a:buNone/>
            </a:pPr>
            <a:r>
              <a:rPr lang="zh-CN" altLang="en-US" sz="2400" dirty="0"/>
              <a:t>    </a:t>
            </a:r>
            <a:r>
              <a:rPr lang="en-US" altLang="zh-CN" sz="2400" dirty="0"/>
              <a:t>         </a:t>
            </a:r>
            <a:r>
              <a:rPr lang="zh-CN" altLang="en-US" sz="2400" dirty="0"/>
              <a:t>3  框架结构</a:t>
            </a:r>
            <a:r>
              <a:rPr lang="zh-CN" altLang="en-US" sz="2400" dirty="0">
                <a:solidFill>
                  <a:srgbClr val="FF0000"/>
                </a:solidFill>
              </a:rPr>
              <a:t>首层柱</a:t>
            </a:r>
            <a:r>
              <a:rPr lang="zh-CN" altLang="en-US" sz="2400" dirty="0"/>
              <a:t>宜采用现浇混凝土，</a:t>
            </a:r>
            <a:r>
              <a:rPr lang="zh-CN" altLang="en-US" sz="2400" dirty="0">
                <a:solidFill>
                  <a:srgbClr val="FF0000"/>
                </a:solidFill>
              </a:rPr>
              <a:t>顶层</a:t>
            </a:r>
            <a:r>
              <a:rPr lang="zh-CN" altLang="en-US" sz="2400" dirty="0"/>
              <a:t>宜采用现浇楼盖结构。</a:t>
            </a:r>
            <a:endParaRPr lang="zh-CN" altLang="en-US" sz="2400" dirty="0"/>
          </a:p>
          <a:p>
            <a:pPr marL="0" indent="0">
              <a:buNone/>
            </a:pPr>
            <a:endParaRPr lang="en-US" altLang="zh-CN" sz="2400" dirty="0" smtClean="0"/>
          </a:p>
          <a:p>
            <a:r>
              <a:rPr lang="zh-CN" altLang="en-US" sz="2400" dirty="0" smtClean="0"/>
              <a:t>6．1．9 </a:t>
            </a:r>
            <a:r>
              <a:rPr lang="zh-CN" altLang="en-US" sz="2400" dirty="0" smtClean="0">
                <a:solidFill>
                  <a:srgbClr val="FF0000"/>
                </a:solidFill>
              </a:rPr>
              <a:t>带转换层</a:t>
            </a:r>
            <a:r>
              <a:rPr lang="zh-CN" altLang="en-US" sz="2400" dirty="0" smtClean="0"/>
              <a:t>的装配整体式结构应符合下列规定：</a:t>
            </a:r>
            <a:endParaRPr lang="zh-CN" altLang="en-US" sz="2400" dirty="0" smtClean="0"/>
          </a:p>
          <a:p>
            <a:pPr marL="0" indent="0">
              <a:buNone/>
            </a:pPr>
            <a:r>
              <a:rPr lang="zh-CN" altLang="en-US" sz="2400" dirty="0" smtClean="0"/>
              <a:t>    </a:t>
            </a:r>
            <a:r>
              <a:rPr lang="en-US" altLang="zh-CN" sz="2400" dirty="0" smtClean="0"/>
              <a:t>         </a:t>
            </a:r>
            <a:r>
              <a:rPr lang="zh-CN" altLang="en-US" sz="2400" dirty="0" smtClean="0"/>
              <a:t>1 当采用</a:t>
            </a:r>
            <a:r>
              <a:rPr lang="zh-CN" altLang="en-US" sz="2400" dirty="0" smtClean="0">
                <a:solidFill>
                  <a:srgbClr val="FF0000"/>
                </a:solidFill>
              </a:rPr>
              <a:t>部分框支剪力墙</a:t>
            </a:r>
            <a:r>
              <a:rPr lang="zh-CN" altLang="en-US" sz="2400" dirty="0" smtClean="0"/>
              <a:t>结构时，底部框支层不宜超过</a:t>
            </a:r>
            <a:r>
              <a:rPr lang="zh-CN" altLang="en-US" sz="2400" dirty="0" smtClean="0">
                <a:solidFill>
                  <a:srgbClr val="FF0000"/>
                </a:solidFill>
              </a:rPr>
              <a:t>2层</a:t>
            </a:r>
            <a:r>
              <a:rPr lang="zh-CN" altLang="en-US" sz="2400" dirty="0" smtClean="0"/>
              <a:t>，且框支</a:t>
            </a:r>
            <a:endParaRPr lang="zh-CN" altLang="en-US" sz="2400" dirty="0" smtClean="0"/>
          </a:p>
          <a:p>
            <a:pPr marL="0" indent="0">
              <a:buNone/>
            </a:pPr>
            <a:r>
              <a:rPr lang="zh-CN" altLang="en-US" sz="2400" dirty="0" smtClean="0"/>
              <a:t>       </a:t>
            </a:r>
            <a:r>
              <a:rPr lang="en-US" altLang="zh-CN" sz="2400" dirty="0" smtClean="0"/>
              <a:t>         </a:t>
            </a:r>
            <a:r>
              <a:rPr lang="zh-CN" altLang="en-US" sz="2400" dirty="0" smtClean="0"/>
              <a:t>层及相邻上一层应采用现浇结构；</a:t>
            </a:r>
            <a:endParaRPr lang="zh-CN" altLang="en-US" sz="2400" dirty="0" smtClean="0"/>
          </a:p>
          <a:p>
            <a:pPr marL="0" indent="0">
              <a:buNone/>
            </a:pPr>
            <a:r>
              <a:rPr lang="zh-CN" altLang="en-US" sz="2400" dirty="0" smtClean="0"/>
              <a:t>    </a:t>
            </a:r>
            <a:r>
              <a:rPr lang="en-US" altLang="zh-CN" sz="2400" dirty="0" smtClean="0"/>
              <a:t>         </a:t>
            </a:r>
            <a:r>
              <a:rPr lang="zh-CN" altLang="en-US" sz="2400" dirty="0" smtClean="0"/>
              <a:t>2 部分框支剪力墙以外的结构中，</a:t>
            </a:r>
            <a:r>
              <a:rPr lang="zh-CN" altLang="en-US" sz="2400" dirty="0" smtClean="0">
                <a:solidFill>
                  <a:srgbClr val="FF0000"/>
                </a:solidFill>
              </a:rPr>
              <a:t>转换梁、转换柱</a:t>
            </a:r>
            <a:r>
              <a:rPr lang="zh-CN" altLang="en-US" sz="2400" dirty="0" smtClean="0"/>
              <a:t>宜现浇。</a:t>
            </a:r>
            <a:endParaRPr lang="zh-CN" altLang="en-US" sz="2400" dirty="0" smtClean="0"/>
          </a:p>
          <a:p>
            <a:pPr marL="0" indent="0">
              <a:buNone/>
            </a:pPr>
            <a:endParaRPr lang="en-US" altLang="zh-CN" sz="2800" dirty="0" smtClean="0"/>
          </a:p>
          <a:p>
            <a:endParaRPr lang="zh-CN" altLang="en-US" sz="2800" dirty="0"/>
          </a:p>
        </p:txBody>
      </p:sp>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3"/>
          <p:cNvSpPr>
            <a:spLocks noGrp="1"/>
          </p:cNvSpPr>
          <p:nvPr>
            <p:ph type="sldNum" sz="quarter" idx="12"/>
          </p:nvPr>
        </p:nvSpPr>
        <p:spPr/>
        <p:txBody>
          <a:bodyPr/>
          <a:p>
            <a:pPr>
              <a:defRPr/>
            </a:pPr>
            <a:fld id="{A46037C8-5B0A-4AE1-9877-D75452A8BEB9}" type="slidenum">
              <a:rPr lang="zh-CN" altLang="en-US"/>
            </a:fld>
            <a:endParaRPr lang="zh-CN" altLang="en-US"/>
          </a:p>
        </p:txBody>
      </p:sp>
      <p:pic>
        <p:nvPicPr>
          <p:cNvPr id="3" name="图片 2"/>
          <p:cNvPicPr>
            <a:picLocks noChangeAspect="1"/>
          </p:cNvPicPr>
          <p:nvPr/>
        </p:nvPicPr>
        <p:blipFill>
          <a:blip r:embed="rId1"/>
          <a:stretch>
            <a:fillRect/>
          </a:stretch>
        </p:blipFill>
        <p:spPr>
          <a:xfrm>
            <a:off x="497840" y="1365885"/>
            <a:ext cx="4896485" cy="4546600"/>
          </a:xfrm>
          <a:prstGeom prst="rect">
            <a:avLst/>
          </a:prstGeom>
        </p:spPr>
      </p:pic>
      <p:grpSp>
        <p:nvGrpSpPr>
          <p:cNvPr id="24" name="组合 23"/>
          <p:cNvGrpSpPr/>
          <p:nvPr/>
        </p:nvGrpSpPr>
        <p:grpSpPr>
          <a:xfrm>
            <a:off x="5906770" y="608330"/>
            <a:ext cx="5748020" cy="5045075"/>
            <a:chOff x="652" y="2092"/>
            <a:chExt cx="9052" cy="7945"/>
          </a:xfrm>
        </p:grpSpPr>
        <p:pic>
          <p:nvPicPr>
            <p:cNvPr id="25" name="图片 24"/>
            <p:cNvPicPr>
              <a:picLocks noChangeAspect="1"/>
            </p:cNvPicPr>
            <p:nvPr/>
          </p:nvPicPr>
          <p:blipFill>
            <a:blip r:embed="rId2">
              <a:clrChange>
                <a:clrFrom>
                  <a:srgbClr val="FFFFFF">
                    <a:alpha val="100000"/>
                  </a:srgbClr>
                </a:clrFrom>
                <a:clrTo>
                  <a:srgbClr val="FFFFFF">
                    <a:alpha val="100000"/>
                    <a:alpha val="0"/>
                  </a:srgbClr>
                </a:clrTo>
              </a:clrChange>
            </a:blip>
            <a:stretch>
              <a:fillRect/>
            </a:stretch>
          </p:blipFill>
          <p:spPr>
            <a:xfrm>
              <a:off x="652" y="2092"/>
              <a:ext cx="9052" cy="7945"/>
            </a:xfrm>
            <a:prstGeom prst="rect">
              <a:avLst/>
            </a:prstGeom>
          </p:spPr>
        </p:pic>
        <p:sp>
          <p:nvSpPr>
            <p:cNvPr id="26" name="圆角矩形 25"/>
            <p:cNvSpPr/>
            <p:nvPr/>
          </p:nvSpPr>
          <p:spPr>
            <a:xfrm>
              <a:off x="1941" y="8894"/>
              <a:ext cx="6474" cy="510"/>
            </a:xfrm>
            <a:prstGeom prst="roundRect">
              <a:avLst/>
            </a:prstGeom>
            <a:noFill/>
            <a:ln w="25400">
              <a:solidFill>
                <a:srgbClr val="00B050"/>
              </a:solidFill>
              <a:prstDash val="sysDash"/>
            </a:ln>
            <a:extLst>
              <a:ext uri="{909E8E84-426E-40DD-AFC4-6F175D3DCCD1}">
                <a14:hiddenFill xmlns:a14="http://schemas.microsoft.com/office/drawing/2010/main">
                  <a:solidFill>
                    <a:srgbClr val="92D05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defTabSz="966470" rtl="0" fontAlgn="base">
                <a:spcBef>
                  <a:spcPct val="0"/>
                </a:spcBef>
                <a:spcAft>
                  <a:spcPct val="0"/>
                </a:spcAft>
                <a:defRPr sz="1900" kern="1200">
                  <a:solidFill>
                    <a:schemeClr val="lt1"/>
                  </a:solidFill>
                  <a:latin typeface="+mn-lt"/>
                  <a:ea typeface="+mn-ea"/>
                  <a:cs typeface="+mn-cs"/>
                </a:defRPr>
              </a:lvl1pPr>
              <a:lvl2pPr marL="482600" indent="-25400" algn="l" defTabSz="966470" rtl="0" fontAlgn="base">
                <a:spcBef>
                  <a:spcPct val="0"/>
                </a:spcBef>
                <a:spcAft>
                  <a:spcPct val="0"/>
                </a:spcAft>
                <a:defRPr sz="1900" kern="1200">
                  <a:solidFill>
                    <a:schemeClr val="lt1"/>
                  </a:solidFill>
                  <a:latin typeface="+mn-lt"/>
                  <a:ea typeface="+mn-ea"/>
                  <a:cs typeface="+mn-cs"/>
                </a:defRPr>
              </a:lvl2pPr>
              <a:lvl3pPr marL="967105" indent="-52705" algn="l" defTabSz="966470" rtl="0" fontAlgn="base">
                <a:spcBef>
                  <a:spcPct val="0"/>
                </a:spcBef>
                <a:spcAft>
                  <a:spcPct val="0"/>
                </a:spcAft>
                <a:defRPr sz="1900" kern="1200">
                  <a:solidFill>
                    <a:schemeClr val="lt1"/>
                  </a:solidFill>
                  <a:latin typeface="+mn-lt"/>
                  <a:ea typeface="+mn-ea"/>
                  <a:cs typeface="+mn-cs"/>
                </a:defRPr>
              </a:lvl3pPr>
              <a:lvl4pPr marL="1450975" indent="-79375" algn="l" defTabSz="966470" rtl="0" fontAlgn="base">
                <a:spcBef>
                  <a:spcPct val="0"/>
                </a:spcBef>
                <a:spcAft>
                  <a:spcPct val="0"/>
                </a:spcAft>
                <a:defRPr sz="1900" kern="1200">
                  <a:solidFill>
                    <a:schemeClr val="lt1"/>
                  </a:solidFill>
                  <a:latin typeface="+mn-lt"/>
                  <a:ea typeface="+mn-ea"/>
                  <a:cs typeface="+mn-cs"/>
                </a:defRPr>
              </a:lvl4pPr>
              <a:lvl5pPr marL="1935480" indent="-106680" algn="l" defTabSz="966470" rtl="0" fontAlgn="base">
                <a:spcBef>
                  <a:spcPct val="0"/>
                </a:spcBef>
                <a:spcAft>
                  <a:spcPct val="0"/>
                </a:spcAft>
                <a:defRPr sz="1900" kern="1200">
                  <a:solidFill>
                    <a:schemeClr val="lt1"/>
                  </a:solidFill>
                  <a:latin typeface="+mn-lt"/>
                  <a:ea typeface="+mn-ea"/>
                  <a:cs typeface="+mn-cs"/>
                </a:defRPr>
              </a:lvl5pPr>
              <a:lvl6pPr marL="2286000" algn="l" defTabSz="914400" rtl="0" eaLnBrk="1" latinLnBrk="0" hangingPunct="1">
                <a:defRPr sz="1900" kern="1200">
                  <a:solidFill>
                    <a:schemeClr val="lt1"/>
                  </a:solidFill>
                  <a:latin typeface="+mn-lt"/>
                  <a:ea typeface="+mn-ea"/>
                  <a:cs typeface="+mn-cs"/>
                </a:defRPr>
              </a:lvl6pPr>
              <a:lvl7pPr marL="2743200" algn="l" defTabSz="914400" rtl="0" eaLnBrk="1" latinLnBrk="0" hangingPunct="1">
                <a:defRPr sz="1900" kern="1200">
                  <a:solidFill>
                    <a:schemeClr val="lt1"/>
                  </a:solidFill>
                  <a:latin typeface="+mn-lt"/>
                  <a:ea typeface="+mn-ea"/>
                  <a:cs typeface="+mn-cs"/>
                </a:defRPr>
              </a:lvl7pPr>
              <a:lvl8pPr marL="3200400" algn="l" defTabSz="914400" rtl="0" eaLnBrk="1" latinLnBrk="0" hangingPunct="1">
                <a:defRPr sz="1900" kern="1200">
                  <a:solidFill>
                    <a:schemeClr val="lt1"/>
                  </a:solidFill>
                  <a:latin typeface="+mn-lt"/>
                  <a:ea typeface="+mn-ea"/>
                  <a:cs typeface="+mn-cs"/>
                </a:defRPr>
              </a:lvl8pPr>
              <a:lvl9pPr marL="3657600" algn="l" defTabSz="914400" rtl="0" eaLnBrk="1" latinLnBrk="0" hangingPunct="1">
                <a:defRPr sz="1900" kern="1200">
                  <a:solidFill>
                    <a:schemeClr val="lt1"/>
                  </a:solidFill>
                  <a:latin typeface="+mn-lt"/>
                  <a:ea typeface="+mn-ea"/>
                  <a:cs typeface="+mn-cs"/>
                </a:defRPr>
              </a:lvl9pPr>
            </a:lstStyle>
            <a:p>
              <a:pPr algn="ctr"/>
              <a:endParaRPr lang="zh-CN" altLang="en-US" sz="2530"/>
            </a:p>
          </p:txBody>
        </p:sp>
        <p:sp>
          <p:nvSpPr>
            <p:cNvPr id="27" name="文本框 26"/>
            <p:cNvSpPr txBox="1"/>
            <p:nvPr/>
          </p:nvSpPr>
          <p:spPr>
            <a:xfrm>
              <a:off x="1002" y="2970"/>
              <a:ext cx="940" cy="580"/>
            </a:xfrm>
            <a:prstGeom prst="rect">
              <a:avLst/>
            </a:prstGeom>
            <a:solidFill>
              <a:schemeClr val="accent2">
                <a:lumMod val="20000"/>
                <a:lumOff val="80000"/>
                <a:alpha val="20000"/>
              </a:schemeClr>
            </a:solidFill>
            <a:ln>
              <a:noFill/>
            </a:ln>
          </p:spPr>
          <p:txBody>
            <a:bodyPr wrap="square" rtlCol="0">
              <a:spAutoFit/>
            </a:bodyPr>
            <a:p>
              <a:r>
                <a:rPr lang="en-US" altLang="zh-CN">
                  <a:solidFill>
                    <a:srgbClr val="C00000"/>
                  </a:solidFill>
                </a:rPr>
                <a:t>Q1</a:t>
              </a:r>
              <a:endParaRPr lang="en-US" altLang="zh-CN">
                <a:solidFill>
                  <a:srgbClr val="C00000"/>
                </a:solidFill>
              </a:endParaRPr>
            </a:p>
          </p:txBody>
        </p:sp>
        <p:sp>
          <p:nvSpPr>
            <p:cNvPr id="28" name="文本框 27"/>
            <p:cNvSpPr txBox="1"/>
            <p:nvPr/>
          </p:nvSpPr>
          <p:spPr>
            <a:xfrm>
              <a:off x="971" y="4719"/>
              <a:ext cx="970" cy="580"/>
            </a:xfrm>
            <a:prstGeom prst="rect">
              <a:avLst/>
            </a:prstGeom>
            <a:solidFill>
              <a:schemeClr val="accent2">
                <a:lumMod val="20000"/>
                <a:lumOff val="80000"/>
                <a:alpha val="20000"/>
              </a:schemeClr>
            </a:solidFill>
          </p:spPr>
          <p:txBody>
            <a:bodyPr wrap="square" rtlCol="0">
              <a:spAutoFit/>
            </a:bodyPr>
            <a:p>
              <a:r>
                <a:rPr lang="en-US" altLang="zh-CN">
                  <a:solidFill>
                    <a:srgbClr val="C00000"/>
                  </a:solidFill>
                </a:rPr>
                <a:t>Q2</a:t>
              </a:r>
              <a:endParaRPr lang="en-US" altLang="zh-CN">
                <a:solidFill>
                  <a:srgbClr val="C00000"/>
                </a:solidFill>
              </a:endParaRPr>
            </a:p>
          </p:txBody>
        </p:sp>
        <p:sp>
          <p:nvSpPr>
            <p:cNvPr id="29" name="文本框 28"/>
            <p:cNvSpPr txBox="1"/>
            <p:nvPr/>
          </p:nvSpPr>
          <p:spPr>
            <a:xfrm>
              <a:off x="1002" y="7092"/>
              <a:ext cx="940" cy="580"/>
            </a:xfrm>
            <a:prstGeom prst="rect">
              <a:avLst/>
            </a:prstGeom>
            <a:solidFill>
              <a:schemeClr val="accent2">
                <a:lumMod val="20000"/>
                <a:lumOff val="80000"/>
                <a:alpha val="20000"/>
              </a:schemeClr>
            </a:solidFill>
          </p:spPr>
          <p:txBody>
            <a:bodyPr wrap="square" rtlCol="0">
              <a:spAutoFit/>
            </a:bodyPr>
            <a:p>
              <a:r>
                <a:rPr lang="en-US" altLang="zh-CN">
                  <a:solidFill>
                    <a:srgbClr val="C00000"/>
                  </a:solidFill>
                </a:rPr>
                <a:t>Q3</a:t>
              </a:r>
              <a:endParaRPr lang="en-US" altLang="zh-CN">
                <a:solidFill>
                  <a:srgbClr val="C00000"/>
                </a:solidFill>
              </a:endParaRPr>
            </a:p>
          </p:txBody>
        </p:sp>
      </p:grpSp>
      <p:sp>
        <p:nvSpPr>
          <p:cNvPr id="5" name="文本框 4"/>
          <p:cNvSpPr txBox="1"/>
          <p:nvPr/>
        </p:nvSpPr>
        <p:spPr>
          <a:xfrm>
            <a:off x="651510" y="443865"/>
            <a:ext cx="4959985" cy="1014730"/>
          </a:xfrm>
          <a:prstGeom prst="rect">
            <a:avLst/>
          </a:prstGeom>
          <a:noFill/>
        </p:spPr>
        <p:txBody>
          <a:bodyPr wrap="square" rtlCol="0">
            <a:spAutoFit/>
          </a:bodyPr>
          <a:p>
            <a:r>
              <a:rPr lang="zh-CN" altLang="en-US" sz="2400" b="1">
                <a:solidFill>
                  <a:srgbClr val="FF0000"/>
                </a:solidFill>
              </a:rPr>
              <a:t>装配率</a:t>
            </a:r>
            <a:r>
              <a:rPr lang="zh-CN" altLang="en-US"/>
              <a:t>：单体建筑室外地坪以上的</a:t>
            </a:r>
            <a:r>
              <a:rPr lang="zh-CN" altLang="en-US" b="1">
                <a:solidFill>
                  <a:srgbClr val="FF0000"/>
                </a:solidFill>
              </a:rPr>
              <a:t>主体结构</a:t>
            </a:r>
            <a:r>
              <a:rPr lang="zh-CN" altLang="en-US"/>
              <a:t>、</a:t>
            </a:r>
            <a:r>
              <a:rPr lang="zh-CN" altLang="en-US" b="1">
                <a:solidFill>
                  <a:srgbClr val="FF0000"/>
                </a:solidFill>
              </a:rPr>
              <a:t>围护墙和内隔墙</a:t>
            </a:r>
            <a:r>
              <a:rPr lang="zh-CN" altLang="en-US"/>
              <a:t>、</a:t>
            </a:r>
            <a:r>
              <a:rPr lang="zh-CN" altLang="en-US" b="1">
                <a:solidFill>
                  <a:srgbClr val="FF0000"/>
                </a:solidFill>
              </a:rPr>
              <a:t>装修与设备管线</a:t>
            </a:r>
            <a:r>
              <a:rPr lang="zh-CN" altLang="en-US"/>
              <a:t>等采用预制部品部件的综合</a:t>
            </a:r>
            <a:r>
              <a:rPr lang="zh-CN" altLang="en-US"/>
              <a:t>比例。</a:t>
            </a:r>
            <a:endParaRPr lang="zh-CN"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3"/>
          <p:cNvSpPr>
            <a:spLocks noGrp="1"/>
          </p:cNvSpPr>
          <p:nvPr>
            <p:ph type="sldNum" sz="quarter" idx="12"/>
          </p:nvPr>
        </p:nvSpPr>
        <p:spPr/>
        <p:txBody>
          <a:bodyPr/>
          <a:p>
            <a:pPr>
              <a:defRPr/>
            </a:pPr>
            <a:fld id="{A46037C8-5B0A-4AE1-9877-D75452A8BEB9}" type="slidenum">
              <a:rPr lang="zh-CN" altLang="en-US"/>
            </a:fld>
            <a:endParaRPr lang="zh-CN" altLang="en-US"/>
          </a:p>
        </p:txBody>
      </p:sp>
      <p:pic>
        <p:nvPicPr>
          <p:cNvPr id="3" name="图片 2"/>
          <p:cNvPicPr>
            <a:picLocks noChangeAspect="1"/>
          </p:cNvPicPr>
          <p:nvPr/>
        </p:nvPicPr>
        <p:blipFill>
          <a:blip r:embed="rId1"/>
          <a:stretch>
            <a:fillRect/>
          </a:stretch>
        </p:blipFill>
        <p:spPr>
          <a:xfrm>
            <a:off x="501015" y="2599055"/>
            <a:ext cx="7942580" cy="3965575"/>
          </a:xfrm>
          <a:prstGeom prst="rect">
            <a:avLst/>
          </a:prstGeom>
        </p:spPr>
      </p:pic>
      <p:pic>
        <p:nvPicPr>
          <p:cNvPr id="5" name="图片 4"/>
          <p:cNvPicPr>
            <a:picLocks noChangeAspect="1"/>
          </p:cNvPicPr>
          <p:nvPr/>
        </p:nvPicPr>
        <p:blipFill>
          <a:blip r:embed="rId2"/>
          <a:stretch>
            <a:fillRect/>
          </a:stretch>
        </p:blipFill>
        <p:spPr>
          <a:xfrm>
            <a:off x="501015" y="411480"/>
            <a:ext cx="11482070" cy="218757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3550" y="-58843"/>
            <a:ext cx="10972800" cy="1143000"/>
          </a:xfrm>
        </p:spPr>
        <p:txBody>
          <a:bodyPr/>
          <a:lstStyle/>
          <a:p>
            <a:pPr algn="l"/>
            <a:r>
              <a:rPr lang="zh-CN" dirty="0" smtClean="0">
                <a:latin typeface="Times New Roman" panose="02020603050405020304" pitchFamily="18" charset="0"/>
                <a:cs typeface="Times New Roman" panose="02020603050405020304" pitchFamily="18" charset="0"/>
              </a:rPr>
              <a:t>装配式楼板</a:t>
            </a:r>
            <a:endParaRPr lang="en-US" altLang="zh-CN" dirty="0" smtClean="0">
              <a:latin typeface="Times New Roman" panose="02020603050405020304" pitchFamily="18" charset="0"/>
              <a:cs typeface="Times New Roman" panose="02020603050405020304" pitchFamily="18" charset="0"/>
            </a:endParaRPr>
          </a:p>
        </p:txBody>
      </p:sp>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fld>
            <a:endParaRPr lang="zh-CN" altLang="en-US"/>
          </a:p>
        </p:txBody>
      </p:sp>
      <p:sp>
        <p:nvSpPr>
          <p:cNvPr id="18" name="内容占位符 2"/>
          <p:cNvSpPr>
            <a:spLocks noGrp="1"/>
          </p:cNvSpPr>
          <p:nvPr/>
        </p:nvSpPr>
        <p:spPr>
          <a:xfrm>
            <a:off x="463550" y="817245"/>
            <a:ext cx="10972800" cy="5293360"/>
          </a:xfrm>
          <a:prstGeom prst="rect">
            <a:avLst/>
          </a:prstGeom>
          <a:noFill/>
          <a:ln w="9525">
            <a:noFill/>
            <a:miter lim="800000"/>
          </a:ln>
        </p:spPr>
        <p:txBody>
          <a:bodyPr vert="horz" wrap="square" lIns="91440" tIns="45720" rIns="91440" bIns="45720" numCol="1" anchor="t" anchorCtr="0" compatLnSpc="1"/>
          <a:lstStyle>
            <a:lvl1pPr marL="457200" indent="-457200" algn="l" rtl="0" eaLnBrk="0" fontAlgn="base" hangingPunct="0">
              <a:spcBef>
                <a:spcPct val="20000"/>
              </a:spcBef>
              <a:spcAft>
                <a:spcPct val="0"/>
              </a:spcAft>
              <a:buFont typeface="Arial" panose="020B0604020202020204" pitchFamily="34" charset="0"/>
              <a:buChar char="•"/>
              <a:defRPr sz="2800" b="1" kern="1200">
                <a:solidFill>
                  <a:schemeClr val="tx1"/>
                </a:solidFill>
                <a:latin typeface="+mn-lt"/>
                <a:ea typeface="+mn-ea"/>
                <a:cs typeface="+mn-cs"/>
              </a:defRPr>
            </a:lvl1pPr>
            <a:lvl2pPr marL="990600" indent="-381000" algn="l" rtl="0" eaLnBrk="0" fontAlgn="base" hangingPunct="0">
              <a:spcBef>
                <a:spcPct val="20000"/>
              </a:spcBef>
              <a:spcAft>
                <a:spcPct val="0"/>
              </a:spcAft>
              <a:buFont typeface="Arial" panose="020B0604020202020204" pitchFamily="34" charset="0"/>
              <a:buChar char="–"/>
              <a:defRPr sz="2665" kern="1200">
                <a:solidFill>
                  <a:schemeClr val="tx1"/>
                </a:solidFill>
                <a:latin typeface="+mn-lt"/>
                <a:ea typeface="+mn-ea"/>
                <a:cs typeface="+mn-cs"/>
              </a:defRPr>
            </a:lvl2pPr>
            <a:lvl3pPr marL="1524000" indent="-3048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2133600" indent="-304800" algn="l" rtl="0" eaLnBrk="0" fontAlgn="base" hangingPunct="0">
              <a:spcBef>
                <a:spcPct val="20000"/>
              </a:spcBef>
              <a:spcAft>
                <a:spcPct val="0"/>
              </a:spcAft>
              <a:buFont typeface="Arial" panose="020B0604020202020204" pitchFamily="34" charset="0"/>
              <a:buChar char="–"/>
              <a:defRPr sz="2665" kern="1200">
                <a:solidFill>
                  <a:schemeClr val="tx1"/>
                </a:solidFill>
                <a:latin typeface="+mn-lt"/>
                <a:ea typeface="+mn-ea"/>
                <a:cs typeface="+mn-cs"/>
              </a:defRPr>
            </a:lvl4pPr>
            <a:lvl5pPr marL="2743200" indent="-304800" algn="l" rtl="0" eaLnBrk="0" fontAlgn="base" hangingPunct="0">
              <a:spcBef>
                <a:spcPct val="20000"/>
              </a:spcBef>
              <a:spcAft>
                <a:spcPct val="0"/>
              </a:spcAft>
              <a:buFont typeface="Arial" panose="020B0604020202020204" pitchFamily="34" charset="0"/>
              <a:buChar char="»"/>
              <a:defRPr sz="2665" kern="1200">
                <a:solidFill>
                  <a:schemeClr val="tx1"/>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a:lstStyle>
          <a:p>
            <a:pPr marL="0" indent="0">
              <a:buNone/>
            </a:pPr>
            <a:r>
              <a:rPr lang="zh-CN" altLang="en-US" sz="2400" dirty="0" smtClean="0"/>
              <a:t>         </a:t>
            </a:r>
            <a:endParaRPr lang="zh-CN" altLang="en-US" sz="2000" b="0">
              <a:sym typeface="+mn-ea"/>
            </a:endParaRPr>
          </a:p>
          <a:p>
            <a:pPr marL="0" indent="0">
              <a:buNone/>
            </a:pPr>
            <a:r>
              <a:rPr lang="en-US" altLang="zh-CN" sz="2400" b="0">
                <a:sym typeface="+mn-ea"/>
              </a:rPr>
              <a:t>         </a:t>
            </a:r>
            <a:r>
              <a:rPr lang="zh-CN" altLang="en-US" sz="2400" b="0">
                <a:sym typeface="+mn-ea"/>
              </a:rPr>
              <a:t>装配式项目中，建筑单体的二层至顶层的楼面结构宜优先应用叠合楼板；</a:t>
            </a:r>
            <a:r>
              <a:rPr lang="zh-CN" altLang="en-US" sz="2400" b="0">
                <a:solidFill>
                  <a:srgbClr val="FF0000"/>
                </a:solidFill>
                <a:sym typeface="+mn-ea"/>
              </a:rPr>
              <a:t>上部结构嵌固部位、结构转换层、加强层、平面收进楼层、大开洞楼层</a:t>
            </a:r>
            <a:r>
              <a:rPr lang="zh-CN" altLang="en-US" sz="2400" b="0">
                <a:solidFill>
                  <a:schemeClr val="tx1"/>
                </a:solidFill>
                <a:sym typeface="+mn-ea"/>
              </a:rPr>
              <a:t>避免应用叠合楼板；</a:t>
            </a:r>
            <a:r>
              <a:rPr lang="zh-CN" altLang="en-US" sz="2400" b="0">
                <a:solidFill>
                  <a:srgbClr val="FF0000"/>
                </a:solidFill>
                <a:sym typeface="+mn-ea"/>
              </a:rPr>
              <a:t>屋面板</a:t>
            </a:r>
            <a:r>
              <a:rPr lang="zh-CN" altLang="en-US" sz="2400" b="0">
                <a:solidFill>
                  <a:schemeClr val="tx1"/>
                </a:solidFill>
                <a:sym typeface="+mn-ea"/>
              </a:rPr>
              <a:t>应用叠合楼板经济性差，须尽量避免、慎重采用。</a:t>
            </a:r>
            <a:r>
              <a:rPr lang="zh-CN" altLang="en-US" sz="2000" b="0">
                <a:solidFill>
                  <a:srgbClr val="FF0000"/>
                </a:solidFill>
                <a:sym typeface="+mn-ea"/>
              </a:rPr>
              <a:t> </a:t>
            </a:r>
            <a:r>
              <a:rPr lang="zh-CN" altLang="en-US" sz="2000" b="0">
                <a:sym typeface="+mn-ea"/>
              </a:rPr>
              <a:t> </a:t>
            </a:r>
            <a:endParaRPr lang="zh-CN" altLang="en-US" sz="2000" b="0">
              <a:sym typeface="+mn-ea"/>
            </a:endParaRPr>
          </a:p>
          <a:p>
            <a:pPr marL="0" indent="0">
              <a:buNone/>
            </a:pPr>
            <a:endParaRPr lang="zh-CN" altLang="en-US" sz="2000" b="0">
              <a:sym typeface="+mn-ea"/>
            </a:endParaRPr>
          </a:p>
          <a:p>
            <a:pPr marL="0" indent="0">
              <a:buNone/>
            </a:pPr>
            <a:r>
              <a:rPr lang="zh-CN" altLang="en-US" sz="2000" b="0">
                <a:sym typeface="+mn-ea"/>
              </a:rPr>
              <a:t>  </a:t>
            </a:r>
            <a:r>
              <a:rPr lang="en-US" altLang="zh-CN" sz="2000" b="0">
                <a:sym typeface="+mn-ea"/>
              </a:rPr>
              <a:t>         </a:t>
            </a:r>
            <a:r>
              <a:rPr lang="zh-CN" altLang="en-US" sz="2400" b="0">
                <a:sym typeface="+mn-ea"/>
              </a:rPr>
              <a:t>住宅及公建项目的装配式实施楼层内，叠合楼板适用房间（功能区）可按以下优先级选用：</a:t>
            </a:r>
            <a:endParaRPr lang="zh-CN" altLang="en-US" sz="2400" b="0">
              <a:sym typeface="+mn-ea"/>
            </a:endParaRPr>
          </a:p>
          <a:p>
            <a:pPr marL="0" indent="0">
              <a:buNone/>
            </a:pPr>
            <a:r>
              <a:rPr lang="en-US" altLang="zh-CN" sz="2400" b="0">
                <a:sym typeface="+mn-ea"/>
              </a:rPr>
              <a:t>         </a:t>
            </a:r>
            <a:r>
              <a:rPr lang="zh-CN" altLang="en-US" sz="2400" b="0">
                <a:sym typeface="+mn-ea"/>
              </a:rPr>
              <a:t>住宅项目：</a:t>
            </a:r>
            <a:r>
              <a:rPr lang="zh-CN" altLang="en-US" sz="2400" b="0">
                <a:solidFill>
                  <a:srgbClr val="00B050"/>
                </a:solidFill>
                <a:sym typeface="+mn-ea"/>
              </a:rPr>
              <a:t>起居室、卧室、书房等非厨卫区域＞厨房区域</a:t>
            </a:r>
            <a:r>
              <a:rPr lang="zh-CN" altLang="en-US" sz="2400" b="0">
                <a:solidFill>
                  <a:srgbClr val="FF0000"/>
                </a:solidFill>
                <a:sym typeface="+mn-ea"/>
              </a:rPr>
              <a:t>＞卫生间区域＞合用前室区域</a:t>
            </a:r>
            <a:r>
              <a:rPr lang="zh-CN" altLang="en-US" sz="2400" b="0">
                <a:sym typeface="+mn-ea"/>
              </a:rPr>
              <a:t>；</a:t>
            </a:r>
            <a:endParaRPr lang="zh-CN" altLang="en-US" sz="2400" b="0">
              <a:sym typeface="+mn-ea"/>
            </a:endParaRPr>
          </a:p>
          <a:p>
            <a:pPr marL="0" indent="0">
              <a:buNone/>
            </a:pPr>
            <a:r>
              <a:rPr lang="zh-CN" altLang="en-US" sz="2400" b="0">
                <a:sym typeface="+mn-ea"/>
              </a:rPr>
              <a:t> </a:t>
            </a:r>
            <a:r>
              <a:rPr lang="en-US" altLang="zh-CN" sz="2400" b="0">
                <a:sym typeface="+mn-ea"/>
              </a:rPr>
              <a:t>        </a:t>
            </a:r>
            <a:r>
              <a:rPr lang="zh-CN" altLang="en-US" sz="2400" b="0">
                <a:sym typeface="+mn-ea"/>
              </a:rPr>
              <a:t>公建项目：</a:t>
            </a:r>
            <a:r>
              <a:rPr lang="zh-CN" altLang="en-US" sz="2400" b="0">
                <a:solidFill>
                  <a:srgbClr val="00B050"/>
                </a:solidFill>
                <a:sym typeface="+mn-ea"/>
              </a:rPr>
              <a:t>非卫生间区域＞</a:t>
            </a:r>
            <a:r>
              <a:rPr lang="zh-CN" altLang="en-US" sz="2400" b="0">
                <a:solidFill>
                  <a:srgbClr val="FF0000"/>
                </a:solidFill>
                <a:sym typeface="+mn-ea"/>
              </a:rPr>
              <a:t>卫生间区域＞合用前室区域</a:t>
            </a:r>
            <a:r>
              <a:rPr lang="zh-CN" altLang="en-US" sz="2400" b="0">
                <a:sym typeface="+mn-ea"/>
              </a:rPr>
              <a:t>。</a:t>
            </a:r>
            <a:endParaRPr lang="zh-CN" altLang="en-US" sz="2400" b="0">
              <a:sym typeface="+mn-ea"/>
            </a:endParaRPr>
          </a:p>
          <a:p>
            <a:pPr marL="0" indent="0">
              <a:buNone/>
            </a:pPr>
            <a:r>
              <a:rPr lang="en-US" altLang="zh-CN" sz="2400" b="0">
                <a:sym typeface="+mn-ea"/>
              </a:rPr>
              <a:t>        </a:t>
            </a:r>
            <a:r>
              <a:rPr lang="zh-CN" altLang="en-US" sz="2400" b="0">
                <a:solidFill>
                  <a:srgbClr val="FF0000"/>
                </a:solidFill>
                <a:sym typeface="+mn-ea"/>
              </a:rPr>
              <a:t>合用前室</a:t>
            </a:r>
            <a:r>
              <a:rPr lang="zh-CN" altLang="en-US" sz="2400" b="0">
                <a:sym typeface="+mn-ea"/>
              </a:rPr>
              <a:t>区域须尽量避免、慎重采用叠合楼板，若因装配率（预制率）等指标限制无法避免采用叠合楼板时，须酌情增加现浇叠合层厚度并做好管线排布。   </a:t>
            </a:r>
            <a:endParaRPr lang="zh-CN" altLang="en-US" sz="2400" dirty="0" smtClean="0">
              <a:sym typeface="+mn-ea"/>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3550" y="-58843"/>
            <a:ext cx="10972800" cy="1143000"/>
          </a:xfrm>
        </p:spPr>
        <p:txBody>
          <a:bodyPr/>
          <a:lstStyle/>
          <a:p>
            <a:pPr algn="l"/>
            <a:r>
              <a:rPr lang="zh-CN" dirty="0" smtClean="0">
                <a:latin typeface="Times New Roman" panose="02020603050405020304" pitchFamily="18" charset="0"/>
                <a:cs typeface="Times New Roman" panose="02020603050405020304" pitchFamily="18" charset="0"/>
              </a:rPr>
              <a:t>装配式楼板</a:t>
            </a:r>
            <a:endParaRPr lang="en-US" altLang="zh-CN" dirty="0" smtClean="0">
              <a:latin typeface="Times New Roman" panose="02020603050405020304" pitchFamily="18" charset="0"/>
              <a:cs typeface="Times New Roman" panose="02020603050405020304" pitchFamily="18" charset="0"/>
            </a:endParaRPr>
          </a:p>
        </p:txBody>
      </p:sp>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fld>
            <a:endParaRPr lang="zh-CN" altLang="en-US"/>
          </a:p>
        </p:txBody>
      </p:sp>
      <p:graphicFrame>
        <p:nvGraphicFramePr>
          <p:cNvPr id="3" name="表格 2"/>
          <p:cNvGraphicFramePr/>
          <p:nvPr>
            <p:custDataLst>
              <p:tags r:id="rId1"/>
            </p:custDataLst>
          </p:nvPr>
        </p:nvGraphicFramePr>
        <p:xfrm>
          <a:off x="924560" y="1243965"/>
          <a:ext cx="10658475" cy="4148455"/>
        </p:xfrm>
        <a:graphic>
          <a:graphicData uri="http://schemas.openxmlformats.org/drawingml/2006/table">
            <a:tbl>
              <a:tblPr firstRow="1" bandRow="1">
                <a:tableStyleId>{5940675A-B579-460E-94D1-54222C63F5DA}</a:tableStyleId>
              </a:tblPr>
              <a:tblGrid>
                <a:gridCol w="1490980"/>
                <a:gridCol w="2520950"/>
                <a:gridCol w="3163570"/>
                <a:gridCol w="3482975"/>
              </a:tblGrid>
              <a:tr h="1137285">
                <a:tc gridSpan="2">
                  <a:txBody>
                    <a:bodyPr/>
                    <a:p>
                      <a:pPr indent="0" algn="ctr">
                        <a:buNone/>
                      </a:pPr>
                      <a:r>
                        <a:rPr lang="en-US" sz="2400" b="0">
                          <a:solidFill>
                            <a:srgbClr val="000000"/>
                          </a:solidFill>
                          <a:latin typeface="宋体" panose="02010600030101010101" pitchFamily="2" charset="-122"/>
                          <a:ea typeface="宋体" panose="02010600030101010101" pitchFamily="2" charset="-122"/>
                          <a:cs typeface="宋体" panose="02010600030101010101" pitchFamily="2" charset="-122"/>
                        </a:rPr>
                        <a:t>叠合楼板厚度（mm）</a:t>
                      </a:r>
                      <a:endParaRPr lang="en-US" altLang="en-US" sz="24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lgn="ctr">
                        <a:buNone/>
                      </a:pPr>
                      <a:r>
                        <a:rPr lang="en-US" sz="2400" b="0">
                          <a:solidFill>
                            <a:srgbClr val="000000"/>
                          </a:solidFill>
                          <a:latin typeface="宋体" panose="02010600030101010101" pitchFamily="2" charset="-122"/>
                          <a:ea typeface="宋体" panose="02010600030101010101" pitchFamily="2" charset="-122"/>
                          <a:cs typeface="宋体" panose="02010600030101010101" pitchFamily="2" charset="-122"/>
                        </a:rPr>
                        <a:t>预制底板厚度（mm）</a:t>
                      </a:r>
                      <a:endParaRPr lang="en-US" altLang="en-US" sz="24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0">
                          <a:solidFill>
                            <a:srgbClr val="000000"/>
                          </a:solidFill>
                          <a:latin typeface="宋体" panose="02010600030101010101" pitchFamily="2" charset="-122"/>
                          <a:ea typeface="宋体" panose="02010600030101010101" pitchFamily="2" charset="-122"/>
                          <a:cs typeface="宋体" panose="02010600030101010101" pitchFamily="2" charset="-122"/>
                        </a:rPr>
                        <a:t>现浇叠合层厚度（mm）</a:t>
                      </a:r>
                      <a:endParaRPr lang="en-US" altLang="en-US" sz="24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66725">
                <a:tc gridSpan="2">
                  <a:txBody>
                    <a:bodyPr/>
                    <a:p>
                      <a:pPr indent="0" algn="ctr">
                        <a:buNone/>
                      </a:pPr>
                      <a:r>
                        <a:rPr lang="en-US" sz="2400" b="0">
                          <a:solidFill>
                            <a:srgbClr val="000000"/>
                          </a:solidFill>
                          <a:latin typeface="宋体" panose="02010600030101010101" pitchFamily="2" charset="-122"/>
                          <a:ea typeface="宋体" panose="02010600030101010101" pitchFamily="2" charset="-122"/>
                          <a:cs typeface="宋体" panose="02010600030101010101" pitchFamily="2" charset="-122"/>
                        </a:rPr>
                        <a:t>130</a:t>
                      </a:r>
                      <a:endParaRPr lang="en-US" altLang="en-US" sz="24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lgn="ctr">
                        <a:buNone/>
                      </a:pPr>
                      <a:r>
                        <a:rPr lang="en-US" sz="2400" b="0">
                          <a:solidFill>
                            <a:srgbClr val="000000"/>
                          </a:solidFill>
                          <a:latin typeface="宋体" panose="02010600030101010101" pitchFamily="2" charset="-122"/>
                          <a:ea typeface="宋体" panose="02010600030101010101" pitchFamily="2" charset="-122"/>
                          <a:cs typeface="宋体" panose="02010600030101010101" pitchFamily="2" charset="-122"/>
                        </a:rPr>
                        <a:t>60</a:t>
                      </a:r>
                      <a:endParaRPr lang="en-US" altLang="en-US" sz="24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0">
                          <a:solidFill>
                            <a:srgbClr val="000000"/>
                          </a:solidFill>
                          <a:latin typeface="宋体" panose="02010600030101010101" pitchFamily="2" charset="-122"/>
                          <a:ea typeface="宋体" panose="02010600030101010101" pitchFamily="2" charset="-122"/>
                          <a:cs typeface="宋体" panose="02010600030101010101" pitchFamily="2" charset="-122"/>
                        </a:rPr>
                        <a:t>70</a:t>
                      </a:r>
                      <a:endParaRPr lang="en-US" altLang="en-US" sz="24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66725">
                <a:tc gridSpan="2">
                  <a:txBody>
                    <a:bodyPr/>
                    <a:p>
                      <a:pPr indent="0" algn="ctr">
                        <a:buNone/>
                      </a:pPr>
                      <a:r>
                        <a:rPr lang="en-US" sz="2400" b="0">
                          <a:solidFill>
                            <a:srgbClr val="000000"/>
                          </a:solidFill>
                          <a:latin typeface="宋体" panose="02010600030101010101" pitchFamily="2" charset="-122"/>
                          <a:ea typeface="宋体" panose="02010600030101010101" pitchFamily="2" charset="-122"/>
                          <a:cs typeface="宋体" panose="02010600030101010101" pitchFamily="2" charset="-122"/>
                        </a:rPr>
                        <a:t>140</a:t>
                      </a:r>
                      <a:endParaRPr lang="en-US" altLang="en-US" sz="24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chemeClr val="tx1"/>
                      </a:solidFill>
                      <a:prstDash val="solid"/>
                      <a:headEnd type="none" w="med" len="med"/>
                      <a:tailEnd type="none" w="med" len="med"/>
                    </a:lnB>
                  </a:tcPr>
                </a:tc>
                <a:tc>
                  <a:txBody>
                    <a:bodyPr/>
                    <a:p>
                      <a:pPr indent="0" algn="ctr">
                        <a:buNone/>
                      </a:pPr>
                      <a:r>
                        <a:rPr lang="en-US" sz="2400" b="0">
                          <a:solidFill>
                            <a:srgbClr val="000000"/>
                          </a:solidFill>
                          <a:latin typeface="宋体" panose="02010600030101010101" pitchFamily="2" charset="-122"/>
                          <a:ea typeface="宋体" panose="02010600030101010101" pitchFamily="2" charset="-122"/>
                          <a:cs typeface="宋体" panose="02010600030101010101" pitchFamily="2" charset="-122"/>
                        </a:rPr>
                        <a:t>60</a:t>
                      </a:r>
                      <a:endParaRPr lang="en-US" altLang="en-US" sz="24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0">
                          <a:solidFill>
                            <a:srgbClr val="00B050"/>
                          </a:solidFill>
                          <a:latin typeface="宋体" panose="02010600030101010101" pitchFamily="2" charset="-122"/>
                          <a:ea typeface="宋体" panose="02010600030101010101" pitchFamily="2" charset="-122"/>
                          <a:cs typeface="宋体" panose="02010600030101010101" pitchFamily="2" charset="-122"/>
                        </a:rPr>
                        <a:t>80</a:t>
                      </a:r>
                      <a:endParaRPr lang="en-US" altLang="en-US" sz="2400" b="0">
                        <a:solidFill>
                          <a:srgbClr val="00B05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66725">
                <a:tc rowSpan="2">
                  <a:txBody>
                    <a:bodyPr/>
                    <a:p>
                      <a:pPr indent="0" algn="ctr">
                        <a:buNone/>
                      </a:pPr>
                      <a:r>
                        <a:rPr lang="en-US" sz="2400" b="0">
                          <a:solidFill>
                            <a:srgbClr val="000000"/>
                          </a:solidFill>
                          <a:latin typeface="宋体" panose="02010600030101010101" pitchFamily="2" charset="-122"/>
                          <a:ea typeface="宋体" panose="02010600030101010101" pitchFamily="2" charset="-122"/>
                          <a:cs typeface="宋体" panose="02010600030101010101" pitchFamily="2" charset="-122"/>
                        </a:rPr>
                        <a:t>150</a:t>
                      </a:r>
                      <a:endParaRPr lang="en-US" altLang="en-US" sz="24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a:solidFill>
                        <a:schemeClr val="tx1"/>
                      </a:solidFill>
                      <a:prstDash val="solid"/>
                    </a:lnB>
                    <a:lnTlToBr>
                      <a:noFill/>
                    </a:lnTlToBr>
                    <a:lnBlToTr>
                      <a:noFill/>
                    </a:lnBlToTr>
                    <a:noFill/>
                  </a:tcPr>
                </a:tc>
                <a:tc>
                  <a:txBody>
                    <a:bodyPr/>
                    <a:p>
                      <a:pPr indent="0" algn="ctr">
                        <a:buNone/>
                      </a:pPr>
                      <a:r>
                        <a:rPr lang="en-US" sz="2400" b="0">
                          <a:solidFill>
                            <a:srgbClr val="000000"/>
                          </a:solidFill>
                          <a:latin typeface="宋体" panose="02010600030101010101" pitchFamily="2" charset="-122"/>
                          <a:ea typeface="宋体" panose="02010600030101010101" pitchFamily="2" charset="-122"/>
                          <a:cs typeface="宋体" panose="02010600030101010101" pitchFamily="2" charset="-122"/>
                        </a:rPr>
                        <a:t>管线密集区</a:t>
                      </a:r>
                      <a:endParaRPr lang="en-US" altLang="en-US" sz="24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indent="0" algn="ctr">
                        <a:buNone/>
                      </a:pPr>
                      <a:r>
                        <a:rPr lang="en-US" sz="2400" b="0">
                          <a:solidFill>
                            <a:schemeClr val="tx1"/>
                          </a:solidFill>
                          <a:latin typeface="宋体" panose="02010600030101010101" pitchFamily="2" charset="-122"/>
                          <a:ea typeface="宋体" panose="02010600030101010101" pitchFamily="2" charset="-122"/>
                          <a:cs typeface="宋体" panose="02010600030101010101" pitchFamily="2" charset="-122"/>
                        </a:rPr>
                        <a:t>60</a:t>
                      </a:r>
                      <a:endParaRPr lang="en-US" altLang="en-US" sz="2400" b="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nchorCtr="0">
                    <a:lnL w="12700" cap="flat" cmpd="sng">
                      <a:solidFill>
                        <a:schemeClr val="tx1"/>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0">
                          <a:solidFill>
                            <a:srgbClr val="FF0000"/>
                          </a:solidFill>
                          <a:latin typeface="宋体" panose="02010600030101010101" pitchFamily="2" charset="-122"/>
                          <a:ea typeface="宋体" panose="02010600030101010101" pitchFamily="2" charset="-122"/>
                          <a:cs typeface="宋体" panose="02010600030101010101" pitchFamily="2" charset="-122"/>
                        </a:rPr>
                        <a:t>90</a:t>
                      </a:r>
                      <a:endParaRPr lang="en-US" altLang="en-US" sz="2400" b="0">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41045">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a:solidFill>
                        <a:schemeClr val="tx1"/>
                      </a:solidFill>
                      <a:prstDash val="solid"/>
                    </a:lnB>
                  </a:tcPr>
                </a:tc>
                <a:tc>
                  <a:txBody>
                    <a:bodyPr/>
                    <a:p>
                      <a:pPr indent="0" algn="ctr">
                        <a:buNone/>
                      </a:pPr>
                      <a:r>
                        <a:rPr lang="en-US" sz="2400" b="0">
                          <a:solidFill>
                            <a:srgbClr val="000000"/>
                          </a:solidFill>
                          <a:latin typeface="宋体" panose="02010600030101010101" pitchFamily="2" charset="-122"/>
                          <a:ea typeface="宋体" panose="02010600030101010101" pitchFamily="2" charset="-122"/>
                          <a:cs typeface="宋体" panose="02010600030101010101" pitchFamily="2" charset="-122"/>
                        </a:rPr>
                        <a:t>有高预制率要求且非管线密集区</a:t>
                      </a:r>
                      <a:endParaRPr lang="en-US" altLang="en-US" sz="24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a:solidFill>
                        <a:schemeClr val="tx1"/>
                      </a:solidFill>
                      <a:prstDash val="solid"/>
                    </a:lnB>
                    <a:lnTlToBr>
                      <a:noFill/>
                    </a:lnTlToBr>
                    <a:lnBlToTr>
                      <a:noFill/>
                    </a:lnBlToTr>
                    <a:noFill/>
                  </a:tcPr>
                </a:tc>
                <a:tc>
                  <a:txBody>
                    <a:bodyPr/>
                    <a:p>
                      <a:pPr indent="0" algn="ctr">
                        <a:buNone/>
                      </a:pPr>
                      <a:r>
                        <a:rPr lang="en-US" sz="2400" b="0">
                          <a:gradFill>
                            <a:gsLst>
                              <a:gs pos="0">
                                <a:srgbClr val="14CD68"/>
                              </a:gs>
                              <a:gs pos="100000">
                                <a:srgbClr val="0B6E38"/>
                              </a:gs>
                            </a:gsLst>
                            <a:lin scaled="0"/>
                          </a:gradFill>
                          <a:latin typeface="宋体" panose="02010600030101010101" pitchFamily="2" charset="-122"/>
                          <a:ea typeface="宋体" panose="02010600030101010101" pitchFamily="2" charset="-122"/>
                          <a:cs typeface="宋体" panose="02010600030101010101" pitchFamily="2" charset="-122"/>
                        </a:rPr>
                        <a:t>70</a:t>
                      </a:r>
                      <a:endParaRPr lang="en-US" altLang="en-US" sz="2400" b="0">
                        <a:gradFill>
                          <a:gsLst>
                            <a:gs pos="0">
                              <a:srgbClr val="14CD68"/>
                            </a:gs>
                            <a:gs pos="100000">
                              <a:srgbClr val="0B6E38"/>
                            </a:gs>
                          </a:gsLst>
                          <a:lin scaled="0"/>
                        </a:gra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nchorCtr="0">
                    <a:lnL w="12700" cap="flat" cmpd="sng">
                      <a:solidFill>
                        <a:schemeClr val="tx1"/>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0">
                          <a:solidFill>
                            <a:srgbClr val="00B050"/>
                          </a:solidFill>
                          <a:latin typeface="宋体" panose="02010600030101010101" pitchFamily="2" charset="-122"/>
                          <a:ea typeface="宋体" panose="02010600030101010101" pitchFamily="2" charset="-122"/>
                          <a:cs typeface="宋体" panose="02010600030101010101" pitchFamily="2" charset="-122"/>
                        </a:rPr>
                        <a:t>80</a:t>
                      </a:r>
                      <a:endParaRPr lang="en-US" altLang="en-US" sz="2400" b="0">
                        <a:solidFill>
                          <a:srgbClr val="00B05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869950">
                <a:tc gridSpan="2">
                  <a:txBody>
                    <a:bodyPr/>
                    <a:p>
                      <a:pPr indent="0" algn="ctr">
                        <a:buNone/>
                      </a:pPr>
                      <a:r>
                        <a:rPr lang="en-US" sz="2400" b="0">
                          <a:solidFill>
                            <a:srgbClr val="000000"/>
                          </a:solidFill>
                          <a:latin typeface="宋体" panose="02010600030101010101" pitchFamily="2" charset="-122"/>
                          <a:ea typeface="宋体" panose="02010600030101010101" pitchFamily="2" charset="-122"/>
                          <a:cs typeface="宋体" panose="02010600030101010101" pitchFamily="2" charset="-122"/>
                        </a:rPr>
                        <a:t>160（屋面板）</a:t>
                      </a:r>
                      <a:endParaRPr lang="en-US" altLang="en-US" sz="24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a:solidFill>
                        <a:schemeClr val="tx1"/>
                      </a:solidFill>
                      <a:prstDash val="soli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a:solidFill>
                        <a:schemeClr val="tx1"/>
                      </a:solidFill>
                      <a:prstDash val="solid"/>
                    </a:lnT>
                    <a:lnB w="12700" cap="flat" cmpd="sng">
                      <a:solidFill>
                        <a:srgbClr val="080000"/>
                      </a:solidFill>
                      <a:prstDash val="solid"/>
                      <a:headEnd type="none" w="med" len="med"/>
                      <a:tailEnd type="none" w="med" len="med"/>
                    </a:lnB>
                  </a:tcPr>
                </a:tc>
                <a:tc>
                  <a:txBody>
                    <a:bodyPr/>
                    <a:p>
                      <a:pPr indent="0" algn="ctr">
                        <a:buNone/>
                      </a:pPr>
                      <a:r>
                        <a:rPr lang="en-US" sz="2400" b="0">
                          <a:solidFill>
                            <a:schemeClr val="tx1"/>
                          </a:solidFill>
                          <a:latin typeface="宋体" panose="02010600030101010101" pitchFamily="2" charset="-122"/>
                          <a:ea typeface="宋体" panose="02010600030101010101" pitchFamily="2" charset="-122"/>
                          <a:cs typeface="宋体" panose="02010600030101010101" pitchFamily="2" charset="-122"/>
                        </a:rPr>
                        <a:t>60</a:t>
                      </a:r>
                      <a:endParaRPr lang="en-US" altLang="en-US" sz="2400" b="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0">
                          <a:solidFill>
                            <a:srgbClr val="FF0000"/>
                          </a:solidFill>
                          <a:latin typeface="宋体" panose="02010600030101010101" pitchFamily="2" charset="-122"/>
                          <a:ea typeface="宋体" panose="02010600030101010101" pitchFamily="2" charset="-122"/>
                          <a:cs typeface="宋体" panose="02010600030101010101" pitchFamily="2" charset="-122"/>
                        </a:rPr>
                        <a:t>100</a:t>
                      </a:r>
                      <a:endParaRPr lang="en-US" altLang="en-US" sz="2400" b="0">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3550" y="-58843"/>
            <a:ext cx="10972800" cy="1143000"/>
          </a:xfrm>
        </p:spPr>
        <p:txBody>
          <a:bodyPr/>
          <a:lstStyle/>
          <a:p>
            <a:pPr algn="l"/>
            <a:r>
              <a:rPr lang="zh-CN" dirty="0" smtClean="0">
                <a:latin typeface="Times New Roman" panose="02020603050405020304" pitchFamily="18" charset="0"/>
                <a:cs typeface="Times New Roman" panose="02020603050405020304" pitchFamily="18" charset="0"/>
              </a:rPr>
              <a:t>装配式楼板</a:t>
            </a:r>
            <a:endParaRPr lang="en-US" altLang="zh-CN" dirty="0" smtClean="0">
              <a:latin typeface="Times New Roman" panose="02020603050405020304" pitchFamily="18" charset="0"/>
              <a:cs typeface="Times New Roman" panose="02020603050405020304" pitchFamily="18" charset="0"/>
            </a:endParaRPr>
          </a:p>
        </p:txBody>
      </p:sp>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fld>
            <a:endParaRPr lang="zh-CN" altLang="en-US"/>
          </a:p>
        </p:txBody>
      </p:sp>
      <p:sp>
        <p:nvSpPr>
          <p:cNvPr id="100" name="文本框 99"/>
          <p:cNvSpPr txBox="1"/>
          <p:nvPr/>
        </p:nvSpPr>
        <p:spPr>
          <a:xfrm>
            <a:off x="1334135" y="922020"/>
            <a:ext cx="8955405" cy="1814830"/>
          </a:xfrm>
          <a:prstGeom prst="rect">
            <a:avLst/>
          </a:prstGeom>
          <a:noFill/>
          <a:ln w="9525">
            <a:noFill/>
          </a:ln>
        </p:spPr>
        <p:txBody>
          <a:bodyPr wrap="square">
            <a:spAutoFit/>
          </a:bodyPr>
          <a:p>
            <a:pPr indent="304800"/>
            <a:r>
              <a:rPr lang="zh-CN" sz="2800" b="0">
                <a:latin typeface="Times New Roman" panose="02020603050405020304" pitchFamily="18" charset="0"/>
                <a:ea typeface="宋体" panose="02010600030101010101" pitchFamily="2" charset="-122"/>
              </a:rPr>
              <a:t>桁架钢筋的上弦筋直径应与叠合楼板跨度匹配，板跨不大于</a:t>
            </a:r>
            <a:r>
              <a:rPr lang="en-US" sz="2800" b="0">
                <a:latin typeface="Times New Roman" panose="02020603050405020304" pitchFamily="18" charset="0"/>
                <a:ea typeface="宋体" panose="02010600030101010101" pitchFamily="2" charset="-122"/>
              </a:rPr>
              <a:t>3.6m</a:t>
            </a:r>
            <a:r>
              <a:rPr lang="zh-CN" sz="2800" b="0">
                <a:latin typeface="Times New Roman" panose="02020603050405020304" pitchFamily="18" charset="0"/>
                <a:ea typeface="宋体" panose="02010600030101010101" pitchFamily="2" charset="-122"/>
              </a:rPr>
              <a:t>时上弦筋采用</a:t>
            </a:r>
            <a:r>
              <a:rPr lang="en-US" sz="2800" b="0">
                <a:latin typeface="Times New Roman" panose="02020603050405020304" pitchFamily="18" charset="0"/>
                <a:ea typeface="宋体" panose="02010600030101010101" pitchFamily="2" charset="-122"/>
              </a:rPr>
              <a:t>8</a:t>
            </a:r>
            <a:r>
              <a:rPr lang="zh-CN" sz="2800" b="0">
                <a:latin typeface="Times New Roman" panose="02020603050405020304" pitchFamily="18" charset="0"/>
                <a:ea typeface="宋体" panose="02010600030101010101" pitchFamily="2" charset="-122"/>
              </a:rPr>
              <a:t>，板跨大于</a:t>
            </a:r>
            <a:r>
              <a:rPr lang="en-US" sz="2800" b="0">
                <a:latin typeface="Times New Roman" panose="02020603050405020304" pitchFamily="18" charset="0"/>
                <a:ea typeface="宋体" panose="02010600030101010101" pitchFamily="2" charset="-122"/>
              </a:rPr>
              <a:t>3.6m</a:t>
            </a:r>
            <a:r>
              <a:rPr lang="zh-CN" sz="2800" b="0">
                <a:latin typeface="Times New Roman" panose="02020603050405020304" pitchFamily="18" charset="0"/>
                <a:ea typeface="宋体" panose="02010600030101010101" pitchFamily="2" charset="-122"/>
              </a:rPr>
              <a:t>时上弦筋采用</a:t>
            </a:r>
            <a:r>
              <a:rPr lang="en-US" sz="2800" b="0">
                <a:latin typeface="Times New Roman" panose="02020603050405020304" pitchFamily="18" charset="0"/>
                <a:ea typeface="宋体" panose="02010600030101010101" pitchFamily="2" charset="-122"/>
              </a:rPr>
              <a:t>10</a:t>
            </a:r>
            <a:r>
              <a:rPr lang="zh-CN" sz="2800" b="0">
                <a:ea typeface="宋体" panose="02010600030101010101" pitchFamily="2" charset="-122"/>
              </a:rPr>
              <a:t>，</a:t>
            </a:r>
            <a:r>
              <a:rPr lang="zh-CN" sz="2800" b="0">
                <a:latin typeface="Times New Roman" panose="02020603050405020304" pitchFamily="18" charset="0"/>
                <a:ea typeface="宋体" panose="02010600030101010101" pitchFamily="2" charset="-122"/>
              </a:rPr>
              <a:t>桁架钢筋细部做法如</a:t>
            </a:r>
            <a:r>
              <a:rPr lang="zh-CN" sz="2800" b="0">
                <a:latin typeface="Times New Roman" panose="02020603050405020304" pitchFamily="18" charset="0"/>
                <a:ea typeface="宋体" panose="02010600030101010101" pitchFamily="2" charset="-122"/>
              </a:rPr>
              <a:t>下图。桁架钢筋高度应与叠合楼板厚度匹配。</a:t>
            </a:r>
            <a:endParaRPr lang="zh-CN" altLang="en-US" sz="2800"/>
          </a:p>
        </p:txBody>
      </p:sp>
      <p:pic>
        <p:nvPicPr>
          <p:cNvPr id="40" name="图片 40"/>
          <p:cNvPicPr>
            <a:picLocks noChangeAspect="1" noChangeArrowheads="1"/>
          </p:cNvPicPr>
          <p:nvPr/>
        </p:nvPicPr>
        <p:blipFill>
          <a:blip r:embed="rId1" cstate="print">
            <a:extLst>
              <a:ext uri="{28A0092B-C50C-407E-A947-70E740481C1C}">
                <a14:useLocalDpi xmlns:a14="http://schemas.microsoft.com/office/drawing/2010/main" val="0"/>
              </a:ext>
            </a:extLst>
          </a:blip>
          <a:srcRect l="25031" t="33102" r="34776" b="13331"/>
          <a:stretch>
            <a:fillRect/>
          </a:stretch>
        </p:blipFill>
        <p:spPr>
          <a:xfrm>
            <a:off x="2439035" y="2821305"/>
            <a:ext cx="6473825" cy="3450590"/>
          </a:xfrm>
          <a:prstGeom prst="rect">
            <a:avLst/>
          </a:prstGeom>
          <a:noFill/>
          <a:ln>
            <a:noFill/>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81743" y="0"/>
            <a:ext cx="10972800" cy="1143000"/>
          </a:xfrm>
        </p:spPr>
        <p:txBody>
          <a:bodyPr/>
          <a:lstStyle/>
          <a:p>
            <a:r>
              <a:rPr lang="zh-CN" altLang="en-US" dirty="0" smtClean="0"/>
              <a:t>叠合板整体式接缝连接构造</a:t>
            </a:r>
            <a:endParaRPr lang="zh-CN" altLang="en-US" dirty="0"/>
          </a:p>
        </p:txBody>
      </p:sp>
      <p:sp>
        <p:nvSpPr>
          <p:cNvPr id="4" name="灯片编号占位符 3"/>
          <p:cNvSpPr>
            <a:spLocks noGrp="1"/>
          </p:cNvSpPr>
          <p:nvPr>
            <p:ph type="sldNum" sz="quarter" idx="12"/>
          </p:nvPr>
        </p:nvSpPr>
        <p:spPr>
          <a:xfrm>
            <a:off x="8737600" y="6356353"/>
            <a:ext cx="2844800" cy="366183"/>
          </a:xfrm>
          <a:prstGeom prst="rect">
            <a:avLst/>
          </a:prstGeom>
        </p:spPr>
        <p:txBody>
          <a:bodyPr/>
          <a:lstStyle/>
          <a:p>
            <a:pPr>
              <a:defRPr/>
            </a:pPr>
            <a:fld id="{A46037C8-5B0A-4AE1-9877-D75452A8BEB9}" type="slidenum">
              <a:rPr lang="zh-CN" altLang="en-US" smtClean="0"/>
            </a:fld>
            <a:endParaRPr lang="zh-CN" altLang="en-US"/>
          </a:p>
        </p:txBody>
      </p:sp>
      <p:pic>
        <p:nvPicPr>
          <p:cNvPr id="1027" name="Picture 3"/>
          <p:cNvPicPr>
            <a:picLocks noChangeAspect="1" noChangeArrowheads="1"/>
          </p:cNvPicPr>
          <p:nvPr>
            <p:custDataLst>
              <p:tags r:id="rId1"/>
            </p:custDataLst>
          </p:nvPr>
        </p:nvPicPr>
        <p:blipFill>
          <a:blip r:embed="rId2" cstate="print"/>
          <a:srcRect/>
          <a:stretch>
            <a:fillRect/>
          </a:stretch>
        </p:blipFill>
        <p:spPr bwMode="auto">
          <a:xfrm>
            <a:off x="3097797" y="799162"/>
            <a:ext cx="5141082" cy="2587793"/>
          </a:xfrm>
          <a:prstGeom prst="rect">
            <a:avLst/>
          </a:prstGeom>
          <a:noFill/>
          <a:ln w="9525">
            <a:noFill/>
            <a:miter lim="800000"/>
            <a:headEnd/>
            <a:tailEnd/>
          </a:ln>
        </p:spPr>
      </p:pic>
      <p:pic>
        <p:nvPicPr>
          <p:cNvPr id="6" name="图片 5"/>
          <p:cNvPicPr>
            <a:picLocks noChangeAspect="1"/>
          </p:cNvPicPr>
          <p:nvPr/>
        </p:nvPicPr>
        <p:blipFill>
          <a:blip r:embed="rId3"/>
          <a:stretch>
            <a:fillRect/>
          </a:stretch>
        </p:blipFill>
        <p:spPr>
          <a:xfrm>
            <a:off x="1858645" y="3387090"/>
            <a:ext cx="7339965" cy="257175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5642" y="0"/>
            <a:ext cx="10972800" cy="930442"/>
          </a:xfrm>
        </p:spPr>
        <p:txBody>
          <a:bodyPr/>
          <a:lstStyle/>
          <a:p>
            <a:r>
              <a:rPr lang="zh-CN" altLang="zh-CN" dirty="0"/>
              <a:t>叠合</a:t>
            </a:r>
            <a:r>
              <a:rPr lang="zh-CN" altLang="zh-CN" dirty="0" smtClean="0"/>
              <a:t>板</a:t>
            </a:r>
            <a:r>
              <a:rPr lang="zh-CN" altLang="en-US" dirty="0" smtClean="0"/>
              <a:t>在支座处连接构造</a:t>
            </a:r>
            <a:endParaRPr lang="zh-CN" altLang="en-US" dirty="0"/>
          </a:p>
        </p:txBody>
      </p:sp>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fld>
            <a:endParaRPr lang="zh-CN" altLang="en-US"/>
          </a:p>
        </p:txBody>
      </p:sp>
      <p:pic>
        <p:nvPicPr>
          <p:cNvPr id="2050" name="Picture 2"/>
          <p:cNvPicPr>
            <a:picLocks noChangeAspect="1" noChangeArrowheads="1"/>
          </p:cNvPicPr>
          <p:nvPr/>
        </p:nvPicPr>
        <p:blipFill>
          <a:blip r:embed="rId1" cstate="print"/>
          <a:srcRect/>
          <a:stretch>
            <a:fillRect/>
          </a:stretch>
        </p:blipFill>
        <p:spPr bwMode="auto">
          <a:xfrm>
            <a:off x="1253124" y="1663652"/>
            <a:ext cx="4008020" cy="2745708"/>
          </a:xfrm>
          <a:prstGeom prst="rect">
            <a:avLst/>
          </a:prstGeom>
          <a:noFill/>
          <a:ln w="9525">
            <a:noFill/>
            <a:miter lim="800000"/>
            <a:headEnd/>
            <a:tailEnd/>
          </a:ln>
        </p:spPr>
      </p:pic>
      <p:pic>
        <p:nvPicPr>
          <p:cNvPr id="2052" name="Picture 4"/>
          <p:cNvPicPr>
            <a:picLocks noChangeAspect="1" noChangeArrowheads="1"/>
          </p:cNvPicPr>
          <p:nvPr/>
        </p:nvPicPr>
        <p:blipFill>
          <a:blip r:embed="rId2" cstate="print"/>
          <a:srcRect r="-796" b="53112"/>
          <a:stretch>
            <a:fillRect/>
          </a:stretch>
        </p:blipFill>
        <p:spPr bwMode="auto">
          <a:xfrm>
            <a:off x="5990590" y="1859280"/>
            <a:ext cx="4666615" cy="235394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5642" y="0"/>
            <a:ext cx="10972800" cy="930442"/>
          </a:xfrm>
        </p:spPr>
        <p:txBody>
          <a:bodyPr/>
          <a:lstStyle/>
          <a:p>
            <a:r>
              <a:rPr lang="zh-CN" altLang="zh-CN" dirty="0"/>
              <a:t>叠合</a:t>
            </a:r>
            <a:r>
              <a:rPr lang="zh-CN" altLang="zh-CN" dirty="0" smtClean="0"/>
              <a:t>板</a:t>
            </a:r>
            <a:r>
              <a:rPr lang="zh-CN" altLang="en-US" dirty="0" smtClean="0"/>
              <a:t>在支座处连接构造</a:t>
            </a:r>
            <a:endParaRPr lang="zh-CN" altLang="en-US" dirty="0"/>
          </a:p>
        </p:txBody>
      </p:sp>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fld>
            <a:endParaRPr lang="zh-CN" altLang="en-US"/>
          </a:p>
        </p:txBody>
      </p:sp>
      <p:pic>
        <p:nvPicPr>
          <p:cNvPr id="2051" name="Picture 3"/>
          <p:cNvPicPr>
            <a:picLocks noChangeAspect="1" noChangeArrowheads="1"/>
          </p:cNvPicPr>
          <p:nvPr/>
        </p:nvPicPr>
        <p:blipFill>
          <a:blip r:embed="rId1" cstate="print"/>
          <a:srcRect/>
          <a:stretch>
            <a:fillRect/>
          </a:stretch>
        </p:blipFill>
        <p:spPr bwMode="auto">
          <a:xfrm>
            <a:off x="625775" y="776157"/>
            <a:ext cx="3933560" cy="2902366"/>
          </a:xfrm>
          <a:prstGeom prst="rect">
            <a:avLst/>
          </a:prstGeom>
          <a:noFill/>
          <a:ln w="9525">
            <a:noFill/>
            <a:miter lim="800000"/>
            <a:headEnd/>
            <a:tailEnd/>
          </a:ln>
        </p:spPr>
      </p:pic>
      <p:pic>
        <p:nvPicPr>
          <p:cNvPr id="2052" name="Picture 4"/>
          <p:cNvPicPr>
            <a:picLocks noChangeAspect="1" noChangeArrowheads="1"/>
          </p:cNvPicPr>
          <p:nvPr/>
        </p:nvPicPr>
        <p:blipFill>
          <a:blip r:embed="rId2" cstate="print"/>
          <a:srcRect t="46167" r="178"/>
          <a:stretch>
            <a:fillRect/>
          </a:stretch>
        </p:blipFill>
        <p:spPr bwMode="auto">
          <a:xfrm>
            <a:off x="340360" y="3805555"/>
            <a:ext cx="4621530" cy="2702560"/>
          </a:xfrm>
          <a:prstGeom prst="rect">
            <a:avLst/>
          </a:prstGeom>
          <a:noFill/>
          <a:ln w="9525">
            <a:noFill/>
            <a:miter lim="800000"/>
            <a:headEnd/>
            <a:tailEnd/>
          </a:ln>
        </p:spPr>
      </p:pic>
      <p:sp>
        <p:nvSpPr>
          <p:cNvPr id="3" name="文本框 2"/>
          <p:cNvSpPr txBox="1"/>
          <p:nvPr/>
        </p:nvSpPr>
        <p:spPr>
          <a:xfrm>
            <a:off x="5253990" y="930275"/>
            <a:ext cx="6819265" cy="4523105"/>
          </a:xfrm>
          <a:prstGeom prst="rect">
            <a:avLst/>
          </a:prstGeom>
          <a:noFill/>
        </p:spPr>
        <p:txBody>
          <a:bodyPr wrap="square" rtlCol="0" anchor="t">
            <a:spAutoFit/>
          </a:bodyPr>
          <a:p>
            <a:pPr>
              <a:lnSpc>
                <a:spcPct val="150000"/>
              </a:lnSpc>
            </a:pPr>
            <a:r>
              <a:rPr lang="zh-CN" altLang="en-US" sz="1600">
                <a:latin typeface="微软雅黑" panose="020B0503020204020204" charset="-122"/>
                <a:ea typeface="微软雅黑" panose="020B0503020204020204" charset="-122"/>
                <a:cs typeface="微软雅黑" panose="020B0503020204020204" charset="-122"/>
                <a:sym typeface="+mn-ea"/>
              </a:rPr>
              <a:t>当桁架钢筋混凝土叠合板的</a:t>
            </a:r>
            <a:r>
              <a:rPr lang="zh-CN" altLang="en-US" sz="1600" b="1">
                <a:solidFill>
                  <a:srgbClr val="C00000"/>
                </a:solidFill>
                <a:latin typeface="微软雅黑" panose="020B0503020204020204" charset="-122"/>
                <a:ea typeface="微软雅黑" panose="020B0503020204020204" charset="-122"/>
                <a:cs typeface="微软雅黑" panose="020B0503020204020204" charset="-122"/>
                <a:sym typeface="+mn-ea"/>
              </a:rPr>
              <a:t>后浇混凝土叠合层厚度不小于100mm且不小于预制板厚度的1.5倍时，</a:t>
            </a:r>
            <a:r>
              <a:rPr lang="zh-CN" altLang="en-US" sz="1600">
                <a:latin typeface="微软雅黑" panose="020B0503020204020204" charset="-122"/>
                <a:ea typeface="微软雅黑" panose="020B0503020204020204" charset="-122"/>
                <a:cs typeface="微软雅黑" panose="020B0503020204020204" charset="-122"/>
                <a:sym typeface="+mn-ea"/>
              </a:rPr>
              <a:t>支承端预制板内纵向受力钢筋可采用</a:t>
            </a:r>
            <a:r>
              <a:rPr lang="zh-CN" altLang="en-US" sz="1600">
                <a:highlight>
                  <a:srgbClr val="FF00FF"/>
                </a:highlight>
                <a:latin typeface="微软雅黑" panose="020B0503020204020204" charset="-122"/>
                <a:ea typeface="微软雅黑" panose="020B0503020204020204" charset="-122"/>
                <a:cs typeface="微软雅黑" panose="020B0503020204020204" charset="-122"/>
                <a:sym typeface="+mn-ea"/>
              </a:rPr>
              <a:t>间接搭接</a:t>
            </a:r>
            <a:r>
              <a:rPr lang="zh-CN" altLang="en-US" sz="1600">
                <a:latin typeface="微软雅黑" panose="020B0503020204020204" charset="-122"/>
                <a:ea typeface="微软雅黑" panose="020B0503020204020204" charset="-122"/>
                <a:cs typeface="微软雅黑" panose="020B0503020204020204" charset="-122"/>
                <a:sym typeface="+mn-ea"/>
              </a:rPr>
              <a:t>方式锚入支承梁或墙的后浇混凝土中(图5.5.3)，并应符合下列规定：</a:t>
            </a:r>
            <a:endParaRPr lang="zh-CN" altLang="en-US" sz="1600">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sz="1600">
                <a:latin typeface="微软雅黑" panose="020B0503020204020204" charset="-122"/>
                <a:ea typeface="微软雅黑" panose="020B0503020204020204" charset="-122"/>
                <a:cs typeface="微软雅黑" panose="020B0503020204020204" charset="-122"/>
                <a:sym typeface="+mn-ea"/>
              </a:rPr>
              <a:t>    1）</a:t>
            </a:r>
            <a:r>
              <a:rPr lang="zh-CN" altLang="en-US" sz="1600" b="1">
                <a:solidFill>
                  <a:srgbClr val="C00000"/>
                </a:solidFill>
                <a:latin typeface="微软雅黑" panose="020B0503020204020204" charset="-122"/>
                <a:ea typeface="微软雅黑" panose="020B0503020204020204" charset="-122"/>
                <a:cs typeface="微软雅黑" panose="020B0503020204020204" charset="-122"/>
                <a:sym typeface="+mn-ea"/>
              </a:rPr>
              <a:t>附加钢筋</a:t>
            </a:r>
            <a:r>
              <a:rPr lang="zh-CN" altLang="en-US" sz="1600">
                <a:latin typeface="微软雅黑" panose="020B0503020204020204" charset="-122"/>
                <a:ea typeface="微软雅黑" panose="020B0503020204020204" charset="-122"/>
                <a:cs typeface="微软雅黑" panose="020B0503020204020204" charset="-122"/>
                <a:sym typeface="+mn-ea"/>
              </a:rPr>
              <a:t>的面积应通过计算确定，且</a:t>
            </a:r>
            <a:r>
              <a:rPr lang="zh-CN" altLang="en-US" sz="1600" b="1">
                <a:solidFill>
                  <a:srgbClr val="C00000"/>
                </a:solidFill>
                <a:latin typeface="微软雅黑" panose="020B0503020204020204" charset="-122"/>
                <a:ea typeface="微软雅黑" panose="020B0503020204020204" charset="-122"/>
                <a:cs typeface="微软雅黑" panose="020B0503020204020204" charset="-122"/>
                <a:sym typeface="+mn-ea"/>
              </a:rPr>
              <a:t>不应少于</a:t>
            </a:r>
            <a:r>
              <a:rPr lang="zh-CN" altLang="en-US" sz="1600">
                <a:latin typeface="微软雅黑" panose="020B0503020204020204" charset="-122"/>
                <a:ea typeface="微软雅黑" panose="020B0503020204020204" charset="-122"/>
                <a:cs typeface="微软雅黑" panose="020B0503020204020204" charset="-122"/>
                <a:sym typeface="+mn-ea"/>
              </a:rPr>
              <a:t>受力方向跨中板底</a:t>
            </a:r>
            <a:r>
              <a:rPr lang="zh-CN" altLang="en-US" sz="1600" b="1">
                <a:solidFill>
                  <a:srgbClr val="C00000"/>
                </a:solidFill>
                <a:latin typeface="微软雅黑" panose="020B0503020204020204" charset="-122"/>
                <a:ea typeface="微软雅黑" panose="020B0503020204020204" charset="-122"/>
                <a:cs typeface="微软雅黑" panose="020B0503020204020204" charset="-122"/>
                <a:sym typeface="+mn-ea"/>
              </a:rPr>
              <a:t>钢筋面积的1/3</a:t>
            </a:r>
            <a:r>
              <a:rPr lang="zh-CN" altLang="en-US" sz="1600">
                <a:latin typeface="微软雅黑" panose="020B0503020204020204" charset="-122"/>
                <a:ea typeface="微软雅黑" panose="020B0503020204020204" charset="-122"/>
                <a:cs typeface="微软雅黑" panose="020B0503020204020204" charset="-122"/>
                <a:sym typeface="+mn-ea"/>
              </a:rPr>
              <a:t>；</a:t>
            </a:r>
            <a:endParaRPr lang="zh-CN" altLang="en-US" sz="1600">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sz="1600">
                <a:latin typeface="微软雅黑" panose="020B0503020204020204" charset="-122"/>
                <a:ea typeface="微软雅黑" panose="020B0503020204020204" charset="-122"/>
                <a:cs typeface="微软雅黑" panose="020B0503020204020204" charset="-122"/>
                <a:sym typeface="+mn-ea"/>
              </a:rPr>
              <a:t>    2）附加钢筋直径不宜小于</a:t>
            </a:r>
            <a:r>
              <a:rPr lang="zh-CN" altLang="en-US" sz="1600" b="1">
                <a:solidFill>
                  <a:srgbClr val="C00000"/>
                </a:solidFill>
                <a:latin typeface="微软雅黑" panose="020B0503020204020204" charset="-122"/>
                <a:ea typeface="微软雅黑" panose="020B0503020204020204" charset="-122"/>
                <a:cs typeface="微软雅黑" panose="020B0503020204020204" charset="-122"/>
                <a:sym typeface="+mn-ea"/>
              </a:rPr>
              <a:t>8</a:t>
            </a:r>
            <a:r>
              <a:rPr lang="zh-CN" altLang="en-US" sz="1600">
                <a:latin typeface="微软雅黑" panose="020B0503020204020204" charset="-122"/>
                <a:ea typeface="微软雅黑" panose="020B0503020204020204" charset="-122"/>
                <a:cs typeface="微软雅黑" panose="020B0503020204020204" charset="-122"/>
                <a:sym typeface="+mn-ea"/>
              </a:rPr>
              <a:t>mm，间距不宜大于</a:t>
            </a:r>
            <a:r>
              <a:rPr lang="zh-CN" altLang="en-US" sz="1600" b="1">
                <a:solidFill>
                  <a:srgbClr val="C00000"/>
                </a:solidFill>
                <a:latin typeface="微软雅黑" panose="020B0503020204020204" charset="-122"/>
                <a:ea typeface="微软雅黑" panose="020B0503020204020204" charset="-122"/>
                <a:cs typeface="微软雅黑" panose="020B0503020204020204" charset="-122"/>
                <a:sym typeface="+mn-ea"/>
              </a:rPr>
              <a:t>250</a:t>
            </a:r>
            <a:r>
              <a:rPr lang="zh-CN" altLang="en-US" sz="1600">
                <a:latin typeface="微软雅黑" panose="020B0503020204020204" charset="-122"/>
                <a:ea typeface="微软雅黑" panose="020B0503020204020204" charset="-122"/>
                <a:cs typeface="微软雅黑" panose="020B0503020204020204" charset="-122"/>
                <a:sym typeface="+mn-ea"/>
              </a:rPr>
              <a:t>mm；</a:t>
            </a:r>
            <a:endParaRPr lang="zh-CN" altLang="en-US" sz="1600">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sz="1600">
                <a:latin typeface="微软雅黑" panose="020B0503020204020204" charset="-122"/>
                <a:ea typeface="微软雅黑" panose="020B0503020204020204" charset="-122"/>
                <a:cs typeface="微软雅黑" panose="020B0503020204020204" charset="-122"/>
                <a:sym typeface="+mn-ea"/>
              </a:rPr>
              <a:t>    3）当附加钢筋为构造钢筋时，伸入楼板的长度不应小于与板底钢筋的受压搭接长度，伸入支座的长度不应小于</a:t>
            </a:r>
            <a:r>
              <a:rPr lang="zh-CN" altLang="en-US" sz="1600" b="1">
                <a:solidFill>
                  <a:srgbClr val="C00000"/>
                </a:solidFill>
                <a:latin typeface="微软雅黑" panose="020B0503020204020204" charset="-122"/>
                <a:ea typeface="微软雅黑" panose="020B0503020204020204" charset="-122"/>
                <a:cs typeface="微软雅黑" panose="020B0503020204020204" charset="-122"/>
                <a:sym typeface="+mn-ea"/>
              </a:rPr>
              <a:t>15d</a:t>
            </a:r>
            <a:r>
              <a:rPr lang="zh-CN" altLang="en-US" sz="1600">
                <a:latin typeface="微软雅黑" panose="020B0503020204020204" charset="-122"/>
                <a:ea typeface="微软雅黑" panose="020B0503020204020204" charset="-122"/>
                <a:cs typeface="微软雅黑" panose="020B0503020204020204" charset="-122"/>
                <a:sym typeface="+mn-ea"/>
              </a:rPr>
              <a:t>(d为附加钢筋直径)且宜伸过支座中心线；当附加钢筋承受</a:t>
            </a:r>
            <a:r>
              <a:rPr lang="zh-CN" altLang="en-US" sz="1600" b="1">
                <a:solidFill>
                  <a:srgbClr val="C00000"/>
                </a:solidFill>
                <a:latin typeface="微软雅黑" panose="020B0503020204020204" charset="-122"/>
                <a:ea typeface="微软雅黑" panose="020B0503020204020204" charset="-122"/>
                <a:cs typeface="微软雅黑" panose="020B0503020204020204" charset="-122"/>
                <a:sym typeface="+mn-ea"/>
              </a:rPr>
              <a:t>拉力</a:t>
            </a:r>
            <a:r>
              <a:rPr lang="zh-CN" altLang="en-US" sz="1600">
                <a:latin typeface="微软雅黑" panose="020B0503020204020204" charset="-122"/>
                <a:ea typeface="微软雅黑" panose="020B0503020204020204" charset="-122"/>
                <a:cs typeface="微软雅黑" panose="020B0503020204020204" charset="-122"/>
                <a:sym typeface="+mn-ea"/>
              </a:rPr>
              <a:t>时，伸入楼板的长度不应小于与板底钢筋的</a:t>
            </a:r>
            <a:r>
              <a:rPr lang="zh-CN" altLang="en-US" sz="1600" b="1">
                <a:solidFill>
                  <a:srgbClr val="C00000"/>
                </a:solidFill>
                <a:latin typeface="微软雅黑" panose="020B0503020204020204" charset="-122"/>
                <a:ea typeface="微软雅黑" panose="020B0503020204020204" charset="-122"/>
                <a:cs typeface="微软雅黑" panose="020B0503020204020204" charset="-122"/>
                <a:sym typeface="+mn-ea"/>
              </a:rPr>
              <a:t>受拉搭接长度</a:t>
            </a:r>
            <a:r>
              <a:rPr lang="zh-CN" altLang="en-US" sz="1600">
                <a:latin typeface="微软雅黑" panose="020B0503020204020204" charset="-122"/>
                <a:ea typeface="微软雅黑" panose="020B0503020204020204" charset="-122"/>
                <a:cs typeface="微软雅黑" panose="020B0503020204020204" charset="-122"/>
                <a:sym typeface="+mn-ea"/>
              </a:rPr>
              <a:t>，伸入支座的长度不应小于</a:t>
            </a:r>
            <a:r>
              <a:rPr lang="zh-CN" altLang="en-US" sz="1600" b="1">
                <a:solidFill>
                  <a:srgbClr val="C00000"/>
                </a:solidFill>
                <a:latin typeface="微软雅黑" panose="020B0503020204020204" charset="-122"/>
                <a:ea typeface="微软雅黑" panose="020B0503020204020204" charset="-122"/>
                <a:cs typeface="微软雅黑" panose="020B0503020204020204" charset="-122"/>
                <a:sym typeface="+mn-ea"/>
              </a:rPr>
              <a:t>受拉钢筋锚固长度</a:t>
            </a:r>
            <a:r>
              <a:rPr lang="zh-CN" altLang="en-US" sz="1600">
                <a:latin typeface="微软雅黑" panose="020B0503020204020204" charset="-122"/>
                <a:ea typeface="微软雅黑" panose="020B0503020204020204" charset="-122"/>
                <a:cs typeface="微软雅黑" panose="020B0503020204020204" charset="-122"/>
                <a:sym typeface="+mn-ea"/>
              </a:rPr>
              <a:t>；</a:t>
            </a:r>
            <a:endParaRPr lang="zh-CN" altLang="en-US" sz="1600">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sz="1600">
                <a:latin typeface="微软雅黑" panose="020B0503020204020204" charset="-122"/>
                <a:ea typeface="微软雅黑" panose="020B0503020204020204" charset="-122"/>
                <a:cs typeface="微软雅黑" panose="020B0503020204020204" charset="-122"/>
                <a:sym typeface="+mn-ea"/>
              </a:rPr>
              <a:t>    4） 垂直于附加钢筋的方向应布置横向分布钢筋，在搭接范围内不宜少于</a:t>
            </a:r>
            <a:r>
              <a:rPr lang="zh-CN" altLang="en-US" sz="1600" b="1">
                <a:solidFill>
                  <a:srgbClr val="C00000"/>
                </a:solidFill>
                <a:latin typeface="微软雅黑" panose="020B0503020204020204" charset="-122"/>
                <a:ea typeface="微软雅黑" panose="020B0503020204020204" charset="-122"/>
                <a:cs typeface="微软雅黑" panose="020B0503020204020204" charset="-122"/>
                <a:sym typeface="+mn-ea"/>
              </a:rPr>
              <a:t>3</a:t>
            </a:r>
            <a:r>
              <a:rPr lang="zh-CN" altLang="en-US" sz="1600">
                <a:latin typeface="微软雅黑" panose="020B0503020204020204" charset="-122"/>
                <a:ea typeface="微软雅黑" panose="020B0503020204020204" charset="-122"/>
                <a:cs typeface="微软雅黑" panose="020B0503020204020204" charset="-122"/>
                <a:sym typeface="+mn-ea"/>
              </a:rPr>
              <a:t>根，且钢筋直径不宜小于</a:t>
            </a:r>
            <a:r>
              <a:rPr lang="zh-CN" altLang="en-US" sz="1600" b="1">
                <a:solidFill>
                  <a:srgbClr val="C00000"/>
                </a:solidFill>
                <a:latin typeface="微软雅黑" panose="020B0503020204020204" charset="-122"/>
                <a:ea typeface="微软雅黑" panose="020B0503020204020204" charset="-122"/>
                <a:cs typeface="微软雅黑" panose="020B0503020204020204" charset="-122"/>
                <a:sym typeface="+mn-ea"/>
              </a:rPr>
              <a:t>6</a:t>
            </a:r>
            <a:r>
              <a:rPr lang="zh-CN" altLang="en-US" sz="1600">
                <a:latin typeface="微软雅黑" panose="020B0503020204020204" charset="-122"/>
                <a:ea typeface="微软雅黑" panose="020B0503020204020204" charset="-122"/>
                <a:cs typeface="微软雅黑" panose="020B0503020204020204" charset="-122"/>
                <a:sym typeface="+mn-ea"/>
              </a:rPr>
              <a:t>mm，间距不宜大于</a:t>
            </a:r>
            <a:r>
              <a:rPr lang="zh-CN" altLang="en-US" sz="1600" b="1">
                <a:solidFill>
                  <a:srgbClr val="C00000"/>
                </a:solidFill>
                <a:latin typeface="微软雅黑" panose="020B0503020204020204" charset="-122"/>
                <a:ea typeface="微软雅黑" panose="020B0503020204020204" charset="-122"/>
                <a:cs typeface="微软雅黑" panose="020B0503020204020204" charset="-122"/>
                <a:sym typeface="+mn-ea"/>
              </a:rPr>
              <a:t>250</a:t>
            </a:r>
            <a:r>
              <a:rPr lang="zh-CN" altLang="en-US" sz="1600">
                <a:latin typeface="微软雅黑" panose="020B0503020204020204" charset="-122"/>
                <a:ea typeface="微软雅黑" panose="020B0503020204020204" charset="-122"/>
                <a:cs typeface="微软雅黑" panose="020B0503020204020204" charset="-122"/>
                <a:sym typeface="+mn-ea"/>
              </a:rPr>
              <a:t>mm。</a:t>
            </a:r>
            <a:endParaRPr lang="zh-CN" altLang="en-US" sz="160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85090" y="274532"/>
            <a:ext cx="10972800" cy="1143000"/>
          </a:xfrm>
        </p:spPr>
        <p:txBody>
          <a:bodyPr/>
          <a:lstStyle/>
          <a:p>
            <a:r>
              <a:rPr sz="4800" dirty="0" smtClean="0">
                <a:effectLst>
                  <a:outerShdw blurRad="38100" dist="38100" dir="2700000" algn="tl">
                    <a:srgbClr val="000000">
                      <a:alpha val="43137"/>
                    </a:srgbClr>
                  </a:outerShdw>
                </a:effectLst>
                <a:latin typeface="黑体" panose="02010609060101010101" pitchFamily="2" charset="-122"/>
                <a:ea typeface="黑体" panose="02010609060101010101" pitchFamily="2" charset="-122"/>
              </a:rPr>
              <a:t>装配式混凝土结构</a:t>
            </a:r>
            <a:r>
              <a:rPr lang="zh-CN" sz="4800" dirty="0" smtClean="0">
                <a:effectLst>
                  <a:outerShdw blurRad="38100" dist="38100" dir="2700000" algn="tl">
                    <a:srgbClr val="000000">
                      <a:alpha val="43137"/>
                    </a:srgbClr>
                  </a:outerShdw>
                </a:effectLst>
                <a:latin typeface="黑体" panose="02010609060101010101" pitchFamily="2" charset="-122"/>
                <a:ea typeface="黑体" panose="02010609060101010101" pitchFamily="2" charset="-122"/>
              </a:rPr>
              <a:t>设计</a:t>
            </a:r>
            <a:endParaRPr lang="zh-CN" sz="4800" dirty="0" smtClean="0">
              <a:effectLst>
                <a:outerShdw blurRad="38100" dist="38100" dir="2700000" algn="tl">
                  <a:srgbClr val="000000">
                    <a:alpha val="43137"/>
                  </a:srgbClr>
                </a:outerShdw>
              </a:effectLst>
              <a:latin typeface="黑体" panose="02010609060101010101" pitchFamily="2" charset="-122"/>
              <a:ea typeface="黑体" panose="02010609060101010101" pitchFamily="2" charset="-122"/>
            </a:endParaRPr>
          </a:p>
        </p:txBody>
      </p:sp>
      <p:sp>
        <p:nvSpPr>
          <p:cNvPr id="4" name="灯片编号占位符 3"/>
          <p:cNvSpPr>
            <a:spLocks noGrp="1"/>
          </p:cNvSpPr>
          <p:nvPr>
            <p:ph type="sldNum" sz="quarter" idx="12"/>
          </p:nvPr>
        </p:nvSpPr>
        <p:spPr>
          <a:xfrm>
            <a:off x="8763635" y="6383664"/>
            <a:ext cx="2844800" cy="366183"/>
          </a:xfrm>
        </p:spPr>
        <p:txBody>
          <a:bodyPr/>
          <a:lstStyle/>
          <a:p>
            <a:pPr>
              <a:defRPr/>
            </a:pPr>
            <a:fld id="{A46037C8-5B0A-4AE1-9877-D75452A8BEB9}" type="slidenum">
              <a:rPr lang="zh-CN" altLang="en-US" smtClean="0"/>
            </a:fld>
            <a:endParaRPr lang="zh-CN" altLang="en-US"/>
          </a:p>
        </p:txBody>
      </p:sp>
      <p:cxnSp>
        <p:nvCxnSpPr>
          <p:cNvPr id="11" name="直接连接符 10"/>
          <p:cNvCxnSpPr/>
          <p:nvPr>
            <p:custDataLst>
              <p:tags r:id="rId1"/>
            </p:custDataLst>
          </p:nvPr>
        </p:nvCxnSpPr>
        <p:spPr>
          <a:xfrm>
            <a:off x="2980218" y="1417254"/>
            <a:ext cx="0" cy="5517773"/>
          </a:xfrm>
          <a:prstGeom prst="line">
            <a:avLst/>
          </a:prstGeom>
          <a:noFill/>
          <a:ln w="25400" cap="flat" cmpd="sng" algn="ctr">
            <a:solidFill>
              <a:sysClr val="window" lastClr="FFFFFF">
                <a:lumMod val="75000"/>
              </a:sysClr>
            </a:solidFill>
            <a:prstDash val="solid"/>
            <a:miter lim="800000"/>
          </a:ln>
          <a:effectLst>
            <a:outerShdw blurRad="177800" dist="12700" algn="l" rotWithShape="0">
              <a:prstClr val="black">
                <a:alpha val="40000"/>
              </a:prstClr>
            </a:outerShdw>
          </a:effectLst>
        </p:spPr>
      </p:cxnSp>
      <p:sp>
        <p:nvSpPr>
          <p:cNvPr id="9" name="矩形 8"/>
          <p:cNvSpPr/>
          <p:nvPr>
            <p:custDataLst>
              <p:tags r:id="rId2"/>
            </p:custDataLst>
          </p:nvPr>
        </p:nvSpPr>
        <p:spPr>
          <a:xfrm>
            <a:off x="2980055" y="1772285"/>
            <a:ext cx="5198745" cy="796290"/>
          </a:xfrm>
          <a:prstGeom prst="rect">
            <a:avLst/>
          </a:prstGeom>
          <a:solidFill>
            <a:srgbClr val="47B6E7"/>
          </a:solidFill>
          <a:ln w="12700" cap="flat" cmpd="sng" algn="ctr">
            <a:noFill/>
            <a:prstDash val="solid"/>
            <a:miter lim="800000"/>
          </a:ln>
          <a:effectLst/>
        </p:spPr>
        <p:txBody>
          <a:bodyPr lIns="0" tIns="0" rIns="0" bIns="0" rtlCol="0" anchor="ctr">
            <a:normAutofit/>
          </a:bodyPr>
          <a:lstStyle/>
          <a:p>
            <a:pPr algn="ctr"/>
            <a:r>
              <a:rPr lang="zh-CN" altLang="zh-CN" sz="2800" dirty="0">
                <a:solidFill>
                  <a:sysClr val="window" lastClr="FFFFFF"/>
                </a:solidFill>
                <a:latin typeface="Arial" panose="020B0604020202020204" pitchFamily="34" charset="0"/>
                <a:ea typeface="黑体" panose="02010609060101010101" pitchFamily="2" charset="-122"/>
                <a:cs typeface="+mn-ea"/>
                <a:sym typeface="Arial" panose="020B0604020202020204" pitchFamily="34" charset="0"/>
              </a:rPr>
              <a:t>装配式设计基本</a:t>
            </a:r>
            <a:r>
              <a:rPr lang="zh-CN" altLang="zh-CN" sz="2800" dirty="0">
                <a:solidFill>
                  <a:sysClr val="window" lastClr="FFFFFF"/>
                </a:solidFill>
                <a:latin typeface="Arial" panose="020B0604020202020204" pitchFamily="34" charset="0"/>
                <a:ea typeface="黑体" panose="02010609060101010101" pitchFamily="2" charset="-122"/>
                <a:cs typeface="+mn-ea"/>
                <a:sym typeface="Arial" panose="020B0604020202020204" pitchFamily="34" charset="0"/>
              </a:rPr>
              <a:t>概念</a:t>
            </a:r>
            <a:endParaRPr lang="zh-CN" altLang="zh-CN" sz="2800" dirty="0">
              <a:solidFill>
                <a:sysClr val="window" lastClr="FFFFFF"/>
              </a:solidFill>
              <a:latin typeface="Arial" panose="020B0604020202020204" pitchFamily="34" charset="0"/>
              <a:ea typeface="黑体" panose="02010609060101010101" pitchFamily="2" charset="-122"/>
              <a:cs typeface="+mn-ea"/>
              <a:sym typeface="Arial" panose="020B0604020202020204" pitchFamily="34" charset="0"/>
            </a:endParaRPr>
          </a:p>
        </p:txBody>
      </p:sp>
      <p:sp>
        <p:nvSpPr>
          <p:cNvPr id="8" name="椭圆 7"/>
          <p:cNvSpPr/>
          <p:nvPr>
            <p:custDataLst>
              <p:tags r:id="rId3"/>
            </p:custDataLst>
          </p:nvPr>
        </p:nvSpPr>
        <p:spPr>
          <a:xfrm>
            <a:off x="2747551" y="2002325"/>
            <a:ext cx="464554" cy="464554"/>
          </a:xfrm>
          <a:prstGeom prst="ellipse">
            <a:avLst/>
          </a:prstGeom>
          <a:solidFill>
            <a:srgbClr val="47B6E7"/>
          </a:solidFill>
          <a:ln w="25400" cap="flat" cmpd="sng" algn="ctr">
            <a:solidFill>
              <a:sysClr val="window" lastClr="FFFFFF"/>
            </a:solidFill>
            <a:prstDash val="solid"/>
            <a:miter lim="800000"/>
          </a:ln>
          <a:effectLst>
            <a:outerShdw blurRad="63500" sx="102000" sy="102000" algn="ctr" rotWithShape="0">
              <a:prstClr val="black">
                <a:alpha val="40000"/>
              </a:prstClr>
            </a:outerShdw>
          </a:effectLst>
        </p:spPr>
        <p:txBody>
          <a:bodyPr lIns="0" tIns="0" rIns="0" bIns="0" rtlCol="0" anchor="ctr">
            <a:normAutofit/>
          </a:bodyPr>
          <a:lstStyle/>
          <a:p>
            <a:pPr algn="ctr"/>
            <a:r>
              <a:rPr lang="en-US" altLang="zh-CN">
                <a:solidFill>
                  <a:sysClr val="window" lastClr="FFFFFF"/>
                </a:solidFill>
                <a:sym typeface="Arial" panose="020B0604020202020204" pitchFamily="34" charset="0"/>
              </a:rPr>
              <a:t>01</a:t>
            </a:r>
            <a:endParaRPr lang="zh-CN" altLang="en-US">
              <a:solidFill>
                <a:sysClr val="window" lastClr="FFFFFF"/>
              </a:solidFill>
              <a:sym typeface="Arial" panose="020B0604020202020204" pitchFamily="34" charset="0"/>
            </a:endParaRPr>
          </a:p>
        </p:txBody>
      </p:sp>
      <p:sp>
        <p:nvSpPr>
          <p:cNvPr id="13" name="矩形 12"/>
          <p:cNvSpPr/>
          <p:nvPr>
            <p:custDataLst>
              <p:tags r:id="rId4"/>
            </p:custDataLst>
          </p:nvPr>
        </p:nvSpPr>
        <p:spPr>
          <a:xfrm>
            <a:off x="2972435" y="2784475"/>
            <a:ext cx="5198745" cy="796290"/>
          </a:xfrm>
          <a:prstGeom prst="rect">
            <a:avLst/>
          </a:prstGeom>
          <a:solidFill>
            <a:srgbClr val="628EE3"/>
          </a:solidFill>
          <a:ln w="12700" cap="flat" cmpd="sng" algn="ctr">
            <a:noFill/>
            <a:prstDash val="solid"/>
            <a:miter lim="800000"/>
          </a:ln>
          <a:effectLst/>
        </p:spPr>
        <p:txBody>
          <a:bodyPr lIns="0" tIns="0" rIns="0" bIns="0" rtlCol="0" anchor="ctr">
            <a:normAutofit/>
          </a:bodyPr>
          <a:lstStyle/>
          <a:p>
            <a:pPr algn="ctr"/>
            <a:r>
              <a:rPr lang="zh-CN" altLang="zh-CN" sz="2800" dirty="0">
                <a:solidFill>
                  <a:sysClr val="window" lastClr="FFFFFF"/>
                </a:solidFill>
                <a:latin typeface="Arial" panose="020B0604020202020204" pitchFamily="34" charset="0"/>
                <a:ea typeface="黑体" panose="02010609060101010101" pitchFamily="2" charset="-122"/>
                <a:cs typeface="+mn-ea"/>
                <a:sym typeface="Arial" panose="020B0604020202020204" pitchFamily="34" charset="0"/>
              </a:rPr>
              <a:t>叠合板拆分及深化详图</a:t>
            </a:r>
            <a:r>
              <a:rPr lang="zh-CN" altLang="zh-CN" sz="2800" dirty="0">
                <a:solidFill>
                  <a:sysClr val="window" lastClr="FFFFFF"/>
                </a:solidFill>
                <a:latin typeface="Arial" panose="020B0604020202020204" pitchFamily="34" charset="0"/>
                <a:ea typeface="黑体" panose="02010609060101010101" pitchFamily="2" charset="-122"/>
                <a:cs typeface="+mn-ea"/>
                <a:sym typeface="Arial" panose="020B0604020202020204" pitchFamily="34" charset="0"/>
              </a:rPr>
              <a:t>绘制</a:t>
            </a:r>
            <a:endParaRPr lang="zh-CN" altLang="zh-CN" sz="2800" dirty="0">
              <a:solidFill>
                <a:sysClr val="window" lastClr="FFFFFF"/>
              </a:solidFill>
              <a:latin typeface="Arial" panose="020B0604020202020204" pitchFamily="34" charset="0"/>
              <a:ea typeface="黑体" panose="02010609060101010101" pitchFamily="2" charset="-122"/>
              <a:cs typeface="+mn-ea"/>
              <a:sym typeface="Arial" panose="020B0604020202020204" pitchFamily="34" charset="0"/>
            </a:endParaRPr>
          </a:p>
        </p:txBody>
      </p:sp>
      <p:sp>
        <p:nvSpPr>
          <p:cNvPr id="14" name="椭圆 13"/>
          <p:cNvSpPr/>
          <p:nvPr>
            <p:custDataLst>
              <p:tags r:id="rId5"/>
            </p:custDataLst>
          </p:nvPr>
        </p:nvSpPr>
        <p:spPr>
          <a:xfrm>
            <a:off x="2739931" y="3025847"/>
            <a:ext cx="464554" cy="464554"/>
          </a:xfrm>
          <a:prstGeom prst="ellipse">
            <a:avLst/>
          </a:prstGeom>
          <a:solidFill>
            <a:srgbClr val="628EE3"/>
          </a:solidFill>
          <a:ln w="25400" cap="flat" cmpd="sng" algn="ctr">
            <a:solidFill>
              <a:sysClr val="window" lastClr="FFFFFF"/>
            </a:solidFill>
            <a:prstDash val="solid"/>
            <a:miter lim="800000"/>
          </a:ln>
          <a:effectLst>
            <a:outerShdw blurRad="63500" sx="102000" sy="102000" algn="ctr" rotWithShape="0">
              <a:prstClr val="black">
                <a:alpha val="40000"/>
              </a:prstClr>
            </a:outerShdw>
          </a:effectLst>
        </p:spPr>
        <p:txBody>
          <a:bodyPr lIns="0" tIns="0" rIns="0" bIns="0" rtlCol="0" anchor="ctr">
            <a:normAutofit/>
          </a:bodyPr>
          <a:lstStyle/>
          <a:p>
            <a:pPr algn="ctr"/>
            <a:r>
              <a:rPr lang="en-US" altLang="zh-CN">
                <a:solidFill>
                  <a:sysClr val="window" lastClr="FFFFFF"/>
                </a:solidFill>
                <a:sym typeface="Arial" panose="020B0604020202020204" pitchFamily="34" charset="0"/>
              </a:rPr>
              <a:t>02</a:t>
            </a:r>
            <a:endParaRPr lang="zh-CN" altLang="en-US">
              <a:solidFill>
                <a:sysClr val="window" lastClr="FFFFFF"/>
              </a:solidFill>
              <a:sym typeface="Arial" panose="020B0604020202020204" pitchFamily="34" charset="0"/>
            </a:endParaRPr>
          </a:p>
        </p:txBody>
      </p:sp>
      <p:sp>
        <p:nvSpPr>
          <p:cNvPr id="15" name="矩形 14"/>
          <p:cNvSpPr/>
          <p:nvPr>
            <p:custDataLst>
              <p:tags r:id="rId6"/>
            </p:custDataLst>
          </p:nvPr>
        </p:nvSpPr>
        <p:spPr>
          <a:xfrm>
            <a:off x="2972435" y="3804285"/>
            <a:ext cx="5198745" cy="736600"/>
          </a:xfrm>
          <a:prstGeom prst="rect">
            <a:avLst/>
          </a:prstGeom>
          <a:solidFill>
            <a:srgbClr val="2BC3B5"/>
          </a:solidFill>
          <a:ln w="12700" cap="flat" cmpd="sng" algn="ctr">
            <a:noFill/>
            <a:prstDash val="solid"/>
            <a:miter lim="800000"/>
          </a:ln>
          <a:effectLst/>
        </p:spPr>
        <p:txBody>
          <a:bodyPr lIns="0" tIns="0" rIns="0" bIns="0" rtlCol="0" anchor="ctr">
            <a:normAutofit/>
          </a:bodyPr>
          <a:lstStyle/>
          <a:p>
            <a:pPr algn="ctr"/>
            <a:r>
              <a:rPr lang="zh-CN" altLang="en-US" sz="2800" dirty="0">
                <a:solidFill>
                  <a:sysClr val="window" lastClr="FFFFFF"/>
                </a:solidFill>
                <a:latin typeface="Arial" panose="020B0604020202020204" pitchFamily="34" charset="0"/>
                <a:ea typeface="黑体" panose="02010609060101010101" pitchFamily="2" charset="-122"/>
                <a:cs typeface="+mn-ea"/>
                <a:sym typeface="Arial" panose="020B0604020202020204" pitchFamily="34" charset="0"/>
              </a:rPr>
              <a:t>装配式住宅案例</a:t>
            </a:r>
            <a:r>
              <a:rPr lang="zh-CN" altLang="en-US" sz="2800" dirty="0">
                <a:solidFill>
                  <a:sysClr val="window" lastClr="FFFFFF"/>
                </a:solidFill>
                <a:latin typeface="Arial" panose="020B0604020202020204" pitchFamily="34" charset="0"/>
                <a:ea typeface="黑体" panose="02010609060101010101" pitchFamily="2" charset="-122"/>
                <a:cs typeface="+mn-ea"/>
                <a:sym typeface="Arial" panose="020B0604020202020204" pitchFamily="34" charset="0"/>
              </a:rPr>
              <a:t>介绍</a:t>
            </a:r>
            <a:endParaRPr lang="zh-CN" altLang="en-US" sz="2800" dirty="0">
              <a:solidFill>
                <a:sysClr val="window" lastClr="FFFFFF"/>
              </a:solidFill>
              <a:latin typeface="Arial" panose="020B0604020202020204" pitchFamily="34" charset="0"/>
              <a:ea typeface="黑体" panose="02010609060101010101" pitchFamily="2" charset="-122"/>
              <a:cs typeface="+mn-ea"/>
              <a:sym typeface="Arial" panose="020B0604020202020204" pitchFamily="34" charset="0"/>
            </a:endParaRPr>
          </a:p>
        </p:txBody>
      </p:sp>
      <p:sp>
        <p:nvSpPr>
          <p:cNvPr id="16" name="椭圆 15"/>
          <p:cNvSpPr/>
          <p:nvPr>
            <p:custDataLst>
              <p:tags r:id="rId7"/>
            </p:custDataLst>
          </p:nvPr>
        </p:nvSpPr>
        <p:spPr>
          <a:xfrm>
            <a:off x="2739931" y="3985871"/>
            <a:ext cx="464554" cy="464554"/>
          </a:xfrm>
          <a:prstGeom prst="ellipse">
            <a:avLst/>
          </a:prstGeom>
          <a:solidFill>
            <a:srgbClr val="2BC3B5"/>
          </a:solidFill>
          <a:ln w="25400" cap="flat" cmpd="sng" algn="ctr">
            <a:solidFill>
              <a:sysClr val="window" lastClr="FFFFFF"/>
            </a:solidFill>
            <a:prstDash val="solid"/>
            <a:miter lim="800000"/>
          </a:ln>
          <a:effectLst>
            <a:outerShdw blurRad="63500" sx="102000" sy="102000" algn="ctr" rotWithShape="0">
              <a:prstClr val="black">
                <a:alpha val="40000"/>
              </a:prstClr>
            </a:outerShdw>
          </a:effectLst>
        </p:spPr>
        <p:txBody>
          <a:bodyPr lIns="0" tIns="0" rIns="0" bIns="0" rtlCol="0" anchor="ctr">
            <a:normAutofit/>
          </a:bodyPr>
          <a:lstStyle/>
          <a:p>
            <a:pPr algn="ctr"/>
            <a:r>
              <a:rPr lang="en-US" altLang="zh-CN">
                <a:solidFill>
                  <a:sysClr val="window" lastClr="FFFFFF"/>
                </a:solidFill>
                <a:sym typeface="Arial" panose="020B0604020202020204" pitchFamily="34" charset="0"/>
              </a:rPr>
              <a:t>03</a:t>
            </a:r>
            <a:endParaRPr lang="zh-CN" altLang="en-US">
              <a:solidFill>
                <a:sysClr val="window" lastClr="FFFFFF"/>
              </a:solidFill>
              <a:sym typeface="Arial" panose="020B0604020202020204" pitchFamily="34" charset="0"/>
            </a:endParaRPr>
          </a:p>
        </p:txBody>
      </p:sp>
      <p:sp>
        <p:nvSpPr>
          <p:cNvPr id="17" name="矩形 16"/>
          <p:cNvSpPr/>
          <p:nvPr>
            <p:custDataLst>
              <p:tags r:id="rId8"/>
            </p:custDataLst>
          </p:nvPr>
        </p:nvSpPr>
        <p:spPr>
          <a:xfrm>
            <a:off x="2972435" y="4688205"/>
            <a:ext cx="5198745" cy="812800"/>
          </a:xfrm>
          <a:prstGeom prst="rect">
            <a:avLst/>
          </a:prstGeom>
          <a:solidFill>
            <a:srgbClr val="92D050"/>
          </a:solidFill>
          <a:ln w="12700" cap="flat" cmpd="sng" algn="ctr">
            <a:noFill/>
            <a:prstDash val="solid"/>
            <a:miter lim="800000"/>
          </a:ln>
          <a:effectLst/>
        </p:spPr>
        <p:txBody>
          <a:bodyPr lIns="0" tIns="0" rIns="0" bIns="0" rtlCol="0" anchor="ctr">
            <a:normAutofit/>
          </a:bodyPr>
          <a:lstStyle/>
          <a:p>
            <a:pPr algn="ctr"/>
            <a:r>
              <a:rPr lang="zh-CN" altLang="zh-CN" sz="2800" dirty="0">
                <a:solidFill>
                  <a:sysClr val="window" lastClr="FFFFFF"/>
                </a:solidFill>
                <a:latin typeface="Arial" panose="020B0604020202020204" pitchFamily="34" charset="0"/>
                <a:ea typeface="黑体" panose="02010609060101010101" pitchFamily="2" charset="-122"/>
                <a:cs typeface="+mn-ea"/>
                <a:sym typeface="Arial" panose="020B0604020202020204" pitchFamily="34" charset="0"/>
              </a:rPr>
              <a:t>装配式商业案例</a:t>
            </a:r>
            <a:r>
              <a:rPr lang="zh-CN" altLang="zh-CN" sz="2800" dirty="0">
                <a:solidFill>
                  <a:sysClr val="window" lastClr="FFFFFF"/>
                </a:solidFill>
                <a:latin typeface="Arial" panose="020B0604020202020204" pitchFamily="34" charset="0"/>
                <a:ea typeface="黑体" panose="02010609060101010101" pitchFamily="2" charset="-122"/>
                <a:cs typeface="+mn-ea"/>
                <a:sym typeface="Arial" panose="020B0604020202020204" pitchFamily="34" charset="0"/>
              </a:rPr>
              <a:t>介绍</a:t>
            </a:r>
            <a:endParaRPr lang="zh-CN" altLang="zh-CN" sz="2800" dirty="0">
              <a:solidFill>
                <a:sysClr val="window" lastClr="FFFFFF"/>
              </a:solidFill>
              <a:latin typeface="Arial" panose="020B0604020202020204" pitchFamily="34" charset="0"/>
              <a:ea typeface="黑体" panose="02010609060101010101" pitchFamily="2" charset="-122"/>
              <a:cs typeface="+mn-ea"/>
              <a:sym typeface="Arial" panose="020B0604020202020204" pitchFamily="34" charset="0"/>
            </a:endParaRPr>
          </a:p>
        </p:txBody>
      </p:sp>
      <p:sp>
        <p:nvSpPr>
          <p:cNvPr id="18" name="椭圆 17"/>
          <p:cNvSpPr/>
          <p:nvPr>
            <p:custDataLst>
              <p:tags r:id="rId9"/>
            </p:custDataLst>
          </p:nvPr>
        </p:nvSpPr>
        <p:spPr>
          <a:xfrm>
            <a:off x="2739931" y="4945896"/>
            <a:ext cx="464554" cy="464554"/>
          </a:xfrm>
          <a:prstGeom prst="ellipse">
            <a:avLst/>
          </a:prstGeom>
          <a:solidFill>
            <a:srgbClr val="92D050"/>
          </a:solidFill>
          <a:ln w="25400" cap="flat" cmpd="sng" algn="ctr">
            <a:solidFill>
              <a:sysClr val="window" lastClr="FFFFFF"/>
            </a:solidFill>
            <a:prstDash val="solid"/>
            <a:miter lim="800000"/>
          </a:ln>
          <a:effectLst>
            <a:outerShdw blurRad="63500" sx="102000" sy="102000" algn="ctr" rotWithShape="0">
              <a:prstClr val="black">
                <a:alpha val="40000"/>
              </a:prstClr>
            </a:outerShdw>
          </a:effectLst>
        </p:spPr>
        <p:txBody>
          <a:bodyPr lIns="0" tIns="0" rIns="0" bIns="0" rtlCol="0" anchor="ctr">
            <a:normAutofit/>
          </a:bodyPr>
          <a:lstStyle/>
          <a:p>
            <a:pPr algn="ctr"/>
            <a:r>
              <a:rPr lang="en-US" altLang="zh-CN">
                <a:solidFill>
                  <a:sysClr val="window" lastClr="FFFFFF"/>
                </a:solidFill>
                <a:sym typeface="Arial" panose="020B0604020202020204" pitchFamily="34" charset="0"/>
              </a:rPr>
              <a:t>04</a:t>
            </a:r>
            <a:endParaRPr lang="zh-CN" altLang="en-US">
              <a:solidFill>
                <a:sysClr val="window" lastClr="FFFFFF"/>
              </a:solidFill>
              <a:sym typeface="Arial" panose="020B0604020202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fld>
            <a:endParaRPr lang="zh-CN" altLang="en-US"/>
          </a:p>
        </p:txBody>
      </p:sp>
      <p:sp>
        <p:nvSpPr>
          <p:cNvPr id="5" name="内容占位符 2"/>
          <p:cNvSpPr txBox="1"/>
          <p:nvPr/>
        </p:nvSpPr>
        <p:spPr bwMode="auto">
          <a:xfrm>
            <a:off x="-233" y="342900"/>
            <a:ext cx="11655105" cy="679508"/>
          </a:xfrm>
          <a:prstGeom prst="rect">
            <a:avLst/>
          </a:prstGeom>
          <a:noFill/>
          <a:ln w="9525">
            <a:noFill/>
            <a:miter lim="800000"/>
          </a:ln>
        </p:spPr>
        <p:txBody>
          <a:bodyPr vert="horz" wrap="square" lIns="91440" tIns="45720" rIns="91440" bIns="45720" numCol="1" anchor="t" anchorCtr="0" compatLnSpc="1"/>
          <a:lstStyle/>
          <a:p>
            <a:pPr marL="457200" marR="0" lvl="0" indent="-457200" algn="ctr" defTabSz="914400" rtl="0" eaLnBrk="0" fontAlgn="base" latinLnBrk="0" hangingPunct="0">
              <a:lnSpc>
                <a:spcPct val="100000"/>
              </a:lnSpc>
              <a:spcBef>
                <a:spcPct val="20000"/>
              </a:spcBef>
              <a:spcAft>
                <a:spcPct val="0"/>
              </a:spcAft>
              <a:buClrTx/>
              <a:buSzTx/>
              <a:buFont typeface="Arial" panose="020B0604020202020204" pitchFamily="34" charset="0"/>
              <a:buChar char="•"/>
              <a:defRPr/>
            </a:pPr>
            <a:r>
              <a:rPr kumimoji="0" lang="zh-CN" altLang="en-US" sz="2800" b="1" i="0" u="none" strike="noStrike" kern="1200" cap="none" spc="0" normalizeH="0" baseline="0" noProof="0" dirty="0" smtClean="0">
                <a:ln>
                  <a:noFill/>
                </a:ln>
                <a:solidFill>
                  <a:schemeClr val="tx1"/>
                </a:solidFill>
                <a:effectLst/>
                <a:uLnTx/>
                <a:uFillTx/>
                <a:latin typeface="黑体" panose="02010609060101010101" pitchFamily="2" charset="-122"/>
                <a:ea typeface="黑体" panose="02010609060101010101" pitchFamily="2" charset="-122"/>
                <a:cs typeface="Times New Roman" panose="02020603050405020304" pitchFamily="18" charset="0"/>
              </a:rPr>
              <a:t>住宅叠合板拆分案例</a:t>
            </a:r>
            <a:endParaRPr kumimoji="0" lang="zh-CN" altLang="en-US" sz="2800" b="1" i="0" u="none" strike="noStrike" kern="1200" cap="none" spc="0" normalizeH="0" baseline="0" noProof="0" dirty="0" smtClean="0">
              <a:ln>
                <a:noFill/>
              </a:ln>
              <a:solidFill>
                <a:schemeClr val="tx1"/>
              </a:solidFill>
              <a:effectLst/>
              <a:uLnTx/>
              <a:uFillTx/>
              <a:latin typeface="黑体" panose="02010609060101010101" pitchFamily="2" charset="-122"/>
              <a:ea typeface="黑体" panose="02010609060101010101" pitchFamily="2" charset="-122"/>
              <a:cs typeface="Times New Roman" panose="02020603050405020304" pitchFamily="18" charset="0"/>
            </a:endParaRPr>
          </a:p>
        </p:txBody>
      </p:sp>
      <p:pic>
        <p:nvPicPr>
          <p:cNvPr id="2" name="图片 1"/>
          <p:cNvPicPr>
            <a:picLocks noChangeAspect="1"/>
          </p:cNvPicPr>
          <p:nvPr>
            <p:custDataLst>
              <p:tags r:id="rId1"/>
            </p:custDataLst>
          </p:nvPr>
        </p:nvPicPr>
        <p:blipFill>
          <a:blip r:embed="rId2"/>
          <a:stretch>
            <a:fillRect/>
          </a:stretch>
        </p:blipFill>
        <p:spPr>
          <a:xfrm>
            <a:off x="1665605" y="1022350"/>
            <a:ext cx="2834640" cy="5494020"/>
          </a:xfrm>
          <a:prstGeom prst="rect">
            <a:avLst/>
          </a:prstGeom>
        </p:spPr>
      </p:pic>
      <p:pic>
        <p:nvPicPr>
          <p:cNvPr id="3" name="图片 2"/>
          <p:cNvPicPr>
            <a:picLocks noChangeAspect="1"/>
          </p:cNvPicPr>
          <p:nvPr/>
        </p:nvPicPr>
        <p:blipFill>
          <a:blip r:embed="rId3"/>
          <a:stretch>
            <a:fillRect/>
          </a:stretch>
        </p:blipFill>
        <p:spPr>
          <a:xfrm>
            <a:off x="5115560" y="1772920"/>
            <a:ext cx="6259195" cy="308864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81743" y="0"/>
            <a:ext cx="10972800" cy="1143000"/>
          </a:xfrm>
        </p:spPr>
        <p:txBody>
          <a:bodyPr/>
          <a:lstStyle/>
          <a:p>
            <a:r>
              <a:rPr lang="zh-CN" altLang="en-US" dirty="0" smtClean="0"/>
              <a:t>卫生间叠合板处构造</a:t>
            </a:r>
            <a:r>
              <a:rPr lang="zh-CN" altLang="en-US" dirty="0" smtClean="0"/>
              <a:t>做法</a:t>
            </a:r>
            <a:endParaRPr lang="zh-CN" altLang="en-US" dirty="0" smtClean="0"/>
          </a:p>
        </p:txBody>
      </p:sp>
      <p:sp>
        <p:nvSpPr>
          <p:cNvPr id="4" name="灯片编号占位符 3"/>
          <p:cNvSpPr>
            <a:spLocks noGrp="1"/>
          </p:cNvSpPr>
          <p:nvPr>
            <p:ph type="sldNum" sz="quarter" idx="12"/>
          </p:nvPr>
        </p:nvSpPr>
        <p:spPr>
          <a:xfrm>
            <a:off x="8737600" y="6356353"/>
            <a:ext cx="2844800" cy="366183"/>
          </a:xfrm>
          <a:prstGeom prst="rect">
            <a:avLst/>
          </a:prstGeom>
        </p:spPr>
        <p:txBody>
          <a:bodyPr/>
          <a:lstStyle/>
          <a:p>
            <a:pPr>
              <a:defRPr/>
            </a:pPr>
            <a:fld id="{A46037C8-5B0A-4AE1-9877-D75452A8BEB9}" type="slidenum">
              <a:rPr lang="zh-CN" altLang="en-US" smtClean="0"/>
            </a:fld>
            <a:endParaRPr lang="zh-CN" altLang="en-US"/>
          </a:p>
        </p:txBody>
      </p:sp>
      <p:pic>
        <p:nvPicPr>
          <p:cNvPr id="3" name="图片 2"/>
          <p:cNvPicPr>
            <a:picLocks noChangeAspect="1"/>
          </p:cNvPicPr>
          <p:nvPr>
            <p:custDataLst>
              <p:tags r:id="rId1"/>
            </p:custDataLst>
          </p:nvPr>
        </p:nvPicPr>
        <p:blipFill>
          <a:blip r:embed="rId2"/>
          <a:srcRect b="46201"/>
          <a:stretch>
            <a:fillRect/>
          </a:stretch>
        </p:blipFill>
        <p:spPr>
          <a:xfrm>
            <a:off x="1169670" y="1143000"/>
            <a:ext cx="10159365" cy="463804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81743" y="0"/>
            <a:ext cx="10972800" cy="1143000"/>
          </a:xfrm>
        </p:spPr>
        <p:txBody>
          <a:bodyPr/>
          <a:lstStyle/>
          <a:p>
            <a:r>
              <a:rPr lang="zh-CN" altLang="en-US" dirty="0" smtClean="0"/>
              <a:t>叠合板吊点</a:t>
            </a:r>
            <a:r>
              <a:rPr lang="zh-CN" altLang="en-US" dirty="0" smtClean="0"/>
              <a:t>布置</a:t>
            </a:r>
            <a:endParaRPr lang="zh-CN" altLang="en-US" dirty="0" smtClean="0"/>
          </a:p>
        </p:txBody>
      </p:sp>
      <p:sp>
        <p:nvSpPr>
          <p:cNvPr id="4" name="灯片编号占位符 3"/>
          <p:cNvSpPr>
            <a:spLocks noGrp="1"/>
          </p:cNvSpPr>
          <p:nvPr>
            <p:ph type="sldNum" sz="quarter" idx="12"/>
          </p:nvPr>
        </p:nvSpPr>
        <p:spPr>
          <a:xfrm>
            <a:off x="8737600" y="6356353"/>
            <a:ext cx="2844800" cy="366183"/>
          </a:xfrm>
          <a:prstGeom prst="rect">
            <a:avLst/>
          </a:prstGeom>
        </p:spPr>
        <p:txBody>
          <a:bodyPr/>
          <a:lstStyle/>
          <a:p>
            <a:pPr>
              <a:defRPr/>
            </a:pPr>
            <a:fld id="{A46037C8-5B0A-4AE1-9877-D75452A8BEB9}" type="slidenum">
              <a:rPr lang="zh-CN" altLang="en-US" smtClean="0"/>
            </a:fld>
            <a:endParaRPr lang="zh-CN" altLang="en-US"/>
          </a:p>
        </p:txBody>
      </p:sp>
      <p:pic>
        <p:nvPicPr>
          <p:cNvPr id="5" name="图片 4"/>
          <p:cNvPicPr>
            <a:picLocks noChangeAspect="1"/>
          </p:cNvPicPr>
          <p:nvPr>
            <p:custDataLst>
              <p:tags r:id="rId1"/>
            </p:custDataLst>
          </p:nvPr>
        </p:nvPicPr>
        <p:blipFill>
          <a:blip r:embed="rId2"/>
          <a:stretch>
            <a:fillRect/>
          </a:stretch>
        </p:blipFill>
        <p:spPr>
          <a:xfrm>
            <a:off x="1134745" y="1143000"/>
            <a:ext cx="5204460" cy="4488180"/>
          </a:xfrm>
          <a:prstGeom prst="rect">
            <a:avLst/>
          </a:prstGeom>
        </p:spPr>
      </p:pic>
      <p:pic>
        <p:nvPicPr>
          <p:cNvPr id="6" name="图片 5"/>
          <p:cNvPicPr>
            <a:picLocks noChangeAspect="1"/>
          </p:cNvPicPr>
          <p:nvPr/>
        </p:nvPicPr>
        <p:blipFill>
          <a:blip r:embed="rId3"/>
          <a:stretch>
            <a:fillRect/>
          </a:stretch>
        </p:blipFill>
        <p:spPr>
          <a:xfrm>
            <a:off x="7125335" y="1537970"/>
            <a:ext cx="4183380" cy="2125980"/>
          </a:xfrm>
          <a:prstGeom prst="rect">
            <a:avLst/>
          </a:prstGeom>
        </p:spPr>
      </p:pic>
      <mc:AlternateContent xmlns:mc="http://schemas.openxmlformats.org/markup-compatibility/2006">
        <mc:Choice xmlns:a14="http://schemas.microsoft.com/office/drawing/2010/main" Requires="a14">
          <p:sp>
            <p:nvSpPr>
              <p:cNvPr id="8" name="文本框 7"/>
              <p:cNvSpPr txBox="1"/>
              <p:nvPr/>
            </p:nvSpPr>
            <p:spPr>
              <a:xfrm>
                <a:off x="7917180" y="4058920"/>
                <a:ext cx="2364740" cy="521970"/>
              </a:xfrm>
              <a:prstGeom prst="rect">
                <a:avLst/>
              </a:prstGeom>
              <a:noFill/>
            </p:spPr>
            <p:txBody>
              <a:bodyPr wrap="square" rtlCol="0" anchor="t">
                <a:spAutoFit/>
              </a:bodyPr>
              <a:p>
                <a:pPr algn="l"/>
                <a14:m>
                  <m:oMathPara xmlns:m="http://schemas.openxmlformats.org/officeDocument/2006/math">
                    <m:oMathParaPr>
                      <m:jc m:val="centerGroup"/>
                    </m:oMathParaPr>
                    <m:oMath xmlns:m="http://schemas.openxmlformats.org/officeDocument/2006/math">
                      <m:r>
                        <a:rPr lang="en-US" altLang="zh-CN" sz="2800" i="1">
                          <a:latin typeface="Cambria Math" panose="02040503050406030204" charset="0"/>
                          <a:cs typeface="Cambria Math" panose="02040503050406030204" charset="0"/>
                        </a:rPr>
                        <m:t>𝑥</m:t>
                      </m:r>
                      <m:r>
                        <a:rPr lang="en-US" altLang="zh-CN" sz="2800" i="1">
                          <a:latin typeface="Cambria Math" panose="02040503050406030204" charset="0"/>
                          <a:ea typeface="MS Mincho" charset="0"/>
                          <a:cs typeface="Cambria Math" panose="02040503050406030204" charset="0"/>
                        </a:rPr>
                        <m:t>=</m:t>
                      </m:r>
                      <m:r>
                        <a:rPr lang="en-US" altLang="zh-CN" sz="2800" i="1">
                          <a:latin typeface="Cambria Math" panose="02040503050406030204" charset="0"/>
                          <a:ea typeface="MS Mincho" charset="0"/>
                          <a:cs typeface="Cambria Math" panose="02040503050406030204" charset="0"/>
                        </a:rPr>
                        <m:t>0</m:t>
                      </m:r>
                      <m:r>
                        <a:rPr lang="en-US" altLang="zh-CN" sz="2800" i="1">
                          <a:latin typeface="Cambria Math" panose="02040503050406030204" charset="0"/>
                          <a:ea typeface="MS Mincho" charset="0"/>
                          <a:cs typeface="Cambria Math" panose="02040503050406030204" charset="0"/>
                        </a:rPr>
                        <m:t>.</m:t>
                      </m:r>
                      <m:r>
                        <a:rPr lang="en-US" altLang="zh-CN" sz="2800" i="1">
                          <a:latin typeface="Cambria Math" panose="02040503050406030204" charset="0"/>
                          <a:ea typeface="MS Mincho" charset="0"/>
                          <a:cs typeface="Cambria Math" panose="02040503050406030204" charset="0"/>
                        </a:rPr>
                        <m:t>207</m:t>
                      </m:r>
                      <m:r>
                        <a:rPr lang="en-US" altLang="zh-CN" sz="2800" i="1">
                          <a:latin typeface="Cambria Math" panose="02040503050406030204" charset="0"/>
                          <a:ea typeface="MS Mincho" charset="0"/>
                          <a:cs typeface="Cambria Math" panose="02040503050406030204" charset="0"/>
                        </a:rPr>
                        <m:t>𝑙</m:t>
                      </m:r>
                      <m:r>
                        <a:rPr lang="en-US" altLang="zh-CN" sz="2800" i="1" baseline="-25000">
                          <a:latin typeface="Cambria Math" panose="02040503050406030204" charset="0"/>
                          <a:ea typeface="MS Mincho" charset="0"/>
                          <a:cs typeface="Cambria Math" panose="02040503050406030204" charset="0"/>
                        </a:rPr>
                        <m:t>0</m:t>
                      </m:r>
                    </m:oMath>
                  </m:oMathPara>
                </a14:m>
                <a:endParaRPr lang="en-US" altLang="zh-CN" sz="2800" i="1" baseline="-25000">
                  <a:latin typeface="Times New Roman" panose="02020603050405020304" pitchFamily="18" charset="0"/>
                  <a:ea typeface="MS Mincho" charset="0"/>
                  <a:cs typeface="Times New Roman" panose="02020603050405020304" pitchFamily="18" charset="0"/>
                </a:endParaRPr>
              </a:p>
            </p:txBody>
          </p:sp>
        </mc:Choice>
        <mc:Fallback>
          <p:sp>
            <p:nvSpPr>
              <p:cNvPr id="8" name="文本框 7"/>
              <p:cNvSpPr txBox="1">
                <a:spLocks noRot="1" noChangeAspect="1" noMove="1" noResize="1" noEditPoints="1" noAdjustHandles="1" noChangeArrowheads="1" noChangeShapeType="1" noTextEdit="1"/>
              </p:cNvSpPr>
              <p:nvPr/>
            </p:nvSpPr>
            <p:spPr>
              <a:xfrm>
                <a:off x="7917180" y="4058920"/>
                <a:ext cx="2364740" cy="521970"/>
              </a:xfrm>
              <a:prstGeom prst="rect">
                <a:avLst/>
              </a:prstGeom>
              <a:blipFill rotWithShape="1">
                <a:blip r:embed="rId4"/>
                <a:stretch>
                  <a:fillRect b="-4136"/>
                </a:stretch>
              </a:blipFill>
            </p:spPr>
            <p:txBody>
              <a:bodyPr/>
              <a:lstStyle/>
              <a:p>
                <a:r>
                  <a:rPr lang="zh-CN" altLang="en-US">
                    <a:noFill/>
                  </a:rPr>
                  <a:t> </a:t>
                </a:r>
              </a:p>
            </p:txBody>
          </p:sp>
        </mc:Fallback>
      </mc:AlternateContent>
      <p:sp>
        <p:nvSpPr>
          <p:cNvPr id="10" name="文本框 9"/>
          <p:cNvSpPr txBox="1"/>
          <p:nvPr/>
        </p:nvSpPr>
        <p:spPr>
          <a:xfrm>
            <a:off x="3644900" y="3324225"/>
            <a:ext cx="445770" cy="398780"/>
          </a:xfrm>
          <a:prstGeom prst="rect">
            <a:avLst/>
          </a:prstGeom>
          <a:solidFill>
            <a:schemeClr val="bg1"/>
          </a:solidFill>
        </p:spPr>
        <p:txBody>
          <a:bodyPr wrap="square" rtlCol="0">
            <a:spAutoFit/>
          </a:bodyPr>
          <a:p>
            <a:r>
              <a:rPr lang="en-US" altLang="zh-CN" sz="2000" i="1">
                <a:latin typeface="Times New Roman" panose="02020603050405020304" pitchFamily="18" charset="0"/>
                <a:cs typeface="Times New Roman" panose="02020603050405020304" pitchFamily="18" charset="0"/>
              </a:rPr>
              <a:t>l</a:t>
            </a:r>
            <a:r>
              <a:rPr lang="en-US" altLang="zh-CN" sz="2000" i="1" baseline="-25000">
                <a:latin typeface="Times New Roman" panose="02020603050405020304" pitchFamily="18" charset="0"/>
                <a:cs typeface="Times New Roman" panose="02020603050405020304" pitchFamily="18" charset="0"/>
              </a:rPr>
              <a:t>0</a:t>
            </a:r>
            <a:endParaRPr lang="en-US" altLang="zh-CN" sz="2000" i="1" baseline="-250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81743" y="0"/>
            <a:ext cx="10972800" cy="1143000"/>
          </a:xfrm>
        </p:spPr>
        <p:txBody>
          <a:bodyPr/>
          <a:lstStyle/>
          <a:p>
            <a:r>
              <a:rPr lang="zh-CN" altLang="en-US" sz="4000" dirty="0" smtClean="0"/>
              <a:t>叠合板现场施工常见</a:t>
            </a:r>
            <a:r>
              <a:rPr lang="zh-CN" altLang="en-US" sz="4000" dirty="0" smtClean="0"/>
              <a:t>问题</a:t>
            </a:r>
            <a:endParaRPr lang="zh-CN" altLang="en-US" sz="4000" dirty="0" smtClean="0"/>
          </a:p>
        </p:txBody>
      </p:sp>
      <p:sp>
        <p:nvSpPr>
          <p:cNvPr id="4" name="灯片编号占位符 3"/>
          <p:cNvSpPr>
            <a:spLocks noGrp="1"/>
          </p:cNvSpPr>
          <p:nvPr>
            <p:ph type="sldNum" sz="quarter" idx="12"/>
          </p:nvPr>
        </p:nvSpPr>
        <p:spPr>
          <a:xfrm>
            <a:off x="8737600" y="6356353"/>
            <a:ext cx="2844800" cy="366183"/>
          </a:xfrm>
          <a:prstGeom prst="rect">
            <a:avLst/>
          </a:prstGeom>
        </p:spPr>
        <p:txBody>
          <a:bodyPr/>
          <a:lstStyle/>
          <a:p>
            <a:pPr>
              <a:defRPr/>
            </a:pPr>
            <a:fld id="{A46037C8-5B0A-4AE1-9877-D75452A8BEB9}" type="slidenum">
              <a:rPr lang="zh-CN" altLang="en-US" smtClean="0"/>
            </a:fld>
            <a:endParaRPr lang="zh-CN" altLang="en-US"/>
          </a:p>
        </p:txBody>
      </p:sp>
      <p:sp>
        <p:nvSpPr>
          <p:cNvPr id="3" name="文本框 2"/>
          <p:cNvSpPr txBox="1"/>
          <p:nvPr/>
        </p:nvSpPr>
        <p:spPr>
          <a:xfrm>
            <a:off x="1182370" y="1266825"/>
            <a:ext cx="9972040" cy="4523105"/>
          </a:xfrm>
          <a:prstGeom prst="rect">
            <a:avLst/>
          </a:prstGeom>
          <a:noFill/>
        </p:spPr>
        <p:txBody>
          <a:bodyPr wrap="square" rtlCol="0" anchor="t">
            <a:spAutoFit/>
          </a:bodyPr>
          <a:p>
            <a:r>
              <a:rPr lang="zh-CN" altLang="en-US" sz="2400"/>
              <a:t>1）</a:t>
            </a:r>
            <a:r>
              <a:rPr lang="zh-CN" altLang="en-US" sz="2400" b="1">
                <a:solidFill>
                  <a:srgbClr val="FF0000"/>
                </a:solidFill>
              </a:rPr>
              <a:t>桁架钢筋设计高度错误</a:t>
            </a:r>
            <a:r>
              <a:rPr lang="zh-CN" altLang="en-US" sz="2400"/>
              <a:t>，叠合现浇层暗敷线管无法穿越桁架钢筋，造成现场施工要在预制板上剔槽或增加支撑取消局部桁架钢筋上弦杆；</a:t>
            </a:r>
            <a:endParaRPr lang="zh-CN" altLang="en-US" sz="2400"/>
          </a:p>
          <a:p>
            <a:endParaRPr lang="zh-CN" altLang="en-US" sz="2400"/>
          </a:p>
          <a:p>
            <a:r>
              <a:rPr lang="zh-CN" altLang="en-US" sz="2400"/>
              <a:t>2）</a:t>
            </a:r>
            <a:r>
              <a:rPr lang="zh-CN" altLang="en-US" sz="2400" b="1">
                <a:solidFill>
                  <a:srgbClr val="FF0000"/>
                </a:solidFill>
              </a:rPr>
              <a:t>叠合现浇层局部管线较多且集中</a:t>
            </a:r>
            <a:r>
              <a:rPr lang="zh-CN" altLang="en-US" sz="2400"/>
              <a:t>，集中和较大管径线管无法穿过桁架钢筋，造成现场施工切除管线集中局部部位的桁架钢筋和预制板；</a:t>
            </a:r>
            <a:endParaRPr lang="zh-CN" altLang="en-US" sz="2400"/>
          </a:p>
          <a:p>
            <a:endParaRPr lang="zh-CN" altLang="en-US" sz="2400"/>
          </a:p>
          <a:p>
            <a:r>
              <a:rPr lang="zh-CN" altLang="en-US" sz="2400"/>
              <a:t>3）</a:t>
            </a:r>
            <a:r>
              <a:rPr lang="zh-CN" altLang="en-US" sz="2400" b="1">
                <a:solidFill>
                  <a:srgbClr val="FF0000"/>
                </a:solidFill>
              </a:rPr>
              <a:t>机电线盒预埋缺失</a:t>
            </a:r>
            <a:r>
              <a:rPr lang="zh-CN" altLang="en-US" sz="2400"/>
              <a:t>，机电系统较多或有特殊需求时深化设计常遗漏小系统点位，造成现场施工开孔安装线盒；</a:t>
            </a:r>
            <a:endParaRPr lang="zh-CN" altLang="en-US" sz="2400"/>
          </a:p>
          <a:p>
            <a:endParaRPr lang="zh-CN" altLang="en-US" sz="2400"/>
          </a:p>
          <a:p>
            <a:r>
              <a:rPr lang="zh-CN" altLang="en-US" sz="2400"/>
              <a:t>4）</a:t>
            </a:r>
            <a:r>
              <a:rPr lang="zh-CN" altLang="en-US" sz="2400" b="1">
                <a:solidFill>
                  <a:srgbClr val="FF0000"/>
                </a:solidFill>
              </a:rPr>
              <a:t>机电线盒预埋位与设计点位置距离偏差较大</a:t>
            </a:r>
            <a:r>
              <a:rPr lang="zh-CN" altLang="en-US" sz="2400"/>
              <a:t>，引起装修安装点位与设计要求位置偏差过大，造成现场施工需要重新开孔安装线盒；</a:t>
            </a:r>
            <a:endParaRPr lang="zh-CN" altLang="en-US" sz="2400"/>
          </a:p>
          <a:p>
            <a:endParaRPr lang="zh-CN" altLang="en-US" sz="240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81743" y="0"/>
            <a:ext cx="10972800" cy="1143000"/>
          </a:xfrm>
        </p:spPr>
        <p:txBody>
          <a:bodyPr/>
          <a:lstStyle/>
          <a:p>
            <a:r>
              <a:rPr lang="zh-CN" altLang="en-US" sz="4000" dirty="0" smtClean="0"/>
              <a:t>叠合板现场施工常见</a:t>
            </a:r>
            <a:r>
              <a:rPr lang="zh-CN" altLang="en-US" sz="4000" dirty="0" smtClean="0"/>
              <a:t>问题</a:t>
            </a:r>
            <a:endParaRPr lang="zh-CN" altLang="en-US" sz="4000" dirty="0" smtClean="0"/>
          </a:p>
        </p:txBody>
      </p:sp>
      <p:sp>
        <p:nvSpPr>
          <p:cNvPr id="4" name="灯片编号占位符 3"/>
          <p:cNvSpPr>
            <a:spLocks noGrp="1"/>
          </p:cNvSpPr>
          <p:nvPr>
            <p:ph type="sldNum" sz="quarter" idx="12"/>
          </p:nvPr>
        </p:nvSpPr>
        <p:spPr>
          <a:xfrm>
            <a:off x="8737600" y="6356353"/>
            <a:ext cx="2844800" cy="366183"/>
          </a:xfrm>
          <a:prstGeom prst="rect">
            <a:avLst/>
          </a:prstGeom>
        </p:spPr>
        <p:txBody>
          <a:bodyPr/>
          <a:lstStyle/>
          <a:p>
            <a:pPr>
              <a:defRPr/>
            </a:pPr>
            <a:fld id="{A46037C8-5B0A-4AE1-9877-D75452A8BEB9}" type="slidenum">
              <a:rPr lang="zh-CN" altLang="en-US" smtClean="0"/>
            </a:fld>
            <a:endParaRPr lang="zh-CN" altLang="en-US"/>
          </a:p>
        </p:txBody>
      </p:sp>
      <p:sp>
        <p:nvSpPr>
          <p:cNvPr id="3" name="文本框 2"/>
          <p:cNvSpPr txBox="1"/>
          <p:nvPr/>
        </p:nvSpPr>
        <p:spPr>
          <a:xfrm>
            <a:off x="791210" y="1256665"/>
            <a:ext cx="10791190" cy="4523105"/>
          </a:xfrm>
          <a:prstGeom prst="rect">
            <a:avLst/>
          </a:prstGeom>
          <a:noFill/>
        </p:spPr>
        <p:txBody>
          <a:bodyPr wrap="square" rtlCol="0" anchor="t">
            <a:spAutoFit/>
          </a:bodyPr>
          <a:p>
            <a:r>
              <a:rPr lang="zh-CN" altLang="en-US" sz="2400"/>
              <a:t>5）</a:t>
            </a:r>
            <a:r>
              <a:rPr lang="zh-CN" altLang="en-US" sz="2400" b="1">
                <a:solidFill>
                  <a:srgbClr val="FF0000"/>
                </a:solidFill>
              </a:rPr>
              <a:t>机电线盒预埋及进线方向未考虑桁架钢筋影响</a:t>
            </a:r>
            <a:r>
              <a:rPr lang="zh-CN" altLang="en-US" sz="2400"/>
              <a:t>，线盒预埋位置距离桁架钢筋较近，且进线方向与桁架钢筋碰撞，造成现场调整进线方向对线盒重新开孔且无锁母；</a:t>
            </a:r>
            <a:endParaRPr lang="zh-CN" altLang="en-US" sz="2400"/>
          </a:p>
          <a:p>
            <a:endParaRPr lang="zh-CN" altLang="en-US" sz="2400"/>
          </a:p>
          <a:p>
            <a:r>
              <a:rPr lang="zh-CN" altLang="en-US" sz="2400"/>
              <a:t>6）</a:t>
            </a:r>
            <a:r>
              <a:rPr lang="zh-CN" altLang="en-US" sz="2400" b="1">
                <a:solidFill>
                  <a:srgbClr val="FF0000"/>
                </a:solidFill>
              </a:rPr>
              <a:t>机电线盒预埋靠近预制板边缘</a:t>
            </a:r>
            <a:r>
              <a:rPr lang="zh-CN" altLang="en-US" sz="2400"/>
              <a:t>，吊装及运输过程中造成线盒破损，需要现场拆除破损线盒重新安装；</a:t>
            </a:r>
            <a:endParaRPr lang="zh-CN" altLang="en-US" sz="2400"/>
          </a:p>
          <a:p>
            <a:endParaRPr lang="zh-CN" altLang="en-US" sz="2400"/>
          </a:p>
          <a:p>
            <a:r>
              <a:rPr lang="zh-CN" altLang="en-US" sz="2400"/>
              <a:t>7）</a:t>
            </a:r>
            <a:r>
              <a:rPr lang="zh-CN" altLang="en-US" sz="2400" b="1">
                <a:solidFill>
                  <a:srgbClr val="FF0000"/>
                </a:solidFill>
              </a:rPr>
              <a:t>机电需向下竖向穿线管的预留洞缺失</a:t>
            </a:r>
            <a:r>
              <a:rPr lang="zh-CN" altLang="en-US" sz="2400"/>
              <a:t>，造成现场施工需要对叠合预制板钻孔；</a:t>
            </a:r>
            <a:endParaRPr lang="zh-CN" altLang="en-US" sz="2400"/>
          </a:p>
          <a:p>
            <a:endParaRPr lang="zh-CN" altLang="en-US" sz="2400"/>
          </a:p>
          <a:p>
            <a:r>
              <a:rPr lang="zh-CN" altLang="en-US" sz="2400"/>
              <a:t>8）</a:t>
            </a:r>
            <a:r>
              <a:rPr lang="zh-CN" altLang="en-US" sz="2400" b="1">
                <a:solidFill>
                  <a:srgbClr val="FF0000"/>
                </a:solidFill>
              </a:rPr>
              <a:t>消防及给排水楼板竖向穿管</a:t>
            </a:r>
            <a:r>
              <a:rPr lang="zh-CN" altLang="en-US" sz="2400"/>
              <a:t>，叠合预制板预留开洞缺失，造成现场施工需要切割叠合预制板重新开洞；</a:t>
            </a:r>
            <a:endParaRPr lang="zh-CN" altLang="en-US" sz="2400"/>
          </a:p>
          <a:p>
            <a:endParaRPr lang="zh-CN" altLang="en-US" sz="240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81743" y="0"/>
            <a:ext cx="10972800" cy="1143000"/>
          </a:xfrm>
        </p:spPr>
        <p:txBody>
          <a:bodyPr/>
          <a:lstStyle/>
          <a:p>
            <a:r>
              <a:rPr lang="zh-CN" altLang="en-US" sz="4000" dirty="0" smtClean="0"/>
              <a:t>叠合板现场施工常见</a:t>
            </a:r>
            <a:r>
              <a:rPr lang="zh-CN" altLang="en-US" sz="4000" dirty="0" smtClean="0"/>
              <a:t>问题</a:t>
            </a:r>
            <a:endParaRPr lang="zh-CN" altLang="en-US" sz="4000" dirty="0" smtClean="0"/>
          </a:p>
        </p:txBody>
      </p:sp>
      <p:sp>
        <p:nvSpPr>
          <p:cNvPr id="4" name="灯片编号占位符 3"/>
          <p:cNvSpPr>
            <a:spLocks noGrp="1"/>
          </p:cNvSpPr>
          <p:nvPr>
            <p:ph type="sldNum" sz="quarter" idx="12"/>
          </p:nvPr>
        </p:nvSpPr>
        <p:spPr>
          <a:xfrm>
            <a:off x="8737600" y="6356353"/>
            <a:ext cx="2844800" cy="366183"/>
          </a:xfrm>
          <a:prstGeom prst="rect">
            <a:avLst/>
          </a:prstGeom>
        </p:spPr>
        <p:txBody>
          <a:bodyPr/>
          <a:lstStyle/>
          <a:p>
            <a:pPr>
              <a:defRPr/>
            </a:pPr>
            <a:fld id="{A46037C8-5B0A-4AE1-9877-D75452A8BEB9}" type="slidenum">
              <a:rPr lang="zh-CN" altLang="en-US" smtClean="0"/>
            </a:fld>
            <a:endParaRPr lang="zh-CN" altLang="en-US"/>
          </a:p>
        </p:txBody>
      </p:sp>
      <p:sp>
        <p:nvSpPr>
          <p:cNvPr id="3" name="文本框 2"/>
          <p:cNvSpPr txBox="1"/>
          <p:nvPr/>
        </p:nvSpPr>
        <p:spPr>
          <a:xfrm>
            <a:off x="1233170" y="1034415"/>
            <a:ext cx="10213340" cy="4523105"/>
          </a:xfrm>
          <a:prstGeom prst="rect">
            <a:avLst/>
          </a:prstGeom>
          <a:noFill/>
        </p:spPr>
        <p:txBody>
          <a:bodyPr wrap="square" rtlCol="0" anchor="t">
            <a:spAutoFit/>
          </a:bodyPr>
          <a:p>
            <a:endParaRPr lang="zh-CN" altLang="en-US" sz="2400"/>
          </a:p>
          <a:p>
            <a:r>
              <a:rPr lang="zh-CN" altLang="en-US" sz="2400"/>
              <a:t>9）</a:t>
            </a:r>
            <a:r>
              <a:rPr lang="zh-CN" altLang="en-US" sz="2400" b="1">
                <a:solidFill>
                  <a:srgbClr val="FF0000"/>
                </a:solidFill>
              </a:rPr>
              <a:t>消防及给排水楼板竖向穿管</a:t>
            </a:r>
            <a:r>
              <a:rPr lang="zh-CN" altLang="en-US" sz="2400"/>
              <a:t>，叠合预制板预留开洞位置及大小错误，造成楼层上下立管无法贯通及安装，现场施工需要对叠合预制板开洞切割扩孔；</a:t>
            </a:r>
            <a:endParaRPr lang="zh-CN" altLang="en-US" sz="2400"/>
          </a:p>
          <a:p>
            <a:endParaRPr lang="zh-CN" altLang="en-US" sz="2400"/>
          </a:p>
          <a:p>
            <a:r>
              <a:rPr lang="zh-CN" altLang="en-US" sz="2400"/>
              <a:t>10）</a:t>
            </a:r>
            <a:r>
              <a:rPr lang="zh-CN" altLang="en-US" sz="2400" b="1">
                <a:solidFill>
                  <a:srgbClr val="FF0000"/>
                </a:solidFill>
              </a:rPr>
              <a:t>叠合楼板预制板上的预埋套管在吊装和运输过程中破损</a:t>
            </a:r>
            <a:r>
              <a:rPr lang="zh-CN" altLang="en-US" sz="2400"/>
              <a:t>，预留高出预制板面的套管极易破损，造成现场施工需要拆除破损套管重新安装；</a:t>
            </a:r>
            <a:endParaRPr lang="zh-CN" altLang="en-US" sz="2400"/>
          </a:p>
          <a:p>
            <a:endParaRPr lang="zh-CN" altLang="en-US" sz="2400"/>
          </a:p>
          <a:p>
            <a:r>
              <a:rPr lang="en-US" altLang="zh-CN" sz="2400"/>
              <a:t>         </a:t>
            </a:r>
            <a:r>
              <a:rPr lang="zh-CN" altLang="en-US" sz="2400"/>
              <a:t>以上预留预埋的错误都会造成施工现场对叠合预制板重新加工修正，现场精度较差和粗暴的后处理会继续引发一系列的质量问题。叠合板的拆分和深化设计都是贯穿于整个设计和整个项目建设的，因此有必要在设计深化阶段考虑的更</a:t>
            </a:r>
            <a:r>
              <a:rPr lang="zh-CN" altLang="en-US" sz="2400"/>
              <a:t>深入全面，来保证图纸</a:t>
            </a:r>
            <a:r>
              <a:rPr lang="zh-CN" altLang="en-US" sz="2400"/>
              <a:t>的精细化。</a:t>
            </a:r>
            <a:endParaRPr lang="zh-CN" altLang="en-US" sz="240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fld>
            <a:endParaRPr lang="zh-CN" altLang="en-US"/>
          </a:p>
        </p:txBody>
      </p:sp>
      <p:sp>
        <p:nvSpPr>
          <p:cNvPr id="5" name="内容占位符 2"/>
          <p:cNvSpPr txBox="1"/>
          <p:nvPr/>
        </p:nvSpPr>
        <p:spPr bwMode="auto">
          <a:xfrm>
            <a:off x="-233" y="342900"/>
            <a:ext cx="11655105" cy="679508"/>
          </a:xfrm>
          <a:prstGeom prst="rect">
            <a:avLst/>
          </a:prstGeom>
          <a:noFill/>
          <a:ln w="9525">
            <a:noFill/>
            <a:miter lim="800000"/>
          </a:ln>
        </p:spPr>
        <p:txBody>
          <a:bodyPr vert="horz" wrap="square" lIns="91440" tIns="45720" rIns="91440" bIns="45720" numCol="1" anchor="t" anchorCtr="0" compatLnSpc="1"/>
          <a:lstStyle/>
          <a:p>
            <a:pPr marL="457200" marR="0" lvl="0" indent="-457200" algn="ctr" defTabSz="914400" rtl="0" eaLnBrk="0" fontAlgn="base" latinLnBrk="0" hangingPunct="0">
              <a:lnSpc>
                <a:spcPct val="100000"/>
              </a:lnSpc>
              <a:spcBef>
                <a:spcPct val="20000"/>
              </a:spcBef>
              <a:spcAft>
                <a:spcPct val="0"/>
              </a:spcAft>
              <a:buClrTx/>
              <a:buSzTx/>
              <a:buFont typeface="Arial" panose="020B0604020202020204" pitchFamily="34" charset="0"/>
              <a:buChar char="•"/>
              <a:defRPr/>
            </a:pPr>
            <a:r>
              <a:rPr kumimoji="0" lang="zh-CN" altLang="en-US" sz="2800" b="1" i="0" u="none" strike="noStrike" kern="1200" cap="none" spc="0" normalizeH="0" baseline="0" noProof="0" dirty="0" smtClean="0">
                <a:ln>
                  <a:noFill/>
                </a:ln>
                <a:solidFill>
                  <a:schemeClr val="tx1"/>
                </a:solidFill>
                <a:effectLst/>
                <a:uLnTx/>
                <a:uFillTx/>
                <a:latin typeface="黑体" panose="02010609060101010101" pitchFamily="2" charset="-122"/>
                <a:ea typeface="黑体" panose="02010609060101010101" pitchFamily="2" charset="-122"/>
                <a:cs typeface="Times New Roman" panose="02020603050405020304" pitchFamily="18" charset="0"/>
              </a:rPr>
              <a:t>商业模型叠合板拆分案例</a:t>
            </a:r>
            <a:endParaRPr kumimoji="0" lang="zh-CN" altLang="en-US" sz="2800" b="1" i="0" u="none" strike="noStrike" kern="1200" cap="none" spc="0" normalizeH="0" baseline="0" noProof="0" dirty="0" smtClean="0">
              <a:ln>
                <a:noFill/>
              </a:ln>
              <a:solidFill>
                <a:schemeClr val="tx1"/>
              </a:solidFill>
              <a:effectLst/>
              <a:uLnTx/>
              <a:uFillTx/>
              <a:latin typeface="黑体" panose="02010609060101010101" pitchFamily="2" charset="-122"/>
              <a:ea typeface="黑体" panose="02010609060101010101" pitchFamily="2" charset="-122"/>
              <a:cs typeface="Times New Roman" panose="02020603050405020304" pitchFamily="18" charset="0"/>
            </a:endParaRPr>
          </a:p>
        </p:txBody>
      </p:sp>
      <p:pic>
        <p:nvPicPr>
          <p:cNvPr id="9" name="图片 8"/>
          <p:cNvPicPr>
            <a:picLocks noChangeAspect="1"/>
          </p:cNvPicPr>
          <p:nvPr/>
        </p:nvPicPr>
        <p:blipFill>
          <a:blip r:embed="rId1"/>
          <a:stretch>
            <a:fillRect/>
          </a:stretch>
        </p:blipFill>
        <p:spPr>
          <a:xfrm>
            <a:off x="3141345" y="1156970"/>
            <a:ext cx="6124575" cy="454406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fld>
            <a:endParaRPr lang="zh-CN" altLang="en-US"/>
          </a:p>
        </p:txBody>
      </p:sp>
      <p:sp>
        <p:nvSpPr>
          <p:cNvPr id="5" name="内容占位符 2"/>
          <p:cNvSpPr txBox="1"/>
          <p:nvPr/>
        </p:nvSpPr>
        <p:spPr bwMode="auto">
          <a:xfrm>
            <a:off x="-233" y="342900"/>
            <a:ext cx="11655105" cy="679508"/>
          </a:xfrm>
          <a:prstGeom prst="rect">
            <a:avLst/>
          </a:prstGeom>
          <a:noFill/>
          <a:ln w="9525">
            <a:noFill/>
            <a:miter lim="800000"/>
          </a:ln>
        </p:spPr>
        <p:txBody>
          <a:bodyPr vert="horz" wrap="square" lIns="91440" tIns="45720" rIns="91440" bIns="45720" numCol="1" anchor="t" anchorCtr="0" compatLnSpc="1"/>
          <a:lstStyle/>
          <a:p>
            <a:pPr marL="457200" marR="0" lvl="0" indent="-457200" algn="ctr" defTabSz="914400" rtl="0" eaLnBrk="0" fontAlgn="base" latinLnBrk="0" hangingPunct="0">
              <a:lnSpc>
                <a:spcPct val="100000"/>
              </a:lnSpc>
              <a:spcBef>
                <a:spcPct val="20000"/>
              </a:spcBef>
              <a:spcAft>
                <a:spcPct val="0"/>
              </a:spcAft>
              <a:buClrTx/>
              <a:buSzTx/>
              <a:buFont typeface="Arial" panose="020B0604020202020204" pitchFamily="34" charset="0"/>
              <a:buChar char="•"/>
              <a:defRPr/>
            </a:pPr>
            <a:r>
              <a:rPr kumimoji="0" lang="zh-CN" altLang="en-US" sz="2800" b="1" i="0" u="none" strike="noStrike" kern="1200" cap="none" spc="0" normalizeH="0" baseline="0" noProof="0" dirty="0" smtClean="0">
                <a:ln>
                  <a:noFill/>
                </a:ln>
                <a:solidFill>
                  <a:schemeClr val="tx1"/>
                </a:solidFill>
                <a:effectLst/>
                <a:uLnTx/>
                <a:uFillTx/>
                <a:latin typeface="黑体" panose="02010609060101010101" pitchFamily="2" charset="-122"/>
                <a:ea typeface="黑体" panose="02010609060101010101" pitchFamily="2" charset="-122"/>
                <a:cs typeface="Times New Roman" panose="02020603050405020304" pitchFamily="18" charset="0"/>
              </a:rPr>
              <a:t>商业模型叠合板拆分案例</a:t>
            </a:r>
            <a:endParaRPr kumimoji="0" lang="zh-CN" altLang="en-US" sz="2800" b="1" i="0" u="none" strike="noStrike" kern="1200" cap="none" spc="0" normalizeH="0" baseline="0" noProof="0" dirty="0" smtClean="0">
              <a:ln>
                <a:noFill/>
              </a:ln>
              <a:solidFill>
                <a:schemeClr val="tx1"/>
              </a:solidFill>
              <a:effectLst/>
              <a:uLnTx/>
              <a:uFillTx/>
              <a:latin typeface="黑体" panose="02010609060101010101" pitchFamily="2" charset="-122"/>
              <a:ea typeface="黑体" panose="02010609060101010101" pitchFamily="2" charset="-122"/>
              <a:cs typeface="Times New Roman" panose="02020603050405020304" pitchFamily="18" charset="0"/>
            </a:endParaRPr>
          </a:p>
        </p:txBody>
      </p:sp>
      <p:sp>
        <p:nvSpPr>
          <p:cNvPr id="6" name="右箭头 5"/>
          <p:cNvSpPr/>
          <p:nvPr/>
        </p:nvSpPr>
        <p:spPr>
          <a:xfrm>
            <a:off x="4217035" y="2689860"/>
            <a:ext cx="3339465" cy="1155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7" name="图片 6"/>
          <p:cNvPicPr>
            <a:picLocks noChangeAspect="1"/>
          </p:cNvPicPr>
          <p:nvPr/>
        </p:nvPicPr>
        <p:blipFill>
          <a:blip r:embed="rId1"/>
          <a:stretch>
            <a:fillRect/>
          </a:stretch>
        </p:blipFill>
        <p:spPr>
          <a:xfrm>
            <a:off x="8162290" y="777240"/>
            <a:ext cx="2350135" cy="5304155"/>
          </a:xfrm>
          <a:prstGeom prst="rect">
            <a:avLst/>
          </a:prstGeom>
        </p:spPr>
      </p:pic>
      <p:pic>
        <p:nvPicPr>
          <p:cNvPr id="8" name="图片 7"/>
          <p:cNvPicPr>
            <a:picLocks noChangeAspect="1"/>
          </p:cNvPicPr>
          <p:nvPr/>
        </p:nvPicPr>
        <p:blipFill>
          <a:blip r:embed="rId2"/>
          <a:stretch>
            <a:fillRect/>
          </a:stretch>
        </p:blipFill>
        <p:spPr>
          <a:xfrm>
            <a:off x="1381760" y="767080"/>
            <a:ext cx="2404745" cy="5324475"/>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fld>
            <a:endParaRPr lang="zh-CN" altLang="en-US"/>
          </a:p>
        </p:txBody>
      </p:sp>
      <p:sp>
        <p:nvSpPr>
          <p:cNvPr id="5" name="内容占位符 2"/>
          <p:cNvSpPr txBox="1"/>
          <p:nvPr/>
        </p:nvSpPr>
        <p:spPr bwMode="auto">
          <a:xfrm>
            <a:off x="-233" y="342900"/>
            <a:ext cx="11655105" cy="679508"/>
          </a:xfrm>
          <a:prstGeom prst="rect">
            <a:avLst/>
          </a:prstGeom>
          <a:noFill/>
          <a:ln w="9525">
            <a:noFill/>
            <a:miter lim="800000"/>
          </a:ln>
        </p:spPr>
        <p:txBody>
          <a:bodyPr vert="horz" wrap="square" lIns="91440" tIns="45720" rIns="91440" bIns="45720" numCol="1" anchor="t" anchorCtr="0" compatLnSpc="1"/>
          <a:lstStyle/>
          <a:p>
            <a:pPr marL="457200" marR="0" lvl="0" indent="-457200" algn="ctr" defTabSz="914400" rtl="0" eaLnBrk="0" fontAlgn="base" latinLnBrk="0" hangingPunct="0">
              <a:lnSpc>
                <a:spcPct val="100000"/>
              </a:lnSpc>
              <a:spcBef>
                <a:spcPct val="20000"/>
              </a:spcBef>
              <a:spcAft>
                <a:spcPct val="0"/>
              </a:spcAft>
              <a:buClrTx/>
              <a:buSzTx/>
              <a:buFont typeface="Arial" panose="020B0604020202020204" pitchFamily="34" charset="0"/>
              <a:buChar char="•"/>
              <a:defRPr/>
            </a:pPr>
            <a:r>
              <a:rPr kumimoji="0" lang="zh-CN" altLang="en-US" sz="2800" b="1" i="0" u="none" strike="noStrike" kern="1200" cap="none" spc="0" normalizeH="0" baseline="0" noProof="0" dirty="0" smtClean="0">
                <a:ln>
                  <a:noFill/>
                </a:ln>
                <a:solidFill>
                  <a:schemeClr val="tx1"/>
                </a:solidFill>
                <a:effectLst/>
                <a:uLnTx/>
                <a:uFillTx/>
                <a:latin typeface="黑体" panose="02010609060101010101" pitchFamily="2" charset="-122"/>
                <a:ea typeface="黑体" panose="02010609060101010101" pitchFamily="2" charset="-122"/>
                <a:cs typeface="Times New Roman" panose="02020603050405020304" pitchFamily="18" charset="0"/>
              </a:rPr>
              <a:t>商业模型叠合板拆分案例</a:t>
            </a:r>
            <a:endParaRPr kumimoji="0" lang="zh-CN" altLang="en-US" sz="2800" b="1" i="0" u="none" strike="noStrike" kern="1200" cap="none" spc="0" normalizeH="0" baseline="0" noProof="0" dirty="0" smtClean="0">
              <a:ln>
                <a:noFill/>
              </a:ln>
              <a:solidFill>
                <a:schemeClr val="tx1"/>
              </a:solidFill>
              <a:effectLst/>
              <a:uLnTx/>
              <a:uFillTx/>
              <a:latin typeface="黑体" panose="02010609060101010101" pitchFamily="2" charset="-122"/>
              <a:ea typeface="黑体" panose="02010609060101010101" pitchFamily="2" charset="-122"/>
              <a:cs typeface="Times New Roman" panose="02020603050405020304" pitchFamily="18" charset="0"/>
            </a:endParaRPr>
          </a:p>
        </p:txBody>
      </p:sp>
      <p:pic>
        <p:nvPicPr>
          <p:cNvPr id="2" name="图片 1"/>
          <p:cNvPicPr>
            <a:picLocks noChangeAspect="1"/>
          </p:cNvPicPr>
          <p:nvPr/>
        </p:nvPicPr>
        <p:blipFill>
          <a:blip r:embed="rId1"/>
          <a:stretch>
            <a:fillRect/>
          </a:stretch>
        </p:blipFill>
        <p:spPr>
          <a:xfrm>
            <a:off x="1917065" y="836930"/>
            <a:ext cx="2453640" cy="5356860"/>
          </a:xfrm>
          <a:prstGeom prst="rect">
            <a:avLst/>
          </a:prstGeom>
        </p:spPr>
      </p:pic>
      <p:pic>
        <p:nvPicPr>
          <p:cNvPr id="9" name="图片 8"/>
          <p:cNvPicPr>
            <a:picLocks noChangeAspect="1"/>
          </p:cNvPicPr>
          <p:nvPr/>
        </p:nvPicPr>
        <p:blipFill>
          <a:blip r:embed="rId2"/>
          <a:stretch>
            <a:fillRect/>
          </a:stretch>
        </p:blipFill>
        <p:spPr>
          <a:xfrm>
            <a:off x="5351780" y="836930"/>
            <a:ext cx="2393315" cy="541909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fld>
            <a:endParaRPr lang="zh-CN" altLang="en-US"/>
          </a:p>
        </p:txBody>
      </p:sp>
      <p:sp>
        <p:nvSpPr>
          <p:cNvPr id="5" name="内容占位符 2"/>
          <p:cNvSpPr txBox="1"/>
          <p:nvPr/>
        </p:nvSpPr>
        <p:spPr bwMode="auto">
          <a:xfrm>
            <a:off x="-233" y="342900"/>
            <a:ext cx="11655105" cy="679508"/>
          </a:xfrm>
          <a:prstGeom prst="rect">
            <a:avLst/>
          </a:prstGeom>
          <a:noFill/>
          <a:ln w="9525">
            <a:noFill/>
            <a:miter lim="800000"/>
          </a:ln>
        </p:spPr>
        <p:txBody>
          <a:bodyPr vert="horz" wrap="square" lIns="91440" tIns="45720" rIns="91440" bIns="45720" numCol="1" anchor="t" anchorCtr="0" compatLnSpc="1"/>
          <a:lstStyle/>
          <a:p>
            <a:pPr marL="457200" marR="0" lvl="0" indent="-457200" algn="ctr" defTabSz="914400" rtl="0" eaLnBrk="0" fontAlgn="base" latinLnBrk="0" hangingPunct="0">
              <a:lnSpc>
                <a:spcPct val="100000"/>
              </a:lnSpc>
              <a:spcBef>
                <a:spcPct val="20000"/>
              </a:spcBef>
              <a:spcAft>
                <a:spcPct val="0"/>
              </a:spcAft>
              <a:buClrTx/>
              <a:buSzTx/>
              <a:buFont typeface="Arial" panose="020B0604020202020204" pitchFamily="34" charset="0"/>
              <a:buChar char="•"/>
              <a:defRPr/>
            </a:pPr>
            <a:r>
              <a:rPr kumimoji="0" lang="zh-CN" altLang="en-US" sz="2800" b="1" i="0" u="none" strike="noStrike" kern="1200" cap="none" spc="0" normalizeH="0" baseline="0" noProof="0" dirty="0" smtClean="0">
                <a:ln>
                  <a:noFill/>
                </a:ln>
                <a:solidFill>
                  <a:schemeClr val="tx1"/>
                </a:solidFill>
                <a:effectLst/>
                <a:uLnTx/>
                <a:uFillTx/>
                <a:latin typeface="黑体" panose="02010609060101010101" pitchFamily="2" charset="-122"/>
                <a:ea typeface="黑体" panose="02010609060101010101" pitchFamily="2" charset="-122"/>
                <a:cs typeface="Times New Roman" panose="02020603050405020304" pitchFamily="18" charset="0"/>
              </a:rPr>
              <a:t>商业模型叠合板拆分案例</a:t>
            </a:r>
            <a:endParaRPr kumimoji="0" lang="zh-CN" altLang="en-US" sz="2800" b="1" i="0" u="none" strike="noStrike" kern="1200" cap="none" spc="0" normalizeH="0" baseline="0" noProof="0" dirty="0" smtClean="0">
              <a:ln>
                <a:noFill/>
              </a:ln>
              <a:solidFill>
                <a:schemeClr val="tx1"/>
              </a:solidFill>
              <a:effectLst/>
              <a:uLnTx/>
              <a:uFillTx/>
              <a:latin typeface="黑体" panose="02010609060101010101" pitchFamily="2" charset="-122"/>
              <a:ea typeface="黑体" panose="02010609060101010101" pitchFamily="2" charset="-122"/>
              <a:cs typeface="Times New Roman" panose="02020603050405020304" pitchFamily="18" charset="0"/>
            </a:endParaRPr>
          </a:p>
        </p:txBody>
      </p:sp>
      <p:pic>
        <p:nvPicPr>
          <p:cNvPr id="2" name="图片 1"/>
          <p:cNvPicPr>
            <a:picLocks noChangeAspect="1"/>
          </p:cNvPicPr>
          <p:nvPr/>
        </p:nvPicPr>
        <p:blipFill>
          <a:blip r:embed="rId1"/>
          <a:stretch>
            <a:fillRect/>
          </a:stretch>
        </p:blipFill>
        <p:spPr>
          <a:xfrm>
            <a:off x="819150" y="920750"/>
            <a:ext cx="10016490" cy="515239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fld>
            <a:endParaRPr lang="zh-CN" altLang="en-US"/>
          </a:p>
        </p:txBody>
      </p:sp>
      <p:sp>
        <p:nvSpPr>
          <p:cNvPr id="9" name="矩形 8"/>
          <p:cNvSpPr/>
          <p:nvPr>
            <p:custDataLst>
              <p:tags r:id="rId1"/>
            </p:custDataLst>
          </p:nvPr>
        </p:nvSpPr>
        <p:spPr>
          <a:xfrm>
            <a:off x="306070" y="276860"/>
            <a:ext cx="5198745" cy="796290"/>
          </a:xfrm>
          <a:prstGeom prst="rect">
            <a:avLst/>
          </a:prstGeom>
          <a:solidFill>
            <a:srgbClr val="47B6E7"/>
          </a:solidFill>
          <a:ln w="12700" cap="flat" cmpd="sng" algn="ctr">
            <a:noFill/>
            <a:prstDash val="solid"/>
            <a:miter lim="800000"/>
          </a:ln>
          <a:effectLst/>
        </p:spPr>
        <p:txBody>
          <a:bodyPr lIns="0" tIns="0" rIns="0" bIns="0" rtlCol="0" anchor="ctr">
            <a:normAutofit fontScale="90000"/>
          </a:bodyPr>
          <a:lstStyle/>
          <a:p>
            <a:pPr algn="ctr"/>
            <a:r>
              <a:rPr lang="en-US" altLang="zh-CN" sz="3600" dirty="0">
                <a:solidFill>
                  <a:sysClr val="window" lastClr="FFFFFF"/>
                </a:solidFill>
                <a:latin typeface="Arial" panose="020B0604020202020204" pitchFamily="34" charset="0"/>
                <a:ea typeface="黑体" panose="02010609060101010101" pitchFamily="2" charset="-122"/>
                <a:cs typeface="+mn-ea"/>
                <a:sym typeface="Arial" panose="020B0604020202020204" pitchFamily="34" charset="0"/>
              </a:rPr>
              <a:t>   </a:t>
            </a:r>
            <a:r>
              <a:rPr lang="zh-CN" altLang="zh-CN" sz="3600" dirty="0">
                <a:solidFill>
                  <a:sysClr val="window" lastClr="FFFFFF"/>
                </a:solidFill>
                <a:latin typeface="Arial" panose="020B0604020202020204" pitchFamily="34" charset="0"/>
                <a:ea typeface="黑体" panose="02010609060101010101" pitchFamily="2" charset="-122"/>
                <a:cs typeface="+mn-ea"/>
                <a:sym typeface="Arial" panose="020B0604020202020204" pitchFamily="34" charset="0"/>
              </a:rPr>
              <a:t>装配式结构设计基本依据</a:t>
            </a:r>
            <a:endParaRPr lang="zh-CN" altLang="zh-CN" sz="3600" dirty="0">
              <a:solidFill>
                <a:sysClr val="window" lastClr="FFFFFF"/>
              </a:solidFill>
              <a:latin typeface="Arial" panose="020B0604020202020204" pitchFamily="34" charset="0"/>
              <a:ea typeface="黑体" panose="02010609060101010101" pitchFamily="2" charset="-122"/>
              <a:cs typeface="+mn-ea"/>
              <a:sym typeface="Arial" panose="020B0604020202020204" pitchFamily="34" charset="0"/>
            </a:endParaRPr>
          </a:p>
        </p:txBody>
      </p:sp>
      <p:sp>
        <p:nvSpPr>
          <p:cNvPr id="8" name="椭圆 7"/>
          <p:cNvSpPr/>
          <p:nvPr>
            <p:custDataLst>
              <p:tags r:id="rId2"/>
            </p:custDataLst>
          </p:nvPr>
        </p:nvSpPr>
        <p:spPr>
          <a:xfrm>
            <a:off x="73566" y="556430"/>
            <a:ext cx="464554" cy="464554"/>
          </a:xfrm>
          <a:prstGeom prst="ellipse">
            <a:avLst/>
          </a:prstGeom>
          <a:solidFill>
            <a:srgbClr val="47B6E7"/>
          </a:solidFill>
          <a:ln w="25400" cap="flat" cmpd="sng" algn="ctr">
            <a:solidFill>
              <a:sysClr val="window" lastClr="FFFFFF"/>
            </a:solidFill>
            <a:prstDash val="solid"/>
            <a:miter lim="800000"/>
          </a:ln>
          <a:effectLst>
            <a:outerShdw blurRad="63500" sx="102000" sy="102000" algn="ctr" rotWithShape="0">
              <a:prstClr val="black">
                <a:alpha val="40000"/>
              </a:prstClr>
            </a:outerShdw>
          </a:effectLst>
        </p:spPr>
        <p:txBody>
          <a:bodyPr lIns="0" tIns="0" rIns="0" bIns="0" rtlCol="0" anchor="ctr">
            <a:normAutofit/>
          </a:bodyPr>
          <a:lstStyle/>
          <a:p>
            <a:pPr algn="ctr"/>
            <a:r>
              <a:rPr lang="en-US" altLang="zh-CN">
                <a:solidFill>
                  <a:sysClr val="window" lastClr="FFFFFF"/>
                </a:solidFill>
                <a:sym typeface="Arial" panose="020B0604020202020204" pitchFamily="34" charset="0"/>
              </a:rPr>
              <a:t>01</a:t>
            </a:r>
            <a:endParaRPr lang="zh-CN" altLang="en-US">
              <a:solidFill>
                <a:sysClr val="window" lastClr="FFFFFF"/>
              </a:solidFill>
              <a:sym typeface="Arial" panose="020B0604020202020204" pitchFamily="34" charset="0"/>
            </a:endParaRPr>
          </a:p>
        </p:txBody>
      </p:sp>
      <p:sp>
        <p:nvSpPr>
          <p:cNvPr id="16387" name="文本框 2"/>
          <p:cNvSpPr txBox="1"/>
          <p:nvPr/>
        </p:nvSpPr>
        <p:spPr>
          <a:xfrm>
            <a:off x="73660" y="1675448"/>
            <a:ext cx="7678738" cy="3728720"/>
          </a:xfrm>
          <a:prstGeom prst="rect">
            <a:avLst/>
          </a:prstGeom>
          <a:noFill/>
          <a:ln w="9525">
            <a:noFill/>
          </a:ln>
        </p:spPr>
        <p:txBody>
          <a:bodyPr wrap="square" anchor="t">
            <a:spAutoFit/>
          </a:bodyPr>
          <a:p>
            <a:pPr>
              <a:lnSpc>
                <a:spcPct val="130000"/>
              </a:lnSpc>
            </a:pPr>
            <a:r>
              <a:rPr lang="en-US" altLang="zh-CN" sz="2000" b="1">
                <a:latin typeface="Franklin Gothic Medium" panose="020B0603020102020204" charset="0"/>
                <a:ea typeface="微软雅黑" panose="020B0503020204020204" charset="-122"/>
              </a:rPr>
              <a:t>现行的国家规范、</a:t>
            </a:r>
            <a:r>
              <a:rPr lang="zh-CN" altLang="en-US" sz="2000" b="1">
                <a:latin typeface="Franklin Gothic Medium" panose="020B0603020102020204" charset="0"/>
                <a:ea typeface="微软雅黑" panose="020B0503020204020204" charset="-122"/>
              </a:rPr>
              <a:t>标准</a:t>
            </a:r>
            <a:endParaRPr lang="zh-CN" altLang="en-US" sz="2000" b="1">
              <a:latin typeface="Franklin Gothic Medium" panose="020B0603020102020204" charset="0"/>
              <a:ea typeface="微软雅黑" panose="020B0503020204020204" charset="-122"/>
            </a:endParaRPr>
          </a:p>
          <a:p>
            <a:pPr>
              <a:lnSpc>
                <a:spcPct val="130000"/>
              </a:lnSpc>
            </a:pPr>
            <a:r>
              <a:rPr lang="en-US" altLang="zh-CN">
                <a:solidFill>
                  <a:srgbClr val="FF0000"/>
                </a:solidFill>
                <a:latin typeface="Franklin Gothic Medium" panose="020B0603020102020204" charset="0"/>
                <a:ea typeface="微软雅黑" panose="020B0503020204020204" charset="-122"/>
              </a:rPr>
              <a:t>《装配式混凝土结构技术规程》JGJ 1-2014</a:t>
            </a:r>
            <a:endParaRPr lang="en-US" altLang="zh-CN">
              <a:solidFill>
                <a:srgbClr val="FF0000"/>
              </a:solidFill>
              <a:latin typeface="Franklin Gothic Medium" panose="020B0603020102020204" charset="0"/>
              <a:ea typeface="微软雅黑" panose="020B0503020204020204" charset="-122"/>
            </a:endParaRPr>
          </a:p>
          <a:p>
            <a:pPr>
              <a:lnSpc>
                <a:spcPct val="130000"/>
              </a:lnSpc>
            </a:pPr>
            <a:r>
              <a:rPr lang="en-US" altLang="zh-CN">
                <a:latin typeface="Franklin Gothic Medium" panose="020B0603020102020204" charset="0"/>
                <a:ea typeface="微软雅黑" panose="020B0503020204020204" charset="-122"/>
              </a:rPr>
              <a:t>《钢筋套筒灌浆连接应用技术规范》JGJ 355-2015</a:t>
            </a:r>
            <a:endParaRPr lang="en-US" altLang="zh-CN">
              <a:latin typeface="Franklin Gothic Medium" panose="020B0603020102020204" charset="0"/>
              <a:ea typeface="微软雅黑" panose="020B0503020204020204" charset="-122"/>
            </a:endParaRPr>
          </a:p>
          <a:p>
            <a:pPr>
              <a:lnSpc>
                <a:spcPct val="130000"/>
              </a:lnSpc>
            </a:pPr>
            <a:r>
              <a:rPr lang="en-US" altLang="zh-CN">
                <a:latin typeface="Franklin Gothic Medium" panose="020B0603020102020204" charset="0"/>
                <a:ea typeface="微软雅黑" panose="020B0503020204020204" charset="-122"/>
              </a:rPr>
              <a:t>《预制带肋底板混凝土叠合楼板技术规程》JGJ /T 258-2011</a:t>
            </a:r>
            <a:endParaRPr lang="en-US" altLang="zh-CN">
              <a:latin typeface="Franklin Gothic Medium" panose="020B0603020102020204" charset="0"/>
              <a:ea typeface="微软雅黑" panose="020B0503020204020204" charset="-122"/>
            </a:endParaRPr>
          </a:p>
          <a:p>
            <a:pPr>
              <a:lnSpc>
                <a:spcPct val="130000"/>
              </a:lnSpc>
            </a:pPr>
            <a:r>
              <a:rPr lang="en-US" altLang="zh-CN">
                <a:solidFill>
                  <a:schemeClr val="tx1"/>
                </a:solidFill>
                <a:latin typeface="Franklin Gothic Medium" panose="020B0603020102020204" charset="0"/>
                <a:ea typeface="微软雅黑" panose="020B0503020204020204" charset="-122"/>
              </a:rPr>
              <a:t>《装配式混凝土建筑技术标准》GB/T 51231-2016</a:t>
            </a:r>
            <a:endParaRPr lang="en-US" altLang="zh-CN">
              <a:solidFill>
                <a:schemeClr val="tx1"/>
              </a:solidFill>
              <a:latin typeface="Franklin Gothic Medium" panose="020B0603020102020204" charset="0"/>
              <a:ea typeface="微软雅黑" panose="020B0503020204020204" charset="-122"/>
            </a:endParaRPr>
          </a:p>
          <a:p>
            <a:pPr>
              <a:lnSpc>
                <a:spcPct val="130000"/>
              </a:lnSpc>
            </a:pPr>
            <a:r>
              <a:rPr lang="en-US" altLang="zh-CN">
                <a:solidFill>
                  <a:srgbClr val="FF0000"/>
                </a:solidFill>
                <a:latin typeface="Franklin Gothic Medium" panose="020B0603020102020204" charset="0"/>
                <a:ea typeface="微软雅黑" panose="020B0503020204020204" charset="-122"/>
                <a:sym typeface="+mn-ea"/>
              </a:rPr>
              <a:t>《装配式混凝土建筑技术标准》D</a:t>
            </a:r>
            <a:r>
              <a:rPr lang="en-US" altLang="zh-CN">
                <a:solidFill>
                  <a:srgbClr val="FF0000"/>
                </a:solidFill>
                <a:latin typeface="Franklin Gothic Medium" panose="020B0603020102020204" charset="0"/>
                <a:ea typeface="微软雅黑" panose="020B0503020204020204" charset="-122"/>
                <a:sym typeface="+mn-ea"/>
              </a:rPr>
              <a:t>BJ04/T358-2018 </a:t>
            </a:r>
            <a:endParaRPr lang="en-US" altLang="zh-CN">
              <a:latin typeface="Franklin Gothic Medium" panose="020B0603020102020204" charset="0"/>
              <a:ea typeface="微软雅黑" panose="020B0503020204020204" charset="-122"/>
            </a:endParaRPr>
          </a:p>
          <a:p>
            <a:pPr>
              <a:lnSpc>
                <a:spcPct val="130000"/>
              </a:lnSpc>
            </a:pPr>
            <a:r>
              <a:rPr lang="en-US" altLang="zh-CN">
                <a:latin typeface="Franklin Gothic Medium" panose="020B0603020102020204" charset="0"/>
                <a:ea typeface="微软雅黑" panose="020B0503020204020204" charset="-122"/>
              </a:rPr>
              <a:t>《装配式钢结构建筑技术标准》GB/T 51232-2016</a:t>
            </a:r>
            <a:endParaRPr lang="en-US" altLang="zh-CN">
              <a:latin typeface="Franklin Gothic Medium" panose="020B0603020102020204" charset="0"/>
              <a:ea typeface="微软雅黑" panose="020B0503020204020204" charset="-122"/>
            </a:endParaRPr>
          </a:p>
          <a:p>
            <a:pPr>
              <a:lnSpc>
                <a:spcPct val="130000"/>
              </a:lnSpc>
            </a:pPr>
            <a:r>
              <a:rPr lang="en-US" altLang="zh-CN">
                <a:latin typeface="Franklin Gothic Medium" panose="020B0603020102020204" charset="0"/>
                <a:ea typeface="微软雅黑" panose="020B0503020204020204" charset="-122"/>
              </a:rPr>
              <a:t>《装配式木结构建筑技术标准》GB/T 51233-2016</a:t>
            </a:r>
            <a:endParaRPr lang="en-US" altLang="zh-CN">
              <a:latin typeface="Franklin Gothic Medium" panose="020B0603020102020204" charset="0"/>
              <a:ea typeface="微软雅黑" panose="020B0503020204020204" charset="-122"/>
            </a:endParaRPr>
          </a:p>
          <a:p>
            <a:pPr>
              <a:lnSpc>
                <a:spcPct val="130000"/>
              </a:lnSpc>
            </a:pPr>
            <a:r>
              <a:rPr lang="en-US" altLang="zh-CN">
                <a:solidFill>
                  <a:schemeClr val="tx1"/>
                </a:solidFill>
                <a:latin typeface="Franklin Gothic Medium" panose="020B0603020102020204" charset="0"/>
                <a:ea typeface="微软雅黑" panose="020B0503020204020204" charset="-122"/>
              </a:rPr>
              <a:t>《装配式建筑评价标准》GB/T51129-2017</a:t>
            </a:r>
            <a:endParaRPr lang="en-US" altLang="zh-CN">
              <a:solidFill>
                <a:schemeClr val="tx1"/>
              </a:solidFill>
              <a:latin typeface="Franklin Gothic Medium" panose="020B0603020102020204" charset="0"/>
              <a:ea typeface="微软雅黑" panose="020B0503020204020204" charset="-122"/>
            </a:endParaRPr>
          </a:p>
          <a:p>
            <a:pPr>
              <a:lnSpc>
                <a:spcPct val="130000"/>
              </a:lnSpc>
            </a:pPr>
            <a:r>
              <a:rPr lang="en-US" altLang="zh-CN">
                <a:solidFill>
                  <a:srgbClr val="FF0000"/>
                </a:solidFill>
                <a:latin typeface="Franklin Gothic Medium" panose="020B0603020102020204" charset="0"/>
                <a:ea typeface="微软雅黑" panose="020B0503020204020204" charset="-122"/>
                <a:sym typeface="+mn-ea"/>
              </a:rPr>
              <a:t>《装配式建筑评价标准》DBJ04/T396-2019</a:t>
            </a:r>
            <a:endParaRPr lang="en-US" altLang="zh-CN">
              <a:solidFill>
                <a:srgbClr val="FF0000"/>
              </a:solidFill>
              <a:latin typeface="Franklin Gothic Medium" panose="020B0603020102020204" charset="0"/>
              <a:ea typeface="微软雅黑" panose="020B0503020204020204" charset="-122"/>
            </a:endParaRPr>
          </a:p>
        </p:txBody>
      </p:sp>
      <p:sp>
        <p:nvSpPr>
          <p:cNvPr id="17411" name="文本框 3"/>
          <p:cNvSpPr txBox="1"/>
          <p:nvPr/>
        </p:nvSpPr>
        <p:spPr>
          <a:xfrm>
            <a:off x="6262370" y="1675765"/>
            <a:ext cx="6905625" cy="3970655"/>
          </a:xfrm>
          <a:prstGeom prst="rect">
            <a:avLst/>
          </a:prstGeom>
          <a:noFill/>
          <a:ln w="9525">
            <a:noFill/>
          </a:ln>
        </p:spPr>
        <p:txBody>
          <a:bodyPr wrap="square" anchor="t">
            <a:spAutoFit/>
          </a:bodyPr>
          <a:p>
            <a:pPr>
              <a:lnSpc>
                <a:spcPct val="130000"/>
              </a:lnSpc>
            </a:pPr>
            <a:r>
              <a:rPr lang="en-US" altLang="zh-CN" b="1">
                <a:latin typeface="Franklin Gothic Medium" panose="020B0603020102020204" charset="0"/>
                <a:ea typeface="微软雅黑" panose="020B0503020204020204" charset="-122"/>
              </a:rPr>
              <a:t>可参照的建筑标准设计图集</a:t>
            </a:r>
            <a:endParaRPr lang="en-US" altLang="zh-CN" b="1">
              <a:latin typeface="Franklin Gothic Medium" panose="020B0603020102020204" charset="0"/>
              <a:ea typeface="微软雅黑" panose="020B0503020204020204" charset="-122"/>
            </a:endParaRPr>
          </a:p>
          <a:p>
            <a:pPr>
              <a:lnSpc>
                <a:spcPct val="130000"/>
              </a:lnSpc>
            </a:pPr>
            <a:r>
              <a:rPr lang="en-US" altLang="zh-CN" sz="1600">
                <a:latin typeface="Franklin Gothic Medium" panose="020B0603020102020204" charset="0"/>
                <a:ea typeface="微软雅黑" panose="020B0503020204020204" charset="-122"/>
              </a:rPr>
              <a:t>《预制混凝土剪力墙外墙板》15G365-1</a:t>
            </a:r>
            <a:endParaRPr lang="en-US" altLang="zh-CN" sz="1600">
              <a:latin typeface="Franklin Gothic Medium" panose="020B0603020102020204" charset="0"/>
              <a:ea typeface="微软雅黑" panose="020B0503020204020204" charset="-122"/>
            </a:endParaRPr>
          </a:p>
          <a:p>
            <a:pPr>
              <a:lnSpc>
                <a:spcPct val="130000"/>
              </a:lnSpc>
            </a:pPr>
            <a:r>
              <a:rPr lang="en-US" altLang="zh-CN" sz="1600">
                <a:latin typeface="Franklin Gothic Medium" panose="020B0603020102020204" charset="0"/>
                <a:ea typeface="微软雅黑" panose="020B0503020204020204" charset="-122"/>
              </a:rPr>
              <a:t>《预制混凝土剪力墙内墙板》15G365-2</a:t>
            </a:r>
            <a:endParaRPr lang="en-US" altLang="zh-CN" sz="1600">
              <a:latin typeface="Franklin Gothic Medium" panose="020B0603020102020204" charset="0"/>
              <a:ea typeface="微软雅黑" panose="020B0503020204020204" charset="-122"/>
            </a:endParaRPr>
          </a:p>
          <a:p>
            <a:pPr>
              <a:lnSpc>
                <a:spcPct val="130000"/>
              </a:lnSpc>
            </a:pPr>
            <a:r>
              <a:rPr lang="en-US" altLang="zh-CN" sz="1600">
                <a:solidFill>
                  <a:srgbClr val="FF0000"/>
                </a:solidFill>
                <a:latin typeface="Franklin Gothic Medium" panose="020B0603020102020204" charset="0"/>
                <a:ea typeface="微软雅黑" panose="020B0503020204020204" charset="-122"/>
              </a:rPr>
              <a:t>《桁架钢筋混凝土叠合板(60厚底板) 》15G366-1</a:t>
            </a:r>
            <a:endParaRPr lang="en-US" altLang="zh-CN" sz="1600">
              <a:solidFill>
                <a:srgbClr val="FF0000"/>
              </a:solidFill>
              <a:latin typeface="Franklin Gothic Medium" panose="020B0603020102020204" charset="0"/>
              <a:ea typeface="微软雅黑" panose="020B0503020204020204" charset="-122"/>
            </a:endParaRPr>
          </a:p>
          <a:p>
            <a:pPr>
              <a:lnSpc>
                <a:spcPct val="130000"/>
              </a:lnSpc>
            </a:pPr>
            <a:r>
              <a:rPr lang="en-US" altLang="zh-CN" sz="1600">
                <a:latin typeface="Franklin Gothic Medium" panose="020B0603020102020204" charset="0"/>
                <a:ea typeface="微软雅黑" panose="020B0503020204020204" charset="-122"/>
              </a:rPr>
              <a:t>《预制带肋混凝土叠合楼板》14G443</a:t>
            </a:r>
            <a:endParaRPr lang="en-US" altLang="zh-CN" sz="1600">
              <a:latin typeface="Franklin Gothic Medium" panose="020B0603020102020204" charset="0"/>
              <a:ea typeface="微软雅黑" panose="020B0503020204020204" charset="-122"/>
            </a:endParaRPr>
          </a:p>
          <a:p>
            <a:pPr>
              <a:lnSpc>
                <a:spcPct val="130000"/>
              </a:lnSpc>
            </a:pPr>
            <a:r>
              <a:rPr lang="en-US" altLang="zh-CN" sz="1600">
                <a:solidFill>
                  <a:srgbClr val="FF0000"/>
                </a:solidFill>
                <a:latin typeface="Franklin Gothic Medium" panose="020B0603020102020204" charset="0"/>
                <a:ea typeface="微软雅黑" panose="020B0503020204020204" charset="-122"/>
              </a:rPr>
              <a:t>《预制钢筋混凝土阳台板、空调板及女儿墙》15G368-1</a:t>
            </a:r>
            <a:endParaRPr lang="en-US" altLang="zh-CN" sz="1600">
              <a:solidFill>
                <a:srgbClr val="FF0000"/>
              </a:solidFill>
              <a:latin typeface="Franklin Gothic Medium" panose="020B0603020102020204" charset="0"/>
              <a:ea typeface="微软雅黑" panose="020B0503020204020204" charset="-122"/>
            </a:endParaRPr>
          </a:p>
          <a:p>
            <a:pPr>
              <a:lnSpc>
                <a:spcPct val="130000"/>
              </a:lnSpc>
            </a:pPr>
            <a:r>
              <a:rPr lang="en-US" altLang="zh-CN" sz="1600">
                <a:solidFill>
                  <a:srgbClr val="FF0000"/>
                </a:solidFill>
                <a:latin typeface="Franklin Gothic Medium" panose="020B0603020102020204" charset="0"/>
                <a:ea typeface="微软雅黑" panose="020B0503020204020204" charset="-122"/>
              </a:rPr>
              <a:t>《预制钢筋混凝土板式楼梯》15G367-1</a:t>
            </a:r>
            <a:endParaRPr lang="en-US" altLang="zh-CN" sz="1600">
              <a:solidFill>
                <a:srgbClr val="FF0000"/>
              </a:solidFill>
              <a:latin typeface="Franklin Gothic Medium" panose="020B0603020102020204" charset="0"/>
              <a:ea typeface="微软雅黑" panose="020B0503020204020204" charset="-122"/>
            </a:endParaRPr>
          </a:p>
          <a:p>
            <a:pPr>
              <a:lnSpc>
                <a:spcPct val="130000"/>
              </a:lnSpc>
            </a:pPr>
            <a:r>
              <a:rPr lang="en-US" altLang="zh-CN" sz="1600">
                <a:solidFill>
                  <a:srgbClr val="FF0000"/>
                </a:solidFill>
                <a:latin typeface="Franklin Gothic Medium" panose="020B0603020102020204" charset="0"/>
                <a:ea typeface="微软雅黑" panose="020B0503020204020204" charset="-122"/>
              </a:rPr>
              <a:t>《装配式混凝土结构连接节点构造（2015合订本）》G310-1~2</a:t>
            </a:r>
            <a:endParaRPr lang="en-US" altLang="zh-CN" sz="1600">
              <a:latin typeface="Franklin Gothic Medium" panose="020B0603020102020204" charset="0"/>
              <a:ea typeface="微软雅黑" panose="020B0503020204020204" charset="-122"/>
            </a:endParaRPr>
          </a:p>
          <a:p>
            <a:pPr>
              <a:lnSpc>
                <a:spcPct val="130000"/>
              </a:lnSpc>
            </a:pPr>
            <a:r>
              <a:rPr lang="en-US" altLang="zh-CN" sz="1600">
                <a:latin typeface="Franklin Gothic Medium" panose="020B0603020102020204" charset="0"/>
                <a:ea typeface="微软雅黑" panose="020B0503020204020204" charset="-122"/>
              </a:rPr>
              <a:t>《装配式混凝土结构表示方法及示例（剪力墙结构）》15G107-1</a:t>
            </a:r>
            <a:endParaRPr lang="en-US" altLang="zh-CN" sz="1600">
              <a:latin typeface="Franklin Gothic Medium" panose="020B0603020102020204" charset="0"/>
              <a:ea typeface="微软雅黑" panose="020B0503020204020204" charset="-122"/>
            </a:endParaRPr>
          </a:p>
          <a:p>
            <a:pPr>
              <a:lnSpc>
                <a:spcPct val="130000"/>
              </a:lnSpc>
            </a:pPr>
            <a:r>
              <a:rPr lang="en-US" altLang="zh-CN" sz="1600">
                <a:latin typeface="Franklin Gothic Medium" panose="020B0603020102020204" charset="0"/>
                <a:ea typeface="微软雅黑" panose="020B0503020204020204" charset="-122"/>
              </a:rPr>
              <a:t>《装配式混凝土剪力墙结构住宅施工工艺图解》16G906</a:t>
            </a:r>
            <a:endParaRPr lang="en-US" altLang="zh-CN" sz="1600">
              <a:latin typeface="Franklin Gothic Medium" panose="020B0603020102020204" charset="0"/>
              <a:ea typeface="微软雅黑" panose="020B0503020204020204" charset="-122"/>
            </a:endParaRPr>
          </a:p>
          <a:p>
            <a:pPr>
              <a:lnSpc>
                <a:spcPct val="130000"/>
              </a:lnSpc>
            </a:pPr>
            <a:r>
              <a:rPr lang="en-US" altLang="zh-CN" sz="1600">
                <a:latin typeface="Franklin Gothic Medium" panose="020B0603020102020204" charset="0"/>
                <a:ea typeface="微软雅黑" panose="020B0503020204020204" charset="-122"/>
              </a:rPr>
              <a:t>《装配式混凝土结构预制构件选用目录（一）》16G116-1</a:t>
            </a:r>
            <a:endParaRPr lang="en-US" altLang="zh-CN" sz="1600">
              <a:latin typeface="Franklin Gothic Medium" panose="020B0603020102020204" charset="0"/>
              <a:ea typeface="微软雅黑" panose="020B0503020204020204" charset="-122"/>
            </a:endParaRPr>
          </a:p>
          <a:p>
            <a:pPr>
              <a:lnSpc>
                <a:spcPct val="130000"/>
              </a:lnSpc>
            </a:pPr>
            <a:r>
              <a:rPr lang="en-US" altLang="zh-CN" sz="1600">
                <a:latin typeface="Franklin Gothic Medium" panose="020B0603020102020204" charset="0"/>
                <a:ea typeface="微软雅黑" panose="020B0503020204020204" charset="-122"/>
              </a:rPr>
              <a:t>《预制混凝土外墙挂板》08SJ110-2</a:t>
            </a:r>
            <a:endParaRPr lang="en-US" altLang="zh-CN" sz="1600">
              <a:latin typeface="Franklin Gothic Medium" panose="020B0603020102020204" charset="0"/>
              <a:ea typeface="微软雅黑" panose="020B0503020204020204" charset="-122"/>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fld>
            <a:endParaRPr lang="zh-CN" altLang="en-US"/>
          </a:p>
        </p:txBody>
      </p:sp>
      <p:sp>
        <p:nvSpPr>
          <p:cNvPr id="5" name="内容占位符 2"/>
          <p:cNvSpPr txBox="1"/>
          <p:nvPr/>
        </p:nvSpPr>
        <p:spPr bwMode="auto">
          <a:xfrm>
            <a:off x="-233" y="342900"/>
            <a:ext cx="11655105" cy="679508"/>
          </a:xfrm>
          <a:prstGeom prst="rect">
            <a:avLst/>
          </a:prstGeom>
          <a:noFill/>
          <a:ln w="9525">
            <a:noFill/>
            <a:miter lim="800000"/>
          </a:ln>
        </p:spPr>
        <p:txBody>
          <a:bodyPr vert="horz" wrap="square" lIns="91440" tIns="45720" rIns="91440" bIns="45720" numCol="1" anchor="t" anchorCtr="0" compatLnSpc="1"/>
          <a:lstStyle/>
          <a:p>
            <a:pPr marL="457200" marR="0" lvl="0" indent="-457200" algn="ctr" defTabSz="914400" rtl="0" eaLnBrk="0" fontAlgn="base" latinLnBrk="0" hangingPunct="0">
              <a:lnSpc>
                <a:spcPct val="100000"/>
              </a:lnSpc>
              <a:spcBef>
                <a:spcPct val="20000"/>
              </a:spcBef>
              <a:spcAft>
                <a:spcPct val="0"/>
              </a:spcAft>
              <a:buClrTx/>
              <a:buSzTx/>
              <a:buFont typeface="Arial" panose="020B0604020202020204" pitchFamily="34" charset="0"/>
              <a:buChar char="•"/>
              <a:defRPr/>
            </a:pPr>
            <a:r>
              <a:rPr kumimoji="0" lang="zh-CN" altLang="en-US" sz="2800" b="1" i="0" u="none" strike="noStrike" kern="1200" cap="none" spc="0" normalizeH="0" baseline="0" noProof="0" dirty="0" smtClean="0">
                <a:ln>
                  <a:noFill/>
                </a:ln>
                <a:solidFill>
                  <a:schemeClr val="tx1"/>
                </a:solidFill>
                <a:effectLst/>
                <a:uLnTx/>
                <a:uFillTx/>
                <a:latin typeface="黑体" panose="02010609060101010101" pitchFamily="2" charset="-122"/>
                <a:ea typeface="黑体" panose="02010609060101010101" pitchFamily="2" charset="-122"/>
                <a:cs typeface="Times New Roman" panose="02020603050405020304" pitchFamily="18" charset="0"/>
              </a:rPr>
              <a:t>商业模型叠合板拆分案例</a:t>
            </a:r>
            <a:endParaRPr kumimoji="0" lang="zh-CN" altLang="en-US" sz="2800" b="1" i="0" u="none" strike="noStrike" kern="1200" cap="none" spc="0" normalizeH="0" baseline="0" noProof="0" dirty="0" smtClean="0">
              <a:ln>
                <a:noFill/>
              </a:ln>
              <a:solidFill>
                <a:schemeClr val="tx1"/>
              </a:solidFill>
              <a:effectLst/>
              <a:uLnTx/>
              <a:uFillTx/>
              <a:latin typeface="黑体" panose="02010609060101010101" pitchFamily="2" charset="-122"/>
              <a:ea typeface="黑体" panose="02010609060101010101" pitchFamily="2" charset="-122"/>
              <a:cs typeface="Times New Roman" panose="02020603050405020304" pitchFamily="18" charset="0"/>
            </a:endParaRPr>
          </a:p>
        </p:txBody>
      </p:sp>
      <p:pic>
        <p:nvPicPr>
          <p:cNvPr id="2" name="图片 1"/>
          <p:cNvPicPr>
            <a:picLocks noChangeAspect="1"/>
          </p:cNvPicPr>
          <p:nvPr/>
        </p:nvPicPr>
        <p:blipFill>
          <a:blip r:embed="rId1"/>
          <a:stretch>
            <a:fillRect/>
          </a:stretch>
        </p:blipFill>
        <p:spPr>
          <a:xfrm>
            <a:off x="2268855" y="891540"/>
            <a:ext cx="7117080" cy="5074920"/>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fld>
            <a:endParaRPr lang="zh-CN" altLang="en-US"/>
          </a:p>
        </p:txBody>
      </p:sp>
      <p:sp>
        <p:nvSpPr>
          <p:cNvPr id="5" name="内容占位符 2"/>
          <p:cNvSpPr txBox="1"/>
          <p:nvPr/>
        </p:nvSpPr>
        <p:spPr bwMode="auto">
          <a:xfrm>
            <a:off x="-233" y="342900"/>
            <a:ext cx="11655105" cy="679508"/>
          </a:xfrm>
          <a:prstGeom prst="rect">
            <a:avLst/>
          </a:prstGeom>
          <a:noFill/>
          <a:ln w="9525">
            <a:noFill/>
            <a:miter lim="800000"/>
          </a:ln>
        </p:spPr>
        <p:txBody>
          <a:bodyPr vert="horz" wrap="square" lIns="91440" tIns="45720" rIns="91440" bIns="45720" numCol="1" anchor="t" anchorCtr="0" compatLnSpc="1"/>
          <a:lstStyle/>
          <a:p>
            <a:pPr marL="457200" marR="0" lvl="0" indent="-457200" algn="ctr" defTabSz="914400" rtl="0" eaLnBrk="0" fontAlgn="base" latinLnBrk="0" hangingPunct="0">
              <a:lnSpc>
                <a:spcPct val="100000"/>
              </a:lnSpc>
              <a:spcBef>
                <a:spcPct val="20000"/>
              </a:spcBef>
              <a:spcAft>
                <a:spcPct val="0"/>
              </a:spcAft>
              <a:buClrTx/>
              <a:buSzTx/>
              <a:buFont typeface="Arial" panose="020B0604020202020204" pitchFamily="34" charset="0"/>
              <a:buChar char="•"/>
              <a:defRPr/>
            </a:pPr>
            <a:r>
              <a:rPr kumimoji="0" lang="zh-CN" altLang="en-US" sz="2800" b="1" i="0" u="none" strike="noStrike" kern="1200" cap="none" spc="0" normalizeH="0" baseline="0" noProof="0" dirty="0" smtClean="0">
                <a:ln>
                  <a:noFill/>
                </a:ln>
                <a:solidFill>
                  <a:schemeClr val="tx1"/>
                </a:solidFill>
                <a:effectLst/>
                <a:uLnTx/>
                <a:uFillTx/>
                <a:latin typeface="黑体" panose="02010609060101010101" pitchFamily="2" charset="-122"/>
                <a:ea typeface="黑体" panose="02010609060101010101" pitchFamily="2" charset="-122"/>
                <a:cs typeface="Times New Roman" panose="02020603050405020304" pitchFamily="18" charset="0"/>
              </a:rPr>
              <a:t>商业模型叠合板拆分案例</a:t>
            </a:r>
            <a:endParaRPr kumimoji="0" lang="zh-CN" altLang="en-US" sz="2800" b="1" i="0" u="none" strike="noStrike" kern="1200" cap="none" spc="0" normalizeH="0" baseline="0" noProof="0" dirty="0" smtClean="0">
              <a:ln>
                <a:noFill/>
              </a:ln>
              <a:solidFill>
                <a:schemeClr val="tx1"/>
              </a:solidFill>
              <a:effectLst/>
              <a:uLnTx/>
              <a:uFillTx/>
              <a:latin typeface="黑体" panose="02010609060101010101" pitchFamily="2" charset="-122"/>
              <a:ea typeface="黑体" panose="02010609060101010101" pitchFamily="2" charset="-122"/>
              <a:cs typeface="Times New Roman" panose="02020603050405020304" pitchFamily="18" charset="0"/>
            </a:endParaRPr>
          </a:p>
        </p:txBody>
      </p:sp>
      <p:pic>
        <p:nvPicPr>
          <p:cNvPr id="2" name="图片 1"/>
          <p:cNvPicPr>
            <a:picLocks noChangeAspect="1"/>
          </p:cNvPicPr>
          <p:nvPr/>
        </p:nvPicPr>
        <p:blipFill>
          <a:blip r:embed="rId1"/>
          <a:stretch>
            <a:fillRect/>
          </a:stretch>
        </p:blipFill>
        <p:spPr>
          <a:xfrm>
            <a:off x="4830445" y="807085"/>
            <a:ext cx="6497320" cy="4859020"/>
          </a:xfrm>
          <a:prstGeom prst="rect">
            <a:avLst/>
          </a:prstGeom>
        </p:spPr>
      </p:pic>
      <p:pic>
        <p:nvPicPr>
          <p:cNvPr id="3" name="图片 2"/>
          <p:cNvPicPr>
            <a:picLocks noChangeAspect="1"/>
          </p:cNvPicPr>
          <p:nvPr/>
        </p:nvPicPr>
        <p:blipFill>
          <a:blip r:embed="rId2"/>
          <a:srcRect l="34095" t="7971" r="21506"/>
          <a:stretch>
            <a:fillRect/>
          </a:stretch>
        </p:blipFill>
        <p:spPr>
          <a:xfrm>
            <a:off x="426720" y="1298575"/>
            <a:ext cx="4107180" cy="1129030"/>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ctrTitle"/>
          </p:nvPr>
        </p:nvSpPr>
        <p:spPr>
          <a:xfrm>
            <a:off x="955174" y="2431894"/>
            <a:ext cx="10363200" cy="1470025"/>
          </a:xfrm>
        </p:spPr>
        <p:txBody>
          <a:bodyPr/>
          <a:lstStyle/>
          <a:p>
            <a:r>
              <a:rPr lang="zh-CN" altLang="en-US" dirty="0" smtClean="0"/>
              <a:t>谢</a:t>
            </a:r>
            <a:r>
              <a:rPr lang="en-US" altLang="zh-CN" dirty="0" smtClean="0"/>
              <a:t>  </a:t>
            </a:r>
            <a:r>
              <a:rPr lang="zh-CN" altLang="en-US" dirty="0" smtClean="0"/>
              <a:t>谢</a:t>
            </a:r>
            <a:endParaRPr lang="zh-CN" altLang="en-US" dirty="0" smtClean="0"/>
          </a:p>
        </p:txBody>
      </p:sp>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106170" y="1165225"/>
            <a:ext cx="9598025" cy="5354320"/>
          </a:xfrm>
          <a:prstGeom prst="rect">
            <a:avLst/>
          </a:prstGeom>
          <a:noFill/>
        </p:spPr>
        <p:txBody>
          <a:bodyPr wrap="square" rtlCol="0">
            <a:spAutoFit/>
          </a:bodyPr>
          <a:p>
            <a:r>
              <a:rPr lang="zh-CN" altLang="en-US" sz="2400" b="1">
                <a:solidFill>
                  <a:srgbClr val="FF0000"/>
                </a:solidFill>
                <a:latin typeface="+mn-ea"/>
                <a:cs typeface="+mn-ea"/>
              </a:rPr>
              <a:t>装配式混凝土结构</a:t>
            </a:r>
            <a:r>
              <a:rPr lang="en-US" altLang="zh-CN" sz="2400" b="1">
                <a:solidFill>
                  <a:srgbClr val="FF0000"/>
                </a:solidFill>
                <a:latin typeface="+mn-ea"/>
                <a:cs typeface="+mn-ea"/>
              </a:rPr>
              <a:t> </a:t>
            </a:r>
            <a:r>
              <a:rPr lang="zh-CN" altLang="en-US" sz="2400">
                <a:latin typeface="+mn-ea"/>
                <a:cs typeface="+mn-ea"/>
              </a:rPr>
              <a:t>：由预制混凝土构件通过各种可靠的连接方式装配</a:t>
            </a:r>
            <a:r>
              <a:rPr lang="en-US" altLang="zh-CN" sz="2400">
                <a:latin typeface="+mn-ea"/>
                <a:cs typeface="+mn-ea"/>
              </a:rPr>
              <a:t>                         </a:t>
            </a:r>
            <a:r>
              <a:rPr lang="zh-CN" altLang="en-US" sz="2400">
                <a:latin typeface="+mn-ea"/>
                <a:cs typeface="+mn-ea"/>
              </a:rPr>
              <a:t>而成的混凝土结构。</a:t>
            </a:r>
            <a:endParaRPr lang="zh-CN" altLang="en-US" sz="2400">
              <a:latin typeface="+mn-ea"/>
              <a:cs typeface="+mn-ea"/>
            </a:endParaRPr>
          </a:p>
          <a:p>
            <a:endParaRPr lang="zh-CN" altLang="en-US" sz="2400">
              <a:latin typeface="+mn-ea"/>
              <a:cs typeface="+mn-ea"/>
            </a:endParaRPr>
          </a:p>
          <a:p>
            <a:r>
              <a:rPr lang="zh-CN" altLang="en-US" sz="2400" b="1">
                <a:solidFill>
                  <a:srgbClr val="FF0000"/>
                </a:solidFill>
                <a:latin typeface="+mn-ea"/>
                <a:cs typeface="+mn-ea"/>
                <a:sym typeface="+mn-ea"/>
              </a:rPr>
              <a:t>装配整体式混凝土结构</a:t>
            </a:r>
            <a:r>
              <a:rPr lang="en-US" altLang="zh-CN" sz="2400" b="1">
                <a:solidFill>
                  <a:srgbClr val="FF0000"/>
                </a:solidFill>
                <a:latin typeface="+mn-ea"/>
                <a:cs typeface="+mn-ea"/>
                <a:sym typeface="+mn-ea"/>
              </a:rPr>
              <a:t> </a:t>
            </a:r>
            <a:r>
              <a:rPr lang="zh-CN" altLang="en-US" sz="2400">
                <a:latin typeface="+mn-ea"/>
                <a:cs typeface="+mn-ea"/>
                <a:sym typeface="+mn-ea"/>
              </a:rPr>
              <a:t>：由预制混凝土构件通过各种可靠的方式进行连接并与现场后浇混凝土、水泥基灌浆料形成的装配式混凝土结构。</a:t>
            </a:r>
            <a:r>
              <a:rPr lang="en-US" altLang="zh-CN" sz="2400">
                <a:latin typeface="+mn-ea"/>
                <a:cs typeface="+mn-ea"/>
                <a:sym typeface="+mn-ea"/>
              </a:rPr>
              <a:t>  </a:t>
            </a:r>
            <a:r>
              <a:rPr lang="en-US" altLang="zh-CN" sz="2400">
                <a:solidFill>
                  <a:schemeClr val="accent1"/>
                </a:solidFill>
                <a:effectLst>
                  <a:outerShdw blurRad="38100" dist="25400" dir="5400000" algn="ctr" rotWithShape="0">
                    <a:srgbClr val="6E747A">
                      <a:alpha val="43000"/>
                    </a:srgbClr>
                  </a:outerShdw>
                </a:effectLst>
                <a:latin typeface="+mn-ea"/>
                <a:cs typeface="+mn-ea"/>
                <a:sym typeface="+mn-ea"/>
              </a:rPr>
              <a:t>“</a:t>
            </a:r>
            <a:r>
              <a:rPr lang="zh-CN" altLang="en-US" sz="2400">
                <a:solidFill>
                  <a:schemeClr val="accent1"/>
                </a:solidFill>
                <a:effectLst>
                  <a:outerShdw blurRad="38100" dist="25400" dir="5400000" algn="ctr" rotWithShape="0">
                    <a:srgbClr val="6E747A">
                      <a:alpha val="43000"/>
                    </a:srgbClr>
                  </a:outerShdw>
                </a:effectLst>
                <a:latin typeface="+mn-ea"/>
                <a:cs typeface="+mn-ea"/>
                <a:sym typeface="+mn-ea"/>
              </a:rPr>
              <a:t>等同现浇</a:t>
            </a:r>
            <a:r>
              <a:rPr lang="en-US" altLang="zh-CN" sz="2400">
                <a:solidFill>
                  <a:schemeClr val="accent1"/>
                </a:solidFill>
                <a:effectLst>
                  <a:outerShdw blurRad="38100" dist="25400" dir="5400000" algn="ctr" rotWithShape="0">
                    <a:srgbClr val="6E747A">
                      <a:alpha val="43000"/>
                    </a:srgbClr>
                  </a:outerShdw>
                </a:effectLst>
                <a:latin typeface="+mn-ea"/>
                <a:cs typeface="+mn-ea"/>
                <a:sym typeface="+mn-ea"/>
              </a:rPr>
              <a:t>”</a:t>
            </a:r>
            <a:r>
              <a:rPr lang="zh-CN" altLang="en-US" sz="2400">
                <a:solidFill>
                  <a:schemeClr val="accent1"/>
                </a:solidFill>
                <a:effectLst>
                  <a:outerShdw blurRad="38100" dist="25400" dir="5400000" algn="ctr" rotWithShape="0">
                    <a:srgbClr val="6E747A">
                      <a:alpha val="43000"/>
                    </a:srgbClr>
                  </a:outerShdw>
                </a:effectLst>
                <a:latin typeface="+mn-ea"/>
                <a:cs typeface="+mn-ea"/>
                <a:sym typeface="+mn-ea"/>
              </a:rPr>
              <a:t>原则</a:t>
            </a:r>
            <a:r>
              <a:rPr lang="zh-CN" altLang="en-US" sz="2400">
                <a:latin typeface="+mn-ea"/>
                <a:cs typeface="+mn-ea"/>
                <a:sym typeface="+mn-ea"/>
              </a:rPr>
              <a:t>。</a:t>
            </a:r>
            <a:endParaRPr lang="zh-CN" altLang="en-US" sz="2400">
              <a:latin typeface="+mn-ea"/>
              <a:cs typeface="+mn-ea"/>
              <a:sym typeface="+mn-ea"/>
            </a:endParaRPr>
          </a:p>
          <a:p>
            <a:endParaRPr lang="zh-CN" altLang="en-US" sz="2400">
              <a:latin typeface="+mn-ea"/>
              <a:cs typeface="+mn-ea"/>
              <a:sym typeface="+mn-ea"/>
            </a:endParaRPr>
          </a:p>
          <a:p>
            <a:r>
              <a:rPr lang="zh-CN" altLang="en-US" sz="2400" b="1">
                <a:solidFill>
                  <a:srgbClr val="FF0000"/>
                </a:solidFill>
                <a:latin typeface="+mn-ea"/>
                <a:cs typeface="+mn-ea"/>
                <a:sym typeface="+mn-ea"/>
              </a:rPr>
              <a:t>装配整体式混凝土框架</a:t>
            </a:r>
            <a:r>
              <a:rPr lang="en-US" altLang="zh-CN" sz="2400" b="1">
                <a:solidFill>
                  <a:srgbClr val="FF0000"/>
                </a:solidFill>
                <a:latin typeface="+mn-ea"/>
                <a:cs typeface="+mn-ea"/>
                <a:sym typeface="+mn-ea"/>
              </a:rPr>
              <a:t> </a:t>
            </a:r>
            <a:r>
              <a:rPr lang="zh-CN" altLang="en-US" sz="2400">
                <a:latin typeface="+mn-ea"/>
                <a:cs typeface="+mn-ea"/>
                <a:sym typeface="+mn-ea"/>
              </a:rPr>
              <a:t>：全部或部分框架梁、柱采用预制构件建成的</a:t>
            </a:r>
            <a:r>
              <a:rPr lang="en-US" altLang="zh-CN" sz="2400">
                <a:latin typeface="+mn-ea"/>
                <a:cs typeface="+mn-ea"/>
                <a:sym typeface="+mn-ea"/>
              </a:rPr>
              <a:t>    </a:t>
            </a:r>
            <a:r>
              <a:rPr lang="zh-CN" altLang="en-US" sz="2400">
                <a:latin typeface="+mn-ea"/>
                <a:cs typeface="+mn-ea"/>
                <a:sym typeface="+mn-ea"/>
              </a:rPr>
              <a:t>装配整体式混凝土结构。</a:t>
            </a:r>
            <a:endParaRPr lang="zh-CN" altLang="en-US" sz="2400">
              <a:latin typeface="+mn-ea"/>
              <a:cs typeface="+mn-ea"/>
              <a:sym typeface="+mn-ea"/>
            </a:endParaRPr>
          </a:p>
          <a:p>
            <a:endParaRPr lang="zh-CN" altLang="en-US" sz="2400">
              <a:latin typeface="+mn-ea"/>
              <a:cs typeface="+mn-ea"/>
              <a:sym typeface="+mn-ea"/>
            </a:endParaRPr>
          </a:p>
          <a:p>
            <a:r>
              <a:rPr lang="zh-CN" altLang="en-US" sz="2400" b="1">
                <a:solidFill>
                  <a:srgbClr val="FF0000"/>
                </a:solidFill>
                <a:latin typeface="+mn-ea"/>
                <a:cs typeface="+mn-ea"/>
                <a:sym typeface="+mn-ea"/>
              </a:rPr>
              <a:t>装配整体式混凝土剪力墙结构</a:t>
            </a:r>
            <a:r>
              <a:rPr lang="en-US" altLang="zh-CN" sz="2400" b="1">
                <a:solidFill>
                  <a:srgbClr val="FF0000"/>
                </a:solidFill>
                <a:latin typeface="+mn-ea"/>
                <a:cs typeface="+mn-ea"/>
                <a:sym typeface="+mn-ea"/>
              </a:rPr>
              <a:t> </a:t>
            </a:r>
            <a:r>
              <a:rPr lang="zh-CN" altLang="en-US" sz="2400">
                <a:latin typeface="+mn-ea"/>
                <a:cs typeface="+mn-ea"/>
                <a:sym typeface="+mn-ea"/>
              </a:rPr>
              <a:t>：全部或部分剪力墙采用预制墙板建成</a:t>
            </a:r>
            <a:r>
              <a:rPr lang="en-US" altLang="zh-CN" sz="2400">
                <a:latin typeface="+mn-ea"/>
                <a:cs typeface="+mn-ea"/>
                <a:sym typeface="+mn-ea"/>
              </a:rPr>
              <a:t>  </a:t>
            </a:r>
            <a:r>
              <a:rPr lang="zh-CN" altLang="en-US" sz="2400">
                <a:latin typeface="+mn-ea"/>
                <a:cs typeface="+mn-ea"/>
                <a:sym typeface="+mn-ea"/>
              </a:rPr>
              <a:t>的装配整体式混凝土结构。</a:t>
            </a:r>
            <a:endParaRPr lang="zh-CN" altLang="en-US" sz="2400">
              <a:latin typeface="+mn-ea"/>
              <a:cs typeface="+mn-ea"/>
            </a:endParaRPr>
          </a:p>
          <a:p>
            <a:endParaRPr lang="zh-CN" altLang="en-US"/>
          </a:p>
          <a:p>
            <a:endParaRPr lang="zh-CN" altLang="en-US"/>
          </a:p>
          <a:p>
            <a:endParaRPr lang="zh-CN"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3550" y="52282"/>
            <a:ext cx="10972800" cy="1143000"/>
          </a:xfrm>
        </p:spPr>
        <p:txBody>
          <a:bodyPr/>
          <a:lstStyle/>
          <a:p>
            <a:pPr algn="l"/>
            <a:r>
              <a:rPr lang="zh-CN" sz="3200" dirty="0" smtClean="0"/>
              <a:t>《</a:t>
            </a:r>
            <a:r>
              <a:rPr sz="3200" dirty="0" smtClean="0"/>
              <a:t>装配式混凝土结构技术规程</a:t>
            </a:r>
            <a:r>
              <a:rPr lang="zh-CN" sz="3200" dirty="0" smtClean="0"/>
              <a:t>》</a:t>
            </a:r>
            <a:r>
              <a:rPr lang="zh-CN" sz="2800" dirty="0" smtClean="0">
                <a:latin typeface="Times New Roman" panose="02020603050405020304" pitchFamily="18" charset="0"/>
                <a:cs typeface="Times New Roman" panose="02020603050405020304" pitchFamily="18" charset="0"/>
              </a:rPr>
              <a:t>JGJ 1-2014</a:t>
            </a:r>
            <a:endParaRPr lang="zh-CN" sz="2800" dirty="0" smtClean="0">
              <a:latin typeface="Times New Roman" panose="02020603050405020304" pitchFamily="18" charset="0"/>
              <a:cs typeface="Times New Roman" panose="02020603050405020304" pitchFamily="18" charset="0"/>
            </a:endParaRPr>
          </a:p>
        </p:txBody>
      </p:sp>
      <p:sp>
        <p:nvSpPr>
          <p:cNvPr id="3" name="内容占位符 2"/>
          <p:cNvSpPr>
            <a:spLocks noGrp="1"/>
          </p:cNvSpPr>
          <p:nvPr>
            <p:ph idx="1"/>
          </p:nvPr>
        </p:nvSpPr>
        <p:spPr>
          <a:xfrm>
            <a:off x="394970" y="996950"/>
            <a:ext cx="10972800" cy="1097280"/>
          </a:xfrm>
        </p:spPr>
        <p:txBody>
          <a:bodyPr/>
          <a:lstStyle/>
          <a:p>
            <a:r>
              <a:rPr lang="zh-CN" altLang="en-US" sz="2400" dirty="0" smtClean="0"/>
              <a:t>由预制混凝土构件通过可靠的连接方式装配而成的混凝土结构</a:t>
            </a:r>
            <a:endParaRPr lang="zh-CN" altLang="en-US" sz="2400" dirty="0" smtClean="0"/>
          </a:p>
        </p:txBody>
      </p:sp>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fld>
            <a:endParaRPr lang="zh-CN" altLang="en-US"/>
          </a:p>
        </p:txBody>
      </p:sp>
      <p:sp>
        <p:nvSpPr>
          <p:cNvPr id="5" name="矩形 4"/>
          <p:cNvSpPr/>
          <p:nvPr/>
        </p:nvSpPr>
        <p:spPr>
          <a:xfrm>
            <a:off x="746760" y="2533015"/>
            <a:ext cx="1965325" cy="9144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文本框 5"/>
          <p:cNvSpPr txBox="1"/>
          <p:nvPr/>
        </p:nvSpPr>
        <p:spPr>
          <a:xfrm>
            <a:off x="746760" y="2729230"/>
            <a:ext cx="2163445" cy="521970"/>
          </a:xfrm>
          <a:prstGeom prst="rect">
            <a:avLst/>
          </a:prstGeom>
          <a:noFill/>
        </p:spPr>
        <p:txBody>
          <a:bodyPr wrap="square" rtlCol="0">
            <a:spAutoFit/>
          </a:bodyPr>
          <a:p>
            <a:r>
              <a:rPr lang="zh-CN" altLang="en-US" sz="2800" b="1" dirty="0" smtClean="0">
                <a:sym typeface="+mn-ea"/>
              </a:rPr>
              <a:t>装配整体式</a:t>
            </a:r>
            <a:endParaRPr lang="zh-CN" altLang="en-US" sz="2800" b="1" dirty="0" smtClean="0"/>
          </a:p>
        </p:txBody>
      </p:sp>
      <p:cxnSp>
        <p:nvCxnSpPr>
          <p:cNvPr id="7" name="直接箭头连接符 6"/>
          <p:cNvCxnSpPr/>
          <p:nvPr/>
        </p:nvCxnSpPr>
        <p:spPr>
          <a:xfrm>
            <a:off x="2910205" y="2990215"/>
            <a:ext cx="838835" cy="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pic>
        <p:nvPicPr>
          <p:cNvPr id="8" name="图片 7"/>
          <p:cNvPicPr>
            <a:picLocks noChangeAspect="1"/>
          </p:cNvPicPr>
          <p:nvPr/>
        </p:nvPicPr>
        <p:blipFill>
          <a:blip r:embed="rId1"/>
          <a:stretch>
            <a:fillRect/>
          </a:stretch>
        </p:blipFill>
        <p:spPr>
          <a:xfrm>
            <a:off x="3989070" y="2094230"/>
            <a:ext cx="3166745" cy="1791970"/>
          </a:xfrm>
          <a:prstGeom prst="rect">
            <a:avLst/>
          </a:prstGeom>
        </p:spPr>
      </p:pic>
      <p:sp>
        <p:nvSpPr>
          <p:cNvPr id="13" name="矩形 12"/>
          <p:cNvSpPr/>
          <p:nvPr/>
        </p:nvSpPr>
        <p:spPr>
          <a:xfrm>
            <a:off x="746760" y="4712335"/>
            <a:ext cx="1965325" cy="9144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文本框 13"/>
          <p:cNvSpPr txBox="1"/>
          <p:nvPr/>
        </p:nvSpPr>
        <p:spPr>
          <a:xfrm>
            <a:off x="746760" y="4908550"/>
            <a:ext cx="2163445" cy="521970"/>
          </a:xfrm>
          <a:prstGeom prst="rect">
            <a:avLst/>
          </a:prstGeom>
          <a:noFill/>
        </p:spPr>
        <p:txBody>
          <a:bodyPr wrap="square" rtlCol="0">
            <a:spAutoFit/>
          </a:bodyPr>
          <a:p>
            <a:r>
              <a:rPr lang="zh-CN" altLang="en-US" sz="2800" dirty="0" smtClean="0">
                <a:sym typeface="+mn-ea"/>
              </a:rPr>
              <a:t>全装配</a:t>
            </a:r>
            <a:r>
              <a:rPr lang="zh-CN" altLang="en-US" sz="2800" b="1" dirty="0" smtClean="0">
                <a:sym typeface="+mn-ea"/>
              </a:rPr>
              <a:t>式</a:t>
            </a:r>
            <a:endParaRPr lang="zh-CN" altLang="en-US" sz="2800" b="1" dirty="0" smtClean="0"/>
          </a:p>
        </p:txBody>
      </p:sp>
      <p:cxnSp>
        <p:nvCxnSpPr>
          <p:cNvPr id="15" name="直接箭头连接符 14"/>
          <p:cNvCxnSpPr/>
          <p:nvPr/>
        </p:nvCxnSpPr>
        <p:spPr>
          <a:xfrm>
            <a:off x="2910205" y="5169535"/>
            <a:ext cx="838835" cy="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pic>
        <p:nvPicPr>
          <p:cNvPr id="16" name="图片 15"/>
          <p:cNvPicPr>
            <a:picLocks noChangeAspect="1"/>
          </p:cNvPicPr>
          <p:nvPr/>
        </p:nvPicPr>
        <p:blipFill>
          <a:blip r:embed="rId2"/>
          <a:stretch>
            <a:fillRect/>
          </a:stretch>
        </p:blipFill>
        <p:spPr>
          <a:xfrm>
            <a:off x="4042410" y="4364990"/>
            <a:ext cx="2352675" cy="1723390"/>
          </a:xfrm>
          <a:prstGeom prst="rect">
            <a:avLst/>
          </a:prstGeom>
        </p:spPr>
      </p:pic>
      <p:pic>
        <p:nvPicPr>
          <p:cNvPr id="17" name="图片 16"/>
          <p:cNvPicPr>
            <a:picLocks noChangeAspect="1"/>
          </p:cNvPicPr>
          <p:nvPr/>
        </p:nvPicPr>
        <p:blipFill>
          <a:blip r:embed="rId3"/>
          <a:stretch>
            <a:fillRect/>
          </a:stretch>
        </p:blipFill>
        <p:spPr>
          <a:xfrm>
            <a:off x="6665595" y="4364990"/>
            <a:ext cx="3201670" cy="1723390"/>
          </a:xfrm>
          <a:prstGeom prst="rect">
            <a:avLst/>
          </a:prstGeom>
        </p:spPr>
      </p:pic>
      <p:pic>
        <p:nvPicPr>
          <p:cNvPr id="11" name="图片 10"/>
          <p:cNvPicPr>
            <a:picLocks noChangeAspect="1"/>
          </p:cNvPicPr>
          <p:nvPr/>
        </p:nvPicPr>
        <p:blipFill>
          <a:blip r:embed="rId4"/>
          <a:stretch>
            <a:fillRect/>
          </a:stretch>
        </p:blipFill>
        <p:spPr>
          <a:xfrm>
            <a:off x="7947025" y="1385570"/>
            <a:ext cx="2395220" cy="2917190"/>
          </a:xfrm>
          <a:prstGeom prst="rect">
            <a:avLst/>
          </a:prstGeom>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3"/>
          <p:cNvSpPr>
            <a:spLocks noGrp="1"/>
          </p:cNvSpPr>
          <p:nvPr>
            <p:ph type="sldNum" sz="quarter" idx="12"/>
          </p:nvPr>
        </p:nvSpPr>
        <p:spPr/>
        <p:txBody>
          <a:bodyPr/>
          <a:p>
            <a:pPr>
              <a:defRPr/>
            </a:pPr>
            <a:fld id="{A46037C8-5B0A-4AE1-9877-D75452A8BEB9}" type="slidenum">
              <a:rPr lang="zh-CN" altLang="en-US"/>
            </a:fld>
            <a:endParaRPr lang="zh-CN" altLang="en-US"/>
          </a:p>
        </p:txBody>
      </p:sp>
      <p:pic>
        <p:nvPicPr>
          <p:cNvPr id="7" name="图片 6"/>
          <p:cNvPicPr>
            <a:picLocks noChangeAspect="1"/>
          </p:cNvPicPr>
          <p:nvPr/>
        </p:nvPicPr>
        <p:blipFill>
          <a:blip r:embed="rId1"/>
          <a:stretch>
            <a:fillRect/>
          </a:stretch>
        </p:blipFill>
        <p:spPr>
          <a:xfrm>
            <a:off x="389255" y="369570"/>
            <a:ext cx="4427855" cy="5844540"/>
          </a:xfrm>
          <a:prstGeom prst="rect">
            <a:avLst/>
          </a:prstGeom>
        </p:spPr>
      </p:pic>
      <p:pic>
        <p:nvPicPr>
          <p:cNvPr id="9" name="图片 8"/>
          <p:cNvPicPr>
            <a:picLocks noChangeAspect="1"/>
          </p:cNvPicPr>
          <p:nvPr/>
        </p:nvPicPr>
        <p:blipFill>
          <a:blip r:embed="rId2"/>
          <a:stretch>
            <a:fillRect/>
          </a:stretch>
        </p:blipFill>
        <p:spPr>
          <a:xfrm>
            <a:off x="5625465" y="1141730"/>
            <a:ext cx="6219190" cy="457454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3"/>
          <p:cNvSpPr>
            <a:spLocks noGrp="1"/>
          </p:cNvSpPr>
          <p:nvPr>
            <p:ph type="sldNum" sz="quarter" idx="12"/>
          </p:nvPr>
        </p:nvSpPr>
        <p:spPr/>
        <p:txBody>
          <a:bodyPr/>
          <a:p>
            <a:pPr>
              <a:defRPr/>
            </a:pPr>
            <a:fld id="{A46037C8-5B0A-4AE1-9877-D75452A8BEB9}" type="slidenum">
              <a:rPr lang="zh-CN" altLang="en-US"/>
            </a:fld>
            <a:endParaRPr lang="zh-CN" altLang="en-US"/>
          </a:p>
        </p:txBody>
      </p:sp>
      <p:pic>
        <p:nvPicPr>
          <p:cNvPr id="6" name="图片 5"/>
          <p:cNvPicPr>
            <a:picLocks noChangeAspect="1"/>
          </p:cNvPicPr>
          <p:nvPr/>
        </p:nvPicPr>
        <p:blipFill>
          <a:blip r:embed="rId1"/>
          <a:stretch>
            <a:fillRect/>
          </a:stretch>
        </p:blipFill>
        <p:spPr>
          <a:xfrm>
            <a:off x="59055" y="164465"/>
            <a:ext cx="7741920" cy="5066030"/>
          </a:xfrm>
          <a:prstGeom prst="rect">
            <a:avLst/>
          </a:prstGeom>
        </p:spPr>
      </p:pic>
      <p:pic>
        <p:nvPicPr>
          <p:cNvPr id="2" name="图片 1"/>
          <p:cNvPicPr>
            <a:picLocks noChangeAspect="1"/>
          </p:cNvPicPr>
          <p:nvPr/>
        </p:nvPicPr>
        <p:blipFill>
          <a:blip r:embed="rId2"/>
          <a:stretch>
            <a:fillRect/>
          </a:stretch>
        </p:blipFill>
        <p:spPr>
          <a:xfrm>
            <a:off x="6691630" y="2089150"/>
            <a:ext cx="5273675" cy="394843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stretch>
            <a:fillRect/>
          </a:stretch>
        </p:blipFill>
        <p:spPr>
          <a:xfrm>
            <a:off x="514739" y="-1525"/>
            <a:ext cx="10081262" cy="6859525"/>
          </a:xfrm>
          <a:prstGeom prst="rect">
            <a:avLst/>
          </a:prstGeom>
        </p:spPr>
      </p:pic>
      <p:sp>
        <p:nvSpPr>
          <p:cNvPr id="5" name="文本框 4"/>
          <p:cNvSpPr txBox="1"/>
          <p:nvPr/>
        </p:nvSpPr>
        <p:spPr>
          <a:xfrm>
            <a:off x="7162315" y="5581075"/>
            <a:ext cx="4812254" cy="584775"/>
          </a:xfrm>
          <a:prstGeom prst="rect">
            <a:avLst/>
          </a:prstGeom>
          <a:solidFill>
            <a:srgbClr val="FFFFCC"/>
          </a:solidFill>
          <a:ln>
            <a:solidFill>
              <a:schemeClr val="tx1"/>
            </a:solidFill>
          </a:ln>
        </p:spPr>
        <p:txBody>
          <a:bodyPr wrap="square" rtlCol="0">
            <a:spAutoFit/>
          </a:bodyPr>
          <a:lstStyle/>
          <a:p>
            <a:pPr algn="ctr"/>
            <a:r>
              <a:rPr lang="zh-CN" altLang="en-US" sz="3200" b="1" dirty="0"/>
              <a:t>带桁架钢筋预制叠合</a:t>
            </a:r>
            <a:r>
              <a:rPr lang="zh-CN" altLang="en-US" sz="3200" b="1" dirty="0" smtClean="0"/>
              <a:t>板</a:t>
            </a:r>
            <a:endParaRPr lang="zh-CN" altLang="en-US" sz="32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p:cNvPicPr>
            <a:picLocks noGrp="1" noChangeAspect="1"/>
          </p:cNvPicPr>
          <p:nvPr>
            <p:ph idx="1"/>
          </p:nvPr>
        </p:nvPicPr>
        <p:blipFill>
          <a:blip r:embed="rId1" cstate="print">
            <a:extLst>
              <a:ext uri="{28A0092B-C50C-407E-A947-70E740481C1C}">
                <a14:useLocalDpi xmlns:a14="http://schemas.microsoft.com/office/drawing/2010/main" val="0"/>
              </a:ext>
            </a:extLst>
          </a:blip>
          <a:stretch>
            <a:fillRect/>
          </a:stretch>
        </p:blipFill>
        <p:spPr>
          <a:xfrm>
            <a:off x="1699713" y="856257"/>
            <a:ext cx="6378539" cy="5984230"/>
          </a:xfrm>
        </p:spPr>
      </p:pic>
      <p:sp>
        <p:nvSpPr>
          <p:cNvPr id="4" name="灯片编号占位符 3"/>
          <p:cNvSpPr>
            <a:spLocks noGrp="1"/>
          </p:cNvSpPr>
          <p:nvPr>
            <p:ph type="sldNum" sz="quarter" idx="12"/>
          </p:nvPr>
        </p:nvSpPr>
        <p:spPr>
          <a:prstGeom prst="rect">
            <a:avLst/>
          </a:prstGeom>
        </p:spPr>
        <p:txBody>
          <a:bodyPr/>
          <a:lstStyle/>
          <a:p>
            <a:pPr>
              <a:defRPr/>
            </a:pPr>
            <a:fld id="{A46037C8-5B0A-4AE1-9877-D75452A8BEB9}" type="slidenum">
              <a:rPr lang="zh-CN" altLang="en-US" smtClean="0"/>
            </a:fld>
            <a:endParaRPr lang="zh-CN" altLang="en-US"/>
          </a:p>
        </p:txBody>
      </p:sp>
      <p:sp>
        <p:nvSpPr>
          <p:cNvPr id="6" name="文本框 5"/>
          <p:cNvSpPr txBox="1"/>
          <p:nvPr/>
        </p:nvSpPr>
        <p:spPr>
          <a:xfrm>
            <a:off x="6576053" y="1274791"/>
            <a:ext cx="5615947" cy="584775"/>
          </a:xfrm>
          <a:prstGeom prst="rect">
            <a:avLst/>
          </a:prstGeom>
          <a:solidFill>
            <a:srgbClr val="FFFFCC"/>
          </a:solidFill>
          <a:ln>
            <a:solidFill>
              <a:schemeClr val="tx1"/>
            </a:solidFill>
          </a:ln>
        </p:spPr>
        <p:txBody>
          <a:bodyPr wrap="square" rtlCol="0">
            <a:spAutoFit/>
          </a:bodyPr>
          <a:lstStyle/>
          <a:p>
            <a:r>
              <a:rPr lang="zh-CN" altLang="en-US" sz="3200" b="1" dirty="0"/>
              <a:t>预制叠合板一般采用桁架钢筋</a:t>
            </a:r>
            <a:endParaRPr lang="zh-CN" altLang="en-US" sz="3200" b="1" dirty="0"/>
          </a:p>
        </p:txBody>
      </p:sp>
      <p:sp>
        <p:nvSpPr>
          <p:cNvPr id="7" name="标题 1"/>
          <p:cNvSpPr>
            <a:spLocks noGrp="1"/>
          </p:cNvSpPr>
          <p:nvPr>
            <p:ph type="title"/>
          </p:nvPr>
        </p:nvSpPr>
        <p:spPr>
          <a:xfrm>
            <a:off x="925830" y="45720"/>
            <a:ext cx="11266170" cy="809957"/>
          </a:xfrm>
        </p:spPr>
        <p:txBody>
          <a:bodyPr/>
          <a:lstStyle/>
          <a:p>
            <a:r>
              <a:rPr lang="zh-CN" altLang="en-US" dirty="0" smtClean="0">
                <a:solidFill>
                  <a:srgbClr val="FF0000"/>
                </a:solidFill>
                <a:latin typeface="隶书" panose="02010509060101010101" pitchFamily="49" charset="-122"/>
                <a:ea typeface="隶书" panose="02010509060101010101" pitchFamily="49" charset="-122"/>
              </a:rPr>
              <a:t>预制板设计流程</a:t>
            </a:r>
            <a:endParaRPr lang="zh-CN" altLang="en-US" dirty="0"/>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TEMPLATE_CATEGORY" val="diagram"/>
  <p:tag name="KSO_WM_TEMPLATE_INDEX" val="160660"/>
  <p:tag name="KSO_WM_UNIT_TYPE" val="l_i"/>
  <p:tag name="KSO_WM_UNIT_INDEX" val="1_1"/>
  <p:tag name="KSO_WM_UNIT_ID" val="diagram160660_5*l_i*1_1"/>
  <p:tag name="KSO_WM_UNIT_CLEAR" val="1"/>
  <p:tag name="KSO_WM_UNIT_LAYERLEVEL" val="1_1"/>
  <p:tag name="KSO_WM_BEAUTIFY_FLAG" val="#wm#"/>
  <p:tag name="KSO_WM_TAG_VERSION" val="1.0"/>
  <p:tag name="KSO_WM_DIAGRAM_GROUP_CODE" val="l1-1"/>
  <p:tag name="KSO_WM_UNIT_LINE_FORE_SCHEMECOLOR_INDEX" val="14"/>
  <p:tag name="KSO_WM_UNIT_LINE_FILL_TYPE" val="2"/>
</p:tagLst>
</file>

<file path=ppt/tags/tag10.xml><?xml version="1.0" encoding="utf-8"?>
<p:tagLst xmlns:p="http://schemas.openxmlformats.org/presentationml/2006/main">
  <p:tag name="KSO_WM_TEMPLATE_CATEGORY" val="diagram"/>
  <p:tag name="KSO_WM_TEMPLATE_INDEX" val="160660"/>
  <p:tag name="KSO_WM_UNIT_TYPE" val="l_h_a"/>
  <p:tag name="KSO_WM_UNIT_INDEX" val="1_1_1"/>
  <p:tag name="KSO_WM_UNIT_ID" val="diagram160660_5*l_h_a*1_1_1"/>
  <p:tag name="KSO_WM_UNIT_CLEAR" val="1"/>
  <p:tag name="KSO_WM_UNIT_LAYERLEVEL" val="1_1_1"/>
  <p:tag name="KSO_WM_UNIT_VALUE" val="22"/>
  <p:tag name="KSO_WM_UNIT_HIGHLIGHT" val="0"/>
  <p:tag name="KSO_WM_UNIT_COMPATIBLE" val="0"/>
  <p:tag name="KSO_WM_BEAUTIFY_FLAG" val="#wm#"/>
  <p:tag name="KSO_WM_UNIT_PRESET_TEXT_INDEX" val="4"/>
  <p:tag name="KSO_WM_UNIT_PRESET_TEXT_LEN" val="12"/>
  <p:tag name="KSO_WM_TAG_VERSION" val="1.0"/>
  <p:tag name="KSO_WM_DIAGRAM_GROUP_CODE" val="l1-1"/>
  <p:tag name="KSO_WM_UNIT_FILL_FORE_SCHEMECOLOR_INDEX" val="5"/>
  <p:tag name="KSO_WM_UNIT_FILL_TYPE" val="1"/>
  <p:tag name="KSO_WM_UNIT_TEXT_FILL_FORE_SCHEMECOLOR_INDEX" val="14"/>
  <p:tag name="KSO_WM_UNIT_TEXT_FILL_TYPE" val="1"/>
</p:tagLst>
</file>

<file path=ppt/tags/tag11.xml><?xml version="1.0" encoding="utf-8"?>
<p:tagLst xmlns:p="http://schemas.openxmlformats.org/presentationml/2006/main">
  <p:tag name="KSO_WM_TEMPLATE_CATEGORY" val="diagram"/>
  <p:tag name="KSO_WM_TEMPLATE_INDEX" val="160660"/>
  <p:tag name="KSO_WM_UNIT_TYPE" val="l_i"/>
  <p:tag name="KSO_WM_UNIT_INDEX" val="1_2"/>
  <p:tag name="KSO_WM_UNIT_ID" val="diagram160660_5*l_i*1_2"/>
  <p:tag name="KSO_WM_UNIT_CLEAR" val="1"/>
  <p:tag name="KSO_WM_UNIT_LAYERLEVEL" val="1_1"/>
  <p:tag name="KSO_WM_BEAUTIFY_FLAG" val="#wm#"/>
  <p:tag name="KSO_WM_TAG_VERSION" val="1.0"/>
  <p:tag name="KSO_WM_DIAGRAM_GROUP_CODE" val="l1-1"/>
  <p:tag name="KSO_WM_UNIT_FILL_FORE_SCHEMECOLOR_INDEX" val="5"/>
  <p:tag name="KSO_WM_UNIT_FILL_TYPE" val="1"/>
  <p:tag name="KSO_WM_UNIT_LINE_FORE_SCHEMECOLOR_INDEX" val="14"/>
  <p:tag name="KSO_WM_UNIT_LINE_FILL_TYPE" val="2"/>
  <p:tag name="KSO_WM_UNIT_TEXT_FILL_FORE_SCHEMECOLOR_INDEX" val="14"/>
  <p:tag name="KSO_WM_UNIT_TEXT_FILL_TYPE" val="1"/>
</p:tagLst>
</file>

<file path=ppt/tags/tag12.xml><?xml version="1.0" encoding="utf-8"?>
<p:tagLst xmlns:p="http://schemas.openxmlformats.org/presentationml/2006/main">
  <p:tag name="KSO_WM_UNIT_TABLE_BEAUTIFY" val="smartTable{fb8e65d3-6b1f-4998-a7cb-fd2e8c83981f}"/>
  <p:tag name="TABLE_ENDDRAG_ORIGIN_RECT" val="839*305"/>
  <p:tag name="TABLE_ENDDRAG_RECT" val="72*97*839*305"/>
</p:tagLst>
</file>

<file path=ppt/tags/tag13.xml><?xml version="1.0" encoding="utf-8"?>
<p:tagLst xmlns:p="http://schemas.openxmlformats.org/presentationml/2006/main">
  <p:tag name="KSO_WM_UNIT_PLACING_PICTURE_USER_VIEWPORT" val="{&quot;height&quot;:4075.2645669291337,&quot;width&quot;:8096.192125984252}"/>
</p:tagLst>
</file>

<file path=ppt/tags/tag14.xml><?xml version="1.0" encoding="utf-8"?>
<p:tagLst xmlns:p="http://schemas.openxmlformats.org/presentationml/2006/main">
  <p:tag name="KSO_WM_UNIT_PLACING_PICTURE_USER_VIEWPORT" val="{&quot;height&quot;:8652,&quot;width&quot;:4464}"/>
</p:tagLst>
</file>

<file path=ppt/tags/tag15.xml><?xml version="1.0" encoding="utf-8"?>
<p:tagLst xmlns:p="http://schemas.openxmlformats.org/presentationml/2006/main">
  <p:tag name="KSO_WM_UNIT_PLACING_PICTURE_USER_VIEWPORT" val="{&quot;height&quot;:4549,&quot;width&quot;:9965}"/>
</p:tagLst>
</file>

<file path=ppt/tags/tag16.xml><?xml version="1.0" encoding="utf-8"?>
<p:tagLst xmlns:p="http://schemas.openxmlformats.org/presentationml/2006/main">
  <p:tag name="KSO_WM_UNIT_PLACING_PICTURE_USER_VIEWPORT" val="{&quot;height&quot;:7068,&quot;width&quot;:8196}"/>
</p:tagLst>
</file>

<file path=ppt/tags/tag17.xml><?xml version="1.0" encoding="utf-8"?>
<p:tagLst xmlns:p="http://schemas.openxmlformats.org/presentationml/2006/main">
  <p:tag name="KSO_WM_DOC_GUID" val="{a62a8104-4d95-47a9-8597-b90dbfc09f71}"/>
  <p:tag name="COMMONDATA" val="eyJoZGlkIjoiMGY3MzhmZTE3YjcyNjJkOGUxMmVmYWZiMDJjZTNkNWYifQ=="/>
  <p:tag name="KSO_WPP_MARK_KEY" val="7959faff-9d59-4c61-a676-2f6ef93ebb77"/>
</p:tagLst>
</file>

<file path=ppt/tags/tag2.xml><?xml version="1.0" encoding="utf-8"?>
<p:tagLst xmlns:p="http://schemas.openxmlformats.org/presentationml/2006/main">
  <p:tag name="KSO_WM_TEMPLATE_CATEGORY" val="diagram"/>
  <p:tag name="KSO_WM_TEMPLATE_INDEX" val="160660"/>
  <p:tag name="KSO_WM_UNIT_TYPE" val="l_h_a"/>
  <p:tag name="KSO_WM_UNIT_INDEX" val="1_1_1"/>
  <p:tag name="KSO_WM_UNIT_ID" val="diagram160660_5*l_h_a*1_1_1"/>
  <p:tag name="KSO_WM_UNIT_CLEAR" val="1"/>
  <p:tag name="KSO_WM_UNIT_LAYERLEVEL" val="1_1_1"/>
  <p:tag name="KSO_WM_UNIT_VALUE" val="22"/>
  <p:tag name="KSO_WM_UNIT_HIGHLIGHT" val="0"/>
  <p:tag name="KSO_WM_UNIT_COMPATIBLE" val="0"/>
  <p:tag name="KSO_WM_BEAUTIFY_FLAG" val="#wm#"/>
  <p:tag name="KSO_WM_UNIT_PRESET_TEXT_INDEX" val="4"/>
  <p:tag name="KSO_WM_UNIT_PRESET_TEXT_LEN" val="12"/>
  <p:tag name="KSO_WM_TAG_VERSION" val="1.0"/>
  <p:tag name="KSO_WM_DIAGRAM_GROUP_CODE" val="l1-1"/>
  <p:tag name="KSO_WM_UNIT_FILL_FORE_SCHEMECOLOR_INDEX" val="5"/>
  <p:tag name="KSO_WM_UNIT_FILL_TYPE" val="1"/>
  <p:tag name="KSO_WM_UNIT_TEXT_FILL_FORE_SCHEMECOLOR_INDEX" val="14"/>
  <p:tag name="KSO_WM_UNIT_TEXT_FILL_TYPE" val="1"/>
</p:tagLst>
</file>

<file path=ppt/tags/tag3.xml><?xml version="1.0" encoding="utf-8"?>
<p:tagLst xmlns:p="http://schemas.openxmlformats.org/presentationml/2006/main">
  <p:tag name="KSO_WM_TEMPLATE_CATEGORY" val="diagram"/>
  <p:tag name="KSO_WM_TEMPLATE_INDEX" val="160660"/>
  <p:tag name="KSO_WM_UNIT_TYPE" val="l_i"/>
  <p:tag name="KSO_WM_UNIT_INDEX" val="1_2"/>
  <p:tag name="KSO_WM_UNIT_ID" val="diagram160660_5*l_i*1_2"/>
  <p:tag name="KSO_WM_UNIT_CLEAR" val="1"/>
  <p:tag name="KSO_WM_UNIT_LAYERLEVEL" val="1_1"/>
  <p:tag name="KSO_WM_BEAUTIFY_FLAG" val="#wm#"/>
  <p:tag name="KSO_WM_TAG_VERSION" val="1.0"/>
  <p:tag name="KSO_WM_DIAGRAM_GROUP_CODE" val="l1-1"/>
  <p:tag name="KSO_WM_UNIT_FILL_FORE_SCHEMECOLOR_INDEX" val="5"/>
  <p:tag name="KSO_WM_UNIT_FILL_TYPE" val="1"/>
  <p:tag name="KSO_WM_UNIT_LINE_FORE_SCHEMECOLOR_INDEX" val="14"/>
  <p:tag name="KSO_WM_UNIT_LINE_FILL_TYPE" val="2"/>
  <p:tag name="KSO_WM_UNIT_TEXT_FILL_FORE_SCHEMECOLOR_INDEX" val="14"/>
  <p:tag name="KSO_WM_UNIT_TEXT_FILL_TYPE" val="1"/>
</p:tagLst>
</file>

<file path=ppt/tags/tag4.xml><?xml version="1.0" encoding="utf-8"?>
<p:tagLst xmlns:p="http://schemas.openxmlformats.org/presentationml/2006/main">
  <p:tag name="KSO_WM_TEMPLATE_CATEGORY" val="diagram"/>
  <p:tag name="KSO_WM_TEMPLATE_INDEX" val="160660"/>
  <p:tag name="KSO_WM_UNIT_TYPE" val="l_h_a"/>
  <p:tag name="KSO_WM_UNIT_INDEX" val="1_2_1"/>
  <p:tag name="KSO_WM_UNIT_ID" val="diagram160660_5*l_h_a*1_2_1"/>
  <p:tag name="KSO_WM_UNIT_CLEAR" val="1"/>
  <p:tag name="KSO_WM_UNIT_LAYERLEVEL" val="1_1_1"/>
  <p:tag name="KSO_WM_UNIT_VALUE" val="22"/>
  <p:tag name="KSO_WM_UNIT_HIGHLIGHT" val="0"/>
  <p:tag name="KSO_WM_UNIT_COMPATIBLE" val="0"/>
  <p:tag name="KSO_WM_BEAUTIFY_FLAG" val="#wm#"/>
  <p:tag name="KSO_WM_UNIT_PRESET_TEXT_INDEX" val="4"/>
  <p:tag name="KSO_WM_UNIT_PRESET_TEXT_LEN" val="12"/>
  <p:tag name="KSO_WM_TAG_VERSION" val="1.0"/>
  <p:tag name="KSO_WM_DIAGRAM_GROUP_CODE" val="l1-1"/>
  <p:tag name="KSO_WM_UNIT_FILL_FORE_SCHEMECOLOR_INDEX" val="6"/>
  <p:tag name="KSO_WM_UNIT_FILL_TYPE" val="1"/>
  <p:tag name="KSO_WM_UNIT_TEXT_FILL_FORE_SCHEMECOLOR_INDEX" val="14"/>
  <p:tag name="KSO_WM_UNIT_TEXT_FILL_TYPE" val="1"/>
</p:tagLst>
</file>

<file path=ppt/tags/tag5.xml><?xml version="1.0" encoding="utf-8"?>
<p:tagLst xmlns:p="http://schemas.openxmlformats.org/presentationml/2006/main">
  <p:tag name="KSO_WM_TEMPLATE_CATEGORY" val="diagram"/>
  <p:tag name="KSO_WM_TEMPLATE_INDEX" val="160660"/>
  <p:tag name="KSO_WM_UNIT_TYPE" val="l_i"/>
  <p:tag name="KSO_WM_UNIT_INDEX" val="1_3"/>
  <p:tag name="KSO_WM_UNIT_ID" val="diagram160660_5*l_i*1_3"/>
  <p:tag name="KSO_WM_UNIT_CLEAR" val="1"/>
  <p:tag name="KSO_WM_UNIT_LAYERLEVEL" val="1_1"/>
  <p:tag name="KSO_WM_BEAUTIFY_FLAG" val="#wm#"/>
  <p:tag name="KSO_WM_TAG_VERSION" val="1.0"/>
  <p:tag name="KSO_WM_DIAGRAM_GROUP_CODE" val="l1-1"/>
  <p:tag name="KSO_WM_UNIT_FILL_FORE_SCHEMECOLOR_INDEX" val="6"/>
  <p:tag name="KSO_WM_UNIT_FILL_TYPE" val="1"/>
  <p:tag name="KSO_WM_UNIT_LINE_FORE_SCHEMECOLOR_INDEX" val="14"/>
  <p:tag name="KSO_WM_UNIT_LINE_FILL_TYPE" val="2"/>
  <p:tag name="KSO_WM_UNIT_TEXT_FILL_FORE_SCHEMECOLOR_INDEX" val="14"/>
  <p:tag name="KSO_WM_UNIT_TEXT_FILL_TYPE" val="1"/>
</p:tagLst>
</file>

<file path=ppt/tags/tag6.xml><?xml version="1.0" encoding="utf-8"?>
<p:tagLst xmlns:p="http://schemas.openxmlformats.org/presentationml/2006/main">
  <p:tag name="KSO_WM_TEMPLATE_CATEGORY" val="diagram"/>
  <p:tag name="KSO_WM_TEMPLATE_INDEX" val="160660"/>
  <p:tag name="KSO_WM_UNIT_TYPE" val="l_h_a"/>
  <p:tag name="KSO_WM_UNIT_INDEX" val="1_3_1"/>
  <p:tag name="KSO_WM_UNIT_ID" val="diagram160660_5*l_h_a*1_3_1"/>
  <p:tag name="KSO_WM_UNIT_CLEAR" val="1"/>
  <p:tag name="KSO_WM_UNIT_LAYERLEVEL" val="1_1_1"/>
  <p:tag name="KSO_WM_UNIT_VALUE" val="22"/>
  <p:tag name="KSO_WM_UNIT_HIGHLIGHT" val="0"/>
  <p:tag name="KSO_WM_UNIT_COMPATIBLE" val="0"/>
  <p:tag name="KSO_WM_BEAUTIFY_FLAG" val="#wm#"/>
  <p:tag name="KSO_WM_UNIT_PRESET_TEXT_INDEX" val="4"/>
  <p:tag name="KSO_WM_UNIT_PRESET_TEXT_LEN" val="12"/>
  <p:tag name="KSO_WM_TAG_VERSION" val="1.0"/>
  <p:tag name="KSO_WM_DIAGRAM_GROUP_CODE" val="l1-1"/>
  <p:tag name="KSO_WM_UNIT_FILL_FORE_SCHEMECOLOR_INDEX" val="7"/>
  <p:tag name="KSO_WM_UNIT_FILL_TYPE" val="1"/>
  <p:tag name="KSO_WM_UNIT_TEXT_FILL_FORE_SCHEMECOLOR_INDEX" val="14"/>
  <p:tag name="KSO_WM_UNIT_TEXT_FILL_TYPE" val="1"/>
</p:tagLst>
</file>

<file path=ppt/tags/tag7.xml><?xml version="1.0" encoding="utf-8"?>
<p:tagLst xmlns:p="http://schemas.openxmlformats.org/presentationml/2006/main">
  <p:tag name="KSO_WM_TEMPLATE_CATEGORY" val="diagram"/>
  <p:tag name="KSO_WM_TEMPLATE_INDEX" val="160660"/>
  <p:tag name="KSO_WM_UNIT_TYPE" val="l_i"/>
  <p:tag name="KSO_WM_UNIT_INDEX" val="1_4"/>
  <p:tag name="KSO_WM_UNIT_ID" val="diagram160660_5*l_i*1_4"/>
  <p:tag name="KSO_WM_UNIT_CLEAR" val="1"/>
  <p:tag name="KSO_WM_UNIT_LAYERLEVEL" val="1_1"/>
  <p:tag name="KSO_WM_BEAUTIFY_FLAG" val="#wm#"/>
  <p:tag name="KSO_WM_TAG_VERSION" val="1.0"/>
  <p:tag name="KSO_WM_DIAGRAM_GROUP_CODE" val="l1-1"/>
  <p:tag name="KSO_WM_UNIT_FILL_FORE_SCHEMECOLOR_INDEX" val="7"/>
  <p:tag name="KSO_WM_UNIT_FILL_TYPE" val="1"/>
  <p:tag name="KSO_WM_UNIT_LINE_FORE_SCHEMECOLOR_INDEX" val="14"/>
  <p:tag name="KSO_WM_UNIT_LINE_FILL_TYPE" val="2"/>
  <p:tag name="KSO_WM_UNIT_TEXT_FILL_FORE_SCHEMECOLOR_INDEX" val="14"/>
  <p:tag name="KSO_WM_UNIT_TEXT_FILL_TYPE" val="1"/>
</p:tagLst>
</file>

<file path=ppt/tags/tag8.xml><?xml version="1.0" encoding="utf-8"?>
<p:tagLst xmlns:p="http://schemas.openxmlformats.org/presentationml/2006/main">
  <p:tag name="KSO_WM_TEMPLATE_CATEGORY" val="diagram"/>
  <p:tag name="KSO_WM_TEMPLATE_INDEX" val="160660"/>
  <p:tag name="KSO_WM_UNIT_TYPE" val="l_h_a"/>
  <p:tag name="KSO_WM_UNIT_INDEX" val="1_4_1"/>
  <p:tag name="KSO_WM_UNIT_ID" val="diagram160660_5*l_h_a*1_4_1"/>
  <p:tag name="KSO_WM_UNIT_CLEAR" val="1"/>
  <p:tag name="KSO_WM_UNIT_LAYERLEVEL" val="1_1_1"/>
  <p:tag name="KSO_WM_UNIT_VALUE" val="22"/>
  <p:tag name="KSO_WM_UNIT_HIGHLIGHT" val="0"/>
  <p:tag name="KSO_WM_UNIT_COMPATIBLE" val="0"/>
  <p:tag name="KSO_WM_BEAUTIFY_FLAG" val="#wm#"/>
  <p:tag name="KSO_WM_UNIT_PRESET_TEXT_INDEX" val="4"/>
  <p:tag name="KSO_WM_UNIT_PRESET_TEXT_LEN" val="12"/>
  <p:tag name="KSO_WM_TAG_VERSION" val="1.0"/>
  <p:tag name="KSO_WM_DIAGRAM_GROUP_CODE" val="l1-1"/>
  <p:tag name="KSO_WM_UNIT_FILL_FORE_SCHEMECOLOR_INDEX" val="8"/>
  <p:tag name="KSO_WM_UNIT_FILL_TYPE" val="1"/>
  <p:tag name="KSO_WM_UNIT_TEXT_FILL_FORE_SCHEMECOLOR_INDEX" val="14"/>
  <p:tag name="KSO_WM_UNIT_TEXT_FILL_TYPE" val="1"/>
</p:tagLst>
</file>

<file path=ppt/tags/tag9.xml><?xml version="1.0" encoding="utf-8"?>
<p:tagLst xmlns:p="http://schemas.openxmlformats.org/presentationml/2006/main">
  <p:tag name="KSO_WM_TEMPLATE_CATEGORY" val="diagram"/>
  <p:tag name="KSO_WM_TEMPLATE_INDEX" val="160660"/>
  <p:tag name="KSO_WM_UNIT_TYPE" val="l_i"/>
  <p:tag name="KSO_WM_UNIT_INDEX" val="1_5"/>
  <p:tag name="KSO_WM_UNIT_ID" val="diagram160660_5*l_i*1_5"/>
  <p:tag name="KSO_WM_UNIT_CLEAR" val="1"/>
  <p:tag name="KSO_WM_UNIT_LAYERLEVEL" val="1_1"/>
  <p:tag name="KSO_WM_BEAUTIFY_FLAG" val="#wm#"/>
  <p:tag name="KSO_WM_TAG_VERSION" val="1.0"/>
  <p:tag name="KSO_WM_DIAGRAM_GROUP_CODE" val="l1-1"/>
  <p:tag name="KSO_WM_UNIT_FILL_FORE_SCHEMECOLOR_INDEX" val="8"/>
  <p:tag name="KSO_WM_UNIT_FILL_TYPE" val="1"/>
  <p:tag name="KSO_WM_UNIT_LINE_FORE_SCHEMECOLOR_INDEX" val="14"/>
  <p:tag name="KSO_WM_UNIT_LINE_FILL_TYPE" val="2"/>
  <p:tag name="KSO_WM_UNIT_TEXT_FILL_FORE_SCHEMECOLOR_INDEX" val="14"/>
  <p:tag name="KSO_WM_UNIT_TEXT_FILL_TYPE" val="1"/>
</p:tagLst>
</file>

<file path=ppt/theme/theme1.xml><?xml version="1.0" encoding="utf-8"?>
<a:theme xmlns:a="http://schemas.openxmlformats.org/drawingml/2006/main" name="yj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3346</Words>
  <Application>WPS 演示</Application>
  <PresentationFormat>自定义</PresentationFormat>
  <Paragraphs>293</Paragraphs>
  <Slides>32</Slides>
  <Notes>7</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32</vt:i4>
      </vt:variant>
    </vt:vector>
  </HeadingPairs>
  <TitlesOfParts>
    <vt:vector size="46" baseType="lpstr">
      <vt:lpstr>Arial</vt:lpstr>
      <vt:lpstr>宋体</vt:lpstr>
      <vt:lpstr>Wingdings</vt:lpstr>
      <vt:lpstr>隶书</vt:lpstr>
      <vt:lpstr>Calibri</vt:lpstr>
      <vt:lpstr>黑体</vt:lpstr>
      <vt:lpstr>Times New Roman</vt:lpstr>
      <vt:lpstr>Franklin Gothic Medium</vt:lpstr>
      <vt:lpstr>微软雅黑</vt:lpstr>
      <vt:lpstr>Arial Unicode MS</vt:lpstr>
      <vt:lpstr>Cambria Math</vt:lpstr>
      <vt:lpstr>MS Mincho</vt:lpstr>
      <vt:lpstr>AMGDT</vt:lpstr>
      <vt:lpstr>yjk</vt:lpstr>
      <vt:lpstr>YJK 装配式应用及案例实操 ---叠合板专题</vt:lpstr>
      <vt:lpstr>装配式混凝土结构设计</vt:lpstr>
      <vt:lpstr>PowerPoint 演示文稿</vt:lpstr>
      <vt:lpstr>PowerPoint 演示文稿</vt:lpstr>
      <vt:lpstr>《装配式混凝土结构技术规程》JGJ 1-2014</vt:lpstr>
      <vt:lpstr>PowerPoint 演示文稿</vt:lpstr>
      <vt:lpstr>PowerPoint 演示文稿</vt:lpstr>
      <vt:lpstr>PowerPoint 演示文稿</vt:lpstr>
      <vt:lpstr>预制板设计流程</vt:lpstr>
      <vt:lpstr>PowerPoint 演示文稿</vt:lpstr>
      <vt:lpstr>结构设计基本规定</vt:lpstr>
      <vt:lpstr>PowerPoint 演示文稿</vt:lpstr>
      <vt:lpstr>PowerPoint 演示文稿</vt:lpstr>
      <vt:lpstr>装配式楼板</vt:lpstr>
      <vt:lpstr>装配式楼板</vt:lpstr>
      <vt:lpstr>装配式楼板</vt:lpstr>
      <vt:lpstr>叠合板整体式接缝连接构造</vt:lpstr>
      <vt:lpstr>叠合板在支座处连接构造</vt:lpstr>
      <vt:lpstr>叠合板在支座处连接构造</vt:lpstr>
      <vt:lpstr>PowerPoint 演示文稿</vt:lpstr>
      <vt:lpstr>卫生间叠合板处构造做法</vt:lpstr>
      <vt:lpstr>叠合板吊点布置</vt:lpstr>
      <vt:lpstr>叠合板现场施工常见问题</vt:lpstr>
      <vt:lpstr>叠合板现场施工常见问题</vt:lpstr>
      <vt:lpstr>叠合板现场施工常见问题</vt:lpstr>
      <vt:lpstr>PowerPoint 演示文稿</vt:lpstr>
      <vt:lpstr>PowerPoint 演示文稿</vt:lpstr>
      <vt:lpstr>PowerPoint 演示文稿</vt:lpstr>
      <vt:lpstr>PowerPoint 演示文稿</vt:lpstr>
      <vt:lpstr>PowerPoint 演示文稿</vt:lpstr>
      <vt:lpstr>PowerPoint 演示文稿</vt:lpstr>
      <vt:lpstr>谢  谢</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YJK装配式建筑设计</dc:title>
  <dc:creator>chendailin</dc:creator>
  <cp:lastModifiedBy>lihong</cp:lastModifiedBy>
  <cp:revision>566</cp:revision>
  <dcterms:created xsi:type="dcterms:W3CDTF">2015-07-01T01:33:00Z</dcterms:created>
  <dcterms:modified xsi:type="dcterms:W3CDTF">2022-07-10T06:31:34Z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2052-11.1.0.11830</vt:lpwstr>
  </property>
  <property fmtid="{D5CDD505-2E9C-101B-9397-08002B2CF9AE}" pid="3" name="ICV">
    <vt:lpwstr>D2E38FF495E44A4A9FA7AD40AAB83896</vt:lpwstr>
  </property>
</Properties>
</file>