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97" r:id="rId3"/>
    <p:sldId id="2786" r:id="rId5"/>
    <p:sldId id="2146" r:id="rId6"/>
    <p:sldId id="1948" r:id="rId7"/>
    <p:sldId id="2147" r:id="rId8"/>
    <p:sldId id="1945" r:id="rId9"/>
    <p:sldId id="2045" r:id="rId10"/>
    <p:sldId id="2044" r:id="rId11"/>
    <p:sldId id="2050" r:id="rId12"/>
    <p:sldId id="2056" r:id="rId13"/>
    <p:sldId id="2058" r:id="rId14"/>
    <p:sldId id="2060" r:id="rId15"/>
    <p:sldId id="2054" r:id="rId16"/>
    <p:sldId id="2335" r:id="rId17"/>
    <p:sldId id="2338" r:id="rId18"/>
    <p:sldId id="1528" r:id="rId19"/>
    <p:sldId id="2339" r:id="rId20"/>
    <p:sldId id="1529" r:id="rId21"/>
    <p:sldId id="1530" r:id="rId22"/>
    <p:sldId id="1533" r:id="rId23"/>
    <p:sldId id="1536" r:id="rId24"/>
    <p:sldId id="1539" r:id="rId25"/>
    <p:sldId id="1541" r:id="rId26"/>
    <p:sldId id="2436" r:id="rId27"/>
    <p:sldId id="1542" r:id="rId28"/>
    <p:sldId id="1546" r:id="rId29"/>
    <p:sldId id="1547" r:id="rId30"/>
    <p:sldId id="2443" r:id="rId31"/>
    <p:sldId id="2444" r:id="rId32"/>
    <p:sldId id="1612" r:id="rId33"/>
    <p:sldId id="1652" r:id="rId34"/>
    <p:sldId id="1653" r:id="rId35"/>
    <p:sldId id="1647" r:id="rId36"/>
    <p:sldId id="1648" r:id="rId37"/>
    <p:sldId id="1649" r:id="rId38"/>
    <p:sldId id="2990" r:id="rId39"/>
    <p:sldId id="2629" r:id="rId40"/>
    <p:sldId id="1657" r:id="rId41"/>
    <p:sldId id="1544" r:id="rId42"/>
    <p:sldId id="1286" r:id="rId43"/>
    <p:sldId id="1805" r:id="rId44"/>
    <p:sldId id="1696" r:id="rId45"/>
    <p:sldId id="1700" r:id="rId46"/>
    <p:sldId id="1701" r:id="rId47"/>
    <p:sldId id="1808" r:id="rId48"/>
    <p:sldId id="1809" r:id="rId49"/>
    <p:sldId id="1810" r:id="rId50"/>
    <p:sldId id="1192" r:id="rId51"/>
    <p:sldId id="3184" r:id="rId52"/>
    <p:sldId id="1197" r:id="rId53"/>
    <p:sldId id="1202" r:id="rId54"/>
    <p:sldId id="1203" r:id="rId55"/>
    <p:sldId id="2715" r:id="rId56"/>
    <p:sldId id="1768" r:id="rId57"/>
    <p:sldId id="1769" r:id="rId58"/>
    <p:sldId id="1770" r:id="rId59"/>
    <p:sldId id="1474" r:id="rId60"/>
    <p:sldId id="2913" r:id="rId61"/>
    <p:sldId id="1775" r:id="rId62"/>
    <p:sldId id="3091" r:id="rId63"/>
    <p:sldId id="3098" r:id="rId64"/>
    <p:sldId id="3099" r:id="rId65"/>
    <p:sldId id="1048" r:id="rId66"/>
  </p:sldIdLst>
  <p:sldSz cx="12192000" cy="6858000"/>
  <p:notesSz cx="6858000" cy="9144000"/>
  <p:custDataLst>
    <p:tags r:id="rId7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3" name="yjk" initials="y"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0CFC"/>
    <a:srgbClr val="FF0000"/>
    <a:srgbClr val="000000"/>
    <a:srgbClr val="FC5B0C"/>
    <a:srgbClr val="1B16DA"/>
    <a:srgbClr val="450C8D"/>
    <a:srgbClr val="ED0DFB"/>
    <a:srgbClr val="F810DF"/>
    <a:srgbClr val="1D41D5"/>
    <a:srgbClr val="17C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7" autoAdjust="0"/>
  </p:normalViewPr>
  <p:slideViewPr>
    <p:cSldViewPr snapToGrid="0">
      <p:cViewPr varScale="1">
        <p:scale>
          <a:sx n="104" d="100"/>
          <a:sy n="104" d="100"/>
        </p:scale>
        <p:origin x="870" y="114"/>
      </p:cViewPr>
      <p:guideLst>
        <p:guide orient="horz" pos="1293"/>
        <p:guide pos="351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tags" Target="tags/tag22.xml"/><Relationship Id="rId70" Type="http://schemas.openxmlformats.org/officeDocument/2006/relationships/commentAuthors" Target="commentAuthors.xml"/><Relationship Id="rId7" Type="http://schemas.openxmlformats.org/officeDocument/2006/relationships/slide" Target="slides/slide4.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2.wmf"/><Relationship Id="rId7" Type="http://schemas.openxmlformats.org/officeDocument/2006/relationships/image" Target="../media/image21.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6" Type="http://schemas.openxmlformats.org/officeDocument/2006/relationships/image" Target="../media/image59.wmf"/><Relationship Id="rId5" Type="http://schemas.openxmlformats.org/officeDocument/2006/relationships/image" Target="../media/image12.wmf"/><Relationship Id="rId4" Type="http://schemas.openxmlformats.org/officeDocument/2006/relationships/image" Target="../media/image58.wmf"/><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日常工作中，经常会有</a:t>
            </a:r>
            <a:r>
              <a:rPr lang="zh-CN" altLang="en-US">
                <a:sym typeface="+mn-ea"/>
              </a:rPr>
              <a:t>工程师朋友</a:t>
            </a:r>
            <a:r>
              <a:rPr lang="zh-CN" altLang="en-US"/>
              <a:t>问为什么软件的冲垮比、剪跨比与手算不一致；软件的冲切力、剪力的设计值是如何计算的等等，今天就和大家一起分享一下冲切剪切常见问题，介绍一些软件的计算</a:t>
            </a:r>
            <a:r>
              <a:rPr lang="zh-CN" altLang="en-US"/>
              <a:t>规则。</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桩筏冲切考虑冲垮比，冲垮比取决于柱边到桩边的距离，桩相对于柱是对称布置，柱边到桩边是等距冲切，等距冲切，若</a:t>
            </a:r>
            <a:r>
              <a:rPr lang="zh-CN" altLang="en-US"/>
              <a:t>不等距不等距</a:t>
            </a:r>
            <a:r>
              <a:rPr lang="zh-CN" altLang="en-US"/>
              <a:t>冲切，</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gn="l"/>
            <a:r>
              <a:rPr lang="zh-CN" altLang="en-US" b="1" dirty="0">
                <a:sym typeface="+mn-ea"/>
              </a:rPr>
              <a:t>直接看独基冲切，不必看柱墙冲切（柱近），柱远，设计师自己判断一下，但实际工程不存在柱远用独立基础</a:t>
            </a:r>
            <a:r>
              <a:rPr lang="zh-CN" altLang="en-US" b="1" dirty="0">
                <a:sym typeface="+mn-ea"/>
              </a:rPr>
              <a:t>建模。柱墙冲切是按对筏板冲切，独立基础是等效柱对独立基础冲切公式。</a:t>
            </a:r>
            <a:endParaRPr lang="zh-CN" altLang="en-US" b="1" dirty="0">
              <a:sym typeface="+mn-ea"/>
            </a:endParaRPr>
          </a:p>
          <a:p>
            <a:pPr algn="l"/>
            <a:r>
              <a:rPr lang="zh-CN" altLang="en-US" b="1" dirty="0">
                <a:sym typeface="+mn-ea"/>
              </a:rPr>
              <a:t>在筏板内，</a:t>
            </a:r>
            <a:endParaRPr lang="zh-CN" altLang="en-US" b="1" dirty="0"/>
          </a:p>
          <a:p>
            <a:pPr algn="l"/>
            <a:r>
              <a:rPr lang="zh-CN" altLang="en-US" b="1" dirty="0">
                <a:sym typeface="+mn-ea"/>
              </a:rPr>
              <a:t>柱墙冲切为主，独基冲切辅助</a:t>
            </a:r>
            <a:endParaRPr lang="zh-CN" altLang="en-US" b="1" dirty="0"/>
          </a:p>
          <a:p>
            <a:pPr algn="l"/>
            <a:r>
              <a:rPr lang="zh-CN" altLang="en-US" b="1" dirty="0">
                <a:sym typeface="+mn-ea"/>
              </a:rPr>
              <a:t>不在筏板内，</a:t>
            </a:r>
            <a:endParaRPr lang="zh-CN" altLang="en-US" b="1" dirty="0"/>
          </a:p>
          <a:p>
            <a:pPr algn="l"/>
            <a:r>
              <a:rPr lang="zh-CN" altLang="en-US" b="1" dirty="0">
                <a:sym typeface="+mn-ea"/>
              </a:rPr>
              <a:t>柱间距小，独基冲切</a:t>
            </a:r>
            <a:endParaRPr lang="zh-CN" altLang="en-US" b="1" dirty="0"/>
          </a:p>
          <a:p>
            <a:pPr algn="l"/>
            <a:r>
              <a:rPr lang="zh-CN" altLang="en-US" b="1" dirty="0">
                <a:sym typeface="+mn-ea"/>
              </a:rPr>
              <a:t>柱间距大，自行选择</a:t>
            </a:r>
            <a:endParaRPr lang="zh-CN" altLang="en-US" b="1" dirty="0"/>
          </a:p>
          <a:p>
            <a:pPr algn="l"/>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独立基础、承台对防水板的冲切。防水板向上水浮力，在支座位置形成连续的</a:t>
            </a:r>
            <a:r>
              <a:rPr lang="zh-CN" altLang="en-US"/>
              <a:t>冲切破坏</a:t>
            </a:r>
            <a:r>
              <a:rPr lang="zh-CN" altLang="en-US"/>
              <a:t>面</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当有多片短肢墙肢相连时（L 形、T 形、十字形，且每片墙肢宽厚比 L/B≤8.0），简图中 程序按组合墙计算冲切并输出冲切安全系数和冲切锥轮廓，冲切锥形成方法为先凸包后偏移。 可通过“短肢墙冲切（交互指定）”查看单肢墙和组合墙的详细计算书，交互指定时不管所 选择的墙肢是否为短肢墙，程序均按短肢墙形式输出冲切结果。 有多片墙肢相连且某片墙肢为长肢墙时（L 形、T 形、十字形，且某一片墙肢宽厚比 L/B&gt;8.0），简图中默认按单墙输出冲切安全系数，不绘制冲切锥轮廓。但程序提供参数使该 类组合墙按组合墙形式输出，可输出长肢组合墙的冲切安全系数和冲切锥轮廓，冲切锥形成 方法为直接偏移。用户也可通过“长肢墙冲切（交互指定）”查看单肢墙和组合墙的详细计 算书，交互指定时不管所选择的墙肢是否为长肢墙，程序均按长肢墙形式输出冲切结果。</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当有多片短肢墙肢相连时（L 形、T 形、十字形，且每片墙肢宽厚比 L/B≤8.0），简图中 程序按组合墙计算冲切并输出冲切安全系数和冲切锥轮廓，冲切锥形成方法为先凸包后偏移。 可通过“短肢墙冲切（交互指定）”查看单肢墙和组合墙的详细计算书，交互指定时不管所 选择的墙肢是否为短肢墙，程序均按短肢墙形式输出冲切结果。 有多片墙肢相连且某片墙肢为长肢墙时（L 形、T 形、十字形，且某一片墙肢宽厚比 L/B&gt;8.0），简图中默认按单墙输出冲切安全系数，不绘制冲切锥轮廓。但程序提供参数使该 类组合墙按组合墙形式输出，可输出长肢组合墙的冲切安全系数和冲切锥轮廓，冲切锥形成 方法为直接偏移。用户也可通过“长肢墙冲切（交互指定）”查看单肢墙和组合墙的详细计 算书，交互指定时不管所选择的墙肢是否为长肢墙，程序均按长肢墙形式输出冲切结果。</a:t>
            </a:r>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159132-独立于任何筏板和地基梁的单柱承台采用规范算法计算桩反力、弯矩和剪力，在筏板内或与地基梁相连的单柱承台采用有限元法计算桩反力、弯矩和剪力。</a:t>
            </a:r>
            <a:endParaRPr lang="en-US" altLang="zh-CN"/>
          </a:p>
          <a:p>
            <a:r>
              <a:rPr lang="en-US" altLang="zh-CN"/>
              <a:t>对于单柱承台下有限元算法的承台剪力，计算截面在柱边，3.1.0及以后版本，采用计算截面处单元剪力平均值乘以承台宽度；</a:t>
            </a:r>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latin typeface="微软雅黑" panose="020B0503020204020204" charset="-122"/>
                <a:ea typeface="微软雅黑" panose="020B0503020204020204" charset="-122"/>
                <a:sym typeface="+mn-ea"/>
              </a:rPr>
              <a:t>桩基规范则对桩基布置有明确的合力要求，因此没有要求柱墙冲切验算时考虑不平衡力矩影响。部分实际工程中，桩基布置承载力合力点和上部竖向荷载点偏差过大，导致较大不平衡力矩的不利影响产生，此时对桩筏基础的柱墙冲切也提出了考虑不平衡力矩的不利影响的要求。</a:t>
            </a:r>
            <a:endParaRPr lang="zh-CN" altLang="en-US">
              <a:latin typeface="微软雅黑" panose="020B0503020204020204" charset="-122"/>
              <a:ea typeface="微软雅黑" panose="020B0503020204020204" charset="-122"/>
            </a:endParaRPr>
          </a:p>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159132-独立于任何筏板和地基梁的单柱承台采用规范算法计算桩反力、弯矩和剪力，在筏板内或与地基梁相连的单柱承台采用有限元法计算桩反力、弯矩和剪力。</a:t>
            </a:r>
            <a:endParaRPr lang="en-US" altLang="zh-CN"/>
          </a:p>
          <a:p>
            <a:r>
              <a:rPr lang="en-US" altLang="zh-CN"/>
              <a:t>对于单柱承台下有限元算法的承台剪力，计算截面在柱边，3.1.0及以后版本，采用计算截面处单元剪力平均值乘以承台宽度；</a:t>
            </a:r>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latin typeface="微软雅黑" panose="020B0503020204020204" charset="-122"/>
                <a:ea typeface="微软雅黑" panose="020B0503020204020204" charset="-122"/>
                <a:sym typeface="+mn-ea"/>
              </a:rPr>
              <a:t>桩基规范则对桩基布置有明确的合力要求，因此没有要求柱墙冲切验算时考虑不平衡力矩影响。部分实际工程中，桩基布置承载力合力点和上部竖向荷载点偏差过大，导致较大不平衡力矩的不利影响产生，此时对桩筏基础的柱墙冲切也提出了考虑不平衡力矩的不利影响的要求。</a:t>
            </a:r>
            <a:endParaRPr lang="zh-CN" altLang="en-US">
              <a:latin typeface="微软雅黑" panose="020B0503020204020204" charset="-122"/>
              <a:ea typeface="微软雅黑" panose="020B0503020204020204" charset="-122"/>
            </a:endParaRPr>
          </a:p>
          <a:p>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dirty="0">
                <a:sym typeface="+mn-ea"/>
              </a:rPr>
              <a:t>对情况</a:t>
            </a:r>
            <a:r>
              <a:rPr lang="en-US" altLang="zh-CN" dirty="0">
                <a:sym typeface="+mn-ea"/>
              </a:rPr>
              <a:t>1</a:t>
            </a:r>
            <a:r>
              <a:rPr lang="zh-CN" altLang="zh-CN" dirty="0">
                <a:sym typeface="+mn-ea"/>
              </a:rPr>
              <a:t>和情况</a:t>
            </a:r>
            <a:r>
              <a:rPr lang="en-US" altLang="zh-CN" dirty="0">
                <a:sym typeface="+mn-ea"/>
              </a:rPr>
              <a:t>2</a:t>
            </a:r>
            <a:r>
              <a:rPr lang="zh-CN" altLang="zh-CN" dirty="0">
                <a:sym typeface="+mn-ea"/>
              </a:rPr>
              <a:t>，发生冲切破坏的位置较为明确，设计时也有非常明确的规定。但是对情况</a:t>
            </a:r>
            <a:r>
              <a:rPr lang="en-US" altLang="zh-CN" dirty="0">
                <a:sym typeface="+mn-ea"/>
              </a:rPr>
              <a:t>3</a:t>
            </a:r>
            <a:r>
              <a:rPr lang="zh-CN" altLang="zh-CN" dirty="0">
                <a:sym typeface="+mn-ea"/>
              </a:rPr>
              <a:t>，既有可能是“</a:t>
            </a:r>
            <a:r>
              <a:rPr lang="zh-CN" altLang="zh-CN" b="1" dirty="0">
                <a:sym typeface="+mn-ea"/>
              </a:rPr>
              <a:t>冲切破坏面向外转移</a:t>
            </a:r>
            <a:r>
              <a:rPr lang="zh-CN" altLang="zh-CN" dirty="0">
                <a:sym typeface="+mn-ea"/>
              </a:rPr>
              <a:t>”较为不利，也有可能是“</a:t>
            </a:r>
            <a:r>
              <a:rPr lang="zh-CN" altLang="zh-CN" b="1" dirty="0">
                <a:sym typeface="+mn-ea"/>
              </a:rPr>
              <a:t>仍然在柱边缘、桩边缘连线发生冲切破坏</a:t>
            </a:r>
            <a:r>
              <a:rPr lang="zh-CN" altLang="zh-CN" dirty="0">
                <a:sym typeface="+mn-ea"/>
              </a:rPr>
              <a:t>”较为不利，结论并不一定。</a:t>
            </a:r>
            <a:endParaRPr lang="zh-CN" altLang="en-US" dirty="0"/>
          </a:p>
          <a:p>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latin typeface="微软雅黑" panose="020B0503020204020204" charset="-122"/>
                <a:ea typeface="微软雅黑" panose="020B0503020204020204" charset="-122"/>
                <a:sym typeface="+mn-ea"/>
              </a:rPr>
              <a:t>桩基规范则对桩基布置有明确的合力要求，因此没有要求柱墙冲切验算时考虑不平衡力矩影响。部分实际工程中，桩基布置承载力合力点和上部竖向荷载点偏差过大，导致较大不平衡力矩的不利影响产生，此时对桩筏基础的柱墙冲切也提出了考虑不平衡力矩的不利影响的要求。</a:t>
            </a:r>
            <a:endParaRPr lang="zh-CN" altLang="en-US">
              <a:latin typeface="微软雅黑" panose="020B0503020204020204" charset="-122"/>
              <a:ea typeface="微软雅黑" panose="020B0503020204020204" charset="-122"/>
            </a:endParaRPr>
          </a:p>
          <a:p>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159132-独立于任何筏板和地基梁的单柱承台采用规范算法计算桩反力、弯矩和剪力，在筏板内或与地基梁相连的单柱承台采用有限元法计算桩反力、弯矩和剪力。</a:t>
            </a:r>
            <a:endParaRPr lang="en-US" altLang="zh-CN"/>
          </a:p>
          <a:p>
            <a:r>
              <a:rPr lang="en-US" altLang="zh-CN"/>
              <a:t>对于单柱承台下有限元算法的承台剪力，计算截面在柱边，3.1.0及以后版本，采用计算截面处单元剪力平均值乘以承台宽度；</a:t>
            </a:r>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159132-独立于任何筏板和地基梁的单柱承台采用规范算法计算桩反力、弯矩和剪力，在筏板内或与地基梁相连的单柱承台采用有限元法计算桩反力、弯矩和剪力。</a:t>
            </a:r>
            <a:endParaRPr lang="en-US" altLang="zh-CN"/>
          </a:p>
          <a:p>
            <a:r>
              <a:rPr lang="en-US" altLang="zh-CN"/>
              <a:t>对于单柱承台下有限元算法的承台剪力，计算截面在柱边，3.1.0及以后版本，采用计算截面处单元剪力平均值乘以承台宽度；</a:t>
            </a:r>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gn="l"/>
            <a:r>
              <a:rPr b="1" dirty="0" smtClean="0">
                <a:sym typeface="+mn-ea"/>
              </a:rPr>
              <a:t>平板式筏板除满足受冲切承载力外，尚应验算距内筒边缘或柱边缘h0 处筏板的受剪承载力。</a:t>
            </a:r>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gn="l"/>
            <a:r>
              <a:rPr b="1" dirty="0" smtClean="0">
                <a:sym typeface="+mn-ea"/>
              </a:rPr>
              <a:t>平板式筏板除满足受冲切承载力外，尚应验算距内筒边缘或柱边缘h0 处筏板的受剪承载力。</a:t>
            </a:r>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159132-独立于任何筏板和地基梁的单柱承台采用规范算法计算桩反力、弯矩和剪力，在筏板内或与地基梁相连的单柱承台采用有限元法计算桩反力、弯矩和剪力。</a:t>
            </a:r>
            <a:endParaRPr lang="en-US" altLang="zh-CN"/>
          </a:p>
          <a:p>
            <a:r>
              <a:rPr lang="en-US" altLang="zh-CN"/>
              <a:t>对于单柱承台下有限元算法的承台剪力，计算截面在柱边，3.1.0及以后版本，采用计算截面处单元剪力平均值乘以承台宽度；</a:t>
            </a:r>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a:solidFill>
                  <a:schemeClr val="tx1">
                    <a:lumMod val="85000"/>
                    <a:lumOff val="15000"/>
                  </a:schemeClr>
                </a:solidFill>
                <a:latin typeface="微软雅黑" panose="020B0503020204020204" charset="-122"/>
                <a:ea typeface="微软雅黑" panose="020B0503020204020204" charset="-122"/>
                <a:sym typeface="+mn-ea"/>
              </a:rPr>
              <a:t>筏板受剪也存在类似问题。</a:t>
            </a:r>
            <a:endParaRPr lang="en-US" altLang="zh-CN" dirty="0">
              <a:solidFill>
                <a:schemeClr val="tx1">
                  <a:lumMod val="85000"/>
                  <a:lumOff val="15000"/>
                </a:schemeClr>
              </a:solidFill>
              <a:latin typeface="微软雅黑" panose="020B0503020204020204" charset="-122"/>
              <a:ea typeface="微软雅黑" panose="020B0503020204020204" charset="-122"/>
            </a:endParaRPr>
          </a:p>
          <a:p>
            <a:r>
              <a:rPr lang="zh-CN" altLang="zh-CN" dirty="0">
                <a:solidFill>
                  <a:schemeClr val="tx1">
                    <a:lumMod val="85000"/>
                    <a:lumOff val="15000"/>
                  </a:schemeClr>
                </a:solidFill>
                <a:latin typeface="微软雅黑" panose="020B0503020204020204" charset="-122"/>
                <a:ea typeface="微软雅黑" panose="020B0503020204020204" charset="-122"/>
                <a:sym typeface="+mn-ea"/>
              </a:rPr>
              <a:t>如下图所示，如果验算筏板变厚度位置的受剪承载力，受剪面在直线</a:t>
            </a:r>
            <a:r>
              <a:rPr lang="en-US" altLang="zh-CN" dirty="0">
                <a:solidFill>
                  <a:schemeClr val="tx1">
                    <a:lumMod val="85000"/>
                    <a:lumOff val="15000"/>
                  </a:schemeClr>
                </a:solidFill>
                <a:latin typeface="微软雅黑" panose="020B0503020204020204" charset="-122"/>
                <a:ea typeface="微软雅黑" panose="020B0503020204020204" charset="-122"/>
                <a:sym typeface="+mn-ea"/>
              </a:rPr>
              <a:t>AB</a:t>
            </a:r>
            <a:r>
              <a:rPr lang="zh-CN" altLang="zh-CN" dirty="0">
                <a:solidFill>
                  <a:schemeClr val="tx1">
                    <a:lumMod val="85000"/>
                    <a:lumOff val="15000"/>
                  </a:schemeClr>
                </a:solidFill>
                <a:latin typeface="微软雅黑" panose="020B0503020204020204" charset="-122"/>
                <a:ea typeface="微软雅黑" panose="020B0503020204020204" charset="-122"/>
                <a:sym typeface="+mn-ea"/>
              </a:rPr>
              <a:t>位置。然而，为了适应《地基规范》条文说明第</a:t>
            </a:r>
            <a:r>
              <a:rPr lang="en-US" altLang="zh-CN" dirty="0">
                <a:solidFill>
                  <a:schemeClr val="tx1">
                    <a:lumMod val="85000"/>
                    <a:lumOff val="15000"/>
                  </a:schemeClr>
                </a:solidFill>
                <a:latin typeface="微软雅黑" panose="020B0503020204020204" charset="-122"/>
                <a:ea typeface="微软雅黑" panose="020B0503020204020204" charset="-122"/>
                <a:sym typeface="+mn-ea"/>
              </a:rPr>
              <a:t>8.4.9</a:t>
            </a:r>
            <a:r>
              <a:rPr lang="zh-CN" altLang="zh-CN" dirty="0">
                <a:solidFill>
                  <a:schemeClr val="tx1">
                    <a:lumMod val="85000"/>
                    <a:lumOff val="15000"/>
                  </a:schemeClr>
                </a:solidFill>
                <a:latin typeface="微软雅黑" panose="020B0503020204020204" charset="-122"/>
                <a:ea typeface="微软雅黑" panose="020B0503020204020204" charset="-122"/>
                <a:sym typeface="+mn-ea"/>
              </a:rPr>
              <a:t>条的要求，</a:t>
            </a:r>
            <a:endParaRPr lang="zh-CN" altLang="zh-CN" dirty="0">
              <a:solidFill>
                <a:schemeClr val="tx1">
                  <a:lumMod val="85000"/>
                  <a:lumOff val="15000"/>
                </a:schemeClr>
              </a:solidFill>
              <a:latin typeface="微软雅黑" panose="020B0503020204020204" charset="-122"/>
              <a:ea typeface="微软雅黑" panose="020B0503020204020204" charset="-122"/>
              <a:sym typeface="+mn-ea"/>
            </a:endParaRPr>
          </a:p>
          <a:p>
            <a:r>
              <a:rPr lang="zh-CN" altLang="zh-CN" dirty="0">
                <a:solidFill>
                  <a:schemeClr val="tx1">
                    <a:lumMod val="85000"/>
                    <a:lumOff val="15000"/>
                  </a:schemeClr>
                </a:solidFill>
                <a:latin typeface="微软雅黑" panose="020B0503020204020204" charset="-122"/>
                <a:ea typeface="微软雅黑" panose="020B0503020204020204" charset="-122"/>
                <a:sym typeface="+mn-ea"/>
              </a:rPr>
              <a:t>只有将线段</a:t>
            </a:r>
            <a:r>
              <a:rPr lang="en-US" altLang="zh-CN" dirty="0">
                <a:solidFill>
                  <a:schemeClr val="tx1">
                    <a:lumMod val="85000"/>
                    <a:lumOff val="15000"/>
                  </a:schemeClr>
                </a:solidFill>
                <a:latin typeface="微软雅黑" panose="020B0503020204020204" charset="-122"/>
                <a:ea typeface="微软雅黑" panose="020B0503020204020204" charset="-122"/>
                <a:sym typeface="+mn-ea"/>
              </a:rPr>
              <a:t>AB</a:t>
            </a:r>
            <a:r>
              <a:rPr lang="zh-CN" altLang="zh-CN" dirty="0">
                <a:solidFill>
                  <a:schemeClr val="tx1">
                    <a:lumMod val="85000"/>
                    <a:lumOff val="15000"/>
                  </a:schemeClr>
                </a:solidFill>
                <a:latin typeface="微软雅黑" panose="020B0503020204020204" charset="-122"/>
                <a:ea typeface="微软雅黑" panose="020B0503020204020204" charset="-122"/>
                <a:sym typeface="+mn-ea"/>
              </a:rPr>
              <a:t>往两头延长、直到筏板边界，才能形成隔离体，然后才能用荷载、反力差计算剪力。</a:t>
            </a:r>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159132-独立于任何筏板和地基梁的单柱承台采用规范算法计算桩反力、弯矩和剪力，在筏板内或与地基梁相连的单柱承台采用有限元法计算桩反力、弯矩和剪力。</a:t>
            </a:r>
            <a:endParaRPr lang="en-US" altLang="zh-CN"/>
          </a:p>
          <a:p>
            <a:r>
              <a:rPr lang="en-US" altLang="zh-CN"/>
              <a:t>对于单柱承台下有限元算法的承台剪力，计算截面在柱边，3.1.0及以后版本，采用计算截面处单元剪力平均值乘以承台宽度；</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um-</a:t>
            </a:r>
            <a:r>
              <a:rPr lang="zh-CN" altLang="en-US"/>
              <a:t>距柱边缘不小于</a:t>
            </a:r>
            <a:r>
              <a:rPr lang="en-US" altLang="zh-CN"/>
              <a:t>h0/2</a:t>
            </a:r>
            <a:r>
              <a:rPr lang="zh-CN" altLang="en-US"/>
              <a:t>处冲切临界截面的最小周长；</a:t>
            </a:r>
            <a:r>
              <a:rPr lang="zh-CN" altLang="en-US">
                <a:latin typeface="Arial" panose="020B0604020202020204" pitchFamily="34" charset="0"/>
                <a:cs typeface="Arial" panose="020B0604020202020204" pitchFamily="34" charset="0"/>
              </a:rPr>
              <a:t>β</a:t>
            </a:r>
            <a:r>
              <a:rPr lang="en-US" altLang="zh-CN">
                <a:latin typeface="Arial" panose="020B0604020202020204" pitchFamily="34" charset="0"/>
                <a:cs typeface="Arial" panose="020B0604020202020204" pitchFamily="34" charset="0"/>
              </a:rPr>
              <a:t>s-</a:t>
            </a:r>
            <a:r>
              <a:rPr lang="zh-CN" altLang="en-US">
                <a:latin typeface="Arial" panose="020B0604020202020204" pitchFamily="34" charset="0"/>
                <a:cs typeface="Arial" panose="020B0604020202020204" pitchFamily="34" charset="0"/>
              </a:rPr>
              <a:t>柱截面长边与短边的比值；</a:t>
            </a:r>
            <a:r>
              <a:rPr lang="zh-CN" altLang="en-US">
                <a:latin typeface="Arial" panose="020B0604020202020204" pitchFamily="34" charset="0"/>
                <a:cs typeface="Arial" panose="020B0604020202020204" pitchFamily="34" charset="0"/>
                <a:sym typeface="+mn-ea"/>
              </a:rPr>
              <a:t>β</a:t>
            </a:r>
            <a:r>
              <a:rPr lang="en-US" altLang="zh-CN">
                <a:latin typeface="Arial" panose="020B0604020202020204" pitchFamily="34" charset="0"/>
                <a:cs typeface="Arial" panose="020B0604020202020204" pitchFamily="34" charset="0"/>
                <a:sym typeface="+mn-ea"/>
              </a:rPr>
              <a:t>hp-</a:t>
            </a:r>
            <a:r>
              <a:rPr lang="zh-CN" altLang="en-US">
                <a:latin typeface="Arial" panose="020B0604020202020204" pitchFamily="34" charset="0"/>
                <a:cs typeface="Arial" panose="020B0604020202020204" pitchFamily="34" charset="0"/>
                <a:sym typeface="+mn-ea"/>
              </a:rPr>
              <a:t>受冲切承载力截面高度影响系数；</a:t>
            </a:r>
            <a:endParaRPr lang="zh-CN" altLang="en-US">
              <a:latin typeface="Arial" panose="020B0604020202020204" pitchFamily="34" charset="0"/>
              <a:cs typeface="Arial" panose="020B0604020202020204" pitchFamily="34" charset="0"/>
              <a:sym typeface="+mn-ea"/>
            </a:endParaRPr>
          </a:p>
          <a:p>
            <a:r>
              <a:rPr lang="zh-CN" altLang="en-US">
                <a:latin typeface="Calibri" panose="020F0502020204030204" pitchFamily="34" charset="0"/>
                <a:cs typeface="Calibri" panose="020F0502020204030204" pitchFamily="34" charset="0"/>
                <a:sym typeface="+mn-ea"/>
              </a:rPr>
              <a:t>η</a:t>
            </a:r>
            <a:r>
              <a:rPr lang="en-US" altLang="zh-CN">
                <a:latin typeface="Calibri" panose="020F0502020204030204" pitchFamily="34" charset="0"/>
                <a:cs typeface="Calibri" panose="020F0502020204030204" pitchFamily="34" charset="0"/>
                <a:sym typeface="+mn-ea"/>
              </a:rPr>
              <a:t>-</a:t>
            </a:r>
            <a:r>
              <a:rPr lang="zh-CN" altLang="en-US">
                <a:latin typeface="Calibri" panose="020F0502020204030204" pitchFamily="34" charset="0"/>
                <a:cs typeface="Calibri" panose="020F0502020204030204" pitchFamily="34" charset="0"/>
                <a:sym typeface="+mn-ea"/>
              </a:rPr>
              <a:t>内筒冲切临界截面周长影响系数，取</a:t>
            </a:r>
            <a:r>
              <a:rPr lang="en-US" altLang="zh-CN">
                <a:latin typeface="Calibri" panose="020F0502020204030204" pitchFamily="34" charset="0"/>
                <a:cs typeface="Calibri" panose="020F0502020204030204" pitchFamily="34" charset="0"/>
                <a:sym typeface="+mn-ea"/>
              </a:rPr>
              <a:t>1.25</a:t>
            </a:r>
            <a:r>
              <a:rPr lang="zh-CN" altLang="en-US">
                <a:latin typeface="Calibri" panose="020F0502020204030204" pitchFamily="34" charset="0"/>
                <a:cs typeface="Calibri" panose="020F0502020204030204" pitchFamily="34" charset="0"/>
                <a:sym typeface="+mn-ea"/>
              </a:rPr>
              <a:t>；</a:t>
            </a:r>
            <a:r>
              <a:rPr lang="en-US" altLang="zh-CN"/>
              <a:t>am-</a:t>
            </a:r>
            <a:r>
              <a:rPr lang="zh-CN" altLang="en-US"/>
              <a:t>冲切破坏锥体最不利一侧计算长度。</a:t>
            </a:r>
            <a:endParaRPr lang="zh-CN" altLang="en-US"/>
          </a:p>
          <a:p>
            <a:r>
              <a:rPr lang="zh-CN" altLang="en-US"/>
              <a:t>独立基础分别验算四分方向的冲切，不是连续的周长上</a:t>
            </a:r>
            <a:r>
              <a:rPr lang="zh-CN" altLang="en-US"/>
              <a:t>验算。</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solidFill>
                  <a:srgbClr val="071127"/>
                </a:solidFill>
                <a:latin typeface="微软雅黑" panose="020B0503020204020204" charset="-122"/>
                <a:ea typeface="微软雅黑" panose="020B0503020204020204" charset="-122"/>
                <a:cs typeface="Arial" panose="020B0604020202020204" pitchFamily="34" charset="0"/>
                <a:sym typeface="+mn-ea"/>
              </a:rPr>
              <a:t>153385</a:t>
            </a:r>
            <a:r>
              <a:rPr lang="zh-CN" altLang="en-US" sz="1200" b="1" dirty="0">
                <a:solidFill>
                  <a:srgbClr val="071127"/>
                </a:solidFill>
                <a:latin typeface="微软雅黑" panose="020B0503020204020204" charset="-122"/>
                <a:ea typeface="微软雅黑" panose="020B0503020204020204" charset="-122"/>
                <a:cs typeface="Arial" panose="020B0604020202020204" pitchFamily="34" charset="0"/>
                <a:sym typeface="+mn-ea"/>
              </a:rPr>
              <a:t>；</a:t>
            </a:r>
            <a:endParaRPr lang="zh-CN" altLang="en-US" dirty="0"/>
          </a:p>
          <a:p>
            <a:r>
              <a:rPr lang="en-US" altLang="zh-CN" dirty="0" err="1"/>
              <a:t>fea</a:t>
            </a:r>
            <a:r>
              <a:rPr lang="zh-CN" altLang="en-US" dirty="0"/>
              <a:t>剪力设计值取自板单元为每延米剪力</a:t>
            </a:r>
            <a:r>
              <a:rPr lang="en-US" altLang="zh-CN" dirty="0"/>
              <a:t>,</a:t>
            </a:r>
            <a:r>
              <a:rPr lang="zh-CN" altLang="en-US" dirty="0"/>
              <a:t>不考虑桩与竖向构件位置关系，剪切系数取</a:t>
            </a:r>
            <a:r>
              <a:rPr lang="en-US" altLang="zh-CN" dirty="0"/>
              <a:t>0.7</a:t>
            </a:r>
            <a:r>
              <a:rPr lang="zh-CN" altLang="en-US" dirty="0"/>
              <a:t>，反推得剪跨比</a:t>
            </a:r>
            <a:r>
              <a:rPr lang="en-US" altLang="zh-CN" dirty="0"/>
              <a:t>λ=1.75/0.7-1=1.5</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按短边尺寸小于或等于柱宽加两倍基础有效高度判断结果为不需要验算受剪。实际上， x-和 y+两个方向上，柱边缘到独基边缘的距离小于有效高度，这两个方向可能形成受剪破坏 面。</a:t>
            </a:r>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按短边尺寸小于或等于柱宽加两倍基础有效高度判断结果为不需要验算受剪。实际上， x-和 y+两个方向上，柱边缘到独基边缘的距离小于有效高度，这两个方向可能形成受剪破坏 面。</a:t>
            </a:r>
            <a:endParaRPr lang="en-US" altLang="zh-CN"/>
          </a:p>
          <a:p>
            <a:pPr indent="0">
              <a:buFont typeface="Wingdings" panose="05000000000000000000" charset="0"/>
              <a:buNone/>
            </a:pPr>
            <a:r>
              <a:rPr lang="zh-CN" altLang="en-US">
                <a:latin typeface="微软雅黑" panose="020B0503020204020204" charset="-122"/>
                <a:ea typeface="微软雅黑" panose="020B0503020204020204" charset="-122"/>
                <a:cs typeface="微软雅黑" panose="020B0503020204020204" charset="-122"/>
                <a:sym typeface="+mn-ea"/>
              </a:rPr>
              <a:t>柱边缘位置或变阶位置，4 个方向，的受剪面的宽厚比(</a:t>
            </a:r>
            <a:r>
              <a:rPr lang="zh-CN" altLang="en-US">
                <a:latin typeface="微软雅黑" panose="020B0503020204020204" charset="-122"/>
                <a:ea typeface="微软雅黑" panose="020B0503020204020204" charset="-122"/>
                <a:cs typeface="微软雅黑" panose="020B0503020204020204" charset="-122"/>
                <a:sym typeface="+mn-ea"/>
              </a:rPr>
              <a:t>dist</a:t>
            </a:r>
            <a:r>
              <a:rPr lang="zh-CN" altLang="en-US">
                <a:latin typeface="微软雅黑" panose="020B0503020204020204" charset="-122"/>
                <a:ea typeface="微软雅黑" panose="020B0503020204020204" charset="-122"/>
                <a:cs typeface="微软雅黑" panose="020B0503020204020204" charset="-122"/>
                <a:sym typeface="+mn-ea"/>
              </a:rPr>
              <a:t>/h0)都大于 1.0，则不再验算剪切，R/S 输出 50；4 个方向，只要有 1 个方向的宽厚比(</a:t>
            </a:r>
            <a:r>
              <a:rPr lang="zh-CN" altLang="en-US">
                <a:latin typeface="微软雅黑" panose="020B0503020204020204" charset="-122"/>
                <a:ea typeface="微软雅黑" panose="020B0503020204020204" charset="-122"/>
                <a:cs typeface="微软雅黑" panose="020B0503020204020204" charset="-122"/>
                <a:sym typeface="+mn-ea"/>
              </a:rPr>
              <a:t>dist</a:t>
            </a:r>
            <a:r>
              <a:rPr lang="zh-CN" altLang="en-US">
                <a:latin typeface="微软雅黑" panose="020B0503020204020204" charset="-122"/>
                <a:ea typeface="微软雅黑" panose="020B0503020204020204" charset="-122"/>
                <a:cs typeface="微软雅黑" panose="020B0503020204020204" charset="-122"/>
                <a:sym typeface="+mn-ea"/>
              </a:rPr>
              <a:t>/h0)小于等于 1.0，4 个方向都进行受剪验算</a:t>
            </a:r>
            <a:endParaRPr lang="zh-CN" altLang="en-US">
              <a:latin typeface="微软雅黑" panose="020B0503020204020204" charset="-122"/>
              <a:ea typeface="微软雅黑" panose="020B0503020204020204" charset="-122"/>
              <a:cs typeface="微软雅黑" panose="020B0503020204020204" charset="-122"/>
              <a:sym typeface="+mn-ea"/>
            </a:endParaRPr>
          </a:p>
          <a:p>
            <a:pPr indent="0">
              <a:buFont typeface="Wingdings" panose="05000000000000000000" charset="0"/>
              <a:buNone/>
            </a:pPr>
            <a:r>
              <a:rPr lang="zh-CN" altLang="en-US">
                <a:latin typeface="微软雅黑" panose="020B0503020204020204" charset="-122"/>
                <a:ea typeface="微软雅黑" panose="020B0503020204020204" charset="-122"/>
                <a:sym typeface="+mn-ea"/>
              </a:rPr>
              <a:t>程序在判断是否需验算柱与基础交接处或变阶处截面受剪承载力时，分别判断</a:t>
            </a:r>
            <a:r>
              <a:rPr lang="zh-CN" altLang="en-US">
                <a:gradFill>
                  <a:gsLst>
                    <a:gs pos="0">
                      <a:srgbClr val="007BD3"/>
                    </a:gs>
                    <a:gs pos="100000">
                      <a:srgbClr val="034373"/>
                    </a:gs>
                  </a:gsLst>
                  <a:lin scaled="0"/>
                </a:gradFill>
                <a:latin typeface="微软雅黑" panose="020B0503020204020204" charset="-122"/>
                <a:ea typeface="微软雅黑" panose="020B0503020204020204" charset="-122"/>
                <a:sym typeface="+mn-ea"/>
              </a:rPr>
              <a:t>柱边和变阶处各个方向</a:t>
            </a:r>
            <a:r>
              <a:rPr lang="zh-CN" altLang="en-US">
                <a:latin typeface="微软雅黑" panose="020B0503020204020204" charset="-122"/>
                <a:ea typeface="微软雅黑" panose="020B0503020204020204" charset="-122"/>
                <a:sym typeface="+mn-ea"/>
              </a:rPr>
              <a:t>是否需要验算受剪</a:t>
            </a:r>
            <a:r>
              <a:rPr lang="zh-CN" altLang="en-US">
                <a:latin typeface="微软雅黑" panose="020B0503020204020204" charset="-122"/>
                <a:ea typeface="微软雅黑" panose="020B0503020204020204" charset="-122"/>
                <a:sym typeface="+mn-ea"/>
              </a:rPr>
              <a:t>。</a:t>
            </a:r>
            <a:endParaRPr lang="zh-CN" altLang="en-US">
              <a:latin typeface="微软雅黑" panose="020B0503020204020204" charset="-122"/>
              <a:ea typeface="微软雅黑" panose="020B0503020204020204" charset="-122"/>
              <a:sym typeface="+mn-ea"/>
            </a:endParaRPr>
          </a:p>
          <a:p>
            <a:pPr indent="0">
              <a:buFont typeface="Wingdings" panose="05000000000000000000" charset="0"/>
              <a:buNone/>
            </a:pPr>
            <a:r>
              <a:rPr lang="zh-CN" altLang="en-US" b="1">
                <a:latin typeface="等线" panose="02010600030101010101" charset="-122"/>
                <a:ea typeface="等线" panose="02010600030101010101" charset="-122"/>
                <a:cs typeface="微软雅黑" panose="020B0503020204020204" charset="-122"/>
                <a:sym typeface="+mn-ea"/>
              </a:rPr>
              <a:t>柱边缘到独基边缘的距离小于有效高度，</a:t>
            </a:r>
            <a:r>
              <a:rPr lang="zh-CN" altLang="en-US">
                <a:latin typeface="等线" panose="02010600030101010101" charset="-122"/>
                <a:ea typeface="等线" panose="02010600030101010101" charset="-122"/>
                <a:cs typeface="等线" panose="02010600030101010101" charset="-122"/>
                <a:sym typeface="+mn-ea"/>
              </a:rPr>
              <a:t>x-、y+</a:t>
            </a:r>
            <a:r>
              <a:rPr lang="zh-CN" altLang="en-US" b="1">
                <a:latin typeface="等线" panose="02010600030101010101" charset="-122"/>
                <a:ea typeface="等线" panose="02010600030101010101" charset="-122"/>
                <a:cs typeface="微软雅黑" panose="020B0503020204020204" charset="-122"/>
                <a:sym typeface="+mn-ea"/>
              </a:rPr>
              <a:t>方向可能形成受剪破坏面。</a:t>
            </a:r>
            <a:endParaRPr lang="zh-CN" altLang="en-US" b="1">
              <a:latin typeface="等线" panose="02010600030101010101" charset="-122"/>
              <a:ea typeface="等线" panose="02010600030101010101" charset="-122"/>
              <a:cs typeface="微软雅黑" panose="020B0503020204020204" charset="-122"/>
              <a:sym typeface="+mn-ea"/>
            </a:endParaRPr>
          </a:p>
          <a:p>
            <a:pPr indent="0">
              <a:buFont typeface="Wingdings" panose="05000000000000000000" charset="0"/>
              <a:buNone/>
            </a:pPr>
            <a:endParaRPr lang="zh-CN" altLang="en-US" b="1">
              <a:latin typeface="等线" panose="02010600030101010101" charset="-122"/>
              <a:ea typeface="等线" panose="02010600030101010101" charset="-122"/>
              <a:cs typeface="微软雅黑" panose="020B0503020204020204" charset="-122"/>
              <a:sym typeface="+mn-ea"/>
            </a:endParaRPr>
          </a:p>
          <a:p>
            <a:pPr indent="0">
              <a:buFont typeface="Wingdings" panose="05000000000000000000" charset="0"/>
              <a:buNone/>
            </a:pPr>
            <a:endParaRPr lang="zh-CN" altLang="en-US">
              <a:latin typeface="微软雅黑" panose="020B0503020204020204" charset="-122"/>
              <a:ea typeface="微软雅黑" panose="020B0503020204020204" charset="-122"/>
              <a:sym typeface="+mn-ea"/>
            </a:endParaRPr>
          </a:p>
          <a:p>
            <a:pPr indent="0">
              <a:buFont typeface="Wingdings" panose="05000000000000000000" charset="0"/>
              <a:buNone/>
            </a:pPr>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按短边尺寸小于或等于柱宽加两倍基础有效高度判断结果为不需要验算受剪。实际上， x-和 y+两个方向上，柱边缘到独基边缘的距离小于有效高度，这两个方向可能形成受剪破坏 面。</a:t>
            </a:r>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latin typeface="Calibri" panose="020F0502020204030204" pitchFamily="34" charset="0"/>
                <a:ea typeface="微软雅黑" panose="020B0503020204020204" charset="-122"/>
                <a:sym typeface="+mn-ea"/>
              </a:rPr>
              <a:t>承台对筏板的冲切</a:t>
            </a:r>
            <a:r>
              <a:rPr lang="en-US" altLang="zh-CN" b="1" dirty="0">
                <a:latin typeface="Calibri" panose="020F0502020204030204" pitchFamily="34" charset="0"/>
                <a:ea typeface="微软雅黑" panose="020B0503020204020204" charset="-122"/>
                <a:sym typeface="+mn-ea"/>
              </a:rPr>
              <a:t>161965</a:t>
            </a:r>
            <a:r>
              <a:rPr lang="zh-CN" altLang="en-US" b="1" dirty="0">
                <a:latin typeface="Calibri" panose="020F0502020204030204" pitchFamily="34" charset="0"/>
                <a:ea typeface="微软雅黑" panose="020B0503020204020204" charset="-122"/>
                <a:sym typeface="+mn-ea"/>
              </a:rPr>
              <a:t>；承台冲筏板配筋抗冲切箍筋</a:t>
            </a:r>
            <a:r>
              <a:rPr lang="en-US" altLang="zh-CN" b="1" dirty="0">
                <a:latin typeface="Calibri" panose="020F0502020204030204" pitchFamily="34" charset="0"/>
                <a:ea typeface="微软雅黑" panose="020B0503020204020204" charset="-122"/>
                <a:sym typeface="+mn-ea"/>
              </a:rPr>
              <a:t>204253</a:t>
            </a:r>
            <a:endParaRPr lang="zh-CN" altLang="en-US" b="1" dirty="0">
              <a:latin typeface="Calibri" panose="020F0502020204030204" pitchFamily="34" charset="0"/>
              <a:ea typeface="微软雅黑" panose="020B0503020204020204" charset="-122"/>
              <a:sym typeface="+mn-e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00B050"/>
                </a:solidFill>
                <a:latin typeface="Calibri" panose="020F0502020204030204" pitchFamily="34" charset="0"/>
                <a:ea typeface="微软雅黑" panose="020B0503020204020204" charset="-122"/>
                <a:sym typeface="+mn-ea"/>
              </a:rPr>
              <a:t>161056</a:t>
            </a:r>
            <a:endParaRPr lang="en-US" altLang="zh-CN"/>
          </a:p>
          <a:p>
            <a:endParaRPr lang="en-US" altLang="zh-CN"/>
          </a:p>
          <a:p>
            <a:r>
              <a:rPr lang="en-US" altLang="zh-CN"/>
              <a:t>159132-</a:t>
            </a:r>
            <a:r>
              <a:rPr lang="zh-CN" altLang="en-US" b="1" dirty="0">
                <a:latin typeface="微软雅黑" panose="020B0503020204020204" charset="-122"/>
                <a:ea typeface="微软雅黑" panose="020B0503020204020204" charset="-122"/>
                <a:cs typeface="微软雅黑" panose="020B0503020204020204" charset="-122"/>
                <a:sym typeface="+mn-ea"/>
              </a:rPr>
              <a:t>荷载信息中的冲切力是未考虑重要性系数的，冲切计算中的冲切力是考虑重要性系数的。如果是高水工况，则冲切力计算中是需要乘以抗浮等级乙级对应的重要性系数1.05</a:t>
            </a:r>
            <a:endParaRPr lang="zh-CN" altLang="en-US" b="1" dirty="0">
              <a:latin typeface="微软雅黑" panose="020B0503020204020204" charset="-122"/>
              <a:ea typeface="微软雅黑" panose="020B0503020204020204" charset="-122"/>
              <a:cs typeface="微软雅黑" panose="020B0503020204020204" charset="-122"/>
              <a:sym typeface="+mn-ea"/>
            </a:endParaRPr>
          </a:p>
          <a:p>
            <a:r>
              <a:rPr lang="en-US" altLang="zh-CN" b="1" dirty="0">
                <a:solidFill>
                  <a:schemeClr val="bg1"/>
                </a:solidFill>
                <a:latin typeface="Calibri" panose="020F0502020204030204" pitchFamily="34" charset="0"/>
                <a:ea typeface="微软雅黑" panose="020B0503020204020204" charset="-122"/>
                <a:sym typeface="Calibri" panose="020F0502020204030204" pitchFamily="34" charset="0"/>
              </a:rPr>
              <a:t>10 </a:t>
            </a:r>
            <a:r>
              <a:rPr lang="zh-CN" b="1" dirty="0">
                <a:solidFill>
                  <a:schemeClr val="bg1"/>
                </a:solidFill>
                <a:latin typeface="Calibri" panose="020F0502020204030204" pitchFamily="34" charset="0"/>
                <a:ea typeface="微软雅黑" panose="020B0503020204020204" charset="-122"/>
                <a:sym typeface="Calibri" panose="020F0502020204030204" pitchFamily="34" charset="0"/>
              </a:rPr>
              <a:t>计算书中两个位置冲切力不一致及如何手核冲切计算</a:t>
            </a:r>
            <a:endParaRPr lang="zh-CN" altLang="en-US" b="1" dirty="0">
              <a:latin typeface="微软雅黑" panose="020B0503020204020204" charset="-122"/>
              <a:ea typeface="微软雅黑" panose="020B0503020204020204" charset="-122"/>
              <a:cs typeface="微软雅黑" panose="020B0503020204020204" charset="-122"/>
            </a:endParaRPr>
          </a:p>
          <a:p>
            <a:endParaRPr lang="zh-CN" altLang="en-US" b="1" dirty="0">
              <a:latin typeface="微软雅黑" panose="020B0503020204020204" charset="-122"/>
              <a:ea typeface="微软雅黑" panose="020B0503020204020204" charset="-122"/>
              <a:cs typeface="微软雅黑" panose="020B0503020204020204" charset="-122"/>
              <a:sym typeface="+mn-ea"/>
            </a:endParaRPr>
          </a:p>
          <a:p>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00B050"/>
                </a:solidFill>
                <a:latin typeface="Calibri" panose="020F0502020204030204" pitchFamily="34" charset="0"/>
                <a:ea typeface="微软雅黑" panose="020B0503020204020204" charset="-122"/>
                <a:sym typeface="+mn-ea"/>
              </a:rPr>
              <a:t>161056</a:t>
            </a:r>
            <a:endParaRPr lang="en-US" altLang="zh-CN"/>
          </a:p>
          <a:p>
            <a:endParaRPr lang="en-US" altLang="zh-CN"/>
          </a:p>
          <a:p>
            <a:r>
              <a:rPr lang="en-US" altLang="zh-CN"/>
              <a:t>159132-</a:t>
            </a:r>
            <a:r>
              <a:rPr lang="zh-CN" altLang="en-US" b="1" dirty="0">
                <a:latin typeface="微软雅黑" panose="020B0503020204020204" charset="-122"/>
                <a:ea typeface="微软雅黑" panose="020B0503020204020204" charset="-122"/>
                <a:cs typeface="微软雅黑" panose="020B0503020204020204" charset="-122"/>
                <a:sym typeface="+mn-ea"/>
              </a:rPr>
              <a:t>荷载信息中的冲切力是未考虑重要性系数的，冲切计算中的冲切力是考虑重要性系数的。如果是高水工况，则冲切力计算中是需要乘以抗浮等级乙级对应的重要性系数1.05</a:t>
            </a:r>
            <a:endParaRPr lang="zh-CN" altLang="en-US" b="1" dirty="0">
              <a:latin typeface="微软雅黑" panose="020B0503020204020204" charset="-122"/>
              <a:ea typeface="微软雅黑" panose="020B0503020204020204" charset="-122"/>
              <a:cs typeface="微软雅黑" panose="020B0503020204020204" charset="-122"/>
              <a:sym typeface="+mn-ea"/>
            </a:endParaRPr>
          </a:p>
          <a:p>
            <a:r>
              <a:rPr lang="en-US" altLang="zh-CN" b="1" dirty="0">
                <a:solidFill>
                  <a:schemeClr val="bg1"/>
                </a:solidFill>
                <a:latin typeface="Calibri" panose="020F0502020204030204" pitchFamily="34" charset="0"/>
                <a:ea typeface="微软雅黑" panose="020B0503020204020204" charset="-122"/>
                <a:sym typeface="Calibri" panose="020F0502020204030204" pitchFamily="34" charset="0"/>
              </a:rPr>
              <a:t>10 </a:t>
            </a:r>
            <a:r>
              <a:rPr lang="zh-CN" b="1" dirty="0">
                <a:solidFill>
                  <a:schemeClr val="bg1"/>
                </a:solidFill>
                <a:latin typeface="Calibri" panose="020F0502020204030204" pitchFamily="34" charset="0"/>
                <a:ea typeface="微软雅黑" panose="020B0503020204020204" charset="-122"/>
                <a:sym typeface="Calibri" panose="020F0502020204030204" pitchFamily="34" charset="0"/>
              </a:rPr>
              <a:t>计算书中两个位置冲切力不一致及如何手核冲切计算</a:t>
            </a:r>
            <a:endParaRPr lang="zh-CN" altLang="en-US" b="1" dirty="0">
              <a:latin typeface="微软雅黑" panose="020B0503020204020204" charset="-122"/>
              <a:ea typeface="微软雅黑" panose="020B0503020204020204" charset="-122"/>
              <a:cs typeface="微软雅黑" panose="020B0503020204020204" charset="-122"/>
            </a:endParaRPr>
          </a:p>
          <a:p>
            <a:endParaRPr lang="zh-CN" altLang="en-US" b="1" dirty="0">
              <a:latin typeface="微软雅黑" panose="020B0503020204020204" charset="-122"/>
              <a:ea typeface="微软雅黑" panose="020B0503020204020204" charset="-122"/>
              <a:cs typeface="微软雅黑" panose="020B0503020204020204" charset="-122"/>
              <a:sym typeface="+mn-ea"/>
            </a:endParaRPr>
          </a:p>
          <a:p>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00B050"/>
                </a:solidFill>
                <a:latin typeface="Calibri" panose="020F0502020204030204" pitchFamily="34" charset="0"/>
                <a:ea typeface="微软雅黑" panose="020B0503020204020204" charset="-122"/>
                <a:sym typeface="+mn-ea"/>
              </a:rPr>
              <a:t>161056</a:t>
            </a:r>
            <a:endParaRPr lang="en-US" altLang="zh-CN"/>
          </a:p>
          <a:p>
            <a:endParaRPr lang="en-US" altLang="zh-CN"/>
          </a:p>
          <a:p>
            <a:r>
              <a:rPr lang="en-US" altLang="zh-CN"/>
              <a:t>159132-</a:t>
            </a:r>
            <a:r>
              <a:rPr lang="zh-CN" altLang="en-US" b="1" dirty="0">
                <a:latin typeface="微软雅黑" panose="020B0503020204020204" charset="-122"/>
                <a:ea typeface="微软雅黑" panose="020B0503020204020204" charset="-122"/>
                <a:cs typeface="微软雅黑" panose="020B0503020204020204" charset="-122"/>
                <a:sym typeface="+mn-ea"/>
              </a:rPr>
              <a:t>荷载信息中的冲切力是未考虑重要性系数的，冲切计算中的冲切力是考虑重要性系数的。如果是高水工况，则冲切力计算中是需要乘以抗浮等级乙级对应的重要性系数1.05</a:t>
            </a:r>
            <a:endParaRPr lang="zh-CN" altLang="en-US" b="1" dirty="0">
              <a:latin typeface="微软雅黑" panose="020B0503020204020204" charset="-122"/>
              <a:ea typeface="微软雅黑" panose="020B0503020204020204" charset="-122"/>
              <a:cs typeface="微软雅黑" panose="020B0503020204020204" charset="-122"/>
              <a:sym typeface="+mn-ea"/>
            </a:endParaRPr>
          </a:p>
          <a:p>
            <a:r>
              <a:rPr lang="en-US" altLang="zh-CN" b="1" dirty="0">
                <a:solidFill>
                  <a:schemeClr val="bg1"/>
                </a:solidFill>
                <a:latin typeface="Calibri" panose="020F0502020204030204" pitchFamily="34" charset="0"/>
                <a:ea typeface="微软雅黑" panose="020B0503020204020204" charset="-122"/>
                <a:sym typeface="Calibri" panose="020F0502020204030204" pitchFamily="34" charset="0"/>
              </a:rPr>
              <a:t>10 </a:t>
            </a:r>
            <a:r>
              <a:rPr lang="zh-CN" b="1" dirty="0">
                <a:solidFill>
                  <a:schemeClr val="bg1"/>
                </a:solidFill>
                <a:latin typeface="Calibri" panose="020F0502020204030204" pitchFamily="34" charset="0"/>
                <a:ea typeface="微软雅黑" panose="020B0503020204020204" charset="-122"/>
                <a:sym typeface="Calibri" panose="020F0502020204030204" pitchFamily="34" charset="0"/>
              </a:rPr>
              <a:t>计算书中两个位置冲切力不一致及如何手核冲切计算</a:t>
            </a:r>
            <a:endParaRPr lang="zh-CN" altLang="en-US" b="1" dirty="0">
              <a:latin typeface="微软雅黑" panose="020B0503020204020204" charset="-122"/>
              <a:ea typeface="微软雅黑" panose="020B0503020204020204" charset="-122"/>
              <a:cs typeface="微软雅黑" panose="020B0503020204020204" charset="-122"/>
            </a:endParaRPr>
          </a:p>
          <a:p>
            <a:endParaRPr lang="zh-CN" altLang="en-US" b="1" dirty="0">
              <a:latin typeface="微软雅黑" panose="020B0503020204020204" charset="-122"/>
              <a:ea typeface="微软雅黑" panose="020B0503020204020204" charset="-122"/>
              <a:cs typeface="微软雅黑" panose="020B0503020204020204" charset="-122"/>
              <a:sym typeface="+mn-ea"/>
            </a:endParaRPr>
          </a:p>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159132-独立于任何筏板和地基梁的单柱承台采用规范算法计算桩反力、弯矩和剪力，在筏板内或与地基梁相连的单柱承台采用有限元法计算桩反力、弯矩和剪力。</a:t>
            </a:r>
            <a:endParaRPr lang="en-US" altLang="zh-CN"/>
          </a:p>
          <a:p>
            <a:r>
              <a:rPr lang="en-US" altLang="zh-CN"/>
              <a:t>对于单柱承台下有限元算法的承台剪力，计算截面在柱边，3.1.0及以后版本，采用计算截面处单元剪力平均值乘以承台宽度；</a:t>
            </a:r>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00B050"/>
                </a:solidFill>
                <a:latin typeface="Calibri" panose="020F0502020204030204" pitchFamily="34" charset="0"/>
                <a:ea typeface="微软雅黑" panose="020B0503020204020204" charset="-122"/>
                <a:sym typeface="+mn-ea"/>
              </a:rPr>
              <a:t>161056</a:t>
            </a:r>
            <a:endParaRPr lang="en-US" altLang="zh-CN"/>
          </a:p>
          <a:p>
            <a:endParaRPr lang="en-US" altLang="zh-CN"/>
          </a:p>
          <a:p>
            <a:r>
              <a:rPr lang="en-US" altLang="zh-CN"/>
              <a:t>159132-</a:t>
            </a:r>
            <a:r>
              <a:rPr lang="zh-CN" altLang="en-US" b="1" dirty="0">
                <a:latin typeface="微软雅黑" panose="020B0503020204020204" charset="-122"/>
                <a:ea typeface="微软雅黑" panose="020B0503020204020204" charset="-122"/>
                <a:cs typeface="微软雅黑" panose="020B0503020204020204" charset="-122"/>
                <a:sym typeface="+mn-ea"/>
              </a:rPr>
              <a:t>荷载信息中的冲切力是未考虑重要性系数的，冲切计算中的冲切力是考虑重要性系数的。如果是高水工况，则冲切力计算中是需要乘以抗浮等级乙级对应的重要性系数1.05</a:t>
            </a:r>
            <a:endParaRPr lang="zh-CN" altLang="en-US" b="1" dirty="0">
              <a:latin typeface="微软雅黑" panose="020B0503020204020204" charset="-122"/>
              <a:ea typeface="微软雅黑" panose="020B0503020204020204" charset="-122"/>
              <a:cs typeface="微软雅黑" panose="020B0503020204020204" charset="-122"/>
              <a:sym typeface="+mn-ea"/>
            </a:endParaRPr>
          </a:p>
          <a:p>
            <a:r>
              <a:rPr lang="en-US" altLang="zh-CN" b="1" dirty="0">
                <a:solidFill>
                  <a:schemeClr val="bg1"/>
                </a:solidFill>
                <a:latin typeface="Calibri" panose="020F0502020204030204" pitchFamily="34" charset="0"/>
                <a:ea typeface="微软雅黑" panose="020B0503020204020204" charset="-122"/>
                <a:sym typeface="Calibri" panose="020F0502020204030204" pitchFamily="34" charset="0"/>
              </a:rPr>
              <a:t>10 </a:t>
            </a:r>
            <a:r>
              <a:rPr lang="zh-CN" b="1" dirty="0">
                <a:solidFill>
                  <a:schemeClr val="bg1"/>
                </a:solidFill>
                <a:latin typeface="Calibri" panose="020F0502020204030204" pitchFamily="34" charset="0"/>
                <a:ea typeface="微软雅黑" panose="020B0503020204020204" charset="-122"/>
                <a:sym typeface="Calibri" panose="020F0502020204030204" pitchFamily="34" charset="0"/>
              </a:rPr>
              <a:t>计算书中两个位置冲切力不一致及如何手核冲切计算</a:t>
            </a:r>
            <a:endParaRPr lang="zh-CN" altLang="en-US" b="1" dirty="0">
              <a:latin typeface="微软雅黑" panose="020B0503020204020204" charset="-122"/>
              <a:ea typeface="微软雅黑" panose="020B0503020204020204" charset="-122"/>
              <a:cs typeface="微软雅黑" panose="020B0503020204020204" charset="-122"/>
            </a:endParaRPr>
          </a:p>
          <a:p>
            <a:endParaRPr lang="zh-CN" altLang="en-US" b="1" dirty="0">
              <a:latin typeface="微软雅黑" panose="020B0503020204020204" charset="-122"/>
              <a:ea typeface="微软雅黑" panose="020B0503020204020204" charset="-122"/>
              <a:cs typeface="微软雅黑" panose="020B0503020204020204" charset="-122"/>
              <a:sym typeface="+mn-ea"/>
            </a:endParaRPr>
          </a:p>
          <a:p>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b="1" dirty="0">
                <a:latin typeface="Calibri" panose="020F0502020204030204" pitchFamily="34" charset="0"/>
                <a:ea typeface="微软雅黑" panose="020B0503020204020204" charset="-122"/>
                <a:sym typeface="Calibri" panose="020F0502020204030204" pitchFamily="34" charset="0"/>
              </a:rPr>
              <a:t>159132</a:t>
            </a:r>
            <a:endParaRPr lang="zh-CN" altLang="en-US" b="1" dirty="0">
              <a:solidFill>
                <a:schemeClr val="tx1"/>
              </a:solidFill>
              <a:latin typeface="Calibri" panose="020F0502020204030204" pitchFamily="34" charset="0"/>
              <a:ea typeface="微软雅黑" panose="020B0503020204020204" charset="-122"/>
              <a:sym typeface="Calibri" panose="020F0502020204030204" pitchFamily="34" charset="0"/>
            </a:endParaRPr>
          </a:p>
          <a:p>
            <a:endParaRPr lang="en-US" altLang="zh-CN"/>
          </a:p>
          <a:p>
            <a:endParaRPr lang="en-US" altLang="zh-CN"/>
          </a:p>
          <a:p>
            <a:r>
              <a:rPr lang="en-US" altLang="zh-CN"/>
              <a:t>159132-</a:t>
            </a:r>
            <a:r>
              <a:rPr lang="zh-CN" altLang="en-US" b="1" dirty="0">
                <a:latin typeface="微软雅黑" panose="020B0503020204020204" charset="-122"/>
                <a:ea typeface="微软雅黑" panose="020B0503020204020204" charset="-122"/>
                <a:cs typeface="微软雅黑" panose="020B0503020204020204" charset="-122"/>
                <a:sym typeface="+mn-ea"/>
              </a:rPr>
              <a:t>荷载信息中的冲切力是未考虑重要性系数的，冲切计算中的冲切力是考虑重要性系数的。如果是高水工况，则冲切力计算中是需要乘以抗浮等级乙级对应的重要性系数1.05</a:t>
            </a:r>
            <a:endParaRPr lang="zh-CN" altLang="en-US" b="1" dirty="0">
              <a:latin typeface="微软雅黑" panose="020B0503020204020204" charset="-122"/>
              <a:ea typeface="微软雅黑" panose="020B0503020204020204" charset="-122"/>
              <a:cs typeface="微软雅黑" panose="020B0503020204020204" charset="-122"/>
              <a:sym typeface="+mn-ea"/>
            </a:endParaRPr>
          </a:p>
          <a:p>
            <a:r>
              <a:rPr lang="en-US" altLang="zh-CN" b="1" dirty="0">
                <a:solidFill>
                  <a:schemeClr val="bg1"/>
                </a:solidFill>
                <a:latin typeface="Calibri" panose="020F0502020204030204" pitchFamily="34" charset="0"/>
                <a:ea typeface="微软雅黑" panose="020B0503020204020204" charset="-122"/>
                <a:sym typeface="Calibri" panose="020F0502020204030204" pitchFamily="34" charset="0"/>
              </a:rPr>
              <a:t>10 </a:t>
            </a:r>
            <a:r>
              <a:rPr lang="zh-CN" b="1" dirty="0">
                <a:solidFill>
                  <a:schemeClr val="bg1"/>
                </a:solidFill>
                <a:latin typeface="Calibri" panose="020F0502020204030204" pitchFamily="34" charset="0"/>
                <a:ea typeface="微软雅黑" panose="020B0503020204020204" charset="-122"/>
                <a:sym typeface="Calibri" panose="020F0502020204030204" pitchFamily="34" charset="0"/>
              </a:rPr>
              <a:t>计算书中两个位置冲切力不一致及如何手核冲切计算</a:t>
            </a:r>
            <a:endParaRPr lang="zh-CN" altLang="en-US" b="1" dirty="0">
              <a:latin typeface="微软雅黑" panose="020B0503020204020204" charset="-122"/>
              <a:ea typeface="微软雅黑" panose="020B0503020204020204" charset="-122"/>
              <a:cs typeface="微软雅黑" panose="020B0503020204020204" charset="-122"/>
            </a:endParaRPr>
          </a:p>
          <a:p>
            <a:endParaRPr lang="zh-CN" altLang="en-US" b="1" dirty="0">
              <a:latin typeface="微软雅黑" panose="020B0503020204020204" charset="-122"/>
              <a:ea typeface="微软雅黑" panose="020B0503020204020204" charset="-122"/>
              <a:cs typeface="微软雅黑" panose="020B0503020204020204" charset="-122"/>
              <a:sym typeface="+mn-ea"/>
            </a:endParaRPr>
          </a:p>
          <a:p>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159132-</a:t>
            </a:r>
            <a:r>
              <a:rPr lang="zh-CN" altLang="en-US" b="1" dirty="0">
                <a:latin typeface="微软雅黑" panose="020B0503020204020204" charset="-122"/>
                <a:ea typeface="微软雅黑" panose="020B0503020204020204" charset="-122"/>
                <a:cs typeface="微软雅黑" panose="020B0503020204020204" charset="-122"/>
                <a:sym typeface="+mn-ea"/>
              </a:rPr>
              <a:t>所以冲切锥不在柱边（如下截图参数设置），外扩，与承台侧壁相交，但要扣除保护层和钢筋一半直径的厚度。</a:t>
            </a:r>
            <a:endParaRPr lang="zh-CN" altLang="en-US" b="1"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159132-</a:t>
            </a:r>
            <a:r>
              <a:rPr lang="en-US">
                <a:latin typeface="Calibri" panose="020F0502020204030204" pitchFamily="34" charset="0"/>
                <a:ea typeface="宋体" panose="02010600030101010101" pitchFamily="2" charset="-122"/>
                <a:sym typeface="+mn-ea"/>
              </a:rPr>
              <a:t>50</a:t>
            </a:r>
            <a:r>
              <a:rPr lang="zh-CN">
                <a:latin typeface="Calibri" panose="020F0502020204030204" pitchFamily="34" charset="0"/>
                <a:ea typeface="宋体" panose="02010600030101010101" pitchFamily="2" charset="-122"/>
                <a:sym typeface="+mn-ea"/>
              </a:rPr>
              <a:t>工况高水工况，抗浮工程等级为乙级重要性系数</a:t>
            </a:r>
            <a:r>
              <a:rPr lang="en-US">
                <a:latin typeface="Calibri" panose="020F0502020204030204" pitchFamily="34" charset="0"/>
                <a:ea typeface="宋体" panose="02010600030101010101" pitchFamily="2" charset="-122"/>
                <a:sym typeface="+mn-ea"/>
              </a:rPr>
              <a:t>1.05</a:t>
            </a:r>
            <a:r>
              <a:rPr lang="zh-CN" altLang="en-US">
                <a:latin typeface="Calibri" panose="020F0502020204030204" pitchFamily="34" charset="0"/>
                <a:ea typeface="宋体" panose="02010600030101010101" pitchFamily="2" charset="-122"/>
                <a:sym typeface="+mn-ea"/>
              </a:rPr>
              <a:t>。</a:t>
            </a:r>
            <a:endParaRPr lang="zh-CN" altLang="en-US" b="1" dirty="0">
              <a:latin typeface="Calibri" panose="020F0502020204030204" pitchFamily="34" charset="0"/>
              <a:ea typeface="宋体" panose="02010600030101010101" pitchFamily="2" charset="-122"/>
              <a:cs typeface="微软雅黑" panose="020B0503020204020204" charset="-122"/>
              <a:sym typeface="+mn-ea"/>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158688</a:t>
            </a:r>
            <a:r>
              <a:rPr lang="en-US" altLang="zh-CN"/>
              <a:t>-柱800，桩径800，圆桩转方桩800x0.8=640，桩中心距离2000，</a:t>
            </a:r>
            <a:endParaRPr lang="en-US" altLang="zh-CN"/>
          </a:p>
          <a:p>
            <a:r>
              <a:rPr lang="en-US" altLang="zh-CN"/>
              <a:t>a为柱边到桩边间距离，a=2000/2-640/2-800/2=280，</a:t>
            </a:r>
            <a:endParaRPr lang="en-US" altLang="zh-CN"/>
          </a:p>
          <a:p>
            <a:r>
              <a:rPr lang="en-US" altLang="zh-CN"/>
              <a:t>L0/h=2.6&gt;2且&lt;5，故λ=a/h0=280/550=0.5&lt;0.512（下限值）,取λ=0.512</a:t>
            </a:r>
            <a:endParaRPr lang="en-US" altLang="zh-CN"/>
          </a:p>
          <a:p>
            <a:r>
              <a:rPr lang="en-US" altLang="zh-CN"/>
              <a:t>《混规》G.0.4</a:t>
            </a:r>
            <a:endParaRPr lang="en-US" altLang="zh-CN"/>
          </a:p>
          <a:p>
            <a:r>
              <a:rPr lang="en-US" altLang="zh-CN"/>
              <a:t>λ下限值0.42L0/h-0.58=0.42x2.6-0.58=0.512</a:t>
            </a:r>
            <a:endParaRPr lang="en-US" altLang="zh-CN"/>
          </a:p>
          <a:p>
            <a:r>
              <a:rPr lang="en-US" altLang="zh-CN"/>
              <a:t>λ上限值0.92L0/h-1.58=0.92x2.6-1.58=0.812</a:t>
            </a:r>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158688</a:t>
            </a:r>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160706</a:t>
            </a:r>
            <a:r>
              <a:rPr lang="en-US" altLang="zh-CN"/>
              <a:t>-筏板内的两桩承台，“梁、板配筋的长宽比界限值”默认为2，长/宽&lt;2,按筏板配筋；长/宽&gt;=2,按梁配筋。如果想都按梁配筋，界限值可填小一点数字或填0。</a:t>
            </a:r>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160706</a:t>
            </a:r>
            <a:r>
              <a:rPr lang="en-US" altLang="zh-CN"/>
              <a:t>-按筏板配筋时，受剪计算按《地规》8.4.10（《桩规》5.9.10中λ=1.5则α=0.7，即为《地规》8.4.10中公式），承台抗剪类型为FEA，FEA截面类型共计算两个截面，分别为x向剪力、y向剪力。剪力设计值取自板单元为每延米剪力（3.1及4.0版本），受剪验算截面宽度也取的是1000mm。FEA受剪面只区分X方向和Y方向，每个方向先定位到剪力最大的单元，按剪力最大的单元确定受剪面（取x向和y向两个方向的板元最大值位置进行验算）</a:t>
            </a:r>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160706</a:t>
            </a:r>
            <a:r>
              <a:rPr lang="en-US" altLang="zh-CN"/>
              <a:t>-程序对两桩承台深受弯构件计算的流程如下：</a:t>
            </a:r>
            <a:endParaRPr lang="en-US" altLang="zh-CN"/>
          </a:p>
          <a:p>
            <a:r>
              <a:rPr lang="en-US" altLang="zh-CN"/>
              <a:t>（1）先按《混规》G.0.3（抗震组合控制按《混规》11.3.3）验算截面条件，再按《混规》G.0.4（抗震组合控制按《混规》11.3.4修改）求出水平、竖向分布筋计算面积。</a:t>
            </a:r>
            <a:endParaRPr lang="en-US" altLang="zh-CN"/>
          </a:p>
          <a:p>
            <a:r>
              <a:rPr lang="en-US" altLang="zh-CN"/>
              <a:t>（2）根据《混规》G.0.12最小配筋率，求出水平、竖向分布筋的构造面积，并与计算面积取大。</a:t>
            </a:r>
            <a:endParaRPr lang="en-US" altLang="zh-CN"/>
          </a:p>
          <a:p>
            <a:r>
              <a:rPr lang="en-US" altLang="zh-CN"/>
              <a:t>（3）根据《混规》G.0.4（抗震组合控制按《混规》11.3.4修改）公式右侧求出R,进而求得R/S。</a:t>
            </a:r>
            <a:endParaRPr lang="en-US" altLang="zh-CN"/>
          </a:p>
          <a:p>
            <a:r>
              <a:rPr lang="en-US" altLang="zh-CN"/>
              <a:t>因为水平、竖向分布筋计算面积和R由同一个公式求出，故除非水平、竖向分布筋构造面积大于计算面积，则R/S&gt;1,否则R/S=1.</a:t>
            </a:r>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160706</a:t>
            </a:r>
            <a:r>
              <a:rPr lang="en-US" altLang="zh-CN"/>
              <a:t>-程序对两桩承台深受弯构件计算的流程如下：</a:t>
            </a:r>
            <a:endParaRPr lang="en-US" altLang="zh-CN"/>
          </a:p>
          <a:p>
            <a:r>
              <a:rPr lang="en-US" altLang="zh-CN"/>
              <a:t>（1）先按《混规》G.0.3（抗震组合控制按《混规》11.3.3）验算截面条件，再按《混规》G.0.4（抗震组合控制按《混规》11.3.4修改）求出水平、竖向分布筋计算面积。</a:t>
            </a:r>
            <a:endParaRPr lang="en-US" altLang="zh-CN"/>
          </a:p>
          <a:p>
            <a:r>
              <a:rPr lang="en-US" altLang="zh-CN"/>
              <a:t>（2）根据《混规》G.0.12最小配筋率，求出水平、竖向分布筋的构造面积，并与计算面积取大。</a:t>
            </a:r>
            <a:endParaRPr lang="en-US" altLang="zh-CN"/>
          </a:p>
          <a:p>
            <a:r>
              <a:rPr lang="en-US" altLang="zh-CN"/>
              <a:t>（3）根据《混规》G.0.4（抗震组合控制按《混规》11.3.4修改）公式右侧求出R,进而求得R/S。</a:t>
            </a:r>
            <a:endParaRPr lang="en-US" altLang="zh-CN"/>
          </a:p>
          <a:p>
            <a:r>
              <a:rPr lang="en-US" altLang="zh-CN"/>
              <a:t>因为水平、竖向分布筋计算面积和R由同一个公式求出，故除非水平、竖向分布筋构造面积大于计算面积，则R/S&gt;1,否则R/S=1.</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冲垮比，桩的位置影响冲切</a:t>
            </a:r>
            <a:r>
              <a:rPr lang="zh-CN" altLang="en-US"/>
              <a:t>破坏</a:t>
            </a:r>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159132-独立于任何筏板和地基梁的单柱承台采用规范算法计算桩反力、弯矩和剪力，在筏板内或与地基梁相连的单柱承台采用有限元法计算桩反力、弯矩和剪力。</a:t>
            </a:r>
            <a:endParaRPr lang="en-US" altLang="zh-CN"/>
          </a:p>
          <a:p>
            <a:r>
              <a:rPr lang="en-US" altLang="zh-CN"/>
              <a:t>对于单柱承台下有限元算法的承台剪力，计算截面在柱边，3.1.0及以后版本，采用计算截面处单元剪力平均值乘以承台宽度；</a:t>
            </a:r>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159132-</a:t>
            </a:r>
            <a:endParaRPr lang="en-US"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159132-</a:t>
            </a:r>
            <a:r>
              <a:rPr b="1">
                <a:latin typeface="微软雅黑" panose="020B0503020204020204" charset="-122"/>
                <a:ea typeface="微软雅黑" panose="020B0503020204020204" charset="-122"/>
                <a:cs typeface="微软雅黑" panose="020B0503020204020204" charset="-122"/>
                <a:sym typeface="+mn-ea"/>
              </a:rPr>
              <a:t>49工况是高水工况，需要考虑乙级对应的抗浮重要性系数1.05</a:t>
            </a:r>
            <a:endParaRPr lang="en-US"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203224</a:t>
            </a:r>
            <a:endParaRPr lang="en-US"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203224</a:t>
            </a:r>
            <a:endParaRPr lang="en-US"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b="1" dirty="0">
                <a:solidFill>
                  <a:srgbClr val="00B050"/>
                </a:solidFill>
                <a:latin typeface="Calibri" panose="020F0502020204030204" pitchFamily="34" charset="0"/>
                <a:ea typeface="微软雅黑" panose="020B0503020204020204" charset="-122"/>
                <a:sym typeface="Calibri" panose="020F0502020204030204" pitchFamily="34" charset="0"/>
              </a:rPr>
              <a:t>166958</a:t>
            </a:r>
            <a:endParaRPr lang="en-US"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203224</a:t>
            </a:r>
            <a:endParaRPr lang="en-US"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203224</a:t>
            </a:r>
            <a:endParaRPr lang="en-US"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203224</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atin typeface="宋体" panose="02010600030101010101" pitchFamily="2" charset="-122"/>
                <a:ea typeface="宋体" panose="02010600030101010101" pitchFamily="2" charset="-122"/>
                <a:cs typeface="宋体" panose="02010600030101010101" pitchFamily="2" charset="-122"/>
                <a:sym typeface="+mn-ea"/>
              </a:rPr>
              <a:t>规范以单个柱为例对筏板冲切验算加以规定，下图所示的</a:t>
            </a:r>
            <a:r>
              <a:rPr lang="en-US">
                <a:latin typeface="宋体" panose="02010600030101010101" pitchFamily="2" charset="-122"/>
                <a:ea typeface="宋体" panose="02010600030101010101" pitchFamily="2" charset="-122"/>
                <a:cs typeface="宋体" panose="02010600030101010101" pitchFamily="2" charset="-122"/>
                <a:sym typeface="+mn-ea"/>
              </a:rPr>
              <a:t>4</a:t>
            </a:r>
            <a:r>
              <a:rPr lang="zh-CN">
                <a:latin typeface="宋体" panose="02010600030101010101" pitchFamily="2" charset="-122"/>
                <a:ea typeface="宋体" panose="02010600030101010101" pitchFamily="2" charset="-122"/>
                <a:cs typeface="宋体" panose="02010600030101010101" pitchFamily="2" charset="-122"/>
                <a:sym typeface="+mn-ea"/>
              </a:rPr>
              <a:t>种情况（单个墙肢、多墙肢组合、多柱墙组合、多柱组合），均</a:t>
            </a:r>
            <a:r>
              <a:rPr lang="zh-CN">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先等效成一个柱、再验算</a:t>
            </a:r>
            <a:r>
              <a:rPr lang="zh-CN">
                <a:latin typeface="宋体" panose="02010600030101010101" pitchFamily="2" charset="-122"/>
                <a:ea typeface="宋体" panose="02010600030101010101" pitchFamily="2" charset="-122"/>
                <a:cs typeface="宋体" panose="02010600030101010101" pitchFamily="2" charset="-122"/>
                <a:sym typeface="+mn-ea"/>
              </a:rPr>
              <a:t>。</a:t>
            </a:r>
            <a:endParaRPr lang="zh-CN">
              <a:latin typeface="宋体" panose="02010600030101010101" pitchFamily="2" charset="-122"/>
              <a:ea typeface="宋体" panose="02010600030101010101" pitchFamily="2" charset="-122"/>
              <a:cs typeface="宋体" panose="02010600030101010101" pitchFamily="2" charset="-122"/>
              <a:sym typeface="+mn-ea"/>
            </a:endParaRPr>
          </a:p>
          <a:p>
            <a:r>
              <a:rPr lang="zh-CN">
                <a:latin typeface="宋体" panose="02010600030101010101" pitchFamily="2" charset="-122"/>
                <a:ea typeface="宋体" panose="02010600030101010101" pitchFamily="2" charset="-122"/>
                <a:cs typeface="宋体" panose="02010600030101010101" pitchFamily="2" charset="-122"/>
                <a:sym typeface="+mn-ea"/>
              </a:rPr>
              <a:t>什么情况需要等效，由“程序自动判断 + 用户交互指定”决定，计算过程则由程序自动处理。</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多墙肢组合按下图所示阴影区域等效成一个柱，等效柱截面是能够包含所有墙肢的最小的凸多边形。</a:t>
            </a:r>
            <a:endParaRPr lang="zh-CN" altLang="en-US"/>
          </a:p>
          <a:p>
            <a:r>
              <a:rPr lang="zh-CN" altLang="en-US"/>
              <a:t>对 L 形剪力墙，等效柱截面为五边形，所以计算书给出了 5 个角点的安全系数 R/S</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软件给出的“单柱冲切”结果（裙房柱 R/S=1.43、主楼柱 R/S=1.01）并不能作为设计依据，原因是“单柱冲切”不考虑两个柱的互相影响。</a:t>
            </a:r>
            <a:endParaRPr lang="zh-CN" altLang="en-US"/>
          </a:p>
          <a:p>
            <a:r>
              <a:rPr lang="zh-CN" altLang="en-US"/>
              <a:t>此时，需要将两个柱组成在一起进行验算。多柱组合按下图所示阴影区域等效成一个柱，等效柱截面是能够包含所有柱的最小的凸多边形。</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上柱墩尺寸小，</a:t>
            </a:r>
            <a:r>
              <a:rPr lang="en-US" altLang="zh-CN"/>
              <a:t>45</a:t>
            </a:r>
            <a:r>
              <a:rPr lang="zh-CN" altLang="en-US"/>
              <a:t>度线与柱墩侧面相交，刚性上反柱墩，冲切破坏形式取决于上柱墩对筏板的冲切，增加冲切临界截面的范围，没有增加冲切锥有效高度。冲切</a:t>
            </a:r>
            <a:r>
              <a:rPr lang="zh-CN" altLang="en-US"/>
              <a:t>破坏只看柱墩冲切</a:t>
            </a:r>
            <a:r>
              <a:rPr lang="zh-CN" altLang="en-US"/>
              <a:t>结果。</a:t>
            </a:r>
            <a:endParaRPr lang="zh-CN" altLang="en-US"/>
          </a:p>
          <a:p>
            <a:r>
              <a:rPr lang="zh-CN" altLang="en-US"/>
              <a:t>上柱墩尺寸大，</a:t>
            </a:r>
            <a:r>
              <a:rPr lang="en-US" altLang="zh-CN"/>
              <a:t>45</a:t>
            </a:r>
            <a:r>
              <a:rPr lang="zh-CN" altLang="en-US"/>
              <a:t>度线落到筏板内，抗冲切承载力提高是两方面高度和临界截面的增加。柔性上反柱墩，两种情况验算都需要</a:t>
            </a:r>
            <a:r>
              <a:rPr lang="zh-CN" altLang="en-US"/>
              <a:t>满足。</a:t>
            </a:r>
            <a:endParaRPr lang="zh-CN" altLang="en-US"/>
          </a:p>
          <a:p>
            <a:r>
              <a:rPr lang="zh-CN" altLang="en-US"/>
              <a:t>下柱墩尺寸小，</a:t>
            </a:r>
            <a:r>
              <a:rPr lang="en-US" altLang="zh-CN"/>
              <a:t>45</a:t>
            </a:r>
            <a:r>
              <a:rPr lang="zh-CN" altLang="en-US"/>
              <a:t>线在柱内，不能发生，柱墩在冲切锥内，仍取决于筏板厚度，下柱墩没有起作用。</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email"/>
          <a:srcRect/>
          <a:stretch>
            <a:fillRect/>
          </a:stretch>
        </p:blipFill>
        <p:spPr>
          <a:xfrm>
            <a:off x="1" y="-1"/>
            <a:ext cx="12192000" cy="6858001"/>
          </a:xfrm>
          <a:prstGeom prst="rect">
            <a:avLst/>
          </a:prstGeom>
        </p:spPr>
      </p:pic>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grpSp>
        <p:nvGrpSpPr>
          <p:cNvPr id="8" name="组合 7"/>
          <p:cNvGrpSpPr/>
          <p:nvPr userDrawn="1"/>
        </p:nvGrpSpPr>
        <p:grpSpPr>
          <a:xfrm>
            <a:off x="-264720" y="-2562986"/>
            <a:ext cx="11961157" cy="5983164"/>
            <a:chOff x="-264720" y="-2562986"/>
            <a:chExt cx="11961157" cy="5983164"/>
          </a:xfrm>
        </p:grpSpPr>
        <p:sp>
          <p:nvSpPr>
            <p:cNvPr id="9" name="任意多边形: 形状 8"/>
            <p:cNvSpPr/>
            <p:nvPr/>
          </p:nvSpPr>
          <p:spPr>
            <a:xfrm rot="19992040">
              <a:off x="-264720" y="-2532859"/>
              <a:ext cx="11961157" cy="5953037"/>
            </a:xfrm>
            <a:custGeom>
              <a:avLst/>
              <a:gdLst>
                <a:gd name="connsiteX0" fmla="*/ 1071915 w 11961157"/>
                <a:gd name="connsiteY0" fmla="*/ 0 h 5953037"/>
                <a:gd name="connsiteX1" fmla="*/ 11961157 w 11961157"/>
                <a:gd name="connsiteY1" fmla="*/ 5500392 h 5953037"/>
                <a:gd name="connsiteX2" fmla="*/ 11732516 w 11961157"/>
                <a:gd name="connsiteY2" fmla="*/ 5953037 h 5953037"/>
                <a:gd name="connsiteX3" fmla="*/ 565378 w 11961157"/>
                <a:gd name="connsiteY3" fmla="*/ 5953037 h 5953037"/>
                <a:gd name="connsiteX4" fmla="*/ 0 w 11961157"/>
                <a:gd name="connsiteY4" fmla="*/ 5387659 h 5953037"/>
                <a:gd name="connsiteX5" fmla="*/ 0 w 11961157"/>
                <a:gd name="connsiteY5" fmla="*/ 2122090 h 595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1157" h="5953037">
                  <a:moveTo>
                    <a:pt x="1071915" y="0"/>
                  </a:moveTo>
                  <a:lnTo>
                    <a:pt x="11961157" y="5500392"/>
                  </a:lnTo>
                  <a:lnTo>
                    <a:pt x="11732516" y="5953037"/>
                  </a:lnTo>
                  <a:lnTo>
                    <a:pt x="565378" y="5953037"/>
                  </a:lnTo>
                  <a:cubicBezTo>
                    <a:pt x="253128" y="5953037"/>
                    <a:pt x="0" y="5699909"/>
                    <a:pt x="0" y="5387659"/>
                  </a:cubicBezTo>
                  <a:lnTo>
                    <a:pt x="0" y="212209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rot="19992040">
              <a:off x="-123905" y="-2562986"/>
              <a:ext cx="11764647" cy="5745954"/>
            </a:xfrm>
            <a:custGeom>
              <a:avLst/>
              <a:gdLst>
                <a:gd name="connsiteX0" fmla="*/ 882177 w 11764647"/>
                <a:gd name="connsiteY0" fmla="*/ 0 h 5745954"/>
                <a:gd name="connsiteX1" fmla="*/ 11764647 w 11764647"/>
                <a:gd name="connsiteY1" fmla="*/ 5496973 h 5745954"/>
                <a:gd name="connsiteX2" fmla="*/ 11638882 w 11764647"/>
                <a:gd name="connsiteY2" fmla="*/ 5745954 h 5745954"/>
                <a:gd name="connsiteX3" fmla="*/ 565378 w 11764647"/>
                <a:gd name="connsiteY3" fmla="*/ 5745954 h 5745954"/>
                <a:gd name="connsiteX4" fmla="*/ 0 w 11764647"/>
                <a:gd name="connsiteY4" fmla="*/ 5180576 h 5745954"/>
                <a:gd name="connsiteX5" fmla="*/ 0 w 11764647"/>
                <a:gd name="connsiteY5" fmla="*/ 1746464 h 57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4647" h="5745954">
                  <a:moveTo>
                    <a:pt x="882177" y="0"/>
                  </a:moveTo>
                  <a:lnTo>
                    <a:pt x="11764647" y="5496973"/>
                  </a:lnTo>
                  <a:lnTo>
                    <a:pt x="11638882" y="5745954"/>
                  </a:lnTo>
                  <a:lnTo>
                    <a:pt x="565378" y="5745954"/>
                  </a:lnTo>
                  <a:cubicBezTo>
                    <a:pt x="253128" y="5745954"/>
                    <a:pt x="0" y="5492826"/>
                    <a:pt x="0" y="5180576"/>
                  </a:cubicBezTo>
                  <a:lnTo>
                    <a:pt x="0" y="1746464"/>
                  </a:lnTo>
                  <a:close/>
                </a:path>
              </a:pathLst>
            </a:custGeom>
            <a:gradFill flip="none" rotWithShape="1">
              <a:gsLst>
                <a:gs pos="0">
                  <a:srgbClr val="2F92DB"/>
                </a:gs>
                <a:gs pos="100000">
                  <a:srgbClr val="16538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userDrawn="1"/>
        </p:nvGrpSpPr>
        <p:grpSpPr>
          <a:xfrm>
            <a:off x="7147091" y="5537912"/>
            <a:ext cx="5286552" cy="2389441"/>
            <a:chOff x="7147091" y="5537912"/>
            <a:chExt cx="5286552" cy="2389441"/>
          </a:xfrm>
        </p:grpSpPr>
        <p:sp>
          <p:nvSpPr>
            <p:cNvPr id="12" name="任意多边形: 形状 11"/>
            <p:cNvSpPr/>
            <p:nvPr/>
          </p:nvSpPr>
          <p:spPr>
            <a:xfrm rot="19992040">
              <a:off x="7147091" y="5537912"/>
              <a:ext cx="5286552" cy="2389441"/>
            </a:xfrm>
            <a:custGeom>
              <a:avLst/>
              <a:gdLst>
                <a:gd name="connsiteX0" fmla="*/ 4941245 w 5286552"/>
                <a:gd name="connsiteY0" fmla="*/ 44430 h 2389441"/>
                <a:gd name="connsiteX1" fmla="*/ 5286552 w 5286552"/>
                <a:gd name="connsiteY1" fmla="*/ 565378 h 2389441"/>
                <a:gd name="connsiteX2" fmla="*/ 5286552 w 5286552"/>
                <a:gd name="connsiteY2" fmla="*/ 1288469 h 2389441"/>
                <a:gd name="connsiteX3" fmla="*/ 4730427 w 5286552"/>
                <a:gd name="connsiteY3" fmla="*/ 2389441 h 2389441"/>
                <a:gd name="connsiteX4" fmla="*/ 0 w 5286552"/>
                <a:gd name="connsiteY4" fmla="*/ 0 h 2389441"/>
                <a:gd name="connsiteX5" fmla="*/ 4721174 w 5286552"/>
                <a:gd name="connsiteY5" fmla="*/ 0 h 2389441"/>
                <a:gd name="connsiteX6" fmla="*/ 4941245 w 5286552"/>
                <a:gd name="connsiteY6" fmla="*/ 44430 h 238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6552" h="2389441">
                  <a:moveTo>
                    <a:pt x="4941245" y="44430"/>
                  </a:moveTo>
                  <a:cubicBezTo>
                    <a:pt x="5144167" y="130259"/>
                    <a:pt x="5286552" y="331191"/>
                    <a:pt x="5286552" y="565378"/>
                  </a:cubicBezTo>
                  <a:lnTo>
                    <a:pt x="5286552" y="1288469"/>
                  </a:lnTo>
                  <a:lnTo>
                    <a:pt x="4730427" y="2389441"/>
                  </a:lnTo>
                  <a:lnTo>
                    <a:pt x="0" y="0"/>
                  </a:lnTo>
                  <a:lnTo>
                    <a:pt x="4721174" y="0"/>
                  </a:lnTo>
                  <a:cubicBezTo>
                    <a:pt x="4799236" y="0"/>
                    <a:pt x="4873604" y="15821"/>
                    <a:pt x="4941245" y="4443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rot="19992040">
              <a:off x="7594501" y="5680442"/>
              <a:ext cx="4704048" cy="2180597"/>
            </a:xfrm>
            <a:custGeom>
              <a:avLst/>
              <a:gdLst>
                <a:gd name="connsiteX0" fmla="*/ 4358741 w 4704048"/>
                <a:gd name="connsiteY0" fmla="*/ 44430 h 2180597"/>
                <a:gd name="connsiteX1" fmla="*/ 4704048 w 4704048"/>
                <a:gd name="connsiteY1" fmla="*/ 565378 h 2180597"/>
                <a:gd name="connsiteX2" fmla="*/ 4704048 w 4704048"/>
                <a:gd name="connsiteY2" fmla="*/ 1414295 h 2180597"/>
                <a:gd name="connsiteX3" fmla="*/ 4316972 w 4704048"/>
                <a:gd name="connsiteY3" fmla="*/ 2180597 h 2180597"/>
                <a:gd name="connsiteX4" fmla="*/ 0 w 4704048"/>
                <a:gd name="connsiteY4" fmla="*/ 0 h 2180597"/>
                <a:gd name="connsiteX5" fmla="*/ 4138670 w 4704048"/>
                <a:gd name="connsiteY5" fmla="*/ 0 h 2180597"/>
                <a:gd name="connsiteX6" fmla="*/ 4358741 w 4704048"/>
                <a:gd name="connsiteY6" fmla="*/ 44430 h 21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4048" h="2180597">
                  <a:moveTo>
                    <a:pt x="4358741" y="44430"/>
                  </a:moveTo>
                  <a:cubicBezTo>
                    <a:pt x="4561663" y="130259"/>
                    <a:pt x="4704048" y="331191"/>
                    <a:pt x="4704048" y="565378"/>
                  </a:cubicBezTo>
                  <a:lnTo>
                    <a:pt x="4704048" y="1414295"/>
                  </a:lnTo>
                  <a:lnTo>
                    <a:pt x="4316972" y="2180597"/>
                  </a:lnTo>
                  <a:lnTo>
                    <a:pt x="0" y="0"/>
                  </a:lnTo>
                  <a:lnTo>
                    <a:pt x="4138670" y="0"/>
                  </a:lnTo>
                  <a:cubicBezTo>
                    <a:pt x="4216732" y="0"/>
                    <a:pt x="4291100" y="15821"/>
                    <a:pt x="4358741" y="44430"/>
                  </a:cubicBezTo>
                  <a:close/>
                </a:path>
              </a:pathLst>
            </a:custGeom>
            <a:gradFill flip="none" rotWithShape="1">
              <a:gsLst>
                <a:gs pos="0">
                  <a:srgbClr val="2F92DB"/>
                </a:gs>
                <a:gs pos="100000">
                  <a:srgbClr val="16538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normAutofit/>
          </a:bodyPr>
          <a:lstStyle>
            <a:lvl1pPr>
              <a:defRPr sz="4800" b="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buFont typeface="Arial" panose="020B0604020202020204" pitchFamily="34" charset="0"/>
              <a:buChar char="•"/>
              <a:defRPr sz="3200" b="1"/>
            </a:lvl1pPr>
            <a:lvl2pPr>
              <a:buSzPct val="80000"/>
              <a:buFont typeface="Calibri" panose="020F0502020204030204" pitchFamily="34" charset="0"/>
              <a:buChar char="–"/>
              <a:defRPr sz="2665" b="1" i="0" baseline="0"/>
            </a:lvl2pPr>
            <a:lvl3pPr>
              <a:defRPr sz="2665" b="1" i="0" baseline="0"/>
            </a:lvl3pPr>
            <a:lvl4pPr>
              <a:defRPr sz="2400" b="1" i="0" baseline="0"/>
            </a:lvl4pPr>
            <a:lvl5pPr>
              <a:defRPr sz="2135" b="1" i="0"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email"/>
          <a:srcRect/>
          <a:stretch>
            <a:fillRect/>
          </a:stretch>
        </p:blipFill>
        <p:spPr>
          <a:xfrm>
            <a:off x="1" y="-1"/>
            <a:ext cx="12192000" cy="6858001"/>
          </a:xfrm>
          <a:prstGeom prst="rect">
            <a:avLst/>
          </a:prstGeom>
        </p:spPr>
      </p:pic>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sp>
        <p:nvSpPr>
          <p:cNvPr id="8" name="任意多边形: 形状 7"/>
          <p:cNvSpPr/>
          <p:nvPr userDrawn="1"/>
        </p:nvSpPr>
        <p:spPr>
          <a:xfrm rot="20127232">
            <a:off x="-1091614" y="-810168"/>
            <a:ext cx="7479976" cy="8981526"/>
          </a:xfrm>
          <a:custGeom>
            <a:avLst/>
            <a:gdLst>
              <a:gd name="connsiteX0" fmla="*/ 2858042 w 7479976"/>
              <a:gd name="connsiteY0" fmla="*/ 0 h 8981526"/>
              <a:gd name="connsiteX1" fmla="*/ 7479976 w 7479976"/>
              <a:gd name="connsiteY1" fmla="*/ 2110833 h 8981526"/>
              <a:gd name="connsiteX2" fmla="*/ 7479976 w 7479976"/>
              <a:gd name="connsiteY2" fmla="*/ 8440350 h 8981526"/>
              <a:gd name="connsiteX3" fmla="*/ 6938800 w 7479976"/>
              <a:gd name="connsiteY3" fmla="*/ 8981526 h 8981526"/>
              <a:gd name="connsiteX4" fmla="*/ 5963410 w 7479976"/>
              <a:gd name="connsiteY4" fmla="*/ 8981526 h 8981526"/>
              <a:gd name="connsiteX5" fmla="*/ 0 w 7479976"/>
              <a:gd name="connsiteY5" fmla="*/ 6258043 h 89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9976" h="8981526">
                <a:moveTo>
                  <a:pt x="2858042" y="0"/>
                </a:moveTo>
                <a:lnTo>
                  <a:pt x="7479976" y="2110833"/>
                </a:lnTo>
                <a:lnTo>
                  <a:pt x="7479976" y="8440350"/>
                </a:lnTo>
                <a:cubicBezTo>
                  <a:pt x="7479976" y="8739233"/>
                  <a:pt x="7237683" y="8981526"/>
                  <a:pt x="6938800" y="8981526"/>
                </a:cubicBezTo>
                <a:lnTo>
                  <a:pt x="5963410" y="8981526"/>
                </a:lnTo>
                <a:lnTo>
                  <a:pt x="0" y="6258043"/>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任意多边形: 形状 8"/>
          <p:cNvSpPr/>
          <p:nvPr userDrawn="1"/>
        </p:nvSpPr>
        <p:spPr>
          <a:xfrm rot="20127232">
            <a:off x="-1115216" y="-720044"/>
            <a:ext cx="7279533" cy="8714812"/>
          </a:xfrm>
          <a:custGeom>
            <a:avLst/>
            <a:gdLst>
              <a:gd name="connsiteX0" fmla="*/ 2854423 w 7279533"/>
              <a:gd name="connsiteY0" fmla="*/ 0 h 8714812"/>
              <a:gd name="connsiteX1" fmla="*/ 7279533 w 7279533"/>
              <a:gd name="connsiteY1" fmla="*/ 2020944 h 8714812"/>
              <a:gd name="connsiteX2" fmla="*/ 7279533 w 7279533"/>
              <a:gd name="connsiteY2" fmla="*/ 8173636 h 8714812"/>
              <a:gd name="connsiteX3" fmla="*/ 6738357 w 7279533"/>
              <a:gd name="connsiteY3" fmla="*/ 8714812 h 8714812"/>
              <a:gd name="connsiteX4" fmla="*/ 5396759 w 7279533"/>
              <a:gd name="connsiteY4" fmla="*/ 8714812 h 8714812"/>
              <a:gd name="connsiteX5" fmla="*/ 0 w 7279533"/>
              <a:gd name="connsiteY5" fmla="*/ 6250118 h 871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533" h="8714812">
                <a:moveTo>
                  <a:pt x="2854423" y="0"/>
                </a:moveTo>
                <a:lnTo>
                  <a:pt x="7279533" y="2020944"/>
                </a:lnTo>
                <a:lnTo>
                  <a:pt x="7279533" y="8173636"/>
                </a:lnTo>
                <a:cubicBezTo>
                  <a:pt x="7279533" y="8472519"/>
                  <a:pt x="7037240" y="8714812"/>
                  <a:pt x="6738357" y="8714812"/>
                </a:cubicBezTo>
                <a:lnTo>
                  <a:pt x="5396759" y="8714812"/>
                </a:lnTo>
                <a:lnTo>
                  <a:pt x="0" y="6250118"/>
                </a:lnTo>
                <a:close/>
              </a:path>
            </a:pathLst>
          </a:custGeom>
          <a:gradFill>
            <a:gsLst>
              <a:gs pos="0">
                <a:srgbClr val="2F92DB"/>
              </a:gs>
              <a:gs pos="100000">
                <a:srgbClr val="16538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nvSpPr>
        <p:spPr>
          <a:xfrm rot="14592040">
            <a:off x="9605976" y="1073295"/>
            <a:ext cx="4910568" cy="2187489"/>
          </a:xfrm>
          <a:custGeom>
            <a:avLst/>
            <a:gdLst>
              <a:gd name="connsiteX0" fmla="*/ 4330618 w 4910568"/>
              <a:gd name="connsiteY0" fmla="*/ 2187489 h 2187489"/>
              <a:gd name="connsiteX1" fmla="*/ 0 w 4910568"/>
              <a:gd name="connsiteY1" fmla="*/ 0 h 2187489"/>
              <a:gd name="connsiteX2" fmla="*/ 4345190 w 4910568"/>
              <a:gd name="connsiteY2" fmla="*/ 1 h 2187489"/>
              <a:gd name="connsiteX3" fmla="*/ 4565261 w 4910568"/>
              <a:gd name="connsiteY3" fmla="*/ 44431 h 2187489"/>
              <a:gd name="connsiteX4" fmla="*/ 4910568 w 4910568"/>
              <a:gd name="connsiteY4" fmla="*/ 565379 h 2187489"/>
              <a:gd name="connsiteX5" fmla="*/ 4910568 w 4910568"/>
              <a:gd name="connsiteY5" fmla="*/ 1039349 h 218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0568" h="2187489">
                <a:moveTo>
                  <a:pt x="4330618" y="2187489"/>
                </a:moveTo>
                <a:lnTo>
                  <a:pt x="0" y="0"/>
                </a:lnTo>
                <a:lnTo>
                  <a:pt x="4345190" y="1"/>
                </a:lnTo>
                <a:cubicBezTo>
                  <a:pt x="4423252" y="1"/>
                  <a:pt x="4497620" y="15822"/>
                  <a:pt x="4565261" y="44431"/>
                </a:cubicBezTo>
                <a:cubicBezTo>
                  <a:pt x="4768183" y="130260"/>
                  <a:pt x="4910568" y="331192"/>
                  <a:pt x="4910568" y="565379"/>
                </a:cubicBezTo>
                <a:lnTo>
                  <a:pt x="4910568" y="1039349"/>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14592040">
            <a:off x="9935336" y="1021559"/>
            <a:ext cx="4328066" cy="1978645"/>
          </a:xfrm>
          <a:custGeom>
            <a:avLst/>
            <a:gdLst>
              <a:gd name="connsiteX0" fmla="*/ 4328066 w 4328066"/>
              <a:gd name="connsiteY0" fmla="*/ 1165174 h 1978645"/>
              <a:gd name="connsiteX1" fmla="*/ 3917164 w 4328066"/>
              <a:gd name="connsiteY1" fmla="*/ 1978645 h 1978645"/>
              <a:gd name="connsiteX2" fmla="*/ 0 w 4328066"/>
              <a:gd name="connsiteY2" fmla="*/ 0 h 1978645"/>
              <a:gd name="connsiteX3" fmla="*/ 3762688 w 4328066"/>
              <a:gd name="connsiteY3" fmla="*/ 0 h 1978645"/>
              <a:gd name="connsiteX4" fmla="*/ 3982759 w 4328066"/>
              <a:gd name="connsiteY4" fmla="*/ 44430 h 1978645"/>
              <a:gd name="connsiteX5" fmla="*/ 4328066 w 4328066"/>
              <a:gd name="connsiteY5" fmla="*/ 565378 h 197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8066" h="1978645">
                <a:moveTo>
                  <a:pt x="4328066" y="1165174"/>
                </a:moveTo>
                <a:lnTo>
                  <a:pt x="3917164" y="1978645"/>
                </a:lnTo>
                <a:lnTo>
                  <a:pt x="0" y="0"/>
                </a:lnTo>
                <a:lnTo>
                  <a:pt x="3762688" y="0"/>
                </a:lnTo>
                <a:cubicBezTo>
                  <a:pt x="3840750" y="0"/>
                  <a:pt x="3915118" y="15821"/>
                  <a:pt x="3982759" y="44430"/>
                </a:cubicBezTo>
                <a:cubicBezTo>
                  <a:pt x="4185681" y="130259"/>
                  <a:pt x="4328066" y="331191"/>
                  <a:pt x="4328066" y="565378"/>
                </a:cubicBezTo>
                <a:close/>
              </a:path>
            </a:pathLst>
          </a:custGeom>
          <a:gradFill>
            <a:gsLst>
              <a:gs pos="0">
                <a:srgbClr val="2F92DB"/>
              </a:gs>
              <a:gs pos="100000">
                <a:srgbClr val="165380"/>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email"/>
          <a:srcRect/>
          <a:stretch>
            <a:fillRect/>
          </a:stretch>
        </p:blipFill>
        <p:spPr>
          <a:xfrm>
            <a:off x="1" y="-1"/>
            <a:ext cx="12192000" cy="6858001"/>
          </a:xfrm>
          <a:prstGeom prst="rect">
            <a:avLst/>
          </a:prstGeom>
        </p:spPr>
      </p:pic>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sp>
        <p:nvSpPr>
          <p:cNvPr id="8" name="任意多边形: 形状 7"/>
          <p:cNvSpPr/>
          <p:nvPr userDrawn="1"/>
        </p:nvSpPr>
        <p:spPr>
          <a:xfrm rot="20127232">
            <a:off x="-1117030" y="-603942"/>
            <a:ext cx="6576860" cy="8569074"/>
          </a:xfrm>
          <a:custGeom>
            <a:avLst/>
            <a:gdLst>
              <a:gd name="connsiteX0" fmla="*/ 2858042 w 6576860"/>
              <a:gd name="connsiteY0" fmla="*/ 0 h 8569074"/>
              <a:gd name="connsiteX1" fmla="*/ 6576860 w 6576860"/>
              <a:gd name="connsiteY1" fmla="*/ 1698381 h 8569074"/>
              <a:gd name="connsiteX2" fmla="*/ 6576860 w 6576860"/>
              <a:gd name="connsiteY2" fmla="*/ 8027898 h 8569074"/>
              <a:gd name="connsiteX3" fmla="*/ 6035684 w 6576860"/>
              <a:gd name="connsiteY3" fmla="*/ 8569074 h 8569074"/>
              <a:gd name="connsiteX4" fmla="*/ 5060294 w 6576860"/>
              <a:gd name="connsiteY4" fmla="*/ 8569074 h 8569074"/>
              <a:gd name="connsiteX5" fmla="*/ 0 w 6576860"/>
              <a:gd name="connsiteY5" fmla="*/ 6258043 h 856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6860" h="8569074">
                <a:moveTo>
                  <a:pt x="2858042" y="0"/>
                </a:moveTo>
                <a:lnTo>
                  <a:pt x="6576860" y="1698381"/>
                </a:lnTo>
                <a:lnTo>
                  <a:pt x="6576860" y="8027898"/>
                </a:lnTo>
                <a:cubicBezTo>
                  <a:pt x="6576860" y="8326781"/>
                  <a:pt x="6334567" y="8569074"/>
                  <a:pt x="6035684" y="8569074"/>
                </a:cubicBezTo>
                <a:lnTo>
                  <a:pt x="5060294" y="8569074"/>
                </a:lnTo>
                <a:lnTo>
                  <a:pt x="0" y="6258043"/>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任意多边形: 形状 8"/>
          <p:cNvSpPr/>
          <p:nvPr userDrawn="1"/>
        </p:nvSpPr>
        <p:spPr>
          <a:xfrm rot="20127232">
            <a:off x="-1159201" y="-517857"/>
            <a:ext cx="6394108" cy="8310439"/>
          </a:xfrm>
          <a:custGeom>
            <a:avLst/>
            <a:gdLst>
              <a:gd name="connsiteX0" fmla="*/ 2854423 w 6394108"/>
              <a:gd name="connsiteY0" fmla="*/ 0 h 8310439"/>
              <a:gd name="connsiteX1" fmla="*/ 6394108 w 6394108"/>
              <a:gd name="connsiteY1" fmla="*/ 1616571 h 8310439"/>
              <a:gd name="connsiteX2" fmla="*/ 6394108 w 6394108"/>
              <a:gd name="connsiteY2" fmla="*/ 7769263 h 8310439"/>
              <a:gd name="connsiteX3" fmla="*/ 5852932 w 6394108"/>
              <a:gd name="connsiteY3" fmla="*/ 8310439 h 8310439"/>
              <a:gd name="connsiteX4" fmla="*/ 4511334 w 6394108"/>
              <a:gd name="connsiteY4" fmla="*/ 8310439 h 8310439"/>
              <a:gd name="connsiteX5" fmla="*/ 0 w 6394108"/>
              <a:gd name="connsiteY5" fmla="*/ 6250118 h 831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4108" h="8310439">
                <a:moveTo>
                  <a:pt x="2854423" y="0"/>
                </a:moveTo>
                <a:lnTo>
                  <a:pt x="6394108" y="1616571"/>
                </a:lnTo>
                <a:lnTo>
                  <a:pt x="6394108" y="7769263"/>
                </a:lnTo>
                <a:cubicBezTo>
                  <a:pt x="6394108" y="8068146"/>
                  <a:pt x="6151815" y="8310439"/>
                  <a:pt x="5852932" y="8310439"/>
                </a:cubicBezTo>
                <a:lnTo>
                  <a:pt x="4511334" y="8310439"/>
                </a:lnTo>
                <a:lnTo>
                  <a:pt x="0" y="6250118"/>
                </a:lnTo>
                <a:close/>
              </a:path>
            </a:pathLst>
          </a:custGeom>
          <a:gradFill flip="none" rotWithShape="1">
            <a:gsLst>
              <a:gs pos="0">
                <a:srgbClr val="2F92DB"/>
              </a:gs>
              <a:gs pos="100000">
                <a:srgbClr val="16538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nvSpPr>
        <p:spPr>
          <a:xfrm rot="14592040">
            <a:off x="9605976" y="1073295"/>
            <a:ext cx="4910568" cy="2187489"/>
          </a:xfrm>
          <a:custGeom>
            <a:avLst/>
            <a:gdLst>
              <a:gd name="connsiteX0" fmla="*/ 4330618 w 4910568"/>
              <a:gd name="connsiteY0" fmla="*/ 2187489 h 2187489"/>
              <a:gd name="connsiteX1" fmla="*/ 0 w 4910568"/>
              <a:gd name="connsiteY1" fmla="*/ 0 h 2187489"/>
              <a:gd name="connsiteX2" fmla="*/ 4345190 w 4910568"/>
              <a:gd name="connsiteY2" fmla="*/ 1 h 2187489"/>
              <a:gd name="connsiteX3" fmla="*/ 4565261 w 4910568"/>
              <a:gd name="connsiteY3" fmla="*/ 44431 h 2187489"/>
              <a:gd name="connsiteX4" fmla="*/ 4910568 w 4910568"/>
              <a:gd name="connsiteY4" fmla="*/ 565379 h 2187489"/>
              <a:gd name="connsiteX5" fmla="*/ 4910568 w 4910568"/>
              <a:gd name="connsiteY5" fmla="*/ 1039349 h 218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0568" h="2187489">
                <a:moveTo>
                  <a:pt x="4330618" y="2187489"/>
                </a:moveTo>
                <a:lnTo>
                  <a:pt x="0" y="0"/>
                </a:lnTo>
                <a:lnTo>
                  <a:pt x="4345190" y="1"/>
                </a:lnTo>
                <a:cubicBezTo>
                  <a:pt x="4423252" y="1"/>
                  <a:pt x="4497620" y="15822"/>
                  <a:pt x="4565261" y="44431"/>
                </a:cubicBezTo>
                <a:cubicBezTo>
                  <a:pt x="4768183" y="130260"/>
                  <a:pt x="4910568" y="331192"/>
                  <a:pt x="4910568" y="565379"/>
                </a:cubicBezTo>
                <a:lnTo>
                  <a:pt x="4910568" y="1039349"/>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14592040">
            <a:off x="9935336" y="1021559"/>
            <a:ext cx="4328066" cy="1978645"/>
          </a:xfrm>
          <a:custGeom>
            <a:avLst/>
            <a:gdLst>
              <a:gd name="connsiteX0" fmla="*/ 4328066 w 4328066"/>
              <a:gd name="connsiteY0" fmla="*/ 1165174 h 1978645"/>
              <a:gd name="connsiteX1" fmla="*/ 3917164 w 4328066"/>
              <a:gd name="connsiteY1" fmla="*/ 1978645 h 1978645"/>
              <a:gd name="connsiteX2" fmla="*/ 0 w 4328066"/>
              <a:gd name="connsiteY2" fmla="*/ 0 h 1978645"/>
              <a:gd name="connsiteX3" fmla="*/ 3762688 w 4328066"/>
              <a:gd name="connsiteY3" fmla="*/ 0 h 1978645"/>
              <a:gd name="connsiteX4" fmla="*/ 3982759 w 4328066"/>
              <a:gd name="connsiteY4" fmla="*/ 44430 h 1978645"/>
              <a:gd name="connsiteX5" fmla="*/ 4328066 w 4328066"/>
              <a:gd name="connsiteY5" fmla="*/ 565378 h 197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8066" h="1978645">
                <a:moveTo>
                  <a:pt x="4328066" y="1165174"/>
                </a:moveTo>
                <a:lnTo>
                  <a:pt x="3917164" y="1978645"/>
                </a:lnTo>
                <a:lnTo>
                  <a:pt x="0" y="0"/>
                </a:lnTo>
                <a:lnTo>
                  <a:pt x="3762688" y="0"/>
                </a:lnTo>
                <a:cubicBezTo>
                  <a:pt x="3840750" y="0"/>
                  <a:pt x="3915118" y="15821"/>
                  <a:pt x="3982759" y="44430"/>
                </a:cubicBezTo>
                <a:cubicBezTo>
                  <a:pt x="4185681" y="130259"/>
                  <a:pt x="4328066" y="331191"/>
                  <a:pt x="4328066" y="565378"/>
                </a:cubicBezTo>
                <a:close/>
              </a:path>
            </a:pathLst>
          </a:custGeom>
          <a:gradFill>
            <a:gsLst>
              <a:gs pos="0">
                <a:srgbClr val="2F92DB"/>
              </a:gs>
              <a:gs pos="100000">
                <a:srgbClr val="16538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1F2F97-71B5-47F9-9000-DC2BE7946ACA}" type="slidenum">
              <a:rPr lang="zh-CN" altLang="en-US" smtClean="0"/>
            </a:fld>
            <a:endParaRPr lang="zh-CN" altLang="en-US"/>
          </a:p>
        </p:txBody>
      </p:sp>
      <p:sp>
        <p:nvSpPr>
          <p:cNvPr id="12" name="任意多边形: 形状 11"/>
          <p:cNvSpPr/>
          <p:nvPr userDrawn="1"/>
        </p:nvSpPr>
        <p:spPr>
          <a:xfrm>
            <a:off x="2" y="0"/>
            <a:ext cx="12191999" cy="576000"/>
          </a:xfrm>
          <a:custGeom>
            <a:avLst/>
            <a:gdLst>
              <a:gd name="connsiteX0" fmla="*/ 8692920 w 12191999"/>
              <a:gd name="connsiteY0" fmla="*/ 0 h 540000"/>
              <a:gd name="connsiteX1" fmla="*/ 12191999 w 12191999"/>
              <a:gd name="connsiteY1" fmla="*/ 0 h 540000"/>
              <a:gd name="connsiteX2" fmla="*/ 12191999 w 12191999"/>
              <a:gd name="connsiteY2" fmla="*/ 540000 h 540000"/>
              <a:gd name="connsiteX3" fmla="*/ 8479856 w 12191999"/>
              <a:gd name="connsiteY3" fmla="*/ 540000 h 540000"/>
              <a:gd name="connsiteX4" fmla="*/ 8355463 w 12191999"/>
              <a:gd name="connsiteY4" fmla="*/ 0 h 540000"/>
              <a:gd name="connsiteX5" fmla="*/ 8506410 w 12191999"/>
              <a:gd name="connsiteY5" fmla="*/ 0 h 540000"/>
              <a:gd name="connsiteX6" fmla="*/ 8293346 w 12191999"/>
              <a:gd name="connsiteY6" fmla="*/ 540000 h 540000"/>
              <a:gd name="connsiteX7" fmla="*/ 8142399 w 12191999"/>
              <a:gd name="connsiteY7" fmla="*/ 540000 h 540000"/>
              <a:gd name="connsiteX8" fmla="*/ 8018006 w 12191999"/>
              <a:gd name="connsiteY8" fmla="*/ 0 h 540000"/>
              <a:gd name="connsiteX9" fmla="*/ 8168954 w 12191999"/>
              <a:gd name="connsiteY9" fmla="*/ 0 h 540000"/>
              <a:gd name="connsiteX10" fmla="*/ 7955889 w 12191999"/>
              <a:gd name="connsiteY10" fmla="*/ 540000 h 540000"/>
              <a:gd name="connsiteX11" fmla="*/ 7804942 w 12191999"/>
              <a:gd name="connsiteY11" fmla="*/ 540000 h 540000"/>
              <a:gd name="connsiteX12" fmla="*/ 0 w 12191999"/>
              <a:gd name="connsiteY12" fmla="*/ 0 h 540000"/>
              <a:gd name="connsiteX13" fmla="*/ 7831496 w 12191999"/>
              <a:gd name="connsiteY13" fmla="*/ 0 h 540000"/>
              <a:gd name="connsiteX14" fmla="*/ 7618432 w 12191999"/>
              <a:gd name="connsiteY14" fmla="*/ 540000 h 540000"/>
              <a:gd name="connsiteX15" fmla="*/ 0 w 12191999"/>
              <a:gd name="connsiteY15"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540000">
                <a:moveTo>
                  <a:pt x="8692920" y="0"/>
                </a:moveTo>
                <a:lnTo>
                  <a:pt x="12191999" y="0"/>
                </a:lnTo>
                <a:lnTo>
                  <a:pt x="12191999" y="540000"/>
                </a:lnTo>
                <a:lnTo>
                  <a:pt x="8479856" y="540000"/>
                </a:lnTo>
                <a:close/>
                <a:moveTo>
                  <a:pt x="8355463" y="0"/>
                </a:moveTo>
                <a:lnTo>
                  <a:pt x="8506410" y="0"/>
                </a:lnTo>
                <a:lnTo>
                  <a:pt x="8293346" y="540000"/>
                </a:lnTo>
                <a:lnTo>
                  <a:pt x="8142399" y="540000"/>
                </a:lnTo>
                <a:close/>
                <a:moveTo>
                  <a:pt x="8018006" y="0"/>
                </a:moveTo>
                <a:lnTo>
                  <a:pt x="8168954" y="0"/>
                </a:lnTo>
                <a:lnTo>
                  <a:pt x="7955889" y="540000"/>
                </a:lnTo>
                <a:lnTo>
                  <a:pt x="7804942" y="540000"/>
                </a:lnTo>
                <a:close/>
                <a:moveTo>
                  <a:pt x="0" y="0"/>
                </a:moveTo>
                <a:lnTo>
                  <a:pt x="7831496" y="0"/>
                </a:lnTo>
                <a:lnTo>
                  <a:pt x="7618432" y="540000"/>
                </a:lnTo>
                <a:lnTo>
                  <a:pt x="0" y="540000"/>
                </a:lnTo>
                <a:close/>
              </a:path>
            </a:pathLst>
          </a:custGeom>
          <a:gradFill flip="none" rotWithShape="1">
            <a:gsLst>
              <a:gs pos="0">
                <a:srgbClr val="2F92DB"/>
              </a:gs>
              <a:gs pos="100000">
                <a:srgbClr val="16538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9EEAA-CCD0-43F5-9208-B375981BDCC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F2F97-71B5-47F9-9000-DC2BE7946A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45.png"/><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0" Type="http://schemas.openxmlformats.org/officeDocument/2006/relationships/notesSlide" Target="../notesSlides/notesSlide9.xml"/><Relationship Id="rId1" Type="http://schemas.openxmlformats.org/officeDocument/2006/relationships/image" Target="../media/image38.png"/></Relationships>
</file>

<file path=ppt/slides/_rels/slide11.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41.png"/><Relationship Id="rId7" Type="http://schemas.openxmlformats.org/officeDocument/2006/relationships/image" Target="../media/image39.png"/><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0.png"/><Relationship Id="rId3" Type="http://schemas.openxmlformats.org/officeDocument/2006/relationships/image" Target="../media/image38.png"/><Relationship Id="rId2" Type="http://schemas.openxmlformats.org/officeDocument/2006/relationships/image" Target="../media/image47.png"/><Relationship Id="rId13" Type="http://schemas.openxmlformats.org/officeDocument/2006/relationships/slideLayout" Target="../slideLayouts/slideLayout4.xml"/><Relationship Id="rId12" Type="http://schemas.openxmlformats.org/officeDocument/2006/relationships/image" Target="../media/image49.png"/><Relationship Id="rId11" Type="http://schemas.openxmlformats.org/officeDocument/2006/relationships/image" Target="../media/image48.png"/><Relationship Id="rId10" Type="http://schemas.openxmlformats.org/officeDocument/2006/relationships/image" Target="../media/image44.png"/><Relationship Id="rId1" Type="http://schemas.openxmlformats.org/officeDocument/2006/relationships/image" Target="../media/image46.png"/></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11.bin"/><Relationship Id="rId8" Type="http://schemas.openxmlformats.org/officeDocument/2006/relationships/image" Target="../media/image55.wmf"/><Relationship Id="rId7" Type="http://schemas.openxmlformats.org/officeDocument/2006/relationships/oleObject" Target="../embeddings/oleObject10.bin"/><Relationship Id="rId6" Type="http://schemas.openxmlformats.org/officeDocument/2006/relationships/image" Target="../media/image54.wmf"/><Relationship Id="rId5" Type="http://schemas.openxmlformats.org/officeDocument/2006/relationships/oleObject" Target="../embeddings/oleObject9.bin"/><Relationship Id="rId4" Type="http://schemas.openxmlformats.org/officeDocument/2006/relationships/image" Target="../media/image53.png"/><Relationship Id="rId3" Type="http://schemas.openxmlformats.org/officeDocument/2006/relationships/image" Target="../media/image52.png"/><Relationship Id="rId20" Type="http://schemas.openxmlformats.org/officeDocument/2006/relationships/notesSlide" Target="../notesSlides/notesSlide10.xml"/><Relationship Id="rId2" Type="http://schemas.openxmlformats.org/officeDocument/2006/relationships/image" Target="../media/image51.png"/><Relationship Id="rId19" Type="http://schemas.openxmlformats.org/officeDocument/2006/relationships/vmlDrawing" Target="../drawings/vmlDrawing2.vml"/><Relationship Id="rId18" Type="http://schemas.openxmlformats.org/officeDocument/2006/relationships/slideLayout" Target="../slideLayouts/slideLayout4.xml"/><Relationship Id="rId17" Type="http://schemas.openxmlformats.org/officeDocument/2006/relationships/image" Target="../media/image59.wmf"/><Relationship Id="rId16" Type="http://schemas.openxmlformats.org/officeDocument/2006/relationships/oleObject" Target="../embeddings/oleObject14.bin"/><Relationship Id="rId15" Type="http://schemas.openxmlformats.org/officeDocument/2006/relationships/image" Target="../media/image12.wmf"/><Relationship Id="rId14" Type="http://schemas.openxmlformats.org/officeDocument/2006/relationships/oleObject" Target="../embeddings/oleObject13.bin"/><Relationship Id="rId13" Type="http://schemas.openxmlformats.org/officeDocument/2006/relationships/image" Target="../media/image58.wmf"/><Relationship Id="rId12" Type="http://schemas.openxmlformats.org/officeDocument/2006/relationships/oleObject" Target="../embeddings/oleObject12.bin"/><Relationship Id="rId11" Type="http://schemas.openxmlformats.org/officeDocument/2006/relationships/image" Target="../media/image57.png"/><Relationship Id="rId10" Type="http://schemas.openxmlformats.org/officeDocument/2006/relationships/image" Target="../media/image56.wmf"/><Relationship Id="rId1"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14.xml.rels><?xml version="1.0" encoding="UTF-8" standalone="yes"?>
<Relationships xmlns="http://schemas.openxmlformats.org/package/2006/relationships"><Relationship Id="rId9" Type="http://schemas.openxmlformats.org/officeDocument/2006/relationships/image" Target="../media/image74.png"/><Relationship Id="rId8" Type="http://schemas.openxmlformats.org/officeDocument/2006/relationships/image" Target="../media/image73.png"/><Relationship Id="rId7" Type="http://schemas.openxmlformats.org/officeDocument/2006/relationships/image" Target="../media/image72.png"/><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image" Target="../media/image68.png"/><Relationship Id="rId2" Type="http://schemas.openxmlformats.org/officeDocument/2006/relationships/image" Target="../media/image67.png"/><Relationship Id="rId13" Type="http://schemas.openxmlformats.org/officeDocument/2006/relationships/notesSlide" Target="../notesSlides/notesSlide12.xml"/><Relationship Id="rId12" Type="http://schemas.openxmlformats.org/officeDocument/2006/relationships/slideLayout" Target="../slideLayouts/slideLayout4.xml"/><Relationship Id="rId11" Type="http://schemas.openxmlformats.org/officeDocument/2006/relationships/image" Target="../media/image76.png"/><Relationship Id="rId10" Type="http://schemas.openxmlformats.org/officeDocument/2006/relationships/image" Target="../media/image75.png"/><Relationship Id="rId1" Type="http://schemas.openxmlformats.org/officeDocument/2006/relationships/image" Target="../media/image66.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84.png"/><Relationship Id="rId7" Type="http://schemas.openxmlformats.org/officeDocument/2006/relationships/image" Target="../media/image83.png"/><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3" Type="http://schemas.openxmlformats.org/officeDocument/2006/relationships/image" Target="../media/image79.png"/><Relationship Id="rId2" Type="http://schemas.openxmlformats.org/officeDocument/2006/relationships/image" Target="../media/image78.png"/><Relationship Id="rId10" Type="http://schemas.openxmlformats.org/officeDocument/2006/relationships/notesSlide" Target="../notesSlides/notesSlide13.xml"/><Relationship Id="rId1" Type="http://schemas.openxmlformats.org/officeDocument/2006/relationships/image" Target="../media/image7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91.png"/><Relationship Id="rId7" Type="http://schemas.openxmlformats.org/officeDocument/2006/relationships/image" Target="../media/image90.png"/><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3" Type="http://schemas.openxmlformats.org/officeDocument/2006/relationships/image" Target="../media/image86.png"/><Relationship Id="rId2" Type="http://schemas.openxmlformats.org/officeDocument/2006/relationships/image" Target="../media/image85.png"/><Relationship Id="rId10" Type="http://schemas.openxmlformats.org/officeDocument/2006/relationships/notesSlide" Target="../notesSlides/notesSlide15.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4.xml"/><Relationship Id="rId6" Type="http://schemas.openxmlformats.org/officeDocument/2006/relationships/image" Target="../media/image93.png"/><Relationship Id="rId5" Type="http://schemas.openxmlformats.org/officeDocument/2006/relationships/image" Target="../media/image89.png"/><Relationship Id="rId4" Type="http://schemas.openxmlformats.org/officeDocument/2006/relationships/image" Target="../media/image88.png"/><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image" Target="../media/image9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image" Target="../media/image95.png"/><Relationship Id="rId1" Type="http://schemas.openxmlformats.org/officeDocument/2006/relationships/image" Target="../media/image9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xml"/><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image" Target="../media/image96.png"/></Relationships>
</file>

<file path=ppt/slides/_rels/slide21.xml.rels><?xml version="1.0" encoding="UTF-8" standalone="yes"?>
<Relationships xmlns="http://schemas.openxmlformats.org/package/2006/relationships"><Relationship Id="rId9" Type="http://schemas.openxmlformats.org/officeDocument/2006/relationships/image" Target="../media/image102.png"/><Relationship Id="rId8" Type="http://schemas.openxmlformats.org/officeDocument/2006/relationships/image" Target="../media/image20.png"/><Relationship Id="rId7" Type="http://schemas.openxmlformats.org/officeDocument/2006/relationships/image" Target="../media/image13.wmf"/><Relationship Id="rId6" Type="http://schemas.openxmlformats.org/officeDocument/2006/relationships/oleObject" Target="../embeddings/oleObject16.bin"/><Relationship Id="rId5" Type="http://schemas.openxmlformats.org/officeDocument/2006/relationships/image" Target="../media/image12.wmf"/><Relationship Id="rId4" Type="http://schemas.openxmlformats.org/officeDocument/2006/relationships/oleObject" Target="../embeddings/oleObject15.bin"/><Relationship Id="rId3" Type="http://schemas.openxmlformats.org/officeDocument/2006/relationships/image" Target="../media/image101.png"/><Relationship Id="rId2" Type="http://schemas.openxmlformats.org/officeDocument/2006/relationships/image" Target="../media/image100.png"/><Relationship Id="rId12" Type="http://schemas.openxmlformats.org/officeDocument/2006/relationships/notesSlide" Target="../notesSlides/notesSlide19.xml"/><Relationship Id="rId11" Type="http://schemas.openxmlformats.org/officeDocument/2006/relationships/vmlDrawing" Target="../drawings/vmlDrawing3.vml"/><Relationship Id="rId10" Type="http://schemas.openxmlformats.org/officeDocument/2006/relationships/slideLayout" Target="../slideLayouts/slideLayout4.xml"/><Relationship Id="rId1" Type="http://schemas.openxmlformats.org/officeDocument/2006/relationships/image" Target="../media/image99.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4.xml"/><Relationship Id="rId4" Type="http://schemas.openxmlformats.org/officeDocument/2006/relationships/image" Target="../media/image106.wmf"/><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4.xml"/><Relationship Id="rId5" Type="http://schemas.openxmlformats.org/officeDocument/2006/relationships/image" Target="../media/image111.png"/><Relationship Id="rId4" Type="http://schemas.openxmlformats.org/officeDocument/2006/relationships/image" Target="../media/image110.png"/><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image" Target="../media/image107.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4.xml"/><Relationship Id="rId5" Type="http://schemas.openxmlformats.org/officeDocument/2006/relationships/image" Target="../media/image115.png"/><Relationship Id="rId4" Type="http://schemas.openxmlformats.org/officeDocument/2006/relationships/image" Target="../media/image114.png"/><Relationship Id="rId3" Type="http://schemas.openxmlformats.org/officeDocument/2006/relationships/image" Target="../media/image113.png"/><Relationship Id="rId2" Type="http://schemas.openxmlformats.org/officeDocument/2006/relationships/tags" Target="../tags/tag4.xml"/><Relationship Id="rId1" Type="http://schemas.openxmlformats.org/officeDocument/2006/relationships/image" Target="../media/image1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116.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vmlDrawing" Target="../drawings/vmlDrawing4.vml"/><Relationship Id="rId5" Type="http://schemas.openxmlformats.org/officeDocument/2006/relationships/slideLayout" Target="../slideLayouts/slideLayout4.xml"/><Relationship Id="rId4" Type="http://schemas.openxmlformats.org/officeDocument/2006/relationships/image" Target="../media/image119.wmf"/><Relationship Id="rId3" Type="http://schemas.openxmlformats.org/officeDocument/2006/relationships/oleObject" Target="../embeddings/oleObject17.bin"/><Relationship Id="rId2" Type="http://schemas.openxmlformats.org/officeDocument/2006/relationships/image" Target="../media/image118.png"/><Relationship Id="rId1" Type="http://schemas.openxmlformats.org/officeDocument/2006/relationships/image" Target="../media/image117.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4.xml"/><Relationship Id="rId4" Type="http://schemas.openxmlformats.org/officeDocument/2006/relationships/image" Target="../media/image123.png"/><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image" Target="../media/image120.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4.xml"/><Relationship Id="rId5" Type="http://schemas.openxmlformats.org/officeDocument/2006/relationships/image" Target="../media/image128.png"/><Relationship Id="rId4" Type="http://schemas.openxmlformats.org/officeDocument/2006/relationships/image" Target="../media/image127.png"/><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image" Target="../media/image1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xml"/><Relationship Id="rId2" Type="http://schemas.openxmlformats.org/officeDocument/2006/relationships/image" Target="../media/image130.png"/><Relationship Id="rId1" Type="http://schemas.openxmlformats.org/officeDocument/2006/relationships/image" Target="../media/image129.pn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4.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 Id="rId3" Type="http://schemas.openxmlformats.org/officeDocument/2006/relationships/image" Target="../media/image123.png"/><Relationship Id="rId2" Type="http://schemas.openxmlformats.org/officeDocument/2006/relationships/image" Target="../media/image131.png"/><Relationship Id="rId1" Type="http://schemas.openxmlformats.org/officeDocument/2006/relationships/image" Target="../media/image120.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4.xml"/><Relationship Id="rId4" Type="http://schemas.openxmlformats.org/officeDocument/2006/relationships/image" Target="../media/image137.png"/><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image" Target="../media/image116.png"/></Relationships>
</file>

<file path=ppt/slides/_rels/slide33.xml.rels><?xml version="1.0" encoding="UTF-8" standalone="yes"?>
<Relationships xmlns="http://schemas.openxmlformats.org/package/2006/relationships"><Relationship Id="rId9" Type="http://schemas.openxmlformats.org/officeDocument/2006/relationships/image" Target="../media/image144.png"/><Relationship Id="rId8" Type="http://schemas.openxmlformats.org/officeDocument/2006/relationships/image" Target="../media/image143.png"/><Relationship Id="rId7" Type="http://schemas.openxmlformats.org/officeDocument/2006/relationships/image" Target="../media/image127.png"/><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 Id="rId3" Type="http://schemas.openxmlformats.org/officeDocument/2006/relationships/image" Target="../media/image139.png"/><Relationship Id="rId2" Type="http://schemas.openxmlformats.org/officeDocument/2006/relationships/image" Target="../media/image138.png"/><Relationship Id="rId14" Type="http://schemas.openxmlformats.org/officeDocument/2006/relationships/notesSlide" Target="../notesSlides/notesSlide30.xml"/><Relationship Id="rId13" Type="http://schemas.openxmlformats.org/officeDocument/2006/relationships/slideLayout" Target="../slideLayouts/slideLayout4.xml"/><Relationship Id="rId12" Type="http://schemas.openxmlformats.org/officeDocument/2006/relationships/themeOverride" Target="../theme/themeOverride1.xml"/><Relationship Id="rId11" Type="http://schemas.openxmlformats.org/officeDocument/2006/relationships/tags" Target="../tags/tag6.xml"/><Relationship Id="rId10" Type="http://schemas.openxmlformats.org/officeDocument/2006/relationships/image" Target="../media/image145.png"/><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9" Type="http://schemas.openxmlformats.org/officeDocument/2006/relationships/notesSlide" Target="../notesSlides/notesSlide31.xml"/><Relationship Id="rId8" Type="http://schemas.openxmlformats.org/officeDocument/2006/relationships/slideLayout" Target="../slideLayouts/slideLayout4.xml"/><Relationship Id="rId7" Type="http://schemas.openxmlformats.org/officeDocument/2006/relationships/tags" Target="../tags/tag8.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tags" Target="../tags/tag7.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0.xml"/><Relationship Id="rId7" Type="http://schemas.openxmlformats.org/officeDocument/2006/relationships/image" Target="../media/image155.png"/><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 Id="rId3" Type="http://schemas.openxmlformats.org/officeDocument/2006/relationships/image" Target="../media/image151.png"/><Relationship Id="rId2" Type="http://schemas.openxmlformats.org/officeDocument/2006/relationships/image" Target="../media/image128.png"/><Relationship Id="rId10" Type="http://schemas.openxmlformats.org/officeDocument/2006/relationships/notesSlide" Target="../notesSlides/notesSlide32.xml"/><Relationship Id="rId1" Type="http://schemas.openxmlformats.org/officeDocument/2006/relationships/tags" Target="../tags/tag9.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4.xml"/><Relationship Id="rId4" Type="http://schemas.openxmlformats.org/officeDocument/2006/relationships/image" Target="../media/image157.png"/><Relationship Id="rId3" Type="http://schemas.openxmlformats.org/officeDocument/2006/relationships/image" Target="../media/image156.png"/><Relationship Id="rId2" Type="http://schemas.openxmlformats.org/officeDocument/2006/relationships/image" Target="../media/image130.png"/><Relationship Id="rId1" Type="http://schemas.openxmlformats.org/officeDocument/2006/relationships/image" Target="../media/image12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image" Target="../media/image158.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4.xml"/><Relationship Id="rId2" Type="http://schemas.openxmlformats.org/officeDocument/2006/relationships/image" Target="../media/image160.png"/><Relationship Id="rId1" Type="http://schemas.openxmlformats.org/officeDocument/2006/relationships/image" Target="../media/image1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2" Type="http://schemas.openxmlformats.org/officeDocument/2006/relationships/notesSlide" Target="../notesSlides/notesSlide3.xml"/><Relationship Id="rId31" Type="http://schemas.openxmlformats.org/officeDocument/2006/relationships/vmlDrawing" Target="../drawings/vmlDrawing1.vml"/><Relationship Id="rId30" Type="http://schemas.openxmlformats.org/officeDocument/2006/relationships/slideLayout" Target="../slideLayouts/slideLayout4.xml"/><Relationship Id="rId3" Type="http://schemas.openxmlformats.org/officeDocument/2006/relationships/image" Target="../media/image4.png"/><Relationship Id="rId29" Type="http://schemas.openxmlformats.org/officeDocument/2006/relationships/image" Target="../media/image22.wmf"/><Relationship Id="rId28" Type="http://schemas.openxmlformats.org/officeDocument/2006/relationships/oleObject" Target="../embeddings/oleObject8.bin"/><Relationship Id="rId27" Type="http://schemas.openxmlformats.org/officeDocument/2006/relationships/image" Target="../media/image21.wmf"/><Relationship Id="rId26" Type="http://schemas.openxmlformats.org/officeDocument/2006/relationships/oleObject" Target="../embeddings/oleObject7.bin"/><Relationship Id="rId25" Type="http://schemas.openxmlformats.org/officeDocument/2006/relationships/image" Target="../media/image20.png"/><Relationship Id="rId24" Type="http://schemas.openxmlformats.org/officeDocument/2006/relationships/image" Target="../media/image19.wmf"/><Relationship Id="rId23" Type="http://schemas.openxmlformats.org/officeDocument/2006/relationships/oleObject" Target="../embeddings/oleObject6.bin"/><Relationship Id="rId22" Type="http://schemas.openxmlformats.org/officeDocument/2006/relationships/image" Target="../media/image18.wmf"/><Relationship Id="rId21" Type="http://schemas.openxmlformats.org/officeDocument/2006/relationships/oleObject" Target="../embeddings/oleObject5.bin"/><Relationship Id="rId20" Type="http://schemas.openxmlformats.org/officeDocument/2006/relationships/image" Target="../media/image17.wmf"/><Relationship Id="rId2" Type="http://schemas.openxmlformats.org/officeDocument/2006/relationships/image" Target="../media/image3.png"/><Relationship Id="rId19" Type="http://schemas.openxmlformats.org/officeDocument/2006/relationships/oleObject" Target="../embeddings/oleObject4.bin"/><Relationship Id="rId18" Type="http://schemas.openxmlformats.org/officeDocument/2006/relationships/image" Target="../media/image16.png"/><Relationship Id="rId17" Type="http://schemas.openxmlformats.org/officeDocument/2006/relationships/image" Target="../media/image15.png"/><Relationship Id="rId16" Type="http://schemas.openxmlformats.org/officeDocument/2006/relationships/image" Target="../media/image14.wmf"/><Relationship Id="rId15" Type="http://schemas.openxmlformats.org/officeDocument/2006/relationships/oleObject" Target="../embeddings/oleObject3.bin"/><Relationship Id="rId14" Type="http://schemas.openxmlformats.org/officeDocument/2006/relationships/image" Target="../media/image13.wmf"/><Relationship Id="rId13" Type="http://schemas.openxmlformats.org/officeDocument/2006/relationships/oleObject" Target="../embeddings/oleObject2.bin"/><Relationship Id="rId12" Type="http://schemas.openxmlformats.org/officeDocument/2006/relationships/image" Target="../media/image12.wmf"/><Relationship Id="rId11" Type="http://schemas.openxmlformats.org/officeDocument/2006/relationships/oleObject" Target="../embeddings/oleObject1.bin"/><Relationship Id="rId10" Type="http://schemas.openxmlformats.org/officeDocument/2006/relationships/image" Target="../media/image11.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37.xml"/><Relationship Id="rId7" Type="http://schemas.openxmlformats.org/officeDocument/2006/relationships/slideLayout" Target="../slideLayouts/slideLayout4.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image" Target="../media/image161.png"/></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38.xml"/><Relationship Id="rId7" Type="http://schemas.openxmlformats.org/officeDocument/2006/relationships/slideLayout" Target="../slideLayouts/slideLayout4.xml"/><Relationship Id="rId6" Type="http://schemas.openxmlformats.org/officeDocument/2006/relationships/image" Target="../media/image84.png"/><Relationship Id="rId5" Type="http://schemas.openxmlformats.org/officeDocument/2006/relationships/image" Target="../media/image171.png"/><Relationship Id="rId4" Type="http://schemas.openxmlformats.org/officeDocument/2006/relationships/image" Target="../media/image170.png"/><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image" Target="../media/image167.pn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4.xml"/><Relationship Id="rId4" Type="http://schemas.openxmlformats.org/officeDocument/2006/relationships/image" Target="../media/image173.png"/><Relationship Id="rId3" Type="http://schemas.openxmlformats.org/officeDocument/2006/relationships/image" Target="../media/image169.png"/><Relationship Id="rId2" Type="http://schemas.openxmlformats.org/officeDocument/2006/relationships/image" Target="../media/image84.png"/><Relationship Id="rId1" Type="http://schemas.openxmlformats.org/officeDocument/2006/relationships/image" Target="../media/image172.png"/></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4.xml"/><Relationship Id="rId5" Type="http://schemas.openxmlformats.org/officeDocument/2006/relationships/image" Target="../media/image175.png"/><Relationship Id="rId4" Type="http://schemas.openxmlformats.org/officeDocument/2006/relationships/image" Target="../media/image173.png"/><Relationship Id="rId3" Type="http://schemas.openxmlformats.org/officeDocument/2006/relationships/image" Target="../media/image170.png"/><Relationship Id="rId2" Type="http://schemas.openxmlformats.org/officeDocument/2006/relationships/image" Target="../media/image174.png"/><Relationship Id="rId1" Type="http://schemas.openxmlformats.org/officeDocument/2006/relationships/image" Target="../media/image84.png"/></Relationships>
</file>

<file path=ppt/slides/_rels/slide45.xml.rels><?xml version="1.0" encoding="UTF-8" standalone="yes"?>
<Relationships xmlns="http://schemas.openxmlformats.org/package/2006/relationships"><Relationship Id="rId9" Type="http://schemas.openxmlformats.org/officeDocument/2006/relationships/notesSlide" Target="../notesSlides/notesSlide41.xml"/><Relationship Id="rId8" Type="http://schemas.openxmlformats.org/officeDocument/2006/relationships/slideLayout" Target="../slideLayouts/slideLayout4.xml"/><Relationship Id="rId7" Type="http://schemas.openxmlformats.org/officeDocument/2006/relationships/image" Target="../media/image179.png"/><Relationship Id="rId6" Type="http://schemas.openxmlformats.org/officeDocument/2006/relationships/image" Target="../media/image178.png"/><Relationship Id="rId5" Type="http://schemas.openxmlformats.org/officeDocument/2006/relationships/tags" Target="../tags/tag13.xml"/><Relationship Id="rId4" Type="http://schemas.openxmlformats.org/officeDocument/2006/relationships/image" Target="../media/image177.png"/><Relationship Id="rId3" Type="http://schemas.openxmlformats.org/officeDocument/2006/relationships/tags" Target="../tags/tag12.xml"/><Relationship Id="rId2" Type="http://schemas.openxmlformats.org/officeDocument/2006/relationships/image" Target="../media/image176.png"/><Relationship Id="rId1" Type="http://schemas.openxmlformats.org/officeDocument/2006/relationships/tags" Target="../tags/tag11.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4.xml"/><Relationship Id="rId3" Type="http://schemas.openxmlformats.org/officeDocument/2006/relationships/image" Target="../media/image162.png"/><Relationship Id="rId2" Type="http://schemas.openxmlformats.org/officeDocument/2006/relationships/image" Target="../media/image181.png"/><Relationship Id="rId1" Type="http://schemas.openxmlformats.org/officeDocument/2006/relationships/image" Target="../media/image180.png"/></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4.xml"/><Relationship Id="rId5" Type="http://schemas.openxmlformats.org/officeDocument/2006/relationships/image" Target="../media/image186.png"/><Relationship Id="rId4" Type="http://schemas.openxmlformats.org/officeDocument/2006/relationships/image" Target="../media/image185.png"/><Relationship Id="rId3" Type="http://schemas.openxmlformats.org/officeDocument/2006/relationships/image" Target="../media/image184.jpeg"/><Relationship Id="rId2" Type="http://schemas.openxmlformats.org/officeDocument/2006/relationships/image" Target="../media/image183.jpeg"/><Relationship Id="rId1" Type="http://schemas.openxmlformats.org/officeDocument/2006/relationships/image" Target="../media/image182.png"/></Relationships>
</file>

<file path=ppt/slides/_rels/slide48.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4.xml"/><Relationship Id="rId4" Type="http://schemas.openxmlformats.org/officeDocument/2006/relationships/tags" Target="../tags/tag14.xml"/><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image" Target="../media/image187.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4.xml"/><Relationship Id="rId2" Type="http://schemas.openxmlformats.org/officeDocument/2006/relationships/image" Target="../media/image191.png"/><Relationship Id="rId1" Type="http://schemas.openxmlformats.org/officeDocument/2006/relationships/image" Target="../media/image19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46.xml"/><Relationship Id="rId6" Type="http://schemas.openxmlformats.org/officeDocument/2006/relationships/slideLayout" Target="../slideLayouts/slideLayout4.xml"/><Relationship Id="rId5" Type="http://schemas.openxmlformats.org/officeDocument/2006/relationships/image" Target="../media/image196.png"/><Relationship Id="rId4" Type="http://schemas.openxmlformats.org/officeDocument/2006/relationships/image" Target="../media/image195.png"/><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image" Target="../media/image192.png"/></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4.xml"/><Relationship Id="rId4" Type="http://schemas.openxmlformats.org/officeDocument/2006/relationships/image" Target="../media/image126.png"/><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image" Target="../media/image197.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4.xml"/><Relationship Id="rId3" Type="http://schemas.openxmlformats.org/officeDocument/2006/relationships/image" Target="../media/image200.png"/><Relationship Id="rId2" Type="http://schemas.openxmlformats.org/officeDocument/2006/relationships/image" Target="../media/image199.png"/><Relationship Id="rId1" Type="http://schemas.openxmlformats.org/officeDocument/2006/relationships/image" Target="../media/image198.png"/></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4.xml"/><Relationship Id="rId3" Type="http://schemas.openxmlformats.org/officeDocument/2006/relationships/image" Target="../media/image203.png"/><Relationship Id="rId2" Type="http://schemas.openxmlformats.org/officeDocument/2006/relationships/image" Target="../media/image202.png"/><Relationship Id="rId1" Type="http://schemas.openxmlformats.org/officeDocument/2006/relationships/image" Target="../media/image201.png"/></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4.xml"/><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image" Target="../media/image178.png"/></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slideLayout" Target="../slideLayouts/slideLayout4.xml"/><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tags" Target="../tags/tag15.xml"/></Relationships>
</file>

<file path=ppt/slides/_rels/slide56.xml.rels><?xml version="1.0" encoding="UTF-8" standalone="yes"?>
<Relationships xmlns="http://schemas.openxmlformats.org/package/2006/relationships"><Relationship Id="rId7" Type="http://schemas.openxmlformats.org/officeDocument/2006/relationships/notesSlide" Target="../notesSlides/notesSlide52.xml"/><Relationship Id="rId6" Type="http://schemas.openxmlformats.org/officeDocument/2006/relationships/slideLayout" Target="../slideLayouts/slideLayout4.xml"/><Relationship Id="rId5" Type="http://schemas.openxmlformats.org/officeDocument/2006/relationships/image" Target="../media/image210.png"/><Relationship Id="rId4" Type="http://schemas.openxmlformats.org/officeDocument/2006/relationships/image" Target="../media/image209.png"/><Relationship Id="rId3" Type="http://schemas.openxmlformats.org/officeDocument/2006/relationships/image" Target="../media/image208.png"/><Relationship Id="rId2" Type="http://schemas.openxmlformats.org/officeDocument/2006/relationships/image" Target="../media/image206.png"/><Relationship Id="rId1" Type="http://schemas.openxmlformats.org/officeDocument/2006/relationships/tags" Target="../tags/tag16.xml"/></Relationships>
</file>

<file path=ppt/slides/_rels/slide57.xml.rels><?xml version="1.0" encoding="UTF-8" standalone="yes"?>
<Relationships xmlns="http://schemas.openxmlformats.org/package/2006/relationships"><Relationship Id="rId9" Type="http://schemas.openxmlformats.org/officeDocument/2006/relationships/notesSlide" Target="../notesSlides/notesSlide53.xml"/><Relationship Id="rId8" Type="http://schemas.openxmlformats.org/officeDocument/2006/relationships/slideLayout" Target="../slideLayouts/slideLayout4.xml"/><Relationship Id="rId7" Type="http://schemas.openxmlformats.org/officeDocument/2006/relationships/image" Target="../media/image216.png"/><Relationship Id="rId6" Type="http://schemas.openxmlformats.org/officeDocument/2006/relationships/image" Target="../media/image215.png"/><Relationship Id="rId5" Type="http://schemas.openxmlformats.org/officeDocument/2006/relationships/image" Target="../media/image214.png"/><Relationship Id="rId4" Type="http://schemas.openxmlformats.org/officeDocument/2006/relationships/image" Target="../media/image213.png"/><Relationship Id="rId3" Type="http://schemas.openxmlformats.org/officeDocument/2006/relationships/tags" Target="../tags/tag17.xml"/><Relationship Id="rId2" Type="http://schemas.openxmlformats.org/officeDocument/2006/relationships/image" Target="../media/image212.png"/><Relationship Id="rId1" Type="http://schemas.openxmlformats.org/officeDocument/2006/relationships/image" Target="../media/image211.png"/></Relationships>
</file>

<file path=ppt/slides/_rels/slide58.xml.rels><?xml version="1.0" encoding="UTF-8" standalone="yes"?>
<Relationships xmlns="http://schemas.openxmlformats.org/package/2006/relationships"><Relationship Id="rId7" Type="http://schemas.openxmlformats.org/officeDocument/2006/relationships/notesSlide" Target="../notesSlides/notesSlide54.xml"/><Relationship Id="rId6" Type="http://schemas.openxmlformats.org/officeDocument/2006/relationships/slideLayout" Target="../slideLayouts/slideLayout4.xml"/><Relationship Id="rId5" Type="http://schemas.openxmlformats.org/officeDocument/2006/relationships/image" Target="../media/image219.png"/><Relationship Id="rId4" Type="http://schemas.openxmlformats.org/officeDocument/2006/relationships/image" Target="../media/image218.png"/><Relationship Id="rId3" Type="http://schemas.openxmlformats.org/officeDocument/2006/relationships/image" Target="../media/image217.png"/><Relationship Id="rId2" Type="http://schemas.openxmlformats.org/officeDocument/2006/relationships/image" Target="../media/image213.png"/><Relationship Id="rId1" Type="http://schemas.openxmlformats.org/officeDocument/2006/relationships/tags" Target="../tags/tag18.xml"/></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55.xml"/><Relationship Id="rId5" Type="http://schemas.openxmlformats.org/officeDocument/2006/relationships/slideLayout" Target="../slideLayouts/slideLayout4.xml"/><Relationship Id="rId4" Type="http://schemas.openxmlformats.org/officeDocument/2006/relationships/image" Target="../media/image223.png"/><Relationship Id="rId3" Type="http://schemas.openxmlformats.org/officeDocument/2006/relationships/image" Target="../media/image222.png"/><Relationship Id="rId2" Type="http://schemas.openxmlformats.org/officeDocument/2006/relationships/image" Target="../media/image221.png"/><Relationship Id="rId1" Type="http://schemas.openxmlformats.org/officeDocument/2006/relationships/image" Target="../media/image220.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image" Target="../media/image23.png"/></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56.xml"/><Relationship Id="rId6" Type="http://schemas.openxmlformats.org/officeDocument/2006/relationships/slideLayout" Target="../slideLayouts/slideLayout4.xml"/><Relationship Id="rId5" Type="http://schemas.openxmlformats.org/officeDocument/2006/relationships/image" Target="../media/image227.png"/><Relationship Id="rId4" Type="http://schemas.openxmlformats.org/officeDocument/2006/relationships/tags" Target="../tags/tag19.xml"/><Relationship Id="rId3" Type="http://schemas.openxmlformats.org/officeDocument/2006/relationships/image" Target="../media/image226.png"/><Relationship Id="rId2" Type="http://schemas.openxmlformats.org/officeDocument/2006/relationships/image" Target="../media/image225.png"/><Relationship Id="rId1" Type="http://schemas.openxmlformats.org/officeDocument/2006/relationships/image" Target="../media/image224.png"/></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4.xml"/><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tags" Target="../tags/tag20.xml"/></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4.xml"/><Relationship Id="rId2" Type="http://schemas.openxmlformats.org/officeDocument/2006/relationships/image" Target="../media/image230.png"/><Relationship Id="rId1" Type="http://schemas.openxmlformats.org/officeDocument/2006/relationships/tags" Target="../tags/tag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1798320" y="1569720"/>
            <a:ext cx="8902065" cy="1106805"/>
          </a:xfrm>
          <a:prstGeom prst="rect">
            <a:avLst/>
          </a:prstGeom>
          <a:noFill/>
        </p:spPr>
        <p:txBody>
          <a:bodyPr wrap="square" rtlCol="0">
            <a:spAutoFit/>
          </a:bodyPr>
          <a:lstStyle/>
          <a:p>
            <a:r>
              <a:rPr lang="zh-CN" altLang="en-US" sz="6600" b="1" dirty="0">
                <a:ln w="12700">
                  <a:solidFill>
                    <a:schemeClr val="accent1"/>
                  </a:solidFill>
                  <a:prstDash val="solid"/>
                </a:ln>
                <a:solidFill>
                  <a:schemeClr val="tx1"/>
                </a:solidFill>
                <a:effectLst>
                  <a:outerShdw dist="38100" dir="2640000" algn="bl" rotWithShape="0">
                    <a:schemeClr val="accent1"/>
                  </a:outerShdw>
                </a:effectLst>
                <a:latin typeface="Calibri" panose="020F0502020204030204" pitchFamily="34" charset="0"/>
                <a:ea typeface="微软雅黑" panose="020B0503020204020204" charset="-122"/>
                <a:cs typeface="Times New Roman" panose="02020603050405020304" pitchFamily="18" charset="0"/>
                <a:sym typeface="Calibri" panose="020F0502020204030204" pitchFamily="34" charset="0"/>
              </a:rPr>
              <a:t>基础冲切剪切常见问题</a:t>
            </a:r>
            <a:endParaRPr lang="zh-CN" altLang="en-US" sz="6600" b="1" dirty="0">
              <a:ln w="12700">
                <a:solidFill>
                  <a:schemeClr val="accent1"/>
                </a:solidFill>
                <a:prstDash val="solid"/>
              </a:ln>
              <a:solidFill>
                <a:schemeClr val="tx1"/>
              </a:solidFill>
              <a:effectLst>
                <a:outerShdw dist="38100" dir="2640000" algn="bl" rotWithShape="0">
                  <a:schemeClr val="accent1"/>
                </a:outerShdw>
              </a:effectLst>
              <a:latin typeface="Calibri" panose="020F0502020204030204" pitchFamily="34" charset="0"/>
              <a:ea typeface="微软雅黑" panose="020B0503020204020204" charset="-122"/>
              <a:cs typeface="Times New Roman" panose="02020603050405020304" pitchFamily="18" charset="0"/>
              <a:sym typeface="Calibri" panose="020F0502020204030204" pitchFamily="34" charset="0"/>
            </a:endParaRPr>
          </a:p>
        </p:txBody>
      </p:sp>
      <p:sp>
        <p:nvSpPr>
          <p:cNvPr id="3" name="矩形 2"/>
          <p:cNvSpPr/>
          <p:nvPr/>
        </p:nvSpPr>
        <p:spPr>
          <a:xfrm>
            <a:off x="327464" y="1"/>
            <a:ext cx="4968552" cy="584775"/>
          </a:xfrm>
          <a:prstGeom prst="rect">
            <a:avLst/>
          </a:prstGeom>
        </p:spPr>
        <p:txBody>
          <a:bodyPr wrap="square">
            <a:spAutoFit/>
          </a:bodyPr>
          <a:lstStyle/>
          <a:p>
            <a:pPr algn="ctr"/>
            <a:r>
              <a:rPr lang="zh-CN" altLang="en-US" sz="1600" b="1" dirty="0">
                <a:latin typeface="Calibri" panose="020F0502020204030204" pitchFamily="34" charset="0"/>
                <a:ea typeface="微软雅黑" panose="020B0503020204020204" charset="-122"/>
                <a:sym typeface="Calibri" panose="020F0502020204030204" pitchFamily="34" charset="0"/>
              </a:rPr>
              <a:t>北京盈建科软件股份有限公司</a:t>
            </a:r>
            <a:br>
              <a:rPr lang="en-US" altLang="zh-CN" sz="1600" b="1" dirty="0">
                <a:latin typeface="Calibri" panose="020F0502020204030204" pitchFamily="34" charset="0"/>
                <a:ea typeface="微软雅黑" panose="020B0503020204020204" charset="-122"/>
                <a:sym typeface="Calibri" panose="020F0502020204030204" pitchFamily="34" charset="0"/>
              </a:rPr>
            </a:br>
            <a:r>
              <a:rPr lang="en-US" altLang="zh-CN" sz="1600" b="1" dirty="0">
                <a:latin typeface="Calibri" panose="020F0502020204030204" pitchFamily="34" charset="0"/>
                <a:ea typeface="微软雅黑" panose="020B0503020204020204" charset="-122"/>
                <a:sym typeface="Calibri" panose="020F0502020204030204" pitchFamily="34" charset="0"/>
              </a:rPr>
              <a:t>(Beijing YJK Building Software Co., Ltd.)</a:t>
            </a:r>
            <a:endParaRPr lang="zh-CN" altLang="en-US" sz="1600" b="1" dirty="0">
              <a:latin typeface="Calibri" panose="020F0502020204030204" pitchFamily="34" charset="0"/>
              <a:ea typeface="微软雅黑" panose="020B0503020204020204" charset="-122"/>
              <a:sym typeface="Calibri" panose="020F0502020204030204" pitchFamily="34" charset="0"/>
            </a:endParaRPr>
          </a:p>
        </p:txBody>
      </p:sp>
      <p:sp>
        <p:nvSpPr>
          <p:cNvPr id="7" name="文本框 31"/>
          <p:cNvSpPr txBox="1"/>
          <p:nvPr>
            <p:custDataLst>
              <p:tags r:id="rId1"/>
            </p:custDataLst>
          </p:nvPr>
        </p:nvSpPr>
        <p:spPr>
          <a:xfrm>
            <a:off x="4383405" y="3734435"/>
            <a:ext cx="3919855" cy="5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indent="0" algn="l">
              <a:lnSpc>
                <a:spcPct val="120000"/>
              </a:lnSpc>
              <a:spcBef>
                <a:spcPts val="0"/>
              </a:spcBef>
              <a:buFont typeface="Wingdings" panose="05000000000000000000" charset="0"/>
            </a:pPr>
            <a:r>
              <a:rPr lang="zh-CN" altLang="en-US"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rPr>
              <a:t>总部技术：王晓可</a:t>
            </a:r>
            <a:endParaRPr lang="zh-CN" altLang="en-US"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endParaRPr>
          </a:p>
        </p:txBody>
      </p:sp>
      <p:sp>
        <p:nvSpPr>
          <p:cNvPr id="4" name="文本框 31"/>
          <p:cNvSpPr txBox="1"/>
          <p:nvPr>
            <p:custDataLst>
              <p:tags r:id="rId2"/>
            </p:custDataLst>
          </p:nvPr>
        </p:nvSpPr>
        <p:spPr>
          <a:xfrm>
            <a:off x="4948555" y="4516755"/>
            <a:ext cx="2790190" cy="5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indent="0" algn="l">
              <a:lnSpc>
                <a:spcPct val="120000"/>
              </a:lnSpc>
              <a:spcBef>
                <a:spcPts val="0"/>
              </a:spcBef>
              <a:buFont typeface="Wingdings" panose="05000000000000000000" charset="0"/>
            </a:pPr>
            <a:r>
              <a:rPr lang="en-US" altLang="zh-CN"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rPr>
              <a:t>2022</a:t>
            </a:r>
            <a:r>
              <a:rPr lang="zh-CN" altLang="en-US"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rPr>
              <a:t>年</a:t>
            </a:r>
            <a:r>
              <a:rPr lang="en-US" altLang="zh-CN"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rPr>
              <a:t>7</a:t>
            </a:r>
            <a:r>
              <a:rPr lang="zh-CN" altLang="en-US"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rPr>
              <a:t>月</a:t>
            </a:r>
            <a:endParaRPr lang="zh-CN" altLang="en-US"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a:stretch>
            <a:fillRect/>
          </a:stretch>
        </p:blipFill>
        <p:spPr bwMode="auto">
          <a:xfrm>
            <a:off x="270705" y="1256646"/>
            <a:ext cx="2636638" cy="1800000"/>
          </a:xfrm>
          <a:prstGeom prst="rect">
            <a:avLst/>
          </a:prstGeom>
          <a:noFill/>
          <a:ln w="9525">
            <a:noFill/>
            <a:miter lim="800000"/>
            <a:headEnd/>
            <a:tailEnd/>
          </a:ln>
        </p:spPr>
      </p:pic>
      <p:pic>
        <p:nvPicPr>
          <p:cNvPr id="3" name="图片 2"/>
          <p:cNvPicPr>
            <a:picLocks noChangeAspect="1"/>
          </p:cNvPicPr>
          <p:nvPr/>
        </p:nvPicPr>
        <p:blipFill>
          <a:blip r:embed="rId2"/>
          <a:srcRect/>
          <a:stretch>
            <a:fillRect/>
          </a:stretch>
        </p:blipFill>
        <p:spPr bwMode="auto">
          <a:xfrm>
            <a:off x="3036154" y="1241406"/>
            <a:ext cx="2636638" cy="1800000"/>
          </a:xfrm>
          <a:prstGeom prst="rect">
            <a:avLst/>
          </a:prstGeom>
          <a:noFill/>
          <a:ln w="9525">
            <a:noFill/>
            <a:miter lim="800000"/>
            <a:headEnd/>
            <a:tailEnd/>
          </a:ln>
        </p:spPr>
      </p:pic>
      <p:pic>
        <p:nvPicPr>
          <p:cNvPr id="4" name="图片 3"/>
          <p:cNvPicPr>
            <a:picLocks noChangeAspect="1"/>
          </p:cNvPicPr>
          <p:nvPr/>
        </p:nvPicPr>
        <p:blipFill>
          <a:blip r:embed="rId3"/>
          <a:srcRect/>
          <a:stretch>
            <a:fillRect/>
          </a:stretch>
        </p:blipFill>
        <p:spPr bwMode="auto">
          <a:xfrm>
            <a:off x="261778" y="3901726"/>
            <a:ext cx="2645456" cy="1800000"/>
          </a:xfrm>
          <a:prstGeom prst="rect">
            <a:avLst/>
          </a:prstGeom>
          <a:noFill/>
          <a:ln w="9525">
            <a:noFill/>
            <a:miter lim="800000"/>
            <a:headEnd/>
            <a:tailEnd/>
          </a:ln>
        </p:spPr>
      </p:pic>
      <p:pic>
        <p:nvPicPr>
          <p:cNvPr id="5" name="图片 4"/>
          <p:cNvPicPr>
            <a:picLocks noChangeAspect="1"/>
          </p:cNvPicPr>
          <p:nvPr/>
        </p:nvPicPr>
        <p:blipFill>
          <a:blip r:embed="rId4"/>
          <a:srcRect/>
          <a:stretch>
            <a:fillRect/>
          </a:stretch>
        </p:blipFill>
        <p:spPr bwMode="auto">
          <a:xfrm>
            <a:off x="3027227" y="3902996"/>
            <a:ext cx="2641293" cy="1800000"/>
          </a:xfrm>
          <a:prstGeom prst="rect">
            <a:avLst/>
          </a:prstGeom>
          <a:noFill/>
          <a:ln w="9525">
            <a:noFill/>
            <a:miter lim="800000"/>
            <a:headEnd/>
            <a:tailEnd/>
          </a:ln>
        </p:spPr>
      </p:pic>
      <p:sp>
        <p:nvSpPr>
          <p:cNvPr id="10" name="矩形 9"/>
          <p:cNvSpPr/>
          <p:nvPr/>
        </p:nvSpPr>
        <p:spPr>
          <a:xfrm>
            <a:off x="1659890" y="3224530"/>
            <a:ext cx="2282190" cy="398780"/>
          </a:xfrm>
          <a:prstGeom prst="rect">
            <a:avLst/>
          </a:prstGeom>
        </p:spPr>
        <p:txBody>
          <a:bodyPr wrap="square">
            <a:spAutoFit/>
          </a:bodyPr>
          <a:lstStyle/>
          <a:p>
            <a:pPr algn="l"/>
            <a:r>
              <a:rPr lang="zh-CN" altLang="en-US" sz="2000" b="1" dirty="0">
                <a:solidFill>
                  <a:srgbClr val="FF0000"/>
                </a:solidFill>
                <a:latin typeface="微软雅黑" panose="020B0503020204020204" charset="-122"/>
                <a:ea typeface="微软雅黑" panose="020B0503020204020204" charset="-122"/>
              </a:rPr>
              <a:t>刚性上反柱墩</a:t>
            </a:r>
            <a:endParaRPr lang="zh-CN" altLang="en-US" sz="2000" b="1" dirty="0">
              <a:solidFill>
                <a:srgbClr val="FF0000"/>
              </a:solidFill>
              <a:latin typeface="微软雅黑" panose="020B0503020204020204" charset="-122"/>
              <a:ea typeface="微软雅黑" panose="020B0503020204020204" charset="-122"/>
            </a:endParaRPr>
          </a:p>
        </p:txBody>
      </p:sp>
      <p:sp>
        <p:nvSpPr>
          <p:cNvPr id="11" name="矩形 10"/>
          <p:cNvSpPr/>
          <p:nvPr/>
        </p:nvSpPr>
        <p:spPr>
          <a:xfrm>
            <a:off x="1659890" y="5876925"/>
            <a:ext cx="2312670" cy="398780"/>
          </a:xfrm>
          <a:prstGeom prst="rect">
            <a:avLst/>
          </a:prstGeom>
        </p:spPr>
        <p:txBody>
          <a:bodyPr wrap="square">
            <a:spAutoFit/>
          </a:bodyPr>
          <a:lstStyle/>
          <a:p>
            <a:pPr algn="l"/>
            <a:r>
              <a:rPr lang="zh-CN" altLang="en-US" sz="2000" b="1" dirty="0">
                <a:solidFill>
                  <a:srgbClr val="FF0000"/>
                </a:solidFill>
                <a:latin typeface="微软雅黑" panose="020B0503020204020204" charset="-122"/>
                <a:ea typeface="微软雅黑" panose="020B0503020204020204" charset="-122"/>
              </a:rPr>
              <a:t>柔性上反柱墩</a:t>
            </a:r>
            <a:endParaRPr lang="zh-CN" altLang="en-US" sz="2000" b="1" dirty="0">
              <a:solidFill>
                <a:srgbClr val="FF0000"/>
              </a:solidFill>
              <a:latin typeface="微软雅黑" panose="020B0503020204020204" charset="-122"/>
              <a:ea typeface="微软雅黑" panose="020B0503020204020204" charset="-122"/>
            </a:endParaRPr>
          </a:p>
        </p:txBody>
      </p:sp>
      <p:sp>
        <p:nvSpPr>
          <p:cNvPr id="7"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9"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冲切计算</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mn-ea"/>
              </a:rPr>
              <a:t>要点</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2" name="矩形 11"/>
          <p:cNvSpPr/>
          <p:nvPr/>
        </p:nvSpPr>
        <p:spPr>
          <a:xfrm>
            <a:off x="258625" y="592992"/>
            <a:ext cx="7715304" cy="460375"/>
          </a:xfrm>
          <a:prstGeom prst="rect">
            <a:avLst/>
          </a:prstGeom>
        </p:spPr>
        <p:txBody>
          <a:bodyPr wrap="square">
            <a:spAutoFit/>
          </a:bodyPr>
          <a:p>
            <a:pPr>
              <a:buFont typeface="Wingdings" panose="05000000000000000000" pitchFamily="2" charset="2"/>
              <a:buChar char="Ø"/>
            </a:pPr>
            <a:r>
              <a:rPr lang="zh-CN" altLang="en-US" sz="2400" b="1" dirty="0" smtClean="0">
                <a:solidFill>
                  <a:schemeClr val="tx1"/>
                </a:solidFill>
                <a:latin typeface="微软雅黑" panose="020B0503020204020204" charset="-122"/>
                <a:ea typeface="微软雅黑" panose="020B0503020204020204" charset="-122"/>
                <a:cs typeface="Times New Roman" panose="02020603050405020304" pitchFamily="18" charset="0"/>
              </a:rPr>
              <a:t>柱墩冲切</a:t>
            </a:r>
            <a:r>
              <a:rPr lang="en-US" altLang="zh-CN" sz="2400" b="1" dirty="0" smtClean="0">
                <a:solidFill>
                  <a:schemeClr val="tx1"/>
                </a:solidFill>
                <a:latin typeface="微软雅黑" panose="020B0503020204020204" charset="-122"/>
                <a:ea typeface="微软雅黑" panose="020B0503020204020204" charset="-122"/>
                <a:cs typeface="Times New Roman" panose="02020603050405020304" pitchFamily="18" charset="0"/>
              </a:rPr>
              <a:t>--</a:t>
            </a:r>
            <a:r>
              <a:rPr lang="zh-CN" altLang="en-US" sz="2400" b="1" dirty="0" smtClean="0">
                <a:solidFill>
                  <a:schemeClr val="tx1"/>
                </a:solidFill>
                <a:latin typeface="微软雅黑" panose="020B0503020204020204" charset="-122"/>
                <a:ea typeface="微软雅黑" panose="020B0503020204020204" charset="-122"/>
                <a:cs typeface="Times New Roman" panose="02020603050405020304" pitchFamily="18" charset="0"/>
              </a:rPr>
              <a:t>刚性柱墩</a:t>
            </a:r>
            <a:endParaRPr lang="en-US" altLang="zh-CN" sz="2400" b="1"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pic>
        <p:nvPicPr>
          <p:cNvPr id="14" name="图片 13"/>
          <p:cNvPicPr>
            <a:picLocks noChangeAspect="1"/>
          </p:cNvPicPr>
          <p:nvPr/>
        </p:nvPicPr>
        <p:blipFill>
          <a:blip r:embed="rId5"/>
          <a:srcRect/>
          <a:stretch>
            <a:fillRect/>
          </a:stretch>
        </p:blipFill>
        <p:spPr bwMode="auto">
          <a:xfrm>
            <a:off x="6282249" y="1256011"/>
            <a:ext cx="2642084" cy="1800000"/>
          </a:xfrm>
          <a:prstGeom prst="rect">
            <a:avLst/>
          </a:prstGeom>
          <a:noFill/>
          <a:ln w="9525">
            <a:noFill/>
            <a:miter lim="800000"/>
            <a:headEnd/>
            <a:tailEnd/>
          </a:ln>
        </p:spPr>
      </p:pic>
      <p:pic>
        <p:nvPicPr>
          <p:cNvPr id="15" name="图片 14"/>
          <p:cNvPicPr>
            <a:picLocks noChangeAspect="1"/>
          </p:cNvPicPr>
          <p:nvPr/>
        </p:nvPicPr>
        <p:blipFill>
          <a:blip r:embed="rId6"/>
          <a:srcRect/>
          <a:stretch>
            <a:fillRect/>
          </a:stretch>
        </p:blipFill>
        <p:spPr bwMode="auto">
          <a:xfrm>
            <a:off x="9054647" y="1256011"/>
            <a:ext cx="2642084" cy="1800000"/>
          </a:xfrm>
          <a:prstGeom prst="rect">
            <a:avLst/>
          </a:prstGeom>
          <a:noFill/>
          <a:ln w="9525">
            <a:noFill/>
            <a:miter lim="800000"/>
            <a:headEnd/>
            <a:tailEnd/>
          </a:ln>
        </p:spPr>
      </p:pic>
      <p:pic>
        <p:nvPicPr>
          <p:cNvPr id="16" name="图片 15"/>
          <p:cNvPicPr>
            <a:picLocks noChangeAspect="1"/>
          </p:cNvPicPr>
          <p:nvPr/>
        </p:nvPicPr>
        <p:blipFill>
          <a:blip r:embed="rId7"/>
          <a:srcRect/>
          <a:stretch>
            <a:fillRect/>
          </a:stretch>
        </p:blipFill>
        <p:spPr bwMode="auto">
          <a:xfrm>
            <a:off x="6282009" y="3889140"/>
            <a:ext cx="2761926" cy="1800000"/>
          </a:xfrm>
          <a:prstGeom prst="rect">
            <a:avLst/>
          </a:prstGeom>
          <a:noFill/>
          <a:ln w="9525">
            <a:noFill/>
            <a:miter lim="800000"/>
            <a:headEnd/>
            <a:tailEnd/>
          </a:ln>
        </p:spPr>
      </p:pic>
      <p:pic>
        <p:nvPicPr>
          <p:cNvPr id="17" name="图片 16"/>
          <p:cNvPicPr>
            <a:picLocks noChangeAspect="1"/>
          </p:cNvPicPr>
          <p:nvPr/>
        </p:nvPicPr>
        <p:blipFill>
          <a:blip r:embed="rId8"/>
          <a:srcRect/>
          <a:stretch>
            <a:fillRect/>
          </a:stretch>
        </p:blipFill>
        <p:spPr bwMode="auto">
          <a:xfrm>
            <a:off x="9146124" y="3889140"/>
            <a:ext cx="2761926" cy="1800000"/>
          </a:xfrm>
          <a:prstGeom prst="rect">
            <a:avLst/>
          </a:prstGeom>
          <a:noFill/>
          <a:ln w="9525">
            <a:noFill/>
            <a:miter lim="800000"/>
            <a:headEnd/>
            <a:tailEnd/>
          </a:ln>
        </p:spPr>
      </p:pic>
      <p:sp>
        <p:nvSpPr>
          <p:cNvPr id="18" name="矩形 17"/>
          <p:cNvSpPr/>
          <p:nvPr/>
        </p:nvSpPr>
        <p:spPr>
          <a:xfrm>
            <a:off x="6129020" y="1127760"/>
            <a:ext cx="5885180" cy="2075180"/>
          </a:xfrm>
          <a:prstGeom prst="rect">
            <a:avLst/>
          </a:prstGeom>
          <a:noFill/>
          <a:ln w="31750">
            <a:solidFill>
              <a:srgbClr val="1B1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6129020" y="3754755"/>
            <a:ext cx="5885180" cy="2073600"/>
          </a:xfrm>
          <a:prstGeom prst="rect">
            <a:avLst/>
          </a:prstGeom>
          <a:noFill/>
          <a:ln w="31750">
            <a:solidFill>
              <a:srgbClr val="1B1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8169910" y="3226435"/>
            <a:ext cx="2282190" cy="398780"/>
          </a:xfrm>
          <a:prstGeom prst="rect">
            <a:avLst/>
          </a:prstGeom>
        </p:spPr>
        <p:txBody>
          <a:bodyPr wrap="square">
            <a:spAutoFit/>
          </a:bodyPr>
          <a:p>
            <a:pPr algn="l"/>
            <a:r>
              <a:rPr lang="zh-CN" altLang="en-US" sz="2000" b="1" dirty="0">
                <a:solidFill>
                  <a:srgbClr val="1B16DA"/>
                </a:solidFill>
                <a:latin typeface="微软雅黑" panose="020B0503020204020204" charset="-122"/>
                <a:ea typeface="微软雅黑" panose="020B0503020204020204" charset="-122"/>
              </a:rPr>
              <a:t>刚性下反柱墩</a:t>
            </a:r>
            <a:endParaRPr lang="zh-CN" altLang="en-US" sz="2000" b="1" dirty="0">
              <a:solidFill>
                <a:srgbClr val="1B16DA"/>
              </a:solidFill>
              <a:latin typeface="微软雅黑" panose="020B0503020204020204" charset="-122"/>
              <a:ea typeface="微软雅黑" panose="020B0503020204020204" charset="-122"/>
            </a:endParaRPr>
          </a:p>
        </p:txBody>
      </p:sp>
      <p:sp>
        <p:nvSpPr>
          <p:cNvPr id="21" name="矩形 20"/>
          <p:cNvSpPr/>
          <p:nvPr/>
        </p:nvSpPr>
        <p:spPr>
          <a:xfrm>
            <a:off x="8241030" y="5953125"/>
            <a:ext cx="2312670" cy="398780"/>
          </a:xfrm>
          <a:prstGeom prst="rect">
            <a:avLst/>
          </a:prstGeom>
        </p:spPr>
        <p:txBody>
          <a:bodyPr wrap="square">
            <a:spAutoFit/>
          </a:bodyPr>
          <a:p>
            <a:pPr algn="l"/>
            <a:r>
              <a:rPr lang="zh-CN" altLang="en-US" sz="2000" b="1" dirty="0">
                <a:solidFill>
                  <a:srgbClr val="1B16DA"/>
                </a:solidFill>
                <a:latin typeface="微软雅黑" panose="020B0503020204020204" charset="-122"/>
                <a:ea typeface="微软雅黑" panose="020B0503020204020204" charset="-122"/>
              </a:rPr>
              <a:t>柔性下反柱墩</a:t>
            </a:r>
            <a:endParaRPr lang="zh-CN" altLang="en-US" sz="2000" b="1" dirty="0">
              <a:solidFill>
                <a:srgbClr val="1B16DA"/>
              </a:solidFill>
              <a:latin typeface="微软雅黑" panose="020B0503020204020204" charset="-122"/>
              <a:ea typeface="微软雅黑" panose="020B0503020204020204" charset="-122"/>
            </a:endParaRPr>
          </a:p>
        </p:txBody>
      </p:sp>
      <p:sp>
        <p:nvSpPr>
          <p:cNvPr id="22" name="矩形 21"/>
          <p:cNvSpPr/>
          <p:nvPr/>
        </p:nvSpPr>
        <p:spPr>
          <a:xfrm>
            <a:off x="161925" y="1130300"/>
            <a:ext cx="5650865" cy="2075180"/>
          </a:xfrm>
          <a:prstGeom prst="rect">
            <a:avLst/>
          </a:prstGeom>
          <a:noFill/>
          <a:ln w="31750">
            <a:solidFill>
              <a:srgbClr val="ED0D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162560" y="3757930"/>
            <a:ext cx="5650865" cy="2075180"/>
          </a:xfrm>
          <a:prstGeom prst="rect">
            <a:avLst/>
          </a:prstGeom>
          <a:noFill/>
          <a:ln w="31750">
            <a:solidFill>
              <a:srgbClr val="ED0D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7" name="Picture 1"/>
          <p:cNvPicPr>
            <a:picLocks noChangeAspect="1" noChangeArrowheads="1"/>
          </p:cNvPicPr>
          <p:nvPr/>
        </p:nvPicPr>
        <p:blipFill>
          <a:blip r:embed="rId1"/>
          <a:srcRect/>
          <a:stretch>
            <a:fillRect/>
          </a:stretch>
        </p:blipFill>
        <p:spPr bwMode="auto">
          <a:xfrm>
            <a:off x="172085" y="4331335"/>
            <a:ext cx="2198370" cy="1585595"/>
          </a:xfrm>
          <a:prstGeom prst="rect">
            <a:avLst/>
          </a:prstGeom>
          <a:noFill/>
          <a:ln w="9525">
            <a:solidFill>
              <a:srgbClr val="1D41D5"/>
            </a:solidFill>
            <a:miter lim="800000"/>
            <a:headEnd/>
            <a:tailEnd/>
          </a:ln>
        </p:spPr>
      </p:pic>
      <p:pic>
        <p:nvPicPr>
          <p:cNvPr id="301058" name="Picture 2"/>
          <p:cNvPicPr>
            <a:picLocks noChangeAspect="1" noChangeArrowheads="1"/>
          </p:cNvPicPr>
          <p:nvPr/>
        </p:nvPicPr>
        <p:blipFill>
          <a:blip r:embed="rId2"/>
          <a:srcRect l="2866" t="4079" r="4144" b="2712"/>
          <a:stretch>
            <a:fillRect/>
          </a:stretch>
        </p:blipFill>
        <p:spPr bwMode="auto">
          <a:xfrm>
            <a:off x="2575560" y="4087495"/>
            <a:ext cx="2688715" cy="2520000"/>
          </a:xfrm>
          <a:prstGeom prst="rect">
            <a:avLst/>
          </a:prstGeom>
          <a:noFill/>
        </p:spPr>
      </p:pic>
      <p:sp>
        <p:nvSpPr>
          <p:cNvPr id="10" name="矩形 9"/>
          <p:cNvSpPr/>
          <p:nvPr/>
        </p:nvSpPr>
        <p:spPr>
          <a:xfrm>
            <a:off x="162560" y="601980"/>
            <a:ext cx="5100955" cy="398780"/>
          </a:xfrm>
          <a:prstGeom prst="rect">
            <a:avLst/>
          </a:prstGeom>
          <a:ln w="12700">
            <a:noFill/>
          </a:ln>
        </p:spPr>
        <p:txBody>
          <a:bodyPr wrap="square">
            <a:spAutoFit/>
          </a:bodyPr>
          <a:lstStyle/>
          <a:p>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第</a:t>
            </a:r>
            <a:r>
              <a:rPr lang="en-US" altLang="zh-CN" sz="2000"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步：“柱” 冲切“筏板</a:t>
            </a:r>
            <a:r>
              <a:rPr lang="en-US" altLang="zh-CN" sz="2000" b="1"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柱墩”</a:t>
            </a:r>
            <a:endParaRPr lang="en-US" altLang="zh-CN" sz="2000" b="1" dirty="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12" name="图片 11"/>
          <p:cNvPicPr>
            <a:picLocks noChangeAspect="1"/>
          </p:cNvPicPr>
          <p:nvPr/>
        </p:nvPicPr>
        <p:blipFill>
          <a:blip r:embed="rId3"/>
          <a:srcRect/>
          <a:stretch>
            <a:fillRect/>
          </a:stretch>
        </p:blipFill>
        <p:spPr bwMode="auto">
          <a:xfrm>
            <a:off x="465942" y="1000744"/>
            <a:ext cx="2109309" cy="1440000"/>
          </a:xfrm>
          <a:prstGeom prst="rect">
            <a:avLst/>
          </a:prstGeom>
          <a:noFill/>
          <a:ln w="9525">
            <a:noFill/>
            <a:miter lim="800000"/>
            <a:headEnd/>
            <a:tailEnd/>
          </a:ln>
        </p:spPr>
      </p:pic>
      <p:pic>
        <p:nvPicPr>
          <p:cNvPr id="13" name="图片 12"/>
          <p:cNvPicPr/>
          <p:nvPr/>
        </p:nvPicPr>
        <p:blipFill>
          <a:blip r:embed="rId4"/>
          <a:srcRect/>
          <a:stretch>
            <a:fillRect/>
          </a:stretch>
        </p:blipFill>
        <p:spPr bwMode="auto">
          <a:xfrm>
            <a:off x="3056484" y="1000744"/>
            <a:ext cx="2208000" cy="1440000"/>
          </a:xfrm>
          <a:prstGeom prst="rect">
            <a:avLst/>
          </a:prstGeom>
          <a:noFill/>
          <a:ln w="9525">
            <a:noFill/>
            <a:miter lim="800000"/>
            <a:headEnd/>
            <a:tailEnd/>
          </a:ln>
        </p:spPr>
      </p:pic>
      <p:pic>
        <p:nvPicPr>
          <p:cNvPr id="14" name="图片 13"/>
          <p:cNvPicPr/>
          <p:nvPr/>
        </p:nvPicPr>
        <p:blipFill>
          <a:blip r:embed="rId5"/>
          <a:srcRect/>
          <a:stretch>
            <a:fillRect/>
          </a:stretch>
        </p:blipFill>
        <p:spPr bwMode="auto">
          <a:xfrm>
            <a:off x="463779" y="2571752"/>
            <a:ext cx="2208000" cy="1440000"/>
          </a:xfrm>
          <a:prstGeom prst="rect">
            <a:avLst/>
          </a:prstGeom>
          <a:noFill/>
          <a:ln w="9525">
            <a:noFill/>
            <a:miter lim="800000"/>
            <a:headEnd/>
            <a:tailEnd/>
          </a:ln>
        </p:spPr>
      </p:pic>
      <p:pic>
        <p:nvPicPr>
          <p:cNvPr id="15" name="图片 14"/>
          <p:cNvPicPr/>
          <p:nvPr/>
        </p:nvPicPr>
        <p:blipFill>
          <a:blip r:embed="rId6"/>
          <a:srcRect/>
          <a:stretch>
            <a:fillRect/>
          </a:stretch>
        </p:blipFill>
        <p:spPr bwMode="auto">
          <a:xfrm>
            <a:off x="3049757" y="2571752"/>
            <a:ext cx="2107200" cy="1440000"/>
          </a:xfrm>
          <a:prstGeom prst="rect">
            <a:avLst/>
          </a:prstGeom>
          <a:noFill/>
          <a:ln w="9525">
            <a:noFill/>
            <a:miter lim="800000"/>
            <a:headEnd/>
            <a:tailEnd/>
          </a:ln>
        </p:spPr>
      </p:pic>
      <p:sp>
        <p:nvSpPr>
          <p:cNvPr id="16" name="矩形 15"/>
          <p:cNvSpPr/>
          <p:nvPr/>
        </p:nvSpPr>
        <p:spPr>
          <a:xfrm>
            <a:off x="79050" y="1341114"/>
            <a:ext cx="387350" cy="460375"/>
          </a:xfrm>
          <a:prstGeom prst="rect">
            <a:avLst/>
          </a:prstGeom>
        </p:spPr>
        <p:txBody>
          <a:bodyPr wrap="none">
            <a:spAutoFit/>
          </a:bodyPr>
          <a:lstStyle/>
          <a:p>
            <a:pPr algn="ctr"/>
            <a:r>
              <a:rPr lang="en-US" altLang="zh-CN" sz="2400" b="1" dirty="0">
                <a:solidFill>
                  <a:srgbClr val="FF0000"/>
                </a:solidFill>
              </a:rPr>
              <a:t>A</a:t>
            </a:r>
            <a:endParaRPr lang="en-US" altLang="zh-CN" sz="2400" b="1" dirty="0">
              <a:solidFill>
                <a:srgbClr val="FF0000"/>
              </a:solidFill>
            </a:endParaRPr>
          </a:p>
        </p:txBody>
      </p:sp>
      <p:sp>
        <p:nvSpPr>
          <p:cNvPr id="17" name="矩形 16"/>
          <p:cNvSpPr/>
          <p:nvPr/>
        </p:nvSpPr>
        <p:spPr>
          <a:xfrm>
            <a:off x="2660977" y="1349029"/>
            <a:ext cx="367030" cy="460375"/>
          </a:xfrm>
          <a:prstGeom prst="rect">
            <a:avLst/>
          </a:prstGeom>
        </p:spPr>
        <p:txBody>
          <a:bodyPr wrap="none">
            <a:spAutoFit/>
          </a:bodyPr>
          <a:lstStyle/>
          <a:p>
            <a:pPr algn="ctr"/>
            <a:r>
              <a:rPr lang="en-US" altLang="zh-CN" sz="2400" b="1" dirty="0">
                <a:solidFill>
                  <a:srgbClr val="FF0000"/>
                </a:solidFill>
              </a:rPr>
              <a:t>B</a:t>
            </a:r>
            <a:endParaRPr lang="en-US" altLang="zh-CN" sz="2400" b="1" dirty="0">
              <a:solidFill>
                <a:srgbClr val="FF0000"/>
              </a:solidFill>
            </a:endParaRPr>
          </a:p>
        </p:txBody>
      </p:sp>
      <p:sp>
        <p:nvSpPr>
          <p:cNvPr id="18" name="矩形 17"/>
          <p:cNvSpPr/>
          <p:nvPr/>
        </p:nvSpPr>
        <p:spPr>
          <a:xfrm>
            <a:off x="75983" y="2920037"/>
            <a:ext cx="372110" cy="460375"/>
          </a:xfrm>
          <a:prstGeom prst="rect">
            <a:avLst/>
          </a:prstGeom>
        </p:spPr>
        <p:txBody>
          <a:bodyPr wrap="none">
            <a:spAutoFit/>
          </a:bodyPr>
          <a:lstStyle/>
          <a:p>
            <a:pPr algn="ctr"/>
            <a:r>
              <a:rPr lang="en-US" altLang="zh-CN" sz="2400" b="1" dirty="0">
                <a:solidFill>
                  <a:srgbClr val="FF0000"/>
                </a:solidFill>
              </a:rPr>
              <a:t>C</a:t>
            </a:r>
            <a:endParaRPr lang="en-US" altLang="zh-CN" sz="2400" b="1" dirty="0">
              <a:solidFill>
                <a:srgbClr val="FF0000"/>
              </a:solidFill>
            </a:endParaRPr>
          </a:p>
        </p:txBody>
      </p:sp>
      <p:sp>
        <p:nvSpPr>
          <p:cNvPr id="19" name="矩形 18"/>
          <p:cNvSpPr/>
          <p:nvPr/>
        </p:nvSpPr>
        <p:spPr>
          <a:xfrm>
            <a:off x="2647039" y="2912122"/>
            <a:ext cx="401320" cy="460375"/>
          </a:xfrm>
          <a:prstGeom prst="rect">
            <a:avLst/>
          </a:prstGeom>
        </p:spPr>
        <p:txBody>
          <a:bodyPr wrap="none">
            <a:spAutoFit/>
          </a:bodyPr>
          <a:lstStyle/>
          <a:p>
            <a:pPr algn="ctr"/>
            <a:r>
              <a:rPr lang="en-US" altLang="zh-CN" sz="2400" b="1" dirty="0">
                <a:solidFill>
                  <a:srgbClr val="FF0000"/>
                </a:solidFill>
              </a:rPr>
              <a:t>D</a:t>
            </a:r>
            <a:endParaRPr lang="en-US" altLang="zh-CN" sz="2400" b="1" dirty="0">
              <a:solidFill>
                <a:srgbClr val="FF0000"/>
              </a:solidFill>
            </a:endParaRPr>
          </a:p>
        </p:txBody>
      </p:sp>
      <p:sp>
        <p:nvSpPr>
          <p:cNvPr id="20" name="矩形 19"/>
          <p:cNvSpPr/>
          <p:nvPr/>
        </p:nvSpPr>
        <p:spPr>
          <a:xfrm>
            <a:off x="3136545" y="4117128"/>
            <a:ext cx="387350" cy="460375"/>
          </a:xfrm>
          <a:prstGeom prst="rect">
            <a:avLst/>
          </a:prstGeom>
        </p:spPr>
        <p:txBody>
          <a:bodyPr wrap="none">
            <a:spAutoFit/>
          </a:bodyPr>
          <a:lstStyle/>
          <a:p>
            <a:pPr algn="ctr"/>
            <a:r>
              <a:rPr lang="en-US" altLang="zh-CN" sz="2400" b="1" dirty="0">
                <a:solidFill>
                  <a:srgbClr val="FF0000"/>
                </a:solidFill>
              </a:rPr>
              <a:t>A</a:t>
            </a:r>
            <a:endParaRPr lang="en-US" altLang="zh-CN" sz="2400" b="1" dirty="0">
              <a:solidFill>
                <a:srgbClr val="FF0000"/>
              </a:solidFill>
            </a:endParaRPr>
          </a:p>
        </p:txBody>
      </p:sp>
      <p:sp>
        <p:nvSpPr>
          <p:cNvPr id="21" name="矩形 20"/>
          <p:cNvSpPr/>
          <p:nvPr/>
        </p:nvSpPr>
        <p:spPr>
          <a:xfrm>
            <a:off x="2575835" y="4737103"/>
            <a:ext cx="367030" cy="460375"/>
          </a:xfrm>
          <a:prstGeom prst="rect">
            <a:avLst/>
          </a:prstGeom>
        </p:spPr>
        <p:txBody>
          <a:bodyPr wrap="none">
            <a:spAutoFit/>
          </a:bodyPr>
          <a:lstStyle/>
          <a:p>
            <a:pPr algn="ctr"/>
            <a:r>
              <a:rPr lang="en-US" altLang="zh-CN" sz="2400" b="1" dirty="0">
                <a:solidFill>
                  <a:srgbClr val="FF0000"/>
                </a:solidFill>
              </a:rPr>
              <a:t>B</a:t>
            </a:r>
            <a:endParaRPr lang="en-US" altLang="zh-CN" sz="2400" b="1" dirty="0">
              <a:solidFill>
                <a:srgbClr val="FF0000"/>
              </a:solidFill>
            </a:endParaRPr>
          </a:p>
        </p:txBody>
      </p:sp>
      <p:sp>
        <p:nvSpPr>
          <p:cNvPr id="22" name="矩形 21"/>
          <p:cNvSpPr/>
          <p:nvPr/>
        </p:nvSpPr>
        <p:spPr>
          <a:xfrm>
            <a:off x="4485428" y="4385394"/>
            <a:ext cx="372110" cy="460375"/>
          </a:xfrm>
          <a:prstGeom prst="rect">
            <a:avLst/>
          </a:prstGeom>
        </p:spPr>
        <p:txBody>
          <a:bodyPr wrap="none">
            <a:spAutoFit/>
          </a:bodyPr>
          <a:lstStyle/>
          <a:p>
            <a:pPr algn="ctr"/>
            <a:r>
              <a:rPr lang="en-US" altLang="zh-CN" sz="2400" b="1" dirty="0">
                <a:solidFill>
                  <a:srgbClr val="FF0000"/>
                </a:solidFill>
              </a:rPr>
              <a:t>C</a:t>
            </a:r>
            <a:endParaRPr lang="en-US" altLang="zh-CN" sz="2400" b="1" dirty="0">
              <a:solidFill>
                <a:srgbClr val="FF0000"/>
              </a:solidFill>
            </a:endParaRPr>
          </a:p>
        </p:txBody>
      </p:sp>
      <p:sp>
        <p:nvSpPr>
          <p:cNvPr id="23" name="矩形 22"/>
          <p:cNvSpPr/>
          <p:nvPr/>
        </p:nvSpPr>
        <p:spPr>
          <a:xfrm>
            <a:off x="3749959" y="5197482"/>
            <a:ext cx="401320" cy="460375"/>
          </a:xfrm>
          <a:prstGeom prst="rect">
            <a:avLst/>
          </a:prstGeom>
        </p:spPr>
        <p:txBody>
          <a:bodyPr wrap="none">
            <a:spAutoFit/>
          </a:bodyPr>
          <a:lstStyle/>
          <a:p>
            <a:pPr algn="ctr"/>
            <a:r>
              <a:rPr lang="en-US" altLang="zh-CN" sz="2400" b="1" dirty="0">
                <a:solidFill>
                  <a:srgbClr val="FF0000"/>
                </a:solidFill>
              </a:rPr>
              <a:t>D</a:t>
            </a:r>
            <a:endParaRPr lang="en-US" altLang="zh-CN" sz="2400" b="1" dirty="0">
              <a:solidFill>
                <a:srgbClr val="FF0000"/>
              </a:solidFill>
            </a:endParaRPr>
          </a:p>
        </p:txBody>
      </p:sp>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9" name="文本框 10"/>
          <p:cNvSpPr txBox="1"/>
          <p:nvPr/>
        </p:nvSpPr>
        <p:spPr>
          <a:xfrm>
            <a:off x="753745" y="20955"/>
            <a:ext cx="4209415"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冲切计算</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mn-ea"/>
              </a:rPr>
              <a:t>要点</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5" name="矩形 4"/>
          <p:cNvSpPr/>
          <p:nvPr/>
        </p:nvSpPr>
        <p:spPr>
          <a:xfrm>
            <a:off x="6592570" y="601980"/>
            <a:ext cx="4780915" cy="398780"/>
          </a:xfrm>
          <a:prstGeom prst="rect">
            <a:avLst/>
          </a:prstGeom>
          <a:ln w="12700">
            <a:noFill/>
          </a:ln>
        </p:spPr>
        <p:txBody>
          <a:bodyPr wrap="square">
            <a:spAutoFit/>
          </a:bodyPr>
          <a:p>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第2</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步：“柱墩” 冲切“筏板”</a:t>
            </a:r>
            <a:endParaRPr lang="zh-CN" altLang="en-US" sz="20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6323460" y="1419219"/>
            <a:ext cx="387350" cy="460375"/>
          </a:xfrm>
          <a:prstGeom prst="rect">
            <a:avLst/>
          </a:prstGeom>
        </p:spPr>
        <p:txBody>
          <a:bodyPr wrap="none">
            <a:spAutoFit/>
          </a:bodyPr>
          <a:p>
            <a:pPr algn="ctr"/>
            <a:r>
              <a:rPr lang="en-US" altLang="zh-CN" sz="2400" b="1" dirty="0">
                <a:solidFill>
                  <a:srgbClr val="FF0000"/>
                </a:solidFill>
              </a:rPr>
              <a:t>A</a:t>
            </a:r>
            <a:endParaRPr lang="en-US" altLang="zh-CN" sz="2400" b="1" dirty="0">
              <a:solidFill>
                <a:srgbClr val="FF0000"/>
              </a:solidFill>
            </a:endParaRPr>
          </a:p>
        </p:txBody>
      </p:sp>
      <p:sp>
        <p:nvSpPr>
          <p:cNvPr id="4" name="矩形 3"/>
          <p:cNvSpPr/>
          <p:nvPr/>
        </p:nvSpPr>
        <p:spPr>
          <a:xfrm>
            <a:off x="9185358" y="1434754"/>
            <a:ext cx="367030" cy="460375"/>
          </a:xfrm>
          <a:prstGeom prst="rect">
            <a:avLst/>
          </a:prstGeom>
        </p:spPr>
        <p:txBody>
          <a:bodyPr wrap="none">
            <a:spAutoFit/>
          </a:bodyPr>
          <a:p>
            <a:pPr algn="ctr"/>
            <a:r>
              <a:rPr lang="en-US" altLang="zh-CN" sz="2400" b="1" dirty="0">
                <a:solidFill>
                  <a:srgbClr val="FF0000"/>
                </a:solidFill>
              </a:rPr>
              <a:t>B</a:t>
            </a:r>
            <a:endParaRPr lang="en-US" altLang="zh-CN" sz="2400" b="1" dirty="0">
              <a:solidFill>
                <a:srgbClr val="FF0000"/>
              </a:solidFill>
            </a:endParaRPr>
          </a:p>
        </p:txBody>
      </p:sp>
      <p:sp>
        <p:nvSpPr>
          <p:cNvPr id="6" name="矩形 5"/>
          <p:cNvSpPr/>
          <p:nvPr/>
        </p:nvSpPr>
        <p:spPr>
          <a:xfrm>
            <a:off x="6320394" y="3003857"/>
            <a:ext cx="372110" cy="460375"/>
          </a:xfrm>
          <a:prstGeom prst="rect">
            <a:avLst/>
          </a:prstGeom>
        </p:spPr>
        <p:txBody>
          <a:bodyPr wrap="none">
            <a:spAutoFit/>
          </a:bodyPr>
          <a:p>
            <a:pPr algn="ctr"/>
            <a:r>
              <a:rPr lang="en-US" altLang="zh-CN" sz="2400" b="1" dirty="0">
                <a:solidFill>
                  <a:srgbClr val="FF0000"/>
                </a:solidFill>
              </a:rPr>
              <a:t>C</a:t>
            </a:r>
            <a:endParaRPr lang="en-US" altLang="zh-CN" sz="2400" b="1" dirty="0">
              <a:solidFill>
                <a:srgbClr val="FF0000"/>
              </a:solidFill>
            </a:endParaRPr>
          </a:p>
        </p:txBody>
      </p:sp>
      <p:sp>
        <p:nvSpPr>
          <p:cNvPr id="8" name="矩形 7"/>
          <p:cNvSpPr/>
          <p:nvPr/>
        </p:nvSpPr>
        <p:spPr>
          <a:xfrm>
            <a:off x="9171420" y="3003562"/>
            <a:ext cx="401320" cy="460375"/>
          </a:xfrm>
          <a:prstGeom prst="rect">
            <a:avLst/>
          </a:prstGeom>
        </p:spPr>
        <p:txBody>
          <a:bodyPr wrap="none">
            <a:spAutoFit/>
          </a:bodyPr>
          <a:p>
            <a:pPr algn="ctr"/>
            <a:r>
              <a:rPr lang="en-US" altLang="zh-CN" sz="2400" b="1" dirty="0">
                <a:solidFill>
                  <a:srgbClr val="FF0000"/>
                </a:solidFill>
              </a:rPr>
              <a:t>D</a:t>
            </a:r>
            <a:endParaRPr lang="en-US" altLang="zh-CN" sz="2400" b="1" dirty="0">
              <a:solidFill>
                <a:srgbClr val="FF0000"/>
              </a:solidFill>
            </a:endParaRPr>
          </a:p>
        </p:txBody>
      </p:sp>
      <p:pic>
        <p:nvPicPr>
          <p:cNvPr id="11" name="图片 10"/>
          <p:cNvPicPr/>
          <p:nvPr/>
        </p:nvPicPr>
        <p:blipFill>
          <a:blip r:embed="rId7"/>
          <a:srcRect/>
          <a:stretch>
            <a:fillRect/>
          </a:stretch>
        </p:blipFill>
        <p:spPr bwMode="auto">
          <a:xfrm>
            <a:off x="6710893" y="1000744"/>
            <a:ext cx="2112000" cy="1440000"/>
          </a:xfrm>
          <a:prstGeom prst="rect">
            <a:avLst/>
          </a:prstGeom>
          <a:noFill/>
          <a:ln w="9525">
            <a:noFill/>
            <a:miter lim="800000"/>
            <a:headEnd/>
            <a:tailEnd/>
          </a:ln>
        </p:spPr>
      </p:pic>
      <p:pic>
        <p:nvPicPr>
          <p:cNvPr id="26" name="图片 25"/>
          <p:cNvPicPr/>
          <p:nvPr/>
        </p:nvPicPr>
        <p:blipFill>
          <a:blip r:embed="rId8"/>
          <a:srcRect/>
          <a:stretch>
            <a:fillRect/>
          </a:stretch>
        </p:blipFill>
        <p:spPr bwMode="auto">
          <a:xfrm>
            <a:off x="9572854" y="1000744"/>
            <a:ext cx="2112000" cy="1440000"/>
          </a:xfrm>
          <a:prstGeom prst="rect">
            <a:avLst/>
          </a:prstGeom>
          <a:noFill/>
          <a:ln w="9525">
            <a:noFill/>
            <a:miter lim="800000"/>
            <a:headEnd/>
            <a:tailEnd/>
          </a:ln>
        </p:spPr>
      </p:pic>
      <p:pic>
        <p:nvPicPr>
          <p:cNvPr id="27" name="图片 26"/>
          <p:cNvPicPr/>
          <p:nvPr/>
        </p:nvPicPr>
        <p:blipFill>
          <a:blip r:embed="rId9"/>
          <a:srcRect/>
          <a:stretch>
            <a:fillRect/>
          </a:stretch>
        </p:blipFill>
        <p:spPr bwMode="auto">
          <a:xfrm>
            <a:off x="6710893" y="2577467"/>
            <a:ext cx="2112000" cy="1440000"/>
          </a:xfrm>
          <a:prstGeom prst="rect">
            <a:avLst/>
          </a:prstGeom>
          <a:noFill/>
          <a:ln w="9525">
            <a:noFill/>
            <a:miter lim="800000"/>
            <a:headEnd/>
            <a:tailEnd/>
          </a:ln>
        </p:spPr>
      </p:pic>
      <p:pic>
        <p:nvPicPr>
          <p:cNvPr id="28" name="图片 27"/>
          <p:cNvPicPr/>
          <p:nvPr/>
        </p:nvPicPr>
        <p:blipFill>
          <a:blip r:embed="rId10"/>
          <a:srcRect/>
          <a:stretch>
            <a:fillRect/>
          </a:stretch>
        </p:blipFill>
        <p:spPr bwMode="auto">
          <a:xfrm>
            <a:off x="9572854" y="2577467"/>
            <a:ext cx="2112000" cy="1440000"/>
          </a:xfrm>
          <a:prstGeom prst="rect">
            <a:avLst/>
          </a:prstGeom>
          <a:noFill/>
          <a:ln w="9525">
            <a:noFill/>
            <a:miter lim="800000"/>
            <a:headEnd/>
            <a:tailEnd/>
          </a:ln>
        </p:spPr>
      </p:pic>
      <p:pic>
        <p:nvPicPr>
          <p:cNvPr id="29" name="Picture 6"/>
          <p:cNvPicPr>
            <a:picLocks noChangeAspect="1" noChangeArrowheads="1"/>
          </p:cNvPicPr>
          <p:nvPr/>
        </p:nvPicPr>
        <p:blipFill>
          <a:blip r:embed="rId11"/>
          <a:srcRect/>
          <a:stretch>
            <a:fillRect/>
          </a:stretch>
        </p:blipFill>
        <p:spPr bwMode="auto">
          <a:xfrm>
            <a:off x="6429559" y="4276707"/>
            <a:ext cx="2253300" cy="1598400"/>
          </a:xfrm>
          <a:prstGeom prst="rect">
            <a:avLst/>
          </a:prstGeom>
          <a:noFill/>
          <a:ln w="9525">
            <a:solidFill>
              <a:srgbClr val="1B16DA"/>
            </a:solidFill>
            <a:miter lim="800000"/>
            <a:headEnd/>
            <a:tailEnd/>
          </a:ln>
          <a:effectLst/>
        </p:spPr>
      </p:pic>
      <p:pic>
        <p:nvPicPr>
          <p:cNvPr id="30" name="Picture 4"/>
          <p:cNvPicPr>
            <a:picLocks noChangeAspect="1" noChangeArrowheads="1"/>
          </p:cNvPicPr>
          <p:nvPr/>
        </p:nvPicPr>
        <p:blipFill>
          <a:blip r:embed="rId12"/>
          <a:srcRect t="1184"/>
          <a:stretch>
            <a:fillRect/>
          </a:stretch>
        </p:blipFill>
        <p:spPr bwMode="auto">
          <a:xfrm>
            <a:off x="9185275" y="4117340"/>
            <a:ext cx="2694305" cy="2490470"/>
          </a:xfrm>
          <a:prstGeom prst="rect">
            <a:avLst/>
          </a:prstGeom>
          <a:noFill/>
        </p:spPr>
      </p:pic>
      <p:sp>
        <p:nvSpPr>
          <p:cNvPr id="31" name="矩形 30"/>
          <p:cNvSpPr/>
          <p:nvPr/>
        </p:nvSpPr>
        <p:spPr>
          <a:xfrm>
            <a:off x="9764040" y="4258733"/>
            <a:ext cx="387350" cy="460375"/>
          </a:xfrm>
          <a:prstGeom prst="rect">
            <a:avLst/>
          </a:prstGeom>
        </p:spPr>
        <p:txBody>
          <a:bodyPr wrap="none">
            <a:spAutoFit/>
          </a:bodyPr>
          <a:p>
            <a:pPr algn="ctr"/>
            <a:r>
              <a:rPr lang="en-US" altLang="zh-CN" sz="2400" b="1" dirty="0">
                <a:solidFill>
                  <a:srgbClr val="FF0000"/>
                </a:solidFill>
              </a:rPr>
              <a:t>A</a:t>
            </a:r>
            <a:endParaRPr lang="en-US" altLang="zh-CN" sz="2400" b="1" dirty="0">
              <a:solidFill>
                <a:srgbClr val="FF0000"/>
              </a:solidFill>
            </a:endParaRPr>
          </a:p>
        </p:txBody>
      </p:sp>
      <p:sp>
        <p:nvSpPr>
          <p:cNvPr id="32" name="矩形 31"/>
          <p:cNvSpPr/>
          <p:nvPr/>
        </p:nvSpPr>
        <p:spPr>
          <a:xfrm>
            <a:off x="9205870" y="4845688"/>
            <a:ext cx="367030" cy="460375"/>
          </a:xfrm>
          <a:prstGeom prst="rect">
            <a:avLst/>
          </a:prstGeom>
        </p:spPr>
        <p:txBody>
          <a:bodyPr wrap="none">
            <a:spAutoFit/>
          </a:bodyPr>
          <a:p>
            <a:pPr algn="ctr"/>
            <a:r>
              <a:rPr lang="en-US" altLang="zh-CN" sz="2400" b="1" dirty="0">
                <a:solidFill>
                  <a:srgbClr val="FF0000"/>
                </a:solidFill>
              </a:rPr>
              <a:t>B</a:t>
            </a:r>
            <a:endParaRPr lang="en-US" altLang="zh-CN" sz="2400" b="1" dirty="0">
              <a:solidFill>
                <a:srgbClr val="FF0000"/>
              </a:solidFill>
            </a:endParaRPr>
          </a:p>
        </p:txBody>
      </p:sp>
      <p:sp>
        <p:nvSpPr>
          <p:cNvPr id="33" name="矩形 32"/>
          <p:cNvSpPr/>
          <p:nvPr/>
        </p:nvSpPr>
        <p:spPr>
          <a:xfrm>
            <a:off x="10917978" y="4542239"/>
            <a:ext cx="372110" cy="460375"/>
          </a:xfrm>
          <a:prstGeom prst="rect">
            <a:avLst/>
          </a:prstGeom>
        </p:spPr>
        <p:txBody>
          <a:bodyPr wrap="none">
            <a:spAutoFit/>
          </a:bodyPr>
          <a:p>
            <a:pPr algn="ctr"/>
            <a:r>
              <a:rPr lang="en-US" altLang="zh-CN" sz="2400" b="1" dirty="0">
                <a:solidFill>
                  <a:srgbClr val="FF0000"/>
                </a:solidFill>
              </a:rPr>
              <a:t>C</a:t>
            </a:r>
            <a:endParaRPr lang="en-US" altLang="zh-CN" sz="2400" b="1" dirty="0">
              <a:solidFill>
                <a:srgbClr val="FF0000"/>
              </a:solidFill>
            </a:endParaRPr>
          </a:p>
        </p:txBody>
      </p:sp>
      <p:sp>
        <p:nvSpPr>
          <p:cNvPr id="34" name="矩形 33"/>
          <p:cNvSpPr/>
          <p:nvPr/>
        </p:nvSpPr>
        <p:spPr>
          <a:xfrm>
            <a:off x="10254899" y="5459737"/>
            <a:ext cx="401320" cy="460375"/>
          </a:xfrm>
          <a:prstGeom prst="rect">
            <a:avLst/>
          </a:prstGeom>
        </p:spPr>
        <p:txBody>
          <a:bodyPr wrap="none">
            <a:spAutoFit/>
          </a:bodyPr>
          <a:p>
            <a:pPr algn="ctr"/>
            <a:r>
              <a:rPr lang="en-US" altLang="zh-CN" sz="2400" b="1" dirty="0">
                <a:solidFill>
                  <a:srgbClr val="FF0000"/>
                </a:solidFill>
              </a:rPr>
              <a:t>D</a:t>
            </a:r>
            <a:endParaRPr lang="en-US" altLang="zh-CN" sz="2400" b="1" dirty="0">
              <a:solidFill>
                <a:srgbClr val="FF0000"/>
              </a:solidFill>
            </a:endParaRPr>
          </a:p>
        </p:txBody>
      </p:sp>
      <p:cxnSp>
        <p:nvCxnSpPr>
          <p:cNvPr id="35" name="直接连接符 34"/>
          <p:cNvCxnSpPr/>
          <p:nvPr/>
        </p:nvCxnSpPr>
        <p:spPr>
          <a:xfrm flipH="1">
            <a:off x="5953125" y="1000760"/>
            <a:ext cx="10160" cy="5786755"/>
          </a:xfrm>
          <a:prstGeom prst="line">
            <a:avLst/>
          </a:prstGeom>
          <a:ln w="31750">
            <a:solidFill>
              <a:srgbClr val="1B16DA"/>
            </a:solidFill>
          </a:ln>
        </p:spPr>
        <p:style>
          <a:lnRef idx="1">
            <a:schemeClr val="accent1"/>
          </a:lnRef>
          <a:fillRef idx="0">
            <a:schemeClr val="accent1"/>
          </a:fillRef>
          <a:effectRef idx="0">
            <a:schemeClr val="accent1"/>
          </a:effectRef>
          <a:fontRef idx="minor">
            <a:schemeClr val="tx1"/>
          </a:fontRef>
        </p:style>
      </p:cxnSp>
      <p:sp>
        <p:nvSpPr>
          <p:cNvPr id="36" name="右箭头 35"/>
          <p:cNvSpPr/>
          <p:nvPr/>
        </p:nvSpPr>
        <p:spPr>
          <a:xfrm>
            <a:off x="5080635" y="696595"/>
            <a:ext cx="1451610" cy="18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479806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冲切计算</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mn-ea"/>
              </a:rPr>
              <a:t>要点</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629920"/>
            <a:ext cx="6263005"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柱对筏板冲切</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sym typeface="+mn-ea"/>
              </a:rPr>
              <a:t>非等距冲切的冲垮比</a:t>
            </a:r>
            <a:endParaRPr lang="en-US" altLang="zh-CN" sz="2400" b="1" dirty="0">
              <a:latin typeface="微软雅黑" panose="020B0503020204020204" charset="-122"/>
              <a:ea typeface="微软雅黑" panose="020B0503020204020204" charset="-122"/>
              <a:cs typeface="微软雅黑" panose="020B0503020204020204" charset="-122"/>
              <a:sym typeface="+mn-ea"/>
            </a:endParaRPr>
          </a:p>
        </p:txBody>
      </p:sp>
      <p:sp>
        <p:nvSpPr>
          <p:cNvPr id="32" name="矩形 31"/>
          <p:cNvSpPr/>
          <p:nvPr/>
        </p:nvSpPr>
        <p:spPr>
          <a:xfrm>
            <a:off x="859614" y="4724354"/>
            <a:ext cx="1500198" cy="460375"/>
          </a:xfrm>
          <a:prstGeom prst="rect">
            <a:avLst/>
          </a:prstGeom>
        </p:spPr>
        <p:txBody>
          <a:bodyPr wrap="square">
            <a:spAutoFit/>
          </a:bodyPr>
          <a:p>
            <a:pPr algn="ctr"/>
            <a:r>
              <a:rPr lang="zh-CN" altLang="en-US" sz="2400" b="1" dirty="0" smtClean="0">
                <a:solidFill>
                  <a:srgbClr val="0070C0"/>
                </a:solidFill>
              </a:rPr>
              <a:t>等距冲切</a:t>
            </a:r>
            <a:endParaRPr lang="en-US" altLang="zh-CN" sz="2400" b="1" dirty="0" smtClean="0">
              <a:solidFill>
                <a:srgbClr val="0070C0"/>
              </a:solidFill>
            </a:endParaRPr>
          </a:p>
        </p:txBody>
      </p:sp>
      <p:sp>
        <p:nvSpPr>
          <p:cNvPr id="33" name="矩形 32"/>
          <p:cNvSpPr/>
          <p:nvPr/>
        </p:nvSpPr>
        <p:spPr>
          <a:xfrm>
            <a:off x="3745865" y="4793615"/>
            <a:ext cx="2181225" cy="460375"/>
          </a:xfrm>
          <a:prstGeom prst="rect">
            <a:avLst/>
          </a:prstGeom>
        </p:spPr>
        <p:txBody>
          <a:bodyPr wrap="square">
            <a:spAutoFit/>
          </a:bodyPr>
          <a:p>
            <a:pPr algn="ctr"/>
            <a:r>
              <a:rPr lang="zh-CN" altLang="en-US" sz="2400" b="1" dirty="0" smtClean="0">
                <a:solidFill>
                  <a:srgbClr val="FF0000"/>
                </a:solidFill>
              </a:rPr>
              <a:t>非等距冲切</a:t>
            </a:r>
            <a:endParaRPr lang="en-US" altLang="zh-CN" sz="2400" b="1" dirty="0" smtClean="0">
              <a:solidFill>
                <a:srgbClr val="FF0000"/>
              </a:solidFill>
            </a:endParaRPr>
          </a:p>
        </p:txBody>
      </p:sp>
      <p:pic>
        <p:nvPicPr>
          <p:cNvPr id="382977" name="Picture 1"/>
          <p:cNvPicPr>
            <a:picLocks noChangeAspect="1" noChangeArrowheads="1"/>
          </p:cNvPicPr>
          <p:nvPr/>
        </p:nvPicPr>
        <p:blipFill>
          <a:blip r:embed="rId1"/>
          <a:srcRect/>
          <a:stretch>
            <a:fillRect/>
          </a:stretch>
        </p:blipFill>
        <p:spPr bwMode="auto">
          <a:xfrm>
            <a:off x="314779" y="1410007"/>
            <a:ext cx="2894547" cy="2998800"/>
          </a:xfrm>
          <a:prstGeom prst="rect">
            <a:avLst/>
          </a:prstGeom>
          <a:noFill/>
          <a:ln w="9525">
            <a:noFill/>
            <a:miter lim="800000"/>
            <a:headEnd/>
            <a:tailEnd/>
          </a:ln>
          <a:effectLst/>
        </p:spPr>
      </p:pic>
      <p:pic>
        <p:nvPicPr>
          <p:cNvPr id="382978" name="Picture 2"/>
          <p:cNvPicPr>
            <a:picLocks noChangeAspect="1" noChangeArrowheads="1"/>
          </p:cNvPicPr>
          <p:nvPr/>
        </p:nvPicPr>
        <p:blipFill>
          <a:blip r:embed="rId2"/>
          <a:srcRect/>
          <a:stretch>
            <a:fillRect/>
          </a:stretch>
        </p:blipFill>
        <p:spPr bwMode="auto">
          <a:xfrm>
            <a:off x="314779" y="2994198"/>
            <a:ext cx="1428760" cy="1422856"/>
          </a:xfrm>
          <a:prstGeom prst="rect">
            <a:avLst/>
          </a:prstGeom>
          <a:noFill/>
          <a:ln w="9525">
            <a:noFill/>
            <a:miter lim="800000"/>
            <a:headEnd/>
            <a:tailEnd/>
          </a:ln>
          <a:effectLst/>
        </p:spPr>
      </p:pic>
      <p:pic>
        <p:nvPicPr>
          <p:cNvPr id="382979" name="Picture 3"/>
          <p:cNvPicPr>
            <a:picLocks noChangeAspect="1" noChangeArrowheads="1"/>
          </p:cNvPicPr>
          <p:nvPr/>
        </p:nvPicPr>
        <p:blipFill>
          <a:blip r:embed="rId3"/>
          <a:srcRect/>
          <a:stretch>
            <a:fillRect/>
          </a:stretch>
        </p:blipFill>
        <p:spPr bwMode="auto">
          <a:xfrm>
            <a:off x="3488420" y="1418262"/>
            <a:ext cx="2860490" cy="2998800"/>
          </a:xfrm>
          <a:prstGeom prst="rect">
            <a:avLst/>
          </a:prstGeom>
          <a:noFill/>
          <a:ln w="9525">
            <a:noFill/>
            <a:miter lim="800000"/>
            <a:headEnd/>
            <a:tailEnd/>
          </a:ln>
          <a:effectLst/>
        </p:spPr>
      </p:pic>
      <p:pic>
        <p:nvPicPr>
          <p:cNvPr id="382980" name="Picture 4"/>
          <p:cNvPicPr>
            <a:picLocks noChangeAspect="1" noChangeArrowheads="1"/>
          </p:cNvPicPr>
          <p:nvPr/>
        </p:nvPicPr>
        <p:blipFill>
          <a:blip r:embed="rId4"/>
          <a:srcRect/>
          <a:stretch>
            <a:fillRect/>
          </a:stretch>
        </p:blipFill>
        <p:spPr bwMode="auto">
          <a:xfrm>
            <a:off x="3488850" y="2995071"/>
            <a:ext cx="1446623" cy="1422000"/>
          </a:xfrm>
          <a:prstGeom prst="rect">
            <a:avLst/>
          </a:prstGeom>
          <a:noFill/>
          <a:ln w="9525">
            <a:noFill/>
            <a:miter lim="800000"/>
            <a:headEnd/>
            <a:tailEnd/>
          </a:ln>
          <a:effectLst/>
        </p:spPr>
      </p:pic>
      <p:graphicFrame>
        <p:nvGraphicFramePr>
          <p:cNvPr id="362534" name="Object 38"/>
          <p:cNvGraphicFramePr>
            <a:graphicFrameLocks noChangeAspect="1"/>
          </p:cNvGraphicFramePr>
          <p:nvPr/>
        </p:nvGraphicFramePr>
        <p:xfrm>
          <a:off x="3509476" y="5416181"/>
          <a:ext cx="2102400" cy="648000"/>
        </p:xfrm>
        <a:graphic>
          <a:graphicData uri="http://schemas.openxmlformats.org/presentationml/2006/ole">
            <mc:AlternateContent xmlns:mc="http://schemas.openxmlformats.org/markup-compatibility/2006">
              <mc:Choice xmlns:v="urn:schemas-microsoft-com:vml" Requires="v">
                <p:oleObj spid="_x0000_s15" name="Equation" r:id="rId5" imgW="1397000" imgH="431800" progId="Equation.DSMT4">
                  <p:embed/>
                </p:oleObj>
              </mc:Choice>
              <mc:Fallback>
                <p:oleObj name="Equation" r:id="rId5" imgW="1397000" imgH="431800" progId="Equation.DSMT4">
                  <p:embed/>
                  <p:pic>
                    <p:nvPicPr>
                      <p:cNvPr id="0"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9476" y="5416181"/>
                        <a:ext cx="2102400" cy="6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右箭头 49"/>
          <p:cNvSpPr/>
          <p:nvPr/>
        </p:nvSpPr>
        <p:spPr bwMode="auto">
          <a:xfrm>
            <a:off x="2708275" y="5591175"/>
            <a:ext cx="410845" cy="176530"/>
          </a:xfrm>
          <a:prstGeom prst="rightArrow">
            <a:avLst/>
          </a:prstGeom>
          <a:solidFill>
            <a:schemeClr val="accent1"/>
          </a:solidFill>
          <a:ln w="25400" cap="flat" cmpd="sng" algn="ctr">
            <a:no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aphicFrame>
        <p:nvGraphicFramePr>
          <p:cNvPr id="362537" name="Object 41"/>
          <p:cNvGraphicFramePr>
            <a:graphicFrameLocks noChangeAspect="1"/>
          </p:cNvGraphicFramePr>
          <p:nvPr/>
        </p:nvGraphicFramePr>
        <p:xfrm>
          <a:off x="5797870" y="4959025"/>
          <a:ext cx="1069412" cy="720000"/>
        </p:xfrm>
        <a:graphic>
          <a:graphicData uri="http://schemas.openxmlformats.org/presentationml/2006/ole">
            <mc:AlternateContent xmlns:mc="http://schemas.openxmlformats.org/markup-compatibility/2006">
              <mc:Choice xmlns:v="urn:schemas-microsoft-com:vml" Requires="v">
                <p:oleObj spid="_x0000_s16" name="Equation" r:id="rId7" imgW="965200" imgH="647700" progId="Equation.DSMT4">
                  <p:embed/>
                </p:oleObj>
              </mc:Choice>
              <mc:Fallback>
                <p:oleObj name="Equation" r:id="rId7" imgW="965200" imgH="647700" progId="Equation.DSMT4">
                  <p:embed/>
                  <p:pic>
                    <p:nvPicPr>
                      <p:cNvPr id="0"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7870" y="4959025"/>
                        <a:ext cx="1069412" cy="72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2539" name="Object 43"/>
          <p:cNvGraphicFramePr>
            <a:graphicFrameLocks noChangeAspect="1"/>
          </p:cNvGraphicFramePr>
          <p:nvPr/>
        </p:nvGraphicFramePr>
        <p:xfrm>
          <a:off x="6926424" y="5611985"/>
          <a:ext cx="1569600" cy="360000"/>
        </p:xfrm>
        <a:graphic>
          <a:graphicData uri="http://schemas.openxmlformats.org/presentationml/2006/ole">
            <mc:AlternateContent xmlns:mc="http://schemas.openxmlformats.org/markup-compatibility/2006">
              <mc:Choice xmlns:v="urn:schemas-microsoft-com:vml" Requires="v">
                <p:oleObj spid="_x0000_s18" name="Equation" r:id="rId9" imgW="1040765" imgH="241300" progId="Equation.DSMT4">
                  <p:embed/>
                </p:oleObj>
              </mc:Choice>
              <mc:Fallback>
                <p:oleObj name="Equation" r:id="rId9" imgW="1040765" imgH="241300" progId="Equation.DSMT4">
                  <p:embed/>
                  <p:pic>
                    <p:nvPicPr>
                      <p:cNvPr id="0" name="Object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6424" y="5611985"/>
                        <a:ext cx="1569600" cy="36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图片 2"/>
          <p:cNvPicPr>
            <a:picLocks noChangeAspect="1"/>
          </p:cNvPicPr>
          <p:nvPr/>
        </p:nvPicPr>
        <p:blipFill>
          <a:blip r:embed="rId11"/>
          <a:stretch>
            <a:fillRect/>
          </a:stretch>
        </p:blipFill>
        <p:spPr>
          <a:xfrm>
            <a:off x="6499225" y="875030"/>
            <a:ext cx="5247005" cy="3918585"/>
          </a:xfrm>
          <a:prstGeom prst="rect">
            <a:avLst/>
          </a:prstGeom>
        </p:spPr>
      </p:pic>
      <p:graphicFrame>
        <p:nvGraphicFramePr>
          <p:cNvPr id="6" name="Object 46"/>
          <p:cNvGraphicFramePr>
            <a:graphicFrameLocks noChangeAspect="1"/>
          </p:cNvGraphicFramePr>
          <p:nvPr/>
        </p:nvGraphicFramePr>
        <p:xfrm>
          <a:off x="9592570" y="3804412"/>
          <a:ext cx="1686883" cy="792000"/>
        </p:xfrm>
        <a:graphic>
          <a:graphicData uri="http://schemas.openxmlformats.org/presentationml/2006/ole">
            <mc:AlternateContent xmlns:mc="http://schemas.openxmlformats.org/markup-compatibility/2006">
              <mc:Choice xmlns:v="urn:schemas-microsoft-com:vml" Requires="v">
                <p:oleObj spid="_x0000_s7" name="Equation" r:id="rId12" imgW="1384300" imgH="647700" progId="Equation.DSMT4">
                  <p:embed/>
                </p:oleObj>
              </mc:Choice>
              <mc:Fallback>
                <p:oleObj name="Equation" r:id="rId12" imgW="1384300" imgH="647700" progId="Equation.DSMT4">
                  <p:embed/>
                  <p:pic>
                    <p:nvPicPr>
                      <p:cNvPr id="0" name="Object 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92570" y="3804412"/>
                        <a:ext cx="1686883" cy="79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右箭头 7"/>
          <p:cNvSpPr/>
          <p:nvPr/>
        </p:nvSpPr>
        <p:spPr bwMode="auto">
          <a:xfrm>
            <a:off x="9091930" y="4109720"/>
            <a:ext cx="383540" cy="180975"/>
          </a:xfrm>
          <a:prstGeom prst="rightArrow">
            <a:avLst/>
          </a:prstGeom>
          <a:solidFill>
            <a:schemeClr val="accent1"/>
          </a:solidFill>
          <a:ln w="25400" cap="flat" cmpd="sng" algn="ctr">
            <a:no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aphicFrame>
        <p:nvGraphicFramePr>
          <p:cNvPr id="5" name="Object 37"/>
          <p:cNvGraphicFramePr>
            <a:graphicFrameLocks noChangeAspect="1"/>
          </p:cNvGraphicFramePr>
          <p:nvPr/>
        </p:nvGraphicFramePr>
        <p:xfrm>
          <a:off x="594177" y="5499048"/>
          <a:ext cx="1523077" cy="360000"/>
        </p:xfrm>
        <a:graphic>
          <a:graphicData uri="http://schemas.openxmlformats.org/presentationml/2006/ole">
            <mc:AlternateContent xmlns:mc="http://schemas.openxmlformats.org/markup-compatibility/2006">
              <mc:Choice xmlns:v="urn:schemas-microsoft-com:vml" Requires="v">
                <p:oleObj spid="_x0000_s9" name="Equation" r:id="rId14" imgW="1040765" imgH="241300" progId="Equation.DSMT4">
                  <p:embed/>
                </p:oleObj>
              </mc:Choice>
              <mc:Fallback>
                <p:oleObj name="Equation" r:id="rId14" imgW="1040765" imgH="241300" progId="Equation.DSMT4">
                  <p:embed/>
                  <p:pic>
                    <p:nvPicPr>
                      <p:cNvPr id="0" name="Object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177" y="5499048"/>
                        <a:ext cx="1523077" cy="36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6184900" y="3378200"/>
          <a:ext cx="127000" cy="101600"/>
        </p:xfrm>
        <a:graphic>
          <a:graphicData uri="http://schemas.openxmlformats.org/presentationml/2006/ole">
            <mc:AlternateContent xmlns:mc="http://schemas.openxmlformats.org/markup-compatibility/2006">
              <mc:Choice xmlns:v="urn:schemas-microsoft-com:vml" Requires="v">
                <p:oleObj spid="_x0000_s1025" name="" r:id="rId16" imgW="127000" imgH="101600" progId="Equation.KSEE3">
                  <p:embed/>
                </p:oleObj>
              </mc:Choice>
              <mc:Fallback>
                <p:oleObj name="" r:id="rId16" imgW="127000" imgH="101600" progId="Equation.KSEE3">
                  <p:embed/>
                  <p:pic>
                    <p:nvPicPr>
                      <p:cNvPr id="0" name="图片 1024"/>
                      <p:cNvPicPr/>
                      <p:nvPr/>
                    </p:nvPicPr>
                    <p:blipFill>
                      <a:blip r:embed="rId17"/>
                      <a:stretch>
                        <a:fillRect/>
                      </a:stretch>
                    </p:blipFill>
                    <p:spPr>
                      <a:xfrm>
                        <a:off x="6184900" y="3378200"/>
                        <a:ext cx="127000" cy="101600"/>
                      </a:xfrm>
                      <a:prstGeom prst="rect">
                        <a:avLst/>
                      </a:prstGeom>
                    </p:spPr>
                  </p:pic>
                </p:oleObj>
              </mc:Fallback>
            </mc:AlternateContent>
          </a:graphicData>
        </a:graphic>
      </p:graphicFrame>
      <p:sp>
        <p:nvSpPr>
          <p:cNvPr id="12" name="右箭头 11"/>
          <p:cNvSpPr/>
          <p:nvPr/>
        </p:nvSpPr>
        <p:spPr bwMode="auto">
          <a:xfrm>
            <a:off x="5876290" y="5651500"/>
            <a:ext cx="785495" cy="176530"/>
          </a:xfrm>
          <a:prstGeom prst="rightArrow">
            <a:avLst/>
          </a:prstGeom>
          <a:solidFill>
            <a:schemeClr val="accent1"/>
          </a:solidFill>
          <a:ln w="25400" cap="flat" cmpd="sng" algn="ctr">
            <a:no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文本框 12"/>
          <p:cNvSpPr txBox="1"/>
          <p:nvPr/>
        </p:nvSpPr>
        <p:spPr>
          <a:xfrm>
            <a:off x="569595" y="5134610"/>
            <a:ext cx="1588770" cy="368300"/>
          </a:xfrm>
          <a:prstGeom prst="rect">
            <a:avLst/>
          </a:prstGeom>
          <a:noFill/>
        </p:spPr>
        <p:txBody>
          <a:bodyPr wrap="none" rtlCol="0" anchor="t">
            <a:spAutoFit/>
          </a:bodyPr>
          <a:p>
            <a:pPr indent="0"/>
            <a:r>
              <a:rPr lang="zh-CN" altLang="en-US" b="1" dirty="0">
                <a:latin typeface="等线" panose="02010600030101010101" charset="-122"/>
                <a:ea typeface="等线" panose="02010600030101010101" charset="-122"/>
                <a:cs typeface="等线" panose="02010600030101010101" charset="-122"/>
                <a:sym typeface="+mn-ea"/>
              </a:rPr>
              <a:t>《桩规》5.9.7</a:t>
            </a: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冲切计算</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mn-ea"/>
              </a:rPr>
              <a:t>要点</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629920"/>
            <a:ext cx="650240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solidFill>
                  <a:schemeClr val="tx1"/>
                </a:solidFill>
                <a:latin typeface="Calibri" panose="020F0502020204030204" pitchFamily="34" charset="0"/>
                <a:ea typeface="微软雅黑" panose="020B0503020204020204" charset="-122"/>
                <a:sym typeface="+mn-ea"/>
              </a:rPr>
              <a:t>独立基础冲切</a:t>
            </a:r>
            <a:r>
              <a:rPr lang="en-US" altLang="zh-CN" sz="2400" b="1" dirty="0">
                <a:solidFill>
                  <a:schemeClr val="tx1"/>
                </a:solidFill>
                <a:latin typeface="Calibri" panose="020F0502020204030204" pitchFamily="34" charset="0"/>
                <a:ea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刚性角的判断</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813435" y="4266565"/>
            <a:ext cx="3893820" cy="706755"/>
          </a:xfrm>
          <a:prstGeom prst="rect">
            <a:avLst/>
          </a:prstGeom>
        </p:spPr>
        <p:txBody>
          <a:bodyPr wrap="square">
            <a:spAutoFit/>
          </a:bodyPr>
          <a:p>
            <a:pPr algn="l"/>
            <a:r>
              <a:rPr lang="zh-CN" altLang="en-US" sz="2000" b="1" dirty="0">
                <a:solidFill>
                  <a:schemeClr val="tx1"/>
                </a:solidFill>
              </a:rPr>
              <a:t>尺寸较小的独立基础，</a:t>
            </a:r>
            <a:endParaRPr lang="en-US" altLang="zh-CN" sz="2000" b="1" dirty="0">
              <a:solidFill>
                <a:schemeClr val="tx1"/>
              </a:solidFill>
            </a:endParaRPr>
          </a:p>
          <a:p>
            <a:pPr algn="l"/>
            <a:r>
              <a:rPr lang="en-US" altLang="zh-CN" sz="2000" b="1" dirty="0">
                <a:solidFill>
                  <a:schemeClr val="tx1"/>
                </a:solidFill>
              </a:rPr>
              <a:t>45</a:t>
            </a:r>
            <a:r>
              <a:rPr lang="zh-CN" altLang="en-US" sz="2000" b="1" dirty="0">
                <a:solidFill>
                  <a:schemeClr val="tx1"/>
                </a:solidFill>
              </a:rPr>
              <a:t>度线与侧面相交</a:t>
            </a:r>
            <a:endParaRPr lang="zh-CN" altLang="en-US" sz="2000" b="1" dirty="0">
              <a:solidFill>
                <a:schemeClr val="tx1"/>
              </a:solidFill>
            </a:endParaRPr>
          </a:p>
        </p:txBody>
      </p:sp>
      <p:pic>
        <p:nvPicPr>
          <p:cNvPr id="412677" name="Picture 5"/>
          <p:cNvPicPr>
            <a:picLocks noChangeAspect="1" noChangeArrowheads="1"/>
          </p:cNvPicPr>
          <p:nvPr/>
        </p:nvPicPr>
        <p:blipFill>
          <a:blip r:embed="rId1"/>
          <a:srcRect/>
          <a:stretch>
            <a:fillRect/>
          </a:stretch>
        </p:blipFill>
        <p:spPr bwMode="auto">
          <a:xfrm>
            <a:off x="813435" y="1144905"/>
            <a:ext cx="3750310" cy="2926715"/>
          </a:xfrm>
          <a:prstGeom prst="rect">
            <a:avLst/>
          </a:prstGeom>
          <a:noFill/>
          <a:ln w="9525">
            <a:noFill/>
            <a:miter lim="800000"/>
            <a:headEnd/>
            <a:tailEnd/>
          </a:ln>
          <a:effectLst/>
        </p:spPr>
      </p:pic>
      <p:sp>
        <p:nvSpPr>
          <p:cNvPr id="10" name="矩形 9"/>
          <p:cNvSpPr/>
          <p:nvPr/>
        </p:nvSpPr>
        <p:spPr>
          <a:xfrm>
            <a:off x="6304915" y="4371975"/>
            <a:ext cx="4128135" cy="398780"/>
          </a:xfrm>
          <a:prstGeom prst="rect">
            <a:avLst/>
          </a:prstGeom>
        </p:spPr>
        <p:txBody>
          <a:bodyPr wrap="square">
            <a:spAutoFit/>
          </a:bodyPr>
          <a:p>
            <a:pPr algn="l">
              <a:buClrTx/>
              <a:buSzTx/>
              <a:buFontTx/>
            </a:pPr>
            <a:r>
              <a:rPr lang="zh-CN" altLang="en-US" sz="2000" b="1" dirty="0">
                <a:solidFill>
                  <a:schemeClr val="tx1"/>
                </a:solidFill>
              </a:rPr>
              <a:t>上阶退台尺寸小于下阶高度</a:t>
            </a:r>
            <a:endParaRPr lang="zh-CN" altLang="en-US" sz="2000" b="1" dirty="0">
              <a:solidFill>
                <a:schemeClr val="tx1"/>
              </a:solidFill>
            </a:endParaRPr>
          </a:p>
        </p:txBody>
      </p:sp>
      <p:pic>
        <p:nvPicPr>
          <p:cNvPr id="412680" name="Picture 8"/>
          <p:cNvPicPr>
            <a:picLocks noChangeAspect="1" noChangeArrowheads="1"/>
          </p:cNvPicPr>
          <p:nvPr/>
        </p:nvPicPr>
        <p:blipFill>
          <a:blip r:embed="rId2"/>
          <a:srcRect/>
          <a:stretch>
            <a:fillRect/>
          </a:stretch>
        </p:blipFill>
        <p:spPr bwMode="auto">
          <a:xfrm>
            <a:off x="6182360" y="1144905"/>
            <a:ext cx="5013325" cy="2900045"/>
          </a:xfrm>
          <a:prstGeom prst="rect">
            <a:avLst/>
          </a:prstGeom>
          <a:noFill/>
          <a:ln w="9525">
            <a:noFill/>
            <a:miter lim="800000"/>
            <a:headEnd/>
            <a:tailEnd/>
          </a:ln>
          <a:effectLst/>
        </p:spPr>
      </p:pic>
      <p:sp>
        <p:nvSpPr>
          <p:cNvPr id="6" name="矩形 5"/>
          <p:cNvSpPr/>
          <p:nvPr/>
        </p:nvSpPr>
        <p:spPr>
          <a:xfrm>
            <a:off x="6325235" y="4740910"/>
            <a:ext cx="3339465" cy="398780"/>
          </a:xfrm>
          <a:prstGeom prst="rect">
            <a:avLst/>
          </a:prstGeom>
        </p:spPr>
        <p:txBody>
          <a:bodyPr wrap="square">
            <a:spAutoFit/>
          </a:bodyPr>
          <a:p>
            <a:pPr algn="l">
              <a:buClrTx/>
              <a:buSzTx/>
              <a:buFontTx/>
            </a:pPr>
            <a:r>
              <a:rPr lang="zh-CN" altLang="en-US" sz="2000" b="1" dirty="0">
                <a:solidFill>
                  <a:schemeClr val="tx1"/>
                </a:solidFill>
              </a:rPr>
              <a:t>刚性角不验算冲切</a:t>
            </a:r>
            <a:endParaRPr lang="zh-CN" altLang="en-US" sz="2000" b="1" dirty="0">
              <a:solidFill>
                <a:schemeClr val="tx1"/>
              </a:solidFill>
            </a:endParaRPr>
          </a:p>
        </p:txBody>
      </p:sp>
      <p:sp>
        <p:nvSpPr>
          <p:cNvPr id="7" name="矩形 6"/>
          <p:cNvSpPr/>
          <p:nvPr/>
        </p:nvSpPr>
        <p:spPr>
          <a:xfrm>
            <a:off x="887730" y="5096510"/>
            <a:ext cx="3339465" cy="398780"/>
          </a:xfrm>
          <a:prstGeom prst="rect">
            <a:avLst/>
          </a:prstGeom>
        </p:spPr>
        <p:txBody>
          <a:bodyPr wrap="square">
            <a:spAutoFit/>
          </a:bodyPr>
          <a:p>
            <a:pPr algn="l">
              <a:buClrTx/>
              <a:buSzTx/>
              <a:buFontTx/>
            </a:pPr>
            <a:r>
              <a:rPr lang="en-US" altLang="zh-CN" sz="2000" b="1" dirty="0">
                <a:solidFill>
                  <a:schemeClr val="tx1"/>
                </a:solidFill>
              </a:rPr>
              <a:t>R/S=50</a:t>
            </a:r>
            <a:endParaRPr lang="en-US" altLang="zh-CN" sz="2000" b="1" dirty="0">
              <a:solidFill>
                <a:schemeClr val="tx1"/>
              </a:solidFill>
            </a:endParaRPr>
          </a:p>
        </p:txBody>
      </p:sp>
      <p:pic>
        <p:nvPicPr>
          <p:cNvPr id="5" name="图片 4"/>
          <p:cNvPicPr>
            <a:picLocks noChangeAspect="1"/>
          </p:cNvPicPr>
          <p:nvPr/>
        </p:nvPicPr>
        <p:blipFill>
          <a:blip r:embed="rId3"/>
          <a:srcRect t="21440"/>
          <a:stretch>
            <a:fillRect/>
          </a:stretch>
        </p:blipFill>
        <p:spPr>
          <a:xfrm>
            <a:off x="478790" y="1047750"/>
            <a:ext cx="3387090" cy="2349500"/>
          </a:xfrm>
          <a:prstGeom prst="rect">
            <a:avLst/>
          </a:prstGeom>
          <a:ln>
            <a:solidFill>
              <a:schemeClr val="accent1"/>
            </a:solidFill>
          </a:ln>
        </p:spPr>
      </p:pic>
      <p:pic>
        <p:nvPicPr>
          <p:cNvPr id="8" name="图片 7"/>
          <p:cNvPicPr>
            <a:picLocks noChangeAspect="1"/>
          </p:cNvPicPr>
          <p:nvPr/>
        </p:nvPicPr>
        <p:blipFill>
          <a:blip r:embed="rId4"/>
          <a:stretch>
            <a:fillRect/>
          </a:stretch>
        </p:blipFill>
        <p:spPr>
          <a:xfrm>
            <a:off x="99060" y="3413760"/>
            <a:ext cx="5527675" cy="3044825"/>
          </a:xfrm>
          <a:prstGeom prst="rect">
            <a:avLst/>
          </a:prstGeom>
          <a:ln>
            <a:solidFill>
              <a:schemeClr val="accent1"/>
            </a:solidFill>
          </a:ln>
        </p:spPr>
      </p:pic>
      <p:sp>
        <p:nvSpPr>
          <p:cNvPr id="9" name="文本框 8"/>
          <p:cNvSpPr txBox="1"/>
          <p:nvPr/>
        </p:nvSpPr>
        <p:spPr>
          <a:xfrm>
            <a:off x="162560" y="6217920"/>
            <a:ext cx="2340000" cy="180000"/>
          </a:xfrm>
          <a:prstGeom prst="rect">
            <a:avLst/>
          </a:prstGeom>
          <a:noFill/>
          <a:ln w="22225" cmpd="sng">
            <a:solidFill>
              <a:srgbClr val="FF0000"/>
            </a:solidFill>
            <a:prstDash val="solid"/>
          </a:ln>
        </p:spPr>
        <p:txBody>
          <a:bodyPr wrap="square" rtlCol="0">
            <a:spAutoFit/>
          </a:bodyPr>
          <a:p>
            <a:endParaRPr lang="zh-CN" altLang="en-US"/>
          </a:p>
        </p:txBody>
      </p:sp>
      <p:pic>
        <p:nvPicPr>
          <p:cNvPr id="12" name="图片 11"/>
          <p:cNvPicPr>
            <a:picLocks noChangeAspect="1"/>
          </p:cNvPicPr>
          <p:nvPr/>
        </p:nvPicPr>
        <p:blipFill>
          <a:blip r:embed="rId5"/>
          <a:srcRect t="22634"/>
          <a:stretch>
            <a:fillRect/>
          </a:stretch>
        </p:blipFill>
        <p:spPr>
          <a:xfrm>
            <a:off x="8022590" y="925195"/>
            <a:ext cx="3519170" cy="2427605"/>
          </a:xfrm>
          <a:prstGeom prst="rect">
            <a:avLst/>
          </a:prstGeom>
          <a:ln>
            <a:solidFill>
              <a:schemeClr val="accent1"/>
            </a:solidFill>
          </a:ln>
        </p:spPr>
      </p:pic>
      <p:pic>
        <p:nvPicPr>
          <p:cNvPr id="13" name="图片 12"/>
          <p:cNvPicPr>
            <a:picLocks noChangeAspect="1"/>
          </p:cNvPicPr>
          <p:nvPr/>
        </p:nvPicPr>
        <p:blipFill>
          <a:blip r:embed="rId6"/>
          <a:srcRect l="107" t="244" r="246" b="-244"/>
          <a:stretch>
            <a:fillRect/>
          </a:stretch>
        </p:blipFill>
        <p:spPr>
          <a:xfrm>
            <a:off x="5780405" y="3352800"/>
            <a:ext cx="6200775" cy="3131820"/>
          </a:xfrm>
          <a:prstGeom prst="rect">
            <a:avLst/>
          </a:prstGeom>
          <a:ln>
            <a:solidFill>
              <a:schemeClr val="accent1"/>
            </a:solidFill>
          </a:ln>
        </p:spPr>
      </p:pic>
      <p:sp>
        <p:nvSpPr>
          <p:cNvPr id="14" name="文本框 13"/>
          <p:cNvSpPr txBox="1"/>
          <p:nvPr/>
        </p:nvSpPr>
        <p:spPr>
          <a:xfrm>
            <a:off x="6530975" y="5869305"/>
            <a:ext cx="360000" cy="576000"/>
          </a:xfrm>
          <a:prstGeom prst="rect">
            <a:avLst/>
          </a:prstGeom>
          <a:noFill/>
          <a:ln w="22225" cmpd="sng">
            <a:solidFill>
              <a:srgbClr val="FF0000"/>
            </a:solidFill>
            <a:prstDash val="solid"/>
          </a:ln>
        </p:spPr>
        <p:txBody>
          <a:bodyPr wrap="square" rtlCol="0">
            <a:spAutoFit/>
          </a:bodyPr>
          <a:p>
            <a:endParaRPr lang="zh-CN" altLang="en-US"/>
          </a:p>
        </p:txBody>
      </p:sp>
      <p:sp>
        <p:nvSpPr>
          <p:cNvPr id="18" name="文本框 17"/>
          <p:cNvSpPr txBox="1"/>
          <p:nvPr/>
        </p:nvSpPr>
        <p:spPr>
          <a:xfrm>
            <a:off x="2988310" y="2869565"/>
            <a:ext cx="288000" cy="108000"/>
          </a:xfrm>
          <a:prstGeom prst="rect">
            <a:avLst/>
          </a:prstGeom>
          <a:noFill/>
          <a:ln w="22225" cmpd="sng">
            <a:solidFill>
              <a:srgbClr val="FF0000"/>
            </a:solidFill>
            <a:prstDash val="solid"/>
          </a:ln>
        </p:spPr>
        <p:txBody>
          <a:bodyPr wrap="square" rtlCol="0">
            <a:spAutoFit/>
          </a:bodyPr>
          <a:p>
            <a:endParaRPr lang="zh-CN" altLang="en-US"/>
          </a:p>
        </p:txBody>
      </p:sp>
      <p:sp>
        <p:nvSpPr>
          <p:cNvPr id="19" name="文本框 18"/>
          <p:cNvSpPr txBox="1"/>
          <p:nvPr/>
        </p:nvSpPr>
        <p:spPr>
          <a:xfrm>
            <a:off x="10573385" y="2779395"/>
            <a:ext cx="288000" cy="108000"/>
          </a:xfrm>
          <a:prstGeom prst="rect">
            <a:avLst/>
          </a:prstGeom>
          <a:noFill/>
          <a:ln w="22225" cmpd="sng">
            <a:solidFill>
              <a:srgbClr val="FF0000"/>
            </a:solidFill>
            <a:prstDash val="solid"/>
          </a:ln>
        </p:spPr>
        <p:txBody>
          <a:bodyPr wrap="square" rtlCol="0">
            <a:spAutoFit/>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4" grpId="0" animBg="1"/>
      <p:bldP spid="18" grpId="0" bldLvl="0" animBg="1"/>
      <p:bldP spid="1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82994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冲切计算</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mn-ea"/>
              </a:rPr>
              <a:t>要点</a:t>
            </a:r>
            <a:endParaRPr 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a:p>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629920"/>
            <a:ext cx="650240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Calibri" panose="020F0502020204030204" pitchFamily="34" charset="0"/>
                <a:ea typeface="微软雅黑" panose="020B0503020204020204" charset="-122"/>
                <a:sym typeface="+mn-ea"/>
              </a:rPr>
              <a:t>独立基础冲切</a:t>
            </a:r>
            <a:r>
              <a:rPr lang="en-US" altLang="zh-CN" sz="2400" b="1" dirty="0">
                <a:latin typeface="Calibri" panose="020F0502020204030204" pitchFamily="34" charset="0"/>
                <a:ea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Calibri" panose="020F0502020204030204" pitchFamily="34" charset="0"/>
              </a:rPr>
              <a:t>多柱墙独立基础</a:t>
            </a:r>
            <a:endParaRPr lang="zh-CN" altLang="en-US" sz="2400" b="1" dirty="0">
              <a:latin typeface="微软雅黑" panose="020B0503020204020204" charset="-122"/>
              <a:ea typeface="微软雅黑" panose="020B0503020204020204" charset="-122"/>
              <a:cs typeface="微软雅黑" panose="020B0503020204020204" charset="-122"/>
            </a:endParaRPr>
          </a:p>
        </p:txBody>
      </p:sp>
      <p:pic>
        <p:nvPicPr>
          <p:cNvPr id="406529" name="Picture 1"/>
          <p:cNvPicPr>
            <a:picLocks noChangeAspect="1" noChangeArrowheads="1"/>
          </p:cNvPicPr>
          <p:nvPr/>
        </p:nvPicPr>
        <p:blipFill>
          <a:blip r:embed="rId1"/>
          <a:srcRect/>
          <a:stretch>
            <a:fillRect/>
          </a:stretch>
        </p:blipFill>
        <p:spPr bwMode="auto">
          <a:xfrm>
            <a:off x="548230" y="1112192"/>
            <a:ext cx="2680896" cy="2428892"/>
          </a:xfrm>
          <a:prstGeom prst="rect">
            <a:avLst/>
          </a:prstGeom>
          <a:noFill/>
          <a:ln w="9525">
            <a:noFill/>
            <a:miter lim="800000"/>
            <a:headEnd/>
            <a:tailEnd/>
          </a:ln>
          <a:effectLst/>
        </p:spPr>
      </p:pic>
      <p:pic>
        <p:nvPicPr>
          <p:cNvPr id="406530" name="Picture 2"/>
          <p:cNvPicPr>
            <a:picLocks noChangeAspect="1" noChangeArrowheads="1"/>
          </p:cNvPicPr>
          <p:nvPr/>
        </p:nvPicPr>
        <p:blipFill>
          <a:blip r:embed="rId2"/>
          <a:srcRect/>
          <a:stretch>
            <a:fillRect/>
          </a:stretch>
        </p:blipFill>
        <p:spPr bwMode="auto">
          <a:xfrm>
            <a:off x="548229" y="2666307"/>
            <a:ext cx="1285884" cy="883769"/>
          </a:xfrm>
          <a:prstGeom prst="rect">
            <a:avLst/>
          </a:prstGeom>
          <a:noFill/>
          <a:ln w="9525">
            <a:noFill/>
            <a:miter lim="800000"/>
            <a:headEnd/>
            <a:tailEnd/>
          </a:ln>
          <a:effectLst/>
        </p:spPr>
      </p:pic>
      <p:pic>
        <p:nvPicPr>
          <p:cNvPr id="406531" name="Picture 3"/>
          <p:cNvPicPr>
            <a:picLocks noChangeAspect="1" noChangeArrowheads="1"/>
          </p:cNvPicPr>
          <p:nvPr/>
        </p:nvPicPr>
        <p:blipFill>
          <a:blip r:embed="rId3"/>
          <a:srcRect/>
          <a:stretch>
            <a:fillRect/>
          </a:stretch>
        </p:blipFill>
        <p:spPr bwMode="auto">
          <a:xfrm>
            <a:off x="3372002" y="1112192"/>
            <a:ext cx="2297357" cy="2430000"/>
          </a:xfrm>
          <a:prstGeom prst="rect">
            <a:avLst/>
          </a:prstGeom>
          <a:noFill/>
          <a:ln w="9525">
            <a:noFill/>
            <a:miter lim="800000"/>
            <a:headEnd/>
            <a:tailEnd/>
          </a:ln>
          <a:effectLst/>
        </p:spPr>
      </p:pic>
      <p:pic>
        <p:nvPicPr>
          <p:cNvPr id="406532" name="Picture 4"/>
          <p:cNvPicPr>
            <a:picLocks noChangeAspect="1" noChangeArrowheads="1"/>
          </p:cNvPicPr>
          <p:nvPr/>
        </p:nvPicPr>
        <p:blipFill>
          <a:blip r:embed="rId4"/>
          <a:srcRect/>
          <a:stretch>
            <a:fillRect/>
          </a:stretch>
        </p:blipFill>
        <p:spPr bwMode="auto">
          <a:xfrm>
            <a:off x="3372002" y="2324925"/>
            <a:ext cx="928694" cy="1216148"/>
          </a:xfrm>
          <a:prstGeom prst="rect">
            <a:avLst/>
          </a:prstGeom>
          <a:noFill/>
          <a:ln w="9525">
            <a:noFill/>
            <a:miter lim="800000"/>
            <a:headEnd/>
            <a:tailEnd/>
          </a:ln>
          <a:effectLst/>
        </p:spPr>
      </p:pic>
      <p:pic>
        <p:nvPicPr>
          <p:cNvPr id="406533" name="Picture 5"/>
          <p:cNvPicPr>
            <a:picLocks noChangeAspect="1" noChangeArrowheads="1"/>
          </p:cNvPicPr>
          <p:nvPr/>
        </p:nvPicPr>
        <p:blipFill>
          <a:blip r:embed="rId5"/>
          <a:srcRect/>
          <a:stretch>
            <a:fillRect/>
          </a:stretch>
        </p:blipFill>
        <p:spPr bwMode="auto">
          <a:xfrm>
            <a:off x="5850756" y="1112192"/>
            <a:ext cx="2236154" cy="2430000"/>
          </a:xfrm>
          <a:prstGeom prst="rect">
            <a:avLst/>
          </a:prstGeom>
          <a:noFill/>
          <a:ln w="9525">
            <a:noFill/>
            <a:miter lim="800000"/>
            <a:headEnd/>
            <a:tailEnd/>
          </a:ln>
          <a:effectLst/>
        </p:spPr>
      </p:pic>
      <p:pic>
        <p:nvPicPr>
          <p:cNvPr id="406534" name="Picture 6"/>
          <p:cNvPicPr>
            <a:picLocks noChangeAspect="1" noChangeArrowheads="1"/>
          </p:cNvPicPr>
          <p:nvPr/>
        </p:nvPicPr>
        <p:blipFill>
          <a:blip r:embed="rId6"/>
          <a:srcRect/>
          <a:stretch>
            <a:fillRect/>
          </a:stretch>
        </p:blipFill>
        <p:spPr bwMode="auto">
          <a:xfrm>
            <a:off x="5850757" y="2363828"/>
            <a:ext cx="928693" cy="1191530"/>
          </a:xfrm>
          <a:prstGeom prst="rect">
            <a:avLst/>
          </a:prstGeom>
          <a:noFill/>
          <a:ln w="9525">
            <a:noFill/>
            <a:miter lim="800000"/>
            <a:headEnd/>
            <a:tailEnd/>
          </a:ln>
          <a:effectLst/>
        </p:spPr>
      </p:pic>
      <p:sp>
        <p:nvSpPr>
          <p:cNvPr id="5" name="矩形 4"/>
          <p:cNvSpPr/>
          <p:nvPr/>
        </p:nvSpPr>
        <p:spPr>
          <a:xfrm>
            <a:off x="6301595" y="3555553"/>
            <a:ext cx="1428760" cy="400110"/>
          </a:xfrm>
          <a:prstGeom prst="rect">
            <a:avLst/>
          </a:prstGeom>
          <a:noFill/>
        </p:spPr>
        <p:txBody>
          <a:bodyPr wrap="square">
            <a:spAutoFit/>
          </a:bodyPr>
          <a:p>
            <a:pPr lvl="0" algn="ctr" eaLnBrk="1" hangingPunct="1"/>
            <a:r>
              <a:rPr lang="en-US" altLang="zh-CN" sz="2000" b="1" dirty="0">
                <a:latin typeface="Times New Roman" panose="02020603050405020304" pitchFamily="18" charset="0"/>
                <a:cs typeface="Times New Roman" panose="02020603050405020304" pitchFamily="18" charset="0"/>
              </a:rPr>
              <a:t>L</a:t>
            </a:r>
            <a:r>
              <a:rPr lang="zh-CN" altLang="en-US" sz="2000" b="1" dirty="0">
                <a:latin typeface="Times New Roman" panose="02020603050405020304" pitchFamily="18" charset="0"/>
                <a:cs typeface="Times New Roman" panose="02020603050405020304" pitchFamily="18" charset="0"/>
              </a:rPr>
              <a:t>形组合墙</a:t>
            </a:r>
            <a:endParaRPr lang="zh-CN" altLang="en-US" sz="2000" b="1" dirty="0">
              <a:latin typeface="Times New Roman" panose="02020603050405020304" pitchFamily="18" charset="0"/>
              <a:cs typeface="Times New Roman" panose="02020603050405020304" pitchFamily="18" charset="0"/>
            </a:endParaRPr>
          </a:p>
        </p:txBody>
      </p:sp>
      <p:sp>
        <p:nvSpPr>
          <p:cNvPr id="12" name="矩形 11"/>
          <p:cNvSpPr/>
          <p:nvPr/>
        </p:nvSpPr>
        <p:spPr>
          <a:xfrm>
            <a:off x="3372637" y="3555553"/>
            <a:ext cx="2347249" cy="400110"/>
          </a:xfrm>
          <a:prstGeom prst="rect">
            <a:avLst/>
          </a:prstGeom>
          <a:noFill/>
        </p:spPr>
        <p:txBody>
          <a:bodyPr wrap="square">
            <a:spAutoFit/>
          </a:bodyPr>
          <a:p>
            <a:pPr lvl="0" algn="ctr" eaLnBrk="1" hangingPunct="1"/>
            <a:r>
              <a:rPr lang="zh-CN" altLang="en-US" sz="2000" b="1" dirty="0">
                <a:latin typeface="Arial" panose="020B0604020202020204" pitchFamily="34" charset="0"/>
                <a:cs typeface="Times New Roman" panose="02020603050405020304" pitchFamily="18" charset="0"/>
              </a:rPr>
              <a:t>带边框柱的组合墙</a:t>
            </a:r>
            <a:endParaRPr lang="en-US" altLang="zh-CN" sz="2000" b="1" dirty="0">
              <a:latin typeface="Arial" panose="020B0604020202020204" pitchFamily="34" charset="0"/>
              <a:cs typeface="Times New Roman" panose="02020603050405020304" pitchFamily="18" charset="0"/>
            </a:endParaRPr>
          </a:p>
        </p:txBody>
      </p:sp>
      <p:sp>
        <p:nvSpPr>
          <p:cNvPr id="13" name="矩形 12"/>
          <p:cNvSpPr/>
          <p:nvPr/>
        </p:nvSpPr>
        <p:spPr>
          <a:xfrm>
            <a:off x="1158059" y="3555553"/>
            <a:ext cx="1428760" cy="400110"/>
          </a:xfrm>
          <a:prstGeom prst="rect">
            <a:avLst/>
          </a:prstGeom>
          <a:noFill/>
        </p:spPr>
        <p:txBody>
          <a:bodyPr wrap="square">
            <a:spAutoFit/>
          </a:bodyPr>
          <a:p>
            <a:pPr lvl="0" algn="ctr" eaLnBrk="1" hangingPunct="1"/>
            <a:r>
              <a:rPr lang="zh-CN" altLang="en-US" sz="2000" b="1" dirty="0">
                <a:latin typeface="Arial" panose="020B0604020202020204" pitchFamily="34" charset="0"/>
                <a:cs typeface="Times New Roman" panose="02020603050405020304" pitchFamily="18" charset="0"/>
              </a:rPr>
              <a:t>双柱</a:t>
            </a:r>
            <a:endParaRPr lang="en-US" altLang="zh-CN" sz="2000" b="1" dirty="0">
              <a:latin typeface="Times New Roman" panose="02020603050405020304" pitchFamily="18" charset="0"/>
              <a:cs typeface="Times New Roman" panose="02020603050405020304" pitchFamily="18" charset="0"/>
            </a:endParaRPr>
          </a:p>
        </p:txBody>
      </p:sp>
      <p:pic>
        <p:nvPicPr>
          <p:cNvPr id="8" name="Picture 8"/>
          <p:cNvPicPr>
            <a:picLocks noChangeAspect="1" noChangeArrowheads="1"/>
          </p:cNvPicPr>
          <p:nvPr/>
        </p:nvPicPr>
        <p:blipFill>
          <a:blip r:embed="rId7"/>
          <a:srcRect r="7143"/>
          <a:stretch>
            <a:fillRect/>
          </a:stretch>
        </p:blipFill>
        <p:spPr bwMode="auto">
          <a:xfrm>
            <a:off x="9736455" y="788670"/>
            <a:ext cx="1769110" cy="5306695"/>
          </a:xfrm>
          <a:prstGeom prst="rect">
            <a:avLst/>
          </a:prstGeom>
          <a:noFill/>
          <a:ln w="9525">
            <a:noFill/>
            <a:miter lim="800000"/>
            <a:headEnd/>
            <a:tailEnd/>
          </a:ln>
          <a:effectLst/>
        </p:spPr>
      </p:pic>
      <p:sp>
        <p:nvSpPr>
          <p:cNvPr id="9" name="矩形 8"/>
          <p:cNvSpPr/>
          <p:nvPr/>
        </p:nvSpPr>
        <p:spPr bwMode="auto">
          <a:xfrm>
            <a:off x="3580765" y="3938905"/>
            <a:ext cx="2786380" cy="2724785"/>
          </a:xfrm>
          <a:prstGeom prst="rect">
            <a:avLst/>
          </a:prstGeom>
          <a:noFill/>
          <a:ln w="25400" cap="flat" cmpd="sng" algn="ctr">
            <a:solidFill>
              <a:srgbClr val="0070C0"/>
            </a:solid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p:txBody>
      </p:sp>
      <p:sp>
        <p:nvSpPr>
          <p:cNvPr id="14" name="矩形 13"/>
          <p:cNvSpPr/>
          <p:nvPr/>
        </p:nvSpPr>
        <p:spPr bwMode="auto">
          <a:xfrm>
            <a:off x="715645" y="3938905"/>
            <a:ext cx="2786380" cy="2724785"/>
          </a:xfrm>
          <a:prstGeom prst="rect">
            <a:avLst/>
          </a:prstGeom>
          <a:noFill/>
          <a:ln w="2540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p:txBody>
      </p:sp>
      <p:pic>
        <p:nvPicPr>
          <p:cNvPr id="15" name="Picture 10"/>
          <p:cNvPicPr>
            <a:picLocks noChangeAspect="1" noChangeArrowheads="1"/>
          </p:cNvPicPr>
          <p:nvPr/>
        </p:nvPicPr>
        <p:blipFill>
          <a:blip r:embed="rId8"/>
          <a:srcRect/>
          <a:stretch>
            <a:fillRect/>
          </a:stretch>
        </p:blipFill>
        <p:spPr bwMode="auto">
          <a:xfrm>
            <a:off x="4366748" y="5949260"/>
            <a:ext cx="1209675" cy="504825"/>
          </a:xfrm>
          <a:prstGeom prst="rect">
            <a:avLst/>
          </a:prstGeom>
          <a:noFill/>
          <a:ln w="9525">
            <a:noFill/>
            <a:miter lim="800000"/>
            <a:headEnd/>
            <a:tailEnd/>
          </a:ln>
          <a:effectLst/>
        </p:spPr>
      </p:pic>
      <p:pic>
        <p:nvPicPr>
          <p:cNvPr id="16" name="Picture 11"/>
          <p:cNvPicPr>
            <a:picLocks noChangeAspect="1" noChangeArrowheads="1"/>
          </p:cNvPicPr>
          <p:nvPr/>
        </p:nvPicPr>
        <p:blipFill>
          <a:blip r:embed="rId9"/>
          <a:srcRect/>
          <a:stretch>
            <a:fillRect/>
          </a:stretch>
        </p:blipFill>
        <p:spPr bwMode="auto">
          <a:xfrm>
            <a:off x="1294914" y="5949260"/>
            <a:ext cx="1628775" cy="571500"/>
          </a:xfrm>
          <a:prstGeom prst="rect">
            <a:avLst/>
          </a:prstGeom>
          <a:noFill/>
          <a:ln w="9525">
            <a:noFill/>
            <a:miter lim="800000"/>
            <a:headEnd/>
            <a:tailEnd/>
          </a:ln>
          <a:effectLst/>
        </p:spPr>
      </p:pic>
      <p:pic>
        <p:nvPicPr>
          <p:cNvPr id="411650" name="Picture 2"/>
          <p:cNvPicPr>
            <a:picLocks noChangeAspect="1" noChangeArrowheads="1"/>
          </p:cNvPicPr>
          <p:nvPr/>
        </p:nvPicPr>
        <p:blipFill>
          <a:blip r:embed="rId10"/>
          <a:srcRect/>
          <a:stretch>
            <a:fillRect/>
          </a:stretch>
        </p:blipFill>
        <p:spPr bwMode="auto">
          <a:xfrm>
            <a:off x="794848" y="4020434"/>
            <a:ext cx="2581275" cy="1819275"/>
          </a:xfrm>
          <a:prstGeom prst="rect">
            <a:avLst/>
          </a:prstGeom>
          <a:noFill/>
          <a:ln w="9525">
            <a:noFill/>
            <a:miter lim="800000"/>
            <a:headEnd/>
            <a:tailEnd/>
          </a:ln>
          <a:effectLst/>
        </p:spPr>
      </p:pic>
      <p:pic>
        <p:nvPicPr>
          <p:cNvPr id="411651" name="Picture 3"/>
          <p:cNvPicPr>
            <a:picLocks noChangeAspect="1" noChangeArrowheads="1"/>
          </p:cNvPicPr>
          <p:nvPr/>
        </p:nvPicPr>
        <p:blipFill>
          <a:blip r:embed="rId11"/>
          <a:srcRect/>
          <a:stretch>
            <a:fillRect/>
          </a:stretch>
        </p:blipFill>
        <p:spPr bwMode="auto">
          <a:xfrm>
            <a:off x="3716186" y="4020434"/>
            <a:ext cx="2528156" cy="1818000"/>
          </a:xfrm>
          <a:prstGeom prst="rect">
            <a:avLst/>
          </a:prstGeom>
          <a:noFill/>
          <a:ln w="9525">
            <a:noFill/>
            <a:miter lim="800000"/>
            <a:headEnd/>
            <a:tailEnd/>
          </a:ln>
          <a:effectLst/>
        </p:spPr>
      </p:pic>
      <p:sp>
        <p:nvSpPr>
          <p:cNvPr id="17" name="矩形 16"/>
          <p:cNvSpPr/>
          <p:nvPr/>
        </p:nvSpPr>
        <p:spPr bwMode="auto">
          <a:xfrm>
            <a:off x="4246732" y="4566220"/>
            <a:ext cx="1476000" cy="702000"/>
          </a:xfrm>
          <a:prstGeom prst="rect">
            <a:avLst/>
          </a:prstGeom>
          <a:noFill/>
          <a:ln w="28575" cap="flat" cmpd="sng" algn="ctr">
            <a:solidFill>
              <a:srgbClr val="FF00FF"/>
            </a:solid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18" name="直接连接符 17"/>
          <p:cNvCxnSpPr/>
          <p:nvPr/>
        </p:nvCxnSpPr>
        <p:spPr bwMode="auto">
          <a:xfrm flipV="1">
            <a:off x="4242435" y="4563420"/>
            <a:ext cx="1481635" cy="706708"/>
          </a:xfrm>
          <a:prstGeom prst="line">
            <a:avLst/>
          </a:prstGeom>
          <a:solidFill>
            <a:schemeClr val="accent1"/>
          </a:solidFill>
          <a:ln w="25400" cap="flat" cmpd="sng" algn="ctr">
            <a:solidFill>
              <a:srgbClr val="FF00FF"/>
            </a:solidFill>
            <a:prstDash val="solid"/>
            <a:round/>
            <a:headEnd type="none" w="med" len="med"/>
            <a:tailEnd type="none" w="med" len="med"/>
          </a:ln>
        </p:spPr>
      </p:cxnSp>
      <p:cxnSp>
        <p:nvCxnSpPr>
          <p:cNvPr id="19" name="直接连接符 18"/>
          <p:cNvCxnSpPr/>
          <p:nvPr/>
        </p:nvCxnSpPr>
        <p:spPr bwMode="auto">
          <a:xfrm rot="10800000">
            <a:off x="4242436" y="4561468"/>
            <a:ext cx="1477815" cy="708650"/>
          </a:xfrm>
          <a:prstGeom prst="line">
            <a:avLst/>
          </a:prstGeom>
          <a:solidFill>
            <a:schemeClr val="accent1"/>
          </a:solidFill>
          <a:ln w="25400" cap="flat" cmpd="sng" algn="ctr">
            <a:solidFill>
              <a:srgbClr val="FF00FF"/>
            </a:solidFill>
            <a:prstDash val="solid"/>
            <a:round/>
            <a:headEnd type="none" w="med" len="med"/>
            <a:tailEnd type="none" w="med" len="med"/>
          </a:ln>
        </p:spPr>
      </p:cxnSp>
      <p:sp>
        <p:nvSpPr>
          <p:cNvPr id="20" name="矩形 19"/>
          <p:cNvSpPr/>
          <p:nvPr/>
        </p:nvSpPr>
        <p:spPr>
          <a:xfrm>
            <a:off x="6767045" y="4067126"/>
            <a:ext cx="2143140" cy="400110"/>
          </a:xfrm>
          <a:prstGeom prst="rect">
            <a:avLst/>
          </a:prstGeom>
          <a:noFill/>
        </p:spPr>
        <p:txBody>
          <a:bodyPr wrap="square">
            <a:spAutoFit/>
          </a:bodyPr>
          <a:p>
            <a:pPr algn="ctr"/>
            <a:r>
              <a:rPr lang="zh-CN" altLang="en-US" sz="2000" b="1" dirty="0"/>
              <a:t>先等效、后验算</a:t>
            </a:r>
            <a:endParaRPr lang="zh-CN" altLang="en-US" sz="2000" b="1" dirty="0"/>
          </a:p>
        </p:txBody>
      </p:sp>
      <p:sp>
        <p:nvSpPr>
          <p:cNvPr id="6" name="右箭头 5"/>
          <p:cNvSpPr/>
          <p:nvPr/>
        </p:nvSpPr>
        <p:spPr>
          <a:xfrm>
            <a:off x="6445885" y="4150360"/>
            <a:ext cx="442595" cy="196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6525260" y="4467225"/>
            <a:ext cx="3230880" cy="583565"/>
          </a:xfrm>
          <a:prstGeom prst="rect">
            <a:avLst/>
          </a:prstGeom>
          <a:noFill/>
        </p:spPr>
        <p:txBody>
          <a:bodyPr wrap="square">
            <a:spAutoFit/>
          </a:bodyPr>
          <a:p>
            <a:pPr marL="285750" indent="-285750" algn="l">
              <a:buFont typeface="Arial" panose="020B0604020202020204" pitchFamily="34" charset="0"/>
              <a:buChar char="•"/>
            </a:pPr>
            <a:r>
              <a:rPr lang="zh-CN" altLang="en-US" sz="1600" b="1" dirty="0"/>
              <a:t>在筏板内，</a:t>
            </a:r>
            <a:endParaRPr lang="zh-CN" altLang="en-US" sz="1600" b="1" dirty="0"/>
          </a:p>
          <a:p>
            <a:pPr algn="l"/>
            <a:r>
              <a:rPr lang="zh-CN" altLang="en-US" sz="1600" b="1" dirty="0"/>
              <a:t>柱墙冲切为主，独基冲切辅助</a:t>
            </a:r>
            <a:endParaRPr lang="zh-CN" altLang="en-US" sz="1600" b="1" dirty="0"/>
          </a:p>
        </p:txBody>
      </p:sp>
      <p:sp>
        <p:nvSpPr>
          <p:cNvPr id="7" name="矩形 6"/>
          <p:cNvSpPr/>
          <p:nvPr/>
        </p:nvSpPr>
        <p:spPr>
          <a:xfrm>
            <a:off x="6571615" y="5171440"/>
            <a:ext cx="3230880" cy="829945"/>
          </a:xfrm>
          <a:prstGeom prst="rect">
            <a:avLst/>
          </a:prstGeom>
          <a:noFill/>
        </p:spPr>
        <p:txBody>
          <a:bodyPr wrap="square">
            <a:spAutoFit/>
          </a:bodyPr>
          <a:p>
            <a:pPr marL="285750" indent="-285750" algn="l">
              <a:buFont typeface="Arial" panose="020B0604020202020204" pitchFamily="34" charset="0"/>
              <a:buChar char="•"/>
            </a:pPr>
            <a:r>
              <a:rPr lang="zh-CN" altLang="en-US" sz="1600" b="1" dirty="0"/>
              <a:t>不在筏板内，</a:t>
            </a:r>
            <a:endParaRPr lang="zh-CN" altLang="en-US" sz="1600" b="1" dirty="0"/>
          </a:p>
          <a:p>
            <a:pPr algn="l"/>
            <a:r>
              <a:rPr lang="zh-CN" altLang="en-US" sz="1600" b="1" dirty="0"/>
              <a:t>柱间距小，独基冲切</a:t>
            </a:r>
            <a:endParaRPr lang="zh-CN" altLang="en-US" sz="1600" b="1" dirty="0"/>
          </a:p>
          <a:p>
            <a:pPr algn="l"/>
            <a:r>
              <a:rPr lang="zh-CN" altLang="en-US" sz="1600" b="1" dirty="0">
                <a:sym typeface="+mn-ea"/>
              </a:rPr>
              <a:t>柱间距大，个人判断</a:t>
            </a:r>
            <a:endParaRPr lang="zh-CN" alt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11650"/>
                                        </p:tgtEl>
                                        <p:attrNameLst>
                                          <p:attrName>style.visibility</p:attrName>
                                        </p:attrNameLst>
                                      </p:cBhvr>
                                      <p:to>
                                        <p:strVal val="visible"/>
                                      </p:to>
                                    </p:set>
                                    <p:anim calcmode="lin" valueType="num">
                                      <p:cBhvr additive="base">
                                        <p:cTn id="29" dur="500" fill="hold"/>
                                        <p:tgtEl>
                                          <p:spTgt spid="411650"/>
                                        </p:tgtEl>
                                        <p:attrNameLst>
                                          <p:attrName>ppt_x</p:attrName>
                                        </p:attrNameLst>
                                      </p:cBhvr>
                                      <p:tavLst>
                                        <p:tav tm="0">
                                          <p:val>
                                            <p:strVal val="#ppt_x"/>
                                          </p:val>
                                        </p:tav>
                                        <p:tav tm="100000">
                                          <p:val>
                                            <p:strVal val="#ppt_x"/>
                                          </p:val>
                                        </p:tav>
                                      </p:tavLst>
                                    </p:anim>
                                    <p:anim calcmode="lin" valueType="num">
                                      <p:cBhvr additive="base">
                                        <p:cTn id="30" dur="500" fill="hold"/>
                                        <p:tgtEl>
                                          <p:spTgt spid="41165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11651"/>
                                        </p:tgtEl>
                                        <p:attrNameLst>
                                          <p:attrName>style.visibility</p:attrName>
                                        </p:attrNameLst>
                                      </p:cBhvr>
                                      <p:to>
                                        <p:strVal val="visible"/>
                                      </p:to>
                                    </p:set>
                                    <p:anim calcmode="lin" valueType="num">
                                      <p:cBhvr additive="base">
                                        <p:cTn id="33" dur="500" fill="hold"/>
                                        <p:tgtEl>
                                          <p:spTgt spid="411651"/>
                                        </p:tgtEl>
                                        <p:attrNameLst>
                                          <p:attrName>ppt_x</p:attrName>
                                        </p:attrNameLst>
                                      </p:cBhvr>
                                      <p:tavLst>
                                        <p:tav tm="0">
                                          <p:val>
                                            <p:strVal val="#ppt_x"/>
                                          </p:val>
                                        </p:tav>
                                        <p:tav tm="100000">
                                          <p:val>
                                            <p:strVal val="#ppt_x"/>
                                          </p:val>
                                        </p:tav>
                                      </p:tavLst>
                                    </p:anim>
                                    <p:anim calcmode="lin" valueType="num">
                                      <p:cBhvr additive="base">
                                        <p:cTn id="34" dur="500" fill="hold"/>
                                        <p:tgtEl>
                                          <p:spTgt spid="4116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4" grpId="0" bldLvl="0" animBg="1"/>
      <p:bldP spid="17" grpId="0" bldLvl="0" animBg="1"/>
      <p:bldP spid="20" grpId="0"/>
      <p:bldP spid="6" grpId="0" bldLvl="0" animBg="1"/>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7" name="Picture 1"/>
          <p:cNvPicPr>
            <a:picLocks noChangeAspect="1" noChangeArrowheads="1"/>
          </p:cNvPicPr>
          <p:nvPr/>
        </p:nvPicPr>
        <p:blipFill>
          <a:blip r:embed="rId1"/>
          <a:srcRect t="1618"/>
          <a:stretch>
            <a:fillRect/>
          </a:stretch>
        </p:blipFill>
        <p:spPr bwMode="auto">
          <a:xfrm>
            <a:off x="1112520" y="1797685"/>
            <a:ext cx="9396095" cy="5003165"/>
          </a:xfrm>
          <a:prstGeom prst="rect">
            <a:avLst/>
          </a:prstGeom>
          <a:noFill/>
          <a:ln w="9525">
            <a:noFill/>
            <a:miter lim="800000"/>
            <a:headEnd/>
            <a:tailEnd/>
          </a:ln>
          <a:effectLst/>
        </p:spPr>
      </p:pic>
      <p:pic>
        <p:nvPicPr>
          <p:cNvPr id="388098" name="Picture 2"/>
          <p:cNvPicPr>
            <a:picLocks noChangeAspect="1" noChangeArrowheads="1"/>
          </p:cNvPicPr>
          <p:nvPr/>
        </p:nvPicPr>
        <p:blipFill>
          <a:blip r:embed="rId2"/>
          <a:srcRect/>
          <a:stretch>
            <a:fillRect/>
          </a:stretch>
        </p:blipFill>
        <p:spPr bwMode="auto">
          <a:xfrm>
            <a:off x="1561646" y="2686678"/>
            <a:ext cx="1714512" cy="1743449"/>
          </a:xfrm>
          <a:prstGeom prst="rect">
            <a:avLst/>
          </a:prstGeom>
          <a:noFill/>
          <a:ln w="9525">
            <a:noFill/>
            <a:miter lim="800000"/>
            <a:headEnd/>
            <a:tailEnd/>
          </a:ln>
          <a:effectLst/>
        </p:spPr>
      </p:pic>
      <p:pic>
        <p:nvPicPr>
          <p:cNvPr id="388099" name="Picture 3"/>
          <p:cNvPicPr>
            <a:picLocks noChangeAspect="1" noChangeArrowheads="1"/>
          </p:cNvPicPr>
          <p:nvPr/>
        </p:nvPicPr>
        <p:blipFill>
          <a:blip r:embed="rId3"/>
          <a:srcRect/>
          <a:stretch>
            <a:fillRect/>
          </a:stretch>
        </p:blipFill>
        <p:spPr bwMode="auto">
          <a:xfrm>
            <a:off x="3190709" y="3825928"/>
            <a:ext cx="2360671" cy="1742400"/>
          </a:xfrm>
          <a:prstGeom prst="rect">
            <a:avLst/>
          </a:prstGeom>
          <a:noFill/>
          <a:ln w="9525">
            <a:noFill/>
            <a:miter lim="800000"/>
            <a:headEnd/>
            <a:tailEnd/>
          </a:ln>
          <a:effectLst/>
        </p:spPr>
      </p:pic>
      <p:pic>
        <p:nvPicPr>
          <p:cNvPr id="388100" name="Picture 4"/>
          <p:cNvPicPr>
            <a:picLocks noChangeAspect="1" noChangeArrowheads="1"/>
          </p:cNvPicPr>
          <p:nvPr/>
        </p:nvPicPr>
        <p:blipFill>
          <a:blip r:embed="rId4"/>
          <a:srcRect/>
          <a:stretch>
            <a:fillRect/>
          </a:stretch>
        </p:blipFill>
        <p:spPr bwMode="auto">
          <a:xfrm>
            <a:off x="6453129" y="4516179"/>
            <a:ext cx="2374872" cy="1742400"/>
          </a:xfrm>
          <a:prstGeom prst="rect">
            <a:avLst/>
          </a:prstGeom>
          <a:noFill/>
          <a:ln w="9525">
            <a:noFill/>
            <a:miter lim="800000"/>
            <a:headEnd/>
            <a:tailEnd/>
          </a:ln>
          <a:effectLst/>
        </p:spPr>
      </p:pic>
      <p:pic>
        <p:nvPicPr>
          <p:cNvPr id="388101" name="Picture 5"/>
          <p:cNvPicPr>
            <a:picLocks noChangeAspect="1" noChangeArrowheads="1"/>
          </p:cNvPicPr>
          <p:nvPr/>
        </p:nvPicPr>
        <p:blipFill>
          <a:blip r:embed="rId5"/>
          <a:srcRect/>
          <a:stretch>
            <a:fillRect/>
          </a:stretch>
        </p:blipFill>
        <p:spPr bwMode="auto">
          <a:xfrm>
            <a:off x="5757776" y="2591427"/>
            <a:ext cx="3536940" cy="868405"/>
          </a:xfrm>
          <a:prstGeom prst="rect">
            <a:avLst/>
          </a:prstGeom>
          <a:noFill/>
          <a:ln w="9525">
            <a:noFill/>
            <a:miter lim="800000"/>
            <a:headEnd/>
            <a:tailEnd/>
          </a:ln>
          <a:effectLst/>
        </p:spPr>
      </p:pic>
      <p:pic>
        <p:nvPicPr>
          <p:cNvPr id="388103" name="Picture 7"/>
          <p:cNvPicPr>
            <a:picLocks noChangeAspect="1" noChangeArrowheads="1"/>
          </p:cNvPicPr>
          <p:nvPr/>
        </p:nvPicPr>
        <p:blipFill>
          <a:blip r:embed="rId6"/>
          <a:srcRect/>
          <a:stretch>
            <a:fillRect/>
          </a:stretch>
        </p:blipFill>
        <p:spPr bwMode="auto">
          <a:xfrm>
            <a:off x="7599271" y="3543934"/>
            <a:ext cx="1695445" cy="829492"/>
          </a:xfrm>
          <a:prstGeom prst="rect">
            <a:avLst/>
          </a:prstGeom>
          <a:noFill/>
          <a:ln w="9525">
            <a:noFill/>
            <a:miter lim="800000"/>
            <a:headEnd/>
            <a:tailEnd/>
          </a:ln>
          <a:effectLst/>
        </p:spPr>
      </p:pic>
      <p:sp>
        <p:nvSpPr>
          <p:cNvPr id="11" name="圆角矩形 10"/>
          <p:cNvSpPr/>
          <p:nvPr/>
        </p:nvSpPr>
        <p:spPr bwMode="auto">
          <a:xfrm>
            <a:off x="5621020" y="2503805"/>
            <a:ext cx="3907155" cy="1927225"/>
          </a:xfrm>
          <a:prstGeom prst="roundRect">
            <a:avLst/>
          </a:prstGeom>
          <a:noFill/>
          <a:ln w="25400" cap="flat" cmpd="sng" algn="ctr">
            <a:solidFill>
              <a:srgbClr val="FF0000"/>
            </a:solidFill>
            <a:prstDash val="solid"/>
            <a:round/>
            <a:headEnd type="none" w="med" len="med"/>
            <a:tailEnd type="none" w="med" len="med"/>
          </a:ln>
        </p:spPr>
        <p:txBody>
          <a:bodyPr vert="horz" wrap="square" lIns="121920" tIns="60960" rIns="121920" bIns="60960" numCol="1" rtlCol="0"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2135"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矩形 11"/>
          <p:cNvSpPr/>
          <p:nvPr/>
        </p:nvSpPr>
        <p:spPr>
          <a:xfrm>
            <a:off x="1115910" y="3513454"/>
            <a:ext cx="755619" cy="583565"/>
          </a:xfrm>
          <a:prstGeom prst="rect">
            <a:avLst/>
          </a:prstGeom>
        </p:spPr>
        <p:txBody>
          <a:bodyPr wrap="square">
            <a:spAutoFit/>
          </a:bodyPr>
          <a:lstStyle/>
          <a:p>
            <a:pPr algn="ctr"/>
            <a:r>
              <a:rPr lang="zh-CN" altLang="en-US" sz="1600" b="1" dirty="0">
                <a:solidFill>
                  <a:schemeClr val="bg1"/>
                </a:solidFill>
              </a:rPr>
              <a:t>满足要求</a:t>
            </a:r>
            <a:endParaRPr lang="en-US" altLang="zh-CN" sz="1600" b="1" dirty="0">
              <a:solidFill>
                <a:schemeClr val="bg1"/>
              </a:solidFill>
            </a:endParaRPr>
          </a:p>
        </p:txBody>
      </p:sp>
      <p:sp>
        <p:nvSpPr>
          <p:cNvPr id="13" name="矩形 12"/>
          <p:cNvSpPr/>
          <p:nvPr/>
        </p:nvSpPr>
        <p:spPr>
          <a:xfrm>
            <a:off x="2497009" y="4431670"/>
            <a:ext cx="1830083" cy="583565"/>
          </a:xfrm>
          <a:prstGeom prst="rect">
            <a:avLst/>
          </a:prstGeom>
        </p:spPr>
        <p:txBody>
          <a:bodyPr wrap="square">
            <a:spAutoFit/>
          </a:bodyPr>
          <a:lstStyle/>
          <a:p>
            <a:pPr algn="ctr"/>
            <a:r>
              <a:rPr lang="zh-CN" altLang="en-US" sz="1600" b="1" dirty="0">
                <a:solidFill>
                  <a:srgbClr val="FFFF66"/>
                </a:solidFill>
              </a:rPr>
              <a:t>配抗冲切箍筋后满足要求</a:t>
            </a:r>
            <a:endParaRPr lang="en-US" altLang="zh-CN" sz="1600" b="1" dirty="0">
              <a:solidFill>
                <a:srgbClr val="FFFF66"/>
              </a:solidFill>
            </a:endParaRPr>
          </a:p>
        </p:txBody>
      </p:sp>
      <p:sp>
        <p:nvSpPr>
          <p:cNvPr id="14" name="矩形 13"/>
          <p:cNvSpPr/>
          <p:nvPr/>
        </p:nvSpPr>
        <p:spPr>
          <a:xfrm>
            <a:off x="5729179" y="5639448"/>
            <a:ext cx="1605291" cy="337185"/>
          </a:xfrm>
          <a:prstGeom prst="rect">
            <a:avLst/>
          </a:prstGeom>
        </p:spPr>
        <p:txBody>
          <a:bodyPr wrap="square">
            <a:spAutoFit/>
          </a:bodyPr>
          <a:lstStyle/>
          <a:p>
            <a:pPr algn="r"/>
            <a:r>
              <a:rPr lang="zh-CN" altLang="en-US" sz="1600" b="1" dirty="0">
                <a:solidFill>
                  <a:srgbClr val="FF0000"/>
                </a:solidFill>
              </a:rPr>
              <a:t>不满足要求</a:t>
            </a:r>
            <a:endParaRPr lang="en-US" altLang="zh-CN" sz="1600" b="1" dirty="0">
              <a:solidFill>
                <a:srgbClr val="FF0000"/>
              </a:solidFill>
            </a:endParaRPr>
          </a:p>
        </p:txBody>
      </p:sp>
      <p:sp>
        <p:nvSpPr>
          <p:cNvPr id="4"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5"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冲切计算</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mn-ea"/>
              </a:rPr>
              <a:t>要点</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6" name="文本框 5"/>
          <p:cNvSpPr txBox="1"/>
          <p:nvPr/>
        </p:nvSpPr>
        <p:spPr>
          <a:xfrm>
            <a:off x="478790" y="629920"/>
            <a:ext cx="275082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Calibri" panose="020F0502020204030204" pitchFamily="34" charset="0"/>
              </a:rPr>
              <a:t>防水板冲切验算</a:t>
            </a:r>
            <a:endParaRPr lang="zh-CN" altLang="en-US" sz="2400" b="1" dirty="0">
              <a:latin typeface="微软雅黑" panose="020B0503020204020204" charset="-122"/>
              <a:ea typeface="微软雅黑" panose="020B0503020204020204" charset="-122"/>
              <a:cs typeface="微软雅黑" panose="020B0503020204020204" charset="-122"/>
            </a:endParaRPr>
          </a:p>
        </p:txBody>
      </p:sp>
      <p:pic>
        <p:nvPicPr>
          <p:cNvPr id="17" name="Picture 2"/>
          <p:cNvPicPr>
            <a:picLocks noChangeAspect="1" noChangeArrowheads="1"/>
          </p:cNvPicPr>
          <p:nvPr/>
        </p:nvPicPr>
        <p:blipFill>
          <a:blip r:embed="rId7"/>
          <a:srcRect/>
          <a:stretch>
            <a:fillRect/>
          </a:stretch>
        </p:blipFill>
        <p:spPr bwMode="auto">
          <a:xfrm>
            <a:off x="4529455" y="63500"/>
            <a:ext cx="2150745" cy="1370965"/>
          </a:xfrm>
          <a:prstGeom prst="rect">
            <a:avLst/>
          </a:prstGeom>
          <a:noFill/>
          <a:ln w="9525">
            <a:noFill/>
            <a:miter lim="800000"/>
            <a:headEnd/>
            <a:tailEnd/>
          </a:ln>
          <a:effectLst/>
        </p:spPr>
      </p:pic>
      <p:sp>
        <p:nvSpPr>
          <p:cNvPr id="18" name="矩形 17"/>
          <p:cNvSpPr/>
          <p:nvPr/>
        </p:nvSpPr>
        <p:spPr>
          <a:xfrm>
            <a:off x="4331335" y="1438275"/>
            <a:ext cx="2546985" cy="297180"/>
          </a:xfrm>
          <a:prstGeom prst="rect">
            <a:avLst/>
          </a:prstGeom>
        </p:spPr>
        <p:txBody>
          <a:bodyPr wrap="square">
            <a:spAutoFit/>
          </a:bodyPr>
          <a:p>
            <a:pPr algn="ctr"/>
            <a:r>
              <a:rPr lang="zh-CN" altLang="en-US" sz="1335" b="1" dirty="0" smtClean="0">
                <a:solidFill>
                  <a:srgbClr val="0070C0"/>
                </a:solidFill>
                <a:latin typeface="楷体" panose="02010609060101010101" pitchFamily="49" charset="-122"/>
                <a:ea typeface="楷体" panose="02010609060101010101" pitchFamily="49" charset="-122"/>
              </a:rPr>
              <a:t>底齐承台对防水板的冲切</a:t>
            </a:r>
            <a:endParaRPr lang="en-US" altLang="zh-CN" sz="1335" b="1" dirty="0" smtClean="0">
              <a:solidFill>
                <a:srgbClr val="0070C0"/>
              </a:solidFill>
              <a:latin typeface="楷体" panose="02010609060101010101" pitchFamily="49" charset="-122"/>
              <a:ea typeface="楷体" panose="02010609060101010101" pitchFamily="49" charset="-122"/>
            </a:endParaRPr>
          </a:p>
        </p:txBody>
      </p:sp>
      <p:pic>
        <p:nvPicPr>
          <p:cNvPr id="19" name="Picture 13"/>
          <p:cNvPicPr>
            <a:picLocks noChangeAspect="1" noChangeArrowheads="1"/>
          </p:cNvPicPr>
          <p:nvPr/>
        </p:nvPicPr>
        <p:blipFill>
          <a:blip r:embed="rId8"/>
          <a:srcRect/>
          <a:stretch>
            <a:fillRect/>
          </a:stretch>
        </p:blipFill>
        <p:spPr bwMode="auto">
          <a:xfrm>
            <a:off x="7113905" y="66675"/>
            <a:ext cx="2160055" cy="1368000"/>
          </a:xfrm>
          <a:prstGeom prst="rect">
            <a:avLst/>
          </a:prstGeom>
          <a:noFill/>
          <a:ln w="9525">
            <a:noFill/>
            <a:miter lim="800000"/>
            <a:headEnd/>
            <a:tailEnd/>
          </a:ln>
          <a:effectLst/>
        </p:spPr>
      </p:pic>
      <p:sp>
        <p:nvSpPr>
          <p:cNvPr id="20" name="矩形 19"/>
          <p:cNvSpPr/>
          <p:nvPr/>
        </p:nvSpPr>
        <p:spPr>
          <a:xfrm>
            <a:off x="7147107" y="1434313"/>
            <a:ext cx="2286016" cy="297180"/>
          </a:xfrm>
          <a:prstGeom prst="rect">
            <a:avLst/>
          </a:prstGeom>
        </p:spPr>
        <p:txBody>
          <a:bodyPr wrap="square">
            <a:spAutoFit/>
          </a:bodyPr>
          <a:p>
            <a:pPr algn="ctr"/>
            <a:r>
              <a:rPr lang="zh-CN" altLang="en-US" sz="1335" b="1" dirty="0" smtClean="0">
                <a:solidFill>
                  <a:srgbClr val="0070C0"/>
                </a:solidFill>
                <a:latin typeface="楷体" panose="02010609060101010101" pitchFamily="49" charset="-122"/>
                <a:ea typeface="楷体" panose="02010609060101010101" pitchFamily="49" charset="-122"/>
              </a:rPr>
              <a:t>顶齐承台对防水板的冲切</a:t>
            </a:r>
            <a:endParaRPr lang="en-US" altLang="zh-CN" sz="1335" b="1" dirty="0" smtClean="0">
              <a:solidFill>
                <a:srgbClr val="0070C0"/>
              </a:solidFill>
              <a:latin typeface="楷体" panose="02010609060101010101" pitchFamily="49" charset="-122"/>
              <a:ea typeface="楷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冲切参数设置</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517525" y="974725"/>
            <a:ext cx="8430895" cy="583565"/>
          </a:xfrm>
          <a:prstGeom prst="rect">
            <a:avLst/>
          </a:prstGeom>
          <a:noFill/>
          <a:ln w="9525">
            <a:noFill/>
          </a:ln>
        </p:spPr>
        <p:txBody>
          <a:bodyPr wrap="square">
            <a:spAutoFit/>
          </a:bodyPr>
          <a:p>
            <a:pPr marL="342900" indent="-342900">
              <a:buFont typeface="Wingdings" panose="05000000000000000000" charset="0"/>
              <a:buChar char="p"/>
            </a:pPr>
            <a:r>
              <a:rPr lang="zh-CN" altLang="en-US" sz="3200" b="1" dirty="0">
                <a:latin typeface="微软雅黑" panose="020B0503020204020204" charset="-122"/>
                <a:ea typeface="微软雅黑" panose="020B0503020204020204" charset="-122"/>
                <a:cs typeface="微软雅黑" panose="020B0503020204020204" charset="-122"/>
              </a:rPr>
              <a:t>冲切参数设置</a:t>
            </a:r>
            <a:endParaRPr lang="zh-CN" altLang="en-US" sz="3200" b="1"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33095" y="1906905"/>
            <a:ext cx="507746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自动组合成长墙肢进</a:t>
            </a:r>
            <a:r>
              <a:rPr lang="zh-CN" altLang="en-US" sz="2400" b="1" dirty="0">
                <a:latin typeface="微软雅黑" panose="020B0503020204020204" charset="-122"/>
                <a:ea typeface="微软雅黑" panose="020B0503020204020204" charset="-122"/>
                <a:cs typeface="微软雅黑" panose="020B0503020204020204" charset="-122"/>
                <a:sym typeface="+mn-lt"/>
              </a:rPr>
              <a:t>行冲切验算</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633095" y="2734945"/>
            <a:ext cx="426339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lt"/>
              </a:rPr>
              <a:t>组合墙冲切按等效矩形验算</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633095" y="3527425"/>
            <a:ext cx="669671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柱（墙）冲切考虑不平衡弯矩（桩筏基础）</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633095" y="4344670"/>
            <a:ext cx="507746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临界冲垮比</a:t>
            </a:r>
            <a:r>
              <a:rPr lang="zh-CN" altLang="en-US"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λ</a:t>
            </a:r>
            <a:r>
              <a:rPr lang="zh-CN" altLang="en-US" sz="2400" b="1" dirty="0">
                <a:latin typeface="微软雅黑" panose="020B0503020204020204" charset="-122"/>
                <a:ea typeface="微软雅黑" panose="020B0503020204020204" charset="-122"/>
                <a:cs typeface="微软雅黑" panose="020B0503020204020204" charset="-122"/>
                <a:sym typeface="+mn-ea"/>
              </a:rPr>
              <a:t>]</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633095" y="5067300"/>
            <a:ext cx="8395335"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梁板高差小于设定值时柱（墙）按平筏验算</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3.</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冲切参数设置</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551815"/>
            <a:ext cx="5796915"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自动组合成长墙肢进</a:t>
            </a:r>
            <a:r>
              <a:rPr lang="zh-CN" altLang="en-US" sz="2400" b="1" dirty="0">
                <a:latin typeface="微软雅黑" panose="020B0503020204020204" charset="-122"/>
                <a:ea typeface="微软雅黑" panose="020B0503020204020204" charset="-122"/>
                <a:cs typeface="微软雅黑" panose="020B0503020204020204" charset="-122"/>
                <a:sym typeface="+mn-lt"/>
              </a:rPr>
              <a:t>行冲切验算</a:t>
            </a:r>
            <a:endParaRPr lang="zh-CN" altLang="en-US" sz="2400" b="1" dirty="0">
              <a:latin typeface="微软雅黑" panose="020B0503020204020204" charset="-122"/>
              <a:ea typeface="微软雅黑" panose="020B0503020204020204" charset="-122"/>
              <a:cs typeface="微软雅黑" panose="020B0503020204020204" charset="-122"/>
            </a:endParaRPr>
          </a:p>
        </p:txBody>
      </p:sp>
      <p:graphicFrame>
        <p:nvGraphicFramePr>
          <p:cNvPr id="27" name="表格 26"/>
          <p:cNvGraphicFramePr/>
          <p:nvPr>
            <p:custDataLst>
              <p:tags r:id="rId1"/>
            </p:custDataLst>
          </p:nvPr>
        </p:nvGraphicFramePr>
        <p:xfrm>
          <a:off x="347980" y="1011555"/>
          <a:ext cx="7945120" cy="1891030"/>
        </p:xfrm>
        <a:graphic>
          <a:graphicData uri="http://schemas.openxmlformats.org/drawingml/2006/table">
            <a:tbl>
              <a:tblPr firstRow="1" bandRow="1">
                <a:tableStyleId>{5C22544A-7EE6-4342-B048-85BDC9FD1C3A}</a:tableStyleId>
              </a:tblPr>
              <a:tblGrid>
                <a:gridCol w="1746250"/>
                <a:gridCol w="2834005"/>
                <a:gridCol w="3364865"/>
              </a:tblGrid>
              <a:tr h="332105">
                <a:tc>
                  <a:txBody>
                    <a:bodyPr/>
                    <a:p>
                      <a:pPr>
                        <a:buNone/>
                      </a:pPr>
                      <a:endParaRPr lang="zh-CN" altLang="en-US" sz="1400"/>
                    </a:p>
                  </a:txBody>
                  <a:tcPr/>
                </a:tc>
                <a:tc>
                  <a:txBody>
                    <a:bodyPr/>
                    <a:p>
                      <a:pPr>
                        <a:buNone/>
                      </a:pPr>
                      <a:r>
                        <a:rPr lang="zh-CN" altLang="en-US" sz="1400">
                          <a:sym typeface="+mn-ea"/>
                        </a:rPr>
                        <a:t>多片</a:t>
                      </a:r>
                      <a:r>
                        <a:rPr lang="zh-CN" altLang="en-US" sz="1400">
                          <a:solidFill>
                            <a:srgbClr val="FF0000"/>
                          </a:solidFill>
                          <a:sym typeface="+mn-ea"/>
                        </a:rPr>
                        <a:t>短肢墙</a:t>
                      </a:r>
                      <a:r>
                        <a:rPr lang="zh-CN" altLang="en-US" sz="1400">
                          <a:sym typeface="+mn-ea"/>
                        </a:rPr>
                        <a:t>肢相连时</a:t>
                      </a:r>
                      <a:endParaRPr lang="zh-CN" altLang="en-US" sz="1400">
                        <a:sym typeface="+mn-ea"/>
                      </a:endParaRPr>
                    </a:p>
                  </a:txBody>
                  <a:tcPr/>
                </a:tc>
                <a:tc>
                  <a:txBody>
                    <a:bodyPr/>
                    <a:p>
                      <a:pPr>
                        <a:buNone/>
                      </a:pPr>
                      <a:r>
                        <a:rPr lang="zh-CN" altLang="en-US" sz="1400">
                          <a:sym typeface="+mn-ea"/>
                        </a:rPr>
                        <a:t>有多片墙肢相连且</a:t>
                      </a:r>
                      <a:r>
                        <a:rPr lang="zh-CN" altLang="en-US" sz="1400">
                          <a:solidFill>
                            <a:srgbClr val="FF0000"/>
                          </a:solidFill>
                          <a:sym typeface="+mn-ea"/>
                        </a:rPr>
                        <a:t>某片墙肢为长肢墙</a:t>
                      </a:r>
                      <a:r>
                        <a:rPr lang="zh-CN" altLang="en-US" sz="1400">
                          <a:sym typeface="+mn-ea"/>
                        </a:rPr>
                        <a:t>时</a:t>
                      </a:r>
                      <a:endParaRPr lang="zh-CN" altLang="en-US" sz="1400">
                        <a:sym typeface="+mn-ea"/>
                      </a:endParaRPr>
                    </a:p>
                  </a:txBody>
                  <a:tcPr/>
                </a:tc>
              </a:tr>
              <a:tr h="304800">
                <a:tc>
                  <a:txBody>
                    <a:bodyPr/>
                    <a:p>
                      <a:pPr>
                        <a:buNone/>
                      </a:pPr>
                      <a:r>
                        <a:rPr lang="zh-CN" altLang="en-US" sz="1400"/>
                        <a:t>墙肢形状</a:t>
                      </a:r>
                      <a:endParaRPr lang="zh-CN" altLang="en-US" sz="1400"/>
                    </a:p>
                  </a:txBody>
                  <a:tcPr>
                    <a:solidFill>
                      <a:schemeClr val="accent5">
                        <a:lumMod val="40000"/>
                        <a:lumOff val="60000"/>
                      </a:schemeClr>
                    </a:solidFill>
                  </a:tcPr>
                </a:tc>
                <a:tc>
                  <a:txBody>
                    <a:bodyPr/>
                    <a:p>
                      <a:pPr>
                        <a:buNone/>
                      </a:pPr>
                      <a:r>
                        <a:rPr lang="zh-CN" altLang="en-US" sz="1400">
                          <a:sym typeface="+mn-ea"/>
                        </a:rPr>
                        <a:t>L 形、T 形、十字形</a:t>
                      </a:r>
                      <a:endParaRPr lang="zh-CN" altLang="en-US" sz="1400">
                        <a:sym typeface="+mn-ea"/>
                      </a:endParaRPr>
                    </a:p>
                  </a:txBody>
                  <a:tcPr>
                    <a:solidFill>
                      <a:schemeClr val="accent5">
                        <a:lumMod val="40000"/>
                        <a:lumOff val="60000"/>
                      </a:schemeClr>
                    </a:solidFill>
                  </a:tcPr>
                </a:tc>
                <a:tc>
                  <a:txBody>
                    <a:bodyPr/>
                    <a:p>
                      <a:pPr>
                        <a:buNone/>
                      </a:pPr>
                      <a:r>
                        <a:rPr lang="zh-CN" altLang="en-US" sz="1400">
                          <a:sym typeface="+mn-ea"/>
                        </a:rPr>
                        <a:t>L 形、T 形、十字形</a:t>
                      </a:r>
                      <a:endParaRPr lang="zh-CN" altLang="en-US" sz="1400">
                        <a:sym typeface="+mn-ea"/>
                      </a:endParaRPr>
                    </a:p>
                  </a:txBody>
                  <a:tcPr>
                    <a:solidFill>
                      <a:schemeClr val="accent5">
                        <a:lumMod val="40000"/>
                        <a:lumOff val="60000"/>
                      </a:schemeClr>
                    </a:solidFill>
                  </a:tcPr>
                </a:tc>
              </a:tr>
              <a:tr h="302260">
                <a:tc>
                  <a:txBody>
                    <a:bodyPr/>
                    <a:p>
                      <a:pPr>
                        <a:buNone/>
                      </a:pPr>
                      <a:r>
                        <a:rPr lang="zh-CN" altLang="en-US" sz="1400"/>
                        <a:t>墙肢宽厚比</a:t>
                      </a:r>
                      <a:r>
                        <a:rPr lang="zh-CN" altLang="en-US" sz="1400">
                          <a:sym typeface="+mn-ea"/>
                        </a:rPr>
                        <a:t> L/B</a:t>
                      </a:r>
                      <a:endParaRPr lang="zh-CN" altLang="en-US" sz="1400"/>
                    </a:p>
                  </a:txBody>
                  <a:tcPr>
                    <a:solidFill>
                      <a:schemeClr val="accent5">
                        <a:lumMod val="20000"/>
                        <a:lumOff val="80000"/>
                      </a:schemeClr>
                    </a:solidFill>
                  </a:tcPr>
                </a:tc>
                <a:tc>
                  <a:txBody>
                    <a:bodyPr/>
                    <a:p>
                      <a:pPr>
                        <a:buNone/>
                      </a:pPr>
                      <a:r>
                        <a:rPr lang="zh-CN" altLang="en-US" sz="1400">
                          <a:sym typeface="+mn-ea"/>
                        </a:rPr>
                        <a:t>每片墙肢 L/B≤8.0</a:t>
                      </a:r>
                      <a:endParaRPr lang="zh-CN" altLang="en-US" sz="1400">
                        <a:sym typeface="+mn-ea"/>
                      </a:endParaRPr>
                    </a:p>
                  </a:txBody>
                  <a:tcPr>
                    <a:solidFill>
                      <a:schemeClr val="accent5">
                        <a:lumMod val="20000"/>
                        <a:lumOff val="80000"/>
                      </a:schemeClr>
                    </a:solidFill>
                  </a:tcPr>
                </a:tc>
                <a:tc>
                  <a:txBody>
                    <a:bodyPr/>
                    <a:p>
                      <a:pPr>
                        <a:buNone/>
                      </a:pPr>
                      <a:r>
                        <a:rPr lang="zh-CN" altLang="en-US" sz="1400">
                          <a:sym typeface="+mn-ea"/>
                        </a:rPr>
                        <a:t>某一片墙肢L/B&gt;8.0</a:t>
                      </a:r>
                      <a:endParaRPr lang="zh-CN" altLang="en-US" sz="1400">
                        <a:sym typeface="+mn-ea"/>
                      </a:endParaRPr>
                    </a:p>
                  </a:txBody>
                  <a:tcPr>
                    <a:solidFill>
                      <a:schemeClr val="accent5">
                        <a:lumMod val="20000"/>
                        <a:lumOff val="80000"/>
                      </a:schemeClr>
                    </a:solidFill>
                  </a:tcPr>
                </a:tc>
              </a:tr>
              <a:tr h="312420">
                <a:tc>
                  <a:txBody>
                    <a:bodyPr/>
                    <a:p>
                      <a:pPr>
                        <a:buNone/>
                      </a:pPr>
                      <a:r>
                        <a:rPr lang="zh-CN" altLang="en-US" sz="1400"/>
                        <a:t>计算简图输出</a:t>
                      </a:r>
                      <a:endParaRPr lang="zh-CN" altLang="en-US" sz="1400"/>
                    </a:p>
                  </a:txBody>
                  <a:tcPr>
                    <a:solidFill>
                      <a:schemeClr val="accent5">
                        <a:lumMod val="40000"/>
                        <a:lumOff val="60000"/>
                      </a:schemeClr>
                    </a:solidFill>
                  </a:tcPr>
                </a:tc>
                <a:tc>
                  <a:txBody>
                    <a:bodyPr/>
                    <a:p>
                      <a:pPr>
                        <a:buNone/>
                      </a:pPr>
                      <a:r>
                        <a:rPr lang="zh-CN" altLang="en-US" sz="1400">
                          <a:sym typeface="+mn-ea"/>
                        </a:rPr>
                        <a:t>输出冲切安全系数和冲切锥轮廓</a:t>
                      </a:r>
                      <a:endParaRPr lang="zh-CN" altLang="en-US" sz="1400">
                        <a:sym typeface="+mn-ea"/>
                      </a:endParaRPr>
                    </a:p>
                  </a:txBody>
                  <a:tcPr>
                    <a:solidFill>
                      <a:schemeClr val="accent5">
                        <a:lumMod val="40000"/>
                        <a:lumOff val="60000"/>
                      </a:schemeClr>
                    </a:solidFill>
                  </a:tcPr>
                </a:tc>
                <a:tc>
                  <a:txBody>
                    <a:bodyPr/>
                    <a:p>
                      <a:pPr>
                        <a:buNone/>
                      </a:pPr>
                      <a:r>
                        <a:rPr lang="zh-CN" altLang="en-US" sz="1400">
                          <a:sym typeface="+mn-ea"/>
                        </a:rPr>
                        <a:t>按单墙输出冲切安全系数</a:t>
                      </a:r>
                      <a:endParaRPr lang="zh-CN" altLang="en-US" sz="1400">
                        <a:sym typeface="+mn-ea"/>
                      </a:endParaRPr>
                    </a:p>
                  </a:txBody>
                  <a:tcPr>
                    <a:solidFill>
                      <a:schemeClr val="accent5">
                        <a:lumMod val="40000"/>
                        <a:lumOff val="60000"/>
                      </a:schemeClr>
                    </a:solidFill>
                  </a:tcPr>
                </a:tc>
              </a:tr>
              <a:tr h="283210">
                <a:tc>
                  <a:txBody>
                    <a:bodyPr/>
                    <a:p>
                      <a:pPr>
                        <a:buNone/>
                      </a:pPr>
                      <a:r>
                        <a:rPr lang="zh-CN" altLang="en-US" sz="1400"/>
                        <a:t>是否绘制冲切锥</a:t>
                      </a:r>
                      <a:endParaRPr lang="zh-CN" altLang="en-US" sz="1400"/>
                    </a:p>
                  </a:txBody>
                  <a:tcPr/>
                </a:tc>
                <a:tc>
                  <a:txBody>
                    <a:bodyPr/>
                    <a:p>
                      <a:pPr>
                        <a:buNone/>
                      </a:pPr>
                      <a:r>
                        <a:rPr lang="zh-CN" altLang="en-US" sz="1400">
                          <a:sym typeface="+mn-ea"/>
                        </a:rPr>
                        <a:t>绘制，</a:t>
                      </a:r>
                      <a:r>
                        <a:rPr lang="zh-CN" altLang="en-US" sz="1400" b="1">
                          <a:sym typeface="+mn-ea"/>
                        </a:rPr>
                        <a:t>先凸包后偏移</a:t>
                      </a:r>
                      <a:endParaRPr lang="zh-CN" altLang="en-US" sz="1400" b="1">
                        <a:sym typeface="+mn-ea"/>
                      </a:endParaRPr>
                    </a:p>
                  </a:txBody>
                  <a:tcPr/>
                </a:tc>
                <a:tc>
                  <a:txBody>
                    <a:bodyPr/>
                    <a:p>
                      <a:pPr>
                        <a:buNone/>
                      </a:pPr>
                      <a:r>
                        <a:rPr lang="zh-CN" altLang="en-US" sz="1400">
                          <a:sym typeface="+mn-ea"/>
                        </a:rPr>
                        <a:t>不绘制</a:t>
                      </a:r>
                      <a:endParaRPr lang="zh-CN" altLang="en-US" sz="1400">
                        <a:sym typeface="+mn-ea"/>
                      </a:endParaRPr>
                    </a:p>
                  </a:txBody>
                  <a:tcPr/>
                </a:tc>
              </a:tr>
              <a:tr h="332105">
                <a:tc>
                  <a:txBody>
                    <a:bodyPr/>
                    <a:p>
                      <a:pPr>
                        <a:buNone/>
                      </a:pPr>
                      <a:r>
                        <a:rPr lang="zh-CN" altLang="en-US" sz="1400"/>
                        <a:t>查看计算书方式</a:t>
                      </a:r>
                      <a:endParaRPr lang="zh-CN" altLang="en-US" sz="1400"/>
                    </a:p>
                  </a:txBody>
                  <a:tcPr>
                    <a:solidFill>
                      <a:schemeClr val="accent5">
                        <a:lumMod val="40000"/>
                        <a:lumOff val="60000"/>
                      </a:schemeClr>
                    </a:solidFill>
                  </a:tcPr>
                </a:tc>
                <a:tc>
                  <a:txBody>
                    <a:bodyPr/>
                    <a:p>
                      <a:pPr>
                        <a:buNone/>
                      </a:pPr>
                      <a:r>
                        <a:rPr lang="zh-CN" altLang="en-US" sz="1400">
                          <a:sym typeface="+mn-ea"/>
                        </a:rPr>
                        <a:t>“短肢墙冲切（交互指定）”</a:t>
                      </a:r>
                      <a:endParaRPr lang="zh-CN" altLang="en-US" sz="1400">
                        <a:sym typeface="+mn-ea"/>
                      </a:endParaRPr>
                    </a:p>
                  </a:txBody>
                  <a:tcPr>
                    <a:solidFill>
                      <a:schemeClr val="accent5">
                        <a:lumMod val="40000"/>
                        <a:lumOff val="60000"/>
                      </a:schemeClr>
                    </a:solidFill>
                  </a:tcPr>
                </a:tc>
                <a:tc>
                  <a:txBody>
                    <a:bodyPr/>
                    <a:p>
                      <a:pPr>
                        <a:buNone/>
                      </a:pPr>
                      <a:r>
                        <a:rPr lang="zh-CN" altLang="en-US" sz="1400">
                          <a:sym typeface="+mn-ea"/>
                        </a:rPr>
                        <a:t>“长肢墙冲切（交互指定）”</a:t>
                      </a:r>
                      <a:r>
                        <a:rPr lang="en-US" altLang="zh-CN" sz="1400">
                          <a:sym typeface="+mn-ea"/>
                        </a:rPr>
                        <a:t>   </a:t>
                      </a:r>
                      <a:endParaRPr lang="zh-CN" altLang="en-US" sz="1400">
                        <a:sym typeface="+mn-ea"/>
                      </a:endParaRPr>
                    </a:p>
                  </a:txBody>
                  <a:tcPr>
                    <a:solidFill>
                      <a:schemeClr val="accent5">
                        <a:lumMod val="40000"/>
                        <a:lumOff val="60000"/>
                      </a:schemeClr>
                    </a:solidFill>
                  </a:tcPr>
                </a:tc>
              </a:tr>
            </a:tbl>
          </a:graphicData>
        </a:graphic>
      </p:graphicFrame>
      <p:pic>
        <p:nvPicPr>
          <p:cNvPr id="30" name="图片 29"/>
          <p:cNvPicPr>
            <a:picLocks noChangeAspect="1"/>
          </p:cNvPicPr>
          <p:nvPr/>
        </p:nvPicPr>
        <p:blipFill>
          <a:blip r:embed="rId2"/>
          <a:stretch>
            <a:fillRect/>
          </a:stretch>
        </p:blipFill>
        <p:spPr>
          <a:xfrm>
            <a:off x="326390" y="3058160"/>
            <a:ext cx="4869180" cy="3656965"/>
          </a:xfrm>
          <a:prstGeom prst="rect">
            <a:avLst/>
          </a:prstGeom>
        </p:spPr>
      </p:pic>
      <p:pic>
        <p:nvPicPr>
          <p:cNvPr id="32" name="图片 31"/>
          <p:cNvPicPr>
            <a:picLocks noChangeAspect="1"/>
          </p:cNvPicPr>
          <p:nvPr/>
        </p:nvPicPr>
        <p:blipFill>
          <a:blip r:embed="rId3"/>
          <a:stretch>
            <a:fillRect/>
          </a:stretch>
        </p:blipFill>
        <p:spPr>
          <a:xfrm>
            <a:off x="3954780" y="3130550"/>
            <a:ext cx="1123950" cy="428625"/>
          </a:xfrm>
          <a:prstGeom prst="rect">
            <a:avLst/>
          </a:prstGeom>
        </p:spPr>
      </p:pic>
      <p:pic>
        <p:nvPicPr>
          <p:cNvPr id="37" name="图片 36"/>
          <p:cNvPicPr>
            <a:picLocks noChangeAspect="1"/>
          </p:cNvPicPr>
          <p:nvPr/>
        </p:nvPicPr>
        <p:blipFill>
          <a:blip r:embed="rId4"/>
          <a:srcRect t="60262"/>
          <a:stretch>
            <a:fillRect/>
          </a:stretch>
        </p:blipFill>
        <p:spPr>
          <a:xfrm>
            <a:off x="8577580" y="1011555"/>
            <a:ext cx="1695450" cy="1733550"/>
          </a:xfrm>
          <a:prstGeom prst="rect">
            <a:avLst/>
          </a:prstGeom>
        </p:spPr>
      </p:pic>
      <p:sp>
        <p:nvSpPr>
          <p:cNvPr id="39" name="文本框 38"/>
          <p:cNvSpPr txBox="1"/>
          <p:nvPr/>
        </p:nvSpPr>
        <p:spPr>
          <a:xfrm>
            <a:off x="478790" y="5363845"/>
            <a:ext cx="1554480" cy="368300"/>
          </a:xfrm>
          <a:prstGeom prst="rect">
            <a:avLst/>
          </a:prstGeom>
          <a:noFill/>
        </p:spPr>
        <p:txBody>
          <a:bodyPr wrap="none" rtlCol="0" anchor="t">
            <a:spAutoFit/>
          </a:bodyPr>
          <a:p>
            <a:r>
              <a:rPr lang="zh-CN" altLang="en-US">
                <a:solidFill>
                  <a:srgbClr val="FF0000"/>
                </a:solidFill>
                <a:sym typeface="+mn-ea"/>
              </a:rPr>
              <a:t>先凸包后偏移</a:t>
            </a:r>
            <a:endParaRPr lang="zh-CN" altLang="en-US">
              <a:solidFill>
                <a:srgbClr val="FF0000"/>
              </a:solidFill>
              <a:sym typeface="+mn-ea"/>
            </a:endParaRPr>
          </a:p>
        </p:txBody>
      </p:sp>
      <p:pic>
        <p:nvPicPr>
          <p:cNvPr id="41" name="图片 40"/>
          <p:cNvPicPr>
            <a:picLocks noChangeAspect="1"/>
          </p:cNvPicPr>
          <p:nvPr/>
        </p:nvPicPr>
        <p:blipFill>
          <a:blip r:embed="rId5"/>
          <a:stretch>
            <a:fillRect/>
          </a:stretch>
        </p:blipFill>
        <p:spPr>
          <a:xfrm>
            <a:off x="5230495" y="3058160"/>
            <a:ext cx="5186256" cy="3657600"/>
          </a:xfrm>
          <a:prstGeom prst="rect">
            <a:avLst/>
          </a:prstGeom>
        </p:spPr>
      </p:pic>
      <p:pic>
        <p:nvPicPr>
          <p:cNvPr id="42" name="图片 41"/>
          <p:cNvPicPr>
            <a:picLocks noChangeAspect="1"/>
          </p:cNvPicPr>
          <p:nvPr/>
        </p:nvPicPr>
        <p:blipFill>
          <a:blip r:embed="rId6"/>
          <a:stretch>
            <a:fillRect/>
          </a:stretch>
        </p:blipFill>
        <p:spPr>
          <a:xfrm>
            <a:off x="5313045" y="5403850"/>
            <a:ext cx="1371600" cy="314325"/>
          </a:xfrm>
          <a:prstGeom prst="rect">
            <a:avLst/>
          </a:prstGeom>
        </p:spPr>
      </p:pic>
      <p:sp>
        <p:nvSpPr>
          <p:cNvPr id="44" name="文本框 43"/>
          <p:cNvSpPr txBox="1"/>
          <p:nvPr/>
        </p:nvSpPr>
        <p:spPr>
          <a:xfrm>
            <a:off x="5213985" y="5701665"/>
            <a:ext cx="1554480" cy="368300"/>
          </a:xfrm>
          <a:prstGeom prst="rect">
            <a:avLst/>
          </a:prstGeom>
          <a:noFill/>
        </p:spPr>
        <p:txBody>
          <a:bodyPr wrap="none" rtlCol="0" anchor="t">
            <a:spAutoFit/>
          </a:bodyPr>
          <a:p>
            <a:r>
              <a:rPr lang="zh-CN" altLang="en-US">
                <a:solidFill>
                  <a:srgbClr val="FF0000"/>
                </a:solidFill>
                <a:sym typeface="+mn-ea"/>
              </a:rPr>
              <a:t>轮廓直接偏移</a:t>
            </a:r>
            <a:endParaRPr lang="zh-CN" altLang="en-US">
              <a:solidFill>
                <a:srgbClr val="FF0000"/>
              </a:solidFill>
              <a:sym typeface="+mn-ea"/>
            </a:endParaRPr>
          </a:p>
        </p:txBody>
      </p:sp>
      <p:pic>
        <p:nvPicPr>
          <p:cNvPr id="46" name="图片 45"/>
          <p:cNvPicPr>
            <a:picLocks noChangeAspect="1"/>
          </p:cNvPicPr>
          <p:nvPr/>
        </p:nvPicPr>
        <p:blipFill>
          <a:blip r:embed="rId7"/>
          <a:stretch>
            <a:fillRect/>
          </a:stretch>
        </p:blipFill>
        <p:spPr>
          <a:xfrm>
            <a:off x="5341620" y="3476625"/>
            <a:ext cx="1362075" cy="304800"/>
          </a:xfrm>
          <a:prstGeom prst="rect">
            <a:avLst/>
          </a:prstGeom>
        </p:spPr>
      </p:pic>
      <p:sp>
        <p:nvSpPr>
          <p:cNvPr id="47" name="文本框 46"/>
          <p:cNvSpPr txBox="1"/>
          <p:nvPr/>
        </p:nvSpPr>
        <p:spPr>
          <a:xfrm>
            <a:off x="5341620" y="3785235"/>
            <a:ext cx="1554480" cy="368300"/>
          </a:xfrm>
          <a:prstGeom prst="rect">
            <a:avLst/>
          </a:prstGeom>
          <a:noFill/>
        </p:spPr>
        <p:txBody>
          <a:bodyPr wrap="none" rtlCol="0" anchor="t">
            <a:spAutoFit/>
          </a:bodyPr>
          <a:p>
            <a:r>
              <a:rPr lang="zh-CN" altLang="en-US">
                <a:solidFill>
                  <a:srgbClr val="FF0000"/>
                </a:solidFill>
                <a:sym typeface="+mn-ea"/>
              </a:rPr>
              <a:t>先凸包后偏移</a:t>
            </a:r>
            <a:endParaRPr lang="zh-CN" altLang="en-US">
              <a:solidFill>
                <a:srgbClr val="FF0000"/>
              </a:solidFill>
              <a:sym typeface="+mn-ea"/>
            </a:endParaRPr>
          </a:p>
        </p:txBody>
      </p:sp>
      <p:pic>
        <p:nvPicPr>
          <p:cNvPr id="5" name="图片 4"/>
          <p:cNvPicPr>
            <a:picLocks noChangeAspect="1"/>
          </p:cNvPicPr>
          <p:nvPr/>
        </p:nvPicPr>
        <p:blipFill>
          <a:blip r:embed="rId8"/>
          <a:stretch>
            <a:fillRect/>
          </a:stretch>
        </p:blipFill>
        <p:spPr>
          <a:xfrm>
            <a:off x="8954135" y="5382895"/>
            <a:ext cx="942975" cy="228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3.</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冲切参数设置</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563245"/>
            <a:ext cx="5921375"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自动组合成长墙肢进</a:t>
            </a:r>
            <a:r>
              <a:rPr lang="zh-CN" altLang="en-US" sz="2400" b="1" dirty="0">
                <a:latin typeface="微软雅黑" panose="020B0503020204020204" charset="-122"/>
                <a:ea typeface="微软雅黑" panose="020B0503020204020204" charset="-122"/>
                <a:cs typeface="微软雅黑" panose="020B0503020204020204" charset="-122"/>
                <a:sym typeface="+mn-lt"/>
              </a:rPr>
              <a:t>行冲切验算</a:t>
            </a:r>
            <a:endParaRPr lang="zh-CN" altLang="en-US" sz="2400" b="1" dirty="0">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1"/>
          <a:srcRect t="1009"/>
          <a:stretch>
            <a:fillRect/>
          </a:stretch>
        </p:blipFill>
        <p:spPr>
          <a:xfrm>
            <a:off x="862330" y="1043940"/>
            <a:ext cx="3735070" cy="3135630"/>
          </a:xfrm>
          <a:prstGeom prst="rect">
            <a:avLst/>
          </a:prstGeom>
        </p:spPr>
      </p:pic>
      <p:sp>
        <p:nvSpPr>
          <p:cNvPr id="10" name="文本框 9"/>
          <p:cNvSpPr txBox="1"/>
          <p:nvPr/>
        </p:nvSpPr>
        <p:spPr>
          <a:xfrm>
            <a:off x="6400165" y="623570"/>
            <a:ext cx="4966335" cy="1198880"/>
          </a:xfrm>
          <a:prstGeom prst="rect">
            <a:avLst/>
          </a:prstGeom>
          <a:noFill/>
        </p:spPr>
        <p:txBody>
          <a:bodyPr wrap="square" rtlCol="0" anchor="t">
            <a:spAutoFit/>
          </a:bodyPr>
          <a:lstStyle>
            <a:defPPr>
              <a:defRPr lang="zh-CN"/>
            </a:defPPr>
            <a:lvl1pPr marL="342900" indent="-342900">
              <a:lnSpc>
                <a:spcPct val="150000"/>
              </a:lnSpc>
              <a:buFont typeface="Wingdings" panose="05000000000000000000" pitchFamily="2" charset="2"/>
              <a:buChar char="ü"/>
              <a:defRPr sz="2000">
                <a:solidFill>
                  <a:schemeClr val="tx1">
                    <a:lumMod val="65000"/>
                    <a:lumOff val="35000"/>
                  </a:schemeClr>
                </a:solidFill>
              </a:defRPr>
            </a:lvl1pPr>
          </a:lstStyle>
          <a:p>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勾选上此参数后，自动对</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rPr>
              <a:t>L/B</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大于</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rPr>
              <a:t>8</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的长墙肢按组合墙进行冲切验算；</a:t>
            </a:r>
            <a:endParaRPr lang="en-US" altLang="zh-CN" sz="1600" dirty="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外包矩形尺寸大于</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rPr>
              <a:t>20m</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的不进行冲切验算。</a:t>
            </a: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6177280" y="1965325"/>
            <a:ext cx="2397125" cy="460375"/>
          </a:xfrm>
          <a:prstGeom prst="rect">
            <a:avLst/>
          </a:prstGeom>
          <a:noFill/>
        </p:spPr>
        <p:txBody>
          <a:bodyPr wrap="square" rtlCol="0" anchor="t">
            <a:spAutoFit/>
          </a:bodyPr>
          <a:lstStyle>
            <a:defPPr>
              <a:defRPr lang="zh-CN"/>
            </a:defPPr>
            <a:lvl1pPr marL="342900" indent="-342900">
              <a:lnSpc>
                <a:spcPct val="150000"/>
              </a:lnSpc>
              <a:buFont typeface="Wingdings" panose="05000000000000000000" pitchFamily="2" charset="2"/>
              <a:buChar char="ü"/>
              <a:defRPr sz="2000">
                <a:solidFill>
                  <a:schemeClr val="tx1">
                    <a:lumMod val="65000"/>
                    <a:lumOff val="35000"/>
                  </a:schemeClr>
                </a:solidFill>
              </a:defRPr>
            </a:lvl1pPr>
          </a:lstStyle>
          <a:p>
            <a:pPr marL="0" indent="0">
              <a:buNone/>
            </a:pP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L/B大于8的长墙肢：</a:t>
            </a:r>
            <a:endParaRPr lang="zh-CN" altLang="en-US" sz="16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8287385" y="1872615"/>
            <a:ext cx="2418080" cy="614045"/>
          </a:xfrm>
          <a:prstGeom prst="rect">
            <a:avLst/>
          </a:prstGeom>
          <a:noFill/>
        </p:spPr>
        <p:txBody>
          <a:bodyPr wrap="none" rtlCol="0" anchor="t">
            <a:spAutoFit/>
          </a:bodyPr>
          <a:p>
            <a:r>
              <a:rPr lang="zh-CN" altLang="en-US" sz="1600" dirty="0">
                <a:latin typeface="微软雅黑" panose="020B0503020204020204" charset="-122"/>
                <a:ea typeface="微软雅黑" panose="020B0503020204020204" charset="-122"/>
                <a:cs typeface="微软雅黑" panose="020B0503020204020204" charset="-122"/>
                <a:sym typeface="+mn-ea"/>
              </a:rPr>
              <a:t>不勾选，按单墙肢计算；</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r>
              <a:rPr lang="zh-CN" altLang="en-US" dirty="0">
                <a:latin typeface="微软雅黑" panose="020B0503020204020204" charset="-122"/>
                <a:ea typeface="微软雅黑" panose="020B0503020204020204" charset="-122"/>
                <a:cs typeface="微软雅黑" panose="020B0503020204020204" charset="-122"/>
                <a:sym typeface="+mn-ea"/>
              </a:rPr>
              <a:t> </a:t>
            </a:r>
            <a:r>
              <a:rPr lang="en-US" altLang="zh-CN" dirty="0">
                <a:latin typeface="微软雅黑" panose="020B0503020204020204" charset="-122"/>
                <a:ea typeface="微软雅黑" panose="020B0503020204020204" charset="-122"/>
                <a:cs typeface="微软雅黑" panose="020B0503020204020204" charset="-122"/>
                <a:sym typeface="+mn-ea"/>
              </a:rPr>
              <a:t>            </a:t>
            </a:r>
            <a:endParaRPr lang="zh-CN" altLang="en-US"/>
          </a:p>
        </p:txBody>
      </p:sp>
      <p:sp>
        <p:nvSpPr>
          <p:cNvPr id="6" name="文本框 5"/>
          <p:cNvSpPr txBox="1"/>
          <p:nvPr/>
        </p:nvSpPr>
        <p:spPr>
          <a:xfrm>
            <a:off x="8347075" y="2421890"/>
            <a:ext cx="2418080" cy="337185"/>
          </a:xfrm>
          <a:prstGeom prst="rect">
            <a:avLst/>
          </a:prstGeom>
          <a:noFill/>
        </p:spPr>
        <p:txBody>
          <a:bodyPr wrap="none" rtlCol="0" anchor="t">
            <a:spAutoFit/>
          </a:bodyPr>
          <a:p>
            <a:r>
              <a:rPr lang="zh-CN" altLang="en-US" sz="1600" dirty="0">
                <a:latin typeface="微软雅黑" panose="020B0503020204020204" charset="-122"/>
                <a:ea typeface="微软雅黑" panose="020B0503020204020204" charset="-122"/>
                <a:cs typeface="微软雅黑" panose="020B0503020204020204" charset="-122"/>
                <a:sym typeface="+mn-ea"/>
              </a:rPr>
              <a:t>勾选，按轮廓偏移计算。</a:t>
            </a:r>
            <a:endParaRPr lang="zh-CN" altLang="en-US" sz="1600"/>
          </a:p>
        </p:txBody>
      </p:sp>
      <p:sp>
        <p:nvSpPr>
          <p:cNvPr id="8" name="左中括号 7"/>
          <p:cNvSpPr/>
          <p:nvPr/>
        </p:nvSpPr>
        <p:spPr>
          <a:xfrm>
            <a:off x="8180705" y="1997710"/>
            <a:ext cx="105410" cy="625475"/>
          </a:xfrm>
          <a:prstGeom prst="leftBracket">
            <a:avLst/>
          </a:prstGeom>
          <a:ln w="34925"/>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pic>
        <p:nvPicPr>
          <p:cNvPr id="30" name="图片 29"/>
          <p:cNvPicPr>
            <a:picLocks noChangeAspect="1"/>
          </p:cNvPicPr>
          <p:nvPr/>
        </p:nvPicPr>
        <p:blipFill>
          <a:blip r:embed="rId2"/>
          <a:stretch>
            <a:fillRect/>
          </a:stretch>
        </p:blipFill>
        <p:spPr>
          <a:xfrm>
            <a:off x="209550" y="3213100"/>
            <a:ext cx="4584700" cy="3443605"/>
          </a:xfrm>
          <a:prstGeom prst="rect">
            <a:avLst/>
          </a:prstGeom>
        </p:spPr>
      </p:pic>
      <p:pic>
        <p:nvPicPr>
          <p:cNvPr id="32" name="图片 31"/>
          <p:cNvPicPr>
            <a:picLocks noChangeAspect="1"/>
          </p:cNvPicPr>
          <p:nvPr/>
        </p:nvPicPr>
        <p:blipFill>
          <a:blip r:embed="rId3"/>
          <a:stretch>
            <a:fillRect/>
          </a:stretch>
        </p:blipFill>
        <p:spPr>
          <a:xfrm>
            <a:off x="3561715" y="3285490"/>
            <a:ext cx="1123950" cy="428625"/>
          </a:xfrm>
          <a:prstGeom prst="rect">
            <a:avLst/>
          </a:prstGeom>
        </p:spPr>
      </p:pic>
      <p:pic>
        <p:nvPicPr>
          <p:cNvPr id="41" name="图片 40"/>
          <p:cNvPicPr>
            <a:picLocks noChangeAspect="1"/>
          </p:cNvPicPr>
          <p:nvPr/>
        </p:nvPicPr>
        <p:blipFill>
          <a:blip r:embed="rId4"/>
          <a:stretch>
            <a:fillRect/>
          </a:stretch>
        </p:blipFill>
        <p:spPr>
          <a:xfrm>
            <a:off x="2267585" y="3221355"/>
            <a:ext cx="4885086" cy="3445200"/>
          </a:xfrm>
          <a:prstGeom prst="rect">
            <a:avLst/>
          </a:prstGeom>
          <a:ln w="22225" cmpd="sng">
            <a:solidFill>
              <a:srgbClr val="FF0000"/>
            </a:solidFill>
            <a:prstDash val="solid"/>
          </a:ln>
        </p:spPr>
      </p:pic>
      <p:pic>
        <p:nvPicPr>
          <p:cNvPr id="42" name="图片 41"/>
          <p:cNvPicPr>
            <a:picLocks noChangeAspect="1"/>
          </p:cNvPicPr>
          <p:nvPr/>
        </p:nvPicPr>
        <p:blipFill>
          <a:blip r:embed="rId5"/>
          <a:stretch>
            <a:fillRect/>
          </a:stretch>
        </p:blipFill>
        <p:spPr>
          <a:xfrm>
            <a:off x="2286635" y="5601970"/>
            <a:ext cx="1371600" cy="314325"/>
          </a:xfrm>
          <a:prstGeom prst="rect">
            <a:avLst/>
          </a:prstGeom>
        </p:spPr>
      </p:pic>
      <p:sp>
        <p:nvSpPr>
          <p:cNvPr id="43" name="文本框 42"/>
          <p:cNvSpPr txBox="1"/>
          <p:nvPr/>
        </p:nvSpPr>
        <p:spPr>
          <a:xfrm>
            <a:off x="5353685" y="5002530"/>
            <a:ext cx="1882775" cy="337185"/>
          </a:xfrm>
          <a:prstGeom prst="rect">
            <a:avLst/>
          </a:prstGeom>
          <a:noFill/>
        </p:spPr>
        <p:txBody>
          <a:bodyPr wrap="square" rtlCol="0">
            <a:spAutoFit/>
          </a:bodyPr>
          <a:p>
            <a:r>
              <a:rPr lang="zh-CN" altLang="en-US" sz="1600">
                <a:solidFill>
                  <a:schemeClr val="bg1"/>
                </a:solidFill>
              </a:rPr>
              <a:t>单肢墙冲切</a:t>
            </a:r>
            <a:endParaRPr lang="zh-CN" altLang="en-US" sz="1600">
              <a:solidFill>
                <a:schemeClr val="bg1"/>
              </a:solidFill>
            </a:endParaRPr>
          </a:p>
        </p:txBody>
      </p:sp>
      <p:sp>
        <p:nvSpPr>
          <p:cNvPr id="44" name="文本框 43"/>
          <p:cNvSpPr txBox="1"/>
          <p:nvPr/>
        </p:nvSpPr>
        <p:spPr>
          <a:xfrm>
            <a:off x="2416810" y="6043930"/>
            <a:ext cx="1097280" cy="368300"/>
          </a:xfrm>
          <a:prstGeom prst="rect">
            <a:avLst/>
          </a:prstGeom>
          <a:noFill/>
        </p:spPr>
        <p:txBody>
          <a:bodyPr wrap="none" rtlCol="0" anchor="t">
            <a:spAutoFit/>
          </a:bodyPr>
          <a:p>
            <a:r>
              <a:rPr lang="zh-CN" altLang="en-US">
                <a:solidFill>
                  <a:srgbClr val="FF0000"/>
                </a:solidFill>
                <a:sym typeface="+mn-ea"/>
              </a:rPr>
              <a:t>直接偏移</a:t>
            </a:r>
            <a:endParaRPr lang="zh-CN" altLang="en-US">
              <a:solidFill>
                <a:srgbClr val="FF0000"/>
              </a:solidFill>
              <a:sym typeface="+mn-ea"/>
            </a:endParaRPr>
          </a:p>
        </p:txBody>
      </p:sp>
      <p:pic>
        <p:nvPicPr>
          <p:cNvPr id="15" name="图片 14"/>
          <p:cNvPicPr>
            <a:picLocks noChangeAspect="1"/>
          </p:cNvPicPr>
          <p:nvPr/>
        </p:nvPicPr>
        <p:blipFill>
          <a:blip r:embed="rId6"/>
          <a:stretch>
            <a:fillRect/>
          </a:stretch>
        </p:blipFill>
        <p:spPr>
          <a:xfrm>
            <a:off x="7334250" y="3211195"/>
            <a:ext cx="4717417" cy="3445200"/>
          </a:xfrm>
          <a:prstGeom prst="rect">
            <a:avLst/>
          </a:prstGeom>
          <a:ln w="28575">
            <a:solidFill>
              <a:srgbClr val="ED0DFB"/>
            </a:solidFill>
          </a:ln>
        </p:spPr>
      </p:pic>
      <p:pic>
        <p:nvPicPr>
          <p:cNvPr id="16" name="图片 15"/>
          <p:cNvPicPr>
            <a:picLocks noChangeAspect="1"/>
          </p:cNvPicPr>
          <p:nvPr/>
        </p:nvPicPr>
        <p:blipFill>
          <a:blip r:embed="rId3"/>
          <a:stretch>
            <a:fillRect/>
          </a:stretch>
        </p:blipFill>
        <p:spPr>
          <a:xfrm>
            <a:off x="10751185" y="3285490"/>
            <a:ext cx="1123950" cy="428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冲切参数设置</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629920"/>
            <a:ext cx="6502400" cy="82994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自动组合成长墙肢进</a:t>
            </a:r>
            <a:r>
              <a:rPr lang="zh-CN" altLang="en-US" sz="2400" b="1" dirty="0">
                <a:latin typeface="微软雅黑" panose="020B0503020204020204" charset="-122"/>
                <a:ea typeface="微软雅黑" panose="020B0503020204020204" charset="-122"/>
                <a:cs typeface="微软雅黑" panose="020B0503020204020204" charset="-122"/>
                <a:sym typeface="+mn-lt"/>
              </a:rPr>
              <a:t>行冲切验算</a:t>
            </a:r>
            <a:endParaRPr lang="zh-CN" altLang="en-US" sz="2400" b="1" dirty="0">
              <a:latin typeface="微软雅黑" panose="020B0503020204020204" charset="-122"/>
              <a:ea typeface="微软雅黑" panose="020B0503020204020204" charset="-122"/>
              <a:cs typeface="微软雅黑" panose="020B0503020204020204" charset="-122"/>
            </a:endParaRPr>
          </a:p>
          <a:p>
            <a:pPr indent="0">
              <a:buFont typeface="Wingdings" panose="05000000000000000000" charset="0"/>
              <a:buNone/>
            </a:pP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901064" y="1439735"/>
            <a:ext cx="10547285" cy="1014730"/>
          </a:xfrm>
          <a:prstGeom prst="rect">
            <a:avLst/>
          </a:prstGeom>
          <a:noFill/>
        </p:spPr>
        <p:txBody>
          <a:bodyPr wrap="square" rtlCol="0" anchor="t">
            <a:spAutoFit/>
          </a:bodyPr>
          <a:lstStyle>
            <a:defPPr>
              <a:defRPr lang="zh-CN"/>
            </a:defPPr>
            <a:lvl1pPr marL="342900" indent="-342900">
              <a:lnSpc>
                <a:spcPct val="150000"/>
              </a:lnSpc>
              <a:buFont typeface="Wingdings" panose="05000000000000000000" pitchFamily="2" charset="2"/>
              <a:buChar char="ü"/>
              <a:defRPr sz="2000">
                <a:solidFill>
                  <a:schemeClr val="tx1">
                    <a:lumMod val="65000"/>
                    <a:lumOff val="35000"/>
                  </a:schemeClr>
                </a:solidFill>
              </a:defRPr>
            </a:lvl1pPr>
          </a:lstStyle>
          <a:p>
            <a:r>
              <a:rPr lang="zh-CN" altLang="en-US" dirty="0">
                <a:solidFill>
                  <a:schemeClr val="tx1"/>
                </a:solidFill>
                <a:latin typeface="微软雅黑" panose="020B0503020204020204" charset="-122"/>
                <a:ea typeface="微软雅黑" panose="020B0503020204020204" charset="-122"/>
              </a:rPr>
              <a:t>不勾选此参数，按单墙输出的周边墙冲切是验算不过的，其实这样的墙已类似于深梁，看这样墙肢的冲切结果意义不大；勾选后不断开的连续超长墙肢不再输出冲切结果。</a:t>
            </a:r>
            <a:endParaRPr lang="zh-CN" altLang="en-US" dirty="0">
              <a:solidFill>
                <a:schemeClr val="tx1"/>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1"/>
          <a:stretch>
            <a:fillRect/>
          </a:stretch>
        </p:blipFill>
        <p:spPr>
          <a:xfrm>
            <a:off x="188913" y="2638933"/>
            <a:ext cx="9800000" cy="2376194"/>
          </a:xfrm>
          <a:prstGeom prst="rect">
            <a:avLst/>
          </a:prstGeom>
        </p:spPr>
      </p:pic>
      <p:pic>
        <p:nvPicPr>
          <p:cNvPr id="10" name="图片 9"/>
          <p:cNvPicPr>
            <a:picLocks noChangeAspect="1"/>
          </p:cNvPicPr>
          <p:nvPr/>
        </p:nvPicPr>
        <p:blipFill>
          <a:blip r:embed="rId2"/>
          <a:stretch>
            <a:fillRect/>
          </a:stretch>
        </p:blipFill>
        <p:spPr>
          <a:xfrm>
            <a:off x="2205815" y="3956606"/>
            <a:ext cx="9800000" cy="28285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15903" y="1801730"/>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35" b="1" dirty="0">
                <a:latin typeface="微软雅黑" panose="020B0503020204020204" charset="-122"/>
                <a:ea typeface="微软雅黑" panose="020B0503020204020204" charset="-122"/>
              </a:rPr>
              <a:t>一</a:t>
            </a:r>
            <a:endParaRPr lang="zh-CN" altLang="en-US" sz="2535" b="1" dirty="0">
              <a:latin typeface="微软雅黑" panose="020B0503020204020204" charset="-122"/>
              <a:ea typeface="微软雅黑" panose="020B0503020204020204" charset="-122"/>
            </a:endParaRPr>
          </a:p>
        </p:txBody>
      </p:sp>
      <p:sp>
        <p:nvSpPr>
          <p:cNvPr id="6" name="圆角矩形 5"/>
          <p:cNvSpPr/>
          <p:nvPr/>
        </p:nvSpPr>
        <p:spPr>
          <a:xfrm>
            <a:off x="815903" y="3070232"/>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35" b="1" dirty="0">
                <a:latin typeface="微软雅黑" panose="020B0503020204020204" charset="-122"/>
                <a:ea typeface="微软雅黑" panose="020B0503020204020204" charset="-122"/>
              </a:rPr>
              <a:t>二</a:t>
            </a:r>
            <a:endParaRPr lang="zh-CN" altLang="en-US" sz="2535" b="1" dirty="0">
              <a:latin typeface="微软雅黑" panose="020B0503020204020204" charset="-122"/>
              <a:ea typeface="微软雅黑" panose="020B0503020204020204" charset="-122"/>
            </a:endParaRPr>
          </a:p>
        </p:txBody>
      </p:sp>
      <p:sp>
        <p:nvSpPr>
          <p:cNvPr id="41" name="圆角矩形 40"/>
          <p:cNvSpPr/>
          <p:nvPr/>
        </p:nvSpPr>
        <p:spPr>
          <a:xfrm>
            <a:off x="1627505" y="1801495"/>
            <a:ext cx="4646295"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defRPr/>
            </a:pPr>
            <a:r>
              <a:rPr lang="zh-CN" altLang="zh-CN" sz="2540" b="1" dirty="0">
                <a:solidFill>
                  <a:srgbClr val="FF0000"/>
                </a:solidFill>
                <a:latin typeface="微软雅黑" panose="020B0503020204020204" charset="-122"/>
                <a:ea typeface="微软雅黑" panose="020B0503020204020204" charset="-122"/>
                <a:cs typeface="+mn-ea"/>
                <a:sym typeface="+mn-lt"/>
              </a:rPr>
              <a:t>冲切相关公式及参数设置</a:t>
            </a:r>
            <a:endParaRPr lang="zh-CN" altLang="zh-CN" sz="2540" b="1" dirty="0">
              <a:solidFill>
                <a:srgbClr val="FF0000"/>
              </a:solidFill>
              <a:latin typeface="微软雅黑" panose="020B0503020204020204" charset="-122"/>
              <a:ea typeface="微软雅黑" panose="020B0503020204020204" charset="-122"/>
              <a:cs typeface="+mn-ea"/>
              <a:sym typeface="+mn-lt"/>
            </a:endParaRPr>
          </a:p>
        </p:txBody>
      </p:sp>
      <p:sp>
        <p:nvSpPr>
          <p:cNvPr id="43" name="圆角矩形 42"/>
          <p:cNvSpPr/>
          <p:nvPr/>
        </p:nvSpPr>
        <p:spPr>
          <a:xfrm>
            <a:off x="1627505" y="3070225"/>
            <a:ext cx="464693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540" b="1" dirty="0">
                <a:solidFill>
                  <a:schemeClr val="tx1"/>
                </a:solidFill>
                <a:latin typeface="微软雅黑" panose="020B0503020204020204" charset="-122"/>
                <a:ea typeface="微软雅黑" panose="020B0503020204020204" charset="-122"/>
                <a:cs typeface="+mn-ea"/>
                <a:sym typeface="+mn-lt"/>
              </a:rPr>
              <a:t>剪切相关公式及要点</a:t>
            </a:r>
            <a:endParaRPr lang="zh-CN" altLang="zh-CN" sz="2540" b="1" dirty="0">
              <a:solidFill>
                <a:schemeClr val="tx1"/>
              </a:solidFill>
              <a:latin typeface="微软雅黑" panose="020B0503020204020204" charset="-122"/>
              <a:ea typeface="微软雅黑" panose="020B0503020204020204" charset="-122"/>
              <a:cs typeface="+mn-ea"/>
              <a:sym typeface="+mn-lt"/>
            </a:endParaRPr>
          </a:p>
        </p:txBody>
      </p:sp>
      <p:sp>
        <p:nvSpPr>
          <p:cNvPr id="8" name="文本框 2"/>
          <p:cNvSpPr txBox="1"/>
          <p:nvPr/>
        </p:nvSpPr>
        <p:spPr>
          <a:xfrm>
            <a:off x="206121" y="157931"/>
            <a:ext cx="11026140" cy="460375"/>
          </a:xfrm>
          <a:prstGeom prst="rect">
            <a:avLst/>
          </a:prstGeom>
          <a:noFill/>
        </p:spPr>
        <p:txBody>
          <a:bodyPr wrap="square" rtlCol="0">
            <a:spAutoFit/>
          </a:bodyPr>
          <a:lstStyle/>
          <a:p>
            <a:r>
              <a:rPr 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内容</a:t>
            </a:r>
            <a:endParaRPr 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2" name="圆角矩形 1"/>
          <p:cNvSpPr/>
          <p:nvPr/>
        </p:nvSpPr>
        <p:spPr>
          <a:xfrm>
            <a:off x="815903" y="4385952"/>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35" b="1" dirty="0">
                <a:latin typeface="微软雅黑" panose="020B0503020204020204" charset="-122"/>
                <a:ea typeface="微软雅黑" panose="020B0503020204020204" charset="-122"/>
              </a:rPr>
              <a:t>三</a:t>
            </a:r>
            <a:endParaRPr lang="zh-CN" altLang="en-US" sz="2535" b="1" dirty="0">
              <a:latin typeface="微软雅黑" panose="020B0503020204020204" charset="-122"/>
              <a:ea typeface="微软雅黑" panose="020B0503020204020204" charset="-122"/>
            </a:endParaRPr>
          </a:p>
        </p:txBody>
      </p:sp>
      <p:sp>
        <p:nvSpPr>
          <p:cNvPr id="3" name="圆角矩形 2"/>
          <p:cNvSpPr/>
          <p:nvPr/>
        </p:nvSpPr>
        <p:spPr>
          <a:xfrm>
            <a:off x="1627505" y="4385945"/>
            <a:ext cx="464693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a:solidFill>
                  <a:schemeClr val="tx1"/>
                </a:solidFill>
                <a:latin typeface="微软雅黑" panose="020B0503020204020204" charset="-122"/>
                <a:ea typeface="微软雅黑" panose="020B0503020204020204" charset="-122"/>
                <a:cs typeface="+mn-ea"/>
                <a:sym typeface="+mn-lt"/>
              </a:rPr>
              <a:t>冲切、剪切常见问题</a:t>
            </a:r>
            <a:endParaRPr lang="zh-CN" altLang="zh-CN" sz="2400" b="1" dirty="0">
              <a:solidFill>
                <a:schemeClr val="tx1"/>
              </a:solidFill>
              <a:latin typeface="微软雅黑" panose="020B0503020204020204" charset="-122"/>
              <a:ea typeface="微软雅黑" panose="020B0503020204020204" charset="-122"/>
              <a:cs typeface="+mn-ea"/>
              <a:sym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3.</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冲切参数设置</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629920"/>
            <a:ext cx="650240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lt"/>
              </a:rPr>
              <a:t>组合墙冲切按等效矩形验算</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6347303" y="809060"/>
            <a:ext cx="4611177" cy="553085"/>
          </a:xfrm>
          <a:prstGeom prst="rect">
            <a:avLst/>
          </a:prstGeom>
          <a:noFill/>
        </p:spPr>
        <p:txBody>
          <a:bodyPr wrap="square" rtlCol="0" anchor="t">
            <a:spAutoFit/>
          </a:bodyPr>
          <a:lstStyle>
            <a:defPPr>
              <a:defRPr lang="zh-CN"/>
            </a:defPPr>
            <a:lvl1pPr marL="342900" indent="-342900">
              <a:lnSpc>
                <a:spcPct val="150000"/>
              </a:lnSpc>
              <a:buFont typeface="Wingdings" panose="05000000000000000000" pitchFamily="2" charset="2"/>
              <a:buChar char="ü"/>
              <a:defRPr sz="2000">
                <a:solidFill>
                  <a:schemeClr val="tx1">
                    <a:lumMod val="65000"/>
                    <a:lumOff val="35000"/>
                  </a:schemeClr>
                </a:solidFill>
              </a:defRPr>
            </a:lvl1pPr>
          </a:lstStyle>
          <a:p>
            <a:r>
              <a:rPr lang="zh-CN" altLang="en-US" b="1" dirty="0">
                <a:solidFill>
                  <a:schemeClr val="tx1"/>
                </a:solidFill>
                <a:latin typeface="微软雅黑" panose="020B0503020204020204" charset="-122"/>
                <a:ea typeface="微软雅黑" panose="020B0503020204020204" charset="-122"/>
              </a:rPr>
              <a:t>不勾选</a:t>
            </a:r>
            <a:endParaRPr lang="zh-CN" altLang="en-US" dirty="0">
              <a:solidFill>
                <a:schemeClr val="tx1"/>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1"/>
          <a:srcRect r="1645"/>
          <a:stretch>
            <a:fillRect/>
          </a:stretch>
        </p:blipFill>
        <p:spPr>
          <a:xfrm>
            <a:off x="707390" y="1186815"/>
            <a:ext cx="5276215" cy="2355215"/>
          </a:xfrm>
          <a:prstGeom prst="rect">
            <a:avLst/>
          </a:prstGeom>
        </p:spPr>
      </p:pic>
      <p:pic>
        <p:nvPicPr>
          <p:cNvPr id="5" name="图片 4"/>
          <p:cNvPicPr>
            <a:picLocks noChangeAspect="1"/>
          </p:cNvPicPr>
          <p:nvPr/>
        </p:nvPicPr>
        <p:blipFill>
          <a:blip r:embed="rId2"/>
          <a:stretch>
            <a:fillRect/>
          </a:stretch>
        </p:blipFill>
        <p:spPr>
          <a:xfrm>
            <a:off x="5891032" y="3692473"/>
            <a:ext cx="5524748" cy="2703600"/>
          </a:xfrm>
          <a:prstGeom prst="rect">
            <a:avLst/>
          </a:prstGeom>
        </p:spPr>
      </p:pic>
      <p:pic>
        <p:nvPicPr>
          <p:cNvPr id="14" name="图片 13"/>
          <p:cNvPicPr>
            <a:picLocks noChangeAspect="1"/>
          </p:cNvPicPr>
          <p:nvPr/>
        </p:nvPicPr>
        <p:blipFill>
          <a:blip r:embed="rId3"/>
          <a:stretch>
            <a:fillRect/>
          </a:stretch>
        </p:blipFill>
        <p:spPr>
          <a:xfrm>
            <a:off x="586581" y="3692451"/>
            <a:ext cx="5209524" cy="2704762"/>
          </a:xfrm>
          <a:prstGeom prst="rect">
            <a:avLst/>
          </a:prstGeom>
        </p:spPr>
      </p:pic>
      <p:sp>
        <p:nvSpPr>
          <p:cNvPr id="3" name="文本框 2"/>
          <p:cNvSpPr txBox="1"/>
          <p:nvPr/>
        </p:nvSpPr>
        <p:spPr>
          <a:xfrm>
            <a:off x="8392160" y="676275"/>
            <a:ext cx="3333750" cy="398780"/>
          </a:xfrm>
          <a:prstGeom prst="rect">
            <a:avLst/>
          </a:prstGeom>
          <a:noFill/>
        </p:spPr>
        <p:txBody>
          <a:bodyPr wrap="square" rtlCol="0" anchor="t">
            <a:spAutoFit/>
          </a:bodyPr>
          <a:p>
            <a:pPr marL="0" indent="0">
              <a:buNone/>
            </a:pPr>
            <a:r>
              <a:rPr lang="zh-CN" altLang="en-US" sz="2000" b="1" dirty="0">
                <a:latin typeface="微软雅黑" panose="020B0503020204020204" charset="-122"/>
                <a:ea typeface="微软雅黑" panose="020B0503020204020204" charset="-122"/>
                <a:sym typeface="+mn-ea"/>
              </a:rPr>
              <a:t>长墙肢按墙体轮廓直接偏移</a:t>
            </a:r>
            <a:endParaRPr lang="zh-CN" altLang="en-US" sz="2000" b="1" dirty="0">
              <a:latin typeface="微软雅黑" panose="020B0503020204020204" charset="-122"/>
              <a:ea typeface="微软雅黑" panose="020B0503020204020204" charset="-122"/>
              <a:sym typeface="+mn-ea"/>
            </a:endParaRPr>
          </a:p>
        </p:txBody>
      </p:sp>
      <p:sp>
        <p:nvSpPr>
          <p:cNvPr id="6" name="文本框 5"/>
          <p:cNvSpPr txBox="1"/>
          <p:nvPr/>
        </p:nvSpPr>
        <p:spPr>
          <a:xfrm>
            <a:off x="8392160" y="1134110"/>
            <a:ext cx="2722880" cy="398780"/>
          </a:xfrm>
          <a:prstGeom prst="rect">
            <a:avLst/>
          </a:prstGeom>
          <a:noFill/>
        </p:spPr>
        <p:txBody>
          <a:bodyPr wrap="none" rtlCol="0" anchor="t">
            <a:spAutoFit/>
          </a:bodyPr>
          <a:p>
            <a:pPr marL="0" indent="0">
              <a:buNone/>
            </a:pPr>
            <a:r>
              <a:rPr lang="zh-CN" altLang="en-US" sz="2000" b="1" dirty="0">
                <a:latin typeface="微软雅黑" panose="020B0503020204020204" charset="-122"/>
                <a:ea typeface="微软雅黑" panose="020B0503020204020204" charset="-122"/>
                <a:sym typeface="+mn-ea"/>
              </a:rPr>
              <a:t>短墙肢是先凸包后偏移</a:t>
            </a:r>
            <a:endParaRPr lang="zh-CN" altLang="en-US" sz="2000"/>
          </a:p>
        </p:txBody>
      </p:sp>
      <p:sp>
        <p:nvSpPr>
          <p:cNvPr id="8" name="文本框 7"/>
          <p:cNvSpPr txBox="1"/>
          <p:nvPr/>
        </p:nvSpPr>
        <p:spPr>
          <a:xfrm>
            <a:off x="6347460" y="1793240"/>
            <a:ext cx="1033780" cy="398780"/>
          </a:xfrm>
          <a:prstGeom prst="rect">
            <a:avLst/>
          </a:prstGeom>
          <a:noFill/>
        </p:spPr>
        <p:txBody>
          <a:bodyPr wrap="none" rtlCol="0" anchor="t">
            <a:spAutoFit/>
          </a:bodyPr>
          <a:p>
            <a:pPr marL="342900" indent="-342900">
              <a:buFont typeface="Wingdings" panose="05000000000000000000" charset="0"/>
              <a:buChar char="ü"/>
            </a:pPr>
            <a:r>
              <a:rPr lang="zh-CN" altLang="en-US" sz="2000" b="1" dirty="0">
                <a:latin typeface="微软雅黑" panose="020B0503020204020204" charset="-122"/>
                <a:ea typeface="微软雅黑" panose="020B0503020204020204" charset="-122"/>
                <a:sym typeface="+mn-ea"/>
              </a:rPr>
              <a:t>勾选</a:t>
            </a:r>
            <a:endParaRPr lang="zh-CN" altLang="en-US" sz="2000"/>
          </a:p>
        </p:txBody>
      </p:sp>
      <p:sp>
        <p:nvSpPr>
          <p:cNvPr id="9" name="文本框 8"/>
          <p:cNvSpPr txBox="1"/>
          <p:nvPr/>
        </p:nvSpPr>
        <p:spPr>
          <a:xfrm>
            <a:off x="8392160" y="1793240"/>
            <a:ext cx="2976880" cy="398780"/>
          </a:xfrm>
          <a:prstGeom prst="rect">
            <a:avLst/>
          </a:prstGeom>
          <a:noFill/>
        </p:spPr>
        <p:txBody>
          <a:bodyPr wrap="none" rtlCol="0" anchor="t">
            <a:spAutoFit/>
          </a:bodyPr>
          <a:p>
            <a:r>
              <a:rPr lang="zh-CN" altLang="en-US" sz="2000" b="1" dirty="0">
                <a:latin typeface="微软雅黑" panose="020B0503020204020204" charset="-122"/>
                <a:ea typeface="微软雅黑" panose="020B0503020204020204" charset="-122"/>
                <a:sym typeface="+mn-ea"/>
              </a:rPr>
              <a:t>按外包矩形轮廓直接偏移</a:t>
            </a:r>
            <a:endParaRPr lang="zh-CN" altLang="en-US" sz="2000"/>
          </a:p>
        </p:txBody>
      </p:sp>
      <p:sp>
        <p:nvSpPr>
          <p:cNvPr id="10" name="左中括号 9"/>
          <p:cNvSpPr/>
          <p:nvPr/>
        </p:nvSpPr>
        <p:spPr>
          <a:xfrm>
            <a:off x="8270875" y="808990"/>
            <a:ext cx="120650" cy="693420"/>
          </a:xfrm>
          <a:prstGeom prst="leftBracket">
            <a:avLst/>
          </a:prstGeom>
          <a:ln w="34925"/>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2" name="右箭头 11"/>
          <p:cNvSpPr/>
          <p:nvPr/>
        </p:nvSpPr>
        <p:spPr>
          <a:xfrm>
            <a:off x="7670165" y="1040130"/>
            <a:ext cx="488950" cy="230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nvSpPr>
        <p:spPr>
          <a:xfrm>
            <a:off x="7670800" y="1877060"/>
            <a:ext cx="488950" cy="230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6845935" y="4444365"/>
            <a:ext cx="252000" cy="846000"/>
          </a:xfrm>
          <a:prstGeom prst="rect">
            <a:avLst/>
          </a:prstGeom>
          <a:noFill/>
          <a:ln w="28575" cmpd="sng">
            <a:solidFill>
              <a:srgbClr val="FF0000"/>
            </a:solidFill>
            <a:prstDash val="sysDash"/>
          </a:ln>
        </p:spPr>
        <p:txBody>
          <a:bodyPr vert="eaVert" wrap="square" rtlCol="0">
            <a:spAutoFit/>
          </a:bodyPr>
          <a:p>
            <a:endParaRPr lang="zh-CN" altLang="en-US"/>
          </a:p>
        </p:txBody>
      </p:sp>
      <p:sp>
        <p:nvSpPr>
          <p:cNvPr id="17" name="文本框 16"/>
          <p:cNvSpPr txBox="1"/>
          <p:nvPr/>
        </p:nvSpPr>
        <p:spPr>
          <a:xfrm>
            <a:off x="10191750" y="4444365"/>
            <a:ext cx="468000" cy="1237615"/>
          </a:xfrm>
          <a:prstGeom prst="rect">
            <a:avLst/>
          </a:prstGeom>
          <a:noFill/>
          <a:ln w="28575" cmpd="sng">
            <a:solidFill>
              <a:srgbClr val="FF0000"/>
            </a:solidFill>
            <a:prstDash val="sysDash"/>
          </a:ln>
        </p:spPr>
        <p:txBody>
          <a:bodyPr vert="eaVert" wrap="square" rtlCol="0">
            <a:spAutoFit/>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冲切参数设置</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629920"/>
            <a:ext cx="650240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柱（墙）冲切考虑不平衡弯矩（桩筏基础）</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5291455" y="3150235"/>
            <a:ext cx="6004560" cy="706755"/>
          </a:xfrm>
          <a:prstGeom prst="rect">
            <a:avLst/>
          </a:prstGeom>
          <a:noFill/>
        </p:spPr>
        <p:txBody>
          <a:bodyPr wrap="square" rtlCol="0" anchor="t">
            <a:spAutoFit/>
          </a:bodyPr>
          <a:p>
            <a:pPr algn="l">
              <a:buClrTx/>
              <a:buSzTx/>
              <a:buFontTx/>
            </a:pPr>
            <a:r>
              <a:rPr lang="zh-CN" altLang="en-US" sz="2000" b="1">
                <a:latin typeface="微软雅黑" panose="020B0503020204020204" charset="-122"/>
                <a:ea typeface="微软雅黑" panose="020B0503020204020204" charset="-122"/>
              </a:rPr>
              <a:t>桩群承载力合力点与竖向永久荷载合力作用点存在较大偏心距时，会产生较大不平衡力矩，</a:t>
            </a:r>
            <a:endParaRPr lang="zh-CN" altLang="en-US" sz="2000" b="1">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1"/>
          <a:stretch>
            <a:fillRect/>
          </a:stretch>
        </p:blipFill>
        <p:spPr>
          <a:xfrm>
            <a:off x="329565" y="1223645"/>
            <a:ext cx="4505325" cy="4133850"/>
          </a:xfrm>
          <a:prstGeom prst="rect">
            <a:avLst/>
          </a:prstGeom>
          <a:ln>
            <a:solidFill>
              <a:schemeClr val="accent1"/>
            </a:solidFill>
          </a:ln>
        </p:spPr>
      </p:pic>
      <p:pic>
        <p:nvPicPr>
          <p:cNvPr id="10" name="图片 9"/>
          <p:cNvPicPr>
            <a:picLocks noChangeAspect="1"/>
          </p:cNvPicPr>
          <p:nvPr/>
        </p:nvPicPr>
        <p:blipFill>
          <a:blip r:embed="rId2"/>
          <a:stretch>
            <a:fillRect/>
          </a:stretch>
        </p:blipFill>
        <p:spPr>
          <a:xfrm>
            <a:off x="5145405" y="1223645"/>
            <a:ext cx="6296025" cy="962025"/>
          </a:xfrm>
          <a:prstGeom prst="rect">
            <a:avLst/>
          </a:prstGeom>
        </p:spPr>
      </p:pic>
      <p:pic>
        <p:nvPicPr>
          <p:cNvPr id="13" name="图片 12"/>
          <p:cNvPicPr>
            <a:picLocks noChangeAspect="1"/>
          </p:cNvPicPr>
          <p:nvPr/>
        </p:nvPicPr>
        <p:blipFill>
          <a:blip r:embed="rId3"/>
          <a:srcRect t="1894" b="59262"/>
          <a:stretch>
            <a:fillRect/>
          </a:stretch>
        </p:blipFill>
        <p:spPr>
          <a:xfrm>
            <a:off x="5263515" y="2147570"/>
            <a:ext cx="6296025" cy="1002665"/>
          </a:xfrm>
          <a:prstGeom prst="rect">
            <a:avLst/>
          </a:prstGeom>
        </p:spPr>
      </p:pic>
      <p:sp>
        <p:nvSpPr>
          <p:cNvPr id="15" name="文本框 14"/>
          <p:cNvSpPr txBox="1"/>
          <p:nvPr/>
        </p:nvSpPr>
        <p:spPr>
          <a:xfrm>
            <a:off x="9481820" y="1230630"/>
            <a:ext cx="1584960" cy="398780"/>
          </a:xfrm>
          <a:prstGeom prst="rect">
            <a:avLst/>
          </a:prstGeom>
          <a:noFill/>
        </p:spPr>
        <p:txBody>
          <a:bodyPr wrap="square" rtlCol="0">
            <a:spAutoFit/>
          </a:bodyPr>
          <a:p>
            <a:r>
              <a:rPr lang="zh-CN" altLang="en-US" sz="2000">
                <a:solidFill>
                  <a:srgbClr val="FF0000"/>
                </a:solidFill>
                <a:latin typeface="微软雅黑" panose="020B0503020204020204" charset="-122"/>
                <a:ea typeface="微软雅黑" panose="020B0503020204020204" charset="-122"/>
              </a:rPr>
              <a:t>《桩规》</a:t>
            </a:r>
            <a:endParaRPr lang="zh-CN" altLang="en-US" sz="2000">
              <a:solidFill>
                <a:srgbClr val="FF0000"/>
              </a:solidFill>
              <a:latin typeface="微软雅黑" panose="020B0503020204020204" charset="-122"/>
              <a:ea typeface="微软雅黑" panose="020B0503020204020204" charset="-122"/>
            </a:endParaRPr>
          </a:p>
        </p:txBody>
      </p:sp>
      <p:sp>
        <p:nvSpPr>
          <p:cNvPr id="8" name="文本框 7"/>
          <p:cNvSpPr txBox="1"/>
          <p:nvPr/>
        </p:nvSpPr>
        <p:spPr>
          <a:xfrm>
            <a:off x="6809740" y="3945255"/>
            <a:ext cx="3550285" cy="368300"/>
          </a:xfrm>
          <a:prstGeom prst="rect">
            <a:avLst/>
          </a:prstGeom>
          <a:noFill/>
        </p:spPr>
        <p:txBody>
          <a:bodyPr wrap="square" rtlCol="0" anchor="t">
            <a:spAutoFit/>
          </a:bodyPr>
          <a:p>
            <a:pPr algn="l">
              <a:buClrTx/>
              <a:buSzTx/>
              <a:buFontTx/>
            </a:pPr>
            <a:r>
              <a:rPr lang="zh-CN" altLang="en-US">
                <a:latin typeface="微软雅黑" panose="020B0503020204020204" charset="-122"/>
                <a:ea typeface="微软雅黑" panose="020B0503020204020204" charset="-122"/>
                <a:sym typeface="+mn-ea"/>
              </a:rPr>
              <a:t>勾选，考虑不平衡弯矩</a:t>
            </a:r>
            <a:endParaRPr lang="zh-CN" altLang="en-US"/>
          </a:p>
        </p:txBody>
      </p:sp>
      <p:sp>
        <p:nvSpPr>
          <p:cNvPr id="12" name="左箭头 11"/>
          <p:cNvSpPr/>
          <p:nvPr/>
        </p:nvSpPr>
        <p:spPr>
          <a:xfrm>
            <a:off x="4501515" y="3371215"/>
            <a:ext cx="725805" cy="2647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9831705" y="5116195"/>
            <a:ext cx="1609725" cy="368300"/>
          </a:xfrm>
          <a:prstGeom prst="rect">
            <a:avLst/>
          </a:prstGeom>
          <a:noFill/>
        </p:spPr>
        <p:txBody>
          <a:bodyPr wrap="none" rtlCol="0" anchor="t">
            <a:spAutoFit/>
          </a:bodyPr>
          <a:p>
            <a:r>
              <a:rPr lang="zh-CN" altLang="en-US">
                <a:latin typeface="微软雅黑" panose="020B0503020204020204" charset="-122"/>
                <a:ea typeface="微软雅黑" panose="020B0503020204020204" charset="-122"/>
                <a:sym typeface="+mn-ea"/>
              </a:rPr>
              <a:t>《桩规》</a:t>
            </a:r>
            <a:r>
              <a:rPr lang="en-US" altLang="zh-CN">
                <a:latin typeface="微软雅黑" panose="020B0503020204020204" charset="-122"/>
                <a:ea typeface="微软雅黑" panose="020B0503020204020204" charset="-122"/>
                <a:sym typeface="+mn-ea"/>
              </a:rPr>
              <a:t>5.9.7</a:t>
            </a:r>
            <a:endParaRPr lang="en-US" altLang="zh-CN">
              <a:latin typeface="微软雅黑" panose="020B0503020204020204" charset="-122"/>
              <a:ea typeface="微软雅黑" panose="020B0503020204020204" charset="-122"/>
              <a:sym typeface="+mn-ea"/>
            </a:endParaRPr>
          </a:p>
        </p:txBody>
      </p:sp>
      <p:sp>
        <p:nvSpPr>
          <p:cNvPr id="16" name="文本框 15"/>
          <p:cNvSpPr txBox="1"/>
          <p:nvPr/>
        </p:nvSpPr>
        <p:spPr>
          <a:xfrm>
            <a:off x="9526905" y="3937635"/>
            <a:ext cx="1609725" cy="368300"/>
          </a:xfrm>
          <a:prstGeom prst="rect">
            <a:avLst/>
          </a:prstGeom>
          <a:noFill/>
        </p:spPr>
        <p:txBody>
          <a:bodyPr wrap="none" rtlCol="0" anchor="t">
            <a:spAutoFit/>
          </a:bodyPr>
          <a:p>
            <a:r>
              <a:rPr lang="zh-CN" altLang="en-US">
                <a:latin typeface="微软雅黑" panose="020B0503020204020204" charset="-122"/>
                <a:ea typeface="微软雅黑" panose="020B0503020204020204" charset="-122"/>
                <a:sym typeface="+mn-ea"/>
              </a:rPr>
              <a:t>《地规》</a:t>
            </a:r>
            <a:r>
              <a:rPr lang="en-US" altLang="zh-CN">
                <a:latin typeface="微软雅黑" panose="020B0503020204020204" charset="-122"/>
                <a:ea typeface="微软雅黑" panose="020B0503020204020204" charset="-122"/>
                <a:sym typeface="+mn-ea"/>
              </a:rPr>
              <a:t>8</a:t>
            </a:r>
            <a:r>
              <a:rPr lang="en-US" altLang="zh-CN">
                <a:latin typeface="微软雅黑" panose="020B0503020204020204" charset="-122"/>
                <a:ea typeface="微软雅黑" panose="020B0503020204020204" charset="-122"/>
                <a:sym typeface="+mn-ea"/>
              </a:rPr>
              <a:t>.4.7</a:t>
            </a:r>
            <a:endParaRPr lang="en-US" altLang="zh-CN">
              <a:latin typeface="微软雅黑" panose="020B0503020204020204" charset="-122"/>
              <a:ea typeface="微软雅黑" panose="020B0503020204020204" charset="-122"/>
              <a:sym typeface="+mn-ea"/>
            </a:endParaRPr>
          </a:p>
        </p:txBody>
      </p:sp>
      <p:graphicFrame>
        <p:nvGraphicFramePr>
          <p:cNvPr id="295937" name="Object 1"/>
          <p:cNvGraphicFramePr>
            <a:graphicFrameLocks noChangeAspect="1"/>
          </p:cNvGraphicFramePr>
          <p:nvPr/>
        </p:nvGraphicFramePr>
        <p:xfrm>
          <a:off x="9380855" y="5537835"/>
          <a:ext cx="1401676" cy="331200"/>
        </p:xfrm>
        <a:graphic>
          <a:graphicData uri="http://schemas.openxmlformats.org/presentationml/2006/ole">
            <mc:AlternateContent xmlns:mc="http://schemas.openxmlformats.org/markup-compatibility/2006">
              <mc:Choice xmlns:v="urn:schemas-microsoft-com:vml" Requires="v">
                <p:oleObj spid="_x0000_s34" name="Equation" r:id="rId4" imgW="1040765" imgH="241300" progId="Equation.DSMT4">
                  <p:embed/>
                </p:oleObj>
              </mc:Choice>
              <mc:Fallback>
                <p:oleObj name="Equation" r:id="rId4" imgW="1040765"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0855" y="5537835"/>
                        <a:ext cx="1401676" cy="33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5942" name="Object 6"/>
          <p:cNvGraphicFramePr>
            <a:graphicFrameLocks noChangeAspect="1"/>
          </p:cNvGraphicFramePr>
          <p:nvPr/>
        </p:nvGraphicFramePr>
        <p:xfrm>
          <a:off x="10886600" y="5507681"/>
          <a:ext cx="790575" cy="390525"/>
        </p:xfrm>
        <a:graphic>
          <a:graphicData uri="http://schemas.openxmlformats.org/presentationml/2006/ole">
            <mc:AlternateContent xmlns:mc="http://schemas.openxmlformats.org/markup-compatibility/2006">
              <mc:Choice xmlns:v="urn:schemas-microsoft-com:vml" Requires="v">
                <p:oleObj spid="_x0000_s35" name="Equation" r:id="rId6" imgW="786765" imgH="393700" progId="Equation.DSMT4">
                  <p:embed/>
                </p:oleObj>
              </mc:Choice>
              <mc:Fallback>
                <p:oleObj name="Equation" r:id="rId6" imgW="786765" imgH="3937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86600" y="5507681"/>
                        <a:ext cx="7905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图片 16"/>
          <p:cNvPicPr>
            <a:picLocks noChangeAspect="1"/>
          </p:cNvPicPr>
          <p:nvPr/>
        </p:nvPicPr>
        <p:blipFill>
          <a:blip r:embed="rId8"/>
          <a:stretch>
            <a:fillRect/>
          </a:stretch>
        </p:blipFill>
        <p:spPr>
          <a:xfrm>
            <a:off x="8609330" y="4322445"/>
            <a:ext cx="3220085" cy="549910"/>
          </a:xfrm>
          <a:prstGeom prst="rect">
            <a:avLst/>
          </a:prstGeom>
        </p:spPr>
      </p:pic>
      <p:sp>
        <p:nvSpPr>
          <p:cNvPr id="18" name="文本框 17"/>
          <p:cNvSpPr txBox="1"/>
          <p:nvPr/>
        </p:nvSpPr>
        <p:spPr>
          <a:xfrm>
            <a:off x="5016500" y="4207510"/>
            <a:ext cx="1511935" cy="368300"/>
          </a:xfrm>
          <a:prstGeom prst="rect">
            <a:avLst/>
          </a:prstGeom>
          <a:noFill/>
        </p:spPr>
        <p:txBody>
          <a:bodyPr wrap="square" rtlCol="0" anchor="t">
            <a:spAutoFit/>
          </a:bodyPr>
          <a:p>
            <a:r>
              <a:rPr lang="zh-CN" altLang="en-US" b="1">
                <a:latin typeface="微软雅黑" panose="020B0503020204020204" charset="-122"/>
                <a:ea typeface="微软雅黑" panose="020B0503020204020204" charset="-122"/>
                <a:sym typeface="+mn-ea"/>
              </a:rPr>
              <a:t>桩筏基础</a:t>
            </a:r>
            <a:endParaRPr lang="zh-CN" altLang="en-US" sz="1600" b="1">
              <a:latin typeface="微软雅黑" panose="020B0503020204020204" charset="-122"/>
              <a:ea typeface="微软雅黑" panose="020B0503020204020204" charset="-122"/>
              <a:sym typeface="+mn-ea"/>
            </a:endParaRPr>
          </a:p>
        </p:txBody>
      </p:sp>
      <p:sp>
        <p:nvSpPr>
          <p:cNvPr id="19" name="文本框 18"/>
          <p:cNvSpPr txBox="1"/>
          <p:nvPr/>
        </p:nvSpPr>
        <p:spPr>
          <a:xfrm>
            <a:off x="6849110" y="5055870"/>
            <a:ext cx="2926080" cy="368300"/>
          </a:xfrm>
          <a:prstGeom prst="rect">
            <a:avLst/>
          </a:prstGeom>
          <a:noFill/>
        </p:spPr>
        <p:txBody>
          <a:bodyPr wrap="none" rtlCol="0" anchor="t">
            <a:spAutoFit/>
          </a:bodyPr>
          <a:p>
            <a:r>
              <a:rPr lang="zh-CN" altLang="en-US">
                <a:latin typeface="微软雅黑" panose="020B0503020204020204" charset="-122"/>
                <a:ea typeface="微软雅黑" panose="020B0503020204020204" charset="-122"/>
                <a:sym typeface="+mn-ea"/>
              </a:rPr>
              <a:t>不勾选，不考虑不平衡弯矩</a:t>
            </a:r>
            <a:endParaRPr lang="zh-CN" altLang="en-US"/>
          </a:p>
        </p:txBody>
      </p:sp>
      <p:sp>
        <p:nvSpPr>
          <p:cNvPr id="20" name="左中括号 19"/>
          <p:cNvSpPr/>
          <p:nvPr/>
        </p:nvSpPr>
        <p:spPr>
          <a:xfrm>
            <a:off x="6743700" y="4095750"/>
            <a:ext cx="137160" cy="1174115"/>
          </a:xfrm>
          <a:prstGeom prst="leftBracket">
            <a:avLst/>
          </a:prstGeom>
          <a:ln w="34925"/>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文本框 20"/>
          <p:cNvSpPr txBox="1"/>
          <p:nvPr/>
        </p:nvSpPr>
        <p:spPr>
          <a:xfrm>
            <a:off x="4792345" y="4487545"/>
            <a:ext cx="1554480" cy="368300"/>
          </a:xfrm>
          <a:prstGeom prst="rect">
            <a:avLst/>
          </a:prstGeom>
          <a:noFill/>
        </p:spPr>
        <p:txBody>
          <a:bodyPr wrap="none" rtlCol="0" anchor="t">
            <a:spAutoFit/>
          </a:bodyPr>
          <a:p>
            <a:r>
              <a:rPr lang="zh-CN" altLang="en-US" b="1">
                <a:latin typeface="微软雅黑" panose="020B0503020204020204" charset="-122"/>
                <a:ea typeface="微软雅黑" panose="020B0503020204020204" charset="-122"/>
                <a:sym typeface="+mn-ea"/>
              </a:rPr>
              <a:t>柱墙冲切验算</a:t>
            </a:r>
            <a:endParaRPr lang="zh-CN" altLang="en-US"/>
          </a:p>
        </p:txBody>
      </p:sp>
      <p:sp>
        <p:nvSpPr>
          <p:cNvPr id="22" name="左箭头 21"/>
          <p:cNvSpPr/>
          <p:nvPr/>
        </p:nvSpPr>
        <p:spPr>
          <a:xfrm flipH="1">
            <a:off x="6393815" y="4377055"/>
            <a:ext cx="282575" cy="1987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5424170" y="1230630"/>
            <a:ext cx="6017260" cy="1872000"/>
          </a:xfrm>
          <a:prstGeom prst="rect">
            <a:avLst/>
          </a:prstGeom>
          <a:noFill/>
          <a:ln>
            <a:solidFill>
              <a:srgbClr val="7030A0"/>
            </a:solidFill>
          </a:ln>
        </p:spPr>
        <p:txBody>
          <a:bodyPr wrap="square" rtlCol="0">
            <a:spAutoFit/>
          </a:bodyPr>
          <a:p>
            <a:endParaRPr lang="zh-CN" altLang="en-US"/>
          </a:p>
        </p:txBody>
      </p:sp>
      <p:pic>
        <p:nvPicPr>
          <p:cNvPr id="26" name="图片 25"/>
          <p:cNvPicPr>
            <a:picLocks noChangeAspect="1"/>
          </p:cNvPicPr>
          <p:nvPr/>
        </p:nvPicPr>
        <p:blipFill>
          <a:blip r:embed="rId9"/>
          <a:stretch>
            <a:fillRect/>
          </a:stretch>
        </p:blipFill>
        <p:spPr>
          <a:xfrm>
            <a:off x="265430" y="3415030"/>
            <a:ext cx="4904740" cy="2894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8" grpId="0"/>
      <p:bldP spid="16" grpId="0"/>
      <p:bldP spid="18" grpId="0"/>
      <p:bldP spid="19" grpId="0"/>
      <p:bldP spid="20" grpId="0" animBg="1"/>
      <p:bldP spid="21"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冲切参数设置</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629920"/>
            <a:ext cx="395224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临界冲垮比[λ]</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2648585" y="1090295"/>
            <a:ext cx="4997450" cy="398780"/>
          </a:xfrm>
          <a:prstGeom prst="rect">
            <a:avLst/>
          </a:prstGeom>
        </p:spPr>
        <p:txBody>
          <a:bodyPr wrap="square">
            <a:spAutoFit/>
          </a:bodyPr>
          <a:p>
            <a:r>
              <a:rPr lang="zh-CN" altLang="en-US" sz="2000" b="1" dirty="0">
                <a:latin typeface="微软雅黑" panose="020B0503020204020204" charset="-122"/>
                <a:ea typeface="微软雅黑" panose="020B0503020204020204" charset="-122"/>
              </a:rPr>
              <a:t>按冲跨比对桩筏、桩</a:t>
            </a:r>
            <a:r>
              <a:rPr lang="zh-CN" altLang="en-US" sz="2000" b="1" dirty="0">
                <a:latin typeface="微软雅黑" panose="020B0503020204020204" charset="-122"/>
                <a:ea typeface="微软雅黑" panose="020B0503020204020204" charset="-122"/>
              </a:rPr>
              <a:t>承台基础冲切分类</a:t>
            </a:r>
            <a:endParaRPr lang="zh-CN" altLang="en-US" sz="2000" b="1" dirty="0">
              <a:latin typeface="微软雅黑" panose="020B0503020204020204" charset="-122"/>
              <a:ea typeface="微软雅黑" panose="020B0503020204020204" charset="-122"/>
            </a:endParaRPr>
          </a:p>
        </p:txBody>
      </p:sp>
      <p:sp>
        <p:nvSpPr>
          <p:cNvPr id="7" name="圆角矩形 6"/>
          <p:cNvSpPr/>
          <p:nvPr/>
        </p:nvSpPr>
        <p:spPr>
          <a:xfrm>
            <a:off x="161925" y="1520190"/>
            <a:ext cx="2947035" cy="39941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8" name="矩形 7"/>
          <p:cNvSpPr/>
          <p:nvPr/>
        </p:nvSpPr>
        <p:spPr>
          <a:xfrm>
            <a:off x="376555" y="1690370"/>
            <a:ext cx="2383155" cy="368300"/>
          </a:xfrm>
          <a:prstGeom prst="rect">
            <a:avLst/>
          </a:prstGeom>
          <a:solidFill>
            <a:srgbClr val="92D050"/>
          </a:solidFill>
        </p:spPr>
        <p:txBody>
          <a:bodyPr wrap="square">
            <a:spAutoFit/>
          </a:bodyPr>
          <a:p>
            <a:r>
              <a:rPr lang="zh-CN" altLang="zh-CN" dirty="0"/>
              <a:t>情况</a:t>
            </a:r>
            <a:r>
              <a:rPr lang="en-US" altLang="zh-CN" dirty="0"/>
              <a:t>1</a:t>
            </a:r>
            <a:r>
              <a:rPr lang="zh-CN" altLang="zh-CN" dirty="0"/>
              <a:t>：</a:t>
            </a:r>
            <a:r>
              <a:rPr lang="en-US" altLang="zh-CN" i="1" dirty="0">
                <a:latin typeface="Times New Roman" panose="02020603050405020304" pitchFamily="18" charset="0"/>
                <a:cs typeface="Times New Roman" panose="02020603050405020304" pitchFamily="18" charset="0"/>
                <a:sym typeface="+mn-ea"/>
              </a:rPr>
              <a:t>a</a:t>
            </a:r>
            <a:r>
              <a:rPr lang="en-US" altLang="zh-CN" b="1" i="1" dirty="0">
                <a:latin typeface="Times New Roman" panose="02020603050405020304" pitchFamily="18" charset="0"/>
                <a:cs typeface="Times New Roman" panose="02020603050405020304" pitchFamily="18" charset="0"/>
                <a:sym typeface="+mn-ea"/>
              </a:rPr>
              <a:t>/</a:t>
            </a:r>
            <a:r>
              <a:rPr lang="en-US" altLang="zh-CN" i="1" dirty="0">
                <a:latin typeface="Times New Roman" panose="02020603050405020304" pitchFamily="18" charset="0"/>
                <a:cs typeface="Times New Roman" panose="02020603050405020304" pitchFamily="18" charset="0"/>
                <a:sym typeface="+mn-ea"/>
              </a:rPr>
              <a:t>h</a:t>
            </a:r>
            <a:r>
              <a:rPr lang="en-US" altLang="zh-CN" baseline="-25000" dirty="0">
                <a:latin typeface="Times New Roman" panose="02020603050405020304" pitchFamily="18" charset="0"/>
                <a:cs typeface="Times New Roman" panose="02020603050405020304" pitchFamily="18" charset="0"/>
                <a:sym typeface="+mn-ea"/>
              </a:rPr>
              <a:t>0</a:t>
            </a:r>
            <a:r>
              <a:rPr lang="en-US" altLang="zh-CN" dirty="0">
                <a:latin typeface="Times New Roman" panose="02020603050405020304" pitchFamily="18" charset="0"/>
                <a:cs typeface="Times New Roman" panose="02020603050405020304" pitchFamily="18" charset="0"/>
                <a:sym typeface="+mn-ea"/>
              </a:rPr>
              <a:t>&gt;1</a:t>
            </a:r>
            <a:r>
              <a:rPr lang="en-US" altLang="zh-CN" b="1" dirty="0">
                <a:latin typeface="Times New Roman" panose="02020603050405020304" pitchFamily="18" charset="0"/>
                <a:cs typeface="Times New Roman" panose="02020603050405020304" pitchFamily="18" charset="0"/>
              </a:rPr>
              <a:t> </a:t>
            </a:r>
            <a:endParaRPr lang="zh-CN" altLang="en-US" b="1" dirty="0">
              <a:latin typeface="Times New Roman" panose="02020603050405020304" pitchFamily="18" charset="0"/>
              <a:cs typeface="Times New Roman" panose="02020603050405020304" pitchFamily="18" charset="0"/>
            </a:endParaRPr>
          </a:p>
        </p:txBody>
      </p:sp>
      <p:sp>
        <p:nvSpPr>
          <p:cNvPr id="5" name="矩形 4"/>
          <p:cNvSpPr/>
          <p:nvPr/>
        </p:nvSpPr>
        <p:spPr>
          <a:xfrm>
            <a:off x="376774" y="2169993"/>
            <a:ext cx="2571768" cy="368300"/>
          </a:xfrm>
          <a:prstGeom prst="rect">
            <a:avLst/>
          </a:prstGeom>
        </p:spPr>
        <p:txBody>
          <a:bodyPr wrap="square">
            <a:spAutoFit/>
          </a:bodyPr>
          <a:p>
            <a:r>
              <a:rPr lang="zh-CN" altLang="zh-CN" dirty="0">
                <a:latin typeface="Times New Roman" panose="02020603050405020304" pitchFamily="18" charset="0"/>
                <a:cs typeface="Times New Roman" panose="02020603050405020304" pitchFamily="18" charset="0"/>
              </a:rPr>
              <a:t>冲切锥角度是</a:t>
            </a:r>
            <a:r>
              <a:rPr lang="en-US" altLang="zh-CN" dirty="0">
                <a:latin typeface="Times New Roman" panose="02020603050405020304" pitchFamily="18" charset="0"/>
                <a:cs typeface="Times New Roman" panose="02020603050405020304" pitchFamily="18" charset="0"/>
              </a:rPr>
              <a:t>45</a:t>
            </a:r>
            <a:r>
              <a:rPr lang="zh-CN" altLang="zh-CN" dirty="0">
                <a:latin typeface="Times New Roman" panose="02020603050405020304" pitchFamily="18" charset="0"/>
                <a:cs typeface="Times New Roman" panose="02020603050405020304" pitchFamily="18" charset="0"/>
              </a:rPr>
              <a:t>度</a:t>
            </a:r>
            <a:endParaRPr lang="zh-CN" altLang="en-US" dirty="0">
              <a:latin typeface="Times New Roman" panose="02020603050405020304" pitchFamily="18" charset="0"/>
              <a:cs typeface="Times New Roman" panose="02020603050405020304" pitchFamily="18" charset="0"/>
            </a:endParaRPr>
          </a:p>
        </p:txBody>
      </p:sp>
      <p:sp>
        <p:nvSpPr>
          <p:cNvPr id="18" name="圆角矩形 17"/>
          <p:cNvSpPr/>
          <p:nvPr/>
        </p:nvSpPr>
        <p:spPr>
          <a:xfrm>
            <a:off x="3319780" y="1529715"/>
            <a:ext cx="3150870" cy="3984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9" name="矩形 18"/>
          <p:cNvSpPr/>
          <p:nvPr/>
        </p:nvSpPr>
        <p:spPr>
          <a:xfrm>
            <a:off x="3511550" y="1690370"/>
            <a:ext cx="2764155" cy="368300"/>
          </a:xfrm>
          <a:prstGeom prst="rect">
            <a:avLst/>
          </a:prstGeom>
          <a:solidFill>
            <a:srgbClr val="92D050"/>
          </a:solidFill>
        </p:spPr>
        <p:txBody>
          <a:bodyPr wrap="square">
            <a:spAutoFit/>
          </a:bodyPr>
          <a:p>
            <a:pPr algn="l">
              <a:buClrTx/>
              <a:buSzTx/>
              <a:buFontTx/>
            </a:pPr>
            <a:r>
              <a:rPr lang="zh-CN" altLang="zh-CN" sz="1800" dirty="0"/>
              <a:t>情况2：</a:t>
            </a:r>
            <a:r>
              <a:rPr lang="en-US" altLang="zh-CN" dirty="0">
                <a:sym typeface="+mn-ea"/>
              </a:rPr>
              <a:t>0.25</a:t>
            </a:r>
            <a:r>
              <a:rPr lang="zh-CN" altLang="zh-CN" dirty="0">
                <a:sym typeface="+mn-ea"/>
              </a:rPr>
              <a:t>&lt;</a:t>
            </a:r>
            <a:r>
              <a:rPr lang="en-US" altLang="zh-CN" i="1" dirty="0">
                <a:latin typeface="Times New Roman" panose="02020603050405020304" pitchFamily="18" charset="0"/>
                <a:cs typeface="Times New Roman" panose="02020603050405020304" pitchFamily="18" charset="0"/>
                <a:sym typeface="+mn-ea"/>
              </a:rPr>
              <a:t>a</a:t>
            </a:r>
            <a:r>
              <a:rPr lang="en-US" altLang="zh-CN" b="1" i="1" dirty="0">
                <a:latin typeface="Times New Roman" panose="02020603050405020304" pitchFamily="18" charset="0"/>
                <a:cs typeface="Times New Roman" panose="02020603050405020304" pitchFamily="18" charset="0"/>
                <a:sym typeface="+mn-ea"/>
              </a:rPr>
              <a:t>/</a:t>
            </a:r>
            <a:r>
              <a:rPr lang="en-US" altLang="zh-CN" i="1" dirty="0">
                <a:latin typeface="Times New Roman" panose="02020603050405020304" pitchFamily="18" charset="0"/>
                <a:cs typeface="Times New Roman" panose="02020603050405020304" pitchFamily="18" charset="0"/>
                <a:sym typeface="+mn-ea"/>
              </a:rPr>
              <a:t>h</a:t>
            </a:r>
            <a:r>
              <a:rPr lang="en-US" altLang="zh-CN" baseline="-25000" dirty="0">
                <a:latin typeface="Times New Roman" panose="02020603050405020304" pitchFamily="18" charset="0"/>
                <a:cs typeface="Times New Roman" panose="02020603050405020304" pitchFamily="18" charset="0"/>
                <a:sym typeface="+mn-ea"/>
              </a:rPr>
              <a:t>0</a:t>
            </a:r>
            <a:r>
              <a:rPr lang="zh-CN" altLang="zh-CN" dirty="0">
                <a:sym typeface="+mn-ea"/>
              </a:rPr>
              <a:t>&lt;</a:t>
            </a:r>
            <a:r>
              <a:rPr lang="en-US" altLang="zh-CN" dirty="0">
                <a:sym typeface="+mn-ea"/>
              </a:rPr>
              <a:t>1</a:t>
            </a:r>
            <a:r>
              <a:rPr lang="en-US" altLang="zh-CN" sz="1800" dirty="0"/>
              <a:t>  </a:t>
            </a:r>
            <a:endParaRPr lang="en-US" altLang="zh-CN" sz="1800" dirty="0">
              <a:sym typeface="+mn-ea"/>
            </a:endParaRPr>
          </a:p>
        </p:txBody>
      </p:sp>
      <p:sp>
        <p:nvSpPr>
          <p:cNvPr id="23" name="矩形 22"/>
          <p:cNvSpPr/>
          <p:nvPr/>
        </p:nvSpPr>
        <p:spPr>
          <a:xfrm>
            <a:off x="3511235" y="2435637"/>
            <a:ext cx="2678925" cy="645160"/>
          </a:xfrm>
          <a:prstGeom prst="rect">
            <a:avLst/>
          </a:prstGeom>
        </p:spPr>
        <p:txBody>
          <a:bodyPr wrap="square">
            <a:spAutoFit/>
          </a:bodyPr>
          <a:p>
            <a:r>
              <a:rPr lang="zh-CN" altLang="zh-CN" dirty="0"/>
              <a:t>冲切锥角度介于</a:t>
            </a:r>
            <a:r>
              <a:rPr lang="en-US" altLang="zh-CN" dirty="0"/>
              <a:t>45</a:t>
            </a:r>
            <a:r>
              <a:rPr lang="zh-CN" altLang="zh-CN" dirty="0"/>
              <a:t>度和</a:t>
            </a:r>
            <a:r>
              <a:rPr lang="en-US" altLang="zh-CN" dirty="0"/>
              <a:t>75.96</a:t>
            </a:r>
            <a:r>
              <a:rPr lang="zh-CN" altLang="zh-CN" dirty="0"/>
              <a:t>度之间</a:t>
            </a:r>
            <a:endParaRPr lang="zh-CN" altLang="en-US" dirty="0"/>
          </a:p>
        </p:txBody>
      </p:sp>
      <p:pic>
        <p:nvPicPr>
          <p:cNvPr id="14" name="图片 13"/>
          <p:cNvPicPr>
            <a:picLocks noChangeAspect="1"/>
          </p:cNvPicPr>
          <p:nvPr/>
        </p:nvPicPr>
        <p:blipFill>
          <a:blip r:embed="rId1" cstate="print"/>
          <a:srcRect l="34211" t="16498" r="39783" b="49832"/>
          <a:stretch>
            <a:fillRect/>
          </a:stretch>
        </p:blipFill>
        <p:spPr bwMode="auto">
          <a:xfrm>
            <a:off x="212492" y="3484927"/>
            <a:ext cx="2843207" cy="1692385"/>
          </a:xfrm>
          <a:prstGeom prst="rect">
            <a:avLst/>
          </a:prstGeom>
          <a:noFill/>
          <a:ln w="9525">
            <a:noFill/>
            <a:miter lim="800000"/>
            <a:headEnd/>
            <a:tailEnd/>
          </a:ln>
        </p:spPr>
      </p:pic>
      <p:pic>
        <p:nvPicPr>
          <p:cNvPr id="12" name="图片 11"/>
          <p:cNvPicPr/>
          <p:nvPr/>
        </p:nvPicPr>
        <p:blipFill>
          <a:blip r:embed="rId2" cstate="print"/>
          <a:srcRect l="44582" t="38721" r="41486" b="42424"/>
          <a:stretch>
            <a:fillRect/>
          </a:stretch>
        </p:blipFill>
        <p:spPr bwMode="auto">
          <a:xfrm>
            <a:off x="3355761" y="3404216"/>
            <a:ext cx="3075383" cy="1852850"/>
          </a:xfrm>
          <a:prstGeom prst="rect">
            <a:avLst/>
          </a:prstGeom>
          <a:noFill/>
          <a:ln w="9525">
            <a:noFill/>
            <a:miter lim="800000"/>
            <a:headEnd/>
            <a:tailEnd/>
          </a:ln>
        </p:spPr>
      </p:pic>
      <p:sp>
        <p:nvSpPr>
          <p:cNvPr id="16" name="圆角矩形 15"/>
          <p:cNvSpPr/>
          <p:nvPr/>
        </p:nvSpPr>
        <p:spPr>
          <a:xfrm>
            <a:off x="6681470" y="1245235"/>
            <a:ext cx="5190490" cy="50145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7" name="矩形 16"/>
          <p:cNvSpPr/>
          <p:nvPr/>
        </p:nvSpPr>
        <p:spPr>
          <a:xfrm>
            <a:off x="7371715" y="1405890"/>
            <a:ext cx="2270125" cy="368300"/>
          </a:xfrm>
          <a:prstGeom prst="rect">
            <a:avLst/>
          </a:prstGeom>
          <a:solidFill>
            <a:srgbClr val="92D050"/>
          </a:solidFill>
        </p:spPr>
        <p:txBody>
          <a:bodyPr wrap="square">
            <a:spAutoFit/>
          </a:bodyPr>
          <a:p>
            <a:r>
              <a:rPr lang="zh-CN" altLang="zh-CN" sz="1800" dirty="0"/>
              <a:t>情况3：</a:t>
            </a:r>
            <a:r>
              <a:rPr lang="en-US" altLang="zh-CN" sz="1800" dirty="0"/>
              <a:t> </a:t>
            </a:r>
            <a:r>
              <a:rPr lang="en-US" altLang="zh-CN" i="1" dirty="0">
                <a:latin typeface="Times New Roman" panose="02020603050405020304" pitchFamily="18" charset="0"/>
                <a:cs typeface="Times New Roman" panose="02020603050405020304" pitchFamily="18" charset="0"/>
                <a:sym typeface="+mn-ea"/>
              </a:rPr>
              <a:t>a</a:t>
            </a:r>
            <a:r>
              <a:rPr lang="en-US" altLang="zh-CN" b="1" i="1" dirty="0">
                <a:latin typeface="Times New Roman" panose="02020603050405020304" pitchFamily="18" charset="0"/>
                <a:cs typeface="Times New Roman" panose="02020603050405020304" pitchFamily="18" charset="0"/>
                <a:sym typeface="+mn-ea"/>
              </a:rPr>
              <a:t>/</a:t>
            </a:r>
            <a:r>
              <a:rPr lang="en-US" altLang="zh-CN" i="1" dirty="0">
                <a:latin typeface="Times New Roman" panose="02020603050405020304" pitchFamily="18" charset="0"/>
                <a:cs typeface="Times New Roman" panose="02020603050405020304" pitchFamily="18" charset="0"/>
                <a:sym typeface="+mn-ea"/>
              </a:rPr>
              <a:t>h</a:t>
            </a:r>
            <a:r>
              <a:rPr lang="en-US" altLang="zh-CN" baseline="-25000" dirty="0">
                <a:latin typeface="Times New Roman" panose="02020603050405020304" pitchFamily="18" charset="0"/>
                <a:cs typeface="Times New Roman" panose="02020603050405020304" pitchFamily="18" charset="0"/>
                <a:sym typeface="+mn-ea"/>
              </a:rPr>
              <a:t>0</a:t>
            </a:r>
            <a:r>
              <a:rPr lang="en-US" altLang="zh-CN" sz="1800" dirty="0"/>
              <a:t> </a:t>
            </a:r>
            <a:r>
              <a:rPr lang="zh-CN" altLang="zh-CN" dirty="0">
                <a:sym typeface="+mn-ea"/>
              </a:rPr>
              <a:t>&lt;0.25</a:t>
            </a:r>
            <a:r>
              <a:rPr lang="en-US" altLang="zh-CN" sz="1800" dirty="0"/>
              <a:t>  </a:t>
            </a:r>
            <a:endParaRPr lang="en-US" altLang="zh-CN" sz="1800" dirty="0"/>
          </a:p>
        </p:txBody>
      </p:sp>
      <p:sp>
        <p:nvSpPr>
          <p:cNvPr id="20" name="矩形 19"/>
          <p:cNvSpPr/>
          <p:nvPr/>
        </p:nvSpPr>
        <p:spPr>
          <a:xfrm>
            <a:off x="6845935" y="1774190"/>
            <a:ext cx="4937125" cy="1968500"/>
          </a:xfrm>
          <a:prstGeom prst="rect">
            <a:avLst/>
          </a:prstGeom>
        </p:spPr>
        <p:txBody>
          <a:bodyPr wrap="square">
            <a:spAutoFit/>
          </a:bodyPr>
          <a:p>
            <a:r>
              <a:rPr lang="zh-CN" altLang="zh-CN" sz="1600" dirty="0"/>
              <a:t>第一种观点是“</a:t>
            </a:r>
            <a:r>
              <a:rPr lang="zh-CN" altLang="zh-CN" sz="1600" b="1" dirty="0"/>
              <a:t>冲切破坏面向外转移</a:t>
            </a:r>
            <a:r>
              <a:rPr lang="zh-CN" altLang="zh-CN" sz="1600" dirty="0"/>
              <a:t>”，按情况（</a:t>
            </a:r>
            <a:r>
              <a:rPr lang="en-US" altLang="zh-CN" sz="1600" dirty="0"/>
              <a:t>1</a:t>
            </a:r>
            <a:r>
              <a:rPr lang="zh-CN" altLang="zh-CN" sz="1600" dirty="0"/>
              <a:t>）或情况（</a:t>
            </a:r>
            <a:r>
              <a:rPr lang="en-US" altLang="zh-CN" sz="1600" dirty="0"/>
              <a:t>2</a:t>
            </a:r>
            <a:r>
              <a:rPr lang="zh-CN" altLang="zh-CN" sz="1600" dirty="0"/>
              <a:t>）发生破坏，冲切破坏锥角度介于</a:t>
            </a:r>
            <a:r>
              <a:rPr lang="en-US" altLang="zh-CN" sz="1600" dirty="0"/>
              <a:t>45</a:t>
            </a:r>
            <a:r>
              <a:rPr lang="zh-CN" altLang="zh-CN" sz="1600" dirty="0"/>
              <a:t>度和</a:t>
            </a:r>
            <a:r>
              <a:rPr lang="en-US" altLang="zh-CN" sz="1600" dirty="0"/>
              <a:t>75.96</a:t>
            </a:r>
            <a:r>
              <a:rPr lang="zh-CN" altLang="zh-CN" sz="1600" dirty="0"/>
              <a:t>度之间。</a:t>
            </a:r>
            <a:endParaRPr lang="zh-CN" altLang="zh-CN" sz="1600" dirty="0"/>
          </a:p>
          <a:p>
            <a:r>
              <a:rPr lang="zh-CN" altLang="zh-CN" sz="1600" dirty="0"/>
              <a:t>第二种观点是“</a:t>
            </a:r>
            <a:r>
              <a:rPr lang="zh-CN" altLang="zh-CN" sz="1600" b="1" dirty="0"/>
              <a:t>仍然在柱边缘、桩边缘连线发生冲切破坏</a:t>
            </a:r>
            <a:r>
              <a:rPr lang="zh-CN" altLang="zh-CN" sz="1600" dirty="0"/>
              <a:t>”，冲切锥角度介于</a:t>
            </a:r>
            <a:r>
              <a:rPr lang="en-US" altLang="zh-CN" sz="1600" dirty="0"/>
              <a:t>75.96</a:t>
            </a:r>
            <a:r>
              <a:rPr lang="zh-CN" altLang="zh-CN" sz="1600" dirty="0"/>
              <a:t>度和</a:t>
            </a:r>
            <a:r>
              <a:rPr lang="en-US" altLang="zh-CN" sz="1600" dirty="0"/>
              <a:t>90</a:t>
            </a:r>
            <a:r>
              <a:rPr lang="zh-CN" altLang="zh-CN" sz="1600" dirty="0"/>
              <a:t>度之间。</a:t>
            </a:r>
            <a:endParaRPr lang="zh-CN" altLang="zh-CN" sz="1600" dirty="0"/>
          </a:p>
          <a:p>
            <a:r>
              <a:rPr lang="zh-CN" altLang="zh-CN" sz="1400" dirty="0"/>
              <a:t>冲切力</a:t>
            </a:r>
            <a:r>
              <a:rPr lang="en-US" altLang="zh-CN" sz="1400" i="1" dirty="0"/>
              <a:t>F</a:t>
            </a:r>
            <a:r>
              <a:rPr lang="en-US" altLang="zh-CN" sz="1400" i="1" baseline="-25000" dirty="0"/>
              <a:t>l</a:t>
            </a:r>
            <a:r>
              <a:rPr lang="zh-CN" altLang="zh-CN" sz="1400" dirty="0"/>
              <a:t>等于柱荷载</a:t>
            </a:r>
            <a:r>
              <a:rPr lang="en-US" altLang="zh-CN" sz="1400" i="1" dirty="0"/>
              <a:t>N</a:t>
            </a:r>
            <a:r>
              <a:rPr lang="zh-CN" altLang="zh-CN" sz="1400" dirty="0"/>
              <a:t>减去桩反力∑</a:t>
            </a:r>
            <a:r>
              <a:rPr lang="en-US" altLang="zh-CN" sz="1400" i="1" dirty="0"/>
              <a:t>Q</a:t>
            </a:r>
            <a:r>
              <a:rPr lang="zh-CN" altLang="zh-CN" sz="1400" dirty="0"/>
              <a:t>，考虑到冲切锥角度的不同，当按第一种观点设计时，∑</a:t>
            </a:r>
            <a:r>
              <a:rPr lang="en-US" altLang="zh-CN" sz="1400" i="1" dirty="0"/>
              <a:t>Q</a:t>
            </a:r>
            <a:r>
              <a:rPr lang="zh-CN" altLang="zh-CN" sz="1400" dirty="0"/>
              <a:t>的统计范围大于第二种观点。</a:t>
            </a:r>
            <a:endParaRPr lang="zh-CN" altLang="en-US" sz="1400" dirty="0">
              <a:latin typeface="Times New Roman" panose="02020603050405020304" pitchFamily="18" charset="0"/>
              <a:cs typeface="Times New Roman" panose="02020603050405020304" pitchFamily="18" charset="0"/>
            </a:endParaRPr>
          </a:p>
        </p:txBody>
      </p:sp>
      <p:cxnSp>
        <p:nvCxnSpPr>
          <p:cNvPr id="21" name="直接连接符 20"/>
          <p:cNvCxnSpPr/>
          <p:nvPr/>
        </p:nvCxnSpPr>
        <p:spPr>
          <a:xfrm flipV="1">
            <a:off x="6734810" y="3957955"/>
            <a:ext cx="5048250" cy="5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7088643" y="5764021"/>
            <a:ext cx="2011680" cy="337185"/>
          </a:xfrm>
          <a:prstGeom prst="rect">
            <a:avLst/>
          </a:prstGeom>
        </p:spPr>
        <p:txBody>
          <a:bodyPr wrap="none">
            <a:spAutoFit/>
          </a:bodyPr>
          <a:p>
            <a:r>
              <a:rPr lang="zh-CN" altLang="zh-CN" sz="1600" dirty="0"/>
              <a:t>冲切破坏面向外转移</a:t>
            </a:r>
            <a:endParaRPr lang="zh-CN" altLang="en-US" sz="1600" dirty="0"/>
          </a:p>
        </p:txBody>
      </p:sp>
      <p:sp>
        <p:nvSpPr>
          <p:cNvPr id="41" name="矩形 40"/>
          <p:cNvSpPr/>
          <p:nvPr/>
        </p:nvSpPr>
        <p:spPr>
          <a:xfrm>
            <a:off x="9506667" y="5632574"/>
            <a:ext cx="2786082" cy="583565"/>
          </a:xfrm>
          <a:prstGeom prst="rect">
            <a:avLst/>
          </a:prstGeom>
        </p:spPr>
        <p:txBody>
          <a:bodyPr wrap="square">
            <a:spAutoFit/>
          </a:bodyPr>
          <a:p>
            <a:r>
              <a:rPr lang="zh-CN" altLang="zh-CN" sz="1600" dirty="0"/>
              <a:t>仍然在柱边缘、桩边缘</a:t>
            </a:r>
            <a:endParaRPr lang="zh-CN" altLang="zh-CN" sz="1600" dirty="0"/>
          </a:p>
          <a:p>
            <a:r>
              <a:rPr lang="zh-CN" altLang="zh-CN" sz="1600" dirty="0"/>
              <a:t>连线发生冲切破坏</a:t>
            </a:r>
            <a:endParaRPr lang="zh-CN" altLang="en-US" sz="1600" dirty="0"/>
          </a:p>
        </p:txBody>
      </p:sp>
      <p:pic>
        <p:nvPicPr>
          <p:cNvPr id="22" name="图片 21"/>
          <p:cNvPicPr/>
          <p:nvPr/>
        </p:nvPicPr>
        <p:blipFill>
          <a:blip r:embed="rId3" cstate="print"/>
          <a:srcRect l="39164" t="49832" r="38081" b="19865"/>
          <a:stretch>
            <a:fillRect/>
          </a:stretch>
        </p:blipFill>
        <p:spPr bwMode="auto">
          <a:xfrm>
            <a:off x="9343314" y="4172464"/>
            <a:ext cx="2528883" cy="1459727"/>
          </a:xfrm>
          <a:prstGeom prst="rect">
            <a:avLst/>
          </a:prstGeom>
          <a:noFill/>
          <a:ln w="9525">
            <a:noFill/>
            <a:miter lim="800000"/>
            <a:headEnd/>
            <a:tailEnd/>
          </a:ln>
        </p:spPr>
      </p:pic>
      <p:pic>
        <p:nvPicPr>
          <p:cNvPr id="24" name="图片 23"/>
          <p:cNvPicPr/>
          <p:nvPr/>
        </p:nvPicPr>
        <p:blipFill>
          <a:blip r:embed="rId4" cstate="print"/>
          <a:srcRect l="70124" t="50168" r="7276" b="20202"/>
          <a:stretch>
            <a:fillRect/>
          </a:stretch>
        </p:blipFill>
        <p:spPr bwMode="auto">
          <a:xfrm>
            <a:off x="6908146" y="4166700"/>
            <a:ext cx="2371715" cy="1465491"/>
          </a:xfrm>
          <a:prstGeom prst="rect">
            <a:avLst/>
          </a:prstGeom>
          <a:noFill/>
          <a:ln w="9525">
            <a:noFill/>
            <a:miter lim="800000"/>
            <a:headEnd/>
            <a:tailEnd/>
          </a:ln>
        </p:spPr>
      </p:pic>
      <p:sp>
        <p:nvSpPr>
          <p:cNvPr id="6" name="文本框 5"/>
          <p:cNvSpPr txBox="1"/>
          <p:nvPr/>
        </p:nvSpPr>
        <p:spPr>
          <a:xfrm>
            <a:off x="594360" y="5632450"/>
            <a:ext cx="1973580" cy="368300"/>
          </a:xfrm>
          <a:prstGeom prst="rect">
            <a:avLst/>
          </a:prstGeom>
          <a:noFill/>
        </p:spPr>
        <p:txBody>
          <a:bodyPr wrap="none" rtlCol="0" anchor="t">
            <a:spAutoFit/>
          </a:bodyPr>
          <a:p>
            <a:pPr algn="l"/>
            <a:r>
              <a:rPr lang="en-US" altLang="zh-CN" i="1" dirty="0">
                <a:latin typeface="Times New Roman" panose="02020603050405020304" pitchFamily="18" charset="0"/>
                <a:cs typeface="Times New Roman" panose="02020603050405020304" pitchFamily="18" charset="0"/>
                <a:sym typeface="+mn-ea"/>
              </a:rPr>
              <a:t>a-</a:t>
            </a:r>
            <a:r>
              <a:rPr lang="zh-CN" altLang="zh-CN" dirty="0">
                <a:latin typeface="Times New Roman" panose="02020603050405020304" pitchFamily="18" charset="0"/>
                <a:cs typeface="Times New Roman" panose="02020603050405020304" pitchFamily="18" charset="0"/>
                <a:sym typeface="+mn-ea"/>
              </a:rPr>
              <a:t>柱边到桩边距离</a:t>
            </a:r>
            <a:endParaRPr lang="zh-CN" altLang="en-US"/>
          </a:p>
        </p:txBody>
      </p:sp>
      <p:sp>
        <p:nvSpPr>
          <p:cNvPr id="9" name="文本框 8"/>
          <p:cNvSpPr txBox="1"/>
          <p:nvPr/>
        </p:nvSpPr>
        <p:spPr>
          <a:xfrm>
            <a:off x="594360" y="5944235"/>
            <a:ext cx="1362075" cy="368300"/>
          </a:xfrm>
          <a:prstGeom prst="rect">
            <a:avLst/>
          </a:prstGeom>
          <a:noFill/>
        </p:spPr>
        <p:txBody>
          <a:bodyPr wrap="none" rtlCol="0" anchor="t">
            <a:spAutoFit/>
          </a:bodyPr>
          <a:p>
            <a:pPr algn="l"/>
            <a:r>
              <a:rPr lang="en-US" altLang="zh-CN" i="1" dirty="0">
                <a:latin typeface="Times New Roman" panose="02020603050405020304" pitchFamily="18" charset="0"/>
                <a:cs typeface="Times New Roman" panose="02020603050405020304" pitchFamily="18" charset="0"/>
                <a:sym typeface="+mn-ea"/>
              </a:rPr>
              <a:t>h</a:t>
            </a:r>
            <a:r>
              <a:rPr lang="en-US" altLang="zh-CN" baseline="-25000" dirty="0">
                <a:latin typeface="Times New Roman" panose="02020603050405020304" pitchFamily="18" charset="0"/>
                <a:cs typeface="Times New Roman" panose="02020603050405020304" pitchFamily="18" charset="0"/>
                <a:sym typeface="+mn-ea"/>
              </a:rPr>
              <a:t>0</a:t>
            </a:r>
            <a:r>
              <a:rPr lang="en-US" altLang="zh-CN" dirty="0">
                <a:latin typeface="Times New Roman" panose="02020603050405020304" pitchFamily="18" charset="0"/>
                <a:cs typeface="Times New Roman" panose="02020603050405020304" pitchFamily="18" charset="0"/>
                <a:sym typeface="+mn-ea"/>
              </a:rPr>
              <a:t>-</a:t>
            </a:r>
            <a:r>
              <a:rPr lang="zh-CN" altLang="zh-CN" dirty="0">
                <a:latin typeface="Times New Roman" panose="02020603050405020304" pitchFamily="18" charset="0"/>
                <a:cs typeface="Times New Roman" panose="02020603050405020304" pitchFamily="18" charset="0"/>
                <a:sym typeface="+mn-ea"/>
              </a:rPr>
              <a:t>有效高度</a:t>
            </a: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冲切参数设置</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629920"/>
            <a:ext cx="395224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临界冲垮比[λ]</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5575935" y="866140"/>
            <a:ext cx="6309360" cy="583565"/>
          </a:xfrm>
          <a:prstGeom prst="rect">
            <a:avLst/>
          </a:prstGeom>
        </p:spPr>
        <p:txBody>
          <a:bodyPr wrap="square">
            <a:spAutoFit/>
          </a:bodyPr>
          <a:p>
            <a:r>
              <a:rPr lang="zh-CN" altLang="zh-CN" sz="1600" dirty="0"/>
              <a:t>情况</a:t>
            </a:r>
            <a:r>
              <a:rPr lang="en-US" altLang="zh-CN" sz="1600" dirty="0"/>
              <a:t>3</a:t>
            </a:r>
            <a:r>
              <a:rPr lang="zh-CN" altLang="zh-CN" sz="1600" dirty="0"/>
              <a:t>，既有可能是“</a:t>
            </a:r>
            <a:r>
              <a:rPr lang="zh-CN" altLang="zh-CN" sz="1600" b="1" dirty="0"/>
              <a:t>冲切破坏面向外转移</a:t>
            </a:r>
            <a:r>
              <a:rPr lang="zh-CN" altLang="zh-CN" sz="1600" dirty="0"/>
              <a:t>”较为不利，也有可能是“</a:t>
            </a:r>
            <a:r>
              <a:rPr lang="zh-CN" altLang="zh-CN" sz="1600" b="1" dirty="0"/>
              <a:t>仍然在柱边缘、桩边缘连线发生冲切破坏</a:t>
            </a:r>
            <a:r>
              <a:rPr lang="zh-CN" altLang="zh-CN" sz="1600" dirty="0"/>
              <a:t>”较为不利，结论并不一定。</a:t>
            </a:r>
            <a:endParaRPr lang="zh-CN" altLang="en-US" sz="1600" dirty="0"/>
          </a:p>
        </p:txBody>
      </p:sp>
      <p:sp>
        <p:nvSpPr>
          <p:cNvPr id="9" name="矩形 8"/>
          <p:cNvSpPr/>
          <p:nvPr/>
        </p:nvSpPr>
        <p:spPr>
          <a:xfrm>
            <a:off x="833755" y="5187315"/>
            <a:ext cx="3997325" cy="583565"/>
          </a:xfrm>
          <a:prstGeom prst="rect">
            <a:avLst/>
          </a:prstGeom>
        </p:spPr>
        <p:txBody>
          <a:bodyPr wrap="square">
            <a:spAutoFit/>
          </a:bodyPr>
          <a:p>
            <a:r>
              <a:rPr lang="zh-CN" altLang="zh-CN" sz="1600" dirty="0"/>
              <a:t>当临界冲跨比</a:t>
            </a:r>
            <a:r>
              <a:rPr lang="en-US" altLang="zh-CN" sz="1600" dirty="0"/>
              <a:t>[</a:t>
            </a:r>
            <a:r>
              <a:rPr lang="zh-CN" altLang="zh-CN" sz="1600" dirty="0"/>
              <a:t>λ</a:t>
            </a:r>
            <a:r>
              <a:rPr lang="en-US" altLang="zh-CN" sz="1600" dirty="0"/>
              <a:t>]</a:t>
            </a:r>
            <a:r>
              <a:rPr lang="zh-CN" altLang="zh-CN" sz="1600" dirty="0"/>
              <a:t>填写为</a:t>
            </a:r>
            <a:r>
              <a:rPr lang="en-US" altLang="zh-CN" sz="1600" dirty="0"/>
              <a:t>0.25</a:t>
            </a:r>
            <a:r>
              <a:rPr lang="zh-CN" altLang="zh-CN" sz="1600" dirty="0"/>
              <a:t>时，按“</a:t>
            </a:r>
            <a:r>
              <a:rPr lang="zh-CN" altLang="zh-CN" sz="1600" b="1" dirty="0"/>
              <a:t>冲切破坏面向外转移</a:t>
            </a:r>
            <a:r>
              <a:rPr lang="zh-CN" altLang="zh-CN" sz="1600" dirty="0"/>
              <a:t>”验算。</a:t>
            </a:r>
            <a:endParaRPr lang="zh-CN" altLang="zh-CN" sz="1600" dirty="0"/>
          </a:p>
        </p:txBody>
      </p:sp>
      <p:sp>
        <p:nvSpPr>
          <p:cNvPr id="15" name="矩形 14"/>
          <p:cNvSpPr/>
          <p:nvPr/>
        </p:nvSpPr>
        <p:spPr>
          <a:xfrm>
            <a:off x="833755" y="5883275"/>
            <a:ext cx="3791585" cy="583565"/>
          </a:xfrm>
          <a:prstGeom prst="rect">
            <a:avLst/>
          </a:prstGeom>
        </p:spPr>
        <p:txBody>
          <a:bodyPr wrap="square">
            <a:spAutoFit/>
          </a:bodyPr>
          <a:p>
            <a:r>
              <a:rPr lang="zh-CN" altLang="zh-CN" sz="1600" dirty="0"/>
              <a:t>当临界冲跨比</a:t>
            </a:r>
            <a:r>
              <a:rPr lang="en-US" altLang="zh-CN" sz="1600" dirty="0"/>
              <a:t>[</a:t>
            </a:r>
            <a:r>
              <a:rPr lang="zh-CN" altLang="zh-CN" sz="1600" dirty="0"/>
              <a:t>λ</a:t>
            </a:r>
            <a:r>
              <a:rPr lang="en-US" altLang="zh-CN" sz="1600" dirty="0"/>
              <a:t>]</a:t>
            </a:r>
            <a:r>
              <a:rPr lang="zh-CN" altLang="zh-CN" sz="1600" dirty="0"/>
              <a:t>填写为</a:t>
            </a:r>
            <a:r>
              <a:rPr lang="en-US" altLang="zh-CN" sz="1600" dirty="0"/>
              <a:t>0</a:t>
            </a:r>
            <a:r>
              <a:rPr lang="zh-CN" altLang="zh-CN" sz="1600" dirty="0"/>
              <a:t>时，按“</a:t>
            </a:r>
            <a:r>
              <a:rPr lang="zh-CN" altLang="zh-CN" sz="1600" b="1" dirty="0"/>
              <a:t>仍然在柱边缘、桩边缘连线发生冲切破坏</a:t>
            </a:r>
            <a:r>
              <a:rPr lang="zh-CN" altLang="zh-CN" sz="1600" dirty="0"/>
              <a:t>”验算。</a:t>
            </a:r>
            <a:endParaRPr lang="zh-CN" altLang="en-US" sz="1600" dirty="0"/>
          </a:p>
        </p:txBody>
      </p:sp>
      <p:sp>
        <p:nvSpPr>
          <p:cNvPr id="10" name="矩形 9"/>
          <p:cNvSpPr/>
          <p:nvPr/>
        </p:nvSpPr>
        <p:spPr>
          <a:xfrm>
            <a:off x="780415" y="5189855"/>
            <a:ext cx="4050665" cy="1285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pic>
        <p:nvPicPr>
          <p:cNvPr id="25" name="图片 24"/>
          <p:cNvPicPr>
            <a:picLocks noChangeAspect="1"/>
          </p:cNvPicPr>
          <p:nvPr/>
        </p:nvPicPr>
        <p:blipFill>
          <a:blip r:embed="rId1"/>
          <a:srcRect l="788"/>
          <a:stretch>
            <a:fillRect/>
          </a:stretch>
        </p:blipFill>
        <p:spPr>
          <a:xfrm>
            <a:off x="517525" y="1223645"/>
            <a:ext cx="4876165" cy="3905250"/>
          </a:xfrm>
          <a:prstGeom prst="rect">
            <a:avLst/>
          </a:prstGeom>
          <a:ln>
            <a:solidFill>
              <a:schemeClr val="accent1"/>
            </a:solidFill>
          </a:ln>
        </p:spPr>
      </p:pic>
      <p:cxnSp>
        <p:nvCxnSpPr>
          <p:cNvPr id="26" name="直接箭头连接符 25"/>
          <p:cNvCxnSpPr/>
          <p:nvPr/>
        </p:nvCxnSpPr>
        <p:spPr>
          <a:xfrm>
            <a:off x="2722880" y="3980180"/>
            <a:ext cx="3175" cy="11874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318949" y="4007336"/>
            <a:ext cx="1505585" cy="368300"/>
          </a:xfrm>
          <a:prstGeom prst="rect">
            <a:avLst/>
          </a:prstGeom>
        </p:spPr>
        <p:txBody>
          <a:bodyPr wrap="none">
            <a:spAutoFit/>
          </a:bodyPr>
          <a:p>
            <a:r>
              <a:rPr lang="en-US" altLang="zh-CN" sz="1200" dirty="0"/>
              <a:t>[</a:t>
            </a:r>
            <a:r>
              <a:rPr lang="en-US" altLang="zh-CN" dirty="0"/>
              <a:t>λ]</a:t>
            </a:r>
            <a:r>
              <a:rPr lang="zh-CN" altLang="zh-CN" dirty="0"/>
              <a:t>填写为</a:t>
            </a:r>
            <a:r>
              <a:rPr lang="en-US" altLang="zh-CN" dirty="0"/>
              <a:t>0.25</a:t>
            </a:r>
            <a:endParaRPr lang="zh-CN" altLang="en-US" dirty="0"/>
          </a:p>
        </p:txBody>
      </p:sp>
      <p:sp>
        <p:nvSpPr>
          <p:cNvPr id="30" name="矩形 29"/>
          <p:cNvSpPr/>
          <p:nvPr/>
        </p:nvSpPr>
        <p:spPr>
          <a:xfrm>
            <a:off x="6453411" y="6159917"/>
            <a:ext cx="1236345" cy="368300"/>
          </a:xfrm>
          <a:prstGeom prst="rect">
            <a:avLst/>
          </a:prstGeom>
        </p:spPr>
        <p:txBody>
          <a:bodyPr wrap="none">
            <a:spAutoFit/>
          </a:bodyPr>
          <a:p>
            <a:r>
              <a:rPr lang="en-US" altLang="zh-CN" dirty="0"/>
              <a:t>[λ]</a:t>
            </a:r>
            <a:r>
              <a:rPr lang="zh-CN" altLang="zh-CN" dirty="0"/>
              <a:t>填写为</a:t>
            </a:r>
            <a:r>
              <a:rPr lang="en-US" altLang="zh-CN" dirty="0"/>
              <a:t>0</a:t>
            </a:r>
            <a:endParaRPr lang="zh-CN" altLang="en-US" dirty="0"/>
          </a:p>
        </p:txBody>
      </p:sp>
      <p:sp>
        <p:nvSpPr>
          <p:cNvPr id="31" name="矩形 30"/>
          <p:cNvSpPr/>
          <p:nvPr/>
        </p:nvSpPr>
        <p:spPr>
          <a:xfrm>
            <a:off x="6096853" y="1691398"/>
            <a:ext cx="1875248" cy="645160"/>
          </a:xfrm>
          <a:prstGeom prst="rect">
            <a:avLst/>
          </a:prstGeom>
        </p:spPr>
        <p:txBody>
          <a:bodyPr wrap="square">
            <a:spAutoFit/>
          </a:bodyPr>
          <a:p>
            <a:r>
              <a:rPr lang="zh-CN" altLang="en-US" dirty="0"/>
              <a:t>“</a:t>
            </a:r>
            <a:r>
              <a:rPr lang="zh-CN" altLang="zh-CN" b="1" dirty="0"/>
              <a:t>冲切破坏面向外转移</a:t>
            </a:r>
            <a:r>
              <a:rPr lang="zh-CN" altLang="en-US" dirty="0"/>
              <a:t>”为不利情况</a:t>
            </a:r>
            <a:endParaRPr lang="zh-CN" altLang="en-US" dirty="0"/>
          </a:p>
        </p:txBody>
      </p:sp>
      <p:sp>
        <p:nvSpPr>
          <p:cNvPr id="32" name="矩形 31"/>
          <p:cNvSpPr/>
          <p:nvPr/>
        </p:nvSpPr>
        <p:spPr>
          <a:xfrm>
            <a:off x="9424678" y="4035276"/>
            <a:ext cx="1527810" cy="368300"/>
          </a:xfrm>
          <a:prstGeom prst="rect">
            <a:avLst/>
          </a:prstGeom>
        </p:spPr>
        <p:txBody>
          <a:bodyPr wrap="none">
            <a:spAutoFit/>
          </a:bodyPr>
          <a:p>
            <a:r>
              <a:rPr lang="en-US" altLang="zh-CN" dirty="0"/>
              <a:t>[λ]</a:t>
            </a:r>
            <a:r>
              <a:rPr lang="zh-CN" altLang="zh-CN" dirty="0"/>
              <a:t>填写为</a:t>
            </a:r>
            <a:r>
              <a:rPr lang="en-US" altLang="zh-CN" dirty="0"/>
              <a:t>0.25</a:t>
            </a:r>
            <a:endParaRPr lang="zh-CN" altLang="en-US" dirty="0"/>
          </a:p>
        </p:txBody>
      </p:sp>
      <p:sp>
        <p:nvSpPr>
          <p:cNvPr id="33" name="矩形 32"/>
          <p:cNvSpPr/>
          <p:nvPr/>
        </p:nvSpPr>
        <p:spPr>
          <a:xfrm>
            <a:off x="9570439" y="6083717"/>
            <a:ext cx="1236345" cy="368300"/>
          </a:xfrm>
          <a:prstGeom prst="rect">
            <a:avLst/>
          </a:prstGeom>
        </p:spPr>
        <p:txBody>
          <a:bodyPr wrap="none">
            <a:spAutoFit/>
          </a:bodyPr>
          <a:p>
            <a:r>
              <a:rPr lang="en-US" altLang="zh-CN" dirty="0"/>
              <a:t>[λ]</a:t>
            </a:r>
            <a:r>
              <a:rPr lang="zh-CN" altLang="zh-CN" dirty="0"/>
              <a:t>填写为</a:t>
            </a:r>
            <a:r>
              <a:rPr lang="en-US" altLang="zh-CN" dirty="0"/>
              <a:t>0</a:t>
            </a:r>
            <a:endParaRPr lang="zh-CN" altLang="en-US" dirty="0"/>
          </a:p>
        </p:txBody>
      </p:sp>
      <p:sp>
        <p:nvSpPr>
          <p:cNvPr id="34" name="矩形 33"/>
          <p:cNvSpPr/>
          <p:nvPr/>
        </p:nvSpPr>
        <p:spPr>
          <a:xfrm>
            <a:off x="9009542" y="1600593"/>
            <a:ext cx="2357454" cy="922020"/>
          </a:xfrm>
          <a:prstGeom prst="rect">
            <a:avLst/>
          </a:prstGeom>
        </p:spPr>
        <p:txBody>
          <a:bodyPr wrap="square">
            <a:spAutoFit/>
          </a:bodyPr>
          <a:p>
            <a:r>
              <a:rPr lang="zh-CN" altLang="en-US" dirty="0"/>
              <a:t>“</a:t>
            </a:r>
            <a:r>
              <a:rPr lang="zh-CN" altLang="zh-CN" b="1" dirty="0"/>
              <a:t>仍然在柱边缘、桩边缘连线发生冲切破坏</a:t>
            </a:r>
            <a:r>
              <a:rPr lang="zh-CN" altLang="en-US" dirty="0"/>
              <a:t>”为不利情况</a:t>
            </a:r>
            <a:endParaRPr lang="zh-CN" altLang="en-US" dirty="0"/>
          </a:p>
        </p:txBody>
      </p:sp>
      <p:pic>
        <p:nvPicPr>
          <p:cNvPr id="35" name="图片 34"/>
          <p:cNvPicPr>
            <a:picLocks noChangeAspect="1"/>
          </p:cNvPicPr>
          <p:nvPr/>
        </p:nvPicPr>
        <p:blipFill>
          <a:blip r:embed="rId2" cstate="print"/>
          <a:srcRect/>
          <a:stretch>
            <a:fillRect/>
          </a:stretch>
        </p:blipFill>
        <p:spPr bwMode="auto">
          <a:xfrm>
            <a:off x="9354509" y="2576577"/>
            <a:ext cx="2124079" cy="1440000"/>
          </a:xfrm>
          <a:prstGeom prst="rect">
            <a:avLst/>
          </a:prstGeom>
          <a:noFill/>
          <a:ln w="9525">
            <a:noFill/>
            <a:miter lim="800000"/>
            <a:headEnd/>
            <a:tailEnd/>
          </a:ln>
        </p:spPr>
      </p:pic>
      <p:pic>
        <p:nvPicPr>
          <p:cNvPr id="36" name="图片 35"/>
          <p:cNvPicPr>
            <a:picLocks noChangeAspect="1"/>
          </p:cNvPicPr>
          <p:nvPr/>
        </p:nvPicPr>
        <p:blipFill>
          <a:blip r:embed="rId3" cstate="print"/>
          <a:srcRect/>
          <a:stretch>
            <a:fillRect/>
          </a:stretch>
        </p:blipFill>
        <p:spPr bwMode="auto">
          <a:xfrm>
            <a:off x="9328473" y="4423660"/>
            <a:ext cx="2143027" cy="1440000"/>
          </a:xfrm>
          <a:prstGeom prst="rect">
            <a:avLst/>
          </a:prstGeom>
          <a:noFill/>
          <a:ln w="9525">
            <a:noFill/>
            <a:miter lim="800000"/>
            <a:headEnd/>
            <a:tailEnd/>
          </a:ln>
        </p:spPr>
      </p:pic>
      <p:pic>
        <p:nvPicPr>
          <p:cNvPr id="37" name="图片 36"/>
          <p:cNvPicPr>
            <a:picLocks noChangeAspect="1"/>
          </p:cNvPicPr>
          <p:nvPr/>
        </p:nvPicPr>
        <p:blipFill>
          <a:blip r:embed="rId4" cstate="print"/>
          <a:srcRect/>
          <a:stretch>
            <a:fillRect/>
          </a:stretch>
        </p:blipFill>
        <p:spPr bwMode="auto">
          <a:xfrm>
            <a:off x="6171787" y="2376011"/>
            <a:ext cx="1800000" cy="1616293"/>
          </a:xfrm>
          <a:prstGeom prst="rect">
            <a:avLst/>
          </a:prstGeom>
          <a:noFill/>
          <a:ln w="9525">
            <a:noFill/>
            <a:miter lim="800000"/>
            <a:headEnd/>
            <a:tailEnd/>
          </a:ln>
        </p:spPr>
      </p:pic>
      <p:pic>
        <p:nvPicPr>
          <p:cNvPr id="38" name="图片 37"/>
          <p:cNvPicPr>
            <a:picLocks noChangeAspect="1"/>
          </p:cNvPicPr>
          <p:nvPr/>
        </p:nvPicPr>
        <p:blipFill>
          <a:blip r:embed="rId5" cstate="print"/>
          <a:srcRect/>
          <a:stretch>
            <a:fillRect/>
          </a:stretch>
        </p:blipFill>
        <p:spPr bwMode="auto">
          <a:xfrm>
            <a:off x="6171786" y="4450091"/>
            <a:ext cx="1800000" cy="1635752"/>
          </a:xfrm>
          <a:prstGeom prst="rect">
            <a:avLst/>
          </a:prstGeom>
          <a:noFill/>
          <a:ln w="9525">
            <a:noFill/>
            <a:miter lim="800000"/>
            <a:headEnd/>
            <a:tailEnd/>
          </a:ln>
        </p:spPr>
      </p:pic>
      <p:sp>
        <p:nvSpPr>
          <p:cNvPr id="39" name="圆角矩形 38"/>
          <p:cNvSpPr/>
          <p:nvPr/>
        </p:nvSpPr>
        <p:spPr>
          <a:xfrm>
            <a:off x="5759450" y="1600835"/>
            <a:ext cx="2625090" cy="50749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42" name="圆角矩形 41"/>
          <p:cNvSpPr/>
          <p:nvPr/>
        </p:nvSpPr>
        <p:spPr>
          <a:xfrm>
            <a:off x="8875395" y="1591945"/>
            <a:ext cx="2857500" cy="50749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冲切参数设置</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553720"/>
            <a:ext cx="921893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梁板高差小于设定值时柱（墙）按平筏验算</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1"/>
          <a:srcRect l="349"/>
          <a:stretch>
            <a:fillRect/>
          </a:stretch>
        </p:blipFill>
        <p:spPr>
          <a:xfrm>
            <a:off x="372745" y="1109980"/>
            <a:ext cx="4283075" cy="3616325"/>
          </a:xfrm>
          <a:prstGeom prst="rect">
            <a:avLst/>
          </a:prstGeom>
          <a:ln>
            <a:solidFill>
              <a:schemeClr val="accent1"/>
            </a:solidFill>
          </a:ln>
        </p:spPr>
      </p:pic>
      <p:pic>
        <p:nvPicPr>
          <p:cNvPr id="7" name="图片 6"/>
          <p:cNvPicPr>
            <a:picLocks noChangeAspect="1"/>
          </p:cNvPicPr>
          <p:nvPr>
            <p:custDataLst>
              <p:tags r:id="rId2"/>
            </p:custDataLst>
          </p:nvPr>
        </p:nvPicPr>
        <p:blipFill>
          <a:blip r:embed="rId3"/>
          <a:stretch>
            <a:fillRect/>
          </a:stretch>
        </p:blipFill>
        <p:spPr>
          <a:xfrm>
            <a:off x="5825490" y="3427095"/>
            <a:ext cx="5581650" cy="3114675"/>
          </a:xfrm>
          <a:prstGeom prst="rect">
            <a:avLst/>
          </a:prstGeom>
        </p:spPr>
      </p:pic>
      <p:sp>
        <p:nvSpPr>
          <p:cNvPr id="23" name="文本框 22"/>
          <p:cNvSpPr txBox="1"/>
          <p:nvPr/>
        </p:nvSpPr>
        <p:spPr>
          <a:xfrm>
            <a:off x="5565775" y="2063750"/>
            <a:ext cx="4825365" cy="368300"/>
          </a:xfrm>
          <a:prstGeom prst="rect">
            <a:avLst/>
          </a:prstGeom>
          <a:noFill/>
        </p:spPr>
        <p:txBody>
          <a:bodyPr wrap="square" rtlCol="0" anchor="t">
            <a:spAutoFit/>
          </a:bodyPr>
          <a:p>
            <a:r>
              <a:rPr lang="zh-CN" altLang="en-US" b="1"/>
              <a:t>当高差</a:t>
            </a:r>
            <a:r>
              <a:rPr lang="en-US" altLang="zh-CN" b="1"/>
              <a:t>&gt;</a:t>
            </a:r>
            <a:r>
              <a:rPr lang="zh-CN" altLang="en-US" b="1"/>
              <a:t>300mm，仍不验算冲切。</a:t>
            </a:r>
            <a:endParaRPr lang="zh-CN" altLang="en-US" b="1"/>
          </a:p>
        </p:txBody>
      </p:sp>
      <p:pic>
        <p:nvPicPr>
          <p:cNvPr id="24" name="图片 23"/>
          <p:cNvPicPr>
            <a:picLocks noChangeAspect="1"/>
          </p:cNvPicPr>
          <p:nvPr/>
        </p:nvPicPr>
        <p:blipFill>
          <a:blip r:embed="rId4"/>
          <a:stretch>
            <a:fillRect/>
          </a:stretch>
        </p:blipFill>
        <p:spPr>
          <a:xfrm>
            <a:off x="2391410" y="4537075"/>
            <a:ext cx="3268980" cy="1972310"/>
          </a:xfrm>
          <a:prstGeom prst="rect">
            <a:avLst/>
          </a:prstGeom>
        </p:spPr>
      </p:pic>
      <p:sp>
        <p:nvSpPr>
          <p:cNvPr id="36" name="文本框 35"/>
          <p:cNvSpPr txBox="1"/>
          <p:nvPr/>
        </p:nvSpPr>
        <p:spPr>
          <a:xfrm>
            <a:off x="7105015" y="3052445"/>
            <a:ext cx="4571365" cy="368300"/>
          </a:xfrm>
          <a:prstGeom prst="rect">
            <a:avLst/>
          </a:prstGeom>
          <a:noFill/>
        </p:spPr>
        <p:txBody>
          <a:bodyPr wrap="square" rtlCol="0" anchor="t">
            <a:spAutoFit/>
          </a:bodyPr>
          <a:p>
            <a:r>
              <a:rPr lang="zh-CN" altLang="en-US" b="1"/>
              <a:t>未考虑地基梁的作用，验算结果偏安全</a:t>
            </a:r>
            <a:endParaRPr lang="zh-CN" altLang="en-US" b="1"/>
          </a:p>
        </p:txBody>
      </p:sp>
      <p:sp>
        <p:nvSpPr>
          <p:cNvPr id="37" name="下箭头 36"/>
          <p:cNvSpPr/>
          <p:nvPr/>
        </p:nvSpPr>
        <p:spPr>
          <a:xfrm>
            <a:off x="8084185" y="2847340"/>
            <a:ext cx="13462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85"/>
          </a:p>
        </p:txBody>
      </p:sp>
      <p:sp>
        <p:nvSpPr>
          <p:cNvPr id="38" name="文本框 37"/>
          <p:cNvSpPr txBox="1"/>
          <p:nvPr/>
        </p:nvSpPr>
        <p:spPr>
          <a:xfrm>
            <a:off x="5386070" y="1223645"/>
            <a:ext cx="6021070" cy="706755"/>
          </a:xfrm>
          <a:prstGeom prst="rect">
            <a:avLst/>
          </a:prstGeom>
          <a:noFill/>
        </p:spPr>
        <p:txBody>
          <a:bodyPr wrap="square" rtlCol="0" anchor="t">
            <a:spAutoFit/>
          </a:bodyPr>
          <a:p>
            <a:r>
              <a:rPr lang="zh-CN" altLang="en-US" sz="2000" b="1">
                <a:latin typeface="微软雅黑" panose="020B0503020204020204" charset="-122"/>
                <a:ea typeface="微软雅黑" panose="020B0503020204020204" charset="-122"/>
                <a:cs typeface="微软雅黑" panose="020B0503020204020204" charset="-122"/>
              </a:rPr>
              <a:t>按弹性楼板假定计算，当梁高与板厚接近时，</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地基梁、筏板、柱(墙)交点需验算冲切承载力。</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39" name="文本框 38"/>
          <p:cNvSpPr txBox="1"/>
          <p:nvPr/>
        </p:nvSpPr>
        <p:spPr>
          <a:xfrm>
            <a:off x="5565775" y="2455545"/>
            <a:ext cx="3506470" cy="368300"/>
          </a:xfrm>
          <a:prstGeom prst="rect">
            <a:avLst/>
          </a:prstGeom>
          <a:noFill/>
        </p:spPr>
        <p:txBody>
          <a:bodyPr wrap="none" rtlCol="0" anchor="t">
            <a:spAutoFit/>
          </a:bodyPr>
          <a:p>
            <a:r>
              <a:rPr lang="zh-CN" altLang="en-US" b="1">
                <a:sym typeface="+mn-ea"/>
              </a:rPr>
              <a:t>当高差</a:t>
            </a:r>
            <a:r>
              <a:rPr lang="en-US" altLang="zh-CN" b="1">
                <a:latin typeface="Arial" panose="020B0604020202020204" pitchFamily="34" charset="0"/>
                <a:cs typeface="Arial" panose="020B0604020202020204" pitchFamily="34" charset="0"/>
                <a:sym typeface="+mn-ea"/>
              </a:rPr>
              <a:t>≤</a:t>
            </a:r>
            <a:r>
              <a:rPr lang="zh-CN" altLang="en-US" b="1">
                <a:sym typeface="+mn-ea"/>
              </a:rPr>
              <a:t> 300mm ，按平筏验算。</a:t>
            </a:r>
            <a:endParaRPr lang="zh-CN" altLang="en-US" b="1"/>
          </a:p>
        </p:txBody>
      </p:sp>
      <p:pic>
        <p:nvPicPr>
          <p:cNvPr id="40" name="图片 39"/>
          <p:cNvPicPr>
            <a:picLocks noChangeAspect="1"/>
          </p:cNvPicPr>
          <p:nvPr/>
        </p:nvPicPr>
        <p:blipFill>
          <a:blip r:embed="rId5"/>
          <a:stretch>
            <a:fillRect/>
          </a:stretch>
        </p:blipFill>
        <p:spPr>
          <a:xfrm>
            <a:off x="162560" y="3373755"/>
            <a:ext cx="5030470" cy="3126105"/>
          </a:xfrm>
          <a:prstGeom prst="rect">
            <a:avLst/>
          </a:prstGeom>
        </p:spPr>
      </p:pic>
      <p:sp>
        <p:nvSpPr>
          <p:cNvPr id="12" name="左箭头 11"/>
          <p:cNvSpPr/>
          <p:nvPr/>
        </p:nvSpPr>
        <p:spPr>
          <a:xfrm>
            <a:off x="4705350" y="1454150"/>
            <a:ext cx="630555" cy="2457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15903" y="1801730"/>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35" b="1" dirty="0">
                <a:latin typeface="微软雅黑" panose="020B0503020204020204" charset="-122"/>
                <a:ea typeface="微软雅黑" panose="020B0503020204020204" charset="-122"/>
              </a:rPr>
              <a:t>一</a:t>
            </a:r>
            <a:endParaRPr lang="zh-CN" altLang="en-US" sz="2535" b="1" dirty="0">
              <a:latin typeface="微软雅黑" panose="020B0503020204020204" charset="-122"/>
              <a:ea typeface="微软雅黑" panose="020B0503020204020204" charset="-122"/>
            </a:endParaRPr>
          </a:p>
        </p:txBody>
      </p:sp>
      <p:sp>
        <p:nvSpPr>
          <p:cNvPr id="6" name="圆角矩形 5"/>
          <p:cNvSpPr/>
          <p:nvPr/>
        </p:nvSpPr>
        <p:spPr>
          <a:xfrm>
            <a:off x="815903" y="3070232"/>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35" b="1" dirty="0">
                <a:latin typeface="微软雅黑" panose="020B0503020204020204" charset="-122"/>
                <a:ea typeface="微软雅黑" panose="020B0503020204020204" charset="-122"/>
              </a:rPr>
              <a:t>二</a:t>
            </a:r>
            <a:endParaRPr lang="zh-CN" altLang="en-US" sz="2535" b="1" dirty="0">
              <a:latin typeface="微软雅黑" panose="020B0503020204020204" charset="-122"/>
              <a:ea typeface="微软雅黑" panose="020B0503020204020204" charset="-122"/>
            </a:endParaRPr>
          </a:p>
        </p:txBody>
      </p:sp>
      <p:sp>
        <p:nvSpPr>
          <p:cNvPr id="41" name="圆角矩形 40"/>
          <p:cNvSpPr/>
          <p:nvPr/>
        </p:nvSpPr>
        <p:spPr>
          <a:xfrm>
            <a:off x="1627505" y="1801495"/>
            <a:ext cx="4646295"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defRPr/>
            </a:pPr>
            <a:r>
              <a:rPr lang="zh-CN" altLang="zh-CN" sz="2540" b="1" dirty="0">
                <a:solidFill>
                  <a:schemeClr val="tx1"/>
                </a:solidFill>
                <a:latin typeface="微软雅黑" panose="020B0503020204020204" charset="-122"/>
                <a:ea typeface="微软雅黑" panose="020B0503020204020204" charset="-122"/>
                <a:cs typeface="+mn-ea"/>
                <a:sym typeface="+mn-lt"/>
              </a:rPr>
              <a:t>冲切相关公式及参数设置</a:t>
            </a:r>
            <a:endParaRPr lang="zh-CN" altLang="zh-CN" sz="2540" b="1" dirty="0">
              <a:solidFill>
                <a:schemeClr val="tx1"/>
              </a:solidFill>
              <a:latin typeface="微软雅黑" panose="020B0503020204020204" charset="-122"/>
              <a:ea typeface="微软雅黑" panose="020B0503020204020204" charset="-122"/>
              <a:cs typeface="+mn-ea"/>
              <a:sym typeface="+mn-lt"/>
            </a:endParaRPr>
          </a:p>
        </p:txBody>
      </p:sp>
      <p:sp>
        <p:nvSpPr>
          <p:cNvPr id="43" name="圆角矩形 42"/>
          <p:cNvSpPr/>
          <p:nvPr/>
        </p:nvSpPr>
        <p:spPr>
          <a:xfrm>
            <a:off x="1627505" y="3070225"/>
            <a:ext cx="464693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540" b="1" dirty="0">
                <a:solidFill>
                  <a:srgbClr val="FF0000"/>
                </a:solidFill>
                <a:latin typeface="微软雅黑" panose="020B0503020204020204" charset="-122"/>
                <a:ea typeface="微软雅黑" panose="020B0503020204020204" charset="-122"/>
                <a:cs typeface="+mn-ea"/>
                <a:sym typeface="+mn-lt"/>
              </a:rPr>
              <a:t>剪切相关公式及要点</a:t>
            </a:r>
            <a:endParaRPr lang="zh-CN" altLang="zh-CN" sz="2540" b="1" dirty="0">
              <a:solidFill>
                <a:srgbClr val="FF0000"/>
              </a:solidFill>
              <a:latin typeface="微软雅黑" panose="020B0503020204020204" charset="-122"/>
              <a:ea typeface="微软雅黑" panose="020B0503020204020204" charset="-122"/>
              <a:cs typeface="+mn-ea"/>
              <a:sym typeface="+mn-lt"/>
            </a:endParaRPr>
          </a:p>
        </p:txBody>
      </p:sp>
      <p:sp>
        <p:nvSpPr>
          <p:cNvPr id="8" name="文本框 2"/>
          <p:cNvSpPr txBox="1"/>
          <p:nvPr/>
        </p:nvSpPr>
        <p:spPr>
          <a:xfrm>
            <a:off x="206121" y="157931"/>
            <a:ext cx="11026140" cy="460375"/>
          </a:xfrm>
          <a:prstGeom prst="rect">
            <a:avLst/>
          </a:prstGeom>
          <a:noFill/>
        </p:spPr>
        <p:txBody>
          <a:bodyPr wrap="square" rtlCol="0">
            <a:spAutoFit/>
          </a:bodyPr>
          <a:lstStyle/>
          <a:p>
            <a:r>
              <a:rPr 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内容</a:t>
            </a:r>
            <a:endParaRPr 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2" name="圆角矩形 1"/>
          <p:cNvSpPr/>
          <p:nvPr/>
        </p:nvSpPr>
        <p:spPr>
          <a:xfrm>
            <a:off x="815903" y="4385952"/>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35" b="1" dirty="0">
                <a:latin typeface="微软雅黑" panose="020B0503020204020204" charset="-122"/>
                <a:ea typeface="微软雅黑" panose="020B0503020204020204" charset="-122"/>
              </a:rPr>
              <a:t>三</a:t>
            </a:r>
            <a:endParaRPr lang="zh-CN" altLang="en-US" sz="2535" b="1" dirty="0">
              <a:latin typeface="微软雅黑" panose="020B0503020204020204" charset="-122"/>
              <a:ea typeface="微软雅黑" panose="020B0503020204020204" charset="-122"/>
            </a:endParaRPr>
          </a:p>
        </p:txBody>
      </p:sp>
      <p:sp>
        <p:nvSpPr>
          <p:cNvPr id="3" name="圆角矩形 2"/>
          <p:cNvSpPr/>
          <p:nvPr/>
        </p:nvSpPr>
        <p:spPr>
          <a:xfrm>
            <a:off x="1627505" y="4385945"/>
            <a:ext cx="464693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a:solidFill>
                  <a:schemeClr val="tx1"/>
                </a:solidFill>
                <a:latin typeface="微软雅黑" panose="020B0503020204020204" charset="-122"/>
                <a:ea typeface="微软雅黑" panose="020B0503020204020204" charset="-122"/>
                <a:cs typeface="+mn-ea"/>
                <a:sym typeface="+mn-lt"/>
              </a:rPr>
              <a:t>冲切、剪切常见问题</a:t>
            </a:r>
            <a:endParaRPr lang="zh-CN" altLang="zh-CN" sz="2400" b="1" dirty="0">
              <a:solidFill>
                <a:schemeClr val="tx1"/>
              </a:solidFill>
              <a:latin typeface="微软雅黑" panose="020B0503020204020204" charset="-122"/>
              <a:ea typeface="微软雅黑" panose="020B0503020204020204" charset="-122"/>
              <a:cs typeface="+mn-ea"/>
              <a:sym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zh-CN" sz="2400" b="1" dirty="0">
                <a:solidFill>
                  <a:schemeClr val="bg1"/>
                </a:solidFill>
                <a:latin typeface="微软雅黑" panose="020B0503020204020204" charset="-122"/>
                <a:ea typeface="微软雅黑" panose="020B0503020204020204" charset="-122"/>
                <a:cs typeface="+mn-ea"/>
                <a:sym typeface="+mn-lt"/>
              </a:rPr>
              <a:t>剪切相关公式及要点</a:t>
            </a:r>
            <a:endParaRPr lang="zh-CN" altLang="zh-CN" sz="2400" b="1" dirty="0">
              <a:solidFill>
                <a:schemeClr val="bg1"/>
              </a:solidFill>
              <a:latin typeface="微软雅黑" panose="020B0503020204020204" charset="-122"/>
              <a:ea typeface="微软雅黑" panose="020B0503020204020204" charset="-122"/>
              <a:cs typeface="+mn-ea"/>
              <a:sym typeface="+mn-lt"/>
            </a:endParaRPr>
          </a:p>
        </p:txBody>
      </p:sp>
      <p:sp>
        <p:nvSpPr>
          <p:cNvPr id="11" name="文本框 10"/>
          <p:cNvSpPr txBox="1"/>
          <p:nvPr/>
        </p:nvSpPr>
        <p:spPr>
          <a:xfrm>
            <a:off x="517525" y="974725"/>
            <a:ext cx="8430895" cy="583565"/>
          </a:xfrm>
          <a:prstGeom prst="rect">
            <a:avLst/>
          </a:prstGeom>
          <a:noFill/>
          <a:ln w="9525">
            <a:noFill/>
          </a:ln>
        </p:spPr>
        <p:txBody>
          <a:bodyPr wrap="square">
            <a:spAutoFit/>
          </a:bodyPr>
          <a:p>
            <a:pPr indent="0">
              <a:buFont typeface="Wingdings" panose="05000000000000000000" charset="0"/>
              <a:buNone/>
            </a:pPr>
            <a:r>
              <a:rPr lang="zh-CN" altLang="zh-CN" sz="3200" b="1" dirty="0">
                <a:solidFill>
                  <a:schemeClr val="tx1"/>
                </a:solidFill>
                <a:latin typeface="微软雅黑" panose="020B0503020204020204" charset="-122"/>
                <a:ea typeface="微软雅黑" panose="020B0503020204020204" charset="-122"/>
                <a:cs typeface="+mn-ea"/>
                <a:sym typeface="+mn-lt"/>
              </a:rPr>
              <a:t>二、剪切相关公式及要点</a:t>
            </a:r>
            <a:endParaRPr lang="en-US" altLang="zh-CN" sz="3200" b="1" dirty="0">
              <a:solidFill>
                <a:schemeClr val="tx1"/>
              </a:solidFill>
              <a:latin typeface="微软雅黑" panose="020B0503020204020204" charset="-122"/>
              <a:ea typeface="微软雅黑" panose="020B0503020204020204" charset="-122"/>
              <a:cs typeface="+mn-ea"/>
              <a:sym typeface="+mn-lt"/>
            </a:endParaRPr>
          </a:p>
        </p:txBody>
      </p:sp>
      <p:sp>
        <p:nvSpPr>
          <p:cNvPr id="5" name="文本框 4"/>
          <p:cNvSpPr txBox="1"/>
          <p:nvPr/>
        </p:nvSpPr>
        <p:spPr>
          <a:xfrm>
            <a:off x="633095" y="1906905"/>
            <a:ext cx="5077460" cy="460375"/>
          </a:xfrm>
          <a:prstGeom prst="rect">
            <a:avLst/>
          </a:prstGeom>
          <a:noFill/>
          <a:ln w="9525">
            <a:noFill/>
          </a:ln>
        </p:spPr>
        <p:txBody>
          <a:bodyPr wrap="square">
            <a:spAutoFit/>
          </a:bodyPr>
          <a:p>
            <a:pPr marL="342900" indent="-342900">
              <a:buFont typeface="Wingdings" panose="05000000000000000000" charset="0"/>
              <a:buChar char="p"/>
            </a:pPr>
            <a:r>
              <a:rPr lang="zh-CN" altLang="en-US" sz="2400" b="1" dirty="0">
                <a:latin typeface="微软雅黑" panose="020B0503020204020204" charset="-122"/>
                <a:ea typeface="微软雅黑" panose="020B0503020204020204" charset="-122"/>
                <a:cs typeface="微软雅黑" panose="020B0503020204020204" charset="-122"/>
                <a:sym typeface="+mn-ea"/>
              </a:rPr>
              <a:t>剪切计算公式</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633095" y="2734945"/>
            <a:ext cx="4263390" cy="460375"/>
          </a:xfrm>
          <a:prstGeom prst="rect">
            <a:avLst/>
          </a:prstGeom>
          <a:noFill/>
          <a:ln w="9525">
            <a:noFill/>
          </a:ln>
        </p:spPr>
        <p:txBody>
          <a:bodyPr wrap="square">
            <a:spAutoFit/>
          </a:bodyPr>
          <a:p>
            <a:pPr marL="342900" indent="-342900">
              <a:buFont typeface="Wingdings" panose="05000000000000000000" charset="0"/>
              <a:buChar char="p"/>
            </a:pPr>
            <a:r>
              <a:rPr lang="zh-CN" altLang="en-US" sz="2400" b="1" dirty="0">
                <a:latin typeface="微软雅黑" panose="020B0503020204020204" charset="-122"/>
                <a:ea typeface="微软雅黑" panose="020B0503020204020204" charset="-122"/>
                <a:cs typeface="微软雅黑" panose="020B0503020204020204" charset="-122"/>
              </a:rPr>
              <a:t>剪力设计值的计算</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633095" y="3562985"/>
            <a:ext cx="4263390" cy="460375"/>
          </a:xfrm>
          <a:prstGeom prst="rect">
            <a:avLst/>
          </a:prstGeom>
          <a:noFill/>
          <a:ln w="9525">
            <a:noFill/>
          </a:ln>
        </p:spPr>
        <p:txBody>
          <a:bodyPr wrap="square">
            <a:spAutoFit/>
          </a:bodyPr>
          <a:p>
            <a:pPr marL="342900" indent="-342900">
              <a:buFont typeface="Wingdings" panose="05000000000000000000" charset="0"/>
              <a:buChar char="p"/>
            </a:pPr>
            <a:r>
              <a:rPr lang="zh-CN" altLang="en-US" sz="2400" b="1" dirty="0">
                <a:latin typeface="微软雅黑" panose="020B0503020204020204" charset="-122"/>
                <a:ea typeface="微软雅黑" panose="020B0503020204020204" charset="-122"/>
                <a:cs typeface="微软雅黑" panose="020B0503020204020204" charset="-122"/>
              </a:rPr>
              <a:t>独立基础抗剪验算的判定</a:t>
            </a:r>
            <a:endParaRPr lang="zh-CN" altLang="en-US" sz="2400" b="1" dirty="0">
              <a:latin typeface="微软雅黑" panose="020B0503020204020204" charset="-122"/>
              <a:ea typeface="微软雅黑" panose="020B0503020204020204" charset="-122"/>
              <a:cs typeface="微软雅黑" panose="020B0503020204020204" charset="-122"/>
            </a:endParaRPr>
          </a:p>
        </p:txBody>
      </p:sp>
      <p:pic>
        <p:nvPicPr>
          <p:cNvPr id="9" name="图片 8"/>
          <p:cNvPicPr>
            <a:picLocks noChangeAspect="1"/>
          </p:cNvPicPr>
          <p:nvPr/>
        </p:nvPicPr>
        <p:blipFill>
          <a:blip r:embed="rId1"/>
          <a:stretch>
            <a:fillRect/>
          </a:stretch>
        </p:blipFill>
        <p:spPr>
          <a:xfrm>
            <a:off x="9881870" y="756920"/>
            <a:ext cx="1781175" cy="5705475"/>
          </a:xfrm>
          <a:prstGeom prst="rect">
            <a:avLst/>
          </a:prstGeom>
        </p:spPr>
      </p:pic>
      <p:sp>
        <p:nvSpPr>
          <p:cNvPr id="3" name="文本框 2"/>
          <p:cNvSpPr txBox="1"/>
          <p:nvPr/>
        </p:nvSpPr>
        <p:spPr>
          <a:xfrm>
            <a:off x="9971405" y="5495925"/>
            <a:ext cx="1457325" cy="324000"/>
          </a:xfrm>
          <a:prstGeom prst="rect">
            <a:avLst/>
          </a:prstGeom>
          <a:noFill/>
          <a:ln w="28575" cmpd="sng">
            <a:solidFill>
              <a:srgbClr val="FF0000"/>
            </a:solidFill>
            <a:prstDash val="solid"/>
          </a:ln>
        </p:spPr>
        <p:txBody>
          <a:bodyPr wrap="square" rtlCol="0">
            <a:spAutoFit/>
          </a:bodyPr>
          <a:p>
            <a:endParaRPr lang="zh-CN" altLang="en-US"/>
          </a:p>
        </p:txBody>
      </p:sp>
      <p:sp>
        <p:nvSpPr>
          <p:cNvPr id="6" name="文本框 5"/>
          <p:cNvSpPr txBox="1"/>
          <p:nvPr/>
        </p:nvSpPr>
        <p:spPr>
          <a:xfrm>
            <a:off x="2893695" y="1946275"/>
            <a:ext cx="6681470" cy="368300"/>
          </a:xfrm>
          <a:prstGeom prst="rect">
            <a:avLst/>
          </a:prstGeom>
          <a:noFill/>
          <a:ln w="9525">
            <a:noFill/>
          </a:ln>
        </p:spPr>
        <p:txBody>
          <a:bodyPr wrap="square">
            <a:spAutoFit/>
          </a:bodyPr>
          <a:p>
            <a:pPr indent="0">
              <a:buFont typeface="Wingdings" panose="05000000000000000000" charset="0"/>
              <a:buNone/>
            </a:pPr>
            <a:r>
              <a:rPr lang="zh-CN" altLang="en-US" b="1" dirty="0">
                <a:latin typeface="微软雅黑" panose="020B0503020204020204" charset="-122"/>
                <a:ea typeface="微软雅黑" panose="020B0503020204020204" charset="-122"/>
                <a:cs typeface="微软雅黑" panose="020B0503020204020204" charset="-122"/>
                <a:sym typeface="+mn-ea"/>
              </a:rPr>
              <a:t>（单柱承台</a:t>
            </a:r>
            <a:r>
              <a:rPr lang="zh-CN" altLang="en-US" b="1" dirty="0">
                <a:latin typeface="微软雅黑" panose="020B0503020204020204" charset="-122"/>
                <a:ea typeface="微软雅黑" panose="020B0503020204020204" charset="-122"/>
                <a:cs typeface="微软雅黑" panose="020B0503020204020204" charset="-122"/>
                <a:sym typeface="+mn-ea"/>
              </a:rPr>
              <a:t>剪切、平筏剪切、有限元承台剪切、独立基础剪切）</a:t>
            </a:r>
            <a:endParaRPr lang="zh-CN" altLang="en-US" b="1" dirty="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3393440" y="2780665"/>
            <a:ext cx="6681470" cy="368300"/>
          </a:xfrm>
          <a:prstGeom prst="rect">
            <a:avLst/>
          </a:prstGeom>
          <a:noFill/>
          <a:ln w="9525">
            <a:noFill/>
          </a:ln>
        </p:spPr>
        <p:txBody>
          <a:bodyPr wrap="square">
            <a:spAutoFit/>
          </a:bodyPr>
          <a:p>
            <a:pPr indent="0">
              <a:buFont typeface="Wingdings" panose="05000000000000000000" charset="0"/>
              <a:buNone/>
            </a:pPr>
            <a:r>
              <a:rPr lang="zh-CN" altLang="en-US" b="1" dirty="0">
                <a:latin typeface="微软雅黑" panose="020B0503020204020204" charset="-122"/>
                <a:ea typeface="微软雅黑" panose="020B0503020204020204" charset="-122"/>
                <a:cs typeface="微软雅黑" panose="020B0503020204020204" charset="-122"/>
                <a:sym typeface="+mn-ea"/>
              </a:rPr>
              <a:t>（平筏剪切、承台剪切、独立基础剪切）</a:t>
            </a:r>
            <a:endParaRPr lang="zh-CN" altLang="en-US" b="1"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剪切计算公式</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594360" y="584835"/>
            <a:ext cx="5077460" cy="460375"/>
          </a:xfrm>
          <a:prstGeom prst="rect">
            <a:avLst/>
          </a:prstGeom>
          <a:noFill/>
          <a:ln w="9525">
            <a:noFill/>
          </a:ln>
        </p:spPr>
        <p:txBody>
          <a:bodyPr wrap="square">
            <a:spAutoFit/>
          </a:bodyPr>
          <a:p>
            <a:pPr marL="342900" indent="-342900">
              <a:buFont typeface="Wingdings" panose="05000000000000000000" charset="0"/>
              <a:buChar char="p"/>
            </a:pPr>
            <a:r>
              <a:rPr lang="zh-CN" altLang="en-US" sz="2400" b="1" dirty="0">
                <a:latin typeface="微软雅黑" panose="020B0503020204020204" charset="-122"/>
                <a:ea typeface="微软雅黑" panose="020B0503020204020204" charset="-122"/>
                <a:cs typeface="微软雅黑" panose="020B0503020204020204" charset="-122"/>
                <a:sym typeface="+mn-ea"/>
              </a:rPr>
              <a:t>剪切计算公式</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94360" y="1082040"/>
            <a:ext cx="507746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单柱承台</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689475" y="1700530"/>
            <a:ext cx="6341110" cy="368300"/>
          </a:xfrm>
          <a:prstGeom prst="rect">
            <a:avLst/>
          </a:prstGeom>
          <a:noFill/>
        </p:spPr>
        <p:txBody>
          <a:bodyPr wrap="square" rtlCol="0" anchor="t">
            <a:spAutoFit/>
          </a:bodyPr>
          <a:p>
            <a:r>
              <a:rPr lang="en-US" b="1" dirty="0" smtClean="0">
                <a:latin typeface="微软雅黑" panose="020B0503020204020204" charset="-122"/>
                <a:ea typeface="微软雅黑" panose="020B0503020204020204" charset="-122"/>
                <a:cs typeface="微软雅黑" panose="020B0503020204020204" charset="-122"/>
                <a:sym typeface="+mn-ea"/>
              </a:rPr>
              <a:t>《建筑桩基技术规范》JGJ 94-2008</a:t>
            </a:r>
            <a:r>
              <a:rPr lang="zh-CN" altLang="en-US" b="1" dirty="0" smtClean="0">
                <a:latin typeface="微软雅黑" panose="020B0503020204020204" charset="-122"/>
                <a:ea typeface="微软雅黑" panose="020B0503020204020204" charset="-122"/>
                <a:cs typeface="微软雅黑" panose="020B0503020204020204" charset="-122"/>
                <a:sym typeface="+mn-ea"/>
              </a:rPr>
              <a:t>第</a:t>
            </a:r>
            <a:r>
              <a:rPr lang="en-US" b="1" dirty="0" smtClean="0">
                <a:latin typeface="微软雅黑" panose="020B0503020204020204" charset="-122"/>
                <a:ea typeface="微软雅黑" panose="020B0503020204020204" charset="-122"/>
                <a:cs typeface="微软雅黑" panose="020B0503020204020204" charset="-122"/>
                <a:sym typeface="+mn-ea"/>
              </a:rPr>
              <a:t>5.9.10</a:t>
            </a:r>
            <a:r>
              <a:rPr lang="zh-CN" altLang="en-US" b="1" dirty="0" smtClean="0">
                <a:latin typeface="微软雅黑" panose="020B0503020204020204" charset="-122"/>
                <a:ea typeface="微软雅黑" panose="020B0503020204020204" charset="-122"/>
                <a:cs typeface="微软雅黑" panose="020B0503020204020204" charset="-122"/>
                <a:sym typeface="+mn-ea"/>
              </a:rPr>
              <a:t>条规定：</a:t>
            </a:r>
            <a:endParaRPr lang="zh-CN" altLang="en-US" b="1">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nvPicPr>
        <p:blipFill>
          <a:blip r:embed="rId1"/>
          <a:stretch>
            <a:fillRect/>
          </a:stretch>
        </p:blipFill>
        <p:spPr>
          <a:xfrm>
            <a:off x="5671820" y="2217420"/>
            <a:ext cx="2047875" cy="1905000"/>
          </a:xfrm>
          <a:prstGeom prst="rect">
            <a:avLst/>
          </a:prstGeom>
        </p:spPr>
      </p:pic>
      <p:pic>
        <p:nvPicPr>
          <p:cNvPr id="13" name="图片 12"/>
          <p:cNvPicPr>
            <a:picLocks noChangeAspect="1"/>
          </p:cNvPicPr>
          <p:nvPr/>
        </p:nvPicPr>
        <p:blipFill>
          <a:blip r:embed="rId2"/>
          <a:stretch>
            <a:fillRect/>
          </a:stretch>
        </p:blipFill>
        <p:spPr>
          <a:xfrm>
            <a:off x="162560" y="1700530"/>
            <a:ext cx="4038600" cy="3324225"/>
          </a:xfrm>
          <a:prstGeom prst="rect">
            <a:avLst/>
          </a:prstGeom>
          <a:ln>
            <a:solidFill>
              <a:schemeClr val="accent1"/>
            </a:solidFill>
          </a:ln>
        </p:spPr>
      </p:pic>
      <p:sp>
        <p:nvSpPr>
          <p:cNvPr id="7" name="文本框 6"/>
          <p:cNvSpPr txBox="1"/>
          <p:nvPr/>
        </p:nvSpPr>
        <p:spPr>
          <a:xfrm>
            <a:off x="4884420" y="4271010"/>
            <a:ext cx="6705600" cy="1198880"/>
          </a:xfrm>
          <a:prstGeom prst="rect">
            <a:avLst/>
          </a:prstGeom>
          <a:noFill/>
        </p:spPr>
        <p:txBody>
          <a:bodyPr wrap="square" rtlCol="0" anchor="t">
            <a:spAutoFit/>
          </a:bodyPr>
          <a:p>
            <a:r>
              <a:rPr lang="zh-CN" altLang="en-US"/>
              <a:t></a:t>
            </a:r>
            <a:r>
              <a:rPr lang="zh-CN" altLang="en-US">
                <a:latin typeface="微软雅黑" panose="020B0503020204020204" charset="-122"/>
                <a:ea typeface="微软雅黑" panose="020B0503020204020204" charset="-122"/>
                <a:cs typeface="微软雅黑" panose="020B0503020204020204" charset="-122"/>
              </a:rPr>
              <a:t>λ ——计算截面的剪跨比，</a:t>
            </a:r>
            <a:r>
              <a:rPr lang="zh-CN" altLang="en-US">
                <a:latin typeface="微软雅黑" panose="020B0503020204020204" charset="-122"/>
                <a:ea typeface="微软雅黑" panose="020B0503020204020204" charset="-122"/>
                <a:cs typeface="微软雅黑" panose="020B0503020204020204" charset="-122"/>
                <a:sym typeface="+mn-ea"/>
              </a:rPr>
              <a:t>λ</a:t>
            </a:r>
            <a:r>
              <a:rPr lang="zh-CN" altLang="en-US">
                <a:latin typeface="微软雅黑" panose="020B0503020204020204" charset="-122"/>
                <a:ea typeface="微软雅黑" panose="020B0503020204020204" charset="-122"/>
                <a:cs typeface="微软雅黑" panose="020B0503020204020204" charset="-122"/>
              </a:rPr>
              <a:t>x </a:t>
            </a:r>
            <a:r>
              <a:rPr lang="en-US" altLang="zh-CN">
                <a:latin typeface="微软雅黑" panose="020B0503020204020204" charset="-122"/>
                <a:ea typeface="微软雅黑" panose="020B0503020204020204"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ax / h0 ，</a:t>
            </a:r>
            <a:r>
              <a:rPr lang="zh-CN" altLang="en-US">
                <a:latin typeface="微软雅黑" panose="020B0503020204020204" charset="-122"/>
                <a:ea typeface="微软雅黑" panose="020B0503020204020204" charset="-122"/>
                <a:cs typeface="微软雅黑" panose="020B0503020204020204" charset="-122"/>
                <a:sym typeface="+mn-ea"/>
              </a:rPr>
              <a:t>λ</a:t>
            </a:r>
            <a:r>
              <a:rPr lang="zh-CN" altLang="en-US">
                <a:latin typeface="微软雅黑" panose="020B0503020204020204" charset="-122"/>
                <a:ea typeface="微软雅黑" panose="020B0503020204020204" charset="-122"/>
                <a:cs typeface="微软雅黑" panose="020B0503020204020204" charset="-122"/>
              </a:rPr>
              <a:t>y </a:t>
            </a:r>
            <a:r>
              <a:rPr lang="en-US" altLang="zh-CN">
                <a:latin typeface="微软雅黑" panose="020B0503020204020204" charset="-122"/>
                <a:ea typeface="微软雅黑" panose="020B0503020204020204"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ay /h0 ,</a:t>
            </a:r>
            <a:endParaRPr lang="zh-CN" altLang="en-US">
              <a:latin typeface="微软雅黑" panose="020B0503020204020204" charset="-122"/>
              <a:ea typeface="微软雅黑" panose="020B0503020204020204" charset="-122"/>
              <a:cs typeface="微软雅黑" panose="020B0503020204020204" charset="-122"/>
            </a:endParaRPr>
          </a:p>
          <a:p>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ax , ay为柱边（墙边）或承台变 阶处至 y 、 x 方向</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 </a:t>
            </a: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计算一排桩的桩边的水平距离，</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 </a:t>
            </a: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当λ&lt;0.25 时，取λ=0.25；当λ&gt;3 时，取λ=3；</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7905115" y="2320290"/>
            <a:ext cx="2305050"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a:t>
            </a:r>
            <a:r>
              <a:rPr lang="en-US" altLang="zh-CN">
                <a:latin typeface="微软雅黑" panose="020B0503020204020204" charset="-122"/>
                <a:ea typeface="微软雅黑" panose="020B0503020204020204" charset="-122"/>
                <a:cs typeface="微软雅黑" panose="020B0503020204020204" charset="-122"/>
              </a:rPr>
              <a:t>5.9.10-1</a:t>
            </a:r>
            <a:r>
              <a:rPr lang="zh-CN" altLang="en-US">
                <a:latin typeface="微软雅黑" panose="020B0503020204020204" charset="-122"/>
                <a:ea typeface="微软雅黑" panose="020B0503020204020204" charset="-122"/>
                <a:cs typeface="微软雅黑" panose="020B0503020204020204" charset="-122"/>
              </a:rPr>
              <a:t>）</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7905115" y="2917825"/>
            <a:ext cx="2305050"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a:t>
            </a:r>
            <a:r>
              <a:rPr lang="en-US" altLang="zh-CN">
                <a:latin typeface="微软雅黑" panose="020B0503020204020204" charset="-122"/>
                <a:ea typeface="微软雅黑" panose="020B0503020204020204" charset="-122"/>
                <a:cs typeface="微软雅黑" panose="020B0503020204020204" charset="-122"/>
              </a:rPr>
              <a:t>5.9.10-2</a:t>
            </a:r>
            <a:r>
              <a:rPr lang="zh-CN" altLang="en-US">
                <a:latin typeface="微软雅黑" panose="020B0503020204020204" charset="-122"/>
                <a:ea typeface="微软雅黑" panose="020B0503020204020204" charset="-122"/>
                <a:cs typeface="微软雅黑" panose="020B0503020204020204" charset="-122"/>
              </a:rPr>
              <a:t>）</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7964170" y="3515360"/>
            <a:ext cx="2305050"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a:t>
            </a:r>
            <a:r>
              <a:rPr lang="en-US" altLang="zh-CN">
                <a:latin typeface="微软雅黑" panose="020B0503020204020204" charset="-122"/>
                <a:ea typeface="微软雅黑" panose="020B0503020204020204" charset="-122"/>
                <a:cs typeface="微软雅黑" panose="020B0503020204020204" charset="-122"/>
              </a:rPr>
              <a:t>5.9.10-3</a:t>
            </a:r>
            <a:r>
              <a:rPr lang="zh-CN" altLang="en-US">
                <a:latin typeface="微软雅黑" panose="020B0503020204020204" charset="-122"/>
                <a:ea typeface="微软雅黑" panose="020B0503020204020204" charset="-122"/>
                <a:cs typeface="微软雅黑" panose="020B0503020204020204" charset="-122"/>
              </a:rPr>
              <a:t>）</a:t>
            </a:r>
            <a:endParaRPr lang="zh-CN" altLang="en-US">
              <a:latin typeface="微软雅黑" panose="020B0503020204020204" charset="-122"/>
              <a:ea typeface="微软雅黑" panose="020B0503020204020204" charset="-122"/>
              <a:cs typeface="微软雅黑" panose="020B0503020204020204" charset="-122"/>
            </a:endParaRPr>
          </a:p>
        </p:txBody>
      </p:sp>
      <p:graphicFrame>
        <p:nvGraphicFramePr>
          <p:cNvPr id="8" name="对象 7">
            <a:hlinkClick r:id="" action="ppaction://ole?verb="/>
          </p:cNvPr>
          <p:cNvGraphicFramePr>
            <a:graphicFrameLocks noChangeAspect="1"/>
          </p:cNvGraphicFramePr>
          <p:nvPr/>
        </p:nvGraphicFramePr>
        <p:xfrm>
          <a:off x="6015990" y="5685790"/>
          <a:ext cx="2146935" cy="491490"/>
        </p:xfrm>
        <a:graphic>
          <a:graphicData uri="http://schemas.openxmlformats.org/presentationml/2006/ole">
            <mc:AlternateContent xmlns:mc="http://schemas.openxmlformats.org/markup-compatibility/2006">
              <mc:Choice xmlns:v="urn:schemas-microsoft-com:vml" Requires="v">
                <p:oleObj spid="_x0000_s1025" name="" r:id="rId3" imgW="774065" imgH="177165" progId="Equation.KSEE3">
                  <p:embed/>
                </p:oleObj>
              </mc:Choice>
              <mc:Fallback>
                <p:oleObj name="" r:id="rId3" imgW="774065" imgH="177165" progId="Equation.KSEE3">
                  <p:embed/>
                  <p:pic>
                    <p:nvPicPr>
                      <p:cNvPr id="0" name="图片 1024"/>
                      <p:cNvPicPr/>
                      <p:nvPr/>
                    </p:nvPicPr>
                    <p:blipFill>
                      <a:blip r:embed="rId4"/>
                      <a:stretch>
                        <a:fillRect/>
                      </a:stretch>
                    </p:blipFill>
                    <p:spPr>
                      <a:xfrm>
                        <a:off x="6015990" y="5685790"/>
                        <a:ext cx="2146935" cy="491490"/>
                      </a:xfrm>
                      <a:prstGeom prst="rect">
                        <a:avLst/>
                      </a:prstGeom>
                    </p:spPr>
                  </p:pic>
                </p:oleObj>
              </mc:Fallback>
            </mc:AlternateContent>
          </a:graphicData>
        </a:graphic>
      </p:graphicFrame>
      <p:sp>
        <p:nvSpPr>
          <p:cNvPr id="15" name="矩形 14"/>
          <p:cNvSpPr/>
          <p:nvPr/>
        </p:nvSpPr>
        <p:spPr>
          <a:xfrm>
            <a:off x="5972810" y="5674995"/>
            <a:ext cx="2256155" cy="53911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剪切计算公式</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594360" y="594995"/>
            <a:ext cx="507746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平筏剪切</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94360" y="1153795"/>
            <a:ext cx="6811645" cy="368300"/>
          </a:xfrm>
          <a:prstGeom prst="rect">
            <a:avLst/>
          </a:prstGeom>
          <a:noFill/>
        </p:spPr>
        <p:txBody>
          <a:bodyPr wrap="square" rtlCol="0" anchor="t">
            <a:spAutoFit/>
          </a:bodyPr>
          <a:p>
            <a:r>
              <a:rPr lang="zh-CN" altLang="en-US" b="1" dirty="0" smtClean="0">
                <a:latin typeface="微软雅黑" panose="020B0503020204020204" charset="-122"/>
                <a:ea typeface="微软雅黑" panose="020B0503020204020204" charset="-122"/>
                <a:cs typeface="微软雅黑" panose="020B0503020204020204" charset="-122"/>
                <a:sym typeface="+mn-ea"/>
              </a:rPr>
              <a:t>《建筑地基基础设计规范》（GB5007-2011）：</a:t>
            </a:r>
            <a:endParaRPr lang="zh-CN" altLang="en-US" b="1" dirty="0" smtClean="0">
              <a:latin typeface="微软雅黑" panose="020B0503020204020204" charset="-122"/>
              <a:ea typeface="微软雅黑" panose="020B0503020204020204" charset="-122"/>
              <a:cs typeface="微软雅黑" panose="020B0503020204020204" charset="-122"/>
              <a:sym typeface="+mn-ea"/>
            </a:endParaRPr>
          </a:p>
        </p:txBody>
      </p:sp>
      <p:pic>
        <p:nvPicPr>
          <p:cNvPr id="9" name="图片 8"/>
          <p:cNvPicPr>
            <a:picLocks noChangeAspect="1"/>
          </p:cNvPicPr>
          <p:nvPr/>
        </p:nvPicPr>
        <p:blipFill>
          <a:blip r:embed="rId1"/>
          <a:stretch>
            <a:fillRect/>
          </a:stretch>
        </p:blipFill>
        <p:spPr>
          <a:xfrm>
            <a:off x="8249285" y="957580"/>
            <a:ext cx="3362325" cy="4158615"/>
          </a:xfrm>
          <a:prstGeom prst="rect">
            <a:avLst/>
          </a:prstGeom>
          <a:ln>
            <a:solidFill>
              <a:schemeClr val="accent1"/>
            </a:solidFill>
          </a:ln>
        </p:spPr>
      </p:pic>
      <p:pic>
        <p:nvPicPr>
          <p:cNvPr id="14" name="图片 13"/>
          <p:cNvPicPr>
            <a:picLocks noChangeAspect="1"/>
          </p:cNvPicPr>
          <p:nvPr/>
        </p:nvPicPr>
        <p:blipFill>
          <a:blip r:embed="rId2"/>
          <a:stretch>
            <a:fillRect/>
          </a:stretch>
        </p:blipFill>
        <p:spPr>
          <a:xfrm>
            <a:off x="788670" y="1620520"/>
            <a:ext cx="6238875" cy="457200"/>
          </a:xfrm>
          <a:prstGeom prst="rect">
            <a:avLst/>
          </a:prstGeom>
        </p:spPr>
      </p:pic>
      <p:pic>
        <p:nvPicPr>
          <p:cNvPr id="21" name="图片 20"/>
          <p:cNvPicPr>
            <a:picLocks noChangeAspect="1"/>
          </p:cNvPicPr>
          <p:nvPr/>
        </p:nvPicPr>
        <p:blipFill>
          <a:blip r:embed="rId3"/>
          <a:stretch>
            <a:fillRect/>
          </a:stretch>
        </p:blipFill>
        <p:spPr>
          <a:xfrm>
            <a:off x="862330" y="1988820"/>
            <a:ext cx="5915025" cy="314325"/>
          </a:xfrm>
          <a:prstGeom prst="rect">
            <a:avLst/>
          </a:prstGeom>
        </p:spPr>
      </p:pic>
      <p:pic>
        <p:nvPicPr>
          <p:cNvPr id="25" name="图片 24"/>
          <p:cNvPicPr>
            <a:picLocks noChangeAspect="1"/>
          </p:cNvPicPr>
          <p:nvPr/>
        </p:nvPicPr>
        <p:blipFill>
          <a:blip r:embed="rId4"/>
          <a:stretch>
            <a:fillRect/>
          </a:stretch>
        </p:blipFill>
        <p:spPr>
          <a:xfrm>
            <a:off x="788670" y="2515870"/>
            <a:ext cx="6429375" cy="2943225"/>
          </a:xfrm>
          <a:prstGeom prst="rect">
            <a:avLst/>
          </a:prstGeom>
        </p:spPr>
      </p:pic>
      <p:cxnSp>
        <p:nvCxnSpPr>
          <p:cNvPr id="28" name="直接连接符 27"/>
          <p:cNvCxnSpPr/>
          <p:nvPr/>
        </p:nvCxnSpPr>
        <p:spPr>
          <a:xfrm flipV="1">
            <a:off x="3629025" y="1981835"/>
            <a:ext cx="2275205" cy="82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776470" y="4147820"/>
            <a:ext cx="2118360" cy="190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197100" y="4470400"/>
            <a:ext cx="4697730" cy="25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197100" y="4793615"/>
            <a:ext cx="1000125" cy="31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353820" y="2311400"/>
            <a:ext cx="1463040" cy="50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剪切计算公式</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594360" y="625475"/>
            <a:ext cx="507746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有限元承台剪切</a:t>
            </a:r>
            <a:endParaRPr lang="zh-CN" altLang="en-US" sz="2400" b="1" dirty="0">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stretch>
            <a:fillRect/>
          </a:stretch>
        </p:blipFill>
        <p:spPr>
          <a:xfrm rot="120000">
            <a:off x="169740" y="3836313"/>
            <a:ext cx="5220000" cy="1901485"/>
          </a:xfrm>
          <a:prstGeom prst="rect">
            <a:avLst/>
          </a:prstGeom>
        </p:spPr>
      </p:pic>
      <p:pic>
        <p:nvPicPr>
          <p:cNvPr id="6" name="图片 5"/>
          <p:cNvPicPr>
            <a:picLocks noChangeAspect="1"/>
          </p:cNvPicPr>
          <p:nvPr/>
        </p:nvPicPr>
        <p:blipFill>
          <a:blip r:embed="rId2"/>
          <a:srcRect t="14118"/>
          <a:stretch>
            <a:fillRect/>
          </a:stretch>
        </p:blipFill>
        <p:spPr>
          <a:xfrm rot="21480000">
            <a:off x="158117" y="3358286"/>
            <a:ext cx="5220000" cy="548288"/>
          </a:xfrm>
          <a:prstGeom prst="rect">
            <a:avLst/>
          </a:prstGeom>
        </p:spPr>
      </p:pic>
      <p:pic>
        <p:nvPicPr>
          <p:cNvPr id="16" name="图片 15"/>
          <p:cNvPicPr>
            <a:picLocks noChangeAspect="1"/>
          </p:cNvPicPr>
          <p:nvPr/>
        </p:nvPicPr>
        <p:blipFill>
          <a:blip r:embed="rId3"/>
          <a:stretch>
            <a:fillRect/>
          </a:stretch>
        </p:blipFill>
        <p:spPr>
          <a:xfrm>
            <a:off x="6760210" y="3322320"/>
            <a:ext cx="5241290" cy="2494915"/>
          </a:xfrm>
          <a:prstGeom prst="rect">
            <a:avLst/>
          </a:prstGeom>
        </p:spPr>
      </p:pic>
      <p:sp>
        <p:nvSpPr>
          <p:cNvPr id="8" name="矩形 7"/>
          <p:cNvSpPr/>
          <p:nvPr/>
        </p:nvSpPr>
        <p:spPr>
          <a:xfrm>
            <a:off x="6855460" y="3322320"/>
            <a:ext cx="5095875" cy="255651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298450" y="3331210"/>
            <a:ext cx="5182235" cy="239204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534035" y="4699000"/>
            <a:ext cx="1300480" cy="429895"/>
          </a:xfrm>
          <a:prstGeom prst="rect">
            <a:avLst/>
          </a:prstGeom>
          <a:noFill/>
        </p:spPr>
        <p:txBody>
          <a:bodyPr wrap="none" rtlCol="0" anchor="t">
            <a:spAutoFit/>
          </a:bodyPr>
          <a:p>
            <a:pPr indent="0">
              <a:buFont typeface="Wingdings" panose="05000000000000000000" charset="0"/>
              <a:buNone/>
            </a:pPr>
            <a:r>
              <a:rPr lang="zh-CN" altLang="en-US" sz="2200" b="1" dirty="0">
                <a:solidFill>
                  <a:srgbClr val="FF0000"/>
                </a:solidFill>
                <a:latin typeface="微软雅黑" panose="020B0503020204020204" charset="-122"/>
                <a:ea typeface="微软雅黑" panose="020B0503020204020204" charset="-122"/>
                <a:cs typeface="微软雅黑" panose="020B0503020204020204" charset="-122"/>
                <a:sym typeface="+mn-ea"/>
              </a:rPr>
              <a:t>《桩规》</a:t>
            </a:r>
            <a:endParaRPr lang="zh-CN" altLang="en-US" sz="2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0" name="文本框 19"/>
          <p:cNvSpPr txBox="1"/>
          <p:nvPr/>
        </p:nvSpPr>
        <p:spPr>
          <a:xfrm>
            <a:off x="10258425" y="4975225"/>
            <a:ext cx="1198880" cy="398780"/>
          </a:xfrm>
          <a:prstGeom prst="rect">
            <a:avLst/>
          </a:prstGeom>
          <a:noFill/>
        </p:spPr>
        <p:txBody>
          <a:bodyPr wrap="none" rtlCol="0" anchor="t">
            <a:spAutoFit/>
          </a:bodyPr>
          <a:p>
            <a:pPr indent="0">
              <a:buFont typeface="Wingdings" panose="05000000000000000000" charset="0"/>
              <a:buNone/>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rPr>
              <a:t>《地规》</a:t>
            </a:r>
            <a:endPar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5" name="右箭头 14"/>
          <p:cNvSpPr/>
          <p:nvPr/>
        </p:nvSpPr>
        <p:spPr>
          <a:xfrm>
            <a:off x="5558790" y="4365625"/>
            <a:ext cx="1123315" cy="333375"/>
          </a:xfrm>
          <a:prstGeom prst="rightArrow">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5386070" y="3397250"/>
            <a:ext cx="1559560" cy="860425"/>
          </a:xfrm>
          <a:prstGeom prst="rect">
            <a:avLst/>
          </a:prstGeom>
          <a:noFill/>
        </p:spPr>
        <p:txBody>
          <a:bodyPr wrap="none" rtlCol="0" anchor="t">
            <a:spAutoFit/>
          </a:bodyPr>
          <a:p>
            <a:r>
              <a:rPr lang="zh-CN" b="1" dirty="0">
                <a:solidFill>
                  <a:srgbClr val="120CFC"/>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取</a:t>
            </a:r>
            <a:r>
              <a:rPr b="1" dirty="0">
                <a:solidFill>
                  <a:srgbClr val="120CFC"/>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λ=</a:t>
            </a:r>
            <a:r>
              <a:rPr sz="1600" b="1" dirty="0">
                <a:solidFill>
                  <a:srgbClr val="120CFC"/>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1.5</a:t>
            </a:r>
            <a:r>
              <a:rPr lang="en-US" b="1" dirty="0">
                <a:solidFill>
                  <a:srgbClr val="120CFC"/>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r>
              <a:rPr b="1" dirty="0">
                <a:solidFill>
                  <a:srgbClr val="120CFC"/>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则</a:t>
            </a:r>
            <a:endParaRPr b="1" dirty="0">
              <a:solidFill>
                <a:srgbClr val="120CFC"/>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r>
              <a:rPr sz="1600" b="1" dirty="0">
                <a:solidFill>
                  <a:srgbClr val="120CFC"/>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α</a:t>
            </a:r>
            <a:r>
              <a:rPr sz="1400" b="1" dirty="0">
                <a:solidFill>
                  <a:srgbClr val="120CFC"/>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en-US" sz="1400" b="1" dirty="0">
                <a:solidFill>
                  <a:srgbClr val="120CFC"/>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1.75/</a:t>
            </a:r>
            <a:r>
              <a:rPr lang="en-US" altLang="zh-CN" sz="1400" b="1" dirty="0">
                <a:solidFill>
                  <a:srgbClr val="120CFC"/>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(1.5+1)</a:t>
            </a:r>
            <a:endParaRPr lang="zh-CN" altLang="en-US" sz="1400" b="1" dirty="0">
              <a:solidFill>
                <a:srgbClr val="120CF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r>
              <a:rPr lang="zh-CN" altLang="en-US" sz="1400" b="1" dirty="0">
                <a:solidFill>
                  <a:srgbClr val="120CF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1400" b="1" dirty="0">
                <a:solidFill>
                  <a:srgbClr val="120CF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1400" b="1" dirty="0">
                <a:solidFill>
                  <a:srgbClr val="120CFC"/>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微软雅黑" panose="020B0503020204020204" charset="-122"/>
                <a:sym typeface="+mn-ea"/>
              </a:rPr>
              <a:t>=</a:t>
            </a:r>
            <a:r>
              <a:rPr sz="1600" b="1" dirty="0">
                <a:solidFill>
                  <a:srgbClr val="120CFC"/>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微软雅黑" panose="020B0503020204020204" charset="-122"/>
                <a:sym typeface="+mn-ea"/>
              </a:rPr>
              <a:t>0.7</a:t>
            </a:r>
            <a:endParaRPr lang="zh-CN" altLang="en-US" sz="1600" b="1" dirty="0">
              <a:solidFill>
                <a:srgbClr val="120CFC"/>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微软雅黑" panose="020B0503020204020204" charset="-122"/>
              <a:sym typeface="+mn-ea"/>
            </a:endParaRPr>
          </a:p>
        </p:txBody>
      </p:sp>
      <p:sp>
        <p:nvSpPr>
          <p:cNvPr id="7" name="文本框 6"/>
          <p:cNvSpPr txBox="1"/>
          <p:nvPr/>
        </p:nvSpPr>
        <p:spPr>
          <a:xfrm>
            <a:off x="556260" y="1229995"/>
            <a:ext cx="2367280" cy="460375"/>
          </a:xfrm>
          <a:prstGeom prst="rect">
            <a:avLst/>
          </a:prstGeom>
          <a:noFill/>
        </p:spPr>
        <p:txBody>
          <a:bodyPr wrap="square" rtlCol="0" anchor="t">
            <a:spAutoFit/>
          </a:bodyPr>
          <a:p>
            <a:pPr marL="342900" indent="-342900">
              <a:buFont typeface="Arial" panose="020B0604020202020204" pitchFamily="34" charset="0"/>
              <a:buChar char="•"/>
            </a:pPr>
            <a:r>
              <a:rPr lang="zh-CN" sz="2400" b="1" dirty="0" smtClean="0">
                <a:latin typeface="微软雅黑" panose="020B0503020204020204" charset="-122"/>
                <a:ea typeface="微软雅黑" panose="020B0503020204020204" charset="-122"/>
                <a:cs typeface="微软雅黑" panose="020B0503020204020204" charset="-122"/>
                <a:sym typeface="+mn-ea"/>
              </a:rPr>
              <a:t>验算类型</a:t>
            </a:r>
            <a:r>
              <a:rPr lang="en-US" altLang="zh-CN" sz="2400" b="1" dirty="0" smtClean="0">
                <a:latin typeface="微软雅黑" panose="020B0503020204020204" charset="-122"/>
                <a:ea typeface="微软雅黑" panose="020B0503020204020204" charset="-122"/>
                <a:cs typeface="微软雅黑" panose="020B0503020204020204" charset="-122"/>
                <a:sym typeface="+mn-ea"/>
              </a:rPr>
              <a:t>COL</a:t>
            </a:r>
            <a:endParaRPr lang="en-US" altLang="zh-CN" sz="2400" b="1" dirty="0" smtClean="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7012940" y="1229995"/>
            <a:ext cx="2707640" cy="460375"/>
          </a:xfrm>
          <a:prstGeom prst="rect">
            <a:avLst/>
          </a:prstGeom>
          <a:noFill/>
        </p:spPr>
        <p:txBody>
          <a:bodyPr wrap="square" rtlCol="0" anchor="t">
            <a:spAutoFit/>
          </a:bodyPr>
          <a:p>
            <a:pPr marL="342900" indent="-342900">
              <a:buFont typeface="Arial" panose="020B0604020202020204" pitchFamily="34" charset="0"/>
              <a:buChar char="•"/>
            </a:pPr>
            <a:r>
              <a:rPr lang="zh-CN" sz="2400" b="1" dirty="0" smtClean="0">
                <a:latin typeface="微软雅黑" panose="020B0503020204020204" charset="-122"/>
                <a:ea typeface="微软雅黑" panose="020B0503020204020204" charset="-122"/>
                <a:cs typeface="微软雅黑" panose="020B0503020204020204" charset="-122"/>
                <a:sym typeface="+mn-ea"/>
              </a:rPr>
              <a:t>验算类型</a:t>
            </a:r>
            <a:r>
              <a:rPr lang="en-US" altLang="zh-CN" sz="2400" b="1" dirty="0" smtClean="0">
                <a:latin typeface="微软雅黑" panose="020B0503020204020204" charset="-122"/>
                <a:ea typeface="微软雅黑" panose="020B0503020204020204" charset="-122"/>
                <a:cs typeface="微软雅黑" panose="020B0503020204020204" charset="-122"/>
                <a:sym typeface="+mn-ea"/>
              </a:rPr>
              <a:t>FEA</a:t>
            </a:r>
            <a:endParaRPr lang="en-US" altLang="zh-CN" sz="2400" b="1" dirty="0" smtClean="0">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892810" y="2362200"/>
            <a:ext cx="3634740" cy="398780"/>
          </a:xfrm>
          <a:prstGeom prst="rect">
            <a:avLst/>
          </a:prstGeom>
          <a:noFill/>
        </p:spPr>
        <p:txBody>
          <a:bodyPr wrap="square" rtlCol="0" anchor="t">
            <a:spAutoFit/>
          </a:bodyPr>
          <a:p>
            <a:pPr indent="0">
              <a:buFont typeface="Arial" panose="020B0604020202020204" pitchFamily="34" charset="0"/>
              <a:buNone/>
            </a:pPr>
            <a:r>
              <a:rPr lang="zh-CN" altLang="en-US" sz="2000" b="1" dirty="0" smtClean="0">
                <a:latin typeface="微软雅黑" panose="020B0503020204020204" charset="-122"/>
                <a:ea typeface="微软雅黑" panose="020B0503020204020204" charset="-122"/>
                <a:cs typeface="微软雅黑" panose="020B0503020204020204" charset="-122"/>
                <a:sym typeface="+mn-ea"/>
              </a:rPr>
              <a:t>计算截面在柱、等效</a:t>
            </a:r>
            <a:r>
              <a:rPr lang="zh-CN" altLang="en-US" sz="2000" b="1" dirty="0" smtClean="0">
                <a:latin typeface="微软雅黑" panose="020B0503020204020204" charset="-122"/>
                <a:ea typeface="微软雅黑" panose="020B0503020204020204" charset="-122"/>
                <a:cs typeface="微软雅黑" panose="020B0503020204020204" charset="-122"/>
                <a:sym typeface="+mn-ea"/>
              </a:rPr>
              <a:t>柱边</a:t>
            </a:r>
            <a:endParaRPr lang="zh-CN" altLang="en-US" sz="2000" b="1" dirty="0" smtClean="0">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7371080" y="2362200"/>
            <a:ext cx="3634740" cy="398780"/>
          </a:xfrm>
          <a:prstGeom prst="rect">
            <a:avLst/>
          </a:prstGeom>
          <a:noFill/>
        </p:spPr>
        <p:txBody>
          <a:bodyPr wrap="square" rtlCol="0" anchor="t">
            <a:spAutoFit/>
          </a:bodyPr>
          <a:p>
            <a:pPr indent="0">
              <a:buFont typeface="Arial" panose="020B0604020202020204" pitchFamily="34" charset="0"/>
              <a:buNone/>
            </a:pPr>
            <a:r>
              <a:rPr lang="zh-CN" altLang="en-US" sz="2000" b="1" dirty="0" smtClean="0">
                <a:latin typeface="微软雅黑" panose="020B0503020204020204" charset="-122"/>
                <a:ea typeface="微软雅黑" panose="020B0503020204020204" charset="-122"/>
                <a:cs typeface="微软雅黑" panose="020B0503020204020204" charset="-122"/>
                <a:sym typeface="+mn-ea"/>
              </a:rPr>
              <a:t>计算截面在最大单元</a:t>
            </a:r>
            <a:r>
              <a:rPr lang="zh-CN" altLang="en-US" sz="2000" b="1" dirty="0" smtClean="0">
                <a:latin typeface="微软雅黑" panose="020B0503020204020204" charset="-122"/>
                <a:ea typeface="微软雅黑" panose="020B0503020204020204" charset="-122"/>
                <a:cs typeface="微软雅黑" panose="020B0503020204020204" charset="-122"/>
                <a:sym typeface="+mn-ea"/>
              </a:rPr>
              <a:t>处</a:t>
            </a:r>
            <a:endParaRPr lang="zh-CN" altLang="en-US" sz="2000" b="1" dirty="0" smtClean="0">
              <a:latin typeface="微软雅黑" panose="020B0503020204020204" charset="-122"/>
              <a:ea typeface="微软雅黑" panose="020B0503020204020204" charset="-122"/>
              <a:cs typeface="微软雅黑" panose="020B0503020204020204" charset="-122"/>
              <a:sym typeface="+mn-ea"/>
            </a:endParaRPr>
          </a:p>
        </p:txBody>
      </p:sp>
      <p:sp>
        <p:nvSpPr>
          <p:cNvPr id="12" name="下箭头 11"/>
          <p:cNvSpPr/>
          <p:nvPr/>
        </p:nvSpPr>
        <p:spPr>
          <a:xfrm>
            <a:off x="2257425" y="2746375"/>
            <a:ext cx="235585" cy="4787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下箭头 12"/>
          <p:cNvSpPr/>
          <p:nvPr/>
        </p:nvSpPr>
        <p:spPr>
          <a:xfrm>
            <a:off x="8648700" y="2759710"/>
            <a:ext cx="235585" cy="4787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904240" y="1929130"/>
            <a:ext cx="3634740" cy="398780"/>
          </a:xfrm>
          <a:prstGeom prst="rect">
            <a:avLst/>
          </a:prstGeom>
          <a:noFill/>
        </p:spPr>
        <p:txBody>
          <a:bodyPr wrap="square" rtlCol="0" anchor="t">
            <a:spAutoFit/>
          </a:bodyPr>
          <a:p>
            <a:pPr indent="0">
              <a:buFont typeface="Arial" panose="020B0604020202020204" pitchFamily="34" charset="0"/>
              <a:buNone/>
            </a:pPr>
            <a:r>
              <a:rPr lang="zh-CN" altLang="en-US" sz="2000" b="1" dirty="0" smtClean="0">
                <a:latin typeface="微软雅黑" panose="020B0503020204020204" charset="-122"/>
                <a:ea typeface="微软雅黑" panose="020B0503020204020204" charset="-122"/>
                <a:cs typeface="微软雅黑" panose="020B0503020204020204" charset="-122"/>
                <a:sym typeface="+mn-ea"/>
              </a:rPr>
              <a:t>等效为单柱</a:t>
            </a:r>
            <a:r>
              <a:rPr lang="zh-CN" altLang="en-US" sz="2000" b="1" dirty="0" smtClean="0">
                <a:latin typeface="微软雅黑" panose="020B0503020204020204" charset="-122"/>
                <a:ea typeface="微软雅黑" panose="020B0503020204020204" charset="-122"/>
                <a:cs typeface="微软雅黑" panose="020B0503020204020204" charset="-122"/>
                <a:sym typeface="+mn-ea"/>
              </a:rPr>
              <a:t>承台</a:t>
            </a:r>
            <a:endParaRPr lang="zh-CN" altLang="en-US" sz="2000" b="1" dirty="0" smtClean="0">
              <a:latin typeface="微软雅黑" panose="020B0503020204020204" charset="-122"/>
              <a:ea typeface="微软雅黑" panose="020B0503020204020204" charset="-122"/>
              <a:cs typeface="微软雅黑" panose="020B0503020204020204" charset="-122"/>
              <a:sym typeface="+mn-ea"/>
            </a:endParaRPr>
          </a:p>
        </p:txBody>
      </p:sp>
      <p:sp>
        <p:nvSpPr>
          <p:cNvPr id="21" name="文本框 20"/>
          <p:cNvSpPr txBox="1"/>
          <p:nvPr/>
        </p:nvSpPr>
        <p:spPr>
          <a:xfrm>
            <a:off x="7387590" y="1929130"/>
            <a:ext cx="3634740" cy="398780"/>
          </a:xfrm>
          <a:prstGeom prst="rect">
            <a:avLst/>
          </a:prstGeom>
          <a:noFill/>
        </p:spPr>
        <p:txBody>
          <a:bodyPr wrap="square" rtlCol="0" anchor="t">
            <a:spAutoFit/>
          </a:bodyPr>
          <a:p>
            <a:pPr indent="0">
              <a:buFont typeface="Arial" panose="020B0604020202020204" pitchFamily="34" charset="0"/>
              <a:buNone/>
            </a:pPr>
            <a:r>
              <a:rPr lang="zh-CN" altLang="en-US" sz="2000" b="1" dirty="0" smtClean="0">
                <a:latin typeface="微软雅黑" panose="020B0503020204020204" charset="-122"/>
                <a:ea typeface="微软雅黑" panose="020B0503020204020204" charset="-122"/>
                <a:cs typeface="微软雅黑" panose="020B0503020204020204" charset="-122"/>
                <a:sym typeface="+mn-ea"/>
              </a:rPr>
              <a:t>类似小</a:t>
            </a:r>
            <a:r>
              <a:rPr lang="zh-CN" altLang="en-US" sz="2000" b="1" dirty="0" smtClean="0">
                <a:latin typeface="微软雅黑" panose="020B0503020204020204" charset="-122"/>
                <a:ea typeface="微软雅黑" panose="020B0503020204020204" charset="-122"/>
                <a:cs typeface="微软雅黑" panose="020B0503020204020204" charset="-122"/>
                <a:sym typeface="+mn-ea"/>
              </a:rPr>
              <a:t>筏板</a:t>
            </a:r>
            <a:endParaRPr lang="zh-CN" altLang="en-US" sz="2000" b="1" dirty="0" smtClean="0">
              <a:latin typeface="微软雅黑" panose="020B0503020204020204" charset="-122"/>
              <a:ea typeface="微软雅黑" panose="020B0503020204020204" charset="-122"/>
              <a:cs typeface="微软雅黑" panose="020B0503020204020204" charset="-122"/>
              <a:sym typeface="+mn-ea"/>
            </a:endParaRPr>
          </a:p>
        </p:txBody>
      </p:sp>
      <p:cxnSp>
        <p:nvCxnSpPr>
          <p:cNvPr id="25" name="直接连接符 24"/>
          <p:cNvCxnSpPr/>
          <p:nvPr/>
        </p:nvCxnSpPr>
        <p:spPr>
          <a:xfrm flipV="1">
            <a:off x="1031240" y="3643630"/>
            <a:ext cx="1488440"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7607935" y="3588385"/>
            <a:ext cx="928370" cy="3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6" name="图片 45"/>
          <p:cNvPicPr>
            <a:picLocks noChangeAspect="1"/>
          </p:cNvPicPr>
          <p:nvPr/>
        </p:nvPicPr>
        <p:blipFill>
          <a:blip r:embed="rId4"/>
          <a:stretch>
            <a:fillRect/>
          </a:stretch>
        </p:blipFill>
        <p:spPr>
          <a:xfrm>
            <a:off x="4047789" y="1603809"/>
            <a:ext cx="1590210" cy="1567654"/>
          </a:xfrm>
          <a:prstGeom prst="rect">
            <a:avLst/>
          </a:prstGeom>
        </p:spPr>
      </p:pic>
      <p:pic>
        <p:nvPicPr>
          <p:cNvPr id="28" name="图片 27"/>
          <p:cNvPicPr>
            <a:picLocks noChangeAspect="1"/>
          </p:cNvPicPr>
          <p:nvPr/>
        </p:nvPicPr>
        <p:blipFill>
          <a:blip r:embed="rId5"/>
          <a:stretch>
            <a:fillRect/>
          </a:stretch>
        </p:blipFill>
        <p:spPr>
          <a:xfrm>
            <a:off x="10471150" y="1511300"/>
            <a:ext cx="1379457" cy="1626591"/>
          </a:xfrm>
          <a:prstGeom prst="rect">
            <a:avLst/>
          </a:prstGeom>
        </p:spPr>
      </p:pic>
      <p:sp>
        <p:nvSpPr>
          <p:cNvPr id="29" name="文本框 28"/>
          <p:cNvSpPr txBox="1"/>
          <p:nvPr/>
        </p:nvSpPr>
        <p:spPr>
          <a:xfrm>
            <a:off x="4721225" y="1878330"/>
            <a:ext cx="216000" cy="1080000"/>
          </a:xfrm>
          <a:prstGeom prst="rect">
            <a:avLst/>
          </a:prstGeom>
          <a:noFill/>
          <a:ln w="25400" cmpd="sng">
            <a:solidFill>
              <a:srgbClr val="FF0000"/>
            </a:solidFill>
            <a:prstDash val="dash"/>
          </a:ln>
        </p:spPr>
        <p:txBody>
          <a:bodyPr vert="eaVert" wrap="square" rtlCol="0">
            <a:spAutoFit/>
          </a:bodyPr>
          <a:p>
            <a:endParaRPr lang="zh-CN" altLang="en-US"/>
          </a:p>
        </p:txBody>
      </p:sp>
      <p:cxnSp>
        <p:nvCxnSpPr>
          <p:cNvPr id="35" name="直接连接符 34"/>
          <p:cNvCxnSpPr/>
          <p:nvPr/>
        </p:nvCxnSpPr>
        <p:spPr>
          <a:xfrm flipH="1">
            <a:off x="6134735" y="827405"/>
            <a:ext cx="10160" cy="2340000"/>
          </a:xfrm>
          <a:prstGeom prst="line">
            <a:avLst/>
          </a:prstGeom>
          <a:ln w="31750">
            <a:solidFill>
              <a:srgbClr val="1B16D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2"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冲切相关公式及参数设置</a:t>
            </a:r>
            <a:endParaRPr lang="en-US" altLang="zh-CN" sz="2400" b="1" dirty="0">
              <a:solidFill>
                <a:schemeClr val="bg1"/>
              </a:solidFill>
              <a:latin typeface="Calibri" panose="020F0502020204030204" pitchFamily="34" charset="0"/>
              <a:ea typeface="微软雅黑" panose="020B0503020204020204" charset="-122"/>
              <a:cs typeface="+mn-ea"/>
              <a:sym typeface="Calibri" panose="020F0502020204030204" pitchFamily="34" charset="0"/>
            </a:endParaRPr>
          </a:p>
        </p:txBody>
      </p:sp>
      <p:sp>
        <p:nvSpPr>
          <p:cNvPr id="11" name="文本框 10"/>
          <p:cNvSpPr txBox="1"/>
          <p:nvPr/>
        </p:nvSpPr>
        <p:spPr>
          <a:xfrm>
            <a:off x="517525" y="974725"/>
            <a:ext cx="8430895" cy="583565"/>
          </a:xfrm>
          <a:prstGeom prst="rect">
            <a:avLst/>
          </a:prstGeom>
          <a:noFill/>
          <a:ln w="9525">
            <a:noFill/>
          </a:ln>
        </p:spPr>
        <p:txBody>
          <a:bodyPr wrap="square">
            <a:spAutoFit/>
          </a:bodyPr>
          <a:p>
            <a:pPr indent="0">
              <a:buFont typeface="Wingdings" panose="05000000000000000000" charset="0"/>
              <a:buNone/>
            </a:pPr>
            <a:r>
              <a:rPr lang="zh-CN" altLang="zh-CN" sz="3200" b="1" dirty="0">
                <a:solidFill>
                  <a:schemeClr val="tx1"/>
                </a:solidFill>
                <a:latin typeface="微软雅黑" panose="020B0503020204020204" charset="-122"/>
                <a:ea typeface="微软雅黑" panose="020B0503020204020204" charset="-122"/>
                <a:cs typeface="+mn-ea"/>
                <a:sym typeface="+mn-lt"/>
              </a:rPr>
              <a:t>一、</a:t>
            </a:r>
            <a:r>
              <a:rPr lang="zh-CN" altLang="zh-CN" sz="3200" b="1" dirty="0">
                <a:latin typeface="微软雅黑" panose="020B0503020204020204" charset="-122"/>
                <a:ea typeface="微软雅黑" panose="020B0503020204020204" charset="-122"/>
                <a:cs typeface="+mn-ea"/>
                <a:sym typeface="+mn-lt"/>
              </a:rPr>
              <a:t>冲切相关公式及参数设置</a:t>
            </a:r>
            <a:endParaRPr lang="en-US" altLang="zh-CN" sz="3200" b="1" dirty="0">
              <a:solidFill>
                <a:schemeClr val="tx1"/>
              </a:solidFill>
              <a:latin typeface="微软雅黑" panose="020B0503020204020204" charset="-122"/>
              <a:ea typeface="微软雅黑" panose="020B0503020204020204" charset="-122"/>
              <a:cs typeface="+mn-ea"/>
              <a:sym typeface="+mn-lt"/>
            </a:endParaRPr>
          </a:p>
        </p:txBody>
      </p:sp>
      <p:sp>
        <p:nvSpPr>
          <p:cNvPr id="5" name="文本框 4"/>
          <p:cNvSpPr txBox="1"/>
          <p:nvPr/>
        </p:nvSpPr>
        <p:spPr>
          <a:xfrm>
            <a:off x="633095" y="1906905"/>
            <a:ext cx="5077460" cy="521970"/>
          </a:xfrm>
          <a:prstGeom prst="rect">
            <a:avLst/>
          </a:prstGeom>
          <a:noFill/>
          <a:ln w="9525">
            <a:noFill/>
          </a:ln>
        </p:spPr>
        <p:txBody>
          <a:bodyPr wrap="square">
            <a:spAutoFit/>
          </a:bodyPr>
          <a:p>
            <a:pPr indent="0">
              <a:buFont typeface="Wingdings" panose="05000000000000000000" charset="0"/>
              <a:buChar char="p"/>
            </a:pPr>
            <a:r>
              <a:rPr lang="zh-CN" altLang="en-US" sz="2800" b="1" dirty="0">
                <a:latin typeface="微软雅黑" panose="020B0503020204020204" charset="-122"/>
                <a:ea typeface="微软雅黑" panose="020B0503020204020204" charset="-122"/>
                <a:cs typeface="微软雅黑" panose="020B0503020204020204" charset="-122"/>
                <a:sym typeface="+mn-ea"/>
              </a:rPr>
              <a:t>冲切计算公式</a:t>
            </a:r>
            <a:endParaRPr lang="zh-CN" altLang="en-US" sz="2800" b="1" dirty="0">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633095" y="4304665"/>
            <a:ext cx="4263390" cy="521970"/>
          </a:xfrm>
          <a:prstGeom prst="rect">
            <a:avLst/>
          </a:prstGeom>
          <a:noFill/>
          <a:ln w="9525">
            <a:noFill/>
          </a:ln>
        </p:spPr>
        <p:txBody>
          <a:bodyPr wrap="square">
            <a:spAutoFit/>
          </a:bodyPr>
          <a:p>
            <a:pPr indent="0">
              <a:buFont typeface="Wingdings" panose="05000000000000000000" charset="0"/>
              <a:buChar char="p"/>
            </a:pPr>
            <a:r>
              <a:rPr lang="zh-CN" altLang="en-US" sz="2800" b="1" dirty="0">
                <a:latin typeface="微软雅黑" panose="020B0503020204020204" charset="-122"/>
                <a:ea typeface="微软雅黑" panose="020B0503020204020204" charset="-122"/>
                <a:cs typeface="微软雅黑" panose="020B0503020204020204" charset="-122"/>
              </a:rPr>
              <a:t>冲切参数设置</a:t>
            </a:r>
            <a:endParaRPr lang="zh-CN" altLang="en-US" sz="28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94360" y="3133725"/>
            <a:ext cx="5077460" cy="521970"/>
          </a:xfrm>
          <a:prstGeom prst="rect">
            <a:avLst/>
          </a:prstGeom>
          <a:noFill/>
          <a:ln w="9525">
            <a:noFill/>
          </a:ln>
        </p:spPr>
        <p:txBody>
          <a:bodyPr wrap="square">
            <a:spAutoFit/>
          </a:bodyPr>
          <a:p>
            <a:pPr indent="0">
              <a:buFont typeface="Wingdings" panose="05000000000000000000" charset="0"/>
              <a:buChar char="p"/>
            </a:pPr>
            <a:r>
              <a:rPr lang="zh-CN" altLang="en-US" sz="2800" b="1" dirty="0">
                <a:latin typeface="微软雅黑" panose="020B0503020204020204" charset="-122"/>
                <a:ea typeface="微软雅黑" panose="020B0503020204020204" charset="-122"/>
                <a:cs typeface="微软雅黑" panose="020B0503020204020204" charset="-122"/>
                <a:sym typeface="+mn-ea"/>
              </a:rPr>
              <a:t>冲切计算要点</a:t>
            </a:r>
            <a:endParaRPr lang="zh-CN" altLang="en-US" sz="2800" b="1"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剪切计算公式</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594360" y="689610"/>
            <a:ext cx="507746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独立基础剪切</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594360" y="1153795"/>
            <a:ext cx="6811645" cy="368300"/>
          </a:xfrm>
          <a:prstGeom prst="rect">
            <a:avLst/>
          </a:prstGeom>
          <a:noFill/>
        </p:spPr>
        <p:txBody>
          <a:bodyPr wrap="square" rtlCol="0" anchor="t">
            <a:spAutoFit/>
          </a:bodyPr>
          <a:p>
            <a:r>
              <a:rPr lang="zh-CN" altLang="en-US" b="1" dirty="0" smtClean="0">
                <a:latin typeface="微软雅黑" panose="020B0503020204020204" charset="-122"/>
                <a:ea typeface="微软雅黑" panose="020B0503020204020204" charset="-122"/>
                <a:cs typeface="微软雅黑" panose="020B0503020204020204" charset="-122"/>
                <a:sym typeface="+mn-ea"/>
              </a:rPr>
              <a:t>《建筑地基基础设计规范》（GB5007-2011）第</a:t>
            </a:r>
            <a:r>
              <a:rPr lang="en-US" altLang="zh-CN" b="1" dirty="0" smtClean="0">
                <a:latin typeface="微软雅黑" panose="020B0503020204020204" charset="-122"/>
                <a:ea typeface="微软雅黑" panose="020B0503020204020204" charset="-122"/>
                <a:cs typeface="微软雅黑" panose="020B0503020204020204" charset="-122"/>
                <a:sym typeface="+mn-ea"/>
              </a:rPr>
              <a:t>8.2.9</a:t>
            </a:r>
            <a:r>
              <a:rPr lang="zh-CN" altLang="en-US" b="1" dirty="0" smtClean="0">
                <a:latin typeface="微软雅黑" panose="020B0503020204020204" charset="-122"/>
                <a:ea typeface="微软雅黑" panose="020B0503020204020204" charset="-122"/>
                <a:cs typeface="微软雅黑" panose="020B0503020204020204" charset="-122"/>
                <a:sym typeface="+mn-ea"/>
              </a:rPr>
              <a:t>条规定：</a:t>
            </a:r>
            <a:endParaRPr lang="zh-CN" altLang="en-US" b="1" dirty="0" smtClean="0">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1"/>
          <a:stretch>
            <a:fillRect/>
          </a:stretch>
        </p:blipFill>
        <p:spPr>
          <a:xfrm>
            <a:off x="7406005" y="1951355"/>
            <a:ext cx="4019550" cy="3533775"/>
          </a:xfrm>
          <a:prstGeom prst="rect">
            <a:avLst/>
          </a:prstGeom>
          <a:ln>
            <a:solidFill>
              <a:schemeClr val="accent1"/>
            </a:solidFill>
          </a:ln>
        </p:spPr>
      </p:pic>
      <p:pic>
        <p:nvPicPr>
          <p:cNvPr id="7" name="图片 6"/>
          <p:cNvPicPr>
            <a:picLocks noChangeAspect="1"/>
          </p:cNvPicPr>
          <p:nvPr/>
        </p:nvPicPr>
        <p:blipFill>
          <a:blip r:embed="rId2"/>
          <a:srcRect t="-737"/>
          <a:stretch>
            <a:fillRect/>
          </a:stretch>
        </p:blipFill>
        <p:spPr>
          <a:xfrm>
            <a:off x="753745" y="1722120"/>
            <a:ext cx="6248400" cy="3991610"/>
          </a:xfrm>
          <a:prstGeom prst="rect">
            <a:avLst/>
          </a:prstGeom>
          <a:ln>
            <a:solidFill>
              <a:schemeClr val="accent1"/>
            </a:solidFill>
          </a:ln>
        </p:spPr>
      </p:pic>
      <p:cxnSp>
        <p:nvCxnSpPr>
          <p:cNvPr id="8" name="直接连接符 7"/>
          <p:cNvCxnSpPr/>
          <p:nvPr/>
        </p:nvCxnSpPr>
        <p:spPr>
          <a:xfrm flipV="1">
            <a:off x="1755140" y="2016125"/>
            <a:ext cx="5110480" cy="1016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13435" y="2359660"/>
            <a:ext cx="412115" cy="952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424545" y="2653665"/>
            <a:ext cx="0" cy="3632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0170160" y="2868930"/>
            <a:ext cx="635" cy="1771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8832215" cy="73723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剪力设计值的计算</a:t>
            </a: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rPr>
              <a:t>（平筏剪切、承台剪切、独立基础剪切）</a:t>
            </a:r>
            <a:endPar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endPar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84150" y="960120"/>
            <a:ext cx="3535045" cy="398780"/>
          </a:xfrm>
          <a:prstGeom prst="rect">
            <a:avLst/>
          </a:prstGeom>
          <a:noFill/>
          <a:ln w="9525">
            <a:noFill/>
          </a:ln>
        </p:spPr>
        <p:txBody>
          <a:bodyPr wrap="square">
            <a:spAutoFit/>
          </a:bodyPr>
          <a:p>
            <a:pPr marL="342900" indent="-342900">
              <a:buFont typeface="Wingdings" panose="05000000000000000000" charset="0"/>
              <a:buChar char="Ø"/>
            </a:pPr>
            <a:r>
              <a:rPr lang="zh-CN" sz="2000" b="1" dirty="0">
                <a:latin typeface="微软雅黑" panose="020B0503020204020204" charset="-122"/>
                <a:ea typeface="微软雅黑" panose="020B0503020204020204" charset="-122"/>
                <a:cs typeface="微软雅黑" panose="020B0503020204020204" charset="-122"/>
                <a:sym typeface="+mn-ea"/>
              </a:rPr>
              <a:t>平筏剪切剪力设计值</a:t>
            </a:r>
            <a:endParaRPr lang="zh-CN" sz="20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94360" y="1353820"/>
            <a:ext cx="2581910" cy="398780"/>
          </a:xfrm>
          <a:prstGeom prst="rect">
            <a:avLst/>
          </a:prstGeom>
          <a:noFill/>
          <a:ln w="9525">
            <a:noFill/>
          </a:ln>
        </p:spPr>
        <p:txBody>
          <a:bodyPr wrap="square">
            <a:spAutoFit/>
          </a:bodyPr>
          <a:p>
            <a:pPr marL="342900" indent="-342900">
              <a:buFont typeface="Arial" panose="020B0604020202020204" pitchFamily="34" charset="0"/>
              <a:buChar char="•"/>
            </a:pPr>
            <a:r>
              <a:rPr lang="zh-CN" altLang="en-US" sz="2000" b="1" dirty="0">
                <a:latin typeface="微软雅黑" panose="020B0503020204020204" charset="-122"/>
                <a:ea typeface="微软雅黑" panose="020B0503020204020204" charset="-122"/>
                <a:cs typeface="微软雅黑" panose="020B0503020204020204" charset="-122"/>
                <a:sym typeface="+mn-ea"/>
              </a:rPr>
              <a:t>规范要求</a:t>
            </a:r>
            <a:endParaRPr lang="zh-CN" altLang="en-US" sz="2000" b="1" dirty="0">
              <a:latin typeface="微软雅黑" panose="020B0503020204020204" charset="-122"/>
              <a:ea typeface="微软雅黑" panose="020B0503020204020204" charset="-122"/>
              <a:cs typeface="微软雅黑" panose="020B0503020204020204" charset="-122"/>
              <a:sym typeface="+mn-ea"/>
            </a:endParaRPr>
          </a:p>
        </p:txBody>
      </p:sp>
      <p:pic>
        <p:nvPicPr>
          <p:cNvPr id="26" name="图片 25"/>
          <p:cNvPicPr>
            <a:picLocks noChangeAspect="1"/>
          </p:cNvPicPr>
          <p:nvPr/>
        </p:nvPicPr>
        <p:blipFill>
          <a:blip r:embed="rId1"/>
          <a:srcRect l="287" r="3249"/>
          <a:stretch>
            <a:fillRect/>
          </a:stretch>
        </p:blipFill>
        <p:spPr>
          <a:xfrm>
            <a:off x="8902065" y="66675"/>
            <a:ext cx="3205480" cy="4110355"/>
          </a:xfrm>
          <a:prstGeom prst="rect">
            <a:avLst/>
          </a:prstGeom>
        </p:spPr>
      </p:pic>
      <p:pic>
        <p:nvPicPr>
          <p:cNvPr id="27" name="图片 26"/>
          <p:cNvPicPr>
            <a:picLocks noChangeAspect="1"/>
          </p:cNvPicPr>
          <p:nvPr/>
        </p:nvPicPr>
        <p:blipFill>
          <a:blip r:embed="rId2"/>
          <a:stretch>
            <a:fillRect/>
          </a:stretch>
        </p:blipFill>
        <p:spPr>
          <a:xfrm>
            <a:off x="3434715" y="2358390"/>
            <a:ext cx="5018400" cy="1377121"/>
          </a:xfrm>
          <a:prstGeom prst="rect">
            <a:avLst/>
          </a:prstGeom>
          <a:ln w="19050">
            <a:solidFill>
              <a:srgbClr val="1D41D5"/>
            </a:solidFill>
          </a:ln>
        </p:spPr>
      </p:pic>
      <p:sp>
        <p:nvSpPr>
          <p:cNvPr id="28" name="文本框 27"/>
          <p:cNvSpPr txBox="1"/>
          <p:nvPr/>
        </p:nvSpPr>
        <p:spPr>
          <a:xfrm>
            <a:off x="723900" y="2263140"/>
            <a:ext cx="1755140" cy="829945"/>
          </a:xfrm>
          <a:prstGeom prst="rect">
            <a:avLst/>
          </a:prstGeom>
          <a:noFill/>
          <a:ln w="22225">
            <a:solidFill>
              <a:srgbClr val="FF0000"/>
            </a:solidFill>
          </a:ln>
        </p:spPr>
        <p:txBody>
          <a:bodyPr wrap="square" rtlCol="0" anchor="t">
            <a:spAutoFit/>
          </a:bodyPr>
          <a:p>
            <a:r>
              <a:rPr lang="zh-CN" altLang="en-US" sz="1600" b="1" dirty="0">
                <a:latin typeface="微软雅黑" panose="020B0503020204020204" charset="-122"/>
                <a:ea typeface="微软雅黑" panose="020B0503020204020204" charset="-122"/>
                <a:cs typeface="微软雅黑" panose="020B0503020204020204" charset="-122"/>
                <a:sym typeface="+mn-ea"/>
              </a:rPr>
              <a:t>剪力设计值</a:t>
            </a:r>
            <a:r>
              <a:rPr lang="en-US" altLang="zh-CN" sz="1600" b="1" dirty="0">
                <a:latin typeface="微软雅黑" panose="020B0503020204020204" charset="-122"/>
                <a:ea typeface="微软雅黑" panose="020B0503020204020204" charset="-122"/>
                <a:cs typeface="微软雅黑" panose="020B0503020204020204" charset="-122"/>
                <a:sym typeface="+mn-ea"/>
              </a:rPr>
              <a:t>V</a:t>
            </a:r>
            <a:r>
              <a:rPr lang="en-US" altLang="zh-CN" sz="1600" b="1" baseline="-25000" dirty="0">
                <a:latin typeface="微软雅黑" panose="020B0503020204020204" charset="-122"/>
                <a:ea typeface="微软雅黑" panose="020B0503020204020204" charset="-122"/>
                <a:cs typeface="微软雅黑" panose="020B0503020204020204" charset="-122"/>
                <a:sym typeface="+mn-ea"/>
              </a:rPr>
              <a:t>S</a:t>
            </a:r>
            <a:r>
              <a:rPr lang="zh-CN" altLang="zh-CN" sz="1600" dirty="0">
                <a:solidFill>
                  <a:schemeClr val="tx1">
                    <a:lumMod val="85000"/>
                    <a:lumOff val="15000"/>
                  </a:schemeClr>
                </a:solidFill>
                <a:latin typeface="微软雅黑" panose="020B0503020204020204" charset="-122"/>
                <a:ea typeface="微软雅黑" panose="020B0503020204020204" charset="-122"/>
                <a:sym typeface="+mn-ea"/>
              </a:rPr>
              <a:t>：</a:t>
            </a:r>
            <a:endParaRPr lang="zh-CN" altLang="zh-CN" sz="1600" dirty="0">
              <a:solidFill>
                <a:schemeClr val="tx1">
                  <a:lumMod val="85000"/>
                  <a:lumOff val="15000"/>
                </a:schemeClr>
              </a:solidFill>
              <a:latin typeface="微软雅黑" panose="020B0503020204020204" charset="-122"/>
              <a:ea typeface="微软雅黑" panose="020B0503020204020204" charset="-122"/>
              <a:sym typeface="+mn-ea"/>
            </a:endParaRPr>
          </a:p>
          <a:p>
            <a:r>
              <a:rPr lang="zh-CN" altLang="zh-CN" sz="1600" b="1" dirty="0">
                <a:solidFill>
                  <a:schemeClr val="tx1">
                    <a:lumMod val="85000"/>
                    <a:lumOff val="15000"/>
                  </a:schemeClr>
                </a:solidFill>
                <a:latin typeface="微软雅黑" panose="020B0503020204020204" charset="-122"/>
                <a:ea typeface="微软雅黑" panose="020B0503020204020204" charset="-122"/>
                <a:sym typeface="+mn-ea"/>
              </a:rPr>
              <a:t>隔离体荷载、</a:t>
            </a:r>
            <a:endParaRPr lang="zh-CN" altLang="zh-CN" sz="1600" b="1" dirty="0">
              <a:solidFill>
                <a:schemeClr val="tx1">
                  <a:lumMod val="85000"/>
                  <a:lumOff val="15000"/>
                </a:schemeClr>
              </a:solidFill>
              <a:latin typeface="微软雅黑" panose="020B0503020204020204" charset="-122"/>
              <a:ea typeface="微软雅黑" panose="020B0503020204020204" charset="-122"/>
              <a:sym typeface="+mn-ea"/>
            </a:endParaRPr>
          </a:p>
          <a:p>
            <a:r>
              <a:rPr lang="zh-CN" altLang="zh-CN" sz="1600" b="1" dirty="0">
                <a:solidFill>
                  <a:schemeClr val="tx1">
                    <a:lumMod val="85000"/>
                    <a:lumOff val="15000"/>
                  </a:schemeClr>
                </a:solidFill>
                <a:latin typeface="微软雅黑" panose="020B0503020204020204" charset="-122"/>
                <a:ea typeface="微软雅黑" panose="020B0503020204020204" charset="-122"/>
                <a:sym typeface="+mn-ea"/>
              </a:rPr>
              <a:t>反力差计算剪力</a:t>
            </a:r>
            <a:endParaRPr lang="zh-CN" altLang="en-US" sz="1600" b="1"/>
          </a:p>
        </p:txBody>
      </p:sp>
      <p:sp>
        <p:nvSpPr>
          <p:cNvPr id="30" name="文本框 29"/>
          <p:cNvSpPr txBox="1"/>
          <p:nvPr/>
        </p:nvSpPr>
        <p:spPr>
          <a:xfrm>
            <a:off x="7098665" y="4519295"/>
            <a:ext cx="4829810" cy="1198880"/>
          </a:xfrm>
          <a:prstGeom prst="rect">
            <a:avLst/>
          </a:prstGeom>
          <a:noFill/>
        </p:spPr>
        <p:txBody>
          <a:bodyPr wrap="square">
            <a:spAutoFit/>
          </a:bodyPr>
          <a:p>
            <a:r>
              <a:rPr lang="zh-CN" altLang="zh-CN" b="1" dirty="0">
                <a:solidFill>
                  <a:schemeClr val="tx1">
                    <a:lumMod val="85000"/>
                    <a:lumOff val="15000"/>
                  </a:schemeClr>
                </a:solidFill>
                <a:latin typeface="等线" panose="02010600030101010101" charset="-122"/>
                <a:ea typeface="等线" panose="02010600030101010101" charset="-122"/>
                <a:cs typeface="等线" panose="02010600030101010101" charset="-122"/>
              </a:rPr>
              <a:t>筏板变厚度，受剪面在</a:t>
            </a:r>
            <a:r>
              <a:rPr lang="en-US" altLang="zh-CN" b="1" dirty="0">
                <a:solidFill>
                  <a:schemeClr val="tx1">
                    <a:lumMod val="85000"/>
                    <a:lumOff val="15000"/>
                  </a:schemeClr>
                </a:solidFill>
                <a:latin typeface="等线" panose="02010600030101010101" charset="-122"/>
                <a:ea typeface="等线" panose="02010600030101010101" charset="-122"/>
                <a:cs typeface="等线" panose="02010600030101010101" charset="-122"/>
              </a:rPr>
              <a:t>AB</a:t>
            </a:r>
            <a:endParaRPr lang="en-US" altLang="zh-CN" b="1" dirty="0">
              <a:solidFill>
                <a:schemeClr val="tx1">
                  <a:lumMod val="85000"/>
                  <a:lumOff val="15000"/>
                </a:schemeClr>
              </a:solidFill>
              <a:latin typeface="等线" panose="02010600030101010101" charset="-122"/>
              <a:ea typeface="等线" panose="02010600030101010101" charset="-122"/>
              <a:cs typeface="等线" panose="02010600030101010101" charset="-122"/>
            </a:endParaRPr>
          </a:p>
          <a:p>
            <a:endParaRPr lang="zh-CN" altLang="zh-CN" b="1" dirty="0">
              <a:solidFill>
                <a:schemeClr val="tx1">
                  <a:lumMod val="85000"/>
                  <a:lumOff val="15000"/>
                </a:schemeClr>
              </a:solidFill>
              <a:latin typeface="等线" panose="02010600030101010101" charset="-122"/>
              <a:ea typeface="等线" panose="02010600030101010101" charset="-122"/>
              <a:cs typeface="等线" panose="02010600030101010101" charset="-122"/>
            </a:endParaRPr>
          </a:p>
          <a:p>
            <a:r>
              <a:rPr lang="zh-CN" altLang="zh-CN" b="1" dirty="0">
                <a:solidFill>
                  <a:schemeClr val="tx1">
                    <a:lumMod val="85000"/>
                    <a:lumOff val="15000"/>
                  </a:schemeClr>
                </a:solidFill>
                <a:latin typeface="等线" panose="02010600030101010101" charset="-122"/>
                <a:ea typeface="等线" panose="02010600030101010101" charset="-122"/>
                <a:cs typeface="等线" panose="02010600030101010101" charset="-122"/>
              </a:rPr>
              <a:t>《地基规范》</a:t>
            </a:r>
            <a:r>
              <a:rPr lang="en-US" altLang="zh-CN" b="1" dirty="0">
                <a:solidFill>
                  <a:schemeClr val="tx1">
                    <a:lumMod val="85000"/>
                    <a:lumOff val="15000"/>
                  </a:schemeClr>
                </a:solidFill>
                <a:latin typeface="等线" panose="02010600030101010101" charset="-122"/>
                <a:ea typeface="等线" panose="02010600030101010101" charset="-122"/>
                <a:cs typeface="等线" panose="02010600030101010101" charset="-122"/>
                <a:sym typeface="+mn-ea"/>
              </a:rPr>
              <a:t>8.4.10</a:t>
            </a:r>
            <a:r>
              <a:rPr lang="zh-CN" altLang="zh-CN" b="1" dirty="0">
                <a:solidFill>
                  <a:schemeClr val="tx1">
                    <a:lumMod val="85000"/>
                    <a:lumOff val="15000"/>
                  </a:schemeClr>
                </a:solidFill>
                <a:latin typeface="等线" panose="02010600030101010101" charset="-122"/>
                <a:ea typeface="等线" panose="02010600030101010101" charset="-122"/>
                <a:cs typeface="等线" panose="02010600030101010101" charset="-122"/>
              </a:rPr>
              <a:t>条文说明，</a:t>
            </a:r>
            <a:r>
              <a:rPr lang="en-US" altLang="zh-CN" b="1" dirty="0">
                <a:solidFill>
                  <a:schemeClr val="tx1">
                    <a:lumMod val="85000"/>
                    <a:lumOff val="15000"/>
                  </a:schemeClr>
                </a:solidFill>
                <a:latin typeface="等线" panose="02010600030101010101" charset="-122"/>
                <a:ea typeface="等线" panose="02010600030101010101" charset="-122"/>
                <a:cs typeface="等线" panose="02010600030101010101" charset="-122"/>
              </a:rPr>
              <a:t>AB</a:t>
            </a:r>
            <a:r>
              <a:rPr lang="zh-CN" altLang="zh-CN" b="1" dirty="0">
                <a:solidFill>
                  <a:schemeClr val="tx1">
                    <a:lumMod val="85000"/>
                    <a:lumOff val="15000"/>
                  </a:schemeClr>
                </a:solidFill>
                <a:latin typeface="等线" panose="02010600030101010101" charset="-122"/>
                <a:ea typeface="等线" panose="02010600030101010101" charset="-122"/>
                <a:cs typeface="等线" panose="02010600030101010101" charset="-122"/>
              </a:rPr>
              <a:t>延长到筏板边界，形成隔离体，用荷载、反力差计算剪力。</a:t>
            </a:r>
            <a:endParaRPr lang="zh-CN" altLang="en-US" b="1" dirty="0">
              <a:solidFill>
                <a:schemeClr val="tx1">
                  <a:lumMod val="85000"/>
                  <a:lumOff val="15000"/>
                </a:schemeClr>
              </a:solidFill>
              <a:latin typeface="等线" panose="02010600030101010101" charset="-122"/>
              <a:ea typeface="等线" panose="02010600030101010101" charset="-122"/>
              <a:cs typeface="等线" panose="02010600030101010101" charset="-122"/>
            </a:endParaRPr>
          </a:p>
        </p:txBody>
      </p:sp>
      <p:sp>
        <p:nvSpPr>
          <p:cNvPr id="7" name="文本框 6"/>
          <p:cNvSpPr txBox="1"/>
          <p:nvPr/>
        </p:nvSpPr>
        <p:spPr>
          <a:xfrm>
            <a:off x="8110220" y="4147185"/>
            <a:ext cx="3827145" cy="337185"/>
          </a:xfrm>
          <a:prstGeom prst="rect">
            <a:avLst/>
          </a:prstGeom>
          <a:noFill/>
        </p:spPr>
        <p:txBody>
          <a:bodyPr wrap="square" rtlCol="0">
            <a:spAutoFit/>
          </a:bodyPr>
          <a:p>
            <a:r>
              <a:rPr lang="en-US" sz="1600" b="1">
                <a:solidFill>
                  <a:srgbClr val="120CFC"/>
                </a:solidFill>
                <a:latin typeface="微软雅黑" panose="020B0503020204020204" charset="-122"/>
                <a:ea typeface="微软雅黑" panose="020B0503020204020204" charset="-122"/>
                <a:cs typeface="微软雅黑" panose="020B0503020204020204" charset="-122"/>
              </a:rPr>
              <a:t>VS=</a:t>
            </a:r>
            <a:r>
              <a:rPr lang="en-US" sz="1400" b="1">
                <a:solidFill>
                  <a:srgbClr val="120CFC"/>
                </a:solidFill>
                <a:latin typeface="微软雅黑" panose="020B0503020204020204" charset="-122"/>
                <a:ea typeface="微软雅黑" panose="020B0503020204020204" charset="-122"/>
                <a:cs typeface="微软雅黑" panose="020B0503020204020204" charset="-122"/>
              </a:rPr>
              <a:t>[</a:t>
            </a:r>
            <a:r>
              <a:rPr lang="zh-CN" altLang="en-US" sz="1400" b="1">
                <a:solidFill>
                  <a:srgbClr val="120CFC"/>
                </a:solidFill>
                <a:latin typeface="微软雅黑" panose="020B0503020204020204" charset="-122"/>
                <a:ea typeface="微软雅黑" panose="020B0503020204020204" charset="-122"/>
                <a:cs typeface="微软雅黑" panose="020B0503020204020204" charset="-122"/>
              </a:rPr>
              <a:t>阴影内净反力</a:t>
            </a:r>
            <a:r>
              <a:rPr lang="en-US" altLang="zh-CN" sz="1400" b="1">
                <a:solidFill>
                  <a:srgbClr val="120CFC"/>
                </a:solidFill>
                <a:latin typeface="微软雅黑" panose="020B0503020204020204" charset="-122"/>
                <a:ea typeface="微软雅黑" panose="020B0503020204020204" charset="-122"/>
                <a:cs typeface="微软雅黑" panose="020B0503020204020204" charset="-122"/>
              </a:rPr>
              <a:t>-</a:t>
            </a:r>
            <a:r>
              <a:rPr lang="zh-CN" altLang="en-US" sz="1400" b="1">
                <a:solidFill>
                  <a:srgbClr val="120CFC"/>
                </a:solidFill>
                <a:latin typeface="微软雅黑" panose="020B0503020204020204" charset="-122"/>
                <a:ea typeface="微软雅黑" panose="020B0503020204020204" charset="-122"/>
                <a:cs typeface="微软雅黑" panose="020B0503020204020204" charset="-122"/>
              </a:rPr>
              <a:t>柱轴力（</a:t>
            </a:r>
            <a:r>
              <a:rPr lang="en-US" altLang="zh-CN" sz="1400" b="1">
                <a:solidFill>
                  <a:srgbClr val="120CFC"/>
                </a:solidFill>
                <a:latin typeface="微软雅黑" panose="020B0503020204020204" charset="-122"/>
                <a:ea typeface="微软雅黑" panose="020B0503020204020204" charset="-122"/>
                <a:cs typeface="微软雅黑" panose="020B0503020204020204" charset="-122"/>
              </a:rPr>
              <a:t>8</a:t>
            </a:r>
            <a:r>
              <a:rPr lang="zh-CN" altLang="en-US" sz="1400" b="1">
                <a:solidFill>
                  <a:srgbClr val="120CFC"/>
                </a:solidFill>
                <a:latin typeface="微软雅黑" panose="020B0503020204020204" charset="-122"/>
                <a:ea typeface="微软雅黑" panose="020B0503020204020204" charset="-122"/>
                <a:cs typeface="微软雅黑" panose="020B0503020204020204" charset="-122"/>
              </a:rPr>
              <a:t>个柱子）</a:t>
            </a:r>
            <a:r>
              <a:rPr lang="en-US" altLang="zh-CN" sz="1400" b="1">
                <a:solidFill>
                  <a:srgbClr val="120CFC"/>
                </a:solidFill>
                <a:latin typeface="微软雅黑" panose="020B0503020204020204" charset="-122"/>
                <a:ea typeface="微软雅黑" panose="020B0503020204020204" charset="-122"/>
                <a:cs typeface="微软雅黑" panose="020B0503020204020204" charset="-122"/>
              </a:rPr>
              <a:t>]/</a:t>
            </a:r>
            <a:r>
              <a:rPr lang="en-US" sz="1400" b="1">
                <a:solidFill>
                  <a:srgbClr val="120CFC"/>
                </a:solidFill>
                <a:latin typeface="微软雅黑" panose="020B0503020204020204" charset="-122"/>
                <a:ea typeface="微软雅黑" panose="020B0503020204020204" charset="-122"/>
                <a:cs typeface="微软雅黑" panose="020B0503020204020204" charset="-122"/>
              </a:rPr>
              <a:t>b</a:t>
            </a:r>
            <a:endParaRPr lang="en-US" sz="1400" b="1">
              <a:solidFill>
                <a:srgbClr val="120CFC"/>
              </a:solidFill>
              <a:latin typeface="微软雅黑" panose="020B0503020204020204" charset="-122"/>
              <a:ea typeface="微软雅黑" panose="020B0503020204020204" charset="-122"/>
              <a:cs typeface="微软雅黑" panose="020B0503020204020204" charset="-122"/>
            </a:endParaRPr>
          </a:p>
        </p:txBody>
      </p:sp>
      <p:cxnSp>
        <p:nvCxnSpPr>
          <p:cNvPr id="8" name="直接连接符 7"/>
          <p:cNvCxnSpPr/>
          <p:nvPr/>
        </p:nvCxnSpPr>
        <p:spPr>
          <a:xfrm flipV="1">
            <a:off x="9908540" y="4055745"/>
            <a:ext cx="1193165" cy="444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3"/>
          <a:srcRect l="1484" t="32319" r="3173" b="23646"/>
          <a:stretch>
            <a:fillRect/>
          </a:stretch>
        </p:blipFill>
        <p:spPr>
          <a:xfrm>
            <a:off x="3434715" y="1200150"/>
            <a:ext cx="5018405" cy="1061085"/>
          </a:xfrm>
          <a:prstGeom prst="rect">
            <a:avLst/>
          </a:prstGeom>
          <a:ln w="19050">
            <a:solidFill>
              <a:srgbClr val="1D41D5"/>
            </a:solidFill>
          </a:ln>
        </p:spPr>
      </p:pic>
      <p:sp>
        <p:nvSpPr>
          <p:cNvPr id="9" name="文本框 8"/>
          <p:cNvSpPr txBox="1"/>
          <p:nvPr/>
        </p:nvSpPr>
        <p:spPr>
          <a:xfrm>
            <a:off x="3347085" y="1214755"/>
            <a:ext cx="1611630" cy="337185"/>
          </a:xfrm>
          <a:prstGeom prst="rect">
            <a:avLst/>
          </a:prstGeom>
          <a:noFill/>
        </p:spPr>
        <p:txBody>
          <a:bodyPr wrap="none" rtlCol="0" anchor="t">
            <a:spAutoFit/>
          </a:bodyPr>
          <a:p>
            <a:r>
              <a:rPr lang="zh-CN" altLang="en-US" sz="1600" b="1">
                <a:solidFill>
                  <a:srgbClr val="120CFC"/>
                </a:solidFill>
                <a:latin typeface="微软雅黑" panose="020B0503020204020204" charset="-122"/>
                <a:ea typeface="微软雅黑" panose="020B0503020204020204" charset="-122"/>
                <a:cs typeface="微软雅黑" panose="020B0503020204020204" charset="-122"/>
                <a:sym typeface="+mn-ea"/>
              </a:rPr>
              <a:t>《地规》</a:t>
            </a:r>
            <a:r>
              <a:rPr lang="en-US" altLang="zh-CN" sz="1600" b="1">
                <a:solidFill>
                  <a:srgbClr val="120CFC"/>
                </a:solidFill>
                <a:latin typeface="微软雅黑" panose="020B0503020204020204" charset="-122"/>
                <a:ea typeface="微软雅黑" panose="020B0503020204020204" charset="-122"/>
                <a:cs typeface="微软雅黑" panose="020B0503020204020204" charset="-122"/>
                <a:sym typeface="+mn-ea"/>
              </a:rPr>
              <a:t>8.4.10</a:t>
            </a:r>
            <a:endParaRPr lang="en-US" altLang="zh-CN" sz="1600" b="1">
              <a:solidFill>
                <a:srgbClr val="120CFC"/>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4252595" y="3367405"/>
            <a:ext cx="4200525" cy="337185"/>
          </a:xfrm>
          <a:prstGeom prst="rect">
            <a:avLst/>
          </a:prstGeom>
          <a:noFill/>
        </p:spPr>
        <p:txBody>
          <a:bodyPr wrap="square" rtlCol="0">
            <a:spAutoFit/>
          </a:bodyPr>
          <a:p>
            <a:r>
              <a:rPr lang="zh-CN" altLang="en-US" sz="1600" b="1">
                <a:solidFill>
                  <a:srgbClr val="120CFC"/>
                </a:solidFill>
                <a:latin typeface="微软雅黑" panose="020B0503020204020204" charset="-122"/>
                <a:ea typeface="微软雅黑" panose="020B0503020204020204" charset="-122"/>
                <a:cs typeface="微软雅黑" panose="020B0503020204020204" charset="-122"/>
              </a:rPr>
              <a:t>《地规》8.4.10条文说明</a:t>
            </a:r>
            <a:endParaRPr lang="zh-CN" altLang="en-US" sz="1600" b="1">
              <a:solidFill>
                <a:srgbClr val="120CFC"/>
              </a:solidFill>
              <a:latin typeface="微软雅黑" panose="020B0503020204020204" charset="-122"/>
              <a:ea typeface="微软雅黑" panose="020B0503020204020204" charset="-122"/>
              <a:cs typeface="微软雅黑" panose="020B0503020204020204" charset="-122"/>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428" y="3801704"/>
            <a:ext cx="2155508" cy="216484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3" descr="C:\Users\yjk\Documents\My Knowledge\temp\cc9af6ac-dc05-4902-9091-203e201ab81b\128\index_files\f41e0476-5565-4564-bcf2-148a70b2b70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2710" y="3801745"/>
            <a:ext cx="2146935" cy="214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24" descr="C:\Users\yjk\Documents\My Knowledge\temp\cc9af6ac-dc05-4902-9091-203e201ab81b\128\index_files\afbc3205-0c26-4243-9894-c3c677776fc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680" y="3803650"/>
            <a:ext cx="2145030" cy="214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p:cNvSpPr txBox="1"/>
          <p:nvPr/>
        </p:nvSpPr>
        <p:spPr>
          <a:xfrm>
            <a:off x="610870" y="5946140"/>
            <a:ext cx="2164080" cy="583565"/>
          </a:xfrm>
          <a:prstGeom prst="rect">
            <a:avLst/>
          </a:prstGeom>
          <a:noFill/>
        </p:spPr>
        <p:txBody>
          <a:bodyPr wrap="square" rtlCol="0" anchor="t">
            <a:spAutoFit/>
          </a:bodyPr>
          <a:p>
            <a:r>
              <a:rPr lang="zh-CN" altLang="en-US" sz="1600" b="1" dirty="0">
                <a:solidFill>
                  <a:schemeClr val="tx1"/>
                </a:solidFill>
                <a:latin typeface="微软雅黑" panose="020B0503020204020204" charset="-122"/>
                <a:ea typeface="微软雅黑" panose="020B0503020204020204" charset="-122"/>
                <a:sym typeface="+mn-ea"/>
              </a:rPr>
              <a:t>带裙房</a:t>
            </a:r>
            <a:r>
              <a:rPr lang="zh-CN" sz="1600" b="1" dirty="0">
                <a:latin typeface="微软雅黑" panose="020B0503020204020204" charset="-122"/>
                <a:ea typeface="微软雅黑" panose="020B0503020204020204" charset="-122"/>
                <a:cs typeface="微软雅黑" panose="020B0503020204020204" charset="-122"/>
                <a:sym typeface="+mn-ea"/>
              </a:rPr>
              <a:t>内筒</a:t>
            </a:r>
            <a:r>
              <a:rPr lang="en-US" altLang="zh-CN" sz="1600" b="1" dirty="0">
                <a:latin typeface="微软雅黑" panose="020B0503020204020204" charset="-122"/>
                <a:ea typeface="微软雅黑" panose="020B0503020204020204" charset="-122"/>
                <a:cs typeface="微软雅黑" panose="020B0503020204020204" charset="-122"/>
                <a:sym typeface="+mn-ea"/>
              </a:rPr>
              <a:t>h0</a:t>
            </a:r>
            <a:r>
              <a:rPr lang="zh-CN" altLang="en-US" sz="1600" b="1" dirty="0">
                <a:latin typeface="微软雅黑" panose="020B0503020204020204" charset="-122"/>
                <a:ea typeface="微软雅黑" panose="020B0503020204020204" charset="-122"/>
                <a:cs typeface="微软雅黑" panose="020B0503020204020204" charset="-122"/>
                <a:sym typeface="+mn-ea"/>
              </a:rPr>
              <a:t>处</a:t>
            </a:r>
            <a:endParaRPr lang="zh-CN" altLang="en-US" sz="1600" b="1" dirty="0">
              <a:latin typeface="微软雅黑" panose="020B0503020204020204" charset="-122"/>
              <a:ea typeface="微软雅黑" panose="020B0503020204020204" charset="-122"/>
              <a:cs typeface="微软雅黑" panose="020B0503020204020204" charset="-122"/>
              <a:sym typeface="+mn-ea"/>
            </a:endParaRPr>
          </a:p>
          <a:p>
            <a:r>
              <a:rPr lang="zh-CN" altLang="en-US" sz="1600" b="1" dirty="0">
                <a:latin typeface="微软雅黑" panose="020B0503020204020204" charset="-122"/>
                <a:ea typeface="微软雅黑" panose="020B0503020204020204" charset="-122"/>
                <a:cs typeface="微软雅黑" panose="020B0503020204020204" charset="-122"/>
                <a:sym typeface="+mn-ea"/>
              </a:rPr>
              <a:t>验算截面</a:t>
            </a:r>
            <a:r>
              <a:rPr lang="en-US" altLang="zh-CN" sz="1600" b="1" dirty="0">
                <a:latin typeface="微软雅黑" panose="020B0503020204020204" charset="-122"/>
                <a:ea typeface="微软雅黑" panose="020B0503020204020204" charset="-122"/>
                <a:cs typeface="微软雅黑" panose="020B0503020204020204" charset="-122"/>
                <a:sym typeface="+mn-ea"/>
              </a:rPr>
              <a:t>AB</a:t>
            </a:r>
            <a:endParaRPr lang="en-US" altLang="zh-CN" sz="1600" b="1" dirty="0">
              <a:latin typeface="微软雅黑" panose="020B0503020204020204" charset="-122"/>
              <a:ea typeface="微软雅黑" panose="020B0503020204020204" charset="-122"/>
              <a:cs typeface="微软雅黑" panose="020B0503020204020204" charset="-122"/>
              <a:sym typeface="+mn-ea"/>
            </a:endParaRPr>
          </a:p>
        </p:txBody>
      </p:sp>
      <p:sp>
        <p:nvSpPr>
          <p:cNvPr id="19" name="文本框 18"/>
          <p:cNvSpPr txBox="1"/>
          <p:nvPr/>
        </p:nvSpPr>
        <p:spPr>
          <a:xfrm>
            <a:off x="2983865" y="5908040"/>
            <a:ext cx="1718945" cy="583565"/>
          </a:xfrm>
          <a:prstGeom prst="rect">
            <a:avLst/>
          </a:prstGeom>
          <a:noFill/>
        </p:spPr>
        <p:txBody>
          <a:bodyPr wrap="square" rtlCol="0" anchor="t">
            <a:spAutoFit/>
          </a:bodyPr>
          <a:p>
            <a:r>
              <a:rPr lang="zh-CN" sz="1600" b="1" dirty="0">
                <a:latin typeface="微软雅黑" panose="020B0503020204020204" charset="-122"/>
                <a:ea typeface="微软雅黑" panose="020B0503020204020204" charset="-122"/>
                <a:cs typeface="微软雅黑" panose="020B0503020204020204" charset="-122"/>
                <a:sym typeface="+mn-ea"/>
              </a:rPr>
              <a:t>筏板变厚度处</a:t>
            </a:r>
            <a:endParaRPr lang="zh-CN" sz="1600" b="1" dirty="0">
              <a:latin typeface="微软雅黑" panose="020B0503020204020204" charset="-122"/>
              <a:ea typeface="微软雅黑" panose="020B0503020204020204" charset="-122"/>
              <a:cs typeface="微软雅黑" panose="020B0503020204020204" charset="-122"/>
              <a:sym typeface="+mn-ea"/>
            </a:endParaRPr>
          </a:p>
          <a:p>
            <a:r>
              <a:rPr lang="zh-CN" sz="1600" b="1" dirty="0">
                <a:latin typeface="微软雅黑" panose="020B0503020204020204" charset="-122"/>
                <a:ea typeface="微软雅黑" panose="020B0503020204020204" charset="-122"/>
                <a:cs typeface="微软雅黑" panose="020B0503020204020204" charset="-122"/>
                <a:sym typeface="+mn-ea"/>
              </a:rPr>
              <a:t>验算截面</a:t>
            </a:r>
            <a:r>
              <a:rPr lang="en-US" altLang="zh-CN" sz="1600" b="1" dirty="0">
                <a:latin typeface="微软雅黑" panose="020B0503020204020204" charset="-122"/>
                <a:ea typeface="微软雅黑" panose="020B0503020204020204" charset="-122"/>
                <a:cs typeface="微软雅黑" panose="020B0503020204020204" charset="-122"/>
                <a:sym typeface="+mn-ea"/>
              </a:rPr>
              <a:t>AB</a:t>
            </a:r>
            <a:endParaRPr lang="en-US" altLang="zh-CN" sz="1600" b="1" dirty="0">
              <a:latin typeface="微软雅黑" panose="020B0503020204020204" charset="-122"/>
              <a:ea typeface="微软雅黑" panose="020B0503020204020204" charset="-122"/>
              <a:cs typeface="微软雅黑" panose="020B0503020204020204" charset="-122"/>
              <a:sym typeface="+mn-ea"/>
            </a:endParaRPr>
          </a:p>
        </p:txBody>
      </p:sp>
      <p:sp>
        <p:nvSpPr>
          <p:cNvPr id="20" name="文本框 19"/>
          <p:cNvSpPr txBox="1"/>
          <p:nvPr/>
        </p:nvSpPr>
        <p:spPr>
          <a:xfrm>
            <a:off x="5358765" y="5908040"/>
            <a:ext cx="1718945" cy="583565"/>
          </a:xfrm>
          <a:prstGeom prst="rect">
            <a:avLst/>
          </a:prstGeom>
          <a:noFill/>
        </p:spPr>
        <p:txBody>
          <a:bodyPr wrap="square" rtlCol="0" anchor="t">
            <a:spAutoFit/>
          </a:bodyPr>
          <a:p>
            <a:r>
              <a:rPr lang="zh-CN" sz="1600" b="1" dirty="0">
                <a:latin typeface="微软雅黑" panose="020B0503020204020204" charset="-122"/>
                <a:ea typeface="微软雅黑" panose="020B0503020204020204" charset="-122"/>
                <a:cs typeface="微软雅黑" panose="020B0503020204020204" charset="-122"/>
                <a:sym typeface="+mn-ea"/>
              </a:rPr>
              <a:t>筏板变厚度处</a:t>
            </a:r>
            <a:endParaRPr lang="zh-CN" sz="1600" b="1" dirty="0">
              <a:latin typeface="微软雅黑" panose="020B0503020204020204" charset="-122"/>
              <a:ea typeface="微软雅黑" panose="020B0503020204020204" charset="-122"/>
              <a:cs typeface="微软雅黑" panose="020B0503020204020204" charset="-122"/>
              <a:sym typeface="+mn-ea"/>
            </a:endParaRPr>
          </a:p>
          <a:p>
            <a:r>
              <a:rPr lang="zh-CN" sz="1600" b="1" dirty="0">
                <a:latin typeface="微软雅黑" panose="020B0503020204020204" charset="-122"/>
                <a:ea typeface="微软雅黑" panose="020B0503020204020204" charset="-122"/>
                <a:cs typeface="微软雅黑" panose="020B0503020204020204" charset="-122"/>
                <a:sym typeface="+mn-ea"/>
              </a:rPr>
              <a:t>验算截面</a:t>
            </a:r>
            <a:r>
              <a:rPr lang="en-US" altLang="zh-CN" sz="1600" b="1" dirty="0">
                <a:latin typeface="微软雅黑" panose="020B0503020204020204" charset="-122"/>
                <a:ea typeface="微软雅黑" panose="020B0503020204020204" charset="-122"/>
                <a:cs typeface="微软雅黑" panose="020B0503020204020204" charset="-122"/>
                <a:sym typeface="+mn-ea"/>
              </a:rPr>
              <a:t>AC</a:t>
            </a:r>
            <a:endParaRPr lang="en-US" altLang="zh-CN" sz="1600" b="1" dirty="0">
              <a:latin typeface="微软雅黑" panose="020B0503020204020204" charset="-122"/>
              <a:ea typeface="微软雅黑" panose="020B0503020204020204" charset="-122"/>
              <a:cs typeface="微软雅黑" panose="020B0503020204020204" charset="-122"/>
              <a:sym typeface="+mn-ea"/>
            </a:endParaRPr>
          </a:p>
        </p:txBody>
      </p:sp>
      <p:sp>
        <p:nvSpPr>
          <p:cNvPr id="21" name="左箭头 20"/>
          <p:cNvSpPr/>
          <p:nvPr/>
        </p:nvSpPr>
        <p:spPr>
          <a:xfrm>
            <a:off x="2671445" y="2592070"/>
            <a:ext cx="504190" cy="2647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61620" y="547370"/>
            <a:ext cx="3172460" cy="429895"/>
          </a:xfrm>
          <a:prstGeom prst="rect">
            <a:avLst/>
          </a:prstGeom>
          <a:noFill/>
          <a:ln w="9525">
            <a:noFill/>
          </a:ln>
        </p:spPr>
        <p:txBody>
          <a:bodyPr wrap="square">
            <a:spAutoFit/>
          </a:bodyPr>
          <a:p>
            <a:pPr marL="342900" indent="-342900">
              <a:buFont typeface="Wingdings" panose="05000000000000000000" charset="0"/>
              <a:buChar char="p"/>
            </a:pPr>
            <a:r>
              <a:rPr lang="zh-CN" altLang="en-US" sz="2200" b="1" dirty="0">
                <a:solidFill>
                  <a:schemeClr val="tx1"/>
                </a:solidFill>
                <a:latin typeface="微软雅黑" panose="020B0503020204020204" charset="-122"/>
                <a:ea typeface="微软雅黑" panose="020B0503020204020204" charset="-122"/>
                <a:cs typeface="微软雅黑" panose="020B0503020204020204" charset="-122"/>
                <a:sym typeface="+mn-ea"/>
              </a:rPr>
              <a:t>剪力设计值的计算</a:t>
            </a:r>
            <a:endParaRPr lang="zh-CN" altLang="en-US" sz="22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cxnSp>
        <p:nvCxnSpPr>
          <p:cNvPr id="29" name="直接连接符 28"/>
          <p:cNvCxnSpPr/>
          <p:nvPr/>
        </p:nvCxnSpPr>
        <p:spPr>
          <a:xfrm flipV="1">
            <a:off x="6710045" y="1731645"/>
            <a:ext cx="1743075" cy="31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533900" y="2014220"/>
            <a:ext cx="3831590" cy="44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bldLvl="0" animBg="1"/>
      <p:bldP spid="30" grpId="0"/>
      <p:bldP spid="21"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剪力设计值的计算</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594360" y="584835"/>
            <a:ext cx="5077460" cy="460375"/>
          </a:xfrm>
          <a:prstGeom prst="rect">
            <a:avLst/>
          </a:prstGeom>
          <a:noFill/>
          <a:ln w="9525">
            <a:noFill/>
          </a:ln>
        </p:spPr>
        <p:txBody>
          <a:bodyPr wrap="square">
            <a:spAutoFit/>
          </a:bodyPr>
          <a:p>
            <a:pPr marL="342900" indent="-342900">
              <a:buFont typeface="Arial" panose="020B0604020202020204" pitchFamily="34" charset="0"/>
              <a:buChar char="•"/>
            </a:pPr>
            <a:r>
              <a:rPr lang="zh-CN" sz="2400" b="1" dirty="0">
                <a:latin typeface="微软雅黑" panose="020B0503020204020204" charset="-122"/>
                <a:ea typeface="微软雅黑" panose="020B0503020204020204" charset="-122"/>
                <a:cs typeface="微软雅黑" panose="020B0503020204020204" charset="-122"/>
                <a:sym typeface="+mn-ea"/>
              </a:rPr>
              <a:t>内力积分线法</a:t>
            </a:r>
            <a:endParaRPr lang="zh-CN" sz="24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94360" y="1082040"/>
            <a:ext cx="5077460" cy="398780"/>
          </a:xfrm>
          <a:prstGeom prst="rect">
            <a:avLst/>
          </a:prstGeom>
          <a:noFill/>
          <a:ln w="9525">
            <a:noFill/>
          </a:ln>
        </p:spPr>
        <p:txBody>
          <a:bodyPr wrap="square">
            <a:spAutoFit/>
          </a:bodyPr>
          <a:p>
            <a:pPr marL="342900" indent="-342900">
              <a:buFont typeface="Wingdings" panose="05000000000000000000" charset="0"/>
              <a:buChar char="ü"/>
            </a:pPr>
            <a:r>
              <a:rPr lang="zh-CN" altLang="en-US" sz="2000" b="1" dirty="0">
                <a:latin typeface="微软雅黑" panose="020B0503020204020204" charset="-122"/>
                <a:ea typeface="微软雅黑" panose="020B0503020204020204" charset="-122"/>
                <a:cs typeface="微软雅黑" panose="020B0503020204020204" charset="-122"/>
                <a:sym typeface="+mn-ea"/>
              </a:rPr>
              <a:t>内筒受剪</a:t>
            </a:r>
            <a:r>
              <a:rPr lang="en-US" altLang="zh-CN" sz="2000" b="1" dirty="0">
                <a:latin typeface="微软雅黑" panose="020B0503020204020204" charset="-122"/>
                <a:ea typeface="微软雅黑" panose="020B0503020204020204" charset="-122"/>
                <a:cs typeface="微软雅黑" panose="020B0503020204020204" charset="-122"/>
                <a:sym typeface="+mn-ea"/>
              </a:rPr>
              <a:t>V</a:t>
            </a:r>
            <a:r>
              <a:rPr lang="en-US" altLang="zh-CN" sz="2000" b="1" baseline="-25000" dirty="0">
                <a:latin typeface="微软雅黑" panose="020B0503020204020204" charset="-122"/>
                <a:ea typeface="微软雅黑" panose="020B0503020204020204" charset="-122"/>
                <a:cs typeface="微软雅黑" panose="020B0503020204020204" charset="-122"/>
                <a:sym typeface="+mn-ea"/>
              </a:rPr>
              <a:t>S</a:t>
            </a:r>
            <a:endParaRPr lang="zh-CN" altLang="en-US" sz="2000" b="1" dirty="0">
              <a:latin typeface="微软雅黑" panose="020B0503020204020204" charset="-122"/>
              <a:ea typeface="微软雅黑" panose="020B0503020204020204" charset="-122"/>
              <a:cs typeface="微软雅黑" panose="020B0503020204020204" charset="-122"/>
              <a:sym typeface="+mn-ea"/>
            </a:endParaRPr>
          </a:p>
        </p:txBody>
      </p:sp>
      <p:pic>
        <p:nvPicPr>
          <p:cNvPr id="9" name="图片 8"/>
          <p:cNvPicPr>
            <a:picLocks noChangeAspect="1"/>
          </p:cNvPicPr>
          <p:nvPr/>
        </p:nvPicPr>
        <p:blipFill>
          <a:blip r:embed="rId1"/>
          <a:stretch>
            <a:fillRect/>
          </a:stretch>
        </p:blipFill>
        <p:spPr>
          <a:xfrm>
            <a:off x="9881870" y="756920"/>
            <a:ext cx="1781175" cy="5705475"/>
          </a:xfrm>
          <a:prstGeom prst="rect">
            <a:avLst/>
          </a:prstGeom>
        </p:spPr>
      </p:pic>
      <p:sp>
        <p:nvSpPr>
          <p:cNvPr id="12" name="文本框 11"/>
          <p:cNvSpPr txBox="1"/>
          <p:nvPr/>
        </p:nvSpPr>
        <p:spPr>
          <a:xfrm>
            <a:off x="593725" y="1725295"/>
            <a:ext cx="2444115" cy="398780"/>
          </a:xfrm>
          <a:prstGeom prst="rect">
            <a:avLst/>
          </a:prstGeom>
          <a:noFill/>
          <a:ln w="9525">
            <a:noFill/>
          </a:ln>
        </p:spPr>
        <p:txBody>
          <a:bodyPr wrap="square">
            <a:spAutoFit/>
          </a:bodyPr>
          <a:p>
            <a:pPr marL="342900" indent="-342900">
              <a:buFont typeface="Wingdings" panose="05000000000000000000" charset="0"/>
              <a:buChar char="ü"/>
            </a:pPr>
            <a:r>
              <a:rPr lang="zh-CN" altLang="en-US" sz="2000" b="1" dirty="0">
                <a:latin typeface="微软雅黑" panose="020B0503020204020204" charset="-122"/>
                <a:ea typeface="微软雅黑" panose="020B0503020204020204" charset="-122"/>
                <a:cs typeface="微软雅黑" panose="020B0503020204020204" charset="-122"/>
                <a:sym typeface="+mn-ea"/>
              </a:rPr>
              <a:t>筏板受剪</a:t>
            </a:r>
            <a:r>
              <a:rPr lang="en-US" altLang="zh-CN" sz="2000" b="1" dirty="0">
                <a:latin typeface="微软雅黑" panose="020B0503020204020204" charset="-122"/>
                <a:ea typeface="微软雅黑" panose="020B0503020204020204" charset="-122"/>
                <a:cs typeface="微软雅黑" panose="020B0503020204020204" charset="-122"/>
                <a:sym typeface="+mn-ea"/>
              </a:rPr>
              <a:t>V</a:t>
            </a:r>
            <a:r>
              <a:rPr lang="en-US" altLang="zh-CN" sz="2000" b="1" baseline="-25000" dirty="0">
                <a:latin typeface="微软雅黑" panose="020B0503020204020204" charset="-122"/>
                <a:ea typeface="微软雅黑" panose="020B0503020204020204" charset="-122"/>
                <a:cs typeface="微软雅黑" panose="020B0503020204020204" charset="-122"/>
                <a:sym typeface="+mn-ea"/>
              </a:rPr>
              <a:t>S</a:t>
            </a:r>
            <a:endParaRPr lang="zh-CN" altLang="en-US" sz="2000" b="1" dirty="0">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6452235" y="1066800"/>
            <a:ext cx="3049905" cy="645160"/>
          </a:xfrm>
          <a:prstGeom prst="rect">
            <a:avLst/>
          </a:prstGeom>
          <a:noFill/>
        </p:spPr>
        <p:txBody>
          <a:bodyPr wrap="square" rtlCol="0" anchor="t">
            <a:spAutoFit/>
          </a:bodyPr>
          <a:p>
            <a:r>
              <a:rPr lang="zh-CN" b="1" dirty="0" smtClean="0">
                <a:latin typeface="微软雅黑" panose="020B0503020204020204" charset="-122"/>
                <a:ea typeface="微软雅黑" panose="020B0503020204020204" charset="-122"/>
                <a:cs typeface="微软雅黑" panose="020B0503020204020204" charset="-122"/>
                <a:sym typeface="+mn-ea"/>
              </a:rPr>
              <a:t>采用规范算法：</a:t>
            </a:r>
            <a:endParaRPr lang="zh-CN" b="1" dirty="0" smtClean="0">
              <a:latin typeface="微软雅黑" panose="020B0503020204020204" charset="-122"/>
              <a:ea typeface="微软雅黑" panose="020B0503020204020204" charset="-122"/>
              <a:cs typeface="微软雅黑" panose="020B0503020204020204" charset="-122"/>
              <a:sym typeface="+mn-ea"/>
            </a:endParaRPr>
          </a:p>
          <a:p>
            <a:r>
              <a:rPr lang="zh-CN" b="1" dirty="0" smtClean="0">
                <a:latin typeface="微软雅黑" panose="020B0503020204020204" charset="-122"/>
                <a:ea typeface="微软雅黑" panose="020B0503020204020204" charset="-122"/>
                <a:cs typeface="微软雅黑" panose="020B0503020204020204" charset="-122"/>
                <a:sym typeface="+mn-ea"/>
              </a:rPr>
              <a:t>荷载、反力差计算剪力</a:t>
            </a:r>
            <a:endParaRPr lang="zh-CN" b="1" dirty="0" smtClean="0">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3037840" y="1218565"/>
            <a:ext cx="2335530" cy="645160"/>
          </a:xfrm>
          <a:prstGeom prst="rect">
            <a:avLst/>
          </a:prstGeom>
          <a:noFill/>
        </p:spPr>
        <p:txBody>
          <a:bodyPr wrap="square" rtlCol="0" anchor="t">
            <a:spAutoFit/>
          </a:bodyPr>
          <a:p>
            <a:r>
              <a:rPr lang="zh-CN" b="1" dirty="0" smtClean="0">
                <a:latin typeface="微软雅黑" panose="020B0503020204020204" charset="-122"/>
                <a:ea typeface="微软雅黑" panose="020B0503020204020204" charset="-122"/>
                <a:cs typeface="微软雅黑" panose="020B0503020204020204" charset="-122"/>
                <a:sym typeface="+mn-ea"/>
              </a:rPr>
              <a:t>受剪面能将筏板</a:t>
            </a:r>
            <a:endParaRPr lang="zh-CN" b="1" dirty="0" smtClean="0">
              <a:latin typeface="微软雅黑" panose="020B0503020204020204" charset="-122"/>
              <a:ea typeface="微软雅黑" panose="020B0503020204020204" charset="-122"/>
              <a:cs typeface="微软雅黑" panose="020B0503020204020204" charset="-122"/>
              <a:sym typeface="+mn-ea"/>
            </a:endParaRPr>
          </a:p>
          <a:p>
            <a:r>
              <a:rPr lang="zh-CN" b="1" dirty="0" smtClean="0">
                <a:latin typeface="微软雅黑" panose="020B0503020204020204" charset="-122"/>
                <a:ea typeface="微软雅黑" panose="020B0503020204020204" charset="-122"/>
                <a:cs typeface="微软雅黑" panose="020B0503020204020204" charset="-122"/>
                <a:sym typeface="+mn-ea"/>
              </a:rPr>
              <a:t>断开，一分为二</a:t>
            </a:r>
            <a:endParaRPr lang="zh-CN" b="1" dirty="0" smtClean="0">
              <a:latin typeface="微软雅黑" panose="020B0503020204020204" charset="-122"/>
              <a:ea typeface="微软雅黑" panose="020B0503020204020204" charset="-122"/>
              <a:cs typeface="微软雅黑" panose="020B0503020204020204" charset="-122"/>
              <a:sym typeface="+mn-ea"/>
            </a:endParaRPr>
          </a:p>
        </p:txBody>
      </p:sp>
      <p:cxnSp>
        <p:nvCxnSpPr>
          <p:cNvPr id="18" name="直接箭头连接符 17"/>
          <p:cNvCxnSpPr>
            <a:stCxn id="19" idx="2"/>
          </p:cNvCxnSpPr>
          <p:nvPr/>
        </p:nvCxnSpPr>
        <p:spPr>
          <a:xfrm>
            <a:off x="2855595" y="1928495"/>
            <a:ext cx="2105660" cy="952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08880" y="1228725"/>
            <a:ext cx="9525" cy="147600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5018405" y="1236980"/>
            <a:ext cx="1243330" cy="1079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5250815" y="854710"/>
            <a:ext cx="611505" cy="368300"/>
          </a:xfrm>
          <a:prstGeom prst="rect">
            <a:avLst/>
          </a:prstGeom>
          <a:noFill/>
        </p:spPr>
        <p:txBody>
          <a:bodyPr wrap="square" rtlCol="0" anchor="t">
            <a:spAutoFit/>
          </a:bodyPr>
          <a:p>
            <a:r>
              <a:rPr lang="zh-CN" b="1" dirty="0" smtClean="0">
                <a:latin typeface="微软雅黑" panose="020B0503020204020204" charset="-122"/>
                <a:ea typeface="微软雅黑" panose="020B0503020204020204" charset="-122"/>
                <a:cs typeface="微软雅黑" panose="020B0503020204020204" charset="-122"/>
                <a:sym typeface="+mn-ea"/>
              </a:rPr>
              <a:t>是</a:t>
            </a:r>
            <a:endParaRPr lang="zh-CN" b="1" dirty="0" smtClean="0">
              <a:latin typeface="微软雅黑" panose="020B0503020204020204" charset="-122"/>
              <a:ea typeface="微软雅黑" panose="020B0503020204020204" charset="-122"/>
              <a:cs typeface="微软雅黑" panose="020B0503020204020204" charset="-122"/>
              <a:sym typeface="+mn-ea"/>
            </a:endParaRPr>
          </a:p>
        </p:txBody>
      </p:sp>
      <p:cxnSp>
        <p:nvCxnSpPr>
          <p:cNvPr id="23" name="直接箭头连接符 22"/>
          <p:cNvCxnSpPr/>
          <p:nvPr/>
        </p:nvCxnSpPr>
        <p:spPr>
          <a:xfrm flipV="1">
            <a:off x="5008880" y="2674620"/>
            <a:ext cx="1243330" cy="1079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324475" y="2178685"/>
            <a:ext cx="611505" cy="368300"/>
          </a:xfrm>
          <a:prstGeom prst="rect">
            <a:avLst/>
          </a:prstGeom>
          <a:noFill/>
        </p:spPr>
        <p:txBody>
          <a:bodyPr wrap="square" rtlCol="0" anchor="t">
            <a:spAutoFit/>
          </a:bodyPr>
          <a:p>
            <a:r>
              <a:rPr lang="zh-CN" b="1" dirty="0" smtClean="0">
                <a:latin typeface="微软雅黑" panose="020B0503020204020204" charset="-122"/>
                <a:ea typeface="微软雅黑" panose="020B0503020204020204" charset="-122"/>
                <a:cs typeface="微软雅黑" panose="020B0503020204020204" charset="-122"/>
                <a:sym typeface="+mn-ea"/>
              </a:rPr>
              <a:t>否</a:t>
            </a:r>
            <a:endParaRPr lang="zh-CN" b="1" dirty="0" smtClean="0">
              <a:latin typeface="微软雅黑" panose="020B0503020204020204" charset="-122"/>
              <a:ea typeface="微软雅黑" panose="020B0503020204020204" charset="-122"/>
              <a:cs typeface="微软雅黑" panose="020B0503020204020204" charset="-122"/>
              <a:sym typeface="+mn-ea"/>
            </a:endParaRPr>
          </a:p>
        </p:txBody>
      </p:sp>
      <p:sp>
        <p:nvSpPr>
          <p:cNvPr id="25" name="文本框 24"/>
          <p:cNvSpPr txBox="1"/>
          <p:nvPr/>
        </p:nvSpPr>
        <p:spPr>
          <a:xfrm>
            <a:off x="6452235" y="2495550"/>
            <a:ext cx="2735580" cy="368300"/>
          </a:xfrm>
          <a:prstGeom prst="rect">
            <a:avLst/>
          </a:prstGeom>
          <a:noFill/>
        </p:spPr>
        <p:txBody>
          <a:bodyPr wrap="square" rtlCol="0" anchor="t">
            <a:spAutoFit/>
          </a:bodyPr>
          <a:p>
            <a:r>
              <a:rPr lang="zh-CN" b="1" dirty="0" smtClean="0">
                <a:latin typeface="微软雅黑" panose="020B0503020204020204" charset="-122"/>
                <a:ea typeface="微软雅黑" panose="020B0503020204020204" charset="-122"/>
                <a:cs typeface="微软雅黑" panose="020B0503020204020204" charset="-122"/>
                <a:sym typeface="+mn-ea"/>
              </a:rPr>
              <a:t>采用内力积分线方法</a:t>
            </a:r>
            <a:endParaRPr lang="zh-CN" b="1" dirty="0" smtClean="0">
              <a:latin typeface="微软雅黑" panose="020B0503020204020204" charset="-122"/>
              <a:ea typeface="微软雅黑" panose="020B0503020204020204" charset="-122"/>
              <a:cs typeface="微软雅黑" panose="020B0503020204020204" charset="-122"/>
              <a:sym typeface="+mn-ea"/>
            </a:endParaRPr>
          </a:p>
        </p:txBody>
      </p:sp>
      <p:sp>
        <p:nvSpPr>
          <p:cNvPr id="10" name="文本框 3"/>
          <p:cNvSpPr txBox="1"/>
          <p:nvPr/>
        </p:nvSpPr>
        <p:spPr>
          <a:xfrm flipH="1">
            <a:off x="817158" y="3116695"/>
            <a:ext cx="4471586" cy="391160"/>
          </a:xfrm>
          <a:prstGeom prst="rect">
            <a:avLst/>
          </a:prstGeom>
          <a:noFill/>
          <a:ln w="9525">
            <a:noFill/>
            <a:miter/>
          </a:ln>
          <a:effectLst>
            <a:outerShdw sx="999" sy="999" algn="ctr" rotWithShape="0">
              <a:srgbClr val="000000"/>
            </a:outerShdw>
          </a:effectLst>
        </p:spPr>
        <p:txBody>
          <a:bodyPr wrap="square" anchor="t">
            <a:spAutoFit/>
          </a:bodyPr>
          <a:lstStyle>
            <a:defPPr>
              <a:defRPr lang="zh-CN"/>
            </a:defPPr>
            <a:lvl1pPr lvl="0" algn="just">
              <a:lnSpc>
                <a:spcPct val="120000"/>
              </a:lnSpc>
              <a:defRPr sz="1400">
                <a:solidFill>
                  <a:schemeClr val="tx1">
                    <a:lumMod val="95000"/>
                    <a:lumOff val="5000"/>
                  </a:schemeClr>
                </a:solidFill>
                <a:latin typeface="微软雅黑 Light" panose="020B0502040204020203" pitchFamily="34" charset="-122"/>
                <a:ea typeface="微软雅黑 Light" panose="020B0502040204020203" pitchFamily="34" charset="-122"/>
              </a:defRPr>
            </a:lvl1pPr>
          </a:lstStyle>
          <a:p>
            <a:pPr indent="173355">
              <a:lnSpc>
                <a:spcPct val="125000"/>
              </a:lnSpc>
            </a:pPr>
            <a:r>
              <a:rPr lang="zh-CN" altLang="en-US" sz="156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内力积分线法</a:t>
            </a:r>
            <a:r>
              <a:rPr lang="zh-CN" altLang="en-US" sz="1560" b="1" dirty="0">
                <a:solidFill>
                  <a:schemeClr val="tx1"/>
                </a:solidFill>
                <a:latin typeface="微软雅黑" panose="020B0503020204020204" charset="-122"/>
                <a:ea typeface="微软雅黑" panose="020B0503020204020204" charset="-122"/>
              </a:rPr>
              <a:t>基本原理</a:t>
            </a:r>
            <a:endParaRPr lang="zh-CN" altLang="en-US" sz="1560" b="1"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1259174" y="3522411"/>
            <a:ext cx="1597638" cy="892039"/>
          </a:xfrm>
          <a:prstGeom prst="rect">
            <a:avLst/>
          </a:prstGeom>
          <a:noFill/>
        </p:spPr>
        <p:txBody>
          <a:bodyPr wrap="square">
            <a:spAutoFit/>
          </a:bodyPr>
          <a:lstStyle/>
          <a:p>
            <a:pPr algn="l"/>
            <a:r>
              <a:rPr lang="en-US" altLang="zh-CN" sz="1300" dirty="0">
                <a:solidFill>
                  <a:srgbClr val="000000"/>
                </a:solidFill>
                <a:latin typeface="Helvetica" panose="020B0604020202020204" pitchFamily="34" charset="0"/>
              </a:rPr>
              <a:t>(1) </a:t>
            </a:r>
            <a:r>
              <a:rPr lang="zh-CN" altLang="en-US" sz="1300" dirty="0">
                <a:solidFill>
                  <a:srgbClr val="000000"/>
                </a:solidFill>
                <a:latin typeface="Helvetica" panose="020B0604020202020204" pitchFamily="34" charset="0"/>
              </a:rPr>
              <a:t>一条积分线穿过</a:t>
            </a:r>
            <a:r>
              <a:rPr lang="en-US" altLang="zh-CN" sz="1300" dirty="0">
                <a:solidFill>
                  <a:srgbClr val="000000"/>
                </a:solidFill>
                <a:latin typeface="Helvetica" panose="020B0604020202020204" pitchFamily="34" charset="0"/>
              </a:rPr>
              <a:t>N</a:t>
            </a:r>
            <a:r>
              <a:rPr lang="zh-CN" altLang="en-US" sz="1300" dirty="0">
                <a:solidFill>
                  <a:srgbClr val="000000"/>
                </a:solidFill>
                <a:latin typeface="Helvetica" panose="020B0604020202020204" pitchFamily="34" charset="0"/>
              </a:rPr>
              <a:t>个单元，将积分线与单元边界的交点视为积分点。</a:t>
            </a:r>
            <a:endParaRPr lang="zh-CN" altLang="en-US" sz="1300" dirty="0">
              <a:solidFill>
                <a:srgbClr val="000000"/>
              </a:solidFill>
              <a:latin typeface="Helvetica"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737" y="4383208"/>
            <a:ext cx="1881384" cy="1913822"/>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p:cNvSpPr txBox="1"/>
          <p:nvPr/>
        </p:nvSpPr>
        <p:spPr>
          <a:xfrm>
            <a:off x="3683003" y="3522411"/>
            <a:ext cx="1686968" cy="892039"/>
          </a:xfrm>
          <a:prstGeom prst="rect">
            <a:avLst/>
          </a:prstGeom>
          <a:noFill/>
        </p:spPr>
        <p:txBody>
          <a:bodyPr wrap="square">
            <a:spAutoFit/>
          </a:bodyPr>
          <a:lstStyle/>
          <a:p>
            <a:r>
              <a:rPr lang="en-US" altLang="zh-CN" sz="1300" dirty="0">
                <a:solidFill>
                  <a:srgbClr val="000000"/>
                </a:solidFill>
                <a:latin typeface="Helvetica" panose="020B0604020202020204" pitchFamily="34" charset="0"/>
              </a:rPr>
              <a:t>(2) </a:t>
            </a:r>
            <a:r>
              <a:rPr lang="zh-CN" altLang="en-US" sz="1300" dirty="0">
                <a:solidFill>
                  <a:srgbClr val="000000"/>
                </a:solidFill>
                <a:latin typeface="Helvetica" panose="020B0604020202020204" pitchFamily="34" charset="0"/>
              </a:rPr>
              <a:t>根据节点剪力、由单元形函数插值得到每个积分点位置的剪力。</a:t>
            </a:r>
            <a:endParaRPr lang="zh-CN" altLang="en-US" sz="13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836" y="4386234"/>
            <a:ext cx="1989134" cy="1989134"/>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6196162" y="3522410"/>
            <a:ext cx="1686968" cy="892039"/>
          </a:xfrm>
          <a:prstGeom prst="rect">
            <a:avLst/>
          </a:prstGeom>
          <a:noFill/>
        </p:spPr>
        <p:txBody>
          <a:bodyPr wrap="square">
            <a:spAutoFit/>
          </a:bodyPr>
          <a:lstStyle/>
          <a:p>
            <a:r>
              <a:rPr lang="en-US" altLang="zh-CN" sz="1300" dirty="0">
                <a:solidFill>
                  <a:srgbClr val="000000"/>
                </a:solidFill>
                <a:latin typeface="Helvetica" panose="020B0604020202020204" pitchFamily="34" charset="0"/>
              </a:rPr>
              <a:t>(3) </a:t>
            </a:r>
            <a:r>
              <a:rPr lang="zh-CN" altLang="en-US" sz="1300" dirty="0">
                <a:solidFill>
                  <a:srgbClr val="000000"/>
                </a:solidFill>
                <a:latin typeface="Helvetica" panose="020B0604020202020204" pitchFamily="34" charset="0"/>
              </a:rPr>
              <a:t>将两个积分点之间的距离作为权重，按梯形积分公式计算整条积分线的剪力。</a:t>
            </a:r>
            <a:endParaRPr lang="zh-CN" altLang="en-US" sz="1300" dirty="0"/>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79" y="4341647"/>
            <a:ext cx="2029510" cy="2159448"/>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817245" y="3168015"/>
            <a:ext cx="7800975" cy="3312000"/>
          </a:xfrm>
          <a:prstGeom prst="rect">
            <a:avLst/>
          </a:prstGeom>
          <a:noFill/>
          <a:ln>
            <a:solidFill>
              <a:schemeClr val="accent1"/>
            </a:solidFill>
          </a:ln>
        </p:spPr>
        <p:txBody>
          <a:bodyPr wrap="square" rtlCol="0">
            <a:spAutoFit/>
          </a:bodyPr>
          <a:p>
            <a:endParaRPr lang="zh-CN" altLang="en-US"/>
          </a:p>
        </p:txBody>
      </p:sp>
      <p:sp>
        <p:nvSpPr>
          <p:cNvPr id="6" name="文本框 5"/>
          <p:cNvSpPr txBox="1"/>
          <p:nvPr/>
        </p:nvSpPr>
        <p:spPr>
          <a:xfrm>
            <a:off x="594360" y="2477770"/>
            <a:ext cx="3522345" cy="398780"/>
          </a:xfrm>
          <a:prstGeom prst="rect">
            <a:avLst/>
          </a:prstGeom>
          <a:noFill/>
          <a:ln w="9525">
            <a:noFill/>
          </a:ln>
        </p:spPr>
        <p:txBody>
          <a:bodyPr wrap="square">
            <a:spAutoFit/>
          </a:bodyPr>
          <a:p>
            <a:pPr marL="342900" indent="-342900">
              <a:buFont typeface="Wingdings" panose="05000000000000000000" charset="0"/>
              <a:buChar char="ü"/>
            </a:pPr>
            <a:r>
              <a:rPr lang="zh-CN" altLang="en-US" sz="2000" b="1" dirty="0">
                <a:latin typeface="微软雅黑" panose="020B0503020204020204" charset="-122"/>
                <a:ea typeface="微软雅黑" panose="020B0503020204020204" charset="-122"/>
                <a:cs typeface="微软雅黑" panose="020B0503020204020204" charset="-122"/>
                <a:sym typeface="+mn-ea"/>
              </a:rPr>
              <a:t>承台（</a:t>
            </a:r>
            <a:r>
              <a:rPr lang="zh-CN" altLang="en-US" sz="2000" b="1" dirty="0">
                <a:latin typeface="微软雅黑" panose="020B0503020204020204" charset="-122"/>
                <a:ea typeface="微软雅黑" panose="020B0503020204020204" charset="-122"/>
                <a:cs typeface="微软雅黑" panose="020B0503020204020204" charset="-122"/>
                <a:sym typeface="+mn-ea"/>
              </a:rPr>
              <a:t>筏板内）受剪</a:t>
            </a:r>
            <a:r>
              <a:rPr lang="en-US" altLang="zh-CN" sz="2000" b="1" dirty="0">
                <a:latin typeface="微软雅黑" panose="020B0503020204020204" charset="-122"/>
                <a:ea typeface="微软雅黑" panose="020B0503020204020204" charset="-122"/>
                <a:cs typeface="微软雅黑" panose="020B0503020204020204" charset="-122"/>
                <a:sym typeface="+mn-ea"/>
              </a:rPr>
              <a:t>V</a:t>
            </a:r>
            <a:r>
              <a:rPr lang="en-US" altLang="zh-CN" sz="2000" b="1" baseline="-25000" dirty="0">
                <a:latin typeface="微软雅黑" panose="020B0503020204020204" charset="-122"/>
                <a:ea typeface="微软雅黑" panose="020B0503020204020204" charset="-122"/>
                <a:cs typeface="微软雅黑" panose="020B0503020204020204" charset="-122"/>
                <a:sym typeface="+mn-ea"/>
              </a:rPr>
              <a:t>S</a:t>
            </a:r>
            <a:endParaRPr lang="zh-CN" altLang="en-US" sz="2000" b="1"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9963150" y="5525135"/>
            <a:ext cx="1419860" cy="288000"/>
          </a:xfrm>
          <a:prstGeom prst="rect">
            <a:avLst/>
          </a:prstGeom>
          <a:noFill/>
          <a:ln w="28575">
            <a:solidFill>
              <a:srgbClr val="FF0000"/>
            </a:solidFill>
          </a:ln>
        </p:spPr>
        <p:txBody>
          <a:bodyPr wrap="square" rtlCol="0">
            <a:spAutoFit/>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9" name="表格 29"/>
          <p:cNvGraphicFramePr>
            <a:graphicFrameLocks noGrp="1"/>
          </p:cNvGraphicFramePr>
          <p:nvPr>
            <p:custDataLst>
              <p:tags r:id="rId1"/>
            </p:custDataLst>
          </p:nvPr>
        </p:nvGraphicFramePr>
        <p:xfrm>
          <a:off x="486074" y="1050378"/>
          <a:ext cx="11237595" cy="4977765"/>
        </p:xfrm>
        <a:graphic>
          <a:graphicData uri="http://schemas.openxmlformats.org/drawingml/2006/table">
            <a:tbl>
              <a:tblPr firstRow="1" bandRow="1">
                <a:tableStyleId>{5C22544A-7EE6-4342-B048-85BDC9FD1C3A}</a:tableStyleId>
              </a:tblPr>
              <a:tblGrid>
                <a:gridCol w="1659890"/>
                <a:gridCol w="3058299"/>
                <a:gridCol w="3877310"/>
                <a:gridCol w="2641797"/>
              </a:tblGrid>
              <a:tr h="1659255">
                <a:tc>
                  <a:txBody>
                    <a:bodyPr/>
                    <a:lstStyle/>
                    <a:p>
                      <a:endParaRPr lang="zh-CN" altLang="en-US" dirty="0"/>
                    </a:p>
                  </a:txBody>
                  <a:tcPr>
                    <a:solidFill>
                      <a:schemeClr val="accent5">
                        <a:lumMod val="20000"/>
                        <a:lumOff val="80000"/>
                      </a:schemeClr>
                    </a:solidFill>
                  </a:tcPr>
                </a:tc>
                <a:tc>
                  <a:txBody>
                    <a:bodyPr/>
                    <a:lstStyle/>
                    <a:p>
                      <a:pPr algn="ctr"/>
                      <a:r>
                        <a:rPr lang="zh-CN" altLang="en-US" sz="1800" dirty="0">
                          <a:solidFill>
                            <a:srgbClr val="F810DF"/>
                          </a:solidFill>
                          <a:latin typeface="微软雅黑" panose="020B0503020204020204" charset="-122"/>
                          <a:ea typeface="微软雅黑" panose="020B0503020204020204" charset="-122"/>
                        </a:rPr>
                        <a:t>单柱承台</a:t>
                      </a:r>
                      <a:endParaRPr lang="zh-CN" altLang="en-US" sz="1800" dirty="0">
                        <a:solidFill>
                          <a:srgbClr val="F810DF"/>
                        </a:solidFill>
                        <a:latin typeface="微软雅黑" panose="020B0503020204020204" charset="-122"/>
                        <a:ea typeface="微软雅黑" panose="020B0503020204020204" charset="-122"/>
                      </a:endParaRPr>
                    </a:p>
                  </a:txBody>
                  <a:tcPr>
                    <a:solidFill>
                      <a:schemeClr val="accent5">
                        <a:lumMod val="20000"/>
                        <a:lumOff val="80000"/>
                      </a:schemeClr>
                    </a:solidFill>
                  </a:tcPr>
                </a:tc>
                <a:tc>
                  <a:txBody>
                    <a:bodyPr/>
                    <a:lstStyle/>
                    <a:p>
                      <a:pPr algn="ctr"/>
                      <a:r>
                        <a:rPr lang="zh-CN" altLang="en-US" dirty="0">
                          <a:solidFill>
                            <a:schemeClr val="tx1"/>
                          </a:solidFill>
                        </a:rPr>
                        <a:t>验算类型</a:t>
                      </a:r>
                      <a:r>
                        <a:rPr lang="en-US" altLang="zh-CN" dirty="0">
                          <a:solidFill>
                            <a:schemeClr val="tx1"/>
                          </a:solidFill>
                        </a:rPr>
                        <a:t>COL</a:t>
                      </a:r>
                      <a:endParaRPr lang="en-US" altLang="zh-CN" dirty="0">
                        <a:solidFill>
                          <a:schemeClr val="tx1"/>
                        </a:solidFill>
                      </a:endParaRPr>
                    </a:p>
                    <a:p>
                      <a:pPr algn="ctr"/>
                      <a:r>
                        <a:rPr lang="zh-CN" altLang="en-US" dirty="0">
                          <a:solidFill>
                            <a:schemeClr val="tx1"/>
                          </a:solidFill>
                        </a:rPr>
                        <a:t>规范</a:t>
                      </a:r>
                      <a:r>
                        <a:rPr lang="zh-CN" altLang="en-US" dirty="0">
                          <a:solidFill>
                            <a:schemeClr val="tx1"/>
                          </a:solidFill>
                        </a:rPr>
                        <a:t>算法</a:t>
                      </a:r>
                      <a:endParaRPr lang="zh-CN" altLang="en-US" dirty="0">
                        <a:solidFill>
                          <a:schemeClr val="tx1"/>
                        </a:solidFill>
                      </a:endParaRPr>
                    </a:p>
                  </a:txBody>
                  <a:tcPr>
                    <a:solidFill>
                      <a:schemeClr val="accent5">
                        <a:lumMod val="20000"/>
                        <a:lumOff val="80000"/>
                      </a:schemeClr>
                    </a:solidFill>
                  </a:tcPr>
                </a:tc>
                <a:tc>
                  <a:txBody>
                    <a:bodyPr/>
                    <a:lstStyle/>
                    <a:p>
                      <a:r>
                        <a:rPr lang="en-US" altLang="zh-CN" dirty="0">
                          <a:solidFill>
                            <a:schemeClr val="tx1"/>
                          </a:solidFill>
                        </a:rPr>
                        <a:t>689.8+681.1=1370.8</a:t>
                      </a:r>
                      <a:endParaRPr lang="en-US" altLang="zh-CN" dirty="0">
                        <a:solidFill>
                          <a:schemeClr val="tx1"/>
                        </a:solidFill>
                      </a:endParaRPr>
                    </a:p>
                    <a:p>
                      <a:endParaRPr lang="zh-CN" altLang="en-US" dirty="0">
                        <a:solidFill>
                          <a:schemeClr val="tx1"/>
                        </a:solidFill>
                      </a:endParaRPr>
                    </a:p>
                    <a:p>
                      <a:endParaRPr lang="zh-CN" altLang="en-US" dirty="0">
                        <a:solidFill>
                          <a:schemeClr val="tx1"/>
                        </a:solidFill>
                      </a:endParaRPr>
                    </a:p>
                    <a:p>
                      <a:endParaRPr lang="zh-CN" altLang="en-US" dirty="0">
                        <a:solidFill>
                          <a:schemeClr val="tx1"/>
                        </a:solidFill>
                      </a:endParaRPr>
                    </a:p>
                    <a:p>
                      <a:endParaRPr lang="zh-CN" altLang="en-US" dirty="0">
                        <a:solidFill>
                          <a:schemeClr val="tx1"/>
                        </a:solidFill>
                      </a:endParaRPr>
                    </a:p>
                    <a:p>
                      <a:endParaRPr lang="zh-CN" altLang="en-US" dirty="0">
                        <a:solidFill>
                          <a:schemeClr val="tx1"/>
                        </a:solidFill>
                      </a:endParaRPr>
                    </a:p>
                    <a:p>
                      <a:endParaRPr lang="zh-CN" altLang="en-US" dirty="0">
                        <a:solidFill>
                          <a:schemeClr val="tx1"/>
                        </a:solidFill>
                      </a:endParaRPr>
                    </a:p>
                  </a:txBody>
                  <a:tcPr>
                    <a:solidFill>
                      <a:schemeClr val="accent5">
                        <a:lumMod val="20000"/>
                        <a:lumOff val="80000"/>
                      </a:schemeClr>
                    </a:solidFill>
                  </a:tcPr>
                </a:tc>
              </a:tr>
              <a:tr h="1659171">
                <a:tc>
                  <a:txBody>
                    <a:bodyPr/>
                    <a:lstStyle/>
                    <a:p>
                      <a:endParaRPr lang="zh-CN" altLang="en-US"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rgbClr val="F810DF"/>
                          </a:solidFill>
                          <a:latin typeface="微软雅黑" panose="020B0503020204020204" charset="-122"/>
                          <a:ea typeface="微软雅黑" panose="020B0503020204020204" charset="-122"/>
                        </a:rPr>
                        <a:t>分离式墙下承台</a:t>
                      </a:r>
                      <a:endParaRPr lang="en-US" altLang="zh-CN" b="1" dirty="0">
                        <a:solidFill>
                          <a:srgbClr val="F810DF"/>
                        </a:solidFill>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chemeClr val="tx1"/>
                          </a:solidFill>
                        </a:rPr>
                        <a:t>勾选下图参数</a:t>
                      </a:r>
                      <a:endParaRPr lang="zh-CN" altLang="en-US" b="1" dirty="0">
                        <a:solidFill>
                          <a:schemeClr val="accent6">
                            <a:lumMod val="75000"/>
                          </a:schemeClr>
                        </a:solidFill>
                      </a:endParaRPr>
                    </a:p>
                    <a:p>
                      <a:endParaRPr lang="zh-CN" altLang="en-US" dirty="0"/>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chemeClr val="tx1"/>
                          </a:solidFill>
                        </a:rPr>
                        <a:t>验算类型</a:t>
                      </a:r>
                      <a:r>
                        <a:rPr lang="en-US" altLang="zh-CN" b="1" dirty="0">
                          <a:solidFill>
                            <a:schemeClr val="tx1"/>
                          </a:solidFill>
                        </a:rPr>
                        <a:t>COL</a:t>
                      </a:r>
                      <a:endParaRPr lang="en-US" altLang="zh-CN"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chemeClr val="tx1"/>
                          </a:solidFill>
                        </a:rPr>
                        <a:t>按等效柱</a:t>
                      </a:r>
                      <a:r>
                        <a:rPr lang="en-US" altLang="zh-CN" b="1" dirty="0">
                          <a:solidFill>
                            <a:schemeClr val="tx1"/>
                          </a:solidFill>
                        </a:rPr>
                        <a:t>/</a:t>
                      </a:r>
                      <a:r>
                        <a:rPr lang="zh-CN" altLang="en-US" b="1" dirty="0">
                          <a:solidFill>
                            <a:schemeClr val="tx1"/>
                          </a:solidFill>
                        </a:rPr>
                        <a:t>等效荷载设计验算，验算方法同单柱承台</a:t>
                      </a:r>
                      <a:endParaRPr lang="zh-CN" altLang="en-US" b="1" dirty="0">
                        <a:solidFill>
                          <a:schemeClr val="accent6">
                            <a:lumMod val="75000"/>
                          </a:schemeClr>
                        </a:solidFill>
                      </a:endParaRPr>
                    </a:p>
                    <a:p>
                      <a:endParaRPr lang="zh-CN" altLang="en-US" dirty="0"/>
                    </a:p>
                  </a:txBody>
                  <a:tcPr>
                    <a:solidFill>
                      <a:schemeClr val="bg1">
                        <a:lumMod val="85000"/>
                      </a:schemeClr>
                    </a:solidFill>
                  </a:tcPr>
                </a:tc>
                <a:tc>
                  <a:txBody>
                    <a:bodyPr/>
                    <a:lstStyle/>
                    <a:p>
                      <a:r>
                        <a:rPr lang="en-US" altLang="zh-CN" sz="1600" b="1" dirty="0">
                          <a:solidFill>
                            <a:schemeClr val="tx1"/>
                          </a:solidFill>
                        </a:rPr>
                        <a:t>2729+2433+2138=730</a:t>
                      </a:r>
                      <a:r>
                        <a:rPr lang="en-US" altLang="zh-CN" sz="1600" b="1" dirty="0">
                          <a:solidFill>
                            <a:schemeClr val="tx1"/>
                          </a:solidFill>
                        </a:rPr>
                        <a:t>0</a:t>
                      </a:r>
                      <a:endParaRPr lang="en-US" altLang="zh-CN" sz="1600" b="1" dirty="0">
                        <a:solidFill>
                          <a:schemeClr val="tx1"/>
                        </a:solidFill>
                      </a:endParaRPr>
                    </a:p>
                    <a:p>
                      <a:endParaRPr lang="en-US" altLang="zh-CN" sz="1600" b="1" dirty="0">
                        <a:solidFill>
                          <a:schemeClr val="tx1"/>
                        </a:solidFill>
                      </a:endParaRPr>
                    </a:p>
                    <a:p>
                      <a:endParaRPr lang="en-US" altLang="zh-CN" sz="1600" b="1" dirty="0">
                        <a:solidFill>
                          <a:schemeClr val="tx1"/>
                        </a:solidFill>
                      </a:endParaRPr>
                    </a:p>
                    <a:p>
                      <a:endParaRPr lang="en-US" altLang="zh-CN" sz="1600" b="1" dirty="0">
                        <a:solidFill>
                          <a:schemeClr val="tx1"/>
                        </a:solidFill>
                      </a:endParaRPr>
                    </a:p>
                    <a:p>
                      <a:endParaRPr lang="en-US" altLang="zh-CN" sz="1600" b="1" dirty="0">
                        <a:solidFill>
                          <a:schemeClr val="tx1"/>
                        </a:solidFill>
                      </a:endParaRPr>
                    </a:p>
                    <a:p>
                      <a:endParaRPr lang="en-US" altLang="zh-CN" sz="1600" b="1" dirty="0">
                        <a:solidFill>
                          <a:schemeClr val="tx1"/>
                        </a:solidFill>
                      </a:endParaRPr>
                    </a:p>
                    <a:p>
                      <a:endParaRPr lang="en-US" altLang="zh-CN" sz="1600" b="1" dirty="0">
                        <a:solidFill>
                          <a:schemeClr val="tx1"/>
                        </a:solidFill>
                      </a:endParaRPr>
                    </a:p>
                    <a:p>
                      <a:endParaRPr lang="en-US" altLang="zh-CN" sz="1600" b="1" dirty="0">
                        <a:solidFill>
                          <a:schemeClr val="tx1"/>
                        </a:solidFill>
                      </a:endParaRPr>
                    </a:p>
                  </a:txBody>
                  <a:tcPr>
                    <a:solidFill>
                      <a:schemeClr val="bg1">
                        <a:lumMod val="85000"/>
                      </a:schemeClr>
                    </a:solidFill>
                  </a:tcPr>
                </a:tc>
              </a:tr>
              <a:tr h="1659255">
                <a:tc>
                  <a:txBody>
                    <a:bodyPr/>
                    <a:lstStyle/>
                    <a:p>
                      <a:endParaRPr lang="zh-CN" altLang="en-US"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rgbClr val="F810DF"/>
                          </a:solidFill>
                          <a:latin typeface="微软雅黑" panose="020B0503020204020204" charset="-122"/>
                          <a:ea typeface="微软雅黑" panose="020B0503020204020204" charset="-122"/>
                        </a:rPr>
                        <a:t>分离式墙下承台</a:t>
                      </a:r>
                      <a:r>
                        <a:rPr lang="en-US" altLang="zh-CN" b="1" dirty="0">
                          <a:solidFill>
                            <a:schemeClr val="tx1"/>
                          </a:solidFill>
                        </a:rPr>
                        <a:t>-</a:t>
                      </a:r>
                      <a:r>
                        <a:rPr lang="zh-CN" altLang="en-US" b="1" dirty="0">
                          <a:solidFill>
                            <a:schemeClr val="tx1"/>
                          </a:solidFill>
                        </a:rPr>
                        <a:t>不勾选</a:t>
                      </a:r>
                      <a:endParaRPr lang="zh-CN" altLang="en-US" b="1" dirty="0">
                        <a:solidFill>
                          <a:schemeClr val="accent3">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b="1" dirty="0">
                        <a:solidFill>
                          <a:schemeClr val="accent3">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b="1" dirty="0">
                        <a:solidFill>
                          <a:schemeClr val="tx1"/>
                        </a:solidFill>
                      </a:endParaRPr>
                    </a:p>
                    <a:p>
                      <a:endParaRPr lang="zh-CN" altLang="en-US" dirty="0"/>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chemeClr val="tx1"/>
                          </a:solidFill>
                        </a:rPr>
                        <a:t>验算类型</a:t>
                      </a:r>
                      <a:r>
                        <a:rPr lang="en-US" altLang="zh-CN" b="1" dirty="0">
                          <a:solidFill>
                            <a:schemeClr val="tx1"/>
                          </a:solidFill>
                        </a:rPr>
                        <a:t>COL</a:t>
                      </a:r>
                      <a:endParaRPr lang="en-US" altLang="zh-CN"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tx1"/>
                          </a:solidFill>
                        </a:rPr>
                        <a:t>剪力取自有限元单元结果，</a:t>
                      </a:r>
                      <a:endParaRPr lang="zh-CN" altLang="en-US" sz="16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tx1"/>
                          </a:solidFill>
                          <a:sym typeface="+mn-ea"/>
                        </a:rPr>
                        <a:t>按</a:t>
                      </a:r>
                      <a:r>
                        <a:rPr lang="zh-CN" altLang="en-US" sz="1600" b="1" dirty="0">
                          <a:solidFill>
                            <a:schemeClr val="tx1"/>
                          </a:solidFill>
                          <a:effectLst/>
                          <a:latin typeface="等线" panose="02010600030101010101" charset="-122"/>
                          <a:cs typeface="Times New Roman" panose="02020603050405020304" pitchFamily="18" charset="0"/>
                          <a:sym typeface="+mn-ea"/>
                        </a:rPr>
                        <a:t>矩形积分结果得到承台总剪力</a:t>
                      </a:r>
                      <a:endParaRPr lang="en-US" altLang="zh-CN" sz="1600" b="1" dirty="0">
                        <a:solidFill>
                          <a:schemeClr val="tx1"/>
                        </a:solidFill>
                      </a:endParaRPr>
                    </a:p>
                    <a:p>
                      <a:endParaRPr lang="en-US" altLang="zh-CN" sz="1600" b="1" dirty="0">
                        <a:solidFill>
                          <a:schemeClr val="tx1"/>
                        </a:solidFill>
                      </a:endParaRPr>
                    </a:p>
                  </a:txBody>
                  <a:tcPr>
                    <a:solidFill>
                      <a:schemeClr val="accent5">
                        <a:lumMod val="40000"/>
                        <a:lumOff val="60000"/>
                      </a:schemeClr>
                    </a:solidFill>
                  </a:tcPr>
                </a:tc>
                <a:tc>
                  <a:txBody>
                    <a:bodyPr/>
                    <a:lstStyle/>
                    <a:p>
                      <a:endParaRPr lang="zh-CN" altLang="en-US" dirty="0"/>
                    </a:p>
                  </a:txBody>
                  <a:tcPr>
                    <a:solidFill>
                      <a:schemeClr val="accent5">
                        <a:lumMod val="40000"/>
                        <a:lumOff val="60000"/>
                      </a:schemeClr>
                    </a:solidFill>
                  </a:tcPr>
                </a:tc>
              </a:tr>
            </a:tbl>
          </a:graphicData>
        </a:graphic>
      </p:graphicFrame>
      <p:pic>
        <p:nvPicPr>
          <p:cNvPr id="31" name="图片 30"/>
          <p:cNvPicPr>
            <a:picLocks noChangeAspect="1"/>
          </p:cNvPicPr>
          <p:nvPr/>
        </p:nvPicPr>
        <p:blipFill>
          <a:blip r:embed="rId2"/>
          <a:stretch>
            <a:fillRect/>
          </a:stretch>
        </p:blipFill>
        <p:spPr>
          <a:xfrm>
            <a:off x="560951" y="1227943"/>
            <a:ext cx="1510532" cy="1496146"/>
          </a:xfrm>
          <a:prstGeom prst="rect">
            <a:avLst/>
          </a:prstGeom>
        </p:spPr>
      </p:pic>
      <p:pic>
        <p:nvPicPr>
          <p:cNvPr id="225" name="图片 224"/>
          <p:cNvPicPr>
            <a:picLocks noChangeAspect="1"/>
          </p:cNvPicPr>
          <p:nvPr/>
        </p:nvPicPr>
        <p:blipFill>
          <a:blip r:embed="rId3"/>
          <a:stretch>
            <a:fillRect/>
          </a:stretch>
        </p:blipFill>
        <p:spPr>
          <a:xfrm>
            <a:off x="2145030" y="1689100"/>
            <a:ext cx="6840000" cy="828594"/>
          </a:xfrm>
          <a:prstGeom prst="rect">
            <a:avLst/>
          </a:prstGeom>
        </p:spPr>
      </p:pic>
      <p:pic>
        <p:nvPicPr>
          <p:cNvPr id="229" name="图片 228"/>
          <p:cNvPicPr>
            <a:picLocks noChangeAspect="1"/>
          </p:cNvPicPr>
          <p:nvPr/>
        </p:nvPicPr>
        <p:blipFill>
          <a:blip r:embed="rId4"/>
          <a:stretch>
            <a:fillRect/>
          </a:stretch>
        </p:blipFill>
        <p:spPr>
          <a:xfrm>
            <a:off x="9151620" y="1430020"/>
            <a:ext cx="1653540" cy="1637030"/>
          </a:xfrm>
          <a:prstGeom prst="rect">
            <a:avLst/>
          </a:prstGeom>
        </p:spPr>
      </p:pic>
      <p:pic>
        <p:nvPicPr>
          <p:cNvPr id="233" name="图片 232"/>
          <p:cNvPicPr>
            <a:picLocks noChangeAspect="1"/>
          </p:cNvPicPr>
          <p:nvPr/>
        </p:nvPicPr>
        <p:blipFill>
          <a:blip r:embed="rId5"/>
          <a:stretch>
            <a:fillRect/>
          </a:stretch>
        </p:blipFill>
        <p:spPr>
          <a:xfrm>
            <a:off x="2385648" y="3674544"/>
            <a:ext cx="2704762" cy="352381"/>
          </a:xfrm>
          <a:prstGeom prst="rect">
            <a:avLst/>
          </a:prstGeom>
        </p:spPr>
      </p:pic>
      <p:pic>
        <p:nvPicPr>
          <p:cNvPr id="243" name="图片 242"/>
          <p:cNvPicPr>
            <a:picLocks noChangeAspect="1"/>
          </p:cNvPicPr>
          <p:nvPr/>
        </p:nvPicPr>
        <p:blipFill>
          <a:blip r:embed="rId6"/>
          <a:stretch>
            <a:fillRect/>
          </a:stretch>
        </p:blipFill>
        <p:spPr>
          <a:xfrm>
            <a:off x="2423748" y="5438693"/>
            <a:ext cx="2666667" cy="390476"/>
          </a:xfrm>
          <a:prstGeom prst="rect">
            <a:avLst/>
          </a:prstGeom>
        </p:spPr>
      </p:pic>
      <p:pic>
        <p:nvPicPr>
          <p:cNvPr id="3" name="图片 2"/>
          <p:cNvPicPr>
            <a:picLocks noChangeAspect="1"/>
          </p:cNvPicPr>
          <p:nvPr/>
        </p:nvPicPr>
        <p:blipFill>
          <a:blip r:embed="rId7"/>
          <a:stretch>
            <a:fillRect/>
          </a:stretch>
        </p:blipFill>
        <p:spPr>
          <a:xfrm>
            <a:off x="529832" y="3067276"/>
            <a:ext cx="1590210" cy="1567654"/>
          </a:xfrm>
          <a:prstGeom prst="rect">
            <a:avLst/>
          </a:prstGeom>
        </p:spPr>
      </p:pic>
      <p:pic>
        <p:nvPicPr>
          <p:cNvPr id="5" name="图片 4"/>
          <p:cNvPicPr>
            <a:picLocks noChangeAspect="1"/>
          </p:cNvPicPr>
          <p:nvPr/>
        </p:nvPicPr>
        <p:blipFill>
          <a:blip r:embed="rId8"/>
          <a:stretch>
            <a:fillRect/>
          </a:stretch>
        </p:blipFill>
        <p:spPr>
          <a:xfrm>
            <a:off x="2210435" y="4078605"/>
            <a:ext cx="6840000" cy="581281"/>
          </a:xfrm>
          <a:prstGeom prst="rect">
            <a:avLst/>
          </a:prstGeom>
        </p:spPr>
      </p:pic>
      <p:pic>
        <p:nvPicPr>
          <p:cNvPr id="10" name="图片 9"/>
          <p:cNvPicPr>
            <a:picLocks noChangeAspect="1"/>
          </p:cNvPicPr>
          <p:nvPr/>
        </p:nvPicPr>
        <p:blipFill>
          <a:blip r:embed="rId9"/>
          <a:stretch>
            <a:fillRect/>
          </a:stretch>
        </p:blipFill>
        <p:spPr>
          <a:xfrm>
            <a:off x="9151620" y="3362960"/>
            <a:ext cx="1719580" cy="1707515"/>
          </a:xfrm>
          <a:prstGeom prst="rect">
            <a:avLst/>
          </a:prstGeom>
        </p:spPr>
      </p:pic>
      <p:pic>
        <p:nvPicPr>
          <p:cNvPr id="46" name="图片 45"/>
          <p:cNvPicPr>
            <a:picLocks noChangeAspect="1"/>
          </p:cNvPicPr>
          <p:nvPr/>
        </p:nvPicPr>
        <p:blipFill>
          <a:blip r:embed="rId7"/>
          <a:stretch>
            <a:fillRect/>
          </a:stretch>
        </p:blipFill>
        <p:spPr>
          <a:xfrm>
            <a:off x="520999" y="5133774"/>
            <a:ext cx="1590210" cy="1567654"/>
          </a:xfrm>
          <a:prstGeom prst="rect">
            <a:avLst/>
          </a:prstGeom>
        </p:spPr>
      </p:pic>
      <p:pic>
        <p:nvPicPr>
          <p:cNvPr id="224" name="图片 223"/>
          <p:cNvPicPr>
            <a:picLocks noChangeAspect="1"/>
          </p:cNvPicPr>
          <p:nvPr/>
        </p:nvPicPr>
        <p:blipFill>
          <a:blip r:embed="rId10"/>
          <a:stretch>
            <a:fillRect/>
          </a:stretch>
        </p:blipFill>
        <p:spPr>
          <a:xfrm>
            <a:off x="2210435" y="5915025"/>
            <a:ext cx="6840000" cy="658410"/>
          </a:xfrm>
          <a:prstGeom prst="rect">
            <a:avLst/>
          </a:prstGeom>
        </p:spPr>
      </p:pic>
      <p:sp>
        <p:nvSpPr>
          <p:cNvPr id="2" name="文本框 1"/>
          <p:cNvSpPr txBox="1"/>
          <p:nvPr/>
        </p:nvSpPr>
        <p:spPr>
          <a:xfrm>
            <a:off x="558800" y="591185"/>
            <a:ext cx="507746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承台剪力设计值及抗剪类型</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
        <p:nvSpPr>
          <p:cNvPr id="4"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6"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剪力设计值的计算</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cxnSp>
        <p:nvCxnSpPr>
          <p:cNvPr id="7" name="直接连接符 6"/>
          <p:cNvCxnSpPr/>
          <p:nvPr/>
        </p:nvCxnSpPr>
        <p:spPr>
          <a:xfrm>
            <a:off x="9823450" y="1428750"/>
            <a:ext cx="0" cy="16287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102850" y="3441700"/>
            <a:ext cx="0" cy="16287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198245" y="3349625"/>
            <a:ext cx="216000" cy="1080000"/>
          </a:xfrm>
          <a:prstGeom prst="rect">
            <a:avLst/>
          </a:prstGeom>
          <a:noFill/>
          <a:ln w="25400" cmpd="sng">
            <a:solidFill>
              <a:srgbClr val="FF0000"/>
            </a:solidFill>
            <a:prstDash val="solid"/>
          </a:ln>
        </p:spPr>
        <p:txBody>
          <a:bodyPr vert="eaVert" wrap="square" rtlCol="0">
            <a:spAutoFit/>
          </a:bodyPr>
          <a:p>
            <a:endParaRPr lang="zh-CN" altLang="en-US"/>
          </a:p>
        </p:txBody>
      </p:sp>
      <p:cxnSp>
        <p:nvCxnSpPr>
          <p:cNvPr id="32" name="直接箭头连接符 31"/>
          <p:cNvCxnSpPr/>
          <p:nvPr/>
        </p:nvCxnSpPr>
        <p:spPr>
          <a:xfrm flipH="1">
            <a:off x="9242425" y="2276475"/>
            <a:ext cx="571500" cy="95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10102850" y="4211955"/>
            <a:ext cx="523875" cy="95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9877425" y="3688715"/>
            <a:ext cx="216000" cy="1098000"/>
          </a:xfrm>
          <a:prstGeom prst="rect">
            <a:avLst/>
          </a:prstGeom>
          <a:noFill/>
          <a:ln w="25400" cmpd="sng">
            <a:solidFill>
              <a:srgbClr val="FF0000"/>
            </a:solidFill>
            <a:prstDash val="solid"/>
          </a:ln>
        </p:spPr>
        <p:txBody>
          <a:bodyPr vert="eaVert" wrap="square" rtlCol="0">
            <a:spAutoFit/>
          </a:bodyPr>
          <a:p>
            <a:endParaRPr lang="zh-CN" altLang="en-US"/>
          </a:p>
        </p:txBody>
      </p:sp>
    </p:spTree>
    <p:custDataLst>
      <p:tags r:id="rId1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
          <p:cNvSpPr txBox="1">
            <a:spLocks noChangeArrowheads="1"/>
          </p:cNvSpPr>
          <p:nvPr/>
        </p:nvSpPr>
        <p:spPr bwMode="auto">
          <a:xfrm>
            <a:off x="9638343" y="456855"/>
            <a:ext cx="2334260" cy="41084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charset="-122"/>
                <a:cs typeface="+mn-ea"/>
                <a:sym typeface="Arial" panose="020B0604020202020204" pitchFamily="34" charset="0"/>
              </a:rPr>
              <a:t>基础常见问题</a:t>
            </a:r>
            <a:endParaRPr lang="zh-CN" sz="1600" b="1" spc="3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aphicFrame>
        <p:nvGraphicFramePr>
          <p:cNvPr id="15" name="表格 29"/>
          <p:cNvGraphicFramePr>
            <a:graphicFrameLocks noGrp="1"/>
          </p:cNvGraphicFramePr>
          <p:nvPr>
            <p:custDataLst>
              <p:tags r:id="rId1"/>
            </p:custDataLst>
          </p:nvPr>
        </p:nvGraphicFramePr>
        <p:xfrm>
          <a:off x="667049" y="1180438"/>
          <a:ext cx="11330940" cy="5424637"/>
        </p:xfrm>
        <a:graphic>
          <a:graphicData uri="http://schemas.openxmlformats.org/drawingml/2006/table">
            <a:tbl>
              <a:tblPr firstRow="1" bandRow="1">
                <a:tableStyleId>{5C22544A-7EE6-4342-B048-85BDC9FD1C3A}</a:tableStyleId>
              </a:tblPr>
              <a:tblGrid>
                <a:gridCol w="1638658"/>
                <a:gridCol w="3227632"/>
                <a:gridCol w="5859245"/>
                <a:gridCol w="605155"/>
              </a:tblGrid>
              <a:tr h="2106295">
                <a:tc>
                  <a:txBody>
                    <a:bodyPr/>
                    <a:lstStyle/>
                    <a:p>
                      <a:endParaRPr lang="zh-CN" altLang="en-US" dirty="0"/>
                    </a:p>
                  </a:txBody>
                  <a:tcPr>
                    <a:solidFill>
                      <a:schemeClr val="accent5">
                        <a:lumMod val="20000"/>
                        <a:lumOff val="80000"/>
                      </a:schemeClr>
                    </a:solidFill>
                  </a:tcPr>
                </a:tc>
                <a:tc>
                  <a:txBody>
                    <a:bodyPr/>
                    <a:lstStyle/>
                    <a:p>
                      <a:pPr algn="ctr"/>
                      <a:r>
                        <a:rPr lang="zh-CN" altLang="en-US" sz="1800" dirty="0">
                          <a:solidFill>
                            <a:srgbClr val="F810DF"/>
                          </a:solidFill>
                          <a:latin typeface="微软雅黑" panose="020B0503020204020204" charset="-122"/>
                          <a:ea typeface="微软雅黑" panose="020B0503020204020204" charset="-122"/>
                        </a:rPr>
                        <a:t>筏板内单</a:t>
                      </a:r>
                      <a:r>
                        <a:rPr lang="zh-CN" altLang="en-US" sz="1800" dirty="0">
                          <a:solidFill>
                            <a:srgbClr val="F810DF"/>
                          </a:solidFill>
                          <a:latin typeface="微软雅黑" panose="020B0503020204020204" charset="-122"/>
                          <a:ea typeface="微软雅黑" panose="020B0503020204020204" charset="-122"/>
                        </a:rPr>
                        <a:t>柱承台</a:t>
                      </a:r>
                      <a:endParaRPr lang="en-US" altLang="zh-CN" sz="1600" dirty="0">
                        <a:solidFill>
                          <a:srgbClr val="FFC000"/>
                        </a:solidFill>
                      </a:endParaRPr>
                    </a:p>
                    <a:p>
                      <a:pPr marL="0" indent="0">
                        <a:buNone/>
                      </a:pPr>
                      <a:r>
                        <a:rPr lang="zh-CN" altLang="en-US" sz="1600" dirty="0">
                          <a:latin typeface="微软雅黑" panose="020B0503020204020204" charset="-122"/>
                          <a:cs typeface="微软雅黑" panose="020B0503020204020204" charset="-122"/>
                        </a:rPr>
                        <a:t> </a:t>
                      </a:r>
                      <a:r>
                        <a:rPr lang="en-US" altLang="zh-CN" sz="1600" dirty="0">
                          <a:solidFill>
                            <a:schemeClr val="tx1"/>
                          </a:solidFill>
                          <a:latin typeface="微软雅黑" panose="020B0503020204020204" charset="-122"/>
                          <a:cs typeface="微软雅黑" panose="020B0503020204020204" charset="-122"/>
                        </a:rPr>
                        <a:t>(1) V </a:t>
                      </a:r>
                      <a:r>
                        <a:rPr lang="zh-CN" altLang="en-US" sz="1600" dirty="0">
                          <a:solidFill>
                            <a:schemeClr val="tx1"/>
                          </a:solidFill>
                          <a:latin typeface="微软雅黑" panose="020B0503020204020204" charset="-122"/>
                          <a:cs typeface="微软雅黑" panose="020B0503020204020204" charset="-122"/>
                        </a:rPr>
                        <a:t>仍取有限元结果，其值为剪切面所经过网格的剪力平均值，但积分线的位置在柱</a:t>
                      </a:r>
                      <a:r>
                        <a:rPr lang="en-US" altLang="zh-CN" sz="1600" dirty="0">
                          <a:solidFill>
                            <a:schemeClr val="tx1"/>
                          </a:solidFill>
                          <a:latin typeface="微软雅黑" panose="020B0503020204020204" charset="-122"/>
                          <a:cs typeface="微软雅黑" panose="020B0503020204020204" charset="-122"/>
                        </a:rPr>
                        <a:t>(</a:t>
                      </a:r>
                      <a:r>
                        <a:rPr lang="zh-CN" altLang="en-US" sz="1600" dirty="0">
                          <a:solidFill>
                            <a:schemeClr val="tx1"/>
                          </a:solidFill>
                          <a:latin typeface="微软雅黑" panose="020B0503020204020204" charset="-122"/>
                          <a:cs typeface="微软雅黑" panose="020B0503020204020204" charset="-122"/>
                        </a:rPr>
                        <a:t>墙</a:t>
                      </a:r>
                      <a:r>
                        <a:rPr lang="en-US" altLang="zh-CN" sz="1600" dirty="0">
                          <a:solidFill>
                            <a:schemeClr val="tx1"/>
                          </a:solidFill>
                          <a:latin typeface="微软雅黑" panose="020B0503020204020204" charset="-122"/>
                          <a:cs typeface="微软雅黑" panose="020B0503020204020204" charset="-122"/>
                        </a:rPr>
                        <a:t>)</a:t>
                      </a:r>
                      <a:r>
                        <a:rPr lang="zh-CN" altLang="en-US" sz="1600" dirty="0">
                          <a:solidFill>
                            <a:schemeClr val="tx1"/>
                          </a:solidFill>
                          <a:latin typeface="微软雅黑" panose="020B0503020204020204" charset="-122"/>
                          <a:cs typeface="微软雅黑" panose="020B0503020204020204" charset="-122"/>
                        </a:rPr>
                        <a:t>边缘。</a:t>
                      </a:r>
                      <a:endParaRPr lang="zh-CN" altLang="en-US" sz="1600" dirty="0">
                        <a:solidFill>
                          <a:schemeClr val="tx1"/>
                        </a:solidFill>
                        <a:latin typeface="微软雅黑" panose="020B0503020204020204" charset="-122"/>
                        <a:cs typeface="微软雅黑" panose="020B0503020204020204" charset="-122"/>
                      </a:endParaRPr>
                    </a:p>
                    <a:p>
                      <a:pPr marL="0" indent="0">
                        <a:buNone/>
                      </a:pPr>
                      <a:r>
                        <a:rPr lang="zh-CN" altLang="en-US" sz="1600" dirty="0">
                          <a:solidFill>
                            <a:schemeClr val="tx1"/>
                          </a:solidFill>
                          <a:latin typeface="微软雅黑" panose="020B0503020204020204" charset="-122"/>
                          <a:cs typeface="微软雅黑" panose="020B0503020204020204" charset="-122"/>
                        </a:rPr>
                        <a:t>      </a:t>
                      </a:r>
                      <a:r>
                        <a:rPr lang="en-US" altLang="zh-CN" sz="1600" dirty="0">
                          <a:solidFill>
                            <a:schemeClr val="tx1"/>
                          </a:solidFill>
                          <a:latin typeface="微软雅黑" panose="020B0503020204020204" charset="-122"/>
                          <a:cs typeface="微软雅黑" panose="020B0503020204020204" charset="-122"/>
                        </a:rPr>
                        <a:t>(2) </a:t>
                      </a:r>
                      <a:r>
                        <a:rPr lang="zh-CN" altLang="en-US" sz="1600" dirty="0">
                          <a:solidFill>
                            <a:schemeClr val="tx1"/>
                          </a:solidFill>
                          <a:latin typeface="微软雅黑" panose="020B0503020204020204" charset="-122"/>
                          <a:cs typeface="微软雅黑" panose="020B0503020204020204" charset="-122"/>
                        </a:rPr>
                        <a:t>考虑剪跨比 </a:t>
                      </a:r>
                      <a:r>
                        <a:rPr lang="en-US" altLang="zh-CN" sz="1600" dirty="0">
                          <a:solidFill>
                            <a:schemeClr val="tx1"/>
                          </a:solidFill>
                          <a:latin typeface="微软雅黑" panose="020B0503020204020204" charset="-122"/>
                          <a:cs typeface="微软雅黑" panose="020B0503020204020204" charset="-122"/>
                        </a:rPr>
                        <a:t>λ </a:t>
                      </a:r>
                      <a:r>
                        <a:rPr lang="zh-CN" altLang="en-US" sz="1600" dirty="0">
                          <a:solidFill>
                            <a:schemeClr val="tx1"/>
                          </a:solidFill>
                          <a:latin typeface="微软雅黑" panose="020B0503020204020204" charset="-122"/>
                          <a:cs typeface="微软雅黑" panose="020B0503020204020204" charset="-122"/>
                        </a:rPr>
                        <a:t>影响，按柱</a:t>
                      </a:r>
                      <a:r>
                        <a:rPr lang="en-US" altLang="zh-CN" sz="1600" dirty="0">
                          <a:solidFill>
                            <a:schemeClr val="tx1"/>
                          </a:solidFill>
                          <a:latin typeface="微软雅黑" panose="020B0503020204020204" charset="-122"/>
                          <a:cs typeface="微软雅黑" panose="020B0503020204020204" charset="-122"/>
                        </a:rPr>
                        <a:t>(</a:t>
                      </a:r>
                      <a:r>
                        <a:rPr lang="zh-CN" altLang="en-US" sz="1600" dirty="0">
                          <a:solidFill>
                            <a:schemeClr val="tx1"/>
                          </a:solidFill>
                          <a:latin typeface="微软雅黑" panose="020B0503020204020204" charset="-122"/>
                          <a:cs typeface="微软雅黑" panose="020B0503020204020204" charset="-122"/>
                        </a:rPr>
                        <a:t>墙</a:t>
                      </a:r>
                      <a:r>
                        <a:rPr lang="en-US" altLang="zh-CN" sz="1600" dirty="0">
                          <a:solidFill>
                            <a:schemeClr val="tx1"/>
                          </a:solidFill>
                          <a:latin typeface="微软雅黑" panose="020B0503020204020204" charset="-122"/>
                          <a:cs typeface="微软雅黑" panose="020B0503020204020204" charset="-122"/>
                        </a:rPr>
                        <a:t>)</a:t>
                      </a:r>
                      <a:r>
                        <a:rPr lang="zh-CN" altLang="en-US" sz="1600" dirty="0">
                          <a:solidFill>
                            <a:schemeClr val="tx1"/>
                          </a:solidFill>
                          <a:latin typeface="微软雅黑" panose="020B0503020204020204" charset="-122"/>
                          <a:cs typeface="微软雅黑" panose="020B0503020204020204" charset="-122"/>
                        </a:rPr>
                        <a:t>与桩相对位置计算剪切系数</a:t>
                      </a:r>
                      <a:r>
                        <a:rPr lang="en-US" altLang="zh-CN" sz="1600" dirty="0">
                          <a:solidFill>
                            <a:schemeClr val="tx1"/>
                          </a:solidFill>
                          <a:latin typeface="微软雅黑" panose="020B0503020204020204" charset="-122"/>
                          <a:cs typeface="微软雅黑" panose="020B0503020204020204" charset="-122"/>
                        </a:rPr>
                        <a:t>α</a:t>
                      </a:r>
                      <a:r>
                        <a:rPr lang="zh-CN" altLang="en-US" sz="1600" dirty="0">
                          <a:solidFill>
                            <a:schemeClr val="tx1"/>
                          </a:solidFill>
                          <a:latin typeface="微软雅黑" panose="020B0503020204020204" charset="-122"/>
                          <a:cs typeface="微软雅黑" panose="020B0503020204020204" charset="-122"/>
                        </a:rPr>
                        <a:t>。</a:t>
                      </a:r>
                      <a:endParaRPr lang="zh-CN" altLang="en-US" sz="1600" dirty="0">
                        <a:solidFill>
                          <a:schemeClr val="tx1"/>
                        </a:solidFill>
                        <a:latin typeface="微软雅黑" panose="020B0503020204020204" charset="-122"/>
                        <a:cs typeface="微软雅黑" panose="020B0503020204020204" charset="-122"/>
                      </a:endParaRPr>
                    </a:p>
                  </a:txBody>
                  <a:tcPr>
                    <a:solidFill>
                      <a:schemeClr val="accent5">
                        <a:lumMod val="20000"/>
                        <a:lumOff val="80000"/>
                      </a:schemeClr>
                    </a:solidFill>
                  </a:tcPr>
                </a:tc>
                <a:tc gridSpan="2">
                  <a:txBody>
                    <a:bodyPr/>
                    <a:lstStyle/>
                    <a:p>
                      <a:pPr algn="ctr"/>
                      <a:r>
                        <a:rPr lang="zh-CN" altLang="en-US" sz="1800" dirty="0">
                          <a:solidFill>
                            <a:schemeClr val="tx1"/>
                          </a:solidFill>
                          <a:effectLst/>
                          <a:latin typeface="等线" panose="02010600030101010101" charset="-122"/>
                          <a:cs typeface="Times New Roman" panose="02020603050405020304" pitchFamily="18" charset="0"/>
                        </a:rPr>
                        <a:t>验算类型为</a:t>
                      </a:r>
                      <a:r>
                        <a:rPr lang="en-US" altLang="zh-CN" sz="1800" dirty="0">
                          <a:solidFill>
                            <a:schemeClr val="tx1"/>
                          </a:solidFill>
                          <a:effectLst/>
                          <a:latin typeface="等线" panose="02010600030101010101" charset="-122"/>
                          <a:cs typeface="Times New Roman" panose="02020603050405020304" pitchFamily="18" charset="0"/>
                        </a:rPr>
                        <a:t>COL</a:t>
                      </a:r>
                      <a:endParaRPr lang="en-US" altLang="zh-CN" sz="1800" dirty="0">
                        <a:solidFill>
                          <a:schemeClr val="tx1"/>
                        </a:solidFill>
                        <a:effectLst/>
                        <a:latin typeface="等线" panose="02010600030101010101" charset="-122"/>
                        <a:cs typeface="Times New Roman" panose="02020603050405020304" pitchFamily="18" charset="0"/>
                      </a:endParaRPr>
                    </a:p>
                    <a:p>
                      <a:pPr algn="ctr"/>
                      <a:r>
                        <a:rPr lang="zh-CN" altLang="en-US" sz="1600" dirty="0">
                          <a:solidFill>
                            <a:schemeClr val="tx1"/>
                          </a:solidFill>
                          <a:sym typeface="+mn-ea"/>
                        </a:rPr>
                        <a:t>剪力取自有限元单元结果</a:t>
                      </a:r>
                      <a:r>
                        <a:rPr lang="en-US" altLang="zh-CN" sz="1600" dirty="0">
                          <a:solidFill>
                            <a:schemeClr val="tx1"/>
                          </a:solidFill>
                          <a:sym typeface="+mn-ea"/>
                        </a:rPr>
                        <a:t>,</a:t>
                      </a:r>
                      <a:endParaRPr lang="en-US" altLang="zh-CN" sz="1600" dirty="0">
                        <a:solidFill>
                          <a:schemeClr val="tx1"/>
                        </a:solidFill>
                        <a:sym typeface="+mn-ea"/>
                      </a:endParaRPr>
                    </a:p>
                    <a:p>
                      <a:pPr algn="ctr"/>
                      <a:r>
                        <a:rPr lang="zh-CN" altLang="en-US" sz="1600" dirty="0">
                          <a:solidFill>
                            <a:schemeClr val="tx1"/>
                          </a:solidFill>
                          <a:sym typeface="+mn-ea"/>
                        </a:rPr>
                        <a:t>按</a:t>
                      </a:r>
                      <a:r>
                        <a:rPr lang="zh-CN" altLang="en-US" sz="1600" dirty="0">
                          <a:solidFill>
                            <a:schemeClr val="tx1"/>
                          </a:solidFill>
                          <a:effectLst/>
                          <a:latin typeface="等线" panose="02010600030101010101" charset="-122"/>
                          <a:cs typeface="Times New Roman" panose="02020603050405020304" pitchFamily="18" charset="0"/>
                          <a:sym typeface="+mn-ea"/>
                        </a:rPr>
                        <a:t>矩形积分结果得到承台总剪力</a:t>
                      </a:r>
                      <a:endParaRPr lang="en-US" altLang="zh-CN" sz="1600" dirty="0">
                        <a:solidFill>
                          <a:schemeClr val="accent3">
                            <a:lumMod val="75000"/>
                          </a:schemeClr>
                        </a:solidFill>
                        <a:effectLst/>
                        <a:latin typeface="等线" panose="02010600030101010101" charset="-122"/>
                        <a:cs typeface="Times New Roman" panose="02020603050405020304" pitchFamily="18" charset="0"/>
                      </a:endParaRPr>
                    </a:p>
                    <a:p>
                      <a:pPr algn="ctr"/>
                      <a:endParaRPr lang="en-US" altLang="zh-CN" sz="1600" dirty="0">
                        <a:solidFill>
                          <a:schemeClr val="tx1"/>
                        </a:solidFill>
                        <a:sym typeface="+mn-ea"/>
                      </a:endParaRPr>
                    </a:p>
                    <a:p>
                      <a:pPr algn="ctr"/>
                      <a:r>
                        <a:rPr lang="en-US" altLang="zh-CN" sz="1600" dirty="0">
                          <a:solidFill>
                            <a:schemeClr val="tx1"/>
                          </a:solidFill>
                          <a:sym typeface="+mn-ea"/>
                        </a:rPr>
                        <a:t>                             </a:t>
                      </a:r>
                      <a:endParaRPr lang="en-US" altLang="zh-CN" sz="1800" dirty="0">
                        <a:solidFill>
                          <a:schemeClr val="tx1"/>
                        </a:solidFill>
                        <a:effectLst/>
                        <a:latin typeface="等线" panose="02010600030101010101" charset="-122"/>
                        <a:cs typeface="Times New Roman" panose="02020603050405020304" pitchFamily="18" charset="0"/>
                      </a:endParaRPr>
                    </a:p>
                    <a:p>
                      <a:pPr algn="ctr"/>
                      <a:endParaRPr lang="en-US" altLang="zh-CN" sz="1800" dirty="0">
                        <a:solidFill>
                          <a:schemeClr val="tx1"/>
                        </a:solidFill>
                        <a:effectLst/>
                        <a:latin typeface="等线" panose="02010600030101010101" charset="-122"/>
                        <a:cs typeface="Times New Roman" panose="02020603050405020304" pitchFamily="18" charset="0"/>
                      </a:endParaRPr>
                    </a:p>
                    <a:p>
                      <a:pPr algn="ctr"/>
                      <a:endParaRPr lang="en-US" altLang="zh-CN" sz="1800" dirty="0">
                        <a:effectLst/>
                        <a:latin typeface="等线" panose="02010600030101010101" charset="-122"/>
                        <a:cs typeface="Times New Roman" panose="02020603050405020304" pitchFamily="18" charset="0"/>
                      </a:endParaRPr>
                    </a:p>
                    <a:p>
                      <a:pPr algn="ctr"/>
                      <a:r>
                        <a:rPr lang="en-US" altLang="zh-CN" sz="1800" dirty="0">
                          <a:solidFill>
                            <a:schemeClr val="tx1"/>
                          </a:solidFill>
                          <a:effectLst/>
                          <a:latin typeface="等线" panose="02010600030101010101" charset="-122"/>
                          <a:cs typeface="Times New Roman" panose="02020603050405020304" pitchFamily="18" charset="0"/>
                        </a:rPr>
                        <a:t>V=3m*(41+74+157+157+74+42)/6=272.5kN</a:t>
                      </a:r>
                      <a:endParaRPr lang="en-US" altLang="zh-CN" sz="1800" dirty="0">
                        <a:solidFill>
                          <a:schemeClr val="tx1"/>
                        </a:solidFill>
                        <a:effectLst/>
                        <a:latin typeface="等线" panose="02010600030101010101" charset="-122"/>
                        <a:cs typeface="Times New Roman" panose="02020603050405020304" pitchFamily="18" charset="0"/>
                      </a:endParaRPr>
                    </a:p>
                  </a:txBody>
                  <a:tcPr>
                    <a:solidFill>
                      <a:schemeClr val="accent5">
                        <a:lumMod val="20000"/>
                        <a:lumOff val="80000"/>
                      </a:schemeClr>
                    </a:solidFill>
                  </a:tcPr>
                </a:tc>
                <a:tc hMerge="1">
                  <a:tcPr>
                    <a:solidFill>
                      <a:schemeClr val="accent5">
                        <a:lumMod val="20000"/>
                        <a:lumOff val="80000"/>
                      </a:schemeClr>
                    </a:solidFill>
                  </a:tcPr>
                </a:tc>
              </a:tr>
              <a:tr h="1659171">
                <a:tc rowSpan="2">
                  <a:txBody>
                    <a:bodyPr/>
                    <a:lstStyle/>
                    <a:p>
                      <a:endParaRPr lang="zh-CN" altLang="en-US" dirty="0"/>
                    </a:p>
                  </a:txBody>
                  <a:tcPr>
                    <a:solidFill>
                      <a:schemeClr val="bg1">
                        <a:lumMod val="95000"/>
                      </a:schemeClr>
                    </a:solidFill>
                  </a:tcPr>
                </a:tc>
                <a:tc rowSpan="2">
                  <a:txBody>
                    <a:bodyPr/>
                    <a:lstStyle/>
                    <a:p>
                      <a:r>
                        <a:rPr lang="zh-CN" altLang="en-US" b="1" dirty="0">
                          <a:solidFill>
                            <a:schemeClr val="tx1"/>
                          </a:solidFill>
                        </a:rPr>
                        <a:t>柱边距离桩边（</a:t>
                      </a:r>
                      <a:r>
                        <a:rPr lang="en-US" altLang="zh-CN" b="1" dirty="0">
                          <a:solidFill>
                            <a:schemeClr val="tx1"/>
                          </a:solidFill>
                        </a:rPr>
                        <a:t>0.8</a:t>
                      </a:r>
                      <a:r>
                        <a:rPr lang="zh-CN" altLang="en-US" b="1" dirty="0">
                          <a:solidFill>
                            <a:schemeClr val="tx1"/>
                          </a:solidFill>
                        </a:rPr>
                        <a:t>倍桩径）距离为</a:t>
                      </a:r>
                      <a:r>
                        <a:rPr lang="en-US" altLang="zh-CN" b="1" dirty="0">
                          <a:solidFill>
                            <a:schemeClr val="tx1"/>
                          </a:solidFill>
                        </a:rPr>
                        <a:t>300mm</a:t>
                      </a:r>
                      <a:r>
                        <a:rPr lang="zh-CN" altLang="en-US" b="1" dirty="0">
                          <a:solidFill>
                            <a:schemeClr val="tx1"/>
                          </a:solidFill>
                        </a:rPr>
                        <a:t>，</a:t>
                      </a:r>
                      <a:r>
                        <a:rPr lang="en-US" altLang="zh-CN" b="1" dirty="0">
                          <a:solidFill>
                            <a:schemeClr val="tx1"/>
                          </a:solidFill>
                        </a:rPr>
                        <a:t>h0=450mm</a:t>
                      </a:r>
                      <a:r>
                        <a:rPr lang="zh-CN" altLang="en-US" b="1" dirty="0">
                          <a:solidFill>
                            <a:schemeClr val="tx1"/>
                          </a:solidFill>
                        </a:rPr>
                        <a:t>，剪跨比</a:t>
                      </a:r>
                      <a:r>
                        <a:rPr lang="en-US" altLang="zh-CN" b="1" dirty="0">
                          <a:solidFill>
                            <a:schemeClr val="tx1"/>
                          </a:solidFill>
                        </a:rPr>
                        <a:t>λ=300/450=0.667</a:t>
                      </a:r>
                      <a:r>
                        <a:rPr lang="zh-CN" altLang="en-US" b="1" dirty="0">
                          <a:solidFill>
                            <a:schemeClr val="tx1"/>
                          </a:solidFill>
                        </a:rPr>
                        <a:t>，与程序输出结果无误。</a:t>
                      </a:r>
                      <a:endParaRPr lang="zh-CN" altLang="en-US" b="1" dirty="0">
                        <a:solidFill>
                          <a:schemeClr val="tx1"/>
                        </a:solidFill>
                      </a:endParaRPr>
                    </a:p>
                    <a:p>
                      <a:endParaRPr lang="zh-CN" altLang="en-US" b="1" dirty="0">
                        <a:solidFill>
                          <a:schemeClr val="tx1"/>
                        </a:solidFill>
                      </a:endParaRPr>
                    </a:p>
                  </a:txBody>
                  <a:tcPr>
                    <a:solidFill>
                      <a:schemeClr val="bg1">
                        <a:lumMod val="95000"/>
                      </a:schemeClr>
                    </a:solidFill>
                  </a:tcPr>
                </a:tc>
                <a:tc rowSpan="2">
                  <a:txBody>
                    <a:bodyPr/>
                    <a:lstStyle/>
                    <a:p>
                      <a:endParaRPr lang="zh-CN" altLang="en-US" dirty="0"/>
                    </a:p>
                  </a:txBody>
                  <a:tcPr>
                    <a:solidFill>
                      <a:schemeClr val="bg1">
                        <a:lumMod val="95000"/>
                      </a:schemeClr>
                    </a:solidFill>
                  </a:tcPr>
                </a:tc>
                <a:tc>
                  <a:txBody>
                    <a:bodyPr/>
                    <a:lstStyle/>
                    <a:p>
                      <a:endParaRPr lang="zh-CN" altLang="en-US" dirty="0">
                        <a:solidFill>
                          <a:schemeClr val="accent6">
                            <a:lumMod val="75000"/>
                          </a:schemeClr>
                        </a:solidFill>
                      </a:endParaRPr>
                    </a:p>
                  </a:txBody>
                  <a:tcPr>
                    <a:solidFill>
                      <a:schemeClr val="bg1">
                        <a:lumMod val="95000"/>
                      </a:schemeClr>
                    </a:solidFill>
                  </a:tcPr>
                </a:tc>
              </a:tr>
              <a:tr h="1659171">
                <a:tc vMerge="1">
                  <a:tcPr>
                    <a:solidFill>
                      <a:schemeClr val="bg1">
                        <a:lumMod val="95000"/>
                      </a:schemeClr>
                    </a:solidFill>
                  </a:tcPr>
                </a:tc>
                <a:tc vMerge="1">
                  <a:tcPr>
                    <a:solidFill>
                      <a:schemeClr val="bg1">
                        <a:lumMod val="95000"/>
                      </a:schemeClr>
                    </a:solidFill>
                  </a:tcPr>
                </a:tc>
                <a:tc vMerge="1">
                  <a:tcPr>
                    <a:solidFill>
                      <a:schemeClr val="bg1">
                        <a:lumMod val="95000"/>
                      </a:schemeClr>
                    </a:solidFill>
                  </a:tcPr>
                </a:tc>
                <a:tc>
                  <a:txBody>
                    <a:bodyPr/>
                    <a:lstStyle/>
                    <a:p>
                      <a:endParaRPr lang="zh-CN" altLang="en-US" dirty="0"/>
                    </a:p>
                  </a:txBody>
                  <a:tcPr>
                    <a:solidFill>
                      <a:schemeClr val="bg1">
                        <a:lumMod val="95000"/>
                      </a:schemeClr>
                    </a:solidFill>
                  </a:tcPr>
                </a:tc>
              </a:tr>
            </a:tbl>
          </a:graphicData>
        </a:graphic>
      </p:graphicFrame>
      <p:pic>
        <p:nvPicPr>
          <p:cNvPr id="7" name="图片 6"/>
          <p:cNvPicPr>
            <a:picLocks noChangeAspect="1"/>
          </p:cNvPicPr>
          <p:nvPr/>
        </p:nvPicPr>
        <p:blipFill>
          <a:blip r:embed="rId2"/>
          <a:stretch>
            <a:fillRect/>
          </a:stretch>
        </p:blipFill>
        <p:spPr>
          <a:xfrm>
            <a:off x="694701" y="1460937"/>
            <a:ext cx="1581872" cy="1160663"/>
          </a:xfrm>
          <a:prstGeom prst="rect">
            <a:avLst/>
          </a:prstGeom>
        </p:spPr>
      </p:pic>
      <p:pic>
        <p:nvPicPr>
          <p:cNvPr id="10" name="图片 9"/>
          <p:cNvPicPr>
            <a:picLocks noChangeAspect="1"/>
          </p:cNvPicPr>
          <p:nvPr/>
        </p:nvPicPr>
        <p:blipFill>
          <a:blip r:embed="rId3"/>
          <a:stretch>
            <a:fillRect/>
          </a:stretch>
        </p:blipFill>
        <p:spPr>
          <a:xfrm>
            <a:off x="5516245" y="2110740"/>
            <a:ext cx="6456680" cy="789305"/>
          </a:xfrm>
          <a:prstGeom prst="rect">
            <a:avLst/>
          </a:prstGeom>
        </p:spPr>
      </p:pic>
      <p:pic>
        <p:nvPicPr>
          <p:cNvPr id="29" name="图片 28"/>
          <p:cNvPicPr/>
          <p:nvPr/>
        </p:nvPicPr>
        <p:blipFill>
          <a:blip r:embed="rId4"/>
          <a:stretch>
            <a:fillRect/>
          </a:stretch>
        </p:blipFill>
        <p:spPr>
          <a:xfrm>
            <a:off x="5624264" y="3498055"/>
            <a:ext cx="5721482" cy="2949417"/>
          </a:xfrm>
          <a:prstGeom prst="rect">
            <a:avLst/>
          </a:prstGeom>
        </p:spPr>
      </p:pic>
      <p:pic>
        <p:nvPicPr>
          <p:cNvPr id="30" name="图片 29"/>
          <p:cNvPicPr/>
          <p:nvPr/>
        </p:nvPicPr>
        <p:blipFill>
          <a:blip r:embed="rId5"/>
          <a:stretch>
            <a:fillRect/>
          </a:stretch>
        </p:blipFill>
        <p:spPr>
          <a:xfrm>
            <a:off x="694701" y="3383117"/>
            <a:ext cx="1581872" cy="1487274"/>
          </a:xfrm>
          <a:prstGeom prst="rect">
            <a:avLst/>
          </a:prstGeom>
        </p:spPr>
      </p:pic>
      <p:sp>
        <p:nvSpPr>
          <p:cNvPr id="2" name="文本框 1"/>
          <p:cNvSpPr txBox="1"/>
          <p:nvPr/>
        </p:nvSpPr>
        <p:spPr>
          <a:xfrm>
            <a:off x="546735" y="648335"/>
            <a:ext cx="507746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承台剪力设计值及抗剪类型</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
        <p:nvSpPr>
          <p:cNvPr id="4"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3"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剪力设计值的计算</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6"/>
          <a:stretch>
            <a:fillRect/>
          </a:stretch>
        </p:blipFill>
        <p:spPr>
          <a:xfrm>
            <a:off x="3617595" y="4529455"/>
            <a:ext cx="1898650" cy="1891665"/>
          </a:xfrm>
          <a:prstGeom prst="rect">
            <a:avLst/>
          </a:prstGeom>
        </p:spPr>
      </p:pic>
      <p:sp>
        <p:nvSpPr>
          <p:cNvPr id="6" name="文本框 5"/>
          <p:cNvSpPr txBox="1"/>
          <p:nvPr/>
        </p:nvSpPr>
        <p:spPr>
          <a:xfrm>
            <a:off x="4714875" y="5758180"/>
            <a:ext cx="720000" cy="180000"/>
          </a:xfrm>
          <a:prstGeom prst="rect">
            <a:avLst/>
          </a:prstGeom>
          <a:noFill/>
          <a:ln w="28575" cmpd="sng">
            <a:solidFill>
              <a:srgbClr val="FF0000"/>
            </a:solidFill>
            <a:prstDash val="solid"/>
          </a:ln>
        </p:spPr>
        <p:txBody>
          <a:bodyPr wrap="square" rtlCol="0">
            <a:spAutoFit/>
          </a:bodyPr>
          <a:p>
            <a:endParaRPr lang="zh-CN" altLang="en-US"/>
          </a:p>
        </p:txBody>
      </p:sp>
    </p:spTree>
    <p:custDataLst>
      <p:tags r:id="rId7"/>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
          <p:cNvSpPr txBox="1">
            <a:spLocks noChangeArrowheads="1"/>
          </p:cNvSpPr>
          <p:nvPr/>
        </p:nvSpPr>
        <p:spPr bwMode="auto">
          <a:xfrm>
            <a:off x="9638343" y="456855"/>
            <a:ext cx="2334260" cy="41084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charset="-122"/>
                <a:cs typeface="+mn-ea"/>
                <a:sym typeface="Arial" panose="020B0604020202020204" pitchFamily="34" charset="0"/>
              </a:rPr>
              <a:t>基础常见问题</a:t>
            </a:r>
            <a:endParaRPr lang="zh-CN" sz="1600" b="1" spc="3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aphicFrame>
        <p:nvGraphicFramePr>
          <p:cNvPr id="15" name="表格 29"/>
          <p:cNvGraphicFramePr>
            <a:graphicFrameLocks noGrp="1"/>
          </p:cNvGraphicFramePr>
          <p:nvPr>
            <p:custDataLst>
              <p:tags r:id="rId1"/>
            </p:custDataLst>
          </p:nvPr>
        </p:nvGraphicFramePr>
        <p:xfrm>
          <a:off x="524809" y="1173453"/>
          <a:ext cx="11082655" cy="4984750"/>
        </p:xfrm>
        <a:graphic>
          <a:graphicData uri="http://schemas.openxmlformats.org/drawingml/2006/table">
            <a:tbl>
              <a:tblPr firstRow="1" bandRow="1">
                <a:tableStyleId>{5C22544A-7EE6-4342-B048-85BDC9FD1C3A}</a:tableStyleId>
              </a:tblPr>
              <a:tblGrid>
                <a:gridCol w="1638935"/>
                <a:gridCol w="3227632"/>
                <a:gridCol w="6216015"/>
              </a:tblGrid>
              <a:tr h="1666240">
                <a:tc>
                  <a:txBody>
                    <a:bodyPr/>
                    <a:lstStyle/>
                    <a:p>
                      <a:endParaRPr lang="zh-CN" altLang="en-US" dirty="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1" dirty="0">
                          <a:solidFill>
                            <a:srgbClr val="F810DF"/>
                          </a:solidFill>
                          <a:latin typeface="微软雅黑" panose="020B0503020204020204" charset="-122"/>
                          <a:ea typeface="微软雅黑" panose="020B0503020204020204" charset="-122"/>
                          <a:cs typeface="微软雅黑" panose="020B0503020204020204" charset="-122"/>
                        </a:rPr>
                        <a:t>双柱承台</a:t>
                      </a:r>
                      <a:endParaRPr lang="en-US" altLang="zh-CN" sz="1800" b="1" dirty="0">
                        <a:solidFill>
                          <a:srgbClr val="F810DF"/>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F810DF"/>
                          </a:solidFill>
                          <a:latin typeface="微软雅黑" panose="020B0503020204020204" charset="-122"/>
                          <a:ea typeface="微软雅黑" panose="020B0503020204020204" charset="-122"/>
                          <a:cs typeface="微软雅黑" panose="020B0503020204020204" charset="-122"/>
                        </a:rPr>
                        <a:t>柱节点间距</a:t>
                      </a:r>
                      <a:r>
                        <a:rPr lang="en-US" altLang="zh-CN" sz="1600" b="1" dirty="0">
                          <a:solidFill>
                            <a:srgbClr val="F810DF"/>
                          </a:solidFill>
                          <a:latin typeface="微软雅黑" panose="020B0503020204020204" charset="-122"/>
                          <a:ea typeface="微软雅黑" panose="020B0503020204020204" charset="-122"/>
                          <a:cs typeface="微软雅黑" panose="020B0503020204020204" charset="-122"/>
                        </a:rPr>
                        <a:t>2200</a:t>
                      </a:r>
                      <a:endParaRPr lang="en-US" altLang="zh-CN" sz="1800" dirty="0">
                        <a:solidFill>
                          <a:schemeClr val="tx2">
                            <a:lumMod val="75000"/>
                            <a:lumOff val="25000"/>
                          </a:schemeClr>
                        </a:solidFill>
                        <a:latin typeface="微软雅黑" panose="020B0503020204020204" charset="-122"/>
                        <a:ea typeface="微软雅黑" panose="020B0503020204020204" charset="-122"/>
                        <a:cs typeface="微软雅黑" panose="020B0503020204020204" charset="-122"/>
                      </a:endParaRPr>
                    </a:p>
                    <a:p>
                      <a:pPr algn="ctr"/>
                      <a:endParaRPr lang="zh-CN" altLang="en-US" sz="1800" dirty="0">
                        <a:solidFill>
                          <a:schemeClr val="bg2">
                            <a:lumMod val="50000"/>
                          </a:schemeClr>
                        </a:solidFill>
                        <a:latin typeface="微软雅黑" panose="020B0503020204020204" charset="-122"/>
                        <a:ea typeface="微软雅黑" panose="020B0503020204020204" charset="-122"/>
                        <a:cs typeface="微软雅黑" panose="020B0503020204020204" charset="-122"/>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a:solidFill>
                            <a:schemeClr val="tx1"/>
                          </a:solidFill>
                          <a:effectLst/>
                          <a:latin typeface="等线" panose="02010600030101010101" charset="-122"/>
                          <a:cs typeface="Times New Roman" panose="02020603050405020304" pitchFamily="18" charset="0"/>
                        </a:rPr>
                        <a:t>柱间距小于</a:t>
                      </a:r>
                      <a:r>
                        <a:rPr lang="en-US" altLang="zh-CN" sz="1800" dirty="0">
                          <a:solidFill>
                            <a:schemeClr val="tx1"/>
                          </a:solidFill>
                          <a:effectLst/>
                          <a:latin typeface="等线" panose="02010600030101010101" charset="-122"/>
                          <a:cs typeface="Times New Roman" panose="02020603050405020304" pitchFamily="18" charset="0"/>
                        </a:rPr>
                        <a:t>h0</a:t>
                      </a:r>
                      <a:r>
                        <a:rPr lang="zh-CN" altLang="en-US" sz="1800" dirty="0">
                          <a:solidFill>
                            <a:schemeClr val="tx1"/>
                          </a:solidFill>
                          <a:effectLst/>
                          <a:latin typeface="等线" panose="02010600030101010101" charset="-122"/>
                          <a:cs typeface="Times New Roman" panose="02020603050405020304" pitchFamily="18" charset="0"/>
                        </a:rPr>
                        <a:t>，验算类型</a:t>
                      </a:r>
                      <a:r>
                        <a:rPr lang="en-US" altLang="zh-CN" sz="1800" dirty="0">
                          <a:solidFill>
                            <a:schemeClr val="tx1"/>
                          </a:solidFill>
                          <a:effectLst/>
                          <a:latin typeface="等线" panose="02010600030101010101" charset="-122"/>
                          <a:cs typeface="Times New Roman" panose="02020603050405020304" pitchFamily="18" charset="0"/>
                          <a:sym typeface="+mn-ea"/>
                        </a:rPr>
                        <a:t>COL</a:t>
                      </a:r>
                      <a:endParaRPr lang="en-US" altLang="zh-CN" sz="1800" dirty="0">
                        <a:solidFill>
                          <a:schemeClr val="tx1"/>
                        </a:solidFill>
                        <a:effectLst/>
                        <a:latin typeface="等线" panose="02010600030101010101"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a:solidFill>
                            <a:schemeClr val="tx1"/>
                          </a:solidFill>
                          <a:effectLst/>
                          <a:latin typeface="等线" panose="02010600030101010101" charset="-122"/>
                          <a:cs typeface="Times New Roman" panose="02020603050405020304" pitchFamily="18" charset="0"/>
                        </a:rPr>
                        <a:t>外包矩形形成的受剪面上，按矩形积分结果得到承台总剪力</a:t>
                      </a:r>
                      <a:endParaRPr lang="en-US" altLang="zh-CN" sz="1800" dirty="0">
                        <a:solidFill>
                          <a:schemeClr val="accent3">
                            <a:lumMod val="75000"/>
                          </a:schemeClr>
                        </a:solidFill>
                        <a:effectLst/>
                        <a:latin typeface="等线" panose="02010600030101010101" charset="-122"/>
                        <a:cs typeface="Times New Roman" panose="02020603050405020304" pitchFamily="18" charset="0"/>
                      </a:endParaRPr>
                    </a:p>
                    <a:p>
                      <a:pPr algn="ctr"/>
                      <a:endParaRPr lang="en-US" altLang="zh-CN" sz="1800" dirty="0">
                        <a:solidFill>
                          <a:schemeClr val="accent3">
                            <a:lumMod val="75000"/>
                          </a:schemeClr>
                        </a:solidFill>
                        <a:effectLst/>
                        <a:latin typeface="等线" panose="02010600030101010101" charset="-122"/>
                        <a:cs typeface="Times New Roman" panose="02020603050405020304" pitchFamily="18" charset="0"/>
                      </a:endParaRPr>
                    </a:p>
                  </a:txBody>
                  <a:tcPr>
                    <a:solidFill>
                      <a:schemeClr val="accent5">
                        <a:lumMod val="20000"/>
                        <a:lumOff val="80000"/>
                      </a:schemeClr>
                    </a:solidFill>
                  </a:tcPr>
                </a:tc>
              </a:tr>
              <a:tr h="1659171">
                <a:tc>
                  <a:txBody>
                    <a:bodyPr/>
                    <a:lstStyle/>
                    <a:p>
                      <a:endParaRPr lang="zh-CN" altLang="en-US"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1" dirty="0">
                          <a:solidFill>
                            <a:srgbClr val="F810DF"/>
                          </a:solidFill>
                          <a:latin typeface="微软雅黑" panose="020B0503020204020204" charset="-122"/>
                          <a:ea typeface="微软雅黑" panose="020B0503020204020204" charset="-122"/>
                          <a:cs typeface="微软雅黑" panose="020B0503020204020204" charset="-122"/>
                        </a:rPr>
                        <a:t>双柱承台</a:t>
                      </a:r>
                      <a:endParaRPr lang="en-US" altLang="zh-CN" sz="1800" b="1" dirty="0">
                        <a:solidFill>
                          <a:srgbClr val="F810DF"/>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F810DF"/>
                          </a:solidFill>
                          <a:latin typeface="微软雅黑" panose="020B0503020204020204" charset="-122"/>
                          <a:ea typeface="微软雅黑" panose="020B0503020204020204" charset="-122"/>
                          <a:cs typeface="微软雅黑" panose="020B0503020204020204" charset="-122"/>
                        </a:rPr>
                        <a:t>柱节点间距</a:t>
                      </a:r>
                      <a:r>
                        <a:rPr lang="en-US" altLang="zh-CN" sz="1600" b="1" dirty="0">
                          <a:solidFill>
                            <a:srgbClr val="F810DF"/>
                          </a:solidFill>
                          <a:latin typeface="微软雅黑" panose="020B0503020204020204" charset="-122"/>
                          <a:ea typeface="微软雅黑" panose="020B0503020204020204" charset="-122"/>
                          <a:cs typeface="微软雅黑" panose="020B0503020204020204" charset="-122"/>
                        </a:rPr>
                        <a:t>2200</a:t>
                      </a:r>
                      <a:endParaRPr lang="zh-CN" altLang="en-US" sz="1600" b="1" dirty="0">
                        <a:solidFill>
                          <a:srgbClr val="F810DF"/>
                        </a:solidFill>
                        <a:latin typeface="微软雅黑" panose="020B0503020204020204" charset="-122"/>
                        <a:ea typeface="微软雅黑" panose="020B0503020204020204" charset="-122"/>
                        <a:cs typeface="微软雅黑" panose="020B0503020204020204" charset="-122"/>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1" dirty="0">
                          <a:solidFill>
                            <a:schemeClr val="tx1"/>
                          </a:solidFill>
                          <a:effectLst/>
                          <a:latin typeface="等线" panose="02010600030101010101" charset="-122"/>
                          <a:cs typeface="Times New Roman" panose="02020603050405020304" pitchFamily="18" charset="0"/>
                        </a:rPr>
                        <a:t>柱间距大于</a:t>
                      </a:r>
                      <a:r>
                        <a:rPr lang="en-US" altLang="zh-CN" sz="1800" b="1" dirty="0">
                          <a:solidFill>
                            <a:schemeClr val="tx1"/>
                          </a:solidFill>
                          <a:effectLst/>
                          <a:latin typeface="等线" panose="02010600030101010101" charset="-122"/>
                          <a:cs typeface="Times New Roman" panose="02020603050405020304" pitchFamily="18" charset="0"/>
                        </a:rPr>
                        <a:t>h0</a:t>
                      </a:r>
                      <a:r>
                        <a:rPr lang="zh-CN" altLang="en-US" sz="1800" b="1" dirty="0">
                          <a:solidFill>
                            <a:schemeClr val="tx1"/>
                          </a:solidFill>
                          <a:effectLst/>
                          <a:latin typeface="等线" panose="02010600030101010101" charset="-122"/>
                          <a:cs typeface="Times New Roman" panose="02020603050405020304" pitchFamily="18" charset="0"/>
                        </a:rPr>
                        <a:t>，验算类型</a:t>
                      </a:r>
                      <a:r>
                        <a:rPr lang="en-US" altLang="zh-CN" sz="1800" b="1" dirty="0" err="1">
                          <a:solidFill>
                            <a:schemeClr val="tx1"/>
                          </a:solidFill>
                          <a:effectLst/>
                          <a:latin typeface="等线" panose="02010600030101010101" charset="-122"/>
                          <a:cs typeface="Times New Roman" panose="02020603050405020304" pitchFamily="18" charset="0"/>
                        </a:rPr>
                        <a:t>FEA</a:t>
                      </a:r>
                      <a:endParaRPr lang="en-US" altLang="zh-CN" sz="1800" b="1" dirty="0">
                        <a:solidFill>
                          <a:schemeClr val="tx1"/>
                        </a:solidFill>
                        <a:effectLst/>
                        <a:latin typeface="等线" panose="02010600030101010101" charset="-122"/>
                        <a:cs typeface="Times New Roman" panose="02020603050405020304" pitchFamily="18" charset="0"/>
                      </a:endParaRPr>
                    </a:p>
                    <a:p>
                      <a:pPr algn="l"/>
                      <a:r>
                        <a:rPr lang="zh-CN" altLang="en-US" sz="1800" b="1" dirty="0">
                          <a:sym typeface="+mn-ea"/>
                        </a:rPr>
                        <a:t>剪力设计值取自板单元为每延米剪力</a:t>
                      </a:r>
                      <a:endParaRPr lang="zh-CN" altLang="en-US" b="1" dirty="0">
                        <a:solidFill>
                          <a:schemeClr val="tx1"/>
                        </a:solidFill>
                      </a:endParaRPr>
                    </a:p>
                  </a:txBody>
                  <a:tcPr>
                    <a:solidFill>
                      <a:schemeClr val="accent1">
                        <a:lumMod val="20000"/>
                        <a:lumOff val="80000"/>
                      </a:schemeClr>
                    </a:solidFill>
                  </a:tcPr>
                </a:tc>
              </a:tr>
              <a:tr h="1659171">
                <a:tc>
                  <a:txBody>
                    <a:bodyPr/>
                    <a:lstStyle/>
                    <a:p>
                      <a:endParaRPr lang="zh-CN" altLang="en-US" dirty="0"/>
                    </a:p>
                  </a:txBody>
                  <a:tcPr>
                    <a:solidFill>
                      <a:schemeClr val="bg1">
                        <a:lumMod val="95000"/>
                      </a:schemeClr>
                    </a:solidFill>
                  </a:tcPr>
                </a:tc>
                <a:tc>
                  <a:txBody>
                    <a:bodyPr/>
                    <a:lstStyle/>
                    <a:p>
                      <a:r>
                        <a:rPr lang="zh-CN" altLang="en-US" b="1" dirty="0">
                          <a:solidFill>
                            <a:srgbClr val="F810DF"/>
                          </a:solidFill>
                          <a:latin typeface="微软雅黑" panose="020B0503020204020204" charset="-122"/>
                          <a:ea typeface="微软雅黑" panose="020B0503020204020204" charset="-122"/>
                          <a:cs typeface="微软雅黑" panose="020B0503020204020204" charset="-122"/>
                        </a:rPr>
                        <a:t>多簇的墙体</a:t>
                      </a:r>
                      <a:endParaRPr lang="en-US" altLang="zh-CN" b="1" dirty="0">
                        <a:solidFill>
                          <a:srgbClr val="F810DF"/>
                        </a:solidFill>
                        <a:latin typeface="微软雅黑" panose="020B0503020204020204" charset="-122"/>
                        <a:ea typeface="微软雅黑" panose="020B0503020204020204" charset="-122"/>
                        <a:cs typeface="微软雅黑" panose="020B0503020204020204" charset="-122"/>
                      </a:endParaRPr>
                    </a:p>
                    <a:p>
                      <a:r>
                        <a:rPr lang="zh-CN" altLang="en-US" b="1" dirty="0">
                          <a:solidFill>
                            <a:srgbClr val="F810DF"/>
                          </a:solidFill>
                          <a:latin typeface="微软雅黑" panose="020B0503020204020204" charset="-122"/>
                          <a:ea typeface="微软雅黑" panose="020B0503020204020204" charset="-122"/>
                          <a:cs typeface="微软雅黑" panose="020B0503020204020204" charset="-122"/>
                        </a:rPr>
                        <a:t>受剪斜截面，</a:t>
                      </a:r>
                      <a:r>
                        <a:rPr lang="en-US" altLang="zh-CN" b="1" dirty="0">
                          <a:solidFill>
                            <a:srgbClr val="F810DF"/>
                          </a:solidFill>
                          <a:latin typeface="微软雅黑" panose="020B0503020204020204" charset="-122"/>
                          <a:ea typeface="微软雅黑" panose="020B0503020204020204" charset="-122"/>
                          <a:cs typeface="微软雅黑" panose="020B0503020204020204" charset="-122"/>
                        </a:rPr>
                        <a:t>x</a:t>
                      </a:r>
                      <a:r>
                        <a:rPr lang="zh-CN" altLang="en-US" b="1" dirty="0">
                          <a:solidFill>
                            <a:srgbClr val="F810DF"/>
                          </a:solidFill>
                          <a:latin typeface="微软雅黑" panose="020B0503020204020204" charset="-122"/>
                          <a:ea typeface="微软雅黑" panose="020B0503020204020204" charset="-122"/>
                          <a:cs typeface="微软雅黑" panose="020B0503020204020204" charset="-122"/>
                        </a:rPr>
                        <a:t>向、</a:t>
                      </a:r>
                      <a:r>
                        <a:rPr lang="en-US" altLang="zh-CN" b="1" dirty="0">
                          <a:solidFill>
                            <a:srgbClr val="F810DF"/>
                          </a:solidFill>
                          <a:latin typeface="微软雅黑" panose="020B0503020204020204" charset="-122"/>
                          <a:ea typeface="微软雅黑" panose="020B0503020204020204" charset="-122"/>
                          <a:cs typeface="微软雅黑" panose="020B0503020204020204" charset="-122"/>
                        </a:rPr>
                        <a:t>y</a:t>
                      </a:r>
                      <a:r>
                        <a:rPr lang="zh-CN" altLang="en-US" b="1" dirty="0">
                          <a:solidFill>
                            <a:srgbClr val="F810DF"/>
                          </a:solidFill>
                          <a:latin typeface="微软雅黑" panose="020B0503020204020204" charset="-122"/>
                          <a:ea typeface="微软雅黑" panose="020B0503020204020204" charset="-122"/>
                          <a:cs typeface="微软雅黑" panose="020B0503020204020204" charset="-122"/>
                        </a:rPr>
                        <a:t>向</a:t>
                      </a:r>
                      <a:endParaRPr lang="zh-CN" altLang="en-US" b="1" dirty="0">
                        <a:solidFill>
                          <a:srgbClr val="F810DF"/>
                        </a:solidFill>
                        <a:latin typeface="微软雅黑" panose="020B0503020204020204" charset="-122"/>
                        <a:ea typeface="微软雅黑" panose="020B0503020204020204" charset="-122"/>
                        <a:cs typeface="微软雅黑" panose="020B0503020204020204" charset="-122"/>
                      </a:endParaRPr>
                    </a:p>
                    <a:p>
                      <a:endParaRPr lang="zh-CN" altLang="en-US" b="1" dirty="0">
                        <a:solidFill>
                          <a:srgbClr val="F810DF"/>
                        </a:solidFill>
                        <a:latin typeface="微软雅黑" panose="020B0503020204020204" charset="-122"/>
                        <a:ea typeface="微软雅黑" panose="020B0503020204020204" charset="-122"/>
                        <a:cs typeface="微软雅黑" panose="020B0503020204020204" charset="-122"/>
                      </a:endParaRPr>
                    </a:p>
                  </a:txBody>
                  <a:tcPr>
                    <a:solidFill>
                      <a:schemeClr val="bg1">
                        <a:lumMod val="85000"/>
                      </a:schemeClr>
                    </a:solidFill>
                  </a:tcPr>
                </a:tc>
                <a:tc>
                  <a:txBody>
                    <a:bodyPr/>
                    <a:lstStyle/>
                    <a:p>
                      <a:r>
                        <a:rPr lang="zh-CN" altLang="en-US" b="1" dirty="0"/>
                        <a:t>验算类型</a:t>
                      </a:r>
                      <a:r>
                        <a:rPr lang="en-US" altLang="zh-CN" b="1" dirty="0" err="1"/>
                        <a:t>FEA</a:t>
                      </a:r>
                      <a:endParaRPr lang="en-US" altLang="zh-CN" b="1" dirty="0"/>
                    </a:p>
                    <a:p>
                      <a:r>
                        <a:rPr lang="zh-CN" altLang="en-US" b="1" dirty="0"/>
                        <a:t>剪力设计值取自板单元为每延米剪力</a:t>
                      </a:r>
                      <a:endParaRPr lang="zh-CN" altLang="en-US" b="1" dirty="0"/>
                    </a:p>
                  </a:txBody>
                  <a:tcPr>
                    <a:solidFill>
                      <a:schemeClr val="bg1">
                        <a:lumMod val="85000"/>
                      </a:schemeClr>
                    </a:solidFill>
                  </a:tcPr>
                </a:tc>
              </a:tr>
            </a:tbl>
          </a:graphicData>
        </a:graphic>
      </p:graphicFrame>
      <p:pic>
        <p:nvPicPr>
          <p:cNvPr id="3" name="图片 2"/>
          <p:cNvPicPr>
            <a:picLocks noChangeAspect="1"/>
          </p:cNvPicPr>
          <p:nvPr/>
        </p:nvPicPr>
        <p:blipFill>
          <a:blip r:embed="rId2"/>
          <a:stretch>
            <a:fillRect/>
          </a:stretch>
        </p:blipFill>
        <p:spPr>
          <a:xfrm>
            <a:off x="718820" y="4531360"/>
            <a:ext cx="1379457" cy="1626591"/>
          </a:xfrm>
          <a:prstGeom prst="rect">
            <a:avLst/>
          </a:prstGeom>
        </p:spPr>
      </p:pic>
      <p:pic>
        <p:nvPicPr>
          <p:cNvPr id="12" name="图片 11"/>
          <p:cNvPicPr>
            <a:picLocks noChangeAspect="1"/>
          </p:cNvPicPr>
          <p:nvPr/>
        </p:nvPicPr>
        <p:blipFill>
          <a:blip r:embed="rId3"/>
          <a:stretch>
            <a:fillRect/>
          </a:stretch>
        </p:blipFill>
        <p:spPr>
          <a:xfrm>
            <a:off x="2372933" y="5215478"/>
            <a:ext cx="8485714" cy="771429"/>
          </a:xfrm>
          <a:prstGeom prst="rect">
            <a:avLst/>
          </a:prstGeom>
        </p:spPr>
      </p:pic>
      <p:pic>
        <p:nvPicPr>
          <p:cNvPr id="16" name="图片 15"/>
          <p:cNvPicPr>
            <a:picLocks noChangeAspect="1"/>
          </p:cNvPicPr>
          <p:nvPr/>
        </p:nvPicPr>
        <p:blipFill>
          <a:blip r:embed="rId4"/>
          <a:stretch>
            <a:fillRect/>
          </a:stretch>
        </p:blipFill>
        <p:spPr>
          <a:xfrm>
            <a:off x="2182457" y="3688440"/>
            <a:ext cx="8676190" cy="780952"/>
          </a:xfrm>
          <a:prstGeom prst="rect">
            <a:avLst/>
          </a:prstGeom>
        </p:spPr>
      </p:pic>
      <p:pic>
        <p:nvPicPr>
          <p:cNvPr id="18" name="图片 17"/>
          <p:cNvPicPr>
            <a:picLocks noChangeAspect="1"/>
          </p:cNvPicPr>
          <p:nvPr/>
        </p:nvPicPr>
        <p:blipFill>
          <a:blip r:embed="rId5"/>
          <a:stretch>
            <a:fillRect/>
          </a:stretch>
        </p:blipFill>
        <p:spPr>
          <a:xfrm>
            <a:off x="796870" y="2880264"/>
            <a:ext cx="1223355" cy="1616351"/>
          </a:xfrm>
          <a:prstGeom prst="rect">
            <a:avLst/>
          </a:prstGeom>
        </p:spPr>
      </p:pic>
      <p:pic>
        <p:nvPicPr>
          <p:cNvPr id="21" name="图片 20"/>
          <p:cNvPicPr>
            <a:picLocks noChangeAspect="1"/>
          </p:cNvPicPr>
          <p:nvPr/>
        </p:nvPicPr>
        <p:blipFill>
          <a:blip r:embed="rId6"/>
          <a:stretch>
            <a:fillRect/>
          </a:stretch>
        </p:blipFill>
        <p:spPr>
          <a:xfrm>
            <a:off x="796870" y="1215248"/>
            <a:ext cx="1210184" cy="1626591"/>
          </a:xfrm>
          <a:prstGeom prst="rect">
            <a:avLst/>
          </a:prstGeom>
        </p:spPr>
      </p:pic>
      <p:pic>
        <p:nvPicPr>
          <p:cNvPr id="25" name="图片 24"/>
          <p:cNvPicPr>
            <a:picLocks noChangeAspect="1"/>
          </p:cNvPicPr>
          <p:nvPr/>
        </p:nvPicPr>
        <p:blipFill>
          <a:blip r:embed="rId7"/>
          <a:stretch>
            <a:fillRect/>
          </a:stretch>
        </p:blipFill>
        <p:spPr>
          <a:xfrm>
            <a:off x="2736215" y="1782622"/>
            <a:ext cx="7743014" cy="1020670"/>
          </a:xfrm>
          <a:prstGeom prst="rect">
            <a:avLst/>
          </a:prstGeom>
        </p:spPr>
      </p:pic>
      <p:sp>
        <p:nvSpPr>
          <p:cNvPr id="2" name="文本框 1"/>
          <p:cNvSpPr txBox="1"/>
          <p:nvPr/>
        </p:nvSpPr>
        <p:spPr>
          <a:xfrm>
            <a:off x="546735" y="648335"/>
            <a:ext cx="507746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承台剪力设计值及抗剪类型</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
        <p:nvSpPr>
          <p:cNvPr id="4"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7"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剪力设计值的计算</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0" name="文本框 29"/>
          <p:cNvSpPr txBox="1"/>
          <p:nvPr/>
        </p:nvSpPr>
        <p:spPr>
          <a:xfrm>
            <a:off x="1273810" y="1533525"/>
            <a:ext cx="252000" cy="1014730"/>
          </a:xfrm>
          <a:prstGeom prst="rect">
            <a:avLst/>
          </a:prstGeom>
          <a:noFill/>
          <a:ln w="25400" cmpd="sng">
            <a:solidFill>
              <a:srgbClr val="FF0000"/>
            </a:solidFill>
            <a:prstDash val="solid"/>
          </a:ln>
        </p:spPr>
        <p:txBody>
          <a:bodyPr vert="eaVert" wrap="square" rtlCol="0">
            <a:spAutoFit/>
          </a:bodyPr>
          <a:p>
            <a:endParaRPr lang="zh-CN" altLang="en-US"/>
          </a:p>
        </p:txBody>
      </p:sp>
      <p:pic>
        <p:nvPicPr>
          <p:cNvPr id="5" name="图片 4"/>
          <p:cNvPicPr>
            <a:picLocks noChangeAspect="1"/>
          </p:cNvPicPr>
          <p:nvPr/>
        </p:nvPicPr>
        <p:blipFill>
          <a:blip r:embed="rId2"/>
          <a:stretch>
            <a:fillRect/>
          </a:stretch>
        </p:blipFill>
        <p:spPr>
          <a:xfrm>
            <a:off x="709930" y="4535170"/>
            <a:ext cx="1379457" cy="1626591"/>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5" name="文本框 4"/>
          <p:cNvSpPr txBox="1"/>
          <p:nvPr/>
        </p:nvSpPr>
        <p:spPr>
          <a:xfrm>
            <a:off x="546735" y="648335"/>
            <a:ext cx="507746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独立基础剪力设计值</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
        <p:nvSpPr>
          <p:cNvPr id="8"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剪力设计值的计算</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13" name="图片 12"/>
          <p:cNvPicPr>
            <a:picLocks noChangeAspect="1"/>
          </p:cNvPicPr>
          <p:nvPr/>
        </p:nvPicPr>
        <p:blipFill>
          <a:blip r:embed="rId1"/>
          <a:stretch>
            <a:fillRect/>
          </a:stretch>
        </p:blipFill>
        <p:spPr>
          <a:xfrm>
            <a:off x="5974080" y="1007745"/>
            <a:ext cx="2952115" cy="2595245"/>
          </a:xfrm>
          <a:prstGeom prst="rect">
            <a:avLst/>
          </a:prstGeom>
          <a:ln>
            <a:solidFill>
              <a:schemeClr val="accent1"/>
            </a:solidFill>
          </a:ln>
        </p:spPr>
      </p:pic>
      <p:pic>
        <p:nvPicPr>
          <p:cNvPr id="14" name="图片 13"/>
          <p:cNvPicPr>
            <a:picLocks noChangeAspect="1"/>
          </p:cNvPicPr>
          <p:nvPr/>
        </p:nvPicPr>
        <p:blipFill>
          <a:blip r:embed="rId2"/>
          <a:srcRect t="-737" b="40881"/>
          <a:stretch>
            <a:fillRect/>
          </a:stretch>
        </p:blipFill>
        <p:spPr>
          <a:xfrm>
            <a:off x="458470" y="1275715"/>
            <a:ext cx="5424805" cy="2059305"/>
          </a:xfrm>
          <a:prstGeom prst="rect">
            <a:avLst/>
          </a:prstGeom>
          <a:ln>
            <a:solidFill>
              <a:schemeClr val="accent1"/>
            </a:solidFill>
          </a:ln>
        </p:spPr>
      </p:pic>
      <p:cxnSp>
        <p:nvCxnSpPr>
          <p:cNvPr id="18" name="直接连接符 17"/>
          <p:cNvCxnSpPr/>
          <p:nvPr/>
        </p:nvCxnSpPr>
        <p:spPr>
          <a:xfrm>
            <a:off x="4142740" y="2974975"/>
            <a:ext cx="16427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610360" y="3274695"/>
            <a:ext cx="9772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363980" y="1526540"/>
            <a:ext cx="4316095" cy="6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57225" y="2073910"/>
            <a:ext cx="953135" cy="368300"/>
          </a:xfrm>
          <a:prstGeom prst="rect">
            <a:avLst/>
          </a:prstGeom>
          <a:noFill/>
        </p:spPr>
        <p:txBody>
          <a:bodyPr wrap="square" rtlCol="0" anchor="t">
            <a:spAutoFit/>
          </a:bodyPr>
          <a:p>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《地规》</a:t>
            </a:r>
            <a:endPar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pic>
        <p:nvPicPr>
          <p:cNvPr id="16" name="图片 15"/>
          <p:cNvPicPr>
            <a:picLocks noChangeAspect="1"/>
          </p:cNvPicPr>
          <p:nvPr/>
        </p:nvPicPr>
        <p:blipFill>
          <a:blip r:embed="rId3"/>
          <a:stretch>
            <a:fillRect/>
          </a:stretch>
        </p:blipFill>
        <p:spPr>
          <a:xfrm>
            <a:off x="9017000" y="953770"/>
            <a:ext cx="3063875" cy="2649220"/>
          </a:xfrm>
          <a:prstGeom prst="rect">
            <a:avLst/>
          </a:prstGeom>
          <a:ln>
            <a:solidFill>
              <a:schemeClr val="accent1"/>
            </a:solidFill>
          </a:ln>
        </p:spPr>
      </p:pic>
      <p:sp>
        <p:nvSpPr>
          <p:cNvPr id="3" name="文本框 2"/>
          <p:cNvSpPr txBox="1"/>
          <p:nvPr/>
        </p:nvSpPr>
        <p:spPr>
          <a:xfrm>
            <a:off x="586105" y="3442970"/>
            <a:ext cx="2512695" cy="398780"/>
          </a:xfrm>
          <a:prstGeom prst="rect">
            <a:avLst/>
          </a:prstGeom>
          <a:noFill/>
        </p:spPr>
        <p:txBody>
          <a:bodyPr wrap="square" rtlCol="0" anchor="t">
            <a:spAutoFit/>
          </a:bodyPr>
          <a:p>
            <a:pPr marL="342900" indent="-34290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sym typeface="+mn-ea"/>
              </a:rPr>
              <a:t>刚体基础</a:t>
            </a:r>
            <a:endParaRPr lang="zh-CN" altLang="en-US" sz="2000"/>
          </a:p>
        </p:txBody>
      </p:sp>
      <p:sp>
        <p:nvSpPr>
          <p:cNvPr id="11" name="文本框 10"/>
          <p:cNvSpPr txBox="1"/>
          <p:nvPr/>
        </p:nvSpPr>
        <p:spPr>
          <a:xfrm>
            <a:off x="586105" y="4427855"/>
            <a:ext cx="3336925" cy="398780"/>
          </a:xfrm>
          <a:prstGeom prst="rect">
            <a:avLst/>
          </a:prstGeom>
          <a:noFill/>
        </p:spPr>
        <p:txBody>
          <a:bodyPr wrap="square" rtlCol="0" anchor="t">
            <a:spAutoFit/>
          </a:bodyPr>
          <a:p>
            <a:pPr marL="342900" indent="-34290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sym typeface="+mn-ea"/>
              </a:rPr>
              <a:t>有限元基础</a:t>
            </a:r>
            <a:endParaRPr lang="zh-CN" altLang="en-US" sz="2000"/>
          </a:p>
        </p:txBody>
      </p:sp>
      <p:sp>
        <p:nvSpPr>
          <p:cNvPr id="17" name="文本框 16"/>
          <p:cNvSpPr txBox="1"/>
          <p:nvPr/>
        </p:nvSpPr>
        <p:spPr>
          <a:xfrm>
            <a:off x="949960" y="3950970"/>
            <a:ext cx="3328670" cy="368300"/>
          </a:xfrm>
          <a:prstGeom prst="rect">
            <a:avLst/>
          </a:prstGeom>
          <a:noFill/>
        </p:spPr>
        <p:txBody>
          <a:bodyPr wrap="square" rtlCol="0" anchor="t">
            <a:spAutoFit/>
          </a:bodyPr>
          <a:p>
            <a:r>
              <a:rPr lang="zh-CN" altLang="en-US" b="1">
                <a:latin typeface="微软雅黑" panose="020B0503020204020204" charset="-122"/>
                <a:ea typeface="微软雅黑" panose="020B0503020204020204" charset="-122"/>
                <a:cs typeface="微软雅黑" panose="020B0503020204020204" charset="-122"/>
                <a:sym typeface="+mn-ea"/>
              </a:rPr>
              <a:t>规范算法，基底净反力求解；</a:t>
            </a:r>
            <a:endParaRPr lang="zh-CN" altLang="en-US"/>
          </a:p>
        </p:txBody>
      </p:sp>
      <p:cxnSp>
        <p:nvCxnSpPr>
          <p:cNvPr id="21" name="直接箭头连接符 20"/>
          <p:cNvCxnSpPr/>
          <p:nvPr/>
        </p:nvCxnSpPr>
        <p:spPr>
          <a:xfrm flipV="1">
            <a:off x="3524885" y="5013325"/>
            <a:ext cx="900000" cy="31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654425" y="4639310"/>
            <a:ext cx="640080" cy="368300"/>
          </a:xfrm>
          <a:prstGeom prst="rect">
            <a:avLst/>
          </a:prstGeom>
          <a:noFill/>
        </p:spPr>
        <p:txBody>
          <a:bodyPr wrap="none" rtlCol="0" anchor="t">
            <a:spAutoFit/>
          </a:bodyPr>
          <a:p>
            <a:r>
              <a:rPr lang="zh-CN" altLang="en-US" b="1">
                <a:sym typeface="+mn-ea"/>
              </a:rPr>
              <a:t>勾选</a:t>
            </a:r>
            <a:endParaRPr lang="zh-CN" altLang="en-US"/>
          </a:p>
        </p:txBody>
      </p:sp>
      <p:sp>
        <p:nvSpPr>
          <p:cNvPr id="23" name="文本框 22"/>
          <p:cNvSpPr txBox="1"/>
          <p:nvPr/>
        </p:nvSpPr>
        <p:spPr>
          <a:xfrm>
            <a:off x="4711065" y="4826635"/>
            <a:ext cx="3328670" cy="368300"/>
          </a:xfrm>
          <a:prstGeom prst="rect">
            <a:avLst/>
          </a:prstGeom>
          <a:noFill/>
        </p:spPr>
        <p:txBody>
          <a:bodyPr wrap="square" rtlCol="0" anchor="t">
            <a:spAutoFit/>
          </a:bodyPr>
          <a:p>
            <a:r>
              <a:rPr lang="zh-CN" altLang="en-US" b="1">
                <a:latin typeface="微软雅黑" panose="020B0503020204020204" charset="-122"/>
                <a:ea typeface="微软雅黑" panose="020B0503020204020204" charset="-122"/>
                <a:cs typeface="微软雅黑" panose="020B0503020204020204" charset="-122"/>
                <a:sym typeface="+mn-ea"/>
              </a:rPr>
              <a:t>规范算法，基底净反力求解；</a:t>
            </a:r>
            <a:endParaRPr lang="zh-CN" altLang="en-US"/>
          </a:p>
        </p:txBody>
      </p:sp>
      <p:cxnSp>
        <p:nvCxnSpPr>
          <p:cNvPr id="24" name="直接箭头连接符 23"/>
          <p:cNvCxnSpPr/>
          <p:nvPr/>
        </p:nvCxnSpPr>
        <p:spPr>
          <a:xfrm flipV="1">
            <a:off x="3537585" y="5788660"/>
            <a:ext cx="900000" cy="31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562985" y="5412740"/>
            <a:ext cx="868680" cy="368300"/>
          </a:xfrm>
          <a:prstGeom prst="rect">
            <a:avLst/>
          </a:prstGeom>
          <a:noFill/>
        </p:spPr>
        <p:txBody>
          <a:bodyPr wrap="none" rtlCol="0" anchor="t">
            <a:spAutoFit/>
          </a:bodyPr>
          <a:p>
            <a:r>
              <a:rPr lang="zh-CN" altLang="en-US" b="1">
                <a:sym typeface="+mn-ea"/>
              </a:rPr>
              <a:t>不勾选</a:t>
            </a:r>
            <a:endParaRPr lang="zh-CN" altLang="en-US"/>
          </a:p>
        </p:txBody>
      </p:sp>
      <p:cxnSp>
        <p:nvCxnSpPr>
          <p:cNvPr id="26" name="直接连接符 25"/>
          <p:cNvCxnSpPr/>
          <p:nvPr/>
        </p:nvCxnSpPr>
        <p:spPr>
          <a:xfrm>
            <a:off x="3524885" y="5000625"/>
            <a:ext cx="0" cy="79565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711065" y="5605780"/>
            <a:ext cx="6049645" cy="645160"/>
          </a:xfrm>
          <a:prstGeom prst="rect">
            <a:avLst/>
          </a:prstGeom>
          <a:noFill/>
        </p:spPr>
        <p:txBody>
          <a:bodyPr wrap="square" rtlCol="0" anchor="t">
            <a:spAutoFit/>
          </a:bodyPr>
          <a:p>
            <a:r>
              <a:rPr lang="zh-CN" altLang="en-US" b="1">
                <a:latin typeface="微软雅黑" panose="020B0503020204020204" charset="-122"/>
                <a:ea typeface="微软雅黑" panose="020B0503020204020204" charset="-122"/>
                <a:cs typeface="微软雅黑" panose="020B0503020204020204" charset="-122"/>
                <a:sym typeface="+mn-ea"/>
              </a:rPr>
              <a:t>基底反力求解，</a:t>
            </a:r>
            <a:endParaRPr lang="zh-CN" altLang="en-US" b="1">
              <a:latin typeface="微软雅黑" panose="020B0503020204020204" charset="-122"/>
              <a:ea typeface="微软雅黑" panose="020B0503020204020204" charset="-122"/>
              <a:cs typeface="微软雅黑" panose="020B0503020204020204" charset="-122"/>
              <a:sym typeface="+mn-ea"/>
            </a:endParaRPr>
          </a:p>
          <a:p>
            <a:r>
              <a:rPr lang="zh-CN" altLang="en-US" b="1">
                <a:latin typeface="微软雅黑" panose="020B0503020204020204" charset="-122"/>
                <a:ea typeface="微软雅黑" panose="020B0503020204020204" charset="-122"/>
                <a:cs typeface="微软雅黑" panose="020B0503020204020204" charset="-122"/>
                <a:sym typeface="+mn-ea"/>
              </a:rPr>
              <a:t>并扣除自重、覆土重、板面恒载在计算截面产生的剪力。</a:t>
            </a:r>
            <a:endParaRPr lang="zh-CN" altLang="en-US"/>
          </a:p>
        </p:txBody>
      </p:sp>
      <p:cxnSp>
        <p:nvCxnSpPr>
          <p:cNvPr id="29" name="直接箭头连接符 28"/>
          <p:cNvCxnSpPr/>
          <p:nvPr/>
        </p:nvCxnSpPr>
        <p:spPr>
          <a:xfrm>
            <a:off x="921385" y="5393690"/>
            <a:ext cx="256032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4"/>
          <a:stretch>
            <a:fillRect/>
          </a:stretch>
        </p:blipFill>
        <p:spPr>
          <a:xfrm>
            <a:off x="880745" y="4956810"/>
            <a:ext cx="2514600" cy="381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独立基础抗剪验算的判定</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1"/>
          <a:stretch>
            <a:fillRect/>
          </a:stretch>
        </p:blipFill>
        <p:spPr>
          <a:xfrm>
            <a:off x="382270" y="1597025"/>
            <a:ext cx="6252210" cy="2586990"/>
          </a:xfrm>
          <a:prstGeom prst="rect">
            <a:avLst/>
          </a:prstGeom>
        </p:spPr>
      </p:pic>
      <p:sp>
        <p:nvSpPr>
          <p:cNvPr id="20" name="文本框 19"/>
          <p:cNvSpPr txBox="1"/>
          <p:nvPr/>
        </p:nvSpPr>
        <p:spPr>
          <a:xfrm>
            <a:off x="753745" y="4585335"/>
            <a:ext cx="4559300" cy="398780"/>
          </a:xfrm>
          <a:prstGeom prst="rect">
            <a:avLst/>
          </a:prstGeom>
          <a:noFill/>
        </p:spPr>
        <p:txBody>
          <a:bodyPr wrap="square" rtlCol="0" anchor="t">
            <a:spAutoFit/>
          </a:bodyPr>
          <a:p>
            <a:pPr marL="285750" indent="-285750">
              <a:buFont typeface="Wingdings" panose="05000000000000000000" charset="0"/>
              <a:buChar char="Ø"/>
            </a:pPr>
            <a:r>
              <a:rPr lang="zh-CN" altLang="en-US" sz="2000" b="1" dirty="0">
                <a:latin typeface="微软雅黑" panose="020B0503020204020204" charset="-122"/>
                <a:ea typeface="微软雅黑" panose="020B0503020204020204" charset="-122"/>
                <a:cs typeface="微软雅黑" panose="020B0503020204020204" charset="-122"/>
                <a:sym typeface="+mn-ea"/>
              </a:rPr>
              <a:t>软件判别规则</a:t>
            </a:r>
            <a:endParaRPr lang="zh-CN" altLang="en-US" b="1">
              <a:latin typeface="等线" panose="02010600030101010101" charset="-122"/>
              <a:ea typeface="等线" panose="02010600030101010101" charset="-122"/>
              <a:cs typeface="等线" panose="02010600030101010101" charset="-122"/>
            </a:endParaRPr>
          </a:p>
        </p:txBody>
      </p:sp>
      <p:sp>
        <p:nvSpPr>
          <p:cNvPr id="21" name="文本框 20"/>
          <p:cNvSpPr txBox="1"/>
          <p:nvPr/>
        </p:nvSpPr>
        <p:spPr>
          <a:xfrm>
            <a:off x="959485" y="1190625"/>
            <a:ext cx="2653665" cy="398780"/>
          </a:xfrm>
          <a:prstGeom prst="rect">
            <a:avLst/>
          </a:prstGeom>
          <a:noFill/>
          <a:ln w="9525">
            <a:noFill/>
          </a:ln>
        </p:spPr>
        <p:txBody>
          <a:bodyPr wrap="square">
            <a:spAutoFit/>
          </a:bodyPr>
          <a:p>
            <a:pPr indent="0">
              <a:buFont typeface="Wingdings" panose="05000000000000000000" charset="0"/>
              <a:buNone/>
            </a:pPr>
            <a:r>
              <a:rPr lang="zh-CN" altLang="en-US" sz="2000" b="1" dirty="0">
                <a:latin typeface="微软雅黑" panose="020B0503020204020204" charset="-122"/>
                <a:ea typeface="微软雅黑" panose="020B0503020204020204" charset="-122"/>
                <a:cs typeface="微软雅黑" panose="020B0503020204020204" charset="-122"/>
                <a:sym typeface="+mn-ea"/>
              </a:rPr>
              <a:t>柱与独基中心不对齐</a:t>
            </a:r>
            <a:endParaRPr lang="zh-CN" altLang="en-US" sz="2000" b="1" dirty="0">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506095" y="675005"/>
            <a:ext cx="5077460" cy="460375"/>
          </a:xfrm>
          <a:prstGeom prst="rect">
            <a:avLst/>
          </a:prstGeom>
          <a:noFill/>
          <a:ln w="9525">
            <a:noFill/>
          </a:ln>
        </p:spPr>
        <p:txBody>
          <a:bodyPr wrap="square">
            <a:spAutoFit/>
          </a:bodyPr>
          <a:p>
            <a:pPr marL="342900" indent="-342900">
              <a:buFont typeface="Wingdings" panose="05000000000000000000" charset="0"/>
              <a:buChar char="p"/>
            </a:pPr>
            <a:r>
              <a:rPr lang="zh-CN" altLang="en-US" sz="2400" b="1" dirty="0">
                <a:latin typeface="微软雅黑" panose="020B0503020204020204" charset="-122"/>
                <a:ea typeface="微软雅黑" panose="020B0503020204020204" charset="-122"/>
                <a:cs typeface="微软雅黑" panose="020B0503020204020204" charset="-122"/>
                <a:sym typeface="+mn-ea"/>
              </a:rPr>
              <a:t>独立基础抗剪验算的判定</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
        <p:nvSpPr>
          <p:cNvPr id="3" name="椭圆 2"/>
          <p:cNvSpPr/>
          <p:nvPr/>
        </p:nvSpPr>
        <p:spPr>
          <a:xfrm>
            <a:off x="4082415" y="1655445"/>
            <a:ext cx="344805" cy="393065"/>
          </a:xfrm>
          <a:prstGeom prst="ellipse">
            <a:avLst/>
          </a:prstGeom>
          <a:noFill/>
          <a:ln w="22225">
            <a:solidFill>
              <a:srgbClr val="ED0D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箭头连接符 10"/>
          <p:cNvCxnSpPr/>
          <p:nvPr/>
        </p:nvCxnSpPr>
        <p:spPr>
          <a:xfrm flipV="1">
            <a:off x="4024630" y="3207385"/>
            <a:ext cx="450850" cy="9525"/>
          </a:xfrm>
          <a:prstGeom prst="straightConnector1">
            <a:avLst/>
          </a:prstGeom>
          <a:ln w="25400">
            <a:solidFill>
              <a:srgbClr val="120CF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987800" y="2896235"/>
            <a:ext cx="492760" cy="306705"/>
          </a:xfrm>
          <a:prstGeom prst="rect">
            <a:avLst/>
          </a:prstGeom>
          <a:noFill/>
        </p:spPr>
        <p:txBody>
          <a:bodyPr wrap="none" rtlCol="0" anchor="t">
            <a:spAutoFit/>
          </a:bodyPr>
          <a:p>
            <a:r>
              <a:rPr lang="zh-CN" altLang="en-US" sz="1400">
                <a:solidFill>
                  <a:srgbClr val="120CFC"/>
                </a:solidFill>
                <a:latin typeface="微软雅黑" panose="020B0503020204020204" charset="-122"/>
                <a:ea typeface="微软雅黑" panose="020B0503020204020204" charset="-122"/>
                <a:cs typeface="微软雅黑" panose="020B0503020204020204" charset="-122"/>
                <a:sym typeface="+mn-ea"/>
              </a:rPr>
              <a:t>dist</a:t>
            </a:r>
            <a:endParaRPr lang="zh-CN" altLang="en-US" sz="1400">
              <a:solidFill>
                <a:srgbClr val="120CFC"/>
              </a:solidFill>
              <a:latin typeface="微软雅黑" panose="020B0503020204020204" charset="-122"/>
              <a:ea typeface="微软雅黑" panose="020B0503020204020204" charset="-122"/>
              <a:cs typeface="微软雅黑" panose="020B0503020204020204" charset="-122"/>
              <a:sym typeface="+mn-ea"/>
            </a:endParaRPr>
          </a:p>
        </p:txBody>
      </p:sp>
      <p:sp>
        <p:nvSpPr>
          <p:cNvPr id="25" name="文本框 24"/>
          <p:cNvSpPr txBox="1"/>
          <p:nvPr/>
        </p:nvSpPr>
        <p:spPr>
          <a:xfrm>
            <a:off x="832485" y="5036820"/>
            <a:ext cx="2697480" cy="368300"/>
          </a:xfrm>
          <a:prstGeom prst="rect">
            <a:avLst/>
          </a:prstGeom>
          <a:noFill/>
        </p:spPr>
        <p:txBody>
          <a:bodyPr wrap="none" rtlCol="0" anchor="t">
            <a:spAutoFit/>
          </a:bodyPr>
          <a:p>
            <a:pPr algn="l"/>
            <a:r>
              <a:rPr lang="zh-CN" altLang="en-US" b="1">
                <a:latin typeface="等线" panose="02010600030101010101" charset="-122"/>
                <a:ea typeface="等线" panose="02010600030101010101" charset="-122"/>
                <a:cs typeface="微软雅黑" panose="020B0503020204020204" charset="-122"/>
                <a:sym typeface="+mn-ea"/>
              </a:rPr>
              <a:t>柱边缘位置或变阶位置，</a:t>
            </a:r>
            <a:endParaRPr lang="zh-CN" altLang="en-US"/>
          </a:p>
        </p:txBody>
      </p:sp>
      <p:sp>
        <p:nvSpPr>
          <p:cNvPr id="28" name="文本框 27"/>
          <p:cNvSpPr txBox="1"/>
          <p:nvPr/>
        </p:nvSpPr>
        <p:spPr>
          <a:xfrm>
            <a:off x="3319780" y="5036820"/>
            <a:ext cx="1176020" cy="368300"/>
          </a:xfrm>
          <a:prstGeom prst="rect">
            <a:avLst/>
          </a:prstGeom>
          <a:noFill/>
        </p:spPr>
        <p:txBody>
          <a:bodyPr wrap="square" rtlCol="0" anchor="t">
            <a:spAutoFit/>
          </a:bodyPr>
          <a:p>
            <a:pPr algn="l"/>
            <a:r>
              <a:rPr lang="zh-CN" altLang="en-US" b="1">
                <a:latin typeface="等线" panose="02010600030101010101" charset="-122"/>
                <a:ea typeface="等线" panose="02010600030101010101" charset="-122"/>
                <a:cs typeface="等线" panose="02010600030101010101" charset="-122"/>
                <a:sym typeface="+mn-ea"/>
              </a:rPr>
              <a:t>4 个方向</a:t>
            </a:r>
            <a:endParaRPr lang="zh-CN" altLang="en-US"/>
          </a:p>
        </p:txBody>
      </p:sp>
      <p:sp>
        <p:nvSpPr>
          <p:cNvPr id="39" name="文本框 38"/>
          <p:cNvSpPr txBox="1"/>
          <p:nvPr/>
        </p:nvSpPr>
        <p:spPr>
          <a:xfrm>
            <a:off x="5067300" y="5503545"/>
            <a:ext cx="4796790" cy="368300"/>
          </a:xfrm>
          <a:prstGeom prst="rect">
            <a:avLst/>
          </a:prstGeom>
          <a:noFill/>
        </p:spPr>
        <p:txBody>
          <a:bodyPr wrap="square" rtlCol="0" anchor="t">
            <a:spAutoFit/>
          </a:bodyPr>
          <a:p>
            <a:pPr indent="0">
              <a:buFont typeface="Wingdings" panose="05000000000000000000" charset="0"/>
              <a:buNone/>
            </a:pPr>
            <a:r>
              <a:rPr lang="zh-CN" altLang="en-US" b="1">
                <a:latin typeface="等线" panose="02010600030101010101" charset="-122"/>
                <a:ea typeface="等线" panose="02010600030101010101" charset="-122"/>
                <a:cs typeface="等线" panose="02010600030101010101" charset="-122"/>
                <a:sym typeface="+mn-ea"/>
              </a:rPr>
              <a:t>dist/h0≤1.0，</a:t>
            </a:r>
            <a:r>
              <a:rPr lang="en-US" altLang="zh-CN" b="1">
                <a:latin typeface="等线" panose="02010600030101010101" charset="-122"/>
                <a:ea typeface="等线" panose="02010600030101010101" charset="-122"/>
                <a:cs typeface="等线" panose="02010600030101010101" charset="-122"/>
                <a:sym typeface="+mn-ea"/>
              </a:rPr>
              <a:t>     </a:t>
            </a:r>
            <a:r>
              <a:rPr lang="zh-CN" altLang="en-US" b="1">
                <a:latin typeface="等线" panose="02010600030101010101" charset="-122"/>
                <a:ea typeface="等线" panose="02010600030101010101" charset="-122"/>
                <a:cs typeface="等线" panose="02010600030101010101" charset="-122"/>
                <a:sym typeface="+mn-ea"/>
              </a:rPr>
              <a:t>4 个方向都</a:t>
            </a:r>
            <a:r>
              <a:rPr lang="zh-CN" altLang="en-US" b="1">
                <a:latin typeface="等线" panose="02010600030101010101" charset="-122"/>
                <a:ea typeface="等线" panose="02010600030101010101" charset="-122"/>
                <a:cs typeface="等线" panose="02010600030101010101" charset="-122"/>
                <a:sym typeface="+mn-ea"/>
              </a:rPr>
              <a:t>验算剪切</a:t>
            </a:r>
            <a:r>
              <a:rPr lang="zh-CN" altLang="en-US" b="1">
                <a:latin typeface="等线" panose="02010600030101010101" charset="-122"/>
                <a:ea typeface="等线" panose="02010600030101010101" charset="-122"/>
                <a:cs typeface="等线" panose="02010600030101010101" charset="-122"/>
                <a:sym typeface="+mn-ea"/>
              </a:rPr>
              <a:t>。</a:t>
            </a:r>
            <a:endParaRPr lang="zh-CN" altLang="en-US"/>
          </a:p>
        </p:txBody>
      </p:sp>
      <p:sp>
        <p:nvSpPr>
          <p:cNvPr id="40" name="文本框 39"/>
          <p:cNvSpPr txBox="1"/>
          <p:nvPr/>
        </p:nvSpPr>
        <p:spPr>
          <a:xfrm>
            <a:off x="5030470" y="4683125"/>
            <a:ext cx="4713605" cy="368300"/>
          </a:xfrm>
          <a:prstGeom prst="rect">
            <a:avLst/>
          </a:prstGeom>
          <a:noFill/>
        </p:spPr>
        <p:txBody>
          <a:bodyPr wrap="square" rtlCol="0" anchor="t">
            <a:spAutoFit/>
          </a:bodyPr>
          <a:p>
            <a:pPr indent="0" algn="l">
              <a:buFont typeface="Wingdings" panose="05000000000000000000" charset="0"/>
              <a:buNone/>
            </a:pPr>
            <a:r>
              <a:rPr lang="zh-CN" altLang="en-US" b="1">
                <a:latin typeface="等线" panose="02010600030101010101" charset="-122"/>
                <a:ea typeface="等线" panose="02010600030101010101" charset="-122"/>
                <a:cs typeface="等线" panose="02010600030101010101" charset="-122"/>
                <a:sym typeface="+mn-ea"/>
              </a:rPr>
              <a:t>dist/h0</a:t>
            </a:r>
            <a:r>
              <a:rPr lang="en-US" altLang="zh-CN" b="1">
                <a:latin typeface="等线" panose="02010600030101010101" charset="-122"/>
                <a:ea typeface="等线" panose="02010600030101010101" charset="-122"/>
                <a:cs typeface="等线" panose="02010600030101010101" charset="-122"/>
                <a:sym typeface="+mn-ea"/>
              </a:rPr>
              <a:t>&gt;</a:t>
            </a:r>
            <a:r>
              <a:rPr lang="zh-CN" altLang="en-US" b="1">
                <a:latin typeface="等线" panose="02010600030101010101" charset="-122"/>
                <a:ea typeface="等线" panose="02010600030101010101" charset="-122"/>
                <a:cs typeface="等线" panose="02010600030101010101" charset="-122"/>
                <a:sym typeface="+mn-ea"/>
              </a:rPr>
              <a:t>1.0，</a:t>
            </a:r>
            <a:r>
              <a:rPr lang="en-US" altLang="zh-CN" b="1">
                <a:latin typeface="等线" panose="02010600030101010101" charset="-122"/>
                <a:ea typeface="等线" panose="02010600030101010101" charset="-122"/>
                <a:cs typeface="等线" panose="02010600030101010101" charset="-122"/>
                <a:sym typeface="+mn-ea"/>
              </a:rPr>
              <a:t>    </a:t>
            </a:r>
            <a:r>
              <a:rPr lang="zh-CN" altLang="en-US" b="1">
                <a:latin typeface="等线" panose="02010600030101010101" charset="-122"/>
                <a:ea typeface="等线" panose="02010600030101010101" charset="-122"/>
                <a:cs typeface="等线" panose="02010600030101010101" charset="-122"/>
                <a:sym typeface="+mn-ea"/>
              </a:rPr>
              <a:t>不验算剪切，R/S 输出 50；</a:t>
            </a:r>
            <a:endParaRPr lang="zh-CN" altLang="en-US"/>
          </a:p>
        </p:txBody>
      </p:sp>
      <p:sp>
        <p:nvSpPr>
          <p:cNvPr id="41" name="文本框 40"/>
          <p:cNvSpPr txBox="1"/>
          <p:nvPr/>
        </p:nvSpPr>
        <p:spPr>
          <a:xfrm>
            <a:off x="5067300" y="5796915"/>
            <a:ext cx="1807210" cy="368300"/>
          </a:xfrm>
          <a:prstGeom prst="rect">
            <a:avLst/>
          </a:prstGeom>
          <a:noFill/>
        </p:spPr>
        <p:txBody>
          <a:bodyPr wrap="none" rtlCol="0" anchor="t">
            <a:spAutoFit/>
          </a:bodyPr>
          <a:p>
            <a:r>
              <a:rPr lang="zh-CN" altLang="en-US" b="1">
                <a:latin typeface="等线" panose="02010600030101010101" charset="-122"/>
                <a:ea typeface="等线" panose="02010600030101010101" charset="-122"/>
                <a:cs typeface="等线" panose="02010600030101010101" charset="-122"/>
                <a:sym typeface="+mn-ea"/>
              </a:rPr>
              <a:t>只要有 1 个方向</a:t>
            </a:r>
            <a:endParaRPr lang="zh-CN" altLang="en-US"/>
          </a:p>
        </p:txBody>
      </p:sp>
      <p:sp>
        <p:nvSpPr>
          <p:cNvPr id="42" name="左中括号 41"/>
          <p:cNvSpPr/>
          <p:nvPr/>
        </p:nvSpPr>
        <p:spPr>
          <a:xfrm>
            <a:off x="4818380" y="4735195"/>
            <a:ext cx="107950" cy="970915"/>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4" name="右箭头 43"/>
          <p:cNvSpPr/>
          <p:nvPr/>
        </p:nvSpPr>
        <p:spPr>
          <a:xfrm>
            <a:off x="4375150" y="5119370"/>
            <a:ext cx="353060" cy="210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7291705" y="1198880"/>
            <a:ext cx="3667125" cy="922020"/>
          </a:xfrm>
          <a:prstGeom prst="rect">
            <a:avLst/>
          </a:prstGeom>
          <a:noFill/>
        </p:spPr>
        <p:txBody>
          <a:bodyPr wrap="square" rtlCol="0" anchor="t">
            <a:spAutoFit/>
          </a:bodyPr>
          <a:p>
            <a:r>
              <a:rPr lang="zh-CN" altLang="en-US" b="1">
                <a:latin typeface="等线" panose="02010600030101010101" charset="-122"/>
                <a:ea typeface="等线" panose="02010600030101010101" charset="-122"/>
                <a:cs typeface="等线" panose="02010600030101010101" charset="-122"/>
              </a:rPr>
              <a:t>按《地规》</a:t>
            </a:r>
            <a:r>
              <a:rPr lang="en-US" altLang="zh-CN" b="1">
                <a:latin typeface="等线" panose="02010600030101010101" charset="-122"/>
                <a:ea typeface="等线" panose="02010600030101010101" charset="-122"/>
                <a:cs typeface="等线" panose="02010600030101010101" charset="-122"/>
              </a:rPr>
              <a:t>8.2.9</a:t>
            </a:r>
            <a:endParaRPr lang="en-US" altLang="zh-CN" b="1">
              <a:latin typeface="等线" panose="02010600030101010101" charset="-122"/>
              <a:ea typeface="等线" panose="02010600030101010101" charset="-122"/>
              <a:cs typeface="等线" panose="02010600030101010101" charset="-122"/>
            </a:endParaRPr>
          </a:p>
          <a:p>
            <a:r>
              <a:rPr lang="en-US" altLang="zh-CN" b="1">
                <a:latin typeface="等线" panose="02010600030101010101" charset="-122"/>
                <a:ea typeface="等线" panose="02010600030101010101" charset="-122"/>
                <a:cs typeface="等线" panose="02010600030101010101" charset="-122"/>
              </a:rPr>
              <a:t>1200+950x2=3100&lt;</a:t>
            </a:r>
            <a:r>
              <a:rPr lang="en-US" altLang="zh-CN" b="1">
                <a:latin typeface="等线" panose="02010600030101010101" charset="-122"/>
                <a:ea typeface="等线" panose="02010600030101010101" charset="-122"/>
                <a:cs typeface="等线" panose="02010600030101010101" charset="-122"/>
                <a:sym typeface="+mn-ea"/>
              </a:rPr>
              <a:t>3700(</a:t>
            </a:r>
            <a:r>
              <a:rPr lang="zh-CN" altLang="en-US" b="1">
                <a:latin typeface="等线" panose="02010600030101010101" charset="-122"/>
                <a:ea typeface="等线" panose="02010600030101010101" charset="-122"/>
                <a:cs typeface="等线" panose="02010600030101010101" charset="-122"/>
                <a:sym typeface="+mn-ea"/>
              </a:rPr>
              <a:t>边长</a:t>
            </a:r>
            <a:r>
              <a:rPr lang="en-US" altLang="zh-CN" b="1">
                <a:latin typeface="等线" panose="02010600030101010101" charset="-122"/>
                <a:ea typeface="等线" panose="02010600030101010101" charset="-122"/>
                <a:cs typeface="等线" panose="02010600030101010101" charset="-122"/>
                <a:sym typeface="+mn-ea"/>
              </a:rPr>
              <a:t>)</a:t>
            </a:r>
            <a:endParaRPr lang="en-US" altLang="zh-CN" b="1">
              <a:latin typeface="等线" panose="02010600030101010101" charset="-122"/>
              <a:ea typeface="等线" panose="02010600030101010101" charset="-122"/>
              <a:cs typeface="等线" panose="02010600030101010101" charset="-122"/>
            </a:endParaRPr>
          </a:p>
          <a:p>
            <a:r>
              <a:rPr lang="zh-CN" altLang="en-US" b="1">
                <a:latin typeface="等线" panose="02010600030101010101" charset="-122"/>
                <a:ea typeface="等线" panose="02010600030101010101" charset="-122"/>
                <a:cs typeface="等线" panose="02010600030101010101" charset="-122"/>
              </a:rPr>
              <a:t>不需验算剪切</a:t>
            </a:r>
            <a:endParaRPr lang="zh-CN" altLang="en-US" b="1">
              <a:latin typeface="等线" panose="02010600030101010101" charset="-122"/>
              <a:ea typeface="等线" panose="02010600030101010101" charset="-122"/>
              <a:cs typeface="等线" panose="02010600030101010101" charset="-122"/>
            </a:endParaRPr>
          </a:p>
        </p:txBody>
      </p:sp>
      <p:sp>
        <p:nvSpPr>
          <p:cNvPr id="12" name="文本框 11"/>
          <p:cNvSpPr txBox="1"/>
          <p:nvPr/>
        </p:nvSpPr>
        <p:spPr>
          <a:xfrm>
            <a:off x="7369810" y="2120900"/>
            <a:ext cx="3522345" cy="368300"/>
          </a:xfrm>
          <a:prstGeom prst="rect">
            <a:avLst/>
          </a:prstGeom>
          <a:noFill/>
        </p:spPr>
        <p:txBody>
          <a:bodyPr wrap="square" rtlCol="0" anchor="t">
            <a:spAutoFit/>
          </a:bodyPr>
          <a:p>
            <a:r>
              <a:rPr lang="zh-CN" altLang="en-US" b="1">
                <a:latin typeface="等线" panose="02010600030101010101" charset="-122"/>
                <a:ea typeface="等线" panose="02010600030101010101" charset="-122"/>
                <a:cs typeface="等线" panose="02010600030101010101" charset="-122"/>
                <a:sym typeface="+mn-ea"/>
              </a:rPr>
              <a:t>x-、y+方向截面：</a:t>
            </a:r>
            <a:r>
              <a:rPr lang="en-US" altLang="zh-CN" b="1">
                <a:latin typeface="等线" panose="02010600030101010101" charset="-122"/>
                <a:ea typeface="等线" panose="02010600030101010101" charset="-122"/>
                <a:cs typeface="等线" panose="02010600030101010101" charset="-122"/>
                <a:sym typeface="+mn-ea"/>
              </a:rPr>
              <a:t>800&lt;950</a:t>
            </a:r>
            <a:endParaRPr lang="en-US" altLang="zh-CN" b="1">
              <a:latin typeface="等线" panose="02010600030101010101" charset="-122"/>
              <a:ea typeface="等线" panose="02010600030101010101" charset="-122"/>
              <a:cs typeface="等线" panose="02010600030101010101" charset="-122"/>
              <a:sym typeface="+mn-ea"/>
            </a:endParaRPr>
          </a:p>
        </p:txBody>
      </p:sp>
      <p:sp>
        <p:nvSpPr>
          <p:cNvPr id="13" name="文本框 12"/>
          <p:cNvSpPr txBox="1"/>
          <p:nvPr/>
        </p:nvSpPr>
        <p:spPr>
          <a:xfrm>
            <a:off x="7081520" y="2896235"/>
            <a:ext cx="4911090" cy="645160"/>
          </a:xfrm>
          <a:prstGeom prst="rect">
            <a:avLst/>
          </a:prstGeom>
          <a:noFill/>
        </p:spPr>
        <p:txBody>
          <a:bodyPr wrap="square" rtlCol="0" anchor="t">
            <a:spAutoFit/>
          </a:bodyPr>
          <a:p>
            <a:pPr algn="l"/>
            <a:r>
              <a:rPr lang="zh-CN" altLang="en-US" b="1">
                <a:latin typeface="等线" panose="02010600030101010101" charset="-122"/>
                <a:ea typeface="等线" panose="02010600030101010101" charset="-122"/>
                <a:cs typeface="微软雅黑" panose="020B0503020204020204" charset="-122"/>
                <a:sym typeface="+mn-ea"/>
              </a:rPr>
              <a:t>柱边缘到独基边缘的距离小于有效高度</a:t>
            </a:r>
            <a:r>
              <a:rPr lang="en-US" altLang="zh-CN" sz="1400" b="1">
                <a:latin typeface="等线" panose="02010600030101010101" charset="-122"/>
                <a:ea typeface="等线" panose="02010600030101010101" charset="-122"/>
                <a:cs typeface="微软雅黑" panose="020B0503020204020204" charset="-122"/>
                <a:sym typeface="+mn-ea"/>
              </a:rPr>
              <a:t>(</a:t>
            </a:r>
            <a:r>
              <a:rPr lang="zh-CN" altLang="en-US" sz="1400" b="1">
                <a:latin typeface="等线" panose="02010600030101010101" charset="-122"/>
                <a:ea typeface="等线" panose="02010600030101010101" charset="-122"/>
                <a:cs typeface="等线" panose="02010600030101010101" charset="-122"/>
                <a:sym typeface="+mn-ea"/>
              </a:rPr>
              <a:t>dist</a:t>
            </a:r>
            <a:r>
              <a:rPr lang="en-US" altLang="zh-CN" sz="1400" b="1">
                <a:latin typeface="等线" panose="02010600030101010101" charset="-122"/>
                <a:ea typeface="等线" panose="02010600030101010101" charset="-122"/>
                <a:cs typeface="等线" panose="02010600030101010101" charset="-122"/>
                <a:sym typeface="+mn-ea"/>
              </a:rPr>
              <a:t>&lt;</a:t>
            </a:r>
            <a:r>
              <a:rPr lang="zh-CN" altLang="en-US" sz="1400" b="1">
                <a:latin typeface="等线" panose="02010600030101010101" charset="-122"/>
                <a:ea typeface="等线" panose="02010600030101010101" charset="-122"/>
                <a:cs typeface="等线" panose="02010600030101010101" charset="-122"/>
                <a:sym typeface="+mn-ea"/>
              </a:rPr>
              <a:t>h0</a:t>
            </a:r>
            <a:r>
              <a:rPr lang="en-US" altLang="zh-CN" sz="1400" b="1">
                <a:latin typeface="等线" panose="02010600030101010101" charset="-122"/>
                <a:ea typeface="等线" panose="02010600030101010101" charset="-122"/>
                <a:cs typeface="等线" panose="02010600030101010101" charset="-122"/>
                <a:sym typeface="+mn-ea"/>
              </a:rPr>
              <a:t>)</a:t>
            </a:r>
            <a:r>
              <a:rPr lang="zh-CN" altLang="en-US" b="1">
                <a:latin typeface="等线" panose="02010600030101010101" charset="-122"/>
                <a:ea typeface="等线" panose="02010600030101010101" charset="-122"/>
                <a:cs typeface="微软雅黑" panose="020B0503020204020204" charset="-122"/>
                <a:sym typeface="+mn-ea"/>
              </a:rPr>
              <a:t>，</a:t>
            </a:r>
            <a:endParaRPr lang="zh-CN" altLang="en-US" b="1">
              <a:latin typeface="等线" panose="02010600030101010101" charset="-122"/>
              <a:ea typeface="等线" panose="02010600030101010101" charset="-122"/>
              <a:cs typeface="微软雅黑" panose="020B0503020204020204" charset="-122"/>
              <a:sym typeface="+mn-ea"/>
            </a:endParaRPr>
          </a:p>
          <a:p>
            <a:pPr algn="l"/>
            <a:r>
              <a:rPr lang="zh-CN" altLang="en-US">
                <a:latin typeface="等线" panose="02010600030101010101" charset="-122"/>
                <a:ea typeface="等线" panose="02010600030101010101" charset="-122"/>
                <a:cs typeface="等线" panose="02010600030101010101" charset="-122"/>
                <a:sym typeface="+mn-ea"/>
              </a:rPr>
              <a:t>x-、y+</a:t>
            </a:r>
            <a:r>
              <a:rPr lang="zh-CN" altLang="en-US" b="1">
                <a:latin typeface="等线" panose="02010600030101010101" charset="-122"/>
                <a:ea typeface="等线" panose="02010600030101010101" charset="-122"/>
                <a:cs typeface="微软雅黑" panose="020B0503020204020204" charset="-122"/>
                <a:sym typeface="+mn-ea"/>
              </a:rPr>
              <a:t>方向可能形成受剪破坏面。</a:t>
            </a:r>
            <a:endParaRPr lang="zh-CN" altLang="en-US" b="1">
              <a:latin typeface="等线" panose="02010600030101010101" charset="-122"/>
              <a:ea typeface="等线" panose="02010600030101010101" charset="-122"/>
              <a:cs typeface="微软雅黑" panose="020B0503020204020204" charset="-122"/>
            </a:endParaRPr>
          </a:p>
        </p:txBody>
      </p:sp>
      <p:sp>
        <p:nvSpPr>
          <p:cNvPr id="15" name="文本框 14"/>
          <p:cNvSpPr txBox="1"/>
          <p:nvPr/>
        </p:nvSpPr>
        <p:spPr>
          <a:xfrm>
            <a:off x="7369810" y="3653155"/>
            <a:ext cx="4471035" cy="368300"/>
          </a:xfrm>
          <a:prstGeom prst="rect">
            <a:avLst/>
          </a:prstGeom>
          <a:noFill/>
        </p:spPr>
        <p:txBody>
          <a:bodyPr wrap="square" rtlCol="0" anchor="t">
            <a:spAutoFit/>
          </a:bodyPr>
          <a:p>
            <a:r>
              <a:rPr lang="zh-CN" altLang="en-US" b="1">
                <a:latin typeface="等线" panose="02010600030101010101" charset="-122"/>
                <a:ea typeface="等线" panose="02010600030101010101" charset="-122"/>
                <a:cs typeface="等线" panose="02010600030101010101" charset="-122"/>
              </a:rPr>
              <a:t>dist：柱或变阶处边缘到独基边缘的距离。</a:t>
            </a:r>
            <a:endParaRPr lang="zh-CN" altLang="en-US" b="1">
              <a:latin typeface="等线" panose="02010600030101010101" charset="-122"/>
              <a:ea typeface="等线" panose="02010600030101010101" charset="-122"/>
              <a:cs typeface="等线" panose="02010600030101010101" charset="-122"/>
            </a:endParaRPr>
          </a:p>
        </p:txBody>
      </p:sp>
      <p:sp>
        <p:nvSpPr>
          <p:cNvPr id="18" name="下箭头 17"/>
          <p:cNvSpPr/>
          <p:nvPr/>
        </p:nvSpPr>
        <p:spPr>
          <a:xfrm>
            <a:off x="9660890" y="2470150"/>
            <a:ext cx="248920" cy="426720"/>
          </a:xfrm>
          <a:prstGeom prst="downArrow">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7377430" y="4060190"/>
            <a:ext cx="2102485" cy="368300"/>
          </a:xfrm>
          <a:prstGeom prst="rect">
            <a:avLst/>
          </a:prstGeom>
          <a:noFill/>
        </p:spPr>
        <p:txBody>
          <a:bodyPr wrap="square" rtlCol="0" anchor="t">
            <a:spAutoFit/>
          </a:bodyPr>
          <a:p>
            <a:pPr algn="l"/>
            <a:r>
              <a:rPr lang="zh-CN" altLang="en-US" b="1">
                <a:latin typeface="等线" panose="02010600030101010101" charset="-122"/>
                <a:ea typeface="等线" panose="02010600030101010101" charset="-122"/>
                <a:cs typeface="等线" panose="02010600030101010101" charset="-122"/>
                <a:sym typeface="+mn-ea"/>
              </a:rPr>
              <a:t>dist/h0：宽厚比</a:t>
            </a:r>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82994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独立基础抗剪验算的判定</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endParaRPr lang="zh-CN" altLang="en-US" sz="2400" b="1" dirty="0">
              <a:solidFill>
                <a:schemeClr val="bg2"/>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1"/>
          <a:stretch>
            <a:fillRect/>
          </a:stretch>
        </p:blipFill>
        <p:spPr>
          <a:xfrm>
            <a:off x="305435" y="1092200"/>
            <a:ext cx="3381375" cy="2266950"/>
          </a:xfrm>
          <a:prstGeom prst="rect">
            <a:avLst/>
          </a:prstGeom>
        </p:spPr>
      </p:pic>
      <p:pic>
        <p:nvPicPr>
          <p:cNvPr id="7" name="图片 6"/>
          <p:cNvPicPr>
            <a:picLocks noChangeAspect="1"/>
          </p:cNvPicPr>
          <p:nvPr/>
        </p:nvPicPr>
        <p:blipFill>
          <a:blip r:embed="rId2"/>
          <a:stretch>
            <a:fillRect/>
          </a:stretch>
        </p:blipFill>
        <p:spPr>
          <a:xfrm>
            <a:off x="3623945" y="813435"/>
            <a:ext cx="8156575" cy="3095625"/>
          </a:xfrm>
          <a:prstGeom prst="rect">
            <a:avLst/>
          </a:prstGeom>
        </p:spPr>
      </p:pic>
      <p:sp>
        <p:nvSpPr>
          <p:cNvPr id="11" name="文本框 10"/>
          <p:cNvSpPr txBox="1"/>
          <p:nvPr/>
        </p:nvSpPr>
        <p:spPr>
          <a:xfrm>
            <a:off x="994410" y="3987800"/>
            <a:ext cx="2293620" cy="368300"/>
          </a:xfrm>
          <a:prstGeom prst="rect">
            <a:avLst/>
          </a:prstGeom>
          <a:noFill/>
        </p:spPr>
        <p:txBody>
          <a:bodyPr wrap="square" rtlCol="0" anchor="t">
            <a:spAutoFit/>
          </a:bodyPr>
          <a:p>
            <a:r>
              <a:rPr lang="zh-CN" altLang="en-US" b="1">
                <a:latin typeface="微软雅黑" panose="020B0503020204020204" charset="-122"/>
                <a:ea typeface="微软雅黑" panose="020B0503020204020204" charset="-122"/>
                <a:cs typeface="微软雅黑" panose="020B0503020204020204" charset="-122"/>
              </a:rPr>
              <a:t>2 阶和柱边缘截面：</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984885" y="4876165"/>
            <a:ext cx="1077595" cy="368300"/>
          </a:xfrm>
          <a:prstGeom prst="rect">
            <a:avLst/>
          </a:prstGeom>
          <a:noFill/>
        </p:spPr>
        <p:txBody>
          <a:bodyPr wrap="none" rtlCol="0" anchor="t">
            <a:spAutoFit/>
          </a:bodyPr>
          <a:p>
            <a:pPr algn="l"/>
            <a:r>
              <a:rPr lang="zh-CN" altLang="en-US" b="1">
                <a:latin typeface="微软雅黑" panose="020B0503020204020204" charset="-122"/>
                <a:ea typeface="微软雅黑" panose="020B0503020204020204" charset="-122"/>
                <a:cs typeface="微软雅黑" panose="020B0503020204020204" charset="-122"/>
                <a:sym typeface="+mn-ea"/>
              </a:rPr>
              <a:t>1 阶处：</a:t>
            </a:r>
            <a:endParaRPr lang="zh-CN" altLang="en-US" b="1"/>
          </a:p>
        </p:txBody>
      </p:sp>
      <p:sp>
        <p:nvSpPr>
          <p:cNvPr id="16" name="文本框 15"/>
          <p:cNvSpPr txBox="1"/>
          <p:nvPr/>
        </p:nvSpPr>
        <p:spPr>
          <a:xfrm>
            <a:off x="9892665" y="3226435"/>
            <a:ext cx="1032510" cy="648000"/>
          </a:xfrm>
          <a:prstGeom prst="rect">
            <a:avLst/>
          </a:prstGeom>
          <a:noFill/>
          <a:ln w="28575">
            <a:solidFill>
              <a:srgbClr val="F810DF"/>
            </a:solidFill>
          </a:ln>
        </p:spPr>
        <p:txBody>
          <a:bodyPr wrap="square" rtlCol="0">
            <a:spAutoFit/>
          </a:bodyPr>
          <a:p>
            <a:endParaRPr lang="en-US" altLang="zh-CN"/>
          </a:p>
        </p:txBody>
      </p:sp>
      <p:sp>
        <p:nvSpPr>
          <p:cNvPr id="17" name="文本框 16"/>
          <p:cNvSpPr txBox="1"/>
          <p:nvPr/>
        </p:nvSpPr>
        <p:spPr>
          <a:xfrm>
            <a:off x="9892665" y="1957705"/>
            <a:ext cx="1032510" cy="1224000"/>
          </a:xfrm>
          <a:prstGeom prst="rect">
            <a:avLst/>
          </a:prstGeom>
          <a:noFill/>
          <a:ln w="28575">
            <a:solidFill>
              <a:srgbClr val="17C913"/>
            </a:solidFill>
          </a:ln>
        </p:spPr>
        <p:txBody>
          <a:bodyPr wrap="square" rtlCol="0">
            <a:spAutoFit/>
          </a:bodyPr>
          <a:p>
            <a:endParaRPr lang="en-US" altLang="zh-CN"/>
          </a:p>
        </p:txBody>
      </p:sp>
      <p:cxnSp>
        <p:nvCxnSpPr>
          <p:cNvPr id="3" name="直接连接符 2"/>
          <p:cNvCxnSpPr/>
          <p:nvPr/>
        </p:nvCxnSpPr>
        <p:spPr>
          <a:xfrm>
            <a:off x="9939020" y="3810635"/>
            <a:ext cx="93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939020" y="3642360"/>
            <a:ext cx="93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075305" y="2757170"/>
            <a:ext cx="814070" cy="337185"/>
          </a:xfrm>
          <a:prstGeom prst="rect">
            <a:avLst/>
          </a:prstGeom>
          <a:noFill/>
        </p:spPr>
        <p:txBody>
          <a:bodyPr wrap="square" rtlCol="0">
            <a:spAutoFit/>
          </a:bodyPr>
          <a:p>
            <a:r>
              <a:rPr lang="en-US" altLang="zh-CN" sz="1600" b="1"/>
              <a:t>1</a:t>
            </a:r>
            <a:endParaRPr lang="en-US" altLang="zh-CN" sz="1600" b="1"/>
          </a:p>
        </p:txBody>
      </p:sp>
      <p:sp>
        <p:nvSpPr>
          <p:cNvPr id="9" name="文本框 8"/>
          <p:cNvSpPr txBox="1"/>
          <p:nvPr/>
        </p:nvSpPr>
        <p:spPr>
          <a:xfrm>
            <a:off x="3087370" y="2501900"/>
            <a:ext cx="814070" cy="337185"/>
          </a:xfrm>
          <a:prstGeom prst="rect">
            <a:avLst/>
          </a:prstGeom>
          <a:noFill/>
        </p:spPr>
        <p:txBody>
          <a:bodyPr wrap="square" rtlCol="0">
            <a:spAutoFit/>
          </a:bodyPr>
          <a:p>
            <a:r>
              <a:rPr lang="en-US" altLang="zh-CN" sz="1600" b="1"/>
              <a:t>2</a:t>
            </a:r>
            <a:endParaRPr lang="en-US" altLang="zh-CN" sz="1600" b="1"/>
          </a:p>
        </p:txBody>
      </p:sp>
      <p:sp>
        <p:nvSpPr>
          <p:cNvPr id="10" name="文本框 9"/>
          <p:cNvSpPr txBox="1"/>
          <p:nvPr/>
        </p:nvSpPr>
        <p:spPr>
          <a:xfrm>
            <a:off x="3075305" y="2274570"/>
            <a:ext cx="814070" cy="337185"/>
          </a:xfrm>
          <a:prstGeom prst="rect">
            <a:avLst/>
          </a:prstGeom>
          <a:noFill/>
        </p:spPr>
        <p:txBody>
          <a:bodyPr wrap="square" rtlCol="0">
            <a:spAutoFit/>
          </a:bodyPr>
          <a:p>
            <a:r>
              <a:rPr lang="en-US" altLang="zh-CN" sz="1600" b="1"/>
              <a:t>3</a:t>
            </a:r>
            <a:endParaRPr lang="en-US" altLang="zh-CN" sz="1600" b="1"/>
          </a:p>
        </p:txBody>
      </p:sp>
      <p:sp>
        <p:nvSpPr>
          <p:cNvPr id="12" name="文本框 11"/>
          <p:cNvSpPr txBox="1"/>
          <p:nvPr/>
        </p:nvSpPr>
        <p:spPr>
          <a:xfrm>
            <a:off x="1938020" y="4876165"/>
            <a:ext cx="3608070" cy="645160"/>
          </a:xfrm>
          <a:prstGeom prst="rect">
            <a:avLst/>
          </a:prstGeom>
          <a:noFill/>
        </p:spPr>
        <p:txBody>
          <a:bodyPr wrap="none" rtlCol="0" anchor="t">
            <a:spAutoFit/>
          </a:bodyPr>
          <a:p>
            <a:pPr algn="l"/>
            <a:r>
              <a:rPr lang="zh-CN" altLang="en-US" b="1">
                <a:latin typeface="微软雅黑" panose="020B0503020204020204" charset="-122"/>
                <a:ea typeface="微软雅黑" panose="020B0503020204020204" charset="-122"/>
                <a:cs typeface="微软雅黑" panose="020B0503020204020204" charset="-122"/>
                <a:sym typeface="+mn-ea"/>
              </a:rPr>
              <a:t> y+、y-截面宽厚比Dist/h0</a:t>
            </a:r>
            <a:r>
              <a:rPr lang="zh-CN" altLang="en-US" b="1">
                <a:latin typeface="等线" panose="02010600030101010101" charset="-122"/>
                <a:ea typeface="等线" panose="02010600030101010101" charset="-122"/>
                <a:cs typeface="等线" panose="02010600030101010101" charset="-122"/>
                <a:sym typeface="+mn-ea"/>
              </a:rPr>
              <a:t>≤</a:t>
            </a:r>
            <a:r>
              <a:rPr lang="zh-CN" altLang="en-US" b="1">
                <a:latin typeface="微软雅黑" panose="020B0503020204020204" charset="-122"/>
                <a:ea typeface="微软雅黑" panose="020B0503020204020204" charset="-122"/>
                <a:cs typeface="微软雅黑" panose="020B0503020204020204" charset="-122"/>
                <a:sym typeface="+mn-ea"/>
              </a:rPr>
              <a:t> 1，</a:t>
            </a:r>
            <a:endParaRPr lang="zh-CN" altLang="en-US" b="1">
              <a:latin typeface="微软雅黑" panose="020B0503020204020204" charset="-122"/>
              <a:ea typeface="微软雅黑" panose="020B0503020204020204" charset="-122"/>
              <a:cs typeface="微软雅黑" panose="020B0503020204020204" charset="-122"/>
              <a:sym typeface="+mn-ea"/>
            </a:endParaRPr>
          </a:p>
          <a:p>
            <a:pPr algn="l"/>
            <a:r>
              <a:rPr lang="zh-CN" altLang="en-US" b="1">
                <a:latin typeface="微软雅黑" panose="020B0503020204020204" charset="-122"/>
                <a:ea typeface="微软雅黑" panose="020B0503020204020204" charset="-122"/>
                <a:cs typeface="微软雅黑" panose="020B0503020204020204" charset="-122"/>
                <a:sym typeface="+mn-ea"/>
              </a:rPr>
              <a:t> 四个截面均验算受剪承载力。</a:t>
            </a:r>
            <a:endParaRPr lang="zh-CN" altLang="en-US" b="1"/>
          </a:p>
        </p:txBody>
      </p:sp>
      <p:sp>
        <p:nvSpPr>
          <p:cNvPr id="13" name="文本框 12"/>
          <p:cNvSpPr txBox="1"/>
          <p:nvPr/>
        </p:nvSpPr>
        <p:spPr>
          <a:xfrm>
            <a:off x="3156585" y="3986530"/>
            <a:ext cx="3237230" cy="645160"/>
          </a:xfrm>
          <a:prstGeom prst="rect">
            <a:avLst/>
          </a:prstGeom>
          <a:noFill/>
        </p:spPr>
        <p:txBody>
          <a:bodyPr wrap="none" rtlCol="0" anchor="t">
            <a:spAutoFit/>
          </a:bodyPr>
          <a:p>
            <a:r>
              <a:rPr lang="en-US" altLang="zh-CN">
                <a:latin typeface="微软雅黑" panose="020B0503020204020204" charset="-122"/>
                <a:ea typeface="微软雅黑" panose="020B0503020204020204" charset="-122"/>
                <a:cs typeface="微软雅黑" panose="020B0503020204020204" charset="-122"/>
                <a:sym typeface="+mn-ea"/>
              </a:rPr>
              <a:t> </a:t>
            </a:r>
            <a:r>
              <a:rPr lang="zh-CN" altLang="en-US" b="1">
                <a:latin typeface="微软雅黑" panose="020B0503020204020204" charset="-122"/>
                <a:ea typeface="微软雅黑" panose="020B0503020204020204" charset="-122"/>
                <a:cs typeface="微软雅黑" panose="020B0503020204020204" charset="-122"/>
                <a:sym typeface="+mn-ea"/>
              </a:rPr>
              <a:t>四个边宽厚比Dist/h0</a:t>
            </a:r>
            <a:r>
              <a:rPr lang="en-US" altLang="zh-CN" b="1">
                <a:latin typeface="微软雅黑" panose="020B0503020204020204" charset="-122"/>
                <a:ea typeface="微软雅黑" panose="020B0503020204020204" charset="-122"/>
                <a:cs typeface="微软雅黑" panose="020B0503020204020204" charset="-122"/>
                <a:sym typeface="+mn-ea"/>
              </a:rPr>
              <a:t>&gt;</a:t>
            </a:r>
            <a:r>
              <a:rPr lang="zh-CN" altLang="en-US" b="1">
                <a:latin typeface="微软雅黑" panose="020B0503020204020204" charset="-122"/>
                <a:ea typeface="微软雅黑" panose="020B0503020204020204" charset="-122"/>
                <a:cs typeface="微软雅黑" panose="020B0503020204020204" charset="-122"/>
                <a:sym typeface="+mn-ea"/>
              </a:rPr>
              <a:t> 1，</a:t>
            </a:r>
            <a:endParaRPr lang="zh-CN" altLang="en-US" b="1">
              <a:latin typeface="微软雅黑" panose="020B0503020204020204" charset="-122"/>
              <a:ea typeface="微软雅黑" panose="020B0503020204020204" charset="-122"/>
              <a:cs typeface="微软雅黑" panose="020B0503020204020204" charset="-122"/>
              <a:sym typeface="+mn-ea"/>
            </a:endParaRPr>
          </a:p>
          <a:p>
            <a:r>
              <a:rPr lang="zh-CN" altLang="en-US" b="1">
                <a:latin typeface="微软雅黑" panose="020B0503020204020204" charset="-122"/>
                <a:ea typeface="微软雅黑" panose="020B0503020204020204" charset="-122"/>
                <a:cs typeface="微软雅黑" panose="020B0503020204020204" charset="-122"/>
                <a:sym typeface="+mn-ea"/>
              </a:rPr>
              <a:t> 不验算冲切，输出 R/S=50；</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6"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15903" y="1801730"/>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35" b="1" dirty="0">
                <a:latin typeface="微软雅黑" panose="020B0503020204020204" charset="-122"/>
                <a:ea typeface="微软雅黑" panose="020B0503020204020204" charset="-122"/>
              </a:rPr>
              <a:t>一</a:t>
            </a:r>
            <a:endParaRPr lang="zh-CN" altLang="en-US" sz="2535" b="1" dirty="0">
              <a:latin typeface="微软雅黑" panose="020B0503020204020204" charset="-122"/>
              <a:ea typeface="微软雅黑" panose="020B0503020204020204" charset="-122"/>
            </a:endParaRPr>
          </a:p>
        </p:txBody>
      </p:sp>
      <p:sp>
        <p:nvSpPr>
          <p:cNvPr id="6" name="圆角矩形 5"/>
          <p:cNvSpPr/>
          <p:nvPr/>
        </p:nvSpPr>
        <p:spPr>
          <a:xfrm>
            <a:off x="815903" y="3070232"/>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35" b="1" dirty="0">
                <a:latin typeface="微软雅黑" panose="020B0503020204020204" charset="-122"/>
                <a:ea typeface="微软雅黑" panose="020B0503020204020204" charset="-122"/>
              </a:rPr>
              <a:t>二</a:t>
            </a:r>
            <a:endParaRPr lang="zh-CN" altLang="en-US" sz="2535" b="1" dirty="0">
              <a:latin typeface="微软雅黑" panose="020B0503020204020204" charset="-122"/>
              <a:ea typeface="微软雅黑" panose="020B0503020204020204" charset="-122"/>
            </a:endParaRPr>
          </a:p>
        </p:txBody>
      </p:sp>
      <p:sp>
        <p:nvSpPr>
          <p:cNvPr id="41" name="圆角矩形 40"/>
          <p:cNvSpPr/>
          <p:nvPr/>
        </p:nvSpPr>
        <p:spPr>
          <a:xfrm>
            <a:off x="1627505" y="1801495"/>
            <a:ext cx="4646295"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defRPr/>
            </a:pPr>
            <a:r>
              <a:rPr lang="zh-CN" altLang="zh-CN" sz="2540" b="1" dirty="0">
                <a:solidFill>
                  <a:schemeClr val="tx1"/>
                </a:solidFill>
                <a:latin typeface="微软雅黑" panose="020B0503020204020204" charset="-122"/>
                <a:ea typeface="微软雅黑" panose="020B0503020204020204" charset="-122"/>
                <a:cs typeface="+mn-ea"/>
                <a:sym typeface="+mn-lt"/>
              </a:rPr>
              <a:t>冲切相关公式及参数设置</a:t>
            </a:r>
            <a:endParaRPr lang="zh-CN" altLang="zh-CN" sz="2540" b="1" dirty="0">
              <a:solidFill>
                <a:schemeClr val="tx1"/>
              </a:solidFill>
              <a:latin typeface="微软雅黑" panose="020B0503020204020204" charset="-122"/>
              <a:ea typeface="微软雅黑" panose="020B0503020204020204" charset="-122"/>
              <a:cs typeface="+mn-ea"/>
              <a:sym typeface="+mn-lt"/>
            </a:endParaRPr>
          </a:p>
        </p:txBody>
      </p:sp>
      <p:sp>
        <p:nvSpPr>
          <p:cNvPr id="43" name="圆角矩形 42"/>
          <p:cNvSpPr/>
          <p:nvPr/>
        </p:nvSpPr>
        <p:spPr>
          <a:xfrm>
            <a:off x="1627505" y="3070225"/>
            <a:ext cx="464693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540" b="1" dirty="0">
                <a:solidFill>
                  <a:schemeClr val="tx1"/>
                </a:solidFill>
                <a:latin typeface="微软雅黑" panose="020B0503020204020204" charset="-122"/>
                <a:ea typeface="微软雅黑" panose="020B0503020204020204" charset="-122"/>
                <a:cs typeface="+mn-ea"/>
                <a:sym typeface="+mn-lt"/>
              </a:rPr>
              <a:t>剪切相关公式及要点</a:t>
            </a:r>
            <a:endParaRPr lang="zh-CN" altLang="zh-CN" sz="2540" b="1" dirty="0">
              <a:solidFill>
                <a:schemeClr val="tx1"/>
              </a:solidFill>
              <a:latin typeface="微软雅黑" panose="020B0503020204020204" charset="-122"/>
              <a:ea typeface="微软雅黑" panose="020B0503020204020204" charset="-122"/>
              <a:cs typeface="+mn-ea"/>
              <a:sym typeface="+mn-lt"/>
            </a:endParaRPr>
          </a:p>
        </p:txBody>
      </p:sp>
      <p:sp>
        <p:nvSpPr>
          <p:cNvPr id="8" name="文本框 2"/>
          <p:cNvSpPr txBox="1"/>
          <p:nvPr/>
        </p:nvSpPr>
        <p:spPr>
          <a:xfrm>
            <a:off x="206121" y="157931"/>
            <a:ext cx="11026140" cy="460375"/>
          </a:xfrm>
          <a:prstGeom prst="rect">
            <a:avLst/>
          </a:prstGeom>
          <a:noFill/>
        </p:spPr>
        <p:txBody>
          <a:bodyPr wrap="square" rtlCol="0">
            <a:spAutoFit/>
          </a:bodyPr>
          <a:lstStyle/>
          <a:p>
            <a:r>
              <a:rPr 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内容</a:t>
            </a:r>
            <a:endParaRPr 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2" name="圆角矩形 1"/>
          <p:cNvSpPr/>
          <p:nvPr/>
        </p:nvSpPr>
        <p:spPr>
          <a:xfrm>
            <a:off x="815903" y="4385952"/>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35" b="1" dirty="0">
                <a:latin typeface="微软雅黑" panose="020B0503020204020204" charset="-122"/>
                <a:ea typeface="微软雅黑" panose="020B0503020204020204" charset="-122"/>
              </a:rPr>
              <a:t>三</a:t>
            </a:r>
            <a:endParaRPr lang="zh-CN" altLang="en-US" sz="2535" b="1" dirty="0">
              <a:latin typeface="微软雅黑" panose="020B0503020204020204" charset="-122"/>
              <a:ea typeface="微软雅黑" panose="020B0503020204020204" charset="-122"/>
            </a:endParaRPr>
          </a:p>
        </p:txBody>
      </p:sp>
      <p:sp>
        <p:nvSpPr>
          <p:cNvPr id="3" name="圆角矩形 2"/>
          <p:cNvSpPr/>
          <p:nvPr/>
        </p:nvSpPr>
        <p:spPr>
          <a:xfrm>
            <a:off x="1627505" y="4385945"/>
            <a:ext cx="464693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a:solidFill>
                  <a:srgbClr val="FF0000"/>
                </a:solidFill>
                <a:latin typeface="微软雅黑" panose="020B0503020204020204" charset="-122"/>
                <a:ea typeface="微软雅黑" panose="020B0503020204020204" charset="-122"/>
                <a:cs typeface="+mn-ea"/>
                <a:sym typeface="+mn-lt"/>
              </a:rPr>
              <a:t>冲切、剪切常见问题</a:t>
            </a:r>
            <a:endParaRPr lang="zh-CN" altLang="zh-CN" sz="2400" b="1" dirty="0">
              <a:solidFill>
                <a:srgbClr val="FF0000"/>
              </a:solidFill>
              <a:latin typeface="微软雅黑" panose="020B0503020204020204" charset="-122"/>
              <a:ea typeface="微软雅黑" panose="020B0503020204020204" charset="-122"/>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1"/>
          <a:srcRect/>
          <a:stretch>
            <a:fillRect/>
          </a:stretch>
        </p:blipFill>
        <p:spPr bwMode="auto">
          <a:xfrm>
            <a:off x="960304" y="1368777"/>
            <a:ext cx="1775460" cy="1219200"/>
          </a:xfrm>
          <a:prstGeom prst="rect">
            <a:avLst/>
          </a:prstGeom>
          <a:noFill/>
          <a:ln w="9525">
            <a:noFill/>
            <a:miter lim="800000"/>
            <a:headEnd/>
            <a:tailEnd/>
          </a:ln>
          <a:effectLst/>
        </p:spPr>
      </p:pic>
      <p:pic>
        <p:nvPicPr>
          <p:cNvPr id="3" name="Picture 7"/>
          <p:cNvPicPr>
            <a:picLocks noChangeAspect="1" noChangeArrowheads="1"/>
          </p:cNvPicPr>
          <p:nvPr/>
        </p:nvPicPr>
        <p:blipFill>
          <a:blip r:embed="rId2"/>
          <a:srcRect/>
          <a:stretch>
            <a:fillRect/>
          </a:stretch>
        </p:blipFill>
        <p:spPr bwMode="auto">
          <a:xfrm>
            <a:off x="3112059" y="1118886"/>
            <a:ext cx="1744980" cy="1440180"/>
          </a:xfrm>
          <a:prstGeom prst="rect">
            <a:avLst/>
          </a:prstGeom>
          <a:noFill/>
          <a:ln w="9525">
            <a:noFill/>
            <a:miter lim="800000"/>
            <a:headEnd/>
            <a:tailEnd/>
          </a:ln>
          <a:effectLst/>
        </p:spPr>
      </p:pic>
      <p:pic>
        <p:nvPicPr>
          <p:cNvPr id="4" name="Picture 8"/>
          <p:cNvPicPr>
            <a:picLocks noChangeAspect="1" noChangeArrowheads="1"/>
          </p:cNvPicPr>
          <p:nvPr/>
        </p:nvPicPr>
        <p:blipFill>
          <a:blip r:embed="rId3"/>
          <a:srcRect/>
          <a:stretch>
            <a:fillRect/>
          </a:stretch>
        </p:blipFill>
        <p:spPr bwMode="auto">
          <a:xfrm>
            <a:off x="5198047" y="1095358"/>
            <a:ext cx="1737360" cy="1447800"/>
          </a:xfrm>
          <a:prstGeom prst="rect">
            <a:avLst/>
          </a:prstGeom>
          <a:noFill/>
          <a:ln w="9525">
            <a:noFill/>
            <a:miter lim="800000"/>
            <a:headEnd/>
            <a:tailEnd/>
          </a:ln>
          <a:effectLst/>
        </p:spPr>
      </p:pic>
      <p:pic>
        <p:nvPicPr>
          <p:cNvPr id="5" name="Picture 9"/>
          <p:cNvPicPr>
            <a:picLocks noChangeAspect="1" noChangeArrowheads="1"/>
          </p:cNvPicPr>
          <p:nvPr/>
        </p:nvPicPr>
        <p:blipFill>
          <a:blip r:embed="rId4"/>
          <a:srcRect/>
          <a:stretch>
            <a:fillRect/>
          </a:stretch>
        </p:blipFill>
        <p:spPr bwMode="auto">
          <a:xfrm>
            <a:off x="7325529" y="1336284"/>
            <a:ext cx="1722120" cy="1402080"/>
          </a:xfrm>
          <a:prstGeom prst="rect">
            <a:avLst/>
          </a:prstGeom>
          <a:noFill/>
          <a:ln w="9525">
            <a:noFill/>
            <a:miter lim="800000"/>
            <a:headEnd/>
            <a:tailEnd/>
          </a:ln>
          <a:effectLst/>
        </p:spPr>
      </p:pic>
      <p:pic>
        <p:nvPicPr>
          <p:cNvPr id="6" name="Picture 10"/>
          <p:cNvPicPr>
            <a:picLocks noChangeAspect="1" noChangeArrowheads="1"/>
          </p:cNvPicPr>
          <p:nvPr/>
        </p:nvPicPr>
        <p:blipFill>
          <a:blip r:embed="rId5"/>
          <a:srcRect/>
          <a:stretch>
            <a:fillRect/>
          </a:stretch>
        </p:blipFill>
        <p:spPr bwMode="auto">
          <a:xfrm>
            <a:off x="9423043" y="1169310"/>
            <a:ext cx="1706880" cy="1562100"/>
          </a:xfrm>
          <a:prstGeom prst="rect">
            <a:avLst/>
          </a:prstGeom>
          <a:noFill/>
          <a:ln w="9525">
            <a:noFill/>
            <a:miter lim="800000"/>
            <a:headEnd/>
            <a:tailEnd/>
          </a:ln>
          <a:effectLst/>
        </p:spPr>
      </p:pic>
      <p:sp>
        <p:nvSpPr>
          <p:cNvPr id="7" name="矩形 6"/>
          <p:cNvSpPr/>
          <p:nvPr/>
        </p:nvSpPr>
        <p:spPr>
          <a:xfrm>
            <a:off x="943152" y="2685440"/>
            <a:ext cx="1809763" cy="297180"/>
          </a:xfrm>
          <a:prstGeom prst="rect">
            <a:avLst/>
          </a:prstGeom>
        </p:spPr>
        <p:txBody>
          <a:bodyPr wrap="square">
            <a:spAutoFit/>
          </a:bodyPr>
          <a:lstStyle/>
          <a:p>
            <a:pPr algn="ctr"/>
            <a:r>
              <a:rPr lang="zh-CN" altLang="en-US" sz="1335" b="1" dirty="0" smtClean="0">
                <a:solidFill>
                  <a:srgbClr val="0070C0"/>
                </a:solidFill>
                <a:latin typeface="楷体" panose="02010609060101010101" pitchFamily="49" charset="-122"/>
                <a:ea typeface="楷体" panose="02010609060101010101" pitchFamily="49" charset="-122"/>
              </a:rPr>
              <a:t>平板筏基冲切验算</a:t>
            </a:r>
            <a:endParaRPr lang="en-US" altLang="zh-CN" sz="1335" b="1" dirty="0" smtClean="0">
              <a:solidFill>
                <a:srgbClr val="0070C0"/>
              </a:solidFill>
              <a:latin typeface="楷体" panose="02010609060101010101" pitchFamily="49" charset="-122"/>
              <a:ea typeface="楷体" panose="02010609060101010101" pitchFamily="49" charset="-122"/>
            </a:endParaRPr>
          </a:p>
        </p:txBody>
      </p:sp>
      <p:sp>
        <p:nvSpPr>
          <p:cNvPr id="8" name="矩形 7"/>
          <p:cNvSpPr/>
          <p:nvPr/>
        </p:nvSpPr>
        <p:spPr>
          <a:xfrm>
            <a:off x="9296632" y="2685440"/>
            <a:ext cx="2000264" cy="297180"/>
          </a:xfrm>
          <a:prstGeom prst="rect">
            <a:avLst/>
          </a:prstGeom>
        </p:spPr>
        <p:txBody>
          <a:bodyPr wrap="square">
            <a:spAutoFit/>
          </a:bodyPr>
          <a:lstStyle/>
          <a:p>
            <a:pPr algn="ctr"/>
            <a:r>
              <a:rPr lang="zh-CN" altLang="en-US" sz="1335" b="1" dirty="0" smtClean="0">
                <a:solidFill>
                  <a:srgbClr val="0070C0"/>
                </a:solidFill>
                <a:latin typeface="楷体" panose="02010609060101010101" pitchFamily="49" charset="-122"/>
                <a:ea typeface="楷体" panose="02010609060101010101" pitchFamily="49" charset="-122"/>
              </a:rPr>
              <a:t>刚性下柱墩</a:t>
            </a:r>
            <a:endParaRPr lang="en-US" altLang="zh-CN" sz="1335" b="1" dirty="0" smtClean="0">
              <a:solidFill>
                <a:srgbClr val="0070C0"/>
              </a:solidFill>
              <a:latin typeface="楷体" panose="02010609060101010101" pitchFamily="49" charset="-122"/>
              <a:ea typeface="楷体" panose="02010609060101010101" pitchFamily="49" charset="-122"/>
            </a:endParaRPr>
          </a:p>
        </p:txBody>
      </p:sp>
      <p:sp>
        <p:nvSpPr>
          <p:cNvPr id="9" name="矩形 8"/>
          <p:cNvSpPr/>
          <p:nvPr/>
        </p:nvSpPr>
        <p:spPr>
          <a:xfrm>
            <a:off x="7221289" y="2685440"/>
            <a:ext cx="2000264" cy="297180"/>
          </a:xfrm>
          <a:prstGeom prst="rect">
            <a:avLst/>
          </a:prstGeom>
        </p:spPr>
        <p:txBody>
          <a:bodyPr wrap="square">
            <a:spAutoFit/>
          </a:bodyPr>
          <a:lstStyle/>
          <a:p>
            <a:pPr algn="ctr"/>
            <a:r>
              <a:rPr lang="zh-CN" altLang="en-US" sz="1335" b="1" dirty="0" smtClean="0">
                <a:solidFill>
                  <a:srgbClr val="0070C0"/>
                </a:solidFill>
                <a:latin typeface="楷体" panose="02010609060101010101" pitchFamily="49" charset="-122"/>
                <a:ea typeface="楷体" panose="02010609060101010101" pitchFamily="49" charset="-122"/>
              </a:rPr>
              <a:t>柔性下柱墩</a:t>
            </a:r>
            <a:endParaRPr lang="en-US" altLang="zh-CN" sz="1335" b="1" dirty="0" smtClean="0">
              <a:solidFill>
                <a:srgbClr val="0070C0"/>
              </a:solidFill>
              <a:latin typeface="楷体" panose="02010609060101010101" pitchFamily="49" charset="-122"/>
              <a:ea typeface="楷体" panose="02010609060101010101" pitchFamily="49" charset="-122"/>
            </a:endParaRPr>
          </a:p>
        </p:txBody>
      </p:sp>
      <p:sp>
        <p:nvSpPr>
          <p:cNvPr id="10" name="矩形 9"/>
          <p:cNvSpPr/>
          <p:nvPr/>
        </p:nvSpPr>
        <p:spPr>
          <a:xfrm>
            <a:off x="5115130" y="2685440"/>
            <a:ext cx="2000264" cy="297180"/>
          </a:xfrm>
          <a:prstGeom prst="rect">
            <a:avLst/>
          </a:prstGeom>
        </p:spPr>
        <p:txBody>
          <a:bodyPr wrap="square">
            <a:spAutoFit/>
          </a:bodyPr>
          <a:lstStyle/>
          <a:p>
            <a:pPr algn="ctr"/>
            <a:r>
              <a:rPr lang="zh-CN" altLang="en-US" sz="1335" b="1" dirty="0" smtClean="0">
                <a:solidFill>
                  <a:srgbClr val="0070C0"/>
                </a:solidFill>
                <a:latin typeface="楷体" panose="02010609060101010101" pitchFamily="49" charset="-122"/>
                <a:ea typeface="楷体" panose="02010609060101010101" pitchFamily="49" charset="-122"/>
              </a:rPr>
              <a:t>刚性上柱墩</a:t>
            </a:r>
            <a:endParaRPr lang="en-US" altLang="zh-CN" sz="1335" b="1" dirty="0" smtClean="0">
              <a:solidFill>
                <a:srgbClr val="0070C0"/>
              </a:solidFill>
              <a:latin typeface="楷体" panose="02010609060101010101" pitchFamily="49" charset="-122"/>
              <a:ea typeface="楷体" panose="02010609060101010101" pitchFamily="49" charset="-122"/>
            </a:endParaRPr>
          </a:p>
        </p:txBody>
      </p:sp>
      <p:sp>
        <p:nvSpPr>
          <p:cNvPr id="11" name="矩形 10"/>
          <p:cNvSpPr/>
          <p:nvPr/>
        </p:nvSpPr>
        <p:spPr>
          <a:xfrm>
            <a:off x="3029142" y="2685440"/>
            <a:ext cx="2000264" cy="297180"/>
          </a:xfrm>
          <a:prstGeom prst="rect">
            <a:avLst/>
          </a:prstGeom>
        </p:spPr>
        <p:txBody>
          <a:bodyPr wrap="square">
            <a:spAutoFit/>
          </a:bodyPr>
          <a:lstStyle/>
          <a:p>
            <a:pPr algn="ctr"/>
            <a:r>
              <a:rPr lang="zh-CN" altLang="en-US" sz="1335" b="1" dirty="0" smtClean="0">
                <a:solidFill>
                  <a:srgbClr val="0070C0"/>
                </a:solidFill>
                <a:latin typeface="楷体" panose="02010609060101010101" pitchFamily="49" charset="-122"/>
                <a:ea typeface="楷体" panose="02010609060101010101" pitchFamily="49" charset="-122"/>
              </a:rPr>
              <a:t>柔性上柱墩</a:t>
            </a:r>
            <a:endParaRPr lang="en-US" altLang="zh-CN" sz="1335" b="1" dirty="0" smtClean="0">
              <a:solidFill>
                <a:srgbClr val="0070C0"/>
              </a:solidFill>
              <a:latin typeface="楷体" panose="02010609060101010101" pitchFamily="49" charset="-122"/>
              <a:ea typeface="楷体" panose="02010609060101010101" pitchFamily="49" charset="-122"/>
            </a:endParaRPr>
          </a:p>
        </p:txBody>
      </p:sp>
      <p:sp>
        <p:nvSpPr>
          <p:cNvPr id="12" name="矩形 11"/>
          <p:cNvSpPr/>
          <p:nvPr/>
        </p:nvSpPr>
        <p:spPr>
          <a:xfrm>
            <a:off x="415925" y="5057775"/>
            <a:ext cx="2319655" cy="502920"/>
          </a:xfrm>
          <a:prstGeom prst="rect">
            <a:avLst/>
          </a:prstGeom>
        </p:spPr>
        <p:txBody>
          <a:bodyPr wrap="square">
            <a:spAutoFit/>
          </a:bodyPr>
          <a:lstStyle/>
          <a:p>
            <a:pPr algn="ctr"/>
            <a:r>
              <a:rPr lang="zh-CN" altLang="en-US" sz="1335" b="1" dirty="0" smtClean="0">
                <a:solidFill>
                  <a:srgbClr val="0070C0"/>
                </a:solidFill>
                <a:latin typeface="楷体" panose="02010609060101010101" pitchFamily="49" charset="-122"/>
                <a:ea typeface="楷体" panose="02010609060101010101" pitchFamily="49" charset="-122"/>
              </a:rPr>
              <a:t>桩基承台柱冲切、</a:t>
            </a:r>
            <a:endParaRPr lang="zh-CN" altLang="en-US" sz="1335" b="1" dirty="0" smtClean="0">
              <a:solidFill>
                <a:srgbClr val="0070C0"/>
              </a:solidFill>
              <a:latin typeface="楷体" panose="02010609060101010101" pitchFamily="49" charset="-122"/>
              <a:ea typeface="楷体" panose="02010609060101010101" pitchFamily="49" charset="-122"/>
            </a:endParaRPr>
          </a:p>
          <a:p>
            <a:pPr algn="ctr"/>
            <a:r>
              <a:rPr lang="zh-CN" altLang="en-US" sz="1335" b="1" dirty="0" smtClean="0">
                <a:solidFill>
                  <a:srgbClr val="0070C0"/>
                </a:solidFill>
                <a:latin typeface="楷体" panose="02010609060101010101" pitchFamily="49" charset="-122"/>
                <a:ea typeface="楷体" panose="02010609060101010101" pitchFamily="49" charset="-122"/>
              </a:rPr>
              <a:t>角桩冲切</a:t>
            </a:r>
            <a:endParaRPr lang="en-US" altLang="zh-CN" sz="1335" b="1" dirty="0" smtClean="0">
              <a:solidFill>
                <a:srgbClr val="0070C0"/>
              </a:solidFill>
              <a:latin typeface="楷体" panose="02010609060101010101" pitchFamily="49" charset="-122"/>
              <a:ea typeface="楷体" panose="02010609060101010101" pitchFamily="49" charset="-122"/>
            </a:endParaRPr>
          </a:p>
        </p:txBody>
      </p:sp>
      <p:sp>
        <p:nvSpPr>
          <p:cNvPr id="13" name="矩形 12"/>
          <p:cNvSpPr/>
          <p:nvPr/>
        </p:nvSpPr>
        <p:spPr>
          <a:xfrm>
            <a:off x="2581465" y="5086289"/>
            <a:ext cx="2762269" cy="297180"/>
          </a:xfrm>
          <a:prstGeom prst="rect">
            <a:avLst/>
          </a:prstGeom>
        </p:spPr>
        <p:txBody>
          <a:bodyPr wrap="square">
            <a:spAutoFit/>
          </a:bodyPr>
          <a:lstStyle/>
          <a:p>
            <a:pPr algn="ctr"/>
            <a:r>
              <a:rPr lang="zh-CN" altLang="en-US" sz="1335" b="1" dirty="0" smtClean="0">
                <a:solidFill>
                  <a:srgbClr val="0070C0"/>
                </a:solidFill>
                <a:latin typeface="楷体" panose="02010609060101010101" pitchFamily="49" charset="-122"/>
                <a:ea typeface="楷体" panose="02010609060101010101" pitchFamily="49" charset="-122"/>
              </a:rPr>
              <a:t>桩筏基础柱冲切、内桩冲切</a:t>
            </a:r>
            <a:endParaRPr lang="en-US" altLang="zh-CN" sz="1335" b="1" dirty="0" smtClean="0">
              <a:solidFill>
                <a:srgbClr val="0070C0"/>
              </a:solidFill>
              <a:latin typeface="楷体" panose="02010609060101010101" pitchFamily="49" charset="-122"/>
              <a:ea typeface="楷体" panose="02010609060101010101" pitchFamily="49" charset="-122"/>
            </a:endParaRPr>
          </a:p>
        </p:txBody>
      </p:sp>
      <p:pic>
        <p:nvPicPr>
          <p:cNvPr id="14" name="Picture 12"/>
          <p:cNvPicPr>
            <a:picLocks noChangeAspect="1" noChangeArrowheads="1"/>
          </p:cNvPicPr>
          <p:nvPr/>
        </p:nvPicPr>
        <p:blipFill>
          <a:blip r:embed="rId6"/>
          <a:srcRect/>
          <a:stretch>
            <a:fillRect/>
          </a:stretch>
        </p:blipFill>
        <p:spPr bwMode="auto">
          <a:xfrm>
            <a:off x="729622" y="3081052"/>
            <a:ext cx="1266827" cy="2000252"/>
          </a:xfrm>
          <a:prstGeom prst="rect">
            <a:avLst/>
          </a:prstGeom>
          <a:noFill/>
          <a:ln w="9525">
            <a:noFill/>
            <a:miter lim="800000"/>
            <a:headEnd/>
            <a:tailEnd/>
          </a:ln>
          <a:effectLst/>
        </p:spPr>
      </p:pic>
      <p:pic>
        <p:nvPicPr>
          <p:cNvPr id="15" name="Picture 14"/>
          <p:cNvPicPr>
            <a:picLocks noChangeAspect="1" noChangeArrowheads="1"/>
          </p:cNvPicPr>
          <p:nvPr/>
        </p:nvPicPr>
        <p:blipFill>
          <a:blip r:embed="rId7"/>
          <a:srcRect/>
          <a:stretch>
            <a:fillRect/>
          </a:stretch>
        </p:blipFill>
        <p:spPr bwMode="auto">
          <a:xfrm>
            <a:off x="2084282" y="3057524"/>
            <a:ext cx="3611880" cy="2057400"/>
          </a:xfrm>
          <a:prstGeom prst="rect">
            <a:avLst/>
          </a:prstGeom>
          <a:noFill/>
          <a:ln w="9525">
            <a:noFill/>
            <a:miter lim="800000"/>
            <a:headEnd/>
            <a:tailEnd/>
          </a:ln>
          <a:effectLst/>
        </p:spPr>
      </p:pic>
      <p:pic>
        <p:nvPicPr>
          <p:cNvPr id="16" name="图片 15"/>
          <p:cNvPicPr>
            <a:picLocks noChangeAspect="1"/>
          </p:cNvPicPr>
          <p:nvPr/>
        </p:nvPicPr>
        <p:blipFill>
          <a:blip r:embed="rId8" cstate="print"/>
          <a:srcRect/>
          <a:stretch>
            <a:fillRect/>
          </a:stretch>
        </p:blipFill>
        <p:spPr bwMode="auto">
          <a:xfrm>
            <a:off x="7988140" y="3390666"/>
            <a:ext cx="1310344" cy="1824000"/>
          </a:xfrm>
          <a:prstGeom prst="rect">
            <a:avLst/>
          </a:prstGeom>
          <a:noFill/>
          <a:ln w="9525">
            <a:noFill/>
            <a:miter lim="800000"/>
            <a:headEnd/>
            <a:tailEnd/>
          </a:ln>
        </p:spPr>
      </p:pic>
      <p:pic>
        <p:nvPicPr>
          <p:cNvPr id="17" name="图片 16"/>
          <p:cNvPicPr>
            <a:picLocks noChangeAspect="1"/>
          </p:cNvPicPr>
          <p:nvPr/>
        </p:nvPicPr>
        <p:blipFill>
          <a:blip r:embed="rId9" cstate="print"/>
          <a:srcRect/>
          <a:stretch>
            <a:fillRect/>
          </a:stretch>
        </p:blipFill>
        <p:spPr bwMode="auto">
          <a:xfrm>
            <a:off x="5939325" y="3428766"/>
            <a:ext cx="1665391" cy="1824000"/>
          </a:xfrm>
          <a:prstGeom prst="rect">
            <a:avLst/>
          </a:prstGeom>
          <a:noFill/>
          <a:ln w="9525">
            <a:noFill/>
            <a:miter lim="800000"/>
            <a:headEnd/>
            <a:tailEnd/>
          </a:ln>
        </p:spPr>
      </p:pic>
      <p:pic>
        <p:nvPicPr>
          <p:cNvPr id="18" name="Picture 7"/>
          <p:cNvPicPr>
            <a:picLocks noChangeAspect="1" noChangeArrowheads="1"/>
          </p:cNvPicPr>
          <p:nvPr/>
        </p:nvPicPr>
        <p:blipFill>
          <a:blip r:embed="rId10" cstate="print"/>
          <a:srcRect/>
          <a:stretch>
            <a:fillRect/>
          </a:stretch>
        </p:blipFill>
        <p:spPr bwMode="auto">
          <a:xfrm>
            <a:off x="9728617" y="3390666"/>
            <a:ext cx="2037524" cy="1824000"/>
          </a:xfrm>
          <a:prstGeom prst="rect">
            <a:avLst/>
          </a:prstGeom>
          <a:noFill/>
          <a:ln w="9525">
            <a:noFill/>
            <a:miter lim="800000"/>
            <a:headEnd/>
            <a:tailEnd/>
          </a:ln>
          <a:effectLst/>
        </p:spPr>
      </p:pic>
      <p:sp>
        <p:nvSpPr>
          <p:cNvPr id="19" name="矩形 18"/>
          <p:cNvSpPr/>
          <p:nvPr/>
        </p:nvSpPr>
        <p:spPr>
          <a:xfrm>
            <a:off x="6057639" y="5229238"/>
            <a:ext cx="1428760" cy="297180"/>
          </a:xfrm>
          <a:prstGeom prst="rect">
            <a:avLst/>
          </a:prstGeom>
        </p:spPr>
        <p:txBody>
          <a:bodyPr wrap="square">
            <a:spAutoFit/>
          </a:bodyPr>
          <a:lstStyle/>
          <a:p>
            <a:pPr algn="ctr"/>
            <a:r>
              <a:rPr lang="zh-CN" altLang="en-US" sz="1335" b="1" u="sng" dirty="0" smtClean="0">
                <a:solidFill>
                  <a:srgbClr val="0070C0"/>
                </a:solidFill>
                <a:latin typeface="楷体" panose="02010609060101010101" pitchFamily="49" charset="-122"/>
                <a:ea typeface="楷体" panose="02010609060101010101" pitchFamily="49" charset="-122"/>
              </a:rPr>
              <a:t>内筒冲切</a:t>
            </a:r>
            <a:endParaRPr lang="en-US" altLang="zh-CN" sz="1335" b="1" u="sng" dirty="0" smtClean="0">
              <a:solidFill>
                <a:srgbClr val="0070C0"/>
              </a:solidFill>
              <a:latin typeface="楷体" panose="02010609060101010101" pitchFamily="49" charset="-122"/>
              <a:ea typeface="楷体" panose="02010609060101010101" pitchFamily="49" charset="-122"/>
            </a:endParaRPr>
          </a:p>
        </p:txBody>
      </p:sp>
      <p:sp>
        <p:nvSpPr>
          <p:cNvPr id="20" name="矩形 19"/>
          <p:cNvSpPr/>
          <p:nvPr/>
        </p:nvSpPr>
        <p:spPr>
          <a:xfrm>
            <a:off x="7899806" y="5191138"/>
            <a:ext cx="1619261" cy="297180"/>
          </a:xfrm>
          <a:prstGeom prst="rect">
            <a:avLst/>
          </a:prstGeom>
        </p:spPr>
        <p:txBody>
          <a:bodyPr wrap="square">
            <a:spAutoFit/>
          </a:bodyPr>
          <a:lstStyle/>
          <a:p>
            <a:pPr algn="ctr"/>
            <a:r>
              <a:rPr lang="zh-CN" altLang="en-US" sz="1335" b="1" u="sng" dirty="0" smtClean="0">
                <a:solidFill>
                  <a:srgbClr val="0070C0"/>
                </a:solidFill>
                <a:latin typeface="楷体" panose="02010609060101010101" pitchFamily="49" charset="-122"/>
                <a:ea typeface="楷体" panose="02010609060101010101" pitchFamily="49" charset="-122"/>
              </a:rPr>
              <a:t>梁板筏基底板冲切</a:t>
            </a:r>
            <a:endParaRPr lang="en-US" altLang="zh-CN" sz="1335" b="1" u="sng" dirty="0" smtClean="0">
              <a:solidFill>
                <a:srgbClr val="0070C0"/>
              </a:solidFill>
              <a:latin typeface="楷体" panose="02010609060101010101" pitchFamily="49" charset="-122"/>
              <a:ea typeface="楷体" panose="02010609060101010101" pitchFamily="49" charset="-122"/>
            </a:endParaRPr>
          </a:p>
        </p:txBody>
      </p:sp>
      <p:sp>
        <p:nvSpPr>
          <p:cNvPr id="21" name="矩形 20"/>
          <p:cNvSpPr/>
          <p:nvPr/>
        </p:nvSpPr>
        <p:spPr>
          <a:xfrm>
            <a:off x="10109620" y="5191138"/>
            <a:ext cx="1428760" cy="297180"/>
          </a:xfrm>
          <a:prstGeom prst="rect">
            <a:avLst/>
          </a:prstGeom>
        </p:spPr>
        <p:txBody>
          <a:bodyPr wrap="square">
            <a:spAutoFit/>
          </a:bodyPr>
          <a:lstStyle/>
          <a:p>
            <a:pPr algn="ctr"/>
            <a:r>
              <a:rPr lang="zh-CN" altLang="en-US" sz="1335" b="1" u="sng" dirty="0" smtClean="0">
                <a:solidFill>
                  <a:srgbClr val="0070C0"/>
                </a:solidFill>
                <a:latin typeface="楷体" panose="02010609060101010101" pitchFamily="49" charset="-122"/>
                <a:ea typeface="楷体" panose="02010609060101010101" pitchFamily="49" charset="-122"/>
              </a:rPr>
              <a:t>独立基础冲切</a:t>
            </a:r>
            <a:endParaRPr lang="en-US" altLang="zh-CN" sz="1335" b="1" u="sng" dirty="0" smtClean="0">
              <a:solidFill>
                <a:srgbClr val="0070C0"/>
              </a:solidFill>
              <a:latin typeface="楷体" panose="02010609060101010101" pitchFamily="49" charset="-122"/>
              <a:ea typeface="楷体" panose="02010609060101010101" pitchFamily="49" charset="-122"/>
            </a:endParaRPr>
          </a:p>
        </p:txBody>
      </p:sp>
      <p:sp>
        <p:nvSpPr>
          <p:cNvPr id="23"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2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冲切计算公式</a:t>
            </a:r>
            <a:endParaRPr lang="en-US" altLang="zh-CN" sz="2400" b="1" dirty="0">
              <a:solidFill>
                <a:schemeClr val="bg1"/>
              </a:solidFill>
              <a:latin typeface="Calibri" panose="020F0502020204030204" pitchFamily="34" charset="0"/>
              <a:ea typeface="微软雅黑" panose="020B0503020204020204" charset="-122"/>
              <a:cs typeface="+mn-ea"/>
              <a:sym typeface="Calibri" panose="020F0502020204030204" pitchFamily="34" charset="0"/>
            </a:endParaRPr>
          </a:p>
        </p:txBody>
      </p:sp>
      <p:sp>
        <p:nvSpPr>
          <p:cNvPr id="25" name="文本框 24"/>
          <p:cNvSpPr txBox="1"/>
          <p:nvPr/>
        </p:nvSpPr>
        <p:spPr>
          <a:xfrm>
            <a:off x="443230" y="614045"/>
            <a:ext cx="279527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smtClean="0">
                <a:latin typeface="微软雅黑" panose="020B0503020204020204" charset="-122"/>
                <a:ea typeface="微软雅黑" panose="020B0503020204020204" charset="-122"/>
                <a:cs typeface="Times New Roman" panose="02020603050405020304" pitchFamily="18" charset="0"/>
                <a:sym typeface="+mn-ea"/>
              </a:rPr>
              <a:t>冲切验算</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30" name="圆角矩形 29"/>
          <p:cNvSpPr/>
          <p:nvPr/>
        </p:nvSpPr>
        <p:spPr>
          <a:xfrm>
            <a:off x="729615" y="1097915"/>
            <a:ext cx="10690225" cy="1852930"/>
          </a:xfrm>
          <a:prstGeom prst="roundRect">
            <a:avLst/>
          </a:prstGeom>
          <a:noFill/>
          <a:ln w="22225">
            <a:solidFill>
              <a:srgbClr val="12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圆角矩形 31"/>
          <p:cNvSpPr/>
          <p:nvPr/>
        </p:nvSpPr>
        <p:spPr>
          <a:xfrm>
            <a:off x="594360" y="3057525"/>
            <a:ext cx="5116195" cy="2531110"/>
          </a:xfrm>
          <a:prstGeom prst="roundRect">
            <a:avLst/>
          </a:prstGeom>
          <a:noFill/>
          <a:ln w="22225">
            <a:solidFill>
              <a:srgbClr val="F81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401320" y="5583555"/>
            <a:ext cx="2691765" cy="368300"/>
          </a:xfrm>
          <a:prstGeom prst="rect">
            <a:avLst/>
          </a:prstGeom>
          <a:noFill/>
          <a:ln w="9525">
            <a:noFill/>
          </a:ln>
        </p:spPr>
        <p:txBody>
          <a:bodyPr wrap="square">
            <a:spAutoFit/>
          </a:bodyPr>
          <a:p>
            <a:pPr indent="0"/>
            <a:r>
              <a:rPr lang="zh-CN" altLang="en-US" b="1" dirty="0">
                <a:latin typeface="等线" panose="02010600030101010101" charset="-122"/>
                <a:ea typeface="等线" panose="02010600030101010101" charset="-122"/>
                <a:cs typeface="等线" panose="02010600030101010101" charset="-122"/>
              </a:rPr>
              <a:t>《桩规》5.9.7</a:t>
            </a:r>
            <a:endParaRPr lang="zh-CN" altLang="en-US" b="1" dirty="0">
              <a:latin typeface="等线" panose="02010600030101010101" charset="-122"/>
              <a:ea typeface="等线" panose="02010600030101010101" charset="-122"/>
              <a:cs typeface="等线" panose="02010600030101010101" charset="-122"/>
            </a:endParaRPr>
          </a:p>
        </p:txBody>
      </p:sp>
      <p:graphicFrame>
        <p:nvGraphicFramePr>
          <p:cNvPr id="295937" name="Object 1"/>
          <p:cNvGraphicFramePr>
            <a:graphicFrameLocks noChangeAspect="1"/>
          </p:cNvGraphicFramePr>
          <p:nvPr/>
        </p:nvGraphicFramePr>
        <p:xfrm>
          <a:off x="2571750" y="5647690"/>
          <a:ext cx="1401676" cy="331200"/>
        </p:xfrm>
        <a:graphic>
          <a:graphicData uri="http://schemas.openxmlformats.org/presentationml/2006/ole">
            <mc:AlternateContent xmlns:mc="http://schemas.openxmlformats.org/markup-compatibility/2006">
              <mc:Choice xmlns:v="urn:schemas-microsoft-com:vml" Requires="v">
                <p:oleObj spid="_x0000_s34" name="Equation" r:id="rId11" imgW="1040765" imgH="241300" progId="Equation.DSMT4">
                  <p:embed/>
                </p:oleObj>
              </mc:Choice>
              <mc:Fallback>
                <p:oleObj name="Equation" r:id="rId11" imgW="1040765" imgH="241300"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71750" y="5647690"/>
                        <a:ext cx="1401676" cy="33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5942" name="Object 6"/>
          <p:cNvGraphicFramePr>
            <a:graphicFrameLocks noChangeAspect="1"/>
          </p:cNvGraphicFramePr>
          <p:nvPr/>
        </p:nvGraphicFramePr>
        <p:xfrm>
          <a:off x="4090195" y="5602296"/>
          <a:ext cx="790575" cy="390525"/>
        </p:xfrm>
        <a:graphic>
          <a:graphicData uri="http://schemas.openxmlformats.org/presentationml/2006/ole">
            <mc:AlternateContent xmlns:mc="http://schemas.openxmlformats.org/markup-compatibility/2006">
              <mc:Choice xmlns:v="urn:schemas-microsoft-com:vml" Requires="v">
                <p:oleObj spid="_x0000_s35" name="Equation" r:id="rId13" imgW="786765" imgH="393700" progId="Equation.DSMT4">
                  <p:embed/>
                </p:oleObj>
              </mc:Choice>
              <mc:Fallback>
                <p:oleObj name="Equation" r:id="rId13" imgW="786765" imgH="3937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90195" y="5602296"/>
                        <a:ext cx="7905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2866" name="Object 2"/>
          <p:cNvGraphicFramePr>
            <a:graphicFrameLocks noChangeAspect="1"/>
          </p:cNvGraphicFramePr>
          <p:nvPr/>
        </p:nvGraphicFramePr>
        <p:xfrm>
          <a:off x="3238500" y="5970905"/>
          <a:ext cx="1907540" cy="381635"/>
        </p:xfrm>
        <a:graphic>
          <a:graphicData uri="http://schemas.openxmlformats.org/presentationml/2006/ole">
            <mc:AlternateContent xmlns:mc="http://schemas.openxmlformats.org/markup-compatibility/2006">
              <mc:Choice xmlns:v="urn:schemas-microsoft-com:vml" Requires="v">
                <p:oleObj spid="_x0000_s36" name="Equation" r:id="rId15" imgW="1524000" imgH="304800" progId="Equation.DSMT4">
                  <p:embed/>
                </p:oleObj>
              </mc:Choice>
              <mc:Fallback>
                <p:oleObj name="Equation" r:id="rId15" imgW="1524000" imgH="304800" progId="Equation.DSMT4">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38500" y="5970905"/>
                        <a:ext cx="1907540" cy="381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文本框 36"/>
          <p:cNvSpPr txBox="1"/>
          <p:nvPr/>
        </p:nvSpPr>
        <p:spPr>
          <a:xfrm>
            <a:off x="401320" y="5864860"/>
            <a:ext cx="2837180" cy="368300"/>
          </a:xfrm>
          <a:prstGeom prst="rect">
            <a:avLst/>
          </a:prstGeom>
          <a:noFill/>
          <a:ln w="9525">
            <a:noFill/>
          </a:ln>
        </p:spPr>
        <p:txBody>
          <a:bodyPr wrap="square">
            <a:spAutoFit/>
          </a:bodyPr>
          <a:p>
            <a:pPr indent="0"/>
            <a:r>
              <a:rPr lang="zh-CN" altLang="en-US" b="1" dirty="0">
                <a:latin typeface="等线" panose="02010600030101010101" charset="-122"/>
                <a:ea typeface="等线" panose="02010600030101010101" charset="-122"/>
                <a:cs typeface="等线" panose="02010600030101010101" charset="-122"/>
              </a:rPr>
              <a:t>《桩规》5.9.8</a:t>
            </a:r>
            <a:r>
              <a:rPr lang="en-US" altLang="zh-CN" b="1" dirty="0">
                <a:latin typeface="等线" panose="02010600030101010101" charset="-122"/>
                <a:ea typeface="等线" panose="02010600030101010101" charset="-122"/>
                <a:cs typeface="等线" panose="02010600030101010101" charset="-122"/>
              </a:rPr>
              <a:t>-2  </a:t>
            </a:r>
            <a:r>
              <a:rPr lang="zh-CN" altLang="en-US" sz="1400" b="1" dirty="0">
                <a:latin typeface="等线" panose="02010600030101010101" charset="-122"/>
                <a:ea typeface="等线" panose="02010600030101010101" charset="-122"/>
                <a:cs typeface="等线" panose="02010600030101010101" charset="-122"/>
                <a:sym typeface="+mn-ea"/>
              </a:rPr>
              <a:t>基桩冲切</a:t>
            </a:r>
            <a:endParaRPr lang="en-US" altLang="zh-CN" sz="1400" b="1" dirty="0">
              <a:latin typeface="等线" panose="02010600030101010101" charset="-122"/>
              <a:ea typeface="等线" panose="02010600030101010101" charset="-122"/>
              <a:cs typeface="等线" panose="02010600030101010101" charset="-122"/>
            </a:endParaRPr>
          </a:p>
        </p:txBody>
      </p:sp>
      <p:sp>
        <p:nvSpPr>
          <p:cNvPr id="38" name="文本框 37"/>
          <p:cNvSpPr txBox="1"/>
          <p:nvPr/>
        </p:nvSpPr>
        <p:spPr>
          <a:xfrm>
            <a:off x="5892165" y="5664835"/>
            <a:ext cx="2691765" cy="368300"/>
          </a:xfrm>
          <a:prstGeom prst="rect">
            <a:avLst/>
          </a:prstGeom>
          <a:noFill/>
          <a:ln w="9525">
            <a:noFill/>
          </a:ln>
        </p:spPr>
        <p:txBody>
          <a:bodyPr wrap="square">
            <a:spAutoFit/>
          </a:bodyPr>
          <a:p>
            <a:pPr indent="0"/>
            <a:r>
              <a:rPr lang="zh-CN" altLang="en-US" b="1" dirty="0">
                <a:latin typeface="等线" panose="02010600030101010101" charset="-122"/>
                <a:ea typeface="等线" panose="02010600030101010101" charset="-122"/>
                <a:cs typeface="等线" panose="02010600030101010101" charset="-122"/>
              </a:rPr>
              <a:t>《地规》8.4.8</a:t>
            </a:r>
            <a:endParaRPr lang="en-US" altLang="zh-CN" b="1" dirty="0">
              <a:latin typeface="微软雅黑" panose="020B0503020204020204" charset="-122"/>
              <a:ea typeface="微软雅黑" panose="020B0503020204020204" charset="-122"/>
              <a:cs typeface="微软雅黑" panose="020B0503020204020204" charset="-122"/>
            </a:endParaRPr>
          </a:p>
        </p:txBody>
      </p:sp>
      <p:pic>
        <p:nvPicPr>
          <p:cNvPr id="39" name="图片 38"/>
          <p:cNvPicPr>
            <a:picLocks noChangeAspect="1"/>
          </p:cNvPicPr>
          <p:nvPr/>
        </p:nvPicPr>
        <p:blipFill>
          <a:blip r:embed="rId17"/>
          <a:srcRect t="11765" b="15817"/>
          <a:stretch>
            <a:fillRect/>
          </a:stretch>
        </p:blipFill>
        <p:spPr>
          <a:xfrm>
            <a:off x="5532755" y="6005195"/>
            <a:ext cx="2524125" cy="351790"/>
          </a:xfrm>
          <a:prstGeom prst="rect">
            <a:avLst/>
          </a:prstGeom>
        </p:spPr>
      </p:pic>
      <p:sp>
        <p:nvSpPr>
          <p:cNvPr id="40" name="文本框 39"/>
          <p:cNvSpPr txBox="1"/>
          <p:nvPr/>
        </p:nvSpPr>
        <p:spPr>
          <a:xfrm>
            <a:off x="7898765" y="5651500"/>
            <a:ext cx="2691765" cy="368300"/>
          </a:xfrm>
          <a:prstGeom prst="rect">
            <a:avLst/>
          </a:prstGeom>
          <a:noFill/>
          <a:ln w="9525">
            <a:noFill/>
          </a:ln>
        </p:spPr>
        <p:txBody>
          <a:bodyPr wrap="square">
            <a:spAutoFit/>
          </a:bodyPr>
          <a:p>
            <a:pPr indent="0"/>
            <a:r>
              <a:rPr lang="zh-CN" altLang="en-US" b="1" dirty="0">
                <a:latin typeface="等线" panose="02010600030101010101" charset="-122"/>
                <a:ea typeface="等线" panose="02010600030101010101" charset="-122"/>
                <a:cs typeface="等线" panose="02010600030101010101" charset="-122"/>
              </a:rPr>
              <a:t>《地规》</a:t>
            </a:r>
            <a:r>
              <a:rPr lang="zh-CN" altLang="en-US" b="1" dirty="0">
                <a:latin typeface="等线" panose="02010600030101010101" charset="-122"/>
                <a:ea typeface="等线" panose="02010600030101010101" charset="-122"/>
                <a:cs typeface="等线" panose="02010600030101010101" charset="-122"/>
              </a:rPr>
              <a:t>8.4.12</a:t>
            </a:r>
            <a:endParaRPr lang="zh-CN" altLang="en-US" b="1" dirty="0">
              <a:latin typeface="等线" panose="02010600030101010101" charset="-122"/>
              <a:ea typeface="等线" panose="02010600030101010101" charset="-122"/>
              <a:cs typeface="等线" panose="02010600030101010101" charset="-122"/>
            </a:endParaRPr>
          </a:p>
        </p:txBody>
      </p:sp>
      <p:pic>
        <p:nvPicPr>
          <p:cNvPr id="41" name="图片 40"/>
          <p:cNvPicPr>
            <a:picLocks noChangeAspect="1"/>
          </p:cNvPicPr>
          <p:nvPr/>
        </p:nvPicPr>
        <p:blipFill>
          <a:blip r:embed="rId18"/>
          <a:stretch>
            <a:fillRect/>
          </a:stretch>
        </p:blipFill>
        <p:spPr>
          <a:xfrm>
            <a:off x="7898765" y="6019165"/>
            <a:ext cx="1857375" cy="419100"/>
          </a:xfrm>
          <a:prstGeom prst="rect">
            <a:avLst/>
          </a:prstGeom>
        </p:spPr>
      </p:pic>
      <p:graphicFrame>
        <p:nvGraphicFramePr>
          <p:cNvPr id="390145" name="Object 1"/>
          <p:cNvGraphicFramePr>
            <a:graphicFrameLocks noChangeAspect="1"/>
          </p:cNvGraphicFramePr>
          <p:nvPr/>
        </p:nvGraphicFramePr>
        <p:xfrm>
          <a:off x="10267635" y="5897716"/>
          <a:ext cx="1273846" cy="288000"/>
        </p:xfrm>
        <a:graphic>
          <a:graphicData uri="http://schemas.openxmlformats.org/presentationml/2006/ole">
            <mc:AlternateContent xmlns:mc="http://schemas.openxmlformats.org/markup-compatibility/2006">
              <mc:Choice xmlns:v="urn:schemas-microsoft-com:vml" Requires="v">
                <p:oleObj spid="_x0000_s43" name="Equation" r:id="rId19" imgW="1091565" imgH="241300" progId="Equation.DSMT4">
                  <p:embed/>
                </p:oleObj>
              </mc:Choice>
              <mc:Fallback>
                <p:oleObj name="Equation" r:id="rId19" imgW="1091565" imgH="241300" progId="Equation.DSMT4">
                  <p:embed/>
                  <p:pic>
                    <p:nvPicPr>
                      <p:cNvPr id="0" name="Object 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267635" y="5897716"/>
                        <a:ext cx="1273846" cy="28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0147" name="Object 3"/>
          <p:cNvGraphicFramePr>
            <a:graphicFrameLocks noChangeAspect="1"/>
          </p:cNvGraphicFramePr>
          <p:nvPr/>
        </p:nvGraphicFramePr>
        <p:xfrm>
          <a:off x="9977757" y="6140246"/>
          <a:ext cx="1152000" cy="288000"/>
        </p:xfrm>
        <a:graphic>
          <a:graphicData uri="http://schemas.openxmlformats.org/presentationml/2006/ole">
            <mc:AlternateContent xmlns:mc="http://schemas.openxmlformats.org/markup-compatibility/2006">
              <mc:Choice xmlns:v="urn:schemas-microsoft-com:vml" Requires="v">
                <p:oleObj spid="_x0000_s44" name="Equation" r:id="rId21" imgW="1028065" imgH="254000" progId="Equation.DSMT4">
                  <p:embed/>
                </p:oleObj>
              </mc:Choice>
              <mc:Fallback>
                <p:oleObj name="Equation" r:id="rId21" imgW="1028065" imgH="254000" progId="Equation.DSMT4">
                  <p:embed/>
                  <p:pic>
                    <p:nvPicPr>
                      <p:cNvPr id="0" name="Object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77757" y="6140246"/>
                        <a:ext cx="1152000" cy="28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0149" name="Object 5"/>
          <p:cNvGraphicFramePr>
            <a:graphicFrameLocks noChangeAspect="1"/>
          </p:cNvGraphicFramePr>
          <p:nvPr/>
        </p:nvGraphicFramePr>
        <p:xfrm>
          <a:off x="11251885" y="6185791"/>
          <a:ext cx="653539" cy="288000"/>
        </p:xfrm>
        <a:graphic>
          <a:graphicData uri="http://schemas.openxmlformats.org/presentationml/2006/ole">
            <mc:AlternateContent xmlns:mc="http://schemas.openxmlformats.org/markup-compatibility/2006">
              <mc:Choice xmlns:v="urn:schemas-microsoft-com:vml" Requires="v">
                <p:oleObj spid="_x0000_s45" name="Equation" r:id="rId23" imgW="558800" imgH="241300" progId="Equation.DSMT4">
                  <p:embed/>
                </p:oleObj>
              </mc:Choice>
              <mc:Fallback>
                <p:oleObj name="Equation" r:id="rId23" imgW="558800" imgH="241300" progId="Equation.DSMT4">
                  <p:embed/>
                  <p:pic>
                    <p:nvPicPr>
                      <p:cNvPr id="0" name="Object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251885" y="6185791"/>
                        <a:ext cx="653539" cy="28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文本框 45"/>
          <p:cNvSpPr txBox="1"/>
          <p:nvPr/>
        </p:nvSpPr>
        <p:spPr>
          <a:xfrm>
            <a:off x="9902190" y="5581650"/>
            <a:ext cx="1736725" cy="398780"/>
          </a:xfrm>
          <a:prstGeom prst="rect">
            <a:avLst/>
          </a:prstGeom>
          <a:noFill/>
          <a:ln w="9525">
            <a:noFill/>
          </a:ln>
        </p:spPr>
        <p:txBody>
          <a:bodyPr wrap="square">
            <a:spAutoFit/>
          </a:bodyPr>
          <a:p>
            <a:pPr algn="l">
              <a:buClrTx/>
              <a:buSzTx/>
              <a:buFontTx/>
            </a:pPr>
            <a:r>
              <a:rPr lang="en-US" altLang="zh-CN" sz="2000" b="1" dirty="0">
                <a:latin typeface="微软雅黑" panose="020B0503020204020204" charset="-122"/>
                <a:ea typeface="微软雅黑" panose="020B0503020204020204" charset="-122"/>
                <a:cs typeface="微软雅黑" panose="020B0503020204020204" charset="-122"/>
              </a:rPr>
              <a:t> </a:t>
            </a:r>
            <a:r>
              <a:rPr lang="zh-CN" altLang="en-US" b="1" dirty="0">
                <a:latin typeface="等线" panose="02010600030101010101" charset="-122"/>
                <a:ea typeface="等线" panose="02010600030101010101" charset="-122"/>
                <a:cs typeface="等线" panose="02010600030101010101" charset="-122"/>
              </a:rPr>
              <a:t>《地规》</a:t>
            </a:r>
            <a:r>
              <a:rPr lang="zh-CN" altLang="en-US" b="1" dirty="0">
                <a:latin typeface="等线" panose="02010600030101010101" charset="-122"/>
                <a:ea typeface="等线" panose="02010600030101010101" charset="-122"/>
                <a:cs typeface="等线" panose="02010600030101010101" charset="-122"/>
              </a:rPr>
              <a:t>8.2.8</a:t>
            </a:r>
            <a:endParaRPr lang="zh-CN" altLang="en-US" b="1" dirty="0">
              <a:latin typeface="等线" panose="02010600030101010101" charset="-122"/>
              <a:ea typeface="等线" panose="02010600030101010101" charset="-122"/>
              <a:cs typeface="等线" panose="02010600030101010101" charset="-122"/>
            </a:endParaRPr>
          </a:p>
        </p:txBody>
      </p:sp>
      <p:sp>
        <p:nvSpPr>
          <p:cNvPr id="42" name="圆角矩形 41"/>
          <p:cNvSpPr/>
          <p:nvPr/>
        </p:nvSpPr>
        <p:spPr>
          <a:xfrm>
            <a:off x="5960110" y="3352800"/>
            <a:ext cx="1697990" cy="2200910"/>
          </a:xfrm>
          <a:prstGeom prst="roundRect">
            <a:avLst/>
          </a:prstGeom>
          <a:noFill/>
          <a:ln w="22225">
            <a:solidFill>
              <a:srgbClr val="17C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圆角矩形 46"/>
          <p:cNvSpPr/>
          <p:nvPr/>
        </p:nvSpPr>
        <p:spPr>
          <a:xfrm>
            <a:off x="7907020" y="3352165"/>
            <a:ext cx="1612265" cy="2200910"/>
          </a:xfrm>
          <a:prstGeom prst="roundRect">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圆角矩形 47"/>
          <p:cNvSpPr/>
          <p:nvPr/>
        </p:nvSpPr>
        <p:spPr>
          <a:xfrm>
            <a:off x="9728835" y="3352165"/>
            <a:ext cx="2176780" cy="2200910"/>
          </a:xfrm>
          <a:prstGeom prst="roundRect">
            <a:avLst/>
          </a:prstGeom>
          <a:noFill/>
          <a:ln w="22225">
            <a:solidFill>
              <a:srgbClr val="450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文本框 51"/>
          <p:cNvSpPr txBox="1"/>
          <p:nvPr/>
        </p:nvSpPr>
        <p:spPr>
          <a:xfrm>
            <a:off x="401320" y="6152515"/>
            <a:ext cx="3045460" cy="368300"/>
          </a:xfrm>
          <a:prstGeom prst="rect">
            <a:avLst/>
          </a:prstGeom>
          <a:noFill/>
          <a:ln w="9525">
            <a:noFill/>
          </a:ln>
        </p:spPr>
        <p:txBody>
          <a:bodyPr wrap="square">
            <a:spAutoFit/>
          </a:bodyPr>
          <a:p>
            <a:pPr indent="0"/>
            <a:r>
              <a:rPr lang="zh-CN" altLang="en-US" b="1" dirty="0">
                <a:latin typeface="等线" panose="02010600030101010101" charset="-122"/>
                <a:ea typeface="等线" panose="02010600030101010101" charset="-122"/>
                <a:cs typeface="等线" panose="02010600030101010101" charset="-122"/>
              </a:rPr>
              <a:t>《桩规》5.9.8</a:t>
            </a:r>
            <a:r>
              <a:rPr lang="en-US" altLang="zh-CN" b="1" dirty="0">
                <a:latin typeface="等线" panose="02010600030101010101" charset="-122"/>
                <a:ea typeface="等线" panose="02010600030101010101" charset="-122"/>
                <a:cs typeface="等线" panose="02010600030101010101" charset="-122"/>
              </a:rPr>
              <a:t>-3</a:t>
            </a:r>
            <a:r>
              <a:rPr lang="zh-CN" altLang="en-US" b="1" dirty="0">
                <a:latin typeface="等线" panose="02010600030101010101" charset="-122"/>
                <a:ea typeface="等线" panose="02010600030101010101" charset="-122"/>
                <a:cs typeface="等线" panose="02010600030101010101" charset="-122"/>
              </a:rPr>
              <a:t>、</a:t>
            </a:r>
            <a:r>
              <a:rPr lang="en-US" altLang="zh-CN" b="1" dirty="0">
                <a:latin typeface="等线" panose="02010600030101010101" charset="-122"/>
                <a:ea typeface="等线" panose="02010600030101010101" charset="-122"/>
                <a:cs typeface="等线" panose="02010600030101010101" charset="-122"/>
              </a:rPr>
              <a:t>4 </a:t>
            </a:r>
            <a:r>
              <a:rPr lang="zh-CN" altLang="en-US" sz="1400" b="1" dirty="0">
                <a:latin typeface="等线" panose="02010600030101010101" charset="-122"/>
                <a:ea typeface="等线" panose="02010600030101010101" charset="-122"/>
                <a:cs typeface="等线" panose="02010600030101010101" charset="-122"/>
              </a:rPr>
              <a:t>角桩冲切</a:t>
            </a:r>
            <a:endParaRPr lang="zh-CN" altLang="en-US" sz="1400" b="1" dirty="0">
              <a:latin typeface="等线" panose="02010600030101010101" charset="-122"/>
              <a:ea typeface="等线" panose="02010600030101010101" charset="-122"/>
              <a:cs typeface="等线" panose="02010600030101010101" charset="-122"/>
            </a:endParaRPr>
          </a:p>
        </p:txBody>
      </p:sp>
      <p:sp>
        <p:nvSpPr>
          <p:cNvPr id="53" name="文本框 52"/>
          <p:cNvSpPr txBox="1"/>
          <p:nvPr/>
        </p:nvSpPr>
        <p:spPr>
          <a:xfrm>
            <a:off x="2349500" y="1169035"/>
            <a:ext cx="1097280" cy="368300"/>
          </a:xfrm>
          <a:prstGeom prst="rect">
            <a:avLst/>
          </a:prstGeom>
          <a:noFill/>
        </p:spPr>
        <p:txBody>
          <a:bodyPr wrap="none" rtlCol="0" anchor="t">
            <a:spAutoFit/>
          </a:bodyPr>
          <a:p>
            <a:r>
              <a:rPr lang="zh-CN" altLang="en-US" b="1" dirty="0">
                <a:latin typeface="等线" panose="02010600030101010101" charset="-122"/>
                <a:ea typeface="等线" panose="02010600030101010101" charset="-122"/>
                <a:cs typeface="等线" panose="02010600030101010101" charset="-122"/>
                <a:sym typeface="+mn-ea"/>
              </a:rPr>
              <a:t>平筏冲切</a:t>
            </a:r>
            <a:endParaRPr lang="zh-CN" altLang="en-US"/>
          </a:p>
        </p:txBody>
      </p:sp>
      <p:pic>
        <p:nvPicPr>
          <p:cNvPr id="31" name="图片 30"/>
          <p:cNvPicPr>
            <a:picLocks noChangeAspect="1"/>
          </p:cNvPicPr>
          <p:nvPr/>
        </p:nvPicPr>
        <p:blipFill>
          <a:blip r:embed="rId25"/>
          <a:stretch>
            <a:fillRect/>
          </a:stretch>
        </p:blipFill>
        <p:spPr>
          <a:xfrm>
            <a:off x="8545830" y="500380"/>
            <a:ext cx="3220085" cy="549910"/>
          </a:xfrm>
          <a:prstGeom prst="rect">
            <a:avLst/>
          </a:prstGeom>
        </p:spPr>
      </p:pic>
      <p:sp>
        <p:nvSpPr>
          <p:cNvPr id="49" name="文本框 48"/>
          <p:cNvSpPr txBox="1"/>
          <p:nvPr/>
        </p:nvSpPr>
        <p:spPr>
          <a:xfrm>
            <a:off x="2292985" y="681990"/>
            <a:ext cx="1776095" cy="368300"/>
          </a:xfrm>
          <a:prstGeom prst="rect">
            <a:avLst/>
          </a:prstGeom>
          <a:noFill/>
          <a:ln w="9525">
            <a:noFill/>
          </a:ln>
        </p:spPr>
        <p:txBody>
          <a:bodyPr wrap="square">
            <a:spAutoFit/>
          </a:bodyPr>
          <a:p>
            <a:pPr indent="0"/>
            <a:r>
              <a:rPr lang="zh-CN" altLang="en-US" b="1" dirty="0">
                <a:latin typeface="等线" panose="02010600030101010101" charset="-122"/>
                <a:ea typeface="等线" panose="02010600030101010101" charset="-122"/>
                <a:cs typeface="等线" panose="02010600030101010101" charset="-122"/>
              </a:rPr>
              <a:t>《地规》</a:t>
            </a:r>
            <a:r>
              <a:rPr lang="en-US" altLang="zh-CN" b="1" dirty="0">
                <a:latin typeface="等线" panose="02010600030101010101" charset="-122"/>
                <a:ea typeface="等线" panose="02010600030101010101" charset="-122"/>
                <a:cs typeface="等线" panose="02010600030101010101" charset="-122"/>
              </a:rPr>
              <a:t>8.4.7</a:t>
            </a:r>
            <a:endParaRPr lang="en-US" altLang="zh-CN" b="1" dirty="0">
              <a:latin typeface="等线" panose="02010600030101010101" charset="-122"/>
              <a:ea typeface="等线" panose="02010600030101010101" charset="-122"/>
              <a:cs typeface="等线" panose="02010600030101010101" charset="-122"/>
            </a:endParaRPr>
          </a:p>
        </p:txBody>
      </p:sp>
      <p:graphicFrame>
        <p:nvGraphicFramePr>
          <p:cNvPr id="50" name="Object 1"/>
          <p:cNvGraphicFramePr>
            <a:graphicFrameLocks noChangeAspect="1"/>
          </p:cNvGraphicFramePr>
          <p:nvPr/>
        </p:nvGraphicFramePr>
        <p:xfrm>
          <a:off x="3935095" y="567690"/>
          <a:ext cx="1957070" cy="552450"/>
        </p:xfrm>
        <a:graphic>
          <a:graphicData uri="http://schemas.openxmlformats.org/presentationml/2006/ole">
            <mc:AlternateContent xmlns:mc="http://schemas.openxmlformats.org/markup-compatibility/2006">
              <mc:Choice xmlns:v="urn:schemas-microsoft-com:vml" Requires="v">
                <p:oleObj spid="_x0000_s51" name="Equation" r:id="rId26" imgW="1548765" imgH="431800" progId="Equation.DSMT4">
                  <p:embed/>
                </p:oleObj>
              </mc:Choice>
              <mc:Fallback>
                <p:oleObj name="Equation" r:id="rId26" imgW="1548765" imgH="431800" progId="Equation.DSMT4">
                  <p:embed/>
                  <p:pic>
                    <p:nvPicPr>
                      <p:cNvPr id="0" name="Picture 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35095" y="567690"/>
                        <a:ext cx="195707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3"/>
          <p:cNvGraphicFramePr>
            <a:graphicFrameLocks noChangeAspect="1"/>
          </p:cNvGraphicFramePr>
          <p:nvPr/>
        </p:nvGraphicFramePr>
        <p:xfrm>
          <a:off x="5960110" y="681990"/>
          <a:ext cx="2294890" cy="324485"/>
        </p:xfrm>
        <a:graphic>
          <a:graphicData uri="http://schemas.openxmlformats.org/presentationml/2006/ole">
            <mc:AlternateContent xmlns:mc="http://schemas.openxmlformats.org/markup-compatibility/2006">
              <mc:Choice xmlns:v="urn:schemas-microsoft-com:vml" Requires="v">
                <p:oleObj spid="_x0000_s55" name="Equation" r:id="rId28" imgW="1815465" imgH="254000" progId="Equation.DSMT4">
                  <p:embed/>
                </p:oleObj>
              </mc:Choice>
              <mc:Fallback>
                <p:oleObj name="Equation" r:id="rId28" imgW="1815465" imgH="254000" progId="Equation.DSMT4">
                  <p:embed/>
                  <p:pic>
                    <p:nvPicPr>
                      <p:cNvPr id="0" name="Picture 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60110" y="681990"/>
                        <a:ext cx="2294890" cy="3244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ppt_x"/>
                                          </p:val>
                                        </p:tav>
                                        <p:tav tm="100000">
                                          <p:val>
                                            <p:strVal val="#ppt_x"/>
                                          </p:val>
                                        </p:tav>
                                      </p:tavLst>
                                    </p:anim>
                                    <p:anim calcmode="lin" valueType="num">
                                      <p:cBhvr additive="base">
                                        <p:cTn id="22" dur="500" fill="hold"/>
                                        <p:tgtEl>
                                          <p:spTgt spid="5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ppt_x"/>
                                          </p:val>
                                        </p:tav>
                                        <p:tav tm="100000">
                                          <p:val>
                                            <p:strVal val="#ppt_x"/>
                                          </p:val>
                                        </p:tav>
                                      </p:tavLst>
                                    </p:anim>
                                    <p:anim calcmode="lin" valueType="num">
                                      <p:cBhvr additive="base">
                                        <p:cTn id="26" dur="500" fill="hold"/>
                                        <p:tgtEl>
                                          <p:spTgt spid="5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95937"/>
                                        </p:tgtEl>
                                        <p:attrNameLst>
                                          <p:attrName>style.visibility</p:attrName>
                                        </p:attrNameLst>
                                      </p:cBhvr>
                                      <p:to>
                                        <p:strVal val="visible"/>
                                      </p:to>
                                    </p:set>
                                    <p:anim calcmode="lin" valueType="num">
                                      <p:cBhvr additive="base">
                                        <p:cTn id="45" dur="500" fill="hold"/>
                                        <p:tgtEl>
                                          <p:spTgt spid="295937"/>
                                        </p:tgtEl>
                                        <p:attrNameLst>
                                          <p:attrName>ppt_x</p:attrName>
                                        </p:attrNameLst>
                                      </p:cBhvr>
                                      <p:tavLst>
                                        <p:tav tm="0">
                                          <p:val>
                                            <p:strVal val="#ppt_x"/>
                                          </p:val>
                                        </p:tav>
                                        <p:tav tm="100000">
                                          <p:val>
                                            <p:strVal val="#ppt_x"/>
                                          </p:val>
                                        </p:tav>
                                      </p:tavLst>
                                    </p:anim>
                                    <p:anim calcmode="lin" valueType="num">
                                      <p:cBhvr additive="base">
                                        <p:cTn id="46" dur="500" fill="hold"/>
                                        <p:tgtEl>
                                          <p:spTgt spid="29593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95942"/>
                                        </p:tgtEl>
                                        <p:attrNameLst>
                                          <p:attrName>style.visibility</p:attrName>
                                        </p:attrNameLst>
                                      </p:cBhvr>
                                      <p:to>
                                        <p:strVal val="visible"/>
                                      </p:to>
                                    </p:set>
                                    <p:anim calcmode="lin" valueType="num">
                                      <p:cBhvr additive="base">
                                        <p:cTn id="49" dur="500" fill="hold"/>
                                        <p:tgtEl>
                                          <p:spTgt spid="295942"/>
                                        </p:tgtEl>
                                        <p:attrNameLst>
                                          <p:attrName>ppt_x</p:attrName>
                                        </p:attrNameLst>
                                      </p:cBhvr>
                                      <p:tavLst>
                                        <p:tav tm="0">
                                          <p:val>
                                            <p:strVal val="#ppt_x"/>
                                          </p:val>
                                        </p:tav>
                                        <p:tav tm="100000">
                                          <p:val>
                                            <p:strVal val="#ppt_x"/>
                                          </p:val>
                                        </p:tav>
                                      </p:tavLst>
                                    </p:anim>
                                    <p:anim calcmode="lin" valueType="num">
                                      <p:cBhvr additive="base">
                                        <p:cTn id="50" dur="500" fill="hold"/>
                                        <p:tgtEl>
                                          <p:spTgt spid="29594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92866"/>
                                        </p:tgtEl>
                                        <p:attrNameLst>
                                          <p:attrName>style.visibility</p:attrName>
                                        </p:attrNameLst>
                                      </p:cBhvr>
                                      <p:to>
                                        <p:strVal val="visible"/>
                                      </p:to>
                                    </p:set>
                                    <p:anim calcmode="lin" valueType="num">
                                      <p:cBhvr additive="base">
                                        <p:cTn id="53" dur="500" fill="hold"/>
                                        <p:tgtEl>
                                          <p:spTgt spid="292866"/>
                                        </p:tgtEl>
                                        <p:attrNameLst>
                                          <p:attrName>ppt_x</p:attrName>
                                        </p:attrNameLst>
                                      </p:cBhvr>
                                      <p:tavLst>
                                        <p:tav tm="0">
                                          <p:val>
                                            <p:strVal val="#ppt_x"/>
                                          </p:val>
                                        </p:tav>
                                        <p:tav tm="100000">
                                          <p:val>
                                            <p:strVal val="#ppt_x"/>
                                          </p:val>
                                        </p:tav>
                                      </p:tavLst>
                                    </p:anim>
                                    <p:anim calcmode="lin" valueType="num">
                                      <p:cBhvr additive="base">
                                        <p:cTn id="54" dur="500" fill="hold"/>
                                        <p:tgtEl>
                                          <p:spTgt spid="29286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ppt_x"/>
                                          </p:val>
                                        </p:tav>
                                        <p:tav tm="100000">
                                          <p:val>
                                            <p:strVal val="#ppt_x"/>
                                          </p:val>
                                        </p:tav>
                                      </p:tavLst>
                                    </p:anim>
                                    <p:anim calcmode="lin" valueType="num">
                                      <p:cBhvr additive="base">
                                        <p:cTn id="6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ppt_x"/>
                                          </p:val>
                                        </p:tav>
                                        <p:tav tm="100000">
                                          <p:val>
                                            <p:strVal val="#ppt_x"/>
                                          </p:val>
                                        </p:tav>
                                      </p:tavLst>
                                    </p:anim>
                                    <p:anim calcmode="lin" valueType="num">
                                      <p:cBhvr additive="base">
                                        <p:cTn id="6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500" fill="hold"/>
                                        <p:tgtEl>
                                          <p:spTgt spid="39"/>
                                        </p:tgtEl>
                                        <p:attrNameLst>
                                          <p:attrName>ppt_x</p:attrName>
                                        </p:attrNameLst>
                                      </p:cBhvr>
                                      <p:tavLst>
                                        <p:tav tm="0">
                                          <p:val>
                                            <p:strVal val="#ppt_x"/>
                                          </p:val>
                                        </p:tav>
                                        <p:tav tm="100000">
                                          <p:val>
                                            <p:strVal val="#ppt_x"/>
                                          </p:val>
                                        </p:tav>
                                      </p:tavLst>
                                    </p:anim>
                                    <p:anim calcmode="lin" valueType="num">
                                      <p:cBhvr additive="base">
                                        <p:cTn id="7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additive="base">
                                        <p:cTn id="89" dur="500" fill="hold"/>
                                        <p:tgtEl>
                                          <p:spTgt spid="40"/>
                                        </p:tgtEl>
                                        <p:attrNameLst>
                                          <p:attrName>ppt_x</p:attrName>
                                        </p:attrNameLst>
                                      </p:cBhvr>
                                      <p:tavLst>
                                        <p:tav tm="0">
                                          <p:val>
                                            <p:strVal val="#ppt_x"/>
                                          </p:val>
                                        </p:tav>
                                        <p:tav tm="100000">
                                          <p:val>
                                            <p:strVal val="#ppt_x"/>
                                          </p:val>
                                        </p:tav>
                                      </p:tavLst>
                                    </p:anim>
                                    <p:anim calcmode="lin" valueType="num">
                                      <p:cBhvr additive="base">
                                        <p:cTn id="90" dur="500" fill="hold"/>
                                        <p:tgtEl>
                                          <p:spTgt spid="40"/>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500" fill="hold"/>
                                        <p:tgtEl>
                                          <p:spTgt spid="41"/>
                                        </p:tgtEl>
                                        <p:attrNameLst>
                                          <p:attrName>ppt_x</p:attrName>
                                        </p:attrNameLst>
                                      </p:cBhvr>
                                      <p:tavLst>
                                        <p:tav tm="0">
                                          <p:val>
                                            <p:strVal val="#ppt_x"/>
                                          </p:val>
                                        </p:tav>
                                        <p:tav tm="100000">
                                          <p:val>
                                            <p:strVal val="#ppt_x"/>
                                          </p:val>
                                        </p:tav>
                                      </p:tavLst>
                                    </p:anim>
                                    <p:anim calcmode="lin" valueType="num">
                                      <p:cBhvr additive="base">
                                        <p:cTn id="9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500" fill="hold"/>
                                        <p:tgtEl>
                                          <p:spTgt spid="48"/>
                                        </p:tgtEl>
                                        <p:attrNameLst>
                                          <p:attrName>ppt_x</p:attrName>
                                        </p:attrNameLst>
                                      </p:cBhvr>
                                      <p:tavLst>
                                        <p:tav tm="0">
                                          <p:val>
                                            <p:strVal val="#ppt_x"/>
                                          </p:val>
                                        </p:tav>
                                        <p:tav tm="100000">
                                          <p:val>
                                            <p:strVal val="#ppt_x"/>
                                          </p:val>
                                        </p:tav>
                                      </p:tavLst>
                                    </p:anim>
                                    <p:anim calcmode="lin" valueType="num">
                                      <p:cBhvr additive="base">
                                        <p:cTn id="100" dur="500" fill="hold"/>
                                        <p:tgtEl>
                                          <p:spTgt spid="4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500" fill="hold"/>
                                        <p:tgtEl>
                                          <p:spTgt spid="46"/>
                                        </p:tgtEl>
                                        <p:attrNameLst>
                                          <p:attrName>ppt_x</p:attrName>
                                        </p:attrNameLst>
                                      </p:cBhvr>
                                      <p:tavLst>
                                        <p:tav tm="0">
                                          <p:val>
                                            <p:strVal val="#ppt_x"/>
                                          </p:val>
                                        </p:tav>
                                        <p:tav tm="100000">
                                          <p:val>
                                            <p:strVal val="#ppt_x"/>
                                          </p:val>
                                        </p:tav>
                                      </p:tavLst>
                                    </p:anim>
                                    <p:anim calcmode="lin" valueType="num">
                                      <p:cBhvr additive="base">
                                        <p:cTn id="104" dur="500" fill="hold"/>
                                        <p:tgtEl>
                                          <p:spTgt spid="46"/>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90145"/>
                                        </p:tgtEl>
                                        <p:attrNameLst>
                                          <p:attrName>style.visibility</p:attrName>
                                        </p:attrNameLst>
                                      </p:cBhvr>
                                      <p:to>
                                        <p:strVal val="visible"/>
                                      </p:to>
                                    </p:set>
                                    <p:anim calcmode="lin" valueType="num">
                                      <p:cBhvr additive="base">
                                        <p:cTn id="107" dur="500" fill="hold"/>
                                        <p:tgtEl>
                                          <p:spTgt spid="390145"/>
                                        </p:tgtEl>
                                        <p:attrNameLst>
                                          <p:attrName>ppt_x</p:attrName>
                                        </p:attrNameLst>
                                      </p:cBhvr>
                                      <p:tavLst>
                                        <p:tav tm="0">
                                          <p:val>
                                            <p:strVal val="#ppt_x"/>
                                          </p:val>
                                        </p:tav>
                                        <p:tav tm="100000">
                                          <p:val>
                                            <p:strVal val="#ppt_x"/>
                                          </p:val>
                                        </p:tav>
                                      </p:tavLst>
                                    </p:anim>
                                    <p:anim calcmode="lin" valueType="num">
                                      <p:cBhvr additive="base">
                                        <p:cTn id="108" dur="500" fill="hold"/>
                                        <p:tgtEl>
                                          <p:spTgt spid="390145"/>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90147"/>
                                        </p:tgtEl>
                                        <p:attrNameLst>
                                          <p:attrName>style.visibility</p:attrName>
                                        </p:attrNameLst>
                                      </p:cBhvr>
                                      <p:to>
                                        <p:strVal val="visible"/>
                                      </p:to>
                                    </p:set>
                                    <p:anim calcmode="lin" valueType="num">
                                      <p:cBhvr additive="base">
                                        <p:cTn id="111" dur="500" fill="hold"/>
                                        <p:tgtEl>
                                          <p:spTgt spid="390147"/>
                                        </p:tgtEl>
                                        <p:attrNameLst>
                                          <p:attrName>ppt_x</p:attrName>
                                        </p:attrNameLst>
                                      </p:cBhvr>
                                      <p:tavLst>
                                        <p:tav tm="0">
                                          <p:val>
                                            <p:strVal val="#ppt_x"/>
                                          </p:val>
                                        </p:tav>
                                        <p:tav tm="100000">
                                          <p:val>
                                            <p:strVal val="#ppt_x"/>
                                          </p:val>
                                        </p:tav>
                                      </p:tavLst>
                                    </p:anim>
                                    <p:anim calcmode="lin" valueType="num">
                                      <p:cBhvr additive="base">
                                        <p:cTn id="112" dur="500" fill="hold"/>
                                        <p:tgtEl>
                                          <p:spTgt spid="390147"/>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390149"/>
                                        </p:tgtEl>
                                        <p:attrNameLst>
                                          <p:attrName>style.visibility</p:attrName>
                                        </p:attrNameLst>
                                      </p:cBhvr>
                                      <p:to>
                                        <p:strVal val="visible"/>
                                      </p:to>
                                    </p:set>
                                    <p:anim calcmode="lin" valueType="num">
                                      <p:cBhvr additive="base">
                                        <p:cTn id="115" dur="500" fill="hold"/>
                                        <p:tgtEl>
                                          <p:spTgt spid="390149"/>
                                        </p:tgtEl>
                                        <p:attrNameLst>
                                          <p:attrName>ppt_x</p:attrName>
                                        </p:attrNameLst>
                                      </p:cBhvr>
                                      <p:tavLst>
                                        <p:tav tm="0">
                                          <p:val>
                                            <p:strVal val="#ppt_x"/>
                                          </p:val>
                                        </p:tav>
                                        <p:tav tm="100000">
                                          <p:val>
                                            <p:strVal val="#ppt_x"/>
                                          </p:val>
                                        </p:tav>
                                      </p:tavLst>
                                    </p:anim>
                                    <p:anim calcmode="lin" valueType="num">
                                      <p:cBhvr additive="base">
                                        <p:cTn id="116" dur="500" fill="hold"/>
                                        <p:tgtEl>
                                          <p:spTgt spid="390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30" grpId="0" bldLvl="0" animBg="1"/>
      <p:bldP spid="32" grpId="0" bldLvl="0" animBg="1"/>
      <p:bldP spid="33" grpId="0"/>
      <p:bldP spid="37" grpId="0"/>
      <p:bldP spid="52" grpId="0"/>
      <p:bldP spid="42" grpId="0" bldLvl="0" animBg="1"/>
      <p:bldP spid="38" grpId="0"/>
      <p:bldP spid="47" grpId="0" bldLvl="0" animBg="1"/>
      <p:bldP spid="40" grpId="0"/>
      <p:bldP spid="49" grpId="0"/>
      <p:bldP spid="48" grpId="0" bldLvl="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10"/>
          <p:cNvSpPr txBox="1"/>
          <p:nvPr/>
        </p:nvSpPr>
        <p:spPr>
          <a:xfrm>
            <a:off x="342265" y="60325"/>
            <a:ext cx="4753610" cy="521970"/>
          </a:xfrm>
          <a:prstGeom prst="rect">
            <a:avLst/>
          </a:prstGeom>
          <a:noFill/>
        </p:spPr>
        <p:txBody>
          <a:bodyPr wrap="square" rtlCol="0">
            <a:spAutoFit/>
          </a:bodyPr>
          <a:p>
            <a:r>
              <a:rPr lang="zh-CN" sz="2800" b="1" dirty="0">
                <a:solidFill>
                  <a:schemeClr val="bg1">
                    <a:lumMod val="95000"/>
                  </a:schemeClr>
                </a:solidFill>
                <a:latin typeface="Calibri" panose="020F0502020204030204" pitchFamily="34" charset="0"/>
                <a:ea typeface="微软雅黑" panose="020B0503020204020204" charset="-122"/>
                <a:cs typeface="微软雅黑" panose="020B0503020204020204" charset="-122"/>
                <a:sym typeface="Calibri" panose="020F0502020204030204" pitchFamily="34" charset="0"/>
              </a:rPr>
              <a:t>目录</a:t>
            </a:r>
            <a:endParaRPr lang="zh-CN" sz="2800" b="1" dirty="0">
              <a:solidFill>
                <a:schemeClr val="bg1">
                  <a:lumMod val="95000"/>
                </a:schemeClr>
              </a:solidFill>
              <a:latin typeface="Calibri" panose="020F0502020204030204" pitchFamily="34" charset="0"/>
              <a:ea typeface="微软雅黑" panose="020B0503020204020204" charset="-122"/>
              <a:cs typeface="微软雅黑" panose="020B0503020204020204" charset="-122"/>
              <a:sym typeface="Calibri" panose="020F0502020204030204" pitchFamily="34" charset="0"/>
            </a:endParaRPr>
          </a:p>
        </p:txBody>
      </p:sp>
      <p:sp>
        <p:nvSpPr>
          <p:cNvPr id="2" name="圆角矩形 1"/>
          <p:cNvSpPr/>
          <p:nvPr/>
        </p:nvSpPr>
        <p:spPr>
          <a:xfrm>
            <a:off x="700333" y="1168635"/>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1</a:t>
            </a:r>
            <a:endParaRPr lang="en-US" altLang="zh-CN" sz="2535" b="1" dirty="0">
              <a:latin typeface="微软雅黑" panose="020B0503020204020204" charset="-122"/>
              <a:ea typeface="微软雅黑" panose="020B0503020204020204" charset="-122"/>
            </a:endParaRPr>
          </a:p>
        </p:txBody>
      </p:sp>
      <p:sp>
        <p:nvSpPr>
          <p:cNvPr id="4" name="圆角矩形 3"/>
          <p:cNvSpPr/>
          <p:nvPr/>
        </p:nvSpPr>
        <p:spPr>
          <a:xfrm>
            <a:off x="700333" y="3771174"/>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3</a:t>
            </a:r>
            <a:endParaRPr lang="en-US" altLang="zh-CN" sz="2535" b="1" dirty="0">
              <a:latin typeface="微软雅黑" panose="020B0503020204020204" charset="-122"/>
              <a:ea typeface="微软雅黑" panose="020B0503020204020204" charset="-122"/>
            </a:endParaRPr>
          </a:p>
        </p:txBody>
      </p:sp>
      <p:sp>
        <p:nvSpPr>
          <p:cNvPr id="5" name="圆角矩形 4"/>
          <p:cNvSpPr/>
          <p:nvPr/>
        </p:nvSpPr>
        <p:spPr>
          <a:xfrm>
            <a:off x="700333" y="2505082"/>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2</a:t>
            </a:r>
            <a:endParaRPr lang="en-US" altLang="zh-CN" sz="2535" b="1" dirty="0">
              <a:latin typeface="微软雅黑" panose="020B0503020204020204" charset="-122"/>
              <a:ea typeface="微软雅黑" panose="020B0503020204020204" charset="-122"/>
            </a:endParaRPr>
          </a:p>
        </p:txBody>
      </p:sp>
      <p:sp>
        <p:nvSpPr>
          <p:cNvPr id="37" name="圆角矩形 36"/>
          <p:cNvSpPr/>
          <p:nvPr/>
        </p:nvSpPr>
        <p:spPr>
          <a:xfrm>
            <a:off x="6416185" y="1163555"/>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5</a:t>
            </a:r>
            <a:endParaRPr lang="en-US" altLang="zh-CN" sz="2535" b="1" dirty="0">
              <a:latin typeface="微软雅黑" panose="020B0503020204020204" charset="-122"/>
              <a:ea typeface="微软雅黑" panose="020B0503020204020204" charset="-122"/>
            </a:endParaRPr>
          </a:p>
        </p:txBody>
      </p:sp>
      <p:sp>
        <p:nvSpPr>
          <p:cNvPr id="38" name="圆角矩形 37"/>
          <p:cNvSpPr/>
          <p:nvPr/>
        </p:nvSpPr>
        <p:spPr>
          <a:xfrm>
            <a:off x="6416185" y="3766094"/>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7</a:t>
            </a:r>
            <a:endParaRPr lang="en-US" altLang="zh-CN" sz="2535" b="1" dirty="0">
              <a:latin typeface="微软雅黑" panose="020B0503020204020204" charset="-122"/>
              <a:ea typeface="微软雅黑" panose="020B0503020204020204" charset="-122"/>
            </a:endParaRPr>
          </a:p>
        </p:txBody>
      </p:sp>
      <p:sp>
        <p:nvSpPr>
          <p:cNvPr id="39" name="圆角矩形 38"/>
          <p:cNvSpPr/>
          <p:nvPr/>
        </p:nvSpPr>
        <p:spPr>
          <a:xfrm>
            <a:off x="6416185" y="2500002"/>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6</a:t>
            </a:r>
            <a:endParaRPr lang="en-US" altLang="zh-CN" sz="2535" b="1" dirty="0">
              <a:latin typeface="微软雅黑" panose="020B0503020204020204" charset="-122"/>
              <a:ea typeface="微软雅黑" panose="020B0503020204020204" charset="-122"/>
            </a:endParaRPr>
          </a:p>
        </p:txBody>
      </p:sp>
      <p:sp>
        <p:nvSpPr>
          <p:cNvPr id="41" name="圆角矩形 40"/>
          <p:cNvSpPr/>
          <p:nvPr/>
        </p:nvSpPr>
        <p:spPr>
          <a:xfrm>
            <a:off x="1511935" y="1168400"/>
            <a:ext cx="424053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defRPr/>
            </a:pPr>
            <a:r>
              <a:rPr lang="zh-CN" altLang="en-US" sz="2000" b="1" dirty="0">
                <a:solidFill>
                  <a:schemeClr val="tx1"/>
                </a:solidFill>
                <a:latin typeface="Calibri" panose="020F0502020204030204" pitchFamily="34" charset="0"/>
                <a:ea typeface="微软雅黑" panose="020B0503020204020204" charset="-122"/>
                <a:sym typeface="+mn-ea"/>
              </a:rPr>
              <a:t>冲跨比λ</a:t>
            </a:r>
            <a:r>
              <a:rPr lang="zh-CN" altLang="en-US" sz="2000" b="1" dirty="0">
                <a:solidFill>
                  <a:srgbClr val="00B050"/>
                </a:solidFill>
                <a:latin typeface="Calibri" panose="020F0502020204030204" pitchFamily="34" charset="0"/>
                <a:ea typeface="微软雅黑" panose="020B0503020204020204" charset="-122"/>
                <a:sym typeface="+mn-ea"/>
              </a:rPr>
              <a:t> </a:t>
            </a:r>
            <a:r>
              <a:rPr lang="en-US" altLang="zh-CN" sz="2000" b="1" dirty="0">
                <a:solidFill>
                  <a:srgbClr val="00B050"/>
                </a:solidFill>
                <a:latin typeface="Calibri" panose="020F0502020204030204" pitchFamily="34" charset="0"/>
                <a:ea typeface="微软雅黑" panose="020B0503020204020204" charset="-122"/>
                <a:sym typeface="+mn-ea"/>
              </a:rPr>
              <a:t> </a:t>
            </a:r>
            <a:endParaRPr lang="en-US" altLang="zh-CN" sz="2000" b="1" dirty="0">
              <a:solidFill>
                <a:srgbClr val="00B050"/>
              </a:solidFill>
              <a:latin typeface="Calibri" panose="020F0502020204030204" pitchFamily="34" charset="0"/>
              <a:ea typeface="微软雅黑" panose="020B0503020204020204" charset="-122"/>
              <a:sym typeface="Calibri" panose="020F0502020204030204" pitchFamily="34" charset="0"/>
            </a:endParaRPr>
          </a:p>
        </p:txBody>
      </p:sp>
      <p:sp>
        <p:nvSpPr>
          <p:cNvPr id="42" name="圆角矩形 41"/>
          <p:cNvSpPr/>
          <p:nvPr/>
        </p:nvSpPr>
        <p:spPr>
          <a:xfrm>
            <a:off x="7228064" y="1163555"/>
            <a:ext cx="4122726" cy="7164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rPr>
              <a:t>两桩承台抗剪验算</a:t>
            </a:r>
            <a:r>
              <a:rPr lang="en-US" altLang="zh-CN" sz="2000" b="1" dirty="0">
                <a:solidFill>
                  <a:schemeClr val="tx1"/>
                </a:solidFill>
                <a:latin typeface="Calibri" panose="020F0502020204030204" pitchFamily="34" charset="0"/>
                <a:ea typeface="微软雅黑" panose="020B0503020204020204" charset="-122"/>
                <a:sym typeface="Calibri" panose="020F0502020204030204" pitchFamily="34" charset="0"/>
              </a:rPr>
              <a:t> </a:t>
            </a:r>
            <a:endParaRPr lang="en-US" altLang="zh-CN" sz="2000" b="1" dirty="0">
              <a:solidFill>
                <a:schemeClr val="tx1"/>
              </a:solidFill>
              <a:latin typeface="Calibri" panose="020F0502020204030204" pitchFamily="34" charset="0"/>
              <a:ea typeface="微软雅黑" panose="020B0503020204020204" charset="-122"/>
              <a:sym typeface="Calibri" panose="020F0502020204030204" pitchFamily="34" charset="0"/>
            </a:endParaRPr>
          </a:p>
        </p:txBody>
      </p:sp>
      <p:grpSp>
        <p:nvGrpSpPr>
          <p:cNvPr id="32" name="组合 31"/>
          <p:cNvGrpSpPr/>
          <p:nvPr/>
        </p:nvGrpSpPr>
        <p:grpSpPr>
          <a:xfrm>
            <a:off x="700405" y="5010150"/>
            <a:ext cx="5052060" cy="718185"/>
            <a:chOff x="1734" y="7276"/>
            <a:chExt cx="7364" cy="1072"/>
          </a:xfrm>
        </p:grpSpPr>
        <p:sp>
          <p:nvSpPr>
            <p:cNvPr id="6" name="圆角矩形 5"/>
            <p:cNvSpPr/>
            <p:nvPr/>
          </p:nvSpPr>
          <p:spPr>
            <a:xfrm>
              <a:off x="1734" y="7278"/>
              <a:ext cx="1071" cy="107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4</a:t>
              </a:r>
              <a:endParaRPr lang="en-US" altLang="zh-CN" sz="2535" b="1" dirty="0">
                <a:latin typeface="微软雅黑" panose="020B0503020204020204" charset="-122"/>
                <a:ea typeface="微软雅黑" panose="020B0503020204020204" charset="-122"/>
              </a:endParaRPr>
            </a:p>
          </p:txBody>
        </p:sp>
        <p:sp>
          <p:nvSpPr>
            <p:cNvPr id="47" name="圆角矩形 46"/>
            <p:cNvSpPr/>
            <p:nvPr/>
          </p:nvSpPr>
          <p:spPr>
            <a:xfrm>
              <a:off x="2946" y="7276"/>
              <a:ext cx="6152" cy="107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buClrTx/>
                <a:buSzTx/>
                <a:buFontTx/>
                <a:defRPr/>
              </a:pPr>
              <a:r>
                <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rPr>
                <a:t>两桩承台剪跨比</a:t>
              </a:r>
              <a:r>
                <a:rPr lang="en-US" altLang="zh-CN" sz="2000" b="1" dirty="0">
                  <a:solidFill>
                    <a:schemeClr val="tx1"/>
                  </a:solidFill>
                  <a:latin typeface="Calibri" panose="020F0502020204030204" pitchFamily="34" charset="0"/>
                  <a:ea typeface="微软雅黑" panose="020B0503020204020204" charset="-122"/>
                  <a:sym typeface="Calibri" panose="020F0502020204030204" pitchFamily="34" charset="0"/>
                </a:rPr>
                <a:t> </a:t>
              </a:r>
              <a:endParaRPr lang="en-US" altLang="zh-CN" sz="2000" b="1" dirty="0">
                <a:solidFill>
                  <a:schemeClr val="tx1"/>
                </a:solidFill>
                <a:latin typeface="Calibri" panose="020F0502020204030204" pitchFamily="34" charset="0"/>
                <a:ea typeface="微软雅黑" panose="020B0503020204020204" charset="-122"/>
                <a:sym typeface="Calibri" panose="020F0502020204030204" pitchFamily="34" charset="0"/>
              </a:endParaRPr>
            </a:p>
          </p:txBody>
        </p:sp>
      </p:grpSp>
      <p:sp>
        <p:nvSpPr>
          <p:cNvPr id="43" name="圆角矩形 42"/>
          <p:cNvSpPr/>
          <p:nvPr/>
        </p:nvSpPr>
        <p:spPr>
          <a:xfrm>
            <a:off x="1511935" y="2494280"/>
            <a:ext cx="424053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defRPr/>
            </a:pPr>
            <a:r>
              <a:rPr lang="zh-CN" sz="2000" b="1" dirty="0">
                <a:solidFill>
                  <a:schemeClr val="tx1"/>
                </a:solidFill>
                <a:latin typeface="Calibri" panose="020F0502020204030204" pitchFamily="34" charset="0"/>
                <a:ea typeface="微软雅黑" panose="020B0503020204020204" charset="-122"/>
                <a:sym typeface="Calibri" panose="020F0502020204030204" pitchFamily="34" charset="0"/>
              </a:rPr>
              <a:t>承台对防水板冲切系数</a:t>
            </a:r>
            <a:r>
              <a:rPr lang="zh-CN" sz="2000" b="1" dirty="0">
                <a:solidFill>
                  <a:schemeClr val="tx1"/>
                </a:solidFill>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β</a:t>
            </a:r>
            <a:r>
              <a:rPr lang="en-US" altLang="zh-CN" sz="2000" b="1" baseline="-25000" dirty="0">
                <a:solidFill>
                  <a:schemeClr val="tx1"/>
                </a:solidFill>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0  </a:t>
            </a:r>
            <a:endParaRPr lang="zh-CN" altLang="en-US" sz="2000" b="1" dirty="0">
              <a:solidFill>
                <a:srgbClr val="00B050"/>
              </a:solidFill>
              <a:latin typeface="Calibri" panose="020F0502020204030204" pitchFamily="34" charset="0"/>
              <a:ea typeface="微软雅黑" panose="020B0503020204020204" charset="-122"/>
              <a:sym typeface="+mn-ea"/>
            </a:endParaRPr>
          </a:p>
        </p:txBody>
      </p:sp>
      <p:sp>
        <p:nvSpPr>
          <p:cNvPr id="44" name="圆角矩形 43"/>
          <p:cNvSpPr/>
          <p:nvPr/>
        </p:nvSpPr>
        <p:spPr>
          <a:xfrm>
            <a:off x="7229405" y="2483977"/>
            <a:ext cx="4122726" cy="717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rPr>
              <a:t>承台剪力设计值的计算</a:t>
            </a:r>
            <a:r>
              <a:rPr lang="en-US" altLang="zh-CN" sz="2000" b="1" dirty="0">
                <a:solidFill>
                  <a:schemeClr val="tx1"/>
                </a:solidFill>
                <a:latin typeface="Calibri" panose="020F0502020204030204" pitchFamily="34" charset="0"/>
                <a:ea typeface="微软雅黑" panose="020B0503020204020204" charset="-122"/>
                <a:sym typeface="Calibri" panose="020F0502020204030204" pitchFamily="34" charset="0"/>
              </a:rPr>
              <a:t> </a:t>
            </a:r>
            <a:endParaRPr lang="en-US" altLang="zh-CN" sz="2000" b="1" dirty="0">
              <a:solidFill>
                <a:srgbClr val="00B050"/>
              </a:solidFill>
              <a:latin typeface="Calibri" panose="020F0502020204030204" pitchFamily="34" charset="0"/>
              <a:ea typeface="微软雅黑" panose="020B0503020204020204" charset="-122"/>
              <a:sym typeface="+mn-ea"/>
            </a:endParaRPr>
          </a:p>
        </p:txBody>
      </p:sp>
      <p:sp>
        <p:nvSpPr>
          <p:cNvPr id="45" name="圆角矩形 44"/>
          <p:cNvSpPr/>
          <p:nvPr/>
        </p:nvSpPr>
        <p:spPr>
          <a:xfrm>
            <a:off x="1521460" y="3760470"/>
            <a:ext cx="424053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defRPr/>
            </a:pPr>
            <a:r>
              <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rPr>
              <a:t>如何手核冲切力FL</a:t>
            </a:r>
            <a:r>
              <a:rPr lang="en-US" altLang="zh-CN" sz="2000" b="1" dirty="0">
                <a:solidFill>
                  <a:schemeClr val="tx1"/>
                </a:solidFill>
                <a:latin typeface="Calibri" panose="020F0502020204030204" pitchFamily="34" charset="0"/>
                <a:ea typeface="微软雅黑" panose="020B0503020204020204" charset="-122"/>
                <a:sym typeface="Calibri" panose="020F0502020204030204" pitchFamily="34" charset="0"/>
              </a:rPr>
              <a:t>   </a:t>
            </a:r>
            <a:endParaRPr lang="zh-CN" altLang="en-US" sz="2000" b="1" dirty="0">
              <a:solidFill>
                <a:srgbClr val="00B050"/>
              </a:solidFill>
              <a:latin typeface="Calibri" panose="020F0502020204030204" pitchFamily="34" charset="0"/>
              <a:ea typeface="微软雅黑" panose="020B0503020204020204" charset="-122"/>
              <a:sym typeface="+mn-ea"/>
            </a:endParaRPr>
          </a:p>
        </p:txBody>
      </p:sp>
      <p:sp>
        <p:nvSpPr>
          <p:cNvPr id="46" name="圆角矩形 45"/>
          <p:cNvSpPr/>
          <p:nvPr/>
        </p:nvSpPr>
        <p:spPr>
          <a:xfrm>
            <a:off x="7229475" y="3755390"/>
            <a:ext cx="4120515"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tx1"/>
                </a:solidFill>
                <a:latin typeface="Calibri" panose="020F0502020204030204" pitchFamily="34" charset="0"/>
                <a:ea typeface="微软雅黑" panose="020B0503020204020204" charset="-122"/>
                <a:sym typeface="+mn-ea"/>
              </a:rPr>
              <a:t>防水板内承台剪力设计值的计算</a:t>
            </a:r>
            <a:endParaRPr lang="en-US" altLang="zh-CN" sz="2000" b="1" dirty="0">
              <a:solidFill>
                <a:srgbClr val="00B050"/>
              </a:solidFill>
              <a:latin typeface="Calibri" panose="020F0502020204030204" pitchFamily="34" charset="0"/>
              <a:ea typeface="微软雅黑" panose="020B0503020204020204" charset="-122"/>
              <a:sym typeface="Calibri" panose="020F0502020204030204" pitchFamily="34" charset="0"/>
            </a:endParaRPr>
          </a:p>
        </p:txBody>
      </p:sp>
      <p:sp>
        <p:nvSpPr>
          <p:cNvPr id="3" name="圆角矩形 2"/>
          <p:cNvSpPr/>
          <p:nvPr/>
        </p:nvSpPr>
        <p:spPr>
          <a:xfrm>
            <a:off x="6419360" y="4993549"/>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8</a:t>
            </a:r>
            <a:endParaRPr lang="en-US" altLang="zh-CN" sz="2535" b="1" dirty="0">
              <a:latin typeface="微软雅黑" panose="020B0503020204020204" charset="-122"/>
              <a:ea typeface="微软雅黑" panose="020B0503020204020204" charset="-122"/>
            </a:endParaRPr>
          </a:p>
        </p:txBody>
      </p:sp>
      <p:sp>
        <p:nvSpPr>
          <p:cNvPr id="7" name="圆角矩形 6"/>
          <p:cNvSpPr/>
          <p:nvPr/>
        </p:nvSpPr>
        <p:spPr>
          <a:xfrm>
            <a:off x="7237730" y="4971415"/>
            <a:ext cx="4189095"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rPr>
              <a:t>独立基础剪力设计值的计算</a:t>
            </a:r>
            <a:endPar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8752205"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1 </a:t>
            </a:r>
            <a:r>
              <a:rPr lang="zh-CN" sz="2200" b="1" dirty="0">
                <a:solidFill>
                  <a:schemeClr val="bg1"/>
                </a:solidFill>
                <a:latin typeface="Calibri" panose="020F0502020204030204" pitchFamily="34" charset="0"/>
                <a:ea typeface="微软雅黑" panose="020B0503020204020204" charset="-122"/>
                <a:sym typeface="Calibri" panose="020F0502020204030204" pitchFamily="34" charset="0"/>
              </a:rPr>
              <a:t>冲垮比</a:t>
            </a:r>
            <a:r>
              <a:rPr sz="2200" b="1">
                <a:solidFill>
                  <a:schemeClr val="bg1"/>
                </a:solidFill>
                <a:latin typeface="微软雅黑" panose="020B0503020204020204" charset="-122"/>
                <a:ea typeface="微软雅黑" panose="020B0503020204020204" charset="-122"/>
                <a:cs typeface="微软雅黑" panose="020B0503020204020204" charset="-122"/>
                <a:sym typeface="+mn-ea"/>
              </a:rPr>
              <a:t>λ</a:t>
            </a:r>
            <a:endParaRPr lang="en-US" altLang="zh-CN" sz="2200" b="1" baseline="-250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162560" y="588645"/>
            <a:ext cx="9260205"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a:t>
            </a:r>
            <a:r>
              <a:rPr lang="zh-CN" sz="2400" b="1" dirty="0">
                <a:latin typeface="微软雅黑" panose="020B0503020204020204" charset="-122"/>
                <a:ea typeface="微软雅黑" panose="020B0503020204020204" charset="-122"/>
                <a:cs typeface="微软雅黑" panose="020B0503020204020204" charset="-122"/>
              </a:rPr>
              <a:t>计算书中冲垮比</a:t>
            </a:r>
            <a:r>
              <a:rPr lang="zh-CN" sz="2400" b="1">
                <a:latin typeface="微软雅黑" panose="020B0503020204020204" charset="-122"/>
                <a:ea typeface="微软雅黑" panose="020B0503020204020204" charset="-122"/>
                <a:cs typeface="微软雅黑" panose="020B0503020204020204" charset="-122"/>
                <a:sym typeface="+mn-ea"/>
              </a:rPr>
              <a:t>λ</a:t>
            </a:r>
            <a:r>
              <a:rPr lang="en-US" altLang="zh-CN" sz="2400" b="1">
                <a:latin typeface="微软雅黑" panose="020B0503020204020204" charset="-122"/>
                <a:ea typeface="微软雅黑" panose="020B0503020204020204" charset="-122"/>
                <a:cs typeface="微软雅黑" panose="020B0503020204020204" charset="-122"/>
                <a:sym typeface="+mn-ea"/>
              </a:rPr>
              <a:t>x</a:t>
            </a:r>
            <a:r>
              <a:rPr lang="zh-CN" sz="2400" b="1" dirty="0">
                <a:latin typeface="微软雅黑" panose="020B0503020204020204" charset="-122"/>
                <a:ea typeface="微软雅黑" panose="020B0503020204020204" charset="-122"/>
                <a:cs typeface="微软雅黑" panose="020B0503020204020204" charset="-122"/>
              </a:rPr>
              <a:t>为何与规范求得不一致；为何</a:t>
            </a:r>
            <a:r>
              <a:rPr lang="zh-CN" sz="2400" b="1" dirty="0">
                <a:latin typeface="Arial" panose="020B0604020202020204" pitchFamily="34" charset="0"/>
                <a:ea typeface="微软雅黑" panose="020B0503020204020204" charset="-122"/>
                <a:cs typeface="Arial" panose="020B0604020202020204" pitchFamily="34" charset="0"/>
              </a:rPr>
              <a:t>Σ</a:t>
            </a:r>
            <a:r>
              <a:rPr lang="en-US" altLang="zh-CN" sz="2400" b="1" dirty="0">
                <a:latin typeface="Arial" panose="020B0604020202020204" pitchFamily="34" charset="0"/>
                <a:ea typeface="微软雅黑" panose="020B0503020204020204" charset="-122"/>
                <a:cs typeface="Arial" panose="020B0604020202020204" pitchFamily="34" charset="0"/>
              </a:rPr>
              <a:t>Qi=0</a:t>
            </a:r>
            <a:r>
              <a:rPr lang="zh-CN" sz="2400" b="1" dirty="0">
                <a:latin typeface="微软雅黑" panose="020B0503020204020204" charset="-122"/>
                <a:ea typeface="微软雅黑" panose="020B0503020204020204" charset="-122"/>
                <a:cs typeface="微软雅黑" panose="020B0503020204020204" charset="-122"/>
              </a:rPr>
              <a:t>？</a:t>
            </a:r>
            <a:endParaRPr lang="zh-CN" sz="2400" b="1" dirty="0">
              <a:latin typeface="微软雅黑" panose="020B0503020204020204" charset="-122"/>
              <a:ea typeface="微软雅黑" panose="020B0503020204020204" charset="-122"/>
              <a:cs typeface="微软雅黑" panose="020B0503020204020204" charset="-122"/>
            </a:endParaRPr>
          </a:p>
        </p:txBody>
      </p:sp>
      <p:pic>
        <p:nvPicPr>
          <p:cNvPr id="5" name="图片 2" descr="C:\Users\kpp.s1\AppData\Roaming\Tencent\Users\165304567\QQ\WinTemp\RichOle\%YM11RFKD@HE6M_TPR`J{30.png"/>
          <p:cNvPicPr>
            <a:picLocks noChangeAspect="1"/>
          </p:cNvPicPr>
          <p:nvPr/>
        </p:nvPicPr>
        <p:blipFill>
          <a:blip r:embed="rId1"/>
          <a:stretch>
            <a:fillRect/>
          </a:stretch>
        </p:blipFill>
        <p:spPr>
          <a:xfrm>
            <a:off x="162243" y="4226560"/>
            <a:ext cx="2345055" cy="2129790"/>
          </a:xfrm>
          <a:prstGeom prst="rect">
            <a:avLst/>
          </a:prstGeom>
          <a:noFill/>
          <a:ln w="9525">
            <a:noFill/>
          </a:ln>
        </p:spPr>
      </p:pic>
      <p:sp>
        <p:nvSpPr>
          <p:cNvPr id="10" name="文本框 9"/>
          <p:cNvSpPr txBox="1"/>
          <p:nvPr/>
        </p:nvSpPr>
        <p:spPr>
          <a:xfrm>
            <a:off x="6430010" y="1038225"/>
            <a:ext cx="312039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 </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6908165" y="1067435"/>
            <a:ext cx="4408170" cy="1322070"/>
          </a:xfrm>
          <a:prstGeom prst="rect">
            <a:avLst/>
          </a:prstGeom>
          <a:noFill/>
          <a:ln w="9525">
            <a:noFill/>
          </a:ln>
        </p:spPr>
        <p:txBody>
          <a:bodyPr wrap="square">
            <a:spAutoFit/>
          </a:bodyPr>
          <a:p>
            <a:pPr indent="0"/>
            <a:r>
              <a:rPr lang="zh-CN" sz="1600" b="1">
                <a:latin typeface="微软雅黑" panose="020B0503020204020204" charset="-122"/>
                <a:ea typeface="微软雅黑" panose="020B0503020204020204" charset="-122"/>
                <a:cs typeface="微软雅黑" panose="020B0503020204020204" charset="-122"/>
              </a:rPr>
              <a:t>《桩规》5.9.7</a:t>
            </a:r>
            <a:endParaRPr lang="zh-CN" sz="1600" b="1">
              <a:latin typeface="微软雅黑" panose="020B0503020204020204" charset="-122"/>
              <a:ea typeface="微软雅黑" panose="020B0503020204020204" charset="-122"/>
              <a:cs typeface="微软雅黑" panose="020B0503020204020204" charset="-122"/>
            </a:endParaRPr>
          </a:p>
          <a:p>
            <a:pPr indent="0"/>
            <a:r>
              <a:rPr lang="zh-CN" sz="1600" b="1">
                <a:latin typeface="宋体" panose="02010600030101010101" pitchFamily="2" charset="-122"/>
                <a:ea typeface="宋体" panose="02010600030101010101" pitchFamily="2" charset="-122"/>
                <a:cs typeface="宋体" panose="02010600030101010101" pitchFamily="2" charset="-122"/>
              </a:rPr>
              <a:t>ay=1000-900/2-400/2=350mm</a:t>
            </a:r>
            <a:endParaRPr lang="zh-CN" sz="1600" b="1">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1">
                <a:latin typeface="宋体" panose="02010600030101010101" pitchFamily="2" charset="-122"/>
                <a:ea typeface="宋体" panose="02010600030101010101" pitchFamily="2" charset="-122"/>
                <a:cs typeface="宋体" panose="02010600030101010101" pitchFamily="2" charset="-122"/>
                <a:sym typeface="+mn-ea"/>
              </a:rPr>
              <a:t>     </a:t>
            </a:r>
            <a:r>
              <a:rPr lang="zh-CN" sz="1600" b="1">
                <a:latin typeface="宋体" panose="02010600030101010101" pitchFamily="2" charset="-122"/>
                <a:ea typeface="宋体" panose="02010600030101010101" pitchFamily="2" charset="-122"/>
                <a:cs typeface="宋体" panose="02010600030101010101" pitchFamily="2" charset="-122"/>
                <a:sym typeface="+mn-ea"/>
              </a:rPr>
              <a:t>λ</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y=</a:t>
            </a:r>
            <a:r>
              <a:rPr lang="zh-CN" sz="1600" b="1">
                <a:latin typeface="宋体" panose="02010600030101010101" pitchFamily="2" charset="-122"/>
                <a:ea typeface="宋体" panose="02010600030101010101" pitchFamily="2" charset="-122"/>
                <a:cs typeface="宋体" panose="02010600030101010101" pitchFamily="2" charset="-122"/>
                <a:sym typeface="+mn-ea"/>
              </a:rPr>
              <a:t>ay</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a:t>
            </a:r>
            <a:r>
              <a:rPr lang="zh-CN" sz="1600" b="1">
                <a:latin typeface="宋体" panose="02010600030101010101" pitchFamily="2" charset="-122"/>
                <a:ea typeface="宋体" panose="02010600030101010101" pitchFamily="2" charset="-122"/>
                <a:cs typeface="宋体" panose="02010600030101010101" pitchFamily="2" charset="-122"/>
                <a:sym typeface="+mn-ea"/>
              </a:rPr>
              <a:t>h0</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=350/830=</a:t>
            </a:r>
            <a:r>
              <a:rPr lang="en-US" sz="1600" b="1">
                <a:latin typeface="宋体" panose="02010600030101010101" pitchFamily="2" charset="-122"/>
                <a:ea typeface="宋体" panose="02010600030101010101" pitchFamily="2" charset="-122"/>
                <a:cs typeface="宋体" panose="02010600030101010101" pitchFamily="2" charset="-122"/>
                <a:sym typeface="+mn-ea"/>
              </a:rPr>
              <a:t>0.42</a:t>
            </a:r>
            <a:endParaRPr lang="en-US" altLang="zh-CN" sz="1600" b="1">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sz="1600" b="1">
                <a:latin typeface="宋体" panose="02010600030101010101" pitchFamily="2" charset="-122"/>
                <a:ea typeface="宋体" panose="02010600030101010101" pitchFamily="2" charset="-122"/>
                <a:cs typeface="宋体" panose="02010600030101010101" pitchFamily="2" charset="-122"/>
                <a:sym typeface="+mn-ea"/>
              </a:rPr>
              <a:t>ax=1000-1300/2-400/2=150mm</a:t>
            </a:r>
            <a:endParaRPr lang="zh-CN" sz="1600" b="1">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rPr>
              <a:t> </a:t>
            </a:r>
            <a:r>
              <a:rPr lang="zh-CN"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rPr>
              <a:t>λ</a:t>
            </a:r>
            <a:r>
              <a:rPr lang="en-US" altLang="zh-CN"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rPr>
              <a:t>x=</a:t>
            </a:r>
            <a:r>
              <a:rPr lang="zh-CN"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rPr>
              <a:t>ax</a:t>
            </a:r>
            <a:r>
              <a:rPr lang="en-US" altLang="zh-CN"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rPr>
              <a:t>/</a:t>
            </a:r>
            <a:r>
              <a:rPr lang="zh-CN"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rPr>
              <a:t>h0</a:t>
            </a:r>
            <a:r>
              <a:rPr lang="en-US" altLang="zh-CN"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rPr>
              <a:t>=150/830=0.18</a:t>
            </a:r>
            <a:endParaRPr lang="zh-CN" sz="1600" b="1">
              <a:latin typeface="宋体" panose="02010600030101010101" pitchFamily="2" charset="-122"/>
              <a:ea typeface="宋体" panose="02010600030101010101" pitchFamily="2" charset="-122"/>
              <a:cs typeface="宋体" panose="02010600030101010101" pitchFamily="2" charset="-122"/>
            </a:endParaRPr>
          </a:p>
        </p:txBody>
      </p:sp>
      <p:pic>
        <p:nvPicPr>
          <p:cNvPr id="13" name="图片 -2147482578"/>
          <p:cNvPicPr>
            <a:picLocks noChangeAspect="1"/>
          </p:cNvPicPr>
          <p:nvPr/>
        </p:nvPicPr>
        <p:blipFill>
          <a:blip r:embed="rId2"/>
          <a:srcRect l="13081" t="7494" r="20850" b="19854"/>
          <a:stretch>
            <a:fillRect/>
          </a:stretch>
        </p:blipFill>
        <p:spPr>
          <a:xfrm>
            <a:off x="9237345" y="3967480"/>
            <a:ext cx="2639695" cy="2092325"/>
          </a:xfrm>
          <a:prstGeom prst="rect">
            <a:avLst/>
          </a:prstGeom>
          <a:noFill/>
          <a:ln w="9525">
            <a:solidFill>
              <a:schemeClr val="accent1"/>
            </a:solidFill>
          </a:ln>
        </p:spPr>
      </p:pic>
      <p:cxnSp>
        <p:nvCxnSpPr>
          <p:cNvPr id="7" name="直接连接符 6"/>
          <p:cNvCxnSpPr/>
          <p:nvPr/>
        </p:nvCxnSpPr>
        <p:spPr>
          <a:xfrm>
            <a:off x="701675" y="4794885"/>
            <a:ext cx="1008000" cy="0"/>
          </a:xfrm>
          <a:prstGeom prst="line">
            <a:avLst/>
          </a:prstGeom>
          <a:ln>
            <a:solidFill>
              <a:srgbClr val="1D41D5"/>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727075" y="4794250"/>
            <a:ext cx="5715" cy="1042035"/>
          </a:xfrm>
          <a:prstGeom prst="line">
            <a:avLst/>
          </a:prstGeom>
          <a:ln>
            <a:solidFill>
              <a:srgbClr val="1D41D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75" y="5829935"/>
            <a:ext cx="1008000" cy="0"/>
          </a:xfrm>
          <a:prstGeom prst="line">
            <a:avLst/>
          </a:prstGeom>
          <a:ln>
            <a:solidFill>
              <a:srgbClr val="1D41D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711325" y="4794250"/>
            <a:ext cx="5715" cy="1042035"/>
          </a:xfrm>
          <a:prstGeom prst="line">
            <a:avLst/>
          </a:prstGeom>
          <a:ln>
            <a:solidFill>
              <a:srgbClr val="1D41D5"/>
            </a:solidFill>
          </a:ln>
        </p:spPr>
        <p:style>
          <a:lnRef idx="1">
            <a:schemeClr val="accent1"/>
          </a:lnRef>
          <a:fillRef idx="0">
            <a:schemeClr val="accent1"/>
          </a:fillRef>
          <a:effectRef idx="0">
            <a:schemeClr val="accent1"/>
          </a:effectRef>
          <a:fontRef idx="minor">
            <a:schemeClr val="tx1"/>
          </a:fontRef>
        </p:style>
      </p:cxnSp>
      <p:pic>
        <p:nvPicPr>
          <p:cNvPr id="18" name="图片 -2147482575"/>
          <p:cNvPicPr>
            <a:picLocks noChangeAspect="1"/>
          </p:cNvPicPr>
          <p:nvPr/>
        </p:nvPicPr>
        <p:blipFill>
          <a:blip r:embed="rId3"/>
          <a:srcRect t="1850" b="1850"/>
          <a:stretch>
            <a:fillRect/>
          </a:stretch>
        </p:blipFill>
        <p:spPr>
          <a:xfrm>
            <a:off x="5681345" y="3768725"/>
            <a:ext cx="2877185" cy="2974975"/>
          </a:xfrm>
          <a:prstGeom prst="rect">
            <a:avLst/>
          </a:prstGeom>
          <a:noFill/>
          <a:ln w="9525">
            <a:noFill/>
          </a:ln>
        </p:spPr>
      </p:pic>
      <p:sp>
        <p:nvSpPr>
          <p:cNvPr id="21" name="文本框 20"/>
          <p:cNvSpPr txBox="1"/>
          <p:nvPr/>
        </p:nvSpPr>
        <p:spPr>
          <a:xfrm>
            <a:off x="7059930" y="3131820"/>
            <a:ext cx="3189605" cy="583565"/>
          </a:xfrm>
          <a:prstGeom prst="rect">
            <a:avLst/>
          </a:prstGeom>
          <a:noFill/>
        </p:spPr>
        <p:txBody>
          <a:bodyPr wrap="none" rtlCol="0" anchor="t">
            <a:spAutoFit/>
          </a:bodyPr>
          <a:p>
            <a:pPr algn="l"/>
            <a:r>
              <a:rPr lang="zh-CN" sz="1600" b="1">
                <a:latin typeface="微软雅黑" panose="020B0503020204020204" charset="-122"/>
                <a:ea typeface="微软雅黑" panose="020B0503020204020204" charset="-122"/>
                <a:cs typeface="微软雅黑" panose="020B0503020204020204" charset="-122"/>
                <a:sym typeface="+mn-ea"/>
              </a:rPr>
              <a:t>冲切破坏线外扩，按45度，</a:t>
            </a:r>
            <a:endParaRPr lang="zh-CN" sz="1600" b="1">
              <a:latin typeface="微软雅黑" panose="020B0503020204020204" charset="-122"/>
              <a:ea typeface="微软雅黑" panose="020B0503020204020204" charset="-122"/>
              <a:cs typeface="微软雅黑" panose="020B0503020204020204" charset="-122"/>
              <a:sym typeface="+mn-ea"/>
            </a:endParaRPr>
          </a:p>
          <a:p>
            <a:pPr algn="l"/>
            <a:r>
              <a:rPr lang="zh-CN" sz="1600" b="1">
                <a:latin typeface="微软雅黑" panose="020B0503020204020204" charset="-122"/>
                <a:ea typeface="微软雅黑" panose="020B0503020204020204" charset="-122"/>
                <a:cs typeface="微软雅黑" panose="020B0503020204020204" charset="-122"/>
                <a:sym typeface="+mn-ea"/>
              </a:rPr>
              <a:t>桩在冲切破坏锥体外，故</a:t>
            </a:r>
            <a:r>
              <a:rPr lang="zh-CN" sz="1600" b="1" dirty="0">
                <a:latin typeface="Arial" panose="020B0604020202020204" pitchFamily="34" charset="0"/>
                <a:ea typeface="微软雅黑" panose="020B0503020204020204" charset="-122"/>
                <a:cs typeface="Arial" panose="020B0604020202020204" pitchFamily="34" charset="0"/>
                <a:sym typeface="+mn-ea"/>
              </a:rPr>
              <a:t>Σ</a:t>
            </a:r>
            <a:r>
              <a:rPr lang="en-US" altLang="zh-CN" sz="1600" b="1" dirty="0">
                <a:latin typeface="Arial" panose="020B0604020202020204" pitchFamily="34" charset="0"/>
                <a:ea typeface="微软雅黑" panose="020B0503020204020204" charset="-122"/>
                <a:cs typeface="Arial" panose="020B0604020202020204" pitchFamily="34" charset="0"/>
                <a:sym typeface="+mn-ea"/>
              </a:rPr>
              <a:t>Qi=0</a:t>
            </a:r>
            <a:r>
              <a:rPr lang="zh-CN" altLang="en-US" sz="1600" b="1" dirty="0">
                <a:latin typeface="Arial" panose="020B0604020202020204" pitchFamily="34" charset="0"/>
                <a:ea typeface="微软雅黑" panose="020B0503020204020204" charset="-122"/>
                <a:cs typeface="Arial" panose="020B0604020202020204" pitchFamily="34" charset="0"/>
                <a:sym typeface="+mn-ea"/>
              </a:rPr>
              <a:t>。</a:t>
            </a:r>
            <a:endParaRPr lang="zh-CN" b="1">
              <a:latin typeface="微软雅黑" panose="020B0503020204020204" charset="-122"/>
              <a:ea typeface="微软雅黑" panose="020B0503020204020204" charset="-122"/>
              <a:cs typeface="微软雅黑" panose="020B0503020204020204" charset="-122"/>
              <a:sym typeface="+mn-ea"/>
            </a:endParaRPr>
          </a:p>
        </p:txBody>
      </p:sp>
      <p:pic>
        <p:nvPicPr>
          <p:cNvPr id="25" name="图片 24"/>
          <p:cNvPicPr>
            <a:picLocks noChangeAspect="1"/>
          </p:cNvPicPr>
          <p:nvPr/>
        </p:nvPicPr>
        <p:blipFill>
          <a:blip r:embed="rId4"/>
          <a:stretch>
            <a:fillRect/>
          </a:stretch>
        </p:blipFill>
        <p:spPr>
          <a:xfrm>
            <a:off x="252095" y="991870"/>
            <a:ext cx="6068060" cy="2776855"/>
          </a:xfrm>
          <a:prstGeom prst="rect">
            <a:avLst/>
          </a:prstGeom>
        </p:spPr>
      </p:pic>
      <p:sp>
        <p:nvSpPr>
          <p:cNvPr id="6" name="文本框 5"/>
          <p:cNvSpPr txBox="1"/>
          <p:nvPr/>
        </p:nvSpPr>
        <p:spPr>
          <a:xfrm>
            <a:off x="4628515" y="1586865"/>
            <a:ext cx="2131060" cy="1599565"/>
          </a:xfrm>
          <a:prstGeom prst="rect">
            <a:avLst/>
          </a:prstGeom>
          <a:noFill/>
        </p:spPr>
        <p:txBody>
          <a:bodyPr wrap="square" rtlCol="0" anchor="t">
            <a:spAutoFit/>
          </a:bodyPr>
          <a:p>
            <a:pPr indent="0"/>
            <a:r>
              <a:rPr lang="zh-CN" sz="1400" b="1">
                <a:latin typeface="宋体" panose="02010600030101010101" pitchFamily="2" charset="-122"/>
                <a:ea typeface="宋体" panose="02010600030101010101" pitchFamily="2" charset="-122"/>
                <a:cs typeface="宋体" panose="02010600030101010101" pitchFamily="2" charset="-122"/>
                <a:sym typeface="+mn-ea"/>
              </a:rPr>
              <a:t>承台</a:t>
            </a:r>
            <a:r>
              <a:rPr lang="en-US" sz="1400" b="1">
                <a:latin typeface="宋体" panose="02010600030101010101" pitchFamily="2" charset="-122"/>
                <a:ea typeface="宋体" panose="02010600030101010101" pitchFamily="2" charset="-122"/>
                <a:cs typeface="宋体" panose="02010600030101010101" pitchFamily="2" charset="-122"/>
                <a:sym typeface="+mn-ea"/>
              </a:rPr>
              <a:t>32</a:t>
            </a:r>
            <a:r>
              <a:rPr lang="en-US" sz="1400" b="1">
                <a:latin typeface="宋体" panose="02010600030101010101" pitchFamily="2" charset="-122"/>
                <a:ea typeface="宋体" panose="02010600030101010101" pitchFamily="2" charset="-122"/>
                <a:cs typeface="宋体" panose="02010600030101010101" pitchFamily="2" charset="-122"/>
                <a:sym typeface="+mn-ea"/>
              </a:rPr>
              <a:t>00</a:t>
            </a:r>
            <a:r>
              <a:rPr lang="en-US" sz="1400" b="1">
                <a:latin typeface="宋体" panose="02010600030101010101" pitchFamily="2" charset="-122"/>
                <a:ea typeface="宋体" panose="02010600030101010101" pitchFamily="2" charset="-122"/>
                <a:cs typeface="宋体" panose="02010600030101010101" pitchFamily="2" charset="-122"/>
                <a:sym typeface="+mn-ea"/>
              </a:rPr>
              <a:t>x3200x900</a:t>
            </a:r>
            <a:r>
              <a:rPr lang="zh-CN" sz="1400" b="1">
                <a:latin typeface="宋体" panose="02010600030101010101" pitchFamily="2" charset="-122"/>
                <a:ea typeface="宋体" panose="02010600030101010101" pitchFamily="2" charset="-122"/>
                <a:cs typeface="宋体" panose="02010600030101010101" pitchFamily="2" charset="-122"/>
                <a:sym typeface="+mn-ea"/>
              </a:rPr>
              <a:t>，</a:t>
            </a:r>
            <a:endParaRPr lang="zh-CN" sz="1400" b="1">
              <a:latin typeface="宋体" panose="02010600030101010101" pitchFamily="2" charset="-122"/>
              <a:ea typeface="宋体" panose="02010600030101010101" pitchFamily="2" charset="-122"/>
              <a:cs typeface="宋体" panose="02010600030101010101" pitchFamily="2" charset="-122"/>
            </a:endParaRPr>
          </a:p>
          <a:p>
            <a:pPr indent="0"/>
            <a:r>
              <a:rPr lang="zh-CN" sz="1400" b="1">
                <a:latin typeface="宋体" panose="02010600030101010101" pitchFamily="2" charset="-122"/>
                <a:ea typeface="宋体" panose="02010600030101010101" pitchFamily="2" charset="-122"/>
                <a:cs typeface="宋体" panose="02010600030101010101" pitchFamily="2" charset="-122"/>
                <a:sym typeface="+mn-ea"/>
              </a:rPr>
              <a:t>柱桩中心距</a:t>
            </a:r>
            <a:r>
              <a:rPr lang="en-US" sz="1400" b="1">
                <a:latin typeface="宋体" panose="02010600030101010101" pitchFamily="2" charset="-122"/>
                <a:ea typeface="宋体" panose="02010600030101010101" pitchFamily="2" charset="-122"/>
                <a:cs typeface="宋体" panose="02010600030101010101" pitchFamily="2" charset="-122"/>
                <a:sym typeface="+mn-ea"/>
              </a:rPr>
              <a:t>1000</a:t>
            </a:r>
            <a:r>
              <a:rPr lang="zh-CN" sz="1400" b="1">
                <a:latin typeface="宋体" panose="02010600030101010101" pitchFamily="2" charset="-122"/>
                <a:ea typeface="宋体" panose="02010600030101010101" pitchFamily="2" charset="-122"/>
                <a:cs typeface="宋体" panose="02010600030101010101" pitchFamily="2" charset="-122"/>
                <a:sym typeface="+mn-ea"/>
              </a:rPr>
              <a:t>，</a:t>
            </a:r>
            <a:endParaRPr lang="zh-CN" sz="1400" b="1">
              <a:latin typeface="宋体" panose="02010600030101010101" pitchFamily="2" charset="-122"/>
              <a:ea typeface="宋体" panose="02010600030101010101" pitchFamily="2" charset="-122"/>
              <a:cs typeface="宋体" panose="02010600030101010101" pitchFamily="2" charset="-122"/>
            </a:endParaRPr>
          </a:p>
          <a:p>
            <a:pPr indent="0"/>
            <a:r>
              <a:rPr lang="zh-CN" sz="1400" b="1">
                <a:latin typeface="宋体" panose="02010600030101010101" pitchFamily="2" charset="-122"/>
                <a:ea typeface="宋体" panose="02010600030101010101" pitchFamily="2" charset="-122"/>
                <a:cs typeface="宋体" panose="02010600030101010101" pitchFamily="2" charset="-122"/>
                <a:sym typeface="+mn-ea"/>
              </a:rPr>
              <a:t>柱</a:t>
            </a:r>
            <a:r>
              <a:rPr lang="en-US" sz="1400" b="1">
                <a:latin typeface="宋体" panose="02010600030101010101" pitchFamily="2" charset="-122"/>
                <a:ea typeface="宋体" panose="02010600030101010101" pitchFamily="2" charset="-122"/>
                <a:cs typeface="宋体" panose="02010600030101010101" pitchFamily="2" charset="-122"/>
                <a:sym typeface="+mn-ea"/>
              </a:rPr>
              <a:t>1300x900</a:t>
            </a:r>
            <a:r>
              <a:rPr lang="zh-CN" sz="1400" b="1">
                <a:latin typeface="宋体" panose="02010600030101010101" pitchFamily="2" charset="-122"/>
                <a:ea typeface="宋体" panose="02010600030101010101" pitchFamily="2" charset="-122"/>
                <a:cs typeface="宋体" panose="02010600030101010101" pitchFamily="2" charset="-122"/>
                <a:sym typeface="+mn-ea"/>
              </a:rPr>
              <a:t>，</a:t>
            </a:r>
            <a:endParaRPr lang="zh-CN" sz="1400" b="1">
              <a:latin typeface="宋体" panose="02010600030101010101" pitchFamily="2" charset="-122"/>
              <a:ea typeface="宋体" panose="02010600030101010101" pitchFamily="2" charset="-122"/>
              <a:cs typeface="宋体" panose="02010600030101010101" pitchFamily="2" charset="-122"/>
            </a:endParaRPr>
          </a:p>
          <a:p>
            <a:pPr indent="0"/>
            <a:r>
              <a:rPr lang="zh-CN" sz="1400" b="1">
                <a:latin typeface="宋体" panose="02010600030101010101" pitchFamily="2" charset="-122"/>
                <a:ea typeface="宋体" panose="02010600030101010101" pitchFamily="2" charset="-122"/>
                <a:cs typeface="宋体" panose="02010600030101010101" pitchFamily="2" charset="-122"/>
                <a:sym typeface="+mn-ea"/>
              </a:rPr>
              <a:t>桩径</a:t>
            </a:r>
            <a:r>
              <a:rPr lang="en-US" sz="1400" b="1">
                <a:latin typeface="宋体" panose="02010600030101010101" pitchFamily="2" charset="-122"/>
                <a:ea typeface="宋体" panose="02010600030101010101" pitchFamily="2" charset="-122"/>
                <a:cs typeface="宋体" panose="02010600030101010101" pitchFamily="2" charset="-122"/>
                <a:sym typeface="+mn-ea"/>
              </a:rPr>
              <a:t>500</a:t>
            </a:r>
            <a:r>
              <a:rPr lang="zh-CN" sz="1400" b="1">
                <a:latin typeface="宋体" panose="02010600030101010101" pitchFamily="2" charset="-122"/>
                <a:ea typeface="宋体" panose="02010600030101010101" pitchFamily="2" charset="-122"/>
                <a:cs typeface="宋体" panose="02010600030101010101" pitchFamily="2" charset="-122"/>
                <a:sym typeface="+mn-ea"/>
              </a:rPr>
              <a:t>，</a:t>
            </a:r>
            <a:endParaRPr lang="zh-CN" sz="1400" b="1">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sz="1400" b="1">
                <a:latin typeface="宋体" panose="02010600030101010101" pitchFamily="2" charset="-122"/>
                <a:ea typeface="宋体" panose="02010600030101010101" pitchFamily="2" charset="-122"/>
                <a:cs typeface="宋体" panose="02010600030101010101" pitchFamily="2" charset="-122"/>
                <a:sym typeface="+mn-ea"/>
              </a:rPr>
              <a:t>圆转方</a:t>
            </a:r>
            <a:r>
              <a:rPr lang="en-US" altLang="zh-CN" sz="1400" b="1">
                <a:latin typeface="宋体" panose="02010600030101010101" pitchFamily="2" charset="-122"/>
                <a:ea typeface="宋体" panose="02010600030101010101" pitchFamily="2" charset="-122"/>
                <a:cs typeface="宋体" panose="02010600030101010101" pitchFamily="2" charset="-122"/>
                <a:sym typeface="+mn-ea"/>
              </a:rPr>
              <a:t>500x</a:t>
            </a:r>
            <a:r>
              <a:rPr lang="en-US" altLang="zh-CN" sz="1400" b="1">
                <a:solidFill>
                  <a:srgbClr val="120CFC"/>
                </a:solidFill>
                <a:latin typeface="宋体" panose="02010600030101010101" pitchFamily="2" charset="-122"/>
                <a:ea typeface="宋体" panose="02010600030101010101" pitchFamily="2" charset="-122"/>
                <a:cs typeface="宋体" panose="02010600030101010101" pitchFamily="2" charset="-122"/>
                <a:sym typeface="+mn-ea"/>
              </a:rPr>
              <a:t>0.8</a:t>
            </a:r>
            <a:r>
              <a:rPr lang="en-US" altLang="zh-CN" sz="1400" b="1">
                <a:latin typeface="宋体" panose="02010600030101010101" pitchFamily="2" charset="-122"/>
                <a:ea typeface="宋体" panose="02010600030101010101" pitchFamily="2" charset="-122"/>
                <a:cs typeface="宋体" panose="02010600030101010101" pitchFamily="2" charset="-122"/>
                <a:sym typeface="+mn-ea"/>
              </a:rPr>
              <a:t>=</a:t>
            </a:r>
            <a:r>
              <a:rPr lang="en-US" sz="1400" b="1">
                <a:latin typeface="宋体" panose="02010600030101010101" pitchFamily="2" charset="-122"/>
                <a:ea typeface="宋体" panose="02010600030101010101" pitchFamily="2" charset="-122"/>
                <a:cs typeface="宋体" panose="02010600030101010101" pitchFamily="2" charset="-122"/>
                <a:sym typeface="+mn-ea"/>
              </a:rPr>
              <a:t>400</a:t>
            </a:r>
            <a:r>
              <a:rPr lang="zh-CN" sz="1400" b="1">
                <a:latin typeface="宋体" panose="02010600030101010101" pitchFamily="2" charset="-122"/>
                <a:ea typeface="宋体" panose="02010600030101010101" pitchFamily="2" charset="-122"/>
                <a:cs typeface="宋体" panose="02010600030101010101" pitchFamily="2" charset="-122"/>
                <a:sym typeface="+mn-ea"/>
              </a:rPr>
              <a:t>，</a:t>
            </a:r>
            <a:endParaRPr lang="zh-CN" sz="1400" b="1">
              <a:latin typeface="宋体" panose="02010600030101010101" pitchFamily="2" charset="-122"/>
              <a:ea typeface="宋体" panose="02010600030101010101" pitchFamily="2" charset="-122"/>
              <a:cs typeface="宋体" panose="02010600030101010101" pitchFamily="2" charset="-122"/>
            </a:endParaRPr>
          </a:p>
          <a:p>
            <a:pPr indent="0"/>
            <a:r>
              <a:rPr lang="zh-CN" sz="1400" b="1">
                <a:latin typeface="宋体" panose="02010600030101010101" pitchFamily="2" charset="-122"/>
                <a:ea typeface="宋体" panose="02010600030101010101" pitchFamily="2" charset="-122"/>
                <a:cs typeface="宋体" panose="02010600030101010101" pitchFamily="2" charset="-122"/>
                <a:sym typeface="+mn-ea"/>
              </a:rPr>
              <a:t>保护层</a:t>
            </a:r>
            <a:r>
              <a:rPr lang="en-US" sz="1400" b="1">
                <a:latin typeface="宋体" panose="02010600030101010101" pitchFamily="2" charset="-122"/>
                <a:ea typeface="宋体" panose="02010600030101010101" pitchFamily="2" charset="-122"/>
                <a:cs typeface="宋体" panose="02010600030101010101" pitchFamily="2" charset="-122"/>
                <a:sym typeface="+mn-ea"/>
              </a:rPr>
              <a:t>C=60</a:t>
            </a:r>
            <a:r>
              <a:rPr lang="zh-CN" sz="1400" b="1">
                <a:latin typeface="宋体" panose="02010600030101010101" pitchFamily="2" charset="-122"/>
                <a:ea typeface="宋体" panose="02010600030101010101" pitchFamily="2" charset="-122"/>
                <a:cs typeface="宋体" panose="02010600030101010101" pitchFamily="2" charset="-122"/>
                <a:sym typeface="+mn-ea"/>
              </a:rPr>
              <a:t>，</a:t>
            </a:r>
            <a:endParaRPr lang="zh-CN" sz="1400" b="1">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sz="1400" b="1">
                <a:latin typeface="宋体" panose="02010600030101010101" pitchFamily="2" charset="-122"/>
                <a:ea typeface="宋体" panose="02010600030101010101" pitchFamily="2" charset="-122"/>
                <a:cs typeface="宋体" panose="02010600030101010101" pitchFamily="2" charset="-122"/>
                <a:sym typeface="+mn-ea"/>
              </a:rPr>
              <a:t>有效高度</a:t>
            </a:r>
            <a:r>
              <a:rPr lang="en-US" sz="1400" b="1">
                <a:latin typeface="宋体" panose="02010600030101010101" pitchFamily="2" charset="-122"/>
                <a:ea typeface="宋体" panose="02010600030101010101" pitchFamily="2" charset="-122"/>
                <a:cs typeface="宋体" panose="02010600030101010101" pitchFamily="2" charset="-122"/>
                <a:sym typeface="+mn-ea"/>
              </a:rPr>
              <a:t>h0=830</a:t>
            </a:r>
            <a:endParaRPr lang="zh-CN" altLang="en-US" sz="1400" b="1">
              <a:latin typeface="宋体" panose="02010600030101010101" pitchFamily="2" charset="-122"/>
              <a:ea typeface="宋体" panose="02010600030101010101" pitchFamily="2" charset="-122"/>
              <a:cs typeface="宋体" panose="02010600030101010101" pitchFamily="2" charset="-122"/>
            </a:endParaRPr>
          </a:p>
        </p:txBody>
      </p:sp>
      <p:pic>
        <p:nvPicPr>
          <p:cNvPr id="9" name="图片 -2147482611"/>
          <p:cNvPicPr>
            <a:picLocks noChangeAspect="1"/>
          </p:cNvPicPr>
          <p:nvPr/>
        </p:nvPicPr>
        <p:blipFill>
          <a:blip r:embed="rId5"/>
          <a:stretch>
            <a:fillRect/>
          </a:stretch>
        </p:blipFill>
        <p:spPr>
          <a:xfrm>
            <a:off x="10249535" y="66675"/>
            <a:ext cx="1819275" cy="1385570"/>
          </a:xfrm>
          <a:prstGeom prst="rect">
            <a:avLst/>
          </a:prstGeom>
          <a:noFill/>
          <a:ln w="9525">
            <a:noFill/>
          </a:ln>
        </p:spPr>
      </p:pic>
      <p:sp>
        <p:nvSpPr>
          <p:cNvPr id="14" name="文本框 13"/>
          <p:cNvSpPr txBox="1"/>
          <p:nvPr/>
        </p:nvSpPr>
        <p:spPr>
          <a:xfrm>
            <a:off x="9791065" y="1555750"/>
            <a:ext cx="1107440" cy="337185"/>
          </a:xfrm>
          <a:prstGeom prst="rect">
            <a:avLst/>
          </a:prstGeom>
          <a:noFill/>
        </p:spPr>
        <p:txBody>
          <a:bodyPr wrap="none" rtlCol="0" anchor="t">
            <a:spAutoFit/>
          </a:bodyPr>
          <a:p>
            <a:r>
              <a:rPr lang="zh-CN"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rPr>
              <a:t>&lt;</a:t>
            </a:r>
            <a:r>
              <a:rPr lang="en-US" altLang="zh-CN"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rPr>
              <a:t>且</a:t>
            </a:r>
            <a:r>
              <a:rPr lang="en-US" altLang="zh-CN"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rPr>
              <a:t>&gt;0.25</a:t>
            </a:r>
            <a:endParaRPr lang="en-US" altLang="zh-CN"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5" name="文本框 14"/>
          <p:cNvSpPr txBox="1"/>
          <p:nvPr/>
        </p:nvSpPr>
        <p:spPr>
          <a:xfrm>
            <a:off x="9859645" y="2053590"/>
            <a:ext cx="697230" cy="337185"/>
          </a:xfrm>
          <a:prstGeom prst="rect">
            <a:avLst/>
          </a:prstGeom>
          <a:noFill/>
        </p:spPr>
        <p:txBody>
          <a:bodyPr wrap="none" rtlCol="0" anchor="t">
            <a:spAutoFit/>
          </a:bodyPr>
          <a:p>
            <a:pPr indent="0"/>
            <a:r>
              <a:rPr lang="zh-CN"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rPr>
              <a:t>&lt;0.25</a:t>
            </a:r>
            <a:endParaRPr lang="zh-CN" altLang="en-US"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9" name="文本框 18"/>
          <p:cNvSpPr txBox="1"/>
          <p:nvPr/>
        </p:nvSpPr>
        <p:spPr>
          <a:xfrm>
            <a:off x="6908165" y="2294890"/>
            <a:ext cx="4408170" cy="829945"/>
          </a:xfrm>
          <a:prstGeom prst="rect">
            <a:avLst/>
          </a:prstGeom>
          <a:noFill/>
        </p:spPr>
        <p:txBody>
          <a:bodyPr wrap="square" rtlCol="0" anchor="t">
            <a:spAutoFit/>
          </a:bodyPr>
          <a:p>
            <a:pPr indent="0"/>
            <a:r>
              <a:rPr lang="zh-CN" sz="1600" b="1">
                <a:solidFill>
                  <a:srgbClr val="1B16DA"/>
                </a:solidFill>
                <a:latin typeface="宋体" panose="02010600030101010101" pitchFamily="2" charset="-122"/>
                <a:ea typeface="宋体" panose="02010600030101010101" pitchFamily="2" charset="-122"/>
                <a:cs typeface="宋体" panose="02010600030101010101" pitchFamily="2" charset="-122"/>
                <a:sym typeface="+mn-ea"/>
              </a:rPr>
              <a:t>冲切破坏线外扩，按45度，</a:t>
            </a:r>
            <a:endParaRPr lang="zh-CN" sz="1600" b="1">
              <a:solidFill>
                <a:srgbClr val="1B16DA"/>
              </a:solidFill>
              <a:latin typeface="宋体" panose="02010600030101010101" pitchFamily="2" charset="-122"/>
              <a:ea typeface="宋体" panose="02010600030101010101" pitchFamily="2" charset="-122"/>
              <a:cs typeface="宋体" panose="02010600030101010101" pitchFamily="2" charset="-122"/>
            </a:endParaRPr>
          </a:p>
          <a:p>
            <a:pPr indent="0"/>
            <a:r>
              <a:rPr lang="zh-CN" sz="1600" b="1">
                <a:latin typeface="宋体" panose="02010600030101010101" pitchFamily="2" charset="-122"/>
                <a:ea typeface="宋体" panose="02010600030101010101" pitchFamily="2" charset="-122"/>
                <a:cs typeface="宋体" panose="02010600030101010101" pitchFamily="2" charset="-122"/>
                <a:sym typeface="+mn-ea"/>
              </a:rPr>
              <a:t>ax=h0=830mm，故λx=ax/h0=1，</a:t>
            </a:r>
            <a:endParaRPr lang="zh-CN" sz="1600" b="1">
              <a:latin typeface="宋体" panose="02010600030101010101" pitchFamily="2" charset="-122"/>
              <a:ea typeface="宋体" panose="02010600030101010101" pitchFamily="2" charset="-122"/>
              <a:cs typeface="宋体" panose="02010600030101010101" pitchFamily="2" charset="-122"/>
            </a:endParaRPr>
          </a:p>
          <a:p>
            <a:pPr indent="0"/>
            <a:r>
              <a:rPr lang="zh-CN" sz="1600" b="1">
                <a:latin typeface="宋体" panose="02010600030101010101" pitchFamily="2" charset="-122"/>
                <a:ea typeface="宋体" panose="02010600030101010101" pitchFamily="2" charset="-122"/>
                <a:cs typeface="宋体" panose="02010600030101010101" pitchFamily="2" charset="-122"/>
                <a:sym typeface="+mn-ea"/>
              </a:rPr>
              <a:t>βx=0.84/（λx+0.2）=0.84/（1+0.2）=0.7</a:t>
            </a:r>
            <a:endParaRPr lang="zh-CN" altLang="en-US" sz="1600"/>
          </a:p>
        </p:txBody>
      </p:sp>
      <p:cxnSp>
        <p:nvCxnSpPr>
          <p:cNvPr id="23" name="直接连接符 22"/>
          <p:cNvCxnSpPr/>
          <p:nvPr/>
        </p:nvCxnSpPr>
        <p:spPr>
          <a:xfrm>
            <a:off x="5466080" y="372491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flipV="1">
            <a:off x="701675" y="5309870"/>
            <a:ext cx="173355" cy="3810"/>
          </a:xfrm>
          <a:prstGeom prst="straightConnector1">
            <a:avLst/>
          </a:prstGeom>
          <a:ln>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1191895" y="5562600"/>
            <a:ext cx="0" cy="257810"/>
          </a:xfrm>
          <a:prstGeom prst="straightConnector1">
            <a:avLst/>
          </a:prstGeom>
          <a:ln>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567690" y="4989830"/>
            <a:ext cx="416560" cy="368300"/>
          </a:xfrm>
          <a:prstGeom prst="rect">
            <a:avLst/>
          </a:prstGeom>
          <a:noFill/>
        </p:spPr>
        <p:txBody>
          <a:bodyPr wrap="none" rtlCol="0" anchor="t">
            <a:spAutoFit/>
          </a:bodyPr>
          <a:p>
            <a:r>
              <a:rPr lang="en-US" altLang="zh-CN" b="1">
                <a:solidFill>
                  <a:schemeClr val="bg1"/>
                </a:solidFill>
              </a:rPr>
              <a:t>ax</a:t>
            </a:r>
            <a:endParaRPr lang="en-US" altLang="zh-CN" b="1">
              <a:solidFill>
                <a:schemeClr val="bg1"/>
              </a:solidFill>
            </a:endParaRPr>
          </a:p>
        </p:txBody>
      </p:sp>
      <p:pic>
        <p:nvPicPr>
          <p:cNvPr id="38" name="图片 37"/>
          <p:cNvPicPr>
            <a:picLocks noChangeAspect="1"/>
          </p:cNvPicPr>
          <p:nvPr/>
        </p:nvPicPr>
        <p:blipFill>
          <a:blip r:embed="rId6"/>
          <a:stretch>
            <a:fillRect/>
          </a:stretch>
        </p:blipFill>
        <p:spPr>
          <a:xfrm>
            <a:off x="2644775" y="4223385"/>
            <a:ext cx="2731135" cy="2139950"/>
          </a:xfrm>
          <a:prstGeom prst="rect">
            <a:avLst/>
          </a:prstGeom>
        </p:spPr>
      </p:pic>
      <p:cxnSp>
        <p:nvCxnSpPr>
          <p:cNvPr id="39" name="直接连接符 38"/>
          <p:cNvCxnSpPr/>
          <p:nvPr/>
        </p:nvCxnSpPr>
        <p:spPr>
          <a:xfrm>
            <a:off x="3211195" y="5742305"/>
            <a:ext cx="0" cy="601345"/>
          </a:xfrm>
          <a:prstGeom prst="line">
            <a:avLst/>
          </a:prstGeom>
          <a:ln w="28575"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449320" y="5742305"/>
            <a:ext cx="0" cy="601345"/>
          </a:xfrm>
          <a:prstGeom prst="line">
            <a:avLst/>
          </a:prstGeom>
          <a:ln w="28575"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592320" y="5742305"/>
            <a:ext cx="0" cy="601345"/>
          </a:xfrm>
          <a:prstGeom prst="line">
            <a:avLst/>
          </a:prstGeom>
          <a:ln w="28575"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830445" y="5742305"/>
            <a:ext cx="0" cy="601345"/>
          </a:xfrm>
          <a:prstGeom prst="line">
            <a:avLst/>
          </a:prstGeom>
          <a:ln w="28575"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3439795" y="5107940"/>
            <a:ext cx="125095" cy="661035"/>
          </a:xfrm>
          <a:prstGeom prst="line">
            <a:avLst/>
          </a:prstGeom>
          <a:ln w="15875">
            <a:solidFill>
              <a:srgbClr val="ED0DFB"/>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465955" y="5117465"/>
            <a:ext cx="114935" cy="622935"/>
          </a:xfrm>
          <a:prstGeom prst="line">
            <a:avLst/>
          </a:prstGeom>
          <a:ln w="15875">
            <a:solidFill>
              <a:srgbClr val="ED0DFB"/>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970530" y="5107940"/>
            <a:ext cx="594360" cy="641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465955" y="5098415"/>
            <a:ext cx="603250" cy="66103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3040380" y="4528820"/>
            <a:ext cx="416560" cy="368300"/>
          </a:xfrm>
          <a:prstGeom prst="rect">
            <a:avLst/>
          </a:prstGeom>
          <a:noFill/>
        </p:spPr>
        <p:txBody>
          <a:bodyPr wrap="none" rtlCol="0" anchor="t">
            <a:spAutoFit/>
          </a:bodyPr>
          <a:p>
            <a:r>
              <a:rPr lang="en-US" altLang="zh-CN" b="1">
                <a:solidFill>
                  <a:schemeClr val="bg1"/>
                </a:solidFill>
              </a:rPr>
              <a:t>ax</a:t>
            </a:r>
            <a:endParaRPr lang="en-US" altLang="zh-CN" b="1">
              <a:solidFill>
                <a:schemeClr val="bg1"/>
              </a:solidFill>
            </a:endParaRPr>
          </a:p>
        </p:txBody>
      </p:sp>
      <p:cxnSp>
        <p:nvCxnSpPr>
          <p:cNvPr id="48" name="直接箭头连接符 47"/>
          <p:cNvCxnSpPr/>
          <p:nvPr/>
        </p:nvCxnSpPr>
        <p:spPr>
          <a:xfrm flipV="1">
            <a:off x="2952750" y="4897120"/>
            <a:ext cx="612140" cy="2540"/>
          </a:xfrm>
          <a:prstGeom prst="straightConnector1">
            <a:avLst/>
          </a:prstGeom>
          <a:ln>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970530" y="4743450"/>
            <a:ext cx="0" cy="316230"/>
          </a:xfrm>
          <a:prstGeom prst="line">
            <a:avLst/>
          </a:prstGeom>
          <a:ln>
            <a:solidFill>
              <a:srgbClr val="17C913"/>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771525" y="5487035"/>
            <a:ext cx="418465" cy="368300"/>
          </a:xfrm>
          <a:prstGeom prst="rect">
            <a:avLst/>
          </a:prstGeom>
          <a:noFill/>
        </p:spPr>
        <p:txBody>
          <a:bodyPr wrap="none" rtlCol="0" anchor="t">
            <a:spAutoFit/>
          </a:bodyPr>
          <a:p>
            <a:r>
              <a:rPr lang="en-US" altLang="zh-CN" b="1">
                <a:solidFill>
                  <a:schemeClr val="bg1"/>
                </a:solidFill>
              </a:rPr>
              <a:t>a</a:t>
            </a:r>
            <a:r>
              <a:rPr lang="en-US" altLang="zh-CN" b="1">
                <a:solidFill>
                  <a:schemeClr val="bg1"/>
                </a:solidFill>
              </a:rPr>
              <a:t>y</a:t>
            </a:r>
            <a:endParaRPr lang="en-US" altLang="zh-CN" b="1">
              <a:solidFill>
                <a:schemeClr val="bg1"/>
              </a:solidFill>
            </a:endParaRPr>
          </a:p>
        </p:txBody>
      </p:sp>
      <p:sp>
        <p:nvSpPr>
          <p:cNvPr id="12" name="矩形 11"/>
          <p:cNvSpPr/>
          <p:nvPr/>
        </p:nvSpPr>
        <p:spPr>
          <a:xfrm>
            <a:off x="578485" y="4620895"/>
            <a:ext cx="162000" cy="162000"/>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1724660" y="4624070"/>
            <a:ext cx="162000" cy="162000"/>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581660" y="5824220"/>
            <a:ext cx="162000" cy="162000"/>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1718310" y="5817870"/>
            <a:ext cx="162000" cy="162000"/>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500" fill="hold"/>
                                        <p:tgtEl>
                                          <p:spTgt spid="39"/>
                                        </p:tgtEl>
                                        <p:attrNameLst>
                                          <p:attrName>ppt_x</p:attrName>
                                        </p:attrNameLst>
                                      </p:cBhvr>
                                      <p:tavLst>
                                        <p:tav tm="0">
                                          <p:val>
                                            <p:strVal val="#ppt_x"/>
                                          </p:val>
                                        </p:tav>
                                        <p:tav tm="100000">
                                          <p:val>
                                            <p:strVal val="#ppt_x"/>
                                          </p:val>
                                        </p:tav>
                                      </p:tavLst>
                                    </p:anim>
                                    <p:anim calcmode="lin" valueType="num">
                                      <p:cBhvr additive="base">
                                        <p:cTn id="78" dur="500" fill="hold"/>
                                        <p:tgtEl>
                                          <p:spTgt spid="39"/>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ppt_x"/>
                                          </p:val>
                                        </p:tav>
                                        <p:tav tm="100000">
                                          <p:val>
                                            <p:strVal val="#ppt_x"/>
                                          </p:val>
                                        </p:tav>
                                      </p:tavLst>
                                    </p:anim>
                                    <p:anim calcmode="lin" valueType="num">
                                      <p:cBhvr additive="base">
                                        <p:cTn id="82" dur="500" fill="hold"/>
                                        <p:tgtEl>
                                          <p:spTgt spid="40"/>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fill="hold"/>
                                        <p:tgtEl>
                                          <p:spTgt spid="41"/>
                                        </p:tgtEl>
                                        <p:attrNameLst>
                                          <p:attrName>ppt_x</p:attrName>
                                        </p:attrNameLst>
                                      </p:cBhvr>
                                      <p:tavLst>
                                        <p:tav tm="0">
                                          <p:val>
                                            <p:strVal val="#ppt_x"/>
                                          </p:val>
                                        </p:tav>
                                        <p:tav tm="100000">
                                          <p:val>
                                            <p:strVal val="#ppt_x"/>
                                          </p:val>
                                        </p:tav>
                                      </p:tavLst>
                                    </p:anim>
                                    <p:anim calcmode="lin" valueType="num">
                                      <p:cBhvr additive="base">
                                        <p:cTn id="86" dur="500" fill="hold"/>
                                        <p:tgtEl>
                                          <p:spTgt spid="41"/>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fill="hold"/>
                                        <p:tgtEl>
                                          <p:spTgt spid="42"/>
                                        </p:tgtEl>
                                        <p:attrNameLst>
                                          <p:attrName>ppt_x</p:attrName>
                                        </p:attrNameLst>
                                      </p:cBhvr>
                                      <p:tavLst>
                                        <p:tav tm="0">
                                          <p:val>
                                            <p:strVal val="#ppt_x"/>
                                          </p:val>
                                        </p:tav>
                                        <p:tav tm="100000">
                                          <p:val>
                                            <p:strVal val="#ppt_x"/>
                                          </p:val>
                                        </p:tav>
                                      </p:tavLst>
                                    </p:anim>
                                    <p:anim calcmode="lin" valueType="num">
                                      <p:cBhvr additive="base">
                                        <p:cTn id="90" dur="500" fill="hold"/>
                                        <p:tgtEl>
                                          <p:spTgt spid="42"/>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ppt_x"/>
                                          </p:val>
                                        </p:tav>
                                        <p:tav tm="100000">
                                          <p:val>
                                            <p:strVal val="#ppt_x"/>
                                          </p:val>
                                        </p:tav>
                                      </p:tavLst>
                                    </p:anim>
                                    <p:anim calcmode="lin" valueType="num">
                                      <p:cBhvr additive="base">
                                        <p:cTn id="94" dur="500" fill="hold"/>
                                        <p:tgtEl>
                                          <p:spTgt spid="43"/>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ppt_x"/>
                                          </p:val>
                                        </p:tav>
                                        <p:tav tm="100000">
                                          <p:val>
                                            <p:strVal val="#ppt_x"/>
                                          </p:val>
                                        </p:tav>
                                      </p:tavLst>
                                    </p:anim>
                                    <p:anim calcmode="lin" valueType="num">
                                      <p:cBhvr additive="base">
                                        <p:cTn id="98" dur="500" fill="hold"/>
                                        <p:tgtEl>
                                          <p:spTgt spid="44"/>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additive="base">
                                        <p:cTn id="101" dur="500" fill="hold"/>
                                        <p:tgtEl>
                                          <p:spTgt spid="45"/>
                                        </p:tgtEl>
                                        <p:attrNameLst>
                                          <p:attrName>ppt_x</p:attrName>
                                        </p:attrNameLst>
                                      </p:cBhvr>
                                      <p:tavLst>
                                        <p:tav tm="0">
                                          <p:val>
                                            <p:strVal val="#ppt_x"/>
                                          </p:val>
                                        </p:tav>
                                        <p:tav tm="100000">
                                          <p:val>
                                            <p:strVal val="#ppt_x"/>
                                          </p:val>
                                        </p:tav>
                                      </p:tavLst>
                                    </p:anim>
                                    <p:anim calcmode="lin" valueType="num">
                                      <p:cBhvr additive="base">
                                        <p:cTn id="102" dur="500" fill="hold"/>
                                        <p:tgtEl>
                                          <p:spTgt spid="4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6"/>
                                        </p:tgtEl>
                                        <p:attrNameLst>
                                          <p:attrName>style.visibility</p:attrName>
                                        </p:attrNameLst>
                                      </p:cBhvr>
                                      <p:to>
                                        <p:strVal val="visible"/>
                                      </p:to>
                                    </p:set>
                                    <p:anim calcmode="lin" valueType="num">
                                      <p:cBhvr additive="base">
                                        <p:cTn id="105" dur="500" fill="hold"/>
                                        <p:tgtEl>
                                          <p:spTgt spid="46"/>
                                        </p:tgtEl>
                                        <p:attrNameLst>
                                          <p:attrName>ppt_x</p:attrName>
                                        </p:attrNameLst>
                                      </p:cBhvr>
                                      <p:tavLst>
                                        <p:tav tm="0">
                                          <p:val>
                                            <p:strVal val="#ppt_x"/>
                                          </p:val>
                                        </p:tav>
                                        <p:tav tm="100000">
                                          <p:val>
                                            <p:strVal val="#ppt_x"/>
                                          </p:val>
                                        </p:tav>
                                      </p:tavLst>
                                    </p:anim>
                                    <p:anim calcmode="lin" valueType="num">
                                      <p:cBhvr additive="base">
                                        <p:cTn id="106" dur="500" fill="hold"/>
                                        <p:tgtEl>
                                          <p:spTgt spid="46"/>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500" fill="hold"/>
                                        <p:tgtEl>
                                          <p:spTgt spid="47"/>
                                        </p:tgtEl>
                                        <p:attrNameLst>
                                          <p:attrName>ppt_x</p:attrName>
                                        </p:attrNameLst>
                                      </p:cBhvr>
                                      <p:tavLst>
                                        <p:tav tm="0">
                                          <p:val>
                                            <p:strVal val="#ppt_x"/>
                                          </p:val>
                                        </p:tav>
                                        <p:tav tm="100000">
                                          <p:val>
                                            <p:strVal val="#ppt_x"/>
                                          </p:val>
                                        </p:tav>
                                      </p:tavLst>
                                    </p:anim>
                                    <p:anim calcmode="lin" valueType="num">
                                      <p:cBhvr additive="base">
                                        <p:cTn id="110" dur="500" fill="hold"/>
                                        <p:tgtEl>
                                          <p:spTgt spid="47"/>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additive="base">
                                        <p:cTn id="113" dur="500" fill="hold"/>
                                        <p:tgtEl>
                                          <p:spTgt spid="48"/>
                                        </p:tgtEl>
                                        <p:attrNameLst>
                                          <p:attrName>ppt_x</p:attrName>
                                        </p:attrNameLst>
                                      </p:cBhvr>
                                      <p:tavLst>
                                        <p:tav tm="0">
                                          <p:val>
                                            <p:strVal val="#ppt_x"/>
                                          </p:val>
                                        </p:tav>
                                        <p:tav tm="100000">
                                          <p:val>
                                            <p:strVal val="#ppt_x"/>
                                          </p:val>
                                        </p:tav>
                                      </p:tavLst>
                                    </p:anim>
                                    <p:anim calcmode="lin" valueType="num">
                                      <p:cBhvr additive="base">
                                        <p:cTn id="114" dur="500" fill="hold"/>
                                        <p:tgtEl>
                                          <p:spTgt spid="48"/>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49"/>
                                        </p:tgtEl>
                                        <p:attrNameLst>
                                          <p:attrName>style.visibility</p:attrName>
                                        </p:attrNameLst>
                                      </p:cBhvr>
                                      <p:to>
                                        <p:strVal val="visible"/>
                                      </p:to>
                                    </p:set>
                                    <p:anim calcmode="lin" valueType="num">
                                      <p:cBhvr additive="base">
                                        <p:cTn id="117" dur="500" fill="hold"/>
                                        <p:tgtEl>
                                          <p:spTgt spid="49"/>
                                        </p:tgtEl>
                                        <p:attrNameLst>
                                          <p:attrName>ppt_x</p:attrName>
                                        </p:attrNameLst>
                                      </p:cBhvr>
                                      <p:tavLst>
                                        <p:tav tm="0">
                                          <p:val>
                                            <p:strVal val="#ppt_x"/>
                                          </p:val>
                                        </p:tav>
                                        <p:tav tm="100000">
                                          <p:val>
                                            <p:strVal val="#ppt_x"/>
                                          </p:val>
                                        </p:tav>
                                      </p:tavLst>
                                    </p:anim>
                                    <p:anim calcmode="lin" valueType="num">
                                      <p:cBhvr additive="base">
                                        <p:cTn id="1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additive="base">
                                        <p:cTn id="123" dur="500" fill="hold"/>
                                        <p:tgtEl>
                                          <p:spTgt spid="19"/>
                                        </p:tgtEl>
                                        <p:attrNameLst>
                                          <p:attrName>ppt_x</p:attrName>
                                        </p:attrNameLst>
                                      </p:cBhvr>
                                      <p:tavLst>
                                        <p:tav tm="0">
                                          <p:val>
                                            <p:strVal val="#ppt_x"/>
                                          </p:val>
                                        </p:tav>
                                        <p:tav tm="100000">
                                          <p:val>
                                            <p:strVal val="#ppt_x"/>
                                          </p:val>
                                        </p:tav>
                                      </p:tavLst>
                                    </p:anim>
                                    <p:anim calcmode="lin" valueType="num">
                                      <p:cBhvr additive="base">
                                        <p:cTn id="1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18"/>
                                        </p:tgtEl>
                                        <p:attrNameLst>
                                          <p:attrName>style.visibility</p:attrName>
                                        </p:attrNameLst>
                                      </p:cBhvr>
                                      <p:to>
                                        <p:strVal val="visible"/>
                                      </p:to>
                                    </p:set>
                                    <p:anim calcmode="lin" valueType="num">
                                      <p:cBhvr additive="base">
                                        <p:cTn id="129" dur="500" fill="hold"/>
                                        <p:tgtEl>
                                          <p:spTgt spid="18"/>
                                        </p:tgtEl>
                                        <p:attrNameLst>
                                          <p:attrName>ppt_x</p:attrName>
                                        </p:attrNameLst>
                                      </p:cBhvr>
                                      <p:tavLst>
                                        <p:tav tm="0">
                                          <p:val>
                                            <p:strVal val="#ppt_x"/>
                                          </p:val>
                                        </p:tav>
                                        <p:tav tm="100000">
                                          <p:val>
                                            <p:strVal val="#ppt_x"/>
                                          </p:val>
                                        </p:tav>
                                      </p:tavLst>
                                    </p:anim>
                                    <p:anim calcmode="lin" valueType="num">
                                      <p:cBhvr additive="base">
                                        <p:cTn id="1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1"/>
                                        </p:tgtEl>
                                        <p:attrNameLst>
                                          <p:attrName>style.visibility</p:attrName>
                                        </p:attrNameLst>
                                      </p:cBhvr>
                                      <p:to>
                                        <p:strVal val="visible"/>
                                      </p:to>
                                    </p:set>
                                    <p:anim calcmode="lin" valueType="num">
                                      <p:cBhvr additive="base">
                                        <p:cTn id="135" dur="500" fill="hold"/>
                                        <p:tgtEl>
                                          <p:spTgt spid="21"/>
                                        </p:tgtEl>
                                        <p:attrNameLst>
                                          <p:attrName>ppt_x</p:attrName>
                                        </p:attrNameLst>
                                      </p:cBhvr>
                                      <p:tavLst>
                                        <p:tav tm="0">
                                          <p:val>
                                            <p:strVal val="#ppt_x"/>
                                          </p:val>
                                        </p:tav>
                                        <p:tav tm="100000">
                                          <p:val>
                                            <p:strVal val="#ppt_x"/>
                                          </p:val>
                                        </p:tav>
                                      </p:tavLst>
                                    </p:anim>
                                    <p:anim calcmode="lin" valueType="num">
                                      <p:cBhvr additive="base">
                                        <p:cTn id="1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9" grpId="0"/>
      <p:bldP spid="47" grpId="0"/>
      <p:bldP spid="21" grpId="0"/>
      <p:bldP spid="35" grpId="0"/>
      <p:bldP spid="50" grpId="0"/>
      <p:bldP spid="12" grpId="0" animBg="1"/>
      <p:bldP spid="20" grpId="0" animBg="1"/>
      <p:bldP spid="22"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8752205"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2 </a:t>
            </a:r>
            <a:r>
              <a:rPr lang="zh-CN" sz="2200" b="1" dirty="0">
                <a:solidFill>
                  <a:schemeClr val="bg1"/>
                </a:solidFill>
                <a:latin typeface="Calibri" panose="020F0502020204030204" pitchFamily="34" charset="0"/>
                <a:ea typeface="微软雅黑" panose="020B0503020204020204" charset="-122"/>
                <a:sym typeface="Calibri" panose="020F0502020204030204" pitchFamily="34" charset="0"/>
              </a:rPr>
              <a:t>承台对防水板冲切系数</a:t>
            </a:r>
            <a:r>
              <a:rPr lang="zh-CN" sz="2200" b="1" dirty="0">
                <a:solidFill>
                  <a:schemeClr val="bg1"/>
                </a:solidFill>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β</a:t>
            </a:r>
            <a:r>
              <a:rPr lang="en-US" altLang="zh-CN" sz="2200" b="1" baseline="-25000" dirty="0">
                <a:solidFill>
                  <a:schemeClr val="bg1"/>
                </a:solidFill>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0</a:t>
            </a:r>
            <a:endParaRPr lang="en-US" altLang="zh-CN" sz="2200" b="1" baseline="-25000" dirty="0">
              <a:solidFill>
                <a:schemeClr val="bg1"/>
              </a:solidFill>
              <a:latin typeface="Arial" panose="020B0604020202020204" pitchFamily="34" charset="0"/>
              <a:ea typeface="微软雅黑" panose="020B0503020204020204" charset="-122"/>
              <a:cs typeface="Arial" panose="020B0604020202020204" pitchFamily="34" charset="0"/>
              <a:sym typeface="Calibri" panose="020F0502020204030204" pitchFamily="34" charset="0"/>
            </a:endParaRPr>
          </a:p>
        </p:txBody>
      </p:sp>
      <p:sp>
        <p:nvSpPr>
          <p:cNvPr id="11" name="文本框 10"/>
          <p:cNvSpPr txBox="1"/>
          <p:nvPr/>
        </p:nvSpPr>
        <p:spPr>
          <a:xfrm>
            <a:off x="162560" y="607695"/>
            <a:ext cx="1177163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a:t>
            </a:r>
            <a:r>
              <a:rPr lang="zh-CN" altLang="en-US" sz="2400" b="1" dirty="0">
                <a:latin typeface="微软雅黑" panose="020B0503020204020204" charset="-122"/>
                <a:ea typeface="微软雅黑" panose="020B0503020204020204" charset="-122"/>
                <a:cs typeface="微软雅黑" panose="020B0503020204020204" charset="-122"/>
              </a:rPr>
              <a:t>计算书中两个承台对防水板冲切的</a:t>
            </a:r>
            <a:r>
              <a:rPr lang="zh-CN" altLang="en-US" sz="2400" b="1" dirty="0">
                <a:latin typeface="微软雅黑" panose="020B0503020204020204" charset="-122"/>
                <a:ea typeface="微软雅黑" panose="020B0503020204020204" charset="-122"/>
                <a:cs typeface="微软雅黑" panose="020B0503020204020204" charset="-122"/>
                <a:sym typeface="Calibri" panose="020F0502020204030204" pitchFamily="34" charset="0"/>
              </a:rPr>
              <a:t>β</a:t>
            </a:r>
            <a:r>
              <a:rPr lang="en-US" altLang="zh-CN" sz="2400" b="1" baseline="-25000" dirty="0">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0 </a:t>
            </a:r>
            <a:r>
              <a:rPr lang="zh-CN" altLang="en-US" sz="2400" b="1" dirty="0">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a:t>
            </a:r>
            <a:r>
              <a:rPr lang="zh-CN" altLang="en-US" sz="2400" b="1" dirty="0">
                <a:latin typeface="微软雅黑" panose="020B0503020204020204" charset="-122"/>
                <a:ea typeface="微软雅黑" panose="020B0503020204020204" charset="-122"/>
                <a:cs typeface="微软雅黑" panose="020B0503020204020204" charset="-122"/>
                <a:sym typeface="Calibri" panose="020F0502020204030204" pitchFamily="34" charset="0"/>
              </a:rPr>
              <a:t>u</a:t>
            </a:r>
            <a:r>
              <a:rPr lang="zh-CN" altLang="en-US" sz="2400" b="1" baseline="-25000" dirty="0">
                <a:latin typeface="微软雅黑" panose="020B0503020204020204" charset="-122"/>
                <a:ea typeface="微软雅黑" panose="020B0503020204020204" charset="-122"/>
                <a:cs typeface="微软雅黑" panose="020B0503020204020204" charset="-122"/>
                <a:sym typeface="Calibri" panose="020F0502020204030204" pitchFamily="34" charset="0"/>
              </a:rPr>
              <a:t>m</a:t>
            </a:r>
            <a:r>
              <a:rPr lang="zh-CN" altLang="en-US" sz="2400" b="1" dirty="0">
                <a:latin typeface="微软雅黑" panose="020B0503020204020204" charset="-122"/>
                <a:ea typeface="微软雅黑" panose="020B0503020204020204" charset="-122"/>
                <a:cs typeface="微软雅黑" panose="020B0503020204020204" charset="-122"/>
                <a:sym typeface="Calibri" panose="020F0502020204030204" pitchFamily="34" charset="0"/>
              </a:rPr>
              <a:t>如何求得</a:t>
            </a:r>
            <a:r>
              <a:rPr lang="zh-CN" altLang="en-US" sz="2400" b="1" dirty="0">
                <a:latin typeface="微软雅黑" panose="020B0503020204020204" charset="-122"/>
                <a:ea typeface="微软雅黑" panose="020B0503020204020204" charset="-122"/>
                <a:cs typeface="微软雅黑" panose="020B0503020204020204" charset="-122"/>
              </a:rPr>
              <a:t>？</a:t>
            </a:r>
            <a:endParaRPr lang="zh-CN" altLang="en-US" sz="2400" b="1" dirty="0">
              <a:latin typeface="微软雅黑" panose="020B0503020204020204" charset="-122"/>
              <a:ea typeface="微软雅黑" panose="020B0503020204020204" charset="-122"/>
              <a:cs typeface="微软雅黑" panose="020B0503020204020204" charset="-122"/>
            </a:endParaRPr>
          </a:p>
        </p:txBody>
      </p:sp>
      <p:pic>
        <p:nvPicPr>
          <p:cNvPr id="3" name="图片 -2147482619" descr="1"/>
          <p:cNvPicPr>
            <a:picLocks noChangeAspect="1"/>
          </p:cNvPicPr>
          <p:nvPr/>
        </p:nvPicPr>
        <p:blipFill>
          <a:blip r:embed="rId1"/>
          <a:srcRect l="19164" t="6777" r="8371" b="17087"/>
          <a:stretch>
            <a:fillRect/>
          </a:stretch>
        </p:blipFill>
        <p:spPr>
          <a:xfrm>
            <a:off x="3300730" y="1068070"/>
            <a:ext cx="3820160" cy="2532380"/>
          </a:xfrm>
          <a:prstGeom prst="rect">
            <a:avLst/>
          </a:prstGeom>
          <a:noFill/>
          <a:ln w="9525">
            <a:noFill/>
          </a:ln>
        </p:spPr>
      </p:pic>
      <p:pic>
        <p:nvPicPr>
          <p:cNvPr id="5" name="图片 -2147482620"/>
          <p:cNvPicPr>
            <a:picLocks noChangeAspect="1"/>
          </p:cNvPicPr>
          <p:nvPr/>
        </p:nvPicPr>
        <p:blipFill>
          <a:blip r:embed="rId2"/>
          <a:stretch>
            <a:fillRect/>
          </a:stretch>
        </p:blipFill>
        <p:spPr>
          <a:xfrm>
            <a:off x="260350" y="1076960"/>
            <a:ext cx="2907030" cy="2514600"/>
          </a:xfrm>
          <a:prstGeom prst="rect">
            <a:avLst/>
          </a:prstGeom>
          <a:noFill/>
          <a:ln w="9525">
            <a:noFill/>
          </a:ln>
        </p:spPr>
      </p:pic>
      <p:pic>
        <p:nvPicPr>
          <p:cNvPr id="6" name="图片 -2147482618" descr="3"/>
          <p:cNvPicPr>
            <a:picLocks noChangeAspect="1"/>
          </p:cNvPicPr>
          <p:nvPr/>
        </p:nvPicPr>
        <p:blipFill>
          <a:blip r:embed="rId3"/>
          <a:srcRect t="46365" r="7532" b="2035"/>
          <a:stretch>
            <a:fillRect/>
          </a:stretch>
        </p:blipFill>
        <p:spPr>
          <a:xfrm>
            <a:off x="7295515" y="1076960"/>
            <a:ext cx="4618990" cy="1996440"/>
          </a:xfrm>
          <a:prstGeom prst="rect">
            <a:avLst/>
          </a:prstGeom>
          <a:noFill/>
          <a:ln w="9525">
            <a:solidFill>
              <a:schemeClr val="accent1"/>
            </a:solidFill>
          </a:ln>
        </p:spPr>
      </p:pic>
      <p:pic>
        <p:nvPicPr>
          <p:cNvPr id="7" name="图片 -2147482616" descr="2"/>
          <p:cNvPicPr>
            <a:picLocks noChangeAspect="1"/>
          </p:cNvPicPr>
          <p:nvPr/>
        </p:nvPicPr>
        <p:blipFill>
          <a:blip r:embed="rId4"/>
          <a:srcRect t="-2483" r="12297" b="16323"/>
          <a:stretch>
            <a:fillRect/>
          </a:stretch>
        </p:blipFill>
        <p:spPr>
          <a:xfrm>
            <a:off x="7284085" y="3171190"/>
            <a:ext cx="4619625" cy="1035685"/>
          </a:xfrm>
          <a:prstGeom prst="rect">
            <a:avLst/>
          </a:prstGeom>
          <a:noFill/>
          <a:ln w="9525">
            <a:solidFill>
              <a:schemeClr val="accent1"/>
            </a:solidFill>
          </a:ln>
        </p:spPr>
      </p:pic>
      <p:sp>
        <p:nvSpPr>
          <p:cNvPr id="15" name="文本框 14"/>
          <p:cNvSpPr txBox="1"/>
          <p:nvPr/>
        </p:nvSpPr>
        <p:spPr>
          <a:xfrm>
            <a:off x="210185" y="3962400"/>
            <a:ext cx="6910705"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altLang="en-US" sz="2400" b="1" dirty="0">
              <a:latin typeface="微软雅黑" panose="020B0503020204020204" charset="-122"/>
              <a:ea typeface="微软雅黑" panose="020B0503020204020204" charset="-122"/>
              <a:cs typeface="微软雅黑" panose="020B0503020204020204" charset="-122"/>
            </a:endParaRPr>
          </a:p>
        </p:txBody>
      </p:sp>
      <p:pic>
        <p:nvPicPr>
          <p:cNvPr id="8" name="图片 -2147482573"/>
          <p:cNvPicPr>
            <a:picLocks noChangeAspect="1"/>
          </p:cNvPicPr>
          <p:nvPr/>
        </p:nvPicPr>
        <p:blipFill>
          <a:blip r:embed="rId5"/>
          <a:srcRect t="33810"/>
          <a:stretch>
            <a:fillRect/>
          </a:stretch>
        </p:blipFill>
        <p:spPr>
          <a:xfrm>
            <a:off x="753745" y="3877945"/>
            <a:ext cx="5269230" cy="2706370"/>
          </a:xfrm>
          <a:prstGeom prst="rect">
            <a:avLst/>
          </a:prstGeom>
          <a:noFill/>
          <a:ln w="9525">
            <a:noFill/>
          </a:ln>
        </p:spPr>
      </p:pic>
      <p:pic>
        <p:nvPicPr>
          <p:cNvPr id="16" name="Picture 13"/>
          <p:cNvPicPr>
            <a:picLocks noChangeAspect="1" noChangeArrowheads="1"/>
          </p:cNvPicPr>
          <p:nvPr/>
        </p:nvPicPr>
        <p:blipFill>
          <a:blip r:embed="rId6"/>
          <a:srcRect/>
          <a:stretch>
            <a:fillRect/>
          </a:stretch>
        </p:blipFill>
        <p:spPr bwMode="auto">
          <a:xfrm>
            <a:off x="7498080" y="4501515"/>
            <a:ext cx="2967355" cy="1879600"/>
          </a:xfrm>
          <a:prstGeom prst="rect">
            <a:avLst/>
          </a:prstGeom>
          <a:noFill/>
          <a:ln w="9525">
            <a:noFill/>
            <a:miter lim="800000"/>
            <a:headEnd/>
            <a:tailEnd/>
          </a:ln>
          <a:effectLst/>
        </p:spPr>
      </p:pic>
      <p:sp>
        <p:nvSpPr>
          <p:cNvPr id="17" name="矩形 16"/>
          <p:cNvSpPr/>
          <p:nvPr/>
        </p:nvSpPr>
        <p:spPr>
          <a:xfrm>
            <a:off x="7437120" y="6405245"/>
            <a:ext cx="3028315" cy="337185"/>
          </a:xfrm>
          <a:prstGeom prst="rect">
            <a:avLst/>
          </a:prstGeom>
          <a:solidFill>
            <a:schemeClr val="bg2"/>
          </a:solidFill>
        </p:spPr>
        <p:txBody>
          <a:bodyPr wrap="square">
            <a:spAutoFit/>
          </a:bodyPr>
          <a:p>
            <a:pPr algn="ctr"/>
            <a:r>
              <a:rPr lang="zh-CN" altLang="en-US" sz="1600" b="1" dirty="0" smtClean="0">
                <a:solidFill>
                  <a:srgbClr val="0070C0"/>
                </a:solidFill>
                <a:latin typeface="楷体" panose="02010609060101010101" pitchFamily="49" charset="-122"/>
                <a:ea typeface="楷体" panose="02010609060101010101" pitchFamily="49" charset="-122"/>
              </a:rPr>
              <a:t>顶齐承台对防水板的冲切</a:t>
            </a:r>
            <a:endParaRPr lang="en-US" altLang="zh-CN" sz="1600" b="1" dirty="0" smtClean="0">
              <a:solidFill>
                <a:srgbClr val="0070C0"/>
              </a:solidFill>
              <a:latin typeface="楷体" panose="02010609060101010101" pitchFamily="49" charset="-122"/>
              <a:ea typeface="楷体" panose="02010609060101010101" pitchFamily="49" charset="-122"/>
            </a:endParaRPr>
          </a:p>
        </p:txBody>
      </p:sp>
      <p:sp>
        <p:nvSpPr>
          <p:cNvPr id="18" name="文本框 17"/>
          <p:cNvSpPr txBox="1"/>
          <p:nvPr/>
        </p:nvSpPr>
        <p:spPr>
          <a:xfrm>
            <a:off x="10357485" y="1574800"/>
            <a:ext cx="949325" cy="368300"/>
          </a:xfrm>
          <a:prstGeom prst="rect">
            <a:avLst/>
          </a:prstGeom>
          <a:noFill/>
        </p:spPr>
        <p:txBody>
          <a:bodyPr wrap="square" rtlCol="0">
            <a:spAutoFit/>
          </a:bodyPr>
          <a:p>
            <a:r>
              <a:rPr lang="zh-CN" altLang="en-US" b="1">
                <a:solidFill>
                  <a:srgbClr val="FF0000"/>
                </a:solidFill>
              </a:rPr>
              <a:t>承台</a:t>
            </a:r>
            <a:r>
              <a:rPr lang="en-US" altLang="zh-CN" b="1">
                <a:solidFill>
                  <a:srgbClr val="FF0000"/>
                </a:solidFill>
              </a:rPr>
              <a:t>1</a:t>
            </a:r>
            <a:endParaRPr lang="en-US" altLang="zh-CN" b="1">
              <a:solidFill>
                <a:srgbClr val="FF0000"/>
              </a:solidFill>
            </a:endParaRPr>
          </a:p>
        </p:txBody>
      </p:sp>
      <p:sp>
        <p:nvSpPr>
          <p:cNvPr id="19" name="文本框 18"/>
          <p:cNvSpPr txBox="1"/>
          <p:nvPr/>
        </p:nvSpPr>
        <p:spPr>
          <a:xfrm>
            <a:off x="11306810" y="3239770"/>
            <a:ext cx="713740" cy="396000"/>
          </a:xfrm>
          <a:prstGeom prst="rect">
            <a:avLst/>
          </a:prstGeom>
          <a:solidFill>
            <a:schemeClr val="bg1"/>
          </a:solidFill>
        </p:spPr>
        <p:txBody>
          <a:bodyPr wrap="square" rtlCol="0">
            <a:spAutoFit/>
          </a:bodyPr>
          <a:p>
            <a:r>
              <a:rPr lang="zh-CN" altLang="en-US" sz="1600" b="1">
                <a:solidFill>
                  <a:srgbClr val="FF0000"/>
                </a:solidFill>
              </a:rPr>
              <a:t>承台</a:t>
            </a:r>
            <a:r>
              <a:rPr lang="en-US" altLang="zh-CN" sz="1600" b="1">
                <a:solidFill>
                  <a:srgbClr val="FF0000"/>
                </a:solidFill>
              </a:rPr>
              <a:t>2</a:t>
            </a:r>
            <a:endParaRPr lang="en-US" altLang="zh-CN" sz="1600" b="1">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8752205"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2 </a:t>
            </a:r>
            <a:r>
              <a:rPr lang="zh-CN" sz="2200" b="1" dirty="0">
                <a:solidFill>
                  <a:schemeClr val="bg1"/>
                </a:solidFill>
                <a:latin typeface="Calibri" panose="020F0502020204030204" pitchFamily="34" charset="0"/>
                <a:ea typeface="微软雅黑" panose="020B0503020204020204" charset="-122"/>
                <a:sym typeface="Calibri" panose="020F0502020204030204" pitchFamily="34" charset="0"/>
              </a:rPr>
              <a:t>承台对防水板冲切系数</a:t>
            </a:r>
            <a:r>
              <a:rPr lang="zh-CN" sz="2200" b="1" dirty="0">
                <a:solidFill>
                  <a:schemeClr val="bg1"/>
                </a:solidFill>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β</a:t>
            </a:r>
            <a:r>
              <a:rPr lang="en-US" altLang="zh-CN" sz="2200" b="1" baseline="-25000" dirty="0">
                <a:solidFill>
                  <a:schemeClr val="bg1"/>
                </a:solidFill>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0</a:t>
            </a:r>
            <a:endParaRPr lang="en-US" altLang="zh-CN" sz="2200" b="1" baseline="-25000" dirty="0">
              <a:solidFill>
                <a:schemeClr val="bg1"/>
              </a:solidFill>
              <a:latin typeface="Arial" panose="020B0604020202020204" pitchFamily="34" charset="0"/>
              <a:ea typeface="微软雅黑" panose="020B0503020204020204" charset="-122"/>
              <a:cs typeface="Arial" panose="020B0604020202020204" pitchFamily="34" charset="0"/>
              <a:sym typeface="Calibri" panose="020F0502020204030204" pitchFamily="34" charset="0"/>
            </a:endParaRPr>
          </a:p>
        </p:txBody>
      </p:sp>
      <p:sp>
        <p:nvSpPr>
          <p:cNvPr id="11" name="文本框 10"/>
          <p:cNvSpPr txBox="1"/>
          <p:nvPr/>
        </p:nvSpPr>
        <p:spPr>
          <a:xfrm>
            <a:off x="5410835" y="666750"/>
            <a:ext cx="312039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 </a:t>
            </a:r>
            <a:r>
              <a:rPr lang="zh-CN" sz="2000" b="1">
                <a:latin typeface="微软雅黑" panose="020B0503020204020204" charset="-122"/>
                <a:ea typeface="微软雅黑" panose="020B0503020204020204" charset="-122"/>
                <a:cs typeface="微软雅黑" panose="020B0503020204020204" charset="-122"/>
                <a:sym typeface="+mn-ea"/>
              </a:rPr>
              <a:t>承台</a:t>
            </a:r>
            <a:r>
              <a:rPr lang="en-US" sz="2000" b="1">
                <a:latin typeface="微软雅黑" panose="020B0503020204020204" charset="-122"/>
                <a:ea typeface="微软雅黑" panose="020B0503020204020204" charset="-122"/>
                <a:cs typeface="微软雅黑" panose="020B0503020204020204" charset="-122"/>
                <a:sym typeface="+mn-ea"/>
              </a:rPr>
              <a:t>1</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5410835" y="1179195"/>
            <a:ext cx="3256280" cy="398780"/>
          </a:xfrm>
          <a:prstGeom prst="rect">
            <a:avLst/>
          </a:prstGeom>
          <a:noFill/>
          <a:ln w="9525">
            <a:noFill/>
          </a:ln>
        </p:spPr>
        <p:txBody>
          <a:bodyPr wrap="square">
            <a:spAutoFit/>
          </a:bodyPr>
          <a:p>
            <a:pPr indent="0"/>
            <a:r>
              <a:rPr lang="zh-CN" sz="2000" b="1">
                <a:latin typeface="微软雅黑" panose="020B0503020204020204" charset="-122"/>
                <a:ea typeface="微软雅黑" panose="020B0503020204020204" charset="-122"/>
                <a:cs typeface="微软雅黑" panose="020B0503020204020204" charset="-122"/>
              </a:rPr>
              <a:t>冲切破坏线沿</a:t>
            </a:r>
            <a:r>
              <a:rPr lang="en-US" sz="2000" b="1">
                <a:latin typeface="微软雅黑" panose="020B0503020204020204" charset="-122"/>
                <a:ea typeface="微软雅黑" panose="020B0503020204020204" charset="-122"/>
                <a:cs typeface="微软雅黑" panose="020B0503020204020204" charset="-122"/>
              </a:rPr>
              <a:t>45</a:t>
            </a:r>
            <a:r>
              <a:rPr lang="zh-CN" sz="2000" b="1">
                <a:latin typeface="微软雅黑" panose="020B0503020204020204" charset="-122"/>
                <a:ea typeface="微软雅黑" panose="020B0503020204020204" charset="-122"/>
                <a:cs typeface="微软雅黑" panose="020B0503020204020204" charset="-122"/>
              </a:rPr>
              <a:t>度，</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5" name="图片 -2147482598"/>
          <p:cNvPicPr>
            <a:picLocks noChangeAspect="1"/>
          </p:cNvPicPr>
          <p:nvPr/>
        </p:nvPicPr>
        <p:blipFill>
          <a:blip r:embed="rId1"/>
          <a:stretch>
            <a:fillRect/>
          </a:stretch>
        </p:blipFill>
        <p:spPr>
          <a:xfrm>
            <a:off x="122555" y="3692525"/>
            <a:ext cx="4370705" cy="1971040"/>
          </a:xfrm>
          <a:prstGeom prst="rect">
            <a:avLst/>
          </a:prstGeom>
          <a:noFill/>
          <a:ln w="9525">
            <a:noFill/>
          </a:ln>
        </p:spPr>
      </p:pic>
      <p:pic>
        <p:nvPicPr>
          <p:cNvPr id="12" name="Picture 13"/>
          <p:cNvPicPr>
            <a:picLocks noChangeAspect="1" noChangeArrowheads="1"/>
          </p:cNvPicPr>
          <p:nvPr/>
        </p:nvPicPr>
        <p:blipFill>
          <a:blip r:embed="rId2"/>
          <a:srcRect/>
          <a:stretch>
            <a:fillRect/>
          </a:stretch>
        </p:blipFill>
        <p:spPr bwMode="auto">
          <a:xfrm>
            <a:off x="8738870" y="156845"/>
            <a:ext cx="3176270" cy="2011680"/>
          </a:xfrm>
          <a:prstGeom prst="rect">
            <a:avLst/>
          </a:prstGeom>
          <a:noFill/>
          <a:ln w="9525">
            <a:noFill/>
            <a:miter lim="800000"/>
            <a:headEnd/>
            <a:tailEnd/>
          </a:ln>
          <a:effectLst/>
        </p:spPr>
      </p:pic>
      <p:sp>
        <p:nvSpPr>
          <p:cNvPr id="13" name="矩形 12"/>
          <p:cNvSpPr/>
          <p:nvPr/>
        </p:nvSpPr>
        <p:spPr>
          <a:xfrm>
            <a:off x="8813165" y="2168525"/>
            <a:ext cx="3028315" cy="337185"/>
          </a:xfrm>
          <a:prstGeom prst="rect">
            <a:avLst/>
          </a:prstGeom>
        </p:spPr>
        <p:txBody>
          <a:bodyPr wrap="square">
            <a:spAutoFit/>
          </a:bodyPr>
          <a:p>
            <a:pPr algn="ctr"/>
            <a:r>
              <a:rPr lang="zh-CN" altLang="en-US" sz="1600" b="1" dirty="0" smtClean="0">
                <a:solidFill>
                  <a:srgbClr val="0070C0"/>
                </a:solidFill>
                <a:latin typeface="楷体" panose="02010609060101010101" pitchFamily="49" charset="-122"/>
                <a:ea typeface="楷体" panose="02010609060101010101" pitchFamily="49" charset="-122"/>
              </a:rPr>
              <a:t>顶齐承台对防水板的冲切</a:t>
            </a:r>
            <a:endParaRPr lang="en-US" altLang="zh-CN" sz="1600" b="1" dirty="0" smtClean="0">
              <a:solidFill>
                <a:srgbClr val="0070C0"/>
              </a:solidFill>
              <a:latin typeface="楷体" panose="02010609060101010101" pitchFamily="49" charset="-122"/>
              <a:ea typeface="楷体" panose="02010609060101010101" pitchFamily="49" charset="-122"/>
            </a:endParaRPr>
          </a:p>
        </p:txBody>
      </p:sp>
      <p:sp>
        <p:nvSpPr>
          <p:cNvPr id="16" name="文本框 15"/>
          <p:cNvSpPr txBox="1"/>
          <p:nvPr/>
        </p:nvSpPr>
        <p:spPr>
          <a:xfrm>
            <a:off x="5452110" y="1577975"/>
            <a:ext cx="4030980" cy="398780"/>
          </a:xfrm>
          <a:prstGeom prst="rect">
            <a:avLst/>
          </a:prstGeom>
          <a:noFill/>
        </p:spPr>
        <p:txBody>
          <a:bodyPr wrap="square" rtlCol="0" anchor="t">
            <a:spAutoFit/>
          </a:bodyPr>
          <a:p>
            <a:pPr indent="0"/>
            <a:r>
              <a:rPr lang="zh-CN" sz="2000" b="1">
                <a:latin typeface="微软雅黑" panose="020B0503020204020204" charset="-122"/>
                <a:ea typeface="微软雅黑" panose="020B0503020204020204" charset="-122"/>
                <a:cs typeface="微软雅黑" panose="020B0503020204020204" charset="-122"/>
                <a:sym typeface="+mn-ea"/>
              </a:rPr>
              <a:t>有效高度</a:t>
            </a:r>
            <a:r>
              <a:rPr lang="en-US" sz="2000" b="1">
                <a:latin typeface="宋体" panose="02010600030101010101" pitchFamily="2" charset="-122"/>
                <a:ea typeface="宋体" panose="02010600030101010101" pitchFamily="2" charset="-122"/>
                <a:cs typeface="微软雅黑" panose="020B0503020204020204" charset="-122"/>
                <a:sym typeface="+mn-ea"/>
              </a:rPr>
              <a:t>h0=300mm</a:t>
            </a:r>
            <a:r>
              <a:rPr lang="zh-CN" sz="2000" b="1">
                <a:latin typeface="微软雅黑" panose="020B0503020204020204" charset="-122"/>
                <a:ea typeface="微软雅黑" panose="020B0503020204020204" charset="-122"/>
                <a:cs typeface="微软雅黑" panose="020B0503020204020204" charset="-122"/>
                <a:sym typeface="+mn-ea"/>
              </a:rPr>
              <a:t>，</a:t>
            </a:r>
            <a:endParaRPr lang="zh-CN" altLang="en-US" sz="2000"/>
          </a:p>
        </p:txBody>
      </p:sp>
      <p:sp>
        <p:nvSpPr>
          <p:cNvPr id="17" name="文本框 16"/>
          <p:cNvSpPr txBox="1"/>
          <p:nvPr/>
        </p:nvSpPr>
        <p:spPr>
          <a:xfrm>
            <a:off x="5452110" y="1925320"/>
            <a:ext cx="3030220" cy="368300"/>
          </a:xfrm>
          <a:prstGeom prst="rect">
            <a:avLst/>
          </a:prstGeom>
          <a:noFill/>
        </p:spPr>
        <p:txBody>
          <a:bodyPr wrap="square" rtlCol="0" anchor="t">
            <a:spAutoFit/>
          </a:bodyPr>
          <a:p>
            <a:pPr indent="0"/>
            <a:r>
              <a:rPr lang="en-US" b="1">
                <a:latin typeface="宋体" panose="02010600030101010101" pitchFamily="2" charset="-122"/>
                <a:ea typeface="宋体" panose="02010600030101010101" pitchFamily="2" charset="-122"/>
                <a:cs typeface="微软雅黑" panose="020B0503020204020204" charset="-122"/>
                <a:sym typeface="+mn-ea"/>
              </a:rPr>
              <a:t>ax=ay=h0=300mm</a:t>
            </a:r>
            <a:endParaRPr lang="en-US" altLang="en-US" b="1">
              <a:latin typeface="宋体" panose="02010600030101010101" pitchFamily="2" charset="-122"/>
              <a:ea typeface="宋体" panose="02010600030101010101" pitchFamily="2" charset="-122"/>
              <a:cs typeface="微软雅黑" panose="020B0503020204020204" charset="-122"/>
              <a:sym typeface="+mn-ea"/>
            </a:endParaRPr>
          </a:p>
        </p:txBody>
      </p:sp>
      <p:sp>
        <p:nvSpPr>
          <p:cNvPr id="18" name="文本框 17"/>
          <p:cNvSpPr txBox="1"/>
          <p:nvPr/>
        </p:nvSpPr>
        <p:spPr>
          <a:xfrm>
            <a:off x="5696585" y="2324100"/>
            <a:ext cx="3804920" cy="368300"/>
          </a:xfrm>
          <a:prstGeom prst="rect">
            <a:avLst/>
          </a:prstGeom>
          <a:noFill/>
        </p:spPr>
        <p:txBody>
          <a:bodyPr wrap="square" rtlCol="0" anchor="t">
            <a:spAutoFit/>
          </a:bodyPr>
          <a:p>
            <a:pPr indent="0"/>
            <a:r>
              <a:rPr lang="en-US" b="1">
                <a:latin typeface="宋体" panose="02010600030101010101" pitchFamily="2" charset="-122"/>
                <a:ea typeface="宋体" panose="02010600030101010101" pitchFamily="2" charset="-122"/>
                <a:cs typeface="微软雅黑" panose="020B0503020204020204" charset="-122"/>
                <a:sym typeface="+mn-ea"/>
              </a:rPr>
              <a:t>λx=λy=ax/h0=300/300=1</a:t>
            </a:r>
            <a:endParaRPr lang="en-US" altLang="en-US" b="1">
              <a:latin typeface="宋体" panose="02010600030101010101" pitchFamily="2" charset="-122"/>
              <a:ea typeface="宋体" panose="02010600030101010101" pitchFamily="2" charset="-122"/>
              <a:cs typeface="微软雅黑" panose="020B0503020204020204" charset="-122"/>
              <a:sym typeface="+mn-ea"/>
            </a:endParaRPr>
          </a:p>
        </p:txBody>
      </p:sp>
      <p:sp>
        <p:nvSpPr>
          <p:cNvPr id="19" name="文本框 18"/>
          <p:cNvSpPr txBox="1"/>
          <p:nvPr/>
        </p:nvSpPr>
        <p:spPr>
          <a:xfrm>
            <a:off x="5731510" y="2720975"/>
            <a:ext cx="5593715" cy="368300"/>
          </a:xfrm>
          <a:prstGeom prst="rect">
            <a:avLst/>
          </a:prstGeom>
          <a:noFill/>
        </p:spPr>
        <p:txBody>
          <a:bodyPr wrap="square" rtlCol="0" anchor="t">
            <a:spAutoFit/>
          </a:bodyPr>
          <a:p>
            <a:pPr indent="0"/>
            <a:r>
              <a:rPr lang="en-US" b="1">
                <a:latin typeface="宋体" panose="02010600030101010101" pitchFamily="2" charset="-122"/>
                <a:ea typeface="宋体" panose="02010600030101010101" pitchFamily="2" charset="-122"/>
                <a:cs typeface="宋体" panose="02010600030101010101" pitchFamily="2" charset="-122"/>
                <a:sym typeface="+mn-ea"/>
              </a:rPr>
              <a:t>β</a:t>
            </a:r>
            <a:r>
              <a:rPr lang="en-US" b="1" baseline="-25000">
                <a:latin typeface="宋体" panose="02010600030101010101" pitchFamily="2" charset="-122"/>
                <a:ea typeface="宋体" panose="02010600030101010101" pitchFamily="2" charset="-122"/>
                <a:cs typeface="宋体" panose="02010600030101010101" pitchFamily="2" charset="-122"/>
                <a:sym typeface="+mn-ea"/>
              </a:rPr>
              <a:t>0</a:t>
            </a:r>
            <a:r>
              <a:rPr lang="en-US" b="1">
                <a:latin typeface="宋体" panose="02010600030101010101" pitchFamily="2" charset="-122"/>
                <a:ea typeface="宋体" panose="02010600030101010101" pitchFamily="2" charset="-122"/>
                <a:cs typeface="宋体" panose="02010600030101010101" pitchFamily="2" charset="-122"/>
                <a:sym typeface="+mn-ea"/>
              </a:rPr>
              <a:t>=β</a:t>
            </a:r>
            <a:r>
              <a:rPr lang="en-US" b="1" baseline="-25000">
                <a:latin typeface="宋体" panose="02010600030101010101" pitchFamily="2" charset="-122"/>
                <a:ea typeface="宋体" panose="02010600030101010101" pitchFamily="2" charset="-122"/>
                <a:cs typeface="宋体" panose="02010600030101010101" pitchFamily="2" charset="-122"/>
                <a:sym typeface="+mn-ea"/>
              </a:rPr>
              <a:t>x</a:t>
            </a:r>
            <a:r>
              <a:rPr lang="en-US" b="1">
                <a:latin typeface="宋体" panose="02010600030101010101" pitchFamily="2" charset="-122"/>
                <a:ea typeface="宋体" panose="02010600030101010101" pitchFamily="2" charset="-122"/>
                <a:cs typeface="宋体" panose="02010600030101010101" pitchFamily="2" charset="-122"/>
                <a:sym typeface="+mn-ea"/>
              </a:rPr>
              <a:t>=β</a:t>
            </a:r>
            <a:r>
              <a:rPr lang="en-US" b="1" baseline="-25000">
                <a:latin typeface="宋体" panose="02010600030101010101" pitchFamily="2" charset="-122"/>
                <a:ea typeface="宋体" panose="02010600030101010101" pitchFamily="2" charset="-122"/>
                <a:cs typeface="宋体" panose="02010600030101010101" pitchFamily="2" charset="-122"/>
                <a:sym typeface="+mn-ea"/>
              </a:rPr>
              <a:t>y</a:t>
            </a:r>
            <a:r>
              <a:rPr lang="en-US" b="1">
                <a:latin typeface="宋体" panose="02010600030101010101" pitchFamily="2" charset="-122"/>
                <a:ea typeface="宋体" panose="02010600030101010101" pitchFamily="2" charset="-122"/>
                <a:cs typeface="宋体" panose="02010600030101010101" pitchFamily="2" charset="-122"/>
                <a:sym typeface="+mn-ea"/>
              </a:rPr>
              <a:t>=0.84/</a:t>
            </a:r>
            <a:r>
              <a:rPr lang="zh-CN" b="1">
                <a:latin typeface="宋体" panose="02010600030101010101" pitchFamily="2" charset="-122"/>
                <a:ea typeface="宋体" panose="02010600030101010101" pitchFamily="2" charset="-122"/>
                <a:cs typeface="宋体" panose="02010600030101010101" pitchFamily="2" charset="-122"/>
                <a:sym typeface="+mn-ea"/>
              </a:rPr>
              <a:t>（</a:t>
            </a:r>
            <a:r>
              <a:rPr lang="en-US" b="1">
                <a:latin typeface="宋体" panose="02010600030101010101" pitchFamily="2" charset="-122"/>
                <a:ea typeface="宋体" panose="02010600030101010101" pitchFamily="2" charset="-122"/>
                <a:cs typeface="宋体" panose="02010600030101010101" pitchFamily="2" charset="-122"/>
                <a:sym typeface="+mn-ea"/>
              </a:rPr>
              <a:t>λ+0.2</a:t>
            </a:r>
            <a:r>
              <a:rPr lang="zh-CN" b="1">
                <a:latin typeface="宋体" panose="02010600030101010101" pitchFamily="2" charset="-122"/>
                <a:ea typeface="宋体" panose="02010600030101010101" pitchFamily="2" charset="-122"/>
                <a:cs typeface="宋体" panose="02010600030101010101" pitchFamily="2" charset="-122"/>
                <a:sym typeface="+mn-ea"/>
              </a:rPr>
              <a:t>）</a:t>
            </a:r>
            <a:r>
              <a:rPr lang="en-US" b="1">
                <a:latin typeface="宋体" panose="02010600030101010101" pitchFamily="2" charset="-122"/>
                <a:ea typeface="宋体" panose="02010600030101010101" pitchFamily="2" charset="-122"/>
                <a:cs typeface="宋体" panose="02010600030101010101" pitchFamily="2" charset="-122"/>
                <a:sym typeface="+mn-ea"/>
              </a:rPr>
              <a:t>=0.84/</a:t>
            </a:r>
            <a:r>
              <a:rPr lang="zh-CN" b="1">
                <a:latin typeface="宋体" panose="02010600030101010101" pitchFamily="2" charset="-122"/>
                <a:ea typeface="宋体" panose="02010600030101010101" pitchFamily="2" charset="-122"/>
                <a:cs typeface="宋体" panose="02010600030101010101" pitchFamily="2" charset="-122"/>
                <a:sym typeface="+mn-ea"/>
              </a:rPr>
              <a:t>（</a:t>
            </a:r>
            <a:r>
              <a:rPr lang="en-US" b="1">
                <a:latin typeface="宋体" panose="02010600030101010101" pitchFamily="2" charset="-122"/>
                <a:ea typeface="宋体" panose="02010600030101010101" pitchFamily="2" charset="-122"/>
                <a:cs typeface="宋体" panose="02010600030101010101" pitchFamily="2" charset="-122"/>
                <a:sym typeface="+mn-ea"/>
              </a:rPr>
              <a:t>1+0.2</a:t>
            </a:r>
            <a:r>
              <a:rPr lang="zh-CN" b="1">
                <a:latin typeface="宋体" panose="02010600030101010101" pitchFamily="2" charset="-122"/>
                <a:ea typeface="宋体" panose="02010600030101010101" pitchFamily="2" charset="-122"/>
                <a:cs typeface="宋体" panose="02010600030101010101" pitchFamily="2" charset="-122"/>
                <a:sym typeface="+mn-ea"/>
              </a:rPr>
              <a:t>）</a:t>
            </a:r>
            <a:r>
              <a:rPr lang="en-US" b="1">
                <a:latin typeface="宋体" panose="02010600030101010101" pitchFamily="2" charset="-122"/>
                <a:ea typeface="宋体" panose="02010600030101010101" pitchFamily="2" charset="-122"/>
                <a:cs typeface="宋体" panose="02010600030101010101" pitchFamily="2" charset="-122"/>
                <a:sym typeface="+mn-ea"/>
              </a:rPr>
              <a:t>=0.7</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20" name="文本框 19"/>
          <p:cNvSpPr txBox="1"/>
          <p:nvPr/>
        </p:nvSpPr>
        <p:spPr>
          <a:xfrm>
            <a:off x="5452110" y="3143885"/>
            <a:ext cx="6175375" cy="368300"/>
          </a:xfrm>
          <a:prstGeom prst="rect">
            <a:avLst/>
          </a:prstGeom>
          <a:noFill/>
        </p:spPr>
        <p:txBody>
          <a:bodyPr wrap="square" rtlCol="0" anchor="t">
            <a:spAutoFit/>
          </a:bodyPr>
          <a:p>
            <a:pPr indent="0"/>
            <a:r>
              <a:rPr lang="en-US" b="1">
                <a:latin typeface="宋体" panose="02010600030101010101" pitchFamily="2" charset="-122"/>
                <a:ea typeface="宋体" panose="02010600030101010101" pitchFamily="2" charset="-122"/>
                <a:cs typeface="微软雅黑" panose="020B0503020204020204" charset="-122"/>
                <a:sym typeface="+mn-ea"/>
              </a:rPr>
              <a:t>u</a:t>
            </a:r>
            <a:r>
              <a:rPr lang="en-US" b="1" baseline="-25000">
                <a:latin typeface="宋体" panose="02010600030101010101" pitchFamily="2" charset="-122"/>
                <a:ea typeface="宋体" panose="02010600030101010101" pitchFamily="2" charset="-122"/>
                <a:cs typeface="微软雅黑" panose="020B0503020204020204" charset="-122"/>
                <a:sym typeface="+mn-ea"/>
              </a:rPr>
              <a:t>mx</a:t>
            </a:r>
            <a:r>
              <a:rPr lang="en-US" b="1">
                <a:latin typeface="宋体" panose="02010600030101010101" pitchFamily="2" charset="-122"/>
                <a:ea typeface="宋体" panose="02010600030101010101" pitchFamily="2" charset="-122"/>
                <a:cs typeface="微软雅黑" panose="020B0503020204020204" charset="-122"/>
                <a:sym typeface="+mn-ea"/>
              </a:rPr>
              <a:t>=u</a:t>
            </a:r>
            <a:r>
              <a:rPr lang="en-US" b="1" baseline="-25000">
                <a:latin typeface="宋体" panose="02010600030101010101" pitchFamily="2" charset="-122"/>
                <a:ea typeface="宋体" panose="02010600030101010101" pitchFamily="2" charset="-122"/>
                <a:cs typeface="微软雅黑" panose="020B0503020204020204" charset="-122"/>
                <a:sym typeface="+mn-ea"/>
              </a:rPr>
              <a:t>my</a:t>
            </a:r>
            <a:r>
              <a:rPr lang="en-US" b="1">
                <a:latin typeface="宋体" panose="02010600030101010101" pitchFamily="2" charset="-122"/>
                <a:ea typeface="宋体" panose="02010600030101010101" pitchFamily="2" charset="-122"/>
                <a:cs typeface="微软雅黑" panose="020B0503020204020204" charset="-122"/>
                <a:sym typeface="+mn-ea"/>
              </a:rPr>
              <a:t>=3000-300=2700</a:t>
            </a:r>
            <a:endParaRPr lang="zh-CN" altLang="en-US">
              <a:latin typeface="宋体" panose="02010600030101010101" pitchFamily="2" charset="-122"/>
              <a:ea typeface="宋体" panose="02010600030101010101" pitchFamily="2" charset="-122"/>
            </a:endParaRPr>
          </a:p>
        </p:txBody>
      </p:sp>
      <p:sp>
        <p:nvSpPr>
          <p:cNvPr id="21" name="文本框 20"/>
          <p:cNvSpPr txBox="1"/>
          <p:nvPr/>
        </p:nvSpPr>
        <p:spPr>
          <a:xfrm>
            <a:off x="5452110" y="3542665"/>
            <a:ext cx="6175375" cy="368300"/>
          </a:xfrm>
          <a:prstGeom prst="rect">
            <a:avLst/>
          </a:prstGeom>
          <a:noFill/>
        </p:spPr>
        <p:txBody>
          <a:bodyPr wrap="square" rtlCol="0" anchor="t">
            <a:spAutoFit/>
          </a:bodyPr>
          <a:p>
            <a:pPr indent="0"/>
            <a:r>
              <a:rPr lang="en-US" b="1">
                <a:latin typeface="宋体" panose="02010600030101010101" pitchFamily="2" charset="-122"/>
                <a:ea typeface="宋体" panose="02010600030101010101" pitchFamily="2" charset="-122"/>
                <a:cs typeface="微软雅黑" panose="020B0503020204020204" charset="-122"/>
                <a:sym typeface="+mn-ea"/>
              </a:rPr>
              <a:t>u</a:t>
            </a:r>
            <a:r>
              <a:rPr lang="en-US" b="1" baseline="-25000">
                <a:latin typeface="宋体" panose="02010600030101010101" pitchFamily="2" charset="-122"/>
                <a:ea typeface="宋体" panose="02010600030101010101" pitchFamily="2" charset="-122"/>
                <a:cs typeface="微软雅黑" panose="020B0503020204020204" charset="-122"/>
                <a:sym typeface="+mn-ea"/>
              </a:rPr>
              <a:t>m</a:t>
            </a:r>
            <a:r>
              <a:rPr lang="en-US" b="1">
                <a:latin typeface="宋体" panose="02010600030101010101" pitchFamily="2" charset="-122"/>
                <a:ea typeface="宋体" panose="02010600030101010101" pitchFamily="2" charset="-122"/>
                <a:cs typeface="微软雅黑" panose="020B0503020204020204" charset="-122"/>
                <a:sym typeface="+mn-ea"/>
              </a:rPr>
              <a:t>=4u</a:t>
            </a:r>
            <a:r>
              <a:rPr lang="en-US" b="1" baseline="-25000">
                <a:latin typeface="宋体" panose="02010600030101010101" pitchFamily="2" charset="-122"/>
                <a:ea typeface="宋体" panose="02010600030101010101" pitchFamily="2" charset="-122"/>
                <a:cs typeface="微软雅黑" panose="020B0503020204020204" charset="-122"/>
                <a:sym typeface="+mn-ea"/>
              </a:rPr>
              <a:t>mx</a:t>
            </a:r>
            <a:r>
              <a:rPr lang="en-US" b="1">
                <a:latin typeface="宋体" panose="02010600030101010101" pitchFamily="2" charset="-122"/>
                <a:ea typeface="宋体" panose="02010600030101010101" pitchFamily="2" charset="-122"/>
                <a:cs typeface="微软雅黑" panose="020B0503020204020204" charset="-122"/>
                <a:sym typeface="+mn-ea"/>
              </a:rPr>
              <a:t>=4x2700=10800 </a:t>
            </a:r>
            <a:r>
              <a:rPr lang="zh-CN" altLang="en-US" b="1">
                <a:latin typeface="微软雅黑" panose="020B0503020204020204" charset="-122"/>
                <a:ea typeface="微软雅黑" panose="020B0503020204020204" charset="-122"/>
                <a:cs typeface="微软雅黑" panose="020B0503020204020204" charset="-122"/>
                <a:sym typeface="+mn-ea"/>
              </a:rPr>
              <a:t>与计算书一致</a:t>
            </a:r>
            <a:endParaRPr lang="zh-CN" altLang="en-US" b="1">
              <a:latin typeface="微软雅黑" panose="020B0503020204020204" charset="-122"/>
              <a:ea typeface="微软雅黑" panose="020B0503020204020204" charset="-122"/>
              <a:cs typeface="微软雅黑" panose="020B0503020204020204" charset="-122"/>
              <a:sym typeface="+mn-ea"/>
            </a:endParaRPr>
          </a:p>
        </p:txBody>
      </p:sp>
      <p:pic>
        <p:nvPicPr>
          <p:cNvPr id="22" name="图片 -2147482618" descr="3"/>
          <p:cNvPicPr>
            <a:picLocks noChangeAspect="1"/>
          </p:cNvPicPr>
          <p:nvPr/>
        </p:nvPicPr>
        <p:blipFill>
          <a:blip r:embed="rId3"/>
          <a:srcRect t="45117" r="7532" b="2035"/>
          <a:stretch>
            <a:fillRect/>
          </a:stretch>
        </p:blipFill>
        <p:spPr>
          <a:xfrm>
            <a:off x="5510530" y="4005580"/>
            <a:ext cx="5206365" cy="2304415"/>
          </a:xfrm>
          <a:prstGeom prst="rect">
            <a:avLst/>
          </a:prstGeom>
          <a:noFill/>
          <a:ln w="9525">
            <a:solidFill>
              <a:schemeClr val="accent1"/>
            </a:solidFill>
          </a:ln>
        </p:spPr>
      </p:pic>
      <p:sp>
        <p:nvSpPr>
          <p:cNvPr id="23" name="文本框 22"/>
          <p:cNvSpPr txBox="1"/>
          <p:nvPr/>
        </p:nvSpPr>
        <p:spPr>
          <a:xfrm>
            <a:off x="594360" y="5682615"/>
            <a:ext cx="4503420" cy="829945"/>
          </a:xfrm>
          <a:prstGeom prst="rect">
            <a:avLst/>
          </a:prstGeom>
          <a:noFill/>
          <a:ln w="9525">
            <a:noFill/>
          </a:ln>
        </p:spPr>
        <p:txBody>
          <a:bodyPr wrap="square">
            <a:spAutoFit/>
          </a:bodyPr>
          <a:p>
            <a:pPr indent="0"/>
            <a:r>
              <a:rPr lang="zh-CN" sz="1600" b="1">
                <a:latin typeface="微软雅黑" panose="020B0503020204020204" charset="-122"/>
                <a:ea typeface="微软雅黑" panose="020B0503020204020204" charset="-122"/>
                <a:cs typeface="微软雅黑" panose="020B0503020204020204" charset="-122"/>
              </a:rPr>
              <a:t>承台尺寸</a:t>
            </a:r>
            <a:r>
              <a:rPr lang="en-US" altLang="zh-CN" sz="1600" b="1">
                <a:latin typeface="微软雅黑" panose="020B0503020204020204" charset="-122"/>
                <a:ea typeface="微软雅黑" panose="020B0503020204020204" charset="-122"/>
                <a:cs typeface="微软雅黑" panose="020B0503020204020204" charset="-122"/>
              </a:rPr>
              <a:t>3000x3000x800</a:t>
            </a:r>
            <a:endParaRPr lang="en-US" altLang="zh-CN" sz="1600" b="1">
              <a:latin typeface="微软雅黑" panose="020B0503020204020204" charset="-122"/>
              <a:ea typeface="微软雅黑" panose="020B0503020204020204" charset="-122"/>
              <a:cs typeface="微软雅黑" panose="020B0503020204020204" charset="-122"/>
            </a:endParaRPr>
          </a:p>
          <a:p>
            <a:pPr indent="0"/>
            <a:r>
              <a:rPr lang="zh-CN" altLang="en-US" sz="1600" b="1">
                <a:latin typeface="微软雅黑" panose="020B0503020204020204" charset="-122"/>
                <a:ea typeface="微软雅黑" panose="020B0503020204020204" charset="-122"/>
                <a:cs typeface="微软雅黑" panose="020B0503020204020204" charset="-122"/>
              </a:rPr>
              <a:t>柱、桩</a:t>
            </a:r>
            <a:r>
              <a:rPr lang="en-US" altLang="zh-CN" sz="1600" b="1">
                <a:latin typeface="微软雅黑" panose="020B0503020204020204" charset="-122"/>
                <a:ea typeface="微软雅黑" panose="020B0503020204020204" charset="-122"/>
                <a:cs typeface="微软雅黑" panose="020B0503020204020204" charset="-122"/>
              </a:rPr>
              <a:t>500x500</a:t>
            </a:r>
            <a:endParaRPr lang="en-US" altLang="zh-CN" sz="1600" b="1">
              <a:latin typeface="微软雅黑" panose="020B0503020204020204" charset="-122"/>
              <a:ea typeface="微软雅黑" panose="020B0503020204020204" charset="-122"/>
              <a:cs typeface="微软雅黑" panose="020B0503020204020204" charset="-122"/>
            </a:endParaRPr>
          </a:p>
          <a:p>
            <a:pPr indent="0"/>
            <a:r>
              <a:rPr lang="zh-CN" sz="1600" b="1">
                <a:latin typeface="微软雅黑" panose="020B0503020204020204" charset="-122"/>
                <a:ea typeface="微软雅黑" panose="020B0503020204020204" charset="-122"/>
                <a:cs typeface="微软雅黑" panose="020B0503020204020204" charset="-122"/>
              </a:rPr>
              <a:t>筏板有效高度300</a:t>
            </a:r>
            <a:endParaRPr lang="zh-CN" sz="1600" b="1">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nvPicPr>
        <p:blipFill>
          <a:blip r:embed="rId4"/>
          <a:srcRect l="4510" r="3427"/>
          <a:stretch>
            <a:fillRect/>
          </a:stretch>
        </p:blipFill>
        <p:spPr>
          <a:xfrm>
            <a:off x="146685" y="601980"/>
            <a:ext cx="4213225" cy="2995930"/>
          </a:xfrm>
          <a:prstGeom prst="rect">
            <a:avLst/>
          </a:prstGeom>
        </p:spPr>
      </p:pic>
      <p:cxnSp>
        <p:nvCxnSpPr>
          <p:cNvPr id="14" name="直接连接符 13"/>
          <p:cNvCxnSpPr/>
          <p:nvPr/>
        </p:nvCxnSpPr>
        <p:spPr>
          <a:xfrm flipV="1">
            <a:off x="591185" y="1991995"/>
            <a:ext cx="391795" cy="342900"/>
          </a:xfrm>
          <a:prstGeom prst="line">
            <a:avLst/>
          </a:prstGeom>
          <a:ln w="34925">
            <a:solidFill>
              <a:srgbClr val="ED0DFB"/>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3491230" y="1969135"/>
            <a:ext cx="422275" cy="323850"/>
          </a:xfrm>
          <a:prstGeom prst="line">
            <a:avLst/>
          </a:prstGeom>
          <a:ln w="34925">
            <a:solidFill>
              <a:srgbClr val="ED0DFB"/>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60985" y="1506855"/>
            <a:ext cx="1366520" cy="275590"/>
          </a:xfrm>
          <a:prstGeom prst="rect">
            <a:avLst/>
          </a:prstGeom>
          <a:noFill/>
        </p:spPr>
        <p:txBody>
          <a:bodyPr wrap="none" rtlCol="0" anchor="t">
            <a:spAutoFit/>
          </a:bodyPr>
          <a:p>
            <a:pPr indent="0"/>
            <a:r>
              <a:rPr lang="en-US" sz="1200" b="1">
                <a:solidFill>
                  <a:srgbClr val="00B050"/>
                </a:solidFill>
                <a:latin typeface="微软雅黑" panose="020B0503020204020204" charset="-122"/>
                <a:ea typeface="微软雅黑" panose="020B0503020204020204" charset="-122"/>
                <a:cs typeface="微软雅黑" panose="020B0503020204020204" charset="-122"/>
                <a:sym typeface="+mn-ea"/>
              </a:rPr>
              <a:t>ax=h0=300mm</a:t>
            </a:r>
            <a:endParaRPr lang="en-US" altLang="en-US" sz="1200" b="1">
              <a:solidFill>
                <a:srgbClr val="00B050"/>
              </a:solidFill>
              <a:latin typeface="微软雅黑" panose="020B0503020204020204" charset="-122"/>
              <a:ea typeface="微软雅黑" panose="020B0503020204020204" charset="-122"/>
              <a:cs typeface="微软雅黑" panose="020B0503020204020204" charset="-122"/>
              <a:sym typeface="+mn-ea"/>
            </a:endParaRPr>
          </a:p>
        </p:txBody>
      </p:sp>
      <p:sp>
        <p:nvSpPr>
          <p:cNvPr id="26" name="文本框 25"/>
          <p:cNvSpPr txBox="1"/>
          <p:nvPr/>
        </p:nvSpPr>
        <p:spPr>
          <a:xfrm>
            <a:off x="2931160" y="1506855"/>
            <a:ext cx="1366520" cy="275590"/>
          </a:xfrm>
          <a:prstGeom prst="rect">
            <a:avLst/>
          </a:prstGeom>
          <a:noFill/>
        </p:spPr>
        <p:txBody>
          <a:bodyPr wrap="none" rtlCol="0" anchor="t">
            <a:spAutoFit/>
          </a:bodyPr>
          <a:p>
            <a:pPr indent="0"/>
            <a:r>
              <a:rPr lang="en-US" sz="1200" b="1">
                <a:solidFill>
                  <a:srgbClr val="00B050"/>
                </a:solidFill>
                <a:latin typeface="微软雅黑" panose="020B0503020204020204" charset="-122"/>
                <a:ea typeface="微软雅黑" panose="020B0503020204020204" charset="-122"/>
                <a:cs typeface="微软雅黑" panose="020B0503020204020204" charset="-122"/>
                <a:sym typeface="+mn-ea"/>
              </a:rPr>
              <a:t>ax=h0=300mm</a:t>
            </a:r>
            <a:endParaRPr lang="en-US" altLang="en-US" sz="1200" b="1">
              <a:solidFill>
                <a:srgbClr val="00B050"/>
              </a:solidFill>
              <a:latin typeface="微软雅黑" panose="020B0503020204020204" charset="-122"/>
              <a:ea typeface="微软雅黑" panose="020B0503020204020204" charset="-122"/>
              <a:cs typeface="微软雅黑" panose="020B0503020204020204" charset="-122"/>
              <a:sym typeface="+mn-ea"/>
            </a:endParaRPr>
          </a:p>
        </p:txBody>
      </p:sp>
      <p:cxnSp>
        <p:nvCxnSpPr>
          <p:cNvPr id="27" name="直接连接符 26"/>
          <p:cNvCxnSpPr/>
          <p:nvPr/>
        </p:nvCxnSpPr>
        <p:spPr>
          <a:xfrm>
            <a:off x="568325" y="1733550"/>
            <a:ext cx="0" cy="196215"/>
          </a:xfrm>
          <a:prstGeom prst="line">
            <a:avLst/>
          </a:prstGeom>
          <a:ln w="12700">
            <a:solidFill>
              <a:srgbClr val="17C913"/>
            </a:solidFill>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562610" y="1831975"/>
            <a:ext cx="402590" cy="0"/>
          </a:xfrm>
          <a:prstGeom prst="straightConnector1">
            <a:avLst/>
          </a:prstGeom>
          <a:ln w="12700">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71550" y="1736725"/>
            <a:ext cx="0" cy="196215"/>
          </a:xfrm>
          <a:prstGeom prst="line">
            <a:avLst/>
          </a:prstGeom>
          <a:ln w="12700">
            <a:solidFill>
              <a:srgbClr val="17C91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524250" y="1727200"/>
            <a:ext cx="0" cy="196215"/>
          </a:xfrm>
          <a:prstGeom prst="line">
            <a:avLst/>
          </a:prstGeom>
          <a:ln w="12700">
            <a:solidFill>
              <a:srgbClr val="17C913"/>
            </a:solidFill>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3518535" y="1825625"/>
            <a:ext cx="402590" cy="0"/>
          </a:xfrm>
          <a:prstGeom prst="straightConnector1">
            <a:avLst/>
          </a:prstGeom>
          <a:ln w="12700">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927475" y="1730375"/>
            <a:ext cx="0" cy="196215"/>
          </a:xfrm>
          <a:prstGeom prst="line">
            <a:avLst/>
          </a:prstGeom>
          <a:ln w="12700">
            <a:solidFill>
              <a:srgbClr val="17C91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8752205"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2 </a:t>
            </a:r>
            <a:r>
              <a:rPr lang="zh-CN" sz="2200" b="1" dirty="0">
                <a:solidFill>
                  <a:schemeClr val="bg1"/>
                </a:solidFill>
                <a:latin typeface="Calibri" panose="020F0502020204030204" pitchFamily="34" charset="0"/>
                <a:ea typeface="微软雅黑" panose="020B0503020204020204" charset="-122"/>
                <a:sym typeface="Calibri" panose="020F0502020204030204" pitchFamily="34" charset="0"/>
              </a:rPr>
              <a:t>承台对防水板冲切系数</a:t>
            </a:r>
            <a:r>
              <a:rPr lang="zh-CN" sz="2200" b="1" dirty="0">
                <a:solidFill>
                  <a:schemeClr val="bg1"/>
                </a:solidFill>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β</a:t>
            </a:r>
            <a:r>
              <a:rPr lang="en-US" altLang="zh-CN" sz="2200" b="1" baseline="-25000" dirty="0">
                <a:solidFill>
                  <a:schemeClr val="bg1"/>
                </a:solidFill>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0</a:t>
            </a:r>
            <a:endParaRPr lang="en-US" altLang="zh-CN" sz="2200" b="1" baseline="-25000" dirty="0">
              <a:solidFill>
                <a:schemeClr val="bg1"/>
              </a:solidFill>
              <a:latin typeface="Arial" panose="020B0604020202020204" pitchFamily="34" charset="0"/>
              <a:ea typeface="微软雅黑" panose="020B0503020204020204" charset="-122"/>
              <a:cs typeface="Arial" panose="020B0604020202020204" pitchFamily="34" charset="0"/>
              <a:sym typeface="Calibri" panose="020F0502020204030204" pitchFamily="34" charset="0"/>
            </a:endParaRPr>
          </a:p>
        </p:txBody>
      </p:sp>
      <p:sp>
        <p:nvSpPr>
          <p:cNvPr id="11" name="文本框 10"/>
          <p:cNvSpPr txBox="1"/>
          <p:nvPr/>
        </p:nvSpPr>
        <p:spPr>
          <a:xfrm>
            <a:off x="6959600" y="509270"/>
            <a:ext cx="312039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 </a:t>
            </a:r>
            <a:r>
              <a:rPr lang="zh-CN" sz="2000" b="1">
                <a:latin typeface="微软雅黑" panose="020B0503020204020204" charset="-122"/>
                <a:ea typeface="微软雅黑" panose="020B0503020204020204" charset="-122"/>
                <a:cs typeface="微软雅黑" panose="020B0503020204020204" charset="-122"/>
                <a:sym typeface="+mn-ea"/>
              </a:rPr>
              <a:t>承台</a:t>
            </a:r>
            <a:r>
              <a:rPr lang="en-US" sz="2000" b="1">
                <a:latin typeface="微软雅黑" panose="020B0503020204020204" charset="-122"/>
                <a:ea typeface="微软雅黑" panose="020B0503020204020204" charset="-122"/>
                <a:cs typeface="微软雅黑" panose="020B0503020204020204" charset="-122"/>
                <a:sym typeface="+mn-ea"/>
              </a:rPr>
              <a:t>2</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7115175" y="2606675"/>
            <a:ext cx="3697605" cy="706755"/>
          </a:xfrm>
          <a:prstGeom prst="rect">
            <a:avLst/>
          </a:prstGeom>
          <a:noFill/>
          <a:ln w="9525">
            <a:noFill/>
          </a:ln>
        </p:spPr>
        <p:txBody>
          <a:bodyPr wrap="square">
            <a:spAutoFit/>
          </a:bodyPr>
          <a:p>
            <a:pPr indent="0"/>
            <a:r>
              <a:rPr sz="2000" b="1">
                <a:latin typeface="微软雅黑" panose="020B0503020204020204" charset="-122"/>
                <a:ea typeface="微软雅黑" panose="020B0503020204020204" charset="-122"/>
                <a:cs typeface="微软雅黑" panose="020B0503020204020204" charset="-122"/>
              </a:rPr>
              <a:t>y向</a:t>
            </a:r>
            <a:r>
              <a:rPr lang="en-US" sz="2000" b="1">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45度冲切线在柱内，</a:t>
            </a:r>
            <a:endParaRPr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        </a:t>
            </a:r>
            <a:r>
              <a:rPr sz="2000" b="1">
                <a:latin typeface="微软雅黑" panose="020B0503020204020204" charset="-122"/>
                <a:ea typeface="微软雅黑" panose="020B0503020204020204" charset="-122"/>
                <a:cs typeface="微软雅黑" panose="020B0503020204020204" charset="-122"/>
              </a:rPr>
              <a:t>所以冲切线取到柱边，</a:t>
            </a:r>
            <a:endParaRPr sz="2000" b="1">
              <a:latin typeface="微软雅黑" panose="020B0503020204020204" charset="-122"/>
              <a:ea typeface="微软雅黑" panose="020B0503020204020204" charset="-122"/>
              <a:cs typeface="微软雅黑" panose="020B0503020204020204" charset="-122"/>
            </a:endParaRPr>
          </a:p>
        </p:txBody>
      </p:sp>
      <p:pic>
        <p:nvPicPr>
          <p:cNvPr id="12" name="Picture 13"/>
          <p:cNvPicPr>
            <a:picLocks noChangeAspect="1" noChangeArrowheads="1"/>
          </p:cNvPicPr>
          <p:nvPr/>
        </p:nvPicPr>
        <p:blipFill>
          <a:blip r:embed="rId1"/>
          <a:srcRect/>
          <a:stretch>
            <a:fillRect/>
          </a:stretch>
        </p:blipFill>
        <p:spPr bwMode="auto">
          <a:xfrm>
            <a:off x="10275570" y="66675"/>
            <a:ext cx="1847850" cy="1170305"/>
          </a:xfrm>
          <a:prstGeom prst="rect">
            <a:avLst/>
          </a:prstGeom>
          <a:noFill/>
          <a:ln w="9525">
            <a:noFill/>
            <a:miter lim="800000"/>
            <a:headEnd/>
            <a:tailEnd/>
          </a:ln>
          <a:effectLst/>
        </p:spPr>
      </p:pic>
      <p:sp>
        <p:nvSpPr>
          <p:cNvPr id="6" name="文本框 5"/>
          <p:cNvSpPr txBox="1"/>
          <p:nvPr/>
        </p:nvSpPr>
        <p:spPr>
          <a:xfrm>
            <a:off x="4870450" y="969645"/>
            <a:ext cx="2011680" cy="1076325"/>
          </a:xfrm>
          <a:prstGeom prst="rect">
            <a:avLst/>
          </a:prstGeom>
          <a:noFill/>
          <a:ln w="9525">
            <a:noFill/>
          </a:ln>
        </p:spPr>
        <p:txBody>
          <a:bodyPr wrap="square">
            <a:spAutoFit/>
          </a:bodyPr>
          <a:p>
            <a:pPr indent="0"/>
            <a:r>
              <a:rPr lang="zh-CN" sz="1600" b="1">
                <a:latin typeface="微软雅黑" panose="020B0503020204020204" charset="-122"/>
                <a:ea typeface="微软雅黑" panose="020B0503020204020204" charset="-122"/>
                <a:cs typeface="微软雅黑" panose="020B0503020204020204" charset="-122"/>
              </a:rPr>
              <a:t>承台尺寸</a:t>
            </a:r>
            <a:endParaRPr lang="zh-CN" sz="1600" b="1">
              <a:latin typeface="微软雅黑" panose="020B0503020204020204" charset="-122"/>
              <a:ea typeface="微软雅黑" panose="020B0503020204020204" charset="-122"/>
              <a:cs typeface="微软雅黑" panose="020B0503020204020204" charset="-122"/>
            </a:endParaRPr>
          </a:p>
          <a:p>
            <a:pPr indent="0"/>
            <a:r>
              <a:rPr lang="en-US" altLang="zh-CN" sz="1600" b="1">
                <a:latin typeface="微软雅黑" panose="020B0503020204020204" charset="-122"/>
                <a:ea typeface="微软雅黑" panose="020B0503020204020204" charset="-122"/>
                <a:cs typeface="微软雅黑" panose="020B0503020204020204" charset="-122"/>
              </a:rPr>
              <a:t>3000x1000x800</a:t>
            </a:r>
            <a:endParaRPr lang="en-US" altLang="zh-CN" sz="1600" b="1">
              <a:latin typeface="微软雅黑" panose="020B0503020204020204" charset="-122"/>
              <a:ea typeface="微软雅黑" panose="020B0503020204020204" charset="-122"/>
              <a:cs typeface="微软雅黑" panose="020B0503020204020204" charset="-122"/>
            </a:endParaRPr>
          </a:p>
          <a:p>
            <a:pPr indent="0"/>
            <a:r>
              <a:rPr lang="zh-CN" altLang="en-US" sz="1600" b="1">
                <a:latin typeface="微软雅黑" panose="020B0503020204020204" charset="-122"/>
                <a:ea typeface="微软雅黑" panose="020B0503020204020204" charset="-122"/>
                <a:cs typeface="微软雅黑" panose="020B0503020204020204" charset="-122"/>
                <a:sym typeface="+mn-ea"/>
              </a:rPr>
              <a:t>柱、桩</a:t>
            </a:r>
            <a:r>
              <a:rPr lang="en-US" altLang="zh-CN" sz="1600" b="1">
                <a:latin typeface="微软雅黑" panose="020B0503020204020204" charset="-122"/>
                <a:ea typeface="微软雅黑" panose="020B0503020204020204" charset="-122"/>
                <a:cs typeface="微软雅黑" panose="020B0503020204020204" charset="-122"/>
                <a:sym typeface="+mn-ea"/>
              </a:rPr>
              <a:t>500x500</a:t>
            </a:r>
            <a:endParaRPr lang="en-US" altLang="zh-CN" sz="1600" b="1">
              <a:latin typeface="微软雅黑" panose="020B0503020204020204" charset="-122"/>
              <a:ea typeface="微软雅黑" panose="020B0503020204020204" charset="-122"/>
              <a:cs typeface="微软雅黑" panose="020B0503020204020204" charset="-122"/>
            </a:endParaRPr>
          </a:p>
          <a:p>
            <a:pPr indent="0"/>
            <a:r>
              <a:rPr lang="zh-CN" sz="1600" b="1">
                <a:latin typeface="微软雅黑" panose="020B0503020204020204" charset="-122"/>
                <a:ea typeface="微软雅黑" panose="020B0503020204020204" charset="-122"/>
                <a:cs typeface="微软雅黑" panose="020B0503020204020204" charset="-122"/>
              </a:rPr>
              <a:t>筏板有效高度300</a:t>
            </a:r>
            <a:endParaRPr lang="zh-CN" sz="1600" b="1">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2"/>
          <a:srcRect l="16774" t="24147" r="26380" b="27322"/>
          <a:stretch>
            <a:fillRect/>
          </a:stretch>
        </p:blipFill>
        <p:spPr>
          <a:xfrm>
            <a:off x="229870" y="666750"/>
            <a:ext cx="4636770" cy="1790700"/>
          </a:xfrm>
          <a:prstGeom prst="rect">
            <a:avLst/>
          </a:prstGeom>
          <a:noFill/>
          <a:ln w="9525">
            <a:noFill/>
          </a:ln>
        </p:spPr>
      </p:pic>
      <p:sp>
        <p:nvSpPr>
          <p:cNvPr id="15" name="文本框 14"/>
          <p:cNvSpPr txBox="1"/>
          <p:nvPr/>
        </p:nvSpPr>
        <p:spPr>
          <a:xfrm>
            <a:off x="7444105" y="3235325"/>
            <a:ext cx="3921125" cy="1322070"/>
          </a:xfrm>
          <a:prstGeom prst="rect">
            <a:avLst/>
          </a:prstGeom>
          <a:noFill/>
        </p:spPr>
        <p:txBody>
          <a:bodyPr wrap="square" rtlCol="0" anchor="t">
            <a:spAutoFit/>
          </a:bodyPr>
          <a:p>
            <a:pPr indent="0" algn="l"/>
            <a:r>
              <a:rPr sz="1600" b="1">
                <a:latin typeface="宋体" panose="02010600030101010101" pitchFamily="2" charset="-122"/>
                <a:ea typeface="宋体" panose="02010600030101010101" pitchFamily="2" charset="-122"/>
                <a:cs typeface="宋体" panose="02010600030101010101" pitchFamily="2" charset="-122"/>
                <a:sym typeface="+mn-ea"/>
              </a:rPr>
              <a:t>ay=（1000-500）/2=250mm，</a:t>
            </a:r>
            <a:endParaRPr sz="1600" b="1">
              <a:latin typeface="宋体" panose="02010600030101010101" pitchFamily="2" charset="-122"/>
              <a:ea typeface="宋体" panose="02010600030101010101" pitchFamily="2" charset="-122"/>
              <a:cs typeface="宋体" panose="02010600030101010101" pitchFamily="2" charset="-122"/>
              <a:sym typeface="+mn-ea"/>
            </a:endParaRPr>
          </a:p>
          <a:p>
            <a:pPr indent="0" algn="l"/>
            <a:r>
              <a:rPr sz="1600" b="1">
                <a:latin typeface="宋体" panose="02010600030101010101" pitchFamily="2" charset="-122"/>
                <a:ea typeface="宋体" panose="02010600030101010101" pitchFamily="2" charset="-122"/>
                <a:cs typeface="宋体" panose="02010600030101010101" pitchFamily="2" charset="-122"/>
                <a:sym typeface="+mn-ea"/>
              </a:rPr>
              <a:t>λy=ay/h0=250/300=0.8</a:t>
            </a:r>
            <a:r>
              <a:rPr lang="en-US" sz="1600" b="1">
                <a:latin typeface="宋体" panose="02010600030101010101" pitchFamily="2" charset="-122"/>
                <a:ea typeface="宋体" panose="02010600030101010101" pitchFamily="2" charset="-122"/>
                <a:cs typeface="宋体" panose="02010600030101010101" pitchFamily="2" charset="-122"/>
                <a:sym typeface="+mn-ea"/>
              </a:rPr>
              <a:t>3</a:t>
            </a:r>
            <a:r>
              <a:rPr sz="1600" b="1">
                <a:latin typeface="宋体" panose="02010600030101010101" pitchFamily="2" charset="-122"/>
                <a:ea typeface="宋体" panose="02010600030101010101" pitchFamily="2" charset="-122"/>
                <a:cs typeface="宋体" panose="02010600030101010101" pitchFamily="2" charset="-122"/>
                <a:sym typeface="+mn-ea"/>
              </a:rPr>
              <a:t>3</a:t>
            </a:r>
            <a:endParaRPr sz="1600" b="1">
              <a:latin typeface="宋体" panose="02010600030101010101" pitchFamily="2" charset="-122"/>
              <a:ea typeface="宋体" panose="02010600030101010101" pitchFamily="2" charset="-122"/>
              <a:cs typeface="宋体" panose="02010600030101010101" pitchFamily="2" charset="-122"/>
              <a:sym typeface="+mn-ea"/>
            </a:endParaRPr>
          </a:p>
          <a:p>
            <a:pPr indent="0" algn="l"/>
            <a:r>
              <a:rPr sz="1600" b="1">
                <a:latin typeface="宋体" panose="02010600030101010101" pitchFamily="2" charset="-122"/>
                <a:ea typeface="宋体" panose="02010600030101010101" pitchFamily="2" charset="-122"/>
                <a:cs typeface="宋体" panose="02010600030101010101" pitchFamily="2" charset="-122"/>
                <a:sym typeface="+mn-ea"/>
              </a:rPr>
              <a:t>β0y=0.84/（λy+1）</a:t>
            </a:r>
            <a:endParaRPr sz="1600" b="1">
              <a:latin typeface="宋体" panose="02010600030101010101" pitchFamily="2" charset="-122"/>
              <a:ea typeface="宋体" panose="02010600030101010101" pitchFamily="2" charset="-122"/>
              <a:cs typeface="宋体" panose="02010600030101010101" pitchFamily="2" charset="-122"/>
              <a:sym typeface="+mn-ea"/>
            </a:endParaRPr>
          </a:p>
          <a:p>
            <a:pPr indent="0" algn="l"/>
            <a:r>
              <a:rPr sz="1600" b="1">
                <a:latin typeface="宋体" panose="02010600030101010101" pitchFamily="2" charset="-122"/>
                <a:ea typeface="宋体" panose="02010600030101010101" pitchFamily="2" charset="-122"/>
                <a:cs typeface="宋体" panose="02010600030101010101" pitchFamily="2" charset="-122"/>
                <a:sym typeface="+mn-ea"/>
              </a:rPr>
              <a:t> </a:t>
            </a:r>
            <a:r>
              <a:rPr lang="en-US" sz="1600" b="1">
                <a:latin typeface="宋体" panose="02010600030101010101" pitchFamily="2" charset="-122"/>
                <a:ea typeface="宋体" panose="02010600030101010101" pitchFamily="2" charset="-122"/>
                <a:cs typeface="宋体" panose="02010600030101010101" pitchFamily="2" charset="-122"/>
                <a:sym typeface="+mn-ea"/>
              </a:rPr>
              <a:t>     </a:t>
            </a:r>
            <a:r>
              <a:rPr sz="1600" b="1">
                <a:latin typeface="宋体" panose="02010600030101010101" pitchFamily="2" charset="-122"/>
                <a:ea typeface="宋体" panose="02010600030101010101" pitchFamily="2" charset="-122"/>
                <a:cs typeface="宋体" panose="02010600030101010101" pitchFamily="2" charset="-122"/>
                <a:sym typeface="+mn-ea"/>
              </a:rPr>
              <a:t>=0.84/（0.833+0.2）=0.813</a:t>
            </a:r>
            <a:endParaRPr sz="1600" b="1">
              <a:latin typeface="宋体" panose="02010600030101010101" pitchFamily="2" charset="-122"/>
              <a:ea typeface="宋体" panose="02010600030101010101" pitchFamily="2" charset="-122"/>
              <a:cs typeface="宋体" panose="02010600030101010101" pitchFamily="2" charset="-122"/>
              <a:sym typeface="+mn-ea"/>
            </a:endParaRPr>
          </a:p>
          <a:p>
            <a:pPr indent="0" algn="l"/>
            <a:r>
              <a:rPr sz="1600" b="1">
                <a:latin typeface="宋体" panose="02010600030101010101" pitchFamily="2" charset="-122"/>
                <a:ea typeface="宋体" panose="02010600030101010101" pitchFamily="2" charset="-122"/>
                <a:cs typeface="宋体" panose="02010600030101010101" pitchFamily="2" charset="-122"/>
                <a:sym typeface="+mn-ea"/>
              </a:rPr>
              <a:t>umy=1000-250=750mm，</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23" name="文本框 22"/>
          <p:cNvSpPr txBox="1"/>
          <p:nvPr/>
        </p:nvSpPr>
        <p:spPr>
          <a:xfrm>
            <a:off x="7115175" y="969645"/>
            <a:ext cx="3456940" cy="398780"/>
          </a:xfrm>
          <a:prstGeom prst="rect">
            <a:avLst/>
          </a:prstGeom>
          <a:noFill/>
          <a:ln w="9525">
            <a:noFill/>
          </a:ln>
        </p:spPr>
        <p:txBody>
          <a:bodyPr wrap="square">
            <a:spAutoFit/>
          </a:bodyPr>
          <a:p>
            <a:pPr indent="0"/>
            <a:r>
              <a:rPr sz="2000" b="1">
                <a:latin typeface="微软雅黑" panose="020B0503020204020204" charset="-122"/>
                <a:ea typeface="微软雅黑" panose="020B0503020204020204" charset="-122"/>
                <a:cs typeface="微软雅黑" panose="020B0503020204020204" charset="-122"/>
              </a:rPr>
              <a:t>x向</a:t>
            </a:r>
            <a:r>
              <a:rPr lang="en-US" sz="2000" b="1">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冲切线沿45度，</a:t>
            </a:r>
            <a:endParaRPr sz="2000" b="1">
              <a:latin typeface="微软雅黑" panose="020B0503020204020204" charset="-122"/>
              <a:ea typeface="微软雅黑" panose="020B0503020204020204" charset="-122"/>
              <a:cs typeface="微软雅黑" panose="020B0503020204020204" charset="-122"/>
            </a:endParaRPr>
          </a:p>
        </p:txBody>
      </p:sp>
      <p:sp>
        <p:nvSpPr>
          <p:cNvPr id="24" name="文本框 23"/>
          <p:cNvSpPr txBox="1"/>
          <p:nvPr/>
        </p:nvSpPr>
        <p:spPr>
          <a:xfrm>
            <a:off x="7416165" y="1278890"/>
            <a:ext cx="3552825" cy="1322070"/>
          </a:xfrm>
          <a:prstGeom prst="rect">
            <a:avLst/>
          </a:prstGeom>
          <a:noFill/>
        </p:spPr>
        <p:txBody>
          <a:bodyPr wrap="square" rtlCol="0" anchor="t">
            <a:spAutoFit/>
          </a:bodyPr>
          <a:p>
            <a:pPr indent="0" algn="l"/>
            <a:r>
              <a:rPr sz="1600" b="1">
                <a:latin typeface="宋体" panose="02010600030101010101" pitchFamily="2" charset="-122"/>
                <a:ea typeface="宋体" panose="02010600030101010101" pitchFamily="2" charset="-122"/>
                <a:cs typeface="宋体" panose="02010600030101010101" pitchFamily="2" charset="-122"/>
                <a:sym typeface="+mn-ea"/>
              </a:rPr>
              <a:t>ax=h0=300mm，</a:t>
            </a:r>
            <a:endParaRPr sz="1600" b="1">
              <a:latin typeface="宋体" panose="02010600030101010101" pitchFamily="2" charset="-122"/>
              <a:ea typeface="宋体" panose="02010600030101010101" pitchFamily="2" charset="-122"/>
              <a:cs typeface="宋体" panose="02010600030101010101" pitchFamily="2" charset="-122"/>
              <a:sym typeface="+mn-ea"/>
            </a:endParaRPr>
          </a:p>
          <a:p>
            <a:pPr indent="0" algn="l"/>
            <a:r>
              <a:rPr sz="1600" b="1">
                <a:latin typeface="宋体" panose="02010600030101010101" pitchFamily="2" charset="-122"/>
                <a:ea typeface="宋体" panose="02010600030101010101" pitchFamily="2" charset="-122"/>
                <a:cs typeface="宋体" panose="02010600030101010101" pitchFamily="2" charset="-122"/>
                <a:sym typeface="+mn-ea"/>
              </a:rPr>
              <a:t>λx=ax/h0=300/300=1</a:t>
            </a:r>
            <a:endParaRPr sz="1600" b="1">
              <a:latin typeface="宋体" panose="02010600030101010101" pitchFamily="2" charset="-122"/>
              <a:ea typeface="宋体" panose="02010600030101010101" pitchFamily="2" charset="-122"/>
              <a:cs typeface="宋体" panose="02010600030101010101" pitchFamily="2" charset="-122"/>
              <a:sym typeface="+mn-ea"/>
            </a:endParaRPr>
          </a:p>
          <a:p>
            <a:pPr indent="0" algn="l"/>
            <a:r>
              <a:rPr sz="1600" b="1">
                <a:latin typeface="宋体" panose="02010600030101010101" pitchFamily="2" charset="-122"/>
                <a:ea typeface="宋体" panose="02010600030101010101" pitchFamily="2" charset="-122"/>
                <a:cs typeface="宋体" panose="02010600030101010101" pitchFamily="2" charset="-122"/>
                <a:sym typeface="+mn-ea"/>
              </a:rPr>
              <a:t>β0x=0.84/（λx+0.2）</a:t>
            </a:r>
            <a:endParaRPr sz="1600" b="1">
              <a:latin typeface="宋体" panose="02010600030101010101" pitchFamily="2" charset="-122"/>
              <a:ea typeface="宋体" panose="02010600030101010101" pitchFamily="2" charset="-122"/>
              <a:cs typeface="宋体" panose="02010600030101010101" pitchFamily="2" charset="-122"/>
            </a:endParaRPr>
          </a:p>
          <a:p>
            <a:pPr indent="0" algn="l"/>
            <a:r>
              <a:rPr sz="1600" b="1">
                <a:latin typeface="宋体" panose="02010600030101010101" pitchFamily="2" charset="-122"/>
                <a:ea typeface="宋体" panose="02010600030101010101" pitchFamily="2" charset="-122"/>
                <a:cs typeface="宋体" panose="02010600030101010101" pitchFamily="2" charset="-122"/>
                <a:sym typeface="+mn-ea"/>
              </a:rPr>
              <a:t> </a:t>
            </a:r>
            <a:r>
              <a:rPr lang="en-US" sz="1600" b="1">
                <a:latin typeface="宋体" panose="02010600030101010101" pitchFamily="2" charset="-122"/>
                <a:ea typeface="宋体" panose="02010600030101010101" pitchFamily="2" charset="-122"/>
                <a:cs typeface="宋体" panose="02010600030101010101" pitchFamily="2" charset="-122"/>
                <a:sym typeface="+mn-ea"/>
              </a:rPr>
              <a:t>     </a:t>
            </a:r>
            <a:r>
              <a:rPr sz="1600" b="1">
                <a:latin typeface="宋体" panose="02010600030101010101" pitchFamily="2" charset="-122"/>
                <a:ea typeface="宋体" panose="02010600030101010101" pitchFamily="2" charset="-122"/>
                <a:cs typeface="宋体" panose="02010600030101010101" pitchFamily="2" charset="-122"/>
                <a:sym typeface="+mn-ea"/>
              </a:rPr>
              <a:t>=0.84/（1+0.2）=0.7</a:t>
            </a:r>
            <a:endParaRPr sz="1600" b="1">
              <a:latin typeface="宋体" panose="02010600030101010101" pitchFamily="2" charset="-122"/>
              <a:ea typeface="宋体" panose="02010600030101010101" pitchFamily="2" charset="-122"/>
              <a:cs typeface="宋体" panose="02010600030101010101" pitchFamily="2" charset="-122"/>
              <a:sym typeface="+mn-ea"/>
            </a:endParaRPr>
          </a:p>
          <a:p>
            <a:pPr indent="0" algn="l"/>
            <a:r>
              <a:rPr sz="1600" b="1">
                <a:latin typeface="宋体" panose="02010600030101010101" pitchFamily="2" charset="-122"/>
                <a:ea typeface="宋体" panose="02010600030101010101" pitchFamily="2" charset="-122"/>
                <a:cs typeface="宋体" panose="02010600030101010101" pitchFamily="2" charset="-122"/>
                <a:sym typeface="+mn-ea"/>
              </a:rPr>
              <a:t>umx=3000-300=2700mm，</a:t>
            </a:r>
            <a:endParaRPr sz="1600" b="1">
              <a:latin typeface="宋体" panose="02010600030101010101" pitchFamily="2" charset="-122"/>
              <a:ea typeface="宋体" panose="02010600030101010101" pitchFamily="2" charset="-122"/>
              <a:cs typeface="宋体" panose="02010600030101010101" pitchFamily="2" charset="-122"/>
            </a:endParaRPr>
          </a:p>
        </p:txBody>
      </p:sp>
      <p:sp>
        <p:nvSpPr>
          <p:cNvPr id="25" name="文本框 24"/>
          <p:cNvSpPr txBox="1"/>
          <p:nvPr/>
        </p:nvSpPr>
        <p:spPr>
          <a:xfrm>
            <a:off x="7019925" y="4648835"/>
            <a:ext cx="5038090" cy="1076325"/>
          </a:xfrm>
          <a:prstGeom prst="rect">
            <a:avLst/>
          </a:prstGeom>
          <a:noFill/>
          <a:ln w="9525">
            <a:noFill/>
          </a:ln>
        </p:spPr>
        <p:txBody>
          <a:bodyPr wrap="square">
            <a:spAutoFit/>
          </a:bodyPr>
          <a:p>
            <a:pPr indent="0"/>
            <a:r>
              <a:rPr sz="1600" b="1">
                <a:latin typeface="微软雅黑" panose="020B0503020204020204" charset="-122"/>
                <a:ea typeface="微软雅黑" panose="020B0503020204020204" charset="-122"/>
                <a:cs typeface="微软雅黑" panose="020B0503020204020204" charset="-122"/>
              </a:rPr>
              <a:t>β0 = ∑(umi*β0i)/∑umi  </a:t>
            </a:r>
            <a:endParaRPr sz="1600" b="1">
              <a:latin typeface="微软雅黑" panose="020B0503020204020204" charset="-122"/>
              <a:ea typeface="微软雅黑" panose="020B0503020204020204" charset="-122"/>
              <a:cs typeface="微软雅黑" panose="020B0503020204020204" charset="-122"/>
            </a:endParaRPr>
          </a:p>
          <a:p>
            <a:pPr indent="0"/>
            <a:r>
              <a:rPr lang="en-US" sz="1600" b="1">
                <a:latin typeface="微软雅黑" panose="020B0503020204020204" charset="-122"/>
                <a:ea typeface="微软雅黑" panose="020B0503020204020204" charset="-122"/>
                <a:cs typeface="微软雅黑" panose="020B0503020204020204" charset="-122"/>
              </a:rPr>
              <a:t>     </a:t>
            </a:r>
            <a:r>
              <a:rPr sz="1600" b="1">
                <a:latin typeface="微软雅黑" panose="020B0503020204020204" charset="-122"/>
                <a:ea typeface="微软雅黑" panose="020B0503020204020204" charset="-122"/>
                <a:cs typeface="微软雅黑" panose="020B0503020204020204" charset="-122"/>
              </a:rPr>
              <a:t>=2*（umx*</a:t>
            </a:r>
            <a:r>
              <a:rPr sz="1600" b="1">
                <a:latin typeface="微软雅黑" panose="020B0503020204020204" charset="-122"/>
                <a:ea typeface="微软雅黑" panose="020B0503020204020204" charset="-122"/>
                <a:cs typeface="微软雅黑" panose="020B0503020204020204" charset="-122"/>
                <a:sym typeface="+mn-ea"/>
              </a:rPr>
              <a:t>β0</a:t>
            </a:r>
            <a:r>
              <a:rPr sz="1600" b="1">
                <a:latin typeface="微软雅黑" panose="020B0503020204020204" charset="-122"/>
                <a:ea typeface="微软雅黑" panose="020B0503020204020204" charset="-122"/>
                <a:cs typeface="微软雅黑" panose="020B0503020204020204" charset="-122"/>
              </a:rPr>
              <a:t>y+umy*</a:t>
            </a:r>
            <a:r>
              <a:rPr sz="1600" b="1">
                <a:latin typeface="微软雅黑" panose="020B0503020204020204" charset="-122"/>
                <a:ea typeface="微软雅黑" panose="020B0503020204020204" charset="-122"/>
                <a:cs typeface="微软雅黑" panose="020B0503020204020204" charset="-122"/>
                <a:sym typeface="+mn-ea"/>
              </a:rPr>
              <a:t>β0</a:t>
            </a:r>
            <a:r>
              <a:rPr sz="1600" b="1">
                <a:latin typeface="微软雅黑" panose="020B0503020204020204" charset="-122"/>
                <a:ea typeface="微软雅黑" panose="020B0503020204020204" charset="-122"/>
                <a:cs typeface="微软雅黑" panose="020B0503020204020204" charset="-122"/>
              </a:rPr>
              <a:t>x）/[2*(umx+umy)]</a:t>
            </a:r>
            <a:endParaRPr sz="1600" b="1">
              <a:latin typeface="微软雅黑" panose="020B0503020204020204" charset="-122"/>
              <a:ea typeface="微软雅黑" panose="020B0503020204020204" charset="-122"/>
              <a:cs typeface="微软雅黑" panose="020B0503020204020204" charset="-122"/>
            </a:endParaRPr>
          </a:p>
          <a:p>
            <a:pPr indent="0"/>
            <a:r>
              <a:rPr lang="en-US" sz="1600" b="1">
                <a:latin typeface="微软雅黑" panose="020B0503020204020204" charset="-122"/>
                <a:ea typeface="微软雅黑" panose="020B0503020204020204" charset="-122"/>
                <a:cs typeface="微软雅黑" panose="020B0503020204020204" charset="-122"/>
              </a:rPr>
              <a:t>     </a:t>
            </a:r>
            <a:r>
              <a:rPr sz="1600" b="1">
                <a:latin typeface="微软雅黑" panose="020B0503020204020204" charset="-122"/>
                <a:ea typeface="微软雅黑" panose="020B0503020204020204" charset="-122"/>
                <a:cs typeface="微软雅黑" panose="020B0503020204020204" charset="-122"/>
              </a:rPr>
              <a:t>=2*(2700x0.813+750*0.7)/2/(2700+750)</a:t>
            </a:r>
            <a:endParaRPr sz="1600" b="1">
              <a:latin typeface="微软雅黑" panose="020B0503020204020204" charset="-122"/>
              <a:ea typeface="微软雅黑" panose="020B0503020204020204" charset="-122"/>
              <a:cs typeface="微软雅黑" panose="020B0503020204020204" charset="-122"/>
            </a:endParaRPr>
          </a:p>
          <a:p>
            <a:pPr indent="0"/>
            <a:r>
              <a:rPr lang="en-US" sz="1600" b="1">
                <a:latin typeface="微软雅黑" panose="020B0503020204020204" charset="-122"/>
                <a:ea typeface="微软雅黑" panose="020B0503020204020204" charset="-122"/>
                <a:cs typeface="微软雅黑" panose="020B0503020204020204" charset="-122"/>
              </a:rPr>
              <a:t>     </a:t>
            </a:r>
            <a:r>
              <a:rPr sz="1600" b="1">
                <a:latin typeface="微软雅黑" panose="020B0503020204020204" charset="-122"/>
                <a:ea typeface="微软雅黑" panose="020B0503020204020204" charset="-122"/>
                <a:cs typeface="微软雅黑" panose="020B0503020204020204" charset="-122"/>
              </a:rPr>
              <a:t>=0.788与计算书0.79一致。</a:t>
            </a:r>
            <a:endParaRPr sz="1600" b="1">
              <a:latin typeface="微软雅黑" panose="020B0503020204020204" charset="-122"/>
              <a:ea typeface="微软雅黑" panose="020B0503020204020204" charset="-122"/>
              <a:cs typeface="微软雅黑" panose="020B0503020204020204" charset="-122"/>
            </a:endParaRPr>
          </a:p>
        </p:txBody>
      </p:sp>
      <p:sp>
        <p:nvSpPr>
          <p:cNvPr id="26" name="文本框 25"/>
          <p:cNvSpPr txBox="1"/>
          <p:nvPr/>
        </p:nvSpPr>
        <p:spPr>
          <a:xfrm>
            <a:off x="7019925" y="5767070"/>
            <a:ext cx="5291455" cy="583565"/>
          </a:xfrm>
          <a:prstGeom prst="rect">
            <a:avLst/>
          </a:prstGeom>
          <a:noFill/>
          <a:ln w="9525">
            <a:noFill/>
          </a:ln>
        </p:spPr>
        <p:txBody>
          <a:bodyPr wrap="square">
            <a:spAutoFit/>
          </a:bodyPr>
          <a:p>
            <a:pPr indent="0"/>
            <a:r>
              <a:rPr sz="1600" b="1">
                <a:latin typeface="微软雅黑" panose="020B0503020204020204" charset="-122"/>
                <a:ea typeface="微软雅黑" panose="020B0503020204020204" charset="-122"/>
                <a:cs typeface="微软雅黑" panose="020B0503020204020204" charset="-122"/>
                <a:sym typeface="+mn-ea"/>
              </a:rPr>
              <a:t>um</a:t>
            </a:r>
            <a:r>
              <a:rPr sz="1600" b="1">
                <a:latin typeface="微软雅黑" panose="020B0503020204020204" charset="-122"/>
                <a:ea typeface="微软雅黑" panose="020B0503020204020204" charset="-122"/>
                <a:cs typeface="微软雅黑" panose="020B0503020204020204" charset="-122"/>
              </a:rPr>
              <a:t> =</a:t>
            </a:r>
            <a:r>
              <a:rPr sz="1600" b="1">
                <a:latin typeface="微软雅黑" panose="020B0503020204020204" charset="-122"/>
                <a:ea typeface="微软雅黑" panose="020B0503020204020204" charset="-122"/>
                <a:cs typeface="微软雅黑" panose="020B0503020204020204" charset="-122"/>
                <a:sym typeface="+mn-ea"/>
              </a:rPr>
              <a:t>2*(umx+umy)</a:t>
            </a:r>
            <a:r>
              <a:rPr sz="1600" b="1">
                <a:latin typeface="微软雅黑" panose="020B0503020204020204" charset="-122"/>
                <a:ea typeface="微软雅黑" panose="020B0503020204020204" charset="-122"/>
                <a:cs typeface="微软雅黑" panose="020B0503020204020204" charset="-122"/>
              </a:rPr>
              <a:t> =2*(2700+750)=</a:t>
            </a:r>
            <a:r>
              <a:rPr lang="en-US" sz="1600" b="1">
                <a:latin typeface="微软雅黑" panose="020B0503020204020204" charset="-122"/>
                <a:ea typeface="微软雅黑" panose="020B0503020204020204" charset="-122"/>
                <a:cs typeface="微软雅黑" panose="020B0503020204020204" charset="-122"/>
              </a:rPr>
              <a:t>6900</a:t>
            </a:r>
            <a:endParaRPr sz="1600" b="1">
              <a:latin typeface="微软雅黑" panose="020B0503020204020204" charset="-122"/>
              <a:ea typeface="微软雅黑" panose="020B0503020204020204" charset="-122"/>
              <a:cs typeface="微软雅黑" panose="020B0503020204020204" charset="-122"/>
            </a:endParaRPr>
          </a:p>
          <a:p>
            <a:pPr indent="0"/>
            <a:r>
              <a:rPr lang="en-US" sz="1600" b="1">
                <a:latin typeface="微软雅黑" panose="020B0503020204020204" charset="-122"/>
                <a:ea typeface="微软雅黑" panose="020B0503020204020204" charset="-122"/>
                <a:cs typeface="微软雅黑" panose="020B0503020204020204" charset="-122"/>
              </a:rPr>
              <a:t>                                                   </a:t>
            </a:r>
            <a:r>
              <a:rPr sz="1600" b="1">
                <a:latin typeface="微软雅黑" panose="020B0503020204020204" charset="-122"/>
                <a:ea typeface="微软雅黑" panose="020B0503020204020204" charset="-122"/>
                <a:cs typeface="微软雅黑" panose="020B0503020204020204" charset="-122"/>
              </a:rPr>
              <a:t>与计算书一致。</a:t>
            </a:r>
            <a:endParaRPr sz="1600" b="1">
              <a:latin typeface="微软雅黑" panose="020B0503020204020204" charset="-122"/>
              <a:ea typeface="微软雅黑" panose="020B0503020204020204" charset="-122"/>
              <a:cs typeface="微软雅黑" panose="020B0503020204020204" charset="-122"/>
            </a:endParaRPr>
          </a:p>
        </p:txBody>
      </p:sp>
      <p:pic>
        <p:nvPicPr>
          <p:cNvPr id="27" name="图片 -2147482616" descr="2"/>
          <p:cNvPicPr>
            <a:picLocks noChangeAspect="1"/>
          </p:cNvPicPr>
          <p:nvPr/>
        </p:nvPicPr>
        <p:blipFill>
          <a:blip r:embed="rId3"/>
          <a:srcRect t="-2483" r="12297"/>
          <a:stretch>
            <a:fillRect/>
          </a:stretch>
        </p:blipFill>
        <p:spPr>
          <a:xfrm>
            <a:off x="162560" y="5207000"/>
            <a:ext cx="4619625" cy="1231900"/>
          </a:xfrm>
          <a:prstGeom prst="rect">
            <a:avLst/>
          </a:prstGeom>
          <a:noFill/>
          <a:ln w="9525">
            <a:solidFill>
              <a:schemeClr val="accent1"/>
            </a:solidFill>
          </a:ln>
        </p:spPr>
      </p:pic>
      <p:cxnSp>
        <p:nvCxnSpPr>
          <p:cNvPr id="32" name="直接箭头连接符 31"/>
          <p:cNvCxnSpPr/>
          <p:nvPr/>
        </p:nvCxnSpPr>
        <p:spPr>
          <a:xfrm>
            <a:off x="486410" y="2192655"/>
            <a:ext cx="480695" cy="10160"/>
          </a:xfrm>
          <a:prstGeom prst="straightConnector1">
            <a:avLst/>
          </a:prstGeom>
          <a:ln w="158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476250" y="1682750"/>
            <a:ext cx="0" cy="500380"/>
          </a:xfrm>
          <a:prstGeom prst="straightConnector1">
            <a:avLst/>
          </a:prstGeom>
          <a:ln w="158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889635" y="2040890"/>
            <a:ext cx="443230" cy="337185"/>
          </a:xfrm>
          <a:prstGeom prst="rect">
            <a:avLst/>
          </a:prstGeom>
          <a:noFill/>
          <a:ln w="9525">
            <a:noFill/>
          </a:ln>
        </p:spPr>
        <p:txBody>
          <a:bodyPr wrap="square">
            <a:spAutoFit/>
          </a:bodyPr>
          <a:p>
            <a:pPr indent="0"/>
            <a:r>
              <a:rPr lang="en-US" sz="1600" b="1">
                <a:solidFill>
                  <a:schemeClr val="bg1"/>
                </a:solidFill>
                <a:latin typeface="微软雅黑" panose="020B0503020204020204" charset="-122"/>
                <a:ea typeface="微软雅黑" panose="020B0503020204020204" charset="-122"/>
                <a:cs typeface="微软雅黑" panose="020B0503020204020204" charset="-122"/>
              </a:rPr>
              <a:t>x</a:t>
            </a:r>
            <a:endParaRPr lang="zh-CN" altLang="en-US" sz="16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5" name="文本框 34"/>
          <p:cNvSpPr txBox="1"/>
          <p:nvPr/>
        </p:nvSpPr>
        <p:spPr>
          <a:xfrm>
            <a:off x="476250" y="1504950"/>
            <a:ext cx="394335" cy="337185"/>
          </a:xfrm>
          <a:prstGeom prst="rect">
            <a:avLst/>
          </a:prstGeom>
          <a:noFill/>
          <a:ln w="9525">
            <a:noFill/>
          </a:ln>
        </p:spPr>
        <p:txBody>
          <a:bodyPr wrap="square">
            <a:spAutoFit/>
          </a:bodyPr>
          <a:p>
            <a:pPr indent="0"/>
            <a:r>
              <a:rPr lang="en-US" sz="1600" b="1">
                <a:solidFill>
                  <a:schemeClr val="bg1"/>
                </a:solidFill>
                <a:latin typeface="微软雅黑" panose="020B0503020204020204" charset="-122"/>
                <a:ea typeface="微软雅黑" panose="020B0503020204020204" charset="-122"/>
                <a:cs typeface="微软雅黑" panose="020B0503020204020204" charset="-122"/>
              </a:rPr>
              <a:t>y</a:t>
            </a:r>
            <a:endParaRPr lang="zh-CN" altLang="en-US" sz="16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4"/>
          <a:srcRect l="4510" r="3427"/>
          <a:stretch>
            <a:fillRect/>
          </a:stretch>
        </p:blipFill>
        <p:spPr>
          <a:xfrm>
            <a:off x="229870" y="2551430"/>
            <a:ext cx="3279775" cy="2332990"/>
          </a:xfrm>
          <a:prstGeom prst="rect">
            <a:avLst/>
          </a:prstGeom>
        </p:spPr>
      </p:pic>
      <p:cxnSp>
        <p:nvCxnSpPr>
          <p:cNvPr id="21" name="直接连接符 20"/>
          <p:cNvCxnSpPr/>
          <p:nvPr/>
        </p:nvCxnSpPr>
        <p:spPr>
          <a:xfrm flipV="1">
            <a:off x="570865" y="3639185"/>
            <a:ext cx="260350" cy="233045"/>
          </a:xfrm>
          <a:prstGeom prst="line">
            <a:avLst/>
          </a:prstGeom>
          <a:ln w="34925">
            <a:solidFill>
              <a:srgbClr val="ED0DFB"/>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2898775" y="3616960"/>
            <a:ext cx="266700" cy="247650"/>
          </a:xfrm>
          <a:prstGeom prst="line">
            <a:avLst/>
          </a:prstGeom>
          <a:ln w="34925">
            <a:solidFill>
              <a:srgbClr val="ED0DF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51460" y="3078480"/>
            <a:ext cx="1066800" cy="275590"/>
          </a:xfrm>
          <a:prstGeom prst="rect">
            <a:avLst/>
          </a:prstGeom>
          <a:noFill/>
        </p:spPr>
        <p:txBody>
          <a:bodyPr wrap="none" rtlCol="0" anchor="t">
            <a:spAutoFit/>
          </a:bodyPr>
          <a:p>
            <a:pPr indent="0"/>
            <a:r>
              <a:rPr lang="en-US" sz="1200" b="1">
                <a:solidFill>
                  <a:srgbClr val="00B050"/>
                </a:solidFill>
                <a:latin typeface="微软雅黑" panose="020B0503020204020204" charset="-122"/>
                <a:ea typeface="微软雅黑" panose="020B0503020204020204" charset="-122"/>
                <a:cs typeface="微软雅黑" panose="020B0503020204020204" charset="-122"/>
                <a:sym typeface="+mn-ea"/>
              </a:rPr>
              <a:t>ax=h0=300</a:t>
            </a:r>
            <a:endParaRPr lang="en-US" altLang="en-US" sz="1200" b="1">
              <a:solidFill>
                <a:srgbClr val="00B050"/>
              </a:solidFill>
              <a:latin typeface="微软雅黑" panose="020B0503020204020204" charset="-122"/>
              <a:ea typeface="微软雅黑" panose="020B0503020204020204" charset="-122"/>
              <a:cs typeface="微软雅黑" panose="020B0503020204020204" charset="-122"/>
              <a:sym typeface="+mn-ea"/>
            </a:endParaRPr>
          </a:p>
        </p:txBody>
      </p:sp>
      <p:sp>
        <p:nvSpPr>
          <p:cNvPr id="37" name="文本框 36"/>
          <p:cNvSpPr txBox="1"/>
          <p:nvPr/>
        </p:nvSpPr>
        <p:spPr>
          <a:xfrm>
            <a:off x="2427605" y="3078480"/>
            <a:ext cx="1066800" cy="275590"/>
          </a:xfrm>
          <a:prstGeom prst="rect">
            <a:avLst/>
          </a:prstGeom>
          <a:noFill/>
        </p:spPr>
        <p:txBody>
          <a:bodyPr wrap="none" rtlCol="0" anchor="t">
            <a:spAutoFit/>
          </a:bodyPr>
          <a:p>
            <a:pPr indent="0"/>
            <a:r>
              <a:rPr lang="en-US" sz="1200" b="1">
                <a:solidFill>
                  <a:srgbClr val="00B050"/>
                </a:solidFill>
                <a:latin typeface="微软雅黑" panose="020B0503020204020204" charset="-122"/>
                <a:ea typeface="微软雅黑" panose="020B0503020204020204" charset="-122"/>
                <a:cs typeface="微软雅黑" panose="020B0503020204020204" charset="-122"/>
                <a:sym typeface="+mn-ea"/>
              </a:rPr>
              <a:t>ax=h0=300</a:t>
            </a:r>
            <a:endParaRPr lang="en-US" altLang="en-US" sz="1200" b="1">
              <a:solidFill>
                <a:srgbClr val="00B050"/>
              </a:solidFill>
              <a:latin typeface="微软雅黑" panose="020B0503020204020204" charset="-122"/>
              <a:ea typeface="微软雅黑" panose="020B0503020204020204" charset="-122"/>
              <a:cs typeface="微软雅黑" panose="020B0503020204020204" charset="-122"/>
              <a:sym typeface="+mn-ea"/>
            </a:endParaRPr>
          </a:p>
        </p:txBody>
      </p:sp>
      <p:cxnSp>
        <p:nvCxnSpPr>
          <p:cNvPr id="38" name="直接连接符 37"/>
          <p:cNvCxnSpPr/>
          <p:nvPr/>
        </p:nvCxnSpPr>
        <p:spPr>
          <a:xfrm>
            <a:off x="558800" y="3305175"/>
            <a:ext cx="0" cy="196215"/>
          </a:xfrm>
          <a:prstGeom prst="line">
            <a:avLst/>
          </a:prstGeom>
          <a:ln w="12700">
            <a:solidFill>
              <a:srgbClr val="17C913"/>
            </a:solidFill>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558800" y="3396615"/>
            <a:ext cx="306000" cy="0"/>
          </a:xfrm>
          <a:prstGeom prst="straightConnector1">
            <a:avLst/>
          </a:prstGeom>
          <a:ln w="12700">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64235" y="3308350"/>
            <a:ext cx="0" cy="196215"/>
          </a:xfrm>
          <a:prstGeom prst="line">
            <a:avLst/>
          </a:prstGeom>
          <a:ln w="12700">
            <a:solidFill>
              <a:srgbClr val="17C913"/>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876550" y="3298825"/>
            <a:ext cx="0" cy="196215"/>
          </a:xfrm>
          <a:prstGeom prst="line">
            <a:avLst/>
          </a:prstGeom>
          <a:ln w="12700">
            <a:solidFill>
              <a:srgbClr val="17C913"/>
            </a:solidFill>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2867025" y="3406775"/>
            <a:ext cx="306000" cy="0"/>
          </a:xfrm>
          <a:prstGeom prst="straightConnector1">
            <a:avLst/>
          </a:prstGeom>
          <a:ln w="12700">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173095" y="3302000"/>
            <a:ext cx="0" cy="196215"/>
          </a:xfrm>
          <a:prstGeom prst="line">
            <a:avLst/>
          </a:prstGeom>
          <a:ln w="12700">
            <a:solidFill>
              <a:srgbClr val="17C913"/>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06070" y="2674620"/>
            <a:ext cx="903605" cy="337185"/>
          </a:xfrm>
          <a:prstGeom prst="rect">
            <a:avLst/>
          </a:prstGeom>
          <a:noFill/>
          <a:ln w="9525">
            <a:noFill/>
          </a:ln>
        </p:spPr>
        <p:txBody>
          <a:bodyPr wrap="square">
            <a:spAutoFit/>
          </a:bodyPr>
          <a:p>
            <a:pPr indent="0"/>
            <a:r>
              <a:rPr lang="en-US" sz="1600" b="1">
                <a:solidFill>
                  <a:schemeClr val="bg1"/>
                </a:solidFill>
                <a:latin typeface="微软雅黑" panose="020B0503020204020204" charset="-122"/>
                <a:ea typeface="微软雅黑" panose="020B0503020204020204" charset="-122"/>
                <a:cs typeface="微软雅黑" panose="020B0503020204020204" charset="-122"/>
              </a:rPr>
              <a:t>x</a:t>
            </a:r>
            <a:r>
              <a:rPr lang="zh-CN" altLang="en-US" sz="1600" b="1">
                <a:solidFill>
                  <a:schemeClr val="bg1"/>
                </a:solidFill>
                <a:latin typeface="微软雅黑" panose="020B0503020204020204" charset="-122"/>
                <a:ea typeface="微软雅黑" panose="020B0503020204020204" charset="-122"/>
                <a:cs typeface="微软雅黑" panose="020B0503020204020204" charset="-122"/>
              </a:rPr>
              <a:t>向</a:t>
            </a:r>
            <a:endParaRPr lang="zh-CN" altLang="en-US" sz="16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46" name="图片 45"/>
          <p:cNvPicPr>
            <a:picLocks noChangeAspect="1"/>
          </p:cNvPicPr>
          <p:nvPr/>
        </p:nvPicPr>
        <p:blipFill>
          <a:blip r:embed="rId5"/>
          <a:srcRect b="4762"/>
          <a:stretch>
            <a:fillRect/>
          </a:stretch>
        </p:blipFill>
        <p:spPr>
          <a:xfrm>
            <a:off x="3761105" y="2551430"/>
            <a:ext cx="1811020" cy="2349500"/>
          </a:xfrm>
          <a:prstGeom prst="rect">
            <a:avLst/>
          </a:prstGeom>
        </p:spPr>
      </p:pic>
      <p:sp>
        <p:nvSpPr>
          <p:cNvPr id="47" name="文本框 46"/>
          <p:cNvSpPr txBox="1"/>
          <p:nvPr/>
        </p:nvSpPr>
        <p:spPr>
          <a:xfrm>
            <a:off x="3878580" y="2674620"/>
            <a:ext cx="903605" cy="337185"/>
          </a:xfrm>
          <a:prstGeom prst="rect">
            <a:avLst/>
          </a:prstGeom>
          <a:noFill/>
          <a:ln w="9525">
            <a:noFill/>
          </a:ln>
        </p:spPr>
        <p:txBody>
          <a:bodyPr wrap="square">
            <a:spAutoFit/>
          </a:bodyPr>
          <a:p>
            <a:pPr indent="0"/>
            <a:r>
              <a:rPr lang="en-US" sz="1600" b="1">
                <a:solidFill>
                  <a:schemeClr val="bg1"/>
                </a:solidFill>
                <a:latin typeface="微软雅黑" panose="020B0503020204020204" charset="-122"/>
                <a:ea typeface="微软雅黑" panose="020B0503020204020204" charset="-122"/>
                <a:cs typeface="微软雅黑" panose="020B0503020204020204" charset="-122"/>
              </a:rPr>
              <a:t>y</a:t>
            </a:r>
            <a:r>
              <a:rPr lang="zh-CN" altLang="en-US" sz="1600" b="1">
                <a:solidFill>
                  <a:schemeClr val="bg1"/>
                </a:solidFill>
                <a:latin typeface="微软雅黑" panose="020B0503020204020204" charset="-122"/>
                <a:ea typeface="微软雅黑" panose="020B0503020204020204" charset="-122"/>
                <a:cs typeface="微软雅黑" panose="020B0503020204020204" charset="-122"/>
              </a:rPr>
              <a:t>向</a:t>
            </a:r>
            <a:endParaRPr lang="zh-CN" altLang="en-US" sz="1600" b="1">
              <a:solidFill>
                <a:schemeClr val="bg1"/>
              </a:solidFill>
              <a:latin typeface="微软雅黑" panose="020B0503020204020204" charset="-122"/>
              <a:ea typeface="微软雅黑" panose="020B0503020204020204" charset="-122"/>
              <a:cs typeface="微软雅黑" panose="020B0503020204020204" charset="-122"/>
            </a:endParaRPr>
          </a:p>
        </p:txBody>
      </p:sp>
      <p:cxnSp>
        <p:nvCxnSpPr>
          <p:cNvPr id="48" name="直接连接符 47"/>
          <p:cNvCxnSpPr/>
          <p:nvPr/>
        </p:nvCxnSpPr>
        <p:spPr>
          <a:xfrm flipV="1">
            <a:off x="4208145" y="3627120"/>
            <a:ext cx="249555" cy="262255"/>
          </a:xfrm>
          <a:prstGeom prst="line">
            <a:avLst/>
          </a:prstGeom>
          <a:ln w="34925">
            <a:solidFill>
              <a:srgbClr val="ED0DFB"/>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4870450" y="3627120"/>
            <a:ext cx="257810" cy="276860"/>
          </a:xfrm>
          <a:prstGeom prst="line">
            <a:avLst/>
          </a:prstGeom>
          <a:ln w="34925">
            <a:solidFill>
              <a:srgbClr val="ED0DFB"/>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215765" y="3396615"/>
            <a:ext cx="0" cy="196215"/>
          </a:xfrm>
          <a:prstGeom prst="line">
            <a:avLst/>
          </a:prstGeom>
          <a:ln w="12700">
            <a:solidFill>
              <a:srgbClr val="17C913"/>
            </a:solidFill>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4200525" y="3475990"/>
            <a:ext cx="252000" cy="0"/>
          </a:xfrm>
          <a:prstGeom prst="straightConnector1">
            <a:avLst/>
          </a:prstGeom>
          <a:ln w="12700">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123815" y="3390265"/>
            <a:ext cx="0" cy="196215"/>
          </a:xfrm>
          <a:prstGeom prst="line">
            <a:avLst/>
          </a:prstGeom>
          <a:ln w="12700">
            <a:solidFill>
              <a:srgbClr val="17C913"/>
            </a:solidFill>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4889500" y="3469640"/>
            <a:ext cx="252000" cy="0"/>
          </a:xfrm>
          <a:prstGeom prst="straightConnector1">
            <a:avLst/>
          </a:prstGeom>
          <a:ln w="12700">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3703955" y="3152140"/>
            <a:ext cx="756920" cy="275590"/>
          </a:xfrm>
          <a:prstGeom prst="rect">
            <a:avLst/>
          </a:prstGeom>
          <a:noFill/>
        </p:spPr>
        <p:txBody>
          <a:bodyPr wrap="none" rtlCol="0" anchor="t">
            <a:spAutoFit/>
          </a:bodyPr>
          <a:p>
            <a:pPr indent="0"/>
            <a:r>
              <a:rPr lang="en-US" sz="1200" b="1">
                <a:solidFill>
                  <a:srgbClr val="00B050"/>
                </a:solidFill>
                <a:latin typeface="微软雅黑" panose="020B0503020204020204" charset="-122"/>
                <a:ea typeface="微软雅黑" panose="020B0503020204020204" charset="-122"/>
                <a:cs typeface="微软雅黑" panose="020B0503020204020204" charset="-122"/>
                <a:sym typeface="+mn-ea"/>
              </a:rPr>
              <a:t>ay=250</a:t>
            </a:r>
            <a:endParaRPr lang="en-US" altLang="en-US" sz="1200" b="1">
              <a:solidFill>
                <a:srgbClr val="00B050"/>
              </a:solidFill>
              <a:latin typeface="微软雅黑" panose="020B0503020204020204" charset="-122"/>
              <a:ea typeface="微软雅黑" panose="020B0503020204020204" charset="-122"/>
              <a:cs typeface="微软雅黑" panose="020B0503020204020204" charset="-122"/>
              <a:sym typeface="+mn-ea"/>
            </a:endParaRPr>
          </a:p>
        </p:txBody>
      </p:sp>
      <p:sp>
        <p:nvSpPr>
          <p:cNvPr id="56" name="文本框 55"/>
          <p:cNvSpPr txBox="1"/>
          <p:nvPr/>
        </p:nvSpPr>
        <p:spPr>
          <a:xfrm>
            <a:off x="4835525" y="3152140"/>
            <a:ext cx="756920" cy="275590"/>
          </a:xfrm>
          <a:prstGeom prst="rect">
            <a:avLst/>
          </a:prstGeom>
          <a:noFill/>
        </p:spPr>
        <p:txBody>
          <a:bodyPr wrap="none" rtlCol="0" anchor="t">
            <a:spAutoFit/>
          </a:bodyPr>
          <a:p>
            <a:pPr indent="0"/>
            <a:r>
              <a:rPr lang="en-US" sz="1200" b="1">
                <a:solidFill>
                  <a:srgbClr val="00B050"/>
                </a:solidFill>
                <a:latin typeface="微软雅黑" panose="020B0503020204020204" charset="-122"/>
                <a:ea typeface="微软雅黑" panose="020B0503020204020204" charset="-122"/>
                <a:cs typeface="微软雅黑" panose="020B0503020204020204" charset="-122"/>
                <a:sym typeface="+mn-ea"/>
              </a:rPr>
              <a:t>ay=250</a:t>
            </a:r>
            <a:endParaRPr lang="en-US" altLang="en-US" sz="1200" b="1">
              <a:solidFill>
                <a:srgbClr val="00B050"/>
              </a:solidFill>
              <a:latin typeface="微软雅黑" panose="020B0503020204020204" charset="-122"/>
              <a:ea typeface="微软雅黑" panose="020B0503020204020204" charset="-122"/>
              <a:cs typeface="微软雅黑" panose="020B0503020204020204" charset="-122"/>
              <a:sym typeface="+mn-ea"/>
            </a:endParaRPr>
          </a:p>
        </p:txBody>
      </p:sp>
      <p:cxnSp>
        <p:nvCxnSpPr>
          <p:cNvPr id="8" name="直接连接符 7"/>
          <p:cNvCxnSpPr/>
          <p:nvPr/>
        </p:nvCxnSpPr>
        <p:spPr>
          <a:xfrm>
            <a:off x="4345305" y="3769995"/>
            <a:ext cx="648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98645" y="3708400"/>
            <a:ext cx="535305" cy="306705"/>
          </a:xfrm>
          <a:prstGeom prst="rect">
            <a:avLst/>
          </a:prstGeom>
          <a:noFill/>
        </p:spPr>
        <p:txBody>
          <a:bodyPr wrap="none" rtlCol="0" anchor="t">
            <a:spAutoFit/>
          </a:bodyPr>
          <a:p>
            <a:pPr indent="0"/>
            <a:r>
              <a:rPr lang="en-US" sz="1400" b="1">
                <a:solidFill>
                  <a:srgbClr val="00B050"/>
                </a:solidFill>
                <a:latin typeface="微软雅黑" panose="020B0503020204020204" charset="-122"/>
                <a:ea typeface="微软雅黑" panose="020B0503020204020204" charset="-122"/>
                <a:cs typeface="微软雅黑" panose="020B0503020204020204" charset="-122"/>
                <a:sym typeface="+mn-ea"/>
              </a:rPr>
              <a:t>u</a:t>
            </a:r>
            <a:r>
              <a:rPr lang="en-US" sz="1200" b="1">
                <a:solidFill>
                  <a:srgbClr val="00B050"/>
                </a:solidFill>
                <a:latin typeface="微软雅黑" panose="020B0503020204020204" charset="-122"/>
                <a:ea typeface="微软雅黑" panose="020B0503020204020204" charset="-122"/>
                <a:cs typeface="微软雅黑" panose="020B0503020204020204" charset="-122"/>
                <a:sym typeface="+mn-ea"/>
              </a:rPr>
              <a:t>my</a:t>
            </a:r>
            <a:endParaRPr lang="en-US" altLang="en-US" sz="1200" b="1">
              <a:solidFill>
                <a:srgbClr val="00B050"/>
              </a:solidFill>
              <a:latin typeface="微软雅黑" panose="020B0503020204020204" charset="-122"/>
              <a:ea typeface="微软雅黑" panose="020B0503020204020204" charset="-122"/>
              <a:cs typeface="微软雅黑" panose="020B0503020204020204" charset="-122"/>
              <a:sym typeface="+mn-ea"/>
            </a:endParaRPr>
          </a:p>
        </p:txBody>
      </p:sp>
      <p:cxnSp>
        <p:nvCxnSpPr>
          <p:cNvPr id="10" name="直接连接符 9"/>
          <p:cNvCxnSpPr/>
          <p:nvPr/>
        </p:nvCxnSpPr>
        <p:spPr>
          <a:xfrm>
            <a:off x="726440" y="3757295"/>
            <a:ext cx="230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569720" y="3686175"/>
            <a:ext cx="536575" cy="306705"/>
          </a:xfrm>
          <a:prstGeom prst="rect">
            <a:avLst/>
          </a:prstGeom>
          <a:noFill/>
        </p:spPr>
        <p:txBody>
          <a:bodyPr wrap="none" rtlCol="0" anchor="t">
            <a:spAutoFit/>
          </a:bodyPr>
          <a:p>
            <a:pPr indent="0"/>
            <a:r>
              <a:rPr lang="en-US" sz="1400" b="1">
                <a:solidFill>
                  <a:srgbClr val="00B050"/>
                </a:solidFill>
                <a:latin typeface="微软雅黑" panose="020B0503020204020204" charset="-122"/>
                <a:ea typeface="微软雅黑" panose="020B0503020204020204" charset="-122"/>
                <a:cs typeface="微软雅黑" panose="020B0503020204020204" charset="-122"/>
                <a:sym typeface="+mn-ea"/>
              </a:rPr>
              <a:t>u</a:t>
            </a:r>
            <a:r>
              <a:rPr lang="en-US" sz="1200" b="1">
                <a:solidFill>
                  <a:srgbClr val="00B050"/>
                </a:solidFill>
                <a:latin typeface="微软雅黑" panose="020B0503020204020204" charset="-122"/>
                <a:ea typeface="微软雅黑" panose="020B0503020204020204" charset="-122"/>
                <a:cs typeface="微软雅黑" panose="020B0503020204020204" charset="-122"/>
                <a:sym typeface="+mn-ea"/>
              </a:rPr>
              <a:t>m</a:t>
            </a:r>
            <a:r>
              <a:rPr lang="en-US" sz="1200" b="1">
                <a:solidFill>
                  <a:srgbClr val="00B050"/>
                </a:solidFill>
                <a:latin typeface="微软雅黑" panose="020B0503020204020204" charset="-122"/>
                <a:ea typeface="微软雅黑" panose="020B0503020204020204" charset="-122"/>
                <a:cs typeface="微软雅黑" panose="020B0503020204020204" charset="-122"/>
                <a:sym typeface="+mn-ea"/>
              </a:rPr>
              <a:t>x</a:t>
            </a:r>
            <a:endParaRPr lang="en-US" sz="1200" b="1">
              <a:solidFill>
                <a:srgbClr val="00B050"/>
              </a:soli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nvSpPr>
        <p:spPr>
          <a:xfrm>
            <a:off x="1419225" y="4884420"/>
            <a:ext cx="837565" cy="368300"/>
          </a:xfrm>
          <a:prstGeom prst="rect">
            <a:avLst/>
          </a:prstGeom>
          <a:noFill/>
        </p:spPr>
        <p:txBody>
          <a:bodyPr wrap="square" rtlCol="0" anchor="t">
            <a:spAutoFit/>
          </a:bodyPr>
          <a:p>
            <a:pPr indent="0"/>
            <a:r>
              <a:rPr lang="en-US" altLang="zh-CN" b="1">
                <a:latin typeface="微软雅黑" panose="020B0503020204020204" charset="-122"/>
                <a:ea typeface="微软雅黑" panose="020B0503020204020204" charset="-122"/>
                <a:cs typeface="微软雅黑" panose="020B0503020204020204" charset="-122"/>
                <a:sym typeface="+mn-ea"/>
              </a:rPr>
              <a:t>A-A</a:t>
            </a:r>
            <a:endParaRPr lang="en-US" altLang="zh-CN" b="1">
              <a:latin typeface="微软雅黑" panose="020B0503020204020204" charset="-122"/>
              <a:ea typeface="微软雅黑" panose="020B0503020204020204" charset="-122"/>
              <a:cs typeface="微软雅黑" panose="020B0503020204020204" charset="-122"/>
              <a:sym typeface="+mn-ea"/>
            </a:endParaRPr>
          </a:p>
        </p:txBody>
      </p:sp>
      <p:sp>
        <p:nvSpPr>
          <p:cNvPr id="16" name="文本框 15"/>
          <p:cNvSpPr txBox="1"/>
          <p:nvPr/>
        </p:nvSpPr>
        <p:spPr>
          <a:xfrm>
            <a:off x="4345305" y="4877435"/>
            <a:ext cx="837565" cy="368300"/>
          </a:xfrm>
          <a:prstGeom prst="rect">
            <a:avLst/>
          </a:prstGeom>
          <a:noFill/>
        </p:spPr>
        <p:txBody>
          <a:bodyPr wrap="square" rtlCol="0" anchor="t">
            <a:spAutoFit/>
          </a:bodyPr>
          <a:p>
            <a:pPr indent="0"/>
            <a:r>
              <a:rPr lang="en-US" altLang="zh-CN" b="1">
                <a:latin typeface="微软雅黑" panose="020B0503020204020204" charset="-122"/>
                <a:ea typeface="微软雅黑" panose="020B0503020204020204" charset="-122"/>
                <a:cs typeface="微软雅黑" panose="020B0503020204020204" charset="-122"/>
                <a:sym typeface="+mn-ea"/>
              </a:rPr>
              <a:t>B-B</a:t>
            </a:r>
            <a:endParaRPr lang="en-US" altLang="zh-CN" b="1">
              <a:latin typeface="微软雅黑" panose="020B0503020204020204" charset="-122"/>
              <a:ea typeface="微软雅黑" panose="020B0503020204020204" charset="-122"/>
              <a:cs typeface="微软雅黑" panose="020B0503020204020204" charset="-122"/>
              <a:sym typeface="+mn-ea"/>
            </a:endParaRPr>
          </a:p>
        </p:txBody>
      </p:sp>
      <p:cxnSp>
        <p:nvCxnSpPr>
          <p:cNvPr id="17" name="直接连接符 16"/>
          <p:cNvCxnSpPr/>
          <p:nvPr/>
        </p:nvCxnSpPr>
        <p:spPr>
          <a:xfrm>
            <a:off x="690245" y="1276350"/>
            <a:ext cx="3486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152265" y="1236980"/>
            <a:ext cx="3486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66115" y="877570"/>
            <a:ext cx="903605" cy="398780"/>
          </a:xfrm>
          <a:prstGeom prst="rect">
            <a:avLst/>
          </a:prstGeom>
          <a:noFill/>
          <a:ln w="9525">
            <a:noFill/>
          </a:ln>
        </p:spPr>
        <p:txBody>
          <a:bodyPr wrap="square">
            <a:spAutoFit/>
          </a:bodyPr>
          <a:p>
            <a:pPr indent="0"/>
            <a:r>
              <a:rPr lang="en-US" sz="2000" b="1">
                <a:solidFill>
                  <a:schemeClr val="bg1"/>
                </a:solidFill>
                <a:latin typeface="微软雅黑" panose="020B0503020204020204" charset="-122"/>
                <a:ea typeface="微软雅黑" panose="020B0503020204020204" charset="-122"/>
                <a:cs typeface="微软雅黑" panose="020B0503020204020204" charset="-122"/>
              </a:rPr>
              <a:t>A</a:t>
            </a:r>
            <a:endParaRPr lang="en-US" sz="20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4152265" y="838200"/>
            <a:ext cx="903605" cy="398780"/>
          </a:xfrm>
          <a:prstGeom prst="rect">
            <a:avLst/>
          </a:prstGeom>
          <a:noFill/>
          <a:ln w="9525">
            <a:noFill/>
          </a:ln>
        </p:spPr>
        <p:txBody>
          <a:bodyPr wrap="square">
            <a:spAutoFit/>
          </a:bodyPr>
          <a:p>
            <a:pPr indent="0"/>
            <a:r>
              <a:rPr lang="en-US" sz="2000" b="1">
                <a:solidFill>
                  <a:schemeClr val="bg1"/>
                </a:solidFill>
                <a:latin typeface="微软雅黑" panose="020B0503020204020204" charset="-122"/>
                <a:ea typeface="微软雅黑" panose="020B0503020204020204" charset="-122"/>
                <a:cs typeface="微软雅黑" panose="020B0503020204020204" charset="-122"/>
              </a:rPr>
              <a:t>A</a:t>
            </a:r>
            <a:endParaRPr lang="en-US" sz="2000" b="1">
              <a:solidFill>
                <a:schemeClr val="bg1"/>
              </a:solidFill>
              <a:latin typeface="微软雅黑" panose="020B0503020204020204" charset="-122"/>
              <a:ea typeface="微软雅黑" panose="020B0503020204020204" charset="-122"/>
              <a:cs typeface="微软雅黑" panose="020B0503020204020204" charset="-122"/>
            </a:endParaRPr>
          </a:p>
        </p:txBody>
      </p:sp>
      <p:cxnSp>
        <p:nvCxnSpPr>
          <p:cNvPr id="28" name="直接连接符 27"/>
          <p:cNvCxnSpPr/>
          <p:nvPr/>
        </p:nvCxnSpPr>
        <p:spPr>
          <a:xfrm flipH="1">
            <a:off x="3084830" y="753110"/>
            <a:ext cx="8890" cy="311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093720" y="2045970"/>
            <a:ext cx="8890" cy="311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2720975" y="666750"/>
            <a:ext cx="903605" cy="398780"/>
          </a:xfrm>
          <a:prstGeom prst="rect">
            <a:avLst/>
          </a:prstGeom>
          <a:noFill/>
          <a:ln w="9525">
            <a:noFill/>
          </a:ln>
        </p:spPr>
        <p:txBody>
          <a:bodyPr wrap="square">
            <a:spAutoFit/>
          </a:bodyPr>
          <a:p>
            <a:pPr indent="0"/>
            <a:r>
              <a:rPr lang="en-US" sz="2000" b="1">
                <a:solidFill>
                  <a:schemeClr val="bg1"/>
                </a:solidFill>
                <a:latin typeface="微软雅黑" panose="020B0503020204020204" charset="-122"/>
                <a:ea typeface="微软雅黑" panose="020B0503020204020204" charset="-122"/>
                <a:cs typeface="微软雅黑" panose="020B0503020204020204" charset="-122"/>
              </a:rPr>
              <a:t>B</a:t>
            </a:r>
            <a:endParaRPr lang="en-US" sz="20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1" name="文本框 30"/>
          <p:cNvSpPr txBox="1"/>
          <p:nvPr/>
        </p:nvSpPr>
        <p:spPr>
          <a:xfrm>
            <a:off x="2766695" y="2003425"/>
            <a:ext cx="903605" cy="398780"/>
          </a:xfrm>
          <a:prstGeom prst="rect">
            <a:avLst/>
          </a:prstGeom>
          <a:noFill/>
          <a:ln w="9525">
            <a:noFill/>
          </a:ln>
        </p:spPr>
        <p:txBody>
          <a:bodyPr wrap="square">
            <a:spAutoFit/>
          </a:bodyPr>
          <a:p>
            <a:pPr indent="0"/>
            <a:r>
              <a:rPr lang="en-US" sz="2000" b="1">
                <a:solidFill>
                  <a:schemeClr val="bg1"/>
                </a:solidFill>
                <a:latin typeface="微软雅黑" panose="020B0503020204020204" charset="-122"/>
                <a:ea typeface="微软雅黑" panose="020B0503020204020204" charset="-122"/>
                <a:cs typeface="微软雅黑" panose="020B0503020204020204" charset="-122"/>
              </a:rPr>
              <a:t>B</a:t>
            </a:r>
            <a:endParaRPr lang="en-US" sz="20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8752205"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3 </a:t>
            </a:r>
            <a:r>
              <a:rPr lang="zh-CN" sz="2200" b="1" dirty="0">
                <a:solidFill>
                  <a:schemeClr val="bg1"/>
                </a:solidFill>
                <a:latin typeface="Calibri" panose="020F0502020204030204" pitchFamily="34" charset="0"/>
                <a:ea typeface="微软雅黑" panose="020B0503020204020204" charset="-122"/>
                <a:sym typeface="Calibri" panose="020F0502020204030204" pitchFamily="34" charset="0"/>
              </a:rPr>
              <a:t>如何手核冲切力</a:t>
            </a: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FL</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162560" y="607695"/>
            <a:ext cx="1177163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Q1:</a:t>
            </a:r>
            <a:r>
              <a:rPr lang="zh-CN" altLang="en-US" sz="2400" b="1" dirty="0">
                <a:latin typeface="微软雅黑" panose="020B0503020204020204" charset="-122"/>
                <a:ea typeface="微软雅黑" panose="020B0503020204020204" charset="-122"/>
                <a:cs typeface="微软雅黑" panose="020B0503020204020204" charset="-122"/>
              </a:rPr>
              <a:t>计算书中两个位置冲切力不对应？</a:t>
            </a:r>
            <a:endParaRPr lang="zh-CN" altLang="en-US" sz="2400" b="1" dirty="0">
              <a:latin typeface="微软雅黑" panose="020B0503020204020204" charset="-122"/>
              <a:ea typeface="微软雅黑" panose="020B0503020204020204" charset="-122"/>
              <a:cs typeface="微软雅黑" panose="020B0503020204020204" charset="-122"/>
            </a:endParaRPr>
          </a:p>
        </p:txBody>
      </p:sp>
      <p:pic>
        <p:nvPicPr>
          <p:cNvPr id="3" name="图片 -2147482612"/>
          <p:cNvPicPr>
            <a:picLocks noChangeAspect="1"/>
          </p:cNvPicPr>
          <p:nvPr>
            <p:custDataLst>
              <p:tags r:id="rId1"/>
            </p:custDataLst>
          </p:nvPr>
        </p:nvPicPr>
        <p:blipFill>
          <a:blip r:embed="rId2"/>
          <a:srcRect l="3815" r="11717"/>
          <a:stretch>
            <a:fillRect/>
          </a:stretch>
        </p:blipFill>
        <p:spPr>
          <a:xfrm>
            <a:off x="162560" y="1179195"/>
            <a:ext cx="5735955" cy="3634740"/>
          </a:xfrm>
          <a:prstGeom prst="rect">
            <a:avLst/>
          </a:prstGeom>
          <a:noFill/>
          <a:ln w="9525">
            <a:noFill/>
          </a:ln>
        </p:spPr>
      </p:pic>
      <p:pic>
        <p:nvPicPr>
          <p:cNvPr id="5" name="图片 -2147482579"/>
          <p:cNvPicPr>
            <a:picLocks noChangeAspect="1"/>
          </p:cNvPicPr>
          <p:nvPr>
            <p:custDataLst>
              <p:tags r:id="rId3"/>
            </p:custDataLst>
          </p:nvPr>
        </p:nvPicPr>
        <p:blipFill>
          <a:blip r:embed="rId4"/>
          <a:stretch>
            <a:fillRect/>
          </a:stretch>
        </p:blipFill>
        <p:spPr>
          <a:xfrm>
            <a:off x="6345555" y="1194435"/>
            <a:ext cx="5270500" cy="3285490"/>
          </a:xfrm>
          <a:prstGeom prst="rect">
            <a:avLst/>
          </a:prstGeom>
          <a:noFill/>
          <a:ln w="9525">
            <a:noFill/>
          </a:ln>
        </p:spPr>
      </p:pic>
      <p:sp>
        <p:nvSpPr>
          <p:cNvPr id="8" name="文本框 7"/>
          <p:cNvSpPr txBox="1"/>
          <p:nvPr/>
        </p:nvSpPr>
        <p:spPr>
          <a:xfrm>
            <a:off x="162560" y="5193030"/>
            <a:ext cx="9599295" cy="1198880"/>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r>
              <a:rPr lang="zh-CN" altLang="en-US" sz="2000" b="1" dirty="0">
                <a:latin typeface="微软雅黑" panose="020B0503020204020204" charset="-122"/>
                <a:ea typeface="微软雅黑" panose="020B0503020204020204" charset="-122"/>
                <a:cs typeface="微软雅黑" panose="020B0503020204020204" charset="-122"/>
              </a:rPr>
              <a:t>荷载信息中的冲切力是未考虑重要性系数的，</a:t>
            </a:r>
            <a:endParaRPr lang="zh-CN" altLang="en-US" sz="2000" b="1" dirty="0">
              <a:latin typeface="微软雅黑" panose="020B0503020204020204" charset="-122"/>
              <a:ea typeface="微软雅黑" panose="020B0503020204020204" charset="-122"/>
              <a:cs typeface="微软雅黑" panose="020B0503020204020204" charset="-122"/>
            </a:endParaRPr>
          </a:p>
          <a:p>
            <a:pPr indent="0"/>
            <a:r>
              <a:rPr lang="zh-CN" altLang="en-US" sz="2400" b="1" dirty="0">
                <a:latin typeface="微软雅黑" panose="020B0503020204020204" charset="-122"/>
                <a:ea typeface="微软雅黑" panose="020B0503020204020204" charset="-122"/>
                <a:cs typeface="微软雅黑" panose="020B0503020204020204" charset="-122"/>
              </a:rPr>
              <a:t> </a:t>
            </a:r>
            <a:r>
              <a:rPr lang="en-US" altLang="zh-CN" sz="2400" b="1" dirty="0">
                <a:latin typeface="微软雅黑" panose="020B0503020204020204" charset="-122"/>
                <a:ea typeface="微软雅黑" panose="020B0503020204020204" charset="-122"/>
                <a:cs typeface="微软雅黑" panose="020B0503020204020204" charset="-122"/>
              </a:rPr>
              <a:t>  </a:t>
            </a:r>
            <a:r>
              <a:rPr lang="zh-CN" altLang="en-US" sz="2000" b="1" dirty="0">
                <a:latin typeface="微软雅黑" panose="020B0503020204020204" charset="-122"/>
                <a:ea typeface="微软雅黑" panose="020B0503020204020204" charset="-122"/>
                <a:cs typeface="微软雅黑" panose="020B0503020204020204" charset="-122"/>
              </a:rPr>
              <a:t>冲切计算中的冲切力是考虑重要性系数的。</a:t>
            </a:r>
            <a:endParaRPr lang="zh-CN" altLang="en-US" sz="2400" b="1" dirty="0">
              <a:latin typeface="微软雅黑" panose="020B0503020204020204" charset="-122"/>
              <a:ea typeface="微软雅黑" panose="020B0503020204020204" charset="-122"/>
              <a:cs typeface="微软雅黑" panose="020B0503020204020204" charset="-122"/>
            </a:endParaRPr>
          </a:p>
          <a:p>
            <a:pPr indent="0"/>
            <a:r>
              <a:rPr lang="zh-CN" altLang="en-US" sz="2400" b="1" dirty="0">
                <a:latin typeface="微软雅黑" panose="020B0503020204020204" charset="-122"/>
                <a:ea typeface="微软雅黑" panose="020B0503020204020204" charset="-122"/>
                <a:cs typeface="微软雅黑" panose="020B0503020204020204" charset="-122"/>
              </a:rPr>
              <a:t> </a:t>
            </a:r>
            <a:r>
              <a:rPr lang="en-US" altLang="zh-CN" sz="2400" b="1" dirty="0">
                <a:latin typeface="微软雅黑" panose="020B0503020204020204" charset="-122"/>
                <a:ea typeface="微软雅黑" panose="020B0503020204020204" charset="-122"/>
                <a:cs typeface="微软雅黑" panose="020B0503020204020204" charset="-122"/>
              </a:rPr>
              <a:t>  </a:t>
            </a:r>
            <a:r>
              <a:rPr lang="zh-CN" altLang="en-US" sz="2000" b="1" dirty="0">
                <a:latin typeface="微软雅黑" panose="020B0503020204020204" charset="-122"/>
                <a:ea typeface="微软雅黑" panose="020B0503020204020204" charset="-122"/>
                <a:cs typeface="微软雅黑" panose="020B0503020204020204" charset="-122"/>
              </a:rPr>
              <a:t>高水工况，则冲切力计算中是需要乘以抗浮等级乙级对应的重要性系数1.05</a:t>
            </a:r>
            <a:endParaRPr lang="zh-CN" altLang="en-US" sz="2000" b="1" dirty="0">
              <a:latin typeface="微软雅黑" panose="020B0503020204020204" charset="-122"/>
              <a:ea typeface="微软雅黑" panose="020B0503020204020204" charset="-122"/>
              <a:cs typeface="微软雅黑" panose="020B0503020204020204" charset="-122"/>
            </a:endParaRPr>
          </a:p>
        </p:txBody>
      </p:sp>
      <p:pic>
        <p:nvPicPr>
          <p:cNvPr id="9" name="图片 -2147482609"/>
          <p:cNvPicPr>
            <a:picLocks noChangeAspect="1"/>
          </p:cNvPicPr>
          <p:nvPr>
            <p:custDataLst>
              <p:tags r:id="rId5"/>
            </p:custDataLst>
          </p:nvPr>
        </p:nvPicPr>
        <p:blipFill>
          <a:blip r:embed="rId6"/>
          <a:stretch>
            <a:fillRect/>
          </a:stretch>
        </p:blipFill>
        <p:spPr>
          <a:xfrm>
            <a:off x="10367645" y="66675"/>
            <a:ext cx="1741805" cy="1346200"/>
          </a:xfrm>
          <a:prstGeom prst="rect">
            <a:avLst/>
          </a:prstGeom>
          <a:noFill/>
          <a:ln w="9525">
            <a:noFill/>
          </a:ln>
        </p:spPr>
      </p:pic>
      <p:sp>
        <p:nvSpPr>
          <p:cNvPr id="6" name="椭圆 5"/>
          <p:cNvSpPr/>
          <p:nvPr/>
        </p:nvSpPr>
        <p:spPr>
          <a:xfrm>
            <a:off x="1206500" y="4166235"/>
            <a:ext cx="676910" cy="647700"/>
          </a:xfrm>
          <a:prstGeom prst="ellipse">
            <a:avLst/>
          </a:prstGeom>
          <a:solidFill>
            <a:schemeClr val="bg1">
              <a:alpha val="0"/>
            </a:schemeClr>
          </a:solid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 name="直接箭头连接符 6"/>
          <p:cNvCxnSpPr/>
          <p:nvPr/>
        </p:nvCxnSpPr>
        <p:spPr>
          <a:xfrm flipH="1">
            <a:off x="1647825" y="3673475"/>
            <a:ext cx="235585" cy="69659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7"/>
          <a:stretch>
            <a:fillRect/>
          </a:stretch>
        </p:blipFill>
        <p:spPr>
          <a:xfrm>
            <a:off x="82550" y="1068070"/>
            <a:ext cx="5895975" cy="3990975"/>
          </a:xfrm>
          <a:prstGeom prst="rect">
            <a:avLst/>
          </a:prstGeom>
        </p:spPr>
      </p:pic>
      <p:sp>
        <p:nvSpPr>
          <p:cNvPr id="13" name="文本框 12"/>
          <p:cNvSpPr txBox="1"/>
          <p:nvPr/>
        </p:nvSpPr>
        <p:spPr>
          <a:xfrm>
            <a:off x="6236335" y="4813935"/>
            <a:ext cx="5773420" cy="675640"/>
          </a:xfrm>
          <a:prstGeom prst="rect">
            <a:avLst/>
          </a:prstGeom>
          <a:solidFill>
            <a:schemeClr val="accent1">
              <a:lumMod val="20000"/>
              <a:lumOff val="80000"/>
            </a:schemeClr>
          </a:solidFill>
          <a:ln w="19050">
            <a:solidFill>
              <a:schemeClr val="accent1"/>
            </a:solidFill>
          </a:ln>
        </p:spPr>
        <p:txBody>
          <a:bodyPr wrap="square">
            <a:spAutoFit/>
          </a:bodyPr>
          <a:p>
            <a:pPr indent="0"/>
            <a:r>
              <a:rPr lang="zh-CN" altLang="en-US" sz="2000" b="1" dirty="0">
                <a:latin typeface="微软雅黑" panose="020B0503020204020204" charset="-122"/>
                <a:ea typeface="微软雅黑" panose="020B0503020204020204" charset="-122"/>
                <a:cs typeface="微软雅黑" panose="020B0503020204020204" charset="-122"/>
              </a:rPr>
              <a:t>注意：</a:t>
            </a:r>
            <a:endParaRPr lang="zh-CN" altLang="en-US" sz="2000" b="1" dirty="0">
              <a:latin typeface="微软雅黑" panose="020B0503020204020204" charset="-122"/>
              <a:ea typeface="微软雅黑" panose="020B0503020204020204" charset="-122"/>
              <a:cs typeface="微软雅黑" panose="020B0503020204020204" charset="-122"/>
            </a:endParaRPr>
          </a:p>
          <a:p>
            <a:pPr indent="0"/>
            <a:r>
              <a:rPr lang="zh-CN" altLang="en-US" b="1" dirty="0">
                <a:latin typeface="微软雅黑" panose="020B0503020204020204" charset="-122"/>
                <a:ea typeface="微软雅黑" panose="020B0503020204020204" charset="-122"/>
                <a:cs typeface="微软雅黑" panose="020B0503020204020204" charset="-122"/>
              </a:rPr>
              <a:t>重要性系数</a:t>
            </a:r>
            <a:r>
              <a:rPr lang="en-US" altLang="zh-CN" b="1" dirty="0">
                <a:latin typeface="微软雅黑" panose="020B0503020204020204" charset="-122"/>
                <a:ea typeface="微软雅黑" panose="020B0503020204020204" charset="-122"/>
                <a:cs typeface="微软雅黑" panose="020B0503020204020204" charset="-122"/>
              </a:rPr>
              <a:t>=max</a:t>
            </a:r>
            <a:r>
              <a:rPr lang="zh-CN" altLang="en-US"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sym typeface="+mn-ea"/>
              </a:rPr>
              <a:t>抗浮</a:t>
            </a:r>
            <a:r>
              <a:rPr lang="zh-CN" altLang="en-US" b="1" dirty="0">
                <a:latin typeface="微软雅黑" panose="020B0503020204020204" charset="-122"/>
                <a:ea typeface="微软雅黑" panose="020B0503020204020204" charset="-122"/>
                <a:cs typeface="微软雅黑" panose="020B0503020204020204" charset="-122"/>
              </a:rPr>
              <a:t>重要性系数，</a:t>
            </a:r>
            <a:r>
              <a:rPr lang="zh-CN" altLang="en-US" b="1" dirty="0">
                <a:latin typeface="微软雅黑" panose="020B0503020204020204" charset="-122"/>
                <a:ea typeface="微软雅黑" panose="020B0503020204020204" charset="-122"/>
                <a:cs typeface="微软雅黑" panose="020B0503020204020204" charset="-122"/>
                <a:sym typeface="+mn-ea"/>
              </a:rPr>
              <a:t>结构</a:t>
            </a:r>
            <a:r>
              <a:rPr lang="zh-CN" altLang="en-US" b="1" dirty="0">
                <a:latin typeface="微软雅黑" panose="020B0503020204020204" charset="-122"/>
                <a:ea typeface="微软雅黑" panose="020B0503020204020204" charset="-122"/>
                <a:cs typeface="微软雅黑" panose="020B0503020204020204" charset="-122"/>
              </a:rPr>
              <a:t>重要性系数）</a:t>
            </a:r>
            <a:endParaRPr lang="zh-CN" altLang="en-US" b="1" dirty="0">
              <a:latin typeface="微软雅黑" panose="020B0503020204020204" charset="-122"/>
              <a:ea typeface="微软雅黑" panose="020B0503020204020204" charset="-122"/>
              <a:cs typeface="微软雅黑" panose="020B0503020204020204" charset="-122"/>
            </a:endParaRPr>
          </a:p>
        </p:txBody>
      </p:sp>
      <p:cxnSp>
        <p:nvCxnSpPr>
          <p:cNvPr id="17" name="直接箭头连接符 16"/>
          <p:cNvCxnSpPr/>
          <p:nvPr/>
        </p:nvCxnSpPr>
        <p:spPr>
          <a:xfrm flipH="1" flipV="1">
            <a:off x="4178300" y="3222625"/>
            <a:ext cx="4246880" cy="19812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4290060" y="1734185"/>
            <a:ext cx="6037580" cy="3440430"/>
          </a:xfrm>
          <a:prstGeom prst="straightConnector1">
            <a:avLst/>
          </a:prstGeom>
          <a:ln w="38100">
            <a:solidFill>
              <a:srgbClr val="F810D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162560" y="607695"/>
            <a:ext cx="1177163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Q2:</a:t>
            </a:r>
            <a:r>
              <a:rPr lang="zh-CN" altLang="en-US" sz="2400" b="1" dirty="0">
                <a:latin typeface="微软雅黑" panose="020B0503020204020204" charset="-122"/>
                <a:ea typeface="微软雅黑" panose="020B0503020204020204" charset="-122"/>
                <a:cs typeface="微软雅黑" panose="020B0503020204020204" charset="-122"/>
              </a:rPr>
              <a:t>如何手核得出这个FL</a:t>
            </a:r>
            <a:r>
              <a:rPr lang="en-US" altLang="zh-CN" sz="2400" b="1" dirty="0">
                <a:latin typeface="微软雅黑" panose="020B0503020204020204" charset="-122"/>
                <a:ea typeface="微软雅黑" panose="020B0503020204020204" charset="-122"/>
                <a:cs typeface="微软雅黑" panose="020B0503020204020204" charset="-122"/>
              </a:rPr>
              <a:t>?</a:t>
            </a:r>
            <a:endParaRPr lang="en-US" altLang="zh-CN" sz="2400" b="1" dirty="0">
              <a:latin typeface="微软雅黑" panose="020B0503020204020204" charset="-122"/>
              <a:ea typeface="微软雅黑" panose="020B0503020204020204" charset="-122"/>
              <a:cs typeface="微软雅黑" panose="020B0503020204020204" charset="-122"/>
            </a:endParaRPr>
          </a:p>
        </p:txBody>
      </p:sp>
      <p:pic>
        <p:nvPicPr>
          <p:cNvPr id="3" name="图片 -2147482568"/>
          <p:cNvPicPr>
            <a:picLocks noChangeAspect="1"/>
          </p:cNvPicPr>
          <p:nvPr/>
        </p:nvPicPr>
        <p:blipFill>
          <a:blip r:embed="rId1"/>
          <a:stretch>
            <a:fillRect/>
          </a:stretch>
        </p:blipFill>
        <p:spPr>
          <a:xfrm>
            <a:off x="495618" y="1125855"/>
            <a:ext cx="3974465" cy="3172460"/>
          </a:xfrm>
          <a:prstGeom prst="rect">
            <a:avLst/>
          </a:prstGeom>
          <a:noFill/>
          <a:ln w="9525">
            <a:noFill/>
          </a:ln>
        </p:spPr>
      </p:pic>
      <p:pic>
        <p:nvPicPr>
          <p:cNvPr id="5" name="图片 -2147482569"/>
          <p:cNvPicPr>
            <a:picLocks noChangeAspect="1"/>
          </p:cNvPicPr>
          <p:nvPr/>
        </p:nvPicPr>
        <p:blipFill>
          <a:blip r:embed="rId2"/>
          <a:stretch>
            <a:fillRect/>
          </a:stretch>
        </p:blipFill>
        <p:spPr>
          <a:xfrm>
            <a:off x="5438775" y="1112520"/>
            <a:ext cx="5271770" cy="2228850"/>
          </a:xfrm>
          <a:prstGeom prst="rect">
            <a:avLst/>
          </a:prstGeom>
          <a:noFill/>
          <a:ln w="9525">
            <a:noFill/>
          </a:ln>
        </p:spPr>
      </p:pic>
      <p:sp>
        <p:nvSpPr>
          <p:cNvPr id="102" name="文本框 101"/>
          <p:cNvSpPr txBox="1"/>
          <p:nvPr/>
        </p:nvSpPr>
        <p:spPr>
          <a:xfrm>
            <a:off x="379095" y="4421505"/>
            <a:ext cx="2386965" cy="1753235"/>
          </a:xfrm>
          <a:prstGeom prst="rect">
            <a:avLst/>
          </a:prstGeom>
          <a:noFill/>
          <a:ln w="9525">
            <a:noFill/>
          </a:ln>
        </p:spPr>
        <p:txBody>
          <a:bodyPr wrap="square">
            <a:spAutoFit/>
          </a:bodyPr>
          <a:p>
            <a:pPr indent="0"/>
            <a:r>
              <a:rPr lang="zh-CN" b="1">
                <a:latin typeface="宋体" panose="02010600030101010101" pitchFamily="2" charset="-122"/>
                <a:ea typeface="宋体" panose="02010600030101010101" pitchFamily="2" charset="-122"/>
                <a:cs typeface="宋体" panose="02010600030101010101" pitchFamily="2" charset="-122"/>
              </a:rPr>
              <a:t>承台</a:t>
            </a:r>
            <a:r>
              <a:rPr lang="en-US" b="1">
                <a:latin typeface="宋体" panose="02010600030101010101" pitchFamily="2" charset="-122"/>
                <a:ea typeface="宋体" panose="02010600030101010101" pitchFamily="2" charset="-122"/>
                <a:cs typeface="宋体" panose="02010600030101010101" pitchFamily="2" charset="-122"/>
              </a:rPr>
              <a:t>2600x2600x2000</a:t>
            </a:r>
            <a:r>
              <a:rPr lang="zh-CN" b="1">
                <a:latin typeface="宋体" panose="02010600030101010101" pitchFamily="2" charset="-122"/>
                <a:ea typeface="宋体" panose="02010600030101010101" pitchFamily="2" charset="-122"/>
                <a:cs typeface="宋体" panose="02010600030101010101" pitchFamily="2" charset="-122"/>
              </a:rPr>
              <a:t>，</a:t>
            </a:r>
            <a:endParaRPr lang="zh-CN" b="1">
              <a:latin typeface="宋体" panose="02010600030101010101" pitchFamily="2" charset="-122"/>
              <a:ea typeface="宋体" panose="02010600030101010101" pitchFamily="2" charset="-122"/>
              <a:cs typeface="宋体" panose="02010600030101010101" pitchFamily="2" charset="-122"/>
            </a:endParaRPr>
          </a:p>
          <a:p>
            <a:pPr indent="0"/>
            <a:r>
              <a:rPr lang="zh-CN" b="1">
                <a:latin typeface="宋体" panose="02010600030101010101" pitchFamily="2" charset="-122"/>
                <a:ea typeface="宋体" panose="02010600030101010101" pitchFamily="2" charset="-122"/>
                <a:cs typeface="宋体" panose="02010600030101010101" pitchFamily="2" charset="-122"/>
              </a:rPr>
              <a:t>柱</a:t>
            </a:r>
            <a:r>
              <a:rPr lang="en-US" b="1">
                <a:latin typeface="宋体" panose="02010600030101010101" pitchFamily="2" charset="-122"/>
                <a:ea typeface="宋体" panose="02010600030101010101" pitchFamily="2" charset="-122"/>
                <a:cs typeface="宋体" panose="02010600030101010101" pitchFamily="2" charset="-122"/>
              </a:rPr>
              <a:t>600x600</a:t>
            </a:r>
            <a:r>
              <a:rPr lang="zh-CN" b="1">
                <a:latin typeface="宋体" panose="02010600030101010101" pitchFamily="2" charset="-122"/>
                <a:ea typeface="宋体" panose="02010600030101010101" pitchFamily="2" charset="-122"/>
                <a:cs typeface="宋体" panose="02010600030101010101" pitchFamily="2" charset="-122"/>
              </a:rPr>
              <a:t>，</a:t>
            </a:r>
            <a:endParaRPr lang="zh-CN" b="1">
              <a:latin typeface="宋体" panose="02010600030101010101" pitchFamily="2" charset="-122"/>
              <a:ea typeface="宋体" panose="02010600030101010101" pitchFamily="2" charset="-122"/>
              <a:cs typeface="宋体" panose="02010600030101010101" pitchFamily="2" charset="-122"/>
            </a:endParaRPr>
          </a:p>
          <a:p>
            <a:pPr indent="0"/>
            <a:r>
              <a:rPr lang="zh-CN" b="1">
                <a:latin typeface="宋体" panose="02010600030101010101" pitchFamily="2" charset="-122"/>
                <a:ea typeface="宋体" panose="02010600030101010101" pitchFamily="2" charset="-122"/>
                <a:cs typeface="宋体" panose="02010600030101010101" pitchFamily="2" charset="-122"/>
              </a:rPr>
              <a:t>方桩</a:t>
            </a:r>
            <a:r>
              <a:rPr lang="en-US" b="1">
                <a:latin typeface="宋体" panose="02010600030101010101" pitchFamily="2" charset="-122"/>
                <a:ea typeface="宋体" panose="02010600030101010101" pitchFamily="2" charset="-122"/>
                <a:cs typeface="宋体" panose="02010600030101010101" pitchFamily="2" charset="-122"/>
              </a:rPr>
              <a:t>400x400</a:t>
            </a:r>
            <a:r>
              <a:rPr lang="zh-CN" b="1">
                <a:latin typeface="宋体" panose="02010600030101010101" pitchFamily="2" charset="-122"/>
                <a:ea typeface="宋体" panose="02010600030101010101" pitchFamily="2" charset="-122"/>
                <a:cs typeface="宋体" panose="02010600030101010101" pitchFamily="2" charset="-122"/>
              </a:rPr>
              <a:t>，</a:t>
            </a:r>
            <a:endParaRPr lang="zh-CN" b="1">
              <a:latin typeface="宋体" panose="02010600030101010101" pitchFamily="2" charset="-122"/>
              <a:ea typeface="宋体" panose="02010600030101010101" pitchFamily="2" charset="-122"/>
              <a:cs typeface="宋体" panose="02010600030101010101" pitchFamily="2" charset="-122"/>
            </a:endParaRPr>
          </a:p>
          <a:p>
            <a:pPr indent="0"/>
            <a:r>
              <a:rPr lang="zh-CN" b="1">
                <a:latin typeface="宋体" panose="02010600030101010101" pitchFamily="2" charset="-122"/>
                <a:ea typeface="宋体" panose="02010600030101010101" pitchFamily="2" charset="-122"/>
                <a:cs typeface="宋体" panose="02010600030101010101" pitchFamily="2" charset="-122"/>
              </a:rPr>
              <a:t>桩间距</a:t>
            </a:r>
            <a:r>
              <a:rPr lang="en-US" b="1">
                <a:latin typeface="宋体" panose="02010600030101010101" pitchFamily="2" charset="-122"/>
                <a:ea typeface="宋体" panose="02010600030101010101" pitchFamily="2" charset="-122"/>
                <a:cs typeface="宋体" panose="02010600030101010101" pitchFamily="2" charset="-122"/>
              </a:rPr>
              <a:t>1400</a:t>
            </a:r>
            <a:r>
              <a:rPr lang="zh-CN" b="1">
                <a:latin typeface="宋体" panose="02010600030101010101" pitchFamily="2" charset="-122"/>
                <a:ea typeface="宋体" panose="02010600030101010101" pitchFamily="2" charset="-122"/>
                <a:cs typeface="宋体" panose="02010600030101010101" pitchFamily="2" charset="-122"/>
              </a:rPr>
              <a:t>，</a:t>
            </a:r>
            <a:endParaRPr lang="zh-CN" b="1">
              <a:latin typeface="宋体" panose="02010600030101010101" pitchFamily="2" charset="-122"/>
              <a:ea typeface="宋体" panose="02010600030101010101" pitchFamily="2" charset="-122"/>
              <a:cs typeface="宋体" panose="02010600030101010101" pitchFamily="2" charset="-122"/>
            </a:endParaRPr>
          </a:p>
          <a:p>
            <a:pPr indent="0"/>
            <a:r>
              <a:rPr lang="zh-CN" b="1">
                <a:latin typeface="宋体" panose="02010600030101010101" pitchFamily="2" charset="-122"/>
                <a:ea typeface="宋体" panose="02010600030101010101" pitchFamily="2" charset="-122"/>
                <a:cs typeface="宋体" panose="02010600030101010101" pitchFamily="2" charset="-122"/>
              </a:rPr>
              <a:t>承台有效高度</a:t>
            </a:r>
            <a:r>
              <a:rPr lang="en-US" b="1">
                <a:latin typeface="宋体" panose="02010600030101010101" pitchFamily="2" charset="-122"/>
                <a:ea typeface="宋体" panose="02010600030101010101" pitchFamily="2" charset="-122"/>
                <a:cs typeface="宋体" panose="02010600030101010101" pitchFamily="2" charset="-122"/>
              </a:rPr>
              <a:t>1850</a:t>
            </a:r>
            <a:r>
              <a:rPr lang="zh-CN" b="1">
                <a:latin typeface="宋体" panose="02010600030101010101" pitchFamily="2" charset="-122"/>
                <a:ea typeface="宋体" panose="02010600030101010101" pitchFamily="2" charset="-122"/>
                <a:cs typeface="宋体" panose="02010600030101010101" pitchFamily="2" charset="-122"/>
              </a:rPr>
              <a:t>，</a:t>
            </a:r>
            <a:endParaRPr lang="zh-CN" b="1">
              <a:latin typeface="宋体" panose="02010600030101010101" pitchFamily="2" charset="-122"/>
              <a:ea typeface="宋体" panose="02010600030101010101" pitchFamily="2" charset="-122"/>
              <a:cs typeface="宋体" panose="02010600030101010101" pitchFamily="2" charset="-122"/>
            </a:endParaRPr>
          </a:p>
          <a:p>
            <a:pPr indent="0"/>
            <a:r>
              <a:rPr lang="zh-CN" b="1">
                <a:latin typeface="宋体" panose="02010600030101010101" pitchFamily="2" charset="-122"/>
                <a:ea typeface="宋体" panose="02010600030101010101" pitchFamily="2" charset="-122"/>
                <a:cs typeface="宋体" panose="02010600030101010101" pitchFamily="2" charset="-122"/>
              </a:rPr>
              <a:t>保护层厚度</a:t>
            </a:r>
            <a:r>
              <a:rPr lang="en-US" b="1">
                <a:latin typeface="宋体" panose="02010600030101010101" pitchFamily="2" charset="-122"/>
                <a:ea typeface="宋体" panose="02010600030101010101" pitchFamily="2" charset="-122"/>
                <a:cs typeface="宋体" panose="02010600030101010101" pitchFamily="2" charset="-122"/>
              </a:rPr>
              <a:t>140</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2766060" y="4314190"/>
            <a:ext cx="3919855" cy="1014730"/>
          </a:xfrm>
          <a:prstGeom prst="rect">
            <a:avLst/>
          </a:prstGeom>
          <a:noFill/>
          <a:ln w="9525">
            <a:noFill/>
          </a:ln>
        </p:spPr>
        <p:txBody>
          <a:bodyPr wrap="square">
            <a:spAutoFit/>
          </a:bodyPr>
          <a:p>
            <a:pPr indent="0"/>
            <a:r>
              <a:rPr lang="zh-CN" sz="2000" b="1">
                <a:latin typeface="微软雅黑" panose="020B0503020204020204" charset="-122"/>
                <a:ea typeface="微软雅黑" panose="020B0503020204020204" charset="-122"/>
                <a:cs typeface="微软雅黑" panose="020B0503020204020204" charset="-122"/>
              </a:rPr>
              <a:t>桩边到柱边</a:t>
            </a:r>
            <a:endParaRPr lang="zh-CN"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a=1400/2-600/2-400/2=200</a:t>
            </a:r>
            <a:endParaRPr lang="en-US"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&lt;0.25h0=0.25x1850=462.5</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6" name="图片 -2147482578"/>
          <p:cNvPicPr>
            <a:picLocks noChangeAspect="1"/>
          </p:cNvPicPr>
          <p:nvPr/>
        </p:nvPicPr>
        <p:blipFill>
          <a:blip r:embed="rId3"/>
          <a:stretch>
            <a:fillRect/>
          </a:stretch>
        </p:blipFill>
        <p:spPr>
          <a:xfrm>
            <a:off x="7966710" y="3393440"/>
            <a:ext cx="4072890" cy="2933700"/>
          </a:xfrm>
          <a:prstGeom prst="rect">
            <a:avLst/>
          </a:prstGeom>
          <a:noFill/>
          <a:ln w="9525">
            <a:noFill/>
          </a:ln>
        </p:spPr>
      </p:pic>
      <p:sp>
        <p:nvSpPr>
          <p:cNvPr id="9" name="文本框 8"/>
          <p:cNvSpPr txBox="1"/>
          <p:nvPr/>
        </p:nvSpPr>
        <p:spPr>
          <a:xfrm>
            <a:off x="2743835" y="5344160"/>
            <a:ext cx="5299710" cy="398780"/>
          </a:xfrm>
          <a:prstGeom prst="rect">
            <a:avLst/>
          </a:prstGeom>
          <a:noFill/>
          <a:ln w="9525">
            <a:noFill/>
          </a:ln>
        </p:spPr>
        <p:txBody>
          <a:bodyPr wrap="square">
            <a:spAutoFit/>
          </a:bodyPr>
          <a:p>
            <a:pPr indent="0"/>
            <a:r>
              <a:rPr lang="zh-CN" sz="2000" b="1">
                <a:solidFill>
                  <a:srgbClr val="1B16DA"/>
                </a:solidFill>
                <a:latin typeface="微软雅黑" panose="020B0503020204020204" charset="-122"/>
                <a:ea typeface="微软雅黑" panose="020B0503020204020204" charset="-122"/>
                <a:cs typeface="微软雅黑" panose="020B0503020204020204" charset="-122"/>
              </a:rPr>
              <a:t>冲跨比</a:t>
            </a:r>
            <a:r>
              <a:rPr lang="en-US" sz="2000" b="1">
                <a:solidFill>
                  <a:srgbClr val="1B16DA"/>
                </a:solidFill>
                <a:latin typeface="微软雅黑" panose="020B0503020204020204" charset="-122"/>
                <a:ea typeface="微软雅黑" panose="020B0503020204020204" charset="-122"/>
                <a:cs typeface="微软雅黑" panose="020B0503020204020204" charset="-122"/>
              </a:rPr>
              <a:t>a/h0</a:t>
            </a:r>
            <a:r>
              <a:rPr lang="en-US" sz="2000" b="1">
                <a:latin typeface="微软雅黑" panose="020B0503020204020204" charset="-122"/>
                <a:ea typeface="微软雅黑" panose="020B0503020204020204" charset="-122"/>
                <a:cs typeface="微软雅黑" panose="020B0503020204020204" charset="-122"/>
              </a:rPr>
              <a:t>=200/1850=0.108&lt;0.25</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2743835" y="5742940"/>
            <a:ext cx="5026660" cy="398780"/>
          </a:xfrm>
          <a:prstGeom prst="rect">
            <a:avLst/>
          </a:prstGeom>
          <a:noFill/>
        </p:spPr>
        <p:txBody>
          <a:bodyPr wrap="none" rtlCol="0" anchor="t">
            <a:spAutoFit/>
          </a:bodyPr>
          <a:p>
            <a:r>
              <a:rPr lang="zh-CN" altLang="en-US" sz="2000" b="1" dirty="0">
                <a:solidFill>
                  <a:srgbClr val="1B16DA"/>
                </a:solidFill>
                <a:latin typeface="微软雅黑" panose="020B0503020204020204" charset="-122"/>
                <a:ea typeface="微软雅黑" panose="020B0503020204020204" charset="-122"/>
                <a:cs typeface="微软雅黑" panose="020B0503020204020204" charset="-122"/>
                <a:sym typeface="+mn-ea"/>
              </a:rPr>
              <a:t>冲切锥外扩</a:t>
            </a:r>
            <a:r>
              <a:rPr lang="zh-CN" altLang="en-US" sz="2000" b="1" dirty="0">
                <a:latin typeface="微软雅黑" panose="020B0503020204020204" charset="-122"/>
                <a:ea typeface="微软雅黑" panose="020B0503020204020204" charset="-122"/>
                <a:cs typeface="微软雅黑" panose="020B0503020204020204" charset="-122"/>
                <a:sym typeface="+mn-ea"/>
              </a:rPr>
              <a:t>，与承台侧壁相交，但要扣除</a:t>
            </a:r>
            <a:r>
              <a:rPr lang="en-US" altLang="zh-CN" sz="2000" b="1" dirty="0">
                <a:latin typeface="微软雅黑" panose="020B0503020204020204" charset="-122"/>
                <a:ea typeface="微软雅黑" panose="020B0503020204020204" charset="-122"/>
                <a:cs typeface="微软雅黑" panose="020B0503020204020204" charset="-122"/>
                <a:sym typeface="+mn-ea"/>
              </a:rPr>
              <a:t>as</a:t>
            </a:r>
            <a:endParaRPr lang="en-US" altLang="zh-CN" sz="2000" b="1" dirty="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2743835" y="6141720"/>
            <a:ext cx="6412230" cy="398780"/>
          </a:xfrm>
          <a:prstGeom prst="rect">
            <a:avLst/>
          </a:prstGeom>
          <a:noFill/>
          <a:ln w="9525">
            <a:noFill/>
          </a:ln>
        </p:spPr>
        <p:txBody>
          <a:bodyPr wrap="square">
            <a:spAutoFit/>
          </a:bodyPr>
          <a:p>
            <a:pPr indent="0"/>
            <a:r>
              <a:rPr lang="zh-CN" altLang="en-US" sz="2000" b="1" dirty="0">
                <a:latin typeface="微软雅黑" panose="020B0503020204020204" charset="-122"/>
                <a:ea typeface="微软雅黑" panose="020B0503020204020204" charset="-122"/>
                <a:cs typeface="微软雅黑" panose="020B0503020204020204" charset="-122"/>
              </a:rPr>
              <a:t>冲切锥底边长=2600-2x（140+10）=2300</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12" name="文本框 10"/>
          <p:cNvSpPr txBox="1"/>
          <p:nvPr/>
        </p:nvSpPr>
        <p:spPr>
          <a:xfrm>
            <a:off x="753745" y="20955"/>
            <a:ext cx="7386320" cy="82994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3 </a:t>
            </a:r>
            <a:r>
              <a:rPr 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如何手核冲切力</a:t>
            </a: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FL</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a:p>
            <a:endParaRPr 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cxnSp>
        <p:nvCxnSpPr>
          <p:cNvPr id="4" name="直接连接符 3"/>
          <p:cNvCxnSpPr/>
          <p:nvPr/>
        </p:nvCxnSpPr>
        <p:spPr>
          <a:xfrm>
            <a:off x="2333625" y="2457450"/>
            <a:ext cx="10160" cy="77470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494800" y="2457450"/>
            <a:ext cx="10160" cy="77470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318385" y="2562840"/>
            <a:ext cx="186690" cy="254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256155" y="2166620"/>
            <a:ext cx="311150" cy="398780"/>
          </a:xfrm>
          <a:prstGeom prst="rect">
            <a:avLst/>
          </a:prstGeom>
          <a:noFill/>
        </p:spPr>
        <p:txBody>
          <a:bodyPr wrap="none" rtlCol="0" anchor="t">
            <a:spAutoFit/>
          </a:bodyPr>
          <a:p>
            <a:r>
              <a:rPr lang="en-US" altLang="zh-CN" sz="2000" b="1">
                <a:solidFill>
                  <a:srgbClr val="17C913"/>
                </a:solidFill>
                <a:latin typeface="宋体" panose="02010600030101010101" pitchFamily="2" charset="-122"/>
                <a:ea typeface="宋体" panose="02010600030101010101" pitchFamily="2" charset="-122"/>
                <a:cs typeface="宋体" panose="02010600030101010101" pitchFamily="2" charset="-122"/>
                <a:sym typeface="+mn-ea"/>
              </a:rPr>
              <a:t>a</a:t>
            </a:r>
            <a:endParaRPr lang="en-US" altLang="zh-CN" sz="2000" b="1">
              <a:solidFill>
                <a:srgbClr val="17C913"/>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pic>
        <p:nvPicPr>
          <p:cNvPr id="3" name="图片 -2147482589"/>
          <p:cNvPicPr>
            <a:picLocks noChangeAspect="1"/>
          </p:cNvPicPr>
          <p:nvPr/>
        </p:nvPicPr>
        <p:blipFill>
          <a:blip r:embed="rId1"/>
          <a:srcRect r="6105"/>
          <a:stretch>
            <a:fillRect/>
          </a:stretch>
        </p:blipFill>
        <p:spPr>
          <a:xfrm>
            <a:off x="0" y="578485"/>
            <a:ext cx="4717415" cy="5577840"/>
          </a:xfrm>
          <a:prstGeom prst="rect">
            <a:avLst/>
          </a:prstGeom>
          <a:noFill/>
          <a:ln w="9525">
            <a:noFill/>
          </a:ln>
        </p:spPr>
      </p:pic>
      <p:sp>
        <p:nvSpPr>
          <p:cNvPr id="105" name="文本框 104"/>
          <p:cNvSpPr txBox="1"/>
          <p:nvPr/>
        </p:nvSpPr>
        <p:spPr>
          <a:xfrm>
            <a:off x="5759450" y="5790565"/>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pic>
        <p:nvPicPr>
          <p:cNvPr id="106" name="图片 105"/>
          <p:cNvPicPr>
            <a:picLocks noChangeAspect="1"/>
          </p:cNvPicPr>
          <p:nvPr/>
        </p:nvPicPr>
        <p:blipFill>
          <a:blip r:embed="rId2"/>
          <a:stretch>
            <a:fillRect/>
          </a:stretch>
        </p:blipFill>
        <p:spPr>
          <a:xfrm>
            <a:off x="3333750" y="3548380"/>
            <a:ext cx="2882900" cy="2242185"/>
          </a:xfrm>
          <a:prstGeom prst="rect">
            <a:avLst/>
          </a:prstGeom>
          <a:noFill/>
          <a:ln w="9525">
            <a:noFill/>
          </a:ln>
        </p:spPr>
      </p:pic>
      <p:pic>
        <p:nvPicPr>
          <p:cNvPr id="15" name="图片 14"/>
          <p:cNvPicPr>
            <a:picLocks noChangeAspect="1"/>
          </p:cNvPicPr>
          <p:nvPr/>
        </p:nvPicPr>
        <p:blipFill>
          <a:blip r:embed="rId3"/>
          <a:srcRect l="2172"/>
          <a:stretch>
            <a:fillRect/>
          </a:stretch>
        </p:blipFill>
        <p:spPr>
          <a:xfrm>
            <a:off x="3333750" y="983615"/>
            <a:ext cx="3143764" cy="2242800"/>
          </a:xfrm>
          <a:prstGeom prst="rect">
            <a:avLst/>
          </a:prstGeom>
          <a:noFill/>
          <a:ln w="9525">
            <a:noFill/>
          </a:ln>
        </p:spPr>
      </p:pic>
      <p:sp>
        <p:nvSpPr>
          <p:cNvPr id="108" name="文本框 107"/>
          <p:cNvSpPr txBox="1"/>
          <p:nvPr/>
        </p:nvSpPr>
        <p:spPr>
          <a:xfrm>
            <a:off x="6777355" y="2579370"/>
            <a:ext cx="5080000" cy="1753235"/>
          </a:xfrm>
          <a:prstGeom prst="rect">
            <a:avLst/>
          </a:prstGeom>
          <a:noFill/>
          <a:ln w="9525">
            <a:noFill/>
          </a:ln>
        </p:spPr>
        <p:txBody>
          <a:bodyPr>
            <a:spAutoFit/>
          </a:bodyPr>
          <a:p>
            <a:pPr indent="0"/>
            <a:r>
              <a:rPr lang="zh-CN" b="1">
                <a:latin typeface="微软雅黑" panose="020B0503020204020204" charset="-122"/>
                <a:ea typeface="微软雅黑" panose="020B0503020204020204" charset="-122"/>
                <a:cs typeface="微软雅黑" panose="020B0503020204020204" charset="-122"/>
              </a:rPr>
              <a:t>竖向力</a:t>
            </a:r>
            <a:r>
              <a:rPr lang="en-US" b="1">
                <a:latin typeface="微软雅黑" panose="020B0503020204020204" charset="-122"/>
                <a:ea typeface="微软雅黑" panose="020B0503020204020204" charset="-122"/>
                <a:cs typeface="微软雅黑" panose="020B0503020204020204" charset="-122"/>
              </a:rPr>
              <a:t>Fz</a:t>
            </a:r>
            <a:r>
              <a:rPr lang="zh-CN" b="1">
                <a:latin typeface="微软雅黑" panose="020B0503020204020204" charset="-122"/>
                <a:ea typeface="微软雅黑" panose="020B0503020204020204" charset="-122"/>
                <a:cs typeface="微软雅黑" panose="020B0503020204020204" charset="-122"/>
              </a:rPr>
              <a:t>：</a:t>
            </a:r>
            <a:endParaRPr lang="zh-CN" b="1">
              <a:latin typeface="微软雅黑" panose="020B0503020204020204" charset="-122"/>
              <a:ea typeface="微软雅黑" panose="020B0503020204020204" charset="-122"/>
              <a:cs typeface="微软雅黑" panose="020B0503020204020204" charset="-122"/>
            </a:endParaRPr>
          </a:p>
          <a:p>
            <a:pPr indent="0"/>
            <a:r>
              <a:rPr lang="zh-CN" b="1">
                <a:latin typeface="Calibri" panose="020F0502020204030204" pitchFamily="34" charset="0"/>
                <a:ea typeface="宋体" panose="02010600030101010101" pitchFamily="2" charset="-122"/>
              </a:rPr>
              <a:t>柱底轴力</a:t>
            </a:r>
            <a:r>
              <a:rPr lang="en-US" b="1">
                <a:latin typeface="Calibri" panose="020F0502020204030204" pitchFamily="34" charset="0"/>
                <a:ea typeface="宋体" panose="02010600030101010101" pitchFamily="2" charset="-122"/>
              </a:rPr>
              <a:t>N=3863.6kN</a:t>
            </a:r>
            <a:r>
              <a:rPr lang="zh-CN" b="1">
                <a:latin typeface="Calibri" panose="020F0502020204030204" pitchFamily="34" charset="0"/>
                <a:ea typeface="宋体" panose="02010600030101010101" pitchFamily="2" charset="-122"/>
              </a:rPr>
              <a:t>（恒载下）承台自重</a:t>
            </a:r>
            <a:r>
              <a:rPr lang="en-US" b="1">
                <a:latin typeface="Calibri" panose="020F0502020204030204" pitchFamily="34" charset="0"/>
                <a:ea typeface="宋体" panose="02010600030101010101" pitchFamily="2" charset="-122"/>
              </a:rPr>
              <a:t>G=2.3x2.3x2x26=275.08kN</a:t>
            </a:r>
            <a:r>
              <a:rPr lang="zh-CN" b="1">
                <a:latin typeface="Calibri" panose="020F0502020204030204" pitchFamily="34" charset="0"/>
                <a:ea typeface="宋体" panose="02010600030101010101" pitchFamily="2" charset="-122"/>
              </a:rPr>
              <a:t>承台上恒载</a:t>
            </a:r>
            <a:r>
              <a:rPr lang="en-US" b="1">
                <a:latin typeface="Calibri" panose="020F0502020204030204" pitchFamily="34" charset="0"/>
                <a:ea typeface="宋体" panose="02010600030101010101" pitchFamily="2" charset="-122"/>
              </a:rPr>
              <a:t>G1=2.3x2.3x2=10.58kN</a:t>
            </a:r>
            <a:r>
              <a:rPr lang="zh-CN" b="1">
                <a:latin typeface="Calibri" panose="020F0502020204030204" pitchFamily="34" charset="0"/>
                <a:ea typeface="宋体" panose="02010600030101010101" pitchFamily="2" charset="-122"/>
              </a:rPr>
              <a:t>基础底标高</a:t>
            </a:r>
            <a:r>
              <a:rPr lang="en-US" b="1">
                <a:latin typeface="Calibri" panose="020F0502020204030204" pitchFamily="34" charset="0"/>
                <a:ea typeface="宋体" panose="02010600030101010101" pitchFamily="2" charset="-122"/>
              </a:rPr>
              <a:t>-12.2m</a:t>
            </a:r>
            <a:r>
              <a:rPr lang="zh-CN" b="1">
                <a:latin typeface="Calibri" panose="020F0502020204030204" pitchFamily="34" charset="0"/>
                <a:ea typeface="宋体" panose="02010600030101010101" pitchFamily="2" charset="-122"/>
              </a:rPr>
              <a:t>，抗浮水位</a:t>
            </a:r>
            <a:r>
              <a:rPr lang="en-US" b="1">
                <a:latin typeface="Calibri" panose="020F0502020204030204" pitchFamily="34" charset="0"/>
                <a:ea typeface="宋体" panose="02010600030101010101" pitchFamily="2" charset="-122"/>
              </a:rPr>
              <a:t>-0.6m</a:t>
            </a:r>
            <a:r>
              <a:rPr lang="zh-CN" b="1">
                <a:latin typeface="Calibri" panose="020F0502020204030204" pitchFamily="34" charset="0"/>
                <a:ea typeface="宋体" panose="02010600030101010101" pitchFamily="2" charset="-122"/>
              </a:rPr>
              <a:t>水浮力：</a:t>
            </a:r>
            <a:r>
              <a:rPr lang="en-US" sz="1600" b="1">
                <a:latin typeface="Calibri" panose="020F0502020204030204" pitchFamily="34" charset="0"/>
                <a:ea typeface="宋体" panose="02010600030101010101" pitchFamily="2" charset="-122"/>
              </a:rPr>
              <a:t>Fw=2.3x2.3</a:t>
            </a:r>
            <a:r>
              <a:rPr lang="en-US" sz="1600" b="1">
                <a:latin typeface="Calibri" panose="020F0502020204030204" pitchFamily="34" charset="0"/>
                <a:ea typeface="宋体" panose="02010600030101010101" pitchFamily="2" charset="-122"/>
                <a:sym typeface="+mn-ea"/>
              </a:rPr>
              <a:t>x</a:t>
            </a:r>
            <a:r>
              <a:rPr lang="en-US" altLang="zh-CN" sz="1600" b="1">
                <a:latin typeface="Calibri" panose="020F0502020204030204" pitchFamily="34" charset="0"/>
                <a:ea typeface="宋体" panose="02010600030101010101" pitchFamily="2" charset="-122"/>
              </a:rPr>
              <a:t>(</a:t>
            </a:r>
            <a:r>
              <a:rPr lang="en-US" sz="1600" b="1">
                <a:latin typeface="Calibri" panose="020F0502020204030204" pitchFamily="34" charset="0"/>
                <a:ea typeface="宋体" panose="02010600030101010101" pitchFamily="2" charset="-122"/>
              </a:rPr>
              <a:t>12.2-0.6</a:t>
            </a:r>
            <a:r>
              <a:rPr lang="en-US" altLang="zh-CN" sz="1600" b="1">
                <a:latin typeface="Calibri" panose="020F0502020204030204" pitchFamily="34" charset="0"/>
                <a:ea typeface="宋体" panose="02010600030101010101" pitchFamily="2" charset="-122"/>
              </a:rPr>
              <a:t>)</a:t>
            </a:r>
            <a:r>
              <a:rPr lang="en-US" sz="1600" b="1">
                <a:latin typeface="Calibri" panose="020F0502020204030204" pitchFamily="34" charset="0"/>
                <a:ea typeface="宋体" panose="02010600030101010101" pitchFamily="2" charset="-122"/>
              </a:rPr>
              <a:t>x9.8=601.37kN</a:t>
            </a:r>
            <a:endParaRPr lang="zh-CN" altLang="en-US" sz="1600" b="1"/>
          </a:p>
        </p:txBody>
      </p:sp>
      <p:sp>
        <p:nvSpPr>
          <p:cNvPr id="16" name="文本框 15"/>
          <p:cNvSpPr txBox="1"/>
          <p:nvPr/>
        </p:nvSpPr>
        <p:spPr>
          <a:xfrm>
            <a:off x="6777355" y="4331970"/>
            <a:ext cx="5297170" cy="891540"/>
          </a:xfrm>
          <a:prstGeom prst="rect">
            <a:avLst/>
          </a:prstGeom>
          <a:noFill/>
          <a:ln w="9525">
            <a:noFill/>
          </a:ln>
        </p:spPr>
        <p:txBody>
          <a:bodyPr wrap="square">
            <a:spAutoFit/>
          </a:bodyPr>
          <a:p>
            <a:pPr indent="0"/>
            <a:r>
              <a:rPr lang="en-US" b="1">
                <a:latin typeface="微软雅黑" panose="020B0503020204020204" charset="-122"/>
                <a:ea typeface="微软雅黑" panose="020B0503020204020204" charset="-122"/>
                <a:cs typeface="微软雅黑" panose="020B0503020204020204" charset="-122"/>
              </a:rPr>
              <a:t>50</a:t>
            </a:r>
            <a:r>
              <a:rPr lang="zh-CN" b="1">
                <a:latin typeface="微软雅黑" panose="020B0503020204020204" charset="-122"/>
                <a:ea typeface="微软雅黑" panose="020B0503020204020204" charset="-122"/>
                <a:cs typeface="微软雅黑" panose="020B0503020204020204" charset="-122"/>
              </a:rPr>
              <a:t>工况，</a:t>
            </a:r>
            <a:r>
              <a:rPr lang="en-US" b="1">
                <a:latin typeface="微软雅黑" panose="020B0503020204020204" charset="-122"/>
                <a:ea typeface="微软雅黑" panose="020B0503020204020204" charset="-122"/>
                <a:cs typeface="微软雅黑" panose="020B0503020204020204" charset="-122"/>
              </a:rPr>
              <a:t>1.0</a:t>
            </a:r>
            <a:r>
              <a:rPr lang="zh-CN" b="1">
                <a:latin typeface="微软雅黑" panose="020B0503020204020204" charset="-122"/>
                <a:ea typeface="微软雅黑" panose="020B0503020204020204" charset="-122"/>
                <a:cs typeface="微软雅黑" panose="020B0503020204020204" charset="-122"/>
              </a:rPr>
              <a:t>恒</a:t>
            </a:r>
            <a:r>
              <a:rPr lang="en-US" b="1">
                <a:latin typeface="微软雅黑" panose="020B0503020204020204" charset="-122"/>
                <a:ea typeface="微软雅黑" panose="020B0503020204020204" charset="-122"/>
                <a:cs typeface="微软雅黑" panose="020B0503020204020204" charset="-122"/>
              </a:rPr>
              <a:t>-1.35</a:t>
            </a:r>
            <a:r>
              <a:rPr lang="zh-CN" b="1">
                <a:latin typeface="微软雅黑" panose="020B0503020204020204" charset="-122"/>
                <a:ea typeface="微软雅黑" panose="020B0503020204020204" charset="-122"/>
                <a:cs typeface="微软雅黑" panose="020B0503020204020204" charset="-122"/>
              </a:rPr>
              <a:t>浮工况</a:t>
            </a:r>
            <a:r>
              <a:rPr lang="zh-CN" b="1">
                <a:solidFill>
                  <a:srgbClr val="0000FF"/>
                </a:solidFill>
                <a:latin typeface="微软雅黑" panose="020B0503020204020204" charset="-122"/>
                <a:ea typeface="微软雅黑" panose="020B0503020204020204" charset="-122"/>
                <a:cs typeface="微软雅黑" panose="020B0503020204020204" charset="-122"/>
              </a:rPr>
              <a:t>竖向力</a:t>
            </a:r>
            <a:r>
              <a:rPr lang="en-US" b="1">
                <a:solidFill>
                  <a:srgbClr val="0000FF"/>
                </a:solidFill>
                <a:latin typeface="微软雅黑" panose="020B0503020204020204" charset="-122"/>
                <a:ea typeface="微软雅黑" panose="020B0503020204020204" charset="-122"/>
                <a:cs typeface="微软雅黑" panose="020B0503020204020204" charset="-122"/>
              </a:rPr>
              <a:t>FZ</a:t>
            </a:r>
            <a:r>
              <a:rPr lang="en-US" sz="1600" b="1">
                <a:solidFill>
                  <a:srgbClr val="0000FF"/>
                </a:solidFill>
                <a:latin typeface="Calibri" panose="020F0502020204030204" pitchFamily="34" charset="0"/>
                <a:ea typeface="宋体" panose="02010600030101010101" pitchFamily="2" charset="-122"/>
              </a:rPr>
              <a:t>=</a:t>
            </a:r>
            <a:r>
              <a:rPr lang="zh-CN" sz="1600" b="1">
                <a:solidFill>
                  <a:srgbClr val="0000FF"/>
                </a:solidFill>
                <a:latin typeface="Calibri" panose="020F0502020204030204" pitchFamily="34" charset="0"/>
                <a:ea typeface="宋体" panose="02010600030101010101" pitchFamily="2" charset="-122"/>
              </a:rPr>
              <a:t>（轴力</a:t>
            </a:r>
            <a:r>
              <a:rPr lang="en-US" sz="1600" b="1">
                <a:solidFill>
                  <a:srgbClr val="0000FF"/>
                </a:solidFill>
                <a:latin typeface="Calibri" panose="020F0502020204030204" pitchFamily="34" charset="0"/>
                <a:ea typeface="宋体" panose="02010600030101010101" pitchFamily="2" charset="-122"/>
              </a:rPr>
              <a:t>+</a:t>
            </a:r>
            <a:r>
              <a:rPr lang="zh-CN" sz="1600" b="1">
                <a:solidFill>
                  <a:srgbClr val="0000FF"/>
                </a:solidFill>
                <a:latin typeface="Calibri" panose="020F0502020204030204" pitchFamily="34" charset="0"/>
                <a:ea typeface="宋体" panose="02010600030101010101" pitchFamily="2" charset="-122"/>
              </a:rPr>
              <a:t>承台自重</a:t>
            </a:r>
            <a:r>
              <a:rPr lang="en-US" sz="1600" b="1">
                <a:solidFill>
                  <a:srgbClr val="0000FF"/>
                </a:solidFill>
                <a:latin typeface="Calibri" panose="020F0502020204030204" pitchFamily="34" charset="0"/>
                <a:ea typeface="宋体" panose="02010600030101010101" pitchFamily="2" charset="-122"/>
              </a:rPr>
              <a:t>+</a:t>
            </a:r>
            <a:r>
              <a:rPr lang="zh-CN" sz="1600" b="1">
                <a:solidFill>
                  <a:srgbClr val="0000FF"/>
                </a:solidFill>
                <a:latin typeface="Calibri" panose="020F0502020204030204" pitchFamily="34" charset="0"/>
                <a:ea typeface="宋体" panose="02010600030101010101" pitchFamily="2" charset="-122"/>
              </a:rPr>
              <a:t>恒载）</a:t>
            </a:r>
            <a:r>
              <a:rPr lang="en-US" sz="1600" b="1">
                <a:solidFill>
                  <a:srgbClr val="0000FF"/>
                </a:solidFill>
                <a:latin typeface="Calibri" panose="020F0502020204030204" pitchFamily="34" charset="0"/>
                <a:ea typeface="宋体" panose="02010600030101010101" pitchFamily="2" charset="-122"/>
              </a:rPr>
              <a:t>-1.35x</a:t>
            </a:r>
            <a:r>
              <a:rPr lang="zh-CN" sz="1600" b="1">
                <a:solidFill>
                  <a:srgbClr val="0000FF"/>
                </a:solidFill>
                <a:latin typeface="Calibri" panose="020F0502020204030204" pitchFamily="34" charset="0"/>
                <a:ea typeface="宋体" panose="02010600030101010101" pitchFamily="2" charset="-122"/>
              </a:rPr>
              <a:t>水浮力</a:t>
            </a:r>
            <a:r>
              <a:rPr lang="en-US" sz="1600" b="1">
                <a:latin typeface="Calibri" panose="020F0502020204030204" pitchFamily="34" charset="0"/>
                <a:ea typeface="宋体" panose="02010600030101010101" pitchFamily="2" charset="-122"/>
              </a:rPr>
              <a:t>=3863.6+275.08+10.58-1.35x601.37=3337.4kN</a:t>
            </a:r>
            <a:r>
              <a:rPr lang="zh-CN" sz="1600" b="1">
                <a:latin typeface="Calibri" panose="020F0502020204030204" pitchFamily="34" charset="0"/>
                <a:ea typeface="宋体" panose="02010600030101010101" pitchFamily="2" charset="-122"/>
              </a:rPr>
              <a:t>与计算一致。</a:t>
            </a:r>
            <a:endParaRPr lang="zh-CN" altLang="en-US" sz="1600" b="1"/>
          </a:p>
        </p:txBody>
      </p:sp>
      <p:sp>
        <p:nvSpPr>
          <p:cNvPr id="17" name="文本框 16"/>
          <p:cNvSpPr txBox="1"/>
          <p:nvPr/>
        </p:nvSpPr>
        <p:spPr>
          <a:xfrm>
            <a:off x="6777355" y="5223510"/>
            <a:ext cx="5297170" cy="92202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冲切锥内桩反力</a:t>
            </a:r>
            <a:r>
              <a:rPr lang="en-US" b="1">
                <a:latin typeface="微软雅黑" panose="020B0503020204020204" charset="-122"/>
                <a:ea typeface="微软雅黑" panose="020B0503020204020204" charset="-122"/>
                <a:cs typeface="微软雅黑" panose="020B0503020204020204" charset="-122"/>
              </a:rPr>
              <a:t>R</a:t>
            </a:r>
            <a:r>
              <a:rPr lang="zh-CN" b="1">
                <a:latin typeface="微软雅黑" panose="020B0503020204020204" charset="-122"/>
                <a:ea typeface="微软雅黑" panose="020B0503020204020204" charset="-122"/>
                <a:cs typeface="微软雅黑" panose="020B0503020204020204" charset="-122"/>
              </a:rPr>
              <a:t>：</a:t>
            </a:r>
            <a:endParaRPr lang="en-US" b="1">
              <a:latin typeface="微软雅黑" panose="020B0503020204020204" charset="-122"/>
              <a:ea typeface="微软雅黑" panose="020B0503020204020204" charset="-122"/>
              <a:cs typeface="微软雅黑" panose="020B0503020204020204" charset="-122"/>
            </a:endParaRPr>
          </a:p>
          <a:p>
            <a:pPr indent="0"/>
            <a:r>
              <a:rPr lang="en-US" b="1">
                <a:latin typeface="Calibri" panose="020F0502020204030204" pitchFamily="34" charset="0"/>
                <a:ea typeface="宋体" panose="02010600030101010101" pitchFamily="2" charset="-122"/>
              </a:rPr>
              <a:t>R=-(717+694+814+791)=-3016kN</a:t>
            </a:r>
            <a:r>
              <a:rPr lang="zh-CN" b="1">
                <a:latin typeface="Calibri" panose="020F0502020204030204" pitchFamily="34" charset="0"/>
                <a:ea typeface="宋体" panose="02010600030101010101" pitchFamily="2" charset="-122"/>
              </a:rPr>
              <a:t>与计算书一致。</a:t>
            </a:r>
            <a:r>
              <a:rPr lang="en-US" b="1">
                <a:latin typeface="Calibri" panose="020F0502020204030204" pitchFamily="34" charset="0"/>
                <a:ea typeface="宋体" panose="02010600030101010101" pitchFamily="2" charset="-122"/>
              </a:rPr>
              <a:t>FL=Fz-R=3337.4-(-3016)=6353.4kN</a:t>
            </a:r>
            <a:r>
              <a:rPr lang="zh-CN" b="1">
                <a:latin typeface="Calibri" panose="020F0502020204030204" pitchFamily="34" charset="0"/>
                <a:ea typeface="宋体" panose="02010600030101010101" pitchFamily="2" charset="-122"/>
              </a:rPr>
              <a:t>，</a:t>
            </a:r>
            <a:endParaRPr lang="zh-CN" altLang="en-US" b="1"/>
          </a:p>
        </p:txBody>
      </p:sp>
      <p:sp>
        <p:nvSpPr>
          <p:cNvPr id="18" name="文本框 17"/>
          <p:cNvSpPr txBox="1"/>
          <p:nvPr/>
        </p:nvSpPr>
        <p:spPr>
          <a:xfrm>
            <a:off x="6777355" y="6095048"/>
            <a:ext cx="5080000" cy="368300"/>
          </a:xfrm>
          <a:prstGeom prst="rect">
            <a:avLst/>
          </a:prstGeom>
          <a:noFill/>
          <a:ln w="9525">
            <a:noFill/>
          </a:ln>
        </p:spPr>
        <p:txBody>
          <a:bodyPr>
            <a:spAutoFit/>
          </a:bodyPr>
          <a:p>
            <a:pPr indent="0"/>
            <a:r>
              <a:rPr lang="en-US" b="1">
                <a:solidFill>
                  <a:srgbClr val="1B16DA"/>
                </a:solidFill>
                <a:latin typeface="Calibri" panose="020F0502020204030204" pitchFamily="34" charset="0"/>
                <a:ea typeface="宋体" panose="02010600030101010101" pitchFamily="2" charset="-122"/>
              </a:rPr>
              <a:t>1.05</a:t>
            </a:r>
            <a:r>
              <a:rPr lang="en-US" b="1">
                <a:latin typeface="Calibri" panose="020F0502020204030204" pitchFamily="34" charset="0"/>
                <a:ea typeface="宋体" panose="02010600030101010101" pitchFamily="2" charset="-122"/>
              </a:rPr>
              <a:t>x6353.4=6671.07</a:t>
            </a:r>
            <a:r>
              <a:rPr lang="zh-CN" b="1">
                <a:latin typeface="Calibri" panose="020F0502020204030204" pitchFamily="34" charset="0"/>
                <a:ea typeface="宋体" panose="02010600030101010101" pitchFamily="2" charset="-122"/>
              </a:rPr>
              <a:t>与计算书一致。</a:t>
            </a:r>
            <a:endParaRPr lang="zh-CN" altLang="en-US" b="1"/>
          </a:p>
        </p:txBody>
      </p:sp>
      <p:cxnSp>
        <p:nvCxnSpPr>
          <p:cNvPr id="19" name="直接箭头连接符 18"/>
          <p:cNvCxnSpPr/>
          <p:nvPr/>
        </p:nvCxnSpPr>
        <p:spPr>
          <a:xfrm>
            <a:off x="4935220" y="2191385"/>
            <a:ext cx="1955800" cy="842010"/>
          </a:xfrm>
          <a:prstGeom prst="straightConnector1">
            <a:avLst/>
          </a:prstGeom>
          <a:ln w="38100">
            <a:solidFill>
              <a:srgbClr val="ED0DFB"/>
            </a:solidFill>
            <a:tailEnd type="arrow"/>
          </a:ln>
        </p:spPr>
        <p:style>
          <a:lnRef idx="1">
            <a:schemeClr val="accent1"/>
          </a:lnRef>
          <a:fillRef idx="0">
            <a:schemeClr val="accent1"/>
          </a:fillRef>
          <a:effectRef idx="0">
            <a:schemeClr val="accent1"/>
          </a:effectRef>
          <a:fontRef idx="minor">
            <a:schemeClr val="tx1"/>
          </a:fontRef>
        </p:style>
      </p:cxnSp>
      <p:sp>
        <p:nvSpPr>
          <p:cNvPr id="21" name="文本框 10"/>
          <p:cNvSpPr txBox="1"/>
          <p:nvPr/>
        </p:nvSpPr>
        <p:spPr>
          <a:xfrm>
            <a:off x="753745" y="20955"/>
            <a:ext cx="4117975" cy="798830"/>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3 </a:t>
            </a:r>
            <a:r>
              <a:rPr 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如何手核冲切力</a:t>
            </a: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FL</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a:p>
            <a:endParaRPr lang="zh-CN" sz="22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22" name="矩形 21"/>
          <p:cNvSpPr/>
          <p:nvPr/>
        </p:nvSpPr>
        <p:spPr>
          <a:xfrm>
            <a:off x="7000057" y="578400"/>
            <a:ext cx="2003160" cy="338554"/>
          </a:xfrm>
          <a:prstGeom prst="rect">
            <a:avLst/>
          </a:prstGeom>
        </p:spPr>
        <p:txBody>
          <a:bodyPr wrap="square">
            <a:spAutoFit/>
          </a:bodyPr>
          <a:p>
            <a:pPr algn="ctr"/>
            <a:r>
              <a:rPr lang="zh-CN" altLang="en-US" b="1" dirty="0">
                <a:solidFill>
                  <a:srgbClr val="FF0000"/>
                </a:solidFill>
              </a:rPr>
              <a:t>隔离体受力平衡</a:t>
            </a:r>
            <a:endParaRPr lang="zh-CN" altLang="en-US" b="1" dirty="0">
              <a:solidFill>
                <a:srgbClr val="FF0000"/>
              </a:solidFill>
            </a:endParaRPr>
          </a:p>
        </p:txBody>
      </p:sp>
      <p:pic>
        <p:nvPicPr>
          <p:cNvPr id="384006" name="Picture 6"/>
          <p:cNvPicPr>
            <a:picLocks noChangeAspect="1" noChangeArrowheads="1"/>
          </p:cNvPicPr>
          <p:nvPr/>
        </p:nvPicPr>
        <p:blipFill>
          <a:blip r:embed="rId4"/>
          <a:srcRect/>
          <a:stretch>
            <a:fillRect/>
          </a:stretch>
        </p:blipFill>
        <p:spPr bwMode="auto">
          <a:xfrm>
            <a:off x="9112066" y="573940"/>
            <a:ext cx="2340000" cy="2160000"/>
          </a:xfrm>
          <a:prstGeom prst="rect">
            <a:avLst/>
          </a:prstGeom>
          <a:noFill/>
          <a:ln w="9525">
            <a:noFill/>
            <a:miter lim="800000"/>
            <a:headEnd/>
            <a:tailEnd/>
          </a:ln>
          <a:effectLst/>
        </p:spPr>
      </p:pic>
      <p:pic>
        <p:nvPicPr>
          <p:cNvPr id="384009" name="Picture 9"/>
          <p:cNvPicPr>
            <a:picLocks noChangeAspect="1" noChangeArrowheads="1"/>
          </p:cNvPicPr>
          <p:nvPr/>
        </p:nvPicPr>
        <p:blipFill>
          <a:blip r:embed="rId5"/>
          <a:srcRect/>
          <a:stretch>
            <a:fillRect/>
          </a:stretch>
        </p:blipFill>
        <p:spPr bwMode="auto">
          <a:xfrm>
            <a:off x="6663506" y="983488"/>
            <a:ext cx="2340000" cy="1341876"/>
          </a:xfrm>
          <a:prstGeom prst="rect">
            <a:avLst/>
          </a:prstGeom>
          <a:noFill/>
          <a:ln w="9525">
            <a:noFill/>
            <a:miter lim="800000"/>
            <a:headEnd/>
            <a:tailEnd/>
          </a:ln>
          <a:effectLst/>
        </p:spPr>
      </p:pic>
      <p:cxnSp>
        <p:nvCxnSpPr>
          <p:cNvPr id="23" name="直接箭头连接符 22"/>
          <p:cNvCxnSpPr/>
          <p:nvPr/>
        </p:nvCxnSpPr>
        <p:spPr>
          <a:xfrm>
            <a:off x="4935220" y="4764405"/>
            <a:ext cx="1955800" cy="842010"/>
          </a:xfrm>
          <a:prstGeom prst="straightConnector1">
            <a:avLst/>
          </a:prstGeom>
          <a:ln w="38100">
            <a:solidFill>
              <a:srgbClr val="ED0DFB"/>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189720" y="2038985"/>
            <a:ext cx="892810" cy="1270"/>
          </a:xfrm>
          <a:prstGeom prst="line">
            <a:avLst/>
          </a:prstGeom>
          <a:ln w="15875">
            <a:solidFill>
              <a:srgbClr val="ED0DFB"/>
            </a:solidFill>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flipV="1">
            <a:off x="10073640" y="1887220"/>
            <a:ext cx="8890" cy="153035"/>
          </a:xfrm>
          <a:prstGeom prst="straightConnector1">
            <a:avLst/>
          </a:prstGeom>
          <a:ln w="15875">
            <a:solidFill>
              <a:srgbClr val="F810DF"/>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flipV="1">
            <a:off x="9189720" y="1885950"/>
            <a:ext cx="8890" cy="153035"/>
          </a:xfrm>
          <a:prstGeom prst="straightConnector1">
            <a:avLst/>
          </a:prstGeom>
          <a:ln w="15875">
            <a:solidFill>
              <a:srgbClr val="F810DF"/>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flipV="1">
            <a:off x="9631680" y="1887220"/>
            <a:ext cx="8890" cy="153035"/>
          </a:xfrm>
          <a:prstGeom prst="straightConnector1">
            <a:avLst/>
          </a:prstGeom>
          <a:ln w="15875">
            <a:solidFill>
              <a:srgbClr val="F810DF"/>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0073640" y="1824355"/>
            <a:ext cx="640080" cy="275590"/>
          </a:xfrm>
          <a:prstGeom prst="rect">
            <a:avLst/>
          </a:prstGeom>
          <a:noFill/>
        </p:spPr>
        <p:txBody>
          <a:bodyPr wrap="none" rtlCol="0" anchor="t">
            <a:spAutoFit/>
          </a:bodyPr>
          <a:p>
            <a:r>
              <a:rPr lang="zh-CN" sz="1200">
                <a:solidFill>
                  <a:srgbClr val="F810DF"/>
                </a:solidFill>
                <a:latin typeface="仿宋" panose="02010609060101010101" charset="-122"/>
                <a:ea typeface="仿宋" panose="02010609060101010101" charset="-122"/>
                <a:sym typeface="+mn-ea"/>
              </a:rPr>
              <a:t>水浮力</a:t>
            </a:r>
            <a:endParaRPr lang="zh-CN" altLang="en-US" sz="1200">
              <a:solidFill>
                <a:srgbClr val="F810DF"/>
              </a:solidFill>
              <a:latin typeface="仿宋" panose="02010609060101010101" charset="-122"/>
              <a:ea typeface="仿宋" panose="02010609060101010101" charset="-122"/>
              <a:sym typeface="+mn-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4 两桩承台</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剪跨比</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a:t>
            </a:r>
            <a:r>
              <a:rPr lang="en-US" altLang="zh-CN" sz="2400" b="1" dirty="0">
                <a:latin typeface="微软雅黑" panose="020B0503020204020204" charset="-122"/>
                <a:ea typeface="微软雅黑" panose="020B0503020204020204" charset="-122"/>
                <a:cs typeface="微软雅黑" panose="020B0503020204020204" charset="-122"/>
                <a:sym typeface="Calibri" panose="020F0502020204030204" pitchFamily="34" charset="0"/>
              </a:rPr>
              <a:t>两桩</a:t>
            </a:r>
            <a:r>
              <a:rPr lang="en-US" altLang="zh-CN" sz="2400" b="1" dirty="0">
                <a:latin typeface="微软雅黑" panose="020B0503020204020204" charset="-122"/>
                <a:ea typeface="微软雅黑" panose="020B0503020204020204" charset="-122"/>
                <a:cs typeface="微软雅黑" panose="020B0503020204020204" charset="-122"/>
              </a:rPr>
              <a:t>承台</a:t>
            </a:r>
            <a:r>
              <a:rPr lang="zh-CN" altLang="en-US" sz="2400" b="1" dirty="0">
                <a:latin typeface="微软雅黑" panose="020B0503020204020204" charset="-122"/>
                <a:ea typeface="微软雅黑" panose="020B0503020204020204" charset="-122"/>
                <a:cs typeface="微软雅黑" panose="020B0503020204020204" charset="-122"/>
              </a:rPr>
              <a:t>剪跨比</a:t>
            </a:r>
            <a:r>
              <a:rPr lang="en-US" sz="2400">
                <a:latin typeface="Calibri" panose="020F0502020204030204" pitchFamily="34" charset="0"/>
                <a:ea typeface="微软雅黑" panose="020B0503020204020204" charset="-122"/>
                <a:cs typeface="Calibri" panose="020F0502020204030204" pitchFamily="34" charset="0"/>
                <a:sym typeface="+mn-ea"/>
              </a:rPr>
              <a:t>a/h0=0.28</a:t>
            </a:r>
            <a:r>
              <a:rPr lang="zh-CN" altLang="en-US" sz="2400" b="1" dirty="0">
                <a:latin typeface="微软雅黑" panose="020B0503020204020204" charset="-122"/>
                <a:ea typeface="微软雅黑" panose="020B0503020204020204" charset="-122"/>
                <a:cs typeface="微软雅黑" panose="020B0503020204020204" charset="-122"/>
              </a:rPr>
              <a:t>如何计算的？</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6295390" y="1059815"/>
            <a:ext cx="499110" cy="460375"/>
          </a:xfrm>
          <a:prstGeom prst="rect">
            <a:avLst/>
          </a:prstGeom>
          <a:noFill/>
        </p:spPr>
        <p:txBody>
          <a:bodyPr wrap="none" rtlCol="0" anchor="t">
            <a:spAutoFit/>
          </a:bodyPr>
          <a:p>
            <a:r>
              <a:rPr lang="en-US" sz="2400" b="1">
                <a:latin typeface="微软雅黑" panose="020B0503020204020204" charset="-122"/>
                <a:ea typeface="微软雅黑" panose="020B0503020204020204" charset="-122"/>
                <a:cs typeface="微软雅黑" panose="020B0503020204020204" charset="-122"/>
                <a:sym typeface="+mn-ea"/>
              </a:rPr>
              <a:t>A:</a:t>
            </a:r>
            <a:endParaRPr lang="en-US" sz="2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6798945" y="1033145"/>
            <a:ext cx="3101975" cy="460375"/>
          </a:xfrm>
          <a:prstGeom prst="rect">
            <a:avLst/>
          </a:prstGeom>
          <a:noFill/>
        </p:spPr>
        <p:txBody>
          <a:bodyPr wrap="none" rtlCol="0" anchor="t">
            <a:spAutoFit/>
          </a:bodyPr>
          <a:p>
            <a:r>
              <a:rPr lang="en-US" sz="2400" b="1">
                <a:latin typeface="微软雅黑" panose="020B0503020204020204" charset="-122"/>
                <a:ea typeface="微软雅黑" panose="020B0503020204020204" charset="-122"/>
                <a:cs typeface="微软雅黑" panose="020B0503020204020204" charset="-122"/>
                <a:sym typeface="+mn-ea"/>
              </a:rPr>
              <a:t>a</a:t>
            </a:r>
            <a:r>
              <a:rPr lang="zh-CN" sz="2400" b="1">
                <a:latin typeface="微软雅黑" panose="020B0503020204020204" charset="-122"/>
                <a:ea typeface="微软雅黑" panose="020B0503020204020204" charset="-122"/>
                <a:cs typeface="微软雅黑" panose="020B0503020204020204" charset="-122"/>
                <a:sym typeface="+mn-ea"/>
              </a:rPr>
              <a:t>为柱边到桩边间距离</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4633595" y="4112895"/>
            <a:ext cx="1564640" cy="1753235"/>
          </a:xfrm>
          <a:prstGeom prst="rect">
            <a:avLst/>
          </a:prstGeom>
          <a:noFill/>
        </p:spPr>
        <p:txBody>
          <a:bodyPr wrap="none" rtlCol="0" anchor="t">
            <a:spAutoFit/>
          </a:bodyPr>
          <a:p>
            <a:r>
              <a:rPr lang="zh-CN" altLang="en-US" b="1">
                <a:latin typeface="宋体" panose="02010600030101010101" pitchFamily="2" charset="-122"/>
                <a:ea typeface="宋体" panose="02010600030101010101" pitchFamily="2" charset="-122"/>
                <a:cs typeface="宋体" panose="02010600030101010101" pitchFamily="2" charset="-122"/>
                <a:sym typeface="+mn-ea"/>
              </a:rPr>
              <a:t>承台高度</a:t>
            </a:r>
            <a:r>
              <a:rPr lang="en-US" altLang="zh-CN" b="1">
                <a:latin typeface="宋体" panose="02010600030101010101" pitchFamily="2" charset="-122"/>
                <a:ea typeface="宋体" panose="02010600030101010101" pitchFamily="2" charset="-122"/>
                <a:cs typeface="宋体" panose="02010600030101010101" pitchFamily="2" charset="-122"/>
                <a:sym typeface="+mn-ea"/>
              </a:rPr>
              <a:t>1000</a:t>
            </a:r>
            <a:endParaRPr lang="en-US" altLang="zh-CN" b="1">
              <a:latin typeface="宋体" panose="02010600030101010101" pitchFamily="2" charset="-122"/>
              <a:ea typeface="宋体" panose="02010600030101010101" pitchFamily="2" charset="-122"/>
              <a:cs typeface="宋体" panose="02010600030101010101" pitchFamily="2" charset="-122"/>
              <a:sym typeface="+mn-ea"/>
            </a:endParaRPr>
          </a:p>
          <a:p>
            <a:r>
              <a:rPr lang="zh-CN" altLang="en-US" b="1">
                <a:latin typeface="宋体" panose="02010600030101010101" pitchFamily="2" charset="-122"/>
                <a:ea typeface="宋体" panose="02010600030101010101" pitchFamily="2" charset="-122"/>
                <a:cs typeface="宋体" panose="02010600030101010101" pitchFamily="2" charset="-122"/>
                <a:sym typeface="+mn-ea"/>
              </a:rPr>
              <a:t>有效高度</a:t>
            </a:r>
            <a:r>
              <a:rPr lang="en-US" altLang="zh-CN" b="1">
                <a:latin typeface="宋体" panose="02010600030101010101" pitchFamily="2" charset="-122"/>
                <a:ea typeface="宋体" panose="02010600030101010101" pitchFamily="2" charset="-122"/>
                <a:cs typeface="宋体" panose="02010600030101010101" pitchFamily="2" charset="-122"/>
                <a:sym typeface="+mn-ea"/>
              </a:rPr>
              <a:t>890</a:t>
            </a:r>
            <a:endParaRPr lang="en-US" altLang="zh-CN" b="1">
              <a:latin typeface="宋体" panose="02010600030101010101" pitchFamily="2" charset="-122"/>
              <a:ea typeface="宋体" panose="02010600030101010101" pitchFamily="2" charset="-122"/>
              <a:cs typeface="宋体" panose="02010600030101010101" pitchFamily="2" charset="-122"/>
              <a:sym typeface="+mn-ea"/>
            </a:endParaRPr>
          </a:p>
          <a:p>
            <a:r>
              <a:rPr lang="zh-CN" altLang="en-US" b="1">
                <a:latin typeface="宋体" panose="02010600030101010101" pitchFamily="2" charset="-122"/>
                <a:ea typeface="宋体" panose="02010600030101010101" pitchFamily="2" charset="-122"/>
                <a:cs typeface="宋体" panose="02010600030101010101" pitchFamily="2" charset="-122"/>
                <a:sym typeface="+mn-ea"/>
              </a:rPr>
              <a:t>柱</a:t>
            </a:r>
            <a:r>
              <a:rPr lang="en-US" altLang="zh-CN" b="1">
                <a:latin typeface="宋体" panose="02010600030101010101" pitchFamily="2" charset="-122"/>
                <a:ea typeface="宋体" panose="02010600030101010101" pitchFamily="2" charset="-122"/>
                <a:cs typeface="宋体" panose="02010600030101010101" pitchFamily="2" charset="-122"/>
                <a:sym typeface="+mn-ea"/>
              </a:rPr>
              <a:t>700</a:t>
            </a:r>
            <a:r>
              <a:rPr lang="en-US" altLang="zh-CN" b="1">
                <a:latin typeface="宋体" panose="02010600030101010101" pitchFamily="2" charset="-122"/>
                <a:ea typeface="宋体" panose="02010600030101010101" pitchFamily="2" charset="-122"/>
                <a:cs typeface="宋体" panose="02010600030101010101" pitchFamily="2" charset="-122"/>
                <a:sym typeface="+mn-ea"/>
              </a:rPr>
              <a:t>x700</a:t>
            </a:r>
            <a:endParaRPr lang="en-US" altLang="zh-CN"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b="1">
                <a:latin typeface="宋体" panose="02010600030101010101" pitchFamily="2" charset="-122"/>
                <a:ea typeface="宋体" panose="02010600030101010101" pitchFamily="2" charset="-122"/>
                <a:cs typeface="宋体" panose="02010600030101010101" pitchFamily="2" charset="-122"/>
                <a:sym typeface="+mn-ea"/>
              </a:rPr>
              <a:t>桩径800，</a:t>
            </a:r>
            <a:endParaRPr lang="en-US" altLang="zh-CN"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b="1">
                <a:latin typeface="宋体" panose="02010600030101010101" pitchFamily="2" charset="-122"/>
                <a:ea typeface="宋体" panose="02010600030101010101" pitchFamily="2" charset="-122"/>
                <a:cs typeface="宋体" panose="02010600030101010101" pitchFamily="2" charset="-122"/>
                <a:sym typeface="+mn-ea"/>
              </a:rPr>
              <a:t>圆桩转方桩</a:t>
            </a:r>
            <a:endParaRPr lang="en-US" altLang="zh-CN"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b="1">
                <a:latin typeface="宋体" panose="02010600030101010101" pitchFamily="2" charset="-122"/>
                <a:ea typeface="宋体" panose="02010600030101010101" pitchFamily="2" charset="-122"/>
                <a:cs typeface="宋体" panose="02010600030101010101" pitchFamily="2" charset="-122"/>
                <a:sym typeface="+mn-ea"/>
              </a:rPr>
              <a:t>800x0.8=640</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pic>
        <p:nvPicPr>
          <p:cNvPr id="19" name="图片 -2147482579"/>
          <p:cNvPicPr>
            <a:picLocks noChangeAspect="1"/>
          </p:cNvPicPr>
          <p:nvPr/>
        </p:nvPicPr>
        <p:blipFill>
          <a:blip r:embed="rId1"/>
          <a:stretch>
            <a:fillRect/>
          </a:stretch>
        </p:blipFill>
        <p:spPr>
          <a:xfrm>
            <a:off x="10225405" y="66675"/>
            <a:ext cx="1776095" cy="1343660"/>
          </a:xfrm>
          <a:prstGeom prst="rect">
            <a:avLst/>
          </a:prstGeom>
          <a:noFill/>
          <a:ln w="9525">
            <a:noFill/>
          </a:ln>
        </p:spPr>
      </p:pic>
      <p:pic>
        <p:nvPicPr>
          <p:cNvPr id="22" name="图片 21"/>
          <p:cNvPicPr>
            <a:picLocks noChangeAspect="1"/>
          </p:cNvPicPr>
          <p:nvPr/>
        </p:nvPicPr>
        <p:blipFill>
          <a:blip r:embed="rId2"/>
          <a:stretch>
            <a:fillRect/>
          </a:stretch>
        </p:blipFill>
        <p:spPr>
          <a:xfrm>
            <a:off x="504825" y="3500755"/>
            <a:ext cx="4128770" cy="2995295"/>
          </a:xfrm>
          <a:prstGeom prst="rect">
            <a:avLst/>
          </a:prstGeom>
        </p:spPr>
      </p:pic>
      <p:pic>
        <p:nvPicPr>
          <p:cNvPr id="23" name="图片 22"/>
          <p:cNvPicPr>
            <a:picLocks noChangeAspect="1"/>
          </p:cNvPicPr>
          <p:nvPr/>
        </p:nvPicPr>
        <p:blipFill>
          <a:blip r:embed="rId3"/>
          <a:srcRect l="395"/>
          <a:stretch>
            <a:fillRect/>
          </a:stretch>
        </p:blipFill>
        <p:spPr>
          <a:xfrm>
            <a:off x="504825" y="1037590"/>
            <a:ext cx="5469890" cy="2430780"/>
          </a:xfrm>
          <a:prstGeom prst="rect">
            <a:avLst/>
          </a:prstGeom>
        </p:spPr>
      </p:pic>
      <p:cxnSp>
        <p:nvCxnSpPr>
          <p:cNvPr id="31" name="直接连接符 30"/>
          <p:cNvCxnSpPr/>
          <p:nvPr/>
        </p:nvCxnSpPr>
        <p:spPr>
          <a:xfrm>
            <a:off x="1558290" y="5856605"/>
            <a:ext cx="635" cy="648000"/>
          </a:xfrm>
          <a:prstGeom prst="line">
            <a:avLst/>
          </a:prstGeom>
          <a:ln>
            <a:solidFill>
              <a:srgbClr val="17C91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716020" y="5864860"/>
            <a:ext cx="635" cy="648000"/>
          </a:xfrm>
          <a:prstGeom prst="line">
            <a:avLst/>
          </a:prstGeom>
          <a:ln>
            <a:solidFill>
              <a:srgbClr val="17C913"/>
            </a:solidFill>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1558290" y="6376035"/>
            <a:ext cx="2160000" cy="0"/>
          </a:xfrm>
          <a:prstGeom prst="straightConnector1">
            <a:avLst/>
          </a:prstGeom>
          <a:ln>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290445" y="6104890"/>
            <a:ext cx="622300" cy="306705"/>
          </a:xfrm>
          <a:prstGeom prst="rect">
            <a:avLst/>
          </a:prstGeom>
          <a:noFill/>
        </p:spPr>
        <p:txBody>
          <a:bodyPr wrap="none" rtlCol="0" anchor="t">
            <a:spAutoFit/>
          </a:bodyPr>
          <a:p>
            <a:pPr indent="0"/>
            <a:r>
              <a:rPr lang="en-US" sz="1400" b="1">
                <a:solidFill>
                  <a:srgbClr val="00B050"/>
                </a:solidFill>
                <a:latin typeface="微软雅黑" panose="020B0503020204020204" charset="-122"/>
                <a:ea typeface="微软雅黑" panose="020B0503020204020204" charset="-122"/>
                <a:cs typeface="微软雅黑" panose="020B0503020204020204" charset="-122"/>
                <a:sym typeface="+mn-ea"/>
              </a:rPr>
              <a:t>2400</a:t>
            </a:r>
            <a:endParaRPr lang="en-US" altLang="en-US" sz="1400" b="1">
              <a:solidFill>
                <a:srgbClr val="00B050"/>
              </a:solidFill>
              <a:latin typeface="微软雅黑" panose="020B0503020204020204" charset="-122"/>
              <a:ea typeface="微软雅黑" panose="020B0503020204020204" charset="-122"/>
              <a:cs typeface="微软雅黑" panose="020B0503020204020204" charset="-122"/>
              <a:sym typeface="+mn-ea"/>
            </a:endParaRPr>
          </a:p>
        </p:txBody>
      </p:sp>
      <p:cxnSp>
        <p:nvCxnSpPr>
          <p:cNvPr id="35" name="直接连接符 34"/>
          <p:cNvCxnSpPr/>
          <p:nvPr/>
        </p:nvCxnSpPr>
        <p:spPr>
          <a:xfrm>
            <a:off x="1282700" y="5621655"/>
            <a:ext cx="635" cy="828000"/>
          </a:xfrm>
          <a:prstGeom prst="line">
            <a:avLst/>
          </a:prstGeom>
          <a:ln w="28575" cmpd="sng">
            <a:solidFill>
              <a:srgbClr val="120CFC"/>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809750" y="5634355"/>
            <a:ext cx="635" cy="828000"/>
          </a:xfrm>
          <a:prstGeom prst="line">
            <a:avLst/>
          </a:prstGeom>
          <a:ln w="28575" cmpd="sng">
            <a:solidFill>
              <a:srgbClr val="120CFC"/>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466465" y="5617210"/>
            <a:ext cx="635" cy="828000"/>
          </a:xfrm>
          <a:prstGeom prst="line">
            <a:avLst/>
          </a:prstGeom>
          <a:ln w="28575" cmpd="sng">
            <a:solidFill>
              <a:srgbClr val="120CFC"/>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993515" y="5629910"/>
            <a:ext cx="635" cy="828000"/>
          </a:xfrm>
          <a:prstGeom prst="line">
            <a:avLst/>
          </a:prstGeom>
          <a:ln w="28575" cmpd="sng">
            <a:solidFill>
              <a:srgbClr val="120CFC"/>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272030" y="4696460"/>
            <a:ext cx="6350" cy="1080000"/>
          </a:xfrm>
          <a:prstGeom prst="line">
            <a:avLst/>
          </a:prstGeom>
          <a:ln w="28575" cmpd="sng">
            <a:solidFill>
              <a:srgbClr val="ED0DFB"/>
            </a:solidFill>
            <a:prstDash val="soli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1816735" y="5736590"/>
            <a:ext cx="441960" cy="0"/>
          </a:xfrm>
          <a:prstGeom prst="straightConnector1">
            <a:avLst/>
          </a:prstGeom>
          <a:ln>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845310" y="5330190"/>
            <a:ext cx="559435" cy="368300"/>
          </a:xfrm>
          <a:prstGeom prst="rect">
            <a:avLst/>
          </a:prstGeom>
          <a:noFill/>
        </p:spPr>
        <p:txBody>
          <a:bodyPr wrap="square" rtlCol="0">
            <a:spAutoFit/>
          </a:bodyPr>
          <a:p>
            <a:r>
              <a:rPr lang="en-US" altLang="zh-CN">
                <a:solidFill>
                  <a:schemeClr val="bg2"/>
                </a:solidFill>
              </a:rPr>
              <a:t>a</a:t>
            </a:r>
            <a:r>
              <a:rPr lang="en-US" altLang="zh-CN" baseline="-25000">
                <a:solidFill>
                  <a:schemeClr val="bg2"/>
                </a:solidFill>
              </a:rPr>
              <a:t>1</a:t>
            </a:r>
            <a:endParaRPr lang="en-US" altLang="zh-CN" baseline="-25000">
              <a:solidFill>
                <a:schemeClr val="bg2"/>
              </a:solidFill>
            </a:endParaRPr>
          </a:p>
        </p:txBody>
      </p:sp>
      <p:sp>
        <p:nvSpPr>
          <p:cNvPr id="45" name="文本框 44"/>
          <p:cNvSpPr txBox="1"/>
          <p:nvPr/>
        </p:nvSpPr>
        <p:spPr>
          <a:xfrm>
            <a:off x="6401435" y="2224405"/>
            <a:ext cx="4285615" cy="706755"/>
          </a:xfrm>
          <a:prstGeom prst="rect">
            <a:avLst/>
          </a:prstGeom>
          <a:noFill/>
          <a:ln w="9525">
            <a:noFill/>
          </a:ln>
        </p:spPr>
        <p:txBody>
          <a:bodyPr wrap="square">
            <a:spAutoFit/>
          </a:bodyPr>
          <a:p>
            <a:pPr indent="0"/>
            <a:r>
              <a:rPr lang="en-US" sz="2000" b="0">
                <a:latin typeface="Calibri" panose="020F0502020204030204" pitchFamily="34" charset="0"/>
                <a:ea typeface="宋体" panose="02010600030101010101" pitchFamily="2" charset="-122"/>
              </a:rPr>
              <a:t>λ1=a1/h0=480/890=0.539</a:t>
            </a:r>
            <a:endParaRPr lang="en-US" sz="2000" b="0">
              <a:latin typeface="Calibri" panose="020F0502020204030204" pitchFamily="34" charset="0"/>
              <a:ea typeface="宋体" panose="02010600030101010101" pitchFamily="2" charset="-122"/>
            </a:endParaRPr>
          </a:p>
          <a:p>
            <a:pPr indent="0"/>
            <a:r>
              <a:rPr lang="en-US" sz="2000" b="0">
                <a:latin typeface="Calibri" panose="020F0502020204030204" pitchFamily="34" charset="0"/>
                <a:ea typeface="宋体" panose="02010600030101010101" pitchFamily="2" charset="-122"/>
              </a:rPr>
              <a:t>λ2=a2/h0=580/890=0.652</a:t>
            </a:r>
            <a:endParaRPr lang="zh-CN" altLang="en-US" sz="2000"/>
          </a:p>
        </p:txBody>
      </p:sp>
      <p:sp>
        <p:nvSpPr>
          <p:cNvPr id="46" name="文本框 45"/>
          <p:cNvSpPr txBox="1"/>
          <p:nvPr/>
        </p:nvSpPr>
        <p:spPr>
          <a:xfrm>
            <a:off x="6401435" y="1595755"/>
            <a:ext cx="4231005" cy="706755"/>
          </a:xfrm>
          <a:prstGeom prst="rect">
            <a:avLst/>
          </a:prstGeom>
          <a:noFill/>
          <a:ln w="9525">
            <a:noFill/>
          </a:ln>
        </p:spPr>
        <p:txBody>
          <a:bodyPr wrap="square">
            <a:spAutoFit/>
          </a:bodyPr>
          <a:p>
            <a:pPr indent="0"/>
            <a:r>
              <a:rPr lang="en-US" sz="2000" b="0">
                <a:latin typeface="Calibri" panose="020F0502020204030204" pitchFamily="34" charset="0"/>
                <a:ea typeface="宋体" panose="02010600030101010101" pitchFamily="2" charset="-122"/>
              </a:rPr>
              <a:t>a1=1150-640/2-700/2=480</a:t>
            </a:r>
            <a:endParaRPr lang="en-US" sz="2000" b="0">
              <a:latin typeface="Calibri" panose="020F0502020204030204" pitchFamily="34" charset="0"/>
              <a:ea typeface="宋体" panose="02010600030101010101" pitchFamily="2" charset="-122"/>
            </a:endParaRPr>
          </a:p>
          <a:p>
            <a:pPr indent="0"/>
            <a:r>
              <a:rPr lang="en-US" sz="2000" b="0">
                <a:latin typeface="Calibri" panose="020F0502020204030204" pitchFamily="34" charset="0"/>
                <a:ea typeface="宋体" panose="02010600030101010101" pitchFamily="2" charset="-122"/>
              </a:rPr>
              <a:t>a2=1250</a:t>
            </a:r>
            <a:r>
              <a:rPr lang="en-US" sz="2000">
                <a:latin typeface="Calibri" panose="020F0502020204030204" pitchFamily="34" charset="0"/>
                <a:ea typeface="宋体" panose="02010600030101010101" pitchFamily="2" charset="-122"/>
                <a:sym typeface="+mn-ea"/>
              </a:rPr>
              <a:t>-640/2-700/2=</a:t>
            </a:r>
            <a:r>
              <a:rPr lang="en-US" sz="2000" b="0">
                <a:latin typeface="Calibri" panose="020F0502020204030204" pitchFamily="34" charset="0"/>
                <a:ea typeface="宋体" panose="02010600030101010101" pitchFamily="2" charset="-122"/>
              </a:rPr>
              <a:t>58</a:t>
            </a:r>
            <a:r>
              <a:rPr lang="en-US" sz="2000" b="0">
                <a:latin typeface="Calibri" panose="020F0502020204030204" pitchFamily="34" charset="0"/>
                <a:ea typeface="宋体" panose="02010600030101010101" pitchFamily="2" charset="-122"/>
              </a:rPr>
              <a:t>0</a:t>
            </a:r>
            <a:endParaRPr lang="zh-CN" altLang="en-US" sz="2000"/>
          </a:p>
        </p:txBody>
      </p:sp>
      <p:pic>
        <p:nvPicPr>
          <p:cNvPr id="49" name="图片 48"/>
          <p:cNvPicPr>
            <a:picLocks noChangeAspect="1"/>
          </p:cNvPicPr>
          <p:nvPr>
            <p:custDataLst>
              <p:tags r:id="rId4"/>
            </p:custDataLst>
          </p:nvPr>
        </p:nvPicPr>
        <p:blipFill>
          <a:blip r:embed="rId3"/>
          <a:srcRect l="395"/>
          <a:stretch>
            <a:fillRect/>
          </a:stretch>
        </p:blipFill>
        <p:spPr>
          <a:xfrm>
            <a:off x="6177280" y="3416935"/>
            <a:ext cx="5861050" cy="2604770"/>
          </a:xfrm>
          <a:prstGeom prst="rect">
            <a:avLst/>
          </a:prstGeom>
        </p:spPr>
      </p:pic>
      <p:cxnSp>
        <p:nvCxnSpPr>
          <p:cNvPr id="50" name="直接连接符 49"/>
          <p:cNvCxnSpPr/>
          <p:nvPr/>
        </p:nvCxnSpPr>
        <p:spPr>
          <a:xfrm>
            <a:off x="6610350" y="4203700"/>
            <a:ext cx="22167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509395" y="4403090"/>
            <a:ext cx="1080000" cy="0"/>
          </a:xfrm>
          <a:prstGeom prst="straightConnector1">
            <a:avLst/>
          </a:prstGeom>
          <a:ln>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2619375" y="4403090"/>
            <a:ext cx="1080000" cy="0"/>
          </a:xfrm>
          <a:prstGeom prst="straightConnector1">
            <a:avLst/>
          </a:prstGeom>
          <a:ln>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518920" y="4187825"/>
            <a:ext cx="635" cy="450850"/>
          </a:xfrm>
          <a:prstGeom prst="line">
            <a:avLst/>
          </a:prstGeom>
          <a:ln>
            <a:solidFill>
              <a:srgbClr val="17C913"/>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2597785" y="4195445"/>
            <a:ext cx="635" cy="450850"/>
          </a:xfrm>
          <a:prstGeom prst="line">
            <a:avLst/>
          </a:prstGeom>
          <a:ln>
            <a:solidFill>
              <a:srgbClr val="17C913"/>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707130" y="4195445"/>
            <a:ext cx="635" cy="450850"/>
          </a:xfrm>
          <a:prstGeom prst="line">
            <a:avLst/>
          </a:prstGeom>
          <a:ln>
            <a:solidFill>
              <a:srgbClr val="17C913"/>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704975" y="4127500"/>
            <a:ext cx="622300" cy="306705"/>
          </a:xfrm>
          <a:prstGeom prst="rect">
            <a:avLst/>
          </a:prstGeom>
          <a:noFill/>
        </p:spPr>
        <p:txBody>
          <a:bodyPr wrap="none" rtlCol="0" anchor="t">
            <a:spAutoFit/>
          </a:bodyPr>
          <a:p>
            <a:pPr indent="0"/>
            <a:r>
              <a:rPr lang="en-US" sz="1400" b="1">
                <a:solidFill>
                  <a:srgbClr val="00B050"/>
                </a:solidFill>
                <a:latin typeface="微软雅黑" panose="020B0503020204020204" charset="-122"/>
                <a:ea typeface="微软雅黑" panose="020B0503020204020204" charset="-122"/>
                <a:cs typeface="微软雅黑" panose="020B0503020204020204" charset="-122"/>
                <a:sym typeface="+mn-ea"/>
              </a:rPr>
              <a:t>1150</a:t>
            </a:r>
            <a:endParaRPr lang="en-US" altLang="en-US" sz="1400" b="1">
              <a:solidFill>
                <a:srgbClr val="00B050"/>
              </a:solidFill>
              <a:latin typeface="微软雅黑" panose="020B0503020204020204" charset="-122"/>
              <a:ea typeface="微软雅黑" panose="020B0503020204020204" charset="-122"/>
              <a:cs typeface="微软雅黑" panose="020B0503020204020204" charset="-122"/>
              <a:sym typeface="+mn-ea"/>
            </a:endParaRPr>
          </a:p>
        </p:txBody>
      </p:sp>
      <p:sp>
        <p:nvSpPr>
          <p:cNvPr id="57" name="文本框 56"/>
          <p:cNvSpPr txBox="1"/>
          <p:nvPr/>
        </p:nvSpPr>
        <p:spPr>
          <a:xfrm>
            <a:off x="2882900" y="4105910"/>
            <a:ext cx="622300" cy="306705"/>
          </a:xfrm>
          <a:prstGeom prst="rect">
            <a:avLst/>
          </a:prstGeom>
          <a:noFill/>
        </p:spPr>
        <p:txBody>
          <a:bodyPr wrap="none" rtlCol="0" anchor="t">
            <a:spAutoFit/>
          </a:bodyPr>
          <a:p>
            <a:pPr indent="0"/>
            <a:r>
              <a:rPr lang="en-US" sz="1400" b="1">
                <a:solidFill>
                  <a:srgbClr val="00B050"/>
                </a:solidFill>
                <a:latin typeface="微软雅黑" panose="020B0503020204020204" charset="-122"/>
                <a:ea typeface="微软雅黑" panose="020B0503020204020204" charset="-122"/>
                <a:cs typeface="微软雅黑" panose="020B0503020204020204" charset="-122"/>
                <a:sym typeface="+mn-ea"/>
              </a:rPr>
              <a:t>1250</a:t>
            </a:r>
            <a:endParaRPr lang="en-US" altLang="en-US" sz="1400" b="1">
              <a:solidFill>
                <a:srgbClr val="00B050"/>
              </a:solidFill>
              <a:latin typeface="微软雅黑" panose="020B0503020204020204" charset="-122"/>
              <a:ea typeface="微软雅黑" panose="020B0503020204020204" charset="-122"/>
              <a:cs typeface="微软雅黑" panose="020B0503020204020204" charset="-122"/>
              <a:sym typeface="+mn-ea"/>
            </a:endParaRPr>
          </a:p>
        </p:txBody>
      </p:sp>
      <p:cxnSp>
        <p:nvCxnSpPr>
          <p:cNvPr id="58" name="直接连接符 57"/>
          <p:cNvCxnSpPr/>
          <p:nvPr/>
        </p:nvCxnSpPr>
        <p:spPr>
          <a:xfrm flipH="1">
            <a:off x="2905760" y="4692015"/>
            <a:ext cx="6350" cy="1080000"/>
          </a:xfrm>
          <a:prstGeom prst="line">
            <a:avLst/>
          </a:prstGeom>
          <a:ln w="28575" cmpd="sng">
            <a:solidFill>
              <a:srgbClr val="ED0DFB"/>
            </a:solidFill>
            <a:prstDash val="solid"/>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a:off x="2911475" y="5698490"/>
            <a:ext cx="540000" cy="0"/>
          </a:xfrm>
          <a:prstGeom prst="straightConnector1">
            <a:avLst/>
          </a:prstGeom>
          <a:ln>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2966720" y="5330190"/>
            <a:ext cx="559435" cy="368300"/>
          </a:xfrm>
          <a:prstGeom prst="rect">
            <a:avLst/>
          </a:prstGeom>
          <a:noFill/>
        </p:spPr>
        <p:txBody>
          <a:bodyPr wrap="square" rtlCol="0">
            <a:spAutoFit/>
          </a:bodyPr>
          <a:p>
            <a:r>
              <a:rPr lang="en-US" altLang="zh-CN">
                <a:solidFill>
                  <a:schemeClr val="bg2"/>
                </a:solidFill>
              </a:rPr>
              <a:t>a</a:t>
            </a:r>
            <a:r>
              <a:rPr lang="en-US" altLang="zh-CN" baseline="-25000">
                <a:solidFill>
                  <a:schemeClr val="bg2"/>
                </a:solidFill>
              </a:rPr>
              <a:t>2</a:t>
            </a:r>
            <a:endParaRPr lang="en-US" altLang="zh-CN" baseline="-25000">
              <a:solidFill>
                <a:schemeClr val="bg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4 两桩承台</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剪跨比</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a:t>
            </a:r>
            <a:r>
              <a:rPr lang="en-US" altLang="zh-CN" sz="2400" b="1" dirty="0">
                <a:latin typeface="微软雅黑" panose="020B0503020204020204" charset="-122"/>
                <a:ea typeface="微软雅黑" panose="020B0503020204020204" charset="-122"/>
                <a:cs typeface="微软雅黑" panose="020B0503020204020204" charset="-122"/>
                <a:sym typeface="Calibri" panose="020F0502020204030204" pitchFamily="34" charset="0"/>
              </a:rPr>
              <a:t>两桩</a:t>
            </a:r>
            <a:r>
              <a:rPr lang="en-US" altLang="zh-CN" sz="2400" b="1" dirty="0">
                <a:latin typeface="微软雅黑" panose="020B0503020204020204" charset="-122"/>
                <a:ea typeface="微软雅黑" panose="020B0503020204020204" charset="-122"/>
                <a:cs typeface="微软雅黑" panose="020B0503020204020204" charset="-122"/>
              </a:rPr>
              <a:t>承台</a:t>
            </a:r>
            <a:r>
              <a:rPr lang="zh-CN" altLang="en-US" sz="2400" b="1" dirty="0">
                <a:latin typeface="微软雅黑" panose="020B0503020204020204" charset="-122"/>
                <a:ea typeface="微软雅黑" panose="020B0503020204020204" charset="-122"/>
                <a:cs typeface="微软雅黑" panose="020B0503020204020204" charset="-122"/>
              </a:rPr>
              <a:t>剪跨比</a:t>
            </a:r>
            <a:r>
              <a:rPr lang="en-US" sz="2400">
                <a:latin typeface="Calibri" panose="020F0502020204030204" pitchFamily="34" charset="0"/>
                <a:ea typeface="微软雅黑" panose="020B0503020204020204" charset="-122"/>
                <a:cs typeface="Calibri" panose="020F0502020204030204" pitchFamily="34" charset="0"/>
                <a:sym typeface="+mn-ea"/>
              </a:rPr>
              <a:t>a/h0=0.51</a:t>
            </a:r>
            <a:r>
              <a:rPr lang="zh-CN" altLang="en-US" sz="2400" b="1" dirty="0">
                <a:latin typeface="微软雅黑" panose="020B0503020204020204" charset="-122"/>
                <a:ea typeface="微软雅黑" panose="020B0503020204020204" charset="-122"/>
                <a:cs typeface="微软雅黑" panose="020B0503020204020204" charset="-122"/>
              </a:rPr>
              <a:t>如何计算的？</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08" name="文本框 107"/>
          <p:cNvSpPr txBox="1"/>
          <p:nvPr/>
        </p:nvSpPr>
        <p:spPr>
          <a:xfrm>
            <a:off x="554355" y="2425700"/>
            <a:ext cx="6468110" cy="1014730"/>
          </a:xfrm>
          <a:prstGeom prst="rect">
            <a:avLst/>
          </a:prstGeom>
          <a:noFill/>
          <a:ln w="9525">
            <a:noFill/>
          </a:ln>
        </p:spPr>
        <p:txBody>
          <a:bodyPr wrap="square">
            <a:spAutoFit/>
          </a:bodyPr>
          <a:p>
            <a:pPr indent="0"/>
            <a:r>
              <a:rPr lang="zh-CN" sz="2000" b="0">
                <a:latin typeface="微软雅黑" panose="020B0503020204020204" charset="-122"/>
                <a:ea typeface="微软雅黑" panose="020B0503020204020204" charset="-122"/>
                <a:cs typeface="微软雅黑" panose="020B0503020204020204" charset="-122"/>
              </a:rPr>
              <a:t>《混规》</a:t>
            </a:r>
            <a:r>
              <a:rPr lang="en-US" sz="2000" b="0">
                <a:latin typeface="微软雅黑" panose="020B0503020204020204" charset="-122"/>
                <a:ea typeface="微软雅黑" panose="020B0503020204020204" charset="-122"/>
                <a:cs typeface="微软雅黑" panose="020B0503020204020204" charset="-122"/>
              </a:rPr>
              <a:t>G.0.4</a:t>
            </a:r>
            <a:endParaRPr lang="zh-CN" sz="2000" b="0">
              <a:latin typeface="微软雅黑" panose="020B0503020204020204" charset="-122"/>
              <a:ea typeface="微软雅黑" panose="020B0503020204020204" charset="-122"/>
              <a:cs typeface="微软雅黑" panose="020B0503020204020204" charset="-122"/>
            </a:endParaRPr>
          </a:p>
          <a:p>
            <a:pPr indent="0"/>
            <a:r>
              <a:rPr lang="zh-CN" sz="2000" b="0">
                <a:solidFill>
                  <a:srgbClr val="120CFC"/>
                </a:solidFill>
                <a:latin typeface="微软雅黑" panose="020B0503020204020204" charset="-122"/>
                <a:ea typeface="微软雅黑" panose="020B0503020204020204" charset="-122"/>
                <a:cs typeface="微软雅黑" panose="020B0503020204020204" charset="-122"/>
              </a:rPr>
              <a:t>λ下限值</a:t>
            </a:r>
            <a:r>
              <a:rPr lang="en-US" sz="2000" b="0">
                <a:latin typeface="微软雅黑" panose="020B0503020204020204" charset="-122"/>
                <a:ea typeface="微软雅黑" panose="020B0503020204020204" charset="-122"/>
                <a:cs typeface="微软雅黑" panose="020B0503020204020204" charset="-122"/>
              </a:rPr>
              <a:t>0.42L0/h-0.58=0.42x2.024-0.58=0.27</a:t>
            </a:r>
            <a:endParaRPr lang="en-US" sz="2000" b="0">
              <a:latin typeface="微软雅黑" panose="020B0503020204020204" charset="-122"/>
              <a:ea typeface="微软雅黑" panose="020B0503020204020204" charset="-122"/>
              <a:cs typeface="微软雅黑" panose="020B0503020204020204" charset="-122"/>
            </a:endParaRPr>
          </a:p>
          <a:p>
            <a:pPr indent="0"/>
            <a:r>
              <a:rPr lang="en-US" sz="2000" b="0">
                <a:solidFill>
                  <a:srgbClr val="120CFC"/>
                </a:solidFill>
                <a:latin typeface="微软雅黑" panose="020B0503020204020204" charset="-122"/>
                <a:ea typeface="微软雅黑" panose="020B0503020204020204" charset="-122"/>
                <a:cs typeface="微软雅黑" panose="020B0503020204020204" charset="-122"/>
              </a:rPr>
              <a:t>λ上限值</a:t>
            </a:r>
            <a:r>
              <a:rPr lang="en-US" sz="2000" b="0">
                <a:latin typeface="微软雅黑" panose="020B0503020204020204" charset="-122"/>
                <a:ea typeface="微软雅黑" panose="020B0503020204020204" charset="-122"/>
                <a:cs typeface="微软雅黑" panose="020B0503020204020204" charset="-122"/>
              </a:rPr>
              <a:t>0.92L0/h-1.58=0.92x2-1.58=0.282</a:t>
            </a:r>
            <a:endParaRPr lang="en-US" sz="2000" b="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554355" y="4559300"/>
            <a:ext cx="3250565" cy="398780"/>
          </a:xfrm>
          <a:prstGeom prst="rect">
            <a:avLst/>
          </a:prstGeom>
          <a:noFill/>
        </p:spPr>
        <p:txBody>
          <a:bodyPr wrap="square" rtlCol="0" anchor="t">
            <a:spAutoFit/>
          </a:bodyPr>
          <a:p>
            <a:r>
              <a:rPr lang="en-US" sz="2000">
                <a:latin typeface="微软雅黑" panose="020B0503020204020204" charset="-122"/>
                <a:ea typeface="微软雅黑" panose="020B0503020204020204" charset="-122"/>
                <a:cs typeface="微软雅黑" panose="020B0503020204020204" charset="-122"/>
                <a:sym typeface="+mn-ea"/>
              </a:rPr>
              <a:t>故λ=0.282（</a:t>
            </a:r>
            <a:r>
              <a:rPr lang="zh-CN" altLang="en-US" sz="2000">
                <a:latin typeface="微软雅黑" panose="020B0503020204020204" charset="-122"/>
                <a:ea typeface="微软雅黑" panose="020B0503020204020204" charset="-122"/>
                <a:cs typeface="微软雅黑" panose="020B0503020204020204" charset="-122"/>
                <a:sym typeface="+mn-ea"/>
              </a:rPr>
              <a:t>上</a:t>
            </a:r>
            <a:r>
              <a:rPr lang="en-US" sz="2000">
                <a:latin typeface="微软雅黑" panose="020B0503020204020204" charset="-122"/>
                <a:ea typeface="微软雅黑" panose="020B0503020204020204" charset="-122"/>
                <a:cs typeface="微软雅黑" panose="020B0503020204020204" charset="-122"/>
                <a:sym typeface="+mn-ea"/>
              </a:rPr>
              <a:t>限值）</a:t>
            </a:r>
            <a:endParaRPr lang="en-US" sz="2000">
              <a:latin typeface="微软雅黑" panose="020B0503020204020204" charset="-122"/>
              <a:ea typeface="微软雅黑" panose="020B0503020204020204" charset="-122"/>
              <a:cs typeface="微软雅黑" panose="020B0503020204020204" charset="-122"/>
              <a:sym typeface="+mn-ea"/>
            </a:endParaRPr>
          </a:p>
        </p:txBody>
      </p:sp>
      <p:sp>
        <p:nvSpPr>
          <p:cNvPr id="19" name="文本框 18"/>
          <p:cNvSpPr txBox="1"/>
          <p:nvPr/>
        </p:nvSpPr>
        <p:spPr>
          <a:xfrm>
            <a:off x="657225" y="5507990"/>
            <a:ext cx="4830445" cy="829945"/>
          </a:xfrm>
          <a:prstGeom prst="rect">
            <a:avLst/>
          </a:prstGeom>
          <a:noFill/>
        </p:spPr>
        <p:txBody>
          <a:bodyPr wrap="square" rtlCol="0">
            <a:spAutoFit/>
          </a:bodyPr>
          <a:p>
            <a:r>
              <a:rPr lang="zh-CN" altLang="en-US" sz="2400" b="1" i="1">
                <a:solidFill>
                  <a:srgbClr val="1B16DA"/>
                </a:solidFill>
                <a:latin typeface="微软雅黑" panose="020B0503020204020204" charset="-122"/>
                <a:ea typeface="微软雅黑" panose="020B0503020204020204" charset="-122"/>
                <a:cs typeface="微软雅黑" panose="020B0503020204020204" charset="-122"/>
              </a:rPr>
              <a:t>注意：圆柱、圆桩圆转方</a:t>
            </a:r>
            <a:r>
              <a:rPr lang="en-US" altLang="zh-CN" sz="2400" b="1" i="1">
                <a:solidFill>
                  <a:srgbClr val="1B16DA"/>
                </a:solidFill>
                <a:latin typeface="微软雅黑" panose="020B0503020204020204" charset="-122"/>
                <a:ea typeface="微软雅黑" panose="020B0503020204020204" charset="-122"/>
                <a:cs typeface="微软雅黑" panose="020B0503020204020204" charset="-122"/>
              </a:rPr>
              <a:t>0.8D</a:t>
            </a:r>
            <a:r>
              <a:rPr lang="zh-CN" altLang="en-US" sz="2400" b="1" i="1">
                <a:solidFill>
                  <a:srgbClr val="1B16DA"/>
                </a:solidFill>
                <a:latin typeface="微软雅黑" panose="020B0503020204020204" charset="-122"/>
                <a:ea typeface="微软雅黑" panose="020B0503020204020204" charset="-122"/>
                <a:cs typeface="微软雅黑" panose="020B0503020204020204" charset="-122"/>
              </a:rPr>
              <a:t>；</a:t>
            </a:r>
            <a:endParaRPr lang="zh-CN" altLang="en-US" sz="2400" b="1" i="1">
              <a:solidFill>
                <a:srgbClr val="1B16DA"/>
              </a:solidFill>
              <a:latin typeface="微软雅黑" panose="020B0503020204020204" charset="-122"/>
              <a:ea typeface="微软雅黑" panose="020B0503020204020204" charset="-122"/>
              <a:cs typeface="微软雅黑" panose="020B0503020204020204" charset="-122"/>
            </a:endParaRPr>
          </a:p>
          <a:p>
            <a:r>
              <a:rPr lang="en-US" sz="2400" b="1" i="1">
                <a:solidFill>
                  <a:srgbClr val="1B16DA"/>
                </a:solidFill>
                <a:latin typeface="微软雅黑" panose="020B0503020204020204" charset="-122"/>
                <a:ea typeface="微软雅黑" panose="020B0503020204020204" charset="-122"/>
                <a:cs typeface="微软雅黑" panose="020B0503020204020204" charset="-122"/>
                <a:sym typeface="+mn-ea"/>
              </a:rPr>
              <a:t>         λ</a:t>
            </a:r>
            <a:r>
              <a:rPr lang="zh-CN" altLang="en-US" sz="2400" b="1" i="1">
                <a:solidFill>
                  <a:srgbClr val="1B16DA"/>
                </a:solidFill>
                <a:latin typeface="微软雅黑" panose="020B0503020204020204" charset="-122"/>
                <a:ea typeface="微软雅黑" panose="020B0503020204020204" charset="-122"/>
                <a:cs typeface="微软雅黑" panose="020B0503020204020204" charset="-122"/>
                <a:sym typeface="+mn-ea"/>
              </a:rPr>
              <a:t>的限值。</a:t>
            </a:r>
            <a:endParaRPr lang="zh-CN" altLang="en-US" sz="2400" b="1" i="1">
              <a:solidFill>
                <a:srgbClr val="1B16DA"/>
              </a:solidFill>
              <a:latin typeface="微软雅黑" panose="020B0503020204020204" charset="-122"/>
              <a:ea typeface="微软雅黑" panose="020B0503020204020204" charset="-122"/>
              <a:cs typeface="微软雅黑" panose="020B0503020204020204" charset="-122"/>
              <a:sym typeface="+mn-ea"/>
            </a:endParaRPr>
          </a:p>
        </p:txBody>
      </p:sp>
      <p:sp>
        <p:nvSpPr>
          <p:cNvPr id="21" name="文本框 20"/>
          <p:cNvSpPr txBox="1"/>
          <p:nvPr/>
        </p:nvSpPr>
        <p:spPr>
          <a:xfrm>
            <a:off x="495935" y="1094740"/>
            <a:ext cx="499110" cy="460375"/>
          </a:xfrm>
          <a:prstGeom prst="rect">
            <a:avLst/>
          </a:prstGeom>
          <a:noFill/>
        </p:spPr>
        <p:txBody>
          <a:bodyPr wrap="none" rtlCol="0" anchor="t">
            <a:spAutoFit/>
          </a:bodyPr>
          <a:p>
            <a:r>
              <a:rPr lang="en-US" sz="2400" b="1">
                <a:latin typeface="微软雅黑" panose="020B0503020204020204" charset="-122"/>
                <a:ea typeface="微软雅黑" panose="020B0503020204020204" charset="-122"/>
                <a:cs typeface="微软雅黑" panose="020B0503020204020204" charset="-122"/>
                <a:sym typeface="+mn-ea"/>
              </a:rPr>
              <a:t>A:</a:t>
            </a:r>
            <a:endParaRPr lang="en-US" sz="240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915670" y="1180465"/>
            <a:ext cx="5080000" cy="398780"/>
          </a:xfrm>
          <a:prstGeom prst="rect">
            <a:avLst/>
          </a:prstGeom>
          <a:noFill/>
          <a:ln w="9525">
            <a:noFill/>
          </a:ln>
        </p:spPr>
        <p:txBody>
          <a:bodyPr>
            <a:spAutoFit/>
          </a:bodyPr>
          <a:p>
            <a:pPr indent="0"/>
            <a:r>
              <a:rPr lang="en-US" sz="2000" b="0">
                <a:latin typeface="Calibri" panose="020F0502020204030204" pitchFamily="34" charset="0"/>
                <a:ea typeface="宋体" panose="02010600030101010101" pitchFamily="2" charset="-122"/>
              </a:rPr>
              <a:t>Ln=2400-640=1760</a:t>
            </a:r>
            <a:endParaRPr lang="zh-CN" altLang="en-US" sz="2000"/>
          </a:p>
        </p:txBody>
      </p:sp>
      <p:sp>
        <p:nvSpPr>
          <p:cNvPr id="43" name="文本框 42"/>
          <p:cNvSpPr txBox="1"/>
          <p:nvPr/>
        </p:nvSpPr>
        <p:spPr>
          <a:xfrm>
            <a:off x="915670" y="1534795"/>
            <a:ext cx="5080000" cy="398780"/>
          </a:xfrm>
          <a:prstGeom prst="rect">
            <a:avLst/>
          </a:prstGeom>
          <a:noFill/>
          <a:ln w="9525">
            <a:noFill/>
          </a:ln>
        </p:spPr>
        <p:txBody>
          <a:bodyPr>
            <a:spAutoFit/>
          </a:bodyPr>
          <a:p>
            <a:pPr indent="0"/>
            <a:r>
              <a:rPr lang="en-US" sz="2000" b="0">
                <a:latin typeface="Calibri" panose="020F0502020204030204" pitchFamily="34" charset="0"/>
                <a:ea typeface="宋体" panose="02010600030101010101" pitchFamily="2" charset="-122"/>
              </a:rPr>
              <a:t>L0=1.15Ln=1.15X1760=2024</a:t>
            </a:r>
            <a:endParaRPr lang="zh-CN" altLang="en-US" sz="2000"/>
          </a:p>
        </p:txBody>
      </p:sp>
      <p:sp>
        <p:nvSpPr>
          <p:cNvPr id="44" name="文本框 43"/>
          <p:cNvSpPr txBox="1"/>
          <p:nvPr/>
        </p:nvSpPr>
        <p:spPr>
          <a:xfrm>
            <a:off x="915670" y="1894205"/>
            <a:ext cx="5345430" cy="398780"/>
          </a:xfrm>
          <a:prstGeom prst="rect">
            <a:avLst/>
          </a:prstGeom>
          <a:noFill/>
          <a:ln w="9525">
            <a:noFill/>
          </a:ln>
        </p:spPr>
        <p:txBody>
          <a:bodyPr wrap="square">
            <a:spAutoFit/>
          </a:bodyPr>
          <a:p>
            <a:pPr indent="0"/>
            <a:r>
              <a:rPr lang="en-US" sz="2000" b="0">
                <a:latin typeface="Calibri" panose="020F0502020204030204" pitchFamily="34" charset="0"/>
                <a:ea typeface="宋体" panose="02010600030101010101" pitchFamily="2" charset="-122"/>
              </a:rPr>
              <a:t>L0/h=2024/1000=2.024</a:t>
            </a:r>
            <a:r>
              <a:rPr lang="en-US" sz="2000">
                <a:latin typeface="微软雅黑" panose="020B0503020204020204" charset="-122"/>
                <a:ea typeface="微软雅黑" panose="020B0503020204020204" charset="-122"/>
                <a:cs typeface="微软雅黑" panose="020B0503020204020204" charset="-122"/>
                <a:sym typeface="+mn-ea"/>
              </a:rPr>
              <a:t>&lt;</a:t>
            </a:r>
            <a:r>
              <a:rPr lang="en-US" sz="2000">
                <a:latin typeface="Calibri" panose="020F0502020204030204" pitchFamily="34" charset="0"/>
                <a:ea typeface="宋体" panose="02010600030101010101" pitchFamily="2" charset="-122"/>
                <a:sym typeface="+mn-ea"/>
              </a:rPr>
              <a:t>5</a:t>
            </a:r>
            <a:r>
              <a:rPr lang="en-US" sz="2000">
                <a:latin typeface="微软雅黑" panose="020B0503020204020204" charset="-122"/>
                <a:ea typeface="微软雅黑" panose="020B0503020204020204" charset="-122"/>
                <a:cs typeface="微软雅黑" panose="020B0503020204020204" charset="-122"/>
                <a:sym typeface="+mn-ea"/>
              </a:rPr>
              <a:t> </a:t>
            </a:r>
            <a:r>
              <a:rPr lang="zh-CN" altLang="en-US" sz="2000">
                <a:latin typeface="微软雅黑" panose="020B0503020204020204" charset="-122"/>
                <a:ea typeface="微软雅黑" panose="020B0503020204020204" charset="-122"/>
                <a:cs typeface="微软雅黑" panose="020B0503020204020204" charset="-122"/>
                <a:sym typeface="+mn-ea"/>
              </a:rPr>
              <a:t>按深受弯构件计算</a:t>
            </a:r>
            <a:endParaRPr lang="en-US" sz="2000" b="0">
              <a:latin typeface="Calibri" panose="020F0502020204030204" pitchFamily="34" charset="0"/>
              <a:ea typeface="宋体" panose="02010600030101010101" pitchFamily="2" charset="-122"/>
            </a:endParaRPr>
          </a:p>
        </p:txBody>
      </p:sp>
      <p:sp>
        <p:nvSpPr>
          <p:cNvPr id="45" name="文本框 44"/>
          <p:cNvSpPr txBox="1"/>
          <p:nvPr/>
        </p:nvSpPr>
        <p:spPr>
          <a:xfrm>
            <a:off x="657225" y="3683000"/>
            <a:ext cx="4285615" cy="706755"/>
          </a:xfrm>
          <a:prstGeom prst="rect">
            <a:avLst/>
          </a:prstGeom>
          <a:noFill/>
          <a:ln w="9525">
            <a:noFill/>
          </a:ln>
        </p:spPr>
        <p:txBody>
          <a:bodyPr wrap="square">
            <a:spAutoFit/>
          </a:bodyPr>
          <a:p>
            <a:pPr indent="0"/>
            <a:r>
              <a:rPr lang="en-US" sz="2000" b="0">
                <a:latin typeface="Calibri" panose="020F0502020204030204" pitchFamily="34" charset="0"/>
                <a:ea typeface="宋体" panose="02010600030101010101" pitchFamily="2" charset="-122"/>
              </a:rPr>
              <a:t>λ1=a1/h0=0.539&gt;0.282</a:t>
            </a:r>
            <a:endParaRPr lang="en-US" sz="2000" b="0">
              <a:latin typeface="Calibri" panose="020F0502020204030204" pitchFamily="34" charset="0"/>
              <a:ea typeface="宋体" panose="02010600030101010101" pitchFamily="2" charset="-122"/>
            </a:endParaRPr>
          </a:p>
          <a:p>
            <a:pPr indent="0"/>
            <a:r>
              <a:rPr lang="en-US" sz="2000" b="0">
                <a:latin typeface="Calibri" panose="020F0502020204030204" pitchFamily="34" charset="0"/>
                <a:ea typeface="宋体" panose="02010600030101010101" pitchFamily="2" charset="-122"/>
              </a:rPr>
              <a:t>λ2=a2/h0=0.652&gt;0.282</a:t>
            </a:r>
            <a:endParaRPr lang="en-US" sz="2000" b="0">
              <a:latin typeface="Calibri" panose="020F0502020204030204" pitchFamily="34" charset="0"/>
              <a:ea typeface="宋体" panose="02010600030101010101" pitchFamily="2" charset="-122"/>
            </a:endParaRPr>
          </a:p>
        </p:txBody>
      </p:sp>
      <p:pic>
        <p:nvPicPr>
          <p:cNvPr id="6" name="图片 -2147482574"/>
          <p:cNvPicPr>
            <a:picLocks noChangeAspect="1"/>
          </p:cNvPicPr>
          <p:nvPr/>
        </p:nvPicPr>
        <p:blipFill>
          <a:blip r:embed="rId1"/>
          <a:stretch>
            <a:fillRect/>
          </a:stretch>
        </p:blipFill>
        <p:spPr>
          <a:xfrm>
            <a:off x="7022465" y="967740"/>
            <a:ext cx="4657090" cy="4298315"/>
          </a:xfrm>
          <a:prstGeom prst="rect">
            <a:avLst/>
          </a:prstGeom>
          <a:noFill/>
          <a:ln w="9525">
            <a:noFill/>
          </a:ln>
        </p:spPr>
      </p:pic>
      <p:pic>
        <p:nvPicPr>
          <p:cNvPr id="7" name="图片 6"/>
          <p:cNvPicPr>
            <a:picLocks noChangeAspect="1"/>
          </p:cNvPicPr>
          <p:nvPr/>
        </p:nvPicPr>
        <p:blipFill>
          <a:blip r:embed="rId2"/>
          <a:stretch>
            <a:fillRect/>
          </a:stretch>
        </p:blipFill>
        <p:spPr>
          <a:xfrm>
            <a:off x="6163310" y="634365"/>
            <a:ext cx="1019175" cy="8572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冲切相关公式及参数设置</a:t>
            </a:r>
            <a:endParaRPr lang="en-US" altLang="zh-CN" sz="2400" b="1" dirty="0">
              <a:solidFill>
                <a:schemeClr val="bg1"/>
              </a:solidFill>
              <a:latin typeface="Calibri" panose="020F0502020204030204" pitchFamily="34" charset="0"/>
              <a:ea typeface="微软雅黑" panose="020B0503020204020204" charset="-122"/>
              <a:cs typeface="+mn-ea"/>
              <a:sym typeface="Calibri" panose="020F0502020204030204" pitchFamily="34" charset="0"/>
            </a:endParaRPr>
          </a:p>
        </p:txBody>
      </p:sp>
      <p:sp>
        <p:nvSpPr>
          <p:cNvPr id="11" name="文本框 10"/>
          <p:cNvSpPr txBox="1"/>
          <p:nvPr/>
        </p:nvSpPr>
        <p:spPr>
          <a:xfrm>
            <a:off x="517525" y="641350"/>
            <a:ext cx="8430895" cy="583565"/>
          </a:xfrm>
          <a:prstGeom prst="rect">
            <a:avLst/>
          </a:prstGeom>
          <a:noFill/>
          <a:ln w="9525">
            <a:noFill/>
          </a:ln>
        </p:spPr>
        <p:txBody>
          <a:bodyPr wrap="square">
            <a:spAutoFit/>
          </a:bodyPr>
          <a:p>
            <a:pPr indent="0">
              <a:buFont typeface="Wingdings" panose="05000000000000000000" charset="0"/>
              <a:buNone/>
            </a:pPr>
            <a:r>
              <a:rPr lang="zh-CN" altLang="zh-CN" sz="3200" b="1" dirty="0">
                <a:solidFill>
                  <a:schemeClr val="tx1"/>
                </a:solidFill>
                <a:latin typeface="微软雅黑" panose="020B0503020204020204" charset="-122"/>
                <a:ea typeface="微软雅黑" panose="020B0503020204020204" charset="-122"/>
                <a:cs typeface="+mn-ea"/>
                <a:sym typeface="+mn-lt"/>
              </a:rPr>
              <a:t>一、</a:t>
            </a:r>
            <a:r>
              <a:rPr lang="zh-CN" altLang="zh-CN" sz="3200" b="1" dirty="0">
                <a:latin typeface="微软雅黑" panose="020B0503020204020204" charset="-122"/>
                <a:ea typeface="微软雅黑" panose="020B0503020204020204" charset="-122"/>
                <a:cs typeface="+mn-ea"/>
                <a:sym typeface="+mn-lt"/>
              </a:rPr>
              <a:t>冲切相关公式及参数设置</a:t>
            </a:r>
            <a:endParaRPr lang="en-US" altLang="zh-CN" sz="3200" b="1" dirty="0">
              <a:solidFill>
                <a:schemeClr val="tx1"/>
              </a:solidFill>
              <a:latin typeface="微软雅黑" panose="020B0503020204020204" charset="-122"/>
              <a:ea typeface="微软雅黑" panose="020B0503020204020204" charset="-122"/>
              <a:cs typeface="+mn-ea"/>
              <a:sym typeface="+mn-lt"/>
            </a:endParaRPr>
          </a:p>
        </p:txBody>
      </p:sp>
      <p:sp>
        <p:nvSpPr>
          <p:cNvPr id="5" name="文本框 4"/>
          <p:cNvSpPr txBox="1"/>
          <p:nvPr/>
        </p:nvSpPr>
        <p:spPr>
          <a:xfrm>
            <a:off x="633095" y="1383030"/>
            <a:ext cx="5077460" cy="521970"/>
          </a:xfrm>
          <a:prstGeom prst="rect">
            <a:avLst/>
          </a:prstGeom>
          <a:noFill/>
          <a:ln w="9525">
            <a:noFill/>
          </a:ln>
        </p:spPr>
        <p:txBody>
          <a:bodyPr wrap="square">
            <a:spAutoFit/>
          </a:bodyPr>
          <a:p>
            <a:pPr marL="342900" indent="-342900">
              <a:buFont typeface="Wingdings" panose="05000000000000000000" charset="0"/>
              <a:buChar char="p"/>
            </a:pPr>
            <a:r>
              <a:rPr lang="zh-CN" altLang="en-US" sz="2800" b="1" dirty="0">
                <a:latin typeface="微软雅黑" panose="020B0503020204020204" charset="-122"/>
                <a:ea typeface="微软雅黑" panose="020B0503020204020204" charset="-122"/>
                <a:cs typeface="微软雅黑" panose="020B0503020204020204" charset="-122"/>
                <a:sym typeface="+mn-ea"/>
              </a:rPr>
              <a:t>冲切计算要点</a:t>
            </a:r>
            <a:endParaRPr lang="zh-CN" altLang="en-US" sz="2800" b="1" dirty="0">
              <a:latin typeface="微软雅黑" panose="020B0503020204020204" charset="-122"/>
              <a:ea typeface="微软雅黑" panose="020B0503020204020204" charset="-122"/>
              <a:cs typeface="微软雅黑" panose="020B0503020204020204" charset="-122"/>
              <a:sym typeface="+mn-ea"/>
            </a:endParaRPr>
          </a:p>
        </p:txBody>
      </p:sp>
      <p:sp>
        <p:nvSpPr>
          <p:cNvPr id="13" name="文本框 12" descr="7b0a20202020227461726765744964223a202270726f636573734f6e6c696e6542756c6c6574220a7d0a"/>
          <p:cNvSpPr txBox="1"/>
          <p:nvPr/>
        </p:nvSpPr>
        <p:spPr>
          <a:xfrm>
            <a:off x="996950" y="2009775"/>
            <a:ext cx="7875905"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smtClean="0">
                <a:latin typeface="微软雅黑" panose="020B0503020204020204" charset="-122"/>
                <a:ea typeface="微软雅黑" panose="020B0503020204020204" charset="-122"/>
                <a:cs typeface="Times New Roman" panose="02020603050405020304" pitchFamily="18" charset="0"/>
                <a:sym typeface="+mn-ea"/>
              </a:rPr>
              <a:t>筏板基础、桩筏基础冲切验算的区别和联系</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996950" y="2618740"/>
            <a:ext cx="3707130" cy="460375"/>
          </a:xfrm>
          <a:prstGeom prst="rect">
            <a:avLst/>
          </a:prstGeom>
          <a:noFill/>
          <a:ln w="9525">
            <a:noFill/>
          </a:ln>
        </p:spPr>
        <p:txBody>
          <a:bodyPr wrap="square">
            <a:spAutoFit/>
          </a:bodyPr>
          <a:p>
            <a:pPr marL="342900" indent="-342900" algn="l">
              <a:buClrTx/>
              <a:buSzTx/>
              <a:buFont typeface="Wingdings" panose="05000000000000000000" charset="0"/>
              <a:buChar char="Ø"/>
            </a:pPr>
            <a:r>
              <a:rPr lang="zh-CN" altLang="en-US" sz="2400" b="1" dirty="0" smtClean="0">
                <a:latin typeface="微软雅黑" panose="020B0503020204020204" charset="-122"/>
                <a:ea typeface="微软雅黑" panose="020B0503020204020204" charset="-122"/>
                <a:cs typeface="Times New Roman" panose="02020603050405020304" pitchFamily="18" charset="0"/>
                <a:sym typeface="+mn-ea"/>
              </a:rPr>
              <a:t>剪力墙对筏板冲切</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996950" y="3227705"/>
            <a:ext cx="5652135" cy="460375"/>
          </a:xfrm>
          <a:prstGeom prst="rect">
            <a:avLst/>
          </a:prstGeom>
          <a:noFill/>
          <a:ln w="9525">
            <a:noFill/>
          </a:ln>
        </p:spPr>
        <p:txBody>
          <a:bodyPr wrap="square">
            <a:spAutoFit/>
          </a:bodyPr>
          <a:p>
            <a:pPr marL="342900" indent="-342900" algn="l">
              <a:buClrTx/>
              <a:buSzTx/>
              <a:buFont typeface="Wingdings" panose="05000000000000000000" charset="0"/>
              <a:buChar char="Ø"/>
            </a:pPr>
            <a:r>
              <a:rPr lang="zh-CN" altLang="en-US" sz="2400" b="1" dirty="0" smtClean="0">
                <a:latin typeface="微软雅黑" panose="020B0503020204020204" charset="-122"/>
                <a:ea typeface="微软雅黑" panose="020B0503020204020204" charset="-122"/>
                <a:cs typeface="Times New Roman" panose="02020603050405020304" pitchFamily="18" charset="0"/>
                <a:sym typeface="+mn-ea"/>
              </a:rPr>
              <a:t>多柱对筏板的冲切（柱净距较小时）</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996950" y="3833495"/>
            <a:ext cx="3707130" cy="460375"/>
          </a:xfrm>
          <a:prstGeom prst="rect">
            <a:avLst/>
          </a:prstGeom>
          <a:noFill/>
          <a:ln w="9525">
            <a:noFill/>
          </a:ln>
        </p:spPr>
        <p:txBody>
          <a:bodyPr wrap="square">
            <a:spAutoFit/>
          </a:bodyPr>
          <a:p>
            <a:pPr marL="342900" indent="-342900" algn="l">
              <a:buClrTx/>
              <a:buSzTx/>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rPr>
              <a:t>柱墩冲切</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996950" y="4471035"/>
            <a:ext cx="5755640" cy="460375"/>
          </a:xfrm>
          <a:prstGeom prst="rect">
            <a:avLst/>
          </a:prstGeom>
          <a:noFill/>
        </p:spPr>
        <p:txBody>
          <a:bodyPr wrap="none" rtlCol="0" anchor="t">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柱对筏板冲切——非等距冲切的冲垮比</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96950" y="5075555"/>
            <a:ext cx="2461895" cy="460375"/>
          </a:xfrm>
          <a:prstGeom prst="rect">
            <a:avLst/>
          </a:prstGeom>
          <a:noFill/>
        </p:spPr>
        <p:txBody>
          <a:bodyPr wrap="square" rtlCol="0" anchor="t">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独</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立基础冲切</a:t>
            </a:r>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996950" y="5638800"/>
            <a:ext cx="650240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Calibri" panose="020F0502020204030204" pitchFamily="34" charset="0"/>
              </a:rPr>
              <a:t>防水板冲切验算</a:t>
            </a:r>
            <a:endParaRPr lang="zh-CN" altLang="en-US" sz="2400" b="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5 两桩承台</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抗剪验算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512445" y="607695"/>
            <a:ext cx="1151763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a:t>
            </a:r>
            <a:r>
              <a:rPr sz="2400" b="1" dirty="0">
                <a:latin typeface="微软雅黑" panose="020B0503020204020204" charset="-122"/>
                <a:ea typeface="微软雅黑" panose="020B0503020204020204" charset="-122"/>
                <a:cs typeface="微软雅黑" panose="020B0503020204020204" charset="-122"/>
              </a:rPr>
              <a:t>两桩承台4m宽，受剪结果为</a:t>
            </a:r>
            <a:r>
              <a:rPr lang="en-US" sz="2400" b="1" dirty="0">
                <a:latin typeface="微软雅黑" panose="020B0503020204020204" charset="-122"/>
                <a:ea typeface="微软雅黑" panose="020B0503020204020204" charset="-122"/>
                <a:cs typeface="微软雅黑" panose="020B0503020204020204" charset="-122"/>
              </a:rPr>
              <a:t>R/S=</a:t>
            </a:r>
            <a:r>
              <a:rPr sz="2400" b="1" dirty="0">
                <a:latin typeface="微软雅黑" panose="020B0503020204020204" charset="-122"/>
                <a:ea typeface="微软雅黑" panose="020B0503020204020204" charset="-122"/>
                <a:cs typeface="微软雅黑" panose="020B0503020204020204" charset="-122"/>
              </a:rPr>
              <a:t>1，加宽到5m，受剪结果</a:t>
            </a:r>
            <a:r>
              <a:rPr lang="en-US" sz="2400" b="1" dirty="0">
                <a:latin typeface="微软雅黑" panose="020B0503020204020204" charset="-122"/>
                <a:ea typeface="微软雅黑" panose="020B0503020204020204" charset="-122"/>
                <a:cs typeface="微软雅黑" panose="020B0503020204020204" charset="-122"/>
                <a:sym typeface="+mn-ea"/>
              </a:rPr>
              <a:t>R/S&lt;</a:t>
            </a:r>
            <a:r>
              <a:rPr sz="2400" b="1" dirty="0">
                <a:latin typeface="微软雅黑" panose="020B0503020204020204" charset="-122"/>
                <a:ea typeface="微软雅黑" panose="020B0503020204020204" charset="-122"/>
                <a:cs typeface="微软雅黑" panose="020B0503020204020204" charset="-122"/>
                <a:sym typeface="+mn-ea"/>
              </a:rPr>
              <a:t>1</a:t>
            </a:r>
            <a:r>
              <a:rPr sz="2400" b="1" dirty="0">
                <a:latin typeface="微软雅黑" panose="020B0503020204020204" charset="-122"/>
                <a:ea typeface="微软雅黑" panose="020B0503020204020204" charset="-122"/>
                <a:cs typeface="微软雅黑" panose="020B0503020204020204" charset="-122"/>
              </a:rPr>
              <a:t>反而不通过</a:t>
            </a:r>
            <a:r>
              <a:rPr lang="zh-CN" sz="2400" b="1" dirty="0">
                <a:latin typeface="微软雅黑" panose="020B0503020204020204" charset="-122"/>
                <a:ea typeface="微软雅黑" panose="020B0503020204020204" charset="-122"/>
                <a:cs typeface="微软雅黑" panose="020B0503020204020204" charset="-122"/>
              </a:rPr>
              <a:t>？</a:t>
            </a:r>
            <a:endParaRPr lang="zh-CN" sz="2400" b="1" dirty="0">
              <a:latin typeface="微软雅黑" panose="020B0503020204020204" charset="-122"/>
              <a:ea typeface="微软雅黑" panose="020B0503020204020204" charset="-122"/>
              <a:cs typeface="微软雅黑" panose="020B0503020204020204" charset="-122"/>
            </a:endParaRPr>
          </a:p>
        </p:txBody>
      </p:sp>
      <p:pic>
        <p:nvPicPr>
          <p:cNvPr id="5" name="图片 -2147482577"/>
          <p:cNvPicPr>
            <a:picLocks noChangeAspect="1"/>
          </p:cNvPicPr>
          <p:nvPr/>
        </p:nvPicPr>
        <p:blipFill>
          <a:blip r:embed="rId1"/>
          <a:srcRect r="13035"/>
          <a:stretch>
            <a:fillRect/>
          </a:stretch>
        </p:blipFill>
        <p:spPr>
          <a:xfrm>
            <a:off x="8032115" y="3048635"/>
            <a:ext cx="4092575" cy="3380740"/>
          </a:xfrm>
          <a:prstGeom prst="rect">
            <a:avLst/>
          </a:prstGeom>
          <a:noFill/>
          <a:ln w="9525">
            <a:noFill/>
          </a:ln>
        </p:spPr>
      </p:pic>
      <p:sp>
        <p:nvSpPr>
          <p:cNvPr id="7" name="文本框 6"/>
          <p:cNvSpPr txBox="1"/>
          <p:nvPr/>
        </p:nvSpPr>
        <p:spPr>
          <a:xfrm>
            <a:off x="594360" y="4072890"/>
            <a:ext cx="555625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r>
              <a:rPr lang="en-US" altLang="zh-CN" sz="2200" b="1" dirty="0">
                <a:latin typeface="微软雅黑" panose="020B0503020204020204" charset="-122"/>
                <a:ea typeface="微软雅黑" panose="020B0503020204020204" charset="-122"/>
                <a:cs typeface="微软雅黑" panose="020B0503020204020204" charset="-122"/>
              </a:rPr>
              <a:t>L=</a:t>
            </a:r>
            <a:r>
              <a:rPr lang="en-US" altLang="zh-CN" sz="2200" b="1" dirty="0">
                <a:latin typeface="微软雅黑" panose="020B0503020204020204" charset="-122"/>
                <a:ea typeface="微软雅黑" panose="020B0503020204020204" charset="-122"/>
                <a:cs typeface="微软雅黑" panose="020B0503020204020204" charset="-122"/>
                <a:sym typeface="+mn-ea"/>
              </a:rPr>
              <a:t>9m</a:t>
            </a:r>
            <a:endParaRPr lang="en-US" altLang="zh-CN" sz="2200" b="1" dirty="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880110" y="4533265"/>
            <a:ext cx="5843905" cy="768350"/>
          </a:xfrm>
          <a:prstGeom prst="rect">
            <a:avLst/>
          </a:prstGeom>
          <a:noFill/>
          <a:ln w="9525">
            <a:noFill/>
          </a:ln>
        </p:spPr>
        <p:txBody>
          <a:bodyPr wrap="square">
            <a:spAutoFit/>
          </a:bodyPr>
          <a:p>
            <a:pPr indent="0"/>
            <a:r>
              <a:rPr lang="en-US" altLang="zh-CN" sz="2200" b="1" dirty="0">
                <a:latin typeface="微软雅黑" panose="020B0503020204020204" charset="-122"/>
                <a:ea typeface="微软雅黑" panose="020B0503020204020204" charset="-122"/>
                <a:cs typeface="微软雅黑" panose="020B0503020204020204" charset="-122"/>
                <a:sym typeface="+mn-ea"/>
              </a:rPr>
              <a:t>B=5m,L/B=9/5=1.6&lt;2,</a:t>
            </a:r>
            <a:endParaRPr lang="en-US" altLang="zh-CN" sz="2200" b="1" dirty="0">
              <a:latin typeface="微软雅黑" panose="020B0503020204020204" charset="-122"/>
              <a:ea typeface="微软雅黑" panose="020B0503020204020204" charset="-122"/>
              <a:cs typeface="微软雅黑" panose="020B0503020204020204" charset="-122"/>
              <a:sym typeface="+mn-ea"/>
            </a:endParaRPr>
          </a:p>
          <a:p>
            <a:pPr indent="0"/>
            <a:r>
              <a:rPr lang="en-US" altLang="zh-CN" sz="2200" b="1" dirty="0">
                <a:latin typeface="微软雅黑" panose="020B0503020204020204" charset="-122"/>
                <a:ea typeface="微软雅黑" panose="020B0503020204020204" charset="-122"/>
                <a:cs typeface="微软雅黑" panose="020B0503020204020204" charset="-122"/>
                <a:sym typeface="+mn-ea"/>
              </a:rPr>
              <a:t>按筏板配筋；</a:t>
            </a:r>
            <a:endParaRPr lang="en-US" altLang="zh-CN" sz="2200" b="1" dirty="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880110" y="5347970"/>
            <a:ext cx="5346065" cy="768350"/>
          </a:xfrm>
          <a:prstGeom prst="rect">
            <a:avLst/>
          </a:prstGeom>
          <a:noFill/>
          <a:ln w="9525">
            <a:noFill/>
          </a:ln>
        </p:spPr>
        <p:txBody>
          <a:bodyPr wrap="square">
            <a:spAutoFit/>
          </a:bodyPr>
          <a:p>
            <a:pPr indent="0"/>
            <a:r>
              <a:rPr lang="en-US" altLang="zh-CN" sz="2200" b="1" dirty="0">
                <a:latin typeface="微软雅黑" panose="020B0503020204020204" charset="-122"/>
                <a:ea typeface="微软雅黑" panose="020B0503020204020204" charset="-122"/>
                <a:cs typeface="微软雅黑" panose="020B0503020204020204" charset="-122"/>
                <a:sym typeface="+mn-ea"/>
              </a:rPr>
              <a:t>B=4m,L/B=9/4=2.125&gt;2,</a:t>
            </a:r>
            <a:endParaRPr lang="en-US" altLang="zh-CN" sz="2200" b="1" dirty="0">
              <a:latin typeface="微软雅黑" panose="020B0503020204020204" charset="-122"/>
              <a:ea typeface="微软雅黑" panose="020B0503020204020204" charset="-122"/>
              <a:cs typeface="微软雅黑" panose="020B0503020204020204" charset="-122"/>
              <a:sym typeface="+mn-ea"/>
            </a:endParaRPr>
          </a:p>
          <a:p>
            <a:pPr indent="0"/>
            <a:r>
              <a:rPr lang="en-US" altLang="zh-CN" sz="2200" b="1" dirty="0">
                <a:latin typeface="微软雅黑" panose="020B0503020204020204" charset="-122"/>
                <a:ea typeface="微软雅黑" panose="020B0503020204020204" charset="-122"/>
                <a:cs typeface="微软雅黑" panose="020B0503020204020204" charset="-122"/>
                <a:sym typeface="+mn-ea"/>
              </a:rPr>
              <a:t>按</a:t>
            </a:r>
            <a:r>
              <a:rPr lang="zh-CN" altLang="en-US" sz="2200" b="1" dirty="0">
                <a:latin typeface="微软雅黑" panose="020B0503020204020204" charset="-122"/>
                <a:ea typeface="微软雅黑" panose="020B0503020204020204" charset="-122"/>
                <a:cs typeface="微软雅黑" panose="020B0503020204020204" charset="-122"/>
                <a:sym typeface="+mn-ea"/>
              </a:rPr>
              <a:t>梁</a:t>
            </a:r>
            <a:r>
              <a:rPr lang="en-US" altLang="zh-CN" sz="2200" b="1" dirty="0">
                <a:latin typeface="微软雅黑" panose="020B0503020204020204" charset="-122"/>
                <a:ea typeface="微软雅黑" panose="020B0503020204020204" charset="-122"/>
                <a:cs typeface="微软雅黑" panose="020B0503020204020204" charset="-122"/>
                <a:sym typeface="+mn-ea"/>
              </a:rPr>
              <a:t>配筋；</a:t>
            </a:r>
            <a:endParaRPr lang="en-US" altLang="zh-CN" sz="2200" b="1" dirty="0">
              <a:latin typeface="微软雅黑" panose="020B0503020204020204" charset="-122"/>
              <a:ea typeface="微软雅黑" panose="020B0503020204020204" charset="-122"/>
              <a:cs typeface="微软雅黑" panose="020B0503020204020204" charset="-122"/>
            </a:endParaRPr>
          </a:p>
        </p:txBody>
      </p:sp>
      <p:pic>
        <p:nvPicPr>
          <p:cNvPr id="9" name="图片 8"/>
          <p:cNvPicPr>
            <a:picLocks noChangeAspect="1"/>
          </p:cNvPicPr>
          <p:nvPr/>
        </p:nvPicPr>
        <p:blipFill>
          <a:blip r:embed="rId2"/>
          <a:stretch>
            <a:fillRect/>
          </a:stretch>
        </p:blipFill>
        <p:spPr>
          <a:xfrm>
            <a:off x="594360" y="1125855"/>
            <a:ext cx="3141672" cy="2955600"/>
          </a:xfrm>
          <a:prstGeom prst="rect">
            <a:avLst/>
          </a:prstGeom>
        </p:spPr>
      </p:pic>
      <p:pic>
        <p:nvPicPr>
          <p:cNvPr id="12" name="图片 11"/>
          <p:cNvPicPr>
            <a:picLocks noChangeAspect="1"/>
          </p:cNvPicPr>
          <p:nvPr/>
        </p:nvPicPr>
        <p:blipFill>
          <a:blip r:embed="rId3"/>
          <a:stretch>
            <a:fillRect/>
          </a:stretch>
        </p:blipFill>
        <p:spPr>
          <a:xfrm>
            <a:off x="4096385" y="1125855"/>
            <a:ext cx="3239707" cy="2955600"/>
          </a:xfrm>
          <a:prstGeom prst="rect">
            <a:avLst/>
          </a:prstGeom>
        </p:spPr>
      </p:pic>
      <p:pic>
        <p:nvPicPr>
          <p:cNvPr id="13" name="图片 12"/>
          <p:cNvPicPr>
            <a:picLocks noChangeAspect="1"/>
          </p:cNvPicPr>
          <p:nvPr/>
        </p:nvPicPr>
        <p:blipFill>
          <a:blip r:embed="rId4"/>
          <a:srcRect l="4174" t="6750"/>
          <a:stretch>
            <a:fillRect/>
          </a:stretch>
        </p:blipFill>
        <p:spPr>
          <a:xfrm>
            <a:off x="5514340" y="4667250"/>
            <a:ext cx="2201545" cy="1324610"/>
          </a:xfrm>
          <a:prstGeom prst="rect">
            <a:avLst/>
          </a:prstGeom>
          <a:ln w="28575" cmpd="sng">
            <a:solidFill>
              <a:srgbClr val="ED0DFB"/>
            </a:solidFill>
            <a:prstDash val="solid"/>
          </a:ln>
        </p:spPr>
      </p:pic>
      <p:sp>
        <p:nvSpPr>
          <p:cNvPr id="14" name="下箭头 13"/>
          <p:cNvSpPr/>
          <p:nvPr/>
        </p:nvSpPr>
        <p:spPr>
          <a:xfrm rot="5400000">
            <a:off x="8022590" y="4897120"/>
            <a:ext cx="306705"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147482580"/>
          <p:cNvPicPr>
            <a:picLocks noChangeAspect="1"/>
          </p:cNvPicPr>
          <p:nvPr/>
        </p:nvPicPr>
        <p:blipFill>
          <a:blip r:embed="rId5"/>
          <a:stretch>
            <a:fillRect/>
          </a:stretch>
        </p:blipFill>
        <p:spPr>
          <a:xfrm>
            <a:off x="8304530" y="1125855"/>
            <a:ext cx="2582545" cy="1771015"/>
          </a:xfrm>
          <a:prstGeom prst="rect">
            <a:avLst/>
          </a:prstGeom>
          <a:noFill/>
          <a:ln w="9525">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5 两桩承台</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抗剪验算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512445" y="60769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r>
              <a:rPr sz="2400" b="1" dirty="0">
                <a:latin typeface="微软雅黑" panose="020B0503020204020204" charset="-122"/>
                <a:ea typeface="微软雅黑" panose="020B0503020204020204" charset="-122"/>
                <a:cs typeface="微软雅黑" panose="020B0503020204020204" charset="-122"/>
              </a:rPr>
              <a:t>两桩承台按筏板配筋</a:t>
            </a:r>
            <a:endParaRPr lang="en-US" sz="2400" b="1" dirty="0">
              <a:latin typeface="微软雅黑" panose="020B0503020204020204" charset="-122"/>
              <a:ea typeface="微软雅黑" panose="020B0503020204020204" charset="-122"/>
              <a:cs typeface="微软雅黑" panose="020B0503020204020204" charset="-122"/>
            </a:endParaRPr>
          </a:p>
        </p:txBody>
      </p:sp>
      <p:pic>
        <p:nvPicPr>
          <p:cNvPr id="3" name="图片 -2147482576"/>
          <p:cNvPicPr>
            <a:picLocks noChangeAspect="1"/>
          </p:cNvPicPr>
          <p:nvPr/>
        </p:nvPicPr>
        <p:blipFill>
          <a:blip r:embed="rId1"/>
          <a:stretch>
            <a:fillRect/>
          </a:stretch>
        </p:blipFill>
        <p:spPr>
          <a:xfrm>
            <a:off x="5929630" y="742950"/>
            <a:ext cx="6085840" cy="3167380"/>
          </a:xfrm>
          <a:prstGeom prst="rect">
            <a:avLst/>
          </a:prstGeom>
          <a:noFill/>
          <a:ln w="9525">
            <a:noFill/>
          </a:ln>
        </p:spPr>
      </p:pic>
      <p:sp>
        <p:nvSpPr>
          <p:cNvPr id="108" name="文本框 107"/>
          <p:cNvSpPr txBox="1"/>
          <p:nvPr/>
        </p:nvSpPr>
        <p:spPr>
          <a:xfrm>
            <a:off x="490855" y="1649095"/>
            <a:ext cx="6873875" cy="768350"/>
          </a:xfrm>
          <a:prstGeom prst="rect">
            <a:avLst/>
          </a:prstGeom>
          <a:noFill/>
          <a:ln w="9525">
            <a:noFill/>
          </a:ln>
        </p:spPr>
        <p:txBody>
          <a:bodyPr wrap="square">
            <a:spAutoFit/>
          </a:bodyPr>
          <a:p>
            <a:pPr marL="342900" indent="-342900">
              <a:buFont typeface="Wingdings" panose="05000000000000000000" charset="0"/>
              <a:buChar char="Ø"/>
            </a:pPr>
            <a:r>
              <a:rPr lang="zh-CN" sz="2200" b="1" dirty="0">
                <a:latin typeface="微软雅黑" panose="020B0503020204020204" charset="-122"/>
                <a:ea typeface="微软雅黑" panose="020B0503020204020204" charset="-122"/>
                <a:cs typeface="微软雅黑" panose="020B0503020204020204" charset="-122"/>
              </a:rPr>
              <a:t>公式：</a:t>
            </a:r>
            <a:r>
              <a:rPr sz="2200" b="1" dirty="0">
                <a:latin typeface="微软雅黑" panose="020B0503020204020204" charset="-122"/>
                <a:ea typeface="微软雅黑" panose="020B0503020204020204" charset="-122"/>
                <a:cs typeface="微软雅黑" panose="020B0503020204020204" charset="-122"/>
                <a:sym typeface="+mn-ea"/>
              </a:rPr>
              <a:t>《地规》8.4.10中公式</a:t>
            </a:r>
            <a:endParaRPr sz="2200" b="1" dirty="0">
              <a:latin typeface="微软雅黑" panose="020B0503020204020204" charset="-122"/>
              <a:ea typeface="微软雅黑" panose="020B0503020204020204" charset="-122"/>
              <a:cs typeface="微软雅黑" panose="020B0503020204020204" charset="-122"/>
            </a:endParaRPr>
          </a:p>
          <a:p>
            <a:pPr indent="0">
              <a:buFont typeface="Wingdings" panose="05000000000000000000" charset="0"/>
              <a:buNone/>
            </a:pPr>
            <a:r>
              <a:rPr lang="en-US" sz="2200" b="1" dirty="0">
                <a:latin typeface="微软雅黑" panose="020B0503020204020204" charset="-122"/>
                <a:ea typeface="微软雅黑" panose="020B0503020204020204" charset="-122"/>
                <a:cs typeface="微软雅黑" panose="020B0503020204020204" charset="-122"/>
              </a:rPr>
              <a:t>              </a:t>
            </a:r>
            <a:r>
              <a:rPr sz="2200" b="1" dirty="0">
                <a:latin typeface="微软雅黑" panose="020B0503020204020204" charset="-122"/>
                <a:ea typeface="微软雅黑" panose="020B0503020204020204" charset="-122"/>
                <a:cs typeface="微软雅黑" panose="020B0503020204020204" charset="-122"/>
                <a:sym typeface="+mn-ea"/>
              </a:rPr>
              <a:t>《桩规》5.9.10</a:t>
            </a:r>
            <a:r>
              <a:rPr lang="en-US" altLang="zh-CN" sz="2200" b="1" dirty="0">
                <a:latin typeface="微软雅黑" panose="020B0503020204020204" charset="-122"/>
                <a:ea typeface="微软雅黑" panose="020B0503020204020204" charset="-122"/>
                <a:cs typeface="微软雅黑" panose="020B0503020204020204" charset="-122"/>
                <a:sym typeface="+mn-ea"/>
              </a:rPr>
              <a:t>(</a:t>
            </a:r>
            <a:r>
              <a:rPr sz="2200" b="1" dirty="0">
                <a:latin typeface="微软雅黑" panose="020B0503020204020204" charset="-122"/>
                <a:ea typeface="微软雅黑" panose="020B0503020204020204" charset="-122"/>
                <a:cs typeface="微软雅黑" panose="020B0503020204020204" charset="-122"/>
                <a:sym typeface="+mn-ea"/>
              </a:rPr>
              <a:t>λ=1.5则α=0.7</a:t>
            </a:r>
            <a:r>
              <a:rPr lang="en-US" altLang="zh-CN" sz="2200" b="1" dirty="0">
                <a:latin typeface="微软雅黑" panose="020B0503020204020204" charset="-122"/>
                <a:ea typeface="微软雅黑" panose="020B0503020204020204" charset="-122"/>
                <a:cs typeface="微软雅黑" panose="020B0503020204020204" charset="-122"/>
                <a:sym typeface="+mn-ea"/>
              </a:rPr>
              <a:t>)</a:t>
            </a:r>
            <a:endParaRPr lang="en-US" altLang="zh-CN" sz="2200" b="1" dirty="0">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497205" y="2488565"/>
            <a:ext cx="5079365" cy="429895"/>
          </a:xfrm>
          <a:prstGeom prst="rect">
            <a:avLst/>
          </a:prstGeom>
          <a:noFill/>
          <a:ln w="9525">
            <a:noFill/>
          </a:ln>
        </p:spPr>
        <p:txBody>
          <a:bodyPr wrap="square">
            <a:spAutoFit/>
          </a:bodyPr>
          <a:p>
            <a:pPr marL="342900" indent="-342900">
              <a:buFont typeface="Wingdings" panose="05000000000000000000" charset="0"/>
              <a:buChar char="Ø"/>
            </a:pPr>
            <a:r>
              <a:rPr sz="2200" b="1" dirty="0">
                <a:latin typeface="微软雅黑" panose="020B0503020204020204" charset="-122"/>
                <a:ea typeface="微软雅黑" panose="020B0503020204020204" charset="-122"/>
                <a:cs typeface="微软雅黑" panose="020B0503020204020204" charset="-122"/>
              </a:rPr>
              <a:t>承台抗剪类型为FEA</a:t>
            </a:r>
            <a:r>
              <a:rPr lang="zh-CN" sz="2200" b="1" dirty="0">
                <a:latin typeface="微软雅黑" panose="020B0503020204020204" charset="-122"/>
                <a:ea typeface="微软雅黑" panose="020B0503020204020204" charset="-122"/>
                <a:cs typeface="微软雅黑" panose="020B0503020204020204" charset="-122"/>
              </a:rPr>
              <a:t>：</a:t>
            </a:r>
            <a:endParaRPr lang="zh-CN" sz="22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849630" y="2961005"/>
            <a:ext cx="5741670" cy="645160"/>
          </a:xfrm>
          <a:prstGeom prst="rect">
            <a:avLst/>
          </a:prstGeom>
          <a:noFill/>
          <a:ln w="9525">
            <a:noFill/>
          </a:ln>
        </p:spPr>
        <p:txBody>
          <a:bodyPr wrap="square">
            <a:spAutoFit/>
          </a:bodyPr>
          <a:p>
            <a:pPr marL="342900" indent="-342900">
              <a:buFont typeface="Arial" panose="020B0604020202020204" pitchFamily="34" charset="0"/>
              <a:buChar char="•"/>
            </a:pPr>
            <a:r>
              <a:rPr b="1" dirty="0">
                <a:latin typeface="宋体" panose="02010600030101010101" pitchFamily="2" charset="-122"/>
                <a:ea typeface="宋体" panose="02010600030101010101" pitchFamily="2" charset="-122"/>
                <a:cs typeface="宋体" panose="02010600030101010101" pitchFamily="2" charset="-122"/>
              </a:rPr>
              <a:t>计算两个截面，分别为x、y向剪力</a:t>
            </a:r>
            <a:r>
              <a:rPr lang="zh-CN" b="1" dirty="0">
                <a:latin typeface="宋体" panose="02010600030101010101" pitchFamily="2" charset="-122"/>
                <a:ea typeface="宋体" panose="02010600030101010101" pitchFamily="2" charset="-122"/>
                <a:cs typeface="宋体" panose="02010600030101010101" pitchFamily="2" charset="-122"/>
              </a:rPr>
              <a:t>，</a:t>
            </a:r>
            <a:endParaRPr b="1" dirty="0">
              <a:latin typeface="宋体" panose="02010600030101010101" pitchFamily="2" charset="-122"/>
              <a:ea typeface="宋体" panose="02010600030101010101" pitchFamily="2" charset="-122"/>
              <a:cs typeface="宋体" panose="02010600030101010101" pitchFamily="2" charset="-122"/>
            </a:endParaRPr>
          </a:p>
          <a:p>
            <a:pPr indent="0"/>
            <a:r>
              <a:rPr lang="en-US" altLang="zh-CN"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每个方向按剪力最大的单元确定受剪面</a:t>
            </a:r>
            <a:endParaRPr b="1" dirty="0">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nvSpPr>
        <p:spPr>
          <a:xfrm>
            <a:off x="849630" y="3589020"/>
            <a:ext cx="5080000" cy="368300"/>
          </a:xfrm>
          <a:prstGeom prst="rect">
            <a:avLst/>
          </a:prstGeom>
          <a:noFill/>
          <a:ln w="9525">
            <a:noFill/>
          </a:ln>
        </p:spPr>
        <p:txBody>
          <a:bodyPr wrap="square">
            <a:spAutoFit/>
          </a:bodyPr>
          <a:p>
            <a:pPr marL="342900" indent="-342900">
              <a:buFont typeface="Arial" panose="020B0604020202020204" pitchFamily="34" charset="0"/>
              <a:buChar char="•"/>
            </a:pPr>
            <a:r>
              <a:rPr b="1" dirty="0">
                <a:latin typeface="宋体" panose="02010600030101010101" pitchFamily="2" charset="-122"/>
                <a:ea typeface="宋体" panose="02010600030101010101" pitchFamily="2" charset="-122"/>
                <a:cs typeface="微软雅黑" panose="020B0503020204020204" charset="-122"/>
              </a:rPr>
              <a:t>剪力设计值取自板单元为每延米剪力</a:t>
            </a:r>
            <a:endParaRPr b="1" dirty="0">
              <a:latin typeface="宋体" panose="02010600030101010101" pitchFamily="2" charset="-122"/>
              <a:ea typeface="宋体" panose="02010600030101010101" pitchFamily="2" charset="-122"/>
              <a:cs typeface="微软雅黑" panose="020B0503020204020204" charset="-122"/>
            </a:endParaRPr>
          </a:p>
        </p:txBody>
      </p:sp>
      <p:sp>
        <p:nvSpPr>
          <p:cNvPr id="13" name="文本框 12"/>
          <p:cNvSpPr txBox="1"/>
          <p:nvPr/>
        </p:nvSpPr>
        <p:spPr>
          <a:xfrm>
            <a:off x="849630" y="3982085"/>
            <a:ext cx="6155055" cy="368300"/>
          </a:xfrm>
          <a:prstGeom prst="rect">
            <a:avLst/>
          </a:prstGeom>
          <a:noFill/>
          <a:ln w="9525">
            <a:noFill/>
          </a:ln>
        </p:spPr>
        <p:txBody>
          <a:bodyPr wrap="square">
            <a:spAutoFit/>
          </a:bodyPr>
          <a:p>
            <a:pPr marL="342900" indent="-342900">
              <a:buFont typeface="Arial" panose="020B0604020202020204" pitchFamily="34" charset="0"/>
              <a:buChar char="•"/>
            </a:pPr>
            <a:r>
              <a:rPr b="1" dirty="0">
                <a:latin typeface="宋体" panose="02010600030101010101" pitchFamily="2" charset="-122"/>
                <a:ea typeface="宋体" panose="02010600030101010101" pitchFamily="2" charset="-122"/>
                <a:cs typeface="宋体" panose="02010600030101010101" pitchFamily="2" charset="-122"/>
              </a:rPr>
              <a:t>受剪验算截面宽度也取的是1000mm</a:t>
            </a:r>
            <a:endParaRPr b="1" dirty="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490855" y="1179195"/>
            <a:ext cx="2202180" cy="429895"/>
          </a:xfrm>
          <a:prstGeom prst="rect">
            <a:avLst/>
          </a:prstGeom>
          <a:noFill/>
        </p:spPr>
        <p:txBody>
          <a:bodyPr wrap="none" rtlCol="0" anchor="t">
            <a:spAutoFit/>
          </a:bodyPr>
          <a:p>
            <a:pPr marL="342900" indent="-342900">
              <a:buFont typeface="Wingdings" panose="05000000000000000000" charset="0"/>
              <a:buChar char="Ø"/>
            </a:pPr>
            <a:r>
              <a:rPr lang="zh-CN" altLang="en-US" sz="2200" b="1" dirty="0">
                <a:latin typeface="微软雅黑" panose="020B0503020204020204" charset="-122"/>
                <a:ea typeface="微软雅黑" panose="020B0503020204020204" charset="-122"/>
                <a:cs typeface="微软雅黑" panose="020B0503020204020204" charset="-122"/>
                <a:sym typeface="+mn-ea"/>
              </a:rPr>
              <a:t>承台在筏板内</a:t>
            </a:r>
            <a:endParaRPr lang="zh-CN" altLang="en-US" sz="2200" b="1" dirty="0">
              <a:latin typeface="微软雅黑" panose="020B0503020204020204" charset="-122"/>
              <a:ea typeface="微软雅黑" panose="020B0503020204020204" charset="-122"/>
              <a:cs typeface="微软雅黑" panose="020B0503020204020204" charset="-122"/>
              <a:sym typeface="+mn-ea"/>
            </a:endParaRPr>
          </a:p>
        </p:txBody>
      </p:sp>
      <p:sp>
        <p:nvSpPr>
          <p:cNvPr id="7" name="矩形 6"/>
          <p:cNvSpPr/>
          <p:nvPr/>
        </p:nvSpPr>
        <p:spPr>
          <a:xfrm>
            <a:off x="8804275" y="3430905"/>
            <a:ext cx="374015" cy="4692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0647045" y="3430905"/>
            <a:ext cx="374015" cy="4692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p:cNvPicPr>
            <a:picLocks noChangeAspect="1"/>
          </p:cNvPicPr>
          <p:nvPr/>
        </p:nvPicPr>
        <p:blipFill>
          <a:blip r:embed="rId2"/>
          <a:stretch>
            <a:fillRect/>
          </a:stretch>
        </p:blipFill>
        <p:spPr>
          <a:xfrm rot="120000">
            <a:off x="1085850" y="4963795"/>
            <a:ext cx="4105275" cy="1495425"/>
          </a:xfrm>
          <a:prstGeom prst="rect">
            <a:avLst/>
          </a:prstGeom>
        </p:spPr>
      </p:pic>
      <p:pic>
        <p:nvPicPr>
          <p:cNvPr id="15" name="图片 14"/>
          <p:cNvPicPr>
            <a:picLocks noChangeAspect="1"/>
          </p:cNvPicPr>
          <p:nvPr/>
        </p:nvPicPr>
        <p:blipFill>
          <a:blip r:embed="rId3"/>
          <a:srcRect t="14118"/>
          <a:stretch>
            <a:fillRect/>
          </a:stretch>
        </p:blipFill>
        <p:spPr>
          <a:xfrm rot="21480000">
            <a:off x="1050925" y="4664710"/>
            <a:ext cx="3971925" cy="417195"/>
          </a:xfrm>
          <a:prstGeom prst="rect">
            <a:avLst/>
          </a:prstGeom>
        </p:spPr>
      </p:pic>
      <p:pic>
        <p:nvPicPr>
          <p:cNvPr id="16" name="图片 15"/>
          <p:cNvPicPr>
            <a:picLocks noChangeAspect="1"/>
          </p:cNvPicPr>
          <p:nvPr/>
        </p:nvPicPr>
        <p:blipFill>
          <a:blip r:embed="rId4"/>
          <a:stretch>
            <a:fillRect/>
          </a:stretch>
        </p:blipFill>
        <p:spPr>
          <a:xfrm>
            <a:off x="7415530" y="4594860"/>
            <a:ext cx="3674110" cy="1748790"/>
          </a:xfrm>
          <a:prstGeom prst="rect">
            <a:avLst/>
          </a:prstGeom>
        </p:spPr>
      </p:pic>
      <p:sp>
        <p:nvSpPr>
          <p:cNvPr id="17" name="矩形 16"/>
          <p:cNvSpPr/>
          <p:nvPr/>
        </p:nvSpPr>
        <p:spPr>
          <a:xfrm>
            <a:off x="7445375" y="4594860"/>
            <a:ext cx="3952875" cy="196151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1027430" y="4574540"/>
            <a:ext cx="4174490" cy="19558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277620" y="5720715"/>
            <a:ext cx="1300480" cy="429895"/>
          </a:xfrm>
          <a:prstGeom prst="rect">
            <a:avLst/>
          </a:prstGeom>
          <a:noFill/>
        </p:spPr>
        <p:txBody>
          <a:bodyPr wrap="none" rtlCol="0" anchor="t">
            <a:spAutoFit/>
          </a:bodyPr>
          <a:p>
            <a:pPr indent="0">
              <a:buFont typeface="Wingdings" panose="05000000000000000000" charset="0"/>
              <a:buNone/>
            </a:pPr>
            <a:r>
              <a:rPr lang="zh-CN" altLang="en-US" sz="2200" b="1" dirty="0">
                <a:solidFill>
                  <a:srgbClr val="FF0000"/>
                </a:solidFill>
                <a:latin typeface="微软雅黑" panose="020B0503020204020204" charset="-122"/>
                <a:ea typeface="微软雅黑" panose="020B0503020204020204" charset="-122"/>
                <a:cs typeface="微软雅黑" panose="020B0503020204020204" charset="-122"/>
                <a:sym typeface="+mn-ea"/>
              </a:rPr>
              <a:t>《桩规》</a:t>
            </a:r>
            <a:endParaRPr lang="zh-CN" altLang="en-US" sz="2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0" name="文本框 19"/>
          <p:cNvSpPr txBox="1"/>
          <p:nvPr/>
        </p:nvSpPr>
        <p:spPr>
          <a:xfrm>
            <a:off x="9883775" y="5736590"/>
            <a:ext cx="1198880" cy="398780"/>
          </a:xfrm>
          <a:prstGeom prst="rect">
            <a:avLst/>
          </a:prstGeom>
          <a:noFill/>
        </p:spPr>
        <p:txBody>
          <a:bodyPr wrap="none" rtlCol="0" anchor="t">
            <a:spAutoFit/>
          </a:bodyPr>
          <a:p>
            <a:pPr indent="0">
              <a:buFont typeface="Wingdings" panose="05000000000000000000" charset="0"/>
              <a:buNone/>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rPr>
              <a:t>《地规》</a:t>
            </a:r>
            <a:endPar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1" name="右箭头 20"/>
          <p:cNvSpPr/>
          <p:nvPr/>
        </p:nvSpPr>
        <p:spPr>
          <a:xfrm>
            <a:off x="5361940" y="5553710"/>
            <a:ext cx="1737995" cy="333375"/>
          </a:xfrm>
          <a:prstGeom prst="rightArrow">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5236210" y="4594860"/>
            <a:ext cx="2145030" cy="922020"/>
          </a:xfrm>
          <a:prstGeom prst="rect">
            <a:avLst/>
          </a:prstGeom>
          <a:noFill/>
        </p:spPr>
        <p:txBody>
          <a:bodyPr wrap="none" rtlCol="0" anchor="t">
            <a:spAutoFit/>
          </a:bodyPr>
          <a:p>
            <a:r>
              <a:rPr lang="zh-CN"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取</a:t>
            </a:r>
            <a:r>
              <a:rPr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λ=1.5</a:t>
            </a:r>
            <a:endParaRPr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r>
              <a:rPr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则α=</a:t>
            </a:r>
            <a:r>
              <a:rPr lang="en-US"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1.75/</a:t>
            </a:r>
            <a:r>
              <a:rPr lang="en-US" altLang="zh-CN"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1.5+1)</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en-US" altLang="zh-CN"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微软雅黑" panose="020B0503020204020204" charset="-122"/>
                <a:sym typeface="+mn-ea"/>
              </a:rPr>
              <a:t>=</a:t>
            </a:r>
            <a:r>
              <a:rPr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微软雅黑" panose="020B0503020204020204" charset="-122"/>
                <a:sym typeface="+mn-ea"/>
              </a:rPr>
              <a:t>0.7</a:t>
            </a:r>
            <a:endParaRPr lang="zh-CN" altLang="en-US"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5 两桩承台</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抗剪验算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512445" y="607695"/>
            <a:ext cx="4515485"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r>
              <a:rPr sz="2400" b="1" dirty="0">
                <a:latin typeface="微软雅黑" panose="020B0503020204020204" charset="-122"/>
                <a:ea typeface="微软雅黑" panose="020B0503020204020204" charset="-122"/>
                <a:cs typeface="微软雅黑" panose="020B0503020204020204" charset="-122"/>
              </a:rPr>
              <a:t>两桩承台按梁配筋</a:t>
            </a:r>
            <a:endParaRPr sz="2400" b="1" dirty="0">
              <a:latin typeface="微软雅黑" panose="020B0503020204020204" charset="-122"/>
              <a:ea typeface="微软雅黑" panose="020B0503020204020204" charset="-122"/>
              <a:cs typeface="微软雅黑" panose="020B0503020204020204" charset="-122"/>
            </a:endParaRPr>
          </a:p>
        </p:txBody>
      </p:sp>
      <p:pic>
        <p:nvPicPr>
          <p:cNvPr id="3" name="图片 -2147482571"/>
          <p:cNvPicPr>
            <a:picLocks noChangeAspect="1"/>
          </p:cNvPicPr>
          <p:nvPr/>
        </p:nvPicPr>
        <p:blipFill>
          <a:blip r:embed="rId1"/>
          <a:stretch>
            <a:fillRect/>
          </a:stretch>
        </p:blipFill>
        <p:spPr>
          <a:xfrm>
            <a:off x="753428" y="1162685"/>
            <a:ext cx="5269865" cy="2595880"/>
          </a:xfrm>
          <a:prstGeom prst="rect">
            <a:avLst/>
          </a:prstGeom>
          <a:noFill/>
          <a:ln w="9525">
            <a:noFill/>
          </a:ln>
        </p:spPr>
      </p:pic>
      <p:pic>
        <p:nvPicPr>
          <p:cNvPr id="5" name="图片 -2147482570"/>
          <p:cNvPicPr>
            <a:picLocks noChangeAspect="1"/>
          </p:cNvPicPr>
          <p:nvPr/>
        </p:nvPicPr>
        <p:blipFill>
          <a:blip r:embed="rId2"/>
          <a:stretch>
            <a:fillRect/>
          </a:stretch>
        </p:blipFill>
        <p:spPr>
          <a:xfrm>
            <a:off x="6276975" y="904558"/>
            <a:ext cx="5270500" cy="3110865"/>
          </a:xfrm>
          <a:prstGeom prst="rect">
            <a:avLst/>
          </a:prstGeom>
          <a:noFill/>
          <a:ln w="9525">
            <a:noFill/>
          </a:ln>
        </p:spPr>
      </p:pic>
      <p:pic>
        <p:nvPicPr>
          <p:cNvPr id="6" name="图片 -2147482569"/>
          <p:cNvPicPr>
            <a:picLocks noChangeAspect="1"/>
          </p:cNvPicPr>
          <p:nvPr/>
        </p:nvPicPr>
        <p:blipFill>
          <a:blip r:embed="rId3"/>
          <a:stretch>
            <a:fillRect/>
          </a:stretch>
        </p:blipFill>
        <p:spPr>
          <a:xfrm>
            <a:off x="749300" y="4307523"/>
            <a:ext cx="5274310" cy="1889125"/>
          </a:xfrm>
          <a:prstGeom prst="rect">
            <a:avLst/>
          </a:prstGeom>
          <a:noFill/>
          <a:ln w="9525">
            <a:noFill/>
          </a:ln>
        </p:spPr>
      </p:pic>
      <p:sp>
        <p:nvSpPr>
          <p:cNvPr id="7" name="椭圆 6"/>
          <p:cNvSpPr>
            <a:spLocks noChangeAspect="1"/>
          </p:cNvSpPr>
          <p:nvPr/>
        </p:nvSpPr>
        <p:spPr>
          <a:xfrm>
            <a:off x="110490" y="1414780"/>
            <a:ext cx="534390" cy="540000"/>
          </a:xfrm>
          <a:prstGeom prst="ellipse">
            <a:avLst/>
          </a:prstGeom>
          <a:ln w="28575" cmpd="sng">
            <a:solidFill>
              <a:schemeClr val="accent1">
                <a:shade val="50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p>
            <a:pPr algn="ctr"/>
            <a:r>
              <a:rPr lang="en-US" altLang="zh-CN" sz="2400" b="1">
                <a:solidFill>
                  <a:srgbClr val="1B16DA"/>
                </a:solidFill>
              </a:rPr>
              <a:t>1</a:t>
            </a:r>
            <a:endParaRPr lang="en-US" altLang="zh-CN" sz="2400" b="1">
              <a:solidFill>
                <a:srgbClr val="1B16DA"/>
              </a:solidFill>
            </a:endParaRPr>
          </a:p>
        </p:txBody>
      </p:sp>
      <p:sp>
        <p:nvSpPr>
          <p:cNvPr id="8" name="椭圆 7"/>
          <p:cNvSpPr>
            <a:spLocks noChangeAspect="1"/>
          </p:cNvSpPr>
          <p:nvPr/>
        </p:nvSpPr>
        <p:spPr>
          <a:xfrm>
            <a:off x="111125" y="4307840"/>
            <a:ext cx="534390" cy="540000"/>
          </a:xfrm>
          <a:prstGeom prst="ellipse">
            <a:avLst/>
          </a:prstGeom>
          <a:ln w="28575" cmpd="sng">
            <a:solidFill>
              <a:schemeClr val="accent1">
                <a:shade val="50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p>
            <a:pPr algn="ctr"/>
            <a:r>
              <a:rPr lang="en-US" altLang="zh-CN" sz="2400" b="1">
                <a:solidFill>
                  <a:srgbClr val="1B16DA"/>
                </a:solidFill>
              </a:rPr>
              <a:t>3</a:t>
            </a:r>
            <a:endParaRPr lang="en-US" altLang="zh-CN" sz="2400" b="1">
              <a:solidFill>
                <a:srgbClr val="1B16DA"/>
              </a:solidFill>
            </a:endParaRPr>
          </a:p>
        </p:txBody>
      </p:sp>
      <p:sp>
        <p:nvSpPr>
          <p:cNvPr id="10" name="椭圆 9"/>
          <p:cNvSpPr>
            <a:spLocks noChangeAspect="1"/>
          </p:cNvSpPr>
          <p:nvPr/>
        </p:nvSpPr>
        <p:spPr>
          <a:xfrm>
            <a:off x="5488940" y="1414780"/>
            <a:ext cx="534390" cy="540000"/>
          </a:xfrm>
          <a:prstGeom prst="ellipse">
            <a:avLst/>
          </a:prstGeom>
          <a:ln w="28575" cmpd="sng">
            <a:solidFill>
              <a:schemeClr val="accent1">
                <a:shade val="50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p>
            <a:pPr algn="ctr"/>
            <a:r>
              <a:rPr lang="en-US" altLang="zh-CN" sz="2400" b="1">
                <a:solidFill>
                  <a:srgbClr val="1B16DA"/>
                </a:solidFill>
              </a:rPr>
              <a:t>2</a:t>
            </a:r>
            <a:endParaRPr lang="en-US" altLang="zh-CN" sz="2400" b="1">
              <a:solidFill>
                <a:srgbClr val="1B16DA"/>
              </a:solidFill>
            </a:endParaRPr>
          </a:p>
        </p:txBody>
      </p:sp>
      <p:sp>
        <p:nvSpPr>
          <p:cNvPr id="14" name="文本框 13"/>
          <p:cNvSpPr txBox="1"/>
          <p:nvPr/>
        </p:nvSpPr>
        <p:spPr>
          <a:xfrm>
            <a:off x="6426835" y="4762500"/>
            <a:ext cx="5080000" cy="706755"/>
          </a:xfrm>
          <a:prstGeom prst="rect">
            <a:avLst/>
          </a:prstGeom>
          <a:noFill/>
          <a:ln w="9525">
            <a:noFill/>
          </a:ln>
        </p:spPr>
        <p:txBody>
          <a:bodyPr>
            <a:spAutoFit/>
          </a:bodyPr>
          <a:p>
            <a:pPr indent="0"/>
            <a:r>
              <a:rPr lang="en-US" sz="2000" b="1" dirty="0">
                <a:latin typeface="微软雅黑" panose="020B0503020204020204" charset="-122"/>
                <a:ea typeface="微软雅黑" panose="020B0503020204020204" charset="-122"/>
                <a:cs typeface="微软雅黑" panose="020B0503020204020204" charset="-122"/>
              </a:rPr>
              <a:t>2</a:t>
            </a:r>
            <a:r>
              <a:rPr sz="2000" b="1" dirty="0">
                <a:latin typeface="微软雅黑" panose="020B0503020204020204" charset="-122"/>
                <a:ea typeface="微软雅黑" panose="020B0503020204020204" charset="-122"/>
                <a:cs typeface="微软雅黑" panose="020B0503020204020204" charset="-122"/>
              </a:rPr>
              <a:t>求出水平、竖向分布筋的构造面积，并与计算面积取大。</a:t>
            </a:r>
            <a:endParaRPr sz="2000" b="1" dirty="0">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6426835" y="4055745"/>
            <a:ext cx="4998720" cy="706755"/>
          </a:xfrm>
          <a:prstGeom prst="rect">
            <a:avLst/>
          </a:prstGeom>
          <a:noFill/>
          <a:ln w="9525">
            <a:noFill/>
          </a:ln>
        </p:spPr>
        <p:txBody>
          <a:bodyPr wrap="square">
            <a:spAutoFit/>
          </a:bodyPr>
          <a:p>
            <a:pPr indent="0"/>
            <a:r>
              <a:rPr lang="en-US" sz="2000" b="1" dirty="0">
                <a:latin typeface="微软雅黑" panose="020B0503020204020204" charset="-122"/>
                <a:ea typeface="微软雅黑" panose="020B0503020204020204" charset="-122"/>
                <a:cs typeface="微软雅黑" panose="020B0503020204020204" charset="-122"/>
              </a:rPr>
              <a:t>1</a:t>
            </a:r>
            <a:r>
              <a:rPr sz="2000" b="1" dirty="0">
                <a:latin typeface="微软雅黑" panose="020B0503020204020204" charset="-122"/>
                <a:ea typeface="微软雅黑" panose="020B0503020204020204" charset="-122"/>
                <a:cs typeface="微软雅黑" panose="020B0503020204020204" charset="-122"/>
              </a:rPr>
              <a:t>验算截面条件，求出水平、竖向分布筋计算面积。</a:t>
            </a:r>
            <a:endParaRPr sz="2000" b="1" dirty="0">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6426835" y="5527675"/>
            <a:ext cx="3814445" cy="398780"/>
          </a:xfrm>
          <a:prstGeom prst="rect">
            <a:avLst/>
          </a:prstGeom>
          <a:noFill/>
          <a:ln w="9525">
            <a:noFill/>
          </a:ln>
        </p:spPr>
        <p:txBody>
          <a:bodyPr wrap="square">
            <a:spAutoFit/>
          </a:bodyPr>
          <a:p>
            <a:pPr indent="0"/>
            <a:r>
              <a:rPr lang="en-US" sz="2000" b="1" dirty="0">
                <a:latin typeface="微软雅黑" panose="020B0503020204020204" charset="-122"/>
                <a:ea typeface="微软雅黑" panose="020B0503020204020204" charset="-122"/>
                <a:cs typeface="微软雅黑" panose="020B0503020204020204" charset="-122"/>
              </a:rPr>
              <a:t>3</a:t>
            </a:r>
            <a:r>
              <a:rPr sz="2000" b="1" dirty="0">
                <a:latin typeface="微软雅黑" panose="020B0503020204020204" charset="-122"/>
                <a:ea typeface="微软雅黑" panose="020B0503020204020204" charset="-122"/>
                <a:cs typeface="微软雅黑" panose="020B0503020204020204" charset="-122"/>
              </a:rPr>
              <a:t>求出R,进而求得R/S。</a:t>
            </a:r>
            <a:endParaRPr sz="2000" b="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16" name="文本框 15"/>
          <p:cNvSpPr txBox="1"/>
          <p:nvPr/>
        </p:nvSpPr>
        <p:spPr>
          <a:xfrm>
            <a:off x="5873750" y="5421630"/>
            <a:ext cx="5350510" cy="1014730"/>
          </a:xfrm>
          <a:prstGeom prst="rect">
            <a:avLst/>
          </a:prstGeom>
          <a:noFill/>
          <a:ln w="9525">
            <a:noFill/>
          </a:ln>
        </p:spPr>
        <p:txBody>
          <a:bodyPr wrap="square">
            <a:spAutoFit/>
          </a:bodyPr>
          <a:p>
            <a:pPr indent="0"/>
            <a:r>
              <a:rPr sz="2000" b="1" dirty="0">
                <a:latin typeface="微软雅黑" panose="020B0503020204020204" charset="-122"/>
                <a:ea typeface="微软雅黑" panose="020B0503020204020204" charset="-122"/>
                <a:cs typeface="微软雅黑" panose="020B0503020204020204" charset="-122"/>
              </a:rPr>
              <a:t>因为水平、竖向分布筋计算面积和R由同一个公式求出，故除非水平、竖向分布筋构造面积大于计算面积，则R/S&gt;1</a:t>
            </a:r>
            <a:r>
              <a:rPr sz="2000" b="1" dirty="0">
                <a:latin typeface="微软雅黑" panose="020B0503020204020204" charset="-122"/>
                <a:ea typeface="微软雅黑" panose="020B0503020204020204" charset="-122"/>
                <a:cs typeface="微软雅黑" panose="020B0503020204020204" charset="-122"/>
                <a:sym typeface="+mn-ea"/>
              </a:rPr>
              <a:t>，</a:t>
            </a:r>
            <a:r>
              <a:rPr sz="2000" b="1" dirty="0">
                <a:latin typeface="微软雅黑" panose="020B0503020204020204" charset="-122"/>
                <a:ea typeface="微软雅黑" panose="020B0503020204020204" charset="-122"/>
                <a:cs typeface="微软雅黑" panose="020B0503020204020204" charset="-122"/>
              </a:rPr>
              <a:t>否则R/S=1.</a:t>
            </a:r>
            <a:endParaRPr sz="2000" b="1" dirty="0">
              <a:latin typeface="微软雅黑" panose="020B0503020204020204" charset="-122"/>
              <a:ea typeface="微软雅黑" panose="020B0503020204020204" charset="-122"/>
              <a:cs typeface="微软雅黑" panose="020B0503020204020204" charset="-122"/>
            </a:endParaRPr>
          </a:p>
        </p:txBody>
      </p:sp>
      <p:sp>
        <p:nvSpPr>
          <p:cNvPr id="108" name="文本框 107"/>
          <p:cNvSpPr txBox="1"/>
          <p:nvPr/>
        </p:nvSpPr>
        <p:spPr>
          <a:xfrm>
            <a:off x="467995" y="539115"/>
            <a:ext cx="3611245" cy="460375"/>
          </a:xfrm>
          <a:prstGeom prst="rect">
            <a:avLst/>
          </a:prstGeom>
          <a:noFill/>
          <a:ln w="9525">
            <a:noFill/>
          </a:ln>
        </p:spPr>
        <p:txBody>
          <a:bodyPr wrap="square">
            <a:spAutoFit/>
          </a:bodyPr>
          <a:p>
            <a:pPr indent="0"/>
            <a:r>
              <a:rPr sz="2400" b="1" dirty="0">
                <a:latin typeface="微软雅黑" panose="020B0503020204020204" charset="-122"/>
                <a:ea typeface="微软雅黑" panose="020B0503020204020204" charset="-122"/>
                <a:cs typeface="微软雅黑" panose="020B0503020204020204" charset="-122"/>
              </a:rPr>
              <a:t>非地震组合验算公式</a:t>
            </a:r>
            <a:endParaRPr sz="2400" b="1" dirty="0">
              <a:latin typeface="微软雅黑" panose="020B0503020204020204" charset="-122"/>
              <a:ea typeface="微软雅黑" panose="020B0503020204020204" charset="-122"/>
              <a:cs typeface="微软雅黑" panose="020B0503020204020204" charset="-122"/>
            </a:endParaRPr>
          </a:p>
        </p:txBody>
      </p:sp>
      <p:pic>
        <p:nvPicPr>
          <p:cNvPr id="3" name="图片 -2147482575"/>
          <p:cNvPicPr>
            <a:picLocks noChangeAspect="1"/>
          </p:cNvPicPr>
          <p:nvPr/>
        </p:nvPicPr>
        <p:blipFill>
          <a:blip r:embed="rId1"/>
          <a:stretch>
            <a:fillRect/>
          </a:stretch>
        </p:blipFill>
        <p:spPr>
          <a:xfrm>
            <a:off x="247650" y="1079183"/>
            <a:ext cx="5219700" cy="2085975"/>
          </a:xfrm>
          <a:prstGeom prst="rect">
            <a:avLst/>
          </a:prstGeom>
          <a:noFill/>
          <a:ln w="9525">
            <a:noFill/>
          </a:ln>
        </p:spPr>
      </p:pic>
      <p:pic>
        <p:nvPicPr>
          <p:cNvPr id="4" name="图片 -2147482574"/>
          <p:cNvPicPr>
            <a:picLocks noChangeAspect="1"/>
          </p:cNvPicPr>
          <p:nvPr/>
        </p:nvPicPr>
        <p:blipFill>
          <a:blip r:embed="rId2"/>
          <a:stretch>
            <a:fillRect/>
          </a:stretch>
        </p:blipFill>
        <p:spPr>
          <a:xfrm>
            <a:off x="221933" y="3277870"/>
            <a:ext cx="5271135" cy="3389630"/>
          </a:xfrm>
          <a:prstGeom prst="rect">
            <a:avLst/>
          </a:prstGeom>
          <a:noFill/>
          <a:ln w="9525">
            <a:noFill/>
          </a:ln>
        </p:spPr>
      </p:pic>
      <p:sp>
        <p:nvSpPr>
          <p:cNvPr id="9" name="文本框 8"/>
          <p:cNvSpPr txBox="1"/>
          <p:nvPr/>
        </p:nvSpPr>
        <p:spPr>
          <a:xfrm>
            <a:off x="6004560" y="539115"/>
            <a:ext cx="3611245" cy="460375"/>
          </a:xfrm>
          <a:prstGeom prst="rect">
            <a:avLst/>
          </a:prstGeom>
          <a:noFill/>
          <a:ln w="9525">
            <a:noFill/>
          </a:ln>
        </p:spPr>
        <p:txBody>
          <a:bodyPr wrap="square">
            <a:spAutoFit/>
          </a:bodyPr>
          <a:p>
            <a:pPr indent="0"/>
            <a:r>
              <a:rPr sz="2400" b="1" dirty="0">
                <a:latin typeface="微软雅黑" panose="020B0503020204020204" charset="-122"/>
                <a:ea typeface="微软雅黑" panose="020B0503020204020204" charset="-122"/>
                <a:cs typeface="微软雅黑" panose="020B0503020204020204" charset="-122"/>
              </a:rPr>
              <a:t>地震组合验算公式</a:t>
            </a:r>
            <a:endParaRPr sz="2400" b="1" dirty="0">
              <a:latin typeface="微软雅黑" panose="020B0503020204020204" charset="-122"/>
              <a:ea typeface="微软雅黑" panose="020B0503020204020204" charset="-122"/>
              <a:cs typeface="微软雅黑" panose="020B0503020204020204" charset="-122"/>
            </a:endParaRPr>
          </a:p>
        </p:txBody>
      </p:sp>
      <p:pic>
        <p:nvPicPr>
          <p:cNvPr id="5" name="图片 -2147482573"/>
          <p:cNvPicPr>
            <a:picLocks noChangeAspect="1"/>
          </p:cNvPicPr>
          <p:nvPr/>
        </p:nvPicPr>
        <p:blipFill>
          <a:blip r:embed="rId3"/>
          <a:stretch>
            <a:fillRect/>
          </a:stretch>
        </p:blipFill>
        <p:spPr>
          <a:xfrm>
            <a:off x="6004243" y="959485"/>
            <a:ext cx="5328000" cy="4462352"/>
          </a:xfrm>
          <a:prstGeom prst="rect">
            <a:avLst/>
          </a:prstGeom>
          <a:noFill/>
          <a:ln w="9525">
            <a:noFill/>
          </a:ln>
        </p:spPr>
      </p:pic>
      <p:sp>
        <p:nvSpPr>
          <p:cNvPr id="12" name="矩形 11"/>
          <p:cNvSpPr/>
          <p:nvPr/>
        </p:nvSpPr>
        <p:spPr>
          <a:xfrm>
            <a:off x="6704965" y="2679700"/>
            <a:ext cx="3837305" cy="65278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6 </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承台剪力设计值的计算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162560" y="607695"/>
            <a:ext cx="1177163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a:t>
            </a:r>
            <a:r>
              <a:rPr lang="zh-CN" altLang="en-US" sz="2400" b="1" dirty="0">
                <a:latin typeface="微软雅黑" panose="020B0503020204020204" charset="-122"/>
                <a:ea typeface="微软雅黑" panose="020B0503020204020204" charset="-122"/>
                <a:cs typeface="微软雅黑" panose="020B0503020204020204" charset="-122"/>
              </a:rPr>
              <a:t>承台</a:t>
            </a:r>
            <a:r>
              <a:rPr sz="2200" b="1" dirty="0">
                <a:latin typeface="微软雅黑" panose="020B0503020204020204" charset="-122"/>
                <a:ea typeface="微软雅黑" panose="020B0503020204020204" charset="-122"/>
                <a:cs typeface="微软雅黑" panose="020B0503020204020204" charset="-122"/>
              </a:rPr>
              <a:t>受剪计算的VS取值怎么计算</a:t>
            </a:r>
            <a:r>
              <a:rPr lang="zh-CN" sz="2200" b="1" dirty="0">
                <a:latin typeface="微软雅黑" panose="020B0503020204020204" charset="-122"/>
                <a:ea typeface="微软雅黑" panose="020B0503020204020204" charset="-122"/>
                <a:cs typeface="微软雅黑" panose="020B0503020204020204" charset="-122"/>
              </a:rPr>
              <a:t>，</a:t>
            </a:r>
            <a:r>
              <a:rPr sz="2200" b="1" dirty="0">
                <a:latin typeface="微软雅黑" panose="020B0503020204020204" charset="-122"/>
                <a:ea typeface="微软雅黑" panose="020B0503020204020204" charset="-122"/>
                <a:cs typeface="微软雅黑" panose="020B0503020204020204" charset="-122"/>
              </a:rPr>
              <a:t>和桩的反力和差的比较多</a:t>
            </a:r>
            <a:r>
              <a:rPr lang="zh-CN" sz="2200" b="1" dirty="0">
                <a:latin typeface="微软雅黑" panose="020B0503020204020204" charset="-122"/>
                <a:ea typeface="微软雅黑" panose="020B0503020204020204" charset="-122"/>
                <a:cs typeface="微软雅黑" panose="020B0503020204020204" charset="-122"/>
              </a:rPr>
              <a:t>。</a:t>
            </a:r>
            <a:endParaRPr lang="zh-CN" sz="2200" b="1" dirty="0">
              <a:latin typeface="微软雅黑" panose="020B0503020204020204" charset="-122"/>
              <a:ea typeface="微软雅黑" panose="020B0503020204020204" charset="-122"/>
              <a:cs typeface="微软雅黑" panose="020B0503020204020204" charset="-122"/>
            </a:endParaRPr>
          </a:p>
        </p:txBody>
      </p:sp>
      <p:pic>
        <p:nvPicPr>
          <p:cNvPr id="3" name="图片 -2147482609"/>
          <p:cNvPicPr>
            <a:picLocks noChangeAspect="1"/>
          </p:cNvPicPr>
          <p:nvPr/>
        </p:nvPicPr>
        <p:blipFill>
          <a:blip r:embed="rId1"/>
          <a:stretch>
            <a:fillRect/>
          </a:stretch>
        </p:blipFill>
        <p:spPr>
          <a:xfrm>
            <a:off x="10648315" y="66675"/>
            <a:ext cx="1451610" cy="1121410"/>
          </a:xfrm>
          <a:prstGeom prst="rect">
            <a:avLst/>
          </a:prstGeom>
          <a:noFill/>
          <a:ln w="9525">
            <a:noFill/>
          </a:ln>
        </p:spPr>
      </p:pic>
      <p:pic>
        <p:nvPicPr>
          <p:cNvPr id="5" name="图片 -2147482615"/>
          <p:cNvPicPr>
            <a:picLocks noChangeAspect="1"/>
          </p:cNvPicPr>
          <p:nvPr/>
        </p:nvPicPr>
        <p:blipFill>
          <a:blip r:embed="rId2"/>
          <a:srcRect l="17339"/>
          <a:stretch>
            <a:fillRect/>
          </a:stretch>
        </p:blipFill>
        <p:spPr>
          <a:xfrm>
            <a:off x="154940" y="1165860"/>
            <a:ext cx="5400000" cy="2475594"/>
          </a:xfrm>
          <a:prstGeom prst="rect">
            <a:avLst/>
          </a:prstGeom>
          <a:noFill/>
          <a:ln w="9525">
            <a:noFill/>
          </a:ln>
        </p:spPr>
      </p:pic>
      <p:pic>
        <p:nvPicPr>
          <p:cNvPr id="6" name="图片 -2147482568"/>
          <p:cNvPicPr>
            <a:picLocks noChangeAspect="1"/>
          </p:cNvPicPr>
          <p:nvPr/>
        </p:nvPicPr>
        <p:blipFill>
          <a:blip r:embed="rId3"/>
          <a:srcRect l="10438" t="503" b="8184"/>
          <a:stretch>
            <a:fillRect/>
          </a:stretch>
        </p:blipFill>
        <p:spPr>
          <a:xfrm>
            <a:off x="162560" y="3911600"/>
            <a:ext cx="5400000" cy="2604888"/>
          </a:xfrm>
          <a:prstGeom prst="rect">
            <a:avLst/>
          </a:prstGeom>
          <a:noFill/>
          <a:ln w="9525">
            <a:noFill/>
          </a:ln>
        </p:spPr>
      </p:pic>
      <p:sp>
        <p:nvSpPr>
          <p:cNvPr id="7" name="文本框 6"/>
          <p:cNvSpPr txBox="1"/>
          <p:nvPr/>
        </p:nvSpPr>
        <p:spPr>
          <a:xfrm>
            <a:off x="6127750" y="1552575"/>
            <a:ext cx="5996940" cy="706755"/>
          </a:xfrm>
          <a:prstGeom prst="rect">
            <a:avLst/>
          </a:prstGeom>
          <a:noFill/>
        </p:spPr>
        <p:txBody>
          <a:bodyPr wrap="square" rtlCol="0" anchor="t">
            <a:spAutoFit/>
          </a:bodyPr>
          <a:p>
            <a:pPr marL="342900" indent="-342900">
              <a:buFont typeface="Arial" panose="020B0604020202020204" pitchFamily="34" charset="0"/>
              <a:buChar char="•"/>
            </a:pPr>
            <a:r>
              <a:rPr sz="2000" b="1" dirty="0">
                <a:latin typeface="微软雅黑" panose="020B0503020204020204" charset="-122"/>
                <a:ea typeface="微软雅黑" panose="020B0503020204020204" charset="-122"/>
                <a:cs typeface="微软雅黑" panose="020B0503020204020204" charset="-122"/>
                <a:sym typeface="+mn-ea"/>
              </a:rPr>
              <a:t>独立于筏板和地基梁的单柱承台</a:t>
            </a:r>
            <a:r>
              <a:rPr lang="zh-CN" sz="2000" b="1" dirty="0">
                <a:latin typeface="微软雅黑" panose="020B0503020204020204" charset="-122"/>
                <a:ea typeface="微软雅黑" panose="020B0503020204020204" charset="-122"/>
                <a:cs typeface="微软雅黑" panose="020B0503020204020204" charset="-122"/>
                <a:sym typeface="+mn-ea"/>
              </a:rPr>
              <a:t>，</a:t>
            </a:r>
            <a:r>
              <a:rPr sz="2000" b="1" dirty="0">
                <a:latin typeface="微软雅黑" panose="020B0503020204020204" charset="-122"/>
                <a:ea typeface="微软雅黑" panose="020B0503020204020204" charset="-122"/>
                <a:cs typeface="微软雅黑" panose="020B0503020204020204" charset="-122"/>
                <a:sym typeface="+mn-ea"/>
              </a:rPr>
              <a:t>采用规范算法，计算桩反力、弯矩和剪力</a:t>
            </a:r>
            <a:r>
              <a:rPr lang="zh-CN" sz="2000" b="1" dirty="0">
                <a:latin typeface="微软雅黑" panose="020B0503020204020204" charset="-122"/>
                <a:ea typeface="微软雅黑" panose="020B0503020204020204" charset="-122"/>
                <a:cs typeface="微软雅黑" panose="020B0503020204020204" charset="-122"/>
                <a:sym typeface="+mn-ea"/>
              </a:rPr>
              <a:t>方法</a:t>
            </a:r>
            <a:endParaRPr sz="2000" b="1" dirty="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6127750" y="2359025"/>
            <a:ext cx="5996305" cy="706755"/>
          </a:xfrm>
          <a:prstGeom prst="rect">
            <a:avLst/>
          </a:prstGeom>
          <a:noFill/>
        </p:spPr>
        <p:txBody>
          <a:bodyPr wrap="square" rtlCol="0" anchor="t">
            <a:spAutoFit/>
          </a:bodyPr>
          <a:p>
            <a:pPr marL="342900" indent="-342900">
              <a:buFont typeface="Arial" panose="020B0604020202020204" pitchFamily="34" charset="0"/>
              <a:buChar char="•"/>
            </a:pPr>
            <a:r>
              <a:rPr sz="2000" b="1" dirty="0">
                <a:latin typeface="微软雅黑" panose="020B0503020204020204" charset="-122"/>
                <a:ea typeface="微软雅黑" panose="020B0503020204020204" charset="-122"/>
                <a:cs typeface="微软雅黑" panose="020B0503020204020204" charset="-122"/>
                <a:sym typeface="+mn-ea"/>
              </a:rPr>
              <a:t>在筏板内或与地基梁相连的单柱承台采用有限元法计算桩反力、弯矩和剪力</a:t>
            </a:r>
            <a:r>
              <a:rPr lang="zh-CN" sz="2000" b="1" dirty="0">
                <a:latin typeface="微软雅黑" panose="020B0503020204020204" charset="-122"/>
                <a:ea typeface="微软雅黑" panose="020B0503020204020204" charset="-122"/>
                <a:cs typeface="微软雅黑" panose="020B0503020204020204" charset="-122"/>
                <a:sym typeface="+mn-ea"/>
              </a:rPr>
              <a:t>方法</a:t>
            </a:r>
            <a:endParaRPr sz="20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6416675" y="3305810"/>
            <a:ext cx="5179695" cy="2245360"/>
          </a:xfrm>
          <a:prstGeom prst="rect">
            <a:avLst/>
          </a:prstGeom>
          <a:noFill/>
        </p:spPr>
        <p:txBody>
          <a:bodyPr wrap="square" rtlCol="0" anchor="t">
            <a:spAutoFit/>
          </a:bodyPr>
          <a:p>
            <a:r>
              <a:rPr sz="2000" b="1" dirty="0">
                <a:latin typeface="微软雅黑" panose="020B0503020204020204" charset="-122"/>
                <a:ea typeface="微软雅黑" panose="020B0503020204020204" charset="-122"/>
                <a:cs typeface="微软雅黑" panose="020B0503020204020204" charset="-122"/>
                <a:sym typeface="+mn-ea"/>
              </a:rPr>
              <a:t>单柱承台下有限元算法的承台剪力</a:t>
            </a:r>
            <a:r>
              <a:rPr lang="zh-CN" sz="2000" b="1" dirty="0">
                <a:latin typeface="微软雅黑" panose="020B0503020204020204" charset="-122"/>
                <a:ea typeface="微软雅黑" panose="020B0503020204020204" charset="-122"/>
                <a:cs typeface="微软雅黑" panose="020B0503020204020204" charset="-122"/>
                <a:sym typeface="+mn-ea"/>
              </a:rPr>
              <a:t>：</a:t>
            </a:r>
            <a:endParaRPr lang="zh-CN" sz="2000" b="1" dirty="0">
              <a:latin typeface="微软雅黑" panose="020B0503020204020204" charset="-122"/>
              <a:ea typeface="微软雅黑" panose="020B0503020204020204" charset="-122"/>
              <a:cs typeface="微软雅黑" panose="020B0503020204020204" charset="-122"/>
              <a:sym typeface="+mn-ea"/>
            </a:endParaRPr>
          </a:p>
          <a:p>
            <a:r>
              <a:rPr sz="2000" b="1" dirty="0">
                <a:latin typeface="微软雅黑" panose="020B0503020204020204" charset="-122"/>
                <a:ea typeface="微软雅黑" panose="020B0503020204020204" charset="-122"/>
                <a:cs typeface="微软雅黑" panose="020B0503020204020204" charset="-122"/>
                <a:sym typeface="+mn-ea"/>
              </a:rPr>
              <a:t>计算截面在柱边，</a:t>
            </a:r>
            <a:endParaRPr sz="2000" b="1" dirty="0">
              <a:latin typeface="微软雅黑" panose="020B0503020204020204" charset="-122"/>
              <a:ea typeface="微软雅黑" panose="020B0503020204020204" charset="-122"/>
              <a:cs typeface="微软雅黑" panose="020B0503020204020204" charset="-122"/>
              <a:sym typeface="+mn-ea"/>
            </a:endParaRPr>
          </a:p>
          <a:p>
            <a:r>
              <a:rPr lang="en-US" sz="2000" b="1" dirty="0">
                <a:latin typeface="微软雅黑" panose="020B0503020204020204" charset="-122"/>
                <a:ea typeface="微软雅黑" panose="020B0503020204020204" charset="-122"/>
                <a:cs typeface="微软雅黑" panose="020B0503020204020204" charset="-122"/>
                <a:sym typeface="+mn-ea"/>
              </a:rPr>
              <a:t>2.0.3</a:t>
            </a:r>
            <a:r>
              <a:rPr lang="zh-CN" altLang="en-US" sz="2000" b="1" dirty="0">
                <a:latin typeface="微软雅黑" panose="020B0503020204020204" charset="-122"/>
                <a:ea typeface="微软雅黑" panose="020B0503020204020204" charset="-122"/>
                <a:cs typeface="微软雅黑" panose="020B0503020204020204" charset="-122"/>
                <a:sym typeface="+mn-ea"/>
              </a:rPr>
              <a:t>版本，</a:t>
            </a:r>
            <a:r>
              <a:rPr sz="2000" b="1" dirty="0">
                <a:latin typeface="微软雅黑" panose="020B0503020204020204" charset="-122"/>
                <a:ea typeface="微软雅黑" panose="020B0503020204020204" charset="-122"/>
                <a:cs typeface="微软雅黑" panose="020B0503020204020204" charset="-122"/>
                <a:sym typeface="+mn-ea"/>
              </a:rPr>
              <a:t>采用计算截面处单元剪力</a:t>
            </a:r>
            <a:r>
              <a:rPr lang="zh-CN" sz="2000" b="1" dirty="0">
                <a:latin typeface="微软雅黑" panose="020B0503020204020204" charset="-122"/>
                <a:ea typeface="微软雅黑" panose="020B0503020204020204" charset="-122"/>
                <a:cs typeface="微软雅黑" panose="020B0503020204020204" charset="-122"/>
                <a:sym typeface="+mn-ea"/>
              </a:rPr>
              <a:t>最大</a:t>
            </a:r>
            <a:r>
              <a:rPr sz="2000" b="1" dirty="0">
                <a:latin typeface="微软雅黑" panose="020B0503020204020204" charset="-122"/>
                <a:ea typeface="微软雅黑" panose="020B0503020204020204" charset="-122"/>
                <a:cs typeface="微软雅黑" panose="020B0503020204020204" charset="-122"/>
                <a:sym typeface="+mn-ea"/>
              </a:rPr>
              <a:t>值乘以承台宽度；</a:t>
            </a:r>
            <a:endParaRPr sz="2000" b="1" dirty="0">
              <a:latin typeface="微软雅黑" panose="020B0503020204020204" charset="-122"/>
              <a:ea typeface="微软雅黑" panose="020B0503020204020204" charset="-122"/>
              <a:cs typeface="微软雅黑" panose="020B0503020204020204" charset="-122"/>
              <a:sym typeface="+mn-ea"/>
            </a:endParaRPr>
          </a:p>
          <a:p>
            <a:r>
              <a:rPr lang="en-US" sz="2000" b="1" dirty="0">
                <a:latin typeface="微软雅黑" panose="020B0503020204020204" charset="-122"/>
                <a:ea typeface="微软雅黑" panose="020B0503020204020204" charset="-122"/>
                <a:cs typeface="微软雅黑" panose="020B0503020204020204" charset="-122"/>
                <a:sym typeface="+mn-ea"/>
              </a:rPr>
              <a:t>3.0</a:t>
            </a:r>
            <a:r>
              <a:rPr lang="zh-CN" altLang="en-US" sz="2000" b="1" dirty="0">
                <a:latin typeface="微软雅黑" panose="020B0503020204020204" charset="-122"/>
                <a:ea typeface="微软雅黑" panose="020B0503020204020204" charset="-122"/>
                <a:cs typeface="微软雅黑" panose="020B0503020204020204" charset="-122"/>
                <a:sym typeface="+mn-ea"/>
              </a:rPr>
              <a:t>版本，计算截面处剪力由形函数积分得到。</a:t>
            </a:r>
            <a:endParaRPr sz="2000" b="1" dirty="0">
              <a:latin typeface="微软雅黑" panose="020B0503020204020204" charset="-122"/>
              <a:ea typeface="微软雅黑" panose="020B0503020204020204" charset="-122"/>
              <a:cs typeface="微软雅黑" panose="020B0503020204020204" charset="-122"/>
              <a:sym typeface="+mn-ea"/>
            </a:endParaRPr>
          </a:p>
          <a:p>
            <a:r>
              <a:rPr sz="2000" b="1" dirty="0">
                <a:latin typeface="微软雅黑" panose="020B0503020204020204" charset="-122"/>
                <a:ea typeface="微软雅黑" panose="020B0503020204020204" charset="-122"/>
                <a:cs typeface="微软雅黑" panose="020B0503020204020204" charset="-122"/>
                <a:sym typeface="+mn-ea"/>
              </a:rPr>
              <a:t>3.1.0及以后版本，采用计算截面处单元剪力平均值乘以承台宽度；</a:t>
            </a:r>
            <a:endParaRPr sz="2000" b="1" dirty="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6136640" y="1096010"/>
            <a:ext cx="5179695" cy="429895"/>
          </a:xfrm>
          <a:prstGeom prst="rect">
            <a:avLst/>
          </a:prstGeom>
          <a:noFill/>
        </p:spPr>
        <p:txBody>
          <a:bodyPr wrap="square" rtlCol="0" anchor="t">
            <a:spAutoFit/>
          </a:bodyPr>
          <a:p>
            <a:r>
              <a:rPr lang="en-US" sz="2200" b="1" dirty="0">
                <a:latin typeface="微软雅黑" panose="020B0503020204020204" charset="-122"/>
                <a:ea typeface="微软雅黑" panose="020B0503020204020204" charset="-122"/>
                <a:cs typeface="微软雅黑" panose="020B0503020204020204" charset="-122"/>
                <a:sym typeface="+mn-ea"/>
              </a:rPr>
              <a:t>A:</a:t>
            </a:r>
            <a:endParaRPr lang="zh-CN" sz="2200" b="1"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6 </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承台剪力设计值的计算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pic>
        <p:nvPicPr>
          <p:cNvPr id="3" name="图片 -2147482575"/>
          <p:cNvPicPr>
            <a:picLocks noChangeAspect="1"/>
          </p:cNvPicPr>
          <p:nvPr>
            <p:custDataLst>
              <p:tags r:id="rId1"/>
            </p:custDataLst>
          </p:nvPr>
        </p:nvPicPr>
        <p:blipFill>
          <a:blip r:embed="rId2"/>
          <a:stretch>
            <a:fillRect/>
          </a:stretch>
        </p:blipFill>
        <p:spPr>
          <a:xfrm>
            <a:off x="6209030" y="617855"/>
            <a:ext cx="5271770" cy="2844800"/>
          </a:xfrm>
          <a:prstGeom prst="rect">
            <a:avLst/>
          </a:prstGeom>
          <a:noFill/>
          <a:ln w="9525">
            <a:noFill/>
          </a:ln>
        </p:spPr>
      </p:pic>
      <p:pic>
        <p:nvPicPr>
          <p:cNvPr id="5" name="图片 -2147482602"/>
          <p:cNvPicPr>
            <a:picLocks noChangeAspect="1"/>
          </p:cNvPicPr>
          <p:nvPr/>
        </p:nvPicPr>
        <p:blipFill>
          <a:blip r:embed="rId3"/>
          <a:stretch>
            <a:fillRect/>
          </a:stretch>
        </p:blipFill>
        <p:spPr>
          <a:xfrm>
            <a:off x="94933" y="680085"/>
            <a:ext cx="5272405" cy="4919980"/>
          </a:xfrm>
          <a:prstGeom prst="rect">
            <a:avLst/>
          </a:prstGeom>
          <a:noFill/>
          <a:ln w="9525">
            <a:noFill/>
          </a:ln>
        </p:spPr>
      </p:pic>
      <p:sp>
        <p:nvSpPr>
          <p:cNvPr id="100" name="文本框 99"/>
          <p:cNvSpPr txBox="1"/>
          <p:nvPr/>
        </p:nvSpPr>
        <p:spPr>
          <a:xfrm>
            <a:off x="5539105" y="3599815"/>
            <a:ext cx="6142990" cy="1014730"/>
          </a:xfrm>
          <a:prstGeom prst="rect">
            <a:avLst/>
          </a:prstGeom>
          <a:noFill/>
          <a:ln w="9525">
            <a:noFill/>
          </a:ln>
        </p:spPr>
        <p:txBody>
          <a:bodyPr wrap="square">
            <a:spAutoFit/>
          </a:bodyPr>
          <a:p>
            <a:pPr indent="0"/>
            <a:r>
              <a:rPr lang="en-US" sz="2000" b="1">
                <a:latin typeface="微软雅黑" panose="020B0503020204020204" charset="-122"/>
                <a:ea typeface="微软雅黑" panose="020B0503020204020204" charset="-122"/>
                <a:cs typeface="微软雅黑" panose="020B0503020204020204" charset="-122"/>
              </a:rPr>
              <a:t>θ=0</a:t>
            </a:r>
            <a:r>
              <a:rPr lang="zh-CN" sz="2000" b="1">
                <a:latin typeface="微软雅黑" panose="020B0503020204020204" charset="-122"/>
                <a:ea typeface="微软雅黑" panose="020B0503020204020204" charset="-122"/>
                <a:cs typeface="微软雅黑" panose="020B0503020204020204" charset="-122"/>
              </a:rPr>
              <a:t>度</a:t>
            </a:r>
            <a:r>
              <a:rPr lang="en-US" sz="2000" b="1">
                <a:latin typeface="微软雅黑" panose="020B0503020204020204" charset="-122"/>
                <a:ea typeface="微软雅黑" panose="020B0503020204020204" charset="-122"/>
                <a:cs typeface="微软雅黑" panose="020B0503020204020204" charset="-122"/>
              </a:rPr>
              <a:t>V=[(306+564+2185x2+399)/5]x4.5=5075.1kN(</a:t>
            </a:r>
            <a:r>
              <a:rPr lang="zh-CN" sz="2000" b="1">
                <a:latin typeface="微软雅黑" panose="020B0503020204020204" charset="-122"/>
                <a:ea typeface="微软雅黑" panose="020B0503020204020204" charset="-122"/>
                <a:cs typeface="微软雅黑" panose="020B0503020204020204" charset="-122"/>
              </a:rPr>
              <a:t>计算书</a:t>
            </a:r>
            <a:r>
              <a:rPr lang="en-US" sz="2000" b="1">
                <a:latin typeface="微软雅黑" panose="020B0503020204020204" charset="-122"/>
                <a:ea typeface="微软雅黑" panose="020B0503020204020204" charset="-122"/>
                <a:cs typeface="微软雅黑" panose="020B0503020204020204" charset="-122"/>
              </a:rPr>
              <a:t>4878.4kN</a:t>
            </a:r>
            <a:r>
              <a:rPr lang="zh-CN" sz="2000" b="1">
                <a:latin typeface="微软雅黑" panose="020B0503020204020204" charset="-122"/>
                <a:ea typeface="微软雅黑" panose="020B0503020204020204" charset="-122"/>
                <a:cs typeface="微软雅黑" panose="020B0503020204020204" charset="-122"/>
              </a:rPr>
              <a:t>，误差</a:t>
            </a:r>
            <a:r>
              <a:rPr lang="en-US" sz="2000" b="1">
                <a:latin typeface="微软雅黑" panose="020B0503020204020204" charset="-122"/>
                <a:ea typeface="微软雅黑" panose="020B0503020204020204" charset="-122"/>
                <a:cs typeface="微软雅黑" panose="020B0503020204020204" charset="-122"/>
              </a:rPr>
              <a:t>3.88%)</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5539105" y="4999990"/>
            <a:ext cx="5875655" cy="1014730"/>
          </a:xfrm>
          <a:prstGeom prst="rect">
            <a:avLst/>
          </a:prstGeom>
          <a:noFill/>
        </p:spPr>
        <p:txBody>
          <a:bodyPr wrap="none" rtlCol="0" anchor="t">
            <a:spAutoFit/>
          </a:bodyPr>
          <a:p>
            <a:pPr indent="0"/>
            <a:r>
              <a:rPr lang="en-US" sz="2000" b="1">
                <a:latin typeface="微软雅黑" panose="020B0503020204020204" charset="-122"/>
                <a:ea typeface="微软雅黑" panose="020B0503020204020204" charset="-122"/>
                <a:cs typeface="微软雅黑" panose="020B0503020204020204" charset="-122"/>
                <a:sym typeface="+mn-ea"/>
              </a:rPr>
              <a:t>θ=180</a:t>
            </a:r>
            <a:r>
              <a:rPr lang="zh-CN" sz="2000" b="1">
                <a:latin typeface="微软雅黑" panose="020B0503020204020204" charset="-122"/>
                <a:ea typeface="微软雅黑" panose="020B0503020204020204" charset="-122"/>
                <a:cs typeface="微软雅黑" panose="020B0503020204020204" charset="-122"/>
                <a:sym typeface="+mn-ea"/>
              </a:rPr>
              <a:t>度 </a:t>
            </a:r>
            <a:endParaRPr lang="zh-CN" sz="2000" b="1">
              <a:latin typeface="微软雅黑" panose="020B0503020204020204" charset="-122"/>
              <a:ea typeface="微软雅黑" panose="020B0503020204020204" charset="-122"/>
              <a:cs typeface="微软雅黑" panose="020B0503020204020204" charset="-122"/>
              <a:sym typeface="+mn-ea"/>
            </a:endParaRPr>
          </a:p>
          <a:p>
            <a:pPr indent="0"/>
            <a:r>
              <a:rPr lang="en-US" sz="2000" b="1">
                <a:latin typeface="微软雅黑" panose="020B0503020204020204" charset="-122"/>
                <a:ea typeface="微软雅黑" panose="020B0503020204020204" charset="-122"/>
                <a:cs typeface="微软雅黑" panose="020B0503020204020204" charset="-122"/>
                <a:sym typeface="+mn-ea"/>
              </a:rPr>
              <a:t>V=[(309+567+2191x2+399)/5]x4.5=5094kN</a:t>
            </a:r>
            <a:endParaRPr lang="en-US" sz="2000" b="1">
              <a:latin typeface="微软雅黑" panose="020B0503020204020204" charset="-122"/>
              <a:ea typeface="微软雅黑" panose="020B0503020204020204" charset="-122"/>
              <a:cs typeface="微软雅黑" panose="020B0503020204020204" charset="-122"/>
              <a:sym typeface="+mn-ea"/>
            </a:endParaRPr>
          </a:p>
          <a:p>
            <a:pPr indent="0"/>
            <a:r>
              <a:rPr lang="zh-CN" sz="2000" b="1">
                <a:latin typeface="微软雅黑" panose="020B0503020204020204" charset="-122"/>
                <a:ea typeface="微软雅黑" panose="020B0503020204020204" charset="-122"/>
                <a:cs typeface="微软雅黑" panose="020B0503020204020204" charset="-122"/>
                <a:sym typeface="+mn-ea"/>
              </a:rPr>
              <a:t>（计算书</a:t>
            </a:r>
            <a:r>
              <a:rPr lang="en-US" sz="2000" b="1">
                <a:latin typeface="微软雅黑" panose="020B0503020204020204" charset="-122"/>
                <a:ea typeface="微软雅黑" panose="020B0503020204020204" charset="-122"/>
                <a:cs typeface="微软雅黑" panose="020B0503020204020204" charset="-122"/>
                <a:sym typeface="+mn-ea"/>
              </a:rPr>
              <a:t>5017.6kN</a:t>
            </a:r>
            <a:r>
              <a:rPr lang="zh-CN" sz="2000" b="1">
                <a:latin typeface="微软雅黑" panose="020B0503020204020204" charset="-122"/>
                <a:ea typeface="微软雅黑" panose="020B0503020204020204" charset="-122"/>
                <a:cs typeface="微软雅黑" panose="020B0503020204020204" charset="-122"/>
                <a:sym typeface="+mn-ea"/>
              </a:rPr>
              <a:t>，误差</a:t>
            </a:r>
            <a:r>
              <a:rPr lang="en-US" sz="2000" b="1">
                <a:latin typeface="微软雅黑" panose="020B0503020204020204" charset="-122"/>
                <a:ea typeface="微软雅黑" panose="020B0503020204020204" charset="-122"/>
                <a:cs typeface="微软雅黑" panose="020B0503020204020204" charset="-122"/>
                <a:sym typeface="+mn-ea"/>
              </a:rPr>
              <a:t>1.49%</a:t>
            </a:r>
            <a:r>
              <a:rPr lang="zh-CN" sz="2000" b="1">
                <a:latin typeface="微软雅黑" panose="020B0503020204020204" charset="-122"/>
                <a:ea typeface="微软雅黑" panose="020B0503020204020204" charset="-122"/>
                <a:cs typeface="微软雅黑" panose="020B0503020204020204" charset="-122"/>
                <a:sym typeface="+mn-ea"/>
              </a:rPr>
              <a:t>）</a:t>
            </a:r>
            <a:endParaRPr lang="zh-CN" altLang="en-US" sz="2000" b="1">
              <a:latin typeface="微软雅黑" panose="020B0503020204020204" charset="-122"/>
              <a:ea typeface="微软雅黑" panose="020B0503020204020204" charset="-122"/>
              <a:cs typeface="微软雅黑" panose="020B0503020204020204" charset="-122"/>
            </a:endParaRPr>
          </a:p>
        </p:txBody>
      </p:sp>
      <p:cxnSp>
        <p:nvCxnSpPr>
          <p:cNvPr id="6" name="直接箭头连接符 5"/>
          <p:cNvCxnSpPr/>
          <p:nvPr/>
        </p:nvCxnSpPr>
        <p:spPr>
          <a:xfrm>
            <a:off x="2344420" y="3036570"/>
            <a:ext cx="961390" cy="29845"/>
          </a:xfrm>
          <a:prstGeom prst="straightConnector1">
            <a:avLst/>
          </a:prstGeom>
          <a:ln w="22225">
            <a:solidFill>
              <a:srgbClr val="ED0DFB"/>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303530" y="3016885"/>
            <a:ext cx="931545" cy="19685"/>
          </a:xfrm>
          <a:prstGeom prst="straightConnector1">
            <a:avLst/>
          </a:prstGeom>
          <a:ln w="22225">
            <a:solidFill>
              <a:srgbClr val="ED0DFB"/>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6 </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承台剪力设计值的计算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pic>
        <p:nvPicPr>
          <p:cNvPr id="5" name="图片 -2147482575"/>
          <p:cNvPicPr>
            <a:picLocks noChangeAspect="1"/>
          </p:cNvPicPr>
          <p:nvPr>
            <p:custDataLst>
              <p:tags r:id="rId1"/>
            </p:custDataLst>
          </p:nvPr>
        </p:nvPicPr>
        <p:blipFill>
          <a:blip r:embed="rId2"/>
          <a:stretch>
            <a:fillRect/>
          </a:stretch>
        </p:blipFill>
        <p:spPr>
          <a:xfrm>
            <a:off x="7439660" y="686435"/>
            <a:ext cx="4572635" cy="2467610"/>
          </a:xfrm>
          <a:prstGeom prst="rect">
            <a:avLst/>
          </a:prstGeom>
          <a:noFill/>
          <a:ln w="9525">
            <a:noFill/>
          </a:ln>
        </p:spPr>
      </p:pic>
      <p:sp>
        <p:nvSpPr>
          <p:cNvPr id="100" name="文本框 99"/>
          <p:cNvSpPr txBox="1"/>
          <p:nvPr/>
        </p:nvSpPr>
        <p:spPr>
          <a:xfrm>
            <a:off x="285750" y="3691255"/>
            <a:ext cx="6142990" cy="1014730"/>
          </a:xfrm>
          <a:prstGeom prst="rect">
            <a:avLst/>
          </a:prstGeom>
          <a:noFill/>
          <a:ln w="9525">
            <a:noFill/>
          </a:ln>
        </p:spPr>
        <p:txBody>
          <a:bodyPr wrap="square">
            <a:spAutoFit/>
          </a:bodyPr>
          <a:p>
            <a:pPr indent="0"/>
            <a:r>
              <a:rPr sz="2000" b="1">
                <a:latin typeface="微软雅黑" panose="020B0503020204020204" charset="-122"/>
                <a:ea typeface="微软雅黑" panose="020B0503020204020204" charset="-122"/>
                <a:cs typeface="微软雅黑" panose="020B0503020204020204" charset="-122"/>
              </a:rPr>
              <a:t>θ=90度 V=[(1421+2068x2+1423)/4]x2.8=4886kN（计算书4888.1kN）</a:t>
            </a:r>
            <a:endParaRPr sz="20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285750" y="4845685"/>
            <a:ext cx="7644765" cy="1014730"/>
          </a:xfrm>
          <a:prstGeom prst="rect">
            <a:avLst/>
          </a:prstGeom>
          <a:noFill/>
        </p:spPr>
        <p:txBody>
          <a:bodyPr wrap="none" rtlCol="0" anchor="t">
            <a:spAutoFit/>
          </a:bodyPr>
          <a:p>
            <a:pPr indent="0"/>
            <a:r>
              <a:rPr sz="2000" b="1">
                <a:latin typeface="微软雅黑" panose="020B0503020204020204" charset="-122"/>
                <a:ea typeface="微软雅黑" panose="020B0503020204020204" charset="-122"/>
                <a:cs typeface="微软雅黑" panose="020B0503020204020204" charset="-122"/>
                <a:sym typeface="+mn-ea"/>
              </a:rPr>
              <a:t>θ=270度 </a:t>
            </a:r>
            <a:endParaRPr sz="2000" b="1">
              <a:latin typeface="微软雅黑" panose="020B0503020204020204" charset="-122"/>
              <a:ea typeface="微软雅黑" panose="020B0503020204020204" charset="-122"/>
              <a:cs typeface="微软雅黑" panose="020B0503020204020204" charset="-122"/>
              <a:sym typeface="+mn-ea"/>
            </a:endParaRPr>
          </a:p>
          <a:p>
            <a:pPr indent="0"/>
            <a:r>
              <a:rPr sz="2000" b="1">
                <a:latin typeface="微软雅黑" panose="020B0503020204020204" charset="-122"/>
                <a:ea typeface="微软雅黑" panose="020B0503020204020204" charset="-122"/>
                <a:cs typeface="微软雅黑" panose="020B0503020204020204" charset="-122"/>
                <a:sym typeface="+mn-ea"/>
              </a:rPr>
              <a:t>V=1.05x[(837+1297x2+789)/4]x2.8=</a:t>
            </a:r>
            <a:r>
              <a:rPr sz="2000" b="1">
                <a:solidFill>
                  <a:srgbClr val="1B16DA"/>
                </a:solidFill>
                <a:latin typeface="微软雅黑" panose="020B0503020204020204" charset="-122"/>
                <a:ea typeface="微软雅黑" panose="020B0503020204020204" charset="-122"/>
                <a:cs typeface="微软雅黑" panose="020B0503020204020204" charset="-122"/>
                <a:sym typeface="+mn-ea"/>
              </a:rPr>
              <a:t>1.05</a:t>
            </a:r>
            <a:r>
              <a:rPr sz="2000" b="1">
                <a:latin typeface="微软雅黑" panose="020B0503020204020204" charset="-122"/>
                <a:ea typeface="微软雅黑" panose="020B0503020204020204" charset="-122"/>
                <a:cs typeface="微软雅黑" panose="020B0503020204020204" charset="-122"/>
                <a:sym typeface="+mn-ea"/>
              </a:rPr>
              <a:t>x2954=3101.7kN</a:t>
            </a:r>
            <a:endParaRPr sz="2000" b="1">
              <a:latin typeface="微软雅黑" panose="020B0503020204020204" charset="-122"/>
              <a:ea typeface="微软雅黑" panose="020B0503020204020204" charset="-122"/>
              <a:cs typeface="微软雅黑" panose="020B0503020204020204" charset="-122"/>
              <a:sym typeface="+mn-ea"/>
            </a:endParaRPr>
          </a:p>
          <a:p>
            <a:pPr indent="0"/>
            <a:r>
              <a:rPr sz="2000" b="1">
                <a:latin typeface="微软雅黑" panose="020B0503020204020204" charset="-122"/>
                <a:ea typeface="微软雅黑" panose="020B0503020204020204" charset="-122"/>
                <a:cs typeface="微软雅黑" panose="020B0503020204020204" charset="-122"/>
                <a:sym typeface="+mn-ea"/>
              </a:rPr>
              <a:t>（计算书3105.3kN）</a:t>
            </a:r>
            <a:endParaRPr sz="2000" b="1">
              <a:latin typeface="微软雅黑" panose="020B0503020204020204" charset="-122"/>
              <a:ea typeface="微软雅黑" panose="020B0503020204020204" charset="-122"/>
              <a:cs typeface="微软雅黑" panose="020B0503020204020204" charset="-122"/>
              <a:sym typeface="+mn-ea"/>
            </a:endParaRPr>
          </a:p>
        </p:txBody>
      </p:sp>
      <p:pic>
        <p:nvPicPr>
          <p:cNvPr id="3" name="图片 -2147482601"/>
          <p:cNvPicPr>
            <a:picLocks noChangeAspect="1"/>
          </p:cNvPicPr>
          <p:nvPr/>
        </p:nvPicPr>
        <p:blipFill>
          <a:blip r:embed="rId3"/>
          <a:stretch>
            <a:fillRect/>
          </a:stretch>
        </p:blipFill>
        <p:spPr>
          <a:xfrm>
            <a:off x="162560" y="598805"/>
            <a:ext cx="3476625" cy="2830195"/>
          </a:xfrm>
          <a:prstGeom prst="rect">
            <a:avLst/>
          </a:prstGeom>
          <a:noFill/>
          <a:ln w="9525">
            <a:noFill/>
          </a:ln>
        </p:spPr>
      </p:pic>
      <p:pic>
        <p:nvPicPr>
          <p:cNvPr id="6" name="图片 -2147482599"/>
          <p:cNvPicPr>
            <a:picLocks noChangeAspect="1"/>
          </p:cNvPicPr>
          <p:nvPr/>
        </p:nvPicPr>
        <p:blipFill>
          <a:blip r:embed="rId4"/>
          <a:stretch>
            <a:fillRect/>
          </a:stretch>
        </p:blipFill>
        <p:spPr>
          <a:xfrm>
            <a:off x="3764280" y="607060"/>
            <a:ext cx="3406529" cy="2829600"/>
          </a:xfrm>
          <a:prstGeom prst="rect">
            <a:avLst/>
          </a:prstGeom>
          <a:noFill/>
          <a:ln w="9525">
            <a:noFill/>
          </a:ln>
        </p:spPr>
      </p:pic>
      <p:sp>
        <p:nvSpPr>
          <p:cNvPr id="8" name="文本框 7"/>
          <p:cNvSpPr txBox="1"/>
          <p:nvPr/>
        </p:nvSpPr>
        <p:spPr>
          <a:xfrm>
            <a:off x="285750" y="6000115"/>
            <a:ext cx="7225665" cy="398780"/>
          </a:xfrm>
          <a:prstGeom prst="rect">
            <a:avLst/>
          </a:prstGeom>
          <a:noFill/>
          <a:ln w="9525">
            <a:noFill/>
          </a:ln>
        </p:spPr>
        <p:txBody>
          <a:bodyPr wrap="square">
            <a:spAutoFit/>
          </a:bodyPr>
          <a:p>
            <a:pPr indent="0"/>
            <a:r>
              <a:rPr sz="2000" b="1">
                <a:latin typeface="微软雅黑" panose="020B0503020204020204" charset="-122"/>
                <a:ea typeface="微软雅黑" panose="020B0503020204020204" charset="-122"/>
                <a:cs typeface="微软雅黑" panose="020B0503020204020204" charset="-122"/>
              </a:rPr>
              <a:t>49工况是高水工况，需要考虑乙级对应的抗浮重要性系数1.05</a:t>
            </a:r>
            <a:endParaRPr sz="2000" b="1">
              <a:latin typeface="微软雅黑" panose="020B0503020204020204" charset="-122"/>
              <a:ea typeface="微软雅黑" panose="020B0503020204020204" charset="-122"/>
              <a:cs typeface="微软雅黑" panose="020B0503020204020204" charset="-122"/>
            </a:endParaRPr>
          </a:p>
        </p:txBody>
      </p:sp>
      <p:pic>
        <p:nvPicPr>
          <p:cNvPr id="7" name="图片 -2147482596"/>
          <p:cNvPicPr>
            <a:picLocks noChangeAspect="1"/>
          </p:cNvPicPr>
          <p:nvPr/>
        </p:nvPicPr>
        <p:blipFill>
          <a:blip r:embed="rId5"/>
          <a:stretch>
            <a:fillRect/>
          </a:stretch>
        </p:blipFill>
        <p:spPr>
          <a:xfrm>
            <a:off x="8275320" y="3528060"/>
            <a:ext cx="3328035" cy="3074670"/>
          </a:xfrm>
          <a:prstGeom prst="rect">
            <a:avLst/>
          </a:prstGeom>
          <a:noFill/>
          <a:ln w="9525">
            <a:noFill/>
          </a:ln>
        </p:spPr>
      </p:pic>
      <p:cxnSp>
        <p:nvCxnSpPr>
          <p:cNvPr id="9" name="直接箭头连接符 8"/>
          <p:cNvCxnSpPr/>
          <p:nvPr/>
        </p:nvCxnSpPr>
        <p:spPr>
          <a:xfrm flipH="1" flipV="1">
            <a:off x="1235710" y="917575"/>
            <a:ext cx="10160" cy="628015"/>
          </a:xfrm>
          <a:prstGeom prst="straightConnector1">
            <a:avLst/>
          </a:prstGeom>
          <a:ln w="25400">
            <a:solidFill>
              <a:srgbClr val="ED0DFB"/>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4718050" y="2212340"/>
            <a:ext cx="0" cy="666750"/>
          </a:xfrm>
          <a:prstGeom prst="straightConnector1">
            <a:avLst/>
          </a:prstGeom>
          <a:ln w="25400">
            <a:solidFill>
              <a:srgbClr val="ED0DFB"/>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82994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7 </a:t>
            </a:r>
            <a:r>
              <a:rPr lang="en-US" altLang="zh-CN" sz="2400" b="1" dirty="0">
                <a:solidFill>
                  <a:schemeClr val="bg1"/>
                </a:solidFill>
                <a:latin typeface="Calibri" panose="020F0502020204030204" pitchFamily="34" charset="0"/>
                <a:ea typeface="微软雅黑" panose="020B0503020204020204" charset="-122"/>
                <a:sym typeface="+mn-ea"/>
              </a:rPr>
              <a:t>防水板内承台剪力设计值的计算</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a:p>
            <a:endParaRPr lang="zh-CN" altLang="en-US" sz="2400" b="1" dirty="0">
              <a:solidFill>
                <a:schemeClr val="bg2"/>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Q1:</a:t>
            </a:r>
            <a:r>
              <a:rPr sz="2000" b="1">
                <a:latin typeface="微软雅黑" panose="020B0503020204020204" charset="-122"/>
                <a:ea typeface="微软雅黑" panose="020B0503020204020204" charset="-122"/>
                <a:cs typeface="微软雅黑" panose="020B0503020204020204" charset="-122"/>
              </a:rPr>
              <a:t>桩基承台+</a:t>
            </a:r>
            <a:r>
              <a:rPr lang="zh-CN" sz="2000" b="1">
                <a:latin typeface="微软雅黑" panose="020B0503020204020204" charset="-122"/>
                <a:ea typeface="微软雅黑" panose="020B0503020204020204" charset="-122"/>
                <a:cs typeface="微软雅黑" panose="020B0503020204020204" charset="-122"/>
              </a:rPr>
              <a:t>防水</a:t>
            </a:r>
            <a:r>
              <a:rPr sz="2000" b="1">
                <a:latin typeface="微软雅黑" panose="020B0503020204020204" charset="-122"/>
                <a:ea typeface="微软雅黑" panose="020B0503020204020204" charset="-122"/>
                <a:cs typeface="微软雅黑" panose="020B0503020204020204" charset="-122"/>
              </a:rPr>
              <a:t>板，</a:t>
            </a:r>
            <a:r>
              <a:rPr lang="zh-CN" sz="2000" b="1">
                <a:latin typeface="微软雅黑" panose="020B0503020204020204" charset="-122"/>
                <a:ea typeface="微软雅黑" panose="020B0503020204020204" charset="-122"/>
                <a:cs typeface="微软雅黑" panose="020B0503020204020204" charset="-122"/>
              </a:rPr>
              <a:t>单柱</a:t>
            </a:r>
            <a:r>
              <a:rPr sz="2000" b="1">
                <a:latin typeface="微软雅黑" panose="020B0503020204020204" charset="-122"/>
                <a:ea typeface="微软雅黑" panose="020B0503020204020204" charset="-122"/>
                <a:cs typeface="微软雅黑" panose="020B0503020204020204" charset="-122"/>
              </a:rPr>
              <a:t>承台受剪验算时，剪力值</a:t>
            </a:r>
            <a:r>
              <a:rPr lang="zh-CN" sz="2000" b="1">
                <a:latin typeface="微软雅黑" panose="020B0503020204020204" charset="-122"/>
                <a:ea typeface="微软雅黑" panose="020B0503020204020204" charset="-122"/>
                <a:cs typeface="微软雅黑" panose="020B0503020204020204" charset="-122"/>
              </a:rPr>
              <a:t>设计值</a:t>
            </a:r>
            <a:r>
              <a:rPr sz="2000" b="1">
                <a:latin typeface="微软雅黑" panose="020B0503020204020204" charset="-122"/>
                <a:ea typeface="微软雅黑" panose="020B0503020204020204" charset="-122"/>
                <a:cs typeface="微软雅黑" panose="020B0503020204020204" charset="-122"/>
              </a:rPr>
              <a:t>远大于桩反力</a:t>
            </a:r>
            <a:r>
              <a:rPr lang="zh-CN" sz="2000" b="1">
                <a:latin typeface="微软雅黑" panose="020B0503020204020204" charset="-122"/>
                <a:ea typeface="微软雅黑" panose="020B0503020204020204" charset="-122"/>
                <a:cs typeface="微软雅黑" panose="020B0503020204020204" charset="-122"/>
              </a:rPr>
              <a:t>之和？</a:t>
            </a:r>
            <a:endParaRPr lang="zh-CN" sz="2000" b="1">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1"/>
          <a:stretch>
            <a:fillRect/>
          </a:stretch>
        </p:blipFill>
        <p:spPr>
          <a:xfrm>
            <a:off x="440055" y="1137285"/>
            <a:ext cx="2891790" cy="2512695"/>
          </a:xfrm>
          <a:prstGeom prst="rect">
            <a:avLst/>
          </a:prstGeom>
        </p:spPr>
      </p:pic>
      <p:pic>
        <p:nvPicPr>
          <p:cNvPr id="5" name="图片 -2147482588"/>
          <p:cNvPicPr>
            <a:picLocks noChangeAspect="1"/>
          </p:cNvPicPr>
          <p:nvPr/>
        </p:nvPicPr>
        <p:blipFill>
          <a:blip r:embed="rId2"/>
          <a:stretch>
            <a:fillRect/>
          </a:stretch>
        </p:blipFill>
        <p:spPr>
          <a:xfrm>
            <a:off x="3514725" y="1106805"/>
            <a:ext cx="2952750" cy="2581910"/>
          </a:xfrm>
          <a:prstGeom prst="rect">
            <a:avLst/>
          </a:prstGeom>
          <a:noFill/>
          <a:ln w="9525">
            <a:noFill/>
          </a:ln>
        </p:spPr>
      </p:pic>
      <p:sp>
        <p:nvSpPr>
          <p:cNvPr id="10" name="文本框 9"/>
          <p:cNvSpPr txBox="1"/>
          <p:nvPr/>
        </p:nvSpPr>
        <p:spPr>
          <a:xfrm>
            <a:off x="6650355" y="1319530"/>
            <a:ext cx="442595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en-US" sz="2400" b="1" dirty="0">
              <a:latin typeface="微软雅黑" panose="020B0503020204020204" charset="-122"/>
              <a:ea typeface="微软雅黑" panose="020B0503020204020204" charset="-122"/>
              <a:cs typeface="微软雅黑" panose="020B0503020204020204" charset="-122"/>
            </a:endParaRPr>
          </a:p>
        </p:txBody>
      </p:sp>
      <p:sp>
        <p:nvSpPr>
          <p:cNvPr id="101" name="文本框 100"/>
          <p:cNvSpPr txBox="1"/>
          <p:nvPr/>
        </p:nvSpPr>
        <p:spPr>
          <a:xfrm>
            <a:off x="7166610" y="1673543"/>
            <a:ext cx="5080000" cy="922020"/>
          </a:xfrm>
          <a:prstGeom prst="rect">
            <a:avLst/>
          </a:prstGeom>
          <a:noFill/>
          <a:ln w="9525">
            <a:noFill/>
          </a:ln>
        </p:spPr>
        <p:txBody>
          <a:bodyPr>
            <a:spAutoFit/>
          </a:bodyPr>
          <a:p>
            <a:pPr indent="0"/>
            <a:r>
              <a:rPr lang="zh-CN" b="1">
                <a:latin typeface="微软雅黑" panose="020B0503020204020204" charset="-122"/>
                <a:ea typeface="微软雅黑" panose="020B0503020204020204" charset="-122"/>
                <a:cs typeface="微软雅黑" panose="020B0503020204020204" charset="-122"/>
              </a:rPr>
              <a:t>防水板中的单柱下承台剪力设计值：</a:t>
            </a:r>
            <a:endParaRPr lang="zh-CN" b="1">
              <a:latin typeface="微软雅黑" panose="020B0503020204020204" charset="-122"/>
              <a:ea typeface="微软雅黑" panose="020B0503020204020204" charset="-122"/>
              <a:cs typeface="微软雅黑" panose="020B0503020204020204" charset="-122"/>
            </a:endParaRPr>
          </a:p>
          <a:p>
            <a:pPr indent="0"/>
            <a:r>
              <a:rPr lang="zh-CN" b="1">
                <a:latin typeface="微软雅黑" panose="020B0503020204020204" charset="-122"/>
                <a:ea typeface="微软雅黑" panose="020B0503020204020204" charset="-122"/>
                <a:cs typeface="微软雅黑" panose="020B0503020204020204" charset="-122"/>
              </a:rPr>
              <a:t>取隔离体中桩反力之和与防水板中剪力单元求得剪力（单元剪力最大值</a:t>
            </a:r>
            <a:r>
              <a:rPr lang="en-US" b="1">
                <a:latin typeface="微软雅黑" panose="020B0503020204020204" charset="-122"/>
                <a:ea typeface="微软雅黑" panose="020B0503020204020204" charset="-122"/>
                <a:cs typeface="微软雅黑" panose="020B0503020204020204" charset="-122"/>
              </a:rPr>
              <a:t>x</a:t>
            </a:r>
            <a:r>
              <a:rPr lang="zh-CN" b="1">
                <a:latin typeface="微软雅黑" panose="020B0503020204020204" charset="-122"/>
                <a:ea typeface="微软雅黑" panose="020B0503020204020204" charset="-122"/>
                <a:cs typeface="微软雅黑" panose="020B0503020204020204" charset="-122"/>
              </a:rPr>
              <a:t>宽度）的较大值。</a:t>
            </a:r>
            <a:endParaRPr lang="zh-CN" altLang="en-US" b="1">
              <a:latin typeface="微软雅黑" panose="020B0503020204020204" charset="-122"/>
              <a:ea typeface="微软雅黑" panose="020B0503020204020204" charset="-122"/>
              <a:cs typeface="微软雅黑" panose="020B0503020204020204" charset="-122"/>
            </a:endParaRPr>
          </a:p>
        </p:txBody>
      </p:sp>
      <p:pic>
        <p:nvPicPr>
          <p:cNvPr id="12" name="图片 -2147482598"/>
          <p:cNvPicPr>
            <a:picLocks noChangeAspect="1"/>
          </p:cNvPicPr>
          <p:nvPr>
            <p:custDataLst>
              <p:tags r:id="rId3"/>
            </p:custDataLst>
          </p:nvPr>
        </p:nvPicPr>
        <p:blipFill>
          <a:blip r:embed="rId4"/>
          <a:stretch>
            <a:fillRect/>
          </a:stretch>
        </p:blipFill>
        <p:spPr>
          <a:xfrm>
            <a:off x="10043795" y="66675"/>
            <a:ext cx="2016125" cy="1361440"/>
          </a:xfrm>
          <a:prstGeom prst="rect">
            <a:avLst/>
          </a:prstGeom>
          <a:noFill/>
          <a:ln w="9525">
            <a:noFill/>
          </a:ln>
        </p:spPr>
      </p:pic>
      <p:sp>
        <p:nvSpPr>
          <p:cNvPr id="13" name="文本框 12"/>
          <p:cNvSpPr txBox="1"/>
          <p:nvPr/>
        </p:nvSpPr>
        <p:spPr>
          <a:xfrm>
            <a:off x="2596515" y="3339465"/>
            <a:ext cx="612000" cy="180000"/>
          </a:xfrm>
          <a:prstGeom prst="rect">
            <a:avLst/>
          </a:prstGeom>
          <a:noFill/>
          <a:ln w="15875" cmpd="sng">
            <a:solidFill>
              <a:srgbClr val="FF0000"/>
            </a:solidFill>
            <a:prstDash val="solid"/>
          </a:ln>
        </p:spPr>
        <p:txBody>
          <a:bodyPr wrap="square" rtlCol="0">
            <a:spAutoFit/>
          </a:bodyPr>
          <a:p>
            <a:endParaRPr lang="zh-CN" altLang="en-US"/>
          </a:p>
        </p:txBody>
      </p:sp>
      <p:sp>
        <p:nvSpPr>
          <p:cNvPr id="14" name="文本框 13"/>
          <p:cNvSpPr txBox="1"/>
          <p:nvPr/>
        </p:nvSpPr>
        <p:spPr>
          <a:xfrm>
            <a:off x="6849745" y="2623185"/>
            <a:ext cx="5070475" cy="36830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隔离体：</a:t>
            </a:r>
            <a:r>
              <a:rPr lang="en-US" altLang="zh-CN" b="1">
                <a:latin typeface="微软雅黑" panose="020B0503020204020204" charset="-122"/>
                <a:ea typeface="微软雅黑" panose="020B0503020204020204" charset="-122"/>
                <a:cs typeface="微软雅黑" panose="020B0503020204020204" charset="-122"/>
              </a:rPr>
              <a:t>VS=</a:t>
            </a:r>
            <a:r>
              <a:rPr lang="en-US" b="1">
                <a:latin typeface="微软雅黑" panose="020B0503020204020204" charset="-122"/>
                <a:ea typeface="微软雅黑" panose="020B0503020204020204" charset="-122"/>
                <a:cs typeface="微软雅黑" panose="020B0503020204020204" charset="-122"/>
              </a:rPr>
              <a:t>1649+1677=3326</a:t>
            </a:r>
            <a:endParaRPr lang="zh-CN" altLang="en-US" b="1">
              <a:latin typeface="微软雅黑" panose="020B0503020204020204" charset="-122"/>
              <a:ea typeface="微软雅黑" panose="020B0503020204020204" charset="-122"/>
              <a:cs typeface="微软雅黑" panose="020B0503020204020204" charset="-122"/>
            </a:endParaRPr>
          </a:p>
        </p:txBody>
      </p:sp>
      <p:pic>
        <p:nvPicPr>
          <p:cNvPr id="15" name="图片 14"/>
          <p:cNvPicPr>
            <a:picLocks noChangeAspect="1"/>
          </p:cNvPicPr>
          <p:nvPr/>
        </p:nvPicPr>
        <p:blipFill>
          <a:blip r:embed="rId5"/>
          <a:srcRect t="3301"/>
          <a:stretch>
            <a:fillRect/>
          </a:stretch>
        </p:blipFill>
        <p:spPr>
          <a:xfrm>
            <a:off x="8848725" y="3748405"/>
            <a:ext cx="3071495" cy="2728595"/>
          </a:xfrm>
          <a:prstGeom prst="rect">
            <a:avLst/>
          </a:prstGeom>
        </p:spPr>
      </p:pic>
      <p:sp>
        <p:nvSpPr>
          <p:cNvPr id="16" name="文本框 15"/>
          <p:cNvSpPr txBox="1"/>
          <p:nvPr/>
        </p:nvSpPr>
        <p:spPr>
          <a:xfrm>
            <a:off x="6849745" y="2990215"/>
            <a:ext cx="5070475" cy="36830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防水板：</a:t>
            </a:r>
            <a:r>
              <a:rPr lang="en-US" altLang="zh-CN" b="1">
                <a:latin typeface="微软雅黑" panose="020B0503020204020204" charset="-122"/>
                <a:ea typeface="微软雅黑" panose="020B0503020204020204" charset="-122"/>
                <a:cs typeface="微软雅黑" panose="020B0503020204020204" charset="-122"/>
              </a:rPr>
              <a:t>VS=</a:t>
            </a:r>
            <a:r>
              <a:rPr lang="zh-CN" b="1">
                <a:solidFill>
                  <a:srgbClr val="1B16DA"/>
                </a:solidFill>
                <a:latin typeface="微软雅黑" panose="020B0503020204020204" charset="-122"/>
                <a:ea typeface="微软雅黑" panose="020B0503020204020204" charset="-122"/>
                <a:cs typeface="微软雅黑" panose="020B0503020204020204" charset="-122"/>
                <a:sym typeface="+mn-ea"/>
              </a:rPr>
              <a:t>1.1</a:t>
            </a:r>
            <a:r>
              <a:rPr lang="zh-CN" b="1">
                <a:latin typeface="微软雅黑" panose="020B0503020204020204" charset="-122"/>
                <a:ea typeface="微软雅黑" panose="020B0503020204020204" charset="-122"/>
                <a:cs typeface="微软雅黑" panose="020B0503020204020204" charset="-122"/>
                <a:sym typeface="+mn-ea"/>
              </a:rPr>
              <a:t>x（</a:t>
            </a:r>
            <a:r>
              <a:rPr lang="zh-CN" b="1">
                <a:latin typeface="微软雅黑" panose="020B0503020204020204" charset="-122"/>
                <a:ea typeface="微软雅黑" panose="020B0503020204020204" charset="-122"/>
                <a:cs typeface="微软雅黑" panose="020B0503020204020204" charset="-122"/>
                <a:sym typeface="+mn-ea"/>
              </a:rPr>
              <a:t>2465x4.6</a:t>
            </a:r>
            <a:r>
              <a:rPr lang="zh-CN" b="1">
                <a:latin typeface="微软雅黑" panose="020B0503020204020204" charset="-122"/>
                <a:ea typeface="微软雅黑" panose="020B0503020204020204" charset="-122"/>
                <a:cs typeface="微软雅黑" panose="020B0503020204020204" charset="-122"/>
                <a:sym typeface="+mn-ea"/>
              </a:rPr>
              <a:t>）=12472.9</a:t>
            </a:r>
            <a:endParaRPr lang="zh-CN" altLang="en-US" b="1">
              <a:latin typeface="微软雅黑" panose="020B0503020204020204" charset="-122"/>
              <a:ea typeface="微软雅黑" panose="020B0503020204020204" charset="-122"/>
              <a:cs typeface="微软雅黑" panose="020B0503020204020204" charset="-122"/>
            </a:endParaRPr>
          </a:p>
        </p:txBody>
      </p:sp>
      <p:pic>
        <p:nvPicPr>
          <p:cNvPr id="7" name="图片 -2147482587"/>
          <p:cNvPicPr>
            <a:picLocks noChangeAspect="1"/>
          </p:cNvPicPr>
          <p:nvPr/>
        </p:nvPicPr>
        <p:blipFill>
          <a:blip r:embed="rId6"/>
          <a:srcRect t="12404"/>
          <a:stretch>
            <a:fillRect/>
          </a:stretch>
        </p:blipFill>
        <p:spPr>
          <a:xfrm>
            <a:off x="440055" y="3786505"/>
            <a:ext cx="5274310" cy="2910205"/>
          </a:xfrm>
          <a:prstGeom prst="rect">
            <a:avLst/>
          </a:prstGeom>
          <a:noFill/>
          <a:ln w="9525">
            <a:solidFill>
              <a:schemeClr val="accent1"/>
            </a:solidFill>
          </a:ln>
        </p:spPr>
      </p:pic>
      <p:pic>
        <p:nvPicPr>
          <p:cNvPr id="18" name="图片 -2147482590"/>
          <p:cNvPicPr>
            <a:picLocks noChangeAspect="1"/>
          </p:cNvPicPr>
          <p:nvPr/>
        </p:nvPicPr>
        <p:blipFill>
          <a:blip r:embed="rId7"/>
          <a:srcRect r="34189" b="28446"/>
          <a:stretch>
            <a:fillRect/>
          </a:stretch>
        </p:blipFill>
        <p:spPr>
          <a:xfrm>
            <a:off x="5161280" y="3778250"/>
            <a:ext cx="3469005" cy="2699385"/>
          </a:xfrm>
          <a:prstGeom prst="rect">
            <a:avLst/>
          </a:prstGeom>
          <a:noFill/>
          <a:ln w="9525">
            <a:solidFill>
              <a:schemeClr val="accent1"/>
            </a:solidFill>
          </a:ln>
        </p:spPr>
      </p:pic>
      <p:cxnSp>
        <p:nvCxnSpPr>
          <p:cNvPr id="20" name="直接连接符 19"/>
          <p:cNvCxnSpPr/>
          <p:nvPr/>
        </p:nvCxnSpPr>
        <p:spPr>
          <a:xfrm>
            <a:off x="2059305" y="6142355"/>
            <a:ext cx="38290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815840" y="1880235"/>
            <a:ext cx="9525" cy="153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7542530" y="3340100"/>
            <a:ext cx="862965" cy="172339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166610" y="1345565"/>
            <a:ext cx="2968625" cy="368300"/>
          </a:xfrm>
          <a:prstGeom prst="rect">
            <a:avLst/>
          </a:prstGeom>
          <a:noFill/>
        </p:spPr>
        <p:txBody>
          <a:bodyPr wrap="square" rtlCol="0" anchor="t">
            <a:spAutoFit/>
          </a:bodyPr>
          <a:p>
            <a:r>
              <a:rPr lang="zh-CN" b="1">
                <a:latin typeface="微软雅黑" panose="020B0503020204020204" charset="-122"/>
                <a:ea typeface="微软雅黑" panose="020B0503020204020204" charset="-122"/>
                <a:cs typeface="微软雅黑" panose="020B0503020204020204" charset="-122"/>
                <a:sym typeface="+mn-ea"/>
              </a:rPr>
              <a:t>高水工况控制</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7 </a:t>
            </a:r>
            <a:r>
              <a:rPr lang="en-US" altLang="zh-CN" sz="2400" b="1" dirty="0">
                <a:solidFill>
                  <a:schemeClr val="bg1"/>
                </a:solidFill>
                <a:latin typeface="Calibri" panose="020F0502020204030204" pitchFamily="34" charset="0"/>
                <a:ea typeface="微软雅黑" panose="020B0503020204020204" charset="-122"/>
                <a:sym typeface="+mn-ea"/>
              </a:rPr>
              <a:t>防水板内承台剪力设计值的计算</a:t>
            </a:r>
            <a:endParaRPr lang="zh-CN" altLang="en-US" sz="2400" b="1" dirty="0">
              <a:solidFill>
                <a:schemeClr val="bg2"/>
              </a:solidFill>
              <a:latin typeface="Calibri" panose="020F0502020204030204" pitchFamily="34" charset="0"/>
              <a:ea typeface="微软雅黑" panose="020B0503020204020204" charset="-122"/>
              <a:sym typeface="Calibri" panose="020F0502020204030204" pitchFamily="34" charset="0"/>
            </a:endParaRPr>
          </a:p>
        </p:txBody>
      </p:sp>
      <p:sp>
        <p:nvSpPr>
          <p:cNvPr id="10" name="文本框 9"/>
          <p:cNvSpPr txBox="1"/>
          <p:nvPr/>
        </p:nvSpPr>
        <p:spPr>
          <a:xfrm>
            <a:off x="7527925" y="1480185"/>
            <a:ext cx="442595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en-US" sz="2400" b="1" dirty="0">
              <a:latin typeface="微软雅黑" panose="020B0503020204020204" charset="-122"/>
              <a:ea typeface="微软雅黑" panose="020B0503020204020204" charset="-122"/>
              <a:cs typeface="微软雅黑" panose="020B0503020204020204" charset="-122"/>
            </a:endParaRPr>
          </a:p>
        </p:txBody>
      </p:sp>
      <p:sp>
        <p:nvSpPr>
          <p:cNvPr id="101" name="文本框 100"/>
          <p:cNvSpPr txBox="1"/>
          <p:nvPr/>
        </p:nvSpPr>
        <p:spPr>
          <a:xfrm>
            <a:off x="7550150" y="2457450"/>
            <a:ext cx="4225925" cy="64516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防水板中的单柱下承台剪力设计值：</a:t>
            </a:r>
            <a:endParaRPr lang="zh-CN" b="1">
              <a:latin typeface="微软雅黑" panose="020B0503020204020204" charset="-122"/>
              <a:ea typeface="微软雅黑" panose="020B0503020204020204" charset="-122"/>
              <a:cs typeface="微软雅黑" panose="020B0503020204020204" charset="-122"/>
            </a:endParaRPr>
          </a:p>
          <a:p>
            <a:pPr indent="0"/>
            <a:r>
              <a:rPr lang="zh-CN" b="1">
                <a:latin typeface="微软雅黑" panose="020B0503020204020204" charset="-122"/>
                <a:ea typeface="微软雅黑" panose="020B0503020204020204" charset="-122"/>
                <a:cs typeface="微软雅黑" panose="020B0503020204020204" charset="-122"/>
              </a:rPr>
              <a:t>取隔离体中桩反力之和</a:t>
            </a:r>
            <a:endParaRPr lang="zh-CN" altLang="en-US" b="1">
              <a:latin typeface="微软雅黑" panose="020B0503020204020204" charset="-122"/>
              <a:ea typeface="微软雅黑" panose="020B0503020204020204" charset="-122"/>
              <a:cs typeface="微软雅黑" panose="020B0503020204020204" charset="-122"/>
            </a:endParaRPr>
          </a:p>
        </p:txBody>
      </p:sp>
      <p:pic>
        <p:nvPicPr>
          <p:cNvPr id="12" name="图片 -2147482598"/>
          <p:cNvPicPr>
            <a:picLocks noChangeAspect="1"/>
          </p:cNvPicPr>
          <p:nvPr>
            <p:custDataLst>
              <p:tags r:id="rId1"/>
            </p:custDataLst>
          </p:nvPr>
        </p:nvPicPr>
        <p:blipFill>
          <a:blip r:embed="rId2"/>
          <a:stretch>
            <a:fillRect/>
          </a:stretch>
        </p:blipFill>
        <p:spPr>
          <a:xfrm>
            <a:off x="10043795" y="66675"/>
            <a:ext cx="2016125" cy="1361440"/>
          </a:xfrm>
          <a:prstGeom prst="rect">
            <a:avLst/>
          </a:prstGeom>
          <a:noFill/>
          <a:ln w="9525">
            <a:noFill/>
          </a:ln>
        </p:spPr>
      </p:pic>
      <p:sp>
        <p:nvSpPr>
          <p:cNvPr id="13" name="文本框 12"/>
          <p:cNvSpPr txBox="1"/>
          <p:nvPr/>
        </p:nvSpPr>
        <p:spPr>
          <a:xfrm>
            <a:off x="2596515" y="3339465"/>
            <a:ext cx="612000" cy="180000"/>
          </a:xfrm>
          <a:prstGeom prst="rect">
            <a:avLst/>
          </a:prstGeom>
          <a:noFill/>
          <a:ln w="15875" cmpd="sng">
            <a:solidFill>
              <a:srgbClr val="FF0000"/>
            </a:solidFill>
            <a:prstDash val="solid"/>
          </a:ln>
        </p:spPr>
        <p:txBody>
          <a:bodyPr wrap="square" rtlCol="0">
            <a:spAutoFit/>
          </a:bodyPr>
          <a:p>
            <a:endParaRPr lang="zh-CN" altLang="en-US"/>
          </a:p>
        </p:txBody>
      </p:sp>
      <p:sp>
        <p:nvSpPr>
          <p:cNvPr id="14" name="文本框 13"/>
          <p:cNvSpPr txBox="1"/>
          <p:nvPr/>
        </p:nvSpPr>
        <p:spPr>
          <a:xfrm>
            <a:off x="7626985" y="3339465"/>
            <a:ext cx="4149725" cy="36830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隔离体：</a:t>
            </a:r>
            <a:r>
              <a:rPr lang="en-US" altLang="zh-CN" b="1">
                <a:latin typeface="微软雅黑" panose="020B0503020204020204" charset="-122"/>
                <a:ea typeface="微软雅黑" panose="020B0503020204020204" charset="-122"/>
                <a:cs typeface="微软雅黑" panose="020B0503020204020204" charset="-122"/>
              </a:rPr>
              <a:t>VS=</a:t>
            </a:r>
            <a:r>
              <a:rPr lang="en-US" b="1">
                <a:latin typeface="微软雅黑" panose="020B0503020204020204" charset="-122"/>
                <a:ea typeface="微软雅黑" panose="020B0503020204020204" charset="-122"/>
                <a:cs typeface="微软雅黑" panose="020B0503020204020204" charset="-122"/>
              </a:rPr>
              <a:t>981</a:t>
            </a:r>
            <a:r>
              <a:rPr lang="en-US" b="1">
                <a:latin typeface="微软雅黑" panose="020B0503020204020204" charset="-122"/>
                <a:ea typeface="微软雅黑" panose="020B0503020204020204" charset="-122"/>
                <a:cs typeface="微软雅黑" panose="020B0503020204020204" charset="-122"/>
              </a:rPr>
              <a:t>+925=1906</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7626985" y="2014855"/>
            <a:ext cx="4004310" cy="368300"/>
          </a:xfrm>
          <a:prstGeom prst="rect">
            <a:avLst/>
          </a:prstGeom>
          <a:noFill/>
        </p:spPr>
        <p:txBody>
          <a:bodyPr wrap="square" rtlCol="0" anchor="t">
            <a:spAutoFit/>
          </a:bodyPr>
          <a:p>
            <a:r>
              <a:rPr lang="zh-CN" b="1">
                <a:latin typeface="微软雅黑" panose="020B0503020204020204" charset="-122"/>
                <a:ea typeface="微软雅黑" panose="020B0503020204020204" charset="-122"/>
                <a:cs typeface="微软雅黑" panose="020B0503020204020204" charset="-122"/>
                <a:sym typeface="+mn-ea"/>
              </a:rPr>
              <a:t>不计算抗浮，非高水工况控制</a:t>
            </a:r>
            <a:endParaRPr lang="zh-CN" altLang="en-US"/>
          </a:p>
        </p:txBody>
      </p:sp>
      <p:sp>
        <p:nvSpPr>
          <p:cNvPr id="11" name="文本框 10"/>
          <p:cNvSpPr txBox="1"/>
          <p:nvPr/>
        </p:nvSpPr>
        <p:spPr>
          <a:xfrm>
            <a:off x="344805"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Q1:</a:t>
            </a:r>
            <a:r>
              <a:rPr sz="2000" b="1">
                <a:latin typeface="微软雅黑" panose="020B0503020204020204" charset="-122"/>
                <a:ea typeface="微软雅黑" panose="020B0503020204020204" charset="-122"/>
                <a:cs typeface="微软雅黑" panose="020B0503020204020204" charset="-122"/>
              </a:rPr>
              <a:t>桩基承台+</a:t>
            </a:r>
            <a:r>
              <a:rPr lang="zh-CN" sz="2000" b="1">
                <a:latin typeface="微软雅黑" panose="020B0503020204020204" charset="-122"/>
                <a:ea typeface="微软雅黑" panose="020B0503020204020204" charset="-122"/>
                <a:cs typeface="微软雅黑" panose="020B0503020204020204" charset="-122"/>
              </a:rPr>
              <a:t>防水</a:t>
            </a:r>
            <a:r>
              <a:rPr sz="2000" b="1">
                <a:latin typeface="微软雅黑" panose="020B0503020204020204" charset="-122"/>
                <a:ea typeface="微软雅黑" panose="020B0503020204020204" charset="-122"/>
                <a:cs typeface="微软雅黑" panose="020B0503020204020204" charset="-122"/>
              </a:rPr>
              <a:t>板，</a:t>
            </a:r>
            <a:r>
              <a:rPr lang="zh-CN" sz="2000" b="1">
                <a:latin typeface="微软雅黑" panose="020B0503020204020204" charset="-122"/>
                <a:ea typeface="微软雅黑" panose="020B0503020204020204" charset="-122"/>
                <a:cs typeface="微软雅黑" panose="020B0503020204020204" charset="-122"/>
              </a:rPr>
              <a:t>单柱</a:t>
            </a:r>
            <a:r>
              <a:rPr sz="2000" b="1">
                <a:latin typeface="微软雅黑" panose="020B0503020204020204" charset="-122"/>
                <a:ea typeface="微软雅黑" panose="020B0503020204020204" charset="-122"/>
                <a:cs typeface="微软雅黑" panose="020B0503020204020204" charset="-122"/>
              </a:rPr>
              <a:t>承台受剪验算时，剪力值</a:t>
            </a:r>
            <a:r>
              <a:rPr lang="zh-CN" sz="2000" b="1">
                <a:latin typeface="微软雅黑" panose="020B0503020204020204" charset="-122"/>
                <a:ea typeface="微软雅黑" panose="020B0503020204020204" charset="-122"/>
                <a:cs typeface="微软雅黑" panose="020B0503020204020204" charset="-122"/>
              </a:rPr>
              <a:t>设计值</a:t>
            </a:r>
            <a:r>
              <a:rPr sz="2000" b="1">
                <a:latin typeface="微软雅黑" panose="020B0503020204020204" charset="-122"/>
                <a:ea typeface="微软雅黑" panose="020B0503020204020204" charset="-122"/>
                <a:cs typeface="微软雅黑" panose="020B0503020204020204" charset="-122"/>
              </a:rPr>
              <a:t>远大于桩反力</a:t>
            </a:r>
            <a:r>
              <a:rPr lang="zh-CN" sz="2000" b="1">
                <a:latin typeface="微软雅黑" panose="020B0503020204020204" charset="-122"/>
                <a:ea typeface="微软雅黑" panose="020B0503020204020204" charset="-122"/>
                <a:cs typeface="微软雅黑" panose="020B0503020204020204" charset="-122"/>
              </a:rPr>
              <a:t>之和？</a:t>
            </a:r>
            <a:endParaRPr lang="zh-CN" sz="2000" b="1">
              <a:latin typeface="微软雅黑" panose="020B0503020204020204" charset="-122"/>
              <a:ea typeface="微软雅黑" panose="020B0503020204020204" charset="-122"/>
              <a:cs typeface="微软雅黑" panose="020B0503020204020204" charset="-122"/>
            </a:endParaRPr>
          </a:p>
        </p:txBody>
      </p:sp>
      <p:pic>
        <p:nvPicPr>
          <p:cNvPr id="17" name="图片 16"/>
          <p:cNvPicPr>
            <a:picLocks noChangeAspect="1"/>
          </p:cNvPicPr>
          <p:nvPr/>
        </p:nvPicPr>
        <p:blipFill>
          <a:blip r:embed="rId3"/>
          <a:srcRect l="742"/>
          <a:stretch>
            <a:fillRect/>
          </a:stretch>
        </p:blipFill>
        <p:spPr>
          <a:xfrm>
            <a:off x="383540" y="3692525"/>
            <a:ext cx="5184775" cy="3025140"/>
          </a:xfrm>
          <a:prstGeom prst="rect">
            <a:avLst/>
          </a:prstGeom>
        </p:spPr>
      </p:pic>
      <p:pic>
        <p:nvPicPr>
          <p:cNvPr id="22" name="图片 21"/>
          <p:cNvPicPr>
            <a:picLocks noChangeAspect="1"/>
          </p:cNvPicPr>
          <p:nvPr/>
        </p:nvPicPr>
        <p:blipFill>
          <a:blip r:embed="rId4"/>
          <a:srcRect r="4964"/>
          <a:stretch>
            <a:fillRect/>
          </a:stretch>
        </p:blipFill>
        <p:spPr>
          <a:xfrm>
            <a:off x="3563620" y="1032510"/>
            <a:ext cx="3571441" cy="2728800"/>
          </a:xfrm>
          <a:prstGeom prst="rect">
            <a:avLst/>
          </a:prstGeom>
        </p:spPr>
      </p:pic>
      <p:cxnSp>
        <p:nvCxnSpPr>
          <p:cNvPr id="24" name="直接连接符 23"/>
          <p:cNvCxnSpPr/>
          <p:nvPr/>
        </p:nvCxnSpPr>
        <p:spPr>
          <a:xfrm flipH="1">
            <a:off x="5366385" y="1770380"/>
            <a:ext cx="3810" cy="18395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5"/>
          <a:stretch>
            <a:fillRect/>
          </a:stretch>
        </p:blipFill>
        <p:spPr>
          <a:xfrm>
            <a:off x="402590" y="1033780"/>
            <a:ext cx="3094355" cy="2727325"/>
          </a:xfrm>
          <a:prstGeom prst="rect">
            <a:avLst/>
          </a:prstGeom>
        </p:spPr>
      </p:pic>
      <p:sp>
        <p:nvSpPr>
          <p:cNvPr id="26" name="文本框 25"/>
          <p:cNvSpPr txBox="1"/>
          <p:nvPr/>
        </p:nvSpPr>
        <p:spPr>
          <a:xfrm>
            <a:off x="8622030" y="3761105"/>
            <a:ext cx="2378075" cy="36830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与计算书一致。</a:t>
            </a:r>
            <a:endParaRPr lang="zh-CN" b="1">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8 </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独立基础剪力设计值的计算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56578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a:t>
            </a:r>
            <a:r>
              <a:rPr lang="zh-CN" sz="2000" b="1">
                <a:latin typeface="微软雅黑" panose="020B0503020204020204" charset="-122"/>
                <a:ea typeface="微软雅黑" panose="020B0503020204020204" charset="-122"/>
                <a:cs typeface="微软雅黑" panose="020B0503020204020204" charset="-122"/>
              </a:rPr>
              <a:t>如何求</a:t>
            </a:r>
            <a:r>
              <a:rPr lang="zh-CN" sz="2000" b="1">
                <a:latin typeface="微软雅黑" panose="020B0503020204020204" charset="-122"/>
                <a:ea typeface="微软雅黑" panose="020B0503020204020204" charset="-122"/>
                <a:cs typeface="微软雅黑" panose="020B0503020204020204" charset="-122"/>
                <a:sym typeface="+mn-ea"/>
              </a:rPr>
              <a:t>独立基础</a:t>
            </a:r>
            <a:r>
              <a:rPr sz="2000" b="1">
                <a:latin typeface="微软雅黑" panose="020B0503020204020204" charset="-122"/>
                <a:ea typeface="微软雅黑" panose="020B0503020204020204" charset="-122"/>
                <a:cs typeface="微软雅黑" panose="020B0503020204020204" charset="-122"/>
                <a:sym typeface="+mn-ea"/>
              </a:rPr>
              <a:t>剪力值</a:t>
            </a:r>
            <a:r>
              <a:rPr lang="zh-CN" sz="2000" b="1">
                <a:latin typeface="微软雅黑" panose="020B0503020204020204" charset="-122"/>
                <a:ea typeface="微软雅黑" panose="020B0503020204020204" charset="-122"/>
                <a:cs typeface="微软雅黑" panose="020B0503020204020204" charset="-122"/>
                <a:sym typeface="+mn-ea"/>
              </a:rPr>
              <a:t>设计值，与单元剪力有关吗？</a:t>
            </a:r>
            <a:endParaRPr lang="zh-CN" sz="2000" b="1">
              <a:latin typeface="微软雅黑" panose="020B0503020204020204" charset="-122"/>
              <a:ea typeface="微软雅黑" panose="020B0503020204020204" charset="-122"/>
              <a:cs typeface="微软雅黑" panose="020B0503020204020204" charset="-122"/>
            </a:endParaRPr>
          </a:p>
        </p:txBody>
      </p:sp>
      <p:pic>
        <p:nvPicPr>
          <p:cNvPr id="5" name="图片 -2147482619"/>
          <p:cNvPicPr>
            <a:picLocks noChangeAspect="1"/>
          </p:cNvPicPr>
          <p:nvPr/>
        </p:nvPicPr>
        <p:blipFill>
          <a:blip r:embed="rId1"/>
          <a:stretch>
            <a:fillRect/>
          </a:stretch>
        </p:blipFill>
        <p:spPr>
          <a:xfrm>
            <a:off x="9892030" y="66675"/>
            <a:ext cx="2183765" cy="1432560"/>
          </a:xfrm>
          <a:prstGeom prst="rect">
            <a:avLst/>
          </a:prstGeom>
          <a:noFill/>
          <a:ln w="9525">
            <a:noFill/>
          </a:ln>
        </p:spPr>
      </p:pic>
      <p:pic>
        <p:nvPicPr>
          <p:cNvPr id="7" name="图片 6"/>
          <p:cNvPicPr>
            <a:picLocks noChangeAspect="1"/>
          </p:cNvPicPr>
          <p:nvPr/>
        </p:nvPicPr>
        <p:blipFill>
          <a:blip r:embed="rId2"/>
          <a:stretch>
            <a:fillRect/>
          </a:stretch>
        </p:blipFill>
        <p:spPr>
          <a:xfrm>
            <a:off x="427355" y="1172210"/>
            <a:ext cx="3388360" cy="2837180"/>
          </a:xfrm>
          <a:prstGeom prst="rect">
            <a:avLst/>
          </a:prstGeom>
        </p:spPr>
      </p:pic>
      <p:sp>
        <p:nvSpPr>
          <p:cNvPr id="8" name="文本框 7"/>
          <p:cNvSpPr txBox="1"/>
          <p:nvPr/>
        </p:nvSpPr>
        <p:spPr>
          <a:xfrm>
            <a:off x="431165" y="4747260"/>
            <a:ext cx="471297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849630" y="5923915"/>
            <a:ext cx="4294505" cy="368300"/>
          </a:xfrm>
          <a:prstGeom prst="rect">
            <a:avLst/>
          </a:prstGeom>
          <a:noFill/>
          <a:ln w="9525">
            <a:noFill/>
          </a:ln>
        </p:spPr>
        <p:txBody>
          <a:bodyPr wrap="square">
            <a:spAutoFit/>
          </a:bodyPr>
          <a:p>
            <a:pPr indent="0"/>
            <a:r>
              <a:rPr lang="en-US" b="1">
                <a:latin typeface="微软雅黑" panose="020B0503020204020204" charset="-122"/>
                <a:ea typeface="微软雅黑" panose="020B0503020204020204" charset="-122"/>
                <a:cs typeface="微软雅黑" panose="020B0503020204020204" charset="-122"/>
              </a:rPr>
              <a:t>30</a:t>
            </a:r>
            <a:r>
              <a:rPr lang="zh-CN" altLang="en-US" b="1">
                <a:latin typeface="微软雅黑" panose="020B0503020204020204" charset="-122"/>
                <a:ea typeface="微软雅黑" panose="020B0503020204020204" charset="-122"/>
                <a:cs typeface="微软雅黑" panose="020B0503020204020204" charset="-122"/>
              </a:rPr>
              <a:t>工况：</a:t>
            </a:r>
            <a:r>
              <a:rPr lang="en-US" altLang="zh-CN" b="1">
                <a:latin typeface="微软雅黑" panose="020B0503020204020204" charset="-122"/>
                <a:ea typeface="微软雅黑" panose="020B0503020204020204" charset="-122"/>
                <a:cs typeface="微软雅黑" panose="020B0503020204020204" charset="-122"/>
              </a:rPr>
              <a:t>1.3</a:t>
            </a:r>
            <a:r>
              <a:rPr lang="zh-CN" altLang="en-US" b="1">
                <a:latin typeface="微软雅黑" panose="020B0503020204020204" charset="-122"/>
                <a:ea typeface="微软雅黑" panose="020B0503020204020204" charset="-122"/>
                <a:cs typeface="微软雅黑" panose="020B0503020204020204" charset="-122"/>
              </a:rPr>
              <a:t>恒</a:t>
            </a:r>
            <a:r>
              <a:rPr lang="en-US" altLang="zh-CN" b="1">
                <a:latin typeface="微软雅黑" panose="020B0503020204020204" charset="-122"/>
                <a:ea typeface="微软雅黑" panose="020B0503020204020204" charset="-122"/>
                <a:cs typeface="微软雅黑" panose="020B0503020204020204" charset="-122"/>
              </a:rPr>
              <a:t>+1.5</a:t>
            </a:r>
            <a:r>
              <a:rPr lang="zh-CN" altLang="en-US" b="1">
                <a:latin typeface="微软雅黑" panose="020B0503020204020204" charset="-122"/>
                <a:ea typeface="微软雅黑" panose="020B0503020204020204" charset="-122"/>
                <a:cs typeface="微软雅黑" panose="020B0503020204020204" charset="-122"/>
              </a:rPr>
              <a:t>活</a:t>
            </a:r>
            <a:r>
              <a:rPr lang="en-US" altLang="zh-CN" b="1">
                <a:latin typeface="微软雅黑" panose="020B0503020204020204" charset="-122"/>
                <a:ea typeface="微软雅黑" panose="020B0503020204020204" charset="-122"/>
                <a:cs typeface="微软雅黑" panose="020B0503020204020204" charset="-122"/>
              </a:rPr>
              <a:t>+0.9Y</a:t>
            </a:r>
            <a:r>
              <a:rPr lang="zh-CN" altLang="en-US" b="1">
                <a:latin typeface="微软雅黑" panose="020B0503020204020204" charset="-122"/>
                <a:ea typeface="微软雅黑" panose="020B0503020204020204" charset="-122"/>
                <a:cs typeface="微软雅黑" panose="020B0503020204020204" charset="-122"/>
              </a:rPr>
              <a:t>风</a:t>
            </a:r>
            <a:endParaRPr lang="zh-CN" altLang="en-US" sz="1400" b="1">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849630" y="4791075"/>
            <a:ext cx="8042275" cy="368300"/>
          </a:xfrm>
          <a:prstGeom prst="rect">
            <a:avLst/>
          </a:prstGeom>
          <a:noFill/>
          <a:ln w="9525">
            <a:noFill/>
          </a:ln>
        </p:spPr>
        <p:txBody>
          <a:bodyPr wrap="square">
            <a:spAutoFit/>
          </a:bodyPr>
          <a:p>
            <a:pPr indent="0"/>
            <a:r>
              <a:rPr lang="en-US" b="1">
                <a:latin typeface="微软雅黑" panose="020B0503020204020204" charset="-122"/>
                <a:ea typeface="微软雅黑" panose="020B0503020204020204" charset="-122"/>
                <a:cs typeface="微软雅黑" panose="020B0503020204020204" charset="-122"/>
              </a:rPr>
              <a:t>Dist/h0=(3.6-0.7)/1.5=0.97&lt;1</a:t>
            </a:r>
            <a:r>
              <a:rPr lang="zh-CN" altLang="en-US" b="1">
                <a:latin typeface="微软雅黑" panose="020B0503020204020204" charset="-122"/>
                <a:ea typeface="微软雅黑" panose="020B0503020204020204" charset="-122"/>
                <a:cs typeface="微软雅黑" panose="020B0503020204020204" charset="-122"/>
              </a:rPr>
              <a:t>需要验算受剪</a:t>
            </a:r>
            <a:endParaRPr lang="zh-CN" altLang="en-US" sz="1400" b="1">
              <a:latin typeface="微软雅黑" panose="020B0503020204020204" charset="-122"/>
              <a:ea typeface="微软雅黑" panose="020B0503020204020204" charset="-122"/>
              <a:cs typeface="微软雅黑" panose="020B0503020204020204" charset="-122"/>
              <a:sym typeface="+mn-ea"/>
            </a:endParaRPr>
          </a:p>
        </p:txBody>
      </p:sp>
      <p:pic>
        <p:nvPicPr>
          <p:cNvPr id="12" name="图片 11"/>
          <p:cNvPicPr>
            <a:picLocks noChangeAspect="1"/>
          </p:cNvPicPr>
          <p:nvPr/>
        </p:nvPicPr>
        <p:blipFill>
          <a:blip r:embed="rId3"/>
          <a:stretch>
            <a:fillRect/>
          </a:stretch>
        </p:blipFill>
        <p:spPr>
          <a:xfrm>
            <a:off x="9892030" y="1648460"/>
            <a:ext cx="2023745" cy="3952240"/>
          </a:xfrm>
          <a:prstGeom prst="rect">
            <a:avLst/>
          </a:prstGeom>
        </p:spPr>
      </p:pic>
      <p:cxnSp>
        <p:nvCxnSpPr>
          <p:cNvPr id="15" name="直接连接符 14"/>
          <p:cNvCxnSpPr/>
          <p:nvPr/>
        </p:nvCxnSpPr>
        <p:spPr>
          <a:xfrm flipH="1">
            <a:off x="1454150" y="1594485"/>
            <a:ext cx="19050" cy="183832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21995" y="2518410"/>
            <a:ext cx="714375" cy="9525"/>
          </a:xfrm>
          <a:prstGeom prst="straightConnector1">
            <a:avLst/>
          </a:prstGeom>
          <a:ln w="2222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69620" y="2184400"/>
            <a:ext cx="638810" cy="368300"/>
          </a:xfrm>
          <a:prstGeom prst="rect">
            <a:avLst/>
          </a:prstGeom>
          <a:noFill/>
        </p:spPr>
        <p:txBody>
          <a:bodyPr wrap="square" rtlCol="0">
            <a:spAutoFit/>
          </a:bodyPr>
          <a:p>
            <a:r>
              <a:rPr lang="en-US" altLang="zh-CN" b="1">
                <a:solidFill>
                  <a:srgbClr val="FFFF00"/>
                </a:solidFill>
              </a:rPr>
              <a:t>Dist</a:t>
            </a:r>
            <a:endParaRPr lang="en-US" altLang="zh-CN" b="1">
              <a:solidFill>
                <a:srgbClr val="FFFF00"/>
              </a:solidFill>
            </a:endParaRPr>
          </a:p>
        </p:txBody>
      </p:sp>
      <p:sp>
        <p:nvSpPr>
          <p:cNvPr id="18" name="文本框 17"/>
          <p:cNvSpPr txBox="1"/>
          <p:nvPr/>
        </p:nvSpPr>
        <p:spPr>
          <a:xfrm>
            <a:off x="431165" y="4177030"/>
            <a:ext cx="3352165" cy="645160"/>
          </a:xfrm>
          <a:prstGeom prst="rect">
            <a:avLst/>
          </a:prstGeom>
          <a:noFill/>
        </p:spPr>
        <p:txBody>
          <a:bodyPr wrap="square" rtlCol="0" anchor="t">
            <a:spAutoFit/>
          </a:bodyPr>
          <a:p>
            <a:pPr indent="0"/>
            <a:r>
              <a:rPr lang="zh-CN" altLang="en-US" b="1">
                <a:latin typeface="宋体" panose="02010600030101010101" pitchFamily="2" charset="-122"/>
                <a:ea typeface="宋体" panose="02010600030101010101" pitchFamily="2" charset="-122"/>
                <a:cs typeface="宋体" panose="02010600030101010101" pitchFamily="2" charset="-122"/>
                <a:sym typeface="+mn-ea"/>
              </a:rPr>
              <a:t>尺寸</a:t>
            </a:r>
            <a:r>
              <a:rPr lang="en-US" b="1">
                <a:latin typeface="宋体" panose="02010600030101010101" pitchFamily="2" charset="-122"/>
                <a:ea typeface="宋体" panose="02010600030101010101" pitchFamily="2" charset="-122"/>
                <a:cs typeface="宋体" panose="02010600030101010101" pitchFamily="2" charset="-122"/>
                <a:sym typeface="+mn-ea"/>
              </a:rPr>
              <a:t>3600x3600x1550</a:t>
            </a:r>
            <a:r>
              <a:rPr lang="zh-CN" b="1">
                <a:latin typeface="宋体" panose="02010600030101010101" pitchFamily="2" charset="-122"/>
                <a:ea typeface="宋体" panose="02010600030101010101" pitchFamily="2" charset="-122"/>
                <a:cs typeface="宋体" panose="02010600030101010101" pitchFamily="2" charset="-122"/>
                <a:sym typeface="+mn-ea"/>
              </a:rPr>
              <a:t>，</a:t>
            </a:r>
            <a:endParaRPr lang="zh-CN" b="1">
              <a:latin typeface="宋体" panose="02010600030101010101" pitchFamily="2" charset="-122"/>
              <a:ea typeface="宋体" panose="02010600030101010101" pitchFamily="2" charset="-122"/>
              <a:cs typeface="宋体" panose="02010600030101010101" pitchFamily="2" charset="-122"/>
            </a:endParaRPr>
          </a:p>
          <a:p>
            <a:pPr indent="0"/>
            <a:r>
              <a:rPr lang="zh-CN" b="1">
                <a:latin typeface="宋体" panose="02010600030101010101" pitchFamily="2" charset="-122"/>
                <a:ea typeface="宋体" panose="02010600030101010101" pitchFamily="2" charset="-122"/>
                <a:cs typeface="宋体" panose="02010600030101010101" pitchFamily="2" charset="-122"/>
                <a:sym typeface="+mn-ea"/>
              </a:rPr>
              <a:t>柱</a:t>
            </a:r>
            <a:r>
              <a:rPr lang="en-US" b="1">
                <a:latin typeface="宋体" panose="02010600030101010101" pitchFamily="2" charset="-122"/>
                <a:ea typeface="宋体" panose="02010600030101010101" pitchFamily="2" charset="-122"/>
                <a:cs typeface="宋体" panose="02010600030101010101" pitchFamily="2" charset="-122"/>
                <a:sym typeface="+mn-ea"/>
              </a:rPr>
              <a:t>700x700</a:t>
            </a:r>
            <a:r>
              <a:rPr lang="zh-CN" b="1">
                <a:latin typeface="宋体" panose="02010600030101010101" pitchFamily="2" charset="-122"/>
                <a:ea typeface="宋体" panose="02010600030101010101" pitchFamily="2" charset="-122"/>
                <a:cs typeface="宋体" panose="02010600030101010101" pitchFamily="2" charset="-122"/>
                <a:sym typeface="+mn-ea"/>
              </a:rPr>
              <a:t>，</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pic>
        <p:nvPicPr>
          <p:cNvPr id="13" name="图片 12"/>
          <p:cNvPicPr>
            <a:picLocks noChangeAspect="1"/>
          </p:cNvPicPr>
          <p:nvPr/>
        </p:nvPicPr>
        <p:blipFill>
          <a:blip r:embed="rId4"/>
          <a:stretch>
            <a:fillRect/>
          </a:stretch>
        </p:blipFill>
        <p:spPr>
          <a:xfrm>
            <a:off x="4149725" y="1172210"/>
            <a:ext cx="5230495" cy="3286760"/>
          </a:xfrm>
          <a:prstGeom prst="rect">
            <a:avLst/>
          </a:prstGeom>
          <a:ln>
            <a:solidFill>
              <a:srgbClr val="1B16DA"/>
            </a:solidFill>
          </a:ln>
        </p:spPr>
      </p:pic>
      <p:sp>
        <p:nvSpPr>
          <p:cNvPr id="27" name="文本框 26"/>
          <p:cNvSpPr txBox="1"/>
          <p:nvPr/>
        </p:nvSpPr>
        <p:spPr>
          <a:xfrm>
            <a:off x="849630" y="5219065"/>
            <a:ext cx="6049645" cy="645160"/>
          </a:xfrm>
          <a:prstGeom prst="rect">
            <a:avLst/>
          </a:prstGeom>
          <a:noFill/>
        </p:spPr>
        <p:txBody>
          <a:bodyPr wrap="square" rtlCol="0" anchor="t">
            <a:spAutoFit/>
          </a:bodyPr>
          <a:p>
            <a:r>
              <a:rPr lang="zh-CN" altLang="en-US" b="1">
                <a:latin typeface="微软雅黑" panose="020B0503020204020204" charset="-122"/>
                <a:ea typeface="微软雅黑" panose="020B0503020204020204" charset="-122"/>
                <a:cs typeface="微软雅黑" panose="020B0503020204020204" charset="-122"/>
                <a:sym typeface="+mn-ea"/>
              </a:rPr>
              <a:t>有限元基础，基底反力求解剪力设计</a:t>
            </a:r>
            <a:r>
              <a:rPr lang="zh-CN" altLang="en-US" b="1">
                <a:latin typeface="微软雅黑" panose="020B0503020204020204" charset="-122"/>
                <a:ea typeface="微软雅黑" panose="020B0503020204020204" charset="-122"/>
                <a:cs typeface="微软雅黑" panose="020B0503020204020204" charset="-122"/>
                <a:sym typeface="+mn-ea"/>
              </a:rPr>
              <a:t>值，</a:t>
            </a:r>
            <a:endParaRPr lang="zh-CN" altLang="en-US" b="1">
              <a:latin typeface="微软雅黑" panose="020B0503020204020204" charset="-122"/>
              <a:ea typeface="微软雅黑" panose="020B0503020204020204" charset="-122"/>
              <a:cs typeface="微软雅黑" panose="020B0503020204020204" charset="-122"/>
              <a:sym typeface="+mn-ea"/>
            </a:endParaRPr>
          </a:p>
          <a:p>
            <a:r>
              <a:rPr lang="zh-CN" altLang="en-US" b="1">
                <a:latin typeface="微软雅黑" panose="020B0503020204020204" charset="-122"/>
                <a:ea typeface="微软雅黑" panose="020B0503020204020204" charset="-122"/>
                <a:cs typeface="微软雅黑" panose="020B0503020204020204" charset="-122"/>
                <a:sym typeface="+mn-ea"/>
              </a:rPr>
              <a:t>并扣除自重、覆土重、板面恒载在计算截面产生的剪力。</a:t>
            </a: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冲切计算</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mn-ea"/>
              </a:rPr>
              <a:t>要点</a:t>
            </a:r>
            <a:endParaRPr 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11" name="文本框 10"/>
          <p:cNvSpPr txBox="1"/>
          <p:nvPr/>
        </p:nvSpPr>
        <p:spPr>
          <a:xfrm>
            <a:off x="478790" y="629920"/>
            <a:ext cx="6502400" cy="460375"/>
          </a:xfrm>
          <a:prstGeom prst="rect">
            <a:avLst/>
          </a:prstGeom>
          <a:noFill/>
          <a:ln w="9525">
            <a:noFill/>
          </a:ln>
        </p:spPr>
        <p:txBody>
          <a:bodyPr wrap="square">
            <a:spAutoFit/>
          </a:bodyPr>
          <a:p>
            <a:pPr>
              <a:buFont typeface="Wingdings" panose="05000000000000000000" pitchFamily="2" charset="2"/>
              <a:buChar char="Ø"/>
            </a:pPr>
            <a:r>
              <a:rPr lang="zh-CN" altLang="en-US" sz="2400" b="1" dirty="0" smtClean="0">
                <a:latin typeface="微软雅黑" panose="020B0503020204020204" charset="-122"/>
                <a:ea typeface="微软雅黑" panose="020B0503020204020204" charset="-122"/>
                <a:cs typeface="Times New Roman" panose="02020603050405020304" pitchFamily="18" charset="0"/>
                <a:sym typeface="+mn-ea"/>
              </a:rPr>
              <a:t>筏板基础、桩筏基础冲切验算的区别和联系</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29" name="矩形 28"/>
          <p:cNvSpPr/>
          <p:nvPr/>
        </p:nvSpPr>
        <p:spPr>
          <a:xfrm>
            <a:off x="5273040" y="5337175"/>
            <a:ext cx="6320790" cy="706755"/>
          </a:xfrm>
          <a:prstGeom prst="rect">
            <a:avLst/>
          </a:prstGeom>
        </p:spPr>
        <p:txBody>
          <a:bodyPr wrap="square">
            <a:spAutoFit/>
          </a:bodyPr>
          <a:p>
            <a:pPr marL="342900" indent="-342900">
              <a:buFont typeface="Arial" panose="020B0604020202020204" pitchFamily="34" charset="0"/>
              <a:buChar char="•"/>
            </a:pPr>
            <a:r>
              <a:rPr lang="zh-CN" altLang="en-US" sz="2000" b="1" dirty="0" smtClean="0">
                <a:solidFill>
                  <a:srgbClr val="FF0000"/>
                </a:solidFill>
              </a:rPr>
              <a:t>冲跨比</a:t>
            </a:r>
            <a:r>
              <a:rPr lang="zh-CN" altLang="en-US" sz="2000" b="1" dirty="0" smtClean="0">
                <a:solidFill>
                  <a:srgbClr val="FF0000"/>
                </a:solidFill>
                <a:latin typeface="宋体" panose="02010600030101010101" pitchFamily="2" charset="-122"/>
                <a:ea typeface="宋体" panose="02010600030101010101" pitchFamily="2" charset="-122"/>
              </a:rPr>
              <a:t>λ</a:t>
            </a:r>
            <a:r>
              <a:rPr lang="en-US" altLang="zh-CN" sz="2000" b="1" dirty="0" smtClean="0">
                <a:solidFill>
                  <a:srgbClr val="FF0000"/>
                </a:solidFill>
                <a:latin typeface="宋体" panose="02010600030101010101" pitchFamily="2" charset="-122"/>
                <a:ea typeface="宋体" panose="02010600030101010101" pitchFamily="2" charset="-122"/>
              </a:rPr>
              <a:t>=a/h</a:t>
            </a:r>
            <a:r>
              <a:rPr lang="en-US" altLang="zh-CN" sz="2000" b="1" baseline="-25000" dirty="0" smtClean="0">
                <a:solidFill>
                  <a:srgbClr val="FF0000"/>
                </a:solidFill>
                <a:latin typeface="宋体" panose="02010600030101010101" pitchFamily="2" charset="-122"/>
                <a:ea typeface="宋体" panose="02010600030101010101" pitchFamily="2" charset="-122"/>
              </a:rPr>
              <a:t>0</a:t>
            </a:r>
            <a:endParaRPr lang="zh-CN" altLang="en-US" sz="2000" b="1" dirty="0" smtClean="0">
              <a:solidFill>
                <a:srgbClr val="FF0000"/>
              </a:solidFill>
            </a:endParaRPr>
          </a:p>
          <a:p>
            <a:pPr marL="342900" indent="-342900">
              <a:buFont typeface="Arial" panose="020B0604020202020204" pitchFamily="34" charset="0"/>
              <a:buChar char="•"/>
            </a:pPr>
            <a:r>
              <a:rPr lang="zh-CN" altLang="en-US" sz="2000" b="1" dirty="0" smtClean="0">
                <a:solidFill>
                  <a:srgbClr val="FF0000"/>
                </a:solidFill>
              </a:rPr>
              <a:t>不平衡力矩（</a:t>
            </a:r>
            <a:r>
              <a:rPr lang="en-US" altLang="zh-CN" sz="2000" b="1" dirty="0" smtClean="0">
                <a:solidFill>
                  <a:srgbClr val="FF0000"/>
                </a:solidFill>
              </a:rPr>
              <a:t>4.1.0</a:t>
            </a:r>
            <a:r>
              <a:rPr lang="zh-CN" altLang="en-US" sz="2000" b="1" dirty="0" smtClean="0">
                <a:solidFill>
                  <a:srgbClr val="FF0000"/>
                </a:solidFill>
              </a:rPr>
              <a:t>版本以后桩筏</a:t>
            </a:r>
            <a:r>
              <a:rPr lang="zh-CN" altLang="en-US" sz="2000" b="1" dirty="0" smtClean="0">
                <a:solidFill>
                  <a:srgbClr val="FF0000"/>
                </a:solidFill>
              </a:rPr>
              <a:t>基础增加高级参数）</a:t>
            </a:r>
            <a:endParaRPr lang="en-US" altLang="zh-CN" sz="2000" b="1" dirty="0" smtClean="0">
              <a:solidFill>
                <a:srgbClr val="FF0000"/>
              </a:solidFill>
            </a:endParaRPr>
          </a:p>
        </p:txBody>
      </p:sp>
      <p:pic>
        <p:nvPicPr>
          <p:cNvPr id="5" name="Picture 9"/>
          <p:cNvPicPr>
            <a:picLocks noChangeAspect="1" noChangeArrowheads="1"/>
          </p:cNvPicPr>
          <p:nvPr/>
        </p:nvPicPr>
        <p:blipFill>
          <a:blip r:embed="rId1"/>
          <a:srcRect/>
          <a:stretch>
            <a:fillRect/>
          </a:stretch>
        </p:blipFill>
        <p:spPr bwMode="auto">
          <a:xfrm>
            <a:off x="825146" y="3000365"/>
            <a:ext cx="3203767" cy="3380446"/>
          </a:xfrm>
          <a:prstGeom prst="rect">
            <a:avLst/>
          </a:prstGeom>
          <a:noFill/>
          <a:ln w="9525">
            <a:noFill/>
            <a:miter lim="800000"/>
            <a:headEnd/>
            <a:tailEnd/>
          </a:ln>
          <a:effectLst/>
        </p:spPr>
      </p:pic>
      <p:pic>
        <p:nvPicPr>
          <p:cNvPr id="6" name="Picture 10"/>
          <p:cNvPicPr>
            <a:picLocks noChangeAspect="1" noChangeArrowheads="1"/>
          </p:cNvPicPr>
          <p:nvPr/>
        </p:nvPicPr>
        <p:blipFill>
          <a:blip r:embed="rId2"/>
          <a:srcRect/>
          <a:stretch>
            <a:fillRect/>
          </a:stretch>
        </p:blipFill>
        <p:spPr bwMode="auto">
          <a:xfrm>
            <a:off x="837063" y="4661527"/>
            <a:ext cx="1714512" cy="1714512"/>
          </a:xfrm>
          <a:prstGeom prst="rect">
            <a:avLst/>
          </a:prstGeom>
          <a:noFill/>
          <a:ln w="9525">
            <a:noFill/>
            <a:miter lim="800000"/>
            <a:headEnd/>
            <a:tailEnd/>
          </a:ln>
          <a:effectLst/>
        </p:spPr>
      </p:pic>
      <p:sp>
        <p:nvSpPr>
          <p:cNvPr id="7" name="矩形 6"/>
          <p:cNvSpPr/>
          <p:nvPr/>
        </p:nvSpPr>
        <p:spPr bwMode="auto">
          <a:xfrm>
            <a:off x="1459049" y="5279715"/>
            <a:ext cx="468000" cy="466728"/>
          </a:xfrm>
          <a:prstGeom prst="rect">
            <a:avLst/>
          </a:prstGeom>
          <a:noFill/>
          <a:ln w="25400"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矩形 7"/>
          <p:cNvSpPr/>
          <p:nvPr/>
        </p:nvSpPr>
        <p:spPr>
          <a:xfrm>
            <a:off x="1735277" y="5482597"/>
            <a:ext cx="785818" cy="400110"/>
          </a:xfrm>
          <a:prstGeom prst="rect">
            <a:avLst/>
          </a:prstGeom>
        </p:spPr>
        <p:txBody>
          <a:bodyPr wrap="square">
            <a:spAutoFit/>
          </a:bodyPr>
          <a:p>
            <a:pPr algn="ctr"/>
            <a:r>
              <a:rPr lang="en-US" altLang="zh-CN" sz="2000" b="1" dirty="0">
                <a:solidFill>
                  <a:schemeClr val="bg1"/>
                </a:solidFill>
              </a:rPr>
              <a:t>u</a:t>
            </a:r>
            <a:r>
              <a:rPr lang="en-US" altLang="zh-CN" sz="2000" b="1" baseline="-25000" dirty="0">
                <a:solidFill>
                  <a:schemeClr val="bg1"/>
                </a:solidFill>
              </a:rPr>
              <a:t>m</a:t>
            </a:r>
            <a:endParaRPr lang="en-US" altLang="zh-CN" sz="2000" b="1" baseline="-25000" dirty="0">
              <a:solidFill>
                <a:schemeClr val="bg1"/>
              </a:solidFill>
            </a:endParaRPr>
          </a:p>
        </p:txBody>
      </p:sp>
      <p:pic>
        <p:nvPicPr>
          <p:cNvPr id="9" name="Picture 6"/>
          <p:cNvPicPr>
            <a:picLocks noChangeAspect="1" noChangeArrowheads="1"/>
          </p:cNvPicPr>
          <p:nvPr/>
        </p:nvPicPr>
        <p:blipFill>
          <a:blip r:embed="rId3"/>
          <a:srcRect/>
          <a:stretch>
            <a:fillRect/>
          </a:stretch>
        </p:blipFill>
        <p:spPr bwMode="auto">
          <a:xfrm>
            <a:off x="1145540" y="1069975"/>
            <a:ext cx="2338070" cy="1607185"/>
          </a:xfrm>
          <a:prstGeom prst="rect">
            <a:avLst/>
          </a:prstGeom>
          <a:noFill/>
          <a:ln w="9525">
            <a:noFill/>
            <a:miter lim="800000"/>
            <a:headEnd/>
            <a:tailEnd/>
          </a:ln>
          <a:effectLst/>
        </p:spPr>
      </p:pic>
      <p:sp>
        <p:nvSpPr>
          <p:cNvPr id="10" name="矩形 9"/>
          <p:cNvSpPr/>
          <p:nvPr/>
        </p:nvSpPr>
        <p:spPr>
          <a:xfrm>
            <a:off x="1045210" y="2602230"/>
            <a:ext cx="2764155" cy="337185"/>
          </a:xfrm>
          <a:prstGeom prst="rect">
            <a:avLst/>
          </a:prstGeom>
        </p:spPr>
        <p:txBody>
          <a:bodyPr wrap="square">
            <a:spAutoFit/>
          </a:bodyPr>
          <a:p>
            <a:pPr algn="ctr"/>
            <a:r>
              <a:rPr lang="zh-CN" altLang="en-US" sz="1600" b="1" dirty="0" smtClean="0">
                <a:solidFill>
                  <a:schemeClr val="tx1"/>
                </a:solidFill>
                <a:latin typeface="楷体" panose="02010609060101010101" pitchFamily="49" charset="-122"/>
                <a:ea typeface="楷体" panose="02010609060101010101" pitchFamily="49" charset="-122"/>
              </a:rPr>
              <a:t>平板筏基冲切验算</a:t>
            </a:r>
            <a:endParaRPr lang="zh-CN" altLang="en-US" sz="1600" b="1" dirty="0" smtClean="0">
              <a:solidFill>
                <a:schemeClr val="tx1"/>
              </a:solidFill>
              <a:latin typeface="楷体" panose="02010609060101010101" pitchFamily="49" charset="-122"/>
              <a:ea typeface="楷体" panose="02010609060101010101" pitchFamily="49" charset="-122"/>
            </a:endParaRPr>
          </a:p>
        </p:txBody>
      </p:sp>
      <p:pic>
        <p:nvPicPr>
          <p:cNvPr id="18" name="图片 17"/>
          <p:cNvPicPr>
            <a:picLocks noChangeAspect="1"/>
          </p:cNvPicPr>
          <p:nvPr/>
        </p:nvPicPr>
        <p:blipFill>
          <a:blip r:embed="rId4"/>
          <a:srcRect t="2976" b="1366"/>
          <a:stretch>
            <a:fillRect/>
          </a:stretch>
        </p:blipFill>
        <p:spPr>
          <a:xfrm>
            <a:off x="5435600" y="1069975"/>
            <a:ext cx="5940425" cy="4001135"/>
          </a:xfrm>
          <a:prstGeom prst="rect">
            <a:avLst/>
          </a:prstGeom>
        </p:spPr>
      </p:pic>
      <p:pic>
        <p:nvPicPr>
          <p:cNvPr id="19" name="图片 18"/>
          <p:cNvPicPr>
            <a:picLocks noChangeAspect="1"/>
          </p:cNvPicPr>
          <p:nvPr/>
        </p:nvPicPr>
        <p:blipFill>
          <a:blip r:embed="rId5"/>
          <a:stretch>
            <a:fillRect/>
          </a:stretch>
        </p:blipFill>
        <p:spPr>
          <a:xfrm>
            <a:off x="7061835" y="4674870"/>
            <a:ext cx="3132455" cy="297180"/>
          </a:xfrm>
          <a:prstGeom prst="rect">
            <a:avLst/>
          </a:prstGeom>
        </p:spPr>
      </p:pic>
      <p:sp>
        <p:nvSpPr>
          <p:cNvPr id="20" name="矩形 19"/>
          <p:cNvSpPr/>
          <p:nvPr/>
        </p:nvSpPr>
        <p:spPr bwMode="auto">
          <a:xfrm>
            <a:off x="7443470" y="1677035"/>
            <a:ext cx="1059180" cy="591185"/>
          </a:xfrm>
          <a:prstGeom prst="rect">
            <a:avLst/>
          </a:prstGeom>
          <a:noFill/>
          <a:ln w="25400" cap="flat" cmpd="sng" algn="ctr">
            <a:solidFill>
              <a:srgbClr val="FF0000"/>
            </a:solidFill>
            <a:prstDash val="solid"/>
            <a:round/>
            <a:headEnd type="none" w="med" len="med"/>
            <a:tailEnd type="none" w="med" len="med"/>
          </a:ln>
        </p:spPr>
        <p:txBody>
          <a:bodyPr vert="horz" wrap="square" lIns="121920" tIns="60960" rIns="121920" bIns="60960"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2135"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 name="矩形 20"/>
          <p:cNvSpPr/>
          <p:nvPr/>
        </p:nvSpPr>
        <p:spPr>
          <a:xfrm>
            <a:off x="8434070" y="1520825"/>
            <a:ext cx="2299335" cy="368300"/>
          </a:xfrm>
          <a:prstGeom prst="rect">
            <a:avLst/>
          </a:prstGeom>
        </p:spPr>
        <p:txBody>
          <a:bodyPr wrap="square">
            <a:spAutoFit/>
          </a:bodyPr>
          <a:p>
            <a:r>
              <a:rPr lang="zh-CN" altLang="en-US" b="1" u="sng" dirty="0" smtClean="0">
                <a:solidFill>
                  <a:srgbClr val="FF0000"/>
                </a:solidFill>
                <a:latin typeface="楷体" panose="02010609060101010101" pitchFamily="49" charset="-122"/>
                <a:ea typeface="楷体" panose="02010609060101010101" pitchFamily="49" charset="-122"/>
              </a:rPr>
              <a:t>考虑不平衡力矩</a:t>
            </a:r>
            <a:endParaRPr lang="zh-CN" altLang="en-US" b="1" u="sng" dirty="0" smtClean="0">
              <a:solidFill>
                <a:srgbClr val="FF0000"/>
              </a:solidFill>
              <a:latin typeface="楷体" panose="02010609060101010101" pitchFamily="49" charset="-122"/>
              <a:ea typeface="楷体" panose="02010609060101010101" pitchFamily="49" charset="-122"/>
            </a:endParaRPr>
          </a:p>
        </p:txBody>
      </p:sp>
      <p:sp>
        <p:nvSpPr>
          <p:cNvPr id="22" name="矩形 21"/>
          <p:cNvSpPr/>
          <p:nvPr/>
        </p:nvSpPr>
        <p:spPr bwMode="auto">
          <a:xfrm>
            <a:off x="7370445" y="4107815"/>
            <a:ext cx="680720" cy="509905"/>
          </a:xfrm>
          <a:prstGeom prst="rect">
            <a:avLst/>
          </a:prstGeom>
          <a:noFill/>
          <a:ln w="2540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3" name="矩形 22"/>
          <p:cNvSpPr/>
          <p:nvPr/>
        </p:nvSpPr>
        <p:spPr>
          <a:xfrm>
            <a:off x="8013065" y="4189095"/>
            <a:ext cx="1870710" cy="368300"/>
          </a:xfrm>
          <a:prstGeom prst="rect">
            <a:avLst/>
          </a:prstGeom>
        </p:spPr>
        <p:txBody>
          <a:bodyPr wrap="square">
            <a:spAutoFit/>
          </a:bodyPr>
          <a:p>
            <a:r>
              <a:rPr lang="zh-CN" altLang="en-US" sz="1800" b="1" u="sng" dirty="0" smtClean="0">
                <a:solidFill>
                  <a:srgbClr val="FF0000"/>
                </a:solidFill>
                <a:latin typeface="楷体" panose="02010609060101010101" pitchFamily="49" charset="-122"/>
                <a:ea typeface="楷体" panose="02010609060101010101" pitchFamily="49" charset="-122"/>
              </a:rPr>
              <a:t>考虑</a:t>
            </a:r>
            <a:r>
              <a:rPr lang="zh-CN" altLang="en-US" b="1" u="sng" dirty="0" smtClean="0">
                <a:solidFill>
                  <a:srgbClr val="FF0000"/>
                </a:solidFill>
                <a:latin typeface="楷体" panose="02010609060101010101" pitchFamily="49" charset="-122"/>
                <a:ea typeface="楷体" panose="02010609060101010101" pitchFamily="49" charset="-122"/>
              </a:rPr>
              <a:t>冲跨比</a:t>
            </a:r>
            <a:endParaRPr lang="en-US" altLang="zh-CN" b="1" u="sng" dirty="0" smtClean="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8 </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独立基础剪力设计值的计算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6115685" y="556260"/>
            <a:ext cx="1349375" cy="398780"/>
          </a:xfrm>
          <a:prstGeom prst="rect">
            <a:avLst/>
          </a:prstGeom>
          <a:noFill/>
          <a:ln w="9525">
            <a:noFill/>
          </a:ln>
        </p:spPr>
        <p:txBody>
          <a:bodyPr wrap="square">
            <a:spAutoFit/>
          </a:bodyPr>
          <a:p>
            <a:pPr indent="0"/>
            <a:r>
              <a:rPr lang="en-US" sz="2000" b="1">
                <a:latin typeface="微软雅黑" panose="020B0503020204020204" charset="-122"/>
                <a:ea typeface="微软雅黑" panose="020B0503020204020204" charset="-122"/>
                <a:cs typeface="微软雅黑" panose="020B0503020204020204" charset="-122"/>
              </a:rPr>
              <a:t>X+</a:t>
            </a:r>
            <a:endParaRPr lang="en-US" sz="2000" b="1">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nvSpPr>
        <p:spPr>
          <a:xfrm>
            <a:off x="6253480" y="3415030"/>
            <a:ext cx="2823845" cy="368300"/>
          </a:xfrm>
          <a:prstGeom prst="rect">
            <a:avLst/>
          </a:prstGeom>
          <a:noFill/>
        </p:spPr>
        <p:txBody>
          <a:bodyPr wrap="none" rtlCol="0" anchor="t">
            <a:spAutoFit/>
          </a:bodyPr>
          <a:p>
            <a:r>
              <a:rPr lang="en-US" altLang="zh-CN" b="1">
                <a:latin typeface="宋体" panose="02010600030101010101" pitchFamily="2" charset="-122"/>
                <a:ea typeface="宋体" panose="02010600030101010101" pitchFamily="2" charset="-122"/>
                <a:cs typeface="宋体" panose="02010600030101010101" pitchFamily="2" charset="-122"/>
                <a:sym typeface="+mn-ea"/>
              </a:rPr>
              <a:t>A</a:t>
            </a:r>
            <a:r>
              <a:rPr lang="zh-CN" altLang="en-US" b="1" baseline="-25000">
                <a:latin typeface="宋体" panose="02010600030101010101" pitchFamily="2" charset="-122"/>
                <a:ea typeface="宋体" panose="02010600030101010101" pitchFamily="2" charset="-122"/>
                <a:cs typeface="宋体" panose="02010600030101010101" pitchFamily="2" charset="-122"/>
                <a:sym typeface="+mn-ea"/>
              </a:rPr>
              <a:t>阴</a:t>
            </a:r>
            <a:r>
              <a:rPr lang="en-US" altLang="zh-CN" b="1">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3.6x</a:t>
            </a:r>
            <a:r>
              <a:rPr lang="zh-CN" altLang="en-US" sz="16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3.6-0.7</a:t>
            </a:r>
            <a:r>
              <a:rPr lang="zh-CN" altLang="en-US" sz="16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/2=5.22</a:t>
            </a:r>
            <a:endParaRPr lang="en-US" altLang="zh-CN" sz="16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9" name="文本框 18"/>
          <p:cNvSpPr txBox="1"/>
          <p:nvPr/>
        </p:nvSpPr>
        <p:spPr>
          <a:xfrm>
            <a:off x="9239250" y="3429000"/>
            <a:ext cx="2427605" cy="368300"/>
          </a:xfrm>
          <a:prstGeom prst="rect">
            <a:avLst/>
          </a:prstGeom>
          <a:noFill/>
        </p:spPr>
        <p:txBody>
          <a:bodyPr wrap="square" rtlCol="0" anchor="t">
            <a:spAutoFit/>
          </a:bodyPr>
          <a:p>
            <a:r>
              <a:rPr lang="en-US" altLang="zh-CN" b="1">
                <a:latin typeface="宋体" panose="02010600030101010101" pitchFamily="2" charset="-122"/>
                <a:ea typeface="宋体" panose="02010600030101010101" pitchFamily="2" charset="-122"/>
                <a:cs typeface="宋体" panose="02010600030101010101" pitchFamily="2" charset="-122"/>
                <a:sym typeface="+mn-ea"/>
              </a:rPr>
              <a:t>A1</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=3.6x3.6/2=6.48</a:t>
            </a:r>
            <a:endParaRPr lang="en-US" altLang="zh-CN" sz="16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0" name="文本框 19"/>
          <p:cNvSpPr txBox="1"/>
          <p:nvPr/>
        </p:nvSpPr>
        <p:spPr>
          <a:xfrm>
            <a:off x="6253480" y="3691255"/>
            <a:ext cx="4545330" cy="368300"/>
          </a:xfrm>
          <a:prstGeom prst="rect">
            <a:avLst/>
          </a:prstGeom>
          <a:noFill/>
        </p:spPr>
        <p:txBody>
          <a:bodyPr wrap="square" rtlCol="0" anchor="t">
            <a:spAutoFit/>
          </a:bodyPr>
          <a:p>
            <a:r>
              <a:rPr lang="en-US" b="1">
                <a:solidFill>
                  <a:srgbClr val="000000"/>
                </a:solidFill>
                <a:latin typeface="宋体" panose="02010600030101010101" pitchFamily="2" charset="-122"/>
                <a:sym typeface="+mn-ea"/>
              </a:rPr>
              <a:t>V</a:t>
            </a:r>
            <a:r>
              <a:rPr lang="en-US" b="1" baseline="-25000">
                <a:solidFill>
                  <a:srgbClr val="000000"/>
                </a:solidFill>
                <a:latin typeface="宋体" panose="02010600030101010101" pitchFamily="2" charset="-122"/>
                <a:sym typeface="+mn-ea"/>
              </a:rPr>
              <a:t>S</a:t>
            </a:r>
            <a:r>
              <a:rPr lang="en-US" b="1">
                <a:solidFill>
                  <a:srgbClr val="000000"/>
                </a:solidFill>
                <a:latin typeface="宋体" panose="02010600030101010101" pitchFamily="2" charset="-122"/>
                <a:sym typeface="+mn-ea"/>
              </a:rPr>
              <a:t>’</a:t>
            </a:r>
            <a:r>
              <a:rPr lang="en-US" sz="1600" b="1">
                <a:solidFill>
                  <a:srgbClr val="000000"/>
                </a:solidFill>
                <a:latin typeface="宋体" panose="02010600030101010101" pitchFamily="2" charset="-122"/>
                <a:sym typeface="+mn-ea"/>
              </a:rPr>
              <a:t>=</a:t>
            </a:r>
            <a:r>
              <a:rPr lang="en-US" sz="1600" b="1">
                <a:solidFill>
                  <a:srgbClr val="000000"/>
                </a:solidFill>
                <a:latin typeface="Arial" panose="020B0604020202020204" pitchFamily="34" charset="0"/>
                <a:cs typeface="Arial" panose="020B0604020202020204" pitchFamily="34" charset="0"/>
                <a:sym typeface="+mn-ea"/>
              </a:rPr>
              <a:t>Σ</a:t>
            </a:r>
            <a:r>
              <a:rPr lang="en-US" sz="1600" b="1">
                <a:solidFill>
                  <a:srgbClr val="000000"/>
                </a:solidFill>
                <a:latin typeface="宋体" panose="02010600030101010101" pitchFamily="2" charset="-122"/>
                <a:sym typeface="+mn-ea"/>
              </a:rPr>
              <a:t>Pix</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A</a:t>
            </a:r>
            <a:r>
              <a:rPr lang="zh-CN" altLang="en-US" sz="1600" b="1" baseline="-25000">
                <a:latin typeface="宋体" panose="02010600030101010101" pitchFamily="2" charset="-122"/>
                <a:ea typeface="宋体" panose="02010600030101010101" pitchFamily="2" charset="-122"/>
                <a:cs typeface="宋体" panose="02010600030101010101" pitchFamily="2" charset="-122"/>
                <a:sym typeface="+mn-ea"/>
              </a:rPr>
              <a:t>阴</a:t>
            </a:r>
            <a:r>
              <a:rPr lang="zh-CN" altLang="en-US" sz="16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/A1</a:t>
            </a:r>
            <a:r>
              <a:rPr lang="en-US" sz="1600" b="1">
                <a:solidFill>
                  <a:srgbClr val="000000"/>
                </a:solidFill>
                <a:latin typeface="宋体" panose="02010600030101010101" pitchFamily="2" charset="-122"/>
                <a:sym typeface="+mn-ea"/>
              </a:rPr>
              <a:t>=</a:t>
            </a:r>
            <a:r>
              <a:rPr lang="en-US" altLang="zh-CN" sz="1600" b="1">
                <a:solidFill>
                  <a:srgbClr val="000000"/>
                </a:solidFill>
                <a:latin typeface="宋体" panose="02010600030101010101" pitchFamily="2" charset="-122"/>
                <a:sym typeface="+mn-ea"/>
              </a:rPr>
              <a:t>5576.85</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x5.22/6.48=4492.46</a:t>
            </a:r>
            <a:endParaRPr lang="zh-CN" altLang="en-US" sz="1600" b="1">
              <a:latin typeface="宋体" panose="02010600030101010101" pitchFamily="2" charset="-122"/>
              <a:ea typeface="宋体" panose="02010600030101010101" pitchFamily="2" charset="-122"/>
              <a:cs typeface="宋体" panose="02010600030101010101" pitchFamily="2" charset="-122"/>
            </a:endParaRPr>
          </a:p>
        </p:txBody>
      </p:sp>
      <p:pic>
        <p:nvPicPr>
          <p:cNvPr id="39" name="图片 38"/>
          <p:cNvPicPr>
            <a:picLocks noChangeAspect="1"/>
          </p:cNvPicPr>
          <p:nvPr/>
        </p:nvPicPr>
        <p:blipFill>
          <a:blip r:embed="rId1"/>
          <a:stretch>
            <a:fillRect/>
          </a:stretch>
        </p:blipFill>
        <p:spPr>
          <a:xfrm>
            <a:off x="162560" y="1221105"/>
            <a:ext cx="1627505" cy="1646555"/>
          </a:xfrm>
          <a:prstGeom prst="rect">
            <a:avLst/>
          </a:prstGeom>
        </p:spPr>
      </p:pic>
      <p:sp>
        <p:nvSpPr>
          <p:cNvPr id="44" name="文本框 43"/>
          <p:cNvSpPr txBox="1"/>
          <p:nvPr/>
        </p:nvSpPr>
        <p:spPr>
          <a:xfrm>
            <a:off x="11356975" y="3322955"/>
            <a:ext cx="309880" cy="368300"/>
          </a:xfrm>
          <a:prstGeom prst="rect">
            <a:avLst/>
          </a:prstGeom>
          <a:noFill/>
        </p:spPr>
        <p:txBody>
          <a:bodyPr wrap="none" rtlCol="0">
            <a:spAutoFit/>
          </a:bodyPr>
          <a:p>
            <a:endParaRPr lang="zh-CN" altLang="en-US"/>
          </a:p>
        </p:txBody>
      </p:sp>
      <p:sp>
        <p:nvSpPr>
          <p:cNvPr id="45" name="文本框 44"/>
          <p:cNvSpPr txBox="1"/>
          <p:nvPr/>
        </p:nvSpPr>
        <p:spPr>
          <a:xfrm>
            <a:off x="314960" y="2985770"/>
            <a:ext cx="1208405" cy="368300"/>
          </a:xfrm>
          <a:prstGeom prst="rect">
            <a:avLst/>
          </a:prstGeom>
          <a:noFill/>
        </p:spPr>
        <p:txBody>
          <a:bodyPr wrap="square" rtlCol="0" anchor="t">
            <a:spAutoFit/>
          </a:bodyPr>
          <a:p>
            <a:pPr indent="0" algn="ctr">
              <a:buNone/>
            </a:pPr>
            <a:r>
              <a:rPr lang="zh-CN" b="1">
                <a:solidFill>
                  <a:srgbClr val="000000"/>
                </a:solidFill>
                <a:latin typeface="微软雅黑" panose="020B0503020204020204" charset="-122"/>
                <a:ea typeface="微软雅黑" panose="020B0503020204020204" charset="-122"/>
                <a:cs typeface="微软雅黑" panose="020B0503020204020204" charset="-122"/>
                <a:sym typeface="+mn-ea"/>
              </a:rPr>
              <a:t>单元编号</a:t>
            </a:r>
            <a:endParaRPr lang="zh-CN" altLang="en-US" b="1">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46" name="文本框 45"/>
          <p:cNvSpPr txBox="1"/>
          <p:nvPr/>
        </p:nvSpPr>
        <p:spPr>
          <a:xfrm>
            <a:off x="1000760" y="1342390"/>
            <a:ext cx="702000" cy="1422000"/>
          </a:xfrm>
          <a:prstGeom prst="rect">
            <a:avLst/>
          </a:prstGeom>
          <a:noFill/>
          <a:ln w="25400">
            <a:solidFill>
              <a:srgbClr val="1B16DA"/>
            </a:solidFill>
          </a:ln>
        </p:spPr>
        <p:txBody>
          <a:bodyPr vert="eaVert" wrap="square" rtlCol="0">
            <a:spAutoFit/>
          </a:bodyPr>
          <a:p>
            <a:endParaRPr lang="zh-CN" altLang="en-US"/>
          </a:p>
        </p:txBody>
      </p:sp>
      <p:sp>
        <p:nvSpPr>
          <p:cNvPr id="47" name="文本框 46"/>
          <p:cNvSpPr txBox="1"/>
          <p:nvPr/>
        </p:nvSpPr>
        <p:spPr>
          <a:xfrm>
            <a:off x="314960" y="579120"/>
            <a:ext cx="3554730" cy="398780"/>
          </a:xfrm>
          <a:prstGeom prst="rect">
            <a:avLst/>
          </a:prstGeom>
          <a:noFill/>
        </p:spPr>
        <p:txBody>
          <a:bodyPr wrap="square" rtlCol="0" anchor="t">
            <a:spAutoFit/>
          </a:bodyPr>
          <a:p>
            <a:pPr marL="342900" indent="-342900" algn="l">
              <a:buFont typeface="Arial" panose="020B0604020202020204" pitchFamily="34" charset="0"/>
              <a:buChar char="•"/>
            </a:pPr>
            <a:r>
              <a:rPr lang="zh-CN" altLang="en-US" sz="2000" b="1">
                <a:solidFill>
                  <a:srgbClr val="000000"/>
                </a:solidFill>
                <a:latin typeface="微软雅黑" panose="020B0503020204020204" charset="-122"/>
                <a:ea typeface="微软雅黑" panose="020B0503020204020204" charset="-122"/>
                <a:cs typeface="微软雅黑" panose="020B0503020204020204" charset="-122"/>
                <a:sym typeface="+mn-ea"/>
              </a:rPr>
              <a:t>阴影区域总剪力</a:t>
            </a:r>
            <a:r>
              <a:rPr lang="en-US" sz="2000" b="1">
                <a:solidFill>
                  <a:srgbClr val="000000"/>
                </a:solidFill>
                <a:latin typeface="宋体" panose="02010600030101010101" pitchFamily="2" charset="-122"/>
                <a:sym typeface="+mn-ea"/>
              </a:rPr>
              <a:t>V</a:t>
            </a:r>
            <a:r>
              <a:rPr lang="en-US" sz="2000" b="1" baseline="-25000">
                <a:solidFill>
                  <a:srgbClr val="000000"/>
                </a:solidFill>
                <a:latin typeface="宋体" panose="02010600030101010101" pitchFamily="2" charset="-122"/>
                <a:sym typeface="+mn-ea"/>
              </a:rPr>
              <a:t>S</a:t>
            </a:r>
            <a:r>
              <a:rPr lang="en-US" sz="2000" b="1">
                <a:solidFill>
                  <a:srgbClr val="000000"/>
                </a:solidFill>
                <a:latin typeface="宋体" panose="02010600030101010101" pitchFamily="2" charset="-122"/>
                <a:sym typeface="+mn-ea"/>
              </a:rPr>
              <a:t>’</a:t>
            </a:r>
            <a:endParaRPr lang="zh-CN" altLang="en-US" sz="2000" b="1">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pic>
        <p:nvPicPr>
          <p:cNvPr id="8" name="图片 7"/>
          <p:cNvPicPr>
            <a:picLocks noChangeAspect="1"/>
          </p:cNvPicPr>
          <p:nvPr/>
        </p:nvPicPr>
        <p:blipFill>
          <a:blip r:embed="rId2"/>
          <a:srcRect t="3551" b="2140"/>
          <a:stretch>
            <a:fillRect/>
          </a:stretch>
        </p:blipFill>
        <p:spPr>
          <a:xfrm>
            <a:off x="1949450" y="955040"/>
            <a:ext cx="3932079" cy="2520000"/>
          </a:xfrm>
          <a:prstGeom prst="rect">
            <a:avLst/>
          </a:prstGeom>
        </p:spPr>
      </p:pic>
      <p:cxnSp>
        <p:nvCxnSpPr>
          <p:cNvPr id="9" name="直接连接符 8"/>
          <p:cNvCxnSpPr/>
          <p:nvPr/>
        </p:nvCxnSpPr>
        <p:spPr>
          <a:xfrm>
            <a:off x="3234055" y="1031875"/>
            <a:ext cx="7620" cy="2394585"/>
          </a:xfrm>
          <a:prstGeom prst="line">
            <a:avLst/>
          </a:prstGeom>
          <a:ln w="28575">
            <a:solidFill>
              <a:srgbClr val="1B16DA"/>
            </a:solidFill>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458210" y="2228215"/>
            <a:ext cx="63246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458210" y="1021715"/>
            <a:ext cx="964800" cy="2386800"/>
          </a:xfrm>
          <a:prstGeom prst="rect">
            <a:avLst/>
          </a:prstGeom>
          <a:blipFill rotWithShape="1">
            <a:blip r:embed="rId3">
              <a:alphaModFix amt="44000"/>
            </a:blip>
            <a:tile tx="0" ty="0" sx="100000" sy="100000" flip="none" algn="tl"/>
          </a:blipFill>
          <a:ln w="15875">
            <a:solidFill>
              <a:srgbClr val="ED0DFB"/>
            </a:solidFill>
          </a:ln>
        </p:spPr>
        <p:txBody>
          <a:bodyPr vert="eaVert" wrap="square" rtlCol="0">
            <a:spAutoFit/>
          </a:bodyPr>
          <a:p>
            <a:endParaRPr lang="zh-CN" altLang="en-US"/>
          </a:p>
        </p:txBody>
      </p:sp>
      <p:graphicFrame>
        <p:nvGraphicFramePr>
          <p:cNvPr id="21" name="表格 20"/>
          <p:cNvGraphicFramePr/>
          <p:nvPr>
            <p:custDataLst>
              <p:tags r:id="rId4"/>
            </p:custDataLst>
          </p:nvPr>
        </p:nvGraphicFramePr>
        <p:xfrm>
          <a:off x="6827838" y="579120"/>
          <a:ext cx="4639945" cy="2805430"/>
        </p:xfrm>
        <a:graphic>
          <a:graphicData uri="http://schemas.openxmlformats.org/drawingml/2006/table">
            <a:tbl>
              <a:tblPr firstRow="1" bandRow="1">
                <a:tableStyleId>{5C22544A-7EE6-4342-B048-85BDC9FD1C3A}</a:tableStyleId>
              </a:tblPr>
              <a:tblGrid>
                <a:gridCol w="523240"/>
                <a:gridCol w="1238885"/>
                <a:gridCol w="761365"/>
                <a:gridCol w="800100"/>
                <a:gridCol w="1316355"/>
              </a:tblGrid>
              <a:tr h="270510">
                <a:tc rowSpan="2">
                  <a:txBody>
                    <a:bodyPr/>
                    <a:p>
                      <a:pPr indent="0" algn="ctr">
                        <a:buNone/>
                      </a:pPr>
                      <a:r>
                        <a:rPr lang="zh-CN" sz="1200" b="0">
                          <a:solidFill>
                            <a:srgbClr val="000000"/>
                          </a:solidFill>
                          <a:latin typeface="Arial" panose="020B0604020202020204" pitchFamily="34" charset="0"/>
                          <a:ea typeface="宋体" panose="02010600030101010101" pitchFamily="2" charset="-122"/>
                        </a:rPr>
                        <a:t>单元号</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200" b="0">
                          <a:solidFill>
                            <a:srgbClr val="000000"/>
                          </a:solidFill>
                          <a:latin typeface="宋体" panose="02010600030101010101" pitchFamily="2" charset="-122"/>
                          <a:sym typeface="+mn-ea"/>
                        </a:rPr>
                        <a:t>单元基底压力</a:t>
                      </a:r>
                      <a:r>
                        <a:rPr lang="en-US" sz="1200" b="0">
                          <a:solidFill>
                            <a:srgbClr val="000000"/>
                          </a:solidFill>
                          <a:latin typeface="宋体" panose="02010600030101010101" pitchFamily="2" charset="-122"/>
                          <a:sym typeface="+mn-ea"/>
                        </a:rPr>
                        <a:t>pi</a:t>
                      </a:r>
                      <a:endParaRPr lang="zh-CN"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1200" b="0">
                          <a:solidFill>
                            <a:srgbClr val="000000"/>
                          </a:solidFill>
                          <a:latin typeface="Arial" panose="020B0604020202020204" pitchFamily="34" charset="0"/>
                          <a:ea typeface="宋体" panose="02010600030101010101" pitchFamily="2" charset="-122"/>
                        </a:rPr>
                        <a:t>单元宽度</a:t>
                      </a:r>
                      <a:endParaRPr lang="zh-CN" sz="1200" b="0">
                        <a:solidFill>
                          <a:srgbClr val="000000"/>
                        </a:solidFill>
                        <a:latin typeface="Arial" panose="020B0604020202020204" pitchFamily="34" charset="0"/>
                        <a:ea typeface="宋体" panose="02010600030101010101" pitchFamily="2" charset="-122"/>
                      </a:endParaRPr>
                    </a:p>
                    <a:p>
                      <a:pPr indent="0" algn="ctr">
                        <a:buNone/>
                      </a:pPr>
                      <a:r>
                        <a:rPr lang="en-US" sz="1200" b="0">
                          <a:solidFill>
                            <a:srgbClr val="000000"/>
                          </a:solidFill>
                          <a:latin typeface="宋体" panose="02010600030101010101" pitchFamily="2" charset="-122"/>
                        </a:rPr>
                        <a:t>bx</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1200" b="0">
                          <a:solidFill>
                            <a:srgbClr val="000000"/>
                          </a:solidFill>
                          <a:latin typeface="Arial" panose="020B0604020202020204" pitchFamily="34" charset="0"/>
                          <a:ea typeface="宋体" panose="02010600030101010101" pitchFamily="2" charset="-122"/>
                        </a:rPr>
                        <a:t>单元高度</a:t>
                      </a:r>
                      <a:endParaRPr lang="zh-CN" sz="1200" b="0">
                        <a:solidFill>
                          <a:srgbClr val="000000"/>
                        </a:solidFill>
                        <a:latin typeface="Arial" panose="020B0604020202020204" pitchFamily="34" charset="0"/>
                        <a:ea typeface="宋体" panose="02010600030101010101" pitchFamily="2" charset="-122"/>
                      </a:endParaRPr>
                    </a:p>
                    <a:p>
                      <a:pPr indent="0" algn="ctr">
                        <a:buNone/>
                      </a:pPr>
                      <a:r>
                        <a:rPr lang="en-US" sz="1200" b="0">
                          <a:solidFill>
                            <a:srgbClr val="000000"/>
                          </a:solidFill>
                          <a:latin typeface="宋体" panose="02010600030101010101" pitchFamily="2" charset="-122"/>
                        </a:rPr>
                        <a:t>by</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1200" b="0">
                          <a:solidFill>
                            <a:srgbClr val="000000"/>
                          </a:solidFill>
                          <a:latin typeface="Arial" panose="020B0604020202020204" pitchFamily="34" charset="0"/>
                          <a:ea typeface="宋体" panose="02010600030101010101" pitchFamily="2" charset="-122"/>
                        </a:rPr>
                        <a:t>X+</a:t>
                      </a:r>
                      <a:r>
                        <a:rPr lang="zh-CN" sz="1200" b="0">
                          <a:solidFill>
                            <a:srgbClr val="000000"/>
                          </a:solidFill>
                          <a:latin typeface="Arial" panose="020B0604020202020204" pitchFamily="34" charset="0"/>
                          <a:ea typeface="宋体" panose="02010600030101010101" pitchFamily="2" charset="-122"/>
                        </a:rPr>
                        <a:t>一侧基底压力</a:t>
                      </a:r>
                      <a:r>
                        <a:rPr lang="en-US" sz="1200" b="0">
                          <a:solidFill>
                            <a:srgbClr val="000000"/>
                          </a:solidFill>
                          <a:latin typeface="宋体" panose="02010600030101010101" pitchFamily="2" charset="-122"/>
                        </a:rPr>
                        <a:t>Pi=pi*bx*by</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3220">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a:solidFill>
                            <a:srgbClr val="000000"/>
                          </a:solidFill>
                          <a:latin typeface="Arial" panose="020B0604020202020204" pitchFamily="34" charset="0"/>
                          <a:ea typeface="宋体" panose="02010600030101010101" pitchFamily="2" charset="-122"/>
                          <a:sym typeface="+mn-ea"/>
                        </a:rPr>
                        <a:t>1.3恒+1.5活+0.9Y风</a:t>
                      </a:r>
                      <a:endParaRPr lang="zh-CN"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1</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757</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613.17</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2</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823</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666.63</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3</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886</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717.66</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4</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947</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767.07</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5</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771</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624.51</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6</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838</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678.78</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7</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901</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729.81</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8</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962</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779.22</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gridSpan="4">
                  <a:txBody>
                    <a:bodyPr/>
                    <a:p>
                      <a:pPr indent="0" algn="ctr">
                        <a:buNone/>
                      </a:pPr>
                      <a:r>
                        <a:rPr lang="en-US" altLang="zh-CN" sz="1200" b="0">
                          <a:solidFill>
                            <a:srgbClr val="000000"/>
                          </a:solidFill>
                          <a:latin typeface="宋体" panose="02010600030101010101" pitchFamily="2" charset="-122"/>
                        </a:rPr>
                        <a:t>                                    </a:t>
                      </a:r>
                      <a:r>
                        <a:rPr lang="zh-CN" altLang="en-US" sz="1200" b="0">
                          <a:solidFill>
                            <a:srgbClr val="000000"/>
                          </a:solidFill>
                          <a:latin typeface="宋体" panose="02010600030101010101" pitchFamily="2" charset="-122"/>
                        </a:rPr>
                        <a:t>合计</a:t>
                      </a:r>
                      <a:endParaRPr lang="zh-CN"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5576.85</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346710" y="3675380"/>
            <a:ext cx="5434330" cy="398780"/>
          </a:xfrm>
          <a:prstGeom prst="rect">
            <a:avLst/>
          </a:prstGeom>
          <a:noFill/>
        </p:spPr>
        <p:txBody>
          <a:bodyPr wrap="square" rtlCol="0" anchor="t">
            <a:spAutoFit/>
          </a:bodyPr>
          <a:p>
            <a:pPr marL="342900" indent="-342900" algn="l">
              <a:buFont typeface="Arial" panose="020B0604020202020204" pitchFamily="34" charset="0"/>
              <a:buChar char="•"/>
            </a:pPr>
            <a:r>
              <a:rPr lang="zh-CN" sz="2000" b="1">
                <a:solidFill>
                  <a:srgbClr val="000000"/>
                </a:solidFill>
                <a:latin typeface="微软雅黑" panose="020B0503020204020204" charset="-122"/>
                <a:ea typeface="微软雅黑" panose="020B0503020204020204" charset="-122"/>
                <a:cs typeface="微软雅黑" panose="020B0503020204020204" charset="-122"/>
                <a:sym typeface="+mn-ea"/>
              </a:rPr>
              <a:t>基础自重、板面荷载产生的剪力</a:t>
            </a:r>
            <a:r>
              <a:rPr lang="en-US" altLang="zh-CN" sz="2000" b="1">
                <a:latin typeface="宋体" panose="02010600030101010101" pitchFamily="2" charset="-122"/>
                <a:ea typeface="宋体" panose="02010600030101010101" pitchFamily="2" charset="-122"/>
                <a:sym typeface="+mn-ea"/>
              </a:rPr>
              <a:t>V</a:t>
            </a:r>
            <a:r>
              <a:rPr lang="en-US" altLang="zh-CN" sz="2000" b="1" baseline="-25000">
                <a:latin typeface="宋体" panose="02010600030101010101" pitchFamily="2" charset="-122"/>
                <a:ea typeface="宋体" panose="02010600030101010101" pitchFamily="2" charset="-122"/>
                <a:sym typeface="+mn-ea"/>
              </a:rPr>
              <a:t>G</a:t>
            </a:r>
            <a:endParaRPr lang="zh-CN" altLang="en-US" sz="2000" b="1">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5"/>
          <a:stretch>
            <a:fillRect/>
          </a:stretch>
        </p:blipFill>
        <p:spPr>
          <a:xfrm>
            <a:off x="210185" y="4157980"/>
            <a:ext cx="3366770" cy="2278380"/>
          </a:xfrm>
          <a:prstGeom prst="rect">
            <a:avLst/>
          </a:prstGeom>
          <a:ln>
            <a:solidFill>
              <a:schemeClr val="accent1"/>
            </a:solidFill>
          </a:ln>
        </p:spPr>
      </p:pic>
      <p:cxnSp>
        <p:nvCxnSpPr>
          <p:cNvPr id="7" name="直接连接符 6"/>
          <p:cNvCxnSpPr/>
          <p:nvPr/>
        </p:nvCxnSpPr>
        <p:spPr>
          <a:xfrm flipH="1">
            <a:off x="2084705" y="5034915"/>
            <a:ext cx="12065" cy="972000"/>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2525395" y="5556250"/>
            <a:ext cx="0" cy="720000"/>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099945" y="4664710"/>
            <a:ext cx="0" cy="360000"/>
          </a:xfrm>
          <a:prstGeom prst="straightConnector1">
            <a:avLst/>
          </a:prstGeom>
          <a:ln w="22225">
            <a:solidFill>
              <a:srgbClr val="1B16DA"/>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994660" y="4672330"/>
            <a:ext cx="0" cy="360000"/>
          </a:xfrm>
          <a:prstGeom prst="straightConnector1">
            <a:avLst/>
          </a:prstGeom>
          <a:ln w="22225">
            <a:solidFill>
              <a:srgbClr val="1B16DA"/>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513965" y="4672330"/>
            <a:ext cx="0" cy="360000"/>
          </a:xfrm>
          <a:prstGeom prst="straightConnector1">
            <a:avLst/>
          </a:prstGeom>
          <a:ln w="22225">
            <a:solidFill>
              <a:srgbClr val="1B16DA"/>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085340" y="4653280"/>
            <a:ext cx="918000" cy="9525"/>
          </a:xfrm>
          <a:prstGeom prst="line">
            <a:avLst/>
          </a:prstGeom>
          <a:ln w="22225">
            <a:solidFill>
              <a:srgbClr val="1B16DA"/>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084705" y="4244975"/>
            <a:ext cx="1293495" cy="368300"/>
          </a:xfrm>
          <a:prstGeom prst="rect">
            <a:avLst/>
          </a:prstGeom>
          <a:noFill/>
        </p:spPr>
        <p:txBody>
          <a:bodyPr wrap="square" rtlCol="0">
            <a:spAutoFit/>
          </a:bodyPr>
          <a:p>
            <a:r>
              <a:rPr lang="en-US" altLang="zh-CN">
                <a:solidFill>
                  <a:schemeClr val="bg2"/>
                </a:solidFill>
              </a:rPr>
              <a:t>q=</a:t>
            </a:r>
            <a:r>
              <a:rPr lang="en-US" altLang="zh-CN" sz="1400">
                <a:solidFill>
                  <a:schemeClr val="bg2"/>
                </a:solidFill>
              </a:rPr>
              <a:t>5kN/m2</a:t>
            </a:r>
            <a:endParaRPr lang="en-US" altLang="zh-CN" sz="1400">
              <a:solidFill>
                <a:schemeClr val="bg2"/>
              </a:solidFill>
            </a:endParaRPr>
          </a:p>
        </p:txBody>
      </p:sp>
      <p:sp>
        <p:nvSpPr>
          <p:cNvPr id="25" name="文本框 24"/>
          <p:cNvSpPr txBox="1"/>
          <p:nvPr/>
        </p:nvSpPr>
        <p:spPr>
          <a:xfrm>
            <a:off x="2593975" y="5954395"/>
            <a:ext cx="1130935" cy="368300"/>
          </a:xfrm>
          <a:prstGeom prst="rect">
            <a:avLst/>
          </a:prstGeom>
          <a:noFill/>
        </p:spPr>
        <p:txBody>
          <a:bodyPr wrap="square" rtlCol="0">
            <a:spAutoFit/>
          </a:bodyPr>
          <a:p>
            <a:r>
              <a:rPr lang="en-US" altLang="zh-CN">
                <a:solidFill>
                  <a:schemeClr val="bg2"/>
                </a:solidFill>
              </a:rPr>
              <a:t>G </a:t>
            </a:r>
            <a:r>
              <a:rPr lang="zh-CN" altLang="en-US" sz="1200">
                <a:solidFill>
                  <a:schemeClr val="bg2"/>
                </a:solidFill>
              </a:rPr>
              <a:t>基础自重</a:t>
            </a:r>
            <a:endParaRPr lang="zh-CN" altLang="en-US" sz="1200">
              <a:solidFill>
                <a:schemeClr val="bg2"/>
              </a:solidFill>
            </a:endParaRPr>
          </a:p>
        </p:txBody>
      </p:sp>
      <p:cxnSp>
        <p:nvCxnSpPr>
          <p:cNvPr id="43" name="直接箭头连接符 42"/>
          <p:cNvCxnSpPr/>
          <p:nvPr/>
        </p:nvCxnSpPr>
        <p:spPr>
          <a:xfrm>
            <a:off x="551815" y="5006975"/>
            <a:ext cx="0" cy="990000"/>
          </a:xfrm>
          <a:prstGeom prst="straightConnector1">
            <a:avLst/>
          </a:prstGeom>
          <a:ln w="22225">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69570" y="5998210"/>
            <a:ext cx="421005" cy="5715"/>
          </a:xfrm>
          <a:prstGeom prst="line">
            <a:avLst/>
          </a:prstGeom>
          <a:ln w="19050">
            <a:solidFill>
              <a:srgbClr val="17C913"/>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rot="16200000">
            <a:off x="-12700" y="5249545"/>
            <a:ext cx="718820" cy="368300"/>
          </a:xfrm>
          <a:prstGeom prst="rect">
            <a:avLst/>
          </a:prstGeom>
          <a:noFill/>
        </p:spPr>
        <p:txBody>
          <a:bodyPr wrap="square" rtlCol="0">
            <a:spAutoFit/>
          </a:bodyPr>
          <a:p>
            <a:r>
              <a:rPr lang="en-US">
                <a:solidFill>
                  <a:schemeClr val="bg2"/>
                </a:solidFill>
              </a:rPr>
              <a:t>1550</a:t>
            </a:r>
            <a:endParaRPr lang="en-US" sz="1200">
              <a:solidFill>
                <a:schemeClr val="bg2"/>
              </a:solidFill>
            </a:endParaRPr>
          </a:p>
        </p:txBody>
      </p:sp>
      <p:cxnSp>
        <p:nvCxnSpPr>
          <p:cNvPr id="60" name="直接箭头连接符 59"/>
          <p:cNvCxnSpPr/>
          <p:nvPr/>
        </p:nvCxnSpPr>
        <p:spPr>
          <a:xfrm flipV="1">
            <a:off x="2203450" y="5137785"/>
            <a:ext cx="8255" cy="5911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2211705" y="5109210"/>
            <a:ext cx="398780" cy="398780"/>
          </a:xfrm>
          <a:prstGeom prst="rect">
            <a:avLst/>
          </a:prstGeom>
          <a:noFill/>
        </p:spPr>
        <p:txBody>
          <a:bodyPr wrap="square" rtlCol="0">
            <a:spAutoFit/>
          </a:bodyPr>
          <a:p>
            <a:r>
              <a:rPr lang="en-US" altLang="zh-CN" sz="2000">
                <a:solidFill>
                  <a:schemeClr val="bg2"/>
                </a:solidFill>
                <a:latin typeface="宋体" panose="02010600030101010101" pitchFamily="2" charset="-122"/>
                <a:ea typeface="宋体" panose="02010600030101010101" pitchFamily="2" charset="-122"/>
              </a:rPr>
              <a:t>V</a:t>
            </a:r>
            <a:r>
              <a:rPr lang="en-US" altLang="zh-CN" sz="2000" baseline="-25000">
                <a:solidFill>
                  <a:schemeClr val="bg2"/>
                </a:solidFill>
                <a:latin typeface="宋体" panose="02010600030101010101" pitchFamily="2" charset="-122"/>
                <a:ea typeface="宋体" panose="02010600030101010101" pitchFamily="2" charset="-122"/>
              </a:rPr>
              <a:t>G</a:t>
            </a:r>
            <a:endParaRPr lang="en-US" altLang="zh-CN" sz="2000" baseline="-25000">
              <a:solidFill>
                <a:schemeClr val="bg2"/>
              </a:solidFill>
              <a:latin typeface="宋体" panose="02010600030101010101" pitchFamily="2" charset="-122"/>
              <a:ea typeface="宋体" panose="02010600030101010101" pitchFamily="2" charset="-122"/>
            </a:endParaRPr>
          </a:p>
        </p:txBody>
      </p:sp>
      <p:sp>
        <p:nvSpPr>
          <p:cNvPr id="40" name="文本框 39"/>
          <p:cNvSpPr txBox="1"/>
          <p:nvPr/>
        </p:nvSpPr>
        <p:spPr>
          <a:xfrm>
            <a:off x="3576955" y="4170045"/>
            <a:ext cx="3103245" cy="737235"/>
          </a:xfrm>
          <a:prstGeom prst="rect">
            <a:avLst/>
          </a:prstGeom>
          <a:noFill/>
        </p:spPr>
        <p:txBody>
          <a:bodyPr wrap="square" rtlCol="0" anchor="t">
            <a:spAutoFit/>
          </a:bodyPr>
          <a:p>
            <a:pPr indent="0"/>
            <a:r>
              <a:rPr lang="zh-CN" altLang="en-US" sz="1400" b="1">
                <a:latin typeface="宋体" panose="02010600030101010101" pitchFamily="2" charset="-122"/>
                <a:ea typeface="宋体" panose="02010600030101010101" pitchFamily="2" charset="-122"/>
                <a:cs typeface="宋体" panose="02010600030101010101" pitchFamily="2" charset="-122"/>
                <a:sym typeface="+mn-ea"/>
              </a:rPr>
              <a:t>独基</a:t>
            </a:r>
            <a:r>
              <a:rPr lang="en-US" sz="1400" b="1">
                <a:latin typeface="宋体" panose="02010600030101010101" pitchFamily="2" charset="-122"/>
                <a:ea typeface="宋体" panose="02010600030101010101" pitchFamily="2" charset="-122"/>
                <a:cs typeface="宋体" panose="02010600030101010101" pitchFamily="2" charset="-122"/>
                <a:sym typeface="+mn-ea"/>
              </a:rPr>
              <a:t>3600x3600x1550</a:t>
            </a:r>
            <a:r>
              <a:rPr lang="zh-CN" sz="1400" b="1">
                <a:latin typeface="宋体" panose="02010600030101010101" pitchFamily="2" charset="-122"/>
                <a:ea typeface="宋体" panose="02010600030101010101" pitchFamily="2" charset="-122"/>
                <a:cs typeface="宋体" panose="02010600030101010101" pitchFamily="2" charset="-122"/>
                <a:sym typeface="+mn-ea"/>
              </a:rPr>
              <a:t>，</a:t>
            </a:r>
            <a:endParaRPr lang="zh-CN" sz="1400" b="1">
              <a:latin typeface="宋体" panose="02010600030101010101" pitchFamily="2" charset="-122"/>
              <a:ea typeface="宋体" panose="02010600030101010101" pitchFamily="2" charset="-122"/>
              <a:cs typeface="宋体" panose="02010600030101010101" pitchFamily="2" charset="-122"/>
            </a:endParaRPr>
          </a:p>
          <a:p>
            <a:pPr indent="0"/>
            <a:r>
              <a:rPr lang="zh-CN" sz="1400" b="1">
                <a:latin typeface="宋体" panose="02010600030101010101" pitchFamily="2" charset="-122"/>
                <a:ea typeface="宋体" panose="02010600030101010101" pitchFamily="2" charset="-122"/>
                <a:cs typeface="宋体" panose="02010600030101010101" pitchFamily="2" charset="-122"/>
                <a:sym typeface="+mn-ea"/>
              </a:rPr>
              <a:t>柱</a:t>
            </a:r>
            <a:r>
              <a:rPr lang="en-US" sz="1400" b="1">
                <a:latin typeface="宋体" panose="02010600030101010101" pitchFamily="2" charset="-122"/>
                <a:ea typeface="宋体" panose="02010600030101010101" pitchFamily="2" charset="-122"/>
                <a:cs typeface="宋体" panose="02010600030101010101" pitchFamily="2" charset="-122"/>
                <a:sym typeface="+mn-ea"/>
              </a:rPr>
              <a:t>700x700</a:t>
            </a:r>
            <a:r>
              <a:rPr lang="zh-CN" sz="1400" b="1">
                <a:latin typeface="宋体" panose="02010600030101010101" pitchFamily="2" charset="-122"/>
                <a:ea typeface="宋体" panose="02010600030101010101" pitchFamily="2" charset="-122"/>
                <a:cs typeface="宋体" panose="02010600030101010101" pitchFamily="2" charset="-122"/>
                <a:sym typeface="+mn-ea"/>
              </a:rPr>
              <a:t>，</a:t>
            </a:r>
            <a:endParaRPr lang="zh-CN" sz="1400" b="1">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1400" b="1">
                <a:latin typeface="宋体" panose="02010600030101010101" pitchFamily="2" charset="-122"/>
                <a:ea typeface="宋体" panose="02010600030101010101" pitchFamily="2" charset="-122"/>
              </a:rPr>
              <a:t>dist=(3600-700)</a:t>
            </a:r>
            <a:r>
              <a:rPr lang="en-US" altLang="zh-CN" sz="1400" b="1">
                <a:latin typeface="宋体" panose="02010600030101010101" pitchFamily="2" charset="-122"/>
                <a:ea typeface="宋体" panose="02010600030101010101" pitchFamily="2" charset="-122"/>
              </a:rPr>
              <a:t>/2=1450</a:t>
            </a:r>
            <a:endParaRPr lang="en-US" altLang="zh-CN" sz="1400" b="1">
              <a:latin typeface="宋体" panose="02010600030101010101" pitchFamily="2" charset="-122"/>
              <a:ea typeface="宋体" panose="02010600030101010101" pitchFamily="2" charset="-122"/>
            </a:endParaRPr>
          </a:p>
        </p:txBody>
      </p:sp>
      <p:sp>
        <p:nvSpPr>
          <p:cNvPr id="30" name="文本框 29"/>
          <p:cNvSpPr txBox="1"/>
          <p:nvPr/>
        </p:nvSpPr>
        <p:spPr>
          <a:xfrm>
            <a:off x="3627120" y="4963160"/>
            <a:ext cx="3201035" cy="829945"/>
          </a:xfrm>
          <a:prstGeom prst="rect">
            <a:avLst/>
          </a:prstGeom>
          <a:noFill/>
        </p:spPr>
        <p:txBody>
          <a:bodyPr wrap="square" rtlCol="0" anchor="t">
            <a:spAutoFit/>
          </a:bodyPr>
          <a:p>
            <a:pPr algn="l"/>
            <a:r>
              <a:rPr lang="zh-CN" sz="1600" b="1">
                <a:latin typeface="微软雅黑" panose="020B0503020204020204" charset="-122"/>
                <a:ea typeface="微软雅黑" panose="020B0503020204020204" charset="-122"/>
                <a:sym typeface="+mn-ea"/>
              </a:rPr>
              <a:t>阴影区自重</a:t>
            </a:r>
            <a:endParaRPr lang="zh-CN" sz="1600" b="1">
              <a:latin typeface="微软雅黑" panose="020B0503020204020204" charset="-122"/>
              <a:ea typeface="微软雅黑" panose="020B0503020204020204" charset="-122"/>
              <a:sym typeface="+mn-ea"/>
            </a:endParaRPr>
          </a:p>
          <a:p>
            <a:pPr algn="l"/>
            <a:r>
              <a:rPr lang="en-US" altLang="zh-CN" sz="1600" b="1">
                <a:latin typeface="宋体" panose="02010600030101010101" pitchFamily="2" charset="-122"/>
                <a:ea typeface="宋体" panose="02010600030101010101" pitchFamily="2" charset="-122"/>
                <a:sym typeface="+mn-ea"/>
              </a:rPr>
              <a:t>Gk=25x1.45x1.55x3.6</a:t>
            </a:r>
            <a:endParaRPr lang="en-US" altLang="zh-CN" sz="1600" b="1">
              <a:latin typeface="宋体" panose="02010600030101010101" pitchFamily="2" charset="-122"/>
              <a:ea typeface="宋体" panose="02010600030101010101" pitchFamily="2" charset="-122"/>
              <a:sym typeface="+mn-ea"/>
            </a:endParaRPr>
          </a:p>
          <a:p>
            <a:pPr algn="l"/>
            <a:r>
              <a:rPr lang="en-US" altLang="zh-CN" sz="1600" b="1">
                <a:latin typeface="宋体" panose="02010600030101010101" pitchFamily="2" charset="-122"/>
                <a:ea typeface="宋体" panose="02010600030101010101" pitchFamily="2" charset="-122"/>
                <a:sym typeface="+mn-ea"/>
              </a:rPr>
              <a:t>  =202.275</a:t>
            </a:r>
            <a:r>
              <a:rPr lang="en-US" altLang="zh-CN" sz="1600" b="1">
                <a:latin typeface="宋体" panose="02010600030101010101" pitchFamily="2" charset="-122"/>
                <a:ea typeface="宋体" panose="02010600030101010101" pitchFamily="2" charset="-122"/>
                <a:sym typeface="+mn-ea"/>
              </a:rPr>
              <a:t> kN</a:t>
            </a:r>
            <a:endParaRPr lang="en-US" altLang="zh-CN" sz="1600" b="1">
              <a:latin typeface="宋体" panose="02010600030101010101" pitchFamily="2" charset="-122"/>
              <a:ea typeface="宋体" panose="02010600030101010101" pitchFamily="2" charset="-122"/>
              <a:sym typeface="+mn-ea"/>
            </a:endParaRPr>
          </a:p>
        </p:txBody>
      </p:sp>
      <p:sp>
        <p:nvSpPr>
          <p:cNvPr id="31" name="文本框 30"/>
          <p:cNvSpPr txBox="1"/>
          <p:nvPr/>
        </p:nvSpPr>
        <p:spPr>
          <a:xfrm>
            <a:off x="3674745" y="5846445"/>
            <a:ext cx="2343150" cy="583565"/>
          </a:xfrm>
          <a:prstGeom prst="rect">
            <a:avLst/>
          </a:prstGeom>
          <a:noFill/>
        </p:spPr>
        <p:txBody>
          <a:bodyPr wrap="none" rtlCol="0" anchor="t">
            <a:spAutoFit/>
          </a:bodyPr>
          <a:p>
            <a:r>
              <a:rPr lang="zh-CN" altLang="en-US" sz="1600" b="1">
                <a:latin typeface="微软雅黑" panose="020B0503020204020204" charset="-122"/>
                <a:ea typeface="微软雅黑" panose="020B0503020204020204" charset="-122"/>
                <a:sym typeface="+mn-ea"/>
              </a:rPr>
              <a:t>板面恒载</a:t>
            </a:r>
            <a:endParaRPr lang="zh-CN" altLang="en-US" sz="1600" b="1">
              <a:latin typeface="微软雅黑" panose="020B0503020204020204" charset="-122"/>
              <a:ea typeface="微软雅黑" panose="020B0503020204020204" charset="-122"/>
              <a:sym typeface="+mn-ea"/>
            </a:endParaRPr>
          </a:p>
          <a:p>
            <a:r>
              <a:rPr lang="en-US" altLang="zh-CN" sz="1600" b="1">
                <a:latin typeface="宋体" panose="02010600030101010101" pitchFamily="2" charset="-122"/>
                <a:ea typeface="宋体" panose="02010600030101010101" pitchFamily="2" charset="-122"/>
                <a:sym typeface="+mn-ea"/>
              </a:rPr>
              <a:t>Gq=5x1.45x3.6=26.1 kN</a:t>
            </a:r>
            <a:endParaRPr lang="en-US" altLang="zh-CN" sz="1600" b="1">
              <a:latin typeface="宋体" panose="02010600030101010101" pitchFamily="2" charset="-122"/>
              <a:ea typeface="宋体" panose="02010600030101010101" pitchFamily="2" charset="-122"/>
              <a:sym typeface="+mn-ea"/>
            </a:endParaRPr>
          </a:p>
        </p:txBody>
      </p:sp>
      <p:sp>
        <p:nvSpPr>
          <p:cNvPr id="32" name="文本框 31"/>
          <p:cNvSpPr txBox="1"/>
          <p:nvPr/>
        </p:nvSpPr>
        <p:spPr>
          <a:xfrm>
            <a:off x="6405880" y="4271010"/>
            <a:ext cx="4935855" cy="337185"/>
          </a:xfrm>
          <a:prstGeom prst="rect">
            <a:avLst/>
          </a:prstGeom>
          <a:noFill/>
          <a:ln w="9525">
            <a:noFill/>
          </a:ln>
        </p:spPr>
        <p:txBody>
          <a:bodyPr wrap="square">
            <a:spAutoFit/>
          </a:bodyPr>
          <a:p>
            <a:pPr indent="0"/>
            <a:r>
              <a:rPr lang="en-US" sz="1600" b="1">
                <a:latin typeface="微软雅黑" panose="020B0503020204020204" charset="-122"/>
                <a:ea typeface="微软雅黑" panose="020B0503020204020204" charset="-122"/>
                <a:cs typeface="微软雅黑" panose="020B0503020204020204" charset="-122"/>
              </a:rPr>
              <a:t>30</a:t>
            </a:r>
            <a:r>
              <a:rPr lang="zh-CN" altLang="en-US" sz="1600" b="1">
                <a:latin typeface="微软雅黑" panose="020B0503020204020204" charset="-122"/>
                <a:ea typeface="微软雅黑" panose="020B0503020204020204" charset="-122"/>
                <a:cs typeface="微软雅黑" panose="020B0503020204020204" charset="-122"/>
              </a:rPr>
              <a:t>工况</a:t>
            </a:r>
            <a:r>
              <a:rPr lang="en-US" altLang="zh-CN" sz="1600" b="1">
                <a:latin typeface="微软雅黑" panose="020B0503020204020204" charset="-122"/>
                <a:ea typeface="微软雅黑" panose="020B0503020204020204" charset="-122"/>
                <a:cs typeface="微软雅黑" panose="020B0503020204020204" charset="-122"/>
              </a:rPr>
              <a:t>(1.3</a:t>
            </a:r>
            <a:r>
              <a:rPr lang="zh-CN" altLang="en-US" sz="1600" b="1">
                <a:latin typeface="微软雅黑" panose="020B0503020204020204" charset="-122"/>
                <a:ea typeface="微软雅黑" panose="020B0503020204020204" charset="-122"/>
                <a:cs typeface="微软雅黑" panose="020B0503020204020204" charset="-122"/>
              </a:rPr>
              <a:t>恒</a:t>
            </a:r>
            <a:r>
              <a:rPr lang="en-US" altLang="zh-CN" sz="1600" b="1">
                <a:latin typeface="微软雅黑" panose="020B0503020204020204" charset="-122"/>
                <a:ea typeface="微软雅黑" panose="020B0503020204020204" charset="-122"/>
                <a:cs typeface="微软雅黑" panose="020B0503020204020204" charset="-122"/>
              </a:rPr>
              <a:t>+1.5</a:t>
            </a:r>
            <a:r>
              <a:rPr lang="zh-CN" altLang="en-US" sz="1600" b="1">
                <a:latin typeface="微软雅黑" panose="020B0503020204020204" charset="-122"/>
                <a:ea typeface="微软雅黑" panose="020B0503020204020204" charset="-122"/>
                <a:cs typeface="微软雅黑" panose="020B0503020204020204" charset="-122"/>
              </a:rPr>
              <a:t>活</a:t>
            </a:r>
            <a:r>
              <a:rPr lang="en-US" altLang="zh-CN" sz="1600" b="1">
                <a:latin typeface="微软雅黑" panose="020B0503020204020204" charset="-122"/>
                <a:ea typeface="微软雅黑" panose="020B0503020204020204" charset="-122"/>
                <a:cs typeface="微软雅黑" panose="020B0503020204020204" charset="-122"/>
              </a:rPr>
              <a:t>+0.9Y</a:t>
            </a:r>
            <a:r>
              <a:rPr lang="zh-CN" altLang="en-US" sz="1600" b="1">
                <a:latin typeface="微软雅黑" panose="020B0503020204020204" charset="-122"/>
                <a:ea typeface="微软雅黑" panose="020B0503020204020204" charset="-122"/>
                <a:cs typeface="微软雅黑" panose="020B0503020204020204" charset="-122"/>
              </a:rPr>
              <a:t>风</a:t>
            </a:r>
            <a:r>
              <a:rPr lang="en-US" altLang="zh-CN" sz="1600" b="1">
                <a:latin typeface="微软雅黑" panose="020B0503020204020204" charset="-122"/>
                <a:ea typeface="微软雅黑" panose="020B0503020204020204" charset="-122"/>
                <a:cs typeface="微软雅黑" panose="020B0503020204020204" charset="-122"/>
              </a:rPr>
              <a:t>)</a:t>
            </a:r>
            <a:r>
              <a:rPr lang="zh-CN" altLang="en-US" sz="1600" b="1">
                <a:latin typeface="微软雅黑" panose="020B0503020204020204" charset="-122"/>
                <a:ea typeface="微软雅黑" panose="020B0503020204020204" charset="-122"/>
                <a:cs typeface="微软雅黑" panose="020B0503020204020204" charset="-122"/>
              </a:rPr>
              <a:t>下：</a:t>
            </a:r>
            <a:endParaRPr lang="en-US" altLang="zh-CN" sz="1600" b="1">
              <a:latin typeface="微软雅黑" panose="020B0503020204020204" charset="-122"/>
              <a:ea typeface="微软雅黑" panose="020B0503020204020204" charset="-122"/>
              <a:cs typeface="微软雅黑" panose="020B0503020204020204" charset="-122"/>
              <a:sym typeface="+mn-ea"/>
            </a:endParaRPr>
          </a:p>
        </p:txBody>
      </p:sp>
      <p:sp>
        <p:nvSpPr>
          <p:cNvPr id="33" name="文本框 32"/>
          <p:cNvSpPr txBox="1"/>
          <p:nvPr/>
        </p:nvSpPr>
        <p:spPr>
          <a:xfrm>
            <a:off x="6565265" y="4596130"/>
            <a:ext cx="4033520" cy="368300"/>
          </a:xfrm>
          <a:prstGeom prst="rect">
            <a:avLst/>
          </a:prstGeom>
          <a:noFill/>
        </p:spPr>
        <p:txBody>
          <a:bodyPr wrap="square" rtlCol="0" anchor="t">
            <a:spAutoFit/>
          </a:bodyPr>
          <a:p>
            <a:r>
              <a:rPr lang="en-US" altLang="zh-CN" b="1">
                <a:latin typeface="宋体" panose="02010600030101010101" pitchFamily="2" charset="-122"/>
                <a:ea typeface="宋体" panose="02010600030101010101" pitchFamily="2" charset="-122"/>
                <a:sym typeface="+mn-ea"/>
              </a:rPr>
              <a:t>V</a:t>
            </a:r>
            <a:r>
              <a:rPr lang="en-US" altLang="zh-CN" b="1" baseline="-25000">
                <a:latin typeface="宋体" panose="02010600030101010101" pitchFamily="2" charset="-122"/>
                <a:ea typeface="宋体" panose="02010600030101010101" pitchFamily="2" charset="-122"/>
                <a:sym typeface="+mn-ea"/>
              </a:rPr>
              <a:t>G</a:t>
            </a:r>
            <a:r>
              <a:rPr lang="en-US" altLang="zh-CN" b="1">
                <a:latin typeface="宋体" panose="02010600030101010101" pitchFamily="2" charset="-122"/>
                <a:ea typeface="宋体" panose="02010600030101010101" pitchFamily="2" charset="-122"/>
                <a:sym typeface="+mn-ea"/>
              </a:rPr>
              <a:t>=</a:t>
            </a:r>
            <a:r>
              <a:rPr lang="en-US" altLang="zh-CN" b="1">
                <a:solidFill>
                  <a:srgbClr val="FF0000"/>
                </a:solidFill>
                <a:latin typeface="宋体" panose="02010600030101010101" pitchFamily="2" charset="-122"/>
                <a:ea typeface="宋体" panose="02010600030101010101" pitchFamily="2" charset="-122"/>
                <a:sym typeface="+mn-ea"/>
              </a:rPr>
              <a:t>1.3</a:t>
            </a:r>
            <a:r>
              <a:rPr lang="en-US" altLang="zh-CN" b="1">
                <a:latin typeface="宋体" panose="02010600030101010101" pitchFamily="2" charset="-122"/>
                <a:ea typeface="宋体" panose="02010600030101010101" pitchFamily="2" charset="-122"/>
                <a:sym typeface="+mn-ea"/>
              </a:rPr>
              <a:t>x</a:t>
            </a:r>
            <a:r>
              <a:rPr lang="zh-CN" altLang="en-US" b="1">
                <a:latin typeface="宋体" panose="02010600030101010101" pitchFamily="2" charset="-122"/>
                <a:ea typeface="宋体" panose="02010600030101010101" pitchFamily="2" charset="-122"/>
                <a:sym typeface="+mn-ea"/>
              </a:rPr>
              <a:t>（</a:t>
            </a:r>
            <a:r>
              <a:rPr lang="en-US" altLang="zh-CN" b="1">
                <a:latin typeface="宋体" panose="02010600030101010101" pitchFamily="2" charset="-122"/>
                <a:ea typeface="宋体" panose="02010600030101010101" pitchFamily="2" charset="-122"/>
                <a:sym typeface="+mn-ea"/>
              </a:rPr>
              <a:t>202.275+26.1</a:t>
            </a:r>
            <a:r>
              <a:rPr lang="zh-CN" altLang="en-US" b="1">
                <a:latin typeface="宋体" panose="02010600030101010101" pitchFamily="2" charset="-122"/>
                <a:ea typeface="宋体" panose="02010600030101010101" pitchFamily="2" charset="-122"/>
                <a:sym typeface="+mn-ea"/>
              </a:rPr>
              <a:t>）</a:t>
            </a:r>
            <a:r>
              <a:rPr lang="en-US" altLang="zh-CN" b="1">
                <a:latin typeface="宋体" panose="02010600030101010101" pitchFamily="2" charset="-122"/>
                <a:ea typeface="宋体" panose="02010600030101010101" pitchFamily="2" charset="-122"/>
                <a:sym typeface="+mn-ea"/>
              </a:rPr>
              <a:t>=296.89</a:t>
            </a:r>
            <a:endParaRPr lang="en-US" altLang="zh-CN" b="1">
              <a:latin typeface="宋体" panose="02010600030101010101" pitchFamily="2" charset="-122"/>
              <a:ea typeface="宋体" panose="02010600030101010101" pitchFamily="2" charset="-122"/>
              <a:sym typeface="+mn-ea"/>
            </a:endParaRPr>
          </a:p>
        </p:txBody>
      </p:sp>
      <p:cxnSp>
        <p:nvCxnSpPr>
          <p:cNvPr id="26" name="直接箭头连接符 25"/>
          <p:cNvCxnSpPr/>
          <p:nvPr/>
        </p:nvCxnSpPr>
        <p:spPr>
          <a:xfrm>
            <a:off x="776605" y="4823460"/>
            <a:ext cx="882000" cy="0"/>
          </a:xfrm>
          <a:prstGeom prst="straightConnector1">
            <a:avLst/>
          </a:prstGeom>
          <a:ln w="25400">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90270" y="4424680"/>
            <a:ext cx="923925" cy="398780"/>
          </a:xfrm>
          <a:prstGeom prst="rect">
            <a:avLst/>
          </a:prstGeom>
          <a:noFill/>
        </p:spPr>
        <p:txBody>
          <a:bodyPr wrap="square" rtlCol="0">
            <a:spAutoFit/>
          </a:bodyPr>
          <a:p>
            <a:r>
              <a:rPr lang="en-US" altLang="zh-CN" sz="2000">
                <a:solidFill>
                  <a:schemeClr val="bg2"/>
                </a:solidFill>
                <a:latin typeface="宋体" panose="02010600030101010101" pitchFamily="2" charset="-122"/>
                <a:ea typeface="宋体" panose="02010600030101010101" pitchFamily="2" charset="-122"/>
              </a:rPr>
              <a:t>dist</a:t>
            </a:r>
            <a:endParaRPr lang="en-US" altLang="zh-CN" sz="2000">
              <a:solidFill>
                <a:schemeClr val="bg2"/>
              </a:solidFill>
              <a:latin typeface="宋体" panose="02010600030101010101" pitchFamily="2" charset="-122"/>
              <a:ea typeface="宋体" panose="02010600030101010101" pitchFamily="2" charset="-122"/>
            </a:endParaRPr>
          </a:p>
        </p:txBody>
      </p:sp>
      <p:cxnSp>
        <p:nvCxnSpPr>
          <p:cNvPr id="29" name="直接连接符 28"/>
          <p:cNvCxnSpPr/>
          <p:nvPr/>
        </p:nvCxnSpPr>
        <p:spPr>
          <a:xfrm>
            <a:off x="783590" y="4691380"/>
            <a:ext cx="0" cy="287655"/>
          </a:xfrm>
          <a:prstGeom prst="line">
            <a:avLst/>
          </a:prstGeom>
          <a:ln w="19050" cmpd="sng">
            <a:solidFill>
              <a:srgbClr val="17C913"/>
            </a:solidFill>
            <a:prstDash val="solid"/>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7070090" y="5467350"/>
            <a:ext cx="4476115" cy="368300"/>
          </a:xfrm>
          <a:prstGeom prst="rect">
            <a:avLst/>
          </a:prstGeom>
          <a:noFill/>
        </p:spPr>
        <p:txBody>
          <a:bodyPr wrap="square" rtlCol="0" anchor="t">
            <a:spAutoFit/>
          </a:bodyPr>
          <a:p>
            <a:r>
              <a:rPr lang="en-US" altLang="zh-CN" b="1">
                <a:solidFill>
                  <a:srgbClr val="120CFC"/>
                </a:solidFill>
                <a:latin typeface="宋体" panose="02010600030101010101" pitchFamily="2" charset="-122"/>
                <a:ea typeface="宋体" panose="02010600030101010101" pitchFamily="2" charset="-122"/>
                <a:sym typeface="+mn-ea"/>
              </a:rPr>
              <a:t>V</a:t>
            </a:r>
            <a:r>
              <a:rPr lang="en-US" altLang="zh-CN" b="1" baseline="-25000">
                <a:solidFill>
                  <a:srgbClr val="120CFC"/>
                </a:solidFill>
                <a:latin typeface="宋体" panose="02010600030101010101" pitchFamily="2" charset="-122"/>
                <a:ea typeface="宋体" panose="02010600030101010101" pitchFamily="2" charset="-122"/>
                <a:sym typeface="+mn-ea"/>
              </a:rPr>
              <a:t>S</a:t>
            </a:r>
            <a:r>
              <a:rPr lang="en-US" altLang="zh-CN" b="1">
                <a:solidFill>
                  <a:srgbClr val="120CFC"/>
                </a:solidFill>
                <a:latin typeface="宋体" panose="02010600030101010101" pitchFamily="2" charset="-122"/>
                <a:ea typeface="宋体" panose="02010600030101010101" pitchFamily="2" charset="-122"/>
                <a:sym typeface="+mn-ea"/>
              </a:rPr>
              <a:t>=V</a:t>
            </a:r>
            <a:r>
              <a:rPr lang="en-US" altLang="zh-CN" b="1" baseline="-25000">
                <a:solidFill>
                  <a:srgbClr val="120CFC"/>
                </a:solidFill>
                <a:latin typeface="宋体" panose="02010600030101010101" pitchFamily="2" charset="-122"/>
                <a:ea typeface="宋体" panose="02010600030101010101" pitchFamily="2" charset="-122"/>
                <a:sym typeface="+mn-ea"/>
              </a:rPr>
              <a:t>S</a:t>
            </a:r>
            <a:r>
              <a:rPr lang="en-US" altLang="zh-CN" b="1">
                <a:solidFill>
                  <a:srgbClr val="120CFC"/>
                </a:solidFill>
                <a:latin typeface="宋体" panose="02010600030101010101" pitchFamily="2" charset="-122"/>
                <a:ea typeface="宋体" panose="02010600030101010101" pitchFamily="2" charset="-122"/>
                <a:sym typeface="+mn-ea"/>
              </a:rPr>
              <a:t>’-V</a:t>
            </a:r>
            <a:r>
              <a:rPr lang="en-US" altLang="zh-CN" b="1" baseline="-25000">
                <a:solidFill>
                  <a:srgbClr val="120CFC"/>
                </a:solidFill>
                <a:latin typeface="宋体" panose="02010600030101010101" pitchFamily="2" charset="-122"/>
                <a:ea typeface="宋体" panose="02010600030101010101" pitchFamily="2" charset="-122"/>
                <a:sym typeface="+mn-ea"/>
              </a:rPr>
              <a:t>G</a:t>
            </a:r>
            <a:r>
              <a:rPr lang="en-US" altLang="zh-CN" b="1">
                <a:solidFill>
                  <a:srgbClr val="120CFC"/>
                </a:solidFill>
                <a:latin typeface="宋体" panose="02010600030101010101" pitchFamily="2" charset="-122"/>
                <a:ea typeface="宋体" panose="02010600030101010101" pitchFamily="2" charset="-122"/>
                <a:sym typeface="+mn-ea"/>
              </a:rPr>
              <a:t>=</a:t>
            </a:r>
            <a:r>
              <a:rPr lang="en-US" altLang="zh-CN" b="1">
                <a:solidFill>
                  <a:srgbClr val="120CFC"/>
                </a:solidFill>
                <a:latin typeface="宋体" panose="02010600030101010101" pitchFamily="2" charset="-122"/>
                <a:ea typeface="宋体" panose="02010600030101010101" pitchFamily="2" charset="-122"/>
                <a:cs typeface="宋体" panose="02010600030101010101" pitchFamily="2" charset="-122"/>
                <a:sym typeface="+mn-ea"/>
              </a:rPr>
              <a:t>4492.46-296.89=4195.57 kN</a:t>
            </a:r>
            <a:endParaRPr lang="en-US" altLang="zh-CN" b="1">
              <a:solidFill>
                <a:srgbClr val="120CFC"/>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1" name="文本框 50"/>
          <p:cNvSpPr txBox="1"/>
          <p:nvPr/>
        </p:nvSpPr>
        <p:spPr>
          <a:xfrm>
            <a:off x="6245225" y="5127625"/>
            <a:ext cx="4505960" cy="368300"/>
          </a:xfrm>
          <a:prstGeom prst="rect">
            <a:avLst/>
          </a:prstGeom>
          <a:noFill/>
        </p:spPr>
        <p:txBody>
          <a:bodyPr wrap="square" rtlCol="0" anchor="t">
            <a:spAutoFit/>
          </a:bodyPr>
          <a:p>
            <a:pPr marL="342900" indent="-342900" algn="ctr">
              <a:buFont typeface="Arial" panose="020B0604020202020204" pitchFamily="34" charset="0"/>
              <a:buChar char="•"/>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扣除自重、板面恒载剪力设计值</a:t>
            </a:r>
            <a:r>
              <a:rPr lang="en-US" altLang="zh-CN" b="1">
                <a:solidFill>
                  <a:srgbClr val="FF0000"/>
                </a:solidFill>
                <a:latin typeface="宋体" panose="02010600030101010101" pitchFamily="2" charset="-122"/>
                <a:ea typeface="宋体" panose="02010600030101010101" pitchFamily="2" charset="-122"/>
                <a:sym typeface="+mn-ea"/>
              </a:rPr>
              <a:t>V</a:t>
            </a:r>
            <a:r>
              <a:rPr lang="en-US" altLang="zh-CN" b="1" baseline="-25000">
                <a:solidFill>
                  <a:srgbClr val="FF0000"/>
                </a:solidFill>
                <a:latin typeface="宋体" panose="02010600030101010101" pitchFamily="2" charset="-122"/>
                <a:ea typeface="宋体" panose="02010600030101010101" pitchFamily="2" charset="-122"/>
                <a:sym typeface="+mn-ea"/>
              </a:rPr>
              <a:t>S</a:t>
            </a:r>
            <a:endParaRPr lang="en-US" altLang="zh-CN" b="1" baseline="-25000">
              <a:solidFill>
                <a:srgbClr val="FF0000"/>
              </a:solidFill>
              <a:latin typeface="宋体" panose="02010600030101010101" pitchFamily="2" charset="-122"/>
              <a:ea typeface="宋体" panose="02010600030101010101" pitchFamily="2" charset="-122"/>
              <a:cs typeface="微软雅黑" panose="020B0503020204020204" charset="-122"/>
              <a:sym typeface="+mn-ea"/>
            </a:endParaRPr>
          </a:p>
        </p:txBody>
      </p:sp>
      <p:sp>
        <p:nvSpPr>
          <p:cNvPr id="64" name="文本框 63"/>
          <p:cNvSpPr txBox="1"/>
          <p:nvPr/>
        </p:nvSpPr>
        <p:spPr>
          <a:xfrm>
            <a:off x="7074535" y="5835650"/>
            <a:ext cx="4198620" cy="337185"/>
          </a:xfrm>
          <a:prstGeom prst="rect">
            <a:avLst/>
          </a:prstGeom>
          <a:noFill/>
        </p:spPr>
        <p:txBody>
          <a:bodyPr wrap="square" rtlCol="0" anchor="t">
            <a:spAutoFit/>
          </a:bodyPr>
          <a:p>
            <a:r>
              <a:rPr lang="zh-CN" altLang="en-US" sz="1600" b="1">
                <a:latin typeface="微软雅黑" panose="020B0503020204020204" charset="-122"/>
                <a:ea typeface="微软雅黑" panose="020B0503020204020204" charset="-122"/>
                <a:cs typeface="宋体" panose="02010600030101010101" pitchFamily="2" charset="-122"/>
                <a:sym typeface="+mn-ea"/>
              </a:rPr>
              <a:t>与计算书</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4145.9</a:t>
            </a: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kN</a:t>
            </a:r>
            <a:r>
              <a:rPr lang="zh-CN" altLang="en-US" sz="1600" b="1">
                <a:latin typeface="宋体" panose="02010600030101010101" pitchFamily="2" charset="-122"/>
                <a:ea typeface="宋体" panose="02010600030101010101" pitchFamily="2" charset="-122"/>
                <a:cs typeface="宋体" panose="02010600030101010101" pitchFamily="2" charset="-122"/>
                <a:sym typeface="+mn-ea"/>
              </a:rPr>
              <a:t>一致。</a:t>
            </a:r>
            <a:endParaRPr lang="zh-CN" altLang="en-US" sz="1600" b="1">
              <a:latin typeface="宋体" panose="02010600030101010101" pitchFamily="2" charset="-122"/>
              <a:ea typeface="宋体" panose="02010600030101010101" pitchFamily="2" charset="-122"/>
              <a:cs typeface="宋体" panose="02010600030101010101" pitchFamily="2" charset="-122"/>
              <a:sym typeface="+mn-ea"/>
            </a:endParaRPr>
          </a:p>
        </p:txBody>
      </p:sp>
      <p:cxnSp>
        <p:nvCxnSpPr>
          <p:cNvPr id="16" name="直接连接符 15"/>
          <p:cNvCxnSpPr/>
          <p:nvPr/>
        </p:nvCxnSpPr>
        <p:spPr>
          <a:xfrm>
            <a:off x="3458845" y="1034415"/>
            <a:ext cx="7620" cy="23945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468755" y="2764155"/>
            <a:ext cx="54610" cy="586105"/>
          </a:xfrm>
          <a:prstGeom prst="line">
            <a:avLst/>
          </a:prstGeom>
          <a:ln>
            <a:solidFill>
              <a:srgbClr val="120CF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000760" y="3364230"/>
            <a:ext cx="1172210" cy="368300"/>
          </a:xfrm>
          <a:prstGeom prst="rect">
            <a:avLst/>
          </a:prstGeom>
          <a:noFill/>
        </p:spPr>
        <p:txBody>
          <a:bodyPr wrap="square" rtlCol="0" anchor="t">
            <a:spAutoFit/>
          </a:bodyPr>
          <a:p>
            <a:r>
              <a:rPr lang="zh-CN" altLang="en-US" b="1">
                <a:solidFill>
                  <a:srgbClr val="120CFC"/>
                </a:solidFill>
                <a:latin typeface="宋体" panose="02010600030101010101" pitchFamily="2" charset="-122"/>
                <a:ea typeface="宋体" panose="02010600030101010101" pitchFamily="2" charset="-122"/>
                <a:cs typeface="宋体" panose="02010600030101010101" pitchFamily="2" charset="-122"/>
                <a:sym typeface="+mn-ea"/>
              </a:rPr>
              <a:t>面积</a:t>
            </a:r>
            <a:r>
              <a:rPr lang="en-US" altLang="zh-CN" b="1">
                <a:solidFill>
                  <a:srgbClr val="120CFC"/>
                </a:solidFill>
                <a:latin typeface="宋体" panose="02010600030101010101" pitchFamily="2" charset="-122"/>
                <a:ea typeface="宋体" panose="02010600030101010101" pitchFamily="2" charset="-122"/>
                <a:cs typeface="宋体" panose="02010600030101010101" pitchFamily="2" charset="-122"/>
                <a:sym typeface="+mn-ea"/>
              </a:rPr>
              <a:t>A1</a:t>
            </a:r>
            <a:endParaRPr lang="en-US" altLang="zh-CN" b="1">
              <a:solidFill>
                <a:srgbClr val="120CFC"/>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8" name="椭圆 27"/>
          <p:cNvSpPr>
            <a:spLocks noChangeAspect="1"/>
          </p:cNvSpPr>
          <p:nvPr/>
        </p:nvSpPr>
        <p:spPr>
          <a:xfrm>
            <a:off x="110490" y="614680"/>
            <a:ext cx="534390" cy="540000"/>
          </a:xfrm>
          <a:prstGeom prst="ellipse">
            <a:avLst/>
          </a:prstGeom>
          <a:ln w="28575" cmpd="sng">
            <a:solidFill>
              <a:schemeClr val="accent1">
                <a:shade val="50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p>
            <a:pPr algn="ctr"/>
            <a:r>
              <a:rPr lang="en-US" altLang="zh-CN" sz="2400" b="1">
                <a:solidFill>
                  <a:srgbClr val="1B16DA"/>
                </a:solidFill>
              </a:rPr>
              <a:t>1</a:t>
            </a:r>
            <a:endParaRPr lang="en-US" altLang="zh-CN" sz="2400" b="1">
              <a:solidFill>
                <a:srgbClr val="1B16DA"/>
              </a:solidFill>
            </a:endParaRPr>
          </a:p>
        </p:txBody>
      </p:sp>
      <p:sp>
        <p:nvSpPr>
          <p:cNvPr id="34" name="椭圆 33"/>
          <p:cNvSpPr>
            <a:spLocks noChangeAspect="1"/>
          </p:cNvSpPr>
          <p:nvPr/>
        </p:nvSpPr>
        <p:spPr>
          <a:xfrm>
            <a:off x="126365" y="3538855"/>
            <a:ext cx="534390" cy="540000"/>
          </a:xfrm>
          <a:prstGeom prst="ellipse">
            <a:avLst/>
          </a:prstGeom>
          <a:ln w="28575" cmpd="sng">
            <a:solidFill>
              <a:schemeClr val="accent1">
                <a:shade val="50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p>
            <a:pPr algn="ctr"/>
            <a:r>
              <a:rPr lang="en-US" altLang="zh-CN" sz="2400" b="1">
                <a:solidFill>
                  <a:srgbClr val="1B16DA"/>
                </a:solidFill>
              </a:rPr>
              <a:t>2</a:t>
            </a:r>
            <a:endParaRPr lang="en-US" altLang="zh-CN" sz="2400" b="1">
              <a:solidFill>
                <a:srgbClr val="1B16DA"/>
              </a:solidFill>
            </a:endParaRPr>
          </a:p>
        </p:txBody>
      </p:sp>
      <p:sp>
        <p:nvSpPr>
          <p:cNvPr id="35" name="椭圆 34"/>
          <p:cNvSpPr>
            <a:spLocks noChangeAspect="1"/>
          </p:cNvSpPr>
          <p:nvPr/>
        </p:nvSpPr>
        <p:spPr>
          <a:xfrm>
            <a:off x="6376670" y="5020310"/>
            <a:ext cx="534390" cy="540000"/>
          </a:xfrm>
          <a:prstGeom prst="ellipse">
            <a:avLst/>
          </a:prstGeom>
          <a:ln w="28575" cmpd="sng">
            <a:solidFill>
              <a:schemeClr val="accent1">
                <a:shade val="50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p>
            <a:pPr algn="ctr"/>
            <a:r>
              <a:rPr lang="en-US" altLang="zh-CN" sz="2400" b="1">
                <a:solidFill>
                  <a:srgbClr val="1B16DA"/>
                </a:solidFill>
              </a:rPr>
              <a:t>3</a:t>
            </a:r>
            <a:endParaRPr lang="en-US" altLang="zh-CN" sz="2400" b="1">
              <a:solidFill>
                <a:srgbClr val="1B16D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8 </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独立基础剪力设计值的计算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pic>
        <p:nvPicPr>
          <p:cNvPr id="3" name="图片 2"/>
          <p:cNvPicPr>
            <a:picLocks noChangeAspect="1"/>
          </p:cNvPicPr>
          <p:nvPr>
            <p:custDataLst>
              <p:tags r:id="rId1"/>
            </p:custDataLst>
          </p:nvPr>
        </p:nvPicPr>
        <p:blipFill>
          <a:blip r:embed="rId2"/>
          <a:stretch>
            <a:fillRect/>
          </a:stretch>
        </p:blipFill>
        <p:spPr>
          <a:xfrm>
            <a:off x="248920" y="582930"/>
            <a:ext cx="6431915" cy="3060065"/>
          </a:xfrm>
          <a:prstGeom prst="rect">
            <a:avLst/>
          </a:prstGeom>
          <a:ln>
            <a:solidFill>
              <a:schemeClr val="accent1"/>
            </a:solidFill>
          </a:ln>
        </p:spPr>
      </p:pic>
      <p:sp>
        <p:nvSpPr>
          <p:cNvPr id="5" name="文本框 4"/>
          <p:cNvSpPr txBox="1"/>
          <p:nvPr/>
        </p:nvSpPr>
        <p:spPr>
          <a:xfrm>
            <a:off x="4774565" y="2403475"/>
            <a:ext cx="469900" cy="180000"/>
          </a:xfrm>
          <a:prstGeom prst="rect">
            <a:avLst/>
          </a:prstGeom>
          <a:noFill/>
          <a:ln w="28575">
            <a:solidFill>
              <a:srgbClr val="FF0000"/>
            </a:solidFill>
          </a:ln>
        </p:spPr>
        <p:txBody>
          <a:bodyPr wrap="square" rtlCol="0">
            <a:spAutoFit/>
          </a:bodyPr>
          <a:p>
            <a:endParaRPr lang="zh-CN" altLang="en-US"/>
          </a:p>
        </p:txBody>
      </p:sp>
      <p:cxnSp>
        <p:nvCxnSpPr>
          <p:cNvPr id="6" name="直接箭头连接符 5"/>
          <p:cNvCxnSpPr/>
          <p:nvPr/>
        </p:nvCxnSpPr>
        <p:spPr>
          <a:xfrm flipV="1">
            <a:off x="3181350" y="2583180"/>
            <a:ext cx="1497330" cy="6521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3"/>
          <a:stretch>
            <a:fillRect/>
          </a:stretch>
        </p:blipFill>
        <p:spPr>
          <a:xfrm>
            <a:off x="248920" y="3609975"/>
            <a:ext cx="6431915" cy="3126105"/>
          </a:xfrm>
          <a:prstGeom prst="rect">
            <a:avLst/>
          </a:prstGeom>
          <a:ln>
            <a:solidFill>
              <a:schemeClr val="accent1"/>
            </a:solidFill>
          </a:ln>
        </p:spPr>
      </p:pic>
      <p:sp>
        <p:nvSpPr>
          <p:cNvPr id="16" name="文本框 15"/>
          <p:cNvSpPr txBox="1"/>
          <p:nvPr/>
        </p:nvSpPr>
        <p:spPr>
          <a:xfrm>
            <a:off x="4803140" y="5578475"/>
            <a:ext cx="469900" cy="180000"/>
          </a:xfrm>
          <a:prstGeom prst="rect">
            <a:avLst/>
          </a:prstGeom>
          <a:noFill/>
          <a:ln w="28575">
            <a:solidFill>
              <a:srgbClr val="FF0000"/>
            </a:solidFill>
          </a:ln>
        </p:spPr>
        <p:txBody>
          <a:bodyPr wrap="square" rtlCol="0">
            <a:spAutoFit/>
          </a:bodyPr>
          <a:p>
            <a:endParaRPr lang="zh-CN" altLang="en-US"/>
          </a:p>
        </p:txBody>
      </p:sp>
      <p:cxnSp>
        <p:nvCxnSpPr>
          <p:cNvPr id="17" name="直接箭头连接符 16"/>
          <p:cNvCxnSpPr/>
          <p:nvPr/>
        </p:nvCxnSpPr>
        <p:spPr>
          <a:xfrm flipV="1">
            <a:off x="2500630" y="5758180"/>
            <a:ext cx="2178050" cy="7264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8 </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独立基础剪力设计值的计算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pic>
        <p:nvPicPr>
          <p:cNvPr id="3" name="图片 2"/>
          <p:cNvPicPr>
            <a:picLocks noChangeAspect="1"/>
          </p:cNvPicPr>
          <p:nvPr>
            <p:custDataLst>
              <p:tags r:id="rId1"/>
            </p:custDataLst>
          </p:nvPr>
        </p:nvPicPr>
        <p:blipFill>
          <a:blip r:embed="rId2"/>
          <a:stretch>
            <a:fillRect/>
          </a:stretch>
        </p:blipFill>
        <p:spPr>
          <a:xfrm>
            <a:off x="422910" y="673735"/>
            <a:ext cx="6781800" cy="3369310"/>
          </a:xfrm>
          <a:prstGeom prst="rect">
            <a:avLst/>
          </a:prstGeom>
          <a:ln w="9525" cmpd="sng">
            <a:solidFill>
              <a:schemeClr val="accent1">
                <a:shade val="50000"/>
              </a:schemeClr>
            </a:solidFill>
            <a:prstDash val="solid"/>
          </a:ln>
        </p:spPr>
      </p:pic>
      <p:sp>
        <p:nvSpPr>
          <p:cNvPr id="5" name="文本框 4"/>
          <p:cNvSpPr txBox="1"/>
          <p:nvPr/>
        </p:nvSpPr>
        <p:spPr>
          <a:xfrm>
            <a:off x="5233035" y="2738755"/>
            <a:ext cx="469900" cy="180000"/>
          </a:xfrm>
          <a:prstGeom prst="rect">
            <a:avLst/>
          </a:prstGeom>
          <a:noFill/>
          <a:ln w="28575">
            <a:solidFill>
              <a:srgbClr val="FF0000"/>
            </a:solidFill>
          </a:ln>
        </p:spPr>
        <p:txBody>
          <a:bodyPr wrap="square" rtlCol="0">
            <a:spAutoFit/>
          </a:bodyPr>
          <a:p>
            <a:endParaRPr lang="zh-CN" altLang="en-US"/>
          </a:p>
        </p:txBody>
      </p:sp>
      <p:cxnSp>
        <p:nvCxnSpPr>
          <p:cNvPr id="6" name="直接箭头连接符 5"/>
          <p:cNvCxnSpPr/>
          <p:nvPr/>
        </p:nvCxnSpPr>
        <p:spPr>
          <a:xfrm flipV="1">
            <a:off x="3630930" y="3006090"/>
            <a:ext cx="1487170" cy="8731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950720" y="2166620"/>
            <a:ext cx="8532495" cy="1106805"/>
          </a:xfrm>
          <a:prstGeom prst="rect">
            <a:avLst/>
          </a:prstGeom>
          <a:noFill/>
          <a:ln w="9525">
            <a:noFill/>
          </a:ln>
        </p:spPr>
        <p:txBody>
          <a:bodyPr wrap="square">
            <a:spAutoFit/>
          </a:bodyPr>
          <a:p>
            <a:pPr indent="0"/>
            <a:r>
              <a:rPr lang="en-US" altLang="zh-CN" sz="6600" dirty="0">
                <a:latin typeface="Calibri" panose="020F0502020204030204" pitchFamily="34" charset="0"/>
                <a:ea typeface="微软雅黑" panose="020B0503020204020204" charset="-122"/>
                <a:sym typeface="+mn-ea"/>
              </a:rPr>
              <a:t>THE END, THANK YOU!</a:t>
            </a:r>
            <a:endParaRPr lang="en-US" altLang="zh-CN" sz="6600" dirty="0">
              <a:latin typeface="Calibri" panose="020F0502020204030204" pitchFamily="34" charset="0"/>
              <a:ea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ChangeArrowheads="1"/>
          </p:cNvSpPr>
          <p:nvPr/>
        </p:nvSpPr>
        <p:spPr bwMode="auto">
          <a:xfrm>
            <a:off x="816187" y="-245427"/>
            <a:ext cx="370840" cy="490855"/>
          </a:xfrm>
          <a:prstGeom prst="rect">
            <a:avLst/>
          </a:prstGeom>
          <a:noFill/>
          <a:ln w="9525">
            <a:noFill/>
            <a:miter lim="800000"/>
          </a:ln>
          <a:effectLst/>
        </p:spPr>
        <p:txBody>
          <a:bodyPr vert="horz" wrap="none" lIns="121920" tIns="60960" rIns="121920" bIns="60960" numCol="1" anchor="ctr" anchorCtr="0" compatLnSpc="1">
            <a:spAutoFit/>
          </a:bodyPr>
          <a:lstStyle/>
          <a:p>
            <a:endParaRPr lang="zh-CN" altLang="en-US" sz="2400"/>
          </a:p>
        </p:txBody>
      </p:sp>
      <p:pic>
        <p:nvPicPr>
          <p:cNvPr id="186369" name="Picture 1"/>
          <p:cNvPicPr>
            <a:picLocks noChangeAspect="1" noChangeArrowheads="1"/>
          </p:cNvPicPr>
          <p:nvPr/>
        </p:nvPicPr>
        <p:blipFill>
          <a:blip r:embed="rId1"/>
          <a:srcRect/>
          <a:stretch>
            <a:fillRect/>
          </a:stretch>
        </p:blipFill>
        <p:spPr bwMode="auto">
          <a:xfrm>
            <a:off x="2908098" y="2088502"/>
            <a:ext cx="5709719" cy="3994204"/>
          </a:xfrm>
          <a:prstGeom prst="rect">
            <a:avLst/>
          </a:prstGeom>
          <a:noFill/>
          <a:ln w="9525">
            <a:solidFill>
              <a:schemeClr val="tx1"/>
            </a:solidFill>
            <a:miter lim="800000"/>
            <a:headEnd/>
            <a:tailEnd/>
          </a:ln>
          <a:effectLst/>
        </p:spPr>
      </p:pic>
      <p:sp>
        <p:nvSpPr>
          <p:cNvPr id="3"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冲切计算</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mn-ea"/>
              </a:rPr>
              <a:t>要点</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478790" y="629920"/>
            <a:ext cx="6502400" cy="460375"/>
          </a:xfrm>
          <a:prstGeom prst="rect">
            <a:avLst/>
          </a:prstGeom>
          <a:noFill/>
          <a:ln w="9525">
            <a:noFill/>
          </a:ln>
        </p:spPr>
        <p:txBody>
          <a:bodyPr wrap="square">
            <a:spAutoFit/>
          </a:bodyPr>
          <a:p>
            <a:pPr>
              <a:buFont typeface="Wingdings" panose="05000000000000000000" pitchFamily="2" charset="2"/>
              <a:buChar char="Ø"/>
            </a:pPr>
            <a:r>
              <a:rPr lang="zh-CN" altLang="en-US" sz="2400" b="1" dirty="0" smtClean="0">
                <a:latin typeface="微软雅黑" panose="020B0503020204020204" charset="-122"/>
                <a:ea typeface="微软雅黑" panose="020B0503020204020204" charset="-122"/>
                <a:cs typeface="Times New Roman" panose="02020603050405020304" pitchFamily="18" charset="0"/>
                <a:sym typeface="+mn-ea"/>
              </a:rPr>
              <a:t>剪力墙对</a:t>
            </a:r>
            <a:r>
              <a:rPr lang="zh-CN" altLang="en-US" sz="2400" b="1" dirty="0" smtClean="0">
                <a:latin typeface="微软雅黑" panose="020B0503020204020204" charset="-122"/>
                <a:ea typeface="微软雅黑" panose="020B0503020204020204" charset="-122"/>
                <a:cs typeface="Times New Roman" panose="02020603050405020304" pitchFamily="18" charset="0"/>
                <a:sym typeface="+mn-ea"/>
              </a:rPr>
              <a:t>筏板冲切</a:t>
            </a:r>
            <a:endParaRPr lang="zh-CN" altLang="en-US" sz="2400" b="1" dirty="0" smtClean="0">
              <a:latin typeface="微软雅黑" panose="020B0503020204020204" charset="-122"/>
              <a:ea typeface="微软雅黑" panose="020B0503020204020204" charset="-122"/>
              <a:cs typeface="Times New Roman" panose="02020603050405020304" pitchFamily="18" charset="0"/>
              <a:sym typeface="+mn-ea"/>
            </a:endParaRPr>
          </a:p>
        </p:txBody>
      </p:sp>
      <p:sp>
        <p:nvSpPr>
          <p:cNvPr id="6" name="文本框 5"/>
          <p:cNvSpPr txBox="1"/>
          <p:nvPr/>
        </p:nvSpPr>
        <p:spPr>
          <a:xfrm>
            <a:off x="749300" y="1590675"/>
            <a:ext cx="6502400" cy="398780"/>
          </a:xfrm>
          <a:prstGeom prst="rect">
            <a:avLst/>
          </a:prstGeom>
          <a:noFill/>
          <a:ln w="9525">
            <a:noFill/>
          </a:ln>
        </p:spPr>
        <p:txBody>
          <a:bodyPr wrap="square">
            <a:spAutoFit/>
          </a:bodyPr>
          <a:p>
            <a:pPr marL="342900" indent="-342900">
              <a:buFont typeface="Arial" panose="020B0604020202020204" pitchFamily="34" charset="0"/>
              <a:buChar char="•"/>
            </a:pPr>
            <a:r>
              <a:rPr lang="zh-CN" altLang="en-US" sz="2000" b="1" dirty="0" smtClean="0">
                <a:latin typeface="微软雅黑" panose="020B0503020204020204" charset="-122"/>
                <a:ea typeface="微软雅黑" panose="020B0503020204020204" charset="-122"/>
                <a:cs typeface="Times New Roman" panose="02020603050405020304" pitchFamily="18" charset="0"/>
                <a:sym typeface="Calibri" panose="020F0502020204030204" pitchFamily="34" charset="0"/>
              </a:rPr>
              <a:t>先等效</a:t>
            </a:r>
            <a:r>
              <a:rPr lang="zh-CN" altLang="en-US" sz="2000" b="1" dirty="0" smtClean="0">
                <a:latin typeface="微软雅黑" panose="020B0503020204020204" charset="-122"/>
                <a:ea typeface="微软雅黑" panose="020B0503020204020204" charset="-122"/>
                <a:cs typeface="Times New Roman" panose="02020603050405020304" pitchFamily="18" charset="0"/>
                <a:sym typeface="+mn-ea"/>
              </a:rPr>
              <a:t>成一个柱</a:t>
            </a:r>
            <a:r>
              <a:rPr lang="zh-CN" altLang="en-US" sz="2000" b="1" dirty="0" smtClean="0">
                <a:latin typeface="微软雅黑" panose="020B0503020204020204" charset="-122"/>
                <a:ea typeface="微软雅黑" panose="020B0503020204020204" charset="-122"/>
                <a:cs typeface="Times New Roman" panose="02020603050405020304" pitchFamily="18" charset="0"/>
                <a:sym typeface="Calibri" panose="020F0502020204030204" pitchFamily="34" charset="0"/>
              </a:rPr>
              <a:t>、</a:t>
            </a:r>
            <a:r>
              <a:rPr lang="zh-CN" altLang="en-US" sz="2000" b="1" dirty="0" smtClean="0">
                <a:latin typeface="微软雅黑" panose="020B0503020204020204" charset="-122"/>
                <a:ea typeface="微软雅黑" panose="020B0503020204020204" charset="-122"/>
                <a:cs typeface="Times New Roman" panose="02020603050405020304" pitchFamily="18" charset="0"/>
                <a:sym typeface="Calibri" panose="020F0502020204030204" pitchFamily="34" charset="0"/>
              </a:rPr>
              <a:t>再验算</a:t>
            </a:r>
            <a:endParaRPr lang="zh-CN" altLang="en-US" sz="2000" b="1" dirty="0" smtClean="0">
              <a:latin typeface="微软雅黑" panose="020B0503020204020204" charset="-122"/>
              <a:ea typeface="微软雅黑" panose="020B0503020204020204" charset="-122"/>
              <a:cs typeface="Times New Roman" panose="02020603050405020304" pitchFamily="18" charset="0"/>
              <a:sym typeface="+mn-ea"/>
            </a:endParaRPr>
          </a:p>
        </p:txBody>
      </p:sp>
      <p:sp>
        <p:nvSpPr>
          <p:cNvPr id="7" name="文本框 6"/>
          <p:cNvSpPr txBox="1"/>
          <p:nvPr/>
        </p:nvSpPr>
        <p:spPr>
          <a:xfrm>
            <a:off x="753745" y="1191895"/>
            <a:ext cx="9909175" cy="398780"/>
          </a:xfrm>
          <a:prstGeom prst="rect">
            <a:avLst/>
          </a:prstGeom>
          <a:noFill/>
        </p:spPr>
        <p:txBody>
          <a:bodyPr wrap="square" rtlCol="0" anchor="t">
            <a:spAutoFit/>
          </a:bodyPr>
          <a:p>
            <a:pPr marL="342900" indent="-342900" algn="l">
              <a:buFont typeface="Arial" panose="020B0604020202020204" pitchFamily="34" charset="0"/>
              <a:buChar char="•"/>
            </a:pPr>
            <a:r>
              <a:rPr lang="zh-CN" altLang="en-US" sz="2000" b="1" dirty="0" smtClean="0">
                <a:solidFill>
                  <a:schemeClr val="tx1"/>
                </a:solidFill>
                <a:latin typeface="微软雅黑" panose="020B0503020204020204" charset="-122"/>
                <a:ea typeface="微软雅黑" panose="020B0503020204020204" charset="-122"/>
                <a:cs typeface="Times New Roman" panose="02020603050405020304" pitchFamily="18" charset="0"/>
                <a:sym typeface="+mn-ea"/>
              </a:rPr>
              <a:t>剪力墙——</a:t>
            </a:r>
            <a:r>
              <a:rPr lang="zh-CN" altLang="en-US" sz="2000" b="1" dirty="0">
                <a:latin typeface="微软雅黑" panose="020B0503020204020204" charset="-122"/>
                <a:ea typeface="微软雅黑" panose="020B0503020204020204" charset="-122"/>
                <a:cs typeface="微软雅黑" panose="020B0503020204020204" charset="-122"/>
                <a:sym typeface="+mn-ea"/>
              </a:rPr>
              <a:t>单个墙肢、多柱组合、多柱墙组合、多墙肢组合</a:t>
            </a:r>
            <a:endParaRPr lang="zh-CN" altLang="en-US" sz="2000" b="1" dirty="0" smtClean="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619431" y="1184063"/>
            <a:ext cx="1143008" cy="367665"/>
          </a:xfrm>
          <a:prstGeom prst="rect">
            <a:avLst/>
          </a:prstGeom>
          <a:noFill/>
          <a:ln w="9525">
            <a:noFill/>
            <a:miter lim="800000"/>
          </a:ln>
          <a:effectLst/>
        </p:spPr>
        <p:txBody>
          <a:bodyPr vert="horz" wrap="square" lIns="121920" tIns="60960" rIns="121920" bIns="60960" numCol="1" anchor="ctr" anchorCtr="0" compatLnSpc="1">
            <a:spAutoFit/>
          </a:bodyPr>
          <a:lstStyle/>
          <a:p>
            <a:pPr marL="0" marR="0" lvl="0" algn="ctr" defTabSz="914400" rtl="0" eaLnBrk="1" fontAlgn="base" latinLnBrk="0" hangingPunct="1">
              <a:lnSpc>
                <a:spcPct val="100000"/>
              </a:lnSpc>
              <a:spcBef>
                <a:spcPct val="0"/>
              </a:spcBef>
              <a:spcAft>
                <a:spcPct val="0"/>
              </a:spcAft>
              <a:buClrTx/>
              <a:buSzTx/>
            </a:pPr>
            <a:r>
              <a:rPr kumimoji="0" lang="zh-CN" sz="1600" b="1" i="0"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单个墙肢</a:t>
            </a:r>
            <a:endParaRPr kumimoji="0" lang="en-US" altLang="zh-CN" sz="1600" b="1" i="0"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3834327" y="1183230"/>
            <a:ext cx="1333509" cy="337185"/>
          </a:xfrm>
          <a:prstGeom prst="rect">
            <a:avLst/>
          </a:prstGeom>
          <a:noFill/>
        </p:spPr>
        <p:txBody>
          <a:bodyPr wrap="square">
            <a:spAutoFit/>
          </a:bodyPr>
          <a:lstStyle/>
          <a:p>
            <a:pPr lvl="0" algn="ctr" eaLnBrk="1" hangingPunct="1"/>
            <a:r>
              <a:rPr lang="zh-CN" altLang="en-US" sz="1600" b="1" dirty="0" smtClean="0">
                <a:latin typeface="Times New Roman" panose="02020603050405020304" pitchFamily="18" charset="0"/>
                <a:cs typeface="Times New Roman" panose="02020603050405020304" pitchFamily="18" charset="0"/>
              </a:rPr>
              <a:t>多墙肢组合</a:t>
            </a:r>
            <a:endParaRPr lang="zh-CN" altLang="en-US" sz="1600" b="1" dirty="0" smtClean="0">
              <a:latin typeface="Times New Roman" panose="02020603050405020304" pitchFamily="18" charset="0"/>
              <a:cs typeface="Times New Roman" panose="02020603050405020304" pitchFamily="18" charset="0"/>
            </a:endParaRPr>
          </a:p>
        </p:txBody>
      </p:sp>
      <p:sp>
        <p:nvSpPr>
          <p:cNvPr id="5" name="矩形 4"/>
          <p:cNvSpPr/>
          <p:nvPr/>
        </p:nvSpPr>
        <p:spPr>
          <a:xfrm>
            <a:off x="6191463" y="1183230"/>
            <a:ext cx="1333509" cy="337185"/>
          </a:xfrm>
          <a:prstGeom prst="rect">
            <a:avLst/>
          </a:prstGeom>
          <a:noFill/>
        </p:spPr>
        <p:txBody>
          <a:bodyPr wrap="square">
            <a:spAutoFit/>
          </a:bodyPr>
          <a:lstStyle/>
          <a:p>
            <a:pPr lvl="0" algn="ctr" eaLnBrk="1" hangingPunct="1"/>
            <a:r>
              <a:rPr lang="zh-CN" altLang="en-US" sz="1600" b="1" dirty="0" smtClean="0">
                <a:latin typeface="Arial" panose="020B0604020202020204" pitchFamily="34" charset="0"/>
                <a:cs typeface="Times New Roman" panose="02020603050405020304" pitchFamily="18" charset="0"/>
              </a:rPr>
              <a:t>多柱墙组合</a:t>
            </a:r>
            <a:endParaRPr lang="en-US" altLang="zh-CN" sz="1600" b="1" dirty="0" smtClean="0">
              <a:latin typeface="Arial" panose="020B0604020202020204" pitchFamily="34" charset="0"/>
              <a:cs typeface="Times New Roman" panose="02020603050405020304" pitchFamily="18" charset="0"/>
            </a:endParaRPr>
          </a:p>
        </p:txBody>
      </p:sp>
      <p:sp>
        <p:nvSpPr>
          <p:cNvPr id="6" name="矩形 5"/>
          <p:cNvSpPr/>
          <p:nvPr/>
        </p:nvSpPr>
        <p:spPr>
          <a:xfrm>
            <a:off x="9144233" y="1183230"/>
            <a:ext cx="1333509" cy="337185"/>
          </a:xfrm>
          <a:prstGeom prst="rect">
            <a:avLst/>
          </a:prstGeom>
          <a:noFill/>
        </p:spPr>
        <p:txBody>
          <a:bodyPr wrap="square">
            <a:spAutoFit/>
          </a:bodyPr>
          <a:lstStyle/>
          <a:p>
            <a:pPr lvl="0" algn="ctr" eaLnBrk="1" hangingPunct="1"/>
            <a:r>
              <a:rPr lang="zh-CN" altLang="en-US" sz="1600" b="1" dirty="0" smtClean="0">
                <a:latin typeface="Arial" panose="020B0604020202020204" pitchFamily="34" charset="0"/>
                <a:cs typeface="Times New Roman" panose="02020603050405020304" pitchFamily="18" charset="0"/>
              </a:rPr>
              <a:t>多柱组合</a:t>
            </a:r>
            <a:endParaRPr lang="en-US" altLang="zh-CN" sz="1600" b="1" dirty="0" smtClean="0">
              <a:latin typeface="Times New Roman" panose="02020603050405020304" pitchFamily="18" charset="0"/>
              <a:cs typeface="Times New Roman" panose="02020603050405020304" pitchFamily="18" charset="0"/>
            </a:endParaRPr>
          </a:p>
        </p:txBody>
      </p:sp>
      <p:sp>
        <p:nvSpPr>
          <p:cNvPr id="7" name="矩形 6"/>
          <p:cNvSpPr/>
          <p:nvPr/>
        </p:nvSpPr>
        <p:spPr>
          <a:xfrm>
            <a:off x="3358073" y="4258959"/>
            <a:ext cx="2255536" cy="583565"/>
          </a:xfrm>
          <a:prstGeom prst="rect">
            <a:avLst/>
          </a:prstGeom>
        </p:spPr>
        <p:txBody>
          <a:bodyPr wrap="square">
            <a:spAutoFit/>
          </a:bodyPr>
          <a:lstStyle/>
          <a:p>
            <a:r>
              <a:rPr lang="zh-CN" altLang="en-US" sz="1600" dirty="0" smtClean="0"/>
              <a:t>能够包含</a:t>
            </a:r>
            <a:r>
              <a:rPr lang="zh-CN" altLang="en-US" sz="1600" b="1" dirty="0" smtClean="0">
                <a:solidFill>
                  <a:srgbClr val="FF3300"/>
                </a:solidFill>
              </a:rPr>
              <a:t>所有墙肢</a:t>
            </a:r>
            <a:r>
              <a:rPr lang="zh-CN" altLang="en-US" sz="1600" b="1" dirty="0" smtClean="0"/>
              <a:t>的</a:t>
            </a:r>
            <a:r>
              <a:rPr lang="zh-CN" altLang="en-US" sz="1600" dirty="0" smtClean="0"/>
              <a:t>最小的凸多边形</a:t>
            </a:r>
            <a:endParaRPr lang="zh-CN" altLang="en-US" sz="1600" dirty="0"/>
          </a:p>
        </p:txBody>
      </p:sp>
      <p:pic>
        <p:nvPicPr>
          <p:cNvPr id="8" name="Picture 4"/>
          <p:cNvPicPr>
            <a:picLocks noChangeAspect="1" noChangeArrowheads="1"/>
          </p:cNvPicPr>
          <p:nvPr/>
        </p:nvPicPr>
        <p:blipFill>
          <a:blip r:embed="rId1"/>
          <a:srcRect/>
          <a:stretch>
            <a:fillRect/>
          </a:stretch>
        </p:blipFill>
        <p:spPr bwMode="auto">
          <a:xfrm>
            <a:off x="1558290" y="1551940"/>
            <a:ext cx="1169670" cy="2442210"/>
          </a:xfrm>
          <a:prstGeom prst="rect">
            <a:avLst/>
          </a:prstGeom>
          <a:noFill/>
          <a:ln w="9525">
            <a:noFill/>
            <a:miter lim="800000"/>
            <a:headEnd/>
            <a:tailEnd/>
          </a:ln>
          <a:effectLst/>
        </p:spPr>
      </p:pic>
      <p:sp>
        <p:nvSpPr>
          <p:cNvPr id="9" name="矩形 8"/>
          <p:cNvSpPr/>
          <p:nvPr/>
        </p:nvSpPr>
        <p:spPr bwMode="auto">
          <a:xfrm>
            <a:off x="1143000" y="1076325"/>
            <a:ext cx="2000250" cy="3059430"/>
          </a:xfrm>
          <a:prstGeom prst="rect">
            <a:avLst/>
          </a:prstGeom>
          <a:noFill/>
          <a:ln w="25400" cap="flat" cmpd="sng" algn="ctr">
            <a:solidFill>
              <a:srgbClr val="00B0F0"/>
            </a:solidFill>
            <a:prstDash val="solid"/>
            <a:round/>
            <a:headEnd type="none" w="med" len="med"/>
            <a:tailEnd type="none" w="med" len="med"/>
          </a:ln>
        </p:spPr>
        <p:txBody>
          <a:bodyPr vert="horz" wrap="square" lIns="121920" tIns="60960" rIns="121920" bIns="60960" numCol="1" rtlCol="0"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2135"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矩形 9"/>
          <p:cNvSpPr/>
          <p:nvPr/>
        </p:nvSpPr>
        <p:spPr bwMode="auto">
          <a:xfrm>
            <a:off x="3357880" y="1076325"/>
            <a:ext cx="2286000" cy="3059430"/>
          </a:xfrm>
          <a:prstGeom prst="rect">
            <a:avLst/>
          </a:prstGeom>
          <a:noFill/>
          <a:ln w="25400" cap="flat" cmpd="sng" algn="ctr">
            <a:solidFill>
              <a:srgbClr val="00B0F0"/>
            </a:solidFill>
            <a:prstDash val="solid"/>
            <a:round/>
            <a:headEnd type="none" w="med" len="med"/>
            <a:tailEnd type="none" w="med" len="med"/>
          </a:ln>
        </p:spPr>
        <p:txBody>
          <a:bodyPr vert="horz" wrap="square" lIns="121920" tIns="60960" rIns="121920" bIns="60960" numCol="1" rtlCol="0"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2135"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5810250" y="1076325"/>
            <a:ext cx="2286000" cy="3059430"/>
          </a:xfrm>
          <a:prstGeom prst="rect">
            <a:avLst/>
          </a:prstGeom>
          <a:noFill/>
          <a:ln w="25400" cap="flat" cmpd="sng" algn="ctr">
            <a:solidFill>
              <a:srgbClr val="00B0F0"/>
            </a:solidFill>
            <a:prstDash val="solid"/>
            <a:round/>
            <a:headEnd type="none" w="med" len="med"/>
            <a:tailEnd type="none" w="med" len="med"/>
          </a:ln>
        </p:spPr>
        <p:txBody>
          <a:bodyPr vert="horz" wrap="square" lIns="121920" tIns="60960" rIns="121920" bIns="60960" numCol="1" rtlCol="0"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2135"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矩形 11"/>
          <p:cNvSpPr/>
          <p:nvPr/>
        </p:nvSpPr>
        <p:spPr bwMode="auto">
          <a:xfrm>
            <a:off x="8242935" y="1076325"/>
            <a:ext cx="2877820" cy="3059430"/>
          </a:xfrm>
          <a:prstGeom prst="rect">
            <a:avLst/>
          </a:prstGeom>
          <a:noFill/>
          <a:ln w="25400" cap="flat" cmpd="sng" algn="ctr">
            <a:solidFill>
              <a:srgbClr val="00B0F0"/>
            </a:solidFill>
            <a:prstDash val="solid"/>
            <a:round/>
            <a:headEnd type="none" w="med" len="med"/>
            <a:tailEnd type="none" w="med" len="med"/>
          </a:ln>
        </p:spPr>
        <p:txBody>
          <a:bodyPr vert="horz" wrap="square" lIns="121920" tIns="60960" rIns="121920" bIns="60960" numCol="1" rtlCol="0"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2135"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13" name="Picture 5"/>
          <p:cNvPicPr>
            <a:picLocks noChangeAspect="1" noChangeArrowheads="1"/>
          </p:cNvPicPr>
          <p:nvPr/>
        </p:nvPicPr>
        <p:blipFill>
          <a:blip r:embed="rId2"/>
          <a:srcRect/>
          <a:stretch>
            <a:fillRect/>
          </a:stretch>
        </p:blipFill>
        <p:spPr bwMode="auto">
          <a:xfrm>
            <a:off x="3487589" y="1542079"/>
            <a:ext cx="2030769" cy="2400000"/>
          </a:xfrm>
          <a:prstGeom prst="rect">
            <a:avLst/>
          </a:prstGeom>
          <a:noFill/>
          <a:ln w="9525">
            <a:noFill/>
            <a:miter lim="800000"/>
            <a:headEnd/>
            <a:tailEnd/>
          </a:ln>
          <a:effectLst/>
        </p:spPr>
      </p:pic>
      <p:pic>
        <p:nvPicPr>
          <p:cNvPr id="14" name="Picture 6"/>
          <p:cNvPicPr>
            <a:picLocks noChangeAspect="1" noChangeArrowheads="1"/>
          </p:cNvPicPr>
          <p:nvPr/>
        </p:nvPicPr>
        <p:blipFill>
          <a:blip r:embed="rId3"/>
          <a:srcRect/>
          <a:stretch>
            <a:fillRect/>
          </a:stretch>
        </p:blipFill>
        <p:spPr bwMode="auto">
          <a:xfrm>
            <a:off x="5988593" y="1542079"/>
            <a:ext cx="2012632" cy="2400000"/>
          </a:xfrm>
          <a:prstGeom prst="rect">
            <a:avLst/>
          </a:prstGeom>
          <a:noFill/>
          <a:ln w="9525">
            <a:noFill/>
            <a:miter lim="800000"/>
            <a:headEnd/>
            <a:tailEnd/>
          </a:ln>
          <a:effectLst/>
        </p:spPr>
      </p:pic>
      <p:pic>
        <p:nvPicPr>
          <p:cNvPr id="15" name="Picture 8"/>
          <p:cNvPicPr>
            <a:picLocks noChangeAspect="1" noChangeArrowheads="1"/>
          </p:cNvPicPr>
          <p:nvPr/>
        </p:nvPicPr>
        <p:blipFill>
          <a:blip r:embed="rId4"/>
          <a:srcRect/>
          <a:stretch>
            <a:fillRect/>
          </a:stretch>
        </p:blipFill>
        <p:spPr bwMode="auto">
          <a:xfrm>
            <a:off x="8357779" y="1884823"/>
            <a:ext cx="2657177" cy="1714512"/>
          </a:xfrm>
          <a:prstGeom prst="rect">
            <a:avLst/>
          </a:prstGeom>
          <a:noFill/>
          <a:ln w="9525">
            <a:noFill/>
            <a:miter lim="800000"/>
            <a:headEnd/>
            <a:tailEnd/>
          </a:ln>
          <a:effectLst/>
        </p:spPr>
      </p:pic>
      <p:sp>
        <p:nvSpPr>
          <p:cNvPr id="16" name="矩形 15"/>
          <p:cNvSpPr/>
          <p:nvPr/>
        </p:nvSpPr>
        <p:spPr>
          <a:xfrm>
            <a:off x="1517830" y="4382070"/>
            <a:ext cx="1619261" cy="337185"/>
          </a:xfrm>
          <a:prstGeom prst="rect">
            <a:avLst/>
          </a:prstGeom>
        </p:spPr>
        <p:txBody>
          <a:bodyPr wrap="square">
            <a:spAutoFit/>
          </a:bodyPr>
          <a:lstStyle/>
          <a:p>
            <a:r>
              <a:rPr lang="zh-CN" altLang="en-US" sz="1600" dirty="0" smtClean="0"/>
              <a:t>狭长矩形</a:t>
            </a:r>
            <a:endParaRPr lang="zh-CN" altLang="en-US" sz="1600" dirty="0"/>
          </a:p>
        </p:txBody>
      </p:sp>
      <p:sp>
        <p:nvSpPr>
          <p:cNvPr id="17" name="矩形 16"/>
          <p:cNvSpPr/>
          <p:nvPr/>
        </p:nvSpPr>
        <p:spPr>
          <a:xfrm>
            <a:off x="5813635" y="4258959"/>
            <a:ext cx="2286016" cy="583565"/>
          </a:xfrm>
          <a:prstGeom prst="rect">
            <a:avLst/>
          </a:prstGeom>
        </p:spPr>
        <p:txBody>
          <a:bodyPr wrap="square">
            <a:spAutoFit/>
          </a:bodyPr>
          <a:lstStyle/>
          <a:p>
            <a:r>
              <a:rPr lang="zh-CN" altLang="en-US" sz="1600" dirty="0" smtClean="0"/>
              <a:t>能够包含</a:t>
            </a:r>
            <a:r>
              <a:rPr lang="zh-CN" altLang="en-US" sz="1600" b="1" dirty="0" smtClean="0">
                <a:solidFill>
                  <a:srgbClr val="FF3300"/>
                </a:solidFill>
              </a:rPr>
              <a:t>所有墙肢和边框柱</a:t>
            </a:r>
            <a:r>
              <a:rPr lang="zh-CN" altLang="en-US" sz="1600" dirty="0" smtClean="0"/>
              <a:t>的最小的凸多边形</a:t>
            </a:r>
            <a:endParaRPr lang="zh-CN" altLang="en-US" sz="1600" dirty="0"/>
          </a:p>
        </p:txBody>
      </p:sp>
      <p:sp>
        <p:nvSpPr>
          <p:cNvPr id="18" name="矩形 17"/>
          <p:cNvSpPr/>
          <p:nvPr/>
        </p:nvSpPr>
        <p:spPr>
          <a:xfrm>
            <a:off x="8270467" y="4258959"/>
            <a:ext cx="2857520" cy="583565"/>
          </a:xfrm>
          <a:prstGeom prst="rect">
            <a:avLst/>
          </a:prstGeom>
        </p:spPr>
        <p:txBody>
          <a:bodyPr wrap="square">
            <a:spAutoFit/>
          </a:bodyPr>
          <a:lstStyle/>
          <a:p>
            <a:r>
              <a:rPr lang="zh-CN" altLang="en-US" sz="1600" dirty="0" smtClean="0"/>
              <a:t>能够包含</a:t>
            </a:r>
            <a:r>
              <a:rPr lang="zh-CN" altLang="en-US" sz="1600" b="1" dirty="0" smtClean="0">
                <a:solidFill>
                  <a:srgbClr val="FF3300"/>
                </a:solidFill>
              </a:rPr>
              <a:t>所有柱</a:t>
            </a:r>
            <a:r>
              <a:rPr lang="zh-CN" altLang="en-US" sz="1600" dirty="0" smtClean="0"/>
              <a:t>的最小的凸多边形</a:t>
            </a:r>
            <a:endParaRPr lang="zh-CN" altLang="en-US" sz="1600" dirty="0"/>
          </a:p>
        </p:txBody>
      </p:sp>
      <p:sp>
        <p:nvSpPr>
          <p:cNvPr id="19" name="文本框 18"/>
          <p:cNvSpPr txBox="1"/>
          <p:nvPr/>
        </p:nvSpPr>
        <p:spPr>
          <a:xfrm>
            <a:off x="488315" y="591185"/>
            <a:ext cx="6502400" cy="460375"/>
          </a:xfrm>
          <a:prstGeom prst="rect">
            <a:avLst/>
          </a:prstGeom>
          <a:noFill/>
          <a:ln w="9525">
            <a:noFill/>
          </a:ln>
        </p:spPr>
        <p:txBody>
          <a:bodyPr wrap="square">
            <a:spAutoFit/>
          </a:bodyPr>
          <a:p>
            <a:pPr>
              <a:buFont typeface="Wingdings" panose="05000000000000000000" pitchFamily="2" charset="2"/>
              <a:buChar char="Ø"/>
            </a:pPr>
            <a:r>
              <a:rPr lang="zh-CN" altLang="en-US" sz="2400" b="1" dirty="0" smtClean="0">
                <a:latin typeface="微软雅黑" panose="020B0503020204020204" charset="-122"/>
                <a:ea typeface="微软雅黑" panose="020B0503020204020204" charset="-122"/>
                <a:cs typeface="Times New Roman" panose="02020603050405020304" pitchFamily="18" charset="0"/>
                <a:sym typeface="+mn-ea"/>
              </a:rPr>
              <a:t>剪力墙对</a:t>
            </a:r>
            <a:r>
              <a:rPr lang="zh-CN" altLang="en-US" sz="2400" b="1" dirty="0" smtClean="0">
                <a:latin typeface="微软雅黑" panose="020B0503020204020204" charset="-122"/>
                <a:ea typeface="微软雅黑" panose="020B0503020204020204" charset="-122"/>
                <a:cs typeface="Times New Roman" panose="02020603050405020304" pitchFamily="18" charset="0"/>
                <a:sym typeface="+mn-ea"/>
              </a:rPr>
              <a:t>筏板冲切</a:t>
            </a:r>
            <a:endParaRPr lang="zh-CN" altLang="en-US" sz="2400" b="1" dirty="0" smtClean="0">
              <a:latin typeface="微软雅黑" panose="020B0503020204020204" charset="-122"/>
              <a:ea typeface="微软雅黑" panose="020B0503020204020204" charset="-122"/>
              <a:cs typeface="Times New Roman" panose="02020603050405020304" pitchFamily="18" charset="0"/>
              <a:sym typeface="+mn-ea"/>
            </a:endParaRPr>
          </a:p>
        </p:txBody>
      </p:sp>
      <p:sp>
        <p:nvSpPr>
          <p:cNvPr id="20" name="文本框 19"/>
          <p:cNvSpPr txBox="1"/>
          <p:nvPr/>
        </p:nvSpPr>
        <p:spPr>
          <a:xfrm>
            <a:off x="624840" y="4719320"/>
            <a:ext cx="3550920" cy="398780"/>
          </a:xfrm>
          <a:prstGeom prst="rect">
            <a:avLst/>
          </a:prstGeom>
          <a:noFill/>
          <a:ln w="9525">
            <a:noFill/>
          </a:ln>
        </p:spPr>
        <p:txBody>
          <a:bodyPr wrap="square">
            <a:spAutoFit/>
          </a:bodyPr>
          <a:p>
            <a:pPr indent="0">
              <a:buFont typeface="Arial" panose="020B0604020202020204" pitchFamily="34" charset="0"/>
              <a:buChar char="•"/>
            </a:pPr>
            <a:r>
              <a:rPr lang="en-US" altLang="zh-CN" sz="2000" b="1" dirty="0" smtClean="0">
                <a:latin typeface="微软雅黑" panose="020B0503020204020204" charset="-122"/>
                <a:ea typeface="微软雅黑" panose="020B0503020204020204" charset="-122"/>
                <a:cs typeface="Times New Roman" panose="02020603050405020304" pitchFamily="18" charset="0"/>
                <a:sym typeface="Calibri" panose="020F0502020204030204" pitchFamily="34" charset="0"/>
              </a:rPr>
              <a:t> </a:t>
            </a:r>
            <a:r>
              <a:rPr lang="zh-CN" altLang="en-US" sz="2000" b="1" dirty="0" smtClean="0">
                <a:latin typeface="微软雅黑" panose="020B0503020204020204" charset="-122"/>
                <a:ea typeface="微软雅黑" panose="020B0503020204020204" charset="-122"/>
                <a:cs typeface="Times New Roman" panose="02020603050405020304" pitchFamily="18" charset="0"/>
                <a:sym typeface="Calibri" panose="020F0502020204030204" pitchFamily="34" charset="0"/>
              </a:rPr>
              <a:t>先等效、后验算</a:t>
            </a:r>
            <a:endParaRPr lang="en-US" altLang="zh-CN" sz="2000" b="1" dirty="0" smtClean="0">
              <a:latin typeface="微软雅黑" panose="020B0503020204020204" charset="-122"/>
              <a:ea typeface="微软雅黑" panose="020B0503020204020204" charset="-122"/>
              <a:cs typeface="Times New Roman" panose="02020603050405020304" pitchFamily="18" charset="0"/>
              <a:sym typeface="Calibri" panose="020F0502020204030204" pitchFamily="34" charset="0"/>
            </a:endParaRPr>
          </a:p>
        </p:txBody>
      </p:sp>
      <p:pic>
        <p:nvPicPr>
          <p:cNvPr id="22" name="图片 21"/>
          <p:cNvPicPr>
            <a:picLocks noChangeAspect="1"/>
          </p:cNvPicPr>
          <p:nvPr/>
        </p:nvPicPr>
        <p:blipFill>
          <a:blip r:embed="rId5"/>
          <a:srcRect l="1068" t="1704" r="1068" b="1727"/>
          <a:stretch>
            <a:fillRect/>
          </a:stretch>
        </p:blipFill>
        <p:spPr>
          <a:xfrm>
            <a:off x="5166360" y="4116705"/>
            <a:ext cx="6891655" cy="2640965"/>
          </a:xfrm>
          <a:prstGeom prst="rect">
            <a:avLst/>
          </a:prstGeom>
        </p:spPr>
      </p:pic>
      <p:sp>
        <p:nvSpPr>
          <p:cNvPr id="23" name="文本框 22"/>
          <p:cNvSpPr txBox="1"/>
          <p:nvPr/>
        </p:nvSpPr>
        <p:spPr>
          <a:xfrm>
            <a:off x="3683635" y="1520190"/>
            <a:ext cx="1341755" cy="275590"/>
          </a:xfrm>
          <a:prstGeom prst="rect">
            <a:avLst/>
          </a:prstGeom>
          <a:noFill/>
        </p:spPr>
        <p:txBody>
          <a:bodyPr wrap="square" rtlCol="0">
            <a:spAutoFit/>
          </a:bodyPr>
          <a:p>
            <a:r>
              <a:rPr lang="zh-CN" altLang="en-US" sz="1200" b="1">
                <a:solidFill>
                  <a:srgbClr val="FF0000"/>
                </a:solidFill>
                <a:latin typeface="微软雅黑" panose="020B0503020204020204" charset="-122"/>
                <a:ea typeface="微软雅黑" panose="020B0503020204020204" charset="-122"/>
              </a:rPr>
              <a:t>等效柱</a:t>
            </a:r>
            <a:endParaRPr lang="zh-CN" altLang="en-US" sz="1200" b="1">
              <a:solidFill>
                <a:srgbClr val="FF0000"/>
              </a:solidFill>
              <a:latin typeface="微软雅黑" panose="020B0503020204020204" charset="-122"/>
              <a:ea typeface="微软雅黑" panose="020B0503020204020204" charset="-122"/>
            </a:endParaRPr>
          </a:p>
        </p:txBody>
      </p:sp>
      <p:sp>
        <p:nvSpPr>
          <p:cNvPr id="24" name="文本框 23"/>
          <p:cNvSpPr txBox="1"/>
          <p:nvPr/>
        </p:nvSpPr>
        <p:spPr>
          <a:xfrm>
            <a:off x="4679950" y="1704340"/>
            <a:ext cx="1580515" cy="275590"/>
          </a:xfrm>
          <a:prstGeom prst="rect">
            <a:avLst/>
          </a:prstGeom>
          <a:noFill/>
        </p:spPr>
        <p:txBody>
          <a:bodyPr wrap="square" rtlCol="0">
            <a:spAutoFit/>
          </a:bodyPr>
          <a:p>
            <a:r>
              <a:rPr lang="zh-CN" altLang="en-US" sz="1200" b="1">
                <a:solidFill>
                  <a:srgbClr val="FF0000"/>
                </a:solidFill>
                <a:latin typeface="微软雅黑" panose="020B0503020204020204" charset="-122"/>
                <a:ea typeface="微软雅黑" panose="020B0503020204020204" charset="-122"/>
              </a:rPr>
              <a:t>冲切锥底面</a:t>
            </a:r>
            <a:endParaRPr lang="zh-CN" altLang="en-US" sz="1200" b="1">
              <a:solidFill>
                <a:srgbClr val="FF0000"/>
              </a:solidFill>
              <a:latin typeface="微软雅黑" panose="020B0503020204020204" charset="-122"/>
              <a:ea typeface="微软雅黑" panose="020B0503020204020204" charset="-122"/>
            </a:endParaRPr>
          </a:p>
        </p:txBody>
      </p:sp>
      <p:sp>
        <p:nvSpPr>
          <p:cNvPr id="25" name="文本框 24"/>
          <p:cNvSpPr txBox="1"/>
          <p:nvPr/>
        </p:nvSpPr>
        <p:spPr>
          <a:xfrm>
            <a:off x="4398645" y="3484880"/>
            <a:ext cx="1580515" cy="460375"/>
          </a:xfrm>
          <a:prstGeom prst="rect">
            <a:avLst/>
          </a:prstGeom>
          <a:noFill/>
        </p:spPr>
        <p:txBody>
          <a:bodyPr wrap="square" rtlCol="0">
            <a:spAutoFit/>
          </a:bodyPr>
          <a:p>
            <a:r>
              <a:rPr lang="zh-CN" altLang="en-US" sz="1200" b="1">
                <a:solidFill>
                  <a:srgbClr val="FF0000"/>
                </a:solidFill>
                <a:latin typeface="微软雅黑" panose="020B0503020204020204" charset="-122"/>
                <a:ea typeface="微软雅黑" panose="020B0503020204020204" charset="-122"/>
              </a:rPr>
              <a:t>冲切临界截面</a:t>
            </a:r>
            <a:endParaRPr lang="zh-CN" altLang="en-US" sz="1200" b="1">
              <a:solidFill>
                <a:srgbClr val="FF0000"/>
              </a:solidFill>
              <a:latin typeface="微软雅黑" panose="020B0503020204020204" charset="-122"/>
              <a:ea typeface="微软雅黑" panose="020B0503020204020204" charset="-122"/>
            </a:endParaRPr>
          </a:p>
          <a:p>
            <a:r>
              <a:rPr lang="zh-CN" altLang="en-US" sz="1200" b="1">
                <a:solidFill>
                  <a:srgbClr val="FF0000"/>
                </a:solidFill>
                <a:latin typeface="微软雅黑" panose="020B0503020204020204" charset="-122"/>
                <a:ea typeface="微软雅黑" panose="020B0503020204020204" charset="-122"/>
              </a:rPr>
              <a:t>距柱边缘</a:t>
            </a:r>
            <a:r>
              <a:rPr lang="en-US" altLang="zh-CN" sz="1200" b="1">
                <a:solidFill>
                  <a:srgbClr val="FF0000"/>
                </a:solidFill>
                <a:latin typeface="微软雅黑" panose="020B0503020204020204" charset="-122"/>
                <a:ea typeface="微软雅黑" panose="020B0503020204020204" charset="-122"/>
              </a:rPr>
              <a:t>h</a:t>
            </a:r>
            <a:r>
              <a:rPr lang="en-US" altLang="zh-CN" sz="1200" b="1" baseline="-25000">
                <a:solidFill>
                  <a:srgbClr val="FF0000"/>
                </a:solidFill>
                <a:latin typeface="微软雅黑" panose="020B0503020204020204" charset="-122"/>
                <a:ea typeface="微软雅黑" panose="020B0503020204020204" charset="-122"/>
              </a:rPr>
              <a:t>0</a:t>
            </a:r>
            <a:r>
              <a:rPr lang="en-US" altLang="zh-CN" sz="1200" b="1">
                <a:solidFill>
                  <a:srgbClr val="FF0000"/>
                </a:solidFill>
                <a:latin typeface="微软雅黑" panose="020B0503020204020204" charset="-122"/>
                <a:ea typeface="微软雅黑" panose="020B0503020204020204" charset="-122"/>
              </a:rPr>
              <a:t>/2</a:t>
            </a:r>
            <a:endParaRPr lang="en-US" altLang="zh-CN" sz="1200" b="1">
              <a:solidFill>
                <a:srgbClr val="FF0000"/>
              </a:solidFill>
              <a:latin typeface="微软雅黑" panose="020B0503020204020204" charset="-122"/>
              <a:ea typeface="微软雅黑" panose="020B0503020204020204" charset="-122"/>
            </a:endParaRPr>
          </a:p>
        </p:txBody>
      </p:sp>
      <p:cxnSp>
        <p:nvCxnSpPr>
          <p:cNvPr id="26" name="直接连接符 25"/>
          <p:cNvCxnSpPr/>
          <p:nvPr/>
        </p:nvCxnSpPr>
        <p:spPr>
          <a:xfrm flipH="1" flipV="1">
            <a:off x="4105910" y="1774190"/>
            <a:ext cx="244475" cy="41719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5136515" y="2009775"/>
            <a:ext cx="105410" cy="62293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4175760" y="3446780"/>
            <a:ext cx="244475" cy="41719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704850" y="5701030"/>
            <a:ext cx="3693795" cy="583565"/>
          </a:xfrm>
          <a:prstGeom prst="rect">
            <a:avLst/>
          </a:prstGeom>
          <a:noFill/>
        </p:spPr>
        <p:txBody>
          <a:bodyPr wrap="none" rtlCol="0" anchor="t">
            <a:spAutoFit/>
          </a:bodyPr>
          <a:p>
            <a:r>
              <a:rPr lang="zh-CN" altLang="en-US" sz="1600" b="1">
                <a:latin typeface="微软雅黑" panose="020B0503020204020204" charset="-122"/>
                <a:ea typeface="微软雅黑" panose="020B0503020204020204" charset="-122"/>
                <a:cs typeface="微软雅黑" panose="020B0503020204020204" charset="-122"/>
                <a:sym typeface="+mn-ea"/>
              </a:rPr>
              <a:t>等效柱截面为五边形，</a:t>
            </a:r>
            <a:endParaRPr lang="zh-CN" altLang="en-US" sz="1600" b="1">
              <a:latin typeface="微软雅黑" panose="020B0503020204020204" charset="-122"/>
              <a:ea typeface="微软雅黑" panose="020B0503020204020204" charset="-122"/>
              <a:cs typeface="微软雅黑" panose="020B0503020204020204" charset="-122"/>
              <a:sym typeface="+mn-ea"/>
            </a:endParaRPr>
          </a:p>
          <a:p>
            <a:r>
              <a:rPr lang="zh-CN" altLang="en-US" sz="1600" b="1">
                <a:latin typeface="微软雅黑" panose="020B0503020204020204" charset="-122"/>
                <a:ea typeface="微软雅黑" panose="020B0503020204020204" charset="-122"/>
                <a:cs typeface="微软雅黑" panose="020B0503020204020204" charset="-122"/>
                <a:sym typeface="+mn-ea"/>
              </a:rPr>
              <a:t>计算书给出了 5 个角点的安全系数 R/S</a:t>
            </a:r>
            <a:endParaRPr lang="zh-CN" altLang="en-US" sz="1600" b="1">
              <a:latin typeface="微软雅黑" panose="020B0503020204020204" charset="-122"/>
              <a:ea typeface="微软雅黑" panose="020B0503020204020204" charset="-122"/>
              <a:cs typeface="微软雅黑" panose="020B0503020204020204" charset="-122"/>
            </a:endParaRPr>
          </a:p>
        </p:txBody>
      </p:sp>
      <p:sp>
        <p:nvSpPr>
          <p:cNvPr id="30" name="右箭头 29"/>
          <p:cNvSpPr/>
          <p:nvPr/>
        </p:nvSpPr>
        <p:spPr>
          <a:xfrm>
            <a:off x="4571365" y="5904865"/>
            <a:ext cx="421640" cy="229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nvSpPr>
        <p:spPr>
          <a:xfrm>
            <a:off x="624840" y="5072380"/>
            <a:ext cx="3550920" cy="398780"/>
          </a:xfrm>
          <a:prstGeom prst="rect">
            <a:avLst/>
          </a:prstGeom>
          <a:noFill/>
          <a:ln w="9525">
            <a:noFill/>
          </a:ln>
        </p:spPr>
        <p:txBody>
          <a:bodyPr wrap="square">
            <a:spAutoFit/>
          </a:bodyPr>
          <a:p>
            <a:pPr indent="0">
              <a:buFont typeface="Arial" panose="020B0604020202020204" pitchFamily="34" charset="0"/>
            </a:pPr>
            <a:r>
              <a:rPr lang="en-US" altLang="zh-CN" sz="2000" b="1" dirty="0" smtClean="0">
                <a:latin typeface="微软雅黑" panose="020B0503020204020204" charset="-122"/>
                <a:ea typeface="微软雅黑" panose="020B0503020204020204" charset="-122"/>
                <a:cs typeface="Times New Roman" panose="02020603050405020304" pitchFamily="18" charset="0"/>
                <a:sym typeface="Calibri" panose="020F0502020204030204" pitchFamily="34" charset="0"/>
              </a:rPr>
              <a:t> </a:t>
            </a:r>
            <a:r>
              <a:rPr lang="zh-CN" altLang="en-US" sz="2000" b="1" dirty="0" smtClean="0">
                <a:latin typeface="微软雅黑" panose="020B0503020204020204" charset="-122"/>
                <a:ea typeface="微软雅黑" panose="020B0503020204020204" charset="-122"/>
                <a:cs typeface="Times New Roman" panose="02020603050405020304" pitchFamily="18" charset="0"/>
                <a:sym typeface="Calibri" panose="020F0502020204030204" pitchFamily="34" charset="0"/>
              </a:rPr>
              <a:t>先凸包后</a:t>
            </a:r>
            <a:r>
              <a:rPr lang="zh-CN" altLang="en-US" sz="2000" b="1" dirty="0" smtClean="0">
                <a:latin typeface="微软雅黑" panose="020B0503020204020204" charset="-122"/>
                <a:ea typeface="微软雅黑" panose="020B0503020204020204" charset="-122"/>
                <a:cs typeface="Times New Roman" panose="02020603050405020304" pitchFamily="18" charset="0"/>
                <a:sym typeface="Calibri" panose="020F0502020204030204" pitchFamily="34" charset="0"/>
              </a:rPr>
              <a:t>偏移</a:t>
            </a:r>
            <a:endParaRPr lang="zh-CN" altLang="en-US" sz="2000" b="1" dirty="0" smtClean="0">
              <a:latin typeface="微软雅黑" panose="020B0503020204020204" charset="-122"/>
              <a:ea typeface="微软雅黑" panose="020B0503020204020204" charset="-122"/>
              <a:cs typeface="Times New Roman" panose="02020603050405020304" pitchFamily="18" charset="0"/>
              <a:sym typeface="Calibri" panose="020F0502020204030204" pitchFamily="34" charset="0"/>
            </a:endParaRPr>
          </a:p>
        </p:txBody>
      </p:sp>
      <p:sp>
        <p:nvSpPr>
          <p:cNvPr id="34"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35"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冲切计算</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mn-ea"/>
              </a:rPr>
              <a:t>要点</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9" grpId="0"/>
      <p:bldP spid="3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8625" y="592992"/>
            <a:ext cx="7715304" cy="460375"/>
          </a:xfrm>
          <a:prstGeom prst="rect">
            <a:avLst/>
          </a:prstGeom>
        </p:spPr>
        <p:txBody>
          <a:bodyPr wrap="square">
            <a:spAutoFit/>
          </a:bodyPr>
          <a:lstStyle/>
          <a:p>
            <a:pPr>
              <a:buFont typeface="Wingdings" panose="05000000000000000000" pitchFamily="2" charset="2"/>
              <a:buChar char="Ø"/>
            </a:pPr>
            <a:r>
              <a:rPr lang="zh-CN" altLang="en-US" sz="2400" b="1" dirty="0" smtClean="0">
                <a:solidFill>
                  <a:schemeClr val="tx1"/>
                </a:solidFill>
                <a:latin typeface="微软雅黑" panose="020B0503020204020204" charset="-122"/>
                <a:ea typeface="微软雅黑" panose="020B0503020204020204" charset="-122"/>
                <a:cs typeface="Times New Roman" panose="02020603050405020304" pitchFamily="18" charset="0"/>
              </a:rPr>
              <a:t>多柱对筏板的</a:t>
            </a:r>
            <a:r>
              <a:rPr lang="zh-CN" altLang="en-US" sz="2400" b="1" dirty="0" smtClean="0">
                <a:solidFill>
                  <a:schemeClr val="tx1"/>
                </a:solidFill>
                <a:latin typeface="微软雅黑" panose="020B0503020204020204" charset="-122"/>
                <a:ea typeface="微软雅黑" panose="020B0503020204020204" charset="-122"/>
                <a:cs typeface="Times New Roman" panose="02020603050405020304" pitchFamily="18" charset="0"/>
              </a:rPr>
              <a:t>冲切（柱净距较小时）</a:t>
            </a:r>
            <a:endParaRPr lang="zh-CN" altLang="en-US" sz="2400" b="1"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冲切计算</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mn-ea"/>
              </a:rPr>
              <a:t>要点</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1"/>
          <a:stretch>
            <a:fillRect/>
          </a:stretch>
        </p:blipFill>
        <p:spPr>
          <a:xfrm>
            <a:off x="7995920" y="1089025"/>
            <a:ext cx="3609975" cy="2372995"/>
          </a:xfrm>
          <a:prstGeom prst="rect">
            <a:avLst/>
          </a:prstGeom>
          <a:ln>
            <a:solidFill>
              <a:schemeClr val="accent1"/>
            </a:solidFill>
          </a:ln>
        </p:spPr>
      </p:pic>
      <p:sp>
        <p:nvSpPr>
          <p:cNvPr id="6" name="文本框 5"/>
          <p:cNvSpPr txBox="1"/>
          <p:nvPr/>
        </p:nvSpPr>
        <p:spPr>
          <a:xfrm>
            <a:off x="7877175" y="3613785"/>
            <a:ext cx="3992880" cy="706755"/>
          </a:xfrm>
          <a:prstGeom prst="rect">
            <a:avLst/>
          </a:prstGeom>
          <a:noFill/>
        </p:spPr>
        <p:txBody>
          <a:bodyPr wrap="none" rtlCol="0" anchor="t">
            <a:spAutoFit/>
          </a:bodyPr>
          <a:p>
            <a:r>
              <a:rPr lang="zh-CN" altLang="en-US" sz="2000" b="1">
                <a:latin typeface="微软雅黑" panose="020B0503020204020204" charset="-122"/>
                <a:ea typeface="微软雅黑" panose="020B0503020204020204" charset="-122"/>
                <a:cs typeface="微软雅黑" panose="020B0503020204020204" charset="-122"/>
                <a:sym typeface="+mn-ea"/>
              </a:rPr>
              <a:t>单柱冲切：不考虑两个柱相互</a:t>
            </a:r>
            <a:r>
              <a:rPr lang="zh-CN" altLang="en-US" sz="2000" b="1">
                <a:latin typeface="微软雅黑" panose="020B0503020204020204" charset="-122"/>
                <a:ea typeface="微软雅黑" panose="020B0503020204020204" charset="-122"/>
                <a:cs typeface="微软雅黑" panose="020B0503020204020204" charset="-122"/>
                <a:sym typeface="+mn-ea"/>
              </a:rPr>
              <a:t>影响</a:t>
            </a:r>
            <a:endParaRPr lang="zh-CN" altLang="en-US" sz="2000" b="1">
              <a:latin typeface="微软雅黑" panose="020B0503020204020204" charset="-122"/>
              <a:ea typeface="微软雅黑" panose="020B0503020204020204" charset="-122"/>
              <a:cs typeface="微软雅黑" panose="020B0503020204020204" charset="-122"/>
              <a:sym typeface="+mn-ea"/>
            </a:endParaRPr>
          </a:p>
          <a:p>
            <a:r>
              <a:rPr lang="en-US" altLang="zh-CN" sz="2000" b="1">
                <a:latin typeface="微软雅黑" panose="020B0503020204020204" charset="-122"/>
                <a:ea typeface="微软雅黑" panose="020B0503020204020204" charset="-122"/>
                <a:cs typeface="微软雅黑" panose="020B0503020204020204" charset="-122"/>
                <a:sym typeface="+mn-ea"/>
              </a:rPr>
              <a:t>    </a:t>
            </a:r>
            <a:endParaRPr lang="zh-CN" altLang="en-US" sz="16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7877175" y="4242435"/>
            <a:ext cx="3749675" cy="398780"/>
          </a:xfrm>
          <a:prstGeom prst="rect">
            <a:avLst/>
          </a:prstGeom>
          <a:noFill/>
        </p:spPr>
        <p:txBody>
          <a:bodyPr wrap="square" rtlCol="0" anchor="t">
            <a:spAutoFit/>
          </a:bodyPr>
          <a:p>
            <a:pPr algn="l"/>
            <a:r>
              <a:rPr lang="zh-CN" altLang="en-US" sz="2000" b="1">
                <a:latin typeface="微软雅黑" panose="020B0503020204020204" charset="-122"/>
                <a:ea typeface="微软雅黑" panose="020B0503020204020204" charset="-122"/>
                <a:cs typeface="微软雅黑" panose="020B0503020204020204" charset="-122"/>
                <a:sym typeface="+mn-ea"/>
              </a:rPr>
              <a:t>短肢墙冲切</a:t>
            </a:r>
            <a:r>
              <a:rPr lang="zh-CN" altLang="en-US" sz="2000" b="1">
                <a:latin typeface="微软雅黑" panose="020B0503020204020204" charset="-122"/>
                <a:ea typeface="微软雅黑" panose="020B0503020204020204" charset="-122"/>
                <a:cs typeface="微软雅黑" panose="020B0503020204020204" charset="-122"/>
                <a:sym typeface="+mn-ea"/>
              </a:rPr>
              <a:t>：等效</a:t>
            </a:r>
            <a:r>
              <a:rPr lang="zh-CN" altLang="en-US" sz="2000" b="1">
                <a:latin typeface="微软雅黑" panose="020B0503020204020204" charset="-122"/>
                <a:ea typeface="微软雅黑" panose="020B0503020204020204" charset="-122"/>
                <a:cs typeface="微软雅黑" panose="020B0503020204020204" charset="-122"/>
                <a:sym typeface="+mn-ea"/>
              </a:rPr>
              <a:t>一个柱</a:t>
            </a:r>
            <a:endParaRPr lang="zh-CN" altLang="en-US" sz="2000" b="1">
              <a:latin typeface="微软雅黑" panose="020B0503020204020204" charset="-122"/>
              <a:ea typeface="微软雅黑" panose="020B0503020204020204" charset="-122"/>
              <a:cs typeface="微软雅黑" panose="020B0503020204020204" charset="-122"/>
              <a:sym typeface="+mn-ea"/>
            </a:endParaRPr>
          </a:p>
        </p:txBody>
      </p:sp>
      <p:pic>
        <p:nvPicPr>
          <p:cNvPr id="75777" name="Picture 1"/>
          <p:cNvPicPr>
            <a:picLocks noChangeAspect="1" noChangeArrowheads="1"/>
          </p:cNvPicPr>
          <p:nvPr/>
        </p:nvPicPr>
        <p:blipFill>
          <a:blip r:embed="rId2"/>
          <a:srcRect l="4542" r="25735"/>
          <a:stretch>
            <a:fillRect/>
          </a:stretch>
        </p:blipFill>
        <p:spPr bwMode="auto">
          <a:xfrm>
            <a:off x="258445" y="1089025"/>
            <a:ext cx="6161625" cy="4680000"/>
          </a:xfrm>
          <a:prstGeom prst="rect">
            <a:avLst/>
          </a:prstGeom>
          <a:noFill/>
          <a:ln w="9525">
            <a:noFill/>
            <a:miter lim="800000"/>
            <a:headEnd/>
            <a:tailEnd/>
          </a:ln>
          <a:effectLst/>
        </p:spPr>
      </p:pic>
      <p:pic>
        <p:nvPicPr>
          <p:cNvPr id="75779" name="Picture 3"/>
          <p:cNvPicPr>
            <a:picLocks noChangeAspect="1" noChangeArrowheads="1"/>
          </p:cNvPicPr>
          <p:nvPr/>
        </p:nvPicPr>
        <p:blipFill>
          <a:blip r:embed="rId3"/>
          <a:srcRect/>
          <a:stretch>
            <a:fillRect/>
          </a:stretch>
        </p:blipFill>
        <p:spPr bwMode="auto">
          <a:xfrm>
            <a:off x="3935095" y="2875915"/>
            <a:ext cx="1845945" cy="1588135"/>
          </a:xfrm>
          <a:prstGeom prst="rect">
            <a:avLst/>
          </a:prstGeom>
          <a:noFill/>
          <a:ln w="19050">
            <a:solidFill>
              <a:srgbClr val="FF0000"/>
            </a:solidFill>
            <a:miter lim="800000"/>
            <a:headEnd/>
            <a:tailEnd/>
          </a:ln>
          <a:effectLst/>
        </p:spPr>
      </p:pic>
      <p:sp>
        <p:nvSpPr>
          <p:cNvPr id="8" name="矩形 7"/>
          <p:cNvSpPr/>
          <p:nvPr/>
        </p:nvSpPr>
        <p:spPr bwMode="auto">
          <a:xfrm>
            <a:off x="2024380" y="3282315"/>
            <a:ext cx="200660" cy="180000"/>
          </a:xfrm>
          <a:prstGeom prst="rect">
            <a:avLst/>
          </a:prstGeom>
          <a:noFill/>
          <a:ln w="25400" cap="flat" cmpd="sng" algn="ctr">
            <a:solidFill>
              <a:srgbClr val="FF0000"/>
            </a:solidFill>
            <a:prstDash val="solid"/>
            <a:round/>
            <a:headEnd type="none" w="med" len="med"/>
            <a:tailEnd type="none" w="med" len="med"/>
          </a:ln>
        </p:spPr>
        <p:txBody>
          <a:bodyPr vert="horz" wrap="square" lIns="121920" tIns="60960" rIns="121920" bIns="60960"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2135"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75780" name="Picture 4"/>
          <p:cNvPicPr>
            <a:picLocks noChangeAspect="1" noChangeArrowheads="1"/>
          </p:cNvPicPr>
          <p:nvPr/>
        </p:nvPicPr>
        <p:blipFill>
          <a:blip r:embed="rId4"/>
          <a:srcRect/>
          <a:stretch>
            <a:fillRect/>
          </a:stretch>
        </p:blipFill>
        <p:spPr bwMode="auto">
          <a:xfrm>
            <a:off x="4552315" y="2072640"/>
            <a:ext cx="1397000" cy="271780"/>
          </a:xfrm>
          <a:prstGeom prst="rect">
            <a:avLst/>
          </a:prstGeom>
          <a:noFill/>
          <a:ln w="9525">
            <a:noFill/>
            <a:miter lim="800000"/>
            <a:headEnd/>
            <a:tailEnd/>
          </a:ln>
          <a:effectLst/>
        </p:spPr>
      </p:pic>
      <p:sp>
        <p:nvSpPr>
          <p:cNvPr id="9" name="矩形 8"/>
          <p:cNvSpPr/>
          <p:nvPr/>
        </p:nvSpPr>
        <p:spPr>
          <a:xfrm>
            <a:off x="508000" y="6037580"/>
            <a:ext cx="4578350" cy="398780"/>
          </a:xfrm>
          <a:prstGeom prst="rect">
            <a:avLst/>
          </a:prstGeom>
        </p:spPr>
        <p:txBody>
          <a:bodyPr wrap="square">
            <a:spAutoFit/>
          </a:bodyPr>
          <a:p>
            <a:r>
              <a:rPr lang="zh-CN" altLang="en-US" sz="2000" b="1" dirty="0" smtClean="0">
                <a:solidFill>
                  <a:srgbClr val="1B16DA"/>
                </a:solidFill>
                <a:latin typeface="微软雅黑" panose="020B0503020204020204" charset="-122"/>
                <a:ea typeface="微软雅黑" panose="020B0503020204020204" charset="-122"/>
              </a:rPr>
              <a:t>建议：单算、合算都能满足</a:t>
            </a:r>
            <a:endParaRPr lang="zh-CN" altLang="en-US" sz="2000" b="1" dirty="0" smtClean="0">
              <a:solidFill>
                <a:srgbClr val="1B16DA"/>
              </a:solidFill>
              <a:latin typeface="微软雅黑" panose="020B0503020204020204" charset="-122"/>
              <a:ea typeface="微软雅黑" panose="020B0503020204020204" charset="-122"/>
            </a:endParaRPr>
          </a:p>
        </p:txBody>
      </p:sp>
      <p:pic>
        <p:nvPicPr>
          <p:cNvPr id="10" name="Picture 1"/>
          <p:cNvPicPr>
            <a:picLocks noChangeAspect="1" noChangeArrowheads="1"/>
          </p:cNvPicPr>
          <p:nvPr/>
        </p:nvPicPr>
        <p:blipFill>
          <a:blip r:embed="rId2"/>
          <a:srcRect l="89396"/>
          <a:stretch>
            <a:fillRect/>
          </a:stretch>
        </p:blipFill>
        <p:spPr bwMode="auto">
          <a:xfrm>
            <a:off x="6419850" y="1089025"/>
            <a:ext cx="937090" cy="4680000"/>
          </a:xfrm>
          <a:prstGeom prst="rect">
            <a:avLst/>
          </a:prstGeom>
          <a:noFill/>
          <a:ln w="9525">
            <a:noFill/>
            <a:miter lim="800000"/>
            <a:headEnd/>
            <a:tailEnd/>
          </a:ln>
          <a:effectLst/>
        </p:spPr>
      </p:pic>
      <p:pic>
        <p:nvPicPr>
          <p:cNvPr id="11" name="图片 10"/>
          <p:cNvPicPr>
            <a:picLocks noChangeAspect="1"/>
          </p:cNvPicPr>
          <p:nvPr/>
        </p:nvPicPr>
        <p:blipFill>
          <a:blip r:embed="rId5"/>
          <a:stretch>
            <a:fillRect/>
          </a:stretch>
        </p:blipFill>
        <p:spPr>
          <a:xfrm>
            <a:off x="4552315" y="1713865"/>
            <a:ext cx="1396800" cy="2806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tags/tag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70826_3*n_h_h_f*1_2_2_1"/>
  <p:tag name="KSO_WM_TEMPLATE_CATEGORY" val="diagram"/>
  <p:tag name="KSO_WM_TEMPLATE_INDEX" val="20170826"/>
  <p:tag name="KSO_WM_UNIT_LAYERLEVEL" val="1_1_1_1"/>
  <p:tag name="KSO_WM_TAG_VERSION" val="1.0"/>
  <p:tag name="KSO_WM_BEAUTIFY_FLAG" val="#wm#"/>
  <p:tag name="KSO_WM_UNIT_PRESET_TEXT" val="单击此处添加文本具体内容，简明扼要的阐述您的观点。"/>
  <p:tag name="KSO_WM_UNIT_VALUE" val="36"/>
  <p:tag name="KSO_WM_UNIT_TEXT_FILL_FORE_SCHEMECOLOR_INDEX" val="13"/>
  <p:tag name="KSO_WM_UNIT_TEXT_FILL_TYPE" val="1"/>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PLACING_PICTURE_USER_VIEWPORT" val="{&quot;height&quot;:5724,&quot;width&quot;:9033}"/>
</p:tagLst>
</file>

<file path=ppt/tags/tag12.xml><?xml version="1.0" encoding="utf-8"?>
<p:tagLst xmlns:p="http://schemas.openxmlformats.org/presentationml/2006/main">
  <p:tag name="KSO_WM_UNIT_PLACING_PICTURE_USER_VIEWPORT" val="{&quot;height&quot;:5174,&quot;width&quot;:8300}"/>
</p:tagLst>
</file>

<file path=ppt/tags/tag13.xml><?xml version="1.0" encoding="utf-8"?>
<p:tagLst xmlns:p="http://schemas.openxmlformats.org/presentationml/2006/main">
  <p:tag name="KSO_WM_UNIT_PLACING_PICTURE_USER_VIEWPORT" val="{&quot;height&quot;:2120,&quot;width&quot;:2743}"/>
</p:tagLst>
</file>

<file path=ppt/tags/tag14.xml><?xml version="1.0" encoding="utf-8"?>
<p:tagLst xmlns:p="http://schemas.openxmlformats.org/presentationml/2006/main">
  <p:tag name="KSO_WM_UNIT_PLACING_PICTURE_USER_VIEWPORT" val="{&quot;height&quot;:4102,&quot;width&quot;:9230}"/>
</p:tagLst>
</file>

<file path=ppt/tags/tag15.xml><?xml version="1.0" encoding="utf-8"?>
<p:tagLst xmlns:p="http://schemas.openxmlformats.org/presentationml/2006/main">
  <p:tag name="KSO_WM_UNIT_PLACING_PICTURE_USER_VIEWPORT" val="{&quot;height&quot;:4480,&quot;width&quot;:8302}"/>
</p:tagLst>
</file>

<file path=ppt/tags/tag16.xml><?xml version="1.0" encoding="utf-8"?>
<p:tagLst xmlns:p="http://schemas.openxmlformats.org/presentationml/2006/main">
  <p:tag name="KSO_WM_UNIT_PLACING_PICTURE_USER_VIEWPORT" val="{&quot;height&quot;:4480,&quot;width&quot;:8302}"/>
</p:tagLst>
</file>

<file path=ppt/tags/tag17.xml><?xml version="1.0" encoding="utf-8"?>
<p:tagLst xmlns:p="http://schemas.openxmlformats.org/presentationml/2006/main">
  <p:tag name="KSO_WM_UNIT_PLACING_PICTURE_USER_VIEWPORT" val="{&quot;height&quot;:3163,&quot;width&quot;:4684}"/>
</p:tagLst>
</file>

<file path=ppt/tags/tag18.xml><?xml version="1.0" encoding="utf-8"?>
<p:tagLst xmlns:p="http://schemas.openxmlformats.org/presentationml/2006/main">
  <p:tag name="KSO_WM_UNIT_PLACING_PICTURE_USER_VIEWPORT" val="{&quot;height&quot;:3163,&quot;width&quot;:4684}"/>
</p:tagLst>
</file>

<file path=ppt/tags/tag19.xml><?xml version="1.0" encoding="utf-8"?>
<p:tagLst xmlns:p="http://schemas.openxmlformats.org/presentationml/2006/main">
  <p:tag name="KSO_WM_UNIT_TABLE_BEAUTIFY" val="smartTable{82c170a0-c29a-4534-93c2-8913a258d9bb}"/>
</p:tagLst>
</file>

<file path=ppt/tags/tag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70826_3*n_h_h_f*1_2_2_1"/>
  <p:tag name="KSO_WM_TEMPLATE_CATEGORY" val="diagram"/>
  <p:tag name="KSO_WM_TEMPLATE_INDEX" val="20170826"/>
  <p:tag name="KSO_WM_UNIT_LAYERLEVEL" val="1_1_1_1"/>
  <p:tag name="KSO_WM_TAG_VERSION" val="1.0"/>
  <p:tag name="KSO_WM_BEAUTIFY_FLAG" val="#wm#"/>
  <p:tag name="KSO_WM_UNIT_PRESET_TEXT" val="单击此处添加文本具体内容，简明扼要的阐述您的观点。"/>
  <p:tag name="KSO_WM_UNIT_VALUE" val="36"/>
  <p:tag name="KSO_WM_UNIT_TEXT_FILL_FORE_SCHEMECOLOR_INDEX" val="13"/>
  <p:tag name="KSO_WM_UNIT_TEXT_FILL_TYPE" val="1"/>
</p:tagLst>
</file>

<file path=ppt/tags/tag20.xml><?xml version="1.0" encoding="utf-8"?>
<p:tagLst xmlns:p="http://schemas.openxmlformats.org/presentationml/2006/main">
  <p:tag name="KSO_WM_UNIT_PLACING_PICTURE_USER_VIEWPORT" val="{&quot;height&quot;:7635,&quot;width&quot;:16050}"/>
</p:tagLst>
</file>

<file path=ppt/tags/tag21.xml><?xml version="1.0" encoding="utf-8"?>
<p:tagLst xmlns:p="http://schemas.openxmlformats.org/presentationml/2006/main">
  <p:tag name="KSO_WM_UNIT_PLACING_PICTURE_USER_VIEWPORT" val="{&quot;height&quot;:5306,&quot;width&quot;:10680}"/>
</p:tagLst>
</file>

<file path=ppt/tags/tag22.xml><?xml version="1.0" encoding="utf-8"?>
<p:tagLst xmlns:p="http://schemas.openxmlformats.org/presentationml/2006/main">
  <p:tag name="COMMONDATA" val="eyJoZGlkIjoiMjYzMTI0MzYwMjEyMmQzNTUwYWEwMjJiODIwNmFjZjkifQ=="/>
  <p:tag name="KSO_WPP_MARK_KEY" val="e9b1d2c9-ddc3-4fe0-a818-30795abf84cb"/>
</p:tagLst>
</file>

<file path=ppt/tags/tag3.xml><?xml version="1.0" encoding="utf-8"?>
<p:tagLst xmlns:p="http://schemas.openxmlformats.org/presentationml/2006/main">
  <p:tag name="KSO_WM_UNIT_TABLE_BEAUTIFY" val="smartTable{1abea698-873f-45e9-a16c-1e2951af757c}"/>
</p:tagLst>
</file>

<file path=ppt/tags/tag4.xml><?xml version="1.0" encoding="utf-8"?>
<p:tagLst xmlns:p="http://schemas.openxmlformats.org/presentationml/2006/main">
  <p:tag name="KSO_WM_UNIT_PLACING_PICTURE_USER_VIEWPORT" val="{&quot;height&quot;:4905,&quot;width&quot;:8790}"/>
</p:tagLst>
</file>

<file path=ppt/tags/tag5.xml><?xml version="1.0" encoding="utf-8"?>
<p:tagLst xmlns:p="http://schemas.openxmlformats.org/presentationml/2006/main">
  <p:tag name="KSO_WM_UNIT_TABLE_BEAUTIFY" val="smartTable{75acf370-c846-49a2-9cf0-ae2c8db3c3db}"/>
</p:tagLst>
</file>

<file path=ppt/tags/tag6.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TABLE_BEAUTIFY" val="smartTable{121450ca-05c3-47f6-af56-1e7cbb02a19c}"/>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TABLE_BEAUTIFY" val="smartTable{006f1568-2535-4c07-bfa8-b62a131042d2}"/>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9397</Words>
  <Application>WPS 演示</Application>
  <PresentationFormat>宽屏</PresentationFormat>
  <Paragraphs>1397</Paragraphs>
  <Slides>63</Slides>
  <Notes>11</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17</vt:i4>
      </vt:variant>
      <vt:variant>
        <vt:lpstr>幻灯片标题</vt:lpstr>
      </vt:variant>
      <vt:variant>
        <vt:i4>63</vt:i4>
      </vt:variant>
    </vt:vector>
  </HeadingPairs>
  <TitlesOfParts>
    <vt:vector size="96" baseType="lpstr">
      <vt:lpstr>Arial</vt:lpstr>
      <vt:lpstr>宋体</vt:lpstr>
      <vt:lpstr>Wingdings</vt:lpstr>
      <vt:lpstr>隶书</vt:lpstr>
      <vt:lpstr>Calibri</vt:lpstr>
      <vt:lpstr>微软雅黑</vt:lpstr>
      <vt:lpstr>Times New Roman</vt:lpstr>
      <vt:lpstr>Wingdings</vt:lpstr>
      <vt:lpstr>楷体</vt:lpstr>
      <vt:lpstr>等线</vt:lpstr>
      <vt:lpstr>Arial Unicode MS</vt:lpstr>
      <vt:lpstr>等线 Light</vt:lpstr>
      <vt:lpstr>微软雅黑 Light</vt:lpstr>
      <vt:lpstr>Helvetica</vt:lpstr>
      <vt:lpstr>仿宋</vt:lpstr>
      <vt:lpstr>1_Office 主题​​</vt:lpstr>
      <vt:lpstr>Equation.DSMT4</vt:lpstr>
      <vt:lpstr>Equation.DSMT4</vt:lpstr>
      <vt:lpstr>Equation.DSMT4</vt:lpstr>
      <vt:lpstr>Equation.DSMT4</vt:lpstr>
      <vt:lpstr>Equation.DSMT4</vt:lpstr>
      <vt:lpstr>Equation.KSEE3</vt:lpstr>
      <vt:lpstr>Equation.DSMT4</vt:lpstr>
      <vt:lpstr>Equation.DSMT4</vt:lpstr>
      <vt:lpstr>Equation.KSEE3</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19830653@qq.com</dc:creator>
  <cp:lastModifiedBy>gloria</cp:lastModifiedBy>
  <cp:revision>1398</cp:revision>
  <dcterms:created xsi:type="dcterms:W3CDTF">2019-04-25T08:59:00Z</dcterms:created>
  <dcterms:modified xsi:type="dcterms:W3CDTF">2022-07-06T00:59:41Z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36E4CD22C4804AB4ACCD5D743D8E449F</vt:lpwstr>
  </property>
</Properties>
</file>