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33"/>
  </p:notesMasterIdLst>
  <p:sldIdLst>
    <p:sldId id="260" r:id="rId4"/>
    <p:sldId id="417" r:id="rId5"/>
    <p:sldId id="577" r:id="rId6"/>
    <p:sldId id="718" r:id="rId7"/>
    <p:sldId id="801" r:id="rId8"/>
    <p:sldId id="759" r:id="rId9"/>
    <p:sldId id="777" r:id="rId10"/>
    <p:sldId id="776" r:id="rId11"/>
    <p:sldId id="795" r:id="rId12"/>
    <p:sldId id="796" r:id="rId13"/>
    <p:sldId id="797" r:id="rId14"/>
    <p:sldId id="798" r:id="rId15"/>
    <p:sldId id="799" r:id="rId16"/>
    <p:sldId id="800" r:id="rId17"/>
    <p:sldId id="803" r:id="rId18"/>
    <p:sldId id="804" r:id="rId19"/>
    <p:sldId id="805" r:id="rId20"/>
    <p:sldId id="806" r:id="rId21"/>
    <p:sldId id="825" r:id="rId22"/>
    <p:sldId id="807" r:id="rId23"/>
    <p:sldId id="813" r:id="rId24"/>
    <p:sldId id="812" r:id="rId25"/>
    <p:sldId id="808" r:id="rId26"/>
    <p:sldId id="809" r:id="rId27"/>
    <p:sldId id="810" r:id="rId28"/>
    <p:sldId id="811" r:id="rId29"/>
    <p:sldId id="802" r:id="rId30"/>
    <p:sldId id="589" r:id="rId31"/>
    <p:sldId id="379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8810"/>
    <a:srgbClr val="CB2B2B"/>
    <a:srgbClr val="8F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  <p:guide pos="14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217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662046" y="2555193"/>
            <a:ext cx="6529954" cy="4302809"/>
          </a:xfrm>
          <a:custGeom>
            <a:avLst/>
            <a:gdLst>
              <a:gd name="connsiteX0" fmla="*/ 4624054 w 6529954"/>
              <a:gd name="connsiteY0" fmla="*/ 0 h 4302809"/>
              <a:gd name="connsiteX1" fmla="*/ 5172453 w 6529954"/>
              <a:gd name="connsiteY1" fmla="*/ 227154 h 4302809"/>
              <a:gd name="connsiteX2" fmla="*/ 6529954 w 6529954"/>
              <a:gd name="connsiteY2" fmla="*/ 1584655 h 4302809"/>
              <a:gd name="connsiteX3" fmla="*/ 6529954 w 6529954"/>
              <a:gd name="connsiteY3" fmla="*/ 4302809 h 4302809"/>
              <a:gd name="connsiteX4" fmla="*/ 0 w 6529954"/>
              <a:gd name="connsiteY4" fmla="*/ 4302809 h 4302809"/>
              <a:gd name="connsiteX5" fmla="*/ 4075654 w 6529954"/>
              <a:gd name="connsiteY5" fmla="*/ 227154 h 4302809"/>
              <a:gd name="connsiteX6" fmla="*/ 4624054 w 6529954"/>
              <a:gd name="connsiteY6" fmla="*/ 0 h 43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9954" h="4302809">
                <a:moveTo>
                  <a:pt x="4624054" y="0"/>
                </a:moveTo>
                <a:cubicBezTo>
                  <a:pt x="4822535" y="0"/>
                  <a:pt x="5021016" y="75718"/>
                  <a:pt x="5172453" y="227154"/>
                </a:cubicBezTo>
                <a:lnTo>
                  <a:pt x="6529954" y="1584655"/>
                </a:lnTo>
                <a:lnTo>
                  <a:pt x="6529954" y="4302809"/>
                </a:lnTo>
                <a:lnTo>
                  <a:pt x="0" y="4302809"/>
                </a:lnTo>
                <a:lnTo>
                  <a:pt x="4075654" y="227154"/>
                </a:lnTo>
                <a:cubicBezTo>
                  <a:pt x="4227091" y="75718"/>
                  <a:pt x="4425572" y="0"/>
                  <a:pt x="46240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0"/>
            <a:ext cx="9633822" cy="6858000"/>
          </a:xfrm>
          <a:custGeom>
            <a:avLst/>
            <a:gdLst>
              <a:gd name="connsiteX0" fmla="*/ 0 w 9633822"/>
              <a:gd name="connsiteY0" fmla="*/ 0 h 6858000"/>
              <a:gd name="connsiteX1" fmla="*/ 7798941 w 9633822"/>
              <a:gd name="connsiteY1" fmla="*/ 0 h 6858000"/>
              <a:gd name="connsiteX2" fmla="*/ 9406668 w 9633822"/>
              <a:gd name="connsiteY2" fmla="*/ 1607727 h 6858000"/>
              <a:gd name="connsiteX3" fmla="*/ 9406668 w 9633822"/>
              <a:gd name="connsiteY3" fmla="*/ 2704526 h 6858000"/>
              <a:gd name="connsiteX4" fmla="*/ 5253195 w 9633822"/>
              <a:gd name="connsiteY4" fmla="*/ 6858000 h 6858000"/>
              <a:gd name="connsiteX5" fmla="*/ 0 w 963382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3822" h="6858000">
                <a:moveTo>
                  <a:pt x="0" y="0"/>
                </a:moveTo>
                <a:lnTo>
                  <a:pt x="7798941" y="0"/>
                </a:lnTo>
                <a:lnTo>
                  <a:pt x="9406668" y="1607727"/>
                </a:lnTo>
                <a:cubicBezTo>
                  <a:pt x="9709541" y="1910600"/>
                  <a:pt x="9709541" y="2401653"/>
                  <a:pt x="9406668" y="2704526"/>
                </a:cubicBezTo>
                <a:lnTo>
                  <a:pt x="52531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8217365" y="1"/>
            <a:ext cx="3942921" cy="1650215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 bwMode="auto">
          <a:xfrm flipH="1">
            <a:off x="6902410" y="1440180"/>
            <a:ext cx="5289590" cy="5417820"/>
          </a:xfrm>
          <a:custGeom>
            <a:avLst/>
            <a:gdLst>
              <a:gd name="connsiteX0" fmla="*/ 2457313 w 5289590"/>
              <a:gd name="connsiteY0" fmla="*/ 0 h 5417820"/>
              <a:gd name="connsiteX1" fmla="*/ 0 w 5289590"/>
              <a:gd name="connsiteY1" fmla="*/ 0 h 5417820"/>
              <a:gd name="connsiteX2" fmla="*/ 0 w 5289590"/>
              <a:gd name="connsiteY2" fmla="*/ 5414923 h 5417820"/>
              <a:gd name="connsiteX3" fmla="*/ 249555 w 5289590"/>
              <a:gd name="connsiteY3" fmla="*/ 5415147 h 5417820"/>
              <a:gd name="connsiteX4" fmla="*/ 3224275 w 5289590"/>
              <a:gd name="connsiteY4" fmla="*/ 5417820 h 5417820"/>
              <a:gd name="connsiteX5" fmla="*/ 4957241 w 5289590"/>
              <a:gd name="connsiteY5" fmla="*/ 3815354 h 5417820"/>
              <a:gd name="connsiteX6" fmla="*/ 4957241 w 5289590"/>
              <a:gd name="connsiteY6" fmla="*/ 2308011 h 5417820"/>
              <a:gd name="connsiteX7" fmla="*/ 2522345 w 5289590"/>
              <a:gd name="connsiteY7" fmla="*/ 60040 h 541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9590" h="5417820">
                <a:moveTo>
                  <a:pt x="2457313" y="0"/>
                </a:moveTo>
                <a:lnTo>
                  <a:pt x="0" y="0"/>
                </a:lnTo>
                <a:lnTo>
                  <a:pt x="0" y="5414923"/>
                </a:lnTo>
                <a:lnTo>
                  <a:pt x="249555" y="5415147"/>
                </a:lnTo>
                <a:cubicBezTo>
                  <a:pt x="1095202" y="5415907"/>
                  <a:pt x="2079227" y="5416792"/>
                  <a:pt x="3224275" y="5417820"/>
                </a:cubicBezTo>
                <a:cubicBezTo>
                  <a:pt x="3224275" y="5417820"/>
                  <a:pt x="3224275" y="5417820"/>
                  <a:pt x="4957241" y="3815354"/>
                </a:cubicBezTo>
                <a:cubicBezTo>
                  <a:pt x="5400373" y="3398273"/>
                  <a:pt x="5400373" y="2725091"/>
                  <a:pt x="4957241" y="2308011"/>
                </a:cubicBezTo>
                <a:cubicBezTo>
                  <a:pt x="4957241" y="2308011"/>
                  <a:pt x="4957241" y="2308011"/>
                  <a:pt x="2522345" y="600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 bwMode="auto">
          <a:xfrm>
            <a:off x="5713391" y="1"/>
            <a:ext cx="6478609" cy="68580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6"/>
          <p:cNvSpPr/>
          <p:nvPr>
            <p:custDataLst>
              <p:tags r:id="rId4"/>
            </p:custDataLst>
          </p:nvPr>
        </p:nvSpPr>
        <p:spPr bwMode="auto">
          <a:xfrm flipV="1">
            <a:off x="5713390" y="2371"/>
            <a:ext cx="5384395" cy="3737557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任意多边形: 形状 17"/>
          <p:cNvSpPr/>
          <p:nvPr>
            <p:custDataLst>
              <p:tags r:id="rId5"/>
            </p:custDataLst>
          </p:nvPr>
        </p:nvSpPr>
        <p:spPr bwMode="auto">
          <a:xfrm>
            <a:off x="5713392" y="2"/>
            <a:ext cx="6478608" cy="5949531"/>
          </a:xfrm>
          <a:custGeom>
            <a:avLst/>
            <a:gdLst>
              <a:gd name="connsiteX0" fmla="*/ 2028882 w 6478608"/>
              <a:gd name="connsiteY0" fmla="*/ 0 h 5949531"/>
              <a:gd name="connsiteX1" fmla="*/ 5254187 w 6478608"/>
              <a:gd name="connsiteY1" fmla="*/ 2486 h 5949531"/>
              <a:gd name="connsiteX2" fmla="*/ 6478608 w 6478608"/>
              <a:gd name="connsiteY2" fmla="*/ 1225580 h 5949531"/>
              <a:gd name="connsiteX3" fmla="*/ 6478608 w 6478608"/>
              <a:gd name="connsiteY3" fmla="*/ 3400798 h 5949531"/>
              <a:gd name="connsiteX4" fmla="*/ 4126823 w 6478608"/>
              <a:gd name="connsiteY4" fmla="*/ 5750033 h 5949531"/>
              <a:gd name="connsiteX5" fmla="*/ 3161223 w 6478608"/>
              <a:gd name="connsiteY5" fmla="*/ 5750033 h 5949531"/>
              <a:gd name="connsiteX6" fmla="*/ 199716 w 6478608"/>
              <a:gd name="connsiteY6" fmla="*/ 2791737 h 5949531"/>
              <a:gd name="connsiteX7" fmla="*/ 199716 w 6478608"/>
              <a:gd name="connsiteY7" fmla="*/ 1827183 h 59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8608" h="5949531"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8"/>
                  <a:pt x="6478608" y="3400798"/>
                  <a:pt x="6478608" y="3400798"/>
                </a:cubicBezTo>
                <a:cubicBezTo>
                  <a:pt x="4126823" y="5750033"/>
                  <a:pt x="4126823" y="5750033"/>
                  <a:pt x="4126823" y="5750033"/>
                </a:cubicBezTo>
                <a:cubicBezTo>
                  <a:pt x="3860537" y="6016031"/>
                  <a:pt x="3427509" y="6016031"/>
                  <a:pt x="3161223" y="5750033"/>
                </a:cubicBezTo>
                <a:cubicBezTo>
                  <a:pt x="199716" y="2791737"/>
                  <a:pt x="199716" y="2791737"/>
                  <a:pt x="199716" y="2791737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blipFill>
            <a:blip r:embed="rId6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673099" y="5021821"/>
            <a:ext cx="4822010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73097" y="3558929"/>
            <a:ext cx="7318378" cy="1372514"/>
          </a:xfrm>
        </p:spPr>
        <p:txBody>
          <a:bodyPr lIns="36000" anchor="b" anchorCtr="0">
            <a:normAutofit/>
          </a:bodyPr>
          <a:lstStyle>
            <a:lvl1pPr algn="l">
              <a:defRPr sz="80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 rot="2700000">
            <a:off x="1179347" y="1114928"/>
            <a:ext cx="2518610" cy="25186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6_1"/>
          <p:cNvSpPr/>
          <p:nvPr>
            <p:custDataLst>
              <p:tags r:id="rId3"/>
            </p:custDataLst>
          </p:nvPr>
        </p:nvSpPr>
        <p:spPr bwMode="auto">
          <a:xfrm>
            <a:off x="0" y="2374233"/>
            <a:ext cx="6459401" cy="4483768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59455" y="2915693"/>
            <a:ext cx="5603243" cy="895350"/>
          </a:xfrm>
        </p:spPr>
        <p:txBody>
          <a:bodyPr anchor="b">
            <a:normAutofit/>
          </a:bodyPr>
          <a:lstStyle>
            <a:lvl1pPr algn="l">
              <a:defRPr sz="4400" b="1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660571" y="3876361"/>
            <a:ext cx="5603243" cy="5575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u="none" strike="noStrike" kern="1200" cap="none" spc="15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: 形状 2"/>
          <p:cNvSpPr/>
          <p:nvPr userDrawn="1">
            <p:custDataLst>
              <p:tags r:id="rId13"/>
            </p:custDataLst>
          </p:nvPr>
        </p:nvSpPr>
        <p:spPr bwMode="auto">
          <a:xfrm flipH="1">
            <a:off x="0" y="3873501"/>
            <a:ext cx="2819395" cy="29845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6" name="矩形: 圆角 15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: 圆角 23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0"/>
            <a:ext cx="9633822" cy="6858000"/>
          </a:xfrm>
          <a:custGeom>
            <a:avLst/>
            <a:gdLst>
              <a:gd name="connsiteX0" fmla="*/ 0 w 9633822"/>
              <a:gd name="connsiteY0" fmla="*/ 0 h 6858000"/>
              <a:gd name="connsiteX1" fmla="*/ 7798941 w 9633822"/>
              <a:gd name="connsiteY1" fmla="*/ 0 h 6858000"/>
              <a:gd name="connsiteX2" fmla="*/ 9406668 w 9633822"/>
              <a:gd name="connsiteY2" fmla="*/ 1607727 h 6858000"/>
              <a:gd name="connsiteX3" fmla="*/ 9406668 w 9633822"/>
              <a:gd name="connsiteY3" fmla="*/ 2704526 h 6858000"/>
              <a:gd name="connsiteX4" fmla="*/ 5253195 w 9633822"/>
              <a:gd name="connsiteY4" fmla="*/ 6858000 h 6858000"/>
              <a:gd name="connsiteX5" fmla="*/ 0 w 963382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3822" h="6858000">
                <a:moveTo>
                  <a:pt x="0" y="0"/>
                </a:moveTo>
                <a:lnTo>
                  <a:pt x="7798941" y="0"/>
                </a:lnTo>
                <a:lnTo>
                  <a:pt x="9406668" y="1607727"/>
                </a:lnTo>
                <a:cubicBezTo>
                  <a:pt x="9709541" y="1910600"/>
                  <a:pt x="9709541" y="2401653"/>
                  <a:pt x="9406668" y="2704526"/>
                </a:cubicBezTo>
                <a:lnTo>
                  <a:pt x="52531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8217365" y="1"/>
            <a:ext cx="3942921" cy="1650215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00" y="222248"/>
            <a:ext cx="11676869" cy="6331552"/>
            <a:chOff x="292800" y="222248"/>
            <a:chExt cx="11676869" cy="6331552"/>
          </a:xfrm>
        </p:grpSpPr>
        <p:sp>
          <p:nvSpPr>
            <p:cNvPr id="11" name="矩形: 圆角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00" y="222248"/>
            <a:ext cx="11676869" cy="6331552"/>
            <a:chOff x="292800" y="222248"/>
            <a:chExt cx="11676869" cy="6331552"/>
          </a:xfrm>
        </p:grpSpPr>
        <p:sp>
          <p:nvSpPr>
            <p:cNvPr id="10" name="矩形: 圆角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3" name="矩形: 圆角 12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: 圆角 11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3"/>
            </p:custDataLst>
          </p:nvPr>
        </p:nvSpPr>
        <p:spPr bwMode="auto">
          <a:xfrm flipH="1">
            <a:off x="0" y="1"/>
            <a:ext cx="6478609" cy="6858000"/>
          </a:xfrm>
          <a:custGeom>
            <a:avLst/>
            <a:gdLst>
              <a:gd name="connsiteX0" fmla="*/ 6468068 w 6478609"/>
              <a:gd name="connsiteY0" fmla="*/ 3674208 h 6857999"/>
              <a:gd name="connsiteX1" fmla="*/ 6478609 w 6478609"/>
              <a:gd name="connsiteY1" fmla="*/ 6857999 h 6857999"/>
              <a:gd name="connsiteX2" fmla="*/ 6418877 w 6478609"/>
              <a:gd name="connsiteY2" fmla="*/ 6847468 h 6857999"/>
              <a:gd name="connsiteX3" fmla="*/ 6316981 w 6478609"/>
              <a:gd name="connsiteY3" fmla="*/ 6780774 h 6857999"/>
              <a:gd name="connsiteX4" fmla="*/ 5009905 w 6478609"/>
              <a:gd name="connsiteY4" fmla="*/ 5474963 h 6857999"/>
              <a:gd name="connsiteX5" fmla="*/ 5009905 w 6478609"/>
              <a:gd name="connsiteY5" fmla="*/ 5050224 h 6857999"/>
              <a:gd name="connsiteX6" fmla="*/ 6309954 w 6478609"/>
              <a:gd name="connsiteY6" fmla="*/ 3751433 h 6857999"/>
              <a:gd name="connsiteX7" fmla="*/ 6408336 w 6478609"/>
              <a:gd name="connsiteY7" fmla="*/ 3684739 h 6857999"/>
              <a:gd name="connsiteX8" fmla="*/ 2028882 w 6478609"/>
              <a:gd name="connsiteY8" fmla="*/ 0 h 6857999"/>
              <a:gd name="connsiteX9" fmla="*/ 5254187 w 6478609"/>
              <a:gd name="connsiteY9" fmla="*/ 2486 h 6857999"/>
              <a:gd name="connsiteX10" fmla="*/ 6478608 w 6478609"/>
              <a:gd name="connsiteY10" fmla="*/ 1225580 h 6857999"/>
              <a:gd name="connsiteX11" fmla="*/ 6478608 w 6478609"/>
              <a:gd name="connsiteY11" fmla="*/ 3400797 h 6857999"/>
              <a:gd name="connsiteX12" fmla="*/ 4126823 w 6478609"/>
              <a:gd name="connsiteY12" fmla="*/ 5750032 h 6857999"/>
              <a:gd name="connsiteX13" fmla="*/ 3161223 w 6478609"/>
              <a:gd name="connsiteY13" fmla="*/ 5750032 h 6857999"/>
              <a:gd name="connsiteX14" fmla="*/ 199716 w 6478609"/>
              <a:gd name="connsiteY14" fmla="*/ 2791736 h 6857999"/>
              <a:gd name="connsiteX15" fmla="*/ 199716 w 6478609"/>
              <a:gd name="connsiteY15" fmla="*/ 18271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78609" h="6857999">
                <a:moveTo>
                  <a:pt x="6468068" y="3674208"/>
                </a:moveTo>
                <a:cubicBezTo>
                  <a:pt x="6478609" y="6857999"/>
                  <a:pt x="6478609" y="6857999"/>
                  <a:pt x="6478609" y="6857999"/>
                </a:cubicBezTo>
                <a:cubicBezTo>
                  <a:pt x="6418877" y="6847468"/>
                  <a:pt x="6418877" y="6847468"/>
                  <a:pt x="6418877" y="6847468"/>
                </a:cubicBezTo>
                <a:cubicBezTo>
                  <a:pt x="6380227" y="6833427"/>
                  <a:pt x="6348604" y="6812366"/>
                  <a:pt x="6316981" y="6780774"/>
                </a:cubicBezTo>
                <a:cubicBezTo>
                  <a:pt x="5009905" y="5474963"/>
                  <a:pt x="5009905" y="5474963"/>
                  <a:pt x="5009905" y="5474963"/>
                </a:cubicBezTo>
                <a:cubicBezTo>
                  <a:pt x="4893955" y="5355615"/>
                  <a:pt x="4890441" y="5166062"/>
                  <a:pt x="5009905" y="5050224"/>
                </a:cubicBezTo>
                <a:cubicBezTo>
                  <a:pt x="6309954" y="3751433"/>
                  <a:pt x="6309954" y="3751433"/>
                  <a:pt x="6309954" y="3751433"/>
                </a:cubicBezTo>
                <a:cubicBezTo>
                  <a:pt x="6338063" y="3719841"/>
                  <a:pt x="6373200" y="3698780"/>
                  <a:pt x="6408336" y="3684739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7"/>
                  <a:pt x="6478608" y="3400797"/>
                  <a:pt x="6478608" y="3400797"/>
                </a:cubicBezTo>
                <a:cubicBezTo>
                  <a:pt x="4126823" y="5750032"/>
                  <a:pt x="4126823" y="5750032"/>
                  <a:pt x="4126823" y="5750032"/>
                </a:cubicBezTo>
                <a:cubicBezTo>
                  <a:pt x="3860537" y="6016030"/>
                  <a:pt x="3427509" y="6016030"/>
                  <a:pt x="3161223" y="5750032"/>
                </a:cubicBezTo>
                <a:cubicBezTo>
                  <a:pt x="199716" y="2791736"/>
                  <a:pt x="199716" y="2791736"/>
                  <a:pt x="199716" y="2791736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46079" y="1604211"/>
            <a:ext cx="4962835" cy="194644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 bwMode="auto">
          <a:xfrm flipH="1">
            <a:off x="9464842" y="3030581"/>
            <a:ext cx="2727158" cy="3827420"/>
          </a:xfrm>
          <a:custGeom>
            <a:avLst/>
            <a:gdLst>
              <a:gd name="connsiteX0" fmla="*/ 26861 w 3837611"/>
              <a:gd name="connsiteY0" fmla="*/ 0 h 5385882"/>
              <a:gd name="connsiteX1" fmla="*/ 532669 w 3837611"/>
              <a:gd name="connsiteY1" fmla="*/ 210923 h 5385882"/>
              <a:gd name="connsiteX2" fmla="*/ 3631360 w 3837611"/>
              <a:gd name="connsiteY2" fmla="*/ 3301183 h 5385882"/>
              <a:gd name="connsiteX3" fmla="*/ 3631360 w 3837611"/>
              <a:gd name="connsiteY3" fmla="*/ 4311649 h 5385882"/>
              <a:gd name="connsiteX4" fmla="*/ 2555903 w 3837611"/>
              <a:gd name="connsiteY4" fmla="*/ 5385882 h 5385882"/>
              <a:gd name="connsiteX5" fmla="*/ 213135 w 3837611"/>
              <a:gd name="connsiteY5" fmla="*/ 5383608 h 5385882"/>
              <a:gd name="connsiteX6" fmla="*/ 0 w 3837611"/>
              <a:gd name="connsiteY6" fmla="*/ 5383401 h 5385882"/>
              <a:gd name="connsiteX7" fmla="*/ 0 w 3837611"/>
              <a:gd name="connsiteY7" fmla="*/ 2565 h 538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7611" h="5385882">
                <a:moveTo>
                  <a:pt x="26861" y="0"/>
                </a:moveTo>
                <a:cubicBezTo>
                  <a:pt x="208559" y="0"/>
                  <a:pt x="390257" y="68673"/>
                  <a:pt x="532669" y="210923"/>
                </a:cubicBezTo>
                <a:cubicBezTo>
                  <a:pt x="3631360" y="3301183"/>
                  <a:pt x="3631360" y="3301183"/>
                  <a:pt x="3631360" y="3301183"/>
                </a:cubicBezTo>
                <a:cubicBezTo>
                  <a:pt x="3906362" y="3580778"/>
                  <a:pt x="3906362" y="4032054"/>
                  <a:pt x="3631360" y="4311649"/>
                </a:cubicBezTo>
                <a:cubicBezTo>
                  <a:pt x="2555903" y="5385882"/>
                  <a:pt x="2555903" y="5385882"/>
                  <a:pt x="2555903" y="5385882"/>
                </a:cubicBezTo>
                <a:cubicBezTo>
                  <a:pt x="1608433" y="5384963"/>
                  <a:pt x="838613" y="5384215"/>
                  <a:pt x="213135" y="5383608"/>
                </a:cubicBezTo>
                <a:lnTo>
                  <a:pt x="0" y="5383401"/>
                </a:lnTo>
                <a:lnTo>
                  <a:pt x="0" y="256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/>
          <p:cNvSpPr/>
          <p:nvPr userDrawn="1">
            <p:custDataLst>
              <p:tags r:id="rId2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3"/>
          <p:cNvSpPr/>
          <p:nvPr userDrawn="1">
            <p:custDataLst>
              <p:tags r:id="rId3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25" y="443230"/>
            <a:ext cx="10852150" cy="51816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oundRect">
            <a:avLst>
              <a:gd name="adj" fmla="val 24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62255" y="623697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404600" y="3155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rot="2700000">
            <a:off x="-342265" y="5130800"/>
            <a:ext cx="2141855" cy="2050415"/>
          </a:xfrm>
          <a:custGeom>
            <a:avLst/>
            <a:gdLst>
              <a:gd name="connsiteX0" fmla="*/ 104566 w 2142025"/>
              <a:gd name="connsiteY0" fmla="*/ 104566 h 2050558"/>
              <a:gd name="connsiteX1" fmla="*/ 357011 w 2142025"/>
              <a:gd name="connsiteY1" fmla="*/ 0 h 2050558"/>
              <a:gd name="connsiteX2" fmla="*/ 1785014 w 2142025"/>
              <a:gd name="connsiteY2" fmla="*/ 0 h 2050558"/>
              <a:gd name="connsiteX3" fmla="*/ 2142025 w 2142025"/>
              <a:gd name="connsiteY3" fmla="*/ 357011 h 2050558"/>
              <a:gd name="connsiteX4" fmla="*/ 2142025 w 2142025"/>
              <a:gd name="connsiteY4" fmla="*/ 970068 h 2050558"/>
              <a:gd name="connsiteX5" fmla="*/ 1061534 w 2142025"/>
              <a:gd name="connsiteY5" fmla="*/ 2050558 h 2050558"/>
              <a:gd name="connsiteX6" fmla="*/ 0 w 2142025"/>
              <a:gd name="connsiteY6" fmla="*/ 989024 h 2050558"/>
              <a:gd name="connsiteX7" fmla="*/ 0 w 2142025"/>
              <a:gd name="connsiteY7" fmla="*/ 357011 h 2050558"/>
              <a:gd name="connsiteX8" fmla="*/ 104566 w 2142025"/>
              <a:gd name="connsiteY8" fmla="*/ 104566 h 205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025" h="2050558">
                <a:moveTo>
                  <a:pt x="104566" y="104566"/>
                </a:moveTo>
                <a:cubicBezTo>
                  <a:pt x="169172" y="39960"/>
                  <a:pt x="258425" y="0"/>
                  <a:pt x="357011" y="0"/>
                </a:cubicBezTo>
                <a:lnTo>
                  <a:pt x="1785014" y="0"/>
                </a:lnTo>
                <a:cubicBezTo>
                  <a:pt x="1982186" y="0"/>
                  <a:pt x="2142025" y="159839"/>
                  <a:pt x="2142025" y="357011"/>
                </a:cubicBezTo>
                <a:lnTo>
                  <a:pt x="2142025" y="970068"/>
                </a:lnTo>
                <a:lnTo>
                  <a:pt x="1061534" y="2050558"/>
                </a:lnTo>
                <a:lnTo>
                  <a:pt x="0" y="989024"/>
                </a:lnTo>
                <a:lnTo>
                  <a:pt x="0" y="357011"/>
                </a:lnTo>
                <a:cubicBezTo>
                  <a:pt x="0" y="258425"/>
                  <a:pt x="39960" y="169172"/>
                  <a:pt x="104566" y="104566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4"/>
            </p:custDataLst>
          </p:nvPr>
        </p:nvSpPr>
        <p:spPr>
          <a:xfrm rot="2700000">
            <a:off x="10388600" y="-313690"/>
            <a:ext cx="2141855" cy="2039620"/>
          </a:xfrm>
          <a:custGeom>
            <a:avLst/>
            <a:gdLst>
              <a:gd name="connsiteX0" fmla="*/ 0 w 2142025"/>
              <a:gd name="connsiteY0" fmla="*/ 1092261 h 2039521"/>
              <a:gd name="connsiteX1" fmla="*/ 1092261 w 2142025"/>
              <a:gd name="connsiteY1" fmla="*/ 0 h 2039521"/>
              <a:gd name="connsiteX2" fmla="*/ 2142025 w 2142025"/>
              <a:gd name="connsiteY2" fmla="*/ 1049764 h 2039521"/>
              <a:gd name="connsiteX3" fmla="*/ 2142025 w 2142025"/>
              <a:gd name="connsiteY3" fmla="*/ 1682510 h 2039521"/>
              <a:gd name="connsiteX4" fmla="*/ 1785014 w 2142025"/>
              <a:gd name="connsiteY4" fmla="*/ 2039521 h 2039521"/>
              <a:gd name="connsiteX5" fmla="*/ 357011 w 2142025"/>
              <a:gd name="connsiteY5" fmla="*/ 2039521 h 2039521"/>
              <a:gd name="connsiteX6" fmla="*/ 0 w 2142025"/>
              <a:gd name="connsiteY6" fmla="*/ 1682510 h 20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025" h="2039521">
                <a:moveTo>
                  <a:pt x="0" y="1092261"/>
                </a:moveTo>
                <a:lnTo>
                  <a:pt x="1092261" y="0"/>
                </a:lnTo>
                <a:lnTo>
                  <a:pt x="2142025" y="1049764"/>
                </a:lnTo>
                <a:lnTo>
                  <a:pt x="2142025" y="1682510"/>
                </a:lnTo>
                <a:cubicBezTo>
                  <a:pt x="2142025" y="1879682"/>
                  <a:pt x="1982186" y="2039521"/>
                  <a:pt x="1785014" y="2039521"/>
                </a:cubicBezTo>
                <a:lnTo>
                  <a:pt x="357011" y="2039521"/>
                </a:lnTo>
                <a:cubicBezTo>
                  <a:pt x="159839" y="2039521"/>
                  <a:pt x="0" y="1879682"/>
                  <a:pt x="0" y="168251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5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6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19021" y="1"/>
            <a:ext cx="412686" cy="172720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35021"/>
            <a:ext cx="251201" cy="683195"/>
          </a:xfrm>
          <a:custGeom>
            <a:avLst/>
            <a:gdLst>
              <a:gd name="connsiteX0" fmla="*/ 0 w 251201"/>
              <a:gd name="connsiteY0" fmla="*/ 0 h 683195"/>
              <a:gd name="connsiteX1" fmla="*/ 187281 w 251201"/>
              <a:gd name="connsiteY1" fmla="*/ 187281 h 683195"/>
              <a:gd name="connsiteX2" fmla="*/ 187281 w 251201"/>
              <a:gd name="connsiteY2" fmla="*/ 495914 h 683195"/>
              <a:gd name="connsiteX3" fmla="*/ 0 w 251201"/>
              <a:gd name="connsiteY3" fmla="*/ 683195 h 6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01" h="683195">
                <a:moveTo>
                  <a:pt x="0" y="0"/>
                </a:moveTo>
                <a:lnTo>
                  <a:pt x="187281" y="187281"/>
                </a:lnTo>
                <a:cubicBezTo>
                  <a:pt x="272508" y="272508"/>
                  <a:pt x="272508" y="410687"/>
                  <a:pt x="187281" y="495914"/>
                </a:cubicBezTo>
                <a:lnTo>
                  <a:pt x="0" y="68319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485032" y="6364816"/>
            <a:ext cx="465667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36CD5B-2F48-449C-901B-66C10A3E4152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5" Type="http://schemas.openxmlformats.org/officeDocument/2006/relationships/theme" Target="../theme/theme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206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tags" Target="../tags/tag21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4085" y="1691640"/>
            <a:ext cx="7721600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4000" b="1" dirty="0">
                <a:solidFill>
                  <a:schemeClr val="bg1"/>
                </a:solidFill>
                <a:cs typeface="+mn-ea"/>
                <a:sym typeface="+mn-lt"/>
              </a:rPr>
              <a:t>弹性时程分析操作指南</a:t>
            </a:r>
            <a:endParaRPr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sz="2400" b="1" dirty="0">
                <a:solidFill>
                  <a:schemeClr val="bg1"/>
                </a:solidFill>
                <a:cs typeface="+mn-ea"/>
                <a:sym typeface="+mn-lt"/>
              </a:rPr>
              <a:t>主讲人：高上宇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KsdLaunch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7105" y="4892040"/>
            <a:ext cx="1333500" cy="1333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663190" y="5956300"/>
            <a:ext cx="284607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北京盈建科软件股份有限公司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21196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生成人工波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865" y="34290"/>
            <a:ext cx="7498080" cy="67894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21196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导入地震波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48550" y="110490"/>
            <a:ext cx="4549140" cy="66370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330" y="815340"/>
            <a:ext cx="4530725" cy="506730"/>
          </a:xfrm>
          <a:prstGeom prst="rect">
            <a:avLst/>
          </a:prstGeom>
        </p:spPr>
        <p:txBody>
          <a:bodyPr wrap="square">
            <a:spAutoFit/>
          </a:bodyPr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YJK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格式地震波：</a:t>
            </a:r>
            <a:endParaRPr kumimoji="1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330" y="3611880"/>
            <a:ext cx="4530725" cy="506730"/>
          </a:xfrm>
          <a:prstGeom prst="rect">
            <a:avLst/>
          </a:prstGeom>
        </p:spPr>
        <p:txBody>
          <a:bodyPr wrap="square">
            <a:spAutoFit/>
          </a:bodyPr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自由数据格式地震波：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95" y="955675"/>
            <a:ext cx="2237105" cy="296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" y="1407795"/>
            <a:ext cx="4031615" cy="1906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0" y="4118610"/>
            <a:ext cx="3319780" cy="2739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" y="4338320"/>
            <a:ext cx="3810000" cy="14122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21196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导出地震波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065" y="231775"/>
            <a:ext cx="9707245" cy="6345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6362700" cy="2743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3067685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查看</a:t>
            </a:r>
            <a:r>
              <a:rPr lang="en-US" alt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编辑地震波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7430" y="72390"/>
            <a:ext cx="7604760" cy="67132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684657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两种算法</a:t>
            </a:r>
            <a:r>
              <a:rPr lang="en-US" alt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——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振型叠加法</a:t>
            </a:r>
            <a:r>
              <a:rPr lang="en-US" alt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or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直接积分法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017270"/>
            <a:ext cx="9448800" cy="539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25069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积分步长修改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2105" y="742950"/>
            <a:ext cx="3497580" cy="5372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330" y="815340"/>
            <a:ext cx="4530725" cy="1337945"/>
          </a:xfrm>
          <a:prstGeom prst="rect">
            <a:avLst/>
          </a:prstGeom>
        </p:spPr>
        <p:txBody>
          <a:bodyPr wrap="square">
            <a:spAutoFit/>
          </a:bodyPr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合理设置积分步长可以在保证计算精度的基础上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缩短计算时长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，也可有效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控制计算结果文件大小</a:t>
            </a:r>
            <a:endParaRPr kumimoji="1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组合定义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330" y="815340"/>
            <a:ext cx="4530725" cy="922020"/>
          </a:xfrm>
          <a:prstGeom prst="rect">
            <a:avLst/>
          </a:prstGeom>
        </p:spPr>
        <p:txBody>
          <a:bodyPr wrap="square">
            <a:spAutoFit/>
          </a:bodyPr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除隔震计算外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，其他结构均取默认组合即可，无需增加组合。</a:t>
            </a:r>
            <a:endParaRPr kumimoji="1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8370" y="2038985"/>
            <a:ext cx="7795260" cy="440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2680335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计算</a:t>
            </a:r>
            <a:r>
              <a:rPr lang="en-US" alt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输出参数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330" y="815340"/>
            <a:ext cx="4862195" cy="3830955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减震器参数：参考减震设计相关专题介绍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节点与能量时程输出选项：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勾选：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输出结果更丰富；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但会影响计算效率，结果文件也会比较大。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不勾选：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无法查看时程曲线，时程动画，能量曲线等内容；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计算速度更快，结果文件较小。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0" y="980440"/>
            <a:ext cx="5332730" cy="395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文本结果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135" y="852170"/>
            <a:ext cx="9185275" cy="6005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05" y="815340"/>
            <a:ext cx="5669280" cy="5699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15" y="815340"/>
            <a:ext cx="460248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文本结果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135" y="852170"/>
            <a:ext cx="9185275" cy="6005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65" y="852170"/>
            <a:ext cx="7513320" cy="313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2516" r="19159" b="3774"/>
          <a:stretch>
            <a:fillRect/>
          </a:stretch>
        </p:blipFill>
        <p:spPr>
          <a:xfrm>
            <a:off x="196610" y="959474"/>
            <a:ext cx="4539672" cy="4539672"/>
          </a:xfrm>
          <a:custGeom>
            <a:avLst/>
            <a:gdLst>
              <a:gd name="connsiteX0" fmla="*/ 2838450 w 5676900"/>
              <a:gd name="connsiteY0" fmla="*/ 0 h 5676900"/>
              <a:gd name="connsiteX1" fmla="*/ 5676900 w 5676900"/>
              <a:gd name="connsiteY1" fmla="*/ 2838450 h 5676900"/>
              <a:gd name="connsiteX2" fmla="*/ 2838450 w 5676900"/>
              <a:gd name="connsiteY2" fmla="*/ 5676900 h 5676900"/>
              <a:gd name="connsiteX3" fmla="*/ 0 w 5676900"/>
              <a:gd name="connsiteY3" fmla="*/ 283845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5676900">
                <a:moveTo>
                  <a:pt x="2838450" y="0"/>
                </a:moveTo>
                <a:lnTo>
                  <a:pt x="5676900" y="2838450"/>
                </a:lnTo>
                <a:lnTo>
                  <a:pt x="2838450" y="5676900"/>
                </a:lnTo>
                <a:lnTo>
                  <a:pt x="0" y="2838450"/>
                </a:lnTo>
                <a:close/>
              </a:path>
            </a:pathLst>
          </a:custGeom>
        </p:spPr>
      </p:pic>
      <p:sp>
        <p:nvSpPr>
          <p:cNvPr id="8" name="菱形 7"/>
          <p:cNvSpPr/>
          <p:nvPr/>
        </p:nvSpPr>
        <p:spPr>
          <a:xfrm>
            <a:off x="1374860" y="367476"/>
            <a:ext cx="940532" cy="940532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2561694" y="5136594"/>
            <a:ext cx="939754" cy="939754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58124" r="53680" b="31577"/>
          <a:stretch>
            <a:fillRect/>
          </a:stretch>
        </p:blipFill>
        <p:spPr>
          <a:xfrm>
            <a:off x="1444675" y="5143570"/>
            <a:ext cx="939754" cy="939754"/>
          </a:xfrm>
          <a:custGeom>
            <a:avLst/>
            <a:gdLst>
              <a:gd name="connsiteX0" fmla="*/ 469877 w 939754"/>
              <a:gd name="connsiteY0" fmla="*/ 0 h 939754"/>
              <a:gd name="connsiteX1" fmla="*/ 939754 w 939754"/>
              <a:gd name="connsiteY1" fmla="*/ 469877 h 939754"/>
              <a:gd name="connsiteX2" fmla="*/ 469877 w 939754"/>
              <a:gd name="connsiteY2" fmla="*/ 939754 h 939754"/>
              <a:gd name="connsiteX3" fmla="*/ 0 w 939754"/>
              <a:gd name="connsiteY3" fmla="*/ 469877 h 9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4" h="939754">
                <a:moveTo>
                  <a:pt x="469877" y="0"/>
                </a:moveTo>
                <a:lnTo>
                  <a:pt x="939754" y="469877"/>
                </a:lnTo>
                <a:lnTo>
                  <a:pt x="469877" y="939754"/>
                </a:lnTo>
                <a:lnTo>
                  <a:pt x="0" y="469877"/>
                </a:lnTo>
                <a:close/>
              </a:path>
            </a:pathLst>
          </a:custGeom>
        </p:spPr>
      </p:pic>
      <p:sp>
        <p:nvSpPr>
          <p:cNvPr id="28" name="菱形 27"/>
          <p:cNvSpPr/>
          <p:nvPr/>
        </p:nvSpPr>
        <p:spPr>
          <a:xfrm>
            <a:off x="3216275" y="1939018"/>
            <a:ext cx="3076575" cy="3076575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963987" y="2744475"/>
            <a:ext cx="158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63987" y="3667805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47645" y="1820793"/>
            <a:ext cx="669700" cy="669700"/>
            <a:chOff x="6587443" y="1604961"/>
            <a:chExt cx="669700" cy="669700"/>
          </a:xfrm>
        </p:grpSpPr>
        <p:sp>
          <p:nvSpPr>
            <p:cNvPr id="34" name="菱形 33"/>
            <p:cNvSpPr/>
            <p:nvPr/>
          </p:nvSpPr>
          <p:spPr>
            <a:xfrm>
              <a:off x="6587443" y="1604961"/>
              <a:ext cx="669700" cy="669700"/>
            </a:xfrm>
            <a:prstGeom prst="diamond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587443" y="1707557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47645" y="2589956"/>
            <a:ext cx="669700" cy="669700"/>
            <a:chOff x="6587443" y="2653732"/>
            <a:chExt cx="669700" cy="669700"/>
          </a:xfrm>
        </p:grpSpPr>
        <p:sp>
          <p:nvSpPr>
            <p:cNvPr id="35" name="菱形 34"/>
            <p:cNvSpPr/>
            <p:nvPr/>
          </p:nvSpPr>
          <p:spPr>
            <a:xfrm>
              <a:off x="6587443" y="2653732"/>
              <a:ext cx="669700" cy="669700"/>
            </a:xfrm>
            <a:prstGeom prst="diamond">
              <a:avLst/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587443" y="2757121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47645" y="3359119"/>
            <a:ext cx="669700" cy="669700"/>
            <a:chOff x="6587443" y="3702503"/>
            <a:chExt cx="669700" cy="669700"/>
          </a:xfrm>
        </p:grpSpPr>
        <p:sp>
          <p:nvSpPr>
            <p:cNvPr id="36" name="菱形 35"/>
            <p:cNvSpPr/>
            <p:nvPr/>
          </p:nvSpPr>
          <p:spPr>
            <a:xfrm>
              <a:off x="6587443" y="3702503"/>
              <a:ext cx="669700" cy="669700"/>
            </a:xfrm>
            <a:prstGeom prst="diamond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587443" y="3805892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47645" y="4191147"/>
            <a:ext cx="669700" cy="669700"/>
            <a:chOff x="6587443" y="4751274"/>
            <a:chExt cx="669700" cy="669700"/>
          </a:xfrm>
        </p:grpSpPr>
        <p:sp>
          <p:nvSpPr>
            <p:cNvPr id="37" name="菱形 36"/>
            <p:cNvSpPr/>
            <p:nvPr/>
          </p:nvSpPr>
          <p:spPr>
            <a:xfrm>
              <a:off x="6587443" y="4751274"/>
              <a:ext cx="669700" cy="669700"/>
            </a:xfrm>
            <a:prstGeom prst="diamond">
              <a:avLst/>
            </a:prstGeom>
            <a:solidFill>
              <a:srgbClr val="1F4E7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87443" y="4854663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562850" y="1645285"/>
            <a:ext cx="4472305" cy="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zh-CN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</a:rPr>
              <a:t>使用场景和功能简介</a:t>
            </a:r>
            <a:endParaRPr lang="zh-CN"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62850" y="2674620"/>
            <a:ext cx="48202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选波，导波，生成人工波</a:t>
            </a:r>
            <a:endParaRPr lang="zh-CN" altLang="en-US"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2850" y="3432175"/>
            <a:ext cx="48202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工况，组合，参数设置</a:t>
            </a:r>
            <a:endParaRPr lang="zh-CN" altLang="en-US"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62850" y="4264025"/>
            <a:ext cx="4302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计算结果的查看</a:t>
            </a:r>
            <a:endParaRPr lang="zh-CN" altLang="en-US"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时程曲线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878840"/>
            <a:ext cx="10104120" cy="5799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9965" y="231775"/>
            <a:ext cx="4862195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节点时程曲线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时程曲线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59965" y="231775"/>
            <a:ext cx="4862195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楼层时程曲线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640" y="815340"/>
            <a:ext cx="9824085" cy="591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时程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动画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0" y="815340"/>
            <a:ext cx="9689465" cy="565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楼层曲线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425" y="961390"/>
            <a:ext cx="10470515" cy="547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滞回曲线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720" y="815340"/>
            <a:ext cx="9559925" cy="59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能量曲线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871220"/>
            <a:ext cx="9154160" cy="578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32816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反应谱规范谱对比</a:t>
            </a:r>
            <a:endParaRPr lang="zh-CN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0720" y="0"/>
            <a:ext cx="81280" cy="68586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880110"/>
            <a:ext cx="12103100" cy="571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常见问题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6155" y="990600"/>
            <a:ext cx="7233285" cy="549275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选波中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地震波的基底剪力如何求得的？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振型叠加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/FNA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选出的地震波基底剪力都小于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cqc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结果怎么办？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调整选波参数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选不出波怎么办？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增加相邻特征周期备选波；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下载官网的波库（https://www.yjk.cn/article/184/）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峰值加速度采用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PGA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还是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EPA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？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PGA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：绝对峰值加速度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EPA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：有效峰值加速度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为什么只有隔震计算需要增加恒活参与的组合工况？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是否满足线性叠加原理？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9220" y="2717800"/>
            <a:ext cx="2788920" cy="38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4539" b="22976"/>
          <a:stretch>
            <a:fillRect/>
          </a:stretch>
        </p:blipFill>
        <p:spPr>
          <a:xfrm>
            <a:off x="880110" y="4263390"/>
            <a:ext cx="2194560" cy="24403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5424" b="21246"/>
          <a:stretch>
            <a:fillRect/>
          </a:stretch>
        </p:blipFill>
        <p:spPr>
          <a:xfrm>
            <a:off x="880110" y="738505"/>
            <a:ext cx="2194560" cy="34823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598805" y="174625"/>
            <a:ext cx="5533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YJK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提供专业的服务与支持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105" y="1204595"/>
            <a:ext cx="8257540" cy="49396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41254" y="1604211"/>
            <a:ext cx="4962835" cy="1946445"/>
          </a:xfrm>
        </p:spPr>
        <p:txBody>
          <a:bodyPr/>
          <a:lstStyle/>
          <a:p>
            <a:r>
              <a:rPr lang="en-US" altLang="zh-CN" dirty="0"/>
              <a:t>THE END!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使用场景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54250" y="1278255"/>
            <a:ext cx="3526155" cy="4938395"/>
          </a:xfrm>
          <a:prstGeom prst="roundRect">
            <a:avLst/>
          </a:prstGeom>
          <a:effectLst>
            <a:innerShdw blurRad="635000">
              <a:prstClr val="black">
                <a:alpha val="10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r>
              <a:rPr lang="zh-CN" altLang="en-US" sz="3200"/>
              <a:t>超高</a:t>
            </a:r>
            <a:r>
              <a:rPr lang="en-US" altLang="zh-CN" sz="3200"/>
              <a:t>/</a:t>
            </a:r>
            <a:r>
              <a:rPr lang="zh-CN" altLang="en-US" sz="3200"/>
              <a:t>超限项目补充计算</a:t>
            </a:r>
            <a:endParaRPr lang="zh-CN" altLang="en-US"/>
          </a:p>
          <a:p>
            <a:pPr algn="l"/>
            <a:endParaRPr lang="zh-CN" altLang="en-US"/>
          </a:p>
          <a:p>
            <a:pPr algn="ctr"/>
            <a:r>
              <a:rPr lang="en-US" altLang="zh-CN"/>
              <a:t>(</a:t>
            </a:r>
            <a:r>
              <a:rPr lang="zh-CN" altLang="en-US"/>
              <a:t>高规</a:t>
            </a:r>
            <a:r>
              <a:rPr lang="en-US" altLang="zh-CN"/>
              <a:t>JGJ3-2010-4.3.4-3)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zh-CN" altLang="en-US"/>
              <a:t>振型叠加法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843395" y="1278255"/>
            <a:ext cx="3526155" cy="4938395"/>
          </a:xfrm>
          <a:prstGeom prst="roundRect">
            <a:avLst/>
          </a:prstGeom>
          <a:effectLst>
            <a:innerShdw blurRad="635000">
              <a:prstClr val="black">
                <a:alpha val="10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减震</a:t>
            </a:r>
            <a:r>
              <a:rPr lang="en-US" altLang="zh-CN" sz="3200"/>
              <a:t>/</a:t>
            </a:r>
            <a:r>
              <a:rPr lang="zh-CN" altLang="en-US" sz="3200"/>
              <a:t>隔震项目分析</a:t>
            </a:r>
            <a:endParaRPr lang="zh-CN" altLang="en-US" sz="3200"/>
          </a:p>
          <a:p>
            <a:pPr algn="ctr"/>
            <a:endParaRPr lang="zh-CN" altLang="en-US"/>
          </a:p>
          <a:p>
            <a:pPr algn="ctr"/>
            <a:r>
              <a:rPr lang="en-US" altLang="zh-CN"/>
              <a:t>FNA/</a:t>
            </a:r>
            <a:r>
              <a:rPr lang="zh-CN" altLang="en-US"/>
              <a:t>直接积分法</a:t>
            </a:r>
            <a:endParaRPr lang="zh-CN" altLang="en-US"/>
          </a:p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17322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功能简介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单圆角矩形 12"/>
          <p:cNvSpPr/>
          <p:nvPr/>
        </p:nvSpPr>
        <p:spPr>
          <a:xfrm flipH="1">
            <a:off x="1486535" y="1014095"/>
            <a:ext cx="3022600" cy="1318895"/>
          </a:xfrm>
          <a:prstGeom prst="round1Rect">
            <a:avLst>
              <a:gd name="adj" fmla="val 29754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地震波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09135" y="1014095"/>
            <a:ext cx="3022600" cy="1318895"/>
          </a:xfrm>
          <a:prstGeom prst="rect">
            <a:avLst/>
          </a:prstGeom>
          <a:solidFill>
            <a:schemeClr val="accen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计算参数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87170" y="2343150"/>
            <a:ext cx="3021965" cy="963295"/>
          </a:xfrm>
          <a:prstGeom prst="rect">
            <a:avLst/>
          </a:prstGeom>
          <a:gradFill>
            <a:gsLst>
              <a:gs pos="100000">
                <a:srgbClr val="9EE256"/>
              </a:gs>
              <a:gs pos="0">
                <a:srgbClr val="52762D"/>
              </a:gs>
            </a:gsLst>
            <a:lin ang="0" scaled="0"/>
          </a:gradFill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自动选波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23105" y="2343150"/>
            <a:ext cx="3010535" cy="9632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算法选择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33005" y="2343150"/>
            <a:ext cx="3020695" cy="71056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0"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文本结果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486535" y="3306445"/>
            <a:ext cx="3021965" cy="963295"/>
          </a:xfrm>
          <a:prstGeom prst="rect">
            <a:avLst/>
          </a:prstGeom>
          <a:gradFill>
            <a:gsLst>
              <a:gs pos="100000">
                <a:srgbClr val="9EE256"/>
              </a:gs>
              <a:gs pos="0">
                <a:srgbClr val="52762D"/>
              </a:gs>
            </a:gsLst>
            <a:lin ang="0" scaled="0"/>
          </a:gradFill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生成人工波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87170" y="4269740"/>
            <a:ext cx="3021965" cy="963295"/>
          </a:xfrm>
          <a:prstGeom prst="rect">
            <a:avLst/>
          </a:prstGeom>
          <a:gradFill>
            <a:gsLst>
              <a:gs pos="100000">
                <a:srgbClr val="9EE256"/>
              </a:gs>
              <a:gs pos="0">
                <a:srgbClr val="52762D"/>
              </a:gs>
            </a:gsLst>
            <a:lin ang="0" scaled="0"/>
          </a:gradFill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导入</a:t>
            </a:r>
            <a:r>
              <a:rPr lang="en-US" altLang="zh-CN"/>
              <a:t>/</a:t>
            </a:r>
            <a:r>
              <a:rPr lang="zh-CN" altLang="en-US"/>
              <a:t>导出波</a:t>
            </a: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86535" y="5243195"/>
            <a:ext cx="3021965" cy="963295"/>
          </a:xfrm>
          <a:prstGeom prst="rect">
            <a:avLst/>
          </a:prstGeom>
          <a:gradFill>
            <a:gsLst>
              <a:gs pos="100000">
                <a:srgbClr val="9EE256"/>
              </a:gs>
              <a:gs pos="0">
                <a:srgbClr val="52762D"/>
              </a:gs>
            </a:gsLst>
            <a:lin ang="0" scaled="0"/>
          </a:gradFill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查看</a:t>
            </a:r>
            <a:r>
              <a:rPr lang="en-US" altLang="zh-CN"/>
              <a:t>/</a:t>
            </a:r>
            <a:r>
              <a:rPr lang="zh-CN" altLang="en-US"/>
              <a:t>编辑波</a:t>
            </a: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522470" y="3306445"/>
            <a:ext cx="3010535" cy="9632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步长调整</a:t>
            </a: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523105" y="4274820"/>
            <a:ext cx="3010535" cy="9632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组合定义</a:t>
            </a: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523105" y="5243195"/>
            <a:ext cx="3010535" cy="9632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计算</a:t>
            </a:r>
            <a:r>
              <a:rPr lang="en-US" altLang="zh-CN"/>
              <a:t>/</a:t>
            </a:r>
            <a:r>
              <a:rPr lang="zh-CN" altLang="en-US"/>
              <a:t>输出参数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531735" y="3063875"/>
            <a:ext cx="3020695" cy="73025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0"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节点</a:t>
            </a:r>
            <a:r>
              <a:rPr lang="en-US" altLang="zh-CN"/>
              <a:t>/</a:t>
            </a:r>
            <a:r>
              <a:rPr lang="zh-CN" altLang="en-US"/>
              <a:t>楼层曲线</a:t>
            </a: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531735" y="3804285"/>
            <a:ext cx="3020695" cy="73977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0"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单元滞回曲线</a:t>
            </a: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531735" y="4525010"/>
            <a:ext cx="3020695" cy="81153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0"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能量曲线</a:t>
            </a: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531735" y="5319395"/>
            <a:ext cx="3020695" cy="88265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0"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反应谱规范谱对比</a:t>
            </a:r>
            <a:endParaRPr lang="zh-CN" altLang="en-US"/>
          </a:p>
        </p:txBody>
      </p:sp>
      <p:sp>
        <p:nvSpPr>
          <p:cNvPr id="12" name="单圆角矩形 11"/>
          <p:cNvSpPr/>
          <p:nvPr/>
        </p:nvSpPr>
        <p:spPr>
          <a:xfrm>
            <a:off x="7531735" y="1014095"/>
            <a:ext cx="3022600" cy="1318895"/>
          </a:xfrm>
          <a:prstGeom prst="round1Rect">
            <a:avLst>
              <a:gd name="adj" fmla="val 29754"/>
            </a:avLst>
          </a:prstGeom>
          <a:gradFill rotWithShape="0"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后处理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7" grpId="0" animBg="1"/>
      <p:bldP spid="13" grpId="1" animBg="1"/>
      <p:bldP spid="15" grpId="1" animBg="1"/>
      <p:bldP spid="18" grpId="1" animBg="1"/>
      <p:bldP spid="19" grpId="1" animBg="1"/>
      <p:bldP spid="27" grpId="1" animBg="1"/>
      <p:bldP spid="14" grpId="0" animBg="1"/>
      <p:bldP spid="16" grpId="0" animBg="1"/>
      <p:bldP spid="28" grpId="0" animBg="1"/>
      <p:bldP spid="29" grpId="0" animBg="1"/>
      <p:bldP spid="30" grpId="0" animBg="1"/>
      <p:bldP spid="14" grpId="1" animBg="1"/>
      <p:bldP spid="16" grpId="1" animBg="1"/>
      <p:bldP spid="28" grpId="1" animBg="1"/>
      <p:bldP spid="29" grpId="1" animBg="1"/>
      <p:bldP spid="30" grpId="1" animBg="1"/>
      <p:bldP spid="17" grpId="0" animBg="1"/>
      <p:bldP spid="31" grpId="0" animBg="1"/>
      <p:bldP spid="32" grpId="0" animBg="1"/>
      <p:bldP spid="33" grpId="0" animBg="1"/>
      <p:bldP spid="34" grpId="0" animBg="1"/>
      <p:bldP spid="12" grpId="0" animBg="1"/>
      <p:bldP spid="17" grpId="1" animBg="1"/>
      <p:bldP spid="31" grpId="1" animBg="1"/>
      <p:bldP spid="32" grpId="1" animBg="1"/>
      <p:bldP spid="33" grpId="1" animBg="1"/>
      <p:bldP spid="34" grpId="1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0060" y="231845"/>
            <a:ext cx="36690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自动优选地震波组合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6110" y="231775"/>
            <a:ext cx="7482840" cy="64160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330" y="815340"/>
            <a:ext cx="4236085" cy="922020"/>
          </a:xfrm>
          <a:prstGeom prst="rect">
            <a:avLst/>
          </a:prstGeom>
        </p:spPr>
        <p:txBody>
          <a:bodyPr wrap="square">
            <a:spAutoFit/>
          </a:bodyPr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*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此处参数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仅用于选波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时程计算参数在后面设置，下文会提及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36690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自动优选地震波组合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8430" y="751840"/>
            <a:ext cx="11915140" cy="6050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36690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自动优选地震波组合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8430" y="751840"/>
            <a:ext cx="11915140" cy="60509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90" y="34290"/>
            <a:ext cx="7498080" cy="6789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" y="981075"/>
            <a:ext cx="7345680" cy="382524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471545" y="2195830"/>
            <a:ext cx="3728720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145" y="2546350"/>
            <a:ext cx="1550670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077720" y="2527935"/>
            <a:ext cx="5150485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7035" y="2934335"/>
            <a:ext cx="6415405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8145" y="3284855"/>
            <a:ext cx="6848475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98145" y="3644900"/>
            <a:ext cx="3682365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28465" y="3626485"/>
            <a:ext cx="299974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8620" y="3995420"/>
            <a:ext cx="6765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37615" y="4392295"/>
            <a:ext cx="6036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98145" y="4743450"/>
            <a:ext cx="54362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561465" y="2531110"/>
            <a:ext cx="4686300" cy="2931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129780" y="2449830"/>
            <a:ext cx="1927225" cy="121285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7261860" y="1161415"/>
            <a:ext cx="1866265" cy="1978025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7139940" y="1628140"/>
            <a:ext cx="2008505" cy="21704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7018020" y="725170"/>
            <a:ext cx="2079625" cy="37230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330" y="815340"/>
            <a:ext cx="453072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《结构时程分析法输入地震波的选择控制指标》(《土木工程学报》第33卷第6期)推荐的选波方案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: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对选波的原则增加了反应谱的两个频段控制原则：</a:t>
            </a:r>
            <a:endParaRPr kumimoji="1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1. </a:t>
            </a:r>
            <a:r>
              <a:rPr kumimoji="1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地震记录加速度反应谱值在[0.1, Tg]平台段的均值与设计反应谱相差不超过10%；</a:t>
            </a:r>
            <a:endParaRPr kumimoji="1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2. </a:t>
            </a:r>
            <a:r>
              <a:rPr kumimoji="1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结构基本周期T1附近[T1-DT1，T1+DT2 ]段加速度反应谱均值与设计反应谱在该段的均值相差不超过10%。</a:t>
            </a:r>
            <a:endParaRPr kumimoji="1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060" y="231845"/>
            <a:ext cx="36690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自动优选地震波组合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3920" y="0"/>
            <a:ext cx="7498080" cy="67894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060" y="231845"/>
            <a:ext cx="21196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生成人工波</a:t>
            </a:r>
            <a:endParaRPr lang="zh-CN" altLang="en-US" sz="3200" b="1" spc="-15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0" y="231775"/>
            <a:ext cx="8656320" cy="4693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310" y="666115"/>
            <a:ext cx="7033260" cy="4259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877945"/>
            <a:ext cx="6377940" cy="25831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110720" y="-635"/>
            <a:ext cx="81280" cy="68586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  <p:tag name="KSO_WM_UNIT_SUBTYPE" val="h"/>
  <p:tag name="KSO_WM_UNIT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3、8、9、10、11、12、13、15"/>
  <p:tag name="KSO_WM_TEMPLATE_SUBCATEGORY" val="0"/>
  <p:tag name="KSO_WM_UNIT_SHOW_EDIT_AREA_INDICATION" val="0"/>
  <p:tag name="KSO_WM_TAG_VERSION" val="1.0"/>
  <p:tag name="KSO_WM_BEAUTIFY_FLAG" val="#wm#"/>
  <p:tag name="KSO_WM_TEMPLATE_CATEGORY" val="custom"/>
  <p:tag name="KSO_WM_TEMPLATE_INDEX" val="20199918"/>
  <p:tag name="KSO_WM_TEMPLATE_MASTER_TYPE" val="1"/>
  <p:tag name="KSO_WM_TEMPLATE_COLOR_TYPE" val="1"/>
  <p:tag name="KSO_WM_TEMPLATE_MASTER_THUMB_INDEX" val="18"/>
</p:tagLst>
</file>

<file path=ppt/tags/tag212.xml><?xml version="1.0" encoding="utf-8"?>
<p:tagLst xmlns:p="http://schemas.openxmlformats.org/presentationml/2006/main">
  <p:tag name="KSO_WM_UNIT_PLACING_PICTURE_USER_VIEWPORT" val="{&quot;height&quot;:10476,&quot;width&quot;:20628}"/>
</p:tagLst>
</file>

<file path=ppt/tags/tag213.xml><?xml version="1.0" encoding="utf-8"?>
<p:tagLst xmlns:p="http://schemas.openxmlformats.org/presentationml/2006/main">
  <p:tag name="KSO_WM_UNIT_PLACING_PICTURE_USER_VIEWPORT" val="{&quot;height&quot;:10476,&quot;width&quot;:20628}"/>
</p:tagLst>
</file>

<file path=ppt/tags/tag214.xml><?xml version="1.0" encoding="utf-8"?>
<p:tagLst xmlns:p="http://schemas.openxmlformats.org/presentationml/2006/main">
  <p:tag name="KSO_WM_UNIT_PLACING_PICTURE_USER_VIEWPORT" val="{&quot;height&quot;:10452,&quot;width&quot;:7164}"/>
</p:tagLst>
</file>

<file path=ppt/tags/tag215.xml><?xml version="1.0" encoding="utf-8"?>
<p:tagLst xmlns:p="http://schemas.openxmlformats.org/presentationml/2006/main">
  <p:tag name="KSO_WM_UNIT_ISCONTENTSTITLE" val="0"/>
  <p:tag name="KSO_WM_UNIT_PRESET_TEXT" val="Thanks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9918_15*a*1"/>
  <p:tag name="KSO_WM_TEMPLATE_CATEGORY" val="custom"/>
  <p:tag name="KSO_WM_TEMPLATE_INDEX" val="20199918"/>
  <p:tag name="KSO_WM_UNIT_LAYERLEVEL" val="1"/>
  <p:tag name="KSO_WM_TAG_VERSION" val="1.0"/>
  <p:tag name="KSO_WM_BEAUTIFY_FLAG" val="#wm#"/>
  <p:tag name="KSO_WM_UNIT_ISNUMDGMTITLE" val="0"/>
</p:tagLst>
</file>

<file path=ppt/tags/tag216.xml><?xml version="1.0" encoding="utf-8"?>
<p:tagLst xmlns:p="http://schemas.openxmlformats.org/presentationml/2006/main">
  <p:tag name="KSO_WM_SLIDE_ID" val="custom20199918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9918"/>
  <p:tag name="KSO_WM_SLIDE_LAYOUT" val="a"/>
  <p:tag name="KSO_WM_SLIDE_LAYOUT_CNT" val="1"/>
  <p:tag name="KSO_WM_TEMPLATE_MASTER_TYPE" val="1"/>
  <p:tag name="KSO_WM_TEMPLATE_COLOR_TYPE" val="1"/>
</p:tagLst>
</file>

<file path=ppt/tags/tag217.xml><?xml version="1.0" encoding="utf-8"?>
<p:tagLst xmlns:p="http://schemas.openxmlformats.org/presentationml/2006/main">
  <p:tag name="COMMONDATA" val="eyJoZGlkIjoiYTc0NmU4ZDk4YTZlYzZmZmYxNWM0ZmEyMDViNDE3N2U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0zm3rt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20199918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0F1E62"/>
      </a:accent1>
      <a:accent2>
        <a:srgbClr val="0F2C57"/>
      </a:accent2>
      <a:accent3>
        <a:srgbClr val="0F3A4B"/>
      </a:accent3>
      <a:accent4>
        <a:srgbClr val="104841"/>
      </a:accent4>
      <a:accent5>
        <a:srgbClr val="105535"/>
      </a:accent5>
      <a:accent6>
        <a:srgbClr val="106329"/>
      </a:accent6>
      <a:hlink>
        <a:srgbClr val="304FFC"/>
      </a:hlink>
      <a:folHlink>
        <a:srgbClr val="492067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20199918">
    <a:dk1>
      <a:srgbClr val="000000"/>
    </a:dk1>
    <a:lt1>
      <a:srgbClr val="FFFFFF"/>
    </a:lt1>
    <a:dk2>
      <a:srgbClr val="F2F2F2"/>
    </a:dk2>
    <a:lt2>
      <a:srgbClr val="FFFFFF"/>
    </a:lt2>
    <a:accent1>
      <a:srgbClr val="0F1E62"/>
    </a:accent1>
    <a:accent2>
      <a:srgbClr val="0F2C57"/>
    </a:accent2>
    <a:accent3>
      <a:srgbClr val="0F3A4B"/>
    </a:accent3>
    <a:accent4>
      <a:srgbClr val="104841"/>
    </a:accent4>
    <a:accent5>
      <a:srgbClr val="105535"/>
    </a:accent5>
    <a:accent6>
      <a:srgbClr val="106329"/>
    </a:accent6>
    <a:hlink>
      <a:srgbClr val="304FFC"/>
    </a:hlink>
    <a:folHlink>
      <a:srgbClr val="4920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WPS 演示</Application>
  <PresentationFormat>宽屏</PresentationFormat>
  <Paragraphs>167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Wingdings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尚禹</cp:lastModifiedBy>
  <cp:revision>304</cp:revision>
  <dcterms:created xsi:type="dcterms:W3CDTF">2020-04-09T23:35:00Z</dcterms:created>
  <dcterms:modified xsi:type="dcterms:W3CDTF">2022-05-24T09:52:55Z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3017E68F8FFB4589857268863278747F</vt:lpwstr>
  </property>
</Properties>
</file>