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6"/>
  </p:notesMasterIdLst>
  <p:sldIdLst>
    <p:sldId id="260" r:id="rId4"/>
    <p:sldId id="896" r:id="rId5"/>
    <p:sldId id="956" r:id="rId7"/>
    <p:sldId id="1009" r:id="rId8"/>
    <p:sldId id="1010" r:id="rId9"/>
    <p:sldId id="1011" r:id="rId10"/>
    <p:sldId id="967" r:id="rId11"/>
    <p:sldId id="968" r:id="rId12"/>
    <p:sldId id="969" r:id="rId13"/>
    <p:sldId id="970" r:id="rId14"/>
    <p:sldId id="971" r:id="rId15"/>
    <p:sldId id="972" r:id="rId16"/>
    <p:sldId id="973" r:id="rId17"/>
    <p:sldId id="1012" r:id="rId18"/>
    <p:sldId id="974" r:id="rId19"/>
    <p:sldId id="975" r:id="rId20"/>
    <p:sldId id="976" r:id="rId21"/>
    <p:sldId id="977" r:id="rId22"/>
    <p:sldId id="978" r:id="rId23"/>
    <p:sldId id="1013" r:id="rId24"/>
    <p:sldId id="1018" r:id="rId25"/>
    <p:sldId id="1014" r:id="rId26"/>
    <p:sldId id="1015" r:id="rId27"/>
    <p:sldId id="1016" r:id="rId28"/>
    <p:sldId id="1017" r:id="rId29"/>
    <p:sldId id="379"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win10" initials="w" lastIdx="1" clrIdx="2"/>
  <p:cmAuthor id="3" name="liucy"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213B"/>
    <a:srgbClr val="1F4E79"/>
    <a:srgbClr val="FF8810"/>
    <a:srgbClr val="CB2B2B"/>
    <a:srgbClr val="8FB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showGuides="1">
      <p:cViewPr varScale="1">
        <p:scale>
          <a:sx n="102" d="100"/>
          <a:sy n="102" d="100"/>
        </p:scale>
        <p:origin x="396" y="84"/>
      </p:cViewPr>
      <p:guideLst>
        <p:guide orient="horz" pos="2266"/>
        <p:guide pos="3747"/>
        <p:guide pos="14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22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image" Target="../media/image2.jpe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0" Type="http://schemas.openxmlformats.org/officeDocument/2006/relationships/tags" Target="../tags/tag69.xml"/><Relationship Id="rId2" Type="http://schemas.openxmlformats.org/officeDocument/2006/relationships/tags" Target="../tags/tag51.xml"/><Relationship Id="rId19" Type="http://schemas.openxmlformats.org/officeDocument/2006/relationships/tags" Target="../tags/tag68.xml"/><Relationship Id="rId18" Type="http://schemas.openxmlformats.org/officeDocument/2006/relationships/tags" Target="../tags/tag67.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8" Type="http://schemas.openxmlformats.org/officeDocument/2006/relationships/tags" Target="../tags/tag121.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0" Type="http://schemas.openxmlformats.org/officeDocument/2006/relationships/tags" Target="../tags/tag16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16" name="任意多边形: 形状 15"/>
          <p:cNvSpPr/>
          <p:nvPr>
            <p:custDataLst>
              <p:tags r:id="rId2"/>
            </p:custDataLst>
          </p:nvPr>
        </p:nvSpPr>
        <p:spPr bwMode="auto">
          <a:xfrm flipH="1">
            <a:off x="6902410" y="1440180"/>
            <a:ext cx="5289590" cy="5417820"/>
          </a:xfrm>
          <a:custGeom>
            <a:avLst/>
            <a:gdLst>
              <a:gd name="connsiteX0" fmla="*/ 2457313 w 5289590"/>
              <a:gd name="connsiteY0" fmla="*/ 0 h 5417820"/>
              <a:gd name="connsiteX1" fmla="*/ 0 w 5289590"/>
              <a:gd name="connsiteY1" fmla="*/ 0 h 5417820"/>
              <a:gd name="connsiteX2" fmla="*/ 0 w 5289590"/>
              <a:gd name="connsiteY2" fmla="*/ 5414923 h 5417820"/>
              <a:gd name="connsiteX3" fmla="*/ 249555 w 5289590"/>
              <a:gd name="connsiteY3" fmla="*/ 5415147 h 5417820"/>
              <a:gd name="connsiteX4" fmla="*/ 3224275 w 5289590"/>
              <a:gd name="connsiteY4" fmla="*/ 5417820 h 5417820"/>
              <a:gd name="connsiteX5" fmla="*/ 4957241 w 5289590"/>
              <a:gd name="connsiteY5" fmla="*/ 3815354 h 5417820"/>
              <a:gd name="connsiteX6" fmla="*/ 4957241 w 5289590"/>
              <a:gd name="connsiteY6" fmla="*/ 2308011 h 5417820"/>
              <a:gd name="connsiteX7" fmla="*/ 2522345 w 5289590"/>
              <a:gd name="connsiteY7" fmla="*/ 60040 h 541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9590" h="5417820">
                <a:moveTo>
                  <a:pt x="2457313" y="0"/>
                </a:moveTo>
                <a:lnTo>
                  <a:pt x="0" y="0"/>
                </a:lnTo>
                <a:lnTo>
                  <a:pt x="0" y="5414923"/>
                </a:lnTo>
                <a:lnTo>
                  <a:pt x="249555" y="5415147"/>
                </a:lnTo>
                <a:cubicBezTo>
                  <a:pt x="1095202" y="5415907"/>
                  <a:pt x="2079227" y="5416792"/>
                  <a:pt x="3224275" y="5417820"/>
                </a:cubicBezTo>
                <a:cubicBezTo>
                  <a:pt x="3224275" y="5417820"/>
                  <a:pt x="3224275" y="5417820"/>
                  <a:pt x="4957241" y="3815354"/>
                </a:cubicBezTo>
                <a:cubicBezTo>
                  <a:pt x="5400373" y="3398273"/>
                  <a:pt x="5400373" y="2725091"/>
                  <a:pt x="4957241" y="2308011"/>
                </a:cubicBezTo>
                <a:cubicBezTo>
                  <a:pt x="4957241" y="2308011"/>
                  <a:pt x="4957241" y="2308011"/>
                  <a:pt x="2522345" y="60040"/>
                </a:cubicBez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p>
        </p:txBody>
      </p:sp>
      <p:sp>
        <p:nvSpPr>
          <p:cNvPr id="21" name="任意多边形: 形状 20"/>
          <p:cNvSpPr/>
          <p:nvPr>
            <p:custDataLst>
              <p:tags r:id="rId3"/>
            </p:custDataLst>
          </p:nvPr>
        </p:nvSpPr>
        <p:spPr bwMode="auto">
          <a:xfrm>
            <a:off x="5713391" y="1"/>
            <a:ext cx="6478609" cy="68580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accent1"/>
          </a:solidFill>
          <a:ln>
            <a:noFill/>
          </a:ln>
        </p:spPr>
        <p:txBody>
          <a:bodyPr vert="horz" wrap="square" lIns="91440" tIns="45720" rIns="91440" bIns="45720" numCol="1" anchor="t" anchorCtr="0" compatLnSpc="1">
            <a:noAutofit/>
          </a:bodyPr>
          <a:lstStyle/>
          <a:p>
            <a:endParaRPr lang="zh-CN" altLang="en-US"/>
          </a:p>
        </p:txBody>
      </p:sp>
      <p:sp>
        <p:nvSpPr>
          <p:cNvPr id="8" name="Freeform 6"/>
          <p:cNvSpPr/>
          <p:nvPr>
            <p:custDataLst>
              <p:tags r:id="rId4"/>
            </p:custDataLst>
          </p:nvPr>
        </p:nvSpPr>
        <p:spPr bwMode="auto">
          <a:xfrm flipV="1">
            <a:off x="5713390" y="2371"/>
            <a:ext cx="5384395" cy="3737557"/>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lumMod val="75000"/>
                </a:schemeClr>
              </a:solidFill>
            </a:endParaRPr>
          </a:p>
        </p:txBody>
      </p:sp>
      <p:sp>
        <p:nvSpPr>
          <p:cNvPr id="18" name="任意多边形: 形状 17"/>
          <p:cNvSpPr/>
          <p:nvPr>
            <p:custDataLst>
              <p:tags r:id="rId5"/>
            </p:custDataLst>
          </p:nvPr>
        </p:nvSpPr>
        <p:spPr bwMode="auto">
          <a:xfrm>
            <a:off x="5713392" y="2"/>
            <a:ext cx="6478608" cy="5949531"/>
          </a:xfrm>
          <a:custGeom>
            <a:avLst/>
            <a:gdLst>
              <a:gd name="connsiteX0" fmla="*/ 2028882 w 6478608"/>
              <a:gd name="connsiteY0" fmla="*/ 0 h 5949531"/>
              <a:gd name="connsiteX1" fmla="*/ 5254187 w 6478608"/>
              <a:gd name="connsiteY1" fmla="*/ 2486 h 5949531"/>
              <a:gd name="connsiteX2" fmla="*/ 6478608 w 6478608"/>
              <a:gd name="connsiteY2" fmla="*/ 1225580 h 5949531"/>
              <a:gd name="connsiteX3" fmla="*/ 6478608 w 6478608"/>
              <a:gd name="connsiteY3" fmla="*/ 3400798 h 5949531"/>
              <a:gd name="connsiteX4" fmla="*/ 4126823 w 6478608"/>
              <a:gd name="connsiteY4" fmla="*/ 5750033 h 5949531"/>
              <a:gd name="connsiteX5" fmla="*/ 3161223 w 6478608"/>
              <a:gd name="connsiteY5" fmla="*/ 5750033 h 5949531"/>
              <a:gd name="connsiteX6" fmla="*/ 199716 w 6478608"/>
              <a:gd name="connsiteY6" fmla="*/ 2791737 h 5949531"/>
              <a:gd name="connsiteX7" fmla="*/ 199716 w 6478608"/>
              <a:gd name="connsiteY7" fmla="*/ 1827183 h 594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78608" h="5949531">
                <a:moveTo>
                  <a:pt x="2028882" y="0"/>
                </a:moveTo>
                <a:cubicBezTo>
                  <a:pt x="5254187" y="2486"/>
                  <a:pt x="5254187" y="2486"/>
                  <a:pt x="5254187" y="2486"/>
                </a:cubicBezTo>
                <a:cubicBezTo>
                  <a:pt x="6478608" y="1225580"/>
                  <a:pt x="6478608" y="1225580"/>
                  <a:pt x="6478608" y="1225580"/>
                </a:cubicBezTo>
                <a:cubicBezTo>
                  <a:pt x="6478608" y="3400798"/>
                  <a:pt x="6478608" y="3400798"/>
                  <a:pt x="6478608" y="3400798"/>
                </a:cubicBezTo>
                <a:cubicBezTo>
                  <a:pt x="4126823" y="5750033"/>
                  <a:pt x="4126823" y="5750033"/>
                  <a:pt x="4126823" y="5750033"/>
                </a:cubicBezTo>
                <a:cubicBezTo>
                  <a:pt x="3860537" y="6016031"/>
                  <a:pt x="3427509" y="6016031"/>
                  <a:pt x="3161223" y="5750033"/>
                </a:cubicBezTo>
                <a:cubicBezTo>
                  <a:pt x="199716" y="2791737"/>
                  <a:pt x="199716" y="2791737"/>
                  <a:pt x="199716" y="2791737"/>
                </a:cubicBezTo>
                <a:cubicBezTo>
                  <a:pt x="-66571" y="2525738"/>
                  <a:pt x="-66571" y="2093181"/>
                  <a:pt x="199716" y="1827183"/>
                </a:cubicBezTo>
                <a:close/>
              </a:path>
            </a:pathLst>
          </a:custGeom>
          <a:blipFill>
            <a:blip r:embed="rId6" cstate="email"/>
            <a:srcRect/>
            <a:stretch>
              <a:fillRect/>
            </a:stretch>
          </a:blipFill>
          <a:ln>
            <a:noFill/>
          </a:ln>
        </p:spPr>
        <p:txBody>
          <a:bodyPr vert="horz" wrap="square" lIns="91440" tIns="45720" rIns="91440" bIns="45720" numCol="1" anchor="t" anchorCtr="0" compatLnSpc="1">
            <a:noAutofit/>
          </a:bodyPr>
          <a:lstStyle/>
          <a:p>
            <a:endParaRPr lang="zh-CN" altLang="en-US"/>
          </a:p>
        </p:txBody>
      </p:sp>
      <p:sp>
        <p:nvSpPr>
          <p:cNvPr id="2" name="日期占位符 1"/>
          <p:cNvSpPr>
            <a:spLocks noGrp="1"/>
          </p:cNvSpPr>
          <p:nvPr>
            <p:ph type="dt" sz="half" idx="12"/>
            <p:custDataLst>
              <p:tags r:id="rId7"/>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3"/>
            <p:custDataLst>
              <p:tags r:id="rId8"/>
            </p:custDataLst>
          </p:nvPr>
        </p:nvSpPr>
        <p:spPr/>
        <p:txBody>
          <a:bodyPr/>
          <a:lstStyle/>
          <a:p>
            <a:endParaRPr lang="zh-CN" altLang="en-US" dirty="0"/>
          </a:p>
        </p:txBody>
      </p:sp>
      <p:sp>
        <p:nvSpPr>
          <p:cNvPr id="4" name="灯片编号占位符 3"/>
          <p:cNvSpPr>
            <a:spLocks noGrp="1"/>
          </p:cNvSpPr>
          <p:nvPr>
            <p:ph type="sldNum" sz="quarter" idx="14"/>
            <p:custDataLst>
              <p:tags r:id="rId9"/>
            </p:custDataLst>
          </p:nvPr>
        </p:nvSpPr>
        <p:spPr/>
        <p:txBody>
          <a:bodyPr/>
          <a:lstStyle/>
          <a:p>
            <a:fld id="{49AE70B2-8BF9-45C0-BB95-33D1B9D3A854}" type="slidenum">
              <a:rPr lang="zh-CN" altLang="en-US" smtClean="0"/>
            </a:fld>
            <a:endParaRPr lang="zh-CN" altLang="en-US" dirty="0"/>
          </a:p>
        </p:txBody>
      </p:sp>
      <p:sp>
        <p:nvSpPr>
          <p:cNvPr id="9801" name="副标题 2"/>
          <p:cNvSpPr>
            <a:spLocks noGrp="1"/>
          </p:cNvSpPr>
          <p:nvPr>
            <p:ph type="subTitle" idx="1" hasCustomPrompt="1"/>
            <p:custDataLst>
              <p:tags r:id="rId10"/>
            </p:custDataLst>
          </p:nvPr>
        </p:nvSpPr>
        <p:spPr>
          <a:xfrm>
            <a:off x="673099" y="5021821"/>
            <a:ext cx="4822010" cy="558799"/>
          </a:xfrm>
        </p:spPr>
        <p:txBody>
          <a:bodyPr anchor="t" anchorCtr="0">
            <a:normAutofit/>
          </a:bodyPr>
          <a:lstStyle>
            <a:lvl1pPr marL="0" indent="0" algn="l">
              <a:buNone/>
              <a:defRPr sz="1800" u="none" strike="noStrike" kern="1200" cap="none" spc="20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en-US" dirty="0"/>
          </a:p>
        </p:txBody>
      </p:sp>
      <p:sp>
        <p:nvSpPr>
          <p:cNvPr id="9802" name="标题 1"/>
          <p:cNvSpPr>
            <a:spLocks noGrp="1"/>
          </p:cNvSpPr>
          <p:nvPr>
            <p:ph type="ctrTitle" hasCustomPrompt="1"/>
            <p:custDataLst>
              <p:tags r:id="rId11"/>
            </p:custDataLst>
          </p:nvPr>
        </p:nvSpPr>
        <p:spPr>
          <a:xfrm>
            <a:off x="673097" y="3558929"/>
            <a:ext cx="7318378" cy="1372514"/>
          </a:xfrm>
        </p:spPr>
        <p:txBody>
          <a:bodyPr lIns="36000" anchor="b" anchorCtr="0">
            <a:normAutofit/>
          </a:bodyPr>
          <a:lstStyle>
            <a:lvl1pPr algn="l">
              <a:defRPr sz="8000"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4"/>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5"/>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7"/>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圆角矩形 1"/>
          <p:cNvSpPr/>
          <p:nvPr>
            <p:custDataLst>
              <p:tags r:id="rId2"/>
            </p:custDataLst>
          </p:nvPr>
        </p:nvSpPr>
        <p:spPr>
          <a:xfrm rot="2700000">
            <a:off x="1179347" y="1114928"/>
            <a:ext cx="2518610" cy="25186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6_1"/>
          <p:cNvSpPr/>
          <p:nvPr>
            <p:custDataLst>
              <p:tags r:id="rId3"/>
            </p:custDataLst>
          </p:nvPr>
        </p:nvSpPr>
        <p:spPr bwMode="auto">
          <a:xfrm>
            <a:off x="0" y="2374233"/>
            <a:ext cx="6459401" cy="4483768"/>
          </a:xfrm>
          <a:custGeom>
            <a:avLst/>
            <a:gdLst>
              <a:gd name="T0" fmla="*/ 790 w 1580"/>
              <a:gd name="T1" fmla="*/ 0 h 1098"/>
              <a:gd name="T2" fmla="*/ 893 w 1580"/>
              <a:gd name="T3" fmla="*/ 43 h 1098"/>
              <a:gd name="T4" fmla="*/ 1524 w 1580"/>
              <a:gd name="T5" fmla="*/ 673 h 1098"/>
              <a:gd name="T6" fmla="*/ 1524 w 1580"/>
              <a:gd name="T7" fmla="*/ 879 h 1098"/>
              <a:gd name="T8" fmla="*/ 1305 w 1580"/>
              <a:gd name="T9" fmla="*/ 1098 h 1098"/>
              <a:gd name="T10" fmla="*/ 276 w 1580"/>
              <a:gd name="T11" fmla="*/ 1097 h 1098"/>
              <a:gd name="T12" fmla="*/ 57 w 1580"/>
              <a:gd name="T13" fmla="*/ 878 h 1098"/>
              <a:gd name="T14" fmla="*/ 57 w 1580"/>
              <a:gd name="T15" fmla="*/ 673 h 1098"/>
              <a:gd name="T16" fmla="*/ 687 w 1580"/>
              <a:gd name="T17" fmla="*/ 43 h 1098"/>
              <a:gd name="T18" fmla="*/ 790 w 1580"/>
              <a:gd name="T19"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0" h="1098">
                <a:moveTo>
                  <a:pt x="790" y="0"/>
                </a:moveTo>
                <a:cubicBezTo>
                  <a:pt x="827" y="0"/>
                  <a:pt x="864" y="14"/>
                  <a:pt x="893" y="43"/>
                </a:cubicBezTo>
                <a:cubicBezTo>
                  <a:pt x="1524" y="673"/>
                  <a:pt x="1524" y="673"/>
                  <a:pt x="1524" y="673"/>
                </a:cubicBezTo>
                <a:cubicBezTo>
                  <a:pt x="1580" y="730"/>
                  <a:pt x="1580" y="822"/>
                  <a:pt x="1524" y="879"/>
                </a:cubicBezTo>
                <a:cubicBezTo>
                  <a:pt x="1305" y="1098"/>
                  <a:pt x="1305" y="1098"/>
                  <a:pt x="1305" y="1098"/>
                </a:cubicBezTo>
                <a:cubicBezTo>
                  <a:pt x="276" y="1097"/>
                  <a:pt x="276" y="1097"/>
                  <a:pt x="276" y="1097"/>
                </a:cubicBezTo>
                <a:cubicBezTo>
                  <a:pt x="57" y="878"/>
                  <a:pt x="57" y="878"/>
                  <a:pt x="57" y="878"/>
                </a:cubicBezTo>
                <a:cubicBezTo>
                  <a:pt x="0" y="821"/>
                  <a:pt x="0" y="729"/>
                  <a:pt x="57" y="673"/>
                </a:cubicBezTo>
                <a:cubicBezTo>
                  <a:pt x="687" y="43"/>
                  <a:pt x="687" y="43"/>
                  <a:pt x="687" y="43"/>
                </a:cubicBezTo>
                <a:cubicBezTo>
                  <a:pt x="716" y="14"/>
                  <a:pt x="753" y="0"/>
                  <a:pt x="790" y="0"/>
                </a:cubicBezTo>
                <a:close/>
              </a:path>
            </a:pathLst>
          </a:custGeom>
          <a:blipFill>
            <a:blip r:embed="rId4" cstate="email"/>
            <a:srcRect/>
            <a:stretch>
              <a:fillRect/>
            </a:stretch>
          </a:blipFill>
          <a:ln>
            <a:noFill/>
          </a:ln>
        </p:spPr>
        <p:txBody>
          <a:bodyPr vert="horz" wrap="square" lIns="91440" tIns="45720" rIns="91440" bIns="45720" numCol="1" anchor="t" anchorCtr="0" compatLnSpc="1"/>
          <a:lstStyle/>
          <a:p>
            <a:endParaRPr lang="zh-CN" altLang="en-US"/>
          </a:p>
        </p:txBody>
      </p:sp>
      <p:sp>
        <p:nvSpPr>
          <p:cNvPr id="20" name="标题 1"/>
          <p:cNvSpPr>
            <a:spLocks noGrp="1"/>
          </p:cNvSpPr>
          <p:nvPr>
            <p:ph type="title" hasCustomPrompt="1"/>
            <p:custDataLst>
              <p:tags r:id="rId5"/>
            </p:custDataLst>
          </p:nvPr>
        </p:nvSpPr>
        <p:spPr>
          <a:xfrm>
            <a:off x="5659455" y="2915693"/>
            <a:ext cx="5603243" cy="895350"/>
          </a:xfrm>
        </p:spPr>
        <p:txBody>
          <a:bodyPr anchor="b">
            <a:normAutofit/>
          </a:bodyPr>
          <a:lstStyle>
            <a:lvl1pPr algn="l">
              <a:defRPr sz="4400" b="1" u="none" strike="noStrike" kern="1200" cap="none" spc="2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21" name="文本占位符 2"/>
          <p:cNvSpPr>
            <a:spLocks noGrp="1"/>
          </p:cNvSpPr>
          <p:nvPr>
            <p:ph type="body" idx="1" hasCustomPrompt="1"/>
            <p:custDataLst>
              <p:tags r:id="rId6"/>
            </p:custDataLst>
          </p:nvPr>
        </p:nvSpPr>
        <p:spPr>
          <a:xfrm>
            <a:off x="5660571" y="3876361"/>
            <a:ext cx="5603243" cy="557598"/>
          </a:xfrm>
        </p:spPr>
        <p:txBody>
          <a:bodyPr anchor="t">
            <a:normAutofit/>
          </a:bodyPr>
          <a:lstStyle>
            <a:lvl1pPr marL="0" indent="0" algn="l">
              <a:lnSpc>
                <a:spcPct val="100000"/>
              </a:lnSpc>
              <a:buNone/>
              <a:defRPr sz="2400" u="none" strike="noStrike" kern="1200" cap="none" spc="150" normalizeH="0" baseline="0">
                <a:solidFill>
                  <a:schemeClr val="accent1"/>
                </a:solidFill>
                <a:uFillTx/>
                <a:latin typeface="Arial" panose="020B0604020202020204" pitchFamily="34" charset="0"/>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形状 2"/>
          <p:cNvSpPr/>
          <p:nvPr userDrawn="1">
            <p:custDataLst>
              <p:tags r:id="rId13"/>
            </p:custDataLst>
          </p:nvPr>
        </p:nvSpPr>
        <p:spPr bwMode="auto">
          <a:xfrm flipH="1">
            <a:off x="0" y="3873501"/>
            <a:ext cx="2819395" cy="2984500"/>
          </a:xfrm>
          <a:custGeom>
            <a:avLst/>
            <a:gdLst>
              <a:gd name="connsiteX0" fmla="*/ 6468068 w 6478609"/>
              <a:gd name="connsiteY0" fmla="*/ 3674209 h 6858000"/>
              <a:gd name="connsiteX1" fmla="*/ 6478609 w 6478609"/>
              <a:gd name="connsiteY1" fmla="*/ 6858000 h 6858000"/>
              <a:gd name="connsiteX2" fmla="*/ 6418877 w 6478609"/>
              <a:gd name="connsiteY2" fmla="*/ 6847469 h 6858000"/>
              <a:gd name="connsiteX3" fmla="*/ 6316981 w 6478609"/>
              <a:gd name="connsiteY3" fmla="*/ 6780775 h 6858000"/>
              <a:gd name="connsiteX4" fmla="*/ 5009905 w 6478609"/>
              <a:gd name="connsiteY4" fmla="*/ 5474964 h 6858000"/>
              <a:gd name="connsiteX5" fmla="*/ 5009905 w 6478609"/>
              <a:gd name="connsiteY5" fmla="*/ 5050225 h 6858000"/>
              <a:gd name="connsiteX6" fmla="*/ 6309954 w 6478609"/>
              <a:gd name="connsiteY6" fmla="*/ 3751434 h 6858000"/>
              <a:gd name="connsiteX7" fmla="*/ 6408336 w 6478609"/>
              <a:gd name="connsiteY7" fmla="*/ 3684740 h 6858000"/>
              <a:gd name="connsiteX8" fmla="*/ 2028882 w 6478609"/>
              <a:gd name="connsiteY8" fmla="*/ 0 h 6858000"/>
              <a:gd name="connsiteX9" fmla="*/ 5254187 w 6478609"/>
              <a:gd name="connsiteY9" fmla="*/ 2486 h 6858000"/>
              <a:gd name="connsiteX10" fmla="*/ 5254188 w 6478609"/>
              <a:gd name="connsiteY10" fmla="*/ 2487 h 6858000"/>
              <a:gd name="connsiteX11" fmla="*/ 5253400 w 6478609"/>
              <a:gd name="connsiteY11" fmla="*/ 2486 h 6858000"/>
              <a:gd name="connsiteX12" fmla="*/ 2028883 w 6478609"/>
              <a:gd name="connsiteY12" fmla="*/ 1 h 6858000"/>
              <a:gd name="connsiteX13" fmla="*/ 199717 w 6478609"/>
              <a:gd name="connsiteY13" fmla="*/ 1827184 h 6858000"/>
              <a:gd name="connsiteX14" fmla="*/ 49931 w 6478609"/>
              <a:gd name="connsiteY14" fmla="*/ 2566214 h 6858000"/>
              <a:gd name="connsiteX15" fmla="*/ 112342 w 6478609"/>
              <a:gd name="connsiteY15" fmla="*/ 2684832 h 6858000"/>
              <a:gd name="connsiteX16" fmla="*/ 112341 w 6478609"/>
              <a:gd name="connsiteY16" fmla="*/ 2684831 h 6858000"/>
              <a:gd name="connsiteX17" fmla="*/ 199716 w 6478609"/>
              <a:gd name="connsiteY17" fmla="*/ 1827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8609" h="6858000">
                <a:moveTo>
                  <a:pt x="6468068" y="3674209"/>
                </a:moveTo>
                <a:cubicBezTo>
                  <a:pt x="6478609" y="6858000"/>
                  <a:pt x="6478609" y="6858000"/>
                  <a:pt x="6478609" y="6858000"/>
                </a:cubicBezTo>
                <a:cubicBezTo>
                  <a:pt x="6418877" y="6847469"/>
                  <a:pt x="6418877" y="6847469"/>
                  <a:pt x="6418877" y="6847469"/>
                </a:cubicBezTo>
                <a:cubicBezTo>
                  <a:pt x="6380227" y="6833428"/>
                  <a:pt x="6348604" y="6812367"/>
                  <a:pt x="6316981" y="6780775"/>
                </a:cubicBezTo>
                <a:cubicBezTo>
                  <a:pt x="5009905" y="5474964"/>
                  <a:pt x="5009905" y="5474964"/>
                  <a:pt x="5009905" y="5474964"/>
                </a:cubicBezTo>
                <a:cubicBezTo>
                  <a:pt x="4893955" y="5355616"/>
                  <a:pt x="4890441" y="5166063"/>
                  <a:pt x="5009905" y="5050225"/>
                </a:cubicBezTo>
                <a:cubicBezTo>
                  <a:pt x="6309954" y="3751434"/>
                  <a:pt x="6309954" y="3751434"/>
                  <a:pt x="6309954" y="3751434"/>
                </a:cubicBezTo>
                <a:cubicBezTo>
                  <a:pt x="6338063" y="3719842"/>
                  <a:pt x="6373200" y="3698781"/>
                  <a:pt x="6408336" y="3684740"/>
                </a:cubicBezTo>
                <a:close/>
                <a:moveTo>
                  <a:pt x="2028882" y="0"/>
                </a:moveTo>
                <a:cubicBezTo>
                  <a:pt x="5254187" y="2486"/>
                  <a:pt x="5254187" y="2486"/>
                  <a:pt x="5254187" y="2486"/>
                </a:cubicBezTo>
                <a:lnTo>
                  <a:pt x="5254188" y="2487"/>
                </a:lnTo>
                <a:lnTo>
                  <a:pt x="5253400" y="2486"/>
                </a:lnTo>
                <a:cubicBezTo>
                  <a:pt x="5241589" y="2477"/>
                  <a:pt x="5052606" y="2332"/>
                  <a:pt x="2028883" y="1"/>
                </a:cubicBezTo>
                <a:lnTo>
                  <a:pt x="199717" y="1827184"/>
                </a:lnTo>
                <a:cubicBezTo>
                  <a:pt x="2" y="2026683"/>
                  <a:pt x="-49927" y="2319871"/>
                  <a:pt x="49931" y="2566214"/>
                </a:cubicBezTo>
                <a:lnTo>
                  <a:pt x="112342" y="2684832"/>
                </a:lnTo>
                <a:lnTo>
                  <a:pt x="112341" y="2684831"/>
                </a:lnTo>
                <a:cubicBezTo>
                  <a:pt x="-62410" y="2420202"/>
                  <a:pt x="-33285" y="2059932"/>
                  <a:pt x="199716" y="1827183"/>
                </a:cubicBezTo>
                <a:close/>
              </a:path>
            </a:pathLst>
          </a:custGeom>
          <a:solidFill>
            <a:schemeClr val="bg1">
              <a:lumMod val="95000"/>
            </a:schemeClr>
          </a:solidFill>
          <a:ln>
            <a:noFill/>
          </a:ln>
        </p:spPr>
        <p:txBody>
          <a:bodyPr vert="horz" wrap="square" lIns="91440" tIns="45720" rIns="91440" bIns="45720" numCol="1" anchor="t" anchorCtr="0" compatLnSpc="1">
            <a:noAutofit/>
          </a:bodyPr>
          <a:lstStyle/>
          <a:p>
            <a:endParaRPr lang="zh-CN" altLang="en-US">
              <a:latin typeface="微软雅黑" panose="020B0503020204020204" charset="-122"/>
              <a:ea typeface="微软雅黑" panose="020B0503020204020204" charset="-122"/>
            </a:endParaRPr>
          </a:p>
        </p:txBody>
      </p:sp>
      <p:sp>
        <p:nvSpPr>
          <p:cNvPr id="2" name="标题 1"/>
          <p:cNvSpPr>
            <a:spLocks noGrp="1"/>
          </p:cNvSpPr>
          <p:nvPr>
            <p:ph type="title"/>
            <p:custDataLst>
              <p:tags r:id="rId1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6"/>
            </p:custDataLst>
          </p:nvPr>
        </p:nvSpPr>
        <p:spPr>
          <a:xfrm>
            <a:off x="6238877" y="952508"/>
            <a:ext cx="5283242" cy="5388907"/>
          </a:xfrm>
        </p:spPr>
        <p:txBody>
          <a:bodyPr>
            <a:noAutofit/>
          </a:bodyPr>
          <a:lstStyle>
            <a:lvl1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sz="1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8"/>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201572" y="222248"/>
            <a:ext cx="11768097" cy="6435609"/>
            <a:chOff x="201572" y="222248"/>
            <a:chExt cx="11768097" cy="6435609"/>
          </a:xfrm>
        </p:grpSpPr>
        <p:grpSp>
          <p:nvGrpSpPr>
            <p:cNvPr id="13" name="组合 12"/>
            <p:cNvGrpSpPr/>
            <p:nvPr userDrawn="1"/>
          </p:nvGrpSpPr>
          <p:grpSpPr>
            <a:xfrm>
              <a:off x="11628863" y="222248"/>
              <a:ext cx="340806" cy="336552"/>
              <a:chOff x="6187165" y="2056953"/>
              <a:chExt cx="2517670" cy="2486241"/>
            </a:xfrm>
          </p:grpSpPr>
          <p:sp>
            <p:nvSpPr>
              <p:cNvPr id="15" name="矩形: 圆角 14"/>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圆角 13"/>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9"/>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2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201572" y="222248"/>
            <a:ext cx="11768097" cy="6435609"/>
            <a:chOff x="201572" y="222248"/>
            <a:chExt cx="11768097" cy="6435609"/>
          </a:xfrm>
        </p:grpSpPr>
        <p:grpSp>
          <p:nvGrpSpPr>
            <p:cNvPr id="14" name="组合 13"/>
            <p:cNvGrpSpPr/>
            <p:nvPr userDrawn="1"/>
          </p:nvGrpSpPr>
          <p:grpSpPr>
            <a:xfrm>
              <a:off x="11628863" y="222248"/>
              <a:ext cx="340806" cy="336552"/>
              <a:chOff x="6187165" y="2056953"/>
              <a:chExt cx="2517670" cy="2486241"/>
            </a:xfrm>
          </p:grpSpPr>
          <p:sp>
            <p:nvSpPr>
              <p:cNvPr id="16" name="矩形: 圆角 15"/>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882" y="443230"/>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01572" y="222248"/>
            <a:ext cx="11768097" cy="6435609"/>
            <a:chOff x="201572" y="222248"/>
            <a:chExt cx="11768097" cy="6435609"/>
          </a:xfrm>
        </p:grpSpPr>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3"/>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4"/>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5"/>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6"/>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7"/>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8"/>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9"/>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0"/>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1"/>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2"/>
              </p:custDataLst>
            </p:nvPr>
          </p:nvSpPr>
          <p:spPr>
            <a:xfrm rot="2700000">
              <a:off x="201572" y="6301459"/>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1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1" name="矩形: 圆角 10"/>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a:off x="11628863" y="222248"/>
              <a:ext cx="340806" cy="336552"/>
              <a:chOff x="6187165" y="2056953"/>
              <a:chExt cx="2517670" cy="2486241"/>
            </a:xfrm>
          </p:grpSpPr>
          <p:sp>
            <p:nvSpPr>
              <p:cNvPr id="14" name="矩形: 圆角 13"/>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圆角 12"/>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1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5"/>
            </p:custDataLst>
          </p:nvPr>
        </p:nvSpPr>
        <p:spPr>
          <a:xfrm>
            <a:off x="669925" y="952500"/>
            <a:ext cx="9828101" cy="5388907"/>
          </a:xfrm>
        </p:spPr>
        <p:txBody>
          <a:bodyPr vert="eaVert"/>
          <a:lstStyle>
            <a:lvl1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indent="0" eaLnBrk="1" fontAlgn="auto" latinLnBrk="0" hangingPunct="1">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292800" y="222248"/>
            <a:ext cx="11676869" cy="6331552"/>
            <a:chOff x="292800" y="222248"/>
            <a:chExt cx="11676869" cy="6331552"/>
          </a:xfrm>
        </p:grpSpPr>
        <p:sp>
          <p:nvSpPr>
            <p:cNvPr id="10" name="矩形: 圆角 9"/>
            <p:cNvSpPr/>
            <p:nvPr userDrawn="1">
              <p:custDataLst>
                <p:tags r:id="rId3"/>
              </p:custDataLst>
            </p:nvPr>
          </p:nvSpPr>
          <p:spPr>
            <a:xfrm>
              <a:off x="292800" y="304200"/>
              <a:ext cx="11606400" cy="624960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11628863" y="222248"/>
              <a:ext cx="340806" cy="336552"/>
              <a:chOff x="6187165" y="2056953"/>
              <a:chExt cx="2517670" cy="2486241"/>
            </a:xfrm>
          </p:grpSpPr>
          <p:sp>
            <p:nvSpPr>
              <p:cNvPr id="13" name="矩形: 圆角 12"/>
              <p:cNvSpPr/>
              <p:nvPr userDrawn="1">
                <p:custDataLst>
                  <p:tags r:id="rId4"/>
                </p:custDataLst>
              </p:nvPr>
            </p:nvSpPr>
            <p:spPr>
              <a:xfrm rot="2700000">
                <a:off x="6187165"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userDrawn="1">
                <p:custDataLst>
                  <p:tags r:id="rId5"/>
                </p:custDataLst>
              </p:nvPr>
            </p:nvSpPr>
            <p:spPr>
              <a:xfrm rot="2700000">
                <a:off x="7224289"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userDrawn="1">
                <p:custDataLst>
                  <p:tags r:id="rId6"/>
                </p:custDataLst>
              </p:nvPr>
            </p:nvSpPr>
            <p:spPr>
              <a:xfrm rot="2700000">
                <a:off x="8261413" y="2056953"/>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userDrawn="1">
                <p:custDataLst>
                  <p:tags r:id="rId7"/>
                </p:custDataLst>
              </p:nvPr>
            </p:nvSpPr>
            <p:spPr>
              <a:xfrm rot="2700000">
                <a:off x="6187165"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userDrawn="1">
                <p:custDataLst>
                  <p:tags r:id="rId8"/>
                </p:custDataLst>
              </p:nvPr>
            </p:nvSpPr>
            <p:spPr>
              <a:xfrm rot="2700000">
                <a:off x="7224289"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p:cNvSpPr/>
              <p:nvPr userDrawn="1">
                <p:custDataLst>
                  <p:tags r:id="rId9"/>
                </p:custDataLst>
              </p:nvPr>
            </p:nvSpPr>
            <p:spPr>
              <a:xfrm rot="2700000">
                <a:off x="8261413" y="3078365"/>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p:cNvSpPr/>
              <p:nvPr userDrawn="1">
                <p:custDataLst>
                  <p:tags r:id="rId10"/>
                </p:custDataLst>
              </p:nvPr>
            </p:nvSpPr>
            <p:spPr>
              <a:xfrm rot="2700000">
                <a:off x="6187171"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p:cNvSpPr/>
              <p:nvPr userDrawn="1">
                <p:custDataLst>
                  <p:tags r:id="rId11"/>
                </p:custDataLst>
              </p:nvPr>
            </p:nvSpPr>
            <p:spPr>
              <a:xfrm rot="2700000">
                <a:off x="7224296"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userDrawn="1">
                <p:custDataLst>
                  <p:tags r:id="rId12"/>
                </p:custDataLst>
              </p:nvPr>
            </p:nvSpPr>
            <p:spPr>
              <a:xfrm rot="2700000">
                <a:off x="8261420" y="4099778"/>
                <a:ext cx="443416" cy="443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圆角 11"/>
            <p:cNvSpPr/>
            <p:nvPr userDrawn="1">
              <p:custDataLst>
                <p:tags r:id="rId13"/>
              </p:custDataLst>
            </p:nvPr>
          </p:nvSpPr>
          <p:spPr>
            <a:xfrm rot="2700000">
              <a:off x="429913" y="6054994"/>
              <a:ext cx="356398" cy="35639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14"/>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lvl1pPr>
              <a:defRPr>
                <a:latin typeface="微软雅黑" panose="020B0503020204020204" charset="-122"/>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6"/>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7"/>
            </p:custDataLst>
          </p:nvPr>
        </p:nvSpPr>
        <p:spPr>
          <a:xfrm>
            <a:off x="669930" y="952508"/>
            <a:ext cx="10852237" cy="5388907"/>
          </a:xfrm>
        </p:spPr>
        <p:txBody>
          <a:bodyPr/>
          <a:lstStyle>
            <a:lvl1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150" normalizeH="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任意多边形 4"/>
          <p:cNvSpPr/>
          <p:nvPr>
            <p:custDataLst>
              <p:tags r:id="rId3"/>
            </p:custDataLst>
          </p:nvPr>
        </p:nvSpPr>
        <p:spPr bwMode="auto">
          <a:xfrm flipH="1">
            <a:off x="0" y="1"/>
            <a:ext cx="6478609" cy="6858000"/>
          </a:xfrm>
          <a:custGeom>
            <a:avLst/>
            <a:gdLst>
              <a:gd name="connsiteX0" fmla="*/ 6468068 w 6478609"/>
              <a:gd name="connsiteY0" fmla="*/ 3674208 h 6857999"/>
              <a:gd name="connsiteX1" fmla="*/ 6478609 w 6478609"/>
              <a:gd name="connsiteY1" fmla="*/ 6857999 h 6857999"/>
              <a:gd name="connsiteX2" fmla="*/ 6418877 w 6478609"/>
              <a:gd name="connsiteY2" fmla="*/ 6847468 h 6857999"/>
              <a:gd name="connsiteX3" fmla="*/ 6316981 w 6478609"/>
              <a:gd name="connsiteY3" fmla="*/ 6780774 h 6857999"/>
              <a:gd name="connsiteX4" fmla="*/ 5009905 w 6478609"/>
              <a:gd name="connsiteY4" fmla="*/ 5474963 h 6857999"/>
              <a:gd name="connsiteX5" fmla="*/ 5009905 w 6478609"/>
              <a:gd name="connsiteY5" fmla="*/ 5050224 h 6857999"/>
              <a:gd name="connsiteX6" fmla="*/ 6309954 w 6478609"/>
              <a:gd name="connsiteY6" fmla="*/ 3751433 h 6857999"/>
              <a:gd name="connsiteX7" fmla="*/ 6408336 w 6478609"/>
              <a:gd name="connsiteY7" fmla="*/ 3684739 h 6857999"/>
              <a:gd name="connsiteX8" fmla="*/ 2028882 w 6478609"/>
              <a:gd name="connsiteY8" fmla="*/ 0 h 6857999"/>
              <a:gd name="connsiteX9" fmla="*/ 5254187 w 6478609"/>
              <a:gd name="connsiteY9" fmla="*/ 2486 h 6857999"/>
              <a:gd name="connsiteX10" fmla="*/ 6478608 w 6478609"/>
              <a:gd name="connsiteY10" fmla="*/ 1225580 h 6857999"/>
              <a:gd name="connsiteX11" fmla="*/ 6478608 w 6478609"/>
              <a:gd name="connsiteY11" fmla="*/ 3400797 h 6857999"/>
              <a:gd name="connsiteX12" fmla="*/ 4126823 w 6478609"/>
              <a:gd name="connsiteY12" fmla="*/ 5750032 h 6857999"/>
              <a:gd name="connsiteX13" fmla="*/ 3161223 w 6478609"/>
              <a:gd name="connsiteY13" fmla="*/ 5750032 h 6857999"/>
              <a:gd name="connsiteX14" fmla="*/ 199716 w 6478609"/>
              <a:gd name="connsiteY14" fmla="*/ 2791736 h 6857999"/>
              <a:gd name="connsiteX15" fmla="*/ 199716 w 6478609"/>
              <a:gd name="connsiteY15" fmla="*/ 182718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8609" h="6857999">
                <a:moveTo>
                  <a:pt x="6468068" y="3674208"/>
                </a:moveTo>
                <a:cubicBezTo>
                  <a:pt x="6478609" y="6857999"/>
                  <a:pt x="6478609" y="6857999"/>
                  <a:pt x="6478609" y="6857999"/>
                </a:cubicBezTo>
                <a:cubicBezTo>
                  <a:pt x="6418877" y="6847468"/>
                  <a:pt x="6418877" y="6847468"/>
                  <a:pt x="6418877" y="6847468"/>
                </a:cubicBezTo>
                <a:cubicBezTo>
                  <a:pt x="6380227" y="6833427"/>
                  <a:pt x="6348604" y="6812366"/>
                  <a:pt x="6316981" y="6780774"/>
                </a:cubicBezTo>
                <a:cubicBezTo>
                  <a:pt x="5009905" y="5474963"/>
                  <a:pt x="5009905" y="5474963"/>
                  <a:pt x="5009905" y="5474963"/>
                </a:cubicBezTo>
                <a:cubicBezTo>
                  <a:pt x="4893955" y="5355615"/>
                  <a:pt x="4890441" y="5166062"/>
                  <a:pt x="5009905" y="5050224"/>
                </a:cubicBezTo>
                <a:cubicBezTo>
                  <a:pt x="6309954" y="3751433"/>
                  <a:pt x="6309954" y="3751433"/>
                  <a:pt x="6309954" y="3751433"/>
                </a:cubicBezTo>
                <a:cubicBezTo>
                  <a:pt x="6338063" y="3719841"/>
                  <a:pt x="6373200" y="3698780"/>
                  <a:pt x="6408336" y="3684739"/>
                </a:cubicBezTo>
                <a:close/>
                <a:moveTo>
                  <a:pt x="2028882" y="0"/>
                </a:moveTo>
                <a:cubicBezTo>
                  <a:pt x="5254187" y="2486"/>
                  <a:pt x="5254187" y="2486"/>
                  <a:pt x="5254187" y="2486"/>
                </a:cubicBezTo>
                <a:cubicBezTo>
                  <a:pt x="6478608" y="1225580"/>
                  <a:pt x="6478608" y="1225580"/>
                  <a:pt x="6478608" y="1225580"/>
                </a:cubicBezTo>
                <a:cubicBezTo>
                  <a:pt x="6478608" y="3400797"/>
                  <a:pt x="6478608" y="3400797"/>
                  <a:pt x="6478608" y="3400797"/>
                </a:cubicBezTo>
                <a:cubicBezTo>
                  <a:pt x="4126823" y="5750032"/>
                  <a:pt x="4126823" y="5750032"/>
                  <a:pt x="4126823" y="5750032"/>
                </a:cubicBezTo>
                <a:cubicBezTo>
                  <a:pt x="3860537" y="6016030"/>
                  <a:pt x="3427509" y="6016030"/>
                  <a:pt x="3161223" y="5750032"/>
                </a:cubicBezTo>
                <a:cubicBezTo>
                  <a:pt x="199716" y="2791736"/>
                  <a:pt x="199716" y="2791736"/>
                  <a:pt x="199716" y="2791736"/>
                </a:cubicBezTo>
                <a:cubicBezTo>
                  <a:pt x="-66571" y="2525738"/>
                  <a:pt x="-66571" y="2093181"/>
                  <a:pt x="199716" y="1827183"/>
                </a:cubicBezTo>
                <a:close/>
              </a:path>
            </a:pathLst>
          </a:custGeom>
          <a:solidFill>
            <a:schemeClr val="bg1">
              <a:alpha val="90000"/>
            </a:schemeClr>
          </a:solidFill>
          <a:ln>
            <a:noFill/>
          </a:ln>
        </p:spPr>
        <p:txBody>
          <a:bodyPr vert="horz" wrap="square" lIns="91440" tIns="45720" rIns="91440" bIns="45720" numCol="1" anchor="t" anchorCtr="0" compatLnSpc="1">
            <a:noAutofit/>
          </a:bodyPr>
          <a:lstStyle/>
          <a:p>
            <a:endParaRPr lang="zh-CN" altLang="en-US" dirty="0"/>
          </a:p>
        </p:txBody>
      </p:sp>
      <p:sp>
        <p:nvSpPr>
          <p:cNvPr id="13" name="标题 1"/>
          <p:cNvSpPr>
            <a:spLocks noGrp="1"/>
          </p:cNvSpPr>
          <p:nvPr>
            <p:ph type="ctrTitle" hasCustomPrompt="1"/>
            <p:custDataLst>
              <p:tags r:id="rId4"/>
            </p:custDataLst>
          </p:nvPr>
        </p:nvSpPr>
        <p:spPr>
          <a:xfrm>
            <a:off x="1046079" y="1604211"/>
            <a:ext cx="4962835" cy="1946445"/>
          </a:xfrm>
        </p:spPr>
        <p:txBody>
          <a:bodyPr anchor="ctr">
            <a:normAutofit/>
          </a:bodyPr>
          <a:lstStyle>
            <a:lvl1pPr marL="0" indent="0" algn="l">
              <a:buFont typeface="Arial" panose="020B0604020202020204" pitchFamily="34" charset="0"/>
              <a:buNone/>
              <a:defRPr sz="80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7" name="任意多边形 6"/>
          <p:cNvSpPr/>
          <p:nvPr>
            <p:custDataLst>
              <p:tags r:id="rId5"/>
            </p:custDataLst>
          </p:nvPr>
        </p:nvSpPr>
        <p:spPr bwMode="auto">
          <a:xfrm flipH="1">
            <a:off x="9464842" y="3030581"/>
            <a:ext cx="2727158" cy="3827420"/>
          </a:xfrm>
          <a:custGeom>
            <a:avLst/>
            <a:gdLst>
              <a:gd name="connsiteX0" fmla="*/ 26861 w 3837611"/>
              <a:gd name="connsiteY0" fmla="*/ 0 h 5385882"/>
              <a:gd name="connsiteX1" fmla="*/ 532669 w 3837611"/>
              <a:gd name="connsiteY1" fmla="*/ 210923 h 5385882"/>
              <a:gd name="connsiteX2" fmla="*/ 3631360 w 3837611"/>
              <a:gd name="connsiteY2" fmla="*/ 3301183 h 5385882"/>
              <a:gd name="connsiteX3" fmla="*/ 3631360 w 3837611"/>
              <a:gd name="connsiteY3" fmla="*/ 4311649 h 5385882"/>
              <a:gd name="connsiteX4" fmla="*/ 2555903 w 3837611"/>
              <a:gd name="connsiteY4" fmla="*/ 5385882 h 5385882"/>
              <a:gd name="connsiteX5" fmla="*/ 213135 w 3837611"/>
              <a:gd name="connsiteY5" fmla="*/ 5383608 h 5385882"/>
              <a:gd name="connsiteX6" fmla="*/ 0 w 3837611"/>
              <a:gd name="connsiteY6" fmla="*/ 5383401 h 5385882"/>
              <a:gd name="connsiteX7" fmla="*/ 0 w 3837611"/>
              <a:gd name="connsiteY7" fmla="*/ 2565 h 538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7611" h="5385882">
                <a:moveTo>
                  <a:pt x="26861" y="0"/>
                </a:moveTo>
                <a:cubicBezTo>
                  <a:pt x="208559" y="0"/>
                  <a:pt x="390257" y="68673"/>
                  <a:pt x="532669" y="210923"/>
                </a:cubicBezTo>
                <a:cubicBezTo>
                  <a:pt x="3631360" y="3301183"/>
                  <a:pt x="3631360" y="3301183"/>
                  <a:pt x="3631360" y="3301183"/>
                </a:cubicBezTo>
                <a:cubicBezTo>
                  <a:pt x="3906362" y="3580778"/>
                  <a:pt x="3906362" y="4032054"/>
                  <a:pt x="3631360" y="4311649"/>
                </a:cubicBezTo>
                <a:cubicBezTo>
                  <a:pt x="2555903" y="5385882"/>
                  <a:pt x="2555903" y="5385882"/>
                  <a:pt x="2555903" y="5385882"/>
                </a:cubicBezTo>
                <a:cubicBezTo>
                  <a:pt x="1608433" y="5384963"/>
                  <a:pt x="838613" y="5384215"/>
                  <a:pt x="213135" y="5383608"/>
                </a:cubicBezTo>
                <a:lnTo>
                  <a:pt x="0" y="5383401"/>
                </a:lnTo>
                <a:lnTo>
                  <a:pt x="0" y="2565"/>
                </a:lnTo>
                <a:close/>
              </a:path>
            </a:pathLst>
          </a:custGeom>
          <a:solidFill>
            <a:schemeClr val="bg1">
              <a:alpha val="60000"/>
            </a:schemeClr>
          </a:solidFill>
          <a:ln>
            <a:noFill/>
          </a:ln>
        </p:spPr>
        <p:txBody>
          <a:bodyPr vert="horz" wrap="square" lIns="91440" tIns="45720" rIns="91440" bIns="45720" numCol="1" anchor="t" anchorCtr="0" compatLnSpc="1">
            <a:noAutofit/>
          </a:bodyPr>
          <a:lstStyle/>
          <a:p>
            <a:endParaRPr lang="zh-CN" altLang="en-US"/>
          </a:p>
        </p:txBody>
      </p:sp>
      <p:sp>
        <p:nvSpPr>
          <p:cNvPr id="8" name="日期占位符 7"/>
          <p:cNvSpPr>
            <a:spLocks noGrp="1"/>
          </p:cNvSpPr>
          <p:nvPr>
            <p:ph type="dt" sz="half" idx="19"/>
            <p:custDataLst>
              <p:tags r:id="rId6"/>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20"/>
            <p:custDataLst>
              <p:tags r:id="rId7"/>
            </p:custDataLst>
          </p:nvPr>
        </p:nvSpPr>
        <p:spPr/>
        <p:txBody>
          <a:bodyPr/>
          <a:lstStyle/>
          <a:p>
            <a:endParaRPr lang="zh-CN" altLang="en-US" dirty="0"/>
          </a:p>
        </p:txBody>
      </p:sp>
      <p:sp>
        <p:nvSpPr>
          <p:cNvPr id="10" name="灯片编号占位符 9"/>
          <p:cNvSpPr>
            <a:spLocks noGrp="1"/>
          </p:cNvSpPr>
          <p:nvPr>
            <p:ph type="sldNum" sz="quarter" idx="21"/>
            <p:custDataLst>
              <p:tags r:id="rId8"/>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9" name="矩形: 圆角 28"/>
          <p:cNvSpPr/>
          <p:nvPr userDrawn="1">
            <p:custDataLst>
              <p:tags r:id="rId2"/>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13"/>
          <p:cNvSpPr/>
          <p:nvPr userDrawn="1">
            <p:custDataLst>
              <p:tags r:id="rId3"/>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4"/>
            </p:custDataLst>
          </p:nvPr>
        </p:nvSpPr>
        <p:spPr>
          <a:xfrm>
            <a:off x="669925" y="443230"/>
            <a:ext cx="10852150" cy="51816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圆角 5"/>
          <p:cNvSpPr/>
          <p:nvPr userDrawn="1">
            <p:custDataLst>
              <p:tags r:id="rId2"/>
            </p:custDataLst>
          </p:nvPr>
        </p:nvSpPr>
        <p:spPr>
          <a:xfrm>
            <a:off x="292735" y="304165"/>
            <a:ext cx="11606530" cy="6249670"/>
          </a:xfrm>
          <a:prstGeom prst="roundRect">
            <a:avLst>
              <a:gd name="adj" fmla="val 24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userDrawn="1">
            <p:custDataLst>
              <p:tags r:id="rId3"/>
            </p:custDataLst>
          </p:nvPr>
        </p:nvSpPr>
        <p:spPr>
          <a:xfrm rot="2700000">
            <a:off x="262255" y="623697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3"/>
          <p:cNvSpPr/>
          <p:nvPr userDrawn="1">
            <p:custDataLst>
              <p:tags r:id="rId4"/>
            </p:custDataLst>
          </p:nvPr>
        </p:nvSpPr>
        <p:spPr>
          <a:xfrm rot="2700000">
            <a:off x="11404600" y="3155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29" name="矩形: 圆角 28"/>
          <p:cNvSpPr/>
          <p:nvPr userDrawn="1">
            <p:custDataLst>
              <p:tags r:id="rId3"/>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userDrawn="1">
            <p:custDataLst>
              <p:tags r:id="rId4"/>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2pPr>
            <a:lvl3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3pPr>
            <a:lvl4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4pPr>
            <a:lvl5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panose="020B0503020204020204" charset="-122"/>
              <a:ea typeface="微软雅黑" panose="020B0503020204020204" charset="-122"/>
              <a:sym typeface="+mn-ea"/>
            </a:endParaRPr>
          </a:p>
        </p:txBody>
      </p:sp>
      <p:sp>
        <p:nvSpPr>
          <p:cNvPr id="31" name="任意多边形: 形状 30"/>
          <p:cNvSpPr/>
          <p:nvPr userDrawn="1">
            <p:custDataLst>
              <p:tags r:id="rId3"/>
            </p:custDataLst>
          </p:nvPr>
        </p:nvSpPr>
        <p:spPr>
          <a:xfrm rot="2700000">
            <a:off x="-342265" y="5130800"/>
            <a:ext cx="2141855" cy="2050415"/>
          </a:xfrm>
          <a:custGeom>
            <a:avLst/>
            <a:gdLst>
              <a:gd name="connsiteX0" fmla="*/ 104566 w 2142025"/>
              <a:gd name="connsiteY0" fmla="*/ 104566 h 2050558"/>
              <a:gd name="connsiteX1" fmla="*/ 357011 w 2142025"/>
              <a:gd name="connsiteY1" fmla="*/ 0 h 2050558"/>
              <a:gd name="connsiteX2" fmla="*/ 1785014 w 2142025"/>
              <a:gd name="connsiteY2" fmla="*/ 0 h 2050558"/>
              <a:gd name="connsiteX3" fmla="*/ 2142025 w 2142025"/>
              <a:gd name="connsiteY3" fmla="*/ 357011 h 2050558"/>
              <a:gd name="connsiteX4" fmla="*/ 2142025 w 2142025"/>
              <a:gd name="connsiteY4" fmla="*/ 970068 h 2050558"/>
              <a:gd name="connsiteX5" fmla="*/ 1061534 w 2142025"/>
              <a:gd name="connsiteY5" fmla="*/ 2050558 h 2050558"/>
              <a:gd name="connsiteX6" fmla="*/ 0 w 2142025"/>
              <a:gd name="connsiteY6" fmla="*/ 989024 h 2050558"/>
              <a:gd name="connsiteX7" fmla="*/ 0 w 2142025"/>
              <a:gd name="connsiteY7" fmla="*/ 357011 h 2050558"/>
              <a:gd name="connsiteX8" fmla="*/ 104566 w 2142025"/>
              <a:gd name="connsiteY8" fmla="*/ 104566 h 205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025" h="2050558">
                <a:moveTo>
                  <a:pt x="104566" y="104566"/>
                </a:moveTo>
                <a:cubicBezTo>
                  <a:pt x="169172" y="39960"/>
                  <a:pt x="258425" y="0"/>
                  <a:pt x="357011" y="0"/>
                </a:cubicBezTo>
                <a:lnTo>
                  <a:pt x="1785014" y="0"/>
                </a:lnTo>
                <a:cubicBezTo>
                  <a:pt x="1982186" y="0"/>
                  <a:pt x="2142025" y="159839"/>
                  <a:pt x="2142025" y="357011"/>
                </a:cubicBezTo>
                <a:lnTo>
                  <a:pt x="2142025" y="970068"/>
                </a:lnTo>
                <a:lnTo>
                  <a:pt x="1061534" y="2050558"/>
                </a:lnTo>
                <a:lnTo>
                  <a:pt x="0" y="989024"/>
                </a:lnTo>
                <a:lnTo>
                  <a:pt x="0" y="357011"/>
                </a:lnTo>
                <a:cubicBezTo>
                  <a:pt x="0" y="258425"/>
                  <a:pt x="39960" y="169172"/>
                  <a:pt x="104566" y="104566"/>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userDrawn="1">
            <p:custDataLst>
              <p:tags r:id="rId4"/>
            </p:custDataLst>
          </p:nvPr>
        </p:nvSpPr>
        <p:spPr>
          <a:xfrm rot="2700000">
            <a:off x="10388600" y="-313690"/>
            <a:ext cx="2141855" cy="2039620"/>
          </a:xfrm>
          <a:custGeom>
            <a:avLst/>
            <a:gdLst>
              <a:gd name="connsiteX0" fmla="*/ 0 w 2142025"/>
              <a:gd name="connsiteY0" fmla="*/ 1092261 h 2039521"/>
              <a:gd name="connsiteX1" fmla="*/ 1092261 w 2142025"/>
              <a:gd name="connsiteY1" fmla="*/ 0 h 2039521"/>
              <a:gd name="connsiteX2" fmla="*/ 2142025 w 2142025"/>
              <a:gd name="connsiteY2" fmla="*/ 1049764 h 2039521"/>
              <a:gd name="connsiteX3" fmla="*/ 2142025 w 2142025"/>
              <a:gd name="connsiteY3" fmla="*/ 1682510 h 2039521"/>
              <a:gd name="connsiteX4" fmla="*/ 1785014 w 2142025"/>
              <a:gd name="connsiteY4" fmla="*/ 2039521 h 2039521"/>
              <a:gd name="connsiteX5" fmla="*/ 357011 w 2142025"/>
              <a:gd name="connsiteY5" fmla="*/ 2039521 h 2039521"/>
              <a:gd name="connsiteX6" fmla="*/ 0 w 2142025"/>
              <a:gd name="connsiteY6" fmla="*/ 1682510 h 20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2025" h="2039521">
                <a:moveTo>
                  <a:pt x="0" y="1092261"/>
                </a:moveTo>
                <a:lnTo>
                  <a:pt x="1092261" y="0"/>
                </a:lnTo>
                <a:lnTo>
                  <a:pt x="2142025" y="1049764"/>
                </a:lnTo>
                <a:lnTo>
                  <a:pt x="2142025" y="1682510"/>
                </a:lnTo>
                <a:cubicBezTo>
                  <a:pt x="2142025" y="1879682"/>
                  <a:pt x="1982186" y="2039521"/>
                  <a:pt x="1785014" y="2039521"/>
                </a:cubicBezTo>
                <a:lnTo>
                  <a:pt x="357011" y="2039521"/>
                </a:lnTo>
                <a:cubicBezTo>
                  <a:pt x="159839" y="2039521"/>
                  <a:pt x="0" y="1879682"/>
                  <a:pt x="0" y="168251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圆角 13"/>
          <p:cNvSpPr/>
          <p:nvPr userDrawn="1">
            <p:custDataLst>
              <p:tags r:id="rId5"/>
            </p:custDataLst>
          </p:nvPr>
        </p:nvSpPr>
        <p:spPr>
          <a:xfrm rot="2700000">
            <a:off x="11572240" y="163195"/>
            <a:ext cx="454025" cy="45402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15" h="715">
                <a:moveTo>
                  <a:pt x="0" y="328"/>
                </a:moveTo>
                <a:cubicBezTo>
                  <a:pt x="0" y="320"/>
                  <a:pt x="7" y="313"/>
                  <a:pt x="16" y="313"/>
                </a:cubicBezTo>
                <a:lnTo>
                  <a:pt x="79" y="313"/>
                </a:lnTo>
                <a:cubicBezTo>
                  <a:pt x="88" y="313"/>
                  <a:pt x="95" y="320"/>
                  <a:pt x="95" y="328"/>
                </a:cubicBezTo>
                <a:lnTo>
                  <a:pt x="95" y="392"/>
                </a:lnTo>
                <a:cubicBezTo>
                  <a:pt x="95" y="400"/>
                  <a:pt x="88" y="408"/>
                  <a:pt x="79" y="408"/>
                </a:cubicBezTo>
                <a:lnTo>
                  <a:pt x="16" y="408"/>
                </a:lnTo>
                <a:cubicBezTo>
                  <a:pt x="7" y="408"/>
                  <a:pt x="0" y="400"/>
                  <a:pt x="0" y="392"/>
                </a:cubicBezTo>
                <a:lnTo>
                  <a:pt x="0" y="328"/>
                </a:lnTo>
                <a:close/>
                <a:moveTo>
                  <a:pt x="156" y="172"/>
                </a:moveTo>
                <a:cubicBezTo>
                  <a:pt x="156" y="163"/>
                  <a:pt x="163" y="156"/>
                  <a:pt x="172" y="156"/>
                </a:cubicBezTo>
                <a:lnTo>
                  <a:pt x="235" y="156"/>
                </a:lnTo>
                <a:cubicBezTo>
                  <a:pt x="244" y="156"/>
                  <a:pt x="251" y="163"/>
                  <a:pt x="251" y="172"/>
                </a:cubicBezTo>
                <a:lnTo>
                  <a:pt x="251" y="235"/>
                </a:lnTo>
                <a:cubicBezTo>
                  <a:pt x="251" y="244"/>
                  <a:pt x="244" y="251"/>
                  <a:pt x="235" y="251"/>
                </a:cubicBezTo>
                <a:lnTo>
                  <a:pt x="172" y="251"/>
                </a:lnTo>
                <a:cubicBezTo>
                  <a:pt x="163" y="251"/>
                  <a:pt x="156" y="244"/>
                  <a:pt x="156" y="235"/>
                </a:cubicBezTo>
                <a:lnTo>
                  <a:pt x="156" y="172"/>
                </a:lnTo>
                <a:close/>
                <a:moveTo>
                  <a:pt x="313" y="16"/>
                </a:moveTo>
                <a:cubicBezTo>
                  <a:pt x="313" y="7"/>
                  <a:pt x="320" y="0"/>
                  <a:pt x="328" y="0"/>
                </a:cubicBezTo>
                <a:lnTo>
                  <a:pt x="392" y="0"/>
                </a:lnTo>
                <a:cubicBezTo>
                  <a:pt x="400" y="0"/>
                  <a:pt x="408" y="7"/>
                  <a:pt x="408" y="16"/>
                </a:cubicBezTo>
                <a:lnTo>
                  <a:pt x="408" y="79"/>
                </a:lnTo>
                <a:cubicBezTo>
                  <a:pt x="408" y="88"/>
                  <a:pt x="400" y="95"/>
                  <a:pt x="392" y="95"/>
                </a:cubicBezTo>
                <a:lnTo>
                  <a:pt x="328" y="95"/>
                </a:lnTo>
                <a:cubicBezTo>
                  <a:pt x="320" y="95"/>
                  <a:pt x="313" y="88"/>
                  <a:pt x="313" y="79"/>
                </a:cubicBezTo>
                <a:lnTo>
                  <a:pt x="313" y="16"/>
                </a:lnTo>
                <a:close/>
                <a:moveTo>
                  <a:pt x="154" y="483"/>
                </a:moveTo>
                <a:cubicBezTo>
                  <a:pt x="154" y="474"/>
                  <a:pt x="161" y="467"/>
                  <a:pt x="170" y="467"/>
                </a:cubicBezTo>
                <a:lnTo>
                  <a:pt x="233" y="467"/>
                </a:lnTo>
                <a:cubicBezTo>
                  <a:pt x="242" y="467"/>
                  <a:pt x="249" y="474"/>
                  <a:pt x="249" y="483"/>
                </a:cubicBezTo>
                <a:lnTo>
                  <a:pt x="249" y="546"/>
                </a:lnTo>
                <a:cubicBezTo>
                  <a:pt x="249" y="555"/>
                  <a:pt x="242" y="562"/>
                  <a:pt x="233" y="562"/>
                </a:cubicBezTo>
                <a:lnTo>
                  <a:pt x="170" y="562"/>
                </a:lnTo>
                <a:cubicBezTo>
                  <a:pt x="161" y="562"/>
                  <a:pt x="154" y="555"/>
                  <a:pt x="154" y="546"/>
                </a:cubicBezTo>
                <a:lnTo>
                  <a:pt x="154" y="483"/>
                </a:lnTo>
                <a:close/>
                <a:moveTo>
                  <a:pt x="310" y="326"/>
                </a:moveTo>
                <a:cubicBezTo>
                  <a:pt x="310" y="318"/>
                  <a:pt x="318" y="310"/>
                  <a:pt x="326" y="310"/>
                </a:cubicBezTo>
                <a:lnTo>
                  <a:pt x="390" y="310"/>
                </a:lnTo>
                <a:cubicBezTo>
                  <a:pt x="398" y="310"/>
                  <a:pt x="405" y="318"/>
                  <a:pt x="405" y="326"/>
                </a:cubicBezTo>
                <a:lnTo>
                  <a:pt x="405" y="390"/>
                </a:lnTo>
                <a:cubicBezTo>
                  <a:pt x="405" y="398"/>
                  <a:pt x="398" y="405"/>
                  <a:pt x="390" y="405"/>
                </a:cubicBezTo>
                <a:lnTo>
                  <a:pt x="326" y="405"/>
                </a:lnTo>
                <a:cubicBezTo>
                  <a:pt x="318" y="405"/>
                  <a:pt x="310" y="398"/>
                  <a:pt x="310" y="390"/>
                </a:cubicBezTo>
                <a:lnTo>
                  <a:pt x="310" y="326"/>
                </a:lnTo>
                <a:close/>
                <a:moveTo>
                  <a:pt x="467" y="170"/>
                </a:moveTo>
                <a:cubicBezTo>
                  <a:pt x="467" y="161"/>
                  <a:pt x="474" y="154"/>
                  <a:pt x="483" y="154"/>
                </a:cubicBezTo>
                <a:lnTo>
                  <a:pt x="546" y="154"/>
                </a:lnTo>
                <a:cubicBezTo>
                  <a:pt x="555" y="154"/>
                  <a:pt x="562" y="161"/>
                  <a:pt x="562" y="170"/>
                </a:cubicBezTo>
                <a:lnTo>
                  <a:pt x="562" y="233"/>
                </a:lnTo>
                <a:cubicBezTo>
                  <a:pt x="562" y="242"/>
                  <a:pt x="555" y="249"/>
                  <a:pt x="546" y="249"/>
                </a:cubicBezTo>
                <a:lnTo>
                  <a:pt x="483" y="249"/>
                </a:lnTo>
                <a:cubicBezTo>
                  <a:pt x="474" y="249"/>
                  <a:pt x="467" y="242"/>
                  <a:pt x="467" y="233"/>
                </a:cubicBezTo>
                <a:lnTo>
                  <a:pt x="467" y="170"/>
                </a:lnTo>
                <a:close/>
                <a:moveTo>
                  <a:pt x="308" y="636"/>
                </a:moveTo>
                <a:cubicBezTo>
                  <a:pt x="308" y="627"/>
                  <a:pt x="315" y="620"/>
                  <a:pt x="323" y="620"/>
                </a:cubicBezTo>
                <a:lnTo>
                  <a:pt x="387" y="620"/>
                </a:lnTo>
                <a:cubicBezTo>
                  <a:pt x="396" y="620"/>
                  <a:pt x="403" y="627"/>
                  <a:pt x="403" y="636"/>
                </a:cubicBezTo>
                <a:lnTo>
                  <a:pt x="403" y="699"/>
                </a:lnTo>
                <a:cubicBezTo>
                  <a:pt x="403" y="708"/>
                  <a:pt x="396" y="715"/>
                  <a:pt x="387" y="715"/>
                </a:cubicBezTo>
                <a:lnTo>
                  <a:pt x="323" y="715"/>
                </a:lnTo>
                <a:cubicBezTo>
                  <a:pt x="315" y="715"/>
                  <a:pt x="308" y="708"/>
                  <a:pt x="308" y="699"/>
                </a:cubicBezTo>
                <a:lnTo>
                  <a:pt x="308" y="636"/>
                </a:lnTo>
                <a:close/>
                <a:moveTo>
                  <a:pt x="464" y="480"/>
                </a:moveTo>
                <a:cubicBezTo>
                  <a:pt x="464" y="471"/>
                  <a:pt x="471" y="464"/>
                  <a:pt x="480" y="464"/>
                </a:cubicBezTo>
                <a:lnTo>
                  <a:pt x="543" y="464"/>
                </a:lnTo>
                <a:cubicBezTo>
                  <a:pt x="552" y="464"/>
                  <a:pt x="559" y="471"/>
                  <a:pt x="559" y="480"/>
                </a:cubicBezTo>
                <a:lnTo>
                  <a:pt x="559" y="543"/>
                </a:lnTo>
                <a:cubicBezTo>
                  <a:pt x="559" y="552"/>
                  <a:pt x="552" y="559"/>
                  <a:pt x="543" y="559"/>
                </a:cubicBezTo>
                <a:lnTo>
                  <a:pt x="480" y="559"/>
                </a:lnTo>
                <a:cubicBezTo>
                  <a:pt x="471" y="559"/>
                  <a:pt x="464" y="552"/>
                  <a:pt x="464" y="543"/>
                </a:cubicBezTo>
                <a:lnTo>
                  <a:pt x="464" y="480"/>
                </a:lnTo>
                <a:close/>
                <a:moveTo>
                  <a:pt x="620" y="323"/>
                </a:moveTo>
                <a:cubicBezTo>
                  <a:pt x="620" y="315"/>
                  <a:pt x="627" y="308"/>
                  <a:pt x="636" y="308"/>
                </a:cubicBezTo>
                <a:lnTo>
                  <a:pt x="699" y="308"/>
                </a:lnTo>
                <a:cubicBezTo>
                  <a:pt x="708" y="308"/>
                  <a:pt x="715" y="315"/>
                  <a:pt x="715" y="323"/>
                </a:cubicBezTo>
                <a:lnTo>
                  <a:pt x="715" y="387"/>
                </a:lnTo>
                <a:cubicBezTo>
                  <a:pt x="715" y="396"/>
                  <a:pt x="708" y="403"/>
                  <a:pt x="699" y="403"/>
                </a:cubicBezTo>
                <a:lnTo>
                  <a:pt x="636" y="403"/>
                </a:lnTo>
                <a:cubicBezTo>
                  <a:pt x="627" y="403"/>
                  <a:pt x="620" y="396"/>
                  <a:pt x="620" y="387"/>
                </a:cubicBezTo>
                <a:lnTo>
                  <a:pt x="620" y="32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矩形: 圆角 31"/>
          <p:cNvSpPr/>
          <p:nvPr userDrawn="1">
            <p:custDataLst>
              <p:tags r:id="rId6"/>
            </p:custDataLst>
          </p:nvPr>
        </p:nvSpPr>
        <p:spPr>
          <a:xfrm rot="2700000">
            <a:off x="201295" y="6301740"/>
            <a:ext cx="356235" cy="3562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微软雅黑" panose="020B0503020204020204" charset="-122"/>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7" name="任意多边形: 形状 6"/>
          <p:cNvSpPr/>
          <p:nvPr userDrawn="1"/>
        </p:nvSpPr>
        <p:spPr>
          <a:xfrm>
            <a:off x="19021" y="1"/>
            <a:ext cx="412686" cy="172720"/>
          </a:xfrm>
          <a:custGeom>
            <a:avLst/>
            <a:gdLst>
              <a:gd name="connsiteX0" fmla="*/ 0 w 3942921"/>
              <a:gd name="connsiteY0" fmla="*/ 0 h 1650215"/>
              <a:gd name="connsiteX1" fmla="*/ 3942921 w 3942921"/>
              <a:gd name="connsiteY1" fmla="*/ 0 h 1650215"/>
              <a:gd name="connsiteX2" fmla="*/ 2519860 w 3942921"/>
              <a:gd name="connsiteY2" fmla="*/ 1423061 h 1650215"/>
              <a:gd name="connsiteX3" fmla="*/ 1423061 w 3942921"/>
              <a:gd name="connsiteY3" fmla="*/ 1423061 h 1650215"/>
            </a:gdLst>
            <a:ahLst/>
            <a:cxnLst>
              <a:cxn ang="0">
                <a:pos x="connsiteX0" y="connsiteY0"/>
              </a:cxn>
              <a:cxn ang="0">
                <a:pos x="connsiteX1" y="connsiteY1"/>
              </a:cxn>
              <a:cxn ang="0">
                <a:pos x="connsiteX2" y="connsiteY2"/>
              </a:cxn>
              <a:cxn ang="0">
                <a:pos x="connsiteX3" y="connsiteY3"/>
              </a:cxn>
            </a:cxnLst>
            <a:rect l="l" t="t" r="r" b="b"/>
            <a:pathLst>
              <a:path w="3942921" h="1650215">
                <a:moveTo>
                  <a:pt x="0" y="0"/>
                </a:moveTo>
                <a:lnTo>
                  <a:pt x="3942921" y="0"/>
                </a:lnTo>
                <a:lnTo>
                  <a:pt x="2519860" y="1423061"/>
                </a:lnTo>
                <a:cubicBezTo>
                  <a:pt x="2216987" y="1725934"/>
                  <a:pt x="1725934" y="1725934"/>
                  <a:pt x="1423061" y="1423061"/>
                </a:cubicBezTo>
                <a:close/>
              </a:path>
            </a:pathLst>
          </a:custGeom>
          <a:solidFill>
            <a:srgbClr val="CB2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0" y="35021"/>
            <a:ext cx="251201" cy="683195"/>
          </a:xfrm>
          <a:custGeom>
            <a:avLst/>
            <a:gdLst>
              <a:gd name="connsiteX0" fmla="*/ 0 w 251201"/>
              <a:gd name="connsiteY0" fmla="*/ 0 h 683195"/>
              <a:gd name="connsiteX1" fmla="*/ 187281 w 251201"/>
              <a:gd name="connsiteY1" fmla="*/ 187281 h 683195"/>
              <a:gd name="connsiteX2" fmla="*/ 187281 w 251201"/>
              <a:gd name="connsiteY2" fmla="*/ 495914 h 683195"/>
              <a:gd name="connsiteX3" fmla="*/ 0 w 251201"/>
              <a:gd name="connsiteY3" fmla="*/ 683195 h 683195"/>
            </a:gdLst>
            <a:ahLst/>
            <a:cxnLst>
              <a:cxn ang="0">
                <a:pos x="connsiteX0" y="connsiteY0"/>
              </a:cxn>
              <a:cxn ang="0">
                <a:pos x="connsiteX1" y="connsiteY1"/>
              </a:cxn>
              <a:cxn ang="0">
                <a:pos x="connsiteX2" y="connsiteY2"/>
              </a:cxn>
              <a:cxn ang="0">
                <a:pos x="connsiteX3" y="connsiteY3"/>
              </a:cxn>
            </a:cxnLst>
            <a:rect l="l" t="t" r="r" b="b"/>
            <a:pathLst>
              <a:path w="251201" h="683195">
                <a:moveTo>
                  <a:pt x="0" y="0"/>
                </a:moveTo>
                <a:lnTo>
                  <a:pt x="187281" y="187281"/>
                </a:lnTo>
                <a:cubicBezTo>
                  <a:pt x="272508" y="272508"/>
                  <a:pt x="272508" y="410687"/>
                  <a:pt x="187281" y="495914"/>
                </a:cubicBezTo>
                <a:lnTo>
                  <a:pt x="0" y="683195"/>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5"/>
          <p:cNvSpPr txBox="1"/>
          <p:nvPr userDrawn="1"/>
        </p:nvSpPr>
        <p:spPr>
          <a:xfrm>
            <a:off x="11485032" y="6364816"/>
            <a:ext cx="465667"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236CD5B-2F48-449C-901B-66C10A3E4152}" type="slidenum">
              <a:rPr lang="zh-CN" altLang="en-US" sz="1400" smtClean="0"/>
            </a:fld>
            <a:endParaRPr lang="zh-CN" alt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CE491DA-C815-44C6-B029-F2672497109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6CD5B-2F48-449C-901B-66C10A3E415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5" Type="http://schemas.openxmlformats.org/officeDocument/2006/relationships/theme" Target="../theme/theme2.xml"/><Relationship Id="rId24" Type="http://schemas.openxmlformats.org/officeDocument/2006/relationships/tags" Target="../tags/tag211.xml"/><Relationship Id="rId23" Type="http://schemas.openxmlformats.org/officeDocument/2006/relationships/tags" Target="../tags/tag210.xml"/><Relationship Id="rId22" Type="http://schemas.openxmlformats.org/officeDocument/2006/relationships/tags" Target="../tags/tag209.xml"/><Relationship Id="rId21" Type="http://schemas.openxmlformats.org/officeDocument/2006/relationships/tags" Target="../tags/tag208.xml"/><Relationship Id="rId20" Type="http://schemas.openxmlformats.org/officeDocument/2006/relationships/tags" Target="../tags/tag207.xml"/><Relationship Id="rId2" Type="http://schemas.openxmlformats.org/officeDocument/2006/relationships/slideLayout" Target="../slideLayouts/slideLayout15.xml"/><Relationship Id="rId19" Type="http://schemas.openxmlformats.org/officeDocument/2006/relationships/tags" Target="../tags/tag206.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491DA-C815-44C6-B029-F2672497109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CD5B-2F48-449C-901B-66C10A3E415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微软雅黑" panose="020B0503020204020204" charset="-122"/>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微软雅黑" panose="020B0503020204020204" charset="-122"/>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微软雅黑" panose="020B0503020204020204" charset="-122"/>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fontAlgn="auto" latinLnBrk="0" hangingPunct="1">
        <a:lnSpc>
          <a:spcPct val="120000"/>
        </a:lnSpc>
        <a:spcBef>
          <a:spcPct val="0"/>
        </a:spcBef>
        <a:buNone/>
        <a:defRPr sz="2400" b="1" u="none" strike="noStrike" kern="1200" cap="none" spc="200" normalizeH="0">
          <a:solidFill>
            <a:schemeClr val="tx1">
              <a:lumMod val="75000"/>
              <a:lumOff val="2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ags" Target="../tags/tag2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5.png"/><Relationship Id="rId2" Type="http://schemas.openxmlformats.org/officeDocument/2006/relationships/tags" Target="../tags/tag218.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tags" Target="../tags/tag214.xml"/><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tags" Target="../tags/tag2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3.png"/><Relationship Id="rId1" Type="http://schemas.openxmlformats.org/officeDocument/2006/relationships/image" Target="../media/image4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9.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hemeOverride" Target="../theme/themeOverride1.xml"/><Relationship Id="rId3" Type="http://schemas.openxmlformats.org/officeDocument/2006/relationships/tags" Target="../tags/tag221.xml"/><Relationship Id="rId2" Type="http://schemas.openxmlformats.org/officeDocument/2006/relationships/image" Target="../media/image4.png"/><Relationship Id="rId1" Type="http://schemas.openxmlformats.org/officeDocument/2006/relationships/tags" Target="../tags/tag2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p:cNvPicPr>
            <a:picLocks noChangeAspect="1"/>
          </p:cNvPicPr>
          <p:nvPr>
            <p:custDataLst>
              <p:tags r:id="rId1"/>
            </p:custDataLst>
          </p:nvPr>
        </p:nvPicPr>
        <p:blipFill>
          <a:blip r:embed="rId2"/>
          <a:stretch>
            <a:fillRect/>
          </a:stretch>
        </p:blipFill>
        <p:spPr>
          <a:xfrm>
            <a:off x="3173413" y="0"/>
            <a:ext cx="9018587" cy="6858000"/>
          </a:xfrm>
          <a:prstGeom prst="rect">
            <a:avLst/>
          </a:prstGeom>
          <a:noFill/>
          <a:ln w="9525">
            <a:noFill/>
          </a:ln>
        </p:spPr>
      </p:pic>
      <p:pic>
        <p:nvPicPr>
          <p:cNvPr id="12" name="图片 11"/>
          <p:cNvPicPr>
            <a:picLocks noChangeAspect="1"/>
          </p:cNvPicPr>
          <p:nvPr/>
        </p:nvPicPr>
        <p:blipFill>
          <a:blip r:embed="rId3"/>
          <a:stretch>
            <a:fillRect/>
          </a:stretch>
        </p:blipFill>
        <p:spPr>
          <a:xfrm>
            <a:off x="191135" y="193040"/>
            <a:ext cx="3107055" cy="704215"/>
          </a:xfrm>
          <a:prstGeom prst="rect">
            <a:avLst/>
          </a:prstGeom>
        </p:spPr>
      </p:pic>
      <p:sp>
        <p:nvSpPr>
          <p:cNvPr id="3" name="矩形 2"/>
          <p:cNvSpPr/>
          <p:nvPr/>
        </p:nvSpPr>
        <p:spPr>
          <a:xfrm>
            <a:off x="626410" y="2229620"/>
            <a:ext cx="9918700" cy="1106805"/>
          </a:xfrm>
          <a:prstGeom prst="rect">
            <a:avLst/>
          </a:prstGeom>
        </p:spPr>
        <p:txBody>
          <a:bodyPr wrap="square">
            <a:spAutoFit/>
          </a:bodyPr>
          <a:lstStyle/>
          <a:p>
            <a:pPr algn="ctr">
              <a:lnSpc>
                <a:spcPct val="150000"/>
              </a:lnSpc>
            </a:pPr>
            <a:r>
              <a:rPr lang="en-US" sz="4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YJK</a:t>
            </a:r>
            <a:r>
              <a:rPr lang="zh-CN" altLang="en-US" sz="4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软件隔震模块</a:t>
            </a:r>
            <a:r>
              <a:rPr lang="en-US" altLang="zh-CN" sz="44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rPr>
              <a:t>V4.2</a:t>
            </a:r>
            <a:endParaRPr lang="en-US" altLang="zh-CN" sz="44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宋体" panose="02010600030101010101" pitchFamily="2" charset="-122"/>
            </a:endParaRPr>
          </a:p>
        </p:txBody>
      </p:sp>
      <p:sp>
        <p:nvSpPr>
          <p:cNvPr id="8" name="文本框 7"/>
          <p:cNvSpPr txBox="1"/>
          <p:nvPr/>
        </p:nvSpPr>
        <p:spPr>
          <a:xfrm>
            <a:off x="7267764" y="5901067"/>
            <a:ext cx="3643630" cy="583565"/>
          </a:xfrm>
          <a:prstGeom prst="rect">
            <a:avLst/>
          </a:prstGeom>
          <a:noFill/>
        </p:spPr>
        <p:txBody>
          <a:bodyPr wrap="none" rtlCol="0">
            <a:spAutoFit/>
          </a:bodyPr>
          <a:lstStyle/>
          <a:p>
            <a:pPr algn="ctr">
              <a:lnSpc>
                <a:spcPct val="100000"/>
              </a:lnSpc>
              <a:defRPr/>
            </a:pPr>
            <a:r>
              <a:rPr lang="zh-CN" altLang="en-US" sz="1600" b="1" noProof="1">
                <a:solidFill>
                  <a:schemeClr val="tx1"/>
                </a:solidFill>
                <a:latin typeface="Times New Roman" panose="02020603050405020304" charset="0"/>
                <a:ea typeface="微软雅黑" panose="020B0503020204020204" charset="-122"/>
                <a:cs typeface="Times New Roman" panose="02020603050405020304" charset="0"/>
              </a:rPr>
              <a:t>北京盈建科软件股份有限公司</a:t>
            </a:r>
            <a:endParaRPr lang="en-US" altLang="zh-CN" sz="1600" b="1" noProof="1">
              <a:solidFill>
                <a:schemeClr val="tx1"/>
              </a:solidFill>
              <a:latin typeface="Times New Roman" panose="02020603050405020304" charset="0"/>
              <a:ea typeface="微软雅黑" panose="020B0503020204020204" charset="-122"/>
              <a:cs typeface="Times New Roman" panose="02020603050405020304" charset="0"/>
            </a:endParaRPr>
          </a:p>
          <a:p>
            <a:pPr algn="ctr">
              <a:lnSpc>
                <a:spcPct val="100000"/>
              </a:lnSpc>
              <a:defRPr/>
            </a:pPr>
            <a:r>
              <a:rPr lang="en-US" altLang="zh-CN" sz="1600" b="1" noProof="1">
                <a:solidFill>
                  <a:schemeClr val="tx1"/>
                </a:solidFill>
                <a:latin typeface="Times New Roman" panose="02020603050405020304" charset="0"/>
                <a:ea typeface="微软雅黑" panose="020B0503020204020204" charset="-122"/>
                <a:cs typeface="Times New Roman" panose="02020603050405020304" charset="0"/>
              </a:rPr>
              <a:t>Beijing YJK Building Software Co., Ltd</a:t>
            </a:r>
            <a:endParaRPr lang="en-US" altLang="zh-CN" sz="1600" b="1" noProof="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4" name="图片 3"/>
          <p:cNvPicPr>
            <a:picLocks noChangeAspect="1"/>
          </p:cNvPicPr>
          <p:nvPr/>
        </p:nvPicPr>
        <p:blipFill>
          <a:blip r:embed="rId4"/>
          <a:stretch>
            <a:fillRect/>
          </a:stretch>
        </p:blipFill>
        <p:spPr>
          <a:xfrm>
            <a:off x="6313170" y="3517900"/>
            <a:ext cx="1090930" cy="1071245"/>
          </a:xfrm>
          <a:prstGeom prst="rect">
            <a:avLst/>
          </a:prstGeom>
        </p:spPr>
      </p:pic>
      <p:sp>
        <p:nvSpPr>
          <p:cNvPr id="6" name="TextBox 36"/>
          <p:cNvSpPr txBox="1"/>
          <p:nvPr/>
        </p:nvSpPr>
        <p:spPr>
          <a:xfrm>
            <a:off x="6158865" y="4668520"/>
            <a:ext cx="1398905" cy="398780"/>
          </a:xfrm>
          <a:prstGeom prst="rect">
            <a:avLst/>
          </a:prstGeom>
          <a:noFill/>
        </p:spPr>
        <p:txBody>
          <a:bodyPr wrap="square" rtlCol="0">
            <a:spAutoFit/>
          </a:bodyPr>
          <a:lstStyle/>
          <a:p>
            <a:pPr algn="ctr" defTabSz="685800" fontAlgn="auto">
              <a:spcBef>
                <a:spcPts val="400"/>
              </a:spcBef>
              <a:spcAft>
                <a:spcPts val="400"/>
              </a:spcAft>
            </a:pPr>
            <a:r>
              <a:rPr lang="en-US" sz="2000" b="1" dirty="0">
                <a:solidFill>
                  <a:schemeClr val="tx1"/>
                </a:solidFill>
                <a:latin typeface="楷体" panose="02010609060101010101" charset="-122"/>
                <a:ea typeface="楷体" panose="02010609060101010101" charset="-122"/>
                <a:cs typeface="华文楷体" panose="02010600040101010101" charset="-122"/>
                <a:sym typeface="inpin heiti" panose="00000500000000000000" pitchFamily="2" charset="-122"/>
              </a:rPr>
              <a:t>YJK V4.2</a:t>
            </a:r>
            <a:endParaRPr lang="en-US" sz="2000" b="1" dirty="0">
              <a:solidFill>
                <a:schemeClr val="tx1"/>
              </a:solidFill>
              <a:latin typeface="楷体" panose="02010609060101010101" charset="-122"/>
              <a:ea typeface="楷体" panose="02010609060101010101" charset="-122"/>
              <a:cs typeface="华文楷体" panose="02010600040101010101" charset="-122"/>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244330" y="83185"/>
            <a:ext cx="2609850" cy="591820"/>
          </a:xfrm>
          <a:prstGeom prst="rect">
            <a:avLst/>
          </a:prstGeom>
        </p:spPr>
      </p:pic>
      <p:sp>
        <p:nvSpPr>
          <p:cNvPr id="4" name="文本框 3"/>
          <p:cNvSpPr txBox="1"/>
          <p:nvPr/>
        </p:nvSpPr>
        <p:spPr>
          <a:xfrm>
            <a:off x="227965" y="1007110"/>
            <a:ext cx="4669155" cy="368300"/>
          </a:xfrm>
          <a:prstGeom prst="rect">
            <a:avLst/>
          </a:prstGeom>
          <a:noFill/>
        </p:spPr>
        <p:txBody>
          <a:bodyPr wrap="square" rtlCol="0" anchor="t">
            <a:spAutoFit/>
          </a:bodyPr>
          <a:lstStyle/>
          <a:p>
            <a:pPr marL="285750" indent="-285750" algn="l">
              <a:buClrTx/>
              <a:buSzTx/>
              <a:buFont typeface="Wingdings" panose="05000000000000000000" charset="0"/>
              <a:buChar char="p"/>
            </a:pPr>
            <a:r>
              <a:rPr lang="zh-CN" altLang="en-US" sz="1800" b="1">
                <a:sym typeface="+mn-ea"/>
              </a:rPr>
              <a:t>反应谱法对比</a:t>
            </a:r>
            <a:endParaRPr lang="zh-CN" altLang="en-US" sz="1800" b="1">
              <a:sym typeface="+mn-ea"/>
            </a:endParaRPr>
          </a:p>
        </p:txBody>
      </p:sp>
      <p:sp>
        <p:nvSpPr>
          <p:cNvPr id="5" name="文本框 4"/>
          <p:cNvSpPr txBox="1"/>
          <p:nvPr/>
        </p:nvSpPr>
        <p:spPr>
          <a:xfrm>
            <a:off x="436880" y="1567180"/>
            <a:ext cx="11316970" cy="1476375"/>
          </a:xfrm>
          <a:prstGeom prst="rect">
            <a:avLst/>
          </a:prstGeom>
          <a:noFill/>
          <a:ln w="28575" cmpd="sng">
            <a:solidFill>
              <a:schemeClr val="accent1">
                <a:shade val="50000"/>
              </a:schemeClr>
            </a:solidFill>
            <a:prstDash val="solid"/>
          </a:ln>
        </p:spPr>
        <p:txBody>
          <a:bodyPr wrap="square" rtlCol="0">
            <a:spAutoFit/>
          </a:bodyPr>
          <a:lstStyle/>
          <a:p>
            <a:pPr>
              <a:lnSpc>
                <a:spcPct val="150000"/>
              </a:lnSpc>
            </a:pPr>
            <a:r>
              <a:rPr lang="zh-CN" altLang="en-US" sz="2000" b="1"/>
              <a:t>为何隔震结构不能用实阵型分解反应谱法求解？</a:t>
            </a:r>
            <a:endParaRPr lang="zh-CN" altLang="en-US" sz="2000" b="1"/>
          </a:p>
          <a:p>
            <a:pPr marL="342900" indent="-342900">
              <a:lnSpc>
                <a:spcPct val="150000"/>
              </a:lnSpc>
              <a:buFont typeface="Wingdings" panose="05000000000000000000" charset="0"/>
              <a:buChar char="u"/>
            </a:pPr>
            <a:r>
              <a:rPr lang="zh-CN" altLang="en-US" sz="2000" b="1"/>
              <a:t>隔震层为非线性</a:t>
            </a:r>
            <a:endParaRPr lang="zh-CN" altLang="en-US" sz="2000" b="1"/>
          </a:p>
          <a:p>
            <a:pPr marL="342900" indent="-342900">
              <a:lnSpc>
                <a:spcPct val="150000"/>
              </a:lnSpc>
              <a:buFont typeface="Wingdings" panose="05000000000000000000" charset="0"/>
              <a:buChar char="u"/>
            </a:pPr>
            <a:r>
              <a:rPr lang="zh-CN" altLang="en-US" sz="2000" b="1"/>
              <a:t>隔震层等效线性化后，阻尼比较大，与上部结构不同，为非比例阻尼，不满足阵型正交性</a:t>
            </a:r>
            <a:endParaRPr lang="zh-CN" altLang="en-US" sz="2000" b="1"/>
          </a:p>
        </p:txBody>
      </p:sp>
      <p:pic>
        <p:nvPicPr>
          <p:cNvPr id="6" name="图片 5"/>
          <p:cNvPicPr>
            <a:picLocks noChangeAspect="1"/>
          </p:cNvPicPr>
          <p:nvPr/>
        </p:nvPicPr>
        <p:blipFill>
          <a:blip r:embed="rId2"/>
          <a:stretch>
            <a:fillRect/>
          </a:stretch>
        </p:blipFill>
        <p:spPr>
          <a:xfrm>
            <a:off x="993775" y="3235325"/>
            <a:ext cx="2561590" cy="3516630"/>
          </a:xfrm>
          <a:prstGeom prst="rect">
            <a:avLst/>
          </a:prstGeom>
        </p:spPr>
      </p:pic>
      <p:sp>
        <p:nvSpPr>
          <p:cNvPr id="7" name="文本框 6"/>
          <p:cNvSpPr txBox="1"/>
          <p:nvPr/>
        </p:nvSpPr>
        <p:spPr>
          <a:xfrm>
            <a:off x="4160520" y="3677285"/>
            <a:ext cx="7524750" cy="1891665"/>
          </a:xfrm>
          <a:prstGeom prst="rect">
            <a:avLst/>
          </a:prstGeom>
          <a:noFill/>
        </p:spPr>
        <p:txBody>
          <a:bodyPr wrap="square" rtlCol="0">
            <a:spAutoFit/>
          </a:bodyPr>
          <a:lstStyle/>
          <a:p>
            <a:r>
              <a:rPr lang="zh-CN" altLang="en-US" b="1"/>
              <a:t>同一结构体系中</a:t>
            </a:r>
            <a:r>
              <a:rPr lang="zh-CN" altLang="en-US" b="1">
                <a:solidFill>
                  <a:srgbClr val="FF0000"/>
                </a:solidFill>
              </a:rPr>
              <a:t>不同部位的阻尼比不同</a:t>
            </a:r>
            <a:r>
              <a:rPr lang="zh-CN" altLang="en-US" b="1"/>
              <a:t>，构成非比例阻尼。</a:t>
            </a:r>
            <a:endParaRPr lang="zh-CN" altLang="en-US" b="1"/>
          </a:p>
          <a:p>
            <a:endParaRPr lang="zh-CN" altLang="en-US"/>
          </a:p>
          <a:p>
            <a:pPr>
              <a:lnSpc>
                <a:spcPct val="150000"/>
              </a:lnSpc>
            </a:pPr>
            <a:r>
              <a:rPr lang="zh-CN" altLang="en-US" b="1"/>
              <a:t>典型的非比例阻尼结构包括：</a:t>
            </a:r>
            <a:endParaRPr lang="zh-CN" altLang="en-US" b="1"/>
          </a:p>
          <a:p>
            <a:pPr marL="285750" indent="-285750">
              <a:lnSpc>
                <a:spcPct val="150000"/>
              </a:lnSpc>
              <a:buFont typeface="Wingdings" panose="05000000000000000000" charset="0"/>
              <a:buChar char="p"/>
            </a:pPr>
            <a:r>
              <a:rPr lang="zh-CN" altLang="en-US"/>
              <a:t>不同材料组成的组合结构（下混凝土结构</a:t>
            </a:r>
            <a:r>
              <a:rPr lang="en-US" altLang="zh-CN"/>
              <a:t>+</a:t>
            </a:r>
            <a:r>
              <a:rPr lang="zh-CN" altLang="en-US"/>
              <a:t>上钢结构）</a:t>
            </a:r>
            <a:endParaRPr lang="zh-CN" altLang="en-US"/>
          </a:p>
          <a:p>
            <a:pPr marL="342900" indent="-342900">
              <a:lnSpc>
                <a:spcPct val="150000"/>
              </a:lnSpc>
              <a:buFont typeface="Wingdings" panose="05000000000000000000" charset="0"/>
              <a:buChar char="p"/>
            </a:pPr>
            <a:r>
              <a:rPr lang="zh-CN" altLang="en-US">
                <a:solidFill>
                  <a:srgbClr val="FF0000"/>
                </a:solidFill>
              </a:rPr>
              <a:t>减震隔震结构</a:t>
            </a:r>
            <a:endParaRPr lang="zh-CN" altLang="en-US">
              <a:solidFill>
                <a:srgbClr val="FF0000"/>
              </a:solidFill>
            </a:endParaRPr>
          </a:p>
        </p:txBody>
      </p:sp>
      <p:sp>
        <p:nvSpPr>
          <p:cNvPr id="2" name="矩形 1"/>
          <p:cNvSpPr/>
          <p:nvPr/>
        </p:nvSpPr>
        <p:spPr>
          <a:xfrm>
            <a:off x="370060" y="231845"/>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244330" y="83185"/>
            <a:ext cx="2609850" cy="591820"/>
          </a:xfrm>
          <a:prstGeom prst="rect">
            <a:avLst/>
          </a:prstGeom>
        </p:spPr>
      </p:pic>
      <p:sp>
        <p:nvSpPr>
          <p:cNvPr id="4" name="文本框 3"/>
          <p:cNvSpPr txBox="1"/>
          <p:nvPr/>
        </p:nvSpPr>
        <p:spPr>
          <a:xfrm>
            <a:off x="268605" y="1049020"/>
            <a:ext cx="4669155" cy="368300"/>
          </a:xfrm>
          <a:prstGeom prst="rect">
            <a:avLst/>
          </a:prstGeom>
          <a:noFill/>
        </p:spPr>
        <p:txBody>
          <a:bodyPr wrap="square" rtlCol="0" anchor="t">
            <a:spAutoFit/>
          </a:bodyPr>
          <a:lstStyle/>
          <a:p>
            <a:pPr marL="285750" indent="-285750">
              <a:buFont typeface="Wingdings" panose="05000000000000000000" charset="0"/>
              <a:buChar char="p"/>
            </a:pPr>
            <a:r>
              <a:rPr lang="zh-CN" altLang="en-US" sz="1800" b="1" dirty="0">
                <a:solidFill>
                  <a:schemeClr val="tx1"/>
                </a:solidFill>
                <a:latin typeface="微软雅黑" panose="020B0503020204020204" charset="-122"/>
                <a:ea typeface="微软雅黑" panose="020B0503020204020204" charset="-122"/>
                <a:sym typeface="+mn-ea"/>
              </a:rPr>
              <a:t>分部设计法、直接设计法对比</a:t>
            </a:r>
            <a:endParaRPr lang="zh-CN" altLang="en-US" sz="1800" b="1" dirty="0">
              <a:solidFill>
                <a:schemeClr val="tx1"/>
              </a:solidFill>
              <a:latin typeface="微软雅黑" panose="020B0503020204020204" charset="-122"/>
              <a:ea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2249805" y="2078990"/>
            <a:ext cx="4231640" cy="3281045"/>
          </a:xfrm>
          <a:prstGeom prst="rect">
            <a:avLst/>
          </a:prstGeom>
        </p:spPr>
      </p:pic>
      <p:cxnSp>
        <p:nvCxnSpPr>
          <p:cNvPr id="13" name="直接连接符 12"/>
          <p:cNvCxnSpPr/>
          <p:nvPr/>
        </p:nvCxnSpPr>
        <p:spPr>
          <a:xfrm>
            <a:off x="6478270" y="1465580"/>
            <a:ext cx="3175" cy="5189220"/>
          </a:xfrm>
          <a:prstGeom prst="line">
            <a:avLst/>
          </a:prstGeom>
          <a:ln w="28575" cmpd="sng">
            <a:solidFill>
              <a:srgbClr val="FF0000"/>
            </a:solidFill>
            <a:prstDash val="solid"/>
          </a:ln>
        </p:spPr>
        <p:style>
          <a:lnRef idx="3">
            <a:schemeClr val="accent1"/>
          </a:lnRef>
          <a:fillRef idx="0">
            <a:schemeClr val="accent1"/>
          </a:fillRef>
          <a:effectRef idx="2">
            <a:schemeClr val="accent1"/>
          </a:effectRef>
          <a:fontRef idx="minor">
            <a:schemeClr val="tx1"/>
          </a:fontRef>
        </p:style>
      </p:cxnSp>
      <p:pic>
        <p:nvPicPr>
          <p:cNvPr id="6" name="图片 5"/>
          <p:cNvPicPr>
            <a:picLocks noChangeAspect="1"/>
          </p:cNvPicPr>
          <p:nvPr/>
        </p:nvPicPr>
        <p:blipFill>
          <a:blip r:embed="rId3"/>
          <a:stretch>
            <a:fillRect/>
          </a:stretch>
        </p:blipFill>
        <p:spPr>
          <a:xfrm>
            <a:off x="0" y="1896745"/>
            <a:ext cx="2182495" cy="3876040"/>
          </a:xfrm>
          <a:prstGeom prst="rect">
            <a:avLst/>
          </a:prstGeom>
        </p:spPr>
      </p:pic>
      <p:sp>
        <p:nvSpPr>
          <p:cNvPr id="7" name="文本框 6"/>
          <p:cNvSpPr txBox="1"/>
          <p:nvPr/>
        </p:nvSpPr>
        <p:spPr>
          <a:xfrm>
            <a:off x="2437130" y="1465580"/>
            <a:ext cx="1642745" cy="368300"/>
          </a:xfrm>
          <a:prstGeom prst="rect">
            <a:avLst/>
          </a:prstGeom>
          <a:noFill/>
        </p:spPr>
        <p:txBody>
          <a:bodyPr wrap="square" rtlCol="0">
            <a:spAutoFit/>
          </a:bodyPr>
          <a:lstStyle/>
          <a:p>
            <a:r>
              <a:rPr lang="zh-CN" altLang="en-US" b="1" dirty="0" smtClean="0"/>
              <a:t>分部设计法</a:t>
            </a:r>
            <a:endParaRPr lang="zh-CN" altLang="en-US" b="1" dirty="0" smtClean="0">
              <a:solidFill>
                <a:schemeClr val="accent1">
                  <a:lumMod val="75000"/>
                </a:schemeClr>
              </a:solidFill>
            </a:endParaRPr>
          </a:p>
        </p:txBody>
      </p:sp>
      <p:sp>
        <p:nvSpPr>
          <p:cNvPr id="8" name="文本框 7"/>
          <p:cNvSpPr txBox="1"/>
          <p:nvPr/>
        </p:nvSpPr>
        <p:spPr>
          <a:xfrm>
            <a:off x="9077960" y="1386840"/>
            <a:ext cx="1642745" cy="368300"/>
          </a:xfrm>
          <a:prstGeom prst="rect">
            <a:avLst/>
          </a:prstGeom>
          <a:noFill/>
        </p:spPr>
        <p:txBody>
          <a:bodyPr wrap="square" rtlCol="0">
            <a:spAutoFit/>
          </a:bodyPr>
          <a:lstStyle/>
          <a:p>
            <a:r>
              <a:rPr lang="zh-CN" altLang="en-US" b="1" dirty="0" smtClean="0"/>
              <a:t>直接设计法</a:t>
            </a:r>
            <a:endParaRPr lang="zh-CN" altLang="en-US" b="1" dirty="0" smtClean="0">
              <a:solidFill>
                <a:schemeClr val="accent1">
                  <a:lumMod val="75000"/>
                </a:schemeClr>
              </a:solidFill>
            </a:endParaRPr>
          </a:p>
        </p:txBody>
      </p:sp>
      <p:sp>
        <p:nvSpPr>
          <p:cNvPr id="10" name="文本框 9"/>
          <p:cNvSpPr txBox="1"/>
          <p:nvPr/>
        </p:nvSpPr>
        <p:spPr>
          <a:xfrm>
            <a:off x="8975725" y="2334260"/>
            <a:ext cx="3141980" cy="2676525"/>
          </a:xfrm>
          <a:prstGeom prst="rect">
            <a:avLst/>
          </a:prstGeom>
          <a:noFill/>
        </p:spPr>
        <p:txBody>
          <a:bodyPr wrap="square" rtlCol="0">
            <a:spAutoFit/>
          </a:bodyPr>
          <a:lstStyle/>
          <a:p>
            <a:pPr marL="285750" indent="-285750" algn="just">
              <a:lnSpc>
                <a:spcPct val="200000"/>
              </a:lnSpc>
              <a:buFont typeface="Wingdings" panose="05000000000000000000" charset="0"/>
              <a:buChar char="u"/>
            </a:pPr>
            <a:r>
              <a:rPr lang="zh-CN" altLang="en-US" sz="1400" b="1"/>
              <a:t>直接设计法</a:t>
            </a:r>
            <a:r>
              <a:rPr lang="zh-CN" altLang="en-US" sz="1400" b="1">
                <a:solidFill>
                  <a:srgbClr val="FF0000"/>
                </a:solidFill>
              </a:rPr>
              <a:t>仅建立隔震结构模型</a:t>
            </a:r>
            <a:r>
              <a:rPr lang="zh-CN" altLang="en-US" sz="1400" b="1"/>
              <a:t>，验算</a:t>
            </a:r>
            <a:r>
              <a:rPr lang="zh-CN" altLang="en-US" sz="1400" b="1">
                <a:solidFill>
                  <a:srgbClr val="FF0000"/>
                </a:solidFill>
              </a:rPr>
              <a:t>承载力（中震）</a:t>
            </a:r>
            <a:r>
              <a:rPr lang="zh-CN" altLang="en-US" sz="1400" b="1"/>
              <a:t>和</a:t>
            </a:r>
            <a:r>
              <a:rPr lang="zh-CN" altLang="en-US" sz="1400" b="1">
                <a:solidFill>
                  <a:srgbClr val="FF0000"/>
                </a:solidFill>
              </a:rPr>
              <a:t>变形（中震、大震），不用计算减震系数</a:t>
            </a:r>
            <a:r>
              <a:rPr lang="zh-CN" altLang="en-US" sz="1400" b="1"/>
              <a:t>。</a:t>
            </a:r>
            <a:endParaRPr lang="zh-CN" altLang="en-US" sz="1400" b="1"/>
          </a:p>
          <a:p>
            <a:pPr marL="285750" indent="-285750" algn="just">
              <a:lnSpc>
                <a:spcPct val="200000"/>
              </a:lnSpc>
              <a:buFont typeface="Wingdings" panose="05000000000000000000" charset="0"/>
              <a:buChar char="u"/>
            </a:pPr>
            <a:r>
              <a:rPr lang="zh-CN" altLang="en-US" sz="1400" b="1"/>
              <a:t>抗震措施按</a:t>
            </a:r>
            <a:r>
              <a:rPr lang="zh-CN" altLang="en-US" sz="1400" b="1">
                <a:solidFill>
                  <a:srgbClr val="FF0000"/>
                </a:solidFill>
              </a:rPr>
              <a:t>底部剪力比</a:t>
            </a:r>
            <a:r>
              <a:rPr lang="zh-CN" altLang="en-US" sz="1400" b="1"/>
              <a:t>调整。</a:t>
            </a:r>
            <a:endParaRPr lang="zh-CN" altLang="en-US" sz="1400" b="1"/>
          </a:p>
          <a:p>
            <a:pPr algn="just">
              <a:lnSpc>
                <a:spcPct val="200000"/>
              </a:lnSpc>
            </a:pPr>
            <a:r>
              <a:rPr lang="zh-CN" altLang="en-US" sz="1400" b="1"/>
              <a:t>底部剪力比</a:t>
            </a:r>
            <a:r>
              <a:rPr lang="en-US" altLang="zh-CN" sz="1400" b="1"/>
              <a:t>=</a:t>
            </a:r>
            <a:r>
              <a:rPr lang="zh-CN" altLang="en-US" sz="1400" b="1"/>
              <a:t>隔震结构的底部剪力</a:t>
            </a:r>
            <a:r>
              <a:rPr lang="en-US" altLang="zh-CN" sz="1400" b="1"/>
              <a:t>/</a:t>
            </a:r>
            <a:r>
              <a:rPr lang="zh-CN" altLang="en-US" sz="1400" b="1"/>
              <a:t>非隔震结构的底部剪力</a:t>
            </a:r>
            <a:endParaRPr lang="zh-CN" altLang="en-US" sz="1400" b="1"/>
          </a:p>
        </p:txBody>
      </p:sp>
      <p:pic>
        <p:nvPicPr>
          <p:cNvPr id="11" name="图片 10"/>
          <p:cNvPicPr/>
          <p:nvPr/>
        </p:nvPicPr>
        <p:blipFill>
          <a:blip r:embed="rId4"/>
          <a:stretch>
            <a:fillRect/>
          </a:stretch>
        </p:blipFill>
        <p:spPr>
          <a:xfrm>
            <a:off x="6607810" y="1631315"/>
            <a:ext cx="2241550" cy="4785360"/>
          </a:xfrm>
          <a:prstGeom prst="rect">
            <a:avLst/>
          </a:prstGeom>
        </p:spPr>
      </p:pic>
      <p:sp>
        <p:nvSpPr>
          <p:cNvPr id="2" name="矩形 1"/>
          <p:cNvSpPr/>
          <p:nvPr/>
        </p:nvSpPr>
        <p:spPr>
          <a:xfrm>
            <a:off x="370060" y="231845"/>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604520" y="741045"/>
            <a:ext cx="5170805" cy="553085"/>
          </a:xfrm>
          <a:prstGeom prst="rect">
            <a:avLst/>
          </a:prstGeom>
        </p:spPr>
        <p:txBody>
          <a:bodyPr wrap="square">
            <a:spAutoFit/>
          </a:bodyPr>
          <a:lstStyle/>
          <a:p>
            <a:pPr marL="0" lvl="1" defTabSz="457200">
              <a:lnSpc>
                <a:spcPct val="150000"/>
              </a:lnSpc>
            </a:pPr>
            <a:r>
              <a:rPr lang="zh-CN" altLang="en-US" sz="2000" b="1" dirty="0">
                <a:solidFill>
                  <a:schemeClr val="tx2"/>
                </a:solidFill>
                <a:latin typeface="微软雅黑" panose="020B0503020204020204" charset="-122"/>
                <a:ea typeface="微软雅黑" panose="020B0503020204020204" charset="-122"/>
                <a:sym typeface="+mn-ea"/>
              </a:rPr>
              <a:t>要求迭代计算确定隔震支座等效刚度和阻尼</a:t>
            </a:r>
            <a:endParaRPr lang="zh-CN" altLang="en-US" sz="2000" b="1" dirty="0">
              <a:solidFill>
                <a:srgbClr val="2E6CB5"/>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stretch>
            <a:fillRect/>
          </a:stretch>
        </p:blipFill>
        <p:spPr>
          <a:xfrm>
            <a:off x="9139555" y="6985"/>
            <a:ext cx="2609850" cy="591820"/>
          </a:xfrm>
          <a:prstGeom prst="rect">
            <a:avLst/>
          </a:prstGeom>
        </p:spPr>
      </p:pic>
      <p:sp>
        <p:nvSpPr>
          <p:cNvPr id="100" name="文本框 99"/>
          <p:cNvSpPr txBox="1"/>
          <p:nvPr/>
        </p:nvSpPr>
        <p:spPr>
          <a:xfrm>
            <a:off x="3595370" y="4084955"/>
            <a:ext cx="8061325" cy="1060450"/>
          </a:xfrm>
          <a:prstGeom prst="rect">
            <a:avLst/>
          </a:prstGeom>
          <a:noFill/>
          <a:ln w="28575" cmpd="sng">
            <a:solidFill>
              <a:schemeClr val="accent1">
                <a:shade val="50000"/>
              </a:schemeClr>
            </a:solidFill>
            <a:prstDash val="sysDot"/>
          </a:ln>
        </p:spPr>
        <p:txBody>
          <a:bodyPr wrap="square">
            <a:spAutoFit/>
          </a:bodyPr>
          <a:lstStyle/>
          <a:p>
            <a:pPr indent="0" algn="just">
              <a:lnSpc>
                <a:spcPct val="150000"/>
              </a:lnSpc>
              <a:buFont typeface="+mj-lt"/>
              <a:buNone/>
            </a:pPr>
            <a:r>
              <a:rPr lang="en-US" altLang="zh-CN" sz="1400" b="1"/>
              <a:t>2</a:t>
            </a:r>
            <a:r>
              <a:rPr lang="zh-CN" altLang="en-US" sz="1400" b="1"/>
              <a:t>、当选择“迭代确定”，软件按照用户输入的非线性参数进行反应谱迭代计算，得到隔震元件的等效刚度和等效阻尼。</a:t>
            </a:r>
            <a:r>
              <a:rPr lang="zh-CN" altLang="en-US" sz="1400" b="1">
                <a:solidFill>
                  <a:srgbClr val="C00000"/>
                </a:solidFill>
              </a:rPr>
              <a:t>隔震标准4.3.2条</a:t>
            </a:r>
            <a:r>
              <a:rPr lang="zh-CN" altLang="en-US" sz="1400" b="1"/>
              <a:t>：采用振型分解反应谱法时，应将下部结构、隔震层及上部结构进行整体分析，其中</a:t>
            </a:r>
            <a:r>
              <a:rPr lang="zh-CN" altLang="en-US" sz="1400" b="1">
                <a:solidFill>
                  <a:srgbClr val="FF0000"/>
                </a:solidFill>
              </a:rPr>
              <a:t>隔震层的非线性可按等效线性化的迭代方式考虑</a:t>
            </a:r>
            <a:r>
              <a:rPr lang="zh-CN" altLang="en-US" sz="1400" b="1"/>
              <a:t>。</a:t>
            </a:r>
            <a:endParaRPr lang="zh-CN" altLang="en-US" sz="1400" b="1"/>
          </a:p>
        </p:txBody>
      </p:sp>
      <p:sp>
        <p:nvSpPr>
          <p:cNvPr id="5" name="文本框 4"/>
          <p:cNvSpPr txBox="1"/>
          <p:nvPr/>
        </p:nvSpPr>
        <p:spPr>
          <a:xfrm>
            <a:off x="3251835" y="1302385"/>
            <a:ext cx="7590155" cy="414020"/>
          </a:xfrm>
          <a:prstGeom prst="rect">
            <a:avLst/>
          </a:prstGeom>
          <a:noFill/>
          <a:ln w="9525">
            <a:noFill/>
          </a:ln>
        </p:spPr>
        <p:txBody>
          <a:bodyPr wrap="square">
            <a:spAutoFit/>
          </a:bodyPr>
          <a:lstStyle/>
          <a:p>
            <a:pPr indent="266700">
              <a:lnSpc>
                <a:spcPct val="150000"/>
              </a:lnSpc>
            </a:pPr>
            <a:r>
              <a:rPr lang="en-US" altLang="zh-CN" sz="1400" b="1"/>
              <a:t>1</a:t>
            </a:r>
            <a:r>
              <a:rPr lang="zh-CN" altLang="en-US" sz="1400" b="1"/>
              <a:t>、当选择“采用输入的等效线性属性”，直接采用用户输入的有效刚度和有效阻尼</a:t>
            </a:r>
            <a:endParaRPr lang="zh-CN" altLang="en-US" sz="1400" b="1"/>
          </a:p>
        </p:txBody>
      </p:sp>
      <p:pic>
        <p:nvPicPr>
          <p:cNvPr id="6" name="图片 5"/>
          <p:cNvPicPr/>
          <p:nvPr/>
        </p:nvPicPr>
        <p:blipFill>
          <a:blip r:embed="rId2"/>
          <a:stretch>
            <a:fillRect/>
          </a:stretch>
        </p:blipFill>
        <p:spPr>
          <a:xfrm>
            <a:off x="4285615" y="1790065"/>
            <a:ext cx="4299585" cy="2090420"/>
          </a:xfrm>
          <a:prstGeom prst="rect">
            <a:avLst/>
          </a:prstGeom>
          <a:noFill/>
          <a:ln w="9525">
            <a:noFill/>
          </a:ln>
        </p:spPr>
      </p:pic>
      <p:sp>
        <p:nvSpPr>
          <p:cNvPr id="7" name="文本框 6"/>
          <p:cNvSpPr txBox="1"/>
          <p:nvPr/>
        </p:nvSpPr>
        <p:spPr>
          <a:xfrm>
            <a:off x="3595370" y="5349875"/>
            <a:ext cx="8061325" cy="1383665"/>
          </a:xfrm>
          <a:prstGeom prst="rect">
            <a:avLst/>
          </a:prstGeom>
          <a:noFill/>
          <a:ln w="9525">
            <a:noFill/>
          </a:ln>
        </p:spPr>
        <p:txBody>
          <a:bodyPr wrap="square">
            <a:spAutoFit/>
          </a:bodyPr>
          <a:lstStyle/>
          <a:p>
            <a:pPr indent="0" algn="just">
              <a:lnSpc>
                <a:spcPct val="150000"/>
              </a:lnSpc>
              <a:buFont typeface="+mj-lt"/>
              <a:buNone/>
            </a:pPr>
            <a:r>
              <a:rPr lang="en-US" altLang="zh-CN" sz="1400" b="1"/>
              <a:t>3</a:t>
            </a:r>
            <a:r>
              <a:rPr lang="zh-CN" altLang="en-US" sz="1400" b="1"/>
              <a:t>、当选择“自动采用弹性时程计算结果”，软件在弹性时程模块提供了按照时程分析结果自动计算减隔震元件有效刚度和阻尼的功能，选择该项，反应谱计算可自动读取弹性时程计算的有效刚度和阻尼结果，接力反应谱进行地震作用计算，选择该项时，用户应首先在弹性时程模块中完成计算并勾选“计算减/隔震元件有效刚度和阻尼”选项。</a:t>
            </a:r>
            <a:endParaRPr lang="zh-CN" altLang="en-US" sz="1400" b="1"/>
          </a:p>
        </p:txBody>
      </p:sp>
      <p:pic>
        <p:nvPicPr>
          <p:cNvPr id="8" name="图片 7"/>
          <p:cNvPicPr>
            <a:picLocks noChangeAspect="1"/>
          </p:cNvPicPr>
          <p:nvPr/>
        </p:nvPicPr>
        <p:blipFill>
          <a:blip r:embed="rId3"/>
          <a:stretch>
            <a:fillRect/>
          </a:stretch>
        </p:blipFill>
        <p:spPr>
          <a:xfrm>
            <a:off x="452755" y="1716405"/>
            <a:ext cx="2667000" cy="4124325"/>
          </a:xfrm>
          <a:prstGeom prst="rect">
            <a:avLst/>
          </a:prstGeom>
        </p:spPr>
      </p:pic>
      <p:sp>
        <p:nvSpPr>
          <p:cNvPr id="9" name="矩形 8"/>
          <p:cNvSpPr/>
          <p:nvPr/>
        </p:nvSpPr>
        <p:spPr>
          <a:xfrm>
            <a:off x="506730" y="4949825"/>
            <a:ext cx="2559050" cy="805815"/>
          </a:xfrm>
          <a:prstGeom prst="rect">
            <a:avLst/>
          </a:prstGeom>
          <a:noFill/>
          <a:ln w="28575">
            <a:solidFill>
              <a:srgbClr val="1F4E7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2610" y="1575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536575" y="702945"/>
            <a:ext cx="4914265" cy="553085"/>
          </a:xfrm>
          <a:prstGeom prst="rect">
            <a:avLst/>
          </a:prstGeom>
        </p:spPr>
        <p:txBody>
          <a:bodyPr wrap="square">
            <a:spAutoFit/>
          </a:bodyPr>
          <a:lstStyle/>
          <a:p>
            <a:pPr marL="0" lvl="1" indent="0" algn="l" defTabSz="457200">
              <a:lnSpc>
                <a:spcPct val="150000"/>
              </a:lnSpc>
              <a:buFont typeface="+mj-lt"/>
              <a:buNone/>
            </a:pPr>
            <a:r>
              <a:rPr lang="zh-CN" sz="2000" b="1" dirty="0">
                <a:solidFill>
                  <a:schemeClr val="tx2"/>
                </a:solidFill>
                <a:latin typeface="微软雅黑" panose="020B0503020204020204" charset="-122"/>
                <a:ea typeface="微软雅黑" panose="020B0503020204020204" charset="-122"/>
                <a:sym typeface="+mn-ea"/>
              </a:rPr>
              <a:t>要求</a:t>
            </a:r>
            <a:r>
              <a:rPr lang="zh-CN" altLang="en-US" sz="2000" b="1" dirty="0">
                <a:solidFill>
                  <a:schemeClr val="tx2"/>
                </a:solidFill>
                <a:latin typeface="微软雅黑" panose="020B0503020204020204" charset="-122"/>
                <a:ea typeface="微软雅黑" panose="020B0503020204020204" charset="-122"/>
                <a:sym typeface="+mn-ea"/>
              </a:rPr>
              <a:t>计算隔震支座的附加弯矩</a:t>
            </a:r>
            <a:endParaRPr lang="zh-CN" altLang="en-US" sz="2000" b="1" dirty="0">
              <a:solidFill>
                <a:srgbClr val="2E6CB5"/>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stretch>
            <a:fillRect/>
          </a:stretch>
        </p:blipFill>
        <p:spPr>
          <a:xfrm>
            <a:off x="9139555" y="6985"/>
            <a:ext cx="2609850" cy="591820"/>
          </a:xfrm>
          <a:prstGeom prst="rect">
            <a:avLst/>
          </a:prstGeom>
        </p:spPr>
      </p:pic>
      <p:pic>
        <p:nvPicPr>
          <p:cNvPr id="6" name="图片 5"/>
          <p:cNvPicPr>
            <a:picLocks noChangeAspect="1"/>
          </p:cNvPicPr>
          <p:nvPr/>
        </p:nvPicPr>
        <p:blipFill>
          <a:blip r:embed="rId2"/>
          <a:srcRect l="179"/>
          <a:stretch>
            <a:fillRect/>
          </a:stretch>
        </p:blipFill>
        <p:spPr>
          <a:xfrm>
            <a:off x="6777355" y="1444625"/>
            <a:ext cx="4781550" cy="2716530"/>
          </a:xfrm>
          <a:prstGeom prst="rect">
            <a:avLst/>
          </a:prstGeom>
          <a:ln>
            <a:solidFill>
              <a:schemeClr val="tx1"/>
            </a:solidFill>
          </a:ln>
        </p:spPr>
      </p:pic>
      <p:pic>
        <p:nvPicPr>
          <p:cNvPr id="9" name="图片 8"/>
          <p:cNvPicPr>
            <a:picLocks noChangeAspect="1"/>
          </p:cNvPicPr>
          <p:nvPr/>
        </p:nvPicPr>
        <p:blipFill>
          <a:blip r:embed="rId3"/>
          <a:stretch>
            <a:fillRect/>
          </a:stretch>
        </p:blipFill>
        <p:spPr>
          <a:xfrm>
            <a:off x="9451975" y="4231005"/>
            <a:ext cx="2106930" cy="2522220"/>
          </a:xfrm>
          <a:prstGeom prst="rect">
            <a:avLst/>
          </a:prstGeom>
        </p:spPr>
      </p:pic>
      <p:pic>
        <p:nvPicPr>
          <p:cNvPr id="13" name="图片 12"/>
          <p:cNvPicPr>
            <a:picLocks noChangeAspect="1"/>
          </p:cNvPicPr>
          <p:nvPr/>
        </p:nvPicPr>
        <p:blipFill>
          <a:blip r:embed="rId4"/>
          <a:stretch>
            <a:fillRect/>
          </a:stretch>
        </p:blipFill>
        <p:spPr>
          <a:xfrm>
            <a:off x="57150" y="1826895"/>
            <a:ext cx="5625465" cy="4989830"/>
          </a:xfrm>
          <a:prstGeom prst="rect">
            <a:avLst/>
          </a:prstGeom>
        </p:spPr>
      </p:pic>
      <p:sp>
        <p:nvSpPr>
          <p:cNvPr id="16" name="矩形 15"/>
          <p:cNvSpPr/>
          <p:nvPr/>
        </p:nvSpPr>
        <p:spPr>
          <a:xfrm>
            <a:off x="10866755" y="1698625"/>
            <a:ext cx="692150" cy="2787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582785" y="6120130"/>
            <a:ext cx="1249045" cy="27876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184140" y="6029325"/>
            <a:ext cx="4053205" cy="460375"/>
          </a:xfrm>
          <a:prstGeom prst="rect">
            <a:avLst/>
          </a:prstGeom>
          <a:noFill/>
          <a:ln w="28575" cmpd="sng">
            <a:solidFill>
              <a:srgbClr val="CB2B2B"/>
            </a:solidFill>
            <a:prstDash val="sysDot"/>
          </a:ln>
        </p:spPr>
        <p:txBody>
          <a:bodyPr wrap="square" rtlCol="0" anchor="t">
            <a:spAutoFit/>
          </a:bodyPr>
          <a:lstStyle/>
          <a:p>
            <a:pPr marL="171450" indent="-171450" algn="just">
              <a:lnSpc>
                <a:spcPct val="200000"/>
              </a:lnSpc>
              <a:buFont typeface="Wingdings" panose="05000000000000000000" charset="0"/>
              <a:buChar char="p"/>
            </a:pPr>
            <a:r>
              <a:rPr lang="zh-CN" altLang="en-US" sz="1200" b="1" dirty="0" smtClean="0">
                <a:solidFill>
                  <a:srgbClr val="FF0000"/>
                </a:solidFill>
                <a:sym typeface="+mn-ea"/>
              </a:rPr>
              <a:t>勾选该项时，软件自动考虑附加弯矩对结构的内力影响</a:t>
            </a:r>
            <a:endParaRPr lang="zh-CN" altLang="en-US" sz="1200" b="1" dirty="0" smtClean="0">
              <a:solidFill>
                <a:srgbClr val="FF0000"/>
              </a:solidFill>
              <a:sym typeface="+mn-ea"/>
            </a:endParaRPr>
          </a:p>
        </p:txBody>
      </p:sp>
      <p:pic>
        <p:nvPicPr>
          <p:cNvPr id="21" name="图片 20"/>
          <p:cNvPicPr>
            <a:picLocks noChangeAspect="1"/>
          </p:cNvPicPr>
          <p:nvPr/>
        </p:nvPicPr>
        <p:blipFill>
          <a:blip r:embed="rId5"/>
          <a:stretch>
            <a:fillRect/>
          </a:stretch>
        </p:blipFill>
        <p:spPr>
          <a:xfrm>
            <a:off x="125730" y="1195070"/>
            <a:ext cx="8509635" cy="589280"/>
          </a:xfrm>
          <a:prstGeom prst="rect">
            <a:avLst/>
          </a:prstGeom>
        </p:spPr>
      </p:pic>
      <p:sp>
        <p:nvSpPr>
          <p:cNvPr id="22" name="下箭头 21"/>
          <p:cNvSpPr/>
          <p:nvPr/>
        </p:nvSpPr>
        <p:spPr>
          <a:xfrm>
            <a:off x="11292205" y="2035810"/>
            <a:ext cx="266700" cy="2194560"/>
          </a:xfrm>
          <a:prstGeom prst="downArrow">
            <a:avLst/>
          </a:prstGeom>
          <a:solidFill>
            <a:srgbClr val="FF0000"/>
          </a:solidFill>
          <a:ln w="28575" cmpd="sng">
            <a:solidFill>
              <a:srgbClr val="CB2B2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p:cNvCxnSpPr/>
          <p:nvPr/>
        </p:nvCxnSpPr>
        <p:spPr>
          <a:xfrm flipH="1">
            <a:off x="9239885" y="6259195"/>
            <a:ext cx="309245" cy="0"/>
          </a:xfrm>
          <a:prstGeom prst="straightConnector1">
            <a:avLst/>
          </a:prstGeom>
          <a:ln w="28575" cmpd="sng">
            <a:solidFill>
              <a:srgbClr val="CB2B2B"/>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38480" y="784860"/>
            <a:ext cx="11177270" cy="2306955"/>
          </a:xfrm>
          <a:prstGeom prst="rect">
            <a:avLst/>
          </a:prstGeom>
          <a:noFill/>
          <a:ln w="9525">
            <a:noFill/>
          </a:ln>
        </p:spPr>
        <p:txBody>
          <a:bodyPr wrap="square">
            <a:spAutoFit/>
          </a:bodyPr>
          <a:p>
            <a:pPr marL="285750" indent="-285750">
              <a:lnSpc>
                <a:spcPct val="150000"/>
              </a:lnSpc>
              <a:buFont typeface="Wingdings" panose="05000000000000000000" charset="0"/>
              <a:buChar char="u"/>
            </a:pPr>
            <a:r>
              <a:rPr lang="zh-CN" sz="1200" b="1" dirty="0">
                <a:solidFill>
                  <a:srgbClr val="000000"/>
                </a:solidFill>
                <a:latin typeface="微软雅黑" panose="020B0503020204020204" charset="-122"/>
                <a:ea typeface="微软雅黑" panose="020B0503020204020204" charset="-122"/>
                <a:cs typeface="微软雅黑" panose="020B0503020204020204" charset="-122"/>
              </a:rPr>
              <a:t>有效直径、橡胶总厚度</a:t>
            </a:r>
            <a:endParaRPr lang="zh-CN" sz="1200" b="1" dirty="0">
              <a:solidFill>
                <a:srgbClr val="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sz="1200" b="1" dirty="0">
                <a:solidFill>
                  <a:srgbClr val="000000"/>
                </a:solidFill>
                <a:latin typeface="微软雅黑" panose="020B0503020204020204" charset="-122"/>
                <a:ea typeface="微软雅黑" panose="020B0503020204020204" charset="-122"/>
                <a:cs typeface="微软雅黑" panose="020B0503020204020204" charset="-122"/>
              </a:rPr>
              <a:t>隔震标准</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4.6.6</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条第</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1</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款，橡胶隔震支座在罕遇地震作用下的水平位移限值取值不应大于支座直径的</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0.55</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倍和各层橡胶厚度之和</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3.0</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倍二者的较小值；</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此二参数用于支座位移限值的计算；</a:t>
            </a:r>
            <a:endParaRPr lang="zh-CN" sz="1200" b="0" dirty="0">
              <a:solidFill>
                <a:srgbClr val="00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u"/>
            </a:pPr>
            <a:r>
              <a:rPr lang="zh-CN" sz="1200" b="1" dirty="0">
                <a:solidFill>
                  <a:srgbClr val="000000"/>
                </a:solidFill>
                <a:latin typeface="微软雅黑" panose="020B0503020204020204" charset="-122"/>
                <a:ea typeface="微软雅黑" panose="020B0503020204020204" charset="-122"/>
                <a:cs typeface="微软雅黑" panose="020B0503020204020204" charset="-122"/>
              </a:rPr>
              <a:t>二次形状系数</a:t>
            </a:r>
            <a:endParaRPr lang="zh-CN" sz="1200" b="1" dirty="0">
              <a:solidFill>
                <a:srgbClr val="000000"/>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sz="1200" b="1" dirty="0">
                <a:solidFill>
                  <a:srgbClr val="000000"/>
                </a:solidFill>
                <a:latin typeface="微软雅黑" panose="020B0503020204020204" charset="-122"/>
                <a:ea typeface="微软雅黑" panose="020B0503020204020204" charset="-122"/>
                <a:cs typeface="微软雅黑" panose="020B0503020204020204" charset="-122"/>
              </a:rPr>
              <a:t>隔震标准</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4.6.3</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条第</a:t>
            </a:r>
            <a:r>
              <a:rPr lang="en-US" sz="1200" b="1" dirty="0">
                <a:solidFill>
                  <a:srgbClr val="000000"/>
                </a:solidFill>
                <a:latin typeface="微软雅黑" panose="020B0503020204020204" charset="-122"/>
                <a:ea typeface="微软雅黑" panose="020B0503020204020204" charset="-122"/>
                <a:cs typeface="微软雅黑" panose="020B0503020204020204" charset="-122"/>
              </a:rPr>
              <a:t>2</a:t>
            </a:r>
            <a:r>
              <a:rPr lang="zh-CN" sz="1200" b="1" dirty="0">
                <a:solidFill>
                  <a:srgbClr val="000000"/>
                </a:solidFill>
                <a:latin typeface="微软雅黑" panose="020B0503020204020204" charset="-122"/>
                <a:ea typeface="微软雅黑" panose="020B0503020204020204" charset="-122"/>
                <a:cs typeface="微软雅黑" panose="020B0503020204020204" charset="-122"/>
              </a:rPr>
              <a:t>款，对于橡胶隔震支座，</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当第二形状系数小于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5.0</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时，应降低平均压应力限值：小于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5</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且不小于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4</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时降低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20%</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，小于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4</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且不小于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3</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时降低</a:t>
            </a:r>
            <a:r>
              <a:rPr lang="en-US" sz="1200" b="1" dirty="0">
                <a:solidFill>
                  <a:srgbClr val="FF0000"/>
                </a:solidFill>
                <a:latin typeface="微软雅黑" panose="020B0503020204020204" charset="-122"/>
                <a:ea typeface="微软雅黑" panose="020B0503020204020204" charset="-122"/>
                <a:cs typeface="微软雅黑" panose="020B0503020204020204" charset="-122"/>
              </a:rPr>
              <a:t>40%</a:t>
            </a:r>
            <a:r>
              <a:rPr lang="zh-CN" sz="1200" b="1" dirty="0">
                <a:solidFill>
                  <a:srgbClr val="FF0000"/>
                </a:solidFill>
                <a:latin typeface="微软雅黑" panose="020B0503020204020204" charset="-122"/>
                <a:ea typeface="微软雅黑" panose="020B0503020204020204" charset="-122"/>
                <a:cs typeface="微软雅黑" panose="020B0503020204020204" charset="-122"/>
              </a:rPr>
              <a:t>；此参数用于隔震支座在重力荷载代表值作用下的压应力限值计算。</a:t>
            </a:r>
            <a:endParaRPr lang="zh-CN" sz="1200" b="0" dirty="0">
              <a:solidFill>
                <a:srgbClr val="FF0000"/>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u"/>
            </a:pPr>
            <a:r>
              <a:rPr lang="zh-CN" altLang="en-US" sz="1200" b="1" dirty="0">
                <a:latin typeface="微软雅黑" panose="020B0503020204020204" charset="-122"/>
                <a:ea typeface="微软雅黑" panose="020B0503020204020204" charset="-122"/>
                <a:cs typeface="微软雅黑" panose="020B0503020204020204" charset="-122"/>
              </a:rPr>
              <a:t>支座+连接板总高</a:t>
            </a:r>
            <a:endParaRPr lang="zh-CN" altLang="en-US" sz="1200" b="1" dirty="0">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r>
              <a:rPr lang="zh-CN" altLang="en-US" sz="1200" b="1" dirty="0">
                <a:latin typeface="微软雅黑" panose="020B0503020204020204" charset="-122"/>
                <a:ea typeface="微软雅黑" panose="020B0503020204020204" charset="-122"/>
                <a:cs typeface="微软雅黑" panose="020B0503020204020204" charset="-122"/>
              </a:rPr>
              <a:t>当考虑隔震支座的附加弯矩时，需要支座的总高度数据，</a:t>
            </a:r>
            <a:r>
              <a:rPr lang="zh-CN" altLang="en-US" sz="1200" b="1" dirty="0">
                <a:solidFill>
                  <a:srgbClr val="FF0000"/>
                </a:solidFill>
                <a:latin typeface="微软雅黑" panose="020B0503020204020204" charset="-122"/>
                <a:ea typeface="微软雅黑" panose="020B0503020204020204" charset="-122"/>
                <a:cs typeface="微软雅黑" panose="020B0503020204020204" charset="-122"/>
              </a:rPr>
              <a:t>软件会自动读取设计参数中的“支座+连接板总高”进行此项计算。</a:t>
            </a:r>
            <a:endParaRPr lang="zh-CN" altLang="en-US" sz="1200" b="1"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1266" name="Picture 2"/>
          <p:cNvPicPr>
            <a:picLocks noChangeAspect="1" noChangeArrowheads="1"/>
          </p:cNvPicPr>
          <p:nvPr/>
        </p:nvPicPr>
        <p:blipFill>
          <a:blip r:embed="rId1" cstate="print"/>
          <a:srcRect/>
          <a:stretch>
            <a:fillRect/>
          </a:stretch>
        </p:blipFill>
        <p:spPr bwMode="auto">
          <a:xfrm>
            <a:off x="2233295" y="3060700"/>
            <a:ext cx="7416165" cy="3781425"/>
          </a:xfrm>
          <a:prstGeom prst="rect">
            <a:avLst/>
          </a:prstGeom>
          <a:noFill/>
          <a:ln w="9525">
            <a:noFill/>
            <a:miter lim="800000"/>
            <a:headEnd/>
            <a:tailEnd/>
          </a:ln>
        </p:spPr>
      </p:pic>
      <p:pic>
        <p:nvPicPr>
          <p:cNvPr id="12" name="图片 11"/>
          <p:cNvPicPr>
            <a:picLocks noChangeAspect="1"/>
          </p:cNvPicPr>
          <p:nvPr/>
        </p:nvPicPr>
        <p:blipFill>
          <a:blip r:embed="rId2"/>
          <a:stretch>
            <a:fillRect/>
          </a:stretch>
        </p:blipFill>
        <p:spPr>
          <a:xfrm>
            <a:off x="9139555" y="6985"/>
            <a:ext cx="2609850" cy="591820"/>
          </a:xfrm>
          <a:prstGeom prst="rect">
            <a:avLst/>
          </a:prstGeom>
        </p:spPr>
      </p:pic>
      <p:sp>
        <p:nvSpPr>
          <p:cNvPr id="6" name="矩形 5"/>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139555" y="6985"/>
            <a:ext cx="2609850" cy="591820"/>
          </a:xfrm>
          <a:prstGeom prst="rect">
            <a:avLst/>
          </a:prstGeom>
        </p:spPr>
      </p:pic>
      <p:pic>
        <p:nvPicPr>
          <p:cNvPr id="6" name="图片 5"/>
          <p:cNvPicPr>
            <a:picLocks noChangeAspect="1"/>
          </p:cNvPicPr>
          <p:nvPr/>
        </p:nvPicPr>
        <p:blipFill>
          <a:blip r:embed="rId2"/>
          <a:stretch>
            <a:fillRect/>
          </a:stretch>
        </p:blipFill>
        <p:spPr>
          <a:xfrm>
            <a:off x="4744085" y="1325245"/>
            <a:ext cx="7125335" cy="3860165"/>
          </a:xfrm>
          <a:prstGeom prst="rect">
            <a:avLst/>
          </a:prstGeom>
        </p:spPr>
      </p:pic>
      <p:pic>
        <p:nvPicPr>
          <p:cNvPr id="7" name="图片 6"/>
          <p:cNvPicPr>
            <a:picLocks noChangeAspect="1"/>
          </p:cNvPicPr>
          <p:nvPr/>
        </p:nvPicPr>
        <p:blipFill>
          <a:blip r:embed="rId3"/>
          <a:stretch>
            <a:fillRect/>
          </a:stretch>
        </p:blipFill>
        <p:spPr>
          <a:xfrm>
            <a:off x="4822190" y="1669415"/>
            <a:ext cx="6812280" cy="4528820"/>
          </a:xfrm>
          <a:prstGeom prst="rect">
            <a:avLst/>
          </a:prstGeom>
        </p:spPr>
      </p:pic>
      <p:sp>
        <p:nvSpPr>
          <p:cNvPr id="8" name="文本框 7"/>
          <p:cNvSpPr txBox="1"/>
          <p:nvPr/>
        </p:nvSpPr>
        <p:spPr>
          <a:xfrm>
            <a:off x="441960" y="1706880"/>
            <a:ext cx="4351020" cy="829945"/>
          </a:xfrm>
          <a:prstGeom prst="rect">
            <a:avLst/>
          </a:prstGeom>
          <a:noFill/>
        </p:spPr>
        <p:txBody>
          <a:bodyPr wrap="square" rtlCol="0" anchor="t">
            <a:spAutoFit/>
          </a:bodyPr>
          <a:lstStyle/>
          <a:p>
            <a:r>
              <a:rPr lang="en-US" altLang="zh-CN" sz="1200"/>
              <a:t>EXGZ+ </a:t>
            </a:r>
            <a:r>
              <a:rPr lang="zh-CN" altLang="en-US" sz="1200">
                <a:sym typeface="+mn-ea"/>
              </a:rPr>
              <a:t>-- +</a:t>
            </a:r>
            <a:r>
              <a:rPr lang="en-US" altLang="zh-CN" sz="1200">
                <a:sym typeface="+mn-ea"/>
              </a:rPr>
              <a:t>X</a:t>
            </a:r>
            <a:r>
              <a:rPr lang="zh-CN" altLang="en-US" sz="1200">
                <a:sym typeface="+mn-ea"/>
              </a:rPr>
              <a:t>方向地震附加弯矩下的标准内力</a:t>
            </a:r>
            <a:endParaRPr lang="en-US" altLang="zh-CN" sz="1200"/>
          </a:p>
          <a:p>
            <a:r>
              <a:rPr lang="en-US" altLang="zh-CN" sz="1200"/>
              <a:t>EXGZ- --  </a:t>
            </a:r>
            <a:r>
              <a:rPr lang="en-US" altLang="zh-CN" sz="1200">
                <a:sym typeface="+mn-ea"/>
              </a:rPr>
              <a:t>-X</a:t>
            </a:r>
            <a:r>
              <a:rPr lang="zh-CN" altLang="en-US" sz="1200">
                <a:sym typeface="+mn-ea"/>
              </a:rPr>
              <a:t>方向地震附加弯矩下的标准内力</a:t>
            </a:r>
            <a:endParaRPr lang="zh-CN" altLang="en-US" sz="1200"/>
          </a:p>
          <a:p>
            <a:r>
              <a:rPr lang="zh-CN" altLang="en-US" sz="1200"/>
              <a:t>EYGZ+ -- +Y方向地震附加弯矩下的标准内力</a:t>
            </a:r>
            <a:endParaRPr lang="zh-CN" altLang="en-US" sz="1200"/>
          </a:p>
          <a:p>
            <a:r>
              <a:rPr lang="zh-CN" altLang="en-US" sz="1200"/>
              <a:t>EYGZ- </a:t>
            </a:r>
            <a:r>
              <a:rPr lang="en-US" altLang="zh-CN" sz="1200"/>
              <a:t> </a:t>
            </a:r>
            <a:r>
              <a:rPr lang="zh-CN" altLang="en-US" sz="1200"/>
              <a:t>-- -Y方向地震附加弯矩下的标准内力</a:t>
            </a:r>
            <a:endParaRPr lang="zh-CN" altLang="en-US" sz="1200"/>
          </a:p>
        </p:txBody>
      </p:sp>
      <p:sp>
        <p:nvSpPr>
          <p:cNvPr id="10" name="矩形 9"/>
          <p:cNvSpPr/>
          <p:nvPr/>
        </p:nvSpPr>
        <p:spPr>
          <a:xfrm>
            <a:off x="9740900" y="1475105"/>
            <a:ext cx="1965325" cy="472313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1960" y="1669415"/>
            <a:ext cx="3315970" cy="8674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40030" y="3068955"/>
            <a:ext cx="4552315" cy="1938020"/>
          </a:xfrm>
          <a:prstGeom prst="rect">
            <a:avLst/>
          </a:prstGeom>
          <a:noFill/>
        </p:spPr>
        <p:txBody>
          <a:bodyPr wrap="square" rtlCol="0" anchor="t">
            <a:spAutoFit/>
          </a:bodyPr>
          <a:lstStyle/>
          <a:p>
            <a:pPr marL="171450" indent="-171450" algn="just">
              <a:lnSpc>
                <a:spcPct val="200000"/>
              </a:lnSpc>
              <a:buFont typeface="Wingdings" panose="05000000000000000000" charset="0"/>
              <a:buChar char="p"/>
            </a:pPr>
            <a:r>
              <a:rPr lang="zh-CN" altLang="en-US" sz="1200" b="1" dirty="0" smtClean="0">
                <a:solidFill>
                  <a:schemeClr val="tx1"/>
                </a:solidFill>
                <a:sym typeface="+mn-ea"/>
              </a:rPr>
              <a:t>反应谱计算中的隔震支座附加弯矩的实现方法为：</a:t>
            </a:r>
            <a:endParaRPr lang="en-US" altLang="zh-CN" sz="1200" b="1" dirty="0" smtClean="0">
              <a:solidFill>
                <a:schemeClr val="tx1"/>
              </a:solidFill>
            </a:endParaRPr>
          </a:p>
          <a:p>
            <a:pPr algn="just" fontAlgn="auto">
              <a:lnSpc>
                <a:spcPct val="200000"/>
              </a:lnSpc>
            </a:pPr>
            <a:r>
              <a:rPr lang="zh-CN" altLang="en-US" sz="1200" b="1" dirty="0" smtClean="0">
                <a:solidFill>
                  <a:schemeClr val="tx1"/>
                </a:solidFill>
                <a:sym typeface="+mn-ea"/>
              </a:rPr>
              <a:t>对应</a:t>
            </a:r>
            <a:r>
              <a:rPr lang="en-US" altLang="zh-CN" sz="1200" b="1" dirty="0" smtClean="0">
                <a:solidFill>
                  <a:schemeClr val="tx1"/>
                </a:solidFill>
                <a:sym typeface="+mn-ea"/>
              </a:rPr>
              <a:t>4</a:t>
            </a:r>
            <a:r>
              <a:rPr lang="zh-CN" altLang="en-US" sz="1200" b="1" dirty="0" smtClean="0">
                <a:solidFill>
                  <a:schemeClr val="tx1"/>
                </a:solidFill>
                <a:sym typeface="+mn-ea"/>
              </a:rPr>
              <a:t>个方向地震，增加</a:t>
            </a:r>
            <a:r>
              <a:rPr lang="en-US" altLang="zh-CN" sz="1200" b="1" dirty="0" smtClean="0">
                <a:solidFill>
                  <a:schemeClr val="tx1"/>
                </a:solidFill>
                <a:sym typeface="+mn-ea"/>
              </a:rPr>
              <a:t>4</a:t>
            </a:r>
            <a:r>
              <a:rPr lang="zh-CN" altLang="en-US" sz="1200" b="1" dirty="0" smtClean="0">
                <a:solidFill>
                  <a:schemeClr val="tx1"/>
                </a:solidFill>
                <a:sym typeface="+mn-ea"/>
              </a:rPr>
              <a:t>个附加弯矩工况，采用重力荷载代表值</a:t>
            </a:r>
            <a:r>
              <a:rPr lang="en-US" altLang="zh-CN" sz="1200" b="1" dirty="0" smtClean="0">
                <a:solidFill>
                  <a:schemeClr val="tx1"/>
                </a:solidFill>
                <a:sym typeface="+mn-ea"/>
              </a:rPr>
              <a:t>+</a:t>
            </a:r>
            <a:r>
              <a:rPr lang="zh-CN" altLang="en-US" sz="1200" b="1" dirty="0" smtClean="0">
                <a:solidFill>
                  <a:schemeClr val="tx1"/>
                </a:solidFill>
                <a:sym typeface="+mn-ea"/>
              </a:rPr>
              <a:t>相应地震工况的标准组合轴力乘以支座最大位移，此弯矩作用到隔震结构上，计算出附加弯矩工况下的结构内力，然后与相同方向的地震工况同时组合，不同方向不组合。</a:t>
            </a:r>
            <a:endParaRPr lang="zh-CN" altLang="en-US" sz="1200" b="1" dirty="0" smtClean="0">
              <a:solidFill>
                <a:schemeClr val="tx1"/>
              </a:solidFill>
              <a:sym typeface="+mn-ea"/>
            </a:endParaRPr>
          </a:p>
        </p:txBody>
      </p:sp>
      <p:sp>
        <p:nvSpPr>
          <p:cNvPr id="2" name="矩形 1"/>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
        <p:nvSpPr>
          <p:cNvPr id="3" name="矩形 2"/>
          <p:cNvSpPr/>
          <p:nvPr/>
        </p:nvSpPr>
        <p:spPr>
          <a:xfrm>
            <a:off x="536575" y="702945"/>
            <a:ext cx="4914265" cy="553085"/>
          </a:xfrm>
          <a:prstGeom prst="rect">
            <a:avLst/>
          </a:prstGeom>
        </p:spPr>
        <p:txBody>
          <a:bodyPr wrap="square">
            <a:spAutoFit/>
          </a:bodyPr>
          <a:p>
            <a:pPr marL="0" lvl="1" indent="0" algn="l" defTabSz="457200">
              <a:lnSpc>
                <a:spcPct val="150000"/>
              </a:lnSpc>
              <a:buFont typeface="+mj-lt"/>
              <a:buNone/>
            </a:pPr>
            <a:r>
              <a:rPr lang="zh-CN" sz="2000" b="1" dirty="0">
                <a:solidFill>
                  <a:schemeClr val="tx2"/>
                </a:solidFill>
                <a:latin typeface="微软雅黑" panose="020B0503020204020204" charset="-122"/>
                <a:ea typeface="微软雅黑" panose="020B0503020204020204" charset="-122"/>
                <a:sym typeface="+mn-ea"/>
              </a:rPr>
              <a:t>要求</a:t>
            </a:r>
            <a:r>
              <a:rPr lang="zh-CN" altLang="en-US" sz="2000" b="1" dirty="0">
                <a:solidFill>
                  <a:schemeClr val="tx2"/>
                </a:solidFill>
                <a:latin typeface="微软雅黑" panose="020B0503020204020204" charset="-122"/>
                <a:ea typeface="微软雅黑" panose="020B0503020204020204" charset="-122"/>
                <a:sym typeface="+mn-ea"/>
              </a:rPr>
              <a:t>计算隔震支座的附加弯矩</a:t>
            </a:r>
            <a:endParaRPr lang="zh-CN" altLang="en-US" sz="2000" b="1" dirty="0">
              <a:solidFill>
                <a:srgbClr val="2E6CB5"/>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7005" y="937895"/>
            <a:ext cx="6410325" cy="5614670"/>
          </a:xfrm>
          <a:prstGeom prst="rect">
            <a:avLst/>
          </a:prstGeom>
        </p:spPr>
      </p:pic>
      <p:sp>
        <p:nvSpPr>
          <p:cNvPr id="8" name="矩形 7"/>
          <p:cNvSpPr/>
          <p:nvPr/>
        </p:nvSpPr>
        <p:spPr>
          <a:xfrm>
            <a:off x="4077970" y="1277620"/>
            <a:ext cx="2352675" cy="3784600"/>
          </a:xfrm>
          <a:prstGeom prst="rect">
            <a:avLst/>
          </a:prstGeom>
          <a:noFill/>
          <a:ln w="28575" cmpd="sng">
            <a:solidFill>
              <a:srgbClr val="CB2B2B"/>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6690360" y="3308350"/>
            <a:ext cx="5339080" cy="2245360"/>
          </a:xfrm>
          <a:prstGeom prst="rect">
            <a:avLst/>
          </a:prstGeom>
          <a:noFill/>
          <a:ln w="28575" cmpd="sng">
            <a:solidFill>
              <a:srgbClr val="CB2B2B"/>
            </a:solidFill>
            <a:prstDash val="sysDot"/>
          </a:ln>
        </p:spPr>
        <p:txBody>
          <a:bodyPr wrap="square">
            <a:spAutoFit/>
          </a:bodyPr>
          <a:lstStyle/>
          <a:p>
            <a:pPr marL="285750" indent="-285750">
              <a:lnSpc>
                <a:spcPct val="200000"/>
              </a:lnSpc>
              <a:buFont typeface="Wingdings" panose="05000000000000000000" charset="0"/>
              <a:buChar char="p"/>
            </a:pPr>
            <a:r>
              <a:rPr lang="zh-CN" sz="1400" b="1">
                <a:solidFill>
                  <a:schemeClr val="tx1"/>
                </a:solidFill>
                <a:latin typeface="微软雅黑" panose="020B0503020204020204" charset="-122"/>
                <a:ea typeface="微软雅黑" panose="020B0503020204020204" charset="-122"/>
                <a:cs typeface="微软雅黑" panose="020B0503020204020204" charset="-122"/>
              </a:rPr>
              <a:t>软件在此处设置包络设计参数，</a:t>
            </a:r>
            <a:r>
              <a:rPr lang="zh-CN" sz="1400" b="1">
                <a:solidFill>
                  <a:srgbClr val="FF0000"/>
                </a:solidFill>
                <a:latin typeface="微软雅黑" panose="020B0503020204020204" charset="-122"/>
                <a:ea typeface="微软雅黑" panose="020B0503020204020204" charset="-122"/>
                <a:cs typeface="微软雅黑" panose="020B0503020204020204" charset="-122"/>
              </a:rPr>
              <a:t>自动在计算目录下生成大震计算模型，自动进行支墩构件的大震包络设计</a:t>
            </a:r>
            <a:r>
              <a:rPr lang="zh-CN" sz="1400" b="1">
                <a:solidFill>
                  <a:schemeClr val="tx1"/>
                </a:solidFill>
                <a:latin typeface="微软雅黑" panose="020B0503020204020204" charset="-122"/>
                <a:ea typeface="微软雅黑" panose="020B0503020204020204" charset="-122"/>
                <a:cs typeface="微软雅黑" panose="020B0503020204020204" charset="-122"/>
              </a:rPr>
              <a:t>，支墩构件配筋采用</a:t>
            </a:r>
            <a:r>
              <a:rPr lang="zh-CN" sz="1400" b="1">
                <a:solidFill>
                  <a:srgbClr val="FF0000"/>
                </a:solidFill>
                <a:latin typeface="微软雅黑" panose="020B0503020204020204" charset="-122"/>
                <a:ea typeface="微软雅黑" panose="020B0503020204020204" charset="-122"/>
                <a:cs typeface="微软雅黑" panose="020B0503020204020204" charset="-122"/>
              </a:rPr>
              <a:t>设防地震设计、罕遇地震抗剪弹性、抗弯不屈服</a:t>
            </a:r>
            <a:r>
              <a:rPr lang="zh-CN" sz="1400" b="1">
                <a:solidFill>
                  <a:schemeClr val="tx1"/>
                </a:solidFill>
                <a:latin typeface="微软雅黑" panose="020B0503020204020204" charset="-122"/>
                <a:ea typeface="微软雅黑" panose="020B0503020204020204" charset="-122"/>
                <a:cs typeface="微软雅黑" panose="020B0503020204020204" charset="-122"/>
              </a:rPr>
              <a:t>的较大值；</a:t>
            </a:r>
            <a:endParaRPr lang="zh-CN" sz="1400" b="1">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200000"/>
              </a:lnSpc>
              <a:buFont typeface="Wingdings" panose="05000000000000000000" charset="0"/>
              <a:buChar char="p"/>
            </a:pPr>
            <a:r>
              <a:rPr lang="zh-CN" sz="1400" b="1">
                <a:solidFill>
                  <a:schemeClr val="tx1"/>
                </a:solidFill>
                <a:latin typeface="微软雅黑" panose="020B0503020204020204" charset="-122"/>
                <a:ea typeface="微软雅黑" panose="020B0503020204020204" charset="-122"/>
                <a:cs typeface="微软雅黑" panose="020B0503020204020204" charset="-122"/>
              </a:rPr>
              <a:t>在此选项下设置大震计算模型的周期折减系数、阻尼比、连梁刚度折减系数、中梁刚度系数等；</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147" name="Picture 3"/>
          <p:cNvPicPr>
            <a:picLocks noChangeAspect="1" noChangeArrowheads="1"/>
          </p:cNvPicPr>
          <p:nvPr/>
        </p:nvPicPr>
        <p:blipFill>
          <a:blip r:embed="rId2" cstate="print"/>
          <a:srcRect/>
          <a:stretch>
            <a:fillRect/>
          </a:stretch>
        </p:blipFill>
        <p:spPr bwMode="auto">
          <a:xfrm>
            <a:off x="6808788" y="1196975"/>
            <a:ext cx="4924425" cy="1866900"/>
          </a:xfrm>
          <a:prstGeom prst="rect">
            <a:avLst/>
          </a:prstGeom>
          <a:noFill/>
          <a:ln w="9525">
            <a:noFill/>
            <a:miter lim="800000"/>
            <a:headEnd/>
            <a:tailEnd/>
          </a:ln>
        </p:spPr>
      </p:pic>
      <p:sp>
        <p:nvSpPr>
          <p:cNvPr id="6" name="矩形 5"/>
          <p:cNvSpPr/>
          <p:nvPr/>
        </p:nvSpPr>
        <p:spPr>
          <a:xfrm>
            <a:off x="6689725" y="2025650"/>
            <a:ext cx="5339080" cy="1038225"/>
          </a:xfrm>
          <a:prstGeom prst="rect">
            <a:avLst/>
          </a:prstGeom>
          <a:noFill/>
          <a:ln w="28575" cmpd="sng">
            <a:solidFill>
              <a:srgbClr val="CB2B2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9139555" y="6985"/>
            <a:ext cx="2609850" cy="591820"/>
          </a:xfrm>
          <a:prstGeom prst="rect">
            <a:avLst/>
          </a:prstGeom>
        </p:spPr>
      </p:pic>
      <p:sp>
        <p:nvSpPr>
          <p:cNvPr id="3" name="矩形 2"/>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342755" y="73660"/>
            <a:ext cx="2609850" cy="591820"/>
          </a:xfrm>
          <a:prstGeom prst="rect">
            <a:avLst/>
          </a:prstGeom>
        </p:spPr>
      </p:pic>
      <p:sp>
        <p:nvSpPr>
          <p:cNvPr id="4" name="文本框 3"/>
          <p:cNvSpPr txBox="1"/>
          <p:nvPr/>
        </p:nvSpPr>
        <p:spPr>
          <a:xfrm>
            <a:off x="335280" y="984250"/>
            <a:ext cx="2068830" cy="368300"/>
          </a:xfrm>
          <a:prstGeom prst="rect">
            <a:avLst/>
          </a:prstGeom>
          <a:noFill/>
        </p:spPr>
        <p:txBody>
          <a:bodyPr wrap="none" rtlCol="0" anchor="t">
            <a:spAutoFit/>
          </a:bodyPr>
          <a:lstStyle/>
          <a:p>
            <a:pPr marL="285750" indent="-285750">
              <a:buFont typeface="Wingdings" panose="05000000000000000000" charset="0"/>
              <a:buChar char="p"/>
            </a:pPr>
            <a:r>
              <a:rPr lang="zh-CN" altLang="en-US" b="1" dirty="0">
                <a:latin typeface="微软雅黑" panose="020B0503020204020204" charset="-122"/>
                <a:ea typeface="微软雅黑" panose="020B0503020204020204" charset="-122"/>
                <a:sym typeface="+mn-ea"/>
              </a:rPr>
              <a:t>支墩及相连构件</a:t>
            </a:r>
            <a:endParaRPr lang="zh-CN" altLang="en-US" b="1" dirty="0">
              <a:latin typeface="微软雅黑" panose="020B0503020204020204" charset="-122"/>
              <a:ea typeface="微软雅黑" panose="020B0503020204020204" charset="-122"/>
            </a:endParaRPr>
          </a:p>
        </p:txBody>
      </p:sp>
      <p:sp>
        <p:nvSpPr>
          <p:cNvPr id="100" name="文本框 99"/>
          <p:cNvSpPr txBox="1"/>
          <p:nvPr/>
        </p:nvSpPr>
        <p:spPr>
          <a:xfrm>
            <a:off x="604520" y="1352550"/>
            <a:ext cx="11348085" cy="829945"/>
          </a:xfrm>
          <a:prstGeom prst="rect">
            <a:avLst/>
          </a:prstGeom>
          <a:noFill/>
          <a:ln w="9525">
            <a:noFill/>
          </a:ln>
        </p:spPr>
        <p:txBody>
          <a:bodyPr wrap="square">
            <a:spAutoFit/>
          </a:bodyPr>
          <a:lstStyle/>
          <a:p>
            <a:pPr indent="267970">
              <a:lnSpc>
                <a:spcPct val="150000"/>
              </a:lnSpc>
            </a:pPr>
            <a:r>
              <a:rPr lang="zh-CN" sz="1600" b="0">
                <a:solidFill>
                  <a:srgbClr val="000000"/>
                </a:solidFill>
                <a:latin typeface="微软雅黑" panose="020B0503020204020204" charset="-122"/>
                <a:ea typeface="微软雅黑" panose="020B0503020204020204" charset="-122"/>
                <a:cs typeface="微软雅黑" panose="020B0503020204020204" charset="-122"/>
              </a:rPr>
              <a:t>隔标</a:t>
            </a:r>
            <a:r>
              <a:rPr lang="en-US" sz="1600" b="0">
                <a:solidFill>
                  <a:srgbClr val="000000"/>
                </a:solidFill>
                <a:latin typeface="微软雅黑" panose="020B0503020204020204" charset="-122"/>
                <a:ea typeface="微软雅黑" panose="020B0503020204020204" charset="-122"/>
                <a:cs typeface="微软雅黑" panose="020B0503020204020204" charset="-122"/>
              </a:rPr>
              <a:t>4.7.2</a:t>
            </a:r>
            <a:r>
              <a:rPr lang="zh-CN" sz="1600" b="0">
                <a:solidFill>
                  <a:srgbClr val="000000"/>
                </a:solidFill>
                <a:latin typeface="微软雅黑" panose="020B0503020204020204" charset="-122"/>
                <a:ea typeface="微软雅黑" panose="020B0503020204020204" charset="-122"/>
                <a:cs typeface="微软雅黑" panose="020B0503020204020204" charset="-122"/>
              </a:rPr>
              <a:t>条规定</a:t>
            </a:r>
            <a:r>
              <a:rPr lang="zh-CN" sz="1600" b="0">
                <a:solidFill>
                  <a:srgbClr val="FF0000"/>
                </a:solidFill>
                <a:latin typeface="微软雅黑" panose="020B0503020204020204" charset="-122"/>
                <a:ea typeface="微软雅黑" panose="020B0503020204020204" charset="-122"/>
                <a:cs typeface="微软雅黑" panose="020B0503020204020204" charset="-122"/>
              </a:rPr>
              <a:t>隔震层支墩、支柱及相连构件</a:t>
            </a:r>
            <a:r>
              <a:rPr lang="zh-CN" sz="1600" b="0">
                <a:solidFill>
                  <a:srgbClr val="000000"/>
                </a:solidFill>
                <a:latin typeface="微软雅黑" panose="020B0503020204020204" charset="-122"/>
                <a:ea typeface="微软雅黑" panose="020B0503020204020204" charset="-122"/>
                <a:cs typeface="微软雅黑" panose="020B0503020204020204" charset="-122"/>
              </a:rPr>
              <a:t>应进行</a:t>
            </a:r>
            <a:r>
              <a:rPr lang="zh-CN" sz="1600" b="0">
                <a:solidFill>
                  <a:srgbClr val="FF0000"/>
                </a:solidFill>
                <a:latin typeface="微软雅黑" panose="020B0503020204020204" charset="-122"/>
                <a:ea typeface="微软雅黑" panose="020B0503020204020204" charset="-122"/>
                <a:cs typeface="微软雅黑" panose="020B0503020204020204" charset="-122"/>
              </a:rPr>
              <a:t>大震性能包络设计</a:t>
            </a:r>
            <a:r>
              <a:rPr lang="zh-CN" sz="1600" b="0">
                <a:solidFill>
                  <a:srgbClr val="000000"/>
                </a:solidFill>
                <a:latin typeface="微软雅黑" panose="020B0503020204020204" charset="-122"/>
                <a:ea typeface="微软雅黑" panose="020B0503020204020204" charset="-122"/>
                <a:cs typeface="微软雅黑" panose="020B0503020204020204" charset="-122"/>
              </a:rPr>
              <a:t>，此参数用于对构件进行“支墩及相连构件”属性的设置，设置了支墩及相连构件属性的构件才会进行包络设计。</a:t>
            </a:r>
            <a:endParaRPr lang="zh-CN" altLang="en-US" sz="1600">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rcRect l="60406" t="3755" r="594" b="24418"/>
          <a:stretch>
            <a:fillRect/>
          </a:stretch>
        </p:blipFill>
        <p:spPr>
          <a:xfrm>
            <a:off x="719455" y="2182495"/>
            <a:ext cx="2499995" cy="4032885"/>
          </a:xfrm>
          <a:prstGeom prst="rect">
            <a:avLst/>
          </a:prstGeom>
        </p:spPr>
      </p:pic>
      <p:sp>
        <p:nvSpPr>
          <p:cNvPr id="9" name="矩形 8"/>
          <p:cNvSpPr/>
          <p:nvPr/>
        </p:nvSpPr>
        <p:spPr>
          <a:xfrm>
            <a:off x="785495" y="2306320"/>
            <a:ext cx="2352675" cy="3784600"/>
          </a:xfrm>
          <a:prstGeom prst="rect">
            <a:avLst/>
          </a:prstGeom>
          <a:noFill/>
          <a:ln w="28575" cmpd="sng">
            <a:solidFill>
              <a:srgbClr val="CB2B2B"/>
            </a:solidFill>
            <a:prstDash val="sysDot"/>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rcRect b="15855"/>
          <a:stretch>
            <a:fillRect/>
          </a:stretch>
        </p:blipFill>
        <p:spPr>
          <a:xfrm>
            <a:off x="4072255" y="2182495"/>
            <a:ext cx="4832985" cy="4380230"/>
          </a:xfrm>
          <a:prstGeom prst="rect">
            <a:avLst/>
          </a:prstGeom>
        </p:spPr>
      </p:pic>
      <p:sp>
        <p:nvSpPr>
          <p:cNvPr id="11" name="矩形 10"/>
          <p:cNvSpPr/>
          <p:nvPr/>
        </p:nvSpPr>
        <p:spPr>
          <a:xfrm>
            <a:off x="4081145" y="2660015"/>
            <a:ext cx="1607185" cy="264160"/>
          </a:xfrm>
          <a:prstGeom prst="rect">
            <a:avLst/>
          </a:prstGeom>
          <a:noFill/>
          <a:ln w="28575" cmpd="sng">
            <a:solidFill>
              <a:srgbClr val="CB2B2B"/>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139555" y="6985"/>
            <a:ext cx="2609850" cy="591820"/>
          </a:xfrm>
          <a:prstGeom prst="rect">
            <a:avLst/>
          </a:prstGeom>
        </p:spPr>
      </p:pic>
      <p:sp>
        <p:nvSpPr>
          <p:cNvPr id="5" name="文本框 4"/>
          <p:cNvSpPr txBox="1"/>
          <p:nvPr/>
        </p:nvSpPr>
        <p:spPr>
          <a:xfrm>
            <a:off x="335280" y="984250"/>
            <a:ext cx="1383030" cy="368300"/>
          </a:xfrm>
          <a:prstGeom prst="rect">
            <a:avLst/>
          </a:prstGeom>
          <a:noFill/>
        </p:spPr>
        <p:txBody>
          <a:bodyPr wrap="none" rtlCol="0" anchor="t">
            <a:spAutoFit/>
          </a:bodyPr>
          <a:lstStyle/>
          <a:p>
            <a:pPr marL="285750" indent="-285750">
              <a:buFont typeface="Wingdings" panose="05000000000000000000" charset="0"/>
              <a:buChar char="p"/>
            </a:pPr>
            <a:r>
              <a:rPr lang="zh-CN" altLang="en-US" b="1" dirty="0">
                <a:latin typeface="微软雅黑" panose="020B0503020204020204" charset="-122"/>
                <a:ea typeface="微软雅黑" panose="020B0503020204020204" charset="-122"/>
                <a:sym typeface="+mn-ea"/>
              </a:rPr>
              <a:t>构件类型</a:t>
            </a:r>
            <a:endParaRPr lang="zh-CN" altLang="en-US" b="1" dirty="0">
              <a:latin typeface="微软雅黑" panose="020B0503020204020204" charset="-122"/>
              <a:ea typeface="微软雅黑" panose="020B0503020204020204" charset="-122"/>
            </a:endParaRPr>
          </a:p>
        </p:txBody>
      </p:sp>
      <p:sp>
        <p:nvSpPr>
          <p:cNvPr id="101" name="文本框 100"/>
          <p:cNvSpPr txBox="1"/>
          <p:nvPr/>
        </p:nvSpPr>
        <p:spPr>
          <a:xfrm>
            <a:off x="608965" y="1352550"/>
            <a:ext cx="10974070" cy="583565"/>
          </a:xfrm>
          <a:prstGeom prst="rect">
            <a:avLst/>
          </a:prstGeom>
          <a:noFill/>
          <a:ln w="9525">
            <a:noFill/>
          </a:ln>
        </p:spPr>
        <p:txBody>
          <a:bodyPr wrap="square">
            <a:spAutoFit/>
          </a:bodyPr>
          <a:lstStyle/>
          <a:p>
            <a:pPr indent="266700"/>
            <a:r>
              <a:rPr lang="en-US" altLang="zh-CN" sz="1600" b="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隔震标准</a:t>
            </a:r>
            <a:r>
              <a:rPr lang="zh-CN" sz="1600" b="0">
                <a:solidFill>
                  <a:srgbClr val="000000"/>
                </a:solidFill>
                <a:latin typeface="微软雅黑" panose="020B0503020204020204" charset="-122"/>
                <a:ea typeface="微软雅黑" panose="020B0503020204020204" charset="-122"/>
                <a:cs typeface="微软雅黑" panose="020B0503020204020204" charset="-122"/>
              </a:rPr>
              <a:t>规定构件设计采用</a:t>
            </a:r>
            <a:r>
              <a:rPr lang="zh-CN" sz="1600" b="0">
                <a:solidFill>
                  <a:srgbClr val="FF0000"/>
                </a:solidFill>
                <a:latin typeface="微软雅黑" panose="020B0503020204020204" charset="-122"/>
                <a:ea typeface="微软雅黑" panose="020B0503020204020204" charset="-122"/>
                <a:cs typeface="微软雅黑" panose="020B0503020204020204" charset="-122"/>
              </a:rPr>
              <a:t>中震下的性能设计</a:t>
            </a:r>
            <a:r>
              <a:rPr lang="zh-CN" sz="1600" b="0">
                <a:solidFill>
                  <a:srgbClr val="000000"/>
                </a:solidFill>
                <a:latin typeface="微软雅黑" panose="020B0503020204020204" charset="-122"/>
                <a:ea typeface="微软雅黑" panose="020B0503020204020204" charset="-122"/>
                <a:cs typeface="微软雅黑" panose="020B0503020204020204" charset="-122"/>
              </a:rPr>
              <a:t>，</a:t>
            </a:r>
            <a:r>
              <a:rPr lang="zh-CN" sz="1600" b="1">
                <a:solidFill>
                  <a:srgbClr val="000000"/>
                </a:solidFill>
                <a:latin typeface="微软雅黑" panose="020B0503020204020204" charset="-122"/>
                <a:ea typeface="微软雅黑" panose="020B0503020204020204" charset="-122"/>
                <a:cs typeface="微软雅黑" panose="020B0503020204020204" charset="-122"/>
              </a:rPr>
              <a:t>隔震标准</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4.4.5</a:t>
            </a:r>
            <a:r>
              <a:rPr lang="zh-CN" altLang="en-US" sz="1600" b="0">
                <a:solidFill>
                  <a:srgbClr val="000000"/>
                </a:solidFill>
                <a:latin typeface="微软雅黑" panose="020B0503020204020204" charset="-122"/>
                <a:ea typeface="微软雅黑" panose="020B0503020204020204" charset="-122"/>
                <a:cs typeface="微软雅黑" panose="020B0503020204020204" charset="-122"/>
              </a:rPr>
              <a:t>规定</a:t>
            </a:r>
            <a:r>
              <a:rPr lang="zh-CN" sz="1600" b="0">
                <a:solidFill>
                  <a:srgbClr val="000000"/>
                </a:solidFill>
                <a:latin typeface="微软雅黑" panose="020B0503020204020204" charset="-122"/>
                <a:ea typeface="微软雅黑" panose="020B0503020204020204" charset="-122"/>
                <a:cs typeface="微软雅黑" panose="020B0503020204020204" charset="-122"/>
              </a:rPr>
              <a:t>隔震结构构件根据性能要求</a:t>
            </a:r>
            <a:r>
              <a:rPr lang="zh-CN" sz="1600" b="0">
                <a:solidFill>
                  <a:srgbClr val="000000"/>
                </a:solidFill>
                <a:latin typeface="微软雅黑" panose="020B0503020204020204" charset="-122"/>
                <a:ea typeface="微软雅黑" panose="020B0503020204020204" charset="-122"/>
                <a:cs typeface="微软雅黑" panose="020B0503020204020204" charset="-122"/>
              </a:rPr>
              <a:t>可分为</a:t>
            </a:r>
            <a:r>
              <a:rPr lang="zh-CN" sz="1600" b="0">
                <a:solidFill>
                  <a:srgbClr val="FF0000"/>
                </a:solidFill>
                <a:latin typeface="微软雅黑" panose="020B0503020204020204" charset="-122"/>
                <a:ea typeface="微软雅黑" panose="020B0503020204020204" charset="-122"/>
                <a:cs typeface="微软雅黑" panose="020B0503020204020204" charset="-122"/>
              </a:rPr>
              <a:t>关键构件、普通竖向构件、重要水平构件和普通水平构件</a:t>
            </a:r>
            <a:r>
              <a:rPr lang="zh-CN" sz="1600" b="0">
                <a:solidFill>
                  <a:srgbClr val="000000"/>
                </a:solidFill>
                <a:latin typeface="微软雅黑" panose="020B0503020204020204" charset="-122"/>
                <a:ea typeface="微软雅黑" panose="020B0503020204020204" charset="-122"/>
                <a:cs typeface="微软雅黑" panose="020B0503020204020204" charset="-122"/>
              </a:rPr>
              <a:t>，对不同类型的构件按照</a:t>
            </a:r>
            <a:r>
              <a:rPr lang="zh-CN" sz="1600" b="1">
                <a:solidFill>
                  <a:srgbClr val="000000"/>
                </a:solidFill>
                <a:latin typeface="微软雅黑" panose="020B0503020204020204" charset="-122"/>
                <a:ea typeface="微软雅黑" panose="020B0503020204020204" charset="-122"/>
                <a:cs typeface="微软雅黑" panose="020B0503020204020204" charset="-122"/>
              </a:rPr>
              <a:t>隔震标准</a:t>
            </a:r>
            <a:r>
              <a:rPr lang="en-US" sz="1600" b="1">
                <a:solidFill>
                  <a:srgbClr val="000000"/>
                </a:solidFill>
                <a:latin typeface="微软雅黑" panose="020B0503020204020204" charset="-122"/>
                <a:ea typeface="微软雅黑" panose="020B0503020204020204" charset="-122"/>
                <a:cs typeface="微软雅黑" panose="020B0503020204020204" charset="-122"/>
              </a:rPr>
              <a:t>4.4.6</a:t>
            </a:r>
            <a:r>
              <a:rPr lang="zh-CN" sz="1600" b="0">
                <a:solidFill>
                  <a:srgbClr val="000000"/>
                </a:solidFill>
                <a:latin typeface="微软雅黑" panose="020B0503020204020204" charset="-122"/>
                <a:ea typeface="微软雅黑" panose="020B0503020204020204" charset="-122"/>
                <a:cs typeface="微软雅黑" panose="020B0503020204020204" charset="-122"/>
              </a:rPr>
              <a:t>分别采用弹性和不屈服的设计方法；</a:t>
            </a:r>
            <a:endParaRPr lang="zh-CN" altLang="en-US" sz="1600">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p:nvPr>
            <p:custDataLst>
              <p:tags r:id="rId2"/>
            </p:custDataLst>
          </p:nvPr>
        </p:nvGraphicFramePr>
        <p:xfrm>
          <a:off x="5867400" y="2466975"/>
          <a:ext cx="5920740" cy="3438525"/>
        </p:xfrm>
        <a:graphic>
          <a:graphicData uri="http://schemas.openxmlformats.org/drawingml/2006/table">
            <a:tbl>
              <a:tblPr firstRow="1" bandRow="1">
                <a:tableStyleId>{5940675A-B579-460E-94D1-54222C63F5DA}</a:tableStyleId>
              </a:tblPr>
              <a:tblGrid>
                <a:gridCol w="1238250"/>
                <a:gridCol w="2439035"/>
                <a:gridCol w="2243455"/>
              </a:tblGrid>
              <a:tr h="431800">
                <a:tc>
                  <a:txBody>
                    <a:bodyPr/>
                    <a:lstStyle/>
                    <a:p>
                      <a:pPr indent="0" algn="ctr">
                        <a:lnSpc>
                          <a:spcPct val="150000"/>
                        </a:lnSpc>
                        <a:buNone/>
                      </a:pPr>
                      <a:r>
                        <a:rPr lang="en-US" sz="1400" b="0">
                          <a:solidFill>
                            <a:srgbClr val="000000"/>
                          </a:solidFill>
                          <a:latin typeface="微软雅黑" panose="020B0503020204020204" charset="-122"/>
                          <a:ea typeface="微软雅黑" panose="020B0503020204020204" charset="-122"/>
                          <a:cs typeface="宋体" panose="02010600030101010101" pitchFamily="2" charset="-122"/>
                        </a:rPr>
                        <a:t>构件类型</a:t>
                      </a:r>
                      <a:endParaRPr lang="en-US" altLang="en-US" sz="1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0">
                          <a:solidFill>
                            <a:srgbClr val="000000"/>
                          </a:solidFill>
                          <a:latin typeface="微软雅黑" panose="020B0503020204020204" charset="-122"/>
                          <a:ea typeface="微软雅黑" panose="020B0503020204020204" charset="-122"/>
                          <a:cs typeface="宋体" panose="02010600030101010101" pitchFamily="2" charset="-122"/>
                        </a:rPr>
                        <a:t>所属默认构件</a:t>
                      </a:r>
                      <a:endParaRPr lang="en-US" altLang="en-US" sz="1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400" b="0">
                          <a:solidFill>
                            <a:srgbClr val="000000"/>
                          </a:solidFill>
                          <a:latin typeface="微软雅黑" panose="020B0503020204020204" charset="-122"/>
                          <a:ea typeface="微软雅黑" panose="020B0503020204020204" charset="-122"/>
                          <a:cs typeface="宋体" panose="02010600030101010101" pitchFamily="2" charset="-122"/>
                        </a:rPr>
                        <a:t>备注</a:t>
                      </a:r>
                      <a:endParaRPr lang="en-US" altLang="en-US" sz="14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lgn="ctr">
                        <a:lnSpc>
                          <a:spcPct val="150000"/>
                        </a:lnSpc>
                        <a:buNone/>
                      </a:pPr>
                      <a:endParaRPr lang="en-US" sz="1400" b="1">
                        <a:solidFill>
                          <a:srgbClr val="000000"/>
                        </a:solidFill>
                        <a:latin typeface="微软雅黑" panose="020B0503020204020204" charset="-122"/>
                        <a:ea typeface="微软雅黑" panose="020B0503020204020204" charset="-122"/>
                        <a:cs typeface="宋体" panose="02010600030101010101" pitchFamily="2" charset="-122"/>
                      </a:endParaRPr>
                    </a:p>
                    <a:p>
                      <a:pPr indent="0" algn="ctr">
                        <a:lnSpc>
                          <a:spcPct val="150000"/>
                        </a:lnSpc>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关键构件</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200" b="0">
                          <a:solidFill>
                            <a:srgbClr val="000000"/>
                          </a:solidFill>
                          <a:latin typeface="微软雅黑" panose="020B0503020204020204" charset="-122"/>
                          <a:ea typeface="微软雅黑" panose="020B0503020204020204" charset="-122"/>
                          <a:cs typeface="微软雅黑" panose="020B0503020204020204" charset="-122"/>
                        </a:rPr>
                        <a:t>支墩、支柱及相连构件，支撑隔震支座的下部结构</a:t>
                      </a:r>
                      <a:r>
                        <a:rPr lang="en-US" sz="1200" b="0" baseline="30000">
                          <a:solidFill>
                            <a:srgbClr val="FF0000"/>
                          </a:solidFill>
                          <a:latin typeface="微软雅黑" panose="020B0503020204020204" charset="-122"/>
                          <a:ea typeface="微软雅黑" panose="020B0503020204020204" charset="-122"/>
                          <a:cs typeface="微软雅黑" panose="020B0503020204020204" charset="-122"/>
                        </a:rPr>
                        <a:t>1</a:t>
                      </a:r>
                      <a:r>
                        <a:rPr lang="en-US" sz="1200" b="0">
                          <a:solidFill>
                            <a:srgbClr val="000000"/>
                          </a:solidFill>
                          <a:latin typeface="微软雅黑" panose="020B0503020204020204" charset="-122"/>
                          <a:ea typeface="微软雅黑" panose="020B0503020204020204" charset="-122"/>
                          <a:cs typeface="微软雅黑" panose="020B0503020204020204" charset="-122"/>
                        </a:rPr>
                        <a:t>，底部加强部位的剪力墙，转换梁、转换柱</a:t>
                      </a:r>
                      <a:endParaRPr lang="en-US" altLang="en-US" sz="12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200" b="0">
                          <a:solidFill>
                            <a:srgbClr val="FF0000"/>
                          </a:solidFill>
                          <a:latin typeface="微软雅黑" panose="020B0503020204020204" charset="-122"/>
                          <a:ea typeface="微软雅黑" panose="020B0503020204020204" charset="-122"/>
                          <a:cs typeface="微软雅黑" panose="020B0503020204020204" charset="-122"/>
                        </a:rPr>
                        <a:t>1.隔震标准4.7.3条条文说明中，底盘中直接支撑隔震塔楼的结构及其相邻一跨的相关构件应为关键构件；</a:t>
                      </a:r>
                      <a:endParaRPr lang="en-US" altLang="en-US" sz="1200" b="0">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7735">
                <a:tc>
                  <a:txBody>
                    <a:bodyPr/>
                    <a:lstStyle/>
                    <a:p>
                      <a:pPr indent="0" algn="ctr">
                        <a:lnSpc>
                          <a:spcPct val="150000"/>
                        </a:lnSpc>
                        <a:buNone/>
                      </a:pPr>
                      <a:endParaRPr lang="en-US" sz="1400" b="1">
                        <a:solidFill>
                          <a:srgbClr val="000000"/>
                        </a:solidFill>
                        <a:latin typeface="微软雅黑" panose="020B0503020204020204" charset="-122"/>
                        <a:ea typeface="微软雅黑" panose="020B0503020204020204" charset="-122"/>
                        <a:cs typeface="宋体" panose="02010600030101010101" pitchFamily="2" charset="-122"/>
                      </a:endParaRPr>
                    </a:p>
                    <a:p>
                      <a:pPr indent="0" algn="ctr">
                        <a:lnSpc>
                          <a:spcPct val="150000"/>
                        </a:lnSpc>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普通竖向构件</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endParaRPr lang="en-US" sz="1200" b="0">
                        <a:solidFill>
                          <a:srgbClr val="000000"/>
                        </a:solidFill>
                        <a:latin typeface="微软雅黑" panose="020B0503020204020204" charset="-122"/>
                        <a:ea typeface="微软雅黑" panose="020B0503020204020204" charset="-122"/>
                        <a:cs typeface="宋体" panose="02010600030101010101" pitchFamily="2" charset="-122"/>
                      </a:endParaRPr>
                    </a:p>
                    <a:p>
                      <a:pPr indent="0" algn="l">
                        <a:lnSpc>
                          <a:spcPct val="150000"/>
                        </a:lnSpc>
                        <a:buNone/>
                      </a:pPr>
                      <a:r>
                        <a:rPr lang="en-US" sz="1200" b="0">
                          <a:solidFill>
                            <a:srgbClr val="000000"/>
                          </a:solidFill>
                          <a:latin typeface="微软雅黑" panose="020B0503020204020204" charset="-122"/>
                          <a:ea typeface="微软雅黑" panose="020B0503020204020204" charset="-122"/>
                          <a:cs typeface="宋体" panose="02010600030101010101" pitchFamily="2" charset="-122"/>
                        </a:rPr>
                        <a:t>除关键构件外的框架柱</a:t>
                      </a:r>
                      <a:r>
                        <a:rPr lang="en-US" sz="1200" b="0">
                          <a:solidFill>
                            <a:srgbClr val="000000"/>
                          </a:solidFill>
                          <a:latin typeface="微软雅黑" panose="020B0503020204020204" charset="-122"/>
                          <a:ea typeface="微软雅黑" panose="020B0503020204020204" charset="-122"/>
                          <a:cs typeface="Times New Roman" panose="02020603050405020304" charset="0"/>
                        </a:rPr>
                        <a:t>非底部加强部位的剪力墙</a:t>
                      </a:r>
                      <a:endParaRPr lang="en-US" altLang="en-US" sz="12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rgbClr val="000000"/>
                          </a:solidFill>
                          <a:latin typeface="微软雅黑" panose="020B0503020204020204" charset="-122"/>
                          <a:ea typeface="微软雅黑" panose="020B0503020204020204" charset="-122"/>
                          <a:cs typeface="Times New Roman" panose="02020603050405020304" charset="0"/>
                        </a:rPr>
                        <a:t> </a:t>
                      </a:r>
                      <a:endParaRPr lang="en-US" altLang="en-US" sz="1200" b="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81710">
                <a:tc>
                  <a:txBody>
                    <a:bodyPr/>
                    <a:lstStyle/>
                    <a:p>
                      <a:pPr indent="0" algn="ctr">
                        <a:lnSpc>
                          <a:spcPct val="150000"/>
                        </a:lnSpc>
                        <a:buNone/>
                      </a:pPr>
                      <a:endParaRPr lang="en-US" sz="1400" b="1">
                        <a:solidFill>
                          <a:srgbClr val="000000"/>
                        </a:solidFill>
                        <a:latin typeface="微软雅黑" panose="020B0503020204020204" charset="-122"/>
                        <a:ea typeface="微软雅黑" panose="020B0503020204020204" charset="-122"/>
                        <a:cs typeface="宋体" panose="02010600030101010101" pitchFamily="2" charset="-122"/>
                      </a:endParaRPr>
                    </a:p>
                    <a:p>
                      <a:pPr indent="0" algn="ctr">
                        <a:lnSpc>
                          <a:spcPct val="150000"/>
                        </a:lnSpc>
                        <a:buNone/>
                      </a:pPr>
                      <a:r>
                        <a:rPr lang="en-US" sz="1400" b="1">
                          <a:solidFill>
                            <a:srgbClr val="000000"/>
                          </a:solidFill>
                          <a:latin typeface="微软雅黑" panose="020B0503020204020204" charset="-122"/>
                          <a:ea typeface="微软雅黑" panose="020B0503020204020204" charset="-122"/>
                          <a:cs typeface="宋体" panose="02010600030101010101" pitchFamily="2" charset="-122"/>
                        </a:rPr>
                        <a:t>重要水平构件</a:t>
                      </a:r>
                      <a:endParaRPr lang="en-US" altLang="en-US" sz="14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endParaRPr lang="en-US" sz="1200" b="0">
                        <a:solidFill>
                          <a:srgbClr val="000000"/>
                        </a:solidFill>
                        <a:latin typeface="微软雅黑" panose="020B0503020204020204" charset="-122"/>
                        <a:ea typeface="微软雅黑" panose="020B0503020204020204" charset="-122"/>
                        <a:cs typeface="宋体" panose="02010600030101010101" pitchFamily="2" charset="-122"/>
                      </a:endParaRPr>
                    </a:p>
                    <a:p>
                      <a:pPr indent="0" algn="l">
                        <a:lnSpc>
                          <a:spcPct val="150000"/>
                        </a:lnSpc>
                        <a:buNone/>
                      </a:pPr>
                      <a:r>
                        <a:rPr lang="en-US" sz="1200" b="0">
                          <a:solidFill>
                            <a:srgbClr val="000000"/>
                          </a:solidFill>
                          <a:latin typeface="微软雅黑" panose="020B0503020204020204" charset="-122"/>
                          <a:ea typeface="微软雅黑" panose="020B0503020204020204" charset="-122"/>
                          <a:cs typeface="宋体" panose="02010600030101010101" pitchFamily="2" charset="-122"/>
                        </a:rPr>
                        <a:t>除关键构件外的框架梁、连梁</a:t>
                      </a:r>
                      <a:endParaRPr lang="en-US" altLang="en-US" sz="12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endParaRPr lang="en-US" altLang="en-US" sz="1200" b="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 name="图片 1"/>
          <p:cNvPicPr>
            <a:picLocks noChangeAspect="1"/>
          </p:cNvPicPr>
          <p:nvPr/>
        </p:nvPicPr>
        <p:blipFill>
          <a:blip r:embed="rId3"/>
          <a:stretch>
            <a:fillRect/>
          </a:stretch>
        </p:blipFill>
        <p:spPr>
          <a:xfrm>
            <a:off x="389890" y="2089150"/>
            <a:ext cx="5376545" cy="4194175"/>
          </a:xfrm>
          <a:prstGeom prst="rect">
            <a:avLst/>
          </a:prstGeom>
        </p:spPr>
      </p:pic>
      <p:sp>
        <p:nvSpPr>
          <p:cNvPr id="3" name="矩形 2"/>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139555" y="6985"/>
            <a:ext cx="2609850" cy="591820"/>
          </a:xfrm>
          <a:prstGeom prst="rect">
            <a:avLst/>
          </a:prstGeom>
        </p:spPr>
      </p:pic>
      <p:sp>
        <p:nvSpPr>
          <p:cNvPr id="5" name="文本框 4"/>
          <p:cNvSpPr txBox="1"/>
          <p:nvPr/>
        </p:nvSpPr>
        <p:spPr>
          <a:xfrm>
            <a:off x="335280" y="971550"/>
            <a:ext cx="1383030" cy="368300"/>
          </a:xfrm>
          <a:prstGeom prst="rect">
            <a:avLst/>
          </a:prstGeom>
          <a:noFill/>
        </p:spPr>
        <p:txBody>
          <a:bodyPr wrap="none" rtlCol="0" anchor="t">
            <a:spAutoFit/>
          </a:bodyPr>
          <a:lstStyle/>
          <a:p>
            <a:pPr marL="285750" indent="-285750">
              <a:buFont typeface="Wingdings" panose="05000000000000000000" charset="0"/>
              <a:buChar char="p"/>
            </a:pPr>
            <a:r>
              <a:rPr lang="zh-CN" altLang="en-US" b="1" dirty="0">
                <a:solidFill>
                  <a:schemeClr val="tx1"/>
                </a:solidFill>
                <a:latin typeface="微软雅黑" panose="020B0503020204020204" charset="-122"/>
                <a:ea typeface="微软雅黑" panose="020B0503020204020204" charset="-122"/>
                <a:sym typeface="+mn-ea"/>
              </a:rPr>
              <a:t>性能设计</a:t>
            </a:r>
            <a:endParaRPr lang="zh-CN" altLang="en-US" b="1" dirty="0">
              <a:solidFill>
                <a:schemeClr val="tx1"/>
              </a:solidFill>
              <a:latin typeface="微软雅黑" panose="020B0503020204020204" charset="-122"/>
              <a:ea typeface="微软雅黑" panose="020B0503020204020204" charset="-122"/>
              <a:sym typeface="+mn-ea"/>
            </a:endParaRPr>
          </a:p>
        </p:txBody>
      </p:sp>
      <p:sp>
        <p:nvSpPr>
          <p:cNvPr id="101" name="文本框 100"/>
          <p:cNvSpPr txBox="1"/>
          <p:nvPr/>
        </p:nvSpPr>
        <p:spPr>
          <a:xfrm>
            <a:off x="719455" y="1463675"/>
            <a:ext cx="9767570" cy="337185"/>
          </a:xfrm>
          <a:prstGeom prst="rect">
            <a:avLst/>
          </a:prstGeom>
          <a:noFill/>
          <a:ln w="9525">
            <a:noFill/>
          </a:ln>
        </p:spPr>
        <p:txBody>
          <a:bodyPr wrap="square">
            <a:spAutoFit/>
          </a:bodyPr>
          <a:lstStyle/>
          <a:p>
            <a:pPr indent="266700"/>
            <a:r>
              <a:rPr lang="zh-CN" sz="1600" b="0">
                <a:solidFill>
                  <a:srgbClr val="000000"/>
                </a:solidFill>
                <a:latin typeface="微软雅黑" panose="020B0503020204020204" charset="-122"/>
                <a:ea typeface="微软雅黑" panose="020B0503020204020204" charset="-122"/>
              </a:rPr>
              <a:t>性能设计可更加灵活的指定罕遇地震下的构件性能，可分别</a:t>
            </a:r>
            <a:r>
              <a:rPr lang="zh-CN" sz="1600" b="0">
                <a:solidFill>
                  <a:srgbClr val="FF0000"/>
                </a:solidFill>
                <a:latin typeface="微软雅黑" panose="020B0503020204020204" charset="-122"/>
                <a:ea typeface="微软雅黑" panose="020B0503020204020204" charset="-122"/>
              </a:rPr>
              <a:t>对正截面及斜截面指定弹性或者不屈服</a:t>
            </a:r>
            <a:r>
              <a:rPr lang="zh-CN" sz="1600" b="0">
                <a:solidFill>
                  <a:srgbClr val="000000"/>
                </a:solidFill>
                <a:latin typeface="微软雅黑" panose="020B0503020204020204" charset="-122"/>
                <a:ea typeface="微软雅黑" panose="020B0503020204020204" charset="-122"/>
              </a:rPr>
              <a:t>；</a:t>
            </a:r>
            <a:endParaRPr lang="zh-CN" altLang="en-US" sz="1600">
              <a:latin typeface="微软雅黑" panose="020B0503020204020204" charset="-122"/>
              <a:ea typeface="微软雅黑" panose="020B0503020204020204" charset="-122"/>
            </a:endParaRPr>
          </a:p>
        </p:txBody>
      </p:sp>
      <p:pic>
        <p:nvPicPr>
          <p:cNvPr id="16" name="图片 16"/>
          <p:cNvPicPr>
            <a:picLocks noChangeAspect="1"/>
          </p:cNvPicPr>
          <p:nvPr/>
        </p:nvPicPr>
        <p:blipFill>
          <a:blip r:embed="rId2"/>
          <a:stretch>
            <a:fillRect/>
          </a:stretch>
        </p:blipFill>
        <p:spPr>
          <a:xfrm>
            <a:off x="6790690" y="1939925"/>
            <a:ext cx="5373370" cy="4266565"/>
          </a:xfrm>
          <a:prstGeom prst="rect">
            <a:avLst/>
          </a:prstGeom>
        </p:spPr>
      </p:pic>
      <p:sp>
        <p:nvSpPr>
          <p:cNvPr id="9" name="矩形 8"/>
          <p:cNvSpPr/>
          <p:nvPr/>
        </p:nvSpPr>
        <p:spPr>
          <a:xfrm>
            <a:off x="6790690" y="3270250"/>
            <a:ext cx="1526540" cy="604520"/>
          </a:xfrm>
          <a:prstGeom prst="rect">
            <a:avLst/>
          </a:prstGeom>
          <a:noFill/>
          <a:ln w="28575" cmpd="sng">
            <a:solidFill>
              <a:srgbClr val="FF8810"/>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5826760" y="2301240"/>
            <a:ext cx="901065" cy="297180"/>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stretch>
            <a:fillRect/>
          </a:stretch>
        </p:blipFill>
        <p:spPr>
          <a:xfrm>
            <a:off x="429895" y="1859280"/>
            <a:ext cx="5334000" cy="4427220"/>
          </a:xfrm>
          <a:prstGeom prst="rect">
            <a:avLst/>
          </a:prstGeom>
        </p:spPr>
      </p:pic>
      <p:sp>
        <p:nvSpPr>
          <p:cNvPr id="3" name="矩形 2"/>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2445" y="986155"/>
            <a:ext cx="10661015" cy="2061210"/>
          </a:xfrm>
          <a:prstGeom prst="rect">
            <a:avLst/>
          </a:prstGeom>
          <a:noFill/>
        </p:spPr>
        <p:txBody>
          <a:bodyPr wrap="square" rtlCol="0">
            <a:spAutoFit/>
          </a:bodyPr>
          <a:lstStyle/>
          <a:p>
            <a:pPr marL="342900" indent="-342900">
              <a:lnSpc>
                <a:spcPct val="200000"/>
              </a:lnSpc>
              <a:buFont typeface="Wingdings" panose="05000000000000000000" charset="0"/>
              <a:buChar char="ü"/>
            </a:pPr>
            <a:r>
              <a:rPr lang="zh-CN" altLang="en-US" sz="1600" b="1"/>
              <a:t>《建筑抗震设计规范》</a:t>
            </a:r>
            <a:r>
              <a:rPr lang="en-US" altLang="zh-CN" sz="1600" b="1"/>
              <a:t> GB50011-2010</a:t>
            </a:r>
            <a:endParaRPr lang="en-US" altLang="zh-CN" sz="1600" b="1"/>
          </a:p>
          <a:p>
            <a:pPr marL="342900" indent="-342900" algn="l">
              <a:lnSpc>
                <a:spcPct val="200000"/>
              </a:lnSpc>
              <a:buClrTx/>
              <a:buSzTx/>
              <a:buFont typeface="Wingdings" panose="05000000000000000000" charset="0"/>
              <a:buChar char="ü"/>
            </a:pPr>
            <a:r>
              <a:rPr lang="zh-CN" altLang="en-US" sz="1600" b="1">
                <a:sym typeface="+mn-lt"/>
              </a:rPr>
              <a:t>《建筑隔震设计标准》 GB/T 51408-2021</a:t>
            </a:r>
            <a:endParaRPr lang="zh-CN" altLang="en-US" sz="1600" b="1">
              <a:sym typeface="+mn-lt"/>
            </a:endParaRPr>
          </a:p>
          <a:p>
            <a:pPr marL="342900" indent="-342900" algn="l">
              <a:lnSpc>
                <a:spcPct val="200000"/>
              </a:lnSpc>
              <a:buClrTx/>
              <a:buSzTx/>
              <a:buFont typeface="Wingdings" panose="05000000000000000000" charset="0"/>
              <a:buChar char="ü"/>
            </a:pPr>
            <a:r>
              <a:rPr lang="zh-CN" altLang="en-US" sz="1600" b="1">
                <a:sym typeface="+mn-ea"/>
              </a:rPr>
              <a:t>《 基于保持建筑正常使用功能的抗震技术导则》（征求意见稿）</a:t>
            </a:r>
            <a:endParaRPr lang="zh-CN" altLang="en-US" sz="1600" b="1">
              <a:sym typeface="+mn-ea"/>
            </a:endParaRPr>
          </a:p>
          <a:p>
            <a:pPr marL="342900" indent="-342900" algn="l">
              <a:lnSpc>
                <a:spcPct val="200000"/>
              </a:lnSpc>
              <a:buClrTx/>
              <a:buSzTx/>
              <a:buFont typeface="Wingdings" panose="05000000000000000000" charset="0"/>
              <a:buChar char="ü"/>
            </a:pPr>
            <a:r>
              <a:rPr lang="zh-CN" altLang="en-US" sz="1600" b="1"/>
              <a:t>盈建科已有的隔震模块基础</a:t>
            </a:r>
            <a:endParaRPr lang="zh-CN" altLang="en-US" sz="1600" b="1"/>
          </a:p>
        </p:txBody>
      </p:sp>
      <p:pic>
        <p:nvPicPr>
          <p:cNvPr id="2" name="图片 1"/>
          <p:cNvPicPr>
            <a:picLocks noChangeAspect="1"/>
          </p:cNvPicPr>
          <p:nvPr>
            <p:custDataLst>
              <p:tags r:id="rId1"/>
            </p:custDataLst>
          </p:nvPr>
        </p:nvPicPr>
        <p:blipFill>
          <a:blip r:embed="rId2"/>
          <a:stretch>
            <a:fillRect/>
          </a:stretch>
        </p:blipFill>
        <p:spPr>
          <a:xfrm>
            <a:off x="4622800" y="2869565"/>
            <a:ext cx="2639695" cy="3229610"/>
          </a:xfrm>
          <a:prstGeom prst="rect">
            <a:avLst/>
          </a:prstGeom>
        </p:spPr>
      </p:pic>
      <p:pic>
        <p:nvPicPr>
          <p:cNvPr id="12" name="图片 11"/>
          <p:cNvPicPr>
            <a:picLocks noChangeAspect="1"/>
          </p:cNvPicPr>
          <p:nvPr/>
        </p:nvPicPr>
        <p:blipFill>
          <a:blip r:embed="rId3"/>
          <a:stretch>
            <a:fillRect/>
          </a:stretch>
        </p:blipFill>
        <p:spPr>
          <a:xfrm>
            <a:off x="9139555" y="6985"/>
            <a:ext cx="2609850" cy="591820"/>
          </a:xfrm>
          <a:prstGeom prst="rect">
            <a:avLst/>
          </a:prstGeom>
        </p:spPr>
      </p:pic>
      <p:pic>
        <p:nvPicPr>
          <p:cNvPr id="3" name="图片 2"/>
          <p:cNvPicPr>
            <a:picLocks noChangeAspect="1"/>
          </p:cNvPicPr>
          <p:nvPr/>
        </p:nvPicPr>
        <p:blipFill>
          <a:blip r:embed="rId4"/>
          <a:srcRect l="1263" r="1235"/>
          <a:stretch>
            <a:fillRect/>
          </a:stretch>
        </p:blipFill>
        <p:spPr>
          <a:xfrm>
            <a:off x="7990205" y="3002280"/>
            <a:ext cx="2086610" cy="2977515"/>
          </a:xfrm>
          <a:prstGeom prst="rect">
            <a:avLst/>
          </a:prstGeom>
          <a:ln w="12700" cmpd="sng">
            <a:solidFill>
              <a:schemeClr val="accent1">
                <a:shade val="50000"/>
              </a:schemeClr>
            </a:solidFill>
            <a:prstDash val="solid"/>
          </a:ln>
        </p:spPr>
      </p:pic>
      <p:pic>
        <p:nvPicPr>
          <p:cNvPr id="6" name="图片 5"/>
          <p:cNvPicPr>
            <a:picLocks noChangeAspect="1"/>
          </p:cNvPicPr>
          <p:nvPr>
            <p:custDataLst>
              <p:tags r:id="rId5"/>
            </p:custDataLst>
          </p:nvPr>
        </p:nvPicPr>
        <p:blipFill>
          <a:blip r:embed="rId6"/>
          <a:stretch>
            <a:fillRect/>
          </a:stretch>
        </p:blipFill>
        <p:spPr>
          <a:xfrm>
            <a:off x="1677670" y="2942590"/>
            <a:ext cx="2286635" cy="3096895"/>
          </a:xfrm>
          <a:prstGeom prst="rect">
            <a:avLst/>
          </a:prstGeom>
        </p:spPr>
      </p:pic>
      <p:sp>
        <p:nvSpPr>
          <p:cNvPr id="7" name="文本框 6"/>
          <p:cNvSpPr txBox="1"/>
          <p:nvPr/>
        </p:nvSpPr>
        <p:spPr>
          <a:xfrm>
            <a:off x="289560" y="525780"/>
            <a:ext cx="3827780" cy="460375"/>
          </a:xfrm>
          <a:prstGeom prst="rect">
            <a:avLst/>
          </a:prstGeom>
          <a:noFill/>
        </p:spPr>
        <p:txBody>
          <a:bodyPr wrap="none" rtlCol="0" anchor="t">
            <a:spAutoFit/>
          </a:bodyPr>
          <a:lstStyle/>
          <a:p>
            <a:pPr marL="342900" indent="-342900" algn="just">
              <a:lnSpc>
                <a:spcPct val="120000"/>
              </a:lnSpc>
              <a:spcBef>
                <a:spcPts val="600"/>
              </a:spcBef>
              <a:spcAft>
                <a:spcPts val="600"/>
              </a:spcAft>
              <a:buFont typeface="Wingdings" panose="05000000000000000000" charset="0"/>
              <a:buChar char="p"/>
            </a:pPr>
            <a:r>
              <a:rPr lang="zh-CN" altLang="en-US" sz="2000" b="1">
                <a:sym typeface="+mn-ea"/>
              </a:rPr>
              <a:t>盈建科软件隔震模块开发依据</a:t>
            </a:r>
            <a:endParaRPr lang="zh-CN" altLang="en-US" sz="2000" b="1"/>
          </a:p>
        </p:txBody>
      </p:sp>
      <p:sp>
        <p:nvSpPr>
          <p:cNvPr id="8" name="文本框 7"/>
          <p:cNvSpPr txBox="1"/>
          <p:nvPr/>
        </p:nvSpPr>
        <p:spPr>
          <a:xfrm>
            <a:off x="4910455" y="6039485"/>
            <a:ext cx="2064385" cy="337185"/>
          </a:xfrm>
          <a:prstGeom prst="rect">
            <a:avLst/>
          </a:prstGeom>
          <a:noFill/>
        </p:spPr>
        <p:txBody>
          <a:bodyPr wrap="square" rtlCol="0">
            <a:spAutoFit/>
          </a:bodyPr>
          <a:lstStyle/>
          <a:p>
            <a:r>
              <a:rPr lang="en-US" altLang="zh-CN" sz="1600" b="1"/>
              <a:t>2021</a:t>
            </a:r>
            <a:r>
              <a:rPr lang="zh-CN" altLang="en-US" sz="1600" b="1"/>
              <a:t>年</a:t>
            </a:r>
            <a:r>
              <a:rPr lang="en-US" altLang="zh-CN" sz="1600" b="1"/>
              <a:t>9</a:t>
            </a:r>
            <a:r>
              <a:rPr lang="zh-CN" altLang="en-US" sz="1600" b="1"/>
              <a:t>月开始执行</a:t>
            </a:r>
            <a:endParaRPr lang="zh-CN" altLang="en-US" sz="16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l="486" r="486" b="1246"/>
          <a:stretch>
            <a:fillRect/>
          </a:stretch>
        </p:blipFill>
        <p:spPr>
          <a:xfrm>
            <a:off x="446405" y="1297940"/>
            <a:ext cx="6030595" cy="5478145"/>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6807200" y="315595"/>
            <a:ext cx="5258435" cy="1708785"/>
          </a:xfrm>
          <a:prstGeom prst="rect">
            <a:avLst/>
          </a:prstGeom>
        </p:spPr>
      </p:pic>
      <p:pic>
        <p:nvPicPr>
          <p:cNvPr id="6" name="图片 5"/>
          <p:cNvPicPr>
            <a:picLocks noChangeAspect="1"/>
          </p:cNvPicPr>
          <p:nvPr/>
        </p:nvPicPr>
        <p:blipFill>
          <a:blip r:embed="rId3"/>
          <a:stretch>
            <a:fillRect/>
          </a:stretch>
        </p:blipFill>
        <p:spPr>
          <a:xfrm>
            <a:off x="6773545" y="2200910"/>
            <a:ext cx="5497830" cy="1800225"/>
          </a:xfrm>
          <a:prstGeom prst="rect">
            <a:avLst/>
          </a:prstGeom>
        </p:spPr>
      </p:pic>
      <p:sp>
        <p:nvSpPr>
          <p:cNvPr id="14" name="文本框 13"/>
          <p:cNvSpPr txBox="1"/>
          <p:nvPr/>
        </p:nvSpPr>
        <p:spPr>
          <a:xfrm>
            <a:off x="446405" y="791845"/>
            <a:ext cx="5501640" cy="368300"/>
          </a:xfrm>
          <a:prstGeom prst="rect">
            <a:avLst/>
          </a:prstGeom>
          <a:noFill/>
        </p:spPr>
        <p:txBody>
          <a:bodyPr wrap="square" rtlCol="0" anchor="t">
            <a:spAutoFit/>
          </a:bodyPr>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地震波选择对话框增加极罕遇地震参数</a:t>
            </a:r>
            <a:endParaRPr lang="zh-CN" altLang="en-US" b="1"/>
          </a:p>
        </p:txBody>
      </p:sp>
      <p:sp>
        <p:nvSpPr>
          <p:cNvPr id="7" name="文本框 6"/>
          <p:cNvSpPr txBox="1"/>
          <p:nvPr/>
        </p:nvSpPr>
        <p:spPr>
          <a:xfrm>
            <a:off x="6899275" y="4261485"/>
            <a:ext cx="5166360" cy="2030095"/>
          </a:xfrm>
          <a:prstGeom prst="rect">
            <a:avLst/>
          </a:prstGeom>
          <a:noFill/>
          <a:ln w="28575" cmpd="sng">
            <a:solidFill>
              <a:srgbClr val="1F4E79"/>
            </a:solidFill>
            <a:prstDash val="sysDot"/>
          </a:ln>
        </p:spPr>
        <p:txBody>
          <a:bodyPr wrap="square" rtlCol="0" anchor="t">
            <a:spAutoFit/>
          </a:bodyPr>
          <a:p>
            <a:pPr>
              <a:lnSpc>
                <a:spcPct val="150000"/>
              </a:lnSpc>
            </a:pPr>
            <a:r>
              <a:rPr lang="zh-CN" altLang="en-US" sz="1400" dirty="0" smtClean="0">
                <a:solidFill>
                  <a:schemeClr val="tx2"/>
                </a:solidFill>
                <a:sym typeface="+mn-ea"/>
              </a:rPr>
              <a:t>弹性时程分析、弹性时程分析（新）、直接积分法时程</a:t>
            </a:r>
            <a:r>
              <a:rPr lang="en-US" altLang="zh-CN" sz="1400" dirty="0" smtClean="0">
                <a:solidFill>
                  <a:schemeClr val="tx2"/>
                </a:solidFill>
                <a:sym typeface="+mn-ea"/>
              </a:rPr>
              <a:t>——</a:t>
            </a:r>
            <a:r>
              <a:rPr lang="zh-CN" altLang="en-US" sz="1400" dirty="0" smtClean="0">
                <a:solidFill>
                  <a:schemeClr val="tx2"/>
                </a:solidFill>
                <a:sym typeface="+mn-ea"/>
              </a:rPr>
              <a:t>地震波选择对话框</a:t>
            </a:r>
            <a:endParaRPr lang="zh-CN" altLang="en-US" sz="1400" dirty="0" smtClean="0">
              <a:solidFill>
                <a:schemeClr val="tx2"/>
              </a:solidFill>
              <a:sym typeface="+mn-ea"/>
            </a:endParaRPr>
          </a:p>
          <a:p>
            <a:pPr marL="285750" indent="-285750">
              <a:lnSpc>
                <a:spcPct val="150000"/>
              </a:lnSpc>
              <a:buFont typeface="Wingdings" panose="05000000000000000000" charset="0"/>
              <a:buChar char="Ø"/>
            </a:pPr>
            <a:r>
              <a:rPr lang="zh-CN" altLang="en-US" sz="1400" dirty="0" smtClean="0">
                <a:solidFill>
                  <a:schemeClr val="tx2"/>
                </a:solidFill>
                <a:sym typeface="+mn-ea"/>
              </a:rPr>
              <a:t>增加</a:t>
            </a:r>
            <a:r>
              <a:rPr lang="en-US" altLang="zh-CN" sz="1400" dirty="0" smtClean="0">
                <a:solidFill>
                  <a:schemeClr val="tx2"/>
                </a:solidFill>
                <a:sym typeface="+mn-ea"/>
              </a:rPr>
              <a:t>“</a:t>
            </a:r>
            <a:r>
              <a:rPr lang="zh-CN" altLang="en-US" sz="1400" dirty="0" smtClean="0">
                <a:solidFill>
                  <a:schemeClr val="tx2"/>
                </a:solidFill>
                <a:sym typeface="+mn-ea"/>
              </a:rPr>
              <a:t>极罕遇地震</a:t>
            </a:r>
            <a:r>
              <a:rPr lang="en-US" altLang="zh-CN" sz="1400" dirty="0" smtClean="0">
                <a:solidFill>
                  <a:schemeClr val="tx2"/>
                </a:solidFill>
                <a:sym typeface="+mn-ea"/>
              </a:rPr>
              <a:t>”</a:t>
            </a:r>
            <a:r>
              <a:rPr lang="zh-CN" altLang="en-US" sz="1400" dirty="0" smtClean="0">
                <a:solidFill>
                  <a:schemeClr val="tx2"/>
                </a:solidFill>
                <a:sym typeface="+mn-ea"/>
              </a:rPr>
              <a:t>地震水准，并依照《隔震规范》表</a:t>
            </a:r>
            <a:r>
              <a:rPr lang="en-US" altLang="zh-CN" sz="1400" dirty="0" smtClean="0">
                <a:solidFill>
                  <a:schemeClr val="tx2"/>
                </a:solidFill>
                <a:sym typeface="+mn-ea"/>
              </a:rPr>
              <a:t>4.2.1</a:t>
            </a:r>
            <a:r>
              <a:rPr lang="zh-CN" altLang="en-US" sz="1400" dirty="0" smtClean="0">
                <a:solidFill>
                  <a:schemeClr val="tx2"/>
                </a:solidFill>
                <a:sym typeface="+mn-ea"/>
              </a:rPr>
              <a:t>和表</a:t>
            </a:r>
            <a:r>
              <a:rPr lang="en-US" altLang="zh-CN" sz="1400" dirty="0" smtClean="0">
                <a:solidFill>
                  <a:schemeClr val="tx2"/>
                </a:solidFill>
                <a:sym typeface="+mn-ea"/>
              </a:rPr>
              <a:t>4.2.4</a:t>
            </a:r>
            <a:r>
              <a:rPr lang="zh-CN" altLang="en-US" sz="1400" dirty="0" smtClean="0">
                <a:solidFill>
                  <a:schemeClr val="tx2"/>
                </a:solidFill>
                <a:sym typeface="+mn-ea"/>
              </a:rPr>
              <a:t>取地震影响系数最大值和峰值加速度；</a:t>
            </a:r>
            <a:endParaRPr lang="zh-CN" altLang="en-US" sz="1400" dirty="0" smtClean="0">
              <a:solidFill>
                <a:schemeClr val="tx2"/>
              </a:solidFill>
              <a:sym typeface="+mn-ea"/>
            </a:endParaRPr>
          </a:p>
          <a:p>
            <a:pPr marL="285750" indent="-285750">
              <a:lnSpc>
                <a:spcPct val="150000"/>
              </a:lnSpc>
              <a:buFont typeface="Wingdings" panose="05000000000000000000" charset="0"/>
              <a:buChar char="Ø"/>
            </a:pPr>
            <a:r>
              <a:rPr lang="zh-CN" altLang="en-US" sz="1400" dirty="0" smtClean="0">
                <a:solidFill>
                  <a:schemeClr val="tx2"/>
                </a:solidFill>
                <a:sym typeface="+mn-ea"/>
              </a:rPr>
              <a:t>罕遇地震和极罕遇地震作用时，场地特征周期应按《抗规》分别增加</a:t>
            </a:r>
            <a:r>
              <a:rPr lang="en-US" altLang="zh-CN" sz="1400" dirty="0" smtClean="0">
                <a:solidFill>
                  <a:schemeClr val="tx2"/>
                </a:solidFill>
                <a:sym typeface="+mn-ea"/>
              </a:rPr>
              <a:t>0.05s</a:t>
            </a:r>
            <a:r>
              <a:rPr lang="zh-CN" altLang="en-US" sz="1400" dirty="0" smtClean="0">
                <a:solidFill>
                  <a:schemeClr val="tx2"/>
                </a:solidFill>
                <a:sym typeface="+mn-ea"/>
              </a:rPr>
              <a:t>和</a:t>
            </a:r>
            <a:r>
              <a:rPr lang="en-US" altLang="zh-CN" sz="1400" dirty="0" smtClean="0">
                <a:solidFill>
                  <a:schemeClr val="tx2"/>
                </a:solidFill>
                <a:sym typeface="+mn-ea"/>
              </a:rPr>
              <a:t>0.1s</a:t>
            </a:r>
            <a:r>
              <a:rPr lang="zh-CN" altLang="en-US" sz="1400" dirty="0" smtClean="0">
                <a:solidFill>
                  <a:schemeClr val="tx2"/>
                </a:solidFill>
                <a:sym typeface="+mn-ea"/>
              </a:rPr>
              <a:t>。</a:t>
            </a:r>
            <a:endParaRPr lang="zh-CN" altLang="en-US" sz="1200" dirty="0" smtClean="0">
              <a:solidFill>
                <a:schemeClr val="tx2"/>
              </a:solidFill>
              <a:sym typeface="+mn-ea"/>
            </a:endParaRPr>
          </a:p>
        </p:txBody>
      </p:sp>
      <p:sp>
        <p:nvSpPr>
          <p:cNvPr id="8" name="文本框 7"/>
          <p:cNvSpPr txBox="1"/>
          <p:nvPr/>
        </p:nvSpPr>
        <p:spPr>
          <a:xfrm>
            <a:off x="6807200" y="6369685"/>
            <a:ext cx="4972685" cy="306705"/>
          </a:xfrm>
          <a:prstGeom prst="rect">
            <a:avLst/>
          </a:prstGeom>
          <a:noFill/>
        </p:spPr>
        <p:txBody>
          <a:bodyPr wrap="none" rtlCol="0" anchor="t">
            <a:spAutoFit/>
          </a:bodyPr>
          <a:p>
            <a:pPr marL="285750" indent="-285750">
              <a:buFont typeface="Wingdings" panose="05000000000000000000" charset="0"/>
              <a:buChar char="Ø"/>
            </a:pPr>
            <a:r>
              <a:rPr lang="zh-CN" altLang="en-US" sz="1400" dirty="0" smtClean="0">
                <a:solidFill>
                  <a:schemeClr val="tx2"/>
                </a:solidFill>
                <a:sym typeface="+mn-ea"/>
              </a:rPr>
              <a:t>动力弹塑性时程分析</a:t>
            </a:r>
            <a:r>
              <a:rPr lang="en-US" altLang="zh-CN" sz="1400" dirty="0" smtClean="0">
                <a:solidFill>
                  <a:schemeClr val="tx2"/>
                </a:solidFill>
                <a:sym typeface="+mn-ea"/>
              </a:rPr>
              <a:t>-</a:t>
            </a:r>
            <a:r>
              <a:rPr lang="zh-CN" altLang="en-US" sz="1400" dirty="0" smtClean="0">
                <a:solidFill>
                  <a:schemeClr val="tx2"/>
                </a:solidFill>
                <a:sym typeface="+mn-ea"/>
              </a:rPr>
              <a:t>地震波选择对话框也增加此处设置。</a:t>
            </a:r>
            <a:endParaRPr lang="zh-CN" altLang="en-US" sz="1400" dirty="0" smtClean="0">
              <a:solidFill>
                <a:schemeClr val="tx2"/>
              </a:solidFill>
              <a:sym typeface="+mn-ea"/>
            </a:endParaRPr>
          </a:p>
        </p:txBody>
      </p:sp>
      <p:sp>
        <p:nvSpPr>
          <p:cNvPr id="10" name="矩形 9"/>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
        <p:nvSpPr>
          <p:cNvPr id="4" name="文本框 3"/>
          <p:cNvSpPr txBox="1"/>
          <p:nvPr/>
        </p:nvSpPr>
        <p:spPr>
          <a:xfrm>
            <a:off x="641350" y="892175"/>
            <a:ext cx="2983230" cy="368300"/>
          </a:xfrm>
          <a:prstGeom prst="rect">
            <a:avLst/>
          </a:prstGeom>
          <a:noFill/>
        </p:spPr>
        <p:txBody>
          <a:bodyPr wrap="none" rtlCol="0" anchor="t">
            <a:spAutoFit/>
          </a:bodyPr>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支持自定义工况组合</a:t>
            </a:r>
            <a:r>
              <a:rPr lang="zh-CN" altLang="en-US" b="1" dirty="0">
                <a:solidFill>
                  <a:srgbClr val="2E6CB5"/>
                </a:solidFill>
                <a:latin typeface="微软雅黑" panose="020B0503020204020204" charset="-122"/>
                <a:ea typeface="微软雅黑" panose="020B0503020204020204" charset="-122"/>
                <a:sym typeface="+mn-ea"/>
              </a:rPr>
              <a:t>系数</a:t>
            </a:r>
            <a:endParaRPr lang="zh-CN" altLang="en-US" b="1" dirty="0">
              <a:solidFill>
                <a:srgbClr val="2E6CB5"/>
              </a:solidFill>
              <a:latin typeface="微软雅黑" panose="020B0503020204020204" charset="-122"/>
              <a:ea typeface="微软雅黑" panose="020B0503020204020204" charset="-122"/>
              <a:sym typeface="+mn-ea"/>
            </a:endParaRPr>
          </a:p>
        </p:txBody>
      </p:sp>
      <p:pic>
        <p:nvPicPr>
          <p:cNvPr id="6" name="Picture 5"/>
          <p:cNvPicPr>
            <a:picLocks noChangeAspect="1" noChangeArrowheads="1"/>
          </p:cNvPicPr>
          <p:nvPr/>
        </p:nvPicPr>
        <p:blipFill>
          <a:blip r:embed="rId1" cstate="print"/>
          <a:srcRect/>
          <a:stretch>
            <a:fillRect/>
          </a:stretch>
        </p:blipFill>
        <p:spPr bwMode="auto">
          <a:xfrm>
            <a:off x="184150" y="1400175"/>
            <a:ext cx="5930265" cy="3134360"/>
          </a:xfrm>
          <a:prstGeom prst="rect">
            <a:avLst/>
          </a:prstGeom>
          <a:noFill/>
          <a:ln w="9525">
            <a:noFill/>
            <a:miter lim="800000"/>
            <a:headEnd/>
            <a:tailEnd/>
          </a:ln>
        </p:spPr>
      </p:pic>
      <p:sp>
        <p:nvSpPr>
          <p:cNvPr id="16" name="矩形 15"/>
          <p:cNvSpPr/>
          <p:nvPr/>
        </p:nvSpPr>
        <p:spPr>
          <a:xfrm>
            <a:off x="264795" y="2284095"/>
            <a:ext cx="3515360" cy="11880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366510" y="1260475"/>
            <a:ext cx="5379085" cy="2584450"/>
          </a:xfrm>
          <a:prstGeom prst="rect">
            <a:avLst/>
          </a:prstGeom>
          <a:noFill/>
        </p:spPr>
        <p:txBody>
          <a:bodyPr wrap="square" rtlCol="0" anchor="t">
            <a:spAutoFit/>
          </a:bodyPr>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验算的指标：（参考隔标 6.2.1 条文及相应地标）</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solidFill>
                  <a:srgbClr val="FF0000"/>
                </a:solidFill>
                <a:latin typeface="微软雅黑" panose="020B0503020204020204" charset="-122"/>
                <a:ea typeface="微软雅黑" panose="020B0503020204020204" charset="-122"/>
                <a:cs typeface="微软雅黑" panose="020B0503020204020204" charset="-122"/>
              </a:rPr>
              <a:t>隔震支座最大轴力及其压应力计算</a:t>
            </a:r>
            <a:endParaRPr lang="zh-CN" altLang="en-US" sz="1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罕遇地震下隔震支座最大轴力计算采用的荷载组合（两种组合取值）：</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组合 1：</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最大压应力=1.0×恒荷载＋0.5×活荷载+1.0×水平地震+0.5×竖向地震=1.0D+0.5L+1.0Fek+0.5×0.3×(1.0D+0.5L)=1.15D+0.575L+1.0Fek；</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组合 2：</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最大压应力=1.0×恒荷载＋0.5×活荷载+0.5×水平地震+1.0×竖向地震=1.0D+0.5L+0.5Fek+1.0×0.3×(1.0D+0.5L)=1.3D+0.65L+0.5Fek</a:t>
            </a:r>
            <a:endParaRPr lang="zh-CN" altLang="en-US" sz="1200" b="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15595" y="4429760"/>
            <a:ext cx="10617200" cy="1753235"/>
          </a:xfrm>
          <a:prstGeom prst="rect">
            <a:avLst/>
          </a:prstGeom>
          <a:noFill/>
        </p:spPr>
        <p:txBody>
          <a:bodyPr wrap="square" rtlCol="0" anchor="t">
            <a:spAutoFit/>
          </a:bodyPr>
          <a:p>
            <a:pPr>
              <a:lnSpc>
                <a:spcPct val="150000"/>
              </a:lnSpc>
            </a:pPr>
            <a:r>
              <a:rPr lang="zh-CN" altLang="en-US" sz="1200" b="1">
                <a:solidFill>
                  <a:srgbClr val="FF0000"/>
                </a:solidFill>
                <a:latin typeface="微软雅黑" panose="020B0503020204020204" charset="-122"/>
                <a:ea typeface="微软雅黑" panose="020B0503020204020204" charset="-122"/>
                <a:cs typeface="微软雅黑" panose="020B0503020204020204" charset="-122"/>
              </a:rPr>
              <a:t>隔震支座拉应力验算(1Mpa)</a:t>
            </a:r>
            <a:endParaRPr lang="zh-CN" altLang="en-US" sz="1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采用的荷载组合（两种组合取大值）：</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组合 1：最大拉应力=1.0×恒荷载-1.0×水平地震－0.5×竖向地震，其荷载组合为：1.0D-1.0Fek-0.5×0.3(1.0D+0.5L)=0.85D-0.075L-1.0Fek；</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组合 2：最大拉应力=1.0×恒荷载-0.5×水平地震－1.0×竖向地震，其荷载组合为：1.0D-0.5Fek-1.0×0.3(1.0D+0.5L)=0.7D-0.15L-0.5Fek。</a:t>
            </a:r>
            <a:endParaRPr lang="zh-CN" altLang="en-US" sz="1200" b="1">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solidFill>
                  <a:srgbClr val="FF0000"/>
                </a:solidFill>
                <a:latin typeface="微软雅黑" panose="020B0503020204020204" charset="-122"/>
                <a:ea typeface="微软雅黑" panose="020B0503020204020204" charset="-122"/>
                <a:cs typeface="微软雅黑" panose="020B0503020204020204" charset="-122"/>
              </a:rPr>
              <a:t>罕遇地震下隔震层水平位移计算（隔震支座的水平位移限值：对橡胶支座不应超过该支座有效直径的 0.55 倍和支座内橡胶总厚度的 3.0 倍二者的较小值）</a:t>
            </a:r>
            <a:endParaRPr lang="zh-CN" altLang="en-US" sz="12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200" b="1">
                <a:latin typeface="微软雅黑" panose="020B0503020204020204" charset="-122"/>
                <a:ea typeface="微软雅黑" panose="020B0503020204020204" charset="-122"/>
                <a:cs typeface="微软雅黑" panose="020B0503020204020204" charset="-122"/>
              </a:rPr>
              <a:t>采用的荷载组合：1.0×恒荷载＋0.5×活荷载＋1.0×水平地震；其荷载组合为：1.0D+0.5L+1.0Fek</a:t>
            </a:r>
            <a:endParaRPr lang="zh-CN" altLang="en-US" sz="1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1"/>
          <p:cNvPicPr>
            <a:picLocks noChangeAspect="1"/>
          </p:cNvPicPr>
          <p:nvPr/>
        </p:nvPicPr>
        <p:blipFill>
          <a:blip r:embed="rId1" cstate="print"/>
          <a:stretch>
            <a:fillRect/>
          </a:stretch>
        </p:blipFill>
        <p:spPr>
          <a:xfrm>
            <a:off x="4973955" y="1068070"/>
            <a:ext cx="6470650" cy="1079500"/>
          </a:xfrm>
          <a:prstGeom prst="rect">
            <a:avLst/>
          </a:prstGeom>
        </p:spPr>
      </p:pic>
      <p:sp>
        <p:nvSpPr>
          <p:cNvPr id="14" name="文本框 13"/>
          <p:cNvSpPr txBox="1"/>
          <p:nvPr/>
        </p:nvSpPr>
        <p:spPr>
          <a:xfrm>
            <a:off x="438785" y="1031875"/>
            <a:ext cx="2967355" cy="368300"/>
          </a:xfrm>
          <a:prstGeom prst="rect">
            <a:avLst/>
          </a:prstGeom>
          <a:noFill/>
        </p:spPr>
        <p:txBody>
          <a:bodyPr wrap="square" rtlCol="0" anchor="t">
            <a:spAutoFit/>
          </a:bodyPr>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隔震层抗倾覆验算</a:t>
            </a:r>
            <a:endParaRPr lang="zh-CN" altLang="en-US" b="1"/>
          </a:p>
        </p:txBody>
      </p:sp>
      <p:sp>
        <p:nvSpPr>
          <p:cNvPr id="113" name="文本框 112"/>
          <p:cNvSpPr txBox="1"/>
          <p:nvPr/>
        </p:nvSpPr>
        <p:spPr>
          <a:xfrm>
            <a:off x="187960" y="1537970"/>
            <a:ext cx="4075430" cy="2245360"/>
          </a:xfrm>
          <a:prstGeom prst="rect">
            <a:avLst/>
          </a:prstGeom>
          <a:noFill/>
          <a:ln w="9525">
            <a:noFill/>
          </a:ln>
        </p:spPr>
        <p:txBody>
          <a:bodyPr wrap="square">
            <a:spAutoFit/>
          </a:bodyPr>
          <a:p>
            <a:pPr indent="266700">
              <a:lnSpc>
                <a:spcPct val="200000"/>
              </a:lnSpc>
            </a:pPr>
            <a:r>
              <a:rPr lang="en-US" altLang="zh-CN" sz="1400" b="0">
                <a:latin typeface="微软雅黑" panose="020B0503020204020204" charset="-122"/>
                <a:ea typeface="微软雅黑" panose="020B0503020204020204" charset="-122"/>
                <a:cs typeface="微软雅黑" panose="020B0503020204020204" charset="-122"/>
              </a:rPr>
              <a:t>  </a:t>
            </a:r>
            <a:r>
              <a:rPr lang="zh-CN" sz="1400" b="1">
                <a:latin typeface="微软雅黑" panose="020B0503020204020204" charset="-122"/>
                <a:ea typeface="微软雅黑" panose="020B0503020204020204" charset="-122"/>
                <a:cs typeface="微软雅黑" panose="020B0503020204020204" charset="-122"/>
              </a:rPr>
              <a:t>隔震标准</a:t>
            </a:r>
            <a:r>
              <a:rPr lang="en-US" sz="1400" b="1">
                <a:latin typeface="微软雅黑" panose="020B0503020204020204" charset="-122"/>
                <a:ea typeface="微软雅黑" panose="020B0503020204020204" charset="-122"/>
                <a:cs typeface="微软雅黑" panose="020B0503020204020204" charset="-122"/>
              </a:rPr>
              <a:t>4.6.9</a:t>
            </a:r>
            <a:r>
              <a:rPr lang="zh-CN" sz="1400" b="1">
                <a:latin typeface="微软雅黑" panose="020B0503020204020204" charset="-122"/>
                <a:ea typeface="微软雅黑" panose="020B0503020204020204" charset="-122"/>
                <a:cs typeface="微软雅黑" panose="020B0503020204020204" charset="-122"/>
              </a:rPr>
              <a:t>条规定隔震建筑需要进行</a:t>
            </a:r>
            <a:r>
              <a:rPr lang="zh-CN" sz="1400" b="1">
                <a:solidFill>
                  <a:srgbClr val="FF0000"/>
                </a:solidFill>
                <a:latin typeface="微软雅黑" panose="020B0503020204020204" charset="-122"/>
                <a:ea typeface="微软雅黑" panose="020B0503020204020204" charset="-122"/>
                <a:cs typeface="微软雅黑" panose="020B0503020204020204" charset="-122"/>
              </a:rPr>
              <a:t>整体抗倾覆验算</a:t>
            </a:r>
            <a:r>
              <a:rPr lang="zh-CN" sz="1400" b="1">
                <a:latin typeface="微软雅黑" panose="020B0503020204020204" charset="-122"/>
                <a:ea typeface="微软雅黑" panose="020B0503020204020204" charset="-122"/>
                <a:cs typeface="微软雅黑" panose="020B0503020204020204" charset="-122"/>
              </a:rPr>
              <a:t>，抗倾覆验算应</a:t>
            </a:r>
            <a:r>
              <a:rPr lang="zh-CN" sz="1400" b="1">
                <a:solidFill>
                  <a:srgbClr val="FF0000"/>
                </a:solidFill>
                <a:latin typeface="微软雅黑" panose="020B0503020204020204" charset="-122"/>
                <a:ea typeface="微软雅黑" panose="020B0503020204020204" charset="-122"/>
                <a:cs typeface="微软雅黑" panose="020B0503020204020204" charset="-122"/>
              </a:rPr>
              <a:t>按罕遇地震作用计算倾覆力矩</a:t>
            </a:r>
            <a:r>
              <a:rPr lang="zh-CN" sz="1400" b="1">
                <a:latin typeface="微软雅黑" panose="020B0503020204020204" charset="-122"/>
                <a:ea typeface="微软雅黑" panose="020B0503020204020204" charset="-122"/>
                <a:cs typeface="微软雅黑" panose="020B0503020204020204" charset="-122"/>
              </a:rPr>
              <a:t>，并应按</a:t>
            </a:r>
            <a:r>
              <a:rPr lang="zh-CN" sz="1400" b="1">
                <a:solidFill>
                  <a:srgbClr val="FF0000"/>
                </a:solidFill>
                <a:latin typeface="微软雅黑" panose="020B0503020204020204" charset="-122"/>
                <a:ea typeface="微软雅黑" panose="020B0503020204020204" charset="-122"/>
                <a:cs typeface="微软雅黑" panose="020B0503020204020204" charset="-122"/>
              </a:rPr>
              <a:t>上部结构重力荷载代表值计算抗倾覆力矩</a:t>
            </a:r>
            <a:r>
              <a:rPr lang="zh-CN" sz="1400" b="1">
                <a:latin typeface="微软雅黑" panose="020B0503020204020204" charset="-122"/>
                <a:ea typeface="微软雅黑" panose="020B0503020204020204" charset="-122"/>
                <a:cs typeface="微软雅黑" panose="020B0503020204020204" charset="-122"/>
              </a:rPr>
              <a:t>，</a:t>
            </a:r>
            <a:r>
              <a:rPr lang="zh-CN" sz="1400" b="1">
                <a:solidFill>
                  <a:schemeClr val="tx1"/>
                </a:solidFill>
                <a:latin typeface="微软雅黑" panose="020B0503020204020204" charset="-122"/>
                <a:ea typeface="微软雅黑" panose="020B0503020204020204" charset="-122"/>
                <a:cs typeface="微软雅黑" panose="020B0503020204020204" charset="-122"/>
              </a:rPr>
              <a:t>抗倾覆力矩与倾覆力矩之比不应小于</a:t>
            </a:r>
            <a:r>
              <a:rPr lang="en-US" sz="1400" b="1">
                <a:solidFill>
                  <a:schemeClr val="tx1"/>
                </a:solidFill>
                <a:latin typeface="微软雅黑" panose="020B0503020204020204" charset="-122"/>
                <a:ea typeface="微软雅黑" panose="020B0503020204020204" charset="-122"/>
                <a:cs typeface="微软雅黑" panose="020B0503020204020204" charset="-122"/>
              </a:rPr>
              <a:t>1.1</a:t>
            </a:r>
            <a:r>
              <a:rPr lang="zh-CN" altLang="en-US" sz="14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9749155" y="1642745"/>
            <a:ext cx="795020" cy="23558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985000" y="6219825"/>
            <a:ext cx="2011680" cy="337185"/>
          </a:xfrm>
          <a:prstGeom prst="rect">
            <a:avLst/>
          </a:prstGeom>
          <a:noFill/>
        </p:spPr>
        <p:txBody>
          <a:bodyPr wrap="none" rtlCol="0" anchor="t">
            <a:spAutoFit/>
          </a:bodyPr>
          <a:p>
            <a:r>
              <a:rPr lang="zh-CN" sz="1600" b="1" dirty="0">
                <a:solidFill>
                  <a:srgbClr val="0070C0"/>
                </a:solidFill>
                <a:latin typeface="微软雅黑" panose="020B0503020204020204" charset="-122"/>
                <a:ea typeface="微软雅黑" panose="020B0503020204020204" charset="-122"/>
                <a:cs typeface="微软雅黑" panose="020B0503020204020204" charset="-122"/>
                <a:sym typeface="+mn-ea"/>
              </a:rPr>
              <a:t>抗倾覆验算文本结果</a:t>
            </a:r>
            <a:endParaRPr lang="zh-CN" altLang="en-US" sz="1600" b="1" dirty="0">
              <a:solidFill>
                <a:srgbClr val="0070C0"/>
              </a:solidFill>
            </a:endParaRPr>
          </a:p>
        </p:txBody>
      </p:sp>
      <p:pic>
        <p:nvPicPr>
          <p:cNvPr id="23" name="图片 23"/>
          <p:cNvPicPr>
            <a:picLocks noChangeAspect="1"/>
          </p:cNvPicPr>
          <p:nvPr/>
        </p:nvPicPr>
        <p:blipFill>
          <a:blip r:embed="rId2" cstate="print"/>
          <a:stretch>
            <a:fillRect/>
          </a:stretch>
        </p:blipFill>
        <p:spPr>
          <a:xfrm>
            <a:off x="4537710" y="2186940"/>
            <a:ext cx="7550150" cy="3855085"/>
          </a:xfrm>
          <a:prstGeom prst="rect">
            <a:avLst/>
          </a:prstGeom>
        </p:spPr>
      </p:pic>
      <p:sp>
        <p:nvSpPr>
          <p:cNvPr id="4" name="矩形 3"/>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438785" y="1031875"/>
            <a:ext cx="2451735" cy="368300"/>
          </a:xfrm>
          <a:prstGeom prst="rect">
            <a:avLst/>
          </a:prstGeom>
          <a:noFill/>
        </p:spPr>
        <p:txBody>
          <a:bodyPr wrap="square" rtlCol="0" anchor="t">
            <a:spAutoFit/>
          </a:bodyPr>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隔震层恢复力验算</a:t>
            </a:r>
            <a:endParaRPr lang="zh-CN" altLang="en-US" b="1"/>
          </a:p>
        </p:txBody>
      </p:sp>
      <p:pic>
        <p:nvPicPr>
          <p:cNvPr id="27" name="图片 27"/>
          <p:cNvPicPr>
            <a:picLocks noChangeAspect="1"/>
          </p:cNvPicPr>
          <p:nvPr/>
        </p:nvPicPr>
        <p:blipFill>
          <a:blip r:embed="rId1" cstate="print"/>
          <a:stretch>
            <a:fillRect/>
          </a:stretch>
        </p:blipFill>
        <p:spPr>
          <a:xfrm>
            <a:off x="4351655" y="1786890"/>
            <a:ext cx="7727950" cy="4479290"/>
          </a:xfrm>
          <a:prstGeom prst="rect">
            <a:avLst/>
          </a:prstGeom>
        </p:spPr>
      </p:pic>
      <p:sp>
        <p:nvSpPr>
          <p:cNvPr id="114" name="文本框 113"/>
          <p:cNvSpPr txBox="1"/>
          <p:nvPr/>
        </p:nvSpPr>
        <p:spPr>
          <a:xfrm>
            <a:off x="164465" y="1616710"/>
            <a:ext cx="4053205" cy="1814830"/>
          </a:xfrm>
          <a:prstGeom prst="rect">
            <a:avLst/>
          </a:prstGeom>
          <a:noFill/>
          <a:ln w="28575" cmpd="sng">
            <a:noFill/>
            <a:prstDash val="solid"/>
          </a:ln>
        </p:spPr>
        <p:txBody>
          <a:bodyPr wrap="square">
            <a:spAutoFit/>
          </a:bodyPr>
          <a:p>
            <a:pPr indent="266700" algn="just">
              <a:lnSpc>
                <a:spcPct val="200000"/>
              </a:lnSpc>
            </a:pPr>
            <a:r>
              <a:rPr lang="zh-CN" sz="1400" b="1">
                <a:solidFill>
                  <a:schemeClr val="tx1"/>
                </a:solidFill>
                <a:latin typeface="微软雅黑" panose="020B0503020204020204" charset="-122"/>
                <a:ea typeface="微软雅黑" panose="020B0503020204020204" charset="-122"/>
                <a:cs typeface="微软雅黑" panose="020B0503020204020204" charset="-122"/>
              </a:rPr>
              <a:t>隔震标准</a:t>
            </a:r>
            <a:r>
              <a:rPr lang="en-US" sz="1400" b="1">
                <a:solidFill>
                  <a:schemeClr val="tx1"/>
                </a:solidFill>
                <a:latin typeface="微软雅黑" panose="020B0503020204020204" charset="-122"/>
                <a:ea typeface="微软雅黑" panose="020B0503020204020204" charset="-122"/>
                <a:cs typeface="微软雅黑" panose="020B0503020204020204" charset="-122"/>
              </a:rPr>
              <a:t>4.6.1</a:t>
            </a:r>
            <a:r>
              <a:rPr lang="zh-CN" sz="1400" b="1">
                <a:solidFill>
                  <a:schemeClr val="tx1"/>
                </a:solidFill>
                <a:latin typeface="微软雅黑" panose="020B0503020204020204" charset="-122"/>
                <a:ea typeface="微软雅黑" panose="020B0503020204020204" charset="-122"/>
                <a:cs typeface="微软雅黑" panose="020B0503020204020204" charset="-122"/>
              </a:rPr>
              <a:t>条第</a:t>
            </a:r>
            <a:r>
              <a:rPr lang="en-US" sz="1400" b="1">
                <a:solidFill>
                  <a:schemeClr val="tx1"/>
                </a:solidFill>
                <a:latin typeface="微软雅黑" panose="020B0503020204020204" charset="-122"/>
                <a:ea typeface="微软雅黑" panose="020B0503020204020204" charset="-122"/>
                <a:cs typeface="微软雅黑" panose="020B0503020204020204" charset="-122"/>
              </a:rPr>
              <a:t>4</a:t>
            </a:r>
            <a:r>
              <a:rPr lang="zh-CN" sz="1400" b="1">
                <a:solidFill>
                  <a:schemeClr val="tx1"/>
                </a:solidFill>
                <a:latin typeface="微软雅黑" panose="020B0503020204020204" charset="-122"/>
                <a:ea typeface="微软雅黑" panose="020B0503020204020204" charset="-122"/>
                <a:cs typeface="微软雅黑" panose="020B0503020204020204" charset="-122"/>
              </a:rPr>
              <a:t>款规定，隔震层应进行恢复力验算，隔震层</a:t>
            </a:r>
            <a:r>
              <a:rPr lang="zh-CN" sz="1400" b="1">
                <a:solidFill>
                  <a:srgbClr val="FF0000"/>
                </a:solidFill>
                <a:latin typeface="微软雅黑" panose="020B0503020204020204" charset="-122"/>
                <a:ea typeface="微软雅黑" panose="020B0503020204020204" charset="-122"/>
                <a:cs typeface="微软雅黑" panose="020B0503020204020204" charset="-122"/>
              </a:rPr>
              <a:t>在罕遇地震作用下的水平最大位移所对应的恢复力</a:t>
            </a:r>
            <a:r>
              <a:rPr lang="zh-CN" sz="1400" b="1">
                <a:solidFill>
                  <a:schemeClr val="tx1"/>
                </a:solidFill>
                <a:latin typeface="微软雅黑" panose="020B0503020204020204" charset="-122"/>
                <a:ea typeface="微软雅黑" panose="020B0503020204020204" charset="-122"/>
                <a:cs typeface="微软雅黑" panose="020B0503020204020204" charset="-122"/>
              </a:rPr>
              <a:t>，不宜小于隔震层屈服力与摩阻力之和的</a:t>
            </a:r>
            <a:r>
              <a:rPr lang="en-US" sz="1400" b="1">
                <a:solidFill>
                  <a:schemeClr val="tx1"/>
                </a:solidFill>
                <a:latin typeface="微软雅黑" panose="020B0503020204020204" charset="-122"/>
                <a:ea typeface="微软雅黑" panose="020B0503020204020204" charset="-122"/>
                <a:cs typeface="微软雅黑" panose="020B0503020204020204" charset="-122"/>
              </a:rPr>
              <a:t>1.2</a:t>
            </a:r>
            <a:r>
              <a:rPr lang="zh-CN" sz="1400" b="1">
                <a:solidFill>
                  <a:schemeClr val="tx1"/>
                </a:solidFill>
                <a:latin typeface="微软雅黑" panose="020B0503020204020204" charset="-122"/>
                <a:ea typeface="微软雅黑" panose="020B0503020204020204" charset="-122"/>
                <a:cs typeface="微软雅黑" panose="020B0503020204020204" charset="-122"/>
              </a:rPr>
              <a:t>倍；</a:t>
            </a:r>
            <a:endParaRPr lang="zh-CN" altLang="en-US" sz="14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6871335" y="6435725"/>
            <a:ext cx="2011680" cy="337185"/>
          </a:xfrm>
          <a:prstGeom prst="rect">
            <a:avLst/>
          </a:prstGeom>
          <a:noFill/>
        </p:spPr>
        <p:txBody>
          <a:bodyPr wrap="none" rtlCol="0" anchor="t">
            <a:spAutoFit/>
          </a:bodyPr>
          <a:p>
            <a:r>
              <a:rPr lang="zh-CN" altLang="en-US" sz="1600" b="1" dirty="0">
                <a:solidFill>
                  <a:srgbClr val="0070C0"/>
                </a:solidFill>
              </a:rPr>
              <a:t>恢复力验算文本结果</a:t>
            </a:r>
            <a:endParaRPr lang="zh-CN" altLang="en-US" sz="1600" b="1" dirty="0">
              <a:solidFill>
                <a:srgbClr val="0070C0"/>
              </a:solidFill>
            </a:endParaRPr>
          </a:p>
        </p:txBody>
      </p:sp>
      <p:pic>
        <p:nvPicPr>
          <p:cNvPr id="5" name="图片 1"/>
          <p:cNvPicPr>
            <a:picLocks noChangeAspect="1"/>
          </p:cNvPicPr>
          <p:nvPr/>
        </p:nvPicPr>
        <p:blipFill>
          <a:blip r:embed="rId2" cstate="print"/>
          <a:stretch>
            <a:fillRect/>
          </a:stretch>
        </p:blipFill>
        <p:spPr>
          <a:xfrm>
            <a:off x="4813935" y="705485"/>
            <a:ext cx="6470650" cy="1079500"/>
          </a:xfrm>
          <a:prstGeom prst="rect">
            <a:avLst/>
          </a:prstGeom>
        </p:spPr>
      </p:pic>
      <p:sp>
        <p:nvSpPr>
          <p:cNvPr id="6" name="矩形 5"/>
          <p:cNvSpPr/>
          <p:nvPr/>
        </p:nvSpPr>
        <p:spPr>
          <a:xfrm>
            <a:off x="9571355" y="1467485"/>
            <a:ext cx="794385" cy="1492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3"/>
          <a:stretch>
            <a:fillRect/>
          </a:stretch>
        </p:blipFill>
        <p:spPr>
          <a:xfrm>
            <a:off x="9139555" y="113665"/>
            <a:ext cx="2609850" cy="591820"/>
          </a:xfrm>
          <a:prstGeom prst="rect">
            <a:avLst/>
          </a:prstGeom>
        </p:spPr>
      </p:pic>
      <p:sp>
        <p:nvSpPr>
          <p:cNvPr id="4" name="矩形 3"/>
          <p:cNvSpPr/>
          <p:nvPr/>
        </p:nvSpPr>
        <p:spPr>
          <a:xfrm>
            <a:off x="479280" y="119450"/>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6875" y="1035050"/>
            <a:ext cx="6122035" cy="368300"/>
          </a:xfrm>
          <a:prstGeom prst="rect">
            <a:avLst/>
          </a:prstGeom>
          <a:noFill/>
        </p:spPr>
        <p:txBody>
          <a:bodyPr wrap="square" rtlCol="0" anchor="t">
            <a:spAutoFit/>
          </a:bodyPr>
          <a:p>
            <a:pPr marL="285750" indent="-285750">
              <a:buFont typeface="Wingdings" panose="05000000000000000000" charset="0"/>
              <a:buChar char="Ø"/>
            </a:pPr>
            <a:r>
              <a:rPr lang="en-US" altLang="zh-CN" b="1" dirty="0">
                <a:solidFill>
                  <a:srgbClr val="2E6CB5"/>
                </a:solidFill>
                <a:latin typeface="微软雅黑" panose="020B0503020204020204" charset="-122"/>
                <a:ea typeface="微软雅黑" panose="020B0503020204020204" charset="-122"/>
                <a:sym typeface="+mn-ea"/>
              </a:rPr>
              <a:t>V4.2</a:t>
            </a:r>
            <a:r>
              <a:rPr lang="zh-CN" altLang="en-US" b="1" dirty="0">
                <a:solidFill>
                  <a:srgbClr val="2E6CB5"/>
                </a:solidFill>
                <a:latin typeface="微软雅黑" panose="020B0503020204020204" charset="-122"/>
                <a:ea typeface="微软雅黑" panose="020B0503020204020204" charset="-122"/>
                <a:sym typeface="+mn-ea"/>
              </a:rPr>
              <a:t>版本弹性时程分析结果中增加地震时使用验算功能</a:t>
            </a:r>
            <a:endParaRPr lang="zh-CN" altLang="en-US" b="1" dirty="0">
              <a:solidFill>
                <a:srgbClr val="2E6CB5"/>
              </a:solidFill>
              <a:latin typeface="微软雅黑" panose="020B0503020204020204" charset="-122"/>
              <a:ea typeface="微软雅黑" panose="020B0503020204020204" charset="-122"/>
              <a:sym typeface="+mn-ea"/>
            </a:endParaRPr>
          </a:p>
        </p:txBody>
      </p:sp>
      <p:sp>
        <p:nvSpPr>
          <p:cNvPr id="12" name="文本框 11"/>
          <p:cNvSpPr txBox="1"/>
          <p:nvPr/>
        </p:nvSpPr>
        <p:spPr>
          <a:xfrm>
            <a:off x="335280" y="1412875"/>
            <a:ext cx="10279380" cy="423545"/>
          </a:xfrm>
          <a:prstGeom prst="rect">
            <a:avLst/>
          </a:prstGeom>
          <a:noFill/>
        </p:spPr>
        <p:txBody>
          <a:bodyPr wrap="square" rtlCol="0" anchor="t">
            <a:spAutoFit/>
          </a:bodyPr>
          <a:p>
            <a:pPr lvl="1" algn="just">
              <a:lnSpc>
                <a:spcPct val="120000"/>
              </a:lnSpc>
              <a:spcBef>
                <a:spcPts val="600"/>
              </a:spcBef>
              <a:spcAft>
                <a:spcPts val="600"/>
              </a:spcAft>
              <a:buClrTx/>
              <a:buSzTx/>
              <a:buFont typeface="Wingdings" panose="05000000000000000000" charset="0"/>
            </a:pPr>
            <a:r>
              <a:rPr lang="en-US" altLang="zh-CN" b="1" dirty="0" smtClean="0">
                <a:solidFill>
                  <a:srgbClr val="C00000"/>
                </a:solidFill>
                <a:latin typeface="微软雅黑" panose="020B0503020204020204" charset="-122"/>
                <a:ea typeface="微软雅黑" panose="020B0503020204020204" charset="-122"/>
                <a:cs typeface="微软雅黑" panose="020B0503020204020204" charset="-122"/>
                <a:sym typeface="+mn-ea"/>
              </a:rPr>
              <a:t>YJK V4.2</a:t>
            </a:r>
            <a:r>
              <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sym typeface="+mn-ea"/>
              </a:rPr>
              <a:t>版本贯入了《 基于保持建筑正常使用功能的抗震技术导则》（征求意见稿）</a:t>
            </a:r>
            <a:endParaRPr lang="zh-CN" altLang="en-US" b="1" dirty="0" smtClean="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rcRect l="1263" r="1235"/>
          <a:stretch>
            <a:fillRect/>
          </a:stretch>
        </p:blipFill>
        <p:spPr>
          <a:xfrm>
            <a:off x="767715" y="1998345"/>
            <a:ext cx="3200400" cy="4566920"/>
          </a:xfrm>
          <a:prstGeom prst="rect">
            <a:avLst/>
          </a:prstGeom>
          <a:ln w="12700" cmpd="sng">
            <a:solidFill>
              <a:schemeClr val="accent1">
                <a:shade val="50000"/>
              </a:schemeClr>
            </a:solidFill>
            <a:prstDash val="solid"/>
          </a:ln>
        </p:spPr>
      </p:pic>
      <p:sp>
        <p:nvSpPr>
          <p:cNvPr id="7" name="文本框 6"/>
          <p:cNvSpPr txBox="1"/>
          <p:nvPr/>
        </p:nvSpPr>
        <p:spPr>
          <a:xfrm>
            <a:off x="4151630" y="2060575"/>
            <a:ext cx="7860665" cy="368300"/>
          </a:xfrm>
          <a:prstGeom prst="rect">
            <a:avLst/>
          </a:prstGeom>
          <a:noFill/>
        </p:spPr>
        <p:txBody>
          <a:bodyPr wrap="square" rtlCol="0">
            <a:spAutoFit/>
          </a:bodyPr>
          <a:p>
            <a:r>
              <a:rPr lang="zh-CN" altLang="en-US" b="1">
                <a:latin typeface="微软雅黑" panose="020B0503020204020204" charset="-122"/>
                <a:ea typeface="微软雅黑" panose="020B0503020204020204" charset="-122"/>
                <a:cs typeface="微软雅黑" panose="020B0503020204020204" charset="-122"/>
              </a:rPr>
              <a:t>《导则》中对正常使用建筑应进弹塑性时程分析提出要求</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4224020" y="2530475"/>
            <a:ext cx="7576185" cy="829945"/>
          </a:xfrm>
          <a:prstGeom prst="rect">
            <a:avLst/>
          </a:prstGeom>
          <a:noFill/>
        </p:spPr>
        <p:txBody>
          <a:bodyPr wrap="square" rtlCol="0">
            <a:spAutoFit/>
          </a:bodyPr>
          <a:p>
            <a:pPr>
              <a:lnSpc>
                <a:spcPct val="150000"/>
              </a:lnSpc>
            </a:pPr>
            <a:r>
              <a:rPr lang="en-US" altLang="zh-CN" sz="1600" b="1"/>
              <a:t>3.2.4</a:t>
            </a:r>
            <a:r>
              <a:rPr lang="en-US" altLang="zh-CN" sz="1600"/>
              <a:t>  </a:t>
            </a:r>
            <a:r>
              <a:rPr lang="zh-CN" altLang="en-US" sz="1600" b="1"/>
              <a:t>地震时正常使用建</a:t>
            </a:r>
            <a:r>
              <a:rPr lang="zh-CN" altLang="en-US" sz="1600" b="1">
                <a:solidFill>
                  <a:schemeClr val="tx1"/>
                </a:solidFill>
              </a:rPr>
              <a:t>筑</a:t>
            </a:r>
            <a:r>
              <a:rPr lang="zh-CN" altLang="en-US" sz="1600" b="1">
                <a:solidFill>
                  <a:schemeClr val="tx1"/>
                </a:solidFill>
              </a:rPr>
              <a:t>应进行结构弹塑性时程分析，计算设防地震和罕遇地</a:t>
            </a:r>
            <a:r>
              <a:rPr lang="zh-CN" altLang="en-US" sz="1600" b="1"/>
              <a:t>震作用下的结构层间位移和楼面水平加速度。</a:t>
            </a:r>
            <a:endParaRPr lang="zh-CN" altLang="en-US" sz="1600" b="1"/>
          </a:p>
        </p:txBody>
      </p:sp>
      <p:sp>
        <p:nvSpPr>
          <p:cNvPr id="21" name="矩形 20"/>
          <p:cNvSpPr/>
          <p:nvPr/>
        </p:nvSpPr>
        <p:spPr>
          <a:xfrm>
            <a:off x="7701280" y="2638425"/>
            <a:ext cx="1506220" cy="28321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23" name="表格 22"/>
          <p:cNvGraphicFramePr/>
          <p:nvPr>
            <p:custDataLst>
              <p:tags r:id="rId2"/>
            </p:custDataLst>
          </p:nvPr>
        </p:nvGraphicFramePr>
        <p:xfrm>
          <a:off x="4224020" y="4255770"/>
          <a:ext cx="7433945" cy="1181100"/>
        </p:xfrm>
        <a:graphic>
          <a:graphicData uri="http://schemas.openxmlformats.org/drawingml/2006/table">
            <a:tbl>
              <a:tblPr firstRow="1" bandRow="1">
                <a:tableStyleId>{5C22544A-7EE6-4342-B048-85BDC9FD1C3A}</a:tableStyleId>
              </a:tblPr>
              <a:tblGrid>
                <a:gridCol w="1257935"/>
                <a:gridCol w="1475105"/>
                <a:gridCol w="1803400"/>
                <a:gridCol w="2897505"/>
              </a:tblGrid>
              <a:tr h="419100">
                <a:tc>
                  <a:txBody>
                    <a:bodyPr/>
                    <a:p>
                      <a:pPr algn="ct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tc>
                  <a:txBody>
                    <a:bodyPr/>
                    <a:p>
                      <a:pPr algn="ctr">
                        <a:buNone/>
                      </a:pPr>
                      <a:r>
                        <a:rPr lang="zh-CN" altLang="en-US">
                          <a:solidFill>
                            <a:schemeClr val="tx1"/>
                          </a:solidFill>
                        </a:rPr>
                        <a:t>承载力验算</a:t>
                      </a: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tc>
                  <a:txBody>
                    <a:bodyPr/>
                    <a:p>
                      <a:pPr algn="ctr">
                        <a:buNone/>
                      </a:pPr>
                      <a:r>
                        <a:rPr lang="zh-CN" altLang="en-US">
                          <a:solidFill>
                            <a:schemeClr val="tx1"/>
                          </a:solidFill>
                        </a:rPr>
                        <a:t>层间位移验算</a:t>
                      </a: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tc>
                  <a:txBody>
                    <a:bodyPr/>
                    <a:p>
                      <a:pPr algn="ctr">
                        <a:buNone/>
                      </a:pPr>
                      <a:r>
                        <a:rPr lang="zh-CN" altLang="en-US">
                          <a:solidFill>
                            <a:schemeClr val="tx1"/>
                          </a:solidFill>
                        </a:rPr>
                        <a:t>楼面水平加速度验算</a:t>
                      </a: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tr>
              <a:tr h="381000">
                <a:tc>
                  <a:txBody>
                    <a:bodyPr/>
                    <a:p>
                      <a:pPr algn="ctr">
                        <a:buNone/>
                      </a:pPr>
                      <a:r>
                        <a:rPr lang="zh-CN" altLang="en-US" b="1"/>
                        <a:t>设防地震</a:t>
                      </a:r>
                      <a:endParaRPr lang="zh-CN" altLang="en-US"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solidFill>
                      <a:schemeClr val="tx2">
                        <a:lumMod val="40000"/>
                        <a:lumOff val="60000"/>
                      </a:schemeClr>
                    </a:solidFill>
                  </a:tcPr>
                </a:tc>
                <a:tc>
                  <a:txBody>
                    <a:bodyPr/>
                    <a:p>
                      <a:pPr algn="ctr">
                        <a:buNone/>
                      </a:pPr>
                      <a:r>
                        <a:rPr lang="en-US" altLang="zh-CN" b="1"/>
                        <a:t>√</a:t>
                      </a:r>
                      <a:endParaRPr lang="en-US" altLang="zh-CN"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solidFill>
                      <a:schemeClr val="tx2">
                        <a:lumMod val="40000"/>
                        <a:lumOff val="60000"/>
                      </a:schemeClr>
                    </a:solidFill>
                  </a:tcPr>
                </a:tc>
                <a:tc>
                  <a:txBody>
                    <a:bodyPr/>
                    <a:p>
                      <a:pPr algn="ctr">
                        <a:buNone/>
                      </a:pPr>
                      <a:r>
                        <a:rPr lang="en-US" altLang="zh-CN" b="1"/>
                        <a:t>√</a:t>
                      </a:r>
                      <a:endParaRPr lang="en-US" altLang="zh-CN"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solidFill>
                      <a:schemeClr val="tx2">
                        <a:lumMod val="40000"/>
                        <a:lumOff val="60000"/>
                      </a:schemeClr>
                    </a:solidFill>
                  </a:tcPr>
                </a:tc>
                <a:tc>
                  <a:txBody>
                    <a:bodyPr/>
                    <a:p>
                      <a:pPr algn="ctr">
                        <a:buNone/>
                      </a:pPr>
                      <a:r>
                        <a:rPr lang="en-US" altLang="zh-CN" b="1"/>
                        <a:t>√</a:t>
                      </a:r>
                      <a:endParaRPr lang="en-US" altLang="zh-CN" b="1"/>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a:solidFill>
                        <a:schemeClr val="tx1"/>
                      </a:solidFill>
                      <a:prstDash val="solid"/>
                    </a:lnB>
                    <a:solidFill>
                      <a:schemeClr val="tx2">
                        <a:lumMod val="40000"/>
                        <a:lumOff val="60000"/>
                      </a:schemeClr>
                    </a:solidFill>
                  </a:tcPr>
                </a:tc>
              </a:tr>
              <a:tr h="381000">
                <a:tc>
                  <a:txBody>
                    <a:bodyPr/>
                    <a:p>
                      <a:pPr algn="ctr">
                        <a:buNone/>
                      </a:pPr>
                      <a:r>
                        <a:rPr lang="zh-CN" altLang="en-US" b="1"/>
                        <a:t>罕遇地震</a:t>
                      </a:r>
                      <a:endParaRPr lang="zh-CN" altLang="en-US" b="1"/>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40000"/>
                        <a:lumOff val="60000"/>
                      </a:schemeClr>
                    </a:solidFill>
                  </a:tcPr>
                </a:tc>
                <a:tc>
                  <a:txBody>
                    <a:bodyPr/>
                    <a:p>
                      <a:pPr algn="ctr">
                        <a:buNone/>
                      </a:pPr>
                      <a:endParaRPr lang="zh-CN" altLang="en-US" b="1"/>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40000"/>
                        <a:lumOff val="60000"/>
                      </a:schemeClr>
                    </a:solidFill>
                  </a:tcPr>
                </a:tc>
                <a:tc>
                  <a:txBody>
                    <a:bodyPr/>
                    <a:p>
                      <a:pPr algn="ctr">
                        <a:buNone/>
                      </a:pPr>
                      <a:r>
                        <a:rPr lang="en-US" altLang="zh-CN" b="1"/>
                        <a:t>√</a:t>
                      </a:r>
                      <a:endParaRPr lang="en-US" altLang="zh-CN" b="1"/>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40000"/>
                        <a:lumOff val="60000"/>
                      </a:schemeClr>
                    </a:solidFill>
                  </a:tcPr>
                </a:tc>
                <a:tc>
                  <a:txBody>
                    <a:bodyPr/>
                    <a:p>
                      <a:pPr algn="ctr">
                        <a:buNone/>
                      </a:pPr>
                      <a:r>
                        <a:rPr lang="en-US" altLang="zh-CN" b="1"/>
                        <a:t>√</a:t>
                      </a:r>
                      <a:endParaRPr lang="en-US" altLang="zh-CN" b="1"/>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40000"/>
                        <a:lumOff val="60000"/>
                      </a:schemeClr>
                    </a:solidFill>
                  </a:tcPr>
                </a:tc>
              </a:tr>
            </a:tbl>
          </a:graphicData>
        </a:graphic>
      </p:graphicFrame>
      <p:sp>
        <p:nvSpPr>
          <p:cNvPr id="24" name="文本框 23"/>
          <p:cNvSpPr txBox="1"/>
          <p:nvPr/>
        </p:nvSpPr>
        <p:spPr>
          <a:xfrm>
            <a:off x="4151630" y="5751195"/>
            <a:ext cx="7811770" cy="645160"/>
          </a:xfrm>
          <a:prstGeom prst="rect">
            <a:avLst/>
          </a:prstGeom>
          <a:noFill/>
        </p:spPr>
        <p:txBody>
          <a:bodyPr wrap="square" rtlCol="0">
            <a:spAutoFit/>
          </a:bodyPr>
          <a:p>
            <a:pPr>
              <a:buFont typeface="Wingdings" panose="05000000000000000000" charset="0"/>
            </a:pPr>
            <a:r>
              <a:rPr lang="zh-CN" altLang="en-US" b="1"/>
              <a:t>抗震承载力验算依据</a:t>
            </a:r>
            <a:r>
              <a:rPr lang="zh-CN" altLang="en-US" b="1">
                <a:solidFill>
                  <a:srgbClr val="C00000"/>
                </a:solidFill>
              </a:rPr>
              <a:t>《导则》</a:t>
            </a:r>
            <a:r>
              <a:rPr lang="en-US" altLang="zh-CN" b="1">
                <a:solidFill>
                  <a:srgbClr val="C00000"/>
                </a:solidFill>
              </a:rPr>
              <a:t>4.2</a:t>
            </a:r>
            <a:r>
              <a:rPr lang="zh-CN" altLang="en-US" b="1">
                <a:solidFill>
                  <a:srgbClr val="C00000"/>
                </a:solidFill>
              </a:rPr>
              <a:t>条</a:t>
            </a:r>
            <a:r>
              <a:rPr lang="zh-CN" altLang="en-US" b="1"/>
              <a:t>，结构层间变形满足</a:t>
            </a:r>
            <a:r>
              <a:rPr lang="zh-CN" altLang="en-US" b="1">
                <a:solidFill>
                  <a:srgbClr val="C00000"/>
                </a:solidFill>
              </a:rPr>
              <a:t>《导则》</a:t>
            </a:r>
            <a:r>
              <a:rPr lang="en-US" altLang="zh-CN" b="1">
                <a:solidFill>
                  <a:srgbClr val="C00000"/>
                </a:solidFill>
              </a:rPr>
              <a:t>4.3</a:t>
            </a:r>
            <a:r>
              <a:rPr lang="zh-CN" altLang="en-US" b="1">
                <a:solidFill>
                  <a:srgbClr val="C00000"/>
                </a:solidFill>
              </a:rPr>
              <a:t>条</a:t>
            </a:r>
            <a:r>
              <a:rPr lang="zh-CN" altLang="en-US" b="1"/>
              <a:t>，楼面水平加速度满足</a:t>
            </a:r>
            <a:r>
              <a:rPr lang="zh-CN" altLang="en-US" b="1">
                <a:solidFill>
                  <a:srgbClr val="C00000"/>
                </a:solidFill>
              </a:rPr>
              <a:t>《导则》</a:t>
            </a:r>
            <a:r>
              <a:rPr lang="en-US" altLang="zh-CN" b="1">
                <a:solidFill>
                  <a:srgbClr val="C00000"/>
                </a:solidFill>
              </a:rPr>
              <a:t>4.4</a:t>
            </a:r>
            <a:r>
              <a:rPr lang="zh-CN" altLang="en-US" b="1">
                <a:solidFill>
                  <a:srgbClr val="C00000"/>
                </a:solidFill>
              </a:rPr>
              <a:t>条</a:t>
            </a:r>
            <a:r>
              <a:rPr lang="zh-CN" altLang="en-US" b="1"/>
              <a:t>。</a:t>
            </a:r>
            <a:endParaRPr lang="zh-CN" altLang="en-US" b="1"/>
          </a:p>
        </p:txBody>
      </p:sp>
      <p:sp>
        <p:nvSpPr>
          <p:cNvPr id="25" name="文本框 24"/>
          <p:cNvSpPr txBox="1"/>
          <p:nvPr/>
        </p:nvSpPr>
        <p:spPr>
          <a:xfrm>
            <a:off x="4117340" y="3573145"/>
            <a:ext cx="7789545" cy="368300"/>
          </a:xfrm>
          <a:prstGeom prst="rect">
            <a:avLst/>
          </a:prstGeom>
          <a:noFill/>
        </p:spPr>
        <p:txBody>
          <a:bodyPr wrap="square" rtlCol="0">
            <a:spAutoFit/>
          </a:bodyPr>
          <a:p>
            <a:r>
              <a:rPr lang="zh-CN" altLang="en-US" b="1">
                <a:latin typeface="微软雅黑" panose="020B0503020204020204" charset="-122"/>
                <a:ea typeface="微软雅黑" panose="020B0503020204020204" charset="-122"/>
                <a:cs typeface="微软雅黑" panose="020B0503020204020204" charset="-122"/>
              </a:rPr>
              <a:t>《导则》中对承载力验算、层间位移验算、楼面水平加速度验算均提出要求。</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96875" y="135255"/>
            <a:ext cx="9185910" cy="583565"/>
          </a:xfrm>
          <a:prstGeom prst="rect">
            <a:avLst/>
          </a:prstGeom>
          <a:noFill/>
        </p:spPr>
        <p:txBody>
          <a:bodyPr wrap="none" rtlCol="0" anchor="t">
            <a:spAutoFit/>
          </a:bodyPr>
          <a:p>
            <a:r>
              <a:rPr lang="zh-CN" altLang="en-US" sz="3200" b="1" spc="-150" dirty="0">
                <a:solidFill>
                  <a:schemeClr val="accent5">
                    <a:lumMod val="50000"/>
                  </a:schemeClr>
                </a:solidFill>
                <a:cs typeface="+mn-ea"/>
                <a:sym typeface="+mn-ea"/>
              </a:rPr>
              <a:t>二、《 基于保持建筑正常使用功能的抗震技术导则》</a:t>
            </a:r>
            <a:endParaRPr lang="zh-CN" altLang="en-US" sz="3200" b="1" spc="-150" dirty="0">
              <a:solidFill>
                <a:schemeClr val="accent5">
                  <a:lumMod val="50000"/>
                </a:schemeClr>
              </a:solidFill>
              <a:cs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11150" y="3285490"/>
            <a:ext cx="5669915" cy="2733675"/>
          </a:xfrm>
          <a:prstGeom prst="rect">
            <a:avLst/>
          </a:prstGeom>
          <a:ln w="12700" cmpd="sng">
            <a:solidFill>
              <a:schemeClr val="accent1">
                <a:shade val="50000"/>
              </a:schemeClr>
            </a:solidFill>
            <a:prstDash val="solid"/>
          </a:ln>
        </p:spPr>
      </p:pic>
      <p:pic>
        <p:nvPicPr>
          <p:cNvPr id="5" name="图片 4"/>
          <p:cNvPicPr>
            <a:picLocks noChangeAspect="1"/>
          </p:cNvPicPr>
          <p:nvPr/>
        </p:nvPicPr>
        <p:blipFill>
          <a:blip r:embed="rId2"/>
          <a:stretch>
            <a:fillRect/>
          </a:stretch>
        </p:blipFill>
        <p:spPr>
          <a:xfrm>
            <a:off x="6071870" y="3275330"/>
            <a:ext cx="5836920" cy="2754630"/>
          </a:xfrm>
          <a:prstGeom prst="rect">
            <a:avLst/>
          </a:prstGeom>
          <a:ln w="12700" cmpd="sng">
            <a:solidFill>
              <a:srgbClr val="FF4343"/>
            </a:solidFill>
            <a:prstDash val="solid"/>
          </a:ln>
        </p:spPr>
      </p:pic>
      <p:pic>
        <p:nvPicPr>
          <p:cNvPr id="85" name="图片 84"/>
          <p:cNvPicPr>
            <a:picLocks noChangeAspect="1"/>
          </p:cNvPicPr>
          <p:nvPr/>
        </p:nvPicPr>
        <p:blipFill>
          <a:blip r:embed="rId3"/>
          <a:srcRect l="-214" t="4172" r="1923"/>
          <a:stretch>
            <a:fillRect/>
          </a:stretch>
        </p:blipFill>
        <p:spPr>
          <a:xfrm>
            <a:off x="4991735" y="1546860"/>
            <a:ext cx="1460500" cy="1341755"/>
          </a:xfrm>
          <a:prstGeom prst="rect">
            <a:avLst/>
          </a:prstGeom>
        </p:spPr>
      </p:pic>
      <p:sp>
        <p:nvSpPr>
          <p:cNvPr id="7" name="矩形 6"/>
          <p:cNvSpPr/>
          <p:nvPr/>
        </p:nvSpPr>
        <p:spPr>
          <a:xfrm>
            <a:off x="4919345" y="2266950"/>
            <a:ext cx="1604645" cy="23939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1967230" y="2400935"/>
            <a:ext cx="0" cy="874395"/>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4919980" y="2506345"/>
            <a:ext cx="1604645" cy="239395"/>
          </a:xfrm>
          <a:prstGeom prst="rect">
            <a:avLst/>
          </a:prstGeom>
          <a:noFill/>
          <a:ln w="28575" cmpd="sng">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连接符 12"/>
          <p:cNvCxnSpPr/>
          <p:nvPr/>
        </p:nvCxnSpPr>
        <p:spPr>
          <a:xfrm>
            <a:off x="9455785" y="2626995"/>
            <a:ext cx="635" cy="648335"/>
          </a:xfrm>
          <a:prstGeom prst="line">
            <a:avLst/>
          </a:prstGeom>
          <a:ln w="28575" cmpd="sng">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7" idx="1"/>
          </p:cNvCxnSpPr>
          <p:nvPr/>
        </p:nvCxnSpPr>
        <p:spPr>
          <a:xfrm flipV="1">
            <a:off x="1967230" y="2386965"/>
            <a:ext cx="2952115" cy="2413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10" idx="3"/>
          </p:cNvCxnSpPr>
          <p:nvPr/>
        </p:nvCxnSpPr>
        <p:spPr>
          <a:xfrm flipH="1">
            <a:off x="6524625" y="2619375"/>
            <a:ext cx="2931795" cy="6985"/>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96875" y="1035050"/>
            <a:ext cx="6122035" cy="368300"/>
          </a:xfrm>
          <a:prstGeom prst="rect">
            <a:avLst/>
          </a:prstGeom>
          <a:noFill/>
        </p:spPr>
        <p:txBody>
          <a:bodyPr wrap="square" rtlCol="0" anchor="t">
            <a:spAutoFit/>
          </a:bodyPr>
          <a:p>
            <a:pPr marL="285750" indent="-285750">
              <a:buFont typeface="Wingdings" panose="05000000000000000000" charset="0"/>
              <a:buChar char="Ø"/>
            </a:pPr>
            <a:r>
              <a:rPr lang="en-US" altLang="zh-CN" b="1" dirty="0">
                <a:solidFill>
                  <a:srgbClr val="2E6CB5"/>
                </a:solidFill>
                <a:latin typeface="微软雅黑" panose="020B0503020204020204" charset="-122"/>
                <a:ea typeface="微软雅黑" panose="020B0503020204020204" charset="-122"/>
                <a:sym typeface="+mn-ea"/>
              </a:rPr>
              <a:t>V4.2</a:t>
            </a:r>
            <a:r>
              <a:rPr lang="zh-CN" altLang="en-US" b="1" dirty="0">
                <a:solidFill>
                  <a:srgbClr val="2E6CB5"/>
                </a:solidFill>
                <a:latin typeface="微软雅黑" panose="020B0503020204020204" charset="-122"/>
                <a:ea typeface="微软雅黑" panose="020B0503020204020204" charset="-122"/>
                <a:sym typeface="+mn-ea"/>
              </a:rPr>
              <a:t>版本弹性时程分析结果中增加地震时使用验算功能</a:t>
            </a:r>
            <a:endParaRPr lang="zh-CN" altLang="en-US" b="1" dirty="0">
              <a:solidFill>
                <a:srgbClr val="2E6CB5"/>
              </a:solidFill>
              <a:latin typeface="微软雅黑" panose="020B0503020204020204" charset="-122"/>
              <a:ea typeface="微软雅黑" panose="020B0503020204020204" charset="-122"/>
              <a:sym typeface="+mn-ea"/>
            </a:endParaRPr>
          </a:p>
        </p:txBody>
      </p:sp>
      <p:sp>
        <p:nvSpPr>
          <p:cNvPr id="2" name="文本框 1"/>
          <p:cNvSpPr txBox="1"/>
          <p:nvPr/>
        </p:nvSpPr>
        <p:spPr>
          <a:xfrm>
            <a:off x="396875" y="135255"/>
            <a:ext cx="9185910" cy="583565"/>
          </a:xfrm>
          <a:prstGeom prst="rect">
            <a:avLst/>
          </a:prstGeom>
          <a:noFill/>
        </p:spPr>
        <p:txBody>
          <a:bodyPr wrap="none" rtlCol="0" anchor="t">
            <a:spAutoFit/>
          </a:bodyPr>
          <a:p>
            <a:r>
              <a:rPr lang="zh-CN" altLang="en-US" sz="3200" b="1" spc="-150" dirty="0">
                <a:solidFill>
                  <a:schemeClr val="accent5">
                    <a:lumMod val="50000"/>
                  </a:schemeClr>
                </a:solidFill>
                <a:cs typeface="+mn-ea"/>
                <a:sym typeface="+mn-ea"/>
              </a:rPr>
              <a:t>二、《 基于保持建筑正常使用功能的抗震技术导则》</a:t>
            </a:r>
            <a:endParaRPr lang="zh-CN" altLang="en-US" sz="3200" b="1" spc="-150" dirty="0">
              <a:solidFill>
                <a:schemeClr val="accent5">
                  <a:lumMod val="50000"/>
                </a:schemeClr>
              </a:solidFill>
              <a:cs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4"/>
          <p:cNvPicPr>
            <a:picLocks noChangeAspect="1"/>
          </p:cNvPicPr>
          <p:nvPr>
            <p:custDataLst>
              <p:tags r:id="rId1"/>
            </p:custDataLst>
          </p:nvPr>
        </p:nvPicPr>
        <p:blipFill>
          <a:blip r:embed="rId2"/>
          <a:stretch>
            <a:fillRect/>
          </a:stretch>
        </p:blipFill>
        <p:spPr>
          <a:xfrm>
            <a:off x="3173413" y="0"/>
            <a:ext cx="9018587" cy="6858000"/>
          </a:xfrm>
          <a:prstGeom prst="rect">
            <a:avLst/>
          </a:prstGeom>
          <a:noFill/>
          <a:ln w="9525">
            <a:noFill/>
          </a:ln>
        </p:spPr>
      </p:pic>
      <p:sp>
        <p:nvSpPr>
          <p:cNvPr id="4" name="文本框 3"/>
          <p:cNvSpPr txBox="1"/>
          <p:nvPr/>
        </p:nvSpPr>
        <p:spPr>
          <a:xfrm>
            <a:off x="2052320" y="2638425"/>
            <a:ext cx="4629150" cy="1198880"/>
          </a:xfrm>
          <a:prstGeom prst="rect">
            <a:avLst/>
          </a:prstGeom>
          <a:noFill/>
        </p:spPr>
        <p:txBody>
          <a:bodyPr wrap="square" rtlCol="0">
            <a:spAutoFit/>
          </a:bodyPr>
          <a:lstStyle/>
          <a:p>
            <a:r>
              <a:rPr lang="en-US" altLang="zh-CN" sz="7200">
                <a:latin typeface="Arial" panose="020B0604020202020204" pitchFamily="34" charset="0"/>
                <a:cs typeface="Arial" panose="020B0604020202020204" pitchFamily="34" charset="0"/>
              </a:rPr>
              <a:t>THE END</a:t>
            </a:r>
            <a:endParaRPr lang="en-US" altLang="zh-CN" sz="7200">
              <a:latin typeface="Arial" panose="020B0604020202020204" pitchFamily="34" charset="0"/>
              <a:cs typeface="Arial" panose="020B0604020202020204" pitchFamily="34" charset="0"/>
            </a:endParaRPr>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0205" y="813435"/>
            <a:ext cx="4020185" cy="398780"/>
          </a:xfrm>
          <a:prstGeom prst="rect">
            <a:avLst/>
          </a:prstGeom>
          <a:noFill/>
        </p:spPr>
        <p:txBody>
          <a:bodyPr wrap="square" rtlCol="0" anchor="t">
            <a:spAutoFit/>
          </a:bodyPr>
          <a:lstStyle/>
          <a:p>
            <a:pPr indent="0">
              <a:buFont typeface="Wingdings" panose="05000000000000000000" charset="0"/>
              <a:buNone/>
            </a:pPr>
            <a:r>
              <a:rPr lang="zh-CN" altLang="en-US" sz="2000" b="1" dirty="0">
                <a:solidFill>
                  <a:srgbClr val="2E6CB5"/>
                </a:solidFill>
                <a:latin typeface="微软雅黑" panose="020B0503020204020204" charset="-122"/>
                <a:ea typeface="微软雅黑" panose="020B0503020204020204" charset="-122"/>
                <a:sym typeface="+mn-ea"/>
              </a:rPr>
              <a:t>规范对于隔震结构计算方法的要求</a:t>
            </a:r>
            <a:endParaRPr lang="zh-CN" altLang="en-US" sz="2000" b="1" dirty="0">
              <a:solidFill>
                <a:srgbClr val="2E6CB5"/>
              </a:solidFill>
              <a:latin typeface="微软雅黑" panose="020B0503020204020204" charset="-122"/>
              <a:ea typeface="微软雅黑" panose="020B0503020204020204" charset="-122"/>
              <a:sym typeface="+mn-ea"/>
            </a:endParaRPr>
          </a:p>
        </p:txBody>
      </p:sp>
      <p:sp>
        <p:nvSpPr>
          <p:cNvPr id="2" name="文本框 1"/>
          <p:cNvSpPr txBox="1"/>
          <p:nvPr/>
        </p:nvSpPr>
        <p:spPr>
          <a:xfrm>
            <a:off x="5659755" y="664210"/>
            <a:ext cx="5076825" cy="368300"/>
          </a:xfrm>
          <a:prstGeom prst="rect">
            <a:avLst/>
          </a:prstGeom>
          <a:noFill/>
        </p:spPr>
        <p:txBody>
          <a:bodyPr wrap="square" rtlCol="0">
            <a:spAutoFit/>
          </a:bodyPr>
          <a:lstStyle/>
          <a:p>
            <a:r>
              <a:rPr lang="zh-CN" altLang="en-US" b="1"/>
              <a:t>《隔标》</a:t>
            </a:r>
            <a:r>
              <a:rPr lang="en-US" altLang="zh-CN" b="1"/>
              <a:t>4.1.3</a:t>
            </a:r>
            <a:endParaRPr lang="en-US" altLang="zh-CN" b="1"/>
          </a:p>
        </p:txBody>
      </p:sp>
      <p:pic>
        <p:nvPicPr>
          <p:cNvPr id="3" name="图片 2"/>
          <p:cNvPicPr>
            <a:picLocks noChangeAspect="1"/>
          </p:cNvPicPr>
          <p:nvPr/>
        </p:nvPicPr>
        <p:blipFill>
          <a:blip r:embed="rId1"/>
          <a:stretch>
            <a:fillRect/>
          </a:stretch>
        </p:blipFill>
        <p:spPr>
          <a:xfrm>
            <a:off x="5659755" y="1127760"/>
            <a:ext cx="6057900" cy="1600200"/>
          </a:xfrm>
          <a:prstGeom prst="rect">
            <a:avLst/>
          </a:prstGeom>
        </p:spPr>
      </p:pic>
      <p:pic>
        <p:nvPicPr>
          <p:cNvPr id="5" name="图片 4"/>
          <p:cNvPicPr>
            <a:picLocks noChangeAspect="1"/>
          </p:cNvPicPr>
          <p:nvPr/>
        </p:nvPicPr>
        <p:blipFill>
          <a:blip r:embed="rId2"/>
          <a:srcRect b="44660"/>
          <a:stretch>
            <a:fillRect/>
          </a:stretch>
        </p:blipFill>
        <p:spPr>
          <a:xfrm>
            <a:off x="5520690" y="2727960"/>
            <a:ext cx="6096000" cy="1085850"/>
          </a:xfrm>
          <a:prstGeom prst="rect">
            <a:avLst/>
          </a:prstGeom>
        </p:spPr>
      </p:pic>
      <p:sp>
        <p:nvSpPr>
          <p:cNvPr id="6" name="矩形 5"/>
          <p:cNvSpPr/>
          <p:nvPr/>
        </p:nvSpPr>
        <p:spPr>
          <a:xfrm>
            <a:off x="10803255" y="1794510"/>
            <a:ext cx="813435" cy="267335"/>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53100" y="2131060"/>
            <a:ext cx="471170" cy="267335"/>
          </a:xfrm>
          <a:prstGeom prst="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580880" y="2398395"/>
            <a:ext cx="1680210" cy="267335"/>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45530" y="3496945"/>
            <a:ext cx="2308225" cy="267335"/>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59755" y="4072255"/>
            <a:ext cx="5076825" cy="368300"/>
          </a:xfrm>
          <a:prstGeom prst="rect">
            <a:avLst/>
          </a:prstGeom>
          <a:noFill/>
        </p:spPr>
        <p:txBody>
          <a:bodyPr wrap="square" rtlCol="0">
            <a:spAutoFit/>
          </a:bodyPr>
          <a:lstStyle/>
          <a:p>
            <a:r>
              <a:rPr lang="zh-CN" altLang="en-US" b="1"/>
              <a:t>《隔标》</a:t>
            </a:r>
            <a:r>
              <a:rPr lang="en-US" altLang="zh-CN" b="1"/>
              <a:t>4.3.3</a:t>
            </a:r>
            <a:endParaRPr lang="en-US" altLang="zh-CN" b="1"/>
          </a:p>
        </p:txBody>
      </p:sp>
      <p:sp>
        <p:nvSpPr>
          <p:cNvPr id="12" name="文本框 11"/>
          <p:cNvSpPr txBox="1"/>
          <p:nvPr/>
        </p:nvSpPr>
        <p:spPr>
          <a:xfrm>
            <a:off x="5659755" y="4479925"/>
            <a:ext cx="6063615" cy="2245360"/>
          </a:xfrm>
          <a:prstGeom prst="rect">
            <a:avLst/>
          </a:prstGeom>
          <a:noFill/>
        </p:spPr>
        <p:txBody>
          <a:bodyPr wrap="square" rtlCol="0">
            <a:spAutoFit/>
          </a:bodyPr>
          <a:lstStyle/>
          <a:p>
            <a:pPr algn="just">
              <a:lnSpc>
                <a:spcPct val="200000"/>
              </a:lnSpc>
            </a:pPr>
            <a:r>
              <a:rPr lang="en-US" altLang="zh-CN" sz="1400" b="1" dirty="0">
                <a:latin typeface="微软雅黑" panose="020B0503020204020204" charset="-122"/>
                <a:ea typeface="微软雅黑" panose="020B0503020204020204" charset="-122"/>
                <a:cs typeface="微软雅黑" panose="020B0503020204020204" charset="-122"/>
              </a:rPr>
              <a:t>4.3.3 </a:t>
            </a:r>
            <a:r>
              <a:rPr lang="zh-CN" altLang="en-US" sz="1400" b="1" dirty="0">
                <a:latin typeface="微软雅黑" panose="020B0503020204020204" charset="-122"/>
                <a:ea typeface="微软雅黑" panose="020B0503020204020204" charset="-122"/>
                <a:cs typeface="微软雅黑" panose="020B0503020204020204" charset="-122"/>
              </a:rPr>
              <a:t>当采用时程分析方法时，计算模型的确定应符合下列规定：</a:t>
            </a:r>
            <a:endParaRPr lang="zh-CN" altLang="en-US" sz="1400" b="1" dirty="0">
              <a:latin typeface="微软雅黑" panose="020B0503020204020204" charset="-122"/>
              <a:ea typeface="微软雅黑" panose="020B0503020204020204" charset="-122"/>
              <a:cs typeface="微软雅黑" panose="020B0503020204020204" charset="-122"/>
            </a:endParaRPr>
          </a:p>
          <a:p>
            <a:pPr algn="just">
              <a:lnSpc>
                <a:spcPct val="200000"/>
              </a:lnSpc>
            </a:pPr>
            <a:r>
              <a:rPr lang="en-US" altLang="zh-CN" sz="1400" b="1" dirty="0">
                <a:latin typeface="微软雅黑" panose="020B0503020204020204" charset="-122"/>
                <a:ea typeface="微软雅黑" panose="020B0503020204020204" charset="-122"/>
                <a:cs typeface="微软雅黑" panose="020B0503020204020204" charset="-122"/>
              </a:rPr>
              <a:t>       2 </a:t>
            </a:r>
            <a:r>
              <a:rPr lang="zh-CN" altLang="en-US" sz="1400" b="1" dirty="0">
                <a:latin typeface="微软雅黑" panose="020B0503020204020204" charset="-122"/>
                <a:ea typeface="微软雅黑" panose="020B0503020204020204" charset="-122"/>
                <a:cs typeface="微软雅黑" panose="020B0503020204020204" charset="-122"/>
              </a:rPr>
              <a:t>在设防地震作用下，隔震建筑上部和下部结构的荷载</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位移关系特性可采用线弹性力学模型；隔震层应采用隔震产品试验提供的滞回模型，按非线性阻尼特性以及非线性荷载</a:t>
            </a:r>
            <a:r>
              <a:rPr lang="en-US" altLang="zh-CN" sz="1400" b="1" dirty="0">
                <a:latin typeface="微软雅黑" panose="020B0503020204020204" charset="-122"/>
                <a:ea typeface="微软雅黑" panose="020B0503020204020204" charset="-122"/>
                <a:cs typeface="微软雅黑" panose="020B0503020204020204" charset="-122"/>
              </a:rPr>
              <a:t>-</a:t>
            </a:r>
            <a:r>
              <a:rPr lang="zh-CN" altLang="en-US" sz="1400" b="1" dirty="0">
                <a:latin typeface="微软雅黑" panose="020B0503020204020204" charset="-122"/>
                <a:ea typeface="微软雅黑" panose="020B0503020204020204" charset="-122"/>
                <a:cs typeface="微软雅黑" panose="020B0503020204020204" charset="-122"/>
              </a:rPr>
              <a:t>位移关系特性进行分析。</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在罕遇地震或极罕遇地震作用下，隔震建筑上部结构和下部结构宜采用弹塑性分析模型。</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nvSpPr>
        <p:spPr>
          <a:xfrm>
            <a:off x="5659755" y="6359525"/>
            <a:ext cx="5877560" cy="267335"/>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96215" y="1346835"/>
            <a:ext cx="1829435" cy="368300"/>
          </a:xfrm>
          <a:prstGeom prst="rect">
            <a:avLst/>
          </a:prstGeom>
          <a:noFill/>
        </p:spPr>
        <p:txBody>
          <a:bodyPr wrap="square" rtlCol="0">
            <a:spAutoFit/>
          </a:bodyPr>
          <a:lstStyle/>
          <a:p>
            <a:r>
              <a:rPr lang="zh-CN" altLang="en-US" b="1"/>
              <a:t>《隔标》</a:t>
            </a:r>
            <a:r>
              <a:rPr lang="en-US" altLang="zh-CN" b="1"/>
              <a:t>3.1.3</a:t>
            </a:r>
            <a:endParaRPr lang="en-US" altLang="zh-CN" b="1"/>
          </a:p>
        </p:txBody>
      </p:sp>
      <p:sp>
        <p:nvSpPr>
          <p:cNvPr id="15" name="文本框 14"/>
          <p:cNvSpPr txBox="1"/>
          <p:nvPr/>
        </p:nvSpPr>
        <p:spPr>
          <a:xfrm>
            <a:off x="196215" y="1809750"/>
            <a:ext cx="5210175" cy="1814830"/>
          </a:xfrm>
          <a:prstGeom prst="rect">
            <a:avLst/>
          </a:prstGeom>
          <a:noFill/>
        </p:spPr>
        <p:txBody>
          <a:bodyPr wrap="square" rtlCol="0">
            <a:spAutoFit/>
          </a:bodyPr>
          <a:lstStyle/>
          <a:p>
            <a:pPr algn="just">
              <a:lnSpc>
                <a:spcPct val="200000"/>
              </a:lnSpc>
            </a:pPr>
            <a:r>
              <a:rPr lang="en-US" altLang="zh-CN" sz="1400" b="1" dirty="0">
                <a:latin typeface="微软雅黑" panose="020B0503020204020204" charset="-122"/>
                <a:ea typeface="微软雅黑" panose="020B0503020204020204" charset="-122"/>
                <a:cs typeface="宋体" panose="02010600030101010101" pitchFamily="2" charset="-122"/>
              </a:rPr>
              <a:t>3.1.3 </a:t>
            </a:r>
            <a:r>
              <a:rPr lang="zh-CN" altLang="en-US" sz="1400" b="1" dirty="0">
                <a:latin typeface="微软雅黑" panose="020B0503020204020204" charset="-122"/>
                <a:ea typeface="微软雅黑" panose="020B0503020204020204" charset="-122"/>
                <a:cs typeface="宋体" panose="02010600030101010101" pitchFamily="2" charset="-122"/>
              </a:rPr>
              <a:t>在</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设防地震作用</a:t>
            </a:r>
            <a:r>
              <a:rPr lang="zh-CN" altLang="en-US" sz="1400" b="1" dirty="0">
                <a:latin typeface="微软雅黑" panose="020B0503020204020204" charset="-122"/>
                <a:ea typeface="微软雅黑" panose="020B0503020204020204" charset="-122"/>
                <a:cs typeface="宋体" panose="02010600030101010101" pitchFamily="2" charset="-122"/>
              </a:rPr>
              <a:t>下，应进行结构以及隔震层的</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承载力</a:t>
            </a:r>
            <a:r>
              <a:rPr lang="zh-CN" altLang="en-US" sz="1400" b="1" dirty="0">
                <a:latin typeface="微软雅黑" panose="020B0503020204020204" charset="-122"/>
                <a:ea typeface="微软雅黑" panose="020B0503020204020204" charset="-122"/>
                <a:cs typeface="宋体" panose="02010600030101010101" pitchFamily="2" charset="-122"/>
              </a:rPr>
              <a:t>和</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变形</a:t>
            </a:r>
            <a:r>
              <a:rPr lang="zh-CN" altLang="en-US" sz="1400" b="1" dirty="0">
                <a:latin typeface="微软雅黑" panose="020B0503020204020204" charset="-122"/>
                <a:ea typeface="微软雅黑" panose="020B0503020204020204" charset="-122"/>
                <a:cs typeface="宋体" panose="02010600030101010101" pitchFamily="2" charset="-122"/>
              </a:rPr>
              <a:t>验算；在</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罕遇地震作用</a:t>
            </a:r>
            <a:r>
              <a:rPr lang="zh-CN" altLang="en-US" sz="1400" b="1" dirty="0">
                <a:latin typeface="微软雅黑" panose="020B0503020204020204" charset="-122"/>
                <a:ea typeface="微软雅黑" panose="020B0503020204020204" charset="-122"/>
                <a:cs typeface="宋体" panose="02010600030101010101" pitchFamily="2" charset="-122"/>
              </a:rPr>
              <a:t>下，应进行结构以及隔震层的</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变形</a:t>
            </a:r>
            <a:r>
              <a:rPr lang="zh-CN" altLang="en-US" sz="1400" b="1" dirty="0">
                <a:latin typeface="微软雅黑" panose="020B0503020204020204" charset="-122"/>
                <a:ea typeface="微软雅黑" panose="020B0503020204020204" charset="-122"/>
                <a:cs typeface="宋体" panose="02010600030101010101" pitchFamily="2" charset="-122"/>
              </a:rPr>
              <a:t>验算，并应对</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隔震层的承载力</a:t>
            </a:r>
            <a:r>
              <a:rPr lang="zh-CN" altLang="en-US" sz="1400" b="1" dirty="0">
                <a:latin typeface="微软雅黑" panose="020B0503020204020204" charset="-122"/>
                <a:ea typeface="微软雅黑" panose="020B0503020204020204" charset="-122"/>
                <a:cs typeface="宋体" panose="02010600030101010101" pitchFamily="2" charset="-122"/>
              </a:rPr>
              <a:t>进行验算；在</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极罕遇地震作用</a:t>
            </a:r>
            <a:r>
              <a:rPr lang="zh-CN" altLang="en-US" sz="1400" b="1" dirty="0">
                <a:latin typeface="微软雅黑" panose="020B0503020204020204" charset="-122"/>
                <a:ea typeface="微软雅黑" panose="020B0503020204020204" charset="-122"/>
                <a:cs typeface="宋体" panose="02010600030101010101" pitchFamily="2" charset="-122"/>
              </a:rPr>
              <a:t>下，对</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特殊设防类建筑</a:t>
            </a:r>
            <a:r>
              <a:rPr lang="zh-CN" altLang="en-US" sz="1400" b="1" dirty="0">
                <a:latin typeface="微软雅黑" panose="020B0503020204020204" charset="-122"/>
                <a:ea typeface="微软雅黑" panose="020B0503020204020204" charset="-122"/>
                <a:cs typeface="宋体" panose="02010600030101010101" pitchFamily="2" charset="-122"/>
              </a:rPr>
              <a:t>尚应进行结构及隔震层的</a:t>
            </a:r>
            <a:r>
              <a:rPr lang="zh-CN" altLang="en-US" sz="1400" b="1" dirty="0">
                <a:solidFill>
                  <a:srgbClr val="FF0000"/>
                </a:solidFill>
                <a:latin typeface="微软雅黑" panose="020B0503020204020204" charset="-122"/>
                <a:ea typeface="微软雅黑" panose="020B0503020204020204" charset="-122"/>
                <a:cs typeface="宋体" panose="02010600030101010101" pitchFamily="2" charset="-122"/>
              </a:rPr>
              <a:t>变形</a:t>
            </a:r>
            <a:r>
              <a:rPr lang="zh-CN" altLang="en-US" sz="1400" b="1" dirty="0">
                <a:latin typeface="微软雅黑" panose="020B0503020204020204" charset="-122"/>
                <a:ea typeface="微软雅黑" panose="020B0503020204020204" charset="-122"/>
                <a:cs typeface="宋体" panose="02010600030101010101" pitchFamily="2" charset="-122"/>
              </a:rPr>
              <a:t>验算。</a:t>
            </a:r>
            <a:endParaRPr lang="zh-CN" altLang="en-US" sz="1400" b="1" dirty="0">
              <a:latin typeface="微软雅黑" panose="020B0503020204020204" charset="-122"/>
              <a:ea typeface="微软雅黑" panose="020B0503020204020204" charset="-122"/>
              <a:cs typeface="宋体" panose="02010600030101010101" pitchFamily="2" charset="-122"/>
            </a:endParaRPr>
          </a:p>
        </p:txBody>
      </p:sp>
      <p:sp>
        <p:nvSpPr>
          <p:cNvPr id="16" name="矩形 15"/>
          <p:cNvSpPr/>
          <p:nvPr/>
        </p:nvSpPr>
        <p:spPr>
          <a:xfrm>
            <a:off x="10104120" y="5937250"/>
            <a:ext cx="1619250" cy="267335"/>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270510" y="3719195"/>
            <a:ext cx="5062220" cy="2554545"/>
          </a:xfrm>
          <a:prstGeom prst="rect">
            <a:avLst/>
          </a:prstGeom>
          <a:noFill/>
          <a:ln w="12700" cmpd="sng">
            <a:solidFill>
              <a:srgbClr val="CB2B2B"/>
            </a:solidFill>
            <a:prstDash val="solid"/>
          </a:ln>
        </p:spPr>
        <p:txBody>
          <a:bodyPr wrap="square" rtlCol="0">
            <a:spAutoFit/>
          </a:bodyPr>
          <a:lstStyle/>
          <a:p>
            <a:pPr>
              <a:lnSpc>
                <a:spcPct val="200000"/>
              </a:lnSpc>
            </a:pPr>
            <a:r>
              <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rPr>
              <a:t>综上，对于隔震结构设计，需要进行：</a:t>
            </a:r>
            <a:endPar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endParaRPr>
          </a:p>
          <a:p>
            <a:pPr>
              <a:lnSpc>
                <a:spcPct val="200000"/>
              </a:lnSpc>
            </a:pPr>
            <a:r>
              <a:rPr lang="en-US" altLang="zh-CN" sz="2000" b="1" dirty="0" smtClean="0">
                <a:solidFill>
                  <a:srgbClr val="002060"/>
                </a:solidFill>
                <a:latin typeface="微软雅黑" panose="020B0503020204020204" charset="-122"/>
                <a:ea typeface="微软雅黑" panose="020B0503020204020204" charset="-122"/>
                <a:cs typeface="宋体" panose="02010600030101010101" pitchFamily="2" charset="-122"/>
              </a:rPr>
              <a:t>1</a:t>
            </a:r>
            <a:r>
              <a:rPr lang="zh-CN" altLang="en-US" sz="2000" b="1" dirty="0" smtClean="0">
                <a:solidFill>
                  <a:srgbClr val="002060"/>
                </a:solidFill>
                <a:latin typeface="微软雅黑" panose="020B0503020204020204" charset="-122"/>
                <a:ea typeface="微软雅黑" panose="020B0503020204020204" charset="-122"/>
                <a:cs typeface="宋体" panose="02010600030101010101" pitchFamily="2" charset="-122"/>
              </a:rPr>
              <a:t>、设防</a:t>
            </a:r>
            <a:r>
              <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rPr>
              <a:t>、罕遇地震下反应谱分析</a:t>
            </a:r>
            <a:endPar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endParaRPr>
          </a:p>
          <a:p>
            <a:pPr>
              <a:lnSpc>
                <a:spcPct val="200000"/>
              </a:lnSpc>
            </a:pPr>
            <a:r>
              <a:rPr lang="en-US" altLang="zh-CN" sz="2000" b="1" dirty="0" smtClean="0">
                <a:solidFill>
                  <a:srgbClr val="002060"/>
                </a:solidFill>
                <a:latin typeface="微软雅黑" panose="020B0503020204020204" charset="-122"/>
                <a:ea typeface="微软雅黑" panose="020B0503020204020204" charset="-122"/>
                <a:cs typeface="宋体" panose="02010600030101010101" pitchFamily="2" charset="-122"/>
              </a:rPr>
              <a:t>2</a:t>
            </a:r>
            <a:r>
              <a:rPr lang="zh-CN" altLang="en-US" sz="2000" b="1" dirty="0" smtClean="0">
                <a:solidFill>
                  <a:srgbClr val="002060"/>
                </a:solidFill>
                <a:latin typeface="微软雅黑" panose="020B0503020204020204" charset="-122"/>
                <a:ea typeface="微软雅黑" panose="020B0503020204020204" charset="-122"/>
                <a:cs typeface="宋体" panose="02010600030101010101" pitchFamily="2" charset="-122"/>
              </a:rPr>
              <a:t>、罕</a:t>
            </a:r>
            <a:r>
              <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rPr>
              <a:t>遇地震下时程分析</a:t>
            </a:r>
            <a:endPar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endParaRPr>
          </a:p>
          <a:p>
            <a:pPr>
              <a:lnSpc>
                <a:spcPct val="200000"/>
              </a:lnSpc>
            </a:pPr>
            <a:r>
              <a:rPr lang="en-US" altLang="zh-CN" sz="2000" b="1" dirty="0" smtClean="0">
                <a:solidFill>
                  <a:srgbClr val="002060"/>
                </a:solidFill>
                <a:latin typeface="微软雅黑" panose="020B0503020204020204" charset="-122"/>
                <a:ea typeface="微软雅黑" panose="020B0503020204020204" charset="-122"/>
                <a:cs typeface="宋体" panose="02010600030101010101" pitchFamily="2" charset="-122"/>
              </a:rPr>
              <a:t>3</a:t>
            </a:r>
            <a:r>
              <a:rPr lang="zh-CN" altLang="en-US" sz="2000" b="1" dirty="0" smtClean="0">
                <a:solidFill>
                  <a:srgbClr val="002060"/>
                </a:solidFill>
                <a:latin typeface="微软雅黑" panose="020B0503020204020204" charset="-122"/>
                <a:ea typeface="微软雅黑" panose="020B0503020204020204" charset="-122"/>
                <a:cs typeface="宋体" panose="02010600030101010101" pitchFamily="2" charset="-122"/>
              </a:rPr>
              <a:t>、罕</a:t>
            </a:r>
            <a:r>
              <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rPr>
              <a:t>遇、极罕遇地震下弹塑性时程分析</a:t>
            </a:r>
            <a:endParaRPr lang="zh-CN" altLang="en-US" sz="2000" b="1" dirty="0">
              <a:solidFill>
                <a:srgbClr val="002060"/>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56057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graphicFrame>
        <p:nvGraphicFramePr>
          <p:cNvPr id="4" name="表格 3"/>
          <p:cNvGraphicFramePr/>
          <p:nvPr>
            <p:custDataLst>
              <p:tags r:id="rId1"/>
            </p:custDataLst>
          </p:nvPr>
        </p:nvGraphicFramePr>
        <p:xfrm>
          <a:off x="693420" y="3011170"/>
          <a:ext cx="10805160" cy="3095625"/>
        </p:xfrm>
        <a:graphic>
          <a:graphicData uri="http://schemas.openxmlformats.org/drawingml/2006/table">
            <a:tbl>
              <a:tblPr firstRow="1" bandRow="1">
                <a:tableStyleId>{5940675A-B579-460E-94D1-54222C63F5DA}</a:tableStyleId>
              </a:tblPr>
              <a:tblGrid>
                <a:gridCol w="1612265"/>
                <a:gridCol w="4542155"/>
                <a:gridCol w="4650740"/>
              </a:tblGrid>
              <a:tr h="543560">
                <a:tc>
                  <a:txBody>
                    <a:bodyPr/>
                    <a:lstStyle/>
                    <a:p>
                      <a:pPr indent="0" algn="ctr">
                        <a:buNone/>
                      </a:pPr>
                      <a:endParaRPr lang="en-US" sz="1600" b="0">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设防水准</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1600" b="0">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抗震规范</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endParaRPr lang="en-US" sz="1600" b="0">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隔震标准</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r h="651510">
                <a:tc>
                  <a:txBody>
                    <a:bodyPr/>
                    <a:lstStyle/>
                    <a:p>
                      <a:pPr indent="0" algn="ctr">
                        <a:buNone/>
                      </a:pPr>
                      <a:endParaRPr lang="en-US" sz="1600" b="1">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多遇地震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主体结构基本不受损坏或不需修理即可继续使用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ctr">
                        <a:buNone/>
                      </a:pPr>
                      <a:r>
                        <a:rPr lang="en-US" sz="1600" b="1">
                          <a:latin typeface="宋体" panose="02010600030101010101" pitchFamily="2" charset="-122"/>
                          <a:ea typeface="宋体" panose="02010600030101010101" pitchFamily="2" charset="-122"/>
                          <a:cs typeface="Times New Roman" panose="02020603050405020304" charset="0"/>
                        </a:rPr>
                        <a:t> </a:t>
                      </a:r>
                      <a:endParaRPr lang="en-US" altLang="en-US" sz="1600" b="1">
                        <a:latin typeface="宋体" panose="02010600030101010101" pitchFamily="2" charset="-122"/>
                        <a:ea typeface="宋体" panose="02010600030101010101" pitchFamily="2"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r h="608965">
                <a:tc>
                  <a:txBody>
                    <a:bodyPr/>
                    <a:lstStyle/>
                    <a:p>
                      <a:pPr indent="0" algn="ctr">
                        <a:buNone/>
                      </a:pPr>
                      <a:endParaRPr lang="en-US" sz="1600" b="1">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设防地震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可能发生损坏，但经一般性修理仍可继续使用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主体结构基本不受损坏或不需修理即可继续使用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r h="572770">
                <a:tc>
                  <a:txBody>
                    <a:bodyPr/>
                    <a:lstStyle/>
                    <a:p>
                      <a:pPr indent="0" algn="ctr">
                        <a:buNone/>
                      </a:pPr>
                      <a:endParaRPr lang="en-US" sz="1600" b="1">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罕遇地震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不致倒塌或发生危及生命的严重破坏</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结构可能发生损坏，经修复后可继续使用</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r h="718820">
                <a:tc>
                  <a:txBody>
                    <a:bodyPr/>
                    <a:lstStyle/>
                    <a:p>
                      <a:pPr indent="0" algn="ctr">
                        <a:buNone/>
                      </a:pPr>
                      <a:endParaRPr lang="en-US" sz="1600" b="1">
                        <a:latin typeface="微软雅黑" panose="020B0503020204020204" charset="-122"/>
                        <a:ea typeface="微软雅黑" panose="020B0503020204020204" charset="-122"/>
                        <a:cs typeface="宋体" panose="02010600030101010101" pitchFamily="2" charset="-122"/>
                      </a:endParaRPr>
                    </a:p>
                    <a:p>
                      <a:pPr indent="0" algn="ctr">
                        <a:buNone/>
                      </a:pPr>
                      <a:r>
                        <a:rPr lang="en-US" sz="1600" b="1">
                          <a:latin typeface="微软雅黑" panose="020B0503020204020204" charset="-122"/>
                          <a:ea typeface="微软雅黑" panose="020B0503020204020204" charset="-122"/>
                          <a:cs typeface="宋体" panose="02010600030101010101" pitchFamily="2" charset="-122"/>
                        </a:rPr>
                        <a:t>极罕遇地震</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0000"/>
                    </a:solidFill>
                  </a:tcPr>
                </a:tc>
                <a:tc>
                  <a:txBody>
                    <a:bodyPr/>
                    <a:lstStyle/>
                    <a:p>
                      <a:pPr indent="0" algn="l">
                        <a:buNone/>
                      </a:pPr>
                      <a:r>
                        <a:rPr lang="en-US" sz="1600" b="1">
                          <a:latin typeface="宋体" panose="02010600030101010101" pitchFamily="2" charset="-122"/>
                          <a:ea typeface="宋体" panose="02010600030101010101" pitchFamily="2" charset="-122"/>
                          <a:cs typeface="Times New Roman" panose="02020603050405020304" charset="0"/>
                        </a:rPr>
                        <a:t> </a:t>
                      </a:r>
                      <a:endParaRPr lang="en-US" altLang="en-US" sz="1600" b="1">
                        <a:latin typeface="宋体" panose="02010600030101010101" pitchFamily="2" charset="-122"/>
                        <a:ea typeface="宋体" panose="02010600030101010101" pitchFamily="2"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40000"/>
                        <a:lumOff val="60000"/>
                      </a:schemeClr>
                    </a:solidFill>
                  </a:tcPr>
                </a:tc>
                <a:tc>
                  <a:txBody>
                    <a:bodyPr/>
                    <a:lstStyle/>
                    <a:p>
                      <a:pPr indent="0" algn="l">
                        <a:buNone/>
                      </a:pPr>
                      <a:endParaRPr lang="en-US" sz="1600" b="1">
                        <a:latin typeface="宋体" panose="02010600030101010101" pitchFamily="2" charset="-122"/>
                        <a:ea typeface="宋体" panose="02010600030101010101" pitchFamily="2" charset="-122"/>
                        <a:cs typeface="宋体" panose="02010600030101010101" pitchFamily="2" charset="-122"/>
                      </a:endParaRPr>
                    </a:p>
                    <a:p>
                      <a:pPr indent="0" algn="l">
                        <a:buNone/>
                      </a:pPr>
                      <a:r>
                        <a:rPr lang="en-US" sz="1600" b="1">
                          <a:latin typeface="宋体" panose="02010600030101010101" pitchFamily="2" charset="-122"/>
                          <a:ea typeface="宋体" panose="02010600030101010101" pitchFamily="2" charset="-122"/>
                          <a:cs typeface="宋体" panose="02010600030101010101" pitchFamily="2" charset="-122"/>
                        </a:rPr>
                        <a:t>不致倒塌或发生危及生命的严重破坏</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40000"/>
                        <a:lumOff val="60000"/>
                      </a:schemeClr>
                    </a:solidFill>
                  </a:tcPr>
                </a:tc>
              </a:tr>
            </a:tbl>
          </a:graphicData>
        </a:graphic>
      </p:graphicFrame>
      <p:sp>
        <p:nvSpPr>
          <p:cNvPr id="12" name="文本框 11"/>
          <p:cNvSpPr txBox="1"/>
          <p:nvPr/>
        </p:nvSpPr>
        <p:spPr>
          <a:xfrm>
            <a:off x="335280" y="2365375"/>
            <a:ext cx="2754630" cy="368300"/>
          </a:xfrm>
          <a:prstGeom prst="rect">
            <a:avLst/>
          </a:prstGeom>
          <a:noFill/>
        </p:spPr>
        <p:txBody>
          <a:bodyPr wrap="none" rtlCol="0" anchor="t">
            <a:spAutoFit/>
          </a:bodyPr>
          <a:lstStyle/>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基本抗震设防目标对比</a:t>
            </a:r>
            <a:endParaRPr lang="zh-CN" altLang="en-US" b="1"/>
          </a:p>
        </p:txBody>
      </p:sp>
      <p:sp>
        <p:nvSpPr>
          <p:cNvPr id="11" name="文本框 10"/>
          <p:cNvSpPr txBox="1"/>
          <p:nvPr/>
        </p:nvSpPr>
        <p:spPr>
          <a:xfrm>
            <a:off x="560070" y="6260465"/>
            <a:ext cx="10494645" cy="368300"/>
          </a:xfrm>
          <a:prstGeom prst="rect">
            <a:avLst/>
          </a:prstGeom>
          <a:noFill/>
        </p:spPr>
        <p:txBody>
          <a:bodyPr wrap="square" rtlCol="0">
            <a:spAutoFit/>
          </a:bodyPr>
          <a:lstStyle/>
          <a:p>
            <a:r>
              <a:rPr lang="zh-CN" altLang="en-US">
                <a:solidFill>
                  <a:srgbClr val="FF0000"/>
                </a:solidFill>
                <a:sym typeface="+mn-ea"/>
              </a:rPr>
              <a:t>《</a:t>
            </a:r>
            <a:r>
              <a:rPr lang="en-US" altLang="zh-CN">
                <a:solidFill>
                  <a:srgbClr val="FF0000"/>
                </a:solidFill>
                <a:sym typeface="+mn-ea"/>
              </a:rPr>
              <a:t>GB/T 51408-2021</a:t>
            </a:r>
            <a:r>
              <a:rPr lang="zh-CN" altLang="en-US">
                <a:solidFill>
                  <a:srgbClr val="FF0000"/>
                </a:solidFill>
                <a:sym typeface="+mn-ea"/>
              </a:rPr>
              <a:t>》建筑隔震设计标准中提高了设防目标。增加极罕遇地震设防水准。</a:t>
            </a:r>
            <a:endParaRPr lang="zh-CN" altLang="en-US">
              <a:solidFill>
                <a:srgbClr val="FF0000"/>
              </a:solidFill>
              <a:sym typeface="+mn-ea"/>
            </a:endParaRPr>
          </a:p>
        </p:txBody>
      </p:sp>
      <p:sp>
        <p:nvSpPr>
          <p:cNvPr id="100" name="文本框 99"/>
          <p:cNvSpPr txBox="1"/>
          <p:nvPr/>
        </p:nvSpPr>
        <p:spPr>
          <a:xfrm>
            <a:off x="560070" y="990600"/>
            <a:ext cx="11262360" cy="1198880"/>
          </a:xfrm>
          <a:prstGeom prst="rect">
            <a:avLst/>
          </a:prstGeom>
          <a:noFill/>
          <a:ln w="9525">
            <a:noFill/>
          </a:ln>
        </p:spPr>
        <p:txBody>
          <a:bodyPr wrap="square">
            <a:spAutoFit/>
          </a:bodyPr>
          <a:lstStyle/>
          <a:p>
            <a:pPr indent="266700" algn="just"/>
            <a:r>
              <a:rPr lang="en-US" altLang="zh-CN" b="1">
                <a:latin typeface="微软雅黑" panose="020B0503020204020204" charset="-122"/>
                <a:ea typeface="微软雅黑" panose="020B0503020204020204" charset="-122"/>
                <a:cs typeface="微软雅黑" panose="020B0503020204020204" charset="-122"/>
              </a:rPr>
              <a:t> </a:t>
            </a:r>
            <a:r>
              <a:rPr lang="zh-CN" b="1">
                <a:latin typeface="微软雅黑" panose="020B0503020204020204" charset="-122"/>
                <a:ea typeface="微软雅黑" panose="020B0503020204020204" charset="-122"/>
                <a:cs typeface="微软雅黑" panose="020B0503020204020204" charset="-122"/>
              </a:rPr>
              <a:t>《建筑隔震设计标准》</a:t>
            </a:r>
            <a:r>
              <a:rPr lang="en-US" b="1">
                <a:latin typeface="微软雅黑" panose="020B0503020204020204" charset="-122"/>
                <a:ea typeface="微软雅黑" panose="020B0503020204020204" charset="-122"/>
                <a:cs typeface="微软雅黑" panose="020B0503020204020204" charset="-122"/>
              </a:rPr>
              <a:t>GB/T 51408-2021</a:t>
            </a:r>
            <a:r>
              <a:rPr lang="zh-CN" b="1">
                <a:latin typeface="微软雅黑" panose="020B0503020204020204" charset="-122"/>
                <a:ea typeface="微软雅黑" panose="020B0503020204020204" charset="-122"/>
                <a:cs typeface="微软雅黑" panose="020B0503020204020204" charset="-122"/>
              </a:rPr>
              <a:t>也已于</a:t>
            </a:r>
            <a:r>
              <a:rPr lang="en-US" b="1">
                <a:latin typeface="微软雅黑" panose="020B0503020204020204" charset="-122"/>
                <a:ea typeface="微软雅黑" panose="020B0503020204020204" charset="-122"/>
                <a:cs typeface="微软雅黑" panose="020B0503020204020204" charset="-122"/>
              </a:rPr>
              <a:t>2021</a:t>
            </a:r>
            <a:r>
              <a:rPr lang="zh-CN" b="1">
                <a:latin typeface="微软雅黑" panose="020B0503020204020204" charset="-122"/>
                <a:ea typeface="微软雅黑" panose="020B0503020204020204" charset="-122"/>
                <a:cs typeface="微软雅黑" panose="020B0503020204020204" charset="-122"/>
              </a:rPr>
              <a:t>年</a:t>
            </a:r>
            <a:r>
              <a:rPr lang="en-US" b="1">
                <a:latin typeface="微软雅黑" panose="020B0503020204020204" charset="-122"/>
                <a:ea typeface="微软雅黑" panose="020B0503020204020204" charset="-122"/>
                <a:cs typeface="微软雅黑" panose="020B0503020204020204" charset="-122"/>
              </a:rPr>
              <a:t>9</a:t>
            </a:r>
            <a:r>
              <a:rPr lang="zh-CN" b="1">
                <a:latin typeface="微软雅黑" panose="020B0503020204020204" charset="-122"/>
                <a:ea typeface="微软雅黑" panose="020B0503020204020204" charset="-122"/>
                <a:cs typeface="微软雅黑" panose="020B0503020204020204" charset="-122"/>
              </a:rPr>
              <a:t>月</a:t>
            </a:r>
            <a:r>
              <a:rPr lang="en-US" b="1">
                <a:latin typeface="微软雅黑" panose="020B0503020204020204" charset="-122"/>
                <a:ea typeface="微软雅黑" panose="020B0503020204020204" charset="-122"/>
                <a:cs typeface="微软雅黑" panose="020B0503020204020204" charset="-122"/>
              </a:rPr>
              <a:t>1</a:t>
            </a:r>
            <a:r>
              <a:rPr lang="zh-CN" b="1">
                <a:latin typeface="微软雅黑" panose="020B0503020204020204" charset="-122"/>
                <a:ea typeface="微软雅黑" panose="020B0503020204020204" charset="-122"/>
                <a:cs typeface="微软雅黑" panose="020B0503020204020204" charset="-122"/>
              </a:rPr>
              <a:t>日起实施，该标准确立了以</a:t>
            </a:r>
            <a:r>
              <a:rPr lang="zh-CN" b="1">
                <a:solidFill>
                  <a:srgbClr val="FF0000"/>
                </a:solidFill>
                <a:latin typeface="微软雅黑" panose="020B0503020204020204" charset="-122"/>
                <a:ea typeface="微软雅黑" panose="020B0503020204020204" charset="-122"/>
                <a:cs typeface="微软雅黑" panose="020B0503020204020204" charset="-122"/>
              </a:rPr>
              <a:t>“直接设计法”</a:t>
            </a:r>
            <a:r>
              <a:rPr lang="zh-CN" b="1">
                <a:latin typeface="微软雅黑" panose="020B0503020204020204" charset="-122"/>
                <a:ea typeface="微软雅黑" panose="020B0503020204020204" charset="-122"/>
                <a:cs typeface="微软雅黑" panose="020B0503020204020204" charset="-122"/>
              </a:rPr>
              <a:t>、</a:t>
            </a:r>
            <a:r>
              <a:rPr lang="zh-CN" b="1">
                <a:solidFill>
                  <a:srgbClr val="FF0000"/>
                </a:solidFill>
                <a:latin typeface="微软雅黑" panose="020B0503020204020204" charset="-122"/>
                <a:ea typeface="微软雅黑" panose="020B0503020204020204" charset="-122"/>
                <a:cs typeface="微软雅黑" panose="020B0503020204020204" charset="-122"/>
              </a:rPr>
              <a:t>“复振型分解反应谱法”</a:t>
            </a:r>
            <a:r>
              <a:rPr lang="zh-CN" b="1">
                <a:latin typeface="微软雅黑" panose="020B0503020204020204" charset="-122"/>
                <a:ea typeface="微软雅黑" panose="020B0503020204020204" charset="-122"/>
                <a:cs typeface="微软雅黑" panose="020B0503020204020204" charset="-122"/>
              </a:rPr>
              <a:t>和新一代隔震设计反应谱为代表性内容的方法体系，在抗震设防目标问题上，将原有的“小震不坏、中震可修、大震不倒”提升为</a:t>
            </a:r>
            <a:r>
              <a:rPr lang="zh-CN" b="1">
                <a:solidFill>
                  <a:srgbClr val="FF0000"/>
                </a:solidFill>
                <a:latin typeface="微软雅黑" panose="020B0503020204020204" charset="-122"/>
                <a:ea typeface="微软雅黑" panose="020B0503020204020204" charset="-122"/>
                <a:cs typeface="微软雅黑" panose="020B0503020204020204" charset="-122"/>
              </a:rPr>
              <a:t>“中震不坏、大震可修、巨震不倒”</a:t>
            </a:r>
            <a:r>
              <a:rPr lang="zh-CN" b="1">
                <a:latin typeface="微软雅黑" panose="020B0503020204020204" charset="-122"/>
                <a:ea typeface="微软雅黑" panose="020B0503020204020204" charset="-122"/>
                <a:cs typeface="微软雅黑" panose="020B0503020204020204" charset="-122"/>
              </a:rPr>
              <a:t>，采用</a:t>
            </a:r>
            <a:r>
              <a:rPr lang="zh-CN" b="1">
                <a:solidFill>
                  <a:srgbClr val="FF0000"/>
                </a:solidFill>
                <a:latin typeface="微软雅黑" panose="020B0503020204020204" charset="-122"/>
                <a:ea typeface="微软雅黑" panose="020B0503020204020204" charset="-122"/>
                <a:cs typeface="微软雅黑" panose="020B0503020204020204" charset="-122"/>
              </a:rPr>
              <a:t>中震进行内力计算和构件设计</a:t>
            </a:r>
            <a:r>
              <a:rPr lang="zh-CN" b="1">
                <a:latin typeface="微软雅黑" panose="020B0503020204020204" charset="-122"/>
                <a:ea typeface="微软雅黑" panose="020B0503020204020204" charset="-122"/>
                <a:cs typeface="微软雅黑" panose="020B0503020204020204" charset="-122"/>
              </a:rPr>
              <a:t>，并进一步引入性能化设计。</a:t>
            </a:r>
            <a:endParaRPr lang="zh-CN" altLang="en-US"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0060" y="231845"/>
            <a:ext cx="56057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
        <p:nvSpPr>
          <p:cNvPr id="4" name="文本框 3"/>
          <p:cNvSpPr txBox="1"/>
          <p:nvPr/>
        </p:nvSpPr>
        <p:spPr>
          <a:xfrm>
            <a:off x="274955" y="998855"/>
            <a:ext cx="4669155" cy="368300"/>
          </a:xfrm>
          <a:prstGeom prst="rect">
            <a:avLst/>
          </a:prstGeom>
          <a:noFill/>
        </p:spPr>
        <p:txBody>
          <a:bodyPr wrap="square" rtlCol="0" anchor="t">
            <a:spAutoFit/>
          </a:bodyPr>
          <a:lstStyle/>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验算要求对比</a:t>
            </a:r>
            <a:endParaRPr lang="zh-CN" altLang="en-US" b="1"/>
          </a:p>
        </p:txBody>
      </p:sp>
      <p:graphicFrame>
        <p:nvGraphicFramePr>
          <p:cNvPr id="5" name="表格 4"/>
          <p:cNvGraphicFramePr/>
          <p:nvPr>
            <p:custDataLst>
              <p:tags r:id="rId1"/>
            </p:custDataLst>
          </p:nvPr>
        </p:nvGraphicFramePr>
        <p:xfrm>
          <a:off x="1118235" y="1550670"/>
          <a:ext cx="9378315" cy="4099560"/>
        </p:xfrm>
        <a:graphic>
          <a:graphicData uri="http://schemas.openxmlformats.org/drawingml/2006/table">
            <a:tbl>
              <a:tblPr firstRow="1" bandRow="1">
                <a:tableStyleId>{5940675A-B579-460E-94D1-54222C63F5DA}</a:tableStyleId>
              </a:tblPr>
              <a:tblGrid>
                <a:gridCol w="1281430"/>
                <a:gridCol w="1140460"/>
                <a:gridCol w="1138555"/>
                <a:gridCol w="1109345"/>
                <a:gridCol w="1148080"/>
                <a:gridCol w="1270000"/>
                <a:gridCol w="1188085"/>
                <a:gridCol w="1102360"/>
              </a:tblGrid>
              <a:tr h="295275">
                <a:tc rowSpan="2">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设防水准</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验算内容</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抗震规范</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隔震标准</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32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上部结构</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隔震层</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下部结构</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上部结构</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隔震层</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下部结构</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2275">
                <a:tc rowSpan="2">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多遇地震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承载力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7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变形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8630">
                <a:tc rowSpan="2">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设防地震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承载力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r>
              <a:tr h="3155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变形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r>
              <a:tr h="376555">
                <a:tc rowSpan="2">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罕遇地震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承载力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变形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rowSpan="2">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极罕遇</a:t>
                      </a: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r>
                        <a:rPr lang="en-US" sz="1800" b="1">
                          <a:latin typeface="微软雅黑" panose="020B0503020204020204" charset="-122"/>
                          <a:ea typeface="微软雅黑" panose="020B0503020204020204" charset="-122"/>
                          <a:cs typeface="宋体" panose="02010600030101010101" pitchFamily="2" charset="-122"/>
                        </a:rPr>
                        <a:t>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承载力</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346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变形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00"/>
                    </a:solidFill>
                  </a:tcPr>
                </a:tc>
              </a:tr>
            </a:tbl>
          </a:graphicData>
        </a:graphic>
      </p:graphicFrame>
      <p:sp>
        <p:nvSpPr>
          <p:cNvPr id="7" name="文本框 6"/>
          <p:cNvSpPr txBox="1"/>
          <p:nvPr/>
        </p:nvSpPr>
        <p:spPr>
          <a:xfrm>
            <a:off x="370840" y="6054725"/>
            <a:ext cx="11663045" cy="368300"/>
          </a:xfrm>
          <a:prstGeom prst="rect">
            <a:avLst/>
          </a:prstGeom>
          <a:noFill/>
        </p:spPr>
        <p:txBody>
          <a:bodyPr wrap="square" rtlCol="0">
            <a:spAutoFit/>
          </a:bodyPr>
          <a:lstStyle/>
          <a:p>
            <a:r>
              <a:rPr lang="en-US" altLang="zh-CN"/>
              <a:t>*</a:t>
            </a:r>
            <a:r>
              <a:rPr lang="zh-CN" altLang="en-US"/>
              <a:t>特殊设防类隔震建筑需要验算；判定是否属于特殊设防类结构需参照《建筑工程抗震设防分类标准》</a:t>
            </a:r>
            <a:r>
              <a:rPr lang="en-US" altLang="zh-CN"/>
              <a:t>GB50223</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586105" y="1550670"/>
          <a:ext cx="10810875" cy="4166235"/>
        </p:xfrm>
        <a:graphic>
          <a:graphicData uri="http://schemas.openxmlformats.org/drawingml/2006/table">
            <a:tbl>
              <a:tblPr firstRow="1" bandRow="1">
                <a:tableStyleId>{5940675A-B579-460E-94D1-54222C63F5DA}</a:tableStyleId>
              </a:tblPr>
              <a:tblGrid>
                <a:gridCol w="1540510"/>
                <a:gridCol w="4707890"/>
                <a:gridCol w="4562475"/>
              </a:tblGrid>
              <a:tr h="403860">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设防水准</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抗震规范</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隔震标准</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0760">
                <a:tc>
                  <a:txBody>
                    <a:bodyPr/>
                    <a:lstStyle/>
                    <a:p>
                      <a:pPr indent="0" algn="ctr">
                        <a:buNone/>
                      </a:pP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r>
                        <a:rPr lang="en-US" sz="1800" b="1">
                          <a:latin typeface="微软雅黑" panose="020B0503020204020204" charset="-122"/>
                          <a:ea typeface="微软雅黑" panose="020B0503020204020204" charset="-122"/>
                          <a:cs typeface="宋体" panose="02010600030101010101" pitchFamily="2" charset="-122"/>
                        </a:rPr>
                        <a:t>多遇地震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800" b="0">
                        <a:latin typeface="微软雅黑" panose="020B0503020204020204" charset="-122"/>
                        <a:ea typeface="微软雅黑" panose="020B0503020204020204" charset="-122"/>
                        <a:cs typeface="宋体" panose="02010600030101010101" pitchFamily="2" charset="-122"/>
                      </a:endParaRPr>
                    </a:p>
                    <a:p>
                      <a:pPr indent="0" algn="l">
                        <a:buNone/>
                      </a:pPr>
                      <a:r>
                        <a:rPr lang="en-US" sz="1800" b="0">
                          <a:latin typeface="微软雅黑" panose="020B0503020204020204" charset="-122"/>
                          <a:ea typeface="微软雅黑" panose="020B0503020204020204" charset="-122"/>
                          <a:cs typeface="宋体" panose="02010600030101010101" pitchFamily="2" charset="-122"/>
                        </a:rPr>
                        <a:t>基于减震系数的振型分解反应谱法</a:t>
                      </a:r>
                      <a:endParaRPr lang="en-US" sz="1800" b="0">
                        <a:latin typeface="微软雅黑" panose="020B0503020204020204" charset="-122"/>
                        <a:ea typeface="微软雅黑" panose="020B0503020204020204" charset="-122"/>
                        <a:cs typeface="宋体" panose="02010600030101010101" pitchFamily="2" charset="-122"/>
                      </a:endParaRPr>
                    </a:p>
                    <a:p>
                      <a:pPr indent="0" algn="l">
                        <a:buNone/>
                      </a:pPr>
                      <a:r>
                        <a:rPr lang="en-US" sz="1800" b="0">
                          <a:latin typeface="微软雅黑" panose="020B0503020204020204" charset="-122"/>
                          <a:ea typeface="微软雅黑" panose="020B0503020204020204" charset="-122"/>
                          <a:cs typeface="宋体" panose="02010600030101010101" pitchFamily="2" charset="-122"/>
                        </a:rPr>
                        <a:t>或弹性时程分析法</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a:latin typeface="微软雅黑" panose="020B0503020204020204" charset="-122"/>
                          <a:ea typeface="微软雅黑" panose="020B0503020204020204" charset="-122"/>
                          <a:cs typeface="Times New Roman" panose="02020603050405020304" charset="0"/>
                        </a:rPr>
                        <a:t> </a:t>
                      </a:r>
                      <a:endParaRPr lang="en-US" altLang="en-US" sz="1800" b="0">
                        <a:latin typeface="微软雅黑" panose="020B0503020204020204" charset="-122"/>
                        <a:ea typeface="微软雅黑" panose="020B050302020402020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8415">
                <a:tc>
                  <a:txBody>
                    <a:bodyPr/>
                    <a:lstStyle/>
                    <a:p>
                      <a:pPr indent="0" algn="ctr">
                        <a:buNone/>
                      </a:pP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r>
                        <a:rPr lang="en-US" sz="1800" b="1">
                          <a:latin typeface="微软雅黑" panose="020B0503020204020204" charset="-122"/>
                          <a:ea typeface="微软雅黑" panose="020B0503020204020204" charset="-122"/>
                          <a:cs typeface="宋体" panose="02010600030101010101" pitchFamily="2" charset="-122"/>
                        </a:rPr>
                        <a:t>设防地震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800" b="0">
                        <a:latin typeface="微软雅黑" panose="020B0503020204020204" charset="-122"/>
                        <a:ea typeface="微软雅黑" panose="020B0503020204020204" charset="-122"/>
                        <a:cs typeface="宋体" panose="02010600030101010101" pitchFamily="2" charset="-122"/>
                      </a:endParaRPr>
                    </a:p>
                    <a:p>
                      <a:pPr marL="285750" indent="-285750" algn="l">
                        <a:buFont typeface="Wingdings" panose="05000000000000000000" charset="0"/>
                        <a:buChar char="ü"/>
                      </a:pPr>
                      <a:r>
                        <a:rPr lang="en-US" sz="1800" b="0">
                          <a:latin typeface="微软雅黑" panose="020B0503020204020204" charset="-122"/>
                          <a:ea typeface="微软雅黑" panose="020B0503020204020204" charset="-122"/>
                          <a:cs typeface="宋体" panose="02010600030101010101" pitchFamily="2" charset="-122"/>
                        </a:rPr>
                        <a:t>基于隔震层等效线性化的振型分解反应谱法</a:t>
                      </a:r>
                      <a:endParaRPr lang="en-US" sz="1800" b="0">
                        <a:latin typeface="微软雅黑" panose="020B0503020204020204" charset="-122"/>
                        <a:ea typeface="微软雅黑" panose="020B0503020204020204" charset="-122"/>
                        <a:cs typeface="宋体" panose="02010600030101010101" pitchFamily="2" charset="-122"/>
                      </a:endParaRPr>
                    </a:p>
                    <a:p>
                      <a:pPr marL="285750" indent="-285750" algn="l">
                        <a:buFont typeface="Wingdings" panose="05000000000000000000" charset="0"/>
                        <a:buChar char="ü"/>
                      </a:pPr>
                      <a:r>
                        <a:rPr lang="en-US" sz="1800" b="0">
                          <a:latin typeface="微软雅黑" panose="020B0503020204020204" charset="-122"/>
                          <a:ea typeface="微软雅黑" panose="020B0503020204020204" charset="-122"/>
                          <a:cs typeface="宋体" panose="02010600030101010101" pitchFamily="2" charset="-122"/>
                        </a:rPr>
                        <a:t>弹性时程分析法</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285750" indent="-285750" algn="l">
                        <a:buFont typeface="Wingdings" panose="05000000000000000000" charset="0"/>
                        <a:buChar char="ü"/>
                      </a:pPr>
                      <a:endParaRPr lang="en-US" sz="1800" b="0">
                        <a:highlight>
                          <a:srgbClr val="FFFF00"/>
                        </a:highlight>
                        <a:latin typeface="微软雅黑" panose="020B0503020204020204" charset="-122"/>
                        <a:ea typeface="微软雅黑" panose="020B0503020204020204" charset="-122"/>
                        <a:cs typeface="宋体" panose="02010600030101010101" pitchFamily="2" charset="-122"/>
                      </a:endParaRPr>
                    </a:p>
                    <a:p>
                      <a:pPr marL="285750" indent="-285750" algn="l">
                        <a:buFont typeface="Wingdings" panose="05000000000000000000" charset="0"/>
                        <a:buChar char="ü"/>
                      </a:pPr>
                      <a:r>
                        <a:rPr lang="en-US" sz="1800" b="0">
                          <a:highlight>
                            <a:srgbClr val="FFFF00"/>
                          </a:highlight>
                          <a:latin typeface="微软雅黑" panose="020B0503020204020204" charset="-122"/>
                          <a:ea typeface="微软雅黑" panose="020B0503020204020204" charset="-122"/>
                          <a:cs typeface="宋体" panose="02010600030101010101" pitchFamily="2" charset="-122"/>
                        </a:rPr>
                        <a:t>基于隔震层等效线性化的复模态振型分解反应谱法</a:t>
                      </a:r>
                      <a:endParaRPr lang="en-US" sz="1800" b="0">
                        <a:highlight>
                          <a:srgbClr val="FFFF00"/>
                        </a:highlight>
                        <a:latin typeface="微软雅黑" panose="020B0503020204020204" charset="-122"/>
                        <a:ea typeface="微软雅黑" panose="020B0503020204020204" charset="-122"/>
                        <a:cs typeface="宋体" panose="02010600030101010101" pitchFamily="2" charset="-122"/>
                      </a:endParaRPr>
                    </a:p>
                    <a:p>
                      <a:pPr marL="285750" indent="-285750" algn="l">
                        <a:buFont typeface="Wingdings" panose="05000000000000000000" charset="0"/>
                        <a:buChar char="ü"/>
                      </a:pPr>
                      <a:r>
                        <a:rPr lang="en-US" sz="1800" b="0">
                          <a:latin typeface="微软雅黑" panose="020B0503020204020204" charset="-122"/>
                          <a:ea typeface="微软雅黑" panose="020B0503020204020204" charset="-122"/>
                          <a:cs typeface="宋体" panose="02010600030101010101" pitchFamily="2" charset="-122"/>
                        </a:rPr>
                        <a:t>弹性时程分析法</a:t>
                      </a:r>
                      <a:endParaRPr lang="en-US" altLang="en-US" sz="1800" b="0">
                        <a:highlight>
                          <a:srgbClr val="FFFF00"/>
                        </a:highlight>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1040">
                <a:tc>
                  <a:txBody>
                    <a:bodyPr/>
                    <a:lstStyle/>
                    <a:p>
                      <a:pPr indent="0" algn="ctr">
                        <a:buNone/>
                      </a:pP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r>
                        <a:rPr lang="en-US" sz="1800" b="1">
                          <a:latin typeface="微软雅黑" panose="020B0503020204020204" charset="-122"/>
                          <a:ea typeface="微软雅黑" panose="020B0503020204020204" charset="-122"/>
                          <a:cs typeface="宋体" panose="02010600030101010101" pitchFamily="2" charset="-122"/>
                        </a:rPr>
                        <a:t>罕遇地震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800" b="0">
                        <a:latin typeface="微软雅黑" panose="020B0503020204020204" charset="-122"/>
                        <a:ea typeface="微软雅黑" panose="020B0503020204020204" charset="-122"/>
                        <a:cs typeface="宋体" panose="02010600030101010101" pitchFamily="2" charset="-122"/>
                      </a:endParaRPr>
                    </a:p>
                    <a:p>
                      <a:pPr indent="0" algn="l">
                        <a:buNone/>
                      </a:pPr>
                      <a:r>
                        <a:rPr lang="en-US" sz="1800" b="0">
                          <a:latin typeface="微软雅黑" panose="020B0503020204020204" charset="-122"/>
                          <a:ea typeface="微软雅黑" panose="020B0503020204020204" charset="-122"/>
                          <a:cs typeface="宋体" panose="02010600030101010101" pitchFamily="2" charset="-122"/>
                        </a:rPr>
                        <a:t>弹塑性时程分析法</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800" b="0">
                        <a:latin typeface="微软雅黑" panose="020B0503020204020204" charset="-122"/>
                        <a:ea typeface="微软雅黑" panose="020B0503020204020204" charset="-122"/>
                        <a:cs typeface="宋体" panose="02010600030101010101" pitchFamily="2" charset="-122"/>
                      </a:endParaRPr>
                    </a:p>
                    <a:p>
                      <a:pPr indent="0" algn="l">
                        <a:buNone/>
                      </a:pPr>
                      <a:r>
                        <a:rPr lang="en-US" sz="1800" b="0">
                          <a:latin typeface="微软雅黑" panose="020B0503020204020204" charset="-122"/>
                          <a:ea typeface="微软雅黑" panose="020B0503020204020204" charset="-122"/>
                          <a:cs typeface="宋体" panose="02010600030101010101" pitchFamily="2" charset="-122"/>
                        </a:rPr>
                        <a:t>弹塑性时程分析法</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2160">
                <a:tc>
                  <a:txBody>
                    <a:bodyPr/>
                    <a:lstStyle/>
                    <a:p>
                      <a:pPr indent="0" algn="ctr">
                        <a:buNone/>
                      </a:pPr>
                      <a:endParaRPr lang="en-US" sz="1800" b="1">
                        <a:latin typeface="微软雅黑" panose="020B0503020204020204" charset="-122"/>
                        <a:ea typeface="微软雅黑" panose="020B0503020204020204" charset="-122"/>
                        <a:cs typeface="宋体" panose="02010600030101010101" pitchFamily="2" charset="-122"/>
                      </a:endParaRPr>
                    </a:p>
                    <a:p>
                      <a:pPr indent="0" algn="ctr">
                        <a:buNone/>
                      </a:pPr>
                      <a:r>
                        <a:rPr lang="en-US" sz="1800" b="1">
                          <a:latin typeface="微软雅黑" panose="020B0503020204020204" charset="-122"/>
                          <a:ea typeface="微软雅黑" panose="020B0503020204020204" charset="-122"/>
                          <a:cs typeface="宋体" panose="02010600030101010101" pitchFamily="2" charset="-122"/>
                        </a:rPr>
                        <a:t>极罕遇地震</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r>
                        <a:rPr lang="en-US" sz="1800" b="0">
                          <a:latin typeface="微软雅黑" panose="020B0503020204020204" charset="-122"/>
                          <a:ea typeface="微软雅黑" panose="020B0503020204020204" charset="-122"/>
                          <a:cs typeface="Times New Roman" panose="02020603050405020304" charset="0"/>
                        </a:rPr>
                        <a:t> </a:t>
                      </a:r>
                      <a:endParaRPr lang="en-US" altLang="en-US" sz="1800" b="0">
                        <a:latin typeface="微软雅黑" panose="020B0503020204020204" charset="-122"/>
                        <a:ea typeface="微软雅黑" panose="020B050302020402020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en-US" sz="1800" b="0">
                        <a:latin typeface="微软雅黑" panose="020B0503020204020204" charset="-122"/>
                        <a:ea typeface="微软雅黑" panose="020B0503020204020204" charset="-122"/>
                        <a:cs typeface="宋体" panose="02010600030101010101" pitchFamily="2" charset="-122"/>
                      </a:endParaRPr>
                    </a:p>
                    <a:p>
                      <a:pPr indent="0" algn="l">
                        <a:buNone/>
                      </a:pPr>
                      <a:r>
                        <a:rPr lang="en-US" sz="1800" b="0">
                          <a:latin typeface="微软雅黑" panose="020B0503020204020204" charset="-122"/>
                          <a:ea typeface="微软雅黑" panose="020B0503020204020204" charset="-122"/>
                          <a:cs typeface="宋体" panose="02010600030101010101" pitchFamily="2" charset="-122"/>
                        </a:rPr>
                        <a:t>弹塑性时程分析法</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74955" y="998855"/>
            <a:ext cx="4669155" cy="368300"/>
          </a:xfrm>
          <a:prstGeom prst="rect">
            <a:avLst/>
          </a:prstGeom>
          <a:noFill/>
        </p:spPr>
        <p:txBody>
          <a:bodyPr wrap="square" rtlCol="0" anchor="t">
            <a:spAutoFit/>
          </a:bodyPr>
          <a:lstStyle/>
          <a:p>
            <a:pPr marL="285750" indent="-285750">
              <a:buFont typeface="Wingdings" panose="05000000000000000000" charset="0"/>
              <a:buChar char="Ø"/>
            </a:pPr>
            <a:r>
              <a:rPr lang="zh-CN" altLang="en-US" b="1" dirty="0">
                <a:solidFill>
                  <a:srgbClr val="2E6CB5"/>
                </a:solidFill>
                <a:latin typeface="微软雅黑" panose="020B0503020204020204" charset="-122"/>
                <a:ea typeface="微软雅黑" panose="020B0503020204020204" charset="-122"/>
                <a:sym typeface="+mn-ea"/>
              </a:rPr>
              <a:t>分析方法对比</a:t>
            </a:r>
            <a:endParaRPr lang="zh-CN" altLang="en-US" b="1"/>
          </a:p>
        </p:txBody>
      </p:sp>
      <p:sp>
        <p:nvSpPr>
          <p:cNvPr id="9" name="矩形 8"/>
          <p:cNvSpPr/>
          <p:nvPr/>
        </p:nvSpPr>
        <p:spPr>
          <a:xfrm>
            <a:off x="370060" y="231845"/>
            <a:ext cx="5605780" cy="583565"/>
          </a:xfrm>
          <a:prstGeom prst="rect">
            <a:avLst/>
          </a:prstGeom>
        </p:spPr>
        <p:txBody>
          <a:bodyPr wrap="none">
            <a:spAutoFit/>
          </a:bodyPr>
          <a:lstStyle/>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244330" y="83185"/>
            <a:ext cx="2609850" cy="591820"/>
          </a:xfrm>
          <a:prstGeom prst="rect">
            <a:avLst/>
          </a:prstGeom>
        </p:spPr>
      </p:pic>
      <p:pic>
        <p:nvPicPr>
          <p:cNvPr id="6" name="图片 5"/>
          <p:cNvPicPr>
            <a:picLocks noChangeAspect="1"/>
          </p:cNvPicPr>
          <p:nvPr/>
        </p:nvPicPr>
        <p:blipFill>
          <a:blip r:embed="rId2"/>
          <a:stretch>
            <a:fillRect/>
          </a:stretch>
        </p:blipFill>
        <p:spPr>
          <a:xfrm>
            <a:off x="5753100" y="1497330"/>
            <a:ext cx="6101080" cy="3129280"/>
          </a:xfrm>
          <a:prstGeom prst="rect">
            <a:avLst/>
          </a:prstGeom>
        </p:spPr>
      </p:pic>
      <p:pic>
        <p:nvPicPr>
          <p:cNvPr id="7" name="图片 6"/>
          <p:cNvPicPr>
            <a:picLocks noChangeAspect="1"/>
          </p:cNvPicPr>
          <p:nvPr/>
        </p:nvPicPr>
        <p:blipFill>
          <a:blip r:embed="rId3"/>
          <a:stretch>
            <a:fillRect/>
          </a:stretch>
        </p:blipFill>
        <p:spPr>
          <a:xfrm>
            <a:off x="363855" y="1583055"/>
            <a:ext cx="5481955" cy="3229610"/>
          </a:xfrm>
          <a:prstGeom prst="rect">
            <a:avLst/>
          </a:prstGeom>
        </p:spPr>
      </p:pic>
      <p:sp>
        <p:nvSpPr>
          <p:cNvPr id="8" name="文本框 7"/>
          <p:cNvSpPr txBox="1"/>
          <p:nvPr/>
        </p:nvSpPr>
        <p:spPr>
          <a:xfrm>
            <a:off x="748030" y="4908550"/>
            <a:ext cx="4808220" cy="368300"/>
          </a:xfrm>
          <a:prstGeom prst="rect">
            <a:avLst/>
          </a:prstGeom>
          <a:noFill/>
        </p:spPr>
        <p:txBody>
          <a:bodyPr wrap="square" rtlCol="0">
            <a:spAutoFit/>
          </a:bodyPr>
          <a:lstStyle/>
          <a:p>
            <a:r>
              <a:rPr lang="en-US" altLang="zh-CN"/>
              <a:t>GB50011-2010</a:t>
            </a:r>
            <a:r>
              <a:rPr lang="zh-CN" altLang="en-US">
                <a:sym typeface="+mn-ea"/>
              </a:rPr>
              <a:t>《</a:t>
            </a:r>
            <a:r>
              <a:rPr lang="zh-CN" altLang="en-US"/>
              <a:t>建筑抗震设计规范</a:t>
            </a:r>
            <a:r>
              <a:rPr lang="zh-CN" altLang="en-US">
                <a:sym typeface="+mn-ea"/>
              </a:rPr>
              <a:t>》</a:t>
            </a:r>
            <a:r>
              <a:rPr lang="zh-CN" altLang="en-US"/>
              <a:t>反应谱</a:t>
            </a:r>
            <a:endParaRPr lang="zh-CN" altLang="en-US"/>
          </a:p>
        </p:txBody>
      </p:sp>
      <p:sp>
        <p:nvSpPr>
          <p:cNvPr id="10" name="文本框 9"/>
          <p:cNvSpPr txBox="1"/>
          <p:nvPr/>
        </p:nvSpPr>
        <p:spPr>
          <a:xfrm>
            <a:off x="6251575" y="4908550"/>
            <a:ext cx="5104130" cy="368300"/>
          </a:xfrm>
          <a:prstGeom prst="rect">
            <a:avLst/>
          </a:prstGeom>
          <a:noFill/>
        </p:spPr>
        <p:txBody>
          <a:bodyPr wrap="square" rtlCol="0">
            <a:spAutoFit/>
          </a:bodyPr>
          <a:lstStyle/>
          <a:p>
            <a:r>
              <a:rPr lang="en-US" altLang="zh-CN">
                <a:solidFill>
                  <a:srgbClr val="FF0000"/>
                </a:solidFill>
              </a:rPr>
              <a:t>GB/T 51408-2021</a:t>
            </a:r>
            <a:r>
              <a:rPr lang="zh-CN" altLang="en-US">
                <a:solidFill>
                  <a:srgbClr val="FF0000"/>
                </a:solidFill>
                <a:sym typeface="+mn-ea"/>
              </a:rPr>
              <a:t>《</a:t>
            </a:r>
            <a:r>
              <a:rPr lang="zh-CN" altLang="en-US">
                <a:solidFill>
                  <a:srgbClr val="FF0000"/>
                </a:solidFill>
              </a:rPr>
              <a:t>建筑隔震设计标准</a:t>
            </a:r>
            <a:r>
              <a:rPr lang="zh-CN" altLang="en-US">
                <a:solidFill>
                  <a:srgbClr val="FF0000"/>
                </a:solidFill>
                <a:sym typeface="+mn-ea"/>
              </a:rPr>
              <a:t>》</a:t>
            </a:r>
            <a:r>
              <a:rPr lang="zh-CN" altLang="en-US">
                <a:solidFill>
                  <a:srgbClr val="FF0000"/>
                </a:solidFill>
              </a:rPr>
              <a:t>反应谱</a:t>
            </a:r>
            <a:endParaRPr lang="zh-CN" altLang="en-US">
              <a:solidFill>
                <a:srgbClr val="FF0000"/>
              </a:solidFill>
            </a:endParaRPr>
          </a:p>
        </p:txBody>
      </p:sp>
      <p:sp>
        <p:nvSpPr>
          <p:cNvPr id="11" name="文本框 10"/>
          <p:cNvSpPr txBox="1"/>
          <p:nvPr/>
        </p:nvSpPr>
        <p:spPr>
          <a:xfrm>
            <a:off x="923290" y="5620385"/>
            <a:ext cx="10494645" cy="645160"/>
          </a:xfrm>
          <a:prstGeom prst="rect">
            <a:avLst/>
          </a:prstGeom>
          <a:noFill/>
        </p:spPr>
        <p:txBody>
          <a:bodyPr wrap="square" rtlCol="0">
            <a:spAutoFit/>
          </a:bodyPr>
          <a:lstStyle/>
          <a:p>
            <a:r>
              <a:rPr lang="zh-CN" altLang="en-US"/>
              <a:t>区别：</a:t>
            </a:r>
            <a:r>
              <a:rPr lang="zh-CN" altLang="en-US">
                <a:sym typeface="+mn-ea"/>
              </a:rPr>
              <a:t>《</a:t>
            </a:r>
            <a:r>
              <a:rPr lang="en-US" altLang="zh-CN">
                <a:sym typeface="+mn-ea"/>
              </a:rPr>
              <a:t>GB50011-2010</a:t>
            </a:r>
            <a:r>
              <a:rPr lang="zh-CN" altLang="en-US">
                <a:sym typeface="+mn-ea"/>
              </a:rPr>
              <a:t>》建筑抗震设计规范</a:t>
            </a:r>
            <a:r>
              <a:rPr lang="zh-CN" altLang="en-US"/>
              <a:t>反应谱在</a:t>
            </a:r>
            <a:r>
              <a:rPr lang="en-US" altLang="zh-CN"/>
              <a:t>5Tg~6s</a:t>
            </a:r>
            <a:r>
              <a:rPr lang="zh-CN" altLang="en-US"/>
              <a:t>区间内为直线下降；</a:t>
            </a:r>
            <a:endParaRPr lang="zh-CN" altLang="en-US"/>
          </a:p>
          <a:p>
            <a:r>
              <a:rPr lang="zh-CN" altLang="en-US"/>
              <a:t> </a:t>
            </a:r>
            <a:r>
              <a:rPr lang="en-US" altLang="zh-CN"/>
              <a:t>          </a:t>
            </a:r>
            <a:r>
              <a:rPr lang="zh-CN" altLang="en-US">
                <a:solidFill>
                  <a:srgbClr val="FF0000"/>
                </a:solidFill>
                <a:sym typeface="+mn-ea"/>
              </a:rPr>
              <a:t>《</a:t>
            </a:r>
            <a:r>
              <a:rPr lang="en-US" altLang="zh-CN">
                <a:solidFill>
                  <a:srgbClr val="FF0000"/>
                </a:solidFill>
                <a:sym typeface="+mn-ea"/>
              </a:rPr>
              <a:t>GB/T 51408-2021</a:t>
            </a:r>
            <a:r>
              <a:rPr lang="zh-CN" altLang="en-US">
                <a:solidFill>
                  <a:srgbClr val="FF0000"/>
                </a:solidFill>
                <a:sym typeface="+mn-ea"/>
              </a:rPr>
              <a:t>》建筑隔震设计标准反应谱在</a:t>
            </a:r>
            <a:r>
              <a:rPr lang="en-US" altLang="zh-CN">
                <a:solidFill>
                  <a:srgbClr val="FF0000"/>
                </a:solidFill>
                <a:sym typeface="+mn-ea"/>
              </a:rPr>
              <a:t>5Tg~6s</a:t>
            </a:r>
            <a:r>
              <a:rPr lang="zh-CN" altLang="en-US">
                <a:solidFill>
                  <a:srgbClr val="FF0000"/>
                </a:solidFill>
                <a:sym typeface="+mn-ea"/>
              </a:rPr>
              <a:t>区间仍采用曲线下降；</a:t>
            </a:r>
            <a:endParaRPr lang="zh-CN" altLang="en-US">
              <a:solidFill>
                <a:srgbClr val="FF0000"/>
              </a:solidFill>
              <a:sym typeface="+mn-ea"/>
            </a:endParaRPr>
          </a:p>
        </p:txBody>
      </p:sp>
      <p:sp>
        <p:nvSpPr>
          <p:cNvPr id="5" name="文本框 4"/>
          <p:cNvSpPr txBox="1"/>
          <p:nvPr/>
        </p:nvSpPr>
        <p:spPr>
          <a:xfrm>
            <a:off x="427990" y="1019175"/>
            <a:ext cx="9467215" cy="506730"/>
          </a:xfrm>
          <a:prstGeom prst="rect">
            <a:avLst/>
          </a:prstGeom>
          <a:noFill/>
        </p:spPr>
        <p:txBody>
          <a:bodyPr wrap="square" rtlCol="0">
            <a:spAutoFit/>
          </a:bodyPr>
          <a:lstStyle/>
          <a:p>
            <a:pPr marL="285750" indent="-285750" algn="just" fontAlgn="auto">
              <a:lnSpc>
                <a:spcPct val="150000"/>
              </a:lnSpc>
              <a:buFont typeface="Wingdings" panose="05000000000000000000" charset="0"/>
              <a:buChar char="p"/>
            </a:pPr>
            <a:r>
              <a:rPr lang="zh-CN" altLang="en-US" b="1"/>
              <a:t>当选择</a:t>
            </a:r>
            <a:r>
              <a:rPr lang="en-US" altLang="zh-CN" b="1"/>
              <a:t>“</a:t>
            </a:r>
            <a:r>
              <a:rPr lang="zh-CN" altLang="en-US" b="1"/>
              <a:t>直接设计法</a:t>
            </a:r>
            <a:r>
              <a:rPr lang="en-US" altLang="zh-CN" b="1"/>
              <a:t>”</a:t>
            </a:r>
            <a:r>
              <a:rPr lang="zh-CN" altLang="en-US" b="1"/>
              <a:t>时</a:t>
            </a:r>
            <a:r>
              <a:rPr lang="en-US" altLang="zh-CN" b="1"/>
              <a:t>，</a:t>
            </a:r>
            <a:r>
              <a:rPr lang="en-US" altLang="zh-CN" b="1">
                <a:sym typeface="+mn-ea"/>
              </a:rPr>
              <a:t>上部结构计算、弹性时程均采用隔震标准设计反应谱；</a:t>
            </a:r>
            <a:endParaRPr lang="en-US" altLang="zh-CN" b="1"/>
          </a:p>
        </p:txBody>
      </p:sp>
      <p:sp>
        <p:nvSpPr>
          <p:cNvPr id="9" name="矩形 8"/>
          <p:cNvSpPr/>
          <p:nvPr/>
        </p:nvSpPr>
        <p:spPr>
          <a:xfrm>
            <a:off x="370060" y="231845"/>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244330" y="83185"/>
            <a:ext cx="2609850" cy="591820"/>
          </a:xfrm>
          <a:prstGeom prst="rect">
            <a:avLst/>
          </a:prstGeom>
        </p:spPr>
      </p:pic>
      <p:pic>
        <p:nvPicPr>
          <p:cNvPr id="6" name="图片 5"/>
          <p:cNvPicPr>
            <a:picLocks noChangeAspect="1"/>
          </p:cNvPicPr>
          <p:nvPr/>
        </p:nvPicPr>
        <p:blipFill>
          <a:blip r:embed="rId2"/>
          <a:stretch>
            <a:fillRect/>
          </a:stretch>
        </p:blipFill>
        <p:spPr>
          <a:xfrm>
            <a:off x="252730" y="2039620"/>
            <a:ext cx="6600825" cy="1247775"/>
          </a:xfrm>
          <a:prstGeom prst="rect">
            <a:avLst/>
          </a:prstGeom>
        </p:spPr>
      </p:pic>
      <p:pic>
        <p:nvPicPr>
          <p:cNvPr id="7" name="图片 6"/>
          <p:cNvPicPr>
            <a:picLocks noChangeAspect="1"/>
          </p:cNvPicPr>
          <p:nvPr/>
        </p:nvPicPr>
        <p:blipFill>
          <a:blip r:embed="rId3"/>
          <a:stretch>
            <a:fillRect/>
          </a:stretch>
        </p:blipFill>
        <p:spPr>
          <a:xfrm>
            <a:off x="727075" y="3143250"/>
            <a:ext cx="4533900" cy="2616835"/>
          </a:xfrm>
          <a:prstGeom prst="rect">
            <a:avLst/>
          </a:prstGeom>
        </p:spPr>
      </p:pic>
      <p:pic>
        <p:nvPicPr>
          <p:cNvPr id="8" name="图片 7"/>
          <p:cNvPicPr>
            <a:picLocks noChangeAspect="1"/>
          </p:cNvPicPr>
          <p:nvPr/>
        </p:nvPicPr>
        <p:blipFill>
          <a:blip r:embed="rId4"/>
          <a:stretch>
            <a:fillRect/>
          </a:stretch>
        </p:blipFill>
        <p:spPr>
          <a:xfrm>
            <a:off x="6105525" y="2541905"/>
            <a:ext cx="5466080" cy="4286885"/>
          </a:xfrm>
          <a:prstGeom prst="rect">
            <a:avLst/>
          </a:prstGeom>
        </p:spPr>
      </p:pic>
      <p:pic>
        <p:nvPicPr>
          <p:cNvPr id="5" name="图片 4"/>
          <p:cNvPicPr>
            <a:picLocks noChangeAspect="1"/>
          </p:cNvPicPr>
          <p:nvPr/>
        </p:nvPicPr>
        <p:blipFill>
          <a:blip r:embed="rId5"/>
          <a:stretch>
            <a:fillRect/>
          </a:stretch>
        </p:blipFill>
        <p:spPr>
          <a:xfrm>
            <a:off x="2176145" y="1516380"/>
            <a:ext cx="7839075" cy="657225"/>
          </a:xfrm>
          <a:prstGeom prst="rect">
            <a:avLst/>
          </a:prstGeom>
        </p:spPr>
      </p:pic>
      <p:sp>
        <p:nvSpPr>
          <p:cNvPr id="9" name="文本框 8"/>
          <p:cNvSpPr txBox="1"/>
          <p:nvPr/>
        </p:nvSpPr>
        <p:spPr>
          <a:xfrm>
            <a:off x="227965" y="1007110"/>
            <a:ext cx="4669155" cy="368300"/>
          </a:xfrm>
          <a:prstGeom prst="rect">
            <a:avLst/>
          </a:prstGeom>
          <a:noFill/>
        </p:spPr>
        <p:txBody>
          <a:bodyPr wrap="square" rtlCol="0" anchor="t">
            <a:spAutoFit/>
          </a:bodyPr>
          <a:lstStyle/>
          <a:p>
            <a:pPr marL="285750" indent="-285750">
              <a:buFont typeface="Wingdings" panose="05000000000000000000" charset="0"/>
              <a:buChar char="p"/>
            </a:pPr>
            <a:r>
              <a:rPr lang="zh-CN" altLang="en-US" sz="1800" b="1">
                <a:sym typeface="+mn-ea"/>
              </a:rPr>
              <a:t>复阵型分解反应谱法</a:t>
            </a:r>
            <a:endParaRPr lang="zh-CN" altLang="en-US" sz="1800" b="1">
              <a:sym typeface="+mn-ea"/>
            </a:endParaRPr>
          </a:p>
        </p:txBody>
      </p:sp>
      <p:sp>
        <p:nvSpPr>
          <p:cNvPr id="2" name="矩形 1"/>
          <p:cNvSpPr/>
          <p:nvPr/>
        </p:nvSpPr>
        <p:spPr>
          <a:xfrm>
            <a:off x="370060" y="231845"/>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9244330" y="83185"/>
            <a:ext cx="2609850" cy="591820"/>
          </a:xfrm>
          <a:prstGeom prst="rect">
            <a:avLst/>
          </a:prstGeom>
        </p:spPr>
      </p:pic>
      <p:sp>
        <p:nvSpPr>
          <p:cNvPr id="4" name="文本框 3"/>
          <p:cNvSpPr txBox="1"/>
          <p:nvPr/>
        </p:nvSpPr>
        <p:spPr>
          <a:xfrm>
            <a:off x="266065" y="1330960"/>
            <a:ext cx="4669155" cy="368300"/>
          </a:xfrm>
          <a:prstGeom prst="rect">
            <a:avLst/>
          </a:prstGeom>
          <a:noFill/>
        </p:spPr>
        <p:txBody>
          <a:bodyPr wrap="square" rtlCol="0" anchor="t">
            <a:spAutoFit/>
          </a:bodyPr>
          <a:lstStyle/>
          <a:p>
            <a:pPr marL="285750" indent="-285750">
              <a:buFont typeface="Wingdings" panose="05000000000000000000" charset="0"/>
              <a:buChar char="p"/>
            </a:pPr>
            <a:r>
              <a:rPr lang="zh-CN" altLang="en-US" sz="1800" b="1">
                <a:sym typeface="+mn-ea"/>
              </a:rPr>
              <a:t>反应谱法对比</a:t>
            </a:r>
            <a:endParaRPr lang="zh-CN" altLang="en-US" sz="1800" b="1">
              <a:sym typeface="+mn-ea"/>
            </a:endParaRPr>
          </a:p>
        </p:txBody>
      </p:sp>
      <p:sp>
        <p:nvSpPr>
          <p:cNvPr id="5" name="文本框 4"/>
          <p:cNvSpPr txBox="1"/>
          <p:nvPr/>
        </p:nvSpPr>
        <p:spPr>
          <a:xfrm>
            <a:off x="408305" y="1891030"/>
            <a:ext cx="4752975" cy="368300"/>
          </a:xfrm>
          <a:prstGeom prst="rect">
            <a:avLst/>
          </a:prstGeom>
          <a:noFill/>
        </p:spPr>
        <p:txBody>
          <a:bodyPr wrap="square" rtlCol="0">
            <a:spAutoFit/>
          </a:bodyPr>
          <a:lstStyle/>
          <a:p>
            <a:r>
              <a:rPr lang="zh-CN" altLang="en-US" b="1" dirty="0" smtClean="0"/>
              <a:t>抗震规范：</a:t>
            </a:r>
            <a:r>
              <a:rPr lang="zh-CN" altLang="en-US" b="1" dirty="0" smtClean="0">
                <a:solidFill>
                  <a:schemeClr val="accent1">
                    <a:lumMod val="75000"/>
                  </a:schemeClr>
                </a:solidFill>
              </a:rPr>
              <a:t>实阵型分解反应谱法</a:t>
            </a:r>
            <a:endParaRPr lang="zh-CN" altLang="en-US" b="1" dirty="0" smtClean="0">
              <a:solidFill>
                <a:schemeClr val="accent1">
                  <a:lumMod val="75000"/>
                </a:schemeClr>
              </a:solidFill>
            </a:endParaRPr>
          </a:p>
        </p:txBody>
      </p:sp>
      <p:sp>
        <p:nvSpPr>
          <p:cNvPr id="6" name="文本框 5"/>
          <p:cNvSpPr txBox="1"/>
          <p:nvPr/>
        </p:nvSpPr>
        <p:spPr>
          <a:xfrm>
            <a:off x="6231255" y="1891030"/>
            <a:ext cx="4769485" cy="368300"/>
          </a:xfrm>
          <a:prstGeom prst="rect">
            <a:avLst/>
          </a:prstGeom>
          <a:noFill/>
        </p:spPr>
        <p:txBody>
          <a:bodyPr wrap="square" rtlCol="0">
            <a:spAutoFit/>
          </a:bodyPr>
          <a:lstStyle/>
          <a:p>
            <a:r>
              <a:rPr lang="zh-CN" altLang="en-US" b="1" dirty="0" smtClean="0"/>
              <a:t>隔震标准：</a:t>
            </a:r>
            <a:r>
              <a:rPr lang="zh-CN" altLang="en-US" b="1" dirty="0" smtClean="0">
                <a:solidFill>
                  <a:schemeClr val="accent1">
                    <a:lumMod val="75000"/>
                  </a:schemeClr>
                </a:solidFill>
              </a:rPr>
              <a:t>复阵型分解反应谱法</a:t>
            </a:r>
            <a:endParaRPr lang="zh-CN" altLang="en-US" b="1" dirty="0" smtClean="0">
              <a:solidFill>
                <a:schemeClr val="accent1">
                  <a:lumMod val="75000"/>
                </a:schemeClr>
              </a:solidFill>
            </a:endParaRPr>
          </a:p>
        </p:txBody>
      </p:sp>
      <p:sp>
        <p:nvSpPr>
          <p:cNvPr id="7" name="文本框 6"/>
          <p:cNvSpPr txBox="1"/>
          <p:nvPr/>
        </p:nvSpPr>
        <p:spPr>
          <a:xfrm>
            <a:off x="190500" y="2322195"/>
            <a:ext cx="6040755" cy="2861310"/>
          </a:xfrm>
          <a:prstGeom prst="rect">
            <a:avLst/>
          </a:prstGeom>
          <a:noFill/>
        </p:spPr>
        <p:txBody>
          <a:bodyPr wrap="square" rtlCol="0">
            <a:spAutoFit/>
          </a:bodyPr>
          <a:lstStyle/>
          <a:p>
            <a:pPr marL="285750" indent="-285750">
              <a:lnSpc>
                <a:spcPct val="200000"/>
              </a:lnSpc>
              <a:buFont typeface="Wingdings" panose="05000000000000000000" charset="0"/>
              <a:buChar char="u"/>
            </a:pPr>
            <a:r>
              <a:rPr lang="zh-CN" altLang="en-US" b="1"/>
              <a:t>结构为</a:t>
            </a:r>
            <a:r>
              <a:rPr lang="zh-CN" altLang="en-US" b="1">
                <a:solidFill>
                  <a:srgbClr val="FF0000"/>
                </a:solidFill>
              </a:rPr>
              <a:t>线性</a:t>
            </a:r>
            <a:endParaRPr lang="zh-CN" altLang="en-US" b="1"/>
          </a:p>
          <a:p>
            <a:pPr marL="285750" indent="-285750">
              <a:lnSpc>
                <a:spcPct val="200000"/>
              </a:lnSpc>
              <a:buFont typeface="Wingdings" panose="05000000000000000000" charset="0"/>
              <a:buChar char="u"/>
            </a:pPr>
            <a:r>
              <a:rPr lang="zh-CN" altLang="en-US" b="1">
                <a:solidFill>
                  <a:srgbClr val="FF0000"/>
                </a:solidFill>
              </a:rPr>
              <a:t>阵型是实数，物理意义是各频率下结构的最大位移</a:t>
            </a:r>
            <a:endParaRPr lang="zh-CN" altLang="en-US" b="1"/>
          </a:p>
          <a:p>
            <a:pPr marL="285750" indent="-285750">
              <a:lnSpc>
                <a:spcPct val="200000"/>
              </a:lnSpc>
              <a:buFont typeface="Wingdings" panose="05000000000000000000" charset="0"/>
              <a:buChar char="u"/>
            </a:pPr>
            <a:r>
              <a:rPr lang="zh-CN" altLang="en-US" b="1"/>
              <a:t>频率由频率方程</a:t>
            </a:r>
            <a:r>
              <a:rPr lang="en-US" altLang="zh-CN" b="1"/>
              <a:t>                       </a:t>
            </a:r>
            <a:r>
              <a:rPr lang="zh-CN" altLang="en-US" b="1"/>
              <a:t>求出，认为结构的阻尼很小，忽略阻尼，直接用无阻尼体系得到的结构频率</a:t>
            </a:r>
            <a:endParaRPr lang="zh-CN" altLang="en-US" b="1"/>
          </a:p>
          <a:p>
            <a:pPr marL="285750" indent="-285750">
              <a:lnSpc>
                <a:spcPct val="200000"/>
              </a:lnSpc>
              <a:buFont typeface="Wingdings" panose="05000000000000000000" charset="0"/>
              <a:buChar char="u"/>
            </a:pPr>
            <a:r>
              <a:rPr lang="zh-CN" altLang="en-US" b="1"/>
              <a:t>当结构阻尼矩阵为</a:t>
            </a:r>
            <a:r>
              <a:rPr lang="zh-CN" altLang="en-US" b="1">
                <a:solidFill>
                  <a:srgbClr val="FF0000"/>
                </a:solidFill>
              </a:rPr>
              <a:t>比例阻尼</a:t>
            </a:r>
            <a:r>
              <a:rPr lang="zh-CN" altLang="en-US" b="1"/>
              <a:t>时，</a:t>
            </a:r>
            <a:r>
              <a:rPr lang="zh-CN" altLang="en-US" b="1">
                <a:solidFill>
                  <a:srgbClr val="FF0000"/>
                </a:solidFill>
              </a:rPr>
              <a:t>满足阵型正交性</a:t>
            </a:r>
            <a:endParaRPr lang="zh-CN" altLang="en-US" b="1">
              <a:solidFill>
                <a:srgbClr val="FF0000"/>
              </a:solidFill>
            </a:endParaRPr>
          </a:p>
        </p:txBody>
      </p:sp>
      <p:sp>
        <p:nvSpPr>
          <p:cNvPr id="10" name="文本框 9"/>
          <p:cNvSpPr txBox="1"/>
          <p:nvPr/>
        </p:nvSpPr>
        <p:spPr>
          <a:xfrm>
            <a:off x="5953125" y="2451735"/>
            <a:ext cx="6135370" cy="3415030"/>
          </a:xfrm>
          <a:prstGeom prst="rect">
            <a:avLst/>
          </a:prstGeom>
          <a:noFill/>
        </p:spPr>
        <p:txBody>
          <a:bodyPr wrap="square" rtlCol="0">
            <a:spAutoFit/>
          </a:bodyPr>
          <a:lstStyle/>
          <a:p>
            <a:pPr marL="285750" indent="-285750">
              <a:lnSpc>
                <a:spcPct val="200000"/>
              </a:lnSpc>
              <a:buFont typeface="Wingdings" panose="05000000000000000000" charset="0"/>
              <a:buChar char="u"/>
            </a:pPr>
            <a:r>
              <a:rPr lang="zh-CN" altLang="en-US" b="1"/>
              <a:t>结构为</a:t>
            </a:r>
            <a:r>
              <a:rPr lang="zh-CN" altLang="en-US" b="1">
                <a:solidFill>
                  <a:srgbClr val="FF0000"/>
                </a:solidFill>
              </a:rPr>
              <a:t>线性，但阻尼为非比例阻尼</a:t>
            </a:r>
            <a:endParaRPr lang="zh-CN" altLang="en-US" b="1">
              <a:solidFill>
                <a:srgbClr val="FF0000"/>
              </a:solidFill>
            </a:endParaRPr>
          </a:p>
          <a:p>
            <a:pPr marL="285750" indent="-285750">
              <a:lnSpc>
                <a:spcPct val="200000"/>
              </a:lnSpc>
              <a:buFont typeface="Wingdings" panose="05000000000000000000" charset="0"/>
              <a:buChar char="u"/>
            </a:pPr>
            <a:r>
              <a:rPr lang="zh-CN" altLang="en-US" b="1"/>
              <a:t>将运动方程转化为状态空间形式，并使状态空间表达式中的各特征矩阵写为</a:t>
            </a:r>
            <a:r>
              <a:rPr lang="zh-CN" altLang="en-US" b="1">
                <a:solidFill>
                  <a:schemeClr val="tx1"/>
                </a:solidFill>
              </a:rPr>
              <a:t>对称阵</a:t>
            </a:r>
            <a:r>
              <a:rPr lang="zh-CN" altLang="en-US" b="1"/>
              <a:t>，求得的阵型矩阵与状态空间的各特征矩阵就</a:t>
            </a:r>
            <a:r>
              <a:rPr lang="zh-CN" altLang="en-US" b="1">
                <a:solidFill>
                  <a:srgbClr val="FF0000"/>
                </a:solidFill>
              </a:rPr>
              <a:t>可满足阵型正交</a:t>
            </a:r>
            <a:endParaRPr lang="zh-CN" altLang="en-US" b="1"/>
          </a:p>
          <a:p>
            <a:pPr marL="285750" indent="-285750">
              <a:lnSpc>
                <a:spcPct val="200000"/>
              </a:lnSpc>
              <a:buFont typeface="Wingdings" panose="05000000000000000000" charset="0"/>
              <a:buChar char="u"/>
            </a:pPr>
            <a:r>
              <a:rPr lang="zh-CN" altLang="en-US" b="1"/>
              <a:t>再与实阵型分解法相同的思路求解结构响应，由此求得的</a:t>
            </a:r>
            <a:r>
              <a:rPr lang="zh-CN" altLang="en-US" b="1">
                <a:solidFill>
                  <a:srgbClr val="FF0000"/>
                </a:solidFill>
              </a:rPr>
              <a:t>频率和阵型都是复数</a:t>
            </a:r>
            <a:r>
              <a:rPr lang="zh-CN" altLang="en-US" b="1"/>
              <a:t>，所以称为复阵型分解反应谱法</a:t>
            </a:r>
            <a:endParaRPr lang="zh-CN" altLang="en-US" b="1"/>
          </a:p>
        </p:txBody>
      </p:sp>
      <p:pic>
        <p:nvPicPr>
          <p:cNvPr id="11" name="图片 10"/>
          <p:cNvPicPr>
            <a:picLocks noChangeAspect="1"/>
          </p:cNvPicPr>
          <p:nvPr/>
        </p:nvPicPr>
        <p:blipFill>
          <a:blip r:embed="rId2"/>
          <a:stretch>
            <a:fillRect/>
          </a:stretch>
        </p:blipFill>
        <p:spPr>
          <a:xfrm>
            <a:off x="2167890" y="3579495"/>
            <a:ext cx="1450340" cy="486410"/>
          </a:xfrm>
          <a:prstGeom prst="rect">
            <a:avLst/>
          </a:prstGeom>
        </p:spPr>
      </p:pic>
      <p:cxnSp>
        <p:nvCxnSpPr>
          <p:cNvPr id="13" name="直接连接符 12"/>
          <p:cNvCxnSpPr/>
          <p:nvPr/>
        </p:nvCxnSpPr>
        <p:spPr>
          <a:xfrm>
            <a:off x="5953125" y="1830705"/>
            <a:ext cx="2540" cy="4413250"/>
          </a:xfrm>
          <a:prstGeom prst="line">
            <a:avLst/>
          </a:prstGeom>
          <a:ln w="28575" cmpd="sng">
            <a:solidFill>
              <a:srgbClr val="FF0000"/>
            </a:solidFill>
            <a:prstDash val="solid"/>
          </a:ln>
        </p:spPr>
        <p:style>
          <a:lnRef idx="3">
            <a:schemeClr val="accent1"/>
          </a:lnRef>
          <a:fillRef idx="0">
            <a:schemeClr val="accent1"/>
          </a:fillRef>
          <a:effectRef idx="2">
            <a:schemeClr val="accent1"/>
          </a:effectRef>
          <a:fontRef idx="minor">
            <a:schemeClr val="tx1"/>
          </a:fontRef>
        </p:style>
      </p:cxnSp>
      <p:sp>
        <p:nvSpPr>
          <p:cNvPr id="2" name="矩形 1"/>
          <p:cNvSpPr/>
          <p:nvPr/>
        </p:nvSpPr>
        <p:spPr>
          <a:xfrm>
            <a:off x="370060" y="231845"/>
            <a:ext cx="5605780" cy="583565"/>
          </a:xfrm>
          <a:prstGeom prst="rect">
            <a:avLst/>
          </a:prstGeom>
        </p:spPr>
        <p:txBody>
          <a:bodyPr wrap="none">
            <a:spAutoFit/>
          </a:bodyPr>
          <a:p>
            <a:pPr algn="l"/>
            <a:r>
              <a:rPr lang="zh-CN" altLang="en-US" sz="3200" b="1" spc="-150" dirty="0">
                <a:solidFill>
                  <a:schemeClr val="accent5">
                    <a:lumMod val="50000"/>
                  </a:schemeClr>
                </a:solidFill>
                <a:cs typeface="+mn-ea"/>
                <a:sym typeface="+mn-lt"/>
              </a:rPr>
              <a:t>一、</a:t>
            </a:r>
            <a:r>
              <a:rPr lang="zh-CN" altLang="en-US" sz="3200" b="1" spc="-150" dirty="0">
                <a:solidFill>
                  <a:schemeClr val="accent5">
                    <a:lumMod val="50000"/>
                  </a:schemeClr>
                </a:solidFill>
                <a:cs typeface="+mn-ea"/>
                <a:sym typeface="+mn-ea"/>
              </a:rPr>
              <a:t>《建筑隔震设计标准》解读</a:t>
            </a:r>
            <a:endParaRPr lang="zh-CN" altLang="en-US" sz="3200" b="1" spc="-150" dirty="0">
              <a:solidFill>
                <a:schemeClr val="accent5">
                  <a:lumMod val="50000"/>
                </a:schemeClr>
              </a:solidFill>
              <a:cs typeface="+mn-ea"/>
              <a:sym typeface="+mn-lt"/>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1"/>
  <p:tag name="KSO_WM_UNIT_LAYERLEVEL" val="1"/>
  <p:tag name="KSO_WM_TAG_VERSION" val="1.0"/>
  <p:tag name="KSO_WM_BEAUTIFY_FLAG" val="#wm#"/>
  <p:tag name="KSO_WM_SLIDE_BACKGROUND_TYPE" val="general"/>
  <p:tag name="KSO_WM_SLIDE_BK_DARK_LIGHT" val="2"/>
  <p:tag name="KSO_WM_UNIT_TYPE" val="i"/>
  <p:tag name="KSO_WM_UNIT_INDEX" val="1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SLIDE_BACKGROUND_TYPE" val="general"/>
  <p:tag name="KSO_WM_SLIDE_BK_DARK_LIGHT" val="2"/>
  <p:tag name="KSO_WM_UNIT_TYPE" val="i"/>
  <p:tag name="KSO_WM_UNIT_INDEX"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 name="KSO_WM_UNIT_SUBTYPE" val="h"/>
  <p:tag name="KSO_WM_UNIT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1"/>
  <p:tag name="KSO_WM_UNIT_LAYERLEVEL" val="1"/>
  <p:tag name="KSO_WM_TAG_VERSION" val="1.0"/>
  <p:tag name="KSO_WM_BEAUTIFY_FLAG" val="#wm#"/>
  <p:tag name="KSO_WM_SLIDE_BACKGROUND_TYPE" val="frame"/>
  <p:tag name="KSO_WM_SLIDE_BK_DARK_LIGHT" val="2"/>
  <p:tag name="KSO_WM_UNIT_TYPE" val="i"/>
  <p:tag name="KSO_WM_UNIT_INDEX" val="1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1"/>
  <p:tag name="KSO_WM_UNIT_LAYERLEVEL" val="1"/>
  <p:tag name="KSO_WM_TAG_VERSION" val="1.0"/>
  <p:tag name="KSO_WM_BEAUTIFY_FLAG" val="#wm#"/>
  <p:tag name="KSO_WM_SLIDE_BACKGROUND_TYPE" val="leftRight"/>
  <p:tag name="KSO_WM_SLIDE_BK_DARK_LIGHT" val="2"/>
  <p:tag name="KSO_WM_UNIT_TYPE" val="i"/>
  <p:tag name="KSO_WM_UNIT_INDEX" val="1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1"/>
  <p:tag name="KSO_WM_UNIT_LAYERLEVEL" val="1"/>
  <p:tag name="KSO_WM_TAG_VERSION" val="1.0"/>
  <p:tag name="KSO_WM_BEAUTIFY_FLAG" val="#wm#"/>
  <p:tag name="KSO_WM_SLIDE_BACKGROUND_TYPE" val="topBottom"/>
  <p:tag name="KSO_WM_SLIDE_BK_DARK_LIGHT" val="2"/>
  <p:tag name="KSO_WM_UNIT_TYPE" val="i"/>
  <p:tag name="KSO_WM_UNIT_INDEX" val="1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1"/>
  <p:tag name="KSO_WM_UNIT_LAYERLEVEL" val="1"/>
  <p:tag name="KSO_WM_TAG_VERSION" val="1.0"/>
  <p:tag name="KSO_WM_BEAUTIFY_FLAG" val="#wm#"/>
  <p:tag name="KSO_WM_SLIDE_BACKGROUND_TYPE" val="bottomTop"/>
  <p:tag name="KSO_WM_SLIDE_BK_DARK_LIGHT" val="2"/>
  <p:tag name="KSO_WM_UNIT_TYPE" val="i"/>
  <p:tag name="KSO_WM_UNIT_INDEX" val="1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1"/>
  <p:tag name="KSO_WM_UNIT_LAYERLEVEL" val="1"/>
  <p:tag name="KSO_WM_TAG_VERSION" val="1.0"/>
  <p:tag name="KSO_WM_BEAUTIFY_FLAG" val="#wm#"/>
  <p:tag name="KSO_WM_SLIDE_BACKGROUND_TYPE" val="navigation"/>
  <p:tag name="KSO_WM_SLIDE_BK_DARK_LIGHT" val="2"/>
  <p:tag name="KSO_WM_UNIT_TYPE" val="i"/>
  <p:tag name="KSO_WM_UNIT_INDEX" val="1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1"/>
  <p:tag name="KSO_WM_UNIT_LAYERLEVEL" val="1"/>
  <p:tag name="KSO_WM_TAG_VERSION" val="1.0"/>
  <p:tag name="KSO_WM_BEAUTIFY_FLAG" val="#wm#"/>
  <p:tag name="KSO_WM_SLIDE_BACKGROUND_TYPE" val="belt"/>
  <p:tag name="KSO_WM_SLIDE_BK_DARK_LIGHT" val="2"/>
  <p:tag name="KSO_WM_UNIT_TYPE" val="i"/>
  <p:tag name="KSO_WM_UNIT_INDEX" val="1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9918"/>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TEMPLATE_THUMBS_INDEX" val="1、3、8、9、10、11、12、13、15"/>
  <p:tag name="KSO_WM_TEMPLATE_SUBCATEGORY" val="0"/>
  <p:tag name="KSO_WM_UNIT_SHOW_EDIT_AREA_INDICATION" val="0"/>
  <p:tag name="KSO_WM_TAG_VERSION" val="1.0"/>
  <p:tag name="KSO_WM_BEAUTIFY_FLAG" val="#wm#"/>
  <p:tag name="KSO_WM_TEMPLATE_CATEGORY" val="custom"/>
  <p:tag name="KSO_WM_TEMPLATE_INDEX" val="20199918"/>
  <p:tag name="KSO_WM_TEMPLATE_MASTER_TYPE" val="1"/>
  <p:tag name="KSO_WM_TEMPLATE_COLOR_TYPE" val="1"/>
  <p:tag name="KSO_WM_TEMPLATE_MASTER_THUMB_INDEX" val="18"/>
</p:tagLst>
</file>

<file path=ppt/tags/tag212.xml><?xml version="1.0" encoding="utf-8"?>
<p:tagLst xmlns:p="http://schemas.openxmlformats.org/presentationml/2006/main">
  <p:tag name="KSO_WM_UNIT_PLACING_PICTURE_USER_VIEWPORT" val="{&quot;height&quot;:10800,&quot;width&quot;:14202.499212598424}"/>
</p:tagLst>
</file>

<file path=ppt/tags/tag213.xml><?xml version="1.0" encoding="utf-8"?>
<p:tagLst xmlns:p="http://schemas.openxmlformats.org/presentationml/2006/main">
  <p:tag name="KSO_WM_UNIT_PLACING_PICTURE_USER_VIEWPORT" val="{&quot;height&quot;:8700,&quot;width&quot;:7590}"/>
</p:tagLst>
</file>

<file path=ppt/tags/tag214.xml><?xml version="1.0" encoding="utf-8"?>
<p:tagLst xmlns:p="http://schemas.openxmlformats.org/presentationml/2006/main">
  <p:tag name="KSO_WM_UNIT_PLACING_PICTURE_USER_VIEWPORT" val="{&quot;height&quot;:8265,&quot;width&quot;:6105}"/>
</p:tagLst>
</file>

<file path=ppt/tags/tag215.xml><?xml version="1.0" encoding="utf-8"?>
<p:tagLst xmlns:p="http://schemas.openxmlformats.org/presentationml/2006/main">
  <p:tag name="KSO_WM_UNIT_TABLE_BEAUTIFY" val="smartTable{514227f9-0a14-4aa5-9ddf-22764895a09c}"/>
  <p:tag name="TABLE_ENDDRAG_ORIGIN_RECT" val="822*243"/>
  <p:tag name="TABLE_ENDDRAG_RECT" val="52*87*822*243"/>
</p:tagLst>
</file>

<file path=ppt/tags/tag216.xml><?xml version="1.0" encoding="utf-8"?>
<p:tagLst xmlns:p="http://schemas.openxmlformats.org/presentationml/2006/main">
  <p:tag name="KSO_WM_UNIT_TABLE_BEAUTIFY" val="smartTable{b4c29579-c9c2-4c3b-9286-bc52d10cec06}"/>
  <p:tag name="TABLE_ENDDRAG_ORIGIN_RECT" val="738*322"/>
  <p:tag name="TABLE_ENDDRAG_RECT" val="97*106*738*322"/>
</p:tagLst>
</file>

<file path=ppt/tags/tag217.xml><?xml version="1.0" encoding="utf-8"?>
<p:tagLst xmlns:p="http://schemas.openxmlformats.org/presentationml/2006/main">
  <p:tag name="KSO_WM_UNIT_TABLE_BEAUTIFY" val="smartTable{8de9529e-9582-4daa-ad63-a5670eef73a9}"/>
  <p:tag name="TABLE_ENDDRAG_ORIGIN_RECT" val="886*299"/>
  <p:tag name="TABLE_ENDDRAG_RECT" val="47*122*886*299"/>
</p:tagLst>
</file>

<file path=ppt/tags/tag218.xml><?xml version="1.0" encoding="utf-8"?>
<p:tagLst xmlns:p="http://schemas.openxmlformats.org/presentationml/2006/main">
  <p:tag name="KSO_WM_UNIT_TABLE_BEAUTIFY" val="smartTable{7387baec-def3-431b-9a8b-83854e5d3624}"/>
</p:tagLst>
</file>

<file path=ppt/tags/tag219.xml><?xml version="1.0" encoding="utf-8"?>
<p:tagLst xmlns:p="http://schemas.openxmlformats.org/presentationml/2006/main">
  <p:tag name="KSO_WM_UNIT_TABLE_BEAUTIFY" val="smartTable{54573c4a-eee3-4270-be50-5a25bda42015}"/>
  <p:tag name="TABLE_ENDDRAG_ORIGIN_RECT" val="585*93"/>
  <p:tag name="TABLE_ENDDRAG_RECT" val="332*335*585*93"/>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PLACING_PICTURE_USER_VIEWPORT" val="{&quot;height&quot;:10800,&quot;width&quot;:14202.499212598424}"/>
</p:tagLst>
</file>

<file path=ppt/tags/tag221.xml><?xml version="1.0" encoding="utf-8"?>
<p:tagLst xmlns:p="http://schemas.openxmlformats.org/presentationml/2006/main">
  <p:tag name="KSO_WM_SLIDE_ID" val="custom20199918_15"/>
  <p:tag name="KSO_WM_TEMPLATE_SUBCATEGORY" val="0"/>
  <p:tag name="KSO_WM_SLIDE_TYPE" val="endPage"/>
  <p:tag name="KSO_WM_SLIDE_SUBTYPE" val="pureTxt"/>
  <p:tag name="KSO_WM_SLIDE_ITEM_CNT" val="0"/>
  <p:tag name="KSO_WM_SLIDE_INDEX" val="15"/>
  <p:tag name="KSO_WM_TAG_VERSION" val="1.0"/>
  <p:tag name="KSO_WM_BEAUTIFY_FLAG" val="#wm#"/>
  <p:tag name="KSO_WM_TEMPLATE_CATEGORY" val="custom"/>
  <p:tag name="KSO_WM_TEMPLATE_INDEX" val="20199918"/>
  <p:tag name="KSO_WM_SLIDE_LAYOUT" val="a"/>
  <p:tag name="KSO_WM_SLIDE_LAYOUT_CNT" val="1"/>
  <p:tag name="KSO_WM_TEMPLATE_MASTER_TYPE" val="1"/>
  <p:tag name="KSO_WM_TEMPLATE_COLOR_TYPE" val="1"/>
</p:tagLst>
</file>

<file path=ppt/tags/tag222.xml><?xml version="1.0" encoding="utf-8"?>
<p:tagLst xmlns:p="http://schemas.openxmlformats.org/presentationml/2006/main">
  <p:tag name="COMMONDATA" val="eyJoZGlkIjoiZjczZTE5MmYwMmNkY2VjNWJmZDI0YmY4MTE1Mzk0MzUifQ=="/>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BEAUTIFY_FLAG" val="#wm#"/>
  <p:tag name="KSO_WM_UNIT_TYPE" val="i"/>
  <p:tag name="KSO_WM_UNIT_INDEX"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0zm3rt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fontScheme name="商务风">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20199918">
    <a:dk1>
      <a:srgbClr val="000000"/>
    </a:dk1>
    <a:lt1>
      <a:srgbClr val="FFFFFF"/>
    </a:lt1>
    <a:dk2>
      <a:srgbClr val="F2F2F2"/>
    </a:dk2>
    <a:lt2>
      <a:srgbClr val="FFFFFF"/>
    </a:lt2>
    <a:accent1>
      <a:srgbClr val="0F1E62"/>
    </a:accent1>
    <a:accent2>
      <a:srgbClr val="0F2C57"/>
    </a:accent2>
    <a:accent3>
      <a:srgbClr val="0F3A4B"/>
    </a:accent3>
    <a:accent4>
      <a:srgbClr val="104841"/>
    </a:accent4>
    <a:accent5>
      <a:srgbClr val="105535"/>
    </a:accent5>
    <a:accent6>
      <a:srgbClr val="106329"/>
    </a:accent6>
    <a:hlink>
      <a:srgbClr val="304FFC"/>
    </a:hlink>
    <a:folHlink>
      <a:srgbClr val="492067"/>
    </a:folHlink>
  </a:clrScheme>
</a:themeOverride>
</file>

<file path=docProps/app.xml><?xml version="1.0" encoding="utf-8"?>
<Properties xmlns="http://schemas.openxmlformats.org/officeDocument/2006/extended-properties" xmlns:vt="http://schemas.openxmlformats.org/officeDocument/2006/docPropsVTypes">
  <TotalTime>0</TotalTime>
  <Words>5097</Words>
  <Application>WPS 演示</Application>
  <PresentationFormat>宽屏</PresentationFormat>
  <Paragraphs>503</Paragraphs>
  <Slides>26</Slides>
  <Notes>11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26</vt:i4>
      </vt:variant>
    </vt:vector>
  </HeadingPairs>
  <TitlesOfParts>
    <vt:vector size="49" baseType="lpstr">
      <vt:lpstr>Arial</vt:lpstr>
      <vt:lpstr>宋体</vt:lpstr>
      <vt:lpstr>Wingdings</vt:lpstr>
      <vt:lpstr>微软雅黑</vt:lpstr>
      <vt:lpstr>汉仪旗黑-85S</vt:lpstr>
      <vt:lpstr>黑体</vt:lpstr>
      <vt:lpstr>Times New Roman</vt:lpstr>
      <vt:lpstr>楷体</vt:lpstr>
      <vt:lpstr>华文楷体</vt:lpstr>
      <vt:lpstr>inpin heiti</vt:lpstr>
      <vt:lpstr>汉仪雅酷黑 75W</vt:lpstr>
      <vt:lpstr>Wingdings</vt:lpstr>
      <vt:lpstr>Arial Unicode MS</vt:lpstr>
      <vt:lpstr>Calibri</vt:lpstr>
      <vt:lpstr>FontAwesome</vt:lpstr>
      <vt:lpstr>华文新魏</vt:lpstr>
      <vt:lpstr>Gill Sans</vt:lpstr>
      <vt:lpstr>ヒラギノ角ゴ ProN W3</vt:lpstr>
      <vt:lpstr>Gill Sans MT</vt:lpstr>
      <vt:lpstr>等线</vt:lpstr>
      <vt:lpstr>Segoe Print</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刘可</cp:lastModifiedBy>
  <cp:revision>282</cp:revision>
  <dcterms:created xsi:type="dcterms:W3CDTF">2020-04-09T23:35:00Z</dcterms:created>
  <dcterms:modified xsi:type="dcterms:W3CDTF">2022-05-19T06:12:50Z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92FD5C6E5B4B40158080A3A716413AA6</vt:lpwstr>
  </property>
  <property fmtid="{D5CDD505-2E9C-101B-9397-08002B2CF9AE}" pid="4" name="commondata">
    <vt:lpwstr>eyJoZGlkIjoiZjczZTE5MmYwMmNkY2VjNWJmZDI0YmY4MTE1Mzk0MzUifQ==</vt:lpwstr>
  </property>
</Properties>
</file>