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1" r:id="rId2"/>
    <p:sldId id="426" r:id="rId3"/>
    <p:sldId id="427" r:id="rId4"/>
    <p:sldId id="428" r:id="rId5"/>
    <p:sldId id="494" r:id="rId6"/>
    <p:sldId id="495" r:id="rId7"/>
    <p:sldId id="497" r:id="rId8"/>
    <p:sldId id="496" r:id="rId9"/>
    <p:sldId id="498" r:id="rId10"/>
    <p:sldId id="499" r:id="rId11"/>
    <p:sldId id="547" r:id="rId12"/>
    <p:sldId id="505" r:id="rId13"/>
    <p:sldId id="500" r:id="rId14"/>
    <p:sldId id="507" r:id="rId15"/>
    <p:sldId id="510" r:id="rId16"/>
    <p:sldId id="509" r:id="rId17"/>
    <p:sldId id="511" r:id="rId18"/>
    <p:sldId id="512" r:id="rId19"/>
    <p:sldId id="501" r:id="rId20"/>
    <p:sldId id="513" r:id="rId21"/>
    <p:sldId id="517" r:id="rId22"/>
    <p:sldId id="516" r:id="rId23"/>
    <p:sldId id="515" r:id="rId24"/>
    <p:sldId id="514" r:id="rId25"/>
    <p:sldId id="518" r:id="rId26"/>
    <p:sldId id="503" r:id="rId27"/>
    <p:sldId id="519" r:id="rId28"/>
    <p:sldId id="520" r:id="rId29"/>
    <p:sldId id="522" r:id="rId30"/>
    <p:sldId id="521" r:id="rId31"/>
    <p:sldId id="504" r:id="rId32"/>
    <p:sldId id="523" r:id="rId33"/>
    <p:sldId id="527" r:id="rId34"/>
    <p:sldId id="525" r:id="rId35"/>
    <p:sldId id="526" r:id="rId36"/>
    <p:sldId id="524" r:id="rId37"/>
    <p:sldId id="528" r:id="rId38"/>
    <p:sldId id="529" r:id="rId39"/>
    <p:sldId id="530" r:id="rId40"/>
    <p:sldId id="531" r:id="rId41"/>
    <p:sldId id="532" r:id="rId42"/>
    <p:sldId id="533" r:id="rId43"/>
    <p:sldId id="535" r:id="rId44"/>
    <p:sldId id="534" r:id="rId45"/>
    <p:sldId id="538" r:id="rId46"/>
    <p:sldId id="536" r:id="rId47"/>
    <p:sldId id="549" r:id="rId48"/>
    <p:sldId id="550" r:id="rId49"/>
    <p:sldId id="542" r:id="rId50"/>
    <p:sldId id="543" r:id="rId51"/>
    <p:sldId id="544" r:id="rId52"/>
    <p:sldId id="545" r:id="rId53"/>
    <p:sldId id="546" r:id="rId54"/>
    <p:sldId id="548"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7">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C"/>
    <a:srgbClr val="9A0000"/>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5" d="100"/>
          <a:sy n="115" d="100"/>
        </p:scale>
        <p:origin x="498" y="102"/>
      </p:cViewPr>
      <p:guideLst>
        <p:guide orient="horz" pos="2077"/>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2022/5/11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2022/5/11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2022/5/11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2022/5/11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2022/5/11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2022/5/11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2022/5/11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13.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tags" Target="../tags/tag172.xml"/><Relationship Id="rId2" Type="http://schemas.openxmlformats.org/officeDocument/2006/relationships/tags" Target="../tags/tag162.xml"/><Relationship Id="rId16" Type="http://schemas.openxmlformats.org/officeDocument/2006/relationships/slideLayout" Target="../slideLayouts/slideLayout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5" Type="http://schemas.openxmlformats.org/officeDocument/2006/relationships/tags" Target="../tags/tag165.xml"/><Relationship Id="rId15" Type="http://schemas.openxmlformats.org/officeDocument/2006/relationships/tags" Target="../tags/tag175.xml"/><Relationship Id="rId10" Type="http://schemas.openxmlformats.org/officeDocument/2006/relationships/tags" Target="../tags/tag170.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7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9.xml.rels><?xml version="1.0" encoding="UTF-8" standalone="yes"?>
<Relationships xmlns="http://schemas.openxmlformats.org/package/2006/relationships"><Relationship Id="rId26" Type="http://schemas.openxmlformats.org/officeDocument/2006/relationships/tags" Target="../tags/tag206.xml"/><Relationship Id="rId21" Type="http://schemas.openxmlformats.org/officeDocument/2006/relationships/tags" Target="../tags/tag201.xml"/><Relationship Id="rId34" Type="http://schemas.openxmlformats.org/officeDocument/2006/relationships/tags" Target="../tags/tag214.xml"/><Relationship Id="rId42" Type="http://schemas.openxmlformats.org/officeDocument/2006/relationships/tags" Target="../tags/tag222.xml"/><Relationship Id="rId47" Type="http://schemas.openxmlformats.org/officeDocument/2006/relationships/tags" Target="../tags/tag227.xml"/><Relationship Id="rId50" Type="http://schemas.openxmlformats.org/officeDocument/2006/relationships/tags" Target="../tags/tag230.xml"/><Relationship Id="rId55" Type="http://schemas.openxmlformats.org/officeDocument/2006/relationships/tags" Target="../tags/tag235.xml"/><Relationship Id="rId63" Type="http://schemas.openxmlformats.org/officeDocument/2006/relationships/tags" Target="../tags/tag243.xml"/><Relationship Id="rId7" Type="http://schemas.openxmlformats.org/officeDocument/2006/relationships/tags" Target="../tags/tag187.xml"/><Relationship Id="rId2" Type="http://schemas.openxmlformats.org/officeDocument/2006/relationships/tags" Target="../tags/tag182.xml"/><Relationship Id="rId16" Type="http://schemas.openxmlformats.org/officeDocument/2006/relationships/tags" Target="../tags/tag196.xml"/><Relationship Id="rId29" Type="http://schemas.openxmlformats.org/officeDocument/2006/relationships/tags" Target="../tags/tag209.xml"/><Relationship Id="rId11" Type="http://schemas.openxmlformats.org/officeDocument/2006/relationships/tags" Target="../tags/tag191.xml"/><Relationship Id="rId24" Type="http://schemas.openxmlformats.org/officeDocument/2006/relationships/tags" Target="../tags/tag204.xml"/><Relationship Id="rId32" Type="http://schemas.openxmlformats.org/officeDocument/2006/relationships/tags" Target="../tags/tag212.xml"/><Relationship Id="rId37" Type="http://schemas.openxmlformats.org/officeDocument/2006/relationships/tags" Target="../tags/tag217.xml"/><Relationship Id="rId40" Type="http://schemas.openxmlformats.org/officeDocument/2006/relationships/tags" Target="../tags/tag220.xml"/><Relationship Id="rId45" Type="http://schemas.openxmlformats.org/officeDocument/2006/relationships/tags" Target="../tags/tag225.xml"/><Relationship Id="rId53" Type="http://schemas.openxmlformats.org/officeDocument/2006/relationships/tags" Target="../tags/tag233.xml"/><Relationship Id="rId58" Type="http://schemas.openxmlformats.org/officeDocument/2006/relationships/tags" Target="../tags/tag238.xml"/><Relationship Id="rId66" Type="http://schemas.openxmlformats.org/officeDocument/2006/relationships/slideLayout" Target="../slideLayouts/slideLayout2.xml"/><Relationship Id="rId5" Type="http://schemas.openxmlformats.org/officeDocument/2006/relationships/tags" Target="../tags/tag185.xml"/><Relationship Id="rId61" Type="http://schemas.openxmlformats.org/officeDocument/2006/relationships/tags" Target="../tags/tag241.xml"/><Relationship Id="rId19" Type="http://schemas.openxmlformats.org/officeDocument/2006/relationships/tags" Target="../tags/tag199.xml"/><Relationship Id="rId14" Type="http://schemas.openxmlformats.org/officeDocument/2006/relationships/tags" Target="../tags/tag194.xml"/><Relationship Id="rId22" Type="http://schemas.openxmlformats.org/officeDocument/2006/relationships/tags" Target="../tags/tag202.xml"/><Relationship Id="rId27" Type="http://schemas.openxmlformats.org/officeDocument/2006/relationships/tags" Target="../tags/tag207.xml"/><Relationship Id="rId30" Type="http://schemas.openxmlformats.org/officeDocument/2006/relationships/tags" Target="../tags/tag210.xml"/><Relationship Id="rId35" Type="http://schemas.openxmlformats.org/officeDocument/2006/relationships/tags" Target="../tags/tag215.xml"/><Relationship Id="rId43" Type="http://schemas.openxmlformats.org/officeDocument/2006/relationships/tags" Target="../tags/tag223.xml"/><Relationship Id="rId48" Type="http://schemas.openxmlformats.org/officeDocument/2006/relationships/tags" Target="../tags/tag228.xml"/><Relationship Id="rId56" Type="http://schemas.openxmlformats.org/officeDocument/2006/relationships/tags" Target="../tags/tag236.xml"/><Relationship Id="rId64" Type="http://schemas.openxmlformats.org/officeDocument/2006/relationships/tags" Target="../tags/tag244.xml"/><Relationship Id="rId8" Type="http://schemas.openxmlformats.org/officeDocument/2006/relationships/tags" Target="../tags/tag188.xml"/><Relationship Id="rId51" Type="http://schemas.openxmlformats.org/officeDocument/2006/relationships/tags" Target="../tags/tag231.xml"/><Relationship Id="rId3" Type="http://schemas.openxmlformats.org/officeDocument/2006/relationships/tags" Target="../tags/tag183.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tags" Target="../tags/tag205.xml"/><Relationship Id="rId33" Type="http://schemas.openxmlformats.org/officeDocument/2006/relationships/tags" Target="../tags/tag213.xml"/><Relationship Id="rId38" Type="http://schemas.openxmlformats.org/officeDocument/2006/relationships/tags" Target="../tags/tag218.xml"/><Relationship Id="rId46" Type="http://schemas.openxmlformats.org/officeDocument/2006/relationships/tags" Target="../tags/tag226.xml"/><Relationship Id="rId59" Type="http://schemas.openxmlformats.org/officeDocument/2006/relationships/tags" Target="../tags/tag239.xml"/><Relationship Id="rId20" Type="http://schemas.openxmlformats.org/officeDocument/2006/relationships/tags" Target="../tags/tag200.xml"/><Relationship Id="rId41" Type="http://schemas.openxmlformats.org/officeDocument/2006/relationships/tags" Target="../tags/tag221.xml"/><Relationship Id="rId54" Type="http://schemas.openxmlformats.org/officeDocument/2006/relationships/tags" Target="../tags/tag234.xml"/><Relationship Id="rId62" Type="http://schemas.openxmlformats.org/officeDocument/2006/relationships/tags" Target="../tags/tag242.xml"/><Relationship Id="rId1" Type="http://schemas.openxmlformats.org/officeDocument/2006/relationships/tags" Target="../tags/tag181.xml"/><Relationship Id="rId6" Type="http://schemas.openxmlformats.org/officeDocument/2006/relationships/tags" Target="../tags/tag186.xml"/><Relationship Id="rId15" Type="http://schemas.openxmlformats.org/officeDocument/2006/relationships/tags" Target="../tags/tag195.xml"/><Relationship Id="rId23" Type="http://schemas.openxmlformats.org/officeDocument/2006/relationships/tags" Target="../tags/tag203.xml"/><Relationship Id="rId28" Type="http://schemas.openxmlformats.org/officeDocument/2006/relationships/tags" Target="../tags/tag208.xml"/><Relationship Id="rId36" Type="http://schemas.openxmlformats.org/officeDocument/2006/relationships/tags" Target="../tags/tag216.xml"/><Relationship Id="rId49" Type="http://schemas.openxmlformats.org/officeDocument/2006/relationships/tags" Target="../tags/tag229.xml"/><Relationship Id="rId57" Type="http://schemas.openxmlformats.org/officeDocument/2006/relationships/tags" Target="../tags/tag237.xml"/><Relationship Id="rId10" Type="http://schemas.openxmlformats.org/officeDocument/2006/relationships/tags" Target="../tags/tag190.xml"/><Relationship Id="rId31" Type="http://schemas.openxmlformats.org/officeDocument/2006/relationships/tags" Target="../tags/tag211.xml"/><Relationship Id="rId44" Type="http://schemas.openxmlformats.org/officeDocument/2006/relationships/tags" Target="../tags/tag224.xml"/><Relationship Id="rId52" Type="http://schemas.openxmlformats.org/officeDocument/2006/relationships/tags" Target="../tags/tag232.xml"/><Relationship Id="rId60" Type="http://schemas.openxmlformats.org/officeDocument/2006/relationships/tags" Target="../tags/tag240.xml"/><Relationship Id="rId65" Type="http://schemas.openxmlformats.org/officeDocument/2006/relationships/tags" Target="../tags/tag245.xml"/><Relationship Id="rId4" Type="http://schemas.openxmlformats.org/officeDocument/2006/relationships/tags" Target="../tags/tag184.xml"/><Relationship Id="rId9" Type="http://schemas.openxmlformats.org/officeDocument/2006/relationships/tags" Target="../tags/tag189.xml"/><Relationship Id="rId13" Type="http://schemas.openxmlformats.org/officeDocument/2006/relationships/tags" Target="../tags/tag193.xml"/><Relationship Id="rId18" Type="http://schemas.openxmlformats.org/officeDocument/2006/relationships/tags" Target="../tags/tag198.xml"/><Relationship Id="rId39" Type="http://schemas.openxmlformats.org/officeDocument/2006/relationships/tags" Target="../tags/tag219.xml"/></Relationships>
</file>

<file path=ppt/slides/_rels/slide2.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tags" Target="../tags/tag66.xml"/><Relationship Id="rId21" Type="http://schemas.openxmlformats.org/officeDocument/2006/relationships/tags" Target="../tags/tag84.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19" Type="http://schemas.openxmlformats.org/officeDocument/2006/relationships/tags" Target="../tags/tag8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4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4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4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4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5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5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tags" Target="../tags/tag269.xml"/><Relationship Id="rId3" Type="http://schemas.openxmlformats.org/officeDocument/2006/relationships/tags" Target="../tags/tag254.xml"/><Relationship Id="rId21" Type="http://schemas.openxmlformats.org/officeDocument/2006/relationships/tags" Target="../tags/tag272.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tags" Target="../tags/tag268.xml"/><Relationship Id="rId2" Type="http://schemas.openxmlformats.org/officeDocument/2006/relationships/tags" Target="../tags/tag253.xml"/><Relationship Id="rId16" Type="http://schemas.openxmlformats.org/officeDocument/2006/relationships/tags" Target="../tags/tag267.xml"/><Relationship Id="rId20" Type="http://schemas.openxmlformats.org/officeDocument/2006/relationships/tags" Target="../tags/tag271.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tags" Target="../tags/tag266.xml"/><Relationship Id="rId23" Type="http://schemas.openxmlformats.org/officeDocument/2006/relationships/slideLayout" Target="../slideLayouts/slideLayout2.xml"/><Relationship Id="rId10" Type="http://schemas.openxmlformats.org/officeDocument/2006/relationships/tags" Target="../tags/tag261.xml"/><Relationship Id="rId19" Type="http://schemas.openxmlformats.org/officeDocument/2006/relationships/tags" Target="../tags/tag270.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 Id="rId22" Type="http://schemas.openxmlformats.org/officeDocument/2006/relationships/tags" Target="../tags/tag27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74.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75.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76.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6" Type="http://schemas.openxmlformats.org/officeDocument/2006/relationships/tags" Target="../tags/tag110.xml"/><Relationship Id="rId21" Type="http://schemas.openxmlformats.org/officeDocument/2006/relationships/tags" Target="../tags/tag105.xml"/><Relationship Id="rId34" Type="http://schemas.openxmlformats.org/officeDocument/2006/relationships/tags" Target="../tags/tag118.xml"/><Relationship Id="rId42" Type="http://schemas.openxmlformats.org/officeDocument/2006/relationships/tags" Target="../tags/tag126.xml"/><Relationship Id="rId47" Type="http://schemas.openxmlformats.org/officeDocument/2006/relationships/tags" Target="../tags/tag131.xml"/><Relationship Id="rId50" Type="http://schemas.openxmlformats.org/officeDocument/2006/relationships/tags" Target="../tags/tag134.xml"/><Relationship Id="rId55" Type="http://schemas.openxmlformats.org/officeDocument/2006/relationships/tags" Target="../tags/tag139.xml"/><Relationship Id="rId63" Type="http://schemas.openxmlformats.org/officeDocument/2006/relationships/tags" Target="../tags/tag147.xml"/><Relationship Id="rId68" Type="http://schemas.openxmlformats.org/officeDocument/2006/relationships/slideLayout" Target="../slideLayouts/slideLayout2.xml"/><Relationship Id="rId7" Type="http://schemas.openxmlformats.org/officeDocument/2006/relationships/tags" Target="../tags/tag91.xml"/><Relationship Id="rId2" Type="http://schemas.openxmlformats.org/officeDocument/2006/relationships/tags" Target="../tags/tag86.xml"/><Relationship Id="rId16" Type="http://schemas.openxmlformats.org/officeDocument/2006/relationships/tags" Target="../tags/tag100.xml"/><Relationship Id="rId29" Type="http://schemas.openxmlformats.org/officeDocument/2006/relationships/tags" Target="../tags/tag113.xml"/><Relationship Id="rId11" Type="http://schemas.openxmlformats.org/officeDocument/2006/relationships/tags" Target="../tags/tag95.xml"/><Relationship Id="rId24" Type="http://schemas.openxmlformats.org/officeDocument/2006/relationships/tags" Target="../tags/tag108.xml"/><Relationship Id="rId32" Type="http://schemas.openxmlformats.org/officeDocument/2006/relationships/tags" Target="../tags/tag116.xml"/><Relationship Id="rId37" Type="http://schemas.openxmlformats.org/officeDocument/2006/relationships/tags" Target="../tags/tag121.xml"/><Relationship Id="rId40" Type="http://schemas.openxmlformats.org/officeDocument/2006/relationships/tags" Target="../tags/tag124.xml"/><Relationship Id="rId45" Type="http://schemas.openxmlformats.org/officeDocument/2006/relationships/tags" Target="../tags/tag129.xml"/><Relationship Id="rId53" Type="http://schemas.openxmlformats.org/officeDocument/2006/relationships/tags" Target="../tags/tag137.xml"/><Relationship Id="rId58" Type="http://schemas.openxmlformats.org/officeDocument/2006/relationships/tags" Target="../tags/tag142.xml"/><Relationship Id="rId66" Type="http://schemas.openxmlformats.org/officeDocument/2006/relationships/tags" Target="../tags/tag150.xml"/><Relationship Id="rId5" Type="http://schemas.openxmlformats.org/officeDocument/2006/relationships/tags" Target="../tags/tag89.xml"/><Relationship Id="rId61" Type="http://schemas.openxmlformats.org/officeDocument/2006/relationships/tags" Target="../tags/tag145.xml"/><Relationship Id="rId19" Type="http://schemas.openxmlformats.org/officeDocument/2006/relationships/tags" Target="../tags/tag103.xml"/><Relationship Id="rId14" Type="http://schemas.openxmlformats.org/officeDocument/2006/relationships/tags" Target="../tags/tag98.xml"/><Relationship Id="rId22" Type="http://schemas.openxmlformats.org/officeDocument/2006/relationships/tags" Target="../tags/tag106.xml"/><Relationship Id="rId27" Type="http://schemas.openxmlformats.org/officeDocument/2006/relationships/tags" Target="../tags/tag111.xml"/><Relationship Id="rId30" Type="http://schemas.openxmlformats.org/officeDocument/2006/relationships/tags" Target="../tags/tag114.xml"/><Relationship Id="rId35" Type="http://schemas.openxmlformats.org/officeDocument/2006/relationships/tags" Target="../tags/tag119.xml"/><Relationship Id="rId43" Type="http://schemas.openxmlformats.org/officeDocument/2006/relationships/tags" Target="../tags/tag127.xml"/><Relationship Id="rId48" Type="http://schemas.openxmlformats.org/officeDocument/2006/relationships/tags" Target="../tags/tag132.xml"/><Relationship Id="rId56" Type="http://schemas.openxmlformats.org/officeDocument/2006/relationships/tags" Target="../tags/tag140.xml"/><Relationship Id="rId64" Type="http://schemas.openxmlformats.org/officeDocument/2006/relationships/tags" Target="../tags/tag148.xml"/><Relationship Id="rId8" Type="http://schemas.openxmlformats.org/officeDocument/2006/relationships/tags" Target="../tags/tag92.xml"/><Relationship Id="rId51" Type="http://schemas.openxmlformats.org/officeDocument/2006/relationships/tags" Target="../tags/tag135.xml"/><Relationship Id="rId3" Type="http://schemas.openxmlformats.org/officeDocument/2006/relationships/tags" Target="../tags/tag87.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tags" Target="../tags/tag109.xml"/><Relationship Id="rId33" Type="http://schemas.openxmlformats.org/officeDocument/2006/relationships/tags" Target="../tags/tag117.xml"/><Relationship Id="rId38" Type="http://schemas.openxmlformats.org/officeDocument/2006/relationships/tags" Target="../tags/tag122.xml"/><Relationship Id="rId46" Type="http://schemas.openxmlformats.org/officeDocument/2006/relationships/tags" Target="../tags/tag130.xml"/><Relationship Id="rId59" Type="http://schemas.openxmlformats.org/officeDocument/2006/relationships/tags" Target="../tags/tag143.xml"/><Relationship Id="rId67" Type="http://schemas.openxmlformats.org/officeDocument/2006/relationships/tags" Target="../tags/tag151.xml"/><Relationship Id="rId20" Type="http://schemas.openxmlformats.org/officeDocument/2006/relationships/tags" Target="../tags/tag104.xml"/><Relationship Id="rId41" Type="http://schemas.openxmlformats.org/officeDocument/2006/relationships/tags" Target="../tags/tag125.xml"/><Relationship Id="rId54" Type="http://schemas.openxmlformats.org/officeDocument/2006/relationships/tags" Target="../tags/tag138.xml"/><Relationship Id="rId62" Type="http://schemas.openxmlformats.org/officeDocument/2006/relationships/tags" Target="../tags/tag146.xml"/><Relationship Id="rId1" Type="http://schemas.openxmlformats.org/officeDocument/2006/relationships/tags" Target="../tags/tag85.xml"/><Relationship Id="rId6" Type="http://schemas.openxmlformats.org/officeDocument/2006/relationships/tags" Target="../tags/tag90.xml"/><Relationship Id="rId15" Type="http://schemas.openxmlformats.org/officeDocument/2006/relationships/tags" Target="../tags/tag99.xml"/><Relationship Id="rId23" Type="http://schemas.openxmlformats.org/officeDocument/2006/relationships/tags" Target="../tags/tag107.xml"/><Relationship Id="rId28" Type="http://schemas.openxmlformats.org/officeDocument/2006/relationships/tags" Target="../tags/tag112.xml"/><Relationship Id="rId36" Type="http://schemas.openxmlformats.org/officeDocument/2006/relationships/tags" Target="../tags/tag120.xml"/><Relationship Id="rId49" Type="http://schemas.openxmlformats.org/officeDocument/2006/relationships/tags" Target="../tags/tag133.xml"/><Relationship Id="rId57" Type="http://schemas.openxmlformats.org/officeDocument/2006/relationships/tags" Target="../tags/tag141.xml"/><Relationship Id="rId10" Type="http://schemas.openxmlformats.org/officeDocument/2006/relationships/tags" Target="../tags/tag94.xml"/><Relationship Id="rId31" Type="http://schemas.openxmlformats.org/officeDocument/2006/relationships/tags" Target="../tags/tag115.xml"/><Relationship Id="rId44" Type="http://schemas.openxmlformats.org/officeDocument/2006/relationships/tags" Target="../tags/tag128.xml"/><Relationship Id="rId52" Type="http://schemas.openxmlformats.org/officeDocument/2006/relationships/tags" Target="../tags/tag136.xml"/><Relationship Id="rId60" Type="http://schemas.openxmlformats.org/officeDocument/2006/relationships/tags" Target="../tags/tag144.xml"/><Relationship Id="rId65" Type="http://schemas.openxmlformats.org/officeDocument/2006/relationships/tags" Target="../tags/tag149.xml"/><Relationship Id="rId4" Type="http://schemas.openxmlformats.org/officeDocument/2006/relationships/tags" Target="../tags/tag88.xml"/><Relationship Id="rId9" Type="http://schemas.openxmlformats.org/officeDocument/2006/relationships/tags" Target="../tags/tag93.xml"/><Relationship Id="rId13" Type="http://schemas.openxmlformats.org/officeDocument/2006/relationships/tags" Target="../tags/tag97.xml"/><Relationship Id="rId18" Type="http://schemas.openxmlformats.org/officeDocument/2006/relationships/tags" Target="../tags/tag102.xml"/><Relationship Id="rId39" Type="http://schemas.openxmlformats.org/officeDocument/2006/relationships/tags" Target="../tags/tag12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277.xml"/></Relationships>
</file>

<file path=ppt/slides/_rels/slide31.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tags" Target="../tags/tag290.xml"/><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tags" Target="../tags/tag289.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tags" Target="../tags/tag288.xml"/><Relationship Id="rId5" Type="http://schemas.openxmlformats.org/officeDocument/2006/relationships/tags" Target="../tags/tag282.xml"/><Relationship Id="rId10" Type="http://schemas.openxmlformats.org/officeDocument/2006/relationships/tags" Target="../tags/tag287.xml"/><Relationship Id="rId4" Type="http://schemas.openxmlformats.org/officeDocument/2006/relationships/tags" Target="../tags/tag281.xml"/><Relationship Id="rId9" Type="http://schemas.openxmlformats.org/officeDocument/2006/relationships/tags" Target="../tags/tag286.xml"/><Relationship Id="rId1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9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9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293.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294.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95.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296.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29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5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99.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1.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303.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304.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305.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307.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308.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53.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309.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310.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311.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312.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5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952945" y="960703"/>
            <a:ext cx="5621000" cy="894522"/>
          </a:xfrm>
          <a:prstGeom prst="roundRect">
            <a:avLst>
              <a:gd name="adj" fmla="val 50000"/>
            </a:avLst>
          </a:prstGeom>
          <a:solidFill>
            <a:schemeClr val="bg2">
              <a:lumMod val="50000"/>
            </a:schemeClr>
          </a:solidFill>
          <a:ln w="28575">
            <a:solidFill>
              <a:schemeClr val="bg1"/>
            </a:solidFill>
          </a:ln>
        </p:spPr>
        <p:txBody>
          <a:bodyPr wrap="none" rtlCol="0" anchor="ctr">
            <a:no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YJK-Pool</a:t>
            </a:r>
            <a:r>
              <a:rPr lang="zh-CN" altLang="en-US" sz="4000" b="1" dirty="0">
                <a:solidFill>
                  <a:schemeClr val="bg1"/>
                </a:solidFill>
                <a:latin typeface="微软雅黑" panose="020B0503020204020204" pitchFamily="34" charset="-122"/>
                <a:ea typeface="微软雅黑" panose="020B0503020204020204" pitchFamily="34" charset="-122"/>
              </a:rPr>
              <a:t>操作要点解析</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14" name="KSO_Shape"/>
          <p:cNvSpPr/>
          <p:nvPr/>
        </p:nvSpPr>
        <p:spPr bwMode="auto">
          <a:xfrm>
            <a:off x="9180388" y="561415"/>
            <a:ext cx="2336244" cy="1293810"/>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pic>
        <p:nvPicPr>
          <p:cNvPr id="1026" name="Picture 2" descr="https://gimg2.baidu.com/image_search/src=http%3A%2F%2Fsd.china.com.cn%2Fuploadfile%2F2021%2F0813%2F20210813042507440.jpg&amp;refer=http%3A%2F%2Fsd.china.com.cn&amp;app=2002&amp;size=f9999,10000&amp;q=a80&amp;n=0&amp;g=0n&amp;fmt=auto?sec=1654501133&amp;t=99390dae8a4abd5d74105b60d2a14a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923" y="2758018"/>
            <a:ext cx="4371601" cy="2885258"/>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a:blip r:embed="rId4"/>
          <a:stretch>
            <a:fillRect/>
          </a:stretch>
        </p:blipFill>
        <p:spPr>
          <a:xfrm>
            <a:off x="8491570" y="4382447"/>
            <a:ext cx="1926379" cy="1260829"/>
          </a:xfrm>
          <a:prstGeom prst="rect">
            <a:avLst/>
          </a:prstGeom>
        </p:spPr>
      </p:pic>
      <p:pic>
        <p:nvPicPr>
          <p:cNvPr id="1028" name="Picture 4" descr="http://image.cns.com.cn/xinjiang_editor/crawl/20220424/JAiU-haxrxye11047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68" y="2758018"/>
            <a:ext cx="1992758" cy="1442397"/>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p:cNvPicPr>
            <a:picLocks noChangeAspect="1"/>
          </p:cNvPicPr>
          <p:nvPr/>
        </p:nvPicPr>
        <p:blipFill>
          <a:blip r:embed="rId6"/>
          <a:stretch>
            <a:fillRect/>
          </a:stretch>
        </p:blipFill>
        <p:spPr>
          <a:xfrm>
            <a:off x="6324668" y="4384752"/>
            <a:ext cx="1992758" cy="1258524"/>
          </a:xfrm>
          <a:prstGeom prst="rect">
            <a:avLst/>
          </a:prstGeom>
        </p:spPr>
      </p:pic>
      <p:pic>
        <p:nvPicPr>
          <p:cNvPr id="11" name="图片 10" descr="盈建科LOGO单色-01"/>
          <p:cNvPicPr>
            <a:picLocks noChangeAspect="1"/>
          </p:cNvPicPr>
          <p:nvPr/>
        </p:nvPicPr>
        <p:blipFill>
          <a:blip r:embed="rId7"/>
          <a:srcRect l="39026" t="33464" b="30258"/>
          <a:stretch>
            <a:fillRect/>
          </a:stretch>
        </p:blipFill>
        <p:spPr>
          <a:xfrm>
            <a:off x="259469" y="149861"/>
            <a:ext cx="2666611" cy="590278"/>
          </a:xfrm>
          <a:prstGeom prst="rect">
            <a:avLst/>
          </a:prstGeom>
        </p:spPr>
      </p:pic>
      <p:pic>
        <p:nvPicPr>
          <p:cNvPr id="7" name="图片 6"/>
          <p:cNvPicPr>
            <a:picLocks noChangeAspect="1"/>
          </p:cNvPicPr>
          <p:nvPr/>
        </p:nvPicPr>
        <p:blipFill>
          <a:blip r:embed="rId8"/>
          <a:stretch>
            <a:fillRect/>
          </a:stretch>
        </p:blipFill>
        <p:spPr>
          <a:xfrm>
            <a:off x="8491570" y="2758017"/>
            <a:ext cx="1926379" cy="1442397"/>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642661" y="1851204"/>
            <a:ext cx="11161395" cy="4533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4452855" cy="646331"/>
          </a:xfrm>
          <a:prstGeom prst="rect">
            <a:avLst/>
          </a:prstGeom>
        </p:spPr>
        <p:txBody>
          <a:bodyPr wrap="square">
            <a:spAutoFit/>
          </a:bodyPr>
          <a:lstStyle/>
          <a:p>
            <a:pPr algn="ct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4. </a:t>
            </a:r>
            <a:r>
              <a:rPr lang="en-US" altLang="zh-CN" sz="3600" b="1" dirty="0" err="1">
                <a:solidFill>
                  <a:srgbClr val="071127"/>
                </a:solidFill>
                <a:latin typeface="微软雅黑" panose="020B0503020204020204" pitchFamily="34" charset="-122"/>
                <a:ea typeface="微软雅黑" panose="020B0503020204020204" pitchFamily="34" charset="-122"/>
                <a:cs typeface="Arial" panose="020B0604020202020204" pitchFamily="34" charset="0"/>
              </a:rPr>
              <a:t>YJKPool</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功能亮点</a:t>
            </a:r>
          </a:p>
        </p:txBody>
      </p:sp>
      <p:sp>
        <p:nvSpPr>
          <p:cNvPr id="27" name="矩形 26"/>
          <p:cNvSpPr/>
          <p:nvPr/>
        </p:nvSpPr>
        <p:spPr>
          <a:xfrm>
            <a:off x="5535529" y="381635"/>
            <a:ext cx="6660915"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背景介绍</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文本框 5"/>
          <p:cNvSpPr txBox="1"/>
          <p:nvPr/>
        </p:nvSpPr>
        <p:spPr>
          <a:xfrm>
            <a:off x="768985" y="1167130"/>
            <a:ext cx="9455670" cy="400110"/>
          </a:xfrm>
          <a:prstGeom prst="rect">
            <a:avLst/>
          </a:prstGeom>
          <a:noFill/>
        </p:spPr>
        <p:txBody>
          <a:bodyPr wrap="square" rtlCol="0">
            <a:spAutoFit/>
          </a:bodyPr>
          <a:lstStyle/>
          <a:p>
            <a:pPr indent="0">
              <a:buNone/>
            </a:pPr>
            <a:r>
              <a:rPr lang="en-US" altLang="zh-CN" sz="2000" b="1" dirty="0" smtClean="0">
                <a:solidFill>
                  <a:srgbClr val="C00000"/>
                </a:solidFill>
                <a:latin typeface="微软雅黑" panose="020B0503020204020204" pitchFamily="34" charset="-122"/>
                <a:cs typeface="微软雅黑" panose="020B0503020204020204" pitchFamily="34" charset="-122"/>
                <a:sym typeface="+mn-ea"/>
              </a:rPr>
              <a:t>YJK-Pool</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正是契合上述功能特点、满足实际需求的一款水池结构设计工具</a:t>
            </a:r>
            <a:endParaRPr lang="en-US" altLang="zh-CN" sz="2000" b="1" dirty="0" smtClean="0">
              <a:solidFill>
                <a:srgbClr val="C00000"/>
              </a:solidFill>
              <a:latin typeface="微软雅黑" panose="020B0503020204020204" pitchFamily="34" charset="-122"/>
              <a:cs typeface="微软雅黑" panose="020B0503020204020204" pitchFamily="34" charset="-122"/>
              <a:sym typeface="+mn-ea"/>
            </a:endParaRPr>
          </a:p>
        </p:txBody>
      </p:sp>
      <p:sp>
        <p:nvSpPr>
          <p:cNvPr id="30" name="文本框 29"/>
          <p:cNvSpPr txBox="1"/>
          <p:nvPr/>
        </p:nvSpPr>
        <p:spPr>
          <a:xfrm>
            <a:off x="777875" y="2058035"/>
            <a:ext cx="10444307" cy="2862322"/>
          </a:xfrm>
          <a:prstGeom prst="rect">
            <a:avLst/>
          </a:prstGeom>
          <a:noFill/>
        </p:spPr>
        <p:txBody>
          <a:bodyPr wrap="square" rtlCol="0">
            <a:spAutoFit/>
          </a:bodyPr>
          <a:lstStyle/>
          <a:p>
            <a:pPr>
              <a:lnSpc>
                <a:spcPct val="150000"/>
              </a:lnSpc>
            </a:pPr>
            <a:endParaRPr lang="en-US" altLang="zh-CN" sz="2000" dirty="0"/>
          </a:p>
          <a:p>
            <a:pPr indent="-285750" fontAlgn="auto">
              <a:lnSpc>
                <a:spcPct val="150000"/>
              </a:lnSpc>
              <a:buFont typeface="Wingdings" panose="05000000000000000000" charset="0"/>
              <a:buChar char="Ø"/>
            </a:pPr>
            <a:endParaRPr 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85750" fontAlgn="auto">
              <a:lnSpc>
                <a:spcPct val="150000"/>
              </a:lnSpc>
              <a:buFont typeface="Wingdings" panose="05000000000000000000" charset="0"/>
              <a:buChar char="Ø"/>
            </a:pPr>
            <a:endPar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85750" fontAlgn="auto">
              <a:lnSpc>
                <a:spcPct val="150000"/>
              </a:lnSpc>
              <a:buFont typeface="Wingdings" panose="05000000000000000000" charset="0"/>
              <a:buChar char="Ø"/>
            </a:pPr>
            <a:endParaRPr 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85750" fontAlgn="auto">
              <a:lnSpc>
                <a:spcPct val="150000"/>
              </a:lnSpc>
              <a:buFont typeface="Wingdings" panose="05000000000000000000" charset="0"/>
              <a:buChar char="Ø"/>
            </a:pP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85750" fontAlgn="auto">
              <a:lnSpc>
                <a:spcPct val="150000"/>
              </a:lnSpc>
              <a:buFont typeface="Wingdings" panose="05000000000000000000" charset="0"/>
              <a:buChar char="Ø"/>
            </a:pP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p:cNvPicPr>
            <a:picLocks noChangeAspect="1"/>
          </p:cNvPicPr>
          <p:nvPr/>
        </p:nvPicPr>
        <p:blipFill>
          <a:blip r:embed="rId3"/>
          <a:stretch>
            <a:fillRect/>
          </a:stretch>
        </p:blipFill>
        <p:spPr>
          <a:xfrm>
            <a:off x="3140306" y="1832769"/>
            <a:ext cx="6343650" cy="4543425"/>
          </a:xfrm>
          <a:prstGeom prst="rect">
            <a:avLst/>
          </a:prstGeom>
        </p:spPr>
      </p:pic>
    </p:spTree>
    <p:custDataLst>
      <p:tags r:id="rId1"/>
    </p:custDataLst>
    <p:extLst>
      <p:ext uri="{BB962C8B-B14F-4D97-AF65-F5344CB8AC3E}">
        <p14:creationId xmlns:p14="http://schemas.microsoft.com/office/powerpoint/2010/main" val="2628341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642661" y="1851204"/>
            <a:ext cx="11161395" cy="4533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4452855" cy="646331"/>
          </a:xfrm>
          <a:prstGeom prst="rect">
            <a:avLst/>
          </a:prstGeom>
        </p:spPr>
        <p:txBody>
          <a:bodyPr wrap="square">
            <a:spAutoFit/>
          </a:bodyPr>
          <a:lstStyle/>
          <a:p>
            <a:pPr algn="ct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4. </a:t>
            </a:r>
            <a:r>
              <a:rPr lang="en-US" altLang="zh-CN" sz="3600" b="1" dirty="0" err="1">
                <a:solidFill>
                  <a:srgbClr val="071127"/>
                </a:solidFill>
                <a:latin typeface="微软雅黑" panose="020B0503020204020204" pitchFamily="34" charset="-122"/>
                <a:ea typeface="微软雅黑" panose="020B0503020204020204" pitchFamily="34" charset="-122"/>
                <a:cs typeface="Arial" panose="020B0604020202020204" pitchFamily="34" charset="0"/>
              </a:rPr>
              <a:t>YJKPool</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功能亮点</a:t>
            </a:r>
          </a:p>
        </p:txBody>
      </p:sp>
      <p:sp>
        <p:nvSpPr>
          <p:cNvPr id="27" name="矩形 26"/>
          <p:cNvSpPr/>
          <p:nvPr/>
        </p:nvSpPr>
        <p:spPr>
          <a:xfrm>
            <a:off x="5535529" y="381635"/>
            <a:ext cx="6660915"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背景介绍</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文本框 5"/>
          <p:cNvSpPr txBox="1"/>
          <p:nvPr/>
        </p:nvSpPr>
        <p:spPr>
          <a:xfrm>
            <a:off x="768985" y="1167130"/>
            <a:ext cx="9455670" cy="400110"/>
          </a:xfrm>
          <a:prstGeom prst="rect">
            <a:avLst/>
          </a:prstGeom>
          <a:noFill/>
        </p:spPr>
        <p:txBody>
          <a:bodyPr wrap="square" rtlCol="0">
            <a:spAutoFit/>
          </a:bodyPr>
          <a:lstStyle/>
          <a:p>
            <a:pPr indent="0">
              <a:buNone/>
            </a:pPr>
            <a:r>
              <a:rPr lang="en-US" altLang="zh-CN" sz="2000" b="1" dirty="0" smtClean="0">
                <a:solidFill>
                  <a:srgbClr val="C00000"/>
                </a:solidFill>
                <a:latin typeface="微软雅黑" panose="020B0503020204020204" pitchFamily="34" charset="-122"/>
                <a:cs typeface="微软雅黑" panose="020B0503020204020204" pitchFamily="34" charset="-122"/>
                <a:sym typeface="+mn-ea"/>
              </a:rPr>
              <a:t>YJK-Pool</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正是契合上述功能特点、满足实际需求的一款水池结构设计工具</a:t>
            </a:r>
            <a:endParaRPr lang="en-US" altLang="zh-CN" sz="2000" b="1" dirty="0" smtClean="0">
              <a:solidFill>
                <a:srgbClr val="C00000"/>
              </a:solidFill>
              <a:latin typeface="微软雅黑" panose="020B0503020204020204" pitchFamily="34" charset="-122"/>
              <a:cs typeface="微软雅黑" panose="020B0503020204020204" pitchFamily="34" charset="-122"/>
              <a:sym typeface="+mn-ea"/>
            </a:endParaRPr>
          </a:p>
        </p:txBody>
      </p:sp>
      <p:sp>
        <p:nvSpPr>
          <p:cNvPr id="30" name="文本框 29"/>
          <p:cNvSpPr txBox="1"/>
          <p:nvPr/>
        </p:nvSpPr>
        <p:spPr>
          <a:xfrm>
            <a:off x="777875" y="2058035"/>
            <a:ext cx="10444307" cy="499111"/>
          </a:xfrm>
          <a:prstGeom prst="rect">
            <a:avLst/>
          </a:prstGeom>
          <a:noFill/>
        </p:spPr>
        <p:txBody>
          <a:bodyPr wrap="square" rtlCol="0">
            <a:spAutoFit/>
          </a:bodyPr>
          <a:lstStyle/>
          <a:p>
            <a:pPr indent="-285750">
              <a:lnSpc>
                <a:spcPct val="150000"/>
              </a:lnSpc>
              <a:buFont typeface="Wingdings" panose="05000000000000000000" charset="0"/>
              <a:buChar char="Ø"/>
            </a:pPr>
            <a:r>
              <a:rPr lang="zh-CN" altLang="zh-CN" sz="2000" dirty="0" smtClean="0"/>
              <a:t>一</a:t>
            </a:r>
            <a:r>
              <a:rPr lang="zh-CN" altLang="en-US" sz="2000" dirty="0" smtClean="0"/>
              <a:t>个小实例：</a:t>
            </a:r>
            <a:endParaRPr lang="en-US" altLang="zh-CN" sz="2000" dirty="0"/>
          </a:p>
        </p:txBody>
      </p:sp>
      <p:pic>
        <p:nvPicPr>
          <p:cNvPr id="29" name="图片 28"/>
          <p:cNvPicPr>
            <a:picLocks noChangeAspect="1"/>
          </p:cNvPicPr>
          <p:nvPr/>
        </p:nvPicPr>
        <p:blipFill>
          <a:blip r:embed="rId3"/>
          <a:stretch>
            <a:fillRect/>
          </a:stretch>
        </p:blipFill>
        <p:spPr>
          <a:xfrm>
            <a:off x="3667195" y="3082764"/>
            <a:ext cx="4931799" cy="2808312"/>
          </a:xfrm>
          <a:prstGeom prst="rect">
            <a:avLst/>
          </a:prstGeom>
        </p:spPr>
      </p:pic>
    </p:spTree>
    <p:custDataLst>
      <p:tags r:id="rId1"/>
    </p:custDataLst>
    <p:extLst>
      <p:ext uri="{BB962C8B-B14F-4D97-AF65-F5344CB8AC3E}">
        <p14:creationId xmlns:p14="http://schemas.microsoft.com/office/powerpoint/2010/main" val="3703677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78040" y="256609"/>
            <a:ext cx="4436167" cy="1200329"/>
          </a:xfrm>
          <a:prstGeom prst="rect">
            <a:avLst/>
          </a:prstGeom>
        </p:spPr>
        <p:txBody>
          <a:bodyPr wrap="square">
            <a:spAutoFit/>
          </a:bodyPr>
          <a:lstStyle/>
          <a:p>
            <a:pPr algn="ct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4. </a:t>
            </a:r>
            <a:r>
              <a:rPr lang="en-US" altLang="zh-CN" sz="3600" b="1" dirty="0" err="1">
                <a:solidFill>
                  <a:srgbClr val="071127"/>
                </a:solidFill>
                <a:latin typeface="微软雅黑" panose="020B0503020204020204" pitchFamily="34" charset="-122"/>
                <a:ea typeface="微软雅黑" panose="020B0503020204020204" pitchFamily="34" charset="-122"/>
                <a:cs typeface="Arial" panose="020B0604020202020204" pitchFamily="34" charset="0"/>
              </a:rPr>
              <a:t>YJKPool</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功能亮点</a:t>
            </a: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5270269" y="381635"/>
            <a:ext cx="6926176"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背景介绍</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文本框 5"/>
          <p:cNvSpPr txBox="1"/>
          <p:nvPr/>
        </p:nvSpPr>
        <p:spPr>
          <a:xfrm>
            <a:off x="768985" y="1167130"/>
            <a:ext cx="10550986" cy="707886"/>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汇总上述功能亮点，对于水池结构设计来讲，</a:t>
            </a:r>
            <a:r>
              <a:rPr lang="en-US" altLang="zh-CN" sz="2000" b="1" dirty="0" smtClean="0">
                <a:solidFill>
                  <a:srgbClr val="C00000"/>
                </a:solidFill>
                <a:latin typeface="微软雅黑" panose="020B0503020204020204" pitchFamily="34" charset="-122"/>
                <a:cs typeface="微软雅黑" panose="020B0503020204020204" pitchFamily="34" charset="-122"/>
                <a:sym typeface="+mn-ea"/>
              </a:rPr>
              <a:t>YJK-Pool</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完成了从</a:t>
            </a:r>
            <a:r>
              <a:rPr lang="en-US" altLang="zh-CN" sz="2000" b="1" dirty="0">
                <a:solidFill>
                  <a:srgbClr val="C00000"/>
                </a:solidFill>
                <a:latin typeface="微软雅黑" panose="020B0503020204020204" pitchFamily="34" charset="-122"/>
                <a:cs typeface="微软雅黑" panose="020B0503020204020204" pitchFamily="34" charset="-122"/>
                <a:sym typeface="+mn-ea"/>
              </a:rPr>
              <a:t>YJK</a:t>
            </a:r>
            <a:r>
              <a:rPr lang="zh-CN" altLang="en-US" sz="2000" b="1" dirty="0">
                <a:solidFill>
                  <a:srgbClr val="C00000"/>
                </a:solidFill>
                <a:latin typeface="微软雅黑" panose="020B0503020204020204" pitchFamily="34" charset="-122"/>
                <a:cs typeface="微软雅黑" panose="020B0503020204020204" pitchFamily="34" charset="-122"/>
                <a:sym typeface="+mn-ea"/>
              </a:rPr>
              <a:t>主程序到针对水池</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结构设计程序的进化：</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76" name="矩形 75"/>
          <p:cNvSpPr/>
          <p:nvPr/>
        </p:nvSpPr>
        <p:spPr>
          <a:xfrm>
            <a:off x="931371" y="4678852"/>
            <a:ext cx="10388600" cy="12744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800"/>
          </a:p>
        </p:txBody>
      </p:sp>
      <p:sp>
        <p:nvSpPr>
          <p:cNvPr id="77" name="椭圆 76"/>
          <p:cNvSpPr/>
          <p:nvPr/>
        </p:nvSpPr>
        <p:spPr>
          <a:xfrm>
            <a:off x="1269826" y="4932217"/>
            <a:ext cx="768350" cy="768350"/>
          </a:xfrm>
          <a:prstGeom prst="ellipse">
            <a:avLst/>
          </a:prstGeom>
          <a:solidFill>
            <a:srgbClr val="92D05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800">
              <a:solidFill>
                <a:schemeClr val="bg1"/>
              </a:solidFill>
            </a:endParaRPr>
          </a:p>
        </p:txBody>
      </p:sp>
      <p:sp>
        <p:nvSpPr>
          <p:cNvPr id="78" name="矩形 77"/>
          <p:cNvSpPr/>
          <p:nvPr/>
        </p:nvSpPr>
        <p:spPr>
          <a:xfrm>
            <a:off x="2113106" y="4842682"/>
            <a:ext cx="9063990" cy="9759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20000"/>
              </a:lnSpc>
            </a:pPr>
            <a:r>
              <a:rPr sz="1600" dirty="0">
                <a:solidFill>
                  <a:schemeClr val="tx1"/>
                </a:solidFill>
                <a:latin typeface="微软雅黑" panose="020B0503020204020204" pitchFamily="34" charset="-122"/>
                <a:ea typeface="微软雅黑" panose="020B0503020204020204" pitchFamily="34" charset="-122"/>
              </a:rPr>
              <a:t>盈建科水池软件（</a:t>
            </a:r>
            <a:r>
              <a:rPr sz="1600" dirty="0" smtClean="0">
                <a:solidFill>
                  <a:schemeClr val="tx1"/>
                </a:solidFill>
                <a:latin typeface="微软雅黑" panose="020B0503020204020204" pitchFamily="34" charset="-122"/>
                <a:ea typeface="微软雅黑" panose="020B0503020204020204" pitchFamily="34" charset="-122"/>
              </a:rPr>
              <a:t>YJK-P</a:t>
            </a:r>
            <a:r>
              <a:rPr lang="en-US" altLang="zh-CN" sz="1600" dirty="0" smtClean="0">
                <a:solidFill>
                  <a:schemeClr val="tx1"/>
                </a:solidFill>
                <a:latin typeface="微软雅黑" panose="020B0503020204020204" pitchFamily="34" charset="-122"/>
                <a:ea typeface="微软雅黑" panose="020B0503020204020204" pitchFamily="34" charset="-122"/>
              </a:rPr>
              <a:t>ool</a:t>
            </a:r>
            <a:r>
              <a:rPr sz="1600" dirty="0" smtClean="0">
                <a:solidFill>
                  <a:schemeClr val="tx1"/>
                </a:solidFill>
                <a:latin typeface="微软雅黑" panose="020B0503020204020204" pitchFamily="34" charset="-122"/>
                <a:ea typeface="微软雅黑" panose="020B0503020204020204" pitchFamily="34" charset="-122"/>
              </a:rPr>
              <a:t>）</a:t>
            </a:r>
            <a:r>
              <a:rPr sz="1600" dirty="0">
                <a:solidFill>
                  <a:schemeClr val="tx1"/>
                </a:solidFill>
                <a:latin typeface="微软雅黑" panose="020B0503020204020204" pitchFamily="34" charset="-122"/>
                <a:ea typeface="微软雅黑" panose="020B0503020204020204" pitchFamily="34" charset="-122"/>
              </a:rPr>
              <a:t>是一款专门针对工业与民用水池及其附属结构而开发的整体有限元计算分析软件。软件集成了上部与基础整体建模、地质资料输入、整体计算、水池构件联合出图等多个功能，是一款真正体现水池设计特点、结合水池设计规范及其出图标准的全流程结构设计软件。</a:t>
            </a:r>
          </a:p>
        </p:txBody>
      </p:sp>
      <p:sp>
        <p:nvSpPr>
          <p:cNvPr id="79" name="等腰三角形 78"/>
          <p:cNvSpPr/>
          <p:nvPr/>
        </p:nvSpPr>
        <p:spPr>
          <a:xfrm rot="10800000">
            <a:off x="11106611" y="4733462"/>
            <a:ext cx="159385" cy="137160"/>
          </a:xfrm>
          <a:prstGeom prst="triangle">
            <a:avLst>
              <a:gd name="adj" fmla="val 0"/>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800" dirty="0"/>
          </a:p>
        </p:txBody>
      </p:sp>
      <p:sp>
        <p:nvSpPr>
          <p:cNvPr id="80" name="businessman-discussing-a-business-report_30914"/>
          <p:cNvSpPr>
            <a:spLocks noChangeAspect="1"/>
          </p:cNvSpPr>
          <p:nvPr/>
        </p:nvSpPr>
        <p:spPr bwMode="auto">
          <a:xfrm>
            <a:off x="1460961" y="5106207"/>
            <a:ext cx="377190" cy="448945"/>
          </a:xfrm>
          <a:custGeom>
            <a:avLst/>
            <a:gdLst>
              <a:gd name="connsiteX0" fmla="*/ 89718 w 502496"/>
              <a:gd name="connsiteY0" fmla="*/ 426004 h 598488"/>
              <a:gd name="connsiteX1" fmla="*/ 134440 w 502496"/>
              <a:gd name="connsiteY1" fmla="*/ 470445 h 598488"/>
              <a:gd name="connsiteX2" fmla="*/ 109743 w 502496"/>
              <a:gd name="connsiteY2" fmla="*/ 517107 h 598488"/>
              <a:gd name="connsiteX3" fmla="*/ 170485 w 502496"/>
              <a:gd name="connsiteY3" fmla="*/ 578657 h 598488"/>
              <a:gd name="connsiteX4" fmla="*/ 9173 w 502496"/>
              <a:gd name="connsiteY4" fmla="*/ 578657 h 598488"/>
              <a:gd name="connsiteX5" fmla="*/ 69915 w 502496"/>
              <a:gd name="connsiteY5" fmla="*/ 517107 h 598488"/>
              <a:gd name="connsiteX6" fmla="*/ 45218 w 502496"/>
              <a:gd name="connsiteY6" fmla="*/ 470445 h 598488"/>
              <a:gd name="connsiteX7" fmla="*/ 89718 w 502496"/>
              <a:gd name="connsiteY7" fmla="*/ 426004 h 598488"/>
              <a:gd name="connsiteX8" fmla="*/ 412601 w 502496"/>
              <a:gd name="connsiteY8" fmla="*/ 425933 h 598488"/>
              <a:gd name="connsiteX9" fmla="*/ 457120 w 502496"/>
              <a:gd name="connsiteY9" fmla="*/ 470391 h 598488"/>
              <a:gd name="connsiteX10" fmla="*/ 432412 w 502496"/>
              <a:gd name="connsiteY10" fmla="*/ 517072 h 598488"/>
              <a:gd name="connsiteX11" fmla="*/ 493181 w 502496"/>
              <a:gd name="connsiteY11" fmla="*/ 578647 h 598488"/>
              <a:gd name="connsiteX12" fmla="*/ 331798 w 502496"/>
              <a:gd name="connsiteY12" fmla="*/ 578647 h 598488"/>
              <a:gd name="connsiteX13" fmla="*/ 392567 w 502496"/>
              <a:gd name="connsiteY13" fmla="*/ 517072 h 598488"/>
              <a:gd name="connsiteX14" fmla="*/ 368081 w 502496"/>
              <a:gd name="connsiteY14" fmla="*/ 470391 h 598488"/>
              <a:gd name="connsiteX15" fmla="*/ 412601 w 502496"/>
              <a:gd name="connsiteY15" fmla="*/ 425933 h 598488"/>
              <a:gd name="connsiteX16" fmla="*/ 251253 w 502496"/>
              <a:gd name="connsiteY16" fmla="*/ 425933 h 598488"/>
              <a:gd name="connsiteX17" fmla="*/ 295753 w 502496"/>
              <a:gd name="connsiteY17" fmla="*/ 470391 h 598488"/>
              <a:gd name="connsiteX18" fmla="*/ 271056 w 502496"/>
              <a:gd name="connsiteY18" fmla="*/ 517072 h 598488"/>
              <a:gd name="connsiteX19" fmla="*/ 331798 w 502496"/>
              <a:gd name="connsiteY19" fmla="*/ 578647 h 598488"/>
              <a:gd name="connsiteX20" fmla="*/ 170486 w 502496"/>
              <a:gd name="connsiteY20" fmla="*/ 578647 h 598488"/>
              <a:gd name="connsiteX21" fmla="*/ 231228 w 502496"/>
              <a:gd name="connsiteY21" fmla="*/ 517072 h 598488"/>
              <a:gd name="connsiteX22" fmla="*/ 206531 w 502496"/>
              <a:gd name="connsiteY22" fmla="*/ 470391 h 598488"/>
              <a:gd name="connsiteX23" fmla="*/ 251253 w 502496"/>
              <a:gd name="connsiteY23" fmla="*/ 425933 h 598488"/>
              <a:gd name="connsiteX24" fmla="*/ 298703 w 502496"/>
              <a:gd name="connsiteY24" fmla="*/ 213955 h 598488"/>
              <a:gd name="connsiteX25" fmla="*/ 322060 w 502496"/>
              <a:gd name="connsiteY25" fmla="*/ 213955 h 598488"/>
              <a:gd name="connsiteX26" fmla="*/ 322060 w 502496"/>
              <a:gd name="connsiteY26" fmla="*/ 280004 h 598488"/>
              <a:gd name="connsiteX27" fmla="*/ 298703 w 502496"/>
              <a:gd name="connsiteY27" fmla="*/ 280004 h 598488"/>
              <a:gd name="connsiteX28" fmla="*/ 333845 w 502496"/>
              <a:gd name="connsiteY28" fmla="*/ 184458 h 598488"/>
              <a:gd name="connsiteX29" fmla="*/ 357202 w 502496"/>
              <a:gd name="connsiteY29" fmla="*/ 184458 h 598488"/>
              <a:gd name="connsiteX30" fmla="*/ 357202 w 502496"/>
              <a:gd name="connsiteY30" fmla="*/ 280004 h 598488"/>
              <a:gd name="connsiteX31" fmla="*/ 333845 w 502496"/>
              <a:gd name="connsiteY31" fmla="*/ 280004 h 598488"/>
              <a:gd name="connsiteX32" fmla="*/ 369198 w 502496"/>
              <a:gd name="connsiteY32" fmla="*/ 147976 h 598488"/>
              <a:gd name="connsiteX33" fmla="*/ 392555 w 502496"/>
              <a:gd name="connsiteY33" fmla="*/ 147976 h 598488"/>
              <a:gd name="connsiteX34" fmla="*/ 392555 w 502496"/>
              <a:gd name="connsiteY34" fmla="*/ 280004 h 598488"/>
              <a:gd name="connsiteX35" fmla="*/ 369198 w 502496"/>
              <a:gd name="connsiteY35" fmla="*/ 280004 h 598488"/>
              <a:gd name="connsiteX36" fmla="*/ 170514 w 502496"/>
              <a:gd name="connsiteY36" fmla="*/ 142683 h 598488"/>
              <a:gd name="connsiteX37" fmla="*/ 174075 w 502496"/>
              <a:gd name="connsiteY37" fmla="*/ 149348 h 598488"/>
              <a:gd name="connsiteX38" fmla="*/ 164505 w 502496"/>
              <a:gd name="connsiteY38" fmla="*/ 224219 h 598488"/>
              <a:gd name="connsiteX39" fmla="*/ 175855 w 502496"/>
              <a:gd name="connsiteY39" fmla="*/ 244214 h 598488"/>
              <a:gd name="connsiteX40" fmla="*/ 187204 w 502496"/>
              <a:gd name="connsiteY40" fmla="*/ 224219 h 598488"/>
              <a:gd name="connsiteX41" fmla="*/ 177635 w 502496"/>
              <a:gd name="connsiteY41" fmla="*/ 149348 h 598488"/>
              <a:gd name="connsiteX42" fmla="*/ 177858 w 502496"/>
              <a:gd name="connsiteY42" fmla="*/ 149348 h 598488"/>
              <a:gd name="connsiteX43" fmla="*/ 181196 w 502496"/>
              <a:gd name="connsiteY43" fmla="*/ 142683 h 598488"/>
              <a:gd name="connsiteX44" fmla="*/ 237499 w 502496"/>
              <a:gd name="connsiteY44" fmla="*/ 154680 h 598488"/>
              <a:gd name="connsiteX45" fmla="*/ 306042 w 502496"/>
              <a:gd name="connsiteY45" fmla="*/ 177341 h 598488"/>
              <a:gd name="connsiteX46" fmla="*/ 315166 w 502496"/>
              <a:gd name="connsiteY46" fmla="*/ 195559 h 598488"/>
              <a:gd name="connsiteX47" fmla="*/ 301591 w 502496"/>
              <a:gd name="connsiteY47" fmla="*/ 205334 h 598488"/>
              <a:gd name="connsiteX48" fmla="*/ 296918 w 502496"/>
              <a:gd name="connsiteY48" fmla="*/ 204446 h 598488"/>
              <a:gd name="connsiteX49" fmla="*/ 228375 w 502496"/>
              <a:gd name="connsiteY49" fmla="*/ 181785 h 598488"/>
              <a:gd name="connsiteX50" fmla="*/ 228375 w 502496"/>
              <a:gd name="connsiteY50" fmla="*/ 181562 h 598488"/>
              <a:gd name="connsiteX51" fmla="*/ 228152 w 502496"/>
              <a:gd name="connsiteY51" fmla="*/ 181562 h 598488"/>
              <a:gd name="connsiteX52" fmla="*/ 215912 w 502496"/>
              <a:gd name="connsiteY52" fmla="*/ 177786 h 598488"/>
              <a:gd name="connsiteX53" fmla="*/ 215912 w 502496"/>
              <a:gd name="connsiteY53" fmla="*/ 275095 h 598488"/>
              <a:gd name="connsiteX54" fmla="*/ 227262 w 502496"/>
              <a:gd name="connsiteY54" fmla="*/ 416172 h 598488"/>
              <a:gd name="connsiteX55" fmla="*/ 211462 w 502496"/>
              <a:gd name="connsiteY55" fmla="*/ 434612 h 598488"/>
              <a:gd name="connsiteX56" fmla="*/ 210126 w 502496"/>
              <a:gd name="connsiteY56" fmla="*/ 434612 h 598488"/>
              <a:gd name="connsiteX57" fmla="*/ 192991 w 502496"/>
              <a:gd name="connsiteY57" fmla="*/ 418838 h 598488"/>
              <a:gd name="connsiteX58" fmla="*/ 182754 w 502496"/>
              <a:gd name="connsiteY58" fmla="*/ 291314 h 598488"/>
              <a:gd name="connsiteX59" fmla="*/ 175855 w 502496"/>
              <a:gd name="connsiteY59" fmla="*/ 292869 h 598488"/>
              <a:gd name="connsiteX60" fmla="*/ 168956 w 502496"/>
              <a:gd name="connsiteY60" fmla="*/ 291314 h 598488"/>
              <a:gd name="connsiteX61" fmla="*/ 158719 w 502496"/>
              <a:gd name="connsiteY61" fmla="*/ 418838 h 598488"/>
              <a:gd name="connsiteX62" fmla="*/ 141583 w 502496"/>
              <a:gd name="connsiteY62" fmla="*/ 434612 h 598488"/>
              <a:gd name="connsiteX63" fmla="*/ 140248 w 502496"/>
              <a:gd name="connsiteY63" fmla="*/ 434612 h 598488"/>
              <a:gd name="connsiteX64" fmla="*/ 124448 w 502496"/>
              <a:gd name="connsiteY64" fmla="*/ 416172 h 598488"/>
              <a:gd name="connsiteX65" fmla="*/ 135797 w 502496"/>
              <a:gd name="connsiteY65" fmla="*/ 275095 h 598488"/>
              <a:gd name="connsiteX66" fmla="*/ 135797 w 502496"/>
              <a:gd name="connsiteY66" fmla="*/ 177786 h 598488"/>
              <a:gd name="connsiteX67" fmla="*/ 130901 w 502496"/>
              <a:gd name="connsiteY67" fmla="*/ 179119 h 598488"/>
              <a:gd name="connsiteX68" fmla="*/ 109760 w 502496"/>
              <a:gd name="connsiteY68" fmla="*/ 273984 h 598488"/>
              <a:gd name="connsiteX69" fmla="*/ 95962 w 502496"/>
              <a:gd name="connsiteY69" fmla="*/ 285093 h 598488"/>
              <a:gd name="connsiteX70" fmla="*/ 92847 w 502496"/>
              <a:gd name="connsiteY70" fmla="*/ 284649 h 598488"/>
              <a:gd name="connsiteX71" fmla="*/ 81942 w 502496"/>
              <a:gd name="connsiteY71" fmla="*/ 267764 h 598488"/>
              <a:gd name="connsiteX72" fmla="*/ 104864 w 502496"/>
              <a:gd name="connsiteY72" fmla="*/ 165122 h 598488"/>
              <a:gd name="connsiteX73" fmla="*/ 105309 w 502496"/>
              <a:gd name="connsiteY73" fmla="*/ 163567 h 598488"/>
              <a:gd name="connsiteX74" fmla="*/ 106644 w 502496"/>
              <a:gd name="connsiteY74" fmla="*/ 161123 h 598488"/>
              <a:gd name="connsiteX75" fmla="*/ 108202 w 502496"/>
              <a:gd name="connsiteY75" fmla="*/ 158901 h 598488"/>
              <a:gd name="connsiteX76" fmla="*/ 110205 w 502496"/>
              <a:gd name="connsiteY76" fmla="*/ 157124 h 598488"/>
              <a:gd name="connsiteX77" fmla="*/ 112430 w 502496"/>
              <a:gd name="connsiteY77" fmla="*/ 155569 h 598488"/>
              <a:gd name="connsiteX78" fmla="*/ 113988 w 502496"/>
              <a:gd name="connsiteY78" fmla="*/ 154680 h 598488"/>
              <a:gd name="connsiteX79" fmla="*/ 170514 w 502496"/>
              <a:gd name="connsiteY79" fmla="*/ 142683 h 598488"/>
              <a:gd name="connsiteX80" fmla="*/ 175743 w 502496"/>
              <a:gd name="connsiteY80" fmla="*/ 60475 h 598488"/>
              <a:gd name="connsiteX81" fmla="*/ 211908 w 502496"/>
              <a:gd name="connsiteY81" fmla="*/ 100027 h 598488"/>
              <a:gd name="connsiteX82" fmla="*/ 175743 w 502496"/>
              <a:gd name="connsiteY82" fmla="*/ 139579 h 598488"/>
              <a:gd name="connsiteX83" fmla="*/ 139578 w 502496"/>
              <a:gd name="connsiteY83" fmla="*/ 100027 h 598488"/>
              <a:gd name="connsiteX84" fmla="*/ 175743 w 502496"/>
              <a:gd name="connsiteY84" fmla="*/ 60475 h 598488"/>
              <a:gd name="connsiteX85" fmla="*/ 59641 w 502496"/>
              <a:gd name="connsiteY85" fmla="*/ 0 h 598488"/>
              <a:gd name="connsiteX86" fmla="*/ 442633 w 502496"/>
              <a:gd name="connsiteY86" fmla="*/ 0 h 598488"/>
              <a:gd name="connsiteX87" fmla="*/ 502496 w 502496"/>
              <a:gd name="connsiteY87" fmla="*/ 59774 h 598488"/>
              <a:gd name="connsiteX88" fmla="*/ 502496 w 502496"/>
              <a:gd name="connsiteY88" fmla="*/ 278870 h 598488"/>
              <a:gd name="connsiteX89" fmla="*/ 442633 w 502496"/>
              <a:gd name="connsiteY89" fmla="*/ 338644 h 598488"/>
              <a:gd name="connsiteX90" fmla="*/ 239453 w 502496"/>
              <a:gd name="connsiteY90" fmla="*/ 338644 h 598488"/>
              <a:gd name="connsiteX91" fmla="*/ 237450 w 502496"/>
              <a:gd name="connsiteY91" fmla="*/ 314868 h 598488"/>
              <a:gd name="connsiteX92" fmla="*/ 442633 w 502496"/>
              <a:gd name="connsiteY92" fmla="*/ 314868 h 598488"/>
              <a:gd name="connsiteX93" fmla="*/ 478462 w 502496"/>
              <a:gd name="connsiteY93" fmla="*/ 278870 h 598488"/>
              <a:gd name="connsiteX94" fmla="*/ 478462 w 502496"/>
              <a:gd name="connsiteY94" fmla="*/ 59774 h 598488"/>
              <a:gd name="connsiteX95" fmla="*/ 442633 w 502496"/>
              <a:gd name="connsiteY95" fmla="*/ 23776 h 598488"/>
              <a:gd name="connsiteX96" fmla="*/ 59641 w 502496"/>
              <a:gd name="connsiteY96" fmla="*/ 23776 h 598488"/>
              <a:gd name="connsiteX97" fmla="*/ 23812 w 502496"/>
              <a:gd name="connsiteY97" fmla="*/ 59774 h 598488"/>
              <a:gd name="connsiteX98" fmla="*/ 23812 w 502496"/>
              <a:gd name="connsiteY98" fmla="*/ 278870 h 598488"/>
              <a:gd name="connsiteX99" fmla="*/ 59641 w 502496"/>
              <a:gd name="connsiteY99" fmla="*/ 314646 h 598488"/>
              <a:gd name="connsiteX100" fmla="*/ 113941 w 502496"/>
              <a:gd name="connsiteY100" fmla="*/ 314646 h 598488"/>
              <a:gd name="connsiteX101" fmla="*/ 112160 w 502496"/>
              <a:gd name="connsiteY101" fmla="*/ 338644 h 598488"/>
              <a:gd name="connsiteX102" fmla="*/ 59641 w 502496"/>
              <a:gd name="connsiteY102" fmla="*/ 338644 h 598488"/>
              <a:gd name="connsiteX103" fmla="*/ 0 w 502496"/>
              <a:gd name="connsiteY103" fmla="*/ 278870 h 598488"/>
              <a:gd name="connsiteX104" fmla="*/ 0 w 502496"/>
              <a:gd name="connsiteY104" fmla="*/ 59774 h 598488"/>
              <a:gd name="connsiteX105" fmla="*/ 59641 w 502496"/>
              <a:gd name="connsiteY105" fmla="*/ 0 h 5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02496" h="598488">
                <a:moveTo>
                  <a:pt x="89718" y="426004"/>
                </a:moveTo>
                <a:cubicBezTo>
                  <a:pt x="114415" y="426004"/>
                  <a:pt x="134440" y="446002"/>
                  <a:pt x="134440" y="470445"/>
                </a:cubicBezTo>
                <a:cubicBezTo>
                  <a:pt x="134440" y="487998"/>
                  <a:pt x="124205" y="507330"/>
                  <a:pt x="109743" y="517107"/>
                </a:cubicBezTo>
                <a:cubicBezTo>
                  <a:pt x="144675" y="525995"/>
                  <a:pt x="170485" y="556215"/>
                  <a:pt x="170485" y="578657"/>
                </a:cubicBezTo>
                <a:cubicBezTo>
                  <a:pt x="170485" y="605099"/>
                  <a:pt x="9173" y="605099"/>
                  <a:pt x="9173" y="578657"/>
                </a:cubicBezTo>
                <a:cubicBezTo>
                  <a:pt x="9173" y="556215"/>
                  <a:pt x="34983" y="525995"/>
                  <a:pt x="69915" y="517107"/>
                </a:cubicBezTo>
                <a:cubicBezTo>
                  <a:pt x="55230" y="507330"/>
                  <a:pt x="45218" y="487998"/>
                  <a:pt x="45218" y="470445"/>
                </a:cubicBezTo>
                <a:cubicBezTo>
                  <a:pt x="45218" y="446002"/>
                  <a:pt x="65243" y="426004"/>
                  <a:pt x="89718" y="426004"/>
                </a:cubicBezTo>
                <a:close/>
                <a:moveTo>
                  <a:pt x="412601" y="425933"/>
                </a:moveTo>
                <a:cubicBezTo>
                  <a:pt x="437087" y="425933"/>
                  <a:pt x="457120" y="445939"/>
                  <a:pt x="457120" y="470391"/>
                </a:cubicBezTo>
                <a:cubicBezTo>
                  <a:pt x="457120" y="487952"/>
                  <a:pt x="447103" y="507291"/>
                  <a:pt x="432412" y="517072"/>
                </a:cubicBezTo>
                <a:cubicBezTo>
                  <a:pt x="467360" y="525964"/>
                  <a:pt x="493181" y="556195"/>
                  <a:pt x="493181" y="578647"/>
                </a:cubicBezTo>
                <a:cubicBezTo>
                  <a:pt x="493181" y="605099"/>
                  <a:pt x="331798" y="605099"/>
                  <a:pt x="331798" y="578647"/>
                </a:cubicBezTo>
                <a:cubicBezTo>
                  <a:pt x="331798" y="556195"/>
                  <a:pt x="357619" y="525964"/>
                  <a:pt x="392567" y="517072"/>
                </a:cubicBezTo>
                <a:cubicBezTo>
                  <a:pt x="378098" y="507291"/>
                  <a:pt x="368081" y="487952"/>
                  <a:pt x="368081" y="470391"/>
                </a:cubicBezTo>
                <a:cubicBezTo>
                  <a:pt x="368081" y="445939"/>
                  <a:pt x="387893" y="425933"/>
                  <a:pt x="412601" y="425933"/>
                </a:cubicBezTo>
                <a:close/>
                <a:moveTo>
                  <a:pt x="251253" y="425933"/>
                </a:moveTo>
                <a:cubicBezTo>
                  <a:pt x="275728" y="425933"/>
                  <a:pt x="295753" y="445939"/>
                  <a:pt x="295753" y="470391"/>
                </a:cubicBezTo>
                <a:cubicBezTo>
                  <a:pt x="295753" y="487952"/>
                  <a:pt x="285518" y="507291"/>
                  <a:pt x="271056" y="517072"/>
                </a:cubicBezTo>
                <a:cubicBezTo>
                  <a:pt x="305988" y="525964"/>
                  <a:pt x="331798" y="556195"/>
                  <a:pt x="331798" y="578647"/>
                </a:cubicBezTo>
                <a:cubicBezTo>
                  <a:pt x="331798" y="605099"/>
                  <a:pt x="170486" y="605099"/>
                  <a:pt x="170486" y="578647"/>
                </a:cubicBezTo>
                <a:cubicBezTo>
                  <a:pt x="170486" y="556195"/>
                  <a:pt x="196296" y="525964"/>
                  <a:pt x="231228" y="517072"/>
                </a:cubicBezTo>
                <a:cubicBezTo>
                  <a:pt x="216766" y="507291"/>
                  <a:pt x="206531" y="487952"/>
                  <a:pt x="206531" y="470391"/>
                </a:cubicBezTo>
                <a:cubicBezTo>
                  <a:pt x="206531" y="445939"/>
                  <a:pt x="226556" y="425933"/>
                  <a:pt x="251253" y="425933"/>
                </a:cubicBezTo>
                <a:close/>
                <a:moveTo>
                  <a:pt x="298703" y="213955"/>
                </a:moveTo>
                <a:lnTo>
                  <a:pt x="322060" y="213955"/>
                </a:lnTo>
                <a:lnTo>
                  <a:pt x="322060" y="280004"/>
                </a:lnTo>
                <a:lnTo>
                  <a:pt x="298703" y="280004"/>
                </a:lnTo>
                <a:close/>
                <a:moveTo>
                  <a:pt x="333845" y="184458"/>
                </a:moveTo>
                <a:lnTo>
                  <a:pt x="357202" y="184458"/>
                </a:lnTo>
                <a:lnTo>
                  <a:pt x="357202" y="280004"/>
                </a:lnTo>
                <a:lnTo>
                  <a:pt x="333845" y="280004"/>
                </a:lnTo>
                <a:close/>
                <a:moveTo>
                  <a:pt x="369198" y="147976"/>
                </a:moveTo>
                <a:lnTo>
                  <a:pt x="392555" y="147976"/>
                </a:lnTo>
                <a:lnTo>
                  <a:pt x="392555" y="280004"/>
                </a:lnTo>
                <a:lnTo>
                  <a:pt x="369198" y="280004"/>
                </a:lnTo>
                <a:close/>
                <a:moveTo>
                  <a:pt x="170514" y="142683"/>
                </a:moveTo>
                <a:lnTo>
                  <a:pt x="174075" y="149348"/>
                </a:lnTo>
                <a:lnTo>
                  <a:pt x="164505" y="224219"/>
                </a:lnTo>
                <a:lnTo>
                  <a:pt x="175855" y="244214"/>
                </a:lnTo>
                <a:lnTo>
                  <a:pt x="187204" y="224219"/>
                </a:lnTo>
                <a:lnTo>
                  <a:pt x="177635" y="149348"/>
                </a:lnTo>
                <a:lnTo>
                  <a:pt x="177858" y="149348"/>
                </a:lnTo>
                <a:lnTo>
                  <a:pt x="181196" y="142683"/>
                </a:lnTo>
                <a:cubicBezTo>
                  <a:pt x="206566" y="143794"/>
                  <a:pt x="234383" y="153569"/>
                  <a:pt x="237499" y="154680"/>
                </a:cubicBezTo>
                <a:lnTo>
                  <a:pt x="306042" y="177341"/>
                </a:lnTo>
                <a:cubicBezTo>
                  <a:pt x="313608" y="180007"/>
                  <a:pt x="317614" y="188005"/>
                  <a:pt x="315166" y="195559"/>
                </a:cubicBezTo>
                <a:cubicBezTo>
                  <a:pt x="313163" y="201335"/>
                  <a:pt x="307600" y="205334"/>
                  <a:pt x="301591" y="205334"/>
                </a:cubicBezTo>
                <a:cubicBezTo>
                  <a:pt x="300033" y="205334"/>
                  <a:pt x="298475" y="204890"/>
                  <a:pt x="296918" y="204446"/>
                </a:cubicBezTo>
                <a:lnTo>
                  <a:pt x="228375" y="181785"/>
                </a:lnTo>
                <a:cubicBezTo>
                  <a:pt x="228375" y="181562"/>
                  <a:pt x="228375" y="181562"/>
                  <a:pt x="228375" y="181562"/>
                </a:cubicBezTo>
                <a:cubicBezTo>
                  <a:pt x="228152" y="181562"/>
                  <a:pt x="228152" y="181562"/>
                  <a:pt x="228152" y="181562"/>
                </a:cubicBezTo>
                <a:cubicBezTo>
                  <a:pt x="227930" y="181562"/>
                  <a:pt x="223034" y="179785"/>
                  <a:pt x="215912" y="177786"/>
                </a:cubicBezTo>
                <a:lnTo>
                  <a:pt x="215912" y="275095"/>
                </a:lnTo>
                <a:lnTo>
                  <a:pt x="227262" y="416172"/>
                </a:lnTo>
                <a:cubicBezTo>
                  <a:pt x="227930" y="425503"/>
                  <a:pt x="221031" y="433723"/>
                  <a:pt x="211462" y="434612"/>
                </a:cubicBezTo>
                <a:cubicBezTo>
                  <a:pt x="211016" y="434612"/>
                  <a:pt x="210571" y="434612"/>
                  <a:pt x="210126" y="434612"/>
                </a:cubicBezTo>
                <a:cubicBezTo>
                  <a:pt x="201225" y="434612"/>
                  <a:pt x="193881" y="427947"/>
                  <a:pt x="192991" y="418838"/>
                </a:cubicBezTo>
                <a:lnTo>
                  <a:pt x="182754" y="291314"/>
                </a:lnTo>
                <a:cubicBezTo>
                  <a:pt x="180751" y="292202"/>
                  <a:pt x="178303" y="292869"/>
                  <a:pt x="175855" y="292869"/>
                </a:cubicBezTo>
                <a:cubicBezTo>
                  <a:pt x="173407" y="292869"/>
                  <a:pt x="170959" y="292202"/>
                  <a:pt x="168956" y="291314"/>
                </a:cubicBezTo>
                <a:lnTo>
                  <a:pt x="158719" y="418838"/>
                </a:lnTo>
                <a:cubicBezTo>
                  <a:pt x="158052" y="427947"/>
                  <a:pt x="150485" y="434612"/>
                  <a:pt x="141583" y="434612"/>
                </a:cubicBezTo>
                <a:cubicBezTo>
                  <a:pt x="141138" y="434612"/>
                  <a:pt x="140693" y="434612"/>
                  <a:pt x="140248" y="434612"/>
                </a:cubicBezTo>
                <a:cubicBezTo>
                  <a:pt x="130679" y="433723"/>
                  <a:pt x="123780" y="425503"/>
                  <a:pt x="124448" y="416172"/>
                </a:cubicBezTo>
                <a:lnTo>
                  <a:pt x="135797" y="275095"/>
                </a:lnTo>
                <a:lnTo>
                  <a:pt x="135797" y="177786"/>
                </a:lnTo>
                <a:cubicBezTo>
                  <a:pt x="134017" y="178230"/>
                  <a:pt x="132459" y="178674"/>
                  <a:pt x="130901" y="179119"/>
                </a:cubicBezTo>
                <a:lnTo>
                  <a:pt x="109760" y="273984"/>
                </a:lnTo>
                <a:cubicBezTo>
                  <a:pt x="108425" y="280650"/>
                  <a:pt x="102416" y="285093"/>
                  <a:pt x="95962" y="285093"/>
                </a:cubicBezTo>
                <a:cubicBezTo>
                  <a:pt x="94850" y="285093"/>
                  <a:pt x="93737" y="284871"/>
                  <a:pt x="92847" y="284649"/>
                </a:cubicBezTo>
                <a:cubicBezTo>
                  <a:pt x="85058" y="283093"/>
                  <a:pt x="80162" y="275317"/>
                  <a:pt x="81942" y="267764"/>
                </a:cubicBezTo>
                <a:lnTo>
                  <a:pt x="104864" y="165122"/>
                </a:lnTo>
                <a:cubicBezTo>
                  <a:pt x="104864" y="164456"/>
                  <a:pt x="105309" y="164233"/>
                  <a:pt x="105309" y="163567"/>
                </a:cubicBezTo>
                <a:cubicBezTo>
                  <a:pt x="105754" y="162678"/>
                  <a:pt x="105977" y="161790"/>
                  <a:pt x="106644" y="161123"/>
                </a:cubicBezTo>
                <a:cubicBezTo>
                  <a:pt x="107089" y="160234"/>
                  <a:pt x="107535" y="159568"/>
                  <a:pt x="108202" y="158901"/>
                </a:cubicBezTo>
                <a:cubicBezTo>
                  <a:pt x="108647" y="158235"/>
                  <a:pt x="109315" y="157568"/>
                  <a:pt x="110205" y="157124"/>
                </a:cubicBezTo>
                <a:cubicBezTo>
                  <a:pt x="110873" y="156457"/>
                  <a:pt x="111540" y="156013"/>
                  <a:pt x="112430" y="155569"/>
                </a:cubicBezTo>
                <a:cubicBezTo>
                  <a:pt x="112876" y="155347"/>
                  <a:pt x="113321" y="154902"/>
                  <a:pt x="113988" y="154680"/>
                </a:cubicBezTo>
                <a:cubicBezTo>
                  <a:pt x="115101" y="154236"/>
                  <a:pt x="144031" y="144016"/>
                  <a:pt x="170514" y="142683"/>
                </a:cubicBezTo>
                <a:close/>
                <a:moveTo>
                  <a:pt x="175743" y="60475"/>
                </a:moveTo>
                <a:cubicBezTo>
                  <a:pt x="195716" y="60475"/>
                  <a:pt x="211908" y="78183"/>
                  <a:pt x="211908" y="100027"/>
                </a:cubicBezTo>
                <a:cubicBezTo>
                  <a:pt x="211908" y="121871"/>
                  <a:pt x="195716" y="139579"/>
                  <a:pt x="175743" y="139579"/>
                </a:cubicBezTo>
                <a:cubicBezTo>
                  <a:pt x="155770" y="139579"/>
                  <a:pt x="139578" y="121871"/>
                  <a:pt x="139578" y="100027"/>
                </a:cubicBezTo>
                <a:cubicBezTo>
                  <a:pt x="139578" y="78183"/>
                  <a:pt x="155770" y="60475"/>
                  <a:pt x="175743" y="60475"/>
                </a:cubicBezTo>
                <a:close/>
                <a:moveTo>
                  <a:pt x="59641" y="0"/>
                </a:moveTo>
                <a:lnTo>
                  <a:pt x="442633" y="0"/>
                </a:lnTo>
                <a:cubicBezTo>
                  <a:pt x="475569" y="0"/>
                  <a:pt x="502496" y="26665"/>
                  <a:pt x="502496" y="59774"/>
                </a:cubicBezTo>
                <a:lnTo>
                  <a:pt x="502496" y="278870"/>
                </a:lnTo>
                <a:cubicBezTo>
                  <a:pt x="502496" y="311979"/>
                  <a:pt x="475569" y="338644"/>
                  <a:pt x="442633" y="338644"/>
                </a:cubicBezTo>
                <a:lnTo>
                  <a:pt x="239453" y="338644"/>
                </a:lnTo>
                <a:lnTo>
                  <a:pt x="237450" y="314868"/>
                </a:lnTo>
                <a:lnTo>
                  <a:pt x="442633" y="314868"/>
                </a:lnTo>
                <a:cubicBezTo>
                  <a:pt x="462439" y="314868"/>
                  <a:pt x="478462" y="298647"/>
                  <a:pt x="478462" y="278870"/>
                </a:cubicBezTo>
                <a:lnTo>
                  <a:pt x="478462" y="59774"/>
                </a:lnTo>
                <a:cubicBezTo>
                  <a:pt x="478462" y="39997"/>
                  <a:pt x="462439" y="23776"/>
                  <a:pt x="442633" y="23776"/>
                </a:cubicBezTo>
                <a:lnTo>
                  <a:pt x="59641" y="23776"/>
                </a:lnTo>
                <a:cubicBezTo>
                  <a:pt x="40057" y="23776"/>
                  <a:pt x="23812" y="39997"/>
                  <a:pt x="23812" y="59774"/>
                </a:cubicBezTo>
                <a:lnTo>
                  <a:pt x="23812" y="278870"/>
                </a:lnTo>
                <a:cubicBezTo>
                  <a:pt x="23812" y="298647"/>
                  <a:pt x="40057" y="314646"/>
                  <a:pt x="59641" y="314646"/>
                </a:cubicBezTo>
                <a:lnTo>
                  <a:pt x="113941" y="314646"/>
                </a:lnTo>
                <a:lnTo>
                  <a:pt x="112160" y="338644"/>
                </a:lnTo>
                <a:lnTo>
                  <a:pt x="59641" y="338644"/>
                </a:lnTo>
                <a:cubicBezTo>
                  <a:pt x="26705" y="338644"/>
                  <a:pt x="0" y="311979"/>
                  <a:pt x="0" y="278870"/>
                </a:cubicBezTo>
                <a:lnTo>
                  <a:pt x="0" y="59774"/>
                </a:lnTo>
                <a:cubicBezTo>
                  <a:pt x="0" y="26665"/>
                  <a:pt x="26705" y="0"/>
                  <a:pt x="59641" y="0"/>
                </a:cubicBezTo>
                <a:close/>
              </a:path>
            </a:pathLst>
          </a:custGeom>
        </p:spPr>
        <p:style>
          <a:lnRef idx="2">
            <a:schemeClr val="accent5"/>
          </a:lnRef>
          <a:fillRef idx="1">
            <a:schemeClr val="lt1"/>
          </a:fillRef>
          <a:effectRef idx="0">
            <a:schemeClr val="accent5"/>
          </a:effectRef>
          <a:fontRef idx="minor">
            <a:schemeClr val="dk1"/>
          </a:fontRef>
        </p:style>
      </p:sp>
      <p:sp>
        <p:nvSpPr>
          <p:cNvPr id="81" name="矩形 80"/>
          <p:cNvSpPr/>
          <p:nvPr/>
        </p:nvSpPr>
        <p:spPr>
          <a:xfrm>
            <a:off x="931371" y="2021892"/>
            <a:ext cx="10388600" cy="154328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800"/>
          </a:p>
        </p:txBody>
      </p:sp>
      <p:sp>
        <p:nvSpPr>
          <p:cNvPr id="82" name="椭圆 81"/>
          <p:cNvSpPr/>
          <p:nvPr/>
        </p:nvSpPr>
        <p:spPr>
          <a:xfrm>
            <a:off x="1269826" y="2275257"/>
            <a:ext cx="768350" cy="768350"/>
          </a:xfrm>
          <a:prstGeom prst="ellipse">
            <a:avLst/>
          </a:prstGeom>
          <a:solidFill>
            <a:schemeClr val="accent4">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800">
              <a:solidFill>
                <a:schemeClr val="bg1"/>
              </a:solidFill>
            </a:endParaRPr>
          </a:p>
        </p:txBody>
      </p:sp>
      <p:sp>
        <p:nvSpPr>
          <p:cNvPr id="83" name="矩形 82"/>
          <p:cNvSpPr/>
          <p:nvPr/>
        </p:nvSpPr>
        <p:spPr>
          <a:xfrm>
            <a:off x="2113106" y="2185722"/>
            <a:ext cx="9063990" cy="12491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20000"/>
              </a:lnSpc>
            </a:pPr>
            <a:r>
              <a:rPr lang="zh-CN" altLang="en-US" sz="1600" dirty="0">
                <a:solidFill>
                  <a:schemeClr val="tx1"/>
                </a:solidFill>
                <a:latin typeface="微软雅黑" panose="020B0503020204020204" pitchFamily="34" charset="-122"/>
                <a:ea typeface="微软雅黑" panose="020B0503020204020204" pitchFamily="34" charset="-122"/>
              </a:rPr>
              <a:t>对于水池结构的计算与设计，以往的盈建科软件是将部分水池功能内嵌在盈建科建筑结构设计软件（</a:t>
            </a:r>
            <a:r>
              <a:rPr lang="en-US" altLang="zh-CN" sz="1600" dirty="0">
                <a:solidFill>
                  <a:schemeClr val="tx1"/>
                </a:solidFill>
                <a:latin typeface="微软雅黑" panose="020B0503020204020204" pitchFamily="34" charset="-122"/>
                <a:ea typeface="微软雅黑" panose="020B0503020204020204" pitchFamily="34" charset="-122"/>
              </a:rPr>
              <a:t>YJKS</a:t>
            </a:r>
            <a:r>
              <a:rPr lang="zh-CN" altLang="en-US" sz="1600" dirty="0">
                <a:solidFill>
                  <a:schemeClr val="tx1"/>
                </a:solidFill>
                <a:latin typeface="微软雅黑" panose="020B0503020204020204" pitchFamily="34" charset="-122"/>
                <a:ea typeface="微软雅黑" panose="020B0503020204020204" pitchFamily="34" charset="-122"/>
              </a:rPr>
              <a:t>）中，但是对于这种“内嵌”的方式，盈建科收集到了大量用户反馈，其中有好的方面，如</a:t>
            </a:r>
            <a:r>
              <a:rPr lang="en-US" altLang="zh-CN" sz="1600" dirty="0">
                <a:solidFill>
                  <a:schemeClr val="tx1"/>
                </a:solidFill>
                <a:latin typeface="微软雅黑" panose="020B0503020204020204" pitchFamily="34" charset="-122"/>
                <a:ea typeface="微软雅黑" panose="020B0503020204020204" pitchFamily="34" charset="-122"/>
              </a:rPr>
              <a:t>YJKS</a:t>
            </a:r>
            <a:r>
              <a:rPr lang="zh-CN" altLang="en-US" sz="1600" dirty="0">
                <a:solidFill>
                  <a:schemeClr val="tx1"/>
                </a:solidFill>
                <a:latin typeface="微软雅黑" panose="020B0503020204020204" pitchFamily="34" charset="-122"/>
                <a:ea typeface="微软雅黑" panose="020B0503020204020204" pitchFamily="34" charset="-122"/>
              </a:rPr>
              <a:t>三维效果好、建模快捷方便、计算能力强等；也存在不好的方面，如上部结构与基础联合计算存在障碍、与水池规范</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图集的结合较少、没有专门的施工图模块等。</a:t>
            </a:r>
            <a:endParaRPr sz="1600" dirty="0">
              <a:solidFill>
                <a:schemeClr val="tx1"/>
              </a:solidFill>
              <a:latin typeface="微软雅黑" panose="020B0503020204020204" pitchFamily="34" charset="-122"/>
              <a:ea typeface="微软雅黑" panose="020B0503020204020204" pitchFamily="34" charset="-122"/>
            </a:endParaRPr>
          </a:p>
        </p:txBody>
      </p:sp>
      <p:sp>
        <p:nvSpPr>
          <p:cNvPr id="84" name="等腰三角形 83"/>
          <p:cNvSpPr/>
          <p:nvPr/>
        </p:nvSpPr>
        <p:spPr>
          <a:xfrm rot="10800000">
            <a:off x="11106611" y="2076502"/>
            <a:ext cx="159385" cy="137160"/>
          </a:xfrm>
          <a:prstGeom prst="triangle">
            <a:avLst>
              <a:gd name="adj" fmla="val 0"/>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800" dirty="0"/>
          </a:p>
        </p:txBody>
      </p:sp>
      <p:sp>
        <p:nvSpPr>
          <p:cNvPr id="85" name="businessman-discussing-a-business-report_30914"/>
          <p:cNvSpPr>
            <a:spLocks noChangeAspect="1"/>
          </p:cNvSpPr>
          <p:nvPr/>
        </p:nvSpPr>
        <p:spPr bwMode="auto">
          <a:xfrm>
            <a:off x="1460961" y="2449247"/>
            <a:ext cx="377190" cy="448945"/>
          </a:xfrm>
          <a:custGeom>
            <a:avLst/>
            <a:gdLst>
              <a:gd name="connsiteX0" fmla="*/ 89718 w 502496"/>
              <a:gd name="connsiteY0" fmla="*/ 426004 h 598488"/>
              <a:gd name="connsiteX1" fmla="*/ 134440 w 502496"/>
              <a:gd name="connsiteY1" fmla="*/ 470445 h 598488"/>
              <a:gd name="connsiteX2" fmla="*/ 109743 w 502496"/>
              <a:gd name="connsiteY2" fmla="*/ 517107 h 598488"/>
              <a:gd name="connsiteX3" fmla="*/ 170485 w 502496"/>
              <a:gd name="connsiteY3" fmla="*/ 578657 h 598488"/>
              <a:gd name="connsiteX4" fmla="*/ 9173 w 502496"/>
              <a:gd name="connsiteY4" fmla="*/ 578657 h 598488"/>
              <a:gd name="connsiteX5" fmla="*/ 69915 w 502496"/>
              <a:gd name="connsiteY5" fmla="*/ 517107 h 598488"/>
              <a:gd name="connsiteX6" fmla="*/ 45218 w 502496"/>
              <a:gd name="connsiteY6" fmla="*/ 470445 h 598488"/>
              <a:gd name="connsiteX7" fmla="*/ 89718 w 502496"/>
              <a:gd name="connsiteY7" fmla="*/ 426004 h 598488"/>
              <a:gd name="connsiteX8" fmla="*/ 412601 w 502496"/>
              <a:gd name="connsiteY8" fmla="*/ 425933 h 598488"/>
              <a:gd name="connsiteX9" fmla="*/ 457120 w 502496"/>
              <a:gd name="connsiteY9" fmla="*/ 470391 h 598488"/>
              <a:gd name="connsiteX10" fmla="*/ 432412 w 502496"/>
              <a:gd name="connsiteY10" fmla="*/ 517072 h 598488"/>
              <a:gd name="connsiteX11" fmla="*/ 493181 w 502496"/>
              <a:gd name="connsiteY11" fmla="*/ 578647 h 598488"/>
              <a:gd name="connsiteX12" fmla="*/ 331798 w 502496"/>
              <a:gd name="connsiteY12" fmla="*/ 578647 h 598488"/>
              <a:gd name="connsiteX13" fmla="*/ 392567 w 502496"/>
              <a:gd name="connsiteY13" fmla="*/ 517072 h 598488"/>
              <a:gd name="connsiteX14" fmla="*/ 368081 w 502496"/>
              <a:gd name="connsiteY14" fmla="*/ 470391 h 598488"/>
              <a:gd name="connsiteX15" fmla="*/ 412601 w 502496"/>
              <a:gd name="connsiteY15" fmla="*/ 425933 h 598488"/>
              <a:gd name="connsiteX16" fmla="*/ 251253 w 502496"/>
              <a:gd name="connsiteY16" fmla="*/ 425933 h 598488"/>
              <a:gd name="connsiteX17" fmla="*/ 295753 w 502496"/>
              <a:gd name="connsiteY17" fmla="*/ 470391 h 598488"/>
              <a:gd name="connsiteX18" fmla="*/ 271056 w 502496"/>
              <a:gd name="connsiteY18" fmla="*/ 517072 h 598488"/>
              <a:gd name="connsiteX19" fmla="*/ 331798 w 502496"/>
              <a:gd name="connsiteY19" fmla="*/ 578647 h 598488"/>
              <a:gd name="connsiteX20" fmla="*/ 170486 w 502496"/>
              <a:gd name="connsiteY20" fmla="*/ 578647 h 598488"/>
              <a:gd name="connsiteX21" fmla="*/ 231228 w 502496"/>
              <a:gd name="connsiteY21" fmla="*/ 517072 h 598488"/>
              <a:gd name="connsiteX22" fmla="*/ 206531 w 502496"/>
              <a:gd name="connsiteY22" fmla="*/ 470391 h 598488"/>
              <a:gd name="connsiteX23" fmla="*/ 251253 w 502496"/>
              <a:gd name="connsiteY23" fmla="*/ 425933 h 598488"/>
              <a:gd name="connsiteX24" fmla="*/ 298703 w 502496"/>
              <a:gd name="connsiteY24" fmla="*/ 213955 h 598488"/>
              <a:gd name="connsiteX25" fmla="*/ 322060 w 502496"/>
              <a:gd name="connsiteY25" fmla="*/ 213955 h 598488"/>
              <a:gd name="connsiteX26" fmla="*/ 322060 w 502496"/>
              <a:gd name="connsiteY26" fmla="*/ 280004 h 598488"/>
              <a:gd name="connsiteX27" fmla="*/ 298703 w 502496"/>
              <a:gd name="connsiteY27" fmla="*/ 280004 h 598488"/>
              <a:gd name="connsiteX28" fmla="*/ 333845 w 502496"/>
              <a:gd name="connsiteY28" fmla="*/ 184458 h 598488"/>
              <a:gd name="connsiteX29" fmla="*/ 357202 w 502496"/>
              <a:gd name="connsiteY29" fmla="*/ 184458 h 598488"/>
              <a:gd name="connsiteX30" fmla="*/ 357202 w 502496"/>
              <a:gd name="connsiteY30" fmla="*/ 280004 h 598488"/>
              <a:gd name="connsiteX31" fmla="*/ 333845 w 502496"/>
              <a:gd name="connsiteY31" fmla="*/ 280004 h 598488"/>
              <a:gd name="connsiteX32" fmla="*/ 369198 w 502496"/>
              <a:gd name="connsiteY32" fmla="*/ 147976 h 598488"/>
              <a:gd name="connsiteX33" fmla="*/ 392555 w 502496"/>
              <a:gd name="connsiteY33" fmla="*/ 147976 h 598488"/>
              <a:gd name="connsiteX34" fmla="*/ 392555 w 502496"/>
              <a:gd name="connsiteY34" fmla="*/ 280004 h 598488"/>
              <a:gd name="connsiteX35" fmla="*/ 369198 w 502496"/>
              <a:gd name="connsiteY35" fmla="*/ 280004 h 598488"/>
              <a:gd name="connsiteX36" fmla="*/ 170514 w 502496"/>
              <a:gd name="connsiteY36" fmla="*/ 142683 h 598488"/>
              <a:gd name="connsiteX37" fmla="*/ 174075 w 502496"/>
              <a:gd name="connsiteY37" fmla="*/ 149348 h 598488"/>
              <a:gd name="connsiteX38" fmla="*/ 164505 w 502496"/>
              <a:gd name="connsiteY38" fmla="*/ 224219 h 598488"/>
              <a:gd name="connsiteX39" fmla="*/ 175855 w 502496"/>
              <a:gd name="connsiteY39" fmla="*/ 244214 h 598488"/>
              <a:gd name="connsiteX40" fmla="*/ 187204 w 502496"/>
              <a:gd name="connsiteY40" fmla="*/ 224219 h 598488"/>
              <a:gd name="connsiteX41" fmla="*/ 177635 w 502496"/>
              <a:gd name="connsiteY41" fmla="*/ 149348 h 598488"/>
              <a:gd name="connsiteX42" fmla="*/ 177858 w 502496"/>
              <a:gd name="connsiteY42" fmla="*/ 149348 h 598488"/>
              <a:gd name="connsiteX43" fmla="*/ 181196 w 502496"/>
              <a:gd name="connsiteY43" fmla="*/ 142683 h 598488"/>
              <a:gd name="connsiteX44" fmla="*/ 237499 w 502496"/>
              <a:gd name="connsiteY44" fmla="*/ 154680 h 598488"/>
              <a:gd name="connsiteX45" fmla="*/ 306042 w 502496"/>
              <a:gd name="connsiteY45" fmla="*/ 177341 h 598488"/>
              <a:gd name="connsiteX46" fmla="*/ 315166 w 502496"/>
              <a:gd name="connsiteY46" fmla="*/ 195559 h 598488"/>
              <a:gd name="connsiteX47" fmla="*/ 301591 w 502496"/>
              <a:gd name="connsiteY47" fmla="*/ 205334 h 598488"/>
              <a:gd name="connsiteX48" fmla="*/ 296918 w 502496"/>
              <a:gd name="connsiteY48" fmla="*/ 204446 h 598488"/>
              <a:gd name="connsiteX49" fmla="*/ 228375 w 502496"/>
              <a:gd name="connsiteY49" fmla="*/ 181785 h 598488"/>
              <a:gd name="connsiteX50" fmla="*/ 228375 w 502496"/>
              <a:gd name="connsiteY50" fmla="*/ 181562 h 598488"/>
              <a:gd name="connsiteX51" fmla="*/ 228152 w 502496"/>
              <a:gd name="connsiteY51" fmla="*/ 181562 h 598488"/>
              <a:gd name="connsiteX52" fmla="*/ 215912 w 502496"/>
              <a:gd name="connsiteY52" fmla="*/ 177786 h 598488"/>
              <a:gd name="connsiteX53" fmla="*/ 215912 w 502496"/>
              <a:gd name="connsiteY53" fmla="*/ 275095 h 598488"/>
              <a:gd name="connsiteX54" fmla="*/ 227262 w 502496"/>
              <a:gd name="connsiteY54" fmla="*/ 416172 h 598488"/>
              <a:gd name="connsiteX55" fmla="*/ 211462 w 502496"/>
              <a:gd name="connsiteY55" fmla="*/ 434612 h 598488"/>
              <a:gd name="connsiteX56" fmla="*/ 210126 w 502496"/>
              <a:gd name="connsiteY56" fmla="*/ 434612 h 598488"/>
              <a:gd name="connsiteX57" fmla="*/ 192991 w 502496"/>
              <a:gd name="connsiteY57" fmla="*/ 418838 h 598488"/>
              <a:gd name="connsiteX58" fmla="*/ 182754 w 502496"/>
              <a:gd name="connsiteY58" fmla="*/ 291314 h 598488"/>
              <a:gd name="connsiteX59" fmla="*/ 175855 w 502496"/>
              <a:gd name="connsiteY59" fmla="*/ 292869 h 598488"/>
              <a:gd name="connsiteX60" fmla="*/ 168956 w 502496"/>
              <a:gd name="connsiteY60" fmla="*/ 291314 h 598488"/>
              <a:gd name="connsiteX61" fmla="*/ 158719 w 502496"/>
              <a:gd name="connsiteY61" fmla="*/ 418838 h 598488"/>
              <a:gd name="connsiteX62" fmla="*/ 141583 w 502496"/>
              <a:gd name="connsiteY62" fmla="*/ 434612 h 598488"/>
              <a:gd name="connsiteX63" fmla="*/ 140248 w 502496"/>
              <a:gd name="connsiteY63" fmla="*/ 434612 h 598488"/>
              <a:gd name="connsiteX64" fmla="*/ 124448 w 502496"/>
              <a:gd name="connsiteY64" fmla="*/ 416172 h 598488"/>
              <a:gd name="connsiteX65" fmla="*/ 135797 w 502496"/>
              <a:gd name="connsiteY65" fmla="*/ 275095 h 598488"/>
              <a:gd name="connsiteX66" fmla="*/ 135797 w 502496"/>
              <a:gd name="connsiteY66" fmla="*/ 177786 h 598488"/>
              <a:gd name="connsiteX67" fmla="*/ 130901 w 502496"/>
              <a:gd name="connsiteY67" fmla="*/ 179119 h 598488"/>
              <a:gd name="connsiteX68" fmla="*/ 109760 w 502496"/>
              <a:gd name="connsiteY68" fmla="*/ 273984 h 598488"/>
              <a:gd name="connsiteX69" fmla="*/ 95962 w 502496"/>
              <a:gd name="connsiteY69" fmla="*/ 285093 h 598488"/>
              <a:gd name="connsiteX70" fmla="*/ 92847 w 502496"/>
              <a:gd name="connsiteY70" fmla="*/ 284649 h 598488"/>
              <a:gd name="connsiteX71" fmla="*/ 81942 w 502496"/>
              <a:gd name="connsiteY71" fmla="*/ 267764 h 598488"/>
              <a:gd name="connsiteX72" fmla="*/ 104864 w 502496"/>
              <a:gd name="connsiteY72" fmla="*/ 165122 h 598488"/>
              <a:gd name="connsiteX73" fmla="*/ 105309 w 502496"/>
              <a:gd name="connsiteY73" fmla="*/ 163567 h 598488"/>
              <a:gd name="connsiteX74" fmla="*/ 106644 w 502496"/>
              <a:gd name="connsiteY74" fmla="*/ 161123 h 598488"/>
              <a:gd name="connsiteX75" fmla="*/ 108202 w 502496"/>
              <a:gd name="connsiteY75" fmla="*/ 158901 h 598488"/>
              <a:gd name="connsiteX76" fmla="*/ 110205 w 502496"/>
              <a:gd name="connsiteY76" fmla="*/ 157124 h 598488"/>
              <a:gd name="connsiteX77" fmla="*/ 112430 w 502496"/>
              <a:gd name="connsiteY77" fmla="*/ 155569 h 598488"/>
              <a:gd name="connsiteX78" fmla="*/ 113988 w 502496"/>
              <a:gd name="connsiteY78" fmla="*/ 154680 h 598488"/>
              <a:gd name="connsiteX79" fmla="*/ 170514 w 502496"/>
              <a:gd name="connsiteY79" fmla="*/ 142683 h 598488"/>
              <a:gd name="connsiteX80" fmla="*/ 175743 w 502496"/>
              <a:gd name="connsiteY80" fmla="*/ 60475 h 598488"/>
              <a:gd name="connsiteX81" fmla="*/ 211908 w 502496"/>
              <a:gd name="connsiteY81" fmla="*/ 100027 h 598488"/>
              <a:gd name="connsiteX82" fmla="*/ 175743 w 502496"/>
              <a:gd name="connsiteY82" fmla="*/ 139579 h 598488"/>
              <a:gd name="connsiteX83" fmla="*/ 139578 w 502496"/>
              <a:gd name="connsiteY83" fmla="*/ 100027 h 598488"/>
              <a:gd name="connsiteX84" fmla="*/ 175743 w 502496"/>
              <a:gd name="connsiteY84" fmla="*/ 60475 h 598488"/>
              <a:gd name="connsiteX85" fmla="*/ 59641 w 502496"/>
              <a:gd name="connsiteY85" fmla="*/ 0 h 598488"/>
              <a:gd name="connsiteX86" fmla="*/ 442633 w 502496"/>
              <a:gd name="connsiteY86" fmla="*/ 0 h 598488"/>
              <a:gd name="connsiteX87" fmla="*/ 502496 w 502496"/>
              <a:gd name="connsiteY87" fmla="*/ 59774 h 598488"/>
              <a:gd name="connsiteX88" fmla="*/ 502496 w 502496"/>
              <a:gd name="connsiteY88" fmla="*/ 278870 h 598488"/>
              <a:gd name="connsiteX89" fmla="*/ 442633 w 502496"/>
              <a:gd name="connsiteY89" fmla="*/ 338644 h 598488"/>
              <a:gd name="connsiteX90" fmla="*/ 239453 w 502496"/>
              <a:gd name="connsiteY90" fmla="*/ 338644 h 598488"/>
              <a:gd name="connsiteX91" fmla="*/ 237450 w 502496"/>
              <a:gd name="connsiteY91" fmla="*/ 314868 h 598488"/>
              <a:gd name="connsiteX92" fmla="*/ 442633 w 502496"/>
              <a:gd name="connsiteY92" fmla="*/ 314868 h 598488"/>
              <a:gd name="connsiteX93" fmla="*/ 478462 w 502496"/>
              <a:gd name="connsiteY93" fmla="*/ 278870 h 598488"/>
              <a:gd name="connsiteX94" fmla="*/ 478462 w 502496"/>
              <a:gd name="connsiteY94" fmla="*/ 59774 h 598488"/>
              <a:gd name="connsiteX95" fmla="*/ 442633 w 502496"/>
              <a:gd name="connsiteY95" fmla="*/ 23776 h 598488"/>
              <a:gd name="connsiteX96" fmla="*/ 59641 w 502496"/>
              <a:gd name="connsiteY96" fmla="*/ 23776 h 598488"/>
              <a:gd name="connsiteX97" fmla="*/ 23812 w 502496"/>
              <a:gd name="connsiteY97" fmla="*/ 59774 h 598488"/>
              <a:gd name="connsiteX98" fmla="*/ 23812 w 502496"/>
              <a:gd name="connsiteY98" fmla="*/ 278870 h 598488"/>
              <a:gd name="connsiteX99" fmla="*/ 59641 w 502496"/>
              <a:gd name="connsiteY99" fmla="*/ 314646 h 598488"/>
              <a:gd name="connsiteX100" fmla="*/ 113941 w 502496"/>
              <a:gd name="connsiteY100" fmla="*/ 314646 h 598488"/>
              <a:gd name="connsiteX101" fmla="*/ 112160 w 502496"/>
              <a:gd name="connsiteY101" fmla="*/ 338644 h 598488"/>
              <a:gd name="connsiteX102" fmla="*/ 59641 w 502496"/>
              <a:gd name="connsiteY102" fmla="*/ 338644 h 598488"/>
              <a:gd name="connsiteX103" fmla="*/ 0 w 502496"/>
              <a:gd name="connsiteY103" fmla="*/ 278870 h 598488"/>
              <a:gd name="connsiteX104" fmla="*/ 0 w 502496"/>
              <a:gd name="connsiteY104" fmla="*/ 59774 h 598488"/>
              <a:gd name="connsiteX105" fmla="*/ 59641 w 502496"/>
              <a:gd name="connsiteY105" fmla="*/ 0 h 59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02496" h="598488">
                <a:moveTo>
                  <a:pt x="89718" y="426004"/>
                </a:moveTo>
                <a:cubicBezTo>
                  <a:pt x="114415" y="426004"/>
                  <a:pt x="134440" y="446002"/>
                  <a:pt x="134440" y="470445"/>
                </a:cubicBezTo>
                <a:cubicBezTo>
                  <a:pt x="134440" y="487998"/>
                  <a:pt x="124205" y="507330"/>
                  <a:pt x="109743" y="517107"/>
                </a:cubicBezTo>
                <a:cubicBezTo>
                  <a:pt x="144675" y="525995"/>
                  <a:pt x="170485" y="556215"/>
                  <a:pt x="170485" y="578657"/>
                </a:cubicBezTo>
                <a:cubicBezTo>
                  <a:pt x="170485" y="605099"/>
                  <a:pt x="9173" y="605099"/>
                  <a:pt x="9173" y="578657"/>
                </a:cubicBezTo>
                <a:cubicBezTo>
                  <a:pt x="9173" y="556215"/>
                  <a:pt x="34983" y="525995"/>
                  <a:pt x="69915" y="517107"/>
                </a:cubicBezTo>
                <a:cubicBezTo>
                  <a:pt x="55230" y="507330"/>
                  <a:pt x="45218" y="487998"/>
                  <a:pt x="45218" y="470445"/>
                </a:cubicBezTo>
                <a:cubicBezTo>
                  <a:pt x="45218" y="446002"/>
                  <a:pt x="65243" y="426004"/>
                  <a:pt x="89718" y="426004"/>
                </a:cubicBezTo>
                <a:close/>
                <a:moveTo>
                  <a:pt x="412601" y="425933"/>
                </a:moveTo>
                <a:cubicBezTo>
                  <a:pt x="437087" y="425933"/>
                  <a:pt x="457120" y="445939"/>
                  <a:pt x="457120" y="470391"/>
                </a:cubicBezTo>
                <a:cubicBezTo>
                  <a:pt x="457120" y="487952"/>
                  <a:pt x="447103" y="507291"/>
                  <a:pt x="432412" y="517072"/>
                </a:cubicBezTo>
                <a:cubicBezTo>
                  <a:pt x="467360" y="525964"/>
                  <a:pt x="493181" y="556195"/>
                  <a:pt x="493181" y="578647"/>
                </a:cubicBezTo>
                <a:cubicBezTo>
                  <a:pt x="493181" y="605099"/>
                  <a:pt x="331798" y="605099"/>
                  <a:pt x="331798" y="578647"/>
                </a:cubicBezTo>
                <a:cubicBezTo>
                  <a:pt x="331798" y="556195"/>
                  <a:pt x="357619" y="525964"/>
                  <a:pt x="392567" y="517072"/>
                </a:cubicBezTo>
                <a:cubicBezTo>
                  <a:pt x="378098" y="507291"/>
                  <a:pt x="368081" y="487952"/>
                  <a:pt x="368081" y="470391"/>
                </a:cubicBezTo>
                <a:cubicBezTo>
                  <a:pt x="368081" y="445939"/>
                  <a:pt x="387893" y="425933"/>
                  <a:pt x="412601" y="425933"/>
                </a:cubicBezTo>
                <a:close/>
                <a:moveTo>
                  <a:pt x="251253" y="425933"/>
                </a:moveTo>
                <a:cubicBezTo>
                  <a:pt x="275728" y="425933"/>
                  <a:pt x="295753" y="445939"/>
                  <a:pt x="295753" y="470391"/>
                </a:cubicBezTo>
                <a:cubicBezTo>
                  <a:pt x="295753" y="487952"/>
                  <a:pt x="285518" y="507291"/>
                  <a:pt x="271056" y="517072"/>
                </a:cubicBezTo>
                <a:cubicBezTo>
                  <a:pt x="305988" y="525964"/>
                  <a:pt x="331798" y="556195"/>
                  <a:pt x="331798" y="578647"/>
                </a:cubicBezTo>
                <a:cubicBezTo>
                  <a:pt x="331798" y="605099"/>
                  <a:pt x="170486" y="605099"/>
                  <a:pt x="170486" y="578647"/>
                </a:cubicBezTo>
                <a:cubicBezTo>
                  <a:pt x="170486" y="556195"/>
                  <a:pt x="196296" y="525964"/>
                  <a:pt x="231228" y="517072"/>
                </a:cubicBezTo>
                <a:cubicBezTo>
                  <a:pt x="216766" y="507291"/>
                  <a:pt x="206531" y="487952"/>
                  <a:pt x="206531" y="470391"/>
                </a:cubicBezTo>
                <a:cubicBezTo>
                  <a:pt x="206531" y="445939"/>
                  <a:pt x="226556" y="425933"/>
                  <a:pt x="251253" y="425933"/>
                </a:cubicBezTo>
                <a:close/>
                <a:moveTo>
                  <a:pt x="298703" y="213955"/>
                </a:moveTo>
                <a:lnTo>
                  <a:pt x="322060" y="213955"/>
                </a:lnTo>
                <a:lnTo>
                  <a:pt x="322060" y="280004"/>
                </a:lnTo>
                <a:lnTo>
                  <a:pt x="298703" y="280004"/>
                </a:lnTo>
                <a:close/>
                <a:moveTo>
                  <a:pt x="333845" y="184458"/>
                </a:moveTo>
                <a:lnTo>
                  <a:pt x="357202" y="184458"/>
                </a:lnTo>
                <a:lnTo>
                  <a:pt x="357202" y="280004"/>
                </a:lnTo>
                <a:lnTo>
                  <a:pt x="333845" y="280004"/>
                </a:lnTo>
                <a:close/>
                <a:moveTo>
                  <a:pt x="369198" y="147976"/>
                </a:moveTo>
                <a:lnTo>
                  <a:pt x="392555" y="147976"/>
                </a:lnTo>
                <a:lnTo>
                  <a:pt x="392555" y="280004"/>
                </a:lnTo>
                <a:lnTo>
                  <a:pt x="369198" y="280004"/>
                </a:lnTo>
                <a:close/>
                <a:moveTo>
                  <a:pt x="170514" y="142683"/>
                </a:moveTo>
                <a:lnTo>
                  <a:pt x="174075" y="149348"/>
                </a:lnTo>
                <a:lnTo>
                  <a:pt x="164505" y="224219"/>
                </a:lnTo>
                <a:lnTo>
                  <a:pt x="175855" y="244214"/>
                </a:lnTo>
                <a:lnTo>
                  <a:pt x="187204" y="224219"/>
                </a:lnTo>
                <a:lnTo>
                  <a:pt x="177635" y="149348"/>
                </a:lnTo>
                <a:lnTo>
                  <a:pt x="177858" y="149348"/>
                </a:lnTo>
                <a:lnTo>
                  <a:pt x="181196" y="142683"/>
                </a:lnTo>
                <a:cubicBezTo>
                  <a:pt x="206566" y="143794"/>
                  <a:pt x="234383" y="153569"/>
                  <a:pt x="237499" y="154680"/>
                </a:cubicBezTo>
                <a:lnTo>
                  <a:pt x="306042" y="177341"/>
                </a:lnTo>
                <a:cubicBezTo>
                  <a:pt x="313608" y="180007"/>
                  <a:pt x="317614" y="188005"/>
                  <a:pt x="315166" y="195559"/>
                </a:cubicBezTo>
                <a:cubicBezTo>
                  <a:pt x="313163" y="201335"/>
                  <a:pt x="307600" y="205334"/>
                  <a:pt x="301591" y="205334"/>
                </a:cubicBezTo>
                <a:cubicBezTo>
                  <a:pt x="300033" y="205334"/>
                  <a:pt x="298475" y="204890"/>
                  <a:pt x="296918" y="204446"/>
                </a:cubicBezTo>
                <a:lnTo>
                  <a:pt x="228375" y="181785"/>
                </a:lnTo>
                <a:cubicBezTo>
                  <a:pt x="228375" y="181562"/>
                  <a:pt x="228375" y="181562"/>
                  <a:pt x="228375" y="181562"/>
                </a:cubicBezTo>
                <a:cubicBezTo>
                  <a:pt x="228152" y="181562"/>
                  <a:pt x="228152" y="181562"/>
                  <a:pt x="228152" y="181562"/>
                </a:cubicBezTo>
                <a:cubicBezTo>
                  <a:pt x="227930" y="181562"/>
                  <a:pt x="223034" y="179785"/>
                  <a:pt x="215912" y="177786"/>
                </a:cubicBezTo>
                <a:lnTo>
                  <a:pt x="215912" y="275095"/>
                </a:lnTo>
                <a:lnTo>
                  <a:pt x="227262" y="416172"/>
                </a:lnTo>
                <a:cubicBezTo>
                  <a:pt x="227930" y="425503"/>
                  <a:pt x="221031" y="433723"/>
                  <a:pt x="211462" y="434612"/>
                </a:cubicBezTo>
                <a:cubicBezTo>
                  <a:pt x="211016" y="434612"/>
                  <a:pt x="210571" y="434612"/>
                  <a:pt x="210126" y="434612"/>
                </a:cubicBezTo>
                <a:cubicBezTo>
                  <a:pt x="201225" y="434612"/>
                  <a:pt x="193881" y="427947"/>
                  <a:pt x="192991" y="418838"/>
                </a:cubicBezTo>
                <a:lnTo>
                  <a:pt x="182754" y="291314"/>
                </a:lnTo>
                <a:cubicBezTo>
                  <a:pt x="180751" y="292202"/>
                  <a:pt x="178303" y="292869"/>
                  <a:pt x="175855" y="292869"/>
                </a:cubicBezTo>
                <a:cubicBezTo>
                  <a:pt x="173407" y="292869"/>
                  <a:pt x="170959" y="292202"/>
                  <a:pt x="168956" y="291314"/>
                </a:cubicBezTo>
                <a:lnTo>
                  <a:pt x="158719" y="418838"/>
                </a:lnTo>
                <a:cubicBezTo>
                  <a:pt x="158052" y="427947"/>
                  <a:pt x="150485" y="434612"/>
                  <a:pt x="141583" y="434612"/>
                </a:cubicBezTo>
                <a:cubicBezTo>
                  <a:pt x="141138" y="434612"/>
                  <a:pt x="140693" y="434612"/>
                  <a:pt x="140248" y="434612"/>
                </a:cubicBezTo>
                <a:cubicBezTo>
                  <a:pt x="130679" y="433723"/>
                  <a:pt x="123780" y="425503"/>
                  <a:pt x="124448" y="416172"/>
                </a:cubicBezTo>
                <a:lnTo>
                  <a:pt x="135797" y="275095"/>
                </a:lnTo>
                <a:lnTo>
                  <a:pt x="135797" y="177786"/>
                </a:lnTo>
                <a:cubicBezTo>
                  <a:pt x="134017" y="178230"/>
                  <a:pt x="132459" y="178674"/>
                  <a:pt x="130901" y="179119"/>
                </a:cubicBezTo>
                <a:lnTo>
                  <a:pt x="109760" y="273984"/>
                </a:lnTo>
                <a:cubicBezTo>
                  <a:pt x="108425" y="280650"/>
                  <a:pt x="102416" y="285093"/>
                  <a:pt x="95962" y="285093"/>
                </a:cubicBezTo>
                <a:cubicBezTo>
                  <a:pt x="94850" y="285093"/>
                  <a:pt x="93737" y="284871"/>
                  <a:pt x="92847" y="284649"/>
                </a:cubicBezTo>
                <a:cubicBezTo>
                  <a:pt x="85058" y="283093"/>
                  <a:pt x="80162" y="275317"/>
                  <a:pt x="81942" y="267764"/>
                </a:cubicBezTo>
                <a:lnTo>
                  <a:pt x="104864" y="165122"/>
                </a:lnTo>
                <a:cubicBezTo>
                  <a:pt x="104864" y="164456"/>
                  <a:pt x="105309" y="164233"/>
                  <a:pt x="105309" y="163567"/>
                </a:cubicBezTo>
                <a:cubicBezTo>
                  <a:pt x="105754" y="162678"/>
                  <a:pt x="105977" y="161790"/>
                  <a:pt x="106644" y="161123"/>
                </a:cubicBezTo>
                <a:cubicBezTo>
                  <a:pt x="107089" y="160234"/>
                  <a:pt x="107535" y="159568"/>
                  <a:pt x="108202" y="158901"/>
                </a:cubicBezTo>
                <a:cubicBezTo>
                  <a:pt x="108647" y="158235"/>
                  <a:pt x="109315" y="157568"/>
                  <a:pt x="110205" y="157124"/>
                </a:cubicBezTo>
                <a:cubicBezTo>
                  <a:pt x="110873" y="156457"/>
                  <a:pt x="111540" y="156013"/>
                  <a:pt x="112430" y="155569"/>
                </a:cubicBezTo>
                <a:cubicBezTo>
                  <a:pt x="112876" y="155347"/>
                  <a:pt x="113321" y="154902"/>
                  <a:pt x="113988" y="154680"/>
                </a:cubicBezTo>
                <a:cubicBezTo>
                  <a:pt x="115101" y="154236"/>
                  <a:pt x="144031" y="144016"/>
                  <a:pt x="170514" y="142683"/>
                </a:cubicBezTo>
                <a:close/>
                <a:moveTo>
                  <a:pt x="175743" y="60475"/>
                </a:moveTo>
                <a:cubicBezTo>
                  <a:pt x="195716" y="60475"/>
                  <a:pt x="211908" y="78183"/>
                  <a:pt x="211908" y="100027"/>
                </a:cubicBezTo>
                <a:cubicBezTo>
                  <a:pt x="211908" y="121871"/>
                  <a:pt x="195716" y="139579"/>
                  <a:pt x="175743" y="139579"/>
                </a:cubicBezTo>
                <a:cubicBezTo>
                  <a:pt x="155770" y="139579"/>
                  <a:pt x="139578" y="121871"/>
                  <a:pt x="139578" y="100027"/>
                </a:cubicBezTo>
                <a:cubicBezTo>
                  <a:pt x="139578" y="78183"/>
                  <a:pt x="155770" y="60475"/>
                  <a:pt x="175743" y="60475"/>
                </a:cubicBezTo>
                <a:close/>
                <a:moveTo>
                  <a:pt x="59641" y="0"/>
                </a:moveTo>
                <a:lnTo>
                  <a:pt x="442633" y="0"/>
                </a:lnTo>
                <a:cubicBezTo>
                  <a:pt x="475569" y="0"/>
                  <a:pt x="502496" y="26665"/>
                  <a:pt x="502496" y="59774"/>
                </a:cubicBezTo>
                <a:lnTo>
                  <a:pt x="502496" y="278870"/>
                </a:lnTo>
                <a:cubicBezTo>
                  <a:pt x="502496" y="311979"/>
                  <a:pt x="475569" y="338644"/>
                  <a:pt x="442633" y="338644"/>
                </a:cubicBezTo>
                <a:lnTo>
                  <a:pt x="239453" y="338644"/>
                </a:lnTo>
                <a:lnTo>
                  <a:pt x="237450" y="314868"/>
                </a:lnTo>
                <a:lnTo>
                  <a:pt x="442633" y="314868"/>
                </a:lnTo>
                <a:cubicBezTo>
                  <a:pt x="462439" y="314868"/>
                  <a:pt x="478462" y="298647"/>
                  <a:pt x="478462" y="278870"/>
                </a:cubicBezTo>
                <a:lnTo>
                  <a:pt x="478462" y="59774"/>
                </a:lnTo>
                <a:cubicBezTo>
                  <a:pt x="478462" y="39997"/>
                  <a:pt x="462439" y="23776"/>
                  <a:pt x="442633" y="23776"/>
                </a:cubicBezTo>
                <a:lnTo>
                  <a:pt x="59641" y="23776"/>
                </a:lnTo>
                <a:cubicBezTo>
                  <a:pt x="40057" y="23776"/>
                  <a:pt x="23812" y="39997"/>
                  <a:pt x="23812" y="59774"/>
                </a:cubicBezTo>
                <a:lnTo>
                  <a:pt x="23812" y="278870"/>
                </a:lnTo>
                <a:cubicBezTo>
                  <a:pt x="23812" y="298647"/>
                  <a:pt x="40057" y="314646"/>
                  <a:pt x="59641" y="314646"/>
                </a:cubicBezTo>
                <a:lnTo>
                  <a:pt x="113941" y="314646"/>
                </a:lnTo>
                <a:lnTo>
                  <a:pt x="112160" y="338644"/>
                </a:lnTo>
                <a:lnTo>
                  <a:pt x="59641" y="338644"/>
                </a:lnTo>
                <a:cubicBezTo>
                  <a:pt x="26705" y="338644"/>
                  <a:pt x="0" y="311979"/>
                  <a:pt x="0" y="278870"/>
                </a:cubicBezTo>
                <a:lnTo>
                  <a:pt x="0" y="59774"/>
                </a:lnTo>
                <a:cubicBezTo>
                  <a:pt x="0" y="26665"/>
                  <a:pt x="26705" y="0"/>
                  <a:pt x="59641" y="0"/>
                </a:cubicBezTo>
                <a:close/>
              </a:path>
            </a:pathLst>
          </a:custGeom>
        </p:spPr>
        <p:style>
          <a:lnRef idx="2">
            <a:schemeClr val="accent5"/>
          </a:lnRef>
          <a:fillRef idx="1">
            <a:schemeClr val="lt1"/>
          </a:fillRef>
          <a:effectRef idx="0">
            <a:schemeClr val="accent5"/>
          </a:effectRef>
          <a:fontRef idx="minor">
            <a:schemeClr val="dk1"/>
          </a:fontRef>
        </p:style>
      </p:sp>
      <p:sp>
        <p:nvSpPr>
          <p:cNvPr id="2" name="下箭头 1"/>
          <p:cNvSpPr/>
          <p:nvPr/>
        </p:nvSpPr>
        <p:spPr>
          <a:xfrm>
            <a:off x="5104015" y="3649287"/>
            <a:ext cx="1837112" cy="906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850062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555365" cy="645160"/>
          </a:xfrm>
          <a:prstGeom prst="rect">
            <a:avLst/>
          </a:prstGeom>
        </p:spPr>
        <p:txBody>
          <a:bodyPr wrap="square">
            <a:spAutoFit/>
          </a:bodyPr>
          <a:lstStyle/>
          <a:p>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二、</a:t>
            </a:r>
            <a:r>
              <a:rPr lang="zh-CN" altLang="en-US" sz="3600" b="1" dirty="0">
                <a:latin typeface="微软雅黑" panose="020B0503020204020204" pitchFamily="34" charset="-122"/>
                <a:cs typeface="+mn-ea"/>
              </a:rPr>
              <a:t>建模要点</a:t>
            </a:r>
          </a:p>
        </p:txBody>
      </p:sp>
      <p:sp>
        <p:nvSpPr>
          <p:cNvPr id="27" name="矩形 26"/>
          <p:cNvSpPr/>
          <p:nvPr/>
        </p:nvSpPr>
        <p:spPr>
          <a:xfrm>
            <a:off x="4073236" y="381635"/>
            <a:ext cx="8133369"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527540" y="395442"/>
            <a:ext cx="2664460" cy="338554"/>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b="1" dirty="0">
                <a:solidFill>
                  <a:schemeClr val="bg1"/>
                </a:solidFill>
                <a:latin typeface="微软雅黑" panose="020B0503020204020204" pitchFamily="34" charset="-122"/>
                <a:ea typeface="微软雅黑" panose="020B0503020204020204" pitchFamily="34" charset="-122"/>
              </a:rPr>
              <a:t>YJK-Pool</a:t>
            </a:r>
            <a:r>
              <a:rPr lang="zh-CN" altLang="en-US" sz="1600" b="1" dirty="0">
                <a:solidFill>
                  <a:schemeClr val="bg1"/>
                </a:solidFill>
                <a:latin typeface="微软雅黑" panose="020B0503020204020204" pitchFamily="34" charset="-122"/>
                <a:ea typeface="微软雅黑" panose="020B0503020204020204" pitchFamily="34" charset="-122"/>
              </a:rPr>
              <a:t>操作要点解析</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组合 192"/>
          <p:cNvGrpSpPr/>
          <p:nvPr>
            <p:custDataLst>
              <p:tags r:id="rId2"/>
            </p:custDataLst>
          </p:nvPr>
        </p:nvGrpSpPr>
        <p:grpSpPr>
          <a:xfrm>
            <a:off x="980467" y="1283652"/>
            <a:ext cx="9406254" cy="4462784"/>
            <a:chOff x="0" y="160850"/>
            <a:chExt cx="4045047" cy="1802509"/>
          </a:xfrm>
        </p:grpSpPr>
        <p:grpSp>
          <p:nvGrpSpPr>
            <p:cNvPr id="194" name="组合 193"/>
            <p:cNvGrpSpPr/>
            <p:nvPr/>
          </p:nvGrpSpPr>
          <p:grpSpPr>
            <a:xfrm>
              <a:off x="0" y="160850"/>
              <a:ext cx="2129403" cy="1802509"/>
              <a:chOff x="0" y="160850"/>
              <a:chExt cx="4009376" cy="3589793"/>
            </a:xfrm>
          </p:grpSpPr>
          <p:sp>
            <p:nvSpPr>
              <p:cNvPr id="196" name="KSO_Shape"/>
              <p:cNvSpPr/>
              <p:nvPr>
                <p:custDataLst>
                  <p:tags r:id="rId7"/>
                </p:custDataLst>
              </p:nvPr>
            </p:nvSpPr>
            <p:spPr bwMode="auto">
              <a:xfrm>
                <a:off x="0" y="967599"/>
                <a:ext cx="1505875" cy="1272867"/>
              </a:xfrm>
              <a:custGeom>
                <a:avLst/>
                <a:gdLst>
                  <a:gd name="T0" fmla="*/ 622123 w 1646237"/>
                  <a:gd name="T1" fmla="*/ 656390 h 1420813"/>
                  <a:gd name="T2" fmla="*/ 536604 w 1646237"/>
                  <a:gd name="T3" fmla="*/ 767381 h 1420813"/>
                  <a:gd name="T4" fmla="*/ 727462 w 1646237"/>
                  <a:gd name="T5" fmla="*/ 717766 h 1420813"/>
                  <a:gd name="T6" fmla="*/ 1010077 w 1646237"/>
                  <a:gd name="T7" fmla="*/ 188538 h 1420813"/>
                  <a:gd name="T8" fmla="*/ 1123859 w 1646237"/>
                  <a:gd name="T9" fmla="*/ 211324 h 1420813"/>
                  <a:gd name="T10" fmla="*/ 1210112 w 1646237"/>
                  <a:gd name="T11" fmla="*/ 280418 h 1420813"/>
                  <a:gd name="T12" fmla="*/ 1253789 w 1646237"/>
                  <a:gd name="T13" fmla="*/ 382588 h 1420813"/>
                  <a:gd name="T14" fmla="*/ 1242410 w 1646237"/>
                  <a:gd name="T15" fmla="*/ 496519 h 1420813"/>
                  <a:gd name="T16" fmla="*/ 1179648 w 1646237"/>
                  <a:gd name="T17" fmla="*/ 586929 h 1420813"/>
                  <a:gd name="T18" fmla="*/ 1080916 w 1646237"/>
                  <a:gd name="T19" fmla="*/ 639117 h 1420813"/>
                  <a:gd name="T20" fmla="*/ 963832 w 1646237"/>
                  <a:gd name="T21" fmla="*/ 639117 h 1420813"/>
                  <a:gd name="T22" fmla="*/ 865100 w 1646237"/>
                  <a:gd name="T23" fmla="*/ 586929 h 1420813"/>
                  <a:gd name="T24" fmla="*/ 802703 w 1646237"/>
                  <a:gd name="T25" fmla="*/ 496519 h 1420813"/>
                  <a:gd name="T26" fmla="*/ 791326 w 1646237"/>
                  <a:gd name="T27" fmla="*/ 382588 h 1420813"/>
                  <a:gd name="T28" fmla="*/ 835002 w 1646237"/>
                  <a:gd name="T29" fmla="*/ 280418 h 1420813"/>
                  <a:gd name="T30" fmla="*/ 921255 w 1646237"/>
                  <a:gd name="T31" fmla="*/ 211324 h 1420813"/>
                  <a:gd name="T32" fmla="*/ 1007142 w 1646237"/>
                  <a:gd name="T33" fmla="*/ 126427 h 1420813"/>
                  <a:gd name="T34" fmla="*/ 868402 w 1646237"/>
                  <a:gd name="T35" fmla="*/ 168692 h 1420813"/>
                  <a:gd name="T36" fmla="*/ 767836 w 1646237"/>
                  <a:gd name="T37" fmla="*/ 266452 h 1420813"/>
                  <a:gd name="T38" fmla="*/ 725260 w 1646237"/>
                  <a:gd name="T39" fmla="*/ 402801 h 1420813"/>
                  <a:gd name="T40" fmla="*/ 754255 w 1646237"/>
                  <a:gd name="T41" fmla="*/ 543562 h 1420813"/>
                  <a:gd name="T42" fmla="*/ 844179 w 1646237"/>
                  <a:gd name="T43" fmla="*/ 650877 h 1420813"/>
                  <a:gd name="T44" fmla="*/ 977044 w 1646237"/>
                  <a:gd name="T45" fmla="*/ 705637 h 1420813"/>
                  <a:gd name="T46" fmla="*/ 1124592 w 1646237"/>
                  <a:gd name="T47" fmla="*/ 690937 h 1420813"/>
                  <a:gd name="T48" fmla="*/ 1242777 w 1646237"/>
                  <a:gd name="T49" fmla="*/ 613390 h 1420813"/>
                  <a:gd name="T50" fmla="*/ 1311046 w 1646237"/>
                  <a:gd name="T51" fmla="*/ 490271 h 1420813"/>
                  <a:gd name="T52" fmla="*/ 1311046 w 1646237"/>
                  <a:gd name="T53" fmla="*/ 345101 h 1420813"/>
                  <a:gd name="T54" fmla="*/ 1242777 w 1646237"/>
                  <a:gd name="T55" fmla="*/ 221615 h 1420813"/>
                  <a:gd name="T56" fmla="*/ 1124592 w 1646237"/>
                  <a:gd name="T57" fmla="*/ 144068 h 1420813"/>
                  <a:gd name="T58" fmla="*/ 1044212 w 1646237"/>
                  <a:gd name="T59" fmla="*/ 368 h 1420813"/>
                  <a:gd name="T60" fmla="*/ 1188456 w 1646237"/>
                  <a:gd name="T61" fmla="*/ 32710 h 1420813"/>
                  <a:gd name="T62" fmla="*/ 1352154 w 1646237"/>
                  <a:gd name="T63" fmla="*/ 151786 h 1420813"/>
                  <a:gd name="T64" fmla="*/ 1438407 w 1646237"/>
                  <a:gd name="T65" fmla="*/ 323050 h 1420813"/>
                  <a:gd name="T66" fmla="*/ 1449051 w 1646237"/>
                  <a:gd name="T67" fmla="*/ 432571 h 1420813"/>
                  <a:gd name="T68" fmla="*/ 1419320 w 1646237"/>
                  <a:gd name="T69" fmla="*/ 571125 h 1420813"/>
                  <a:gd name="T70" fmla="*/ 1346648 w 1646237"/>
                  <a:gd name="T71" fmla="*/ 689099 h 1420813"/>
                  <a:gd name="T72" fmla="*/ 1239841 w 1646237"/>
                  <a:gd name="T73" fmla="*/ 776936 h 1420813"/>
                  <a:gd name="T74" fmla="*/ 1299668 w 1646237"/>
                  <a:gd name="T75" fmla="*/ 796415 h 1420813"/>
                  <a:gd name="T76" fmla="*/ 1364266 w 1646237"/>
                  <a:gd name="T77" fmla="*/ 843825 h 1420813"/>
                  <a:gd name="T78" fmla="*/ 1399133 w 1646237"/>
                  <a:gd name="T79" fmla="*/ 915123 h 1420813"/>
                  <a:gd name="T80" fmla="*/ 1396932 w 1646237"/>
                  <a:gd name="T81" fmla="*/ 1521532 h 1420813"/>
                  <a:gd name="T82" fmla="*/ 1358393 w 1646237"/>
                  <a:gd name="T83" fmla="*/ 1590992 h 1420813"/>
                  <a:gd name="T84" fmla="*/ 1291960 w 1646237"/>
                  <a:gd name="T85" fmla="*/ 1635094 h 1420813"/>
                  <a:gd name="T86" fmla="*/ 151219 w 1646237"/>
                  <a:gd name="T87" fmla="*/ 1644283 h 1420813"/>
                  <a:gd name="T88" fmla="*/ 74141 w 1646237"/>
                  <a:gd name="T89" fmla="*/ 1616719 h 1420813"/>
                  <a:gd name="T90" fmla="*/ 20554 w 1646237"/>
                  <a:gd name="T91" fmla="*/ 1558650 h 1420813"/>
                  <a:gd name="T92" fmla="*/ 0 w 1646237"/>
                  <a:gd name="T93" fmla="*/ 1480369 h 1420813"/>
                  <a:gd name="T94" fmla="*/ 16516 w 1646237"/>
                  <a:gd name="T95" fmla="*/ 877269 h 1420813"/>
                  <a:gd name="T96" fmla="*/ 67534 w 1646237"/>
                  <a:gd name="T97" fmla="*/ 816628 h 1420813"/>
                  <a:gd name="T98" fmla="*/ 142777 w 1646237"/>
                  <a:gd name="T99" fmla="*/ 785757 h 1420813"/>
                  <a:gd name="T100" fmla="*/ 133967 w 1646237"/>
                  <a:gd name="T101" fmla="*/ 750108 h 1420813"/>
                  <a:gd name="T102" fmla="*/ 80014 w 1646237"/>
                  <a:gd name="T103" fmla="*/ 679911 h 1420813"/>
                  <a:gd name="T104" fmla="*/ 49183 w 1646237"/>
                  <a:gd name="T105" fmla="*/ 595381 h 1420813"/>
                  <a:gd name="T106" fmla="*/ 49917 w 1646237"/>
                  <a:gd name="T107" fmla="*/ 479980 h 1420813"/>
                  <a:gd name="T108" fmla="*/ 112680 w 1646237"/>
                  <a:gd name="T109" fmla="*/ 351349 h 1420813"/>
                  <a:gd name="T110" fmla="*/ 227928 w 1646237"/>
                  <a:gd name="T111" fmla="*/ 267554 h 1420813"/>
                  <a:gd name="T112" fmla="*/ 365199 w 1646237"/>
                  <a:gd name="T113" fmla="*/ 244768 h 1420813"/>
                  <a:gd name="T114" fmla="*/ 458059 w 1646237"/>
                  <a:gd name="T115" fmla="*/ 265349 h 1420813"/>
                  <a:gd name="T116" fmla="*/ 536971 w 1646237"/>
                  <a:gd name="T117" fmla="*/ 311290 h 1420813"/>
                  <a:gd name="T118" fmla="*/ 597899 w 1646237"/>
                  <a:gd name="T119" fmla="*/ 377810 h 1420813"/>
                  <a:gd name="T120" fmla="*/ 660661 w 1646237"/>
                  <a:gd name="T121" fmla="*/ 196255 h 1420813"/>
                  <a:gd name="T122" fmla="*/ 796097 w 1646237"/>
                  <a:gd name="T123" fmla="*/ 63581 h 1420813"/>
                  <a:gd name="T124" fmla="*/ 981449 w 1646237"/>
                  <a:gd name="T125" fmla="*/ 1838 h 14208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46237" h="1420813">
                    <a:moveTo>
                      <a:pt x="1646237" y="762000"/>
                    </a:moveTo>
                    <a:lnTo>
                      <a:pt x="1646237" y="1350963"/>
                    </a:lnTo>
                    <a:lnTo>
                      <a:pt x="1277937" y="1162699"/>
                    </a:lnTo>
                    <a:lnTo>
                      <a:pt x="1277937" y="967120"/>
                    </a:lnTo>
                    <a:lnTo>
                      <a:pt x="1646237" y="762000"/>
                    </a:lnTo>
                    <a:close/>
                    <a:moveTo>
                      <a:pt x="553476" y="520383"/>
                    </a:moveTo>
                    <a:lnTo>
                      <a:pt x="550622" y="532448"/>
                    </a:lnTo>
                    <a:lnTo>
                      <a:pt x="546816" y="544513"/>
                    </a:lnTo>
                    <a:lnTo>
                      <a:pt x="542692" y="555943"/>
                    </a:lnTo>
                    <a:lnTo>
                      <a:pt x="537618" y="567055"/>
                    </a:lnTo>
                    <a:lnTo>
                      <a:pt x="532860" y="578485"/>
                    </a:lnTo>
                    <a:lnTo>
                      <a:pt x="526834" y="588963"/>
                    </a:lnTo>
                    <a:lnTo>
                      <a:pt x="520173" y="599758"/>
                    </a:lnTo>
                    <a:lnTo>
                      <a:pt x="513829" y="609600"/>
                    </a:lnTo>
                    <a:lnTo>
                      <a:pt x="506217" y="619443"/>
                    </a:lnTo>
                    <a:lnTo>
                      <a:pt x="498922" y="628968"/>
                    </a:lnTo>
                    <a:lnTo>
                      <a:pt x="490358" y="637858"/>
                    </a:lnTo>
                    <a:lnTo>
                      <a:pt x="482111" y="646430"/>
                    </a:lnTo>
                    <a:lnTo>
                      <a:pt x="473230" y="655003"/>
                    </a:lnTo>
                    <a:lnTo>
                      <a:pt x="463715" y="662940"/>
                    </a:lnTo>
                    <a:lnTo>
                      <a:pt x="453882" y="669925"/>
                    </a:lnTo>
                    <a:lnTo>
                      <a:pt x="444050" y="677228"/>
                    </a:lnTo>
                    <a:lnTo>
                      <a:pt x="708894" y="677228"/>
                    </a:lnTo>
                    <a:lnTo>
                      <a:pt x="696207" y="670560"/>
                    </a:lnTo>
                    <a:lnTo>
                      <a:pt x="684154" y="662940"/>
                    </a:lnTo>
                    <a:lnTo>
                      <a:pt x="672418" y="655320"/>
                    </a:lnTo>
                    <a:lnTo>
                      <a:pt x="661317" y="647065"/>
                    </a:lnTo>
                    <a:lnTo>
                      <a:pt x="649899" y="638493"/>
                    </a:lnTo>
                    <a:lnTo>
                      <a:pt x="639432" y="629603"/>
                    </a:lnTo>
                    <a:lnTo>
                      <a:pt x="628648" y="620078"/>
                    </a:lnTo>
                    <a:lnTo>
                      <a:pt x="618815" y="610553"/>
                    </a:lnTo>
                    <a:lnTo>
                      <a:pt x="608983" y="600393"/>
                    </a:lnTo>
                    <a:lnTo>
                      <a:pt x="600102" y="589915"/>
                    </a:lnTo>
                    <a:lnTo>
                      <a:pt x="590904" y="579438"/>
                    </a:lnTo>
                    <a:lnTo>
                      <a:pt x="582657" y="568008"/>
                    </a:lnTo>
                    <a:lnTo>
                      <a:pt x="574728" y="556578"/>
                    </a:lnTo>
                    <a:lnTo>
                      <a:pt x="567115" y="544830"/>
                    </a:lnTo>
                    <a:lnTo>
                      <a:pt x="559820" y="532765"/>
                    </a:lnTo>
                    <a:lnTo>
                      <a:pt x="553476" y="520383"/>
                    </a:lnTo>
                    <a:close/>
                    <a:moveTo>
                      <a:pt x="872875" y="162878"/>
                    </a:moveTo>
                    <a:lnTo>
                      <a:pt x="883659" y="162878"/>
                    </a:lnTo>
                    <a:lnTo>
                      <a:pt x="893809" y="162878"/>
                    </a:lnTo>
                    <a:lnTo>
                      <a:pt x="904276" y="164148"/>
                    </a:lnTo>
                    <a:lnTo>
                      <a:pt x="914108" y="165418"/>
                    </a:lnTo>
                    <a:lnTo>
                      <a:pt x="924258" y="166688"/>
                    </a:lnTo>
                    <a:lnTo>
                      <a:pt x="934091" y="168910"/>
                    </a:lnTo>
                    <a:lnTo>
                      <a:pt x="943606" y="171768"/>
                    </a:lnTo>
                    <a:lnTo>
                      <a:pt x="953122" y="174943"/>
                    </a:lnTo>
                    <a:lnTo>
                      <a:pt x="962002" y="178435"/>
                    </a:lnTo>
                    <a:lnTo>
                      <a:pt x="971201" y="182563"/>
                    </a:lnTo>
                    <a:lnTo>
                      <a:pt x="979764" y="186690"/>
                    </a:lnTo>
                    <a:lnTo>
                      <a:pt x="988328" y="191770"/>
                    </a:lnTo>
                    <a:lnTo>
                      <a:pt x="996575" y="196533"/>
                    </a:lnTo>
                    <a:lnTo>
                      <a:pt x="1004504" y="202248"/>
                    </a:lnTo>
                    <a:lnTo>
                      <a:pt x="1012117" y="207963"/>
                    </a:lnTo>
                    <a:lnTo>
                      <a:pt x="1019412" y="214313"/>
                    </a:lnTo>
                    <a:lnTo>
                      <a:pt x="1026390" y="220980"/>
                    </a:lnTo>
                    <a:lnTo>
                      <a:pt x="1033050" y="227648"/>
                    </a:lnTo>
                    <a:lnTo>
                      <a:pt x="1039711" y="234950"/>
                    </a:lnTo>
                    <a:lnTo>
                      <a:pt x="1045738" y="242253"/>
                    </a:lnTo>
                    <a:lnTo>
                      <a:pt x="1051130" y="250190"/>
                    </a:lnTo>
                    <a:lnTo>
                      <a:pt x="1056522" y="258128"/>
                    </a:lnTo>
                    <a:lnTo>
                      <a:pt x="1060962" y="266700"/>
                    </a:lnTo>
                    <a:lnTo>
                      <a:pt x="1065720" y="274955"/>
                    </a:lnTo>
                    <a:lnTo>
                      <a:pt x="1069843" y="283528"/>
                    </a:lnTo>
                    <a:lnTo>
                      <a:pt x="1073649" y="292735"/>
                    </a:lnTo>
                    <a:lnTo>
                      <a:pt x="1076504" y="301625"/>
                    </a:lnTo>
                    <a:lnTo>
                      <a:pt x="1079358" y="311150"/>
                    </a:lnTo>
                    <a:lnTo>
                      <a:pt x="1081579" y="320993"/>
                    </a:lnTo>
                    <a:lnTo>
                      <a:pt x="1083482" y="330518"/>
                    </a:lnTo>
                    <a:lnTo>
                      <a:pt x="1084433" y="340360"/>
                    </a:lnTo>
                    <a:lnTo>
                      <a:pt x="1085385" y="350520"/>
                    </a:lnTo>
                    <a:lnTo>
                      <a:pt x="1085702" y="360680"/>
                    </a:lnTo>
                    <a:lnTo>
                      <a:pt x="1085385" y="370840"/>
                    </a:lnTo>
                    <a:lnTo>
                      <a:pt x="1084433" y="380683"/>
                    </a:lnTo>
                    <a:lnTo>
                      <a:pt x="1083482" y="390843"/>
                    </a:lnTo>
                    <a:lnTo>
                      <a:pt x="1081579" y="400368"/>
                    </a:lnTo>
                    <a:lnTo>
                      <a:pt x="1079358" y="410210"/>
                    </a:lnTo>
                    <a:lnTo>
                      <a:pt x="1076504" y="419418"/>
                    </a:lnTo>
                    <a:lnTo>
                      <a:pt x="1073649" y="428943"/>
                    </a:lnTo>
                    <a:lnTo>
                      <a:pt x="1069843" y="437515"/>
                    </a:lnTo>
                    <a:lnTo>
                      <a:pt x="1065720" y="446723"/>
                    </a:lnTo>
                    <a:lnTo>
                      <a:pt x="1060962" y="454978"/>
                    </a:lnTo>
                    <a:lnTo>
                      <a:pt x="1056522" y="463233"/>
                    </a:lnTo>
                    <a:lnTo>
                      <a:pt x="1051130" y="471170"/>
                    </a:lnTo>
                    <a:lnTo>
                      <a:pt x="1045738" y="479108"/>
                    </a:lnTo>
                    <a:lnTo>
                      <a:pt x="1039711" y="486410"/>
                    </a:lnTo>
                    <a:lnTo>
                      <a:pt x="1033050" y="493395"/>
                    </a:lnTo>
                    <a:lnTo>
                      <a:pt x="1026390" y="500698"/>
                    </a:lnTo>
                    <a:lnTo>
                      <a:pt x="1019412" y="507048"/>
                    </a:lnTo>
                    <a:lnTo>
                      <a:pt x="1012117" y="513080"/>
                    </a:lnTo>
                    <a:lnTo>
                      <a:pt x="1004504" y="519113"/>
                    </a:lnTo>
                    <a:lnTo>
                      <a:pt x="996575" y="524510"/>
                    </a:lnTo>
                    <a:lnTo>
                      <a:pt x="988328" y="529908"/>
                    </a:lnTo>
                    <a:lnTo>
                      <a:pt x="979764" y="534670"/>
                    </a:lnTo>
                    <a:lnTo>
                      <a:pt x="971201" y="538798"/>
                    </a:lnTo>
                    <a:lnTo>
                      <a:pt x="962002" y="542925"/>
                    </a:lnTo>
                    <a:lnTo>
                      <a:pt x="953122" y="546418"/>
                    </a:lnTo>
                    <a:lnTo>
                      <a:pt x="943606" y="549275"/>
                    </a:lnTo>
                    <a:lnTo>
                      <a:pt x="934091" y="552133"/>
                    </a:lnTo>
                    <a:lnTo>
                      <a:pt x="924258" y="554355"/>
                    </a:lnTo>
                    <a:lnTo>
                      <a:pt x="914108" y="556260"/>
                    </a:lnTo>
                    <a:lnTo>
                      <a:pt x="904276" y="557213"/>
                    </a:lnTo>
                    <a:lnTo>
                      <a:pt x="893809" y="558165"/>
                    </a:lnTo>
                    <a:lnTo>
                      <a:pt x="883659" y="558483"/>
                    </a:lnTo>
                    <a:lnTo>
                      <a:pt x="872875" y="558165"/>
                    </a:lnTo>
                    <a:lnTo>
                      <a:pt x="862726" y="557213"/>
                    </a:lnTo>
                    <a:lnTo>
                      <a:pt x="852576" y="556260"/>
                    </a:lnTo>
                    <a:lnTo>
                      <a:pt x="842743" y="554355"/>
                    </a:lnTo>
                    <a:lnTo>
                      <a:pt x="832911" y="552133"/>
                    </a:lnTo>
                    <a:lnTo>
                      <a:pt x="823713" y="549275"/>
                    </a:lnTo>
                    <a:lnTo>
                      <a:pt x="814197" y="546418"/>
                    </a:lnTo>
                    <a:lnTo>
                      <a:pt x="804999" y="542925"/>
                    </a:lnTo>
                    <a:lnTo>
                      <a:pt x="796118" y="538798"/>
                    </a:lnTo>
                    <a:lnTo>
                      <a:pt x="787237" y="534670"/>
                    </a:lnTo>
                    <a:lnTo>
                      <a:pt x="778673" y="529908"/>
                    </a:lnTo>
                    <a:lnTo>
                      <a:pt x="770744" y="524510"/>
                    </a:lnTo>
                    <a:lnTo>
                      <a:pt x="762814" y="519113"/>
                    </a:lnTo>
                    <a:lnTo>
                      <a:pt x="754885" y="513080"/>
                    </a:lnTo>
                    <a:lnTo>
                      <a:pt x="747590" y="507048"/>
                    </a:lnTo>
                    <a:lnTo>
                      <a:pt x="740612" y="500698"/>
                    </a:lnTo>
                    <a:lnTo>
                      <a:pt x="733951" y="493395"/>
                    </a:lnTo>
                    <a:lnTo>
                      <a:pt x="727608" y="486410"/>
                    </a:lnTo>
                    <a:lnTo>
                      <a:pt x="721581" y="479108"/>
                    </a:lnTo>
                    <a:lnTo>
                      <a:pt x="715872" y="471170"/>
                    </a:lnTo>
                    <a:lnTo>
                      <a:pt x="710797" y="463233"/>
                    </a:lnTo>
                    <a:lnTo>
                      <a:pt x="705722" y="454978"/>
                    </a:lnTo>
                    <a:lnTo>
                      <a:pt x="701599" y="446723"/>
                    </a:lnTo>
                    <a:lnTo>
                      <a:pt x="697476" y="437515"/>
                    </a:lnTo>
                    <a:lnTo>
                      <a:pt x="693669" y="428943"/>
                    </a:lnTo>
                    <a:lnTo>
                      <a:pt x="690498" y="419418"/>
                    </a:lnTo>
                    <a:lnTo>
                      <a:pt x="687643" y="410210"/>
                    </a:lnTo>
                    <a:lnTo>
                      <a:pt x="685423" y="400368"/>
                    </a:lnTo>
                    <a:lnTo>
                      <a:pt x="683837" y="390843"/>
                    </a:lnTo>
                    <a:lnTo>
                      <a:pt x="682251" y="380683"/>
                    </a:lnTo>
                    <a:lnTo>
                      <a:pt x="681617" y="370840"/>
                    </a:lnTo>
                    <a:lnTo>
                      <a:pt x="681300" y="360680"/>
                    </a:lnTo>
                    <a:lnTo>
                      <a:pt x="681617" y="350520"/>
                    </a:lnTo>
                    <a:lnTo>
                      <a:pt x="682251" y="340360"/>
                    </a:lnTo>
                    <a:lnTo>
                      <a:pt x="683837" y="330518"/>
                    </a:lnTo>
                    <a:lnTo>
                      <a:pt x="685423" y="320993"/>
                    </a:lnTo>
                    <a:lnTo>
                      <a:pt x="687643" y="311150"/>
                    </a:lnTo>
                    <a:lnTo>
                      <a:pt x="690498" y="301625"/>
                    </a:lnTo>
                    <a:lnTo>
                      <a:pt x="693669" y="292735"/>
                    </a:lnTo>
                    <a:lnTo>
                      <a:pt x="697476" y="283528"/>
                    </a:lnTo>
                    <a:lnTo>
                      <a:pt x="701599" y="274955"/>
                    </a:lnTo>
                    <a:lnTo>
                      <a:pt x="705722" y="266700"/>
                    </a:lnTo>
                    <a:lnTo>
                      <a:pt x="710797" y="258128"/>
                    </a:lnTo>
                    <a:lnTo>
                      <a:pt x="715872" y="250190"/>
                    </a:lnTo>
                    <a:lnTo>
                      <a:pt x="721581" y="242253"/>
                    </a:lnTo>
                    <a:lnTo>
                      <a:pt x="727608" y="234950"/>
                    </a:lnTo>
                    <a:lnTo>
                      <a:pt x="733951" y="227648"/>
                    </a:lnTo>
                    <a:lnTo>
                      <a:pt x="740612" y="220980"/>
                    </a:lnTo>
                    <a:lnTo>
                      <a:pt x="747590" y="214313"/>
                    </a:lnTo>
                    <a:lnTo>
                      <a:pt x="754885" y="207963"/>
                    </a:lnTo>
                    <a:lnTo>
                      <a:pt x="762814" y="202248"/>
                    </a:lnTo>
                    <a:lnTo>
                      <a:pt x="770744" y="196533"/>
                    </a:lnTo>
                    <a:lnTo>
                      <a:pt x="778673" y="191770"/>
                    </a:lnTo>
                    <a:lnTo>
                      <a:pt x="787237" y="186690"/>
                    </a:lnTo>
                    <a:lnTo>
                      <a:pt x="796118" y="182563"/>
                    </a:lnTo>
                    <a:lnTo>
                      <a:pt x="804999" y="178435"/>
                    </a:lnTo>
                    <a:lnTo>
                      <a:pt x="814197" y="174943"/>
                    </a:lnTo>
                    <a:lnTo>
                      <a:pt x="823713" y="171768"/>
                    </a:lnTo>
                    <a:lnTo>
                      <a:pt x="832911" y="168910"/>
                    </a:lnTo>
                    <a:lnTo>
                      <a:pt x="842743" y="166688"/>
                    </a:lnTo>
                    <a:lnTo>
                      <a:pt x="852576" y="165418"/>
                    </a:lnTo>
                    <a:lnTo>
                      <a:pt x="862726" y="164148"/>
                    </a:lnTo>
                    <a:lnTo>
                      <a:pt x="872875" y="162878"/>
                    </a:lnTo>
                    <a:close/>
                    <a:moveTo>
                      <a:pt x="883659" y="108903"/>
                    </a:moveTo>
                    <a:lnTo>
                      <a:pt x="870338" y="109220"/>
                    </a:lnTo>
                    <a:lnTo>
                      <a:pt x="857016" y="110490"/>
                    </a:lnTo>
                    <a:lnTo>
                      <a:pt x="844329" y="112078"/>
                    </a:lnTo>
                    <a:lnTo>
                      <a:pt x="831959" y="114300"/>
                    </a:lnTo>
                    <a:lnTo>
                      <a:pt x="819272" y="116840"/>
                    </a:lnTo>
                    <a:lnTo>
                      <a:pt x="806902" y="120333"/>
                    </a:lnTo>
                    <a:lnTo>
                      <a:pt x="795167" y="124460"/>
                    </a:lnTo>
                    <a:lnTo>
                      <a:pt x="783431" y="128905"/>
                    </a:lnTo>
                    <a:lnTo>
                      <a:pt x="772330" y="133985"/>
                    </a:lnTo>
                    <a:lnTo>
                      <a:pt x="760911" y="139700"/>
                    </a:lnTo>
                    <a:lnTo>
                      <a:pt x="750444" y="145733"/>
                    </a:lnTo>
                    <a:lnTo>
                      <a:pt x="739660" y="152083"/>
                    </a:lnTo>
                    <a:lnTo>
                      <a:pt x="729511" y="159068"/>
                    </a:lnTo>
                    <a:lnTo>
                      <a:pt x="719995" y="166370"/>
                    </a:lnTo>
                    <a:lnTo>
                      <a:pt x="710797" y="174308"/>
                    </a:lnTo>
                    <a:lnTo>
                      <a:pt x="701599" y="182563"/>
                    </a:lnTo>
                    <a:lnTo>
                      <a:pt x="693352" y="191453"/>
                    </a:lnTo>
                    <a:lnTo>
                      <a:pt x="685106" y="200660"/>
                    </a:lnTo>
                    <a:lnTo>
                      <a:pt x="677493" y="210185"/>
                    </a:lnTo>
                    <a:lnTo>
                      <a:pt x="670198" y="220028"/>
                    </a:lnTo>
                    <a:lnTo>
                      <a:pt x="663538" y="230188"/>
                    </a:lnTo>
                    <a:lnTo>
                      <a:pt x="657511" y="240983"/>
                    </a:lnTo>
                    <a:lnTo>
                      <a:pt x="651802" y="251460"/>
                    </a:lnTo>
                    <a:lnTo>
                      <a:pt x="646410" y="262890"/>
                    </a:lnTo>
                    <a:lnTo>
                      <a:pt x="641969" y="274003"/>
                    </a:lnTo>
                    <a:lnTo>
                      <a:pt x="638163" y="285750"/>
                    </a:lnTo>
                    <a:lnTo>
                      <a:pt x="634357" y="298133"/>
                    </a:lnTo>
                    <a:lnTo>
                      <a:pt x="631820" y="310198"/>
                    </a:lnTo>
                    <a:lnTo>
                      <a:pt x="629599" y="322580"/>
                    </a:lnTo>
                    <a:lnTo>
                      <a:pt x="627696" y="334963"/>
                    </a:lnTo>
                    <a:lnTo>
                      <a:pt x="626745" y="347980"/>
                    </a:lnTo>
                    <a:lnTo>
                      <a:pt x="626428" y="360680"/>
                    </a:lnTo>
                    <a:lnTo>
                      <a:pt x="626745" y="373698"/>
                    </a:lnTo>
                    <a:lnTo>
                      <a:pt x="627696" y="386398"/>
                    </a:lnTo>
                    <a:lnTo>
                      <a:pt x="629599" y="398780"/>
                    </a:lnTo>
                    <a:lnTo>
                      <a:pt x="631820" y="411480"/>
                    </a:lnTo>
                    <a:lnTo>
                      <a:pt x="634357" y="423545"/>
                    </a:lnTo>
                    <a:lnTo>
                      <a:pt x="638163" y="435610"/>
                    </a:lnTo>
                    <a:lnTo>
                      <a:pt x="641969" y="447358"/>
                    </a:lnTo>
                    <a:lnTo>
                      <a:pt x="646410" y="458788"/>
                    </a:lnTo>
                    <a:lnTo>
                      <a:pt x="651802" y="469583"/>
                    </a:lnTo>
                    <a:lnTo>
                      <a:pt x="657511" y="480695"/>
                    </a:lnTo>
                    <a:lnTo>
                      <a:pt x="663538" y="491173"/>
                    </a:lnTo>
                    <a:lnTo>
                      <a:pt x="670198" y="501333"/>
                    </a:lnTo>
                    <a:lnTo>
                      <a:pt x="677493" y="511175"/>
                    </a:lnTo>
                    <a:lnTo>
                      <a:pt x="685106" y="520700"/>
                    </a:lnTo>
                    <a:lnTo>
                      <a:pt x="693352" y="529908"/>
                    </a:lnTo>
                    <a:lnTo>
                      <a:pt x="701599" y="538798"/>
                    </a:lnTo>
                    <a:lnTo>
                      <a:pt x="710797" y="547053"/>
                    </a:lnTo>
                    <a:lnTo>
                      <a:pt x="719995" y="554990"/>
                    </a:lnTo>
                    <a:lnTo>
                      <a:pt x="729511" y="562293"/>
                    </a:lnTo>
                    <a:lnTo>
                      <a:pt x="739660" y="569595"/>
                    </a:lnTo>
                    <a:lnTo>
                      <a:pt x="750444" y="575945"/>
                    </a:lnTo>
                    <a:lnTo>
                      <a:pt x="760911" y="581978"/>
                    </a:lnTo>
                    <a:lnTo>
                      <a:pt x="772330" y="587693"/>
                    </a:lnTo>
                    <a:lnTo>
                      <a:pt x="783431" y="592455"/>
                    </a:lnTo>
                    <a:lnTo>
                      <a:pt x="795167" y="596900"/>
                    </a:lnTo>
                    <a:lnTo>
                      <a:pt x="806902" y="601345"/>
                    </a:lnTo>
                    <a:lnTo>
                      <a:pt x="819272" y="604520"/>
                    </a:lnTo>
                    <a:lnTo>
                      <a:pt x="831959" y="607378"/>
                    </a:lnTo>
                    <a:lnTo>
                      <a:pt x="844329" y="609600"/>
                    </a:lnTo>
                    <a:lnTo>
                      <a:pt x="857016" y="611188"/>
                    </a:lnTo>
                    <a:lnTo>
                      <a:pt x="870338" y="612140"/>
                    </a:lnTo>
                    <a:lnTo>
                      <a:pt x="883659" y="612458"/>
                    </a:lnTo>
                    <a:lnTo>
                      <a:pt x="896664" y="612140"/>
                    </a:lnTo>
                    <a:lnTo>
                      <a:pt x="909985" y="611188"/>
                    </a:lnTo>
                    <a:lnTo>
                      <a:pt x="922990" y="609600"/>
                    </a:lnTo>
                    <a:lnTo>
                      <a:pt x="935360" y="607378"/>
                    </a:lnTo>
                    <a:lnTo>
                      <a:pt x="947729" y="604520"/>
                    </a:lnTo>
                    <a:lnTo>
                      <a:pt x="960417" y="601345"/>
                    </a:lnTo>
                    <a:lnTo>
                      <a:pt x="971835" y="596900"/>
                    </a:lnTo>
                    <a:lnTo>
                      <a:pt x="983571" y="592455"/>
                    </a:lnTo>
                    <a:lnTo>
                      <a:pt x="994989" y="587693"/>
                    </a:lnTo>
                    <a:lnTo>
                      <a:pt x="1006407" y="581978"/>
                    </a:lnTo>
                    <a:lnTo>
                      <a:pt x="1016874" y="575945"/>
                    </a:lnTo>
                    <a:lnTo>
                      <a:pt x="1027341" y="569595"/>
                    </a:lnTo>
                    <a:lnTo>
                      <a:pt x="1037808" y="562293"/>
                    </a:lnTo>
                    <a:lnTo>
                      <a:pt x="1047006" y="554990"/>
                    </a:lnTo>
                    <a:lnTo>
                      <a:pt x="1056522" y="547053"/>
                    </a:lnTo>
                    <a:lnTo>
                      <a:pt x="1065720" y="538798"/>
                    </a:lnTo>
                    <a:lnTo>
                      <a:pt x="1073966" y="529908"/>
                    </a:lnTo>
                    <a:lnTo>
                      <a:pt x="1082213" y="520700"/>
                    </a:lnTo>
                    <a:lnTo>
                      <a:pt x="1089825" y="511175"/>
                    </a:lnTo>
                    <a:lnTo>
                      <a:pt x="1097120" y="501333"/>
                    </a:lnTo>
                    <a:lnTo>
                      <a:pt x="1103781" y="491173"/>
                    </a:lnTo>
                    <a:lnTo>
                      <a:pt x="1109808" y="480695"/>
                    </a:lnTo>
                    <a:lnTo>
                      <a:pt x="1115517" y="469583"/>
                    </a:lnTo>
                    <a:lnTo>
                      <a:pt x="1120909" y="458788"/>
                    </a:lnTo>
                    <a:lnTo>
                      <a:pt x="1125349" y="447358"/>
                    </a:lnTo>
                    <a:lnTo>
                      <a:pt x="1129473" y="435610"/>
                    </a:lnTo>
                    <a:lnTo>
                      <a:pt x="1132962" y="423545"/>
                    </a:lnTo>
                    <a:lnTo>
                      <a:pt x="1135816" y="411480"/>
                    </a:lnTo>
                    <a:lnTo>
                      <a:pt x="1138036" y="398780"/>
                    </a:lnTo>
                    <a:lnTo>
                      <a:pt x="1139622" y="386398"/>
                    </a:lnTo>
                    <a:lnTo>
                      <a:pt x="1140891" y="373698"/>
                    </a:lnTo>
                    <a:lnTo>
                      <a:pt x="1140891" y="360680"/>
                    </a:lnTo>
                    <a:lnTo>
                      <a:pt x="1140891" y="347980"/>
                    </a:lnTo>
                    <a:lnTo>
                      <a:pt x="1139622" y="334963"/>
                    </a:lnTo>
                    <a:lnTo>
                      <a:pt x="1138036" y="322580"/>
                    </a:lnTo>
                    <a:lnTo>
                      <a:pt x="1135816" y="310198"/>
                    </a:lnTo>
                    <a:lnTo>
                      <a:pt x="1132962" y="298133"/>
                    </a:lnTo>
                    <a:lnTo>
                      <a:pt x="1129473" y="285750"/>
                    </a:lnTo>
                    <a:lnTo>
                      <a:pt x="1125349" y="274003"/>
                    </a:lnTo>
                    <a:lnTo>
                      <a:pt x="1120909" y="262890"/>
                    </a:lnTo>
                    <a:lnTo>
                      <a:pt x="1115517" y="251460"/>
                    </a:lnTo>
                    <a:lnTo>
                      <a:pt x="1109808" y="240983"/>
                    </a:lnTo>
                    <a:lnTo>
                      <a:pt x="1103781" y="230188"/>
                    </a:lnTo>
                    <a:lnTo>
                      <a:pt x="1097120" y="220028"/>
                    </a:lnTo>
                    <a:lnTo>
                      <a:pt x="1089825" y="210185"/>
                    </a:lnTo>
                    <a:lnTo>
                      <a:pt x="1082213" y="200660"/>
                    </a:lnTo>
                    <a:lnTo>
                      <a:pt x="1073966" y="191453"/>
                    </a:lnTo>
                    <a:lnTo>
                      <a:pt x="1065720" y="182563"/>
                    </a:lnTo>
                    <a:lnTo>
                      <a:pt x="1056522" y="174308"/>
                    </a:lnTo>
                    <a:lnTo>
                      <a:pt x="1047006" y="166370"/>
                    </a:lnTo>
                    <a:lnTo>
                      <a:pt x="1037808" y="159068"/>
                    </a:lnTo>
                    <a:lnTo>
                      <a:pt x="1027341" y="152083"/>
                    </a:lnTo>
                    <a:lnTo>
                      <a:pt x="1016874" y="145733"/>
                    </a:lnTo>
                    <a:lnTo>
                      <a:pt x="1006407" y="139700"/>
                    </a:lnTo>
                    <a:lnTo>
                      <a:pt x="994989" y="133985"/>
                    </a:lnTo>
                    <a:lnTo>
                      <a:pt x="983571" y="128905"/>
                    </a:lnTo>
                    <a:lnTo>
                      <a:pt x="971835" y="124460"/>
                    </a:lnTo>
                    <a:lnTo>
                      <a:pt x="960417" y="120333"/>
                    </a:lnTo>
                    <a:lnTo>
                      <a:pt x="947729" y="116840"/>
                    </a:lnTo>
                    <a:lnTo>
                      <a:pt x="935360" y="114300"/>
                    </a:lnTo>
                    <a:lnTo>
                      <a:pt x="922990" y="112078"/>
                    </a:lnTo>
                    <a:lnTo>
                      <a:pt x="909985" y="110490"/>
                    </a:lnTo>
                    <a:lnTo>
                      <a:pt x="896664" y="109220"/>
                    </a:lnTo>
                    <a:lnTo>
                      <a:pt x="883659" y="108903"/>
                    </a:lnTo>
                    <a:close/>
                    <a:moveTo>
                      <a:pt x="883659" y="0"/>
                    </a:moveTo>
                    <a:lnTo>
                      <a:pt x="893175" y="0"/>
                    </a:lnTo>
                    <a:lnTo>
                      <a:pt x="902373" y="318"/>
                    </a:lnTo>
                    <a:lnTo>
                      <a:pt x="911888" y="1270"/>
                    </a:lnTo>
                    <a:lnTo>
                      <a:pt x="921404" y="1905"/>
                    </a:lnTo>
                    <a:lnTo>
                      <a:pt x="930919" y="3175"/>
                    </a:lnTo>
                    <a:lnTo>
                      <a:pt x="939800" y="4128"/>
                    </a:lnTo>
                    <a:lnTo>
                      <a:pt x="948998" y="5715"/>
                    </a:lnTo>
                    <a:lnTo>
                      <a:pt x="957879" y="7303"/>
                    </a:lnTo>
                    <a:lnTo>
                      <a:pt x="975641" y="11430"/>
                    </a:lnTo>
                    <a:lnTo>
                      <a:pt x="993086" y="16193"/>
                    </a:lnTo>
                    <a:lnTo>
                      <a:pt x="1010531" y="21908"/>
                    </a:lnTo>
                    <a:lnTo>
                      <a:pt x="1027024" y="28258"/>
                    </a:lnTo>
                    <a:lnTo>
                      <a:pt x="1043200" y="35560"/>
                    </a:lnTo>
                    <a:lnTo>
                      <a:pt x="1059694" y="43498"/>
                    </a:lnTo>
                    <a:lnTo>
                      <a:pt x="1074601" y="52070"/>
                    </a:lnTo>
                    <a:lnTo>
                      <a:pt x="1089825" y="61595"/>
                    </a:lnTo>
                    <a:lnTo>
                      <a:pt x="1104098" y="71438"/>
                    </a:lnTo>
                    <a:lnTo>
                      <a:pt x="1118054" y="82550"/>
                    </a:lnTo>
                    <a:lnTo>
                      <a:pt x="1131693" y="93663"/>
                    </a:lnTo>
                    <a:lnTo>
                      <a:pt x="1144697" y="105410"/>
                    </a:lnTo>
                    <a:lnTo>
                      <a:pt x="1156750" y="118110"/>
                    </a:lnTo>
                    <a:lnTo>
                      <a:pt x="1168486" y="131128"/>
                    </a:lnTo>
                    <a:lnTo>
                      <a:pt x="1179270" y="144780"/>
                    </a:lnTo>
                    <a:lnTo>
                      <a:pt x="1189420" y="158750"/>
                    </a:lnTo>
                    <a:lnTo>
                      <a:pt x="1198935" y="173673"/>
                    </a:lnTo>
                    <a:lnTo>
                      <a:pt x="1208133" y="188595"/>
                    </a:lnTo>
                    <a:lnTo>
                      <a:pt x="1216062" y="204153"/>
                    </a:lnTo>
                    <a:lnTo>
                      <a:pt x="1223358" y="220345"/>
                    </a:lnTo>
                    <a:lnTo>
                      <a:pt x="1230018" y="236855"/>
                    </a:lnTo>
                    <a:lnTo>
                      <a:pt x="1236045" y="253365"/>
                    </a:lnTo>
                    <a:lnTo>
                      <a:pt x="1240802" y="270510"/>
                    </a:lnTo>
                    <a:lnTo>
                      <a:pt x="1243023" y="279083"/>
                    </a:lnTo>
                    <a:lnTo>
                      <a:pt x="1244926" y="288290"/>
                    </a:lnTo>
                    <a:lnTo>
                      <a:pt x="1246512" y="296863"/>
                    </a:lnTo>
                    <a:lnTo>
                      <a:pt x="1248098" y="306070"/>
                    </a:lnTo>
                    <a:lnTo>
                      <a:pt x="1249683" y="314643"/>
                    </a:lnTo>
                    <a:lnTo>
                      <a:pt x="1250635" y="323533"/>
                    </a:lnTo>
                    <a:lnTo>
                      <a:pt x="1251269" y="333058"/>
                    </a:lnTo>
                    <a:lnTo>
                      <a:pt x="1251904" y="342265"/>
                    </a:lnTo>
                    <a:lnTo>
                      <a:pt x="1252221" y="351155"/>
                    </a:lnTo>
                    <a:lnTo>
                      <a:pt x="1252538" y="360680"/>
                    </a:lnTo>
                    <a:lnTo>
                      <a:pt x="1252221" y="373698"/>
                    </a:lnTo>
                    <a:lnTo>
                      <a:pt x="1251269" y="386080"/>
                    </a:lnTo>
                    <a:lnTo>
                      <a:pt x="1250318" y="398463"/>
                    </a:lnTo>
                    <a:lnTo>
                      <a:pt x="1248732" y="411163"/>
                    </a:lnTo>
                    <a:lnTo>
                      <a:pt x="1246829" y="423228"/>
                    </a:lnTo>
                    <a:lnTo>
                      <a:pt x="1244608" y="435293"/>
                    </a:lnTo>
                    <a:lnTo>
                      <a:pt x="1241754" y="447358"/>
                    </a:lnTo>
                    <a:lnTo>
                      <a:pt x="1238582" y="459105"/>
                    </a:lnTo>
                    <a:lnTo>
                      <a:pt x="1234776" y="470853"/>
                    </a:lnTo>
                    <a:lnTo>
                      <a:pt x="1230970" y="481965"/>
                    </a:lnTo>
                    <a:lnTo>
                      <a:pt x="1226529" y="493395"/>
                    </a:lnTo>
                    <a:lnTo>
                      <a:pt x="1222089" y="504825"/>
                    </a:lnTo>
                    <a:lnTo>
                      <a:pt x="1216697" y="515303"/>
                    </a:lnTo>
                    <a:lnTo>
                      <a:pt x="1211305" y="526415"/>
                    </a:lnTo>
                    <a:lnTo>
                      <a:pt x="1205278" y="536893"/>
                    </a:lnTo>
                    <a:lnTo>
                      <a:pt x="1199252" y="547053"/>
                    </a:lnTo>
                    <a:lnTo>
                      <a:pt x="1192908" y="557213"/>
                    </a:lnTo>
                    <a:lnTo>
                      <a:pt x="1185930" y="567055"/>
                    </a:lnTo>
                    <a:lnTo>
                      <a:pt x="1178953" y="576580"/>
                    </a:lnTo>
                    <a:lnTo>
                      <a:pt x="1171340" y="586105"/>
                    </a:lnTo>
                    <a:lnTo>
                      <a:pt x="1163728" y="595313"/>
                    </a:lnTo>
                    <a:lnTo>
                      <a:pt x="1155798" y="604203"/>
                    </a:lnTo>
                    <a:lnTo>
                      <a:pt x="1147552" y="612458"/>
                    </a:lnTo>
                    <a:lnTo>
                      <a:pt x="1138988" y="621030"/>
                    </a:lnTo>
                    <a:lnTo>
                      <a:pt x="1129790" y="629285"/>
                    </a:lnTo>
                    <a:lnTo>
                      <a:pt x="1120909" y="636905"/>
                    </a:lnTo>
                    <a:lnTo>
                      <a:pt x="1111394" y="644208"/>
                    </a:lnTo>
                    <a:lnTo>
                      <a:pt x="1101878" y="651510"/>
                    </a:lnTo>
                    <a:lnTo>
                      <a:pt x="1091728" y="658178"/>
                    </a:lnTo>
                    <a:lnTo>
                      <a:pt x="1081896" y="665163"/>
                    </a:lnTo>
                    <a:lnTo>
                      <a:pt x="1071429" y="671195"/>
                    </a:lnTo>
                    <a:lnTo>
                      <a:pt x="1060645" y="677228"/>
                    </a:lnTo>
                    <a:lnTo>
                      <a:pt x="1066354" y="677228"/>
                    </a:lnTo>
                    <a:lnTo>
                      <a:pt x="1073966" y="677228"/>
                    </a:lnTo>
                    <a:lnTo>
                      <a:pt x="1081579" y="677863"/>
                    </a:lnTo>
                    <a:lnTo>
                      <a:pt x="1088557" y="678815"/>
                    </a:lnTo>
                    <a:lnTo>
                      <a:pt x="1095852" y="679768"/>
                    </a:lnTo>
                    <a:lnTo>
                      <a:pt x="1103147" y="681673"/>
                    </a:lnTo>
                    <a:lnTo>
                      <a:pt x="1109808" y="683578"/>
                    </a:lnTo>
                    <a:lnTo>
                      <a:pt x="1116468" y="685800"/>
                    </a:lnTo>
                    <a:lnTo>
                      <a:pt x="1123129" y="688023"/>
                    </a:lnTo>
                    <a:lnTo>
                      <a:pt x="1129473" y="691198"/>
                    </a:lnTo>
                    <a:lnTo>
                      <a:pt x="1135816" y="694373"/>
                    </a:lnTo>
                    <a:lnTo>
                      <a:pt x="1141843" y="697548"/>
                    </a:lnTo>
                    <a:lnTo>
                      <a:pt x="1147869" y="701358"/>
                    </a:lnTo>
                    <a:lnTo>
                      <a:pt x="1153578" y="705485"/>
                    </a:lnTo>
                    <a:lnTo>
                      <a:pt x="1158970" y="709613"/>
                    </a:lnTo>
                    <a:lnTo>
                      <a:pt x="1164045" y="714375"/>
                    </a:lnTo>
                    <a:lnTo>
                      <a:pt x="1169437" y="718820"/>
                    </a:lnTo>
                    <a:lnTo>
                      <a:pt x="1173878" y="723583"/>
                    </a:lnTo>
                    <a:lnTo>
                      <a:pt x="1178953" y="728980"/>
                    </a:lnTo>
                    <a:lnTo>
                      <a:pt x="1183076" y="734378"/>
                    </a:lnTo>
                    <a:lnTo>
                      <a:pt x="1187199" y="740093"/>
                    </a:lnTo>
                    <a:lnTo>
                      <a:pt x="1191005" y="745808"/>
                    </a:lnTo>
                    <a:lnTo>
                      <a:pt x="1194494" y="751840"/>
                    </a:lnTo>
                    <a:lnTo>
                      <a:pt x="1197666" y="757873"/>
                    </a:lnTo>
                    <a:lnTo>
                      <a:pt x="1200521" y="764223"/>
                    </a:lnTo>
                    <a:lnTo>
                      <a:pt x="1203058" y="770573"/>
                    </a:lnTo>
                    <a:lnTo>
                      <a:pt x="1205278" y="776923"/>
                    </a:lnTo>
                    <a:lnTo>
                      <a:pt x="1207182" y="783908"/>
                    </a:lnTo>
                    <a:lnTo>
                      <a:pt x="1209084" y="790575"/>
                    </a:lnTo>
                    <a:lnTo>
                      <a:pt x="1210353" y="797878"/>
                    </a:lnTo>
                    <a:lnTo>
                      <a:pt x="1211305" y="804863"/>
                    </a:lnTo>
                    <a:lnTo>
                      <a:pt x="1211622" y="812165"/>
                    </a:lnTo>
                    <a:lnTo>
                      <a:pt x="1212256" y="819468"/>
                    </a:lnTo>
                    <a:lnTo>
                      <a:pt x="1212256" y="1278891"/>
                    </a:lnTo>
                    <a:lnTo>
                      <a:pt x="1211622" y="1285876"/>
                    </a:lnTo>
                    <a:lnTo>
                      <a:pt x="1211305" y="1293178"/>
                    </a:lnTo>
                    <a:lnTo>
                      <a:pt x="1210353" y="1300481"/>
                    </a:lnTo>
                    <a:lnTo>
                      <a:pt x="1209084" y="1307466"/>
                    </a:lnTo>
                    <a:lnTo>
                      <a:pt x="1207182" y="1314451"/>
                    </a:lnTo>
                    <a:lnTo>
                      <a:pt x="1205278" y="1321118"/>
                    </a:lnTo>
                    <a:lnTo>
                      <a:pt x="1203058" y="1327468"/>
                    </a:lnTo>
                    <a:lnTo>
                      <a:pt x="1200521" y="1334136"/>
                    </a:lnTo>
                    <a:lnTo>
                      <a:pt x="1197666" y="1340486"/>
                    </a:lnTo>
                    <a:lnTo>
                      <a:pt x="1194494" y="1346518"/>
                    </a:lnTo>
                    <a:lnTo>
                      <a:pt x="1191005" y="1352551"/>
                    </a:lnTo>
                    <a:lnTo>
                      <a:pt x="1187199" y="1358266"/>
                    </a:lnTo>
                    <a:lnTo>
                      <a:pt x="1183076" y="1363981"/>
                    </a:lnTo>
                    <a:lnTo>
                      <a:pt x="1178953" y="1369061"/>
                    </a:lnTo>
                    <a:lnTo>
                      <a:pt x="1173878" y="1374458"/>
                    </a:lnTo>
                    <a:lnTo>
                      <a:pt x="1169437" y="1379221"/>
                    </a:lnTo>
                    <a:lnTo>
                      <a:pt x="1164045" y="1384301"/>
                    </a:lnTo>
                    <a:lnTo>
                      <a:pt x="1158970" y="1388428"/>
                    </a:lnTo>
                    <a:lnTo>
                      <a:pt x="1153578" y="1392873"/>
                    </a:lnTo>
                    <a:lnTo>
                      <a:pt x="1147869" y="1396683"/>
                    </a:lnTo>
                    <a:lnTo>
                      <a:pt x="1141843" y="1400493"/>
                    </a:lnTo>
                    <a:lnTo>
                      <a:pt x="1135816" y="1403986"/>
                    </a:lnTo>
                    <a:lnTo>
                      <a:pt x="1129473" y="1406843"/>
                    </a:lnTo>
                    <a:lnTo>
                      <a:pt x="1123129" y="1410018"/>
                    </a:lnTo>
                    <a:lnTo>
                      <a:pt x="1116468" y="1412558"/>
                    </a:lnTo>
                    <a:lnTo>
                      <a:pt x="1109808" y="1414781"/>
                    </a:lnTo>
                    <a:lnTo>
                      <a:pt x="1103147" y="1416686"/>
                    </a:lnTo>
                    <a:lnTo>
                      <a:pt x="1095852" y="1418273"/>
                    </a:lnTo>
                    <a:lnTo>
                      <a:pt x="1088557" y="1419543"/>
                    </a:lnTo>
                    <a:lnTo>
                      <a:pt x="1081579" y="1420496"/>
                    </a:lnTo>
                    <a:lnTo>
                      <a:pt x="1073966" y="1420813"/>
                    </a:lnTo>
                    <a:lnTo>
                      <a:pt x="1066354" y="1420813"/>
                    </a:lnTo>
                    <a:lnTo>
                      <a:pt x="145585" y="1420813"/>
                    </a:lnTo>
                    <a:lnTo>
                      <a:pt x="138290" y="1420813"/>
                    </a:lnTo>
                    <a:lnTo>
                      <a:pt x="130678" y="1420496"/>
                    </a:lnTo>
                    <a:lnTo>
                      <a:pt x="123383" y="1419543"/>
                    </a:lnTo>
                    <a:lnTo>
                      <a:pt x="116405" y="1418273"/>
                    </a:lnTo>
                    <a:lnTo>
                      <a:pt x="109427" y="1416686"/>
                    </a:lnTo>
                    <a:lnTo>
                      <a:pt x="102449" y="1414781"/>
                    </a:lnTo>
                    <a:lnTo>
                      <a:pt x="95471" y="1412558"/>
                    </a:lnTo>
                    <a:lnTo>
                      <a:pt x="89127" y="1410018"/>
                    </a:lnTo>
                    <a:lnTo>
                      <a:pt x="82784" y="1406843"/>
                    </a:lnTo>
                    <a:lnTo>
                      <a:pt x="76123" y="1403986"/>
                    </a:lnTo>
                    <a:lnTo>
                      <a:pt x="70097" y="1400493"/>
                    </a:lnTo>
                    <a:lnTo>
                      <a:pt x="64070" y="1396683"/>
                    </a:lnTo>
                    <a:lnTo>
                      <a:pt x="58361" y="1392873"/>
                    </a:lnTo>
                    <a:lnTo>
                      <a:pt x="53286" y="1388428"/>
                    </a:lnTo>
                    <a:lnTo>
                      <a:pt x="47894" y="1384301"/>
                    </a:lnTo>
                    <a:lnTo>
                      <a:pt x="42502" y="1379221"/>
                    </a:lnTo>
                    <a:lnTo>
                      <a:pt x="38062" y="1374458"/>
                    </a:lnTo>
                    <a:lnTo>
                      <a:pt x="33304" y="1369061"/>
                    </a:lnTo>
                    <a:lnTo>
                      <a:pt x="29181" y="1363981"/>
                    </a:lnTo>
                    <a:lnTo>
                      <a:pt x="24740" y="1358266"/>
                    </a:lnTo>
                    <a:lnTo>
                      <a:pt x="21251" y="1352551"/>
                    </a:lnTo>
                    <a:lnTo>
                      <a:pt x="17762" y="1346518"/>
                    </a:lnTo>
                    <a:lnTo>
                      <a:pt x="14273" y="1340486"/>
                    </a:lnTo>
                    <a:lnTo>
                      <a:pt x="11736" y="1334136"/>
                    </a:lnTo>
                    <a:lnTo>
                      <a:pt x="8881" y="1327468"/>
                    </a:lnTo>
                    <a:lnTo>
                      <a:pt x="6661" y="1321118"/>
                    </a:lnTo>
                    <a:lnTo>
                      <a:pt x="4758" y="1314451"/>
                    </a:lnTo>
                    <a:lnTo>
                      <a:pt x="2855" y="1307466"/>
                    </a:lnTo>
                    <a:lnTo>
                      <a:pt x="1903" y="1300481"/>
                    </a:lnTo>
                    <a:lnTo>
                      <a:pt x="635" y="1293178"/>
                    </a:lnTo>
                    <a:lnTo>
                      <a:pt x="317" y="1285876"/>
                    </a:lnTo>
                    <a:lnTo>
                      <a:pt x="0" y="1278891"/>
                    </a:lnTo>
                    <a:lnTo>
                      <a:pt x="0" y="819468"/>
                    </a:lnTo>
                    <a:lnTo>
                      <a:pt x="317" y="812165"/>
                    </a:lnTo>
                    <a:lnTo>
                      <a:pt x="635" y="804863"/>
                    </a:lnTo>
                    <a:lnTo>
                      <a:pt x="1903" y="797878"/>
                    </a:lnTo>
                    <a:lnTo>
                      <a:pt x="2855" y="790575"/>
                    </a:lnTo>
                    <a:lnTo>
                      <a:pt x="4758" y="783908"/>
                    </a:lnTo>
                    <a:lnTo>
                      <a:pt x="6661" y="776923"/>
                    </a:lnTo>
                    <a:lnTo>
                      <a:pt x="8881" y="770573"/>
                    </a:lnTo>
                    <a:lnTo>
                      <a:pt x="11736" y="764223"/>
                    </a:lnTo>
                    <a:lnTo>
                      <a:pt x="14273" y="757873"/>
                    </a:lnTo>
                    <a:lnTo>
                      <a:pt x="17762" y="751840"/>
                    </a:lnTo>
                    <a:lnTo>
                      <a:pt x="21251" y="745808"/>
                    </a:lnTo>
                    <a:lnTo>
                      <a:pt x="24740" y="740093"/>
                    </a:lnTo>
                    <a:lnTo>
                      <a:pt x="29181" y="734378"/>
                    </a:lnTo>
                    <a:lnTo>
                      <a:pt x="33304" y="728980"/>
                    </a:lnTo>
                    <a:lnTo>
                      <a:pt x="38062" y="723583"/>
                    </a:lnTo>
                    <a:lnTo>
                      <a:pt x="42502" y="718820"/>
                    </a:lnTo>
                    <a:lnTo>
                      <a:pt x="47894" y="714375"/>
                    </a:lnTo>
                    <a:lnTo>
                      <a:pt x="53286" y="709613"/>
                    </a:lnTo>
                    <a:lnTo>
                      <a:pt x="58361" y="705485"/>
                    </a:lnTo>
                    <a:lnTo>
                      <a:pt x="64070" y="701358"/>
                    </a:lnTo>
                    <a:lnTo>
                      <a:pt x="70097" y="697548"/>
                    </a:lnTo>
                    <a:lnTo>
                      <a:pt x="76123" y="694373"/>
                    </a:lnTo>
                    <a:lnTo>
                      <a:pt x="82784" y="691198"/>
                    </a:lnTo>
                    <a:lnTo>
                      <a:pt x="89127" y="688023"/>
                    </a:lnTo>
                    <a:lnTo>
                      <a:pt x="95471" y="685800"/>
                    </a:lnTo>
                    <a:lnTo>
                      <a:pt x="102449" y="683578"/>
                    </a:lnTo>
                    <a:lnTo>
                      <a:pt x="109427" y="681673"/>
                    </a:lnTo>
                    <a:lnTo>
                      <a:pt x="116405" y="679768"/>
                    </a:lnTo>
                    <a:lnTo>
                      <a:pt x="123383" y="678815"/>
                    </a:lnTo>
                    <a:lnTo>
                      <a:pt x="130678" y="677863"/>
                    </a:lnTo>
                    <a:lnTo>
                      <a:pt x="138290" y="677228"/>
                    </a:lnTo>
                    <a:lnTo>
                      <a:pt x="145585" y="677228"/>
                    </a:lnTo>
                    <a:lnTo>
                      <a:pt x="151612" y="677228"/>
                    </a:lnTo>
                    <a:lnTo>
                      <a:pt x="145585" y="672783"/>
                    </a:lnTo>
                    <a:lnTo>
                      <a:pt x="139242" y="668020"/>
                    </a:lnTo>
                    <a:lnTo>
                      <a:pt x="133215" y="663258"/>
                    </a:lnTo>
                    <a:lnTo>
                      <a:pt x="127189" y="658178"/>
                    </a:lnTo>
                    <a:lnTo>
                      <a:pt x="121480" y="653415"/>
                    </a:lnTo>
                    <a:lnTo>
                      <a:pt x="115770" y="648018"/>
                    </a:lnTo>
                    <a:lnTo>
                      <a:pt x="110378" y="642938"/>
                    </a:lnTo>
                    <a:lnTo>
                      <a:pt x="104986" y="637223"/>
                    </a:lnTo>
                    <a:lnTo>
                      <a:pt x="99911" y="631508"/>
                    </a:lnTo>
                    <a:lnTo>
                      <a:pt x="95154" y="625475"/>
                    </a:lnTo>
                    <a:lnTo>
                      <a:pt x="90079" y="619443"/>
                    </a:lnTo>
                    <a:lnTo>
                      <a:pt x="85638" y="613410"/>
                    </a:lnTo>
                    <a:lnTo>
                      <a:pt x="81198" y="606743"/>
                    </a:lnTo>
                    <a:lnTo>
                      <a:pt x="77075" y="600393"/>
                    </a:lnTo>
                    <a:lnTo>
                      <a:pt x="72951" y="594043"/>
                    </a:lnTo>
                    <a:lnTo>
                      <a:pt x="69145" y="587375"/>
                    </a:lnTo>
                    <a:lnTo>
                      <a:pt x="65656" y="580390"/>
                    </a:lnTo>
                    <a:lnTo>
                      <a:pt x="61850" y="573723"/>
                    </a:lnTo>
                    <a:lnTo>
                      <a:pt x="58995" y="566420"/>
                    </a:lnTo>
                    <a:lnTo>
                      <a:pt x="55824" y="559118"/>
                    </a:lnTo>
                    <a:lnTo>
                      <a:pt x="53286" y="552133"/>
                    </a:lnTo>
                    <a:lnTo>
                      <a:pt x="50432" y="544830"/>
                    </a:lnTo>
                    <a:lnTo>
                      <a:pt x="48211" y="537210"/>
                    </a:lnTo>
                    <a:lnTo>
                      <a:pt x="45991" y="529908"/>
                    </a:lnTo>
                    <a:lnTo>
                      <a:pt x="44088" y="522288"/>
                    </a:lnTo>
                    <a:lnTo>
                      <a:pt x="42502" y="514350"/>
                    </a:lnTo>
                    <a:lnTo>
                      <a:pt x="41233" y="506413"/>
                    </a:lnTo>
                    <a:lnTo>
                      <a:pt x="39965" y="498793"/>
                    </a:lnTo>
                    <a:lnTo>
                      <a:pt x="39330" y="490538"/>
                    </a:lnTo>
                    <a:lnTo>
                      <a:pt x="38379" y="482600"/>
                    </a:lnTo>
                    <a:lnTo>
                      <a:pt x="38062" y="474663"/>
                    </a:lnTo>
                    <a:lnTo>
                      <a:pt x="37744" y="466090"/>
                    </a:lnTo>
                    <a:lnTo>
                      <a:pt x="38062" y="453073"/>
                    </a:lnTo>
                    <a:lnTo>
                      <a:pt x="39330" y="440055"/>
                    </a:lnTo>
                    <a:lnTo>
                      <a:pt x="40599" y="427355"/>
                    </a:lnTo>
                    <a:lnTo>
                      <a:pt x="43137" y="414655"/>
                    </a:lnTo>
                    <a:lnTo>
                      <a:pt x="45991" y="402273"/>
                    </a:lnTo>
                    <a:lnTo>
                      <a:pt x="49797" y="390208"/>
                    </a:lnTo>
                    <a:lnTo>
                      <a:pt x="53603" y="378460"/>
                    </a:lnTo>
                    <a:lnTo>
                      <a:pt x="58361" y="366713"/>
                    </a:lnTo>
                    <a:lnTo>
                      <a:pt x="63753" y="355600"/>
                    </a:lnTo>
                    <a:lnTo>
                      <a:pt x="69462" y="344488"/>
                    </a:lnTo>
                    <a:lnTo>
                      <a:pt x="75489" y="334010"/>
                    </a:lnTo>
                    <a:lnTo>
                      <a:pt x="82149" y="323215"/>
                    </a:lnTo>
                    <a:lnTo>
                      <a:pt x="89762" y="313373"/>
                    </a:lnTo>
                    <a:lnTo>
                      <a:pt x="97374" y="303530"/>
                    </a:lnTo>
                    <a:lnTo>
                      <a:pt x="105621" y="294640"/>
                    </a:lnTo>
                    <a:lnTo>
                      <a:pt x="114502" y="285750"/>
                    </a:lnTo>
                    <a:lnTo>
                      <a:pt x="123383" y="277178"/>
                    </a:lnTo>
                    <a:lnTo>
                      <a:pt x="132898" y="269240"/>
                    </a:lnTo>
                    <a:lnTo>
                      <a:pt x="142731" y="261620"/>
                    </a:lnTo>
                    <a:lnTo>
                      <a:pt x="152880" y="254635"/>
                    </a:lnTo>
                    <a:lnTo>
                      <a:pt x="163347" y="247968"/>
                    </a:lnTo>
                    <a:lnTo>
                      <a:pt x="174448" y="241618"/>
                    </a:lnTo>
                    <a:lnTo>
                      <a:pt x="185867" y="235903"/>
                    </a:lnTo>
                    <a:lnTo>
                      <a:pt x="196968" y="231140"/>
                    </a:lnTo>
                    <a:lnTo>
                      <a:pt x="209021" y="226378"/>
                    </a:lnTo>
                    <a:lnTo>
                      <a:pt x="221391" y="222250"/>
                    </a:lnTo>
                    <a:lnTo>
                      <a:pt x="233761" y="219075"/>
                    </a:lnTo>
                    <a:lnTo>
                      <a:pt x="246131" y="216218"/>
                    </a:lnTo>
                    <a:lnTo>
                      <a:pt x="259135" y="213995"/>
                    </a:lnTo>
                    <a:lnTo>
                      <a:pt x="272139" y="212090"/>
                    </a:lnTo>
                    <a:lnTo>
                      <a:pt x="285461" y="211455"/>
                    </a:lnTo>
                    <a:lnTo>
                      <a:pt x="298782" y="211138"/>
                    </a:lnTo>
                    <a:lnTo>
                      <a:pt x="307346" y="211138"/>
                    </a:lnTo>
                    <a:lnTo>
                      <a:pt x="315593" y="211455"/>
                    </a:lnTo>
                    <a:lnTo>
                      <a:pt x="323839" y="212090"/>
                    </a:lnTo>
                    <a:lnTo>
                      <a:pt x="332403" y="213043"/>
                    </a:lnTo>
                    <a:lnTo>
                      <a:pt x="340650" y="214313"/>
                    </a:lnTo>
                    <a:lnTo>
                      <a:pt x="348896" y="215583"/>
                    </a:lnTo>
                    <a:lnTo>
                      <a:pt x="356826" y="217488"/>
                    </a:lnTo>
                    <a:lnTo>
                      <a:pt x="364755" y="219393"/>
                    </a:lnTo>
                    <a:lnTo>
                      <a:pt x="372685" y="221298"/>
                    </a:lnTo>
                    <a:lnTo>
                      <a:pt x="380297" y="223838"/>
                    </a:lnTo>
                    <a:lnTo>
                      <a:pt x="388227" y="226378"/>
                    </a:lnTo>
                    <a:lnTo>
                      <a:pt x="395839" y="229235"/>
                    </a:lnTo>
                    <a:lnTo>
                      <a:pt x="402817" y="232093"/>
                    </a:lnTo>
                    <a:lnTo>
                      <a:pt x="410429" y="235585"/>
                    </a:lnTo>
                    <a:lnTo>
                      <a:pt x="417724" y="239078"/>
                    </a:lnTo>
                    <a:lnTo>
                      <a:pt x="424385" y="242888"/>
                    </a:lnTo>
                    <a:lnTo>
                      <a:pt x="431680" y="246698"/>
                    </a:lnTo>
                    <a:lnTo>
                      <a:pt x="438024" y="250825"/>
                    </a:lnTo>
                    <a:lnTo>
                      <a:pt x="444684" y="254953"/>
                    </a:lnTo>
                    <a:lnTo>
                      <a:pt x="451345" y="259398"/>
                    </a:lnTo>
                    <a:lnTo>
                      <a:pt x="457689" y="263843"/>
                    </a:lnTo>
                    <a:lnTo>
                      <a:pt x="464032" y="268923"/>
                    </a:lnTo>
                    <a:lnTo>
                      <a:pt x="470059" y="273685"/>
                    </a:lnTo>
                    <a:lnTo>
                      <a:pt x="475768" y="279083"/>
                    </a:lnTo>
                    <a:lnTo>
                      <a:pt x="481477" y="284480"/>
                    </a:lnTo>
                    <a:lnTo>
                      <a:pt x="487186" y="289878"/>
                    </a:lnTo>
                    <a:lnTo>
                      <a:pt x="492261" y="295593"/>
                    </a:lnTo>
                    <a:lnTo>
                      <a:pt x="497653" y="301308"/>
                    </a:lnTo>
                    <a:lnTo>
                      <a:pt x="502728" y="307340"/>
                    </a:lnTo>
                    <a:lnTo>
                      <a:pt x="507486" y="314008"/>
                    </a:lnTo>
                    <a:lnTo>
                      <a:pt x="512243" y="320040"/>
                    </a:lnTo>
                    <a:lnTo>
                      <a:pt x="516684" y="326390"/>
                    </a:lnTo>
                    <a:lnTo>
                      <a:pt x="518904" y="309245"/>
                    </a:lnTo>
                    <a:lnTo>
                      <a:pt x="521442" y="292735"/>
                    </a:lnTo>
                    <a:lnTo>
                      <a:pt x="525248" y="275908"/>
                    </a:lnTo>
                    <a:lnTo>
                      <a:pt x="529688" y="259715"/>
                    </a:lnTo>
                    <a:lnTo>
                      <a:pt x="534763" y="243840"/>
                    </a:lnTo>
                    <a:lnTo>
                      <a:pt x="540789" y="228283"/>
                    </a:lnTo>
                    <a:lnTo>
                      <a:pt x="547133" y="213043"/>
                    </a:lnTo>
                    <a:lnTo>
                      <a:pt x="554745" y="198120"/>
                    </a:lnTo>
                    <a:lnTo>
                      <a:pt x="562358" y="183833"/>
                    </a:lnTo>
                    <a:lnTo>
                      <a:pt x="570921" y="169545"/>
                    </a:lnTo>
                    <a:lnTo>
                      <a:pt x="580437" y="155893"/>
                    </a:lnTo>
                    <a:lnTo>
                      <a:pt x="589952" y="142558"/>
                    </a:lnTo>
                    <a:lnTo>
                      <a:pt x="600419" y="130175"/>
                    </a:lnTo>
                    <a:lnTo>
                      <a:pt x="611203" y="117475"/>
                    </a:lnTo>
                    <a:lnTo>
                      <a:pt x="622621" y="106045"/>
                    </a:lnTo>
                    <a:lnTo>
                      <a:pt x="634674" y="94615"/>
                    </a:lnTo>
                    <a:lnTo>
                      <a:pt x="647679" y="83820"/>
                    </a:lnTo>
                    <a:lnTo>
                      <a:pt x="660366" y="73660"/>
                    </a:lnTo>
                    <a:lnTo>
                      <a:pt x="674004" y="63818"/>
                    </a:lnTo>
                    <a:lnTo>
                      <a:pt x="687960" y="54928"/>
                    </a:lnTo>
                    <a:lnTo>
                      <a:pt x="702233" y="46673"/>
                    </a:lnTo>
                    <a:lnTo>
                      <a:pt x="717141" y="39053"/>
                    </a:lnTo>
                    <a:lnTo>
                      <a:pt x="732048" y="31750"/>
                    </a:lnTo>
                    <a:lnTo>
                      <a:pt x="747907" y="25400"/>
                    </a:lnTo>
                    <a:lnTo>
                      <a:pt x="763766" y="19368"/>
                    </a:lnTo>
                    <a:lnTo>
                      <a:pt x="780259" y="14288"/>
                    </a:lnTo>
                    <a:lnTo>
                      <a:pt x="796752" y="10160"/>
                    </a:lnTo>
                    <a:lnTo>
                      <a:pt x="813880" y="6350"/>
                    </a:lnTo>
                    <a:lnTo>
                      <a:pt x="830691" y="3810"/>
                    </a:lnTo>
                    <a:lnTo>
                      <a:pt x="848135" y="1588"/>
                    </a:lnTo>
                    <a:lnTo>
                      <a:pt x="865897" y="318"/>
                    </a:lnTo>
                    <a:lnTo>
                      <a:pt x="883659" y="0"/>
                    </a:lnTo>
                    <a:close/>
                  </a:path>
                </a:pathLst>
              </a:custGeom>
              <a:solidFill>
                <a:srgbClr val="333F50"/>
              </a:solidFill>
              <a:ln>
                <a:noFill/>
              </a:ln>
            </p:spPr>
            <p:txBody>
              <a:bodyPr anchor="ctr">
                <a:noAutofit/>
                <a:scene3d>
                  <a:camera prst="orthographicFront"/>
                  <a:lightRig rig="threePt" dir="t"/>
                </a:scene3d>
                <a:sp3d>
                  <a:contourClr>
                    <a:srgbClr val="FFFFFF"/>
                  </a:contourClr>
                </a:sp3d>
              </a:bodyPr>
              <a:lstStyle/>
              <a:p>
                <a:endParaRPr lang="zh-CN" altLang="en-US" sz="4800"/>
              </a:p>
            </p:txBody>
          </p:sp>
          <p:sp>
            <p:nvSpPr>
              <p:cNvPr id="197" name="任意多边形: 形状 14"/>
              <p:cNvSpPr/>
              <p:nvPr>
                <p:custDataLst>
                  <p:tags r:id="rId8"/>
                </p:custDataLst>
              </p:nvPr>
            </p:nvSpPr>
            <p:spPr>
              <a:xfrm>
                <a:off x="3260697" y="160850"/>
                <a:ext cx="748679" cy="701336"/>
              </a:xfrm>
              <a:custGeom>
                <a:avLst/>
                <a:gdLst>
                  <a:gd name="connsiteX0" fmla="*/ 48827 w 748680"/>
                  <a:gd name="connsiteY0" fmla="*/ 0 h 701336"/>
                  <a:gd name="connsiteX1" fmla="*/ 631788 w 748680"/>
                  <a:gd name="connsiteY1" fmla="*/ 0 h 701336"/>
                  <a:gd name="connsiteX2" fmla="*/ 748680 w 748680"/>
                  <a:gd name="connsiteY2" fmla="*/ 116892 h 701336"/>
                  <a:gd name="connsiteX3" fmla="*/ 748680 w 748680"/>
                  <a:gd name="connsiteY3" fmla="*/ 584444 h 701336"/>
                  <a:gd name="connsiteX4" fmla="*/ 631788 w 748680"/>
                  <a:gd name="connsiteY4" fmla="*/ 701336 h 701336"/>
                  <a:gd name="connsiteX5" fmla="*/ 48827 w 748680"/>
                  <a:gd name="connsiteY5" fmla="*/ 701336 h 701336"/>
                  <a:gd name="connsiteX6" fmla="*/ 3327 w 748680"/>
                  <a:gd name="connsiteY6" fmla="*/ 692150 h 701336"/>
                  <a:gd name="connsiteX7" fmla="*/ 0 w 748680"/>
                  <a:gd name="connsiteY7" fmla="*/ 689907 h 701336"/>
                  <a:gd name="connsiteX8" fmla="*/ 0 w 748680"/>
                  <a:gd name="connsiteY8" fmla="*/ 11429 h 701336"/>
                  <a:gd name="connsiteX9" fmla="*/ 3327 w 748680"/>
                  <a:gd name="connsiteY9" fmla="*/ 9186 h 701336"/>
                  <a:gd name="connsiteX10" fmla="*/ 48827 w 748680"/>
                  <a:gd name="connsiteY10" fmla="*/ 0 h 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680" h="701336">
                    <a:moveTo>
                      <a:pt x="48827" y="0"/>
                    </a:moveTo>
                    <a:lnTo>
                      <a:pt x="631788" y="0"/>
                    </a:lnTo>
                    <a:cubicBezTo>
                      <a:pt x="696346" y="0"/>
                      <a:pt x="748680" y="52334"/>
                      <a:pt x="748680" y="116892"/>
                    </a:cubicBezTo>
                    <a:lnTo>
                      <a:pt x="748680" y="584444"/>
                    </a:lnTo>
                    <a:cubicBezTo>
                      <a:pt x="748680" y="649002"/>
                      <a:pt x="696346" y="701336"/>
                      <a:pt x="631788" y="701336"/>
                    </a:cubicBezTo>
                    <a:lnTo>
                      <a:pt x="48827" y="701336"/>
                    </a:lnTo>
                    <a:cubicBezTo>
                      <a:pt x="32688" y="701336"/>
                      <a:pt x="17312" y="698065"/>
                      <a:pt x="3327" y="692150"/>
                    </a:cubicBezTo>
                    <a:lnTo>
                      <a:pt x="0" y="689907"/>
                    </a:lnTo>
                    <a:lnTo>
                      <a:pt x="0" y="11429"/>
                    </a:lnTo>
                    <a:lnTo>
                      <a:pt x="3327" y="9186"/>
                    </a:lnTo>
                    <a:cubicBezTo>
                      <a:pt x="17312" y="3271"/>
                      <a:pt x="32688" y="0"/>
                      <a:pt x="48827" y="0"/>
                    </a:cubicBezTo>
                    <a:close/>
                  </a:path>
                </a:pathLst>
              </a:custGeom>
              <a:solidFill>
                <a:srgbClr val="A5A5A5">
                  <a:lumMod val="60000"/>
                  <a:lumOff val="40000"/>
                </a:srgbClr>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algn="ctr">
                  <a:lnSpc>
                    <a:spcPct val="80000"/>
                  </a:lnSpc>
                  <a:spcAft>
                    <a:spcPts val="0"/>
                  </a:spcAft>
                </a:pPr>
                <a:r>
                  <a:rPr lang="en-US" sz="3200" b="1" kern="1200">
                    <a:solidFill>
                      <a:schemeClr val="tx1"/>
                    </a:solidFill>
                    <a:effectLst/>
                    <a:latin typeface="微软雅黑" panose="020B0503020204020204" pitchFamily="34" charset="-122"/>
                    <a:ea typeface="微软雅黑" panose="020B0503020204020204" pitchFamily="34" charset="-122"/>
                  </a:rPr>
                  <a:t>01</a:t>
                </a:r>
              </a:p>
            </p:txBody>
          </p:sp>
          <p:sp>
            <p:nvSpPr>
              <p:cNvPr id="198" name="任意多边形: 形状 15"/>
              <p:cNvSpPr/>
              <p:nvPr>
                <p:custDataLst>
                  <p:tags r:id="rId9"/>
                </p:custDataLst>
              </p:nvPr>
            </p:nvSpPr>
            <p:spPr>
              <a:xfrm>
                <a:off x="3250338" y="2049840"/>
                <a:ext cx="748678" cy="701336"/>
              </a:xfrm>
              <a:custGeom>
                <a:avLst/>
                <a:gdLst>
                  <a:gd name="connsiteX0" fmla="*/ 48825 w 748678"/>
                  <a:gd name="connsiteY0" fmla="*/ 0 h 701336"/>
                  <a:gd name="connsiteX1" fmla="*/ 631786 w 748678"/>
                  <a:gd name="connsiteY1" fmla="*/ 0 h 701336"/>
                  <a:gd name="connsiteX2" fmla="*/ 748678 w 748678"/>
                  <a:gd name="connsiteY2" fmla="*/ 116892 h 701336"/>
                  <a:gd name="connsiteX3" fmla="*/ 748678 w 748678"/>
                  <a:gd name="connsiteY3" fmla="*/ 584444 h 701336"/>
                  <a:gd name="connsiteX4" fmla="*/ 631786 w 748678"/>
                  <a:gd name="connsiteY4" fmla="*/ 701336 h 701336"/>
                  <a:gd name="connsiteX5" fmla="*/ 48825 w 748678"/>
                  <a:gd name="connsiteY5" fmla="*/ 701336 h 701336"/>
                  <a:gd name="connsiteX6" fmla="*/ 3325 w 748678"/>
                  <a:gd name="connsiteY6" fmla="*/ 692150 h 701336"/>
                  <a:gd name="connsiteX7" fmla="*/ 0 w 748678"/>
                  <a:gd name="connsiteY7" fmla="*/ 689908 h 701336"/>
                  <a:gd name="connsiteX8" fmla="*/ 0 w 748678"/>
                  <a:gd name="connsiteY8" fmla="*/ 11428 h 701336"/>
                  <a:gd name="connsiteX9" fmla="*/ 3325 w 748678"/>
                  <a:gd name="connsiteY9" fmla="*/ 9186 h 701336"/>
                  <a:gd name="connsiteX10" fmla="*/ 48825 w 748678"/>
                  <a:gd name="connsiteY10" fmla="*/ 0 h 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678" h="701336">
                    <a:moveTo>
                      <a:pt x="48825" y="0"/>
                    </a:moveTo>
                    <a:lnTo>
                      <a:pt x="631786" y="0"/>
                    </a:lnTo>
                    <a:cubicBezTo>
                      <a:pt x="696344" y="0"/>
                      <a:pt x="748678" y="52334"/>
                      <a:pt x="748678" y="116892"/>
                    </a:cubicBezTo>
                    <a:lnTo>
                      <a:pt x="748678" y="584444"/>
                    </a:lnTo>
                    <a:cubicBezTo>
                      <a:pt x="748678" y="649002"/>
                      <a:pt x="696344" y="701336"/>
                      <a:pt x="631786" y="701336"/>
                    </a:cubicBezTo>
                    <a:lnTo>
                      <a:pt x="48825" y="701336"/>
                    </a:lnTo>
                    <a:cubicBezTo>
                      <a:pt x="32686" y="701336"/>
                      <a:pt x="17310" y="698065"/>
                      <a:pt x="3325" y="692150"/>
                    </a:cubicBezTo>
                    <a:lnTo>
                      <a:pt x="0" y="689908"/>
                    </a:lnTo>
                    <a:lnTo>
                      <a:pt x="0" y="11428"/>
                    </a:lnTo>
                    <a:lnTo>
                      <a:pt x="3325" y="9186"/>
                    </a:lnTo>
                    <a:cubicBezTo>
                      <a:pt x="17310" y="3271"/>
                      <a:pt x="32686" y="0"/>
                      <a:pt x="48825" y="0"/>
                    </a:cubicBezTo>
                    <a:close/>
                  </a:path>
                </a:pathLst>
              </a:custGeom>
              <a:solidFill>
                <a:srgbClr val="ED7D31">
                  <a:lumMod val="60000"/>
                  <a:lumOff val="40000"/>
                </a:srgbClr>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algn="ctr">
                  <a:lnSpc>
                    <a:spcPct val="80000"/>
                  </a:lnSpc>
                  <a:spcAft>
                    <a:spcPts val="0"/>
                  </a:spcAft>
                </a:pPr>
                <a:r>
                  <a:rPr lang="en-US" sz="3200" b="1" kern="1200">
                    <a:solidFill>
                      <a:srgbClr val="000000"/>
                    </a:solidFill>
                    <a:effectLst/>
                    <a:latin typeface="微软雅黑" panose="020B0503020204020204" pitchFamily="34" charset="-122"/>
                    <a:ea typeface="微软雅黑" panose="020B0503020204020204" pitchFamily="34" charset="-122"/>
                  </a:rPr>
                  <a:t>03</a:t>
                </a:r>
                <a:endParaRPr lang="zh-CN" sz="3200" b="1">
                  <a:effectLst/>
                  <a:latin typeface="微软雅黑" panose="020B0503020204020204" pitchFamily="34" charset="-122"/>
                  <a:ea typeface="微软雅黑" panose="020B0503020204020204" pitchFamily="34" charset="-122"/>
                </a:endParaRPr>
              </a:p>
            </p:txBody>
          </p:sp>
          <p:sp>
            <p:nvSpPr>
              <p:cNvPr id="199" name="任意多边形: 形状 16"/>
              <p:cNvSpPr/>
              <p:nvPr>
                <p:custDataLst>
                  <p:tags r:id="rId10"/>
                </p:custDataLst>
              </p:nvPr>
            </p:nvSpPr>
            <p:spPr>
              <a:xfrm>
                <a:off x="3260698" y="1105023"/>
                <a:ext cx="748678" cy="701333"/>
              </a:xfrm>
              <a:custGeom>
                <a:avLst/>
                <a:gdLst>
                  <a:gd name="connsiteX0" fmla="*/ 48825 w 748678"/>
                  <a:gd name="connsiteY0" fmla="*/ 0 h 701336"/>
                  <a:gd name="connsiteX1" fmla="*/ 631786 w 748678"/>
                  <a:gd name="connsiteY1" fmla="*/ 0 h 701336"/>
                  <a:gd name="connsiteX2" fmla="*/ 748678 w 748678"/>
                  <a:gd name="connsiteY2" fmla="*/ 116892 h 701336"/>
                  <a:gd name="connsiteX3" fmla="*/ 748678 w 748678"/>
                  <a:gd name="connsiteY3" fmla="*/ 584444 h 701336"/>
                  <a:gd name="connsiteX4" fmla="*/ 631786 w 748678"/>
                  <a:gd name="connsiteY4" fmla="*/ 701336 h 701336"/>
                  <a:gd name="connsiteX5" fmla="*/ 48825 w 748678"/>
                  <a:gd name="connsiteY5" fmla="*/ 701336 h 701336"/>
                  <a:gd name="connsiteX6" fmla="*/ 3325 w 748678"/>
                  <a:gd name="connsiteY6" fmla="*/ 692150 h 701336"/>
                  <a:gd name="connsiteX7" fmla="*/ 0 w 748678"/>
                  <a:gd name="connsiteY7" fmla="*/ 689908 h 701336"/>
                  <a:gd name="connsiteX8" fmla="*/ 0 w 748678"/>
                  <a:gd name="connsiteY8" fmla="*/ 11428 h 701336"/>
                  <a:gd name="connsiteX9" fmla="*/ 3325 w 748678"/>
                  <a:gd name="connsiteY9" fmla="*/ 9186 h 701336"/>
                  <a:gd name="connsiteX10" fmla="*/ 48825 w 748678"/>
                  <a:gd name="connsiteY10" fmla="*/ 0 h 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678" h="701336">
                    <a:moveTo>
                      <a:pt x="48825" y="0"/>
                    </a:moveTo>
                    <a:lnTo>
                      <a:pt x="631786" y="0"/>
                    </a:lnTo>
                    <a:cubicBezTo>
                      <a:pt x="696344" y="0"/>
                      <a:pt x="748678" y="52334"/>
                      <a:pt x="748678" y="116892"/>
                    </a:cubicBezTo>
                    <a:lnTo>
                      <a:pt x="748678" y="584444"/>
                    </a:lnTo>
                    <a:cubicBezTo>
                      <a:pt x="748678" y="649002"/>
                      <a:pt x="696344" y="701336"/>
                      <a:pt x="631786" y="701336"/>
                    </a:cubicBezTo>
                    <a:lnTo>
                      <a:pt x="48825" y="701336"/>
                    </a:lnTo>
                    <a:cubicBezTo>
                      <a:pt x="32686" y="701336"/>
                      <a:pt x="17310" y="698065"/>
                      <a:pt x="3325" y="692150"/>
                    </a:cubicBezTo>
                    <a:lnTo>
                      <a:pt x="0" y="689908"/>
                    </a:lnTo>
                    <a:lnTo>
                      <a:pt x="0" y="11428"/>
                    </a:lnTo>
                    <a:lnTo>
                      <a:pt x="3325" y="9186"/>
                    </a:lnTo>
                    <a:cubicBezTo>
                      <a:pt x="17310" y="3271"/>
                      <a:pt x="32686" y="0"/>
                      <a:pt x="48825" y="0"/>
                    </a:cubicBezTo>
                    <a:close/>
                  </a:path>
                </a:pathLst>
              </a:custGeom>
              <a:solidFill>
                <a:srgbClr val="333F50">
                  <a:lumMod val="40000"/>
                  <a:lumOff val="60000"/>
                </a:srgbClr>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algn="ctr">
                  <a:lnSpc>
                    <a:spcPct val="80000"/>
                  </a:lnSpc>
                  <a:spcAft>
                    <a:spcPts val="0"/>
                  </a:spcAft>
                </a:pPr>
                <a:r>
                  <a:rPr lang="en-US" sz="3200" b="1" kern="1200">
                    <a:solidFill>
                      <a:schemeClr val="tx1"/>
                    </a:solidFill>
                    <a:effectLst/>
                    <a:latin typeface="微软雅黑" panose="020B0503020204020204" pitchFamily="34" charset="-122"/>
                    <a:ea typeface="微软雅黑" panose="020B0503020204020204" pitchFamily="34" charset="-122"/>
                  </a:rPr>
                  <a:t>02</a:t>
                </a:r>
              </a:p>
            </p:txBody>
          </p:sp>
          <p:sp>
            <p:nvSpPr>
              <p:cNvPr id="200" name="任意多边形: 形状 17"/>
              <p:cNvSpPr/>
              <p:nvPr>
                <p:custDataLst>
                  <p:tags r:id="rId11"/>
                </p:custDataLst>
              </p:nvPr>
            </p:nvSpPr>
            <p:spPr>
              <a:xfrm>
                <a:off x="3250338" y="3049307"/>
                <a:ext cx="759038" cy="701336"/>
              </a:xfrm>
              <a:custGeom>
                <a:avLst/>
                <a:gdLst>
                  <a:gd name="connsiteX0" fmla="*/ 45869 w 745722"/>
                  <a:gd name="connsiteY0" fmla="*/ 0 h 701336"/>
                  <a:gd name="connsiteX1" fmla="*/ 628830 w 745722"/>
                  <a:gd name="connsiteY1" fmla="*/ 0 h 701336"/>
                  <a:gd name="connsiteX2" fmla="*/ 745722 w 745722"/>
                  <a:gd name="connsiteY2" fmla="*/ 116892 h 701336"/>
                  <a:gd name="connsiteX3" fmla="*/ 745722 w 745722"/>
                  <a:gd name="connsiteY3" fmla="*/ 584444 h 701336"/>
                  <a:gd name="connsiteX4" fmla="*/ 628830 w 745722"/>
                  <a:gd name="connsiteY4" fmla="*/ 701336 h 701336"/>
                  <a:gd name="connsiteX5" fmla="*/ 45869 w 745722"/>
                  <a:gd name="connsiteY5" fmla="*/ 701336 h 701336"/>
                  <a:gd name="connsiteX6" fmla="*/ 369 w 745722"/>
                  <a:gd name="connsiteY6" fmla="*/ 692150 h 701336"/>
                  <a:gd name="connsiteX7" fmla="*/ 0 w 745722"/>
                  <a:gd name="connsiteY7" fmla="*/ 691901 h 701336"/>
                  <a:gd name="connsiteX8" fmla="*/ 0 w 745722"/>
                  <a:gd name="connsiteY8" fmla="*/ 9435 h 701336"/>
                  <a:gd name="connsiteX9" fmla="*/ 369 w 745722"/>
                  <a:gd name="connsiteY9" fmla="*/ 9186 h 701336"/>
                  <a:gd name="connsiteX10" fmla="*/ 45869 w 745722"/>
                  <a:gd name="connsiteY10" fmla="*/ 0 h 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722" h="701336">
                    <a:moveTo>
                      <a:pt x="45869" y="0"/>
                    </a:moveTo>
                    <a:lnTo>
                      <a:pt x="628830" y="0"/>
                    </a:lnTo>
                    <a:cubicBezTo>
                      <a:pt x="693388" y="0"/>
                      <a:pt x="745722" y="52334"/>
                      <a:pt x="745722" y="116892"/>
                    </a:cubicBezTo>
                    <a:lnTo>
                      <a:pt x="745722" y="584444"/>
                    </a:lnTo>
                    <a:cubicBezTo>
                      <a:pt x="745722" y="649002"/>
                      <a:pt x="693388" y="701336"/>
                      <a:pt x="628830" y="701336"/>
                    </a:cubicBezTo>
                    <a:lnTo>
                      <a:pt x="45869" y="701336"/>
                    </a:lnTo>
                    <a:cubicBezTo>
                      <a:pt x="29730" y="701336"/>
                      <a:pt x="14354" y="698065"/>
                      <a:pt x="369" y="692150"/>
                    </a:cubicBezTo>
                    <a:lnTo>
                      <a:pt x="0" y="691901"/>
                    </a:lnTo>
                    <a:lnTo>
                      <a:pt x="0" y="9435"/>
                    </a:lnTo>
                    <a:lnTo>
                      <a:pt x="369" y="9186"/>
                    </a:lnTo>
                    <a:cubicBezTo>
                      <a:pt x="14354" y="3271"/>
                      <a:pt x="29730" y="0"/>
                      <a:pt x="45869" y="0"/>
                    </a:cubicBezTo>
                    <a:close/>
                  </a:path>
                </a:pathLst>
              </a:custGeom>
              <a:solidFill>
                <a:schemeClr val="accent1">
                  <a:lumMod val="40000"/>
                  <a:lumOff val="60000"/>
                </a:schemeClr>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algn="ctr">
                  <a:lnSpc>
                    <a:spcPct val="80000"/>
                  </a:lnSpc>
                  <a:spcAft>
                    <a:spcPts val="0"/>
                  </a:spcAft>
                </a:pPr>
                <a:r>
                  <a:rPr lang="en-US" sz="3200" b="1" kern="1200">
                    <a:solidFill>
                      <a:srgbClr val="000000"/>
                    </a:solidFill>
                    <a:effectLst/>
                    <a:latin typeface="微软雅黑" panose="020B0503020204020204" pitchFamily="34" charset="-122"/>
                    <a:ea typeface="微软雅黑" panose="020B0503020204020204" pitchFamily="34" charset="-122"/>
                  </a:rPr>
                  <a:t>04</a:t>
                </a:r>
              </a:p>
            </p:txBody>
          </p:sp>
          <p:sp>
            <p:nvSpPr>
              <p:cNvPr id="201" name="任意多边形: 形状 18"/>
              <p:cNvSpPr/>
              <p:nvPr>
                <p:custDataLst>
                  <p:tags r:id="rId12"/>
                </p:custDataLst>
              </p:nvPr>
            </p:nvSpPr>
            <p:spPr>
              <a:xfrm rot="16200000">
                <a:off x="1524378" y="222247"/>
                <a:ext cx="1797714" cy="1674923"/>
              </a:xfrm>
              <a:custGeom>
                <a:avLst/>
                <a:gdLst>
                  <a:gd name="connsiteX0" fmla="*/ 1734158 w 1734158"/>
                  <a:gd name="connsiteY0" fmla="*/ 1692787 h 1692787"/>
                  <a:gd name="connsiteX1" fmla="*/ 1067722 w 1734158"/>
                  <a:gd name="connsiteY1" fmla="*/ 1692787 h 1692787"/>
                  <a:gd name="connsiteX2" fmla="*/ 0 w 1734158"/>
                  <a:gd name="connsiteY2" fmla="*/ 0 h 1692787"/>
                </a:gdLst>
                <a:ahLst/>
                <a:cxnLst>
                  <a:cxn ang="0">
                    <a:pos x="connsiteX0" y="connsiteY0"/>
                  </a:cxn>
                  <a:cxn ang="0">
                    <a:pos x="connsiteX1" y="connsiteY1"/>
                  </a:cxn>
                  <a:cxn ang="0">
                    <a:pos x="connsiteX2" y="connsiteY2"/>
                  </a:cxn>
                </a:cxnLst>
                <a:rect l="l" t="t" r="r" b="b"/>
                <a:pathLst>
                  <a:path w="1734158" h="1692787">
                    <a:moveTo>
                      <a:pt x="1734158" y="1692787"/>
                    </a:moveTo>
                    <a:lnTo>
                      <a:pt x="1067722" y="1692787"/>
                    </a:lnTo>
                    <a:lnTo>
                      <a:pt x="0" y="0"/>
                    </a:lnTo>
                    <a:close/>
                  </a:path>
                </a:pathLst>
              </a:custGeom>
              <a:solidFill>
                <a:srgbClr val="A5A5A5"/>
              </a:soli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p>
            </p:txBody>
          </p:sp>
          <p:sp>
            <p:nvSpPr>
              <p:cNvPr id="202" name="任意多边形: 形状 19"/>
              <p:cNvSpPr/>
              <p:nvPr>
                <p:custDataLst>
                  <p:tags r:id="rId13"/>
                </p:custDataLst>
              </p:nvPr>
            </p:nvSpPr>
            <p:spPr>
              <a:xfrm rot="16200000" flipH="1">
                <a:off x="1535852" y="2008494"/>
                <a:ext cx="1764422" cy="1664566"/>
              </a:xfrm>
              <a:custGeom>
                <a:avLst/>
                <a:gdLst>
                  <a:gd name="connsiteX0" fmla="*/ 1734158 w 1734158"/>
                  <a:gd name="connsiteY0" fmla="*/ 1692787 h 1692787"/>
                  <a:gd name="connsiteX1" fmla="*/ 1067722 w 1734158"/>
                  <a:gd name="connsiteY1" fmla="*/ 1692787 h 1692787"/>
                  <a:gd name="connsiteX2" fmla="*/ 0 w 1734158"/>
                  <a:gd name="connsiteY2" fmla="*/ 0 h 1692787"/>
                </a:gdLst>
                <a:ahLst/>
                <a:cxnLst>
                  <a:cxn ang="0">
                    <a:pos x="connsiteX0" y="connsiteY0"/>
                  </a:cxn>
                  <a:cxn ang="0">
                    <a:pos x="connsiteX1" y="connsiteY1"/>
                  </a:cxn>
                  <a:cxn ang="0">
                    <a:pos x="connsiteX2" y="connsiteY2"/>
                  </a:cxn>
                </a:cxnLst>
                <a:rect l="l" t="t" r="r" b="b"/>
                <a:pathLst>
                  <a:path w="1734158" h="1692787">
                    <a:moveTo>
                      <a:pt x="1734158" y="1692787"/>
                    </a:moveTo>
                    <a:lnTo>
                      <a:pt x="1067722" y="1692787"/>
                    </a:lnTo>
                    <a:lnTo>
                      <a:pt x="0" y="0"/>
                    </a:lnTo>
                    <a:close/>
                  </a:path>
                </a:pathLst>
              </a:custGeom>
              <a:solidFill>
                <a:schemeClr val="accent1">
                  <a:lumMod val="75000"/>
                </a:schemeClr>
              </a:soli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p>
            </p:txBody>
          </p:sp>
          <p:sp>
            <p:nvSpPr>
              <p:cNvPr id="203" name="任意多边形: 形状 20"/>
              <p:cNvSpPr/>
              <p:nvPr>
                <p:custDataLst>
                  <p:tags r:id="rId14"/>
                </p:custDataLst>
              </p:nvPr>
            </p:nvSpPr>
            <p:spPr>
              <a:xfrm rot="16200000">
                <a:off x="2020982" y="1521818"/>
                <a:ext cx="799998" cy="1658715"/>
              </a:xfrm>
              <a:custGeom>
                <a:avLst/>
                <a:gdLst>
                  <a:gd name="connsiteX0" fmla="*/ 797330 w 797330"/>
                  <a:gd name="connsiteY0" fmla="*/ 0 h 1658715"/>
                  <a:gd name="connsiteX1" fmla="*/ 705803 w 797330"/>
                  <a:gd name="connsiteY1" fmla="*/ 1658715 h 1658715"/>
                  <a:gd name="connsiteX2" fmla="*/ 0 w 797330"/>
                  <a:gd name="connsiteY2" fmla="*/ 1658715 h 1658715"/>
                </a:gdLst>
                <a:ahLst/>
                <a:cxnLst>
                  <a:cxn ang="0">
                    <a:pos x="connsiteX0" y="connsiteY0"/>
                  </a:cxn>
                  <a:cxn ang="0">
                    <a:pos x="connsiteX1" y="connsiteY1"/>
                  </a:cxn>
                  <a:cxn ang="0">
                    <a:pos x="connsiteX2" y="connsiteY2"/>
                  </a:cxn>
                </a:cxnLst>
                <a:rect l="l" t="t" r="r" b="b"/>
                <a:pathLst>
                  <a:path w="797330" h="1658715">
                    <a:moveTo>
                      <a:pt x="797330" y="0"/>
                    </a:moveTo>
                    <a:lnTo>
                      <a:pt x="705803" y="1658715"/>
                    </a:lnTo>
                    <a:lnTo>
                      <a:pt x="0" y="1658715"/>
                    </a:lnTo>
                    <a:close/>
                  </a:path>
                </a:pathLst>
              </a:custGeom>
              <a:solidFill>
                <a:srgbClr val="ED7D31"/>
              </a:soli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p>
            </p:txBody>
          </p:sp>
          <p:sp>
            <p:nvSpPr>
              <p:cNvPr id="204" name="任意多边形: 形状 21"/>
              <p:cNvSpPr/>
              <p:nvPr>
                <p:custDataLst>
                  <p:tags r:id="rId15"/>
                </p:custDataLst>
              </p:nvPr>
            </p:nvSpPr>
            <p:spPr>
              <a:xfrm rot="16200000">
                <a:off x="2005341" y="695817"/>
                <a:ext cx="846154" cy="1664565"/>
              </a:xfrm>
              <a:custGeom>
                <a:avLst/>
                <a:gdLst>
                  <a:gd name="connsiteX0" fmla="*/ 856314 w 856314"/>
                  <a:gd name="connsiteY0" fmla="*/ 1636895 h 1636895"/>
                  <a:gd name="connsiteX1" fmla="*/ 159425 w 856314"/>
                  <a:gd name="connsiteY1" fmla="*/ 1636895 h 1636895"/>
                  <a:gd name="connsiteX2" fmla="*/ 0 w 856314"/>
                  <a:gd name="connsiteY2" fmla="*/ 0 h 1636895"/>
                </a:gdLst>
                <a:ahLst/>
                <a:cxnLst>
                  <a:cxn ang="0">
                    <a:pos x="connsiteX0" y="connsiteY0"/>
                  </a:cxn>
                  <a:cxn ang="0">
                    <a:pos x="connsiteX1" y="connsiteY1"/>
                  </a:cxn>
                  <a:cxn ang="0">
                    <a:pos x="connsiteX2" y="connsiteY2"/>
                  </a:cxn>
                </a:cxnLst>
                <a:rect l="l" t="t" r="r" b="b"/>
                <a:pathLst>
                  <a:path w="856314" h="1636895">
                    <a:moveTo>
                      <a:pt x="856314" y="1636895"/>
                    </a:moveTo>
                    <a:lnTo>
                      <a:pt x="159425" y="1636895"/>
                    </a:lnTo>
                    <a:lnTo>
                      <a:pt x="0" y="0"/>
                    </a:lnTo>
                    <a:close/>
                  </a:path>
                </a:pathLst>
              </a:custGeom>
              <a:solidFill>
                <a:srgbClr val="1F4E79"/>
              </a:soli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800"/>
              </a:p>
            </p:txBody>
          </p:sp>
        </p:grpSp>
        <p:sp>
          <p:nvSpPr>
            <p:cNvPr id="195" name="矩形 194"/>
            <p:cNvSpPr/>
            <p:nvPr>
              <p:custDataLst>
                <p:tags r:id="rId6"/>
              </p:custDataLst>
            </p:nvPr>
          </p:nvSpPr>
          <p:spPr>
            <a:xfrm>
              <a:off x="2287815" y="237793"/>
              <a:ext cx="1757232" cy="197999"/>
            </a:xfrm>
            <a:prstGeom prst="rect">
              <a:avLst/>
            </a:prstGeom>
            <a:noFill/>
            <a:ln w="12700" cap="flat" cmpd="sng" algn="ctr">
              <a:noFill/>
              <a:prstDash val="solid"/>
              <a:miter lim="800000"/>
            </a:ln>
            <a:effectLst/>
          </p:spPr>
          <p:txBody>
            <a:bodyPr rtlCol="0" anchor="ctr">
              <a:noAutofit/>
            </a:bodyPr>
            <a:lstStyle/>
            <a:p>
              <a:pPr>
                <a:lnSpc>
                  <a:spcPct val="80000"/>
                </a:lnSpc>
                <a:spcAft>
                  <a:spcPts val="0"/>
                </a:spcAft>
              </a:pPr>
              <a:r>
                <a:rPr lang="zh-CN" altLang="en-US" sz="2400" b="1" dirty="0" smtClean="0">
                  <a:effectLst/>
                  <a:latin typeface="+mn-ea"/>
                  <a:cs typeface="+mn-ea"/>
                </a:rPr>
                <a:t>分层设置及楼层组装</a:t>
              </a:r>
              <a:endParaRPr lang="zh-CN" altLang="en-US" sz="2400" b="1" dirty="0">
                <a:effectLst/>
                <a:latin typeface="+mn-ea"/>
                <a:cs typeface="+mn-ea"/>
              </a:endParaRPr>
            </a:p>
          </p:txBody>
        </p:sp>
      </p:grpSp>
      <p:sp>
        <p:nvSpPr>
          <p:cNvPr id="205" name="矩形 204"/>
          <p:cNvSpPr/>
          <p:nvPr>
            <p:custDataLst>
              <p:tags r:id="rId3"/>
            </p:custDataLst>
          </p:nvPr>
        </p:nvSpPr>
        <p:spPr>
          <a:xfrm>
            <a:off x="6300651" y="2656436"/>
            <a:ext cx="5001895" cy="490220"/>
          </a:xfrm>
          <a:prstGeom prst="rect">
            <a:avLst/>
          </a:prstGeom>
          <a:noFill/>
          <a:ln w="12700" cap="flat" cmpd="sng" algn="ctr">
            <a:noFill/>
            <a:prstDash val="solid"/>
            <a:miter lim="800000"/>
          </a:ln>
          <a:effectLst/>
        </p:spPr>
        <p:txBody>
          <a:bodyPr rtlCol="0" anchor="ctr">
            <a:noAutofit/>
          </a:bodyPr>
          <a:lstStyle/>
          <a:p>
            <a:pPr>
              <a:lnSpc>
                <a:spcPct val="80000"/>
              </a:lnSpc>
              <a:spcAft>
                <a:spcPts val="0"/>
              </a:spcAft>
            </a:pPr>
            <a:r>
              <a:rPr lang="zh-CN" altLang="en-US" sz="2400" b="1" dirty="0" smtClean="0">
                <a:effectLst/>
                <a:latin typeface="+mn-ea"/>
                <a:cs typeface="+mn-ea"/>
              </a:rPr>
              <a:t>基础建模</a:t>
            </a:r>
            <a:endParaRPr lang="zh-CN" altLang="en-US" sz="2400" b="1" dirty="0">
              <a:effectLst/>
              <a:latin typeface="+mn-ea"/>
              <a:cs typeface="+mn-ea"/>
            </a:endParaRPr>
          </a:p>
        </p:txBody>
      </p:sp>
      <p:sp>
        <p:nvSpPr>
          <p:cNvPr id="206" name="矩形 205"/>
          <p:cNvSpPr/>
          <p:nvPr>
            <p:custDataLst>
              <p:tags r:id="rId4"/>
            </p:custDataLst>
          </p:nvPr>
        </p:nvSpPr>
        <p:spPr>
          <a:xfrm>
            <a:off x="6300651" y="3841346"/>
            <a:ext cx="4466590" cy="490220"/>
          </a:xfrm>
          <a:prstGeom prst="rect">
            <a:avLst/>
          </a:prstGeom>
          <a:noFill/>
          <a:ln w="12700" cap="flat" cmpd="sng" algn="ctr">
            <a:noFill/>
            <a:prstDash val="solid"/>
            <a:miter lim="800000"/>
          </a:ln>
          <a:effectLst/>
        </p:spPr>
        <p:txBody>
          <a:bodyPr rtlCol="0" anchor="ctr">
            <a:noAutofit/>
          </a:bodyPr>
          <a:lstStyle/>
          <a:p>
            <a:pPr>
              <a:lnSpc>
                <a:spcPct val="80000"/>
              </a:lnSpc>
              <a:spcAft>
                <a:spcPts val="0"/>
              </a:spcAft>
            </a:pPr>
            <a:r>
              <a:rPr lang="zh-CN" altLang="en-US" sz="2400" b="1" dirty="0" smtClean="0">
                <a:effectLst/>
                <a:latin typeface="+mn-ea"/>
                <a:cs typeface="+mn-ea"/>
              </a:rPr>
              <a:t>支座条件</a:t>
            </a:r>
            <a:endParaRPr lang="zh-CN" altLang="en-US" sz="2400" b="1" dirty="0">
              <a:effectLst/>
              <a:latin typeface="+mn-ea"/>
              <a:cs typeface="+mn-ea"/>
            </a:endParaRPr>
          </a:p>
        </p:txBody>
      </p:sp>
      <p:sp>
        <p:nvSpPr>
          <p:cNvPr id="207" name="矩形 206"/>
          <p:cNvSpPr/>
          <p:nvPr>
            <p:custDataLst>
              <p:tags r:id="rId5"/>
            </p:custDataLst>
          </p:nvPr>
        </p:nvSpPr>
        <p:spPr>
          <a:xfrm>
            <a:off x="6300497" y="5065713"/>
            <a:ext cx="4086225" cy="490220"/>
          </a:xfrm>
          <a:prstGeom prst="rect">
            <a:avLst/>
          </a:prstGeom>
          <a:noFill/>
          <a:ln w="12700" cap="flat" cmpd="sng" algn="ctr">
            <a:noFill/>
            <a:prstDash val="solid"/>
            <a:miter lim="800000"/>
          </a:ln>
          <a:effectLst/>
        </p:spPr>
        <p:txBody>
          <a:bodyPr rtlCol="0" anchor="ctr">
            <a:noAutofit/>
          </a:bodyPr>
          <a:lstStyle/>
          <a:p>
            <a:pPr>
              <a:lnSpc>
                <a:spcPct val="80000"/>
              </a:lnSpc>
              <a:spcAft>
                <a:spcPts val="0"/>
              </a:spcAft>
            </a:pPr>
            <a:r>
              <a:rPr lang="zh-CN" altLang="en-US" sz="2400" b="1" dirty="0" smtClean="0">
                <a:effectLst/>
                <a:latin typeface="+mn-ea"/>
                <a:cs typeface="+mn-ea"/>
              </a:rPr>
              <a:t>计算模型查看</a:t>
            </a:r>
            <a:endParaRPr lang="zh-CN" altLang="en-US" sz="2400" b="1" dirty="0">
              <a:effectLst/>
              <a:latin typeface="+mn-ea"/>
              <a:cs typeface="+mn-ea"/>
            </a:endParaRPr>
          </a:p>
        </p:txBody>
      </p:sp>
    </p:spTree>
    <p:custDataLst>
      <p:tags r:id="rId1"/>
    </p:custDataLst>
    <p:extLst>
      <p:ext uri="{BB962C8B-B14F-4D97-AF65-F5344CB8AC3E}">
        <p14:creationId xmlns:p14="http://schemas.microsoft.com/office/powerpoint/2010/main" val="338967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28798"/>
            <a:ext cx="10923905" cy="4516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839210" cy="1200329"/>
          </a:xfrm>
          <a:prstGeom prst="rect">
            <a:avLst/>
          </a:prstGeom>
        </p:spPr>
        <p:txBody>
          <a:bodyPr wrap="square">
            <a:spAutoFit/>
          </a:bodyPr>
          <a:lstStyle/>
          <a:p>
            <a:pPr algn="ct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分层及</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楼层组装</a:t>
            </a: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921885" y="381635"/>
            <a:ext cx="7274560"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建模要点</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830997"/>
          </a:xfrm>
          <a:prstGeom prst="rect">
            <a:avLst/>
          </a:prstGeom>
          <a:noFill/>
        </p:spPr>
        <p:txBody>
          <a:bodyPr wrap="square" rtlCol="0">
            <a:spAutoFit/>
          </a:bodyPr>
          <a:lstStyle/>
          <a:p>
            <a:pPr indent="0" fontAlgn="auto">
              <a:lnSpc>
                <a:spcPct val="150000"/>
              </a:lnSpc>
              <a:buNone/>
            </a:pPr>
            <a:r>
              <a:rPr lang="zh-CN" altLang="en-US" sz="1600" dirty="0" smtClean="0">
                <a:latin typeface="微软雅黑" panose="020B0503020204020204" pitchFamily="34" charset="-122"/>
                <a:cs typeface="微软雅黑" panose="020B0503020204020204" pitchFamily="34" charset="-122"/>
                <a:sym typeface="+mn-ea"/>
              </a:rPr>
              <a:t>对于水池池体较为复杂的情况，特别是很多错层池格，一般建议采用分层建模的方式。采用单层建模、通过修改墙节点高的方式，有时会带来一些问题，这个待会儿在后面常见问题中会再详细介绍一下。</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a:t>
            </a:r>
            <a:r>
              <a:rPr lang="en-US" altLang="zh-CN" sz="2000" b="1" dirty="0" smtClean="0">
                <a:solidFill>
                  <a:srgbClr val="C00000"/>
                </a:solidFill>
                <a:latin typeface="微软雅黑" panose="020B0503020204020204" pitchFamily="34" charset="-122"/>
                <a:cs typeface="微软雅黑" panose="020B0503020204020204" pitchFamily="34" charset="-122"/>
                <a:sym typeface="+mn-ea"/>
              </a:rPr>
              <a:t>1</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）分层设置</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pic>
        <p:nvPicPr>
          <p:cNvPr id="30" name="Picture 5"/>
          <p:cNvPicPr>
            <a:picLocks noChangeAspect="1" noChangeArrowheads="1"/>
          </p:cNvPicPr>
          <p:nvPr/>
        </p:nvPicPr>
        <p:blipFill>
          <a:blip r:embed="rId3"/>
          <a:srcRect/>
          <a:stretch>
            <a:fillRect/>
          </a:stretch>
        </p:blipFill>
        <p:spPr bwMode="auto">
          <a:xfrm>
            <a:off x="3416762" y="2589414"/>
            <a:ext cx="4587240" cy="316166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536925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5149" y="1595482"/>
            <a:ext cx="10923905" cy="4563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839210" cy="1200329"/>
          </a:xfrm>
          <a:prstGeom prst="rect">
            <a:avLst/>
          </a:prstGeom>
        </p:spPr>
        <p:txBody>
          <a:bodyPr wrap="square">
            <a:spAutoFit/>
          </a:bodyPr>
          <a:lstStyle/>
          <a:p>
            <a:pPr algn="ct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分层及</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楼层组装</a:t>
            </a: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921885" y="381635"/>
            <a:ext cx="7274560"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建模要点</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2677656"/>
          </a:xfrm>
          <a:prstGeom prst="rect">
            <a:avLst/>
          </a:prstGeom>
          <a:noFill/>
        </p:spPr>
        <p:txBody>
          <a:bodyPr wrap="square" rtlCol="0">
            <a:spAutoFit/>
          </a:bodyPr>
          <a:lstStyle/>
          <a:p>
            <a:pPr indent="0" fontAlgn="auto">
              <a:lnSpc>
                <a:spcPct val="150000"/>
              </a:lnSpc>
              <a:buNone/>
            </a:pPr>
            <a:r>
              <a:rPr lang="zh-CN" altLang="en-US" sz="1600" dirty="0" smtClean="0">
                <a:latin typeface="微软雅黑" panose="020B0503020204020204" pitchFamily="34" charset="-122"/>
                <a:cs typeface="微软雅黑" panose="020B0503020204020204" pitchFamily="34" charset="-122"/>
                <a:sym typeface="+mn-ea"/>
              </a:rPr>
              <a:t>对于水池结构来讲，添加水池荷载之前要先进行楼层组装，否则会有下面的提示：</a:t>
            </a:r>
            <a:endParaRPr lang="en-US" altLang="zh-CN" sz="1600" dirty="0" smtClean="0">
              <a:latin typeface="微软雅黑" panose="020B0503020204020204" pitchFamily="34" charset="-122"/>
              <a:cs typeface="微软雅黑" panose="020B0503020204020204" pitchFamily="34" charset="-122"/>
              <a:sym typeface="+mn-ea"/>
            </a:endParaRPr>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a:p>
            <a:pPr indent="0" fontAlgn="auto">
              <a:lnSpc>
                <a:spcPct val="150000"/>
              </a:lnSpc>
              <a:buNone/>
            </a:pPr>
            <a:endParaRPr lang="en-US" altLang="zh-CN" sz="1600" dirty="0" smtClean="0">
              <a:latin typeface="微软雅黑" panose="020B0503020204020204" pitchFamily="34" charset="-122"/>
              <a:cs typeface="微软雅黑" panose="020B0503020204020204" pitchFamily="34" charset="-122"/>
              <a:sym typeface="+mn-ea"/>
            </a:endParaRPr>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a:p>
            <a:pPr indent="0" fontAlgn="auto">
              <a:lnSpc>
                <a:spcPct val="150000"/>
              </a:lnSpc>
              <a:buNone/>
            </a:pPr>
            <a:endParaRPr lang="en-US" altLang="zh-CN" sz="1600" dirty="0" smtClean="0">
              <a:latin typeface="微软雅黑" panose="020B0503020204020204" pitchFamily="34" charset="-122"/>
              <a:cs typeface="微软雅黑" panose="020B0503020204020204" pitchFamily="34" charset="-122"/>
              <a:sym typeface="+mn-ea"/>
            </a:endParaRPr>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a:p>
            <a:pPr indent="0" fontAlgn="auto">
              <a:lnSpc>
                <a:spcPct val="150000"/>
              </a:lnSpc>
              <a:buNone/>
            </a:pPr>
            <a:r>
              <a:rPr lang="zh-CN" altLang="en-US" sz="1600" dirty="0" smtClean="0">
                <a:latin typeface="微软雅黑" panose="020B0503020204020204" pitchFamily="34" charset="-122"/>
                <a:cs typeface="微软雅黑" panose="020B0503020204020204" pitchFamily="34" charset="-122"/>
                <a:sym typeface="+mn-ea"/>
              </a:rPr>
              <a:t>楼层组装时，标高注意要和后面将要介绍的水池荷载相匹配，这一点很关键。</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a:t>
            </a:r>
            <a:r>
              <a:rPr lang="en-US" altLang="zh-CN" sz="2000" b="1" dirty="0" smtClean="0">
                <a:solidFill>
                  <a:srgbClr val="C00000"/>
                </a:solidFill>
                <a:latin typeface="微软雅黑" panose="020B0503020204020204" pitchFamily="34" charset="-122"/>
                <a:cs typeface="微软雅黑" panose="020B0503020204020204" pitchFamily="34" charset="-122"/>
                <a:sym typeface="+mn-ea"/>
              </a:rPr>
              <a:t>2</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）楼层组装</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pic>
        <p:nvPicPr>
          <p:cNvPr id="29" name="图片 28"/>
          <p:cNvPicPr>
            <a:picLocks noChangeAspect="1"/>
          </p:cNvPicPr>
          <p:nvPr/>
        </p:nvPicPr>
        <p:blipFill>
          <a:blip r:embed="rId3"/>
          <a:stretch>
            <a:fillRect/>
          </a:stretch>
        </p:blipFill>
        <p:spPr>
          <a:xfrm>
            <a:off x="4525893" y="2151221"/>
            <a:ext cx="2762250" cy="1562100"/>
          </a:xfrm>
          <a:prstGeom prst="rect">
            <a:avLst/>
          </a:prstGeom>
        </p:spPr>
      </p:pic>
    </p:spTree>
    <p:custDataLst>
      <p:tags r:id="rId1"/>
    </p:custDataLst>
    <p:extLst>
      <p:ext uri="{BB962C8B-B14F-4D97-AF65-F5344CB8AC3E}">
        <p14:creationId xmlns:p14="http://schemas.microsoft.com/office/powerpoint/2010/main" val="2519543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839210" cy="1754326"/>
          </a:xfrm>
          <a:prstGeom prst="rect">
            <a:avLst/>
          </a:prstGeom>
        </p:spPr>
        <p:txBody>
          <a:bodyPr wrap="square">
            <a:spAutoFit/>
          </a:bodyPr>
          <a:lstStyle/>
          <a:p>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dirty="0">
                <a:latin typeface="+mn-ea"/>
                <a:cs typeface="+mn-ea"/>
              </a:rPr>
              <a:t>基础建模</a:t>
            </a: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3782291" y="381635"/>
            <a:ext cx="841415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建模要点</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289456"/>
          </a:xfrm>
          <a:prstGeom prst="rect">
            <a:avLst/>
          </a:prstGeom>
          <a:noFill/>
        </p:spPr>
        <p:txBody>
          <a:bodyPr wrap="square" rtlCol="0">
            <a:spAutoFit/>
          </a:bodyPr>
          <a:lstStyle/>
          <a:p>
            <a:pPr indent="0" fontAlgn="auto">
              <a:lnSpc>
                <a:spcPct val="150000"/>
              </a:lnSpc>
              <a:buNone/>
            </a:pPr>
            <a:r>
              <a:rPr lang="zh-CN" altLang="zh-CN" dirty="0"/>
              <a:t>基础构件建模时，软件可以实现竖向构件自动下探的功能，这样直接输入基础构件标高就可以快速完成基础模型的建立了。需要说明的是，此处输入的基础构件标高是以楼层层底作为基准的。即如果楼层组装表中的层底标高不为</a:t>
            </a:r>
            <a:r>
              <a:rPr lang="en-US" altLang="zh-CN" dirty="0"/>
              <a:t>0</a:t>
            </a:r>
            <a:r>
              <a:rPr lang="zh-CN" altLang="zh-CN" dirty="0"/>
              <a:t>时要注意一下。</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基础建模需要注意的要点就是基础的标高</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pic>
        <p:nvPicPr>
          <p:cNvPr id="31" name="图片 30"/>
          <p:cNvPicPr/>
          <p:nvPr/>
        </p:nvPicPr>
        <p:blipFill>
          <a:blip r:embed="rId3"/>
          <a:stretch>
            <a:fillRect/>
          </a:stretch>
        </p:blipFill>
        <p:spPr>
          <a:xfrm>
            <a:off x="4202257" y="2946053"/>
            <a:ext cx="2963314" cy="2482158"/>
          </a:xfrm>
          <a:prstGeom prst="rect">
            <a:avLst/>
          </a:prstGeom>
        </p:spPr>
      </p:pic>
    </p:spTree>
    <p:custDataLst>
      <p:tags r:id="rId1"/>
    </p:custDataLst>
    <p:extLst>
      <p:ext uri="{BB962C8B-B14F-4D97-AF65-F5344CB8AC3E}">
        <p14:creationId xmlns:p14="http://schemas.microsoft.com/office/powerpoint/2010/main" val="1080084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1643527"/>
          </a:xfrm>
          <a:prstGeom prst="rect">
            <a:avLst/>
          </a:prstGeom>
        </p:spPr>
        <p:txBody>
          <a:bodyPr wrap="square">
            <a:spAutoFit/>
          </a:bodyPr>
          <a:lstStyle/>
          <a:p>
            <a:pPr>
              <a:lnSpc>
                <a:spcPct val="80000"/>
              </a:lnSpc>
              <a:spcAft>
                <a:spcPts val="0"/>
              </a:spcAft>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a:latin typeface="+mn-ea"/>
                <a:cs typeface="+mn-ea"/>
              </a:rPr>
              <a:t>支座条件</a:t>
            </a: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3782291" y="381635"/>
            <a:ext cx="841415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建模要点</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2120902"/>
          </a:xfrm>
          <a:prstGeom prst="rect">
            <a:avLst/>
          </a:prstGeom>
          <a:noFill/>
        </p:spPr>
        <p:txBody>
          <a:bodyPr wrap="square" rtlCol="0">
            <a:spAutoFit/>
          </a:bodyPr>
          <a:lstStyle/>
          <a:p>
            <a:pPr indent="0" fontAlgn="auto">
              <a:lnSpc>
                <a:spcPct val="150000"/>
              </a:lnSpc>
              <a:buNone/>
            </a:pPr>
            <a:r>
              <a:rPr lang="zh-CN" altLang="en-US" dirty="0"/>
              <a:t>水池底板按筏板建模，筏板建模时可以输入基床系数，程序按照相应基床系数的土弹簧模拟支座条件。附属用房一般采用框架结构，而柱下独基输入后，程序默认会按照底端嵌固来考虑，这样可能会造成两种基础形式支座条件不同导致的内力计算不合理。所以需要在前处理</a:t>
            </a:r>
            <a:r>
              <a:rPr lang="en-US" altLang="zh-CN" dirty="0"/>
              <a:t>——</a:t>
            </a:r>
            <a:r>
              <a:rPr lang="zh-CN" altLang="en-US" dirty="0"/>
              <a:t>节点属性菜单下的柱底节点进行支座条件的设置，可以近似采用基床系数乘以基底面积的结果进行</a:t>
            </a:r>
            <a:r>
              <a:rPr lang="en-US" altLang="zh-CN" dirty="0"/>
              <a:t>Z</a:t>
            </a:r>
            <a:r>
              <a:rPr lang="zh-CN" altLang="en-US" dirty="0"/>
              <a:t>向约束指定。这样设置之后，框架部分和水池部分底部约束条件就可以协调了。</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含有不同类型基础形式时需要注意</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pic>
        <p:nvPicPr>
          <p:cNvPr id="4098"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069" y="3684907"/>
            <a:ext cx="236220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3665856"/>
            <a:ext cx="2085975" cy="1895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custDataLst>
      <p:tags r:id="rId1"/>
    </p:custDataLst>
    <p:extLst>
      <p:ext uri="{BB962C8B-B14F-4D97-AF65-F5344CB8AC3E}">
        <p14:creationId xmlns:p14="http://schemas.microsoft.com/office/powerpoint/2010/main" val="867887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1643527"/>
          </a:xfrm>
          <a:prstGeom prst="rect">
            <a:avLst/>
          </a:prstGeom>
        </p:spPr>
        <p:txBody>
          <a:bodyPr wrap="square">
            <a:spAutoFit/>
          </a:bodyPr>
          <a:lstStyle/>
          <a:p>
            <a:pPr>
              <a:lnSpc>
                <a:spcPct val="80000"/>
              </a:lnSpc>
              <a:spcAft>
                <a:spcPts val="0"/>
              </a:spcAft>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3600" b="1" dirty="0">
                <a:latin typeface="+mn-ea"/>
                <a:cs typeface="+mn-ea"/>
              </a:rPr>
              <a:t>计算模型查看</a:t>
            </a: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397433" y="381635"/>
            <a:ext cx="7799012"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建模要点</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338828"/>
          </a:xfrm>
          <a:prstGeom prst="rect">
            <a:avLst/>
          </a:prstGeom>
          <a:noFill/>
        </p:spPr>
        <p:txBody>
          <a:bodyPr wrap="square" rtlCol="0">
            <a:spAutoFit/>
          </a:bodyPr>
          <a:lstStyle/>
          <a:p>
            <a:pPr indent="0" fontAlgn="auto">
              <a:lnSpc>
                <a:spcPct val="150000"/>
              </a:lnSpc>
              <a:buNone/>
            </a:pPr>
            <a:r>
              <a:rPr lang="zh-CN" altLang="en-US" dirty="0" smtClean="0"/>
              <a:t>对于完成建模之后，在进行计算之前程序先要生成计算模型。此时需要注意，在计算之前对生成的计算模型进行一下查看。就算程序没有提示时，也建议先查看计算模型，再进行计算。这样能发现很多问题，后面会结合一些工程案例来详细介绍一下。</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计算模型查看是解决问题的好方法</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a:picLocks noChangeAspect="1"/>
          </p:cNvPicPr>
          <p:nvPr/>
        </p:nvPicPr>
        <p:blipFill>
          <a:blip r:embed="rId3"/>
          <a:stretch>
            <a:fillRect/>
          </a:stretch>
        </p:blipFill>
        <p:spPr>
          <a:xfrm>
            <a:off x="4068762" y="3299708"/>
            <a:ext cx="4324350" cy="2152650"/>
          </a:xfrm>
          <a:prstGeom prst="rect">
            <a:avLst/>
          </a:prstGeom>
        </p:spPr>
      </p:pic>
    </p:spTree>
    <p:custDataLst>
      <p:tags r:id="rId1"/>
    </p:custDataLst>
    <p:extLst>
      <p:ext uri="{BB962C8B-B14F-4D97-AF65-F5344CB8AC3E}">
        <p14:creationId xmlns:p14="http://schemas.microsoft.com/office/powerpoint/2010/main" val="1495831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555365" cy="645160"/>
          </a:xfrm>
          <a:prstGeom prst="rect">
            <a:avLst/>
          </a:prstGeom>
        </p:spPr>
        <p:txBody>
          <a:bodyPr wrap="square">
            <a:spAutoFit/>
          </a:bodyPr>
          <a:lstStyle/>
          <a:p>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三、</a:t>
            </a:r>
            <a:r>
              <a:rPr lang="zh-CN" altLang="en-US" sz="3600" b="1" dirty="0">
                <a:latin typeface="微软雅黑" panose="020B0503020204020204" pitchFamily="34" charset="-122"/>
                <a:cs typeface="+mn-ea"/>
              </a:rPr>
              <a:t>水池荷载</a:t>
            </a:r>
          </a:p>
        </p:txBody>
      </p:sp>
      <p:sp>
        <p:nvSpPr>
          <p:cNvPr id="27" name="矩形 26"/>
          <p:cNvSpPr/>
          <p:nvPr/>
        </p:nvSpPr>
        <p:spPr>
          <a:xfrm>
            <a:off x="4073236" y="381635"/>
            <a:ext cx="8133369"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527540" y="395442"/>
            <a:ext cx="2664460" cy="338554"/>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b="1" dirty="0">
                <a:solidFill>
                  <a:schemeClr val="bg1"/>
                </a:solidFill>
                <a:latin typeface="微软雅黑" panose="020B0503020204020204" pitchFamily="34" charset="-122"/>
                <a:ea typeface="微软雅黑" panose="020B0503020204020204" pitchFamily="34" charset="-122"/>
              </a:rPr>
              <a:t>YJK-Pool</a:t>
            </a:r>
            <a:r>
              <a:rPr lang="zh-CN" altLang="en-US" sz="1600" b="1" dirty="0">
                <a:solidFill>
                  <a:schemeClr val="bg1"/>
                </a:solidFill>
                <a:latin typeface="微软雅黑" panose="020B0503020204020204" pitchFamily="34" charset="-122"/>
                <a:ea typeface="微软雅黑" panose="020B0503020204020204" pitchFamily="34" charset="-122"/>
              </a:rPr>
              <a:t>操作要点解析</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7" name="Oval 167"/>
          <p:cNvSpPr/>
          <p:nvPr>
            <p:custDataLst>
              <p:tags r:id="rId2"/>
            </p:custDataLst>
          </p:nvPr>
        </p:nvSpPr>
        <p:spPr>
          <a:xfrm>
            <a:off x="10611738" y="2756172"/>
            <a:ext cx="826285" cy="1836871"/>
          </a:xfrm>
          <a:prstGeom prst="ellipse">
            <a:avLst/>
          </a:prstGeom>
          <a:solidFill>
            <a:srgbClr val="F2F2F2"/>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p>
        </p:txBody>
      </p:sp>
      <p:sp>
        <p:nvSpPr>
          <p:cNvPr id="128" name="Oval 166"/>
          <p:cNvSpPr/>
          <p:nvPr>
            <p:custDataLst>
              <p:tags r:id="rId3"/>
            </p:custDataLst>
          </p:nvPr>
        </p:nvSpPr>
        <p:spPr>
          <a:xfrm>
            <a:off x="10697745" y="3062573"/>
            <a:ext cx="557512" cy="1238659"/>
          </a:xfrm>
          <a:prstGeom prst="ellipse">
            <a:avLst/>
          </a:prstGeom>
          <a:solidFill>
            <a:srgbClr val="F2F2F2">
              <a:lumMod val="9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p>
        </p:txBody>
      </p:sp>
      <p:sp>
        <p:nvSpPr>
          <p:cNvPr id="129" name="Oval 165"/>
          <p:cNvSpPr/>
          <p:nvPr>
            <p:custDataLst>
              <p:tags r:id="rId4"/>
            </p:custDataLst>
          </p:nvPr>
        </p:nvSpPr>
        <p:spPr>
          <a:xfrm>
            <a:off x="10772234" y="3306005"/>
            <a:ext cx="338654" cy="751796"/>
          </a:xfrm>
          <a:prstGeom prst="ellipse">
            <a:avLst/>
          </a:prstGeom>
          <a:solidFill>
            <a:srgbClr val="F2F2F2"/>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b="1" dirty="0"/>
          </a:p>
        </p:txBody>
      </p:sp>
      <p:sp>
        <p:nvSpPr>
          <p:cNvPr id="130" name="Oval 81"/>
          <p:cNvSpPr/>
          <p:nvPr>
            <p:custDataLst>
              <p:tags r:id="rId5"/>
            </p:custDataLst>
          </p:nvPr>
        </p:nvSpPr>
        <p:spPr>
          <a:xfrm>
            <a:off x="10830596" y="3493378"/>
            <a:ext cx="162800" cy="362460"/>
          </a:xfrm>
          <a:prstGeom prst="ellipse">
            <a:avLst/>
          </a:prstGeom>
          <a:solidFill>
            <a:srgbClr val="F23B48"/>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p>
        </p:txBody>
      </p:sp>
      <p:grpSp>
        <p:nvGrpSpPr>
          <p:cNvPr id="131" name="Group 76"/>
          <p:cNvGrpSpPr/>
          <p:nvPr>
            <p:custDataLst>
              <p:tags r:id="rId6"/>
            </p:custDataLst>
          </p:nvPr>
        </p:nvGrpSpPr>
        <p:grpSpPr>
          <a:xfrm>
            <a:off x="527475" y="2551136"/>
            <a:ext cx="3356590" cy="2298393"/>
            <a:chOff x="1384298" y="2632584"/>
            <a:chExt cx="3333447" cy="2282316"/>
          </a:xfrm>
        </p:grpSpPr>
        <p:sp>
          <p:nvSpPr>
            <p:cNvPr id="132" name="Freeform 28"/>
            <p:cNvSpPr/>
            <p:nvPr>
              <p:custDataLst>
                <p:tags r:id="rId60"/>
              </p:custDataLst>
            </p:nvPr>
          </p:nvSpPr>
          <p:spPr bwMode="auto">
            <a:xfrm flipH="1">
              <a:off x="1384298" y="3166742"/>
              <a:ext cx="1416956" cy="569022"/>
            </a:xfrm>
            <a:custGeom>
              <a:avLst/>
              <a:gdLst>
                <a:gd name="T0" fmla="*/ 505 w 635"/>
                <a:gd name="T1" fmla="*/ 31 h 254"/>
                <a:gd name="T2" fmla="*/ 218 w 635"/>
                <a:gd name="T3" fmla="*/ 67 h 254"/>
                <a:gd name="T4" fmla="*/ 0 w 635"/>
                <a:gd name="T5" fmla="*/ 254 h 254"/>
                <a:gd name="T6" fmla="*/ 487 w 635"/>
                <a:gd name="T7" fmla="*/ 254 h 254"/>
                <a:gd name="T8" fmla="*/ 575 w 635"/>
                <a:gd name="T9" fmla="*/ 178 h 254"/>
                <a:gd name="T10" fmla="*/ 505 w 635"/>
                <a:gd name="T11" fmla="*/ 31 h 254"/>
              </a:gdLst>
              <a:ahLst/>
              <a:cxnLst>
                <a:cxn ang="0">
                  <a:pos x="T0" y="T1"/>
                </a:cxn>
                <a:cxn ang="0">
                  <a:pos x="T2" y="T3"/>
                </a:cxn>
                <a:cxn ang="0">
                  <a:pos x="T4" y="T5"/>
                </a:cxn>
                <a:cxn ang="0">
                  <a:pos x="T6" y="T7"/>
                </a:cxn>
                <a:cxn ang="0">
                  <a:pos x="T8" y="T9"/>
                </a:cxn>
                <a:cxn ang="0">
                  <a:pos x="T10" y="T11"/>
                </a:cxn>
              </a:cxnLst>
              <a:rect l="0" t="0" r="r" b="b"/>
              <a:pathLst>
                <a:path w="635" h="254">
                  <a:moveTo>
                    <a:pt x="505" y="31"/>
                  </a:moveTo>
                  <a:cubicBezTo>
                    <a:pt x="406" y="0"/>
                    <a:pt x="278" y="17"/>
                    <a:pt x="218" y="67"/>
                  </a:cubicBezTo>
                  <a:cubicBezTo>
                    <a:pt x="0" y="254"/>
                    <a:pt x="0" y="254"/>
                    <a:pt x="0" y="254"/>
                  </a:cubicBezTo>
                  <a:cubicBezTo>
                    <a:pt x="487" y="254"/>
                    <a:pt x="487" y="254"/>
                    <a:pt x="487" y="254"/>
                  </a:cubicBezTo>
                  <a:cubicBezTo>
                    <a:pt x="575" y="178"/>
                    <a:pt x="575" y="178"/>
                    <a:pt x="575" y="178"/>
                  </a:cubicBezTo>
                  <a:cubicBezTo>
                    <a:pt x="635" y="127"/>
                    <a:pt x="603" y="62"/>
                    <a:pt x="505" y="31"/>
                  </a:cubicBezTo>
                  <a:close/>
                </a:path>
              </a:pathLst>
            </a:custGeom>
            <a:solidFill>
              <a:srgbClr val="F23B48">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Freeform 22"/>
            <p:cNvSpPr/>
            <p:nvPr>
              <p:custDataLst>
                <p:tags r:id="rId61"/>
              </p:custDataLst>
            </p:nvPr>
          </p:nvSpPr>
          <p:spPr bwMode="auto">
            <a:xfrm flipH="1">
              <a:off x="1384298" y="3811717"/>
              <a:ext cx="1416956" cy="1103183"/>
            </a:xfrm>
            <a:custGeom>
              <a:avLst/>
              <a:gdLst>
                <a:gd name="T0" fmla="*/ 505 w 635"/>
                <a:gd name="T1" fmla="*/ 433 h 493"/>
                <a:gd name="T2" fmla="*/ 218 w 635"/>
                <a:gd name="T3" fmla="*/ 362 h 493"/>
                <a:gd name="T4" fmla="*/ 0 w 635"/>
                <a:gd name="T5" fmla="*/ 0 h 493"/>
                <a:gd name="T6" fmla="*/ 487 w 635"/>
                <a:gd name="T7" fmla="*/ 0 h 493"/>
                <a:gd name="T8" fmla="*/ 575 w 635"/>
                <a:gd name="T9" fmla="*/ 147 h 493"/>
                <a:gd name="T10" fmla="*/ 505 w 635"/>
                <a:gd name="T11" fmla="*/ 433 h 493"/>
              </a:gdLst>
              <a:ahLst/>
              <a:cxnLst>
                <a:cxn ang="0">
                  <a:pos x="T0" y="T1"/>
                </a:cxn>
                <a:cxn ang="0">
                  <a:pos x="T2" y="T3"/>
                </a:cxn>
                <a:cxn ang="0">
                  <a:pos x="T4" y="T5"/>
                </a:cxn>
                <a:cxn ang="0">
                  <a:pos x="T6" y="T7"/>
                </a:cxn>
                <a:cxn ang="0">
                  <a:pos x="T8" y="T9"/>
                </a:cxn>
                <a:cxn ang="0">
                  <a:pos x="T10" y="T11"/>
                </a:cxn>
              </a:cxnLst>
              <a:rect l="0" t="0" r="r" b="b"/>
              <a:pathLst>
                <a:path w="635" h="493">
                  <a:moveTo>
                    <a:pt x="505" y="433"/>
                  </a:moveTo>
                  <a:cubicBezTo>
                    <a:pt x="406" y="493"/>
                    <a:pt x="278" y="461"/>
                    <a:pt x="218" y="362"/>
                  </a:cubicBezTo>
                  <a:cubicBezTo>
                    <a:pt x="0" y="0"/>
                    <a:pt x="0" y="0"/>
                    <a:pt x="0" y="0"/>
                  </a:cubicBezTo>
                  <a:cubicBezTo>
                    <a:pt x="487" y="0"/>
                    <a:pt x="487" y="0"/>
                    <a:pt x="487" y="0"/>
                  </a:cubicBezTo>
                  <a:cubicBezTo>
                    <a:pt x="575" y="147"/>
                    <a:pt x="575" y="147"/>
                    <a:pt x="575" y="147"/>
                  </a:cubicBezTo>
                  <a:cubicBezTo>
                    <a:pt x="635" y="246"/>
                    <a:pt x="603" y="374"/>
                    <a:pt x="505" y="433"/>
                  </a:cubicBezTo>
                  <a:close/>
                </a:path>
              </a:pathLst>
            </a:custGeom>
            <a:solidFill>
              <a:srgbClr val="F23B48">
                <a:lumMod val="50000"/>
              </a:srgbClr>
            </a:solidFill>
            <a:ln>
              <a:noFill/>
            </a:ln>
          </p:spPr>
          <p:txBody>
            <a:bodyPr vert="horz" wrap="square" lIns="91440" tIns="45720" rIns="91440" bIns="45720" numCol="1" anchor="t" anchorCtr="0" compatLnSpc="1"/>
            <a:lstStyle/>
            <a:p>
              <a:endParaRPr lang="en-US"/>
            </a:p>
          </p:txBody>
        </p:sp>
        <p:sp>
          <p:nvSpPr>
            <p:cNvPr id="134" name="Rounded Rectangle 69"/>
            <p:cNvSpPr/>
            <p:nvPr>
              <p:custDataLst>
                <p:tags r:id="rId62"/>
              </p:custDataLst>
            </p:nvPr>
          </p:nvSpPr>
          <p:spPr>
            <a:xfrm>
              <a:off x="1536204" y="3663549"/>
              <a:ext cx="3181541" cy="220387"/>
            </a:xfrm>
            <a:prstGeom prst="roundRect">
              <a:avLst>
                <a:gd name="adj" fmla="val 50000"/>
              </a:avLst>
            </a:prstGeom>
            <a:solidFill>
              <a:srgbClr val="F23B48">
                <a:lumMod val="5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35" name="Freeform 24"/>
            <p:cNvSpPr/>
            <p:nvPr>
              <p:custDataLst>
                <p:tags r:id="rId63"/>
              </p:custDataLst>
            </p:nvPr>
          </p:nvSpPr>
          <p:spPr bwMode="auto">
            <a:xfrm flipH="1">
              <a:off x="1412935" y="3811717"/>
              <a:ext cx="1388318" cy="257741"/>
            </a:xfrm>
            <a:custGeom>
              <a:avLst/>
              <a:gdLst>
                <a:gd name="T0" fmla="*/ 218 w 622"/>
                <a:gd name="T1" fmla="*/ 58 h 115"/>
                <a:gd name="T2" fmla="*/ 0 w 622"/>
                <a:gd name="T3" fmla="*/ 0 h 115"/>
                <a:gd name="T4" fmla="*/ 487 w 622"/>
                <a:gd name="T5" fmla="*/ 0 h 115"/>
                <a:gd name="T6" fmla="*/ 622 w 622"/>
                <a:gd name="T7" fmla="*/ 62 h 115"/>
                <a:gd name="T8" fmla="*/ 218 w 622"/>
                <a:gd name="T9" fmla="*/ 58 h 115"/>
              </a:gdLst>
              <a:ahLst/>
              <a:cxnLst>
                <a:cxn ang="0">
                  <a:pos x="T0" y="T1"/>
                </a:cxn>
                <a:cxn ang="0">
                  <a:pos x="T2" y="T3"/>
                </a:cxn>
                <a:cxn ang="0">
                  <a:pos x="T4" y="T5"/>
                </a:cxn>
                <a:cxn ang="0">
                  <a:pos x="T6" y="T7"/>
                </a:cxn>
                <a:cxn ang="0">
                  <a:pos x="T8" y="T9"/>
                </a:cxn>
              </a:cxnLst>
              <a:rect l="0" t="0" r="r" b="b"/>
              <a:pathLst>
                <a:path w="622" h="115">
                  <a:moveTo>
                    <a:pt x="218" y="58"/>
                  </a:moveTo>
                  <a:cubicBezTo>
                    <a:pt x="0" y="0"/>
                    <a:pt x="0" y="0"/>
                    <a:pt x="0" y="0"/>
                  </a:cubicBezTo>
                  <a:cubicBezTo>
                    <a:pt x="487" y="0"/>
                    <a:pt x="487" y="0"/>
                    <a:pt x="487" y="0"/>
                  </a:cubicBezTo>
                  <a:cubicBezTo>
                    <a:pt x="487" y="0"/>
                    <a:pt x="622" y="9"/>
                    <a:pt x="622" y="62"/>
                  </a:cubicBezTo>
                  <a:cubicBezTo>
                    <a:pt x="622" y="115"/>
                    <a:pt x="278" y="73"/>
                    <a:pt x="218" y="58"/>
                  </a:cubicBezTo>
                  <a:close/>
                </a:path>
              </a:pathLst>
            </a:custGeom>
            <a:solidFill>
              <a:srgbClr val="F23B48">
                <a:lumMod val="75000"/>
              </a:srgbClr>
            </a:solidFill>
            <a:ln>
              <a:noFill/>
            </a:ln>
          </p:spPr>
          <p:txBody>
            <a:bodyPr vert="horz" wrap="square" lIns="91440" tIns="45720" rIns="91440" bIns="45720" numCol="1" anchor="t" anchorCtr="0" compatLnSpc="1"/>
            <a:lstStyle/>
            <a:p>
              <a:endParaRPr lang="en-US">
                <a:solidFill>
                  <a:srgbClr val="F23B48"/>
                </a:solidFill>
              </a:endParaRPr>
            </a:p>
          </p:txBody>
        </p:sp>
        <p:sp>
          <p:nvSpPr>
            <p:cNvPr id="136" name="Freeform 29"/>
            <p:cNvSpPr/>
            <p:nvPr>
              <p:custDataLst>
                <p:tags r:id="rId64"/>
              </p:custDataLst>
            </p:nvPr>
          </p:nvSpPr>
          <p:spPr bwMode="auto">
            <a:xfrm flipH="1">
              <a:off x="1384298" y="2632584"/>
              <a:ext cx="1416956" cy="1103183"/>
            </a:xfrm>
            <a:custGeom>
              <a:avLst/>
              <a:gdLst>
                <a:gd name="T0" fmla="*/ 505 w 635"/>
                <a:gd name="T1" fmla="*/ 59 h 493"/>
                <a:gd name="T2" fmla="*/ 218 w 635"/>
                <a:gd name="T3" fmla="*/ 130 h 493"/>
                <a:gd name="T4" fmla="*/ 0 w 635"/>
                <a:gd name="T5" fmla="*/ 493 h 493"/>
                <a:gd name="T6" fmla="*/ 487 w 635"/>
                <a:gd name="T7" fmla="*/ 493 h 493"/>
                <a:gd name="T8" fmla="*/ 575 w 635"/>
                <a:gd name="T9" fmla="*/ 346 h 493"/>
                <a:gd name="T10" fmla="*/ 505 w 635"/>
                <a:gd name="T11" fmla="*/ 59 h 493"/>
              </a:gdLst>
              <a:ahLst/>
              <a:cxnLst>
                <a:cxn ang="0">
                  <a:pos x="T0" y="T1"/>
                </a:cxn>
                <a:cxn ang="0">
                  <a:pos x="T2" y="T3"/>
                </a:cxn>
                <a:cxn ang="0">
                  <a:pos x="T4" y="T5"/>
                </a:cxn>
                <a:cxn ang="0">
                  <a:pos x="T6" y="T7"/>
                </a:cxn>
                <a:cxn ang="0">
                  <a:pos x="T8" y="T9"/>
                </a:cxn>
                <a:cxn ang="0">
                  <a:pos x="T10" y="T11"/>
                </a:cxn>
              </a:cxnLst>
              <a:rect l="0" t="0" r="r" b="b"/>
              <a:pathLst>
                <a:path w="635" h="493">
                  <a:moveTo>
                    <a:pt x="505" y="59"/>
                  </a:moveTo>
                  <a:cubicBezTo>
                    <a:pt x="406" y="0"/>
                    <a:pt x="278" y="32"/>
                    <a:pt x="218" y="130"/>
                  </a:cubicBezTo>
                  <a:cubicBezTo>
                    <a:pt x="0" y="493"/>
                    <a:pt x="0" y="493"/>
                    <a:pt x="0" y="493"/>
                  </a:cubicBezTo>
                  <a:cubicBezTo>
                    <a:pt x="487" y="493"/>
                    <a:pt x="487" y="493"/>
                    <a:pt x="487" y="493"/>
                  </a:cubicBezTo>
                  <a:cubicBezTo>
                    <a:pt x="575" y="346"/>
                    <a:pt x="575" y="346"/>
                    <a:pt x="575" y="346"/>
                  </a:cubicBezTo>
                  <a:cubicBezTo>
                    <a:pt x="635" y="247"/>
                    <a:pt x="603" y="119"/>
                    <a:pt x="505" y="59"/>
                  </a:cubicBezTo>
                  <a:close/>
                </a:path>
              </a:pathLst>
            </a:custGeom>
            <a:solidFill>
              <a:srgbClr val="F23B48">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F23B48"/>
                </a:solidFill>
              </a:endParaRPr>
            </a:p>
          </p:txBody>
        </p:sp>
        <p:sp>
          <p:nvSpPr>
            <p:cNvPr id="137" name="Freeform 30"/>
            <p:cNvSpPr/>
            <p:nvPr>
              <p:custDataLst>
                <p:tags r:id="rId65"/>
              </p:custDataLst>
            </p:nvPr>
          </p:nvSpPr>
          <p:spPr bwMode="auto">
            <a:xfrm flipH="1">
              <a:off x="1488889" y="3166742"/>
              <a:ext cx="1312365" cy="569022"/>
            </a:xfrm>
            <a:custGeom>
              <a:avLst/>
              <a:gdLst>
                <a:gd name="T0" fmla="*/ 588 w 588"/>
                <a:gd name="T1" fmla="*/ 81 h 254"/>
                <a:gd name="T2" fmla="*/ 505 w 588"/>
                <a:gd name="T3" fmla="*/ 31 h 254"/>
                <a:gd name="T4" fmla="*/ 218 w 588"/>
                <a:gd name="T5" fmla="*/ 67 h 254"/>
                <a:gd name="T6" fmla="*/ 0 w 588"/>
                <a:gd name="T7" fmla="*/ 254 h 254"/>
                <a:gd name="T8" fmla="*/ 487 w 588"/>
                <a:gd name="T9" fmla="*/ 254 h 254"/>
                <a:gd name="T10" fmla="*/ 575 w 588"/>
                <a:gd name="T11" fmla="*/ 107 h 254"/>
                <a:gd name="T12" fmla="*/ 588 w 588"/>
                <a:gd name="T13" fmla="*/ 81 h 254"/>
              </a:gdLst>
              <a:ahLst/>
              <a:cxnLst>
                <a:cxn ang="0">
                  <a:pos x="T0" y="T1"/>
                </a:cxn>
                <a:cxn ang="0">
                  <a:pos x="T2" y="T3"/>
                </a:cxn>
                <a:cxn ang="0">
                  <a:pos x="T4" y="T5"/>
                </a:cxn>
                <a:cxn ang="0">
                  <a:pos x="T6" y="T7"/>
                </a:cxn>
                <a:cxn ang="0">
                  <a:pos x="T8" y="T9"/>
                </a:cxn>
                <a:cxn ang="0">
                  <a:pos x="T10" y="T11"/>
                </a:cxn>
                <a:cxn ang="0">
                  <a:pos x="T12" y="T13"/>
                </a:cxn>
              </a:cxnLst>
              <a:rect l="0" t="0" r="r" b="b"/>
              <a:pathLst>
                <a:path w="588" h="254">
                  <a:moveTo>
                    <a:pt x="588" y="81"/>
                  </a:moveTo>
                  <a:cubicBezTo>
                    <a:pt x="572" y="61"/>
                    <a:pt x="543" y="43"/>
                    <a:pt x="505" y="31"/>
                  </a:cubicBezTo>
                  <a:cubicBezTo>
                    <a:pt x="406" y="0"/>
                    <a:pt x="278" y="17"/>
                    <a:pt x="218" y="67"/>
                  </a:cubicBezTo>
                  <a:cubicBezTo>
                    <a:pt x="0" y="254"/>
                    <a:pt x="0" y="254"/>
                    <a:pt x="0" y="254"/>
                  </a:cubicBezTo>
                  <a:cubicBezTo>
                    <a:pt x="487" y="254"/>
                    <a:pt x="487" y="254"/>
                    <a:pt x="487" y="254"/>
                  </a:cubicBezTo>
                  <a:cubicBezTo>
                    <a:pt x="575" y="107"/>
                    <a:pt x="575" y="107"/>
                    <a:pt x="575" y="107"/>
                  </a:cubicBezTo>
                  <a:cubicBezTo>
                    <a:pt x="580" y="98"/>
                    <a:pt x="585" y="90"/>
                    <a:pt x="588" y="81"/>
                  </a:cubicBezTo>
                  <a:close/>
                </a:path>
              </a:pathLst>
            </a:custGeom>
            <a:solidFill>
              <a:srgbClr val="595959">
                <a:lumMod val="95000"/>
                <a:lumOff val="5000"/>
                <a:alpha val="10000"/>
              </a:srgbClr>
            </a:solidFill>
            <a:ln>
              <a:noFill/>
            </a:ln>
          </p:spPr>
          <p:txBody>
            <a:bodyPr vert="horz" wrap="square" lIns="91440" tIns="45720" rIns="91440" bIns="45720" numCol="1" anchor="t" anchorCtr="0" compatLnSpc="1"/>
            <a:lstStyle/>
            <a:p>
              <a:endParaRPr lang="en-US"/>
            </a:p>
          </p:txBody>
        </p:sp>
      </p:grpSp>
      <p:grpSp>
        <p:nvGrpSpPr>
          <p:cNvPr id="138" name="Group 8"/>
          <p:cNvGrpSpPr/>
          <p:nvPr>
            <p:custDataLst>
              <p:tags r:id="rId7"/>
            </p:custDataLst>
          </p:nvPr>
        </p:nvGrpSpPr>
        <p:grpSpPr>
          <a:xfrm>
            <a:off x="7558477" y="3398156"/>
            <a:ext cx="3368109" cy="552136"/>
            <a:chOff x="6518850" y="3533381"/>
            <a:chExt cx="3344602" cy="548640"/>
          </a:xfrm>
        </p:grpSpPr>
        <p:sp>
          <p:nvSpPr>
            <p:cNvPr id="139" name="Rectangle 160"/>
            <p:cNvSpPr/>
            <p:nvPr>
              <p:custDataLst>
                <p:tags r:id="rId52"/>
              </p:custDataLst>
            </p:nvPr>
          </p:nvSpPr>
          <p:spPr>
            <a:xfrm>
              <a:off x="6518850" y="3706412"/>
              <a:ext cx="940728" cy="220387"/>
            </a:xfrm>
            <a:prstGeom prst="rect">
              <a:avLst/>
            </a:prstGeom>
            <a:solidFill>
              <a:srgbClr val="F23B48">
                <a:lumMod val="5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grpSp>
          <p:nvGrpSpPr>
            <p:cNvPr id="140" name="Group 73"/>
            <p:cNvGrpSpPr>
              <a:grpSpLocks noChangeAspect="1"/>
            </p:cNvGrpSpPr>
            <p:nvPr/>
          </p:nvGrpSpPr>
          <p:grpSpPr>
            <a:xfrm>
              <a:off x="7077391" y="3533381"/>
              <a:ext cx="2786061" cy="548640"/>
              <a:chOff x="6607043" y="3516624"/>
              <a:chExt cx="2611353" cy="514236"/>
            </a:xfrm>
          </p:grpSpPr>
          <p:sp>
            <p:nvSpPr>
              <p:cNvPr id="141" name="Freeform 21"/>
              <p:cNvSpPr/>
              <p:nvPr>
                <p:custDataLst>
                  <p:tags r:id="rId53"/>
                </p:custDataLst>
              </p:nvPr>
            </p:nvSpPr>
            <p:spPr bwMode="auto">
              <a:xfrm flipH="1">
                <a:off x="8066653" y="3733276"/>
                <a:ext cx="1151743" cy="80933"/>
              </a:xfrm>
              <a:custGeom>
                <a:avLst/>
                <a:gdLst>
                  <a:gd name="T0" fmla="*/ 104 w 516"/>
                  <a:gd name="T1" fmla="*/ 0 h 36"/>
                  <a:gd name="T2" fmla="*/ 0 w 516"/>
                  <a:gd name="T3" fmla="*/ 18 h 36"/>
                  <a:gd name="T4" fmla="*/ 104 w 516"/>
                  <a:gd name="T5" fmla="*/ 36 h 36"/>
                  <a:gd name="T6" fmla="*/ 516 w 516"/>
                  <a:gd name="T7" fmla="*/ 36 h 36"/>
                  <a:gd name="T8" fmla="*/ 516 w 516"/>
                  <a:gd name="T9" fmla="*/ 0 h 36"/>
                  <a:gd name="T10" fmla="*/ 104 w 516"/>
                  <a:gd name="T11" fmla="*/ 0 h 36"/>
                </a:gdLst>
                <a:ahLst/>
                <a:cxnLst>
                  <a:cxn ang="0">
                    <a:pos x="T0" y="T1"/>
                  </a:cxn>
                  <a:cxn ang="0">
                    <a:pos x="T2" y="T3"/>
                  </a:cxn>
                  <a:cxn ang="0">
                    <a:pos x="T4" y="T5"/>
                  </a:cxn>
                  <a:cxn ang="0">
                    <a:pos x="T6" y="T7"/>
                  </a:cxn>
                  <a:cxn ang="0">
                    <a:pos x="T8" y="T9"/>
                  </a:cxn>
                  <a:cxn ang="0">
                    <a:pos x="T10" y="T11"/>
                  </a:cxn>
                </a:cxnLst>
                <a:rect l="0" t="0" r="r" b="b"/>
                <a:pathLst>
                  <a:path w="516" h="36">
                    <a:moveTo>
                      <a:pt x="104" y="0"/>
                    </a:moveTo>
                    <a:cubicBezTo>
                      <a:pt x="104" y="0"/>
                      <a:pt x="0" y="12"/>
                      <a:pt x="0" y="18"/>
                    </a:cubicBezTo>
                    <a:cubicBezTo>
                      <a:pt x="0" y="24"/>
                      <a:pt x="104" y="36"/>
                      <a:pt x="104" y="36"/>
                    </a:cubicBezTo>
                    <a:cubicBezTo>
                      <a:pt x="516" y="36"/>
                      <a:pt x="516" y="36"/>
                      <a:pt x="516" y="36"/>
                    </a:cubicBezTo>
                    <a:cubicBezTo>
                      <a:pt x="516" y="0"/>
                      <a:pt x="516" y="0"/>
                      <a:pt x="516" y="0"/>
                    </a:cubicBezTo>
                    <a:lnTo>
                      <a:pt x="104" y="0"/>
                    </a:lnTo>
                    <a:close/>
                  </a:path>
                </a:pathLst>
              </a:custGeom>
              <a:solidFill>
                <a:srgbClr val="595959">
                  <a:lumMod val="75000"/>
                  <a:lumOff val="25000"/>
                </a:srgbClr>
              </a:solidFill>
              <a:ln>
                <a:noFill/>
              </a:ln>
            </p:spPr>
            <p:txBody>
              <a:bodyPr vert="horz" wrap="square" lIns="91440" tIns="45720" rIns="91440" bIns="45720" numCol="1" anchor="t" anchorCtr="0" compatLnSpc="1"/>
              <a:lstStyle/>
              <a:p>
                <a:endParaRPr lang="en-US"/>
              </a:p>
            </p:txBody>
          </p:sp>
          <p:grpSp>
            <p:nvGrpSpPr>
              <p:cNvPr id="142" name="Group 68"/>
              <p:cNvGrpSpPr/>
              <p:nvPr/>
            </p:nvGrpSpPr>
            <p:grpSpPr>
              <a:xfrm>
                <a:off x="6607043" y="3516624"/>
                <a:ext cx="1522791" cy="514236"/>
                <a:chOff x="8744013" y="3706830"/>
                <a:chExt cx="1259770" cy="425416"/>
              </a:xfrm>
            </p:grpSpPr>
            <p:sp>
              <p:nvSpPr>
                <p:cNvPr id="143" name="Freeform 25"/>
                <p:cNvSpPr/>
                <p:nvPr>
                  <p:custDataLst>
                    <p:tags r:id="rId54"/>
                  </p:custDataLst>
                </p:nvPr>
              </p:nvSpPr>
              <p:spPr bwMode="auto">
                <a:xfrm flipH="1">
                  <a:off x="9590727" y="3723311"/>
                  <a:ext cx="413056" cy="392454"/>
                </a:xfrm>
                <a:custGeom>
                  <a:avLst/>
                  <a:gdLst>
                    <a:gd name="T0" fmla="*/ 181 w 401"/>
                    <a:gd name="T1" fmla="*/ 0 h 381"/>
                    <a:gd name="T2" fmla="*/ 0 w 401"/>
                    <a:gd name="T3" fmla="*/ 138 h 381"/>
                    <a:gd name="T4" fmla="*/ 0 w 401"/>
                    <a:gd name="T5" fmla="*/ 243 h 381"/>
                    <a:gd name="T6" fmla="*/ 181 w 401"/>
                    <a:gd name="T7" fmla="*/ 381 h 381"/>
                    <a:gd name="T8" fmla="*/ 401 w 401"/>
                    <a:gd name="T9" fmla="*/ 381 h 381"/>
                    <a:gd name="T10" fmla="*/ 401 w 401"/>
                    <a:gd name="T11" fmla="*/ 0 h 381"/>
                    <a:gd name="T12" fmla="*/ 181 w 401"/>
                    <a:gd name="T13" fmla="*/ 0 h 381"/>
                  </a:gdLst>
                  <a:ahLst/>
                  <a:cxnLst>
                    <a:cxn ang="0">
                      <a:pos x="T0" y="T1"/>
                    </a:cxn>
                    <a:cxn ang="0">
                      <a:pos x="T2" y="T3"/>
                    </a:cxn>
                    <a:cxn ang="0">
                      <a:pos x="T4" y="T5"/>
                    </a:cxn>
                    <a:cxn ang="0">
                      <a:pos x="T6" y="T7"/>
                    </a:cxn>
                    <a:cxn ang="0">
                      <a:pos x="T8" y="T9"/>
                    </a:cxn>
                    <a:cxn ang="0">
                      <a:pos x="T10" y="T11"/>
                    </a:cxn>
                    <a:cxn ang="0">
                      <a:pos x="T12" y="T13"/>
                    </a:cxn>
                  </a:cxnLst>
                  <a:rect l="0" t="0" r="r" b="b"/>
                  <a:pathLst>
                    <a:path w="401" h="381">
                      <a:moveTo>
                        <a:pt x="181" y="0"/>
                      </a:moveTo>
                      <a:lnTo>
                        <a:pt x="0" y="138"/>
                      </a:lnTo>
                      <a:lnTo>
                        <a:pt x="0" y="243"/>
                      </a:lnTo>
                      <a:lnTo>
                        <a:pt x="181" y="381"/>
                      </a:lnTo>
                      <a:lnTo>
                        <a:pt x="401" y="381"/>
                      </a:lnTo>
                      <a:lnTo>
                        <a:pt x="401" y="0"/>
                      </a:lnTo>
                      <a:lnTo>
                        <a:pt x="181" y="0"/>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Freeform 26"/>
                <p:cNvSpPr/>
                <p:nvPr>
                  <p:custDataLst>
                    <p:tags r:id="rId55"/>
                  </p:custDataLst>
                </p:nvPr>
              </p:nvSpPr>
              <p:spPr bwMode="auto">
                <a:xfrm flipH="1">
                  <a:off x="8744013" y="3723311"/>
                  <a:ext cx="414087" cy="392454"/>
                </a:xfrm>
                <a:custGeom>
                  <a:avLst/>
                  <a:gdLst>
                    <a:gd name="T0" fmla="*/ 221 w 402"/>
                    <a:gd name="T1" fmla="*/ 0 h 381"/>
                    <a:gd name="T2" fmla="*/ 402 w 402"/>
                    <a:gd name="T3" fmla="*/ 72 h 381"/>
                    <a:gd name="T4" fmla="*/ 402 w 402"/>
                    <a:gd name="T5" fmla="*/ 307 h 381"/>
                    <a:gd name="T6" fmla="*/ 221 w 402"/>
                    <a:gd name="T7" fmla="*/ 381 h 381"/>
                    <a:gd name="T8" fmla="*/ 0 w 402"/>
                    <a:gd name="T9" fmla="*/ 381 h 381"/>
                    <a:gd name="T10" fmla="*/ 0 w 402"/>
                    <a:gd name="T11" fmla="*/ 0 h 381"/>
                    <a:gd name="T12" fmla="*/ 221 w 402"/>
                    <a:gd name="T13" fmla="*/ 0 h 381"/>
                  </a:gdLst>
                  <a:ahLst/>
                  <a:cxnLst>
                    <a:cxn ang="0">
                      <a:pos x="T0" y="T1"/>
                    </a:cxn>
                    <a:cxn ang="0">
                      <a:pos x="T2" y="T3"/>
                    </a:cxn>
                    <a:cxn ang="0">
                      <a:pos x="T4" y="T5"/>
                    </a:cxn>
                    <a:cxn ang="0">
                      <a:pos x="T6" y="T7"/>
                    </a:cxn>
                    <a:cxn ang="0">
                      <a:pos x="T8" y="T9"/>
                    </a:cxn>
                    <a:cxn ang="0">
                      <a:pos x="T10" y="T11"/>
                    </a:cxn>
                    <a:cxn ang="0">
                      <a:pos x="T12" y="T13"/>
                    </a:cxn>
                  </a:cxnLst>
                  <a:rect l="0" t="0" r="r" b="b"/>
                  <a:pathLst>
                    <a:path w="402" h="381">
                      <a:moveTo>
                        <a:pt x="221" y="0"/>
                      </a:moveTo>
                      <a:lnTo>
                        <a:pt x="402" y="72"/>
                      </a:lnTo>
                      <a:lnTo>
                        <a:pt x="402" y="307"/>
                      </a:lnTo>
                      <a:lnTo>
                        <a:pt x="221" y="381"/>
                      </a:lnTo>
                      <a:lnTo>
                        <a:pt x="0" y="381"/>
                      </a:lnTo>
                      <a:lnTo>
                        <a:pt x="0" y="0"/>
                      </a:lnTo>
                      <a:lnTo>
                        <a:pt x="221" y="0"/>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Rectangle 27"/>
                <p:cNvSpPr>
                  <a:spLocks noChangeArrowheads="1"/>
                </p:cNvSpPr>
                <p:nvPr>
                  <p:custDataLst>
                    <p:tags r:id="rId56"/>
                  </p:custDataLst>
                </p:nvPr>
              </p:nvSpPr>
              <p:spPr bwMode="auto">
                <a:xfrm flipH="1">
                  <a:off x="9006679" y="3706830"/>
                  <a:ext cx="771520" cy="42541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46" name="Rectangle 31"/>
                <p:cNvSpPr>
                  <a:spLocks noChangeArrowheads="1"/>
                </p:cNvSpPr>
                <p:nvPr>
                  <p:custDataLst>
                    <p:tags r:id="rId57"/>
                  </p:custDataLst>
                </p:nvPr>
              </p:nvSpPr>
              <p:spPr bwMode="auto">
                <a:xfrm flipH="1">
                  <a:off x="9688583" y="3706830"/>
                  <a:ext cx="32962" cy="425416"/>
                </a:xfrm>
                <a:prstGeom prst="rect">
                  <a:avLst/>
                </a:prstGeom>
                <a:solidFill>
                  <a:srgbClr val="FFC000">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47" name="Rectangle 32"/>
                <p:cNvSpPr>
                  <a:spLocks noChangeArrowheads="1"/>
                </p:cNvSpPr>
                <p:nvPr>
                  <p:custDataLst>
                    <p:tags r:id="rId58"/>
                  </p:custDataLst>
                </p:nvPr>
              </p:nvSpPr>
              <p:spPr bwMode="auto">
                <a:xfrm flipH="1">
                  <a:off x="9544374" y="3706830"/>
                  <a:ext cx="65924" cy="425416"/>
                </a:xfrm>
                <a:prstGeom prst="rect">
                  <a:avLst/>
                </a:prstGeom>
                <a:solidFill>
                  <a:srgbClr val="FFC000">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48" name="Rectangle 33"/>
                <p:cNvSpPr>
                  <a:spLocks noChangeArrowheads="1"/>
                </p:cNvSpPr>
                <p:nvPr>
                  <p:custDataLst>
                    <p:tags r:id="rId59"/>
                  </p:custDataLst>
                </p:nvPr>
              </p:nvSpPr>
              <p:spPr bwMode="auto">
                <a:xfrm flipH="1">
                  <a:off x="9111746" y="3706830"/>
                  <a:ext cx="66955" cy="425416"/>
                </a:xfrm>
                <a:prstGeom prst="rect">
                  <a:avLst/>
                </a:prstGeom>
                <a:solidFill>
                  <a:srgbClr val="FFC000">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grpSp>
      <p:grpSp>
        <p:nvGrpSpPr>
          <p:cNvPr id="149" name="Group 5"/>
          <p:cNvGrpSpPr/>
          <p:nvPr>
            <p:custDataLst>
              <p:tags r:id="rId8"/>
            </p:custDataLst>
          </p:nvPr>
        </p:nvGrpSpPr>
        <p:grpSpPr>
          <a:xfrm>
            <a:off x="5000527" y="1594305"/>
            <a:ext cx="952224" cy="2200099"/>
            <a:chOff x="3978690" y="1742284"/>
            <a:chExt cx="945765" cy="2184515"/>
          </a:xfrm>
        </p:grpSpPr>
        <p:sp>
          <p:nvSpPr>
            <p:cNvPr id="150" name="Rectangle 120"/>
            <p:cNvSpPr/>
            <p:nvPr>
              <p:custDataLst>
                <p:tags r:id="rId48"/>
              </p:custDataLst>
            </p:nvPr>
          </p:nvSpPr>
          <p:spPr>
            <a:xfrm>
              <a:off x="3983727" y="3706412"/>
              <a:ext cx="940728" cy="220387"/>
            </a:xfrm>
            <a:prstGeom prst="rect">
              <a:avLst/>
            </a:prstGeom>
            <a:solidFill>
              <a:srgbClr val="FFC000"/>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p>
          </p:txBody>
        </p:sp>
        <p:sp>
          <p:nvSpPr>
            <p:cNvPr id="151" name="Rectangle 127"/>
            <p:cNvSpPr/>
            <p:nvPr>
              <p:custDataLst>
                <p:tags r:id="rId49"/>
              </p:custDataLst>
            </p:nvPr>
          </p:nvSpPr>
          <p:spPr>
            <a:xfrm>
              <a:off x="3978690" y="2213116"/>
              <a:ext cx="940728" cy="1499616"/>
            </a:xfrm>
            <a:prstGeom prst="rect">
              <a:avLst/>
            </a:prstGeom>
            <a:solidFill>
              <a:srgbClr val="FFC000"/>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52" name="Oval 155"/>
            <p:cNvSpPr/>
            <p:nvPr>
              <p:custDataLst>
                <p:tags r:id="rId50"/>
              </p:custDataLst>
            </p:nvPr>
          </p:nvSpPr>
          <p:spPr>
            <a:xfrm>
              <a:off x="3981448" y="1742284"/>
              <a:ext cx="935180" cy="935180"/>
            </a:xfrm>
            <a:prstGeom prst="ellipse">
              <a:avLst/>
            </a:prstGeom>
            <a:solidFill>
              <a:srgbClr val="FFC000"/>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53" name="Oval 156"/>
            <p:cNvSpPr/>
            <p:nvPr>
              <p:custDataLst>
                <p:tags r:id="rId51"/>
              </p:custDataLst>
            </p:nvPr>
          </p:nvSpPr>
          <p:spPr>
            <a:xfrm>
              <a:off x="4085746" y="1857115"/>
              <a:ext cx="726616" cy="726616"/>
            </a:xfrm>
            <a:prstGeom prst="ellipse">
              <a:avLst/>
            </a:prstGeom>
            <a:solidFill>
              <a:srgbClr val="F2F2F2">
                <a:lumMod val="0"/>
                <a:lumOff val="10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solidFill>
                  <a:srgbClr val="FFC000"/>
                </a:solidFill>
              </a:endParaRPr>
            </a:p>
          </p:txBody>
        </p:sp>
      </p:grpSp>
      <p:grpSp>
        <p:nvGrpSpPr>
          <p:cNvPr id="154" name="Group 4"/>
          <p:cNvGrpSpPr/>
          <p:nvPr>
            <p:custDataLst>
              <p:tags r:id="rId9"/>
            </p:custDataLst>
          </p:nvPr>
        </p:nvGrpSpPr>
        <p:grpSpPr>
          <a:xfrm>
            <a:off x="4038320" y="3572474"/>
            <a:ext cx="966815" cy="2192419"/>
            <a:chOff x="3023674" y="3706412"/>
            <a:chExt cx="960053" cy="2177005"/>
          </a:xfrm>
        </p:grpSpPr>
        <p:sp>
          <p:nvSpPr>
            <p:cNvPr id="155" name="Rectangle 71"/>
            <p:cNvSpPr/>
            <p:nvPr>
              <p:custDataLst>
                <p:tags r:id="rId44"/>
              </p:custDataLst>
            </p:nvPr>
          </p:nvSpPr>
          <p:spPr>
            <a:xfrm>
              <a:off x="3042999" y="3706412"/>
              <a:ext cx="940728" cy="220387"/>
            </a:xfrm>
            <a:prstGeom prst="rect">
              <a:avLst/>
            </a:prstGeom>
            <a:solidFill>
              <a:srgbClr val="F23B48">
                <a:lumMod val="85000"/>
                <a:lumOff val="15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56" name="Rectangle 125"/>
            <p:cNvSpPr/>
            <p:nvPr>
              <p:custDataLst>
                <p:tags r:id="rId45"/>
              </p:custDataLst>
            </p:nvPr>
          </p:nvSpPr>
          <p:spPr>
            <a:xfrm>
              <a:off x="3023674" y="3926800"/>
              <a:ext cx="940728" cy="1502451"/>
            </a:xfrm>
            <a:prstGeom prst="rect">
              <a:avLst/>
            </a:prstGeom>
            <a:solidFill>
              <a:srgbClr val="F23B48"/>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57" name="Oval 75"/>
            <p:cNvSpPr/>
            <p:nvPr>
              <p:custDataLst>
                <p:tags r:id="rId46"/>
              </p:custDataLst>
            </p:nvPr>
          </p:nvSpPr>
          <p:spPr>
            <a:xfrm>
              <a:off x="3023674" y="4942689"/>
              <a:ext cx="940728" cy="940728"/>
            </a:xfrm>
            <a:prstGeom prst="ellipse">
              <a:avLst/>
            </a:prstGeom>
            <a:solidFill>
              <a:srgbClr val="F23B48"/>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58" name="Oval 158"/>
            <p:cNvSpPr/>
            <p:nvPr>
              <p:custDataLst>
                <p:tags r:id="rId47"/>
              </p:custDataLst>
            </p:nvPr>
          </p:nvSpPr>
          <p:spPr>
            <a:xfrm>
              <a:off x="3130730" y="5034450"/>
              <a:ext cx="726616" cy="726616"/>
            </a:xfrm>
            <a:prstGeom prst="ellipse">
              <a:avLst/>
            </a:prstGeom>
            <a:solidFill>
              <a:srgbClr val="F2F2F2">
                <a:lumMod val="0"/>
                <a:lumOff val="10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solidFill>
                  <a:srgbClr val="F23B48"/>
                </a:solidFill>
              </a:endParaRPr>
            </a:p>
          </p:txBody>
        </p:sp>
      </p:grpSp>
      <p:grpSp>
        <p:nvGrpSpPr>
          <p:cNvPr id="159" name="Group 7"/>
          <p:cNvGrpSpPr/>
          <p:nvPr>
            <p:custDataLst>
              <p:tags r:id="rId10"/>
            </p:custDataLst>
          </p:nvPr>
        </p:nvGrpSpPr>
        <p:grpSpPr>
          <a:xfrm>
            <a:off x="6893456" y="1588930"/>
            <a:ext cx="953760" cy="2205474"/>
            <a:chOff x="5858839" y="1736736"/>
            <a:chExt cx="947085" cy="2190063"/>
          </a:xfrm>
        </p:grpSpPr>
        <p:sp>
          <p:nvSpPr>
            <p:cNvPr id="160" name="Rectangle 124"/>
            <p:cNvSpPr/>
            <p:nvPr>
              <p:custDataLst>
                <p:tags r:id="rId40"/>
              </p:custDataLst>
            </p:nvPr>
          </p:nvSpPr>
          <p:spPr>
            <a:xfrm>
              <a:off x="5865196" y="3706412"/>
              <a:ext cx="940728" cy="220387"/>
            </a:xfrm>
            <a:prstGeom prst="rect">
              <a:avLst/>
            </a:prstGeom>
            <a:solidFill>
              <a:srgbClr val="9F8671"/>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61" name="Rectangle 134"/>
            <p:cNvSpPr/>
            <p:nvPr>
              <p:custDataLst>
                <p:tags r:id="rId41"/>
              </p:custDataLst>
            </p:nvPr>
          </p:nvSpPr>
          <p:spPr>
            <a:xfrm>
              <a:off x="5860159" y="2213116"/>
              <a:ext cx="940728" cy="1499616"/>
            </a:xfrm>
            <a:prstGeom prst="rect">
              <a:avLst/>
            </a:prstGeom>
            <a:solidFill>
              <a:srgbClr val="9F8671">
                <a:lumMod val="80000"/>
                <a:lumOff val="2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62" name="Oval 153"/>
            <p:cNvSpPr/>
            <p:nvPr>
              <p:custDataLst>
                <p:tags r:id="rId42"/>
              </p:custDataLst>
            </p:nvPr>
          </p:nvSpPr>
          <p:spPr>
            <a:xfrm>
              <a:off x="5858839" y="1736736"/>
              <a:ext cx="940728" cy="940728"/>
            </a:xfrm>
            <a:prstGeom prst="ellipse">
              <a:avLst/>
            </a:prstGeom>
            <a:solidFill>
              <a:srgbClr val="9F8671">
                <a:lumMod val="80000"/>
                <a:lumOff val="2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63" name="Oval 157"/>
            <p:cNvSpPr/>
            <p:nvPr>
              <p:custDataLst>
                <p:tags r:id="rId43"/>
              </p:custDataLst>
            </p:nvPr>
          </p:nvSpPr>
          <p:spPr>
            <a:xfrm>
              <a:off x="5962178" y="1857115"/>
              <a:ext cx="726616" cy="726616"/>
            </a:xfrm>
            <a:prstGeom prst="ellipse">
              <a:avLst/>
            </a:prstGeom>
            <a:solidFill>
              <a:srgbClr val="F2F2F2">
                <a:lumMod val="0"/>
                <a:lumOff val="10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solidFill>
                  <a:srgbClr val="937963"/>
                </a:solidFill>
              </a:endParaRPr>
            </a:p>
          </p:txBody>
        </p:sp>
      </p:grpSp>
      <p:grpSp>
        <p:nvGrpSpPr>
          <p:cNvPr id="164" name="Group 6"/>
          <p:cNvGrpSpPr/>
          <p:nvPr>
            <p:custDataLst>
              <p:tags r:id="rId11"/>
            </p:custDataLst>
          </p:nvPr>
        </p:nvGrpSpPr>
        <p:grpSpPr>
          <a:xfrm>
            <a:off x="5952751" y="3572474"/>
            <a:ext cx="958368" cy="2192419"/>
            <a:chOff x="4924467" y="3706412"/>
            <a:chExt cx="951936" cy="2177005"/>
          </a:xfrm>
        </p:grpSpPr>
        <p:sp>
          <p:nvSpPr>
            <p:cNvPr id="165" name="Rectangle 121"/>
            <p:cNvSpPr/>
            <p:nvPr>
              <p:custDataLst>
                <p:tags r:id="rId36"/>
              </p:custDataLst>
            </p:nvPr>
          </p:nvSpPr>
          <p:spPr>
            <a:xfrm>
              <a:off x="4924467" y="3706412"/>
              <a:ext cx="940728" cy="220387"/>
            </a:xfrm>
            <a:prstGeom prst="rect">
              <a:avLst/>
            </a:prstGeom>
            <a:solidFill>
              <a:srgbClr val="00D5F2"/>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66" name="Rectangle 130"/>
            <p:cNvSpPr/>
            <p:nvPr>
              <p:custDataLst>
                <p:tags r:id="rId37"/>
              </p:custDataLst>
            </p:nvPr>
          </p:nvSpPr>
          <p:spPr>
            <a:xfrm>
              <a:off x="4933718" y="3926800"/>
              <a:ext cx="940728" cy="1502452"/>
            </a:xfrm>
            <a:prstGeom prst="rect">
              <a:avLst/>
            </a:prstGeom>
            <a:solidFill>
              <a:srgbClr val="00D5F2">
                <a:lumMod val="9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67" name="Oval 152"/>
            <p:cNvSpPr/>
            <p:nvPr>
              <p:custDataLst>
                <p:tags r:id="rId38"/>
              </p:custDataLst>
            </p:nvPr>
          </p:nvSpPr>
          <p:spPr>
            <a:xfrm>
              <a:off x="4935675" y="4942689"/>
              <a:ext cx="940728" cy="940728"/>
            </a:xfrm>
            <a:prstGeom prst="ellipse">
              <a:avLst/>
            </a:prstGeom>
            <a:solidFill>
              <a:srgbClr val="00D5F2">
                <a:lumMod val="9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68" name="Oval 159"/>
            <p:cNvSpPr/>
            <p:nvPr>
              <p:custDataLst>
                <p:tags r:id="rId39"/>
              </p:custDataLst>
            </p:nvPr>
          </p:nvSpPr>
          <p:spPr>
            <a:xfrm>
              <a:off x="5040774" y="5034450"/>
              <a:ext cx="726616" cy="726616"/>
            </a:xfrm>
            <a:prstGeom prst="ellipse">
              <a:avLst/>
            </a:prstGeom>
            <a:solidFill>
              <a:srgbClr val="F2F2F2">
                <a:lumMod val="0"/>
                <a:lumOff val="10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p>
          </p:txBody>
        </p:sp>
      </p:grpSp>
      <p:grpSp>
        <p:nvGrpSpPr>
          <p:cNvPr id="169" name="Group 9"/>
          <p:cNvGrpSpPr/>
          <p:nvPr>
            <p:custDataLst>
              <p:tags r:id="rId12"/>
            </p:custDataLst>
          </p:nvPr>
        </p:nvGrpSpPr>
        <p:grpSpPr>
          <a:xfrm>
            <a:off x="9955932" y="1566660"/>
            <a:ext cx="1926718" cy="1927486"/>
            <a:chOff x="8899774" y="1714450"/>
            <a:chExt cx="1913453" cy="1913809"/>
          </a:xfrm>
        </p:grpSpPr>
        <p:sp>
          <p:nvSpPr>
            <p:cNvPr id="170" name="Rounded Rectangle 86"/>
            <p:cNvSpPr/>
            <p:nvPr>
              <p:custDataLst>
                <p:tags r:id="rId34"/>
              </p:custDataLst>
            </p:nvPr>
          </p:nvSpPr>
          <p:spPr>
            <a:xfrm>
              <a:off x="8899774" y="1714450"/>
              <a:ext cx="1913453" cy="841447"/>
            </a:xfrm>
            <a:prstGeom prst="roundRect">
              <a:avLst>
                <a:gd name="adj" fmla="val 8490"/>
              </a:avLst>
            </a:prstGeom>
            <a:solidFill>
              <a:srgbClr val="F23B48"/>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r>
                <a:rPr lang="zh-CN" altLang="en-US" sz="2000" b="1" dirty="0" smtClean="0"/>
                <a:t>水池荷载的参数化施加</a:t>
              </a:r>
            </a:p>
          </p:txBody>
        </p:sp>
        <p:cxnSp>
          <p:nvCxnSpPr>
            <p:cNvPr id="171" name="Straight Connector 101"/>
            <p:cNvCxnSpPr/>
            <p:nvPr>
              <p:custDataLst>
                <p:tags r:id="rId35"/>
              </p:custDataLst>
            </p:nvPr>
          </p:nvCxnSpPr>
          <p:spPr>
            <a:xfrm>
              <a:off x="9835735" y="2369798"/>
              <a:ext cx="0" cy="1258461"/>
            </a:xfrm>
            <a:prstGeom prst="line">
              <a:avLst/>
            </a:prstGeom>
            <a:ln>
              <a:solidFill>
                <a:srgbClr val="F23B48"/>
              </a:solidFill>
            </a:ln>
          </p:spPr>
          <p:style>
            <a:lnRef idx="1">
              <a:srgbClr val="F2F2F2"/>
            </a:lnRef>
            <a:fillRef idx="0">
              <a:srgbClr val="F2F2F2"/>
            </a:fillRef>
            <a:effectRef idx="0">
              <a:srgbClr val="F2F2F2"/>
            </a:effectRef>
            <a:fontRef idx="minor">
              <a:srgbClr val="595959"/>
            </a:fontRef>
          </p:style>
        </p:cxnSp>
      </p:grpSp>
      <p:sp>
        <p:nvSpPr>
          <p:cNvPr id="172" name="文本框 171"/>
          <p:cNvSpPr txBox="1"/>
          <p:nvPr>
            <p:custDataLst>
              <p:tags r:id="rId13"/>
            </p:custDataLst>
          </p:nvPr>
        </p:nvSpPr>
        <p:spPr>
          <a:xfrm>
            <a:off x="5033792" y="2414120"/>
            <a:ext cx="1000603" cy="700898"/>
          </a:xfrm>
          <a:prstGeom prst="rect">
            <a:avLst/>
          </a:prstGeom>
          <a:noFill/>
        </p:spPr>
        <p:txBody>
          <a:bodyPr wrap="square" rtlCol="0">
            <a:spAutoFit/>
          </a:bodyPr>
          <a:lstStyle/>
          <a:p>
            <a:pPr algn="ctr">
              <a:lnSpc>
                <a:spcPct val="130000"/>
              </a:lnSpc>
            </a:pPr>
            <a:r>
              <a:rPr lang="zh-CN" altLang="en-US" sz="1600" b="1" dirty="0"/>
              <a:t>地下水位、设防水位</a:t>
            </a:r>
            <a:endParaRPr lang="zh-CN" altLang="en-US" sz="1600" b="1" dirty="0" smtClean="0">
              <a:solidFill>
                <a:schemeClr val="tx1"/>
              </a:solidFill>
            </a:endParaRPr>
          </a:p>
        </p:txBody>
      </p:sp>
      <p:sp>
        <p:nvSpPr>
          <p:cNvPr id="173" name="文本框 172"/>
          <p:cNvSpPr txBox="1"/>
          <p:nvPr>
            <p:custDataLst>
              <p:tags r:id="rId14"/>
            </p:custDataLst>
          </p:nvPr>
        </p:nvSpPr>
        <p:spPr>
          <a:xfrm>
            <a:off x="6877330" y="2405232"/>
            <a:ext cx="1000603" cy="380810"/>
          </a:xfrm>
          <a:prstGeom prst="rect">
            <a:avLst/>
          </a:prstGeom>
          <a:noFill/>
        </p:spPr>
        <p:txBody>
          <a:bodyPr wrap="square" rtlCol="0">
            <a:spAutoFit/>
          </a:bodyPr>
          <a:lstStyle/>
          <a:p>
            <a:pPr algn="ctr">
              <a:lnSpc>
                <a:spcPct val="130000"/>
              </a:lnSpc>
            </a:pPr>
            <a:r>
              <a:rPr lang="zh-CN" altLang="en-US" sz="1600" b="1" dirty="0"/>
              <a:t>荷载查看</a:t>
            </a:r>
            <a:endParaRPr lang="zh-CN" altLang="en-US" sz="1600" b="1" dirty="0" smtClean="0">
              <a:solidFill>
                <a:schemeClr val="tx1"/>
              </a:solidFill>
            </a:endParaRPr>
          </a:p>
        </p:txBody>
      </p:sp>
      <p:sp>
        <p:nvSpPr>
          <p:cNvPr id="174" name="文本框 173"/>
          <p:cNvSpPr txBox="1"/>
          <p:nvPr>
            <p:custDataLst>
              <p:tags r:id="rId15"/>
            </p:custDataLst>
          </p:nvPr>
        </p:nvSpPr>
        <p:spPr>
          <a:xfrm>
            <a:off x="4029872" y="3903449"/>
            <a:ext cx="1000603" cy="380810"/>
          </a:xfrm>
          <a:prstGeom prst="rect">
            <a:avLst/>
          </a:prstGeom>
          <a:noFill/>
        </p:spPr>
        <p:txBody>
          <a:bodyPr wrap="square" rtlCol="0">
            <a:spAutoFit/>
          </a:bodyPr>
          <a:lstStyle/>
          <a:p>
            <a:pPr algn="ctr">
              <a:lnSpc>
                <a:spcPct val="130000"/>
              </a:lnSpc>
            </a:pPr>
            <a:r>
              <a:rPr lang="zh-CN" altLang="en-US" sz="1600" b="1" dirty="0" smtClean="0">
                <a:solidFill>
                  <a:srgbClr val="FFFFFF"/>
                </a:solidFill>
              </a:rPr>
              <a:t>水</a:t>
            </a:r>
            <a:r>
              <a:rPr lang="zh-CN" altLang="en-US" sz="1600" b="1" dirty="0">
                <a:solidFill>
                  <a:srgbClr val="FFFFFF"/>
                </a:solidFill>
              </a:rPr>
              <a:t>浮力</a:t>
            </a:r>
          </a:p>
        </p:txBody>
      </p:sp>
      <p:sp>
        <p:nvSpPr>
          <p:cNvPr id="175" name="文本框 174"/>
          <p:cNvSpPr txBox="1"/>
          <p:nvPr>
            <p:custDataLst>
              <p:tags r:id="rId16"/>
            </p:custDataLst>
          </p:nvPr>
        </p:nvSpPr>
        <p:spPr>
          <a:xfrm>
            <a:off x="5922034" y="3903449"/>
            <a:ext cx="1000603" cy="700898"/>
          </a:xfrm>
          <a:prstGeom prst="rect">
            <a:avLst/>
          </a:prstGeom>
          <a:noFill/>
        </p:spPr>
        <p:txBody>
          <a:bodyPr wrap="square" rtlCol="0">
            <a:spAutoFit/>
          </a:bodyPr>
          <a:lstStyle/>
          <a:p>
            <a:pPr algn="ctr">
              <a:lnSpc>
                <a:spcPct val="130000"/>
              </a:lnSpc>
            </a:pPr>
            <a:r>
              <a:rPr lang="zh-CN" altLang="en-US" sz="1600" b="1" dirty="0"/>
              <a:t>水池构件属性</a:t>
            </a:r>
            <a:endParaRPr lang="zh-CN" altLang="en-US" sz="1600" b="1" dirty="0" smtClean="0">
              <a:solidFill>
                <a:schemeClr val="tx1"/>
              </a:solidFill>
            </a:endParaRPr>
          </a:p>
        </p:txBody>
      </p:sp>
      <p:sp>
        <p:nvSpPr>
          <p:cNvPr id="176" name="Rectangle 120"/>
          <p:cNvSpPr/>
          <p:nvPr>
            <p:custDataLst>
              <p:tags r:id="rId17"/>
            </p:custDataLst>
          </p:nvPr>
        </p:nvSpPr>
        <p:spPr>
          <a:xfrm>
            <a:off x="3122956" y="3589368"/>
            <a:ext cx="947617" cy="221930"/>
          </a:xfrm>
          <a:prstGeom prst="rect">
            <a:avLst/>
          </a:prstGeom>
          <a:solidFill>
            <a:srgbClr val="4472C4">
              <a:lumMod val="45000"/>
              <a:lumOff val="55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77" name="Rectangle 127"/>
          <p:cNvSpPr/>
          <p:nvPr>
            <p:custDataLst>
              <p:tags r:id="rId18"/>
            </p:custDataLst>
          </p:nvPr>
        </p:nvSpPr>
        <p:spPr>
          <a:xfrm>
            <a:off x="3118348" y="2085776"/>
            <a:ext cx="947617" cy="1509736"/>
          </a:xfrm>
          <a:prstGeom prst="rect">
            <a:avLst/>
          </a:prstGeom>
          <a:solidFill>
            <a:srgbClr val="4472C4"/>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78" name="Oval 155"/>
          <p:cNvSpPr/>
          <p:nvPr>
            <p:custDataLst>
              <p:tags r:id="rId19"/>
            </p:custDataLst>
          </p:nvPr>
        </p:nvSpPr>
        <p:spPr>
          <a:xfrm>
            <a:off x="3120652" y="1611200"/>
            <a:ext cx="941473" cy="941473"/>
          </a:xfrm>
          <a:prstGeom prst="ellipse">
            <a:avLst/>
          </a:prstGeom>
          <a:solidFill>
            <a:srgbClr val="4472C4"/>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79" name="Oval 156"/>
          <p:cNvSpPr/>
          <p:nvPr>
            <p:custDataLst>
              <p:tags r:id="rId20"/>
            </p:custDataLst>
          </p:nvPr>
        </p:nvSpPr>
        <p:spPr>
          <a:xfrm>
            <a:off x="3225857" y="1727156"/>
            <a:ext cx="731830" cy="731830"/>
          </a:xfrm>
          <a:prstGeom prst="ellipse">
            <a:avLst/>
          </a:prstGeom>
          <a:solidFill>
            <a:srgbClr val="F2F2F2">
              <a:lumMod val="0"/>
              <a:lumOff val="10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solidFill>
                <a:srgbClr val="FFC000"/>
              </a:solidFill>
            </a:endParaRPr>
          </a:p>
        </p:txBody>
      </p:sp>
      <p:sp>
        <p:nvSpPr>
          <p:cNvPr id="180" name="文本框 179"/>
          <p:cNvSpPr txBox="1"/>
          <p:nvPr>
            <p:custDataLst>
              <p:tags r:id="rId21"/>
            </p:custDataLst>
          </p:nvPr>
        </p:nvSpPr>
        <p:spPr>
          <a:xfrm>
            <a:off x="3102990" y="2422126"/>
            <a:ext cx="1000603" cy="1020985"/>
          </a:xfrm>
          <a:prstGeom prst="rect">
            <a:avLst/>
          </a:prstGeom>
          <a:noFill/>
        </p:spPr>
        <p:txBody>
          <a:bodyPr wrap="square" rtlCol="0">
            <a:spAutoFit/>
          </a:bodyPr>
          <a:lstStyle/>
          <a:p>
            <a:pPr algn="ctr">
              <a:lnSpc>
                <a:spcPct val="130000"/>
              </a:lnSpc>
            </a:pPr>
            <a:r>
              <a:rPr lang="zh-CN" altLang="en-US" sz="1600" b="1" dirty="0">
                <a:solidFill>
                  <a:srgbClr val="FFFFFF"/>
                </a:solidFill>
              </a:rPr>
              <a:t>池内水压力不利</a:t>
            </a:r>
            <a:r>
              <a:rPr lang="zh-CN" altLang="en-US" sz="1600" b="1" dirty="0" smtClean="0">
                <a:solidFill>
                  <a:srgbClr val="FFFFFF"/>
                </a:solidFill>
              </a:rPr>
              <a:t>布置</a:t>
            </a:r>
          </a:p>
        </p:txBody>
      </p:sp>
      <p:sp>
        <p:nvSpPr>
          <p:cNvPr id="181" name="Shape 3627"/>
          <p:cNvSpPr/>
          <p:nvPr>
            <p:custDataLst>
              <p:tags r:id="rId22"/>
            </p:custDataLst>
          </p:nvPr>
        </p:nvSpPr>
        <p:spPr>
          <a:xfrm>
            <a:off x="4335889" y="5105248"/>
            <a:ext cx="436948" cy="39778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F23B48"/>
          </a:solidFill>
          <a:ln w="12700">
            <a:miter lim="400000"/>
          </a:ln>
        </p:spPr>
        <p:txBody>
          <a:bodyPr lIns="38100" tIns="38100" rIns="38100" bIns="38100" anchor="ctr"/>
          <a:lstStyle/>
          <a:p>
            <a:endParaRPr>
              <a:solidFill>
                <a:prstClr val="black"/>
              </a:solidFill>
            </a:endParaRPr>
          </a:p>
        </p:txBody>
      </p:sp>
      <p:sp>
        <p:nvSpPr>
          <p:cNvPr id="182" name="Shape 3637"/>
          <p:cNvSpPr/>
          <p:nvPr>
            <p:custDataLst>
              <p:tags r:id="rId23"/>
            </p:custDataLst>
          </p:nvPr>
        </p:nvSpPr>
        <p:spPr>
          <a:xfrm>
            <a:off x="3384049" y="1863078"/>
            <a:ext cx="437716" cy="437716"/>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4472C4"/>
          </a:solidFill>
          <a:ln w="12700">
            <a:miter lim="400000"/>
          </a:ln>
        </p:spPr>
        <p:txBody>
          <a:bodyPr lIns="38100" tIns="38100" rIns="38100" bIns="38100" anchor="ctr"/>
          <a:lstStyle/>
          <a:p>
            <a:endParaRPr>
              <a:solidFill>
                <a:prstClr val="black"/>
              </a:solidFill>
            </a:endParaRPr>
          </a:p>
        </p:txBody>
      </p:sp>
      <p:sp>
        <p:nvSpPr>
          <p:cNvPr id="183" name="Shape 3647"/>
          <p:cNvSpPr/>
          <p:nvPr>
            <p:custDataLst>
              <p:tags r:id="rId24"/>
            </p:custDataLst>
          </p:nvPr>
        </p:nvSpPr>
        <p:spPr>
          <a:xfrm>
            <a:off x="5283122" y="1870757"/>
            <a:ext cx="397784" cy="437716"/>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rgbClr val="FFC000"/>
          </a:solidFill>
          <a:ln w="12700">
            <a:miter lim="400000"/>
          </a:ln>
        </p:spPr>
        <p:txBody>
          <a:bodyPr lIns="38100" tIns="38100" rIns="38100" bIns="38100" anchor="ctr"/>
          <a:lstStyle/>
          <a:p>
            <a:endParaRPr>
              <a:solidFill>
                <a:prstClr val="black"/>
              </a:solidFill>
            </a:endParaRPr>
          </a:p>
        </p:txBody>
      </p:sp>
      <p:sp>
        <p:nvSpPr>
          <p:cNvPr id="184" name="Shape 3657"/>
          <p:cNvSpPr/>
          <p:nvPr>
            <p:custDataLst>
              <p:tags r:id="rId25"/>
            </p:custDataLst>
          </p:nvPr>
        </p:nvSpPr>
        <p:spPr>
          <a:xfrm>
            <a:off x="6226899" y="5065316"/>
            <a:ext cx="437716" cy="437716"/>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00D5F2"/>
          </a:solidFill>
          <a:ln w="12700">
            <a:miter lim="400000"/>
          </a:ln>
        </p:spPr>
        <p:txBody>
          <a:bodyPr lIns="38100" tIns="38100" rIns="38100" bIns="38100" anchor="ctr"/>
          <a:lstStyle/>
          <a:p>
            <a:endParaRPr>
              <a:solidFill>
                <a:prstClr val="black"/>
              </a:solidFill>
            </a:endParaRPr>
          </a:p>
        </p:txBody>
      </p:sp>
      <p:sp>
        <p:nvSpPr>
          <p:cNvPr id="185" name="Shape 3667"/>
          <p:cNvSpPr/>
          <p:nvPr>
            <p:custDataLst>
              <p:tags r:id="rId26"/>
            </p:custDataLst>
          </p:nvPr>
        </p:nvSpPr>
        <p:spPr>
          <a:xfrm>
            <a:off x="7128824" y="1912993"/>
            <a:ext cx="438484" cy="359388"/>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2"/>
                  <a:pt x="13745" y="12601"/>
                </a:cubicBezTo>
                <a:cubicBezTo>
                  <a:pt x="13745" y="12268"/>
                  <a:pt x="13526" y="12000"/>
                  <a:pt x="13255" y="12000"/>
                </a:cubicBezTo>
                <a:lnTo>
                  <a:pt x="3436" y="12000"/>
                </a:lnTo>
                <a:cubicBezTo>
                  <a:pt x="3165" y="12000"/>
                  <a:pt x="2945" y="12268"/>
                  <a:pt x="2945" y="12601"/>
                </a:cubicBezTo>
                <a:cubicBezTo>
                  <a:pt x="2945" y="12932"/>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6"/>
                  <a:pt x="5078" y="18000"/>
                  <a:pt x="5891" y="18000"/>
                </a:cubicBezTo>
                <a:cubicBezTo>
                  <a:pt x="6704" y="18000"/>
                  <a:pt x="7364" y="18806"/>
                  <a:pt x="7364" y="19800"/>
                </a:cubicBezTo>
                <a:cubicBezTo>
                  <a:pt x="7364" y="20132"/>
                  <a:pt x="7583" y="20400"/>
                  <a:pt x="7855" y="20400"/>
                </a:cubicBezTo>
                <a:lnTo>
                  <a:pt x="13745" y="20400"/>
                </a:lnTo>
                <a:cubicBezTo>
                  <a:pt x="14017" y="20400"/>
                  <a:pt x="14236" y="20132"/>
                  <a:pt x="14236" y="19800"/>
                </a:cubicBezTo>
                <a:cubicBezTo>
                  <a:pt x="14236" y="18806"/>
                  <a:pt x="14896" y="18000"/>
                  <a:pt x="15709" y="18000"/>
                </a:cubicBezTo>
                <a:cubicBezTo>
                  <a:pt x="16523" y="18000"/>
                  <a:pt x="17182" y="18806"/>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70"/>
                  <a:pt x="18435" y="4800"/>
                  <a:pt x="18164" y="4800"/>
                </a:cubicBezTo>
                <a:lnTo>
                  <a:pt x="3436" y="4800"/>
                </a:lnTo>
                <a:cubicBezTo>
                  <a:pt x="3165" y="4800"/>
                  <a:pt x="2945" y="5070"/>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9F8671"/>
          </a:solidFill>
          <a:ln w="12700">
            <a:miter lim="400000"/>
          </a:ln>
        </p:spPr>
        <p:txBody>
          <a:bodyPr lIns="38100" tIns="38100" rIns="38100" bIns="38100" anchor="ctr"/>
          <a:lstStyle/>
          <a:p>
            <a:endParaRPr>
              <a:solidFill>
                <a:prstClr val="black"/>
              </a:solidFill>
            </a:endParaRPr>
          </a:p>
        </p:txBody>
      </p:sp>
      <p:sp>
        <p:nvSpPr>
          <p:cNvPr id="186" name="Rectangle 71"/>
          <p:cNvSpPr/>
          <p:nvPr>
            <p:custDataLst>
              <p:tags r:id="rId27"/>
            </p:custDataLst>
          </p:nvPr>
        </p:nvSpPr>
        <p:spPr>
          <a:xfrm>
            <a:off x="2192253" y="3584807"/>
            <a:ext cx="947353" cy="221948"/>
          </a:xfrm>
          <a:prstGeom prst="rect">
            <a:avLst/>
          </a:prstGeom>
          <a:solidFill>
            <a:srgbClr val="00D5F2">
              <a:lumMod val="60000"/>
              <a:lumOff val="4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p>
        </p:txBody>
      </p:sp>
      <p:sp>
        <p:nvSpPr>
          <p:cNvPr id="187" name="Rectangle 125"/>
          <p:cNvSpPr/>
          <p:nvPr>
            <p:custDataLst>
              <p:tags r:id="rId28"/>
            </p:custDataLst>
          </p:nvPr>
        </p:nvSpPr>
        <p:spPr>
          <a:xfrm>
            <a:off x="2172791" y="3818275"/>
            <a:ext cx="947353" cy="1513089"/>
          </a:xfrm>
          <a:prstGeom prst="rect">
            <a:avLst/>
          </a:prstGeom>
          <a:solidFill>
            <a:srgbClr val="00D5F2"/>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88" name="Oval 75"/>
          <p:cNvSpPr/>
          <p:nvPr>
            <p:custDataLst>
              <p:tags r:id="rId29"/>
            </p:custDataLst>
          </p:nvPr>
        </p:nvSpPr>
        <p:spPr>
          <a:xfrm>
            <a:off x="2172791" y="4841356"/>
            <a:ext cx="947353" cy="947389"/>
          </a:xfrm>
          <a:prstGeom prst="ellipse">
            <a:avLst/>
          </a:prstGeom>
          <a:solidFill>
            <a:srgbClr val="00D5F2"/>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
        <p:nvSpPr>
          <p:cNvPr id="189" name="Oval 158"/>
          <p:cNvSpPr/>
          <p:nvPr>
            <p:custDataLst>
              <p:tags r:id="rId30"/>
            </p:custDataLst>
          </p:nvPr>
        </p:nvSpPr>
        <p:spPr>
          <a:xfrm>
            <a:off x="2280601" y="4933766"/>
            <a:ext cx="731734" cy="731761"/>
          </a:xfrm>
          <a:prstGeom prst="ellipse">
            <a:avLst/>
          </a:prstGeom>
          <a:solidFill>
            <a:srgbClr val="F2F2F2">
              <a:lumMod val="0"/>
              <a:lumOff val="100000"/>
            </a:srgbClr>
          </a:soli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dirty="0">
              <a:solidFill>
                <a:srgbClr val="F23B48"/>
              </a:solidFill>
            </a:endParaRPr>
          </a:p>
        </p:txBody>
      </p:sp>
      <p:sp>
        <p:nvSpPr>
          <p:cNvPr id="190" name="文本框 189"/>
          <p:cNvSpPr txBox="1"/>
          <p:nvPr>
            <p:custDataLst>
              <p:tags r:id="rId31"/>
            </p:custDataLst>
          </p:nvPr>
        </p:nvSpPr>
        <p:spPr>
          <a:xfrm>
            <a:off x="2164344" y="3927300"/>
            <a:ext cx="1000603" cy="699166"/>
          </a:xfrm>
          <a:prstGeom prst="rect">
            <a:avLst/>
          </a:prstGeom>
          <a:noFill/>
        </p:spPr>
        <p:txBody>
          <a:bodyPr wrap="square" rtlCol="0">
            <a:spAutoFit/>
          </a:bodyPr>
          <a:lstStyle/>
          <a:p>
            <a:pPr algn="ctr">
              <a:lnSpc>
                <a:spcPct val="130000"/>
              </a:lnSpc>
            </a:pPr>
            <a:r>
              <a:rPr lang="zh-CN" altLang="en-US" sz="1600" b="1" dirty="0" smtClean="0">
                <a:solidFill>
                  <a:schemeClr val="tx1"/>
                </a:solidFill>
              </a:rPr>
              <a:t>水池荷载简介</a:t>
            </a:r>
          </a:p>
        </p:txBody>
      </p:sp>
      <p:sp>
        <p:nvSpPr>
          <p:cNvPr id="191" name="稻壳儿小白白(http://dwz.cn/Wu2UP)"/>
          <p:cNvSpPr/>
          <p:nvPr>
            <p:custDataLst>
              <p:tags r:id="rId32"/>
            </p:custDataLst>
          </p:nvPr>
        </p:nvSpPr>
        <p:spPr bwMode="auto">
          <a:xfrm>
            <a:off x="2479426" y="5120057"/>
            <a:ext cx="393364" cy="359179"/>
          </a:xfrm>
          <a:custGeom>
            <a:avLst/>
            <a:gdLst>
              <a:gd name="T0" fmla="*/ 1885692782 w 84"/>
              <a:gd name="T1" fmla="*/ 943834339 h 76"/>
              <a:gd name="T2" fmla="*/ 2147483646 w 84"/>
              <a:gd name="T3" fmla="*/ 884849105 h 76"/>
              <a:gd name="T4" fmla="*/ 2147483646 w 84"/>
              <a:gd name="T5" fmla="*/ 294947891 h 76"/>
              <a:gd name="T6" fmla="*/ 2146786634 w 84"/>
              <a:gd name="T7" fmla="*/ 29495332 h 76"/>
              <a:gd name="T8" fmla="*/ 1566573885 w 84"/>
              <a:gd name="T9" fmla="*/ 147476661 h 76"/>
              <a:gd name="T10" fmla="*/ 1450534567 w 84"/>
              <a:gd name="T11" fmla="*/ 442424553 h 76"/>
              <a:gd name="T12" fmla="*/ 1595589101 w 84"/>
              <a:gd name="T13" fmla="*/ 619391115 h 76"/>
              <a:gd name="T14" fmla="*/ 319118897 w 84"/>
              <a:gd name="T15" fmla="*/ 1769692780 h 76"/>
              <a:gd name="T16" fmla="*/ 261093852 w 84"/>
              <a:gd name="T17" fmla="*/ 973329671 h 76"/>
              <a:gd name="T18" fmla="*/ 377138556 w 84"/>
              <a:gd name="T19" fmla="*/ 855353773 h 76"/>
              <a:gd name="T20" fmla="*/ 812296772 w 84"/>
              <a:gd name="T21" fmla="*/ 825858441 h 76"/>
              <a:gd name="T22" fmla="*/ 870321817 w 84"/>
              <a:gd name="T23" fmla="*/ 265452559 h 76"/>
              <a:gd name="T24" fmla="*/ 319118897 w 84"/>
              <a:gd name="T25" fmla="*/ 235957227 h 76"/>
              <a:gd name="T26" fmla="*/ 203074193 w 84"/>
              <a:gd name="T27" fmla="*/ 678381780 h 76"/>
              <a:gd name="T28" fmla="*/ 116044704 w 84"/>
              <a:gd name="T29" fmla="*/ 796363109 h 76"/>
              <a:gd name="T30" fmla="*/ 0 w 84"/>
              <a:gd name="T31" fmla="*/ 1032320336 h 76"/>
              <a:gd name="T32" fmla="*/ 87029489 w 84"/>
              <a:gd name="T33" fmla="*/ 1946664773 h 76"/>
              <a:gd name="T34" fmla="*/ 1218445158 w 84"/>
              <a:gd name="T35" fmla="*/ 2147483646 h 76"/>
              <a:gd name="T36" fmla="*/ 1479544396 w 84"/>
              <a:gd name="T37" fmla="*/ 2147483646 h 76"/>
              <a:gd name="T38" fmla="*/ 1653608760 w 84"/>
              <a:gd name="T39" fmla="*/ 2005655438 h 76"/>
              <a:gd name="T40" fmla="*/ 1682618589 w 84"/>
              <a:gd name="T41" fmla="*/ 2064640671 h 76"/>
              <a:gd name="T42" fmla="*/ 2001737486 w 84"/>
              <a:gd name="T43" fmla="*/ 2094136003 h 76"/>
              <a:gd name="T44" fmla="*/ 2147483646 w 84"/>
              <a:gd name="T45" fmla="*/ 1858178776 h 76"/>
              <a:gd name="T46" fmla="*/ 2147483646 w 84"/>
              <a:gd name="T47" fmla="*/ 1563230885 h 76"/>
              <a:gd name="T48" fmla="*/ 2001737486 w 84"/>
              <a:gd name="T49" fmla="*/ 1268282993 h 76"/>
              <a:gd name="T50" fmla="*/ 1682618589 w 84"/>
              <a:gd name="T51" fmla="*/ 1238787661 h 76"/>
              <a:gd name="T52" fmla="*/ 1450534567 w 84"/>
              <a:gd name="T53" fmla="*/ 1474744888 h 76"/>
              <a:gd name="T54" fmla="*/ 1421524737 w 84"/>
              <a:gd name="T55" fmla="*/ 1769692780 h 76"/>
              <a:gd name="T56" fmla="*/ 1479544396 w 84"/>
              <a:gd name="T57" fmla="*/ 1828683444 h 76"/>
              <a:gd name="T58" fmla="*/ 1305480033 w 84"/>
              <a:gd name="T59" fmla="*/ 1976160105 h 76"/>
              <a:gd name="T60" fmla="*/ 638232409 w 84"/>
              <a:gd name="T61" fmla="*/ 1828683444 h 76"/>
              <a:gd name="T62" fmla="*/ 1769648078 w 84"/>
              <a:gd name="T63" fmla="*/ 796363109 h 76"/>
              <a:gd name="T64" fmla="*/ 1885692782 w 84"/>
              <a:gd name="T65" fmla="*/ 943834339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76">
                <a:moveTo>
                  <a:pt x="65" y="32"/>
                </a:moveTo>
                <a:cubicBezTo>
                  <a:pt x="69" y="36"/>
                  <a:pt x="75" y="34"/>
                  <a:pt x="76" y="30"/>
                </a:cubicBezTo>
                <a:cubicBezTo>
                  <a:pt x="82" y="10"/>
                  <a:pt x="82" y="10"/>
                  <a:pt x="82" y="10"/>
                </a:cubicBezTo>
                <a:cubicBezTo>
                  <a:pt x="84" y="5"/>
                  <a:pt x="79" y="0"/>
                  <a:pt x="74" y="1"/>
                </a:cubicBezTo>
                <a:cubicBezTo>
                  <a:pt x="54" y="5"/>
                  <a:pt x="54" y="5"/>
                  <a:pt x="54" y="5"/>
                </a:cubicBezTo>
                <a:cubicBezTo>
                  <a:pt x="49" y="6"/>
                  <a:pt x="47" y="11"/>
                  <a:pt x="50" y="15"/>
                </a:cubicBezTo>
                <a:cubicBezTo>
                  <a:pt x="55" y="21"/>
                  <a:pt x="55" y="21"/>
                  <a:pt x="55" y="21"/>
                </a:cubicBezTo>
                <a:cubicBezTo>
                  <a:pt x="11" y="60"/>
                  <a:pt x="11" y="60"/>
                  <a:pt x="11" y="60"/>
                </a:cubicBezTo>
                <a:cubicBezTo>
                  <a:pt x="9" y="33"/>
                  <a:pt x="9" y="33"/>
                  <a:pt x="9" y="33"/>
                </a:cubicBezTo>
                <a:cubicBezTo>
                  <a:pt x="13" y="29"/>
                  <a:pt x="13" y="29"/>
                  <a:pt x="13" y="29"/>
                </a:cubicBezTo>
                <a:cubicBezTo>
                  <a:pt x="18" y="32"/>
                  <a:pt x="24" y="32"/>
                  <a:pt x="28" y="28"/>
                </a:cubicBezTo>
                <a:cubicBezTo>
                  <a:pt x="34" y="23"/>
                  <a:pt x="34" y="15"/>
                  <a:pt x="30" y="9"/>
                </a:cubicBezTo>
                <a:cubicBezTo>
                  <a:pt x="25" y="3"/>
                  <a:pt x="16" y="3"/>
                  <a:pt x="11" y="8"/>
                </a:cubicBezTo>
                <a:cubicBezTo>
                  <a:pt x="6" y="12"/>
                  <a:pt x="5" y="18"/>
                  <a:pt x="7" y="23"/>
                </a:cubicBezTo>
                <a:cubicBezTo>
                  <a:pt x="4" y="27"/>
                  <a:pt x="4" y="27"/>
                  <a:pt x="4" y="27"/>
                </a:cubicBezTo>
                <a:cubicBezTo>
                  <a:pt x="1" y="29"/>
                  <a:pt x="0" y="32"/>
                  <a:pt x="0" y="35"/>
                </a:cubicBezTo>
                <a:cubicBezTo>
                  <a:pt x="3" y="66"/>
                  <a:pt x="3" y="66"/>
                  <a:pt x="3" y="66"/>
                </a:cubicBezTo>
                <a:cubicBezTo>
                  <a:pt x="42" y="75"/>
                  <a:pt x="42" y="75"/>
                  <a:pt x="42" y="75"/>
                </a:cubicBezTo>
                <a:cubicBezTo>
                  <a:pt x="46" y="76"/>
                  <a:pt x="49" y="75"/>
                  <a:pt x="51" y="73"/>
                </a:cubicBezTo>
                <a:cubicBezTo>
                  <a:pt x="57" y="68"/>
                  <a:pt x="57" y="68"/>
                  <a:pt x="57" y="68"/>
                </a:cubicBezTo>
                <a:cubicBezTo>
                  <a:pt x="58" y="70"/>
                  <a:pt x="58" y="70"/>
                  <a:pt x="58" y="70"/>
                </a:cubicBezTo>
                <a:cubicBezTo>
                  <a:pt x="61" y="73"/>
                  <a:pt x="66" y="73"/>
                  <a:pt x="69" y="71"/>
                </a:cubicBezTo>
                <a:cubicBezTo>
                  <a:pt x="77" y="63"/>
                  <a:pt x="77" y="63"/>
                  <a:pt x="77" y="63"/>
                </a:cubicBezTo>
                <a:cubicBezTo>
                  <a:pt x="80" y="60"/>
                  <a:pt x="80" y="56"/>
                  <a:pt x="78" y="53"/>
                </a:cubicBezTo>
                <a:cubicBezTo>
                  <a:pt x="69" y="43"/>
                  <a:pt x="69" y="43"/>
                  <a:pt x="69" y="43"/>
                </a:cubicBezTo>
                <a:cubicBezTo>
                  <a:pt x="66" y="40"/>
                  <a:pt x="61" y="39"/>
                  <a:pt x="58" y="42"/>
                </a:cubicBezTo>
                <a:cubicBezTo>
                  <a:pt x="50" y="50"/>
                  <a:pt x="50" y="50"/>
                  <a:pt x="50" y="50"/>
                </a:cubicBezTo>
                <a:cubicBezTo>
                  <a:pt x="47" y="52"/>
                  <a:pt x="47" y="57"/>
                  <a:pt x="49" y="60"/>
                </a:cubicBezTo>
                <a:cubicBezTo>
                  <a:pt x="51" y="62"/>
                  <a:pt x="51" y="62"/>
                  <a:pt x="51" y="62"/>
                </a:cubicBezTo>
                <a:cubicBezTo>
                  <a:pt x="45" y="67"/>
                  <a:pt x="45" y="67"/>
                  <a:pt x="45" y="67"/>
                </a:cubicBezTo>
                <a:cubicBezTo>
                  <a:pt x="22" y="62"/>
                  <a:pt x="22" y="62"/>
                  <a:pt x="22" y="62"/>
                </a:cubicBezTo>
                <a:cubicBezTo>
                  <a:pt x="61" y="27"/>
                  <a:pt x="61" y="27"/>
                  <a:pt x="61" y="27"/>
                </a:cubicBezTo>
                <a:lnTo>
                  <a:pt x="65" y="32"/>
                </a:lnTo>
                <a:close/>
              </a:path>
            </a:pathLst>
          </a:custGeom>
          <a:solidFill>
            <a:srgbClr val="00D5F2"/>
          </a:solidFill>
          <a:ln>
            <a:noFill/>
          </a:ln>
        </p:spPr>
        <p:txBody>
          <a:bodyPr/>
          <a:lstStyle>
            <a:defPPr>
              <a:defRPr lang="zh-CN"/>
            </a:defPPr>
            <a:lvl1pPr algn="l" rtl="0" eaLnBrk="0" fontAlgn="base" hangingPunct="0">
              <a:spcBef>
                <a:spcPct val="0"/>
              </a:spcBef>
              <a:spcAft>
                <a:spcPct val="0"/>
              </a:spcAft>
              <a:defRPr kern="1200">
                <a:solidFill>
                  <a:srgbClr val="595959"/>
                </a:solidFill>
                <a:latin typeface="Arial" panose="020B0604020202020204" pitchFamily="34" charset="0"/>
                <a:ea typeface="微软雅黑" panose="020B0503020204020204" pitchFamily="34" charset="-122"/>
                <a:cs typeface="+mn-ea"/>
              </a:defRPr>
            </a:lvl1pPr>
            <a:lvl2pPr marL="457200" algn="l" rtl="0" eaLnBrk="0" fontAlgn="base" hangingPunct="0">
              <a:spcBef>
                <a:spcPct val="0"/>
              </a:spcBef>
              <a:spcAft>
                <a:spcPct val="0"/>
              </a:spcAft>
              <a:defRPr kern="1200">
                <a:solidFill>
                  <a:srgbClr val="595959"/>
                </a:solidFill>
                <a:latin typeface="Arial" panose="020B0604020202020204" pitchFamily="34" charset="0"/>
                <a:ea typeface="微软雅黑" panose="020B0503020204020204" pitchFamily="34" charset="-122"/>
                <a:cs typeface="+mn-ea"/>
              </a:defRPr>
            </a:lvl2pPr>
            <a:lvl3pPr marL="914400" algn="l" rtl="0" eaLnBrk="0" fontAlgn="base" hangingPunct="0">
              <a:spcBef>
                <a:spcPct val="0"/>
              </a:spcBef>
              <a:spcAft>
                <a:spcPct val="0"/>
              </a:spcAft>
              <a:defRPr kern="1200">
                <a:solidFill>
                  <a:srgbClr val="595959"/>
                </a:solidFill>
                <a:latin typeface="Arial" panose="020B0604020202020204" pitchFamily="34" charset="0"/>
                <a:ea typeface="微软雅黑" panose="020B0503020204020204" pitchFamily="34" charset="-122"/>
                <a:cs typeface="+mn-ea"/>
              </a:defRPr>
            </a:lvl3pPr>
            <a:lvl4pPr marL="1371600" algn="l" rtl="0" eaLnBrk="0" fontAlgn="base" hangingPunct="0">
              <a:spcBef>
                <a:spcPct val="0"/>
              </a:spcBef>
              <a:spcAft>
                <a:spcPct val="0"/>
              </a:spcAft>
              <a:defRPr kern="1200">
                <a:solidFill>
                  <a:srgbClr val="595959"/>
                </a:solidFill>
                <a:latin typeface="Arial" panose="020B0604020202020204" pitchFamily="34" charset="0"/>
                <a:ea typeface="微软雅黑" panose="020B0503020204020204" pitchFamily="34" charset="-122"/>
                <a:cs typeface="+mn-ea"/>
              </a:defRPr>
            </a:lvl4pPr>
            <a:lvl5pPr marL="1828800" algn="l" rtl="0" eaLnBrk="0" fontAlgn="base" hangingPunct="0">
              <a:spcBef>
                <a:spcPct val="0"/>
              </a:spcBef>
              <a:spcAft>
                <a:spcPct val="0"/>
              </a:spcAft>
              <a:defRPr kern="1200">
                <a:solidFill>
                  <a:srgbClr val="595959"/>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kern="1200">
                <a:solidFill>
                  <a:srgbClr val="595959"/>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kern="1200">
                <a:solidFill>
                  <a:srgbClr val="595959"/>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kern="1200">
                <a:solidFill>
                  <a:srgbClr val="595959"/>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kern="1200">
                <a:solidFill>
                  <a:srgbClr val="595959"/>
                </a:solidFill>
                <a:latin typeface="Arial" panose="020B0604020202020204" pitchFamily="34" charset="0"/>
                <a:ea typeface="微软雅黑" panose="020B0503020204020204" pitchFamily="34" charset="-122"/>
                <a:cs typeface="+mn-ea"/>
              </a:defRPr>
            </a:lvl9pPr>
          </a:lstStyle>
          <a:p>
            <a:endParaRPr lang="zh-CN" altLang="en-US">
              <a:latin typeface="微软雅黑" panose="020B0503020204020204" pitchFamily="34" charset="-122"/>
              <a:ea typeface="微软雅黑" panose="020B0503020204020204" pitchFamily="34" charset="-122"/>
            </a:endParaRPr>
          </a:p>
        </p:txBody>
      </p:sp>
      <p:sp>
        <p:nvSpPr>
          <p:cNvPr id="192" name="Rectangle 79"/>
          <p:cNvSpPr/>
          <p:nvPr>
            <p:custDataLst>
              <p:tags r:id="rId33"/>
            </p:custDataLst>
          </p:nvPr>
        </p:nvSpPr>
        <p:spPr>
          <a:xfrm>
            <a:off x="2192254" y="3587833"/>
            <a:ext cx="5928344" cy="146378"/>
          </a:xfrm>
          <a:prstGeom prst="rect">
            <a:avLst/>
          </a:prstGeom>
          <a:gradFill flip="none" rotWithShape="1">
            <a:gsLst>
              <a:gs pos="50000">
                <a:srgbClr val="F2F2F2">
                  <a:lumMod val="0"/>
                  <a:lumOff val="100000"/>
                </a:srgbClr>
              </a:gs>
              <a:gs pos="0">
                <a:srgbClr val="F2F2F2">
                  <a:lumMod val="5000"/>
                  <a:lumOff val="95000"/>
                  <a:alpha val="0"/>
                </a:srgbClr>
              </a:gs>
              <a:gs pos="100000">
                <a:srgbClr val="FFFFFF">
                  <a:alpha val="0"/>
                </a:srgbClr>
              </a:gs>
            </a:gsLst>
            <a:lin ang="5400000" scaled="1"/>
            <a:tileRect/>
          </a:gradFill>
          <a:ln>
            <a:noFill/>
          </a:ln>
        </p:spPr>
        <p:style>
          <a:lnRef idx="2">
            <a:srgbClr val="F2F2F2">
              <a:shade val="50000"/>
            </a:srgbClr>
          </a:lnRef>
          <a:fillRef idx="1">
            <a:srgbClr val="F2F2F2"/>
          </a:fillRef>
          <a:effectRef idx="0">
            <a:srgbClr val="F2F2F2"/>
          </a:effectRef>
          <a:fontRef idx="minor">
            <a:srgbClr val="FFFFFF"/>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0400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581" y="255095"/>
            <a:ext cx="2022569" cy="645160"/>
          </a:xfrm>
          <a:prstGeom prst="rect">
            <a:avLst/>
          </a:prstGeom>
        </p:spPr>
        <p:txBody>
          <a:bodyPr wrap="square">
            <a:spAutoFit/>
          </a:bodyPr>
          <a:lstStyle/>
          <a:p>
            <a:pPr algn="ctr"/>
            <a:r>
              <a:rPr 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内容概括</a:t>
            </a:r>
          </a:p>
        </p:txBody>
      </p:sp>
      <p:sp>
        <p:nvSpPr>
          <p:cNvPr id="27" name="矩形 26"/>
          <p:cNvSpPr/>
          <p:nvPr/>
        </p:nvSpPr>
        <p:spPr>
          <a:xfrm>
            <a:off x="3207385" y="381635"/>
            <a:ext cx="8984615"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407525" y="403755"/>
            <a:ext cx="2784475" cy="338554"/>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b="1" dirty="0">
                <a:solidFill>
                  <a:schemeClr val="bg1"/>
                </a:solidFill>
                <a:latin typeface="微软雅黑" panose="020B0503020204020204" pitchFamily="34" charset="-122"/>
                <a:ea typeface="微软雅黑" panose="020B0503020204020204" pitchFamily="34" charset="-122"/>
              </a:rPr>
              <a:t>YJK-Pool</a:t>
            </a:r>
            <a:r>
              <a:rPr lang="zh-CN" altLang="en-US" sz="1600" b="1" dirty="0">
                <a:solidFill>
                  <a:schemeClr val="bg1"/>
                </a:solidFill>
                <a:latin typeface="微软雅黑" panose="020B0503020204020204" pitchFamily="34" charset="-122"/>
                <a:ea typeface="微软雅黑" panose="020B0503020204020204" pitchFamily="34" charset="-122"/>
              </a:rPr>
              <a:t>操作要点解析</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椭圆 63"/>
          <p:cNvSpPr/>
          <p:nvPr>
            <p:custDataLst>
              <p:tags r:id="rId2"/>
            </p:custDataLst>
          </p:nvPr>
        </p:nvSpPr>
        <p:spPr>
          <a:xfrm>
            <a:off x="7358887" y="1762125"/>
            <a:ext cx="1741118" cy="1741118"/>
          </a:xfrm>
          <a:prstGeom prst="ellipse">
            <a:avLst/>
          </a:prstGeom>
          <a:solidFill>
            <a:srgbClr val="EEC56D"/>
          </a:solidFill>
          <a:ln w="28575">
            <a:noFill/>
          </a:ln>
        </p:spPr>
        <p:style>
          <a:lnRef idx="2">
            <a:srgbClr val="76BBC5">
              <a:shade val="50000"/>
            </a:srgbClr>
          </a:lnRef>
          <a:fillRef idx="1">
            <a:srgbClr val="76BBC5"/>
          </a:fillRef>
          <a:effectRef idx="0">
            <a:srgbClr val="76BBC5"/>
          </a:effectRef>
          <a:fontRef idx="minor">
            <a:srgbClr val="FFFFFF"/>
          </a:fontRef>
        </p:style>
        <p:txBody>
          <a:bodyPr wrap="square" lIns="90000" tIns="46800" rIns="90000" bIns="46800" rtlCol="0" anchor="ctr">
            <a:normAutofit/>
          </a:bodyPr>
          <a:lstStyle/>
          <a:p>
            <a:pPr algn="ctr"/>
            <a:endParaRPr lang="zh-CN" altLang="en-US">
              <a:solidFill>
                <a:srgbClr val="3B3838"/>
              </a:solidFill>
            </a:endParaRPr>
          </a:p>
        </p:txBody>
      </p:sp>
      <p:sp>
        <p:nvSpPr>
          <p:cNvPr id="3" name="文本框 2"/>
          <p:cNvSpPr txBox="1"/>
          <p:nvPr>
            <p:custDataLst>
              <p:tags r:id="rId3"/>
            </p:custDataLst>
          </p:nvPr>
        </p:nvSpPr>
        <p:spPr>
          <a:xfrm>
            <a:off x="7266137" y="3675533"/>
            <a:ext cx="1926619" cy="516657"/>
          </a:xfrm>
          <a:prstGeom prst="rect">
            <a:avLst/>
          </a:prstGeom>
          <a:solidFill>
            <a:srgbClr val="EEC56D"/>
          </a:solidFill>
          <a:ln>
            <a:noFill/>
          </a:ln>
        </p:spPr>
        <p:txBody>
          <a:bodyPr wrap="square" lIns="90000" tIns="46800" rIns="90000" bIns="46800" anchor="ctr" anchorCtr="0">
            <a:normAutofit/>
          </a:bodyPr>
          <a:lstStyle>
            <a:defPPr>
              <a:defRPr lang="zh-CN"/>
            </a:defPPr>
            <a:lvl1pPr algn="ctr" fontAlgn="base">
              <a:spcBef>
                <a:spcPct val="0"/>
              </a:spcBef>
              <a:spcAft>
                <a:spcPct val="0"/>
              </a:spcAft>
              <a:defRPr>
                <a:solidFill>
                  <a:srgbClr val="FFFFFF"/>
                </a:solidFill>
                <a:latin typeface="Calibri Light" panose="020F0302020204030204"/>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r>
              <a:rPr lang="zh-CN" altLang="en-US" sz="2400" b="1" dirty="0" smtClean="0">
                <a:solidFill>
                  <a:schemeClr val="tx1"/>
                </a:solidFill>
                <a:latin typeface="微软雅黑" panose="020B0503020204020204" pitchFamily="34" charset="-122"/>
                <a:cs typeface="+mn-ea"/>
              </a:rPr>
              <a:t>结果查看</a:t>
            </a:r>
            <a:endParaRPr lang="zh-CN" altLang="en-US" sz="2400" b="1" dirty="0">
              <a:solidFill>
                <a:schemeClr val="tx1"/>
              </a:solidFill>
              <a:latin typeface="微软雅黑" panose="020B0503020204020204" pitchFamily="34" charset="-122"/>
              <a:cs typeface="+mn-ea"/>
            </a:endParaRPr>
          </a:p>
        </p:txBody>
      </p:sp>
      <p:sp>
        <p:nvSpPr>
          <p:cNvPr id="7" name="文本框 6"/>
          <p:cNvSpPr txBox="1"/>
          <p:nvPr>
            <p:custDataLst>
              <p:tags r:id="rId4"/>
            </p:custDataLst>
          </p:nvPr>
        </p:nvSpPr>
        <p:spPr>
          <a:xfrm>
            <a:off x="7266136" y="4192185"/>
            <a:ext cx="1926621" cy="771701"/>
          </a:xfrm>
          <a:prstGeom prst="rect">
            <a:avLst/>
          </a:prstGeom>
        </p:spPr>
        <p:txBody>
          <a:bodyPr wrap="square" lIns="90000" tIns="46800" rIns="90000" bIns="46800">
            <a:normAutofit fontScale="90000" lnSpcReduction="20000"/>
          </a:bodyPr>
          <a:lstStyle>
            <a:defPPr>
              <a:defRPr lang="zh-CN"/>
            </a:defPPr>
            <a:lvl1pPr algn="ctr">
              <a:defRPr>
                <a:latin typeface="Calibri Light" panose="020F0302020204030204"/>
              </a:defRPr>
            </a:lvl1pPr>
          </a:lstStyle>
          <a:p>
            <a:pPr fontAlgn="auto">
              <a:lnSpc>
                <a:spcPct val="150000"/>
              </a:lnSpc>
            </a:pPr>
            <a:r>
              <a:rPr lang="zh-CN" altLang="en-US" dirty="0" smtClean="0">
                <a:latin typeface="Arial" panose="020B0604020202020204" pitchFamily="34" charset="0"/>
                <a:sym typeface="+mn-ea"/>
              </a:rPr>
              <a:t>设计结果查看的几种方式</a:t>
            </a:r>
            <a:endParaRPr lang="zh-CN" altLang="en-US" dirty="0">
              <a:latin typeface="Arial" panose="020B0604020202020204" pitchFamily="34" charset="0"/>
            </a:endParaRPr>
          </a:p>
        </p:txBody>
      </p:sp>
      <p:sp>
        <p:nvSpPr>
          <p:cNvPr id="63" name="椭圆 62"/>
          <p:cNvSpPr/>
          <p:nvPr>
            <p:custDataLst>
              <p:tags r:id="rId5"/>
            </p:custDataLst>
          </p:nvPr>
        </p:nvSpPr>
        <p:spPr>
          <a:xfrm>
            <a:off x="5239729" y="1762125"/>
            <a:ext cx="1741118" cy="1741118"/>
          </a:xfrm>
          <a:prstGeom prst="ellipse">
            <a:avLst/>
          </a:prstGeom>
          <a:solidFill>
            <a:srgbClr val="18576F"/>
          </a:solidFill>
          <a:ln w="28575">
            <a:noFill/>
          </a:ln>
        </p:spPr>
        <p:style>
          <a:lnRef idx="2">
            <a:srgbClr val="76BBC5">
              <a:shade val="50000"/>
            </a:srgbClr>
          </a:lnRef>
          <a:fillRef idx="1">
            <a:srgbClr val="76BBC5"/>
          </a:fillRef>
          <a:effectRef idx="0">
            <a:srgbClr val="76BBC5"/>
          </a:effectRef>
          <a:fontRef idx="minor">
            <a:srgbClr val="FFFFFF"/>
          </a:fontRef>
        </p:style>
        <p:txBody>
          <a:bodyPr wrap="square" lIns="90000" tIns="46800" rIns="90000" bIns="46800" rtlCol="0" anchor="ctr">
            <a:normAutofit/>
          </a:bodyPr>
          <a:lstStyle/>
          <a:p>
            <a:pPr algn="ctr"/>
            <a:endParaRPr lang="zh-CN" altLang="en-US">
              <a:solidFill>
                <a:srgbClr val="3B3838"/>
              </a:solidFill>
            </a:endParaRPr>
          </a:p>
        </p:txBody>
      </p:sp>
      <p:sp>
        <p:nvSpPr>
          <p:cNvPr id="10" name="文本框 9"/>
          <p:cNvSpPr txBox="1"/>
          <p:nvPr>
            <p:custDataLst>
              <p:tags r:id="rId6"/>
            </p:custDataLst>
          </p:nvPr>
        </p:nvSpPr>
        <p:spPr>
          <a:xfrm>
            <a:off x="5146979" y="3675533"/>
            <a:ext cx="1926619" cy="516657"/>
          </a:xfrm>
          <a:prstGeom prst="rect">
            <a:avLst/>
          </a:prstGeom>
          <a:solidFill>
            <a:srgbClr val="18576F"/>
          </a:solidFill>
          <a:ln>
            <a:noFill/>
          </a:ln>
        </p:spPr>
        <p:txBody>
          <a:bodyPr wrap="square" lIns="90000" tIns="46800" rIns="90000" bIns="46800" anchor="ctr" anchorCtr="0">
            <a:normAutofit/>
          </a:bodyPr>
          <a:lstStyle>
            <a:defPPr>
              <a:defRPr lang="zh-CN"/>
            </a:defPPr>
            <a:lvl1pPr algn="ctr" fontAlgn="base">
              <a:spcBef>
                <a:spcPct val="0"/>
              </a:spcBef>
              <a:spcAft>
                <a:spcPct val="0"/>
              </a:spcAft>
              <a:defRPr>
                <a:solidFill>
                  <a:srgbClr val="FFFFFF"/>
                </a:solidFill>
                <a:latin typeface="Calibri Light" panose="020F0302020204030204"/>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r>
              <a:rPr lang="zh-CN" altLang="en-US" sz="2400" b="1" dirty="0" smtClean="0">
                <a:latin typeface="微软雅黑" panose="020B0503020204020204" pitchFamily="34" charset="-122"/>
                <a:cs typeface="+mn-ea"/>
              </a:rPr>
              <a:t>水池荷载</a:t>
            </a:r>
            <a:endParaRPr lang="zh-CN" altLang="en-US" sz="2400" b="1" dirty="0">
              <a:latin typeface="微软雅黑" panose="020B0503020204020204" pitchFamily="34" charset="-122"/>
              <a:cs typeface="+mn-ea"/>
            </a:endParaRPr>
          </a:p>
        </p:txBody>
      </p:sp>
      <p:sp>
        <p:nvSpPr>
          <p:cNvPr id="29" name="文本框 28"/>
          <p:cNvSpPr txBox="1"/>
          <p:nvPr>
            <p:custDataLst>
              <p:tags r:id="rId7"/>
            </p:custDataLst>
          </p:nvPr>
        </p:nvSpPr>
        <p:spPr>
          <a:xfrm>
            <a:off x="5146978" y="4192185"/>
            <a:ext cx="1926621" cy="771701"/>
          </a:xfrm>
          <a:prstGeom prst="rect">
            <a:avLst/>
          </a:prstGeom>
        </p:spPr>
        <p:txBody>
          <a:bodyPr wrap="square" lIns="90000" tIns="46800" rIns="90000" bIns="46800">
            <a:normAutofit fontScale="90000" lnSpcReduction="20000"/>
          </a:bodyPr>
          <a:lstStyle>
            <a:defPPr>
              <a:defRPr lang="zh-CN"/>
            </a:defPPr>
            <a:lvl1pPr algn="ctr">
              <a:defRPr>
                <a:latin typeface="Calibri Light" panose="020F0302020204030204"/>
              </a:defRPr>
            </a:lvl1pPr>
          </a:lstStyle>
          <a:p>
            <a:pPr fontAlgn="auto">
              <a:lnSpc>
                <a:spcPct val="150000"/>
              </a:lnSpc>
            </a:pPr>
            <a:r>
              <a:rPr lang="zh-CN" altLang="en-US" dirty="0" smtClean="0">
                <a:latin typeface="Arial" panose="020B0604020202020204" pitchFamily="34" charset="0"/>
              </a:rPr>
              <a:t>参数化输入水池荷载的几个注意事项</a:t>
            </a:r>
            <a:endParaRPr lang="zh-CN" altLang="en-US" dirty="0">
              <a:latin typeface="Arial" panose="020B0604020202020204" pitchFamily="34" charset="0"/>
            </a:endParaRPr>
          </a:p>
        </p:txBody>
      </p:sp>
      <p:sp>
        <p:nvSpPr>
          <p:cNvPr id="62" name="椭圆 61"/>
          <p:cNvSpPr/>
          <p:nvPr>
            <p:custDataLst>
              <p:tags r:id="rId8"/>
            </p:custDataLst>
          </p:nvPr>
        </p:nvSpPr>
        <p:spPr>
          <a:xfrm>
            <a:off x="3120571" y="1762125"/>
            <a:ext cx="1741118" cy="1741118"/>
          </a:xfrm>
          <a:prstGeom prst="ellipse">
            <a:avLst/>
          </a:prstGeom>
          <a:solidFill>
            <a:srgbClr val="EB5A40"/>
          </a:solidFill>
          <a:ln w="28575">
            <a:noFill/>
          </a:ln>
        </p:spPr>
        <p:style>
          <a:lnRef idx="2">
            <a:srgbClr val="76BBC5">
              <a:shade val="50000"/>
            </a:srgbClr>
          </a:lnRef>
          <a:fillRef idx="1">
            <a:srgbClr val="76BBC5"/>
          </a:fillRef>
          <a:effectRef idx="0">
            <a:srgbClr val="76BBC5"/>
          </a:effectRef>
          <a:fontRef idx="minor">
            <a:srgbClr val="FFFFFF"/>
          </a:fontRef>
        </p:style>
        <p:txBody>
          <a:bodyPr wrap="square" lIns="90000" tIns="46800" rIns="90000" bIns="46800" rtlCol="0" anchor="ctr">
            <a:normAutofit/>
          </a:bodyPr>
          <a:lstStyle/>
          <a:p>
            <a:pPr algn="ctr"/>
            <a:endParaRPr lang="zh-CN" altLang="en-US">
              <a:solidFill>
                <a:srgbClr val="3B3838"/>
              </a:solidFill>
            </a:endParaRPr>
          </a:p>
        </p:txBody>
      </p:sp>
      <p:sp>
        <p:nvSpPr>
          <p:cNvPr id="66" name="稻壳儿小白白(http://dwz.cn/Wu2UP)"/>
          <p:cNvSpPr>
            <a:spLocks noEditPoints="1"/>
          </p:cNvSpPr>
          <p:nvPr>
            <p:custDataLst>
              <p:tags r:id="rId9"/>
            </p:custDataLst>
          </p:nvPr>
        </p:nvSpPr>
        <p:spPr bwMode="auto">
          <a:xfrm>
            <a:off x="7821457" y="2279432"/>
            <a:ext cx="815978" cy="758517"/>
          </a:xfrm>
          <a:custGeom>
            <a:avLst/>
            <a:gdLst>
              <a:gd name="T0" fmla="*/ 9 w 52"/>
              <a:gd name="T1" fmla="*/ 28 h 48"/>
              <a:gd name="T2" fmla="*/ 5 w 52"/>
              <a:gd name="T3" fmla="*/ 28 h 48"/>
              <a:gd name="T4" fmla="*/ 0 w 52"/>
              <a:gd name="T5" fmla="*/ 24 h 48"/>
              <a:gd name="T6" fmla="*/ 3 w 52"/>
              <a:gd name="T7" fmla="*/ 14 h 48"/>
              <a:gd name="T8" fmla="*/ 10 w 52"/>
              <a:gd name="T9" fmla="*/ 16 h 48"/>
              <a:gd name="T10" fmla="*/ 14 w 52"/>
              <a:gd name="T11" fmla="*/ 16 h 48"/>
              <a:gd name="T12" fmla="*/ 14 w 52"/>
              <a:gd name="T13" fmla="*/ 18 h 48"/>
              <a:gd name="T14" fmla="*/ 16 w 52"/>
              <a:gd name="T15" fmla="*/ 24 h 48"/>
              <a:gd name="T16" fmla="*/ 9 w 52"/>
              <a:gd name="T17" fmla="*/ 28 h 48"/>
              <a:gd name="T18" fmla="*/ 10 w 52"/>
              <a:gd name="T19" fmla="*/ 14 h 48"/>
              <a:gd name="T20" fmla="*/ 4 w 52"/>
              <a:gd name="T21" fmla="*/ 7 h 48"/>
              <a:gd name="T22" fmla="*/ 10 w 52"/>
              <a:gd name="T23" fmla="*/ 0 h 48"/>
              <a:gd name="T24" fmla="*/ 17 w 52"/>
              <a:gd name="T25" fmla="*/ 7 h 48"/>
              <a:gd name="T26" fmla="*/ 10 w 52"/>
              <a:gd name="T27" fmla="*/ 14 h 48"/>
              <a:gd name="T28" fmla="*/ 38 w 52"/>
              <a:gd name="T29" fmla="*/ 48 h 48"/>
              <a:gd name="T30" fmla="*/ 14 w 52"/>
              <a:gd name="T31" fmla="*/ 48 h 48"/>
              <a:gd name="T32" fmla="*/ 7 w 52"/>
              <a:gd name="T33" fmla="*/ 42 h 48"/>
              <a:gd name="T34" fmla="*/ 16 w 52"/>
              <a:gd name="T35" fmla="*/ 26 h 48"/>
              <a:gd name="T36" fmla="*/ 26 w 52"/>
              <a:gd name="T37" fmla="*/ 30 h 48"/>
              <a:gd name="T38" fmla="*/ 35 w 52"/>
              <a:gd name="T39" fmla="*/ 26 h 48"/>
              <a:gd name="T40" fmla="*/ 45 w 52"/>
              <a:gd name="T41" fmla="*/ 42 h 48"/>
              <a:gd name="T42" fmla="*/ 38 w 52"/>
              <a:gd name="T43" fmla="*/ 48 h 48"/>
              <a:gd name="T44" fmla="*/ 26 w 52"/>
              <a:gd name="T45" fmla="*/ 28 h 48"/>
              <a:gd name="T46" fmla="*/ 16 w 52"/>
              <a:gd name="T47" fmla="*/ 18 h 48"/>
              <a:gd name="T48" fmla="*/ 26 w 52"/>
              <a:gd name="T49" fmla="*/ 7 h 48"/>
              <a:gd name="T50" fmla="*/ 36 w 52"/>
              <a:gd name="T51" fmla="*/ 18 h 48"/>
              <a:gd name="T52" fmla="*/ 26 w 52"/>
              <a:gd name="T53" fmla="*/ 28 h 48"/>
              <a:gd name="T54" fmla="*/ 41 w 52"/>
              <a:gd name="T55" fmla="*/ 14 h 48"/>
              <a:gd name="T56" fmla="*/ 34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8 h 48"/>
              <a:gd name="T72" fmla="*/ 38 w 52"/>
              <a:gd name="T73" fmla="*/ 16 h 48"/>
              <a:gd name="T74" fmla="*/ 41 w 52"/>
              <a:gd name="T75" fmla="*/ 16 h 48"/>
              <a:gd name="T76" fmla="*/ 48 w 52"/>
              <a:gd name="T77" fmla="*/ 14 h 48"/>
              <a:gd name="T78" fmla="*/ 52 w 52"/>
              <a:gd name="T79" fmla="*/ 24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7"/>
                  <a:pt x="0" y="24"/>
                </a:cubicBezTo>
                <a:cubicBezTo>
                  <a:pt x="0" y="21"/>
                  <a:pt x="0" y="14"/>
                  <a:pt x="3" y="14"/>
                </a:cubicBezTo>
                <a:cubicBezTo>
                  <a:pt x="4" y="14"/>
                  <a:pt x="7" y="16"/>
                  <a:pt x="10" y="16"/>
                </a:cubicBezTo>
                <a:cubicBezTo>
                  <a:pt x="12" y="16"/>
                  <a:pt x="13" y="16"/>
                  <a:pt x="14" y="16"/>
                </a:cubicBezTo>
                <a:cubicBezTo>
                  <a:pt x="14" y="16"/>
                  <a:pt x="14" y="17"/>
                  <a:pt x="14" y="18"/>
                </a:cubicBezTo>
                <a:cubicBezTo>
                  <a:pt x="14" y="20"/>
                  <a:pt x="15" y="22"/>
                  <a:pt x="16" y="24"/>
                </a:cubicBezTo>
                <a:cubicBezTo>
                  <a:pt x="13" y="25"/>
                  <a:pt x="11" y="26"/>
                  <a:pt x="9" y="28"/>
                </a:cubicBezTo>
                <a:close/>
                <a:moveTo>
                  <a:pt x="10" y="14"/>
                </a:moveTo>
                <a:cubicBezTo>
                  <a:pt x="7" y="14"/>
                  <a:pt x="4" y="11"/>
                  <a:pt x="4" y="7"/>
                </a:cubicBezTo>
                <a:cubicBezTo>
                  <a:pt x="4" y="4"/>
                  <a:pt x="7" y="0"/>
                  <a:pt x="10" y="0"/>
                </a:cubicBezTo>
                <a:cubicBezTo>
                  <a:pt x="14" y="0"/>
                  <a:pt x="17" y="4"/>
                  <a:pt x="17" y="7"/>
                </a:cubicBezTo>
                <a:cubicBezTo>
                  <a:pt x="17" y="11"/>
                  <a:pt x="14" y="14"/>
                  <a:pt x="10" y="14"/>
                </a:cubicBezTo>
                <a:close/>
                <a:moveTo>
                  <a:pt x="38" y="48"/>
                </a:moveTo>
                <a:cubicBezTo>
                  <a:pt x="14" y="48"/>
                  <a:pt x="14" y="48"/>
                  <a:pt x="14" y="48"/>
                </a:cubicBezTo>
                <a:cubicBezTo>
                  <a:pt x="10" y="48"/>
                  <a:pt x="7" y="46"/>
                  <a:pt x="7" y="42"/>
                </a:cubicBezTo>
                <a:cubicBezTo>
                  <a:pt x="7" y="35"/>
                  <a:pt x="8" y="26"/>
                  <a:pt x="16" y="26"/>
                </a:cubicBezTo>
                <a:cubicBezTo>
                  <a:pt x="17" y="26"/>
                  <a:pt x="20" y="30"/>
                  <a:pt x="26" y="30"/>
                </a:cubicBezTo>
                <a:cubicBezTo>
                  <a:pt x="31" y="30"/>
                  <a:pt x="35" y="26"/>
                  <a:pt x="35" y="26"/>
                </a:cubicBezTo>
                <a:cubicBezTo>
                  <a:pt x="43" y="26"/>
                  <a:pt x="45" y="35"/>
                  <a:pt x="45" y="42"/>
                </a:cubicBezTo>
                <a:cubicBezTo>
                  <a:pt x="45" y="46"/>
                  <a:pt x="42" y="48"/>
                  <a:pt x="38" y="48"/>
                </a:cubicBezTo>
                <a:close/>
                <a:moveTo>
                  <a:pt x="26" y="28"/>
                </a:moveTo>
                <a:cubicBezTo>
                  <a:pt x="20" y="28"/>
                  <a:pt x="16" y="23"/>
                  <a:pt x="16" y="18"/>
                </a:cubicBezTo>
                <a:cubicBezTo>
                  <a:pt x="16" y="12"/>
                  <a:pt x="20" y="7"/>
                  <a:pt x="26" y="7"/>
                </a:cubicBezTo>
                <a:cubicBezTo>
                  <a:pt x="32" y="7"/>
                  <a:pt x="36" y="12"/>
                  <a:pt x="36" y="18"/>
                </a:cubicBezTo>
                <a:cubicBezTo>
                  <a:pt x="36" y="23"/>
                  <a:pt x="32" y="28"/>
                  <a:pt x="26" y="28"/>
                </a:cubicBezTo>
                <a:close/>
                <a:moveTo>
                  <a:pt x="41" y="14"/>
                </a:moveTo>
                <a:cubicBezTo>
                  <a:pt x="37" y="14"/>
                  <a:pt x="34" y="11"/>
                  <a:pt x="34" y="7"/>
                </a:cubicBezTo>
                <a:cubicBezTo>
                  <a:pt x="34" y="4"/>
                  <a:pt x="37" y="0"/>
                  <a:pt x="41" y="0"/>
                </a:cubicBezTo>
                <a:cubicBezTo>
                  <a:pt x="45" y="0"/>
                  <a:pt x="48" y="4"/>
                  <a:pt x="48" y="7"/>
                </a:cubicBezTo>
                <a:cubicBezTo>
                  <a:pt x="48" y="11"/>
                  <a:pt x="45" y="14"/>
                  <a:pt x="41" y="14"/>
                </a:cubicBezTo>
                <a:close/>
                <a:moveTo>
                  <a:pt x="46" y="28"/>
                </a:moveTo>
                <a:cubicBezTo>
                  <a:pt x="43" y="28"/>
                  <a:pt x="43" y="28"/>
                  <a:pt x="43" y="28"/>
                </a:cubicBezTo>
                <a:cubicBezTo>
                  <a:pt x="41" y="26"/>
                  <a:pt x="38" y="25"/>
                  <a:pt x="36" y="24"/>
                </a:cubicBezTo>
                <a:cubicBezTo>
                  <a:pt x="37" y="22"/>
                  <a:pt x="38" y="20"/>
                  <a:pt x="38" y="18"/>
                </a:cubicBezTo>
                <a:cubicBezTo>
                  <a:pt x="38" y="17"/>
                  <a:pt x="38" y="16"/>
                  <a:pt x="38" y="16"/>
                </a:cubicBezTo>
                <a:cubicBezTo>
                  <a:pt x="39" y="16"/>
                  <a:pt x="40" y="16"/>
                  <a:pt x="41" y="16"/>
                </a:cubicBezTo>
                <a:cubicBezTo>
                  <a:pt x="45" y="16"/>
                  <a:pt x="48" y="14"/>
                  <a:pt x="48" y="14"/>
                </a:cubicBezTo>
                <a:cubicBezTo>
                  <a:pt x="52" y="14"/>
                  <a:pt x="52" y="21"/>
                  <a:pt x="52" y="24"/>
                </a:cubicBezTo>
                <a:cubicBezTo>
                  <a:pt x="52" y="27"/>
                  <a:pt x="49" y="28"/>
                  <a:pt x="46" y="28"/>
                </a:cubicBezTo>
                <a:close/>
              </a:path>
            </a:pathLst>
          </a:custGeom>
          <a:solidFill>
            <a:srgbClr val="FFFFFF"/>
          </a:solidFill>
          <a:ln>
            <a:solidFill>
              <a:srgbClr val="FFFFFF"/>
            </a:solidFill>
          </a:ln>
        </p:spPr>
        <p:txBody>
          <a:bodyPr wrap="square" lIns="90000" tIns="46800" rIns="90000" bIns="46800">
            <a:normAutofit/>
          </a:bodyPr>
          <a:lstStyle/>
          <a:p>
            <a:pPr>
              <a:defRPr/>
            </a:pPr>
            <a:endParaRPr lang="id-ID">
              <a:sym typeface="Arial" panose="020B0604020202020204" pitchFamily="34" charset="0"/>
            </a:endParaRPr>
          </a:p>
        </p:txBody>
      </p:sp>
      <p:sp>
        <p:nvSpPr>
          <p:cNvPr id="30" name="文本框 29"/>
          <p:cNvSpPr txBox="1"/>
          <p:nvPr>
            <p:custDataLst>
              <p:tags r:id="rId10"/>
            </p:custDataLst>
          </p:nvPr>
        </p:nvSpPr>
        <p:spPr>
          <a:xfrm>
            <a:off x="3027821" y="3675533"/>
            <a:ext cx="1926619" cy="516657"/>
          </a:xfrm>
          <a:prstGeom prst="rect">
            <a:avLst/>
          </a:prstGeom>
          <a:solidFill>
            <a:srgbClr val="EB5A40"/>
          </a:solidFill>
          <a:ln>
            <a:noFill/>
          </a:ln>
        </p:spPr>
        <p:txBody>
          <a:bodyPr wrap="square" lIns="90000" tIns="46800" rIns="90000" bIns="46800" anchor="ctr" anchorCtr="0">
            <a:normAutofit/>
          </a:bodyPr>
          <a:lstStyle>
            <a:defPPr>
              <a:defRPr lang="zh-CN"/>
            </a:defPPr>
            <a:lvl1pPr algn="ctr" fontAlgn="base">
              <a:spcBef>
                <a:spcPct val="0"/>
              </a:spcBef>
              <a:spcAft>
                <a:spcPct val="0"/>
              </a:spcAft>
              <a:defRPr>
                <a:solidFill>
                  <a:srgbClr val="FFFFFF"/>
                </a:solidFill>
                <a:latin typeface="Calibri Light" panose="020F0302020204030204"/>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r>
              <a:rPr lang="zh-CN" altLang="en-US" sz="2400" b="1" dirty="0" smtClean="0">
                <a:solidFill>
                  <a:schemeClr val="tx1"/>
                </a:solidFill>
                <a:latin typeface="微软雅黑" panose="020B0503020204020204" pitchFamily="34" charset="-122"/>
                <a:cs typeface="+mn-ea"/>
              </a:rPr>
              <a:t>建模要点</a:t>
            </a:r>
            <a:endParaRPr lang="zh-CN" altLang="en-US" sz="2400" b="1" dirty="0">
              <a:solidFill>
                <a:schemeClr val="tx1"/>
              </a:solidFill>
              <a:latin typeface="微软雅黑" panose="020B0503020204020204" pitchFamily="34" charset="-122"/>
              <a:cs typeface="+mn-ea"/>
            </a:endParaRPr>
          </a:p>
        </p:txBody>
      </p:sp>
      <p:sp>
        <p:nvSpPr>
          <p:cNvPr id="31" name="文本框 30"/>
          <p:cNvSpPr txBox="1"/>
          <p:nvPr>
            <p:custDataLst>
              <p:tags r:id="rId11"/>
            </p:custDataLst>
          </p:nvPr>
        </p:nvSpPr>
        <p:spPr>
          <a:xfrm>
            <a:off x="3027820" y="4192185"/>
            <a:ext cx="1926621" cy="771701"/>
          </a:xfrm>
          <a:prstGeom prst="rect">
            <a:avLst/>
          </a:prstGeom>
        </p:spPr>
        <p:txBody>
          <a:bodyPr wrap="square" lIns="90000" tIns="46800" rIns="90000" bIns="46800">
            <a:normAutofit fontScale="90000" lnSpcReduction="20000"/>
          </a:bodyPr>
          <a:lstStyle>
            <a:defPPr>
              <a:defRPr lang="zh-CN"/>
            </a:defPPr>
            <a:lvl1pPr algn="ctr">
              <a:defRPr>
                <a:latin typeface="Calibri Light" panose="020F0302020204030204"/>
              </a:defRPr>
            </a:lvl1pPr>
          </a:lstStyle>
          <a:p>
            <a:pPr fontAlgn="auto">
              <a:lnSpc>
                <a:spcPct val="150000"/>
              </a:lnSpc>
            </a:pPr>
            <a:r>
              <a:rPr lang="zh-CN" altLang="en-US" dirty="0" smtClean="0">
                <a:latin typeface="Arial" panose="020B0604020202020204" pitchFamily="34" charset="0"/>
              </a:rPr>
              <a:t>水池模型建立的特点及要点</a:t>
            </a:r>
            <a:endParaRPr lang="zh-CN" altLang="en-US" dirty="0">
              <a:latin typeface="Arial" panose="020B0604020202020204" pitchFamily="34" charset="0"/>
            </a:endParaRPr>
          </a:p>
        </p:txBody>
      </p:sp>
      <p:sp>
        <p:nvSpPr>
          <p:cNvPr id="61" name="椭圆 60"/>
          <p:cNvSpPr/>
          <p:nvPr>
            <p:custDataLst>
              <p:tags r:id="rId12"/>
            </p:custDataLst>
          </p:nvPr>
        </p:nvSpPr>
        <p:spPr>
          <a:xfrm>
            <a:off x="1001411" y="1762125"/>
            <a:ext cx="1741120" cy="1741116"/>
          </a:xfrm>
          <a:prstGeom prst="ellipse">
            <a:avLst/>
          </a:prstGeom>
          <a:solidFill>
            <a:srgbClr val="76BBC5"/>
          </a:solidFill>
          <a:ln w="28575">
            <a:noFill/>
          </a:ln>
        </p:spPr>
        <p:style>
          <a:lnRef idx="2">
            <a:srgbClr val="76BBC5">
              <a:shade val="50000"/>
            </a:srgbClr>
          </a:lnRef>
          <a:fillRef idx="1">
            <a:srgbClr val="76BBC5"/>
          </a:fillRef>
          <a:effectRef idx="0">
            <a:srgbClr val="76BBC5"/>
          </a:effectRef>
          <a:fontRef idx="minor">
            <a:srgbClr val="FFFFFF"/>
          </a:fontRef>
        </p:style>
        <p:txBody>
          <a:bodyPr wrap="square" lIns="90000" tIns="46800" rIns="90000" bIns="46800" rtlCol="0" anchor="ctr">
            <a:normAutofit/>
          </a:bodyPr>
          <a:lstStyle/>
          <a:p>
            <a:pPr algn="ctr"/>
            <a:endParaRPr lang="zh-CN" altLang="en-US">
              <a:solidFill>
                <a:srgbClr val="3B3838"/>
              </a:solidFill>
            </a:endParaRPr>
          </a:p>
        </p:txBody>
      </p:sp>
      <p:sp>
        <p:nvSpPr>
          <p:cNvPr id="65" name="稻壳儿小白白(http://dwz.cn/Wu2UP)"/>
          <p:cNvSpPr>
            <a:spLocks noEditPoints="1"/>
          </p:cNvSpPr>
          <p:nvPr>
            <p:custDataLst>
              <p:tags r:id="rId13"/>
            </p:custDataLst>
          </p:nvPr>
        </p:nvSpPr>
        <p:spPr bwMode="auto">
          <a:xfrm>
            <a:off x="1354748" y="2269047"/>
            <a:ext cx="1034447" cy="727274"/>
          </a:xfrm>
          <a:custGeom>
            <a:avLst/>
            <a:gdLst>
              <a:gd name="T0" fmla="*/ 54 w 54"/>
              <a:gd name="T1" fmla="*/ 27 h 38"/>
              <a:gd name="T2" fmla="*/ 44 w 54"/>
              <a:gd name="T3" fmla="*/ 38 h 38"/>
              <a:gd name="T4" fmla="*/ 43 w 54"/>
              <a:gd name="T5" fmla="*/ 38 h 38"/>
              <a:gd name="T6" fmla="*/ 11 w 54"/>
              <a:gd name="T7" fmla="*/ 38 h 38"/>
              <a:gd name="T8" fmla="*/ 11 w 54"/>
              <a:gd name="T9" fmla="*/ 38 h 38"/>
              <a:gd name="T10" fmla="*/ 11 w 54"/>
              <a:gd name="T11" fmla="*/ 38 h 38"/>
              <a:gd name="T12" fmla="*/ 10 w 54"/>
              <a:gd name="T13" fmla="*/ 38 h 38"/>
              <a:gd name="T14" fmla="*/ 0 w 54"/>
              <a:gd name="T15" fmla="*/ 27 h 38"/>
              <a:gd name="T16" fmla="*/ 5 w 54"/>
              <a:gd name="T17" fmla="*/ 18 h 38"/>
              <a:gd name="T18" fmla="*/ 5 w 54"/>
              <a:gd name="T19" fmla="*/ 16 h 38"/>
              <a:gd name="T20" fmla="*/ 12 w 54"/>
              <a:gd name="T21" fmla="*/ 8 h 38"/>
              <a:gd name="T22" fmla="*/ 17 w 54"/>
              <a:gd name="T23" fmla="*/ 10 h 38"/>
              <a:gd name="T24" fmla="*/ 31 w 54"/>
              <a:gd name="T25" fmla="*/ 0 h 38"/>
              <a:gd name="T26" fmla="*/ 48 w 54"/>
              <a:gd name="T27" fmla="*/ 17 h 38"/>
              <a:gd name="T28" fmla="*/ 48 w 54"/>
              <a:gd name="T29" fmla="*/ 18 h 38"/>
              <a:gd name="T30" fmla="*/ 54 w 54"/>
              <a:gd name="T31" fmla="*/ 27 h 38"/>
              <a:gd name="T32" fmla="*/ 20 w 54"/>
              <a:gd name="T33" fmla="*/ 32 h 38"/>
              <a:gd name="T34" fmla="*/ 26 w 54"/>
              <a:gd name="T35" fmla="*/ 29 h 38"/>
              <a:gd name="T36" fmla="*/ 24 w 54"/>
              <a:gd name="T37" fmla="*/ 26 h 38"/>
              <a:gd name="T38" fmla="*/ 20 w 54"/>
              <a:gd name="T39" fmla="*/ 28 h 38"/>
              <a:gd name="T40" fmla="*/ 16 w 54"/>
              <a:gd name="T41" fmla="*/ 25 h 38"/>
              <a:gd name="T42" fmla="*/ 20 w 54"/>
              <a:gd name="T43" fmla="*/ 21 h 38"/>
              <a:gd name="T44" fmla="*/ 36 w 54"/>
              <a:gd name="T45" fmla="*/ 32 h 38"/>
              <a:gd name="T46" fmla="*/ 43 w 54"/>
              <a:gd name="T47" fmla="*/ 25 h 38"/>
              <a:gd name="T48" fmla="*/ 36 w 54"/>
              <a:gd name="T49" fmla="*/ 18 h 38"/>
              <a:gd name="T50" fmla="*/ 29 w 54"/>
              <a:gd name="T51" fmla="*/ 20 h 38"/>
              <a:gd name="T52" fmla="*/ 32 w 54"/>
              <a:gd name="T53" fmla="*/ 23 h 38"/>
              <a:gd name="T54" fmla="*/ 35 w 54"/>
              <a:gd name="T55" fmla="*/ 21 h 38"/>
              <a:gd name="T56" fmla="*/ 39 w 54"/>
              <a:gd name="T57" fmla="*/ 25 h 38"/>
              <a:gd name="T58" fmla="*/ 35 w 54"/>
              <a:gd name="T59" fmla="*/ 28 h 38"/>
              <a:gd name="T60" fmla="*/ 20 w 54"/>
              <a:gd name="T61" fmla="*/ 18 h 38"/>
              <a:gd name="T62" fmla="*/ 12 w 54"/>
              <a:gd name="T63" fmla="*/ 25 h 38"/>
              <a:gd name="T64" fmla="*/ 20 w 54"/>
              <a:gd name="T6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38">
                <a:moveTo>
                  <a:pt x="54" y="27"/>
                </a:moveTo>
                <a:cubicBezTo>
                  <a:pt x="54" y="33"/>
                  <a:pt x="50" y="38"/>
                  <a:pt x="44" y="38"/>
                </a:cubicBezTo>
                <a:cubicBezTo>
                  <a:pt x="43" y="38"/>
                  <a:pt x="43" y="38"/>
                  <a:pt x="43" y="38"/>
                </a:cubicBezTo>
                <a:cubicBezTo>
                  <a:pt x="11" y="38"/>
                  <a:pt x="11" y="38"/>
                  <a:pt x="11" y="38"/>
                </a:cubicBezTo>
                <a:cubicBezTo>
                  <a:pt x="11" y="38"/>
                  <a:pt x="11" y="38"/>
                  <a:pt x="11" y="38"/>
                </a:cubicBezTo>
                <a:cubicBezTo>
                  <a:pt x="11" y="38"/>
                  <a:pt x="11" y="38"/>
                  <a:pt x="11" y="38"/>
                </a:cubicBezTo>
                <a:cubicBezTo>
                  <a:pt x="10" y="38"/>
                  <a:pt x="10" y="38"/>
                  <a:pt x="10" y="38"/>
                </a:cubicBezTo>
                <a:cubicBezTo>
                  <a:pt x="4" y="38"/>
                  <a:pt x="0" y="33"/>
                  <a:pt x="0" y="27"/>
                </a:cubicBezTo>
                <a:cubicBezTo>
                  <a:pt x="0" y="23"/>
                  <a:pt x="2" y="20"/>
                  <a:pt x="5" y="18"/>
                </a:cubicBezTo>
                <a:cubicBezTo>
                  <a:pt x="5" y="17"/>
                  <a:pt x="5" y="16"/>
                  <a:pt x="5" y="16"/>
                </a:cubicBezTo>
                <a:cubicBezTo>
                  <a:pt x="5" y="11"/>
                  <a:pt x="8" y="8"/>
                  <a:pt x="12" y="8"/>
                </a:cubicBezTo>
                <a:cubicBezTo>
                  <a:pt x="14" y="8"/>
                  <a:pt x="15" y="9"/>
                  <a:pt x="17" y="10"/>
                </a:cubicBezTo>
                <a:cubicBezTo>
                  <a:pt x="19" y="4"/>
                  <a:pt x="25" y="0"/>
                  <a:pt x="31" y="0"/>
                </a:cubicBezTo>
                <a:cubicBezTo>
                  <a:pt x="40" y="0"/>
                  <a:pt x="48" y="8"/>
                  <a:pt x="48" y="17"/>
                </a:cubicBezTo>
                <a:cubicBezTo>
                  <a:pt x="48" y="17"/>
                  <a:pt x="48" y="17"/>
                  <a:pt x="48" y="18"/>
                </a:cubicBezTo>
                <a:cubicBezTo>
                  <a:pt x="52" y="19"/>
                  <a:pt x="54" y="23"/>
                  <a:pt x="54" y="27"/>
                </a:cubicBezTo>
                <a:close/>
                <a:moveTo>
                  <a:pt x="20" y="32"/>
                </a:moveTo>
                <a:cubicBezTo>
                  <a:pt x="23" y="32"/>
                  <a:pt x="24" y="31"/>
                  <a:pt x="26" y="29"/>
                </a:cubicBezTo>
                <a:cubicBezTo>
                  <a:pt x="26" y="28"/>
                  <a:pt x="25" y="27"/>
                  <a:pt x="24" y="26"/>
                </a:cubicBezTo>
                <a:cubicBezTo>
                  <a:pt x="23" y="27"/>
                  <a:pt x="22" y="28"/>
                  <a:pt x="20" y="28"/>
                </a:cubicBezTo>
                <a:cubicBezTo>
                  <a:pt x="18" y="28"/>
                  <a:pt x="16" y="27"/>
                  <a:pt x="16" y="25"/>
                </a:cubicBezTo>
                <a:cubicBezTo>
                  <a:pt x="16" y="23"/>
                  <a:pt x="18" y="21"/>
                  <a:pt x="20" y="21"/>
                </a:cubicBezTo>
                <a:cubicBezTo>
                  <a:pt x="26" y="21"/>
                  <a:pt x="27" y="32"/>
                  <a:pt x="36" y="32"/>
                </a:cubicBezTo>
                <a:cubicBezTo>
                  <a:pt x="40" y="32"/>
                  <a:pt x="43" y="29"/>
                  <a:pt x="43" y="25"/>
                </a:cubicBezTo>
                <a:cubicBezTo>
                  <a:pt x="43" y="20"/>
                  <a:pt x="40" y="18"/>
                  <a:pt x="36" y="18"/>
                </a:cubicBezTo>
                <a:cubicBezTo>
                  <a:pt x="33" y="18"/>
                  <a:pt x="31" y="18"/>
                  <a:pt x="29" y="20"/>
                </a:cubicBezTo>
                <a:cubicBezTo>
                  <a:pt x="30" y="21"/>
                  <a:pt x="31" y="22"/>
                  <a:pt x="32" y="23"/>
                </a:cubicBezTo>
                <a:cubicBezTo>
                  <a:pt x="33" y="22"/>
                  <a:pt x="34" y="21"/>
                  <a:pt x="35" y="21"/>
                </a:cubicBezTo>
                <a:cubicBezTo>
                  <a:pt x="37" y="21"/>
                  <a:pt x="39" y="23"/>
                  <a:pt x="39" y="25"/>
                </a:cubicBezTo>
                <a:cubicBezTo>
                  <a:pt x="39" y="27"/>
                  <a:pt x="37" y="28"/>
                  <a:pt x="35" y="28"/>
                </a:cubicBezTo>
                <a:cubicBezTo>
                  <a:pt x="30" y="28"/>
                  <a:pt x="28" y="18"/>
                  <a:pt x="20" y="18"/>
                </a:cubicBezTo>
                <a:cubicBezTo>
                  <a:pt x="16" y="18"/>
                  <a:pt x="12" y="20"/>
                  <a:pt x="12" y="25"/>
                </a:cubicBezTo>
                <a:cubicBezTo>
                  <a:pt x="12" y="29"/>
                  <a:pt x="16" y="32"/>
                  <a:pt x="20" y="32"/>
                </a:cubicBezTo>
                <a:close/>
              </a:path>
            </a:pathLst>
          </a:custGeom>
          <a:solidFill>
            <a:srgbClr val="FFFFFF"/>
          </a:solidFill>
          <a:ln>
            <a:solidFill>
              <a:srgbClr val="FFFFFF"/>
            </a:solidFill>
          </a:ln>
        </p:spPr>
        <p:txBody>
          <a:bodyPr wrap="square" lIns="90000" tIns="46800" rIns="90000" bIns="46800">
            <a:normAutofit/>
          </a:bodyPr>
          <a:lstStyle/>
          <a:p>
            <a:pPr>
              <a:defRPr/>
            </a:pPr>
            <a:endParaRPr lang="id-ID">
              <a:sym typeface="Arial" panose="020B0604020202020204" pitchFamily="34" charset="0"/>
            </a:endParaRPr>
          </a:p>
        </p:txBody>
      </p:sp>
      <p:sp>
        <p:nvSpPr>
          <p:cNvPr id="32" name="文本框 31"/>
          <p:cNvSpPr txBox="1"/>
          <p:nvPr>
            <p:custDataLst>
              <p:tags r:id="rId14"/>
            </p:custDataLst>
          </p:nvPr>
        </p:nvSpPr>
        <p:spPr>
          <a:xfrm>
            <a:off x="908662" y="3675532"/>
            <a:ext cx="1926620" cy="516657"/>
          </a:xfrm>
          <a:prstGeom prst="rect">
            <a:avLst/>
          </a:prstGeom>
          <a:solidFill>
            <a:srgbClr val="76BBC5"/>
          </a:solidFill>
          <a:ln>
            <a:noFill/>
          </a:ln>
        </p:spPr>
        <p:txBody>
          <a:bodyPr wrap="square" lIns="90000" tIns="46800" rIns="90000" bIns="46800" anchor="ctr" anchorCtr="0">
            <a:normAutofit/>
          </a:bodyPr>
          <a:lstStyle>
            <a:defPPr>
              <a:defRPr lang="zh-CN"/>
            </a:defPPr>
            <a:lvl1pPr algn="ctr" fontAlgn="base">
              <a:spcBef>
                <a:spcPct val="0"/>
              </a:spcBef>
              <a:spcAft>
                <a:spcPct val="0"/>
              </a:spcAft>
              <a:defRPr>
                <a:solidFill>
                  <a:srgbClr val="FFFFFF"/>
                </a:solidFill>
                <a:latin typeface="Calibri Light" panose="020F0302020204030204"/>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r>
              <a:rPr lang="zh-CN" altLang="en-US" sz="2400" b="1" dirty="0" smtClean="0">
                <a:solidFill>
                  <a:schemeClr val="tx1"/>
                </a:solidFill>
                <a:latin typeface="微软雅黑" panose="020B0503020204020204" pitchFamily="34" charset="-122"/>
                <a:cs typeface="+mn-ea"/>
              </a:rPr>
              <a:t>背景介绍</a:t>
            </a:r>
            <a:endParaRPr lang="zh-CN" altLang="en-US" sz="2400" b="1" dirty="0">
              <a:solidFill>
                <a:schemeClr val="tx1"/>
              </a:solidFill>
              <a:latin typeface="微软雅黑" panose="020B0503020204020204" pitchFamily="34" charset="-122"/>
              <a:cs typeface="+mn-ea"/>
            </a:endParaRPr>
          </a:p>
        </p:txBody>
      </p:sp>
      <p:sp>
        <p:nvSpPr>
          <p:cNvPr id="49" name="文本框 48"/>
          <p:cNvSpPr txBox="1"/>
          <p:nvPr>
            <p:custDataLst>
              <p:tags r:id="rId15"/>
            </p:custDataLst>
          </p:nvPr>
        </p:nvSpPr>
        <p:spPr>
          <a:xfrm>
            <a:off x="908660" y="4192184"/>
            <a:ext cx="1926623" cy="771700"/>
          </a:xfrm>
          <a:prstGeom prst="rect">
            <a:avLst/>
          </a:prstGeom>
        </p:spPr>
        <p:txBody>
          <a:bodyPr wrap="square" lIns="90000" tIns="46800" rIns="90000" bIns="46800">
            <a:normAutofit fontScale="90000" lnSpcReduction="20000"/>
          </a:bodyPr>
          <a:lstStyle>
            <a:defPPr>
              <a:defRPr lang="zh-CN"/>
            </a:defPPr>
            <a:lvl1pPr algn="ctr">
              <a:defRPr>
                <a:latin typeface="Calibri Light" panose="020F0302020204030204"/>
              </a:defRPr>
            </a:lvl1pPr>
          </a:lstStyle>
          <a:p>
            <a:pPr fontAlgn="auto">
              <a:lnSpc>
                <a:spcPct val="150000"/>
              </a:lnSpc>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水池结构设计的行业状况</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椭圆 49"/>
          <p:cNvSpPr/>
          <p:nvPr>
            <p:custDataLst>
              <p:tags r:id="rId16"/>
            </p:custDataLst>
          </p:nvPr>
        </p:nvSpPr>
        <p:spPr>
          <a:xfrm>
            <a:off x="9478044" y="1762125"/>
            <a:ext cx="1741118" cy="1741118"/>
          </a:xfrm>
          <a:prstGeom prst="ellipse">
            <a:avLst/>
          </a:prstGeom>
          <a:solidFill>
            <a:srgbClr val="3B3838"/>
          </a:solidFill>
          <a:ln w="28575">
            <a:noFill/>
          </a:ln>
        </p:spPr>
        <p:style>
          <a:lnRef idx="2">
            <a:srgbClr val="76BBC5">
              <a:shade val="50000"/>
            </a:srgbClr>
          </a:lnRef>
          <a:fillRef idx="1">
            <a:srgbClr val="76BBC5"/>
          </a:fillRef>
          <a:effectRef idx="0">
            <a:srgbClr val="76BBC5"/>
          </a:effectRef>
          <a:fontRef idx="minor">
            <a:srgbClr val="FFFFFF"/>
          </a:fontRef>
        </p:style>
        <p:txBody>
          <a:bodyPr wrap="square" lIns="90000" tIns="46800" rIns="90000" bIns="46800" rtlCol="0" anchor="ctr">
            <a:normAutofit/>
          </a:bodyPr>
          <a:lstStyle/>
          <a:p>
            <a:pPr algn="ctr"/>
            <a:endParaRPr lang="zh-CN" altLang="en-US">
              <a:solidFill>
                <a:srgbClr val="3B3838"/>
              </a:solidFill>
            </a:endParaRPr>
          </a:p>
        </p:txBody>
      </p:sp>
      <p:sp>
        <p:nvSpPr>
          <p:cNvPr id="51" name="文本框 50"/>
          <p:cNvSpPr txBox="1"/>
          <p:nvPr>
            <p:custDataLst>
              <p:tags r:id="rId17"/>
            </p:custDataLst>
          </p:nvPr>
        </p:nvSpPr>
        <p:spPr>
          <a:xfrm>
            <a:off x="9385300" y="3675380"/>
            <a:ext cx="2136775" cy="516890"/>
          </a:xfrm>
          <a:prstGeom prst="rect">
            <a:avLst/>
          </a:prstGeom>
          <a:solidFill>
            <a:srgbClr val="3B3838"/>
          </a:solidFill>
          <a:ln>
            <a:noFill/>
          </a:ln>
        </p:spPr>
        <p:txBody>
          <a:bodyPr wrap="square" lIns="90000" tIns="46800" rIns="90000" bIns="46800" anchor="ctr" anchorCtr="0">
            <a:noAutofit/>
          </a:bodyPr>
          <a:lstStyle>
            <a:defPPr>
              <a:defRPr lang="zh-CN"/>
            </a:defPPr>
            <a:lvl1pPr algn="ctr" fontAlgn="base">
              <a:spcBef>
                <a:spcPct val="0"/>
              </a:spcBef>
              <a:spcAft>
                <a:spcPct val="0"/>
              </a:spcAft>
              <a:defRPr>
                <a:solidFill>
                  <a:srgbClr val="FFFFFF"/>
                </a:solidFill>
                <a:latin typeface="Calibri Light" panose="020F0302020204030204"/>
                <a:ea typeface="微软雅黑" panose="020B0503020204020204" pitchFamily="34" charset="-122"/>
              </a:defRPr>
            </a:lvl1pPr>
            <a:lvl2pPr marL="742950" indent="-285750">
              <a:defRPr>
                <a:latin typeface="Calibri" panose="020F0502020204030204" charset="0"/>
                <a:ea typeface="微软雅黑" panose="020B0503020204020204" pitchFamily="34" charset="-122"/>
              </a:defRPr>
            </a:lvl2pPr>
            <a:lvl3pPr marL="1143000" indent="-228600">
              <a:defRPr>
                <a:latin typeface="Calibri" panose="020F0502020204030204" charset="0"/>
                <a:ea typeface="微软雅黑" panose="020B0503020204020204" pitchFamily="34" charset="-122"/>
              </a:defRPr>
            </a:lvl3pPr>
            <a:lvl4pPr marL="1600200" indent="-228600">
              <a:defRPr>
                <a:latin typeface="Calibri" panose="020F0502020204030204" charset="0"/>
                <a:ea typeface="微软雅黑" panose="020B0503020204020204" pitchFamily="34" charset="-122"/>
              </a:defRPr>
            </a:lvl4pPr>
            <a:lvl5pPr marL="2057400" indent="-228600">
              <a:defRPr>
                <a:latin typeface="Calibri" panose="020F0502020204030204" charset="0"/>
                <a:ea typeface="微软雅黑" panose="020B0503020204020204" pitchFamily="34" charset="-122"/>
              </a:defRPr>
            </a:lvl5pPr>
            <a:lvl6pPr marL="2514600" indent="-228600" fontAlgn="base">
              <a:spcBef>
                <a:spcPct val="0"/>
              </a:spcBef>
              <a:spcAft>
                <a:spcPct val="0"/>
              </a:spcAft>
              <a:defRPr>
                <a:latin typeface="Calibri" panose="020F0502020204030204" charset="0"/>
                <a:ea typeface="微软雅黑" panose="020B0503020204020204" pitchFamily="34" charset="-122"/>
              </a:defRPr>
            </a:lvl6pPr>
            <a:lvl7pPr marL="2971800" indent="-228600" fontAlgn="base">
              <a:spcBef>
                <a:spcPct val="0"/>
              </a:spcBef>
              <a:spcAft>
                <a:spcPct val="0"/>
              </a:spcAft>
              <a:defRPr>
                <a:latin typeface="Calibri" panose="020F0502020204030204" charset="0"/>
                <a:ea typeface="微软雅黑" panose="020B0503020204020204" pitchFamily="34" charset="-122"/>
              </a:defRPr>
            </a:lvl7pPr>
            <a:lvl8pPr marL="3429000" indent="-228600" fontAlgn="base">
              <a:spcBef>
                <a:spcPct val="0"/>
              </a:spcBef>
              <a:spcAft>
                <a:spcPct val="0"/>
              </a:spcAft>
              <a:defRPr>
                <a:latin typeface="Calibri" panose="020F0502020204030204" charset="0"/>
                <a:ea typeface="微软雅黑" panose="020B0503020204020204" pitchFamily="34" charset="-122"/>
              </a:defRPr>
            </a:lvl8pPr>
            <a:lvl9pPr marL="3886200" indent="-228600" fontAlgn="base">
              <a:spcBef>
                <a:spcPct val="0"/>
              </a:spcBef>
              <a:spcAft>
                <a:spcPct val="0"/>
              </a:spcAft>
              <a:defRPr>
                <a:latin typeface="Calibri" panose="020F0502020204030204" charset="0"/>
                <a:ea typeface="微软雅黑" panose="020B0503020204020204" pitchFamily="34" charset="-122"/>
              </a:defRPr>
            </a:lvl9pPr>
          </a:lstStyle>
          <a:p>
            <a:r>
              <a:rPr lang="zh-CN" altLang="en-US" sz="2400" b="1" dirty="0" smtClean="0">
                <a:solidFill>
                  <a:schemeClr val="bg1"/>
                </a:solidFill>
                <a:latin typeface="微软雅黑" panose="020B0503020204020204" pitchFamily="34" charset="-122"/>
                <a:cs typeface="+mn-ea"/>
              </a:rPr>
              <a:t>常见问题</a:t>
            </a:r>
            <a:endParaRPr lang="zh-CN" altLang="en-US" sz="2400" b="1" dirty="0">
              <a:solidFill>
                <a:schemeClr val="bg1"/>
              </a:solidFill>
              <a:latin typeface="微软雅黑" panose="020B0503020204020204" pitchFamily="34" charset="-122"/>
              <a:cs typeface="+mn-ea"/>
            </a:endParaRPr>
          </a:p>
        </p:txBody>
      </p:sp>
      <p:sp>
        <p:nvSpPr>
          <p:cNvPr id="52" name="文本框 51"/>
          <p:cNvSpPr txBox="1"/>
          <p:nvPr>
            <p:custDataLst>
              <p:tags r:id="rId18"/>
            </p:custDataLst>
          </p:nvPr>
        </p:nvSpPr>
        <p:spPr>
          <a:xfrm>
            <a:off x="9385293" y="4192185"/>
            <a:ext cx="1926621" cy="771701"/>
          </a:xfrm>
          <a:prstGeom prst="rect">
            <a:avLst/>
          </a:prstGeom>
        </p:spPr>
        <p:txBody>
          <a:bodyPr wrap="square" lIns="90000" tIns="46800" rIns="90000" bIns="46800">
            <a:normAutofit fontScale="90000" lnSpcReduction="20000"/>
          </a:bodyPr>
          <a:lstStyle>
            <a:defPPr>
              <a:defRPr lang="zh-CN"/>
            </a:defPPr>
            <a:lvl1pPr algn="ctr">
              <a:defRPr>
                <a:latin typeface="Calibri Light" panose="020F0302020204030204"/>
              </a:defRPr>
            </a:lvl1pPr>
          </a:lstStyle>
          <a:p>
            <a:pPr fontAlgn="auto">
              <a:lnSpc>
                <a:spcPct val="150000"/>
              </a:lnSpc>
            </a:pPr>
            <a:r>
              <a:rPr lang="zh-CN" altLang="en-US" dirty="0" smtClean="0">
                <a:latin typeface="Arial" panose="020B0604020202020204" pitchFamily="34" charset="0"/>
              </a:rPr>
              <a:t>针对设计师一些常见问题的解答</a:t>
            </a:r>
            <a:endParaRPr lang="zh-CN" altLang="en-US" dirty="0">
              <a:latin typeface="Arial" panose="020B0604020202020204" pitchFamily="34" charset="0"/>
            </a:endParaRPr>
          </a:p>
        </p:txBody>
      </p:sp>
      <p:sp>
        <p:nvSpPr>
          <p:cNvPr id="53" name="KSO_Shape"/>
          <p:cNvSpPr/>
          <p:nvPr>
            <p:custDataLst>
              <p:tags r:id="rId19"/>
            </p:custDataLst>
          </p:nvPr>
        </p:nvSpPr>
        <p:spPr>
          <a:xfrm>
            <a:off x="9961257" y="2338944"/>
            <a:ext cx="774693" cy="587476"/>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FFFFFF"/>
          </a:solidFill>
          <a:ln>
            <a:solidFill>
              <a:srgbClr val="FFFFFF"/>
            </a:solidFill>
          </a:ln>
        </p:spPr>
        <p:style>
          <a:lnRef idx="2">
            <a:srgbClr val="76BBC5">
              <a:shade val="50000"/>
            </a:srgbClr>
          </a:lnRef>
          <a:fillRef idx="1">
            <a:srgbClr val="76BBC5"/>
          </a:fillRef>
          <a:effectRef idx="0">
            <a:srgbClr val="76BBC5"/>
          </a:effectRef>
          <a:fontRef idx="minor">
            <a:srgbClr val="FFFFFF"/>
          </a:fontRef>
        </p:style>
        <p:txBody>
          <a:bodyPr wrap="square" lIns="90000" tIns="46800" rIns="90000" bIns="46800" anchor="ctr">
            <a:normAutofit/>
          </a:bodyPr>
          <a:lstStyle/>
          <a:p>
            <a:pPr algn="ctr" eaLnBrk="1" fontAlgn="auto" hangingPunct="1">
              <a:spcBef>
                <a:spcPts val="0"/>
              </a:spcBef>
              <a:spcAft>
                <a:spcPts val="0"/>
              </a:spcAft>
              <a:defRPr/>
            </a:pPr>
            <a:endParaRPr lang="zh-CN" altLang="en-US">
              <a:solidFill>
                <a:srgbClr val="FFFFFF">
                  <a:lumMod val="10000"/>
                </a:srgbClr>
              </a:solidFill>
            </a:endParaRPr>
          </a:p>
        </p:txBody>
      </p:sp>
      <p:sp>
        <p:nvSpPr>
          <p:cNvPr id="54" name="Freeform 7"/>
          <p:cNvSpPr>
            <a:spLocks noEditPoints="1"/>
          </p:cNvSpPr>
          <p:nvPr>
            <p:custDataLst>
              <p:tags r:id="rId20"/>
            </p:custDataLst>
          </p:nvPr>
        </p:nvSpPr>
        <p:spPr bwMode="auto">
          <a:xfrm>
            <a:off x="5741833" y="2264229"/>
            <a:ext cx="736910" cy="736910"/>
          </a:xfrm>
          <a:custGeom>
            <a:avLst/>
            <a:gdLst>
              <a:gd name="T0" fmla="*/ 35 w 70"/>
              <a:gd name="T1" fmla="*/ 0 h 69"/>
              <a:gd name="T2" fmla="*/ 59 w 70"/>
              <a:gd name="T3" fmla="*/ 10 h 69"/>
              <a:gd name="T4" fmla="*/ 60 w 70"/>
              <a:gd name="T5" fmla="*/ 10 h 69"/>
              <a:gd name="T6" fmla="*/ 70 w 70"/>
              <a:gd name="T7" fmla="*/ 34 h 69"/>
              <a:gd name="T8" fmla="*/ 68 w 70"/>
              <a:gd name="T9" fmla="*/ 45 h 69"/>
              <a:gd name="T10" fmla="*/ 63 w 70"/>
              <a:gd name="T11" fmla="*/ 54 h 69"/>
              <a:gd name="T12" fmla="*/ 63 w 70"/>
              <a:gd name="T13" fmla="*/ 66 h 69"/>
              <a:gd name="T14" fmla="*/ 61 w 70"/>
              <a:gd name="T15" fmla="*/ 69 h 69"/>
              <a:gd name="T16" fmla="*/ 61 w 70"/>
              <a:gd name="T17" fmla="*/ 69 h 69"/>
              <a:gd name="T18" fmla="*/ 35 w 70"/>
              <a:gd name="T19" fmla="*/ 69 h 69"/>
              <a:gd name="T20" fmla="*/ 10 w 70"/>
              <a:gd name="T21" fmla="*/ 59 h 69"/>
              <a:gd name="T22" fmla="*/ 10 w 70"/>
              <a:gd name="T23" fmla="*/ 59 h 69"/>
              <a:gd name="T24" fmla="*/ 10 w 70"/>
              <a:gd name="T25" fmla="*/ 59 h 69"/>
              <a:gd name="T26" fmla="*/ 0 w 70"/>
              <a:gd name="T27" fmla="*/ 34 h 69"/>
              <a:gd name="T28" fmla="*/ 10 w 70"/>
              <a:gd name="T29" fmla="*/ 10 h 69"/>
              <a:gd name="T30" fmla="*/ 10 w 70"/>
              <a:gd name="T31" fmla="*/ 10 h 69"/>
              <a:gd name="T32" fmla="*/ 35 w 70"/>
              <a:gd name="T33" fmla="*/ 0 h 69"/>
              <a:gd name="T34" fmla="*/ 17 w 70"/>
              <a:gd name="T35" fmla="*/ 27 h 69"/>
              <a:gd name="T36" fmla="*/ 17 w 70"/>
              <a:gd name="T37" fmla="*/ 27 h 69"/>
              <a:gd name="T38" fmla="*/ 52 w 70"/>
              <a:gd name="T39" fmla="*/ 27 h 69"/>
              <a:gd name="T40" fmla="*/ 54 w 70"/>
              <a:gd name="T41" fmla="*/ 26 h 69"/>
              <a:gd name="T42" fmla="*/ 52 w 70"/>
              <a:gd name="T43" fmla="*/ 24 h 69"/>
              <a:gd name="T44" fmla="*/ 17 w 70"/>
              <a:gd name="T45" fmla="*/ 24 h 69"/>
              <a:gd name="T46" fmla="*/ 16 w 70"/>
              <a:gd name="T47" fmla="*/ 26 h 69"/>
              <a:gd name="T48" fmla="*/ 17 w 70"/>
              <a:gd name="T49" fmla="*/ 27 h 69"/>
              <a:gd name="T50" fmla="*/ 17 w 70"/>
              <a:gd name="T51" fmla="*/ 36 h 69"/>
              <a:gd name="T52" fmla="*/ 17 w 70"/>
              <a:gd name="T53" fmla="*/ 36 h 69"/>
              <a:gd name="T54" fmla="*/ 52 w 70"/>
              <a:gd name="T55" fmla="*/ 36 h 69"/>
              <a:gd name="T56" fmla="*/ 54 w 70"/>
              <a:gd name="T57" fmla="*/ 34 h 69"/>
              <a:gd name="T58" fmla="*/ 52 w 70"/>
              <a:gd name="T59" fmla="*/ 33 h 69"/>
              <a:gd name="T60" fmla="*/ 17 w 70"/>
              <a:gd name="T61" fmla="*/ 33 h 69"/>
              <a:gd name="T62" fmla="*/ 16 w 70"/>
              <a:gd name="T63" fmla="*/ 34 h 69"/>
              <a:gd name="T64" fmla="*/ 17 w 70"/>
              <a:gd name="T65" fmla="*/ 36 h 69"/>
              <a:gd name="T66" fmla="*/ 17 w 70"/>
              <a:gd name="T67" fmla="*/ 45 h 69"/>
              <a:gd name="T68" fmla="*/ 17 w 70"/>
              <a:gd name="T69" fmla="*/ 45 h 69"/>
              <a:gd name="T70" fmla="*/ 52 w 70"/>
              <a:gd name="T71" fmla="*/ 45 h 69"/>
              <a:gd name="T72" fmla="*/ 54 w 70"/>
              <a:gd name="T73" fmla="*/ 43 h 69"/>
              <a:gd name="T74" fmla="*/ 52 w 70"/>
              <a:gd name="T75" fmla="*/ 41 h 69"/>
              <a:gd name="T76" fmla="*/ 17 w 70"/>
              <a:gd name="T77" fmla="*/ 41 h 69"/>
              <a:gd name="T78" fmla="*/ 16 w 70"/>
              <a:gd name="T79" fmla="*/ 43 h 69"/>
              <a:gd name="T80" fmla="*/ 17 w 70"/>
              <a:gd name="T81" fmla="*/ 45 h 69"/>
              <a:gd name="T82" fmla="*/ 56 w 70"/>
              <a:gd name="T83" fmla="*/ 14 h 69"/>
              <a:gd name="T84" fmla="*/ 56 w 70"/>
              <a:gd name="T85" fmla="*/ 14 h 69"/>
              <a:gd name="T86" fmla="*/ 35 w 70"/>
              <a:gd name="T87" fmla="*/ 5 h 69"/>
              <a:gd name="T88" fmla="*/ 14 w 70"/>
              <a:gd name="T89" fmla="*/ 14 h 69"/>
              <a:gd name="T90" fmla="*/ 14 w 70"/>
              <a:gd name="T91" fmla="*/ 14 h 69"/>
              <a:gd name="T92" fmla="*/ 14 w 70"/>
              <a:gd name="T93" fmla="*/ 14 h 69"/>
              <a:gd name="T94" fmla="*/ 5 w 70"/>
              <a:gd name="T95" fmla="*/ 34 h 69"/>
              <a:gd name="T96" fmla="*/ 14 w 70"/>
              <a:gd name="T97" fmla="*/ 55 h 69"/>
              <a:gd name="T98" fmla="*/ 14 w 70"/>
              <a:gd name="T99" fmla="*/ 55 h 69"/>
              <a:gd name="T100" fmla="*/ 35 w 70"/>
              <a:gd name="T101" fmla="*/ 64 h 69"/>
              <a:gd name="T102" fmla="*/ 58 w 70"/>
              <a:gd name="T103" fmla="*/ 64 h 69"/>
              <a:gd name="T104" fmla="*/ 58 w 70"/>
              <a:gd name="T105" fmla="*/ 53 h 69"/>
              <a:gd name="T106" fmla="*/ 58 w 70"/>
              <a:gd name="T107" fmla="*/ 53 h 69"/>
              <a:gd name="T108" fmla="*/ 59 w 70"/>
              <a:gd name="T109" fmla="*/ 52 h 69"/>
              <a:gd name="T110" fmla="*/ 63 w 70"/>
              <a:gd name="T111" fmla="*/ 43 h 69"/>
              <a:gd name="T112" fmla="*/ 64 w 70"/>
              <a:gd name="T113" fmla="*/ 34 h 69"/>
              <a:gd name="T114" fmla="*/ 56 w 70"/>
              <a:gd name="T115" fmla="*/ 14 h 69"/>
              <a:gd name="T116" fmla="*/ 56 w 70"/>
              <a:gd name="T117"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69">
                <a:moveTo>
                  <a:pt x="35" y="0"/>
                </a:moveTo>
                <a:cubicBezTo>
                  <a:pt x="44" y="0"/>
                  <a:pt x="53" y="3"/>
                  <a:pt x="59" y="10"/>
                </a:cubicBezTo>
                <a:cubicBezTo>
                  <a:pt x="60" y="10"/>
                  <a:pt x="60" y="10"/>
                  <a:pt x="60" y="10"/>
                </a:cubicBezTo>
                <a:cubicBezTo>
                  <a:pt x="66" y="16"/>
                  <a:pt x="70" y="25"/>
                  <a:pt x="70" y="34"/>
                </a:cubicBezTo>
                <a:cubicBezTo>
                  <a:pt x="70" y="38"/>
                  <a:pt x="69" y="42"/>
                  <a:pt x="68" y="45"/>
                </a:cubicBezTo>
                <a:cubicBezTo>
                  <a:pt x="67" y="48"/>
                  <a:pt x="65" y="51"/>
                  <a:pt x="63" y="54"/>
                </a:cubicBezTo>
                <a:cubicBezTo>
                  <a:pt x="63" y="66"/>
                  <a:pt x="63" y="66"/>
                  <a:pt x="63" y="66"/>
                </a:cubicBezTo>
                <a:cubicBezTo>
                  <a:pt x="63" y="68"/>
                  <a:pt x="62" y="69"/>
                  <a:pt x="61" y="69"/>
                </a:cubicBezTo>
                <a:cubicBezTo>
                  <a:pt x="61" y="69"/>
                  <a:pt x="61" y="69"/>
                  <a:pt x="61" y="69"/>
                </a:cubicBezTo>
                <a:cubicBezTo>
                  <a:pt x="35" y="69"/>
                  <a:pt x="35" y="69"/>
                  <a:pt x="35" y="69"/>
                </a:cubicBezTo>
                <a:cubicBezTo>
                  <a:pt x="25" y="69"/>
                  <a:pt x="17" y="65"/>
                  <a:pt x="10" y="59"/>
                </a:cubicBezTo>
                <a:cubicBezTo>
                  <a:pt x="10" y="59"/>
                  <a:pt x="10" y="59"/>
                  <a:pt x="10" y="59"/>
                </a:cubicBezTo>
                <a:cubicBezTo>
                  <a:pt x="10" y="59"/>
                  <a:pt x="10" y="59"/>
                  <a:pt x="10" y="59"/>
                </a:cubicBezTo>
                <a:cubicBezTo>
                  <a:pt x="4" y="53"/>
                  <a:pt x="0" y="44"/>
                  <a:pt x="0" y="34"/>
                </a:cubicBezTo>
                <a:cubicBezTo>
                  <a:pt x="0" y="25"/>
                  <a:pt x="4" y="16"/>
                  <a:pt x="10" y="10"/>
                </a:cubicBezTo>
                <a:cubicBezTo>
                  <a:pt x="10" y="10"/>
                  <a:pt x="10" y="10"/>
                  <a:pt x="10" y="10"/>
                </a:cubicBezTo>
                <a:cubicBezTo>
                  <a:pt x="17" y="3"/>
                  <a:pt x="25" y="0"/>
                  <a:pt x="35" y="0"/>
                </a:cubicBezTo>
                <a:close/>
                <a:moveTo>
                  <a:pt x="17" y="27"/>
                </a:moveTo>
                <a:cubicBezTo>
                  <a:pt x="17" y="27"/>
                  <a:pt x="17" y="27"/>
                  <a:pt x="17" y="27"/>
                </a:cubicBezTo>
                <a:cubicBezTo>
                  <a:pt x="52" y="27"/>
                  <a:pt x="52" y="27"/>
                  <a:pt x="52" y="27"/>
                </a:cubicBezTo>
                <a:cubicBezTo>
                  <a:pt x="53" y="27"/>
                  <a:pt x="54" y="27"/>
                  <a:pt x="54" y="26"/>
                </a:cubicBezTo>
                <a:cubicBezTo>
                  <a:pt x="54" y="25"/>
                  <a:pt x="53" y="24"/>
                  <a:pt x="52" y="24"/>
                </a:cubicBezTo>
                <a:cubicBezTo>
                  <a:pt x="17" y="24"/>
                  <a:pt x="17" y="24"/>
                  <a:pt x="17" y="24"/>
                </a:cubicBezTo>
                <a:cubicBezTo>
                  <a:pt x="17" y="24"/>
                  <a:pt x="16" y="25"/>
                  <a:pt x="16" y="26"/>
                </a:cubicBezTo>
                <a:cubicBezTo>
                  <a:pt x="16" y="27"/>
                  <a:pt x="17" y="27"/>
                  <a:pt x="17" y="27"/>
                </a:cubicBezTo>
                <a:close/>
                <a:moveTo>
                  <a:pt x="17" y="36"/>
                </a:moveTo>
                <a:cubicBezTo>
                  <a:pt x="17" y="36"/>
                  <a:pt x="17" y="36"/>
                  <a:pt x="17" y="36"/>
                </a:cubicBezTo>
                <a:cubicBezTo>
                  <a:pt x="52" y="36"/>
                  <a:pt x="52" y="36"/>
                  <a:pt x="52" y="36"/>
                </a:cubicBezTo>
                <a:cubicBezTo>
                  <a:pt x="53" y="36"/>
                  <a:pt x="54" y="35"/>
                  <a:pt x="54" y="34"/>
                </a:cubicBezTo>
                <a:cubicBezTo>
                  <a:pt x="54" y="33"/>
                  <a:pt x="53" y="33"/>
                  <a:pt x="52" y="33"/>
                </a:cubicBezTo>
                <a:cubicBezTo>
                  <a:pt x="17" y="33"/>
                  <a:pt x="17" y="33"/>
                  <a:pt x="17" y="33"/>
                </a:cubicBezTo>
                <a:cubicBezTo>
                  <a:pt x="17" y="33"/>
                  <a:pt x="16" y="33"/>
                  <a:pt x="16" y="34"/>
                </a:cubicBezTo>
                <a:cubicBezTo>
                  <a:pt x="16" y="35"/>
                  <a:pt x="17" y="36"/>
                  <a:pt x="17" y="36"/>
                </a:cubicBezTo>
                <a:close/>
                <a:moveTo>
                  <a:pt x="17" y="45"/>
                </a:moveTo>
                <a:cubicBezTo>
                  <a:pt x="17" y="45"/>
                  <a:pt x="17" y="45"/>
                  <a:pt x="17" y="45"/>
                </a:cubicBezTo>
                <a:cubicBezTo>
                  <a:pt x="52" y="45"/>
                  <a:pt x="52" y="45"/>
                  <a:pt x="52" y="45"/>
                </a:cubicBezTo>
                <a:cubicBezTo>
                  <a:pt x="53" y="45"/>
                  <a:pt x="54" y="44"/>
                  <a:pt x="54" y="43"/>
                </a:cubicBezTo>
                <a:cubicBezTo>
                  <a:pt x="54" y="42"/>
                  <a:pt x="53" y="41"/>
                  <a:pt x="52" y="41"/>
                </a:cubicBezTo>
                <a:cubicBezTo>
                  <a:pt x="17" y="41"/>
                  <a:pt x="17" y="41"/>
                  <a:pt x="17" y="41"/>
                </a:cubicBezTo>
                <a:cubicBezTo>
                  <a:pt x="17" y="41"/>
                  <a:pt x="16" y="42"/>
                  <a:pt x="16" y="43"/>
                </a:cubicBezTo>
                <a:cubicBezTo>
                  <a:pt x="16" y="44"/>
                  <a:pt x="17" y="45"/>
                  <a:pt x="17" y="45"/>
                </a:cubicBezTo>
                <a:close/>
                <a:moveTo>
                  <a:pt x="56" y="14"/>
                </a:moveTo>
                <a:cubicBezTo>
                  <a:pt x="56" y="14"/>
                  <a:pt x="56" y="14"/>
                  <a:pt x="56" y="14"/>
                </a:cubicBezTo>
                <a:cubicBezTo>
                  <a:pt x="50" y="8"/>
                  <a:pt x="43" y="5"/>
                  <a:pt x="35" y="5"/>
                </a:cubicBezTo>
                <a:cubicBezTo>
                  <a:pt x="27" y="5"/>
                  <a:pt x="19" y="8"/>
                  <a:pt x="14" y="14"/>
                </a:cubicBezTo>
                <a:cubicBezTo>
                  <a:pt x="14" y="14"/>
                  <a:pt x="14" y="14"/>
                  <a:pt x="14" y="14"/>
                </a:cubicBezTo>
                <a:cubicBezTo>
                  <a:pt x="14" y="14"/>
                  <a:pt x="14" y="14"/>
                  <a:pt x="14" y="14"/>
                </a:cubicBezTo>
                <a:cubicBezTo>
                  <a:pt x="9" y="19"/>
                  <a:pt x="5" y="26"/>
                  <a:pt x="5" y="34"/>
                </a:cubicBezTo>
                <a:cubicBezTo>
                  <a:pt x="5" y="42"/>
                  <a:pt x="9" y="50"/>
                  <a:pt x="14" y="55"/>
                </a:cubicBezTo>
                <a:cubicBezTo>
                  <a:pt x="14" y="55"/>
                  <a:pt x="14" y="55"/>
                  <a:pt x="14" y="55"/>
                </a:cubicBezTo>
                <a:cubicBezTo>
                  <a:pt x="19" y="60"/>
                  <a:pt x="27" y="64"/>
                  <a:pt x="35" y="64"/>
                </a:cubicBezTo>
                <a:cubicBezTo>
                  <a:pt x="58" y="64"/>
                  <a:pt x="58" y="64"/>
                  <a:pt x="58" y="64"/>
                </a:cubicBezTo>
                <a:cubicBezTo>
                  <a:pt x="58" y="53"/>
                  <a:pt x="58" y="53"/>
                  <a:pt x="58" y="53"/>
                </a:cubicBezTo>
                <a:cubicBezTo>
                  <a:pt x="58" y="53"/>
                  <a:pt x="58" y="53"/>
                  <a:pt x="58" y="53"/>
                </a:cubicBezTo>
                <a:cubicBezTo>
                  <a:pt x="58" y="53"/>
                  <a:pt x="58" y="52"/>
                  <a:pt x="59" y="52"/>
                </a:cubicBezTo>
                <a:cubicBezTo>
                  <a:pt x="60" y="49"/>
                  <a:pt x="62" y="46"/>
                  <a:pt x="63" y="43"/>
                </a:cubicBezTo>
                <a:cubicBezTo>
                  <a:pt x="64" y="41"/>
                  <a:pt x="64" y="38"/>
                  <a:pt x="64" y="34"/>
                </a:cubicBezTo>
                <a:cubicBezTo>
                  <a:pt x="64" y="26"/>
                  <a:pt x="61" y="19"/>
                  <a:pt x="56" y="14"/>
                </a:cubicBezTo>
                <a:cubicBezTo>
                  <a:pt x="56" y="14"/>
                  <a:pt x="56" y="14"/>
                  <a:pt x="56" y="14"/>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55" name="圆角矩形 54"/>
          <p:cNvSpPr/>
          <p:nvPr/>
        </p:nvSpPr>
        <p:spPr>
          <a:xfrm>
            <a:off x="863600" y="5278120"/>
            <a:ext cx="10905490" cy="10623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50000"/>
              </a:lnSpc>
            </a:pPr>
            <a:r>
              <a:rPr lang="zh-CN" altLang="en-US"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结合工程中水池结构设计的问题和痛点，介绍</a:t>
            </a:r>
            <a:r>
              <a:rPr lang="en-US" altLang="zh-CN"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YJK-Pool</a:t>
            </a:r>
            <a:r>
              <a:rPr lang="zh-CN" altLang="en-US"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水池软件解决了哪些问题。</a:t>
            </a:r>
            <a:endParaRPr lang="en-US" altLang="zh-CN"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0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重点介绍运用软件设计水池过程中的要点，并针对设计师经常遇到的问题进行解答。</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稻壳儿小白白(http://dwz.cn/Wu2UP)"/>
          <p:cNvSpPr>
            <a:spLocks noEditPoints="1"/>
          </p:cNvSpPr>
          <p:nvPr>
            <p:custDataLst>
              <p:tags r:id="rId21"/>
            </p:custDataLst>
          </p:nvPr>
        </p:nvSpPr>
        <p:spPr bwMode="auto">
          <a:xfrm>
            <a:off x="3569456" y="2264229"/>
            <a:ext cx="843348" cy="685221"/>
          </a:xfrm>
          <a:custGeom>
            <a:avLst/>
            <a:gdLst>
              <a:gd name="T0" fmla="*/ 41 w 43"/>
              <a:gd name="T1" fmla="*/ 21 h 35"/>
              <a:gd name="T2" fmla="*/ 41 w 43"/>
              <a:gd name="T3" fmla="*/ 21 h 35"/>
              <a:gd name="T4" fmla="*/ 40 w 43"/>
              <a:gd name="T5" fmla="*/ 21 h 35"/>
              <a:gd name="T6" fmla="*/ 40 w 43"/>
              <a:gd name="T7" fmla="*/ 21 h 35"/>
              <a:gd name="T8" fmla="*/ 21 w 43"/>
              <a:gd name="T9" fmla="*/ 5 h 35"/>
              <a:gd name="T10" fmla="*/ 3 w 43"/>
              <a:gd name="T11" fmla="*/ 21 h 35"/>
              <a:gd name="T12" fmla="*/ 2 w 43"/>
              <a:gd name="T13" fmla="*/ 21 h 35"/>
              <a:gd name="T14" fmla="*/ 2 w 43"/>
              <a:gd name="T15" fmla="*/ 21 h 35"/>
              <a:gd name="T16" fmla="*/ 0 w 43"/>
              <a:gd name="T17" fmla="*/ 19 h 35"/>
              <a:gd name="T18" fmla="*/ 0 w 43"/>
              <a:gd name="T19" fmla="*/ 17 h 35"/>
              <a:gd name="T20" fmla="*/ 19 w 43"/>
              <a:gd name="T21" fmla="*/ 1 h 35"/>
              <a:gd name="T22" fmla="*/ 23 w 43"/>
              <a:gd name="T23" fmla="*/ 1 h 35"/>
              <a:gd name="T24" fmla="*/ 30 w 43"/>
              <a:gd name="T25" fmla="*/ 7 h 35"/>
              <a:gd name="T26" fmla="*/ 30 w 43"/>
              <a:gd name="T27" fmla="*/ 2 h 35"/>
              <a:gd name="T28" fmla="*/ 31 w 43"/>
              <a:gd name="T29" fmla="*/ 1 h 35"/>
              <a:gd name="T30" fmla="*/ 36 w 43"/>
              <a:gd name="T31" fmla="*/ 1 h 35"/>
              <a:gd name="T32" fmla="*/ 37 w 43"/>
              <a:gd name="T33" fmla="*/ 2 h 35"/>
              <a:gd name="T34" fmla="*/ 37 w 43"/>
              <a:gd name="T35" fmla="*/ 12 h 35"/>
              <a:gd name="T36" fmla="*/ 43 w 43"/>
              <a:gd name="T37" fmla="*/ 17 h 35"/>
              <a:gd name="T38" fmla="*/ 43 w 43"/>
              <a:gd name="T39" fmla="*/ 19 h 35"/>
              <a:gd name="T40" fmla="*/ 41 w 43"/>
              <a:gd name="T41" fmla="*/ 21 h 35"/>
              <a:gd name="T42" fmla="*/ 37 w 43"/>
              <a:gd name="T43" fmla="*/ 33 h 35"/>
              <a:gd name="T44" fmla="*/ 35 w 43"/>
              <a:gd name="T45" fmla="*/ 35 h 35"/>
              <a:gd name="T46" fmla="*/ 25 w 43"/>
              <a:gd name="T47" fmla="*/ 35 h 35"/>
              <a:gd name="T48" fmla="*/ 25 w 43"/>
              <a:gd name="T49" fmla="*/ 25 h 35"/>
              <a:gd name="T50" fmla="*/ 18 w 43"/>
              <a:gd name="T51" fmla="*/ 25 h 35"/>
              <a:gd name="T52" fmla="*/ 18 w 43"/>
              <a:gd name="T53" fmla="*/ 35 h 35"/>
              <a:gd name="T54" fmla="*/ 8 w 43"/>
              <a:gd name="T55" fmla="*/ 35 h 35"/>
              <a:gd name="T56" fmla="*/ 6 w 43"/>
              <a:gd name="T57" fmla="*/ 33 h 35"/>
              <a:gd name="T58" fmla="*/ 6 w 43"/>
              <a:gd name="T59" fmla="*/ 20 h 35"/>
              <a:gd name="T60" fmla="*/ 6 w 43"/>
              <a:gd name="T61" fmla="*/ 20 h 35"/>
              <a:gd name="T62" fmla="*/ 21 w 43"/>
              <a:gd name="T63" fmla="*/ 8 h 35"/>
              <a:gd name="T64" fmla="*/ 37 w 43"/>
              <a:gd name="T65" fmla="*/ 20 h 35"/>
              <a:gd name="T66" fmla="*/ 37 w 43"/>
              <a:gd name="T67" fmla="*/ 20 h 35"/>
              <a:gd name="T68" fmla="*/ 37 w 43"/>
              <a:gd name="T6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35">
                <a:moveTo>
                  <a:pt x="41" y="21"/>
                </a:moveTo>
                <a:cubicBezTo>
                  <a:pt x="41" y="21"/>
                  <a:pt x="41" y="21"/>
                  <a:pt x="41" y="21"/>
                </a:cubicBezTo>
                <a:cubicBezTo>
                  <a:pt x="41" y="21"/>
                  <a:pt x="41" y="21"/>
                  <a:pt x="40" y="21"/>
                </a:cubicBezTo>
                <a:cubicBezTo>
                  <a:pt x="40" y="21"/>
                  <a:pt x="40" y="21"/>
                  <a:pt x="40" y="21"/>
                </a:cubicBezTo>
                <a:cubicBezTo>
                  <a:pt x="21" y="5"/>
                  <a:pt x="21" y="5"/>
                  <a:pt x="21" y="5"/>
                </a:cubicBezTo>
                <a:cubicBezTo>
                  <a:pt x="3" y="21"/>
                  <a:pt x="3" y="21"/>
                  <a:pt x="3" y="21"/>
                </a:cubicBezTo>
                <a:cubicBezTo>
                  <a:pt x="3" y="21"/>
                  <a:pt x="2" y="21"/>
                  <a:pt x="2" y="21"/>
                </a:cubicBezTo>
                <a:cubicBezTo>
                  <a:pt x="2" y="21"/>
                  <a:pt x="2" y="21"/>
                  <a:pt x="2" y="21"/>
                </a:cubicBezTo>
                <a:cubicBezTo>
                  <a:pt x="0" y="19"/>
                  <a:pt x="0" y="19"/>
                  <a:pt x="0" y="19"/>
                </a:cubicBezTo>
                <a:cubicBezTo>
                  <a:pt x="0" y="18"/>
                  <a:pt x="0" y="18"/>
                  <a:pt x="0" y="17"/>
                </a:cubicBezTo>
                <a:cubicBezTo>
                  <a:pt x="19" y="1"/>
                  <a:pt x="19" y="1"/>
                  <a:pt x="19" y="1"/>
                </a:cubicBezTo>
                <a:cubicBezTo>
                  <a:pt x="20" y="0"/>
                  <a:pt x="22" y="0"/>
                  <a:pt x="23" y="1"/>
                </a:cubicBezTo>
                <a:cubicBezTo>
                  <a:pt x="30" y="7"/>
                  <a:pt x="30" y="7"/>
                  <a:pt x="30" y="7"/>
                </a:cubicBezTo>
                <a:cubicBezTo>
                  <a:pt x="30" y="2"/>
                  <a:pt x="30" y="2"/>
                  <a:pt x="30" y="2"/>
                </a:cubicBezTo>
                <a:cubicBezTo>
                  <a:pt x="30" y="1"/>
                  <a:pt x="30" y="1"/>
                  <a:pt x="31" y="1"/>
                </a:cubicBezTo>
                <a:cubicBezTo>
                  <a:pt x="36" y="1"/>
                  <a:pt x="36" y="1"/>
                  <a:pt x="36" y="1"/>
                </a:cubicBezTo>
                <a:cubicBezTo>
                  <a:pt x="36" y="1"/>
                  <a:pt x="37" y="1"/>
                  <a:pt x="37" y="2"/>
                </a:cubicBezTo>
                <a:cubicBezTo>
                  <a:pt x="37" y="12"/>
                  <a:pt x="37" y="12"/>
                  <a:pt x="37" y="12"/>
                </a:cubicBezTo>
                <a:cubicBezTo>
                  <a:pt x="43" y="17"/>
                  <a:pt x="43" y="17"/>
                  <a:pt x="43" y="17"/>
                </a:cubicBezTo>
                <a:cubicBezTo>
                  <a:pt x="43" y="18"/>
                  <a:pt x="43" y="18"/>
                  <a:pt x="43" y="19"/>
                </a:cubicBezTo>
                <a:lnTo>
                  <a:pt x="41" y="21"/>
                </a:lnTo>
                <a:close/>
                <a:moveTo>
                  <a:pt x="37" y="33"/>
                </a:moveTo>
                <a:cubicBezTo>
                  <a:pt x="37" y="34"/>
                  <a:pt x="36" y="35"/>
                  <a:pt x="35" y="35"/>
                </a:cubicBezTo>
                <a:cubicBezTo>
                  <a:pt x="25" y="35"/>
                  <a:pt x="25" y="35"/>
                  <a:pt x="25" y="35"/>
                </a:cubicBezTo>
                <a:cubicBezTo>
                  <a:pt x="25" y="25"/>
                  <a:pt x="25" y="25"/>
                  <a:pt x="25" y="25"/>
                </a:cubicBezTo>
                <a:cubicBezTo>
                  <a:pt x="18" y="25"/>
                  <a:pt x="18" y="25"/>
                  <a:pt x="18" y="25"/>
                </a:cubicBezTo>
                <a:cubicBezTo>
                  <a:pt x="18" y="35"/>
                  <a:pt x="18" y="35"/>
                  <a:pt x="18" y="35"/>
                </a:cubicBezTo>
                <a:cubicBezTo>
                  <a:pt x="8" y="35"/>
                  <a:pt x="8" y="35"/>
                  <a:pt x="8" y="35"/>
                </a:cubicBezTo>
                <a:cubicBezTo>
                  <a:pt x="7" y="35"/>
                  <a:pt x="6" y="34"/>
                  <a:pt x="6" y="33"/>
                </a:cubicBezTo>
                <a:cubicBezTo>
                  <a:pt x="6" y="20"/>
                  <a:pt x="6" y="20"/>
                  <a:pt x="6" y="20"/>
                </a:cubicBezTo>
                <a:cubicBezTo>
                  <a:pt x="6" y="20"/>
                  <a:pt x="6" y="20"/>
                  <a:pt x="6" y="20"/>
                </a:cubicBezTo>
                <a:cubicBezTo>
                  <a:pt x="21" y="8"/>
                  <a:pt x="21" y="8"/>
                  <a:pt x="21" y="8"/>
                </a:cubicBezTo>
                <a:cubicBezTo>
                  <a:pt x="37" y="20"/>
                  <a:pt x="37" y="20"/>
                  <a:pt x="37" y="20"/>
                </a:cubicBezTo>
                <a:cubicBezTo>
                  <a:pt x="37" y="20"/>
                  <a:pt x="37" y="20"/>
                  <a:pt x="37" y="20"/>
                </a:cubicBezTo>
                <a:lnTo>
                  <a:pt x="37" y="33"/>
                </a:lnTo>
                <a:close/>
              </a:path>
            </a:pathLst>
          </a:custGeom>
          <a:solidFill>
            <a:srgbClr val="FFFFFF"/>
          </a:solidFill>
          <a:ln>
            <a:solidFill>
              <a:srgbClr val="FFFFFF"/>
            </a:solidFill>
          </a:ln>
        </p:spPr>
        <p:txBody>
          <a:bodyPr wrap="square" lIns="90000" tIns="46800" rIns="90000" bIns="46800">
            <a:normAutofit/>
          </a:bodyPr>
          <a:lstStyle/>
          <a:p>
            <a:pPr>
              <a:defRPr/>
            </a:pPr>
            <a:endParaRPr lang="id-ID">
              <a:sym typeface="Arial" panose="020B0604020202020204" pitchFamily="3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086725"/>
          </a:xfrm>
          <a:prstGeom prst="rect">
            <a:avLst/>
          </a:prstGeom>
        </p:spPr>
        <p:txBody>
          <a:bodyPr wrap="square">
            <a:spAutoFit/>
          </a:bodyPr>
          <a:lstStyle/>
          <a:p>
            <a:pPr>
              <a:lnSpc>
                <a:spcPct val="80000"/>
              </a:lnSpc>
              <a:spcAft>
                <a:spcPts val="0"/>
              </a:spcAft>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3600" b="1" dirty="0">
                <a:latin typeface="+mn-ea"/>
                <a:cs typeface="+mn-ea"/>
              </a:rPr>
              <a:t>水池荷载简介</a:t>
            </a: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397433" y="381635"/>
            <a:ext cx="7799012"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水池荷载</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338828"/>
          </a:xfrm>
          <a:prstGeom prst="rect">
            <a:avLst/>
          </a:prstGeom>
          <a:noFill/>
        </p:spPr>
        <p:txBody>
          <a:bodyPr wrap="square" rtlCol="0">
            <a:spAutoFit/>
          </a:bodyPr>
          <a:lstStyle/>
          <a:p>
            <a:pPr indent="0" fontAlgn="auto">
              <a:lnSpc>
                <a:spcPct val="150000"/>
              </a:lnSpc>
              <a:buNone/>
            </a:pPr>
            <a:r>
              <a:rPr lang="en-US" altLang="zh-CN" dirty="0" smtClean="0"/>
              <a:t>YJK-Pool</a:t>
            </a:r>
            <a:r>
              <a:rPr lang="zh-CN" altLang="en-US" dirty="0" smtClean="0"/>
              <a:t>程序对于水池荷载采用了先确定计算工况的设置，再整体参数化定义水池荷载，通过定义水池构件属性的方式将整体水池荷载添加到相应水池构件上，然后可以针对每一种工况、每一个池格来单独进行调整，最后用“生成荷载”来完成施加。</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水池荷载施加的整体思路</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0" name="图片 29"/>
          <p:cNvPicPr/>
          <p:nvPr/>
        </p:nvPicPr>
        <p:blipFill>
          <a:blip r:embed="rId3"/>
          <a:stretch>
            <a:fillRect/>
          </a:stretch>
        </p:blipFill>
        <p:spPr>
          <a:xfrm>
            <a:off x="1542933" y="3142021"/>
            <a:ext cx="9396616" cy="1320545"/>
          </a:xfrm>
          <a:prstGeom prst="rect">
            <a:avLst/>
          </a:prstGeom>
        </p:spPr>
      </p:pic>
    </p:spTree>
    <p:custDataLst>
      <p:tags r:id="rId1"/>
    </p:custDataLst>
    <p:extLst>
      <p:ext uri="{BB962C8B-B14F-4D97-AF65-F5344CB8AC3E}">
        <p14:creationId xmlns:p14="http://schemas.microsoft.com/office/powerpoint/2010/main" val="975977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spcAft>
                <a:spcPts val="0"/>
              </a:spcAft>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池</a:t>
            </a:r>
            <a:r>
              <a:rPr lang="zh-CN" altLang="en-US" sz="3600" b="1" dirty="0" smtClean="0">
                <a:latin typeface="+mn-ea"/>
                <a:cs typeface="+mn-ea"/>
              </a:rPr>
              <a:t>内水不利</a:t>
            </a:r>
            <a:r>
              <a:rPr lang="zh-CN" altLang="en-US" sz="3600" b="1" dirty="0">
                <a:latin typeface="+mn-ea"/>
                <a:cs typeface="+mn-ea"/>
              </a:rPr>
              <a:t>布置</a:t>
            </a:r>
          </a:p>
          <a:p>
            <a:pPr>
              <a:lnSpc>
                <a:spcPct val="80000"/>
              </a:lnSpc>
              <a:spcAft>
                <a:spcPts val="0"/>
              </a:spcAft>
            </a:pPr>
            <a:endParaRPr lang="zh-CN" altLang="en-US" sz="3600" b="1" dirty="0" smtClean="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804755" y="381635"/>
            <a:ext cx="7391689"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水池荷载</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2169825"/>
          </a:xfrm>
          <a:prstGeom prst="rect">
            <a:avLst/>
          </a:prstGeom>
          <a:noFill/>
        </p:spPr>
        <p:txBody>
          <a:bodyPr wrap="square" rtlCol="0">
            <a:spAutoFit/>
          </a:bodyPr>
          <a:lstStyle/>
          <a:p>
            <a:pPr indent="0" fontAlgn="auto">
              <a:lnSpc>
                <a:spcPct val="150000"/>
              </a:lnSpc>
              <a:buNone/>
            </a:pPr>
            <a:r>
              <a:rPr lang="zh-CN" altLang="en-US" dirty="0" smtClean="0"/>
              <a:t>在实际工程中的水池结构，大多都是多池</a:t>
            </a:r>
            <a:r>
              <a:rPr lang="zh-CN" altLang="en-US" dirty="0"/>
              <a:t>格的情况，如下图为地下污水池，设有</a:t>
            </a:r>
            <a:r>
              <a:rPr lang="en-US" altLang="zh-CN" dirty="0"/>
              <a:t>12</a:t>
            </a:r>
            <a:r>
              <a:rPr lang="zh-CN" altLang="en-US" dirty="0"/>
              <a:t>个池格，设计要求各个水池分别满水和空水、以及所有水池都满水情况</a:t>
            </a:r>
            <a:r>
              <a:rPr lang="zh-CN" altLang="en-US" dirty="0" smtClean="0"/>
              <a:t>。</a:t>
            </a:r>
            <a:r>
              <a:rPr lang="en-US" altLang="zh-CN" dirty="0" smtClean="0"/>
              <a:t>YJK-Pool</a:t>
            </a:r>
            <a:r>
              <a:rPr lang="zh-CN" altLang="en-US" dirty="0" smtClean="0"/>
              <a:t>程序对于</a:t>
            </a:r>
            <a:r>
              <a:rPr lang="zh-CN" altLang="en-US" dirty="0"/>
              <a:t>水池荷载，在完成建模和构件指定后，软件将会自动识别池格，在后续计算中自动考虑不同池格间的水荷载不利</a:t>
            </a:r>
            <a:r>
              <a:rPr lang="zh-CN" altLang="en-US" dirty="0" smtClean="0"/>
              <a:t>布置。</a:t>
            </a:r>
            <a:endParaRPr lang="en-US" altLang="zh-CN" dirty="0" smtClean="0"/>
          </a:p>
          <a:p>
            <a:pPr indent="0" fontAlgn="auto">
              <a:lnSpc>
                <a:spcPct val="150000"/>
              </a:lnSpc>
              <a:buNone/>
            </a:pPr>
            <a:r>
              <a:rPr lang="zh-CN" altLang="en-US" dirty="0" smtClean="0"/>
              <a:t>需要注意的是，实现这个自动不利布置要</a:t>
            </a:r>
            <a:r>
              <a:rPr lang="zh-CN" altLang="zh-CN" dirty="0"/>
              <a:t>水池荷载——分项系数菜单中，默认选“否”，计算多格水池时一定要点选“是”。</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多池格内水压力的不利布置</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 name="图片 30"/>
          <p:cNvPicPr/>
          <p:nvPr/>
        </p:nvPicPr>
        <p:blipFill>
          <a:blip r:embed="rId3"/>
          <a:stretch>
            <a:fillRect/>
          </a:stretch>
        </p:blipFill>
        <p:spPr>
          <a:xfrm>
            <a:off x="6339753" y="3654455"/>
            <a:ext cx="2347595" cy="2406015"/>
          </a:xfrm>
          <a:prstGeom prst="rect">
            <a:avLst/>
          </a:prstGeom>
        </p:spPr>
      </p:pic>
      <p:pic>
        <p:nvPicPr>
          <p:cNvPr id="32" name="图片 31"/>
          <p:cNvPicPr>
            <a:picLocks noChangeAspect="1"/>
          </p:cNvPicPr>
          <p:nvPr/>
        </p:nvPicPr>
        <p:blipFill>
          <a:blip r:embed="rId4"/>
          <a:stretch>
            <a:fillRect/>
          </a:stretch>
        </p:blipFill>
        <p:spPr>
          <a:xfrm>
            <a:off x="2044496" y="3733830"/>
            <a:ext cx="3383280" cy="2326640"/>
          </a:xfrm>
          <a:prstGeom prst="rect">
            <a:avLst/>
          </a:prstGeom>
          <a:noFill/>
          <a:ln w="9525">
            <a:noFill/>
          </a:ln>
        </p:spPr>
      </p:pic>
    </p:spTree>
    <p:custDataLst>
      <p:tags r:id="rId1"/>
    </p:custDataLst>
    <p:extLst>
      <p:ext uri="{BB962C8B-B14F-4D97-AF65-F5344CB8AC3E}">
        <p14:creationId xmlns:p14="http://schemas.microsoft.com/office/powerpoint/2010/main" val="2621506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spcAft>
                <a:spcPts val="0"/>
              </a:spcAft>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a:latin typeface="+mn-ea"/>
                <a:cs typeface="+mn-ea"/>
              </a:rPr>
              <a:t>水浮力</a:t>
            </a:r>
          </a:p>
          <a:p>
            <a:pPr>
              <a:lnSpc>
                <a:spcPct val="80000"/>
              </a:lnSpc>
              <a:spcAft>
                <a:spcPts val="0"/>
              </a:spcAft>
            </a:pPr>
            <a:endParaRPr lang="zh-CN" altLang="en-US" sz="3600" b="1" dirty="0" smtClean="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3882044" y="381635"/>
            <a:ext cx="8314401"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水池荷载</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923330"/>
          </a:xfrm>
          <a:prstGeom prst="rect">
            <a:avLst/>
          </a:prstGeom>
          <a:noFill/>
        </p:spPr>
        <p:txBody>
          <a:bodyPr wrap="square" rtlCol="0">
            <a:spAutoFit/>
          </a:bodyPr>
          <a:lstStyle/>
          <a:p>
            <a:pPr indent="0" fontAlgn="auto">
              <a:lnSpc>
                <a:spcPct val="150000"/>
              </a:lnSpc>
              <a:buNone/>
            </a:pPr>
            <a:r>
              <a:rPr lang="zh-CN" altLang="en-US" dirty="0" smtClean="0"/>
              <a:t>对于地下水池来讲，抗浮计算是必不可少的。</a:t>
            </a:r>
            <a:r>
              <a:rPr lang="zh-CN" altLang="zh-CN" dirty="0" smtClean="0"/>
              <a:t>对于</a:t>
            </a:r>
            <a:r>
              <a:rPr lang="zh-CN" altLang="zh-CN" dirty="0"/>
              <a:t>需要计算抗浮的水池结构，是否考虑水浮力也</a:t>
            </a:r>
            <a:r>
              <a:rPr lang="zh-CN" altLang="zh-CN" dirty="0" smtClean="0"/>
              <a:t>在</a:t>
            </a:r>
            <a:r>
              <a:rPr lang="zh-CN" altLang="zh-CN" dirty="0"/>
              <a:t>水池荷载——分项系数菜单</a:t>
            </a:r>
            <a:r>
              <a:rPr lang="zh-CN" altLang="zh-CN" dirty="0" smtClean="0"/>
              <a:t>中，</a:t>
            </a:r>
            <a:r>
              <a:rPr lang="zh-CN" altLang="zh-CN" dirty="0"/>
              <a:t>需要计算的情况下注意</a:t>
            </a:r>
            <a:r>
              <a:rPr lang="zh-CN" altLang="zh-CN" dirty="0" smtClean="0"/>
              <a:t>勾选</a:t>
            </a:r>
            <a:r>
              <a:rPr lang="zh-CN" altLang="en-US" dirty="0" smtClean="0"/>
              <a:t>。</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地下水池的抗浮计算</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 name="图片 30"/>
          <p:cNvPicPr/>
          <p:nvPr/>
        </p:nvPicPr>
        <p:blipFill>
          <a:blip r:embed="rId3"/>
          <a:stretch>
            <a:fillRect/>
          </a:stretch>
        </p:blipFill>
        <p:spPr>
          <a:xfrm>
            <a:off x="4582391" y="3220655"/>
            <a:ext cx="2179320" cy="958215"/>
          </a:xfrm>
          <a:prstGeom prst="rect">
            <a:avLst/>
          </a:prstGeom>
        </p:spPr>
      </p:pic>
    </p:spTree>
    <p:custDataLst>
      <p:tags r:id="rId1"/>
    </p:custDataLst>
    <p:extLst>
      <p:ext uri="{BB962C8B-B14F-4D97-AF65-F5344CB8AC3E}">
        <p14:creationId xmlns:p14="http://schemas.microsoft.com/office/powerpoint/2010/main" val="620400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spcAft>
                <a:spcPts val="0"/>
              </a:spcAft>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3600" b="1" dirty="0" smtClean="0">
                <a:latin typeface="+mn-ea"/>
                <a:cs typeface="+mn-ea"/>
              </a:rPr>
              <a:t>地下水位</a:t>
            </a: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3973484" y="381635"/>
            <a:ext cx="8222961"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水池荷载</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923330"/>
          </a:xfrm>
          <a:prstGeom prst="rect">
            <a:avLst/>
          </a:prstGeom>
          <a:noFill/>
        </p:spPr>
        <p:txBody>
          <a:bodyPr wrap="square" rtlCol="0">
            <a:spAutoFit/>
          </a:bodyPr>
          <a:lstStyle/>
          <a:p>
            <a:pPr indent="0" fontAlgn="auto">
              <a:lnSpc>
                <a:spcPct val="150000"/>
              </a:lnSpc>
              <a:buNone/>
            </a:pPr>
            <a:r>
              <a:rPr lang="zh-CN" altLang="en-US" dirty="0"/>
              <a:t>程序对于抗浮设防水位和地下水位是分开指定的</a:t>
            </a:r>
            <a:r>
              <a:rPr lang="zh-CN" altLang="en-US" dirty="0" smtClean="0"/>
              <a:t>，对于计算池外水压力，采用的是地下水位；对于计算抗浮，采用的是</a:t>
            </a:r>
            <a:r>
              <a:rPr lang="zh-CN" altLang="en-US" dirty="0"/>
              <a:t>设防水位。这样的设置更加符合实际计算的需要。</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地下水位和设防</a:t>
            </a:r>
            <a:r>
              <a:rPr lang="zh-CN" altLang="en-US" sz="2000" b="1" dirty="0">
                <a:solidFill>
                  <a:srgbClr val="C00000"/>
                </a:solidFill>
                <a:latin typeface="微软雅黑" panose="020B0503020204020204" pitchFamily="34" charset="-122"/>
                <a:cs typeface="微软雅黑" panose="020B0503020204020204" pitchFamily="34" charset="-122"/>
                <a:sym typeface="+mn-ea"/>
              </a:rPr>
              <a:t>水位</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 name="图片 30"/>
          <p:cNvPicPr/>
          <p:nvPr/>
        </p:nvPicPr>
        <p:blipFill>
          <a:blip r:embed="rId3"/>
          <a:stretch>
            <a:fillRect/>
          </a:stretch>
        </p:blipFill>
        <p:spPr>
          <a:xfrm>
            <a:off x="2975069" y="2690428"/>
            <a:ext cx="5723724" cy="3115443"/>
          </a:xfrm>
          <a:prstGeom prst="rect">
            <a:avLst/>
          </a:prstGeom>
        </p:spPr>
      </p:pic>
    </p:spTree>
    <p:custDataLst>
      <p:tags r:id="rId1"/>
    </p:custDataLst>
    <p:extLst>
      <p:ext uri="{BB962C8B-B14F-4D97-AF65-F5344CB8AC3E}">
        <p14:creationId xmlns:p14="http://schemas.microsoft.com/office/powerpoint/2010/main" val="86920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spcAft>
                <a:spcPts val="0"/>
              </a:spcAft>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3600" b="1" dirty="0">
                <a:latin typeface="+mn-ea"/>
                <a:cs typeface="+mn-ea"/>
              </a:rPr>
              <a:t>水池构件属性</a:t>
            </a: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397433" y="381635"/>
            <a:ext cx="7799012"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水池荷载</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705403"/>
          </a:xfrm>
          <a:prstGeom prst="rect">
            <a:avLst/>
          </a:prstGeom>
          <a:noFill/>
        </p:spPr>
        <p:txBody>
          <a:bodyPr wrap="square" rtlCol="0">
            <a:spAutoFit/>
          </a:bodyPr>
          <a:lstStyle/>
          <a:p>
            <a:pPr indent="0" fontAlgn="auto">
              <a:lnSpc>
                <a:spcPct val="150000"/>
              </a:lnSpc>
              <a:buNone/>
            </a:pPr>
            <a:r>
              <a:rPr lang="zh-CN" altLang="en-US" dirty="0"/>
              <a:t>构件属性菜单是定义水池构件的关键菜单，程序通过这个菜单来实现水池单元和构件的指定，方便添加水池荷载以及设计验算、出图时和其他非水池构件进行区分。这一步很关键，不过软件操作很简单，只需要用第一个按钮“底板”将水池底板框选，水池单元的构件就都可以自动识别了。然后结合显示池格菜单进行池格的查看，检查是否</a:t>
            </a:r>
            <a:r>
              <a:rPr lang="zh-CN" altLang="en-US" dirty="0" smtClean="0"/>
              <a:t>正确。</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水池构件</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属性的设置</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 name="图片 30"/>
          <p:cNvPicPr/>
          <p:nvPr/>
        </p:nvPicPr>
        <p:blipFill>
          <a:blip r:embed="rId3"/>
          <a:stretch>
            <a:fillRect/>
          </a:stretch>
        </p:blipFill>
        <p:spPr>
          <a:xfrm>
            <a:off x="4750637" y="3161934"/>
            <a:ext cx="1345363" cy="2888428"/>
          </a:xfrm>
          <a:prstGeom prst="rect">
            <a:avLst/>
          </a:prstGeom>
        </p:spPr>
      </p:pic>
    </p:spTree>
    <p:custDataLst>
      <p:tags r:id="rId1"/>
    </p:custDataLst>
    <p:extLst>
      <p:ext uri="{BB962C8B-B14F-4D97-AF65-F5344CB8AC3E}">
        <p14:creationId xmlns:p14="http://schemas.microsoft.com/office/powerpoint/2010/main" val="3146063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spcAft>
                <a:spcPts val="0"/>
              </a:spcAft>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3600" b="1" dirty="0">
                <a:latin typeface="+mn-ea"/>
                <a:cs typeface="+mn-ea"/>
              </a:rPr>
              <a:t>荷载查看</a:t>
            </a: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3807229" y="381635"/>
            <a:ext cx="8389216"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水池荷载</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2539157"/>
          </a:xfrm>
          <a:prstGeom prst="rect">
            <a:avLst/>
          </a:prstGeom>
          <a:noFill/>
        </p:spPr>
        <p:txBody>
          <a:bodyPr wrap="square" rtlCol="0">
            <a:spAutoFit/>
          </a:bodyPr>
          <a:lstStyle/>
          <a:p>
            <a:pPr indent="0" fontAlgn="auto">
              <a:lnSpc>
                <a:spcPct val="150000"/>
              </a:lnSpc>
              <a:buNone/>
            </a:pPr>
            <a:r>
              <a:rPr lang="zh-CN" altLang="en-US" dirty="0"/>
              <a:t>接下来的菜单是对之前参数化设置好的水池荷载进行单独查改的功能，可以单个池格进行修改。操作完成之后，一定要点击最后的生成荷载菜单键才能完成全部水池荷载的设置和添加</a:t>
            </a:r>
            <a:r>
              <a:rPr lang="zh-CN" altLang="en-US" dirty="0" smtClean="0"/>
              <a:t>。</a:t>
            </a:r>
            <a:endParaRPr lang="en-US" altLang="zh-CN" dirty="0" smtClean="0"/>
          </a:p>
          <a:p>
            <a:pPr>
              <a:lnSpc>
                <a:spcPct val="150000"/>
              </a:lnSpc>
            </a:pPr>
            <a:r>
              <a:rPr lang="zh-CN" altLang="zh-CN" dirty="0"/>
              <a:t>水池荷载添加完成之后，可以进入自定义荷载菜单下进行查看，还可以对需要补充的荷载进行添加，以及对已经布置的荷载进行删除或者修改。有一点需要说明，下面红框中的工况为考虑池内水压自动不利布置后程序自动生成的工况。</a:t>
            </a:r>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9829742" cy="40011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单独池格荷载修改后，生成水池荷载，并在自定义荷载中进行水池荷载的查看</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 name="图片 30"/>
          <p:cNvPicPr/>
          <p:nvPr/>
        </p:nvPicPr>
        <p:blipFill>
          <a:blip r:embed="rId3"/>
          <a:stretch>
            <a:fillRect/>
          </a:stretch>
        </p:blipFill>
        <p:spPr>
          <a:xfrm>
            <a:off x="7875299" y="3897651"/>
            <a:ext cx="3540125" cy="1870075"/>
          </a:xfrm>
          <a:prstGeom prst="rect">
            <a:avLst/>
          </a:prstGeom>
        </p:spPr>
      </p:pic>
      <p:pic>
        <p:nvPicPr>
          <p:cNvPr id="7" name="图片 6"/>
          <p:cNvPicPr>
            <a:picLocks noChangeAspect="1"/>
          </p:cNvPicPr>
          <p:nvPr/>
        </p:nvPicPr>
        <p:blipFill>
          <a:blip r:embed="rId4"/>
          <a:stretch>
            <a:fillRect/>
          </a:stretch>
        </p:blipFill>
        <p:spPr>
          <a:xfrm>
            <a:off x="1184824" y="3897651"/>
            <a:ext cx="6413009" cy="1221160"/>
          </a:xfrm>
          <a:prstGeom prst="rect">
            <a:avLst/>
          </a:prstGeom>
        </p:spPr>
      </p:pic>
      <p:sp>
        <p:nvSpPr>
          <p:cNvPr id="37" name="圆角矩形标注 36"/>
          <p:cNvSpPr/>
          <p:nvPr/>
        </p:nvSpPr>
        <p:spPr>
          <a:xfrm rot="16200000">
            <a:off x="5878335" y="4502739"/>
            <a:ext cx="581011" cy="2548334"/>
          </a:xfrm>
          <a:prstGeom prst="wedgeRoundRectCallout">
            <a:avLst>
              <a:gd name="adj1" fmla="val 158157"/>
              <a:gd name="adj2" fmla="val 45273"/>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每次修改完，一定要再次点击“生成荷载”</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932371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555365" cy="1200329"/>
          </a:xfrm>
          <a:prstGeom prst="rect">
            <a:avLst/>
          </a:prstGeom>
        </p:spPr>
        <p:txBody>
          <a:bodyPr wrap="square">
            <a:spAutoFit/>
          </a:bodyPr>
          <a:lstStyle/>
          <a:p>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四、</a:t>
            </a:r>
            <a:r>
              <a:rPr lang="zh-CN" altLang="en-US" sz="3600" b="1" dirty="0">
                <a:latin typeface="微软雅黑" panose="020B0503020204020204" pitchFamily="34" charset="-122"/>
                <a:cs typeface="+mn-ea"/>
              </a:rPr>
              <a:t>结果查看</a:t>
            </a:r>
          </a:p>
          <a:p>
            <a:endParaRPr lang="zh-CN" altLang="en-US" sz="3600" b="1" dirty="0">
              <a:latin typeface="微软雅黑" panose="020B0503020204020204" pitchFamily="34" charset="-122"/>
              <a:cs typeface="+mn-ea"/>
            </a:endParaRPr>
          </a:p>
        </p:txBody>
      </p:sp>
      <p:sp>
        <p:nvSpPr>
          <p:cNvPr id="27" name="矩形 26"/>
          <p:cNvSpPr/>
          <p:nvPr/>
        </p:nvSpPr>
        <p:spPr>
          <a:xfrm>
            <a:off x="4073236" y="381635"/>
            <a:ext cx="8133369"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527540" y="395442"/>
            <a:ext cx="2664460" cy="338554"/>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b="1" dirty="0">
                <a:solidFill>
                  <a:schemeClr val="bg1"/>
                </a:solidFill>
                <a:latin typeface="微软雅黑" panose="020B0503020204020204" pitchFamily="34" charset="-122"/>
                <a:ea typeface="微软雅黑" panose="020B0503020204020204" pitchFamily="34" charset="-122"/>
              </a:rPr>
              <a:t>YJK-Pool</a:t>
            </a:r>
            <a:r>
              <a:rPr lang="zh-CN" altLang="en-US" sz="1600" b="1" dirty="0">
                <a:solidFill>
                  <a:schemeClr val="bg1"/>
                </a:solidFill>
                <a:latin typeface="微软雅黑" panose="020B0503020204020204" pitchFamily="34" charset="-122"/>
                <a:ea typeface="微软雅黑" panose="020B0503020204020204" pitchFamily="34" charset="-122"/>
              </a:rPr>
              <a:t>操作要点解析</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3" name="Freeform 5"/>
          <p:cNvSpPr/>
          <p:nvPr>
            <p:custDataLst>
              <p:tags r:id="rId2"/>
            </p:custDataLst>
          </p:nvPr>
        </p:nvSpPr>
        <p:spPr bwMode="auto">
          <a:xfrm>
            <a:off x="4558206" y="4524021"/>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00B39F"/>
          </a:solidFill>
          <a:ln>
            <a:noFill/>
          </a:ln>
        </p:spPr>
        <p:txBody>
          <a:bodyPr vert="horz" wrap="square" lIns="68580" tIns="34290" rIns="68580" bIns="34290" numCol="1" anchor="t" anchorCtr="0" compatLnSpc="1">
            <a:normAutofit/>
          </a:bodyPr>
          <a:lstStyle/>
          <a:p>
            <a:pPr algn="ctr"/>
            <a:endParaRPr lang="id-ID" sz="1350"/>
          </a:p>
        </p:txBody>
      </p:sp>
      <p:sp>
        <p:nvSpPr>
          <p:cNvPr id="94" name="Freeform 5"/>
          <p:cNvSpPr/>
          <p:nvPr>
            <p:custDataLst>
              <p:tags r:id="rId3"/>
            </p:custDataLst>
          </p:nvPr>
        </p:nvSpPr>
        <p:spPr bwMode="auto">
          <a:xfrm>
            <a:off x="4554500" y="4530549"/>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FFFF">
              <a:alpha val="15000"/>
            </a:srgbClr>
          </a:solidFill>
          <a:ln>
            <a:noFill/>
          </a:ln>
        </p:spPr>
        <p:txBody>
          <a:bodyPr vert="horz" wrap="square" lIns="68580" tIns="34290" rIns="68580" bIns="34290" numCol="1" anchor="t" anchorCtr="0" compatLnSpc="1">
            <a:normAutofit/>
          </a:bodyPr>
          <a:lstStyle/>
          <a:p>
            <a:pPr algn="ctr"/>
            <a:endParaRPr lang="id-ID" sz="1350"/>
          </a:p>
        </p:txBody>
      </p:sp>
      <p:sp>
        <p:nvSpPr>
          <p:cNvPr id="95" name="Oval 9"/>
          <p:cNvSpPr>
            <a:spLocks noChangeArrowheads="1"/>
          </p:cNvSpPr>
          <p:nvPr>
            <p:custDataLst>
              <p:tags r:id="rId4"/>
            </p:custDataLst>
          </p:nvPr>
        </p:nvSpPr>
        <p:spPr bwMode="auto">
          <a:xfrm>
            <a:off x="4558206" y="4095842"/>
            <a:ext cx="3047099" cy="856357"/>
          </a:xfrm>
          <a:prstGeom prst="ellipse">
            <a:avLst/>
          </a:prstGeom>
          <a:solidFill>
            <a:srgbClr val="00B39F"/>
          </a:solidFill>
          <a:ln>
            <a:noFill/>
          </a:ln>
        </p:spPr>
        <p:txBody>
          <a:bodyPr vert="horz" wrap="square" lIns="68580" tIns="34290" rIns="68580" bIns="34290" numCol="1" anchor="t" anchorCtr="0" compatLnSpc="1">
            <a:normAutofit/>
          </a:bodyPr>
          <a:lstStyle/>
          <a:p>
            <a:pPr algn="ctr"/>
            <a:endParaRPr lang="id-ID" sz="1350"/>
          </a:p>
        </p:txBody>
      </p:sp>
      <p:cxnSp>
        <p:nvCxnSpPr>
          <p:cNvPr id="96" name="直接连接符 95"/>
          <p:cNvCxnSpPr/>
          <p:nvPr>
            <p:custDataLst>
              <p:tags r:id="rId5"/>
            </p:custDataLst>
          </p:nvPr>
        </p:nvCxnSpPr>
        <p:spPr>
          <a:xfrm>
            <a:off x="7604153" y="4095842"/>
            <a:ext cx="1142186" cy="0"/>
          </a:xfrm>
          <a:prstGeom prst="line">
            <a:avLst/>
          </a:prstGeom>
          <a:ln>
            <a:solidFill>
              <a:srgbClr val="000000"/>
            </a:solidFill>
          </a:ln>
        </p:spPr>
        <p:style>
          <a:lnRef idx="1">
            <a:srgbClr val="FB5550"/>
          </a:lnRef>
          <a:fillRef idx="0">
            <a:srgbClr val="FB5550"/>
          </a:fillRef>
          <a:effectRef idx="0">
            <a:srgbClr val="FB5550"/>
          </a:effectRef>
          <a:fontRef idx="minor">
            <a:srgbClr val="FFFFFF"/>
          </a:fontRef>
        </p:style>
      </p:cxnSp>
      <p:cxnSp>
        <p:nvCxnSpPr>
          <p:cNvPr id="97" name="直接连接符 96"/>
          <p:cNvCxnSpPr/>
          <p:nvPr>
            <p:custDataLst>
              <p:tags r:id="rId6"/>
            </p:custDataLst>
          </p:nvPr>
        </p:nvCxnSpPr>
        <p:spPr>
          <a:xfrm flipH="1">
            <a:off x="3400932" y="4767294"/>
            <a:ext cx="1142186" cy="0"/>
          </a:xfrm>
          <a:prstGeom prst="line">
            <a:avLst/>
          </a:prstGeom>
          <a:ln>
            <a:solidFill>
              <a:srgbClr val="000000"/>
            </a:solidFill>
          </a:ln>
        </p:spPr>
        <p:style>
          <a:lnRef idx="1">
            <a:srgbClr val="FB5550"/>
          </a:lnRef>
          <a:fillRef idx="0">
            <a:srgbClr val="FB5550"/>
          </a:fillRef>
          <a:effectRef idx="0">
            <a:srgbClr val="FB5550"/>
          </a:effectRef>
          <a:fontRef idx="minor">
            <a:srgbClr val="FFFFFF"/>
          </a:fontRef>
        </p:style>
      </p:cxnSp>
      <p:grpSp>
        <p:nvGrpSpPr>
          <p:cNvPr id="98" name="组合 97"/>
          <p:cNvGrpSpPr/>
          <p:nvPr>
            <p:custDataLst>
              <p:tags r:id="rId7"/>
            </p:custDataLst>
          </p:nvPr>
        </p:nvGrpSpPr>
        <p:grpSpPr>
          <a:xfrm>
            <a:off x="4558206" y="3377025"/>
            <a:ext cx="3059430" cy="1433197"/>
            <a:chOff x="4574179" y="3038678"/>
            <a:chExt cx="3059430" cy="1433197"/>
          </a:xfrm>
        </p:grpSpPr>
        <p:sp>
          <p:nvSpPr>
            <p:cNvPr id="99" name="Freeform 5"/>
            <p:cNvSpPr/>
            <p:nvPr>
              <p:custDataLst>
                <p:tags r:id="rId19"/>
              </p:custDataLst>
            </p:nvPr>
          </p:nvSpPr>
          <p:spPr bwMode="auto">
            <a:xfrm>
              <a:off x="4574179" y="3466858"/>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C00000"/>
            </a:solidFill>
            <a:ln>
              <a:noFill/>
            </a:ln>
          </p:spPr>
          <p:txBody>
            <a:bodyPr vert="horz" wrap="square" lIns="68580" tIns="34290" rIns="68580" bIns="34290" numCol="1" anchor="t" anchorCtr="0" compatLnSpc="1">
              <a:normAutofit/>
            </a:bodyPr>
            <a:lstStyle/>
            <a:p>
              <a:pPr algn="ctr"/>
              <a:endParaRPr lang="id-ID" sz="1350"/>
            </a:p>
          </p:txBody>
        </p:sp>
        <p:sp>
          <p:nvSpPr>
            <p:cNvPr id="100" name="Freeform 5"/>
            <p:cNvSpPr/>
            <p:nvPr>
              <p:custDataLst>
                <p:tags r:id="rId20"/>
              </p:custDataLst>
            </p:nvPr>
          </p:nvSpPr>
          <p:spPr bwMode="auto">
            <a:xfrm>
              <a:off x="4617359" y="3462223"/>
              <a:ext cx="3016250" cy="1005205"/>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FFFFFF">
                <a:alpha val="15000"/>
              </a:srgbClr>
            </a:solidFill>
            <a:ln>
              <a:noFill/>
            </a:ln>
          </p:spPr>
          <p:txBody>
            <a:bodyPr vert="horz" wrap="square" lIns="68580" tIns="34290" rIns="68580" bIns="34290" numCol="1" anchor="t" anchorCtr="0" compatLnSpc="1">
              <a:normAutofit/>
            </a:bodyPr>
            <a:lstStyle/>
            <a:p>
              <a:pPr algn="ctr"/>
              <a:endParaRPr lang="id-ID" sz="1350"/>
            </a:p>
          </p:txBody>
        </p:sp>
        <p:sp>
          <p:nvSpPr>
            <p:cNvPr id="101" name="Oval 9"/>
            <p:cNvSpPr>
              <a:spLocks noChangeArrowheads="1"/>
            </p:cNvSpPr>
            <p:nvPr>
              <p:custDataLst>
                <p:tags r:id="rId21"/>
              </p:custDataLst>
            </p:nvPr>
          </p:nvSpPr>
          <p:spPr bwMode="auto">
            <a:xfrm>
              <a:off x="4574179" y="3038678"/>
              <a:ext cx="3047099" cy="856357"/>
            </a:xfrm>
            <a:prstGeom prst="ellipse">
              <a:avLst/>
            </a:prstGeom>
            <a:solidFill>
              <a:srgbClr val="C00000"/>
            </a:solidFill>
            <a:ln>
              <a:noFill/>
            </a:ln>
          </p:spPr>
          <p:txBody>
            <a:bodyPr vert="horz" wrap="square" lIns="68580" tIns="34290" rIns="68580" bIns="34290" numCol="1" anchor="t" anchorCtr="0" compatLnSpc="1">
              <a:normAutofit/>
            </a:bodyPr>
            <a:lstStyle/>
            <a:p>
              <a:pPr algn="ctr"/>
              <a:endParaRPr lang="id-ID" sz="1350"/>
            </a:p>
          </p:txBody>
        </p:sp>
        <p:sp>
          <p:nvSpPr>
            <p:cNvPr id="102" name="文本框 101"/>
            <p:cNvSpPr txBox="1"/>
            <p:nvPr>
              <p:custDataLst>
                <p:tags r:id="rId22"/>
              </p:custDataLst>
            </p:nvPr>
          </p:nvSpPr>
          <p:spPr>
            <a:xfrm>
              <a:off x="5527312" y="3955207"/>
              <a:ext cx="1215406" cy="461665"/>
            </a:xfrm>
            <a:prstGeom prst="rect">
              <a:avLst/>
            </a:prstGeom>
            <a:noFill/>
          </p:spPr>
          <p:txBody>
            <a:bodyPr wrap="square" rtlCol="0">
              <a:noAutofit/>
            </a:bodyPr>
            <a:lstStyle>
              <a:defPPr>
                <a:defRPr lang="zh-CN"/>
              </a:defPPr>
              <a:lvl1pPr>
                <a:defRPr sz="2400">
                  <a:solidFill>
                    <a:srgbClr val="FB5550"/>
                  </a:solidFill>
                  <a:latin typeface="时尚中黑简体" panose="01010104010101010101" pitchFamily="2" charset="-122"/>
                  <a:ea typeface="时尚中黑简体" panose="01010104010101010101" pitchFamily="2" charset="-122"/>
                </a:defRPr>
              </a:lvl1pPr>
            </a:lstStyle>
            <a:p>
              <a:r>
                <a:rPr lang="zh-CN" altLang="en-US" sz="2300" b="1" dirty="0" smtClean="0">
                  <a:solidFill>
                    <a:srgbClr val="FFFFFF"/>
                  </a:solidFill>
                  <a:latin typeface="微软雅黑" panose="020B0503020204020204" pitchFamily="34" charset="-122"/>
                  <a:ea typeface="微软雅黑" panose="020B0503020204020204" pitchFamily="34" charset="-122"/>
                  <a:cs typeface="+mn-ea"/>
                </a:rPr>
                <a:t>等值线</a:t>
              </a:r>
            </a:p>
          </p:txBody>
        </p:sp>
      </p:grpSp>
      <p:sp>
        <p:nvSpPr>
          <p:cNvPr id="103" name="文本框 102"/>
          <p:cNvSpPr txBox="1"/>
          <p:nvPr>
            <p:custDataLst>
              <p:tags r:id="rId8"/>
            </p:custDataLst>
          </p:nvPr>
        </p:nvSpPr>
        <p:spPr>
          <a:xfrm>
            <a:off x="5680493" y="4986113"/>
            <a:ext cx="800219" cy="461665"/>
          </a:xfrm>
          <a:prstGeom prst="rect">
            <a:avLst/>
          </a:prstGeom>
          <a:noFill/>
        </p:spPr>
        <p:txBody>
          <a:bodyPr wrap="square" rtlCol="0">
            <a:noAutofit/>
          </a:bodyPr>
          <a:lstStyle>
            <a:defPPr>
              <a:defRPr lang="zh-CN"/>
            </a:defPPr>
            <a:lvl1pPr>
              <a:defRPr sz="2400">
                <a:solidFill>
                  <a:srgbClr val="FB5550"/>
                </a:solidFill>
                <a:latin typeface="时尚中黑简体" panose="01010104010101010101" pitchFamily="2" charset="-122"/>
                <a:ea typeface="时尚中黑简体" panose="01010104010101010101" pitchFamily="2" charset="-122"/>
              </a:defRPr>
            </a:lvl1pPr>
          </a:lstStyle>
          <a:p>
            <a:r>
              <a:rPr lang="zh-CN" altLang="en-US" sz="2300" b="1" dirty="0" smtClean="0">
                <a:solidFill>
                  <a:srgbClr val="FFFFFF"/>
                </a:solidFill>
                <a:latin typeface="微软雅黑" panose="020B0503020204020204" pitchFamily="34" charset="-122"/>
                <a:ea typeface="微软雅黑" panose="020B0503020204020204" pitchFamily="34" charset="-122"/>
                <a:cs typeface="+mn-ea"/>
              </a:rPr>
              <a:t>基础</a:t>
            </a:r>
          </a:p>
        </p:txBody>
      </p:sp>
      <p:grpSp>
        <p:nvGrpSpPr>
          <p:cNvPr id="104" name="组合 103"/>
          <p:cNvGrpSpPr/>
          <p:nvPr>
            <p:custDataLst>
              <p:tags r:id="rId9"/>
            </p:custDataLst>
          </p:nvPr>
        </p:nvGrpSpPr>
        <p:grpSpPr>
          <a:xfrm>
            <a:off x="4554499" y="2649333"/>
            <a:ext cx="3051175" cy="1433197"/>
            <a:chOff x="4574179" y="3038678"/>
            <a:chExt cx="3051175" cy="1433197"/>
          </a:xfrm>
          <a:solidFill>
            <a:srgbClr val="0070C0"/>
          </a:solidFill>
        </p:grpSpPr>
        <p:sp>
          <p:nvSpPr>
            <p:cNvPr id="105" name="Freeform 5"/>
            <p:cNvSpPr/>
            <p:nvPr>
              <p:custDataLst>
                <p:tags r:id="rId15"/>
              </p:custDataLst>
            </p:nvPr>
          </p:nvSpPr>
          <p:spPr bwMode="auto">
            <a:xfrm>
              <a:off x="4574179" y="3466858"/>
              <a:ext cx="3047099" cy="100501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grpFill/>
            <a:ln>
              <a:noFill/>
            </a:ln>
          </p:spPr>
          <p:txBody>
            <a:bodyPr vert="horz" wrap="square" lIns="68580" tIns="34290" rIns="68580" bIns="34290" numCol="1" anchor="t" anchorCtr="0" compatLnSpc="1">
              <a:normAutofit/>
            </a:bodyPr>
            <a:lstStyle/>
            <a:p>
              <a:pPr algn="ctr"/>
              <a:endParaRPr lang="id-ID" sz="1350"/>
            </a:p>
          </p:txBody>
        </p:sp>
        <p:sp>
          <p:nvSpPr>
            <p:cNvPr id="106" name="Freeform 5"/>
            <p:cNvSpPr/>
            <p:nvPr>
              <p:custDataLst>
                <p:tags r:id="rId16"/>
              </p:custDataLst>
            </p:nvPr>
          </p:nvSpPr>
          <p:spPr bwMode="auto">
            <a:xfrm>
              <a:off x="4581799" y="3466668"/>
              <a:ext cx="3043555" cy="1005205"/>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grpFill/>
            <a:ln>
              <a:noFill/>
            </a:ln>
          </p:spPr>
          <p:txBody>
            <a:bodyPr vert="horz" wrap="square" lIns="68580" tIns="34290" rIns="68580" bIns="34290" numCol="1" anchor="t" anchorCtr="0" compatLnSpc="1">
              <a:normAutofit/>
            </a:bodyPr>
            <a:lstStyle/>
            <a:p>
              <a:pPr algn="ctr"/>
              <a:endParaRPr lang="id-ID" sz="1350"/>
            </a:p>
          </p:txBody>
        </p:sp>
        <p:sp>
          <p:nvSpPr>
            <p:cNvPr id="107" name="Oval 9"/>
            <p:cNvSpPr>
              <a:spLocks noChangeArrowheads="1"/>
            </p:cNvSpPr>
            <p:nvPr>
              <p:custDataLst>
                <p:tags r:id="rId17"/>
              </p:custDataLst>
            </p:nvPr>
          </p:nvSpPr>
          <p:spPr bwMode="auto">
            <a:xfrm>
              <a:off x="4574179" y="3038678"/>
              <a:ext cx="3047099" cy="856357"/>
            </a:xfrm>
            <a:prstGeom prst="ellipse">
              <a:avLst/>
            </a:prstGeom>
            <a:grpFill/>
            <a:ln>
              <a:noFill/>
            </a:ln>
          </p:spPr>
          <p:txBody>
            <a:bodyPr vert="horz" wrap="square" lIns="68580" tIns="34290" rIns="68580" bIns="34290" numCol="1" anchor="t" anchorCtr="0" compatLnSpc="1">
              <a:normAutofit/>
            </a:bodyPr>
            <a:lstStyle/>
            <a:p>
              <a:pPr algn="ctr"/>
              <a:endParaRPr lang="id-ID" sz="1350"/>
            </a:p>
          </p:txBody>
        </p:sp>
        <p:sp>
          <p:nvSpPr>
            <p:cNvPr id="108" name="文本框 107"/>
            <p:cNvSpPr txBox="1"/>
            <p:nvPr>
              <p:custDataLst>
                <p:tags r:id="rId18"/>
              </p:custDataLst>
            </p:nvPr>
          </p:nvSpPr>
          <p:spPr>
            <a:xfrm>
              <a:off x="5696466" y="3955207"/>
              <a:ext cx="800219" cy="461665"/>
            </a:xfrm>
            <a:prstGeom prst="rect">
              <a:avLst/>
            </a:prstGeom>
            <a:grpFill/>
          </p:spPr>
          <p:txBody>
            <a:bodyPr wrap="square" rtlCol="0">
              <a:noAutofit/>
            </a:bodyPr>
            <a:lstStyle>
              <a:defPPr>
                <a:defRPr lang="zh-CN"/>
              </a:defPPr>
              <a:lvl1pPr>
                <a:defRPr sz="2400">
                  <a:solidFill>
                    <a:srgbClr val="FB5550"/>
                  </a:solidFill>
                  <a:latin typeface="时尚中黑简体" panose="01010104010101010101" pitchFamily="2" charset="-122"/>
                  <a:ea typeface="时尚中黑简体" panose="01010104010101010101" pitchFamily="2" charset="-122"/>
                </a:defRPr>
              </a:lvl1pPr>
            </a:lstStyle>
            <a:p>
              <a:r>
                <a:rPr lang="zh-CN" altLang="en-US" b="1" dirty="0" smtClean="0">
                  <a:solidFill>
                    <a:srgbClr val="FFFFFF"/>
                  </a:solidFill>
                  <a:latin typeface="微软雅黑" panose="020B0503020204020204" pitchFamily="34" charset="-122"/>
                  <a:ea typeface="微软雅黑" panose="020B0503020204020204" pitchFamily="34" charset="-122"/>
                  <a:cs typeface="+mn-ea"/>
                </a:rPr>
                <a:t>配筋</a:t>
              </a:r>
            </a:p>
          </p:txBody>
        </p:sp>
      </p:grpSp>
      <p:sp>
        <p:nvSpPr>
          <p:cNvPr id="109" name="KSO_Shape"/>
          <p:cNvSpPr/>
          <p:nvPr>
            <p:custDataLst>
              <p:tags r:id="rId10"/>
            </p:custDataLst>
          </p:nvPr>
        </p:nvSpPr>
        <p:spPr bwMode="auto">
          <a:xfrm>
            <a:off x="5434459" y="1761605"/>
            <a:ext cx="1292285" cy="1379664"/>
          </a:xfrm>
          <a:custGeom>
            <a:avLst/>
            <a:gdLst>
              <a:gd name="T0" fmla="*/ 1674930 w 2493803"/>
              <a:gd name="T1" fmla="*/ 1031109 h 2660913"/>
              <a:gd name="T2" fmla="*/ 378289 w 2493803"/>
              <a:gd name="T3" fmla="*/ 43237 h 2660913"/>
              <a:gd name="T4" fmla="*/ 399061 w 2493803"/>
              <a:gd name="T5" fmla="*/ 187406 h 2660913"/>
              <a:gd name="T6" fmla="*/ 363580 w 2493803"/>
              <a:gd name="T7" fmla="*/ 258263 h 2660913"/>
              <a:gd name="T8" fmla="*/ 432607 w 2493803"/>
              <a:gd name="T9" fmla="*/ 339962 h 2660913"/>
              <a:gd name="T10" fmla="*/ 517245 w 2493803"/>
              <a:gd name="T11" fmla="*/ 474192 h 2660913"/>
              <a:gd name="T12" fmla="*/ 642137 w 2493803"/>
              <a:gd name="T13" fmla="*/ 596161 h 2660913"/>
              <a:gd name="T14" fmla="*/ 788060 w 2493803"/>
              <a:gd name="T15" fmla="*/ 646755 h 2660913"/>
              <a:gd name="T16" fmla="*/ 858505 w 2493803"/>
              <a:gd name="T17" fmla="*/ 600549 h 2660913"/>
              <a:gd name="T18" fmla="*/ 930024 w 2493803"/>
              <a:gd name="T19" fmla="*/ 664371 h 2660913"/>
              <a:gd name="T20" fmla="*/ 942029 w 2493803"/>
              <a:gd name="T21" fmla="*/ 596373 h 2660913"/>
              <a:gd name="T22" fmla="*/ 993176 w 2493803"/>
              <a:gd name="T23" fmla="*/ 713032 h 2660913"/>
              <a:gd name="T24" fmla="*/ 1008141 w 2493803"/>
              <a:gd name="T25" fmla="*/ 669715 h 2660913"/>
              <a:gd name="T26" fmla="*/ 1124436 w 2493803"/>
              <a:gd name="T27" fmla="*/ 619339 h 2660913"/>
              <a:gd name="T28" fmla="*/ 1263855 w 2493803"/>
              <a:gd name="T29" fmla="*/ 514179 h 2660913"/>
              <a:gd name="T30" fmla="*/ 1337178 w 2493803"/>
              <a:gd name="T31" fmla="*/ 404891 h 2660913"/>
              <a:gd name="T32" fmla="*/ 1402502 w 2493803"/>
              <a:gd name="T33" fmla="*/ 511703 h 2660913"/>
              <a:gd name="T34" fmla="*/ 1405598 w 2493803"/>
              <a:gd name="T35" fmla="*/ 832378 h 2660913"/>
              <a:gd name="T36" fmla="*/ 1579365 w 2493803"/>
              <a:gd name="T37" fmla="*/ 396080 h 2660913"/>
              <a:gd name="T38" fmla="*/ 1459392 w 2493803"/>
              <a:gd name="T39" fmla="*/ 422404 h 2660913"/>
              <a:gd name="T40" fmla="*/ 1443033 w 2493803"/>
              <a:gd name="T41" fmla="*/ 330440 h 2660913"/>
              <a:gd name="T42" fmla="*/ 1404306 w 2493803"/>
              <a:gd name="T43" fmla="*/ 264764 h 2660913"/>
              <a:gd name="T44" fmla="*/ 1409598 w 2493803"/>
              <a:gd name="T45" fmla="*/ 178442 h 2660913"/>
              <a:gd name="T46" fmla="*/ 1567089 w 2493803"/>
              <a:gd name="T47" fmla="*/ 84121 h 2660913"/>
              <a:gd name="T48" fmla="*/ 1587486 w 2493803"/>
              <a:gd name="T49" fmla="*/ 280376 h 2660913"/>
              <a:gd name="T50" fmla="*/ 1713608 w 2493803"/>
              <a:gd name="T51" fmla="*/ 386439 h 2660913"/>
              <a:gd name="T52" fmla="*/ 1779703 w 2493803"/>
              <a:gd name="T53" fmla="*/ 605920 h 2660913"/>
              <a:gd name="T54" fmla="*/ 1742783 w 2493803"/>
              <a:gd name="T55" fmla="*/ 1011980 h 2660913"/>
              <a:gd name="T56" fmla="*/ 1684692 w 2493803"/>
              <a:gd name="T57" fmla="*/ 1129527 h 2660913"/>
              <a:gd name="T58" fmla="*/ 1648933 w 2493803"/>
              <a:gd name="T59" fmla="*/ 1506554 h 2660913"/>
              <a:gd name="T60" fmla="*/ 1621050 w 2493803"/>
              <a:gd name="T61" fmla="*/ 1809388 h 2660913"/>
              <a:gd name="T62" fmla="*/ 1514033 w 2493803"/>
              <a:gd name="T63" fmla="*/ 1896226 h 2660913"/>
              <a:gd name="T64" fmla="*/ 1505901 w 2493803"/>
              <a:gd name="T65" fmla="*/ 1625649 h 2660913"/>
              <a:gd name="T66" fmla="*/ 1495186 w 2493803"/>
              <a:gd name="T67" fmla="*/ 1351846 h 2660913"/>
              <a:gd name="T68" fmla="*/ 1392171 w 2493803"/>
              <a:gd name="T69" fmla="*/ 1653520 h 2660913"/>
              <a:gd name="T70" fmla="*/ 1344278 w 2493803"/>
              <a:gd name="T71" fmla="*/ 1852485 h 2660913"/>
              <a:gd name="T72" fmla="*/ 1086483 w 2493803"/>
              <a:gd name="T73" fmla="*/ 1837130 h 2660913"/>
              <a:gd name="T74" fmla="*/ 1218543 w 2493803"/>
              <a:gd name="T75" fmla="*/ 1749776 h 2660913"/>
              <a:gd name="T76" fmla="*/ 1281798 w 2493803"/>
              <a:gd name="T77" fmla="*/ 1484748 h 2660913"/>
              <a:gd name="T78" fmla="*/ 1285671 w 2493803"/>
              <a:gd name="T79" fmla="*/ 1141913 h 2660913"/>
              <a:gd name="T80" fmla="*/ 1234421 w 2493803"/>
              <a:gd name="T81" fmla="*/ 1066689 h 2660913"/>
              <a:gd name="T82" fmla="*/ 1124177 w 2493803"/>
              <a:gd name="T83" fmla="*/ 729015 h 2660913"/>
              <a:gd name="T84" fmla="*/ 902786 w 2493803"/>
              <a:gd name="T85" fmla="*/ 765402 h 2660913"/>
              <a:gd name="T86" fmla="*/ 824959 w 2493803"/>
              <a:gd name="T87" fmla="*/ 743039 h 2660913"/>
              <a:gd name="T88" fmla="*/ 580206 w 2493803"/>
              <a:gd name="T89" fmla="*/ 693993 h 2660913"/>
              <a:gd name="T90" fmla="*/ 426543 w 2493803"/>
              <a:gd name="T91" fmla="*/ 729358 h 2660913"/>
              <a:gd name="T92" fmla="*/ 435703 w 2493803"/>
              <a:gd name="T93" fmla="*/ 1147664 h 2660913"/>
              <a:gd name="T94" fmla="*/ 380353 w 2493803"/>
              <a:gd name="T95" fmla="*/ 1566487 h 2660913"/>
              <a:gd name="T96" fmla="*/ 431188 w 2493803"/>
              <a:gd name="T97" fmla="*/ 1719173 h 2660913"/>
              <a:gd name="T98" fmla="*/ 557112 w 2493803"/>
              <a:gd name="T99" fmla="*/ 1813004 h 2660913"/>
              <a:gd name="T100" fmla="*/ 275072 w 2493803"/>
              <a:gd name="T101" fmla="*/ 1819716 h 2660913"/>
              <a:gd name="T102" fmla="*/ 253784 w 2493803"/>
              <a:gd name="T103" fmla="*/ 1674258 h 2660913"/>
              <a:gd name="T104" fmla="*/ 240237 w 2493803"/>
              <a:gd name="T105" fmla="*/ 1276344 h 2660913"/>
              <a:gd name="T106" fmla="*/ 177017 w 2493803"/>
              <a:gd name="T107" fmla="*/ 1727175 h 2660913"/>
              <a:gd name="T108" fmla="*/ 49028 w 2493803"/>
              <a:gd name="T109" fmla="*/ 1827589 h 2660913"/>
              <a:gd name="T110" fmla="*/ 27740 w 2493803"/>
              <a:gd name="T111" fmla="*/ 1642249 h 2660913"/>
              <a:gd name="T112" fmla="*/ 61930 w 2493803"/>
              <a:gd name="T113" fmla="*/ 1215554 h 2660913"/>
              <a:gd name="T114" fmla="*/ 41158 w 2493803"/>
              <a:gd name="T115" fmla="*/ 780210 h 2660913"/>
              <a:gd name="T116" fmla="*/ 258 w 2493803"/>
              <a:gd name="T117" fmla="*/ 567379 h 2660913"/>
              <a:gd name="T118" fmla="*/ 44770 w 2493803"/>
              <a:gd name="T119" fmla="*/ 343835 h 2660913"/>
              <a:gd name="T120" fmla="*/ 195466 w 2493803"/>
              <a:gd name="T121" fmla="*/ 222899 h 2660913"/>
              <a:gd name="T122" fmla="*/ 167340 w 2493803"/>
              <a:gd name="T123" fmla="*/ 108803 h 2660913"/>
              <a:gd name="T124" fmla="*/ 225013 w 2493803"/>
              <a:gd name="T125" fmla="*/ 14585 h 26609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3803" h="2660913">
                <a:moveTo>
                  <a:pt x="2293546" y="1429865"/>
                </a:moveTo>
                <a:lnTo>
                  <a:pt x="2291733" y="1430048"/>
                </a:lnTo>
                <a:lnTo>
                  <a:pt x="2290101" y="1430413"/>
                </a:lnTo>
                <a:lnTo>
                  <a:pt x="2288650" y="1430960"/>
                </a:lnTo>
                <a:lnTo>
                  <a:pt x="2287381" y="1431871"/>
                </a:lnTo>
                <a:lnTo>
                  <a:pt x="2286293" y="1432601"/>
                </a:lnTo>
                <a:lnTo>
                  <a:pt x="2285568" y="1433694"/>
                </a:lnTo>
                <a:lnTo>
                  <a:pt x="2285204" y="1434788"/>
                </a:lnTo>
                <a:lnTo>
                  <a:pt x="2285023" y="1436247"/>
                </a:lnTo>
                <a:lnTo>
                  <a:pt x="2285023" y="1437888"/>
                </a:lnTo>
                <a:lnTo>
                  <a:pt x="2285568" y="1439711"/>
                </a:lnTo>
                <a:lnTo>
                  <a:pt x="2286293" y="1441899"/>
                </a:lnTo>
                <a:lnTo>
                  <a:pt x="2293909" y="1442081"/>
                </a:lnTo>
                <a:lnTo>
                  <a:pt x="2301888" y="1442446"/>
                </a:lnTo>
                <a:lnTo>
                  <a:pt x="2310049" y="1443175"/>
                </a:lnTo>
                <a:lnTo>
                  <a:pt x="2318028" y="1444269"/>
                </a:lnTo>
                <a:lnTo>
                  <a:pt x="2326189" y="1445363"/>
                </a:lnTo>
                <a:lnTo>
                  <a:pt x="2334349" y="1446821"/>
                </a:lnTo>
                <a:lnTo>
                  <a:pt x="2342510" y="1448645"/>
                </a:lnTo>
                <a:lnTo>
                  <a:pt x="2350489" y="1450650"/>
                </a:lnTo>
                <a:lnTo>
                  <a:pt x="2358287" y="1453020"/>
                </a:lnTo>
                <a:lnTo>
                  <a:pt x="2366266" y="1455573"/>
                </a:lnTo>
                <a:lnTo>
                  <a:pt x="2373882" y="1458672"/>
                </a:lnTo>
                <a:lnTo>
                  <a:pt x="2381318" y="1461772"/>
                </a:lnTo>
                <a:lnTo>
                  <a:pt x="2388391" y="1465601"/>
                </a:lnTo>
                <a:lnTo>
                  <a:pt x="2395462" y="1469612"/>
                </a:lnTo>
                <a:lnTo>
                  <a:pt x="2398908" y="1471617"/>
                </a:lnTo>
                <a:lnTo>
                  <a:pt x="2401991" y="1473805"/>
                </a:lnTo>
                <a:lnTo>
                  <a:pt x="2405255" y="1476175"/>
                </a:lnTo>
                <a:lnTo>
                  <a:pt x="2408338" y="1478545"/>
                </a:lnTo>
                <a:lnTo>
                  <a:pt x="2408701" y="1477269"/>
                </a:lnTo>
                <a:lnTo>
                  <a:pt x="2409245" y="1475992"/>
                </a:lnTo>
                <a:lnTo>
                  <a:pt x="2409426" y="1474717"/>
                </a:lnTo>
                <a:lnTo>
                  <a:pt x="2409426" y="1473622"/>
                </a:lnTo>
                <a:lnTo>
                  <a:pt x="2409426" y="1472529"/>
                </a:lnTo>
                <a:lnTo>
                  <a:pt x="2409245" y="1471434"/>
                </a:lnTo>
                <a:lnTo>
                  <a:pt x="2408701" y="1470523"/>
                </a:lnTo>
                <a:lnTo>
                  <a:pt x="2408338" y="1469429"/>
                </a:lnTo>
                <a:lnTo>
                  <a:pt x="2407250" y="1467423"/>
                </a:lnTo>
                <a:lnTo>
                  <a:pt x="2405800" y="1465783"/>
                </a:lnTo>
                <a:lnTo>
                  <a:pt x="2403986" y="1464142"/>
                </a:lnTo>
                <a:lnTo>
                  <a:pt x="2401810" y="1462501"/>
                </a:lnTo>
                <a:lnTo>
                  <a:pt x="2399452" y="1461043"/>
                </a:lnTo>
                <a:lnTo>
                  <a:pt x="2396913" y="1459584"/>
                </a:lnTo>
                <a:lnTo>
                  <a:pt x="2391292" y="1457031"/>
                </a:lnTo>
                <a:lnTo>
                  <a:pt x="2385307" y="1454297"/>
                </a:lnTo>
                <a:lnTo>
                  <a:pt x="2379323" y="1451744"/>
                </a:lnTo>
                <a:lnTo>
                  <a:pt x="2340878" y="1440258"/>
                </a:lnTo>
                <a:lnTo>
                  <a:pt x="2334349" y="1438252"/>
                </a:lnTo>
                <a:lnTo>
                  <a:pt x="2325282" y="1435518"/>
                </a:lnTo>
                <a:lnTo>
                  <a:pt x="2320204" y="1434059"/>
                </a:lnTo>
                <a:lnTo>
                  <a:pt x="2315308" y="1432783"/>
                </a:lnTo>
                <a:lnTo>
                  <a:pt x="2310049" y="1431689"/>
                </a:lnTo>
                <a:lnTo>
                  <a:pt x="2304790" y="1430594"/>
                </a:lnTo>
                <a:lnTo>
                  <a:pt x="2299894" y="1430048"/>
                </a:lnTo>
                <a:lnTo>
                  <a:pt x="2295542" y="1429865"/>
                </a:lnTo>
                <a:lnTo>
                  <a:pt x="2293546" y="1429865"/>
                </a:lnTo>
                <a:close/>
                <a:moveTo>
                  <a:pt x="338279" y="0"/>
                </a:moveTo>
                <a:lnTo>
                  <a:pt x="342065" y="0"/>
                </a:lnTo>
                <a:lnTo>
                  <a:pt x="346032" y="361"/>
                </a:lnTo>
                <a:lnTo>
                  <a:pt x="332328" y="6310"/>
                </a:lnTo>
                <a:lnTo>
                  <a:pt x="328541" y="14603"/>
                </a:lnTo>
                <a:lnTo>
                  <a:pt x="341164" y="9735"/>
                </a:lnTo>
                <a:lnTo>
                  <a:pt x="346934" y="7752"/>
                </a:lnTo>
                <a:lnTo>
                  <a:pt x="352524" y="5589"/>
                </a:lnTo>
                <a:lnTo>
                  <a:pt x="357934" y="3966"/>
                </a:lnTo>
                <a:lnTo>
                  <a:pt x="363163" y="2704"/>
                </a:lnTo>
                <a:lnTo>
                  <a:pt x="368572" y="1622"/>
                </a:lnTo>
                <a:lnTo>
                  <a:pt x="374162" y="1082"/>
                </a:lnTo>
                <a:lnTo>
                  <a:pt x="379932" y="721"/>
                </a:lnTo>
                <a:lnTo>
                  <a:pt x="382637" y="901"/>
                </a:lnTo>
                <a:lnTo>
                  <a:pt x="385883" y="901"/>
                </a:lnTo>
                <a:lnTo>
                  <a:pt x="388768" y="1262"/>
                </a:lnTo>
                <a:lnTo>
                  <a:pt x="392194" y="1622"/>
                </a:lnTo>
                <a:lnTo>
                  <a:pt x="398866" y="2704"/>
                </a:lnTo>
                <a:lnTo>
                  <a:pt x="406079" y="4327"/>
                </a:lnTo>
                <a:lnTo>
                  <a:pt x="414013" y="6670"/>
                </a:lnTo>
                <a:lnTo>
                  <a:pt x="422668" y="9555"/>
                </a:lnTo>
                <a:lnTo>
                  <a:pt x="431864" y="13160"/>
                </a:lnTo>
                <a:lnTo>
                  <a:pt x="460715" y="25960"/>
                </a:lnTo>
                <a:lnTo>
                  <a:pt x="465584" y="26862"/>
                </a:lnTo>
                <a:lnTo>
                  <a:pt x="470453" y="27944"/>
                </a:lnTo>
                <a:lnTo>
                  <a:pt x="475141" y="29206"/>
                </a:lnTo>
                <a:lnTo>
                  <a:pt x="479829" y="30828"/>
                </a:lnTo>
                <a:lnTo>
                  <a:pt x="484518" y="32451"/>
                </a:lnTo>
                <a:lnTo>
                  <a:pt x="489206" y="34073"/>
                </a:lnTo>
                <a:lnTo>
                  <a:pt x="493534" y="36056"/>
                </a:lnTo>
                <a:lnTo>
                  <a:pt x="497861" y="38220"/>
                </a:lnTo>
                <a:lnTo>
                  <a:pt x="502189" y="40563"/>
                </a:lnTo>
                <a:lnTo>
                  <a:pt x="506156" y="42907"/>
                </a:lnTo>
                <a:lnTo>
                  <a:pt x="510303" y="45611"/>
                </a:lnTo>
                <a:lnTo>
                  <a:pt x="514270" y="48135"/>
                </a:lnTo>
                <a:lnTo>
                  <a:pt x="518057" y="51200"/>
                </a:lnTo>
                <a:lnTo>
                  <a:pt x="521844" y="54084"/>
                </a:lnTo>
                <a:lnTo>
                  <a:pt x="525270" y="57329"/>
                </a:lnTo>
                <a:lnTo>
                  <a:pt x="528696" y="60394"/>
                </a:lnTo>
                <a:lnTo>
                  <a:pt x="531942" y="64000"/>
                </a:lnTo>
                <a:lnTo>
                  <a:pt x="535187" y="67425"/>
                </a:lnTo>
                <a:lnTo>
                  <a:pt x="538072" y="71031"/>
                </a:lnTo>
                <a:lnTo>
                  <a:pt x="541138" y="74997"/>
                </a:lnTo>
                <a:lnTo>
                  <a:pt x="543662" y="78783"/>
                </a:lnTo>
                <a:lnTo>
                  <a:pt x="546367" y="82749"/>
                </a:lnTo>
                <a:lnTo>
                  <a:pt x="548711" y="87076"/>
                </a:lnTo>
                <a:lnTo>
                  <a:pt x="550695" y="91042"/>
                </a:lnTo>
                <a:lnTo>
                  <a:pt x="552859" y="95549"/>
                </a:lnTo>
                <a:lnTo>
                  <a:pt x="554662" y="100056"/>
                </a:lnTo>
                <a:lnTo>
                  <a:pt x="556285" y="104383"/>
                </a:lnTo>
                <a:lnTo>
                  <a:pt x="557908" y="109070"/>
                </a:lnTo>
                <a:lnTo>
                  <a:pt x="559170" y="113938"/>
                </a:lnTo>
                <a:lnTo>
                  <a:pt x="560252" y="118806"/>
                </a:lnTo>
                <a:lnTo>
                  <a:pt x="561153" y="123493"/>
                </a:lnTo>
                <a:lnTo>
                  <a:pt x="561875" y="128541"/>
                </a:lnTo>
                <a:lnTo>
                  <a:pt x="541498" y="119527"/>
                </a:lnTo>
                <a:lnTo>
                  <a:pt x="548351" y="155944"/>
                </a:lnTo>
                <a:lnTo>
                  <a:pt x="549613" y="164236"/>
                </a:lnTo>
                <a:lnTo>
                  <a:pt x="550875" y="171448"/>
                </a:lnTo>
                <a:lnTo>
                  <a:pt x="551416" y="174693"/>
                </a:lnTo>
                <a:lnTo>
                  <a:pt x="551777" y="177577"/>
                </a:lnTo>
                <a:lnTo>
                  <a:pt x="551957" y="180282"/>
                </a:lnTo>
                <a:lnTo>
                  <a:pt x="551777" y="182625"/>
                </a:lnTo>
                <a:lnTo>
                  <a:pt x="551416" y="184969"/>
                </a:lnTo>
                <a:lnTo>
                  <a:pt x="550514" y="187132"/>
                </a:lnTo>
                <a:lnTo>
                  <a:pt x="549613" y="188935"/>
                </a:lnTo>
                <a:lnTo>
                  <a:pt x="548170" y="190558"/>
                </a:lnTo>
                <a:lnTo>
                  <a:pt x="546367" y="192360"/>
                </a:lnTo>
                <a:lnTo>
                  <a:pt x="543843" y="193803"/>
                </a:lnTo>
                <a:lnTo>
                  <a:pt x="541138" y="195245"/>
                </a:lnTo>
                <a:lnTo>
                  <a:pt x="537712" y="196507"/>
                </a:lnTo>
                <a:lnTo>
                  <a:pt x="536990" y="200473"/>
                </a:lnTo>
                <a:lnTo>
                  <a:pt x="536810" y="204079"/>
                </a:lnTo>
                <a:lnTo>
                  <a:pt x="536990" y="208045"/>
                </a:lnTo>
                <a:lnTo>
                  <a:pt x="537351" y="212011"/>
                </a:lnTo>
                <a:lnTo>
                  <a:pt x="538072" y="215617"/>
                </a:lnTo>
                <a:lnTo>
                  <a:pt x="539335" y="219403"/>
                </a:lnTo>
                <a:lnTo>
                  <a:pt x="540417" y="223188"/>
                </a:lnTo>
                <a:lnTo>
                  <a:pt x="541859" y="226794"/>
                </a:lnTo>
                <a:lnTo>
                  <a:pt x="543302" y="230580"/>
                </a:lnTo>
                <a:lnTo>
                  <a:pt x="544744" y="234005"/>
                </a:lnTo>
                <a:lnTo>
                  <a:pt x="548170" y="240856"/>
                </a:lnTo>
                <a:lnTo>
                  <a:pt x="551596" y="247346"/>
                </a:lnTo>
                <a:lnTo>
                  <a:pt x="554481" y="253476"/>
                </a:lnTo>
                <a:lnTo>
                  <a:pt x="555744" y="256360"/>
                </a:lnTo>
                <a:lnTo>
                  <a:pt x="556645" y="259064"/>
                </a:lnTo>
                <a:lnTo>
                  <a:pt x="557727" y="261769"/>
                </a:lnTo>
                <a:lnTo>
                  <a:pt x="558268" y="264112"/>
                </a:lnTo>
                <a:lnTo>
                  <a:pt x="558448" y="266276"/>
                </a:lnTo>
                <a:lnTo>
                  <a:pt x="558268" y="268619"/>
                </a:lnTo>
                <a:lnTo>
                  <a:pt x="557908" y="270422"/>
                </a:lnTo>
                <a:lnTo>
                  <a:pt x="557367" y="271324"/>
                </a:lnTo>
                <a:lnTo>
                  <a:pt x="556826" y="272225"/>
                </a:lnTo>
                <a:lnTo>
                  <a:pt x="556285" y="273126"/>
                </a:lnTo>
                <a:lnTo>
                  <a:pt x="555563" y="273848"/>
                </a:lnTo>
                <a:lnTo>
                  <a:pt x="554662" y="274569"/>
                </a:lnTo>
                <a:lnTo>
                  <a:pt x="553760" y="275290"/>
                </a:lnTo>
                <a:lnTo>
                  <a:pt x="551416" y="276372"/>
                </a:lnTo>
                <a:lnTo>
                  <a:pt x="548351" y="277273"/>
                </a:lnTo>
                <a:lnTo>
                  <a:pt x="544744" y="277994"/>
                </a:lnTo>
                <a:lnTo>
                  <a:pt x="540597" y="278535"/>
                </a:lnTo>
                <a:lnTo>
                  <a:pt x="535728" y="278715"/>
                </a:lnTo>
                <a:lnTo>
                  <a:pt x="530138" y="278715"/>
                </a:lnTo>
                <a:lnTo>
                  <a:pt x="530679" y="283402"/>
                </a:lnTo>
                <a:lnTo>
                  <a:pt x="531040" y="287549"/>
                </a:lnTo>
                <a:lnTo>
                  <a:pt x="531220" y="290974"/>
                </a:lnTo>
                <a:lnTo>
                  <a:pt x="531220" y="294400"/>
                </a:lnTo>
                <a:lnTo>
                  <a:pt x="530679" y="297645"/>
                </a:lnTo>
                <a:lnTo>
                  <a:pt x="529958" y="301070"/>
                </a:lnTo>
                <a:lnTo>
                  <a:pt x="528876" y="304856"/>
                </a:lnTo>
                <a:lnTo>
                  <a:pt x="527253" y="309002"/>
                </a:lnTo>
                <a:lnTo>
                  <a:pt x="524729" y="311346"/>
                </a:lnTo>
                <a:lnTo>
                  <a:pt x="522745" y="313509"/>
                </a:lnTo>
                <a:lnTo>
                  <a:pt x="520942" y="315493"/>
                </a:lnTo>
                <a:lnTo>
                  <a:pt x="519139" y="317836"/>
                </a:lnTo>
                <a:lnTo>
                  <a:pt x="517696" y="319819"/>
                </a:lnTo>
                <a:lnTo>
                  <a:pt x="516614" y="321983"/>
                </a:lnTo>
                <a:lnTo>
                  <a:pt x="515533" y="324146"/>
                </a:lnTo>
                <a:lnTo>
                  <a:pt x="514631" y="326309"/>
                </a:lnTo>
                <a:lnTo>
                  <a:pt x="513729" y="328653"/>
                </a:lnTo>
                <a:lnTo>
                  <a:pt x="513188" y="330817"/>
                </a:lnTo>
                <a:lnTo>
                  <a:pt x="512647" y="332980"/>
                </a:lnTo>
                <a:lnTo>
                  <a:pt x="512287" y="335324"/>
                </a:lnTo>
                <a:lnTo>
                  <a:pt x="512106" y="337667"/>
                </a:lnTo>
                <a:lnTo>
                  <a:pt x="512106" y="340191"/>
                </a:lnTo>
                <a:lnTo>
                  <a:pt x="512287" y="345239"/>
                </a:lnTo>
                <a:lnTo>
                  <a:pt x="512287" y="347583"/>
                </a:lnTo>
                <a:lnTo>
                  <a:pt x="512287" y="349566"/>
                </a:lnTo>
                <a:lnTo>
                  <a:pt x="512106" y="351369"/>
                </a:lnTo>
                <a:lnTo>
                  <a:pt x="511746" y="352991"/>
                </a:lnTo>
                <a:lnTo>
                  <a:pt x="511205" y="354794"/>
                </a:lnTo>
                <a:lnTo>
                  <a:pt x="510664" y="356416"/>
                </a:lnTo>
                <a:lnTo>
                  <a:pt x="509943" y="357859"/>
                </a:lnTo>
                <a:lnTo>
                  <a:pt x="509221" y="359301"/>
                </a:lnTo>
                <a:lnTo>
                  <a:pt x="508139" y="360743"/>
                </a:lnTo>
                <a:lnTo>
                  <a:pt x="507058" y="361825"/>
                </a:lnTo>
                <a:lnTo>
                  <a:pt x="505795" y="362907"/>
                </a:lnTo>
                <a:lnTo>
                  <a:pt x="504533" y="363988"/>
                </a:lnTo>
                <a:lnTo>
                  <a:pt x="503271" y="364890"/>
                </a:lnTo>
                <a:lnTo>
                  <a:pt x="501828" y="365971"/>
                </a:lnTo>
                <a:lnTo>
                  <a:pt x="498402" y="367414"/>
                </a:lnTo>
                <a:lnTo>
                  <a:pt x="494796" y="368495"/>
                </a:lnTo>
                <a:lnTo>
                  <a:pt x="491189" y="369577"/>
                </a:lnTo>
                <a:lnTo>
                  <a:pt x="487042" y="370298"/>
                </a:lnTo>
                <a:lnTo>
                  <a:pt x="482534" y="370659"/>
                </a:lnTo>
                <a:lnTo>
                  <a:pt x="478206" y="371019"/>
                </a:lnTo>
                <a:lnTo>
                  <a:pt x="473518" y="371200"/>
                </a:lnTo>
                <a:lnTo>
                  <a:pt x="468650" y="371019"/>
                </a:lnTo>
                <a:lnTo>
                  <a:pt x="463601" y="370839"/>
                </a:lnTo>
                <a:lnTo>
                  <a:pt x="456207" y="367954"/>
                </a:lnTo>
                <a:lnTo>
                  <a:pt x="453322" y="366873"/>
                </a:lnTo>
                <a:lnTo>
                  <a:pt x="450437" y="365971"/>
                </a:lnTo>
                <a:lnTo>
                  <a:pt x="448995" y="365611"/>
                </a:lnTo>
                <a:lnTo>
                  <a:pt x="447552" y="365431"/>
                </a:lnTo>
                <a:lnTo>
                  <a:pt x="446290" y="365611"/>
                </a:lnTo>
                <a:lnTo>
                  <a:pt x="444487" y="365611"/>
                </a:lnTo>
                <a:lnTo>
                  <a:pt x="443044" y="366152"/>
                </a:lnTo>
                <a:lnTo>
                  <a:pt x="441241" y="366693"/>
                </a:lnTo>
                <a:lnTo>
                  <a:pt x="437274" y="367954"/>
                </a:lnTo>
                <a:lnTo>
                  <a:pt x="447011" y="380754"/>
                </a:lnTo>
                <a:lnTo>
                  <a:pt x="451339" y="386523"/>
                </a:lnTo>
                <a:lnTo>
                  <a:pt x="455847" y="391932"/>
                </a:lnTo>
                <a:lnTo>
                  <a:pt x="460175" y="396619"/>
                </a:lnTo>
                <a:lnTo>
                  <a:pt x="464682" y="401307"/>
                </a:lnTo>
                <a:lnTo>
                  <a:pt x="469190" y="405814"/>
                </a:lnTo>
                <a:lnTo>
                  <a:pt x="474059" y="409960"/>
                </a:lnTo>
                <a:lnTo>
                  <a:pt x="479288" y="413746"/>
                </a:lnTo>
                <a:lnTo>
                  <a:pt x="484698" y="417712"/>
                </a:lnTo>
                <a:lnTo>
                  <a:pt x="490648" y="421318"/>
                </a:lnTo>
                <a:lnTo>
                  <a:pt x="497140" y="425104"/>
                </a:lnTo>
                <a:lnTo>
                  <a:pt x="504353" y="428890"/>
                </a:lnTo>
                <a:lnTo>
                  <a:pt x="512106" y="432495"/>
                </a:lnTo>
                <a:lnTo>
                  <a:pt x="520762" y="436461"/>
                </a:lnTo>
                <a:lnTo>
                  <a:pt x="530138" y="440608"/>
                </a:lnTo>
                <a:lnTo>
                  <a:pt x="551777" y="449442"/>
                </a:lnTo>
                <a:lnTo>
                  <a:pt x="561694" y="453588"/>
                </a:lnTo>
                <a:lnTo>
                  <a:pt x="571251" y="457374"/>
                </a:lnTo>
                <a:lnTo>
                  <a:pt x="580267" y="461521"/>
                </a:lnTo>
                <a:lnTo>
                  <a:pt x="588922" y="465847"/>
                </a:lnTo>
                <a:lnTo>
                  <a:pt x="592889" y="467830"/>
                </a:lnTo>
                <a:lnTo>
                  <a:pt x="596856" y="470174"/>
                </a:lnTo>
                <a:lnTo>
                  <a:pt x="600643" y="472518"/>
                </a:lnTo>
                <a:lnTo>
                  <a:pt x="604610" y="474861"/>
                </a:lnTo>
                <a:lnTo>
                  <a:pt x="608397" y="477566"/>
                </a:lnTo>
                <a:lnTo>
                  <a:pt x="611823" y="480090"/>
                </a:lnTo>
                <a:lnTo>
                  <a:pt x="615429" y="482974"/>
                </a:lnTo>
                <a:lnTo>
                  <a:pt x="618855" y="486039"/>
                </a:lnTo>
                <a:lnTo>
                  <a:pt x="622281" y="489104"/>
                </a:lnTo>
                <a:lnTo>
                  <a:pt x="625347" y="492349"/>
                </a:lnTo>
                <a:lnTo>
                  <a:pt x="628593" y="495774"/>
                </a:lnTo>
                <a:lnTo>
                  <a:pt x="631658" y="499560"/>
                </a:lnTo>
                <a:lnTo>
                  <a:pt x="634724" y="503706"/>
                </a:lnTo>
                <a:lnTo>
                  <a:pt x="637609" y="507673"/>
                </a:lnTo>
                <a:lnTo>
                  <a:pt x="640494" y="512180"/>
                </a:lnTo>
                <a:lnTo>
                  <a:pt x="643379" y="516867"/>
                </a:lnTo>
                <a:lnTo>
                  <a:pt x="646084" y="521915"/>
                </a:lnTo>
                <a:lnTo>
                  <a:pt x="648788" y="527323"/>
                </a:lnTo>
                <a:lnTo>
                  <a:pt x="651493" y="532732"/>
                </a:lnTo>
                <a:lnTo>
                  <a:pt x="654018" y="538501"/>
                </a:lnTo>
                <a:lnTo>
                  <a:pt x="670607" y="584653"/>
                </a:lnTo>
                <a:lnTo>
                  <a:pt x="674213" y="591504"/>
                </a:lnTo>
                <a:lnTo>
                  <a:pt x="677099" y="597453"/>
                </a:lnTo>
                <a:lnTo>
                  <a:pt x="678180" y="599977"/>
                </a:lnTo>
                <a:lnTo>
                  <a:pt x="679262" y="602681"/>
                </a:lnTo>
                <a:lnTo>
                  <a:pt x="679984" y="605025"/>
                </a:lnTo>
                <a:lnTo>
                  <a:pt x="680705" y="607368"/>
                </a:lnTo>
                <a:lnTo>
                  <a:pt x="681246" y="610073"/>
                </a:lnTo>
                <a:lnTo>
                  <a:pt x="681607" y="612596"/>
                </a:lnTo>
                <a:lnTo>
                  <a:pt x="681787" y="615301"/>
                </a:lnTo>
                <a:lnTo>
                  <a:pt x="681787" y="618005"/>
                </a:lnTo>
                <a:lnTo>
                  <a:pt x="681787" y="621250"/>
                </a:lnTo>
                <a:lnTo>
                  <a:pt x="681787" y="624495"/>
                </a:lnTo>
                <a:lnTo>
                  <a:pt x="681066" y="632067"/>
                </a:lnTo>
                <a:lnTo>
                  <a:pt x="687557" y="635132"/>
                </a:lnTo>
                <a:lnTo>
                  <a:pt x="692786" y="637295"/>
                </a:lnTo>
                <a:lnTo>
                  <a:pt x="694950" y="638377"/>
                </a:lnTo>
                <a:lnTo>
                  <a:pt x="696753" y="639639"/>
                </a:lnTo>
                <a:lnTo>
                  <a:pt x="698376" y="640720"/>
                </a:lnTo>
                <a:lnTo>
                  <a:pt x="699819" y="641802"/>
                </a:lnTo>
                <a:lnTo>
                  <a:pt x="701081" y="643064"/>
                </a:lnTo>
                <a:lnTo>
                  <a:pt x="702343" y="644506"/>
                </a:lnTo>
                <a:lnTo>
                  <a:pt x="703245" y="646489"/>
                </a:lnTo>
                <a:lnTo>
                  <a:pt x="704146" y="648472"/>
                </a:lnTo>
                <a:lnTo>
                  <a:pt x="705048" y="650636"/>
                </a:lnTo>
                <a:lnTo>
                  <a:pt x="705769" y="653520"/>
                </a:lnTo>
                <a:lnTo>
                  <a:pt x="707753" y="660191"/>
                </a:lnTo>
                <a:lnTo>
                  <a:pt x="712621" y="660371"/>
                </a:lnTo>
                <a:lnTo>
                  <a:pt x="717129" y="660912"/>
                </a:lnTo>
                <a:lnTo>
                  <a:pt x="719113" y="661272"/>
                </a:lnTo>
                <a:lnTo>
                  <a:pt x="721096" y="661813"/>
                </a:lnTo>
                <a:lnTo>
                  <a:pt x="722900" y="662354"/>
                </a:lnTo>
                <a:lnTo>
                  <a:pt x="724342" y="663075"/>
                </a:lnTo>
                <a:lnTo>
                  <a:pt x="726145" y="663977"/>
                </a:lnTo>
                <a:lnTo>
                  <a:pt x="727588" y="664878"/>
                </a:lnTo>
                <a:lnTo>
                  <a:pt x="728850" y="665779"/>
                </a:lnTo>
                <a:lnTo>
                  <a:pt x="730112" y="666861"/>
                </a:lnTo>
                <a:lnTo>
                  <a:pt x="732457" y="669025"/>
                </a:lnTo>
                <a:lnTo>
                  <a:pt x="734620" y="671909"/>
                </a:lnTo>
                <a:lnTo>
                  <a:pt x="736604" y="674794"/>
                </a:lnTo>
                <a:lnTo>
                  <a:pt x="738768" y="678039"/>
                </a:lnTo>
                <a:lnTo>
                  <a:pt x="742735" y="685610"/>
                </a:lnTo>
                <a:lnTo>
                  <a:pt x="747603" y="694444"/>
                </a:lnTo>
                <a:lnTo>
                  <a:pt x="750308" y="699492"/>
                </a:lnTo>
                <a:lnTo>
                  <a:pt x="753734" y="704720"/>
                </a:lnTo>
                <a:lnTo>
                  <a:pt x="761488" y="716078"/>
                </a:lnTo>
                <a:lnTo>
                  <a:pt x="764914" y="721486"/>
                </a:lnTo>
                <a:lnTo>
                  <a:pt x="767979" y="726715"/>
                </a:lnTo>
                <a:lnTo>
                  <a:pt x="770865" y="732123"/>
                </a:lnTo>
                <a:lnTo>
                  <a:pt x="772127" y="734827"/>
                </a:lnTo>
                <a:lnTo>
                  <a:pt x="773209" y="737712"/>
                </a:lnTo>
                <a:lnTo>
                  <a:pt x="774291" y="740777"/>
                </a:lnTo>
                <a:lnTo>
                  <a:pt x="775192" y="743841"/>
                </a:lnTo>
                <a:lnTo>
                  <a:pt x="776274" y="747267"/>
                </a:lnTo>
                <a:lnTo>
                  <a:pt x="777176" y="750872"/>
                </a:lnTo>
                <a:lnTo>
                  <a:pt x="782946" y="754658"/>
                </a:lnTo>
                <a:lnTo>
                  <a:pt x="788175" y="758444"/>
                </a:lnTo>
                <a:lnTo>
                  <a:pt x="792683" y="762050"/>
                </a:lnTo>
                <a:lnTo>
                  <a:pt x="797011" y="765836"/>
                </a:lnTo>
                <a:lnTo>
                  <a:pt x="801158" y="769982"/>
                </a:lnTo>
                <a:lnTo>
                  <a:pt x="805125" y="774129"/>
                </a:lnTo>
                <a:lnTo>
                  <a:pt x="809092" y="778996"/>
                </a:lnTo>
                <a:lnTo>
                  <a:pt x="813420" y="784765"/>
                </a:lnTo>
                <a:lnTo>
                  <a:pt x="825682" y="788551"/>
                </a:lnTo>
                <a:lnTo>
                  <a:pt x="831812" y="790715"/>
                </a:lnTo>
                <a:lnTo>
                  <a:pt x="837583" y="792698"/>
                </a:lnTo>
                <a:lnTo>
                  <a:pt x="843713" y="795222"/>
                </a:lnTo>
                <a:lnTo>
                  <a:pt x="849664" y="797565"/>
                </a:lnTo>
                <a:lnTo>
                  <a:pt x="855615" y="800269"/>
                </a:lnTo>
                <a:lnTo>
                  <a:pt x="861204" y="802974"/>
                </a:lnTo>
                <a:lnTo>
                  <a:pt x="866794" y="805858"/>
                </a:lnTo>
                <a:lnTo>
                  <a:pt x="872204" y="809284"/>
                </a:lnTo>
                <a:lnTo>
                  <a:pt x="877433" y="812889"/>
                </a:lnTo>
                <a:lnTo>
                  <a:pt x="882482" y="816675"/>
                </a:lnTo>
                <a:lnTo>
                  <a:pt x="886990" y="820822"/>
                </a:lnTo>
                <a:lnTo>
                  <a:pt x="889334" y="822985"/>
                </a:lnTo>
                <a:lnTo>
                  <a:pt x="891498" y="825329"/>
                </a:lnTo>
                <a:lnTo>
                  <a:pt x="893482" y="827672"/>
                </a:lnTo>
                <a:lnTo>
                  <a:pt x="895645" y="830016"/>
                </a:lnTo>
                <a:lnTo>
                  <a:pt x="897449" y="832720"/>
                </a:lnTo>
                <a:lnTo>
                  <a:pt x="899252" y="835244"/>
                </a:lnTo>
                <a:lnTo>
                  <a:pt x="904481" y="835965"/>
                </a:lnTo>
                <a:lnTo>
                  <a:pt x="909169" y="836686"/>
                </a:lnTo>
                <a:lnTo>
                  <a:pt x="913497" y="837768"/>
                </a:lnTo>
                <a:lnTo>
                  <a:pt x="917284" y="838489"/>
                </a:lnTo>
                <a:lnTo>
                  <a:pt x="921070" y="839571"/>
                </a:lnTo>
                <a:lnTo>
                  <a:pt x="924496" y="840652"/>
                </a:lnTo>
                <a:lnTo>
                  <a:pt x="927923" y="841734"/>
                </a:lnTo>
                <a:lnTo>
                  <a:pt x="930988" y="843176"/>
                </a:lnTo>
                <a:lnTo>
                  <a:pt x="934234" y="844799"/>
                </a:lnTo>
                <a:lnTo>
                  <a:pt x="937299" y="846421"/>
                </a:lnTo>
                <a:lnTo>
                  <a:pt x="940545" y="848224"/>
                </a:lnTo>
                <a:lnTo>
                  <a:pt x="943971" y="850388"/>
                </a:lnTo>
                <a:lnTo>
                  <a:pt x="951003" y="855075"/>
                </a:lnTo>
                <a:lnTo>
                  <a:pt x="959118" y="861024"/>
                </a:lnTo>
                <a:lnTo>
                  <a:pt x="977871" y="871481"/>
                </a:lnTo>
                <a:lnTo>
                  <a:pt x="980576" y="871300"/>
                </a:lnTo>
                <a:lnTo>
                  <a:pt x="983281" y="871120"/>
                </a:lnTo>
                <a:lnTo>
                  <a:pt x="985444" y="871120"/>
                </a:lnTo>
                <a:lnTo>
                  <a:pt x="987608" y="871300"/>
                </a:lnTo>
                <a:lnTo>
                  <a:pt x="989411" y="871481"/>
                </a:lnTo>
                <a:lnTo>
                  <a:pt x="991215" y="871841"/>
                </a:lnTo>
                <a:lnTo>
                  <a:pt x="992837" y="872382"/>
                </a:lnTo>
                <a:lnTo>
                  <a:pt x="994641" y="872923"/>
                </a:lnTo>
                <a:lnTo>
                  <a:pt x="997886" y="874726"/>
                </a:lnTo>
                <a:lnTo>
                  <a:pt x="1001312" y="876709"/>
                </a:lnTo>
                <a:lnTo>
                  <a:pt x="1009607" y="882117"/>
                </a:lnTo>
                <a:lnTo>
                  <a:pt x="1013574" y="880675"/>
                </a:lnTo>
                <a:lnTo>
                  <a:pt x="1017181" y="879593"/>
                </a:lnTo>
                <a:lnTo>
                  <a:pt x="1020787" y="879052"/>
                </a:lnTo>
                <a:lnTo>
                  <a:pt x="1024033" y="878692"/>
                </a:lnTo>
                <a:lnTo>
                  <a:pt x="1027278" y="878872"/>
                </a:lnTo>
                <a:lnTo>
                  <a:pt x="1030164" y="879052"/>
                </a:lnTo>
                <a:lnTo>
                  <a:pt x="1033409" y="879774"/>
                </a:lnTo>
                <a:lnTo>
                  <a:pt x="1036114" y="880495"/>
                </a:lnTo>
                <a:lnTo>
                  <a:pt x="1039180" y="881757"/>
                </a:lnTo>
                <a:lnTo>
                  <a:pt x="1042065" y="883019"/>
                </a:lnTo>
                <a:lnTo>
                  <a:pt x="1048195" y="885903"/>
                </a:lnTo>
                <a:lnTo>
                  <a:pt x="1054867" y="889148"/>
                </a:lnTo>
                <a:lnTo>
                  <a:pt x="1062621" y="892574"/>
                </a:lnTo>
                <a:lnTo>
                  <a:pt x="1067129" y="894016"/>
                </a:lnTo>
                <a:lnTo>
                  <a:pt x="1071637" y="895278"/>
                </a:lnTo>
                <a:lnTo>
                  <a:pt x="1080112" y="897802"/>
                </a:lnTo>
                <a:lnTo>
                  <a:pt x="1087866" y="900326"/>
                </a:lnTo>
                <a:lnTo>
                  <a:pt x="1091472" y="901407"/>
                </a:lnTo>
                <a:lnTo>
                  <a:pt x="1095078" y="902309"/>
                </a:lnTo>
                <a:lnTo>
                  <a:pt x="1098144" y="902850"/>
                </a:lnTo>
                <a:lnTo>
                  <a:pt x="1101390" y="903390"/>
                </a:lnTo>
                <a:lnTo>
                  <a:pt x="1104094" y="903390"/>
                </a:lnTo>
                <a:lnTo>
                  <a:pt x="1106980" y="903210"/>
                </a:lnTo>
                <a:lnTo>
                  <a:pt x="1108061" y="903030"/>
                </a:lnTo>
                <a:lnTo>
                  <a:pt x="1109324" y="902669"/>
                </a:lnTo>
                <a:lnTo>
                  <a:pt x="1110406" y="902309"/>
                </a:lnTo>
                <a:lnTo>
                  <a:pt x="1111488" y="901768"/>
                </a:lnTo>
                <a:lnTo>
                  <a:pt x="1112750" y="901047"/>
                </a:lnTo>
                <a:lnTo>
                  <a:pt x="1113651" y="900326"/>
                </a:lnTo>
                <a:lnTo>
                  <a:pt x="1114553" y="899244"/>
                </a:lnTo>
                <a:lnTo>
                  <a:pt x="1115455" y="898162"/>
                </a:lnTo>
                <a:lnTo>
                  <a:pt x="1117258" y="895999"/>
                </a:lnTo>
                <a:lnTo>
                  <a:pt x="1119061" y="894196"/>
                </a:lnTo>
                <a:lnTo>
                  <a:pt x="1120684" y="892393"/>
                </a:lnTo>
                <a:lnTo>
                  <a:pt x="1122487" y="890771"/>
                </a:lnTo>
                <a:lnTo>
                  <a:pt x="1126995" y="887345"/>
                </a:lnTo>
                <a:lnTo>
                  <a:pt x="1132765" y="882838"/>
                </a:lnTo>
                <a:lnTo>
                  <a:pt x="1137453" y="879774"/>
                </a:lnTo>
                <a:lnTo>
                  <a:pt x="1141420" y="877069"/>
                </a:lnTo>
                <a:lnTo>
                  <a:pt x="1144847" y="874185"/>
                </a:lnTo>
                <a:lnTo>
                  <a:pt x="1147912" y="871481"/>
                </a:lnTo>
                <a:lnTo>
                  <a:pt x="1150977" y="868236"/>
                </a:lnTo>
                <a:lnTo>
                  <a:pt x="1153682" y="864990"/>
                </a:lnTo>
                <a:lnTo>
                  <a:pt x="1156748" y="861024"/>
                </a:lnTo>
                <a:lnTo>
                  <a:pt x="1159813" y="856517"/>
                </a:lnTo>
                <a:lnTo>
                  <a:pt x="1161075" y="855255"/>
                </a:lnTo>
                <a:lnTo>
                  <a:pt x="1162878" y="853993"/>
                </a:lnTo>
                <a:lnTo>
                  <a:pt x="1167026" y="851289"/>
                </a:lnTo>
                <a:lnTo>
                  <a:pt x="1169550" y="849667"/>
                </a:lnTo>
                <a:lnTo>
                  <a:pt x="1171534" y="848224"/>
                </a:lnTo>
                <a:lnTo>
                  <a:pt x="1173337" y="846421"/>
                </a:lnTo>
                <a:lnTo>
                  <a:pt x="1174058" y="845520"/>
                </a:lnTo>
                <a:lnTo>
                  <a:pt x="1174780" y="844619"/>
                </a:lnTo>
                <a:lnTo>
                  <a:pt x="1176763" y="841193"/>
                </a:lnTo>
                <a:lnTo>
                  <a:pt x="1178567" y="838489"/>
                </a:lnTo>
                <a:lnTo>
                  <a:pt x="1180730" y="835965"/>
                </a:lnTo>
                <a:lnTo>
                  <a:pt x="1182534" y="833982"/>
                </a:lnTo>
                <a:lnTo>
                  <a:pt x="1184517" y="832540"/>
                </a:lnTo>
                <a:lnTo>
                  <a:pt x="1186320" y="831458"/>
                </a:lnTo>
                <a:lnTo>
                  <a:pt x="1188304" y="830557"/>
                </a:lnTo>
                <a:lnTo>
                  <a:pt x="1189927" y="830196"/>
                </a:lnTo>
                <a:lnTo>
                  <a:pt x="1191550" y="830196"/>
                </a:lnTo>
                <a:lnTo>
                  <a:pt x="1193353" y="830557"/>
                </a:lnTo>
                <a:lnTo>
                  <a:pt x="1194795" y="831458"/>
                </a:lnTo>
                <a:lnTo>
                  <a:pt x="1196058" y="832360"/>
                </a:lnTo>
                <a:lnTo>
                  <a:pt x="1197140" y="833621"/>
                </a:lnTo>
                <a:lnTo>
                  <a:pt x="1198221" y="835064"/>
                </a:lnTo>
                <a:lnTo>
                  <a:pt x="1198943" y="836686"/>
                </a:lnTo>
                <a:lnTo>
                  <a:pt x="1199844" y="838850"/>
                </a:lnTo>
                <a:lnTo>
                  <a:pt x="1200205" y="841013"/>
                </a:lnTo>
                <a:lnTo>
                  <a:pt x="1200566" y="843357"/>
                </a:lnTo>
                <a:lnTo>
                  <a:pt x="1200566" y="846061"/>
                </a:lnTo>
                <a:lnTo>
                  <a:pt x="1200205" y="848585"/>
                </a:lnTo>
                <a:lnTo>
                  <a:pt x="1199844" y="851469"/>
                </a:lnTo>
                <a:lnTo>
                  <a:pt x="1198762" y="854354"/>
                </a:lnTo>
                <a:lnTo>
                  <a:pt x="1197680" y="857599"/>
                </a:lnTo>
                <a:lnTo>
                  <a:pt x="1196418" y="860483"/>
                </a:lnTo>
                <a:lnTo>
                  <a:pt x="1194615" y="863728"/>
                </a:lnTo>
                <a:lnTo>
                  <a:pt x="1192451" y="866974"/>
                </a:lnTo>
                <a:lnTo>
                  <a:pt x="1190107" y="870219"/>
                </a:lnTo>
                <a:lnTo>
                  <a:pt x="1187402" y="873283"/>
                </a:lnTo>
                <a:lnTo>
                  <a:pt x="1183976" y="876709"/>
                </a:lnTo>
                <a:lnTo>
                  <a:pt x="1180370" y="879774"/>
                </a:lnTo>
                <a:lnTo>
                  <a:pt x="1176402" y="882838"/>
                </a:lnTo>
                <a:lnTo>
                  <a:pt x="1171894" y="885903"/>
                </a:lnTo>
                <a:lnTo>
                  <a:pt x="1170272" y="888427"/>
                </a:lnTo>
                <a:lnTo>
                  <a:pt x="1168829" y="890590"/>
                </a:lnTo>
                <a:lnTo>
                  <a:pt x="1167386" y="892754"/>
                </a:lnTo>
                <a:lnTo>
                  <a:pt x="1166305" y="894917"/>
                </a:lnTo>
                <a:lnTo>
                  <a:pt x="1165583" y="896900"/>
                </a:lnTo>
                <a:lnTo>
                  <a:pt x="1165042" y="898703"/>
                </a:lnTo>
                <a:lnTo>
                  <a:pt x="1164682" y="900506"/>
                </a:lnTo>
                <a:lnTo>
                  <a:pt x="1164501" y="902128"/>
                </a:lnTo>
                <a:lnTo>
                  <a:pt x="1164501" y="903751"/>
                </a:lnTo>
                <a:lnTo>
                  <a:pt x="1164682" y="905013"/>
                </a:lnTo>
                <a:lnTo>
                  <a:pt x="1165042" y="906635"/>
                </a:lnTo>
                <a:lnTo>
                  <a:pt x="1165583" y="907897"/>
                </a:lnTo>
                <a:lnTo>
                  <a:pt x="1166305" y="909159"/>
                </a:lnTo>
                <a:lnTo>
                  <a:pt x="1167206" y="910241"/>
                </a:lnTo>
                <a:lnTo>
                  <a:pt x="1168288" y="911323"/>
                </a:lnTo>
                <a:lnTo>
                  <a:pt x="1169550" y="912585"/>
                </a:lnTo>
                <a:lnTo>
                  <a:pt x="1172075" y="914568"/>
                </a:lnTo>
                <a:lnTo>
                  <a:pt x="1175321" y="916551"/>
                </a:lnTo>
                <a:lnTo>
                  <a:pt x="1178567" y="918534"/>
                </a:lnTo>
                <a:lnTo>
                  <a:pt x="1182353" y="920337"/>
                </a:lnTo>
                <a:lnTo>
                  <a:pt x="1190287" y="923942"/>
                </a:lnTo>
                <a:lnTo>
                  <a:pt x="1194435" y="926106"/>
                </a:lnTo>
                <a:lnTo>
                  <a:pt x="1198402" y="928269"/>
                </a:lnTo>
                <a:lnTo>
                  <a:pt x="1209762" y="934759"/>
                </a:lnTo>
                <a:lnTo>
                  <a:pt x="1221122" y="940889"/>
                </a:lnTo>
                <a:lnTo>
                  <a:pt x="1243482" y="952968"/>
                </a:lnTo>
                <a:lnTo>
                  <a:pt x="1248841" y="955866"/>
                </a:lnTo>
                <a:lnTo>
                  <a:pt x="1257041" y="951607"/>
                </a:lnTo>
                <a:lnTo>
                  <a:pt x="1275263" y="942235"/>
                </a:lnTo>
                <a:lnTo>
                  <a:pt x="1283562" y="937368"/>
                </a:lnTo>
                <a:lnTo>
                  <a:pt x="1291861" y="932502"/>
                </a:lnTo>
                <a:lnTo>
                  <a:pt x="1299799" y="927997"/>
                </a:lnTo>
                <a:lnTo>
                  <a:pt x="1303408" y="925654"/>
                </a:lnTo>
                <a:lnTo>
                  <a:pt x="1306836" y="923491"/>
                </a:lnTo>
                <a:lnTo>
                  <a:pt x="1309722" y="920968"/>
                </a:lnTo>
                <a:lnTo>
                  <a:pt x="1312609" y="918805"/>
                </a:lnTo>
                <a:lnTo>
                  <a:pt x="1314954" y="916282"/>
                </a:lnTo>
                <a:lnTo>
                  <a:pt x="1316759" y="913939"/>
                </a:lnTo>
                <a:lnTo>
                  <a:pt x="1317480" y="912858"/>
                </a:lnTo>
                <a:lnTo>
                  <a:pt x="1318021" y="911596"/>
                </a:lnTo>
                <a:lnTo>
                  <a:pt x="1318743" y="910514"/>
                </a:lnTo>
                <a:lnTo>
                  <a:pt x="1318924" y="909072"/>
                </a:lnTo>
                <a:lnTo>
                  <a:pt x="1319104" y="907811"/>
                </a:lnTo>
                <a:lnTo>
                  <a:pt x="1319104" y="906550"/>
                </a:lnTo>
                <a:lnTo>
                  <a:pt x="1318924" y="905288"/>
                </a:lnTo>
                <a:lnTo>
                  <a:pt x="1318743" y="903846"/>
                </a:lnTo>
                <a:lnTo>
                  <a:pt x="1318021" y="902043"/>
                </a:lnTo>
                <a:lnTo>
                  <a:pt x="1317841" y="900422"/>
                </a:lnTo>
                <a:lnTo>
                  <a:pt x="1317300" y="897177"/>
                </a:lnTo>
                <a:lnTo>
                  <a:pt x="1317119" y="895375"/>
                </a:lnTo>
                <a:lnTo>
                  <a:pt x="1316759" y="893573"/>
                </a:lnTo>
                <a:lnTo>
                  <a:pt x="1316217" y="891410"/>
                </a:lnTo>
                <a:lnTo>
                  <a:pt x="1315315" y="889067"/>
                </a:lnTo>
                <a:lnTo>
                  <a:pt x="1311346" y="884561"/>
                </a:lnTo>
                <a:lnTo>
                  <a:pt x="1307918" y="880596"/>
                </a:lnTo>
                <a:lnTo>
                  <a:pt x="1305031" y="876811"/>
                </a:lnTo>
                <a:lnTo>
                  <a:pt x="1302505" y="873207"/>
                </a:lnTo>
                <a:lnTo>
                  <a:pt x="1300160" y="869241"/>
                </a:lnTo>
                <a:lnTo>
                  <a:pt x="1297995" y="864916"/>
                </a:lnTo>
                <a:lnTo>
                  <a:pt x="1296011" y="860050"/>
                </a:lnTo>
                <a:lnTo>
                  <a:pt x="1294026" y="854643"/>
                </a:lnTo>
                <a:lnTo>
                  <a:pt x="1291680" y="847434"/>
                </a:lnTo>
                <a:lnTo>
                  <a:pt x="1290779" y="844730"/>
                </a:lnTo>
                <a:lnTo>
                  <a:pt x="1290418" y="842207"/>
                </a:lnTo>
                <a:lnTo>
                  <a:pt x="1290418" y="839684"/>
                </a:lnTo>
                <a:lnTo>
                  <a:pt x="1290779" y="836980"/>
                </a:lnTo>
                <a:lnTo>
                  <a:pt x="1291680" y="833736"/>
                </a:lnTo>
                <a:lnTo>
                  <a:pt x="1293124" y="830132"/>
                </a:lnTo>
                <a:lnTo>
                  <a:pt x="1296191" y="828329"/>
                </a:lnTo>
                <a:lnTo>
                  <a:pt x="1298717" y="827067"/>
                </a:lnTo>
                <a:lnTo>
                  <a:pt x="1301423" y="826346"/>
                </a:lnTo>
                <a:lnTo>
                  <a:pt x="1303588" y="825806"/>
                </a:lnTo>
                <a:lnTo>
                  <a:pt x="1305572" y="825626"/>
                </a:lnTo>
                <a:lnTo>
                  <a:pt x="1307737" y="825806"/>
                </a:lnTo>
                <a:lnTo>
                  <a:pt x="1309361" y="826346"/>
                </a:lnTo>
                <a:lnTo>
                  <a:pt x="1310985" y="827067"/>
                </a:lnTo>
                <a:lnTo>
                  <a:pt x="1312609" y="828149"/>
                </a:lnTo>
                <a:lnTo>
                  <a:pt x="1314052" y="829411"/>
                </a:lnTo>
                <a:lnTo>
                  <a:pt x="1315315" y="831213"/>
                </a:lnTo>
                <a:lnTo>
                  <a:pt x="1316578" y="833016"/>
                </a:lnTo>
                <a:lnTo>
                  <a:pt x="1317661" y="834998"/>
                </a:lnTo>
                <a:lnTo>
                  <a:pt x="1318924" y="837341"/>
                </a:lnTo>
                <a:lnTo>
                  <a:pt x="1321089" y="842387"/>
                </a:lnTo>
                <a:lnTo>
                  <a:pt x="1323975" y="845811"/>
                </a:lnTo>
                <a:lnTo>
                  <a:pt x="1326501" y="849056"/>
                </a:lnTo>
                <a:lnTo>
                  <a:pt x="1328666" y="852120"/>
                </a:lnTo>
                <a:lnTo>
                  <a:pt x="1330651" y="855184"/>
                </a:lnTo>
                <a:lnTo>
                  <a:pt x="1332635" y="858247"/>
                </a:lnTo>
                <a:lnTo>
                  <a:pt x="1334440" y="861672"/>
                </a:lnTo>
                <a:lnTo>
                  <a:pt x="1338228" y="869422"/>
                </a:lnTo>
                <a:lnTo>
                  <a:pt x="1345806" y="874468"/>
                </a:lnTo>
                <a:lnTo>
                  <a:pt x="1352481" y="879515"/>
                </a:lnTo>
                <a:lnTo>
                  <a:pt x="1355548" y="881678"/>
                </a:lnTo>
                <a:lnTo>
                  <a:pt x="1358435" y="884020"/>
                </a:lnTo>
                <a:lnTo>
                  <a:pt x="1360780" y="886364"/>
                </a:lnTo>
                <a:lnTo>
                  <a:pt x="1363306" y="888527"/>
                </a:lnTo>
                <a:lnTo>
                  <a:pt x="1365291" y="890689"/>
                </a:lnTo>
                <a:lnTo>
                  <a:pt x="1367095" y="893212"/>
                </a:lnTo>
                <a:lnTo>
                  <a:pt x="1369080" y="895375"/>
                </a:lnTo>
                <a:lnTo>
                  <a:pt x="1370523" y="897538"/>
                </a:lnTo>
                <a:lnTo>
                  <a:pt x="1371605" y="899880"/>
                </a:lnTo>
                <a:lnTo>
                  <a:pt x="1372688" y="902224"/>
                </a:lnTo>
                <a:lnTo>
                  <a:pt x="1373590" y="904747"/>
                </a:lnTo>
                <a:lnTo>
                  <a:pt x="1374131" y="907090"/>
                </a:lnTo>
                <a:lnTo>
                  <a:pt x="1378822" y="905648"/>
                </a:lnTo>
                <a:lnTo>
                  <a:pt x="1381867" y="905119"/>
                </a:lnTo>
                <a:lnTo>
                  <a:pt x="1381570" y="905209"/>
                </a:lnTo>
                <a:lnTo>
                  <a:pt x="1383012" y="907549"/>
                </a:lnTo>
                <a:lnTo>
                  <a:pt x="1384274" y="910430"/>
                </a:lnTo>
                <a:lnTo>
                  <a:pt x="1385536" y="913492"/>
                </a:lnTo>
                <a:lnTo>
                  <a:pt x="1386618" y="916913"/>
                </a:lnTo>
                <a:lnTo>
                  <a:pt x="1387880" y="920515"/>
                </a:lnTo>
                <a:lnTo>
                  <a:pt x="1388781" y="924477"/>
                </a:lnTo>
                <a:lnTo>
                  <a:pt x="1389683" y="928258"/>
                </a:lnTo>
                <a:lnTo>
                  <a:pt x="1390404" y="932580"/>
                </a:lnTo>
                <a:lnTo>
                  <a:pt x="1390945" y="937082"/>
                </a:lnTo>
                <a:lnTo>
                  <a:pt x="1391486" y="941764"/>
                </a:lnTo>
                <a:lnTo>
                  <a:pt x="1391846" y="946266"/>
                </a:lnTo>
                <a:lnTo>
                  <a:pt x="1392027" y="951128"/>
                </a:lnTo>
                <a:lnTo>
                  <a:pt x="1392207" y="955990"/>
                </a:lnTo>
                <a:lnTo>
                  <a:pt x="1392207" y="961032"/>
                </a:lnTo>
                <a:lnTo>
                  <a:pt x="1392027" y="966074"/>
                </a:lnTo>
                <a:lnTo>
                  <a:pt x="1391846" y="970936"/>
                </a:lnTo>
                <a:lnTo>
                  <a:pt x="1391305" y="975979"/>
                </a:lnTo>
                <a:lnTo>
                  <a:pt x="1390765" y="981021"/>
                </a:lnTo>
                <a:lnTo>
                  <a:pt x="1390043" y="986063"/>
                </a:lnTo>
                <a:lnTo>
                  <a:pt x="1389142" y="991105"/>
                </a:lnTo>
                <a:lnTo>
                  <a:pt x="1388060" y="995967"/>
                </a:lnTo>
                <a:lnTo>
                  <a:pt x="1386618" y="1000829"/>
                </a:lnTo>
                <a:lnTo>
                  <a:pt x="1385356" y="1005511"/>
                </a:lnTo>
                <a:lnTo>
                  <a:pt x="1383733" y="1010193"/>
                </a:lnTo>
                <a:lnTo>
                  <a:pt x="1382110" y="1014515"/>
                </a:lnTo>
                <a:lnTo>
                  <a:pt x="1379947" y="1018837"/>
                </a:lnTo>
                <a:lnTo>
                  <a:pt x="1377964" y="1022979"/>
                </a:lnTo>
                <a:lnTo>
                  <a:pt x="1375620" y="1026940"/>
                </a:lnTo>
                <a:lnTo>
                  <a:pt x="1373096" y="1030722"/>
                </a:lnTo>
                <a:lnTo>
                  <a:pt x="1370391" y="1034143"/>
                </a:lnTo>
                <a:lnTo>
                  <a:pt x="1367326" y="1037385"/>
                </a:lnTo>
                <a:lnTo>
                  <a:pt x="1364442" y="1040266"/>
                </a:lnTo>
                <a:lnTo>
                  <a:pt x="1368048" y="1042967"/>
                </a:lnTo>
                <a:lnTo>
                  <a:pt x="1371834" y="1045308"/>
                </a:lnTo>
                <a:lnTo>
                  <a:pt x="1375259" y="1047469"/>
                </a:lnTo>
                <a:lnTo>
                  <a:pt x="1378324" y="1049270"/>
                </a:lnTo>
                <a:lnTo>
                  <a:pt x="1381029" y="1050530"/>
                </a:lnTo>
                <a:lnTo>
                  <a:pt x="1383913" y="1051611"/>
                </a:lnTo>
                <a:lnTo>
                  <a:pt x="1386257" y="1052511"/>
                </a:lnTo>
                <a:lnTo>
                  <a:pt x="1388781" y="1053051"/>
                </a:lnTo>
                <a:lnTo>
                  <a:pt x="1390945" y="1053411"/>
                </a:lnTo>
                <a:lnTo>
                  <a:pt x="1392748" y="1053231"/>
                </a:lnTo>
                <a:lnTo>
                  <a:pt x="1394731" y="1053051"/>
                </a:lnTo>
                <a:lnTo>
                  <a:pt x="1396354" y="1052511"/>
                </a:lnTo>
                <a:lnTo>
                  <a:pt x="1397796" y="1051611"/>
                </a:lnTo>
                <a:lnTo>
                  <a:pt x="1399239" y="1050710"/>
                </a:lnTo>
                <a:lnTo>
                  <a:pt x="1400681" y="1049449"/>
                </a:lnTo>
                <a:lnTo>
                  <a:pt x="1401763" y="1048009"/>
                </a:lnTo>
                <a:lnTo>
                  <a:pt x="1402664" y="1046568"/>
                </a:lnTo>
                <a:lnTo>
                  <a:pt x="1403746" y="1044587"/>
                </a:lnTo>
                <a:lnTo>
                  <a:pt x="1404467" y="1042607"/>
                </a:lnTo>
                <a:lnTo>
                  <a:pt x="1405188" y="1040626"/>
                </a:lnTo>
                <a:lnTo>
                  <a:pt x="1406631" y="1035764"/>
                </a:lnTo>
                <a:lnTo>
                  <a:pt x="1407713" y="1030361"/>
                </a:lnTo>
                <a:lnTo>
                  <a:pt x="1408434" y="1024599"/>
                </a:lnTo>
                <a:lnTo>
                  <a:pt x="1409335" y="1018477"/>
                </a:lnTo>
                <a:lnTo>
                  <a:pt x="1410778" y="1005331"/>
                </a:lnTo>
                <a:lnTo>
                  <a:pt x="1410778" y="1000829"/>
                </a:lnTo>
                <a:lnTo>
                  <a:pt x="1410958" y="996147"/>
                </a:lnTo>
                <a:lnTo>
                  <a:pt x="1411859" y="986783"/>
                </a:lnTo>
                <a:lnTo>
                  <a:pt x="1412580" y="981741"/>
                </a:lnTo>
                <a:lnTo>
                  <a:pt x="1412941" y="976699"/>
                </a:lnTo>
                <a:lnTo>
                  <a:pt x="1413121" y="971477"/>
                </a:lnTo>
                <a:lnTo>
                  <a:pt x="1412941" y="966615"/>
                </a:lnTo>
                <a:lnTo>
                  <a:pt x="1412580" y="960132"/>
                </a:lnTo>
                <a:lnTo>
                  <a:pt x="1411859" y="953649"/>
                </a:lnTo>
                <a:lnTo>
                  <a:pt x="1411138" y="947347"/>
                </a:lnTo>
                <a:lnTo>
                  <a:pt x="1410056" y="941404"/>
                </a:lnTo>
                <a:lnTo>
                  <a:pt x="1408975" y="935461"/>
                </a:lnTo>
                <a:lnTo>
                  <a:pt x="1407713" y="930059"/>
                </a:lnTo>
                <a:lnTo>
                  <a:pt x="1406090" y="924837"/>
                </a:lnTo>
                <a:lnTo>
                  <a:pt x="1404287" y="919974"/>
                </a:lnTo>
                <a:lnTo>
                  <a:pt x="1402304" y="915833"/>
                </a:lnTo>
                <a:lnTo>
                  <a:pt x="1401402" y="913852"/>
                </a:lnTo>
                <a:lnTo>
                  <a:pt x="1400140" y="912231"/>
                </a:lnTo>
                <a:lnTo>
                  <a:pt x="1398878" y="910611"/>
                </a:lnTo>
                <a:lnTo>
                  <a:pt x="1397616" y="909170"/>
                </a:lnTo>
                <a:lnTo>
                  <a:pt x="1396354" y="907910"/>
                </a:lnTo>
                <a:lnTo>
                  <a:pt x="1395092" y="906829"/>
                </a:lnTo>
                <a:lnTo>
                  <a:pt x="1393469" y="905929"/>
                </a:lnTo>
                <a:lnTo>
                  <a:pt x="1392027" y="905209"/>
                </a:lnTo>
                <a:lnTo>
                  <a:pt x="1390404" y="904668"/>
                </a:lnTo>
                <a:lnTo>
                  <a:pt x="1390082" y="904597"/>
                </a:lnTo>
                <a:lnTo>
                  <a:pt x="1392894" y="904927"/>
                </a:lnTo>
                <a:lnTo>
                  <a:pt x="1396684" y="905648"/>
                </a:lnTo>
                <a:lnTo>
                  <a:pt x="1400653" y="906550"/>
                </a:lnTo>
                <a:lnTo>
                  <a:pt x="1405343" y="907811"/>
                </a:lnTo>
                <a:lnTo>
                  <a:pt x="1433309" y="904567"/>
                </a:lnTo>
                <a:lnTo>
                  <a:pt x="1435654" y="903305"/>
                </a:lnTo>
                <a:lnTo>
                  <a:pt x="1438360" y="902584"/>
                </a:lnTo>
                <a:lnTo>
                  <a:pt x="1440886" y="901863"/>
                </a:lnTo>
                <a:lnTo>
                  <a:pt x="1443772" y="901142"/>
                </a:lnTo>
                <a:lnTo>
                  <a:pt x="1446479" y="900782"/>
                </a:lnTo>
                <a:lnTo>
                  <a:pt x="1449546" y="900422"/>
                </a:lnTo>
                <a:lnTo>
                  <a:pt x="1455139" y="899880"/>
                </a:lnTo>
                <a:lnTo>
                  <a:pt x="1467227" y="899340"/>
                </a:lnTo>
                <a:lnTo>
                  <a:pt x="1473181" y="898799"/>
                </a:lnTo>
                <a:lnTo>
                  <a:pt x="1479134" y="898079"/>
                </a:lnTo>
                <a:lnTo>
                  <a:pt x="1484187" y="894293"/>
                </a:lnTo>
                <a:lnTo>
                  <a:pt x="1488877" y="890869"/>
                </a:lnTo>
                <a:lnTo>
                  <a:pt x="1493207" y="887985"/>
                </a:lnTo>
                <a:lnTo>
                  <a:pt x="1497356" y="885643"/>
                </a:lnTo>
                <a:lnTo>
                  <a:pt x="1501506" y="883299"/>
                </a:lnTo>
                <a:lnTo>
                  <a:pt x="1505114" y="881497"/>
                </a:lnTo>
                <a:lnTo>
                  <a:pt x="1509084" y="880056"/>
                </a:lnTo>
                <a:lnTo>
                  <a:pt x="1513053" y="878614"/>
                </a:lnTo>
                <a:lnTo>
                  <a:pt x="1516842" y="877712"/>
                </a:lnTo>
                <a:lnTo>
                  <a:pt x="1520811" y="876991"/>
                </a:lnTo>
                <a:lnTo>
                  <a:pt x="1525141" y="876631"/>
                </a:lnTo>
                <a:lnTo>
                  <a:pt x="1529291" y="876270"/>
                </a:lnTo>
                <a:lnTo>
                  <a:pt x="1533982" y="876270"/>
                </a:lnTo>
                <a:lnTo>
                  <a:pt x="1539033" y="876270"/>
                </a:lnTo>
                <a:lnTo>
                  <a:pt x="1550399" y="876631"/>
                </a:lnTo>
                <a:lnTo>
                  <a:pt x="1555812" y="873567"/>
                </a:lnTo>
                <a:lnTo>
                  <a:pt x="1561044" y="870503"/>
                </a:lnTo>
                <a:lnTo>
                  <a:pt x="1566276" y="867800"/>
                </a:lnTo>
                <a:lnTo>
                  <a:pt x="1571509" y="865096"/>
                </a:lnTo>
                <a:lnTo>
                  <a:pt x="1576741" y="862753"/>
                </a:lnTo>
                <a:lnTo>
                  <a:pt x="1582153" y="860410"/>
                </a:lnTo>
                <a:lnTo>
                  <a:pt x="1587746" y="858428"/>
                </a:lnTo>
                <a:lnTo>
                  <a:pt x="1593880" y="856265"/>
                </a:lnTo>
                <a:lnTo>
                  <a:pt x="1596406" y="852841"/>
                </a:lnTo>
                <a:lnTo>
                  <a:pt x="1599292" y="849777"/>
                </a:lnTo>
                <a:lnTo>
                  <a:pt x="1601999" y="847073"/>
                </a:lnTo>
                <a:lnTo>
                  <a:pt x="1604885" y="844910"/>
                </a:lnTo>
                <a:lnTo>
                  <a:pt x="1607953" y="843108"/>
                </a:lnTo>
                <a:lnTo>
                  <a:pt x="1610839" y="841306"/>
                </a:lnTo>
                <a:lnTo>
                  <a:pt x="1614267" y="840044"/>
                </a:lnTo>
                <a:lnTo>
                  <a:pt x="1617334" y="838963"/>
                </a:lnTo>
                <a:lnTo>
                  <a:pt x="1620762" y="838242"/>
                </a:lnTo>
                <a:lnTo>
                  <a:pt x="1624371" y="837521"/>
                </a:lnTo>
                <a:lnTo>
                  <a:pt x="1627798" y="836980"/>
                </a:lnTo>
                <a:lnTo>
                  <a:pt x="1631587" y="836620"/>
                </a:lnTo>
                <a:lnTo>
                  <a:pt x="1638985" y="836259"/>
                </a:lnTo>
                <a:lnTo>
                  <a:pt x="1646923" y="835719"/>
                </a:lnTo>
                <a:lnTo>
                  <a:pt x="1656124" y="827428"/>
                </a:lnTo>
                <a:lnTo>
                  <a:pt x="1665145" y="818957"/>
                </a:lnTo>
                <a:lnTo>
                  <a:pt x="1674527" y="810306"/>
                </a:lnTo>
                <a:lnTo>
                  <a:pt x="1683908" y="801835"/>
                </a:lnTo>
                <a:lnTo>
                  <a:pt x="1688599" y="797690"/>
                </a:lnTo>
                <a:lnTo>
                  <a:pt x="1693651" y="793905"/>
                </a:lnTo>
                <a:lnTo>
                  <a:pt x="1698342" y="789940"/>
                </a:lnTo>
                <a:lnTo>
                  <a:pt x="1703574" y="786336"/>
                </a:lnTo>
                <a:lnTo>
                  <a:pt x="1708626" y="782731"/>
                </a:lnTo>
                <a:lnTo>
                  <a:pt x="1714038" y="779487"/>
                </a:lnTo>
                <a:lnTo>
                  <a:pt x="1719270" y="776423"/>
                </a:lnTo>
                <a:lnTo>
                  <a:pt x="1724864" y="773539"/>
                </a:lnTo>
                <a:lnTo>
                  <a:pt x="1730456" y="760382"/>
                </a:lnTo>
                <a:lnTo>
                  <a:pt x="1733163" y="754254"/>
                </a:lnTo>
                <a:lnTo>
                  <a:pt x="1735689" y="748487"/>
                </a:lnTo>
                <a:lnTo>
                  <a:pt x="1738575" y="743261"/>
                </a:lnTo>
                <a:lnTo>
                  <a:pt x="1741281" y="738394"/>
                </a:lnTo>
                <a:lnTo>
                  <a:pt x="1744168" y="733888"/>
                </a:lnTo>
                <a:lnTo>
                  <a:pt x="1747055" y="729743"/>
                </a:lnTo>
                <a:lnTo>
                  <a:pt x="1748679" y="727941"/>
                </a:lnTo>
                <a:lnTo>
                  <a:pt x="1750122" y="726318"/>
                </a:lnTo>
                <a:lnTo>
                  <a:pt x="1751746" y="724877"/>
                </a:lnTo>
                <a:lnTo>
                  <a:pt x="1753189" y="723435"/>
                </a:lnTo>
                <a:lnTo>
                  <a:pt x="1755173" y="722173"/>
                </a:lnTo>
                <a:lnTo>
                  <a:pt x="1756797" y="721092"/>
                </a:lnTo>
                <a:lnTo>
                  <a:pt x="1758602" y="720191"/>
                </a:lnTo>
                <a:lnTo>
                  <a:pt x="1760405" y="719470"/>
                </a:lnTo>
                <a:lnTo>
                  <a:pt x="1762390" y="718929"/>
                </a:lnTo>
                <a:lnTo>
                  <a:pt x="1764375" y="718569"/>
                </a:lnTo>
                <a:lnTo>
                  <a:pt x="1766360" y="718208"/>
                </a:lnTo>
                <a:lnTo>
                  <a:pt x="1768705" y="718208"/>
                </a:lnTo>
                <a:lnTo>
                  <a:pt x="1770870" y="718208"/>
                </a:lnTo>
                <a:lnTo>
                  <a:pt x="1773035" y="718569"/>
                </a:lnTo>
                <a:lnTo>
                  <a:pt x="1775561" y="719110"/>
                </a:lnTo>
                <a:lnTo>
                  <a:pt x="1777906" y="719650"/>
                </a:lnTo>
                <a:lnTo>
                  <a:pt x="1779710" y="705412"/>
                </a:lnTo>
                <a:lnTo>
                  <a:pt x="1780071" y="703069"/>
                </a:lnTo>
                <a:lnTo>
                  <a:pt x="1780612" y="700906"/>
                </a:lnTo>
                <a:lnTo>
                  <a:pt x="1781153" y="698743"/>
                </a:lnTo>
                <a:lnTo>
                  <a:pt x="1781695" y="697121"/>
                </a:lnTo>
                <a:lnTo>
                  <a:pt x="1782597" y="695500"/>
                </a:lnTo>
                <a:lnTo>
                  <a:pt x="1783499" y="694058"/>
                </a:lnTo>
                <a:lnTo>
                  <a:pt x="1784762" y="692616"/>
                </a:lnTo>
                <a:lnTo>
                  <a:pt x="1786386" y="691174"/>
                </a:lnTo>
                <a:lnTo>
                  <a:pt x="1788190" y="689732"/>
                </a:lnTo>
                <a:lnTo>
                  <a:pt x="1790355" y="688110"/>
                </a:lnTo>
                <a:lnTo>
                  <a:pt x="1795948" y="684505"/>
                </a:lnTo>
                <a:lnTo>
                  <a:pt x="1797572" y="678197"/>
                </a:lnTo>
                <a:lnTo>
                  <a:pt x="1799196" y="672790"/>
                </a:lnTo>
                <a:lnTo>
                  <a:pt x="1800999" y="668645"/>
                </a:lnTo>
                <a:lnTo>
                  <a:pt x="1801901" y="666482"/>
                </a:lnTo>
                <a:lnTo>
                  <a:pt x="1802804" y="664499"/>
                </a:lnTo>
                <a:lnTo>
                  <a:pt x="1803886" y="662697"/>
                </a:lnTo>
                <a:lnTo>
                  <a:pt x="1805330" y="660895"/>
                </a:lnTo>
                <a:lnTo>
                  <a:pt x="1808216" y="657291"/>
                </a:lnTo>
                <a:lnTo>
                  <a:pt x="1812005" y="653145"/>
                </a:lnTo>
                <a:lnTo>
                  <a:pt x="1816515" y="648459"/>
                </a:lnTo>
                <a:lnTo>
                  <a:pt x="1817779" y="641430"/>
                </a:lnTo>
                <a:lnTo>
                  <a:pt x="1818861" y="634942"/>
                </a:lnTo>
                <a:lnTo>
                  <a:pt x="1820304" y="628814"/>
                </a:lnTo>
                <a:lnTo>
                  <a:pt x="1821747" y="622866"/>
                </a:lnTo>
                <a:lnTo>
                  <a:pt x="1823552" y="617459"/>
                </a:lnTo>
                <a:lnTo>
                  <a:pt x="1825356" y="612233"/>
                </a:lnTo>
                <a:lnTo>
                  <a:pt x="1827160" y="607546"/>
                </a:lnTo>
                <a:lnTo>
                  <a:pt x="1829145" y="603041"/>
                </a:lnTo>
                <a:lnTo>
                  <a:pt x="1831490" y="598715"/>
                </a:lnTo>
                <a:lnTo>
                  <a:pt x="1833836" y="594931"/>
                </a:lnTo>
                <a:lnTo>
                  <a:pt x="1836361" y="591146"/>
                </a:lnTo>
                <a:lnTo>
                  <a:pt x="1839068" y="587902"/>
                </a:lnTo>
                <a:lnTo>
                  <a:pt x="1841594" y="584477"/>
                </a:lnTo>
                <a:lnTo>
                  <a:pt x="1844661" y="581594"/>
                </a:lnTo>
                <a:lnTo>
                  <a:pt x="1847547" y="578710"/>
                </a:lnTo>
                <a:lnTo>
                  <a:pt x="1850975" y="576187"/>
                </a:lnTo>
                <a:lnTo>
                  <a:pt x="1854042" y="573663"/>
                </a:lnTo>
                <a:lnTo>
                  <a:pt x="1857651" y="571500"/>
                </a:lnTo>
                <a:lnTo>
                  <a:pt x="1861259" y="569518"/>
                </a:lnTo>
                <a:lnTo>
                  <a:pt x="1864867" y="567355"/>
                </a:lnTo>
                <a:lnTo>
                  <a:pt x="1868837" y="565553"/>
                </a:lnTo>
                <a:lnTo>
                  <a:pt x="1872806" y="563931"/>
                </a:lnTo>
                <a:lnTo>
                  <a:pt x="1876955" y="562129"/>
                </a:lnTo>
                <a:lnTo>
                  <a:pt x="1881286" y="560507"/>
                </a:lnTo>
                <a:lnTo>
                  <a:pt x="1890126" y="557623"/>
                </a:lnTo>
                <a:lnTo>
                  <a:pt x="1899869" y="554559"/>
                </a:lnTo>
                <a:lnTo>
                  <a:pt x="1920436" y="548611"/>
                </a:lnTo>
                <a:lnTo>
                  <a:pt x="1926750" y="546269"/>
                </a:lnTo>
                <a:lnTo>
                  <a:pt x="1932343" y="543925"/>
                </a:lnTo>
                <a:lnTo>
                  <a:pt x="1937575" y="541763"/>
                </a:lnTo>
                <a:lnTo>
                  <a:pt x="1942447" y="539780"/>
                </a:lnTo>
                <a:lnTo>
                  <a:pt x="1946597" y="537437"/>
                </a:lnTo>
                <a:lnTo>
                  <a:pt x="1950389" y="535370"/>
                </a:lnTo>
                <a:lnTo>
                  <a:pt x="1950037" y="535761"/>
                </a:lnTo>
                <a:lnTo>
                  <a:pt x="1943726" y="543152"/>
                </a:lnTo>
                <a:lnTo>
                  <a:pt x="1940662" y="546936"/>
                </a:lnTo>
                <a:lnTo>
                  <a:pt x="1937957" y="550902"/>
                </a:lnTo>
                <a:lnTo>
                  <a:pt x="1935072" y="554507"/>
                </a:lnTo>
                <a:lnTo>
                  <a:pt x="1932728" y="558473"/>
                </a:lnTo>
                <a:lnTo>
                  <a:pt x="1930384" y="562078"/>
                </a:lnTo>
                <a:lnTo>
                  <a:pt x="1928041" y="566043"/>
                </a:lnTo>
                <a:lnTo>
                  <a:pt x="1926238" y="570009"/>
                </a:lnTo>
                <a:lnTo>
                  <a:pt x="1924435" y="573614"/>
                </a:lnTo>
                <a:lnTo>
                  <a:pt x="1944808" y="556490"/>
                </a:lnTo>
                <a:lnTo>
                  <a:pt x="1969148" y="533058"/>
                </a:lnTo>
                <a:lnTo>
                  <a:pt x="1969869" y="536482"/>
                </a:lnTo>
                <a:lnTo>
                  <a:pt x="1970951" y="540087"/>
                </a:lnTo>
                <a:lnTo>
                  <a:pt x="1972393" y="543332"/>
                </a:lnTo>
                <a:lnTo>
                  <a:pt x="1974377" y="546936"/>
                </a:lnTo>
                <a:lnTo>
                  <a:pt x="1976359" y="550001"/>
                </a:lnTo>
                <a:lnTo>
                  <a:pt x="1978523" y="553426"/>
                </a:lnTo>
                <a:lnTo>
                  <a:pt x="1981228" y="556490"/>
                </a:lnTo>
                <a:lnTo>
                  <a:pt x="1983752" y="559554"/>
                </a:lnTo>
                <a:lnTo>
                  <a:pt x="1986636" y="562619"/>
                </a:lnTo>
                <a:lnTo>
                  <a:pt x="1989521" y="565502"/>
                </a:lnTo>
                <a:lnTo>
                  <a:pt x="1995290" y="570910"/>
                </a:lnTo>
                <a:lnTo>
                  <a:pt x="2005928" y="580283"/>
                </a:lnTo>
                <a:lnTo>
                  <a:pt x="2002863" y="585510"/>
                </a:lnTo>
                <a:lnTo>
                  <a:pt x="2000158" y="590737"/>
                </a:lnTo>
                <a:lnTo>
                  <a:pt x="1997454" y="596145"/>
                </a:lnTo>
                <a:lnTo>
                  <a:pt x="1994930" y="601553"/>
                </a:lnTo>
                <a:lnTo>
                  <a:pt x="1992586" y="606960"/>
                </a:lnTo>
                <a:lnTo>
                  <a:pt x="1990242" y="612187"/>
                </a:lnTo>
                <a:lnTo>
                  <a:pt x="1985915" y="623362"/>
                </a:lnTo>
                <a:lnTo>
                  <a:pt x="1981949" y="634358"/>
                </a:lnTo>
                <a:lnTo>
                  <a:pt x="1978342" y="645714"/>
                </a:lnTo>
                <a:lnTo>
                  <a:pt x="1974917" y="657069"/>
                </a:lnTo>
                <a:lnTo>
                  <a:pt x="1971672" y="668425"/>
                </a:lnTo>
                <a:lnTo>
                  <a:pt x="1960133" y="714749"/>
                </a:lnTo>
                <a:lnTo>
                  <a:pt x="1958871" y="720697"/>
                </a:lnTo>
                <a:lnTo>
                  <a:pt x="1957248" y="728448"/>
                </a:lnTo>
                <a:lnTo>
                  <a:pt x="1952200" y="748095"/>
                </a:lnTo>
                <a:lnTo>
                  <a:pt x="1945890" y="773150"/>
                </a:lnTo>
                <a:lnTo>
                  <a:pt x="1938678" y="802711"/>
                </a:lnTo>
                <a:lnTo>
                  <a:pt x="1930745" y="835336"/>
                </a:lnTo>
                <a:lnTo>
                  <a:pt x="1926598" y="852820"/>
                </a:lnTo>
                <a:lnTo>
                  <a:pt x="1922452" y="870665"/>
                </a:lnTo>
                <a:lnTo>
                  <a:pt x="1918485" y="889051"/>
                </a:lnTo>
                <a:lnTo>
                  <a:pt x="1914519" y="907617"/>
                </a:lnTo>
                <a:lnTo>
                  <a:pt x="1910913" y="926363"/>
                </a:lnTo>
                <a:lnTo>
                  <a:pt x="1907127" y="945109"/>
                </a:lnTo>
                <a:lnTo>
                  <a:pt x="1903701" y="963854"/>
                </a:lnTo>
                <a:lnTo>
                  <a:pt x="1900817" y="982240"/>
                </a:lnTo>
                <a:lnTo>
                  <a:pt x="1898112" y="1000625"/>
                </a:lnTo>
                <a:lnTo>
                  <a:pt x="1895948" y="1018470"/>
                </a:lnTo>
                <a:lnTo>
                  <a:pt x="1894326" y="1035774"/>
                </a:lnTo>
                <a:lnTo>
                  <a:pt x="1893604" y="1044066"/>
                </a:lnTo>
                <a:lnTo>
                  <a:pt x="1893064" y="1052357"/>
                </a:lnTo>
                <a:lnTo>
                  <a:pt x="1892703" y="1060468"/>
                </a:lnTo>
                <a:lnTo>
                  <a:pt x="1892342" y="1068399"/>
                </a:lnTo>
                <a:lnTo>
                  <a:pt x="1892342" y="1075970"/>
                </a:lnTo>
                <a:lnTo>
                  <a:pt x="1892342" y="1083360"/>
                </a:lnTo>
                <a:lnTo>
                  <a:pt x="1892523" y="1090750"/>
                </a:lnTo>
                <a:lnTo>
                  <a:pt x="1892883" y="1097600"/>
                </a:lnTo>
                <a:lnTo>
                  <a:pt x="1893424" y="1104089"/>
                </a:lnTo>
                <a:lnTo>
                  <a:pt x="1894326" y="1110578"/>
                </a:lnTo>
                <a:lnTo>
                  <a:pt x="1895228" y="1116526"/>
                </a:lnTo>
                <a:lnTo>
                  <a:pt x="1896309" y="1122294"/>
                </a:lnTo>
                <a:lnTo>
                  <a:pt x="1897571" y="1127702"/>
                </a:lnTo>
                <a:lnTo>
                  <a:pt x="1899374" y="1132568"/>
                </a:lnTo>
                <a:lnTo>
                  <a:pt x="1900996" y="1137435"/>
                </a:lnTo>
                <a:lnTo>
                  <a:pt x="1902980" y="1141761"/>
                </a:lnTo>
                <a:lnTo>
                  <a:pt x="1905324" y="1145546"/>
                </a:lnTo>
                <a:lnTo>
                  <a:pt x="1907848" y="1149151"/>
                </a:lnTo>
                <a:lnTo>
                  <a:pt x="1909110" y="1150773"/>
                </a:lnTo>
                <a:lnTo>
                  <a:pt x="1910552" y="1152396"/>
                </a:lnTo>
                <a:lnTo>
                  <a:pt x="1911995" y="1153657"/>
                </a:lnTo>
                <a:lnTo>
                  <a:pt x="1913617" y="1154919"/>
                </a:lnTo>
                <a:lnTo>
                  <a:pt x="1915060" y="1156181"/>
                </a:lnTo>
                <a:lnTo>
                  <a:pt x="1916682" y="1157082"/>
                </a:lnTo>
                <a:lnTo>
                  <a:pt x="1918485" y="1158164"/>
                </a:lnTo>
                <a:lnTo>
                  <a:pt x="1920288" y="1159065"/>
                </a:lnTo>
                <a:lnTo>
                  <a:pt x="1932368" y="1160507"/>
                </a:lnTo>
                <a:lnTo>
                  <a:pt x="1943546" y="1161588"/>
                </a:lnTo>
                <a:lnTo>
                  <a:pt x="1954003" y="1162309"/>
                </a:lnTo>
                <a:lnTo>
                  <a:pt x="1959232" y="1162670"/>
                </a:lnTo>
                <a:lnTo>
                  <a:pt x="1964460" y="1162670"/>
                </a:lnTo>
                <a:lnTo>
                  <a:pt x="1969508" y="1162670"/>
                </a:lnTo>
                <a:lnTo>
                  <a:pt x="1974737" y="1162490"/>
                </a:lnTo>
                <a:lnTo>
                  <a:pt x="1979966" y="1162309"/>
                </a:lnTo>
                <a:lnTo>
                  <a:pt x="1985194" y="1161949"/>
                </a:lnTo>
                <a:lnTo>
                  <a:pt x="1990783" y="1161409"/>
                </a:lnTo>
                <a:lnTo>
                  <a:pt x="1996372" y="1160687"/>
                </a:lnTo>
                <a:lnTo>
                  <a:pt x="2008271" y="1159065"/>
                </a:lnTo>
                <a:lnTo>
                  <a:pt x="2011697" y="1108595"/>
                </a:lnTo>
                <a:lnTo>
                  <a:pt x="2015303" y="1058125"/>
                </a:lnTo>
                <a:lnTo>
                  <a:pt x="2019449" y="1008015"/>
                </a:lnTo>
                <a:lnTo>
                  <a:pt x="2023957" y="957726"/>
                </a:lnTo>
                <a:lnTo>
                  <a:pt x="2024138" y="947272"/>
                </a:lnTo>
                <a:lnTo>
                  <a:pt x="2024678" y="938079"/>
                </a:lnTo>
                <a:lnTo>
                  <a:pt x="2025400" y="929607"/>
                </a:lnTo>
                <a:lnTo>
                  <a:pt x="2026301" y="921676"/>
                </a:lnTo>
                <a:lnTo>
                  <a:pt x="2027563" y="914105"/>
                </a:lnTo>
                <a:lnTo>
                  <a:pt x="2029546" y="906715"/>
                </a:lnTo>
                <a:lnTo>
                  <a:pt x="2031710" y="899325"/>
                </a:lnTo>
                <a:lnTo>
                  <a:pt x="2034414" y="891754"/>
                </a:lnTo>
                <a:lnTo>
                  <a:pt x="2058754" y="825603"/>
                </a:lnTo>
                <a:lnTo>
                  <a:pt x="2063442" y="808479"/>
                </a:lnTo>
                <a:lnTo>
                  <a:pt x="2068310" y="791355"/>
                </a:lnTo>
                <a:lnTo>
                  <a:pt x="2073538" y="774773"/>
                </a:lnTo>
                <a:lnTo>
                  <a:pt x="2079127" y="758009"/>
                </a:lnTo>
                <a:lnTo>
                  <a:pt x="2084896" y="741426"/>
                </a:lnTo>
                <a:lnTo>
                  <a:pt x="2091207" y="725024"/>
                </a:lnTo>
                <a:lnTo>
                  <a:pt x="2097878" y="708620"/>
                </a:lnTo>
                <a:lnTo>
                  <a:pt x="2104549" y="692218"/>
                </a:lnTo>
                <a:lnTo>
                  <a:pt x="2111400" y="676176"/>
                </a:lnTo>
                <a:lnTo>
                  <a:pt x="2118431" y="659954"/>
                </a:lnTo>
                <a:lnTo>
                  <a:pt x="2125824" y="643911"/>
                </a:lnTo>
                <a:lnTo>
                  <a:pt x="2133216" y="627689"/>
                </a:lnTo>
                <a:lnTo>
                  <a:pt x="2148540" y="595604"/>
                </a:lnTo>
                <a:lnTo>
                  <a:pt x="2164045" y="563340"/>
                </a:lnTo>
                <a:lnTo>
                  <a:pt x="2168733" y="566584"/>
                </a:lnTo>
                <a:lnTo>
                  <a:pt x="2173241" y="570189"/>
                </a:lnTo>
                <a:lnTo>
                  <a:pt x="2177207" y="573253"/>
                </a:lnTo>
                <a:lnTo>
                  <a:pt x="2181534" y="576317"/>
                </a:lnTo>
                <a:lnTo>
                  <a:pt x="2185861" y="579201"/>
                </a:lnTo>
                <a:lnTo>
                  <a:pt x="2190368" y="581905"/>
                </a:lnTo>
                <a:lnTo>
                  <a:pt x="2192893" y="582987"/>
                </a:lnTo>
                <a:lnTo>
                  <a:pt x="2195236" y="584068"/>
                </a:lnTo>
                <a:lnTo>
                  <a:pt x="2197941" y="584969"/>
                </a:lnTo>
                <a:lnTo>
                  <a:pt x="2200645" y="585870"/>
                </a:lnTo>
                <a:lnTo>
                  <a:pt x="2201727" y="577579"/>
                </a:lnTo>
                <a:lnTo>
                  <a:pt x="2203169" y="569468"/>
                </a:lnTo>
                <a:lnTo>
                  <a:pt x="2205152" y="561176"/>
                </a:lnTo>
                <a:lnTo>
                  <a:pt x="2207316" y="553246"/>
                </a:lnTo>
                <a:lnTo>
                  <a:pt x="2210021" y="545134"/>
                </a:lnTo>
                <a:lnTo>
                  <a:pt x="2212905" y="537023"/>
                </a:lnTo>
                <a:lnTo>
                  <a:pt x="2216511" y="528912"/>
                </a:lnTo>
                <a:lnTo>
                  <a:pt x="2220297" y="520800"/>
                </a:lnTo>
                <a:lnTo>
                  <a:pt x="2223182" y="514131"/>
                </a:lnTo>
                <a:lnTo>
                  <a:pt x="2225346" y="507822"/>
                </a:lnTo>
                <a:lnTo>
                  <a:pt x="2227148" y="501874"/>
                </a:lnTo>
                <a:lnTo>
                  <a:pt x="2228591" y="495926"/>
                </a:lnTo>
                <a:lnTo>
                  <a:pt x="2229132" y="493042"/>
                </a:lnTo>
                <a:lnTo>
                  <a:pt x="2229492" y="490338"/>
                </a:lnTo>
                <a:lnTo>
                  <a:pt x="2229673" y="487454"/>
                </a:lnTo>
                <a:lnTo>
                  <a:pt x="2229853" y="484931"/>
                </a:lnTo>
                <a:lnTo>
                  <a:pt x="2229853" y="482407"/>
                </a:lnTo>
                <a:lnTo>
                  <a:pt x="2229673" y="479524"/>
                </a:lnTo>
                <a:lnTo>
                  <a:pt x="2229492" y="477000"/>
                </a:lnTo>
                <a:lnTo>
                  <a:pt x="2229132" y="474296"/>
                </a:lnTo>
                <a:lnTo>
                  <a:pt x="2228591" y="471772"/>
                </a:lnTo>
                <a:lnTo>
                  <a:pt x="2227870" y="469069"/>
                </a:lnTo>
                <a:lnTo>
                  <a:pt x="2227148" y="466545"/>
                </a:lnTo>
                <a:lnTo>
                  <a:pt x="2226247" y="464022"/>
                </a:lnTo>
                <a:lnTo>
                  <a:pt x="2224264" y="458795"/>
                </a:lnTo>
                <a:lnTo>
                  <a:pt x="2221740" y="453387"/>
                </a:lnTo>
                <a:lnTo>
                  <a:pt x="2218855" y="447799"/>
                </a:lnTo>
                <a:lnTo>
                  <a:pt x="2215430" y="442211"/>
                </a:lnTo>
                <a:lnTo>
                  <a:pt x="2211643" y="436263"/>
                </a:lnTo>
                <a:lnTo>
                  <a:pt x="2207136" y="430315"/>
                </a:lnTo>
                <a:lnTo>
                  <a:pt x="2183517" y="456091"/>
                </a:lnTo>
                <a:lnTo>
                  <a:pt x="2160259" y="481866"/>
                </a:lnTo>
                <a:lnTo>
                  <a:pt x="2148540" y="495025"/>
                </a:lnTo>
                <a:lnTo>
                  <a:pt x="2137002" y="508183"/>
                </a:lnTo>
                <a:lnTo>
                  <a:pt x="2125643" y="521341"/>
                </a:lnTo>
                <a:lnTo>
                  <a:pt x="2114284" y="534680"/>
                </a:lnTo>
                <a:lnTo>
                  <a:pt x="2111400" y="536302"/>
                </a:lnTo>
                <a:lnTo>
                  <a:pt x="2108335" y="538285"/>
                </a:lnTo>
                <a:lnTo>
                  <a:pt x="2102205" y="542250"/>
                </a:lnTo>
                <a:lnTo>
                  <a:pt x="2095895" y="546936"/>
                </a:lnTo>
                <a:lnTo>
                  <a:pt x="2089584" y="551984"/>
                </a:lnTo>
                <a:lnTo>
                  <a:pt x="2083093" y="557211"/>
                </a:lnTo>
                <a:lnTo>
                  <a:pt x="2076783" y="562438"/>
                </a:lnTo>
                <a:lnTo>
                  <a:pt x="2064704" y="572713"/>
                </a:lnTo>
                <a:lnTo>
                  <a:pt x="2054247" y="581545"/>
                </a:lnTo>
                <a:lnTo>
                  <a:pt x="2049739" y="584969"/>
                </a:lnTo>
                <a:lnTo>
                  <a:pt x="2045773" y="587493"/>
                </a:lnTo>
                <a:lnTo>
                  <a:pt x="2044150" y="588755"/>
                </a:lnTo>
                <a:lnTo>
                  <a:pt x="2042888" y="589476"/>
                </a:lnTo>
                <a:lnTo>
                  <a:pt x="2041626" y="589836"/>
                </a:lnTo>
                <a:lnTo>
                  <a:pt x="2040544" y="590016"/>
                </a:lnTo>
                <a:lnTo>
                  <a:pt x="2039643" y="590016"/>
                </a:lnTo>
                <a:lnTo>
                  <a:pt x="2039102" y="589476"/>
                </a:lnTo>
                <a:lnTo>
                  <a:pt x="2038921" y="588755"/>
                </a:lnTo>
                <a:lnTo>
                  <a:pt x="2038921" y="587493"/>
                </a:lnTo>
                <a:lnTo>
                  <a:pt x="2039462" y="579922"/>
                </a:lnTo>
                <a:lnTo>
                  <a:pt x="2039643" y="573974"/>
                </a:lnTo>
                <a:lnTo>
                  <a:pt x="2039643" y="569107"/>
                </a:lnTo>
                <a:lnTo>
                  <a:pt x="2039823" y="566764"/>
                </a:lnTo>
                <a:lnTo>
                  <a:pt x="2040003" y="564601"/>
                </a:lnTo>
                <a:lnTo>
                  <a:pt x="2040364" y="562258"/>
                </a:lnTo>
                <a:lnTo>
                  <a:pt x="2040905" y="560095"/>
                </a:lnTo>
                <a:lnTo>
                  <a:pt x="2041806" y="557932"/>
                </a:lnTo>
                <a:lnTo>
                  <a:pt x="2042708" y="555228"/>
                </a:lnTo>
                <a:lnTo>
                  <a:pt x="2043970" y="552705"/>
                </a:lnTo>
                <a:lnTo>
                  <a:pt x="2045592" y="549640"/>
                </a:lnTo>
                <a:lnTo>
                  <a:pt x="2047395" y="546396"/>
                </a:lnTo>
                <a:lnTo>
                  <a:pt x="2049919" y="542791"/>
                </a:lnTo>
                <a:lnTo>
                  <a:pt x="2049739" y="535221"/>
                </a:lnTo>
                <a:lnTo>
                  <a:pt x="2049739" y="528010"/>
                </a:lnTo>
                <a:lnTo>
                  <a:pt x="2049919" y="521161"/>
                </a:lnTo>
                <a:lnTo>
                  <a:pt x="2050461" y="514492"/>
                </a:lnTo>
                <a:lnTo>
                  <a:pt x="2051002" y="507822"/>
                </a:lnTo>
                <a:lnTo>
                  <a:pt x="2051902" y="500973"/>
                </a:lnTo>
                <a:lnTo>
                  <a:pt x="2053165" y="493763"/>
                </a:lnTo>
                <a:lnTo>
                  <a:pt x="2054788" y="486553"/>
                </a:lnTo>
                <a:lnTo>
                  <a:pt x="2053345" y="480424"/>
                </a:lnTo>
                <a:lnTo>
                  <a:pt x="2052083" y="474657"/>
                </a:lnTo>
                <a:lnTo>
                  <a:pt x="2051181" y="472313"/>
                </a:lnTo>
                <a:lnTo>
                  <a:pt x="2050280" y="469970"/>
                </a:lnTo>
                <a:lnTo>
                  <a:pt x="2049199" y="467807"/>
                </a:lnTo>
                <a:lnTo>
                  <a:pt x="2048116" y="466185"/>
                </a:lnTo>
                <a:lnTo>
                  <a:pt x="2046494" y="464743"/>
                </a:lnTo>
                <a:lnTo>
                  <a:pt x="2045773" y="464202"/>
                </a:lnTo>
                <a:lnTo>
                  <a:pt x="2045051" y="463842"/>
                </a:lnTo>
                <a:lnTo>
                  <a:pt x="2044150" y="463301"/>
                </a:lnTo>
                <a:lnTo>
                  <a:pt x="2043248" y="462940"/>
                </a:lnTo>
                <a:lnTo>
                  <a:pt x="2042167" y="462760"/>
                </a:lnTo>
                <a:lnTo>
                  <a:pt x="2040905" y="462760"/>
                </a:lnTo>
                <a:lnTo>
                  <a:pt x="2039823" y="462760"/>
                </a:lnTo>
                <a:lnTo>
                  <a:pt x="2038741" y="462940"/>
                </a:lnTo>
                <a:lnTo>
                  <a:pt x="2036037" y="463842"/>
                </a:lnTo>
                <a:lnTo>
                  <a:pt x="2034621" y="464424"/>
                </a:lnTo>
                <a:lnTo>
                  <a:pt x="2034460" y="464264"/>
                </a:lnTo>
                <a:lnTo>
                  <a:pt x="2034099" y="463903"/>
                </a:lnTo>
                <a:lnTo>
                  <a:pt x="2032656" y="463362"/>
                </a:lnTo>
                <a:lnTo>
                  <a:pt x="2030491" y="463182"/>
                </a:lnTo>
                <a:lnTo>
                  <a:pt x="2024176" y="462641"/>
                </a:lnTo>
                <a:lnTo>
                  <a:pt x="2020568" y="462101"/>
                </a:lnTo>
                <a:lnTo>
                  <a:pt x="2016779" y="461560"/>
                </a:lnTo>
                <a:lnTo>
                  <a:pt x="2012810" y="460659"/>
                </a:lnTo>
                <a:lnTo>
                  <a:pt x="2008840" y="459398"/>
                </a:lnTo>
                <a:lnTo>
                  <a:pt x="2007037" y="458677"/>
                </a:lnTo>
                <a:lnTo>
                  <a:pt x="2005232" y="457775"/>
                </a:lnTo>
                <a:lnTo>
                  <a:pt x="2003428" y="456514"/>
                </a:lnTo>
                <a:lnTo>
                  <a:pt x="2001985" y="455432"/>
                </a:lnTo>
                <a:lnTo>
                  <a:pt x="2000541" y="453990"/>
                </a:lnTo>
                <a:lnTo>
                  <a:pt x="1999098" y="452549"/>
                </a:lnTo>
                <a:lnTo>
                  <a:pt x="1998016" y="450927"/>
                </a:lnTo>
                <a:lnTo>
                  <a:pt x="1996933" y="449124"/>
                </a:lnTo>
                <a:lnTo>
                  <a:pt x="1996031" y="447141"/>
                </a:lnTo>
                <a:lnTo>
                  <a:pt x="1995490" y="444799"/>
                </a:lnTo>
                <a:lnTo>
                  <a:pt x="1995129" y="442456"/>
                </a:lnTo>
                <a:lnTo>
                  <a:pt x="1994949" y="439933"/>
                </a:lnTo>
                <a:lnTo>
                  <a:pt x="1994768" y="437950"/>
                </a:lnTo>
                <a:lnTo>
                  <a:pt x="1994588" y="436147"/>
                </a:lnTo>
                <a:lnTo>
                  <a:pt x="1994227" y="432723"/>
                </a:lnTo>
                <a:lnTo>
                  <a:pt x="1994047" y="429118"/>
                </a:lnTo>
                <a:lnTo>
                  <a:pt x="1993685" y="427497"/>
                </a:lnTo>
                <a:lnTo>
                  <a:pt x="1993144" y="425694"/>
                </a:lnTo>
                <a:lnTo>
                  <a:pt x="1992062" y="422991"/>
                </a:lnTo>
                <a:lnTo>
                  <a:pt x="1990618" y="420287"/>
                </a:lnTo>
                <a:lnTo>
                  <a:pt x="1988273" y="414881"/>
                </a:lnTo>
                <a:lnTo>
                  <a:pt x="1987191" y="411997"/>
                </a:lnTo>
                <a:lnTo>
                  <a:pt x="1986469" y="409113"/>
                </a:lnTo>
                <a:lnTo>
                  <a:pt x="1986108" y="406049"/>
                </a:lnTo>
                <a:lnTo>
                  <a:pt x="1985927" y="404607"/>
                </a:lnTo>
                <a:lnTo>
                  <a:pt x="1986108" y="402985"/>
                </a:lnTo>
                <a:lnTo>
                  <a:pt x="1984124" y="401363"/>
                </a:lnTo>
                <a:lnTo>
                  <a:pt x="1982680" y="399921"/>
                </a:lnTo>
                <a:lnTo>
                  <a:pt x="1981417" y="398479"/>
                </a:lnTo>
                <a:lnTo>
                  <a:pt x="1980335" y="397038"/>
                </a:lnTo>
                <a:lnTo>
                  <a:pt x="1979433" y="395596"/>
                </a:lnTo>
                <a:lnTo>
                  <a:pt x="1978711" y="393974"/>
                </a:lnTo>
                <a:lnTo>
                  <a:pt x="1978169" y="392532"/>
                </a:lnTo>
                <a:lnTo>
                  <a:pt x="1977809" y="391090"/>
                </a:lnTo>
                <a:lnTo>
                  <a:pt x="1977628" y="389467"/>
                </a:lnTo>
                <a:lnTo>
                  <a:pt x="1977628" y="387666"/>
                </a:lnTo>
                <a:lnTo>
                  <a:pt x="1977628" y="384061"/>
                </a:lnTo>
                <a:lnTo>
                  <a:pt x="1977628" y="379915"/>
                </a:lnTo>
                <a:lnTo>
                  <a:pt x="1977809" y="375230"/>
                </a:lnTo>
                <a:lnTo>
                  <a:pt x="1974742" y="374689"/>
                </a:lnTo>
                <a:lnTo>
                  <a:pt x="1972035" y="374148"/>
                </a:lnTo>
                <a:lnTo>
                  <a:pt x="1969690" y="373607"/>
                </a:lnTo>
                <a:lnTo>
                  <a:pt x="1967525" y="372886"/>
                </a:lnTo>
                <a:lnTo>
                  <a:pt x="1965540" y="371986"/>
                </a:lnTo>
                <a:lnTo>
                  <a:pt x="1964097" y="371084"/>
                </a:lnTo>
                <a:lnTo>
                  <a:pt x="1962654" y="369823"/>
                </a:lnTo>
                <a:lnTo>
                  <a:pt x="1961571" y="368741"/>
                </a:lnTo>
                <a:lnTo>
                  <a:pt x="1960669" y="367660"/>
                </a:lnTo>
                <a:lnTo>
                  <a:pt x="1959767" y="366398"/>
                </a:lnTo>
                <a:lnTo>
                  <a:pt x="1959406" y="365136"/>
                </a:lnTo>
                <a:lnTo>
                  <a:pt x="1959045" y="363515"/>
                </a:lnTo>
                <a:lnTo>
                  <a:pt x="1958865" y="362073"/>
                </a:lnTo>
                <a:lnTo>
                  <a:pt x="1959045" y="360631"/>
                </a:lnTo>
                <a:lnTo>
                  <a:pt x="1959226" y="359009"/>
                </a:lnTo>
                <a:lnTo>
                  <a:pt x="1959406" y="357207"/>
                </a:lnTo>
                <a:lnTo>
                  <a:pt x="1960669" y="353962"/>
                </a:lnTo>
                <a:lnTo>
                  <a:pt x="1962112" y="350178"/>
                </a:lnTo>
                <a:lnTo>
                  <a:pt x="1963736" y="346392"/>
                </a:lnTo>
                <a:lnTo>
                  <a:pt x="1965721" y="342428"/>
                </a:lnTo>
                <a:lnTo>
                  <a:pt x="1970231" y="334498"/>
                </a:lnTo>
                <a:lnTo>
                  <a:pt x="1972396" y="330172"/>
                </a:lnTo>
                <a:lnTo>
                  <a:pt x="1974561" y="326027"/>
                </a:lnTo>
                <a:lnTo>
                  <a:pt x="1986830" y="299893"/>
                </a:lnTo>
                <a:lnTo>
                  <a:pt x="1979613" y="300073"/>
                </a:lnTo>
                <a:lnTo>
                  <a:pt x="1977448" y="300073"/>
                </a:lnTo>
                <a:lnTo>
                  <a:pt x="1976366" y="299893"/>
                </a:lnTo>
                <a:lnTo>
                  <a:pt x="1975644" y="299713"/>
                </a:lnTo>
                <a:lnTo>
                  <a:pt x="1975644" y="299533"/>
                </a:lnTo>
                <a:lnTo>
                  <a:pt x="1975644" y="299172"/>
                </a:lnTo>
                <a:lnTo>
                  <a:pt x="1975825" y="298451"/>
                </a:lnTo>
                <a:lnTo>
                  <a:pt x="1976185" y="297730"/>
                </a:lnTo>
                <a:lnTo>
                  <a:pt x="1976366" y="296649"/>
                </a:lnTo>
                <a:lnTo>
                  <a:pt x="1976546" y="295027"/>
                </a:lnTo>
                <a:lnTo>
                  <a:pt x="1976366" y="293405"/>
                </a:lnTo>
                <a:lnTo>
                  <a:pt x="1976004" y="292504"/>
                </a:lnTo>
                <a:lnTo>
                  <a:pt x="1975644" y="291602"/>
                </a:lnTo>
                <a:lnTo>
                  <a:pt x="1974922" y="290521"/>
                </a:lnTo>
                <a:lnTo>
                  <a:pt x="1974201" y="289079"/>
                </a:lnTo>
                <a:lnTo>
                  <a:pt x="1973118" y="287998"/>
                </a:lnTo>
                <a:lnTo>
                  <a:pt x="1971675" y="286556"/>
                </a:lnTo>
                <a:lnTo>
                  <a:pt x="1970231" y="285115"/>
                </a:lnTo>
                <a:lnTo>
                  <a:pt x="1968427" y="283492"/>
                </a:lnTo>
                <a:lnTo>
                  <a:pt x="1966262" y="281870"/>
                </a:lnTo>
                <a:lnTo>
                  <a:pt x="1963917" y="280248"/>
                </a:lnTo>
                <a:lnTo>
                  <a:pt x="1962834" y="277004"/>
                </a:lnTo>
                <a:lnTo>
                  <a:pt x="1962112" y="274841"/>
                </a:lnTo>
                <a:lnTo>
                  <a:pt x="1961752" y="272858"/>
                </a:lnTo>
                <a:lnTo>
                  <a:pt x="1961752" y="271417"/>
                </a:lnTo>
                <a:lnTo>
                  <a:pt x="1962112" y="269615"/>
                </a:lnTo>
                <a:lnTo>
                  <a:pt x="1963014" y="267992"/>
                </a:lnTo>
                <a:lnTo>
                  <a:pt x="1964458" y="265829"/>
                </a:lnTo>
                <a:lnTo>
                  <a:pt x="1966262" y="263126"/>
                </a:lnTo>
                <a:lnTo>
                  <a:pt x="1968067" y="256458"/>
                </a:lnTo>
                <a:lnTo>
                  <a:pt x="1970051" y="249248"/>
                </a:lnTo>
                <a:lnTo>
                  <a:pt x="1974561" y="233388"/>
                </a:lnTo>
                <a:lnTo>
                  <a:pt x="1979433" y="217888"/>
                </a:lnTo>
                <a:lnTo>
                  <a:pt x="1983582" y="204191"/>
                </a:lnTo>
                <a:lnTo>
                  <a:pt x="1960669" y="219691"/>
                </a:lnTo>
                <a:lnTo>
                  <a:pt x="1965360" y="211941"/>
                </a:lnTo>
                <a:lnTo>
                  <a:pt x="1969690" y="204731"/>
                </a:lnTo>
                <a:lnTo>
                  <a:pt x="1973659" y="197703"/>
                </a:lnTo>
                <a:lnTo>
                  <a:pt x="1977087" y="191034"/>
                </a:lnTo>
                <a:lnTo>
                  <a:pt x="1980515" y="184546"/>
                </a:lnTo>
                <a:lnTo>
                  <a:pt x="1983763" y="178418"/>
                </a:lnTo>
                <a:lnTo>
                  <a:pt x="1987371" y="172651"/>
                </a:lnTo>
                <a:lnTo>
                  <a:pt x="1991160" y="166883"/>
                </a:lnTo>
                <a:lnTo>
                  <a:pt x="1993325" y="164180"/>
                </a:lnTo>
                <a:lnTo>
                  <a:pt x="1995490" y="161476"/>
                </a:lnTo>
                <a:lnTo>
                  <a:pt x="1998016" y="158773"/>
                </a:lnTo>
                <a:lnTo>
                  <a:pt x="2000361" y="156249"/>
                </a:lnTo>
                <a:lnTo>
                  <a:pt x="2003067" y="153726"/>
                </a:lnTo>
                <a:lnTo>
                  <a:pt x="2006134" y="151023"/>
                </a:lnTo>
                <a:lnTo>
                  <a:pt x="2009021" y="148499"/>
                </a:lnTo>
                <a:lnTo>
                  <a:pt x="2012449" y="145976"/>
                </a:lnTo>
                <a:lnTo>
                  <a:pt x="2016057" y="143453"/>
                </a:lnTo>
                <a:lnTo>
                  <a:pt x="2020027" y="141110"/>
                </a:lnTo>
                <a:lnTo>
                  <a:pt x="2024176" y="138587"/>
                </a:lnTo>
                <a:lnTo>
                  <a:pt x="2028506" y="136244"/>
                </a:lnTo>
                <a:lnTo>
                  <a:pt x="2033377" y="133721"/>
                </a:lnTo>
                <a:lnTo>
                  <a:pt x="2038429" y="131378"/>
                </a:lnTo>
                <a:lnTo>
                  <a:pt x="2044022" y="129034"/>
                </a:lnTo>
                <a:lnTo>
                  <a:pt x="2049976" y="126511"/>
                </a:lnTo>
                <a:lnTo>
                  <a:pt x="2073791" y="119122"/>
                </a:lnTo>
                <a:lnTo>
                  <a:pt x="2079745" y="116598"/>
                </a:lnTo>
                <a:lnTo>
                  <a:pt x="2085879" y="114076"/>
                </a:lnTo>
                <a:lnTo>
                  <a:pt x="2092013" y="111913"/>
                </a:lnTo>
                <a:lnTo>
                  <a:pt x="2098147" y="109750"/>
                </a:lnTo>
                <a:lnTo>
                  <a:pt x="2104282" y="108128"/>
                </a:lnTo>
                <a:lnTo>
                  <a:pt x="2110596" y="106686"/>
                </a:lnTo>
                <a:lnTo>
                  <a:pt x="2116911" y="105424"/>
                </a:lnTo>
                <a:lnTo>
                  <a:pt x="2123045" y="104524"/>
                </a:lnTo>
                <a:lnTo>
                  <a:pt x="2129359" y="103983"/>
                </a:lnTo>
                <a:lnTo>
                  <a:pt x="2135674" y="103622"/>
                </a:lnTo>
                <a:lnTo>
                  <a:pt x="2141808" y="103622"/>
                </a:lnTo>
                <a:lnTo>
                  <a:pt x="2148123" y="104163"/>
                </a:lnTo>
                <a:lnTo>
                  <a:pt x="2154257" y="104884"/>
                </a:lnTo>
                <a:lnTo>
                  <a:pt x="2160392" y="105965"/>
                </a:lnTo>
                <a:lnTo>
                  <a:pt x="2166526" y="107407"/>
                </a:lnTo>
                <a:lnTo>
                  <a:pt x="2172660" y="109209"/>
                </a:lnTo>
                <a:lnTo>
                  <a:pt x="2178614" y="111553"/>
                </a:lnTo>
                <a:lnTo>
                  <a:pt x="2184387" y="114256"/>
                </a:lnTo>
                <a:lnTo>
                  <a:pt x="2190160" y="117500"/>
                </a:lnTo>
                <a:lnTo>
                  <a:pt x="2195934" y="120924"/>
                </a:lnTo>
                <a:lnTo>
                  <a:pt x="2201527" y="125069"/>
                </a:lnTo>
                <a:lnTo>
                  <a:pt x="2204413" y="127232"/>
                </a:lnTo>
                <a:lnTo>
                  <a:pt x="2207120" y="129755"/>
                </a:lnTo>
                <a:lnTo>
                  <a:pt x="2210006" y="132099"/>
                </a:lnTo>
                <a:lnTo>
                  <a:pt x="2212713" y="134622"/>
                </a:lnTo>
                <a:lnTo>
                  <a:pt x="2215238" y="137505"/>
                </a:lnTo>
                <a:lnTo>
                  <a:pt x="2217945" y="140209"/>
                </a:lnTo>
                <a:lnTo>
                  <a:pt x="2223177" y="146337"/>
                </a:lnTo>
                <a:lnTo>
                  <a:pt x="2228228" y="153005"/>
                </a:lnTo>
                <a:lnTo>
                  <a:pt x="2233100" y="160395"/>
                </a:lnTo>
                <a:lnTo>
                  <a:pt x="2237971" y="168145"/>
                </a:lnTo>
                <a:lnTo>
                  <a:pt x="2242662" y="176435"/>
                </a:lnTo>
                <a:lnTo>
                  <a:pt x="2247173" y="185447"/>
                </a:lnTo>
                <a:lnTo>
                  <a:pt x="2251322" y="194819"/>
                </a:lnTo>
                <a:lnTo>
                  <a:pt x="2255472" y="205092"/>
                </a:lnTo>
                <a:lnTo>
                  <a:pt x="2257276" y="208877"/>
                </a:lnTo>
                <a:lnTo>
                  <a:pt x="2258899" y="212662"/>
                </a:lnTo>
                <a:lnTo>
                  <a:pt x="2260523" y="216447"/>
                </a:lnTo>
                <a:lnTo>
                  <a:pt x="2261606" y="219871"/>
                </a:lnTo>
                <a:lnTo>
                  <a:pt x="2262689" y="223475"/>
                </a:lnTo>
                <a:lnTo>
                  <a:pt x="2263590" y="226900"/>
                </a:lnTo>
                <a:lnTo>
                  <a:pt x="2264312" y="230504"/>
                </a:lnTo>
                <a:lnTo>
                  <a:pt x="2264854" y="233749"/>
                </a:lnTo>
                <a:lnTo>
                  <a:pt x="2265936" y="241138"/>
                </a:lnTo>
                <a:lnTo>
                  <a:pt x="2266838" y="248347"/>
                </a:lnTo>
                <a:lnTo>
                  <a:pt x="2267559" y="256277"/>
                </a:lnTo>
                <a:lnTo>
                  <a:pt x="2268462" y="264568"/>
                </a:lnTo>
                <a:lnTo>
                  <a:pt x="2267199" y="270335"/>
                </a:lnTo>
                <a:lnTo>
                  <a:pt x="2265936" y="275923"/>
                </a:lnTo>
                <a:lnTo>
                  <a:pt x="2264132" y="281329"/>
                </a:lnTo>
                <a:lnTo>
                  <a:pt x="2262689" y="286556"/>
                </a:lnTo>
                <a:lnTo>
                  <a:pt x="2260884" y="291783"/>
                </a:lnTo>
                <a:lnTo>
                  <a:pt x="2258899" y="296830"/>
                </a:lnTo>
                <a:lnTo>
                  <a:pt x="2255111" y="306562"/>
                </a:lnTo>
                <a:lnTo>
                  <a:pt x="2250781" y="316474"/>
                </a:lnTo>
                <a:lnTo>
                  <a:pt x="2245909" y="326027"/>
                </a:lnTo>
                <a:lnTo>
                  <a:pt x="2241218" y="336119"/>
                </a:lnTo>
                <a:lnTo>
                  <a:pt x="2235806" y="346573"/>
                </a:lnTo>
                <a:lnTo>
                  <a:pt x="2233461" y="352700"/>
                </a:lnTo>
                <a:lnTo>
                  <a:pt x="2231657" y="358468"/>
                </a:lnTo>
                <a:lnTo>
                  <a:pt x="2228589" y="369282"/>
                </a:lnTo>
                <a:lnTo>
                  <a:pt x="2226605" y="374689"/>
                </a:lnTo>
                <a:lnTo>
                  <a:pt x="2224620" y="380096"/>
                </a:lnTo>
                <a:lnTo>
                  <a:pt x="2223357" y="382799"/>
                </a:lnTo>
                <a:lnTo>
                  <a:pt x="2221914" y="385683"/>
                </a:lnTo>
                <a:lnTo>
                  <a:pt x="2220290" y="388567"/>
                </a:lnTo>
                <a:lnTo>
                  <a:pt x="2218666" y="391630"/>
                </a:lnTo>
                <a:lnTo>
                  <a:pt x="2218486" y="394514"/>
                </a:lnTo>
                <a:lnTo>
                  <a:pt x="2218305" y="397038"/>
                </a:lnTo>
                <a:lnTo>
                  <a:pt x="2218125" y="399200"/>
                </a:lnTo>
                <a:lnTo>
                  <a:pt x="2217584" y="401183"/>
                </a:lnTo>
                <a:lnTo>
                  <a:pt x="2217043" y="402985"/>
                </a:lnTo>
                <a:lnTo>
                  <a:pt x="2216502" y="404427"/>
                </a:lnTo>
                <a:lnTo>
                  <a:pt x="2214878" y="407491"/>
                </a:lnTo>
                <a:lnTo>
                  <a:pt x="2213073" y="410915"/>
                </a:lnTo>
                <a:lnTo>
                  <a:pt x="2212352" y="412898"/>
                </a:lnTo>
                <a:lnTo>
                  <a:pt x="2211449" y="415421"/>
                </a:lnTo>
                <a:lnTo>
                  <a:pt x="2210547" y="417944"/>
                </a:lnTo>
                <a:lnTo>
                  <a:pt x="2209465" y="421189"/>
                </a:lnTo>
                <a:lnTo>
                  <a:pt x="2208744" y="424793"/>
                </a:lnTo>
                <a:lnTo>
                  <a:pt x="2207841" y="429118"/>
                </a:lnTo>
                <a:lnTo>
                  <a:pt x="2209465" y="430921"/>
                </a:lnTo>
                <a:lnTo>
                  <a:pt x="2211089" y="432904"/>
                </a:lnTo>
                <a:lnTo>
                  <a:pt x="2213434" y="436147"/>
                </a:lnTo>
                <a:lnTo>
                  <a:pt x="2215058" y="439392"/>
                </a:lnTo>
                <a:lnTo>
                  <a:pt x="2216862" y="442275"/>
                </a:lnTo>
                <a:lnTo>
                  <a:pt x="2218486" y="445159"/>
                </a:lnTo>
                <a:lnTo>
                  <a:pt x="2219569" y="446420"/>
                </a:lnTo>
                <a:lnTo>
                  <a:pt x="2220471" y="447682"/>
                </a:lnTo>
                <a:lnTo>
                  <a:pt x="2221734" y="448944"/>
                </a:lnTo>
                <a:lnTo>
                  <a:pt x="2223357" y="450206"/>
                </a:lnTo>
                <a:lnTo>
                  <a:pt x="2224801" y="451648"/>
                </a:lnTo>
                <a:lnTo>
                  <a:pt x="2226785" y="452909"/>
                </a:lnTo>
                <a:lnTo>
                  <a:pt x="2228048" y="452549"/>
                </a:lnTo>
                <a:lnTo>
                  <a:pt x="2229492" y="452368"/>
                </a:lnTo>
                <a:lnTo>
                  <a:pt x="2230754" y="452368"/>
                </a:lnTo>
                <a:lnTo>
                  <a:pt x="2231837" y="452368"/>
                </a:lnTo>
                <a:lnTo>
                  <a:pt x="2234002" y="452728"/>
                </a:lnTo>
                <a:lnTo>
                  <a:pt x="2236347" y="453449"/>
                </a:lnTo>
                <a:lnTo>
                  <a:pt x="2238151" y="454531"/>
                </a:lnTo>
                <a:lnTo>
                  <a:pt x="2239956" y="455793"/>
                </a:lnTo>
                <a:lnTo>
                  <a:pt x="2241941" y="457595"/>
                </a:lnTo>
                <a:lnTo>
                  <a:pt x="2243384" y="459577"/>
                </a:lnTo>
                <a:lnTo>
                  <a:pt x="2245008" y="461560"/>
                </a:lnTo>
                <a:lnTo>
                  <a:pt x="2246451" y="463903"/>
                </a:lnTo>
                <a:lnTo>
                  <a:pt x="2249337" y="468589"/>
                </a:lnTo>
                <a:lnTo>
                  <a:pt x="2251864" y="473635"/>
                </a:lnTo>
                <a:lnTo>
                  <a:pt x="2254750" y="478321"/>
                </a:lnTo>
                <a:lnTo>
                  <a:pt x="2278385" y="495444"/>
                </a:lnTo>
                <a:lnTo>
                  <a:pt x="2316994" y="513647"/>
                </a:lnTo>
                <a:lnTo>
                  <a:pt x="2334495" y="519775"/>
                </a:lnTo>
                <a:lnTo>
                  <a:pt x="2350912" y="525001"/>
                </a:lnTo>
                <a:lnTo>
                  <a:pt x="2366609" y="530048"/>
                </a:lnTo>
                <a:lnTo>
                  <a:pt x="2381223" y="534914"/>
                </a:lnTo>
                <a:lnTo>
                  <a:pt x="2394934" y="539780"/>
                </a:lnTo>
                <a:lnTo>
                  <a:pt x="2401430" y="542123"/>
                </a:lnTo>
                <a:lnTo>
                  <a:pt x="2407564" y="544827"/>
                </a:lnTo>
                <a:lnTo>
                  <a:pt x="2413518" y="547350"/>
                </a:lnTo>
                <a:lnTo>
                  <a:pt x="2419111" y="549873"/>
                </a:lnTo>
                <a:lnTo>
                  <a:pt x="2424523" y="552937"/>
                </a:lnTo>
                <a:lnTo>
                  <a:pt x="2429575" y="555821"/>
                </a:lnTo>
                <a:lnTo>
                  <a:pt x="2434266" y="559065"/>
                </a:lnTo>
                <a:lnTo>
                  <a:pt x="2438595" y="562489"/>
                </a:lnTo>
                <a:lnTo>
                  <a:pt x="2442926" y="566274"/>
                </a:lnTo>
                <a:lnTo>
                  <a:pt x="2446715" y="570239"/>
                </a:lnTo>
                <a:lnTo>
                  <a:pt x="2450142" y="574384"/>
                </a:lnTo>
                <a:lnTo>
                  <a:pt x="2451766" y="576728"/>
                </a:lnTo>
                <a:lnTo>
                  <a:pt x="2453390" y="578890"/>
                </a:lnTo>
                <a:lnTo>
                  <a:pt x="2454833" y="581233"/>
                </a:lnTo>
                <a:lnTo>
                  <a:pt x="2456276" y="583936"/>
                </a:lnTo>
                <a:lnTo>
                  <a:pt x="2457539" y="586460"/>
                </a:lnTo>
                <a:lnTo>
                  <a:pt x="2458802" y="589163"/>
                </a:lnTo>
                <a:lnTo>
                  <a:pt x="2460065" y="591867"/>
                </a:lnTo>
                <a:lnTo>
                  <a:pt x="2460967" y="594931"/>
                </a:lnTo>
                <a:lnTo>
                  <a:pt x="2462050" y="597814"/>
                </a:lnTo>
                <a:lnTo>
                  <a:pt x="2462952" y="600878"/>
                </a:lnTo>
                <a:lnTo>
                  <a:pt x="2464396" y="607546"/>
                </a:lnTo>
                <a:lnTo>
                  <a:pt x="2465658" y="614396"/>
                </a:lnTo>
                <a:lnTo>
                  <a:pt x="2466560" y="621965"/>
                </a:lnTo>
                <a:lnTo>
                  <a:pt x="2466921" y="629895"/>
                </a:lnTo>
                <a:lnTo>
                  <a:pt x="2467102" y="638547"/>
                </a:lnTo>
                <a:lnTo>
                  <a:pt x="2466740" y="647558"/>
                </a:lnTo>
                <a:lnTo>
                  <a:pt x="2472514" y="721272"/>
                </a:lnTo>
                <a:lnTo>
                  <a:pt x="2477386" y="732447"/>
                </a:lnTo>
                <a:lnTo>
                  <a:pt x="2481715" y="742540"/>
                </a:lnTo>
                <a:lnTo>
                  <a:pt x="2483700" y="747225"/>
                </a:lnTo>
                <a:lnTo>
                  <a:pt x="2485685" y="752092"/>
                </a:lnTo>
                <a:lnTo>
                  <a:pt x="2487128" y="756598"/>
                </a:lnTo>
                <a:lnTo>
                  <a:pt x="2488571" y="761103"/>
                </a:lnTo>
                <a:lnTo>
                  <a:pt x="2489834" y="765789"/>
                </a:lnTo>
                <a:lnTo>
                  <a:pt x="2491097" y="770476"/>
                </a:lnTo>
                <a:lnTo>
                  <a:pt x="2491999" y="775342"/>
                </a:lnTo>
                <a:lnTo>
                  <a:pt x="2492721" y="780388"/>
                </a:lnTo>
                <a:lnTo>
                  <a:pt x="2493262" y="785434"/>
                </a:lnTo>
                <a:lnTo>
                  <a:pt x="2493623" y="791021"/>
                </a:lnTo>
                <a:lnTo>
                  <a:pt x="2493803" y="796789"/>
                </a:lnTo>
                <a:lnTo>
                  <a:pt x="2493803" y="803097"/>
                </a:lnTo>
                <a:lnTo>
                  <a:pt x="2492360" y="810306"/>
                </a:lnTo>
                <a:lnTo>
                  <a:pt x="2491097" y="817515"/>
                </a:lnTo>
                <a:lnTo>
                  <a:pt x="2489834" y="824725"/>
                </a:lnTo>
                <a:lnTo>
                  <a:pt x="2488932" y="831934"/>
                </a:lnTo>
                <a:lnTo>
                  <a:pt x="2488030" y="839143"/>
                </a:lnTo>
                <a:lnTo>
                  <a:pt x="2487309" y="846352"/>
                </a:lnTo>
                <a:lnTo>
                  <a:pt x="2486587" y="853742"/>
                </a:lnTo>
                <a:lnTo>
                  <a:pt x="2486045" y="861492"/>
                </a:lnTo>
                <a:lnTo>
                  <a:pt x="2485685" y="869062"/>
                </a:lnTo>
                <a:lnTo>
                  <a:pt x="2485324" y="876811"/>
                </a:lnTo>
                <a:lnTo>
                  <a:pt x="2485143" y="884741"/>
                </a:lnTo>
                <a:lnTo>
                  <a:pt x="2484963" y="893212"/>
                </a:lnTo>
                <a:lnTo>
                  <a:pt x="2485143" y="910154"/>
                </a:lnTo>
                <a:lnTo>
                  <a:pt x="2485685" y="928177"/>
                </a:lnTo>
                <a:lnTo>
                  <a:pt x="2486947" y="935206"/>
                </a:lnTo>
                <a:lnTo>
                  <a:pt x="2488030" y="941694"/>
                </a:lnTo>
                <a:lnTo>
                  <a:pt x="2488932" y="948002"/>
                </a:lnTo>
                <a:lnTo>
                  <a:pt x="2489654" y="953950"/>
                </a:lnTo>
                <a:lnTo>
                  <a:pt x="2490376" y="959717"/>
                </a:lnTo>
                <a:lnTo>
                  <a:pt x="2490736" y="965304"/>
                </a:lnTo>
                <a:lnTo>
                  <a:pt x="2490917" y="970892"/>
                </a:lnTo>
                <a:lnTo>
                  <a:pt x="2490917" y="976479"/>
                </a:lnTo>
                <a:lnTo>
                  <a:pt x="2490736" y="981885"/>
                </a:lnTo>
                <a:lnTo>
                  <a:pt x="2490014" y="987473"/>
                </a:lnTo>
                <a:lnTo>
                  <a:pt x="2489473" y="992879"/>
                </a:lnTo>
                <a:lnTo>
                  <a:pt x="2488391" y="998647"/>
                </a:lnTo>
                <a:lnTo>
                  <a:pt x="2487309" y="1004415"/>
                </a:lnTo>
                <a:lnTo>
                  <a:pt x="2485865" y="1010542"/>
                </a:lnTo>
                <a:lnTo>
                  <a:pt x="2484241" y="1016670"/>
                </a:lnTo>
                <a:lnTo>
                  <a:pt x="2482256" y="1023159"/>
                </a:lnTo>
                <a:lnTo>
                  <a:pt x="2482256" y="1040280"/>
                </a:lnTo>
                <a:lnTo>
                  <a:pt x="2482076" y="1057222"/>
                </a:lnTo>
                <a:lnTo>
                  <a:pt x="2481715" y="1074344"/>
                </a:lnTo>
                <a:lnTo>
                  <a:pt x="2481354" y="1091286"/>
                </a:lnTo>
                <a:lnTo>
                  <a:pt x="2480633" y="1108047"/>
                </a:lnTo>
                <a:lnTo>
                  <a:pt x="2479731" y="1124989"/>
                </a:lnTo>
                <a:lnTo>
                  <a:pt x="2478829" y="1141931"/>
                </a:lnTo>
                <a:lnTo>
                  <a:pt x="2477205" y="1159052"/>
                </a:lnTo>
                <a:lnTo>
                  <a:pt x="2476664" y="1174912"/>
                </a:lnTo>
                <a:lnTo>
                  <a:pt x="2475762" y="1190953"/>
                </a:lnTo>
                <a:lnTo>
                  <a:pt x="2474679" y="1206633"/>
                </a:lnTo>
                <a:lnTo>
                  <a:pt x="2473236" y="1222494"/>
                </a:lnTo>
                <a:lnTo>
                  <a:pt x="2471612" y="1237993"/>
                </a:lnTo>
                <a:lnTo>
                  <a:pt x="2469628" y="1253674"/>
                </a:lnTo>
                <a:lnTo>
                  <a:pt x="2467643" y="1269173"/>
                </a:lnTo>
                <a:lnTo>
                  <a:pt x="2464937" y="1284853"/>
                </a:lnTo>
                <a:lnTo>
                  <a:pt x="2462411" y="1300533"/>
                </a:lnTo>
                <a:lnTo>
                  <a:pt x="2459524" y="1316214"/>
                </a:lnTo>
                <a:lnTo>
                  <a:pt x="2456276" y="1332254"/>
                </a:lnTo>
                <a:lnTo>
                  <a:pt x="2452849" y="1347934"/>
                </a:lnTo>
                <a:lnTo>
                  <a:pt x="2448879" y="1364155"/>
                </a:lnTo>
                <a:lnTo>
                  <a:pt x="2444730" y="1380195"/>
                </a:lnTo>
                <a:lnTo>
                  <a:pt x="2440400" y="1396777"/>
                </a:lnTo>
                <a:lnTo>
                  <a:pt x="2435709" y="1413538"/>
                </a:lnTo>
                <a:lnTo>
                  <a:pt x="2426508" y="1435526"/>
                </a:lnTo>
                <a:lnTo>
                  <a:pt x="2426327" y="1439852"/>
                </a:lnTo>
                <a:lnTo>
                  <a:pt x="2426327" y="1444538"/>
                </a:lnTo>
                <a:lnTo>
                  <a:pt x="2426688" y="1449223"/>
                </a:lnTo>
                <a:lnTo>
                  <a:pt x="2427049" y="1454270"/>
                </a:lnTo>
                <a:lnTo>
                  <a:pt x="2428312" y="1464363"/>
                </a:lnTo>
                <a:lnTo>
                  <a:pt x="2428672" y="1469229"/>
                </a:lnTo>
                <a:lnTo>
                  <a:pt x="2428853" y="1473554"/>
                </a:lnTo>
                <a:lnTo>
                  <a:pt x="2428672" y="1477700"/>
                </a:lnTo>
                <a:lnTo>
                  <a:pt x="2428492" y="1479502"/>
                </a:lnTo>
                <a:lnTo>
                  <a:pt x="2428131" y="1481485"/>
                </a:lnTo>
                <a:lnTo>
                  <a:pt x="2427590" y="1482927"/>
                </a:lnTo>
                <a:lnTo>
                  <a:pt x="2427049" y="1484369"/>
                </a:lnTo>
                <a:lnTo>
                  <a:pt x="2426327" y="1485450"/>
                </a:lnTo>
                <a:lnTo>
                  <a:pt x="2425605" y="1486531"/>
                </a:lnTo>
                <a:lnTo>
                  <a:pt x="2424523" y="1487432"/>
                </a:lnTo>
                <a:lnTo>
                  <a:pt x="2423440" y="1488153"/>
                </a:lnTo>
                <a:lnTo>
                  <a:pt x="2421997" y="1488514"/>
                </a:lnTo>
                <a:lnTo>
                  <a:pt x="2420373" y="1488514"/>
                </a:lnTo>
                <a:lnTo>
                  <a:pt x="2418569" y="1488514"/>
                </a:lnTo>
                <a:lnTo>
                  <a:pt x="2416585" y="1487973"/>
                </a:lnTo>
                <a:lnTo>
                  <a:pt x="2414239" y="1487432"/>
                </a:lnTo>
                <a:lnTo>
                  <a:pt x="2411894" y="1486171"/>
                </a:lnTo>
                <a:lnTo>
                  <a:pt x="2411172" y="1490496"/>
                </a:lnTo>
                <a:lnTo>
                  <a:pt x="2410270" y="1495002"/>
                </a:lnTo>
                <a:lnTo>
                  <a:pt x="2409007" y="1499147"/>
                </a:lnTo>
                <a:lnTo>
                  <a:pt x="2407744" y="1503653"/>
                </a:lnTo>
                <a:lnTo>
                  <a:pt x="2406121" y="1508159"/>
                </a:lnTo>
                <a:lnTo>
                  <a:pt x="2404316" y="1512845"/>
                </a:lnTo>
                <a:lnTo>
                  <a:pt x="2401971" y="1517531"/>
                </a:lnTo>
                <a:lnTo>
                  <a:pt x="2399625" y="1522397"/>
                </a:lnTo>
                <a:lnTo>
                  <a:pt x="2396739" y="1527623"/>
                </a:lnTo>
                <a:lnTo>
                  <a:pt x="2393672" y="1533031"/>
                </a:lnTo>
                <a:lnTo>
                  <a:pt x="2390063" y="1538438"/>
                </a:lnTo>
                <a:lnTo>
                  <a:pt x="2386274" y="1544385"/>
                </a:lnTo>
                <a:lnTo>
                  <a:pt x="2381944" y="1550333"/>
                </a:lnTo>
                <a:lnTo>
                  <a:pt x="2377253" y="1556821"/>
                </a:lnTo>
                <a:lnTo>
                  <a:pt x="2372382" y="1563490"/>
                </a:lnTo>
                <a:lnTo>
                  <a:pt x="2366789" y="1570519"/>
                </a:lnTo>
                <a:lnTo>
                  <a:pt x="2364985" y="1572681"/>
                </a:lnTo>
                <a:lnTo>
                  <a:pt x="2363361" y="1574484"/>
                </a:lnTo>
                <a:lnTo>
                  <a:pt x="2361737" y="1575745"/>
                </a:lnTo>
                <a:lnTo>
                  <a:pt x="2360475" y="1576647"/>
                </a:lnTo>
                <a:lnTo>
                  <a:pt x="2359031" y="1577368"/>
                </a:lnTo>
                <a:lnTo>
                  <a:pt x="2357769" y="1577728"/>
                </a:lnTo>
                <a:lnTo>
                  <a:pt x="2356686" y="1577908"/>
                </a:lnTo>
                <a:lnTo>
                  <a:pt x="2355603" y="1577908"/>
                </a:lnTo>
                <a:lnTo>
                  <a:pt x="2354521" y="1577728"/>
                </a:lnTo>
                <a:lnTo>
                  <a:pt x="2353619" y="1577368"/>
                </a:lnTo>
                <a:lnTo>
                  <a:pt x="2351635" y="1576466"/>
                </a:lnTo>
                <a:lnTo>
                  <a:pt x="2349650" y="1575745"/>
                </a:lnTo>
                <a:lnTo>
                  <a:pt x="2348747" y="1575385"/>
                </a:lnTo>
                <a:lnTo>
                  <a:pt x="2347665" y="1575205"/>
                </a:lnTo>
                <a:lnTo>
                  <a:pt x="2345139" y="1575024"/>
                </a:lnTo>
                <a:lnTo>
                  <a:pt x="2342613" y="1574844"/>
                </a:lnTo>
                <a:lnTo>
                  <a:pt x="2336840" y="1575024"/>
                </a:lnTo>
                <a:lnTo>
                  <a:pt x="2331428" y="1575024"/>
                </a:lnTo>
                <a:lnTo>
                  <a:pt x="2328901" y="1575024"/>
                </a:lnTo>
                <a:lnTo>
                  <a:pt x="2326375" y="1574844"/>
                </a:lnTo>
                <a:lnTo>
                  <a:pt x="2323850" y="1574303"/>
                </a:lnTo>
                <a:lnTo>
                  <a:pt x="2321143" y="1573222"/>
                </a:lnTo>
                <a:lnTo>
                  <a:pt x="2318618" y="1572140"/>
                </a:lnTo>
                <a:lnTo>
                  <a:pt x="2316092" y="1571060"/>
                </a:lnTo>
                <a:lnTo>
                  <a:pt x="2311040" y="1568536"/>
                </a:lnTo>
                <a:lnTo>
                  <a:pt x="2308153" y="1567274"/>
                </a:lnTo>
                <a:lnTo>
                  <a:pt x="2305447" y="1566373"/>
                </a:lnTo>
                <a:lnTo>
                  <a:pt x="2302019" y="1588542"/>
                </a:lnTo>
                <a:lnTo>
                  <a:pt x="2299133" y="1610530"/>
                </a:lnTo>
                <a:lnTo>
                  <a:pt x="2293179" y="1654866"/>
                </a:lnTo>
                <a:lnTo>
                  <a:pt x="2292457" y="1671447"/>
                </a:lnTo>
                <a:lnTo>
                  <a:pt x="2291375" y="1687488"/>
                </a:lnTo>
                <a:lnTo>
                  <a:pt x="2289931" y="1703168"/>
                </a:lnTo>
                <a:lnTo>
                  <a:pt x="2288308" y="1718668"/>
                </a:lnTo>
                <a:lnTo>
                  <a:pt x="2286323" y="1733988"/>
                </a:lnTo>
                <a:lnTo>
                  <a:pt x="2283797" y="1749488"/>
                </a:lnTo>
                <a:lnTo>
                  <a:pt x="2280911" y="1765348"/>
                </a:lnTo>
                <a:lnTo>
                  <a:pt x="2277482" y="1781569"/>
                </a:lnTo>
                <a:lnTo>
                  <a:pt x="2280008" y="1789499"/>
                </a:lnTo>
                <a:lnTo>
                  <a:pt x="2282173" y="1797249"/>
                </a:lnTo>
                <a:lnTo>
                  <a:pt x="2286143" y="1812749"/>
                </a:lnTo>
                <a:lnTo>
                  <a:pt x="2289751" y="1827888"/>
                </a:lnTo>
                <a:lnTo>
                  <a:pt x="2292998" y="1843208"/>
                </a:lnTo>
                <a:lnTo>
                  <a:pt x="2295704" y="1858347"/>
                </a:lnTo>
                <a:lnTo>
                  <a:pt x="2298411" y="1874027"/>
                </a:lnTo>
                <a:lnTo>
                  <a:pt x="2300757" y="1889707"/>
                </a:lnTo>
                <a:lnTo>
                  <a:pt x="2302921" y="1905928"/>
                </a:lnTo>
                <a:lnTo>
                  <a:pt x="2304004" y="1915119"/>
                </a:lnTo>
                <a:lnTo>
                  <a:pt x="2304545" y="1923771"/>
                </a:lnTo>
                <a:lnTo>
                  <a:pt x="2304906" y="1931881"/>
                </a:lnTo>
                <a:lnTo>
                  <a:pt x="2305086" y="1939991"/>
                </a:lnTo>
                <a:lnTo>
                  <a:pt x="2304906" y="1948102"/>
                </a:lnTo>
                <a:lnTo>
                  <a:pt x="2304365" y="1956212"/>
                </a:lnTo>
                <a:lnTo>
                  <a:pt x="2303462" y="1964683"/>
                </a:lnTo>
                <a:lnTo>
                  <a:pt x="2302019" y="1973875"/>
                </a:lnTo>
                <a:lnTo>
                  <a:pt x="2305447" y="2044164"/>
                </a:lnTo>
                <a:lnTo>
                  <a:pt x="2304545" y="2104362"/>
                </a:lnTo>
                <a:lnTo>
                  <a:pt x="2304365" y="2134460"/>
                </a:lnTo>
                <a:lnTo>
                  <a:pt x="2304545" y="2149419"/>
                </a:lnTo>
                <a:lnTo>
                  <a:pt x="2304545" y="2164558"/>
                </a:lnTo>
                <a:lnTo>
                  <a:pt x="2306530" y="2178617"/>
                </a:lnTo>
                <a:lnTo>
                  <a:pt x="2308153" y="2192314"/>
                </a:lnTo>
                <a:lnTo>
                  <a:pt x="2309597" y="2205471"/>
                </a:lnTo>
                <a:lnTo>
                  <a:pt x="2310499" y="2218447"/>
                </a:lnTo>
                <a:lnTo>
                  <a:pt x="2310860" y="2224936"/>
                </a:lnTo>
                <a:lnTo>
                  <a:pt x="2311040" y="2231424"/>
                </a:lnTo>
                <a:lnTo>
                  <a:pt x="2311040" y="2238092"/>
                </a:lnTo>
                <a:lnTo>
                  <a:pt x="2311040" y="2244761"/>
                </a:lnTo>
                <a:lnTo>
                  <a:pt x="2310860" y="2251430"/>
                </a:lnTo>
                <a:lnTo>
                  <a:pt x="2310679" y="2258278"/>
                </a:lnTo>
                <a:lnTo>
                  <a:pt x="2310138" y="2265307"/>
                </a:lnTo>
                <a:lnTo>
                  <a:pt x="2309597" y="2272516"/>
                </a:lnTo>
                <a:lnTo>
                  <a:pt x="2300395" y="2328928"/>
                </a:lnTo>
                <a:lnTo>
                  <a:pt x="2299674" y="2338120"/>
                </a:lnTo>
                <a:lnTo>
                  <a:pt x="2299133" y="2347312"/>
                </a:lnTo>
                <a:lnTo>
                  <a:pt x="2298772" y="2356684"/>
                </a:lnTo>
                <a:lnTo>
                  <a:pt x="2298592" y="2366056"/>
                </a:lnTo>
                <a:lnTo>
                  <a:pt x="2298411" y="2384620"/>
                </a:lnTo>
                <a:lnTo>
                  <a:pt x="2298050" y="2393992"/>
                </a:lnTo>
                <a:lnTo>
                  <a:pt x="2297870" y="2402823"/>
                </a:lnTo>
                <a:lnTo>
                  <a:pt x="2297328" y="2411474"/>
                </a:lnTo>
                <a:lnTo>
                  <a:pt x="2296427" y="2419945"/>
                </a:lnTo>
                <a:lnTo>
                  <a:pt x="2295344" y="2427875"/>
                </a:lnTo>
                <a:lnTo>
                  <a:pt x="2294622" y="2431660"/>
                </a:lnTo>
                <a:lnTo>
                  <a:pt x="2293901" y="2435265"/>
                </a:lnTo>
                <a:lnTo>
                  <a:pt x="2292998" y="2439050"/>
                </a:lnTo>
                <a:lnTo>
                  <a:pt x="2291916" y="2442294"/>
                </a:lnTo>
                <a:lnTo>
                  <a:pt x="2290834" y="2445718"/>
                </a:lnTo>
                <a:lnTo>
                  <a:pt x="2289210" y="2448962"/>
                </a:lnTo>
                <a:lnTo>
                  <a:pt x="2287767" y="2451846"/>
                </a:lnTo>
                <a:lnTo>
                  <a:pt x="2286323" y="2454729"/>
                </a:lnTo>
                <a:lnTo>
                  <a:pt x="2284338" y="2457433"/>
                </a:lnTo>
                <a:lnTo>
                  <a:pt x="2282354" y="2459776"/>
                </a:lnTo>
                <a:lnTo>
                  <a:pt x="2279287" y="2466264"/>
                </a:lnTo>
                <a:lnTo>
                  <a:pt x="2276039" y="2472572"/>
                </a:lnTo>
                <a:lnTo>
                  <a:pt x="2273333" y="2479421"/>
                </a:lnTo>
                <a:lnTo>
                  <a:pt x="2270627" y="2486630"/>
                </a:lnTo>
                <a:lnTo>
                  <a:pt x="2268462" y="2494020"/>
                </a:lnTo>
                <a:lnTo>
                  <a:pt x="2267559" y="2497805"/>
                </a:lnTo>
                <a:lnTo>
                  <a:pt x="2266657" y="2501950"/>
                </a:lnTo>
                <a:lnTo>
                  <a:pt x="2265575" y="2506456"/>
                </a:lnTo>
                <a:lnTo>
                  <a:pt x="2264854" y="2510781"/>
                </a:lnTo>
                <a:lnTo>
                  <a:pt x="2264132" y="2515467"/>
                </a:lnTo>
                <a:lnTo>
                  <a:pt x="2263590" y="2520513"/>
                </a:lnTo>
                <a:lnTo>
                  <a:pt x="2265575" y="2527362"/>
                </a:lnTo>
                <a:lnTo>
                  <a:pt x="2267379" y="2534211"/>
                </a:lnTo>
                <a:lnTo>
                  <a:pt x="2268823" y="2540519"/>
                </a:lnTo>
                <a:lnTo>
                  <a:pt x="2269905" y="2546647"/>
                </a:lnTo>
                <a:lnTo>
                  <a:pt x="2270807" y="2552775"/>
                </a:lnTo>
                <a:lnTo>
                  <a:pt x="2271529" y="2558542"/>
                </a:lnTo>
                <a:lnTo>
                  <a:pt x="2272250" y="2564129"/>
                </a:lnTo>
                <a:lnTo>
                  <a:pt x="2272431" y="2569537"/>
                </a:lnTo>
                <a:lnTo>
                  <a:pt x="2272250" y="2574943"/>
                </a:lnTo>
                <a:lnTo>
                  <a:pt x="2271890" y="2580350"/>
                </a:lnTo>
                <a:lnTo>
                  <a:pt x="2271168" y="2585757"/>
                </a:lnTo>
                <a:lnTo>
                  <a:pt x="2270446" y="2590803"/>
                </a:lnTo>
                <a:lnTo>
                  <a:pt x="2269364" y="2596210"/>
                </a:lnTo>
                <a:lnTo>
                  <a:pt x="2267921" y="2601617"/>
                </a:lnTo>
                <a:lnTo>
                  <a:pt x="2266477" y="2607204"/>
                </a:lnTo>
                <a:lnTo>
                  <a:pt x="2264312" y="2612791"/>
                </a:lnTo>
                <a:lnTo>
                  <a:pt x="2257998" y="2620361"/>
                </a:lnTo>
                <a:lnTo>
                  <a:pt x="2255111" y="2623966"/>
                </a:lnTo>
                <a:lnTo>
                  <a:pt x="2252043" y="2626849"/>
                </a:lnTo>
                <a:lnTo>
                  <a:pt x="2249157" y="2629914"/>
                </a:lnTo>
                <a:lnTo>
                  <a:pt x="2246090" y="2632617"/>
                </a:lnTo>
                <a:lnTo>
                  <a:pt x="2243384" y="2635140"/>
                </a:lnTo>
                <a:lnTo>
                  <a:pt x="2240136" y="2637483"/>
                </a:lnTo>
                <a:lnTo>
                  <a:pt x="2237250" y="2639646"/>
                </a:lnTo>
                <a:lnTo>
                  <a:pt x="2234002" y="2641989"/>
                </a:lnTo>
                <a:lnTo>
                  <a:pt x="2230935" y="2643972"/>
                </a:lnTo>
                <a:lnTo>
                  <a:pt x="2227327" y="2645954"/>
                </a:lnTo>
                <a:lnTo>
                  <a:pt x="2220110" y="2649919"/>
                </a:lnTo>
                <a:lnTo>
                  <a:pt x="2211991" y="2653884"/>
                </a:lnTo>
                <a:lnTo>
                  <a:pt x="2202068" y="2656227"/>
                </a:lnTo>
                <a:lnTo>
                  <a:pt x="2193047" y="2658029"/>
                </a:lnTo>
                <a:lnTo>
                  <a:pt x="2188717" y="2658931"/>
                </a:lnTo>
                <a:lnTo>
                  <a:pt x="2184387" y="2659471"/>
                </a:lnTo>
                <a:lnTo>
                  <a:pt x="2180418" y="2660192"/>
                </a:lnTo>
                <a:lnTo>
                  <a:pt x="2176268" y="2660553"/>
                </a:lnTo>
                <a:lnTo>
                  <a:pt x="2172119" y="2660733"/>
                </a:lnTo>
                <a:lnTo>
                  <a:pt x="2168150" y="2660913"/>
                </a:lnTo>
                <a:lnTo>
                  <a:pt x="2159309" y="2660913"/>
                </a:lnTo>
                <a:lnTo>
                  <a:pt x="2150107" y="2660373"/>
                </a:lnTo>
                <a:lnTo>
                  <a:pt x="2140004" y="2659471"/>
                </a:lnTo>
                <a:lnTo>
                  <a:pt x="2136396" y="2658750"/>
                </a:lnTo>
                <a:lnTo>
                  <a:pt x="2132968" y="2657849"/>
                </a:lnTo>
                <a:lnTo>
                  <a:pt x="2129901" y="2656948"/>
                </a:lnTo>
                <a:lnTo>
                  <a:pt x="2127014" y="2655866"/>
                </a:lnTo>
                <a:lnTo>
                  <a:pt x="2124489" y="2654605"/>
                </a:lnTo>
                <a:lnTo>
                  <a:pt x="2121963" y="2653163"/>
                </a:lnTo>
                <a:lnTo>
                  <a:pt x="2119798" y="2651721"/>
                </a:lnTo>
                <a:lnTo>
                  <a:pt x="2117813" y="2650279"/>
                </a:lnTo>
                <a:lnTo>
                  <a:pt x="2116009" y="2648658"/>
                </a:lnTo>
                <a:lnTo>
                  <a:pt x="2114566" y="2646675"/>
                </a:lnTo>
                <a:lnTo>
                  <a:pt x="2113122" y="2644873"/>
                </a:lnTo>
                <a:lnTo>
                  <a:pt x="2112040" y="2643071"/>
                </a:lnTo>
                <a:lnTo>
                  <a:pt x="2110957" y="2640908"/>
                </a:lnTo>
                <a:lnTo>
                  <a:pt x="2110055" y="2638925"/>
                </a:lnTo>
                <a:lnTo>
                  <a:pt x="2109153" y="2636943"/>
                </a:lnTo>
                <a:lnTo>
                  <a:pt x="2108611" y="2634600"/>
                </a:lnTo>
                <a:lnTo>
                  <a:pt x="2108251" y="2632256"/>
                </a:lnTo>
                <a:lnTo>
                  <a:pt x="2107890" y="2629914"/>
                </a:lnTo>
                <a:lnTo>
                  <a:pt x="2107529" y="2625048"/>
                </a:lnTo>
                <a:lnTo>
                  <a:pt x="2107529" y="2620001"/>
                </a:lnTo>
                <a:lnTo>
                  <a:pt x="2107890" y="2614594"/>
                </a:lnTo>
                <a:lnTo>
                  <a:pt x="2108251" y="2609187"/>
                </a:lnTo>
                <a:lnTo>
                  <a:pt x="2108973" y="2603600"/>
                </a:lnTo>
                <a:lnTo>
                  <a:pt x="2110596" y="2592426"/>
                </a:lnTo>
                <a:lnTo>
                  <a:pt x="2113302" y="2582693"/>
                </a:lnTo>
                <a:lnTo>
                  <a:pt x="2115467" y="2573862"/>
                </a:lnTo>
                <a:lnTo>
                  <a:pt x="2117272" y="2565211"/>
                </a:lnTo>
                <a:lnTo>
                  <a:pt x="2118715" y="2556920"/>
                </a:lnTo>
                <a:lnTo>
                  <a:pt x="2119617" y="2548449"/>
                </a:lnTo>
                <a:lnTo>
                  <a:pt x="2120158" y="2539618"/>
                </a:lnTo>
                <a:lnTo>
                  <a:pt x="2120339" y="2530607"/>
                </a:lnTo>
                <a:lnTo>
                  <a:pt x="2120339" y="2520513"/>
                </a:lnTo>
                <a:lnTo>
                  <a:pt x="2101395" y="2481944"/>
                </a:lnTo>
                <a:lnTo>
                  <a:pt x="2096343" y="2467886"/>
                </a:lnTo>
                <a:lnTo>
                  <a:pt x="2092194" y="2455270"/>
                </a:lnTo>
                <a:lnTo>
                  <a:pt x="2090209" y="2449323"/>
                </a:lnTo>
                <a:lnTo>
                  <a:pt x="2088766" y="2443736"/>
                </a:lnTo>
                <a:lnTo>
                  <a:pt x="2087322" y="2438148"/>
                </a:lnTo>
                <a:lnTo>
                  <a:pt x="2086240" y="2432742"/>
                </a:lnTo>
                <a:lnTo>
                  <a:pt x="2085518" y="2427514"/>
                </a:lnTo>
                <a:lnTo>
                  <a:pt x="2084796" y="2422108"/>
                </a:lnTo>
                <a:lnTo>
                  <a:pt x="2084616" y="2416701"/>
                </a:lnTo>
                <a:lnTo>
                  <a:pt x="2084796" y="2411294"/>
                </a:lnTo>
                <a:lnTo>
                  <a:pt x="2085518" y="2405887"/>
                </a:lnTo>
                <a:lnTo>
                  <a:pt x="2086240" y="2400120"/>
                </a:lnTo>
                <a:lnTo>
                  <a:pt x="2087503" y="2394172"/>
                </a:lnTo>
                <a:lnTo>
                  <a:pt x="2089127" y="2387864"/>
                </a:lnTo>
                <a:lnTo>
                  <a:pt x="2100673" y="2324062"/>
                </a:lnTo>
                <a:lnTo>
                  <a:pt x="2101576" y="2319557"/>
                </a:lnTo>
                <a:lnTo>
                  <a:pt x="2102477" y="2315051"/>
                </a:lnTo>
                <a:lnTo>
                  <a:pt x="2103199" y="2310545"/>
                </a:lnTo>
                <a:lnTo>
                  <a:pt x="2103921" y="2306039"/>
                </a:lnTo>
                <a:lnTo>
                  <a:pt x="2104282" y="2301714"/>
                </a:lnTo>
                <a:lnTo>
                  <a:pt x="2104643" y="2297208"/>
                </a:lnTo>
                <a:lnTo>
                  <a:pt x="2105003" y="2288377"/>
                </a:lnTo>
                <a:lnTo>
                  <a:pt x="2105003" y="2279545"/>
                </a:lnTo>
                <a:lnTo>
                  <a:pt x="2104643" y="2270714"/>
                </a:lnTo>
                <a:lnTo>
                  <a:pt x="2103921" y="2261883"/>
                </a:lnTo>
                <a:lnTo>
                  <a:pt x="2102658" y="2253232"/>
                </a:lnTo>
                <a:lnTo>
                  <a:pt x="2101576" y="2244581"/>
                </a:lnTo>
                <a:lnTo>
                  <a:pt x="2100132" y="2235929"/>
                </a:lnTo>
                <a:lnTo>
                  <a:pt x="2098509" y="2227279"/>
                </a:lnTo>
                <a:lnTo>
                  <a:pt x="2096524" y="2218447"/>
                </a:lnTo>
                <a:lnTo>
                  <a:pt x="2092915" y="2200965"/>
                </a:lnTo>
                <a:lnTo>
                  <a:pt x="2089127" y="2183302"/>
                </a:lnTo>
                <a:lnTo>
                  <a:pt x="2087142" y="2173750"/>
                </a:lnTo>
                <a:lnTo>
                  <a:pt x="2085518" y="2164558"/>
                </a:lnTo>
                <a:lnTo>
                  <a:pt x="2083895" y="2155366"/>
                </a:lnTo>
                <a:lnTo>
                  <a:pt x="2082812" y="2146535"/>
                </a:lnTo>
                <a:lnTo>
                  <a:pt x="2082090" y="2137524"/>
                </a:lnTo>
                <a:lnTo>
                  <a:pt x="2081549" y="2128873"/>
                </a:lnTo>
                <a:lnTo>
                  <a:pt x="2081188" y="2120402"/>
                </a:lnTo>
                <a:lnTo>
                  <a:pt x="2081007" y="2111570"/>
                </a:lnTo>
                <a:lnTo>
                  <a:pt x="2081188" y="2102920"/>
                </a:lnTo>
                <a:lnTo>
                  <a:pt x="2081549" y="2094088"/>
                </a:lnTo>
                <a:lnTo>
                  <a:pt x="2081910" y="2085437"/>
                </a:lnTo>
                <a:lnTo>
                  <a:pt x="2082631" y="2076426"/>
                </a:lnTo>
                <a:lnTo>
                  <a:pt x="2083534" y="2067595"/>
                </a:lnTo>
                <a:lnTo>
                  <a:pt x="2084436" y="2058403"/>
                </a:lnTo>
                <a:lnTo>
                  <a:pt x="2086781" y="2039478"/>
                </a:lnTo>
                <a:lnTo>
                  <a:pt x="2087503" y="2031728"/>
                </a:lnTo>
                <a:lnTo>
                  <a:pt x="2088224" y="2023618"/>
                </a:lnTo>
                <a:lnTo>
                  <a:pt x="2088766" y="2015147"/>
                </a:lnTo>
                <a:lnTo>
                  <a:pt x="2089127" y="2006136"/>
                </a:lnTo>
                <a:lnTo>
                  <a:pt x="2089848" y="1988113"/>
                </a:lnTo>
                <a:lnTo>
                  <a:pt x="2090209" y="1979101"/>
                </a:lnTo>
                <a:lnTo>
                  <a:pt x="2090751" y="1970270"/>
                </a:lnTo>
                <a:lnTo>
                  <a:pt x="2091652" y="1961799"/>
                </a:lnTo>
                <a:lnTo>
                  <a:pt x="2092554" y="1953869"/>
                </a:lnTo>
                <a:lnTo>
                  <a:pt x="2093456" y="1946479"/>
                </a:lnTo>
                <a:lnTo>
                  <a:pt x="2094178" y="1942875"/>
                </a:lnTo>
                <a:lnTo>
                  <a:pt x="2094900" y="1939450"/>
                </a:lnTo>
                <a:lnTo>
                  <a:pt x="2095621" y="1936566"/>
                </a:lnTo>
                <a:lnTo>
                  <a:pt x="2096524" y="1933503"/>
                </a:lnTo>
                <a:lnTo>
                  <a:pt x="2097606" y="1931160"/>
                </a:lnTo>
                <a:lnTo>
                  <a:pt x="2098688" y="1928817"/>
                </a:lnTo>
                <a:lnTo>
                  <a:pt x="2099771" y="1926654"/>
                </a:lnTo>
                <a:lnTo>
                  <a:pt x="2101034" y="1924852"/>
                </a:lnTo>
                <a:lnTo>
                  <a:pt x="2102297" y="1923410"/>
                </a:lnTo>
                <a:lnTo>
                  <a:pt x="2104101" y="1922329"/>
                </a:lnTo>
                <a:lnTo>
                  <a:pt x="2100493" y="1914939"/>
                </a:lnTo>
                <a:lnTo>
                  <a:pt x="2097606" y="1907910"/>
                </a:lnTo>
                <a:lnTo>
                  <a:pt x="2094719" y="1901061"/>
                </a:lnTo>
                <a:lnTo>
                  <a:pt x="2092194" y="1894573"/>
                </a:lnTo>
                <a:lnTo>
                  <a:pt x="2089668" y="1888265"/>
                </a:lnTo>
                <a:lnTo>
                  <a:pt x="2087683" y="1882137"/>
                </a:lnTo>
                <a:lnTo>
                  <a:pt x="2085879" y="1876009"/>
                </a:lnTo>
                <a:lnTo>
                  <a:pt x="2084255" y="1869881"/>
                </a:lnTo>
                <a:lnTo>
                  <a:pt x="2082812" y="1863934"/>
                </a:lnTo>
                <a:lnTo>
                  <a:pt x="2081549" y="1857986"/>
                </a:lnTo>
                <a:lnTo>
                  <a:pt x="2080466" y="1852039"/>
                </a:lnTo>
                <a:lnTo>
                  <a:pt x="2079384" y="1845911"/>
                </a:lnTo>
                <a:lnTo>
                  <a:pt x="2078302" y="1839783"/>
                </a:lnTo>
                <a:lnTo>
                  <a:pt x="2077580" y="1833295"/>
                </a:lnTo>
                <a:lnTo>
                  <a:pt x="2076137" y="1819957"/>
                </a:lnTo>
                <a:lnTo>
                  <a:pt x="2067115" y="1761203"/>
                </a:lnTo>
                <a:lnTo>
                  <a:pt x="2061883" y="1737052"/>
                </a:lnTo>
                <a:lnTo>
                  <a:pt x="2059177" y="1724976"/>
                </a:lnTo>
                <a:lnTo>
                  <a:pt x="2056471" y="1712901"/>
                </a:lnTo>
                <a:lnTo>
                  <a:pt x="2054306" y="1721191"/>
                </a:lnTo>
                <a:lnTo>
                  <a:pt x="2052141" y="1729842"/>
                </a:lnTo>
                <a:lnTo>
                  <a:pt x="2050157" y="1738494"/>
                </a:lnTo>
                <a:lnTo>
                  <a:pt x="2048533" y="1747325"/>
                </a:lnTo>
                <a:lnTo>
                  <a:pt x="2046548" y="1756517"/>
                </a:lnTo>
                <a:lnTo>
                  <a:pt x="2045104" y="1765528"/>
                </a:lnTo>
                <a:lnTo>
                  <a:pt x="2042037" y="1784452"/>
                </a:lnTo>
                <a:lnTo>
                  <a:pt x="2039151" y="1803917"/>
                </a:lnTo>
                <a:lnTo>
                  <a:pt x="2036805" y="1823562"/>
                </a:lnTo>
                <a:lnTo>
                  <a:pt x="2031934" y="1863393"/>
                </a:lnTo>
                <a:lnTo>
                  <a:pt x="2011547" y="1966485"/>
                </a:lnTo>
                <a:lnTo>
                  <a:pt x="2003067" y="1993700"/>
                </a:lnTo>
                <a:lnTo>
                  <a:pt x="1994588" y="2021095"/>
                </a:lnTo>
                <a:lnTo>
                  <a:pt x="1985927" y="2048130"/>
                </a:lnTo>
                <a:lnTo>
                  <a:pt x="1976907" y="2075344"/>
                </a:lnTo>
                <a:lnTo>
                  <a:pt x="1976907" y="2087239"/>
                </a:lnTo>
                <a:lnTo>
                  <a:pt x="1976726" y="2098414"/>
                </a:lnTo>
                <a:lnTo>
                  <a:pt x="1976185" y="2108867"/>
                </a:lnTo>
                <a:lnTo>
                  <a:pt x="1975825" y="2114094"/>
                </a:lnTo>
                <a:lnTo>
                  <a:pt x="1975283" y="2118960"/>
                </a:lnTo>
                <a:lnTo>
                  <a:pt x="1974561" y="2124006"/>
                </a:lnTo>
                <a:lnTo>
                  <a:pt x="1973840" y="2129053"/>
                </a:lnTo>
                <a:lnTo>
                  <a:pt x="1972937" y="2134100"/>
                </a:lnTo>
                <a:lnTo>
                  <a:pt x="1971675" y="2139326"/>
                </a:lnTo>
                <a:lnTo>
                  <a:pt x="1970412" y="2144373"/>
                </a:lnTo>
                <a:lnTo>
                  <a:pt x="1969149" y="2149779"/>
                </a:lnTo>
                <a:lnTo>
                  <a:pt x="1967525" y="2155366"/>
                </a:lnTo>
                <a:lnTo>
                  <a:pt x="1965540" y="2161134"/>
                </a:lnTo>
                <a:lnTo>
                  <a:pt x="1963195" y="2186366"/>
                </a:lnTo>
                <a:lnTo>
                  <a:pt x="1960489" y="2211238"/>
                </a:lnTo>
                <a:lnTo>
                  <a:pt x="1957422" y="2235929"/>
                </a:lnTo>
                <a:lnTo>
                  <a:pt x="1953813" y="2260621"/>
                </a:lnTo>
                <a:lnTo>
                  <a:pt x="1950024" y="2285132"/>
                </a:lnTo>
                <a:lnTo>
                  <a:pt x="1945695" y="2309644"/>
                </a:lnTo>
                <a:lnTo>
                  <a:pt x="1941004" y="2334335"/>
                </a:lnTo>
                <a:lnTo>
                  <a:pt x="1936132" y="2359208"/>
                </a:lnTo>
                <a:lnTo>
                  <a:pt x="1933426" y="2377050"/>
                </a:lnTo>
                <a:lnTo>
                  <a:pt x="1931081" y="2392730"/>
                </a:lnTo>
                <a:lnTo>
                  <a:pt x="1929998" y="2400300"/>
                </a:lnTo>
                <a:lnTo>
                  <a:pt x="1928374" y="2407149"/>
                </a:lnTo>
                <a:lnTo>
                  <a:pt x="1926931" y="2413457"/>
                </a:lnTo>
                <a:lnTo>
                  <a:pt x="1926029" y="2416521"/>
                </a:lnTo>
                <a:lnTo>
                  <a:pt x="1925127" y="2419404"/>
                </a:lnTo>
                <a:lnTo>
                  <a:pt x="1924044" y="2422288"/>
                </a:lnTo>
                <a:lnTo>
                  <a:pt x="1922782" y="2424992"/>
                </a:lnTo>
                <a:lnTo>
                  <a:pt x="1921518" y="2427695"/>
                </a:lnTo>
                <a:lnTo>
                  <a:pt x="1920075" y="2430038"/>
                </a:lnTo>
                <a:lnTo>
                  <a:pt x="1918632" y="2432561"/>
                </a:lnTo>
                <a:lnTo>
                  <a:pt x="1917008" y="2434904"/>
                </a:lnTo>
                <a:lnTo>
                  <a:pt x="1915204" y="2437247"/>
                </a:lnTo>
                <a:lnTo>
                  <a:pt x="1913219" y="2439229"/>
                </a:lnTo>
                <a:lnTo>
                  <a:pt x="1911235" y="2441212"/>
                </a:lnTo>
                <a:lnTo>
                  <a:pt x="1908889" y="2443195"/>
                </a:lnTo>
                <a:lnTo>
                  <a:pt x="1906363" y="2444997"/>
                </a:lnTo>
                <a:lnTo>
                  <a:pt x="1903657" y="2446619"/>
                </a:lnTo>
                <a:lnTo>
                  <a:pt x="1900951" y="2448241"/>
                </a:lnTo>
                <a:lnTo>
                  <a:pt x="1897703" y="2449863"/>
                </a:lnTo>
                <a:lnTo>
                  <a:pt x="1894456" y="2451125"/>
                </a:lnTo>
                <a:lnTo>
                  <a:pt x="1891028" y="2452567"/>
                </a:lnTo>
                <a:lnTo>
                  <a:pt x="1903296" y="2487712"/>
                </a:lnTo>
                <a:lnTo>
                  <a:pt x="1904920" y="2494561"/>
                </a:lnTo>
                <a:lnTo>
                  <a:pt x="1906003" y="2501229"/>
                </a:lnTo>
                <a:lnTo>
                  <a:pt x="1907085" y="2507718"/>
                </a:lnTo>
                <a:lnTo>
                  <a:pt x="1907626" y="2514026"/>
                </a:lnTo>
                <a:lnTo>
                  <a:pt x="1908168" y="2520153"/>
                </a:lnTo>
                <a:lnTo>
                  <a:pt x="1908348" y="2525921"/>
                </a:lnTo>
                <a:lnTo>
                  <a:pt x="1908348" y="2531688"/>
                </a:lnTo>
                <a:lnTo>
                  <a:pt x="1907987" y="2537095"/>
                </a:lnTo>
                <a:lnTo>
                  <a:pt x="1907446" y="2542141"/>
                </a:lnTo>
                <a:lnTo>
                  <a:pt x="1906725" y="2547007"/>
                </a:lnTo>
                <a:lnTo>
                  <a:pt x="1905822" y="2551693"/>
                </a:lnTo>
                <a:lnTo>
                  <a:pt x="1904559" y="2556199"/>
                </a:lnTo>
                <a:lnTo>
                  <a:pt x="1902936" y="2560345"/>
                </a:lnTo>
                <a:lnTo>
                  <a:pt x="1901131" y="2564309"/>
                </a:lnTo>
                <a:lnTo>
                  <a:pt x="1899327" y="2568275"/>
                </a:lnTo>
                <a:lnTo>
                  <a:pt x="1896982" y="2571699"/>
                </a:lnTo>
                <a:lnTo>
                  <a:pt x="1894636" y="2574943"/>
                </a:lnTo>
                <a:lnTo>
                  <a:pt x="1891930" y="2577827"/>
                </a:lnTo>
                <a:lnTo>
                  <a:pt x="1889044" y="2580711"/>
                </a:lnTo>
                <a:lnTo>
                  <a:pt x="1885977" y="2583234"/>
                </a:lnTo>
                <a:lnTo>
                  <a:pt x="1882548" y="2585577"/>
                </a:lnTo>
                <a:lnTo>
                  <a:pt x="1878760" y="2587560"/>
                </a:lnTo>
                <a:lnTo>
                  <a:pt x="1875151" y="2589181"/>
                </a:lnTo>
                <a:lnTo>
                  <a:pt x="1871001" y="2590623"/>
                </a:lnTo>
                <a:lnTo>
                  <a:pt x="1866672" y="2592065"/>
                </a:lnTo>
                <a:lnTo>
                  <a:pt x="1862341" y="2592966"/>
                </a:lnTo>
                <a:lnTo>
                  <a:pt x="1857651" y="2593687"/>
                </a:lnTo>
                <a:lnTo>
                  <a:pt x="1852779" y="2594228"/>
                </a:lnTo>
                <a:lnTo>
                  <a:pt x="1847728" y="2594408"/>
                </a:lnTo>
                <a:lnTo>
                  <a:pt x="1842495" y="2594228"/>
                </a:lnTo>
                <a:lnTo>
                  <a:pt x="1837083" y="2593868"/>
                </a:lnTo>
                <a:lnTo>
                  <a:pt x="1831310" y="2593327"/>
                </a:lnTo>
                <a:lnTo>
                  <a:pt x="1819041" y="2593147"/>
                </a:lnTo>
                <a:lnTo>
                  <a:pt x="1806592" y="2593327"/>
                </a:lnTo>
                <a:lnTo>
                  <a:pt x="1794324" y="2593507"/>
                </a:lnTo>
                <a:lnTo>
                  <a:pt x="1782056" y="2594047"/>
                </a:lnTo>
                <a:lnTo>
                  <a:pt x="1769787" y="2594589"/>
                </a:lnTo>
                <a:lnTo>
                  <a:pt x="1757699" y="2595129"/>
                </a:lnTo>
                <a:lnTo>
                  <a:pt x="1733163" y="2596931"/>
                </a:lnTo>
                <a:lnTo>
                  <a:pt x="1708806" y="2599094"/>
                </a:lnTo>
                <a:lnTo>
                  <a:pt x="1684270" y="2601257"/>
                </a:lnTo>
                <a:lnTo>
                  <a:pt x="1635376" y="2606304"/>
                </a:lnTo>
                <a:lnTo>
                  <a:pt x="1622566" y="2607204"/>
                </a:lnTo>
                <a:lnTo>
                  <a:pt x="1610479" y="2607925"/>
                </a:lnTo>
                <a:lnTo>
                  <a:pt x="1604705" y="2608106"/>
                </a:lnTo>
                <a:lnTo>
                  <a:pt x="1599292" y="2608106"/>
                </a:lnTo>
                <a:lnTo>
                  <a:pt x="1593700" y="2608106"/>
                </a:lnTo>
                <a:lnTo>
                  <a:pt x="1588287" y="2607925"/>
                </a:lnTo>
                <a:lnTo>
                  <a:pt x="1582694" y="2607565"/>
                </a:lnTo>
                <a:lnTo>
                  <a:pt x="1577282" y="2607025"/>
                </a:lnTo>
                <a:lnTo>
                  <a:pt x="1571869" y="2606304"/>
                </a:lnTo>
                <a:lnTo>
                  <a:pt x="1566456" y="2605222"/>
                </a:lnTo>
                <a:lnTo>
                  <a:pt x="1560864" y="2603780"/>
                </a:lnTo>
                <a:lnTo>
                  <a:pt x="1555451" y="2602158"/>
                </a:lnTo>
                <a:lnTo>
                  <a:pt x="1549678" y="2600355"/>
                </a:lnTo>
                <a:lnTo>
                  <a:pt x="1543905" y="2598193"/>
                </a:lnTo>
                <a:lnTo>
                  <a:pt x="1540476" y="2595850"/>
                </a:lnTo>
                <a:lnTo>
                  <a:pt x="1537590" y="2593687"/>
                </a:lnTo>
                <a:lnTo>
                  <a:pt x="1534703" y="2591344"/>
                </a:lnTo>
                <a:lnTo>
                  <a:pt x="1532177" y="2589002"/>
                </a:lnTo>
                <a:lnTo>
                  <a:pt x="1529651" y="2586839"/>
                </a:lnTo>
                <a:lnTo>
                  <a:pt x="1527667" y="2584315"/>
                </a:lnTo>
                <a:lnTo>
                  <a:pt x="1525682" y="2582153"/>
                </a:lnTo>
                <a:lnTo>
                  <a:pt x="1523878" y="2579810"/>
                </a:lnTo>
                <a:lnTo>
                  <a:pt x="1522435" y="2577466"/>
                </a:lnTo>
                <a:lnTo>
                  <a:pt x="1521172" y="2575124"/>
                </a:lnTo>
                <a:lnTo>
                  <a:pt x="1520089" y="2572780"/>
                </a:lnTo>
                <a:lnTo>
                  <a:pt x="1519368" y="2570618"/>
                </a:lnTo>
                <a:lnTo>
                  <a:pt x="1518646" y="2568455"/>
                </a:lnTo>
                <a:lnTo>
                  <a:pt x="1518466" y="2566112"/>
                </a:lnTo>
                <a:lnTo>
                  <a:pt x="1518285" y="2563949"/>
                </a:lnTo>
                <a:lnTo>
                  <a:pt x="1518466" y="2561967"/>
                </a:lnTo>
                <a:lnTo>
                  <a:pt x="1518826" y="2559804"/>
                </a:lnTo>
                <a:lnTo>
                  <a:pt x="1519368" y="2557821"/>
                </a:lnTo>
                <a:lnTo>
                  <a:pt x="1520269" y="2555839"/>
                </a:lnTo>
                <a:lnTo>
                  <a:pt x="1521352" y="2553856"/>
                </a:lnTo>
                <a:lnTo>
                  <a:pt x="1522795" y="2552054"/>
                </a:lnTo>
                <a:lnTo>
                  <a:pt x="1524600" y="2550432"/>
                </a:lnTo>
                <a:lnTo>
                  <a:pt x="1526584" y="2548810"/>
                </a:lnTo>
                <a:lnTo>
                  <a:pt x="1528749" y="2547007"/>
                </a:lnTo>
                <a:lnTo>
                  <a:pt x="1531275" y="2545565"/>
                </a:lnTo>
                <a:lnTo>
                  <a:pt x="1533982" y="2544304"/>
                </a:lnTo>
                <a:lnTo>
                  <a:pt x="1537229" y="2543043"/>
                </a:lnTo>
                <a:lnTo>
                  <a:pt x="1540476" y="2541781"/>
                </a:lnTo>
                <a:lnTo>
                  <a:pt x="1544265" y="2540699"/>
                </a:lnTo>
                <a:lnTo>
                  <a:pt x="1548054" y="2539798"/>
                </a:lnTo>
                <a:lnTo>
                  <a:pt x="1552384" y="2539077"/>
                </a:lnTo>
                <a:lnTo>
                  <a:pt x="1556895" y="2538357"/>
                </a:lnTo>
                <a:lnTo>
                  <a:pt x="1571328" y="2534752"/>
                </a:lnTo>
                <a:lnTo>
                  <a:pt x="1584859" y="2531328"/>
                </a:lnTo>
                <a:lnTo>
                  <a:pt x="1597669" y="2527723"/>
                </a:lnTo>
                <a:lnTo>
                  <a:pt x="1603803" y="2525921"/>
                </a:lnTo>
                <a:lnTo>
                  <a:pt x="1609938" y="2523938"/>
                </a:lnTo>
                <a:lnTo>
                  <a:pt x="1615891" y="2521595"/>
                </a:lnTo>
                <a:lnTo>
                  <a:pt x="1621845" y="2519252"/>
                </a:lnTo>
                <a:lnTo>
                  <a:pt x="1627798" y="2516549"/>
                </a:lnTo>
                <a:lnTo>
                  <a:pt x="1633933" y="2513665"/>
                </a:lnTo>
                <a:lnTo>
                  <a:pt x="1639887" y="2510421"/>
                </a:lnTo>
                <a:lnTo>
                  <a:pt x="1646021" y="2506816"/>
                </a:lnTo>
                <a:lnTo>
                  <a:pt x="1652155" y="2502671"/>
                </a:lnTo>
                <a:lnTo>
                  <a:pt x="1658469" y="2498165"/>
                </a:lnTo>
                <a:lnTo>
                  <a:pt x="1672362" y="2489334"/>
                </a:lnTo>
                <a:lnTo>
                  <a:pt x="1672723" y="2486991"/>
                </a:lnTo>
                <a:lnTo>
                  <a:pt x="1673444" y="2484648"/>
                </a:lnTo>
                <a:lnTo>
                  <a:pt x="1674347" y="2482846"/>
                </a:lnTo>
                <a:lnTo>
                  <a:pt x="1675068" y="2481223"/>
                </a:lnTo>
                <a:lnTo>
                  <a:pt x="1675970" y="2479962"/>
                </a:lnTo>
                <a:lnTo>
                  <a:pt x="1677053" y="2478520"/>
                </a:lnTo>
                <a:lnTo>
                  <a:pt x="1678135" y="2477438"/>
                </a:lnTo>
                <a:lnTo>
                  <a:pt x="1679398" y="2476357"/>
                </a:lnTo>
                <a:lnTo>
                  <a:pt x="1682465" y="2474555"/>
                </a:lnTo>
                <a:lnTo>
                  <a:pt x="1685713" y="2472572"/>
                </a:lnTo>
                <a:lnTo>
                  <a:pt x="1689502" y="2470590"/>
                </a:lnTo>
                <a:lnTo>
                  <a:pt x="1693651" y="2468067"/>
                </a:lnTo>
                <a:lnTo>
                  <a:pt x="1697260" y="2457794"/>
                </a:lnTo>
                <a:lnTo>
                  <a:pt x="1699244" y="2452927"/>
                </a:lnTo>
                <a:lnTo>
                  <a:pt x="1701229" y="2448241"/>
                </a:lnTo>
                <a:lnTo>
                  <a:pt x="1703033" y="2444096"/>
                </a:lnTo>
                <a:lnTo>
                  <a:pt x="1705378" y="2440131"/>
                </a:lnTo>
                <a:lnTo>
                  <a:pt x="1707543" y="2436166"/>
                </a:lnTo>
                <a:lnTo>
                  <a:pt x="1710069" y="2432742"/>
                </a:lnTo>
                <a:lnTo>
                  <a:pt x="1712956" y="2429317"/>
                </a:lnTo>
                <a:lnTo>
                  <a:pt x="1715842" y="2426253"/>
                </a:lnTo>
                <a:lnTo>
                  <a:pt x="1719270" y="2423369"/>
                </a:lnTo>
                <a:lnTo>
                  <a:pt x="1722699" y="2420846"/>
                </a:lnTo>
                <a:lnTo>
                  <a:pt x="1726667" y="2418503"/>
                </a:lnTo>
                <a:lnTo>
                  <a:pt x="1731178" y="2416160"/>
                </a:lnTo>
                <a:lnTo>
                  <a:pt x="1735869" y="2414177"/>
                </a:lnTo>
                <a:lnTo>
                  <a:pt x="1741101" y="2412375"/>
                </a:lnTo>
                <a:lnTo>
                  <a:pt x="1737673" y="2405707"/>
                </a:lnTo>
                <a:lnTo>
                  <a:pt x="1734606" y="2399579"/>
                </a:lnTo>
                <a:lnTo>
                  <a:pt x="1732441" y="2393812"/>
                </a:lnTo>
                <a:lnTo>
                  <a:pt x="1730637" y="2388585"/>
                </a:lnTo>
                <a:lnTo>
                  <a:pt x="1729193" y="2383539"/>
                </a:lnTo>
                <a:lnTo>
                  <a:pt x="1728472" y="2378852"/>
                </a:lnTo>
                <a:lnTo>
                  <a:pt x="1728111" y="2374527"/>
                </a:lnTo>
                <a:lnTo>
                  <a:pt x="1728291" y="2370021"/>
                </a:lnTo>
                <a:lnTo>
                  <a:pt x="1728833" y="2365695"/>
                </a:lnTo>
                <a:lnTo>
                  <a:pt x="1729554" y="2361190"/>
                </a:lnTo>
                <a:lnTo>
                  <a:pt x="1730998" y="2356684"/>
                </a:lnTo>
                <a:lnTo>
                  <a:pt x="1732622" y="2351998"/>
                </a:lnTo>
                <a:lnTo>
                  <a:pt x="1734425" y="2346771"/>
                </a:lnTo>
                <a:lnTo>
                  <a:pt x="1736771" y="2341364"/>
                </a:lnTo>
                <a:lnTo>
                  <a:pt x="1741823" y="2328928"/>
                </a:lnTo>
                <a:lnTo>
                  <a:pt x="1743447" y="2320638"/>
                </a:lnTo>
                <a:lnTo>
                  <a:pt x="1745070" y="2312528"/>
                </a:lnTo>
                <a:lnTo>
                  <a:pt x="1747055" y="2304057"/>
                </a:lnTo>
                <a:lnTo>
                  <a:pt x="1749581" y="2296127"/>
                </a:lnTo>
                <a:lnTo>
                  <a:pt x="1752287" y="2288016"/>
                </a:lnTo>
                <a:lnTo>
                  <a:pt x="1755354" y="2279906"/>
                </a:lnTo>
                <a:lnTo>
                  <a:pt x="1758421" y="2272156"/>
                </a:lnTo>
                <a:lnTo>
                  <a:pt x="1762029" y="2264406"/>
                </a:lnTo>
                <a:lnTo>
                  <a:pt x="1765457" y="2256656"/>
                </a:lnTo>
                <a:lnTo>
                  <a:pt x="1769246" y="2248726"/>
                </a:lnTo>
                <a:lnTo>
                  <a:pt x="1777004" y="2233587"/>
                </a:lnTo>
                <a:lnTo>
                  <a:pt x="1784762" y="2218447"/>
                </a:lnTo>
                <a:lnTo>
                  <a:pt x="1792881" y="2203848"/>
                </a:lnTo>
                <a:lnTo>
                  <a:pt x="1791798" y="2189611"/>
                </a:lnTo>
                <a:lnTo>
                  <a:pt x="1791076" y="2175012"/>
                </a:lnTo>
                <a:lnTo>
                  <a:pt x="1790535" y="2160594"/>
                </a:lnTo>
                <a:lnTo>
                  <a:pt x="1790175" y="2146355"/>
                </a:lnTo>
                <a:lnTo>
                  <a:pt x="1789994" y="2131756"/>
                </a:lnTo>
                <a:lnTo>
                  <a:pt x="1790175" y="2117338"/>
                </a:lnTo>
                <a:lnTo>
                  <a:pt x="1790355" y="2102920"/>
                </a:lnTo>
                <a:lnTo>
                  <a:pt x="1790716" y="2088321"/>
                </a:lnTo>
                <a:lnTo>
                  <a:pt x="1791437" y="2073903"/>
                </a:lnTo>
                <a:lnTo>
                  <a:pt x="1792520" y="2059484"/>
                </a:lnTo>
                <a:lnTo>
                  <a:pt x="1793783" y="2044885"/>
                </a:lnTo>
                <a:lnTo>
                  <a:pt x="1795226" y="2030647"/>
                </a:lnTo>
                <a:lnTo>
                  <a:pt x="1796850" y="2016409"/>
                </a:lnTo>
                <a:lnTo>
                  <a:pt x="1799196" y="2001990"/>
                </a:lnTo>
                <a:lnTo>
                  <a:pt x="1801541" y="1987932"/>
                </a:lnTo>
                <a:lnTo>
                  <a:pt x="1804066" y="1973875"/>
                </a:lnTo>
                <a:lnTo>
                  <a:pt x="1800999" y="1968467"/>
                </a:lnTo>
                <a:lnTo>
                  <a:pt x="1798113" y="1963241"/>
                </a:lnTo>
                <a:lnTo>
                  <a:pt x="1795587" y="1958014"/>
                </a:lnTo>
                <a:lnTo>
                  <a:pt x="1793422" y="1952788"/>
                </a:lnTo>
                <a:lnTo>
                  <a:pt x="1791437" y="1947561"/>
                </a:lnTo>
                <a:lnTo>
                  <a:pt x="1789814" y="1942334"/>
                </a:lnTo>
                <a:lnTo>
                  <a:pt x="1788370" y="1937108"/>
                </a:lnTo>
                <a:lnTo>
                  <a:pt x="1787288" y="1931881"/>
                </a:lnTo>
                <a:lnTo>
                  <a:pt x="1786386" y="1926654"/>
                </a:lnTo>
                <a:lnTo>
                  <a:pt x="1785484" y="1921788"/>
                </a:lnTo>
                <a:lnTo>
                  <a:pt x="1784942" y="1916561"/>
                </a:lnTo>
                <a:lnTo>
                  <a:pt x="1784582" y="1911335"/>
                </a:lnTo>
                <a:lnTo>
                  <a:pt x="1784401" y="1906288"/>
                </a:lnTo>
                <a:lnTo>
                  <a:pt x="1784401" y="1901061"/>
                </a:lnTo>
                <a:lnTo>
                  <a:pt x="1784582" y="1895835"/>
                </a:lnTo>
                <a:lnTo>
                  <a:pt x="1784762" y="1890968"/>
                </a:lnTo>
                <a:lnTo>
                  <a:pt x="1785664" y="1880515"/>
                </a:lnTo>
                <a:lnTo>
                  <a:pt x="1786927" y="1870242"/>
                </a:lnTo>
                <a:lnTo>
                  <a:pt x="1788370" y="1860149"/>
                </a:lnTo>
                <a:lnTo>
                  <a:pt x="1789814" y="1849696"/>
                </a:lnTo>
                <a:lnTo>
                  <a:pt x="1791437" y="1839242"/>
                </a:lnTo>
                <a:lnTo>
                  <a:pt x="1793061" y="1828969"/>
                </a:lnTo>
                <a:lnTo>
                  <a:pt x="1794324" y="1818336"/>
                </a:lnTo>
                <a:lnTo>
                  <a:pt x="1795226" y="1807702"/>
                </a:lnTo>
                <a:lnTo>
                  <a:pt x="1796489" y="1801754"/>
                </a:lnTo>
                <a:lnTo>
                  <a:pt x="1797391" y="1795446"/>
                </a:lnTo>
                <a:lnTo>
                  <a:pt x="1798113" y="1788958"/>
                </a:lnTo>
                <a:lnTo>
                  <a:pt x="1798834" y="1782469"/>
                </a:lnTo>
                <a:lnTo>
                  <a:pt x="1799196" y="1775801"/>
                </a:lnTo>
                <a:lnTo>
                  <a:pt x="1799376" y="1768953"/>
                </a:lnTo>
                <a:lnTo>
                  <a:pt x="1799376" y="1761924"/>
                </a:lnTo>
                <a:lnTo>
                  <a:pt x="1799196" y="1754894"/>
                </a:lnTo>
                <a:lnTo>
                  <a:pt x="1798834" y="1740476"/>
                </a:lnTo>
                <a:lnTo>
                  <a:pt x="1797932" y="1725877"/>
                </a:lnTo>
                <a:lnTo>
                  <a:pt x="1797211" y="1711279"/>
                </a:lnTo>
                <a:lnTo>
                  <a:pt x="1796669" y="1696500"/>
                </a:lnTo>
                <a:lnTo>
                  <a:pt x="1796309" y="1679017"/>
                </a:lnTo>
                <a:lnTo>
                  <a:pt x="1796128" y="1661896"/>
                </a:lnTo>
                <a:lnTo>
                  <a:pt x="1796128" y="1644593"/>
                </a:lnTo>
                <a:lnTo>
                  <a:pt x="1796309" y="1627651"/>
                </a:lnTo>
                <a:lnTo>
                  <a:pt x="1796850" y="1595030"/>
                </a:lnTo>
                <a:lnTo>
                  <a:pt x="1797572" y="1564030"/>
                </a:lnTo>
                <a:lnTo>
                  <a:pt x="1798113" y="1553036"/>
                </a:lnTo>
                <a:lnTo>
                  <a:pt x="1799015" y="1542403"/>
                </a:lnTo>
                <a:lnTo>
                  <a:pt x="1799917" y="1532310"/>
                </a:lnTo>
                <a:lnTo>
                  <a:pt x="1800819" y="1522217"/>
                </a:lnTo>
                <a:lnTo>
                  <a:pt x="1802263" y="1512304"/>
                </a:lnTo>
                <a:lnTo>
                  <a:pt x="1804066" y="1502211"/>
                </a:lnTo>
                <a:lnTo>
                  <a:pt x="1806412" y="1491938"/>
                </a:lnTo>
                <a:lnTo>
                  <a:pt x="1809118" y="1481485"/>
                </a:lnTo>
                <a:lnTo>
                  <a:pt x="1809479" y="1474275"/>
                </a:lnTo>
                <a:lnTo>
                  <a:pt x="1809840" y="1468148"/>
                </a:lnTo>
                <a:lnTo>
                  <a:pt x="1810562" y="1462561"/>
                </a:lnTo>
                <a:lnTo>
                  <a:pt x="1811824" y="1457154"/>
                </a:lnTo>
                <a:lnTo>
                  <a:pt x="1813268" y="1451747"/>
                </a:lnTo>
                <a:lnTo>
                  <a:pt x="1814891" y="1446160"/>
                </a:lnTo>
                <a:lnTo>
                  <a:pt x="1817237" y="1440392"/>
                </a:lnTo>
                <a:lnTo>
                  <a:pt x="1819763" y="1433904"/>
                </a:lnTo>
                <a:lnTo>
                  <a:pt x="1811283" y="1432282"/>
                </a:lnTo>
                <a:lnTo>
                  <a:pt x="1802804" y="1430660"/>
                </a:lnTo>
                <a:lnTo>
                  <a:pt x="1794685" y="1429578"/>
                </a:lnTo>
                <a:lnTo>
                  <a:pt x="1786386" y="1428497"/>
                </a:lnTo>
                <a:lnTo>
                  <a:pt x="1778086" y="1427595"/>
                </a:lnTo>
                <a:lnTo>
                  <a:pt x="1769787" y="1426875"/>
                </a:lnTo>
                <a:lnTo>
                  <a:pt x="1752648" y="1425794"/>
                </a:lnTo>
                <a:lnTo>
                  <a:pt x="1750844" y="1436968"/>
                </a:lnTo>
                <a:lnTo>
                  <a:pt x="1748137" y="1453189"/>
                </a:lnTo>
                <a:lnTo>
                  <a:pt x="1746514" y="1462200"/>
                </a:lnTo>
                <a:lnTo>
                  <a:pt x="1744709" y="1471032"/>
                </a:lnTo>
                <a:lnTo>
                  <a:pt x="1742724" y="1479322"/>
                </a:lnTo>
                <a:lnTo>
                  <a:pt x="1741642" y="1483287"/>
                </a:lnTo>
                <a:lnTo>
                  <a:pt x="1740559" y="1486711"/>
                </a:lnTo>
                <a:lnTo>
                  <a:pt x="1739297" y="1489956"/>
                </a:lnTo>
                <a:lnTo>
                  <a:pt x="1738214" y="1492659"/>
                </a:lnTo>
                <a:lnTo>
                  <a:pt x="1736771" y="1495002"/>
                </a:lnTo>
                <a:lnTo>
                  <a:pt x="1735327" y="1496624"/>
                </a:lnTo>
                <a:lnTo>
                  <a:pt x="1733884" y="1497886"/>
                </a:lnTo>
                <a:lnTo>
                  <a:pt x="1733163" y="1498246"/>
                </a:lnTo>
                <a:lnTo>
                  <a:pt x="1732441" y="1498426"/>
                </a:lnTo>
                <a:lnTo>
                  <a:pt x="1731719" y="1498607"/>
                </a:lnTo>
                <a:lnTo>
                  <a:pt x="1730998" y="1498607"/>
                </a:lnTo>
                <a:lnTo>
                  <a:pt x="1730276" y="1498426"/>
                </a:lnTo>
                <a:lnTo>
                  <a:pt x="1729554" y="1498066"/>
                </a:lnTo>
                <a:lnTo>
                  <a:pt x="1728833" y="1497705"/>
                </a:lnTo>
                <a:lnTo>
                  <a:pt x="1728291" y="1497165"/>
                </a:lnTo>
                <a:lnTo>
                  <a:pt x="1727569" y="1496264"/>
                </a:lnTo>
                <a:lnTo>
                  <a:pt x="1727028" y="1495363"/>
                </a:lnTo>
                <a:lnTo>
                  <a:pt x="1726126" y="1493019"/>
                </a:lnTo>
                <a:lnTo>
                  <a:pt x="1725224" y="1489956"/>
                </a:lnTo>
                <a:lnTo>
                  <a:pt x="1724502" y="1486171"/>
                </a:lnTo>
                <a:lnTo>
                  <a:pt x="1724142" y="1481845"/>
                </a:lnTo>
                <a:lnTo>
                  <a:pt x="1723961" y="1476619"/>
                </a:lnTo>
                <a:lnTo>
                  <a:pt x="1723961" y="1470671"/>
                </a:lnTo>
                <a:lnTo>
                  <a:pt x="1728291" y="1385422"/>
                </a:lnTo>
                <a:lnTo>
                  <a:pt x="1730817" y="1342887"/>
                </a:lnTo>
                <a:lnTo>
                  <a:pt x="1733343" y="1300353"/>
                </a:lnTo>
                <a:lnTo>
                  <a:pt x="1736230" y="1257819"/>
                </a:lnTo>
                <a:lnTo>
                  <a:pt x="1737854" y="1236551"/>
                </a:lnTo>
                <a:lnTo>
                  <a:pt x="1739477" y="1215284"/>
                </a:lnTo>
                <a:lnTo>
                  <a:pt x="1741281" y="1194017"/>
                </a:lnTo>
                <a:lnTo>
                  <a:pt x="1743447" y="1172930"/>
                </a:lnTo>
                <a:lnTo>
                  <a:pt x="1745431" y="1151483"/>
                </a:lnTo>
                <a:lnTo>
                  <a:pt x="1747596" y="1130395"/>
                </a:lnTo>
                <a:lnTo>
                  <a:pt x="1770689" y="983868"/>
                </a:lnTo>
                <a:lnTo>
                  <a:pt x="1774839" y="927456"/>
                </a:lnTo>
                <a:lnTo>
                  <a:pt x="1771772" y="928177"/>
                </a:lnTo>
                <a:lnTo>
                  <a:pt x="1769066" y="929258"/>
                </a:lnTo>
                <a:lnTo>
                  <a:pt x="1766360" y="930160"/>
                </a:lnTo>
                <a:lnTo>
                  <a:pt x="1764014" y="931241"/>
                </a:lnTo>
                <a:lnTo>
                  <a:pt x="1761849" y="932502"/>
                </a:lnTo>
                <a:lnTo>
                  <a:pt x="1759684" y="933584"/>
                </a:lnTo>
                <a:lnTo>
                  <a:pt x="1757699" y="935206"/>
                </a:lnTo>
                <a:lnTo>
                  <a:pt x="1755715" y="936648"/>
                </a:lnTo>
                <a:lnTo>
                  <a:pt x="1751746" y="939712"/>
                </a:lnTo>
                <a:lnTo>
                  <a:pt x="1747957" y="943136"/>
                </a:lnTo>
                <a:lnTo>
                  <a:pt x="1739477" y="951246"/>
                </a:lnTo>
                <a:lnTo>
                  <a:pt x="1733704" y="955212"/>
                </a:lnTo>
                <a:lnTo>
                  <a:pt x="1728111" y="958996"/>
                </a:lnTo>
                <a:lnTo>
                  <a:pt x="1722518" y="962601"/>
                </a:lnTo>
                <a:lnTo>
                  <a:pt x="1716744" y="965665"/>
                </a:lnTo>
                <a:lnTo>
                  <a:pt x="1711332" y="968729"/>
                </a:lnTo>
                <a:lnTo>
                  <a:pt x="1705739" y="971612"/>
                </a:lnTo>
                <a:lnTo>
                  <a:pt x="1700146" y="974316"/>
                </a:lnTo>
                <a:lnTo>
                  <a:pt x="1694553" y="976659"/>
                </a:lnTo>
                <a:lnTo>
                  <a:pt x="1688780" y="979002"/>
                </a:lnTo>
                <a:lnTo>
                  <a:pt x="1683187" y="981164"/>
                </a:lnTo>
                <a:lnTo>
                  <a:pt x="1677414" y="983147"/>
                </a:lnTo>
                <a:lnTo>
                  <a:pt x="1671459" y="985130"/>
                </a:lnTo>
                <a:lnTo>
                  <a:pt x="1659372" y="988554"/>
                </a:lnTo>
                <a:lnTo>
                  <a:pt x="1646923" y="992159"/>
                </a:lnTo>
                <a:lnTo>
                  <a:pt x="1636098" y="996304"/>
                </a:lnTo>
                <a:lnTo>
                  <a:pt x="1625453" y="1000449"/>
                </a:lnTo>
                <a:lnTo>
                  <a:pt x="1614628" y="1004415"/>
                </a:lnTo>
                <a:lnTo>
                  <a:pt x="1603623" y="1008019"/>
                </a:lnTo>
                <a:lnTo>
                  <a:pt x="1592978" y="1011623"/>
                </a:lnTo>
                <a:lnTo>
                  <a:pt x="1581973" y="1014868"/>
                </a:lnTo>
                <a:lnTo>
                  <a:pt x="1571147" y="1018292"/>
                </a:lnTo>
                <a:lnTo>
                  <a:pt x="1560142" y="1021176"/>
                </a:lnTo>
                <a:lnTo>
                  <a:pt x="1549317" y="1024240"/>
                </a:lnTo>
                <a:lnTo>
                  <a:pt x="1538131" y="1026943"/>
                </a:lnTo>
                <a:lnTo>
                  <a:pt x="1527126" y="1029647"/>
                </a:lnTo>
                <a:lnTo>
                  <a:pt x="1515940" y="1032170"/>
                </a:lnTo>
                <a:lnTo>
                  <a:pt x="1504754" y="1034693"/>
                </a:lnTo>
                <a:lnTo>
                  <a:pt x="1493568" y="1036856"/>
                </a:lnTo>
                <a:lnTo>
                  <a:pt x="1482382" y="1039019"/>
                </a:lnTo>
                <a:lnTo>
                  <a:pt x="1470835" y="1041182"/>
                </a:lnTo>
                <a:lnTo>
                  <a:pt x="1428256" y="1052536"/>
                </a:lnTo>
                <a:lnTo>
                  <a:pt x="1424107" y="1053617"/>
                </a:lnTo>
                <a:lnTo>
                  <a:pt x="1420499" y="1054519"/>
                </a:lnTo>
                <a:lnTo>
                  <a:pt x="1414184" y="1056140"/>
                </a:lnTo>
                <a:lnTo>
                  <a:pt x="1405164" y="1058844"/>
                </a:lnTo>
                <a:lnTo>
                  <a:pt x="1402096" y="1059745"/>
                </a:lnTo>
                <a:lnTo>
                  <a:pt x="1400653" y="1059745"/>
                </a:lnTo>
                <a:lnTo>
                  <a:pt x="1399209" y="1059745"/>
                </a:lnTo>
                <a:lnTo>
                  <a:pt x="1397947" y="1059565"/>
                </a:lnTo>
                <a:lnTo>
                  <a:pt x="1396684" y="1059024"/>
                </a:lnTo>
                <a:lnTo>
                  <a:pt x="1395421" y="1058303"/>
                </a:lnTo>
                <a:lnTo>
                  <a:pt x="1393977" y="1057402"/>
                </a:lnTo>
                <a:lnTo>
                  <a:pt x="1388024" y="1057042"/>
                </a:lnTo>
                <a:lnTo>
                  <a:pt x="1382792" y="1056501"/>
                </a:lnTo>
                <a:lnTo>
                  <a:pt x="1378281" y="1055780"/>
                </a:lnTo>
                <a:lnTo>
                  <a:pt x="1376296" y="1055240"/>
                </a:lnTo>
                <a:lnTo>
                  <a:pt x="1374312" y="1054519"/>
                </a:lnTo>
                <a:lnTo>
                  <a:pt x="1372688" y="1053798"/>
                </a:lnTo>
                <a:lnTo>
                  <a:pt x="1371245" y="1053077"/>
                </a:lnTo>
                <a:lnTo>
                  <a:pt x="1369802" y="1051815"/>
                </a:lnTo>
                <a:lnTo>
                  <a:pt x="1368538" y="1050553"/>
                </a:lnTo>
                <a:lnTo>
                  <a:pt x="1367276" y="1049292"/>
                </a:lnTo>
                <a:lnTo>
                  <a:pt x="1366193" y="1047670"/>
                </a:lnTo>
                <a:lnTo>
                  <a:pt x="1365291" y="1045687"/>
                </a:lnTo>
                <a:lnTo>
                  <a:pt x="1364389" y="1043705"/>
                </a:lnTo>
                <a:lnTo>
                  <a:pt x="1357894" y="1045687"/>
                </a:lnTo>
                <a:lnTo>
                  <a:pt x="1351399" y="1047670"/>
                </a:lnTo>
                <a:lnTo>
                  <a:pt x="1344904" y="1049111"/>
                </a:lnTo>
                <a:lnTo>
                  <a:pt x="1338408" y="1050373"/>
                </a:lnTo>
                <a:lnTo>
                  <a:pt x="1332094" y="1051094"/>
                </a:lnTo>
                <a:lnTo>
                  <a:pt x="1325418" y="1051635"/>
                </a:lnTo>
                <a:lnTo>
                  <a:pt x="1318924" y="1051815"/>
                </a:lnTo>
                <a:lnTo>
                  <a:pt x="1311887" y="1051815"/>
                </a:lnTo>
                <a:lnTo>
                  <a:pt x="1304490" y="1054879"/>
                </a:lnTo>
                <a:lnTo>
                  <a:pt x="1292402" y="1059565"/>
                </a:lnTo>
                <a:lnTo>
                  <a:pt x="1285186" y="1062268"/>
                </a:lnTo>
                <a:lnTo>
                  <a:pt x="1277428" y="1064611"/>
                </a:lnTo>
                <a:lnTo>
                  <a:pt x="1269669" y="1067135"/>
                </a:lnTo>
                <a:lnTo>
                  <a:pt x="1261731" y="1069117"/>
                </a:lnTo>
                <a:lnTo>
                  <a:pt x="1257942" y="1070018"/>
                </a:lnTo>
                <a:lnTo>
                  <a:pt x="1254153" y="1070739"/>
                </a:lnTo>
                <a:lnTo>
                  <a:pt x="1250726" y="1071280"/>
                </a:lnTo>
                <a:lnTo>
                  <a:pt x="1247118" y="1071821"/>
                </a:lnTo>
                <a:lnTo>
                  <a:pt x="1244051" y="1071821"/>
                </a:lnTo>
                <a:lnTo>
                  <a:pt x="1240983" y="1071821"/>
                </a:lnTo>
                <a:lnTo>
                  <a:pt x="1238277" y="1071460"/>
                </a:lnTo>
                <a:lnTo>
                  <a:pt x="1235751" y="1070920"/>
                </a:lnTo>
                <a:lnTo>
                  <a:pt x="1233586" y="1070018"/>
                </a:lnTo>
                <a:lnTo>
                  <a:pt x="1232684" y="1069478"/>
                </a:lnTo>
                <a:lnTo>
                  <a:pt x="1231962" y="1068937"/>
                </a:lnTo>
                <a:lnTo>
                  <a:pt x="1231240" y="1068397"/>
                </a:lnTo>
                <a:lnTo>
                  <a:pt x="1230582" y="1067871"/>
                </a:lnTo>
                <a:lnTo>
                  <a:pt x="1230138" y="1067807"/>
                </a:lnTo>
                <a:lnTo>
                  <a:pt x="1227794" y="1067086"/>
                </a:lnTo>
                <a:lnTo>
                  <a:pt x="1225450" y="1066185"/>
                </a:lnTo>
                <a:lnTo>
                  <a:pt x="1222745" y="1065463"/>
                </a:lnTo>
                <a:lnTo>
                  <a:pt x="1217155" y="1063300"/>
                </a:lnTo>
                <a:lnTo>
                  <a:pt x="1212643" y="1060941"/>
                </a:lnTo>
                <a:lnTo>
                  <a:pt x="1211756" y="1061187"/>
                </a:lnTo>
                <a:lnTo>
                  <a:pt x="1208508" y="1061908"/>
                </a:lnTo>
                <a:lnTo>
                  <a:pt x="1205260" y="1062268"/>
                </a:lnTo>
                <a:lnTo>
                  <a:pt x="1202554" y="1062449"/>
                </a:lnTo>
                <a:lnTo>
                  <a:pt x="1201291" y="1062268"/>
                </a:lnTo>
                <a:lnTo>
                  <a:pt x="1199848" y="1062089"/>
                </a:lnTo>
                <a:lnTo>
                  <a:pt x="1198766" y="1061908"/>
                </a:lnTo>
                <a:lnTo>
                  <a:pt x="1197683" y="1061368"/>
                </a:lnTo>
                <a:lnTo>
                  <a:pt x="1196600" y="1060827"/>
                </a:lnTo>
                <a:lnTo>
                  <a:pt x="1195879" y="1060106"/>
                </a:lnTo>
                <a:lnTo>
                  <a:pt x="1195157" y="1059385"/>
                </a:lnTo>
                <a:lnTo>
                  <a:pt x="1194616" y="1058123"/>
                </a:lnTo>
                <a:lnTo>
                  <a:pt x="1194075" y="1057042"/>
                </a:lnTo>
                <a:lnTo>
                  <a:pt x="1193533" y="1055780"/>
                </a:lnTo>
                <a:lnTo>
                  <a:pt x="1193533" y="1054338"/>
                </a:lnTo>
                <a:lnTo>
                  <a:pt x="1193533" y="1052536"/>
                </a:lnTo>
                <a:lnTo>
                  <a:pt x="1193797" y="1051085"/>
                </a:lnTo>
                <a:lnTo>
                  <a:pt x="1193713" y="1051041"/>
                </a:lnTo>
                <a:lnTo>
                  <a:pt x="1188124" y="1048247"/>
                </a:lnTo>
                <a:lnTo>
                  <a:pt x="1187760" y="1048211"/>
                </a:lnTo>
                <a:lnTo>
                  <a:pt x="1185775" y="1047670"/>
                </a:lnTo>
                <a:lnTo>
                  <a:pt x="1184332" y="1046949"/>
                </a:lnTo>
                <a:lnTo>
                  <a:pt x="1183069" y="1046048"/>
                </a:lnTo>
                <a:lnTo>
                  <a:pt x="1182085" y="1045228"/>
                </a:lnTo>
                <a:lnTo>
                  <a:pt x="1181812" y="1045092"/>
                </a:lnTo>
                <a:lnTo>
                  <a:pt x="1169731" y="1039142"/>
                </a:lnTo>
                <a:lnTo>
                  <a:pt x="1160715" y="1038601"/>
                </a:lnTo>
                <a:lnTo>
                  <a:pt x="1156748" y="1038241"/>
                </a:lnTo>
                <a:lnTo>
                  <a:pt x="1152961" y="1037880"/>
                </a:lnTo>
                <a:lnTo>
                  <a:pt x="1149535" y="1037159"/>
                </a:lnTo>
                <a:lnTo>
                  <a:pt x="1146289" y="1036618"/>
                </a:lnTo>
                <a:lnTo>
                  <a:pt x="1143404" y="1035537"/>
                </a:lnTo>
                <a:lnTo>
                  <a:pt x="1140339" y="1034635"/>
                </a:lnTo>
                <a:lnTo>
                  <a:pt x="1137634" y="1033554"/>
                </a:lnTo>
                <a:lnTo>
                  <a:pt x="1134929" y="1032292"/>
                </a:lnTo>
                <a:lnTo>
                  <a:pt x="1132405" y="1031030"/>
                </a:lnTo>
                <a:lnTo>
                  <a:pt x="1129700" y="1029227"/>
                </a:lnTo>
                <a:lnTo>
                  <a:pt x="1127175" y="1027604"/>
                </a:lnTo>
                <a:lnTo>
                  <a:pt x="1124651" y="1025621"/>
                </a:lnTo>
                <a:lnTo>
                  <a:pt x="1119241" y="1021114"/>
                </a:lnTo>
                <a:lnTo>
                  <a:pt x="1110766" y="1039863"/>
                </a:lnTo>
                <a:lnTo>
                  <a:pt x="1109324" y="1044911"/>
                </a:lnTo>
                <a:lnTo>
                  <a:pt x="1107881" y="1049058"/>
                </a:lnTo>
                <a:lnTo>
                  <a:pt x="1106439" y="1052303"/>
                </a:lnTo>
                <a:lnTo>
                  <a:pt x="1104816" y="1054827"/>
                </a:lnTo>
                <a:lnTo>
                  <a:pt x="1104094" y="1055909"/>
                </a:lnTo>
                <a:lnTo>
                  <a:pt x="1103373" y="1056630"/>
                </a:lnTo>
                <a:lnTo>
                  <a:pt x="1102652" y="1057171"/>
                </a:lnTo>
                <a:lnTo>
                  <a:pt x="1101750" y="1057711"/>
                </a:lnTo>
                <a:lnTo>
                  <a:pt x="1100849" y="1058072"/>
                </a:lnTo>
                <a:lnTo>
                  <a:pt x="1100127" y="1058252"/>
                </a:lnTo>
                <a:lnTo>
                  <a:pt x="1099045" y="1058252"/>
                </a:lnTo>
                <a:lnTo>
                  <a:pt x="1097964" y="1058252"/>
                </a:lnTo>
                <a:lnTo>
                  <a:pt x="1095980" y="1057711"/>
                </a:lnTo>
                <a:lnTo>
                  <a:pt x="1093636" y="1056810"/>
                </a:lnTo>
                <a:lnTo>
                  <a:pt x="1090751" y="1055728"/>
                </a:lnTo>
                <a:lnTo>
                  <a:pt x="1087866" y="1053925"/>
                </a:lnTo>
                <a:lnTo>
                  <a:pt x="1080473" y="1050320"/>
                </a:lnTo>
                <a:lnTo>
                  <a:pt x="1076325" y="1048156"/>
                </a:lnTo>
                <a:lnTo>
                  <a:pt x="1071637" y="1045993"/>
                </a:lnTo>
                <a:lnTo>
                  <a:pt x="1063342" y="1042568"/>
                </a:lnTo>
                <a:lnTo>
                  <a:pt x="1055048" y="1039142"/>
                </a:lnTo>
                <a:lnTo>
                  <a:pt x="1046933" y="1036078"/>
                </a:lnTo>
                <a:lnTo>
                  <a:pt x="1038819" y="1032832"/>
                </a:lnTo>
                <a:lnTo>
                  <a:pt x="1030344" y="1029948"/>
                </a:lnTo>
                <a:lnTo>
                  <a:pt x="1022230" y="1027063"/>
                </a:lnTo>
                <a:lnTo>
                  <a:pt x="1005640" y="1021475"/>
                </a:lnTo>
                <a:lnTo>
                  <a:pt x="989231" y="1016427"/>
                </a:lnTo>
                <a:lnTo>
                  <a:pt x="972281" y="1011920"/>
                </a:lnTo>
                <a:lnTo>
                  <a:pt x="955151" y="1007233"/>
                </a:lnTo>
                <a:lnTo>
                  <a:pt x="938020" y="1002906"/>
                </a:lnTo>
                <a:lnTo>
                  <a:pt x="872925" y="986140"/>
                </a:lnTo>
                <a:lnTo>
                  <a:pt x="858139" y="982895"/>
                </a:lnTo>
                <a:lnTo>
                  <a:pt x="843713" y="979289"/>
                </a:lnTo>
                <a:lnTo>
                  <a:pt x="830190" y="975503"/>
                </a:lnTo>
                <a:lnTo>
                  <a:pt x="817207" y="971357"/>
                </a:lnTo>
                <a:lnTo>
                  <a:pt x="810895" y="969373"/>
                </a:lnTo>
                <a:lnTo>
                  <a:pt x="804765" y="967030"/>
                </a:lnTo>
                <a:lnTo>
                  <a:pt x="798814" y="964866"/>
                </a:lnTo>
                <a:lnTo>
                  <a:pt x="792863" y="962523"/>
                </a:lnTo>
                <a:lnTo>
                  <a:pt x="786913" y="959999"/>
                </a:lnTo>
                <a:lnTo>
                  <a:pt x="781143" y="957475"/>
                </a:lnTo>
                <a:lnTo>
                  <a:pt x="775733" y="954590"/>
                </a:lnTo>
                <a:lnTo>
                  <a:pt x="770143" y="951886"/>
                </a:lnTo>
                <a:lnTo>
                  <a:pt x="764553" y="948821"/>
                </a:lnTo>
                <a:lnTo>
                  <a:pt x="759144" y="945937"/>
                </a:lnTo>
                <a:lnTo>
                  <a:pt x="753734" y="942692"/>
                </a:lnTo>
                <a:lnTo>
                  <a:pt x="748325" y="939447"/>
                </a:lnTo>
                <a:lnTo>
                  <a:pt x="742915" y="935841"/>
                </a:lnTo>
                <a:lnTo>
                  <a:pt x="737686" y="932235"/>
                </a:lnTo>
                <a:lnTo>
                  <a:pt x="732457" y="928450"/>
                </a:lnTo>
                <a:lnTo>
                  <a:pt x="727227" y="924483"/>
                </a:lnTo>
                <a:lnTo>
                  <a:pt x="721998" y="920337"/>
                </a:lnTo>
                <a:lnTo>
                  <a:pt x="716769" y="916010"/>
                </a:lnTo>
                <a:lnTo>
                  <a:pt x="711539" y="911323"/>
                </a:lnTo>
                <a:lnTo>
                  <a:pt x="706130" y="906816"/>
                </a:lnTo>
                <a:lnTo>
                  <a:pt x="701081" y="901948"/>
                </a:lnTo>
                <a:lnTo>
                  <a:pt x="695671" y="896720"/>
                </a:lnTo>
                <a:lnTo>
                  <a:pt x="690442" y="891492"/>
                </a:lnTo>
                <a:lnTo>
                  <a:pt x="685033" y="885903"/>
                </a:lnTo>
                <a:lnTo>
                  <a:pt x="637248" y="843717"/>
                </a:lnTo>
                <a:lnTo>
                  <a:pt x="621560" y="830737"/>
                </a:lnTo>
                <a:lnTo>
                  <a:pt x="621200" y="836145"/>
                </a:lnTo>
                <a:lnTo>
                  <a:pt x="620659" y="840833"/>
                </a:lnTo>
                <a:lnTo>
                  <a:pt x="619937" y="844799"/>
                </a:lnTo>
                <a:lnTo>
                  <a:pt x="618855" y="848224"/>
                </a:lnTo>
                <a:lnTo>
                  <a:pt x="617593" y="851650"/>
                </a:lnTo>
                <a:lnTo>
                  <a:pt x="615790" y="855075"/>
                </a:lnTo>
                <a:lnTo>
                  <a:pt x="613266" y="858861"/>
                </a:lnTo>
                <a:lnTo>
                  <a:pt x="610200" y="863368"/>
                </a:lnTo>
                <a:lnTo>
                  <a:pt x="610200" y="878512"/>
                </a:lnTo>
                <a:lnTo>
                  <a:pt x="610020" y="893114"/>
                </a:lnTo>
                <a:lnTo>
                  <a:pt x="609479" y="907357"/>
                </a:lnTo>
                <a:lnTo>
                  <a:pt x="608577" y="921419"/>
                </a:lnTo>
                <a:lnTo>
                  <a:pt x="607135" y="935300"/>
                </a:lnTo>
                <a:lnTo>
                  <a:pt x="605331" y="949542"/>
                </a:lnTo>
                <a:lnTo>
                  <a:pt x="603168" y="963785"/>
                </a:lnTo>
                <a:lnTo>
                  <a:pt x="600283" y="978748"/>
                </a:lnTo>
                <a:lnTo>
                  <a:pt x="599020" y="984517"/>
                </a:lnTo>
                <a:lnTo>
                  <a:pt x="597938" y="990286"/>
                </a:lnTo>
                <a:lnTo>
                  <a:pt x="597037" y="995875"/>
                </a:lnTo>
                <a:lnTo>
                  <a:pt x="596496" y="1001644"/>
                </a:lnTo>
                <a:lnTo>
                  <a:pt x="596135" y="1007413"/>
                </a:lnTo>
                <a:lnTo>
                  <a:pt x="596135" y="1013002"/>
                </a:lnTo>
                <a:lnTo>
                  <a:pt x="596135" y="1018771"/>
                </a:lnTo>
                <a:lnTo>
                  <a:pt x="596135" y="1024540"/>
                </a:lnTo>
                <a:lnTo>
                  <a:pt x="596856" y="1036078"/>
                </a:lnTo>
                <a:lnTo>
                  <a:pt x="597758" y="1047435"/>
                </a:lnTo>
                <a:lnTo>
                  <a:pt x="598660" y="1059154"/>
                </a:lnTo>
                <a:lnTo>
                  <a:pt x="599561" y="1070872"/>
                </a:lnTo>
                <a:lnTo>
                  <a:pt x="605151" y="1109272"/>
                </a:lnTo>
                <a:lnTo>
                  <a:pt x="608036" y="1128382"/>
                </a:lnTo>
                <a:lnTo>
                  <a:pt x="610380" y="1147852"/>
                </a:lnTo>
                <a:lnTo>
                  <a:pt x="612905" y="1166962"/>
                </a:lnTo>
                <a:lnTo>
                  <a:pt x="615249" y="1186252"/>
                </a:lnTo>
                <a:lnTo>
                  <a:pt x="617413" y="1205362"/>
                </a:lnTo>
                <a:lnTo>
                  <a:pt x="619396" y="1224472"/>
                </a:lnTo>
                <a:lnTo>
                  <a:pt x="621380" y="1243762"/>
                </a:lnTo>
                <a:lnTo>
                  <a:pt x="623003" y="1263052"/>
                </a:lnTo>
                <a:lnTo>
                  <a:pt x="624626" y="1282162"/>
                </a:lnTo>
                <a:lnTo>
                  <a:pt x="625888" y="1301452"/>
                </a:lnTo>
                <a:lnTo>
                  <a:pt x="627330" y="1320742"/>
                </a:lnTo>
                <a:lnTo>
                  <a:pt x="628232" y="1340212"/>
                </a:lnTo>
                <a:lnTo>
                  <a:pt x="629134" y="1359683"/>
                </a:lnTo>
                <a:lnTo>
                  <a:pt x="629855" y="1378973"/>
                </a:lnTo>
                <a:lnTo>
                  <a:pt x="629675" y="1383660"/>
                </a:lnTo>
                <a:lnTo>
                  <a:pt x="629675" y="1388167"/>
                </a:lnTo>
                <a:lnTo>
                  <a:pt x="629855" y="1397542"/>
                </a:lnTo>
                <a:lnTo>
                  <a:pt x="630216" y="1406195"/>
                </a:lnTo>
                <a:lnTo>
                  <a:pt x="630216" y="1410522"/>
                </a:lnTo>
                <a:lnTo>
                  <a:pt x="630035" y="1414308"/>
                </a:lnTo>
                <a:lnTo>
                  <a:pt x="629494" y="1418094"/>
                </a:lnTo>
                <a:lnTo>
                  <a:pt x="628773" y="1421700"/>
                </a:lnTo>
                <a:lnTo>
                  <a:pt x="628412" y="1423142"/>
                </a:lnTo>
                <a:lnTo>
                  <a:pt x="627691" y="1424764"/>
                </a:lnTo>
                <a:lnTo>
                  <a:pt x="627150" y="1426207"/>
                </a:lnTo>
                <a:lnTo>
                  <a:pt x="626249" y="1427649"/>
                </a:lnTo>
                <a:lnTo>
                  <a:pt x="625167" y="1428911"/>
                </a:lnTo>
                <a:lnTo>
                  <a:pt x="624085" y="1429993"/>
                </a:lnTo>
                <a:lnTo>
                  <a:pt x="623003" y="1431074"/>
                </a:lnTo>
                <a:lnTo>
                  <a:pt x="621741" y="1431976"/>
                </a:lnTo>
                <a:lnTo>
                  <a:pt x="620298" y="1432877"/>
                </a:lnTo>
                <a:lnTo>
                  <a:pt x="618495" y="1433778"/>
                </a:lnTo>
                <a:lnTo>
                  <a:pt x="616692" y="1434319"/>
                </a:lnTo>
                <a:lnTo>
                  <a:pt x="614708" y="1434860"/>
                </a:lnTo>
                <a:lnTo>
                  <a:pt x="613085" y="1473981"/>
                </a:lnTo>
                <a:lnTo>
                  <a:pt x="613446" y="1492370"/>
                </a:lnTo>
                <a:lnTo>
                  <a:pt x="613446" y="1510759"/>
                </a:lnTo>
                <a:lnTo>
                  <a:pt x="613085" y="1529147"/>
                </a:lnTo>
                <a:lnTo>
                  <a:pt x="612364" y="1547536"/>
                </a:lnTo>
                <a:lnTo>
                  <a:pt x="611462" y="1566105"/>
                </a:lnTo>
                <a:lnTo>
                  <a:pt x="610380" y="1584494"/>
                </a:lnTo>
                <a:lnTo>
                  <a:pt x="608938" y="1603063"/>
                </a:lnTo>
                <a:lnTo>
                  <a:pt x="607135" y="1621451"/>
                </a:lnTo>
                <a:lnTo>
                  <a:pt x="605331" y="1639840"/>
                </a:lnTo>
                <a:lnTo>
                  <a:pt x="603348" y="1658409"/>
                </a:lnTo>
                <a:lnTo>
                  <a:pt x="600823" y="1676798"/>
                </a:lnTo>
                <a:lnTo>
                  <a:pt x="598479" y="1695006"/>
                </a:lnTo>
                <a:lnTo>
                  <a:pt x="595955" y="1713395"/>
                </a:lnTo>
                <a:lnTo>
                  <a:pt x="593250" y="1731603"/>
                </a:lnTo>
                <a:lnTo>
                  <a:pt x="590545" y="1749812"/>
                </a:lnTo>
                <a:lnTo>
                  <a:pt x="587480" y="1767660"/>
                </a:lnTo>
                <a:lnTo>
                  <a:pt x="587480" y="1776493"/>
                </a:lnTo>
                <a:lnTo>
                  <a:pt x="587119" y="1784967"/>
                </a:lnTo>
                <a:lnTo>
                  <a:pt x="586759" y="1793800"/>
                </a:lnTo>
                <a:lnTo>
                  <a:pt x="586218" y="1802274"/>
                </a:lnTo>
                <a:lnTo>
                  <a:pt x="585496" y="1810567"/>
                </a:lnTo>
                <a:lnTo>
                  <a:pt x="584775" y="1819220"/>
                </a:lnTo>
                <a:lnTo>
                  <a:pt x="583873" y="1827513"/>
                </a:lnTo>
                <a:lnTo>
                  <a:pt x="582792" y="1835806"/>
                </a:lnTo>
                <a:lnTo>
                  <a:pt x="581349" y="1844279"/>
                </a:lnTo>
                <a:lnTo>
                  <a:pt x="580087" y="1852572"/>
                </a:lnTo>
                <a:lnTo>
                  <a:pt x="577202" y="1869338"/>
                </a:lnTo>
                <a:lnTo>
                  <a:pt x="573776" y="1885924"/>
                </a:lnTo>
                <a:lnTo>
                  <a:pt x="570169" y="1902871"/>
                </a:lnTo>
                <a:lnTo>
                  <a:pt x="565120" y="1921079"/>
                </a:lnTo>
                <a:lnTo>
                  <a:pt x="562596" y="1929913"/>
                </a:lnTo>
                <a:lnTo>
                  <a:pt x="560432" y="1938386"/>
                </a:lnTo>
                <a:lnTo>
                  <a:pt x="558629" y="1947220"/>
                </a:lnTo>
                <a:lnTo>
                  <a:pt x="557006" y="1956054"/>
                </a:lnTo>
                <a:lnTo>
                  <a:pt x="555744" y="1965068"/>
                </a:lnTo>
                <a:lnTo>
                  <a:pt x="555383" y="1969935"/>
                </a:lnTo>
                <a:lnTo>
                  <a:pt x="555022" y="1974623"/>
                </a:lnTo>
                <a:lnTo>
                  <a:pt x="556104" y="1980933"/>
                </a:lnTo>
                <a:lnTo>
                  <a:pt x="557006" y="1986882"/>
                </a:lnTo>
                <a:lnTo>
                  <a:pt x="557908" y="1992651"/>
                </a:lnTo>
                <a:lnTo>
                  <a:pt x="558448" y="1998059"/>
                </a:lnTo>
                <a:lnTo>
                  <a:pt x="558809" y="2003107"/>
                </a:lnTo>
                <a:lnTo>
                  <a:pt x="558989" y="2008155"/>
                </a:lnTo>
                <a:lnTo>
                  <a:pt x="558989" y="2013023"/>
                </a:lnTo>
                <a:lnTo>
                  <a:pt x="558809" y="2017890"/>
                </a:lnTo>
                <a:lnTo>
                  <a:pt x="558629" y="2022758"/>
                </a:lnTo>
                <a:lnTo>
                  <a:pt x="558268" y="2027445"/>
                </a:lnTo>
                <a:lnTo>
                  <a:pt x="557006" y="2037180"/>
                </a:lnTo>
                <a:lnTo>
                  <a:pt x="555383" y="2047276"/>
                </a:lnTo>
                <a:lnTo>
                  <a:pt x="553580" y="2058454"/>
                </a:lnTo>
                <a:lnTo>
                  <a:pt x="547629" y="2095411"/>
                </a:lnTo>
                <a:lnTo>
                  <a:pt x="541679" y="2132549"/>
                </a:lnTo>
                <a:lnTo>
                  <a:pt x="538433" y="2151118"/>
                </a:lnTo>
                <a:lnTo>
                  <a:pt x="535187" y="2169687"/>
                </a:lnTo>
                <a:lnTo>
                  <a:pt x="531581" y="2188076"/>
                </a:lnTo>
                <a:lnTo>
                  <a:pt x="527975" y="2206465"/>
                </a:lnTo>
                <a:lnTo>
                  <a:pt x="531401" y="2213496"/>
                </a:lnTo>
                <a:lnTo>
                  <a:pt x="534286" y="2219805"/>
                </a:lnTo>
                <a:lnTo>
                  <a:pt x="536630" y="2225755"/>
                </a:lnTo>
                <a:lnTo>
                  <a:pt x="538433" y="2231524"/>
                </a:lnTo>
                <a:lnTo>
                  <a:pt x="539876" y="2237473"/>
                </a:lnTo>
                <a:lnTo>
                  <a:pt x="540958" y="2243603"/>
                </a:lnTo>
                <a:lnTo>
                  <a:pt x="541679" y="2250634"/>
                </a:lnTo>
                <a:lnTo>
                  <a:pt x="542220" y="2258566"/>
                </a:lnTo>
                <a:lnTo>
                  <a:pt x="547449" y="2265777"/>
                </a:lnTo>
                <a:lnTo>
                  <a:pt x="552678" y="2272808"/>
                </a:lnTo>
                <a:lnTo>
                  <a:pt x="563137" y="2286510"/>
                </a:lnTo>
                <a:lnTo>
                  <a:pt x="573595" y="2300211"/>
                </a:lnTo>
                <a:lnTo>
                  <a:pt x="578644" y="2307242"/>
                </a:lnTo>
                <a:lnTo>
                  <a:pt x="583873" y="2314453"/>
                </a:lnTo>
                <a:lnTo>
                  <a:pt x="587119" y="2322746"/>
                </a:lnTo>
                <a:lnTo>
                  <a:pt x="590185" y="2330318"/>
                </a:lnTo>
                <a:lnTo>
                  <a:pt x="591267" y="2333924"/>
                </a:lnTo>
                <a:lnTo>
                  <a:pt x="592168" y="2337169"/>
                </a:lnTo>
                <a:lnTo>
                  <a:pt x="592889" y="2340594"/>
                </a:lnTo>
                <a:lnTo>
                  <a:pt x="593250" y="2343659"/>
                </a:lnTo>
                <a:lnTo>
                  <a:pt x="593250" y="2346904"/>
                </a:lnTo>
                <a:lnTo>
                  <a:pt x="592709" y="2349788"/>
                </a:lnTo>
                <a:lnTo>
                  <a:pt x="592529" y="2351231"/>
                </a:lnTo>
                <a:lnTo>
                  <a:pt x="591988" y="2352853"/>
                </a:lnTo>
                <a:lnTo>
                  <a:pt x="591447" y="2354295"/>
                </a:lnTo>
                <a:lnTo>
                  <a:pt x="590726" y="2355738"/>
                </a:lnTo>
                <a:lnTo>
                  <a:pt x="589824" y="2357000"/>
                </a:lnTo>
                <a:lnTo>
                  <a:pt x="588922" y="2358622"/>
                </a:lnTo>
                <a:lnTo>
                  <a:pt x="587660" y="2360064"/>
                </a:lnTo>
                <a:lnTo>
                  <a:pt x="586578" y="2361507"/>
                </a:lnTo>
                <a:lnTo>
                  <a:pt x="583693" y="2364391"/>
                </a:lnTo>
                <a:lnTo>
                  <a:pt x="579906" y="2367276"/>
                </a:lnTo>
                <a:lnTo>
                  <a:pt x="581349" y="2375569"/>
                </a:lnTo>
                <a:lnTo>
                  <a:pt x="584414" y="2375388"/>
                </a:lnTo>
                <a:lnTo>
                  <a:pt x="586939" y="2375569"/>
                </a:lnTo>
                <a:lnTo>
                  <a:pt x="589283" y="2376109"/>
                </a:lnTo>
                <a:lnTo>
                  <a:pt x="591086" y="2377011"/>
                </a:lnTo>
                <a:lnTo>
                  <a:pt x="592709" y="2378092"/>
                </a:lnTo>
                <a:lnTo>
                  <a:pt x="593971" y="2379174"/>
                </a:lnTo>
                <a:lnTo>
                  <a:pt x="595234" y="2380616"/>
                </a:lnTo>
                <a:lnTo>
                  <a:pt x="596135" y="2382239"/>
                </a:lnTo>
                <a:lnTo>
                  <a:pt x="597037" y="2384222"/>
                </a:lnTo>
                <a:lnTo>
                  <a:pt x="597758" y="2386205"/>
                </a:lnTo>
                <a:lnTo>
                  <a:pt x="599201" y="2390892"/>
                </a:lnTo>
                <a:lnTo>
                  <a:pt x="600643" y="2395940"/>
                </a:lnTo>
                <a:lnTo>
                  <a:pt x="601725" y="2398464"/>
                </a:lnTo>
                <a:lnTo>
                  <a:pt x="602627" y="2401349"/>
                </a:lnTo>
                <a:lnTo>
                  <a:pt x="603348" y="2405315"/>
                </a:lnTo>
                <a:lnTo>
                  <a:pt x="603709" y="2409461"/>
                </a:lnTo>
                <a:lnTo>
                  <a:pt x="604250" y="2417574"/>
                </a:lnTo>
                <a:lnTo>
                  <a:pt x="604610" y="2425507"/>
                </a:lnTo>
                <a:lnTo>
                  <a:pt x="604791" y="2433259"/>
                </a:lnTo>
                <a:lnTo>
                  <a:pt x="605151" y="2436864"/>
                </a:lnTo>
                <a:lnTo>
                  <a:pt x="605512" y="2440470"/>
                </a:lnTo>
                <a:lnTo>
                  <a:pt x="606053" y="2443715"/>
                </a:lnTo>
                <a:lnTo>
                  <a:pt x="606954" y="2446960"/>
                </a:lnTo>
                <a:lnTo>
                  <a:pt x="608036" y="2449664"/>
                </a:lnTo>
                <a:lnTo>
                  <a:pt x="609298" y="2452549"/>
                </a:lnTo>
                <a:lnTo>
                  <a:pt x="610921" y="2454892"/>
                </a:lnTo>
                <a:lnTo>
                  <a:pt x="611823" y="2455974"/>
                </a:lnTo>
                <a:lnTo>
                  <a:pt x="612905" y="2456875"/>
                </a:lnTo>
                <a:lnTo>
                  <a:pt x="617413" y="2459219"/>
                </a:lnTo>
                <a:lnTo>
                  <a:pt x="621921" y="2461202"/>
                </a:lnTo>
                <a:lnTo>
                  <a:pt x="626429" y="2463366"/>
                </a:lnTo>
                <a:lnTo>
                  <a:pt x="630937" y="2465168"/>
                </a:lnTo>
                <a:lnTo>
                  <a:pt x="640494" y="2468413"/>
                </a:lnTo>
                <a:lnTo>
                  <a:pt x="649870" y="2471659"/>
                </a:lnTo>
                <a:lnTo>
                  <a:pt x="659608" y="2474543"/>
                </a:lnTo>
                <a:lnTo>
                  <a:pt x="669345" y="2477247"/>
                </a:lnTo>
                <a:lnTo>
                  <a:pt x="689000" y="2482295"/>
                </a:lnTo>
                <a:lnTo>
                  <a:pt x="708474" y="2487163"/>
                </a:lnTo>
                <a:lnTo>
                  <a:pt x="717851" y="2489867"/>
                </a:lnTo>
                <a:lnTo>
                  <a:pt x="727408" y="2492571"/>
                </a:lnTo>
                <a:lnTo>
                  <a:pt x="736604" y="2495636"/>
                </a:lnTo>
                <a:lnTo>
                  <a:pt x="745620" y="2499061"/>
                </a:lnTo>
                <a:lnTo>
                  <a:pt x="749767" y="2500864"/>
                </a:lnTo>
                <a:lnTo>
                  <a:pt x="754275" y="2502847"/>
                </a:lnTo>
                <a:lnTo>
                  <a:pt x="758422" y="2504830"/>
                </a:lnTo>
                <a:lnTo>
                  <a:pt x="762570" y="2506994"/>
                </a:lnTo>
                <a:lnTo>
                  <a:pt x="767078" y="2509518"/>
                </a:lnTo>
                <a:lnTo>
                  <a:pt x="770865" y="2512042"/>
                </a:lnTo>
                <a:lnTo>
                  <a:pt x="773930" y="2514746"/>
                </a:lnTo>
                <a:lnTo>
                  <a:pt x="775012" y="2516008"/>
                </a:lnTo>
                <a:lnTo>
                  <a:pt x="776274" y="2517270"/>
                </a:lnTo>
                <a:lnTo>
                  <a:pt x="777356" y="2518532"/>
                </a:lnTo>
                <a:lnTo>
                  <a:pt x="778077" y="2519974"/>
                </a:lnTo>
                <a:lnTo>
                  <a:pt x="778799" y="2521236"/>
                </a:lnTo>
                <a:lnTo>
                  <a:pt x="779159" y="2522498"/>
                </a:lnTo>
                <a:lnTo>
                  <a:pt x="779520" y="2523760"/>
                </a:lnTo>
                <a:lnTo>
                  <a:pt x="779880" y="2524842"/>
                </a:lnTo>
                <a:lnTo>
                  <a:pt x="779880" y="2526284"/>
                </a:lnTo>
                <a:lnTo>
                  <a:pt x="779880" y="2527546"/>
                </a:lnTo>
                <a:lnTo>
                  <a:pt x="779700" y="2528627"/>
                </a:lnTo>
                <a:lnTo>
                  <a:pt x="779520" y="2529889"/>
                </a:lnTo>
                <a:lnTo>
                  <a:pt x="778618" y="2532413"/>
                </a:lnTo>
                <a:lnTo>
                  <a:pt x="777356" y="2534757"/>
                </a:lnTo>
                <a:lnTo>
                  <a:pt x="775733" y="2536920"/>
                </a:lnTo>
                <a:lnTo>
                  <a:pt x="773569" y="2539264"/>
                </a:lnTo>
                <a:lnTo>
                  <a:pt x="771405" y="2541427"/>
                </a:lnTo>
                <a:lnTo>
                  <a:pt x="768520" y="2543591"/>
                </a:lnTo>
                <a:lnTo>
                  <a:pt x="765816" y="2545754"/>
                </a:lnTo>
                <a:lnTo>
                  <a:pt x="762570" y="2547737"/>
                </a:lnTo>
                <a:lnTo>
                  <a:pt x="759324" y="2549540"/>
                </a:lnTo>
                <a:lnTo>
                  <a:pt x="755718" y="2551523"/>
                </a:lnTo>
                <a:lnTo>
                  <a:pt x="752292" y="2553146"/>
                </a:lnTo>
                <a:lnTo>
                  <a:pt x="748505" y="2554768"/>
                </a:lnTo>
                <a:lnTo>
                  <a:pt x="744899" y="2556571"/>
                </a:lnTo>
                <a:lnTo>
                  <a:pt x="737145" y="2559275"/>
                </a:lnTo>
                <a:lnTo>
                  <a:pt x="729752" y="2561619"/>
                </a:lnTo>
                <a:lnTo>
                  <a:pt x="722900" y="2563602"/>
                </a:lnTo>
                <a:lnTo>
                  <a:pt x="716588" y="2565044"/>
                </a:lnTo>
                <a:lnTo>
                  <a:pt x="711359" y="2565765"/>
                </a:lnTo>
                <a:lnTo>
                  <a:pt x="678361" y="2567027"/>
                </a:lnTo>
                <a:lnTo>
                  <a:pt x="645362" y="2567749"/>
                </a:lnTo>
                <a:lnTo>
                  <a:pt x="628773" y="2568109"/>
                </a:lnTo>
                <a:lnTo>
                  <a:pt x="612364" y="2568109"/>
                </a:lnTo>
                <a:lnTo>
                  <a:pt x="595955" y="2568109"/>
                </a:lnTo>
                <a:lnTo>
                  <a:pt x="579185" y="2568109"/>
                </a:lnTo>
                <a:lnTo>
                  <a:pt x="527975" y="2565765"/>
                </a:lnTo>
                <a:lnTo>
                  <a:pt x="516073" y="2565765"/>
                </a:lnTo>
                <a:lnTo>
                  <a:pt x="504172" y="2565585"/>
                </a:lnTo>
                <a:lnTo>
                  <a:pt x="492452" y="2565225"/>
                </a:lnTo>
                <a:lnTo>
                  <a:pt x="480551" y="2564864"/>
                </a:lnTo>
                <a:lnTo>
                  <a:pt x="457109" y="2563602"/>
                </a:lnTo>
                <a:lnTo>
                  <a:pt x="433487" y="2561980"/>
                </a:lnTo>
                <a:lnTo>
                  <a:pt x="421226" y="2561258"/>
                </a:lnTo>
                <a:lnTo>
                  <a:pt x="415455" y="2560718"/>
                </a:lnTo>
                <a:lnTo>
                  <a:pt x="410046" y="2560177"/>
                </a:lnTo>
                <a:lnTo>
                  <a:pt x="404997" y="2559456"/>
                </a:lnTo>
                <a:lnTo>
                  <a:pt x="400309" y="2558374"/>
                </a:lnTo>
                <a:lnTo>
                  <a:pt x="398325" y="2557833"/>
                </a:lnTo>
                <a:lnTo>
                  <a:pt x="396342" y="2557112"/>
                </a:lnTo>
                <a:lnTo>
                  <a:pt x="394358" y="2556211"/>
                </a:lnTo>
                <a:lnTo>
                  <a:pt x="392555" y="2555309"/>
                </a:lnTo>
                <a:lnTo>
                  <a:pt x="391112" y="2554408"/>
                </a:lnTo>
                <a:lnTo>
                  <a:pt x="389670" y="2553326"/>
                </a:lnTo>
                <a:lnTo>
                  <a:pt x="388227" y="2552064"/>
                </a:lnTo>
                <a:lnTo>
                  <a:pt x="387145" y="2550802"/>
                </a:lnTo>
                <a:lnTo>
                  <a:pt x="386244" y="2549180"/>
                </a:lnTo>
                <a:lnTo>
                  <a:pt x="385522" y="2547557"/>
                </a:lnTo>
                <a:lnTo>
                  <a:pt x="384981" y="2545935"/>
                </a:lnTo>
                <a:lnTo>
                  <a:pt x="384621" y="2544132"/>
                </a:lnTo>
                <a:lnTo>
                  <a:pt x="384440" y="2541788"/>
                </a:lnTo>
                <a:lnTo>
                  <a:pt x="384440" y="2539625"/>
                </a:lnTo>
                <a:lnTo>
                  <a:pt x="384621" y="2537101"/>
                </a:lnTo>
                <a:lnTo>
                  <a:pt x="384981" y="2534577"/>
                </a:lnTo>
                <a:lnTo>
                  <a:pt x="385522" y="2531873"/>
                </a:lnTo>
                <a:lnTo>
                  <a:pt x="386424" y="2528627"/>
                </a:lnTo>
                <a:lnTo>
                  <a:pt x="387506" y="2525563"/>
                </a:lnTo>
                <a:lnTo>
                  <a:pt x="388948" y="2522137"/>
                </a:lnTo>
                <a:lnTo>
                  <a:pt x="385342" y="2520695"/>
                </a:lnTo>
                <a:lnTo>
                  <a:pt x="382277" y="2519433"/>
                </a:lnTo>
                <a:lnTo>
                  <a:pt x="379932" y="2517630"/>
                </a:lnTo>
                <a:lnTo>
                  <a:pt x="378129" y="2516008"/>
                </a:lnTo>
                <a:lnTo>
                  <a:pt x="376506" y="2514385"/>
                </a:lnTo>
                <a:lnTo>
                  <a:pt x="375424" y="2512222"/>
                </a:lnTo>
                <a:lnTo>
                  <a:pt x="374703" y="2510239"/>
                </a:lnTo>
                <a:lnTo>
                  <a:pt x="374162" y="2508075"/>
                </a:lnTo>
                <a:lnTo>
                  <a:pt x="373982" y="2505551"/>
                </a:lnTo>
                <a:lnTo>
                  <a:pt x="373802" y="2503208"/>
                </a:lnTo>
                <a:lnTo>
                  <a:pt x="374162" y="2497439"/>
                </a:lnTo>
                <a:lnTo>
                  <a:pt x="374523" y="2490949"/>
                </a:lnTo>
                <a:lnTo>
                  <a:pt x="374523" y="2487343"/>
                </a:lnTo>
                <a:lnTo>
                  <a:pt x="374523" y="2483557"/>
                </a:lnTo>
                <a:lnTo>
                  <a:pt x="382096" y="2451106"/>
                </a:lnTo>
                <a:lnTo>
                  <a:pt x="378670" y="2451106"/>
                </a:lnTo>
                <a:lnTo>
                  <a:pt x="375424" y="2450746"/>
                </a:lnTo>
                <a:lnTo>
                  <a:pt x="372539" y="2450385"/>
                </a:lnTo>
                <a:lnTo>
                  <a:pt x="369835" y="2449664"/>
                </a:lnTo>
                <a:lnTo>
                  <a:pt x="367490" y="2448763"/>
                </a:lnTo>
                <a:lnTo>
                  <a:pt x="365327" y="2447681"/>
                </a:lnTo>
                <a:lnTo>
                  <a:pt x="363343" y="2446599"/>
                </a:lnTo>
                <a:lnTo>
                  <a:pt x="361720" y="2445157"/>
                </a:lnTo>
                <a:lnTo>
                  <a:pt x="360458" y="2443354"/>
                </a:lnTo>
                <a:lnTo>
                  <a:pt x="359196" y="2441552"/>
                </a:lnTo>
                <a:lnTo>
                  <a:pt x="357934" y="2439568"/>
                </a:lnTo>
                <a:lnTo>
                  <a:pt x="357212" y="2437405"/>
                </a:lnTo>
                <a:lnTo>
                  <a:pt x="356491" y="2435061"/>
                </a:lnTo>
                <a:lnTo>
                  <a:pt x="355950" y="2432718"/>
                </a:lnTo>
                <a:lnTo>
                  <a:pt x="355589" y="2430014"/>
                </a:lnTo>
                <a:lnTo>
                  <a:pt x="355229" y="2427309"/>
                </a:lnTo>
                <a:lnTo>
                  <a:pt x="354868" y="2421360"/>
                </a:lnTo>
                <a:lnTo>
                  <a:pt x="355048" y="2414870"/>
                </a:lnTo>
                <a:lnTo>
                  <a:pt x="355229" y="2408199"/>
                </a:lnTo>
                <a:lnTo>
                  <a:pt x="355589" y="2400808"/>
                </a:lnTo>
                <a:lnTo>
                  <a:pt x="355950" y="2393236"/>
                </a:lnTo>
                <a:lnTo>
                  <a:pt x="356130" y="2385484"/>
                </a:lnTo>
                <a:lnTo>
                  <a:pt x="356130" y="2377552"/>
                </a:lnTo>
                <a:lnTo>
                  <a:pt x="355950" y="2369259"/>
                </a:lnTo>
                <a:lnTo>
                  <a:pt x="355229" y="2354115"/>
                </a:lnTo>
                <a:lnTo>
                  <a:pt x="354688" y="2338611"/>
                </a:lnTo>
                <a:lnTo>
                  <a:pt x="354327" y="2323648"/>
                </a:lnTo>
                <a:lnTo>
                  <a:pt x="354147" y="2309225"/>
                </a:lnTo>
                <a:lnTo>
                  <a:pt x="354147" y="2283084"/>
                </a:lnTo>
                <a:lnTo>
                  <a:pt x="354147" y="2263794"/>
                </a:lnTo>
                <a:lnTo>
                  <a:pt x="353606" y="2238374"/>
                </a:lnTo>
                <a:lnTo>
                  <a:pt x="353065" y="2212955"/>
                </a:lnTo>
                <a:lnTo>
                  <a:pt x="353065" y="2187535"/>
                </a:lnTo>
                <a:lnTo>
                  <a:pt x="353065" y="2162296"/>
                </a:lnTo>
                <a:lnTo>
                  <a:pt x="353426" y="2136876"/>
                </a:lnTo>
                <a:lnTo>
                  <a:pt x="353966" y="2111637"/>
                </a:lnTo>
                <a:lnTo>
                  <a:pt x="354688" y="2086217"/>
                </a:lnTo>
                <a:lnTo>
                  <a:pt x="355770" y="2060797"/>
                </a:lnTo>
                <a:lnTo>
                  <a:pt x="355229" y="2051603"/>
                </a:lnTo>
                <a:lnTo>
                  <a:pt x="354688" y="2042769"/>
                </a:lnTo>
                <a:lnTo>
                  <a:pt x="353786" y="2033935"/>
                </a:lnTo>
                <a:lnTo>
                  <a:pt x="352704" y="2025462"/>
                </a:lnTo>
                <a:lnTo>
                  <a:pt x="351442" y="2017169"/>
                </a:lnTo>
                <a:lnTo>
                  <a:pt x="350180" y="2008876"/>
                </a:lnTo>
                <a:lnTo>
                  <a:pt x="347475" y="1992651"/>
                </a:lnTo>
                <a:lnTo>
                  <a:pt x="344410" y="1976426"/>
                </a:lnTo>
                <a:lnTo>
                  <a:pt x="341705" y="1960020"/>
                </a:lnTo>
                <a:lnTo>
                  <a:pt x="340623" y="1951907"/>
                </a:lnTo>
                <a:lnTo>
                  <a:pt x="339180" y="1943614"/>
                </a:lnTo>
                <a:lnTo>
                  <a:pt x="338279" y="1935141"/>
                </a:lnTo>
                <a:lnTo>
                  <a:pt x="337377" y="1926488"/>
                </a:lnTo>
                <a:lnTo>
                  <a:pt x="336836" y="1918735"/>
                </a:lnTo>
                <a:lnTo>
                  <a:pt x="336476" y="1910803"/>
                </a:lnTo>
                <a:lnTo>
                  <a:pt x="336295" y="1902690"/>
                </a:lnTo>
                <a:lnTo>
                  <a:pt x="336115" y="1894578"/>
                </a:lnTo>
                <a:lnTo>
                  <a:pt x="336295" y="1886285"/>
                </a:lnTo>
                <a:lnTo>
                  <a:pt x="336476" y="1877812"/>
                </a:lnTo>
                <a:lnTo>
                  <a:pt x="337016" y="1860685"/>
                </a:lnTo>
                <a:lnTo>
                  <a:pt x="337918" y="1843738"/>
                </a:lnTo>
                <a:lnTo>
                  <a:pt x="339000" y="1826431"/>
                </a:lnTo>
                <a:lnTo>
                  <a:pt x="341344" y="1792538"/>
                </a:lnTo>
                <a:lnTo>
                  <a:pt x="341344" y="1783164"/>
                </a:lnTo>
                <a:lnTo>
                  <a:pt x="340984" y="1776674"/>
                </a:lnTo>
                <a:lnTo>
                  <a:pt x="340803" y="1774330"/>
                </a:lnTo>
                <a:lnTo>
                  <a:pt x="340443" y="1772708"/>
                </a:lnTo>
                <a:lnTo>
                  <a:pt x="340262" y="1771626"/>
                </a:lnTo>
                <a:lnTo>
                  <a:pt x="339902" y="1771085"/>
                </a:lnTo>
                <a:lnTo>
                  <a:pt x="339721" y="1771085"/>
                </a:lnTo>
                <a:lnTo>
                  <a:pt x="339361" y="1771265"/>
                </a:lnTo>
                <a:lnTo>
                  <a:pt x="338820" y="1771626"/>
                </a:lnTo>
                <a:lnTo>
                  <a:pt x="338459" y="1772527"/>
                </a:lnTo>
                <a:lnTo>
                  <a:pt x="337918" y="1773969"/>
                </a:lnTo>
                <a:lnTo>
                  <a:pt x="336836" y="1777755"/>
                </a:lnTo>
                <a:lnTo>
                  <a:pt x="335754" y="1782803"/>
                </a:lnTo>
                <a:lnTo>
                  <a:pt x="333049" y="1795243"/>
                </a:lnTo>
                <a:lnTo>
                  <a:pt x="330525" y="1808764"/>
                </a:lnTo>
                <a:lnTo>
                  <a:pt x="328001" y="1821383"/>
                </a:lnTo>
                <a:lnTo>
                  <a:pt x="326558" y="1826431"/>
                </a:lnTo>
                <a:lnTo>
                  <a:pt x="325476" y="1830578"/>
                </a:lnTo>
                <a:lnTo>
                  <a:pt x="320427" y="1865913"/>
                </a:lnTo>
                <a:lnTo>
                  <a:pt x="315378" y="1901609"/>
                </a:lnTo>
                <a:lnTo>
                  <a:pt x="304739" y="1972640"/>
                </a:lnTo>
                <a:lnTo>
                  <a:pt x="299510" y="2008155"/>
                </a:lnTo>
                <a:lnTo>
                  <a:pt x="294461" y="2043851"/>
                </a:lnTo>
                <a:lnTo>
                  <a:pt x="289412" y="2079547"/>
                </a:lnTo>
                <a:lnTo>
                  <a:pt x="284724" y="2115062"/>
                </a:lnTo>
                <a:lnTo>
                  <a:pt x="285085" y="2120831"/>
                </a:lnTo>
                <a:lnTo>
                  <a:pt x="285265" y="2126239"/>
                </a:lnTo>
                <a:lnTo>
                  <a:pt x="285265" y="2131107"/>
                </a:lnTo>
                <a:lnTo>
                  <a:pt x="284904" y="2135794"/>
                </a:lnTo>
                <a:lnTo>
                  <a:pt x="284544" y="2139760"/>
                </a:lnTo>
                <a:lnTo>
                  <a:pt x="283822" y="2143546"/>
                </a:lnTo>
                <a:lnTo>
                  <a:pt x="282740" y="2147332"/>
                </a:lnTo>
                <a:lnTo>
                  <a:pt x="281658" y="2150577"/>
                </a:lnTo>
                <a:lnTo>
                  <a:pt x="280396" y="2154003"/>
                </a:lnTo>
                <a:lnTo>
                  <a:pt x="278954" y="2157248"/>
                </a:lnTo>
                <a:lnTo>
                  <a:pt x="276970" y="2160673"/>
                </a:lnTo>
                <a:lnTo>
                  <a:pt x="275167" y="2163918"/>
                </a:lnTo>
                <a:lnTo>
                  <a:pt x="270839" y="2170949"/>
                </a:lnTo>
                <a:lnTo>
                  <a:pt x="265971" y="2179242"/>
                </a:lnTo>
                <a:lnTo>
                  <a:pt x="263086" y="2193484"/>
                </a:lnTo>
                <a:lnTo>
                  <a:pt x="260020" y="2207005"/>
                </a:lnTo>
                <a:lnTo>
                  <a:pt x="258397" y="2213315"/>
                </a:lnTo>
                <a:lnTo>
                  <a:pt x="256594" y="2219625"/>
                </a:lnTo>
                <a:lnTo>
                  <a:pt x="254971" y="2225755"/>
                </a:lnTo>
                <a:lnTo>
                  <a:pt x="253168" y="2231884"/>
                </a:lnTo>
                <a:lnTo>
                  <a:pt x="251004" y="2237834"/>
                </a:lnTo>
                <a:lnTo>
                  <a:pt x="249021" y="2243603"/>
                </a:lnTo>
                <a:lnTo>
                  <a:pt x="247037" y="2249552"/>
                </a:lnTo>
                <a:lnTo>
                  <a:pt x="244513" y="2255321"/>
                </a:lnTo>
                <a:lnTo>
                  <a:pt x="239644" y="2267039"/>
                </a:lnTo>
                <a:lnTo>
                  <a:pt x="234235" y="2278938"/>
                </a:lnTo>
                <a:lnTo>
                  <a:pt x="235677" y="2331039"/>
                </a:lnTo>
                <a:lnTo>
                  <a:pt x="237300" y="2340594"/>
                </a:lnTo>
                <a:lnTo>
                  <a:pt x="238923" y="2350149"/>
                </a:lnTo>
                <a:lnTo>
                  <a:pt x="242710" y="2369800"/>
                </a:lnTo>
                <a:lnTo>
                  <a:pt x="244332" y="2379535"/>
                </a:lnTo>
                <a:lnTo>
                  <a:pt x="245775" y="2389450"/>
                </a:lnTo>
                <a:lnTo>
                  <a:pt x="246857" y="2398825"/>
                </a:lnTo>
                <a:lnTo>
                  <a:pt x="247218" y="2403512"/>
                </a:lnTo>
                <a:lnTo>
                  <a:pt x="247398" y="2408199"/>
                </a:lnTo>
                <a:lnTo>
                  <a:pt x="247398" y="2412526"/>
                </a:lnTo>
                <a:lnTo>
                  <a:pt x="247398" y="2417033"/>
                </a:lnTo>
                <a:lnTo>
                  <a:pt x="247037" y="2421540"/>
                </a:lnTo>
                <a:lnTo>
                  <a:pt x="246677" y="2425687"/>
                </a:lnTo>
                <a:lnTo>
                  <a:pt x="245775" y="2429833"/>
                </a:lnTo>
                <a:lnTo>
                  <a:pt x="244873" y="2433980"/>
                </a:lnTo>
                <a:lnTo>
                  <a:pt x="243791" y="2437766"/>
                </a:lnTo>
                <a:lnTo>
                  <a:pt x="242349" y="2441732"/>
                </a:lnTo>
                <a:lnTo>
                  <a:pt x="240726" y="2445337"/>
                </a:lnTo>
                <a:lnTo>
                  <a:pt x="238743" y="2448763"/>
                </a:lnTo>
                <a:lnTo>
                  <a:pt x="236579" y="2452188"/>
                </a:lnTo>
                <a:lnTo>
                  <a:pt x="234054" y="2455253"/>
                </a:lnTo>
                <a:lnTo>
                  <a:pt x="231169" y="2458318"/>
                </a:lnTo>
                <a:lnTo>
                  <a:pt x="228104" y="2461022"/>
                </a:lnTo>
                <a:lnTo>
                  <a:pt x="224497" y="2463906"/>
                </a:lnTo>
                <a:lnTo>
                  <a:pt x="220530" y="2466250"/>
                </a:lnTo>
                <a:lnTo>
                  <a:pt x="204121" y="2479952"/>
                </a:lnTo>
                <a:lnTo>
                  <a:pt x="196368" y="2486442"/>
                </a:lnTo>
                <a:lnTo>
                  <a:pt x="188794" y="2492932"/>
                </a:lnTo>
                <a:lnTo>
                  <a:pt x="181942" y="2499242"/>
                </a:lnTo>
                <a:lnTo>
                  <a:pt x="175450" y="2505551"/>
                </a:lnTo>
                <a:lnTo>
                  <a:pt x="169500" y="2511501"/>
                </a:lnTo>
                <a:lnTo>
                  <a:pt x="163910" y="2517450"/>
                </a:lnTo>
                <a:lnTo>
                  <a:pt x="163549" y="2524842"/>
                </a:lnTo>
                <a:lnTo>
                  <a:pt x="163189" y="2528087"/>
                </a:lnTo>
                <a:lnTo>
                  <a:pt x="162828" y="2531151"/>
                </a:lnTo>
                <a:lnTo>
                  <a:pt x="162468" y="2534216"/>
                </a:lnTo>
                <a:lnTo>
                  <a:pt x="161746" y="2536740"/>
                </a:lnTo>
                <a:lnTo>
                  <a:pt x="161205" y="2539444"/>
                </a:lnTo>
                <a:lnTo>
                  <a:pt x="160304" y="2541608"/>
                </a:lnTo>
                <a:lnTo>
                  <a:pt x="159582" y="2543771"/>
                </a:lnTo>
                <a:lnTo>
                  <a:pt x="158320" y="2545935"/>
                </a:lnTo>
                <a:lnTo>
                  <a:pt x="157419" y="2547557"/>
                </a:lnTo>
                <a:lnTo>
                  <a:pt x="156156" y="2549180"/>
                </a:lnTo>
                <a:lnTo>
                  <a:pt x="155074" y="2550802"/>
                </a:lnTo>
                <a:lnTo>
                  <a:pt x="153632" y="2552244"/>
                </a:lnTo>
                <a:lnTo>
                  <a:pt x="152009" y="2553326"/>
                </a:lnTo>
                <a:lnTo>
                  <a:pt x="150566" y="2554408"/>
                </a:lnTo>
                <a:lnTo>
                  <a:pt x="148944" y="2555489"/>
                </a:lnTo>
                <a:lnTo>
                  <a:pt x="147321" y="2556211"/>
                </a:lnTo>
                <a:lnTo>
                  <a:pt x="145337" y="2557112"/>
                </a:lnTo>
                <a:lnTo>
                  <a:pt x="143354" y="2557833"/>
                </a:lnTo>
                <a:lnTo>
                  <a:pt x="139206" y="2558915"/>
                </a:lnTo>
                <a:lnTo>
                  <a:pt x="134698" y="2559636"/>
                </a:lnTo>
                <a:lnTo>
                  <a:pt x="129830" y="2559996"/>
                </a:lnTo>
                <a:lnTo>
                  <a:pt x="124420" y="2560357"/>
                </a:lnTo>
                <a:lnTo>
                  <a:pt x="112519" y="2560537"/>
                </a:lnTo>
                <a:lnTo>
                  <a:pt x="72669" y="2556030"/>
                </a:lnTo>
                <a:lnTo>
                  <a:pt x="68521" y="2552785"/>
                </a:lnTo>
                <a:lnTo>
                  <a:pt x="64915" y="2549720"/>
                </a:lnTo>
                <a:lnTo>
                  <a:pt x="61849" y="2546656"/>
                </a:lnTo>
                <a:lnTo>
                  <a:pt x="58964" y="2543411"/>
                </a:lnTo>
                <a:lnTo>
                  <a:pt x="56800" y="2540346"/>
                </a:lnTo>
                <a:lnTo>
                  <a:pt x="54997" y="2537101"/>
                </a:lnTo>
                <a:lnTo>
                  <a:pt x="53735" y="2534036"/>
                </a:lnTo>
                <a:lnTo>
                  <a:pt x="52653" y="2530791"/>
                </a:lnTo>
                <a:lnTo>
                  <a:pt x="52112" y="2527546"/>
                </a:lnTo>
                <a:lnTo>
                  <a:pt x="51932" y="2523940"/>
                </a:lnTo>
                <a:lnTo>
                  <a:pt x="52112" y="2520515"/>
                </a:lnTo>
                <a:lnTo>
                  <a:pt x="52833" y="2516909"/>
                </a:lnTo>
                <a:lnTo>
                  <a:pt x="54096" y="2513304"/>
                </a:lnTo>
                <a:lnTo>
                  <a:pt x="55538" y="2509337"/>
                </a:lnTo>
                <a:lnTo>
                  <a:pt x="57341" y="2505191"/>
                </a:lnTo>
                <a:lnTo>
                  <a:pt x="59866" y="2501044"/>
                </a:lnTo>
                <a:lnTo>
                  <a:pt x="58063" y="2496177"/>
                </a:lnTo>
                <a:lnTo>
                  <a:pt x="56620" y="2491490"/>
                </a:lnTo>
                <a:lnTo>
                  <a:pt x="53194" y="2482295"/>
                </a:lnTo>
                <a:lnTo>
                  <a:pt x="49407" y="2473281"/>
                </a:lnTo>
                <a:lnTo>
                  <a:pt x="45440" y="2464808"/>
                </a:lnTo>
                <a:lnTo>
                  <a:pt x="37867" y="2448402"/>
                </a:lnTo>
                <a:lnTo>
                  <a:pt x="34441" y="2440650"/>
                </a:lnTo>
                <a:lnTo>
                  <a:pt x="31195" y="2432898"/>
                </a:lnTo>
                <a:lnTo>
                  <a:pt x="28310" y="2425507"/>
                </a:lnTo>
                <a:lnTo>
                  <a:pt x="27048" y="2421901"/>
                </a:lnTo>
                <a:lnTo>
                  <a:pt x="25966" y="2418295"/>
                </a:lnTo>
                <a:lnTo>
                  <a:pt x="25064" y="2414690"/>
                </a:lnTo>
                <a:lnTo>
                  <a:pt x="24343" y="2411264"/>
                </a:lnTo>
                <a:lnTo>
                  <a:pt x="23802" y="2407839"/>
                </a:lnTo>
                <a:lnTo>
                  <a:pt x="23441" y="2404233"/>
                </a:lnTo>
                <a:lnTo>
                  <a:pt x="23441" y="2400808"/>
                </a:lnTo>
                <a:lnTo>
                  <a:pt x="23441" y="2397563"/>
                </a:lnTo>
                <a:lnTo>
                  <a:pt x="23802" y="2394138"/>
                </a:lnTo>
                <a:lnTo>
                  <a:pt x="24343" y="2390892"/>
                </a:lnTo>
                <a:lnTo>
                  <a:pt x="25245" y="2387467"/>
                </a:lnTo>
                <a:lnTo>
                  <a:pt x="26327" y="2384402"/>
                </a:lnTo>
                <a:lnTo>
                  <a:pt x="27769" y="2380977"/>
                </a:lnTo>
                <a:lnTo>
                  <a:pt x="29572" y="2377912"/>
                </a:lnTo>
                <a:lnTo>
                  <a:pt x="31195" y="2369800"/>
                </a:lnTo>
                <a:lnTo>
                  <a:pt x="32638" y="2361687"/>
                </a:lnTo>
                <a:lnTo>
                  <a:pt x="33900" y="2353574"/>
                </a:lnTo>
                <a:lnTo>
                  <a:pt x="35162" y="2345101"/>
                </a:lnTo>
                <a:lnTo>
                  <a:pt x="36064" y="2336808"/>
                </a:lnTo>
                <a:lnTo>
                  <a:pt x="36785" y="2328515"/>
                </a:lnTo>
                <a:lnTo>
                  <a:pt x="37506" y="2319862"/>
                </a:lnTo>
                <a:lnTo>
                  <a:pt x="38047" y="2311388"/>
                </a:lnTo>
                <a:lnTo>
                  <a:pt x="38408" y="2302735"/>
                </a:lnTo>
                <a:lnTo>
                  <a:pt x="38769" y="2293901"/>
                </a:lnTo>
                <a:lnTo>
                  <a:pt x="38949" y="2276414"/>
                </a:lnTo>
                <a:lnTo>
                  <a:pt x="38949" y="2258926"/>
                </a:lnTo>
                <a:lnTo>
                  <a:pt x="38588" y="2241079"/>
                </a:lnTo>
                <a:lnTo>
                  <a:pt x="38228" y="2223231"/>
                </a:lnTo>
                <a:lnTo>
                  <a:pt x="37687" y="2205383"/>
                </a:lnTo>
                <a:lnTo>
                  <a:pt x="36785" y="2170048"/>
                </a:lnTo>
                <a:lnTo>
                  <a:pt x="36424" y="2152380"/>
                </a:lnTo>
                <a:lnTo>
                  <a:pt x="36244" y="2135253"/>
                </a:lnTo>
                <a:lnTo>
                  <a:pt x="36424" y="2118307"/>
                </a:lnTo>
                <a:lnTo>
                  <a:pt x="36785" y="2109834"/>
                </a:lnTo>
                <a:lnTo>
                  <a:pt x="37146" y="2101541"/>
                </a:lnTo>
                <a:lnTo>
                  <a:pt x="38228" y="2087118"/>
                </a:lnTo>
                <a:lnTo>
                  <a:pt x="39129" y="2072155"/>
                </a:lnTo>
                <a:lnTo>
                  <a:pt x="39850" y="2057192"/>
                </a:lnTo>
                <a:lnTo>
                  <a:pt x="40391" y="2041868"/>
                </a:lnTo>
                <a:lnTo>
                  <a:pt x="41834" y="2010859"/>
                </a:lnTo>
                <a:lnTo>
                  <a:pt x="42555" y="1994995"/>
                </a:lnTo>
                <a:lnTo>
                  <a:pt x="43457" y="1979490"/>
                </a:lnTo>
                <a:lnTo>
                  <a:pt x="44539" y="1963626"/>
                </a:lnTo>
                <a:lnTo>
                  <a:pt x="45981" y="1948302"/>
                </a:lnTo>
                <a:lnTo>
                  <a:pt x="47965" y="1932797"/>
                </a:lnTo>
                <a:lnTo>
                  <a:pt x="48866" y="1925045"/>
                </a:lnTo>
                <a:lnTo>
                  <a:pt x="49948" y="1917654"/>
                </a:lnTo>
                <a:lnTo>
                  <a:pt x="51211" y="1909902"/>
                </a:lnTo>
                <a:lnTo>
                  <a:pt x="52653" y="1902510"/>
                </a:lnTo>
                <a:lnTo>
                  <a:pt x="54276" y="1895299"/>
                </a:lnTo>
                <a:lnTo>
                  <a:pt x="55899" y="1887907"/>
                </a:lnTo>
                <a:lnTo>
                  <a:pt x="57702" y="1880876"/>
                </a:lnTo>
                <a:lnTo>
                  <a:pt x="59866" y="1873845"/>
                </a:lnTo>
                <a:lnTo>
                  <a:pt x="61849" y="1866634"/>
                </a:lnTo>
                <a:lnTo>
                  <a:pt x="64194" y="1859783"/>
                </a:lnTo>
                <a:lnTo>
                  <a:pt x="65095" y="1834183"/>
                </a:lnTo>
                <a:lnTo>
                  <a:pt x="66177" y="1809305"/>
                </a:lnTo>
                <a:lnTo>
                  <a:pt x="66718" y="1797046"/>
                </a:lnTo>
                <a:lnTo>
                  <a:pt x="67620" y="1785147"/>
                </a:lnTo>
                <a:lnTo>
                  <a:pt x="68521" y="1773429"/>
                </a:lnTo>
                <a:lnTo>
                  <a:pt x="69964" y="1761891"/>
                </a:lnTo>
                <a:lnTo>
                  <a:pt x="71406" y="1750713"/>
                </a:lnTo>
                <a:lnTo>
                  <a:pt x="72669" y="1745124"/>
                </a:lnTo>
                <a:lnTo>
                  <a:pt x="73570" y="1739536"/>
                </a:lnTo>
                <a:lnTo>
                  <a:pt x="74832" y="1734127"/>
                </a:lnTo>
                <a:lnTo>
                  <a:pt x="76095" y="1728719"/>
                </a:lnTo>
                <a:lnTo>
                  <a:pt x="77357" y="1723491"/>
                </a:lnTo>
                <a:lnTo>
                  <a:pt x="79160" y="1718082"/>
                </a:lnTo>
                <a:lnTo>
                  <a:pt x="80783" y="1713034"/>
                </a:lnTo>
                <a:lnTo>
                  <a:pt x="82406" y="1707986"/>
                </a:lnTo>
                <a:lnTo>
                  <a:pt x="84570" y="1702939"/>
                </a:lnTo>
                <a:lnTo>
                  <a:pt x="86553" y="1697891"/>
                </a:lnTo>
                <a:lnTo>
                  <a:pt x="88897" y="1692843"/>
                </a:lnTo>
                <a:lnTo>
                  <a:pt x="91422" y="1688156"/>
                </a:lnTo>
                <a:lnTo>
                  <a:pt x="93946" y="1683468"/>
                </a:lnTo>
                <a:lnTo>
                  <a:pt x="96831" y="1678601"/>
                </a:lnTo>
                <a:lnTo>
                  <a:pt x="93766" y="1472539"/>
                </a:lnTo>
                <a:lnTo>
                  <a:pt x="92143" y="1468933"/>
                </a:lnTo>
                <a:lnTo>
                  <a:pt x="90881" y="1465508"/>
                </a:lnTo>
                <a:lnTo>
                  <a:pt x="89619" y="1462263"/>
                </a:lnTo>
                <a:lnTo>
                  <a:pt x="88897" y="1459018"/>
                </a:lnTo>
                <a:lnTo>
                  <a:pt x="88176" y="1455773"/>
                </a:lnTo>
                <a:lnTo>
                  <a:pt x="87635" y="1452347"/>
                </a:lnTo>
                <a:lnTo>
                  <a:pt x="86914" y="1444595"/>
                </a:lnTo>
                <a:lnTo>
                  <a:pt x="71226" y="1444054"/>
                </a:lnTo>
                <a:lnTo>
                  <a:pt x="65095" y="1443694"/>
                </a:lnTo>
                <a:lnTo>
                  <a:pt x="59866" y="1443153"/>
                </a:lnTo>
                <a:lnTo>
                  <a:pt x="55358" y="1442432"/>
                </a:lnTo>
                <a:lnTo>
                  <a:pt x="53374" y="1442071"/>
                </a:lnTo>
                <a:lnTo>
                  <a:pt x="51571" y="1441350"/>
                </a:lnTo>
                <a:lnTo>
                  <a:pt x="50129" y="1440809"/>
                </a:lnTo>
                <a:lnTo>
                  <a:pt x="48866" y="1440088"/>
                </a:lnTo>
                <a:lnTo>
                  <a:pt x="47785" y="1439007"/>
                </a:lnTo>
                <a:lnTo>
                  <a:pt x="46883" y="1438105"/>
                </a:lnTo>
                <a:lnTo>
                  <a:pt x="45981" y="1437023"/>
                </a:lnTo>
                <a:lnTo>
                  <a:pt x="45440" y="1435762"/>
                </a:lnTo>
                <a:lnTo>
                  <a:pt x="45080" y="1434319"/>
                </a:lnTo>
                <a:lnTo>
                  <a:pt x="44719" y="1432516"/>
                </a:lnTo>
                <a:lnTo>
                  <a:pt x="44719" y="1430894"/>
                </a:lnTo>
                <a:lnTo>
                  <a:pt x="44719" y="1428911"/>
                </a:lnTo>
                <a:lnTo>
                  <a:pt x="45080" y="1426747"/>
                </a:lnTo>
                <a:lnTo>
                  <a:pt x="45440" y="1424404"/>
                </a:lnTo>
                <a:lnTo>
                  <a:pt x="46522" y="1418995"/>
                </a:lnTo>
                <a:lnTo>
                  <a:pt x="48325" y="1412685"/>
                </a:lnTo>
                <a:lnTo>
                  <a:pt x="50309" y="1405474"/>
                </a:lnTo>
                <a:lnTo>
                  <a:pt x="52833" y="1397181"/>
                </a:lnTo>
                <a:lnTo>
                  <a:pt x="72669" y="1304156"/>
                </a:lnTo>
                <a:lnTo>
                  <a:pt x="78619" y="1276934"/>
                </a:lnTo>
                <a:lnTo>
                  <a:pt x="84750" y="1250072"/>
                </a:lnTo>
                <a:lnTo>
                  <a:pt x="87815" y="1236551"/>
                </a:lnTo>
                <a:lnTo>
                  <a:pt x="91061" y="1223029"/>
                </a:lnTo>
                <a:lnTo>
                  <a:pt x="94487" y="1209508"/>
                </a:lnTo>
                <a:lnTo>
                  <a:pt x="98274" y="1196167"/>
                </a:lnTo>
                <a:lnTo>
                  <a:pt x="89979" y="1176156"/>
                </a:lnTo>
                <a:lnTo>
                  <a:pt x="81504" y="1155244"/>
                </a:lnTo>
                <a:lnTo>
                  <a:pt x="73029" y="1133610"/>
                </a:lnTo>
                <a:lnTo>
                  <a:pt x="68882" y="1122613"/>
                </a:lnTo>
                <a:lnTo>
                  <a:pt x="64735" y="1111796"/>
                </a:lnTo>
                <a:lnTo>
                  <a:pt x="61128" y="1100618"/>
                </a:lnTo>
                <a:lnTo>
                  <a:pt x="57522" y="1089801"/>
                </a:lnTo>
                <a:lnTo>
                  <a:pt x="54637" y="1078804"/>
                </a:lnTo>
                <a:lnTo>
                  <a:pt x="51752" y="1068348"/>
                </a:lnTo>
                <a:lnTo>
                  <a:pt x="49588" y="1057711"/>
                </a:lnTo>
                <a:lnTo>
                  <a:pt x="48686" y="1052663"/>
                </a:lnTo>
                <a:lnTo>
                  <a:pt x="47785" y="1047435"/>
                </a:lnTo>
                <a:lnTo>
                  <a:pt x="47244" y="1042568"/>
                </a:lnTo>
                <a:lnTo>
                  <a:pt x="46522" y="1037520"/>
                </a:lnTo>
                <a:lnTo>
                  <a:pt x="46162" y="1032652"/>
                </a:lnTo>
                <a:lnTo>
                  <a:pt x="45981" y="1027785"/>
                </a:lnTo>
                <a:lnTo>
                  <a:pt x="43457" y="1021475"/>
                </a:lnTo>
                <a:lnTo>
                  <a:pt x="40752" y="1015345"/>
                </a:lnTo>
                <a:lnTo>
                  <a:pt x="37867" y="1009035"/>
                </a:lnTo>
                <a:lnTo>
                  <a:pt x="35343" y="1002725"/>
                </a:lnTo>
                <a:lnTo>
                  <a:pt x="32998" y="996416"/>
                </a:lnTo>
                <a:lnTo>
                  <a:pt x="31916" y="993171"/>
                </a:lnTo>
                <a:lnTo>
                  <a:pt x="31195" y="989925"/>
                </a:lnTo>
                <a:lnTo>
                  <a:pt x="30474" y="986680"/>
                </a:lnTo>
                <a:lnTo>
                  <a:pt x="29933" y="983255"/>
                </a:lnTo>
                <a:lnTo>
                  <a:pt x="29753" y="979830"/>
                </a:lnTo>
                <a:lnTo>
                  <a:pt x="29572" y="976585"/>
                </a:lnTo>
                <a:lnTo>
                  <a:pt x="27048" y="971176"/>
                </a:lnTo>
                <a:lnTo>
                  <a:pt x="25064" y="965768"/>
                </a:lnTo>
                <a:lnTo>
                  <a:pt x="23261" y="960540"/>
                </a:lnTo>
                <a:lnTo>
                  <a:pt x="21638" y="955492"/>
                </a:lnTo>
                <a:lnTo>
                  <a:pt x="20556" y="950264"/>
                </a:lnTo>
                <a:lnTo>
                  <a:pt x="19655" y="945035"/>
                </a:lnTo>
                <a:lnTo>
                  <a:pt x="18933" y="939807"/>
                </a:lnTo>
                <a:lnTo>
                  <a:pt x="18573" y="934579"/>
                </a:lnTo>
                <a:lnTo>
                  <a:pt x="18212" y="929351"/>
                </a:lnTo>
                <a:lnTo>
                  <a:pt x="17852" y="924123"/>
                </a:lnTo>
                <a:lnTo>
                  <a:pt x="17671" y="913486"/>
                </a:lnTo>
                <a:lnTo>
                  <a:pt x="17671" y="902309"/>
                </a:lnTo>
                <a:lnTo>
                  <a:pt x="17491" y="890410"/>
                </a:lnTo>
                <a:lnTo>
                  <a:pt x="15688" y="884281"/>
                </a:lnTo>
                <a:lnTo>
                  <a:pt x="13704" y="877971"/>
                </a:lnTo>
                <a:lnTo>
                  <a:pt x="12081" y="871661"/>
                </a:lnTo>
                <a:lnTo>
                  <a:pt x="10639" y="865351"/>
                </a:lnTo>
                <a:lnTo>
                  <a:pt x="9016" y="859041"/>
                </a:lnTo>
                <a:lnTo>
                  <a:pt x="7754" y="852551"/>
                </a:lnTo>
                <a:lnTo>
                  <a:pt x="6491" y="846061"/>
                </a:lnTo>
                <a:lnTo>
                  <a:pt x="5410" y="839391"/>
                </a:lnTo>
                <a:lnTo>
                  <a:pt x="4328" y="832720"/>
                </a:lnTo>
                <a:lnTo>
                  <a:pt x="3426" y="826230"/>
                </a:lnTo>
                <a:lnTo>
                  <a:pt x="2524" y="819560"/>
                </a:lnTo>
                <a:lnTo>
                  <a:pt x="1803" y="812889"/>
                </a:lnTo>
                <a:lnTo>
                  <a:pt x="1262" y="805858"/>
                </a:lnTo>
                <a:lnTo>
                  <a:pt x="721" y="799188"/>
                </a:lnTo>
                <a:lnTo>
                  <a:pt x="361" y="792517"/>
                </a:lnTo>
                <a:lnTo>
                  <a:pt x="180" y="785667"/>
                </a:lnTo>
                <a:lnTo>
                  <a:pt x="0" y="778996"/>
                </a:lnTo>
                <a:lnTo>
                  <a:pt x="0" y="772146"/>
                </a:lnTo>
                <a:lnTo>
                  <a:pt x="0" y="765475"/>
                </a:lnTo>
                <a:lnTo>
                  <a:pt x="180" y="758805"/>
                </a:lnTo>
                <a:lnTo>
                  <a:pt x="541" y="752134"/>
                </a:lnTo>
                <a:lnTo>
                  <a:pt x="902" y="745284"/>
                </a:lnTo>
                <a:lnTo>
                  <a:pt x="1442" y="738793"/>
                </a:lnTo>
                <a:lnTo>
                  <a:pt x="2164" y="732123"/>
                </a:lnTo>
                <a:lnTo>
                  <a:pt x="2885" y="725272"/>
                </a:lnTo>
                <a:lnTo>
                  <a:pt x="3967" y="718782"/>
                </a:lnTo>
                <a:lnTo>
                  <a:pt x="5049" y="712292"/>
                </a:lnTo>
                <a:lnTo>
                  <a:pt x="6131" y="705802"/>
                </a:lnTo>
                <a:lnTo>
                  <a:pt x="7393" y="699312"/>
                </a:lnTo>
                <a:lnTo>
                  <a:pt x="8836" y="693002"/>
                </a:lnTo>
                <a:lnTo>
                  <a:pt x="10458" y="686692"/>
                </a:lnTo>
                <a:lnTo>
                  <a:pt x="12081" y="680563"/>
                </a:lnTo>
                <a:lnTo>
                  <a:pt x="10819" y="674974"/>
                </a:lnTo>
                <a:lnTo>
                  <a:pt x="9917" y="669385"/>
                </a:lnTo>
                <a:lnTo>
                  <a:pt x="9016" y="664157"/>
                </a:lnTo>
                <a:lnTo>
                  <a:pt x="8655" y="658749"/>
                </a:lnTo>
                <a:lnTo>
                  <a:pt x="8475" y="653340"/>
                </a:lnTo>
                <a:lnTo>
                  <a:pt x="8295" y="648112"/>
                </a:lnTo>
                <a:lnTo>
                  <a:pt x="8475" y="642703"/>
                </a:lnTo>
                <a:lnTo>
                  <a:pt x="8836" y="637295"/>
                </a:lnTo>
                <a:lnTo>
                  <a:pt x="9917" y="626839"/>
                </a:lnTo>
                <a:lnTo>
                  <a:pt x="10999" y="616022"/>
                </a:lnTo>
                <a:lnTo>
                  <a:pt x="12442" y="605025"/>
                </a:lnTo>
                <a:lnTo>
                  <a:pt x="13704" y="593667"/>
                </a:lnTo>
                <a:lnTo>
                  <a:pt x="16409" y="580687"/>
                </a:lnTo>
                <a:lnTo>
                  <a:pt x="19294" y="568428"/>
                </a:lnTo>
                <a:lnTo>
                  <a:pt x="22360" y="556709"/>
                </a:lnTo>
                <a:lnTo>
                  <a:pt x="23982" y="550940"/>
                </a:lnTo>
                <a:lnTo>
                  <a:pt x="25786" y="545351"/>
                </a:lnTo>
                <a:lnTo>
                  <a:pt x="27589" y="540123"/>
                </a:lnTo>
                <a:lnTo>
                  <a:pt x="29572" y="534895"/>
                </a:lnTo>
                <a:lnTo>
                  <a:pt x="31556" y="529667"/>
                </a:lnTo>
                <a:lnTo>
                  <a:pt x="33720" y="524619"/>
                </a:lnTo>
                <a:lnTo>
                  <a:pt x="36064" y="519752"/>
                </a:lnTo>
                <a:lnTo>
                  <a:pt x="38408" y="515064"/>
                </a:lnTo>
                <a:lnTo>
                  <a:pt x="40932" y="510377"/>
                </a:lnTo>
                <a:lnTo>
                  <a:pt x="43457" y="505690"/>
                </a:lnTo>
                <a:lnTo>
                  <a:pt x="46162" y="501183"/>
                </a:lnTo>
                <a:lnTo>
                  <a:pt x="49227" y="496856"/>
                </a:lnTo>
                <a:lnTo>
                  <a:pt x="52293" y="492529"/>
                </a:lnTo>
                <a:lnTo>
                  <a:pt x="55538" y="488383"/>
                </a:lnTo>
                <a:lnTo>
                  <a:pt x="58964" y="484416"/>
                </a:lnTo>
                <a:lnTo>
                  <a:pt x="62571" y="480270"/>
                </a:lnTo>
                <a:lnTo>
                  <a:pt x="66357" y="476304"/>
                </a:lnTo>
                <a:lnTo>
                  <a:pt x="70324" y="472518"/>
                </a:lnTo>
                <a:lnTo>
                  <a:pt x="74472" y="468732"/>
                </a:lnTo>
                <a:lnTo>
                  <a:pt x="78799" y="465126"/>
                </a:lnTo>
                <a:lnTo>
                  <a:pt x="83307" y="461521"/>
                </a:lnTo>
                <a:lnTo>
                  <a:pt x="88176" y="457735"/>
                </a:lnTo>
                <a:lnTo>
                  <a:pt x="93225" y="454490"/>
                </a:lnTo>
                <a:lnTo>
                  <a:pt x="98454" y="450884"/>
                </a:lnTo>
                <a:lnTo>
                  <a:pt x="103864" y="447639"/>
                </a:lnTo>
                <a:lnTo>
                  <a:pt x="109634" y="444214"/>
                </a:lnTo>
                <a:lnTo>
                  <a:pt x="115585" y="440969"/>
                </a:lnTo>
                <a:lnTo>
                  <a:pt x="121715" y="437543"/>
                </a:lnTo>
                <a:lnTo>
                  <a:pt x="133797" y="430332"/>
                </a:lnTo>
                <a:lnTo>
                  <a:pt x="146239" y="423121"/>
                </a:lnTo>
                <a:lnTo>
                  <a:pt x="159222" y="415909"/>
                </a:lnTo>
                <a:lnTo>
                  <a:pt x="165533" y="412484"/>
                </a:lnTo>
                <a:lnTo>
                  <a:pt x="172024" y="409059"/>
                </a:lnTo>
                <a:lnTo>
                  <a:pt x="178516" y="405994"/>
                </a:lnTo>
                <a:lnTo>
                  <a:pt x="185007" y="403290"/>
                </a:lnTo>
                <a:lnTo>
                  <a:pt x="191679" y="400766"/>
                </a:lnTo>
                <a:lnTo>
                  <a:pt x="198171" y="398602"/>
                </a:lnTo>
                <a:lnTo>
                  <a:pt x="204843" y="396619"/>
                </a:lnTo>
                <a:lnTo>
                  <a:pt x="211514" y="395177"/>
                </a:lnTo>
                <a:lnTo>
                  <a:pt x="230448" y="361104"/>
                </a:lnTo>
                <a:lnTo>
                  <a:pt x="232251" y="357138"/>
                </a:lnTo>
                <a:lnTo>
                  <a:pt x="234235" y="353532"/>
                </a:lnTo>
                <a:lnTo>
                  <a:pt x="236218" y="350287"/>
                </a:lnTo>
                <a:lnTo>
                  <a:pt x="238021" y="347402"/>
                </a:lnTo>
                <a:lnTo>
                  <a:pt x="240185" y="344698"/>
                </a:lnTo>
                <a:lnTo>
                  <a:pt x="242169" y="342535"/>
                </a:lnTo>
                <a:lnTo>
                  <a:pt x="244152" y="340371"/>
                </a:lnTo>
                <a:lnTo>
                  <a:pt x="246677" y="338749"/>
                </a:lnTo>
                <a:lnTo>
                  <a:pt x="249021" y="337487"/>
                </a:lnTo>
                <a:lnTo>
                  <a:pt x="251545" y="336225"/>
                </a:lnTo>
                <a:lnTo>
                  <a:pt x="254430" y="335324"/>
                </a:lnTo>
                <a:lnTo>
                  <a:pt x="257315" y="334242"/>
                </a:lnTo>
                <a:lnTo>
                  <a:pt x="260741" y="333701"/>
                </a:lnTo>
                <a:lnTo>
                  <a:pt x="264348" y="333160"/>
                </a:lnTo>
                <a:lnTo>
                  <a:pt x="268315" y="332800"/>
                </a:lnTo>
                <a:lnTo>
                  <a:pt x="272643" y="332439"/>
                </a:lnTo>
                <a:lnTo>
                  <a:pt x="284724" y="314231"/>
                </a:lnTo>
                <a:lnTo>
                  <a:pt x="281839" y="314411"/>
                </a:lnTo>
                <a:lnTo>
                  <a:pt x="279495" y="314231"/>
                </a:lnTo>
                <a:lnTo>
                  <a:pt x="277691" y="314050"/>
                </a:lnTo>
                <a:lnTo>
                  <a:pt x="276069" y="313509"/>
                </a:lnTo>
                <a:lnTo>
                  <a:pt x="274806" y="312969"/>
                </a:lnTo>
                <a:lnTo>
                  <a:pt x="273905" y="312248"/>
                </a:lnTo>
                <a:lnTo>
                  <a:pt x="273183" y="311346"/>
                </a:lnTo>
                <a:lnTo>
                  <a:pt x="272823" y="310084"/>
                </a:lnTo>
                <a:lnTo>
                  <a:pt x="272462" y="308462"/>
                </a:lnTo>
                <a:lnTo>
                  <a:pt x="272462" y="306839"/>
                </a:lnTo>
                <a:lnTo>
                  <a:pt x="272462" y="302693"/>
                </a:lnTo>
                <a:lnTo>
                  <a:pt x="272643" y="297284"/>
                </a:lnTo>
                <a:lnTo>
                  <a:pt x="272643" y="290794"/>
                </a:lnTo>
                <a:lnTo>
                  <a:pt x="273364" y="272045"/>
                </a:lnTo>
                <a:lnTo>
                  <a:pt x="272102" y="271143"/>
                </a:lnTo>
                <a:lnTo>
                  <a:pt x="270839" y="270422"/>
                </a:lnTo>
                <a:lnTo>
                  <a:pt x="269577" y="270062"/>
                </a:lnTo>
                <a:lnTo>
                  <a:pt x="268315" y="270062"/>
                </a:lnTo>
                <a:lnTo>
                  <a:pt x="267233" y="270062"/>
                </a:lnTo>
                <a:lnTo>
                  <a:pt x="266151" y="270242"/>
                </a:lnTo>
                <a:lnTo>
                  <a:pt x="265069" y="270783"/>
                </a:lnTo>
                <a:lnTo>
                  <a:pt x="263807" y="271143"/>
                </a:lnTo>
                <a:lnTo>
                  <a:pt x="261823" y="272766"/>
                </a:lnTo>
                <a:lnTo>
                  <a:pt x="260020" y="274208"/>
                </a:lnTo>
                <a:lnTo>
                  <a:pt x="257135" y="276912"/>
                </a:lnTo>
                <a:lnTo>
                  <a:pt x="256053" y="277814"/>
                </a:lnTo>
                <a:lnTo>
                  <a:pt x="255693" y="277994"/>
                </a:lnTo>
                <a:lnTo>
                  <a:pt x="255512" y="278174"/>
                </a:lnTo>
                <a:lnTo>
                  <a:pt x="255152" y="277994"/>
                </a:lnTo>
                <a:lnTo>
                  <a:pt x="255152" y="277633"/>
                </a:lnTo>
                <a:lnTo>
                  <a:pt x="255152" y="276011"/>
                </a:lnTo>
                <a:lnTo>
                  <a:pt x="255693" y="273126"/>
                </a:lnTo>
                <a:lnTo>
                  <a:pt x="256594" y="268800"/>
                </a:lnTo>
                <a:lnTo>
                  <a:pt x="259840" y="254738"/>
                </a:lnTo>
                <a:lnTo>
                  <a:pt x="259119" y="250772"/>
                </a:lnTo>
                <a:lnTo>
                  <a:pt x="258397" y="246265"/>
                </a:lnTo>
                <a:lnTo>
                  <a:pt x="257496" y="236890"/>
                </a:lnTo>
                <a:lnTo>
                  <a:pt x="256955" y="232203"/>
                </a:lnTo>
                <a:lnTo>
                  <a:pt x="256233" y="227696"/>
                </a:lnTo>
                <a:lnTo>
                  <a:pt x="255693" y="225712"/>
                </a:lnTo>
                <a:lnTo>
                  <a:pt x="255152" y="223910"/>
                </a:lnTo>
                <a:lnTo>
                  <a:pt x="254611" y="221927"/>
                </a:lnTo>
                <a:lnTo>
                  <a:pt x="253889" y="220304"/>
                </a:lnTo>
                <a:lnTo>
                  <a:pt x="247758" y="208586"/>
                </a:lnTo>
                <a:lnTo>
                  <a:pt x="244873" y="202997"/>
                </a:lnTo>
                <a:lnTo>
                  <a:pt x="242529" y="197769"/>
                </a:lnTo>
                <a:lnTo>
                  <a:pt x="240365" y="192541"/>
                </a:lnTo>
                <a:lnTo>
                  <a:pt x="238382" y="187493"/>
                </a:lnTo>
                <a:lnTo>
                  <a:pt x="236759" y="182265"/>
                </a:lnTo>
                <a:lnTo>
                  <a:pt x="235497" y="177397"/>
                </a:lnTo>
                <a:lnTo>
                  <a:pt x="234595" y="172349"/>
                </a:lnTo>
                <a:lnTo>
                  <a:pt x="233874" y="167482"/>
                </a:lnTo>
                <a:lnTo>
                  <a:pt x="233333" y="162434"/>
                </a:lnTo>
                <a:lnTo>
                  <a:pt x="233333" y="157205"/>
                </a:lnTo>
                <a:lnTo>
                  <a:pt x="233874" y="151977"/>
                </a:lnTo>
                <a:lnTo>
                  <a:pt x="234595" y="146569"/>
                </a:lnTo>
                <a:lnTo>
                  <a:pt x="235677" y="140980"/>
                </a:lnTo>
                <a:lnTo>
                  <a:pt x="237120" y="135391"/>
                </a:lnTo>
                <a:lnTo>
                  <a:pt x="238021" y="128721"/>
                </a:lnTo>
                <a:lnTo>
                  <a:pt x="239103" y="122231"/>
                </a:lnTo>
                <a:lnTo>
                  <a:pt x="240005" y="119346"/>
                </a:lnTo>
                <a:lnTo>
                  <a:pt x="240726" y="116101"/>
                </a:lnTo>
                <a:lnTo>
                  <a:pt x="241628" y="113217"/>
                </a:lnTo>
                <a:lnTo>
                  <a:pt x="242710" y="110332"/>
                </a:lnTo>
                <a:lnTo>
                  <a:pt x="243791" y="107448"/>
                </a:lnTo>
                <a:lnTo>
                  <a:pt x="245234" y="104744"/>
                </a:lnTo>
                <a:lnTo>
                  <a:pt x="246857" y="102039"/>
                </a:lnTo>
                <a:lnTo>
                  <a:pt x="248660" y="99515"/>
                </a:lnTo>
                <a:lnTo>
                  <a:pt x="250644" y="96811"/>
                </a:lnTo>
                <a:lnTo>
                  <a:pt x="252988" y="94287"/>
                </a:lnTo>
                <a:lnTo>
                  <a:pt x="255512" y="91763"/>
                </a:lnTo>
                <a:lnTo>
                  <a:pt x="258217" y="89420"/>
                </a:lnTo>
                <a:lnTo>
                  <a:pt x="260020" y="84912"/>
                </a:lnTo>
                <a:lnTo>
                  <a:pt x="261643" y="81127"/>
                </a:lnTo>
                <a:lnTo>
                  <a:pt x="263446" y="77341"/>
                </a:lnTo>
                <a:lnTo>
                  <a:pt x="265249" y="73735"/>
                </a:lnTo>
                <a:lnTo>
                  <a:pt x="267053" y="70490"/>
                </a:lnTo>
                <a:lnTo>
                  <a:pt x="269036" y="67425"/>
                </a:lnTo>
                <a:lnTo>
                  <a:pt x="271200" y="64541"/>
                </a:lnTo>
                <a:lnTo>
                  <a:pt x="273364" y="62017"/>
                </a:lnTo>
                <a:lnTo>
                  <a:pt x="275708" y="59313"/>
                </a:lnTo>
                <a:lnTo>
                  <a:pt x="278413" y="56789"/>
                </a:lnTo>
                <a:lnTo>
                  <a:pt x="281118" y="54445"/>
                </a:lnTo>
                <a:lnTo>
                  <a:pt x="284183" y="52101"/>
                </a:lnTo>
                <a:lnTo>
                  <a:pt x="287429" y="49938"/>
                </a:lnTo>
                <a:lnTo>
                  <a:pt x="291035" y="47594"/>
                </a:lnTo>
                <a:lnTo>
                  <a:pt x="294822" y="45431"/>
                </a:lnTo>
                <a:lnTo>
                  <a:pt x="299149" y="43448"/>
                </a:lnTo>
                <a:lnTo>
                  <a:pt x="296084" y="37318"/>
                </a:lnTo>
                <a:lnTo>
                  <a:pt x="294822" y="34975"/>
                </a:lnTo>
                <a:lnTo>
                  <a:pt x="294101" y="32991"/>
                </a:lnTo>
                <a:lnTo>
                  <a:pt x="293560" y="31549"/>
                </a:lnTo>
                <a:lnTo>
                  <a:pt x="293379" y="30287"/>
                </a:lnTo>
                <a:lnTo>
                  <a:pt x="293560" y="29566"/>
                </a:lnTo>
                <a:lnTo>
                  <a:pt x="294101" y="29025"/>
                </a:lnTo>
                <a:lnTo>
                  <a:pt x="294822" y="28665"/>
                </a:lnTo>
                <a:lnTo>
                  <a:pt x="296084" y="28484"/>
                </a:lnTo>
                <a:lnTo>
                  <a:pt x="297527" y="28665"/>
                </a:lnTo>
                <a:lnTo>
                  <a:pt x="299330" y="28845"/>
                </a:lnTo>
                <a:lnTo>
                  <a:pt x="304198" y="29566"/>
                </a:lnTo>
                <a:lnTo>
                  <a:pt x="310510" y="30287"/>
                </a:lnTo>
                <a:lnTo>
                  <a:pt x="313034" y="23437"/>
                </a:lnTo>
                <a:lnTo>
                  <a:pt x="314477" y="20372"/>
                </a:lnTo>
                <a:lnTo>
                  <a:pt x="316099" y="17127"/>
                </a:lnTo>
                <a:lnTo>
                  <a:pt x="317542" y="14422"/>
                </a:lnTo>
                <a:lnTo>
                  <a:pt x="318985" y="11718"/>
                </a:lnTo>
                <a:lnTo>
                  <a:pt x="320968" y="9375"/>
                </a:lnTo>
                <a:lnTo>
                  <a:pt x="322771" y="7211"/>
                </a:lnTo>
                <a:lnTo>
                  <a:pt x="324755" y="5048"/>
                </a:lnTo>
                <a:lnTo>
                  <a:pt x="326919" y="3606"/>
                </a:lnTo>
                <a:lnTo>
                  <a:pt x="329443" y="2163"/>
                </a:lnTo>
                <a:lnTo>
                  <a:pt x="332148" y="1262"/>
                </a:lnTo>
                <a:lnTo>
                  <a:pt x="335213" y="541"/>
                </a:lnTo>
                <a:lnTo>
                  <a:pt x="338279" y="0"/>
                </a:lnTo>
                <a:close/>
              </a:path>
            </a:pathLst>
          </a:custGeom>
          <a:solidFill>
            <a:srgbClr val="000000"/>
          </a:solid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a:p>
        </p:txBody>
      </p:sp>
      <p:cxnSp>
        <p:nvCxnSpPr>
          <p:cNvPr id="110" name="直接连接符 109"/>
          <p:cNvCxnSpPr/>
          <p:nvPr>
            <p:custDataLst>
              <p:tags r:id="rId11"/>
            </p:custDataLst>
          </p:nvPr>
        </p:nvCxnSpPr>
        <p:spPr>
          <a:xfrm flipH="1">
            <a:off x="3400932" y="3284756"/>
            <a:ext cx="1142186" cy="0"/>
          </a:xfrm>
          <a:prstGeom prst="line">
            <a:avLst/>
          </a:prstGeom>
          <a:ln>
            <a:solidFill>
              <a:srgbClr val="000000"/>
            </a:solidFill>
          </a:ln>
        </p:spPr>
        <p:style>
          <a:lnRef idx="1">
            <a:srgbClr val="FB5550"/>
          </a:lnRef>
          <a:fillRef idx="0">
            <a:srgbClr val="FB5550"/>
          </a:fillRef>
          <a:effectRef idx="0">
            <a:srgbClr val="FB5550"/>
          </a:effectRef>
          <a:fontRef idx="minor">
            <a:srgbClr val="FFFFFF"/>
          </a:fontRef>
        </p:style>
      </p:cxnSp>
      <p:sp>
        <p:nvSpPr>
          <p:cNvPr id="111" name="文本框 110"/>
          <p:cNvSpPr txBox="1"/>
          <p:nvPr>
            <p:custDataLst>
              <p:tags r:id="rId12"/>
            </p:custDataLst>
          </p:nvPr>
        </p:nvSpPr>
        <p:spPr>
          <a:xfrm>
            <a:off x="599675" y="2595514"/>
            <a:ext cx="2801257" cy="1338828"/>
          </a:xfrm>
          <a:prstGeom prst="rect">
            <a:avLst/>
          </a:prstGeom>
        </p:spPr>
        <p:txBody>
          <a:bodyPr wrap="square">
            <a:normAutofit/>
          </a:bodyPr>
          <a:lstStyle>
            <a:defPPr>
              <a:defRPr lang="zh-CN"/>
            </a:defPPr>
            <a:lvl1pPr algn="ctr">
              <a:lnSpc>
                <a:spcPct val="150000"/>
              </a:lnSpc>
            </a:lvl1pPr>
          </a:lstStyle>
          <a:p>
            <a:r>
              <a:rPr lang="zh-CN" altLang="en-US" sz="20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配筋简图的查看</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2" name="文本框 111"/>
          <p:cNvSpPr txBox="1"/>
          <p:nvPr>
            <p:custDataLst>
              <p:tags r:id="rId13"/>
            </p:custDataLst>
          </p:nvPr>
        </p:nvSpPr>
        <p:spPr>
          <a:xfrm>
            <a:off x="1426747" y="4439169"/>
            <a:ext cx="1916430" cy="607060"/>
          </a:xfrm>
          <a:prstGeom prst="rect">
            <a:avLst/>
          </a:prstGeom>
        </p:spPr>
        <p:txBody>
          <a:bodyPr wrap="square">
            <a:normAutofit fontScale="92500"/>
          </a:bodyPr>
          <a:lstStyle>
            <a:defPPr>
              <a:defRPr lang="zh-CN"/>
            </a:defPPr>
            <a:lvl1pPr algn="ctr">
              <a:lnSpc>
                <a:spcPct val="150000"/>
              </a:lnSpc>
            </a:lvl1pPr>
          </a:lstStyle>
          <a:p>
            <a:r>
              <a:rPr lang="zh-CN" altLang="en-US" sz="2000" b="1" dirty="0" smtClean="0">
                <a:solidFill>
                  <a:srgbClr val="000000"/>
                </a:solidFill>
                <a:latin typeface="微软雅黑" panose="020B0503020204020204" pitchFamily="34" charset="-122"/>
                <a:ea typeface="微软雅黑" panose="020B0503020204020204" pitchFamily="34" charset="-122"/>
                <a:sym typeface="+mn-ea"/>
              </a:rPr>
              <a:t>基础结果的查看</a:t>
            </a:r>
            <a:endParaRPr lang="zh-CN" altLang="en-US" sz="2000" b="1" dirty="0">
              <a:solidFill>
                <a:srgbClr val="000000"/>
              </a:solidFill>
              <a:latin typeface="微软雅黑" panose="020B0503020204020204" pitchFamily="34" charset="-122"/>
              <a:ea typeface="微软雅黑" panose="020B0503020204020204" pitchFamily="34" charset="-122"/>
              <a:sym typeface="+mn-ea"/>
            </a:endParaRPr>
          </a:p>
        </p:txBody>
      </p:sp>
      <p:sp>
        <p:nvSpPr>
          <p:cNvPr id="113" name="文本框 112"/>
          <p:cNvSpPr txBox="1"/>
          <p:nvPr>
            <p:custDataLst>
              <p:tags r:id="rId14"/>
            </p:custDataLst>
          </p:nvPr>
        </p:nvSpPr>
        <p:spPr>
          <a:xfrm>
            <a:off x="8746392" y="3622559"/>
            <a:ext cx="2961640" cy="1004570"/>
          </a:xfrm>
          <a:prstGeom prst="rect">
            <a:avLst/>
          </a:prstGeom>
        </p:spPr>
        <p:txBody>
          <a:bodyPr wrap="square">
            <a:noAutofit/>
          </a:bodyPr>
          <a:lstStyle>
            <a:defPPr>
              <a:defRPr lang="zh-CN"/>
            </a:defPPr>
            <a:lvl1pPr algn="ctr">
              <a:lnSpc>
                <a:spcPct val="150000"/>
              </a:lnSpc>
            </a:lvl1pPr>
          </a:lstStyle>
          <a:p>
            <a:r>
              <a:rPr lang="zh-CN" altLang="en-US" sz="1900" b="1" dirty="0" smtClean="0">
                <a:solidFill>
                  <a:srgbClr val="000000"/>
                </a:solidFill>
                <a:latin typeface="微软雅黑" panose="020B0503020204020204" pitchFamily="34" charset="-122"/>
                <a:ea typeface="微软雅黑" panose="020B0503020204020204" pitchFamily="34" charset="-122"/>
              </a:rPr>
              <a:t>等值线结果的查看</a:t>
            </a:r>
            <a:endParaRPr lang="zh-CN" altLang="en-US" sz="1900" b="1" dirty="0">
              <a:solidFill>
                <a:srgbClr val="000000"/>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861289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spcAft>
                <a:spcPts val="0"/>
              </a:spcAft>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3600" b="1" dirty="0">
                <a:latin typeface="+mn-ea"/>
                <a:cs typeface="+mn-ea"/>
              </a:rPr>
              <a:t>配筋</a:t>
            </a:r>
            <a:r>
              <a:rPr lang="zh-CN" altLang="en-US" sz="3600" b="1" dirty="0" smtClean="0">
                <a:latin typeface="+mn-ea"/>
                <a:cs typeface="+mn-ea"/>
              </a:rPr>
              <a:t>简图查看</a:t>
            </a:r>
            <a:endParaRPr lang="zh-CN" altLang="en-US" sz="3600" b="1" dirty="0">
              <a:latin typeface="+mn-ea"/>
              <a:cs typeface="+mn-ea"/>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397433" y="381635"/>
            <a:ext cx="7799012"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结果查看</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923330"/>
          </a:xfrm>
          <a:prstGeom prst="rect">
            <a:avLst/>
          </a:prstGeom>
          <a:noFill/>
        </p:spPr>
        <p:txBody>
          <a:bodyPr wrap="square" rtlCol="0">
            <a:spAutoFit/>
          </a:bodyPr>
          <a:lstStyle/>
          <a:p>
            <a:pPr indent="0" fontAlgn="auto">
              <a:lnSpc>
                <a:spcPct val="150000"/>
              </a:lnSpc>
              <a:buNone/>
            </a:pPr>
            <a:r>
              <a:rPr lang="zh-CN" altLang="en-US" dirty="0" smtClean="0"/>
              <a:t>对于水池结构来讲，配筋结果查看时，需要切换一下默认查看选项，即“墙面外配筋”。</a:t>
            </a:r>
            <a:endParaRPr lang="en-US" altLang="zh-CN" dirty="0" smtClean="0"/>
          </a:p>
          <a:p>
            <a:pPr indent="0" fontAlgn="auto">
              <a:lnSpc>
                <a:spcPct val="150000"/>
              </a:lnSpc>
              <a:buNone/>
            </a:pPr>
            <a:r>
              <a:rPr lang="zh-CN" altLang="en-US" dirty="0" smtClean="0">
                <a:latin typeface="微软雅黑" panose="020B0503020204020204" pitchFamily="34" charset="-122"/>
                <a:cs typeface="微软雅黑" panose="020B0503020204020204" pitchFamily="34" charset="-122"/>
                <a:sym typeface="+mn-ea"/>
              </a:rPr>
              <a:t>对于面外配筋的结果，每一块池壁板都输出了</a:t>
            </a:r>
            <a:r>
              <a:rPr lang="en-US" altLang="zh-CN" dirty="0" smtClean="0">
                <a:latin typeface="微软雅黑" panose="020B0503020204020204" pitchFamily="34" charset="-122"/>
                <a:cs typeface="微软雅黑" panose="020B0503020204020204" pitchFamily="34" charset="-122"/>
                <a:sym typeface="+mn-ea"/>
              </a:rPr>
              <a:t>12</a:t>
            </a:r>
            <a:r>
              <a:rPr lang="zh-CN" altLang="en-US" dirty="0" smtClean="0">
                <a:latin typeface="微软雅黑" panose="020B0503020204020204" pitchFamily="34" charset="-122"/>
                <a:cs typeface="微软雅黑" panose="020B0503020204020204" pitchFamily="34" charset="-122"/>
                <a:sym typeface="+mn-ea"/>
              </a:rPr>
              <a:t>个计算结果，和构件信息的对应关系：</a:t>
            </a:r>
            <a:endParaRPr lang="en-US" altLang="zh-CN"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配筋结果查看要点</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2" name="图片 31"/>
          <p:cNvPicPr>
            <a:picLocks noChangeAspect="1"/>
          </p:cNvPicPr>
          <p:nvPr/>
        </p:nvPicPr>
        <p:blipFill>
          <a:blip r:embed="rId3"/>
          <a:stretch>
            <a:fillRect/>
          </a:stretch>
        </p:blipFill>
        <p:spPr>
          <a:xfrm>
            <a:off x="1062169" y="2618566"/>
            <a:ext cx="1529794" cy="3350162"/>
          </a:xfrm>
          <a:prstGeom prst="rect">
            <a:avLst/>
          </a:prstGeom>
        </p:spPr>
      </p:pic>
      <p:pic>
        <p:nvPicPr>
          <p:cNvPr id="30" name="图片 29"/>
          <p:cNvPicPr>
            <a:picLocks noChangeAspect="1"/>
          </p:cNvPicPr>
          <p:nvPr/>
        </p:nvPicPr>
        <p:blipFill>
          <a:blip r:embed="rId4"/>
          <a:stretch>
            <a:fillRect/>
          </a:stretch>
        </p:blipFill>
        <p:spPr>
          <a:xfrm>
            <a:off x="2871737" y="4359003"/>
            <a:ext cx="4991100" cy="1609725"/>
          </a:xfrm>
          <a:prstGeom prst="rect">
            <a:avLst/>
          </a:prstGeom>
        </p:spPr>
      </p:pic>
      <p:pic>
        <p:nvPicPr>
          <p:cNvPr id="37" name="图片 36"/>
          <p:cNvPicPr>
            <a:picLocks noChangeAspect="1"/>
          </p:cNvPicPr>
          <p:nvPr/>
        </p:nvPicPr>
        <p:blipFill>
          <a:blip r:embed="rId5"/>
          <a:stretch>
            <a:fillRect/>
          </a:stretch>
        </p:blipFill>
        <p:spPr>
          <a:xfrm>
            <a:off x="6443403" y="2648326"/>
            <a:ext cx="4991100" cy="1552575"/>
          </a:xfrm>
          <a:prstGeom prst="rect">
            <a:avLst/>
          </a:prstGeom>
        </p:spPr>
      </p:pic>
      <p:sp>
        <p:nvSpPr>
          <p:cNvPr id="38" name="圆角矩形标注 37"/>
          <p:cNvSpPr/>
          <p:nvPr/>
        </p:nvSpPr>
        <p:spPr>
          <a:xfrm rot="16200000">
            <a:off x="5626804" y="2719634"/>
            <a:ext cx="377772" cy="467384"/>
          </a:xfrm>
          <a:prstGeom prst="wedgeRoundRectCallout">
            <a:avLst>
              <a:gd name="adj1" fmla="val -9078"/>
              <a:gd name="adj2" fmla="val 116416"/>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左</a:t>
            </a:r>
            <a:endParaRPr lang="zh-CN" altLang="en-US" b="1" dirty="0">
              <a:solidFill>
                <a:schemeClr val="tx1"/>
              </a:solidFill>
            </a:endParaRPr>
          </a:p>
        </p:txBody>
      </p:sp>
      <p:sp>
        <p:nvSpPr>
          <p:cNvPr id="39" name="圆角矩形标注 38"/>
          <p:cNvSpPr/>
          <p:nvPr/>
        </p:nvSpPr>
        <p:spPr>
          <a:xfrm rot="16200000">
            <a:off x="2682851" y="3676751"/>
            <a:ext cx="377772" cy="467384"/>
          </a:xfrm>
          <a:prstGeom prst="wedgeRoundRectCallout">
            <a:avLst>
              <a:gd name="adj1" fmla="val -114700"/>
              <a:gd name="adj2" fmla="val 64838"/>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左</a:t>
            </a:r>
            <a:endParaRPr lang="zh-CN" altLang="en-US" b="1" dirty="0">
              <a:solidFill>
                <a:schemeClr val="tx1"/>
              </a:solidFill>
            </a:endParaRPr>
          </a:p>
        </p:txBody>
      </p:sp>
      <p:sp>
        <p:nvSpPr>
          <p:cNvPr id="40" name="圆角矩形标注 39"/>
          <p:cNvSpPr/>
          <p:nvPr/>
        </p:nvSpPr>
        <p:spPr>
          <a:xfrm rot="16200000">
            <a:off x="4031488" y="3668235"/>
            <a:ext cx="377772" cy="467384"/>
          </a:xfrm>
          <a:prstGeom prst="wedgeRoundRectCallout">
            <a:avLst>
              <a:gd name="adj1" fmla="val -108098"/>
              <a:gd name="adj2" fmla="val 7924"/>
              <a:gd name="adj3" fmla="val 16667"/>
            </a:avLst>
          </a:prstGeom>
          <a:solidFill>
            <a:schemeClr val="bg1"/>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右</a:t>
            </a:r>
            <a:endParaRPr lang="zh-CN" altLang="en-US" b="1" dirty="0">
              <a:solidFill>
                <a:schemeClr val="tx1"/>
              </a:solidFill>
            </a:endParaRPr>
          </a:p>
        </p:txBody>
      </p:sp>
      <p:sp>
        <p:nvSpPr>
          <p:cNvPr id="41" name="圆角矩形标注 40"/>
          <p:cNvSpPr/>
          <p:nvPr/>
        </p:nvSpPr>
        <p:spPr>
          <a:xfrm rot="16200000">
            <a:off x="5610872" y="3692113"/>
            <a:ext cx="377772" cy="467384"/>
          </a:xfrm>
          <a:prstGeom prst="wedgeRoundRectCallout">
            <a:avLst>
              <a:gd name="adj1" fmla="val 21730"/>
              <a:gd name="adj2" fmla="val 121752"/>
              <a:gd name="adj3" fmla="val 16667"/>
            </a:avLst>
          </a:prstGeom>
          <a:solidFill>
            <a:schemeClr val="bg1"/>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右</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480550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973122"/>
          </a:xfrm>
          <a:prstGeom prst="rect">
            <a:avLst/>
          </a:prstGeom>
        </p:spPr>
        <p:txBody>
          <a:bodyPr wrap="square">
            <a:spAutoFit/>
          </a:bodyPr>
          <a:lstStyle/>
          <a:p>
            <a:pPr>
              <a:lnSpc>
                <a:spcPct val="8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dirty="0">
                <a:solidFill>
                  <a:srgbClr val="000000"/>
                </a:solidFill>
                <a:latin typeface="微软雅黑" panose="020B0503020204020204" pitchFamily="34" charset="-122"/>
                <a:ea typeface="微软雅黑" panose="020B0503020204020204" pitchFamily="34" charset="-122"/>
              </a:rPr>
              <a:t>等值线</a:t>
            </a:r>
            <a:r>
              <a:rPr lang="zh-CN" altLang="en-US" sz="3600" b="1" dirty="0" smtClean="0">
                <a:solidFill>
                  <a:srgbClr val="000000"/>
                </a:solidFill>
                <a:latin typeface="微软雅黑" panose="020B0503020204020204" pitchFamily="34" charset="-122"/>
                <a:ea typeface="微软雅黑" panose="020B0503020204020204" pitchFamily="34" charset="-122"/>
              </a:rPr>
              <a:t>结果查看</a:t>
            </a:r>
            <a:endParaRPr lang="zh-CN" altLang="en-US" sz="3600" b="1" dirty="0">
              <a:solidFill>
                <a:srgbClr val="000000"/>
              </a:solidFill>
              <a:latin typeface="微软雅黑" panose="020B0503020204020204" pitchFamily="34" charset="-122"/>
              <a:ea typeface="微软雅黑" panose="020B0503020204020204" pitchFamily="34" charset="-122"/>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894673" y="381635"/>
            <a:ext cx="7301771"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结果查看</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338828"/>
          </a:xfrm>
          <a:prstGeom prst="rect">
            <a:avLst/>
          </a:prstGeom>
          <a:noFill/>
        </p:spPr>
        <p:txBody>
          <a:bodyPr wrap="square" rtlCol="0">
            <a:spAutoFit/>
          </a:bodyPr>
          <a:lstStyle/>
          <a:p>
            <a:pPr indent="0" fontAlgn="auto">
              <a:lnSpc>
                <a:spcPct val="150000"/>
              </a:lnSpc>
              <a:buNone/>
            </a:pPr>
            <a:r>
              <a:rPr lang="zh-CN" altLang="en-US" dirty="0"/>
              <a:t>计算结果</a:t>
            </a:r>
            <a:r>
              <a:rPr lang="zh-CN" altLang="en-US" dirty="0" smtClean="0"/>
              <a:t>查看时，对于水池这种采用壳元计算的结构来讲，需要多关注一下等值线的结果，可以对结构有一个整体把握。具体的内容大家可以根据需要选择显示。</a:t>
            </a:r>
            <a:endParaRPr lang="en-US" altLang="zh-CN" dirty="0" smtClean="0"/>
          </a:p>
          <a:p>
            <a:pPr indent="0" fontAlgn="auto">
              <a:lnSpc>
                <a:spcPct val="150000"/>
              </a:lnSpc>
              <a:buNone/>
            </a:pPr>
            <a:r>
              <a:rPr lang="zh-CN" altLang="en-US" dirty="0" smtClean="0"/>
              <a:t>这里主要介绍两点：</a:t>
            </a:r>
            <a:endParaRPr lang="en-US" altLang="zh-CN" dirty="0" smtClean="0"/>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水池计算等值线结果的查看</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a:picLocks noChangeAspect="1"/>
          </p:cNvPicPr>
          <p:nvPr/>
        </p:nvPicPr>
        <p:blipFill>
          <a:blip r:embed="rId3"/>
          <a:stretch>
            <a:fillRect/>
          </a:stretch>
        </p:blipFill>
        <p:spPr>
          <a:xfrm>
            <a:off x="895480" y="3051615"/>
            <a:ext cx="4765184" cy="3017419"/>
          </a:xfrm>
          <a:prstGeom prst="rect">
            <a:avLst/>
          </a:prstGeom>
        </p:spPr>
      </p:pic>
      <p:pic>
        <p:nvPicPr>
          <p:cNvPr id="10" name="图片 9"/>
          <p:cNvPicPr>
            <a:picLocks noChangeAspect="1"/>
          </p:cNvPicPr>
          <p:nvPr/>
        </p:nvPicPr>
        <p:blipFill>
          <a:blip r:embed="rId4"/>
          <a:stretch>
            <a:fillRect/>
          </a:stretch>
        </p:blipFill>
        <p:spPr>
          <a:xfrm>
            <a:off x="6349943" y="2179688"/>
            <a:ext cx="1590607" cy="3869512"/>
          </a:xfrm>
          <a:prstGeom prst="rect">
            <a:avLst/>
          </a:prstGeom>
        </p:spPr>
      </p:pic>
      <p:sp>
        <p:nvSpPr>
          <p:cNvPr id="37" name="圆角矩形标注 36"/>
          <p:cNvSpPr/>
          <p:nvPr/>
        </p:nvSpPr>
        <p:spPr>
          <a:xfrm rot="16200000">
            <a:off x="9537722" y="1848447"/>
            <a:ext cx="444059" cy="2259843"/>
          </a:xfrm>
          <a:prstGeom prst="wedgeRoundRectCallout">
            <a:avLst>
              <a:gd name="adj1" fmla="val 121185"/>
              <a:gd name="adj2" fmla="val -91822"/>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底板在三维墙中显示</a:t>
            </a:r>
            <a:endParaRPr lang="zh-CN" altLang="en-US" b="1" dirty="0">
              <a:solidFill>
                <a:schemeClr val="tx1"/>
              </a:solidFill>
            </a:endParaRPr>
          </a:p>
        </p:txBody>
      </p:sp>
      <p:sp>
        <p:nvSpPr>
          <p:cNvPr id="38" name="圆角矩形标注 37"/>
          <p:cNvSpPr/>
          <p:nvPr/>
        </p:nvSpPr>
        <p:spPr>
          <a:xfrm rot="16200000">
            <a:off x="9681988" y="4669191"/>
            <a:ext cx="425922" cy="2259843"/>
          </a:xfrm>
          <a:prstGeom prst="wedgeRoundRectCallout">
            <a:avLst>
              <a:gd name="adj1" fmla="val 130944"/>
              <a:gd name="adj2" fmla="val -92190"/>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底板在三维墙中显示</a:t>
            </a:r>
            <a:endParaRPr lang="zh-CN" altLang="en-US" b="1" dirty="0">
              <a:solidFill>
                <a:schemeClr val="tx1"/>
              </a:solidFill>
            </a:endParaRPr>
          </a:p>
        </p:txBody>
      </p:sp>
      <p:sp>
        <p:nvSpPr>
          <p:cNvPr id="39" name="圆角矩形标注 38"/>
          <p:cNvSpPr/>
          <p:nvPr/>
        </p:nvSpPr>
        <p:spPr>
          <a:xfrm rot="16200000">
            <a:off x="9681987" y="4669190"/>
            <a:ext cx="425922" cy="2259843"/>
          </a:xfrm>
          <a:prstGeom prst="wedgeRoundRectCallout">
            <a:avLst>
              <a:gd name="adj1" fmla="val -1773"/>
              <a:gd name="adj2" fmla="val -89615"/>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整体显示</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3065029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973122"/>
          </a:xfrm>
          <a:prstGeom prst="rect">
            <a:avLst/>
          </a:prstGeom>
        </p:spPr>
        <p:txBody>
          <a:bodyPr wrap="square">
            <a:spAutoFit/>
          </a:bodyPr>
          <a:lstStyle/>
          <a:p>
            <a:pPr>
              <a:lnSpc>
                <a:spcPct val="8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dirty="0">
                <a:solidFill>
                  <a:srgbClr val="000000"/>
                </a:solidFill>
                <a:latin typeface="微软雅黑" panose="020B0503020204020204" pitchFamily="34" charset="-122"/>
                <a:ea typeface="微软雅黑" panose="020B0503020204020204" pitchFamily="34" charset="-122"/>
              </a:rPr>
              <a:t>等值线</a:t>
            </a:r>
            <a:r>
              <a:rPr lang="zh-CN" altLang="en-US" sz="3600" b="1" dirty="0" smtClean="0">
                <a:solidFill>
                  <a:srgbClr val="000000"/>
                </a:solidFill>
                <a:latin typeface="微软雅黑" panose="020B0503020204020204" pitchFamily="34" charset="-122"/>
                <a:ea typeface="微软雅黑" panose="020B0503020204020204" pitchFamily="34" charset="-122"/>
              </a:rPr>
              <a:t>结果查看</a:t>
            </a:r>
            <a:endParaRPr lang="zh-CN" altLang="en-US" sz="3600" b="1" dirty="0">
              <a:solidFill>
                <a:srgbClr val="000000"/>
              </a:solidFill>
              <a:latin typeface="微软雅黑" panose="020B0503020204020204" pitchFamily="34" charset="-122"/>
              <a:ea typeface="微软雅黑" panose="020B0503020204020204" pitchFamily="34" charset="-122"/>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894673" y="381635"/>
            <a:ext cx="7301771"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结果查看</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507831"/>
          </a:xfrm>
          <a:prstGeom prst="rect">
            <a:avLst/>
          </a:prstGeom>
          <a:noFill/>
        </p:spPr>
        <p:txBody>
          <a:bodyPr wrap="square" rtlCol="0">
            <a:spAutoFit/>
          </a:bodyPr>
          <a:lstStyle/>
          <a:p>
            <a:pPr indent="0" fontAlgn="auto">
              <a:lnSpc>
                <a:spcPct val="150000"/>
              </a:lnSpc>
              <a:buNone/>
            </a:pPr>
            <a:r>
              <a:rPr lang="zh-CN" altLang="en-US" dirty="0" smtClean="0"/>
              <a:t>对于内力查看，在等值线结果中，可以</a:t>
            </a:r>
            <a:r>
              <a:rPr lang="zh-CN" altLang="en-US" dirty="0"/>
              <a:t>方便的</a:t>
            </a:r>
            <a:r>
              <a:rPr lang="zh-CN" altLang="en-US" dirty="0" smtClean="0"/>
              <a:t>采用“切割线”显示</a:t>
            </a:r>
            <a:r>
              <a:rPr lang="zh-CN" altLang="en-US" dirty="0"/>
              <a:t>一个断面的</a:t>
            </a:r>
            <a:r>
              <a:rPr lang="zh-CN" altLang="en-US" dirty="0" smtClean="0"/>
              <a:t>结果。</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“切割线”功能的使用</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2" name="图片 31"/>
          <p:cNvPicPr>
            <a:picLocks noChangeAspect="1"/>
          </p:cNvPicPr>
          <p:nvPr/>
        </p:nvPicPr>
        <p:blipFill>
          <a:blip r:embed="rId3"/>
          <a:stretch>
            <a:fillRect/>
          </a:stretch>
        </p:blipFill>
        <p:spPr>
          <a:xfrm>
            <a:off x="1454501" y="2977895"/>
            <a:ext cx="2628900" cy="2857500"/>
          </a:xfrm>
          <a:prstGeom prst="rect">
            <a:avLst/>
          </a:prstGeom>
        </p:spPr>
      </p:pic>
      <p:pic>
        <p:nvPicPr>
          <p:cNvPr id="8" name="图片 7"/>
          <p:cNvPicPr>
            <a:picLocks noChangeAspect="1"/>
          </p:cNvPicPr>
          <p:nvPr/>
        </p:nvPicPr>
        <p:blipFill>
          <a:blip r:embed="rId4"/>
          <a:stretch>
            <a:fillRect/>
          </a:stretch>
        </p:blipFill>
        <p:spPr>
          <a:xfrm>
            <a:off x="7441281" y="3373289"/>
            <a:ext cx="3583589" cy="2462106"/>
          </a:xfrm>
          <a:prstGeom prst="rect">
            <a:avLst/>
          </a:prstGeom>
        </p:spPr>
      </p:pic>
      <p:pic>
        <p:nvPicPr>
          <p:cNvPr id="10" name="图片 9"/>
          <p:cNvPicPr>
            <a:picLocks noChangeAspect="1"/>
          </p:cNvPicPr>
          <p:nvPr/>
        </p:nvPicPr>
        <p:blipFill>
          <a:blip r:embed="rId5"/>
          <a:stretch>
            <a:fillRect/>
          </a:stretch>
        </p:blipFill>
        <p:spPr>
          <a:xfrm>
            <a:off x="4582511" y="3187445"/>
            <a:ext cx="2190750" cy="2647950"/>
          </a:xfrm>
          <a:prstGeom prst="rect">
            <a:avLst/>
          </a:prstGeom>
        </p:spPr>
      </p:pic>
    </p:spTree>
    <p:custDataLst>
      <p:tags r:id="rId1"/>
    </p:custDataLst>
    <p:extLst>
      <p:ext uri="{BB962C8B-B14F-4D97-AF65-F5344CB8AC3E}">
        <p14:creationId xmlns:p14="http://schemas.microsoft.com/office/powerpoint/2010/main" val="476522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555365" cy="645160"/>
          </a:xfrm>
          <a:prstGeom prst="rect">
            <a:avLst/>
          </a:prstGeom>
        </p:spPr>
        <p:txBody>
          <a:bodyPr wrap="square">
            <a:spAutoFit/>
          </a:bodyPr>
          <a:lstStyle/>
          <a:p>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一、</a:t>
            </a:r>
            <a:r>
              <a:rPr lang="zh-CN" altLang="en-US" sz="3600" b="1" dirty="0">
                <a:latin typeface="微软雅黑" panose="020B0503020204020204" pitchFamily="34" charset="-122"/>
                <a:cs typeface="+mn-ea"/>
              </a:rPr>
              <a:t>背景介绍</a:t>
            </a:r>
          </a:p>
        </p:txBody>
      </p:sp>
      <p:sp>
        <p:nvSpPr>
          <p:cNvPr id="27" name="矩形 26"/>
          <p:cNvSpPr/>
          <p:nvPr/>
        </p:nvSpPr>
        <p:spPr>
          <a:xfrm>
            <a:off x="4073236" y="381635"/>
            <a:ext cx="8133369"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527540" y="395442"/>
            <a:ext cx="2664460" cy="338554"/>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b="1" dirty="0">
                <a:solidFill>
                  <a:schemeClr val="bg1"/>
                </a:solidFill>
                <a:latin typeface="微软雅黑" panose="020B0503020204020204" pitchFamily="34" charset="-122"/>
                <a:ea typeface="微软雅黑" panose="020B0503020204020204" pitchFamily="34" charset="-122"/>
              </a:rPr>
              <a:t>YJK-Pool</a:t>
            </a:r>
            <a:r>
              <a:rPr lang="zh-CN" altLang="en-US" sz="1600" b="1" dirty="0">
                <a:solidFill>
                  <a:schemeClr val="bg1"/>
                </a:solidFill>
                <a:latin typeface="微软雅黑" panose="020B0503020204020204" pitchFamily="34" charset="-122"/>
                <a:ea typeface="微软雅黑" panose="020B0503020204020204" pitchFamily="34" charset="-122"/>
              </a:rPr>
              <a:t>操作要点解析</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custDataLst>
              <p:tags r:id="rId2"/>
            </p:custDataLst>
          </p:nvPr>
        </p:nvGrpSpPr>
        <p:grpSpPr>
          <a:xfrm>
            <a:off x="1944389" y="1984842"/>
            <a:ext cx="3651514" cy="1092705"/>
            <a:chOff x="3755922" y="1365999"/>
            <a:chExt cx="3975576" cy="1189680"/>
          </a:xfrm>
        </p:grpSpPr>
        <p:sp>
          <p:nvSpPr>
            <p:cNvPr id="5" name="Freeform 5"/>
            <p:cNvSpPr/>
            <p:nvPr>
              <p:custDataLst>
                <p:tags r:id="rId56"/>
              </p:custDataLst>
            </p:nvPr>
          </p:nvSpPr>
          <p:spPr bwMode="auto">
            <a:xfrm>
              <a:off x="3808298" y="1415881"/>
              <a:ext cx="3923200" cy="1139798"/>
            </a:xfrm>
            <a:custGeom>
              <a:avLst/>
              <a:gdLst>
                <a:gd name="T0" fmla="*/ 1234 w 1514"/>
                <a:gd name="T1" fmla="*/ 0 h 441"/>
                <a:gd name="T2" fmla="*/ 516 w 1514"/>
                <a:gd name="T3" fmla="*/ 0 h 441"/>
                <a:gd name="T4" fmla="*/ 451 w 1514"/>
                <a:gd name="T5" fmla="*/ 0 h 441"/>
                <a:gd name="T6" fmla="*/ 443 w 1514"/>
                <a:gd name="T7" fmla="*/ 0 h 441"/>
                <a:gd name="T8" fmla="*/ 407 w 1514"/>
                <a:gd name="T9" fmla="*/ 36 h 441"/>
                <a:gd name="T10" fmla="*/ 407 w 1514"/>
                <a:gd name="T11" fmla="*/ 67 h 441"/>
                <a:gd name="T12" fmla="*/ 387 w 1514"/>
                <a:gd name="T13" fmla="*/ 67 h 441"/>
                <a:gd name="T14" fmla="*/ 356 w 1514"/>
                <a:gd name="T15" fmla="*/ 67 h 441"/>
                <a:gd name="T16" fmla="*/ 356 w 1514"/>
                <a:gd name="T17" fmla="*/ 67 h 441"/>
                <a:gd name="T18" fmla="*/ 289 w 1514"/>
                <a:gd name="T19" fmla="*/ 0 h 441"/>
                <a:gd name="T20" fmla="*/ 67 w 1514"/>
                <a:gd name="T21" fmla="*/ 0 h 441"/>
                <a:gd name="T22" fmla="*/ 0 w 1514"/>
                <a:gd name="T23" fmla="*/ 67 h 441"/>
                <a:gd name="T24" fmla="*/ 0 w 1514"/>
                <a:gd name="T25" fmla="*/ 244 h 441"/>
                <a:gd name="T26" fmla="*/ 145 w 1514"/>
                <a:gd name="T27" fmla="*/ 389 h 441"/>
                <a:gd name="T28" fmla="*/ 277 w 1514"/>
                <a:gd name="T29" fmla="*/ 389 h 441"/>
                <a:gd name="T30" fmla="*/ 277 w 1514"/>
                <a:gd name="T31" fmla="*/ 389 h 441"/>
                <a:gd name="T32" fmla="*/ 502 w 1514"/>
                <a:gd name="T33" fmla="*/ 389 h 441"/>
                <a:gd name="T34" fmla="*/ 533 w 1514"/>
                <a:gd name="T35" fmla="*/ 389 h 441"/>
                <a:gd name="T36" fmla="*/ 1265 w 1514"/>
                <a:gd name="T37" fmla="*/ 389 h 441"/>
                <a:gd name="T38" fmla="*/ 1374 w 1514"/>
                <a:gd name="T39" fmla="*/ 441 h 441"/>
                <a:gd name="T40" fmla="*/ 1514 w 1514"/>
                <a:gd name="T41" fmla="*/ 301 h 441"/>
                <a:gd name="T42" fmla="*/ 1409 w 1514"/>
                <a:gd name="T43" fmla="*/ 166 h 441"/>
                <a:gd name="T44" fmla="*/ 1363 w 1514"/>
                <a:gd name="T45" fmla="*/ 106 h 441"/>
                <a:gd name="T46" fmla="*/ 1302 w 1514"/>
                <a:gd name="T47" fmla="*/ 69 h 441"/>
                <a:gd name="T48" fmla="*/ 1302 w 1514"/>
                <a:gd name="T49" fmla="*/ 67 h 441"/>
                <a:gd name="T50" fmla="*/ 1234 w 151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4" h="441">
                  <a:moveTo>
                    <a:pt x="1234" y="0"/>
                  </a:moveTo>
                  <a:cubicBezTo>
                    <a:pt x="516" y="0"/>
                    <a:pt x="516" y="0"/>
                    <a:pt x="516" y="0"/>
                  </a:cubicBezTo>
                  <a:cubicBezTo>
                    <a:pt x="451" y="0"/>
                    <a:pt x="451" y="0"/>
                    <a:pt x="451" y="0"/>
                  </a:cubicBezTo>
                  <a:cubicBezTo>
                    <a:pt x="443" y="0"/>
                    <a:pt x="443" y="0"/>
                    <a:pt x="443" y="0"/>
                  </a:cubicBezTo>
                  <a:cubicBezTo>
                    <a:pt x="423" y="0"/>
                    <a:pt x="407" y="16"/>
                    <a:pt x="407" y="36"/>
                  </a:cubicBezTo>
                  <a:cubicBezTo>
                    <a:pt x="407" y="67"/>
                    <a:pt x="407" y="67"/>
                    <a:pt x="407" y="67"/>
                  </a:cubicBezTo>
                  <a:cubicBezTo>
                    <a:pt x="387" y="67"/>
                    <a:pt x="387" y="67"/>
                    <a:pt x="387" y="67"/>
                  </a:cubicBezTo>
                  <a:cubicBezTo>
                    <a:pt x="356" y="67"/>
                    <a:pt x="356" y="67"/>
                    <a:pt x="356" y="67"/>
                  </a:cubicBezTo>
                  <a:cubicBezTo>
                    <a:pt x="356" y="67"/>
                    <a:pt x="356" y="67"/>
                    <a:pt x="356" y="67"/>
                  </a:cubicBezTo>
                  <a:cubicBezTo>
                    <a:pt x="356" y="30"/>
                    <a:pt x="326" y="0"/>
                    <a:pt x="289" y="0"/>
                  </a:cubicBezTo>
                  <a:cubicBezTo>
                    <a:pt x="67" y="0"/>
                    <a:pt x="67" y="0"/>
                    <a:pt x="67" y="0"/>
                  </a:cubicBezTo>
                  <a:cubicBezTo>
                    <a:pt x="30" y="0"/>
                    <a:pt x="0" y="30"/>
                    <a:pt x="0" y="67"/>
                  </a:cubicBezTo>
                  <a:cubicBezTo>
                    <a:pt x="0" y="244"/>
                    <a:pt x="0" y="244"/>
                    <a:pt x="0" y="244"/>
                  </a:cubicBezTo>
                  <a:cubicBezTo>
                    <a:pt x="0" y="324"/>
                    <a:pt x="65" y="389"/>
                    <a:pt x="145" y="389"/>
                  </a:cubicBezTo>
                  <a:cubicBezTo>
                    <a:pt x="277" y="389"/>
                    <a:pt x="277" y="389"/>
                    <a:pt x="277" y="389"/>
                  </a:cubicBezTo>
                  <a:cubicBezTo>
                    <a:pt x="277" y="389"/>
                    <a:pt x="277" y="389"/>
                    <a:pt x="277" y="389"/>
                  </a:cubicBezTo>
                  <a:cubicBezTo>
                    <a:pt x="502" y="389"/>
                    <a:pt x="502" y="389"/>
                    <a:pt x="502" y="389"/>
                  </a:cubicBezTo>
                  <a:cubicBezTo>
                    <a:pt x="533" y="389"/>
                    <a:pt x="533" y="389"/>
                    <a:pt x="533" y="389"/>
                  </a:cubicBezTo>
                  <a:cubicBezTo>
                    <a:pt x="1265" y="389"/>
                    <a:pt x="1265" y="389"/>
                    <a:pt x="1265" y="389"/>
                  </a:cubicBezTo>
                  <a:cubicBezTo>
                    <a:pt x="1291" y="421"/>
                    <a:pt x="1330" y="441"/>
                    <a:pt x="1374" y="441"/>
                  </a:cubicBezTo>
                  <a:cubicBezTo>
                    <a:pt x="1451" y="441"/>
                    <a:pt x="1514" y="379"/>
                    <a:pt x="1514" y="301"/>
                  </a:cubicBezTo>
                  <a:cubicBezTo>
                    <a:pt x="1514" y="236"/>
                    <a:pt x="1470" y="181"/>
                    <a:pt x="1409" y="166"/>
                  </a:cubicBezTo>
                  <a:cubicBezTo>
                    <a:pt x="1363" y="106"/>
                    <a:pt x="1363" y="106"/>
                    <a:pt x="1363" y="106"/>
                  </a:cubicBezTo>
                  <a:cubicBezTo>
                    <a:pt x="1347" y="87"/>
                    <a:pt x="1326" y="74"/>
                    <a:pt x="1302" y="69"/>
                  </a:cubicBezTo>
                  <a:cubicBezTo>
                    <a:pt x="1302" y="67"/>
                    <a:pt x="1302" y="67"/>
                    <a:pt x="1302" y="67"/>
                  </a:cubicBezTo>
                  <a:cubicBezTo>
                    <a:pt x="1302" y="30"/>
                    <a:pt x="1271" y="0"/>
                    <a:pt x="1234" y="0"/>
                  </a:cubicBezTo>
                </a:path>
              </a:pathLst>
            </a:custGeom>
            <a:solidFill>
              <a:srgbClr val="DEE4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 name="Freeform 6"/>
            <p:cNvSpPr/>
            <p:nvPr>
              <p:custDataLst>
                <p:tags r:id="rId57"/>
              </p:custDataLst>
            </p:nvPr>
          </p:nvSpPr>
          <p:spPr bwMode="auto">
            <a:xfrm>
              <a:off x="4813415" y="1365999"/>
              <a:ext cx="281832" cy="341690"/>
            </a:xfrm>
            <a:custGeom>
              <a:avLst/>
              <a:gdLst>
                <a:gd name="T0" fmla="*/ 109 w 109"/>
                <a:gd name="T1" fmla="*/ 0 h 132"/>
                <a:gd name="T2" fmla="*/ 31 w 109"/>
                <a:gd name="T3" fmla="*/ 0 h 132"/>
                <a:gd name="T4" fmla="*/ 0 w 109"/>
                <a:gd name="T5" fmla="*/ 32 h 132"/>
                <a:gd name="T6" fmla="*/ 0 w 109"/>
                <a:gd name="T7" fmla="*/ 132 h 132"/>
                <a:gd name="T8" fmla="*/ 109 w 109"/>
                <a:gd name="T9" fmla="*/ 132 h 132"/>
                <a:gd name="T10" fmla="*/ 109 w 109"/>
                <a:gd name="T11" fmla="*/ 0 h 132"/>
              </a:gdLst>
              <a:ahLst/>
              <a:cxnLst>
                <a:cxn ang="0">
                  <a:pos x="T0" y="T1"/>
                </a:cxn>
                <a:cxn ang="0">
                  <a:pos x="T2" y="T3"/>
                </a:cxn>
                <a:cxn ang="0">
                  <a:pos x="T4" y="T5"/>
                </a:cxn>
                <a:cxn ang="0">
                  <a:pos x="T6" y="T7"/>
                </a:cxn>
                <a:cxn ang="0">
                  <a:pos x="T8" y="T9"/>
                </a:cxn>
                <a:cxn ang="0">
                  <a:pos x="T10" y="T11"/>
                </a:cxn>
              </a:cxnLst>
              <a:rect l="0" t="0" r="r" b="b"/>
              <a:pathLst>
                <a:path w="109" h="132">
                  <a:moveTo>
                    <a:pt x="109" y="0"/>
                  </a:moveTo>
                  <a:cubicBezTo>
                    <a:pt x="31" y="0"/>
                    <a:pt x="31" y="0"/>
                    <a:pt x="31" y="0"/>
                  </a:cubicBezTo>
                  <a:cubicBezTo>
                    <a:pt x="14" y="0"/>
                    <a:pt x="0" y="14"/>
                    <a:pt x="0" y="32"/>
                  </a:cubicBezTo>
                  <a:cubicBezTo>
                    <a:pt x="0" y="132"/>
                    <a:pt x="0" y="132"/>
                    <a:pt x="0" y="132"/>
                  </a:cubicBezTo>
                  <a:cubicBezTo>
                    <a:pt x="109" y="132"/>
                    <a:pt x="109" y="132"/>
                    <a:pt x="109" y="132"/>
                  </a:cubicBezTo>
                  <a:lnTo>
                    <a:pt x="109" y="0"/>
                  </a:lnTo>
                  <a:close/>
                </a:path>
              </a:pathLst>
            </a:custGeom>
            <a:solidFill>
              <a:srgbClr val="DC322F">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p>
          </p:txBody>
        </p:sp>
        <p:sp>
          <p:nvSpPr>
            <p:cNvPr id="7" name="Freeform 7"/>
            <p:cNvSpPr/>
            <p:nvPr>
              <p:custDataLst>
                <p:tags r:id="rId58"/>
              </p:custDataLst>
            </p:nvPr>
          </p:nvSpPr>
          <p:spPr bwMode="auto">
            <a:xfrm>
              <a:off x="4097612" y="1539338"/>
              <a:ext cx="3408171" cy="833025"/>
            </a:xfrm>
            <a:custGeom>
              <a:avLst/>
              <a:gdLst>
                <a:gd name="T0" fmla="*/ 1300 w 1315"/>
                <a:gd name="T1" fmla="*/ 192 h 322"/>
                <a:gd name="T2" fmla="*/ 1231 w 1315"/>
                <a:gd name="T3" fmla="*/ 281 h 322"/>
                <a:gd name="T4" fmla="*/ 1149 w 1315"/>
                <a:gd name="T5" fmla="*/ 322 h 322"/>
                <a:gd name="T6" fmla="*/ 146 w 1315"/>
                <a:gd name="T7" fmla="*/ 322 h 322"/>
                <a:gd name="T8" fmla="*/ 0 w 1315"/>
                <a:gd name="T9" fmla="*/ 176 h 322"/>
                <a:gd name="T10" fmla="*/ 0 w 1315"/>
                <a:gd name="T11" fmla="*/ 0 h 322"/>
                <a:gd name="T12" fmla="*/ 1150 w 1315"/>
                <a:gd name="T13" fmla="*/ 0 h 322"/>
                <a:gd name="T14" fmla="*/ 1231 w 1315"/>
                <a:gd name="T15" fmla="*/ 39 h 322"/>
                <a:gd name="T16" fmla="*/ 1300 w 1315"/>
                <a:gd name="T17" fmla="*/ 126 h 322"/>
                <a:gd name="T18" fmla="*/ 1300 w 1315"/>
                <a:gd name="T19" fmla="*/ 19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5" h="322">
                  <a:moveTo>
                    <a:pt x="1300" y="192"/>
                  </a:moveTo>
                  <a:cubicBezTo>
                    <a:pt x="1231" y="281"/>
                    <a:pt x="1231" y="281"/>
                    <a:pt x="1231" y="281"/>
                  </a:cubicBezTo>
                  <a:cubicBezTo>
                    <a:pt x="1212" y="307"/>
                    <a:pt x="1181" y="322"/>
                    <a:pt x="1149" y="322"/>
                  </a:cubicBezTo>
                  <a:cubicBezTo>
                    <a:pt x="146" y="322"/>
                    <a:pt x="146" y="322"/>
                    <a:pt x="146" y="322"/>
                  </a:cubicBezTo>
                  <a:cubicBezTo>
                    <a:pt x="65" y="322"/>
                    <a:pt x="0" y="257"/>
                    <a:pt x="0" y="176"/>
                  </a:cubicBezTo>
                  <a:cubicBezTo>
                    <a:pt x="0" y="0"/>
                    <a:pt x="0" y="0"/>
                    <a:pt x="0" y="0"/>
                  </a:cubicBezTo>
                  <a:cubicBezTo>
                    <a:pt x="1150" y="0"/>
                    <a:pt x="1150" y="0"/>
                    <a:pt x="1150" y="0"/>
                  </a:cubicBezTo>
                  <a:cubicBezTo>
                    <a:pt x="1182" y="0"/>
                    <a:pt x="1212" y="14"/>
                    <a:pt x="1231" y="39"/>
                  </a:cubicBezTo>
                  <a:cubicBezTo>
                    <a:pt x="1300" y="126"/>
                    <a:pt x="1300" y="126"/>
                    <a:pt x="1300" y="126"/>
                  </a:cubicBezTo>
                  <a:cubicBezTo>
                    <a:pt x="1315" y="145"/>
                    <a:pt x="1315" y="172"/>
                    <a:pt x="1300"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 name="Freeform 8"/>
            <p:cNvSpPr/>
            <p:nvPr>
              <p:custDataLst>
                <p:tags r:id="rId59"/>
              </p:custDataLst>
            </p:nvPr>
          </p:nvSpPr>
          <p:spPr bwMode="auto">
            <a:xfrm>
              <a:off x="3755922" y="1365999"/>
              <a:ext cx="1300667" cy="1006364"/>
            </a:xfrm>
            <a:custGeom>
              <a:avLst/>
              <a:gdLst>
                <a:gd name="T0" fmla="*/ 357 w 502"/>
                <a:gd name="T1" fmla="*/ 243 h 389"/>
                <a:gd name="T2" fmla="*/ 357 w 502"/>
                <a:gd name="T3" fmla="*/ 67 h 389"/>
                <a:gd name="T4" fmla="*/ 290 w 502"/>
                <a:gd name="T5" fmla="*/ 0 h 389"/>
                <a:gd name="T6" fmla="*/ 68 w 502"/>
                <a:gd name="T7" fmla="*/ 0 h 389"/>
                <a:gd name="T8" fmla="*/ 0 w 502"/>
                <a:gd name="T9" fmla="*/ 67 h 389"/>
                <a:gd name="T10" fmla="*/ 0 w 502"/>
                <a:gd name="T11" fmla="*/ 243 h 389"/>
                <a:gd name="T12" fmla="*/ 146 w 502"/>
                <a:gd name="T13" fmla="*/ 389 h 389"/>
                <a:gd name="T14" fmla="*/ 502 w 502"/>
                <a:gd name="T15" fmla="*/ 389 h 389"/>
                <a:gd name="T16" fmla="*/ 357 w 502"/>
                <a:gd name="T17" fmla="*/ 24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389">
                  <a:moveTo>
                    <a:pt x="357" y="243"/>
                  </a:moveTo>
                  <a:cubicBezTo>
                    <a:pt x="357" y="67"/>
                    <a:pt x="357" y="67"/>
                    <a:pt x="357" y="67"/>
                  </a:cubicBezTo>
                  <a:cubicBezTo>
                    <a:pt x="357" y="30"/>
                    <a:pt x="327" y="0"/>
                    <a:pt x="290" y="0"/>
                  </a:cubicBezTo>
                  <a:cubicBezTo>
                    <a:pt x="68" y="0"/>
                    <a:pt x="68" y="0"/>
                    <a:pt x="68" y="0"/>
                  </a:cubicBezTo>
                  <a:cubicBezTo>
                    <a:pt x="31" y="0"/>
                    <a:pt x="0" y="30"/>
                    <a:pt x="0" y="67"/>
                  </a:cubicBezTo>
                  <a:cubicBezTo>
                    <a:pt x="0" y="243"/>
                    <a:pt x="0" y="243"/>
                    <a:pt x="0" y="243"/>
                  </a:cubicBezTo>
                  <a:cubicBezTo>
                    <a:pt x="0" y="324"/>
                    <a:pt x="66" y="389"/>
                    <a:pt x="146" y="389"/>
                  </a:cubicBezTo>
                  <a:cubicBezTo>
                    <a:pt x="502" y="389"/>
                    <a:pt x="502" y="389"/>
                    <a:pt x="502" y="389"/>
                  </a:cubicBezTo>
                  <a:cubicBezTo>
                    <a:pt x="422" y="389"/>
                    <a:pt x="357" y="324"/>
                    <a:pt x="357" y="243"/>
                  </a:cubicBezTo>
                  <a:close/>
                </a:path>
              </a:pathLst>
            </a:custGeom>
            <a:solidFill>
              <a:srgbClr val="DC32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 name="Freeform 9"/>
            <p:cNvSpPr/>
            <p:nvPr>
              <p:custDataLst>
                <p:tags r:id="rId60"/>
              </p:custDataLst>
            </p:nvPr>
          </p:nvSpPr>
          <p:spPr bwMode="auto">
            <a:xfrm>
              <a:off x="4681229" y="1539338"/>
              <a:ext cx="458912" cy="833025"/>
            </a:xfrm>
            <a:custGeom>
              <a:avLst/>
              <a:gdLst>
                <a:gd name="T0" fmla="*/ 177 w 177"/>
                <a:gd name="T1" fmla="*/ 322 h 322"/>
                <a:gd name="T2" fmla="*/ 145 w 177"/>
                <a:gd name="T3" fmla="*/ 322 h 322"/>
                <a:gd name="T4" fmla="*/ 0 w 177"/>
                <a:gd name="T5" fmla="*/ 176 h 322"/>
                <a:gd name="T6" fmla="*/ 0 w 177"/>
                <a:gd name="T7" fmla="*/ 0 h 322"/>
                <a:gd name="T8" fmla="*/ 31 w 177"/>
                <a:gd name="T9" fmla="*/ 0 h 322"/>
                <a:gd name="T10" fmla="*/ 31 w 177"/>
                <a:gd name="T11" fmla="*/ 176 h 322"/>
                <a:gd name="T12" fmla="*/ 177 w 177"/>
                <a:gd name="T13" fmla="*/ 322 h 322"/>
              </a:gdLst>
              <a:ahLst/>
              <a:cxnLst>
                <a:cxn ang="0">
                  <a:pos x="T0" y="T1"/>
                </a:cxn>
                <a:cxn ang="0">
                  <a:pos x="T2" y="T3"/>
                </a:cxn>
                <a:cxn ang="0">
                  <a:pos x="T4" y="T5"/>
                </a:cxn>
                <a:cxn ang="0">
                  <a:pos x="T6" y="T7"/>
                </a:cxn>
                <a:cxn ang="0">
                  <a:pos x="T8" y="T9"/>
                </a:cxn>
                <a:cxn ang="0">
                  <a:pos x="T10" y="T11"/>
                </a:cxn>
                <a:cxn ang="0">
                  <a:pos x="T12" y="T13"/>
                </a:cxn>
              </a:cxnLst>
              <a:rect l="0" t="0" r="r" b="b"/>
              <a:pathLst>
                <a:path w="177" h="322">
                  <a:moveTo>
                    <a:pt x="177" y="322"/>
                  </a:moveTo>
                  <a:cubicBezTo>
                    <a:pt x="145" y="322"/>
                    <a:pt x="145" y="322"/>
                    <a:pt x="145" y="322"/>
                  </a:cubicBezTo>
                  <a:cubicBezTo>
                    <a:pt x="65" y="322"/>
                    <a:pt x="0" y="257"/>
                    <a:pt x="0" y="176"/>
                  </a:cubicBezTo>
                  <a:cubicBezTo>
                    <a:pt x="0" y="0"/>
                    <a:pt x="0" y="0"/>
                    <a:pt x="0" y="0"/>
                  </a:cubicBezTo>
                  <a:cubicBezTo>
                    <a:pt x="31" y="0"/>
                    <a:pt x="31" y="0"/>
                    <a:pt x="31" y="0"/>
                  </a:cubicBezTo>
                  <a:cubicBezTo>
                    <a:pt x="31" y="176"/>
                    <a:pt x="31" y="176"/>
                    <a:pt x="31" y="176"/>
                  </a:cubicBezTo>
                  <a:cubicBezTo>
                    <a:pt x="31" y="257"/>
                    <a:pt x="96" y="322"/>
                    <a:pt x="177" y="322"/>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 name="Freeform 10"/>
            <p:cNvSpPr/>
            <p:nvPr>
              <p:custDataLst>
                <p:tags r:id="rId61"/>
              </p:custDataLst>
            </p:nvPr>
          </p:nvSpPr>
          <p:spPr bwMode="auto">
            <a:xfrm>
              <a:off x="4926896" y="1365999"/>
              <a:ext cx="2203527" cy="380348"/>
            </a:xfrm>
            <a:custGeom>
              <a:avLst/>
              <a:gdLst>
                <a:gd name="T0" fmla="*/ 59 w 850"/>
                <a:gd name="T1" fmla="*/ 147 h 147"/>
                <a:gd name="T2" fmla="*/ 802 w 850"/>
                <a:gd name="T3" fmla="*/ 147 h 147"/>
                <a:gd name="T4" fmla="*/ 850 w 850"/>
                <a:gd name="T5" fmla="*/ 99 h 147"/>
                <a:gd name="T6" fmla="*/ 850 w 850"/>
                <a:gd name="T7" fmla="*/ 67 h 147"/>
                <a:gd name="T8" fmla="*/ 783 w 850"/>
                <a:gd name="T9" fmla="*/ 0 h 147"/>
                <a:gd name="T10" fmla="*/ 0 w 850"/>
                <a:gd name="T11" fmla="*/ 0 h 147"/>
                <a:gd name="T12" fmla="*/ 22 w 850"/>
                <a:gd name="T13" fmla="*/ 67 h 147"/>
                <a:gd name="T14" fmla="*/ 22 w 850"/>
                <a:gd name="T15" fmla="*/ 111 h 147"/>
                <a:gd name="T16" fmla="*/ 59 w 85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0" h="147">
                  <a:moveTo>
                    <a:pt x="59" y="147"/>
                  </a:moveTo>
                  <a:cubicBezTo>
                    <a:pt x="802" y="147"/>
                    <a:pt x="802" y="147"/>
                    <a:pt x="802" y="147"/>
                  </a:cubicBezTo>
                  <a:cubicBezTo>
                    <a:pt x="829" y="147"/>
                    <a:pt x="850" y="126"/>
                    <a:pt x="850" y="99"/>
                  </a:cubicBezTo>
                  <a:cubicBezTo>
                    <a:pt x="850" y="67"/>
                    <a:pt x="850" y="67"/>
                    <a:pt x="850" y="67"/>
                  </a:cubicBezTo>
                  <a:cubicBezTo>
                    <a:pt x="850" y="30"/>
                    <a:pt x="820" y="0"/>
                    <a:pt x="783" y="0"/>
                  </a:cubicBezTo>
                  <a:cubicBezTo>
                    <a:pt x="0" y="0"/>
                    <a:pt x="0" y="0"/>
                    <a:pt x="0" y="0"/>
                  </a:cubicBezTo>
                  <a:cubicBezTo>
                    <a:pt x="14" y="19"/>
                    <a:pt x="22" y="42"/>
                    <a:pt x="22" y="67"/>
                  </a:cubicBezTo>
                  <a:cubicBezTo>
                    <a:pt x="22" y="111"/>
                    <a:pt x="22" y="111"/>
                    <a:pt x="22" y="111"/>
                  </a:cubicBezTo>
                  <a:cubicBezTo>
                    <a:pt x="22" y="131"/>
                    <a:pt x="39" y="147"/>
                    <a:pt x="59" y="147"/>
                  </a:cubicBezTo>
                  <a:close/>
                </a:path>
              </a:pathLst>
            </a:custGeom>
            <a:solidFill>
              <a:srgbClr val="DC32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 name="Oval 11"/>
            <p:cNvSpPr>
              <a:spLocks noChangeArrowheads="1"/>
            </p:cNvSpPr>
            <p:nvPr>
              <p:custDataLst>
                <p:tags r:id="rId62"/>
              </p:custDataLst>
            </p:nvPr>
          </p:nvSpPr>
          <p:spPr bwMode="auto">
            <a:xfrm>
              <a:off x="6957084" y="1782512"/>
              <a:ext cx="724533" cy="724532"/>
            </a:xfrm>
            <a:prstGeom prst="ellipse">
              <a:avLst/>
            </a:prstGeom>
            <a:solidFill>
              <a:srgbClr val="D9600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 name="Freeform 12"/>
            <p:cNvSpPr/>
            <p:nvPr>
              <p:custDataLst>
                <p:tags r:id="rId63"/>
              </p:custDataLst>
            </p:nvPr>
          </p:nvSpPr>
          <p:spPr bwMode="auto">
            <a:xfrm>
              <a:off x="6935884" y="1733877"/>
              <a:ext cx="569899" cy="638486"/>
            </a:xfrm>
            <a:custGeom>
              <a:avLst/>
              <a:gdLst>
                <a:gd name="T0" fmla="*/ 0 w 220"/>
                <a:gd name="T1" fmla="*/ 140 h 247"/>
                <a:gd name="T2" fmla="*/ 50 w 220"/>
                <a:gd name="T3" fmla="*/ 247 h 247"/>
                <a:gd name="T4" fmla="*/ 54 w 220"/>
                <a:gd name="T5" fmla="*/ 247 h 247"/>
                <a:gd name="T6" fmla="*/ 136 w 220"/>
                <a:gd name="T7" fmla="*/ 206 h 247"/>
                <a:gd name="T8" fmla="*/ 205 w 220"/>
                <a:gd name="T9" fmla="*/ 117 h 247"/>
                <a:gd name="T10" fmla="*/ 205 w 220"/>
                <a:gd name="T11" fmla="*/ 51 h 247"/>
                <a:gd name="T12" fmla="*/ 167 w 220"/>
                <a:gd name="T13" fmla="*/ 3 h 247"/>
                <a:gd name="T14" fmla="*/ 141 w 220"/>
                <a:gd name="T15" fmla="*/ 0 h 247"/>
                <a:gd name="T16" fmla="*/ 0 w 220"/>
                <a:gd name="T17" fmla="*/ 14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47">
                  <a:moveTo>
                    <a:pt x="0" y="140"/>
                  </a:moveTo>
                  <a:cubicBezTo>
                    <a:pt x="0" y="183"/>
                    <a:pt x="20" y="221"/>
                    <a:pt x="50" y="247"/>
                  </a:cubicBezTo>
                  <a:cubicBezTo>
                    <a:pt x="54" y="247"/>
                    <a:pt x="54" y="247"/>
                    <a:pt x="54" y="247"/>
                  </a:cubicBezTo>
                  <a:cubicBezTo>
                    <a:pt x="86" y="247"/>
                    <a:pt x="117" y="232"/>
                    <a:pt x="136" y="206"/>
                  </a:cubicBezTo>
                  <a:cubicBezTo>
                    <a:pt x="205" y="117"/>
                    <a:pt x="205" y="117"/>
                    <a:pt x="205" y="117"/>
                  </a:cubicBezTo>
                  <a:cubicBezTo>
                    <a:pt x="220" y="97"/>
                    <a:pt x="220" y="70"/>
                    <a:pt x="205" y="51"/>
                  </a:cubicBezTo>
                  <a:cubicBezTo>
                    <a:pt x="167" y="3"/>
                    <a:pt x="167" y="3"/>
                    <a:pt x="167" y="3"/>
                  </a:cubicBezTo>
                  <a:cubicBezTo>
                    <a:pt x="158" y="1"/>
                    <a:pt x="149" y="0"/>
                    <a:pt x="141" y="0"/>
                  </a:cubicBezTo>
                  <a:cubicBezTo>
                    <a:pt x="63" y="0"/>
                    <a:pt x="0" y="63"/>
                    <a:pt x="0" y="140"/>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 name="Oval 13"/>
            <p:cNvSpPr>
              <a:spLocks noChangeArrowheads="1"/>
            </p:cNvSpPr>
            <p:nvPr>
              <p:custDataLst>
                <p:tags r:id="rId64"/>
              </p:custDataLst>
            </p:nvPr>
          </p:nvSpPr>
          <p:spPr bwMode="auto">
            <a:xfrm>
              <a:off x="6957084" y="1782512"/>
              <a:ext cx="724533" cy="724532"/>
            </a:xfrm>
            <a:prstGeom prst="ellipse">
              <a:avLst/>
            </a:prstGeom>
            <a:solidFill>
              <a:srgbClr val="DC32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7" name="Freeform 14"/>
            <p:cNvSpPr>
              <a:spLocks noEditPoints="1"/>
            </p:cNvSpPr>
            <p:nvPr>
              <p:custDataLst>
                <p:tags r:id="rId65"/>
              </p:custDataLst>
            </p:nvPr>
          </p:nvSpPr>
          <p:spPr bwMode="auto">
            <a:xfrm>
              <a:off x="7018189" y="1844864"/>
              <a:ext cx="602322" cy="599828"/>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16 w 232"/>
                <a:gd name="T11" fmla="*/ 217 h 232"/>
                <a:gd name="T12" fmla="*/ 15 w 232"/>
                <a:gd name="T13" fmla="*/ 116 h 232"/>
                <a:gd name="T14" fmla="*/ 116 w 232"/>
                <a:gd name="T15" fmla="*/ 15 h 232"/>
                <a:gd name="T16" fmla="*/ 217 w 232"/>
                <a:gd name="T17" fmla="*/ 116 h 232"/>
                <a:gd name="T18" fmla="*/ 116 w 232"/>
                <a:gd name="T19" fmla="*/ 2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16" y="217"/>
                  </a:moveTo>
                  <a:cubicBezTo>
                    <a:pt x="60" y="217"/>
                    <a:pt x="15" y="172"/>
                    <a:pt x="15" y="116"/>
                  </a:cubicBezTo>
                  <a:cubicBezTo>
                    <a:pt x="15" y="60"/>
                    <a:pt x="60" y="15"/>
                    <a:pt x="116" y="15"/>
                  </a:cubicBezTo>
                  <a:cubicBezTo>
                    <a:pt x="172" y="15"/>
                    <a:pt x="217" y="60"/>
                    <a:pt x="217" y="116"/>
                  </a:cubicBezTo>
                  <a:cubicBezTo>
                    <a:pt x="217" y="172"/>
                    <a:pt x="172" y="217"/>
                    <a:pt x="116" y="2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8" name="Freeform 15"/>
            <p:cNvSpPr>
              <a:spLocks noEditPoints="1"/>
            </p:cNvSpPr>
            <p:nvPr>
              <p:custDataLst>
                <p:tags r:id="rId66"/>
              </p:custDataLst>
            </p:nvPr>
          </p:nvSpPr>
          <p:spPr bwMode="auto">
            <a:xfrm>
              <a:off x="7152870" y="2041897"/>
              <a:ext cx="210750" cy="200774"/>
            </a:xfrm>
            <a:custGeom>
              <a:avLst/>
              <a:gdLst>
                <a:gd name="T0" fmla="*/ 64 w 81"/>
                <a:gd name="T1" fmla="*/ 0 h 78"/>
                <a:gd name="T2" fmla="*/ 17 w 81"/>
                <a:gd name="T3" fmla="*/ 0 h 78"/>
                <a:gd name="T4" fmla="*/ 0 w 81"/>
                <a:gd name="T5" fmla="*/ 18 h 78"/>
                <a:gd name="T6" fmla="*/ 0 w 81"/>
                <a:gd name="T7" fmla="*/ 50 h 78"/>
                <a:gd name="T8" fmla="*/ 6 w 81"/>
                <a:gd name="T9" fmla="*/ 63 h 78"/>
                <a:gd name="T10" fmla="*/ 6 w 81"/>
                <a:gd name="T11" fmla="*/ 65 h 78"/>
                <a:gd name="T12" fmla="*/ 6 w 81"/>
                <a:gd name="T13" fmla="*/ 78 h 78"/>
                <a:gd name="T14" fmla="*/ 17 w 81"/>
                <a:gd name="T15" fmla="*/ 68 h 78"/>
                <a:gd name="T16" fmla="*/ 18 w 81"/>
                <a:gd name="T17" fmla="*/ 68 h 78"/>
                <a:gd name="T18" fmla="*/ 41 w 81"/>
                <a:gd name="T19" fmla="*/ 68 h 78"/>
                <a:gd name="T20" fmla="*/ 41 w 81"/>
                <a:gd name="T21" fmla="*/ 68 h 78"/>
                <a:gd name="T22" fmla="*/ 42 w 81"/>
                <a:gd name="T23" fmla="*/ 68 h 78"/>
                <a:gd name="T24" fmla="*/ 64 w 81"/>
                <a:gd name="T25" fmla="*/ 68 h 78"/>
                <a:gd name="T26" fmla="*/ 81 w 81"/>
                <a:gd name="T27" fmla="*/ 50 h 78"/>
                <a:gd name="T28" fmla="*/ 81 w 81"/>
                <a:gd name="T29" fmla="*/ 18 h 78"/>
                <a:gd name="T30" fmla="*/ 64 w 81"/>
                <a:gd name="T31" fmla="*/ 0 h 78"/>
                <a:gd name="T32" fmla="*/ 20 w 81"/>
                <a:gd name="T33" fmla="*/ 40 h 78"/>
                <a:gd name="T34" fmla="*/ 16 w 81"/>
                <a:gd name="T35" fmla="*/ 35 h 78"/>
                <a:gd name="T36" fmla="*/ 20 w 81"/>
                <a:gd name="T37" fmla="*/ 31 h 78"/>
                <a:gd name="T38" fmla="*/ 25 w 81"/>
                <a:gd name="T39" fmla="*/ 35 h 78"/>
                <a:gd name="T40" fmla="*/ 20 w 81"/>
                <a:gd name="T41" fmla="*/ 40 h 78"/>
                <a:gd name="T42" fmla="*/ 39 w 81"/>
                <a:gd name="T43" fmla="*/ 40 h 78"/>
                <a:gd name="T44" fmla="*/ 34 w 81"/>
                <a:gd name="T45" fmla="*/ 35 h 78"/>
                <a:gd name="T46" fmla="*/ 39 w 81"/>
                <a:gd name="T47" fmla="*/ 31 h 78"/>
                <a:gd name="T48" fmla="*/ 43 w 81"/>
                <a:gd name="T49" fmla="*/ 35 h 78"/>
                <a:gd name="T50" fmla="*/ 39 w 81"/>
                <a:gd name="T51" fmla="*/ 40 h 78"/>
                <a:gd name="T52" fmla="*/ 57 w 81"/>
                <a:gd name="T53" fmla="*/ 40 h 78"/>
                <a:gd name="T54" fmla="*/ 52 w 81"/>
                <a:gd name="T55" fmla="*/ 35 h 78"/>
                <a:gd name="T56" fmla="*/ 57 w 81"/>
                <a:gd name="T57" fmla="*/ 31 h 78"/>
                <a:gd name="T58" fmla="*/ 61 w 81"/>
                <a:gd name="T59" fmla="*/ 35 h 78"/>
                <a:gd name="T60" fmla="*/ 57 w 81"/>
                <a:gd name="T61"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78">
                  <a:moveTo>
                    <a:pt x="64" y="0"/>
                  </a:moveTo>
                  <a:cubicBezTo>
                    <a:pt x="17" y="0"/>
                    <a:pt x="17" y="0"/>
                    <a:pt x="17" y="0"/>
                  </a:cubicBezTo>
                  <a:cubicBezTo>
                    <a:pt x="8" y="0"/>
                    <a:pt x="0" y="8"/>
                    <a:pt x="0" y="18"/>
                  </a:cubicBezTo>
                  <a:cubicBezTo>
                    <a:pt x="0" y="50"/>
                    <a:pt x="0" y="50"/>
                    <a:pt x="0" y="50"/>
                  </a:cubicBezTo>
                  <a:cubicBezTo>
                    <a:pt x="0" y="55"/>
                    <a:pt x="2" y="60"/>
                    <a:pt x="6" y="63"/>
                  </a:cubicBezTo>
                  <a:cubicBezTo>
                    <a:pt x="6" y="64"/>
                    <a:pt x="6" y="64"/>
                    <a:pt x="6" y="65"/>
                  </a:cubicBezTo>
                  <a:cubicBezTo>
                    <a:pt x="6" y="78"/>
                    <a:pt x="6" y="78"/>
                    <a:pt x="6" y="78"/>
                  </a:cubicBezTo>
                  <a:cubicBezTo>
                    <a:pt x="17" y="68"/>
                    <a:pt x="17" y="68"/>
                    <a:pt x="17" y="68"/>
                  </a:cubicBezTo>
                  <a:cubicBezTo>
                    <a:pt x="18" y="68"/>
                    <a:pt x="18" y="68"/>
                    <a:pt x="18" y="68"/>
                  </a:cubicBezTo>
                  <a:cubicBezTo>
                    <a:pt x="41" y="68"/>
                    <a:pt x="41" y="68"/>
                    <a:pt x="41" y="68"/>
                  </a:cubicBezTo>
                  <a:cubicBezTo>
                    <a:pt x="41" y="68"/>
                    <a:pt x="41" y="68"/>
                    <a:pt x="41" y="68"/>
                  </a:cubicBezTo>
                  <a:cubicBezTo>
                    <a:pt x="42" y="68"/>
                    <a:pt x="42" y="68"/>
                    <a:pt x="42" y="68"/>
                  </a:cubicBezTo>
                  <a:cubicBezTo>
                    <a:pt x="64" y="68"/>
                    <a:pt x="64" y="68"/>
                    <a:pt x="64" y="68"/>
                  </a:cubicBezTo>
                  <a:cubicBezTo>
                    <a:pt x="73" y="68"/>
                    <a:pt x="81" y="60"/>
                    <a:pt x="81" y="50"/>
                  </a:cubicBezTo>
                  <a:cubicBezTo>
                    <a:pt x="81" y="18"/>
                    <a:pt x="81" y="18"/>
                    <a:pt x="81" y="18"/>
                  </a:cubicBezTo>
                  <a:cubicBezTo>
                    <a:pt x="81" y="8"/>
                    <a:pt x="73" y="0"/>
                    <a:pt x="64" y="0"/>
                  </a:cubicBezTo>
                  <a:close/>
                  <a:moveTo>
                    <a:pt x="20" y="40"/>
                  </a:moveTo>
                  <a:cubicBezTo>
                    <a:pt x="18" y="40"/>
                    <a:pt x="16" y="38"/>
                    <a:pt x="16" y="35"/>
                  </a:cubicBezTo>
                  <a:cubicBezTo>
                    <a:pt x="16" y="33"/>
                    <a:pt x="18" y="31"/>
                    <a:pt x="20" y="31"/>
                  </a:cubicBezTo>
                  <a:cubicBezTo>
                    <a:pt x="23" y="31"/>
                    <a:pt x="25" y="33"/>
                    <a:pt x="25" y="35"/>
                  </a:cubicBezTo>
                  <a:cubicBezTo>
                    <a:pt x="25" y="38"/>
                    <a:pt x="23" y="40"/>
                    <a:pt x="20" y="40"/>
                  </a:cubicBezTo>
                  <a:close/>
                  <a:moveTo>
                    <a:pt x="39" y="40"/>
                  </a:moveTo>
                  <a:cubicBezTo>
                    <a:pt x="36" y="40"/>
                    <a:pt x="34" y="38"/>
                    <a:pt x="34" y="35"/>
                  </a:cubicBezTo>
                  <a:cubicBezTo>
                    <a:pt x="34" y="33"/>
                    <a:pt x="36" y="31"/>
                    <a:pt x="39" y="31"/>
                  </a:cubicBezTo>
                  <a:cubicBezTo>
                    <a:pt x="41" y="31"/>
                    <a:pt x="43" y="33"/>
                    <a:pt x="43" y="35"/>
                  </a:cubicBezTo>
                  <a:cubicBezTo>
                    <a:pt x="43" y="38"/>
                    <a:pt x="41" y="40"/>
                    <a:pt x="39" y="40"/>
                  </a:cubicBezTo>
                  <a:close/>
                  <a:moveTo>
                    <a:pt x="57" y="40"/>
                  </a:moveTo>
                  <a:cubicBezTo>
                    <a:pt x="54" y="40"/>
                    <a:pt x="52" y="38"/>
                    <a:pt x="52" y="35"/>
                  </a:cubicBezTo>
                  <a:cubicBezTo>
                    <a:pt x="52" y="33"/>
                    <a:pt x="54" y="31"/>
                    <a:pt x="57" y="31"/>
                  </a:cubicBezTo>
                  <a:cubicBezTo>
                    <a:pt x="59" y="31"/>
                    <a:pt x="61" y="33"/>
                    <a:pt x="61" y="35"/>
                  </a:cubicBezTo>
                  <a:cubicBezTo>
                    <a:pt x="61" y="38"/>
                    <a:pt x="59" y="40"/>
                    <a:pt x="57"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9" name="Freeform 16"/>
            <p:cNvSpPr/>
            <p:nvPr>
              <p:custDataLst>
                <p:tags r:id="rId67"/>
              </p:custDataLst>
            </p:nvPr>
          </p:nvSpPr>
          <p:spPr bwMode="auto">
            <a:xfrm>
              <a:off x="7265104" y="2088037"/>
              <a:ext cx="209503" cy="199527"/>
            </a:xfrm>
            <a:custGeom>
              <a:avLst/>
              <a:gdLst>
                <a:gd name="T0" fmla="*/ 64 w 81"/>
                <a:gd name="T1" fmla="*/ 0 h 77"/>
                <a:gd name="T2" fmla="*/ 42 w 81"/>
                <a:gd name="T3" fmla="*/ 0 h 77"/>
                <a:gd name="T4" fmla="*/ 42 w 81"/>
                <a:gd name="T5" fmla="*/ 32 h 77"/>
                <a:gd name="T6" fmla="*/ 21 w 81"/>
                <a:gd name="T7" fmla="*/ 53 h 77"/>
                <a:gd name="T8" fmla="*/ 0 w 81"/>
                <a:gd name="T9" fmla="*/ 53 h 77"/>
                <a:gd name="T10" fmla="*/ 1 w 81"/>
                <a:gd name="T11" fmla="*/ 55 h 77"/>
                <a:gd name="T12" fmla="*/ 17 w 81"/>
                <a:gd name="T13" fmla="*/ 67 h 77"/>
                <a:gd name="T14" fmla="*/ 62 w 81"/>
                <a:gd name="T15" fmla="*/ 67 h 77"/>
                <a:gd name="T16" fmla="*/ 64 w 81"/>
                <a:gd name="T17" fmla="*/ 68 h 77"/>
                <a:gd name="T18" fmla="*/ 75 w 81"/>
                <a:gd name="T19" fmla="*/ 77 h 77"/>
                <a:gd name="T20" fmla="*/ 75 w 81"/>
                <a:gd name="T21" fmla="*/ 64 h 77"/>
                <a:gd name="T22" fmla="*/ 75 w 81"/>
                <a:gd name="T23" fmla="*/ 63 h 77"/>
                <a:gd name="T24" fmla="*/ 81 w 81"/>
                <a:gd name="T25" fmla="*/ 50 h 77"/>
                <a:gd name="T26" fmla="*/ 81 w 81"/>
                <a:gd name="T27" fmla="*/ 17 h 77"/>
                <a:gd name="T28" fmla="*/ 64 w 81"/>
                <a:gd name="T2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7">
                  <a:moveTo>
                    <a:pt x="64" y="0"/>
                  </a:moveTo>
                  <a:cubicBezTo>
                    <a:pt x="42" y="0"/>
                    <a:pt x="42" y="0"/>
                    <a:pt x="42" y="0"/>
                  </a:cubicBezTo>
                  <a:cubicBezTo>
                    <a:pt x="42" y="32"/>
                    <a:pt x="42" y="32"/>
                    <a:pt x="42" y="32"/>
                  </a:cubicBezTo>
                  <a:cubicBezTo>
                    <a:pt x="42" y="44"/>
                    <a:pt x="32" y="53"/>
                    <a:pt x="21" y="53"/>
                  </a:cubicBezTo>
                  <a:cubicBezTo>
                    <a:pt x="0" y="53"/>
                    <a:pt x="0" y="53"/>
                    <a:pt x="0" y="53"/>
                  </a:cubicBezTo>
                  <a:cubicBezTo>
                    <a:pt x="1" y="55"/>
                    <a:pt x="1" y="55"/>
                    <a:pt x="1" y="55"/>
                  </a:cubicBezTo>
                  <a:cubicBezTo>
                    <a:pt x="3" y="62"/>
                    <a:pt x="10" y="67"/>
                    <a:pt x="17" y="67"/>
                  </a:cubicBezTo>
                  <a:cubicBezTo>
                    <a:pt x="62" y="67"/>
                    <a:pt x="62" y="67"/>
                    <a:pt x="62" y="67"/>
                  </a:cubicBezTo>
                  <a:cubicBezTo>
                    <a:pt x="63" y="67"/>
                    <a:pt x="63" y="67"/>
                    <a:pt x="64" y="68"/>
                  </a:cubicBezTo>
                  <a:cubicBezTo>
                    <a:pt x="75" y="77"/>
                    <a:pt x="75" y="77"/>
                    <a:pt x="75" y="77"/>
                  </a:cubicBezTo>
                  <a:cubicBezTo>
                    <a:pt x="75" y="64"/>
                    <a:pt x="75" y="64"/>
                    <a:pt x="75" y="64"/>
                  </a:cubicBezTo>
                  <a:cubicBezTo>
                    <a:pt x="74" y="64"/>
                    <a:pt x="75" y="63"/>
                    <a:pt x="75" y="63"/>
                  </a:cubicBezTo>
                  <a:cubicBezTo>
                    <a:pt x="79" y="60"/>
                    <a:pt x="81" y="55"/>
                    <a:pt x="81" y="50"/>
                  </a:cubicBezTo>
                  <a:cubicBezTo>
                    <a:pt x="81" y="17"/>
                    <a:pt x="81" y="17"/>
                    <a:pt x="81" y="17"/>
                  </a:cubicBezTo>
                  <a:cubicBezTo>
                    <a:pt x="81" y="8"/>
                    <a:pt x="73" y="0"/>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56" name="文本框 55"/>
          <p:cNvSpPr txBox="1"/>
          <p:nvPr>
            <p:custDataLst>
              <p:tags r:id="rId3"/>
            </p:custDataLst>
          </p:nvPr>
        </p:nvSpPr>
        <p:spPr>
          <a:xfrm>
            <a:off x="2915516" y="2329860"/>
            <a:ext cx="1917700" cy="548740"/>
          </a:xfrm>
          <a:prstGeom prst="rect">
            <a:avLst/>
          </a:prstGeom>
          <a:noFill/>
        </p:spPr>
        <p:txBody>
          <a:bodyPr wrap="square" rtlCol="0">
            <a:spAutoFit/>
          </a:bodyPr>
          <a:lstStyle/>
          <a:p>
            <a:pPr>
              <a:lnSpc>
                <a:spcPct val="130000"/>
              </a:lnSpc>
            </a:pPr>
            <a:r>
              <a:rPr lang="zh-CN" altLang="en-US" sz="1200" dirty="0">
                <a:solidFill>
                  <a:srgbClr val="595959"/>
                </a:solidFill>
              </a:rPr>
              <a:t>环保、市政、工业、电力等</a:t>
            </a:r>
            <a:endParaRPr lang="zh-CN" altLang="en-US" sz="1200" dirty="0" smtClean="0">
              <a:solidFill>
                <a:srgbClr val="595959"/>
              </a:solidFill>
            </a:endParaRPr>
          </a:p>
        </p:txBody>
      </p:sp>
      <p:sp>
        <p:nvSpPr>
          <p:cNvPr id="57" name="矩形 56"/>
          <p:cNvSpPr/>
          <p:nvPr>
            <p:custDataLst>
              <p:tags r:id="rId4"/>
            </p:custDataLst>
          </p:nvPr>
        </p:nvSpPr>
        <p:spPr>
          <a:xfrm>
            <a:off x="3092119" y="1988335"/>
            <a:ext cx="1768475" cy="368300"/>
          </a:xfrm>
          <a:prstGeom prst="rect">
            <a:avLst/>
          </a:prstGeom>
        </p:spPr>
        <p:txBody>
          <a:bodyPr wrap="square">
            <a:spAutoFit/>
          </a:bodyPr>
          <a:lstStyle/>
          <a:p>
            <a:r>
              <a:rPr lang="zh-CN" altLang="en-US" b="1" dirty="0">
                <a:solidFill>
                  <a:sysClr val="window" lastClr="FFFFFF"/>
                </a:solidFill>
                <a:latin typeface="微软雅黑" panose="020B0503020204020204" pitchFamily="34" charset="-122"/>
                <a:ea typeface="微软雅黑" panose="020B0503020204020204" pitchFamily="34" charset="-122"/>
                <a:cs typeface="+mn-ea"/>
              </a:rPr>
              <a:t>应用背景</a:t>
            </a:r>
            <a:endParaRPr lang="zh-CN" altLang="en-US" b="1" dirty="0" smtClean="0">
              <a:solidFill>
                <a:sysClr val="window" lastClr="FFFFFF"/>
              </a:solidFill>
              <a:latin typeface="微软雅黑" panose="020B0503020204020204" pitchFamily="34" charset="-122"/>
              <a:ea typeface="微软雅黑" panose="020B0503020204020204" pitchFamily="34" charset="-122"/>
              <a:cs typeface="+mn-ea"/>
            </a:endParaRPr>
          </a:p>
        </p:txBody>
      </p:sp>
      <p:sp>
        <p:nvSpPr>
          <p:cNvPr id="64" name="文本框 63"/>
          <p:cNvSpPr txBox="1"/>
          <p:nvPr>
            <p:custDataLst>
              <p:tags r:id="rId5"/>
            </p:custDataLst>
          </p:nvPr>
        </p:nvSpPr>
        <p:spPr>
          <a:xfrm>
            <a:off x="1936086" y="2151196"/>
            <a:ext cx="858474" cy="460375"/>
          </a:xfrm>
          <a:prstGeom prst="rect">
            <a:avLst/>
          </a:prstGeom>
          <a:noFill/>
        </p:spPr>
        <p:txBody>
          <a:bodyPr wrap="square" rtlCol="0">
            <a:spAutoFit/>
          </a:bodyPr>
          <a:lstStyle/>
          <a:p>
            <a:pPr algn="ctr"/>
            <a:r>
              <a:rPr lang="en-US" altLang="zh-CN" sz="2400" b="1" dirty="0">
                <a:solidFill>
                  <a:sysClr val="window" lastClr="FFFFFF"/>
                </a:solidFill>
                <a:latin typeface="微软雅黑" panose="020B0503020204020204" pitchFamily="34" charset="-122"/>
                <a:ea typeface="微软雅黑" panose="020B0503020204020204" pitchFamily="34" charset="-122"/>
              </a:rPr>
              <a:t>01</a:t>
            </a:r>
          </a:p>
        </p:txBody>
      </p:sp>
      <p:grpSp>
        <p:nvGrpSpPr>
          <p:cNvPr id="40" name="组合 39"/>
          <p:cNvGrpSpPr/>
          <p:nvPr>
            <p:custDataLst>
              <p:tags r:id="rId6"/>
            </p:custDataLst>
          </p:nvPr>
        </p:nvGrpSpPr>
        <p:grpSpPr>
          <a:xfrm>
            <a:off x="6468694" y="1984842"/>
            <a:ext cx="3651514" cy="1092705"/>
            <a:chOff x="3755922" y="3886274"/>
            <a:chExt cx="3975576" cy="1189680"/>
          </a:xfrm>
        </p:grpSpPr>
        <p:sp>
          <p:nvSpPr>
            <p:cNvPr id="41" name="Freeform 17"/>
            <p:cNvSpPr/>
            <p:nvPr>
              <p:custDataLst>
                <p:tags r:id="rId45"/>
              </p:custDataLst>
            </p:nvPr>
          </p:nvSpPr>
          <p:spPr bwMode="auto">
            <a:xfrm>
              <a:off x="3808298" y="3934909"/>
              <a:ext cx="3923200" cy="1141045"/>
            </a:xfrm>
            <a:custGeom>
              <a:avLst/>
              <a:gdLst>
                <a:gd name="T0" fmla="*/ 1234 w 1514"/>
                <a:gd name="T1" fmla="*/ 0 h 441"/>
                <a:gd name="T2" fmla="*/ 516 w 1514"/>
                <a:gd name="T3" fmla="*/ 0 h 441"/>
                <a:gd name="T4" fmla="*/ 451 w 1514"/>
                <a:gd name="T5" fmla="*/ 0 h 441"/>
                <a:gd name="T6" fmla="*/ 443 w 1514"/>
                <a:gd name="T7" fmla="*/ 0 h 441"/>
                <a:gd name="T8" fmla="*/ 407 w 1514"/>
                <a:gd name="T9" fmla="*/ 36 h 441"/>
                <a:gd name="T10" fmla="*/ 407 w 1514"/>
                <a:gd name="T11" fmla="*/ 66 h 441"/>
                <a:gd name="T12" fmla="*/ 387 w 1514"/>
                <a:gd name="T13" fmla="*/ 66 h 441"/>
                <a:gd name="T14" fmla="*/ 356 w 1514"/>
                <a:gd name="T15" fmla="*/ 66 h 441"/>
                <a:gd name="T16" fmla="*/ 356 w 1514"/>
                <a:gd name="T17" fmla="*/ 66 h 441"/>
                <a:gd name="T18" fmla="*/ 289 w 1514"/>
                <a:gd name="T19" fmla="*/ 0 h 441"/>
                <a:gd name="T20" fmla="*/ 67 w 1514"/>
                <a:gd name="T21" fmla="*/ 0 h 441"/>
                <a:gd name="T22" fmla="*/ 0 w 1514"/>
                <a:gd name="T23" fmla="*/ 67 h 441"/>
                <a:gd name="T24" fmla="*/ 0 w 1514"/>
                <a:gd name="T25" fmla="*/ 243 h 441"/>
                <a:gd name="T26" fmla="*/ 145 w 1514"/>
                <a:gd name="T27" fmla="*/ 389 h 441"/>
                <a:gd name="T28" fmla="*/ 277 w 1514"/>
                <a:gd name="T29" fmla="*/ 389 h 441"/>
                <a:gd name="T30" fmla="*/ 277 w 1514"/>
                <a:gd name="T31" fmla="*/ 389 h 441"/>
                <a:gd name="T32" fmla="*/ 502 w 1514"/>
                <a:gd name="T33" fmla="*/ 389 h 441"/>
                <a:gd name="T34" fmla="*/ 533 w 1514"/>
                <a:gd name="T35" fmla="*/ 389 h 441"/>
                <a:gd name="T36" fmla="*/ 1265 w 1514"/>
                <a:gd name="T37" fmla="*/ 389 h 441"/>
                <a:gd name="T38" fmla="*/ 1374 w 1514"/>
                <a:gd name="T39" fmla="*/ 441 h 441"/>
                <a:gd name="T40" fmla="*/ 1514 w 1514"/>
                <a:gd name="T41" fmla="*/ 301 h 441"/>
                <a:gd name="T42" fmla="*/ 1409 w 1514"/>
                <a:gd name="T43" fmla="*/ 165 h 441"/>
                <a:gd name="T44" fmla="*/ 1363 w 1514"/>
                <a:gd name="T45" fmla="*/ 106 h 441"/>
                <a:gd name="T46" fmla="*/ 1302 w 1514"/>
                <a:gd name="T47" fmla="*/ 69 h 441"/>
                <a:gd name="T48" fmla="*/ 1302 w 1514"/>
                <a:gd name="T49" fmla="*/ 67 h 441"/>
                <a:gd name="T50" fmla="*/ 1234 w 1514"/>
                <a:gd name="T5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4" h="441">
                  <a:moveTo>
                    <a:pt x="1234" y="0"/>
                  </a:moveTo>
                  <a:cubicBezTo>
                    <a:pt x="516" y="0"/>
                    <a:pt x="516" y="0"/>
                    <a:pt x="516" y="0"/>
                  </a:cubicBezTo>
                  <a:cubicBezTo>
                    <a:pt x="451" y="0"/>
                    <a:pt x="451" y="0"/>
                    <a:pt x="451" y="0"/>
                  </a:cubicBezTo>
                  <a:cubicBezTo>
                    <a:pt x="443" y="0"/>
                    <a:pt x="443" y="0"/>
                    <a:pt x="443" y="0"/>
                  </a:cubicBezTo>
                  <a:cubicBezTo>
                    <a:pt x="423" y="0"/>
                    <a:pt x="407" y="16"/>
                    <a:pt x="407" y="36"/>
                  </a:cubicBezTo>
                  <a:cubicBezTo>
                    <a:pt x="407" y="66"/>
                    <a:pt x="407" y="66"/>
                    <a:pt x="407" y="66"/>
                  </a:cubicBezTo>
                  <a:cubicBezTo>
                    <a:pt x="387" y="66"/>
                    <a:pt x="387" y="66"/>
                    <a:pt x="387" y="66"/>
                  </a:cubicBezTo>
                  <a:cubicBezTo>
                    <a:pt x="356" y="66"/>
                    <a:pt x="356" y="66"/>
                    <a:pt x="356" y="66"/>
                  </a:cubicBezTo>
                  <a:cubicBezTo>
                    <a:pt x="356" y="66"/>
                    <a:pt x="356" y="66"/>
                    <a:pt x="356" y="66"/>
                  </a:cubicBezTo>
                  <a:cubicBezTo>
                    <a:pt x="356" y="30"/>
                    <a:pt x="326" y="0"/>
                    <a:pt x="289" y="0"/>
                  </a:cubicBezTo>
                  <a:cubicBezTo>
                    <a:pt x="67" y="0"/>
                    <a:pt x="67" y="0"/>
                    <a:pt x="67" y="0"/>
                  </a:cubicBezTo>
                  <a:cubicBezTo>
                    <a:pt x="30" y="0"/>
                    <a:pt x="0" y="30"/>
                    <a:pt x="0" y="67"/>
                  </a:cubicBezTo>
                  <a:cubicBezTo>
                    <a:pt x="0" y="243"/>
                    <a:pt x="0" y="243"/>
                    <a:pt x="0" y="243"/>
                  </a:cubicBezTo>
                  <a:cubicBezTo>
                    <a:pt x="0" y="324"/>
                    <a:pt x="65" y="389"/>
                    <a:pt x="145" y="389"/>
                  </a:cubicBezTo>
                  <a:cubicBezTo>
                    <a:pt x="277" y="389"/>
                    <a:pt x="277" y="389"/>
                    <a:pt x="277" y="389"/>
                  </a:cubicBezTo>
                  <a:cubicBezTo>
                    <a:pt x="277" y="389"/>
                    <a:pt x="277" y="389"/>
                    <a:pt x="277" y="389"/>
                  </a:cubicBezTo>
                  <a:cubicBezTo>
                    <a:pt x="502" y="389"/>
                    <a:pt x="502" y="389"/>
                    <a:pt x="502" y="389"/>
                  </a:cubicBezTo>
                  <a:cubicBezTo>
                    <a:pt x="533" y="389"/>
                    <a:pt x="533" y="389"/>
                    <a:pt x="533" y="389"/>
                  </a:cubicBezTo>
                  <a:cubicBezTo>
                    <a:pt x="1265" y="389"/>
                    <a:pt x="1265" y="389"/>
                    <a:pt x="1265" y="389"/>
                  </a:cubicBezTo>
                  <a:cubicBezTo>
                    <a:pt x="1291" y="421"/>
                    <a:pt x="1330" y="441"/>
                    <a:pt x="1374" y="441"/>
                  </a:cubicBezTo>
                  <a:cubicBezTo>
                    <a:pt x="1451" y="441"/>
                    <a:pt x="1514" y="378"/>
                    <a:pt x="1514" y="301"/>
                  </a:cubicBezTo>
                  <a:cubicBezTo>
                    <a:pt x="1514" y="236"/>
                    <a:pt x="1470" y="181"/>
                    <a:pt x="1409" y="165"/>
                  </a:cubicBezTo>
                  <a:cubicBezTo>
                    <a:pt x="1363" y="106"/>
                    <a:pt x="1363" y="106"/>
                    <a:pt x="1363" y="106"/>
                  </a:cubicBezTo>
                  <a:cubicBezTo>
                    <a:pt x="1347" y="87"/>
                    <a:pt x="1326" y="73"/>
                    <a:pt x="1302" y="69"/>
                  </a:cubicBezTo>
                  <a:cubicBezTo>
                    <a:pt x="1302" y="67"/>
                    <a:pt x="1302" y="67"/>
                    <a:pt x="1302" y="67"/>
                  </a:cubicBezTo>
                  <a:cubicBezTo>
                    <a:pt x="1302" y="30"/>
                    <a:pt x="1271" y="0"/>
                    <a:pt x="1234" y="0"/>
                  </a:cubicBezTo>
                </a:path>
              </a:pathLst>
            </a:custGeom>
            <a:solidFill>
              <a:srgbClr val="DEE4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2" name="Freeform 18"/>
            <p:cNvSpPr/>
            <p:nvPr>
              <p:custDataLst>
                <p:tags r:id="rId46"/>
              </p:custDataLst>
            </p:nvPr>
          </p:nvSpPr>
          <p:spPr bwMode="auto">
            <a:xfrm>
              <a:off x="4813415" y="3886274"/>
              <a:ext cx="281832" cy="341690"/>
            </a:xfrm>
            <a:custGeom>
              <a:avLst/>
              <a:gdLst>
                <a:gd name="T0" fmla="*/ 109 w 109"/>
                <a:gd name="T1" fmla="*/ 0 h 132"/>
                <a:gd name="T2" fmla="*/ 31 w 109"/>
                <a:gd name="T3" fmla="*/ 0 h 132"/>
                <a:gd name="T4" fmla="*/ 0 w 109"/>
                <a:gd name="T5" fmla="*/ 31 h 132"/>
                <a:gd name="T6" fmla="*/ 0 w 109"/>
                <a:gd name="T7" fmla="*/ 132 h 132"/>
                <a:gd name="T8" fmla="*/ 109 w 109"/>
                <a:gd name="T9" fmla="*/ 132 h 132"/>
                <a:gd name="T10" fmla="*/ 109 w 109"/>
                <a:gd name="T11" fmla="*/ 0 h 132"/>
              </a:gdLst>
              <a:ahLst/>
              <a:cxnLst>
                <a:cxn ang="0">
                  <a:pos x="T0" y="T1"/>
                </a:cxn>
                <a:cxn ang="0">
                  <a:pos x="T2" y="T3"/>
                </a:cxn>
                <a:cxn ang="0">
                  <a:pos x="T4" y="T5"/>
                </a:cxn>
                <a:cxn ang="0">
                  <a:pos x="T6" y="T7"/>
                </a:cxn>
                <a:cxn ang="0">
                  <a:pos x="T8" y="T9"/>
                </a:cxn>
                <a:cxn ang="0">
                  <a:pos x="T10" y="T11"/>
                </a:cxn>
              </a:cxnLst>
              <a:rect l="0" t="0" r="r" b="b"/>
              <a:pathLst>
                <a:path w="109" h="132">
                  <a:moveTo>
                    <a:pt x="109" y="0"/>
                  </a:moveTo>
                  <a:cubicBezTo>
                    <a:pt x="31" y="0"/>
                    <a:pt x="31" y="0"/>
                    <a:pt x="31" y="0"/>
                  </a:cubicBezTo>
                  <a:cubicBezTo>
                    <a:pt x="14" y="0"/>
                    <a:pt x="0" y="14"/>
                    <a:pt x="0" y="31"/>
                  </a:cubicBezTo>
                  <a:cubicBezTo>
                    <a:pt x="0" y="132"/>
                    <a:pt x="0" y="132"/>
                    <a:pt x="0" y="132"/>
                  </a:cubicBezTo>
                  <a:cubicBezTo>
                    <a:pt x="109" y="132"/>
                    <a:pt x="109" y="132"/>
                    <a:pt x="109" y="132"/>
                  </a:cubicBezTo>
                  <a:lnTo>
                    <a:pt x="109" y="0"/>
                  </a:lnTo>
                  <a:close/>
                </a:path>
              </a:pathLst>
            </a:custGeom>
            <a:solidFill>
              <a:srgbClr val="79B22A">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p>
          </p:txBody>
        </p:sp>
        <p:sp>
          <p:nvSpPr>
            <p:cNvPr id="43" name="Freeform 19"/>
            <p:cNvSpPr/>
            <p:nvPr>
              <p:custDataLst>
                <p:tags r:id="rId47"/>
              </p:custDataLst>
            </p:nvPr>
          </p:nvSpPr>
          <p:spPr bwMode="auto">
            <a:xfrm>
              <a:off x="4097612" y="4057119"/>
              <a:ext cx="3408171" cy="835519"/>
            </a:xfrm>
            <a:custGeom>
              <a:avLst/>
              <a:gdLst>
                <a:gd name="T0" fmla="*/ 1300 w 1315"/>
                <a:gd name="T1" fmla="*/ 192 h 323"/>
                <a:gd name="T2" fmla="*/ 1231 w 1315"/>
                <a:gd name="T3" fmla="*/ 282 h 323"/>
                <a:gd name="T4" fmla="*/ 1149 w 1315"/>
                <a:gd name="T5" fmla="*/ 323 h 323"/>
                <a:gd name="T6" fmla="*/ 146 w 1315"/>
                <a:gd name="T7" fmla="*/ 323 h 323"/>
                <a:gd name="T8" fmla="*/ 0 w 1315"/>
                <a:gd name="T9" fmla="*/ 177 h 323"/>
                <a:gd name="T10" fmla="*/ 0 w 1315"/>
                <a:gd name="T11" fmla="*/ 0 h 323"/>
                <a:gd name="T12" fmla="*/ 1150 w 1315"/>
                <a:gd name="T13" fmla="*/ 0 h 323"/>
                <a:gd name="T14" fmla="*/ 1231 w 1315"/>
                <a:gd name="T15" fmla="*/ 40 h 323"/>
                <a:gd name="T16" fmla="*/ 1300 w 1315"/>
                <a:gd name="T17" fmla="*/ 127 h 323"/>
                <a:gd name="T18" fmla="*/ 1300 w 1315"/>
                <a:gd name="T19" fmla="*/ 19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5" h="323">
                  <a:moveTo>
                    <a:pt x="1300" y="192"/>
                  </a:moveTo>
                  <a:cubicBezTo>
                    <a:pt x="1231" y="282"/>
                    <a:pt x="1231" y="282"/>
                    <a:pt x="1231" y="282"/>
                  </a:cubicBezTo>
                  <a:cubicBezTo>
                    <a:pt x="1212" y="308"/>
                    <a:pt x="1181" y="323"/>
                    <a:pt x="1149" y="323"/>
                  </a:cubicBezTo>
                  <a:cubicBezTo>
                    <a:pt x="146" y="323"/>
                    <a:pt x="146" y="323"/>
                    <a:pt x="146" y="323"/>
                  </a:cubicBezTo>
                  <a:cubicBezTo>
                    <a:pt x="65" y="323"/>
                    <a:pt x="0" y="258"/>
                    <a:pt x="0" y="177"/>
                  </a:cubicBezTo>
                  <a:cubicBezTo>
                    <a:pt x="0" y="0"/>
                    <a:pt x="0" y="0"/>
                    <a:pt x="0" y="0"/>
                  </a:cubicBezTo>
                  <a:cubicBezTo>
                    <a:pt x="1150" y="0"/>
                    <a:pt x="1150" y="0"/>
                    <a:pt x="1150" y="0"/>
                  </a:cubicBezTo>
                  <a:cubicBezTo>
                    <a:pt x="1182" y="0"/>
                    <a:pt x="1212" y="15"/>
                    <a:pt x="1231" y="40"/>
                  </a:cubicBezTo>
                  <a:cubicBezTo>
                    <a:pt x="1300" y="127"/>
                    <a:pt x="1300" y="127"/>
                    <a:pt x="1300" y="127"/>
                  </a:cubicBezTo>
                  <a:cubicBezTo>
                    <a:pt x="1315" y="146"/>
                    <a:pt x="1315" y="173"/>
                    <a:pt x="1300"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4" name="Freeform 20"/>
            <p:cNvSpPr/>
            <p:nvPr>
              <p:custDataLst>
                <p:tags r:id="rId48"/>
              </p:custDataLst>
            </p:nvPr>
          </p:nvSpPr>
          <p:spPr bwMode="auto">
            <a:xfrm>
              <a:off x="3755922" y="3886274"/>
              <a:ext cx="1300667" cy="1006364"/>
            </a:xfrm>
            <a:custGeom>
              <a:avLst/>
              <a:gdLst>
                <a:gd name="T0" fmla="*/ 357 w 502"/>
                <a:gd name="T1" fmla="*/ 243 h 389"/>
                <a:gd name="T2" fmla="*/ 357 w 502"/>
                <a:gd name="T3" fmla="*/ 67 h 389"/>
                <a:gd name="T4" fmla="*/ 290 w 502"/>
                <a:gd name="T5" fmla="*/ 0 h 389"/>
                <a:gd name="T6" fmla="*/ 68 w 502"/>
                <a:gd name="T7" fmla="*/ 0 h 389"/>
                <a:gd name="T8" fmla="*/ 0 w 502"/>
                <a:gd name="T9" fmla="*/ 67 h 389"/>
                <a:gd name="T10" fmla="*/ 0 w 502"/>
                <a:gd name="T11" fmla="*/ 243 h 389"/>
                <a:gd name="T12" fmla="*/ 146 w 502"/>
                <a:gd name="T13" fmla="*/ 389 h 389"/>
                <a:gd name="T14" fmla="*/ 502 w 502"/>
                <a:gd name="T15" fmla="*/ 389 h 389"/>
                <a:gd name="T16" fmla="*/ 357 w 502"/>
                <a:gd name="T17" fmla="*/ 24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389">
                  <a:moveTo>
                    <a:pt x="357" y="243"/>
                  </a:moveTo>
                  <a:cubicBezTo>
                    <a:pt x="357" y="67"/>
                    <a:pt x="357" y="67"/>
                    <a:pt x="357" y="67"/>
                  </a:cubicBezTo>
                  <a:cubicBezTo>
                    <a:pt x="357" y="30"/>
                    <a:pt x="327" y="0"/>
                    <a:pt x="290" y="0"/>
                  </a:cubicBezTo>
                  <a:cubicBezTo>
                    <a:pt x="68" y="0"/>
                    <a:pt x="68" y="0"/>
                    <a:pt x="68" y="0"/>
                  </a:cubicBezTo>
                  <a:cubicBezTo>
                    <a:pt x="31" y="0"/>
                    <a:pt x="0" y="30"/>
                    <a:pt x="0" y="67"/>
                  </a:cubicBezTo>
                  <a:cubicBezTo>
                    <a:pt x="0" y="243"/>
                    <a:pt x="0" y="243"/>
                    <a:pt x="0" y="243"/>
                  </a:cubicBezTo>
                  <a:cubicBezTo>
                    <a:pt x="0" y="324"/>
                    <a:pt x="66" y="389"/>
                    <a:pt x="146" y="389"/>
                  </a:cubicBezTo>
                  <a:cubicBezTo>
                    <a:pt x="502" y="389"/>
                    <a:pt x="502" y="389"/>
                    <a:pt x="502" y="389"/>
                  </a:cubicBezTo>
                  <a:cubicBezTo>
                    <a:pt x="422" y="389"/>
                    <a:pt x="357" y="324"/>
                    <a:pt x="357" y="243"/>
                  </a:cubicBezTo>
                  <a:close/>
                </a:path>
              </a:pathLst>
            </a:custGeom>
            <a:solidFill>
              <a:srgbClr val="79B22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5" name="Freeform 21"/>
            <p:cNvSpPr/>
            <p:nvPr>
              <p:custDataLst>
                <p:tags r:id="rId49"/>
              </p:custDataLst>
            </p:nvPr>
          </p:nvSpPr>
          <p:spPr bwMode="auto">
            <a:xfrm>
              <a:off x="4681229" y="4057119"/>
              <a:ext cx="458912" cy="835519"/>
            </a:xfrm>
            <a:custGeom>
              <a:avLst/>
              <a:gdLst>
                <a:gd name="T0" fmla="*/ 177 w 177"/>
                <a:gd name="T1" fmla="*/ 323 h 323"/>
                <a:gd name="T2" fmla="*/ 145 w 177"/>
                <a:gd name="T3" fmla="*/ 323 h 323"/>
                <a:gd name="T4" fmla="*/ 0 w 177"/>
                <a:gd name="T5" fmla="*/ 177 h 323"/>
                <a:gd name="T6" fmla="*/ 0 w 177"/>
                <a:gd name="T7" fmla="*/ 0 h 323"/>
                <a:gd name="T8" fmla="*/ 31 w 177"/>
                <a:gd name="T9" fmla="*/ 0 h 323"/>
                <a:gd name="T10" fmla="*/ 31 w 177"/>
                <a:gd name="T11" fmla="*/ 177 h 323"/>
                <a:gd name="T12" fmla="*/ 177 w 177"/>
                <a:gd name="T13" fmla="*/ 323 h 323"/>
              </a:gdLst>
              <a:ahLst/>
              <a:cxnLst>
                <a:cxn ang="0">
                  <a:pos x="T0" y="T1"/>
                </a:cxn>
                <a:cxn ang="0">
                  <a:pos x="T2" y="T3"/>
                </a:cxn>
                <a:cxn ang="0">
                  <a:pos x="T4" y="T5"/>
                </a:cxn>
                <a:cxn ang="0">
                  <a:pos x="T6" y="T7"/>
                </a:cxn>
                <a:cxn ang="0">
                  <a:pos x="T8" y="T9"/>
                </a:cxn>
                <a:cxn ang="0">
                  <a:pos x="T10" y="T11"/>
                </a:cxn>
                <a:cxn ang="0">
                  <a:pos x="T12" y="T13"/>
                </a:cxn>
              </a:cxnLst>
              <a:rect l="0" t="0" r="r" b="b"/>
              <a:pathLst>
                <a:path w="177" h="323">
                  <a:moveTo>
                    <a:pt x="177" y="323"/>
                  </a:moveTo>
                  <a:cubicBezTo>
                    <a:pt x="145" y="323"/>
                    <a:pt x="145" y="323"/>
                    <a:pt x="145" y="323"/>
                  </a:cubicBezTo>
                  <a:cubicBezTo>
                    <a:pt x="65" y="323"/>
                    <a:pt x="0" y="258"/>
                    <a:pt x="0" y="177"/>
                  </a:cubicBezTo>
                  <a:cubicBezTo>
                    <a:pt x="0" y="0"/>
                    <a:pt x="0" y="0"/>
                    <a:pt x="0" y="0"/>
                  </a:cubicBezTo>
                  <a:cubicBezTo>
                    <a:pt x="31" y="0"/>
                    <a:pt x="31" y="0"/>
                    <a:pt x="31" y="0"/>
                  </a:cubicBezTo>
                  <a:cubicBezTo>
                    <a:pt x="31" y="177"/>
                    <a:pt x="31" y="177"/>
                    <a:pt x="31" y="177"/>
                  </a:cubicBezTo>
                  <a:cubicBezTo>
                    <a:pt x="31" y="258"/>
                    <a:pt x="96" y="323"/>
                    <a:pt x="177" y="323"/>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6" name="Freeform 22"/>
            <p:cNvSpPr/>
            <p:nvPr>
              <p:custDataLst>
                <p:tags r:id="rId50"/>
              </p:custDataLst>
            </p:nvPr>
          </p:nvSpPr>
          <p:spPr bwMode="auto">
            <a:xfrm>
              <a:off x="4926896" y="3886274"/>
              <a:ext cx="2203527" cy="380348"/>
            </a:xfrm>
            <a:custGeom>
              <a:avLst/>
              <a:gdLst>
                <a:gd name="T0" fmla="*/ 59 w 850"/>
                <a:gd name="T1" fmla="*/ 147 h 147"/>
                <a:gd name="T2" fmla="*/ 802 w 850"/>
                <a:gd name="T3" fmla="*/ 147 h 147"/>
                <a:gd name="T4" fmla="*/ 850 w 850"/>
                <a:gd name="T5" fmla="*/ 99 h 147"/>
                <a:gd name="T6" fmla="*/ 850 w 850"/>
                <a:gd name="T7" fmla="*/ 67 h 147"/>
                <a:gd name="T8" fmla="*/ 783 w 850"/>
                <a:gd name="T9" fmla="*/ 0 h 147"/>
                <a:gd name="T10" fmla="*/ 0 w 850"/>
                <a:gd name="T11" fmla="*/ 0 h 147"/>
                <a:gd name="T12" fmla="*/ 22 w 850"/>
                <a:gd name="T13" fmla="*/ 67 h 147"/>
                <a:gd name="T14" fmla="*/ 22 w 850"/>
                <a:gd name="T15" fmla="*/ 111 h 147"/>
                <a:gd name="T16" fmla="*/ 59 w 85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0" h="147">
                  <a:moveTo>
                    <a:pt x="59" y="147"/>
                  </a:moveTo>
                  <a:cubicBezTo>
                    <a:pt x="802" y="147"/>
                    <a:pt x="802" y="147"/>
                    <a:pt x="802" y="147"/>
                  </a:cubicBezTo>
                  <a:cubicBezTo>
                    <a:pt x="829" y="147"/>
                    <a:pt x="850" y="125"/>
                    <a:pt x="850" y="99"/>
                  </a:cubicBezTo>
                  <a:cubicBezTo>
                    <a:pt x="850" y="67"/>
                    <a:pt x="850" y="67"/>
                    <a:pt x="850" y="67"/>
                  </a:cubicBezTo>
                  <a:cubicBezTo>
                    <a:pt x="850" y="30"/>
                    <a:pt x="820" y="0"/>
                    <a:pt x="783" y="0"/>
                  </a:cubicBezTo>
                  <a:cubicBezTo>
                    <a:pt x="0" y="0"/>
                    <a:pt x="0" y="0"/>
                    <a:pt x="0" y="0"/>
                  </a:cubicBezTo>
                  <a:cubicBezTo>
                    <a:pt x="14" y="18"/>
                    <a:pt x="22" y="42"/>
                    <a:pt x="22" y="67"/>
                  </a:cubicBezTo>
                  <a:cubicBezTo>
                    <a:pt x="22" y="111"/>
                    <a:pt x="22" y="111"/>
                    <a:pt x="22" y="111"/>
                  </a:cubicBezTo>
                  <a:cubicBezTo>
                    <a:pt x="22" y="131"/>
                    <a:pt x="39" y="147"/>
                    <a:pt x="59" y="147"/>
                  </a:cubicBezTo>
                  <a:close/>
                </a:path>
              </a:pathLst>
            </a:custGeom>
            <a:solidFill>
              <a:srgbClr val="79B22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7" name="Oval 23"/>
            <p:cNvSpPr>
              <a:spLocks noChangeArrowheads="1"/>
            </p:cNvSpPr>
            <p:nvPr>
              <p:custDataLst>
                <p:tags r:id="rId51"/>
              </p:custDataLst>
            </p:nvPr>
          </p:nvSpPr>
          <p:spPr bwMode="auto">
            <a:xfrm>
              <a:off x="6957084" y="4302787"/>
              <a:ext cx="724533" cy="724532"/>
            </a:xfrm>
            <a:prstGeom prst="ellipse">
              <a:avLst/>
            </a:prstGeom>
            <a:solidFill>
              <a:srgbClr val="D9600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8" name="Freeform 24"/>
            <p:cNvSpPr/>
            <p:nvPr>
              <p:custDataLst>
                <p:tags r:id="rId52"/>
              </p:custDataLst>
            </p:nvPr>
          </p:nvSpPr>
          <p:spPr bwMode="auto">
            <a:xfrm>
              <a:off x="6935884" y="4254152"/>
              <a:ext cx="569899" cy="638486"/>
            </a:xfrm>
            <a:custGeom>
              <a:avLst/>
              <a:gdLst>
                <a:gd name="T0" fmla="*/ 0 w 220"/>
                <a:gd name="T1" fmla="*/ 140 h 247"/>
                <a:gd name="T2" fmla="*/ 50 w 220"/>
                <a:gd name="T3" fmla="*/ 247 h 247"/>
                <a:gd name="T4" fmla="*/ 54 w 220"/>
                <a:gd name="T5" fmla="*/ 247 h 247"/>
                <a:gd name="T6" fmla="*/ 136 w 220"/>
                <a:gd name="T7" fmla="*/ 206 h 247"/>
                <a:gd name="T8" fmla="*/ 205 w 220"/>
                <a:gd name="T9" fmla="*/ 116 h 247"/>
                <a:gd name="T10" fmla="*/ 205 w 220"/>
                <a:gd name="T11" fmla="*/ 51 h 247"/>
                <a:gd name="T12" fmla="*/ 167 w 220"/>
                <a:gd name="T13" fmla="*/ 2 h 247"/>
                <a:gd name="T14" fmla="*/ 141 w 220"/>
                <a:gd name="T15" fmla="*/ 0 h 247"/>
                <a:gd name="T16" fmla="*/ 0 w 220"/>
                <a:gd name="T17" fmla="*/ 14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47">
                  <a:moveTo>
                    <a:pt x="0" y="140"/>
                  </a:moveTo>
                  <a:cubicBezTo>
                    <a:pt x="0" y="183"/>
                    <a:pt x="20" y="221"/>
                    <a:pt x="50" y="247"/>
                  </a:cubicBezTo>
                  <a:cubicBezTo>
                    <a:pt x="54" y="247"/>
                    <a:pt x="54" y="247"/>
                    <a:pt x="54" y="247"/>
                  </a:cubicBezTo>
                  <a:cubicBezTo>
                    <a:pt x="86" y="247"/>
                    <a:pt x="117" y="232"/>
                    <a:pt x="136" y="206"/>
                  </a:cubicBezTo>
                  <a:cubicBezTo>
                    <a:pt x="205" y="116"/>
                    <a:pt x="205" y="116"/>
                    <a:pt x="205" y="116"/>
                  </a:cubicBezTo>
                  <a:cubicBezTo>
                    <a:pt x="220" y="97"/>
                    <a:pt x="220" y="70"/>
                    <a:pt x="205" y="51"/>
                  </a:cubicBezTo>
                  <a:cubicBezTo>
                    <a:pt x="167" y="2"/>
                    <a:pt x="167" y="2"/>
                    <a:pt x="167" y="2"/>
                  </a:cubicBezTo>
                  <a:cubicBezTo>
                    <a:pt x="158" y="1"/>
                    <a:pt x="149" y="0"/>
                    <a:pt x="141" y="0"/>
                  </a:cubicBezTo>
                  <a:cubicBezTo>
                    <a:pt x="63" y="0"/>
                    <a:pt x="0" y="63"/>
                    <a:pt x="0" y="140"/>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9" name="Oval 25"/>
            <p:cNvSpPr>
              <a:spLocks noChangeArrowheads="1"/>
            </p:cNvSpPr>
            <p:nvPr>
              <p:custDataLst>
                <p:tags r:id="rId53"/>
              </p:custDataLst>
            </p:nvPr>
          </p:nvSpPr>
          <p:spPr bwMode="auto">
            <a:xfrm>
              <a:off x="6957084" y="4302787"/>
              <a:ext cx="724533" cy="724532"/>
            </a:xfrm>
            <a:prstGeom prst="ellipse">
              <a:avLst/>
            </a:prstGeom>
            <a:solidFill>
              <a:srgbClr val="79B22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0" name="Freeform 26"/>
            <p:cNvSpPr>
              <a:spLocks noEditPoints="1"/>
            </p:cNvSpPr>
            <p:nvPr>
              <p:custDataLst>
                <p:tags r:id="rId54"/>
              </p:custDataLst>
            </p:nvPr>
          </p:nvSpPr>
          <p:spPr bwMode="auto">
            <a:xfrm>
              <a:off x="7018189" y="4365139"/>
              <a:ext cx="602322" cy="599828"/>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16 w 232"/>
                <a:gd name="T11" fmla="*/ 217 h 232"/>
                <a:gd name="T12" fmla="*/ 15 w 232"/>
                <a:gd name="T13" fmla="*/ 116 h 232"/>
                <a:gd name="T14" fmla="*/ 116 w 232"/>
                <a:gd name="T15" fmla="*/ 15 h 232"/>
                <a:gd name="T16" fmla="*/ 217 w 232"/>
                <a:gd name="T17" fmla="*/ 116 h 232"/>
                <a:gd name="T18" fmla="*/ 116 w 232"/>
                <a:gd name="T19" fmla="*/ 2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16" y="217"/>
                  </a:moveTo>
                  <a:cubicBezTo>
                    <a:pt x="60" y="217"/>
                    <a:pt x="15" y="172"/>
                    <a:pt x="15" y="116"/>
                  </a:cubicBezTo>
                  <a:cubicBezTo>
                    <a:pt x="15" y="60"/>
                    <a:pt x="60" y="15"/>
                    <a:pt x="116" y="15"/>
                  </a:cubicBezTo>
                  <a:cubicBezTo>
                    <a:pt x="172" y="15"/>
                    <a:pt x="217" y="60"/>
                    <a:pt x="217" y="116"/>
                  </a:cubicBezTo>
                  <a:cubicBezTo>
                    <a:pt x="217" y="172"/>
                    <a:pt x="172" y="217"/>
                    <a:pt x="116" y="2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1" name="Freeform 27"/>
            <p:cNvSpPr>
              <a:spLocks noEditPoints="1"/>
            </p:cNvSpPr>
            <p:nvPr>
              <p:custDataLst>
                <p:tags r:id="rId55"/>
              </p:custDataLst>
            </p:nvPr>
          </p:nvSpPr>
          <p:spPr bwMode="auto">
            <a:xfrm>
              <a:off x="7217716" y="4535984"/>
              <a:ext cx="197033" cy="260632"/>
            </a:xfrm>
            <a:custGeom>
              <a:avLst/>
              <a:gdLst>
                <a:gd name="T0" fmla="*/ 74 w 76"/>
                <a:gd name="T1" fmla="*/ 97 h 101"/>
                <a:gd name="T2" fmla="*/ 70 w 76"/>
                <a:gd name="T3" fmla="*/ 97 h 101"/>
                <a:gd name="T4" fmla="*/ 70 w 76"/>
                <a:gd name="T5" fmla="*/ 73 h 101"/>
                <a:gd name="T6" fmla="*/ 58 w 76"/>
                <a:gd name="T7" fmla="*/ 52 h 101"/>
                <a:gd name="T8" fmla="*/ 56 w 76"/>
                <a:gd name="T9" fmla="*/ 51 h 101"/>
                <a:gd name="T10" fmla="*/ 58 w 76"/>
                <a:gd name="T11" fmla="*/ 49 h 101"/>
                <a:gd name="T12" fmla="*/ 70 w 76"/>
                <a:gd name="T13" fmla="*/ 29 h 101"/>
                <a:gd name="T14" fmla="*/ 70 w 76"/>
                <a:gd name="T15" fmla="*/ 4 h 101"/>
                <a:gd name="T16" fmla="*/ 74 w 76"/>
                <a:gd name="T17" fmla="*/ 4 h 101"/>
                <a:gd name="T18" fmla="*/ 76 w 76"/>
                <a:gd name="T19" fmla="*/ 2 h 101"/>
                <a:gd name="T20" fmla="*/ 74 w 76"/>
                <a:gd name="T21" fmla="*/ 0 h 101"/>
                <a:gd name="T22" fmla="*/ 2 w 76"/>
                <a:gd name="T23" fmla="*/ 0 h 101"/>
                <a:gd name="T24" fmla="*/ 0 w 76"/>
                <a:gd name="T25" fmla="*/ 2 h 101"/>
                <a:gd name="T26" fmla="*/ 2 w 76"/>
                <a:gd name="T27" fmla="*/ 4 h 101"/>
                <a:gd name="T28" fmla="*/ 5 w 76"/>
                <a:gd name="T29" fmla="*/ 4 h 101"/>
                <a:gd name="T30" fmla="*/ 5 w 76"/>
                <a:gd name="T31" fmla="*/ 29 h 101"/>
                <a:gd name="T32" fmla="*/ 17 w 76"/>
                <a:gd name="T33" fmla="*/ 49 h 101"/>
                <a:gd name="T34" fmla="*/ 20 w 76"/>
                <a:gd name="T35" fmla="*/ 51 h 101"/>
                <a:gd name="T36" fmla="*/ 17 w 76"/>
                <a:gd name="T37" fmla="*/ 52 h 101"/>
                <a:gd name="T38" fmla="*/ 5 w 76"/>
                <a:gd name="T39" fmla="*/ 73 h 101"/>
                <a:gd name="T40" fmla="*/ 5 w 76"/>
                <a:gd name="T41" fmla="*/ 97 h 101"/>
                <a:gd name="T42" fmla="*/ 2 w 76"/>
                <a:gd name="T43" fmla="*/ 97 h 101"/>
                <a:gd name="T44" fmla="*/ 0 w 76"/>
                <a:gd name="T45" fmla="*/ 99 h 101"/>
                <a:gd name="T46" fmla="*/ 2 w 76"/>
                <a:gd name="T47" fmla="*/ 101 h 101"/>
                <a:gd name="T48" fmla="*/ 74 w 76"/>
                <a:gd name="T49" fmla="*/ 101 h 101"/>
                <a:gd name="T50" fmla="*/ 76 w 76"/>
                <a:gd name="T51" fmla="*/ 99 h 101"/>
                <a:gd name="T52" fmla="*/ 74 w 76"/>
                <a:gd name="T53" fmla="*/ 97 h 101"/>
                <a:gd name="T54" fmla="*/ 18 w 76"/>
                <a:gd name="T55" fmla="*/ 30 h 101"/>
                <a:gd name="T56" fmla="*/ 57 w 76"/>
                <a:gd name="T57" fmla="*/ 30 h 101"/>
                <a:gd name="T58" fmla="*/ 52 w 76"/>
                <a:gd name="T59" fmla="*/ 39 h 101"/>
                <a:gd name="T60" fmla="*/ 38 w 76"/>
                <a:gd name="T61" fmla="*/ 47 h 101"/>
                <a:gd name="T62" fmla="*/ 23 w 76"/>
                <a:gd name="T63" fmla="*/ 39 h 101"/>
                <a:gd name="T64" fmla="*/ 18 w 76"/>
                <a:gd name="T65" fmla="*/ 30 h 101"/>
                <a:gd name="T66" fmla="*/ 58 w 76"/>
                <a:gd name="T67" fmla="*/ 89 h 101"/>
                <a:gd name="T68" fmla="*/ 18 w 76"/>
                <a:gd name="T69" fmla="*/ 89 h 101"/>
                <a:gd name="T70" fmla="*/ 18 w 76"/>
                <a:gd name="T71" fmla="*/ 75 h 101"/>
                <a:gd name="T72" fmla="*/ 58 w 76"/>
                <a:gd name="T73" fmla="*/ 75 h 101"/>
                <a:gd name="T74" fmla="*/ 58 w 76"/>
                <a:gd name="T75"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101">
                  <a:moveTo>
                    <a:pt x="74" y="97"/>
                  </a:moveTo>
                  <a:cubicBezTo>
                    <a:pt x="70" y="97"/>
                    <a:pt x="70" y="97"/>
                    <a:pt x="70" y="97"/>
                  </a:cubicBezTo>
                  <a:cubicBezTo>
                    <a:pt x="70" y="73"/>
                    <a:pt x="70" y="73"/>
                    <a:pt x="70" y="73"/>
                  </a:cubicBezTo>
                  <a:cubicBezTo>
                    <a:pt x="70" y="64"/>
                    <a:pt x="65" y="56"/>
                    <a:pt x="58" y="52"/>
                  </a:cubicBezTo>
                  <a:cubicBezTo>
                    <a:pt x="56" y="51"/>
                    <a:pt x="56" y="51"/>
                    <a:pt x="56" y="51"/>
                  </a:cubicBezTo>
                  <a:cubicBezTo>
                    <a:pt x="58" y="49"/>
                    <a:pt x="58" y="49"/>
                    <a:pt x="58" y="49"/>
                  </a:cubicBezTo>
                  <a:cubicBezTo>
                    <a:pt x="65" y="45"/>
                    <a:pt x="70" y="37"/>
                    <a:pt x="70" y="29"/>
                  </a:cubicBezTo>
                  <a:cubicBezTo>
                    <a:pt x="70" y="4"/>
                    <a:pt x="70" y="4"/>
                    <a:pt x="70" y="4"/>
                  </a:cubicBezTo>
                  <a:cubicBezTo>
                    <a:pt x="74" y="4"/>
                    <a:pt x="74" y="4"/>
                    <a:pt x="74" y="4"/>
                  </a:cubicBezTo>
                  <a:cubicBezTo>
                    <a:pt x="75" y="4"/>
                    <a:pt x="76" y="3"/>
                    <a:pt x="76" y="2"/>
                  </a:cubicBezTo>
                  <a:cubicBezTo>
                    <a:pt x="76" y="1"/>
                    <a:pt x="75" y="0"/>
                    <a:pt x="74" y="0"/>
                  </a:cubicBezTo>
                  <a:cubicBezTo>
                    <a:pt x="2" y="0"/>
                    <a:pt x="2" y="0"/>
                    <a:pt x="2" y="0"/>
                  </a:cubicBezTo>
                  <a:cubicBezTo>
                    <a:pt x="1" y="0"/>
                    <a:pt x="0" y="1"/>
                    <a:pt x="0" y="2"/>
                  </a:cubicBezTo>
                  <a:cubicBezTo>
                    <a:pt x="0" y="3"/>
                    <a:pt x="1" y="4"/>
                    <a:pt x="2" y="4"/>
                  </a:cubicBezTo>
                  <a:cubicBezTo>
                    <a:pt x="5" y="4"/>
                    <a:pt x="5" y="4"/>
                    <a:pt x="5" y="4"/>
                  </a:cubicBezTo>
                  <a:cubicBezTo>
                    <a:pt x="5" y="29"/>
                    <a:pt x="5" y="29"/>
                    <a:pt x="5" y="29"/>
                  </a:cubicBezTo>
                  <a:cubicBezTo>
                    <a:pt x="5" y="37"/>
                    <a:pt x="10" y="45"/>
                    <a:pt x="17" y="49"/>
                  </a:cubicBezTo>
                  <a:cubicBezTo>
                    <a:pt x="20" y="51"/>
                    <a:pt x="20" y="51"/>
                    <a:pt x="20" y="51"/>
                  </a:cubicBezTo>
                  <a:cubicBezTo>
                    <a:pt x="17" y="52"/>
                    <a:pt x="17" y="52"/>
                    <a:pt x="17" y="52"/>
                  </a:cubicBezTo>
                  <a:cubicBezTo>
                    <a:pt x="10" y="56"/>
                    <a:pt x="5" y="64"/>
                    <a:pt x="5" y="73"/>
                  </a:cubicBezTo>
                  <a:cubicBezTo>
                    <a:pt x="5" y="97"/>
                    <a:pt x="5" y="97"/>
                    <a:pt x="5" y="97"/>
                  </a:cubicBezTo>
                  <a:cubicBezTo>
                    <a:pt x="2" y="97"/>
                    <a:pt x="2" y="97"/>
                    <a:pt x="2" y="97"/>
                  </a:cubicBezTo>
                  <a:cubicBezTo>
                    <a:pt x="1" y="97"/>
                    <a:pt x="0" y="98"/>
                    <a:pt x="0" y="99"/>
                  </a:cubicBezTo>
                  <a:cubicBezTo>
                    <a:pt x="0" y="100"/>
                    <a:pt x="1" y="101"/>
                    <a:pt x="2" y="101"/>
                  </a:cubicBezTo>
                  <a:cubicBezTo>
                    <a:pt x="74" y="101"/>
                    <a:pt x="74" y="101"/>
                    <a:pt x="74" y="101"/>
                  </a:cubicBezTo>
                  <a:cubicBezTo>
                    <a:pt x="75" y="101"/>
                    <a:pt x="76" y="100"/>
                    <a:pt x="76" y="99"/>
                  </a:cubicBezTo>
                  <a:cubicBezTo>
                    <a:pt x="76" y="98"/>
                    <a:pt x="75" y="97"/>
                    <a:pt x="74" y="97"/>
                  </a:cubicBezTo>
                  <a:close/>
                  <a:moveTo>
                    <a:pt x="18" y="30"/>
                  </a:moveTo>
                  <a:cubicBezTo>
                    <a:pt x="57" y="30"/>
                    <a:pt x="57" y="30"/>
                    <a:pt x="57" y="30"/>
                  </a:cubicBezTo>
                  <a:cubicBezTo>
                    <a:pt x="57" y="34"/>
                    <a:pt x="55" y="37"/>
                    <a:pt x="52" y="39"/>
                  </a:cubicBezTo>
                  <a:cubicBezTo>
                    <a:pt x="38" y="47"/>
                    <a:pt x="38" y="47"/>
                    <a:pt x="38" y="47"/>
                  </a:cubicBezTo>
                  <a:cubicBezTo>
                    <a:pt x="23" y="39"/>
                    <a:pt x="23" y="39"/>
                    <a:pt x="23" y="39"/>
                  </a:cubicBezTo>
                  <a:cubicBezTo>
                    <a:pt x="20" y="37"/>
                    <a:pt x="18" y="34"/>
                    <a:pt x="18" y="30"/>
                  </a:cubicBezTo>
                  <a:close/>
                  <a:moveTo>
                    <a:pt x="58" y="89"/>
                  </a:moveTo>
                  <a:cubicBezTo>
                    <a:pt x="18" y="89"/>
                    <a:pt x="18" y="89"/>
                    <a:pt x="18" y="89"/>
                  </a:cubicBezTo>
                  <a:cubicBezTo>
                    <a:pt x="18" y="75"/>
                    <a:pt x="18" y="75"/>
                    <a:pt x="18" y="75"/>
                  </a:cubicBezTo>
                  <a:cubicBezTo>
                    <a:pt x="58" y="75"/>
                    <a:pt x="58" y="75"/>
                    <a:pt x="58" y="75"/>
                  </a:cubicBezTo>
                  <a:lnTo>
                    <a:pt x="58"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58" name="文本框 57"/>
          <p:cNvSpPr txBox="1"/>
          <p:nvPr>
            <p:custDataLst>
              <p:tags r:id="rId7"/>
            </p:custDataLst>
          </p:nvPr>
        </p:nvSpPr>
        <p:spPr>
          <a:xfrm>
            <a:off x="7588179" y="2377347"/>
            <a:ext cx="1799688" cy="548740"/>
          </a:xfrm>
          <a:prstGeom prst="rect">
            <a:avLst/>
          </a:prstGeom>
          <a:noFill/>
        </p:spPr>
        <p:txBody>
          <a:bodyPr wrap="square" rtlCol="0">
            <a:spAutoFit/>
          </a:bodyPr>
          <a:lstStyle/>
          <a:p>
            <a:pPr>
              <a:lnSpc>
                <a:spcPct val="130000"/>
              </a:lnSpc>
            </a:pPr>
            <a:r>
              <a:rPr lang="zh-CN" altLang="en-US" sz="1200" dirty="0">
                <a:solidFill>
                  <a:srgbClr val="595959"/>
                </a:solidFill>
              </a:rPr>
              <a:t>水池结构的传统设计方式及其缺点</a:t>
            </a:r>
          </a:p>
        </p:txBody>
      </p:sp>
      <p:sp>
        <p:nvSpPr>
          <p:cNvPr id="59" name="矩形 58"/>
          <p:cNvSpPr/>
          <p:nvPr>
            <p:custDataLst>
              <p:tags r:id="rId8"/>
            </p:custDataLst>
          </p:nvPr>
        </p:nvSpPr>
        <p:spPr>
          <a:xfrm>
            <a:off x="7671666" y="1981880"/>
            <a:ext cx="1631876" cy="369332"/>
          </a:xfrm>
          <a:prstGeom prst="rect">
            <a:avLst/>
          </a:prstGeom>
        </p:spPr>
        <p:txBody>
          <a:bodyPr wrap="square">
            <a:spAutoFit/>
          </a:bodyPr>
          <a:lstStyle/>
          <a:p>
            <a:r>
              <a:rPr lang="zh-CN" altLang="en-US" b="1" dirty="0">
                <a:solidFill>
                  <a:sysClr val="window" lastClr="FFFFFF"/>
                </a:solidFill>
                <a:latin typeface="微软雅黑" panose="020B0503020204020204" pitchFamily="34" charset="-122"/>
                <a:ea typeface="微软雅黑" panose="020B0503020204020204" pitchFamily="34" charset="-122"/>
                <a:cs typeface="+mn-ea"/>
              </a:rPr>
              <a:t>传统设计方式</a:t>
            </a:r>
            <a:endParaRPr lang="zh-CN" altLang="en-US" b="1" dirty="0" smtClean="0">
              <a:solidFill>
                <a:sysClr val="window" lastClr="FFFFFF"/>
              </a:solidFill>
              <a:latin typeface="微软雅黑" panose="020B0503020204020204" pitchFamily="34" charset="-122"/>
              <a:ea typeface="微软雅黑" panose="020B0503020204020204" pitchFamily="34" charset="-122"/>
              <a:cs typeface="+mn-ea"/>
            </a:endParaRPr>
          </a:p>
        </p:txBody>
      </p:sp>
      <p:sp>
        <p:nvSpPr>
          <p:cNvPr id="65" name="文本框 64"/>
          <p:cNvSpPr txBox="1"/>
          <p:nvPr>
            <p:custDataLst>
              <p:tags r:id="rId9"/>
            </p:custDataLst>
          </p:nvPr>
        </p:nvSpPr>
        <p:spPr>
          <a:xfrm>
            <a:off x="6477790" y="2160768"/>
            <a:ext cx="858474" cy="460375"/>
          </a:xfrm>
          <a:prstGeom prst="rect">
            <a:avLst/>
          </a:prstGeom>
          <a:noFill/>
        </p:spPr>
        <p:txBody>
          <a:bodyPr wrap="square" rtlCol="0">
            <a:spAutoFit/>
          </a:bodyPr>
          <a:lstStyle/>
          <a:p>
            <a:pPr algn="ctr"/>
            <a:r>
              <a:rPr lang="en-US" altLang="zh-CN" sz="2400" b="1" dirty="0">
                <a:solidFill>
                  <a:sysClr val="window" lastClr="FFFFFF"/>
                </a:solidFill>
                <a:latin typeface="微软雅黑" panose="020B0503020204020204" pitchFamily="34" charset="-122"/>
                <a:ea typeface="微软雅黑" panose="020B0503020204020204" pitchFamily="34" charset="-122"/>
              </a:rPr>
              <a:t>02</a:t>
            </a:r>
          </a:p>
        </p:txBody>
      </p:sp>
      <p:grpSp>
        <p:nvGrpSpPr>
          <p:cNvPr id="52" name="组合 51"/>
          <p:cNvGrpSpPr/>
          <p:nvPr>
            <p:custDataLst>
              <p:tags r:id="rId10"/>
            </p:custDataLst>
          </p:nvPr>
        </p:nvGrpSpPr>
        <p:grpSpPr>
          <a:xfrm>
            <a:off x="1944389" y="3750801"/>
            <a:ext cx="3651514" cy="1092705"/>
            <a:chOff x="4460502" y="5157011"/>
            <a:chExt cx="3975576" cy="1189680"/>
          </a:xfrm>
        </p:grpSpPr>
        <p:sp>
          <p:nvSpPr>
            <p:cNvPr id="53" name="Freeform 42"/>
            <p:cNvSpPr/>
            <p:nvPr>
              <p:custDataLst>
                <p:tags r:id="rId32"/>
              </p:custDataLst>
            </p:nvPr>
          </p:nvSpPr>
          <p:spPr bwMode="auto">
            <a:xfrm>
              <a:off x="4512878" y="5205646"/>
              <a:ext cx="3923200" cy="1141045"/>
            </a:xfrm>
            <a:custGeom>
              <a:avLst/>
              <a:gdLst>
                <a:gd name="T0" fmla="*/ 1234 w 1514"/>
                <a:gd name="T1" fmla="*/ 0 h 441"/>
                <a:gd name="T2" fmla="*/ 516 w 1514"/>
                <a:gd name="T3" fmla="*/ 0 h 441"/>
                <a:gd name="T4" fmla="*/ 451 w 1514"/>
                <a:gd name="T5" fmla="*/ 0 h 441"/>
                <a:gd name="T6" fmla="*/ 443 w 1514"/>
                <a:gd name="T7" fmla="*/ 0 h 441"/>
                <a:gd name="T8" fmla="*/ 407 w 1514"/>
                <a:gd name="T9" fmla="*/ 36 h 441"/>
                <a:gd name="T10" fmla="*/ 407 w 1514"/>
                <a:gd name="T11" fmla="*/ 67 h 441"/>
                <a:gd name="T12" fmla="*/ 387 w 1514"/>
                <a:gd name="T13" fmla="*/ 67 h 441"/>
                <a:gd name="T14" fmla="*/ 356 w 1514"/>
                <a:gd name="T15" fmla="*/ 67 h 441"/>
                <a:gd name="T16" fmla="*/ 356 w 1514"/>
                <a:gd name="T17" fmla="*/ 67 h 441"/>
                <a:gd name="T18" fmla="*/ 289 w 1514"/>
                <a:gd name="T19" fmla="*/ 0 h 441"/>
                <a:gd name="T20" fmla="*/ 67 w 1514"/>
                <a:gd name="T21" fmla="*/ 0 h 441"/>
                <a:gd name="T22" fmla="*/ 0 w 1514"/>
                <a:gd name="T23" fmla="*/ 67 h 441"/>
                <a:gd name="T24" fmla="*/ 0 w 1514"/>
                <a:gd name="T25" fmla="*/ 244 h 441"/>
                <a:gd name="T26" fmla="*/ 145 w 1514"/>
                <a:gd name="T27" fmla="*/ 389 h 441"/>
                <a:gd name="T28" fmla="*/ 277 w 1514"/>
                <a:gd name="T29" fmla="*/ 389 h 441"/>
                <a:gd name="T30" fmla="*/ 277 w 1514"/>
                <a:gd name="T31" fmla="*/ 389 h 441"/>
                <a:gd name="T32" fmla="*/ 502 w 1514"/>
                <a:gd name="T33" fmla="*/ 389 h 441"/>
                <a:gd name="T34" fmla="*/ 533 w 1514"/>
                <a:gd name="T35" fmla="*/ 389 h 441"/>
                <a:gd name="T36" fmla="*/ 1265 w 1514"/>
                <a:gd name="T37" fmla="*/ 389 h 441"/>
                <a:gd name="T38" fmla="*/ 1374 w 1514"/>
                <a:gd name="T39" fmla="*/ 441 h 441"/>
                <a:gd name="T40" fmla="*/ 1514 w 1514"/>
                <a:gd name="T41" fmla="*/ 301 h 441"/>
                <a:gd name="T42" fmla="*/ 1409 w 1514"/>
                <a:gd name="T43" fmla="*/ 166 h 441"/>
                <a:gd name="T44" fmla="*/ 1393 w 1514"/>
                <a:gd name="T45" fmla="*/ 145 h 441"/>
                <a:gd name="T46" fmla="*/ 1363 w 1514"/>
                <a:gd name="T47" fmla="*/ 106 h 441"/>
                <a:gd name="T48" fmla="*/ 1301 w 1514"/>
                <a:gd name="T49" fmla="*/ 69 h 441"/>
                <a:gd name="T50" fmla="*/ 1301 w 1514"/>
                <a:gd name="T51" fmla="*/ 67 h 441"/>
                <a:gd name="T52" fmla="*/ 1234 w 1514"/>
                <a:gd name="T5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14" h="441">
                  <a:moveTo>
                    <a:pt x="1234" y="0"/>
                  </a:moveTo>
                  <a:cubicBezTo>
                    <a:pt x="516" y="0"/>
                    <a:pt x="516" y="0"/>
                    <a:pt x="516" y="0"/>
                  </a:cubicBezTo>
                  <a:cubicBezTo>
                    <a:pt x="451" y="0"/>
                    <a:pt x="451" y="0"/>
                    <a:pt x="451" y="0"/>
                  </a:cubicBezTo>
                  <a:cubicBezTo>
                    <a:pt x="443" y="0"/>
                    <a:pt x="443" y="0"/>
                    <a:pt x="443" y="0"/>
                  </a:cubicBezTo>
                  <a:cubicBezTo>
                    <a:pt x="423" y="0"/>
                    <a:pt x="407" y="16"/>
                    <a:pt x="407" y="36"/>
                  </a:cubicBezTo>
                  <a:cubicBezTo>
                    <a:pt x="407" y="67"/>
                    <a:pt x="407" y="67"/>
                    <a:pt x="407" y="67"/>
                  </a:cubicBezTo>
                  <a:cubicBezTo>
                    <a:pt x="387" y="67"/>
                    <a:pt x="387" y="67"/>
                    <a:pt x="387" y="67"/>
                  </a:cubicBezTo>
                  <a:cubicBezTo>
                    <a:pt x="356" y="67"/>
                    <a:pt x="356" y="67"/>
                    <a:pt x="356" y="67"/>
                  </a:cubicBezTo>
                  <a:cubicBezTo>
                    <a:pt x="356" y="67"/>
                    <a:pt x="356" y="67"/>
                    <a:pt x="356" y="67"/>
                  </a:cubicBezTo>
                  <a:cubicBezTo>
                    <a:pt x="356" y="30"/>
                    <a:pt x="326" y="0"/>
                    <a:pt x="289" y="0"/>
                  </a:cubicBezTo>
                  <a:cubicBezTo>
                    <a:pt x="67" y="0"/>
                    <a:pt x="67" y="0"/>
                    <a:pt x="67" y="0"/>
                  </a:cubicBezTo>
                  <a:cubicBezTo>
                    <a:pt x="30" y="0"/>
                    <a:pt x="0" y="30"/>
                    <a:pt x="0" y="67"/>
                  </a:cubicBezTo>
                  <a:cubicBezTo>
                    <a:pt x="0" y="244"/>
                    <a:pt x="0" y="244"/>
                    <a:pt x="0" y="244"/>
                  </a:cubicBezTo>
                  <a:cubicBezTo>
                    <a:pt x="0" y="324"/>
                    <a:pt x="65" y="389"/>
                    <a:pt x="145" y="389"/>
                  </a:cubicBezTo>
                  <a:cubicBezTo>
                    <a:pt x="277" y="389"/>
                    <a:pt x="277" y="389"/>
                    <a:pt x="277" y="389"/>
                  </a:cubicBezTo>
                  <a:cubicBezTo>
                    <a:pt x="277" y="389"/>
                    <a:pt x="277" y="389"/>
                    <a:pt x="277" y="389"/>
                  </a:cubicBezTo>
                  <a:cubicBezTo>
                    <a:pt x="502" y="389"/>
                    <a:pt x="502" y="389"/>
                    <a:pt x="502" y="389"/>
                  </a:cubicBezTo>
                  <a:cubicBezTo>
                    <a:pt x="533" y="389"/>
                    <a:pt x="533" y="389"/>
                    <a:pt x="533" y="389"/>
                  </a:cubicBezTo>
                  <a:cubicBezTo>
                    <a:pt x="1265" y="389"/>
                    <a:pt x="1265" y="389"/>
                    <a:pt x="1265" y="389"/>
                  </a:cubicBezTo>
                  <a:cubicBezTo>
                    <a:pt x="1291" y="421"/>
                    <a:pt x="1330" y="441"/>
                    <a:pt x="1374" y="441"/>
                  </a:cubicBezTo>
                  <a:cubicBezTo>
                    <a:pt x="1451" y="441"/>
                    <a:pt x="1514" y="379"/>
                    <a:pt x="1514" y="301"/>
                  </a:cubicBezTo>
                  <a:cubicBezTo>
                    <a:pt x="1514" y="236"/>
                    <a:pt x="1469" y="181"/>
                    <a:pt x="1409" y="166"/>
                  </a:cubicBezTo>
                  <a:cubicBezTo>
                    <a:pt x="1393" y="145"/>
                    <a:pt x="1393" y="145"/>
                    <a:pt x="1393" y="145"/>
                  </a:cubicBezTo>
                  <a:cubicBezTo>
                    <a:pt x="1363" y="106"/>
                    <a:pt x="1363" y="106"/>
                    <a:pt x="1363" y="106"/>
                  </a:cubicBezTo>
                  <a:cubicBezTo>
                    <a:pt x="1347" y="87"/>
                    <a:pt x="1325" y="74"/>
                    <a:pt x="1301" y="69"/>
                  </a:cubicBezTo>
                  <a:cubicBezTo>
                    <a:pt x="1301" y="67"/>
                    <a:pt x="1301" y="67"/>
                    <a:pt x="1301" y="67"/>
                  </a:cubicBezTo>
                  <a:cubicBezTo>
                    <a:pt x="1301" y="30"/>
                    <a:pt x="1271" y="0"/>
                    <a:pt x="1234" y="0"/>
                  </a:cubicBezTo>
                </a:path>
              </a:pathLst>
            </a:custGeom>
            <a:solidFill>
              <a:srgbClr val="DEE4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 name="Freeform 43"/>
            <p:cNvSpPr/>
            <p:nvPr>
              <p:custDataLst>
                <p:tags r:id="rId33"/>
              </p:custDataLst>
            </p:nvPr>
          </p:nvSpPr>
          <p:spPr bwMode="auto">
            <a:xfrm>
              <a:off x="5517995" y="5157011"/>
              <a:ext cx="283079" cy="341690"/>
            </a:xfrm>
            <a:custGeom>
              <a:avLst/>
              <a:gdLst>
                <a:gd name="T0" fmla="*/ 109 w 109"/>
                <a:gd name="T1" fmla="*/ 0 h 132"/>
                <a:gd name="T2" fmla="*/ 31 w 109"/>
                <a:gd name="T3" fmla="*/ 0 h 132"/>
                <a:gd name="T4" fmla="*/ 0 w 109"/>
                <a:gd name="T5" fmla="*/ 32 h 132"/>
                <a:gd name="T6" fmla="*/ 0 w 109"/>
                <a:gd name="T7" fmla="*/ 132 h 132"/>
                <a:gd name="T8" fmla="*/ 109 w 109"/>
                <a:gd name="T9" fmla="*/ 132 h 132"/>
                <a:gd name="T10" fmla="*/ 109 w 109"/>
                <a:gd name="T11" fmla="*/ 0 h 132"/>
              </a:gdLst>
              <a:ahLst/>
              <a:cxnLst>
                <a:cxn ang="0">
                  <a:pos x="T0" y="T1"/>
                </a:cxn>
                <a:cxn ang="0">
                  <a:pos x="T2" y="T3"/>
                </a:cxn>
                <a:cxn ang="0">
                  <a:pos x="T4" y="T5"/>
                </a:cxn>
                <a:cxn ang="0">
                  <a:pos x="T6" y="T7"/>
                </a:cxn>
                <a:cxn ang="0">
                  <a:pos x="T8" y="T9"/>
                </a:cxn>
                <a:cxn ang="0">
                  <a:pos x="T10" y="T11"/>
                </a:cxn>
              </a:cxnLst>
              <a:rect l="0" t="0" r="r" b="b"/>
              <a:pathLst>
                <a:path w="109" h="132">
                  <a:moveTo>
                    <a:pt x="109" y="0"/>
                  </a:moveTo>
                  <a:cubicBezTo>
                    <a:pt x="31" y="0"/>
                    <a:pt x="31" y="0"/>
                    <a:pt x="31" y="0"/>
                  </a:cubicBezTo>
                  <a:cubicBezTo>
                    <a:pt x="14" y="0"/>
                    <a:pt x="0" y="14"/>
                    <a:pt x="0" y="32"/>
                  </a:cubicBezTo>
                  <a:cubicBezTo>
                    <a:pt x="0" y="132"/>
                    <a:pt x="0" y="132"/>
                    <a:pt x="0" y="132"/>
                  </a:cubicBezTo>
                  <a:cubicBezTo>
                    <a:pt x="109" y="132"/>
                    <a:pt x="109" y="132"/>
                    <a:pt x="109" y="132"/>
                  </a:cubicBezTo>
                  <a:lnTo>
                    <a:pt x="109" y="0"/>
                  </a:lnTo>
                  <a:close/>
                </a:path>
              </a:pathLst>
            </a:custGeom>
            <a:solidFill>
              <a:srgbClr val="1193B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 name="Freeform 44"/>
            <p:cNvSpPr/>
            <p:nvPr>
              <p:custDataLst>
                <p:tags r:id="rId34"/>
              </p:custDataLst>
            </p:nvPr>
          </p:nvSpPr>
          <p:spPr bwMode="auto">
            <a:xfrm>
              <a:off x="4803439" y="5327856"/>
              <a:ext cx="3406924" cy="835519"/>
            </a:xfrm>
            <a:custGeom>
              <a:avLst/>
              <a:gdLst>
                <a:gd name="T0" fmla="*/ 1300 w 1315"/>
                <a:gd name="T1" fmla="*/ 193 h 323"/>
                <a:gd name="T2" fmla="*/ 1231 w 1315"/>
                <a:gd name="T3" fmla="*/ 282 h 323"/>
                <a:gd name="T4" fmla="*/ 1149 w 1315"/>
                <a:gd name="T5" fmla="*/ 323 h 323"/>
                <a:gd name="T6" fmla="*/ 146 w 1315"/>
                <a:gd name="T7" fmla="*/ 323 h 323"/>
                <a:gd name="T8" fmla="*/ 0 w 1315"/>
                <a:gd name="T9" fmla="*/ 177 h 323"/>
                <a:gd name="T10" fmla="*/ 0 w 1315"/>
                <a:gd name="T11" fmla="*/ 0 h 323"/>
                <a:gd name="T12" fmla="*/ 1150 w 1315"/>
                <a:gd name="T13" fmla="*/ 0 h 323"/>
                <a:gd name="T14" fmla="*/ 1231 w 1315"/>
                <a:gd name="T15" fmla="*/ 40 h 323"/>
                <a:gd name="T16" fmla="*/ 1300 w 1315"/>
                <a:gd name="T17" fmla="*/ 127 h 323"/>
                <a:gd name="T18" fmla="*/ 1300 w 1315"/>
                <a:gd name="T19" fmla="*/ 19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5" h="323">
                  <a:moveTo>
                    <a:pt x="1300" y="193"/>
                  </a:moveTo>
                  <a:cubicBezTo>
                    <a:pt x="1231" y="282"/>
                    <a:pt x="1231" y="282"/>
                    <a:pt x="1231" y="282"/>
                  </a:cubicBezTo>
                  <a:cubicBezTo>
                    <a:pt x="1212" y="308"/>
                    <a:pt x="1181" y="323"/>
                    <a:pt x="1149" y="323"/>
                  </a:cubicBezTo>
                  <a:cubicBezTo>
                    <a:pt x="146" y="323"/>
                    <a:pt x="146" y="323"/>
                    <a:pt x="146" y="323"/>
                  </a:cubicBezTo>
                  <a:cubicBezTo>
                    <a:pt x="65" y="323"/>
                    <a:pt x="0" y="258"/>
                    <a:pt x="0" y="177"/>
                  </a:cubicBezTo>
                  <a:cubicBezTo>
                    <a:pt x="0" y="0"/>
                    <a:pt x="0" y="0"/>
                    <a:pt x="0" y="0"/>
                  </a:cubicBezTo>
                  <a:cubicBezTo>
                    <a:pt x="1150" y="0"/>
                    <a:pt x="1150" y="0"/>
                    <a:pt x="1150" y="0"/>
                  </a:cubicBezTo>
                  <a:cubicBezTo>
                    <a:pt x="1182" y="0"/>
                    <a:pt x="1212" y="15"/>
                    <a:pt x="1231" y="40"/>
                  </a:cubicBezTo>
                  <a:cubicBezTo>
                    <a:pt x="1300" y="127"/>
                    <a:pt x="1300" y="127"/>
                    <a:pt x="1300" y="127"/>
                  </a:cubicBezTo>
                  <a:cubicBezTo>
                    <a:pt x="1315" y="146"/>
                    <a:pt x="1315" y="173"/>
                    <a:pt x="1300" y="1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 name="Freeform 45"/>
            <p:cNvSpPr/>
            <p:nvPr>
              <p:custDataLst>
                <p:tags r:id="rId35"/>
              </p:custDataLst>
            </p:nvPr>
          </p:nvSpPr>
          <p:spPr bwMode="auto">
            <a:xfrm>
              <a:off x="4460502" y="5157011"/>
              <a:ext cx="1301914" cy="1006364"/>
            </a:xfrm>
            <a:custGeom>
              <a:avLst/>
              <a:gdLst>
                <a:gd name="T0" fmla="*/ 357 w 502"/>
                <a:gd name="T1" fmla="*/ 243 h 389"/>
                <a:gd name="T2" fmla="*/ 357 w 502"/>
                <a:gd name="T3" fmla="*/ 67 h 389"/>
                <a:gd name="T4" fmla="*/ 289 w 502"/>
                <a:gd name="T5" fmla="*/ 0 h 389"/>
                <a:gd name="T6" fmla="*/ 68 w 502"/>
                <a:gd name="T7" fmla="*/ 0 h 389"/>
                <a:gd name="T8" fmla="*/ 0 w 502"/>
                <a:gd name="T9" fmla="*/ 67 h 389"/>
                <a:gd name="T10" fmla="*/ 0 w 502"/>
                <a:gd name="T11" fmla="*/ 243 h 389"/>
                <a:gd name="T12" fmla="*/ 146 w 502"/>
                <a:gd name="T13" fmla="*/ 389 h 389"/>
                <a:gd name="T14" fmla="*/ 502 w 502"/>
                <a:gd name="T15" fmla="*/ 389 h 389"/>
                <a:gd name="T16" fmla="*/ 357 w 502"/>
                <a:gd name="T17" fmla="*/ 24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389">
                  <a:moveTo>
                    <a:pt x="357" y="243"/>
                  </a:moveTo>
                  <a:cubicBezTo>
                    <a:pt x="357" y="67"/>
                    <a:pt x="357" y="67"/>
                    <a:pt x="357" y="67"/>
                  </a:cubicBezTo>
                  <a:cubicBezTo>
                    <a:pt x="357" y="30"/>
                    <a:pt x="327" y="0"/>
                    <a:pt x="289" y="0"/>
                  </a:cubicBezTo>
                  <a:cubicBezTo>
                    <a:pt x="68" y="0"/>
                    <a:pt x="68" y="0"/>
                    <a:pt x="68" y="0"/>
                  </a:cubicBezTo>
                  <a:cubicBezTo>
                    <a:pt x="30" y="0"/>
                    <a:pt x="0" y="30"/>
                    <a:pt x="0" y="67"/>
                  </a:cubicBezTo>
                  <a:cubicBezTo>
                    <a:pt x="0" y="243"/>
                    <a:pt x="0" y="243"/>
                    <a:pt x="0" y="243"/>
                  </a:cubicBezTo>
                  <a:cubicBezTo>
                    <a:pt x="0" y="324"/>
                    <a:pt x="66" y="389"/>
                    <a:pt x="146" y="389"/>
                  </a:cubicBezTo>
                  <a:cubicBezTo>
                    <a:pt x="502" y="389"/>
                    <a:pt x="502" y="389"/>
                    <a:pt x="502" y="389"/>
                  </a:cubicBezTo>
                  <a:cubicBezTo>
                    <a:pt x="422" y="389"/>
                    <a:pt x="357" y="324"/>
                    <a:pt x="357" y="243"/>
                  </a:cubicBezTo>
                  <a:close/>
                </a:path>
              </a:pathLst>
            </a:custGeom>
            <a:solidFill>
              <a:srgbClr val="1193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 name="Freeform 46"/>
            <p:cNvSpPr/>
            <p:nvPr>
              <p:custDataLst>
                <p:tags r:id="rId36"/>
              </p:custDataLst>
            </p:nvPr>
          </p:nvSpPr>
          <p:spPr bwMode="auto">
            <a:xfrm>
              <a:off x="5385808" y="5327856"/>
              <a:ext cx="458912" cy="835519"/>
            </a:xfrm>
            <a:custGeom>
              <a:avLst/>
              <a:gdLst>
                <a:gd name="T0" fmla="*/ 177 w 177"/>
                <a:gd name="T1" fmla="*/ 323 h 323"/>
                <a:gd name="T2" fmla="*/ 145 w 177"/>
                <a:gd name="T3" fmla="*/ 323 h 323"/>
                <a:gd name="T4" fmla="*/ 0 w 177"/>
                <a:gd name="T5" fmla="*/ 177 h 323"/>
                <a:gd name="T6" fmla="*/ 0 w 177"/>
                <a:gd name="T7" fmla="*/ 0 h 323"/>
                <a:gd name="T8" fmla="*/ 31 w 177"/>
                <a:gd name="T9" fmla="*/ 0 h 323"/>
                <a:gd name="T10" fmla="*/ 31 w 177"/>
                <a:gd name="T11" fmla="*/ 177 h 323"/>
                <a:gd name="T12" fmla="*/ 177 w 177"/>
                <a:gd name="T13" fmla="*/ 323 h 323"/>
              </a:gdLst>
              <a:ahLst/>
              <a:cxnLst>
                <a:cxn ang="0">
                  <a:pos x="T0" y="T1"/>
                </a:cxn>
                <a:cxn ang="0">
                  <a:pos x="T2" y="T3"/>
                </a:cxn>
                <a:cxn ang="0">
                  <a:pos x="T4" y="T5"/>
                </a:cxn>
                <a:cxn ang="0">
                  <a:pos x="T6" y="T7"/>
                </a:cxn>
                <a:cxn ang="0">
                  <a:pos x="T8" y="T9"/>
                </a:cxn>
                <a:cxn ang="0">
                  <a:pos x="T10" y="T11"/>
                </a:cxn>
                <a:cxn ang="0">
                  <a:pos x="T12" y="T13"/>
                </a:cxn>
              </a:cxnLst>
              <a:rect l="0" t="0" r="r" b="b"/>
              <a:pathLst>
                <a:path w="177" h="323">
                  <a:moveTo>
                    <a:pt x="177" y="323"/>
                  </a:moveTo>
                  <a:cubicBezTo>
                    <a:pt x="145" y="323"/>
                    <a:pt x="145" y="323"/>
                    <a:pt x="145" y="323"/>
                  </a:cubicBezTo>
                  <a:cubicBezTo>
                    <a:pt x="65" y="323"/>
                    <a:pt x="0" y="258"/>
                    <a:pt x="0" y="177"/>
                  </a:cubicBezTo>
                  <a:cubicBezTo>
                    <a:pt x="0" y="0"/>
                    <a:pt x="0" y="0"/>
                    <a:pt x="0" y="0"/>
                  </a:cubicBezTo>
                  <a:cubicBezTo>
                    <a:pt x="31" y="0"/>
                    <a:pt x="31" y="0"/>
                    <a:pt x="31" y="0"/>
                  </a:cubicBezTo>
                  <a:cubicBezTo>
                    <a:pt x="31" y="177"/>
                    <a:pt x="31" y="177"/>
                    <a:pt x="31" y="177"/>
                  </a:cubicBezTo>
                  <a:cubicBezTo>
                    <a:pt x="31" y="258"/>
                    <a:pt x="96" y="323"/>
                    <a:pt x="177" y="323"/>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 name="Freeform 47"/>
            <p:cNvSpPr/>
            <p:nvPr>
              <p:custDataLst>
                <p:tags r:id="rId37"/>
              </p:custDataLst>
            </p:nvPr>
          </p:nvSpPr>
          <p:spPr bwMode="auto">
            <a:xfrm>
              <a:off x="5632723" y="5157011"/>
              <a:ext cx="2202280" cy="380348"/>
            </a:xfrm>
            <a:custGeom>
              <a:avLst/>
              <a:gdLst>
                <a:gd name="T0" fmla="*/ 59 w 850"/>
                <a:gd name="T1" fmla="*/ 147 h 147"/>
                <a:gd name="T2" fmla="*/ 802 w 850"/>
                <a:gd name="T3" fmla="*/ 147 h 147"/>
                <a:gd name="T4" fmla="*/ 850 w 850"/>
                <a:gd name="T5" fmla="*/ 99 h 147"/>
                <a:gd name="T6" fmla="*/ 850 w 850"/>
                <a:gd name="T7" fmla="*/ 67 h 147"/>
                <a:gd name="T8" fmla="*/ 783 w 850"/>
                <a:gd name="T9" fmla="*/ 0 h 147"/>
                <a:gd name="T10" fmla="*/ 0 w 850"/>
                <a:gd name="T11" fmla="*/ 0 h 147"/>
                <a:gd name="T12" fmla="*/ 22 w 850"/>
                <a:gd name="T13" fmla="*/ 67 h 147"/>
                <a:gd name="T14" fmla="*/ 22 w 850"/>
                <a:gd name="T15" fmla="*/ 111 h 147"/>
                <a:gd name="T16" fmla="*/ 59 w 85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0" h="147">
                  <a:moveTo>
                    <a:pt x="59" y="147"/>
                  </a:moveTo>
                  <a:cubicBezTo>
                    <a:pt x="802" y="147"/>
                    <a:pt x="802" y="147"/>
                    <a:pt x="802" y="147"/>
                  </a:cubicBezTo>
                  <a:cubicBezTo>
                    <a:pt x="829" y="147"/>
                    <a:pt x="850" y="126"/>
                    <a:pt x="850" y="99"/>
                  </a:cubicBezTo>
                  <a:cubicBezTo>
                    <a:pt x="850" y="67"/>
                    <a:pt x="850" y="67"/>
                    <a:pt x="850" y="67"/>
                  </a:cubicBezTo>
                  <a:cubicBezTo>
                    <a:pt x="850" y="30"/>
                    <a:pt x="820" y="0"/>
                    <a:pt x="783" y="0"/>
                  </a:cubicBezTo>
                  <a:cubicBezTo>
                    <a:pt x="0" y="0"/>
                    <a:pt x="0" y="0"/>
                    <a:pt x="0" y="0"/>
                  </a:cubicBezTo>
                  <a:cubicBezTo>
                    <a:pt x="14" y="19"/>
                    <a:pt x="22" y="42"/>
                    <a:pt x="22" y="67"/>
                  </a:cubicBezTo>
                  <a:cubicBezTo>
                    <a:pt x="22" y="111"/>
                    <a:pt x="22" y="111"/>
                    <a:pt x="22" y="111"/>
                  </a:cubicBezTo>
                  <a:cubicBezTo>
                    <a:pt x="22" y="131"/>
                    <a:pt x="38" y="147"/>
                    <a:pt x="59" y="147"/>
                  </a:cubicBezTo>
                  <a:close/>
                </a:path>
              </a:pathLst>
            </a:custGeom>
            <a:solidFill>
              <a:srgbClr val="1193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 name="Oval 48"/>
            <p:cNvSpPr>
              <a:spLocks noChangeArrowheads="1"/>
            </p:cNvSpPr>
            <p:nvPr>
              <p:custDataLst>
                <p:tags r:id="rId38"/>
              </p:custDataLst>
            </p:nvPr>
          </p:nvSpPr>
          <p:spPr bwMode="auto">
            <a:xfrm>
              <a:off x="7661664" y="5573524"/>
              <a:ext cx="725780" cy="724532"/>
            </a:xfrm>
            <a:prstGeom prst="ellipse">
              <a:avLst/>
            </a:prstGeom>
            <a:solidFill>
              <a:srgbClr val="D9600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 name="Freeform 49"/>
            <p:cNvSpPr/>
            <p:nvPr>
              <p:custDataLst>
                <p:tags r:id="rId39"/>
              </p:custDataLst>
            </p:nvPr>
          </p:nvSpPr>
          <p:spPr bwMode="auto">
            <a:xfrm>
              <a:off x="7640464" y="5523642"/>
              <a:ext cx="569899" cy="639733"/>
            </a:xfrm>
            <a:custGeom>
              <a:avLst/>
              <a:gdLst>
                <a:gd name="T0" fmla="*/ 0 w 220"/>
                <a:gd name="T1" fmla="*/ 140 h 247"/>
                <a:gd name="T2" fmla="*/ 50 w 220"/>
                <a:gd name="T3" fmla="*/ 247 h 247"/>
                <a:gd name="T4" fmla="*/ 54 w 220"/>
                <a:gd name="T5" fmla="*/ 247 h 247"/>
                <a:gd name="T6" fmla="*/ 136 w 220"/>
                <a:gd name="T7" fmla="*/ 206 h 247"/>
                <a:gd name="T8" fmla="*/ 205 w 220"/>
                <a:gd name="T9" fmla="*/ 117 h 247"/>
                <a:gd name="T10" fmla="*/ 205 w 220"/>
                <a:gd name="T11" fmla="*/ 51 h 247"/>
                <a:gd name="T12" fmla="*/ 167 w 220"/>
                <a:gd name="T13" fmla="*/ 3 h 247"/>
                <a:gd name="T14" fmla="*/ 140 w 220"/>
                <a:gd name="T15" fmla="*/ 0 h 247"/>
                <a:gd name="T16" fmla="*/ 0 w 220"/>
                <a:gd name="T17" fmla="*/ 14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47">
                  <a:moveTo>
                    <a:pt x="0" y="140"/>
                  </a:moveTo>
                  <a:cubicBezTo>
                    <a:pt x="0" y="183"/>
                    <a:pt x="20" y="221"/>
                    <a:pt x="50" y="247"/>
                  </a:cubicBezTo>
                  <a:cubicBezTo>
                    <a:pt x="54" y="247"/>
                    <a:pt x="54" y="247"/>
                    <a:pt x="54" y="247"/>
                  </a:cubicBezTo>
                  <a:cubicBezTo>
                    <a:pt x="86" y="247"/>
                    <a:pt x="117" y="232"/>
                    <a:pt x="136" y="206"/>
                  </a:cubicBezTo>
                  <a:cubicBezTo>
                    <a:pt x="205" y="117"/>
                    <a:pt x="205" y="117"/>
                    <a:pt x="205" y="117"/>
                  </a:cubicBezTo>
                  <a:cubicBezTo>
                    <a:pt x="220" y="97"/>
                    <a:pt x="220" y="70"/>
                    <a:pt x="205" y="51"/>
                  </a:cubicBezTo>
                  <a:cubicBezTo>
                    <a:pt x="167" y="3"/>
                    <a:pt x="167" y="3"/>
                    <a:pt x="167" y="3"/>
                  </a:cubicBezTo>
                  <a:cubicBezTo>
                    <a:pt x="158" y="1"/>
                    <a:pt x="149" y="0"/>
                    <a:pt x="140" y="0"/>
                  </a:cubicBezTo>
                  <a:cubicBezTo>
                    <a:pt x="63" y="0"/>
                    <a:pt x="0" y="63"/>
                    <a:pt x="0" y="140"/>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 name="Oval 50"/>
            <p:cNvSpPr>
              <a:spLocks noChangeArrowheads="1"/>
            </p:cNvSpPr>
            <p:nvPr>
              <p:custDataLst>
                <p:tags r:id="rId40"/>
              </p:custDataLst>
            </p:nvPr>
          </p:nvSpPr>
          <p:spPr bwMode="auto">
            <a:xfrm>
              <a:off x="7661664" y="5573524"/>
              <a:ext cx="725780" cy="724532"/>
            </a:xfrm>
            <a:prstGeom prst="ellipse">
              <a:avLst/>
            </a:prstGeom>
            <a:solidFill>
              <a:srgbClr val="1193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 name="Freeform 51"/>
            <p:cNvSpPr>
              <a:spLocks noEditPoints="1"/>
            </p:cNvSpPr>
            <p:nvPr>
              <p:custDataLst>
                <p:tags r:id="rId41"/>
              </p:custDataLst>
            </p:nvPr>
          </p:nvSpPr>
          <p:spPr bwMode="auto">
            <a:xfrm>
              <a:off x="7724016" y="5634629"/>
              <a:ext cx="601075" cy="601075"/>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16 w 232"/>
                <a:gd name="T11" fmla="*/ 217 h 232"/>
                <a:gd name="T12" fmla="*/ 15 w 232"/>
                <a:gd name="T13" fmla="*/ 116 h 232"/>
                <a:gd name="T14" fmla="*/ 116 w 232"/>
                <a:gd name="T15" fmla="*/ 15 h 232"/>
                <a:gd name="T16" fmla="*/ 217 w 232"/>
                <a:gd name="T17" fmla="*/ 116 h 232"/>
                <a:gd name="T18" fmla="*/ 116 w 232"/>
                <a:gd name="T19" fmla="*/ 2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16" y="217"/>
                  </a:moveTo>
                  <a:cubicBezTo>
                    <a:pt x="60" y="217"/>
                    <a:pt x="15" y="172"/>
                    <a:pt x="15" y="116"/>
                  </a:cubicBezTo>
                  <a:cubicBezTo>
                    <a:pt x="15" y="60"/>
                    <a:pt x="60" y="15"/>
                    <a:pt x="116" y="15"/>
                  </a:cubicBezTo>
                  <a:cubicBezTo>
                    <a:pt x="172" y="15"/>
                    <a:pt x="217" y="60"/>
                    <a:pt x="217" y="116"/>
                  </a:cubicBezTo>
                  <a:cubicBezTo>
                    <a:pt x="217" y="172"/>
                    <a:pt x="172" y="217"/>
                    <a:pt x="116" y="2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 name="Freeform 52"/>
            <p:cNvSpPr/>
            <p:nvPr>
              <p:custDataLst>
                <p:tags r:id="rId42"/>
              </p:custDataLst>
            </p:nvPr>
          </p:nvSpPr>
          <p:spPr bwMode="auto">
            <a:xfrm>
              <a:off x="7957213" y="5788015"/>
              <a:ext cx="144657" cy="48635"/>
            </a:xfrm>
            <a:custGeom>
              <a:avLst/>
              <a:gdLst>
                <a:gd name="T0" fmla="*/ 9 w 56"/>
                <a:gd name="T1" fmla="*/ 19 h 19"/>
                <a:gd name="T2" fmla="*/ 9 w 56"/>
                <a:gd name="T3" fmla="*/ 11 h 19"/>
                <a:gd name="T4" fmla="*/ 12 w 56"/>
                <a:gd name="T5" fmla="*/ 8 h 19"/>
                <a:gd name="T6" fmla="*/ 44 w 56"/>
                <a:gd name="T7" fmla="*/ 8 h 19"/>
                <a:gd name="T8" fmla="*/ 47 w 56"/>
                <a:gd name="T9" fmla="*/ 11 h 19"/>
                <a:gd name="T10" fmla="*/ 47 w 56"/>
                <a:gd name="T11" fmla="*/ 19 h 19"/>
                <a:gd name="T12" fmla="*/ 56 w 56"/>
                <a:gd name="T13" fmla="*/ 19 h 19"/>
                <a:gd name="T14" fmla="*/ 56 w 56"/>
                <a:gd name="T15" fmla="*/ 11 h 19"/>
                <a:gd name="T16" fmla="*/ 44 w 56"/>
                <a:gd name="T17" fmla="*/ 0 h 19"/>
                <a:gd name="T18" fmla="*/ 12 w 56"/>
                <a:gd name="T19" fmla="*/ 0 h 19"/>
                <a:gd name="T20" fmla="*/ 0 w 56"/>
                <a:gd name="T21" fmla="*/ 11 h 19"/>
                <a:gd name="T22" fmla="*/ 0 w 56"/>
                <a:gd name="T23" fmla="*/ 19 h 19"/>
                <a:gd name="T24" fmla="*/ 9 w 56"/>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9">
                  <a:moveTo>
                    <a:pt x="9" y="19"/>
                  </a:moveTo>
                  <a:cubicBezTo>
                    <a:pt x="9" y="11"/>
                    <a:pt x="9" y="11"/>
                    <a:pt x="9" y="11"/>
                  </a:cubicBezTo>
                  <a:cubicBezTo>
                    <a:pt x="9" y="10"/>
                    <a:pt x="10" y="8"/>
                    <a:pt x="12" y="8"/>
                  </a:cubicBezTo>
                  <a:cubicBezTo>
                    <a:pt x="44" y="8"/>
                    <a:pt x="44" y="8"/>
                    <a:pt x="44" y="8"/>
                  </a:cubicBezTo>
                  <a:cubicBezTo>
                    <a:pt x="46" y="8"/>
                    <a:pt x="47" y="10"/>
                    <a:pt x="47" y="11"/>
                  </a:cubicBezTo>
                  <a:cubicBezTo>
                    <a:pt x="47" y="19"/>
                    <a:pt x="47" y="19"/>
                    <a:pt x="47" y="19"/>
                  </a:cubicBezTo>
                  <a:cubicBezTo>
                    <a:pt x="56" y="19"/>
                    <a:pt x="56" y="19"/>
                    <a:pt x="56" y="19"/>
                  </a:cubicBezTo>
                  <a:cubicBezTo>
                    <a:pt x="56" y="11"/>
                    <a:pt x="56" y="11"/>
                    <a:pt x="56" y="11"/>
                  </a:cubicBezTo>
                  <a:cubicBezTo>
                    <a:pt x="56" y="5"/>
                    <a:pt x="50" y="0"/>
                    <a:pt x="44" y="0"/>
                  </a:cubicBezTo>
                  <a:cubicBezTo>
                    <a:pt x="12" y="0"/>
                    <a:pt x="12" y="0"/>
                    <a:pt x="12" y="0"/>
                  </a:cubicBezTo>
                  <a:cubicBezTo>
                    <a:pt x="5" y="0"/>
                    <a:pt x="0" y="5"/>
                    <a:pt x="0" y="11"/>
                  </a:cubicBezTo>
                  <a:cubicBezTo>
                    <a:pt x="0" y="19"/>
                    <a:pt x="0" y="19"/>
                    <a:pt x="0" y="19"/>
                  </a:cubicBez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 name="Freeform 53"/>
            <p:cNvSpPr/>
            <p:nvPr>
              <p:custDataLst>
                <p:tags r:id="rId43"/>
              </p:custDataLst>
            </p:nvPr>
          </p:nvSpPr>
          <p:spPr bwMode="auto">
            <a:xfrm>
              <a:off x="7868673" y="5932673"/>
              <a:ext cx="321737" cy="119716"/>
            </a:xfrm>
            <a:custGeom>
              <a:avLst/>
              <a:gdLst>
                <a:gd name="T0" fmla="*/ 258 w 258"/>
                <a:gd name="T1" fmla="*/ 0 h 96"/>
                <a:gd name="T2" fmla="*/ 258 w 258"/>
                <a:gd name="T3" fmla="*/ 96 h 96"/>
                <a:gd name="T4" fmla="*/ 0 w 258"/>
                <a:gd name="T5" fmla="*/ 96 h 96"/>
                <a:gd name="T6" fmla="*/ 0 w 258"/>
                <a:gd name="T7" fmla="*/ 0 h 96"/>
                <a:gd name="T8" fmla="*/ 96 w 258"/>
                <a:gd name="T9" fmla="*/ 0 h 96"/>
                <a:gd name="T10" fmla="*/ 96 w 258"/>
                <a:gd name="T11" fmla="*/ 19 h 96"/>
                <a:gd name="T12" fmla="*/ 129 w 258"/>
                <a:gd name="T13" fmla="*/ 31 h 96"/>
                <a:gd name="T14" fmla="*/ 162 w 258"/>
                <a:gd name="T15" fmla="*/ 19 h 96"/>
                <a:gd name="T16" fmla="*/ 162 w 258"/>
                <a:gd name="T17" fmla="*/ 0 h 96"/>
                <a:gd name="T18" fmla="*/ 258 w 258"/>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96">
                  <a:moveTo>
                    <a:pt x="258" y="0"/>
                  </a:moveTo>
                  <a:lnTo>
                    <a:pt x="258" y="96"/>
                  </a:lnTo>
                  <a:lnTo>
                    <a:pt x="0" y="96"/>
                  </a:lnTo>
                  <a:lnTo>
                    <a:pt x="0" y="0"/>
                  </a:lnTo>
                  <a:lnTo>
                    <a:pt x="96" y="0"/>
                  </a:lnTo>
                  <a:lnTo>
                    <a:pt x="96" y="19"/>
                  </a:lnTo>
                  <a:lnTo>
                    <a:pt x="129" y="31"/>
                  </a:lnTo>
                  <a:lnTo>
                    <a:pt x="162" y="19"/>
                  </a:lnTo>
                  <a:lnTo>
                    <a:pt x="162"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 name="Freeform 54"/>
            <p:cNvSpPr/>
            <p:nvPr>
              <p:custDataLst>
                <p:tags r:id="rId44"/>
              </p:custDataLst>
            </p:nvPr>
          </p:nvSpPr>
          <p:spPr bwMode="auto">
            <a:xfrm>
              <a:off x="7868673" y="5850368"/>
              <a:ext cx="321737" cy="64846"/>
            </a:xfrm>
            <a:custGeom>
              <a:avLst/>
              <a:gdLst>
                <a:gd name="T0" fmla="*/ 258 w 258"/>
                <a:gd name="T1" fmla="*/ 0 h 52"/>
                <a:gd name="T2" fmla="*/ 258 w 258"/>
                <a:gd name="T3" fmla="*/ 52 h 52"/>
                <a:gd name="T4" fmla="*/ 162 w 258"/>
                <a:gd name="T5" fmla="*/ 52 h 52"/>
                <a:gd name="T6" fmla="*/ 96 w 258"/>
                <a:gd name="T7" fmla="*/ 52 h 52"/>
                <a:gd name="T8" fmla="*/ 0 w 258"/>
                <a:gd name="T9" fmla="*/ 52 h 52"/>
                <a:gd name="T10" fmla="*/ 0 w 258"/>
                <a:gd name="T11" fmla="*/ 0 h 52"/>
                <a:gd name="T12" fmla="*/ 258 w 25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258" h="52">
                  <a:moveTo>
                    <a:pt x="258" y="0"/>
                  </a:moveTo>
                  <a:lnTo>
                    <a:pt x="258" y="52"/>
                  </a:lnTo>
                  <a:lnTo>
                    <a:pt x="162" y="52"/>
                  </a:lnTo>
                  <a:lnTo>
                    <a:pt x="96" y="52"/>
                  </a:lnTo>
                  <a:lnTo>
                    <a:pt x="0" y="52"/>
                  </a:lnTo>
                  <a:lnTo>
                    <a:pt x="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72" name="文本框 71"/>
          <p:cNvSpPr txBox="1"/>
          <p:nvPr>
            <p:custDataLst>
              <p:tags r:id="rId11"/>
            </p:custDataLst>
          </p:nvPr>
        </p:nvSpPr>
        <p:spPr>
          <a:xfrm>
            <a:off x="3054860" y="4147340"/>
            <a:ext cx="1799688" cy="572464"/>
          </a:xfrm>
          <a:prstGeom prst="rect">
            <a:avLst/>
          </a:prstGeom>
          <a:noFill/>
        </p:spPr>
        <p:txBody>
          <a:bodyPr wrap="square" rtlCol="0">
            <a:spAutoFit/>
          </a:bodyPr>
          <a:lstStyle/>
          <a:p>
            <a:pPr>
              <a:lnSpc>
                <a:spcPct val="130000"/>
              </a:lnSpc>
            </a:pPr>
            <a:r>
              <a:rPr lang="zh-CN" altLang="en-US" sz="1200" dirty="0" smtClean="0">
                <a:solidFill>
                  <a:srgbClr val="595959"/>
                </a:solidFill>
              </a:rPr>
              <a:t>什么样的软件才能符合水池结构设计的需求</a:t>
            </a:r>
          </a:p>
        </p:txBody>
      </p:sp>
      <p:sp>
        <p:nvSpPr>
          <p:cNvPr id="73" name="矩形 72"/>
          <p:cNvSpPr/>
          <p:nvPr>
            <p:custDataLst>
              <p:tags r:id="rId12"/>
            </p:custDataLst>
          </p:nvPr>
        </p:nvSpPr>
        <p:spPr>
          <a:xfrm>
            <a:off x="3069821" y="3743452"/>
            <a:ext cx="2013100" cy="369332"/>
          </a:xfrm>
          <a:prstGeom prst="rect">
            <a:avLst/>
          </a:prstGeom>
        </p:spPr>
        <p:txBody>
          <a:bodyPr wrap="squar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水池结构设计需求</a:t>
            </a:r>
            <a:endParaRPr lang="zh-CN" altLang="en-US" b="1" dirty="0" smtClean="0">
              <a:solidFill>
                <a:sysClr val="window" lastClr="FFFFFF"/>
              </a:solidFill>
              <a:latin typeface="微软雅黑" panose="020B0503020204020204" pitchFamily="34" charset="-122"/>
              <a:ea typeface="微软雅黑" panose="020B0503020204020204" pitchFamily="34" charset="-122"/>
              <a:cs typeface="+mn-ea"/>
            </a:endParaRPr>
          </a:p>
        </p:txBody>
      </p:sp>
      <p:sp>
        <p:nvSpPr>
          <p:cNvPr id="74" name="文本框 73"/>
          <p:cNvSpPr txBox="1"/>
          <p:nvPr>
            <p:custDataLst>
              <p:tags r:id="rId13"/>
            </p:custDataLst>
          </p:nvPr>
        </p:nvSpPr>
        <p:spPr>
          <a:xfrm>
            <a:off x="1951834" y="3981873"/>
            <a:ext cx="858474" cy="460375"/>
          </a:xfrm>
          <a:prstGeom prst="rect">
            <a:avLst/>
          </a:prstGeom>
          <a:noFill/>
        </p:spPr>
        <p:txBody>
          <a:bodyPr wrap="square" rtlCol="0">
            <a:spAutoFit/>
          </a:bodyPr>
          <a:lstStyle/>
          <a:p>
            <a:pPr algn="ctr"/>
            <a:r>
              <a:rPr lang="en-US" altLang="zh-CN" sz="2400" b="1" dirty="0">
                <a:solidFill>
                  <a:sysClr val="window" lastClr="FFFFFF"/>
                </a:solidFill>
                <a:latin typeface="微软雅黑" panose="020B0503020204020204" pitchFamily="34" charset="-122"/>
                <a:ea typeface="微软雅黑" panose="020B0503020204020204" pitchFamily="34" charset="-122"/>
              </a:rPr>
              <a:t>03</a:t>
            </a:r>
          </a:p>
        </p:txBody>
      </p:sp>
      <p:grpSp>
        <p:nvGrpSpPr>
          <p:cNvPr id="75" name="组合 74"/>
          <p:cNvGrpSpPr/>
          <p:nvPr>
            <p:custDataLst>
              <p:tags r:id="rId14"/>
            </p:custDataLst>
          </p:nvPr>
        </p:nvGrpSpPr>
        <p:grpSpPr>
          <a:xfrm>
            <a:off x="6468694" y="3749655"/>
            <a:ext cx="3651514" cy="1094997"/>
            <a:chOff x="4460502" y="2636736"/>
            <a:chExt cx="3975576" cy="1192174"/>
          </a:xfrm>
        </p:grpSpPr>
        <p:sp>
          <p:nvSpPr>
            <p:cNvPr id="76" name="Freeform 28"/>
            <p:cNvSpPr/>
            <p:nvPr>
              <p:custDataLst>
                <p:tags r:id="rId18"/>
              </p:custDataLst>
            </p:nvPr>
          </p:nvSpPr>
          <p:spPr bwMode="auto">
            <a:xfrm>
              <a:off x="4512878" y="2685371"/>
              <a:ext cx="3923200" cy="1143539"/>
            </a:xfrm>
            <a:custGeom>
              <a:avLst/>
              <a:gdLst>
                <a:gd name="T0" fmla="*/ 1234 w 1514"/>
                <a:gd name="T1" fmla="*/ 0 h 442"/>
                <a:gd name="T2" fmla="*/ 516 w 1514"/>
                <a:gd name="T3" fmla="*/ 0 h 442"/>
                <a:gd name="T4" fmla="*/ 451 w 1514"/>
                <a:gd name="T5" fmla="*/ 0 h 442"/>
                <a:gd name="T6" fmla="*/ 443 w 1514"/>
                <a:gd name="T7" fmla="*/ 0 h 442"/>
                <a:gd name="T8" fmla="*/ 407 w 1514"/>
                <a:gd name="T9" fmla="*/ 36 h 442"/>
                <a:gd name="T10" fmla="*/ 407 w 1514"/>
                <a:gd name="T11" fmla="*/ 67 h 442"/>
                <a:gd name="T12" fmla="*/ 387 w 1514"/>
                <a:gd name="T13" fmla="*/ 67 h 442"/>
                <a:gd name="T14" fmla="*/ 356 w 1514"/>
                <a:gd name="T15" fmla="*/ 67 h 442"/>
                <a:gd name="T16" fmla="*/ 356 w 1514"/>
                <a:gd name="T17" fmla="*/ 67 h 442"/>
                <a:gd name="T18" fmla="*/ 289 w 1514"/>
                <a:gd name="T19" fmla="*/ 0 h 442"/>
                <a:gd name="T20" fmla="*/ 67 w 1514"/>
                <a:gd name="T21" fmla="*/ 0 h 442"/>
                <a:gd name="T22" fmla="*/ 0 w 1514"/>
                <a:gd name="T23" fmla="*/ 68 h 442"/>
                <a:gd name="T24" fmla="*/ 0 w 1514"/>
                <a:gd name="T25" fmla="*/ 244 h 442"/>
                <a:gd name="T26" fmla="*/ 145 w 1514"/>
                <a:gd name="T27" fmla="*/ 390 h 442"/>
                <a:gd name="T28" fmla="*/ 277 w 1514"/>
                <a:gd name="T29" fmla="*/ 390 h 442"/>
                <a:gd name="T30" fmla="*/ 277 w 1514"/>
                <a:gd name="T31" fmla="*/ 390 h 442"/>
                <a:gd name="T32" fmla="*/ 502 w 1514"/>
                <a:gd name="T33" fmla="*/ 390 h 442"/>
                <a:gd name="T34" fmla="*/ 533 w 1514"/>
                <a:gd name="T35" fmla="*/ 390 h 442"/>
                <a:gd name="T36" fmla="*/ 1265 w 1514"/>
                <a:gd name="T37" fmla="*/ 390 h 442"/>
                <a:gd name="T38" fmla="*/ 1374 w 1514"/>
                <a:gd name="T39" fmla="*/ 442 h 442"/>
                <a:gd name="T40" fmla="*/ 1514 w 1514"/>
                <a:gd name="T41" fmla="*/ 302 h 442"/>
                <a:gd name="T42" fmla="*/ 1409 w 1514"/>
                <a:gd name="T43" fmla="*/ 166 h 442"/>
                <a:gd name="T44" fmla="*/ 1393 w 1514"/>
                <a:gd name="T45" fmla="*/ 145 h 442"/>
                <a:gd name="T46" fmla="*/ 1363 w 1514"/>
                <a:gd name="T47" fmla="*/ 107 h 442"/>
                <a:gd name="T48" fmla="*/ 1301 w 1514"/>
                <a:gd name="T49" fmla="*/ 69 h 442"/>
                <a:gd name="T50" fmla="*/ 1301 w 1514"/>
                <a:gd name="T51" fmla="*/ 68 h 442"/>
                <a:gd name="T52" fmla="*/ 1234 w 1514"/>
                <a:gd name="T5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14" h="442">
                  <a:moveTo>
                    <a:pt x="1234" y="0"/>
                  </a:moveTo>
                  <a:cubicBezTo>
                    <a:pt x="516" y="0"/>
                    <a:pt x="516" y="0"/>
                    <a:pt x="516" y="0"/>
                  </a:cubicBezTo>
                  <a:cubicBezTo>
                    <a:pt x="451" y="0"/>
                    <a:pt x="451" y="0"/>
                    <a:pt x="451" y="0"/>
                  </a:cubicBezTo>
                  <a:cubicBezTo>
                    <a:pt x="443" y="0"/>
                    <a:pt x="443" y="0"/>
                    <a:pt x="443" y="0"/>
                  </a:cubicBezTo>
                  <a:cubicBezTo>
                    <a:pt x="423" y="0"/>
                    <a:pt x="407" y="17"/>
                    <a:pt x="407" y="36"/>
                  </a:cubicBezTo>
                  <a:cubicBezTo>
                    <a:pt x="407" y="67"/>
                    <a:pt x="407" y="67"/>
                    <a:pt x="407" y="67"/>
                  </a:cubicBezTo>
                  <a:cubicBezTo>
                    <a:pt x="387" y="67"/>
                    <a:pt x="387" y="67"/>
                    <a:pt x="387" y="67"/>
                  </a:cubicBezTo>
                  <a:cubicBezTo>
                    <a:pt x="356" y="67"/>
                    <a:pt x="356" y="67"/>
                    <a:pt x="356" y="67"/>
                  </a:cubicBezTo>
                  <a:cubicBezTo>
                    <a:pt x="356" y="67"/>
                    <a:pt x="356" y="67"/>
                    <a:pt x="356" y="67"/>
                  </a:cubicBezTo>
                  <a:cubicBezTo>
                    <a:pt x="356" y="30"/>
                    <a:pt x="326" y="0"/>
                    <a:pt x="289" y="0"/>
                  </a:cubicBezTo>
                  <a:cubicBezTo>
                    <a:pt x="67" y="0"/>
                    <a:pt x="67" y="0"/>
                    <a:pt x="67" y="0"/>
                  </a:cubicBezTo>
                  <a:cubicBezTo>
                    <a:pt x="30" y="0"/>
                    <a:pt x="0" y="30"/>
                    <a:pt x="0" y="68"/>
                  </a:cubicBezTo>
                  <a:cubicBezTo>
                    <a:pt x="0" y="244"/>
                    <a:pt x="0" y="244"/>
                    <a:pt x="0" y="244"/>
                  </a:cubicBezTo>
                  <a:cubicBezTo>
                    <a:pt x="0" y="324"/>
                    <a:pt x="65" y="390"/>
                    <a:pt x="145" y="390"/>
                  </a:cubicBezTo>
                  <a:cubicBezTo>
                    <a:pt x="277" y="390"/>
                    <a:pt x="277" y="390"/>
                    <a:pt x="277" y="390"/>
                  </a:cubicBezTo>
                  <a:cubicBezTo>
                    <a:pt x="277" y="390"/>
                    <a:pt x="277" y="390"/>
                    <a:pt x="277" y="390"/>
                  </a:cubicBezTo>
                  <a:cubicBezTo>
                    <a:pt x="502" y="390"/>
                    <a:pt x="502" y="390"/>
                    <a:pt x="502" y="390"/>
                  </a:cubicBezTo>
                  <a:cubicBezTo>
                    <a:pt x="533" y="390"/>
                    <a:pt x="533" y="390"/>
                    <a:pt x="533" y="390"/>
                  </a:cubicBezTo>
                  <a:cubicBezTo>
                    <a:pt x="1265" y="390"/>
                    <a:pt x="1265" y="390"/>
                    <a:pt x="1265" y="390"/>
                  </a:cubicBezTo>
                  <a:cubicBezTo>
                    <a:pt x="1291" y="421"/>
                    <a:pt x="1330" y="442"/>
                    <a:pt x="1374" y="442"/>
                  </a:cubicBezTo>
                  <a:cubicBezTo>
                    <a:pt x="1451" y="442"/>
                    <a:pt x="1514" y="379"/>
                    <a:pt x="1514" y="302"/>
                  </a:cubicBezTo>
                  <a:cubicBezTo>
                    <a:pt x="1514" y="236"/>
                    <a:pt x="1469" y="181"/>
                    <a:pt x="1409" y="166"/>
                  </a:cubicBezTo>
                  <a:cubicBezTo>
                    <a:pt x="1393" y="145"/>
                    <a:pt x="1393" y="145"/>
                    <a:pt x="1393" y="145"/>
                  </a:cubicBezTo>
                  <a:cubicBezTo>
                    <a:pt x="1363" y="107"/>
                    <a:pt x="1363" y="107"/>
                    <a:pt x="1363" y="107"/>
                  </a:cubicBezTo>
                  <a:cubicBezTo>
                    <a:pt x="1347" y="87"/>
                    <a:pt x="1325" y="74"/>
                    <a:pt x="1301" y="69"/>
                  </a:cubicBezTo>
                  <a:cubicBezTo>
                    <a:pt x="1301" y="68"/>
                    <a:pt x="1301" y="68"/>
                    <a:pt x="1301" y="68"/>
                  </a:cubicBezTo>
                  <a:cubicBezTo>
                    <a:pt x="1301" y="30"/>
                    <a:pt x="1271" y="0"/>
                    <a:pt x="1234" y="0"/>
                  </a:cubicBezTo>
                </a:path>
              </a:pathLst>
            </a:custGeom>
            <a:solidFill>
              <a:srgbClr val="DEE4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7" name="Freeform 29"/>
            <p:cNvSpPr/>
            <p:nvPr>
              <p:custDataLst>
                <p:tags r:id="rId19"/>
              </p:custDataLst>
            </p:nvPr>
          </p:nvSpPr>
          <p:spPr bwMode="auto">
            <a:xfrm>
              <a:off x="5517995" y="2636736"/>
              <a:ext cx="283079" cy="344184"/>
            </a:xfrm>
            <a:custGeom>
              <a:avLst/>
              <a:gdLst>
                <a:gd name="T0" fmla="*/ 109 w 109"/>
                <a:gd name="T1" fmla="*/ 0 h 133"/>
                <a:gd name="T2" fmla="*/ 31 w 109"/>
                <a:gd name="T3" fmla="*/ 0 h 133"/>
                <a:gd name="T4" fmla="*/ 0 w 109"/>
                <a:gd name="T5" fmla="*/ 32 h 133"/>
                <a:gd name="T6" fmla="*/ 0 w 109"/>
                <a:gd name="T7" fmla="*/ 133 h 133"/>
                <a:gd name="T8" fmla="*/ 109 w 109"/>
                <a:gd name="T9" fmla="*/ 133 h 133"/>
                <a:gd name="T10" fmla="*/ 109 w 109"/>
                <a:gd name="T11" fmla="*/ 0 h 133"/>
              </a:gdLst>
              <a:ahLst/>
              <a:cxnLst>
                <a:cxn ang="0">
                  <a:pos x="T0" y="T1"/>
                </a:cxn>
                <a:cxn ang="0">
                  <a:pos x="T2" y="T3"/>
                </a:cxn>
                <a:cxn ang="0">
                  <a:pos x="T4" y="T5"/>
                </a:cxn>
                <a:cxn ang="0">
                  <a:pos x="T6" y="T7"/>
                </a:cxn>
                <a:cxn ang="0">
                  <a:pos x="T8" y="T9"/>
                </a:cxn>
                <a:cxn ang="0">
                  <a:pos x="T10" y="T11"/>
                </a:cxn>
              </a:cxnLst>
              <a:rect l="0" t="0" r="r" b="b"/>
              <a:pathLst>
                <a:path w="109" h="133">
                  <a:moveTo>
                    <a:pt x="109" y="0"/>
                  </a:moveTo>
                  <a:cubicBezTo>
                    <a:pt x="31" y="0"/>
                    <a:pt x="31" y="0"/>
                    <a:pt x="31" y="0"/>
                  </a:cubicBezTo>
                  <a:cubicBezTo>
                    <a:pt x="14" y="0"/>
                    <a:pt x="0" y="14"/>
                    <a:pt x="0" y="32"/>
                  </a:cubicBezTo>
                  <a:cubicBezTo>
                    <a:pt x="0" y="133"/>
                    <a:pt x="0" y="133"/>
                    <a:pt x="0" y="133"/>
                  </a:cubicBezTo>
                  <a:cubicBezTo>
                    <a:pt x="109" y="133"/>
                    <a:pt x="109" y="133"/>
                    <a:pt x="109" y="133"/>
                  </a:cubicBezTo>
                  <a:lnTo>
                    <a:pt x="109" y="0"/>
                  </a:lnTo>
                  <a:close/>
                </a:path>
              </a:pathLst>
            </a:custGeom>
            <a:solidFill>
              <a:srgbClr val="EE7628">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8" name="Freeform 30"/>
            <p:cNvSpPr/>
            <p:nvPr>
              <p:custDataLst>
                <p:tags r:id="rId20"/>
              </p:custDataLst>
            </p:nvPr>
          </p:nvSpPr>
          <p:spPr bwMode="auto">
            <a:xfrm>
              <a:off x="4803439" y="2810075"/>
              <a:ext cx="3406924" cy="833025"/>
            </a:xfrm>
            <a:custGeom>
              <a:avLst/>
              <a:gdLst>
                <a:gd name="T0" fmla="*/ 1300 w 1315"/>
                <a:gd name="T1" fmla="*/ 192 h 322"/>
                <a:gd name="T2" fmla="*/ 1231 w 1315"/>
                <a:gd name="T3" fmla="*/ 282 h 322"/>
                <a:gd name="T4" fmla="*/ 1149 w 1315"/>
                <a:gd name="T5" fmla="*/ 322 h 322"/>
                <a:gd name="T6" fmla="*/ 146 w 1315"/>
                <a:gd name="T7" fmla="*/ 322 h 322"/>
                <a:gd name="T8" fmla="*/ 0 w 1315"/>
                <a:gd name="T9" fmla="*/ 177 h 322"/>
                <a:gd name="T10" fmla="*/ 0 w 1315"/>
                <a:gd name="T11" fmla="*/ 0 h 322"/>
                <a:gd name="T12" fmla="*/ 1150 w 1315"/>
                <a:gd name="T13" fmla="*/ 0 h 322"/>
                <a:gd name="T14" fmla="*/ 1231 w 1315"/>
                <a:gd name="T15" fmla="*/ 39 h 322"/>
                <a:gd name="T16" fmla="*/ 1300 w 1315"/>
                <a:gd name="T17" fmla="*/ 126 h 322"/>
                <a:gd name="T18" fmla="*/ 1300 w 1315"/>
                <a:gd name="T19" fmla="*/ 19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5" h="322">
                  <a:moveTo>
                    <a:pt x="1300" y="192"/>
                  </a:moveTo>
                  <a:cubicBezTo>
                    <a:pt x="1231" y="282"/>
                    <a:pt x="1231" y="282"/>
                    <a:pt x="1231" y="282"/>
                  </a:cubicBezTo>
                  <a:cubicBezTo>
                    <a:pt x="1212" y="307"/>
                    <a:pt x="1181" y="322"/>
                    <a:pt x="1149" y="322"/>
                  </a:cubicBezTo>
                  <a:cubicBezTo>
                    <a:pt x="146" y="322"/>
                    <a:pt x="146" y="322"/>
                    <a:pt x="146" y="322"/>
                  </a:cubicBezTo>
                  <a:cubicBezTo>
                    <a:pt x="65" y="322"/>
                    <a:pt x="0" y="257"/>
                    <a:pt x="0" y="177"/>
                  </a:cubicBezTo>
                  <a:cubicBezTo>
                    <a:pt x="0" y="0"/>
                    <a:pt x="0" y="0"/>
                    <a:pt x="0" y="0"/>
                  </a:cubicBezTo>
                  <a:cubicBezTo>
                    <a:pt x="1150" y="0"/>
                    <a:pt x="1150" y="0"/>
                    <a:pt x="1150" y="0"/>
                  </a:cubicBezTo>
                  <a:cubicBezTo>
                    <a:pt x="1182" y="0"/>
                    <a:pt x="1212" y="14"/>
                    <a:pt x="1231" y="39"/>
                  </a:cubicBezTo>
                  <a:cubicBezTo>
                    <a:pt x="1300" y="126"/>
                    <a:pt x="1300" y="126"/>
                    <a:pt x="1300" y="126"/>
                  </a:cubicBezTo>
                  <a:cubicBezTo>
                    <a:pt x="1315" y="146"/>
                    <a:pt x="1315" y="173"/>
                    <a:pt x="1300"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9" name="Freeform 31"/>
            <p:cNvSpPr/>
            <p:nvPr>
              <p:custDataLst>
                <p:tags r:id="rId21"/>
              </p:custDataLst>
            </p:nvPr>
          </p:nvSpPr>
          <p:spPr bwMode="auto">
            <a:xfrm>
              <a:off x="4460502" y="2636736"/>
              <a:ext cx="1301914" cy="1006364"/>
            </a:xfrm>
            <a:custGeom>
              <a:avLst/>
              <a:gdLst>
                <a:gd name="T0" fmla="*/ 357 w 502"/>
                <a:gd name="T1" fmla="*/ 244 h 389"/>
                <a:gd name="T2" fmla="*/ 357 w 502"/>
                <a:gd name="T3" fmla="*/ 67 h 389"/>
                <a:gd name="T4" fmla="*/ 289 w 502"/>
                <a:gd name="T5" fmla="*/ 0 h 389"/>
                <a:gd name="T6" fmla="*/ 68 w 502"/>
                <a:gd name="T7" fmla="*/ 0 h 389"/>
                <a:gd name="T8" fmla="*/ 0 w 502"/>
                <a:gd name="T9" fmla="*/ 67 h 389"/>
                <a:gd name="T10" fmla="*/ 0 w 502"/>
                <a:gd name="T11" fmla="*/ 244 h 389"/>
                <a:gd name="T12" fmla="*/ 146 w 502"/>
                <a:gd name="T13" fmla="*/ 389 h 389"/>
                <a:gd name="T14" fmla="*/ 502 w 502"/>
                <a:gd name="T15" fmla="*/ 389 h 389"/>
                <a:gd name="T16" fmla="*/ 357 w 502"/>
                <a:gd name="T17" fmla="*/ 24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389">
                  <a:moveTo>
                    <a:pt x="357" y="244"/>
                  </a:moveTo>
                  <a:cubicBezTo>
                    <a:pt x="357" y="67"/>
                    <a:pt x="357" y="67"/>
                    <a:pt x="357" y="67"/>
                  </a:cubicBezTo>
                  <a:cubicBezTo>
                    <a:pt x="357" y="30"/>
                    <a:pt x="327" y="0"/>
                    <a:pt x="289" y="0"/>
                  </a:cubicBezTo>
                  <a:cubicBezTo>
                    <a:pt x="68" y="0"/>
                    <a:pt x="68" y="0"/>
                    <a:pt x="68" y="0"/>
                  </a:cubicBezTo>
                  <a:cubicBezTo>
                    <a:pt x="30" y="0"/>
                    <a:pt x="0" y="30"/>
                    <a:pt x="0" y="67"/>
                  </a:cubicBezTo>
                  <a:cubicBezTo>
                    <a:pt x="0" y="244"/>
                    <a:pt x="0" y="244"/>
                    <a:pt x="0" y="244"/>
                  </a:cubicBezTo>
                  <a:cubicBezTo>
                    <a:pt x="0" y="324"/>
                    <a:pt x="66" y="389"/>
                    <a:pt x="146" y="389"/>
                  </a:cubicBezTo>
                  <a:cubicBezTo>
                    <a:pt x="502" y="389"/>
                    <a:pt x="502" y="389"/>
                    <a:pt x="502" y="389"/>
                  </a:cubicBezTo>
                  <a:cubicBezTo>
                    <a:pt x="422" y="389"/>
                    <a:pt x="357" y="324"/>
                    <a:pt x="357" y="244"/>
                  </a:cubicBezTo>
                  <a:close/>
                </a:path>
              </a:pathLst>
            </a:custGeom>
            <a:solidFill>
              <a:srgbClr val="EE76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0" name="Freeform 32"/>
            <p:cNvSpPr/>
            <p:nvPr>
              <p:custDataLst>
                <p:tags r:id="rId22"/>
              </p:custDataLst>
            </p:nvPr>
          </p:nvSpPr>
          <p:spPr bwMode="auto">
            <a:xfrm>
              <a:off x="5385808" y="2810075"/>
              <a:ext cx="458912" cy="833025"/>
            </a:xfrm>
            <a:custGeom>
              <a:avLst/>
              <a:gdLst>
                <a:gd name="T0" fmla="*/ 177 w 177"/>
                <a:gd name="T1" fmla="*/ 322 h 322"/>
                <a:gd name="T2" fmla="*/ 145 w 177"/>
                <a:gd name="T3" fmla="*/ 322 h 322"/>
                <a:gd name="T4" fmla="*/ 0 w 177"/>
                <a:gd name="T5" fmla="*/ 177 h 322"/>
                <a:gd name="T6" fmla="*/ 0 w 177"/>
                <a:gd name="T7" fmla="*/ 0 h 322"/>
                <a:gd name="T8" fmla="*/ 31 w 177"/>
                <a:gd name="T9" fmla="*/ 0 h 322"/>
                <a:gd name="T10" fmla="*/ 31 w 177"/>
                <a:gd name="T11" fmla="*/ 177 h 322"/>
                <a:gd name="T12" fmla="*/ 177 w 177"/>
                <a:gd name="T13" fmla="*/ 322 h 322"/>
              </a:gdLst>
              <a:ahLst/>
              <a:cxnLst>
                <a:cxn ang="0">
                  <a:pos x="T0" y="T1"/>
                </a:cxn>
                <a:cxn ang="0">
                  <a:pos x="T2" y="T3"/>
                </a:cxn>
                <a:cxn ang="0">
                  <a:pos x="T4" y="T5"/>
                </a:cxn>
                <a:cxn ang="0">
                  <a:pos x="T6" y="T7"/>
                </a:cxn>
                <a:cxn ang="0">
                  <a:pos x="T8" y="T9"/>
                </a:cxn>
                <a:cxn ang="0">
                  <a:pos x="T10" y="T11"/>
                </a:cxn>
                <a:cxn ang="0">
                  <a:pos x="T12" y="T13"/>
                </a:cxn>
              </a:cxnLst>
              <a:rect l="0" t="0" r="r" b="b"/>
              <a:pathLst>
                <a:path w="177" h="322">
                  <a:moveTo>
                    <a:pt x="177" y="322"/>
                  </a:moveTo>
                  <a:cubicBezTo>
                    <a:pt x="145" y="322"/>
                    <a:pt x="145" y="322"/>
                    <a:pt x="145" y="322"/>
                  </a:cubicBezTo>
                  <a:cubicBezTo>
                    <a:pt x="65" y="322"/>
                    <a:pt x="0" y="257"/>
                    <a:pt x="0" y="177"/>
                  </a:cubicBezTo>
                  <a:cubicBezTo>
                    <a:pt x="0" y="0"/>
                    <a:pt x="0" y="0"/>
                    <a:pt x="0" y="0"/>
                  </a:cubicBezTo>
                  <a:cubicBezTo>
                    <a:pt x="31" y="0"/>
                    <a:pt x="31" y="0"/>
                    <a:pt x="31" y="0"/>
                  </a:cubicBezTo>
                  <a:cubicBezTo>
                    <a:pt x="31" y="177"/>
                    <a:pt x="31" y="177"/>
                    <a:pt x="31" y="177"/>
                  </a:cubicBezTo>
                  <a:cubicBezTo>
                    <a:pt x="31" y="257"/>
                    <a:pt x="96" y="322"/>
                    <a:pt x="177" y="322"/>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 name="Freeform 33"/>
            <p:cNvSpPr/>
            <p:nvPr>
              <p:custDataLst>
                <p:tags r:id="rId23"/>
              </p:custDataLst>
            </p:nvPr>
          </p:nvSpPr>
          <p:spPr bwMode="auto">
            <a:xfrm>
              <a:off x="5632723" y="2636736"/>
              <a:ext cx="2202280" cy="382842"/>
            </a:xfrm>
            <a:custGeom>
              <a:avLst/>
              <a:gdLst>
                <a:gd name="T0" fmla="*/ 59 w 850"/>
                <a:gd name="T1" fmla="*/ 148 h 148"/>
                <a:gd name="T2" fmla="*/ 802 w 850"/>
                <a:gd name="T3" fmla="*/ 148 h 148"/>
                <a:gd name="T4" fmla="*/ 850 w 850"/>
                <a:gd name="T5" fmla="*/ 99 h 148"/>
                <a:gd name="T6" fmla="*/ 850 w 850"/>
                <a:gd name="T7" fmla="*/ 67 h 148"/>
                <a:gd name="T8" fmla="*/ 783 w 850"/>
                <a:gd name="T9" fmla="*/ 0 h 148"/>
                <a:gd name="T10" fmla="*/ 0 w 850"/>
                <a:gd name="T11" fmla="*/ 0 h 148"/>
                <a:gd name="T12" fmla="*/ 22 w 850"/>
                <a:gd name="T13" fmla="*/ 67 h 148"/>
                <a:gd name="T14" fmla="*/ 22 w 850"/>
                <a:gd name="T15" fmla="*/ 111 h 148"/>
                <a:gd name="T16" fmla="*/ 59 w 850"/>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0" h="148">
                  <a:moveTo>
                    <a:pt x="59" y="148"/>
                  </a:moveTo>
                  <a:cubicBezTo>
                    <a:pt x="802" y="148"/>
                    <a:pt x="802" y="148"/>
                    <a:pt x="802" y="148"/>
                  </a:cubicBezTo>
                  <a:cubicBezTo>
                    <a:pt x="829" y="148"/>
                    <a:pt x="850" y="126"/>
                    <a:pt x="850" y="99"/>
                  </a:cubicBezTo>
                  <a:cubicBezTo>
                    <a:pt x="850" y="67"/>
                    <a:pt x="850" y="67"/>
                    <a:pt x="850" y="67"/>
                  </a:cubicBezTo>
                  <a:cubicBezTo>
                    <a:pt x="850" y="30"/>
                    <a:pt x="820" y="0"/>
                    <a:pt x="783" y="0"/>
                  </a:cubicBezTo>
                  <a:cubicBezTo>
                    <a:pt x="0" y="0"/>
                    <a:pt x="0" y="0"/>
                    <a:pt x="0" y="0"/>
                  </a:cubicBezTo>
                  <a:cubicBezTo>
                    <a:pt x="14" y="19"/>
                    <a:pt x="22" y="42"/>
                    <a:pt x="22" y="67"/>
                  </a:cubicBezTo>
                  <a:cubicBezTo>
                    <a:pt x="22" y="111"/>
                    <a:pt x="22" y="111"/>
                    <a:pt x="22" y="111"/>
                  </a:cubicBezTo>
                  <a:cubicBezTo>
                    <a:pt x="22" y="131"/>
                    <a:pt x="38" y="148"/>
                    <a:pt x="59" y="148"/>
                  </a:cubicBezTo>
                  <a:close/>
                </a:path>
              </a:pathLst>
            </a:custGeom>
            <a:solidFill>
              <a:srgbClr val="EE76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2" name="Oval 34"/>
            <p:cNvSpPr>
              <a:spLocks noChangeArrowheads="1"/>
            </p:cNvSpPr>
            <p:nvPr>
              <p:custDataLst>
                <p:tags r:id="rId24"/>
              </p:custDataLst>
            </p:nvPr>
          </p:nvSpPr>
          <p:spPr bwMode="auto">
            <a:xfrm>
              <a:off x="7661664" y="3053249"/>
              <a:ext cx="725780" cy="724532"/>
            </a:xfrm>
            <a:prstGeom prst="ellipse">
              <a:avLst/>
            </a:prstGeom>
            <a:solidFill>
              <a:srgbClr val="D9600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3" name="Freeform 35"/>
            <p:cNvSpPr/>
            <p:nvPr>
              <p:custDataLst>
                <p:tags r:id="rId25"/>
              </p:custDataLst>
            </p:nvPr>
          </p:nvSpPr>
          <p:spPr bwMode="auto">
            <a:xfrm>
              <a:off x="7640464" y="3005861"/>
              <a:ext cx="569899" cy="637239"/>
            </a:xfrm>
            <a:custGeom>
              <a:avLst/>
              <a:gdLst>
                <a:gd name="T0" fmla="*/ 0 w 220"/>
                <a:gd name="T1" fmla="*/ 140 h 246"/>
                <a:gd name="T2" fmla="*/ 50 w 220"/>
                <a:gd name="T3" fmla="*/ 246 h 246"/>
                <a:gd name="T4" fmla="*/ 54 w 220"/>
                <a:gd name="T5" fmla="*/ 246 h 246"/>
                <a:gd name="T6" fmla="*/ 136 w 220"/>
                <a:gd name="T7" fmla="*/ 206 h 246"/>
                <a:gd name="T8" fmla="*/ 205 w 220"/>
                <a:gd name="T9" fmla="*/ 116 h 246"/>
                <a:gd name="T10" fmla="*/ 205 w 220"/>
                <a:gd name="T11" fmla="*/ 50 h 246"/>
                <a:gd name="T12" fmla="*/ 167 w 220"/>
                <a:gd name="T13" fmla="*/ 2 h 246"/>
                <a:gd name="T14" fmla="*/ 140 w 220"/>
                <a:gd name="T15" fmla="*/ 0 h 246"/>
                <a:gd name="T16" fmla="*/ 0 w 220"/>
                <a:gd name="T17" fmla="*/ 1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46">
                  <a:moveTo>
                    <a:pt x="0" y="140"/>
                  </a:moveTo>
                  <a:cubicBezTo>
                    <a:pt x="0" y="182"/>
                    <a:pt x="20" y="221"/>
                    <a:pt x="50" y="246"/>
                  </a:cubicBezTo>
                  <a:cubicBezTo>
                    <a:pt x="54" y="246"/>
                    <a:pt x="54" y="246"/>
                    <a:pt x="54" y="246"/>
                  </a:cubicBezTo>
                  <a:cubicBezTo>
                    <a:pt x="86" y="246"/>
                    <a:pt x="117" y="231"/>
                    <a:pt x="136" y="206"/>
                  </a:cubicBezTo>
                  <a:cubicBezTo>
                    <a:pt x="205" y="116"/>
                    <a:pt x="205" y="116"/>
                    <a:pt x="205" y="116"/>
                  </a:cubicBezTo>
                  <a:cubicBezTo>
                    <a:pt x="220" y="97"/>
                    <a:pt x="220" y="70"/>
                    <a:pt x="205" y="50"/>
                  </a:cubicBezTo>
                  <a:cubicBezTo>
                    <a:pt x="167" y="2"/>
                    <a:pt x="167" y="2"/>
                    <a:pt x="167" y="2"/>
                  </a:cubicBezTo>
                  <a:cubicBezTo>
                    <a:pt x="158" y="0"/>
                    <a:pt x="149" y="0"/>
                    <a:pt x="140" y="0"/>
                  </a:cubicBezTo>
                  <a:cubicBezTo>
                    <a:pt x="63" y="0"/>
                    <a:pt x="0" y="62"/>
                    <a:pt x="0" y="140"/>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4" name="Oval 36"/>
            <p:cNvSpPr>
              <a:spLocks noChangeArrowheads="1"/>
            </p:cNvSpPr>
            <p:nvPr>
              <p:custDataLst>
                <p:tags r:id="rId26"/>
              </p:custDataLst>
            </p:nvPr>
          </p:nvSpPr>
          <p:spPr bwMode="auto">
            <a:xfrm>
              <a:off x="7661664" y="3053249"/>
              <a:ext cx="725780" cy="724532"/>
            </a:xfrm>
            <a:prstGeom prst="ellipse">
              <a:avLst/>
            </a:prstGeom>
            <a:solidFill>
              <a:srgbClr val="EE76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 name="Freeform 37"/>
            <p:cNvSpPr>
              <a:spLocks noEditPoints="1"/>
            </p:cNvSpPr>
            <p:nvPr>
              <p:custDataLst>
                <p:tags r:id="rId27"/>
              </p:custDataLst>
            </p:nvPr>
          </p:nvSpPr>
          <p:spPr bwMode="auto">
            <a:xfrm>
              <a:off x="7724016" y="3115601"/>
              <a:ext cx="601075" cy="599828"/>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16 w 232"/>
                <a:gd name="T11" fmla="*/ 217 h 232"/>
                <a:gd name="T12" fmla="*/ 15 w 232"/>
                <a:gd name="T13" fmla="*/ 116 h 232"/>
                <a:gd name="T14" fmla="*/ 116 w 232"/>
                <a:gd name="T15" fmla="*/ 15 h 232"/>
                <a:gd name="T16" fmla="*/ 217 w 232"/>
                <a:gd name="T17" fmla="*/ 116 h 232"/>
                <a:gd name="T18" fmla="*/ 116 w 232"/>
                <a:gd name="T19" fmla="*/ 2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16" y="217"/>
                  </a:moveTo>
                  <a:cubicBezTo>
                    <a:pt x="60" y="217"/>
                    <a:pt x="15" y="172"/>
                    <a:pt x="15" y="116"/>
                  </a:cubicBezTo>
                  <a:cubicBezTo>
                    <a:pt x="15" y="60"/>
                    <a:pt x="60" y="15"/>
                    <a:pt x="116" y="15"/>
                  </a:cubicBezTo>
                  <a:cubicBezTo>
                    <a:pt x="172" y="15"/>
                    <a:pt x="217" y="60"/>
                    <a:pt x="217" y="116"/>
                  </a:cubicBezTo>
                  <a:cubicBezTo>
                    <a:pt x="217" y="172"/>
                    <a:pt x="172" y="217"/>
                    <a:pt x="116" y="2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 name="Freeform 38"/>
            <p:cNvSpPr>
              <a:spLocks noEditPoints="1"/>
            </p:cNvSpPr>
            <p:nvPr>
              <p:custDataLst>
                <p:tags r:id="rId28"/>
              </p:custDataLst>
            </p:nvPr>
          </p:nvSpPr>
          <p:spPr bwMode="auto">
            <a:xfrm>
              <a:off x="7907331" y="3244047"/>
              <a:ext cx="235691" cy="256891"/>
            </a:xfrm>
            <a:custGeom>
              <a:avLst/>
              <a:gdLst>
                <a:gd name="T0" fmla="*/ 76 w 91"/>
                <a:gd name="T1" fmla="*/ 13 h 99"/>
                <a:gd name="T2" fmla="*/ 41 w 91"/>
                <a:gd name="T3" fmla="*/ 2 h 99"/>
                <a:gd name="T4" fmla="*/ 2 w 91"/>
                <a:gd name="T5" fmla="*/ 40 h 99"/>
                <a:gd name="T6" fmla="*/ 16 w 91"/>
                <a:gd name="T7" fmla="*/ 79 h 99"/>
                <a:gd name="T8" fmla="*/ 24 w 91"/>
                <a:gd name="T9" fmla="*/ 94 h 99"/>
                <a:gd name="T10" fmla="*/ 24 w 91"/>
                <a:gd name="T11" fmla="*/ 96 h 99"/>
                <a:gd name="T12" fmla="*/ 28 w 91"/>
                <a:gd name="T13" fmla="*/ 99 h 99"/>
                <a:gd name="T14" fmla="*/ 65 w 91"/>
                <a:gd name="T15" fmla="*/ 99 h 99"/>
                <a:gd name="T16" fmla="*/ 69 w 91"/>
                <a:gd name="T17" fmla="*/ 96 h 99"/>
                <a:gd name="T18" fmla="*/ 69 w 91"/>
                <a:gd name="T19" fmla="*/ 94 h 99"/>
                <a:gd name="T20" fmla="*/ 77 w 91"/>
                <a:gd name="T21" fmla="*/ 79 h 99"/>
                <a:gd name="T22" fmla="*/ 91 w 91"/>
                <a:gd name="T23" fmla="*/ 46 h 99"/>
                <a:gd name="T24" fmla="*/ 76 w 91"/>
                <a:gd name="T25" fmla="*/ 13 h 99"/>
                <a:gd name="T26" fmla="*/ 33 w 91"/>
                <a:gd name="T27" fmla="*/ 25 h 99"/>
                <a:gd name="T28" fmla="*/ 22 w 91"/>
                <a:gd name="T29" fmla="*/ 48 h 99"/>
                <a:gd name="T30" fmla="*/ 18 w 91"/>
                <a:gd name="T31" fmla="*/ 51 h 99"/>
                <a:gd name="T32" fmla="*/ 18 w 91"/>
                <a:gd name="T33" fmla="*/ 51 h 99"/>
                <a:gd name="T34" fmla="*/ 15 w 91"/>
                <a:gd name="T35" fmla="*/ 48 h 99"/>
                <a:gd name="T36" fmla="*/ 29 w 91"/>
                <a:gd name="T37" fmla="*/ 19 h 99"/>
                <a:gd name="T38" fmla="*/ 34 w 91"/>
                <a:gd name="T39" fmla="*/ 20 h 99"/>
                <a:gd name="T40" fmla="*/ 33 w 91"/>
                <a:gd name="T41" fmla="*/ 2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9">
                  <a:moveTo>
                    <a:pt x="76" y="13"/>
                  </a:moveTo>
                  <a:cubicBezTo>
                    <a:pt x="67" y="5"/>
                    <a:pt x="54" y="0"/>
                    <a:pt x="41" y="2"/>
                  </a:cubicBezTo>
                  <a:cubicBezTo>
                    <a:pt x="21" y="4"/>
                    <a:pt x="5" y="20"/>
                    <a:pt x="2" y="40"/>
                  </a:cubicBezTo>
                  <a:cubicBezTo>
                    <a:pt x="0" y="55"/>
                    <a:pt x="5" y="69"/>
                    <a:pt x="16" y="79"/>
                  </a:cubicBezTo>
                  <a:cubicBezTo>
                    <a:pt x="22" y="84"/>
                    <a:pt x="24" y="89"/>
                    <a:pt x="24" y="94"/>
                  </a:cubicBezTo>
                  <a:cubicBezTo>
                    <a:pt x="24" y="96"/>
                    <a:pt x="24" y="96"/>
                    <a:pt x="24" y="96"/>
                  </a:cubicBezTo>
                  <a:cubicBezTo>
                    <a:pt x="24" y="98"/>
                    <a:pt x="26" y="99"/>
                    <a:pt x="28" y="99"/>
                  </a:cubicBezTo>
                  <a:cubicBezTo>
                    <a:pt x="65" y="99"/>
                    <a:pt x="65" y="99"/>
                    <a:pt x="65" y="99"/>
                  </a:cubicBezTo>
                  <a:cubicBezTo>
                    <a:pt x="67" y="99"/>
                    <a:pt x="69" y="98"/>
                    <a:pt x="69" y="96"/>
                  </a:cubicBezTo>
                  <a:cubicBezTo>
                    <a:pt x="69" y="94"/>
                    <a:pt x="69" y="94"/>
                    <a:pt x="69" y="94"/>
                  </a:cubicBezTo>
                  <a:cubicBezTo>
                    <a:pt x="69" y="89"/>
                    <a:pt x="71" y="84"/>
                    <a:pt x="77" y="79"/>
                  </a:cubicBezTo>
                  <a:cubicBezTo>
                    <a:pt x="86" y="70"/>
                    <a:pt x="91" y="58"/>
                    <a:pt x="91" y="46"/>
                  </a:cubicBezTo>
                  <a:cubicBezTo>
                    <a:pt x="91" y="33"/>
                    <a:pt x="85" y="21"/>
                    <a:pt x="76" y="13"/>
                  </a:cubicBezTo>
                  <a:close/>
                  <a:moveTo>
                    <a:pt x="33" y="25"/>
                  </a:moveTo>
                  <a:cubicBezTo>
                    <a:pt x="26" y="30"/>
                    <a:pt x="21" y="39"/>
                    <a:pt x="22" y="48"/>
                  </a:cubicBezTo>
                  <a:cubicBezTo>
                    <a:pt x="22" y="50"/>
                    <a:pt x="20" y="51"/>
                    <a:pt x="18" y="51"/>
                  </a:cubicBezTo>
                  <a:cubicBezTo>
                    <a:pt x="18" y="51"/>
                    <a:pt x="18" y="51"/>
                    <a:pt x="18" y="51"/>
                  </a:cubicBezTo>
                  <a:cubicBezTo>
                    <a:pt x="16" y="51"/>
                    <a:pt x="15" y="50"/>
                    <a:pt x="15" y="48"/>
                  </a:cubicBezTo>
                  <a:cubicBezTo>
                    <a:pt x="14" y="37"/>
                    <a:pt x="20" y="26"/>
                    <a:pt x="29" y="19"/>
                  </a:cubicBezTo>
                  <a:cubicBezTo>
                    <a:pt x="31" y="18"/>
                    <a:pt x="33" y="19"/>
                    <a:pt x="34" y="20"/>
                  </a:cubicBezTo>
                  <a:cubicBezTo>
                    <a:pt x="35" y="22"/>
                    <a:pt x="35" y="24"/>
                    <a:pt x="33"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 name="Freeform 39"/>
            <p:cNvSpPr/>
            <p:nvPr>
              <p:custDataLst>
                <p:tags r:id="rId29"/>
              </p:custDataLst>
            </p:nvPr>
          </p:nvSpPr>
          <p:spPr bwMode="auto">
            <a:xfrm>
              <a:off x="7967189" y="3515902"/>
              <a:ext cx="119716" cy="18706"/>
            </a:xfrm>
            <a:custGeom>
              <a:avLst/>
              <a:gdLst>
                <a:gd name="T0" fmla="*/ 42 w 46"/>
                <a:gd name="T1" fmla="*/ 0 h 7"/>
                <a:gd name="T2" fmla="*/ 3 w 46"/>
                <a:gd name="T3" fmla="*/ 0 h 7"/>
                <a:gd name="T4" fmla="*/ 0 w 46"/>
                <a:gd name="T5" fmla="*/ 4 h 7"/>
                <a:gd name="T6" fmla="*/ 3 w 46"/>
                <a:gd name="T7" fmla="*/ 7 h 7"/>
                <a:gd name="T8" fmla="*/ 42 w 46"/>
                <a:gd name="T9" fmla="*/ 7 h 7"/>
                <a:gd name="T10" fmla="*/ 46 w 46"/>
                <a:gd name="T11" fmla="*/ 4 h 7"/>
                <a:gd name="T12" fmla="*/ 42 w 4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6" h="7">
                  <a:moveTo>
                    <a:pt x="42" y="0"/>
                  </a:moveTo>
                  <a:cubicBezTo>
                    <a:pt x="3" y="0"/>
                    <a:pt x="3" y="0"/>
                    <a:pt x="3" y="0"/>
                  </a:cubicBezTo>
                  <a:cubicBezTo>
                    <a:pt x="1" y="0"/>
                    <a:pt x="0" y="2"/>
                    <a:pt x="0" y="4"/>
                  </a:cubicBezTo>
                  <a:cubicBezTo>
                    <a:pt x="0" y="6"/>
                    <a:pt x="1" y="7"/>
                    <a:pt x="3" y="7"/>
                  </a:cubicBezTo>
                  <a:cubicBezTo>
                    <a:pt x="42" y="7"/>
                    <a:pt x="42" y="7"/>
                    <a:pt x="42" y="7"/>
                  </a:cubicBezTo>
                  <a:cubicBezTo>
                    <a:pt x="44" y="7"/>
                    <a:pt x="46" y="6"/>
                    <a:pt x="46" y="4"/>
                  </a:cubicBezTo>
                  <a:cubicBezTo>
                    <a:pt x="46" y="2"/>
                    <a:pt x="44" y="0"/>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 name="Freeform 40"/>
            <p:cNvSpPr/>
            <p:nvPr>
              <p:custDataLst>
                <p:tags r:id="rId30"/>
              </p:custDataLst>
            </p:nvPr>
          </p:nvSpPr>
          <p:spPr bwMode="auto">
            <a:xfrm>
              <a:off x="7979660" y="3547078"/>
              <a:ext cx="91034" cy="18706"/>
            </a:xfrm>
            <a:custGeom>
              <a:avLst/>
              <a:gdLst>
                <a:gd name="T0" fmla="*/ 31 w 35"/>
                <a:gd name="T1" fmla="*/ 0 h 7"/>
                <a:gd name="T2" fmla="*/ 3 w 35"/>
                <a:gd name="T3" fmla="*/ 0 h 7"/>
                <a:gd name="T4" fmla="*/ 0 w 35"/>
                <a:gd name="T5" fmla="*/ 3 h 7"/>
                <a:gd name="T6" fmla="*/ 3 w 35"/>
                <a:gd name="T7" fmla="*/ 7 h 7"/>
                <a:gd name="T8" fmla="*/ 31 w 35"/>
                <a:gd name="T9" fmla="*/ 7 h 7"/>
                <a:gd name="T10" fmla="*/ 35 w 35"/>
                <a:gd name="T11" fmla="*/ 3 h 7"/>
                <a:gd name="T12" fmla="*/ 31 w 3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5" h="7">
                  <a:moveTo>
                    <a:pt x="31" y="0"/>
                  </a:moveTo>
                  <a:cubicBezTo>
                    <a:pt x="3" y="0"/>
                    <a:pt x="3" y="0"/>
                    <a:pt x="3" y="0"/>
                  </a:cubicBezTo>
                  <a:cubicBezTo>
                    <a:pt x="1" y="0"/>
                    <a:pt x="0" y="1"/>
                    <a:pt x="0" y="3"/>
                  </a:cubicBezTo>
                  <a:cubicBezTo>
                    <a:pt x="0" y="5"/>
                    <a:pt x="1" y="7"/>
                    <a:pt x="3" y="7"/>
                  </a:cubicBezTo>
                  <a:cubicBezTo>
                    <a:pt x="31" y="7"/>
                    <a:pt x="31" y="7"/>
                    <a:pt x="31" y="7"/>
                  </a:cubicBezTo>
                  <a:cubicBezTo>
                    <a:pt x="33" y="7"/>
                    <a:pt x="35" y="5"/>
                    <a:pt x="35" y="3"/>
                  </a:cubicBezTo>
                  <a:cubicBezTo>
                    <a:pt x="35" y="1"/>
                    <a:pt x="33" y="0"/>
                    <a:pt x="3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 name="Freeform 41"/>
            <p:cNvSpPr/>
            <p:nvPr>
              <p:custDataLst>
                <p:tags r:id="rId31"/>
              </p:custDataLst>
            </p:nvPr>
          </p:nvSpPr>
          <p:spPr bwMode="auto">
            <a:xfrm>
              <a:off x="8000860" y="3573266"/>
              <a:ext cx="46141" cy="17459"/>
            </a:xfrm>
            <a:custGeom>
              <a:avLst/>
              <a:gdLst>
                <a:gd name="T0" fmla="*/ 0 w 18"/>
                <a:gd name="T1" fmla="*/ 0 h 7"/>
                <a:gd name="T2" fmla="*/ 7 w 18"/>
                <a:gd name="T3" fmla="*/ 7 h 7"/>
                <a:gd name="T4" fmla="*/ 11 w 18"/>
                <a:gd name="T5" fmla="*/ 7 h 7"/>
                <a:gd name="T6" fmla="*/ 18 w 18"/>
                <a:gd name="T7" fmla="*/ 0 h 7"/>
                <a:gd name="T8" fmla="*/ 0 w 18"/>
                <a:gd name="T9" fmla="*/ 0 h 7"/>
              </a:gdLst>
              <a:ahLst/>
              <a:cxnLst>
                <a:cxn ang="0">
                  <a:pos x="T0" y="T1"/>
                </a:cxn>
                <a:cxn ang="0">
                  <a:pos x="T2" y="T3"/>
                </a:cxn>
                <a:cxn ang="0">
                  <a:pos x="T4" y="T5"/>
                </a:cxn>
                <a:cxn ang="0">
                  <a:pos x="T6" y="T7"/>
                </a:cxn>
                <a:cxn ang="0">
                  <a:pos x="T8" y="T9"/>
                </a:cxn>
              </a:cxnLst>
              <a:rect l="0" t="0" r="r" b="b"/>
              <a:pathLst>
                <a:path w="18" h="7">
                  <a:moveTo>
                    <a:pt x="0" y="0"/>
                  </a:moveTo>
                  <a:cubicBezTo>
                    <a:pt x="0" y="4"/>
                    <a:pt x="3" y="7"/>
                    <a:pt x="7" y="7"/>
                  </a:cubicBezTo>
                  <a:cubicBezTo>
                    <a:pt x="11" y="7"/>
                    <a:pt x="11" y="7"/>
                    <a:pt x="11" y="7"/>
                  </a:cubicBezTo>
                  <a:cubicBezTo>
                    <a:pt x="15" y="7"/>
                    <a:pt x="18" y="4"/>
                    <a:pt x="1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90" name="文本框 89"/>
          <p:cNvSpPr txBox="1"/>
          <p:nvPr>
            <p:custDataLst>
              <p:tags r:id="rId15"/>
            </p:custDataLst>
          </p:nvPr>
        </p:nvSpPr>
        <p:spPr>
          <a:xfrm>
            <a:off x="7549098" y="4134730"/>
            <a:ext cx="1799688" cy="572464"/>
          </a:xfrm>
          <a:prstGeom prst="rect">
            <a:avLst/>
          </a:prstGeom>
          <a:noFill/>
        </p:spPr>
        <p:txBody>
          <a:bodyPr wrap="square" rtlCol="0">
            <a:spAutoFit/>
          </a:bodyPr>
          <a:lstStyle/>
          <a:p>
            <a:pPr>
              <a:lnSpc>
                <a:spcPct val="130000"/>
              </a:lnSpc>
            </a:pPr>
            <a:r>
              <a:rPr lang="en-US" altLang="zh-CN" sz="1200" dirty="0" smtClean="0">
                <a:solidFill>
                  <a:srgbClr val="595959"/>
                </a:solidFill>
              </a:rPr>
              <a:t>YJK-Pool</a:t>
            </a:r>
            <a:r>
              <a:rPr lang="zh-CN" altLang="en-US" sz="1200" dirty="0" smtClean="0">
                <a:solidFill>
                  <a:srgbClr val="595959"/>
                </a:solidFill>
              </a:rPr>
              <a:t>的十大亮点功能介绍</a:t>
            </a:r>
          </a:p>
        </p:txBody>
      </p:sp>
      <p:sp>
        <p:nvSpPr>
          <p:cNvPr id="91" name="矩形 90"/>
          <p:cNvSpPr/>
          <p:nvPr>
            <p:custDataLst>
              <p:tags r:id="rId16"/>
            </p:custDataLst>
          </p:nvPr>
        </p:nvSpPr>
        <p:spPr>
          <a:xfrm>
            <a:off x="7589570" y="3765215"/>
            <a:ext cx="2040573" cy="369332"/>
          </a:xfrm>
          <a:prstGeom prst="rect">
            <a:avLst/>
          </a:prstGeom>
        </p:spPr>
        <p:txBody>
          <a:bodyPr wrap="square">
            <a:spAutoFit/>
          </a:bodyPr>
          <a:lstStyle/>
          <a:p>
            <a:r>
              <a:rPr lang="en-US" altLang="zh-CN" b="1" dirty="0" err="1" smtClean="0">
                <a:solidFill>
                  <a:schemeClr val="bg1"/>
                </a:solidFill>
                <a:latin typeface="微软雅黑" panose="020B0503020204020204" pitchFamily="34" charset="-122"/>
                <a:ea typeface="微软雅黑" panose="020B0503020204020204" pitchFamily="34" charset="-122"/>
              </a:rPr>
              <a:t>YJKPool</a:t>
            </a:r>
            <a:r>
              <a:rPr lang="zh-CN" altLang="en-US" b="1" dirty="0" smtClean="0">
                <a:solidFill>
                  <a:schemeClr val="bg1"/>
                </a:solidFill>
                <a:latin typeface="微软雅黑" panose="020B0503020204020204" pitchFamily="34" charset="-122"/>
                <a:ea typeface="微软雅黑" panose="020B0503020204020204" pitchFamily="34" charset="-122"/>
              </a:rPr>
              <a:t>功能亮点</a:t>
            </a:r>
            <a:endParaRPr lang="zh-CN" altLang="en-US" b="1" dirty="0">
              <a:solidFill>
                <a:sysClr val="window" lastClr="FFFFFF"/>
              </a:solidFill>
              <a:latin typeface="微软雅黑" panose="020B0503020204020204" pitchFamily="34" charset="-122"/>
              <a:ea typeface="微软雅黑" panose="020B0503020204020204" pitchFamily="34" charset="-122"/>
              <a:cs typeface="+mn-ea"/>
            </a:endParaRPr>
          </a:p>
        </p:txBody>
      </p:sp>
      <p:sp>
        <p:nvSpPr>
          <p:cNvPr id="92" name="文本框 91"/>
          <p:cNvSpPr txBox="1"/>
          <p:nvPr>
            <p:custDataLst>
              <p:tags r:id="rId17"/>
            </p:custDataLst>
          </p:nvPr>
        </p:nvSpPr>
        <p:spPr>
          <a:xfrm>
            <a:off x="6477703" y="3927788"/>
            <a:ext cx="858474" cy="460375"/>
          </a:xfrm>
          <a:prstGeom prst="rect">
            <a:avLst/>
          </a:prstGeom>
          <a:noFill/>
        </p:spPr>
        <p:txBody>
          <a:bodyPr wrap="square" rtlCol="0">
            <a:spAutoFit/>
          </a:bodyPr>
          <a:lstStyle/>
          <a:p>
            <a:pPr algn="ctr"/>
            <a:r>
              <a:rPr lang="en-US" altLang="zh-CN" sz="2400" b="1" dirty="0">
                <a:solidFill>
                  <a:sysClr val="window" lastClr="FFFFFF"/>
                </a:solidFill>
                <a:latin typeface="微软雅黑" panose="020B0503020204020204" pitchFamily="34" charset="-122"/>
                <a:ea typeface="微软雅黑" panose="020B0503020204020204" pitchFamily="34" charset="-122"/>
              </a:rPr>
              <a:t>04</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3083921"/>
          </a:xfrm>
          <a:prstGeom prst="rect">
            <a:avLst/>
          </a:prstGeom>
        </p:spPr>
        <p:txBody>
          <a:bodyPr wrap="square">
            <a:spAutoFit/>
          </a:bodyPr>
          <a:lstStyle/>
          <a:p>
            <a:pPr>
              <a:lnSpc>
                <a:spcPct val="8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a:solidFill>
                  <a:srgbClr val="000000"/>
                </a:solidFill>
                <a:latin typeface="微软雅黑" panose="020B0503020204020204" pitchFamily="34" charset="-122"/>
                <a:ea typeface="微软雅黑" panose="020B0503020204020204" pitchFamily="34" charset="-122"/>
                <a:sym typeface="+mn-ea"/>
              </a:rPr>
              <a:t>基础</a:t>
            </a:r>
            <a:r>
              <a:rPr lang="zh-CN" altLang="en-US" sz="3600" b="1" dirty="0" smtClean="0">
                <a:solidFill>
                  <a:srgbClr val="000000"/>
                </a:solidFill>
                <a:latin typeface="微软雅黑" panose="020B0503020204020204" pitchFamily="34" charset="-122"/>
                <a:ea typeface="微软雅黑" panose="020B0503020204020204" pitchFamily="34" charset="-122"/>
                <a:sym typeface="+mn-ea"/>
              </a:rPr>
              <a:t>结果查看</a:t>
            </a:r>
            <a:endParaRPr lang="zh-CN" altLang="en-US" sz="3600" b="1" dirty="0">
              <a:solidFill>
                <a:srgbClr val="000000"/>
              </a:solidFill>
              <a:latin typeface="微软雅黑" panose="020B0503020204020204" pitchFamily="34" charset="-122"/>
              <a:ea typeface="微软雅黑" panose="020B0503020204020204" pitchFamily="34" charset="-122"/>
              <a:sym typeface="+mn-ea"/>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397433" y="381635"/>
            <a:ext cx="7799012"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结果查看</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507831"/>
          </a:xfrm>
          <a:prstGeom prst="rect">
            <a:avLst/>
          </a:prstGeom>
          <a:noFill/>
        </p:spPr>
        <p:txBody>
          <a:bodyPr wrap="square" rtlCol="0">
            <a:spAutoFit/>
          </a:bodyPr>
          <a:lstStyle/>
          <a:p>
            <a:pPr indent="0" fontAlgn="auto">
              <a:lnSpc>
                <a:spcPct val="150000"/>
              </a:lnSpc>
              <a:buNone/>
            </a:pPr>
            <a:r>
              <a:rPr lang="zh-CN" altLang="en-US" dirty="0" smtClean="0"/>
              <a:t>基础计算结果查看和主程序的“基础计算及结果输出”基本是一致的，所以这里就不再多介绍了。</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基础设计结果的查看</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a:picLocks noChangeAspect="1"/>
          </p:cNvPicPr>
          <p:nvPr/>
        </p:nvPicPr>
        <p:blipFill>
          <a:blip r:embed="rId3"/>
          <a:stretch>
            <a:fillRect/>
          </a:stretch>
        </p:blipFill>
        <p:spPr>
          <a:xfrm>
            <a:off x="1163637" y="2841203"/>
            <a:ext cx="10134600" cy="933450"/>
          </a:xfrm>
          <a:prstGeom prst="rect">
            <a:avLst/>
          </a:prstGeom>
        </p:spPr>
      </p:pic>
    </p:spTree>
    <p:custDataLst>
      <p:tags r:id="rId1"/>
    </p:custDataLst>
    <p:extLst>
      <p:ext uri="{BB962C8B-B14F-4D97-AF65-F5344CB8AC3E}">
        <p14:creationId xmlns:p14="http://schemas.microsoft.com/office/powerpoint/2010/main" val="3533211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555365" cy="1200329"/>
          </a:xfrm>
          <a:prstGeom prst="rect">
            <a:avLst/>
          </a:prstGeom>
        </p:spPr>
        <p:txBody>
          <a:bodyPr wrap="square">
            <a:spAutoFit/>
          </a:bodyPr>
          <a:lstStyle/>
          <a:p>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五、常见问题</a:t>
            </a:r>
          </a:p>
          <a:p>
            <a:endParaRPr lang="zh-CN" altLang="en-US" sz="3600" b="1" dirty="0">
              <a:latin typeface="微软雅黑" panose="020B0503020204020204" pitchFamily="34" charset="-122"/>
              <a:cs typeface="+mn-ea"/>
            </a:endParaRPr>
          </a:p>
        </p:txBody>
      </p:sp>
      <p:sp>
        <p:nvSpPr>
          <p:cNvPr id="27" name="矩形 26"/>
          <p:cNvSpPr/>
          <p:nvPr/>
        </p:nvSpPr>
        <p:spPr>
          <a:xfrm>
            <a:off x="4073236" y="381635"/>
            <a:ext cx="8133369"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527540" y="395442"/>
            <a:ext cx="2664460" cy="338554"/>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1600" b="1" dirty="0">
                <a:solidFill>
                  <a:schemeClr val="bg1"/>
                </a:solidFill>
                <a:latin typeface="微软雅黑" panose="020B0503020204020204" pitchFamily="34" charset="-122"/>
                <a:ea typeface="微软雅黑" panose="020B0503020204020204" pitchFamily="34" charset="-122"/>
              </a:rPr>
              <a:t>YJK-Pool</a:t>
            </a:r>
            <a:r>
              <a:rPr lang="zh-CN" altLang="en-US" sz="1600" b="1" dirty="0">
                <a:solidFill>
                  <a:schemeClr val="bg1"/>
                </a:solidFill>
                <a:latin typeface="微软雅黑" panose="020B0503020204020204" pitchFamily="34" charset="-122"/>
                <a:ea typeface="微软雅黑" panose="020B0503020204020204" pitchFamily="34" charset="-122"/>
              </a:rPr>
              <a:t>操作要点解析</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2" name="椭圆 141"/>
          <p:cNvSpPr/>
          <p:nvPr>
            <p:custDataLst>
              <p:tags r:id="rId2"/>
            </p:custDataLst>
          </p:nvPr>
        </p:nvSpPr>
        <p:spPr>
          <a:xfrm flipH="1">
            <a:off x="5198707" y="1267890"/>
            <a:ext cx="914400" cy="914400"/>
          </a:xfrm>
          <a:prstGeom prst="ellipse">
            <a:avLst/>
          </a:prstGeom>
          <a:solidFill>
            <a:srgbClr val="7030A0"/>
          </a:solidFill>
          <a:ln w="5715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椭圆 143"/>
          <p:cNvSpPr/>
          <p:nvPr>
            <p:custDataLst>
              <p:tags r:id="rId3"/>
            </p:custDataLst>
          </p:nvPr>
        </p:nvSpPr>
        <p:spPr>
          <a:xfrm flipH="1">
            <a:off x="4971485" y="2801323"/>
            <a:ext cx="914400" cy="914400"/>
          </a:xfrm>
          <a:prstGeom prst="ellipse">
            <a:avLst/>
          </a:prstGeom>
          <a:solidFill>
            <a:srgbClr val="3498DB"/>
          </a:solidFill>
          <a:ln w="57150">
            <a:noFill/>
          </a:ln>
        </p:spPr>
        <p:style>
          <a:lnRef idx="2">
            <a:srgbClr val="1F74AD">
              <a:shade val="50000"/>
            </a:srgbClr>
          </a:lnRef>
          <a:fillRef idx="1">
            <a:srgbClr val="1F74AD"/>
          </a:fillRef>
          <a:effectRef idx="0">
            <a:srgbClr val="1F74AD"/>
          </a:effectRef>
          <a:fontRef idx="minor">
            <a:sysClr val="window" lastClr="FFFFFF"/>
          </a:fontRef>
        </p:style>
        <p:txBody>
          <a:bodyPr lIns="90000" tIns="46800" rIns="90000" bIns="46800" rtlCol="0" anchor="ctr">
            <a:normAutofit/>
          </a:bodyPr>
          <a:lstStyle/>
          <a:p>
            <a:pPr algn="ctr">
              <a:lnSpc>
                <a:spcPct val="120000"/>
              </a:lnSpc>
            </a:pPr>
            <a:r>
              <a:rPr lang="en-US" altLang="zh-CN" sz="2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3"/>
          <p:cNvSpPr/>
          <p:nvPr>
            <p:custDataLst>
              <p:tags r:id="rId4"/>
            </p:custDataLst>
          </p:nvPr>
        </p:nvSpPr>
        <p:spPr>
          <a:xfrm>
            <a:off x="5820322" y="3262847"/>
            <a:ext cx="65563" cy="2780506"/>
          </a:xfrm>
          <a:prstGeom prst="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36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椭圆 146"/>
          <p:cNvSpPr/>
          <p:nvPr>
            <p:custDataLst>
              <p:tags r:id="rId5"/>
            </p:custDataLst>
          </p:nvPr>
        </p:nvSpPr>
        <p:spPr>
          <a:xfrm flipH="1">
            <a:off x="4721307" y="4319144"/>
            <a:ext cx="914400" cy="914400"/>
          </a:xfrm>
          <a:prstGeom prst="ellipse">
            <a:avLst/>
          </a:prstGeom>
          <a:solidFill>
            <a:srgbClr val="C00000"/>
          </a:solidFill>
          <a:ln w="5715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3"/>
          <p:cNvSpPr/>
          <p:nvPr>
            <p:custDataLst>
              <p:tags r:id="rId6"/>
            </p:custDataLst>
          </p:nvPr>
        </p:nvSpPr>
        <p:spPr>
          <a:xfrm>
            <a:off x="5567763" y="4759072"/>
            <a:ext cx="61594" cy="1284282"/>
          </a:xfrm>
          <a:prstGeom prst="rect">
            <a:avLst/>
          </a:prstGeom>
          <a:solidFill>
            <a:srgbClr val="C000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36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文本框 150"/>
          <p:cNvSpPr txBox="1"/>
          <p:nvPr>
            <p:custDataLst>
              <p:tags r:id="rId7"/>
            </p:custDataLst>
          </p:nvPr>
        </p:nvSpPr>
        <p:spPr>
          <a:xfrm>
            <a:off x="1082676" y="1412298"/>
            <a:ext cx="4003702" cy="490855"/>
          </a:xfrm>
          <a:prstGeom prst="rect">
            <a:avLst/>
          </a:prstGeom>
        </p:spPr>
        <p:txBody>
          <a:bodyPr wrap="square" lIns="90000" tIns="46800" rIns="90000" bIns="46800" anchor="b" anchorCtr="0">
            <a:noAutofit/>
          </a:bodyPr>
          <a:lstStyle>
            <a:defPPr>
              <a:defRPr lang="zh-CN"/>
            </a:defPPr>
            <a:lvl1pPr>
              <a:defRPr>
                <a:solidFill>
                  <a:srgbClr val="000000">
                    <a:lumMod val="75000"/>
                  </a:srgbClr>
                </a:solidFill>
                <a:latin typeface="Calibri Light" panose="020F0302020204030204"/>
              </a:defRPr>
            </a:lvl1pPr>
          </a:lstStyle>
          <a:p>
            <a:pPr algn="r">
              <a:lnSpc>
                <a:spcPct val="120000"/>
              </a:lnSpc>
            </a:pPr>
            <a:r>
              <a:rPr lang="zh-CN" altLang="en-US" sz="20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支座条件差异导致的结果差异</a:t>
            </a:r>
            <a:endParaRPr lang="zh-CN" altLang="en-US" sz="20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文本框 151"/>
          <p:cNvSpPr txBox="1"/>
          <p:nvPr>
            <p:custDataLst>
              <p:tags r:id="rId8"/>
            </p:custDataLst>
          </p:nvPr>
        </p:nvSpPr>
        <p:spPr>
          <a:xfrm>
            <a:off x="993548" y="3187516"/>
            <a:ext cx="3805114" cy="490855"/>
          </a:xfrm>
          <a:prstGeom prst="rect">
            <a:avLst/>
          </a:prstGeom>
        </p:spPr>
        <p:txBody>
          <a:bodyPr wrap="square" lIns="90000" tIns="46800" rIns="90000" bIns="46800" anchor="b" anchorCtr="0">
            <a:noAutofit/>
          </a:bodyPr>
          <a:lstStyle>
            <a:defPPr>
              <a:defRPr lang="zh-CN"/>
            </a:defPPr>
            <a:lvl1pPr>
              <a:defRPr>
                <a:solidFill>
                  <a:srgbClr val="000000">
                    <a:lumMod val="75000"/>
                  </a:srgbClr>
                </a:solidFill>
                <a:latin typeface="Calibri Light" panose="020F0302020204030204"/>
              </a:defRPr>
            </a:lvl1pPr>
          </a:lstStyle>
          <a:p>
            <a:pPr algn="r">
              <a:lnSpc>
                <a:spcPct val="120000"/>
              </a:lnSpc>
            </a:pPr>
            <a:r>
              <a:rPr lang="zh-CN" altLang="en-US" sz="20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轴测简图和三维结果查看的两个问题</a:t>
            </a:r>
            <a:endParaRPr lang="zh-CN" altLang="en-US" sz="20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文本框 152"/>
          <p:cNvSpPr txBox="1"/>
          <p:nvPr>
            <p:custDataLst>
              <p:tags r:id="rId9"/>
            </p:custDataLst>
          </p:nvPr>
        </p:nvSpPr>
        <p:spPr>
          <a:xfrm>
            <a:off x="1464912" y="4496846"/>
            <a:ext cx="3116389" cy="490933"/>
          </a:xfrm>
          <a:prstGeom prst="rect">
            <a:avLst/>
          </a:prstGeom>
        </p:spPr>
        <p:txBody>
          <a:bodyPr wrap="square" lIns="90000" tIns="46800" rIns="90000" bIns="46800" anchor="b" anchorCtr="0">
            <a:normAutofit/>
          </a:bodyPr>
          <a:lstStyle>
            <a:defPPr>
              <a:defRPr lang="zh-CN"/>
            </a:defPPr>
            <a:lvl1pPr>
              <a:defRPr>
                <a:solidFill>
                  <a:srgbClr val="000000">
                    <a:lumMod val="75000"/>
                  </a:srgbClr>
                </a:solidFill>
                <a:latin typeface="Calibri Light" panose="020F0302020204030204"/>
              </a:defRPr>
            </a:lvl1pPr>
          </a:lstStyle>
          <a:p>
            <a:pPr algn="r">
              <a:lnSpc>
                <a:spcPct val="120000"/>
              </a:lnSpc>
            </a:pPr>
            <a:r>
              <a:rPr lang="zh-CN" altLang="en-US" sz="20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水池</a:t>
            </a:r>
            <a:r>
              <a:rPr lang="zh-CN" altLang="en-US" sz="20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底板网格</a:t>
            </a:r>
            <a:r>
              <a:rPr lang="zh-CN" altLang="en-US" sz="20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划分</a:t>
            </a:r>
            <a:r>
              <a:rPr lang="zh-CN" altLang="en-US" sz="20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异常</a:t>
            </a:r>
            <a:endParaRPr lang="zh-CN" altLang="en-US" sz="20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矩形 153"/>
          <p:cNvSpPr/>
          <p:nvPr>
            <p:custDataLst>
              <p:tags r:id="rId10"/>
            </p:custDataLst>
          </p:nvPr>
        </p:nvSpPr>
        <p:spPr>
          <a:xfrm flipH="1">
            <a:off x="6058708" y="1723353"/>
            <a:ext cx="58384" cy="4320000"/>
          </a:xfrm>
          <a:prstGeom prst="rect">
            <a:avLst/>
          </a:prstGeom>
          <a:solidFill>
            <a:srgbClr val="7030A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36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custDataLst>
              <p:tags r:id="rId11"/>
            </p:custDataLst>
          </p:nvPr>
        </p:nvSpPr>
        <p:spPr>
          <a:xfrm>
            <a:off x="6302995" y="2309553"/>
            <a:ext cx="914400" cy="914400"/>
          </a:xfrm>
          <a:prstGeom prst="ellipse">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custDataLst>
              <p:tags r:id="rId12"/>
            </p:custDataLst>
          </p:nvPr>
        </p:nvSpPr>
        <p:spPr>
          <a:xfrm>
            <a:off x="7279734" y="2521286"/>
            <a:ext cx="3859320" cy="490933"/>
          </a:xfrm>
          <a:prstGeom prst="rect">
            <a:avLst/>
          </a:prstGeom>
        </p:spPr>
        <p:txBody>
          <a:bodyPr wrap="square" lIns="90000" tIns="46800" rIns="90000" bIns="46800" anchor="b" anchorCtr="0">
            <a:normAutofit/>
          </a:bodyPr>
          <a:lstStyle>
            <a:defPPr>
              <a:defRPr lang="zh-CN"/>
            </a:defPPr>
            <a:lvl1pPr>
              <a:defRPr>
                <a:solidFill>
                  <a:srgbClr val="000000">
                    <a:lumMod val="75000"/>
                  </a:srgbClr>
                </a:solidFill>
                <a:latin typeface="Calibri Light" panose="020F0302020204030204"/>
              </a:defRPr>
            </a:lvl1pPr>
          </a:lstStyle>
          <a:p>
            <a:pPr>
              <a:lnSpc>
                <a:spcPct val="120000"/>
              </a:lnSpc>
            </a:pPr>
            <a:r>
              <a:rPr lang="zh-CN" altLang="en-US" sz="20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单层建模与分层建模</a:t>
            </a:r>
            <a:endParaRPr lang="zh-CN" altLang="en-US" sz="20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2"/>
          <p:cNvSpPr/>
          <p:nvPr>
            <p:custDataLst>
              <p:tags r:id="rId13"/>
            </p:custDataLst>
          </p:nvPr>
        </p:nvSpPr>
        <p:spPr>
          <a:xfrm>
            <a:off x="6297332" y="2766753"/>
            <a:ext cx="56776" cy="3276600"/>
          </a:xfrm>
          <a:prstGeom prst="rect">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36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1695303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底板网格异常</a:t>
            </a:r>
            <a:endParaRPr lang="zh-CN" altLang="en-US" sz="36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708160"/>
          </a:xfrm>
          <a:prstGeom prst="rect">
            <a:avLst/>
          </a:prstGeom>
          <a:noFill/>
        </p:spPr>
        <p:txBody>
          <a:bodyPr wrap="square" rtlCol="0">
            <a:spAutoFit/>
          </a:bodyPr>
          <a:lstStyle/>
          <a:p>
            <a:pPr indent="0" fontAlgn="auto">
              <a:lnSpc>
                <a:spcPct val="150000"/>
              </a:lnSpc>
              <a:buNone/>
            </a:pPr>
            <a:r>
              <a:rPr lang="zh-CN" altLang="en-US" dirty="0" smtClean="0"/>
              <a:t>对于这类问题，目前遇到的有两类。一类是圆形水池网格划分异常，一类是异形水池网格划分异常。两种情况需要分别处理。</a:t>
            </a:r>
            <a:endParaRPr lang="en-US" altLang="zh-CN" dirty="0" smtClean="0"/>
          </a:p>
          <a:p>
            <a:pPr indent="0" fontAlgn="auto">
              <a:lnSpc>
                <a:spcPct val="150000"/>
              </a:lnSpc>
              <a:buNone/>
            </a:pPr>
            <a:r>
              <a:rPr lang="zh-CN" altLang="en-US" dirty="0" smtClean="0"/>
              <a:t>问题一：</a:t>
            </a:r>
            <a:r>
              <a:rPr lang="zh-CN" altLang="en-US" dirty="0"/>
              <a:t>圆形水池，内力明显不对称。如下网格划分不规则、墙与底板脱开。</a:t>
            </a:r>
            <a:endParaRPr lang="en-US" altLang="zh-CN" dirty="0" smtClean="0"/>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水池底板网格划分异常导致的计算异常如何解决</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6" name="Picture 2" descr="http://192.168.1.6/Uploads/Attach/164543/B5422828@5D8F001A.91D5EB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912" y="2911558"/>
            <a:ext cx="5255928" cy="30499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5496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底板网格异常</a:t>
            </a:r>
            <a:endParaRPr lang="zh-CN" altLang="en-US" sz="36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923330"/>
          </a:xfrm>
          <a:prstGeom prst="rect">
            <a:avLst/>
          </a:prstGeom>
          <a:noFill/>
        </p:spPr>
        <p:txBody>
          <a:bodyPr wrap="square" rtlCol="0">
            <a:spAutoFit/>
          </a:bodyPr>
          <a:lstStyle/>
          <a:p>
            <a:pPr indent="0" fontAlgn="auto">
              <a:lnSpc>
                <a:spcPct val="150000"/>
              </a:lnSpc>
              <a:buNone/>
            </a:pPr>
            <a:r>
              <a:rPr lang="zh-CN" altLang="en-US" dirty="0" smtClean="0"/>
              <a:t>解决方法：经过查看，在三维轴测简图中可以看到，此时底板和池壁的网格划分并未协调，导致了计算结果的异常。对于这种圆形水池网格异常的情况，可以采用在建立底板之前，先将圆形轴网进行等分处理。</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水池底板网格划分异常导致的计算异常如何解决</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a:picLocks noChangeAspect="1"/>
          </p:cNvPicPr>
          <p:nvPr/>
        </p:nvPicPr>
        <p:blipFill>
          <a:blip r:embed="rId3"/>
          <a:stretch>
            <a:fillRect/>
          </a:stretch>
        </p:blipFill>
        <p:spPr>
          <a:xfrm>
            <a:off x="4517564" y="2757292"/>
            <a:ext cx="4419080" cy="2981716"/>
          </a:xfrm>
          <a:prstGeom prst="rect">
            <a:avLst/>
          </a:prstGeom>
        </p:spPr>
      </p:pic>
      <p:sp>
        <p:nvSpPr>
          <p:cNvPr id="31" name="圆角矩形标注 30"/>
          <p:cNvSpPr/>
          <p:nvPr/>
        </p:nvSpPr>
        <p:spPr>
          <a:xfrm rot="16200000">
            <a:off x="1991390" y="2385940"/>
            <a:ext cx="444059" cy="2722107"/>
          </a:xfrm>
          <a:prstGeom prst="wedgeRoundRectCallout">
            <a:avLst>
              <a:gd name="adj1" fmla="val -26702"/>
              <a:gd name="adj2" fmla="val 102584"/>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池壁底板网格节点不对应</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3614669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底板网格异常</a:t>
            </a:r>
            <a:endParaRPr lang="zh-CN" altLang="en-US" sz="36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507831"/>
          </a:xfrm>
          <a:prstGeom prst="rect">
            <a:avLst/>
          </a:prstGeom>
          <a:noFill/>
        </p:spPr>
        <p:txBody>
          <a:bodyPr wrap="square" rtlCol="0">
            <a:spAutoFit/>
          </a:bodyPr>
          <a:lstStyle/>
          <a:p>
            <a:pPr indent="0" fontAlgn="auto">
              <a:lnSpc>
                <a:spcPct val="150000"/>
              </a:lnSpc>
              <a:buNone/>
            </a:pPr>
            <a:r>
              <a:rPr lang="zh-CN" altLang="en-US" dirty="0" smtClean="0"/>
              <a:t>如下图所示，将圆形轴网划分为</a:t>
            </a:r>
            <a:r>
              <a:rPr lang="en-US" altLang="zh-CN" dirty="0" smtClean="0"/>
              <a:t>8</a:t>
            </a:r>
            <a:r>
              <a:rPr lang="zh-CN" altLang="en-US" dirty="0" smtClean="0"/>
              <a:t>份。此时查看三维轴测简图，网格就协调了，再进行计算，结果就正常了。</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水池底板网格划分异常导致的计算异常如何解决</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p:cNvPicPr>
            <a:picLocks noChangeAspect="1"/>
          </p:cNvPicPr>
          <p:nvPr/>
        </p:nvPicPr>
        <p:blipFill>
          <a:blip r:embed="rId3"/>
          <a:stretch>
            <a:fillRect/>
          </a:stretch>
        </p:blipFill>
        <p:spPr>
          <a:xfrm>
            <a:off x="1068248" y="2864316"/>
            <a:ext cx="2717321" cy="2671843"/>
          </a:xfrm>
          <a:prstGeom prst="rect">
            <a:avLst/>
          </a:prstGeom>
        </p:spPr>
      </p:pic>
      <p:pic>
        <p:nvPicPr>
          <p:cNvPr id="10" name="图片 9"/>
          <p:cNvPicPr>
            <a:picLocks noChangeAspect="1"/>
          </p:cNvPicPr>
          <p:nvPr/>
        </p:nvPicPr>
        <p:blipFill>
          <a:blip r:embed="rId4"/>
          <a:stretch>
            <a:fillRect/>
          </a:stretch>
        </p:blipFill>
        <p:spPr>
          <a:xfrm>
            <a:off x="4058216" y="2864315"/>
            <a:ext cx="2782022" cy="2671843"/>
          </a:xfrm>
          <a:prstGeom prst="rect">
            <a:avLst/>
          </a:prstGeom>
        </p:spPr>
      </p:pic>
      <p:pic>
        <p:nvPicPr>
          <p:cNvPr id="29" name="图片 28"/>
          <p:cNvPicPr>
            <a:picLocks noChangeAspect="1"/>
          </p:cNvPicPr>
          <p:nvPr/>
        </p:nvPicPr>
        <p:blipFill>
          <a:blip r:embed="rId5"/>
          <a:stretch>
            <a:fillRect/>
          </a:stretch>
        </p:blipFill>
        <p:spPr>
          <a:xfrm>
            <a:off x="7878770" y="2864314"/>
            <a:ext cx="3041857" cy="2671843"/>
          </a:xfrm>
          <a:prstGeom prst="rect">
            <a:avLst/>
          </a:prstGeom>
        </p:spPr>
      </p:pic>
      <p:sp>
        <p:nvSpPr>
          <p:cNvPr id="37" name="圆角矩形标注 36"/>
          <p:cNvSpPr/>
          <p:nvPr/>
        </p:nvSpPr>
        <p:spPr>
          <a:xfrm rot="16200000">
            <a:off x="1375231" y="1890435"/>
            <a:ext cx="444059" cy="1105182"/>
          </a:xfrm>
          <a:prstGeom prst="wedgeRoundRectCallout">
            <a:avLst>
              <a:gd name="adj1" fmla="val -255085"/>
              <a:gd name="adj2" fmla="val 29807"/>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先加轴网</a:t>
            </a:r>
            <a:endParaRPr lang="zh-CN" altLang="en-US" b="1" dirty="0">
              <a:solidFill>
                <a:schemeClr val="tx1"/>
              </a:solidFill>
            </a:endParaRPr>
          </a:p>
        </p:txBody>
      </p:sp>
      <p:sp>
        <p:nvSpPr>
          <p:cNvPr id="38" name="圆角矩形标注 37"/>
          <p:cNvSpPr/>
          <p:nvPr/>
        </p:nvSpPr>
        <p:spPr>
          <a:xfrm rot="16200000">
            <a:off x="4409356" y="1858894"/>
            <a:ext cx="444059" cy="1105182"/>
          </a:xfrm>
          <a:prstGeom prst="wedgeRoundRectCallout">
            <a:avLst>
              <a:gd name="adj1" fmla="val -170846"/>
              <a:gd name="adj2" fmla="val 17020"/>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再布底板</a:t>
            </a:r>
            <a:endParaRPr lang="zh-CN" altLang="en-US" b="1" dirty="0">
              <a:solidFill>
                <a:schemeClr val="tx1"/>
              </a:solidFill>
            </a:endParaRPr>
          </a:p>
        </p:txBody>
      </p:sp>
      <p:sp>
        <p:nvSpPr>
          <p:cNvPr id="39" name="圆角矩形标注 38"/>
          <p:cNvSpPr/>
          <p:nvPr/>
        </p:nvSpPr>
        <p:spPr>
          <a:xfrm rot="16200000">
            <a:off x="8859625" y="1140572"/>
            <a:ext cx="444059" cy="2435629"/>
          </a:xfrm>
          <a:prstGeom prst="wedgeRoundRectCallout">
            <a:avLst>
              <a:gd name="adj1" fmla="val -208285"/>
              <a:gd name="adj2" fmla="val -3287"/>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池壁底板网格节点对应</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3426824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底板网格异常</a:t>
            </a:r>
            <a:endParaRPr lang="zh-CN" altLang="en-US" sz="36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458459"/>
          </a:xfrm>
          <a:prstGeom prst="rect">
            <a:avLst/>
          </a:prstGeom>
          <a:noFill/>
        </p:spPr>
        <p:txBody>
          <a:bodyPr wrap="square" rtlCol="0">
            <a:spAutoFit/>
          </a:bodyPr>
          <a:lstStyle/>
          <a:p>
            <a:pPr indent="0" fontAlgn="auto">
              <a:lnSpc>
                <a:spcPct val="150000"/>
              </a:lnSpc>
              <a:buNone/>
            </a:pPr>
            <a:r>
              <a:rPr lang="zh-CN" altLang="en-US" dirty="0" smtClean="0"/>
              <a:t>问题二：</a:t>
            </a:r>
            <a:r>
              <a:rPr lang="zh-CN" altLang="en-US" dirty="0"/>
              <a:t>一个游泳池，造型较为复杂，计算异常中断。</a:t>
            </a: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水池底板网格划分异常导致的计算异常如何解决</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 name="图片 30"/>
          <p:cNvPicPr/>
          <p:nvPr/>
        </p:nvPicPr>
        <p:blipFill>
          <a:blip r:embed="rId3"/>
          <a:stretch>
            <a:fillRect/>
          </a:stretch>
        </p:blipFill>
        <p:spPr>
          <a:xfrm>
            <a:off x="3449450" y="2419339"/>
            <a:ext cx="5445168" cy="2950683"/>
          </a:xfrm>
          <a:prstGeom prst="rect">
            <a:avLst/>
          </a:prstGeom>
        </p:spPr>
      </p:pic>
    </p:spTree>
    <p:custDataLst>
      <p:tags r:id="rId1"/>
    </p:custDataLst>
    <p:extLst>
      <p:ext uri="{BB962C8B-B14F-4D97-AF65-F5344CB8AC3E}">
        <p14:creationId xmlns:p14="http://schemas.microsoft.com/office/powerpoint/2010/main" val="380636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底板网格异常</a:t>
            </a:r>
            <a:endParaRPr lang="zh-CN" altLang="en-US" sz="36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338828"/>
          </a:xfrm>
          <a:prstGeom prst="rect">
            <a:avLst/>
          </a:prstGeom>
          <a:noFill/>
        </p:spPr>
        <p:txBody>
          <a:bodyPr wrap="square" rtlCol="0">
            <a:spAutoFit/>
          </a:bodyPr>
          <a:lstStyle/>
          <a:p>
            <a:pPr indent="0" fontAlgn="auto">
              <a:lnSpc>
                <a:spcPct val="150000"/>
              </a:lnSpc>
              <a:buNone/>
            </a:pPr>
            <a:r>
              <a:rPr lang="zh-CN" altLang="en-US" dirty="0"/>
              <a:t>解决方法：主要原因是模型狭长异形的区域较多，导致底板的网格划分不正确</a:t>
            </a:r>
            <a:r>
              <a:rPr lang="zh-CN" altLang="en-US" dirty="0" smtClean="0"/>
              <a:t>。从下面图可以看到，网格划分异常。</a:t>
            </a:r>
            <a:endParaRPr lang="zh-CN" altLang="en-US" dirty="0"/>
          </a:p>
          <a:p>
            <a:pPr indent="0" fontAlgn="auto">
              <a:lnSpc>
                <a:spcPct val="150000"/>
              </a:lnSpc>
              <a:buNone/>
            </a:pPr>
            <a:endParaRPr lang="zh-CN" altLang="en-US" dirty="0"/>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水池底板网格划分异常导致的计算异常如何解决</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 name="圆角矩形标注 30"/>
          <p:cNvSpPr/>
          <p:nvPr/>
        </p:nvSpPr>
        <p:spPr>
          <a:xfrm rot="16200000">
            <a:off x="2575203" y="2579057"/>
            <a:ext cx="444059" cy="2335877"/>
          </a:xfrm>
          <a:prstGeom prst="wedgeRoundRectCallout">
            <a:avLst>
              <a:gd name="adj1" fmla="val -26702"/>
              <a:gd name="adj2" fmla="val 102584"/>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较多的底板网格丢失</a:t>
            </a:r>
            <a:endParaRPr lang="zh-CN" altLang="en-US" b="1" dirty="0">
              <a:solidFill>
                <a:schemeClr val="tx1"/>
              </a:solidFill>
            </a:endParaRPr>
          </a:p>
        </p:txBody>
      </p:sp>
      <p:pic>
        <p:nvPicPr>
          <p:cNvPr id="37" name="图片 36"/>
          <p:cNvPicPr>
            <a:picLocks noChangeAspect="1"/>
          </p:cNvPicPr>
          <p:nvPr/>
        </p:nvPicPr>
        <p:blipFill>
          <a:blip r:embed="rId3"/>
          <a:stretch>
            <a:fillRect/>
          </a:stretch>
        </p:blipFill>
        <p:spPr>
          <a:xfrm>
            <a:off x="5164823" y="2714923"/>
            <a:ext cx="4937718" cy="2374007"/>
          </a:xfrm>
          <a:prstGeom prst="rect">
            <a:avLst/>
          </a:prstGeom>
        </p:spPr>
      </p:pic>
    </p:spTree>
    <p:custDataLst>
      <p:tags r:id="rId1"/>
    </p:custDataLst>
    <p:extLst>
      <p:ext uri="{BB962C8B-B14F-4D97-AF65-F5344CB8AC3E}">
        <p14:creationId xmlns:p14="http://schemas.microsoft.com/office/powerpoint/2010/main" val="1912189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55464" y="345366"/>
            <a:ext cx="3839210" cy="2529923"/>
          </a:xfrm>
          <a:prstGeom prst="rect">
            <a:avLst/>
          </a:prstGeom>
        </p:spPr>
        <p:txBody>
          <a:bodyPr wrap="square">
            <a:spAutoFit/>
          </a:bodyPr>
          <a:lstStyle/>
          <a:p>
            <a:pPr>
              <a:lnSpc>
                <a:spcPct val="8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底板网格异常</a:t>
            </a:r>
            <a:endParaRPr lang="zh-CN" altLang="en-US" sz="36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458908"/>
          </a:xfrm>
          <a:prstGeom prst="rect">
            <a:avLst/>
          </a:prstGeom>
          <a:noFill/>
        </p:spPr>
        <p:txBody>
          <a:bodyPr wrap="square" rtlCol="0">
            <a:spAutoFit/>
          </a:bodyPr>
          <a:lstStyle/>
          <a:p>
            <a:pPr indent="0" fontAlgn="auto">
              <a:lnSpc>
                <a:spcPct val="150000"/>
              </a:lnSpc>
              <a:buNone/>
            </a:pPr>
            <a:r>
              <a:rPr lang="zh-CN" altLang="en-US" dirty="0"/>
              <a:t>尝试增设几处池壁，将狭长的池壁加以划分，这样就可以进行底板网络生成并计算了。</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水池底板网格划分异常导致的计算异常如何解决</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圆角矩形标注 38"/>
          <p:cNvSpPr/>
          <p:nvPr/>
        </p:nvSpPr>
        <p:spPr>
          <a:xfrm rot="16200000">
            <a:off x="8859625" y="1140572"/>
            <a:ext cx="444059" cy="2435629"/>
          </a:xfrm>
          <a:prstGeom prst="wedgeRoundRectCallout">
            <a:avLst>
              <a:gd name="adj1" fmla="val -208285"/>
              <a:gd name="adj2" fmla="val -3287"/>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池壁底板网格划分正常</a:t>
            </a:r>
            <a:endParaRPr lang="zh-CN" altLang="en-US" b="1" dirty="0">
              <a:solidFill>
                <a:schemeClr val="tx1"/>
              </a:solidFill>
            </a:endParaRPr>
          </a:p>
        </p:txBody>
      </p:sp>
      <p:pic>
        <p:nvPicPr>
          <p:cNvPr id="40" name="图片 39"/>
          <p:cNvPicPr>
            <a:picLocks noChangeAspect="1"/>
          </p:cNvPicPr>
          <p:nvPr/>
        </p:nvPicPr>
        <p:blipFill>
          <a:blip r:embed="rId3"/>
          <a:stretch>
            <a:fillRect/>
          </a:stretch>
        </p:blipFill>
        <p:spPr>
          <a:xfrm>
            <a:off x="980467" y="3220655"/>
            <a:ext cx="5366428" cy="2178451"/>
          </a:xfrm>
          <a:prstGeom prst="rect">
            <a:avLst/>
          </a:prstGeom>
        </p:spPr>
      </p:pic>
      <p:pic>
        <p:nvPicPr>
          <p:cNvPr id="41" name="图片 40"/>
          <p:cNvPicPr/>
          <p:nvPr/>
        </p:nvPicPr>
        <p:blipFill>
          <a:blip r:embed="rId4"/>
          <a:stretch>
            <a:fillRect/>
          </a:stretch>
        </p:blipFill>
        <p:spPr>
          <a:xfrm>
            <a:off x="6508865" y="3220655"/>
            <a:ext cx="4945805" cy="2178451"/>
          </a:xfrm>
          <a:prstGeom prst="rect">
            <a:avLst/>
          </a:prstGeom>
        </p:spPr>
      </p:pic>
    </p:spTree>
    <p:custDataLst>
      <p:tags r:id="rId1"/>
    </p:custDataLst>
    <p:extLst>
      <p:ext uri="{BB962C8B-B14F-4D97-AF65-F5344CB8AC3E}">
        <p14:creationId xmlns:p14="http://schemas.microsoft.com/office/powerpoint/2010/main" val="3738886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47286" y="231394"/>
            <a:ext cx="3839210" cy="2751522"/>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 图形查看问题</a:t>
            </a:r>
            <a:endParaRPr lang="zh-CN" altLang="en-US" sz="36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507831"/>
          </a:xfrm>
          <a:prstGeom prst="rect">
            <a:avLst/>
          </a:prstGeom>
          <a:noFill/>
        </p:spPr>
        <p:txBody>
          <a:bodyPr wrap="square" rtlCol="0">
            <a:spAutoFit/>
          </a:bodyPr>
          <a:lstStyle/>
          <a:p>
            <a:pPr indent="0" fontAlgn="auto">
              <a:lnSpc>
                <a:spcPct val="150000"/>
              </a:lnSpc>
              <a:buNone/>
            </a:pPr>
            <a:r>
              <a:rPr lang="zh-CN" altLang="en-US" dirty="0" smtClean="0"/>
              <a:t>问题一：</a:t>
            </a:r>
            <a:r>
              <a:rPr lang="zh-CN" altLang="en-US" dirty="0"/>
              <a:t>水池层高</a:t>
            </a:r>
            <a:r>
              <a:rPr lang="en-US" altLang="zh-CN" dirty="0"/>
              <a:t>5.8</a:t>
            </a:r>
            <a:r>
              <a:rPr lang="zh-CN" altLang="en-US" dirty="0"/>
              <a:t>，池内水高</a:t>
            </a:r>
            <a:r>
              <a:rPr lang="en-US" altLang="zh-CN" dirty="0"/>
              <a:t>5.7</a:t>
            </a:r>
            <a:r>
              <a:rPr lang="zh-CN" altLang="en-US" dirty="0"/>
              <a:t>，为什么看池内轴测简图顶部有异常线荷载？</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轴测简图和三维结果查看的两个问题</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50" name="Picture 2" descr="http://192.168.1.6/Uploads/Attach/165962/2D03DF06@00BE7516.0EE51D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265" y="2358390"/>
            <a:ext cx="5002575" cy="3369503"/>
          </a:xfrm>
          <a:prstGeom prst="rect">
            <a:avLst/>
          </a:prstGeom>
          <a:noFill/>
          <a:extLst>
            <a:ext uri="{909E8E84-426E-40DD-AFC4-6F175D3DCCD1}">
              <a14:hiddenFill xmlns:a14="http://schemas.microsoft.com/office/drawing/2010/main">
                <a:solidFill>
                  <a:srgbClr val="FFFFFF"/>
                </a:solidFill>
              </a14:hiddenFill>
            </a:ext>
          </a:extLst>
        </p:spPr>
      </p:pic>
      <p:sp>
        <p:nvSpPr>
          <p:cNvPr id="32" name="圆角矩形标注 31"/>
          <p:cNvSpPr/>
          <p:nvPr/>
        </p:nvSpPr>
        <p:spPr>
          <a:xfrm rot="16200000">
            <a:off x="1832255" y="2909555"/>
            <a:ext cx="444059" cy="1425213"/>
          </a:xfrm>
          <a:prstGeom prst="wedgeRoundRectCallout">
            <a:avLst>
              <a:gd name="adj1" fmla="val -49166"/>
              <a:gd name="adj2" fmla="val 198239"/>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smtClean="0">
                <a:solidFill>
                  <a:schemeClr val="tx1"/>
                </a:solidFill>
              </a:rPr>
              <a:t>-3.89</a:t>
            </a:r>
            <a:r>
              <a:rPr lang="zh-CN" altLang="en-US" b="1" dirty="0">
                <a:solidFill>
                  <a:schemeClr val="tx1"/>
                </a:solidFill>
              </a:rPr>
              <a:t>哪来的</a:t>
            </a:r>
          </a:p>
        </p:txBody>
      </p:sp>
    </p:spTree>
    <p:custDataLst>
      <p:tags r:id="rId1"/>
    </p:custDataLst>
    <p:extLst>
      <p:ext uri="{BB962C8B-B14F-4D97-AF65-F5344CB8AC3E}">
        <p14:creationId xmlns:p14="http://schemas.microsoft.com/office/powerpoint/2010/main" val="2488059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60459" y="211746"/>
            <a:ext cx="3839210" cy="2751522"/>
          </a:xfrm>
          <a:prstGeom prst="rect">
            <a:avLst/>
          </a:prstGeom>
        </p:spPr>
        <p:txBody>
          <a:bodyPr wrap="square">
            <a:spAutoFit/>
          </a:bodyPr>
          <a:lstStyle/>
          <a:p>
            <a:pPr algn="r">
              <a:lnSpc>
                <a:spcPct val="120000"/>
              </a:lnSpc>
            </a:pPr>
            <a:r>
              <a:rPr lang="en-US" alt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 图形查看问题</a:t>
            </a: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338828"/>
          </a:xfrm>
          <a:prstGeom prst="rect">
            <a:avLst/>
          </a:prstGeom>
          <a:noFill/>
        </p:spPr>
        <p:txBody>
          <a:bodyPr wrap="square" rtlCol="0">
            <a:spAutoFit/>
          </a:bodyPr>
          <a:lstStyle/>
          <a:p>
            <a:pPr indent="0" fontAlgn="auto">
              <a:lnSpc>
                <a:spcPct val="150000"/>
              </a:lnSpc>
              <a:buNone/>
            </a:pPr>
            <a:r>
              <a:rPr lang="zh-CN" altLang="en-US" dirty="0" smtClean="0"/>
              <a:t>解决方法：对于正常内水压力，都是三角形荷载。出现上部的这个小数值，是因为三角形荷载顶部和网格划分的尺寸经常都不是正好匹配的。此时程序的处理就是将网格划分边界，与距离三角形荷载最高处最接近的交点值，直接显示到了池顶位置。对于计算来讲，这部分荷载很小可以忽略其影响。</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轴测简图和三维结果查看的两个问题</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custDataLst>
      <p:tags r:id="rId1"/>
    </p:custDataLst>
    <p:extLst>
      <p:ext uri="{BB962C8B-B14F-4D97-AF65-F5344CB8AC3E}">
        <p14:creationId xmlns:p14="http://schemas.microsoft.com/office/powerpoint/2010/main" val="153282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852366" y="1870165"/>
            <a:ext cx="10923905" cy="41929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979658" y="239705"/>
            <a:ext cx="3397885" cy="1200329"/>
          </a:xfrm>
          <a:prstGeom prst="rect">
            <a:avLst/>
          </a:prstGeom>
        </p:spPr>
        <p:txBody>
          <a:bodyPr wrap="square">
            <a:spAutoFit/>
          </a:bodyPr>
          <a:lstStyle/>
          <a:p>
            <a:pPr algn="ctr"/>
            <a:r>
              <a:rPr lang="en-US" alt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1</a:t>
            </a: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应用背景</a:t>
            </a: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364990" y="381635"/>
            <a:ext cx="7831455"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背景介绍</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文本框 5"/>
          <p:cNvSpPr txBox="1"/>
          <p:nvPr/>
        </p:nvSpPr>
        <p:spPr>
          <a:xfrm>
            <a:off x="768984" y="1270000"/>
            <a:ext cx="9862993" cy="400110"/>
          </a:xfrm>
          <a:prstGeom prst="rect">
            <a:avLst/>
          </a:prstGeom>
          <a:noFill/>
        </p:spPr>
        <p:txBody>
          <a:bodyPr wrap="square" rtlCol="0">
            <a:spAutoFit/>
          </a:bodyPr>
          <a:lstStyle/>
          <a:p>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水池类结构，作为一类特种结构形式，广泛的应用于环保</a:t>
            </a:r>
            <a:r>
              <a:rPr lang="zh-CN" altLang="en-US" sz="2000" b="1" dirty="0">
                <a:solidFill>
                  <a:srgbClr val="C00000"/>
                </a:solidFill>
                <a:latin typeface="微软雅黑" panose="020B0503020204020204" pitchFamily="34" charset="-122"/>
                <a:cs typeface="微软雅黑" panose="020B0503020204020204" pitchFamily="34" charset="-122"/>
                <a:sym typeface="+mn-ea"/>
              </a:rPr>
              <a:t>、市政、工业、电力</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等行业</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pic>
        <p:nvPicPr>
          <p:cNvPr id="37" name="Picture 2" descr="https://gimg2.baidu.com/image_search/src=http%3A%2F%2Fsd.china.com.cn%2Fuploadfile%2F2021%2F0813%2F20210813042507440.jpg&amp;refer=http%3A%2F%2Fsd.china.com.cn&amp;app=2002&amp;size=f9999,10000&amp;q=a80&amp;n=0&amp;g=0n&amp;fmt=auto?sec=1654501133&amp;t=99390dae8a4abd5d74105b60d2a14a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658" y="1910780"/>
            <a:ext cx="2961019" cy="195427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p:cNvPicPr>
            <a:picLocks noChangeAspect="1"/>
          </p:cNvPicPr>
          <p:nvPr/>
        </p:nvPicPr>
        <p:blipFill>
          <a:blip r:embed="rId4"/>
          <a:stretch>
            <a:fillRect/>
          </a:stretch>
        </p:blipFill>
        <p:spPr>
          <a:xfrm>
            <a:off x="4211509" y="2663511"/>
            <a:ext cx="3570110" cy="2403085"/>
          </a:xfrm>
          <a:prstGeom prst="rect">
            <a:avLst/>
          </a:prstGeom>
        </p:spPr>
      </p:pic>
      <p:sp>
        <p:nvSpPr>
          <p:cNvPr id="31" name="圆角矩形标注 30"/>
          <p:cNvSpPr/>
          <p:nvPr/>
        </p:nvSpPr>
        <p:spPr>
          <a:xfrm rot="16200000">
            <a:off x="4379803" y="4913825"/>
            <a:ext cx="417644" cy="1762299"/>
          </a:xfrm>
          <a:prstGeom prst="wedgeRoundRectCallout">
            <a:avLst>
              <a:gd name="adj1" fmla="val 177506"/>
              <a:gd name="adj2" fmla="val 104711"/>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燃机电厂蓄水池</a:t>
            </a:r>
            <a:endParaRPr lang="zh-CN" altLang="en-US" b="1" dirty="0">
              <a:solidFill>
                <a:schemeClr val="tx1"/>
              </a:solidFill>
            </a:endParaRPr>
          </a:p>
        </p:txBody>
      </p:sp>
      <p:sp>
        <p:nvSpPr>
          <p:cNvPr id="32" name="圆角矩形标注 31"/>
          <p:cNvSpPr/>
          <p:nvPr/>
        </p:nvSpPr>
        <p:spPr>
          <a:xfrm rot="16200000">
            <a:off x="1791248" y="4101836"/>
            <a:ext cx="457844" cy="1347008"/>
          </a:xfrm>
          <a:prstGeom prst="wedgeRoundRectCallout">
            <a:avLst>
              <a:gd name="adj1" fmla="val 205371"/>
              <a:gd name="adj2" fmla="val 41032"/>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污水处理厂</a:t>
            </a:r>
            <a:endParaRPr lang="zh-CN" altLang="en-US" b="1" dirty="0">
              <a:solidFill>
                <a:schemeClr val="tx1"/>
              </a:solidFill>
            </a:endParaRPr>
          </a:p>
        </p:txBody>
      </p:sp>
      <p:pic>
        <p:nvPicPr>
          <p:cNvPr id="2" name="图片 1"/>
          <p:cNvPicPr>
            <a:picLocks noChangeAspect="1"/>
          </p:cNvPicPr>
          <p:nvPr/>
        </p:nvPicPr>
        <p:blipFill>
          <a:blip r:embed="rId5"/>
          <a:stretch>
            <a:fillRect/>
          </a:stretch>
        </p:blipFill>
        <p:spPr>
          <a:xfrm>
            <a:off x="8052451" y="3406682"/>
            <a:ext cx="3548045" cy="2597115"/>
          </a:xfrm>
          <a:prstGeom prst="rect">
            <a:avLst/>
          </a:prstGeom>
        </p:spPr>
      </p:pic>
      <p:sp>
        <p:nvSpPr>
          <p:cNvPr id="39" name="圆角矩形标注 38"/>
          <p:cNvSpPr/>
          <p:nvPr/>
        </p:nvSpPr>
        <p:spPr>
          <a:xfrm rot="5400000">
            <a:off x="9353057" y="1597450"/>
            <a:ext cx="457844" cy="1624103"/>
          </a:xfrm>
          <a:prstGeom prst="wedgeRoundRectCallout">
            <a:avLst>
              <a:gd name="adj1" fmla="val 250762"/>
              <a:gd name="adj2" fmla="val -3401"/>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b="1" dirty="0" smtClean="0">
                <a:solidFill>
                  <a:schemeClr val="tx1"/>
                </a:solidFill>
              </a:rPr>
              <a:t>石化厂事故池</a:t>
            </a:r>
            <a:endParaRPr lang="zh-CN" altLang="en-US" b="1"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47286" y="231394"/>
            <a:ext cx="3839210" cy="2751522"/>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 图形查看问题</a:t>
            </a:r>
            <a:endParaRPr lang="zh-CN" altLang="en-US" sz="36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507831"/>
          </a:xfrm>
          <a:prstGeom prst="rect">
            <a:avLst/>
          </a:prstGeom>
          <a:noFill/>
        </p:spPr>
        <p:txBody>
          <a:bodyPr wrap="square" rtlCol="0">
            <a:spAutoFit/>
          </a:bodyPr>
          <a:lstStyle/>
          <a:p>
            <a:pPr indent="0" fontAlgn="auto">
              <a:lnSpc>
                <a:spcPct val="150000"/>
              </a:lnSpc>
              <a:buNone/>
            </a:pPr>
            <a:r>
              <a:rPr lang="zh-CN" altLang="en-US" dirty="0" smtClean="0"/>
              <a:t>问题二：三维内力查看单</a:t>
            </a:r>
            <a:r>
              <a:rPr lang="zh-CN" altLang="en-US" dirty="0"/>
              <a:t>工况池内水压，池壁</a:t>
            </a:r>
            <a:r>
              <a:rPr lang="en-US" altLang="zh-CN" dirty="0"/>
              <a:t>Y</a:t>
            </a:r>
            <a:r>
              <a:rPr lang="zh-CN" altLang="en-US" dirty="0"/>
              <a:t>向弯矩有突变。</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轴测简图和三维结果查看的两个问题</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图片 9"/>
          <p:cNvPicPr>
            <a:picLocks noChangeAspect="1"/>
          </p:cNvPicPr>
          <p:nvPr/>
        </p:nvPicPr>
        <p:blipFill>
          <a:blip r:embed="rId3"/>
          <a:stretch>
            <a:fillRect/>
          </a:stretch>
        </p:blipFill>
        <p:spPr>
          <a:xfrm>
            <a:off x="5565049" y="2293476"/>
            <a:ext cx="1664841" cy="3559146"/>
          </a:xfrm>
          <a:prstGeom prst="rect">
            <a:avLst/>
          </a:prstGeom>
        </p:spPr>
      </p:pic>
      <p:sp>
        <p:nvSpPr>
          <p:cNvPr id="37" name="圆角矩形标注 36"/>
          <p:cNvSpPr/>
          <p:nvPr/>
        </p:nvSpPr>
        <p:spPr>
          <a:xfrm rot="16200000">
            <a:off x="2860783" y="3276236"/>
            <a:ext cx="444059" cy="1593624"/>
          </a:xfrm>
          <a:prstGeom prst="wedgeRoundRectCallout">
            <a:avLst>
              <a:gd name="adj1" fmla="val -56655"/>
              <a:gd name="adj2" fmla="val 184155"/>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池壁弯矩突变</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14302085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60459" y="211746"/>
            <a:ext cx="3839210" cy="2751522"/>
          </a:xfrm>
          <a:prstGeom prst="rect">
            <a:avLst/>
          </a:prstGeom>
        </p:spPr>
        <p:txBody>
          <a:bodyPr wrap="square">
            <a:spAutoFit/>
          </a:bodyPr>
          <a:lstStyle/>
          <a:p>
            <a:pPr algn="r">
              <a:lnSpc>
                <a:spcPct val="120000"/>
              </a:lnSpc>
            </a:pPr>
            <a:r>
              <a:rPr lang="en-US" alt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spc="3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 图形查看问题</a:t>
            </a:r>
          </a:p>
          <a:p>
            <a:pPr>
              <a:lnSpc>
                <a:spcPct val="80000"/>
              </a:lnSpc>
              <a:spcAft>
                <a:spcPts val="0"/>
              </a:spcAft>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705403"/>
          </a:xfrm>
          <a:prstGeom prst="rect">
            <a:avLst/>
          </a:prstGeom>
          <a:noFill/>
        </p:spPr>
        <p:txBody>
          <a:bodyPr wrap="square" rtlCol="0">
            <a:spAutoFit/>
          </a:bodyPr>
          <a:lstStyle/>
          <a:p>
            <a:pPr indent="0" fontAlgn="auto">
              <a:lnSpc>
                <a:spcPct val="150000"/>
              </a:lnSpc>
              <a:buNone/>
            </a:pPr>
            <a:r>
              <a:rPr lang="zh-CN" altLang="en-US" dirty="0" smtClean="0"/>
              <a:t>解决方法：对于水池结构</a:t>
            </a:r>
            <a:r>
              <a:rPr lang="zh-CN" altLang="en-US" dirty="0"/>
              <a:t>来讲</a:t>
            </a:r>
            <a:r>
              <a:rPr lang="zh-CN" altLang="en-US" dirty="0" smtClean="0"/>
              <a:t>，查看池壁内力时，三维</a:t>
            </a:r>
            <a:r>
              <a:rPr lang="zh-CN" altLang="en-US" dirty="0"/>
              <a:t>内力中的结果只保留</a:t>
            </a:r>
            <a:r>
              <a:rPr lang="zh-CN" altLang="en-US" dirty="0" smtClean="0"/>
              <a:t>了池壁上下端两个位置节点的内力，然后直接连线得到显示的内力图。由于中间节点内力的缺失，会导致内力图查看时的疑惑。</a:t>
            </a:r>
            <a:endParaRPr lang="en-US" altLang="zh-CN" dirty="0" smtClean="0"/>
          </a:p>
          <a:p>
            <a:pPr indent="0" fontAlgn="auto">
              <a:lnSpc>
                <a:spcPct val="150000"/>
              </a:lnSpc>
              <a:buNone/>
            </a:pPr>
            <a:r>
              <a:rPr lang="zh-CN" altLang="en-US" dirty="0" smtClean="0"/>
              <a:t>一般建议对于壳元计算的结果，都在等值线中进行查看。还可以利用前面介绍的切割线功能，得到池壁完整的内力图。</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轴测简图和三维结果查看的两个问题</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0" name="图片 29"/>
          <p:cNvPicPr>
            <a:picLocks noChangeAspect="1"/>
          </p:cNvPicPr>
          <p:nvPr/>
        </p:nvPicPr>
        <p:blipFill>
          <a:blip r:embed="rId3"/>
          <a:stretch>
            <a:fillRect/>
          </a:stretch>
        </p:blipFill>
        <p:spPr>
          <a:xfrm>
            <a:off x="4174378" y="3175014"/>
            <a:ext cx="3583589" cy="2462106"/>
          </a:xfrm>
          <a:prstGeom prst="rect">
            <a:avLst/>
          </a:prstGeom>
        </p:spPr>
      </p:pic>
    </p:spTree>
    <p:custDataLst>
      <p:tags r:id="rId1"/>
    </p:custDataLst>
    <p:extLst>
      <p:ext uri="{BB962C8B-B14F-4D97-AF65-F5344CB8AC3E}">
        <p14:creationId xmlns:p14="http://schemas.microsoft.com/office/powerpoint/2010/main" val="2390981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742431" y="228600"/>
            <a:ext cx="3839210" cy="2308324"/>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注意</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支座条件</a:t>
            </a: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2123658"/>
          </a:xfrm>
          <a:prstGeom prst="rect">
            <a:avLst/>
          </a:prstGeom>
          <a:noFill/>
        </p:spPr>
        <p:txBody>
          <a:bodyPr wrap="square" rtlCol="0">
            <a:spAutoFit/>
          </a:bodyPr>
          <a:lstStyle/>
          <a:p>
            <a:pPr indent="0" fontAlgn="auto">
              <a:lnSpc>
                <a:spcPct val="150000"/>
              </a:lnSpc>
              <a:buNone/>
            </a:pPr>
            <a:r>
              <a:rPr lang="zh-CN" altLang="en-US" dirty="0" smtClean="0"/>
              <a:t>由于水池程序采用上部结构和基础整体计算，所以与采用主程序计算时，上部结构底部一般都是嵌固的边界条件是不同的。对于这类问题，一般的表现是结果与预期有差异，比如对称结构计算完结果不对称之类。此时可以注意一下支座条件。这也是和前面介绍的，在计算前，检查三维轴测简图可以发现一些模型上的问题。</a:t>
            </a:r>
            <a:endParaRPr lang="en-US" altLang="zh-CN" dirty="0" smtClean="0"/>
          </a:p>
          <a:p>
            <a:pPr indent="0" fontAlgn="auto">
              <a:lnSpc>
                <a:spcPct val="150000"/>
              </a:lnSpc>
              <a:buNone/>
            </a:pPr>
            <a:r>
              <a:rPr lang="zh-CN" altLang="en-US" dirty="0" smtClean="0"/>
              <a:t>问题一：</a:t>
            </a:r>
            <a:r>
              <a:rPr lang="zh-CN" altLang="en-US" dirty="0"/>
              <a:t>有扶壁柱的侧壁配筋比没有扶壁柱的侧壁算出来的配筋更</a:t>
            </a:r>
            <a:r>
              <a:rPr lang="zh-CN" altLang="en-US" dirty="0" smtClean="0"/>
              <a:t>大，这个</a:t>
            </a:r>
            <a:r>
              <a:rPr lang="zh-CN" altLang="en-US" dirty="0"/>
              <a:t>是什么</a:t>
            </a:r>
            <a:r>
              <a:rPr lang="zh-CN" altLang="en-US" dirty="0" smtClean="0"/>
              <a:t>原因。</a:t>
            </a:r>
            <a:endParaRPr lang="en-US" altLang="zh-CN" dirty="0" smtClean="0"/>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支座</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条件差异导致</a:t>
            </a:r>
            <a:r>
              <a:rPr lang="zh-CN" altLang="en-US" sz="2000" b="1" dirty="0">
                <a:solidFill>
                  <a:srgbClr val="C00000"/>
                </a:solidFill>
                <a:latin typeface="微软雅黑" panose="020B0503020204020204" pitchFamily="34" charset="-122"/>
                <a:cs typeface="微软雅黑" panose="020B0503020204020204" pitchFamily="34" charset="-122"/>
                <a:sym typeface="+mn-ea"/>
              </a:rPr>
              <a:t>的结果</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差异</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custDataLst>
      <p:tags r:id="rId1"/>
    </p:custDataLst>
    <p:extLst>
      <p:ext uri="{BB962C8B-B14F-4D97-AF65-F5344CB8AC3E}">
        <p14:creationId xmlns:p14="http://schemas.microsoft.com/office/powerpoint/2010/main" val="1146067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742431" y="228600"/>
            <a:ext cx="3839210" cy="2308324"/>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注意</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支座条件</a:t>
            </a: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支座条件差异导致</a:t>
            </a:r>
            <a:r>
              <a:rPr lang="zh-CN" altLang="en-US" sz="2000" b="1" dirty="0">
                <a:solidFill>
                  <a:srgbClr val="C00000"/>
                </a:solidFill>
                <a:latin typeface="微软雅黑" panose="020B0503020204020204" pitchFamily="34" charset="-122"/>
                <a:cs typeface="微软雅黑" panose="020B0503020204020204" pitchFamily="34" charset="-122"/>
                <a:sym typeface="+mn-ea"/>
              </a:rPr>
              <a:t>的结果</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差异</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a:picLocks noChangeAspect="1"/>
          </p:cNvPicPr>
          <p:nvPr/>
        </p:nvPicPr>
        <p:blipFill>
          <a:blip r:embed="rId3"/>
          <a:stretch>
            <a:fillRect/>
          </a:stretch>
        </p:blipFill>
        <p:spPr>
          <a:xfrm>
            <a:off x="3537049" y="2167026"/>
            <a:ext cx="4849771" cy="3469801"/>
          </a:xfrm>
          <a:prstGeom prst="rect">
            <a:avLst/>
          </a:prstGeom>
        </p:spPr>
      </p:pic>
      <p:sp>
        <p:nvSpPr>
          <p:cNvPr id="32" name="圆角矩形标注 31"/>
          <p:cNvSpPr/>
          <p:nvPr/>
        </p:nvSpPr>
        <p:spPr>
          <a:xfrm rot="16200000">
            <a:off x="1695383" y="2374562"/>
            <a:ext cx="444059" cy="1972079"/>
          </a:xfrm>
          <a:prstGeom prst="wedgeRoundRectCallout">
            <a:avLst>
              <a:gd name="adj1" fmla="val -69759"/>
              <a:gd name="adj2" fmla="val 133573"/>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一侧池壁有扶壁柱</a:t>
            </a:r>
            <a:endParaRPr lang="zh-CN" altLang="en-US" b="1" dirty="0">
              <a:solidFill>
                <a:schemeClr val="tx1"/>
              </a:solidFill>
            </a:endParaRPr>
          </a:p>
        </p:txBody>
      </p:sp>
      <p:sp>
        <p:nvSpPr>
          <p:cNvPr id="37" name="圆角矩形标注 36"/>
          <p:cNvSpPr/>
          <p:nvPr/>
        </p:nvSpPr>
        <p:spPr>
          <a:xfrm rot="5400000">
            <a:off x="9946815" y="3027523"/>
            <a:ext cx="444059" cy="1972079"/>
          </a:xfrm>
          <a:prstGeom prst="wedgeRoundRectCallout">
            <a:avLst>
              <a:gd name="adj1" fmla="val -69759"/>
              <a:gd name="adj2" fmla="val 133573"/>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b="1" dirty="0" smtClean="0">
                <a:solidFill>
                  <a:schemeClr val="tx1"/>
                </a:solidFill>
              </a:rPr>
              <a:t>一侧池壁无扶壁柱</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3696066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742431" y="228600"/>
            <a:ext cx="3839210" cy="2308324"/>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注意</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支座条件</a:t>
            </a: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支座条件差异导致的结果差异</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122" name="Picture 2" descr="https://sp-cdn.yjk.cn/storage/email/files/2022-05-05-16-23-26-83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953" y="1753635"/>
            <a:ext cx="2643448" cy="27698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p-cdn.yjk.cn/storage/email/files/2022-05-05-16-23-26-2315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4973" y="3194986"/>
            <a:ext cx="2798030" cy="2769874"/>
          </a:xfrm>
          <a:prstGeom prst="rect">
            <a:avLst/>
          </a:prstGeom>
          <a:noFill/>
          <a:extLst>
            <a:ext uri="{909E8E84-426E-40DD-AFC4-6F175D3DCCD1}">
              <a14:hiddenFill xmlns:a14="http://schemas.microsoft.com/office/drawing/2010/main">
                <a:solidFill>
                  <a:srgbClr val="FFFFFF"/>
                </a:solidFill>
              </a14:hiddenFill>
            </a:ext>
          </a:extLst>
        </p:spPr>
      </p:pic>
      <p:sp>
        <p:nvSpPr>
          <p:cNvPr id="37" name="圆角矩形标注 36"/>
          <p:cNvSpPr/>
          <p:nvPr/>
        </p:nvSpPr>
        <p:spPr>
          <a:xfrm rot="16200000">
            <a:off x="1865403" y="1446229"/>
            <a:ext cx="444059" cy="2213930"/>
          </a:xfrm>
          <a:prstGeom prst="wedgeRoundRectCallout">
            <a:avLst>
              <a:gd name="adj1" fmla="val -69759"/>
              <a:gd name="adj2" fmla="val 133573"/>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无扶壁柱池壁配筋小</a:t>
            </a:r>
            <a:endParaRPr lang="zh-CN" altLang="en-US" b="1" dirty="0">
              <a:solidFill>
                <a:schemeClr val="tx1"/>
              </a:solidFill>
            </a:endParaRPr>
          </a:p>
        </p:txBody>
      </p:sp>
      <p:sp>
        <p:nvSpPr>
          <p:cNvPr id="38" name="圆角矩形标注 37"/>
          <p:cNvSpPr/>
          <p:nvPr/>
        </p:nvSpPr>
        <p:spPr>
          <a:xfrm rot="16200000">
            <a:off x="5043648" y="3924475"/>
            <a:ext cx="444059" cy="2213930"/>
          </a:xfrm>
          <a:prstGeom prst="wedgeRoundRectCallout">
            <a:avLst>
              <a:gd name="adj1" fmla="val 68768"/>
              <a:gd name="adj2" fmla="val 147090"/>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有扶壁柱池壁配筋大</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4170412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742431" y="228600"/>
            <a:ext cx="3839210" cy="2308324"/>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注意</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支座条件</a:t>
            </a: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708160"/>
          </a:xfrm>
          <a:prstGeom prst="rect">
            <a:avLst/>
          </a:prstGeom>
          <a:noFill/>
        </p:spPr>
        <p:txBody>
          <a:bodyPr wrap="square" rtlCol="0">
            <a:spAutoFit/>
          </a:bodyPr>
          <a:lstStyle/>
          <a:p>
            <a:pPr indent="0" fontAlgn="auto">
              <a:lnSpc>
                <a:spcPct val="150000"/>
              </a:lnSpc>
              <a:buNone/>
            </a:pPr>
            <a:r>
              <a:rPr lang="zh-CN" altLang="en-US" dirty="0"/>
              <a:t>解决</a:t>
            </a:r>
            <a:r>
              <a:rPr lang="zh-CN" altLang="en-US" dirty="0" smtClean="0"/>
              <a:t>方法：进入三维轴测简图进行查看，打开支座开关，可以看到桩形成的支座位置和建模时有偏差。因为建模时候桩距为</a:t>
            </a:r>
            <a:r>
              <a:rPr lang="en-US" altLang="zh-CN" dirty="0" smtClean="0"/>
              <a:t>1500mm</a:t>
            </a:r>
            <a:r>
              <a:rPr lang="zh-CN" altLang="en-US" dirty="0" smtClean="0"/>
              <a:t>，而网格划分的精度默认是</a:t>
            </a:r>
            <a:r>
              <a:rPr lang="en-US" altLang="zh-CN" dirty="0" smtClean="0"/>
              <a:t>1000mm</a:t>
            </a:r>
            <a:r>
              <a:rPr lang="zh-CN" altLang="en-US" dirty="0" smtClean="0"/>
              <a:t>，两者无法匹配。此时建议调整网格划分的精度，这样才能使得桩位置和建模时准确对位，从而计算模型和建模模型相符合，结果也就正常了。</a:t>
            </a:r>
            <a:endParaRPr lang="en-US" altLang="zh-CN" dirty="0" smtClean="0"/>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支座条件差异导致的结果差异</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a:picLocks noChangeAspect="1"/>
          </p:cNvPicPr>
          <p:nvPr/>
        </p:nvPicPr>
        <p:blipFill>
          <a:blip r:embed="rId3"/>
          <a:stretch>
            <a:fillRect/>
          </a:stretch>
        </p:blipFill>
        <p:spPr>
          <a:xfrm>
            <a:off x="3796640" y="2974439"/>
            <a:ext cx="3585061" cy="3144196"/>
          </a:xfrm>
          <a:prstGeom prst="rect">
            <a:avLst/>
          </a:prstGeom>
        </p:spPr>
      </p:pic>
    </p:spTree>
    <p:custDataLst>
      <p:tags r:id="rId1"/>
    </p:custDataLst>
    <p:extLst>
      <p:ext uri="{BB962C8B-B14F-4D97-AF65-F5344CB8AC3E}">
        <p14:creationId xmlns:p14="http://schemas.microsoft.com/office/powerpoint/2010/main" val="14622176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742431" y="228600"/>
            <a:ext cx="3839210" cy="2308324"/>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注意</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支座条件</a:t>
            </a: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支座条件差异导致的结果差异</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圆角矩形标注 36"/>
          <p:cNvSpPr/>
          <p:nvPr/>
        </p:nvSpPr>
        <p:spPr>
          <a:xfrm rot="5400000">
            <a:off x="9845552" y="1503288"/>
            <a:ext cx="456617" cy="1972079"/>
          </a:xfrm>
          <a:prstGeom prst="wedgeRoundRectCallout">
            <a:avLst>
              <a:gd name="adj1" fmla="val 159624"/>
              <a:gd name="adj2" fmla="val 118398"/>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b="1" dirty="0" smtClean="0">
                <a:solidFill>
                  <a:schemeClr val="tx1"/>
                </a:solidFill>
              </a:rPr>
              <a:t>网格默认</a:t>
            </a:r>
            <a:r>
              <a:rPr lang="en-US" altLang="zh-CN" b="1" dirty="0" smtClean="0">
                <a:solidFill>
                  <a:schemeClr val="tx1"/>
                </a:solidFill>
              </a:rPr>
              <a:t>1000mm</a:t>
            </a:r>
            <a:endParaRPr lang="zh-CN" altLang="en-US" b="1" dirty="0">
              <a:solidFill>
                <a:schemeClr val="tx1"/>
              </a:solidFill>
            </a:endParaRPr>
          </a:p>
        </p:txBody>
      </p:sp>
      <p:pic>
        <p:nvPicPr>
          <p:cNvPr id="5" name="图片 4"/>
          <p:cNvPicPr>
            <a:picLocks noChangeAspect="1"/>
          </p:cNvPicPr>
          <p:nvPr/>
        </p:nvPicPr>
        <p:blipFill>
          <a:blip r:embed="rId3"/>
          <a:stretch>
            <a:fillRect/>
          </a:stretch>
        </p:blipFill>
        <p:spPr>
          <a:xfrm>
            <a:off x="2784808" y="1700818"/>
            <a:ext cx="3194252" cy="3092071"/>
          </a:xfrm>
          <a:prstGeom prst="rect">
            <a:avLst/>
          </a:prstGeom>
        </p:spPr>
      </p:pic>
      <p:sp>
        <p:nvSpPr>
          <p:cNvPr id="38" name="圆角矩形标注 37"/>
          <p:cNvSpPr/>
          <p:nvPr/>
        </p:nvSpPr>
        <p:spPr>
          <a:xfrm rot="16200000">
            <a:off x="1554867" y="1340099"/>
            <a:ext cx="444059" cy="1770279"/>
          </a:xfrm>
          <a:prstGeom prst="wedgeRoundRectCallout">
            <a:avLst>
              <a:gd name="adj1" fmla="val -124047"/>
              <a:gd name="adj2" fmla="val 92679"/>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桩距为</a:t>
            </a:r>
            <a:r>
              <a:rPr lang="en-US" altLang="zh-CN" b="1" dirty="0" smtClean="0">
                <a:solidFill>
                  <a:schemeClr val="tx1"/>
                </a:solidFill>
              </a:rPr>
              <a:t>1500mm</a:t>
            </a:r>
            <a:endParaRPr lang="zh-CN" altLang="en-US" b="1" dirty="0">
              <a:solidFill>
                <a:schemeClr val="tx1"/>
              </a:solidFill>
            </a:endParaRPr>
          </a:p>
        </p:txBody>
      </p:sp>
      <p:pic>
        <p:nvPicPr>
          <p:cNvPr id="10" name="图片 9"/>
          <p:cNvPicPr>
            <a:picLocks noChangeAspect="1"/>
          </p:cNvPicPr>
          <p:nvPr/>
        </p:nvPicPr>
        <p:blipFill>
          <a:blip r:embed="rId4"/>
          <a:stretch>
            <a:fillRect/>
          </a:stretch>
        </p:blipFill>
        <p:spPr>
          <a:xfrm>
            <a:off x="6305253" y="3208712"/>
            <a:ext cx="2855373" cy="2740524"/>
          </a:xfrm>
          <a:prstGeom prst="rect">
            <a:avLst/>
          </a:prstGeom>
        </p:spPr>
      </p:pic>
    </p:spTree>
    <p:custDataLst>
      <p:tags r:id="rId1"/>
    </p:custDataLst>
    <p:extLst>
      <p:ext uri="{BB962C8B-B14F-4D97-AF65-F5344CB8AC3E}">
        <p14:creationId xmlns:p14="http://schemas.microsoft.com/office/powerpoint/2010/main" val="2242463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742431" y="228600"/>
            <a:ext cx="3839210" cy="2308324"/>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注意</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支座条件</a:t>
            </a: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249188"/>
          </a:xfrm>
          <a:prstGeom prst="rect">
            <a:avLst/>
          </a:prstGeom>
          <a:noFill/>
        </p:spPr>
        <p:txBody>
          <a:bodyPr wrap="square" rtlCol="0">
            <a:spAutoFit/>
          </a:bodyPr>
          <a:lstStyle/>
          <a:p>
            <a:pPr indent="0" fontAlgn="auto">
              <a:lnSpc>
                <a:spcPct val="150000"/>
              </a:lnSpc>
              <a:buNone/>
            </a:pPr>
            <a:r>
              <a:rPr lang="zh-CN" altLang="en-US" dirty="0" smtClean="0"/>
              <a:t>问题</a:t>
            </a:r>
            <a:r>
              <a:rPr lang="zh-CN" altLang="en-US" dirty="0"/>
              <a:t>二：一个水池分别按照分层和不分层建模，荷载加的都一样，轴侧简图里看也一样，但是最后弯矩和配筋差的特别</a:t>
            </a:r>
            <a:r>
              <a:rPr lang="zh-CN" altLang="en-US" dirty="0" smtClean="0"/>
              <a:t>多。</a:t>
            </a:r>
            <a:endParaRPr lang="en-US" altLang="zh-CN" dirty="0" smtClean="0"/>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支座</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条件差异导致</a:t>
            </a:r>
            <a:r>
              <a:rPr lang="zh-CN" altLang="en-US" sz="2000" b="1" dirty="0">
                <a:solidFill>
                  <a:srgbClr val="C00000"/>
                </a:solidFill>
                <a:latin typeface="微软雅黑" panose="020B0503020204020204" pitchFamily="34" charset="-122"/>
                <a:cs typeface="微软雅黑" panose="020B0503020204020204" pitchFamily="34" charset="-122"/>
                <a:sym typeface="+mn-ea"/>
              </a:rPr>
              <a:t>的结果</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差异</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p:cNvPicPr>
            <a:picLocks noChangeAspect="1"/>
          </p:cNvPicPr>
          <p:nvPr/>
        </p:nvPicPr>
        <p:blipFill>
          <a:blip r:embed="rId3"/>
          <a:stretch>
            <a:fillRect/>
          </a:stretch>
        </p:blipFill>
        <p:spPr>
          <a:xfrm>
            <a:off x="3032788" y="2656404"/>
            <a:ext cx="4752629" cy="3237665"/>
          </a:xfrm>
          <a:prstGeom prst="rect">
            <a:avLst/>
          </a:prstGeom>
        </p:spPr>
      </p:pic>
    </p:spTree>
    <p:custDataLst>
      <p:tags r:id="rId1"/>
    </p:custDataLst>
    <p:extLst>
      <p:ext uri="{BB962C8B-B14F-4D97-AF65-F5344CB8AC3E}">
        <p14:creationId xmlns:p14="http://schemas.microsoft.com/office/powerpoint/2010/main" val="493323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742431" y="228600"/>
            <a:ext cx="3839210" cy="2308324"/>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注意</a:t>
            </a:r>
            <a:r>
              <a:rPr lang="zh-CN" altLang="en-US" sz="3600" b="1" spc="300" dirty="0" smtClean="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支座条件</a:t>
            </a: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605251" y="381635"/>
            <a:ext cx="759119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292662"/>
          </a:xfrm>
          <a:prstGeom prst="rect">
            <a:avLst/>
          </a:prstGeom>
          <a:noFill/>
        </p:spPr>
        <p:txBody>
          <a:bodyPr wrap="square" rtlCol="0">
            <a:spAutoFit/>
          </a:bodyPr>
          <a:lstStyle/>
          <a:p>
            <a:pPr indent="0" fontAlgn="auto">
              <a:lnSpc>
                <a:spcPct val="150000"/>
              </a:lnSpc>
              <a:buNone/>
            </a:pPr>
            <a:r>
              <a:rPr lang="zh-CN" altLang="en-US" dirty="0"/>
              <a:t>解决</a:t>
            </a:r>
            <a:r>
              <a:rPr lang="zh-CN" altLang="en-US" dirty="0" smtClean="0"/>
              <a:t>方法</a:t>
            </a:r>
            <a:r>
              <a:rPr lang="zh-CN" altLang="en-US" dirty="0" smtClean="0"/>
              <a:t>：依然是进入</a:t>
            </a:r>
            <a:r>
              <a:rPr lang="zh-CN" altLang="en-US" dirty="0" smtClean="0"/>
              <a:t>三维轴测简图进行查看，打开支座开关，可以</a:t>
            </a:r>
            <a:r>
              <a:rPr lang="zh-CN" altLang="en-US" dirty="0" smtClean="0"/>
              <a:t>看到两个计算模型在支座位置有较大差异，支座条件对于结果影响很大，导致了结果的差异。</a:t>
            </a:r>
            <a:endParaRPr lang="en-US" altLang="zh-CN" dirty="0" smtClean="0"/>
          </a:p>
          <a:p>
            <a:pPr indent="0" fontAlgn="auto">
              <a:lnSpc>
                <a:spcPct val="150000"/>
              </a:lnSpc>
              <a:buNone/>
            </a:pPr>
            <a:endParaRPr lang="en-US" altLang="zh-CN" sz="1600" dirty="0">
              <a:latin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支座条件差异导致的结果差异</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 name="图片 30"/>
          <p:cNvPicPr>
            <a:picLocks noChangeAspect="1"/>
          </p:cNvPicPr>
          <p:nvPr/>
        </p:nvPicPr>
        <p:blipFill>
          <a:blip r:embed="rId3"/>
          <a:stretch>
            <a:fillRect/>
          </a:stretch>
        </p:blipFill>
        <p:spPr>
          <a:xfrm>
            <a:off x="2934161" y="2932529"/>
            <a:ext cx="5466687" cy="2841567"/>
          </a:xfrm>
          <a:prstGeom prst="rect">
            <a:avLst/>
          </a:prstGeom>
        </p:spPr>
      </p:pic>
    </p:spTree>
    <p:custDataLst>
      <p:tags r:id="rId1"/>
    </p:custDataLst>
    <p:extLst>
      <p:ext uri="{BB962C8B-B14F-4D97-AF65-F5344CB8AC3E}">
        <p14:creationId xmlns:p14="http://schemas.microsoft.com/office/powerpoint/2010/main" val="4258276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934895" y="207361"/>
            <a:ext cx="3839210" cy="2973122"/>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单</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层与</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分层建模</a:t>
            </a:r>
          </a:p>
          <a:p>
            <a:pPr algn="r">
              <a:lnSpc>
                <a:spcPct val="120000"/>
              </a:lnSpc>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879571" y="381635"/>
            <a:ext cx="731687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877163"/>
          </a:xfrm>
          <a:prstGeom prst="rect">
            <a:avLst/>
          </a:prstGeom>
          <a:noFill/>
        </p:spPr>
        <p:txBody>
          <a:bodyPr wrap="square" rtlCol="0">
            <a:spAutoFit/>
          </a:bodyPr>
          <a:lstStyle/>
          <a:p>
            <a:pPr indent="0" fontAlgn="auto">
              <a:lnSpc>
                <a:spcPct val="150000"/>
              </a:lnSpc>
              <a:buNone/>
            </a:pPr>
            <a:r>
              <a:rPr lang="zh-CN" altLang="en-US" dirty="0" smtClean="0"/>
              <a:t>问题一：模型数</a:t>
            </a:r>
            <a:r>
              <a:rPr lang="zh-CN" altLang="en-US" dirty="0"/>
              <a:t>检会提示柱两端均被嵌固的警告</a:t>
            </a:r>
            <a:r>
              <a:rPr lang="zh-CN" altLang="en-US" dirty="0" smtClean="0"/>
              <a:t>信息，这个是什么原因。</a:t>
            </a:r>
            <a:endParaRPr lang="en-US" altLang="zh-CN" dirty="0" smtClean="0"/>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结合实际问题介绍一下单</a:t>
            </a:r>
            <a:r>
              <a:rPr lang="zh-CN" altLang="en-US" sz="2000" b="1" dirty="0">
                <a:solidFill>
                  <a:srgbClr val="C00000"/>
                </a:solidFill>
                <a:latin typeface="微软雅黑" panose="020B0503020204020204" pitchFamily="34" charset="-122"/>
                <a:cs typeface="微软雅黑" panose="020B0503020204020204" pitchFamily="34" charset="-122"/>
                <a:sym typeface="+mn-ea"/>
              </a:rPr>
              <a:t>层建模与分层建模</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 name="图片 30"/>
          <p:cNvPicPr>
            <a:picLocks noChangeAspect="1"/>
          </p:cNvPicPr>
          <p:nvPr/>
        </p:nvPicPr>
        <p:blipFill>
          <a:blip r:embed="rId3"/>
          <a:stretch>
            <a:fillRect/>
          </a:stretch>
        </p:blipFill>
        <p:spPr>
          <a:xfrm>
            <a:off x="5538278" y="3379411"/>
            <a:ext cx="5999459" cy="1568666"/>
          </a:xfrm>
          <a:prstGeom prst="rect">
            <a:avLst/>
          </a:prstGeom>
        </p:spPr>
      </p:pic>
      <p:pic>
        <p:nvPicPr>
          <p:cNvPr id="32" name="图片 31"/>
          <p:cNvPicPr>
            <a:picLocks noChangeAspect="1"/>
          </p:cNvPicPr>
          <p:nvPr/>
        </p:nvPicPr>
        <p:blipFill>
          <a:blip r:embed="rId4"/>
          <a:stretch>
            <a:fillRect/>
          </a:stretch>
        </p:blipFill>
        <p:spPr>
          <a:xfrm>
            <a:off x="1619632" y="2706147"/>
            <a:ext cx="3534153" cy="2241930"/>
          </a:xfrm>
          <a:prstGeom prst="rect">
            <a:avLst/>
          </a:prstGeom>
        </p:spPr>
      </p:pic>
    </p:spTree>
    <p:custDataLst>
      <p:tags r:id="rId1"/>
    </p:custDataLst>
    <p:extLst>
      <p:ext uri="{BB962C8B-B14F-4D97-AF65-F5344CB8AC3E}">
        <p14:creationId xmlns:p14="http://schemas.microsoft.com/office/powerpoint/2010/main" val="1779574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2170" y="2394585"/>
            <a:ext cx="10923905" cy="41929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651885" cy="645160"/>
          </a:xfrm>
          <a:prstGeom prst="rect">
            <a:avLst/>
          </a:prstGeom>
        </p:spPr>
        <p:txBody>
          <a:bodyPr wrap="square">
            <a:spAutoFit/>
          </a:bodyPr>
          <a:lstStyle/>
          <a:p>
            <a:pPr algn="ct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传统设计方式</a:t>
            </a:r>
          </a:p>
        </p:txBody>
      </p:sp>
      <p:sp>
        <p:nvSpPr>
          <p:cNvPr id="27" name="矩形 26"/>
          <p:cNvSpPr/>
          <p:nvPr/>
        </p:nvSpPr>
        <p:spPr>
          <a:xfrm>
            <a:off x="4921885" y="381635"/>
            <a:ext cx="7274560"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背景介绍</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830997"/>
          </a:xfrm>
          <a:prstGeom prst="rect">
            <a:avLst/>
          </a:prstGeom>
          <a:noFill/>
        </p:spPr>
        <p:txBody>
          <a:bodyPr wrap="square" rtlCol="0">
            <a:spAutoFit/>
          </a:bodyPr>
          <a:lstStyle/>
          <a:p>
            <a:pPr indent="0" fontAlgn="auto">
              <a:lnSpc>
                <a:spcPct val="150000"/>
              </a:lnSpc>
              <a:buNone/>
            </a:pPr>
            <a:r>
              <a:rPr lang="zh-CN" altLang="en-US" sz="1600" dirty="0" smtClean="0">
                <a:latin typeface="微软雅黑" panose="020B0503020204020204" pitchFamily="34" charset="-122"/>
                <a:cs typeface="微软雅黑" panose="020B0503020204020204" pitchFamily="34" charset="-122"/>
                <a:sym typeface="+mn-ea"/>
              </a:rPr>
              <a:t>采用</a:t>
            </a:r>
            <a:r>
              <a:rPr lang="en-US" altLang="zh-CN" sz="1600" dirty="0" smtClean="0">
                <a:latin typeface="微软雅黑" panose="020B0503020204020204" pitchFamily="34" charset="-122"/>
                <a:cs typeface="微软雅黑" panose="020B0503020204020204" pitchFamily="34" charset="-122"/>
                <a:sym typeface="+mn-ea"/>
              </a:rPr>
              <a:t>《</a:t>
            </a:r>
            <a:r>
              <a:rPr lang="zh-CN" altLang="en-US" sz="1600" dirty="0" smtClean="0">
                <a:latin typeface="微软雅黑" panose="020B0503020204020204" pitchFamily="34" charset="-122"/>
                <a:cs typeface="微软雅黑" panose="020B0503020204020204" pitchFamily="34" charset="-122"/>
                <a:sym typeface="+mn-ea"/>
              </a:rPr>
              <a:t>给水排水工程结构设计手册（第二版）</a:t>
            </a:r>
            <a:r>
              <a:rPr lang="en-US" altLang="zh-CN" sz="1600" dirty="0" smtClean="0">
                <a:latin typeface="微软雅黑" panose="020B0503020204020204" pitchFamily="34" charset="-122"/>
                <a:cs typeface="微软雅黑" panose="020B0503020204020204" pitchFamily="34" charset="-122"/>
                <a:sym typeface="+mn-ea"/>
              </a:rPr>
              <a:t>》</a:t>
            </a:r>
            <a:r>
              <a:rPr lang="zh-CN" altLang="en-US" sz="1600" dirty="0" smtClean="0">
                <a:latin typeface="微软雅黑" panose="020B0503020204020204" pitchFamily="34" charset="-122"/>
                <a:cs typeface="微软雅黑" panose="020B0503020204020204" pitchFamily="34" charset="-122"/>
                <a:sym typeface="+mn-ea"/>
              </a:rPr>
              <a:t>中提供的内力计算表格，根据不同的边界条件选用相应的内力系数来得到各个池壁的内力，再查手册中相应的配筋表格得到设计结果。</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a:t>
            </a:r>
            <a:r>
              <a:rPr lang="en-US" altLang="zh-CN" sz="2000" b="1" dirty="0">
                <a:solidFill>
                  <a:srgbClr val="C00000"/>
                </a:solidFill>
                <a:latin typeface="微软雅黑" panose="020B0503020204020204" pitchFamily="34" charset="-122"/>
                <a:cs typeface="微软雅黑" panose="020B0503020204020204" pitchFamily="34" charset="-122"/>
                <a:sym typeface="+mn-ea"/>
              </a:rPr>
              <a:t>1</a:t>
            </a:r>
            <a:r>
              <a:rPr lang="zh-CN" altLang="en-US" sz="2000" b="1" dirty="0">
                <a:solidFill>
                  <a:srgbClr val="C00000"/>
                </a:solidFill>
                <a:latin typeface="微软雅黑" panose="020B0503020204020204" pitchFamily="34" charset="-122"/>
                <a:cs typeface="微软雅黑" panose="020B0503020204020204" pitchFamily="34" charset="-122"/>
                <a:sym typeface="+mn-ea"/>
              </a:rPr>
              <a:t>）手算设计（表格设计）</a:t>
            </a:r>
          </a:p>
        </p:txBody>
      </p:sp>
      <p:pic>
        <p:nvPicPr>
          <p:cNvPr id="37" name="图片 36"/>
          <p:cNvPicPr>
            <a:picLocks noChangeAspect="1"/>
          </p:cNvPicPr>
          <p:nvPr/>
        </p:nvPicPr>
        <p:blipFill>
          <a:blip r:embed="rId3"/>
          <a:stretch>
            <a:fillRect/>
          </a:stretch>
        </p:blipFill>
        <p:spPr>
          <a:xfrm>
            <a:off x="8736935" y="2699509"/>
            <a:ext cx="2664296" cy="3401862"/>
          </a:xfrm>
          <a:prstGeom prst="rect">
            <a:avLst/>
          </a:prstGeom>
        </p:spPr>
      </p:pic>
      <p:pic>
        <p:nvPicPr>
          <p:cNvPr id="40" name="图片 39"/>
          <p:cNvPicPr>
            <a:picLocks noChangeAspect="1"/>
          </p:cNvPicPr>
          <p:nvPr/>
        </p:nvPicPr>
        <p:blipFill>
          <a:blip r:embed="rId4"/>
          <a:stretch>
            <a:fillRect/>
          </a:stretch>
        </p:blipFill>
        <p:spPr>
          <a:xfrm>
            <a:off x="1058837" y="2701123"/>
            <a:ext cx="2566612" cy="3400248"/>
          </a:xfrm>
          <a:prstGeom prst="rect">
            <a:avLst/>
          </a:prstGeom>
        </p:spPr>
      </p:pic>
      <p:pic>
        <p:nvPicPr>
          <p:cNvPr id="41" name="图片 40"/>
          <p:cNvPicPr>
            <a:picLocks noChangeAspect="1"/>
          </p:cNvPicPr>
          <p:nvPr/>
        </p:nvPicPr>
        <p:blipFill>
          <a:blip r:embed="rId5"/>
          <a:stretch>
            <a:fillRect/>
          </a:stretch>
        </p:blipFill>
        <p:spPr>
          <a:xfrm>
            <a:off x="3767087" y="2699509"/>
            <a:ext cx="4852231" cy="3401862"/>
          </a:xfrm>
          <a:prstGeom prst="rect">
            <a:avLst/>
          </a:prstGeom>
        </p:spPr>
      </p:pic>
    </p:spTree>
    <p:custDataLst>
      <p:tags r:id="rId1"/>
    </p:custDataLst>
    <p:extLst>
      <p:ext uri="{BB962C8B-B14F-4D97-AF65-F5344CB8AC3E}">
        <p14:creationId xmlns:p14="http://schemas.microsoft.com/office/powerpoint/2010/main" val="2775188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997594" y="218263"/>
            <a:ext cx="3839210" cy="2308324"/>
          </a:xfrm>
          <a:prstGeom prst="rect">
            <a:avLst/>
          </a:prstGeom>
        </p:spPr>
        <p:txBody>
          <a:bodyPr wrap="square">
            <a:spAutoFit/>
          </a:bodyPr>
          <a:lstStyle/>
          <a:p>
            <a:pPr algn="r">
              <a:lnSpc>
                <a:spcPct val="120000"/>
              </a:lnSpc>
            </a:pPr>
            <a:r>
              <a:rPr lang="en-US" alt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单层与分层建模</a:t>
            </a: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912027" y="381635"/>
            <a:ext cx="7284418"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292662"/>
          </a:xfrm>
          <a:prstGeom prst="rect">
            <a:avLst/>
          </a:prstGeom>
          <a:noFill/>
        </p:spPr>
        <p:txBody>
          <a:bodyPr wrap="square" rtlCol="0">
            <a:spAutoFit/>
          </a:bodyPr>
          <a:lstStyle/>
          <a:p>
            <a:pPr indent="0" fontAlgn="auto">
              <a:lnSpc>
                <a:spcPct val="150000"/>
              </a:lnSpc>
              <a:buNone/>
            </a:pPr>
            <a:r>
              <a:rPr lang="zh-CN" altLang="en-US" dirty="0"/>
              <a:t>解决方法</a:t>
            </a:r>
            <a:r>
              <a:rPr lang="zh-CN" altLang="en-US" dirty="0" smtClean="0"/>
              <a:t>：查看模型，发现不等高位置采用</a:t>
            </a:r>
            <a:r>
              <a:rPr lang="zh-CN" altLang="en-US" dirty="0"/>
              <a:t>的是局部抬墙体和柱子底标高来实现</a:t>
            </a:r>
            <a:r>
              <a:rPr lang="zh-CN" altLang="en-US" dirty="0" smtClean="0"/>
              <a:t>的。出现这个提示主要是柱子上下节点都生成了支座造成的，进入三维轴测简图进行查看可以看到：</a:t>
            </a:r>
            <a:endParaRPr lang="en-US" altLang="zh-CN" dirty="0" smtClean="0"/>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结合实际问题介绍一下单层建模与分层建模</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 name="图片 30"/>
          <p:cNvPicPr>
            <a:picLocks noChangeAspect="1"/>
          </p:cNvPicPr>
          <p:nvPr/>
        </p:nvPicPr>
        <p:blipFill>
          <a:blip r:embed="rId3"/>
          <a:stretch>
            <a:fillRect/>
          </a:stretch>
        </p:blipFill>
        <p:spPr>
          <a:xfrm>
            <a:off x="1302651" y="3449299"/>
            <a:ext cx="3534153" cy="2241930"/>
          </a:xfrm>
          <a:prstGeom prst="rect">
            <a:avLst/>
          </a:prstGeom>
        </p:spPr>
      </p:pic>
      <p:pic>
        <p:nvPicPr>
          <p:cNvPr id="32" name="图片 31"/>
          <p:cNvPicPr>
            <a:picLocks noChangeAspect="1"/>
          </p:cNvPicPr>
          <p:nvPr/>
        </p:nvPicPr>
        <p:blipFill>
          <a:blip r:embed="rId4"/>
          <a:stretch>
            <a:fillRect/>
          </a:stretch>
        </p:blipFill>
        <p:spPr>
          <a:xfrm>
            <a:off x="7678845" y="2661212"/>
            <a:ext cx="3280323" cy="3030017"/>
          </a:xfrm>
          <a:prstGeom prst="rect">
            <a:avLst/>
          </a:prstGeom>
        </p:spPr>
      </p:pic>
      <p:sp>
        <p:nvSpPr>
          <p:cNvPr id="37" name="圆角矩形标注 36"/>
          <p:cNvSpPr/>
          <p:nvPr/>
        </p:nvSpPr>
        <p:spPr>
          <a:xfrm rot="16200000">
            <a:off x="5934723" y="3253714"/>
            <a:ext cx="444059" cy="1988871"/>
          </a:xfrm>
          <a:prstGeom prst="wedgeRoundRectCallout">
            <a:avLst>
              <a:gd name="adj1" fmla="val -124047"/>
              <a:gd name="adj2" fmla="val 92679"/>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上下端均生成支座</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2093239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997594" y="218263"/>
            <a:ext cx="3839210" cy="2308324"/>
          </a:xfrm>
          <a:prstGeom prst="rect">
            <a:avLst/>
          </a:prstGeom>
        </p:spPr>
        <p:txBody>
          <a:bodyPr wrap="square">
            <a:spAutoFit/>
          </a:bodyPr>
          <a:lstStyle/>
          <a:p>
            <a:pPr algn="r">
              <a:lnSpc>
                <a:spcPct val="120000"/>
              </a:lnSpc>
            </a:pPr>
            <a:r>
              <a:rPr lang="en-US" alt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单层与分层建模</a:t>
            </a: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912027" y="381635"/>
            <a:ext cx="7284418"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877163"/>
          </a:xfrm>
          <a:prstGeom prst="rect">
            <a:avLst/>
          </a:prstGeom>
          <a:noFill/>
        </p:spPr>
        <p:txBody>
          <a:bodyPr wrap="square" rtlCol="0">
            <a:spAutoFit/>
          </a:bodyPr>
          <a:lstStyle/>
          <a:p>
            <a:pPr indent="0" fontAlgn="auto">
              <a:lnSpc>
                <a:spcPct val="150000"/>
              </a:lnSpc>
              <a:buNone/>
            </a:pPr>
            <a:r>
              <a:rPr lang="zh-CN" altLang="en-US" dirty="0"/>
              <a:t>解决方法：修改建模方式为两层</a:t>
            </a:r>
            <a:r>
              <a:rPr lang="zh-CN" altLang="en-US" dirty="0" smtClean="0"/>
              <a:t>。</a:t>
            </a:r>
            <a:endParaRPr lang="en-US" altLang="zh-CN" dirty="0" smtClean="0"/>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结合实际问题介绍一下单层建模与分层建模</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8" name="图片 37"/>
          <p:cNvPicPr>
            <a:picLocks noChangeAspect="1"/>
          </p:cNvPicPr>
          <p:nvPr/>
        </p:nvPicPr>
        <p:blipFill>
          <a:blip r:embed="rId3"/>
          <a:stretch>
            <a:fillRect/>
          </a:stretch>
        </p:blipFill>
        <p:spPr>
          <a:xfrm>
            <a:off x="1140831" y="2921114"/>
            <a:ext cx="4271459" cy="2516434"/>
          </a:xfrm>
          <a:prstGeom prst="rect">
            <a:avLst/>
          </a:prstGeom>
        </p:spPr>
      </p:pic>
      <p:pic>
        <p:nvPicPr>
          <p:cNvPr id="39" name="图片 38"/>
          <p:cNvPicPr>
            <a:picLocks noChangeAspect="1"/>
          </p:cNvPicPr>
          <p:nvPr/>
        </p:nvPicPr>
        <p:blipFill>
          <a:blip r:embed="rId4"/>
          <a:stretch>
            <a:fillRect/>
          </a:stretch>
        </p:blipFill>
        <p:spPr>
          <a:xfrm>
            <a:off x="8070955" y="2921114"/>
            <a:ext cx="3175393" cy="2516433"/>
          </a:xfrm>
          <a:prstGeom prst="rect">
            <a:avLst/>
          </a:prstGeom>
        </p:spPr>
      </p:pic>
      <p:sp>
        <p:nvSpPr>
          <p:cNvPr id="40" name="圆角矩形标注 39"/>
          <p:cNvSpPr/>
          <p:nvPr/>
        </p:nvSpPr>
        <p:spPr>
          <a:xfrm rot="16200000">
            <a:off x="6519593" y="2996683"/>
            <a:ext cx="444059" cy="2244436"/>
          </a:xfrm>
          <a:prstGeom prst="wedgeRoundRectCallout">
            <a:avLst>
              <a:gd name="adj1" fmla="val -124047"/>
              <a:gd name="adj2" fmla="val 92679"/>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只有下端均生成支座</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22926130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934895" y="207361"/>
            <a:ext cx="3839210" cy="2973122"/>
          </a:xfrm>
          <a:prstGeom prst="rect">
            <a:avLst/>
          </a:prstGeom>
        </p:spPr>
        <p:txBody>
          <a:bodyPr wrap="square">
            <a:spAutoFit/>
          </a:bodyPr>
          <a:lstStyle/>
          <a:p>
            <a:pPr algn="r">
              <a:lnSpc>
                <a:spcPct val="120000"/>
              </a:lnSpc>
            </a:pP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单</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层与</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分层建模</a:t>
            </a:r>
          </a:p>
          <a:p>
            <a:pPr algn="r">
              <a:lnSpc>
                <a:spcPct val="120000"/>
              </a:lnSpc>
            </a:pPr>
            <a:endParaRPr lang="zh-CN" altLang="en-US" sz="3600" b="1" dirty="0">
              <a:latin typeface="+mn-ea"/>
              <a:cs typeface="+mn-ea"/>
            </a:endParaRP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879571" y="381635"/>
            <a:ext cx="7316874"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877163"/>
          </a:xfrm>
          <a:prstGeom prst="rect">
            <a:avLst/>
          </a:prstGeom>
          <a:noFill/>
        </p:spPr>
        <p:txBody>
          <a:bodyPr wrap="square" rtlCol="0">
            <a:spAutoFit/>
          </a:bodyPr>
          <a:lstStyle/>
          <a:p>
            <a:pPr indent="0" fontAlgn="auto">
              <a:lnSpc>
                <a:spcPct val="150000"/>
              </a:lnSpc>
              <a:buNone/>
            </a:pPr>
            <a:r>
              <a:rPr lang="zh-CN" altLang="en-US" dirty="0" smtClean="0"/>
              <a:t>问题二：水池模型，变标高处池外水土压力没有显示，如何处理。</a:t>
            </a:r>
            <a:endParaRPr lang="en-US" altLang="zh-CN" dirty="0" smtClean="0"/>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结合实际问题介绍一下单</a:t>
            </a:r>
            <a:r>
              <a:rPr lang="zh-CN" altLang="en-US" sz="2000" b="1" dirty="0">
                <a:solidFill>
                  <a:srgbClr val="C00000"/>
                </a:solidFill>
                <a:latin typeface="微软雅黑" panose="020B0503020204020204" pitchFamily="34" charset="-122"/>
                <a:cs typeface="微软雅黑" panose="020B0503020204020204" pitchFamily="34" charset="-122"/>
                <a:sym typeface="+mn-ea"/>
              </a:rPr>
              <a:t>层建模与分层建模</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p:cNvPicPr>
            <a:picLocks noChangeAspect="1"/>
          </p:cNvPicPr>
          <p:nvPr/>
        </p:nvPicPr>
        <p:blipFill>
          <a:blip r:embed="rId3"/>
          <a:stretch>
            <a:fillRect/>
          </a:stretch>
        </p:blipFill>
        <p:spPr>
          <a:xfrm>
            <a:off x="1416739" y="2934394"/>
            <a:ext cx="3606921" cy="2897591"/>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823" y="2943399"/>
            <a:ext cx="5771995" cy="2888586"/>
          </a:xfrm>
          <a:prstGeom prst="rect">
            <a:avLst/>
          </a:prstGeom>
        </p:spPr>
      </p:pic>
      <p:sp>
        <p:nvSpPr>
          <p:cNvPr id="37" name="圆角矩形标注 36"/>
          <p:cNvSpPr/>
          <p:nvPr/>
        </p:nvSpPr>
        <p:spPr>
          <a:xfrm rot="16200000">
            <a:off x="6322414" y="1327348"/>
            <a:ext cx="415826" cy="2434270"/>
          </a:xfrm>
          <a:prstGeom prst="wedgeRoundRectCallout">
            <a:avLst>
              <a:gd name="adj1" fmla="val -458591"/>
              <a:gd name="adj2" fmla="val 140456"/>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此处池外荷载没有显示</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40651789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985" y="1658502"/>
            <a:ext cx="10923905" cy="448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997594" y="218263"/>
            <a:ext cx="3839210" cy="2308324"/>
          </a:xfrm>
          <a:prstGeom prst="rect">
            <a:avLst/>
          </a:prstGeom>
        </p:spPr>
        <p:txBody>
          <a:bodyPr wrap="square">
            <a:spAutoFit/>
          </a:bodyPr>
          <a:lstStyle/>
          <a:p>
            <a:pPr algn="r">
              <a:lnSpc>
                <a:spcPct val="120000"/>
              </a:lnSpc>
            </a:pPr>
            <a:r>
              <a:rPr lang="en-US" altLang="zh-CN"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单层与分层建模</a:t>
            </a:r>
          </a:p>
          <a:p>
            <a:pPr>
              <a:lnSpc>
                <a:spcPct val="80000"/>
              </a:lnSpc>
              <a:spcAft>
                <a:spcPts val="0"/>
              </a:spcAft>
            </a:pPr>
            <a:endParaRPr lang="zh-CN" altLang="en-US" sz="3600" b="1" dirty="0" smtClean="0">
              <a:latin typeface="+mn-ea"/>
              <a:cs typeface="+mn-ea"/>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912027" y="381635"/>
            <a:ext cx="7284418"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常见问题</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877163"/>
          </a:xfrm>
          <a:prstGeom prst="rect">
            <a:avLst/>
          </a:prstGeom>
          <a:noFill/>
        </p:spPr>
        <p:txBody>
          <a:bodyPr wrap="square" rtlCol="0">
            <a:spAutoFit/>
          </a:bodyPr>
          <a:lstStyle/>
          <a:p>
            <a:pPr indent="0" fontAlgn="auto">
              <a:lnSpc>
                <a:spcPct val="150000"/>
              </a:lnSpc>
              <a:buNone/>
            </a:pPr>
            <a:r>
              <a:rPr lang="zh-CN" altLang="en-US" dirty="0"/>
              <a:t>解决方法：修改建模方式为两层</a:t>
            </a:r>
            <a:r>
              <a:rPr lang="zh-CN" altLang="en-US" dirty="0" smtClean="0"/>
              <a:t>。</a:t>
            </a:r>
            <a:endParaRPr lang="en-US" altLang="zh-CN" dirty="0" smtClean="0"/>
          </a:p>
          <a:p>
            <a:pPr indent="0" fontAlgn="auto">
              <a:lnSpc>
                <a:spcPct val="150000"/>
              </a:lnSpc>
              <a:buNone/>
            </a:pP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a:solidFill>
                  <a:srgbClr val="C00000"/>
                </a:solidFill>
                <a:latin typeface="微软雅黑" panose="020B0503020204020204" pitchFamily="34" charset="-122"/>
                <a:cs typeface="微软雅黑" panose="020B0503020204020204" pitchFamily="34" charset="-122"/>
                <a:sym typeface="+mn-ea"/>
              </a:rPr>
              <a:t>结合实际问题介绍一下单层建模与分层建模</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4"/>
          <p:cNvSpPr>
            <a:spLocks noChangeArrowheads="1"/>
          </p:cNvSpPr>
          <p:nvPr/>
        </p:nvSpPr>
        <p:spPr bwMode="auto">
          <a:xfrm>
            <a:off x="0" y="424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a:picLocks noChangeAspect="1"/>
          </p:cNvPicPr>
          <p:nvPr/>
        </p:nvPicPr>
        <p:blipFill>
          <a:blip r:embed="rId3"/>
          <a:stretch>
            <a:fillRect/>
          </a:stretch>
        </p:blipFill>
        <p:spPr>
          <a:xfrm>
            <a:off x="989661" y="3718737"/>
            <a:ext cx="6177666" cy="1700213"/>
          </a:xfrm>
          <a:prstGeom prst="rect">
            <a:avLst/>
          </a:prstGeom>
        </p:spPr>
      </p:pic>
      <p:pic>
        <p:nvPicPr>
          <p:cNvPr id="8" name="图片 7"/>
          <p:cNvPicPr>
            <a:picLocks noChangeAspect="1"/>
          </p:cNvPicPr>
          <p:nvPr/>
        </p:nvPicPr>
        <p:blipFill>
          <a:blip r:embed="rId4"/>
          <a:stretch>
            <a:fillRect/>
          </a:stretch>
        </p:blipFill>
        <p:spPr>
          <a:xfrm>
            <a:off x="7466195" y="2895398"/>
            <a:ext cx="4132397" cy="2523552"/>
          </a:xfrm>
          <a:prstGeom prst="rect">
            <a:avLst/>
          </a:prstGeom>
        </p:spPr>
      </p:pic>
      <p:sp>
        <p:nvSpPr>
          <p:cNvPr id="37" name="圆角矩形标注 36"/>
          <p:cNvSpPr/>
          <p:nvPr/>
        </p:nvSpPr>
        <p:spPr>
          <a:xfrm rot="16200000">
            <a:off x="7538122" y="1392547"/>
            <a:ext cx="444059" cy="1588169"/>
          </a:xfrm>
          <a:prstGeom prst="wedgeRoundRectCallout">
            <a:avLst>
              <a:gd name="adj1" fmla="val -532140"/>
              <a:gd name="adj2" fmla="val 145058"/>
              <a:gd name="adj3" fmla="val 16667"/>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smtClean="0">
                <a:solidFill>
                  <a:schemeClr val="tx1"/>
                </a:solidFill>
              </a:rPr>
              <a:t>荷载正常显示</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38889844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92774" y="2608409"/>
            <a:ext cx="6616931" cy="1641182"/>
          </a:xfrm>
          <a:prstGeom prst="roundRect">
            <a:avLst>
              <a:gd name="adj" fmla="val 50000"/>
            </a:avLst>
          </a:prstGeom>
          <a:solidFill>
            <a:srgbClr val="0070C0"/>
          </a:solidFill>
          <a:ln w="28575">
            <a:solidFill>
              <a:schemeClr val="bg1"/>
            </a:solidFill>
          </a:ln>
        </p:spPr>
        <p:txBody>
          <a:bodyPr wrap="none" rtlCol="0" anchor="ctr">
            <a:noAutofit/>
          </a:bodyPr>
          <a:lstStyle/>
          <a:p>
            <a:pPr algn="ctr"/>
            <a:r>
              <a:rPr lang="zh-CN" altLang="en-US" sz="8000" b="1" dirty="0" smtClean="0">
                <a:solidFill>
                  <a:srgbClr val="FD5C0C"/>
                </a:solidFill>
                <a:latin typeface="微软雅黑" panose="020B0503020204020204" pitchFamily="34" charset="-122"/>
                <a:ea typeface="微软雅黑" panose="020B0503020204020204" pitchFamily="34" charset="-122"/>
              </a:rPr>
              <a:t>谢谢观看</a:t>
            </a:r>
            <a:r>
              <a:rPr lang="en-US" altLang="zh-CN" sz="8000" b="1" dirty="0" smtClean="0">
                <a:solidFill>
                  <a:srgbClr val="FD5C0C"/>
                </a:solidFill>
                <a:latin typeface="微软雅黑" panose="020B0503020204020204" pitchFamily="34" charset="-122"/>
                <a:ea typeface="微软雅黑" panose="020B0503020204020204" pitchFamily="34" charset="-122"/>
              </a:rPr>
              <a:t>!</a:t>
            </a:r>
            <a:endParaRPr lang="zh-CN" altLang="en-US" sz="8000" b="1" dirty="0" smtClean="0">
              <a:solidFill>
                <a:srgbClr val="FD5C0C"/>
              </a:solidFill>
              <a:latin typeface="微软雅黑" panose="020B0503020204020204" pitchFamily="34" charset="-122"/>
              <a:ea typeface="微软雅黑" panose="020B0503020204020204" pitchFamily="34" charset="-122"/>
            </a:endParaRPr>
          </a:p>
        </p:txBody>
      </p:sp>
      <p:sp>
        <p:nvSpPr>
          <p:cNvPr id="14" name="KSO_Shape"/>
          <p:cNvSpPr/>
          <p:nvPr/>
        </p:nvSpPr>
        <p:spPr bwMode="auto">
          <a:xfrm>
            <a:off x="8380434" y="2782095"/>
            <a:ext cx="2336244" cy="1293810"/>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pic>
        <p:nvPicPr>
          <p:cNvPr id="11" name="图片 10" descr="盈建科LOGO单色-01"/>
          <p:cNvPicPr>
            <a:picLocks noChangeAspect="1"/>
          </p:cNvPicPr>
          <p:nvPr/>
        </p:nvPicPr>
        <p:blipFill>
          <a:blip r:embed="rId3"/>
          <a:srcRect l="39026" t="33464" b="30258"/>
          <a:stretch>
            <a:fillRect/>
          </a:stretch>
        </p:blipFill>
        <p:spPr>
          <a:xfrm>
            <a:off x="259469" y="149861"/>
            <a:ext cx="2666611" cy="590278"/>
          </a:xfrm>
          <a:prstGeom prst="rect">
            <a:avLst/>
          </a:prstGeom>
        </p:spPr>
      </p:pic>
    </p:spTree>
    <p:custDataLst>
      <p:tags r:id="rId1"/>
    </p:custDataLst>
    <p:extLst>
      <p:ext uri="{BB962C8B-B14F-4D97-AF65-F5344CB8AC3E}">
        <p14:creationId xmlns:p14="http://schemas.microsoft.com/office/powerpoint/2010/main" val="615355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2170" y="2394585"/>
            <a:ext cx="10923905" cy="41929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651885" cy="645160"/>
          </a:xfrm>
          <a:prstGeom prst="rect">
            <a:avLst/>
          </a:prstGeom>
        </p:spPr>
        <p:txBody>
          <a:bodyPr wrap="square">
            <a:spAutoFit/>
          </a:bodyPr>
          <a:lstStyle/>
          <a:p>
            <a:pPr algn="ct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传统设计方式</a:t>
            </a:r>
          </a:p>
        </p:txBody>
      </p:sp>
      <p:sp>
        <p:nvSpPr>
          <p:cNvPr id="27" name="矩形 26"/>
          <p:cNvSpPr/>
          <p:nvPr/>
        </p:nvSpPr>
        <p:spPr>
          <a:xfrm>
            <a:off x="4921885" y="381635"/>
            <a:ext cx="7274560"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背景介绍</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461665"/>
          </a:xfrm>
          <a:prstGeom prst="rect">
            <a:avLst/>
          </a:prstGeom>
          <a:noFill/>
        </p:spPr>
        <p:txBody>
          <a:bodyPr wrap="square" rtlCol="0">
            <a:spAutoFit/>
          </a:bodyPr>
          <a:lstStyle/>
          <a:p>
            <a:pPr indent="0" fontAlgn="auto">
              <a:lnSpc>
                <a:spcPct val="150000"/>
              </a:lnSpc>
              <a:buNone/>
            </a:pPr>
            <a:r>
              <a:rPr lang="zh-CN" altLang="en-US" sz="1600" dirty="0" smtClean="0">
                <a:latin typeface="微软雅黑" panose="020B0503020204020204" pitchFamily="34" charset="-122"/>
                <a:cs typeface="微软雅黑" panose="020B0503020204020204" pitchFamily="34" charset="-122"/>
                <a:sym typeface="+mn-ea"/>
              </a:rPr>
              <a:t>采用工具箱设计，本质上依然是</a:t>
            </a:r>
            <a:r>
              <a:rPr lang="en-US" altLang="zh-CN" sz="1600" dirty="0" smtClean="0">
                <a:latin typeface="微软雅黑" panose="020B0503020204020204" pitchFamily="34" charset="-122"/>
                <a:cs typeface="微软雅黑" panose="020B0503020204020204" pitchFamily="34" charset="-122"/>
                <a:sym typeface="+mn-ea"/>
              </a:rPr>
              <a:t>《</a:t>
            </a:r>
            <a:r>
              <a:rPr lang="zh-CN" altLang="en-US" sz="1600" dirty="0" smtClean="0">
                <a:latin typeface="微软雅黑" panose="020B0503020204020204" pitchFamily="34" charset="-122"/>
                <a:cs typeface="微软雅黑" panose="020B0503020204020204" pitchFamily="34" charset="-122"/>
                <a:sym typeface="+mn-ea"/>
              </a:rPr>
              <a:t>给水排水工程结构设计手册（第二版）</a:t>
            </a:r>
            <a:r>
              <a:rPr lang="en-US" altLang="zh-CN" sz="1600" dirty="0" smtClean="0">
                <a:latin typeface="微软雅黑" panose="020B0503020204020204" pitchFamily="34" charset="-122"/>
                <a:cs typeface="微软雅黑" panose="020B0503020204020204" pitchFamily="34" charset="-122"/>
                <a:sym typeface="+mn-ea"/>
              </a:rPr>
              <a:t>》</a:t>
            </a:r>
            <a:r>
              <a:rPr lang="zh-CN" altLang="en-US" sz="1600" dirty="0" smtClean="0">
                <a:latin typeface="微软雅黑" panose="020B0503020204020204" pitchFamily="34" charset="-122"/>
                <a:cs typeface="微软雅黑" panose="020B0503020204020204" pitchFamily="34" charset="-122"/>
                <a:sym typeface="+mn-ea"/>
              </a:rPr>
              <a:t>中的计算表格。</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a:t>
            </a:r>
            <a:r>
              <a:rPr lang="en-US" altLang="zh-CN" sz="2000" b="1" dirty="0" smtClean="0">
                <a:solidFill>
                  <a:srgbClr val="C00000"/>
                </a:solidFill>
                <a:latin typeface="微软雅黑" panose="020B0503020204020204" pitchFamily="34" charset="-122"/>
                <a:cs typeface="微软雅黑" panose="020B0503020204020204" pitchFamily="34" charset="-122"/>
                <a:sym typeface="+mn-ea"/>
              </a:rPr>
              <a:t>2</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a:t>
            </a:r>
            <a:r>
              <a:rPr lang="zh-CN" altLang="en-US" sz="2000" b="1" dirty="0">
                <a:solidFill>
                  <a:srgbClr val="C00000"/>
                </a:solidFill>
                <a:latin typeface="微软雅黑" panose="020B0503020204020204" pitchFamily="34" charset="-122"/>
                <a:cs typeface="微软雅黑" panose="020B0503020204020204" pitchFamily="34" charset="-122"/>
                <a:sym typeface="+mn-ea"/>
              </a:rPr>
              <a:t>工具箱设计</a:t>
            </a:r>
          </a:p>
        </p:txBody>
      </p:sp>
      <p:pic>
        <p:nvPicPr>
          <p:cNvPr id="40" name="图片 39"/>
          <p:cNvPicPr>
            <a:picLocks noChangeAspect="1"/>
          </p:cNvPicPr>
          <p:nvPr/>
        </p:nvPicPr>
        <p:blipFill>
          <a:blip r:embed="rId3"/>
          <a:stretch>
            <a:fillRect/>
          </a:stretch>
        </p:blipFill>
        <p:spPr>
          <a:xfrm>
            <a:off x="2843297" y="2754997"/>
            <a:ext cx="2350383" cy="3113787"/>
          </a:xfrm>
          <a:prstGeom prst="rect">
            <a:avLst/>
          </a:prstGeom>
        </p:spPr>
      </p:pic>
      <p:pic>
        <p:nvPicPr>
          <p:cNvPr id="41" name="图片 40"/>
          <p:cNvPicPr>
            <a:picLocks noChangeAspect="1"/>
          </p:cNvPicPr>
          <p:nvPr/>
        </p:nvPicPr>
        <p:blipFill>
          <a:blip r:embed="rId4"/>
          <a:stretch>
            <a:fillRect/>
          </a:stretch>
        </p:blipFill>
        <p:spPr>
          <a:xfrm>
            <a:off x="5956141" y="2754997"/>
            <a:ext cx="4441275" cy="3113744"/>
          </a:xfrm>
          <a:prstGeom prst="rect">
            <a:avLst/>
          </a:prstGeom>
        </p:spPr>
      </p:pic>
    </p:spTree>
    <p:custDataLst>
      <p:tags r:id="rId1"/>
    </p:custDataLst>
    <p:extLst>
      <p:ext uri="{BB962C8B-B14F-4D97-AF65-F5344CB8AC3E}">
        <p14:creationId xmlns:p14="http://schemas.microsoft.com/office/powerpoint/2010/main" val="2792345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5149" y="2764334"/>
            <a:ext cx="10923905" cy="37869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651885" cy="645160"/>
          </a:xfrm>
          <a:prstGeom prst="rect">
            <a:avLst/>
          </a:prstGeom>
        </p:spPr>
        <p:txBody>
          <a:bodyPr wrap="square">
            <a:spAutoFit/>
          </a:bodyPr>
          <a:lstStyle/>
          <a:p>
            <a:pPr algn="ct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传统设计方式</a:t>
            </a:r>
          </a:p>
        </p:txBody>
      </p:sp>
      <p:sp>
        <p:nvSpPr>
          <p:cNvPr id="27" name="矩形 26"/>
          <p:cNvSpPr/>
          <p:nvPr/>
        </p:nvSpPr>
        <p:spPr>
          <a:xfrm>
            <a:off x="4921885" y="381635"/>
            <a:ext cx="7274560"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背景介绍</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1200329"/>
          </a:xfrm>
          <a:prstGeom prst="rect">
            <a:avLst/>
          </a:prstGeom>
          <a:noFill/>
        </p:spPr>
        <p:txBody>
          <a:bodyPr wrap="square" rtlCol="0">
            <a:spAutoFit/>
          </a:bodyPr>
          <a:lstStyle/>
          <a:p>
            <a:pPr indent="0" fontAlgn="auto">
              <a:lnSpc>
                <a:spcPct val="150000"/>
              </a:lnSpc>
              <a:buNone/>
            </a:pPr>
            <a:r>
              <a:rPr lang="zh-CN" altLang="en-US" sz="1600" dirty="0" smtClean="0">
                <a:latin typeface="微软雅黑" panose="020B0503020204020204" pitchFamily="34" charset="-122"/>
                <a:cs typeface="微软雅黑" panose="020B0503020204020204" pitchFamily="34" charset="-122"/>
                <a:sym typeface="+mn-ea"/>
              </a:rPr>
              <a:t>采用有限元软件进行水池结构的整体分析设计时，无疑在计算精度上比手册算法有了很大程度的提高。比如下面图中采用</a:t>
            </a:r>
            <a:r>
              <a:rPr lang="en-US" altLang="zh-CN" sz="1600" dirty="0" smtClean="0">
                <a:latin typeface="微软雅黑" panose="020B0503020204020204" pitchFamily="34" charset="-122"/>
                <a:cs typeface="微软雅黑" panose="020B0503020204020204" pitchFamily="34" charset="-122"/>
                <a:sym typeface="+mn-ea"/>
              </a:rPr>
              <a:t>SAP2000</a:t>
            </a:r>
            <a:r>
              <a:rPr lang="zh-CN" altLang="en-US" sz="1600" dirty="0" smtClean="0">
                <a:latin typeface="微软雅黑" panose="020B0503020204020204" pitchFamily="34" charset="-122"/>
                <a:cs typeface="微软雅黑" panose="020B0503020204020204" pitchFamily="34" charset="-122"/>
                <a:sym typeface="+mn-ea"/>
              </a:rPr>
              <a:t>进行水池结构建模计算，另外也有采用</a:t>
            </a:r>
            <a:r>
              <a:rPr lang="en-US" altLang="zh-CN" sz="1600" dirty="0" smtClean="0">
                <a:latin typeface="微软雅黑" panose="020B0503020204020204" pitchFamily="34" charset="-122"/>
                <a:cs typeface="微软雅黑" panose="020B0503020204020204" pitchFamily="34" charset="-122"/>
                <a:sym typeface="+mn-ea"/>
              </a:rPr>
              <a:t>Autodesk </a:t>
            </a:r>
            <a:r>
              <a:rPr lang="en-US" altLang="zh-CN" sz="1600" dirty="0">
                <a:latin typeface="微软雅黑" panose="020B0503020204020204" pitchFamily="34" charset="-122"/>
                <a:cs typeface="微软雅黑" panose="020B0503020204020204" pitchFamily="34" charset="-122"/>
                <a:sym typeface="+mn-ea"/>
              </a:rPr>
              <a:t>Robot Structural </a:t>
            </a:r>
            <a:r>
              <a:rPr lang="en-US" altLang="zh-CN" sz="1600" dirty="0" smtClean="0">
                <a:latin typeface="微软雅黑" panose="020B0503020204020204" pitchFamily="34" charset="-122"/>
                <a:cs typeface="微软雅黑" panose="020B0503020204020204" pitchFamily="34" charset="-122"/>
                <a:sym typeface="+mn-ea"/>
              </a:rPr>
              <a:t>Analysis</a:t>
            </a:r>
            <a:r>
              <a:rPr lang="zh-CN" altLang="en-US" sz="1600" dirty="0" smtClean="0">
                <a:latin typeface="微软雅黑" panose="020B0503020204020204" pitchFamily="34" charset="-122"/>
                <a:cs typeface="微软雅黑" panose="020B0503020204020204" pitchFamily="34" charset="-122"/>
                <a:sym typeface="+mn-ea"/>
              </a:rPr>
              <a:t>以及其他软件进行设计的案例。当然还有采用</a:t>
            </a:r>
            <a:r>
              <a:rPr lang="en-US" altLang="zh-CN" sz="1600" dirty="0" smtClean="0">
                <a:latin typeface="微软雅黑" panose="020B0503020204020204" pitchFamily="34" charset="-122"/>
                <a:cs typeface="微软雅黑" panose="020B0503020204020204" pitchFamily="34" charset="-122"/>
                <a:sym typeface="+mn-ea"/>
              </a:rPr>
              <a:t>YJK</a:t>
            </a:r>
            <a:r>
              <a:rPr lang="zh-CN" altLang="en-US" sz="1600" dirty="0" smtClean="0">
                <a:latin typeface="微软雅黑" panose="020B0503020204020204" pitchFamily="34" charset="-122"/>
                <a:cs typeface="微软雅黑" panose="020B0503020204020204" pitchFamily="34" charset="-122"/>
                <a:sym typeface="+mn-ea"/>
              </a:rPr>
              <a:t>主程序来进行水池结构的计算。</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a:t>
            </a:r>
            <a:r>
              <a:rPr lang="en-US" altLang="zh-CN" sz="2000" b="1" dirty="0" smtClean="0">
                <a:solidFill>
                  <a:srgbClr val="C00000"/>
                </a:solidFill>
                <a:latin typeface="微软雅黑" panose="020B0503020204020204" pitchFamily="34" charset="-122"/>
                <a:cs typeface="微软雅黑" panose="020B0503020204020204" pitchFamily="34" charset="-122"/>
                <a:sym typeface="+mn-ea"/>
              </a:rPr>
              <a:t>3</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）有限元分析</a:t>
            </a:r>
            <a:r>
              <a:rPr lang="zh-CN" altLang="en-US" sz="2000" b="1" dirty="0">
                <a:solidFill>
                  <a:srgbClr val="C00000"/>
                </a:solidFill>
                <a:latin typeface="微软雅黑" panose="020B0503020204020204" pitchFamily="34" charset="-122"/>
                <a:cs typeface="微软雅黑" panose="020B0503020204020204" pitchFamily="34" charset="-122"/>
                <a:sym typeface="+mn-ea"/>
              </a:rPr>
              <a:t>设计</a:t>
            </a:r>
          </a:p>
        </p:txBody>
      </p:sp>
      <p:pic>
        <p:nvPicPr>
          <p:cNvPr id="2050" name="Picture 2" descr="https://gimg2.baidu.com/image_search/src=http%3A%2F%2Ffd.co188.com%2Fgroup1%2FM04%2F4F%2FA7%2FrBBhH11H3-qAZCrZAAJL7UcpskE400.jpg&amp;refer=http%3A%2F%2Ffd.co188.com&amp;app=2002&amp;size=f9999,10000&amp;q=a80&amp;n=0&amp;g=0n&amp;fmt=auto?sec=1654570725&amp;t=0557b5aaae462d68619663b5e980b98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811" y="3119494"/>
            <a:ext cx="3755703" cy="33310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p:cNvPicPr>
            <a:picLocks noChangeAspect="1" noChangeArrowheads="1"/>
          </p:cNvPicPr>
          <p:nvPr/>
        </p:nvPicPr>
        <p:blipFill>
          <a:blip r:embed="rId4"/>
          <a:srcRect/>
          <a:stretch>
            <a:fillRect/>
          </a:stretch>
        </p:blipFill>
        <p:spPr bwMode="auto">
          <a:xfrm>
            <a:off x="5556736" y="3119494"/>
            <a:ext cx="4833019" cy="3331063"/>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268590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2170" y="1982197"/>
            <a:ext cx="10923905" cy="46052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651885" cy="645160"/>
          </a:xfrm>
          <a:prstGeom prst="rect">
            <a:avLst/>
          </a:prstGeom>
        </p:spPr>
        <p:txBody>
          <a:bodyPr wrap="square">
            <a:spAutoFit/>
          </a:bodyPr>
          <a:lstStyle/>
          <a:p>
            <a:pPr algn="ct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传统设计方式</a:t>
            </a:r>
          </a:p>
        </p:txBody>
      </p:sp>
      <p:sp>
        <p:nvSpPr>
          <p:cNvPr id="27" name="矩形 26"/>
          <p:cNvSpPr/>
          <p:nvPr/>
        </p:nvSpPr>
        <p:spPr>
          <a:xfrm>
            <a:off x="4921885" y="381635"/>
            <a:ext cx="7274560"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背景介绍</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768985" y="1564005"/>
            <a:ext cx="10934700" cy="461665"/>
          </a:xfrm>
          <a:prstGeom prst="rect">
            <a:avLst/>
          </a:prstGeom>
          <a:noFill/>
        </p:spPr>
        <p:txBody>
          <a:bodyPr wrap="square" rtlCol="0">
            <a:spAutoFit/>
          </a:bodyPr>
          <a:lstStyle/>
          <a:p>
            <a:pPr indent="0" fontAlgn="auto">
              <a:lnSpc>
                <a:spcPct val="150000"/>
              </a:lnSpc>
              <a:buNone/>
            </a:pPr>
            <a:r>
              <a:rPr lang="zh-CN" altLang="en-US" sz="1600" dirty="0" smtClean="0">
                <a:latin typeface="微软雅黑" panose="020B0503020204020204" pitchFamily="34" charset="-122"/>
                <a:cs typeface="微软雅黑" panose="020B0503020204020204" pitchFamily="34" charset="-122"/>
                <a:sym typeface="+mn-ea"/>
              </a:rPr>
              <a:t>虽然传统方式已经使用了多年，但还是存在一些需要改进完善的地方。</a:t>
            </a:r>
            <a:endParaRPr lang="en-US" altLang="zh-CN" sz="1600" dirty="0">
              <a:latin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a:t>
            </a:r>
            <a:r>
              <a:rPr lang="en-US" altLang="zh-CN" sz="2000" b="1" dirty="0" smtClean="0">
                <a:solidFill>
                  <a:srgbClr val="C00000"/>
                </a:solidFill>
                <a:latin typeface="微软雅黑" panose="020B0503020204020204" pitchFamily="34" charset="-122"/>
                <a:cs typeface="微软雅黑" panose="020B0503020204020204" pitchFamily="34" charset="-122"/>
                <a:sym typeface="+mn-ea"/>
              </a:rPr>
              <a:t>4</a:t>
            </a: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）传统设计方法各自的待改进之处</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3"/>
          <a:stretch>
            <a:fillRect/>
          </a:stretch>
        </p:blipFill>
        <p:spPr>
          <a:xfrm>
            <a:off x="1668520" y="2774676"/>
            <a:ext cx="9420225" cy="1800225"/>
          </a:xfrm>
          <a:prstGeom prst="rect">
            <a:avLst/>
          </a:prstGeom>
        </p:spPr>
      </p:pic>
    </p:spTree>
    <p:custDataLst>
      <p:tags r:id="rId1"/>
    </p:custDataLst>
    <p:extLst>
      <p:ext uri="{BB962C8B-B14F-4D97-AF65-F5344CB8AC3E}">
        <p14:creationId xmlns:p14="http://schemas.microsoft.com/office/powerpoint/2010/main" val="1036247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642661" y="1851204"/>
            <a:ext cx="11161395" cy="4533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82675" y="255270"/>
            <a:ext cx="3651885" cy="1200329"/>
          </a:xfrm>
          <a:prstGeom prst="rect">
            <a:avLst/>
          </a:prstGeom>
        </p:spPr>
        <p:txBody>
          <a:bodyPr wrap="square">
            <a:spAutoFit/>
          </a:bodyPr>
          <a:lstStyle/>
          <a:p>
            <a:pPr algn="ctr"/>
            <a:r>
              <a:rPr lang="en-US" altLang="zh-CN"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3600" b="1" dirty="0" smtClean="0">
                <a:solidFill>
                  <a:srgbClr val="071127"/>
                </a:solidFill>
                <a:latin typeface="微软雅黑" panose="020B0503020204020204" pitchFamily="34" charset="-122"/>
                <a:ea typeface="微软雅黑" panose="020B0503020204020204" pitchFamily="34" charset="-122"/>
                <a:cs typeface="Arial" panose="020B0604020202020204" pitchFamily="34" charset="0"/>
              </a:rPr>
              <a:t>水池软件需求</a:t>
            </a: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sz="36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4734560" y="381635"/>
            <a:ext cx="7461885" cy="3898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9857740" y="370205"/>
            <a:ext cx="2334260" cy="3808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altLang="en-US"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背景介绍</a:t>
            </a: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文本框 5"/>
          <p:cNvSpPr txBox="1"/>
          <p:nvPr/>
        </p:nvSpPr>
        <p:spPr>
          <a:xfrm>
            <a:off x="768985" y="1167130"/>
            <a:ext cx="7094855" cy="398780"/>
          </a:xfrm>
          <a:prstGeom prst="rect">
            <a:avLst/>
          </a:prstGeom>
          <a:noFill/>
        </p:spPr>
        <p:txBody>
          <a:bodyPr wrap="square" rtlCol="0">
            <a:spAutoFit/>
          </a:bodyPr>
          <a:lstStyle/>
          <a:p>
            <a:pPr indent="0">
              <a:buNone/>
            </a:pPr>
            <a:r>
              <a:rPr lang="zh-CN" altLang="en-US" sz="2000" b="1" dirty="0" smtClean="0">
                <a:solidFill>
                  <a:srgbClr val="C00000"/>
                </a:solidFill>
                <a:latin typeface="微软雅黑" panose="020B0503020204020204" pitchFamily="34" charset="-122"/>
                <a:cs typeface="微软雅黑" panose="020B0503020204020204" pitchFamily="34" charset="-122"/>
                <a:sym typeface="+mn-ea"/>
              </a:rPr>
              <a:t>针对水池结构来讲，什么样的软件才是设计师需要的</a:t>
            </a:r>
            <a:endParaRPr lang="zh-CN" altLang="en-US" sz="2000" b="1" dirty="0">
              <a:solidFill>
                <a:srgbClr val="C00000"/>
              </a:solidFill>
              <a:latin typeface="微软雅黑" panose="020B0503020204020204" pitchFamily="34" charset="-122"/>
              <a:cs typeface="微软雅黑" panose="020B0503020204020204" pitchFamily="34" charset="-122"/>
              <a:sym typeface="+mn-ea"/>
            </a:endParaRPr>
          </a:p>
        </p:txBody>
      </p:sp>
      <p:sp>
        <p:nvSpPr>
          <p:cNvPr id="30" name="文本框 29"/>
          <p:cNvSpPr txBox="1"/>
          <p:nvPr/>
        </p:nvSpPr>
        <p:spPr>
          <a:xfrm>
            <a:off x="777875" y="2058035"/>
            <a:ext cx="10444307" cy="4247317"/>
          </a:xfrm>
          <a:prstGeom prst="rect">
            <a:avLst/>
          </a:prstGeom>
          <a:noFill/>
        </p:spPr>
        <p:txBody>
          <a:bodyPr wrap="square" rtlCol="0">
            <a:spAutoFit/>
          </a:bodyPr>
          <a:lstStyle/>
          <a:p>
            <a:pPr indent="-285750">
              <a:lnSpc>
                <a:spcPct val="150000"/>
              </a:lnSpc>
              <a:buFont typeface="Wingdings" panose="05000000000000000000" charset="0"/>
              <a:buChar char="Ø"/>
            </a:pPr>
            <a:r>
              <a:rPr lang="zh-CN" altLang="zh-CN" sz="2000" dirty="0" smtClean="0"/>
              <a:t>一</a:t>
            </a:r>
            <a:r>
              <a:rPr lang="zh-CN" altLang="zh-CN" sz="2000" dirty="0"/>
              <a:t>款能针对水池结构</a:t>
            </a:r>
            <a:r>
              <a:rPr lang="zh-CN" altLang="zh-CN" sz="2000" dirty="0" smtClean="0"/>
              <a:t>特点</a:t>
            </a:r>
            <a:r>
              <a:rPr lang="zh-CN" altLang="en-US" sz="2000" dirty="0" smtClean="0"/>
              <a:t>，方便的</a:t>
            </a:r>
            <a:r>
              <a:rPr lang="zh-CN" altLang="zh-CN" sz="2000" dirty="0" smtClean="0"/>
              <a:t>进行</a:t>
            </a:r>
            <a:r>
              <a:rPr lang="zh-CN" altLang="zh-CN" sz="2000" dirty="0"/>
              <a:t>建模</a:t>
            </a:r>
            <a:r>
              <a:rPr lang="zh-CN" altLang="zh-CN" sz="2000" dirty="0" smtClean="0"/>
              <a:t>计算</a:t>
            </a:r>
            <a:r>
              <a:rPr lang="zh-CN" altLang="en-US" sz="2000" dirty="0" smtClean="0"/>
              <a:t>；</a:t>
            </a:r>
            <a:endParaRPr lang="en-US" altLang="zh-CN" sz="2000" dirty="0" smtClean="0"/>
          </a:p>
          <a:p>
            <a:pPr indent="-285750">
              <a:lnSpc>
                <a:spcPct val="150000"/>
              </a:lnSpc>
              <a:buFont typeface="Wingdings" panose="05000000000000000000" charset="0"/>
              <a:buChar char="Ø"/>
            </a:pPr>
            <a:r>
              <a:rPr lang="zh-CN" altLang="zh-CN" sz="2000" dirty="0" smtClean="0"/>
              <a:t>满足</a:t>
            </a:r>
            <a:r>
              <a:rPr lang="zh-CN" altLang="zh-CN" sz="2000" dirty="0"/>
              <a:t>水池相关规范、规程、图集进行设计出</a:t>
            </a:r>
            <a:r>
              <a:rPr lang="zh-CN" altLang="zh-CN" sz="2000" dirty="0" smtClean="0"/>
              <a:t>图</a:t>
            </a:r>
            <a:r>
              <a:rPr lang="zh-CN" altLang="en-US" sz="2000" dirty="0" smtClean="0"/>
              <a:t>；</a:t>
            </a:r>
            <a:endParaRPr lang="en-US" altLang="zh-CN" sz="2000" dirty="0" smtClean="0"/>
          </a:p>
          <a:p>
            <a:pPr indent="-285750">
              <a:lnSpc>
                <a:spcPct val="150000"/>
              </a:lnSpc>
              <a:buFont typeface="Wingdings" panose="05000000000000000000" charset="0"/>
              <a:buChar char="Ø"/>
            </a:pPr>
            <a:r>
              <a:rPr lang="zh-CN" altLang="zh-CN" sz="2000" dirty="0" smtClean="0"/>
              <a:t>可以</a:t>
            </a:r>
            <a:r>
              <a:rPr lang="zh-CN" altLang="zh-CN" sz="2000" dirty="0"/>
              <a:t>和实际的工程项目特点紧密结合的</a:t>
            </a:r>
            <a:r>
              <a:rPr lang="zh-CN" altLang="zh-CN" sz="2000" dirty="0" smtClean="0"/>
              <a:t>软件</a:t>
            </a:r>
            <a:r>
              <a:rPr lang="zh-CN" altLang="en-US" sz="2000" dirty="0"/>
              <a:t>。</a:t>
            </a:r>
            <a:endParaRPr lang="en-US" altLang="zh-CN" sz="2000" dirty="0" smtClean="0"/>
          </a:p>
          <a:p>
            <a:pPr indent="-285750">
              <a:lnSpc>
                <a:spcPct val="150000"/>
              </a:lnSpc>
              <a:buFont typeface="Wingdings" panose="05000000000000000000" charset="0"/>
              <a:buChar char="Ø"/>
            </a:pPr>
            <a:endParaRPr lang="en-US" altLang="zh-CN" sz="2000" dirty="0"/>
          </a:p>
          <a:p>
            <a:pPr indent="-285750" fontAlgn="auto">
              <a:lnSpc>
                <a:spcPct val="150000"/>
              </a:lnSpc>
              <a:buFont typeface="Wingdings" panose="05000000000000000000" charset="0"/>
              <a:buChar char="Ø"/>
            </a:pPr>
            <a:endParaRPr 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85750" fontAlgn="auto">
              <a:lnSpc>
                <a:spcPct val="150000"/>
              </a:lnSpc>
              <a:buFont typeface="Wingdings" panose="05000000000000000000" charset="0"/>
              <a:buChar char="Ø"/>
            </a:pPr>
            <a:endPar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85750" fontAlgn="auto">
              <a:lnSpc>
                <a:spcPct val="150000"/>
              </a:lnSpc>
              <a:buFont typeface="Wingdings" panose="05000000000000000000" charset="0"/>
              <a:buChar char="Ø"/>
            </a:pPr>
            <a:endParaRPr 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85750" fontAlgn="auto">
              <a:lnSpc>
                <a:spcPct val="150000"/>
              </a:lnSpc>
              <a:buFont typeface="Wingdings" panose="05000000000000000000" charset="0"/>
              <a:buChar char="Ø"/>
            </a:pP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85750" fontAlgn="auto">
              <a:lnSpc>
                <a:spcPct val="150000"/>
              </a:lnSpc>
              <a:buFont typeface="Wingdings" panose="05000000000000000000" charset="0"/>
              <a:buChar char="Ø"/>
            </a:pP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extLst>
      <p:ext uri="{BB962C8B-B14F-4D97-AF65-F5344CB8AC3E}">
        <p14:creationId xmlns:p14="http://schemas.microsoft.com/office/powerpoint/2010/main" val="27438509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a"/>
  <p:tag name="KSO_WM_UNIT_INDEX" val="1_4_1"/>
  <p:tag name="KSO_WM_UNIT_ID" val="diagram20181211_6*l_h_a*1_4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14"/>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15"/>
  <p:tag name="KSO_WM_UNIT_ID" val="diagram20181211_6*l_h_i*1_4_15"/>
  <p:tag name="KSO_WM_UNIT_LAYERLEVEL" val="1_1_1"/>
  <p:tag name="KSO_WM_BEAUTIFY_FLAG" val="#wm#"/>
  <p:tag name="KSO_WM_TAG_VERSION" val="1.0"/>
  <p:tag name="KSO_WM_DIAGRAM_GROUP_CODE" val="l1-1"/>
  <p:tag name="KSO_WM_UNIT_TEXT_FILL_FORE_SCHEMECOLOR_INDEX" val="14"/>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1"/>
  <p:tag name="KSO_WM_UNIT_ID" val="diagram20181211_6*l_h_i*1_4_1"/>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2"/>
  <p:tag name="KSO_WM_UNIT_ID" val="diagram20181211_6*l_h_i*1_4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3"/>
  <p:tag name="KSO_WM_UNIT_ID" val="diagram20181211_6*l_h_i*1_4_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4"/>
  <p:tag name="KSO_WM_UNIT_ID" val="diagram20181211_6*l_h_i*1_4_4"/>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5"/>
  <p:tag name="KSO_WM_UNIT_ID" val="diagram20181211_6*l_h_i*1_4_5"/>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6"/>
  <p:tag name="KSO_WM_UNIT_ID" val="diagram20181211_6*l_h_i*1_4_6"/>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7"/>
  <p:tag name="KSO_WM_UNIT_ID" val="diagram20181211_6*l_h_i*1_4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8"/>
  <p:tag name="KSO_WM_UNIT_ID" val="diagram20181211_6*l_h_i*1_4_8"/>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9"/>
  <p:tag name="KSO_WM_UNIT_ID" val="diagram20181211_6*l_h_i*1_4_9"/>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13"/>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10"/>
  <p:tag name="KSO_WM_UNIT_ID" val="diagram20181211_6*l_h_i*1_4_10"/>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11"/>
  <p:tag name="KSO_WM_UNIT_ID" val="diagram20181211_6*l_h_i*1_4_11"/>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12"/>
  <p:tag name="KSO_WM_UNIT_ID" val="diagram20181211_6*l_h_i*1_4_12"/>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13"/>
  <p:tag name="KSO_WM_UNIT_ID" val="diagram20181211_6*l_h_i*1_4_1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4_14"/>
  <p:tag name="KSO_WM_UNIT_ID" val="diagram20181211_6*l_h_i*1_4_14"/>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1"/>
  <p:tag name="KSO_WM_UNIT_ID" val="diagram20181211_6*l_h_i*1_3_1"/>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2"/>
  <p:tag name="KSO_WM_UNIT_ID" val="diagram20181211_6*l_h_i*1_3_2"/>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3"/>
  <p:tag name="KSO_WM_UNIT_ID" val="diagram20181211_6*l_h_i*1_3_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4"/>
  <p:tag name="KSO_WM_UNIT_ID" val="diagram20181211_6*l_h_i*1_3_4"/>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5"/>
  <p:tag name="KSO_WM_UNIT_ID" val="diagram20181211_6*l_h_i*1_3_5"/>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6"/>
  <p:tag name="KSO_WM_UNIT_ID" val="diagram20181211_6*l_h_i*1_3_6"/>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7"/>
  <p:tag name="KSO_WM_UNIT_ID" val="diagram20181211_6*l_h_i*1_3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8"/>
  <p:tag name="KSO_WM_UNIT_ID" val="diagram20181211_6*l_h_i*1_3_8"/>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9"/>
  <p:tag name="KSO_WM_UNIT_ID" val="diagram20181211_6*l_h_i*1_3_9"/>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10"/>
  <p:tag name="KSO_WM_UNIT_ID" val="diagram20181211_6*l_h_i*1_3_10"/>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11"/>
  <p:tag name="KSO_WM_UNIT_ID" val="diagram20181211_6*l_h_i*1_3_11"/>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12"/>
  <p:tag name="KSO_WM_UNIT_ID" val="diagram20181211_6*l_h_i*1_3_12"/>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13"/>
  <p:tag name="KSO_WM_UNIT_ID" val="diagram20181211_6*l_h_i*1_3_1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1"/>
  <p:tag name="KSO_WM_UNIT_ID" val="diagram20181211_6*l_h_i*1_2_1"/>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2"/>
  <p:tag name="KSO_WM_UNIT_ID" val="diagram20181211_6*l_h_i*1_2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3"/>
  <p:tag name="KSO_WM_UNIT_ID" val="diagram20181211_6*l_h_i*1_2_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4"/>
  <p:tag name="KSO_WM_UNIT_ID" val="diagram20181211_6*l_h_i*1_2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5"/>
  <p:tag name="KSO_WM_UNIT_ID" val="diagram20181211_6*l_h_i*1_2_5"/>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6"/>
  <p:tag name="KSO_WM_UNIT_ID" val="diagram20181211_6*l_h_i*1_2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7"/>
  <p:tag name="KSO_WM_UNIT_ID" val="diagram20181211_6*l_h_i*1_2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8"/>
  <p:tag name="KSO_WM_UNIT_ID" val="diagram20181211_6*l_h_i*1_2_8"/>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9"/>
  <p:tag name="KSO_WM_UNIT_ID" val="diagram20181211_6*l_h_i*1_2_9"/>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10"/>
  <p:tag name="KSO_WM_UNIT_ID" val="diagram20181211_6*l_h_i*1_2_10"/>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11"/>
  <p:tag name="KSO_WM_UNIT_ID" val="diagram20181211_6*l_h_i*1_2_11"/>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1"/>
  <p:tag name="KSO_WM_UNIT_ID" val="diagram20181211_6*l_h_i*1_1_1"/>
  <p:tag name="KSO_WM_UNIT_LAYERLEVEL" val="1_1_1"/>
  <p:tag name="KSO_WM_BEAUTIFY_FLAG" val="#wm#"/>
  <p:tag name="KSO_WM_TAG_VERSION" val="1.0"/>
  <p:tag name="KSO_WM_DIAGRAM_GROUP_CODE" val="l1-1"/>
  <p:tag name="KSO_WM_UNIT_FILL_FORE_SCHEMECOLOR_INDEX" val="4"/>
  <p:tag name="KSO_WM_UNIT_FILL_TYPE" val="1"/>
  <p:tag name="KSO_WM_UNIT_TEXT_FILL_FORE_SCHEMECOLOR_INDEX" val="13"/>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2"/>
  <p:tag name="KSO_WM_UNIT_ID" val="diagram20181211_6*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3"/>
  <p:tag name="KSO_WM_UNIT_ID" val="diagram20181211_6*l_h_i*1_1_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4"/>
  <p:tag name="KSO_WM_UNIT_ID" val="diagram20181211_6*l_h_i*1_1_4"/>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5"/>
  <p:tag name="KSO_WM_UNIT_ID" val="diagram20181211_6*l_h_i*1_1_5"/>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6"/>
  <p:tag name="KSO_WM_UNIT_ID" val="diagram20181211_6*l_h_i*1_1_6"/>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7"/>
  <p:tag name="KSO_WM_UNIT_ID" val="diagram20181211_6*l_h_i*1_1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8"/>
  <p:tag name="KSO_WM_UNIT_ID" val="diagram20181211_6*l_h_i*1_1_8"/>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9"/>
  <p:tag name="KSO_WM_UNIT_ID" val="diagram20181211_6*l_h_i*1_1_9"/>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10"/>
  <p:tag name="KSO_WM_UNIT_ID" val="diagram20181211_6*l_h_i*1_1_10"/>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11"/>
  <p:tag name="KSO_WM_UNIT_ID" val="diagram20181211_6*l_h_i*1_1_11"/>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12"/>
  <p:tag name="KSO_WM_UNIT_ID" val="diagram20181211_6*l_h_i*1_1_12"/>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65046_1*i*0"/>
  <p:tag name="KSO_WM_TEMPLATE_CATEGORY" val="diagram"/>
  <p:tag name="KSO_WM_TEMPLATE_INDEX" val="20165046"/>
  <p:tag name="KSO_WM_UNIT_INDEX" val="0"/>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h_a"/>
  <p:tag name="KSO_WM_UNIT_INDEX" val="1_1_1"/>
  <p:tag name="KSO_WM_UNIT_ID" val="diagram20165046_1*l_h_a*1_1_1"/>
  <p:tag name="KSO_WM_UNIT_LAYERLEVEL" val="1_1_1"/>
  <p:tag name="KSO_WM_UNIT_VALUE" val="40"/>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h_a"/>
  <p:tag name="KSO_WM_UNIT_INDEX" val="1_1_1"/>
  <p:tag name="KSO_WM_UNIT_ID" val="diagram20165046_1*l_h_a*1_1_1"/>
  <p:tag name="KSO_WM_UNIT_LAYERLEVEL" val="1_1_1"/>
  <p:tag name="KSO_WM_UNIT_VALUE" val="40"/>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h_a"/>
  <p:tag name="KSO_WM_UNIT_INDEX" val="1_1_1"/>
  <p:tag name="KSO_WM_UNIT_ID" val="diagram20165046_1*l_h_a*1_1_1"/>
  <p:tag name="KSO_WM_UNIT_LAYERLEVEL" val="1_1_1"/>
  <p:tag name="KSO_WM_UNIT_VALUE" val="40"/>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h_a"/>
  <p:tag name="KSO_WM_UNIT_INDEX" val="1_1_1"/>
  <p:tag name="KSO_WM_UNIT_ID" val="diagram20165046_1*l_h_a*1_1_1"/>
  <p:tag name="KSO_WM_UNIT_LAYERLEVEL" val="1_1_1"/>
  <p:tag name="KSO_WM_UNIT_VALUE" val="40"/>
  <p:tag name="KSO_WM_UNIT_HIGHLIGHT" val="0"/>
  <p:tag name="KSO_WM_UNIT_COMPATIBLE" val="0"/>
  <p:tag name="KSO_WM_UNIT_CLEAR" val="0"/>
  <p:tag name="KSO_WM_UNIT_PRESET_TEXT_INDEX" val="3"/>
  <p:tag name="KSO_WM_UNIT_PRESET_TEXT_LEN" val="17"/>
  <p:tag name="KSO_WM_DIAGRAM_GROUP_CODE" val="l1-1"/>
  <p:tag name="KSO_WM_UNIT_TEXT_FILL_FORE_SCHEMECOLOR_INDEX" val="13"/>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1"/>
  <p:tag name="KSO_WM_UNIT_ID" val="diagram20165046_1*l_i*1_1"/>
  <p:tag name="KSO_WM_UNIT_LAYERLEVEL" val="1_1"/>
  <p:tag name="KSO_WM_DIAGRAM_GROUP_CODE" val="l1-1"/>
  <p:tag name="KSO_WM_UNIT_FILL_FORE_SCHEMECOLOR_INDEX" val="15"/>
  <p:tag name="KSO_WM_UNIT_FILL_TYPE" val="1"/>
  <p:tag name="KSO_WM_UNIT_TEXT_FILL_FORE_SCHEMECOLOR_INDEX" val="13"/>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2"/>
  <p:tag name="KSO_WM_UNIT_ID" val="diagram20165046_1*l_i*1_2"/>
  <p:tag name="KSO_WM_UNIT_LAYERLEVEL" val="1_1"/>
  <p:tag name="KSO_WM_DIAGRAM_GROUP_CODE" val="l1-1"/>
  <p:tag name="KSO_WM_UNIT_FILL_FORE_SCHEMECOLOR_INDEX" val="5"/>
  <p:tag name="KSO_WM_UNI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3"/>
  <p:tag name="KSO_WM_UNIT_ID" val="diagram20165046_1*l_i*1_3"/>
  <p:tag name="KSO_WM_UNIT_LAYERLEVEL" val="1_1"/>
  <p:tag name="KSO_WM_DIAGRAM_GROUP_CODE" val="l1-1"/>
  <p:tag name="KSO_WM_UNIT_FILL_FORE_SCHEMECOLOR_INDEX" val="7"/>
  <p:tag name="KSO_WM_UNI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4"/>
  <p:tag name="KSO_WM_UNIT_ID" val="diagram20165046_1*l_i*1_4"/>
  <p:tag name="KSO_WM_UNIT_LAYERLEVEL" val="1_1"/>
  <p:tag name="KSO_WM_DIAGRAM_GROUP_CODE" val="l1-1"/>
  <p:tag name="KSO_WM_UNIT_FILL_FORE_SCHEMECOLOR_INDEX" val="15"/>
  <p:tag name="KSO_WM_UNI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5"/>
  <p:tag name="KSO_WM_UNIT_ID" val="diagram20165046_1*l_i*1_5"/>
  <p:tag name="KSO_WM_UNIT_LAYERLEVEL" val="1_1"/>
  <p:tag name="KSO_WM_DIAGRAM_GROUP_CODE" val="l1-1"/>
  <p:tag name="KSO_WM_UNIT_FILL_FORE_SCHEMECOLOR_INDEX" val="7"/>
  <p:tag name="KSO_WM_UNI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6"/>
  <p:tag name="KSO_WM_UNIT_ID" val="diagram20165046_1*l_i*1_6"/>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7"/>
  <p:tag name="KSO_WM_UNIT_ID" val="diagram20165046_1*l_i*1_7"/>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8"/>
  <p:tag name="KSO_WM_UNIT_ID" val="diagram20165046_1*l_i*1_8"/>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9"/>
  <p:tag name="KSO_WM_UNIT_ID" val="diagram20165046_1*l_i*1_9"/>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1"/>
  <p:tag name="KSO_WM_UNIT_ID" val="diagram20181962_5*l_i*1_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2"/>
  <p:tag name="KSO_WM_UNIT_ID" val="diagram20181962_5*l_i*1_2"/>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3"/>
  <p:tag name="KSO_WM_UNIT_ID" val="diagram20181962_5*l_i*1_3"/>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7_1"/>
  <p:tag name="KSO_WM_UNIT_ID" val="diagram20181962_5*l_h_i*1_7_1"/>
  <p:tag name="KSO_WM_UNIT_LAYERLEVEL" val="1_1_1"/>
  <p:tag name="KSO_WM_DIAGRAM_GROUP_CODE" val="l1-1"/>
  <p:tag name="KSO_WM_UNIT_FILL_FORE_SCHEMECOLOR_INDEX" val="6"/>
  <p:tag name="KSO_WM_UNIT_FILL_TYPE" val="1"/>
  <p:tag name="KSO_WM_UNIT_TEXT_FILL_FORE_SCHEMECOLOR_INDEX" val="2"/>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962_5*i*6"/>
  <p:tag name="KSO_WM_TEMPLATE_CATEGORY" val="diagram"/>
  <p:tag name="KSO_WM_TEMPLATE_INDEX" val="20181962"/>
  <p:tag name="KSO_WM_UNIT_INDEX" val="6"/>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962_5*i*19"/>
  <p:tag name="KSO_WM_TEMPLATE_CATEGORY" val="diagram"/>
  <p:tag name="KSO_WM_TEMPLATE_INDEX" val="20181962"/>
  <p:tag name="KSO_WM_UNIT_INDEX" val="19"/>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962_5*i*36"/>
  <p:tag name="KSO_WM_TEMPLATE_CATEGORY" val="diagram"/>
  <p:tag name="KSO_WM_TEMPLATE_INDEX" val="20181962"/>
  <p:tag name="KSO_WM_UNIT_INDEX" val="36"/>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962_5*i*45"/>
  <p:tag name="KSO_WM_TEMPLATE_CATEGORY" val="diagram"/>
  <p:tag name="KSO_WM_TEMPLATE_INDEX" val="20181962"/>
  <p:tag name="KSO_WM_UNIT_INDEX" val="45"/>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962_5*i*54"/>
  <p:tag name="KSO_WM_TEMPLATE_CATEGORY" val="diagram"/>
  <p:tag name="KSO_WM_TEMPLATE_INDEX" val="20181962"/>
  <p:tag name="KSO_WM_UNIT_INDEX" val="54"/>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962_5*i*63"/>
  <p:tag name="KSO_WM_TEMPLATE_CATEGORY" val="diagram"/>
  <p:tag name="KSO_WM_TEMPLATE_INDEX" val="20181962"/>
  <p:tag name="KSO_WM_UNIT_INDEX" val="63"/>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962_5*i*72"/>
  <p:tag name="KSO_WM_TEMPLATE_CATEGORY" val="diagram"/>
  <p:tag name="KSO_WM_TEMPLATE_INDEX" val="20181962"/>
  <p:tag name="KSO_WM_UNIT_INDEX" val="72"/>
</p:tagLst>
</file>

<file path=ppt/tags/tag1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f"/>
  <p:tag name="KSO_WM_UNIT_INDEX" val="1_4_1"/>
  <p:tag name="KSO_WM_UNIT_ID" val="diagram20181962_5*l_h_f*1_4_1"/>
  <p:tag name="KSO_WM_UNIT_LAYERLEVEL" val="1_1_1"/>
  <p:tag name="KSO_WM_UNIT_VALUE" val="12"/>
  <p:tag name="KSO_WM_UNIT_HIGHLIGHT" val="0"/>
  <p:tag name="KSO_WM_UNIT_COMPATIBLE" val="0"/>
  <p:tag name="KSO_WM_UNIT_CLEAR" val="0"/>
  <p:tag name="KSO_WM_DIAGRAM_GROUP_CODE" val="l1-1"/>
  <p:tag name="KSO_WM_UNIT_PRESET_TEXT" val="请在这里输入您的内容文字"/>
  <p:tag name="KSO_WM_UNIT_TEXT_FILL_FORE_SCHEMECOLOR_INDEX" val="2"/>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f"/>
  <p:tag name="KSO_WM_UNIT_INDEX" val="1_6_1"/>
  <p:tag name="KSO_WM_UNIT_ID" val="diagram20181962_5*l_h_f*1_6_1"/>
  <p:tag name="KSO_WM_UNIT_LAYERLEVEL" val="1_1_1"/>
  <p:tag name="KSO_WM_UNIT_VALUE" val="12"/>
  <p:tag name="KSO_WM_UNIT_HIGHLIGHT" val="0"/>
  <p:tag name="KSO_WM_UNIT_COMPATIBLE" val="0"/>
  <p:tag name="KSO_WM_UNIT_CLEAR" val="0"/>
  <p:tag name="KSO_WM_DIAGRAM_GROUP_CODE" val="l1-1"/>
  <p:tag name="KSO_WM_UNIT_PRESET_TEXT" val="请在这里输入您的内容文字"/>
  <p:tag name="KSO_WM_UNIT_TEXT_FILL_FORE_SCHEMECOLOR_INDEX" val="2"/>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f"/>
  <p:tag name="KSO_WM_UNIT_INDEX" val="1_3_1"/>
  <p:tag name="KSO_WM_UNIT_ID" val="diagram20181962_5*l_h_f*1_3_1"/>
  <p:tag name="KSO_WM_UNIT_LAYERLEVEL" val="1_1_1"/>
  <p:tag name="KSO_WM_UNIT_VALUE" val="12"/>
  <p:tag name="KSO_WM_UNIT_HIGHLIGHT" val="0"/>
  <p:tag name="KSO_WM_UNIT_COMPATIBLE" val="0"/>
  <p:tag name="KSO_WM_UNIT_CLEAR" val="0"/>
  <p:tag name="KSO_WM_DIAGRAM_GROUP_CODE" val="l1-1"/>
  <p:tag name="KSO_WM_UNIT_PRESET_TEXT" val="请在这里输入您的内容文字"/>
  <p:tag name="KSO_WM_UNIT_TEXT_FILL_FORE_SCHEMECOLOR_INDEX" val="2"/>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f"/>
  <p:tag name="KSO_WM_UNIT_INDEX" val="1_5_1"/>
  <p:tag name="KSO_WM_UNIT_ID" val="diagram20181962_5*l_h_f*1_5_1"/>
  <p:tag name="KSO_WM_UNIT_LAYERLEVEL" val="1_1_1"/>
  <p:tag name="KSO_WM_UNIT_VALUE" val="12"/>
  <p:tag name="KSO_WM_UNIT_HIGHLIGHT" val="0"/>
  <p:tag name="KSO_WM_UNIT_COMPATIBLE" val="0"/>
  <p:tag name="KSO_WM_UNIT_CLEAR" val="0"/>
  <p:tag name="KSO_WM_DIAGRAM_GROUP_CODE" val="l1-1"/>
  <p:tag name="KSO_WM_UNIT_PRESET_TEXT" val="请在这里输入您的内容文字"/>
  <p:tag name="KSO_WM_UNIT_TEXT_FILL_FORE_SCHEMECOLOR_INDEX" val="2"/>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2_1"/>
  <p:tag name="KSO_WM_UNIT_ID" val="diagram20181962_5*l_h_i*1_2_1"/>
  <p:tag name="KSO_WM_UNIT_LAYERLEVEL" val="1_1_1"/>
  <p:tag name="KSO_WM_DIAGRAM_GROUP_CODE" val="l1-1"/>
  <p:tag name="KSO_WM_UNIT_FILL_FORE_SCHEMECOLOR_INDEX" val="10"/>
  <p:tag name="KSO_WM_UNIT_FILL_TYPE" val="1"/>
  <p:tag name="KSO_WM_UNIT_TEXT_FILL_FORE_SCHEMECOLOR_INDEX" val="2"/>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2_2"/>
  <p:tag name="KSO_WM_UNIT_ID" val="diagram20181962_5*l_h_i*1_2_2"/>
  <p:tag name="KSO_WM_UNIT_LAYERLEVEL" val="1_1_1"/>
  <p:tag name="KSO_WM_DIAGRAM_GROUP_CODE" val="l1-1"/>
  <p:tag name="KSO_WM_UNIT_FILL_FORE_SCHEMECOLOR_INDEX" val="10"/>
  <p:tag name="KSO_WM_UNIT_FILL_TYPE" val="1"/>
  <p:tag name="KSO_WM_UNIT_TEXT_FILL_FORE_SCHEMECOLOR_INDEX" val="2"/>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2_3"/>
  <p:tag name="KSO_WM_UNIT_ID" val="diagram20181962_5*l_h_i*1_2_3"/>
  <p:tag name="KSO_WM_UNIT_LAYERLEVEL" val="1_1_1"/>
  <p:tag name="KSO_WM_DIAGRAM_GROUP_CODE" val="l1-1"/>
  <p:tag name="KSO_WM_UNIT_FILL_FORE_SCHEMECOLOR_INDEX" val="10"/>
  <p:tag name="KSO_WM_UNIT_FILL_TYPE" val="1"/>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2_4"/>
  <p:tag name="KSO_WM_UNIT_ID" val="diagram20181962_5*l_h_i*1_2_4"/>
  <p:tag name="KSO_WM_UNIT_LAYERLEVEL" val="1_1_1"/>
  <p:tag name="KSO_WM_DIAGRAM_GROUP_CODE" val="l1-1"/>
  <p:tag name="KSO_WM_UNIT_FILL_FORE_SCHEMECOLOR_INDEX" val="5"/>
  <p:tag name="KSO_WM_UNI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f"/>
  <p:tag name="KSO_WM_UNIT_INDEX" val="1_2_1"/>
  <p:tag name="KSO_WM_UNIT_ID" val="diagram20181962_5*l_h_f*1_2_1"/>
  <p:tag name="KSO_WM_UNIT_LAYERLEVEL" val="1_1_1"/>
  <p:tag name="KSO_WM_UNIT_VALUE" val="12"/>
  <p:tag name="KSO_WM_UNIT_HIGHLIGHT" val="0"/>
  <p:tag name="KSO_WM_UNIT_COMPATIBLE" val="0"/>
  <p:tag name="KSO_WM_UNIT_CLEAR" val="0"/>
  <p:tag name="KSO_WM_DIAGRAM_GROUP_CODE" val="l1-1"/>
  <p:tag name="KSO_WM_UNIT_PRESET_TEXT" val="请在这里输入您的内容文字"/>
  <p:tag name="KSO_WM_UNIT_TEXT_FILL_FORE_SCHEMECOLOR_INDEX" val="2"/>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3_5"/>
  <p:tag name="KSO_WM_UNIT_ID" val="diagram20181962_5*l_h_i*1_3_5"/>
  <p:tag name="KSO_WM_UNIT_LAYERLEVEL" val="1_1_1"/>
  <p:tag name="KSO_WM_DIAGRAM_GROUP_CODE" val="l1-1"/>
  <p:tag name="KSO_WM_UNIT_FILL_FORE_SCHEMECOLOR_INDEX" val="6"/>
  <p:tag name="KSO_WM_UNI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2_5"/>
  <p:tag name="KSO_WM_UNIT_ID" val="diagram20181962_5*l_h_i*1_2_5"/>
  <p:tag name="KSO_WM_UNIT_LAYERLEVEL" val="1_1_1"/>
  <p:tag name="KSO_WM_DIAGRAM_GROUP_CODE" val="l1-1"/>
  <p:tag name="KSO_WM_UNIT_FILL_FORE_SCHEMECOLOR_INDEX" val="10"/>
  <p:tag name="KSO_WM_UNI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4_5"/>
  <p:tag name="KSO_WM_UNIT_ID" val="diagram20181962_5*l_h_i*1_4_5"/>
  <p:tag name="KSO_WM_UNIT_LAYERLEVEL" val="1_1_1"/>
  <p:tag name="KSO_WM_DIAGRAM_GROUP_CODE" val="l1-1"/>
  <p:tag name="KSO_WM_UNIT_FILL_FORE_SCHEMECOLOR_INDEX" val="7"/>
  <p:tag name="KSO_WM_UNI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5_5"/>
  <p:tag name="KSO_WM_UNIT_ID" val="diagram20181962_5*l_h_i*1_5_5"/>
  <p:tag name="KSO_WM_UNIT_LAYERLEVEL" val="1_1_1"/>
  <p:tag name="KSO_WM_DIAGRAM_GROUP_CODE" val="l1-1"/>
  <p:tag name="KSO_WM_UNIT_FILL_FORE_SCHEMECOLOR_INDEX" val="9"/>
  <p:tag name="KSO_WM_UNI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6_5"/>
  <p:tag name="KSO_WM_UNIT_ID" val="diagram20181962_5*l_h_i*1_6_5"/>
  <p:tag name="KSO_WM_UNIT_LAYERLEVEL" val="1_1_1"/>
  <p:tag name="KSO_WM_DIAGRAM_GROUP_CODE" val="l1-1"/>
  <p:tag name="KSO_WM_UNIT_FILL_FORE_SCHEMECOLOR_INDEX" val="8"/>
  <p:tag name="KSO_WM_UNI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1_1"/>
  <p:tag name="KSO_WM_UNIT_ID" val="diagram20181962_5*l_h_i*1_1_1"/>
  <p:tag name="KSO_WM_UNIT_LAYERLEVEL" val="1_1_1"/>
  <p:tag name="KSO_WM_DIAGRAM_GROUP_CODE" val="l1-1"/>
  <p:tag name="KSO_WM_UNIT_FILL_FORE_SCHEMECOLOR_INDEX" val="9"/>
  <p:tag name="KSO_WM_UNIT_FILL_TYPE" val="1"/>
  <p:tag name="KSO_WM_UNIT_TEXT_FILL_FORE_SCHEMECOLOR_INDEX" val="2"/>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1_2"/>
  <p:tag name="KSO_WM_UNIT_ID" val="diagram20181962_5*l_h_i*1_1_2"/>
  <p:tag name="KSO_WM_UNIT_LAYERLEVEL" val="1_1_1"/>
  <p:tag name="KSO_WM_DIAGRAM_GROUP_CODE" val="l1-1"/>
  <p:tag name="KSO_WM_UNIT_FILL_FORE_SCHEMECOLOR_INDEX" val="9"/>
  <p:tag name="KSO_WM_UNIT_FILL_TYPE" val="1"/>
  <p:tag name="KSO_WM_UNIT_TEXT_FILL_FORE_SCHEMECOLOR_INDEX" val="2"/>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1_3"/>
  <p:tag name="KSO_WM_UNIT_ID" val="diagram20181962_5*l_h_i*1_1_3"/>
  <p:tag name="KSO_WM_UNIT_LAYERLEVEL" val="1_1_1"/>
  <p:tag name="KSO_WM_DIAGRAM_GROUP_CODE" val="l1-1"/>
  <p:tag name="KSO_WM_UNIT_FILL_FORE_SCHEMECOLOR_INDEX" val="9"/>
  <p:tag name="KSO_WM_UNIT_FILL_TYPE" val="1"/>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1_4"/>
  <p:tag name="KSO_WM_UNIT_ID" val="diagram20181962_5*l_h_i*1_1_4"/>
  <p:tag name="KSO_WM_UNIT_LAYERLEVEL" val="1_1_1"/>
  <p:tag name="KSO_WM_DIAGRAM_GROUP_CODE" val="l1-1"/>
  <p:tag name="KSO_WM_UNIT_FILL_FORE_SCHEMECOLOR_INDEX" val="5"/>
  <p:tag name="KSO_WM_UNI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f"/>
  <p:tag name="KSO_WM_UNIT_INDEX" val="1_1_1"/>
  <p:tag name="KSO_WM_UNIT_ID" val="diagram20181962_5*l_h_f*1_1_1"/>
  <p:tag name="KSO_WM_UNIT_LAYERLEVEL" val="1_1_1"/>
  <p:tag name="KSO_WM_UNIT_VALUE" val="12"/>
  <p:tag name="KSO_WM_UNIT_HIGHLIGHT" val="0"/>
  <p:tag name="KSO_WM_UNIT_COMPATIBLE" val="0"/>
  <p:tag name="KSO_WM_UNIT_CLEAR" val="0"/>
  <p:tag name="KSO_WM_DIAGRAM_GROUP_CODE" val="l1-1"/>
  <p:tag name="KSO_WM_UNIT_PRESET_TEXT" val="请在这里输入您的内容文字"/>
  <p:tag name="KSO_WM_UNIT_TEXT_FILL_FORE_SCHEMECOLOR_INDEX" val="2"/>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1_5"/>
  <p:tag name="KSO_WM_UNIT_ID" val="diagram20181962_5*l_h_i*1_1_5"/>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18"/>
  <p:tag name="KSO_WM_UNIT_ID" val="diagram20181962_5*l_i*1_18"/>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f"/>
  <p:tag name="KSO_WM_UNIT_INDEX" val="1_7_1"/>
  <p:tag name="KSO_WM_UNIT_ID" val="diagram20181962_5*l_h_f*1_7_1"/>
  <p:tag name="KSO_WM_UNIT_LAYERLEVEL" val="1_1_1"/>
  <p:tag name="KSO_WM_UNIT_VALUE" val="10"/>
  <p:tag name="KSO_WM_UNIT_HIGHLIGHT" val="0"/>
  <p:tag name="KSO_WM_UNIT_COMPATIBLE" val="0"/>
  <p:tag name="KSO_WM_UNIT_CLEAR" val="0"/>
  <p:tag name="KSO_WM_DIAGRAM_GROUP_CODE" val="l1-1"/>
  <p:tag name="KSO_WM_UNIT_PRESET_TEXT" val="2018&#10;目标"/>
  <p:tag name="KSO_WM_UNIT_FILL_FORE_SCHEMECOLOR_INDEX" val="6"/>
  <p:tag name="KSO_WM_UNIT_FILL_TYPE" val="1"/>
  <p:tag name="KSO_WM_UNIT_TEXT_FILL_FORE_SCHEMECOLOR_INDEX" val="2"/>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7_2"/>
  <p:tag name="KSO_WM_UNIT_ID" val="diagram20181962_5*l_h_i*1_7_2"/>
  <p:tag name="KSO_WM_UNIT_LAYERLEVEL" val="1_1_1"/>
  <p:tag name="KSO_WM_DIAGRAM_GROUP_CODE" val="l1-1"/>
  <p:tag name="KSO_WM_UNIT_LINE_FORE_SCHEMECOLOR_INDEX" val="6"/>
  <p:tag name="KSO_WM_UNIT_LINE_FILL_TYPE" val="2"/>
</p:tagLst>
</file>

<file path=ppt/tags/tag2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5_1"/>
  <p:tag name="KSO_WM_UNIT_ID" val="diagram20181962_5*l_h_i*1_5_1"/>
  <p:tag name="KSO_WM_UNIT_LAYERLEVEL" val="1_1_1"/>
  <p:tag name="KSO_WM_DIAGRAM_GROUP_CODE" val="l1-1"/>
  <p:tag name="KSO_WM_UNIT_FILL_FORE_SCHEMECOLOR_INDEX" val="9"/>
  <p:tag name="KSO_WM_UNIT_FILL_TYPE" val="1"/>
  <p:tag name="KSO_WM_UNIT_TEXT_FILL_FORE_SCHEMECOLOR_INDEX" val="2"/>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5_2"/>
  <p:tag name="KSO_WM_UNIT_ID" val="diagram20181962_5*l_h_i*1_5_2"/>
  <p:tag name="KSO_WM_UNIT_LAYERLEVEL" val="1_1_1"/>
  <p:tag name="KSO_WM_DIAGRAM_GROUP_CODE" val="l1-1"/>
  <p:tag name="KSO_WM_UNIT_FILL_FORE_SCHEMECOLOR_INDEX" val="9"/>
  <p:tag name="KSO_WM_UNIT_FILL_TYPE" val="1"/>
  <p:tag name="KSO_WM_UNIT_TEXT_FILL_FORE_SCHEMECOLOR_INDEX" val="2"/>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5_3"/>
  <p:tag name="KSO_WM_UNIT_ID" val="diagram20181962_5*l_h_i*1_5_3"/>
  <p:tag name="KSO_WM_UNIT_LAYERLEVEL" val="1_1_1"/>
  <p:tag name="KSO_WM_DIAGRAM_GROUP_CODE" val="l1-1"/>
  <p:tag name="KSO_WM_UNIT_FILL_FORE_SCHEMECOLOR_INDEX" val="9"/>
  <p:tag name="KSO_WM_UNIT_FILL_TYPE" val="1"/>
  <p:tag name="KSO_WM_UNIT_TEXT_FILL_FORE_SCHEMECOLOR_INDEX" val="2"/>
  <p:tag name="KSO_WM_UNIT_TEX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5_4"/>
  <p:tag name="KSO_WM_UNIT_ID" val="diagram20181962_5*l_h_i*1_5_4"/>
  <p:tag name="KSO_WM_UNIT_LAYERLEVEL" val="1_1_1"/>
  <p:tag name="KSO_WM_DIAGRAM_GROUP_CODE" val="l1-1"/>
  <p:tag name="KSO_WM_UNIT_FILL_FORE_SCHEMECOLOR_INDEX" val="5"/>
  <p:tag name="KSO_WM_UNIT_FILL_TYPE" val="1"/>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6_1"/>
  <p:tag name="KSO_WM_UNIT_ID" val="diagram20181962_5*l_h_i*1_6_1"/>
  <p:tag name="KSO_WM_UNIT_LAYERLEVEL" val="1_1_1"/>
  <p:tag name="KSO_WM_DIAGRAM_GROUP_CODE" val="l1-1"/>
  <p:tag name="KSO_WM_UNIT_FILL_FORE_SCHEMECOLOR_INDEX" val="8"/>
  <p:tag name="KSO_WM_UNIT_FILL_TYPE" val="1"/>
  <p:tag name="KSO_WM_UNIT_TEXT_FILL_FORE_SCHEMECOLOR_INDEX" val="2"/>
  <p:tag name="KSO_WM_UNIT_TEXT_FILL_TYPE" val="1"/>
</p:tagLst>
</file>

<file path=ppt/tags/tag2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6_2"/>
  <p:tag name="KSO_WM_UNIT_ID" val="diagram20181962_5*l_h_i*1_6_2"/>
  <p:tag name="KSO_WM_UNIT_LAYERLEVEL" val="1_1_1"/>
  <p:tag name="KSO_WM_DIAGRAM_GROUP_CODE" val="l1-1"/>
  <p:tag name="KSO_WM_UNIT_FILL_FORE_SCHEMECOLOR_INDEX" val="8"/>
  <p:tag name="KSO_WM_UNIT_FILL_TYPE" val="1"/>
  <p:tag name="KSO_WM_UNIT_TEXT_FILL_FORE_SCHEMECOLOR_INDEX" val="2"/>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6_3"/>
  <p:tag name="KSO_WM_UNIT_ID" val="diagram20181962_5*l_h_i*1_6_3"/>
  <p:tag name="KSO_WM_UNIT_LAYERLEVEL" val="1_1_1"/>
  <p:tag name="KSO_WM_DIAGRAM_GROUP_CODE" val="l1-1"/>
  <p:tag name="KSO_WM_UNIT_FILL_FORE_SCHEMECOLOR_INDEX" val="8"/>
  <p:tag name="KSO_WM_UNIT_FILL_TYPE" val="1"/>
  <p:tag name="KSO_WM_UNIT_TEXT_FILL_FORE_SCHEMECOLOR_INDEX" val="2"/>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6_4"/>
  <p:tag name="KSO_WM_UNIT_ID" val="diagram20181962_5*l_h_i*1_6_4"/>
  <p:tag name="KSO_WM_UNIT_LAYERLEVEL" val="1_1_1"/>
  <p:tag name="KSO_WM_DIAGRAM_GROUP_CODE" val="l1-1"/>
  <p:tag name="KSO_WM_UNIT_FILL_FORE_SCHEMECOLOR_INDEX" val="5"/>
  <p:tag name="KSO_WM_UNI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3_1"/>
  <p:tag name="KSO_WM_UNIT_ID" val="diagram20181962_5*l_h_i*1_3_1"/>
  <p:tag name="KSO_WM_UNIT_LAYERLEVEL" val="1_1_1"/>
  <p:tag name="KSO_WM_DIAGRAM_GROUP_CODE" val="l1-1"/>
  <p:tag name="KSO_WM_UNIT_FILL_FORE_SCHEMECOLOR_INDEX" val="6"/>
  <p:tag name="KSO_WM_UNIT_FILL_TYPE" val="1"/>
  <p:tag name="KSO_WM_UNIT_TEXT_FILL_FORE_SCHEMECOLOR_INDEX" val="2"/>
  <p:tag name="KSO_WM_UNIT_TEX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3_2"/>
  <p:tag name="KSO_WM_UNIT_ID" val="diagram20181962_5*l_h_i*1_3_2"/>
  <p:tag name="KSO_WM_UNIT_LAYERLEVEL" val="1_1_1"/>
  <p:tag name="KSO_WM_DIAGRAM_GROUP_CODE" val="l1-1"/>
  <p:tag name="KSO_WM_UNIT_FILL_FORE_SCHEMECOLOR_INDEX" val="6"/>
  <p:tag name="KSO_WM_UNIT_FILL_TYPE" val="1"/>
  <p:tag name="KSO_WM_UNIT_TEXT_FILL_FORE_SCHEMECOLOR_INDEX" val="2"/>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3_3"/>
  <p:tag name="KSO_WM_UNIT_ID" val="diagram20181962_5*l_h_i*1_3_3"/>
  <p:tag name="KSO_WM_UNIT_LAYERLEVEL" val="1_1_1"/>
  <p:tag name="KSO_WM_DIAGRAM_GROUP_CODE" val="l1-1"/>
  <p:tag name="KSO_WM_UNIT_FILL_FORE_SCHEMECOLOR_INDEX" val="6"/>
  <p:tag name="KSO_WM_UNIT_FILL_TYPE" val="1"/>
  <p:tag name="KSO_WM_UNIT_TEXT_FILL_FORE_SCHEMECOLOR_INDEX" val="2"/>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3_4"/>
  <p:tag name="KSO_WM_UNIT_ID" val="diagram20181962_5*l_h_i*1_3_4"/>
  <p:tag name="KSO_WM_UNIT_LAYERLEVEL" val="1_1_1"/>
  <p:tag name="KSO_WM_DIAGRAM_GROUP_CODE" val="l1-1"/>
  <p:tag name="KSO_WM_UNIT_FILL_FORE_SCHEMECOLOR_INDEX" val="5"/>
  <p:tag name="KSO_WM_UNI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4_1"/>
  <p:tag name="KSO_WM_UNIT_ID" val="diagram20181962_5*l_h_i*1_4_1"/>
  <p:tag name="KSO_WM_UNIT_LAYERLEVEL" val="1_1_1"/>
  <p:tag name="KSO_WM_DIAGRAM_GROUP_CODE" val="l1-1"/>
  <p:tag name="KSO_WM_UNIT_FILL_FORE_SCHEMECOLOR_INDEX" val="7"/>
  <p:tag name="KSO_WM_UNIT_FILL_TYPE" val="1"/>
  <p:tag name="KSO_WM_UNIT_TEXT_FILL_FORE_SCHEMECOLOR_INDEX" val="2"/>
  <p:tag name="KSO_WM_UNIT_TEX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4_2"/>
  <p:tag name="KSO_WM_UNIT_ID" val="diagram20181962_5*l_h_i*1_4_2"/>
  <p:tag name="KSO_WM_UNIT_LAYERLEVEL" val="1_1_1"/>
  <p:tag name="KSO_WM_DIAGRAM_GROUP_CODE" val="l1-1"/>
  <p:tag name="KSO_WM_UNIT_FILL_FORE_SCHEMECOLOR_INDEX" val="7"/>
  <p:tag name="KSO_WM_UNIT_FILL_TYPE" val="1"/>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4_3"/>
  <p:tag name="KSO_WM_UNIT_ID" val="diagram20181962_5*l_h_i*1_4_3"/>
  <p:tag name="KSO_WM_UNIT_LAYERLEVEL" val="1_1_1"/>
  <p:tag name="KSO_WM_DIAGRAM_GROUP_CODE" val="l1-1"/>
  <p:tag name="KSO_WM_UNIT_FILL_FORE_SCHEMECOLOR_INDEX" val="7"/>
  <p:tag name="KSO_WM_UNIT_FILL_TYPE" val="1"/>
  <p:tag name="KSO_WM_UNIT_TEXT_FILL_FORE_SCHEMECOLOR_INDEX" val="2"/>
  <p:tag name="KSO_WM_UNIT_TEXT_FILL_TYPE" val="1"/>
</p:tagLst>
</file>

<file path=ppt/tags/tag2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h_i"/>
  <p:tag name="KSO_WM_UNIT_INDEX" val="1_4_4"/>
  <p:tag name="KSO_WM_UNIT_ID" val="diagram20181962_5*l_h_i*1_4_4"/>
  <p:tag name="KSO_WM_UNIT_LAYERLEVEL" val="1_1_1"/>
  <p:tag name="KSO_WM_DIAGRAM_GROUP_CODE" val="l1-1"/>
  <p:tag name="KSO_WM_UNIT_FILL_FORE_SCHEMECOLOR_INDEX" val="5"/>
  <p:tag name="KSO_WM_UNIT_FILL_TYPE" val="1"/>
</p:tagLst>
</file>

<file path=ppt/tags/tag2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10"/>
  <p:tag name="KSO_WM_UNIT_ID" val="diagram20181962_5*l_i*1_10"/>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2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11"/>
  <p:tag name="KSO_WM_UNIT_ID" val="diagram20181962_5*l_i*1_11"/>
  <p:tag name="KSO_WM_UNIT_LAYERLEVEL" val="1_1"/>
  <p:tag name="KSO_WM_DIAGRAM_GROUP_CODE" val="l1-1"/>
  <p:tag name="KSO_WM_UNIT_FILL_FORE_SCHEMECOLOR_INDEX" val="13"/>
  <p:tag name="KSO_WM_UNIT_FILL_TYPE" val="1"/>
  <p:tag name="KSO_WM_UNIT_TEXT_FILL_FORE_SCHEMECOLOR_INDEX" val="13"/>
  <p:tag name="KSO_WM_UNIT_TEXT_FILL_TYPE" val="1"/>
</p:tagLst>
</file>

<file path=ppt/tags/tag2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12"/>
  <p:tag name="KSO_WM_UNIT_ID" val="diagram20181962_5*l_i*1_12"/>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13"/>
  <p:tag name="KSO_WM_UNIT_ID" val="diagram20181962_5*l_i*1_13"/>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14"/>
  <p:tag name="KSO_WM_UNIT_ID" val="diagram20181962_5*l_i*1_14"/>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15"/>
  <p:tag name="KSO_WM_UNIT_ID" val="diagram20181962_5*l_i*1_15"/>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16"/>
  <p:tag name="KSO_WM_UNIT_ID" val="diagram20181962_5*l_i*1_16"/>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17"/>
  <p:tag name="KSO_WM_UNIT_ID" val="diagram20181962_5*l_i*1_17"/>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4"/>
  <p:tag name="KSO_WM_UNIT_ID" val="diagram20181962_5*l_i*1_4"/>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5"/>
  <p:tag name="KSO_WM_UNIT_ID" val="diagram20181962_5*l_i*1_5"/>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6"/>
  <p:tag name="KSO_WM_UNIT_ID" val="diagram20181962_5*l_i*1_6"/>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7"/>
  <p:tag name="KSO_WM_UNIT_ID" val="diagram20181962_5*l_i*1_7"/>
  <p:tag name="KSO_WM_UNIT_LAYERLEVEL" val="1_1"/>
  <p:tag name="KSO_WM_DIAGRAM_GROUP_CODE" val="l1-1"/>
  <p:tag name="KSO_WM_UNIT_FILL_FORE_SCHEMECOLOR_INDEX" val="6"/>
  <p:tag name="KSO_WM_UNIT_FILL_TYPE" val="1"/>
  <p:tag name="KSO_WM_UNIT_TEXT_FILL_FORE_SCHEMECOLOR_INDEX" val="6"/>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8"/>
  <p:tag name="KSO_WM_UNIT_ID" val="diagram20181962_5*l_i*1_8"/>
  <p:tag name="KSO_WM_UNIT_LAYERLEVEL" val="1_1"/>
  <p:tag name="KSO_WM_DIAGRAM_GROUP_CODE" val="l1-1"/>
  <p:tag name="KSO_WM_UNIT_FILL_FORE_SCHEMECOLOR_INDEX" val="6"/>
  <p:tag name="KSO_WM_UNIT_FILL_TYPE" val="1"/>
  <p:tag name="KSO_WM_UNIT_TEXT_FILL_FORE_SCHEMECOLOR_INDEX" val="6"/>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2"/>
  <p:tag name="KSO_WM_TAG_VERSION" val="1.0"/>
  <p:tag name="KSO_WM_BEAUTIFY_FLAG" val="#wm#"/>
  <p:tag name="KSO_WM_UNIT_TYPE" val="l_i"/>
  <p:tag name="KSO_WM_UNIT_INDEX" val="1_9"/>
  <p:tag name="KSO_WM_UNIT_ID" val="diagram20181962_5*l_i*1_9"/>
  <p:tag name="KSO_WM_UNIT_LAYERLEVEL" val="1_1"/>
  <p:tag name="KSO_WM_DIAGRAM_GROUP_CODE" val="l1-1"/>
  <p:tag name="KSO_WM_UNIT_FILL_FORE_SCHEMECOLOR_INDEX" val="13"/>
  <p:tag name="KSO_WM_UNIT_FILL_TYPE" val="1"/>
  <p:tag name="KSO_WM_UNIT_TEXT_FILL_FORE_SCHEMECOLOR_INDEX" val="13"/>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1"/>
  <p:tag name="KSO_WM_UNIT_ID" val="diagram20174753_3*l_h_i*1_3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2"/>
  <p:tag name="KSO_WM_UNIT_ID" val="diagram20174753_3*l_h_i*1_3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3"/>
  <p:tag name="KSO_WM_UNIT_ID" val="diagram20174753_3*l_h_i*1_3_3"/>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1"/>
  <p:tag name="KSO_WM_UNIT_ID" val="diagram20174753_3*l_h_i*1_2_1"/>
  <p:tag name="KSO_WM_UNIT_LAYERLEVEL" val="1_1_1"/>
  <p:tag name="KSO_WM_DIAGRAM_GROUP_CODE" val="l1-1"/>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3_4"/>
  <p:tag name="KSO_WM_UNIT_ID" val="diagram20174753_3*l_h_i*1_3_4"/>
  <p:tag name="KSO_WM_UNIT_LAYERLEVEL" val="1_1_1"/>
  <p:tag name="KSO_WM_DIAGRAM_GROUP_CODE" val="l1-1"/>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4753_3*i*5"/>
  <p:tag name="KSO_WM_TEMPLATE_CATEGORY" val="diagram"/>
  <p:tag name="KSO_WM_TEMPLATE_INDEX" val="20174753"/>
  <p:tag name="KSO_WM_UNIT_INDEX" val="5"/>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a"/>
  <p:tag name="KSO_WM_UNIT_INDEX" val="1_3_1"/>
  <p:tag name="KSO_WM_UNIT_ID" val="diagram20174753_3*l_h_a*1_3_1"/>
  <p:tag name="KSO_WM_UNIT_LAYERLEVEL" val="1_1_1"/>
  <p:tag name="KSO_WM_UNIT_VALUE" val="2"/>
  <p:tag name="KSO_WM_UNIT_HIGHLIGHT" val="0"/>
  <p:tag name="KSO_WM_UNIT_COMPATIBLE" val="0"/>
  <p:tag name="KSO_WM_UNIT_CLEAR" val="0"/>
  <p:tag name="KSO_WM_DIAGRAM_GROUP_CODE" val="l1-1"/>
  <p:tag name="KSO_WM_UNIT_PRESET_TEXT" val="提出"/>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4753_3*i*15"/>
  <p:tag name="KSO_WM_TEMPLATE_CATEGORY" val="diagram"/>
  <p:tag name="KSO_WM_TEMPLATE_INDEX" val="20174753"/>
  <p:tag name="KSO_WM_UNIT_INDEX" val="15"/>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i"/>
  <p:tag name="KSO_WM_UNIT_INDEX" val="1_12"/>
  <p:tag name="KSO_WM_UNIT_ID" val="diagram20174753_3*l_i*1_12"/>
  <p:tag name="KSO_WM_UNIT_LAYERLEVEL" val="1_1"/>
  <p:tag name="KSO_WM_DIAGRAM_GROUP_CODE" val="l1-1"/>
  <p:tag name="KSO_WM_UNIT_TEXT_FILL_FORE_SCHEMECOLOR_INDEX" val="13"/>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4"/>
  <p:tag name="KSO_WM_UNIT_ID" val="diagram20174753_3*l_h_i*1_1_4"/>
  <p:tag name="KSO_WM_UNIT_LAYERLEVEL" val="1_1_1"/>
  <p:tag name="KSO_WM_DIAGRAM_GROUP_CODE" val="l1-1"/>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f"/>
  <p:tag name="KSO_WM_UNIT_INDEX" val="1_1_1"/>
  <p:tag name="KSO_WM_UNIT_ID" val="diagram20174753_3*l_h_f*1_1_1"/>
  <p:tag name="KSO_WM_UNIT_LAYERLEVEL" val="1_1_1"/>
  <p:tag name="KSO_WM_UNIT_VALUE" val="33"/>
  <p:tag name="KSO_WM_UNIT_HIGHLIGHT" val="0"/>
  <p:tag name="KSO_WM_UNIT_COMPATIBLE" val="0"/>
  <p:tag name="KSO_WM_UNIT_CLEAR" val="0"/>
  <p:tag name="KSO_WM_UNIT_PRESET_TEXT_INDEX" val="2"/>
  <p:tag name="KSO_WM_UNIT_PRESET_TEXT_LEN" val="30"/>
  <p:tag name="KSO_WM_DIAGRAM_GROUP_CODE" val="l1-1"/>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f"/>
  <p:tag name="KSO_WM_UNIT_INDEX" val="1_3_1"/>
  <p:tag name="KSO_WM_UNIT_ID" val="diagram20174753_3*l_h_f*1_3_1"/>
  <p:tag name="KSO_WM_UNIT_LAYERLEVEL" val="1_1_1"/>
  <p:tag name="KSO_WM_UNIT_VALUE" val="33"/>
  <p:tag name="KSO_WM_UNIT_HIGHLIGHT" val="0"/>
  <p:tag name="KSO_WM_UNIT_COMPATIBLE" val="0"/>
  <p:tag name="KSO_WM_UNIT_CLEAR" val="0"/>
  <p:tag name="KSO_WM_UNIT_PRESET_TEXT_INDEX" val="2"/>
  <p:tag name="KSO_WM_UNIT_PRESET_TEXT_LEN" val="30"/>
  <p:tag name="KSO_WM_DIAGRAM_GROUP_CODE" val="l1-1"/>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f"/>
  <p:tag name="KSO_WM_UNIT_INDEX" val="1_2_1"/>
  <p:tag name="KSO_WM_UNIT_ID" val="diagram20174753_3*l_h_f*1_2_1"/>
  <p:tag name="KSO_WM_UNIT_LAYERLEVEL" val="1_1_1"/>
  <p:tag name="KSO_WM_UNIT_VALUE" val="33"/>
  <p:tag name="KSO_WM_UNIT_HIGHLIGHT" val="0"/>
  <p:tag name="KSO_WM_UNIT_COMPATIBLE" val="0"/>
  <p:tag name="KSO_WM_UNIT_CLEAR" val="0"/>
  <p:tag name="KSO_WM_UNIT_PRESET_TEXT_INDEX" val="2"/>
  <p:tag name="KSO_WM_UNIT_PRESET_TEXT_LEN" val="30"/>
  <p:tag name="KSO_WM_DIAGRAM_GROUP_CODE" val="l1-1"/>
</p:tagLst>
</file>

<file path=ppt/tags/tag2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1"/>
  <p:tag name="KSO_WM_UNIT_ID" val="diagram20174753_3*l_h_i*1_1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2"/>
  <p:tag name="KSO_WM_UNIT_ID" val="diagram20174753_3*l_h_i*1_1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1_3"/>
  <p:tag name="KSO_WM_UNIT_ID" val="diagram20174753_3*l_h_i*1_1_3"/>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a"/>
  <p:tag name="KSO_WM_UNIT_INDEX" val="1_1_1"/>
  <p:tag name="KSO_WM_UNIT_ID" val="diagram20174753_3*l_h_a*1_1_1"/>
  <p:tag name="KSO_WM_UNIT_LAYERLEVEL" val="1_1_1"/>
  <p:tag name="KSO_WM_UNIT_VALUE" val="2"/>
  <p:tag name="KSO_WM_UNIT_HIGHLIGHT" val="0"/>
  <p:tag name="KSO_WM_UNIT_COMPATIBLE" val="0"/>
  <p:tag name="KSO_WM_UNIT_CLEAR" val="0"/>
  <p:tag name="KSO_WM_DIAGRAM_GROUP_CODE" val="l1-1"/>
  <p:tag name="KSO_WM_UNIT_PRESET_TEXT" val="观察"/>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2"/>
  <p:tag name="KSO_WM_UNIT_ID" val="diagram20174753_3*l_h_i*1_2_2"/>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2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3"/>
  <p:tag name="KSO_WM_UNIT_ID" val="diagram20174753_3*l_h_i*1_2_3"/>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i"/>
  <p:tag name="KSO_WM_UNIT_INDEX" val="1_2_4"/>
  <p:tag name="KSO_WM_UNIT_ID" val="diagram20174753_3*l_h_i*1_2_4"/>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2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3"/>
  <p:tag name="KSO_WM_UNIT_TYPE" val="l_h_a"/>
  <p:tag name="KSO_WM_UNIT_INDEX" val="1_2_1"/>
  <p:tag name="KSO_WM_UNIT_ID" val="diagram20174753_3*l_h_a*1_2_1"/>
  <p:tag name="KSO_WM_UNIT_LAYERLEVEL" val="1_1_1"/>
  <p:tag name="KSO_WM_UNIT_VALUE" val="2"/>
  <p:tag name="KSO_WM_UNIT_HIGHLIGHT" val="0"/>
  <p:tag name="KSO_WM_UNIT_COMPATIBLE" val="0"/>
  <p:tag name="KSO_WM_UNIT_CLEAR" val="0"/>
  <p:tag name="KSO_WM_DIAGRAM_GROUP_CODE" val="l1-1"/>
  <p:tag name="KSO_WM_UNIT_PRESET_TEXT" val="发现"/>
  <p:tag name="KSO_WM_UNIT_TEXT_FILL_FORE_SCHEMECOLOR_INDEX" val="13"/>
  <p:tag name="KSO_WM_UNIT_TEX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169799_4*l_h_i*1_3_2"/>
  <p:tag name="KSO_WM_TEMPLATE_CATEGORY" val="diagram"/>
  <p:tag name="KSO_WM_TEMPLATE_INDEX" val="2016979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169799_4*l_h_i*1_2_2"/>
  <p:tag name="KSO_WM_TEMPLATE_CATEGORY" val="diagram"/>
  <p:tag name="KSO_WM_TEMPLATE_INDEX" val="201697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9799_4*l_h_i*1_2_1"/>
  <p:tag name="KSO_WM_TEMPLATE_CATEGORY" val="diagram"/>
  <p:tag name="KSO_WM_TEMPLATE_INDEX" val="201697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169799_4*l_h_i*1_1_2"/>
  <p:tag name="KSO_WM_TEMPLATE_CATEGORY" val="diagram"/>
  <p:tag name="KSO_WM_TEMPLATE_INDEX" val="201697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9799_4*l_h_i*1_1_1"/>
  <p:tag name="KSO_WM_TEMPLATE_CATEGORY" val="diagram"/>
  <p:tag name="KSO_WM_TEMPLATE_INDEX" val="201697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69799_4*l_h_a*1_3_1"/>
  <p:tag name="KSO_WM_TEMPLATE_CATEGORY" val="diagram"/>
  <p:tag name="KSO_WM_TEMPLATE_INDEX" val="20169799"/>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2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9799_4*l_h_a*1_2_1"/>
  <p:tag name="KSO_WM_TEMPLATE_CATEGORY" val="diagram"/>
  <p:tag name="KSO_WM_TEMPLATE_INDEX" val="20169799"/>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28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9799_4*l_h_a*1_1_1"/>
  <p:tag name="KSO_WM_TEMPLATE_CATEGORY" val="diagram"/>
  <p:tag name="KSO_WM_TEMPLATE_INDEX" val="20169799"/>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9799_4*l_h_i*1_3_1"/>
  <p:tag name="KSO_WM_TEMPLATE_CATEGORY" val="diagram"/>
  <p:tag name="KSO_WM_TEMPLATE_INDEX" val="2016979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169799_4*l_h_i*1_4_2"/>
  <p:tag name="KSO_WM_TEMPLATE_CATEGORY" val="diagram"/>
  <p:tag name="KSO_WM_TEMPLATE_INDEX" val="20169799"/>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8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69799_4*l_h_a*1_4_1"/>
  <p:tag name="KSO_WM_TEMPLATE_CATEGORY" val="diagram"/>
  <p:tag name="KSO_WM_TEMPLATE_INDEX" val="20169799"/>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9799_4*l_h_i*1_4_1"/>
  <p:tag name="KSO_WM_TEMPLATE_CATEGORY" val="diagram"/>
  <p:tag name="KSO_WM_TEMPLATE_INDEX" val="20169799"/>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i"/>
  <p:tag name="KSO_WM_UNIT_INDEX" val="1_4_1"/>
  <p:tag name="KSO_WM_UNIT_ID" val="diagram20174794_4*l_h_i*1_4_1"/>
  <p:tag name="KSO_WM_UNIT_LAYERLEVEL" val="1_1_1"/>
  <p:tag name="KSO_WM_DIAGRAM_GROUP_CODE" val="l1-1"/>
  <p:tag name="KSO_WM_UNIT_FILL_FORE_SCHEMECOLOR_INDEX" val="8"/>
  <p:tag name="KSO_WM_UNIT_FILL_TYPE" val="1"/>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a"/>
  <p:tag name="KSO_WM_UNIT_INDEX" val="1_4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4794_4*l_h_a*1_4_1"/>
  <p:tag name="KSO_WM_UNIT_FILL_FORE_SCHEMECOLOR_INDEX" val="8"/>
  <p:tag name="KSO_WM_UNIT_FILL_TYPE" val="1"/>
  <p:tag name="KSO_WM_UNIT_TEXT_FILL_FORE_SCHEMECOLOR_INDEX" val="14"/>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f"/>
  <p:tag name="KSO_WM_UNIT_INDEX" val="1_4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l1-1"/>
  <p:tag name="KSO_WM_UNIT_ID" val="diagram20174794_4*l_h_f*1_4_1"/>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i"/>
  <p:tag name="KSO_WM_UNIT_INDEX" val="1_3_1"/>
  <p:tag name="KSO_WM_UNIT_ID" val="diagram20174794_4*l_h_i*1_3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a"/>
  <p:tag name="KSO_WM_UNIT_INDEX" val="1_3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4794_4*l_h_a*1_3_1"/>
  <p:tag name="KSO_WM_UNIT_FILL_FORE_SCHEMECOLOR_INDEX" val="6"/>
  <p:tag name="KSO_WM_UNIT_FILL_TYPE" val="1"/>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f"/>
  <p:tag name="KSO_WM_UNIT_INDEX" val="1_3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l1-1"/>
  <p:tag name="KSO_WM_UNIT_ID" val="diagram20174794_4*l_h_f*1_3_1"/>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i"/>
  <p:tag name="KSO_WM_UNIT_INDEX" val="1_2_1"/>
  <p:tag name="KSO_WM_UNIT_ID" val="diagram20174794_4*l_h_i*1_2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i"/>
  <p:tag name="KSO_WM_UNIT_INDEX" val="1_2_2"/>
  <p:tag name="KSO_WM_UNIT_ID" val="diagram20174794_4*l_h_i*1_2_2"/>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a"/>
  <p:tag name="KSO_WM_UNIT_INDEX" val="1_2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4794_4*l_h_a*1_2_1"/>
  <p:tag name="KSO_WM_UNIT_FILL_FORE_SCHEMECOLOR_INDEX" val="7"/>
  <p:tag name="KSO_WM_UNIT_FILL_TYPE" val="1"/>
  <p:tag name="KSO_WM_UNIT_TEXT_FILL_FORE_SCHEMECOLOR_INDEX" val="14"/>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f"/>
  <p:tag name="KSO_WM_UNIT_INDEX" val="1_2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l1-1"/>
  <p:tag name="KSO_WM_UNIT_ID" val="diagram20174794_4*l_h_f*1_2_1"/>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i"/>
  <p:tag name="KSO_WM_UNIT_INDEX" val="1_1_1"/>
  <p:tag name="KSO_WM_UNIT_ID" val="diagram20174794_4*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i"/>
  <p:tag name="KSO_WM_UNIT_INDEX" val="1_1_2"/>
  <p:tag name="KSO_WM_UNIT_ID" val="diagram20174794_4*l_h_i*1_1_2"/>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4794_4*l_h_a*1_1_1"/>
  <p:tag name="KSO_WM_UNIT_FILL_FORE_SCHEMECOLOR_INDEX" val="5"/>
  <p:tag name="KSO_WM_UNIT_FILL_TYPE" val="1"/>
  <p:tag name="KSO_WM_UNIT_TEXT_FILL_FORE_SCHEMECOLOR_INDEX" val="14"/>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f"/>
  <p:tag name="KSO_WM_UNIT_INDEX" val="1_1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l1-1"/>
  <p:tag name="KSO_WM_UNIT_ID" val="diagram20174794_4*l_h_f*1_1_1"/>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i"/>
  <p:tag name="KSO_WM_UNIT_INDEX" val="1_5_1"/>
  <p:tag name="KSO_WM_UNIT_ID" val="diagram20174794_4*l_h_i*1_5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a"/>
  <p:tag name="KSO_WM_UNIT_INDEX" val="1_5_1"/>
  <p:tag name="KSO_WM_UNIT_LAYERLEVEL" val="1_1_1"/>
  <p:tag name="KSO_WM_UNIT_VALUE" val="7"/>
  <p:tag name="KSO_WM_UNIT_HIGHLIGHT" val="0"/>
  <p:tag name="KSO_WM_UNIT_COMPATIBLE" val="0"/>
  <p:tag name="KSO_WM_UNIT_CLEAR" val="0"/>
  <p:tag name="KSO_WM_UNIT_PRESET_TEXT_INDEX" val="3"/>
  <p:tag name="KSO_WM_UNIT_PRESET_TEXT_LEN" val="5"/>
  <p:tag name="KSO_WM_DIAGRAM_GROUP_CODE" val="l1-1"/>
  <p:tag name="KSO_WM_UNIT_ID" val="diagram20174794_4*l_h_a*1_5_1"/>
  <p:tag name="KSO_WM_UNIT_FILL_FORE_SCHEMECOLOR_INDEX" val="9"/>
  <p:tag name="KSO_WM_UNIT_FILL_TYPE" val="1"/>
  <p:tag name="KSO_WM_UNIT_TEXT_FILL_FORE_SCHEMECOLOR_INDEX" val="14"/>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f"/>
  <p:tag name="KSO_WM_UNIT_INDEX" val="1_5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l1-1"/>
  <p:tag name="KSO_WM_UNIT_ID" val="diagram20174794_4*l_h_f*1_5_1"/>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i"/>
  <p:tag name="KSO_WM_UNIT_INDEX" val="1_5_2"/>
  <p:tag name="KSO_WM_UNIT_ID" val="diagram20174794_4*l_h_i*1_5_2"/>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6"/>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i"/>
  <p:tag name="KSO_WM_UNIT_INDEX" val="1_3_2"/>
  <p:tag name="KSO_WM_UNIT_ID" val="diagram20174794_4*l_h_i*1_3_2"/>
  <p:tag name="KSO_WM_UNIT_LAYERLEVEL" val="1_1_1"/>
  <p:tag name="KSO_WM_DIAGRAM_GROUP_CODE" val="l1-1"/>
  <p:tag name="KSO_WM_UNIT_FILL_FORE_SCHEMECOLOR_INDEX" val="16"/>
  <p:tag name="KSO_WM_UNIT_FILL_TYPE" val="1"/>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94"/>
  <p:tag name="KSO_WM_UNIT_TYPE" val="l_h_i"/>
  <p:tag name="KSO_WM_UNIT_INDEX" val="1_4_2"/>
  <p:tag name="KSO_WM_UNIT_ID" val="diagram20174794_4*l_h_i*1_4_2"/>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11_6*i*1"/>
  <p:tag name="KSO_WM_TEMPLATE_CATEGORY" val="diagram"/>
  <p:tag name="KSO_WM_TEMPLATE_INDEX" val="20181211"/>
  <p:tag name="KSO_WM_UNIT_INDEX" val="1"/>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f"/>
  <p:tag name="KSO_WM_UNIT_INDEX" val="1_1_1"/>
  <p:tag name="KSO_WM_UNIT_ID" val="diagram20181211_6*l_h_f*1_1_1"/>
  <p:tag name="KSO_WM_UNIT_LAYERLEVEL" val="1_1_1"/>
  <p:tag name="KSO_WM_UNIT_VALUE" val="2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
  <p:tag name="KSO_WM_UNIT_TEXT_FILL_FORE_SCHEMECOLOR_INDEX" val="3"/>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a"/>
  <p:tag name="KSO_WM_UNIT_INDEX" val="1_1_1"/>
  <p:tag name="KSO_WM_UNIT_ID" val="diagram20181211_6*l_h_a*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14"/>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1_13"/>
  <p:tag name="KSO_WM_UNIT_ID" val="diagram20181211_6*l_h_i*1_1_13"/>
  <p:tag name="KSO_WM_UNIT_LAYERLEVEL" val="1_1_1"/>
  <p:tag name="KSO_WM_BEAUTIFY_FLAG" val="#wm#"/>
  <p:tag name="KSO_WM_TAG_VERSION" val="1.0"/>
  <p:tag name="KSO_WM_DIAGRAM_GROUP_CODE" val="l1-1"/>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11_6*i*29"/>
  <p:tag name="KSO_WM_TEMPLATE_CATEGORY" val="diagram"/>
  <p:tag name="KSO_WM_TEMPLATE_INDEX" val="20181211"/>
  <p:tag name="KSO_WM_UNIT_INDEX" val="29"/>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f"/>
  <p:tag name="KSO_WM_UNIT_INDEX" val="1_2_1"/>
  <p:tag name="KSO_WM_UNIT_ID" val="diagram20181211_6*l_h_f*1_2_1"/>
  <p:tag name="KSO_WM_UNIT_LAYERLEVEL" val="1_1_1"/>
  <p:tag name="KSO_WM_UNIT_VALUE" val="2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
  <p:tag name="KSO_WM_UNIT_TEXT_FILL_FORE_SCHEMECOLOR_INDEX" val="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a"/>
  <p:tag name="KSO_WM_UNIT_INDEX" val="1_2_1"/>
  <p:tag name="KSO_WM_UNIT_ID" val="diagram20181211_6*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14"/>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2_12"/>
  <p:tag name="KSO_WM_UNIT_ID" val="diagram20181211_6*l_h_i*1_2_12"/>
  <p:tag name="KSO_WM_UNIT_LAYERLEVEL" val="1_1_1"/>
  <p:tag name="KSO_WM_BEAUTIFY_FLAG" val="#wm#"/>
  <p:tag name="KSO_WM_TAG_VERSION" val="1.0"/>
  <p:tag name="KSO_WM_DIAGRAM_GROUP_CODE" val="l1-1"/>
  <p:tag name="KSO_WM_UNIT_TEXT_FILL_FORE_SCHEMECOLOR_INDEX" val="14"/>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11_6*i*55"/>
  <p:tag name="KSO_WM_TEMPLATE_CATEGORY" val="diagram"/>
  <p:tag name="KSO_WM_TEMPLATE_INDEX" val="20181211"/>
  <p:tag name="KSO_WM_UNIT_INDEX" val="55"/>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f"/>
  <p:tag name="KSO_WM_UNIT_INDEX" val="1_3_1"/>
  <p:tag name="KSO_WM_UNIT_ID" val="diagram20181211_6*l_h_f*1_3_1"/>
  <p:tag name="KSO_WM_UNIT_LAYERLEVEL" val="1_1_1"/>
  <p:tag name="KSO_WM_UNIT_VALUE" val="2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
  <p:tag name="KSO_WM_UNIT_TEXT_FILL_FORE_SCHEMECOLOR_INDEX" val="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a"/>
  <p:tag name="KSO_WM_UNIT_INDEX" val="1_3_1"/>
  <p:tag name="KSO_WM_UNIT_ID" val="diagram20181211_6*l_h_a*1_3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14"/>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i"/>
  <p:tag name="KSO_WM_UNIT_INDEX" val="1_3_14"/>
  <p:tag name="KSO_WM_UNIT_ID" val="diagram20181211_6*l_h_i*1_3_14"/>
  <p:tag name="KSO_WM_UNIT_LAYERLEVEL" val="1_1_1"/>
  <p:tag name="KSO_WM_BEAUTIFY_FLAG" val="#wm#"/>
  <p:tag name="KSO_WM_TAG_VERSION" val="1.0"/>
  <p:tag name="KSO_WM_DIAGRAM_GROUP_CODE" val="l1-1"/>
  <p:tag name="KSO_WM_UNIT_TEXT_FILL_FORE_SCHEMECOLOR_INDEX" val="14"/>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11_6*i*85"/>
  <p:tag name="KSO_WM_TEMPLATE_CATEGORY" val="diagram"/>
  <p:tag name="KSO_WM_TEMPLATE_INDEX" val="20181211"/>
  <p:tag name="KSO_WM_UNIT_INDEX" val="85"/>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11"/>
  <p:tag name="KSO_WM_UNIT_TYPE" val="l_h_f"/>
  <p:tag name="KSO_WM_UNIT_INDEX" val="1_4_1"/>
  <p:tag name="KSO_WM_UNIT_ID" val="diagram20181211_6*l_h_f*1_4_1"/>
  <p:tag name="KSO_WM_UNIT_LAYERLEVEL" val="1_1_1"/>
  <p:tag name="KSO_WM_UNIT_VALUE" val="22"/>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
  <p:tag name="KSO_WM_UNIT_TEXT_FILL_FORE_SCHEMECOLOR_INDEX" val="3"/>
  <p:tag name="KSO_WM_UNIT_TEXT_FILL_TYPE" val="1"/>
</p:tagLst>
</file>

<file path=ppt/theme/theme1.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2190</TotalTime>
  <Words>3291</Words>
  <Application>Microsoft Office PowerPoint</Application>
  <PresentationFormat>宽屏</PresentationFormat>
  <Paragraphs>355</Paragraphs>
  <Slides>54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54</vt:i4>
      </vt:variant>
    </vt:vector>
  </HeadingPairs>
  <TitlesOfParts>
    <vt:vector size="61" baseType="lpstr">
      <vt:lpstr>Open Sans Extrabold</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YJK1</cp:lastModifiedBy>
  <cp:revision>595</cp:revision>
  <dcterms:created xsi:type="dcterms:W3CDTF">2019-06-19T02:08:00Z</dcterms:created>
  <dcterms:modified xsi:type="dcterms:W3CDTF">2022-05-11T06:38:32Z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14ED59A32D7C4246915859F584B0A387</vt:lpwstr>
  </property>
</Properties>
</file>