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7"/>
  </p:handoutMasterIdLst>
  <p:sldIdLst>
    <p:sldId id="582" r:id="rId3"/>
    <p:sldId id="760" r:id="rId5"/>
    <p:sldId id="994" r:id="rId6"/>
    <p:sldId id="995" r:id="rId7"/>
    <p:sldId id="997" r:id="rId8"/>
    <p:sldId id="998" r:id="rId9"/>
    <p:sldId id="1099" r:id="rId10"/>
    <p:sldId id="1136" r:id="rId11"/>
    <p:sldId id="928" r:id="rId12"/>
    <p:sldId id="981" r:id="rId13"/>
    <p:sldId id="1001" r:id="rId14"/>
    <p:sldId id="982" r:id="rId15"/>
    <p:sldId id="1002" r:id="rId16"/>
    <p:sldId id="999" r:id="rId17"/>
    <p:sldId id="983" r:id="rId18"/>
    <p:sldId id="984" r:id="rId19"/>
    <p:sldId id="985" r:id="rId20"/>
    <p:sldId id="986" r:id="rId21"/>
    <p:sldId id="1003" r:id="rId22"/>
    <p:sldId id="1004" r:id="rId23"/>
    <p:sldId id="1014" r:id="rId24"/>
    <p:sldId id="1015" r:id="rId25"/>
    <p:sldId id="1016" r:id="rId26"/>
    <p:sldId id="1019" r:id="rId27"/>
    <p:sldId id="1020" r:id="rId28"/>
    <p:sldId id="1021" r:id="rId29"/>
    <p:sldId id="1022" r:id="rId30"/>
    <p:sldId id="1023" r:id="rId31"/>
    <p:sldId id="1024" r:id="rId32"/>
    <p:sldId id="1025" r:id="rId33"/>
    <p:sldId id="1026" r:id="rId34"/>
    <p:sldId id="1027" r:id="rId35"/>
    <p:sldId id="1100" r:id="rId36"/>
    <p:sldId id="1028" r:id="rId37"/>
    <p:sldId id="1029" r:id="rId38"/>
    <p:sldId id="1093" r:id="rId39"/>
    <p:sldId id="1094" r:id="rId40"/>
    <p:sldId id="1095" r:id="rId41"/>
    <p:sldId id="1096" r:id="rId42"/>
    <p:sldId id="1097" r:id="rId43"/>
    <p:sldId id="1005" r:id="rId44"/>
    <p:sldId id="1101" r:id="rId45"/>
    <p:sldId id="1098" r:id="rId46"/>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 id="2" name="win10" initials="w" lastIdx="1" clrIdx="2"/>
  <p:cmAuthor id="3" name="liucy" initials="l"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DF814"/>
    <a:srgbClr val="5D033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45925" autoAdjust="0"/>
    <p:restoredTop sz="95025" autoAdjust="0"/>
  </p:normalViewPr>
  <p:slideViewPr>
    <p:cSldViewPr>
      <p:cViewPr varScale="1">
        <p:scale>
          <a:sx n="89" d="100"/>
          <a:sy n="89" d="100"/>
        </p:scale>
        <p:origin x="-612" y="-102"/>
      </p:cViewPr>
      <p:guideLst>
        <p:guide orient="horz" pos="1662"/>
        <p:guide pos="2941"/>
      </p:guideLst>
    </p:cSldViewPr>
  </p:slideViewPr>
  <p:outlineViewPr>
    <p:cViewPr>
      <p:scale>
        <a:sx n="33" d="100"/>
        <a:sy n="33" d="100"/>
      </p:scale>
      <p:origin x="0" y="66"/>
    </p:cViewPr>
  </p:outlineViewPr>
  <p:notesTextViewPr>
    <p:cViewPr>
      <p:scale>
        <a:sx n="100" d="100"/>
        <a:sy n="100" d="100"/>
      </p:scale>
      <p:origin x="0" y="0"/>
    </p:cViewPr>
  </p:notesTextViewPr>
  <p:sorterViewPr>
    <p:cViewPr>
      <p:scale>
        <a:sx n="66" d="100"/>
        <a:sy n="66" d="100"/>
      </p:scale>
      <p:origin x="0" y="282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1" Type="http://schemas.openxmlformats.org/officeDocument/2006/relationships/commentAuthors" Target="commentAuthors.xml"/><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handoutMaster" Target="handoutMasters/handoutMaster1.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93DAC1C-10EF-4507-A935-06E8898D40E7}"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967397C2-C356-4272-80D3-D44DEC57B124}"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174C514-708F-4BEF-BF8C-8455CE4B411B}"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474355F-02CC-41AB-8AA2-3B11FE3F2899}"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360045" latinLnBrk="0">
              <a:spcBef>
                <a:spcPts val="0"/>
              </a:spcBef>
            </a:pP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0" latinLnBrk="0">
              <a:spcBef>
                <a:spcPts val="0"/>
              </a:spcBef>
            </a:pP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a:t>
            </a:r>
            <a:r>
              <a:rPr lang="en-US" altLang="zh-CN"/>
              <a:t>PPT</a:t>
            </a:r>
            <a:r>
              <a:rPr lang="zh-CN" altLang="en-US"/>
              <a:t>）此外比如说关于一些</a:t>
            </a:r>
            <a:r>
              <a:rPr lang="zh-CN" altLang="en-US"/>
              <a:t>框支柱的调整，此前什么软件自动执行的话，在性能设计当中软件也会自动的把它取消。</a:t>
            </a:r>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0"/>
            <a:ext cx="9144000" cy="5157788"/>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481013" y="320675"/>
            <a:ext cx="2876550" cy="536575"/>
          </a:xfrm>
          <a:prstGeom prst="rect">
            <a:avLst/>
          </a:prstGeom>
          <a:noFill/>
          <a:ln w="9525">
            <a:noFill/>
            <a:miter lim="800000"/>
            <a:headEnd/>
            <a:tailEnd/>
          </a:ln>
        </p:spPr>
      </p:pic>
      <p:sp>
        <p:nvSpPr>
          <p:cNvPr id="2" name="标题 1"/>
          <p:cNvSpPr>
            <a:spLocks noGrp="1"/>
          </p:cNvSpPr>
          <p:nvPr>
            <p:ph type="ctrTitle"/>
          </p:nvPr>
        </p:nvSpPr>
        <p:spPr>
          <a:xfrm>
            <a:off x="685800" y="1597820"/>
            <a:ext cx="7772400" cy="1102519"/>
          </a:xfrm>
        </p:spPr>
        <p:txBody>
          <a:bodyPr/>
          <a:lstStyle>
            <a:lvl1pPr>
              <a:defRPr sz="400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2914650"/>
            <a:ext cx="6400800" cy="131445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6" name="日期占位符 3"/>
          <p:cNvSpPr>
            <a:spLocks noGrp="1"/>
          </p:cNvSpPr>
          <p:nvPr>
            <p:ph type="dt" sz="half" idx="10"/>
          </p:nvPr>
        </p:nvSpPr>
        <p:spPr/>
        <p:txBody>
          <a:bodyPr/>
          <a:lstStyle>
            <a:lvl1pPr>
              <a:defRPr/>
            </a:lvl1pPr>
          </a:lstStyle>
          <a:p>
            <a:pPr>
              <a:defRPr/>
            </a:pPr>
            <a:fld id="{2C1A24AC-3530-488E-B357-EBAA7DF7F2AB}" type="datetime1">
              <a:rPr lang="zh-CN" altLang="en-US"/>
            </a:fld>
            <a:endParaRPr lang="zh-CN" altLang="en-US" dirty="0"/>
          </a:p>
        </p:txBody>
      </p:sp>
      <p:sp>
        <p:nvSpPr>
          <p:cNvPr id="7" name="页脚占位符 4"/>
          <p:cNvSpPr>
            <a:spLocks noGrp="1"/>
          </p:cNvSpPr>
          <p:nvPr>
            <p:ph type="ftr" sz="quarter" idx="11"/>
          </p:nvPr>
        </p:nvSpPr>
        <p:spPr>
          <a:xfrm>
            <a:off x="2786063" y="4767263"/>
            <a:ext cx="3500437" cy="274637"/>
          </a:xfrm>
        </p:spPr>
        <p:txBody>
          <a:bodyPr/>
          <a:lstStyle>
            <a:lvl1pPr>
              <a:defRPr sz="1600" b="1">
                <a:solidFill>
                  <a:schemeClr val="tx1"/>
                </a:solidFill>
              </a:defRPr>
            </a:lvl1pPr>
          </a:lstStyle>
          <a:p>
            <a:pPr>
              <a:defRPr/>
            </a:pPr>
            <a:r>
              <a:rPr lang="zh-CN" altLang="en-US"/>
              <a:t>北京盈建科软件有限责任公司</a:t>
            </a:r>
            <a:br>
              <a:rPr lang="en-US" altLang="zh-CN"/>
            </a:br>
            <a:r>
              <a:rPr lang="en-US"/>
              <a:t>(Beijing YJK Building Software Co., Ltd.)</a:t>
            </a:r>
            <a:endParaRPr lang="en-US" altLang="zh-CN"/>
          </a:p>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65650E84-310B-4F09-8B21-C24E208CC01B}" type="slidenum">
              <a:rPr lang="zh-CN" altLang="en-US"/>
            </a:fld>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0C2396B-D948-470D-BA30-8D447985B559}"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0FAD35B-1F16-4BA2-BE51-0B8FE723FF0C}"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CC77E70-82CF-46EA-9413-7366577C126A}"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194F9A7-2026-4FC8-A8B6-F53065A21A5D}"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solidFill>
                  <a:srgbClr val="C00000"/>
                </a:solidFill>
                <a:latin typeface="隶书" panose="02010509060101010101" pitchFamily="49" charset="-122"/>
                <a:ea typeface="隶书" panose="02010509060101010101"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800" b="1"/>
            </a:lvl1pPr>
            <a:lvl2pPr>
              <a:defRPr sz="2000" b="1"/>
            </a:lvl2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B177B791-8BA4-4B5D-9B2D-0BA02770DCC2}"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46037C8-5B0A-4AE1-9877-D75452A8BEB9}" type="slidenum">
              <a:rPr lang="zh-CN" altLang="en-US"/>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BB0AB1BC-ED43-484A-AB90-C8C201DD99E1}"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D418BBB-8787-4C1F-8206-0D46DF547787}"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EF9B2D0-B71D-4CFD-9BAB-D6EEB0D955B9}"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C925E94-E43B-4FB8-B547-5FF5C53D9BCB}"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E93D4EAB-A9E9-41BB-B76A-E5C4AD012856}" type="datetime1">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DBF5A7E-C761-4CC5-8F34-F7D71FB2394A}"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53FCE4F-9C95-41EF-9FBD-0E05545EC41B}" type="datetime1">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89F9092-5A15-4D8A-A17E-4E1E98E952C4}"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40FD185-A6EF-47FC-A786-0E11F6C5CF3D}" type="datetime1">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8517E27-56C9-4D4E-9731-5211BB835FFE}"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F872B5C3-BC3A-48BE-BBE9-5F555C3FD238}"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206C944-925D-451A-B21C-7EE0B8B57896}"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23DAFA9E-D197-4ED7-B8E5-B698F42B07FA}"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6BEFDE7-D5D6-4491-A7CA-296E6174C04E}"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5"/>
          <p:cNvPicPr>
            <a:picLocks noChangeAspect="1" noChangeArrowheads="1"/>
          </p:cNvPicPr>
          <p:nvPr/>
        </p:nvPicPr>
        <p:blipFill>
          <a:blip r:embed="rId12" cstate="print"/>
          <a:srcRect/>
          <a:stretch>
            <a:fillRect/>
          </a:stretch>
        </p:blipFill>
        <p:spPr bwMode="auto">
          <a:xfrm>
            <a:off x="6215063" y="4608513"/>
            <a:ext cx="2589212" cy="481012"/>
          </a:xfrm>
          <a:prstGeom prst="rect">
            <a:avLst/>
          </a:prstGeom>
          <a:noFill/>
          <a:ln w="9525">
            <a:noFill/>
            <a:miter lim="800000"/>
            <a:headEnd/>
            <a:tailEnd/>
          </a:ln>
        </p:spPr>
      </p:pic>
      <p:sp>
        <p:nvSpPr>
          <p:cNvPr id="1027" name="标题占位符 1"/>
          <p:cNvSpPr>
            <a:spLocks noGrp="1"/>
          </p:cNvSpPr>
          <p:nvPr>
            <p:ph type="title"/>
          </p:nvPr>
        </p:nvSpPr>
        <p:spPr bwMode="auto">
          <a:xfrm>
            <a:off x="457200" y="206375"/>
            <a:ext cx="8229600" cy="857250"/>
          </a:xfrm>
          <a:prstGeom prst="rect">
            <a:avLst/>
          </a:prstGeom>
          <a:noFill/>
          <a:ln w="9525">
            <a:noFill/>
            <a:miter lim="800000"/>
          </a:ln>
        </p:spPr>
        <p:txBody>
          <a:bodyPr vert="horz" wrap="square" lIns="91440" tIns="45720" rIns="91440" bIns="45720" numCol="1" anchor="ctr" anchorCtr="0" compatLnSpc="1"/>
          <a:lstStyle/>
          <a:p>
            <a:pPr lvl="0"/>
            <a:r>
              <a:rPr lang="zh-CN" altLang="en-US" dirty="0" smtClean="0"/>
              <a:t>单击此处编辑母版标题样式</a:t>
            </a:r>
            <a:endParaRPr lang="zh-CN" altLang="en-US" dirty="0" smtClean="0"/>
          </a:p>
        </p:txBody>
      </p:sp>
      <p:sp>
        <p:nvSpPr>
          <p:cNvPr id="1028" name="文本占位符 2"/>
          <p:cNvSpPr>
            <a:spLocks noGrp="1"/>
          </p:cNvSpPr>
          <p:nvPr>
            <p:ph type="body" idx="1"/>
          </p:nvPr>
        </p:nvSpPr>
        <p:spPr bwMode="auto">
          <a:xfrm>
            <a:off x="457200" y="1200150"/>
            <a:ext cx="8229600" cy="3394075"/>
          </a:xfrm>
          <a:prstGeom prst="rect">
            <a:avLst/>
          </a:prstGeom>
          <a:noFill/>
          <a:ln w="9525">
            <a:noFill/>
            <a:miter lim="800000"/>
          </a:ln>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23C3FF1-D301-48FF-A64F-6C4B4F609886}" type="datetime1">
              <a:rPr lang="zh-CN" altLang="en-US"/>
            </a:fld>
            <a:endParaRPr lang="zh-CN" altLang="en-US"/>
          </a:p>
        </p:txBody>
      </p:sp>
      <p:sp>
        <p:nvSpPr>
          <p:cNvPr id="5" name="页脚占位符 4"/>
          <p:cNvSpPr>
            <a:spLocks noGrp="1"/>
          </p:cNvSpPr>
          <p:nvPr>
            <p:ph type="ftr" sz="quarter" idx="3"/>
          </p:nvPr>
        </p:nvSpPr>
        <p:spPr>
          <a:xfrm>
            <a:off x="2928938" y="4768850"/>
            <a:ext cx="3090862" cy="273050"/>
          </a:xfrm>
          <a:prstGeom prst="rect">
            <a:avLst/>
          </a:prstGeom>
        </p:spPr>
        <p:txBody>
          <a:bodyPr vert="horz" lIns="91440" tIns="45720" rIns="91440" bIns="45720" rtlCol="0" anchor="ctr"/>
          <a:lstStyle>
            <a:lvl1pPr algn="ctr" fontAlgn="auto">
              <a:spcBef>
                <a:spcPts val="0"/>
              </a:spcBef>
              <a:spcAft>
                <a:spcPts val="0"/>
              </a:spcAft>
              <a:defRPr sz="1400">
                <a:solidFill>
                  <a:schemeClr val="tx1">
                    <a:tint val="75000"/>
                  </a:schemeClr>
                </a:solidFill>
                <a:latin typeface="+mn-lt"/>
                <a:ea typeface="+mn-ea"/>
              </a:defRPr>
            </a:lvl1pPr>
          </a:lstStyle>
          <a:p>
            <a:pPr>
              <a:defRPr/>
            </a:pPr>
            <a:r>
              <a:rPr lang="zh-CN" altLang="en-US"/>
              <a:t>北京盈建科软件有限责任公司 </a:t>
            </a:r>
            <a:r>
              <a:rPr lang="en-US" altLang="zh-CN"/>
              <a:t>(Beijing YJK Building Software Co., Ltd.) </a:t>
            </a: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8540CD41-E56A-486B-A78A-2A5D9D8DB560}"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3200" kern="1200">
          <a:solidFill>
            <a:srgbClr val="C00000"/>
          </a:solidFill>
          <a:latin typeface="隶书" panose="02010509060101010101" pitchFamily="49" charset="-122"/>
          <a:ea typeface="隶书" panose="02010509060101010101" pitchFamily="49"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b="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image" Target="../media/image8.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image" Target="../media/image12.png"/><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image" Target="../media/image25.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tags" Target="../tags/tag13.xml"/><Relationship Id="rId2" Type="http://schemas.openxmlformats.org/officeDocument/2006/relationships/image" Target="../media/image27.png"/><Relationship Id="rId1" Type="http://schemas.openxmlformats.org/officeDocument/2006/relationships/image" Target="../media/image26.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image" Target="../media/image28.png"/></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image" Target="../media/image30.png"/><Relationship Id="rId3" Type="http://schemas.openxmlformats.org/officeDocument/2006/relationships/tags" Target="../tags/tag16.xml"/><Relationship Id="rId2" Type="http://schemas.openxmlformats.org/officeDocument/2006/relationships/image" Target="../media/image29.png"/><Relationship Id="rId1" Type="http://schemas.openxmlformats.org/officeDocument/2006/relationships/tags" Target="../tags/tag15.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tags" Target="../tags/tag18.xml"/><Relationship Id="rId2" Type="http://schemas.openxmlformats.org/officeDocument/2006/relationships/image" Target="../media/image32.png"/><Relationship Id="rId1" Type="http://schemas.openxmlformats.org/officeDocument/2006/relationships/image" Target="../media/image31.pn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19.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2.xml"/><Relationship Id="rId5" Type="http://schemas.openxmlformats.org/officeDocument/2006/relationships/tags" Target="../tags/tag20.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image" Target="../media/image35.png"/></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30.xml"/><Relationship Id="rId6" Type="http://schemas.openxmlformats.org/officeDocument/2006/relationships/slideLayout" Target="../slideLayouts/slideLayout2.xml"/><Relationship Id="rId5" Type="http://schemas.openxmlformats.org/officeDocument/2006/relationships/tags" Target="../tags/tag21.xml"/><Relationship Id="rId4" Type="http://schemas.openxmlformats.org/officeDocument/2006/relationships/image" Target="../media/image39.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8.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tags" Target="../tags/tag22.xml"/><Relationship Id="rId2" Type="http://schemas.openxmlformats.org/officeDocument/2006/relationships/image" Target="../media/image39.png"/><Relationship Id="rId1" Type="http://schemas.openxmlformats.org/officeDocument/2006/relationships/image" Target="../media/image35.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image" Target="../media/image40.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image" Target="../media/image41.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image" Target="../media/image42.pn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8.xml"/><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tags" Target="../tags/tag27.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image" Target="../media/image45.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4"/>
          <p:cNvSpPr>
            <a:spLocks noGrp="1"/>
          </p:cNvSpPr>
          <p:nvPr>
            <p:ph type="ctrTitle"/>
          </p:nvPr>
        </p:nvSpPr>
        <p:spPr>
          <a:xfrm>
            <a:off x="685800" y="1598613"/>
            <a:ext cx="7772400" cy="1101725"/>
          </a:xfrm>
        </p:spPr>
        <p:txBody>
          <a:bodyPr/>
          <a:lstStyle/>
          <a:p>
            <a:pPr eaLnBrk="1" hangingPunct="1"/>
            <a:r>
              <a:rPr lang="zh-CN" altLang="en-US" dirty="0" smtClean="0"/>
              <a:t>4.1版本YJK抗震性能化设计专题</a:t>
            </a:r>
            <a:endParaRPr lang="zh-CN" altLang="en-US" dirty="0" smtClean="0"/>
          </a:p>
        </p:txBody>
      </p:sp>
      <p:sp>
        <p:nvSpPr>
          <p:cNvPr id="4" name="灯片编号占位符 3"/>
          <p:cNvSpPr>
            <a:spLocks noGrp="1"/>
          </p:cNvSpPr>
          <p:nvPr>
            <p:ph type="sldNum" sz="quarter" idx="12"/>
          </p:nvPr>
        </p:nvSpPr>
        <p:spPr/>
        <p:txBody>
          <a:bodyPr/>
          <a:lstStyle/>
          <a:p>
            <a:pPr>
              <a:defRPr/>
            </a:pPr>
            <a:fld id="{2A9C9CA5-A0B3-4D41-813C-D887FFF032EE}" type="slidenum">
              <a:rPr lang="zh-CN" altLang="en-US"/>
            </a:fld>
            <a:endParaRPr lang="zh-CN" altLang="en-US"/>
          </a:p>
        </p:txBody>
      </p:sp>
      <p:sp>
        <p:nvSpPr>
          <p:cNvPr id="2" name="文本框 1"/>
          <p:cNvSpPr txBox="1"/>
          <p:nvPr/>
        </p:nvSpPr>
        <p:spPr>
          <a:xfrm>
            <a:off x="6372225" y="3291840"/>
            <a:ext cx="1757680" cy="700405"/>
          </a:xfrm>
          <a:prstGeom prst="rect">
            <a:avLst/>
          </a:prstGeom>
          <a:noFill/>
        </p:spPr>
        <p:txBody>
          <a:bodyPr wrap="none" rtlCol="0" anchor="t">
            <a:spAutoFit/>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lang="zh-CN" altLang="en-US"/>
              <a:t>主讲：牟善</a:t>
            </a:r>
            <a:r>
              <a:rPr lang="zh-CN" altLang="en-US"/>
              <a:t>鑫</a:t>
            </a:r>
            <a:endParaRPr lang="zh-CN" altLang="en-US"/>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lang="en-US" altLang="zh-CN"/>
              <a:t>2022</a:t>
            </a:r>
            <a:r>
              <a:rPr lang="zh-CN" altLang="en-US"/>
              <a:t>年</a:t>
            </a:r>
            <a:r>
              <a:rPr lang="en-US" altLang="zh-CN"/>
              <a:t>3</a:t>
            </a:r>
            <a:r>
              <a:rPr lang="zh-CN" altLang="en-US"/>
              <a:t>月</a:t>
            </a:r>
            <a:r>
              <a:rPr lang="en-US" altLang="zh-CN"/>
              <a:t>30</a:t>
            </a:r>
            <a:r>
              <a:rPr lang="zh-CN" altLang="en-US"/>
              <a:t>日</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sp>
        <p:nvSpPr>
          <p:cNvPr id="3" name="标题 1"/>
          <p:cNvSpPr>
            <a:spLocks noGrp="1"/>
          </p:cNvSpPr>
          <p:nvPr/>
        </p:nvSpPr>
        <p:spPr>
          <a:xfrm>
            <a:off x="457200" y="195580"/>
            <a:ext cx="8229600" cy="85725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3200" kern="1200">
                <a:solidFill>
                  <a:srgbClr val="C00000"/>
                </a:solidFill>
                <a:latin typeface="隶书" panose="02010509060101010101" pitchFamily="49" charset="-122"/>
                <a:ea typeface="隶书" panose="02010509060101010101" pitchFamily="49"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a:t>软件计算依据的相关规范</a:t>
            </a:r>
            <a:r>
              <a:rPr lang="zh-CN" altLang="en-US"/>
              <a:t>规程</a:t>
            </a:r>
            <a:endParaRPr lang="zh-CN" altLang="en-US"/>
          </a:p>
        </p:txBody>
      </p:sp>
      <p:sp>
        <p:nvSpPr>
          <p:cNvPr id="5" name="文本框 4"/>
          <p:cNvSpPr txBox="1"/>
          <p:nvPr/>
        </p:nvSpPr>
        <p:spPr>
          <a:xfrm>
            <a:off x="34925" y="914400"/>
            <a:ext cx="9079865" cy="3692525"/>
          </a:xfrm>
          <a:prstGeom prst="rect">
            <a:avLst/>
          </a:prstGeom>
          <a:noFill/>
        </p:spPr>
        <p:txBody>
          <a:bodyPr wrap="square" rtlCol="0" anchor="t">
            <a:spAutoFit/>
          </a:bodyPr>
          <a:p>
            <a:r>
              <a:rPr lang="zh-CN" altLang="en-US"/>
              <a:t>M.1.2  结构构件承载力按不同要求进行复核时，地震内力计算和调整、地震作用效应组合、材料强度取值和验算方法，应符合下列要求： </a:t>
            </a:r>
            <a:endParaRPr lang="zh-CN" altLang="en-US"/>
          </a:p>
          <a:p>
            <a:r>
              <a:rPr lang="zh-CN" altLang="en-US"/>
              <a:t>    1  </a:t>
            </a:r>
            <a:r>
              <a:rPr lang="zh-CN" altLang="en-US" b="1" u="sng"/>
              <a:t>设防烈度</a:t>
            </a:r>
            <a:r>
              <a:rPr lang="zh-CN" altLang="en-US"/>
              <a:t>下结构构件承载力，包括混凝土构件压弯、拉弯、受剪、受弯承载力，钢构件受拉、受压、受弯、稳定承载力等，按考虑地震效应调整的</a:t>
            </a:r>
            <a:r>
              <a:rPr lang="zh-CN" altLang="en-US" b="1" u="sng"/>
              <a:t>设计值</a:t>
            </a:r>
            <a:r>
              <a:rPr lang="zh-CN" altLang="en-US"/>
              <a:t>复核时，应采用对应于抗震等级而</a:t>
            </a:r>
            <a:r>
              <a:rPr lang="zh-CN" altLang="en-US" b="1" u="sng"/>
              <a:t>不计入风荷载效应的地震作用效应基本组合</a:t>
            </a:r>
            <a:r>
              <a:rPr lang="zh-CN" altLang="en-US"/>
              <a:t>，并按下式验算： </a:t>
            </a:r>
            <a:endParaRPr lang="zh-CN" altLang="en-US"/>
          </a:p>
          <a:p>
            <a:endParaRPr lang="zh-CN" altLang="en-US"/>
          </a:p>
          <a:p>
            <a:r>
              <a:rPr lang="zh-CN" altLang="en-US"/>
              <a:t> </a:t>
            </a:r>
            <a:endParaRPr lang="zh-CN" altLang="en-US"/>
          </a:p>
          <a:p>
            <a:endParaRPr lang="zh-CN" altLang="en-US"/>
          </a:p>
          <a:p>
            <a:r>
              <a:rPr lang="zh-CN" altLang="en-US"/>
              <a:t>式中：I</a:t>
            </a:r>
            <a:r>
              <a:rPr lang="zh-CN" altLang="en-US" baseline="-25000">
                <a:solidFill>
                  <a:schemeClr val="tx1"/>
                </a:solidFill>
                <a:uFillTx/>
              </a:rPr>
              <a:t>2</a:t>
            </a:r>
            <a:r>
              <a:rPr lang="zh-CN" altLang="en-US"/>
              <a:t>——表示设防地震动，隔震结构包含水平向减震影响； </a:t>
            </a:r>
            <a:endParaRPr lang="zh-CN" altLang="en-US"/>
          </a:p>
          <a:p>
            <a:r>
              <a:rPr lang="zh-CN" altLang="en-US"/>
              <a:t>      λ——按非抗震性能设计考虑抗震等级的地震效应调整系数； </a:t>
            </a:r>
            <a:endParaRPr lang="zh-CN" altLang="en-US"/>
          </a:p>
          <a:p>
            <a:r>
              <a:rPr lang="zh-CN" altLang="en-US"/>
              <a:t>      ζ——考虑部分次要构件进入塑性的刚度降低或消能减震结构附加的阻尼影响。 </a:t>
            </a:r>
            <a:endParaRPr lang="zh-CN" altLang="en-US"/>
          </a:p>
          <a:p>
            <a:r>
              <a:rPr lang="zh-CN" altLang="en-US"/>
              <a:t>    其他符号同非抗震性能设计。 </a:t>
            </a:r>
            <a:endParaRPr lang="zh-CN" altLang="en-US"/>
          </a:p>
          <a:p>
            <a:endParaRPr lang="zh-CN" altLang="en-US"/>
          </a:p>
        </p:txBody>
      </p:sp>
      <p:pic>
        <p:nvPicPr>
          <p:cNvPr id="6" name="图片 5"/>
          <p:cNvPicPr>
            <a:picLocks noChangeAspect="1"/>
          </p:cNvPicPr>
          <p:nvPr/>
        </p:nvPicPr>
        <p:blipFill>
          <a:blip r:embed="rId1"/>
          <a:stretch>
            <a:fillRect/>
          </a:stretch>
        </p:blipFill>
        <p:spPr>
          <a:xfrm>
            <a:off x="1631950" y="2419985"/>
            <a:ext cx="5305425" cy="5905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0" y="0"/>
            <a:ext cx="4381500" cy="3561874"/>
          </a:xfrm>
          <a:prstGeom prst="rect">
            <a:avLst/>
          </a:prstGeom>
        </p:spPr>
      </p:pic>
      <p:pic>
        <p:nvPicPr>
          <p:cNvPr id="5" name="图片 4"/>
          <p:cNvPicPr>
            <a:picLocks noChangeAspect="1"/>
          </p:cNvPicPr>
          <p:nvPr/>
        </p:nvPicPr>
        <p:blipFill>
          <a:blip r:embed="rId2"/>
          <a:stretch>
            <a:fillRect/>
          </a:stretch>
        </p:blipFill>
        <p:spPr>
          <a:xfrm>
            <a:off x="4381500" y="1379696"/>
            <a:ext cx="4661059" cy="3684270"/>
          </a:xfrm>
          <a:prstGeom prst="rect">
            <a:avLst/>
          </a:prstGeom>
        </p:spPr>
      </p:pic>
      <p:sp>
        <p:nvSpPr>
          <p:cNvPr id="3" name="文本框 2"/>
          <p:cNvSpPr txBox="1"/>
          <p:nvPr/>
        </p:nvSpPr>
        <p:spPr>
          <a:xfrm>
            <a:off x="4608671" y="239078"/>
            <a:ext cx="4206240" cy="1060450"/>
          </a:xfrm>
          <a:prstGeom prst="rect">
            <a:avLst/>
          </a:prstGeom>
          <a:noFill/>
        </p:spPr>
        <p:txBody>
          <a:bodyPr wrap="square" rtlCol="0">
            <a:spAutoFit/>
          </a:bodyPr>
          <a:p>
            <a:r>
              <a:rPr lang="zh-CN" altLang="en-US" sz="2100">
                <a:sym typeface="+mn-ea"/>
              </a:rPr>
              <a:t>用中震的地震影响系数最大值直接计算，荷载组合中删除风震组合，</a:t>
            </a:r>
            <a:r>
              <a:rPr lang="zh-CN" altLang="en-US" sz="2100" b="1">
                <a:sym typeface="+mn-ea"/>
              </a:rPr>
              <a:t>无需勾选性能设计</a:t>
            </a:r>
            <a:r>
              <a:rPr lang="zh-CN" altLang="en-US" sz="2100">
                <a:sym typeface="+mn-ea"/>
              </a:rPr>
              <a:t>。</a:t>
            </a:r>
            <a:endParaRPr lang="zh-CN" altLang="en-US" sz="2100">
              <a:sym typeface="+mn-ea"/>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sp>
        <p:nvSpPr>
          <p:cNvPr id="3" name="标题 1"/>
          <p:cNvSpPr>
            <a:spLocks noGrp="1"/>
          </p:cNvSpPr>
          <p:nvPr/>
        </p:nvSpPr>
        <p:spPr>
          <a:xfrm>
            <a:off x="457200" y="195580"/>
            <a:ext cx="8229600" cy="85725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3200" kern="1200">
                <a:solidFill>
                  <a:srgbClr val="C00000"/>
                </a:solidFill>
                <a:latin typeface="隶书" panose="02010509060101010101" pitchFamily="49" charset="-122"/>
                <a:ea typeface="隶书" panose="02010509060101010101" pitchFamily="49"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a:t>软件计算依据的相关规范</a:t>
            </a:r>
            <a:r>
              <a:rPr lang="zh-CN" altLang="en-US"/>
              <a:t>规程</a:t>
            </a:r>
            <a:endParaRPr lang="zh-CN" altLang="en-US"/>
          </a:p>
        </p:txBody>
      </p:sp>
      <p:sp>
        <p:nvSpPr>
          <p:cNvPr id="5" name="文本框 4"/>
          <p:cNvSpPr txBox="1"/>
          <p:nvPr/>
        </p:nvSpPr>
        <p:spPr>
          <a:xfrm>
            <a:off x="360045" y="1186180"/>
            <a:ext cx="8536940" cy="2584450"/>
          </a:xfrm>
          <a:prstGeom prst="rect">
            <a:avLst/>
          </a:prstGeom>
          <a:noFill/>
        </p:spPr>
        <p:txBody>
          <a:bodyPr wrap="square" rtlCol="0" anchor="t">
            <a:spAutoFit/>
          </a:bodyPr>
          <a:p>
            <a:r>
              <a:rPr lang="zh-CN" altLang="en-US"/>
              <a:t>2  结构构件承载力按不考虑地震作用效应调整的</a:t>
            </a:r>
            <a:r>
              <a:rPr lang="zh-CN" altLang="en-US" b="1" u="sng"/>
              <a:t>设计值</a:t>
            </a:r>
            <a:r>
              <a:rPr lang="zh-CN" altLang="en-US"/>
              <a:t>复核时，应采用不计入风荷载效应的</a:t>
            </a:r>
            <a:r>
              <a:rPr lang="zh-CN" altLang="en-US" b="1" u="sng"/>
              <a:t>基本组合</a:t>
            </a:r>
            <a:r>
              <a:rPr lang="zh-CN" altLang="en-US"/>
              <a:t>，并按下式验算： </a:t>
            </a:r>
            <a:endParaRPr lang="zh-CN" altLang="en-US"/>
          </a:p>
          <a:p>
            <a:endParaRPr lang="zh-CN" altLang="en-US"/>
          </a:p>
          <a:p>
            <a:r>
              <a:rPr lang="zh-CN" altLang="en-US"/>
              <a:t> </a:t>
            </a:r>
            <a:endParaRPr lang="zh-CN" altLang="en-US"/>
          </a:p>
          <a:p>
            <a:endParaRPr lang="zh-CN" altLang="en-US"/>
          </a:p>
          <a:p>
            <a:r>
              <a:rPr lang="zh-CN" altLang="en-US"/>
              <a:t>式中: I</a:t>
            </a:r>
            <a:r>
              <a:rPr lang="en-US" altLang="zh-CN"/>
              <a:t>----</a:t>
            </a:r>
            <a:r>
              <a:rPr lang="zh-CN" altLang="en-US"/>
              <a:t>表示设防烈度地震动或罕遇地震动，隔震结构包含水平向减震影响； </a:t>
            </a:r>
            <a:endParaRPr lang="zh-CN" altLang="en-US"/>
          </a:p>
          <a:p>
            <a:endParaRPr lang="zh-CN" altLang="en-US"/>
          </a:p>
          <a:p>
            <a:r>
              <a:rPr lang="zh-CN" altLang="en-US"/>
              <a:t>      ζ</a:t>
            </a:r>
            <a:r>
              <a:rPr lang="en-US" altLang="zh-CN"/>
              <a:t>----</a:t>
            </a:r>
            <a:r>
              <a:rPr lang="zh-CN" altLang="en-US"/>
              <a:t>考虑部分次要构件进入塑性的刚度降低或消能减震结构附加的阻尼影响。 </a:t>
            </a:r>
            <a:endParaRPr lang="zh-CN" altLang="en-US"/>
          </a:p>
          <a:p>
            <a:endParaRPr lang="zh-CN" altLang="en-US"/>
          </a:p>
        </p:txBody>
      </p:sp>
      <p:pic>
        <p:nvPicPr>
          <p:cNvPr id="6" name="图片 5"/>
          <p:cNvPicPr>
            <a:picLocks noChangeAspect="1"/>
          </p:cNvPicPr>
          <p:nvPr/>
        </p:nvPicPr>
        <p:blipFill>
          <a:blip r:embed="rId1"/>
          <a:stretch>
            <a:fillRect/>
          </a:stretch>
        </p:blipFill>
        <p:spPr>
          <a:xfrm>
            <a:off x="1971040" y="1931670"/>
            <a:ext cx="4914900" cy="56197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pic>
        <p:nvPicPr>
          <p:cNvPr id="2" name="图片 1"/>
          <p:cNvPicPr>
            <a:picLocks noChangeAspect="1"/>
          </p:cNvPicPr>
          <p:nvPr/>
        </p:nvPicPr>
        <p:blipFill>
          <a:blip r:embed="rId1"/>
          <a:stretch>
            <a:fillRect/>
          </a:stretch>
        </p:blipFill>
        <p:spPr>
          <a:xfrm>
            <a:off x="35560" y="52070"/>
            <a:ext cx="8710930" cy="4339590"/>
          </a:xfrm>
          <a:prstGeom prst="rect">
            <a:avLst/>
          </a:prstGeom>
        </p:spPr>
      </p:pic>
      <p:pic>
        <p:nvPicPr>
          <p:cNvPr id="3" name="图片 2"/>
          <p:cNvPicPr>
            <a:picLocks noChangeAspect="1"/>
          </p:cNvPicPr>
          <p:nvPr/>
        </p:nvPicPr>
        <p:blipFill>
          <a:blip r:embed="rId2"/>
          <a:stretch>
            <a:fillRect/>
          </a:stretch>
        </p:blipFill>
        <p:spPr>
          <a:xfrm>
            <a:off x="3533140" y="1275715"/>
            <a:ext cx="5141595" cy="359029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内容占位符 5"/>
          <p:cNvPicPr>
            <a:picLocks noChangeAspect="1"/>
          </p:cNvPicPr>
          <p:nvPr>
            <p:ph idx="1"/>
            <p:custDataLst>
              <p:tags r:id="rId1"/>
            </p:custDataLst>
          </p:nvPr>
        </p:nvPicPr>
        <p:blipFill>
          <a:blip r:embed="rId2"/>
          <a:stretch>
            <a:fillRect/>
          </a:stretch>
        </p:blipFill>
        <p:spPr>
          <a:xfrm>
            <a:off x="2374583" y="121920"/>
            <a:ext cx="6353651" cy="5021580"/>
          </a:xfrm>
          <a:prstGeom prst="rect">
            <a:avLst/>
          </a:prstGeom>
        </p:spPr>
      </p:pic>
      <p:sp>
        <p:nvSpPr>
          <p:cNvPr id="3" name="文本框 2"/>
          <p:cNvSpPr txBox="1"/>
          <p:nvPr/>
        </p:nvSpPr>
        <p:spPr>
          <a:xfrm>
            <a:off x="172879" y="1498124"/>
            <a:ext cx="2201704" cy="1938020"/>
          </a:xfrm>
          <a:prstGeom prst="rect">
            <a:avLst/>
          </a:prstGeom>
          <a:noFill/>
        </p:spPr>
        <p:txBody>
          <a:bodyPr wrap="square" rtlCol="0">
            <a:spAutoFit/>
          </a:bodyPr>
          <a:p>
            <a:r>
              <a:rPr lang="zh-CN" altLang="en-US" sz="2400">
                <a:sym typeface="+mn-ea"/>
              </a:rPr>
              <a:t>勾选性能设计后，程序自动调整地震影响系数最大值</a:t>
            </a:r>
            <a:endParaRPr lang="zh-CN" altLang="en-US" sz="2400"/>
          </a:p>
          <a:p>
            <a:endParaRPr lang="zh-CN" altLang="en-US" sz="2400"/>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pic>
        <p:nvPicPr>
          <p:cNvPr id="3" name="图片 2"/>
          <p:cNvPicPr>
            <a:picLocks noChangeAspect="1"/>
          </p:cNvPicPr>
          <p:nvPr/>
        </p:nvPicPr>
        <p:blipFill>
          <a:blip r:embed="rId1"/>
          <a:stretch>
            <a:fillRect/>
          </a:stretch>
        </p:blipFill>
        <p:spPr>
          <a:xfrm>
            <a:off x="3707765" y="1707515"/>
            <a:ext cx="1106170" cy="589280"/>
          </a:xfrm>
          <a:prstGeom prst="rect">
            <a:avLst/>
          </a:prstGeom>
        </p:spPr>
      </p:pic>
      <p:sp>
        <p:nvSpPr>
          <p:cNvPr id="5" name="文本框 4"/>
          <p:cNvSpPr txBox="1"/>
          <p:nvPr/>
        </p:nvSpPr>
        <p:spPr>
          <a:xfrm>
            <a:off x="280035" y="915670"/>
            <a:ext cx="8538845" cy="3138170"/>
          </a:xfrm>
          <a:prstGeom prst="rect">
            <a:avLst/>
          </a:prstGeom>
          <a:noFill/>
        </p:spPr>
        <p:txBody>
          <a:bodyPr wrap="square" rtlCol="0" anchor="t">
            <a:spAutoFit/>
          </a:bodyPr>
          <a:p>
            <a:r>
              <a:rPr lang="zh-CN" altLang="en-US"/>
              <a:t> 3  结构构件承载力按</a:t>
            </a:r>
            <a:r>
              <a:rPr lang="zh-CN" altLang="en-US" b="1" u="sng"/>
              <a:t>标准值</a:t>
            </a:r>
            <a:r>
              <a:rPr lang="zh-CN" altLang="en-US"/>
              <a:t>复核时，应采用不计入风荷载效应的地震作用效应</a:t>
            </a:r>
            <a:r>
              <a:rPr lang="zh-CN" altLang="en-US" b="1" u="sng"/>
              <a:t>标准组合</a:t>
            </a:r>
            <a:r>
              <a:rPr lang="zh-CN" altLang="en-US"/>
              <a:t>，并按下式验算： </a:t>
            </a:r>
            <a:endParaRPr lang="zh-CN" altLang="en-US"/>
          </a:p>
          <a:p>
            <a:endParaRPr lang="zh-CN" altLang="en-US"/>
          </a:p>
          <a:p>
            <a:r>
              <a:rPr lang="zh-CN" altLang="en-US"/>
              <a:t> </a:t>
            </a:r>
            <a:endParaRPr lang="zh-CN" altLang="en-US"/>
          </a:p>
          <a:p>
            <a:endParaRPr lang="zh-CN" altLang="en-US"/>
          </a:p>
          <a:p>
            <a:r>
              <a:rPr lang="zh-CN" altLang="en-US"/>
              <a:t>式中：I——表示设防地震动或罕遇地震动，隔震结构包含水平向减震影响； </a:t>
            </a:r>
            <a:endParaRPr lang="zh-CN" altLang="en-US"/>
          </a:p>
          <a:p>
            <a:endParaRPr lang="zh-CN" altLang="en-US"/>
          </a:p>
          <a:p>
            <a:r>
              <a:rPr lang="zh-CN" altLang="en-US"/>
              <a:t>      ζ——考虑部分次要构件进入塑性的刚度降低或消能减震结构附加的阻尼影响； </a:t>
            </a:r>
            <a:endParaRPr lang="zh-CN" altLang="en-US"/>
          </a:p>
          <a:p>
            <a:endParaRPr lang="zh-CN" altLang="en-US"/>
          </a:p>
          <a:p>
            <a:r>
              <a:rPr lang="zh-CN" altLang="en-US"/>
              <a:t>      R</a:t>
            </a:r>
            <a:r>
              <a:rPr lang="zh-CN" altLang="en-US" baseline="-25000">
                <a:solidFill>
                  <a:schemeClr val="tx1"/>
                </a:solidFill>
                <a:uFillTx/>
              </a:rPr>
              <a:t>k</a:t>
            </a:r>
            <a:r>
              <a:rPr lang="zh-CN" altLang="en-US">
                <a:sym typeface="+mn-ea"/>
              </a:rPr>
              <a:t>——</a:t>
            </a:r>
            <a:r>
              <a:rPr lang="zh-CN" altLang="en-US"/>
              <a:t>按材料强度标准值计算的承载力。 </a:t>
            </a:r>
            <a:endParaRPr lang="zh-CN" altLang="en-US"/>
          </a:p>
          <a:p>
            <a:endParaRPr lang="zh-CN" altLang="en-US"/>
          </a:p>
        </p:txBody>
      </p:sp>
      <p:sp>
        <p:nvSpPr>
          <p:cNvPr id="6" name="标题 1"/>
          <p:cNvSpPr>
            <a:spLocks noGrp="1"/>
          </p:cNvSpPr>
          <p:nvPr/>
        </p:nvSpPr>
        <p:spPr>
          <a:xfrm>
            <a:off x="457200" y="195580"/>
            <a:ext cx="8229600" cy="85725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3200" kern="1200">
                <a:solidFill>
                  <a:srgbClr val="C00000"/>
                </a:solidFill>
                <a:latin typeface="隶书" panose="02010509060101010101" pitchFamily="49" charset="-122"/>
                <a:ea typeface="隶书" panose="02010509060101010101" pitchFamily="49"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a:t>软件计算依据的相关规范</a:t>
            </a:r>
            <a:r>
              <a:rPr lang="zh-CN" altLang="en-US"/>
              <a:t>规程</a:t>
            </a:r>
            <a:endParaRPr lang="zh-CN" altLang="en-US"/>
          </a:p>
        </p:txBody>
      </p:sp>
      <p:pic>
        <p:nvPicPr>
          <p:cNvPr id="7" name="图片 6"/>
          <p:cNvPicPr>
            <a:picLocks noChangeAspect="1"/>
          </p:cNvPicPr>
          <p:nvPr/>
        </p:nvPicPr>
        <p:blipFill>
          <a:blip r:embed="rId2"/>
          <a:stretch>
            <a:fillRect/>
          </a:stretch>
        </p:blipFill>
        <p:spPr>
          <a:xfrm>
            <a:off x="2185035" y="1597025"/>
            <a:ext cx="4486275" cy="5143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pic>
        <p:nvPicPr>
          <p:cNvPr id="3" name="图片 2"/>
          <p:cNvPicPr>
            <a:picLocks noChangeAspect="1"/>
          </p:cNvPicPr>
          <p:nvPr/>
        </p:nvPicPr>
        <p:blipFill>
          <a:blip r:embed="rId1"/>
          <a:stretch>
            <a:fillRect/>
          </a:stretch>
        </p:blipFill>
        <p:spPr>
          <a:xfrm>
            <a:off x="107950" y="123825"/>
            <a:ext cx="8723630" cy="433006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pic>
        <p:nvPicPr>
          <p:cNvPr id="2" name="图片 1"/>
          <p:cNvPicPr>
            <a:picLocks noChangeAspect="1"/>
          </p:cNvPicPr>
          <p:nvPr/>
        </p:nvPicPr>
        <p:blipFill>
          <a:blip r:embed="rId1"/>
          <a:stretch>
            <a:fillRect/>
          </a:stretch>
        </p:blipFill>
        <p:spPr>
          <a:xfrm>
            <a:off x="179705" y="51435"/>
            <a:ext cx="8536940" cy="42608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pic>
        <p:nvPicPr>
          <p:cNvPr id="3" name="图片 2"/>
          <p:cNvPicPr>
            <a:picLocks noChangeAspect="1"/>
          </p:cNvPicPr>
          <p:nvPr/>
        </p:nvPicPr>
        <p:blipFill>
          <a:blip r:embed="rId1"/>
          <a:stretch>
            <a:fillRect/>
          </a:stretch>
        </p:blipFill>
        <p:spPr>
          <a:xfrm>
            <a:off x="3132455" y="1635760"/>
            <a:ext cx="633730" cy="473075"/>
          </a:xfrm>
          <a:prstGeom prst="rect">
            <a:avLst/>
          </a:prstGeom>
        </p:spPr>
      </p:pic>
      <p:sp>
        <p:nvSpPr>
          <p:cNvPr id="6" name="标题 1"/>
          <p:cNvSpPr>
            <a:spLocks noGrp="1"/>
          </p:cNvSpPr>
          <p:nvPr/>
        </p:nvSpPr>
        <p:spPr>
          <a:xfrm>
            <a:off x="457200" y="195580"/>
            <a:ext cx="8229600" cy="85725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3200" kern="1200">
                <a:solidFill>
                  <a:srgbClr val="C00000"/>
                </a:solidFill>
                <a:latin typeface="隶书" panose="02010509060101010101" pitchFamily="49" charset="-122"/>
                <a:ea typeface="隶书" panose="02010509060101010101" pitchFamily="49"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a:t>软件计算依据的相关规范</a:t>
            </a:r>
            <a:r>
              <a:rPr lang="zh-CN" altLang="en-US"/>
              <a:t>规程</a:t>
            </a:r>
            <a:endParaRPr lang="zh-CN" altLang="en-US"/>
          </a:p>
        </p:txBody>
      </p:sp>
      <p:sp>
        <p:nvSpPr>
          <p:cNvPr id="2" name="文本框 1"/>
          <p:cNvSpPr txBox="1"/>
          <p:nvPr/>
        </p:nvSpPr>
        <p:spPr>
          <a:xfrm>
            <a:off x="213995" y="1005840"/>
            <a:ext cx="8649970" cy="3415030"/>
          </a:xfrm>
          <a:prstGeom prst="rect">
            <a:avLst/>
          </a:prstGeom>
          <a:noFill/>
        </p:spPr>
        <p:txBody>
          <a:bodyPr wrap="square" rtlCol="0" anchor="t">
            <a:spAutoFit/>
          </a:bodyPr>
          <a:p>
            <a:r>
              <a:rPr lang="zh-CN" altLang="en-US"/>
              <a:t> 4  结构构件按</a:t>
            </a:r>
            <a:r>
              <a:rPr lang="zh-CN" altLang="en-US" b="1" u="sng"/>
              <a:t>极限承载力</a:t>
            </a:r>
            <a:r>
              <a:rPr lang="zh-CN" altLang="en-US"/>
              <a:t>复核时，应采用不计入风荷载效应的地震作用效应</a:t>
            </a:r>
            <a:r>
              <a:rPr lang="zh-CN" altLang="en-US" b="1" u="sng"/>
              <a:t>标准组合</a:t>
            </a:r>
            <a:r>
              <a:rPr lang="zh-CN" altLang="en-US"/>
              <a:t>，并按下式验算： </a:t>
            </a:r>
            <a:endParaRPr lang="zh-CN" altLang="en-US"/>
          </a:p>
          <a:p>
            <a:endParaRPr lang="zh-CN" altLang="en-US"/>
          </a:p>
          <a:p>
            <a:r>
              <a:rPr lang="zh-CN" altLang="en-US"/>
              <a:t> </a:t>
            </a:r>
            <a:endParaRPr lang="zh-CN" altLang="en-US"/>
          </a:p>
          <a:p>
            <a:endParaRPr lang="zh-CN" altLang="en-US"/>
          </a:p>
          <a:p>
            <a:r>
              <a:rPr lang="zh-CN" altLang="en-US"/>
              <a:t>式中：I</a:t>
            </a:r>
            <a:r>
              <a:rPr lang="zh-CN" altLang="en-US">
                <a:sym typeface="+mn-ea"/>
              </a:rPr>
              <a:t>——</a:t>
            </a:r>
            <a:r>
              <a:rPr lang="zh-CN" altLang="en-US"/>
              <a:t>表示设防地震动或罕遇地震动，隔震结构包含水平向减震影响； </a:t>
            </a:r>
            <a:endParaRPr lang="zh-CN" altLang="en-US"/>
          </a:p>
          <a:p>
            <a:endParaRPr lang="zh-CN" altLang="en-US"/>
          </a:p>
          <a:p>
            <a:r>
              <a:rPr lang="zh-CN" altLang="en-US"/>
              <a:t>      ζ</a:t>
            </a:r>
            <a:r>
              <a:rPr lang="zh-CN" altLang="en-US">
                <a:sym typeface="+mn-ea"/>
              </a:rPr>
              <a:t>——</a:t>
            </a:r>
            <a:r>
              <a:rPr lang="zh-CN" altLang="en-US"/>
              <a:t>考虑部分次要构件进入塑性的刚度降低或消能减震结构附加的阻尼影响； </a:t>
            </a:r>
            <a:endParaRPr lang="zh-CN" altLang="en-US"/>
          </a:p>
          <a:p>
            <a:endParaRPr lang="zh-CN" altLang="en-US"/>
          </a:p>
          <a:p>
            <a:r>
              <a:rPr lang="zh-CN" altLang="en-US"/>
              <a:t>      R</a:t>
            </a:r>
            <a:r>
              <a:rPr lang="zh-CN" altLang="en-US" baseline="-25000">
                <a:solidFill>
                  <a:schemeClr val="tx1"/>
                </a:solidFill>
                <a:uFillTx/>
              </a:rPr>
              <a:t>u</a:t>
            </a:r>
            <a:r>
              <a:rPr lang="zh-CN" altLang="en-US"/>
              <a:t>——按材料最小极限强度值计算的承载力；钢材强度可取最小极限值，钢筋强度可取屈服强度的1.25倍，混凝土强度可取立方强度的0.88倍。 </a:t>
            </a:r>
            <a:endParaRPr lang="zh-CN" altLang="en-US"/>
          </a:p>
          <a:p>
            <a:endParaRPr lang="zh-CN" altLang="en-US"/>
          </a:p>
        </p:txBody>
      </p:sp>
      <p:pic>
        <p:nvPicPr>
          <p:cNvPr id="7" name="图片 6"/>
          <p:cNvPicPr>
            <a:picLocks noChangeAspect="1"/>
          </p:cNvPicPr>
          <p:nvPr/>
        </p:nvPicPr>
        <p:blipFill>
          <a:blip r:embed="rId2"/>
          <a:stretch>
            <a:fillRect/>
          </a:stretch>
        </p:blipFill>
        <p:spPr>
          <a:xfrm>
            <a:off x="2047240" y="1640205"/>
            <a:ext cx="4762500" cy="5715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pic>
        <p:nvPicPr>
          <p:cNvPr id="2" name="图片 1"/>
          <p:cNvPicPr>
            <a:picLocks noChangeAspect="1"/>
          </p:cNvPicPr>
          <p:nvPr/>
        </p:nvPicPr>
        <p:blipFill>
          <a:blip r:embed="rId1"/>
          <a:stretch>
            <a:fillRect/>
          </a:stretch>
        </p:blipFill>
        <p:spPr>
          <a:xfrm>
            <a:off x="107950" y="51435"/>
            <a:ext cx="9083675" cy="4512310"/>
          </a:xfrm>
          <a:prstGeom prst="rect">
            <a:avLst/>
          </a:prstGeom>
        </p:spPr>
      </p:pic>
      <p:pic>
        <p:nvPicPr>
          <p:cNvPr id="3" name="图片 2"/>
          <p:cNvPicPr>
            <a:picLocks noChangeAspect="1"/>
          </p:cNvPicPr>
          <p:nvPr/>
        </p:nvPicPr>
        <p:blipFill>
          <a:blip r:embed="rId2"/>
          <a:stretch>
            <a:fillRect/>
          </a:stretch>
        </p:blipFill>
        <p:spPr>
          <a:xfrm>
            <a:off x="5003800" y="1203960"/>
            <a:ext cx="4308475" cy="303085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r>
              <a:rPr lang="zh-CN" altLang="en-US" sz="4000" dirty="0" smtClean="0">
                <a:solidFill>
                  <a:srgbClr val="C00000"/>
                </a:solidFill>
                <a:latin typeface="隶书" panose="02010509060101010101" pitchFamily="49" charset="-122"/>
                <a:ea typeface="隶书" panose="02010509060101010101" pitchFamily="49" charset="-122"/>
              </a:rPr>
              <a:t>提纲</a:t>
            </a:r>
            <a:endParaRPr lang="zh-CN" altLang="en-US" sz="4000" dirty="0" smtClean="0">
              <a:solidFill>
                <a:srgbClr val="C00000"/>
              </a:solidFill>
              <a:latin typeface="隶书" panose="02010509060101010101" pitchFamily="49" charset="-122"/>
              <a:ea typeface="隶书" panose="02010509060101010101" pitchFamily="49" charset="-122"/>
            </a:endParaRPr>
          </a:p>
        </p:txBody>
      </p:sp>
      <p:sp>
        <p:nvSpPr>
          <p:cNvPr id="3" name="内容占位符 2"/>
          <p:cNvSpPr>
            <a:spLocks noGrp="1"/>
          </p:cNvSpPr>
          <p:nvPr>
            <p:ph idx="1"/>
          </p:nvPr>
        </p:nvSpPr>
        <p:spPr>
          <a:xfrm>
            <a:off x="500034" y="1071552"/>
            <a:ext cx="8229600" cy="3929090"/>
          </a:xfrm>
        </p:spPr>
        <p:txBody>
          <a:bodyPr/>
          <a:lstStyle/>
          <a:p>
            <a:r>
              <a:rPr lang="zh-CN" altLang="en-US" sz="2400" b="1" dirty="0" smtClean="0"/>
              <a:t>一、性能化设计基本</a:t>
            </a:r>
            <a:r>
              <a:rPr lang="zh-CN" altLang="en-US" sz="2400" b="1" dirty="0" smtClean="0"/>
              <a:t>思路</a:t>
            </a:r>
            <a:endParaRPr lang="zh-CN" altLang="en-US" sz="2400" b="1" dirty="0" smtClean="0"/>
          </a:p>
          <a:p>
            <a:r>
              <a:rPr lang="zh-CN" altLang="en-US" sz="2400" b="1" dirty="0" smtClean="0"/>
              <a:t>二、软件依据及相关规范</a:t>
            </a:r>
            <a:endParaRPr lang="zh-CN" altLang="en-US" sz="2400" b="1" dirty="0" smtClean="0"/>
          </a:p>
          <a:p>
            <a:r>
              <a:rPr lang="zh-CN" altLang="en-US" sz="2400" b="1" dirty="0" smtClean="0"/>
              <a:t>三、《抗规》在</a:t>
            </a:r>
            <a:r>
              <a:rPr lang="en-US" altLang="zh-CN" sz="2400" b="1" dirty="0" smtClean="0"/>
              <a:t>YJK</a:t>
            </a:r>
            <a:r>
              <a:rPr lang="zh-CN" altLang="en-US" sz="2400" b="1" dirty="0" smtClean="0"/>
              <a:t>怎么</a:t>
            </a:r>
            <a:r>
              <a:rPr lang="zh-CN" altLang="en-US" sz="2400" b="1" dirty="0" smtClean="0"/>
              <a:t>操作</a:t>
            </a:r>
            <a:endParaRPr lang="zh-CN" altLang="en-US" sz="2400" b="1" dirty="0" smtClean="0"/>
          </a:p>
          <a:p>
            <a:r>
              <a:rPr lang="zh-CN" altLang="en-US" sz="2400" b="1" dirty="0" smtClean="0"/>
              <a:t>四、《高规》</a:t>
            </a:r>
            <a:r>
              <a:rPr lang="zh-CN" altLang="en-US" sz="2400" dirty="0" smtClean="0">
                <a:sym typeface="+mn-ea"/>
              </a:rPr>
              <a:t>在</a:t>
            </a:r>
            <a:r>
              <a:rPr lang="en-US" altLang="zh-CN" sz="2400" dirty="0" smtClean="0">
                <a:sym typeface="+mn-ea"/>
              </a:rPr>
              <a:t>YJK</a:t>
            </a:r>
            <a:r>
              <a:rPr lang="zh-CN" altLang="en-US" sz="2400" dirty="0" smtClean="0">
                <a:sym typeface="+mn-ea"/>
              </a:rPr>
              <a:t>怎么操作</a:t>
            </a:r>
            <a:endParaRPr lang="zh-CN" altLang="en-US" sz="2400" dirty="0" smtClean="0">
              <a:sym typeface="+mn-ea"/>
            </a:endParaRPr>
          </a:p>
          <a:p>
            <a:r>
              <a:rPr lang="zh-CN" altLang="en-US" sz="2400" dirty="0" smtClean="0">
                <a:sym typeface="+mn-ea"/>
              </a:rPr>
              <a:t>五、总结</a:t>
            </a:r>
            <a:endParaRPr lang="zh-CN" altLang="en-US" sz="2400" b="1" dirty="0" smtClean="0"/>
          </a:p>
          <a:p>
            <a:pPr marL="0" indent="0">
              <a:buNone/>
            </a:pPr>
            <a:endParaRPr lang="en-US" altLang="zh-CN" sz="2400" b="1" dirty="0" smtClean="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pic>
        <p:nvPicPr>
          <p:cNvPr id="2" name="图片 1"/>
          <p:cNvPicPr>
            <a:picLocks noChangeAspect="1"/>
          </p:cNvPicPr>
          <p:nvPr/>
        </p:nvPicPr>
        <p:blipFill>
          <a:blip r:embed="rId1"/>
          <a:stretch>
            <a:fillRect/>
          </a:stretch>
        </p:blipFill>
        <p:spPr>
          <a:xfrm>
            <a:off x="86995" y="123825"/>
            <a:ext cx="8658225" cy="419671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弹性，不屈服</a:t>
            </a:r>
            <a:endParaRPr lang="zh-CN" altLang="en-US"/>
          </a:p>
        </p:txBody>
      </p:sp>
      <p:sp>
        <p:nvSpPr>
          <p:cNvPr id="3" name="内容占位符 2"/>
          <p:cNvSpPr>
            <a:spLocks noGrp="1"/>
          </p:cNvSpPr>
          <p:nvPr>
            <p:ph idx="1"/>
          </p:nvPr>
        </p:nvSpPr>
        <p:spPr>
          <a:xfrm>
            <a:off x="324485" y="935355"/>
            <a:ext cx="8362315" cy="3658870"/>
          </a:xfrm>
        </p:spPr>
        <p:txBody>
          <a:bodyPr/>
          <a:p>
            <a:r>
              <a:rPr lang="zh-CN" altLang="en-US" sz="2000"/>
              <a:t>弹性：</a:t>
            </a:r>
            <a:endParaRPr lang="zh-CN" altLang="en-US" sz="2000"/>
          </a:p>
          <a:p>
            <a:r>
              <a:rPr lang="en-US" altLang="zh-CN" sz="2000"/>
              <a:t>1</a:t>
            </a:r>
            <a:r>
              <a:rPr sz="2000"/>
              <a:t>）不考虑风与地震组合；</a:t>
            </a:r>
            <a:endParaRPr sz="2000"/>
          </a:p>
          <a:p>
            <a:r>
              <a:rPr lang="en-US" altLang="zh-CN" sz="2000"/>
              <a:t>2</a:t>
            </a:r>
            <a:r>
              <a:rPr sz="2000"/>
              <a:t>）不考虑与抗震等级有关的增大系数。（强剪弱弯，</a:t>
            </a:r>
            <a:r>
              <a:rPr lang="zh-CN" sz="2000"/>
              <a:t>强</a:t>
            </a:r>
            <a:r>
              <a:rPr sz="2000"/>
              <a:t>柱弱梁等）</a:t>
            </a:r>
            <a:endParaRPr lang="zh-CN" altLang="en-US" sz="2000"/>
          </a:p>
          <a:p>
            <a:r>
              <a:rPr lang="zh-CN" altLang="en-US" sz="2000"/>
              <a:t>是指M.1.2-2 内力调整系数取1，即不考虑内力调整系数的抗震验算</a:t>
            </a:r>
            <a:endParaRPr lang="zh-CN" altLang="en-US" sz="2000"/>
          </a:p>
          <a:p>
            <a:endParaRPr lang="zh-CN" altLang="en-US" sz="2000"/>
          </a:p>
        </p:txBody>
      </p:sp>
      <p:pic>
        <p:nvPicPr>
          <p:cNvPr id="4" name="图片 3"/>
          <p:cNvPicPr>
            <a:picLocks noChangeAspect="1"/>
          </p:cNvPicPr>
          <p:nvPr/>
        </p:nvPicPr>
        <p:blipFill>
          <a:blip r:embed="rId1"/>
          <a:stretch>
            <a:fillRect/>
          </a:stretch>
        </p:blipFill>
        <p:spPr>
          <a:xfrm>
            <a:off x="1359218" y="2752249"/>
            <a:ext cx="5381625" cy="1871663"/>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7950" y="915670"/>
            <a:ext cx="8229600" cy="3394075"/>
          </a:xfrm>
        </p:spPr>
        <p:txBody>
          <a:bodyPr/>
          <a:p>
            <a:r>
              <a:rPr sz="1500">
                <a:sym typeface="+mn-ea"/>
              </a:rPr>
              <a:t>不屈服：</a:t>
            </a:r>
            <a:endParaRPr sz="1500">
              <a:sym typeface="+mn-ea"/>
            </a:endParaRPr>
          </a:p>
          <a:p>
            <a:r>
              <a:rPr lang="en-US" altLang="zh-CN" sz="1500">
                <a:sym typeface="+mn-ea"/>
              </a:rPr>
              <a:t>1</a:t>
            </a:r>
            <a:r>
              <a:rPr sz="1500">
                <a:sym typeface="+mn-ea"/>
              </a:rPr>
              <a:t>）不考虑风荷载参与地震组合；</a:t>
            </a:r>
            <a:endParaRPr sz="1500">
              <a:sym typeface="+mn-ea"/>
            </a:endParaRPr>
          </a:p>
          <a:p>
            <a:r>
              <a:rPr sz="1500">
                <a:sym typeface="+mn-ea"/>
              </a:rPr>
              <a:t>2）不考虑与抗震等级有关的增大系数；</a:t>
            </a:r>
            <a:endParaRPr sz="1500">
              <a:sym typeface="+mn-ea"/>
            </a:endParaRPr>
          </a:p>
          <a:p>
            <a:r>
              <a:rPr sz="1500">
                <a:sym typeface="+mn-ea"/>
              </a:rPr>
              <a:t>3）不考虑荷载分项系数；</a:t>
            </a:r>
            <a:endParaRPr sz="1500">
              <a:sym typeface="+mn-ea"/>
            </a:endParaRPr>
          </a:p>
          <a:p>
            <a:r>
              <a:rPr sz="1500">
                <a:sym typeface="+mn-ea"/>
              </a:rPr>
              <a:t>4）不考虑承载力抗震调整系数；</a:t>
            </a:r>
            <a:endParaRPr sz="1500">
              <a:sym typeface="+mn-ea"/>
            </a:endParaRPr>
          </a:p>
          <a:p>
            <a:r>
              <a:rPr lang="en-US" altLang="zh-CN" sz="1500">
                <a:sym typeface="+mn-ea"/>
              </a:rPr>
              <a:t>5</a:t>
            </a:r>
            <a:r>
              <a:rPr sz="1500">
                <a:sym typeface="+mn-ea"/>
              </a:rPr>
              <a:t>）材料强度：中震取标准值，大震取极限值。</a:t>
            </a:r>
            <a:endParaRPr sz="1500">
              <a:sym typeface="+mn-ea"/>
            </a:endParaRPr>
          </a:p>
          <a:p>
            <a:endParaRPr>
              <a:sym typeface="+mn-ea"/>
            </a:endParaRPr>
          </a:p>
          <a:p>
            <a:r>
              <a:rPr sz="1800">
                <a:sym typeface="+mn-ea"/>
              </a:rPr>
              <a:t>是指M.1.2-3 荷载分项系数与内力调整系数都取1，抗震调整系数γre=1</a:t>
            </a:r>
            <a:endParaRPr lang="zh-CN" altLang="en-US" sz="1800"/>
          </a:p>
          <a:p>
            <a:r>
              <a:rPr sz="1800">
                <a:sym typeface="+mn-ea"/>
              </a:rPr>
              <a:t>不屈服设计去掉了所有安全度，属于承载力极限设计，计算配筋小，需要与小震取包络设计；</a:t>
            </a:r>
            <a:endParaRPr sz="1800">
              <a:sym typeface="+mn-ea"/>
            </a:endParaRPr>
          </a:p>
          <a:p>
            <a:r>
              <a:rPr sz="1800">
                <a:sym typeface="+mn-ea"/>
              </a:rPr>
              <a:t>弹性设计取消内力调整系数，保留了荷载分项系数，计算配筋大。</a:t>
            </a:r>
            <a:endParaRPr lang="zh-CN" altLang="en-US" sz="1800"/>
          </a:p>
          <a:p>
            <a:endParaRPr lang="zh-CN" altLang="en-US" sz="1800"/>
          </a:p>
        </p:txBody>
      </p:sp>
      <p:pic>
        <p:nvPicPr>
          <p:cNvPr id="4" name="图片 3"/>
          <p:cNvPicPr>
            <a:picLocks noChangeAspect="1"/>
          </p:cNvPicPr>
          <p:nvPr/>
        </p:nvPicPr>
        <p:blipFill>
          <a:blip r:embed="rId1"/>
          <a:stretch>
            <a:fillRect/>
          </a:stretch>
        </p:blipFill>
        <p:spPr>
          <a:xfrm>
            <a:off x="4284504" y="411480"/>
            <a:ext cx="4906804" cy="1990725"/>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3" name="内容占位符 2"/>
          <p:cNvSpPr>
            <a:spLocks noGrp="1"/>
          </p:cNvSpPr>
          <p:nvPr>
            <p:ph idx="1"/>
          </p:nvPr>
        </p:nvSpPr>
        <p:spPr>
          <a:xfrm>
            <a:off x="179705" y="483235"/>
            <a:ext cx="8229600" cy="3394075"/>
          </a:xfrm>
        </p:spPr>
        <p:txBody>
          <a:bodyPr/>
          <a:p>
            <a:r>
              <a:rPr lang="zh-CN" altLang="en-US" sz="2000"/>
              <a:t>性能要求</a:t>
            </a:r>
            <a:r>
              <a:rPr lang="zh-CN" altLang="en-US" sz="2000"/>
              <a:t>中的基本抗震</a:t>
            </a:r>
            <a:r>
              <a:rPr lang="zh-CN" altLang="en-US" sz="2000"/>
              <a:t>构造，相当于混凝土结构中四级抗震等级的构造要求，低，中，高和特种延性要求，大致相当于混凝土结构中三、二、一和特一级抗震等级的构造要求。</a:t>
            </a:r>
            <a:endParaRPr lang="zh-CN" altLang="en-US" sz="2000"/>
          </a:p>
        </p:txBody>
      </p:sp>
      <p:pic>
        <p:nvPicPr>
          <p:cNvPr id="5" name="内容占位符 3"/>
          <p:cNvPicPr>
            <a:picLocks noChangeAspect="1"/>
          </p:cNvPicPr>
          <p:nvPr/>
        </p:nvPicPr>
        <p:blipFill>
          <a:blip r:embed="rId1"/>
          <a:stretch>
            <a:fillRect/>
          </a:stretch>
        </p:blipFill>
        <p:spPr>
          <a:xfrm>
            <a:off x="899795" y="1564005"/>
            <a:ext cx="6262370" cy="3498215"/>
          </a:xfrm>
          <a:prstGeom prst="rect">
            <a:avLst/>
          </a:prstGeom>
          <a:noFill/>
          <a:ln w="9525">
            <a:noFill/>
            <a:miter lim="800000"/>
            <a:headEnd/>
            <a:tailEnd/>
          </a:ln>
        </p:spPr>
      </p:pic>
    </p:spTree>
    <p:custDataLst>
      <p:tags r:id="rId2"/>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小结</a:t>
            </a:r>
            <a:endParaRPr lang="zh-CN" altLang="en-US"/>
          </a:p>
        </p:txBody>
      </p:sp>
      <p:sp>
        <p:nvSpPr>
          <p:cNvPr id="3" name="内容占位符 2"/>
          <p:cNvSpPr>
            <a:spLocks noGrp="1"/>
          </p:cNvSpPr>
          <p:nvPr>
            <p:ph idx="1"/>
          </p:nvPr>
        </p:nvSpPr>
        <p:spPr/>
        <p:txBody>
          <a:bodyPr/>
          <a:p>
            <a:r>
              <a:rPr lang="zh-CN" altLang="en-US" sz="2400"/>
              <a:t>软件按《抗规》进行性能设计时，采用的荷载组合及材料强度如下表：</a:t>
            </a:r>
            <a:endParaRPr lang="zh-CN" altLang="en-US" sz="2400"/>
          </a:p>
          <a:p>
            <a:endParaRPr lang="zh-CN" altLang="en-US" sz="2400"/>
          </a:p>
        </p:txBody>
      </p:sp>
      <p:pic>
        <p:nvPicPr>
          <p:cNvPr id="4" name="图片 3"/>
          <p:cNvPicPr>
            <a:picLocks noChangeAspect="1"/>
          </p:cNvPicPr>
          <p:nvPr/>
        </p:nvPicPr>
        <p:blipFill>
          <a:blip r:embed="rId1"/>
          <a:stretch>
            <a:fillRect/>
          </a:stretch>
        </p:blipFill>
        <p:spPr>
          <a:xfrm>
            <a:off x="849630" y="2227421"/>
            <a:ext cx="8193405" cy="1742123"/>
          </a:xfrm>
          <a:prstGeom prst="rect">
            <a:avLst/>
          </a:prstGeom>
        </p:spPr>
      </p:pic>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高规方法</a:t>
            </a:r>
            <a:endParaRPr lang="en-US" altLang="zh-CN"/>
          </a:p>
        </p:txBody>
      </p:sp>
      <p:pic>
        <p:nvPicPr>
          <p:cNvPr id="4" name="内容占位符 3"/>
          <p:cNvPicPr>
            <a:picLocks noChangeAspect="1"/>
          </p:cNvPicPr>
          <p:nvPr>
            <p:ph idx="1"/>
          </p:nvPr>
        </p:nvPicPr>
        <p:blipFill>
          <a:blip r:embed="rId1"/>
          <a:stretch>
            <a:fillRect/>
          </a:stretch>
        </p:blipFill>
        <p:spPr>
          <a:xfrm>
            <a:off x="4872038" y="1041083"/>
            <a:ext cx="4271963" cy="1664494"/>
          </a:xfrm>
          <a:prstGeom prst="rect">
            <a:avLst/>
          </a:prstGeom>
        </p:spPr>
      </p:pic>
      <p:pic>
        <p:nvPicPr>
          <p:cNvPr id="5" name="内容占位符 3"/>
          <p:cNvPicPr>
            <a:picLocks noChangeAspect="1"/>
          </p:cNvPicPr>
          <p:nvPr/>
        </p:nvPicPr>
        <p:blipFill>
          <a:blip r:embed="rId2"/>
          <a:stretch>
            <a:fillRect/>
          </a:stretch>
        </p:blipFill>
        <p:spPr>
          <a:xfrm>
            <a:off x="184309" y="910114"/>
            <a:ext cx="4583430" cy="3487103"/>
          </a:xfrm>
          <a:prstGeom prst="rect">
            <a:avLst/>
          </a:prstGeom>
        </p:spPr>
      </p:pic>
      <p:sp>
        <p:nvSpPr>
          <p:cNvPr id="6" name="文本框 5"/>
          <p:cNvSpPr txBox="1"/>
          <p:nvPr/>
        </p:nvSpPr>
        <p:spPr>
          <a:xfrm>
            <a:off x="5044440" y="2945130"/>
            <a:ext cx="3835241" cy="1337945"/>
          </a:xfrm>
          <a:prstGeom prst="rect">
            <a:avLst/>
          </a:prstGeom>
          <a:noFill/>
        </p:spPr>
        <p:txBody>
          <a:bodyPr wrap="square" rtlCol="0">
            <a:spAutoFit/>
          </a:bodyPr>
          <a:p>
            <a:r>
              <a:rPr lang="zh-CN" altLang="en-US" sz="2700"/>
              <a:t>高规中</a:t>
            </a:r>
            <a:r>
              <a:rPr lang="en-US" altLang="zh-CN" sz="2700"/>
              <a:t>ABCD</a:t>
            </a:r>
            <a:r>
              <a:rPr lang="zh-CN" altLang="en-US" sz="2700"/>
              <a:t>四级抗震性能目标与抗规中抗震性能</a:t>
            </a:r>
            <a:r>
              <a:rPr lang="en-US" altLang="zh-CN" sz="2700"/>
              <a:t>1,2,3,4</a:t>
            </a:r>
            <a:r>
              <a:rPr lang="zh-CN" altLang="en-US" sz="2700"/>
              <a:t>是一致的。</a:t>
            </a:r>
            <a:endParaRPr lang="zh-CN" altLang="en-US" sz="2700"/>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554355"/>
            <a:ext cx="8229600" cy="3394075"/>
          </a:xfrm>
        </p:spPr>
        <p:txBody>
          <a:bodyPr/>
          <a:p>
            <a:r>
              <a:rPr lang="zh-CN" altLang="en-US" sz="1800"/>
              <a:t>《高规》中提出了可按 5 个性能水准设计的具体方法。其中，中震时可选 1、2、3、4，大震时可选 2、3、4、5：</a:t>
            </a:r>
            <a:endParaRPr lang="zh-CN" altLang="en-US" sz="1800"/>
          </a:p>
          <a:p>
            <a:endParaRPr lang="zh-CN" altLang="en-US" sz="1800"/>
          </a:p>
        </p:txBody>
      </p:sp>
      <p:pic>
        <p:nvPicPr>
          <p:cNvPr id="4" name="图片 3"/>
          <p:cNvPicPr>
            <a:picLocks noChangeAspect="1"/>
          </p:cNvPicPr>
          <p:nvPr/>
        </p:nvPicPr>
        <p:blipFill>
          <a:blip r:embed="rId1"/>
          <a:stretch>
            <a:fillRect/>
          </a:stretch>
        </p:blipFill>
        <p:spPr>
          <a:xfrm>
            <a:off x="1259840" y="1492726"/>
            <a:ext cx="4736306" cy="3109436"/>
          </a:xfrm>
          <a:prstGeom prst="rect">
            <a:avLst/>
          </a:prstGeom>
        </p:spPr>
      </p:pic>
    </p:spTree>
    <p:custDataLst>
      <p:tags r:id="rId2"/>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02285" y="326390"/>
            <a:ext cx="8068945" cy="3780790"/>
          </a:xfrm>
        </p:spPr>
        <p:txBody>
          <a:bodyPr/>
          <a:p>
            <a:r>
              <a:rPr lang="zh-CN" altLang="en-US" sz="1800"/>
              <a:t>软件默认剪力墙为关键构件，柱、支撑</a:t>
            </a:r>
            <a:r>
              <a:rPr lang="zh-CN" altLang="en-US" sz="1800"/>
              <a:t>为一般竖向构件，梁为水平耗能构件。若实际设计的构件属性与默认不符，可在前处理菜单中交互定义。</a:t>
            </a:r>
            <a:endParaRPr lang="zh-CN" altLang="en-US" sz="1800"/>
          </a:p>
        </p:txBody>
      </p:sp>
      <p:pic>
        <p:nvPicPr>
          <p:cNvPr id="4" name="内容占位符 3"/>
          <p:cNvPicPr>
            <a:picLocks noChangeAspect="1"/>
          </p:cNvPicPr>
          <p:nvPr>
            <p:custDataLst>
              <p:tags r:id="rId1"/>
            </p:custDataLst>
          </p:nvPr>
        </p:nvPicPr>
        <p:blipFill>
          <a:blip r:embed="rId2"/>
          <a:stretch>
            <a:fillRect/>
          </a:stretch>
        </p:blipFill>
        <p:spPr>
          <a:xfrm>
            <a:off x="953453" y="1113473"/>
            <a:ext cx="7236619" cy="1111091"/>
          </a:xfrm>
          <a:prstGeom prst="rect">
            <a:avLst/>
          </a:prstGeom>
        </p:spPr>
      </p:pic>
      <p:pic>
        <p:nvPicPr>
          <p:cNvPr id="2" name="图片 1"/>
          <p:cNvPicPr>
            <a:picLocks noChangeAspect="1"/>
          </p:cNvPicPr>
          <p:nvPr>
            <p:custDataLst>
              <p:tags r:id="rId3"/>
            </p:custDataLst>
          </p:nvPr>
        </p:nvPicPr>
        <p:blipFill>
          <a:blip r:embed="rId4"/>
          <a:stretch>
            <a:fillRect/>
          </a:stretch>
        </p:blipFill>
        <p:spPr>
          <a:xfrm>
            <a:off x="899795" y="2211705"/>
            <a:ext cx="6089015" cy="2875280"/>
          </a:xfrm>
          <a:prstGeom prst="rect">
            <a:avLst/>
          </a:prstGeom>
        </p:spPr>
      </p:pic>
    </p:spTree>
    <p:custDataLst>
      <p:tags r:id="rId5"/>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70180" y="697865"/>
            <a:ext cx="8229600" cy="3394075"/>
          </a:xfrm>
        </p:spPr>
        <p:txBody>
          <a:bodyPr/>
          <a:p>
            <a:r>
              <a:rPr lang="zh-CN" altLang="en-US" sz="2000"/>
              <a:t>性能</a:t>
            </a:r>
            <a:r>
              <a:rPr lang="en-US" altLang="zh-CN" sz="2000"/>
              <a:t>1</a:t>
            </a:r>
            <a:r>
              <a:rPr sz="2000"/>
              <a:t>，中震</a:t>
            </a:r>
            <a:endParaRPr sz="2000"/>
          </a:p>
          <a:p>
            <a:r>
              <a:rPr lang="en-US" altLang="zh-CN" sz="2000"/>
              <a:t>1</a:t>
            </a:r>
            <a:r>
              <a:rPr sz="2000"/>
              <a:t>）风与地震不组合；</a:t>
            </a:r>
            <a:endParaRPr sz="2000"/>
          </a:p>
          <a:p>
            <a:r>
              <a:rPr lang="en-US" altLang="zh-CN" sz="2000"/>
              <a:t>2</a:t>
            </a:r>
            <a:r>
              <a:rPr sz="2000"/>
              <a:t>）不考虑抗震等级有关调整</a:t>
            </a:r>
            <a:endParaRPr sz="2000"/>
          </a:p>
          <a:p>
            <a:endParaRPr sz="2000"/>
          </a:p>
        </p:txBody>
      </p:sp>
      <p:pic>
        <p:nvPicPr>
          <p:cNvPr id="4" name="图片 3"/>
          <p:cNvPicPr>
            <a:picLocks noChangeAspect="1"/>
          </p:cNvPicPr>
          <p:nvPr/>
        </p:nvPicPr>
        <p:blipFill>
          <a:blip r:embed="rId1"/>
          <a:stretch>
            <a:fillRect/>
          </a:stretch>
        </p:blipFill>
        <p:spPr>
          <a:xfrm>
            <a:off x="3204051" y="2081530"/>
            <a:ext cx="5575935" cy="2512695"/>
          </a:xfrm>
          <a:prstGeom prst="rect">
            <a:avLst/>
          </a:prstGeom>
        </p:spPr>
      </p:pic>
      <p:pic>
        <p:nvPicPr>
          <p:cNvPr id="5" name="图片 4"/>
          <p:cNvPicPr>
            <a:picLocks noChangeAspect="1"/>
          </p:cNvPicPr>
          <p:nvPr/>
        </p:nvPicPr>
        <p:blipFill>
          <a:blip r:embed="rId2"/>
          <a:stretch>
            <a:fillRect/>
          </a:stretch>
        </p:blipFill>
        <p:spPr>
          <a:xfrm>
            <a:off x="3924300" y="196215"/>
            <a:ext cx="4371975" cy="1500188"/>
          </a:xfrm>
          <a:prstGeom prst="rect">
            <a:avLst/>
          </a:prstGeom>
        </p:spPr>
      </p:pic>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98425" y="626110"/>
            <a:ext cx="8229600" cy="3394075"/>
          </a:xfrm>
        </p:spPr>
        <p:txBody>
          <a:bodyPr/>
          <a:p>
            <a:r>
              <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rPr>
              <a:t>性能</a:t>
            </a:r>
            <a:r>
              <a:rPr lang="en-US" altLang="zh-CN" sz="1800">
                <a:solidFill>
                  <a:schemeClr val="tx1"/>
                </a:solidFill>
                <a:latin typeface="宋体" panose="02010600030101010101" pitchFamily="2" charset="-122"/>
                <a:ea typeface="宋体" panose="02010600030101010101" pitchFamily="2" charset="-122"/>
                <a:cs typeface="宋体" panose="02010600030101010101" pitchFamily="2" charset="-122"/>
              </a:rPr>
              <a:t>2 </a:t>
            </a:r>
            <a:r>
              <a:rPr sz="1800">
                <a:solidFill>
                  <a:schemeClr val="tx1"/>
                </a:solidFill>
                <a:latin typeface="宋体" panose="02010600030101010101" pitchFamily="2" charset="-122"/>
                <a:ea typeface="宋体" panose="02010600030101010101" pitchFamily="2" charset="-122"/>
                <a:cs typeface="宋体" panose="02010600030101010101" pitchFamily="2" charset="-122"/>
              </a:rPr>
              <a:t>中大震</a:t>
            </a:r>
            <a:endParaRPr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sz="1800">
                <a:solidFill>
                  <a:schemeClr val="tx1"/>
                </a:solidFill>
                <a:latin typeface="宋体" panose="02010600030101010101" pitchFamily="2" charset="-122"/>
                <a:ea typeface="宋体" panose="02010600030101010101" pitchFamily="2" charset="-122"/>
                <a:cs typeface="宋体" panose="02010600030101010101" pitchFamily="2" charset="-122"/>
              </a:rPr>
              <a:t>关键构件，竖向构件抗震承载力</a:t>
            </a:r>
            <a:endParaRPr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sz="1800">
                <a:solidFill>
                  <a:schemeClr val="tx1"/>
                </a:solidFill>
                <a:latin typeface="宋体" panose="02010600030101010101" pitchFamily="2" charset="-122"/>
                <a:ea typeface="宋体" panose="02010600030101010101" pitchFamily="2" charset="-122"/>
                <a:cs typeface="宋体" panose="02010600030101010101" pitchFamily="2" charset="-122"/>
              </a:rPr>
              <a:t>耗能构件受剪承载力</a:t>
            </a:r>
            <a:endParaRPr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endParaRPr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sz="1800">
                <a:solidFill>
                  <a:schemeClr val="tx1"/>
                </a:solidFill>
                <a:latin typeface="宋体" panose="02010600030101010101" pitchFamily="2" charset="-122"/>
                <a:ea typeface="宋体" panose="02010600030101010101" pitchFamily="2" charset="-122"/>
                <a:cs typeface="宋体" panose="02010600030101010101" pitchFamily="2" charset="-122"/>
              </a:rPr>
              <a:t>耗能构件正截面</a:t>
            </a:r>
            <a:endParaRPr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endParaRPr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endParaRPr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endParaRPr lang="en-US" altLang="zh-CN"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endParaRPr lang="en-US" altLang="zh-CN" sz="1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1"/>
          <a:stretch>
            <a:fillRect/>
          </a:stretch>
        </p:blipFill>
        <p:spPr>
          <a:xfrm>
            <a:off x="918051" y="2671604"/>
            <a:ext cx="6711315" cy="1507331"/>
          </a:xfrm>
          <a:prstGeom prst="rect">
            <a:avLst/>
          </a:prstGeom>
        </p:spPr>
      </p:pic>
      <p:pic>
        <p:nvPicPr>
          <p:cNvPr id="5" name="图片 4"/>
          <p:cNvPicPr>
            <a:picLocks noChangeAspect="1"/>
          </p:cNvPicPr>
          <p:nvPr/>
        </p:nvPicPr>
        <p:blipFill>
          <a:blip r:embed="rId2"/>
          <a:stretch>
            <a:fillRect/>
          </a:stretch>
        </p:blipFill>
        <p:spPr>
          <a:xfrm>
            <a:off x="4014153" y="1076325"/>
            <a:ext cx="5286375" cy="443389"/>
          </a:xfrm>
          <a:prstGeom prst="rect">
            <a:avLst/>
          </a:prstGeom>
        </p:spPr>
      </p:pic>
      <p:pic>
        <p:nvPicPr>
          <p:cNvPr id="6" name="图片 5"/>
          <p:cNvPicPr>
            <a:picLocks noChangeAspect="1"/>
          </p:cNvPicPr>
          <p:nvPr/>
        </p:nvPicPr>
        <p:blipFill>
          <a:blip r:embed="rId3"/>
          <a:stretch>
            <a:fillRect/>
          </a:stretch>
        </p:blipFill>
        <p:spPr>
          <a:xfrm>
            <a:off x="2804954" y="1860868"/>
            <a:ext cx="4364355" cy="417671"/>
          </a:xfrm>
          <a:prstGeom prst="rect">
            <a:avLst/>
          </a:prstGeom>
        </p:spPr>
      </p:pic>
      <p:sp>
        <p:nvSpPr>
          <p:cNvPr id="7" name="右大括号 6"/>
          <p:cNvSpPr/>
          <p:nvPr/>
        </p:nvSpPr>
        <p:spPr>
          <a:xfrm>
            <a:off x="3772694" y="1031081"/>
            <a:ext cx="241459" cy="5338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100"/>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sp>
        <p:nvSpPr>
          <p:cNvPr id="2" name="标题 1"/>
          <p:cNvSpPr>
            <a:spLocks noGrp="1"/>
          </p:cNvSpPr>
          <p:nvPr/>
        </p:nvSpPr>
        <p:spPr>
          <a:xfrm>
            <a:off x="98425" y="239395"/>
            <a:ext cx="6567170" cy="349885"/>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a:sym typeface="+mn-ea"/>
              </a:rPr>
              <a:t>性能设计基本思路</a:t>
            </a:r>
            <a:endParaRPr lang="zh-CN" altLang="en-US"/>
          </a:p>
        </p:txBody>
      </p:sp>
      <p:sp>
        <p:nvSpPr>
          <p:cNvPr id="3" name="内容占位符 2"/>
          <p:cNvSpPr>
            <a:spLocks noGrp="1"/>
          </p:cNvSpPr>
          <p:nvPr/>
        </p:nvSpPr>
        <p:spPr>
          <a:xfrm>
            <a:off x="98425" y="627380"/>
            <a:ext cx="8241665" cy="2722880"/>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solidFill>
                <a:uFillTx/>
                <a:latin typeface="宋体" panose="02010600030101010101" pitchFamily="2" charset="-122"/>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a:t>1，高延性（变形能力大），低弹性承载力；</a:t>
            </a:r>
            <a:endParaRPr lang="zh-CN" altLang="en-US" sz="2800"/>
          </a:p>
          <a:p>
            <a:r>
              <a:rPr lang="zh-CN" altLang="en-US" sz="2800"/>
              <a:t>2，低延性（变形能力小），高弹性承载力。</a:t>
            </a:r>
            <a:endParaRPr lang="zh-CN" altLang="en-US" sz="2800"/>
          </a:p>
          <a:p>
            <a:endParaRPr lang="zh-CN" altLang="en-US" sz="2800"/>
          </a:p>
        </p:txBody>
      </p:sp>
      <p:pic>
        <p:nvPicPr>
          <p:cNvPr id="5" name="图片 4" descr="53fea8689b6648d7c1c7463e (4)"/>
          <p:cNvPicPr>
            <a:picLocks noChangeAspect="1"/>
          </p:cNvPicPr>
          <p:nvPr/>
        </p:nvPicPr>
        <p:blipFill>
          <a:blip r:embed="rId1"/>
          <a:srcRect l="806" t="14129" r="833" b="7281"/>
          <a:stretch>
            <a:fillRect/>
          </a:stretch>
        </p:blipFill>
        <p:spPr>
          <a:xfrm>
            <a:off x="2051685" y="2282825"/>
            <a:ext cx="4246245" cy="254508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13690" y="554355"/>
            <a:ext cx="8229600" cy="3394075"/>
          </a:xfrm>
        </p:spPr>
        <p:txBody>
          <a:bodyPr/>
          <a:p>
            <a:r>
              <a:rPr lang="zh-CN" altLang="en-US" sz="1350">
                <a:solidFill>
                  <a:schemeClr val="tx1"/>
                </a:solidFill>
                <a:latin typeface="宋体" panose="02010600030101010101" pitchFamily="2" charset="-122"/>
                <a:ea typeface="宋体" panose="02010600030101010101" pitchFamily="2" charset="-122"/>
              </a:rPr>
              <a:t>性能</a:t>
            </a:r>
            <a:r>
              <a:rPr lang="en-US" altLang="zh-CN" sz="1350">
                <a:solidFill>
                  <a:schemeClr val="tx1"/>
                </a:solidFill>
                <a:latin typeface="宋体" panose="02010600030101010101" pitchFamily="2" charset="-122"/>
                <a:ea typeface="宋体" panose="02010600030101010101" pitchFamily="2" charset="-122"/>
              </a:rPr>
              <a:t>3 </a:t>
            </a:r>
            <a:r>
              <a:rPr sz="1350">
                <a:solidFill>
                  <a:schemeClr val="tx1"/>
                </a:solidFill>
                <a:latin typeface="宋体" panose="02010600030101010101" pitchFamily="2" charset="-122"/>
                <a:ea typeface="宋体" panose="02010600030101010101" pitchFamily="2" charset="-122"/>
              </a:rPr>
              <a:t>中、大震</a:t>
            </a:r>
            <a:endParaRPr sz="1350">
              <a:solidFill>
                <a:schemeClr val="tx1"/>
              </a:solidFill>
              <a:latin typeface="宋体" panose="02010600030101010101" pitchFamily="2" charset="-122"/>
              <a:ea typeface="宋体" panose="02010600030101010101" pitchFamily="2" charset="-122"/>
            </a:endParaRPr>
          </a:p>
          <a:p>
            <a:r>
              <a:rPr sz="1350">
                <a:solidFill>
                  <a:schemeClr val="tx1"/>
                </a:solidFill>
                <a:latin typeface="宋体" panose="02010600030101010101" pitchFamily="2" charset="-122"/>
                <a:ea typeface="宋体" panose="02010600030101010101" pitchFamily="2" charset="-122"/>
              </a:rPr>
              <a:t>关键构件及竖向构件正截面</a:t>
            </a:r>
            <a:r>
              <a:rPr lang="en-US" altLang="zh-CN" sz="1350">
                <a:solidFill>
                  <a:schemeClr val="tx1"/>
                </a:solidFill>
                <a:latin typeface="宋体" panose="02010600030101010101" pitchFamily="2" charset="-122"/>
                <a:ea typeface="宋体" panose="02010600030101010101" pitchFamily="2" charset="-122"/>
              </a:rPr>
              <a:t>,</a:t>
            </a:r>
            <a:endParaRPr lang="en-US" altLang="zh-CN" sz="1350">
              <a:solidFill>
                <a:schemeClr val="tx1"/>
              </a:solidFill>
              <a:latin typeface="宋体" panose="02010600030101010101" pitchFamily="2" charset="-122"/>
              <a:ea typeface="宋体" panose="02010600030101010101" pitchFamily="2" charset="-122"/>
            </a:endParaRPr>
          </a:p>
          <a:p>
            <a:r>
              <a:rPr sz="1350">
                <a:solidFill>
                  <a:schemeClr val="tx1"/>
                </a:solidFill>
                <a:latin typeface="宋体" panose="02010600030101010101" pitchFamily="2" charset="-122"/>
                <a:ea typeface="宋体" panose="02010600030101010101" pitchFamily="2" charset="-122"/>
                <a:sym typeface="+mn-ea"/>
              </a:rPr>
              <a:t>水平长悬臂结构和大跨度结构中关键构件正截面</a:t>
            </a:r>
            <a:endParaRPr sz="1350">
              <a:solidFill>
                <a:schemeClr val="tx1"/>
              </a:solidFill>
              <a:latin typeface="宋体" panose="02010600030101010101" pitchFamily="2" charset="-122"/>
              <a:ea typeface="宋体" panose="02010600030101010101" pitchFamily="2" charset="-122"/>
            </a:endParaRPr>
          </a:p>
          <a:p>
            <a:endParaRPr sz="1350">
              <a:solidFill>
                <a:schemeClr val="tx1"/>
              </a:solidFill>
              <a:latin typeface="宋体" panose="02010600030101010101" pitchFamily="2" charset="-122"/>
              <a:ea typeface="宋体" panose="02010600030101010101" pitchFamily="2" charset="-122"/>
            </a:endParaRPr>
          </a:p>
          <a:p>
            <a:r>
              <a:rPr sz="1350">
                <a:solidFill>
                  <a:schemeClr val="tx1"/>
                </a:solidFill>
                <a:latin typeface="宋体" panose="02010600030101010101" pitchFamily="2" charset="-122"/>
                <a:ea typeface="宋体" panose="02010600030101010101" pitchFamily="2" charset="-122"/>
              </a:rPr>
              <a:t>关键构件，竖向构件受剪承载力</a:t>
            </a:r>
            <a:endParaRPr sz="1350">
              <a:solidFill>
                <a:schemeClr val="tx1"/>
              </a:solidFill>
              <a:latin typeface="宋体" panose="02010600030101010101" pitchFamily="2" charset="-122"/>
              <a:ea typeface="宋体" panose="02010600030101010101" pitchFamily="2" charset="-122"/>
            </a:endParaRPr>
          </a:p>
          <a:p>
            <a:endParaRPr lang="en-US" altLang="zh-CN" sz="1350">
              <a:solidFill>
                <a:schemeClr val="tx1"/>
              </a:solidFill>
              <a:latin typeface="宋体" panose="02010600030101010101" pitchFamily="2" charset="-122"/>
              <a:ea typeface="宋体" panose="02010600030101010101" pitchFamily="2" charset="-122"/>
            </a:endParaRPr>
          </a:p>
          <a:p>
            <a:r>
              <a:rPr sz="1350">
                <a:solidFill>
                  <a:schemeClr val="tx1"/>
                </a:solidFill>
                <a:latin typeface="宋体" panose="02010600030101010101" pitchFamily="2" charset="-122"/>
                <a:ea typeface="宋体" panose="02010600030101010101" pitchFamily="2" charset="-122"/>
              </a:rPr>
              <a:t>部分耗能构件屈服，受剪承载力</a:t>
            </a:r>
            <a:endParaRPr sz="1350">
              <a:solidFill>
                <a:schemeClr val="tx1"/>
              </a:solidFill>
              <a:latin typeface="宋体" panose="02010600030101010101" pitchFamily="2" charset="-122"/>
              <a:ea typeface="宋体" panose="02010600030101010101" pitchFamily="2" charset="-122"/>
            </a:endParaRPr>
          </a:p>
          <a:p>
            <a:endParaRPr lang="en-US" altLang="zh-CN" sz="1350">
              <a:solidFill>
                <a:schemeClr val="tx1"/>
              </a:solidFill>
              <a:latin typeface="宋体" panose="02010600030101010101" pitchFamily="2" charset="-122"/>
              <a:ea typeface="宋体" panose="02010600030101010101" pitchFamily="2" charset="-122"/>
            </a:endParaRPr>
          </a:p>
          <a:p>
            <a:pPr marL="0" indent="0">
              <a:buNone/>
            </a:pPr>
            <a:endParaRPr sz="1350">
              <a:solidFill>
                <a:schemeClr val="tx1"/>
              </a:solidFill>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1"/>
          <a:stretch>
            <a:fillRect/>
          </a:stretch>
        </p:blipFill>
        <p:spPr>
          <a:xfrm>
            <a:off x="4482306" y="569119"/>
            <a:ext cx="4364355" cy="417671"/>
          </a:xfrm>
          <a:prstGeom prst="rect">
            <a:avLst/>
          </a:prstGeom>
        </p:spPr>
      </p:pic>
      <p:pic>
        <p:nvPicPr>
          <p:cNvPr id="5" name="图片 4"/>
          <p:cNvPicPr>
            <a:picLocks noChangeAspect="1"/>
          </p:cNvPicPr>
          <p:nvPr/>
        </p:nvPicPr>
        <p:blipFill>
          <a:blip r:embed="rId2"/>
          <a:stretch>
            <a:fillRect/>
          </a:stretch>
        </p:blipFill>
        <p:spPr>
          <a:xfrm>
            <a:off x="3560286" y="1704499"/>
            <a:ext cx="5286375" cy="443389"/>
          </a:xfrm>
          <a:prstGeom prst="rect">
            <a:avLst/>
          </a:prstGeom>
        </p:spPr>
      </p:pic>
      <p:pic>
        <p:nvPicPr>
          <p:cNvPr id="4" name="图片 3"/>
          <p:cNvPicPr>
            <a:picLocks noChangeAspect="1"/>
          </p:cNvPicPr>
          <p:nvPr/>
        </p:nvPicPr>
        <p:blipFill>
          <a:blip r:embed="rId3"/>
          <a:stretch>
            <a:fillRect/>
          </a:stretch>
        </p:blipFill>
        <p:spPr>
          <a:xfrm>
            <a:off x="4652328" y="986790"/>
            <a:ext cx="4323398" cy="428149"/>
          </a:xfrm>
          <a:prstGeom prst="rect">
            <a:avLst/>
          </a:prstGeom>
        </p:spPr>
      </p:pic>
      <p:pic>
        <p:nvPicPr>
          <p:cNvPr id="7" name="图片 6"/>
          <p:cNvPicPr>
            <a:picLocks noChangeAspect="1"/>
          </p:cNvPicPr>
          <p:nvPr/>
        </p:nvPicPr>
        <p:blipFill>
          <a:blip r:embed="rId4"/>
          <a:stretch>
            <a:fillRect/>
          </a:stretch>
        </p:blipFill>
        <p:spPr>
          <a:xfrm>
            <a:off x="889953" y="2895600"/>
            <a:ext cx="5726906" cy="1532096"/>
          </a:xfrm>
          <a:prstGeom prst="rect">
            <a:avLst/>
          </a:prstGeom>
        </p:spPr>
      </p:pic>
      <p:pic>
        <p:nvPicPr>
          <p:cNvPr id="8" name="图片 7"/>
          <p:cNvPicPr>
            <a:picLocks noChangeAspect="1"/>
          </p:cNvPicPr>
          <p:nvPr/>
        </p:nvPicPr>
        <p:blipFill>
          <a:blip r:embed="rId1"/>
          <a:stretch>
            <a:fillRect/>
          </a:stretch>
        </p:blipFill>
        <p:spPr>
          <a:xfrm>
            <a:off x="3874611" y="2456021"/>
            <a:ext cx="4364355" cy="417671"/>
          </a:xfrm>
          <a:prstGeom prst="rect">
            <a:avLst/>
          </a:prstGeom>
        </p:spPr>
      </p:pic>
    </p:spTree>
    <p:custDataLst>
      <p:tags r:id="rId5"/>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085" y="841375"/>
            <a:ext cx="8229600" cy="3394075"/>
          </a:xfrm>
        </p:spPr>
        <p:txBody>
          <a:bodyPr/>
          <a:p>
            <a:r>
              <a:rPr lang="zh-CN" altLang="en-US" sz="1800"/>
              <a:t>性能</a:t>
            </a:r>
            <a:r>
              <a:rPr lang="en-US" altLang="zh-CN" sz="1800"/>
              <a:t>4 </a:t>
            </a:r>
            <a:r>
              <a:rPr sz="1800"/>
              <a:t>中、大震</a:t>
            </a:r>
            <a:endParaRPr sz="1800"/>
          </a:p>
          <a:p>
            <a:pPr marL="228600" lvl="0" indent="-228600">
              <a:buFont typeface="Arial" panose="020B0604020202020204" pitchFamily="34" charset="0"/>
              <a:buChar char="•"/>
            </a:pPr>
            <a:r>
              <a:rPr sz="1800">
                <a:sym typeface="+mn-ea"/>
              </a:rPr>
              <a:t>关键构件抗震承载力</a:t>
            </a:r>
            <a:r>
              <a:rPr lang="en-US" altLang="zh-CN" sz="1800">
                <a:sym typeface="+mn-ea"/>
              </a:rPr>
              <a:t>,</a:t>
            </a:r>
            <a:endParaRPr lang="en-US" altLang="zh-CN" sz="1800">
              <a:solidFill>
                <a:schemeClr val="tx1"/>
              </a:solidFill>
              <a:latin typeface="宋体" panose="02010600030101010101" pitchFamily="2" charset="-122"/>
              <a:ea typeface="宋体" panose="02010600030101010101" pitchFamily="2" charset="-122"/>
            </a:endParaRPr>
          </a:p>
          <a:p>
            <a:pPr marL="228600" lvl="0" indent="-228600">
              <a:buFont typeface="Arial" panose="020B0604020202020204" pitchFamily="34" charset="0"/>
              <a:buChar char="•"/>
            </a:pPr>
            <a:r>
              <a:rPr sz="1800">
                <a:sym typeface="+mn-ea"/>
              </a:rPr>
              <a:t>水平长悬臂结构和大跨度结构中关键构件正截面</a:t>
            </a:r>
            <a:endParaRPr sz="1800">
              <a:solidFill>
                <a:schemeClr val="tx1"/>
              </a:solidFill>
              <a:latin typeface="宋体" panose="02010600030101010101" pitchFamily="2" charset="-122"/>
              <a:ea typeface="宋体" panose="02010600030101010101" pitchFamily="2" charset="-122"/>
            </a:endParaRPr>
          </a:p>
          <a:p>
            <a:pPr marL="228600" lvl="0" indent="-228600">
              <a:buFont typeface="Arial" panose="020B0604020202020204" pitchFamily="34" charset="0"/>
              <a:buChar char="•"/>
            </a:pPr>
            <a:endParaRPr sz="1800">
              <a:solidFill>
                <a:schemeClr val="tx1"/>
              </a:solidFill>
            </a:endParaRPr>
          </a:p>
          <a:p>
            <a:r>
              <a:rPr sz="1800"/>
              <a:t>部分竖向构件，大部分耗能构件屈服</a:t>
            </a:r>
            <a:endParaRPr sz="1800"/>
          </a:p>
          <a:p>
            <a:r>
              <a:rPr sz="1800"/>
              <a:t>竖向构件受剪截面应符合</a:t>
            </a:r>
            <a:endParaRPr sz="1800"/>
          </a:p>
          <a:p>
            <a:endParaRPr sz="1800"/>
          </a:p>
        </p:txBody>
      </p:sp>
      <p:pic>
        <p:nvPicPr>
          <p:cNvPr id="4" name="图片 3"/>
          <p:cNvPicPr>
            <a:picLocks noChangeAspect="1"/>
          </p:cNvPicPr>
          <p:nvPr/>
        </p:nvPicPr>
        <p:blipFill>
          <a:blip r:embed="rId1"/>
          <a:stretch>
            <a:fillRect/>
          </a:stretch>
        </p:blipFill>
        <p:spPr>
          <a:xfrm>
            <a:off x="3926681" y="3300413"/>
            <a:ext cx="4714875" cy="1685925"/>
          </a:xfrm>
          <a:prstGeom prst="rect">
            <a:avLst/>
          </a:prstGeom>
        </p:spPr>
      </p:pic>
      <p:pic>
        <p:nvPicPr>
          <p:cNvPr id="6" name="图片 5"/>
          <p:cNvPicPr>
            <a:picLocks noChangeAspect="1"/>
          </p:cNvPicPr>
          <p:nvPr/>
        </p:nvPicPr>
        <p:blipFill>
          <a:blip r:embed="rId2"/>
          <a:stretch>
            <a:fillRect/>
          </a:stretch>
        </p:blipFill>
        <p:spPr>
          <a:xfrm>
            <a:off x="4697571" y="1143159"/>
            <a:ext cx="4364355" cy="417671"/>
          </a:xfrm>
          <a:prstGeom prst="rect">
            <a:avLst/>
          </a:prstGeom>
        </p:spPr>
      </p:pic>
      <p:pic>
        <p:nvPicPr>
          <p:cNvPr id="7" name="图片 6"/>
          <p:cNvPicPr>
            <a:picLocks noChangeAspect="1"/>
          </p:cNvPicPr>
          <p:nvPr/>
        </p:nvPicPr>
        <p:blipFill>
          <a:blip r:embed="rId3"/>
          <a:stretch>
            <a:fillRect/>
          </a:stretch>
        </p:blipFill>
        <p:spPr>
          <a:xfrm>
            <a:off x="4867593" y="1776095"/>
            <a:ext cx="4323398" cy="428149"/>
          </a:xfrm>
          <a:prstGeom prst="rect">
            <a:avLst/>
          </a:prstGeom>
        </p:spPr>
      </p:pic>
      <p:pic>
        <p:nvPicPr>
          <p:cNvPr id="8" name="图片 7"/>
          <p:cNvPicPr>
            <a:picLocks noChangeAspect="1"/>
          </p:cNvPicPr>
          <p:nvPr/>
        </p:nvPicPr>
        <p:blipFill>
          <a:blip r:embed="rId4"/>
          <a:stretch>
            <a:fillRect/>
          </a:stretch>
        </p:blipFill>
        <p:spPr>
          <a:xfrm>
            <a:off x="3568065" y="2717006"/>
            <a:ext cx="4773930" cy="452438"/>
          </a:xfrm>
          <a:prstGeom prst="rect">
            <a:avLst/>
          </a:prstGeom>
        </p:spPr>
      </p:pic>
    </p:spTree>
    <p:custDataLst>
      <p:tags r:id="rId5"/>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zh-CN" altLang="en-US" sz="1800"/>
              <a:t>性能</a:t>
            </a:r>
            <a:r>
              <a:rPr lang="en-US" altLang="zh-CN" sz="1800"/>
              <a:t>5 </a:t>
            </a:r>
            <a:r>
              <a:rPr sz="1800"/>
              <a:t>大震</a:t>
            </a:r>
            <a:endParaRPr sz="1800"/>
          </a:p>
          <a:p>
            <a:r>
              <a:rPr sz="1800"/>
              <a:t>关键构件抗震承载力</a:t>
            </a:r>
            <a:endParaRPr sz="1800"/>
          </a:p>
          <a:p>
            <a:endParaRPr lang="en-US" altLang="zh-CN" sz="1800"/>
          </a:p>
          <a:p>
            <a:r>
              <a:rPr sz="1800"/>
              <a:t>竖向构件截面应符合</a:t>
            </a:r>
            <a:endParaRPr sz="1800"/>
          </a:p>
          <a:p>
            <a:endParaRPr lang="en-US" altLang="zh-CN" sz="1800"/>
          </a:p>
          <a:p>
            <a:r>
              <a:rPr sz="1800"/>
              <a:t>较多竖向构件屈服，同一层竖向构件不宜全部屈服</a:t>
            </a:r>
            <a:endParaRPr lang="en-US" altLang="zh-CN" sz="1800"/>
          </a:p>
          <a:p>
            <a:endParaRPr lang="en-US" altLang="zh-CN" sz="1800"/>
          </a:p>
        </p:txBody>
      </p:sp>
      <p:pic>
        <p:nvPicPr>
          <p:cNvPr id="6" name="图片 5"/>
          <p:cNvPicPr>
            <a:picLocks noChangeAspect="1"/>
          </p:cNvPicPr>
          <p:nvPr/>
        </p:nvPicPr>
        <p:blipFill>
          <a:blip r:embed="rId1"/>
          <a:stretch>
            <a:fillRect/>
          </a:stretch>
        </p:blipFill>
        <p:spPr>
          <a:xfrm>
            <a:off x="3422650" y="1396683"/>
            <a:ext cx="4364355" cy="417671"/>
          </a:xfrm>
          <a:prstGeom prst="rect">
            <a:avLst/>
          </a:prstGeom>
        </p:spPr>
      </p:pic>
      <p:pic>
        <p:nvPicPr>
          <p:cNvPr id="8" name="图片 7"/>
          <p:cNvPicPr>
            <a:picLocks noChangeAspect="1"/>
          </p:cNvPicPr>
          <p:nvPr/>
        </p:nvPicPr>
        <p:blipFill>
          <a:blip r:embed="rId2"/>
          <a:stretch>
            <a:fillRect/>
          </a:stretch>
        </p:blipFill>
        <p:spPr>
          <a:xfrm>
            <a:off x="3217863" y="2074386"/>
            <a:ext cx="4773930" cy="452438"/>
          </a:xfrm>
          <a:prstGeom prst="rect">
            <a:avLst/>
          </a:prstGeom>
        </p:spPr>
      </p:pic>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1403985" y="51435"/>
            <a:ext cx="6630670" cy="5732145"/>
          </a:xfrm>
          <a:prstGeom prst="rect">
            <a:avLst/>
          </a:prstGeom>
        </p:spPr>
      </p:pic>
    </p:spTree>
    <p:custDataLst>
      <p:tags r:id="rId2"/>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984885"/>
            <a:ext cx="8229600" cy="3394075"/>
          </a:xfrm>
        </p:spPr>
        <p:txBody>
          <a:bodyPr/>
          <a:p>
            <a:r>
              <a:rPr lang="zh-CN" altLang="en-US" sz="2100"/>
              <a:t>大震下性能</a:t>
            </a:r>
            <a:r>
              <a:rPr lang="en-US" altLang="zh-CN" sz="2100"/>
              <a:t>3,4,5</a:t>
            </a:r>
            <a:r>
              <a:rPr sz="2100"/>
              <a:t>，结构薄弱部位的层间位移角应满足规范</a:t>
            </a:r>
            <a:r>
              <a:rPr lang="en-US" altLang="zh-CN" sz="2100"/>
              <a:t>3.7.5</a:t>
            </a:r>
            <a:r>
              <a:rPr sz="2100"/>
              <a:t>条规定</a:t>
            </a:r>
            <a:endParaRPr sz="2100"/>
          </a:p>
        </p:txBody>
      </p:sp>
      <p:pic>
        <p:nvPicPr>
          <p:cNvPr id="4" name="图片 3"/>
          <p:cNvPicPr>
            <a:picLocks noChangeAspect="1"/>
          </p:cNvPicPr>
          <p:nvPr/>
        </p:nvPicPr>
        <p:blipFill>
          <a:blip r:embed="rId1"/>
          <a:stretch>
            <a:fillRect/>
          </a:stretch>
        </p:blipFill>
        <p:spPr>
          <a:xfrm>
            <a:off x="674846" y="1881188"/>
            <a:ext cx="7928610" cy="2140268"/>
          </a:xfrm>
          <a:prstGeom prst="rect">
            <a:avLst/>
          </a:prstGeom>
        </p:spPr>
      </p:pic>
      <p:sp>
        <p:nvSpPr>
          <p:cNvPr id="5" name="标题 4"/>
          <p:cNvSpPr>
            <a:spLocks noGrp="1"/>
          </p:cNvSpPr>
          <p:nvPr>
            <p:ph type="title"/>
          </p:nvPr>
        </p:nvSpPr>
        <p:spPr/>
        <p:txBody>
          <a:bodyPr/>
          <a:p>
            <a:r>
              <a:rPr lang="zh-CN" altLang="en-US"/>
              <a:t>注意</a:t>
            </a:r>
            <a:r>
              <a:rPr lang="en-US" altLang="zh-CN"/>
              <a:t>1</a:t>
            </a:r>
            <a:endParaRPr lang="en-US" altLang="zh-CN"/>
          </a:p>
        </p:txBody>
      </p:sp>
    </p:spTree>
    <p:custDataLst>
      <p:tags r:id="rId2"/>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注意</a:t>
            </a:r>
            <a:r>
              <a:rPr lang="en-US" altLang="zh-CN"/>
              <a:t>2</a:t>
            </a:r>
            <a:endParaRPr lang="en-US" altLang="zh-CN"/>
          </a:p>
        </p:txBody>
      </p:sp>
      <p:sp>
        <p:nvSpPr>
          <p:cNvPr id="3" name="内容占位符 2"/>
          <p:cNvSpPr>
            <a:spLocks noGrp="1"/>
          </p:cNvSpPr>
          <p:nvPr>
            <p:ph idx="1"/>
          </p:nvPr>
        </p:nvSpPr>
        <p:spPr/>
        <p:txBody>
          <a:bodyPr/>
          <a:p>
            <a:r>
              <a:rPr lang="zh-CN" altLang="en-US" sz="2400"/>
              <a:t>高规</a:t>
            </a:r>
            <a:r>
              <a:rPr lang="en-US" altLang="zh-CN" sz="2400"/>
              <a:t>3.11.3</a:t>
            </a:r>
            <a:r>
              <a:rPr sz="2400"/>
              <a:t>条文说明：</a:t>
            </a:r>
            <a:endParaRPr lang="zh-CN" altLang="en-US" sz="2400"/>
          </a:p>
          <a:p>
            <a:r>
              <a:rPr lang="zh-CN" altLang="en-US" sz="2400"/>
              <a:t>等效弹性方法计算竖向构件及关键部位构件的组合内力</a:t>
            </a:r>
            <a:endParaRPr lang="zh-CN" altLang="en-US" sz="2400"/>
          </a:p>
          <a:p>
            <a:r>
              <a:rPr lang="zh-CN" altLang="en-US" sz="2400"/>
              <a:t>（           </a:t>
            </a:r>
            <a:r>
              <a:rPr lang="en-US" altLang="zh-CN" sz="2400"/>
              <a:t>             </a:t>
            </a:r>
            <a:r>
              <a:rPr lang="zh-CN" altLang="en-US" sz="2400"/>
              <a:t>   ），计算中可适当考虑结构阻尼比的增加（增加值一般不大于0．02）以及剪力墙连梁刚度的折减（刚度折减系数一般不小于0．3）</a:t>
            </a:r>
            <a:endParaRPr lang="zh-CN" altLang="en-US" sz="2400"/>
          </a:p>
          <a:p>
            <a:r>
              <a:rPr lang="zh-CN" altLang="en-US" sz="2400"/>
              <a:t>阻尼比及连梁刚度折减系数在程序中需要人为调整。</a:t>
            </a:r>
            <a:endParaRPr lang="zh-CN" altLang="en-US" sz="2400"/>
          </a:p>
          <a:p>
            <a:endParaRPr lang="zh-CN" altLang="en-US" sz="2400"/>
          </a:p>
        </p:txBody>
      </p:sp>
      <p:pic>
        <p:nvPicPr>
          <p:cNvPr id="6" name="图片 5"/>
          <p:cNvPicPr>
            <a:picLocks noChangeAspect="1"/>
          </p:cNvPicPr>
          <p:nvPr/>
        </p:nvPicPr>
        <p:blipFill>
          <a:blip r:embed="rId1"/>
          <a:srcRect r="53830" b="-5359"/>
          <a:stretch>
            <a:fillRect/>
          </a:stretch>
        </p:blipFill>
        <p:spPr>
          <a:xfrm>
            <a:off x="1115378" y="2067560"/>
            <a:ext cx="2015014" cy="440055"/>
          </a:xfrm>
          <a:prstGeom prst="rect">
            <a:avLst/>
          </a:prstGeom>
        </p:spPr>
      </p:pic>
    </p:spTree>
    <p:custDataLst>
      <p:tags r:id="rId2"/>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152400"/>
            <a:ext cx="8229600" cy="857250"/>
          </a:xfrm>
        </p:spPr>
        <p:txBody>
          <a:bodyPr/>
          <a:p>
            <a:r>
              <a:rPr lang="zh-CN" altLang="en-US"/>
              <a:t>注意</a:t>
            </a:r>
            <a:r>
              <a:rPr lang="en-US" altLang="zh-CN"/>
              <a:t>3</a:t>
            </a:r>
            <a:endParaRPr lang="en-US" altLang="zh-CN"/>
          </a:p>
        </p:txBody>
      </p:sp>
      <p:sp>
        <p:nvSpPr>
          <p:cNvPr id="3" name="内容占位符 2"/>
          <p:cNvSpPr>
            <a:spLocks noGrp="1"/>
          </p:cNvSpPr>
          <p:nvPr>
            <p:ph idx="1"/>
          </p:nvPr>
        </p:nvSpPr>
        <p:spPr>
          <a:xfrm>
            <a:off x="457200" y="554355"/>
            <a:ext cx="8229600" cy="3394075"/>
          </a:xfrm>
        </p:spPr>
        <p:txBody>
          <a:bodyPr/>
          <a:p>
            <a:r>
              <a:rPr lang="zh-CN" altLang="en-US" sz="2100"/>
              <a:t>软件不区分构件是否为竖向构件，软件只区分构件性能水准（耗能构件、普通构件、关键构件），当然软件性能水准会方面会赋予初值（墙、柱为普通构件，梁为耗能构件），用户</a:t>
            </a:r>
            <a:r>
              <a:rPr lang="zh-CN" altLang="en-US" sz="2100"/>
              <a:t>需要根据需要进行修改；</a:t>
            </a:r>
            <a:endParaRPr lang="zh-CN" altLang="en-US" sz="2100"/>
          </a:p>
        </p:txBody>
      </p:sp>
      <p:pic>
        <p:nvPicPr>
          <p:cNvPr id="4" name="图片 3"/>
          <p:cNvPicPr>
            <a:picLocks noChangeAspect="1"/>
          </p:cNvPicPr>
          <p:nvPr/>
        </p:nvPicPr>
        <p:blipFill>
          <a:blip r:embed="rId1"/>
          <a:stretch>
            <a:fillRect/>
          </a:stretch>
        </p:blipFill>
        <p:spPr>
          <a:xfrm>
            <a:off x="539750" y="1924050"/>
            <a:ext cx="8039100" cy="3840480"/>
          </a:xfrm>
          <a:prstGeom prst="rect">
            <a:avLst/>
          </a:prstGeom>
        </p:spPr>
      </p:pic>
    </p:spTree>
    <p:custDataLst>
      <p:tags r:id="rId2"/>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注意</a:t>
            </a:r>
            <a:r>
              <a:rPr lang="en-US" altLang="zh-CN">
                <a:sym typeface="+mn-ea"/>
              </a:rPr>
              <a:t>4</a:t>
            </a:r>
            <a:endParaRPr lang="en-US" altLang="zh-CN">
              <a:sym typeface="+mn-ea"/>
            </a:endParaRPr>
          </a:p>
        </p:txBody>
      </p:sp>
      <p:sp>
        <p:nvSpPr>
          <p:cNvPr id="3" name="内容占位符 2"/>
          <p:cNvSpPr>
            <a:spLocks noGrp="1"/>
          </p:cNvSpPr>
          <p:nvPr>
            <p:ph idx="1"/>
          </p:nvPr>
        </p:nvSpPr>
        <p:spPr/>
        <p:txBody>
          <a:bodyPr/>
          <a:p>
            <a:r>
              <a:rPr lang="zh-CN" altLang="en-US" sz="2100"/>
              <a:t>软件不区分水平长悬臂结构和大跨度结构，当用户不计算竖向地震时，公式3.11.3-1、3.11.3-2、3.11.3-3 中均无竖向地震项；考虑竖向地震时，公式中才有竖向地震项；</a:t>
            </a:r>
            <a:endParaRPr lang="zh-CN" altLang="en-US" sz="2100"/>
          </a:p>
        </p:txBody>
      </p:sp>
      <p:pic>
        <p:nvPicPr>
          <p:cNvPr id="5" name="图片 4"/>
          <p:cNvPicPr>
            <a:picLocks noChangeAspect="1"/>
          </p:cNvPicPr>
          <p:nvPr>
            <p:custDataLst>
              <p:tags r:id="rId1"/>
            </p:custDataLst>
          </p:nvPr>
        </p:nvPicPr>
        <p:blipFill>
          <a:blip r:embed="rId2"/>
          <a:stretch>
            <a:fillRect/>
          </a:stretch>
        </p:blipFill>
        <p:spPr>
          <a:xfrm>
            <a:off x="626269" y="2414588"/>
            <a:ext cx="3884771" cy="1774984"/>
          </a:xfrm>
          <a:prstGeom prst="rect">
            <a:avLst/>
          </a:prstGeom>
        </p:spPr>
      </p:pic>
      <p:pic>
        <p:nvPicPr>
          <p:cNvPr id="6" name="图片 5"/>
          <p:cNvPicPr>
            <a:picLocks noChangeAspect="1"/>
          </p:cNvPicPr>
          <p:nvPr/>
        </p:nvPicPr>
        <p:blipFill>
          <a:blip r:embed="rId3"/>
          <a:stretch>
            <a:fillRect/>
          </a:stretch>
        </p:blipFill>
        <p:spPr>
          <a:xfrm>
            <a:off x="4970621" y="2248853"/>
            <a:ext cx="2960846" cy="2106930"/>
          </a:xfrm>
          <a:prstGeom prst="rect">
            <a:avLst/>
          </a:prstGeom>
        </p:spPr>
      </p:pic>
    </p:spTree>
    <p:custDataLst>
      <p:tags r:id="rId4"/>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注意</a:t>
            </a:r>
            <a:r>
              <a:rPr lang="en-US" altLang="zh-CN">
                <a:sym typeface="+mn-ea"/>
              </a:rPr>
              <a:t>5</a:t>
            </a:r>
            <a:endParaRPr lang="zh-CN" altLang="en-US"/>
          </a:p>
        </p:txBody>
      </p:sp>
      <p:sp>
        <p:nvSpPr>
          <p:cNvPr id="3" name="内容占位符 2"/>
          <p:cNvSpPr>
            <a:spLocks noGrp="1"/>
          </p:cNvSpPr>
          <p:nvPr>
            <p:ph idx="1"/>
          </p:nvPr>
        </p:nvSpPr>
        <p:spPr>
          <a:xfrm>
            <a:off x="457200" y="1056640"/>
            <a:ext cx="8229600" cy="3394075"/>
          </a:xfrm>
        </p:spPr>
        <p:txBody>
          <a:bodyPr/>
          <a:p>
            <a:r>
              <a:rPr lang="zh-CN" altLang="en-US" sz="2100"/>
              <a:t>软件对于屈服项仅做非地震组合设计，因此性能设计模型必须包络小震计算结果才能用于最终设计；</a:t>
            </a:r>
            <a:endParaRPr lang="zh-CN" altLang="en-US" sz="2100"/>
          </a:p>
          <a:p>
            <a:endParaRPr lang="zh-CN" altLang="en-US" sz="2100"/>
          </a:p>
          <a:p>
            <a:endParaRPr lang="zh-CN" altLang="en-US" sz="2100"/>
          </a:p>
        </p:txBody>
      </p:sp>
      <p:pic>
        <p:nvPicPr>
          <p:cNvPr id="4" name="内容占位符 3"/>
          <p:cNvPicPr>
            <a:picLocks noChangeAspect="1"/>
          </p:cNvPicPr>
          <p:nvPr/>
        </p:nvPicPr>
        <p:blipFill>
          <a:blip r:embed="rId1"/>
          <a:stretch>
            <a:fillRect/>
          </a:stretch>
        </p:blipFill>
        <p:spPr>
          <a:xfrm>
            <a:off x="1318260" y="1762443"/>
            <a:ext cx="6740843" cy="2847023"/>
          </a:xfrm>
          <a:prstGeom prst="rect">
            <a:avLst/>
          </a:prstGeom>
        </p:spPr>
      </p:pic>
    </p:spTree>
    <p:custDataLst>
      <p:tags r:id="rId2"/>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80645"/>
            <a:ext cx="8229600" cy="857250"/>
          </a:xfrm>
        </p:spPr>
        <p:txBody>
          <a:bodyPr/>
          <a:p>
            <a:r>
              <a:rPr lang="zh-CN" altLang="en-US">
                <a:sym typeface="+mn-ea"/>
              </a:rPr>
              <a:t>注意</a:t>
            </a:r>
            <a:r>
              <a:rPr lang="en-US" altLang="zh-CN">
                <a:sym typeface="+mn-ea"/>
              </a:rPr>
              <a:t>6</a:t>
            </a:r>
            <a:endParaRPr lang="zh-CN" altLang="en-US"/>
          </a:p>
        </p:txBody>
      </p:sp>
      <p:sp>
        <p:nvSpPr>
          <p:cNvPr id="3" name="内容占位符 2"/>
          <p:cNvSpPr>
            <a:spLocks noGrp="1"/>
          </p:cNvSpPr>
          <p:nvPr>
            <p:ph idx="1"/>
          </p:nvPr>
        </p:nvSpPr>
        <p:spPr>
          <a:xfrm>
            <a:off x="457200" y="554355"/>
            <a:ext cx="8229600" cy="3394075"/>
          </a:xfrm>
        </p:spPr>
        <p:txBody>
          <a:bodyPr/>
          <a:p>
            <a:r>
              <a:rPr sz="2100">
                <a:sym typeface="+mn-ea"/>
              </a:rPr>
              <a:t>软件对于性能设计，均不考虑风载参与地震组合，均不考虑与构件抗震等级调整有关的内力调整，但是均按</a:t>
            </a:r>
            <a:r>
              <a:rPr lang="zh-CN" sz="2100">
                <a:sym typeface="+mn-ea"/>
              </a:rPr>
              <a:t>用户</a:t>
            </a:r>
            <a:r>
              <a:rPr sz="2100">
                <a:sym typeface="+mn-ea"/>
              </a:rPr>
              <a:t>设置进行地震作用调整（剪重比、0.2V0、薄弱层等）。因此对于中、大震性能设计，</a:t>
            </a:r>
            <a:r>
              <a:rPr lang="zh-CN" sz="2100">
                <a:sym typeface="+mn-ea"/>
              </a:rPr>
              <a:t>我们</a:t>
            </a:r>
            <a:r>
              <a:rPr sz="2100">
                <a:sym typeface="+mn-ea"/>
              </a:rPr>
              <a:t>需要手动取消对应的地震作用调整设置。</a:t>
            </a:r>
            <a:endParaRPr lang="zh-CN" altLang="en-US" sz="2100"/>
          </a:p>
          <a:p>
            <a:endParaRPr lang="zh-CN" altLang="en-US" sz="2100"/>
          </a:p>
        </p:txBody>
      </p:sp>
      <p:pic>
        <p:nvPicPr>
          <p:cNvPr id="4" name="图片 3"/>
          <p:cNvPicPr>
            <a:picLocks noChangeAspect="1"/>
          </p:cNvPicPr>
          <p:nvPr/>
        </p:nvPicPr>
        <p:blipFill>
          <a:blip r:embed="rId1"/>
          <a:stretch>
            <a:fillRect/>
          </a:stretch>
        </p:blipFill>
        <p:spPr>
          <a:xfrm>
            <a:off x="1475740" y="1925320"/>
            <a:ext cx="4860290" cy="4248150"/>
          </a:xfrm>
          <a:prstGeom prst="rect">
            <a:avLst/>
          </a:prstGeom>
        </p:spPr>
      </p:pic>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984885"/>
            <a:ext cx="8229600" cy="3394075"/>
          </a:xfrm>
          <a:noFill/>
          <a:ln w="9525">
            <a:noFill/>
            <a:miter lim="800000"/>
          </a:ln>
        </p:spPr>
        <p:txBody>
          <a:bodyPr vert="horz" wrap="square" lIns="91440" tIns="45720" rIns="91440" bIns="45720" numCol="1" rtlCol="0" anchor="t" anchorCtr="0" compatLnSpc="1">
            <a:normAutofit/>
          </a:bodyPr>
          <a:p>
            <a:pPr lvl="0" algn="l">
              <a:buClrTx/>
              <a:buSzTx/>
            </a:pPr>
            <a:r>
              <a:rPr lang="zh-CN" altLang="en-US" b="0" spc="150">
                <a:uFillTx/>
                <a:latin typeface="宋体" panose="02010600030101010101" pitchFamily="2" charset="-122"/>
                <a:ea typeface="宋体" panose="02010600030101010101" pitchFamily="2" charset="-122"/>
                <a:sym typeface="+mn-ea"/>
              </a:rPr>
              <a:t>仅提高承载力，安全性有相应提高，变形要求不一定能满足；仅提高变形能力，则结构在小震、中震下的损坏情况基本不变，抵御大震倒塌能力提高。</a:t>
            </a:r>
            <a:endParaRPr lang="zh-CN" altLang="en-US" b="0" spc="150">
              <a:uFillTx/>
              <a:latin typeface="宋体" panose="02010600030101010101" pitchFamily="2" charset="-122"/>
              <a:ea typeface="宋体" panose="02010600030101010101" pitchFamily="2" charset="-122"/>
              <a:sym typeface="+mn-ea"/>
            </a:endParaRPr>
          </a:p>
          <a:p>
            <a:pPr lvl="0" algn="l">
              <a:buClrTx/>
              <a:buSzTx/>
            </a:pPr>
            <a:r>
              <a:rPr lang="zh-CN" altLang="en-US" b="0" spc="150">
                <a:uFillTx/>
                <a:latin typeface="宋体" panose="02010600030101010101" pitchFamily="2" charset="-122"/>
                <a:ea typeface="宋体" panose="02010600030101010101" pitchFamily="2" charset="-122"/>
                <a:sym typeface="+mn-ea"/>
              </a:rPr>
              <a:t>性能设计往往侧重于通过提高承载力，推迟结构进入塑性工作阶段并减少塑性变形。</a:t>
            </a:r>
            <a:endParaRPr lang="zh-CN" altLang="en-US" b="0" spc="150">
              <a:uFillTx/>
              <a:latin typeface="宋体" panose="02010600030101010101" pitchFamily="2" charset="-122"/>
              <a:ea typeface="宋体" panose="02010600030101010101" pitchFamily="2" charset="-122"/>
              <a:sym typeface="+mn-ea"/>
            </a:endParaRPr>
          </a:p>
          <a:p>
            <a:pPr lvl="0" algn="l">
              <a:buClrTx/>
              <a:buSzTx/>
            </a:pPr>
            <a:endParaRPr lang="zh-CN" altLang="en-US" b="0" spc="150">
              <a:uFillTx/>
              <a:latin typeface="宋体" panose="02010600030101010101" pitchFamily="2" charset="-122"/>
              <a:ea typeface="宋体" panose="02010600030101010101" pitchFamily="2" charset="-122"/>
              <a:sym typeface="+mn-ea"/>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zh-CN" altLang="en-US" sz="1800"/>
              <a:t>综合对比《抗规》、《高规》的性能设计可以发现两者之间存在一定联系，但无法严格对位，比如《抗规》采用的标准组合不考虑《高规》的 竖向荷载前面</a:t>
            </a:r>
            <a:r>
              <a:rPr lang="zh-CN" altLang="en-US" sz="1800"/>
              <a:t>的0.4 系数，《抗规》对于大震不屈服项采用材料强度极限值，而《高规》无论中震、大震，对不屈服项均采用材料标准值计算。由于《抗规》性能设计可以分别对构件的正、斜截面进行性能类型指定，因此两者之间有一定的相似性，以下列出一些相似的情况：</a:t>
            </a:r>
            <a:endParaRPr lang="zh-CN" altLang="en-US" sz="1800"/>
          </a:p>
          <a:p>
            <a:r>
              <a:rPr lang="zh-CN" altLang="en-US" sz="1800"/>
              <a:t>（1）《抗规》中震斜截面弹性、正截面弹性≈《高规》普通构件性能 2 </a:t>
            </a:r>
            <a:endParaRPr lang="zh-CN" altLang="en-US" sz="1800"/>
          </a:p>
          <a:p>
            <a:r>
              <a:rPr lang="zh-CN" altLang="en-US" sz="1800"/>
              <a:t>（2）《抗</a:t>
            </a:r>
            <a:r>
              <a:rPr sz="1800">
                <a:sym typeface="+mn-ea"/>
              </a:rPr>
              <a:t>规</a:t>
            </a:r>
            <a:r>
              <a:rPr lang="zh-CN" altLang="en-US" sz="1800"/>
              <a:t>》中震斜截面弹性、正截面不屈服≈《高规》普通构件性能3 </a:t>
            </a:r>
            <a:endParaRPr lang="zh-CN" altLang="en-US" sz="1800"/>
          </a:p>
          <a:p>
            <a:r>
              <a:rPr lang="zh-CN" altLang="en-US" sz="1800"/>
              <a:t>（3）《抗规》中震斜截面不屈服、正截面不屈服≈《高规》关键构件能4</a:t>
            </a:r>
            <a:endParaRPr lang="zh-CN" altLang="en-US" sz="1800"/>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pic>
        <p:nvPicPr>
          <p:cNvPr id="2" name="图片 1"/>
          <p:cNvPicPr>
            <a:picLocks noChangeAspect="1"/>
          </p:cNvPicPr>
          <p:nvPr/>
        </p:nvPicPr>
        <p:blipFill>
          <a:blip r:embed="rId1"/>
          <a:stretch>
            <a:fillRect/>
          </a:stretch>
        </p:blipFill>
        <p:spPr>
          <a:xfrm>
            <a:off x="1475740" y="51435"/>
            <a:ext cx="5995035" cy="517398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pic>
        <p:nvPicPr>
          <p:cNvPr id="3" name="图片 2"/>
          <p:cNvPicPr>
            <a:picLocks noChangeAspect="1"/>
          </p:cNvPicPr>
          <p:nvPr/>
        </p:nvPicPr>
        <p:blipFill>
          <a:blip r:embed="rId1"/>
          <a:stretch>
            <a:fillRect/>
          </a:stretch>
        </p:blipFill>
        <p:spPr>
          <a:xfrm>
            <a:off x="251460" y="51435"/>
            <a:ext cx="8364220" cy="4488815"/>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pPr algn="ctr"/>
            <a:endParaRPr lang="zh-CN" altLang="en-US" sz="3000"/>
          </a:p>
          <a:p>
            <a:pPr algn="ctr"/>
            <a:r>
              <a:rPr lang="zh-CN" altLang="en-US" sz="4050"/>
              <a:t>谢谢</a:t>
            </a:r>
            <a:r>
              <a:rPr lang="zh-CN" altLang="en-US" sz="4050"/>
              <a:t>大家！</a:t>
            </a:r>
            <a:endParaRPr lang="zh-CN" altLang="en-US" sz="4050"/>
          </a:p>
          <a:p>
            <a:pPr algn="ctr"/>
            <a:endParaRPr lang="zh-CN" altLang="en-US" sz="300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何时采用性能设计</a:t>
            </a:r>
            <a:endParaRPr lang="zh-CN" altLang="en-US"/>
          </a:p>
        </p:txBody>
      </p:sp>
      <p:sp>
        <p:nvSpPr>
          <p:cNvPr id="3" name="内容占位符 2"/>
          <p:cNvSpPr>
            <a:spLocks noGrp="1"/>
          </p:cNvSpPr>
          <p:nvPr>
            <p:ph idx="1"/>
          </p:nvPr>
        </p:nvSpPr>
        <p:spPr/>
        <p:txBody>
          <a:bodyPr/>
          <a:p>
            <a:pPr marL="342900" indent="-342900">
              <a:buFont typeface="+mj-lt"/>
              <a:buAutoNum type="arabicPeriod"/>
            </a:pPr>
            <a:r>
              <a:rPr lang="zh-CN" altLang="en-US" sz="2400" b="0"/>
              <a:t>建筑平面、立面复杂时，复杂结构，按常规设计方法进行抗震设计往往不能满足抗震设计要求。</a:t>
            </a:r>
            <a:endParaRPr lang="zh-CN" altLang="en-US" sz="2400" b="0"/>
          </a:p>
          <a:p>
            <a:pPr marL="342900" indent="-342900">
              <a:buFont typeface="+mj-lt"/>
              <a:buAutoNum type="arabicPeriod"/>
            </a:pPr>
            <a:r>
              <a:rPr lang="zh-CN" altLang="en-US" sz="2400" b="0"/>
              <a:t>需要控制建筑和设施在地震下的破坏，减小经济损失。</a:t>
            </a:r>
            <a:endParaRPr lang="zh-CN" altLang="en-US" sz="2400" b="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性能设计的步骤：</a:t>
            </a:r>
            <a:br>
              <a:rPr lang="zh-CN" altLang="en-US"/>
            </a:br>
            <a:endParaRPr lang="zh-CN" altLang="en-US"/>
          </a:p>
        </p:txBody>
      </p:sp>
      <p:sp>
        <p:nvSpPr>
          <p:cNvPr id="3" name="内容占位符 2"/>
          <p:cNvSpPr>
            <a:spLocks noGrp="1"/>
          </p:cNvSpPr>
          <p:nvPr>
            <p:ph idx="1"/>
          </p:nvPr>
        </p:nvSpPr>
        <p:spPr/>
        <p:txBody>
          <a:bodyPr/>
          <a:p>
            <a:r>
              <a:rPr lang="zh-CN" altLang="en-US" sz="2700" b="0"/>
              <a:t>确定各地震水准下结构可接受的破坏程度；</a:t>
            </a:r>
            <a:endParaRPr lang="zh-CN" altLang="en-US" sz="2700" b="0"/>
          </a:p>
          <a:p>
            <a:r>
              <a:rPr lang="zh-CN" altLang="en-US" sz="2700" b="0"/>
              <a:t>设定结构的抗震性能目标；</a:t>
            </a:r>
            <a:endParaRPr lang="zh-CN" altLang="en-US" sz="2700" b="0"/>
          </a:p>
          <a:p>
            <a:r>
              <a:rPr lang="zh-CN" altLang="en-US" sz="2700" b="0"/>
              <a:t>确定各个地震水准下构件的承载力，变形和细部构造指标（抗震构造措施）。</a:t>
            </a:r>
            <a:endParaRPr lang="zh-CN" altLang="en-US" sz="2700" b="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软件计算依据的相关规范</a:t>
            </a:r>
            <a:r>
              <a:rPr lang="zh-CN" altLang="en-US"/>
              <a:t>规程</a:t>
            </a:r>
            <a:endParaRPr lang="zh-CN" altLang="en-US"/>
          </a:p>
        </p:txBody>
      </p:sp>
      <p:sp>
        <p:nvSpPr>
          <p:cNvPr id="3" name="内容占位符 2"/>
          <p:cNvSpPr>
            <a:spLocks noGrp="1"/>
          </p:cNvSpPr>
          <p:nvPr>
            <p:ph idx="1"/>
          </p:nvPr>
        </p:nvSpPr>
        <p:spPr>
          <a:xfrm>
            <a:off x="396240" y="1294130"/>
            <a:ext cx="8362315" cy="3658870"/>
          </a:xfrm>
        </p:spPr>
        <p:txBody>
          <a:bodyPr/>
          <a:p>
            <a:r>
              <a:rPr lang="zh-CN" altLang="en-US" sz="2000"/>
              <a:t>《建筑抗震设计</a:t>
            </a:r>
            <a:r>
              <a:rPr lang="zh-CN" altLang="en-US" sz="2000"/>
              <a:t>规范》</a:t>
            </a:r>
            <a:endParaRPr lang="zh-CN" altLang="en-US" sz="2000"/>
          </a:p>
          <a:p>
            <a:r>
              <a:rPr lang="zh-CN" sz="2000"/>
              <a:t>《高层建筑混凝土结构技术</a:t>
            </a:r>
            <a:r>
              <a:rPr lang="zh-CN" sz="2000"/>
              <a:t>规程》</a:t>
            </a:r>
            <a:endParaRPr lang="zh-CN" sz="2000"/>
          </a:p>
          <a:p>
            <a:r>
              <a:rPr lang="zh-CN" sz="2000">
                <a:sym typeface="+mn-ea"/>
              </a:rPr>
              <a:t>《广东</a:t>
            </a:r>
            <a:r>
              <a:rPr lang="zh-CN" sz="2000">
                <a:sym typeface="+mn-ea"/>
              </a:rPr>
              <a:t>规程》</a:t>
            </a:r>
            <a:endParaRPr lang="zh-CN" sz="2000">
              <a:sym typeface="+mn-ea"/>
            </a:endParaRPr>
          </a:p>
          <a:p>
            <a:r>
              <a:rPr lang="zh-CN" sz="2000">
                <a:sym typeface="+mn-ea"/>
              </a:rPr>
              <a:t>《深圳高</a:t>
            </a:r>
            <a:r>
              <a:rPr lang="zh-CN" sz="2000">
                <a:sym typeface="+mn-ea"/>
              </a:rPr>
              <a:t>规》</a:t>
            </a:r>
            <a:endParaRPr lang="zh-CN" sz="2000"/>
          </a:p>
          <a:p>
            <a:endParaRPr lang="zh-CN" altLang="en-US" sz="2000"/>
          </a:p>
          <a:p>
            <a:endParaRPr lang="zh-CN" altLang="en-US" sz="200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195580"/>
            <a:ext cx="8229600" cy="857250"/>
          </a:xfrm>
        </p:spPr>
        <p:txBody>
          <a:bodyPr/>
          <a:p>
            <a:r>
              <a:rPr lang="zh-CN" altLang="en-US"/>
              <a:t>软件计算依据的相关规范</a:t>
            </a:r>
            <a:r>
              <a:rPr lang="zh-CN" altLang="en-US"/>
              <a:t>规程</a:t>
            </a:r>
            <a:endParaRPr lang="zh-CN" altLang="en-US"/>
          </a:p>
        </p:txBody>
      </p:sp>
      <p:sp>
        <p:nvSpPr>
          <p:cNvPr id="3" name="内容占位符 2"/>
          <p:cNvSpPr>
            <a:spLocks noGrp="1"/>
          </p:cNvSpPr>
          <p:nvPr>
            <p:ph idx="1"/>
          </p:nvPr>
        </p:nvSpPr>
        <p:spPr>
          <a:xfrm>
            <a:off x="396240" y="1796415"/>
            <a:ext cx="8362315" cy="3658870"/>
          </a:xfrm>
        </p:spPr>
        <p:txBody>
          <a:bodyPr/>
          <a:p>
            <a:r>
              <a:rPr lang="zh-CN" altLang="en-US" sz="2000" b="0"/>
              <a:t>M.1.1  结构构件可按下列规定选择实现抗震性能要求的</a:t>
            </a:r>
            <a:r>
              <a:rPr lang="zh-CN" altLang="en-US" sz="2000" u="heavy">
                <a:solidFill>
                  <a:schemeClr val="tx1"/>
                </a:solidFill>
                <a:uFill>
                  <a:solidFill>
                    <a:srgbClr val="FF0000"/>
                  </a:solidFill>
                </a:uFill>
              </a:rPr>
              <a:t>抗震承载力、变形能力和构造的抗震等级</a:t>
            </a:r>
            <a:r>
              <a:rPr lang="zh-CN" altLang="en-US" sz="2000" b="0"/>
              <a:t>；整个结构不同部位的构件、竖向构件和水平构件，可选用相同或不同的抗震性能要求：</a:t>
            </a:r>
            <a:r>
              <a:rPr lang="zh-CN" altLang="en-US" sz="2000"/>
              <a:t> </a:t>
            </a:r>
            <a:endParaRPr lang="zh-CN" altLang="en-US" sz="2000"/>
          </a:p>
          <a:p>
            <a:endParaRPr lang="zh-CN" altLang="en-US" sz="2000"/>
          </a:p>
          <a:p>
            <a:endParaRPr lang="zh-CN" altLang="en-US" sz="2000"/>
          </a:p>
        </p:txBody>
      </p:sp>
      <p:sp>
        <p:nvSpPr>
          <p:cNvPr id="4" name="文本框 3"/>
          <p:cNvSpPr txBox="1"/>
          <p:nvPr/>
        </p:nvSpPr>
        <p:spPr>
          <a:xfrm>
            <a:off x="2225675" y="1043940"/>
            <a:ext cx="4737735" cy="645160"/>
          </a:xfrm>
          <a:prstGeom prst="rect">
            <a:avLst/>
          </a:prstGeom>
          <a:noFill/>
        </p:spPr>
        <p:txBody>
          <a:bodyPr wrap="square" rtlCol="0" anchor="t">
            <a:spAutoFit/>
          </a:bodyPr>
          <a:p>
            <a:r>
              <a:rPr lang="zh-CN" altLang="en-US"/>
              <a:t>附录M  实现抗震性能设计目标的参考方法 </a:t>
            </a:r>
            <a:endParaRPr lang="zh-CN" altLang="en-US"/>
          </a:p>
          <a:p>
            <a:r>
              <a:rPr lang="en-US" altLang="zh-CN"/>
              <a:t>    </a:t>
            </a:r>
            <a:r>
              <a:rPr lang="zh-CN" altLang="en-US"/>
              <a:t>M.1  结构构件抗震性能设计方法 </a:t>
            </a:r>
            <a:endParaRPr lang="zh-CN" alt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fld>
            <a:endParaRPr lang="zh-CN" altLang="en-US"/>
          </a:p>
        </p:txBody>
      </p:sp>
      <p:sp>
        <p:nvSpPr>
          <p:cNvPr id="3" name="标题 1"/>
          <p:cNvSpPr>
            <a:spLocks noGrp="1"/>
          </p:cNvSpPr>
          <p:nvPr/>
        </p:nvSpPr>
        <p:spPr>
          <a:xfrm>
            <a:off x="457200" y="195580"/>
            <a:ext cx="8229600" cy="85725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3200" kern="1200">
                <a:solidFill>
                  <a:srgbClr val="C00000"/>
                </a:solidFill>
                <a:latin typeface="隶书" panose="02010509060101010101" pitchFamily="49" charset="-122"/>
                <a:ea typeface="隶书" panose="02010509060101010101" pitchFamily="49"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a:t>软件计算依据的相关规范</a:t>
            </a:r>
            <a:r>
              <a:rPr lang="zh-CN" altLang="en-US"/>
              <a:t>规程</a:t>
            </a:r>
            <a:endParaRPr lang="zh-CN" altLang="en-US"/>
          </a:p>
        </p:txBody>
      </p:sp>
      <p:sp>
        <p:nvSpPr>
          <p:cNvPr id="6" name="文本框 5"/>
          <p:cNvSpPr txBox="1"/>
          <p:nvPr/>
        </p:nvSpPr>
        <p:spPr>
          <a:xfrm>
            <a:off x="288290" y="900430"/>
            <a:ext cx="8058150" cy="645160"/>
          </a:xfrm>
          <a:prstGeom prst="rect">
            <a:avLst/>
          </a:prstGeom>
          <a:noFill/>
        </p:spPr>
        <p:txBody>
          <a:bodyPr wrap="square" rtlCol="0" anchor="t">
            <a:spAutoFit/>
          </a:bodyPr>
          <a:p>
            <a:r>
              <a:rPr lang="zh-CN" altLang="en-US"/>
              <a:t>  1  当以提高抗震安全性为主时，结构构件对应于不同性能要求的</a:t>
            </a:r>
            <a:r>
              <a:rPr lang="zh-CN" altLang="en-US" b="1" u="sng">
                <a:solidFill>
                  <a:schemeClr val="tx1"/>
                </a:solidFill>
              </a:rPr>
              <a:t>承载力参考指标</a:t>
            </a:r>
            <a:r>
              <a:rPr lang="zh-CN" altLang="en-US"/>
              <a:t>，可按表M.1.1-1的示例选用。</a:t>
            </a:r>
            <a:endParaRPr lang="zh-CN" altLang="en-US"/>
          </a:p>
        </p:txBody>
      </p:sp>
      <p:pic>
        <p:nvPicPr>
          <p:cNvPr id="7" name="图片 6"/>
          <p:cNvPicPr>
            <a:picLocks noChangeAspect="1"/>
          </p:cNvPicPr>
          <p:nvPr/>
        </p:nvPicPr>
        <p:blipFill>
          <a:blip r:embed="rId1"/>
          <a:srcRect t="43141"/>
          <a:stretch>
            <a:fillRect/>
          </a:stretch>
        </p:blipFill>
        <p:spPr>
          <a:xfrm>
            <a:off x="67310" y="1633220"/>
            <a:ext cx="8722360" cy="2632075"/>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5.xml><?xml version="1.0" encoding="utf-8"?>
<p:tagLst xmlns:p="http://schemas.openxmlformats.org/presentationml/2006/main">
  <p:tag name="KSO_WM_UNIT_PLACING_PICTURE_USER_VIEWPORT" val="{&quot;height&quot;:1749.7496062992125,&quot;width&quot;:11396.250393700788}"/>
</p:tagLst>
</file>

<file path=ppt/tags/tag16.xml><?xml version="1.0" encoding="utf-8"?>
<p:tagLst xmlns:p="http://schemas.openxmlformats.org/presentationml/2006/main">
  <p:tag name="KSO_WM_UNIT_PLACING_PICTURE_USER_VIEWPORT" val="{&quot;height&quot;:7245,&quot;width&quot;:15345}"/>
</p:tagLst>
</file>

<file path=ppt/tags/tag1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2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2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2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2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2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27.xml><?xml version="1.0" encoding="utf-8"?>
<p:tagLst xmlns:p="http://schemas.openxmlformats.org/presentationml/2006/main">
  <p:tag name="REFSHAPE" val="256153212"/>
  <p:tag name="KSO_WM_UNIT_PLACING_PICTURE_USER_VIEWPORT" val="{&quot;height&quot;:3180,&quot;width&quot;:6960}"/>
</p:tagLst>
</file>

<file path=ppt/tags/tag2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2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3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3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3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xml><?xml version="1.0" encoding="utf-8"?>
<p:tagLst xmlns:p="http://schemas.openxmlformats.org/presentationml/2006/main">
  <p:tag name="REFSHAPE" val="668370844"/>
  <p:tag name="KSO_WM_UNIT_PLACING_PICTURE_USER_VIEWPORT" val="{&quot;height&quot;:7939,&quot;width&quot;:10045}"/>
</p:tagLst>
</file>

<file path=ppt/tags/tag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heme/theme1.xml><?xml version="1.0" encoding="utf-8"?>
<a:theme xmlns:a="http://schemas.openxmlformats.org/drawingml/2006/main" name="yj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yjk</Template>
  <TotalTime>0</TotalTime>
  <Words>3202</Words>
  <Application>WPS 演示</Application>
  <PresentationFormat>全屏显示(16:9)</PresentationFormat>
  <Paragraphs>258</Paragraphs>
  <Slides>43</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43</vt:i4>
      </vt:variant>
    </vt:vector>
  </HeadingPairs>
  <TitlesOfParts>
    <vt:vector size="51" baseType="lpstr">
      <vt:lpstr>Arial</vt:lpstr>
      <vt:lpstr>宋体</vt:lpstr>
      <vt:lpstr>Wingdings</vt:lpstr>
      <vt:lpstr>隶书</vt:lpstr>
      <vt:lpstr>Arial Unicode MS</vt:lpstr>
      <vt:lpstr>Calibri</vt:lpstr>
      <vt:lpstr>微软雅黑</vt:lpstr>
      <vt:lpstr>yjk</vt:lpstr>
      <vt:lpstr>4.1版本YJK抗震性能化设计专题</vt:lpstr>
      <vt:lpstr>提纲</vt:lpstr>
      <vt:lpstr>PowerPoint 演示文稿</vt:lpstr>
      <vt:lpstr>PowerPoint 演示文稿</vt:lpstr>
      <vt:lpstr>何时采用性能设计</vt:lpstr>
      <vt:lpstr>性能设计的步骤： </vt:lpstr>
      <vt:lpstr>软件计算依据的相关规范规程</vt:lpstr>
      <vt:lpstr>软件计算依据的相关规范规程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弹性，不屈服</vt:lpstr>
      <vt:lpstr>PowerPoint 演示文稿</vt:lpstr>
      <vt:lpstr>PowerPoint 演示文稿</vt:lpstr>
      <vt:lpstr>小结</vt:lpstr>
      <vt:lpstr>高规方法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注意1</vt:lpstr>
      <vt:lpstr>注意2</vt:lpstr>
      <vt:lpstr>注意3</vt:lpstr>
      <vt:lpstr>注意4</vt:lpstr>
      <vt:lpstr>注意5</vt:lpstr>
      <vt:lpstr>注意6</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北京盈建科软件有限责任公司 (Beijing YJK Building Software Co., Ltd.)</dc:title>
  <dc:creator>Administrator</dc:creator>
  <cp:lastModifiedBy>abc</cp:lastModifiedBy>
  <cp:revision>951</cp:revision>
  <dcterms:created xsi:type="dcterms:W3CDTF">2021-02-18T06:37:00Z</dcterms:created>
  <dcterms:modified xsi:type="dcterms:W3CDTF">2022-03-28T05:21:03Z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7F21843072AE47FF8CC280AE843E59BC</vt:lpwstr>
  </property>
</Properties>
</file>