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36" r:id="rId3"/>
    <p:sldId id="831" r:id="rId5"/>
    <p:sldId id="892" r:id="rId6"/>
    <p:sldId id="900" r:id="rId7"/>
    <p:sldId id="888" r:id="rId8"/>
    <p:sldId id="889" r:id="rId9"/>
    <p:sldId id="901" r:id="rId10"/>
    <p:sldId id="893" r:id="rId11"/>
    <p:sldId id="895" r:id="rId12"/>
    <p:sldId id="896" r:id="rId13"/>
    <p:sldId id="898" r:id="rId14"/>
    <p:sldId id="928" r:id="rId15"/>
    <p:sldId id="930" r:id="rId16"/>
    <p:sldId id="931" r:id="rId17"/>
    <p:sldId id="899" r:id="rId18"/>
    <p:sldId id="902" r:id="rId19"/>
    <p:sldId id="903" r:id="rId20"/>
    <p:sldId id="904" r:id="rId21"/>
    <p:sldId id="905" r:id="rId22"/>
    <p:sldId id="906" r:id="rId23"/>
    <p:sldId id="907" r:id="rId24"/>
    <p:sldId id="911" r:id="rId25"/>
    <p:sldId id="918" r:id="rId26"/>
    <p:sldId id="92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win10"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0C8D"/>
    <a:srgbClr val="028458"/>
    <a:srgbClr val="2880C2"/>
    <a:srgbClr val="0B5FD1"/>
    <a:srgbClr val="F85208"/>
    <a:srgbClr val="EE7228"/>
    <a:srgbClr val="F8F7E5"/>
    <a:srgbClr val="2F92DB"/>
    <a:srgbClr val="256DB7"/>
    <a:srgbClr val="FF88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7" d="100"/>
          <a:sy n="87" d="100"/>
        </p:scale>
        <p:origin x="-528" y="-82"/>
      </p:cViewPr>
      <p:guideLst>
        <p:guide orient="horz" pos="215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TextEdit="1"/>
          </p:cNvSpPr>
          <p:nvPr>
            <p:ph type="sldImg"/>
          </p:nvPr>
        </p:nvSpPr>
        <p:spPr>
          <a:ln>
            <a:miter/>
          </a:ln>
        </p:spPr>
      </p:sp>
      <p:sp>
        <p:nvSpPr>
          <p:cNvPr id="73730"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737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en-US" altLang="en-US" sz="1200" dirty="0">
                <a:latin typeface="微软雅黑" panose="020B0503020204020204" pitchFamily="34" charset="-122"/>
              </a:rPr>
            </a:fld>
            <a:endParaRPr lang="en-US" altLang="en-US" sz="1200" dirty="0">
              <a:latin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email"/>
          <a:srcRect/>
          <a:stretch>
            <a:fillRect/>
          </a:stretch>
        </p:blipFill>
        <p:spPr>
          <a:xfrm>
            <a:off x="1" y="-1"/>
            <a:ext cx="12192566" cy="6858354"/>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grpSp>
        <p:nvGrpSpPr>
          <p:cNvPr id="8" name="组合 7"/>
          <p:cNvGrpSpPr/>
          <p:nvPr userDrawn="1"/>
        </p:nvGrpSpPr>
        <p:grpSpPr>
          <a:xfrm>
            <a:off x="-264732" y="-2563118"/>
            <a:ext cx="11961712" cy="5983472"/>
            <a:chOff x="-264720" y="-2562986"/>
            <a:chExt cx="11961157" cy="5983164"/>
          </a:xfrm>
        </p:grpSpPr>
        <p:sp>
          <p:nvSpPr>
            <p:cNvPr id="9" name="任意多边形: 形状 8"/>
            <p:cNvSpPr/>
            <p:nvPr/>
          </p:nvSpPr>
          <p:spPr>
            <a:xfrm rot="19992040">
              <a:off x="-264720" y="-2532859"/>
              <a:ext cx="11961157" cy="5953037"/>
            </a:xfrm>
            <a:custGeom>
              <a:avLst/>
              <a:gdLst>
                <a:gd name="connsiteX0" fmla="*/ 1071915 w 11961157"/>
                <a:gd name="connsiteY0" fmla="*/ 0 h 5953037"/>
                <a:gd name="connsiteX1" fmla="*/ 11961157 w 11961157"/>
                <a:gd name="connsiteY1" fmla="*/ 5500392 h 5953037"/>
                <a:gd name="connsiteX2" fmla="*/ 11732516 w 11961157"/>
                <a:gd name="connsiteY2" fmla="*/ 5953037 h 5953037"/>
                <a:gd name="connsiteX3" fmla="*/ 565378 w 11961157"/>
                <a:gd name="connsiteY3" fmla="*/ 5953037 h 5953037"/>
                <a:gd name="connsiteX4" fmla="*/ 0 w 11961157"/>
                <a:gd name="connsiteY4" fmla="*/ 5387659 h 5953037"/>
                <a:gd name="connsiteX5" fmla="*/ 0 w 11961157"/>
                <a:gd name="connsiteY5" fmla="*/ 2122090 h 595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1157" h="5953037">
                  <a:moveTo>
                    <a:pt x="1071915" y="0"/>
                  </a:moveTo>
                  <a:lnTo>
                    <a:pt x="11961157" y="5500392"/>
                  </a:lnTo>
                  <a:lnTo>
                    <a:pt x="11732516" y="5953037"/>
                  </a:lnTo>
                  <a:lnTo>
                    <a:pt x="565378" y="5953037"/>
                  </a:lnTo>
                  <a:cubicBezTo>
                    <a:pt x="253128" y="5953037"/>
                    <a:pt x="0" y="5699909"/>
                    <a:pt x="0" y="5387659"/>
                  </a:cubicBezTo>
                  <a:lnTo>
                    <a:pt x="0" y="212209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rot="19992040">
              <a:off x="-123905" y="-2562986"/>
              <a:ext cx="11764647" cy="5745954"/>
            </a:xfrm>
            <a:custGeom>
              <a:avLst/>
              <a:gdLst>
                <a:gd name="connsiteX0" fmla="*/ 882177 w 11764647"/>
                <a:gd name="connsiteY0" fmla="*/ 0 h 5745954"/>
                <a:gd name="connsiteX1" fmla="*/ 11764647 w 11764647"/>
                <a:gd name="connsiteY1" fmla="*/ 5496973 h 5745954"/>
                <a:gd name="connsiteX2" fmla="*/ 11638882 w 11764647"/>
                <a:gd name="connsiteY2" fmla="*/ 5745954 h 5745954"/>
                <a:gd name="connsiteX3" fmla="*/ 565378 w 11764647"/>
                <a:gd name="connsiteY3" fmla="*/ 5745954 h 5745954"/>
                <a:gd name="connsiteX4" fmla="*/ 0 w 11764647"/>
                <a:gd name="connsiteY4" fmla="*/ 5180576 h 5745954"/>
                <a:gd name="connsiteX5" fmla="*/ 0 w 11764647"/>
                <a:gd name="connsiteY5" fmla="*/ 1746464 h 57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4647" h="5745954">
                  <a:moveTo>
                    <a:pt x="882177" y="0"/>
                  </a:moveTo>
                  <a:lnTo>
                    <a:pt x="11764647" y="5496973"/>
                  </a:lnTo>
                  <a:lnTo>
                    <a:pt x="11638882" y="5745954"/>
                  </a:lnTo>
                  <a:lnTo>
                    <a:pt x="565378" y="5745954"/>
                  </a:lnTo>
                  <a:cubicBezTo>
                    <a:pt x="253128" y="5745954"/>
                    <a:pt x="0" y="5492826"/>
                    <a:pt x="0" y="5180576"/>
                  </a:cubicBezTo>
                  <a:lnTo>
                    <a:pt x="0" y="1746464"/>
                  </a:lnTo>
                  <a:close/>
                </a:path>
              </a:pathLst>
            </a:custGeom>
            <a:gradFill flip="none" rotWithShape="1">
              <a:gsLst>
                <a:gs pos="0">
                  <a:srgbClr val="2F92DB"/>
                </a:gs>
                <a:gs pos="100000">
                  <a:srgbClr val="16538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7147423" y="5538197"/>
            <a:ext cx="5286797" cy="2389564"/>
            <a:chOff x="7147091" y="5537912"/>
            <a:chExt cx="5286552" cy="2389441"/>
          </a:xfrm>
        </p:grpSpPr>
        <p:sp>
          <p:nvSpPr>
            <p:cNvPr id="12" name="任意多边形: 形状 11"/>
            <p:cNvSpPr/>
            <p:nvPr/>
          </p:nvSpPr>
          <p:spPr>
            <a:xfrm rot="19992040">
              <a:off x="7147091" y="5537912"/>
              <a:ext cx="5286552" cy="2389441"/>
            </a:xfrm>
            <a:custGeom>
              <a:avLst/>
              <a:gdLst>
                <a:gd name="connsiteX0" fmla="*/ 4941245 w 5286552"/>
                <a:gd name="connsiteY0" fmla="*/ 44430 h 2389441"/>
                <a:gd name="connsiteX1" fmla="*/ 5286552 w 5286552"/>
                <a:gd name="connsiteY1" fmla="*/ 565378 h 2389441"/>
                <a:gd name="connsiteX2" fmla="*/ 5286552 w 5286552"/>
                <a:gd name="connsiteY2" fmla="*/ 1288469 h 2389441"/>
                <a:gd name="connsiteX3" fmla="*/ 4730427 w 5286552"/>
                <a:gd name="connsiteY3" fmla="*/ 2389441 h 2389441"/>
                <a:gd name="connsiteX4" fmla="*/ 0 w 5286552"/>
                <a:gd name="connsiteY4" fmla="*/ 0 h 2389441"/>
                <a:gd name="connsiteX5" fmla="*/ 4721174 w 5286552"/>
                <a:gd name="connsiteY5" fmla="*/ 0 h 2389441"/>
                <a:gd name="connsiteX6" fmla="*/ 4941245 w 5286552"/>
                <a:gd name="connsiteY6" fmla="*/ 44430 h 23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6552" h="2389441">
                  <a:moveTo>
                    <a:pt x="4941245" y="44430"/>
                  </a:moveTo>
                  <a:cubicBezTo>
                    <a:pt x="5144167" y="130259"/>
                    <a:pt x="5286552" y="331191"/>
                    <a:pt x="5286552" y="565378"/>
                  </a:cubicBezTo>
                  <a:lnTo>
                    <a:pt x="5286552" y="1288469"/>
                  </a:lnTo>
                  <a:lnTo>
                    <a:pt x="4730427" y="2389441"/>
                  </a:lnTo>
                  <a:lnTo>
                    <a:pt x="0" y="0"/>
                  </a:lnTo>
                  <a:lnTo>
                    <a:pt x="4721174" y="0"/>
                  </a:lnTo>
                  <a:cubicBezTo>
                    <a:pt x="4799236" y="0"/>
                    <a:pt x="4873604" y="15821"/>
                    <a:pt x="4941245" y="4443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rot="19992040">
              <a:off x="7594501" y="5680442"/>
              <a:ext cx="4704048" cy="2180597"/>
            </a:xfrm>
            <a:custGeom>
              <a:avLst/>
              <a:gdLst>
                <a:gd name="connsiteX0" fmla="*/ 4358741 w 4704048"/>
                <a:gd name="connsiteY0" fmla="*/ 44430 h 2180597"/>
                <a:gd name="connsiteX1" fmla="*/ 4704048 w 4704048"/>
                <a:gd name="connsiteY1" fmla="*/ 565378 h 2180597"/>
                <a:gd name="connsiteX2" fmla="*/ 4704048 w 4704048"/>
                <a:gd name="connsiteY2" fmla="*/ 1414295 h 2180597"/>
                <a:gd name="connsiteX3" fmla="*/ 4316972 w 4704048"/>
                <a:gd name="connsiteY3" fmla="*/ 2180597 h 2180597"/>
                <a:gd name="connsiteX4" fmla="*/ 0 w 4704048"/>
                <a:gd name="connsiteY4" fmla="*/ 0 h 2180597"/>
                <a:gd name="connsiteX5" fmla="*/ 4138670 w 4704048"/>
                <a:gd name="connsiteY5" fmla="*/ 0 h 2180597"/>
                <a:gd name="connsiteX6" fmla="*/ 4358741 w 4704048"/>
                <a:gd name="connsiteY6" fmla="*/ 44430 h 21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4048" h="2180597">
                  <a:moveTo>
                    <a:pt x="4358741" y="44430"/>
                  </a:moveTo>
                  <a:cubicBezTo>
                    <a:pt x="4561663" y="130259"/>
                    <a:pt x="4704048" y="331191"/>
                    <a:pt x="4704048" y="565378"/>
                  </a:cubicBezTo>
                  <a:lnTo>
                    <a:pt x="4704048" y="1414295"/>
                  </a:lnTo>
                  <a:lnTo>
                    <a:pt x="4316972" y="2180597"/>
                  </a:lnTo>
                  <a:lnTo>
                    <a:pt x="0" y="0"/>
                  </a:lnTo>
                  <a:lnTo>
                    <a:pt x="4138670" y="0"/>
                  </a:lnTo>
                  <a:cubicBezTo>
                    <a:pt x="4216732" y="0"/>
                    <a:pt x="4291100" y="15821"/>
                    <a:pt x="4358741" y="44430"/>
                  </a:cubicBezTo>
                  <a:close/>
                </a:path>
              </a:pathLst>
            </a:custGeom>
            <a:gradFill flip="none" rotWithShape="1">
              <a:gsLst>
                <a:gs pos="0">
                  <a:srgbClr val="2F92DB"/>
                </a:gs>
                <a:gs pos="100000">
                  <a:srgbClr val="16538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305" y="365144"/>
            <a:ext cx="2629022" cy="581213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39" y="365144"/>
            <a:ext cx="7734659" cy="581213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12" name="任意多边形: 形状 11"/>
          <p:cNvSpPr/>
          <p:nvPr userDrawn="1"/>
        </p:nvSpPr>
        <p:spPr>
          <a:xfrm>
            <a:off x="13" y="0"/>
            <a:ext cx="12191999" cy="576000"/>
          </a:xfrm>
          <a:custGeom>
            <a:avLst/>
            <a:gdLst>
              <a:gd name="connsiteX0" fmla="*/ 8692920 w 12191999"/>
              <a:gd name="connsiteY0" fmla="*/ 0 h 540000"/>
              <a:gd name="connsiteX1" fmla="*/ 12191999 w 12191999"/>
              <a:gd name="connsiteY1" fmla="*/ 0 h 540000"/>
              <a:gd name="connsiteX2" fmla="*/ 12191999 w 12191999"/>
              <a:gd name="connsiteY2" fmla="*/ 540000 h 540000"/>
              <a:gd name="connsiteX3" fmla="*/ 8479856 w 12191999"/>
              <a:gd name="connsiteY3" fmla="*/ 540000 h 540000"/>
              <a:gd name="connsiteX4" fmla="*/ 8355463 w 12191999"/>
              <a:gd name="connsiteY4" fmla="*/ 0 h 540000"/>
              <a:gd name="connsiteX5" fmla="*/ 8506410 w 12191999"/>
              <a:gd name="connsiteY5" fmla="*/ 0 h 540000"/>
              <a:gd name="connsiteX6" fmla="*/ 8293346 w 12191999"/>
              <a:gd name="connsiteY6" fmla="*/ 540000 h 540000"/>
              <a:gd name="connsiteX7" fmla="*/ 8142399 w 12191999"/>
              <a:gd name="connsiteY7" fmla="*/ 540000 h 540000"/>
              <a:gd name="connsiteX8" fmla="*/ 8018006 w 12191999"/>
              <a:gd name="connsiteY8" fmla="*/ 0 h 540000"/>
              <a:gd name="connsiteX9" fmla="*/ 8168954 w 12191999"/>
              <a:gd name="connsiteY9" fmla="*/ 0 h 540000"/>
              <a:gd name="connsiteX10" fmla="*/ 7955889 w 12191999"/>
              <a:gd name="connsiteY10" fmla="*/ 540000 h 540000"/>
              <a:gd name="connsiteX11" fmla="*/ 7804942 w 12191999"/>
              <a:gd name="connsiteY11" fmla="*/ 540000 h 540000"/>
              <a:gd name="connsiteX12" fmla="*/ 0 w 12191999"/>
              <a:gd name="connsiteY12" fmla="*/ 0 h 540000"/>
              <a:gd name="connsiteX13" fmla="*/ 7831496 w 12191999"/>
              <a:gd name="connsiteY13" fmla="*/ 0 h 540000"/>
              <a:gd name="connsiteX14" fmla="*/ 7618432 w 12191999"/>
              <a:gd name="connsiteY14" fmla="*/ 540000 h 540000"/>
              <a:gd name="connsiteX15" fmla="*/ 0 w 12191999"/>
              <a:gd name="connsiteY1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540000">
                <a:moveTo>
                  <a:pt x="8692920" y="0"/>
                </a:moveTo>
                <a:lnTo>
                  <a:pt x="12191999" y="0"/>
                </a:lnTo>
                <a:lnTo>
                  <a:pt x="12191999" y="540000"/>
                </a:lnTo>
                <a:lnTo>
                  <a:pt x="8479856" y="540000"/>
                </a:lnTo>
                <a:close/>
                <a:moveTo>
                  <a:pt x="8355463" y="0"/>
                </a:moveTo>
                <a:lnTo>
                  <a:pt x="8506410" y="0"/>
                </a:lnTo>
                <a:lnTo>
                  <a:pt x="8293346" y="540000"/>
                </a:lnTo>
                <a:lnTo>
                  <a:pt x="8142399" y="540000"/>
                </a:lnTo>
                <a:close/>
                <a:moveTo>
                  <a:pt x="8018006" y="0"/>
                </a:moveTo>
                <a:lnTo>
                  <a:pt x="8168954" y="0"/>
                </a:lnTo>
                <a:lnTo>
                  <a:pt x="7955889" y="540000"/>
                </a:lnTo>
                <a:lnTo>
                  <a:pt x="7804942" y="540000"/>
                </a:lnTo>
                <a:close/>
                <a:moveTo>
                  <a:pt x="0" y="0"/>
                </a:moveTo>
                <a:lnTo>
                  <a:pt x="7831496" y="0"/>
                </a:lnTo>
                <a:lnTo>
                  <a:pt x="7618432" y="540000"/>
                </a:lnTo>
                <a:lnTo>
                  <a:pt x="0" y="540000"/>
                </a:lnTo>
                <a:close/>
              </a:path>
            </a:pathLst>
          </a:custGeom>
          <a:gradFill flip="none" rotWithShape="1">
            <a:gsLst>
              <a:gs pos="0">
                <a:srgbClr val="2F92DB"/>
              </a:gs>
              <a:gs pos="100000">
                <a:srgbClr val="16538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email"/>
          <a:srcRect/>
          <a:stretch>
            <a:fillRect/>
          </a:stretch>
        </p:blipFill>
        <p:spPr>
          <a:xfrm>
            <a:off x="1" y="-1"/>
            <a:ext cx="12192566" cy="6858354"/>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8" name="任意多边形: 形状 7"/>
          <p:cNvSpPr/>
          <p:nvPr userDrawn="1"/>
        </p:nvSpPr>
        <p:spPr>
          <a:xfrm rot="20127232">
            <a:off x="-1091665" y="-810210"/>
            <a:ext cx="7480323" cy="8981988"/>
          </a:xfrm>
          <a:custGeom>
            <a:avLst/>
            <a:gdLst>
              <a:gd name="connsiteX0" fmla="*/ 2858042 w 7479976"/>
              <a:gd name="connsiteY0" fmla="*/ 0 h 8981526"/>
              <a:gd name="connsiteX1" fmla="*/ 7479976 w 7479976"/>
              <a:gd name="connsiteY1" fmla="*/ 2110833 h 8981526"/>
              <a:gd name="connsiteX2" fmla="*/ 7479976 w 7479976"/>
              <a:gd name="connsiteY2" fmla="*/ 8440350 h 8981526"/>
              <a:gd name="connsiteX3" fmla="*/ 6938800 w 7479976"/>
              <a:gd name="connsiteY3" fmla="*/ 8981526 h 8981526"/>
              <a:gd name="connsiteX4" fmla="*/ 5963410 w 7479976"/>
              <a:gd name="connsiteY4" fmla="*/ 8981526 h 8981526"/>
              <a:gd name="connsiteX5" fmla="*/ 0 w 7479976"/>
              <a:gd name="connsiteY5" fmla="*/ 6258043 h 89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976" h="8981526">
                <a:moveTo>
                  <a:pt x="2858042" y="0"/>
                </a:moveTo>
                <a:lnTo>
                  <a:pt x="7479976" y="2110833"/>
                </a:lnTo>
                <a:lnTo>
                  <a:pt x="7479976" y="8440350"/>
                </a:lnTo>
                <a:cubicBezTo>
                  <a:pt x="7479976" y="8739233"/>
                  <a:pt x="7237683" y="8981526"/>
                  <a:pt x="6938800" y="8981526"/>
                </a:cubicBezTo>
                <a:lnTo>
                  <a:pt x="5963410" y="8981526"/>
                </a:lnTo>
                <a:lnTo>
                  <a:pt x="0" y="625804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任意多边形: 形状 8"/>
          <p:cNvSpPr/>
          <p:nvPr userDrawn="1"/>
        </p:nvSpPr>
        <p:spPr>
          <a:xfrm rot="20127232">
            <a:off x="-1115268" y="-720081"/>
            <a:ext cx="7279871" cy="8715261"/>
          </a:xfrm>
          <a:custGeom>
            <a:avLst/>
            <a:gdLst>
              <a:gd name="connsiteX0" fmla="*/ 2854423 w 7279533"/>
              <a:gd name="connsiteY0" fmla="*/ 0 h 8714812"/>
              <a:gd name="connsiteX1" fmla="*/ 7279533 w 7279533"/>
              <a:gd name="connsiteY1" fmla="*/ 2020944 h 8714812"/>
              <a:gd name="connsiteX2" fmla="*/ 7279533 w 7279533"/>
              <a:gd name="connsiteY2" fmla="*/ 8173636 h 8714812"/>
              <a:gd name="connsiteX3" fmla="*/ 6738357 w 7279533"/>
              <a:gd name="connsiteY3" fmla="*/ 8714812 h 8714812"/>
              <a:gd name="connsiteX4" fmla="*/ 5396759 w 7279533"/>
              <a:gd name="connsiteY4" fmla="*/ 8714812 h 8714812"/>
              <a:gd name="connsiteX5" fmla="*/ 0 w 7279533"/>
              <a:gd name="connsiteY5" fmla="*/ 6250118 h 871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533" h="8714812">
                <a:moveTo>
                  <a:pt x="2854423" y="0"/>
                </a:moveTo>
                <a:lnTo>
                  <a:pt x="7279533" y="2020944"/>
                </a:lnTo>
                <a:lnTo>
                  <a:pt x="7279533" y="8173636"/>
                </a:lnTo>
                <a:cubicBezTo>
                  <a:pt x="7279533" y="8472519"/>
                  <a:pt x="7037240" y="8714812"/>
                  <a:pt x="6738357" y="8714812"/>
                </a:cubicBezTo>
                <a:lnTo>
                  <a:pt x="5396759" y="8714812"/>
                </a:lnTo>
                <a:lnTo>
                  <a:pt x="0" y="6250118"/>
                </a:lnTo>
                <a:close/>
              </a:path>
            </a:pathLst>
          </a:custGeom>
          <a:gradFill>
            <a:gsLst>
              <a:gs pos="0">
                <a:srgbClr val="2F92DB"/>
              </a:gs>
              <a:gs pos="100000">
                <a:srgbClr val="16538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14592040">
            <a:off x="9606422" y="1073350"/>
            <a:ext cx="4910796" cy="2187602"/>
          </a:xfrm>
          <a:custGeom>
            <a:avLst/>
            <a:gdLst>
              <a:gd name="connsiteX0" fmla="*/ 4330618 w 4910568"/>
              <a:gd name="connsiteY0" fmla="*/ 2187489 h 2187489"/>
              <a:gd name="connsiteX1" fmla="*/ 0 w 4910568"/>
              <a:gd name="connsiteY1" fmla="*/ 0 h 2187489"/>
              <a:gd name="connsiteX2" fmla="*/ 4345190 w 4910568"/>
              <a:gd name="connsiteY2" fmla="*/ 1 h 2187489"/>
              <a:gd name="connsiteX3" fmla="*/ 4565261 w 4910568"/>
              <a:gd name="connsiteY3" fmla="*/ 44431 h 2187489"/>
              <a:gd name="connsiteX4" fmla="*/ 4910568 w 4910568"/>
              <a:gd name="connsiteY4" fmla="*/ 565379 h 2187489"/>
              <a:gd name="connsiteX5" fmla="*/ 4910568 w 4910568"/>
              <a:gd name="connsiteY5" fmla="*/ 1039349 h 218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0568" h="2187489">
                <a:moveTo>
                  <a:pt x="4330618" y="2187489"/>
                </a:moveTo>
                <a:lnTo>
                  <a:pt x="0" y="0"/>
                </a:lnTo>
                <a:lnTo>
                  <a:pt x="4345190" y="1"/>
                </a:lnTo>
                <a:cubicBezTo>
                  <a:pt x="4423252" y="1"/>
                  <a:pt x="4497620" y="15822"/>
                  <a:pt x="4565261" y="44431"/>
                </a:cubicBezTo>
                <a:cubicBezTo>
                  <a:pt x="4768183" y="130260"/>
                  <a:pt x="4910568" y="331192"/>
                  <a:pt x="4910568" y="565379"/>
                </a:cubicBezTo>
                <a:lnTo>
                  <a:pt x="4910568" y="1039349"/>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14592040">
            <a:off x="9935797" y="1021612"/>
            <a:ext cx="4328267" cy="1978747"/>
          </a:xfrm>
          <a:custGeom>
            <a:avLst/>
            <a:gdLst>
              <a:gd name="connsiteX0" fmla="*/ 4328066 w 4328066"/>
              <a:gd name="connsiteY0" fmla="*/ 1165174 h 1978645"/>
              <a:gd name="connsiteX1" fmla="*/ 3917164 w 4328066"/>
              <a:gd name="connsiteY1" fmla="*/ 1978645 h 1978645"/>
              <a:gd name="connsiteX2" fmla="*/ 0 w 4328066"/>
              <a:gd name="connsiteY2" fmla="*/ 0 h 1978645"/>
              <a:gd name="connsiteX3" fmla="*/ 3762688 w 4328066"/>
              <a:gd name="connsiteY3" fmla="*/ 0 h 1978645"/>
              <a:gd name="connsiteX4" fmla="*/ 3982759 w 4328066"/>
              <a:gd name="connsiteY4" fmla="*/ 44430 h 1978645"/>
              <a:gd name="connsiteX5" fmla="*/ 4328066 w 4328066"/>
              <a:gd name="connsiteY5" fmla="*/ 565378 h 197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066" h="1978645">
                <a:moveTo>
                  <a:pt x="4328066" y="1165174"/>
                </a:moveTo>
                <a:lnTo>
                  <a:pt x="3917164" y="1978645"/>
                </a:lnTo>
                <a:lnTo>
                  <a:pt x="0" y="0"/>
                </a:lnTo>
                <a:lnTo>
                  <a:pt x="3762688" y="0"/>
                </a:lnTo>
                <a:cubicBezTo>
                  <a:pt x="3840750" y="0"/>
                  <a:pt x="3915118" y="15821"/>
                  <a:pt x="3982759" y="44430"/>
                </a:cubicBezTo>
                <a:cubicBezTo>
                  <a:pt x="4185681" y="130259"/>
                  <a:pt x="4328066" y="331191"/>
                  <a:pt x="4328066" y="565378"/>
                </a:cubicBezTo>
                <a:close/>
              </a:path>
            </a:pathLst>
          </a:custGeom>
          <a:gradFill>
            <a:gsLst>
              <a:gs pos="0">
                <a:srgbClr val="2F92DB"/>
              </a:gs>
              <a:gs pos="100000">
                <a:srgbClr val="16538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8" name="任意多边形: 形状 7"/>
          <p:cNvSpPr/>
          <p:nvPr userDrawn="1"/>
        </p:nvSpPr>
        <p:spPr>
          <a:xfrm rot="20127232">
            <a:off x="-1117082" y="-603973"/>
            <a:ext cx="6577165" cy="8569515"/>
          </a:xfrm>
          <a:custGeom>
            <a:avLst/>
            <a:gdLst>
              <a:gd name="connsiteX0" fmla="*/ 2858042 w 6576860"/>
              <a:gd name="connsiteY0" fmla="*/ 0 h 8569074"/>
              <a:gd name="connsiteX1" fmla="*/ 6576860 w 6576860"/>
              <a:gd name="connsiteY1" fmla="*/ 1698381 h 8569074"/>
              <a:gd name="connsiteX2" fmla="*/ 6576860 w 6576860"/>
              <a:gd name="connsiteY2" fmla="*/ 8027898 h 8569074"/>
              <a:gd name="connsiteX3" fmla="*/ 6035684 w 6576860"/>
              <a:gd name="connsiteY3" fmla="*/ 8569074 h 8569074"/>
              <a:gd name="connsiteX4" fmla="*/ 5060294 w 6576860"/>
              <a:gd name="connsiteY4" fmla="*/ 8569074 h 8569074"/>
              <a:gd name="connsiteX5" fmla="*/ 0 w 6576860"/>
              <a:gd name="connsiteY5" fmla="*/ 6258043 h 856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860" h="8569074">
                <a:moveTo>
                  <a:pt x="2858042" y="0"/>
                </a:moveTo>
                <a:lnTo>
                  <a:pt x="6576860" y="1698381"/>
                </a:lnTo>
                <a:lnTo>
                  <a:pt x="6576860" y="8027898"/>
                </a:lnTo>
                <a:cubicBezTo>
                  <a:pt x="6576860" y="8326781"/>
                  <a:pt x="6334567" y="8569074"/>
                  <a:pt x="6035684" y="8569074"/>
                </a:cubicBezTo>
                <a:lnTo>
                  <a:pt x="5060294" y="8569074"/>
                </a:lnTo>
                <a:lnTo>
                  <a:pt x="0" y="625804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任意多边形: 形状 8"/>
          <p:cNvSpPr/>
          <p:nvPr userDrawn="1"/>
        </p:nvSpPr>
        <p:spPr>
          <a:xfrm rot="20127232">
            <a:off x="-1159255" y="-517884"/>
            <a:ext cx="6394405" cy="8310867"/>
          </a:xfrm>
          <a:custGeom>
            <a:avLst/>
            <a:gdLst>
              <a:gd name="connsiteX0" fmla="*/ 2854423 w 6394108"/>
              <a:gd name="connsiteY0" fmla="*/ 0 h 8310439"/>
              <a:gd name="connsiteX1" fmla="*/ 6394108 w 6394108"/>
              <a:gd name="connsiteY1" fmla="*/ 1616571 h 8310439"/>
              <a:gd name="connsiteX2" fmla="*/ 6394108 w 6394108"/>
              <a:gd name="connsiteY2" fmla="*/ 7769263 h 8310439"/>
              <a:gd name="connsiteX3" fmla="*/ 5852932 w 6394108"/>
              <a:gd name="connsiteY3" fmla="*/ 8310439 h 8310439"/>
              <a:gd name="connsiteX4" fmla="*/ 4511334 w 6394108"/>
              <a:gd name="connsiteY4" fmla="*/ 8310439 h 8310439"/>
              <a:gd name="connsiteX5" fmla="*/ 0 w 6394108"/>
              <a:gd name="connsiteY5" fmla="*/ 6250118 h 83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4108" h="8310439">
                <a:moveTo>
                  <a:pt x="2854423" y="0"/>
                </a:moveTo>
                <a:lnTo>
                  <a:pt x="6394108" y="1616571"/>
                </a:lnTo>
                <a:lnTo>
                  <a:pt x="6394108" y="7769263"/>
                </a:lnTo>
                <a:cubicBezTo>
                  <a:pt x="6394108" y="8068146"/>
                  <a:pt x="6151815" y="8310439"/>
                  <a:pt x="5852932" y="8310439"/>
                </a:cubicBezTo>
                <a:lnTo>
                  <a:pt x="4511334" y="8310439"/>
                </a:lnTo>
                <a:lnTo>
                  <a:pt x="0" y="6250118"/>
                </a:lnTo>
                <a:close/>
              </a:path>
            </a:pathLst>
          </a:custGeom>
          <a:gradFill flip="none" rotWithShape="1">
            <a:gsLst>
              <a:gs pos="0">
                <a:srgbClr val="2F92DB"/>
              </a:gs>
              <a:gs pos="100000">
                <a:srgbClr val="16538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14592040">
            <a:off x="9606422" y="1073350"/>
            <a:ext cx="4910796" cy="2187602"/>
          </a:xfrm>
          <a:custGeom>
            <a:avLst/>
            <a:gdLst>
              <a:gd name="connsiteX0" fmla="*/ 4330618 w 4910568"/>
              <a:gd name="connsiteY0" fmla="*/ 2187489 h 2187489"/>
              <a:gd name="connsiteX1" fmla="*/ 0 w 4910568"/>
              <a:gd name="connsiteY1" fmla="*/ 0 h 2187489"/>
              <a:gd name="connsiteX2" fmla="*/ 4345190 w 4910568"/>
              <a:gd name="connsiteY2" fmla="*/ 1 h 2187489"/>
              <a:gd name="connsiteX3" fmla="*/ 4565261 w 4910568"/>
              <a:gd name="connsiteY3" fmla="*/ 44431 h 2187489"/>
              <a:gd name="connsiteX4" fmla="*/ 4910568 w 4910568"/>
              <a:gd name="connsiteY4" fmla="*/ 565379 h 2187489"/>
              <a:gd name="connsiteX5" fmla="*/ 4910568 w 4910568"/>
              <a:gd name="connsiteY5" fmla="*/ 1039349 h 218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0568" h="2187489">
                <a:moveTo>
                  <a:pt x="4330618" y="2187489"/>
                </a:moveTo>
                <a:lnTo>
                  <a:pt x="0" y="0"/>
                </a:lnTo>
                <a:lnTo>
                  <a:pt x="4345190" y="1"/>
                </a:lnTo>
                <a:cubicBezTo>
                  <a:pt x="4423252" y="1"/>
                  <a:pt x="4497620" y="15822"/>
                  <a:pt x="4565261" y="44431"/>
                </a:cubicBezTo>
                <a:cubicBezTo>
                  <a:pt x="4768183" y="130260"/>
                  <a:pt x="4910568" y="331192"/>
                  <a:pt x="4910568" y="565379"/>
                </a:cubicBezTo>
                <a:lnTo>
                  <a:pt x="4910568" y="1039349"/>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14592040">
            <a:off x="9935797" y="1021612"/>
            <a:ext cx="4328267" cy="1978747"/>
          </a:xfrm>
          <a:custGeom>
            <a:avLst/>
            <a:gdLst>
              <a:gd name="connsiteX0" fmla="*/ 4328066 w 4328066"/>
              <a:gd name="connsiteY0" fmla="*/ 1165174 h 1978645"/>
              <a:gd name="connsiteX1" fmla="*/ 3917164 w 4328066"/>
              <a:gd name="connsiteY1" fmla="*/ 1978645 h 1978645"/>
              <a:gd name="connsiteX2" fmla="*/ 0 w 4328066"/>
              <a:gd name="connsiteY2" fmla="*/ 0 h 1978645"/>
              <a:gd name="connsiteX3" fmla="*/ 3762688 w 4328066"/>
              <a:gd name="connsiteY3" fmla="*/ 0 h 1978645"/>
              <a:gd name="connsiteX4" fmla="*/ 3982759 w 4328066"/>
              <a:gd name="connsiteY4" fmla="*/ 44430 h 1978645"/>
              <a:gd name="connsiteX5" fmla="*/ 4328066 w 4328066"/>
              <a:gd name="connsiteY5" fmla="*/ 565378 h 197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066" h="1978645">
                <a:moveTo>
                  <a:pt x="4328066" y="1165174"/>
                </a:moveTo>
                <a:lnTo>
                  <a:pt x="3917164" y="1978645"/>
                </a:lnTo>
                <a:lnTo>
                  <a:pt x="0" y="0"/>
                </a:lnTo>
                <a:lnTo>
                  <a:pt x="3762688" y="0"/>
                </a:lnTo>
                <a:cubicBezTo>
                  <a:pt x="3840750" y="0"/>
                  <a:pt x="3915118" y="15821"/>
                  <a:pt x="3982759" y="44430"/>
                </a:cubicBezTo>
                <a:cubicBezTo>
                  <a:pt x="4185681" y="130259"/>
                  <a:pt x="4328066" y="331191"/>
                  <a:pt x="4328066" y="565378"/>
                </a:cubicBezTo>
                <a:close/>
              </a:path>
            </a:pathLst>
          </a:custGeom>
          <a:gradFill>
            <a:gsLst>
              <a:gs pos="0">
                <a:srgbClr val="2F92DB"/>
              </a:gs>
              <a:gs pos="100000">
                <a:srgbClr val="16538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12" name="任意多边形: 形状 11"/>
          <p:cNvSpPr/>
          <p:nvPr userDrawn="1"/>
        </p:nvSpPr>
        <p:spPr>
          <a:xfrm>
            <a:off x="2" y="0"/>
            <a:ext cx="12192565" cy="576030"/>
          </a:xfrm>
          <a:custGeom>
            <a:avLst/>
            <a:gdLst>
              <a:gd name="connsiteX0" fmla="*/ 8692920 w 12191999"/>
              <a:gd name="connsiteY0" fmla="*/ 0 h 540000"/>
              <a:gd name="connsiteX1" fmla="*/ 12191999 w 12191999"/>
              <a:gd name="connsiteY1" fmla="*/ 0 h 540000"/>
              <a:gd name="connsiteX2" fmla="*/ 12191999 w 12191999"/>
              <a:gd name="connsiteY2" fmla="*/ 540000 h 540000"/>
              <a:gd name="connsiteX3" fmla="*/ 8479856 w 12191999"/>
              <a:gd name="connsiteY3" fmla="*/ 540000 h 540000"/>
              <a:gd name="connsiteX4" fmla="*/ 8355463 w 12191999"/>
              <a:gd name="connsiteY4" fmla="*/ 0 h 540000"/>
              <a:gd name="connsiteX5" fmla="*/ 8506410 w 12191999"/>
              <a:gd name="connsiteY5" fmla="*/ 0 h 540000"/>
              <a:gd name="connsiteX6" fmla="*/ 8293346 w 12191999"/>
              <a:gd name="connsiteY6" fmla="*/ 540000 h 540000"/>
              <a:gd name="connsiteX7" fmla="*/ 8142399 w 12191999"/>
              <a:gd name="connsiteY7" fmla="*/ 540000 h 540000"/>
              <a:gd name="connsiteX8" fmla="*/ 8018006 w 12191999"/>
              <a:gd name="connsiteY8" fmla="*/ 0 h 540000"/>
              <a:gd name="connsiteX9" fmla="*/ 8168954 w 12191999"/>
              <a:gd name="connsiteY9" fmla="*/ 0 h 540000"/>
              <a:gd name="connsiteX10" fmla="*/ 7955889 w 12191999"/>
              <a:gd name="connsiteY10" fmla="*/ 540000 h 540000"/>
              <a:gd name="connsiteX11" fmla="*/ 7804942 w 12191999"/>
              <a:gd name="connsiteY11" fmla="*/ 540000 h 540000"/>
              <a:gd name="connsiteX12" fmla="*/ 0 w 12191999"/>
              <a:gd name="connsiteY12" fmla="*/ 0 h 540000"/>
              <a:gd name="connsiteX13" fmla="*/ 7831496 w 12191999"/>
              <a:gd name="connsiteY13" fmla="*/ 0 h 540000"/>
              <a:gd name="connsiteX14" fmla="*/ 7618432 w 12191999"/>
              <a:gd name="connsiteY14" fmla="*/ 540000 h 540000"/>
              <a:gd name="connsiteX15" fmla="*/ 0 w 12191999"/>
              <a:gd name="connsiteY1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540000">
                <a:moveTo>
                  <a:pt x="8692920" y="0"/>
                </a:moveTo>
                <a:lnTo>
                  <a:pt x="12191999" y="0"/>
                </a:lnTo>
                <a:lnTo>
                  <a:pt x="12191999" y="540000"/>
                </a:lnTo>
                <a:lnTo>
                  <a:pt x="8479856" y="540000"/>
                </a:lnTo>
                <a:close/>
                <a:moveTo>
                  <a:pt x="8355463" y="0"/>
                </a:moveTo>
                <a:lnTo>
                  <a:pt x="8506410" y="0"/>
                </a:lnTo>
                <a:lnTo>
                  <a:pt x="8293346" y="540000"/>
                </a:lnTo>
                <a:lnTo>
                  <a:pt x="8142399" y="540000"/>
                </a:lnTo>
                <a:close/>
                <a:moveTo>
                  <a:pt x="8018006" y="0"/>
                </a:moveTo>
                <a:lnTo>
                  <a:pt x="8168954" y="0"/>
                </a:lnTo>
                <a:lnTo>
                  <a:pt x="7955889" y="540000"/>
                </a:lnTo>
                <a:lnTo>
                  <a:pt x="7804942" y="540000"/>
                </a:lnTo>
                <a:close/>
                <a:moveTo>
                  <a:pt x="0" y="0"/>
                </a:moveTo>
                <a:lnTo>
                  <a:pt x="7831496" y="0"/>
                </a:lnTo>
                <a:lnTo>
                  <a:pt x="7618432" y="540000"/>
                </a:lnTo>
                <a:lnTo>
                  <a:pt x="0" y="540000"/>
                </a:lnTo>
                <a:close/>
              </a:path>
            </a:pathLst>
          </a:custGeom>
          <a:gradFill flip="none" rotWithShape="1">
            <a:gsLst>
              <a:gs pos="0">
                <a:srgbClr val="2F92DB"/>
              </a:gs>
              <a:gs pos="100000">
                <a:srgbClr val="16538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27" y="365144"/>
            <a:ext cx="10516088" cy="1325631"/>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827" y="1681250"/>
            <a:ext cx="5158026"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827" y="2505204"/>
            <a:ext cx="5158026" cy="368477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486" y="1681250"/>
            <a:ext cx="518342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486" y="2505204"/>
            <a:ext cx="5183428" cy="368477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27" y="457224"/>
            <a:ext cx="3932419" cy="1600282"/>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428" y="987476"/>
            <a:ext cx="6172486"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827" y="2057506"/>
            <a:ext cx="3932419"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27" y="457224"/>
            <a:ext cx="3932419" cy="1600282"/>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428" y="987476"/>
            <a:ext cx="6172486"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39827" y="2057506"/>
            <a:ext cx="3932419"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39" y="365144"/>
            <a:ext cx="10516088" cy="1325631"/>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39" y="1825719"/>
            <a:ext cx="10516088" cy="43515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39" y="6356677"/>
            <a:ext cx="2743327"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C6B9EEAA-CCD0-43F5-9208-B375981BDCC9}" type="datetimeFigureOut">
              <a:rPr lang="zh-CN" altLang="en-US" smtClean="0"/>
            </a:fld>
            <a:endParaRPr lang="zh-CN" altLang="en-US"/>
          </a:p>
        </p:txBody>
      </p:sp>
      <p:sp>
        <p:nvSpPr>
          <p:cNvPr id="5" name="页脚占位符 4"/>
          <p:cNvSpPr>
            <a:spLocks noGrp="1"/>
          </p:cNvSpPr>
          <p:nvPr>
            <p:ph type="ftr" sz="quarter" idx="3"/>
          </p:nvPr>
        </p:nvSpPr>
        <p:spPr>
          <a:xfrm>
            <a:off x="4038787" y="6356677"/>
            <a:ext cx="4114991"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999" y="6356677"/>
            <a:ext cx="2743327"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CE1F2F97-71B5-47F9-9000-DC2BE7946A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514350" y="1411605"/>
            <a:ext cx="7596505" cy="935990"/>
          </a:xfrm>
        </p:spPr>
        <p:txBody>
          <a:bodyPr vert="horz" wrap="square" lIns="90000" tIns="46800" rIns="90000" bIns="46800" numCol="1" anchor="b" anchorCtr="0" compatLnSpc="1">
            <a:normAutofit fontScale="900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sz="5400" b="0" u="none" strike="noStrike" kern="1200" cap="none" spc="60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温度应力分析设计</a:t>
            </a:r>
            <a:endParaRPr kumimoji="0" sz="5400" b="0" u="none" strike="noStrike" kern="1200" cap="none" spc="60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1396365" y="283845"/>
            <a:ext cx="2308860" cy="944245"/>
          </a:xfrm>
          <a:prstGeom prst="rect">
            <a:avLst/>
          </a:prstGeom>
          <a:noFill/>
        </p:spPr>
        <p:txBody>
          <a:bodyPr bIns="0" anchor="b">
            <a:normAutofit fontScale="82500"/>
          </a:bodyPr>
          <a:lstStyle/>
          <a:p>
            <a:pPr marR="0" defTabSz="914400" fontAlgn="auto">
              <a:buClrTx/>
              <a:buSzTx/>
              <a:buFontTx/>
              <a:defRPr/>
            </a:pPr>
            <a:r>
              <a:rPr kumimoji="0" lang="en-US" altLang="zh-CN" sz="6600" b="1" i="1" kern="1200" cap="none" spc="0" normalizeH="0" baseline="0" noProof="1" smtClean="0">
                <a:solidFill>
                  <a:schemeClr val="bg1"/>
                </a:solidFill>
                <a:latin typeface="微软雅黑" panose="020B0503020204020204" pitchFamily="34" charset="-122"/>
                <a:ea typeface="微软雅黑" panose="020B0503020204020204" pitchFamily="34" charset="-122"/>
                <a:cs typeface="+mn-cs"/>
              </a:rPr>
              <a:t>2022</a:t>
            </a:r>
            <a:endParaRPr kumimoji="0" lang="en-US" altLang="zh-CN" sz="6600" b="1" i="1" kern="1200" cap="none" spc="0" normalizeH="0" baseline="0" noProof="1">
              <a:solidFill>
                <a:schemeClr val="bg1"/>
              </a:solidFill>
              <a:latin typeface="微软雅黑" panose="020B0503020204020204" pitchFamily="34" charset="-122"/>
              <a:ea typeface="微软雅黑" panose="020B0503020204020204" pitchFamily="34" charset="-122"/>
              <a:cs typeface="+mn-cs"/>
            </a:endParaRPr>
          </a:p>
        </p:txBody>
      </p:sp>
      <p:cxnSp>
        <p:nvCxnSpPr>
          <p:cNvPr id="8" name="直接连接符 7"/>
          <p:cNvCxnSpPr/>
          <p:nvPr/>
        </p:nvCxnSpPr>
        <p:spPr>
          <a:xfrm>
            <a:off x="401638" y="1277303"/>
            <a:ext cx="377825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244840" y="6115685"/>
            <a:ext cx="4015105" cy="645160"/>
          </a:xfrm>
          <a:prstGeom prst="rect">
            <a:avLst/>
          </a:prstGeom>
          <a:noFill/>
        </p:spPr>
        <p:txBody>
          <a:bodyPr wrap="square" rtlCol="0">
            <a:spAutoFit/>
          </a:bodyPr>
          <a:lstStyle/>
          <a:p>
            <a:pPr algn="ctr"/>
            <a:r>
              <a:rPr lang="zh-CN" altLang="en-US" dirty="0">
                <a:solidFill>
                  <a:schemeClr val="bg1"/>
                </a:solidFill>
                <a:latin typeface="楷体" panose="02010609060101010101" charset="-122"/>
                <a:ea typeface="楷体" panose="02010609060101010101" charset="-122"/>
              </a:rPr>
              <a:t>北京盈建科软件股份有限公司</a:t>
            </a:r>
            <a:endParaRPr lang="zh-CN" altLang="en-US" dirty="0">
              <a:solidFill>
                <a:schemeClr val="bg1"/>
              </a:solidFill>
              <a:latin typeface="楷体" panose="02010609060101010101" charset="-122"/>
              <a:ea typeface="楷体" panose="02010609060101010101" charset="-122"/>
            </a:endParaRPr>
          </a:p>
          <a:p>
            <a:pPr algn="ctr"/>
            <a:r>
              <a:rPr lang="en-US" altLang="zh-CN" dirty="0">
                <a:solidFill>
                  <a:schemeClr val="bg1"/>
                </a:solidFill>
                <a:latin typeface="Times New Roman" panose="02020603050405020304" charset="0"/>
                <a:cs typeface="Times New Roman" panose="02020603050405020304" charset="0"/>
              </a:rPr>
              <a:t>Beijing YJK Building Software </a:t>
            </a:r>
            <a:r>
              <a:rPr lang="en-US" altLang="zh-CN" dirty="0" err="1">
                <a:solidFill>
                  <a:schemeClr val="bg1"/>
                </a:solidFill>
                <a:latin typeface="Times New Roman" panose="02020603050405020304" charset="0"/>
                <a:cs typeface="Times New Roman" panose="02020603050405020304" charset="0"/>
              </a:rPr>
              <a:t>Co.,Ltd</a:t>
            </a:r>
            <a:r>
              <a:rPr lang="en-US" altLang="zh-CN" dirty="0">
                <a:solidFill>
                  <a:schemeClr val="bg1"/>
                </a:solidFill>
                <a:latin typeface="Times New Roman" panose="02020603050405020304" charset="0"/>
                <a:cs typeface="Times New Roman" panose="02020603050405020304" charset="0"/>
              </a:rPr>
              <a:t>.</a:t>
            </a:r>
            <a:endParaRPr lang="en-US" altLang="zh-CN" dirty="0">
              <a:solidFill>
                <a:schemeClr val="bg1"/>
              </a:solidFill>
              <a:latin typeface="Times New Roman" panose="02020603050405020304" charset="0"/>
              <a:cs typeface="Times New Roman" panose="02020603050405020304" charset="0"/>
            </a:endParaRPr>
          </a:p>
        </p:txBody>
      </p:sp>
      <p:pic>
        <p:nvPicPr>
          <p:cNvPr id="7" name="图片 6" descr="yjks"/>
          <p:cNvPicPr>
            <a:picLocks noChangeAspect="1"/>
          </p:cNvPicPr>
          <p:nvPr/>
        </p:nvPicPr>
        <p:blipFill>
          <a:blip r:embed="rId3"/>
          <a:stretch>
            <a:fillRect/>
          </a:stretch>
        </p:blipFill>
        <p:spPr>
          <a:xfrm>
            <a:off x="332105" y="217170"/>
            <a:ext cx="963295" cy="963295"/>
          </a:xfrm>
          <a:prstGeom prst="rect">
            <a:avLst/>
          </a:prstGeom>
        </p:spPr>
      </p:pic>
      <p:sp>
        <p:nvSpPr>
          <p:cNvPr id="9" name="标题 4"/>
          <p:cNvSpPr>
            <a:spLocks noGrp="1"/>
          </p:cNvSpPr>
          <p:nvPr>
            <p:custDataLst>
              <p:tags r:id="rId4"/>
            </p:custDataLst>
          </p:nvPr>
        </p:nvSpPr>
        <p:spPr>
          <a:xfrm>
            <a:off x="1210310" y="2727960"/>
            <a:ext cx="6900545" cy="877570"/>
          </a:xfrm>
          <a:prstGeom prst="rect">
            <a:avLst/>
          </a:prstGeom>
        </p:spPr>
        <p:txBody>
          <a:bodyPr vert="horz" wrap="square" lIns="90000" tIns="46800" rIns="90000" bIns="46800" numCol="1" rtlCol="0" anchor="b"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00" b="1" u="none" strike="noStrike" kern="1200" cap="none" spc="60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en-US" sz="4000" b="1" u="none" strike="noStrike" kern="1200" cap="none" spc="6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000" b="1" u="none" strike="noStrike" kern="1200" cap="none" spc="6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000" b="1" u="none" strike="noStrike" kern="1200" cap="none" spc="60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66113" y="780267"/>
            <a:ext cx="8959361" cy="534035"/>
          </a:xfrm>
          <a:prstGeom prst="rect">
            <a:avLst/>
          </a:prstGeom>
          <a:noFill/>
        </p:spPr>
        <p:txBody>
          <a:bodyPr wrap="square" rtlCol="0">
            <a:spAutoFit/>
          </a:bodyPr>
          <a:lstStyle/>
          <a:p>
            <a:pPr indent="0">
              <a:lnSpc>
                <a:spcPct val="120000"/>
              </a:lnSpc>
              <a:buNone/>
            </a:pP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定义板属性</a:t>
            </a:r>
            <a:r>
              <a:rPr lang="en-US" altLang="zh-CN"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a:t>
            </a: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弹性板</a:t>
            </a:r>
            <a:r>
              <a:rPr lang="en-US" altLang="zh-CN"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6</a:t>
            </a: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或者弹性膜</a:t>
            </a:r>
            <a:r>
              <a:rPr lang="zh-CN" altLang="en-US" sz="2400" b="1" spc="400" dirty="0" smtClean="0">
                <a:solidFill>
                  <a:srgbClr val="1F74AD"/>
                </a:solidFill>
                <a:latin typeface="微软雅黑" panose="020B0503020204020204" pitchFamily="34" charset="-122"/>
                <a:ea typeface="微软雅黑" panose="020B0503020204020204" pitchFamily="34" charset="-122"/>
              </a:rPr>
              <a:t> </a:t>
            </a:r>
            <a:endParaRPr lang="zh-CN" altLang="en-US" sz="2400" b="1" spc="400" dirty="0" smtClean="0">
              <a:solidFill>
                <a:srgbClr val="1F74AD"/>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94665" y="1395730"/>
            <a:ext cx="9353550" cy="51314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33423" y="646282"/>
            <a:ext cx="8959361" cy="534035"/>
          </a:xfrm>
          <a:prstGeom prst="rect">
            <a:avLst/>
          </a:prstGeom>
          <a:noFill/>
        </p:spPr>
        <p:txBody>
          <a:bodyPr wrap="square" rtlCol="0">
            <a:spAutoFit/>
          </a:bodyPr>
          <a:lstStyle/>
          <a:p>
            <a:pPr indent="0">
              <a:lnSpc>
                <a:spcPct val="120000"/>
              </a:lnSpc>
              <a:buNone/>
            </a:pPr>
            <a:r>
              <a:rPr lang="zh-CN" altLang="en-US" sz="2000" b="1" spc="400" dirty="0" smtClean="0">
                <a:solidFill>
                  <a:srgbClr val="1F74AD"/>
                </a:solidFill>
                <a:latin typeface="宋体" panose="02010600030101010101" pitchFamily="2" charset="-122"/>
                <a:ea typeface="宋体" panose="02010600030101010101" pitchFamily="2" charset="-122"/>
              </a:rPr>
              <a:t>设置温差</a:t>
            </a:r>
            <a:r>
              <a:rPr lang="zh-CN" altLang="en-US" sz="2400" b="1" spc="400" dirty="0" smtClean="0">
                <a:solidFill>
                  <a:srgbClr val="1F74AD"/>
                </a:solidFill>
                <a:latin typeface="微软雅黑" panose="020B0503020204020204" pitchFamily="34" charset="-122"/>
                <a:ea typeface="微软雅黑" panose="020B0503020204020204" pitchFamily="34" charset="-122"/>
              </a:rPr>
              <a:t> </a:t>
            </a:r>
            <a:endParaRPr lang="zh-CN" altLang="en-US" sz="2400" b="1" spc="400" dirty="0" smtClean="0">
              <a:solidFill>
                <a:srgbClr val="1F74AD"/>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333375" y="1301115"/>
            <a:ext cx="11356975" cy="53359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33375" y="646430"/>
            <a:ext cx="11191240" cy="4892675"/>
          </a:xfrm>
          <a:prstGeom prst="rect">
            <a:avLst/>
          </a:prstGeom>
          <a:noFill/>
        </p:spPr>
        <p:txBody>
          <a:bodyPr wrap="square" rtlCol="0">
            <a:spAutoFit/>
          </a:bodyPr>
          <a:lstStyle/>
          <a:p>
            <a:pPr indent="0">
              <a:lnSpc>
                <a:spcPct val="120000"/>
              </a:lnSpc>
              <a:buNone/>
            </a:pPr>
            <a:r>
              <a:rPr lang="zh-CN" altLang="en-US" sz="2000" spc="400" dirty="0" smtClean="0">
                <a:solidFill>
                  <a:srgbClr val="FF0000"/>
                </a:solidFill>
                <a:latin typeface="宋体" panose="02010600030101010101" pitchFamily="2" charset="-122"/>
                <a:ea typeface="宋体" panose="02010600030101010101" pitchFamily="2" charset="-122"/>
              </a:rPr>
              <a:t>设计结果查看：</a:t>
            </a:r>
            <a:endParaRPr lang="zh-CN" altLang="en-US" sz="2000" spc="400" dirty="0" smtClean="0">
              <a:solidFill>
                <a:srgbClr val="FF0000"/>
              </a:solidFill>
              <a:latin typeface="宋体" panose="02010600030101010101" pitchFamily="2" charset="-122"/>
              <a:ea typeface="宋体" panose="02010600030101010101" pitchFamily="2" charset="-122"/>
            </a:endParaRPr>
          </a:p>
          <a:p>
            <a:pPr indent="0">
              <a:lnSpc>
                <a:spcPct val="120000"/>
              </a:lnSpc>
              <a:buNone/>
            </a:pPr>
            <a:r>
              <a:rPr lang="zh-CN" altLang="en-US" sz="2000" spc="40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如果定义弹性板6的计算模型考虑了面外刚度，则弹性板的应力结果中，既有弹性板温度工况下的受拉应力，也会有楼板荷载的弯矩应力，如果用户想计算板配筋，就可以直接在等值线菜单中的配筋值中选择。但是定义弹性板6就会存在梁配筋偏小（相对刚性板计算）的问题。</a:t>
            </a:r>
            <a:endParaRPr lang="zh-CN" altLang="en-US" sz="2000" spc="40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000" spc="40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如果定义弹性膜的计算模型，可以减小因为采用弹性楼板对梁受力和配筋的影响，</a:t>
            </a:r>
            <a:r>
              <a:rPr lang="zh-CN" altLang="en-US" sz="2000" spc="40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因为弹性膜平面外刚度为0，对于竖向荷载的传递与刚性板相同，按照平面导荷的方式，恒活荷载被导算到了房间周边的梁或者墙上，所以在上部结构的计算中，弹性膜上已经没有作用竖向荷载了，即等值线的板配筋结果，仅是水平力和温度荷载（主要荷载）产生的，</a:t>
            </a:r>
            <a:r>
              <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一般要和楼板施工图里面的板配筋计算结果，数值叠加进行设计。</a:t>
            </a:r>
            <a:endPar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000" spc="40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个人建议是计算板配筋定义弹性板6，计算梁配筋定义弹性膜。</a:t>
            </a:r>
            <a:endParaRPr lang="zh-CN" altLang="en-US" sz="2000" spc="40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endParaRPr lang="zh-CN" altLang="en-US" sz="2000" spc="40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33375" y="646430"/>
            <a:ext cx="11191240" cy="460375"/>
          </a:xfrm>
          <a:prstGeom prst="rect">
            <a:avLst/>
          </a:prstGeom>
          <a:noFill/>
        </p:spPr>
        <p:txBody>
          <a:bodyPr wrap="square" rtlCol="0">
            <a:spAutoFit/>
          </a:bodyPr>
          <a:lstStyle/>
          <a:p>
            <a:pPr indent="0">
              <a:lnSpc>
                <a:spcPct val="120000"/>
              </a:lnSpc>
              <a:buNone/>
            </a:pPr>
            <a:r>
              <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轴力结果</a:t>
            </a:r>
            <a:r>
              <a:rPr lang="en-US" altLang="zh-CN"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等值线查看</a:t>
            </a:r>
            <a:endPar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594360" y="1256665"/>
            <a:ext cx="10134600" cy="4838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94360" y="4077970"/>
            <a:ext cx="11191240" cy="829945"/>
          </a:xfrm>
          <a:prstGeom prst="rect">
            <a:avLst/>
          </a:prstGeom>
          <a:noFill/>
        </p:spPr>
        <p:txBody>
          <a:bodyPr wrap="square" rtlCol="0">
            <a:spAutoFit/>
          </a:bodyPr>
          <a:lstStyle/>
          <a:p>
            <a:pPr indent="0">
              <a:lnSpc>
                <a:spcPct val="120000"/>
              </a:lnSpc>
              <a:buNone/>
            </a:pPr>
            <a:r>
              <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如果是弹性板</a:t>
            </a:r>
            <a:r>
              <a:rPr lang="en-US" altLang="zh-CN"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6</a:t>
            </a:r>
            <a:r>
              <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，等值线已经考虑了轴力和弯矩，可以直接参考配筋结果。</a:t>
            </a:r>
            <a:endPar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如果是弹性膜，则需要参考等值线的计算结果和板施工图的计算结果相加。</a:t>
            </a:r>
            <a:endParaRPr lang="zh-CN" altLang="en-US" sz="2000" spc="400" dirty="0" smtClean="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1"/>
          <a:stretch>
            <a:fillRect/>
          </a:stretch>
        </p:blipFill>
        <p:spPr>
          <a:xfrm>
            <a:off x="333375" y="1208405"/>
            <a:ext cx="4933950" cy="27908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8358" y="885677"/>
            <a:ext cx="8959361" cy="4154170"/>
          </a:xfrm>
          <a:prstGeom prst="rect">
            <a:avLst/>
          </a:prstGeom>
          <a:noFill/>
        </p:spPr>
        <p:txBody>
          <a:bodyPr wrap="square" rtlCol="0">
            <a:spAutoFit/>
          </a:bodyPr>
          <a:lstStyle/>
          <a:p>
            <a:pPr indent="0">
              <a:lnSpc>
                <a:spcPct val="120000"/>
              </a:lnSpc>
              <a:buNone/>
            </a:pPr>
            <a:r>
              <a:rPr lang="zh-CN" altLang="en-US" sz="2000" b="1" spc="400" dirty="0" smtClean="0">
                <a:solidFill>
                  <a:srgbClr val="FF0000"/>
                </a:solidFill>
              </a:rPr>
              <a:t>1、计算温度荷载时楼板应设置为弹性板或弹性膜。</a:t>
            </a:r>
            <a:endParaRPr lang="zh-CN" altLang="en-US" sz="2000" b="1" spc="400" dirty="0" smtClean="0">
              <a:solidFill>
                <a:srgbClr val="FF0000"/>
              </a:solidFill>
            </a:endParaRPr>
          </a:p>
          <a:p>
            <a:pPr indent="0">
              <a:lnSpc>
                <a:spcPct val="120000"/>
              </a:lnSpc>
              <a:buNone/>
            </a:pPr>
            <a:endParaRPr lang="zh-CN" altLang="en-US" sz="2000" b="1" spc="400" dirty="0" smtClean="0">
              <a:solidFill>
                <a:srgbClr val="1F74AD"/>
              </a:solidFill>
            </a:endParaRPr>
          </a:p>
          <a:p>
            <a:pPr indent="0">
              <a:lnSpc>
                <a:spcPct val="120000"/>
              </a:lnSpc>
              <a:buNone/>
            </a:pPr>
            <a:r>
              <a:rPr lang="zh-CN" altLang="en-US" sz="2000" b="1" spc="400" dirty="0" smtClean="0">
                <a:solidFill>
                  <a:srgbClr val="1F74AD"/>
                </a:solidFill>
              </a:rPr>
              <a:t>这是因为，在刚性楼板假定条件下（或弹性板3时），梁的膨胀或收缩变形受到平面内“无限刚”的楼板的约束，这种约束可导致梁产生很大的轴力，在升温时梁产生很大轴压力，降温时梁产生很大轴拉力，这种异常的梁轴力将导致梁配筋异常或者超限。</a:t>
            </a:r>
            <a:endParaRPr lang="zh-CN" altLang="en-US" sz="2000" b="1" spc="400" dirty="0" smtClean="0">
              <a:solidFill>
                <a:srgbClr val="1F74AD"/>
              </a:solidFill>
            </a:endParaRPr>
          </a:p>
          <a:p>
            <a:pPr indent="0">
              <a:lnSpc>
                <a:spcPct val="120000"/>
              </a:lnSpc>
              <a:buNone/>
            </a:pPr>
            <a:r>
              <a:rPr lang="zh-CN" altLang="en-US" sz="2000" b="1" spc="400" dirty="0" smtClean="0">
                <a:solidFill>
                  <a:srgbClr val="FF0000"/>
                </a:solidFill>
              </a:rPr>
              <a:t>因此在进行温度荷载下的分析时，应该将温度荷载影响范围内的楼板定义为弹性膜或弹性板6。不能按照软件默认的刚性板计算，也不能按照弹性板3计算。</a:t>
            </a:r>
            <a:r>
              <a:rPr lang="zh-CN" altLang="en-US" sz="2000" b="1" spc="400" dirty="0" smtClean="0">
                <a:solidFill>
                  <a:srgbClr val="1F74AD"/>
                </a:solidFill>
              </a:rPr>
              <a:t> </a:t>
            </a:r>
            <a:endParaRPr lang="zh-CN" altLang="en-US" sz="2000" b="1" spc="400" dirty="0" smtClean="0">
              <a:solidFill>
                <a:srgbClr val="1F74AD"/>
              </a:solidFill>
            </a:endParaRPr>
          </a:p>
          <a:p>
            <a:pPr indent="0">
              <a:lnSpc>
                <a:spcPct val="120000"/>
              </a:lnSpc>
              <a:buNone/>
            </a:pPr>
            <a:endParaRPr lang="zh-CN" altLang="en-US" sz="2000" b="1" spc="400" dirty="0" smtClean="0">
              <a:solidFill>
                <a:srgbClr val="1F74AD"/>
              </a:solidFill>
            </a:endParaRPr>
          </a:p>
          <a:p>
            <a:pPr indent="0">
              <a:lnSpc>
                <a:spcPct val="120000"/>
              </a:lnSpc>
              <a:buNone/>
            </a:pPr>
            <a:endParaRPr lang="zh-CN" altLang="en-US" sz="2000" b="1" spc="400" dirty="0" smtClean="0">
              <a:solidFill>
                <a:srgbClr val="1F74AD"/>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8310" y="885825"/>
            <a:ext cx="10012680" cy="3415030"/>
          </a:xfrm>
          <a:prstGeom prst="rect">
            <a:avLst/>
          </a:prstGeom>
          <a:noFill/>
        </p:spPr>
        <p:txBody>
          <a:bodyPr wrap="square" rtlCol="0">
            <a:spAutoFit/>
          </a:bodyPr>
          <a:lstStyle/>
          <a:p>
            <a:pPr indent="0">
              <a:lnSpc>
                <a:spcPct val="120000"/>
              </a:lnSpc>
              <a:buNone/>
            </a:pPr>
            <a:r>
              <a:rPr lang="en-US" altLang="zh-CN" sz="2000" b="1" spc="400" dirty="0" smtClean="0">
                <a:solidFill>
                  <a:srgbClr val="FF0000"/>
                </a:solidFill>
              </a:rPr>
              <a:t>2</a:t>
            </a:r>
            <a:r>
              <a:rPr lang="zh-CN" altLang="en-US" sz="2000" b="1" spc="400" dirty="0" smtClean="0">
                <a:solidFill>
                  <a:srgbClr val="FF0000"/>
                </a:solidFill>
              </a:rPr>
              <a:t>、为什么型钢混凝土构件和钢管砼柱的温度工况内力不考虑折减</a:t>
            </a:r>
            <a:endParaRPr lang="zh-CN" altLang="en-US" sz="2000" b="1" spc="400" dirty="0" smtClean="0">
              <a:solidFill>
                <a:srgbClr val="FF0000"/>
              </a:solidFill>
            </a:endParaRPr>
          </a:p>
          <a:p>
            <a:pPr indent="0">
              <a:lnSpc>
                <a:spcPct val="120000"/>
              </a:lnSpc>
              <a:buNone/>
            </a:pPr>
            <a:endParaRPr lang="zh-CN" altLang="en-US" sz="2000" b="1" spc="400" dirty="0" smtClean="0">
              <a:solidFill>
                <a:srgbClr val="1F74AD"/>
              </a:solidFill>
            </a:endParaRPr>
          </a:p>
          <a:p>
            <a:pPr indent="0">
              <a:lnSpc>
                <a:spcPct val="120000"/>
              </a:lnSpc>
              <a:buNone/>
            </a:pPr>
            <a:r>
              <a:rPr lang="zh-CN" altLang="en-US" sz="2000" b="1" spc="400" dirty="0" smtClean="0">
                <a:solidFill>
                  <a:srgbClr val="1F74AD"/>
                </a:solidFill>
              </a:rPr>
              <a:t>对于钢筋混凝土构件，要考虑混凝土的徐变应力松弛特性，徐培福的的《复杂高层建筑结构设计》提供可取徐变应力松弛系数 0.3，但型钢砼构件和钢管砼柱不算钢筋砼构件，软件保守起见，没有考虑温度效应折减，若一定考虑折减的话，可以对这样的位置按折减后的温差输入温度荷载。 </a:t>
            </a:r>
            <a:endParaRPr lang="zh-CN" altLang="en-US" sz="2000" b="1" spc="400" dirty="0" smtClean="0">
              <a:solidFill>
                <a:srgbClr val="1F74AD"/>
              </a:solidFill>
            </a:endParaRPr>
          </a:p>
          <a:p>
            <a:pPr indent="0">
              <a:lnSpc>
                <a:spcPct val="120000"/>
              </a:lnSpc>
              <a:buNone/>
            </a:pPr>
            <a:endParaRPr lang="zh-CN" altLang="en-US" sz="2000" b="1" spc="400" dirty="0" smtClean="0">
              <a:solidFill>
                <a:srgbClr val="1F74AD"/>
              </a:solidFill>
            </a:endParaRPr>
          </a:p>
          <a:p>
            <a:pPr indent="0">
              <a:lnSpc>
                <a:spcPct val="120000"/>
              </a:lnSpc>
              <a:buNone/>
            </a:pPr>
            <a:endParaRPr lang="zh-CN" altLang="en-US" sz="2000" b="1" spc="400" dirty="0" smtClean="0">
              <a:solidFill>
                <a:srgbClr val="1F74AD"/>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8310" y="885825"/>
            <a:ext cx="10012680" cy="3415030"/>
          </a:xfrm>
          <a:prstGeom prst="rect">
            <a:avLst/>
          </a:prstGeom>
          <a:noFill/>
        </p:spPr>
        <p:txBody>
          <a:bodyPr wrap="square" rtlCol="0">
            <a:spAutoFit/>
          </a:bodyPr>
          <a:lstStyle/>
          <a:p>
            <a:pPr indent="0">
              <a:lnSpc>
                <a:spcPct val="120000"/>
              </a:lnSpc>
              <a:buNone/>
            </a:pPr>
            <a:r>
              <a:rPr lang="en-US" altLang="zh-CN" sz="2000" b="1" spc="400" dirty="0" smtClean="0">
                <a:solidFill>
                  <a:srgbClr val="FF0000"/>
                </a:solidFill>
              </a:rPr>
              <a:t>3</a:t>
            </a:r>
            <a:r>
              <a:rPr lang="zh-CN" altLang="en-US" sz="2000" b="1" spc="400" dirty="0" smtClean="0">
                <a:solidFill>
                  <a:srgbClr val="FF0000"/>
                </a:solidFill>
              </a:rPr>
              <a:t>、设置温度荷载，节点与梁、柱、墙、支撑有什么区别</a:t>
            </a:r>
            <a:endParaRPr lang="zh-CN" altLang="en-US" sz="2000" b="1" spc="400" dirty="0" smtClean="0">
              <a:solidFill>
                <a:srgbClr val="FF0000"/>
              </a:solidFill>
            </a:endParaRPr>
          </a:p>
          <a:p>
            <a:pPr indent="0">
              <a:lnSpc>
                <a:spcPct val="120000"/>
              </a:lnSpc>
              <a:buNone/>
            </a:pPr>
            <a:endParaRPr lang="zh-CN" altLang="en-US" sz="2000" b="1" spc="400" dirty="0" smtClean="0">
              <a:solidFill>
                <a:srgbClr val="1F74AD"/>
              </a:solidFill>
            </a:endParaRPr>
          </a:p>
          <a:p>
            <a:pPr indent="0">
              <a:lnSpc>
                <a:spcPct val="120000"/>
              </a:lnSpc>
              <a:buNone/>
            </a:pPr>
            <a:r>
              <a:rPr lang="zh-CN" altLang="en-US" sz="2000" b="1" spc="400" dirty="0" smtClean="0">
                <a:solidFill>
                  <a:srgbClr val="1F74AD"/>
                </a:solidFill>
              </a:rPr>
              <a:t>“构件温差”是指针对构件的，一般只有个别构件考虑温度影响的话，可以用构件温差。跟“节点温差”的区别是构件温差设置不了楼板温差的影响（目前不支持楼板构件温差），而指定“节点温差”是节点关联的梁柱墙及楼板构件都能考虑。两个模型若楼板都开洞，则“构件温差”与“节点温差”的温度结果是一样的。所以，一般结构的整体升降温需要用“节点温差”来设置。</a:t>
            </a:r>
            <a:endParaRPr lang="zh-CN" altLang="en-US" sz="2000" b="1" spc="400" dirty="0" smtClean="0">
              <a:solidFill>
                <a:srgbClr val="1F74AD"/>
              </a:solidFill>
            </a:endParaRPr>
          </a:p>
          <a:p>
            <a:pPr indent="0">
              <a:lnSpc>
                <a:spcPct val="120000"/>
              </a:lnSpc>
              <a:buNone/>
            </a:pPr>
            <a:endParaRPr lang="zh-CN" altLang="en-US" sz="2000" b="1" spc="400" dirty="0" smtClean="0">
              <a:solidFill>
                <a:srgbClr val="1F74AD"/>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8310" y="885825"/>
            <a:ext cx="10012680" cy="4892675"/>
          </a:xfrm>
          <a:prstGeom prst="rect">
            <a:avLst/>
          </a:prstGeom>
          <a:noFill/>
        </p:spPr>
        <p:txBody>
          <a:bodyPr wrap="square" rtlCol="0">
            <a:spAutoFit/>
          </a:bodyPr>
          <a:lstStyle/>
          <a:p>
            <a:pPr indent="0">
              <a:lnSpc>
                <a:spcPct val="120000"/>
              </a:lnSpc>
              <a:buNone/>
            </a:pPr>
            <a:r>
              <a:rPr lang="en-US" altLang="zh-CN" sz="2000" b="1" spc="400" dirty="0" smtClean="0">
                <a:solidFill>
                  <a:srgbClr val="FF0000"/>
                </a:solidFill>
              </a:rPr>
              <a:t>4</a:t>
            </a:r>
            <a:r>
              <a:rPr lang="zh-CN" altLang="en-US" sz="2000" b="1" spc="400" dirty="0" smtClean="0">
                <a:solidFill>
                  <a:srgbClr val="FF0000"/>
                </a:solidFill>
              </a:rPr>
              <a:t>、请问</a:t>
            </a:r>
            <a:r>
              <a:rPr lang="en-US" altLang="zh-CN" sz="2000" b="1" spc="400" dirty="0" smtClean="0">
                <a:solidFill>
                  <a:srgbClr val="FF0000"/>
                </a:solidFill>
              </a:rPr>
              <a:t>YJK</a:t>
            </a:r>
            <a:r>
              <a:rPr lang="zh-CN" altLang="en-US" sz="2000" b="1" spc="400" dirty="0" smtClean="0">
                <a:solidFill>
                  <a:srgbClr val="FF0000"/>
                </a:solidFill>
              </a:rPr>
              <a:t>温度应力计算是否不考虑对梁的影响，等值线里面没有相关选项可操作，只有板的。</a:t>
            </a:r>
            <a:endParaRPr lang="zh-CN" altLang="en-US" sz="2000" b="1" spc="400" dirty="0" smtClean="0">
              <a:solidFill>
                <a:srgbClr val="FF0000"/>
              </a:solidFill>
            </a:endParaRPr>
          </a:p>
          <a:p>
            <a:pPr indent="0">
              <a:lnSpc>
                <a:spcPct val="120000"/>
              </a:lnSpc>
              <a:buNone/>
            </a:pPr>
            <a:endParaRPr lang="zh-CN" altLang="en-US" sz="2000" b="1" spc="400" dirty="0" smtClean="0">
              <a:solidFill>
                <a:srgbClr val="1F74AD"/>
              </a:solidFill>
            </a:endParaRPr>
          </a:p>
          <a:p>
            <a:pPr indent="0">
              <a:lnSpc>
                <a:spcPct val="120000"/>
              </a:lnSpc>
              <a:buNone/>
            </a:pPr>
            <a:r>
              <a:rPr lang="zh-CN" altLang="en-US" sz="2000" b="1" spc="400" dirty="0" smtClean="0">
                <a:solidFill>
                  <a:srgbClr val="1F74AD"/>
                </a:solidFill>
              </a:rPr>
              <a:t>等值线只输出了板的结果，温度对梁的影响已经在整体计算的时候考虑进去了。</a:t>
            </a:r>
            <a:endParaRPr lang="zh-CN" altLang="en-US" sz="2000" b="1" spc="400" dirty="0" smtClean="0">
              <a:solidFill>
                <a:srgbClr val="1F74AD"/>
              </a:solidFill>
            </a:endParaRPr>
          </a:p>
          <a:p>
            <a:pPr indent="0">
              <a:lnSpc>
                <a:spcPct val="120000"/>
              </a:lnSpc>
              <a:buNone/>
            </a:pPr>
            <a:r>
              <a:rPr lang="en-US" altLang="zh-CN" sz="2000" b="1" spc="400" dirty="0" smtClean="0">
                <a:solidFill>
                  <a:srgbClr val="FF0000"/>
                </a:solidFill>
              </a:rPr>
              <a:t>5</a:t>
            </a:r>
            <a:r>
              <a:rPr lang="zh-CN" altLang="en-US" sz="2000" b="1" spc="400" dirty="0" smtClean="0">
                <a:solidFill>
                  <a:srgbClr val="FF0000"/>
                </a:solidFill>
              </a:rPr>
              <a:t>、受温度荷载影响较大的楼层是与嵌固层相邻的楼层</a:t>
            </a:r>
            <a:r>
              <a:rPr lang="zh-CN" altLang="en-US" sz="2000" b="1" spc="400" dirty="0" smtClean="0">
                <a:solidFill>
                  <a:srgbClr val="1F74AD"/>
                </a:solidFill>
              </a:rPr>
              <a:t>	</a:t>
            </a:r>
            <a:endParaRPr lang="zh-CN" altLang="en-US" sz="2000" b="1" spc="400" dirty="0" smtClean="0">
              <a:solidFill>
                <a:srgbClr val="1F74AD"/>
              </a:solidFill>
            </a:endParaRPr>
          </a:p>
          <a:p>
            <a:pPr indent="0">
              <a:lnSpc>
                <a:spcPct val="120000"/>
              </a:lnSpc>
              <a:buNone/>
            </a:pPr>
            <a:endParaRPr lang="zh-CN" altLang="en-US" sz="2000" b="1" spc="400" dirty="0" smtClean="0">
              <a:solidFill>
                <a:srgbClr val="1F74AD"/>
              </a:solidFill>
            </a:endParaRPr>
          </a:p>
          <a:p>
            <a:pPr indent="0">
              <a:lnSpc>
                <a:spcPct val="120000"/>
              </a:lnSpc>
              <a:buNone/>
            </a:pPr>
            <a:r>
              <a:rPr lang="zh-CN" altLang="en-US" sz="2000" b="1" spc="400" dirty="0" smtClean="0">
                <a:solidFill>
                  <a:srgbClr val="1F74AD"/>
                </a:solidFill>
              </a:rPr>
              <a:t>如果各层定义的升温和降温数值相同，且各层竖向变化不大时，和嵌固层相邻的楼层在楼层平面内方向相对变形较大，该楼层杆件的内力较大、配筋较大。而再往上各层由于它们之间相对变形小，温度荷载下的内力不大，因此温度荷载对配筋的影响也不大。 </a:t>
            </a:r>
            <a:endParaRPr lang="zh-CN" altLang="en-US" sz="2000" b="1" spc="400" dirty="0" smtClean="0">
              <a:solidFill>
                <a:srgbClr val="1F74AD"/>
              </a:solidFill>
            </a:endParaRPr>
          </a:p>
          <a:p>
            <a:pPr indent="0">
              <a:lnSpc>
                <a:spcPct val="120000"/>
              </a:lnSpc>
              <a:buNone/>
            </a:pPr>
            <a:r>
              <a:rPr lang="zh-CN" altLang="en-US" sz="2000" b="1" spc="400" dirty="0" smtClean="0">
                <a:solidFill>
                  <a:srgbClr val="1F74AD"/>
                </a:solidFill>
              </a:rPr>
              <a:t>常有用户对远离嵌固层的楼层在温度荷载下内力不大提出疑问，其实这属于正常情况。 </a:t>
            </a:r>
            <a:endParaRPr lang="zh-CN" altLang="en-US" sz="2000" b="1" spc="400" dirty="0" smtClean="0">
              <a:solidFill>
                <a:srgbClr val="1F74AD"/>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8310" y="885825"/>
            <a:ext cx="10012680" cy="4523105"/>
          </a:xfrm>
          <a:prstGeom prst="rect">
            <a:avLst/>
          </a:prstGeom>
          <a:noFill/>
        </p:spPr>
        <p:txBody>
          <a:bodyPr wrap="square" rtlCol="0">
            <a:spAutoFit/>
          </a:bodyPr>
          <a:lstStyle/>
          <a:p>
            <a:pPr indent="0">
              <a:lnSpc>
                <a:spcPct val="120000"/>
              </a:lnSpc>
              <a:buNone/>
            </a:pPr>
            <a:r>
              <a:rPr lang="en-US" sz="2000" b="1" spc="400" dirty="0" smtClean="0">
                <a:solidFill>
                  <a:srgbClr val="FF0000"/>
                </a:solidFill>
              </a:rPr>
              <a:t>6</a:t>
            </a:r>
            <a:r>
              <a:rPr sz="2000" b="1" spc="400" dirty="0" smtClean="0">
                <a:solidFill>
                  <a:srgbClr val="FF0000"/>
                </a:solidFill>
              </a:rPr>
              <a:t>、一般不应对地下室定义温差荷载</a:t>
            </a:r>
            <a:endParaRPr sz="2000" b="1" spc="400" dirty="0" smtClean="0">
              <a:solidFill>
                <a:srgbClr val="FF0000"/>
              </a:solidFill>
            </a:endParaRPr>
          </a:p>
          <a:p>
            <a:pPr indent="0">
              <a:lnSpc>
                <a:spcPct val="120000"/>
              </a:lnSpc>
              <a:buNone/>
            </a:pPr>
            <a:r>
              <a:rPr sz="2000" b="1" spc="400" dirty="0" smtClean="0">
                <a:solidFill>
                  <a:srgbClr val="FF0000"/>
                </a:solidFill>
              </a:rPr>
              <a:t>	</a:t>
            </a:r>
            <a:endParaRPr sz="2000" b="1" spc="400" dirty="0" smtClean="0">
              <a:solidFill>
                <a:srgbClr val="FF0000"/>
              </a:solidFill>
            </a:endParaRPr>
          </a:p>
          <a:p>
            <a:pPr indent="0">
              <a:lnSpc>
                <a:spcPct val="120000"/>
              </a:lnSpc>
              <a:buNone/>
            </a:pPr>
            <a:r>
              <a:rPr lang="zh-CN" altLang="en-US" sz="2000" b="1" spc="400" dirty="0" smtClean="0">
                <a:solidFill>
                  <a:srgbClr val="1F74AD"/>
                </a:solidFill>
              </a:rPr>
              <a:t>地下室受到周围土的包围约束，一般不会受到较大的温差变化。但是常见用户把很大的温差变化输入到地下室结构中，导致处于最底层的地下室内力配筋增加很多，而地上各层的内力配筋反而不大，这显然与实际情况不符。正常的输入是将升温、降温布置到地上一层及以上的各层，这样才可能计算出突出室外的地上一层受温度荷载影响最大的实际情况。 </a:t>
            </a:r>
            <a:endParaRPr lang="zh-CN" altLang="en-US" sz="2000" b="1" spc="400" dirty="0" smtClean="0">
              <a:solidFill>
                <a:srgbClr val="1F74AD"/>
              </a:solidFill>
            </a:endParaRPr>
          </a:p>
          <a:p>
            <a:pPr indent="0">
              <a:lnSpc>
                <a:spcPct val="120000"/>
              </a:lnSpc>
              <a:buNone/>
            </a:pPr>
            <a:r>
              <a:rPr lang="en-US" altLang="zh-CN" sz="2000" b="1" spc="400" dirty="0" smtClean="0">
                <a:solidFill>
                  <a:srgbClr val="FF0000"/>
                </a:solidFill>
              </a:rPr>
              <a:t>7</a:t>
            </a:r>
            <a:r>
              <a:rPr lang="zh-CN" altLang="en-US" sz="2000" b="1" spc="400" dirty="0" smtClean="0">
                <a:solidFill>
                  <a:srgbClr val="FF0000"/>
                </a:solidFill>
              </a:rPr>
              <a:t>、不应在所有工况组合中都考虑温度荷载产生的最大轴力</a:t>
            </a:r>
            <a:endParaRPr lang="zh-CN" altLang="en-US" sz="2000" b="1" spc="400" dirty="0" smtClean="0">
              <a:solidFill>
                <a:srgbClr val="FF0000"/>
              </a:solidFill>
            </a:endParaRPr>
          </a:p>
          <a:p>
            <a:pPr indent="0">
              <a:lnSpc>
                <a:spcPct val="120000"/>
              </a:lnSpc>
              <a:buNone/>
            </a:pPr>
            <a:r>
              <a:rPr lang="zh-CN" altLang="en-US" sz="2000" b="1" spc="400" dirty="0" smtClean="0">
                <a:solidFill>
                  <a:srgbClr val="FF0000"/>
                </a:solidFill>
              </a:rPr>
              <a:t>	</a:t>
            </a:r>
            <a:endParaRPr lang="zh-CN" altLang="en-US" sz="2000" b="1" spc="400" dirty="0" smtClean="0">
              <a:solidFill>
                <a:srgbClr val="FF0000"/>
              </a:solidFill>
            </a:endParaRPr>
          </a:p>
          <a:p>
            <a:pPr indent="0">
              <a:lnSpc>
                <a:spcPct val="120000"/>
              </a:lnSpc>
              <a:buNone/>
            </a:pPr>
            <a:r>
              <a:rPr lang="zh-CN" altLang="en-US" sz="2000" b="1" spc="400" dirty="0" smtClean="0">
                <a:solidFill>
                  <a:srgbClr val="1F74AD"/>
                </a:solidFill>
              </a:rPr>
              <a:t>温度荷载产生的轴力应只在包含温度荷载的组合中考虑。但是传统软件在梁设计的所有工况中都使用温度荷载产生的最大轴力，这种做法导致考虑温度荷载时梁的配筋结果过大，出现明显异常状况。</a:t>
            </a:r>
            <a:endParaRPr lang="zh-CN" altLang="en-US" sz="2000" b="1" spc="400" dirty="0" smtClean="0">
              <a:solidFill>
                <a:srgbClr val="1F74AD"/>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1080138" y="50802"/>
            <a:ext cx="1144316" cy="523218"/>
          </a:xfrm>
          <a:prstGeom prst="rect">
            <a:avLst/>
          </a:prstGeom>
          <a:noFill/>
        </p:spPr>
        <p:txBody>
          <a:bodyPr wrap="square" lIns="91438" tIns="45719" rIns="91438" bIns="45719" rtlCol="0">
            <a:spAutoFit/>
          </a:bodyPr>
          <a:lstStyle/>
          <a:p>
            <a:pPr algn="dist"/>
            <a:r>
              <a:rPr lang="zh-CN" altLang="en-US" sz="2800" b="1" dirty="0" smtClean="0">
                <a:solidFill>
                  <a:schemeClr val="bg1"/>
                </a:solidFill>
                <a:latin typeface="微软雅黑" panose="020B0503020204020204" pitchFamily="34" charset="-122"/>
                <a:ea typeface="微软雅黑" panose="020B0503020204020204" pitchFamily="34" charset="-122"/>
              </a:rPr>
              <a:t>目录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80183" y="1546712"/>
            <a:ext cx="8959361" cy="2675255"/>
          </a:xfrm>
          <a:prstGeom prst="rect">
            <a:avLst/>
          </a:prstGeom>
          <a:noFill/>
        </p:spPr>
        <p:txBody>
          <a:bodyPr wrap="square" rtlCol="0">
            <a:spAutoFit/>
          </a:bodyPr>
          <a:lstStyle/>
          <a:p>
            <a:pPr marL="342900" indent="-342900">
              <a:lnSpc>
                <a:spcPct val="120000"/>
              </a:lnSpc>
              <a:buAutoNum type="arabicPeriod"/>
            </a:pPr>
            <a:r>
              <a:rPr lang="zh-CN" altLang="en-US" sz="2800" b="1" spc="400" dirty="0" smtClean="0">
                <a:solidFill>
                  <a:srgbClr val="1F74AD"/>
                </a:solidFill>
                <a:latin typeface="微软雅黑" panose="020B0503020204020204" pitchFamily="34" charset="-122"/>
                <a:ea typeface="微软雅黑" panose="020B0503020204020204" pitchFamily="34" charset="-122"/>
              </a:rPr>
              <a:t>参数解读与软件实操</a:t>
            </a:r>
            <a:endParaRPr lang="en-US" altLang="zh-CN" sz="2800" b="1" spc="400" dirty="0" smtClean="0">
              <a:solidFill>
                <a:srgbClr val="1F74AD"/>
              </a:solidFill>
              <a:latin typeface="微软雅黑" panose="020B0503020204020204" pitchFamily="34" charset="-122"/>
              <a:ea typeface="微软雅黑" panose="020B0503020204020204" pitchFamily="34" charset="-122"/>
            </a:endParaRPr>
          </a:p>
          <a:p>
            <a:pPr marL="342900" indent="-342900">
              <a:lnSpc>
                <a:spcPct val="120000"/>
              </a:lnSpc>
              <a:buAutoNum type="arabicPeriod"/>
            </a:pPr>
            <a:endParaRPr lang="zh-CN" sz="2800" b="1" spc="400" dirty="0" smtClean="0">
              <a:solidFill>
                <a:srgbClr val="1F74AD"/>
              </a:solidFill>
              <a:latin typeface="微软雅黑" panose="020B0503020204020204" pitchFamily="34" charset="-122"/>
              <a:ea typeface="微软雅黑" panose="020B0503020204020204" pitchFamily="34" charset="-122"/>
            </a:endParaRPr>
          </a:p>
          <a:p>
            <a:pPr marL="342900" indent="-342900">
              <a:lnSpc>
                <a:spcPct val="120000"/>
              </a:lnSpc>
              <a:buAutoNum type="arabicPeriod"/>
            </a:pPr>
            <a:r>
              <a:rPr lang="zh-CN" sz="2800" b="1" spc="400" dirty="0" smtClean="0">
                <a:solidFill>
                  <a:srgbClr val="1F74AD"/>
                </a:solidFill>
                <a:latin typeface="微软雅黑" panose="020B0503020204020204" pitchFamily="34" charset="-122"/>
                <a:ea typeface="微软雅黑" panose="020B0503020204020204" pitchFamily="34" charset="-122"/>
              </a:rPr>
              <a:t>常见问题解析</a:t>
            </a:r>
            <a:endParaRPr lang="zh-CN" sz="2800" b="1" spc="400" dirty="0" smtClean="0">
              <a:solidFill>
                <a:srgbClr val="1F74AD"/>
              </a:solidFill>
              <a:latin typeface="微软雅黑" panose="020B0503020204020204" pitchFamily="34" charset="-122"/>
              <a:ea typeface="微软雅黑" panose="020B0503020204020204" pitchFamily="34" charset="-122"/>
            </a:endParaRPr>
          </a:p>
          <a:p>
            <a:pPr indent="0">
              <a:lnSpc>
                <a:spcPct val="120000"/>
              </a:lnSpc>
              <a:buNone/>
            </a:pPr>
            <a:endParaRPr lang="zh-CN" sz="2800" b="1" spc="400" dirty="0" smtClean="0">
              <a:solidFill>
                <a:srgbClr val="1F74AD"/>
              </a:solidFill>
              <a:latin typeface="微软雅黑" panose="020B0503020204020204" pitchFamily="34" charset="-122"/>
              <a:ea typeface="微软雅黑" panose="020B0503020204020204" pitchFamily="34" charset="-122"/>
            </a:endParaRPr>
          </a:p>
          <a:p>
            <a:pPr indent="0">
              <a:lnSpc>
                <a:spcPct val="120000"/>
              </a:lnSpc>
              <a:buNone/>
            </a:pPr>
            <a:endParaRPr lang="en-US" altLang="zh-CN" sz="2800" b="1" spc="400" dirty="0">
              <a:solidFill>
                <a:srgbClr val="1F74A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94360" y="4507865"/>
            <a:ext cx="10012680" cy="829945"/>
          </a:xfrm>
          <a:prstGeom prst="rect">
            <a:avLst/>
          </a:prstGeom>
          <a:noFill/>
        </p:spPr>
        <p:txBody>
          <a:bodyPr wrap="square" rtlCol="0">
            <a:spAutoFit/>
          </a:bodyPr>
          <a:lstStyle/>
          <a:p>
            <a:pPr indent="0">
              <a:lnSpc>
                <a:spcPct val="120000"/>
              </a:lnSpc>
              <a:buNone/>
            </a:pPr>
            <a:r>
              <a:rPr lang="zh-CN" altLang="en-US" sz="2000" b="1" spc="400" dirty="0" smtClean="0">
                <a:solidFill>
                  <a:schemeClr val="accent1"/>
                </a:solidFill>
                <a:effectLst>
                  <a:outerShdw blurRad="38100" dist="25400" dir="5400000" algn="ctr" rotWithShape="0">
                    <a:srgbClr val="6E747A">
                      <a:alpha val="43000"/>
                    </a:srgbClr>
                  </a:outerShdw>
                </a:effectLst>
              </a:rPr>
              <a:t>上图</a:t>
            </a:r>
            <a:r>
              <a:rPr sz="2000" b="1" spc="400" dirty="0" smtClean="0">
                <a:solidFill>
                  <a:schemeClr val="accent1"/>
                </a:solidFill>
                <a:effectLst>
                  <a:outerShdw blurRad="38100" dist="25400" dir="5400000" algn="ctr" rotWithShape="0">
                    <a:srgbClr val="6E747A">
                      <a:alpha val="43000"/>
                    </a:srgbClr>
                  </a:outerShdw>
                </a:effectLst>
              </a:rPr>
              <a:t>所示3层框架结构，每层输入升温4度，降温12度（4，‐12），我们查看1层所圈梁的配筋计算结果，并与传统软件的算法进行对比。</a:t>
            </a:r>
            <a:r>
              <a:rPr sz="2000" b="1" spc="400" dirty="0" smtClean="0">
                <a:solidFill>
                  <a:srgbClr val="FF0000"/>
                </a:solidFill>
              </a:rPr>
              <a:t> </a:t>
            </a:r>
            <a:endParaRPr sz="2000" b="1" spc="400" dirty="0" smtClean="0">
              <a:solidFill>
                <a:srgbClr val="FF0000"/>
              </a:solidFill>
            </a:endParaRPr>
          </a:p>
        </p:txBody>
      </p:sp>
      <p:pic>
        <p:nvPicPr>
          <p:cNvPr id="4" name="图片 3"/>
          <p:cNvPicPr>
            <a:picLocks noChangeAspect="1"/>
          </p:cNvPicPr>
          <p:nvPr/>
        </p:nvPicPr>
        <p:blipFill>
          <a:blip r:embed="rId1"/>
          <a:stretch>
            <a:fillRect/>
          </a:stretch>
        </p:blipFill>
        <p:spPr>
          <a:xfrm>
            <a:off x="594360" y="525780"/>
            <a:ext cx="6229350" cy="37052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04825" y="690245"/>
            <a:ext cx="9763125" cy="5476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8105" y="631825"/>
            <a:ext cx="6047740" cy="4021455"/>
          </a:xfrm>
          <a:prstGeom prst="rect">
            <a:avLst/>
          </a:prstGeom>
        </p:spPr>
      </p:pic>
      <p:pic>
        <p:nvPicPr>
          <p:cNvPr id="6" name="图片 5"/>
          <p:cNvPicPr>
            <a:picLocks noChangeAspect="1"/>
          </p:cNvPicPr>
          <p:nvPr/>
        </p:nvPicPr>
        <p:blipFill>
          <a:blip r:embed="rId2"/>
          <a:stretch>
            <a:fillRect/>
          </a:stretch>
        </p:blipFill>
        <p:spPr>
          <a:xfrm>
            <a:off x="6125845" y="605155"/>
            <a:ext cx="5826125" cy="3903980"/>
          </a:xfrm>
          <a:prstGeom prst="rect">
            <a:avLst/>
          </a:prstGeom>
        </p:spPr>
      </p:pic>
      <p:sp>
        <p:nvSpPr>
          <p:cNvPr id="8" name="TextBox 7"/>
          <p:cNvSpPr txBox="1"/>
          <p:nvPr/>
        </p:nvSpPr>
        <p:spPr>
          <a:xfrm>
            <a:off x="162560" y="4788535"/>
            <a:ext cx="10012680" cy="1640205"/>
          </a:xfrm>
          <a:prstGeom prst="rect">
            <a:avLst/>
          </a:prstGeom>
          <a:noFill/>
        </p:spPr>
        <p:txBody>
          <a:bodyPr wrap="square" rtlCol="0">
            <a:spAutoFit/>
          </a:bodyPr>
          <a:p>
            <a:pPr indent="0">
              <a:lnSpc>
                <a:spcPct val="120000"/>
              </a:lnSpc>
              <a:buNone/>
            </a:pPr>
            <a:r>
              <a:rPr sz="1600" b="1" spc="400" dirty="0" smtClean="0">
                <a:solidFill>
                  <a:schemeClr val="accent1"/>
                </a:solidFill>
                <a:effectLst>
                  <a:outerShdw blurRad="38100" dist="25400" dir="5400000" algn="ctr" rotWithShape="0">
                    <a:srgbClr val="6E747A">
                      <a:alpha val="43000"/>
                    </a:srgbClr>
                  </a:outerShdw>
                </a:effectLst>
              </a:rPr>
              <a:t>比较配筋计算结果，YJK为104，传统软件为131，传统软件大了26%，二者的配筋控制组合都是恒+活+降温，造成配筋差异的主要原因是YJK配筋时的拉力为2605，而传统软件为4325，传统软件取的拉力大了66%。 YJK用的拉力2605是当前组合的拉力值，传统软件取的4325不是配筋控制组合（54）时的拉力（按54组合算拉力为2630），而是所有组合中的最大拉力值。这样取值导致他的配筋大了许多，造成浪费。</a:t>
            </a:r>
            <a:r>
              <a:rPr sz="2000" b="1" spc="400" dirty="0" smtClean="0">
                <a:solidFill>
                  <a:srgbClr val="FF0000"/>
                </a:solidFill>
              </a:rPr>
              <a:t> </a:t>
            </a:r>
            <a:endParaRPr sz="2000" b="1" spc="400" dirty="0" smtClean="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二、常见问题解析</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69900" y="884555"/>
            <a:ext cx="10012680" cy="3415030"/>
          </a:xfrm>
          <a:prstGeom prst="rect">
            <a:avLst/>
          </a:prstGeom>
          <a:noFill/>
        </p:spPr>
        <p:txBody>
          <a:bodyPr wrap="square" rtlCol="0">
            <a:spAutoFit/>
          </a:bodyPr>
          <a:lstStyle/>
          <a:p>
            <a:pPr indent="0">
              <a:lnSpc>
                <a:spcPct val="120000"/>
              </a:lnSpc>
              <a:buNone/>
            </a:pPr>
            <a:r>
              <a:rPr lang="en-US" sz="2000" b="1" spc="400" dirty="0" smtClean="0">
                <a:solidFill>
                  <a:srgbClr val="FF0000"/>
                </a:solidFill>
                <a:effectLst>
                  <a:outerShdw blurRad="38100" dist="25400" dir="5400000" algn="ctr" rotWithShape="0">
                    <a:srgbClr val="6E747A">
                      <a:alpha val="43000"/>
                    </a:srgbClr>
                  </a:outerShdw>
                </a:effectLst>
              </a:rPr>
              <a:t>8</a:t>
            </a:r>
            <a:r>
              <a:rPr sz="2000" b="1" spc="400" dirty="0" smtClean="0">
                <a:solidFill>
                  <a:srgbClr val="FF0000"/>
                </a:solidFill>
                <a:effectLst>
                  <a:outerShdw blurRad="38100" dist="25400" dir="5400000" algn="ctr" rotWithShape="0">
                    <a:srgbClr val="6E747A">
                      <a:alpha val="43000"/>
                    </a:srgbClr>
                  </a:outerShdw>
                </a:effectLst>
              </a:rPr>
              <a:t>、弹性板温度工况下的受拉状态查看</a:t>
            </a:r>
            <a:r>
              <a:rPr sz="2000" b="1" spc="400" dirty="0" smtClean="0">
                <a:solidFill>
                  <a:schemeClr val="accent1"/>
                </a:solidFill>
                <a:effectLst>
                  <a:outerShdw blurRad="38100" dist="25400" dir="5400000" algn="ctr" rotWithShape="0">
                    <a:srgbClr val="6E747A">
                      <a:alpha val="43000"/>
                    </a:srgbClr>
                  </a:outerShdw>
                </a:effectLst>
              </a:rPr>
              <a:t>	</a:t>
            </a:r>
            <a:endParaRPr sz="2000" b="1" spc="400" dirty="0" smtClean="0">
              <a:solidFill>
                <a:schemeClr val="accent1"/>
              </a:solidFill>
              <a:effectLst>
                <a:outerShdw blurRad="38100" dist="25400" dir="5400000" algn="ctr" rotWithShape="0">
                  <a:srgbClr val="6E747A">
                    <a:alpha val="43000"/>
                  </a:srgbClr>
                </a:outerShdw>
              </a:effectLst>
            </a:endParaRPr>
          </a:p>
          <a:p>
            <a:pPr indent="0">
              <a:lnSpc>
                <a:spcPct val="120000"/>
              </a:lnSpc>
              <a:buNone/>
            </a:pPr>
            <a:endParaRPr sz="2000" b="1" spc="400" dirty="0" smtClean="0">
              <a:solidFill>
                <a:schemeClr val="accent1"/>
              </a:solidFill>
              <a:effectLst>
                <a:outerShdw blurRad="38100" dist="25400" dir="5400000" algn="ctr" rotWithShape="0">
                  <a:srgbClr val="6E747A">
                    <a:alpha val="43000"/>
                  </a:srgbClr>
                </a:outerShdw>
              </a:effectLst>
            </a:endParaRPr>
          </a:p>
          <a:p>
            <a:pPr indent="0">
              <a:lnSpc>
                <a:spcPct val="120000"/>
              </a:lnSpc>
              <a:buNone/>
            </a:pPr>
            <a:r>
              <a:rPr sz="2000" b="1" spc="400" dirty="0" smtClean="0">
                <a:solidFill>
                  <a:schemeClr val="accent1"/>
                </a:solidFill>
                <a:effectLst>
                  <a:outerShdw blurRad="38100" dist="25400" dir="5400000" algn="ctr" rotWithShape="0">
                    <a:srgbClr val="6E747A">
                      <a:alpha val="43000"/>
                    </a:srgbClr>
                  </a:outerShdw>
                </a:effectLst>
              </a:rPr>
              <a:t>软件提供弹性板的内力、应力查看选项。对于需要考虑温度荷载的工程，需要查看弹性板温度工况下的拉应力状态，有的工程师习惯上在应力选项下查看，但是如果弹性板的计算模型中考虑了面外刚度（弹性板3或弹性板6），则弹性板的应力结果中，弯矩产生的应力可能占主导，查看到的拉应力结果往往较大。这时建议查看内力项中的轴力结果，然后根据轴力反算应力状态，这样可忽略弯矩产生的应力，因此轴力结果能更好的反应轴力的影响。 </a:t>
            </a:r>
            <a:r>
              <a:rPr sz="2000" b="1" spc="400" dirty="0" smtClean="0">
                <a:solidFill>
                  <a:srgbClr val="FF0000"/>
                </a:solidFill>
              </a:rPr>
              <a:t> </a:t>
            </a:r>
            <a:endParaRPr sz="2000" b="1" spc="400" dirty="0" smtClean="0">
              <a:solidFill>
                <a:srgbClr val="FF0000"/>
              </a:solidFill>
            </a:endParaRPr>
          </a:p>
        </p:txBody>
      </p:sp>
      <p:pic>
        <p:nvPicPr>
          <p:cNvPr id="5" name="图片 4"/>
          <p:cNvPicPr>
            <a:picLocks noChangeAspect="1"/>
          </p:cNvPicPr>
          <p:nvPr/>
        </p:nvPicPr>
        <p:blipFill>
          <a:blip r:embed="rId1"/>
          <a:stretch>
            <a:fillRect/>
          </a:stretch>
        </p:blipFill>
        <p:spPr>
          <a:xfrm>
            <a:off x="594360" y="4443095"/>
            <a:ext cx="7972425" cy="1209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平行四边形 9"/>
          <p:cNvSpPr/>
          <p:nvPr/>
        </p:nvSpPr>
        <p:spPr>
          <a:xfrm>
            <a:off x="2362432" y="-45383"/>
            <a:ext cx="7204598" cy="7212606"/>
          </a:xfrm>
          <a:prstGeom prst="parallelogram">
            <a:avLst/>
          </a:prstGeom>
          <a:solidFill>
            <a:srgbClr val="9A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4" name="文本框 23"/>
          <p:cNvSpPr txBox="1"/>
          <p:nvPr/>
        </p:nvSpPr>
        <p:spPr>
          <a:xfrm>
            <a:off x="358775" y="1207135"/>
            <a:ext cx="11329035" cy="47078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0" b="0" i="0" u="none" strike="noStrike" kern="1200" cap="none" spc="0" normalizeH="0" baseline="0" noProof="0" dirty="0">
                <a:ln>
                  <a:noFill/>
                </a:ln>
                <a:solidFill>
                  <a:srgbClr val="9A0000">
                    <a:alpha val="20000"/>
                  </a:srgbClr>
                </a:solidFill>
                <a:effectLst/>
                <a:uLnTx/>
                <a:uFillTx/>
                <a:latin typeface="微软雅黑" panose="020B0503020204020204" pitchFamily="34" charset="-122"/>
                <a:ea typeface="微软雅黑" panose="020B0503020204020204" pitchFamily="34" charset="-122"/>
                <a:cs typeface="+mn-cs"/>
              </a:rPr>
              <a:t>2022</a:t>
            </a:r>
            <a:endParaRPr kumimoji="0" lang="en-US" altLang="zh-CN" sz="30000" b="0" i="0" u="none" strike="noStrike" kern="1200" cap="none" spc="0" normalizeH="0" baseline="0" noProof="0" dirty="0">
              <a:ln>
                <a:noFill/>
              </a:ln>
              <a:solidFill>
                <a:srgbClr val="9A0000">
                  <a:alpha val="20000"/>
                </a:srgbClr>
              </a:solidFill>
              <a:effectLst/>
              <a:uLnTx/>
              <a:uFillTx/>
              <a:latin typeface="微软雅黑" panose="020B0503020204020204" pitchFamily="34" charset="-122"/>
              <a:ea typeface="微软雅黑" panose="020B0503020204020204" pitchFamily="34" charset="-122"/>
              <a:cs typeface="+mn-cs"/>
            </a:endParaRPr>
          </a:p>
        </p:txBody>
      </p:sp>
      <p:sp>
        <p:nvSpPr>
          <p:cNvPr id="15" name="Rectangle 3"/>
          <p:cNvSpPr txBox="1">
            <a:spLocks noChangeArrowheads="1"/>
          </p:cNvSpPr>
          <p:nvPr/>
        </p:nvSpPr>
        <p:spPr bwMode="auto">
          <a:xfrm>
            <a:off x="2362200" y="1207135"/>
            <a:ext cx="8681720" cy="404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sz="9600" b="1" dirty="0">
                <a:solidFill>
                  <a:prstClr val="white"/>
                </a:solidFill>
                <a:latin typeface="微软雅黑" panose="020B0503020204020204" pitchFamily="34" charset="-122"/>
                <a:ea typeface="微软雅黑" panose="020B0503020204020204" pitchFamily="34" charset="-122"/>
                <a:cs typeface="RTWS ShangYaZhunSung G0v1" charset="-122"/>
              </a:rPr>
              <a:t>感谢您的聆听！</a:t>
            </a:r>
            <a:endParaRPr lang="zh-CN" sz="9600" dirty="0">
              <a:solidFill>
                <a:prstClr val="white"/>
              </a:solidFill>
              <a:latin typeface="微软雅黑" panose="020B0503020204020204" pitchFamily="34" charset="-122"/>
              <a:ea typeface="微软雅黑" panose="020B0503020204020204" pitchFamily="34" charset="-122"/>
              <a:cs typeface="RTWS ShangYaZhunSung G0v1"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TWS ShangYaZhunSung G0v1" charset="-122"/>
              </a:rPr>
              <a:t>祝新的一年一切顺遂！</a:t>
            </a:r>
            <a:endParaRPr kumimoji="0" lang="zh-CN"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TWS ShangYaZhunSung G0v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5"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bldLvl="0" animBg="1"/>
      <p:bldP spid="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95490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90343" y="2262992"/>
            <a:ext cx="8959361" cy="3192780"/>
          </a:xfrm>
          <a:prstGeom prst="rect">
            <a:avLst/>
          </a:prstGeom>
          <a:noFill/>
        </p:spPr>
        <p:txBody>
          <a:bodyPr wrap="square" rtlCol="0">
            <a:spAutoFit/>
          </a:bodyPr>
          <a:lstStyle/>
          <a:p>
            <a:pPr indent="0">
              <a:lnSpc>
                <a:spcPct val="120000"/>
              </a:lnSpc>
              <a:buNone/>
            </a:pPr>
            <a:r>
              <a:rPr lang="zh-CN" altLang="en-US" sz="2400" b="1" spc="400" dirty="0" smtClean="0">
                <a:solidFill>
                  <a:srgbClr val="1F74AD"/>
                </a:solidFill>
                <a:latin typeface="宋体" panose="02010600030101010101" pitchFamily="2" charset="-122"/>
                <a:ea typeface="宋体" panose="02010600030101010101" pitchFamily="2" charset="-122"/>
              </a:rPr>
              <a:t>温度荷载引起的构件变形分为两类：</a:t>
            </a:r>
            <a:endParaRPr lang="zh-CN" altLang="en-US" sz="2400" b="1" spc="400" dirty="0" smtClean="0">
              <a:solidFill>
                <a:srgbClr val="1F74AD"/>
              </a:solidFill>
              <a:latin typeface="宋体" panose="02010600030101010101" pitchFamily="2" charset="-122"/>
              <a:ea typeface="宋体" panose="02010600030101010101" pitchFamily="2" charset="-122"/>
            </a:endParaRPr>
          </a:p>
          <a:p>
            <a:pPr indent="0">
              <a:lnSpc>
                <a:spcPct val="120000"/>
              </a:lnSpc>
              <a:buNone/>
            </a:pPr>
            <a:r>
              <a:rPr lang="zh-CN" altLang="en-US" sz="2400" b="1" spc="400" dirty="0" smtClean="0">
                <a:solidFill>
                  <a:srgbClr val="1F74AD"/>
                </a:solidFill>
                <a:latin typeface="宋体" panose="02010600030101010101" pitchFamily="2" charset="-122"/>
                <a:ea typeface="宋体" panose="02010600030101010101" pitchFamily="2" charset="-122"/>
              </a:rPr>
              <a:t>一类是构件内外表面温差造成的弯曲（不考虑）</a:t>
            </a:r>
            <a:endParaRPr lang="zh-CN" altLang="en-US" sz="2400" b="1" spc="400" dirty="0" smtClean="0">
              <a:solidFill>
                <a:srgbClr val="1F74AD"/>
              </a:solidFill>
              <a:latin typeface="宋体" panose="02010600030101010101" pitchFamily="2" charset="-122"/>
              <a:ea typeface="宋体" panose="02010600030101010101" pitchFamily="2" charset="-122"/>
            </a:endParaRPr>
          </a:p>
          <a:p>
            <a:pPr indent="0">
              <a:lnSpc>
                <a:spcPct val="120000"/>
              </a:lnSpc>
              <a:buNone/>
            </a:pPr>
            <a:r>
              <a:rPr lang="zh-CN" altLang="en-US" sz="2400" b="1" spc="400" dirty="0" smtClean="0">
                <a:solidFill>
                  <a:srgbClr val="1F74AD"/>
                </a:solidFill>
                <a:latin typeface="宋体" panose="02010600030101010101" pitchFamily="2" charset="-122"/>
                <a:ea typeface="宋体" panose="02010600030101010101" pitchFamily="2" charset="-122"/>
              </a:rPr>
              <a:t>一类是构件均匀升温或降温造成的伸长或缩短</a:t>
            </a:r>
            <a:endParaRPr lang="zh-CN" altLang="en-US" sz="2400" b="1" spc="400" dirty="0" smtClean="0">
              <a:solidFill>
                <a:srgbClr val="1F74AD"/>
              </a:solidFill>
              <a:latin typeface="宋体" panose="02010600030101010101" pitchFamily="2" charset="-122"/>
              <a:ea typeface="宋体" panose="02010600030101010101" pitchFamily="2" charset="-122"/>
            </a:endParaRPr>
          </a:p>
          <a:p>
            <a:pPr indent="0">
              <a:lnSpc>
                <a:spcPct val="120000"/>
              </a:lnSpc>
              <a:buNone/>
            </a:pPr>
            <a:r>
              <a:rPr lang="zh-CN" altLang="en-US" sz="2400" b="1" spc="400" dirty="0" smtClean="0">
                <a:solidFill>
                  <a:srgbClr val="1F74AD"/>
                </a:solidFill>
                <a:latin typeface="宋体" panose="02010600030101010101" pitchFamily="2" charset="-122"/>
                <a:ea typeface="宋体" panose="02010600030101010101" pitchFamily="2" charset="-122"/>
              </a:rPr>
              <a:t>由于高层建筑结构出现的温度荷载主要是均匀的普遍升温或降温作用，所以目前软件采用杆件截面均匀受温、均匀伸缩的温度荷载加载方式，不考虑杆件内外表面有温差时的弯曲。</a:t>
            </a:r>
            <a:r>
              <a:rPr lang="zh-CN" altLang="en-US" sz="2400" b="1" spc="400" dirty="0" smtClean="0">
                <a:solidFill>
                  <a:srgbClr val="1F74AD"/>
                </a:solidFill>
                <a:latin typeface="微软雅黑" panose="020B0503020204020204" pitchFamily="34" charset="-122"/>
                <a:ea typeface="微软雅黑" panose="020B0503020204020204" pitchFamily="34" charset="-122"/>
              </a:rPr>
              <a:t> </a:t>
            </a:r>
            <a:endParaRPr lang="zh-CN" altLang="en-US" sz="2400" b="1" spc="400" dirty="0" smtClean="0">
              <a:solidFill>
                <a:srgbClr val="1F74AD"/>
              </a:solidFill>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1090295" y="770890"/>
            <a:ext cx="8229600" cy="1306830"/>
          </a:xfrm>
        </p:spPr>
        <p:txBody>
          <a:bodyPr vert="horz" wrap="square" lIns="91440" tIns="45720" rIns="91440" bIns="45720" anchor="ctr" anchorCtr="0"/>
          <a:p>
            <a:r>
              <a:rPr lang="zh-CN" altLang="zh-CN" sz="3200" b="1" dirty="0">
                <a:solidFill>
                  <a:srgbClr val="C00000"/>
                </a:solidFill>
                <a:latin typeface="宋体" panose="02010600030101010101" pitchFamily="2" charset="-122"/>
                <a:ea typeface="宋体" panose="02010600030101010101" pitchFamily="2" charset="-122"/>
              </a:rPr>
              <a:t>温度荷载</a:t>
            </a:r>
            <a:r>
              <a:rPr lang="zh-CN" altLang="en-US" sz="3200" b="1" dirty="0">
                <a:solidFill>
                  <a:srgbClr val="C00000"/>
                </a:solidFill>
                <a:latin typeface="宋体" panose="02010600030101010101" pitchFamily="2" charset="-122"/>
                <a:ea typeface="宋体" panose="02010600030101010101" pitchFamily="2" charset="-122"/>
              </a:rPr>
              <a:t>引起的构件变形</a:t>
            </a:r>
            <a:endParaRPr lang="zh-CN" altLang="zh-CN" sz="32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95490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755650" y="2077720"/>
            <a:ext cx="9447530" cy="3538220"/>
          </a:xfrm>
          <a:prstGeom prst="rect">
            <a:avLst/>
          </a:prstGeom>
          <a:noFill/>
        </p:spPr>
        <p:txBody>
          <a:bodyPr wrap="square" rtlCol="0">
            <a:spAutoFit/>
          </a:body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sz="2000" b="1" kern="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由于温度荷载是应变效应，对膜单元的力学性质较为敏感。</a:t>
            </a:r>
            <a:endParaRPr kumimoji="0" lang="en-US" altLang="zh-CN" sz="20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sz="2000" b="1" kern="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膜单元的类型</a:t>
            </a:r>
            <a:endParaRPr kumimoji="0" lang="en-US" altLang="zh-CN" sz="20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marL="342900" marR="0" lvl="0" indent="-342900" algn="l" defTabSz="0" rtl="0" eaLnBrk="0" fontAlgn="base" latinLnBrk="0" hangingPunct="0">
              <a:lnSpc>
                <a:spcPct val="100000"/>
              </a:lnSpc>
              <a:spcBef>
                <a:spcPct val="20000"/>
              </a:spcBef>
              <a:spcAft>
                <a:spcPct val="0"/>
              </a:spcAft>
              <a:buClrTx/>
              <a:buSzTx/>
              <a:buFont typeface="Arial" panose="020B0604020202020204" pitchFamily="34" charset="0"/>
              <a:buChar char="•"/>
              <a:defRPr/>
            </a:pPr>
            <a:r>
              <a:rPr lang="zh-CN" altLang="en-US" sz="2000" b="1" kern="0" noProof="0" dirty="0" smtClean="0">
                <a:solidFill>
                  <a:srgbClr val="FF0000"/>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经典膜单元（QA4）</a:t>
            </a:r>
            <a:endParaRPr kumimoji="0" lang="zh-CN" altLang="en-US" sz="2000" b="1" i="0" u="none" strike="noStrike" kern="0" cap="none" spc="0" normalizeH="0" baseline="0" noProof="0" dirty="0" smtClean="0">
              <a:solidFill>
                <a:srgbClr val="FF0000"/>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sz="2000" b="1" kern="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为了保证梁与墙位移的合理传递，软件采用了罚约束关系进行协调；</a:t>
            </a:r>
            <a:endParaRPr kumimoji="0" lang="en-US" altLang="zh-CN" sz="20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marL="342900" marR="0" lvl="0" indent="-342900" algn="l" defTabSz="0" rtl="0" eaLnBrk="0" fontAlgn="base" latinLnBrk="0" hangingPunct="0">
              <a:lnSpc>
                <a:spcPct val="100000"/>
              </a:lnSpc>
              <a:spcBef>
                <a:spcPct val="20000"/>
              </a:spcBef>
              <a:spcAft>
                <a:spcPct val="0"/>
              </a:spcAft>
              <a:buClrTx/>
              <a:buSzTx/>
              <a:buFont typeface="Arial" panose="020B0604020202020204" pitchFamily="34" charset="0"/>
              <a:buChar char="•"/>
              <a:defRPr/>
            </a:pPr>
            <a:r>
              <a:rPr lang="zh-CN" altLang="en-US" sz="2000" b="1" kern="0" noProof="0" dirty="0" smtClean="0">
                <a:solidFill>
                  <a:srgbClr val="FF0000"/>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改进膜单元（NQ6Star）</a:t>
            </a:r>
            <a:endParaRPr kumimoji="0" lang="zh-CN" altLang="en-US" sz="2000" b="1" i="0" u="none" strike="noStrike" kern="0" cap="none" spc="0" normalizeH="0" baseline="0" noProof="0" dirty="0" smtClean="0">
              <a:solidFill>
                <a:srgbClr val="FF0000"/>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sz="2000" b="1" kern="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NQ6Star单元的转角自由度比较完善，对于非规则四边形单元也可得到较合理的应力分布，可明显减小经典膜单元计算转角位移结果与理论值存在的较大误差，自动去掉QA4产生的这类罚约束关系。</a:t>
            </a:r>
            <a:endParaRPr lang="zh-CN" altLang="en-US" sz="2000" b="1" kern="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r>
              <a:rPr lang="en-US" altLang="zh-CN" sz="2000" b="1" kern="0" spc="40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YJK</a:t>
            </a:r>
            <a:r>
              <a:rPr lang="zh-CN" altLang="en-US" sz="2000" b="1" kern="0" spc="40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与</a:t>
            </a:r>
            <a:r>
              <a:rPr lang="en-US" altLang="zh-CN" sz="2000" b="1" kern="0" spc="40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ETABS</a:t>
            </a:r>
            <a:r>
              <a:rPr lang="zh-CN" altLang="en-US" sz="2000" b="1" kern="0" spc="40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2000" b="1" kern="0" spc="40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MIDAS</a:t>
            </a:r>
            <a:r>
              <a:rPr lang="zh-CN" altLang="en-US" sz="2000" b="1" kern="0" spc="40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等国外软件均采用这种膜单元类型，对计算结果更精准。</a:t>
            </a:r>
            <a:endParaRPr lang="zh-CN" altLang="en-US" sz="2000" b="1" kern="0" spc="400" noProof="0" dirty="0" smtClean="0">
              <a:solidFill>
                <a:schemeClr val="accent1"/>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5" name="标题 1"/>
          <p:cNvSpPr>
            <a:spLocks noGrp="1"/>
          </p:cNvSpPr>
          <p:nvPr>
            <p:ph type="title"/>
          </p:nvPr>
        </p:nvSpPr>
        <p:spPr>
          <a:xfrm>
            <a:off x="869950" y="770890"/>
            <a:ext cx="8449945" cy="1306830"/>
          </a:xfrm>
        </p:spPr>
        <p:txBody>
          <a:bodyPr vert="horz" wrap="square" lIns="91440" tIns="45720" rIns="91440" bIns="45720" anchor="ctr" anchorCtr="0">
            <a:normAutofit/>
          </a:bodyPr>
          <a:p>
            <a:r>
              <a:rPr lang="zh-CN" altLang="en-US" sz="3200" b="1" dirty="0">
                <a:solidFill>
                  <a:srgbClr val="C00000"/>
                </a:solidFill>
                <a:latin typeface="宋体" panose="02010600030101010101" pitchFamily="2" charset="-122"/>
                <a:ea typeface="宋体" panose="02010600030101010101" pitchFamily="2" charset="-122"/>
                <a:sym typeface="+mn-ea"/>
              </a:rPr>
              <a:t>提供更适宜计算温度荷载的壳单元</a:t>
            </a:r>
            <a:endParaRPr lang="zh-CN" altLang="zh-CN" sz="32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44245" y="66675"/>
            <a:ext cx="4866640"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rPr>
              <a:t>一、参数解读与软件实操</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62733" y="1914377"/>
            <a:ext cx="8959361" cy="3636010"/>
          </a:xfrm>
          <a:prstGeom prst="rect">
            <a:avLst/>
          </a:prstGeom>
          <a:noFill/>
        </p:spPr>
        <p:txBody>
          <a:bodyPr wrap="square" rtlCol="0">
            <a:spAutoFit/>
          </a:bodyPr>
          <a:lstStyle/>
          <a:p>
            <a:pPr indent="0">
              <a:lnSpc>
                <a:spcPct val="120000"/>
              </a:lnSpc>
              <a:buNone/>
            </a:pPr>
            <a:r>
              <a:rPr lang="zh-CN" altLang="en-US" sz="24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按照《荷载规范》9.3.1的规定，对结构最大温升的工况，</a:t>
            </a:r>
            <a:r>
              <a:rPr lang="zh-CN" altLang="en-US" sz="2400" b="1" spc="4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升温温差=结构最高平均温度</a:t>
            </a:r>
            <a:r>
              <a:rPr lang="en-US" altLang="zh-CN" sz="2400" b="1" spc="4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4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结构最低初始平均温度（正值）</a:t>
            </a:r>
            <a:endParaRPr lang="zh-CN" altLang="en-US" sz="24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4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对结构的最大温降的工况，</a:t>
            </a:r>
            <a:r>
              <a:rPr lang="zh-CN" altLang="en-US" sz="2400" b="1" spc="4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降温温差=结构最低平均温度</a:t>
            </a:r>
            <a:r>
              <a:rPr lang="en-US" altLang="zh-CN" sz="2400" b="1" spc="4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4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结构最高初始平均温度（负值）</a:t>
            </a:r>
            <a:endParaRPr lang="zh-CN" altLang="en-US" sz="24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4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结构的最高初始平均温度T0,max和最低初始平均温度T0,min 应根据结构的合拢或形成约束的时间确定，或根据施工时结构可能出现的温度按不利情况确定。</a:t>
            </a:r>
            <a:endParaRPr lang="zh-CN" altLang="en-US" sz="24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标题 1"/>
          <p:cNvSpPr>
            <a:spLocks noGrp="1"/>
          </p:cNvSpPr>
          <p:nvPr>
            <p:ph type="title"/>
          </p:nvPr>
        </p:nvSpPr>
        <p:spPr>
          <a:xfrm>
            <a:off x="869950" y="770890"/>
            <a:ext cx="8449945" cy="1143635"/>
          </a:xfrm>
        </p:spPr>
        <p:txBody>
          <a:bodyPr vert="horz" wrap="square" lIns="91440" tIns="45720" rIns="91440" bIns="45720" anchor="ctr" anchorCtr="0">
            <a:normAutofit/>
          </a:bodyPr>
          <a:p>
            <a:r>
              <a:rPr lang="en-US" altLang="zh-CN" sz="3200" b="1" dirty="0">
                <a:solidFill>
                  <a:srgbClr val="C00000"/>
                </a:solidFill>
                <a:latin typeface="宋体" panose="02010600030101010101" pitchFamily="2" charset="-122"/>
                <a:ea typeface="宋体" panose="02010600030101010101" pitchFamily="2" charset="-122"/>
                <a:sym typeface="+mn-ea"/>
              </a:rPr>
              <a:t>  </a:t>
            </a:r>
            <a:r>
              <a:rPr lang="zh-CN" altLang="en-US" sz="3200" b="1" dirty="0">
                <a:solidFill>
                  <a:srgbClr val="C00000"/>
                </a:solidFill>
                <a:latin typeface="宋体" panose="02010600030101010101" pitchFamily="2" charset="-122"/>
                <a:ea typeface="宋体" panose="02010600030101010101" pitchFamily="2" charset="-122"/>
                <a:sym typeface="+mn-ea"/>
              </a:rPr>
              <a:t>温度荷载的建模</a:t>
            </a:r>
            <a:endParaRPr lang="zh-CN" altLang="en-US" sz="3200" b="1" dirty="0">
              <a:solidFill>
                <a:srgbClr val="C00000"/>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76313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25145" y="1376045"/>
            <a:ext cx="9533255" cy="3784600"/>
          </a:xfrm>
          <a:prstGeom prst="rect">
            <a:avLst/>
          </a:prstGeom>
          <a:noFill/>
        </p:spPr>
        <p:txBody>
          <a:bodyPr wrap="square" rtlCol="0">
            <a:spAutoFit/>
          </a:bodyPr>
          <a:lstStyle/>
          <a:p>
            <a:pPr indent="0">
              <a:lnSpc>
                <a:spcPct val="120000"/>
              </a:lnSpc>
              <a:buNone/>
            </a:pP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对于梁、柱等杆件，用户在其两端节点上分别定义节点温差，从而定义了一根杆件的温度升高或降低。软件中可以输入“最高升温”和“最低降温”两组温差，分别用以考虑结构的膨胀和收缩两组温度荷载工况。</a:t>
            </a:r>
            <a:endPar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用户在【前处理及计算】下的【温度荷载】中通过输入节点温差来定义温度荷载。用户首先应指定标准层号，点取【节点温差】或【全楼温差】菜单，在对话框中输入“最高升温”和“最低降温”两组工况，</a:t>
            </a:r>
            <a:r>
              <a:rPr lang="zh-CN" altLang="en-US" sz="2000" b="1" spc="4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其中“最高升温”应填正值，“最低降温”应填负值，填零表示该节点无温度变化</a:t>
            </a: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。输入温差后，选择对应节点来定义节点温差。</a:t>
            </a:r>
            <a:endPar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endPar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76313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94360" y="1653540"/>
            <a:ext cx="9533255" cy="3784600"/>
          </a:xfrm>
          <a:prstGeom prst="rect">
            <a:avLst/>
          </a:prstGeom>
          <a:noFill/>
        </p:spPr>
        <p:txBody>
          <a:bodyPr wrap="square" rtlCol="0">
            <a:spAutoFit/>
          </a:bodyPr>
          <a:lstStyle/>
          <a:p>
            <a:pPr indent="0">
              <a:lnSpc>
                <a:spcPct val="120000"/>
              </a:lnSpc>
              <a:buNone/>
            </a:pPr>
            <a:endPar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程序采用有限元法计算温度效应，程序将节点温差转化为“等效荷载”，结构位移和内力的计算与其他荷载的分析的完全一致。在软件中，“最高升温”和“最低降温”作为两个独立的工况与恒、活、地震、风等作用一样进行计算。 </a:t>
            </a:r>
            <a:endPar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r>
              <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rPr>
              <a:t>温度荷载的分项系数与竖向活荷载默认一致。用户可以在设计参数的“荷载组合”分页中，勾选“采用自定义组合及工况”。程序已经给出了默认的组合和分项系数，用户可以在这里人工调整、修改程序默认的组合。设计人员可以按照需要来设定组合方式、分项系数。</a:t>
            </a:r>
            <a:endPar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a:p>
            <a:pPr indent="0">
              <a:lnSpc>
                <a:spcPct val="120000"/>
              </a:lnSpc>
              <a:buNone/>
            </a:pPr>
            <a:endParaRPr lang="zh-CN" altLang="en-US" sz="2000"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标题 1"/>
          <p:cNvSpPr>
            <a:spLocks noGrp="1"/>
          </p:cNvSpPr>
          <p:nvPr>
            <p:ph type="title"/>
          </p:nvPr>
        </p:nvSpPr>
        <p:spPr>
          <a:xfrm>
            <a:off x="697230" y="770890"/>
            <a:ext cx="8622665" cy="1125855"/>
          </a:xfrm>
        </p:spPr>
        <p:txBody>
          <a:bodyPr vert="horz" wrap="square" lIns="91440" tIns="45720" rIns="91440" bIns="45720" anchor="ctr" anchorCtr="0">
            <a:normAutofit/>
          </a:bodyPr>
          <a:p>
            <a:r>
              <a:rPr lang="en-US" altLang="zh-CN" sz="3200" b="1" dirty="0">
                <a:solidFill>
                  <a:srgbClr val="C00000"/>
                </a:solidFill>
                <a:latin typeface="宋体" panose="02010600030101010101" pitchFamily="2" charset="-122"/>
                <a:ea typeface="宋体" panose="02010600030101010101" pitchFamily="2" charset="-122"/>
                <a:sym typeface="+mn-ea"/>
              </a:rPr>
              <a:t> </a:t>
            </a:r>
            <a:r>
              <a:rPr lang="zh-CN" altLang="en-US" sz="3200" b="1" dirty="0">
                <a:solidFill>
                  <a:srgbClr val="C00000"/>
                </a:solidFill>
                <a:latin typeface="宋体" panose="02010600030101010101" pitchFamily="2" charset="-122"/>
                <a:ea typeface="宋体" panose="02010600030101010101" pitchFamily="2" charset="-122"/>
                <a:sym typeface="+mn-ea"/>
              </a:rPr>
              <a:t>温度荷载的组合</a:t>
            </a:r>
            <a:endParaRPr lang="zh-CN" altLang="en-US" sz="3200" b="1" dirty="0">
              <a:solidFill>
                <a:srgbClr val="C00000"/>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90343" y="1572747"/>
            <a:ext cx="8959361" cy="534035"/>
          </a:xfrm>
          <a:prstGeom prst="rect">
            <a:avLst/>
          </a:prstGeom>
          <a:noFill/>
        </p:spPr>
        <p:txBody>
          <a:bodyPr wrap="square" rtlCol="0">
            <a:spAutoFit/>
          </a:bodyPr>
          <a:lstStyle/>
          <a:p>
            <a:pPr indent="0">
              <a:lnSpc>
                <a:spcPct val="120000"/>
              </a:lnSpc>
              <a:buNone/>
            </a:pPr>
            <a:r>
              <a:rPr lang="zh-CN" altLang="en-US" sz="2400" b="1" spc="400" dirty="0" smtClean="0">
                <a:solidFill>
                  <a:srgbClr val="1F74AD"/>
                </a:solidFill>
                <a:latin typeface="微软雅黑" panose="020B0503020204020204" pitchFamily="34" charset="-122"/>
                <a:ea typeface="微软雅黑" panose="020B0503020204020204" pitchFamily="34" charset="-122"/>
              </a:rPr>
              <a:t> </a:t>
            </a:r>
            <a:endParaRPr lang="zh-CN" altLang="en-US" sz="2400" b="1" spc="400" dirty="0" smtClean="0">
              <a:solidFill>
                <a:srgbClr val="1F74AD"/>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594360" y="892175"/>
            <a:ext cx="6817360" cy="57429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heme_154200"/>
          <p:cNvSpPr>
            <a:spLocks noChangeAspect="1"/>
          </p:cNvSpPr>
          <p:nvPr/>
        </p:nvSpPr>
        <p:spPr bwMode="auto">
          <a:xfrm>
            <a:off x="162357" y="66465"/>
            <a:ext cx="431843"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lIns="91438" tIns="45719" rIns="91438" bIns="45719"/>
          <a:lstStyle/>
          <a:p>
            <a:endParaRPr lang="zh-CN" altLang="en-US"/>
          </a:p>
        </p:txBody>
      </p:sp>
      <p:sp>
        <p:nvSpPr>
          <p:cNvPr id="3" name="文本框 2"/>
          <p:cNvSpPr txBox="1"/>
          <p:nvPr/>
        </p:nvSpPr>
        <p:spPr>
          <a:xfrm>
            <a:off x="970280" y="66675"/>
            <a:ext cx="4608195" cy="459105"/>
          </a:xfrm>
          <a:prstGeom prst="rect">
            <a:avLst/>
          </a:prstGeom>
          <a:noFill/>
        </p:spPr>
        <p:txBody>
          <a:bodyPr wrap="square" lIns="91438" tIns="45719" rIns="91438" bIns="45719" rtlCol="0">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一、参数解读与软件实操</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493510" y="774700"/>
            <a:ext cx="5469255" cy="2584450"/>
          </a:xfrm>
          <a:prstGeom prst="rect">
            <a:avLst/>
          </a:prstGeom>
          <a:noFill/>
        </p:spPr>
        <p:txBody>
          <a:bodyPr wrap="square" rtlCol="0">
            <a:spAutoFit/>
          </a:bodyPr>
          <a:lstStyle/>
          <a:p>
            <a:pPr>
              <a:lnSpc>
                <a:spcPct val="150000"/>
              </a:lnSpc>
              <a:spcBef>
                <a:spcPts val="600"/>
              </a:spcBef>
              <a:spcAft>
                <a:spcPts val="600"/>
              </a:spcAft>
            </a:pPr>
            <a:r>
              <a:rPr lang="zh-CN" altLang="zh-CN"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平面导荷</a:t>
            </a:r>
            <a:r>
              <a:rPr lang="zh-CN" altLang="zh-CN" dirty="0" smtClean="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方式</a:t>
            </a:r>
            <a:r>
              <a:rPr lang="en-US" altLang="zh-CN"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zh-CN" dirty="0">
                <a:latin typeface="宋体" panose="02010600030101010101" pitchFamily="2" charset="-122"/>
                <a:ea typeface="宋体" panose="02010600030101010101" pitchFamily="2" charset="-122"/>
                <a:cs typeface="宋体" panose="02010600030101010101" pitchFamily="2" charset="-122"/>
                <a:sym typeface="+mn-ea"/>
              </a:rPr>
              <a:t>作用在各房间楼板上恒活面荷载被导算到了房间周边的梁或者墙上，在</a:t>
            </a:r>
            <a:r>
              <a:rPr lang="zh-CN" altLang="zh-CN" dirty="0" smtClean="0">
                <a:latin typeface="宋体" panose="02010600030101010101" pitchFamily="2" charset="-122"/>
                <a:ea typeface="宋体" panose="02010600030101010101" pitchFamily="2" charset="-122"/>
                <a:cs typeface="宋体" panose="02010600030101010101" pitchFamily="2" charset="-122"/>
                <a:sym typeface="+mn-ea"/>
              </a:rPr>
              <a:t>上部结构考虑</a:t>
            </a:r>
            <a:r>
              <a:rPr lang="zh-CN" altLang="zh-CN" dirty="0">
                <a:latin typeface="宋体" panose="02010600030101010101" pitchFamily="2" charset="-122"/>
                <a:ea typeface="宋体" panose="02010600030101010101" pitchFamily="2" charset="-122"/>
                <a:cs typeface="宋体" panose="02010600030101010101" pitchFamily="2" charset="-122"/>
                <a:sym typeface="+mn-ea"/>
              </a:rPr>
              <a:t>弹性板的计算中，</a:t>
            </a:r>
            <a:r>
              <a:rPr lang="zh-CN" altLang="zh-CN"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弹性板上已经没有作用竖向荷载</a:t>
            </a:r>
            <a:r>
              <a:rPr lang="zh-CN" altLang="zh-CN" dirty="0">
                <a:latin typeface="宋体" panose="02010600030101010101" pitchFamily="2" charset="-122"/>
                <a:ea typeface="宋体" panose="02010600030101010101" pitchFamily="2" charset="-122"/>
                <a:cs typeface="宋体" panose="02010600030101010101" pitchFamily="2" charset="-122"/>
                <a:sym typeface="+mn-ea"/>
              </a:rPr>
              <a:t>，起作用的仅是弹性板的面内刚度和面外刚度，这样的工作方式不符合楼板实际的工作状况，因此也得不出弹性楼板本身的配筋计算结果</a:t>
            </a:r>
            <a:r>
              <a:rPr lang="zh-CN" altLang="zh-CN" dirty="0" smtClean="0">
                <a:latin typeface="宋体" panose="02010600030101010101" pitchFamily="2" charset="-122"/>
                <a:ea typeface="宋体" panose="02010600030101010101" pitchFamily="2" charset="-122"/>
                <a:cs typeface="宋体" panose="02010600030101010101" pitchFamily="2" charset="-122"/>
                <a:sym typeface="+mn-ea"/>
              </a:rPr>
              <a:t>。</a:t>
            </a:r>
            <a:endParaRPr lang="zh-CN" altLang="en-US"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1"/>
          <a:stretch>
            <a:fillRect/>
          </a:stretch>
        </p:blipFill>
        <p:spPr>
          <a:xfrm>
            <a:off x="217170" y="680720"/>
            <a:ext cx="6152515" cy="5497195"/>
          </a:xfrm>
          <a:prstGeom prst="rect">
            <a:avLst/>
          </a:prstGeom>
        </p:spPr>
      </p:pic>
      <p:sp>
        <p:nvSpPr>
          <p:cNvPr id="6" name="TextBox 7"/>
          <p:cNvSpPr txBox="1"/>
          <p:nvPr/>
        </p:nvSpPr>
        <p:spPr>
          <a:xfrm>
            <a:off x="6568440" y="3455035"/>
            <a:ext cx="5469255" cy="2999740"/>
          </a:xfrm>
          <a:prstGeom prst="rect">
            <a:avLst/>
          </a:prstGeom>
          <a:noFill/>
        </p:spPr>
        <p:txBody>
          <a:bodyPr wrap="square" rtlCol="0">
            <a:spAutoFit/>
          </a:bodyPr>
          <a:p>
            <a:pPr>
              <a:lnSpc>
                <a:spcPct val="150000"/>
              </a:lnSpc>
              <a:spcBef>
                <a:spcPts val="600"/>
              </a:spcBef>
              <a:spcAft>
                <a:spcPts val="600"/>
              </a:spcAft>
            </a:pPr>
            <a:r>
              <a:rPr lang="zh-CN" altLang="zh-CN"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有限元</a:t>
            </a:r>
            <a:r>
              <a:rPr lang="zh-CN" altLang="zh-CN" dirty="0" smtClean="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方式</a:t>
            </a:r>
            <a:r>
              <a:rPr lang="en-US" altLang="zh-CN"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zh-CN" dirty="0">
                <a:latin typeface="宋体" panose="02010600030101010101" pitchFamily="2" charset="-122"/>
                <a:ea typeface="宋体" panose="02010600030101010101" pitchFamily="2" charset="-122"/>
                <a:cs typeface="宋体" panose="02010600030101010101" pitchFamily="2" charset="-122"/>
                <a:sym typeface="+mn-ea"/>
              </a:rPr>
              <a:t>上部结构计算时，恒活面荷载直接作用在弹性楼板上，不被导算到周边的梁墙上，板上的荷载是通过板的有限元计算才能导算到周边杆件</a:t>
            </a:r>
            <a:r>
              <a:rPr lang="zh-CN" altLang="zh-CN"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zh-CN"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有限元方式既使弹性板参与了恒活竖向荷载计算，又参与了风、地震等水平荷载的计算</a:t>
            </a:r>
            <a:r>
              <a:rPr lang="zh-CN" altLang="zh-CN" dirty="0">
                <a:latin typeface="宋体" panose="02010600030101010101" pitchFamily="2" charset="-122"/>
                <a:ea typeface="宋体" panose="02010600030101010101" pitchFamily="2" charset="-122"/>
                <a:cs typeface="宋体" panose="02010600030101010101" pitchFamily="2" charset="-122"/>
                <a:sym typeface="+mn-ea"/>
              </a:rPr>
              <a:t>，计算结果可以直接得出弹性板本身的配筋。在等值线菜单下可以查看弹性板的各种内力和配筋结果。</a:t>
            </a:r>
            <a:endParaRPr lang="zh-CN" altLang="en-US" b="1" spc="400" dirty="0" smtClean="0">
              <a:solidFill>
                <a:srgbClr val="1F74AD"/>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ISCONTENTSTITLE" val="0"/>
  <p:tag name="KSO_WM_UNIT_PRESET_TEXT" val="锐意奋进 力搏激流"/>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837_1*a*1"/>
  <p:tag name="KSO_WM_TEMPLATE_CATEGORY" val="custom"/>
  <p:tag name="KSO_WM_TEMPLATE_INDEX" val="2020283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1*i*1"/>
  <p:tag name="KSO_WM_TEMPLATE_CATEGORY" val="custom"/>
  <p:tag name="KSO_WM_TEMPLATE_INDEX" val="20202837"/>
  <p:tag name="KSO_WM_UNIT_LAYERLEVEL" val="1"/>
  <p:tag name="KSO_WM_TAG_VERSION" val="1.0"/>
  <p:tag name="KSO_WM_BEAUTIFY_FLAG" val="#wm#"/>
  <p:tag name="KSO_WM_UNIT_TYPE" val="i"/>
  <p:tag name="KSO_WM_UNIT_INDEX" val="1"/>
</p:tagLst>
</file>

<file path=ppt/tags/tag3.xml><?xml version="1.0" encoding="utf-8"?>
<p:tagLst xmlns:p="http://schemas.openxmlformats.org/presentationml/2006/main">
  <p:tag name="KSO_WM_UNIT_ISCONTENTSTITLE" val="0"/>
  <p:tag name="KSO_WM_UNIT_PRESET_TEXT" val="锐意奋进 力搏激流"/>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837_1*a*1"/>
  <p:tag name="KSO_WM_TEMPLATE_CATEGORY" val="custom"/>
  <p:tag name="KSO_WM_TEMPLATE_INDEX" val="20202837"/>
  <p:tag name="KSO_WM_UNIT_LAYERLEVEL" val="1"/>
  <p:tag name="KSO_WM_TAG_VERSION" val="1.0"/>
  <p:tag name="KSO_WM_BEAUTIFY_FLAG" val="#wm#"/>
</p:tagLst>
</file>

<file path=ppt/tags/tag4.xml><?xml version="1.0" encoding="utf-8"?>
<p:tagLst xmlns:p="http://schemas.openxmlformats.org/presentationml/2006/main">
  <p:tag name="KSO_WM_TEMPLATE_THUMBS_INDEX" val="1、4、7、9、10、12、14、15、18、19"/>
  <p:tag name="KSO_WM_SLIDE_ID" val="custom20202837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837"/>
  <p:tag name="KSO_WM_SLIDE_LAYOUT" val="a_b"/>
  <p:tag name="KSO_WM_SLIDE_LAYOUT_CNT" val="1_1"/>
  <p:tag name="KSO_WM_TEMPLATE_MASTER_TYPE" val="1"/>
  <p:tag name="KSO_WM_TEMPLATE_COLOR_TYPE" val="1"/>
  <p:tag name="KSO_WM_TEMPLATE_MASTER_THUMB_INDEX" val="12"/>
  <p:tag name="KSO_WM_SLIDE_MODEL_TYPE" val="cover"/>
</p:tagLst>
</file>

<file path=ppt/tags/tag5.xml><?xml version="1.0" encoding="utf-8"?>
<p:tagLst xmlns:p="http://schemas.openxmlformats.org/presentationml/2006/main">
  <p:tag name="KSO_WM_UNIT_PLACING_PICTURE_USER_VIEWPORT" val="{&quot;height&quot;:10260,&quot;width&quot;:1218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3656</Words>
  <Application>WPS 演示</Application>
  <PresentationFormat>自定义</PresentationFormat>
  <Paragraphs>161</Paragraphs>
  <Slides>24</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微软雅黑</vt:lpstr>
      <vt:lpstr>楷体</vt:lpstr>
      <vt:lpstr>Times New Roman</vt:lpstr>
      <vt:lpstr>Arial Unicode MS</vt:lpstr>
      <vt:lpstr>等线 Light</vt:lpstr>
      <vt:lpstr>等线</vt:lpstr>
      <vt:lpstr>Calibri</vt:lpstr>
      <vt:lpstr>RTWS ShangYaZhunSung G0v1</vt:lpstr>
      <vt:lpstr>1_Office 主题​​</vt:lpstr>
      <vt:lpstr>温度应力分析设计</vt:lpstr>
      <vt:lpstr>PowerPoint 演示文稿</vt:lpstr>
      <vt:lpstr>温度荷载引起的构件变形</vt:lpstr>
      <vt:lpstr>提供更适宜计算温度荷载的壳单元</vt:lpstr>
      <vt:lpstr>  温度荷载的建模</vt:lpstr>
      <vt:lpstr>PowerPoint 演示文稿</vt:lpstr>
      <vt:lpstr> 温度荷载的组合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19830653@qq.com</dc:creator>
  <cp:lastModifiedBy>原点</cp:lastModifiedBy>
  <cp:revision>574</cp:revision>
  <dcterms:created xsi:type="dcterms:W3CDTF">2019-04-25T08:59:00Z</dcterms:created>
  <dcterms:modified xsi:type="dcterms:W3CDTF">2022-01-10T09:21:51Z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8DE339092C574E43AD6FB6F5D96809AA</vt:lpwstr>
  </property>
</Properties>
</file>