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1255" r:id="rId2"/>
    <p:sldId id="1421" r:id="rId3"/>
    <p:sldId id="1495" r:id="rId4"/>
    <p:sldId id="1476" r:id="rId5"/>
    <p:sldId id="1493" r:id="rId6"/>
    <p:sldId id="1477" r:id="rId7"/>
    <p:sldId id="1496" r:id="rId8"/>
    <p:sldId id="1494" r:id="rId9"/>
    <p:sldId id="1478" r:id="rId10"/>
    <p:sldId id="1479" r:id="rId11"/>
    <p:sldId id="1480" r:id="rId12"/>
    <p:sldId id="1481" r:id="rId13"/>
    <p:sldId id="1482" r:id="rId14"/>
    <p:sldId id="1483" r:id="rId15"/>
    <p:sldId id="1484" r:id="rId16"/>
    <p:sldId id="1487" r:id="rId17"/>
    <p:sldId id="1488" r:id="rId18"/>
    <p:sldId id="1489" r:id="rId19"/>
    <p:sldId id="1490" r:id="rId20"/>
    <p:sldId id="1491" r:id="rId21"/>
    <p:sldId id="1497" r:id="rId22"/>
    <p:sldId id="1574" r:id="rId23"/>
    <p:sldId id="1556" r:id="rId24"/>
    <p:sldId id="1557" r:id="rId25"/>
    <p:sldId id="1558" r:id="rId26"/>
    <p:sldId id="1559" r:id="rId27"/>
    <p:sldId id="1560" r:id="rId28"/>
    <p:sldId id="1561" r:id="rId29"/>
    <p:sldId id="1562" r:id="rId30"/>
    <p:sldId id="1563" r:id="rId31"/>
    <p:sldId id="1564" r:id="rId32"/>
    <p:sldId id="1565" r:id="rId33"/>
    <p:sldId id="1566" r:id="rId34"/>
    <p:sldId id="1567" r:id="rId35"/>
    <p:sldId id="1568" r:id="rId36"/>
    <p:sldId id="1569" r:id="rId37"/>
    <p:sldId id="1570" r:id="rId38"/>
    <p:sldId id="1571" r:id="rId39"/>
    <p:sldId id="1572" r:id="rId40"/>
    <p:sldId id="1573" r:id="rId41"/>
    <p:sldId id="1576" r:id="rId42"/>
    <p:sldId id="1577" r:id="rId43"/>
    <p:sldId id="1555" r:id="rId44"/>
    <p:sldId id="1531" r:id="rId45"/>
    <p:sldId id="1533" r:id="rId46"/>
    <p:sldId id="1535" r:id="rId47"/>
    <p:sldId id="1536" r:id="rId48"/>
    <p:sldId id="1537" r:id="rId49"/>
    <p:sldId id="1538" r:id="rId50"/>
    <p:sldId id="1541" r:id="rId51"/>
    <p:sldId id="1543" r:id="rId52"/>
    <p:sldId id="1544" r:id="rId53"/>
    <p:sldId id="1546" r:id="rId54"/>
    <p:sldId id="1547" r:id="rId55"/>
    <p:sldId id="1549" r:id="rId56"/>
    <p:sldId id="1550" r:id="rId57"/>
    <p:sldId id="1551" r:id="rId58"/>
    <p:sldId id="1552" r:id="rId59"/>
    <p:sldId id="1553" r:id="rId60"/>
    <p:sldId id="1575" r:id="rId61"/>
    <p:sldId id="1416"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FF"/>
    <a:srgbClr val="CC66FF"/>
    <a:srgbClr val="9900FF"/>
    <a:srgbClr val="CCFF33"/>
    <a:srgbClr val="00CCFF"/>
    <a:srgbClr val="0066FF"/>
    <a:srgbClr val="FF6600"/>
    <a:srgbClr val="CC00FF"/>
    <a:srgbClr val="63A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1005" autoAdjust="0"/>
  </p:normalViewPr>
  <p:slideViewPr>
    <p:cSldViewPr>
      <p:cViewPr varScale="1">
        <p:scale>
          <a:sx n="69" d="100"/>
          <a:sy n="69" d="100"/>
        </p:scale>
        <p:origin x="456"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04FBC0-BB79-439F-A5F7-5CA680D80C57}" type="datetimeFigureOut">
              <a:rPr lang="zh-CN" altLang="en-US" smtClean="0"/>
              <a:pPr/>
              <a:t>2021/11/1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118B3-F4DC-41C8-9EEA-7F5A79BBD66F}" type="slidenum">
              <a:rPr lang="zh-CN" altLang="en-US" smtClean="0"/>
              <a:pPr/>
              <a:t>‹#›</a:t>
            </a:fld>
            <a:endParaRPr lang="zh-CN" altLang="en-US"/>
          </a:p>
        </p:txBody>
      </p:sp>
    </p:spTree>
    <p:extLst>
      <p:ext uri="{BB962C8B-B14F-4D97-AF65-F5344CB8AC3E}">
        <p14:creationId xmlns:p14="http://schemas.microsoft.com/office/powerpoint/2010/main" val="23538391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C50F3-88CE-42EF-8847-DC894BF7E16A}" type="datetimeFigureOut">
              <a:rPr lang="zh-CN" altLang="en-US" smtClean="0"/>
              <a:pPr/>
              <a:t>2021/11/1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46007-F803-4886-B291-F85AE37B4289}" type="slidenum">
              <a:rPr lang="zh-CN" altLang="en-US" smtClean="0"/>
              <a:pPr/>
              <a:t>‹#›</a:t>
            </a:fld>
            <a:endParaRPr lang="zh-CN" altLang="en-US"/>
          </a:p>
        </p:txBody>
      </p:sp>
    </p:spTree>
    <p:extLst>
      <p:ext uri="{BB962C8B-B14F-4D97-AF65-F5344CB8AC3E}">
        <p14:creationId xmlns:p14="http://schemas.microsoft.com/office/powerpoint/2010/main" val="37850776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2319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287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595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4741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4"/>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Tree>
    <p:extLst>
      <p:ext uri="{BB962C8B-B14F-4D97-AF65-F5344CB8AC3E}">
        <p14:creationId xmlns:p14="http://schemas.microsoft.com/office/powerpoint/2010/main" val="32330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3600">
                <a:latin typeface="宋体" panose="02010600030101010101" pitchFamily="2" charset="-122"/>
                <a:ea typeface="宋体" panose="02010600030101010101"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aseline="0">
                <a:latin typeface="宋体" panose="02010600030101010101" pitchFamily="2" charset="-122"/>
              </a:defRPr>
            </a:lvl1pPr>
            <a:lvl2pPr>
              <a:defRPr baseline="0">
                <a:latin typeface="宋体" panose="02010600030101010101" pitchFamily="2" charset="-122"/>
              </a:defRPr>
            </a:lvl2pPr>
            <a:lvl3pPr>
              <a:defRPr baseline="0">
                <a:latin typeface="宋体" panose="02010600030101010101" pitchFamily="2" charset="-122"/>
              </a:defRPr>
            </a:lvl3pPr>
            <a:lvl4pPr>
              <a:defRPr baseline="0">
                <a:latin typeface="宋体" panose="02010600030101010101" pitchFamily="2" charset="-122"/>
              </a:defRPr>
            </a:lvl4pPr>
            <a:lvl5pPr>
              <a:defRPr baseline="0">
                <a:latin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97674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077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0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935" y="17463"/>
            <a:ext cx="12192000"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占位符 1"/>
          <p:cNvSpPr>
            <a:spLocks noGrp="1"/>
          </p:cNvSpPr>
          <p:nvPr>
            <p:ph type="title"/>
          </p:nvPr>
        </p:nvSpPr>
        <p:spPr>
          <a:xfrm>
            <a:off x="479376" y="174750"/>
            <a:ext cx="7790656" cy="634082"/>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523800" y="1484784"/>
            <a:ext cx="11116816" cy="46085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16280" y="146908"/>
            <a:ext cx="2880320" cy="721458"/>
          </a:xfrm>
          <a:prstGeom prst="rect">
            <a:avLst/>
          </a:prstGeom>
        </p:spPr>
      </p:pic>
    </p:spTree>
    <p:extLst>
      <p:ext uri="{BB962C8B-B14F-4D97-AF65-F5344CB8AC3E}">
        <p14:creationId xmlns:p14="http://schemas.microsoft.com/office/powerpoint/2010/main" val="239696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xStyles>
    <p:titleStyle>
      <a:lvl1pPr algn="l" defTabSz="914400" rtl="0" eaLnBrk="1" latinLnBrk="0" hangingPunct="1">
        <a:spcBef>
          <a:spcPct val="0"/>
        </a:spcBef>
        <a:buNone/>
        <a:defRPr sz="3600" b="1" kern="1200" baseline="0">
          <a:solidFill>
            <a:schemeClr val="tx1"/>
          </a:solidFill>
          <a:latin typeface="宋体" panose="02010600030101010101" pitchFamily="2" charset="-122"/>
          <a:ea typeface="宋体" panose="02010600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baseline="0">
          <a:solidFill>
            <a:schemeClr val="tx1"/>
          </a:solidFill>
          <a:latin typeface="宋体" panose="02010600030101010101" pitchFamily="2" charset="-122"/>
          <a:ea typeface="宋体" panose="02010600030101010101"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png"/><Relationship Id="rId5" Type="http://schemas.openxmlformats.org/officeDocument/2006/relationships/image" Target="../media/image39.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7.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46.wmf"/></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8.png"/><Relationship Id="rId5" Type="http://schemas.openxmlformats.org/officeDocument/2006/relationships/image" Target="../media/image57.w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99.png"/></Relationships>
</file>

<file path=ppt/slides/_rels/slide5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5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nordrib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169" y="1844824"/>
            <a:ext cx="11259685" cy="256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a:spLocks noChangeArrowheads="1"/>
          </p:cNvSpPr>
          <p:nvPr/>
        </p:nvSpPr>
        <p:spPr bwMode="auto">
          <a:xfrm>
            <a:off x="3431703" y="2773975"/>
            <a:ext cx="5544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000" dirty="0">
                <a:solidFill>
                  <a:schemeClr val="bg1"/>
                </a:solidFill>
              </a:rPr>
              <a:t>YJK</a:t>
            </a:r>
            <a:r>
              <a:rPr lang="zh-CN" altLang="zh-CN" sz="4000" dirty="0">
                <a:solidFill>
                  <a:schemeClr val="bg1"/>
                </a:solidFill>
              </a:rPr>
              <a:t>钢结构的分析与设计</a:t>
            </a:r>
          </a:p>
        </p:txBody>
      </p:sp>
      <p:sp>
        <p:nvSpPr>
          <p:cNvPr id="6" name="Text Box 6"/>
          <p:cNvSpPr txBox="1">
            <a:spLocks noChangeArrowheads="1"/>
          </p:cNvSpPr>
          <p:nvPr/>
        </p:nvSpPr>
        <p:spPr bwMode="auto">
          <a:xfrm>
            <a:off x="2514606" y="1066800"/>
            <a:ext cx="11033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00" b="1">
                <a:solidFill>
                  <a:srgbClr val="FFFFFF"/>
                </a:solidFill>
                <a:ea typeface="微软雅黑" pitchFamily="34" charset="-122"/>
              </a:rPr>
              <a:t>合肥婚嫁网 http://www.hfhunjia.com/</a:t>
            </a:r>
          </a:p>
        </p:txBody>
      </p:sp>
      <p:sp>
        <p:nvSpPr>
          <p:cNvPr id="7" name="矩形 6"/>
          <p:cNvSpPr/>
          <p:nvPr/>
        </p:nvSpPr>
        <p:spPr>
          <a:xfrm>
            <a:off x="3719736" y="5733256"/>
            <a:ext cx="4968552" cy="584775"/>
          </a:xfrm>
          <a:prstGeom prst="rect">
            <a:avLst/>
          </a:prstGeom>
        </p:spPr>
        <p:txBody>
          <a:bodyPr wrap="square">
            <a:spAutoFit/>
          </a:bodyPr>
          <a:lstStyle/>
          <a:p>
            <a:pPr algn="ctr"/>
            <a:r>
              <a:rPr lang="zh-CN" altLang="en-US" sz="1600" b="1" dirty="0">
                <a:latin typeface="+mn-ea"/>
              </a:rPr>
              <a:t>北京盈建科软件股份有限公司</a:t>
            </a:r>
            <a:r>
              <a:rPr lang="en-US" altLang="zh-CN" sz="1600" b="1" dirty="0">
                <a:latin typeface="+mn-ea"/>
              </a:rPr>
              <a:t/>
            </a:r>
            <a:br>
              <a:rPr lang="en-US" altLang="zh-CN" sz="1600" b="1" dirty="0">
                <a:latin typeface="+mn-ea"/>
              </a:rPr>
            </a:br>
            <a:r>
              <a:rPr lang="en-US" altLang="zh-CN" sz="1600" b="1" dirty="0">
                <a:latin typeface="+mn-ea"/>
              </a:rPr>
              <a:t>(Beijing YJK Building Software Co., Ltd.)</a:t>
            </a:r>
            <a:endParaRPr lang="zh-CN" altLang="en-US" sz="1600" b="1" dirty="0">
              <a:latin typeface="+mn-ea"/>
            </a:endParaRPr>
          </a:p>
        </p:txBody>
      </p:sp>
      <p:sp>
        <p:nvSpPr>
          <p:cNvPr id="4" name="矩形 3"/>
          <p:cNvSpPr/>
          <p:nvPr/>
        </p:nvSpPr>
        <p:spPr>
          <a:xfrm>
            <a:off x="5416777" y="4584949"/>
            <a:ext cx="1574470" cy="646331"/>
          </a:xfrm>
          <a:prstGeom prst="rect">
            <a:avLst/>
          </a:prstGeom>
        </p:spPr>
        <p:txBody>
          <a:bodyPr wrap="none">
            <a:spAutoFit/>
          </a:bodyPr>
          <a:lstStyle/>
          <a:p>
            <a:r>
              <a:rPr lang="zh-CN" altLang="en-US" sz="3600" b="1" dirty="0" smtClean="0">
                <a:latin typeface="+mn-ea"/>
              </a:rPr>
              <a:t>梅雨辰</a:t>
            </a:r>
            <a:endParaRPr lang="en-US" altLang="zh-CN" sz="3600" b="1" dirty="0">
              <a:latin typeface="+mn-ea"/>
            </a:endParaRPr>
          </a:p>
        </p:txBody>
      </p:sp>
    </p:spTree>
    <p:extLst>
      <p:ext uri="{BB962C8B-B14F-4D97-AF65-F5344CB8AC3E}">
        <p14:creationId xmlns:p14="http://schemas.microsoft.com/office/powerpoint/2010/main" val="1420361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屈曲分析计算原理</a:t>
            </a:r>
            <a:endParaRPr lang="zh-CN" altLang="en-US" sz="3200" dirty="0"/>
          </a:p>
        </p:txBody>
      </p:sp>
      <p:sp>
        <p:nvSpPr>
          <p:cNvPr id="3" name="内容占位符 2"/>
          <p:cNvSpPr>
            <a:spLocks noGrp="1"/>
          </p:cNvSpPr>
          <p:nvPr>
            <p:ph idx="1"/>
          </p:nvPr>
        </p:nvSpPr>
        <p:spPr>
          <a:xfrm>
            <a:off x="523800" y="1484784"/>
            <a:ext cx="11116816" cy="3744416"/>
          </a:xfrm>
        </p:spPr>
        <p:txBody>
          <a:bodyPr>
            <a:normAutofit/>
          </a:bodyPr>
          <a:lstStyle/>
          <a:p>
            <a:r>
              <a:rPr lang="zh-CN" altLang="zh-CN" sz="2800" dirty="0"/>
              <a:t>结构失稳（屈曲）是指在外力作用下结构的平衡状态开始丧失，稍有扰动变形便迅速增大，最后使结构发生破坏，数学上归结为广义特征值问题</a:t>
            </a:r>
            <a:r>
              <a:rPr lang="zh-CN" altLang="zh-CN" sz="2800" dirty="0" smtClean="0"/>
              <a:t>。</a:t>
            </a:r>
            <a:endParaRPr lang="en-US" altLang="zh-CN" sz="2800" dirty="0" smtClean="0"/>
          </a:p>
          <a:p>
            <a:pPr marL="0" indent="0">
              <a:buNone/>
            </a:pPr>
            <a:endParaRPr lang="en-US" altLang="zh-CN" sz="2800" dirty="0" smtClean="0"/>
          </a:p>
          <a:p>
            <a:r>
              <a:rPr lang="en-US" altLang="zh-CN" sz="2800" dirty="0" smtClean="0"/>
              <a:t>YJK</a:t>
            </a:r>
            <a:r>
              <a:rPr lang="zh-CN" altLang="zh-CN" sz="2800" dirty="0"/>
              <a:t>软件通过对特征值方程进行求解，来确定结构屈曲时的屈曲荷载和破坏形态，根据特征值和对应的特征值向量，用以确定屈曲荷载和对应的变形形态。每一组“特征值</a:t>
            </a:r>
            <a:r>
              <a:rPr lang="en-US" altLang="zh-CN" sz="2800" dirty="0"/>
              <a:t>-</a:t>
            </a:r>
            <a:r>
              <a:rPr lang="zh-CN" altLang="zh-CN" sz="2800" dirty="0"/>
              <a:t>特征向量”为结构的一个屈曲模式。特征值</a:t>
            </a:r>
            <a:r>
              <a:rPr lang="en-US" altLang="zh-CN" sz="2800" dirty="0"/>
              <a:t>λ</a:t>
            </a:r>
            <a:r>
              <a:rPr lang="zh-CN" altLang="zh-CN" sz="2800" dirty="0"/>
              <a:t>称为屈曲因子</a:t>
            </a:r>
            <a:r>
              <a:rPr lang="zh-CN" altLang="zh-CN" sz="2800" dirty="0" smtClean="0"/>
              <a:t>，</a:t>
            </a:r>
            <a:endParaRPr lang="en-US" altLang="zh-CN" sz="2800" dirty="0" smtClean="0"/>
          </a:p>
        </p:txBody>
      </p:sp>
      <p:sp>
        <p:nvSpPr>
          <p:cNvPr id="4" name="灯片编号占位符 3"/>
          <p:cNvSpPr>
            <a:spLocks noGrp="1"/>
          </p:cNvSpPr>
          <p:nvPr>
            <p:ph type="sldNum" sz="quarter" idx="4294967295"/>
          </p:nvPr>
        </p:nvSpPr>
        <p:spPr/>
        <p:txBody>
          <a:bodyPr/>
          <a:lstStyle/>
          <a:p>
            <a:pPr>
              <a:defRPr/>
            </a:pPr>
            <a:endParaRPr lang="zh-CN" altLang="en-US" dirty="0"/>
          </a:p>
        </p:txBody>
      </p:sp>
      <p:sp>
        <p:nvSpPr>
          <p:cNvPr id="5" name="矩形 4"/>
          <p:cNvSpPr/>
          <p:nvPr/>
        </p:nvSpPr>
        <p:spPr>
          <a:xfrm>
            <a:off x="2927648" y="5733256"/>
            <a:ext cx="5832648" cy="523220"/>
          </a:xfrm>
          <a:prstGeom prst="rect">
            <a:avLst/>
          </a:prstGeom>
        </p:spPr>
        <p:txBody>
          <a:bodyPr wrap="square">
            <a:spAutoFit/>
          </a:bodyPr>
          <a:lstStyle/>
          <a:p>
            <a:r>
              <a:rPr lang="zh-CN" altLang="zh-CN" sz="2800" dirty="0" smtClean="0"/>
              <a:t>屈曲荷载</a:t>
            </a:r>
            <a:r>
              <a:rPr lang="en-US" altLang="zh-CN" sz="2800" dirty="0" smtClean="0"/>
              <a:t>=   </a:t>
            </a:r>
            <a:r>
              <a:rPr lang="zh-CN" altLang="en-US" sz="2800" dirty="0" smtClean="0"/>
              <a:t>当前荷载   </a:t>
            </a:r>
            <a:r>
              <a:rPr lang="en-US" altLang="zh-CN" sz="2800" dirty="0" smtClean="0"/>
              <a:t>x    </a:t>
            </a:r>
            <a:r>
              <a:rPr lang="zh-CN" altLang="en-US" sz="2800" dirty="0" smtClean="0"/>
              <a:t>屈曲因子</a:t>
            </a:r>
            <a:endParaRPr lang="zh-CN" altLang="en-US" sz="2800" dirty="0"/>
          </a:p>
        </p:txBody>
      </p:sp>
    </p:spTree>
    <p:extLst>
      <p:ext uri="{BB962C8B-B14F-4D97-AF65-F5344CB8AC3E}">
        <p14:creationId xmlns:p14="http://schemas.microsoft.com/office/powerpoint/2010/main" val="236589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err="1" smtClean="0"/>
              <a:t>Wmass</a:t>
            </a:r>
            <a:r>
              <a:rPr lang="zh-CN" altLang="en-US" sz="2800" dirty="0" smtClean="0"/>
              <a:t>输出</a:t>
            </a:r>
            <a:r>
              <a:rPr lang="zh-CN" altLang="zh-CN" sz="2800" dirty="0"/>
              <a:t>规则框架结构的二阶效应系数</a:t>
            </a:r>
            <a:endParaRPr lang="zh-CN" altLang="en-US" sz="28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9523" y="1316766"/>
                <a:ext cx="10972800" cy="4525433"/>
              </a:xfrm>
            </p:spPr>
            <p:txBody>
              <a:bodyPr/>
              <a:lstStyle/>
              <a:p>
                <a:r>
                  <a:rPr lang="zh-CN" altLang="zh-CN" sz="2400" dirty="0">
                    <a:latin typeface="+mn-ea"/>
                    <a:ea typeface="+mn-ea"/>
                  </a:rPr>
                  <a:t>新标准</a:t>
                </a:r>
                <a:r>
                  <a:rPr lang="en-US" altLang="zh-CN" sz="2400" dirty="0">
                    <a:latin typeface="+mn-ea"/>
                    <a:ea typeface="+mn-ea"/>
                  </a:rPr>
                  <a:t>5.1.6-1</a:t>
                </a:r>
                <a:r>
                  <a:rPr lang="zh-CN" altLang="zh-CN" sz="2400" dirty="0">
                    <a:latin typeface="+mn-ea"/>
                    <a:ea typeface="+mn-ea"/>
                  </a:rPr>
                  <a:t>条</a:t>
                </a:r>
                <a:r>
                  <a:rPr lang="en-US" altLang="zh-CN" sz="2400" dirty="0">
                    <a:latin typeface="+mn-ea"/>
                    <a:ea typeface="+mn-ea"/>
                  </a:rPr>
                  <a:t>:</a:t>
                </a:r>
                <a:r>
                  <a:rPr lang="zh-CN" altLang="zh-CN" sz="2400" dirty="0">
                    <a:latin typeface="+mn-ea"/>
                    <a:ea typeface="+mn-ea"/>
                  </a:rPr>
                  <a:t>规则框架结构的二阶效应系数可按下式计算：</a:t>
                </a:r>
              </a:p>
              <a:p>
                <a:pPr marL="0" indent="0">
                  <a:buNone/>
                </a:pPr>
                <a:r>
                  <a:rPr lang="en-US" altLang="zh-CN" sz="2400" dirty="0">
                    <a:latin typeface="+mn-ea"/>
                    <a:ea typeface="+mn-ea"/>
                  </a:rPr>
                  <a:t>             </a:t>
                </a:r>
                <a14:m>
                  <m:oMath xmlns:m="http://schemas.openxmlformats.org/officeDocument/2006/math">
                    <m:sSubSup>
                      <m:sSubSupPr>
                        <m:ctrlPr>
                          <a:rPr lang="zh-CN" altLang="zh-CN" sz="2400" i="1">
                            <a:latin typeface="Cambria Math" panose="02040503050406030204" pitchFamily="18" charset="0"/>
                            <a:ea typeface="+mn-ea"/>
                          </a:rPr>
                        </m:ctrlPr>
                      </m:sSubSupPr>
                      <m:e>
                        <m:r>
                          <m:rPr>
                            <m:sty m:val="p"/>
                          </m:rPr>
                          <a:rPr lang="zh-CN" altLang="zh-CN" sz="2400">
                            <a:latin typeface="Cambria Math" panose="02040503050406030204" pitchFamily="18" charset="0"/>
                            <a:ea typeface="+mn-ea"/>
                          </a:rPr>
                          <m:t>θ</m:t>
                        </m:r>
                      </m:e>
                      <m:sub>
                        <m:r>
                          <a:rPr lang="en-US" altLang="zh-CN" sz="2400" i="1">
                            <a:latin typeface="Cambria Math" panose="02040503050406030204" pitchFamily="18" charset="0"/>
                            <a:ea typeface="+mn-ea"/>
                          </a:rPr>
                          <m:t>𝑖</m:t>
                        </m:r>
                      </m:sub>
                      <m:sup>
                        <m:r>
                          <a:rPr lang="zh-CN" altLang="zh-CN" sz="2400">
                            <a:latin typeface="Cambria Math" panose="02040503050406030204" pitchFamily="18" charset="0"/>
                            <a:ea typeface="+mn-ea"/>
                          </a:rPr>
                          <m:t>Ⅱ</m:t>
                        </m:r>
                      </m:sup>
                    </m:sSubSup>
                  </m:oMath>
                </a14:m>
                <a:r>
                  <a:rPr lang="en-US" altLang="zh-CN" sz="2400" dirty="0">
                    <a:latin typeface="+mn-ea"/>
                    <a:ea typeface="+mn-ea"/>
                  </a:rPr>
                  <a:t>=</a:t>
                </a:r>
                <a14:m>
                  <m:oMath xmlns:m="http://schemas.openxmlformats.org/officeDocument/2006/math">
                    <m:f>
                      <m:fPr>
                        <m:ctrlPr>
                          <a:rPr lang="zh-CN" altLang="zh-CN" sz="2400" i="1">
                            <a:latin typeface="Cambria Math" panose="02040503050406030204" pitchFamily="18" charset="0"/>
                            <a:ea typeface="+mn-ea"/>
                          </a:rPr>
                        </m:ctrlPr>
                      </m:fPr>
                      <m:num>
                        <m:r>
                          <a:rPr lang="zh-CN" altLang="zh-CN" sz="2400" i="1">
                            <a:latin typeface="Cambria Math" panose="02040503050406030204" pitchFamily="18" charset="0"/>
                            <a:ea typeface="+mn-ea"/>
                          </a:rPr>
                          <m:t>∑</m:t>
                        </m:r>
                        <m:sSub>
                          <m:sSubPr>
                            <m:ctrlPr>
                              <a:rPr lang="zh-CN" altLang="zh-CN" sz="2400" i="1">
                                <a:latin typeface="Cambria Math" panose="02040503050406030204" pitchFamily="18" charset="0"/>
                                <a:ea typeface="+mn-ea"/>
                              </a:rPr>
                            </m:ctrlPr>
                          </m:sSubPr>
                          <m:e>
                            <m:r>
                              <a:rPr lang="en-US" altLang="zh-CN" sz="2400" i="1">
                                <a:latin typeface="Cambria Math" panose="02040503050406030204" pitchFamily="18" charset="0"/>
                                <a:ea typeface="+mn-ea"/>
                              </a:rPr>
                              <m:t>𝑁</m:t>
                            </m:r>
                          </m:e>
                          <m:sub>
                            <m:r>
                              <a:rPr lang="en-US" altLang="zh-CN" sz="2400" i="1">
                                <a:latin typeface="Cambria Math" panose="02040503050406030204" pitchFamily="18" charset="0"/>
                                <a:ea typeface="+mn-ea"/>
                              </a:rPr>
                              <m:t>𝑖</m:t>
                            </m:r>
                          </m:sub>
                        </m:sSub>
                      </m:num>
                      <m:den>
                        <m:r>
                          <a:rPr lang="zh-CN" altLang="zh-CN" sz="2400" i="1">
                            <a:latin typeface="Cambria Math" panose="02040503050406030204" pitchFamily="18" charset="0"/>
                            <a:ea typeface="+mn-ea"/>
                          </a:rPr>
                          <m:t>∑</m:t>
                        </m:r>
                        <m:sSub>
                          <m:sSubPr>
                            <m:ctrlPr>
                              <a:rPr lang="zh-CN" altLang="zh-CN" sz="2400" i="1">
                                <a:latin typeface="Cambria Math" panose="02040503050406030204" pitchFamily="18" charset="0"/>
                                <a:ea typeface="+mn-ea"/>
                              </a:rPr>
                            </m:ctrlPr>
                          </m:sSubPr>
                          <m:e>
                            <m:r>
                              <a:rPr lang="en-US" altLang="zh-CN" sz="2400" i="1">
                                <a:latin typeface="Cambria Math" panose="02040503050406030204" pitchFamily="18" charset="0"/>
                                <a:ea typeface="+mn-ea"/>
                              </a:rPr>
                              <m:t>𝐻𝑘</m:t>
                            </m:r>
                          </m:e>
                          <m:sub>
                            <m:r>
                              <a:rPr lang="en-US" altLang="zh-CN" sz="2400" i="1">
                                <a:latin typeface="Cambria Math" panose="02040503050406030204" pitchFamily="18" charset="0"/>
                                <a:ea typeface="+mn-ea"/>
                              </a:rPr>
                              <m:t>𝑖</m:t>
                            </m:r>
                          </m:sub>
                        </m:sSub>
                      </m:den>
                    </m:f>
                    <m:f>
                      <m:fPr>
                        <m:ctrlPr>
                          <a:rPr lang="zh-CN" altLang="zh-CN" sz="2400" i="1">
                            <a:latin typeface="Cambria Math" panose="02040503050406030204" pitchFamily="18" charset="0"/>
                            <a:ea typeface="+mn-ea"/>
                          </a:rPr>
                        </m:ctrlPr>
                      </m:fPr>
                      <m:num>
                        <m:r>
                          <a:rPr lang="en-US" altLang="zh-CN" sz="2400" i="1">
                            <a:latin typeface="Cambria Math" panose="02040503050406030204" pitchFamily="18" charset="0"/>
                            <a:ea typeface="+mn-ea"/>
                          </a:rPr>
                          <m:t>.</m:t>
                        </m:r>
                      </m:num>
                      <m:den>
                        <m:r>
                          <a:rPr lang="en-US" altLang="zh-CN" sz="2400" i="1">
                            <a:latin typeface="Cambria Math" panose="02040503050406030204" pitchFamily="18" charset="0"/>
                            <a:ea typeface="+mn-ea"/>
                          </a:rPr>
                          <m:t>.</m:t>
                        </m:r>
                      </m:den>
                    </m:f>
                    <m:f>
                      <m:fPr>
                        <m:ctrlPr>
                          <a:rPr lang="zh-CN" altLang="zh-CN" sz="2400" i="1">
                            <a:latin typeface="Cambria Math" panose="02040503050406030204" pitchFamily="18" charset="0"/>
                            <a:ea typeface="+mn-ea"/>
                          </a:rPr>
                        </m:ctrlPr>
                      </m:fPr>
                      <m:num>
                        <m:r>
                          <m:rPr>
                            <m:sty m:val="p"/>
                          </m:rPr>
                          <a:rPr lang="zh-CN" altLang="zh-CN" sz="2400">
                            <a:latin typeface="Cambria Math" panose="02040503050406030204" pitchFamily="18" charset="0"/>
                            <a:ea typeface="+mn-ea"/>
                          </a:rPr>
                          <m:t>Δ</m:t>
                        </m:r>
                        <m:sSub>
                          <m:sSubPr>
                            <m:ctrlPr>
                              <a:rPr lang="zh-CN" altLang="zh-CN" sz="2400" i="1">
                                <a:latin typeface="Cambria Math" panose="02040503050406030204" pitchFamily="18" charset="0"/>
                                <a:ea typeface="+mn-ea"/>
                              </a:rPr>
                            </m:ctrlPr>
                          </m:sSubPr>
                          <m:e>
                            <m:r>
                              <a:rPr lang="en-US" altLang="zh-CN" sz="2400" i="1">
                                <a:latin typeface="Cambria Math" panose="02040503050406030204" pitchFamily="18" charset="0"/>
                                <a:ea typeface="+mn-ea"/>
                              </a:rPr>
                              <m:t>𝑈</m:t>
                            </m:r>
                          </m:e>
                          <m:sub>
                            <m:r>
                              <a:rPr lang="en-US" altLang="zh-CN" sz="2400" i="1">
                                <a:latin typeface="Cambria Math" panose="02040503050406030204" pitchFamily="18" charset="0"/>
                                <a:ea typeface="+mn-ea"/>
                              </a:rPr>
                              <m:t>𝑖</m:t>
                            </m:r>
                          </m:sub>
                        </m:sSub>
                      </m:num>
                      <m:den>
                        <m:sSub>
                          <m:sSubPr>
                            <m:ctrlPr>
                              <a:rPr lang="zh-CN" altLang="zh-CN" sz="2400" i="1">
                                <a:latin typeface="Cambria Math" panose="02040503050406030204" pitchFamily="18" charset="0"/>
                                <a:ea typeface="+mn-ea"/>
                              </a:rPr>
                            </m:ctrlPr>
                          </m:sSubPr>
                          <m:e>
                            <m:r>
                              <a:rPr lang="en-US" altLang="zh-CN" sz="2400" i="1">
                                <a:latin typeface="Cambria Math" panose="02040503050406030204" pitchFamily="18" charset="0"/>
                                <a:ea typeface="+mn-ea"/>
                              </a:rPr>
                              <m:t>h</m:t>
                            </m:r>
                          </m:e>
                          <m:sub>
                            <m:r>
                              <a:rPr lang="en-US" altLang="zh-CN" sz="2400" i="1">
                                <a:latin typeface="Cambria Math" panose="02040503050406030204" pitchFamily="18" charset="0"/>
                                <a:ea typeface="+mn-ea"/>
                              </a:rPr>
                              <m:t>𝑖</m:t>
                            </m:r>
                          </m:sub>
                        </m:sSub>
                      </m:den>
                    </m:f>
                  </m:oMath>
                </a14:m>
                <a:r>
                  <a:rPr lang="en-US" altLang="zh-CN" sz="2400" dirty="0">
                    <a:latin typeface="+mn-ea"/>
                    <a:ea typeface="+mn-ea"/>
                  </a:rPr>
                  <a:t>             </a:t>
                </a:r>
                <a:r>
                  <a:rPr lang="zh-CN" altLang="zh-CN" sz="2400" dirty="0">
                    <a:latin typeface="+mn-ea"/>
                    <a:ea typeface="+mn-ea"/>
                  </a:rPr>
                  <a:t>（</a:t>
                </a:r>
                <a:r>
                  <a:rPr lang="en-US" altLang="zh-CN" sz="2400" dirty="0">
                    <a:latin typeface="+mn-ea"/>
                    <a:ea typeface="+mn-ea"/>
                  </a:rPr>
                  <a:t>5.1.6-1</a:t>
                </a:r>
                <a:r>
                  <a:rPr lang="zh-CN" altLang="zh-CN" sz="2400" dirty="0">
                    <a:latin typeface="+mn-ea"/>
                    <a:ea typeface="+mn-ea"/>
                  </a:rPr>
                  <a:t>）</a:t>
                </a:r>
              </a:p>
              <a:p>
                <a:r>
                  <a:rPr lang="zh-CN" altLang="zh-CN" sz="2400" dirty="0">
                    <a:latin typeface="+mn-ea"/>
                    <a:ea typeface="+mn-ea"/>
                  </a:rPr>
                  <a:t>钢框架结构由于层间相互作用较弱，根据公式</a:t>
                </a:r>
                <a:r>
                  <a:rPr lang="en-US" altLang="zh-CN" sz="2400" dirty="0">
                    <a:latin typeface="+mn-ea"/>
                    <a:ea typeface="+mn-ea"/>
                  </a:rPr>
                  <a:t>5.1.6-1</a:t>
                </a:r>
                <a:r>
                  <a:rPr lang="zh-CN" altLang="zh-CN" sz="2400" dirty="0">
                    <a:latin typeface="+mn-ea"/>
                    <a:ea typeface="+mn-ea"/>
                  </a:rPr>
                  <a:t>，可采用重力与层剪力比值计算二阶效应系数。</a:t>
                </a:r>
              </a:p>
              <a:p>
                <a:r>
                  <a:rPr lang="zh-CN" altLang="zh-CN" sz="2400" dirty="0">
                    <a:latin typeface="+mn-ea"/>
                    <a:ea typeface="+mn-ea"/>
                  </a:rPr>
                  <a:t>软件对于钢框架</a:t>
                </a:r>
                <a:r>
                  <a:rPr lang="zh-CN" altLang="zh-CN" sz="2400" dirty="0" smtClean="0">
                    <a:latin typeface="+mn-ea"/>
                    <a:ea typeface="+mn-ea"/>
                  </a:rPr>
                  <a:t>结构</a:t>
                </a:r>
                <a:r>
                  <a:rPr lang="zh-CN" altLang="en-US" sz="2400" dirty="0">
                    <a:latin typeface="+mn-ea"/>
                    <a:ea typeface="+mn-ea"/>
                  </a:rPr>
                  <a:t>当</a:t>
                </a:r>
                <a:r>
                  <a:rPr lang="zh-CN" altLang="zh-CN" sz="2400" dirty="0" smtClean="0">
                    <a:latin typeface="+mn-ea"/>
                    <a:ea typeface="+mn-ea"/>
                  </a:rPr>
                  <a:t>勾选 “进行屈曲分析”</a:t>
                </a:r>
                <a:r>
                  <a:rPr lang="zh-CN" altLang="en-US" sz="2400" dirty="0" smtClean="0">
                    <a:latin typeface="+mn-ea"/>
                    <a:ea typeface="+mn-ea"/>
                  </a:rPr>
                  <a:t>时</a:t>
                </a:r>
                <a:r>
                  <a:rPr lang="zh-CN" altLang="zh-CN" sz="2400" dirty="0" smtClean="0">
                    <a:latin typeface="+mn-ea"/>
                    <a:ea typeface="+mn-ea"/>
                  </a:rPr>
                  <a:t>，</a:t>
                </a:r>
                <a:r>
                  <a:rPr lang="zh-CN" altLang="en-US" sz="2400" dirty="0" smtClean="0">
                    <a:latin typeface="+mn-ea"/>
                    <a:ea typeface="+mn-ea"/>
                  </a:rPr>
                  <a:t>会</a:t>
                </a:r>
                <a:r>
                  <a:rPr lang="zh-CN" altLang="zh-CN" sz="2400" dirty="0" smtClean="0">
                    <a:latin typeface="+mn-ea"/>
                    <a:ea typeface="+mn-ea"/>
                  </a:rPr>
                  <a:t>根据</a:t>
                </a:r>
                <a:r>
                  <a:rPr lang="zh-CN" altLang="en-US" sz="2400" dirty="0" smtClean="0">
                    <a:latin typeface="+mn-ea"/>
                    <a:ea typeface="+mn-ea"/>
                  </a:rPr>
                  <a:t>上式</a:t>
                </a:r>
                <a:r>
                  <a:rPr lang="zh-CN" altLang="zh-CN" sz="2400" dirty="0" smtClean="0">
                    <a:latin typeface="+mn-ea"/>
                    <a:ea typeface="+mn-ea"/>
                  </a:rPr>
                  <a:t>计算</a:t>
                </a:r>
                <a:r>
                  <a:rPr lang="zh-CN" altLang="zh-CN" sz="2400" dirty="0">
                    <a:latin typeface="+mn-ea"/>
                    <a:ea typeface="+mn-ea"/>
                  </a:rPr>
                  <a:t>二阶效应系数</a:t>
                </a:r>
                <a:r>
                  <a:rPr lang="zh-CN" altLang="zh-CN" sz="2400" dirty="0" smtClean="0">
                    <a:latin typeface="+mn-ea"/>
                    <a:ea typeface="+mn-ea"/>
                  </a:rPr>
                  <a:t>，</a:t>
                </a:r>
                <a:r>
                  <a:rPr lang="zh-CN" altLang="en-US" sz="2400" dirty="0" smtClean="0">
                    <a:latin typeface="+mn-ea"/>
                    <a:ea typeface="+mn-ea"/>
                  </a:rPr>
                  <a:t>并</a:t>
                </a:r>
                <a:r>
                  <a:rPr lang="zh-CN" altLang="zh-CN" sz="2400" dirty="0" smtClean="0">
                    <a:latin typeface="+mn-ea"/>
                    <a:ea typeface="+mn-ea"/>
                  </a:rPr>
                  <a:t>在</a:t>
                </a:r>
                <a:r>
                  <a:rPr lang="en-US" altLang="zh-CN" sz="2400" dirty="0" err="1" smtClean="0">
                    <a:latin typeface="+mn-ea"/>
                    <a:ea typeface="+mn-ea"/>
                  </a:rPr>
                  <a:t>Wmass.out</a:t>
                </a:r>
                <a:r>
                  <a:rPr lang="zh-CN" altLang="en-US" sz="2400" dirty="0" smtClean="0">
                    <a:latin typeface="+mn-ea"/>
                    <a:ea typeface="+mn-ea"/>
                  </a:rPr>
                  <a:t>中</a:t>
                </a:r>
                <a:r>
                  <a:rPr lang="zh-CN" altLang="zh-CN" sz="2400" dirty="0" smtClean="0">
                    <a:latin typeface="+mn-ea"/>
                    <a:ea typeface="+mn-ea"/>
                  </a:rPr>
                  <a:t>输出</a:t>
                </a:r>
                <a:r>
                  <a:rPr lang="zh-CN" altLang="en-US" sz="2400" dirty="0" smtClean="0">
                    <a:latin typeface="+mn-ea"/>
                    <a:ea typeface="+mn-ea"/>
                  </a:rPr>
                  <a:t>。</a:t>
                </a:r>
                <a:endParaRPr lang="zh-CN" altLang="zh-CN" sz="2400" dirty="0">
                  <a:latin typeface="+mn-ea"/>
                  <a:ea typeface="+mn-ea"/>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9523" y="1316766"/>
                <a:ext cx="10972800" cy="4525433"/>
              </a:xfrm>
              <a:blipFill>
                <a:blip r:embed="rId2" cstate="print"/>
                <a:stretch>
                  <a:fillRect l="-722" t="-1078"/>
                </a:stretch>
              </a:blipFill>
            </p:spPr>
            <p:txBody>
              <a:bodyPr/>
              <a:lstStyle/>
              <a:p>
                <a:r>
                  <a:rPr lang="zh-CN" altLang="en-US" dirty="0">
                    <a:noFill/>
                  </a:rPr>
                  <a:t> </a:t>
                </a:r>
              </a:p>
            </p:txBody>
          </p:sp>
        </mc:Fallback>
      </mc:AlternateContent>
      <p:sp>
        <p:nvSpPr>
          <p:cNvPr id="4" name="灯片编号占位符 3"/>
          <p:cNvSpPr>
            <a:spLocks noGrp="1"/>
          </p:cNvSpPr>
          <p:nvPr>
            <p:ph type="sldNum" sz="quarter" idx="4294967295"/>
          </p:nvPr>
        </p:nvSpPr>
        <p:spPr/>
        <p:txBody>
          <a:bodyPr/>
          <a:lstStyle/>
          <a:p>
            <a:pPr>
              <a:defRPr/>
            </a:pPr>
            <a:endParaRPr lang="zh-CN" altLang="en-US" dirty="0"/>
          </a:p>
        </p:txBody>
      </p:sp>
      <p:pic>
        <p:nvPicPr>
          <p:cNvPr id="5"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888" y="3789040"/>
            <a:ext cx="7008779" cy="3030923"/>
          </a:xfrm>
          <a:prstGeom prst="rect">
            <a:avLst/>
          </a:prstGeom>
          <a:noFill/>
          <a:ln w="9525">
            <a:solidFill>
              <a:schemeClr val="tx2"/>
            </a:solidFill>
            <a:miter lim="800000"/>
            <a:headEnd/>
            <a:tailEnd/>
          </a:ln>
          <a:extLst/>
        </p:spPr>
      </p:pic>
    </p:spTree>
    <p:extLst>
      <p:ext uri="{BB962C8B-B14F-4D97-AF65-F5344CB8AC3E}">
        <p14:creationId xmlns:p14="http://schemas.microsoft.com/office/powerpoint/2010/main" val="565291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smtClean="0"/>
              <a:t>考虑</a:t>
            </a:r>
            <a:r>
              <a:rPr lang="zh-CN" altLang="zh-CN" sz="3200" dirty="0" smtClean="0">
                <a:solidFill>
                  <a:srgbClr val="FF0000"/>
                </a:solidFill>
              </a:rPr>
              <a:t>整体缺陷</a:t>
            </a:r>
            <a:r>
              <a:rPr lang="zh-CN" altLang="zh-CN" sz="3200" dirty="0" smtClean="0"/>
              <a:t>的二阶弹性分析</a:t>
            </a:r>
            <a:r>
              <a:rPr lang="en-US" altLang="zh-CN" sz="3200" dirty="0" smtClean="0"/>
              <a:t>—</a:t>
            </a:r>
            <a:r>
              <a:rPr lang="zh-CN" altLang="en-US" sz="3200" dirty="0" smtClean="0"/>
              <a:t>算法</a:t>
            </a:r>
            <a:r>
              <a:rPr lang="en-US" altLang="zh-CN" sz="3200" dirty="0" smtClean="0"/>
              <a:t>1</a:t>
            </a:r>
            <a:endParaRPr lang="zh-CN" altLang="en-US" sz="3200" dirty="0"/>
          </a:p>
        </p:txBody>
      </p:sp>
      <p:sp>
        <p:nvSpPr>
          <p:cNvPr id="3" name="内容占位符 2"/>
          <p:cNvSpPr>
            <a:spLocks noGrp="1"/>
          </p:cNvSpPr>
          <p:nvPr>
            <p:ph idx="1"/>
          </p:nvPr>
        </p:nvSpPr>
        <p:spPr>
          <a:xfrm>
            <a:off x="239349" y="1220756"/>
            <a:ext cx="11792992" cy="4525433"/>
          </a:xfrm>
        </p:spPr>
        <p:txBody>
          <a:bodyPr>
            <a:normAutofit/>
          </a:bodyPr>
          <a:lstStyle/>
          <a:p>
            <a:r>
              <a:rPr lang="en-US" altLang="zh-CN" sz="2400" dirty="0" smtClean="0">
                <a:latin typeface="+mn-ea"/>
                <a:ea typeface="+mn-ea"/>
              </a:rPr>
              <a:t>《</a:t>
            </a:r>
            <a:r>
              <a:rPr lang="zh-CN" altLang="en-US" sz="2400" dirty="0" smtClean="0">
                <a:latin typeface="+mn-ea"/>
                <a:ea typeface="+mn-ea"/>
              </a:rPr>
              <a:t>钢结构设计标准</a:t>
            </a:r>
            <a:r>
              <a:rPr lang="en-US" altLang="zh-CN" sz="2400" dirty="0" smtClean="0">
                <a:latin typeface="+mn-ea"/>
                <a:ea typeface="+mn-ea"/>
              </a:rPr>
              <a:t>》</a:t>
            </a:r>
            <a:r>
              <a:rPr lang="zh-CN" altLang="en-US" sz="2400" dirty="0" smtClean="0">
                <a:latin typeface="+mn-ea"/>
                <a:ea typeface="+mn-ea"/>
              </a:rPr>
              <a:t>第</a:t>
            </a:r>
            <a:r>
              <a:rPr lang="en-US" altLang="zh-CN" sz="2400" dirty="0" smtClean="0">
                <a:latin typeface="+mn-ea"/>
                <a:ea typeface="+mn-ea"/>
              </a:rPr>
              <a:t>5.4.1</a:t>
            </a:r>
            <a:r>
              <a:rPr lang="zh-CN" altLang="zh-CN" sz="2400" dirty="0" smtClean="0">
                <a:latin typeface="+mn-ea"/>
                <a:ea typeface="+mn-ea"/>
              </a:rPr>
              <a:t>条</a:t>
            </a:r>
            <a:r>
              <a:rPr lang="zh-CN" altLang="en-US" sz="2400" dirty="0" smtClean="0">
                <a:latin typeface="+mn-ea"/>
                <a:ea typeface="+mn-ea"/>
              </a:rPr>
              <a:t>，</a:t>
            </a:r>
            <a:r>
              <a:rPr lang="zh-CN" altLang="zh-CN" sz="2400" dirty="0" smtClean="0">
                <a:latin typeface="+mn-ea"/>
                <a:ea typeface="+mn-ea"/>
              </a:rPr>
              <a:t>采用</a:t>
            </a:r>
            <a:r>
              <a:rPr lang="zh-CN" altLang="zh-CN" sz="2400" dirty="0">
                <a:latin typeface="+mn-ea"/>
                <a:ea typeface="+mn-ea"/>
              </a:rPr>
              <a:t>仅考虑</a:t>
            </a:r>
            <a:r>
              <a:rPr lang="en-US" altLang="zh-CN" sz="2400" dirty="0">
                <a:latin typeface="+mn-ea"/>
                <a:ea typeface="+mn-ea"/>
              </a:rPr>
              <a:t>P-</a:t>
            </a:r>
            <a:r>
              <a:rPr lang="zh-CN" altLang="zh-CN" sz="2400" dirty="0">
                <a:latin typeface="+mn-ea"/>
                <a:ea typeface="+mn-ea"/>
              </a:rPr>
              <a:t>Δ效应的二阶弹性分析时，应按本标准第</a:t>
            </a:r>
            <a:r>
              <a:rPr lang="en-US" altLang="zh-CN" sz="2400" dirty="0">
                <a:latin typeface="+mn-ea"/>
                <a:ea typeface="+mn-ea"/>
              </a:rPr>
              <a:t>5.2.1</a:t>
            </a:r>
            <a:r>
              <a:rPr lang="zh-CN" altLang="zh-CN" sz="2400" dirty="0">
                <a:latin typeface="+mn-ea"/>
                <a:ea typeface="+mn-ea"/>
              </a:rPr>
              <a:t>条</a:t>
            </a:r>
            <a:r>
              <a:rPr lang="zh-CN" altLang="zh-CN" sz="2400" dirty="0">
                <a:solidFill>
                  <a:srgbClr val="C00000"/>
                </a:solidFill>
                <a:latin typeface="+mn-ea"/>
                <a:ea typeface="+mn-ea"/>
              </a:rPr>
              <a:t>考虑结构的整体初始缺陷</a:t>
            </a:r>
            <a:r>
              <a:rPr lang="zh-CN" altLang="zh-CN" sz="2400" dirty="0">
                <a:latin typeface="+mn-ea"/>
                <a:ea typeface="+mn-ea"/>
              </a:rPr>
              <a:t>，计算结构在各种荷载或作用设计值下的内力和标准值</a:t>
            </a:r>
            <a:r>
              <a:rPr lang="zh-CN" altLang="zh-CN" sz="2400" dirty="0" smtClean="0">
                <a:latin typeface="+mn-ea"/>
                <a:ea typeface="+mn-ea"/>
              </a:rPr>
              <a:t>下</a:t>
            </a:r>
            <a:r>
              <a:rPr lang="zh-CN" altLang="en-US" sz="2400" dirty="0" smtClean="0">
                <a:latin typeface="+mn-ea"/>
                <a:ea typeface="+mn-ea"/>
              </a:rPr>
              <a:t>的</a:t>
            </a:r>
            <a:r>
              <a:rPr lang="zh-CN" altLang="zh-CN" sz="2400" dirty="0" smtClean="0">
                <a:latin typeface="+mn-ea"/>
                <a:ea typeface="+mn-ea"/>
              </a:rPr>
              <a:t>位移</a:t>
            </a:r>
            <a:r>
              <a:rPr lang="zh-CN" altLang="zh-CN" sz="2400" dirty="0">
                <a:latin typeface="+mn-ea"/>
                <a:ea typeface="+mn-ea"/>
              </a:rPr>
              <a:t>，并应按本标准第</a:t>
            </a:r>
            <a:r>
              <a:rPr lang="en-US" altLang="zh-CN" sz="2400" dirty="0">
                <a:latin typeface="+mn-ea"/>
                <a:ea typeface="+mn-ea"/>
              </a:rPr>
              <a:t>6</a:t>
            </a:r>
            <a:r>
              <a:rPr lang="zh-CN" altLang="zh-CN" sz="2400" dirty="0">
                <a:latin typeface="+mn-ea"/>
                <a:ea typeface="+mn-ea"/>
              </a:rPr>
              <a:t>章～第</a:t>
            </a:r>
            <a:r>
              <a:rPr lang="en-US" altLang="zh-CN" sz="2400" dirty="0">
                <a:latin typeface="+mn-ea"/>
                <a:ea typeface="+mn-ea"/>
              </a:rPr>
              <a:t>8</a:t>
            </a:r>
            <a:r>
              <a:rPr lang="zh-CN" altLang="zh-CN" sz="2400" dirty="0">
                <a:latin typeface="+mn-ea"/>
                <a:ea typeface="+mn-ea"/>
              </a:rPr>
              <a:t>章的有关规定进行各结构构件的</a:t>
            </a:r>
            <a:r>
              <a:rPr lang="zh-CN" altLang="zh-CN" sz="2400" dirty="0" smtClean="0">
                <a:latin typeface="+mn-ea"/>
                <a:ea typeface="+mn-ea"/>
              </a:rPr>
              <a:t>设计</a:t>
            </a:r>
            <a:r>
              <a:rPr lang="zh-CN" altLang="en-US" sz="2400" dirty="0" smtClean="0">
                <a:latin typeface="+mn-ea"/>
                <a:ea typeface="+mn-ea"/>
              </a:rPr>
              <a:t>，同时应按本标准的有关规定进行连接和节点设计。</a:t>
            </a:r>
            <a:r>
              <a:rPr lang="zh-CN" altLang="zh-CN" sz="2400" dirty="0" smtClean="0">
                <a:latin typeface="+mn-ea"/>
                <a:ea typeface="+mn-ea"/>
              </a:rPr>
              <a:t>计算</a:t>
            </a:r>
            <a:r>
              <a:rPr lang="zh-CN" altLang="zh-CN" sz="2400" dirty="0">
                <a:latin typeface="+mn-ea"/>
                <a:ea typeface="+mn-ea"/>
              </a:rPr>
              <a:t>构件轴心受压承载力时，</a:t>
            </a:r>
            <a:r>
              <a:rPr lang="zh-CN" altLang="zh-CN" sz="2400" dirty="0">
                <a:solidFill>
                  <a:srgbClr val="C00000"/>
                </a:solidFill>
                <a:latin typeface="+mn-ea"/>
                <a:ea typeface="+mn-ea"/>
              </a:rPr>
              <a:t>构件计算长度系数μ可取</a:t>
            </a:r>
            <a:r>
              <a:rPr lang="en-US" altLang="zh-CN" sz="2400" dirty="0">
                <a:solidFill>
                  <a:srgbClr val="C00000"/>
                </a:solidFill>
                <a:latin typeface="+mn-ea"/>
                <a:ea typeface="+mn-ea"/>
              </a:rPr>
              <a:t>1.0</a:t>
            </a:r>
            <a:r>
              <a:rPr lang="zh-CN" altLang="zh-CN" sz="2400" dirty="0">
                <a:latin typeface="+mn-ea"/>
                <a:ea typeface="+mn-ea"/>
              </a:rPr>
              <a:t>或其他认可的值。</a:t>
            </a:r>
            <a:endParaRPr lang="zh-CN" altLang="en-US" sz="2400" dirty="0">
              <a:latin typeface="+mn-ea"/>
              <a:ea typeface="+mn-ea"/>
            </a:endParaRPr>
          </a:p>
        </p:txBody>
      </p:sp>
      <p:sp>
        <p:nvSpPr>
          <p:cNvPr id="4" name="灯片编号占位符 3"/>
          <p:cNvSpPr>
            <a:spLocks noGrp="1"/>
          </p:cNvSpPr>
          <p:nvPr>
            <p:ph type="sldNum" sz="quarter" idx="4294967295"/>
          </p:nvPr>
        </p:nvSpPr>
        <p:spPr/>
        <p:txBody>
          <a:bodyPr/>
          <a:lstStyle/>
          <a:p>
            <a:pPr>
              <a:defRPr/>
            </a:pPr>
            <a:endParaRPr lang="zh-CN" altLang="en-US" dirty="0"/>
          </a:p>
        </p:txBody>
      </p:sp>
      <p:sp>
        <p:nvSpPr>
          <p:cNvPr id="6" name="文本框 5"/>
          <p:cNvSpPr txBox="1"/>
          <p:nvPr/>
        </p:nvSpPr>
        <p:spPr>
          <a:xfrm>
            <a:off x="7536160" y="3140968"/>
            <a:ext cx="4104456" cy="1938992"/>
          </a:xfrm>
          <a:prstGeom prst="rect">
            <a:avLst/>
          </a:prstGeom>
          <a:solidFill>
            <a:srgbClr val="FFFFCC"/>
          </a:solidFill>
          <a:ln>
            <a:solidFill>
              <a:schemeClr val="tx1"/>
            </a:solidFill>
          </a:ln>
        </p:spPr>
        <p:txBody>
          <a:bodyPr wrap="square" rtlCol="0">
            <a:spAutoFit/>
          </a:bodyPr>
          <a:lstStyle/>
          <a:p>
            <a:r>
              <a:rPr lang="zh-CN" altLang="zh-CN" sz="2400" b="1" dirty="0"/>
              <a:t>在计算参数中打开“二阶效应”页，勾选</a:t>
            </a:r>
            <a:r>
              <a:rPr lang="zh-CN" altLang="zh-CN" sz="2400" b="1" dirty="0" smtClean="0"/>
              <a:t>“进行屈曲分析”</a:t>
            </a:r>
            <a:r>
              <a:rPr lang="zh-CN" altLang="en-US" sz="2400" b="1" dirty="0" smtClean="0"/>
              <a:t>、</a:t>
            </a:r>
            <a:r>
              <a:rPr lang="zh-CN" altLang="zh-CN" sz="2400" b="1" dirty="0" smtClean="0"/>
              <a:t>“</a:t>
            </a:r>
            <a:r>
              <a:rPr lang="zh-CN" altLang="zh-CN" sz="2400" b="1" dirty="0"/>
              <a:t>钢结构按屈曲分析模态考虑整体缺陷</a:t>
            </a:r>
            <a:r>
              <a:rPr lang="zh-CN" altLang="zh-CN" sz="2400" b="1" dirty="0" smtClean="0"/>
              <a:t>”</a:t>
            </a:r>
            <a:r>
              <a:rPr lang="zh-CN" altLang="en-US" sz="2400" b="1" dirty="0" smtClean="0"/>
              <a:t>、</a:t>
            </a:r>
            <a:r>
              <a:rPr lang="zh-CN" altLang="zh-CN" sz="2400" b="1" dirty="0" smtClean="0"/>
              <a:t>“</a:t>
            </a:r>
            <a:r>
              <a:rPr lang="zh-CN" altLang="zh-CN" sz="2400" b="1" dirty="0"/>
              <a:t>计算长度系数置为</a:t>
            </a:r>
            <a:r>
              <a:rPr lang="en-US" altLang="zh-CN" sz="2400" b="1" dirty="0"/>
              <a:t>1</a:t>
            </a:r>
            <a:r>
              <a:rPr lang="zh-CN" altLang="zh-CN" sz="2400" b="1" dirty="0" smtClean="0"/>
              <a:t>”</a:t>
            </a:r>
            <a:r>
              <a:rPr lang="zh-CN" altLang="en-US" sz="2400" b="1" dirty="0" smtClean="0"/>
              <a:t> </a:t>
            </a:r>
            <a:r>
              <a:rPr lang="zh-CN" altLang="zh-CN" sz="2400" b="1" dirty="0" smtClean="0"/>
              <a:t>项</a:t>
            </a:r>
            <a:r>
              <a:rPr lang="zh-CN" altLang="zh-CN" sz="2400" b="1" dirty="0"/>
              <a:t>。</a:t>
            </a:r>
            <a:endParaRPr lang="zh-CN" altLang="en-US" sz="2400" b="1" dirty="0"/>
          </a:p>
        </p:txBody>
      </p:sp>
      <p:pic>
        <p:nvPicPr>
          <p:cNvPr id="7" name="图片 6"/>
          <p:cNvPicPr>
            <a:picLocks noChangeAspect="1"/>
          </p:cNvPicPr>
          <p:nvPr/>
        </p:nvPicPr>
        <p:blipFill>
          <a:blip r:embed="rId2" cstate="print"/>
          <a:stretch>
            <a:fillRect/>
          </a:stretch>
        </p:blipFill>
        <p:spPr>
          <a:xfrm>
            <a:off x="695400" y="3170119"/>
            <a:ext cx="6120680" cy="3687881"/>
          </a:xfrm>
          <a:prstGeom prst="rect">
            <a:avLst/>
          </a:prstGeom>
        </p:spPr>
      </p:pic>
    </p:spTree>
    <p:extLst>
      <p:ext uri="{BB962C8B-B14F-4D97-AF65-F5344CB8AC3E}">
        <p14:creationId xmlns:p14="http://schemas.microsoft.com/office/powerpoint/2010/main" val="1859918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注意两点</a:t>
            </a:r>
            <a:endParaRPr lang="zh-CN" altLang="en-US" sz="3200" dirty="0"/>
          </a:p>
        </p:txBody>
      </p:sp>
      <p:sp>
        <p:nvSpPr>
          <p:cNvPr id="3" name="内容占位符 2"/>
          <p:cNvSpPr>
            <a:spLocks noGrp="1"/>
          </p:cNvSpPr>
          <p:nvPr>
            <p:ph idx="1"/>
          </p:nvPr>
        </p:nvSpPr>
        <p:spPr/>
        <p:txBody>
          <a:bodyPr>
            <a:normAutofit lnSpcReduction="10000"/>
          </a:bodyPr>
          <a:lstStyle/>
          <a:p>
            <a:r>
              <a:rPr lang="en-US" altLang="zh-CN" sz="2800" dirty="0"/>
              <a:t>1</a:t>
            </a:r>
            <a:r>
              <a:rPr lang="zh-CN" altLang="zh-CN" sz="2800" dirty="0"/>
              <a:t>、规范说应按最低阶</a:t>
            </a:r>
            <a:r>
              <a:rPr lang="zh-CN" altLang="zh-CN" sz="2800" dirty="0">
                <a:solidFill>
                  <a:srgbClr val="FF0000"/>
                </a:solidFill>
              </a:rPr>
              <a:t>整体屈曲模态</a:t>
            </a:r>
            <a:r>
              <a:rPr lang="zh-CN" altLang="zh-CN" sz="2800" dirty="0"/>
              <a:t>考虑整体缺陷，为此用户可在软件设计结果中查看屈曲振型，注意这低阶整体屈曲模态不应是薄弱杆件的屈曲模态，如果是则选择其他模态</a:t>
            </a:r>
            <a:r>
              <a:rPr lang="zh-CN" altLang="zh-CN" sz="2800" dirty="0" smtClean="0"/>
              <a:t>。</a:t>
            </a:r>
            <a:endParaRPr lang="en-US" altLang="zh-CN" sz="2800" dirty="0" smtClean="0"/>
          </a:p>
          <a:p>
            <a:endParaRPr lang="zh-CN" altLang="zh-CN" sz="2800" dirty="0"/>
          </a:p>
          <a:p>
            <a:r>
              <a:rPr lang="en-US" altLang="zh-CN" sz="2800" dirty="0"/>
              <a:t>2</a:t>
            </a:r>
            <a:r>
              <a:rPr lang="zh-CN" altLang="zh-CN" sz="2800" dirty="0"/>
              <a:t>、</a:t>
            </a:r>
            <a:r>
              <a:rPr lang="zh-CN" altLang="zh-CN" sz="2800" dirty="0" smtClean="0"/>
              <a:t>新</a:t>
            </a:r>
            <a:r>
              <a:rPr lang="zh-CN" altLang="en-US" sz="2800" dirty="0" smtClean="0"/>
              <a:t>标准第</a:t>
            </a:r>
            <a:r>
              <a:rPr lang="en-US" altLang="zh-CN" sz="2800" dirty="0" smtClean="0"/>
              <a:t>5.2.1</a:t>
            </a:r>
            <a:r>
              <a:rPr lang="zh-CN" altLang="zh-CN" sz="2800" dirty="0"/>
              <a:t>条：结构整体初始几何缺陷模式可按最低阶整体屈曲模态采用。框架及支撑结构整体初始几何缺陷代表值的最大值（图</a:t>
            </a:r>
            <a:r>
              <a:rPr lang="en-US" altLang="zh-CN" sz="2800" dirty="0"/>
              <a:t>5.2.1-1</a:t>
            </a:r>
            <a:r>
              <a:rPr lang="zh-CN" altLang="zh-CN" sz="2800" dirty="0"/>
              <a:t>）可取为</a:t>
            </a:r>
            <a:r>
              <a:rPr lang="en-US" altLang="zh-CN" sz="2800" dirty="0"/>
              <a:t>H</a:t>
            </a:r>
            <a:r>
              <a:rPr lang="zh-CN" altLang="zh-CN" sz="2800" dirty="0"/>
              <a:t>／</a:t>
            </a:r>
            <a:r>
              <a:rPr lang="en-US" altLang="zh-CN" sz="2800" dirty="0"/>
              <a:t>250</a:t>
            </a:r>
            <a:r>
              <a:rPr lang="zh-CN" altLang="zh-CN" sz="2800" dirty="0"/>
              <a:t>，</a:t>
            </a:r>
            <a:r>
              <a:rPr lang="en-US" altLang="zh-CN" sz="2800" dirty="0"/>
              <a:t>H</a:t>
            </a:r>
            <a:r>
              <a:rPr lang="zh-CN" altLang="zh-CN" sz="2800" dirty="0"/>
              <a:t>为结构总高度</a:t>
            </a:r>
            <a:r>
              <a:rPr lang="zh-CN" altLang="zh-CN" sz="2800" dirty="0" smtClean="0"/>
              <a:t>。</a:t>
            </a:r>
            <a:endParaRPr lang="en-US" altLang="zh-CN" sz="2800" dirty="0" smtClean="0"/>
          </a:p>
          <a:p>
            <a:endParaRPr lang="zh-CN" altLang="zh-CN" sz="2800" dirty="0"/>
          </a:p>
          <a:p>
            <a:pPr marL="0" indent="0">
              <a:buNone/>
            </a:pPr>
            <a:r>
              <a:rPr lang="en-US" altLang="zh-CN" sz="2800" dirty="0" smtClean="0"/>
              <a:t>  </a:t>
            </a:r>
            <a:r>
              <a:rPr lang="zh-CN" altLang="zh-CN" sz="2800" dirty="0" smtClean="0"/>
              <a:t>因此</a:t>
            </a:r>
            <a:r>
              <a:rPr lang="zh-CN" altLang="zh-CN" sz="2800" dirty="0"/>
              <a:t>，在如上的二阶效应参数页的“最大缺陷值”栏目，用户需填写结构总高度的</a:t>
            </a:r>
            <a:r>
              <a:rPr lang="en-US" altLang="zh-CN" sz="2800" dirty="0"/>
              <a:t>1</a:t>
            </a:r>
            <a:r>
              <a:rPr lang="zh-CN" altLang="zh-CN" sz="2800" dirty="0"/>
              <a:t>／</a:t>
            </a:r>
            <a:r>
              <a:rPr lang="en-US" altLang="zh-CN" sz="2800" dirty="0"/>
              <a:t>250</a:t>
            </a:r>
            <a:r>
              <a:rPr lang="zh-CN" altLang="zh-CN" sz="2800" dirty="0"/>
              <a:t>数值。</a:t>
            </a:r>
            <a:endParaRPr lang="zh-CN" altLang="en-US" sz="2800" dirty="0"/>
          </a:p>
        </p:txBody>
      </p:sp>
      <p:sp>
        <p:nvSpPr>
          <p:cNvPr id="4" name="灯片编号占位符 3"/>
          <p:cNvSpPr>
            <a:spLocks noGrp="1"/>
          </p:cNvSpPr>
          <p:nvPr>
            <p:ph type="sldNum" sz="quarter" idx="4294967295"/>
          </p:nvPr>
        </p:nvSpPr>
        <p:spPr/>
        <p:txBody>
          <a:bodyPr/>
          <a:lstStyle/>
          <a:p>
            <a:pPr>
              <a:defRPr/>
            </a:pPr>
            <a:endParaRPr lang="zh-CN" altLang="en-US" dirty="0"/>
          </a:p>
        </p:txBody>
      </p:sp>
    </p:spTree>
    <p:extLst>
      <p:ext uri="{BB962C8B-B14F-4D97-AF65-F5344CB8AC3E}">
        <p14:creationId xmlns:p14="http://schemas.microsoft.com/office/powerpoint/2010/main" val="131984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5347" y="0"/>
            <a:ext cx="3374165" cy="1143000"/>
          </a:xfrm>
        </p:spPr>
        <p:txBody>
          <a:bodyPr/>
          <a:lstStyle/>
          <a:p>
            <a:r>
              <a:rPr lang="zh-CN" altLang="en-US" dirty="0" smtClean="0"/>
              <a:t>应用实例</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7" name="图片 6"/>
          <p:cNvPicPr/>
          <p:nvPr/>
        </p:nvPicPr>
        <p:blipFill>
          <a:blip r:embed="rId2" cstate="print"/>
          <a:stretch>
            <a:fillRect/>
          </a:stretch>
        </p:blipFill>
        <p:spPr>
          <a:xfrm>
            <a:off x="523800" y="5085184"/>
            <a:ext cx="5284168" cy="1727802"/>
          </a:xfrm>
          <a:prstGeom prst="rect">
            <a:avLst/>
          </a:prstGeom>
          <a:ln w="9525">
            <a:solidFill>
              <a:schemeClr val="tx2"/>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00" y="1143000"/>
            <a:ext cx="7728181" cy="406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p:nvPr/>
        </p:nvPicPr>
        <p:blipFill>
          <a:blip r:embed="rId4" cstate="print"/>
          <a:stretch>
            <a:fillRect/>
          </a:stretch>
        </p:blipFill>
        <p:spPr>
          <a:xfrm>
            <a:off x="6480043" y="2660915"/>
            <a:ext cx="5711957" cy="4197085"/>
          </a:xfrm>
          <a:prstGeom prst="rect">
            <a:avLst/>
          </a:prstGeom>
          <a:ln w="25400">
            <a:solidFill>
              <a:schemeClr val="bg1"/>
            </a:solidFill>
          </a:ln>
        </p:spPr>
      </p:pic>
    </p:spTree>
    <p:extLst>
      <p:ext uri="{BB962C8B-B14F-4D97-AF65-F5344CB8AC3E}">
        <p14:creationId xmlns:p14="http://schemas.microsoft.com/office/powerpoint/2010/main" val="3890055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5" name="图片 4"/>
          <p:cNvPicPr/>
          <p:nvPr/>
        </p:nvPicPr>
        <p:blipFill>
          <a:blip r:embed="rId2" cstate="print"/>
          <a:stretch>
            <a:fillRect/>
          </a:stretch>
        </p:blipFill>
        <p:spPr>
          <a:xfrm>
            <a:off x="45538" y="1049269"/>
            <a:ext cx="8083887" cy="2688299"/>
          </a:xfrm>
          <a:prstGeom prst="rect">
            <a:avLst/>
          </a:prstGeom>
        </p:spPr>
      </p:pic>
      <p:pic>
        <p:nvPicPr>
          <p:cNvPr id="6" name="图片 5"/>
          <p:cNvPicPr/>
          <p:nvPr/>
        </p:nvPicPr>
        <p:blipFill>
          <a:blip r:embed="rId3" cstate="print"/>
          <a:stretch>
            <a:fillRect/>
          </a:stretch>
        </p:blipFill>
        <p:spPr>
          <a:xfrm>
            <a:off x="6168008" y="2645833"/>
            <a:ext cx="5848747" cy="4212167"/>
          </a:xfrm>
          <a:prstGeom prst="rect">
            <a:avLst/>
          </a:prstGeom>
          <a:ln w="25400">
            <a:solidFill>
              <a:schemeClr val="bg1"/>
            </a:solidFill>
          </a:ln>
        </p:spPr>
      </p:pic>
      <p:pic>
        <p:nvPicPr>
          <p:cNvPr id="7" name="图片 6"/>
          <p:cNvPicPr/>
          <p:nvPr/>
        </p:nvPicPr>
        <p:blipFill>
          <a:blip r:embed="rId4" cstate="print"/>
          <a:stretch>
            <a:fillRect/>
          </a:stretch>
        </p:blipFill>
        <p:spPr>
          <a:xfrm>
            <a:off x="45538" y="3738988"/>
            <a:ext cx="6336704" cy="3079928"/>
          </a:xfrm>
          <a:prstGeom prst="rect">
            <a:avLst/>
          </a:prstGeom>
          <a:ln w="9525">
            <a:solidFill>
              <a:schemeClr val="tx2"/>
            </a:solid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2281" y="0"/>
            <a:ext cx="5369719" cy="309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标题 1"/>
          <p:cNvSpPr>
            <a:spLocks noGrp="1"/>
          </p:cNvSpPr>
          <p:nvPr>
            <p:ph type="title"/>
          </p:nvPr>
        </p:nvSpPr>
        <p:spPr/>
        <p:txBody>
          <a:bodyPr/>
          <a:lstStyle/>
          <a:p>
            <a:r>
              <a:rPr lang="zh-CN" altLang="en-US" sz="2800" dirty="0" smtClean="0"/>
              <a:t>应用实例</a:t>
            </a:r>
            <a:endParaRPr lang="zh-CN" altLang="en-US" sz="2800" dirty="0"/>
          </a:p>
        </p:txBody>
      </p:sp>
    </p:spTree>
    <p:extLst>
      <p:ext uri="{BB962C8B-B14F-4D97-AF65-F5344CB8AC3E}">
        <p14:creationId xmlns:p14="http://schemas.microsoft.com/office/powerpoint/2010/main" val="216234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stretch>
            <a:fillRect/>
          </a:stretch>
        </p:blipFill>
        <p:spPr>
          <a:xfrm>
            <a:off x="2423592" y="1124744"/>
            <a:ext cx="6339804" cy="5212527"/>
          </a:xfrm>
          <a:prstGeom prst="rect">
            <a:avLst/>
          </a:prstGeom>
        </p:spPr>
      </p:pic>
      <p:sp>
        <p:nvSpPr>
          <p:cNvPr id="2" name="标题 1"/>
          <p:cNvSpPr>
            <a:spLocks noGrp="1"/>
          </p:cNvSpPr>
          <p:nvPr>
            <p:ph type="title"/>
          </p:nvPr>
        </p:nvSpPr>
        <p:spPr/>
        <p:txBody>
          <a:bodyPr/>
          <a:lstStyle/>
          <a:p>
            <a:r>
              <a:rPr lang="en-US" altLang="zh-CN" sz="2800" dirty="0" smtClean="0"/>
              <a:t>ETABS2015</a:t>
            </a:r>
            <a:r>
              <a:rPr lang="zh-CN" altLang="en-US" sz="2800" dirty="0" smtClean="0"/>
              <a:t>做法</a:t>
            </a:r>
            <a:endParaRPr lang="zh-CN" altLang="en-US" sz="2800" dirty="0"/>
          </a:p>
        </p:txBody>
      </p:sp>
      <p:sp>
        <p:nvSpPr>
          <p:cNvPr id="4" name="灯片编号占位符 3"/>
          <p:cNvSpPr>
            <a:spLocks noGrp="1"/>
          </p:cNvSpPr>
          <p:nvPr>
            <p:ph type="sldNum" sz="quarter" idx="4294967295"/>
          </p:nvPr>
        </p:nvSpPr>
        <p:spPr/>
        <p:txBody>
          <a:bodyPr/>
          <a:lstStyle/>
          <a:p>
            <a:pPr>
              <a:defRPr/>
            </a:pPr>
            <a:endParaRPr lang="zh-CN" altLang="en-US" dirty="0"/>
          </a:p>
        </p:txBody>
      </p:sp>
      <p:sp>
        <p:nvSpPr>
          <p:cNvPr id="7" name="矩形 6"/>
          <p:cNvSpPr/>
          <p:nvPr/>
        </p:nvSpPr>
        <p:spPr>
          <a:xfrm>
            <a:off x="2423592" y="3942734"/>
            <a:ext cx="6768752" cy="220491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横卷形 7"/>
          <p:cNvSpPr/>
          <p:nvPr/>
        </p:nvSpPr>
        <p:spPr>
          <a:xfrm>
            <a:off x="7608168" y="1300612"/>
            <a:ext cx="3744416" cy="25186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mn-ea"/>
              </a:rPr>
              <a:t>ETABS2015</a:t>
            </a:r>
            <a:r>
              <a:rPr lang="zh-CN" altLang="en-US" sz="2000" b="1" dirty="0">
                <a:latin typeface="+mn-ea"/>
              </a:rPr>
              <a:t>也新提供了以最大位移控制的屈曲模态作为结构模型初始状态的计算</a:t>
            </a:r>
          </a:p>
        </p:txBody>
      </p:sp>
    </p:spTree>
    <p:extLst>
      <p:ext uri="{BB962C8B-B14F-4D97-AF65-F5344CB8AC3E}">
        <p14:creationId xmlns:p14="http://schemas.microsoft.com/office/powerpoint/2010/main" val="3592309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结构整体初始几何缺陷</a:t>
            </a:r>
            <a:r>
              <a:rPr lang="en-US" altLang="zh-CN" sz="3200" dirty="0" smtClean="0"/>
              <a:t>—</a:t>
            </a:r>
            <a:r>
              <a:rPr lang="zh-CN" altLang="en-US" sz="3200" dirty="0" smtClean="0"/>
              <a:t>算法</a:t>
            </a:r>
            <a:r>
              <a:rPr lang="en-US" altLang="zh-CN" sz="3200" dirty="0" smtClean="0"/>
              <a:t>2  </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35360" y="1325528"/>
                <a:ext cx="8229600" cy="3394075"/>
              </a:xfrm>
            </p:spPr>
            <p:txBody>
              <a:bodyPr/>
              <a:lstStyle/>
              <a:p>
                <a:r>
                  <a:rPr lang="zh-CN" altLang="en-US" sz="2000" dirty="0" smtClean="0"/>
                  <a:t>第</a:t>
                </a:r>
                <a:r>
                  <a:rPr lang="en-US" altLang="zh-CN" sz="2000" dirty="0" smtClean="0"/>
                  <a:t>5.2.1</a:t>
                </a:r>
                <a:r>
                  <a:rPr lang="zh-CN" altLang="en-US" sz="2000" dirty="0" smtClean="0"/>
                  <a:t>条：。。。框架和支撑结构整体初始几何缺陷代表值也可按式（</a:t>
                </a:r>
                <a:r>
                  <a:rPr lang="en-US" altLang="zh-CN" sz="2000" dirty="0" smtClean="0"/>
                  <a:t>5.2.1-1</a:t>
                </a:r>
                <a:r>
                  <a:rPr lang="zh-CN" altLang="en-US" sz="2000" dirty="0" smtClean="0"/>
                  <a:t>）确定（图</a:t>
                </a:r>
                <a:r>
                  <a:rPr lang="en-US" altLang="zh-CN" sz="2000" dirty="0" smtClean="0"/>
                  <a:t>5.2.1-1</a:t>
                </a:r>
                <a:r>
                  <a:rPr lang="zh-CN" altLang="en-US" sz="2000" dirty="0" smtClean="0"/>
                  <a:t>）；</a:t>
                </a:r>
                <a:r>
                  <a:rPr lang="zh-CN" altLang="en-US" sz="2000" dirty="0" smtClean="0">
                    <a:solidFill>
                      <a:srgbClr val="C00000"/>
                    </a:solidFill>
                  </a:rPr>
                  <a:t>或可通过在每层柱顶施加假想水平力</a:t>
                </a:r>
                <a14:m>
                  <m:oMath xmlns:m="http://schemas.openxmlformats.org/officeDocument/2006/math">
                    <m:sSub>
                      <m:sSubPr>
                        <m:ctrlPr>
                          <a:rPr lang="en-US" altLang="zh-CN" sz="2000" i="1" smtClean="0">
                            <a:solidFill>
                              <a:srgbClr val="C00000"/>
                            </a:solidFill>
                            <a:latin typeface="Cambria Math" panose="02040503050406030204" pitchFamily="18" charset="0"/>
                          </a:rPr>
                        </m:ctrlPr>
                      </m:sSubPr>
                      <m:e>
                        <m:r>
                          <m:rPr>
                            <m:sty m:val="p"/>
                          </m:rPr>
                          <a:rPr lang="en-US" altLang="zh-CN" sz="2000" i="1">
                            <a:solidFill>
                              <a:srgbClr val="C00000"/>
                            </a:solidFill>
                            <a:latin typeface="Cambria Math" panose="02040503050406030204" pitchFamily="18" charset="0"/>
                          </a:rPr>
                          <m:t>H</m:t>
                        </m:r>
                      </m:e>
                      <m:sub>
                        <m:r>
                          <m:rPr>
                            <m:sty m:val="p"/>
                          </m:rPr>
                          <a:rPr lang="en-US" altLang="zh-CN" sz="2000" i="1">
                            <a:solidFill>
                              <a:srgbClr val="C00000"/>
                            </a:solidFill>
                            <a:latin typeface="Cambria Math" panose="02040503050406030204" pitchFamily="18" charset="0"/>
                          </a:rPr>
                          <m:t>ni</m:t>
                        </m:r>
                      </m:sub>
                    </m:sSub>
                  </m:oMath>
                </a14:m>
                <a:r>
                  <a:rPr lang="zh-CN" altLang="en-US" sz="2000" dirty="0" smtClean="0">
                    <a:solidFill>
                      <a:srgbClr val="C00000"/>
                    </a:solidFill>
                  </a:rPr>
                  <a:t>等效考虑，假想水平力可按式（</a:t>
                </a:r>
                <a:r>
                  <a:rPr lang="en-US" altLang="zh-CN" sz="2000" dirty="0" smtClean="0">
                    <a:solidFill>
                      <a:srgbClr val="C00000"/>
                    </a:solidFill>
                  </a:rPr>
                  <a:t>5.2.1-2</a:t>
                </a:r>
                <a:r>
                  <a:rPr lang="zh-CN" altLang="en-US" sz="2000" dirty="0" smtClean="0">
                    <a:solidFill>
                      <a:srgbClr val="C00000"/>
                    </a:solidFill>
                  </a:rPr>
                  <a:t>）计算</a:t>
                </a:r>
                <a:r>
                  <a:rPr lang="zh-CN" altLang="en-US" sz="2000" dirty="0" smtClean="0"/>
                  <a:t>，施加方向应考虑荷载的最不利组合（图</a:t>
                </a:r>
                <a:r>
                  <a:rPr lang="en-US" altLang="zh-CN" sz="2000" dirty="0" smtClean="0"/>
                  <a:t>5.2.1-2</a:t>
                </a:r>
                <a:r>
                  <a:rPr lang="zh-CN" altLang="en-US" sz="2000" dirty="0" smtClean="0"/>
                  <a:t>）。</a:t>
                </a:r>
                <a:endParaRPr lang="en-US" altLang="zh-CN" sz="2000" dirty="0" smtClean="0"/>
              </a:p>
              <a:p>
                <a:endParaRPr lang="en-US" altLang="zh-CN" sz="2000" dirty="0" smtClean="0"/>
              </a:p>
              <a:p>
                <a:r>
                  <a:rPr lang="en-US" altLang="zh-CN" sz="2000" dirty="0" smtClean="0"/>
                  <a:t>    </a:t>
                </a:r>
                <a14:m>
                  <m:oMath xmlns:m="http://schemas.openxmlformats.org/officeDocument/2006/math">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H</m:t>
                        </m:r>
                      </m:e>
                      <m:sub>
                        <m:r>
                          <m:rPr>
                            <m:sty m:val="p"/>
                          </m:rPr>
                          <a:rPr lang="en-US" altLang="zh-CN" sz="2000" i="1">
                            <a:latin typeface="Cambria Math" panose="02040503050406030204" pitchFamily="18" charset="0"/>
                          </a:rPr>
                          <m:t>ni</m:t>
                        </m:r>
                      </m:sub>
                    </m:sSub>
                  </m:oMath>
                </a14:m>
                <a:r>
                  <a:rPr lang="en-US" altLang="zh-CN" sz="2000" dirty="0" smtClean="0"/>
                  <a:t>=</a:t>
                </a:r>
                <a14:m>
                  <m:oMath xmlns:m="http://schemas.openxmlformats.org/officeDocument/2006/math">
                    <m:f>
                      <m:fPr>
                        <m:ctrlPr>
                          <a:rPr lang="en-US" altLang="zh-CN" sz="2000" i="1" dirty="0" smtClean="0">
                            <a:latin typeface="Cambria Math" panose="02040503050406030204" pitchFamily="18" charset="0"/>
                          </a:rPr>
                        </m:ctrlPr>
                      </m:fPr>
                      <m:num>
                        <m:sSub>
                          <m:sSubPr>
                            <m:ctrlPr>
                              <a:rPr lang="en-US" altLang="zh-CN" sz="2000" i="1" dirty="0" smtClean="0">
                                <a:latin typeface="Cambria Math" panose="02040503050406030204" pitchFamily="18" charset="0"/>
                              </a:rPr>
                            </m:ctrlPr>
                          </m:sSubPr>
                          <m:e>
                            <m:r>
                              <a:rPr lang="en-US" altLang="zh-CN" sz="2000" b="1" i="1" dirty="0" smtClean="0">
                                <a:latin typeface="Cambria Math" panose="02040503050406030204" pitchFamily="18" charset="0"/>
                              </a:rPr>
                              <m:t>𝑮</m:t>
                            </m:r>
                          </m:e>
                          <m:sub>
                            <m:r>
                              <a:rPr lang="en-US" altLang="zh-CN" sz="2000" b="1" i="1" dirty="0" smtClean="0">
                                <a:latin typeface="Cambria Math" panose="02040503050406030204" pitchFamily="18" charset="0"/>
                              </a:rPr>
                              <m:t>𝒊</m:t>
                            </m:r>
                          </m:sub>
                        </m:sSub>
                      </m:num>
                      <m:den>
                        <m:r>
                          <a:rPr lang="en-US" altLang="zh-CN" sz="2000" b="1" i="1" dirty="0" smtClean="0">
                            <a:latin typeface="Cambria Math" panose="02040503050406030204" pitchFamily="18" charset="0"/>
                          </a:rPr>
                          <m:t>𝟐𝟓𝟎</m:t>
                        </m:r>
                      </m:den>
                    </m:f>
                    <m:rad>
                      <m:radPr>
                        <m:degHide m:val="on"/>
                        <m:ctrlPr>
                          <a:rPr lang="en-US" altLang="zh-CN" sz="2000" i="1" dirty="0" smtClean="0">
                            <a:latin typeface="Cambria Math" panose="02040503050406030204" pitchFamily="18" charset="0"/>
                          </a:rPr>
                        </m:ctrlPr>
                      </m:radPr>
                      <m:deg/>
                      <m:e>
                        <m:r>
                          <a:rPr lang="en-US" altLang="zh-CN" sz="2000" b="1" i="1" dirty="0" smtClean="0">
                            <a:latin typeface="Cambria Math" panose="02040503050406030204" pitchFamily="18" charset="0"/>
                          </a:rPr>
                          <m:t>𝟎</m:t>
                        </m:r>
                        <m:r>
                          <a:rPr lang="en-US" altLang="zh-CN" sz="2000" b="1" i="1" dirty="0" smtClean="0">
                            <a:latin typeface="Cambria Math" panose="02040503050406030204" pitchFamily="18" charset="0"/>
                          </a:rPr>
                          <m:t>.</m:t>
                        </m:r>
                        <m:r>
                          <a:rPr lang="en-US" altLang="zh-CN" sz="2000" b="1" i="1" dirty="0" smtClean="0">
                            <a:latin typeface="Cambria Math" panose="02040503050406030204" pitchFamily="18" charset="0"/>
                          </a:rPr>
                          <m:t>𝟐</m:t>
                        </m:r>
                        <m:r>
                          <a:rPr lang="en-US" altLang="zh-CN" sz="2000" b="1" i="1" dirty="0" smtClean="0">
                            <a:latin typeface="Cambria Math" panose="02040503050406030204" pitchFamily="18" charset="0"/>
                          </a:rPr>
                          <m:t>+</m:t>
                        </m:r>
                        <m:f>
                          <m:fPr>
                            <m:ctrlPr>
                              <a:rPr lang="en-US" altLang="zh-CN" sz="2000" b="1" i="1" dirty="0" smtClean="0">
                                <a:latin typeface="Cambria Math" panose="02040503050406030204" pitchFamily="18" charset="0"/>
                              </a:rPr>
                            </m:ctrlPr>
                          </m:fPr>
                          <m:num>
                            <m:r>
                              <a:rPr lang="en-US" altLang="zh-CN" sz="2000" b="1" i="1" dirty="0" smtClean="0">
                                <a:latin typeface="Cambria Math" panose="02040503050406030204" pitchFamily="18" charset="0"/>
                              </a:rPr>
                              <m:t>𝟏</m:t>
                            </m:r>
                          </m:num>
                          <m:den>
                            <m:sSub>
                              <m:sSubPr>
                                <m:ctrlPr>
                                  <a:rPr lang="en-US" altLang="zh-CN" sz="2000" b="1" i="1" dirty="0" smtClean="0">
                                    <a:latin typeface="Cambria Math" panose="02040503050406030204" pitchFamily="18" charset="0"/>
                                  </a:rPr>
                                </m:ctrlPr>
                              </m:sSubPr>
                              <m:e>
                                <m:r>
                                  <a:rPr lang="en-US" altLang="zh-CN" sz="2000" b="1" i="1" dirty="0" smtClean="0">
                                    <a:latin typeface="Cambria Math" panose="02040503050406030204" pitchFamily="18" charset="0"/>
                                  </a:rPr>
                                  <m:t>𝒏</m:t>
                                </m:r>
                              </m:e>
                              <m:sub>
                                <m:r>
                                  <a:rPr lang="en-US" altLang="zh-CN" sz="2000" b="1" i="1" dirty="0" smtClean="0">
                                    <a:latin typeface="Cambria Math" panose="02040503050406030204" pitchFamily="18" charset="0"/>
                                  </a:rPr>
                                  <m:t>𝒔</m:t>
                                </m:r>
                              </m:sub>
                            </m:sSub>
                          </m:den>
                        </m:f>
                      </m:e>
                    </m:rad>
                  </m:oMath>
                </a14:m>
                <a:r>
                  <a:rPr lang="zh-CN" altLang="en-US" sz="2000" dirty="0" smtClean="0"/>
                  <a:t>                     </a:t>
                </a:r>
                <a:r>
                  <a:rPr lang="zh-CN" altLang="en-US" sz="2000" dirty="0"/>
                  <a:t>（</a:t>
                </a:r>
                <a:r>
                  <a:rPr lang="en-US" altLang="zh-CN" sz="2000" dirty="0" smtClean="0"/>
                  <a:t>5.2.1-2</a:t>
                </a:r>
                <a:r>
                  <a:rPr lang="zh-CN" altLang="en-US" sz="2000" dirty="0" smtClean="0"/>
                  <a:t>）</a:t>
                </a:r>
                <a:endParaRPr lang="en-US" altLang="zh-CN" sz="2000" dirty="0" smtClean="0"/>
              </a:p>
              <a:p>
                <a:pPr marL="0" indent="0">
                  <a:buNone/>
                </a:pPr>
                <a:r>
                  <a:rPr lang="en-US" altLang="zh-CN" sz="2000" dirty="0" smtClean="0"/>
                  <a:t>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n</m:t>
                        </m:r>
                      </m:e>
                      <m:sub>
                        <m:r>
                          <m:rPr>
                            <m:sty m:val="p"/>
                          </m:rPr>
                          <a:rPr lang="en-US" altLang="zh-CN" sz="2000" i="1">
                            <a:latin typeface="Cambria Math" panose="02040503050406030204" pitchFamily="18" charset="0"/>
                          </a:rPr>
                          <m:t>s</m:t>
                        </m:r>
                      </m:sub>
                    </m:sSub>
                  </m:oMath>
                </a14:m>
                <a:r>
                  <a:rPr lang="en-US" altLang="zh-CN" sz="2000" dirty="0" smtClean="0"/>
                  <a:t>—</a:t>
                </a:r>
                <a:r>
                  <a:rPr lang="zh-CN" altLang="en-US" sz="2000" dirty="0" smtClean="0"/>
                  <a:t>结构总层数；</a:t>
                </a:r>
                <a:endParaRPr lang="en-US" altLang="zh-CN" sz="2000" dirty="0" smtClean="0"/>
              </a:p>
              <a:p>
                <a:pPr marL="0" indent="0">
                  <a:buNone/>
                </a:pPr>
                <a:r>
                  <a:rPr lang="en-US" altLang="zh-CN" sz="2000" dirty="0" smtClean="0"/>
                  <a:t>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G</m:t>
                        </m:r>
                      </m:e>
                      <m:sub>
                        <m:r>
                          <m:rPr>
                            <m:sty m:val="p"/>
                          </m:rPr>
                          <a:rPr lang="en-US" altLang="zh-CN" sz="2000" i="1" smtClean="0">
                            <a:latin typeface="Cambria Math" panose="02040503050406030204" pitchFamily="18" charset="0"/>
                          </a:rPr>
                          <m:t>i</m:t>
                        </m:r>
                      </m:sub>
                    </m:sSub>
                  </m:oMath>
                </a14:m>
                <a:r>
                  <a:rPr lang="en-US" altLang="zh-CN" sz="2000" dirty="0" smtClean="0"/>
                  <a:t>—</a:t>
                </a:r>
                <a:r>
                  <a:rPr lang="zh-CN" altLang="en-US" sz="2000" dirty="0" smtClean="0"/>
                  <a:t>第</a:t>
                </a:r>
                <a:r>
                  <a:rPr lang="en-US" altLang="zh-CN" sz="2000" dirty="0" err="1" smtClean="0"/>
                  <a:t>i</a:t>
                </a:r>
                <a:r>
                  <a:rPr lang="zh-CN" altLang="en-US" sz="2000" dirty="0" smtClean="0"/>
                  <a:t>楼层的总重力荷载代表值；</a:t>
                </a:r>
                <a:endParaRPr lang="en-US" altLang="zh-CN" sz="20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35360" y="1325528"/>
                <a:ext cx="8229600" cy="3394075"/>
              </a:xfrm>
              <a:blipFill rotWithShape="0">
                <a:blip r:embed="rId2"/>
                <a:stretch>
                  <a:fillRect l="-667" t="-898" r="-741"/>
                </a:stretch>
              </a:blipFill>
            </p:spPr>
            <p:txBody>
              <a:bodyPr/>
              <a:lstStyle/>
              <a:p>
                <a:r>
                  <a:rPr lang="zh-CN" altLang="en-US">
                    <a:noFill/>
                  </a:rPr>
                  <a:t> </a:t>
                </a:r>
              </a:p>
            </p:txBody>
          </p:sp>
        </mc:Fallback>
      </mc:AlternateContent>
      <p:sp>
        <p:nvSpPr>
          <p:cNvPr id="4" name="灯片编号占位符 3"/>
          <p:cNvSpPr>
            <a:spLocks noGrp="1"/>
          </p:cNvSpPr>
          <p:nvPr>
            <p:ph type="sldNum" sz="quarter" idx="4294967295"/>
          </p:nvPr>
        </p:nvSpPr>
        <p:spPr>
          <a:xfrm>
            <a:off x="8737600" y="6356351"/>
            <a:ext cx="2844800" cy="366183"/>
          </a:xfrm>
          <a:prstGeom prst="rect">
            <a:avLst/>
          </a:prstGeom>
        </p:spPr>
        <p:txBody>
          <a:bodyPr lIns="121917" tIns="60958" rIns="121917" bIns="60958"/>
          <a:lstStyle/>
          <a:p>
            <a:pPr>
              <a:defRPr/>
            </a:pPr>
            <a:fld id="{A46037C8-5B0A-4AE1-9877-D75452A8BEB9}" type="slidenum">
              <a:rPr lang="zh-CN" altLang="en-US" smtClean="0"/>
              <a:pPr>
                <a:defRPr/>
              </a:pPr>
              <a:t>17</a:t>
            </a:fld>
            <a:endParaRPr lang="zh-CN" altLang="en-US"/>
          </a:p>
        </p:txBody>
      </p:sp>
      <p:pic>
        <p:nvPicPr>
          <p:cNvPr id="6" name="图片 5"/>
          <p:cNvPicPr>
            <a:picLocks noChangeAspect="1"/>
          </p:cNvPicPr>
          <p:nvPr/>
        </p:nvPicPr>
        <p:blipFill>
          <a:blip r:embed="rId3" cstate="print"/>
          <a:stretch>
            <a:fillRect/>
          </a:stretch>
        </p:blipFill>
        <p:spPr>
          <a:xfrm>
            <a:off x="8208236" y="2774693"/>
            <a:ext cx="3029209" cy="3947841"/>
          </a:xfrm>
          <a:prstGeom prst="rect">
            <a:avLst/>
          </a:prstGeom>
        </p:spPr>
      </p:pic>
    </p:spTree>
    <p:extLst>
      <p:ext uri="{BB962C8B-B14F-4D97-AF65-F5344CB8AC3E}">
        <p14:creationId xmlns:p14="http://schemas.microsoft.com/office/powerpoint/2010/main" val="2343951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框架柱的计算长度</a:t>
            </a:r>
            <a:endParaRPr lang="zh-CN" altLang="en-US" sz="32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23528" y="1204088"/>
                <a:ext cx="3682752" cy="3394075"/>
              </a:xfrm>
            </p:spPr>
            <p:txBody>
              <a:bodyPr/>
              <a:lstStyle/>
              <a:p>
                <a:r>
                  <a:rPr lang="zh-CN" altLang="en-US" sz="2000" dirty="0" smtClean="0"/>
                  <a:t>第</a:t>
                </a:r>
                <a:r>
                  <a:rPr lang="en-US" altLang="zh-CN" sz="2000" dirty="0" smtClean="0"/>
                  <a:t>8.3.1</a:t>
                </a:r>
                <a:r>
                  <a:rPr lang="zh-CN" altLang="en-US" sz="2000" dirty="0" smtClean="0"/>
                  <a:t>条：等截面柱，在框架平面内的计算长度应等于该层柱的高度乘以计算长度系数</a:t>
                </a:r>
                <a:r>
                  <a:rPr lang="el-GR" altLang="zh-CN" sz="2000" dirty="0" smtClean="0"/>
                  <a:t>μ</a:t>
                </a:r>
                <a:r>
                  <a:rPr lang="zh-CN" altLang="en-US" sz="2000" dirty="0" smtClean="0"/>
                  <a:t>。框架应分为无支撑框架和有支撑框架。</a:t>
                </a:r>
                <a:r>
                  <a:rPr lang="zh-CN" altLang="en-US" sz="2000" dirty="0" smtClean="0">
                    <a:solidFill>
                      <a:srgbClr val="C00000"/>
                    </a:solidFill>
                  </a:rPr>
                  <a:t>当采用二阶弹性分析方法计算内力且在每层柱顶附加考虑假想水平力</a:t>
                </a:r>
                <a14:m>
                  <m:oMath xmlns:m="http://schemas.openxmlformats.org/officeDocument/2006/math">
                    <m:sSub>
                      <m:sSubPr>
                        <m:ctrlPr>
                          <a:rPr lang="en-US" altLang="zh-CN" sz="2000" i="1">
                            <a:solidFill>
                              <a:srgbClr val="C00000"/>
                            </a:solidFill>
                            <a:latin typeface="Cambria Math" panose="02040503050406030204" pitchFamily="18" charset="0"/>
                          </a:rPr>
                        </m:ctrlPr>
                      </m:sSubPr>
                      <m:e>
                        <m:r>
                          <m:rPr>
                            <m:sty m:val="p"/>
                          </m:rPr>
                          <a:rPr lang="en-US" altLang="zh-CN" sz="2000" i="1">
                            <a:solidFill>
                              <a:srgbClr val="C00000"/>
                            </a:solidFill>
                            <a:latin typeface="Cambria Math" panose="02040503050406030204" pitchFamily="18" charset="0"/>
                          </a:rPr>
                          <m:t>H</m:t>
                        </m:r>
                      </m:e>
                      <m:sub>
                        <m:r>
                          <m:rPr>
                            <m:sty m:val="p"/>
                          </m:rPr>
                          <a:rPr lang="en-US" altLang="zh-CN" sz="2000" i="1">
                            <a:solidFill>
                              <a:srgbClr val="C00000"/>
                            </a:solidFill>
                            <a:latin typeface="Cambria Math" panose="02040503050406030204" pitchFamily="18" charset="0"/>
                          </a:rPr>
                          <m:t>ni</m:t>
                        </m:r>
                      </m:sub>
                    </m:sSub>
                  </m:oMath>
                </a14:m>
                <a:r>
                  <a:rPr lang="zh-CN" altLang="en-US" sz="2000" dirty="0" smtClean="0">
                    <a:solidFill>
                      <a:srgbClr val="C00000"/>
                    </a:solidFill>
                  </a:rPr>
                  <a:t>时，框架柱的计算长度系数可取</a:t>
                </a:r>
                <a:r>
                  <a:rPr lang="en-US" altLang="zh-CN" sz="2000" dirty="0" smtClean="0">
                    <a:solidFill>
                      <a:srgbClr val="C00000"/>
                    </a:solidFill>
                  </a:rPr>
                  <a:t>1.0</a:t>
                </a:r>
                <a:r>
                  <a:rPr lang="zh-CN" altLang="en-US" sz="2000" dirty="0" smtClean="0">
                    <a:solidFill>
                      <a:srgbClr val="C00000"/>
                    </a:solidFill>
                  </a:rPr>
                  <a:t>或其他认可的值</a:t>
                </a:r>
                <a:r>
                  <a:rPr lang="zh-CN" altLang="en-US" sz="2000" dirty="0" smtClean="0"/>
                  <a:t>。</a:t>
                </a:r>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31371" y="1605452"/>
                <a:ext cx="4910336" cy="4525433"/>
              </a:xfrm>
              <a:blipFill>
                <a:blip r:embed="rId2" cstate="print"/>
                <a:stretch>
                  <a:fillRect l="-1490" t="-1619" r="-1821"/>
                </a:stretch>
              </a:blipFill>
            </p:spPr>
            <p:txBody>
              <a:bodyPr/>
              <a:lstStyle/>
              <a:p>
                <a:r>
                  <a:rPr lang="zh-CN" altLang="en-US">
                    <a:noFill/>
                  </a:rPr>
                  <a:t> </a:t>
                </a:r>
              </a:p>
            </p:txBody>
          </p:sp>
        </mc:Fallback>
      </mc:AlternateContent>
      <p:pic>
        <p:nvPicPr>
          <p:cNvPr id="5" name="图片 4"/>
          <p:cNvPicPr>
            <a:picLocks noChangeAspect="1"/>
          </p:cNvPicPr>
          <p:nvPr/>
        </p:nvPicPr>
        <p:blipFill>
          <a:blip r:embed="rId3" cstate="print"/>
          <a:stretch>
            <a:fillRect/>
          </a:stretch>
        </p:blipFill>
        <p:spPr>
          <a:xfrm>
            <a:off x="4879643" y="1700808"/>
            <a:ext cx="6780777" cy="4167697"/>
          </a:xfrm>
          <a:prstGeom prst="rect">
            <a:avLst/>
          </a:prstGeom>
          <a:ln>
            <a:solidFill>
              <a:schemeClr val="accent1"/>
            </a:solidFill>
          </a:ln>
        </p:spPr>
      </p:pic>
    </p:spTree>
    <p:extLst>
      <p:ext uri="{BB962C8B-B14F-4D97-AF65-F5344CB8AC3E}">
        <p14:creationId xmlns:p14="http://schemas.microsoft.com/office/powerpoint/2010/main" val="1903382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zh-CN" altLang="en-US" sz="3200" dirty="0"/>
                  <a:t>每层柱顶附加考虑假想水平力</a:t>
                </a:r>
                <a14:m>
                  <m:oMath xmlns:m="http://schemas.openxmlformats.org/officeDocument/2006/math">
                    <m:sSub>
                      <m:sSubPr>
                        <m:ctrlPr>
                          <a:rPr lang="en-US" altLang="zh-CN" sz="3200" i="1">
                            <a:latin typeface="Cambria Math" panose="02040503050406030204" pitchFamily="18" charset="0"/>
                          </a:rPr>
                        </m:ctrlPr>
                      </m:sSubPr>
                      <m:e>
                        <m:r>
                          <m:rPr>
                            <m:sty m:val="p"/>
                          </m:rPr>
                          <a:rPr lang="en-US" altLang="zh-CN" sz="3200" i="1">
                            <a:latin typeface="Cambria Math" panose="02040503050406030204" pitchFamily="18" charset="0"/>
                          </a:rPr>
                          <m:t>H</m:t>
                        </m:r>
                      </m:e>
                      <m:sub>
                        <m:r>
                          <m:rPr>
                            <m:sty m:val="p"/>
                          </m:rPr>
                          <a:rPr lang="en-US" altLang="zh-CN" sz="3200" i="1">
                            <a:latin typeface="Cambria Math" panose="02040503050406030204" pitchFamily="18" charset="0"/>
                          </a:rPr>
                          <m:t>ni</m:t>
                        </m:r>
                      </m:sub>
                    </m:sSub>
                  </m:oMath>
                </a14:m>
                <a:endParaRPr lang="zh-CN" altLang="en-US" sz="32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2"/>
                <a:stretch>
                  <a:fillRect l="-2034" t="-11538" b="-240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79376" y="1317551"/>
                <a:ext cx="8229600" cy="3394075"/>
              </a:xfrm>
            </p:spPr>
            <p:txBody>
              <a:bodyPr/>
              <a:lstStyle/>
              <a:p>
                <a:r>
                  <a:rPr lang="zh-CN" altLang="en-US" sz="2000" dirty="0" smtClean="0"/>
                  <a:t>自动生成</a:t>
                </a:r>
                <a14:m>
                  <m:oMath xmlns:m="http://schemas.openxmlformats.org/officeDocument/2006/math">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H</m:t>
                        </m:r>
                      </m:e>
                      <m:sub>
                        <m:r>
                          <m:rPr>
                            <m:sty m:val="p"/>
                          </m:rPr>
                          <a:rPr lang="en-US" altLang="zh-CN" sz="2000" i="1">
                            <a:latin typeface="Cambria Math" panose="02040503050406030204" pitchFamily="18" charset="0"/>
                          </a:rPr>
                          <m:t>ni</m:t>
                        </m:r>
                      </m:sub>
                    </m:sSub>
                  </m:oMath>
                </a14:m>
                <a:r>
                  <a:rPr lang="zh-CN" altLang="en-US" sz="2000" dirty="0" smtClean="0"/>
                  <a:t>的</a:t>
                </a:r>
                <a:r>
                  <a:rPr lang="en-US" altLang="zh-CN" sz="2000" dirty="0" smtClean="0"/>
                  <a:t>8</a:t>
                </a:r>
                <a:r>
                  <a:rPr lang="zh-CN" altLang="en-US" sz="2000" dirty="0" smtClean="0"/>
                  <a:t>个荷载</a:t>
                </a:r>
                <a:r>
                  <a:rPr lang="zh-CN" altLang="en-US" sz="2000" dirty="0"/>
                  <a:t>标准值</a:t>
                </a:r>
                <a:r>
                  <a:rPr lang="zh-CN" altLang="en-US" sz="2000" dirty="0" smtClean="0"/>
                  <a:t>工况，</a:t>
                </a:r>
                <a:r>
                  <a:rPr lang="en-US" altLang="zh-CN" sz="2000" dirty="0" smtClean="0"/>
                  <a:t>+</a:t>
                </a:r>
                <a:r>
                  <a:rPr lang="zh-CN" altLang="en-US" sz="2000" dirty="0" smtClean="0"/>
                  <a:t>恒</a:t>
                </a:r>
                <a:r>
                  <a:rPr lang="en-US" altLang="zh-CN" sz="2000" dirty="0" smtClean="0"/>
                  <a:t>X</a:t>
                </a:r>
                <a:r>
                  <a:rPr lang="zh-CN" altLang="en-US" sz="2000" dirty="0" smtClean="0"/>
                  <a:t>、</a:t>
                </a:r>
                <a:r>
                  <a:rPr lang="en-US" altLang="zh-CN" sz="2000" dirty="0" smtClean="0"/>
                  <a:t>-</a:t>
                </a:r>
                <a:r>
                  <a:rPr lang="zh-CN" altLang="en-US" sz="2000" dirty="0" smtClean="0"/>
                  <a:t>恒</a:t>
                </a:r>
                <a:r>
                  <a:rPr lang="en-US" altLang="zh-CN" sz="2000" dirty="0" smtClean="0"/>
                  <a:t>X</a:t>
                </a:r>
                <a:r>
                  <a:rPr lang="zh-CN" altLang="en-US" sz="2000" dirty="0" smtClean="0"/>
                  <a:t>、</a:t>
                </a:r>
                <a:r>
                  <a:rPr lang="en-US" altLang="zh-CN" sz="2000" dirty="0"/>
                  <a:t> +</a:t>
                </a:r>
                <a:r>
                  <a:rPr lang="zh-CN" altLang="en-US" sz="2000" dirty="0" smtClean="0"/>
                  <a:t>恒</a:t>
                </a:r>
                <a:r>
                  <a:rPr lang="en-US" altLang="zh-CN" sz="2000" dirty="0" smtClean="0"/>
                  <a:t>Y</a:t>
                </a:r>
                <a:r>
                  <a:rPr lang="zh-CN" altLang="en-US" sz="2000" dirty="0" smtClean="0"/>
                  <a:t>、</a:t>
                </a:r>
                <a:r>
                  <a:rPr lang="en-US" altLang="zh-CN" sz="2000" dirty="0"/>
                  <a:t>-</a:t>
                </a:r>
                <a:r>
                  <a:rPr lang="zh-CN" altLang="en-US" sz="2000" dirty="0" smtClean="0"/>
                  <a:t>恒</a:t>
                </a:r>
                <a:r>
                  <a:rPr lang="en-US" altLang="zh-CN" sz="2000" dirty="0" smtClean="0"/>
                  <a:t>Y</a:t>
                </a:r>
                <a:r>
                  <a:rPr lang="zh-CN" altLang="en-US" sz="2000" dirty="0" smtClean="0"/>
                  <a:t>、</a:t>
                </a:r>
                <a:r>
                  <a:rPr lang="en-US" altLang="zh-CN" sz="2000" dirty="0"/>
                  <a:t> </a:t>
                </a:r>
                <a:r>
                  <a:rPr lang="en-US" altLang="zh-CN" sz="2000" dirty="0" smtClean="0"/>
                  <a:t>+</a:t>
                </a:r>
                <a:r>
                  <a:rPr lang="zh-CN" altLang="en-US" sz="2000" dirty="0" smtClean="0"/>
                  <a:t>活</a:t>
                </a:r>
                <a:r>
                  <a:rPr lang="en-US" altLang="zh-CN" sz="2000" dirty="0" smtClean="0"/>
                  <a:t>X</a:t>
                </a:r>
                <a:r>
                  <a:rPr lang="zh-CN" altLang="en-US" sz="2000" dirty="0"/>
                  <a:t>、</a:t>
                </a:r>
                <a:r>
                  <a:rPr lang="en-US" altLang="zh-CN" sz="2000" dirty="0" smtClean="0"/>
                  <a:t>-</a:t>
                </a:r>
                <a:r>
                  <a:rPr lang="zh-CN" altLang="en-US" sz="2000" dirty="0" smtClean="0"/>
                  <a:t>活</a:t>
                </a:r>
                <a:r>
                  <a:rPr lang="en-US" altLang="zh-CN" sz="2000" dirty="0" smtClean="0"/>
                  <a:t>X</a:t>
                </a:r>
                <a:r>
                  <a:rPr lang="zh-CN" altLang="en-US" sz="2000" dirty="0"/>
                  <a:t>、</a:t>
                </a:r>
                <a:r>
                  <a:rPr lang="en-US" altLang="zh-CN" sz="2000" dirty="0"/>
                  <a:t> </a:t>
                </a:r>
                <a:r>
                  <a:rPr lang="en-US" altLang="zh-CN" sz="2000" dirty="0" smtClean="0"/>
                  <a:t>+</a:t>
                </a:r>
                <a:r>
                  <a:rPr lang="zh-CN" altLang="en-US" sz="2000" dirty="0" smtClean="0"/>
                  <a:t>活</a:t>
                </a:r>
                <a:r>
                  <a:rPr lang="en-US" altLang="zh-CN" sz="2000" dirty="0" smtClean="0"/>
                  <a:t>Y</a:t>
                </a:r>
                <a:r>
                  <a:rPr lang="zh-CN" altLang="en-US" sz="2000" dirty="0"/>
                  <a:t>、</a:t>
                </a:r>
                <a:r>
                  <a:rPr lang="en-US" altLang="zh-CN" sz="2000" dirty="0" smtClean="0"/>
                  <a:t>-</a:t>
                </a:r>
                <a:r>
                  <a:rPr lang="zh-CN" altLang="en-US" sz="2000" dirty="0" smtClean="0"/>
                  <a:t>活</a:t>
                </a:r>
                <a:r>
                  <a:rPr lang="en-US" altLang="zh-CN" sz="2000" dirty="0" smtClean="0"/>
                  <a:t>Y</a:t>
                </a:r>
                <a:r>
                  <a:rPr lang="zh-CN" altLang="en-US" sz="2000" dirty="0" smtClean="0"/>
                  <a:t>；</a:t>
                </a:r>
                <a:endParaRPr lang="en-US" altLang="zh-CN" sz="2000" dirty="0" smtClean="0"/>
              </a:p>
              <a:p>
                <a:r>
                  <a:rPr lang="zh-CN" altLang="en-US" sz="2000" dirty="0" smtClean="0"/>
                  <a:t>对设计阶段所有组合按考虑如上</a:t>
                </a:r>
                <a:r>
                  <a:rPr lang="en-US" altLang="zh-CN" sz="2000" dirty="0" smtClean="0"/>
                  <a:t>8</a:t>
                </a:r>
                <a:r>
                  <a:rPr lang="zh-CN" altLang="en-US" sz="2000" dirty="0" smtClean="0"/>
                  <a:t>种荷载的组合的包络设计；</a:t>
                </a:r>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79376" y="1317551"/>
                <a:ext cx="8229600" cy="3394075"/>
              </a:xfrm>
              <a:blipFill rotWithShape="0">
                <a:blip r:embed="rId3"/>
                <a:stretch>
                  <a:fillRect l="-667" t="-1257"/>
                </a:stretch>
              </a:blipFill>
            </p:spPr>
            <p:txBody>
              <a:bodyPr/>
              <a:lstStyle/>
              <a:p>
                <a:r>
                  <a:rPr lang="zh-CN" altLang="en-US">
                    <a:noFill/>
                  </a:rPr>
                  <a:t> </a:t>
                </a:r>
              </a:p>
            </p:txBody>
          </p:sp>
        </mc:Fallback>
      </mc:AlternateContent>
      <p:sp>
        <p:nvSpPr>
          <p:cNvPr id="4" name="灯片编号占位符 3"/>
          <p:cNvSpPr>
            <a:spLocks noGrp="1"/>
          </p:cNvSpPr>
          <p:nvPr>
            <p:ph type="sldNum" sz="quarter" idx="4294967295"/>
          </p:nvPr>
        </p:nvSpPr>
        <p:spPr>
          <a:xfrm>
            <a:off x="8737600" y="6356351"/>
            <a:ext cx="2844800" cy="366183"/>
          </a:xfrm>
          <a:prstGeom prst="rect">
            <a:avLst/>
          </a:prstGeom>
        </p:spPr>
        <p:txBody>
          <a:bodyPr lIns="121917" tIns="60958" rIns="121917" bIns="60958"/>
          <a:lstStyle/>
          <a:p>
            <a:pPr>
              <a:defRPr/>
            </a:pPr>
            <a:fld id="{A46037C8-5B0A-4AE1-9877-D75452A8BEB9}" type="slidenum">
              <a:rPr lang="zh-CN" altLang="en-US" smtClean="0"/>
              <a:pPr>
                <a:defRPr/>
              </a:pPr>
              <a:t>19</a:t>
            </a:fld>
            <a:endParaRPr lang="zh-CN" altLang="en-US"/>
          </a:p>
        </p:txBody>
      </p:sp>
      <p:pic>
        <p:nvPicPr>
          <p:cNvPr id="5" name="图片 4"/>
          <p:cNvPicPr>
            <a:picLocks noChangeAspect="1"/>
          </p:cNvPicPr>
          <p:nvPr/>
        </p:nvPicPr>
        <p:blipFill>
          <a:blip r:embed="rId4" cstate="print"/>
          <a:stretch>
            <a:fillRect/>
          </a:stretch>
        </p:blipFill>
        <p:spPr>
          <a:xfrm>
            <a:off x="568491" y="3216885"/>
            <a:ext cx="2016224" cy="2948899"/>
          </a:xfrm>
          <a:prstGeom prst="rect">
            <a:avLst/>
          </a:prstGeom>
          <a:ln>
            <a:solidFill>
              <a:schemeClr val="accent1"/>
            </a:solidFill>
          </a:ln>
        </p:spPr>
      </p:pic>
      <p:pic>
        <p:nvPicPr>
          <p:cNvPr id="6" name="图片 5"/>
          <p:cNvPicPr>
            <a:picLocks noChangeAspect="1"/>
          </p:cNvPicPr>
          <p:nvPr/>
        </p:nvPicPr>
        <p:blipFill>
          <a:blip r:embed="rId5" cstate="print"/>
          <a:stretch>
            <a:fillRect/>
          </a:stretch>
        </p:blipFill>
        <p:spPr>
          <a:xfrm>
            <a:off x="2678509" y="3216318"/>
            <a:ext cx="2016224" cy="2909316"/>
          </a:xfrm>
          <a:prstGeom prst="rect">
            <a:avLst/>
          </a:prstGeom>
          <a:ln>
            <a:solidFill>
              <a:schemeClr val="accent1"/>
            </a:solidFill>
          </a:ln>
        </p:spPr>
      </p:pic>
      <p:pic>
        <p:nvPicPr>
          <p:cNvPr id="7" name="图片 6"/>
          <p:cNvPicPr>
            <a:picLocks noChangeAspect="1"/>
          </p:cNvPicPr>
          <p:nvPr/>
        </p:nvPicPr>
        <p:blipFill>
          <a:blip r:embed="rId6" cstate="print"/>
          <a:stretch>
            <a:fillRect/>
          </a:stretch>
        </p:blipFill>
        <p:spPr>
          <a:xfrm>
            <a:off x="4847862" y="2948947"/>
            <a:ext cx="8041743" cy="4229605"/>
          </a:xfrm>
          <a:prstGeom prst="rect">
            <a:avLst/>
          </a:prstGeom>
        </p:spPr>
      </p:pic>
    </p:spTree>
    <p:extLst>
      <p:ext uri="{BB962C8B-B14F-4D97-AF65-F5344CB8AC3E}">
        <p14:creationId xmlns:p14="http://schemas.microsoft.com/office/powerpoint/2010/main" val="227256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大纲</a:t>
            </a:r>
            <a:endParaRPr lang="zh-CN" altLang="en-US" dirty="0"/>
          </a:p>
        </p:txBody>
      </p:sp>
      <p:sp>
        <p:nvSpPr>
          <p:cNvPr id="3" name="内容占位符 2"/>
          <p:cNvSpPr>
            <a:spLocks noGrp="1"/>
          </p:cNvSpPr>
          <p:nvPr>
            <p:ph idx="1"/>
          </p:nvPr>
        </p:nvSpPr>
        <p:spPr>
          <a:xfrm>
            <a:off x="479376" y="1268760"/>
            <a:ext cx="11161240" cy="5400600"/>
          </a:xfrm>
        </p:spPr>
        <p:txBody>
          <a:bodyPr>
            <a:normAutofit/>
          </a:bodyPr>
          <a:lstStyle/>
          <a:p>
            <a:pPr>
              <a:buNone/>
            </a:pPr>
            <a:endParaRPr lang="en-US" altLang="zh-CN" dirty="0" smtClean="0"/>
          </a:p>
          <a:p>
            <a:pPr>
              <a:buNone/>
            </a:pPr>
            <a:r>
              <a:rPr lang="zh-CN" altLang="en-US" dirty="0" smtClean="0"/>
              <a:t>一</a:t>
            </a:r>
            <a:r>
              <a:rPr lang="zh-CN" altLang="zh-CN" dirty="0" smtClean="0"/>
              <a:t>、</a:t>
            </a:r>
            <a:r>
              <a:rPr lang="en-US" altLang="zh-CN" dirty="0" smtClean="0"/>
              <a:t>   </a:t>
            </a:r>
            <a:r>
              <a:rPr lang="zh-CN" altLang="en-US" dirty="0" smtClean="0"/>
              <a:t>钢结构整体分析</a:t>
            </a:r>
            <a:endParaRPr lang="en-US" altLang="zh-CN" dirty="0" smtClean="0"/>
          </a:p>
          <a:p>
            <a:pPr>
              <a:buNone/>
            </a:pPr>
            <a:endParaRPr lang="en-US" altLang="zh-CN" dirty="0" smtClean="0"/>
          </a:p>
          <a:p>
            <a:pPr>
              <a:buNone/>
            </a:pPr>
            <a:endParaRPr lang="en-US" altLang="zh-CN" dirty="0" smtClean="0"/>
          </a:p>
          <a:p>
            <a:pPr>
              <a:buNone/>
            </a:pPr>
            <a:r>
              <a:rPr lang="zh-CN" altLang="en-US" dirty="0" smtClean="0"/>
              <a:t>二</a:t>
            </a:r>
            <a:r>
              <a:rPr lang="zh-CN" altLang="zh-CN" dirty="0" smtClean="0"/>
              <a:t>、</a:t>
            </a:r>
            <a:r>
              <a:rPr lang="en-US" altLang="zh-CN" dirty="0" smtClean="0"/>
              <a:t>   </a:t>
            </a:r>
            <a:r>
              <a:rPr lang="zh-CN" altLang="en-US" dirty="0" smtClean="0"/>
              <a:t>钢结构</a:t>
            </a:r>
            <a:r>
              <a:rPr lang="zh-CN" altLang="en-US" dirty="0"/>
              <a:t>抗震性能化设计</a:t>
            </a:r>
            <a:endParaRPr lang="en-US" altLang="zh-CN" dirty="0" smtClean="0"/>
          </a:p>
          <a:p>
            <a:pPr>
              <a:buNone/>
            </a:pPr>
            <a:endParaRPr lang="en-US" altLang="zh-CN" dirty="0" smtClean="0"/>
          </a:p>
          <a:p>
            <a:pPr>
              <a:buNone/>
            </a:pPr>
            <a:endParaRPr lang="en-US" altLang="zh-CN" dirty="0" smtClean="0"/>
          </a:p>
          <a:p>
            <a:pPr>
              <a:buNone/>
            </a:pPr>
            <a:r>
              <a:rPr lang="zh-CN" altLang="en-US" dirty="0"/>
              <a:t>三</a:t>
            </a:r>
            <a:r>
              <a:rPr lang="zh-CN" altLang="zh-CN" dirty="0" smtClean="0"/>
              <a:t>、</a:t>
            </a:r>
            <a:r>
              <a:rPr lang="en-US" altLang="zh-CN" dirty="0" smtClean="0"/>
              <a:t>   </a:t>
            </a:r>
            <a:r>
              <a:rPr lang="zh-CN" altLang="en-US" dirty="0" smtClean="0"/>
              <a:t>钢结构</a:t>
            </a:r>
            <a:r>
              <a:rPr lang="zh-CN" altLang="en-US" dirty="0"/>
              <a:t>防火验算</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构件信息输出各工况内力及组合系数</a:t>
            </a:r>
            <a:endParaRPr lang="zh-CN" altLang="en-US" sz="3200" dirty="0"/>
          </a:p>
        </p:txBody>
      </p:sp>
      <p:pic>
        <p:nvPicPr>
          <p:cNvPr id="5" name="内容占位符 4"/>
          <p:cNvPicPr>
            <a:picLocks noGrp="1"/>
          </p:cNvPicPr>
          <p:nvPr>
            <p:ph idx="1"/>
          </p:nvPr>
        </p:nvPicPr>
        <p:blipFill>
          <a:blip r:embed="rId2" cstate="print"/>
          <a:srcRect/>
          <a:stretch>
            <a:fillRect/>
          </a:stretch>
        </p:blipFill>
        <p:spPr bwMode="auto">
          <a:xfrm>
            <a:off x="263352" y="1412776"/>
            <a:ext cx="4237905" cy="4525433"/>
          </a:xfrm>
          <a:prstGeom prst="rect">
            <a:avLst/>
          </a:prstGeom>
          <a:noFill/>
          <a:ln w="9525">
            <a:noFill/>
            <a:miter lim="800000"/>
            <a:headEnd/>
            <a:tailEnd/>
          </a:ln>
        </p:spPr>
      </p:pic>
      <p:pic>
        <p:nvPicPr>
          <p:cNvPr id="6" name="图片 5"/>
          <p:cNvPicPr/>
          <p:nvPr/>
        </p:nvPicPr>
        <p:blipFill>
          <a:blip r:embed="rId3" cstate="print"/>
          <a:srcRect/>
          <a:stretch>
            <a:fillRect/>
          </a:stretch>
        </p:blipFill>
        <p:spPr bwMode="auto">
          <a:xfrm>
            <a:off x="4654973" y="1700808"/>
            <a:ext cx="7537027" cy="4046220"/>
          </a:xfrm>
          <a:prstGeom prst="rect">
            <a:avLst/>
          </a:prstGeom>
          <a:noFill/>
          <a:ln w="9525">
            <a:noFill/>
            <a:miter lim="800000"/>
            <a:headEnd/>
            <a:tailEnd/>
          </a:ln>
        </p:spPr>
      </p:pic>
    </p:spTree>
    <p:extLst>
      <p:ext uri="{BB962C8B-B14F-4D97-AF65-F5344CB8AC3E}">
        <p14:creationId xmlns:p14="http://schemas.microsoft.com/office/powerpoint/2010/main" val="2586938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a:t>在</a:t>
            </a:r>
            <a:r>
              <a:rPr lang="en-US" altLang="zh-CN" sz="3200" dirty="0"/>
              <a:t>wv02q.out</a:t>
            </a:r>
            <a:r>
              <a:rPr lang="zh-CN" altLang="zh-CN" sz="3200" dirty="0"/>
              <a:t>中输出各层假想水平力结果</a:t>
            </a:r>
            <a:endParaRPr lang="zh-CN" altLang="en-US" sz="3200" dirty="0"/>
          </a:p>
        </p:txBody>
      </p:sp>
      <p:pic>
        <p:nvPicPr>
          <p:cNvPr id="5" name="内容占位符 4"/>
          <p:cNvPicPr>
            <a:picLocks noGrp="1"/>
          </p:cNvPicPr>
          <p:nvPr>
            <p:ph idx="1"/>
          </p:nvPr>
        </p:nvPicPr>
        <p:blipFill>
          <a:blip r:embed="rId2" cstate="print"/>
          <a:srcRect/>
          <a:stretch>
            <a:fillRect/>
          </a:stretch>
        </p:blipFill>
        <p:spPr bwMode="auto">
          <a:xfrm>
            <a:off x="1991544" y="2204864"/>
            <a:ext cx="6742857" cy="3530159"/>
          </a:xfrm>
          <a:prstGeom prst="rect">
            <a:avLst/>
          </a:prstGeom>
          <a:noFill/>
          <a:ln w="9525">
            <a:noFill/>
            <a:miter lim="800000"/>
            <a:headEnd/>
            <a:tailEnd/>
          </a:ln>
        </p:spPr>
      </p:pic>
    </p:spTree>
    <p:extLst>
      <p:ext uri="{BB962C8B-B14F-4D97-AF65-F5344CB8AC3E}">
        <p14:creationId xmlns:p14="http://schemas.microsoft.com/office/powerpoint/2010/main" val="391016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83632" y="2780928"/>
            <a:ext cx="9001000" cy="1872208"/>
          </a:xfrm>
        </p:spPr>
        <p:txBody>
          <a:bodyPr>
            <a:normAutofit/>
          </a:bodyPr>
          <a:lstStyle/>
          <a:p>
            <a:pPr>
              <a:buNone/>
            </a:pPr>
            <a:endParaRPr lang="en-US" altLang="zh-CN" dirty="0" smtClean="0"/>
          </a:p>
          <a:p>
            <a:pPr>
              <a:buNone/>
            </a:pPr>
            <a:r>
              <a:rPr lang="zh-CN" altLang="en-US" sz="4000" dirty="0" smtClean="0"/>
              <a:t>二</a:t>
            </a:r>
            <a:r>
              <a:rPr lang="zh-CN" altLang="zh-CN" sz="4000" dirty="0" smtClean="0"/>
              <a:t>、</a:t>
            </a:r>
            <a:r>
              <a:rPr lang="en-US" altLang="zh-CN" sz="4000" dirty="0" smtClean="0"/>
              <a:t> </a:t>
            </a:r>
            <a:r>
              <a:rPr lang="zh-CN" altLang="en-US" sz="4000" dirty="0" smtClean="0"/>
              <a:t>钢结构</a:t>
            </a:r>
            <a:r>
              <a:rPr lang="zh-CN" altLang="en-US" sz="4000" dirty="0"/>
              <a:t>抗震性能化设计</a:t>
            </a:r>
            <a:endParaRPr lang="en-US" altLang="zh-CN" dirty="0" smtClean="0"/>
          </a:p>
        </p:txBody>
      </p:sp>
    </p:spTree>
    <p:extLst>
      <p:ext uri="{BB962C8B-B14F-4D97-AF65-F5344CB8AC3E}">
        <p14:creationId xmlns:p14="http://schemas.microsoft.com/office/powerpoint/2010/main" val="2440458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抗震性能化设计</a:t>
            </a:r>
          </a:p>
        </p:txBody>
      </p:sp>
      <p:sp>
        <p:nvSpPr>
          <p:cNvPr id="3" name="内容占位符 2"/>
          <p:cNvSpPr>
            <a:spLocks noGrp="1"/>
          </p:cNvSpPr>
          <p:nvPr>
            <p:ph idx="1"/>
          </p:nvPr>
        </p:nvSpPr>
        <p:spPr/>
        <p:txBody>
          <a:bodyPr/>
          <a:lstStyle/>
          <a:p>
            <a:r>
              <a:rPr lang="zh-CN" altLang="en-US" sz="2800" dirty="0" smtClean="0"/>
              <a:t>钢标采用</a:t>
            </a:r>
            <a:r>
              <a:rPr lang="zh-CN" altLang="en-US" sz="2800" dirty="0">
                <a:solidFill>
                  <a:srgbClr val="FF0000"/>
                </a:solidFill>
              </a:rPr>
              <a:t>延性等级</a:t>
            </a:r>
            <a:r>
              <a:rPr lang="zh-CN" altLang="en-US" sz="2800" dirty="0"/>
              <a:t>反映构件延性，承载</a:t>
            </a:r>
            <a:r>
              <a:rPr lang="zh-CN" altLang="en-US" sz="2800" dirty="0" smtClean="0">
                <a:solidFill>
                  <a:srgbClr val="FF0000"/>
                </a:solidFill>
              </a:rPr>
              <a:t>性能</a:t>
            </a:r>
            <a:r>
              <a:rPr lang="zh-CN" altLang="en-US" sz="2800" dirty="0">
                <a:solidFill>
                  <a:srgbClr val="FF0000"/>
                </a:solidFill>
              </a:rPr>
              <a:t>等级</a:t>
            </a:r>
            <a:r>
              <a:rPr lang="zh-CN" altLang="en-US" sz="2800" dirty="0"/>
              <a:t>反映构件承载力，延性等级和承载性能等级的合理匹配实现“</a:t>
            </a:r>
            <a:r>
              <a:rPr lang="zh-CN" altLang="en-US" sz="2800" dirty="0">
                <a:solidFill>
                  <a:srgbClr val="C00000"/>
                </a:solidFill>
              </a:rPr>
              <a:t>高延性</a:t>
            </a:r>
            <a:r>
              <a:rPr lang="en-US" altLang="zh-CN" sz="2800" dirty="0">
                <a:solidFill>
                  <a:srgbClr val="C00000"/>
                </a:solidFill>
              </a:rPr>
              <a:t>-</a:t>
            </a:r>
            <a:r>
              <a:rPr lang="zh-CN" altLang="en-US" sz="2800" dirty="0">
                <a:solidFill>
                  <a:srgbClr val="C00000"/>
                </a:solidFill>
              </a:rPr>
              <a:t>低承载力、</a:t>
            </a:r>
            <a:r>
              <a:rPr lang="zh-CN" altLang="en-US" sz="2800" dirty="0" smtClean="0">
                <a:solidFill>
                  <a:srgbClr val="C00000"/>
                </a:solidFill>
              </a:rPr>
              <a:t>低延性</a:t>
            </a:r>
            <a:r>
              <a:rPr lang="en-US" altLang="zh-CN" sz="2800" dirty="0">
                <a:solidFill>
                  <a:srgbClr val="C00000"/>
                </a:solidFill>
              </a:rPr>
              <a:t>-</a:t>
            </a:r>
            <a:r>
              <a:rPr lang="zh-CN" altLang="en-US" sz="2800" dirty="0">
                <a:solidFill>
                  <a:srgbClr val="C00000"/>
                </a:solidFill>
              </a:rPr>
              <a:t>高承载力</a:t>
            </a:r>
            <a:r>
              <a:rPr lang="zh-CN" altLang="en-US" sz="2800" dirty="0"/>
              <a:t>”的设计</a:t>
            </a:r>
            <a:r>
              <a:rPr lang="zh-CN" altLang="en-US" sz="2800" dirty="0" smtClean="0"/>
              <a:t>思路。</a:t>
            </a:r>
            <a:endParaRPr lang="en-US" altLang="zh-CN" sz="2800" dirty="0" smtClean="0"/>
          </a:p>
          <a:p>
            <a:endParaRPr lang="en-US" altLang="zh-CN" dirty="0" smtClean="0"/>
          </a:p>
        </p:txBody>
      </p:sp>
      <p:pic>
        <p:nvPicPr>
          <p:cNvPr id="5" name="Picture 2"/>
          <p:cNvPicPr>
            <a:picLocks noChangeAspect="1" noChangeArrowheads="1"/>
          </p:cNvPicPr>
          <p:nvPr/>
        </p:nvPicPr>
        <p:blipFill>
          <a:blip r:embed="rId3" cstate="print"/>
          <a:srcRect/>
          <a:stretch>
            <a:fillRect/>
          </a:stretch>
        </p:blipFill>
        <p:spPr bwMode="auto">
          <a:xfrm>
            <a:off x="3359696" y="3140968"/>
            <a:ext cx="5166347" cy="3412256"/>
          </a:xfrm>
          <a:prstGeom prst="rect">
            <a:avLst/>
          </a:prstGeom>
          <a:noFill/>
          <a:ln w="9525">
            <a:noFill/>
            <a:miter lim="800000"/>
            <a:headEnd/>
            <a:tailEnd/>
          </a:ln>
          <a:effectLst/>
        </p:spPr>
      </p:pic>
    </p:spTree>
    <p:extLst>
      <p:ext uri="{BB962C8B-B14F-4D97-AF65-F5344CB8AC3E}">
        <p14:creationId xmlns:p14="http://schemas.microsoft.com/office/powerpoint/2010/main" val="411671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抗震性能化设计</a:t>
            </a:r>
          </a:p>
        </p:txBody>
      </p:sp>
      <p:sp>
        <p:nvSpPr>
          <p:cNvPr id="3" name="内容占位符 2"/>
          <p:cNvSpPr>
            <a:spLocks noGrp="1"/>
          </p:cNvSpPr>
          <p:nvPr>
            <p:ph idx="1"/>
          </p:nvPr>
        </p:nvSpPr>
        <p:spPr/>
        <p:txBody>
          <a:bodyPr>
            <a:normAutofit/>
          </a:bodyPr>
          <a:lstStyle/>
          <a:p>
            <a:pPr>
              <a:lnSpc>
                <a:spcPct val="150000"/>
              </a:lnSpc>
            </a:pPr>
            <a:r>
              <a:rPr lang="en-US" altLang="zh-CN" sz="2800" dirty="0"/>
              <a:t>17</a:t>
            </a:r>
            <a:r>
              <a:rPr lang="zh-CN" altLang="en-US" sz="2800" dirty="0" smtClean="0"/>
              <a:t>章第</a:t>
            </a:r>
            <a:r>
              <a:rPr lang="en-US" altLang="zh-CN" sz="2800" dirty="0" smtClean="0"/>
              <a:t>17.1.3</a:t>
            </a:r>
            <a:r>
              <a:rPr lang="zh-CN" altLang="en-US" sz="2800" dirty="0" smtClean="0"/>
              <a:t>条钢结构</a:t>
            </a:r>
            <a:r>
              <a:rPr lang="zh-CN" altLang="en-US" sz="2800" dirty="0"/>
              <a:t>抗震设计思路是进行塑性机构控制，由于非塑性耗能区构件和节点的承载力设计要求取决于结构体系及构件塑性耗能区的性能，因此本章仅规定了构件塑性耗能区的抗震性能目标。</a:t>
            </a:r>
          </a:p>
          <a:p>
            <a:pPr>
              <a:lnSpc>
                <a:spcPct val="150000"/>
              </a:lnSpc>
            </a:pPr>
            <a:endParaRPr lang="en-US" altLang="zh-CN" dirty="0" smtClean="0"/>
          </a:p>
          <a:p>
            <a:pPr marL="457200" lvl="1" indent="0">
              <a:lnSpc>
                <a:spcPct val="150000"/>
              </a:lnSpc>
              <a:buNone/>
            </a:pPr>
            <a:endParaRPr lang="zh-CN" altLang="en-US" sz="2000" dirty="0">
              <a:solidFill>
                <a:srgbClr val="FF0000"/>
              </a:solidFill>
            </a:endParaRPr>
          </a:p>
          <a:p>
            <a:endParaRPr lang="zh-CN" altLang="en-US" dirty="0"/>
          </a:p>
        </p:txBody>
      </p:sp>
    </p:spTree>
    <p:extLst>
      <p:ext uri="{BB962C8B-B14F-4D97-AF65-F5344CB8AC3E}">
        <p14:creationId xmlns:p14="http://schemas.microsoft.com/office/powerpoint/2010/main" val="3698047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p:txBody>
          <a:bodyPr/>
          <a:lstStyle/>
          <a:p>
            <a:pPr>
              <a:defRPr/>
            </a:pPr>
            <a:endParaRPr lang="zh-CN" altLang="en-US" dirty="0"/>
          </a:p>
        </p:txBody>
      </p:sp>
      <p:pic>
        <p:nvPicPr>
          <p:cNvPr id="14338" name="Picture 2"/>
          <p:cNvPicPr>
            <a:picLocks noChangeAspect="1" noChangeArrowheads="1"/>
          </p:cNvPicPr>
          <p:nvPr/>
        </p:nvPicPr>
        <p:blipFill>
          <a:blip r:embed="rId2" cstate="print"/>
          <a:srcRect/>
          <a:stretch>
            <a:fillRect/>
          </a:stretch>
        </p:blipFill>
        <p:spPr bwMode="auto">
          <a:xfrm>
            <a:off x="3647728" y="1196752"/>
            <a:ext cx="7956415" cy="5439360"/>
          </a:xfrm>
          <a:prstGeom prst="rect">
            <a:avLst/>
          </a:prstGeom>
          <a:noFill/>
          <a:ln w="9525">
            <a:noFill/>
            <a:miter lim="800000"/>
            <a:headEnd/>
            <a:tailEnd/>
          </a:ln>
        </p:spPr>
      </p:pic>
      <p:sp>
        <p:nvSpPr>
          <p:cNvPr id="6" name="下箭头 5"/>
          <p:cNvSpPr/>
          <p:nvPr/>
        </p:nvSpPr>
        <p:spPr>
          <a:xfrm>
            <a:off x="1900557" y="2564904"/>
            <a:ext cx="1440160" cy="3528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承载力逐步降低</a:t>
            </a:r>
            <a:endParaRPr lang="zh-CN" altLang="en-US" sz="2400" dirty="0">
              <a:solidFill>
                <a:schemeClr val="bg1"/>
              </a:solidFill>
            </a:endParaRPr>
          </a:p>
        </p:txBody>
      </p:sp>
      <p:sp>
        <p:nvSpPr>
          <p:cNvPr id="7" name="标题 6"/>
          <p:cNvSpPr>
            <a:spLocks noGrp="1"/>
          </p:cNvSpPr>
          <p:nvPr>
            <p:ph type="title"/>
          </p:nvPr>
        </p:nvSpPr>
        <p:spPr/>
        <p:txBody>
          <a:bodyPr/>
          <a:lstStyle/>
          <a:p>
            <a:r>
              <a:rPr lang="zh-CN" altLang="en-US" dirty="0" smtClean="0"/>
              <a:t>（一）、承载性能等级及延性等级</a:t>
            </a:r>
            <a:endParaRPr lang="zh-CN" altLang="en-US" dirty="0"/>
          </a:p>
        </p:txBody>
      </p:sp>
      <p:sp>
        <p:nvSpPr>
          <p:cNvPr id="9" name="内容占位符 4"/>
          <p:cNvSpPr>
            <a:spLocks noGrp="1"/>
          </p:cNvSpPr>
          <p:nvPr>
            <p:ph idx="1"/>
          </p:nvPr>
        </p:nvSpPr>
        <p:spPr>
          <a:xfrm>
            <a:off x="263352" y="1340768"/>
            <a:ext cx="2894112" cy="923487"/>
          </a:xfrm>
        </p:spPr>
        <p:txBody>
          <a:bodyPr/>
          <a:lstStyle/>
          <a:p>
            <a:r>
              <a:rPr lang="en-US" altLang="zh-CN" sz="2400" dirty="0" smtClean="0"/>
              <a:t>1</a:t>
            </a:r>
            <a:r>
              <a:rPr lang="zh-CN" altLang="en-US" sz="2400" dirty="0" smtClean="0"/>
              <a:t>、承载性能等级</a:t>
            </a:r>
            <a:endParaRPr lang="zh-CN" altLang="en-US" sz="2400" dirty="0"/>
          </a:p>
        </p:txBody>
      </p:sp>
    </p:spTree>
    <p:extLst>
      <p:ext uri="{BB962C8B-B14F-4D97-AF65-F5344CB8AC3E}">
        <p14:creationId xmlns:p14="http://schemas.microsoft.com/office/powerpoint/2010/main" val="112843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376" y="174750"/>
            <a:ext cx="8280920" cy="634082"/>
          </a:xfrm>
        </p:spPr>
        <p:txBody>
          <a:bodyPr/>
          <a:lstStyle/>
          <a:p>
            <a:r>
              <a:rPr lang="zh-CN" altLang="en-US" sz="3200" dirty="0" smtClean="0"/>
              <a:t>承载性能等级参考选用表</a:t>
            </a:r>
            <a:endParaRPr lang="zh-CN" altLang="en-US" sz="3200" dirty="0"/>
          </a:p>
        </p:txBody>
      </p:sp>
      <p:pic>
        <p:nvPicPr>
          <p:cNvPr id="4" name="内容占位符 3"/>
          <p:cNvPicPr>
            <a:picLocks noGrp="1" noChangeAspect="1"/>
          </p:cNvPicPr>
          <p:nvPr>
            <p:ph idx="1"/>
          </p:nvPr>
        </p:nvPicPr>
        <p:blipFill>
          <a:blip r:embed="rId2" cstate="print"/>
          <a:stretch>
            <a:fillRect/>
          </a:stretch>
        </p:blipFill>
        <p:spPr>
          <a:xfrm>
            <a:off x="623392" y="2296616"/>
            <a:ext cx="11154924" cy="4320480"/>
          </a:xfrm>
          <a:prstGeom prst="rect">
            <a:avLst/>
          </a:prstGeom>
        </p:spPr>
      </p:pic>
      <p:sp>
        <p:nvSpPr>
          <p:cNvPr id="3" name="矩形 2"/>
          <p:cNvSpPr/>
          <p:nvPr/>
        </p:nvSpPr>
        <p:spPr>
          <a:xfrm>
            <a:off x="520799" y="1342509"/>
            <a:ext cx="11146473" cy="954107"/>
          </a:xfrm>
          <a:prstGeom prst="rect">
            <a:avLst/>
          </a:prstGeom>
        </p:spPr>
        <p:txBody>
          <a:bodyPr wrap="square">
            <a:spAutoFit/>
          </a:bodyPr>
          <a:lstStyle/>
          <a:p>
            <a:pPr marL="457200" indent="-457200">
              <a:buFont typeface="Arial" panose="020B0604020202020204" pitchFamily="34" charset="0"/>
              <a:buChar char="•"/>
            </a:pPr>
            <a:r>
              <a:rPr lang="zh-CN" altLang="en-US" sz="2800" b="1" dirty="0" smtClean="0">
                <a:latin typeface="+mn-ea"/>
              </a:rPr>
              <a:t>抗震</a:t>
            </a:r>
            <a:r>
              <a:rPr lang="zh-CN" altLang="en-US" sz="2800" b="1" dirty="0">
                <a:latin typeface="+mn-ea"/>
              </a:rPr>
              <a:t>设防类别为标准设防类（丙类）的建筑，可按表 17.1.4-1 初步选择塑性耗能区</a:t>
            </a:r>
            <a:r>
              <a:rPr lang="zh-CN" altLang="en-US" sz="2800" b="1" dirty="0" smtClean="0">
                <a:latin typeface="+mn-ea"/>
              </a:rPr>
              <a:t>的承载性能</a:t>
            </a:r>
            <a:r>
              <a:rPr lang="zh-CN" altLang="en-US" sz="2800" b="1" dirty="0">
                <a:latin typeface="+mn-ea"/>
              </a:rPr>
              <a:t>等级。 </a:t>
            </a:r>
          </a:p>
        </p:txBody>
      </p:sp>
    </p:spTree>
    <p:extLst>
      <p:ext uri="{BB962C8B-B14F-4D97-AF65-F5344CB8AC3E}">
        <p14:creationId xmlns:p14="http://schemas.microsoft.com/office/powerpoint/2010/main" val="3791111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376" y="314343"/>
            <a:ext cx="7588424" cy="634082"/>
          </a:xfrm>
        </p:spPr>
        <p:txBody>
          <a:bodyPr/>
          <a:lstStyle/>
          <a:p>
            <a:r>
              <a:rPr lang="en-US" altLang="zh-CN" sz="2800" dirty="0" smtClean="0"/>
              <a:t>2</a:t>
            </a:r>
            <a:r>
              <a:rPr lang="zh-CN" altLang="en-US" sz="2800" dirty="0" smtClean="0"/>
              <a:t>、延性</a:t>
            </a:r>
            <a:r>
              <a:rPr lang="zh-CN" altLang="en-US" sz="2800" dirty="0"/>
              <a:t>等级与性能等级的</a:t>
            </a:r>
            <a:r>
              <a:rPr lang="zh-CN" altLang="en-US" sz="2800" dirty="0" smtClean="0"/>
              <a:t>匹配</a:t>
            </a:r>
            <a:endParaRPr lang="zh-CN" altLang="en-US" sz="2800" dirty="0"/>
          </a:p>
        </p:txBody>
      </p:sp>
      <p:sp>
        <p:nvSpPr>
          <p:cNvPr id="5" name="内容占位符 4"/>
          <p:cNvSpPr>
            <a:spLocks noGrp="1"/>
          </p:cNvSpPr>
          <p:nvPr>
            <p:ph idx="1"/>
          </p:nvPr>
        </p:nvSpPr>
        <p:spPr>
          <a:xfrm>
            <a:off x="479376" y="1412776"/>
            <a:ext cx="10972800" cy="3961986"/>
          </a:xfrm>
        </p:spPr>
        <p:txBody>
          <a:bodyPr>
            <a:normAutofit/>
          </a:bodyPr>
          <a:lstStyle/>
          <a:p>
            <a:r>
              <a:rPr lang="zh-CN" altLang="zh-CN" sz="2400" dirty="0"/>
              <a:t>新标准</a:t>
            </a:r>
            <a:r>
              <a:rPr lang="en-US" altLang="zh-CN" sz="2400" dirty="0"/>
              <a:t>17.1.4-4</a:t>
            </a:r>
            <a:r>
              <a:rPr lang="zh-CN" altLang="zh-CN" sz="2400" dirty="0"/>
              <a:t>条：构件和节点的延性等级应根据设防类别及塑性耗能区最低承载性能等级按表</a:t>
            </a:r>
            <a:r>
              <a:rPr lang="en-US" altLang="zh-CN" sz="2400" dirty="0"/>
              <a:t>17.1.4-2</a:t>
            </a:r>
            <a:r>
              <a:rPr lang="zh-CN" altLang="zh-CN" sz="2400" dirty="0"/>
              <a:t>确定，并按本标准第</a:t>
            </a:r>
            <a:r>
              <a:rPr lang="en-US" altLang="zh-CN" sz="2400" dirty="0"/>
              <a:t>17.3</a:t>
            </a:r>
            <a:r>
              <a:rPr lang="zh-CN" altLang="zh-CN" sz="2400" dirty="0"/>
              <a:t>节的规定对不同延性等级的相应要求采取抗震措施</a:t>
            </a:r>
            <a:endParaRPr lang="zh-CN" altLang="en-US" sz="2400"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9" name="图片 8"/>
          <p:cNvPicPr/>
          <p:nvPr/>
        </p:nvPicPr>
        <p:blipFill>
          <a:blip r:embed="rId2" cstate="print"/>
          <a:srcRect/>
          <a:stretch>
            <a:fillRect/>
          </a:stretch>
        </p:blipFill>
        <p:spPr bwMode="auto">
          <a:xfrm>
            <a:off x="609600" y="2846569"/>
            <a:ext cx="7251485" cy="3988026"/>
          </a:xfrm>
          <a:prstGeom prst="rect">
            <a:avLst/>
          </a:prstGeom>
          <a:noFill/>
          <a:ln w="9525">
            <a:noFill/>
            <a:miter lim="800000"/>
            <a:headEnd/>
            <a:tailEnd/>
          </a:ln>
        </p:spPr>
      </p:pic>
      <p:sp>
        <p:nvSpPr>
          <p:cNvPr id="10" name="文本框 9"/>
          <p:cNvSpPr txBox="1"/>
          <p:nvPr/>
        </p:nvSpPr>
        <p:spPr>
          <a:xfrm>
            <a:off x="8112224" y="2498665"/>
            <a:ext cx="3837227" cy="4359335"/>
          </a:xfrm>
          <a:prstGeom prst="rect">
            <a:avLst/>
          </a:prstGeom>
          <a:solidFill>
            <a:srgbClr val="FFFFCC"/>
          </a:solidFill>
          <a:ln>
            <a:solidFill>
              <a:schemeClr val="tx1"/>
            </a:solidFill>
          </a:ln>
        </p:spPr>
        <p:txBody>
          <a:bodyPr wrap="square" rtlCol="0">
            <a:spAutoFit/>
          </a:bodyPr>
          <a:lstStyle/>
          <a:p>
            <a:r>
              <a:rPr lang="zh-CN" altLang="zh-CN" sz="2133" dirty="0"/>
              <a:t>从以上各表的要求可见，进行中震性能设计时，通过承载力性能等级和延性等级两个参数关联地震作用大小和延性强弱，实现“高承载力、低延性”和“低承载力、高延性”两种抗震设计思路</a:t>
            </a:r>
            <a:r>
              <a:rPr lang="zh-CN" altLang="zh-CN" sz="2133" dirty="0" smtClean="0"/>
              <a:t>。</a:t>
            </a:r>
            <a:r>
              <a:rPr lang="zh-CN" altLang="en-US" sz="2133" dirty="0" smtClean="0"/>
              <a:t>对于标准设防类丙类：</a:t>
            </a:r>
            <a:r>
              <a:rPr lang="zh-CN" altLang="zh-CN" sz="2133" dirty="0" smtClean="0"/>
              <a:t>性能</a:t>
            </a:r>
            <a:r>
              <a:rPr lang="en-US" altLang="zh-CN" sz="2133" dirty="0"/>
              <a:t>7</a:t>
            </a:r>
            <a:r>
              <a:rPr lang="zh-CN" altLang="zh-CN" sz="2133" dirty="0"/>
              <a:t>地震作用最小，</a:t>
            </a:r>
            <a:r>
              <a:rPr lang="zh-CN" altLang="zh-CN" sz="2133" dirty="0" smtClean="0"/>
              <a:t>延性</a:t>
            </a:r>
            <a:r>
              <a:rPr lang="en-US" altLang="zh-CN" sz="2133" dirty="0" smtClean="0"/>
              <a:t>I</a:t>
            </a:r>
            <a:r>
              <a:rPr lang="zh-CN" altLang="en-US" sz="2133" dirty="0" smtClean="0"/>
              <a:t>级</a:t>
            </a:r>
            <a:r>
              <a:rPr lang="zh-CN" altLang="zh-CN" sz="2133" dirty="0" smtClean="0"/>
              <a:t>最好</a:t>
            </a:r>
            <a:r>
              <a:rPr lang="zh-CN" altLang="zh-CN" sz="2133" dirty="0"/>
              <a:t>，属于典型的“低承载力、高延性”；</a:t>
            </a:r>
            <a:endParaRPr lang="en-US" altLang="zh-CN" sz="2133" dirty="0"/>
          </a:p>
          <a:p>
            <a:r>
              <a:rPr lang="zh-CN" altLang="zh-CN" sz="2133" dirty="0" smtClean="0"/>
              <a:t>性能</a:t>
            </a:r>
            <a:r>
              <a:rPr lang="en-US" altLang="zh-CN" sz="2133" dirty="0" smtClean="0"/>
              <a:t>3</a:t>
            </a:r>
            <a:r>
              <a:rPr lang="zh-CN" altLang="zh-CN" sz="2133" dirty="0" smtClean="0"/>
              <a:t>地震作用大</a:t>
            </a:r>
            <a:r>
              <a:rPr lang="zh-CN" altLang="zh-CN" sz="2133" dirty="0"/>
              <a:t>，</a:t>
            </a:r>
            <a:r>
              <a:rPr lang="zh-CN" altLang="zh-CN" sz="2133" dirty="0" smtClean="0"/>
              <a:t>延性</a:t>
            </a:r>
            <a:r>
              <a:rPr lang="en-US" altLang="zh-CN" sz="2133" dirty="0" smtClean="0"/>
              <a:t>V</a:t>
            </a:r>
            <a:r>
              <a:rPr lang="zh-CN" altLang="en-US" sz="2133" dirty="0" smtClean="0"/>
              <a:t>级</a:t>
            </a:r>
            <a:r>
              <a:rPr lang="zh-CN" altLang="zh-CN" sz="2133" dirty="0" smtClean="0"/>
              <a:t>最</a:t>
            </a:r>
            <a:r>
              <a:rPr lang="zh-CN" altLang="zh-CN" sz="2133" dirty="0"/>
              <a:t>差，属于典型的“高承载力、低延性</a:t>
            </a:r>
            <a:r>
              <a:rPr lang="zh-CN" altLang="zh-CN" sz="2133" dirty="0" smtClean="0"/>
              <a:t>”</a:t>
            </a:r>
            <a:r>
              <a:rPr lang="zh-CN" altLang="en-US" sz="2133" dirty="0" smtClean="0"/>
              <a:t>。</a:t>
            </a:r>
            <a:endParaRPr lang="zh-CN" altLang="en-US" sz="2133" b="1" dirty="0"/>
          </a:p>
        </p:txBody>
      </p:sp>
    </p:spTree>
    <p:extLst>
      <p:ext uri="{BB962C8B-B14F-4D97-AF65-F5344CB8AC3E}">
        <p14:creationId xmlns:p14="http://schemas.microsoft.com/office/powerpoint/2010/main" val="3691636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（二）</a:t>
            </a:r>
            <a:r>
              <a:rPr lang="zh-CN" altLang="zh-CN" sz="3200" dirty="0" smtClean="0"/>
              <a:t>、</a:t>
            </a:r>
            <a:r>
              <a:rPr lang="zh-CN" altLang="zh-CN" sz="3200" dirty="0"/>
              <a:t>耗能构件与非耗能构件</a:t>
            </a:r>
            <a:endParaRPr lang="zh-CN" altLang="en-US" sz="3200" dirty="0"/>
          </a:p>
        </p:txBody>
      </p:sp>
      <p:sp>
        <p:nvSpPr>
          <p:cNvPr id="3" name="内容占位符 2"/>
          <p:cNvSpPr>
            <a:spLocks noGrp="1"/>
          </p:cNvSpPr>
          <p:nvPr>
            <p:ph idx="1"/>
          </p:nvPr>
        </p:nvSpPr>
        <p:spPr/>
        <p:txBody>
          <a:bodyPr>
            <a:normAutofit/>
          </a:bodyPr>
          <a:lstStyle/>
          <a:p>
            <a:r>
              <a:rPr lang="zh-CN" altLang="zh-CN" sz="2800" dirty="0" smtClean="0"/>
              <a:t>软件对</a:t>
            </a:r>
            <a:r>
              <a:rPr lang="zh-CN" altLang="zh-CN" sz="2800" dirty="0"/>
              <a:t>框架结构中的梁、框架</a:t>
            </a:r>
            <a:r>
              <a:rPr lang="en-US" altLang="zh-CN" sz="2800" dirty="0"/>
              <a:t>-</a:t>
            </a:r>
            <a:r>
              <a:rPr lang="zh-CN" altLang="zh-CN" sz="2800" dirty="0"/>
              <a:t>中心支撑结构中的支撑、框架</a:t>
            </a:r>
            <a:r>
              <a:rPr lang="en-US" altLang="zh-CN" sz="2800" dirty="0"/>
              <a:t>-</a:t>
            </a:r>
            <a:r>
              <a:rPr lang="zh-CN" altLang="zh-CN" sz="2800" dirty="0"/>
              <a:t>偏心支撑结构中的消能梁自动指定为耗能构件，这是为体现承载力设计</a:t>
            </a:r>
            <a:r>
              <a:rPr lang="en-US" altLang="zh-CN" sz="2800" dirty="0"/>
              <a:t>(capacity design)</a:t>
            </a:r>
            <a:r>
              <a:rPr lang="zh-CN" altLang="zh-CN" sz="2800" dirty="0"/>
              <a:t>理念，不同种类构件的性能系数有差异</a:t>
            </a:r>
            <a:r>
              <a:rPr lang="zh-CN" altLang="zh-CN" sz="2800" dirty="0" smtClean="0"/>
              <a:t>。</a:t>
            </a:r>
            <a:endParaRPr lang="en-US" altLang="zh-CN" sz="2800" dirty="0" smtClean="0"/>
          </a:p>
          <a:p>
            <a:r>
              <a:rPr lang="zh-CN" altLang="zh-CN" sz="2800" dirty="0" smtClean="0"/>
              <a:t>耗能</a:t>
            </a:r>
            <a:r>
              <a:rPr lang="zh-CN" altLang="zh-CN" sz="2800" dirty="0"/>
              <a:t>构件在地震作用下首先形成塑性铰耗能，性能系数取值小</a:t>
            </a:r>
            <a:r>
              <a:rPr lang="zh-CN" altLang="zh-CN" sz="2800" dirty="0" smtClean="0"/>
              <a:t>；</a:t>
            </a:r>
            <a:endParaRPr lang="en-US" altLang="zh-CN" sz="2800" dirty="0" smtClean="0"/>
          </a:p>
          <a:p>
            <a:r>
              <a:rPr lang="zh-CN" altLang="zh-CN" sz="2800" dirty="0" smtClean="0"/>
              <a:t>为</a:t>
            </a:r>
            <a:r>
              <a:rPr lang="zh-CN" altLang="zh-CN" sz="2800" dirty="0"/>
              <a:t>保证非耗能构件在耗能构件屈服时还</a:t>
            </a:r>
            <a:r>
              <a:rPr lang="zh-CN" altLang="zh-CN" sz="2800" dirty="0" smtClean="0"/>
              <a:t>处于弹性</a:t>
            </a:r>
            <a:r>
              <a:rPr lang="zh-CN" altLang="zh-CN" sz="2800" dirty="0"/>
              <a:t>状态，非耗能构件性能系数取值</a:t>
            </a:r>
            <a:r>
              <a:rPr lang="zh-CN" altLang="zh-CN" sz="2800" dirty="0" smtClean="0"/>
              <a:t>大</a:t>
            </a:r>
            <a:r>
              <a:rPr lang="zh-CN" altLang="en-US" sz="2800" dirty="0" smtClean="0"/>
              <a:t>（</a:t>
            </a:r>
            <a:r>
              <a:rPr lang="zh-CN" altLang="zh-CN" sz="2800" dirty="0" smtClean="0"/>
              <a:t>通过</a:t>
            </a:r>
            <a:r>
              <a:rPr lang="zh-CN" altLang="zh-CN" sz="2800" dirty="0"/>
              <a:t>内力调整</a:t>
            </a:r>
            <a:r>
              <a:rPr lang="zh-CN" altLang="zh-CN" sz="2800" dirty="0" smtClean="0"/>
              <a:t>系数</a:t>
            </a:r>
            <a:r>
              <a:rPr lang="en-US" altLang="zh-CN" sz="2800" dirty="0" smtClean="0"/>
              <a:t>    </a:t>
            </a:r>
            <a:r>
              <a:rPr lang="zh-CN" altLang="zh-CN" sz="2800" dirty="0" smtClean="0"/>
              <a:t>体现</a:t>
            </a:r>
            <a:r>
              <a:rPr lang="zh-CN" altLang="en-US" sz="2800" dirty="0" smtClean="0"/>
              <a:t>）</a:t>
            </a:r>
            <a:endParaRPr lang="zh-CN" altLang="en-US" sz="2800" dirty="0"/>
          </a:p>
        </p:txBody>
      </p:sp>
      <p:sp>
        <p:nvSpPr>
          <p:cNvPr id="4" name="灯片编号占位符 3"/>
          <p:cNvSpPr>
            <a:spLocks noGrp="1"/>
          </p:cNvSpPr>
          <p:nvPr>
            <p:ph type="sldNum" sz="quarter" idx="4294967295"/>
          </p:nvPr>
        </p:nvSpPr>
        <p:spPr/>
        <p:txBody>
          <a:bodyPr/>
          <a:lstStyle/>
          <a:p>
            <a:pPr>
              <a:defRPr/>
            </a:pPr>
            <a:endParaRPr lang="zh-CN" altLang="en-US" dirty="0"/>
          </a:p>
        </p:txBody>
      </p:sp>
      <p:sp>
        <p:nvSpPr>
          <p:cNvPr id="8" name="Rectangle 5"/>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graphicFrame>
        <p:nvGraphicFramePr>
          <p:cNvPr id="9" name="对象 8"/>
          <p:cNvGraphicFramePr>
            <a:graphicFrameLocks noChangeAspect="1"/>
          </p:cNvGraphicFramePr>
          <p:nvPr>
            <p:extLst/>
          </p:nvPr>
        </p:nvGraphicFramePr>
        <p:xfrm>
          <a:off x="6744072" y="3759832"/>
          <a:ext cx="672075" cy="806489"/>
        </p:xfrm>
        <a:graphic>
          <a:graphicData uri="http://schemas.openxmlformats.org/presentationml/2006/ole">
            <mc:AlternateContent xmlns:mc="http://schemas.openxmlformats.org/markup-compatibility/2006">
              <mc:Choice xmlns:v="urn:schemas-microsoft-com:vml" Requires="v">
                <p:oleObj spid="_x0000_s216104" name="公式" r:id="rId3" imgW="190500" imgH="228600" progId="">
                  <p:embed/>
                </p:oleObj>
              </mc:Choice>
              <mc:Fallback>
                <p:oleObj name="公式" r:id="rId3" imgW="1905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072" y="3759832"/>
                        <a:ext cx="672075" cy="806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8019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1</a:t>
            </a:r>
            <a:r>
              <a:rPr lang="zh-CN" altLang="zh-CN" sz="3200" dirty="0" smtClean="0"/>
              <a:t>、地震</a:t>
            </a:r>
            <a:r>
              <a:rPr lang="zh-CN" altLang="zh-CN" sz="3200" dirty="0"/>
              <a:t>作用组合及承载力计算</a:t>
            </a:r>
            <a:endParaRPr lang="zh-CN" altLang="en-US" sz="3200" dirty="0"/>
          </a:p>
        </p:txBody>
      </p:sp>
      <p:sp>
        <p:nvSpPr>
          <p:cNvPr id="3" name="内容占位符 2"/>
          <p:cNvSpPr>
            <a:spLocks noGrp="1"/>
          </p:cNvSpPr>
          <p:nvPr>
            <p:ph idx="1"/>
          </p:nvPr>
        </p:nvSpPr>
        <p:spPr/>
        <p:txBody>
          <a:bodyPr>
            <a:normAutofit/>
          </a:bodyPr>
          <a:lstStyle/>
          <a:p>
            <a:r>
              <a:rPr lang="zh-CN" altLang="zh-CN" sz="2800" dirty="0" smtClean="0"/>
              <a:t>地震</a:t>
            </a:r>
            <a:r>
              <a:rPr lang="zh-CN" altLang="zh-CN" sz="2800" dirty="0"/>
              <a:t>作用组合及承载力计算按规范</a:t>
            </a:r>
            <a:r>
              <a:rPr lang="en-US" altLang="zh-CN" sz="2800" dirty="0"/>
              <a:t>17.2.3</a:t>
            </a:r>
            <a:r>
              <a:rPr lang="zh-CN" altLang="zh-CN" sz="2800" dirty="0"/>
              <a:t>条</a:t>
            </a:r>
            <a:r>
              <a:rPr lang="zh-CN" altLang="zh-CN" sz="2800" dirty="0" smtClean="0"/>
              <a:t>确定</a:t>
            </a:r>
            <a:endParaRPr lang="en-US" altLang="zh-CN" sz="2800" dirty="0" smtClean="0"/>
          </a:p>
          <a:p>
            <a:endParaRPr lang="en-US" altLang="zh-CN" sz="2800" dirty="0"/>
          </a:p>
          <a:p>
            <a:endParaRPr lang="en-US" altLang="zh-CN" sz="2800" dirty="0" smtClean="0"/>
          </a:p>
          <a:p>
            <a:endParaRPr lang="en-US" altLang="zh-CN" sz="2800" dirty="0"/>
          </a:p>
          <a:p>
            <a:r>
              <a:rPr lang="zh-CN" altLang="zh-CN" sz="2800" dirty="0" smtClean="0"/>
              <a:t>采用</a:t>
            </a:r>
            <a:r>
              <a:rPr lang="zh-CN" altLang="zh-CN" sz="2800" dirty="0"/>
              <a:t>“高承载力、低延性”方案时，地震作用取值大，但截面宽厚比限值比抗震规范有所放松。</a:t>
            </a:r>
          </a:p>
          <a:p>
            <a:r>
              <a:rPr lang="zh-CN" altLang="zh-CN" sz="2800" dirty="0"/>
              <a:t>需要指出的是，为保证耗能构件先屈服，其实际性能系数与设定的性能系数应接近，即耗能构件的承载力要用足，使效应抗力比接近</a:t>
            </a:r>
            <a:r>
              <a:rPr lang="en-US" altLang="zh-CN" sz="2800" dirty="0"/>
              <a:t>1.0</a:t>
            </a:r>
            <a:r>
              <a:rPr lang="zh-CN" altLang="zh-CN" sz="2800" dirty="0"/>
              <a:t>。</a:t>
            </a:r>
            <a:endParaRPr lang="zh-CN" altLang="en-US" sz="2800"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5" name="图片 4"/>
          <p:cNvPicPr/>
          <p:nvPr/>
        </p:nvPicPr>
        <p:blipFill>
          <a:blip r:embed="rId2" cstate="print"/>
          <a:srcRect/>
          <a:stretch>
            <a:fillRect/>
          </a:stretch>
        </p:blipFill>
        <p:spPr bwMode="auto">
          <a:xfrm>
            <a:off x="2279576" y="2060848"/>
            <a:ext cx="6336703" cy="1375311"/>
          </a:xfrm>
          <a:prstGeom prst="rect">
            <a:avLst/>
          </a:prstGeom>
          <a:noFill/>
          <a:ln w="9525">
            <a:noFill/>
            <a:miter lim="800000"/>
            <a:headEnd/>
            <a:tailEnd/>
          </a:ln>
        </p:spPr>
      </p:pic>
    </p:spTree>
    <p:extLst>
      <p:ext uri="{BB962C8B-B14F-4D97-AF65-F5344CB8AC3E}">
        <p14:creationId xmlns:p14="http://schemas.microsoft.com/office/powerpoint/2010/main" val="1763181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87688" y="2708920"/>
            <a:ext cx="5472608" cy="1872208"/>
          </a:xfrm>
        </p:spPr>
        <p:txBody>
          <a:bodyPr>
            <a:normAutofit/>
          </a:bodyPr>
          <a:lstStyle/>
          <a:p>
            <a:pPr>
              <a:buNone/>
            </a:pPr>
            <a:endParaRPr lang="en-US" altLang="zh-CN" dirty="0" smtClean="0"/>
          </a:p>
          <a:p>
            <a:pPr>
              <a:buNone/>
            </a:pPr>
            <a:r>
              <a:rPr lang="zh-CN" altLang="en-US" sz="4000" dirty="0" smtClean="0"/>
              <a:t>一</a:t>
            </a:r>
            <a:r>
              <a:rPr lang="zh-CN" altLang="zh-CN" sz="4000" dirty="0" smtClean="0"/>
              <a:t>、</a:t>
            </a:r>
            <a:r>
              <a:rPr lang="en-US" altLang="zh-CN" sz="4000" dirty="0" smtClean="0"/>
              <a:t> </a:t>
            </a:r>
            <a:r>
              <a:rPr lang="zh-CN" altLang="en-US" sz="4000" dirty="0" smtClean="0"/>
              <a:t>钢结构</a:t>
            </a:r>
            <a:r>
              <a:rPr lang="zh-CN" altLang="en-US" sz="4000" dirty="0"/>
              <a:t>整体分析</a:t>
            </a:r>
            <a:endParaRPr lang="en-US" altLang="zh-CN" sz="4000" dirty="0" smtClean="0"/>
          </a:p>
          <a:p>
            <a:pPr>
              <a:buNone/>
            </a:pPr>
            <a:endParaRPr lang="en-US" altLang="zh-CN" dirty="0" smtClean="0"/>
          </a:p>
        </p:txBody>
      </p:sp>
    </p:spTree>
    <p:extLst>
      <p:ext uri="{BB962C8B-B14F-4D97-AF65-F5344CB8AC3E}">
        <p14:creationId xmlns:p14="http://schemas.microsoft.com/office/powerpoint/2010/main" val="2033750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2</a:t>
            </a:r>
            <a:r>
              <a:rPr lang="zh-CN" altLang="en-US" sz="3200" dirty="0" smtClean="0"/>
              <a:t>、性能系数</a:t>
            </a:r>
            <a:endParaRPr lang="zh-CN" altLang="en-US" sz="3200" dirty="0"/>
          </a:p>
        </p:txBody>
      </p:sp>
      <p:sp>
        <p:nvSpPr>
          <p:cNvPr id="3" name="内容占位符 2"/>
          <p:cNvSpPr>
            <a:spLocks noGrp="1"/>
          </p:cNvSpPr>
          <p:nvPr>
            <p:ph idx="1"/>
          </p:nvPr>
        </p:nvSpPr>
        <p:spPr>
          <a:xfrm>
            <a:off x="609600" y="1418168"/>
            <a:ext cx="10972800" cy="4707467"/>
          </a:xfrm>
        </p:spPr>
        <p:txBody>
          <a:bodyPr>
            <a:normAutofit/>
          </a:bodyPr>
          <a:lstStyle/>
          <a:p>
            <a:r>
              <a:rPr lang="zh-CN" altLang="en-US" sz="2400" dirty="0"/>
              <a:t>地震力大小控制（除完好外，中震下结构进入弹塑性，地震力通过性能系数</a:t>
            </a:r>
            <a:r>
              <a:rPr lang="en-US" altLang="zh-CN" sz="2400" dirty="0"/>
              <a:t>Ω</a:t>
            </a:r>
            <a:r>
              <a:rPr lang="zh-CN" altLang="en-US" sz="2400" dirty="0"/>
              <a:t>折减</a:t>
            </a:r>
            <a:r>
              <a:rPr lang="zh-CN" altLang="en-US" sz="2400" dirty="0" smtClean="0"/>
              <a:t>）</a:t>
            </a:r>
            <a:endParaRPr lang="en-US" altLang="zh-CN" sz="2400" dirty="0"/>
          </a:p>
          <a:p>
            <a:r>
              <a:rPr lang="zh-CN" altLang="zh-CN" sz="2400" dirty="0"/>
              <a:t>钢结构构件的性能系数应按下式计算</a:t>
            </a:r>
            <a:endParaRPr lang="en-US" altLang="zh-CN" sz="2400" dirty="0"/>
          </a:p>
          <a:p>
            <a:endParaRPr lang="en-US" altLang="zh-CN" sz="2400" dirty="0"/>
          </a:p>
          <a:p>
            <a:endParaRPr lang="en-US" altLang="zh-CN" sz="2400" dirty="0" smtClean="0"/>
          </a:p>
          <a:p>
            <a:endParaRPr lang="en-US" altLang="zh-CN" sz="2400" dirty="0" smtClean="0"/>
          </a:p>
          <a:p>
            <a:endParaRPr lang="en-US" altLang="zh-CN" sz="2400" dirty="0" smtClean="0"/>
          </a:p>
          <a:p>
            <a:endParaRPr lang="en-US" altLang="zh-CN" sz="2400" dirty="0" smtClean="0"/>
          </a:p>
          <a:p>
            <a:endParaRPr lang="en-US" altLang="zh-CN" sz="2400" dirty="0" smtClean="0"/>
          </a:p>
          <a:p>
            <a:r>
              <a:rPr lang="zh-CN" altLang="en-US" sz="2400" dirty="0" smtClean="0"/>
              <a:t>为</a:t>
            </a:r>
            <a:r>
              <a:rPr lang="zh-CN" altLang="en-US" sz="2400" dirty="0"/>
              <a:t>体现承载力设计</a:t>
            </a:r>
            <a:r>
              <a:rPr lang="en-US" altLang="zh-CN" sz="2400" dirty="0"/>
              <a:t>(capacity design)</a:t>
            </a:r>
            <a:r>
              <a:rPr lang="zh-CN" altLang="en-US" sz="2400" dirty="0"/>
              <a:t>，不同构件性能系数有差异</a:t>
            </a:r>
            <a:r>
              <a:rPr lang="en-US" altLang="zh-CN" sz="2400" dirty="0"/>
              <a:t>(</a:t>
            </a:r>
            <a:r>
              <a:rPr lang="zh-CN" altLang="en-US" sz="2400" dirty="0"/>
              <a:t>耗能构件最小</a:t>
            </a:r>
            <a:r>
              <a:rPr lang="en-US" altLang="zh-CN" sz="2400" dirty="0" smtClean="0"/>
              <a:t>)</a:t>
            </a:r>
            <a:endParaRPr lang="en-US" altLang="zh-CN" dirty="0" smtClean="0"/>
          </a:p>
          <a:p>
            <a:pPr>
              <a:buNone/>
            </a:pPr>
            <a:endParaRPr lang="en-US" altLang="zh-CN" dirty="0" smtClean="0"/>
          </a:p>
          <a:p>
            <a:endParaRPr lang="en-US" altLang="zh-CN" dirty="0" smtClean="0"/>
          </a:p>
          <a:p>
            <a:pPr>
              <a:buNone/>
            </a:pPr>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15362" name="Picture 2"/>
          <p:cNvPicPr>
            <a:picLocks noChangeAspect="1" noChangeArrowheads="1"/>
          </p:cNvPicPr>
          <p:nvPr/>
        </p:nvPicPr>
        <p:blipFill>
          <a:blip r:embed="rId3" cstate="print"/>
          <a:srcRect/>
          <a:stretch>
            <a:fillRect/>
          </a:stretch>
        </p:blipFill>
        <p:spPr bwMode="auto">
          <a:xfrm>
            <a:off x="335360" y="2996953"/>
            <a:ext cx="11449272" cy="2108354"/>
          </a:xfrm>
          <a:prstGeom prst="rect">
            <a:avLst/>
          </a:prstGeom>
          <a:noFill/>
          <a:ln w="9525">
            <a:noFill/>
            <a:miter lim="800000"/>
            <a:headEnd/>
            <a:tailEnd/>
          </a:ln>
        </p:spPr>
      </p:pic>
      <p:pic>
        <p:nvPicPr>
          <p:cNvPr id="11" name="图片 10"/>
          <p:cNvPicPr>
            <a:picLocks noChangeAspect="1"/>
          </p:cNvPicPr>
          <p:nvPr/>
        </p:nvPicPr>
        <p:blipFill>
          <a:blip r:embed="rId4" cstate="print"/>
          <a:stretch>
            <a:fillRect/>
          </a:stretch>
        </p:blipFill>
        <p:spPr>
          <a:xfrm>
            <a:off x="6441899" y="1916832"/>
            <a:ext cx="5443681" cy="936693"/>
          </a:xfrm>
          <a:prstGeom prst="rect">
            <a:avLst/>
          </a:prstGeom>
        </p:spPr>
      </p:pic>
    </p:spTree>
    <p:extLst>
      <p:ext uri="{BB962C8B-B14F-4D97-AF65-F5344CB8AC3E}">
        <p14:creationId xmlns:p14="http://schemas.microsoft.com/office/powerpoint/2010/main" val="571146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6287" y="284601"/>
            <a:ext cx="8352928" cy="634082"/>
          </a:xfrm>
        </p:spPr>
        <p:txBody>
          <a:bodyPr/>
          <a:lstStyle/>
          <a:p>
            <a:r>
              <a:rPr lang="en-US" altLang="zh-CN" sz="2800" dirty="0" smtClean="0"/>
              <a:t>3</a:t>
            </a:r>
            <a:r>
              <a:rPr lang="zh-CN" altLang="en-US" sz="2800" dirty="0" smtClean="0"/>
              <a:t>、</a:t>
            </a:r>
            <a:r>
              <a:rPr lang="zh-CN" altLang="zh-CN" sz="2800" dirty="0" smtClean="0"/>
              <a:t>水平</a:t>
            </a:r>
            <a:r>
              <a:rPr lang="zh-CN" altLang="zh-CN" sz="2800" dirty="0"/>
              <a:t>地震作用非塑性耗能区内力调整系数</a:t>
            </a:r>
            <a:r>
              <a:rPr lang="en-US" altLang="zh-CN" sz="2800" dirty="0"/>
              <a:t>—</a:t>
            </a:r>
            <a:endParaRPr lang="zh-CN" altLang="en-US" sz="28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zh-CN" sz="2800" dirty="0">
                    <a:latin typeface="+mn-ea"/>
                    <a:ea typeface="+mn-ea"/>
                  </a:rPr>
                  <a:t>塑性耗能区构件应取</a:t>
                </a:r>
                <a:r>
                  <a:rPr lang="en-US" altLang="zh-CN" sz="2800" dirty="0">
                    <a:latin typeface="+mn-ea"/>
                    <a:ea typeface="+mn-ea"/>
                  </a:rPr>
                  <a:t>1.0</a:t>
                </a:r>
                <a:r>
                  <a:rPr lang="zh-CN" altLang="zh-CN" sz="2800" dirty="0">
                    <a:latin typeface="+mn-ea"/>
                    <a:ea typeface="+mn-ea"/>
                  </a:rPr>
                  <a:t>，其余构件不宜小于</a:t>
                </a:r>
                <a:r>
                  <a:rPr lang="en-US" altLang="zh-CN" sz="2800" dirty="0">
                    <a:latin typeface="+mn-ea"/>
                    <a:ea typeface="+mn-ea"/>
                  </a:rPr>
                  <a:t>1.1</a:t>
                </a:r>
                <a14:m>
                  <m:oMath xmlns:m="http://schemas.openxmlformats.org/officeDocument/2006/math">
                    <m:sSub>
                      <m:sSubPr>
                        <m:ctrlPr>
                          <a:rPr lang="zh-CN" altLang="zh-CN" sz="2800" i="1">
                            <a:latin typeface="Cambria Math" panose="02040503050406030204" pitchFamily="18" charset="0"/>
                            <a:ea typeface="+mn-ea"/>
                          </a:rPr>
                        </m:ctrlPr>
                      </m:sSubPr>
                      <m:e>
                        <m:r>
                          <m:rPr>
                            <m:sty m:val="p"/>
                          </m:rPr>
                          <a:rPr lang="zh-CN" altLang="zh-CN" sz="2800">
                            <a:latin typeface="Cambria Math" panose="02040503050406030204" pitchFamily="18" charset="0"/>
                            <a:ea typeface="+mn-ea"/>
                          </a:rPr>
                          <m:t>η</m:t>
                        </m:r>
                      </m:e>
                      <m:sub>
                        <m:r>
                          <a:rPr lang="en-US" altLang="zh-CN" sz="2800" i="1">
                            <a:latin typeface="Cambria Math" panose="02040503050406030204" pitchFamily="18" charset="0"/>
                            <a:ea typeface="+mn-ea"/>
                          </a:rPr>
                          <m:t>𝑦</m:t>
                        </m:r>
                      </m:sub>
                    </m:sSub>
                  </m:oMath>
                </a14:m>
                <a:r>
                  <a:rPr lang="zh-CN" altLang="zh-CN" sz="2800" dirty="0">
                    <a:latin typeface="+mn-ea"/>
                    <a:ea typeface="+mn-ea"/>
                  </a:rPr>
                  <a:t>，支撑系统应按式（</a:t>
                </a:r>
                <a:r>
                  <a:rPr lang="en-US" altLang="zh-CN" sz="2800" dirty="0">
                    <a:latin typeface="+mn-ea"/>
                    <a:ea typeface="+mn-ea"/>
                  </a:rPr>
                  <a:t>17.2.2-9</a:t>
                </a:r>
                <a:r>
                  <a:rPr lang="zh-CN" altLang="zh-CN" sz="2800" dirty="0">
                    <a:latin typeface="+mn-ea"/>
                    <a:ea typeface="+mn-ea"/>
                  </a:rPr>
                  <a:t>）计算</a:t>
                </a:r>
                <a:r>
                  <a:rPr lang="zh-CN" altLang="zh-CN" sz="2800" dirty="0" smtClean="0">
                    <a:latin typeface="+mn-ea"/>
                    <a:ea typeface="+mn-ea"/>
                  </a:rPr>
                  <a:t>确定</a:t>
                </a:r>
                <a:r>
                  <a:rPr lang="zh-CN" altLang="en-US" sz="2800" dirty="0" smtClean="0">
                    <a:latin typeface="+mn-ea"/>
                    <a:ea typeface="+mn-ea"/>
                  </a:rPr>
                  <a:t>；</a:t>
                </a:r>
                <a:endParaRPr lang="en-US" altLang="zh-CN" sz="2800" dirty="0" smtClean="0">
                  <a:latin typeface="+mn-ea"/>
                  <a:ea typeface="+mn-ea"/>
                </a:endParaRPr>
              </a:p>
              <a:p>
                <a:r>
                  <a:rPr lang="zh-CN" altLang="zh-CN" sz="2800" dirty="0">
                    <a:latin typeface="+mn-ea"/>
                    <a:ea typeface="+mn-ea"/>
                  </a:rPr>
                  <a:t>非耗能构件亦应按相对强弱依次发展</a:t>
                </a:r>
                <a:r>
                  <a:rPr lang="zh-CN" altLang="zh-CN" sz="2800" dirty="0" smtClean="0">
                    <a:latin typeface="+mn-ea"/>
                    <a:ea typeface="+mn-ea"/>
                  </a:rPr>
                  <a:t>塑性</a:t>
                </a:r>
                <a:r>
                  <a:rPr lang="zh-CN" altLang="en-US" sz="2800" dirty="0" smtClean="0">
                    <a:latin typeface="+mn-ea"/>
                    <a:ea typeface="+mn-ea"/>
                  </a:rPr>
                  <a:t>；</a:t>
                </a:r>
                <a:endParaRPr lang="zh-CN" altLang="en-US" sz="2800" dirty="0">
                  <a:latin typeface="+mn-ea"/>
                  <a:ea typeface="+mn-ea"/>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cstate="print"/>
                <a:stretch>
                  <a:fillRect l="-987" t="-1852"/>
                </a:stretch>
              </a:blipFill>
            </p:spPr>
            <p:txBody>
              <a:bodyPr/>
              <a:lstStyle/>
              <a:p>
                <a:r>
                  <a:rPr lang="zh-CN" altLang="en-US" dirty="0">
                    <a:noFill/>
                  </a:rPr>
                  <a:t> </a:t>
                </a:r>
              </a:p>
            </p:txBody>
          </p:sp>
        </mc:Fallback>
      </mc:AlternateContent>
      <p:sp>
        <p:nvSpPr>
          <p:cNvPr id="4" name="灯片编号占位符 3"/>
          <p:cNvSpPr>
            <a:spLocks noGrp="1"/>
          </p:cNvSpPr>
          <p:nvPr>
            <p:ph type="sldNum" sz="quarter" idx="4294967295"/>
          </p:nvPr>
        </p:nvSpPr>
        <p:spPr/>
        <p:txBody>
          <a:bodyPr/>
          <a:lstStyle/>
          <a:p>
            <a:pPr>
              <a:defRPr/>
            </a:pPr>
            <a:endParaRPr lang="zh-CN" altLang="en-US" dirty="0"/>
          </a:p>
        </p:txBody>
      </p:sp>
      <p:sp>
        <p:nvSpPr>
          <p:cNvPr id="5"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graphicFrame>
        <p:nvGraphicFramePr>
          <p:cNvPr id="6" name="对象 5"/>
          <p:cNvGraphicFramePr>
            <a:graphicFrameLocks noChangeAspect="1"/>
          </p:cNvGraphicFramePr>
          <p:nvPr>
            <p:extLst/>
          </p:nvPr>
        </p:nvGraphicFramePr>
        <p:xfrm>
          <a:off x="7968208" y="284601"/>
          <a:ext cx="563934" cy="676720"/>
        </p:xfrm>
        <a:graphic>
          <a:graphicData uri="http://schemas.openxmlformats.org/presentationml/2006/ole">
            <mc:AlternateContent xmlns:mc="http://schemas.openxmlformats.org/markup-compatibility/2006">
              <mc:Choice xmlns:v="urn:schemas-microsoft-com:vml" Requires="v">
                <p:oleObj spid="_x0000_s217127" name="公式" r:id="rId4" imgW="190500" imgH="228600" progId="">
                  <p:embed/>
                </p:oleObj>
              </mc:Choice>
              <mc:Fallback>
                <p:oleObj name="公式" r:id="rId4" imgW="19050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208" y="284601"/>
                        <a:ext cx="563934" cy="676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本框 6"/>
          <p:cNvSpPr txBox="1"/>
          <p:nvPr/>
        </p:nvSpPr>
        <p:spPr>
          <a:xfrm>
            <a:off x="407369" y="3068960"/>
            <a:ext cx="11676386" cy="3522456"/>
          </a:xfrm>
          <a:prstGeom prst="rect">
            <a:avLst/>
          </a:prstGeom>
          <a:noFill/>
        </p:spPr>
        <p:txBody>
          <a:bodyPr wrap="square" rtlCol="0">
            <a:spAutoFit/>
          </a:bodyPr>
          <a:lstStyle/>
          <a:p>
            <a:r>
              <a:rPr lang="zh-CN" altLang="zh-CN" sz="2400" dirty="0"/>
              <a:t>按新标准第</a:t>
            </a:r>
            <a:r>
              <a:rPr lang="en-US" altLang="zh-CN" sz="2400" dirty="0"/>
              <a:t>17.1.5</a:t>
            </a:r>
            <a:r>
              <a:rPr lang="zh-CN" altLang="zh-CN" sz="2400" dirty="0"/>
              <a:t>条：</a:t>
            </a:r>
          </a:p>
          <a:p>
            <a:r>
              <a:rPr lang="en-US" altLang="zh-CN" sz="2400" dirty="0"/>
              <a:t>1 </a:t>
            </a:r>
            <a:r>
              <a:rPr lang="zh-CN" altLang="zh-CN" sz="2400" dirty="0"/>
              <a:t>整个结构中不同部位的构件、同一部位的水平构件和竖向构件，可有不同的性能系数；塑性耗能区及其连接的承载力应符合强节点弱杆件的要求；</a:t>
            </a:r>
          </a:p>
          <a:p>
            <a:r>
              <a:rPr lang="en-US" altLang="zh-CN" sz="2400" dirty="0"/>
              <a:t>2 </a:t>
            </a:r>
            <a:r>
              <a:rPr lang="zh-CN" altLang="zh-CN" sz="2400" dirty="0"/>
              <a:t>对框架结构，同层框架柱的性能系数宜高于框架梁；</a:t>
            </a:r>
          </a:p>
          <a:p>
            <a:r>
              <a:rPr lang="en-US" altLang="zh-CN" sz="2400" dirty="0"/>
              <a:t>3 </a:t>
            </a:r>
            <a:r>
              <a:rPr lang="zh-CN" altLang="zh-CN" sz="2400" dirty="0"/>
              <a:t>对支撑结构和框架</a:t>
            </a:r>
            <a:r>
              <a:rPr lang="en-US" altLang="zh-CN" sz="2400" dirty="0"/>
              <a:t>-</a:t>
            </a:r>
            <a:r>
              <a:rPr lang="zh-CN" altLang="zh-CN" sz="2400" dirty="0"/>
              <a:t>中心支撑结构，同层框架柱的性能系数宜高于框架梁，框架梁的性能系数宜高于支撑；</a:t>
            </a:r>
          </a:p>
          <a:p>
            <a:r>
              <a:rPr lang="en-US" altLang="zh-CN" sz="2400" dirty="0"/>
              <a:t>4 </a:t>
            </a:r>
            <a:r>
              <a:rPr lang="zh-CN" altLang="zh-CN" sz="2400" dirty="0"/>
              <a:t>框架</a:t>
            </a:r>
            <a:r>
              <a:rPr lang="en-US" altLang="zh-CN" sz="2400" dirty="0"/>
              <a:t>-</a:t>
            </a:r>
            <a:r>
              <a:rPr lang="zh-CN" altLang="zh-CN" sz="2400" dirty="0"/>
              <a:t>偏心支撑结构的支撑系统，同层框架柱的性能系数宜高于支撑，支撑的性能系数宜高于框架梁，框架梁的性能系数应高于消能梁段；</a:t>
            </a:r>
          </a:p>
          <a:p>
            <a:r>
              <a:rPr lang="en-US" altLang="zh-CN" sz="2400" dirty="0"/>
              <a:t>5 </a:t>
            </a:r>
            <a:r>
              <a:rPr lang="zh-CN" altLang="zh-CN" sz="2400" dirty="0"/>
              <a:t>关键构件的性能系数不能低于一般构件</a:t>
            </a:r>
            <a:endParaRPr lang="zh-CN" altLang="en-US" sz="2400" dirty="0"/>
          </a:p>
        </p:txBody>
      </p:sp>
      <p:pic>
        <p:nvPicPr>
          <p:cNvPr id="117824" name="Picture 64"/>
          <p:cNvPicPr>
            <a:picLocks noChangeAspect="1" noChangeArrowheads="1"/>
          </p:cNvPicPr>
          <p:nvPr/>
        </p:nvPicPr>
        <p:blipFill>
          <a:blip r:embed="rId6" cstate="print"/>
          <a:srcRect/>
          <a:stretch>
            <a:fillRect/>
          </a:stretch>
        </p:blipFill>
        <p:spPr bwMode="auto">
          <a:xfrm>
            <a:off x="7536160" y="2060848"/>
            <a:ext cx="4295800" cy="1318522"/>
          </a:xfrm>
          <a:prstGeom prst="rect">
            <a:avLst/>
          </a:prstGeom>
          <a:noFill/>
          <a:ln w="9525">
            <a:noFill/>
            <a:miter lim="800000"/>
            <a:headEnd/>
            <a:tailEnd/>
          </a:ln>
        </p:spPr>
      </p:pic>
    </p:spTree>
    <p:extLst>
      <p:ext uri="{BB962C8B-B14F-4D97-AF65-F5344CB8AC3E}">
        <p14:creationId xmlns:p14="http://schemas.microsoft.com/office/powerpoint/2010/main" val="3579259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YJK</a:t>
            </a:r>
            <a:r>
              <a:rPr lang="zh-CN" altLang="en-US" sz="2800" dirty="0"/>
              <a:t>性能设计参数</a:t>
            </a:r>
            <a:r>
              <a:rPr lang="zh-CN" altLang="zh-CN" sz="2800" dirty="0"/>
              <a:t>增加按《钢结构设计标准》</a:t>
            </a:r>
            <a:r>
              <a:rPr lang="en-US" altLang="zh-CN" sz="2800" dirty="0"/>
              <a:t>GB50017-2017</a:t>
            </a:r>
            <a:r>
              <a:rPr lang="zh-CN" altLang="zh-CN" sz="2800" dirty="0"/>
              <a:t>进行性能能设计的选项</a:t>
            </a:r>
            <a:endParaRPr lang="zh-CN" altLang="en-US" sz="2800" dirty="0"/>
          </a:p>
        </p:txBody>
      </p:sp>
      <p:sp>
        <p:nvSpPr>
          <p:cNvPr id="5" name="内容占位符 4"/>
          <p:cNvSpPr>
            <a:spLocks noGrp="1"/>
          </p:cNvSpPr>
          <p:nvPr>
            <p:ph idx="1"/>
          </p:nvPr>
        </p:nvSpPr>
        <p:spPr/>
        <p:txBody>
          <a:bodyPr/>
          <a:lstStyle/>
          <a:p>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1007435" y="1418167"/>
            <a:ext cx="6336704" cy="5344963"/>
          </a:xfrm>
          <a:prstGeom prst="rect">
            <a:avLst/>
          </a:prstGeom>
          <a:noFill/>
          <a:ln w="9525">
            <a:solidFill>
              <a:schemeClr val="tx2"/>
            </a:solidFill>
            <a:miter lim="800000"/>
            <a:headEnd/>
            <a:tailEnd/>
          </a:ln>
        </p:spPr>
      </p:pic>
      <p:sp>
        <p:nvSpPr>
          <p:cNvPr id="3" name="文本框 2"/>
          <p:cNvSpPr txBox="1"/>
          <p:nvPr/>
        </p:nvSpPr>
        <p:spPr>
          <a:xfrm>
            <a:off x="7920203" y="1988841"/>
            <a:ext cx="3840427" cy="461665"/>
          </a:xfrm>
          <a:prstGeom prst="rect">
            <a:avLst/>
          </a:prstGeom>
          <a:noFill/>
        </p:spPr>
        <p:txBody>
          <a:bodyPr wrap="square" rtlCol="0">
            <a:spAutoFit/>
          </a:bodyPr>
          <a:lstStyle/>
          <a:p>
            <a:endParaRPr lang="zh-CN" altLang="en-US" sz="2400" dirty="0"/>
          </a:p>
        </p:txBody>
      </p:sp>
      <p:sp>
        <p:nvSpPr>
          <p:cNvPr id="7" name="文本框 6"/>
          <p:cNvSpPr txBox="1"/>
          <p:nvPr/>
        </p:nvSpPr>
        <p:spPr>
          <a:xfrm>
            <a:off x="7594376" y="2007480"/>
            <a:ext cx="4046240" cy="3786229"/>
          </a:xfrm>
          <a:prstGeom prst="rect">
            <a:avLst/>
          </a:prstGeom>
          <a:solidFill>
            <a:srgbClr val="FFFFCC"/>
          </a:solidFill>
          <a:ln>
            <a:solidFill>
              <a:schemeClr val="accent1"/>
            </a:solidFill>
          </a:ln>
        </p:spPr>
        <p:txBody>
          <a:bodyPr wrap="square" rtlCol="0">
            <a:spAutoFit/>
          </a:bodyPr>
          <a:lstStyle/>
          <a:p>
            <a:r>
              <a:rPr lang="zh-CN" altLang="zh-CN" sz="2667" dirty="0"/>
              <a:t>用户可根据如上规范的相应要求确定项目的性能等级和延性等级，并在此填入。</a:t>
            </a:r>
            <a:endParaRPr lang="en-US" altLang="zh-CN" sz="2667" dirty="0"/>
          </a:p>
          <a:p>
            <a:r>
              <a:rPr lang="zh-CN" altLang="zh-CN" sz="2667" dirty="0"/>
              <a:t>并应注意下面</a:t>
            </a:r>
            <a:r>
              <a:rPr lang="en-US" altLang="zh-CN" sz="2667" dirty="0"/>
              <a:t>4</a:t>
            </a:r>
            <a:r>
              <a:rPr lang="zh-CN" altLang="zh-CN" sz="2667" dirty="0"/>
              <a:t>个参数的正确输入，其中延性等级、非耗能构件内力调整系数可在特殊构件定义中按构件单独指定修改</a:t>
            </a:r>
            <a:endParaRPr lang="zh-CN" altLang="en-US" sz="2667" dirty="0"/>
          </a:p>
        </p:txBody>
      </p:sp>
    </p:spTree>
    <p:extLst>
      <p:ext uri="{BB962C8B-B14F-4D97-AF65-F5344CB8AC3E}">
        <p14:creationId xmlns:p14="http://schemas.microsoft.com/office/powerpoint/2010/main" val="3722159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6287" y="84267"/>
            <a:ext cx="11247040" cy="1143000"/>
          </a:xfrm>
        </p:spPr>
        <p:txBody>
          <a:bodyPr/>
          <a:lstStyle/>
          <a:p>
            <a:r>
              <a:rPr lang="zh-CN" altLang="zh-CN" sz="2400" dirty="0"/>
              <a:t>在特殊构件定义的“性能设计”菜单下增加钢结构相关的内容</a:t>
            </a:r>
            <a:endParaRPr lang="zh-CN" altLang="en-US" sz="2400" dirty="0"/>
          </a:p>
        </p:txBody>
      </p:sp>
      <p:sp>
        <p:nvSpPr>
          <p:cNvPr id="5" name="内容占位符 4"/>
          <p:cNvSpPr>
            <a:spLocks noGrp="1"/>
          </p:cNvSpPr>
          <p:nvPr>
            <p:ph idx="1"/>
          </p:nvPr>
        </p:nvSpPr>
        <p:spPr>
          <a:xfrm>
            <a:off x="431371" y="1227267"/>
            <a:ext cx="5280587" cy="4898368"/>
          </a:xfrm>
        </p:spPr>
        <p:txBody>
          <a:bodyPr>
            <a:normAutofit/>
          </a:bodyPr>
          <a:lstStyle/>
          <a:p>
            <a:r>
              <a:rPr lang="zh-CN" altLang="zh-CN" sz="2400" dirty="0"/>
              <a:t>有耗能构件、延性等级、宽厚比等级、非耗能系数</a:t>
            </a:r>
            <a:r>
              <a:rPr lang="en-US" altLang="zh-CN" sz="2400" dirty="0"/>
              <a:t>    </a:t>
            </a:r>
            <a:r>
              <a:rPr lang="zh-CN" altLang="zh-CN" sz="2400" dirty="0" smtClean="0"/>
              <a:t>的</a:t>
            </a:r>
            <a:r>
              <a:rPr lang="zh-CN" altLang="zh-CN" sz="2400" dirty="0"/>
              <a:t>按照构件的指定菜单</a:t>
            </a:r>
            <a:r>
              <a:rPr lang="zh-CN" altLang="en-US" sz="2400" dirty="0"/>
              <a:t>；</a:t>
            </a:r>
            <a:endParaRPr lang="en-US" altLang="zh-CN" sz="2400" dirty="0"/>
          </a:p>
          <a:p>
            <a:r>
              <a:rPr lang="zh-CN" altLang="zh-CN" sz="2400" dirty="0"/>
              <a:t>指定进行性能设计后，软件自动指定相应的耗能构件，耗能构件菜单可对构件是否为耗能构件在这里人工修改</a:t>
            </a:r>
            <a:r>
              <a:rPr lang="zh-CN" altLang="en-US" sz="2400" dirty="0"/>
              <a:t>；</a:t>
            </a:r>
            <a:endParaRPr lang="en-US" altLang="zh-CN" sz="2400" dirty="0"/>
          </a:p>
          <a:p>
            <a:r>
              <a:rPr lang="zh-CN" altLang="zh-CN" sz="2400" dirty="0"/>
              <a:t>非耗能构件的</a:t>
            </a:r>
            <a:r>
              <a:rPr lang="en-US" altLang="zh-CN" sz="2400" dirty="0"/>
              <a:t>    </a:t>
            </a:r>
            <a:r>
              <a:rPr lang="zh-CN" altLang="zh-CN" sz="2400" dirty="0" smtClean="0"/>
              <a:t>系数</a:t>
            </a:r>
            <a:r>
              <a:rPr lang="zh-CN" altLang="zh-CN" sz="2400" dirty="0"/>
              <a:t>默认取“性能设计”页</a:t>
            </a:r>
            <a:r>
              <a:rPr lang="en-US" altLang="zh-CN" sz="2400" dirty="0"/>
              <a:t>    </a:t>
            </a:r>
            <a:r>
              <a:rPr lang="zh-CN" altLang="zh-CN" sz="2400" dirty="0" smtClean="0"/>
              <a:t>数值</a:t>
            </a:r>
            <a:r>
              <a:rPr lang="zh-CN" altLang="zh-CN" sz="2400" dirty="0"/>
              <a:t>，对于需要特殊指定的杆件的</a:t>
            </a:r>
            <a:r>
              <a:rPr lang="en-US" altLang="zh-CN" sz="2400" dirty="0"/>
              <a:t>    </a:t>
            </a:r>
            <a:r>
              <a:rPr lang="zh-CN" altLang="zh-CN" sz="2400" dirty="0" smtClean="0"/>
              <a:t>可</a:t>
            </a:r>
            <a:r>
              <a:rPr lang="zh-CN" altLang="zh-CN" sz="2400" dirty="0"/>
              <a:t>在这里修改</a:t>
            </a:r>
            <a:r>
              <a:rPr lang="zh-CN" altLang="en-US" sz="2400" dirty="0"/>
              <a:t>；</a:t>
            </a:r>
            <a:r>
              <a:rPr lang="en-US" altLang="zh-CN" sz="2400" dirty="0"/>
              <a:t>  </a:t>
            </a:r>
            <a:endParaRPr lang="zh-CN" altLang="en-US" sz="2400"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5838570" y="1189058"/>
            <a:ext cx="6581868" cy="5167292"/>
          </a:xfrm>
          <a:prstGeom prst="rect">
            <a:avLst/>
          </a:prstGeom>
          <a:noFill/>
          <a:ln w="9525">
            <a:solidFill>
              <a:schemeClr val="tx2"/>
            </a:solidFill>
            <a:miter lim="800000"/>
            <a:headEnd/>
            <a:tailEnd/>
          </a:ln>
        </p:spPr>
      </p:pic>
      <p:sp>
        <p:nvSpPr>
          <p:cNvPr id="7"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graphicFrame>
        <p:nvGraphicFramePr>
          <p:cNvPr id="8" name="对象 7"/>
          <p:cNvGraphicFramePr>
            <a:graphicFrameLocks noChangeAspect="1"/>
          </p:cNvGraphicFramePr>
          <p:nvPr>
            <p:extLst/>
          </p:nvPr>
        </p:nvGraphicFramePr>
        <p:xfrm>
          <a:off x="3110786" y="1595030"/>
          <a:ext cx="357556" cy="429067"/>
        </p:xfrm>
        <a:graphic>
          <a:graphicData uri="http://schemas.openxmlformats.org/presentationml/2006/ole">
            <mc:AlternateContent xmlns:mc="http://schemas.openxmlformats.org/markup-compatibility/2006">
              <mc:Choice xmlns:v="urn:schemas-microsoft-com:vml" Requires="v">
                <p:oleObj spid="_x0000_s218262" name="公式" r:id="rId4" imgW="190500" imgH="228600" progId="">
                  <p:embed/>
                </p:oleObj>
              </mc:Choice>
              <mc:Fallback>
                <p:oleObj name="公式" r:id="rId4" imgW="19050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786" y="1595030"/>
                        <a:ext cx="357556" cy="429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nvPr>
        </p:nvGraphicFramePr>
        <p:xfrm>
          <a:off x="2842661" y="3933056"/>
          <a:ext cx="349015" cy="418819"/>
        </p:xfrm>
        <a:graphic>
          <a:graphicData uri="http://schemas.openxmlformats.org/presentationml/2006/ole">
            <mc:AlternateContent xmlns:mc="http://schemas.openxmlformats.org/markup-compatibility/2006">
              <mc:Choice xmlns:v="urn:schemas-microsoft-com:vml" Requires="v">
                <p:oleObj spid="_x0000_s218263" name="公式" r:id="rId6" imgW="190500" imgH="228600" progId="">
                  <p:embed/>
                </p:oleObj>
              </mc:Choice>
              <mc:Fallback>
                <p:oleObj name="公式" r:id="rId6" imgW="19050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2661" y="3933056"/>
                        <a:ext cx="349015" cy="418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nvPr>
        </p:nvGraphicFramePr>
        <p:xfrm>
          <a:off x="2490613" y="4232691"/>
          <a:ext cx="371064" cy="445277"/>
        </p:xfrm>
        <a:graphic>
          <a:graphicData uri="http://schemas.openxmlformats.org/presentationml/2006/ole">
            <mc:AlternateContent xmlns:mc="http://schemas.openxmlformats.org/markup-compatibility/2006">
              <mc:Choice xmlns:v="urn:schemas-microsoft-com:vml" Requires="v">
                <p:oleObj spid="_x0000_s218264" name="公式" r:id="rId8" imgW="190500" imgH="228600" progId="">
                  <p:embed/>
                </p:oleObj>
              </mc:Choice>
              <mc:Fallback>
                <p:oleObj name="公式" r:id="rId8" imgW="190500" imgH="2286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0613" y="4232691"/>
                        <a:ext cx="371064" cy="445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nvPr>
        </p:nvGraphicFramePr>
        <p:xfrm>
          <a:off x="3110786" y="4662691"/>
          <a:ext cx="357556" cy="429067"/>
        </p:xfrm>
        <a:graphic>
          <a:graphicData uri="http://schemas.openxmlformats.org/presentationml/2006/ole">
            <mc:AlternateContent xmlns:mc="http://schemas.openxmlformats.org/markup-compatibility/2006">
              <mc:Choice xmlns:v="urn:schemas-microsoft-com:vml" Requires="v">
                <p:oleObj spid="_x0000_s218265" name="公式" r:id="rId10" imgW="190500" imgH="228600" progId="">
                  <p:embed/>
                </p:oleObj>
              </mc:Choice>
              <mc:Fallback>
                <p:oleObj name="公式" r:id="rId10" imgW="190500" imgH="2286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0786" y="4662691"/>
                        <a:ext cx="357556" cy="429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1799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耗能构件刚度折减</a:t>
            </a:r>
            <a:endParaRPr lang="zh-CN" altLang="en-US" dirty="0"/>
          </a:p>
        </p:txBody>
      </p:sp>
      <p:sp>
        <p:nvSpPr>
          <p:cNvPr id="3" name="内容占位符 2"/>
          <p:cNvSpPr>
            <a:spLocks noGrp="1"/>
          </p:cNvSpPr>
          <p:nvPr>
            <p:ph idx="1"/>
          </p:nvPr>
        </p:nvSpPr>
        <p:spPr>
          <a:xfrm>
            <a:off x="523800" y="1484784"/>
            <a:ext cx="4564088" cy="4752528"/>
          </a:xfrm>
        </p:spPr>
        <p:txBody>
          <a:bodyPr/>
          <a:lstStyle/>
          <a:p>
            <a:endParaRPr lang="zh-CN" altLang="en-US" dirty="0"/>
          </a:p>
        </p:txBody>
      </p:sp>
      <p:pic>
        <p:nvPicPr>
          <p:cNvPr id="211970" name="Picture 2"/>
          <p:cNvPicPr>
            <a:picLocks noChangeAspect="1" noChangeArrowheads="1"/>
          </p:cNvPicPr>
          <p:nvPr/>
        </p:nvPicPr>
        <p:blipFill>
          <a:blip r:embed="rId2" cstate="print"/>
          <a:srcRect/>
          <a:stretch>
            <a:fillRect/>
          </a:stretch>
        </p:blipFill>
        <p:spPr bwMode="auto">
          <a:xfrm>
            <a:off x="1415480" y="1484784"/>
            <a:ext cx="4181475" cy="1924050"/>
          </a:xfrm>
          <a:prstGeom prst="rect">
            <a:avLst/>
          </a:prstGeom>
          <a:noFill/>
          <a:ln w="9525">
            <a:noFill/>
            <a:miter lim="800000"/>
            <a:headEnd/>
            <a:tailEnd/>
          </a:ln>
        </p:spPr>
      </p:pic>
      <p:pic>
        <p:nvPicPr>
          <p:cNvPr id="211971" name="Picture 3"/>
          <p:cNvPicPr>
            <a:picLocks noChangeAspect="1" noChangeArrowheads="1"/>
          </p:cNvPicPr>
          <p:nvPr/>
        </p:nvPicPr>
        <p:blipFill>
          <a:blip r:embed="rId3" cstate="print"/>
          <a:srcRect/>
          <a:stretch>
            <a:fillRect/>
          </a:stretch>
        </p:blipFill>
        <p:spPr bwMode="auto">
          <a:xfrm>
            <a:off x="983432" y="3573016"/>
            <a:ext cx="8655497" cy="2754518"/>
          </a:xfrm>
          <a:prstGeom prst="rect">
            <a:avLst/>
          </a:prstGeom>
          <a:noFill/>
          <a:ln w="9525">
            <a:noFill/>
            <a:miter lim="800000"/>
            <a:headEnd/>
            <a:tailEnd/>
          </a:ln>
        </p:spPr>
      </p:pic>
    </p:spTree>
    <p:extLst>
      <p:ext uri="{BB962C8B-B14F-4D97-AF65-F5344CB8AC3E}">
        <p14:creationId xmlns:p14="http://schemas.microsoft.com/office/powerpoint/2010/main" val="4200823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性能</a:t>
            </a:r>
            <a:r>
              <a:rPr lang="zh-CN" altLang="zh-CN" dirty="0"/>
              <a:t>设计结果输出</a:t>
            </a:r>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5" name="内容占位符 4"/>
          <p:cNvPicPr>
            <a:picLocks noGrp="1"/>
          </p:cNvPicPr>
          <p:nvPr>
            <p:ph idx="1"/>
          </p:nvPr>
        </p:nvPicPr>
        <p:blipFill>
          <a:blip r:embed="rId2" cstate="print"/>
          <a:srcRect/>
          <a:stretch>
            <a:fillRect/>
          </a:stretch>
        </p:blipFill>
        <p:spPr bwMode="auto">
          <a:xfrm>
            <a:off x="479376" y="1268760"/>
            <a:ext cx="11151029" cy="5083176"/>
          </a:xfrm>
          <a:prstGeom prst="rect">
            <a:avLst/>
          </a:prstGeom>
          <a:noFill/>
          <a:ln w="9525">
            <a:noFill/>
            <a:miter lim="800000"/>
            <a:headEnd/>
            <a:tailEnd/>
          </a:ln>
        </p:spPr>
      </p:pic>
    </p:spTree>
    <p:extLst>
      <p:ext uri="{BB962C8B-B14F-4D97-AF65-F5344CB8AC3E}">
        <p14:creationId xmlns:p14="http://schemas.microsoft.com/office/powerpoint/2010/main" val="2377256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376" y="260648"/>
            <a:ext cx="7790656" cy="548184"/>
          </a:xfrm>
        </p:spPr>
        <p:txBody>
          <a:bodyPr/>
          <a:lstStyle/>
          <a:p>
            <a:r>
              <a:rPr lang="zh-CN" altLang="en-US" sz="3200" dirty="0" smtClean="0"/>
              <a:t>性能设计水平地震折减系数</a:t>
            </a:r>
            <a:endParaRPr lang="zh-CN" altLang="en-US" sz="3200" dirty="0"/>
          </a:p>
        </p:txBody>
      </p:sp>
      <p:sp>
        <p:nvSpPr>
          <p:cNvPr id="3" name="内容占位符 2"/>
          <p:cNvSpPr>
            <a:spLocks noGrp="1"/>
          </p:cNvSpPr>
          <p:nvPr>
            <p:ph idx="1"/>
          </p:nvPr>
        </p:nvSpPr>
        <p:spPr/>
        <p:txBody>
          <a:bodyPr/>
          <a:lstStyle/>
          <a:p>
            <a:endParaRPr lang="zh-CN" altLang="en-US" dirty="0"/>
          </a:p>
        </p:txBody>
      </p:sp>
      <p:pic>
        <p:nvPicPr>
          <p:cNvPr id="199682" name="Picture 2"/>
          <p:cNvPicPr>
            <a:picLocks noChangeAspect="1" noChangeArrowheads="1"/>
          </p:cNvPicPr>
          <p:nvPr/>
        </p:nvPicPr>
        <p:blipFill>
          <a:blip r:embed="rId2" cstate="print"/>
          <a:srcRect/>
          <a:stretch>
            <a:fillRect/>
          </a:stretch>
        </p:blipFill>
        <p:spPr bwMode="auto">
          <a:xfrm>
            <a:off x="0" y="1412776"/>
            <a:ext cx="5946731" cy="4571628"/>
          </a:xfrm>
          <a:prstGeom prst="rect">
            <a:avLst/>
          </a:prstGeom>
          <a:noFill/>
          <a:ln w="9525">
            <a:noFill/>
            <a:miter lim="800000"/>
            <a:headEnd/>
            <a:tailEnd/>
          </a:ln>
        </p:spPr>
      </p:pic>
      <p:pic>
        <p:nvPicPr>
          <p:cNvPr id="199683" name="Picture 3"/>
          <p:cNvPicPr>
            <a:picLocks noChangeAspect="1" noChangeArrowheads="1"/>
          </p:cNvPicPr>
          <p:nvPr/>
        </p:nvPicPr>
        <p:blipFill>
          <a:blip r:embed="rId3" cstate="print"/>
          <a:srcRect/>
          <a:stretch>
            <a:fillRect/>
          </a:stretch>
        </p:blipFill>
        <p:spPr bwMode="auto">
          <a:xfrm>
            <a:off x="5827042" y="1484784"/>
            <a:ext cx="5995595" cy="4740027"/>
          </a:xfrm>
          <a:prstGeom prst="rect">
            <a:avLst/>
          </a:prstGeom>
          <a:noFill/>
          <a:ln w="9525">
            <a:noFill/>
            <a:miter lim="800000"/>
            <a:headEnd/>
            <a:tailEnd/>
          </a:ln>
        </p:spPr>
      </p:pic>
      <p:sp>
        <p:nvSpPr>
          <p:cNvPr id="8" name="矩形标注 7"/>
          <p:cNvSpPr/>
          <p:nvPr/>
        </p:nvSpPr>
        <p:spPr>
          <a:xfrm>
            <a:off x="2999656" y="6237312"/>
            <a:ext cx="1584176" cy="360040"/>
          </a:xfrm>
          <a:prstGeom prst="wedgeRectCallout">
            <a:avLst>
              <a:gd name="adj1" fmla="val -17393"/>
              <a:gd name="adj2" fmla="val -817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耗能构件</a:t>
            </a:r>
            <a:endParaRPr lang="zh-CN" altLang="en-US" sz="2000" b="1" dirty="0">
              <a:solidFill>
                <a:schemeClr val="tx1"/>
              </a:solidFill>
            </a:endParaRPr>
          </a:p>
        </p:txBody>
      </p:sp>
      <p:sp>
        <p:nvSpPr>
          <p:cNvPr id="9" name="矩形标注 8"/>
          <p:cNvSpPr/>
          <p:nvPr/>
        </p:nvSpPr>
        <p:spPr>
          <a:xfrm>
            <a:off x="8976320" y="6237312"/>
            <a:ext cx="1584176" cy="360040"/>
          </a:xfrm>
          <a:prstGeom prst="wedgeRectCallout">
            <a:avLst>
              <a:gd name="adj1" fmla="val -17393"/>
              <a:gd name="adj2" fmla="val -817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非耗能构件</a:t>
            </a:r>
            <a:endParaRPr lang="zh-CN" altLang="en-US" sz="2000" b="1" dirty="0">
              <a:solidFill>
                <a:schemeClr val="tx1"/>
              </a:solidFill>
            </a:endParaRPr>
          </a:p>
        </p:txBody>
      </p:sp>
    </p:spTree>
    <p:extLst>
      <p:ext uri="{BB962C8B-B14F-4D97-AF65-F5344CB8AC3E}">
        <p14:creationId xmlns:p14="http://schemas.microsoft.com/office/powerpoint/2010/main" val="970190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zh-CN" altLang="zh-CN" dirty="0" smtClean="0"/>
              <a:t>、</a:t>
            </a:r>
            <a:r>
              <a:rPr lang="zh-CN" altLang="zh-CN" dirty="0"/>
              <a:t>性能设计抗震措施</a:t>
            </a:r>
            <a:endParaRPr lang="zh-CN" altLang="en-US" dirty="0"/>
          </a:p>
        </p:txBody>
      </p:sp>
      <p:sp>
        <p:nvSpPr>
          <p:cNvPr id="3" name="内容占位符 2"/>
          <p:cNvSpPr>
            <a:spLocks noGrp="1"/>
          </p:cNvSpPr>
          <p:nvPr>
            <p:ph idx="1"/>
          </p:nvPr>
        </p:nvSpPr>
        <p:spPr>
          <a:xfrm>
            <a:off x="479376" y="2332567"/>
            <a:ext cx="11151029" cy="4525433"/>
          </a:xfrm>
        </p:spPr>
        <p:txBody>
          <a:bodyPr/>
          <a:lstStyle/>
          <a:p>
            <a:r>
              <a:rPr lang="zh-CN" altLang="zh-CN" sz="2667" dirty="0" smtClean="0"/>
              <a:t>软件</a:t>
            </a:r>
            <a:r>
              <a:rPr lang="zh-CN" altLang="zh-CN" sz="2667" dirty="0"/>
              <a:t>根据</a:t>
            </a:r>
            <a:r>
              <a:rPr lang="en-US" altLang="zh-CN" sz="2667" dirty="0"/>
              <a:t>17.3.4</a:t>
            </a:r>
            <a:r>
              <a:rPr lang="zh-CN" altLang="zh-CN" sz="2667" dirty="0"/>
              <a:t>条确定框架梁轴力限值、剪力</a:t>
            </a:r>
            <a:r>
              <a:rPr lang="zh-CN" altLang="zh-CN" sz="2667" dirty="0" smtClean="0"/>
              <a:t>限值</a:t>
            </a:r>
            <a:endParaRPr lang="zh-CN" altLang="zh-CN" sz="2667" dirty="0"/>
          </a:p>
          <a:p>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7" name="图片 6"/>
          <p:cNvPicPr/>
          <p:nvPr/>
        </p:nvPicPr>
        <p:blipFill>
          <a:blip r:embed="rId2" cstate="print"/>
          <a:srcRect/>
          <a:stretch>
            <a:fillRect/>
          </a:stretch>
        </p:blipFill>
        <p:spPr bwMode="auto">
          <a:xfrm>
            <a:off x="335360" y="3140968"/>
            <a:ext cx="5400600" cy="1872208"/>
          </a:xfrm>
          <a:prstGeom prst="rect">
            <a:avLst/>
          </a:prstGeom>
          <a:noFill/>
          <a:ln w="9525">
            <a:noFill/>
            <a:miter lim="800000"/>
            <a:headEnd/>
            <a:tailEnd/>
          </a:ln>
        </p:spPr>
      </p:pic>
      <p:sp>
        <p:nvSpPr>
          <p:cNvPr id="8" name="标题 1"/>
          <p:cNvSpPr txBox="1">
            <a:spLocks/>
          </p:cNvSpPr>
          <p:nvPr/>
        </p:nvSpPr>
        <p:spPr>
          <a:xfrm>
            <a:off x="695400" y="1369827"/>
            <a:ext cx="7790656"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1"/>
                </a:solidFill>
                <a:latin typeface="宋体" panose="02010600030101010101" pitchFamily="2" charset="-122"/>
                <a:ea typeface="宋体" panose="02010600030101010101" pitchFamily="2" charset="-122"/>
                <a:cs typeface="+mj-cs"/>
              </a:defRPr>
            </a:lvl1pPr>
          </a:lstStyle>
          <a:p>
            <a:r>
              <a:rPr lang="en-US" altLang="zh-CN" dirty="0" smtClean="0"/>
              <a:t>1</a:t>
            </a:r>
            <a:r>
              <a:rPr lang="zh-CN" altLang="en-US" dirty="0" smtClean="0"/>
              <a:t>、</a:t>
            </a:r>
            <a:r>
              <a:rPr lang="zh-CN" altLang="zh-CN" dirty="0" smtClean="0"/>
              <a:t>框架梁轴力限值、剪力限值</a:t>
            </a:r>
            <a:endParaRPr lang="zh-CN" altLang="en-US" dirty="0"/>
          </a:p>
        </p:txBody>
      </p:sp>
      <p:pic>
        <p:nvPicPr>
          <p:cNvPr id="176129" name="Picture 1"/>
          <p:cNvPicPr>
            <a:picLocks noChangeAspect="1" noChangeArrowheads="1"/>
          </p:cNvPicPr>
          <p:nvPr/>
        </p:nvPicPr>
        <p:blipFill>
          <a:blip r:embed="rId3" cstate="print"/>
          <a:srcRect/>
          <a:stretch>
            <a:fillRect/>
          </a:stretch>
        </p:blipFill>
        <p:spPr bwMode="auto">
          <a:xfrm>
            <a:off x="5657936" y="3501008"/>
            <a:ext cx="6369798" cy="3168352"/>
          </a:xfrm>
          <a:prstGeom prst="rect">
            <a:avLst/>
          </a:prstGeom>
          <a:noFill/>
          <a:ln w="9525">
            <a:noFill/>
            <a:miter lim="800000"/>
            <a:headEnd/>
            <a:tailEnd/>
          </a:ln>
        </p:spPr>
      </p:pic>
    </p:spTree>
    <p:extLst>
      <p:ext uri="{BB962C8B-B14F-4D97-AF65-F5344CB8AC3E}">
        <p14:creationId xmlns:p14="http://schemas.microsoft.com/office/powerpoint/2010/main" val="2665418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t>2</a:t>
            </a:r>
            <a:r>
              <a:rPr lang="zh-CN" altLang="en-US" sz="2800" dirty="0" smtClean="0"/>
              <a:t>、长细比</a:t>
            </a:r>
            <a:endParaRPr lang="zh-CN" altLang="en-US" sz="2800" dirty="0"/>
          </a:p>
        </p:txBody>
      </p:sp>
      <p:sp>
        <p:nvSpPr>
          <p:cNvPr id="5" name="内容占位符 4"/>
          <p:cNvSpPr>
            <a:spLocks noGrp="1"/>
          </p:cNvSpPr>
          <p:nvPr>
            <p:ph idx="1"/>
          </p:nvPr>
        </p:nvSpPr>
        <p:spPr/>
        <p:txBody>
          <a:bodyPr/>
          <a:lstStyle/>
          <a:p>
            <a:r>
              <a:rPr lang="zh-CN" altLang="zh-CN" dirty="0" smtClean="0"/>
              <a:t>正则化长细比限值</a:t>
            </a:r>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19458" name="Picture 2"/>
          <p:cNvPicPr>
            <a:picLocks noChangeAspect="1" noChangeArrowheads="1"/>
          </p:cNvPicPr>
          <p:nvPr/>
        </p:nvPicPr>
        <p:blipFill>
          <a:blip r:embed="rId2" cstate="print"/>
          <a:srcRect/>
          <a:stretch>
            <a:fillRect/>
          </a:stretch>
        </p:blipFill>
        <p:spPr bwMode="auto">
          <a:xfrm>
            <a:off x="479377" y="2132857"/>
            <a:ext cx="10225136" cy="156903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623392" y="4149080"/>
            <a:ext cx="10009112" cy="2573551"/>
          </a:xfrm>
          <a:prstGeom prst="rect">
            <a:avLst/>
          </a:prstGeom>
          <a:noFill/>
          <a:ln w="9525">
            <a:noFill/>
            <a:miter lim="800000"/>
            <a:headEnd/>
            <a:tailEnd/>
          </a:ln>
        </p:spPr>
      </p:pic>
    </p:spTree>
    <p:extLst>
      <p:ext uri="{BB962C8B-B14F-4D97-AF65-F5344CB8AC3E}">
        <p14:creationId xmlns:p14="http://schemas.microsoft.com/office/powerpoint/2010/main" val="2510459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长细比、宽厚比</a:t>
            </a:r>
          </a:p>
        </p:txBody>
      </p:sp>
      <p:sp>
        <p:nvSpPr>
          <p:cNvPr id="3" name="内容占位符 2"/>
          <p:cNvSpPr>
            <a:spLocks noGrp="1"/>
          </p:cNvSpPr>
          <p:nvPr>
            <p:ph idx="1"/>
          </p:nvPr>
        </p:nvSpPr>
        <p:spPr>
          <a:xfrm>
            <a:off x="191344" y="1196752"/>
            <a:ext cx="11449272" cy="4896544"/>
          </a:xfrm>
        </p:spPr>
        <p:txBody>
          <a:bodyPr>
            <a:normAutofit/>
          </a:bodyPr>
          <a:lstStyle/>
          <a:p>
            <a:r>
              <a:rPr lang="zh-CN" altLang="en-US" sz="2400" dirty="0">
                <a:latin typeface="+mn-ea"/>
              </a:rPr>
              <a:t>抗震措施</a:t>
            </a:r>
            <a:r>
              <a:rPr lang="en-US" altLang="zh-CN" sz="2400" dirty="0">
                <a:latin typeface="+mn-ea"/>
              </a:rPr>
              <a:t>(</a:t>
            </a:r>
            <a:r>
              <a:rPr lang="zh-CN" altLang="en-US" sz="2400" dirty="0">
                <a:latin typeface="+mn-ea"/>
              </a:rPr>
              <a:t>框架</a:t>
            </a:r>
            <a:r>
              <a:rPr lang="en-US" altLang="zh-CN" sz="2400" dirty="0">
                <a:latin typeface="+mn-ea"/>
              </a:rPr>
              <a:t>-</a:t>
            </a:r>
            <a:r>
              <a:rPr lang="zh-CN" altLang="en-US" sz="2400" dirty="0">
                <a:latin typeface="+mn-ea"/>
              </a:rPr>
              <a:t>支撑结构</a:t>
            </a:r>
            <a:r>
              <a:rPr lang="en-US" altLang="zh-CN" sz="2400" dirty="0">
                <a:latin typeface="+mn-ea"/>
              </a:rPr>
              <a:t>)</a:t>
            </a:r>
            <a:endParaRPr lang="zh-CN" altLang="en-US" sz="2400" dirty="0">
              <a:latin typeface="+mn-ea"/>
            </a:endParaRPr>
          </a:p>
        </p:txBody>
      </p:sp>
      <p:sp>
        <p:nvSpPr>
          <p:cNvPr id="4" name="灯片编号占位符 3"/>
          <p:cNvSpPr>
            <a:spLocks noGrp="1"/>
          </p:cNvSpPr>
          <p:nvPr>
            <p:ph type="sldNum" sz="quarter" idx="4294967295"/>
          </p:nvPr>
        </p:nvSpPr>
        <p:spPr/>
        <p:txBody>
          <a:bodyPr/>
          <a:lstStyle/>
          <a:p>
            <a:pPr>
              <a:defRPr/>
            </a:pPr>
            <a:endParaRPr lang="zh-CN" altLang="en-US" dirty="0"/>
          </a:p>
        </p:txBody>
      </p:sp>
      <p:sp>
        <p:nvSpPr>
          <p:cNvPr id="5" name="Rectangle 2"/>
          <p:cNvSpPr>
            <a:spLocks noChangeArrowheads="1"/>
          </p:cNvSpPr>
          <p:nvPr/>
        </p:nvSpPr>
        <p:spPr bwMode="auto">
          <a:xfrm>
            <a:off x="407368" y="2132856"/>
            <a:ext cx="3384376" cy="35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buFontTx/>
              <a:buChar char="•"/>
            </a:pPr>
            <a:r>
              <a:rPr lang="zh-CN" altLang="zh-CN" sz="2400" b="1" dirty="0">
                <a:latin typeface="+mn-ea"/>
                <a:cs typeface="Times New Roman" panose="02020603050405020304" pitchFamily="18" charset="0"/>
              </a:rPr>
              <a:t>钢框架</a:t>
            </a:r>
            <a:r>
              <a:rPr lang="en-US" altLang="zh-CN" sz="2400" b="1" dirty="0">
                <a:latin typeface="+mn-ea"/>
                <a:cs typeface="Times New Roman" panose="02020603050405020304" pitchFamily="18" charset="0"/>
              </a:rPr>
              <a:t>-</a:t>
            </a:r>
            <a:r>
              <a:rPr lang="zh-CN" altLang="en-US" sz="2400" b="1" dirty="0">
                <a:latin typeface="+mn-ea"/>
                <a:cs typeface="Times New Roman" panose="02020603050405020304" pitchFamily="18" charset="0"/>
              </a:rPr>
              <a:t>中心支撑结构，延性等级为</a:t>
            </a:r>
            <a:r>
              <a:rPr lang="en-US" altLang="zh-CN" sz="2400" b="1" dirty="0">
                <a:latin typeface="+mn-ea"/>
                <a:cs typeface="Times New Roman" panose="02020603050405020304" pitchFamily="18" charset="0"/>
              </a:rPr>
              <a:t>V</a:t>
            </a:r>
            <a:r>
              <a:rPr lang="zh-CN" altLang="en-US" sz="2400" b="1" dirty="0">
                <a:latin typeface="+mn-ea"/>
                <a:cs typeface="Times New Roman" panose="02020603050405020304" pitchFamily="18" charset="0"/>
              </a:rPr>
              <a:t>级时，软件按轴压控制局部稳定</a:t>
            </a:r>
            <a:r>
              <a:rPr lang="en-US" altLang="zh-CN" sz="2400" b="1" dirty="0">
                <a:latin typeface="+mn-ea"/>
                <a:cs typeface="Times New Roman" panose="02020603050405020304" pitchFamily="18" charset="0"/>
              </a:rPr>
              <a:t>(</a:t>
            </a:r>
            <a:r>
              <a:rPr lang="zh-CN" altLang="en-US" sz="2400" b="1" dirty="0">
                <a:latin typeface="+mn-ea"/>
                <a:cs typeface="Times New Roman" panose="02020603050405020304" pitchFamily="18" charset="0"/>
              </a:rPr>
              <a:t>用户不可干预</a:t>
            </a:r>
            <a:r>
              <a:rPr lang="en-US" altLang="zh-CN" sz="2400" b="1" dirty="0">
                <a:latin typeface="+mn-ea"/>
                <a:cs typeface="Times New Roman" panose="02020603050405020304" pitchFamily="18" charset="0"/>
              </a:rPr>
              <a:t>)</a:t>
            </a:r>
            <a:r>
              <a:rPr lang="zh-CN" altLang="en-US" sz="2400" b="1" dirty="0">
                <a:latin typeface="+mn-ea"/>
                <a:cs typeface="Times New Roman" panose="02020603050405020304" pitchFamily="18" charset="0"/>
              </a:rPr>
              <a:t>；对应其它延性等级，根据用户设置的截面宽厚比等级控制局部稳定</a:t>
            </a:r>
            <a:r>
              <a:rPr lang="zh-CN" altLang="en-US" sz="2400" b="1" dirty="0" smtClean="0">
                <a:latin typeface="+mn-ea"/>
                <a:cs typeface="Times New Roman" panose="02020603050405020304" pitchFamily="18" charset="0"/>
              </a:rPr>
              <a:t>。</a:t>
            </a:r>
            <a:endParaRPr lang="en-US" altLang="zh-CN" sz="2400" b="1" dirty="0" smtClean="0">
              <a:latin typeface="+mn-ea"/>
              <a:cs typeface="Times New Roman" panose="02020603050405020304" pitchFamily="18" charset="0"/>
            </a:endParaRPr>
          </a:p>
          <a:p>
            <a:pPr defTabSz="1219170" eaLnBrk="0" fontAlgn="base" hangingPunct="0">
              <a:spcBef>
                <a:spcPct val="0"/>
              </a:spcBef>
              <a:spcAft>
                <a:spcPct val="0"/>
              </a:spcAft>
            </a:pPr>
            <a:r>
              <a:rPr lang="en-US" altLang="zh-CN" sz="2400" b="1" dirty="0" smtClean="0">
                <a:latin typeface="+mn-ea"/>
                <a:cs typeface="Times New Roman" panose="02020603050405020304" pitchFamily="18" charset="0"/>
              </a:rPr>
              <a:t>Ⅱ</a:t>
            </a:r>
            <a:r>
              <a:rPr lang="zh-CN" altLang="en-US" sz="2400" b="1" dirty="0">
                <a:latin typeface="+mn-ea"/>
                <a:cs typeface="Times New Roman" panose="02020603050405020304" pitchFamily="18" charset="0"/>
              </a:rPr>
              <a:t>级延性支撑长细比限值按</a:t>
            </a:r>
            <a:r>
              <a:rPr lang="en-US" altLang="zh-CN" sz="2400" b="1" dirty="0">
                <a:latin typeface="+mn-ea"/>
                <a:cs typeface="Times New Roman" panose="02020603050405020304" pitchFamily="18" charset="0"/>
              </a:rPr>
              <a:t>65</a:t>
            </a:r>
            <a:endParaRPr lang="en-US" altLang="zh-CN" sz="2400" b="1" dirty="0">
              <a:latin typeface="+mn-ea"/>
            </a:endParaRPr>
          </a:p>
        </p:txBody>
      </p:sp>
      <p:graphicFrame>
        <p:nvGraphicFramePr>
          <p:cNvPr id="6" name="对象 5"/>
          <p:cNvGraphicFramePr>
            <a:graphicFrameLocks noChangeAspect="1"/>
          </p:cNvGraphicFramePr>
          <p:nvPr>
            <p:extLst/>
          </p:nvPr>
        </p:nvGraphicFramePr>
        <p:xfrm>
          <a:off x="1487488" y="5085184"/>
          <a:ext cx="390259" cy="620972"/>
        </p:xfrm>
        <a:graphic>
          <a:graphicData uri="http://schemas.openxmlformats.org/presentationml/2006/ole">
            <mc:AlternateContent xmlns:mc="http://schemas.openxmlformats.org/markup-compatibility/2006">
              <mc:Choice xmlns:v="urn:schemas-microsoft-com:vml" Requires="v">
                <p:oleObj spid="_x0000_s219175" name="公式" r:id="rId4" imgW="165028" imgH="228501" progId="">
                  <p:embed/>
                </p:oleObj>
              </mc:Choice>
              <mc:Fallback>
                <p:oleObj name="公式" r:id="rId4" imgW="165028" imgH="2285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5085184"/>
                        <a:ext cx="390259" cy="620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839416" y="5085184"/>
            <a:ext cx="4679975" cy="45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zh-CN" altLang="en-US" sz="2133" dirty="0">
              <a:latin typeface="+mn-ea"/>
            </a:endParaRPr>
          </a:p>
        </p:txBody>
      </p:sp>
      <p:pic>
        <p:nvPicPr>
          <p:cNvPr id="119870" name="Picture 62"/>
          <p:cNvPicPr>
            <a:picLocks noChangeAspect="1" noChangeArrowheads="1"/>
          </p:cNvPicPr>
          <p:nvPr/>
        </p:nvPicPr>
        <p:blipFill>
          <a:blip r:embed="rId6" cstate="print"/>
          <a:srcRect/>
          <a:stretch>
            <a:fillRect/>
          </a:stretch>
        </p:blipFill>
        <p:spPr bwMode="auto">
          <a:xfrm>
            <a:off x="4151784" y="1124744"/>
            <a:ext cx="5524942" cy="5319093"/>
          </a:xfrm>
          <a:prstGeom prst="rect">
            <a:avLst/>
          </a:prstGeom>
          <a:noFill/>
          <a:ln w="9525">
            <a:noFill/>
            <a:miter lim="800000"/>
            <a:headEnd/>
            <a:tailEnd/>
          </a:ln>
        </p:spPr>
      </p:pic>
      <p:pic>
        <p:nvPicPr>
          <p:cNvPr id="119871" name="Picture 63"/>
          <p:cNvPicPr>
            <a:picLocks noChangeAspect="1" noChangeArrowheads="1"/>
          </p:cNvPicPr>
          <p:nvPr/>
        </p:nvPicPr>
        <p:blipFill>
          <a:blip r:embed="rId7" cstate="print"/>
          <a:srcRect/>
          <a:stretch>
            <a:fillRect/>
          </a:stretch>
        </p:blipFill>
        <p:spPr bwMode="auto">
          <a:xfrm>
            <a:off x="8400256" y="4221088"/>
            <a:ext cx="3681472" cy="2376264"/>
          </a:xfrm>
          <a:prstGeom prst="rect">
            <a:avLst/>
          </a:prstGeom>
          <a:noFill/>
          <a:ln w="9525">
            <a:noFill/>
            <a:miter lim="800000"/>
            <a:headEnd/>
            <a:tailEnd/>
          </a:ln>
        </p:spPr>
      </p:pic>
    </p:spTree>
    <p:extLst>
      <p:ext uri="{BB962C8B-B14F-4D97-AF65-F5344CB8AC3E}">
        <p14:creationId xmlns:p14="http://schemas.microsoft.com/office/powerpoint/2010/main" val="3500018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结构一阶分析与二阶分析</a:t>
            </a:r>
            <a:endParaRPr lang="zh-CN" altLang="en-US" sz="3200" dirty="0"/>
          </a:p>
        </p:txBody>
      </p:sp>
      <p:pic>
        <p:nvPicPr>
          <p:cNvPr id="6" name="图片 5"/>
          <p:cNvPicPr>
            <a:picLocks noChangeAspect="1"/>
          </p:cNvPicPr>
          <p:nvPr/>
        </p:nvPicPr>
        <p:blipFill>
          <a:blip r:embed="rId2"/>
          <a:stretch>
            <a:fillRect/>
          </a:stretch>
        </p:blipFill>
        <p:spPr>
          <a:xfrm>
            <a:off x="483310" y="1232614"/>
            <a:ext cx="7416824" cy="5625386"/>
          </a:xfrm>
          <a:prstGeom prst="rect">
            <a:avLst/>
          </a:prstGeom>
        </p:spPr>
      </p:pic>
      <p:pic>
        <p:nvPicPr>
          <p:cNvPr id="11" name="图片 10"/>
          <p:cNvPicPr>
            <a:picLocks noChangeAspect="1"/>
          </p:cNvPicPr>
          <p:nvPr/>
        </p:nvPicPr>
        <p:blipFill>
          <a:blip r:embed="rId3"/>
          <a:stretch>
            <a:fillRect/>
          </a:stretch>
        </p:blipFill>
        <p:spPr>
          <a:xfrm>
            <a:off x="5581310" y="2017559"/>
            <a:ext cx="6610690" cy="723937"/>
          </a:xfrm>
          <a:prstGeom prst="rect">
            <a:avLst/>
          </a:prstGeom>
        </p:spPr>
      </p:pic>
      <p:pic>
        <p:nvPicPr>
          <p:cNvPr id="12" name="图片 11"/>
          <p:cNvPicPr>
            <a:picLocks noChangeAspect="1"/>
          </p:cNvPicPr>
          <p:nvPr/>
        </p:nvPicPr>
        <p:blipFill>
          <a:blip r:embed="rId4"/>
          <a:stretch>
            <a:fillRect/>
          </a:stretch>
        </p:blipFill>
        <p:spPr>
          <a:xfrm>
            <a:off x="5581310" y="2897759"/>
            <a:ext cx="6483683" cy="628682"/>
          </a:xfrm>
          <a:prstGeom prst="rect">
            <a:avLst/>
          </a:prstGeom>
        </p:spPr>
      </p:pic>
      <p:sp>
        <p:nvSpPr>
          <p:cNvPr id="13" name="矩形 12"/>
          <p:cNvSpPr/>
          <p:nvPr/>
        </p:nvSpPr>
        <p:spPr>
          <a:xfrm>
            <a:off x="8070397" y="4221088"/>
            <a:ext cx="4121603" cy="5016758"/>
          </a:xfrm>
          <a:prstGeom prst="rect">
            <a:avLst/>
          </a:prstGeom>
        </p:spPr>
        <p:txBody>
          <a:bodyPr wrap="square">
            <a:spAutoFit/>
          </a:bodyPr>
          <a:lstStyle/>
          <a:p>
            <a:pPr>
              <a:buNone/>
            </a:pPr>
            <a:r>
              <a:rPr lang="zh-CN" altLang="en-US" sz="1600" dirty="0" smtClean="0"/>
              <a:t>一阶分析</a:t>
            </a:r>
            <a:r>
              <a:rPr lang="en-US" altLang="zh-CN" sz="1600" dirty="0" smtClean="0"/>
              <a:t>+</a:t>
            </a:r>
            <a:r>
              <a:rPr lang="zh-CN" altLang="en-US" sz="1600" dirty="0" smtClean="0"/>
              <a:t>计算长度系数缺陷</a:t>
            </a:r>
            <a:endParaRPr lang="en-US" altLang="zh-CN" sz="1600" dirty="0" smtClean="0"/>
          </a:p>
          <a:p>
            <a:pPr>
              <a:buNone/>
            </a:pPr>
            <a:endParaRPr lang="en-US" altLang="zh-CN" sz="1600" dirty="0"/>
          </a:p>
          <a:p>
            <a:pPr marL="342900" indent="-342900">
              <a:buAutoNum type="arabicPlain"/>
            </a:pPr>
            <a:r>
              <a:rPr lang="zh-CN" altLang="en-US" sz="1600" dirty="0" smtClean="0"/>
              <a:t>边界复杂，弹性约束，计算长度和稳定系数难以确定。</a:t>
            </a:r>
            <a:endParaRPr lang="en-US" altLang="zh-CN" sz="1600" dirty="0" smtClean="0"/>
          </a:p>
          <a:p>
            <a:pPr marL="342900" indent="-342900">
              <a:buAutoNum type="arabicPlain"/>
            </a:pPr>
            <a:endParaRPr lang="en-US" altLang="zh-CN" sz="1600" dirty="0" smtClean="0"/>
          </a:p>
          <a:p>
            <a:pPr marL="342900" indent="-342900">
              <a:buAutoNum type="arabicPlain"/>
            </a:pPr>
            <a:endParaRPr lang="en-US" altLang="zh-CN" sz="1600" dirty="0"/>
          </a:p>
          <a:p>
            <a:pPr marL="342900" indent="-342900">
              <a:buAutoNum type="arabicPlain"/>
            </a:pPr>
            <a:r>
              <a:rPr lang="zh-CN" altLang="en-US" sz="1600" dirty="0" smtClean="0"/>
              <a:t>无法考虑整体初始几何缺陷</a:t>
            </a:r>
            <a:endParaRPr lang="en-US" altLang="zh-CN" sz="1600" dirty="0" smtClean="0"/>
          </a:p>
          <a:p>
            <a:pPr marL="342900" indent="-342900">
              <a:buAutoNum type="arabicPlain"/>
            </a:pPr>
            <a:endParaRPr lang="en-US" altLang="zh-CN" sz="1600" dirty="0"/>
          </a:p>
          <a:p>
            <a:endParaRPr lang="en-US" altLang="zh-CN" sz="1600" dirty="0"/>
          </a:p>
          <a:p>
            <a:r>
              <a:rPr lang="en-US" altLang="zh-CN" sz="1600" dirty="0" smtClean="0"/>
              <a:t>3     </a:t>
            </a:r>
            <a:r>
              <a:rPr lang="zh-CN" altLang="en-US" sz="1600" dirty="0" smtClean="0"/>
              <a:t>无法考虑竖向力对整体变形的放大效应</a:t>
            </a:r>
            <a:endParaRPr lang="en-US" altLang="zh-CN" sz="1600" dirty="0" smtClean="0"/>
          </a:p>
          <a:p>
            <a:pPr marL="342900" indent="-342900">
              <a:buAutoNum type="arabicPlain"/>
            </a:pPr>
            <a:endParaRPr lang="en-US" altLang="zh-CN" sz="1600" dirty="0"/>
          </a:p>
          <a:p>
            <a:pPr marL="342900" indent="-342900">
              <a:buAutoNum type="arabicPlain"/>
            </a:pPr>
            <a:endParaRPr lang="en-US" altLang="zh-CN" dirty="0" smtClean="0"/>
          </a:p>
          <a:p>
            <a:pPr marL="342900" indent="-342900">
              <a:buAutoNum type="arabicPlain"/>
            </a:pPr>
            <a:endParaRPr lang="en-US" altLang="zh-CN" dirty="0"/>
          </a:p>
          <a:p>
            <a:pPr marL="342900" indent="-342900">
              <a:buAutoNum type="arabicPlain"/>
            </a:pPr>
            <a:endParaRPr lang="en-US" altLang="zh-CN" dirty="0" smtClean="0"/>
          </a:p>
          <a:p>
            <a:pPr marL="342900" indent="-342900">
              <a:buAutoNum type="arabicPlain"/>
            </a:pPr>
            <a:endParaRPr lang="en-US" altLang="zh-CN" dirty="0"/>
          </a:p>
          <a:p>
            <a:pPr marL="342900" indent="-342900">
              <a:buAutoNum type="arabicPlain"/>
            </a:pPr>
            <a:endParaRPr lang="en-US" altLang="zh-CN" dirty="0"/>
          </a:p>
          <a:p>
            <a:pPr>
              <a:buNone/>
            </a:pPr>
            <a:endParaRPr lang="en-US" altLang="zh-CN" dirty="0" smtClean="0"/>
          </a:p>
          <a:p>
            <a:pPr>
              <a:buNone/>
            </a:pPr>
            <a:endParaRPr lang="en-US" altLang="zh-CN" dirty="0"/>
          </a:p>
          <a:p>
            <a:pPr>
              <a:buNone/>
            </a:pPr>
            <a:endParaRPr lang="en-US" altLang="zh-CN" dirty="0"/>
          </a:p>
        </p:txBody>
      </p:sp>
    </p:spTree>
    <p:extLst>
      <p:ext uri="{BB962C8B-B14F-4D97-AF65-F5344CB8AC3E}">
        <p14:creationId xmlns:p14="http://schemas.microsoft.com/office/powerpoint/2010/main" val="2992314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长细比、宽厚比</a:t>
            </a:r>
            <a:endParaRPr lang="zh-CN" altLang="en-US" sz="2800" dirty="0"/>
          </a:p>
        </p:txBody>
      </p:sp>
      <p:sp>
        <p:nvSpPr>
          <p:cNvPr id="3" name="内容占位符 2"/>
          <p:cNvSpPr>
            <a:spLocks noGrp="1"/>
          </p:cNvSpPr>
          <p:nvPr>
            <p:ph idx="1"/>
          </p:nvPr>
        </p:nvSpPr>
        <p:spPr/>
        <p:txBody>
          <a:bodyPr/>
          <a:lstStyle/>
          <a:p>
            <a:endParaRPr lang="zh-CN" altLang="en-US"/>
          </a:p>
        </p:txBody>
      </p:sp>
      <p:pic>
        <p:nvPicPr>
          <p:cNvPr id="199682" name="Picture 2"/>
          <p:cNvPicPr>
            <a:picLocks noChangeAspect="1" noChangeArrowheads="1"/>
          </p:cNvPicPr>
          <p:nvPr/>
        </p:nvPicPr>
        <p:blipFill>
          <a:blip r:embed="rId2" cstate="print"/>
          <a:srcRect/>
          <a:stretch>
            <a:fillRect/>
          </a:stretch>
        </p:blipFill>
        <p:spPr bwMode="auto">
          <a:xfrm>
            <a:off x="479376" y="1124744"/>
            <a:ext cx="4848225" cy="4381500"/>
          </a:xfrm>
          <a:prstGeom prst="rect">
            <a:avLst/>
          </a:prstGeom>
          <a:noFill/>
          <a:ln w="9525">
            <a:noFill/>
            <a:miter lim="800000"/>
            <a:headEnd/>
            <a:tailEnd/>
          </a:ln>
        </p:spPr>
      </p:pic>
      <p:pic>
        <p:nvPicPr>
          <p:cNvPr id="199683" name="Picture 3"/>
          <p:cNvPicPr>
            <a:picLocks noChangeAspect="1" noChangeArrowheads="1"/>
          </p:cNvPicPr>
          <p:nvPr/>
        </p:nvPicPr>
        <p:blipFill>
          <a:blip r:embed="rId3" cstate="print"/>
          <a:srcRect/>
          <a:stretch>
            <a:fillRect/>
          </a:stretch>
        </p:blipFill>
        <p:spPr bwMode="auto">
          <a:xfrm>
            <a:off x="5303912" y="1484784"/>
            <a:ext cx="5367546" cy="2304256"/>
          </a:xfrm>
          <a:prstGeom prst="rect">
            <a:avLst/>
          </a:prstGeom>
          <a:noFill/>
          <a:ln w="9525">
            <a:noFill/>
            <a:miter lim="800000"/>
            <a:headEnd/>
            <a:tailEnd/>
          </a:ln>
        </p:spPr>
      </p:pic>
      <p:pic>
        <p:nvPicPr>
          <p:cNvPr id="237570" name="Picture 2"/>
          <p:cNvPicPr>
            <a:picLocks noChangeAspect="1" noChangeArrowheads="1"/>
          </p:cNvPicPr>
          <p:nvPr/>
        </p:nvPicPr>
        <p:blipFill>
          <a:blip r:embed="rId4" cstate="print"/>
          <a:srcRect/>
          <a:stretch>
            <a:fillRect/>
          </a:stretch>
        </p:blipFill>
        <p:spPr bwMode="auto">
          <a:xfrm>
            <a:off x="5447928" y="3789040"/>
            <a:ext cx="5877402" cy="2664296"/>
          </a:xfrm>
          <a:prstGeom prst="rect">
            <a:avLst/>
          </a:prstGeom>
          <a:noFill/>
          <a:ln w="9525">
            <a:noFill/>
            <a:miter lim="800000"/>
            <a:headEnd/>
            <a:tailEnd/>
          </a:ln>
        </p:spPr>
      </p:pic>
    </p:spTree>
    <p:extLst>
      <p:ext uri="{BB962C8B-B14F-4D97-AF65-F5344CB8AC3E}">
        <p14:creationId xmlns:p14="http://schemas.microsoft.com/office/powerpoint/2010/main" val="3380752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smtClean="0"/>
              <a:t>强柱弱梁验算</a:t>
            </a:r>
            <a:endParaRPr lang="zh-CN" altLang="en-US" sz="3200" dirty="0"/>
          </a:p>
        </p:txBody>
      </p:sp>
      <p:sp>
        <p:nvSpPr>
          <p:cNvPr id="3" name="内容占位符 2"/>
          <p:cNvSpPr>
            <a:spLocks noGrp="1"/>
          </p:cNvSpPr>
          <p:nvPr>
            <p:ph idx="1"/>
          </p:nvPr>
        </p:nvSpPr>
        <p:spPr>
          <a:xfrm>
            <a:off x="767408" y="1270298"/>
            <a:ext cx="11116816" cy="4608512"/>
          </a:xfrm>
        </p:spPr>
        <p:txBody>
          <a:bodyPr>
            <a:normAutofit/>
          </a:bodyPr>
          <a:lstStyle/>
          <a:p>
            <a:r>
              <a:rPr lang="zh-CN" altLang="en-US" sz="2800" dirty="0" smtClean="0"/>
              <a:t>如果勾选性能设计“</a:t>
            </a:r>
            <a:r>
              <a:rPr lang="zh-CN" altLang="zh-CN" sz="2800" dirty="0" smtClean="0">
                <a:latin typeface="+mn-ea"/>
              </a:rPr>
              <a:t>《钢结构设计标准》</a:t>
            </a:r>
            <a:r>
              <a:rPr lang="en-US" altLang="zh-CN" sz="2800" dirty="0" smtClean="0">
                <a:latin typeface="+mn-ea"/>
              </a:rPr>
              <a:t>GB50017-2017</a:t>
            </a:r>
            <a:r>
              <a:rPr lang="zh-CN" altLang="en-US" sz="2800" dirty="0" smtClean="0"/>
              <a:t>”，</a:t>
            </a:r>
            <a:r>
              <a:rPr lang="zh-CN" altLang="en-US" sz="2800" dirty="0"/>
              <a:t>按</a:t>
            </a:r>
            <a:r>
              <a:rPr lang="zh-CN" altLang="en-US" sz="2800" dirty="0" smtClean="0"/>
              <a:t>如下验算。</a:t>
            </a:r>
            <a:endParaRPr lang="en-US" altLang="zh-CN" sz="2800" dirty="0" smtClean="0"/>
          </a:p>
          <a:p>
            <a:pPr>
              <a:buNone/>
            </a:pPr>
            <a:endParaRPr lang="en-US" altLang="zh-CN" sz="2800" dirty="0" smtClean="0"/>
          </a:p>
          <a:p>
            <a:r>
              <a:rPr lang="en-US" altLang="zh-CN" sz="2800" dirty="0"/>
              <a:t>17.2.5 </a:t>
            </a:r>
            <a:r>
              <a:rPr lang="zh-CN" altLang="en-US" sz="2800" dirty="0"/>
              <a:t>框架柱的抗震承载力验算应符合下列规定： </a:t>
            </a:r>
            <a:endParaRPr lang="en-US" altLang="zh-CN" sz="2800" dirty="0" smtClean="0"/>
          </a:p>
          <a:p>
            <a:r>
              <a:rPr lang="en-US" altLang="zh-CN" sz="2800" dirty="0" smtClean="0"/>
              <a:t>1 </a:t>
            </a:r>
            <a:r>
              <a:rPr lang="zh-CN" altLang="en-US" sz="2800" dirty="0"/>
              <a:t>柱端截面的强度应符合下列规定： </a:t>
            </a:r>
            <a:endParaRPr lang="en-US" altLang="zh-CN" sz="2800" dirty="0" smtClean="0"/>
          </a:p>
          <a:p>
            <a:r>
              <a:rPr lang="en-US" altLang="zh-CN" sz="2800" dirty="0" smtClean="0"/>
              <a:t>1</a:t>
            </a:r>
            <a:r>
              <a:rPr lang="en-US" altLang="zh-CN" sz="2800" dirty="0"/>
              <a:t>) </a:t>
            </a:r>
            <a:r>
              <a:rPr lang="zh-CN" altLang="en-US" sz="2800" dirty="0"/>
              <a:t>等截面梁： </a:t>
            </a:r>
          </a:p>
          <a:p>
            <a:endParaRPr lang="zh-CN" altLang="en-US" sz="2800" dirty="0"/>
          </a:p>
        </p:txBody>
      </p:sp>
      <p:pic>
        <p:nvPicPr>
          <p:cNvPr id="99330" name="Picture 2" descr="C:\Users\郭丽云\AppData\Roaming\feiq\RichOle\1492990528.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480" y="4365104"/>
            <a:ext cx="9338828" cy="2170869"/>
          </a:xfrm>
          <a:prstGeom prst="rect">
            <a:avLst/>
          </a:prstGeom>
          <a:noFill/>
          <a:extLst>
            <a:ext uri="{909E8E84-426E-40DD-AFC4-6F175D3DCCD1}">
              <a14:hiddenFill xmlns:a14="http://schemas.microsoft.com/office/drawing/2010/main">
                <a:solidFill>
                  <a:srgbClr val="FFFFFF"/>
                </a:solidFill>
              </a14:hiddenFill>
            </a:ext>
          </a:extLst>
        </p:spPr>
      </p:pic>
      <p:pic>
        <p:nvPicPr>
          <p:cNvPr id="181250" name="Picture 2"/>
          <p:cNvPicPr>
            <a:picLocks noChangeAspect="1" noChangeArrowheads="1"/>
          </p:cNvPicPr>
          <p:nvPr/>
        </p:nvPicPr>
        <p:blipFill>
          <a:blip r:embed="rId4" cstate="print"/>
          <a:srcRect/>
          <a:stretch>
            <a:fillRect/>
          </a:stretch>
        </p:blipFill>
        <p:spPr bwMode="auto">
          <a:xfrm>
            <a:off x="2927648" y="1844824"/>
            <a:ext cx="6902481" cy="792088"/>
          </a:xfrm>
          <a:prstGeom prst="rect">
            <a:avLst/>
          </a:prstGeom>
          <a:noFill/>
          <a:ln w="9525">
            <a:noFill/>
            <a:miter lim="800000"/>
            <a:headEnd/>
            <a:tailEnd/>
          </a:ln>
        </p:spPr>
      </p:pic>
      <p:pic>
        <p:nvPicPr>
          <p:cNvPr id="186370" name="Picture 2"/>
          <p:cNvPicPr>
            <a:picLocks noChangeAspect="1" noChangeArrowheads="1"/>
          </p:cNvPicPr>
          <p:nvPr/>
        </p:nvPicPr>
        <p:blipFill>
          <a:blip r:embed="rId5" cstate="print"/>
          <a:srcRect/>
          <a:stretch>
            <a:fillRect/>
          </a:stretch>
        </p:blipFill>
        <p:spPr bwMode="auto">
          <a:xfrm>
            <a:off x="7536159" y="3429000"/>
            <a:ext cx="4459747" cy="1296144"/>
          </a:xfrm>
          <a:prstGeom prst="rect">
            <a:avLst/>
          </a:prstGeom>
          <a:noFill/>
          <a:ln w="9525">
            <a:noFill/>
            <a:miter lim="800000"/>
            <a:headEnd/>
            <a:tailEnd/>
          </a:ln>
        </p:spPr>
      </p:pic>
    </p:spTree>
    <p:extLst>
      <p:ext uri="{BB962C8B-B14F-4D97-AF65-F5344CB8AC3E}">
        <p14:creationId xmlns:p14="http://schemas.microsoft.com/office/powerpoint/2010/main" val="3271786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强柱弱梁验算</a:t>
            </a:r>
            <a:endParaRPr lang="zh-CN" altLang="zh-CN" sz="3200" dirty="0" smtClean="0"/>
          </a:p>
        </p:txBody>
      </p:sp>
      <p:sp>
        <p:nvSpPr>
          <p:cNvPr id="5" name="标题 1"/>
          <p:cNvSpPr txBox="1">
            <a:spLocks/>
          </p:cNvSpPr>
          <p:nvPr/>
        </p:nvSpPr>
        <p:spPr>
          <a:xfrm>
            <a:off x="510793" y="1282750"/>
            <a:ext cx="7790656"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1"/>
                </a:solidFill>
                <a:latin typeface="宋体" panose="02010600030101010101" pitchFamily="2" charset="-122"/>
                <a:ea typeface="宋体" panose="02010600030101010101" pitchFamily="2" charset="-122"/>
                <a:cs typeface="+mj-cs"/>
              </a:defRPr>
            </a:lvl1pPr>
          </a:lstStyle>
          <a:p>
            <a:r>
              <a:rPr lang="zh-CN" altLang="en-US" sz="2900" dirty="0" smtClean="0"/>
              <a:t>判断条件</a:t>
            </a:r>
            <a:r>
              <a:rPr lang="en-US" altLang="zh-CN" sz="2900" dirty="0" smtClean="0"/>
              <a:t>——</a:t>
            </a:r>
            <a:r>
              <a:rPr lang="zh-CN" altLang="en-US" sz="2900" dirty="0" smtClean="0"/>
              <a:t>红框条款程序自动判断</a:t>
            </a:r>
            <a:endParaRPr lang="zh-CN" altLang="en-US" sz="2900" dirty="0"/>
          </a:p>
        </p:txBody>
      </p:sp>
      <p:pic>
        <p:nvPicPr>
          <p:cNvPr id="179201" name="Picture 1"/>
          <p:cNvPicPr>
            <a:picLocks noChangeAspect="1" noChangeArrowheads="1"/>
          </p:cNvPicPr>
          <p:nvPr/>
        </p:nvPicPr>
        <p:blipFill>
          <a:blip r:embed="rId2" cstate="print"/>
          <a:srcRect/>
          <a:stretch>
            <a:fillRect/>
          </a:stretch>
        </p:blipFill>
        <p:spPr bwMode="auto">
          <a:xfrm>
            <a:off x="1487488" y="2060848"/>
            <a:ext cx="7923213" cy="4419600"/>
          </a:xfrm>
          <a:prstGeom prst="rect">
            <a:avLst/>
          </a:prstGeom>
          <a:noFill/>
          <a:ln w="9525">
            <a:noFill/>
            <a:miter lim="800000"/>
            <a:headEnd/>
            <a:tailEnd/>
          </a:ln>
        </p:spPr>
      </p:pic>
    </p:spTree>
    <p:extLst>
      <p:ext uri="{BB962C8B-B14F-4D97-AF65-F5344CB8AC3E}">
        <p14:creationId xmlns:p14="http://schemas.microsoft.com/office/powerpoint/2010/main" val="3328397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87688" y="2708920"/>
            <a:ext cx="5688632" cy="1872208"/>
          </a:xfrm>
        </p:spPr>
        <p:txBody>
          <a:bodyPr>
            <a:normAutofit/>
          </a:bodyPr>
          <a:lstStyle/>
          <a:p>
            <a:pPr>
              <a:buNone/>
            </a:pPr>
            <a:endParaRPr lang="en-US" altLang="zh-CN" dirty="0" smtClean="0"/>
          </a:p>
          <a:p>
            <a:pPr>
              <a:buNone/>
            </a:pPr>
            <a:r>
              <a:rPr lang="zh-CN" altLang="en-US" sz="4000" dirty="0"/>
              <a:t>三</a:t>
            </a:r>
            <a:r>
              <a:rPr lang="zh-CN" altLang="zh-CN" sz="4000" dirty="0" smtClean="0"/>
              <a:t>、</a:t>
            </a:r>
            <a:r>
              <a:rPr lang="en-US" altLang="zh-CN" sz="4000" dirty="0" smtClean="0"/>
              <a:t>  </a:t>
            </a:r>
            <a:r>
              <a:rPr lang="zh-CN" altLang="en-US" sz="4000" dirty="0" smtClean="0"/>
              <a:t>钢结构</a:t>
            </a:r>
            <a:r>
              <a:rPr lang="zh-CN" altLang="en-US" sz="4000" dirty="0"/>
              <a:t>防火验算</a:t>
            </a:r>
          </a:p>
          <a:p>
            <a:pPr>
              <a:buNone/>
            </a:pPr>
            <a:endParaRPr lang="en-US" altLang="zh-CN" dirty="0" smtClean="0"/>
          </a:p>
        </p:txBody>
      </p:sp>
    </p:spTree>
    <p:extLst>
      <p:ext uri="{BB962C8B-B14F-4D97-AF65-F5344CB8AC3E}">
        <p14:creationId xmlns:p14="http://schemas.microsoft.com/office/powerpoint/2010/main" val="2769139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19336" y="0"/>
            <a:ext cx="11041227" cy="887284"/>
          </a:xfrm>
        </p:spPr>
        <p:txBody>
          <a:bodyPr/>
          <a:lstStyle/>
          <a:p>
            <a:r>
              <a:rPr lang="zh-CN" altLang="en-US" sz="3200" dirty="0" smtClean="0"/>
              <a:t>按最新</a:t>
            </a:r>
            <a:r>
              <a:rPr lang="en-US" altLang="zh-CN" sz="3200" dirty="0" smtClean="0"/>
              <a:t>《</a:t>
            </a:r>
            <a:r>
              <a:rPr lang="zh-CN" altLang="en-US" sz="3200" dirty="0"/>
              <a:t>建筑钢结构防火技术规范</a:t>
            </a:r>
            <a:r>
              <a:rPr lang="en-US" altLang="zh-CN" sz="3200" dirty="0"/>
              <a:t>》</a:t>
            </a:r>
            <a:r>
              <a:rPr lang="zh-CN" altLang="en-US" sz="3200" dirty="0"/>
              <a:t>验算</a:t>
            </a:r>
          </a:p>
        </p:txBody>
      </p:sp>
      <p:pic>
        <p:nvPicPr>
          <p:cNvPr id="7" name="Picture 2"/>
          <p:cNvPicPr>
            <a:picLocks noChangeAspect="1" noChangeArrowheads="1"/>
          </p:cNvPicPr>
          <p:nvPr/>
        </p:nvPicPr>
        <p:blipFill>
          <a:blip r:embed="rId2" cstate="print"/>
          <a:srcRect/>
          <a:stretch>
            <a:fillRect/>
          </a:stretch>
        </p:blipFill>
        <p:spPr bwMode="auto">
          <a:xfrm>
            <a:off x="3575720" y="1412776"/>
            <a:ext cx="5616624" cy="526822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837511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火灾组合承载力计算</a:t>
            </a:r>
            <a:endParaRPr lang="zh-CN" altLang="en-US" sz="3200" dirty="0"/>
          </a:p>
        </p:txBody>
      </p:sp>
      <p:sp>
        <p:nvSpPr>
          <p:cNvPr id="3" name="内容占位符 2"/>
          <p:cNvSpPr>
            <a:spLocks noGrp="1"/>
          </p:cNvSpPr>
          <p:nvPr>
            <p:ph idx="1"/>
          </p:nvPr>
        </p:nvSpPr>
        <p:spPr>
          <a:xfrm>
            <a:off x="623392" y="3525011"/>
            <a:ext cx="11425269" cy="2688299"/>
          </a:xfrm>
        </p:spPr>
        <p:txBody>
          <a:bodyPr>
            <a:normAutofit fontScale="92500" lnSpcReduction="10000"/>
          </a:bodyPr>
          <a:lstStyle/>
          <a:p>
            <a:r>
              <a:rPr lang="en-US" altLang="zh-CN" sz="2667" dirty="0"/>
              <a:t>3.2.6</a:t>
            </a:r>
            <a:r>
              <a:rPr lang="zh-CN" altLang="en-US" sz="2667" dirty="0"/>
              <a:t>钢结构构件的耐火验算和防火设计，可采用耐火极限法、</a:t>
            </a:r>
            <a:r>
              <a:rPr lang="zh-CN" altLang="en-US" sz="2667" dirty="0">
                <a:solidFill>
                  <a:srgbClr val="FF0000"/>
                </a:solidFill>
              </a:rPr>
              <a:t>承载力法</a:t>
            </a:r>
            <a:r>
              <a:rPr lang="zh-CN" altLang="en-US" sz="2667" dirty="0"/>
              <a:t>或临界温度法。</a:t>
            </a:r>
            <a:endParaRPr lang="en-US" altLang="zh-CN" sz="2667" dirty="0"/>
          </a:p>
          <a:p>
            <a:r>
              <a:rPr lang="en-US" altLang="zh-CN" sz="2667" dirty="0"/>
              <a:t>3.2.6</a:t>
            </a:r>
            <a:r>
              <a:rPr lang="zh-CN" altLang="en-US" sz="2667" dirty="0"/>
              <a:t>当构件承载力降到最不利组合效应时，构件达到耐火承载力极限状态。构件从受火达到耐火承载力极限状态的时间即为构件的耐火极限；构件达到其耐火承载力极限状态时的温度即为构件的临界温度，因此式</a:t>
            </a:r>
            <a:r>
              <a:rPr lang="en-US" altLang="zh-CN" sz="2667" dirty="0"/>
              <a:t>3.2.6-1</a:t>
            </a:r>
            <a:r>
              <a:rPr lang="zh-CN" altLang="en-US" sz="2667" dirty="0"/>
              <a:t>，式</a:t>
            </a:r>
            <a:r>
              <a:rPr lang="en-US" altLang="zh-CN" sz="2667" dirty="0"/>
              <a:t>3.2.6-2</a:t>
            </a:r>
            <a:r>
              <a:rPr lang="zh-CN" altLang="en-US" sz="2667" dirty="0"/>
              <a:t>、式</a:t>
            </a:r>
            <a:r>
              <a:rPr lang="en-US" altLang="zh-CN" sz="2667" dirty="0"/>
              <a:t>3.2.6-3</a:t>
            </a:r>
            <a:r>
              <a:rPr lang="zh-CN" altLang="en-US" sz="2667" dirty="0"/>
              <a:t>的耐火验算结果是完全相同的，耐火验算时只需采用其中之一即可。</a:t>
            </a:r>
          </a:p>
        </p:txBody>
      </p:sp>
      <p:sp>
        <p:nvSpPr>
          <p:cNvPr id="4" name="灯片编号占位符 3"/>
          <p:cNvSpPr>
            <a:spLocks noGrp="1"/>
          </p:cNvSpPr>
          <p:nvPr>
            <p:ph type="sldNum" sz="quarter" idx="4294967295"/>
          </p:nvPr>
        </p:nvSpPr>
        <p:spPr>
          <a:xfrm>
            <a:off x="8737600" y="6356351"/>
            <a:ext cx="2844800" cy="366183"/>
          </a:xfrm>
          <a:prstGeom prst="rect">
            <a:avLst/>
          </a:prstGeom>
        </p:spPr>
        <p:txBody>
          <a:bodyPr/>
          <a:lstStyle/>
          <a:p>
            <a:pPr>
              <a:defRPr/>
            </a:pPr>
            <a:fld id="{A46037C8-5B0A-4AE1-9877-D75452A8BEB9}" type="slidenum">
              <a:rPr lang="zh-CN" altLang="en-US" smtClean="0"/>
              <a:pPr>
                <a:defRPr/>
              </a:pPr>
              <a:t>45</a:t>
            </a:fld>
            <a:endParaRPr lang="zh-CN" altLang="en-US"/>
          </a:p>
        </p:txBody>
      </p:sp>
      <p:pic>
        <p:nvPicPr>
          <p:cNvPr id="3074" name="Picture 2"/>
          <p:cNvPicPr>
            <a:picLocks noChangeAspect="1" noChangeArrowheads="1"/>
          </p:cNvPicPr>
          <p:nvPr/>
        </p:nvPicPr>
        <p:blipFill>
          <a:blip r:embed="rId2" cstate="print"/>
          <a:srcRect/>
          <a:stretch>
            <a:fillRect/>
          </a:stretch>
        </p:blipFill>
        <p:spPr bwMode="auto">
          <a:xfrm>
            <a:off x="623392" y="1220755"/>
            <a:ext cx="9936427" cy="2156981"/>
          </a:xfrm>
          <a:prstGeom prst="rect">
            <a:avLst/>
          </a:prstGeom>
          <a:noFill/>
          <a:ln w="9525">
            <a:noFill/>
            <a:miter lim="800000"/>
            <a:headEnd/>
            <a:tailEnd/>
          </a:ln>
        </p:spPr>
      </p:pic>
    </p:spTree>
    <p:extLst>
      <p:ext uri="{BB962C8B-B14F-4D97-AF65-F5344CB8AC3E}">
        <p14:creationId xmlns:p14="http://schemas.microsoft.com/office/powerpoint/2010/main" val="1063670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657556"/>
          </a:xfrm>
        </p:spPr>
        <p:txBody>
          <a:bodyPr/>
          <a:lstStyle/>
          <a:p>
            <a:r>
              <a:rPr lang="zh-CN" altLang="en-US" sz="3200" dirty="0" smtClean="0"/>
              <a:t>钢结构的温度计算</a:t>
            </a:r>
            <a:endParaRPr lang="zh-CN" altLang="en-US" sz="3200"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4294967295"/>
          </p:nvPr>
        </p:nvSpPr>
        <p:spPr>
          <a:xfrm>
            <a:off x="8737600" y="6356351"/>
            <a:ext cx="2844800" cy="366183"/>
          </a:xfrm>
          <a:prstGeom prst="rect">
            <a:avLst/>
          </a:prstGeom>
        </p:spPr>
        <p:txBody>
          <a:bodyPr/>
          <a:lstStyle/>
          <a:p>
            <a:pPr>
              <a:defRPr/>
            </a:pPr>
            <a:fld id="{A46037C8-5B0A-4AE1-9877-D75452A8BEB9}" type="slidenum">
              <a:rPr lang="zh-CN" altLang="en-US" smtClean="0"/>
              <a:pPr>
                <a:defRPr/>
              </a:pPr>
              <a:t>46</a:t>
            </a:fld>
            <a:endParaRPr lang="zh-CN" altLang="en-US"/>
          </a:p>
        </p:txBody>
      </p:sp>
      <p:pic>
        <p:nvPicPr>
          <p:cNvPr id="73732" name="Picture 4"/>
          <p:cNvPicPr>
            <a:picLocks noChangeAspect="1" noChangeArrowheads="1"/>
          </p:cNvPicPr>
          <p:nvPr/>
        </p:nvPicPr>
        <p:blipFill>
          <a:blip r:embed="rId2" cstate="print"/>
          <a:srcRect/>
          <a:stretch>
            <a:fillRect/>
          </a:stretch>
        </p:blipFill>
        <p:spPr bwMode="auto">
          <a:xfrm>
            <a:off x="0" y="2084851"/>
            <a:ext cx="6654800" cy="3098800"/>
          </a:xfrm>
          <a:prstGeom prst="rect">
            <a:avLst/>
          </a:prstGeom>
          <a:noFill/>
          <a:ln w="9525">
            <a:noFill/>
            <a:miter lim="800000"/>
            <a:headEnd/>
            <a:tailEnd/>
          </a:ln>
        </p:spPr>
      </p:pic>
      <p:pic>
        <p:nvPicPr>
          <p:cNvPr id="73734" name="Picture 6"/>
          <p:cNvPicPr>
            <a:picLocks noChangeAspect="1" noChangeArrowheads="1"/>
          </p:cNvPicPr>
          <p:nvPr/>
        </p:nvPicPr>
        <p:blipFill>
          <a:blip r:embed="rId3" cstate="print"/>
          <a:srcRect/>
          <a:stretch>
            <a:fillRect/>
          </a:stretch>
        </p:blipFill>
        <p:spPr bwMode="auto">
          <a:xfrm>
            <a:off x="6576053" y="3044957"/>
            <a:ext cx="5201400" cy="1413768"/>
          </a:xfrm>
          <a:prstGeom prst="rect">
            <a:avLst/>
          </a:prstGeom>
          <a:noFill/>
          <a:ln w="9525">
            <a:noFill/>
            <a:miter lim="800000"/>
            <a:headEnd/>
            <a:tailEnd/>
          </a:ln>
        </p:spPr>
      </p:pic>
      <p:pic>
        <p:nvPicPr>
          <p:cNvPr id="73735" name="Picture 7"/>
          <p:cNvPicPr>
            <a:picLocks noChangeAspect="1" noChangeArrowheads="1"/>
          </p:cNvPicPr>
          <p:nvPr/>
        </p:nvPicPr>
        <p:blipFill>
          <a:blip r:embed="rId4" cstate="print"/>
          <a:srcRect/>
          <a:stretch>
            <a:fillRect/>
          </a:stretch>
        </p:blipFill>
        <p:spPr bwMode="auto">
          <a:xfrm>
            <a:off x="6480043" y="1124744"/>
            <a:ext cx="5335813" cy="1920213"/>
          </a:xfrm>
          <a:prstGeom prst="rect">
            <a:avLst/>
          </a:prstGeom>
          <a:noFill/>
          <a:ln w="9525">
            <a:noFill/>
            <a:miter lim="800000"/>
            <a:headEnd/>
            <a:tailEnd/>
          </a:ln>
        </p:spPr>
      </p:pic>
      <p:pic>
        <p:nvPicPr>
          <p:cNvPr id="73738" name="Picture 10"/>
          <p:cNvPicPr>
            <a:picLocks noChangeAspect="1" noChangeArrowheads="1"/>
          </p:cNvPicPr>
          <p:nvPr/>
        </p:nvPicPr>
        <p:blipFill>
          <a:blip r:embed="rId5" cstate="print"/>
          <a:srcRect/>
          <a:stretch>
            <a:fillRect/>
          </a:stretch>
        </p:blipFill>
        <p:spPr bwMode="auto">
          <a:xfrm>
            <a:off x="5903979" y="4549323"/>
            <a:ext cx="5300733" cy="2308677"/>
          </a:xfrm>
          <a:prstGeom prst="rect">
            <a:avLst/>
          </a:prstGeom>
          <a:noFill/>
          <a:ln w="9525">
            <a:noFill/>
            <a:miter lim="800000"/>
            <a:headEnd/>
            <a:tailEnd/>
          </a:ln>
        </p:spPr>
      </p:pic>
      <p:pic>
        <p:nvPicPr>
          <p:cNvPr id="73739" name="Picture 11"/>
          <p:cNvPicPr>
            <a:picLocks noChangeAspect="1" noChangeArrowheads="1"/>
          </p:cNvPicPr>
          <p:nvPr/>
        </p:nvPicPr>
        <p:blipFill>
          <a:blip r:embed="rId6" cstate="print"/>
          <a:srcRect/>
          <a:stretch>
            <a:fillRect/>
          </a:stretch>
        </p:blipFill>
        <p:spPr bwMode="auto">
          <a:xfrm>
            <a:off x="335360" y="1124744"/>
            <a:ext cx="6102216" cy="960107"/>
          </a:xfrm>
          <a:prstGeom prst="rect">
            <a:avLst/>
          </a:prstGeom>
          <a:noFill/>
          <a:ln w="9525">
            <a:noFill/>
            <a:miter lim="800000"/>
            <a:headEnd/>
            <a:tailEnd/>
          </a:ln>
        </p:spPr>
      </p:pic>
      <p:pic>
        <p:nvPicPr>
          <p:cNvPr id="73740" name="Picture 12"/>
          <p:cNvPicPr>
            <a:picLocks noChangeAspect="1" noChangeArrowheads="1"/>
          </p:cNvPicPr>
          <p:nvPr/>
        </p:nvPicPr>
        <p:blipFill>
          <a:blip r:embed="rId7" cstate="print"/>
          <a:srcRect/>
          <a:stretch>
            <a:fillRect/>
          </a:stretch>
        </p:blipFill>
        <p:spPr bwMode="auto">
          <a:xfrm>
            <a:off x="143339" y="6264587"/>
            <a:ext cx="5711957" cy="593413"/>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815414" y="5157193"/>
            <a:ext cx="4869425" cy="1163948"/>
          </a:xfrm>
          <a:prstGeom prst="rect">
            <a:avLst/>
          </a:prstGeom>
          <a:noFill/>
          <a:ln w="9525">
            <a:noFill/>
            <a:miter lim="800000"/>
            <a:headEnd/>
            <a:tailEnd/>
          </a:ln>
        </p:spPr>
      </p:pic>
    </p:spTree>
    <p:extLst>
      <p:ext uri="{BB962C8B-B14F-4D97-AF65-F5344CB8AC3E}">
        <p14:creationId xmlns:p14="http://schemas.microsoft.com/office/powerpoint/2010/main" val="499793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657556"/>
          </a:xfrm>
        </p:spPr>
        <p:txBody>
          <a:bodyPr/>
          <a:lstStyle/>
          <a:p>
            <a:r>
              <a:rPr lang="zh-CN" altLang="en-US" sz="3200" dirty="0" smtClean="0"/>
              <a:t>截面形状系数</a:t>
            </a:r>
            <a:r>
              <a:rPr lang="en-US" altLang="zh-CN" sz="3200" dirty="0" smtClean="0"/>
              <a:t>F/V</a:t>
            </a:r>
            <a:endParaRPr lang="zh-CN" altLang="en-US" sz="3200" dirty="0"/>
          </a:p>
        </p:txBody>
      </p:sp>
      <p:sp>
        <p:nvSpPr>
          <p:cNvPr id="3" name="内容占位符 2"/>
          <p:cNvSpPr>
            <a:spLocks noGrp="1"/>
          </p:cNvSpPr>
          <p:nvPr>
            <p:ph idx="1"/>
          </p:nvPr>
        </p:nvSpPr>
        <p:spPr>
          <a:xfrm>
            <a:off x="609600" y="1028734"/>
            <a:ext cx="10972800" cy="5096900"/>
          </a:xfrm>
        </p:spPr>
        <p:txBody>
          <a:bodyPr/>
          <a:lstStyle/>
          <a:p>
            <a:r>
              <a:rPr lang="zh-CN" altLang="en-US" dirty="0" smtClean="0"/>
              <a:t>截面形状系数程序根据表</a:t>
            </a:r>
            <a:r>
              <a:rPr lang="en-US" altLang="zh-CN" dirty="0" smtClean="0"/>
              <a:t>11</a:t>
            </a:r>
            <a:r>
              <a:rPr lang="zh-CN" altLang="en-US" dirty="0" smtClean="0"/>
              <a:t>自动计算</a:t>
            </a:r>
            <a:endParaRPr lang="zh-CN" altLang="en-US" dirty="0"/>
          </a:p>
        </p:txBody>
      </p:sp>
      <p:sp>
        <p:nvSpPr>
          <p:cNvPr id="4" name="灯片编号占位符 3"/>
          <p:cNvSpPr>
            <a:spLocks noGrp="1"/>
          </p:cNvSpPr>
          <p:nvPr>
            <p:ph type="sldNum" sz="quarter" idx="4294967295"/>
          </p:nvPr>
        </p:nvSpPr>
        <p:spPr>
          <a:xfrm>
            <a:off x="8737600" y="6356351"/>
            <a:ext cx="2844800" cy="366183"/>
          </a:xfrm>
          <a:prstGeom prst="rect">
            <a:avLst/>
          </a:prstGeom>
        </p:spPr>
        <p:txBody>
          <a:bodyPr/>
          <a:lstStyle/>
          <a:p>
            <a:pPr>
              <a:defRPr/>
            </a:pPr>
            <a:fld id="{A46037C8-5B0A-4AE1-9877-D75452A8BEB9}" type="slidenum">
              <a:rPr lang="zh-CN" altLang="en-US" smtClean="0"/>
              <a:pPr>
                <a:defRPr/>
              </a:pPr>
              <a:t>47</a:t>
            </a:fld>
            <a:endParaRPr lang="zh-CN" altLang="en-US"/>
          </a:p>
        </p:txBody>
      </p:sp>
      <p:pic>
        <p:nvPicPr>
          <p:cNvPr id="6146" name="Picture 2"/>
          <p:cNvPicPr>
            <a:picLocks noChangeAspect="1" noChangeArrowheads="1"/>
          </p:cNvPicPr>
          <p:nvPr/>
        </p:nvPicPr>
        <p:blipFill>
          <a:blip r:embed="rId2" cstate="print"/>
          <a:srcRect/>
          <a:stretch>
            <a:fillRect/>
          </a:stretch>
        </p:blipFill>
        <p:spPr bwMode="auto">
          <a:xfrm>
            <a:off x="431372" y="1604797"/>
            <a:ext cx="4800533" cy="223301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31371" y="3717033"/>
            <a:ext cx="4800533" cy="299013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423926" y="1892829"/>
            <a:ext cx="6417007" cy="1846928"/>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327915" y="3813044"/>
            <a:ext cx="6398716" cy="1884057"/>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5327916" y="5733256"/>
            <a:ext cx="2835139" cy="768085"/>
          </a:xfrm>
          <a:prstGeom prst="rect">
            <a:avLst/>
          </a:prstGeom>
          <a:noFill/>
          <a:ln w="9525">
            <a:noFill/>
            <a:miter lim="800000"/>
            <a:headEnd/>
            <a:tailEnd/>
          </a:ln>
        </p:spPr>
      </p:pic>
    </p:spTree>
    <p:extLst>
      <p:ext uri="{BB962C8B-B14F-4D97-AF65-F5344CB8AC3E}">
        <p14:creationId xmlns:p14="http://schemas.microsoft.com/office/powerpoint/2010/main" val="2292632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800" y="77744"/>
            <a:ext cx="10959008" cy="849577"/>
          </a:xfrm>
        </p:spPr>
        <p:txBody>
          <a:bodyPr/>
          <a:lstStyle/>
          <a:p>
            <a:r>
              <a:rPr lang="zh-CN" altLang="en-US" sz="3200" dirty="0" smtClean="0"/>
              <a:t>设计耐火极限确定</a:t>
            </a:r>
            <a:endParaRPr lang="zh-CN" altLang="en-US" sz="3200" dirty="0"/>
          </a:p>
        </p:txBody>
      </p:sp>
      <p:sp>
        <p:nvSpPr>
          <p:cNvPr id="4" name="灯片编号占位符 3"/>
          <p:cNvSpPr>
            <a:spLocks noGrp="1"/>
          </p:cNvSpPr>
          <p:nvPr>
            <p:ph type="sldNum" sz="quarter" idx="4294967295"/>
          </p:nvPr>
        </p:nvSpPr>
        <p:spPr>
          <a:xfrm>
            <a:off x="8737600" y="6356351"/>
            <a:ext cx="2844800" cy="366183"/>
          </a:xfrm>
          <a:prstGeom prst="rect">
            <a:avLst/>
          </a:prstGeom>
        </p:spPr>
        <p:txBody>
          <a:bodyPr/>
          <a:lstStyle/>
          <a:p>
            <a:pPr>
              <a:defRPr/>
            </a:pPr>
            <a:fld id="{A46037C8-5B0A-4AE1-9877-D75452A8BEB9}" type="slidenum">
              <a:rPr lang="zh-CN" altLang="en-US" smtClean="0"/>
              <a:pPr>
                <a:defRPr/>
              </a:pPr>
              <a:t>48</a:t>
            </a:fld>
            <a:endParaRPr lang="zh-CN" altLang="en-US"/>
          </a:p>
        </p:txBody>
      </p:sp>
      <p:pic>
        <p:nvPicPr>
          <p:cNvPr id="5122" name="Picture 2"/>
          <p:cNvPicPr>
            <a:picLocks noChangeAspect="1" noChangeArrowheads="1"/>
          </p:cNvPicPr>
          <p:nvPr/>
        </p:nvPicPr>
        <p:blipFill>
          <a:blip r:embed="rId2" cstate="print"/>
          <a:srcRect/>
          <a:stretch>
            <a:fillRect/>
          </a:stretch>
        </p:blipFill>
        <p:spPr bwMode="auto">
          <a:xfrm>
            <a:off x="2735627" y="1220755"/>
            <a:ext cx="7103783" cy="5201155"/>
          </a:xfrm>
          <a:prstGeom prst="rect">
            <a:avLst/>
          </a:prstGeom>
          <a:noFill/>
          <a:ln w="9525">
            <a:noFill/>
            <a:miter lim="800000"/>
            <a:headEnd/>
            <a:tailEnd/>
          </a:ln>
        </p:spPr>
      </p:pic>
    </p:spTree>
    <p:extLst>
      <p:ext uri="{BB962C8B-B14F-4D97-AF65-F5344CB8AC3E}">
        <p14:creationId xmlns:p14="http://schemas.microsoft.com/office/powerpoint/2010/main" val="2785813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164637"/>
            <a:ext cx="10972800" cy="836712"/>
          </a:xfrm>
        </p:spPr>
        <p:txBody>
          <a:bodyPr/>
          <a:lstStyle/>
          <a:p>
            <a:r>
              <a:rPr lang="zh-CN" altLang="en-US" sz="3200" dirty="0"/>
              <a:t>程序自动计算最高温度</a:t>
            </a:r>
          </a:p>
        </p:txBody>
      </p:sp>
      <p:sp>
        <p:nvSpPr>
          <p:cNvPr id="3" name="内容占位符 2"/>
          <p:cNvSpPr>
            <a:spLocks noGrp="1"/>
          </p:cNvSpPr>
          <p:nvPr>
            <p:ph idx="1"/>
          </p:nvPr>
        </p:nvSpPr>
        <p:spPr>
          <a:xfrm>
            <a:off x="191344" y="1268760"/>
            <a:ext cx="4896544" cy="2977306"/>
          </a:xfrm>
        </p:spPr>
        <p:txBody>
          <a:bodyPr/>
          <a:lstStyle/>
          <a:p>
            <a:pPr>
              <a:buNone/>
            </a:pPr>
            <a:r>
              <a:rPr lang="zh-CN" altLang="en-US" sz="2133" dirty="0"/>
              <a:t>防火升温参数：</a:t>
            </a:r>
            <a:endParaRPr lang="en-US" altLang="zh-CN" sz="2133" dirty="0"/>
          </a:p>
          <a:p>
            <a:r>
              <a:rPr lang="zh-CN" altLang="en-US" sz="2133" dirty="0"/>
              <a:t>燃烧物类型</a:t>
            </a:r>
            <a:endParaRPr lang="en-US" altLang="zh-CN" sz="2133" dirty="0"/>
          </a:p>
          <a:p>
            <a:r>
              <a:rPr lang="zh-CN" altLang="en-US" sz="2133" dirty="0"/>
              <a:t>轻质保护层</a:t>
            </a:r>
            <a:r>
              <a:rPr lang="zh-CN" altLang="en-US" sz="2133" dirty="0" smtClean="0"/>
              <a:t>类型</a:t>
            </a:r>
            <a:endParaRPr lang="en-US" altLang="zh-CN" sz="2133" dirty="0" smtClean="0"/>
          </a:p>
          <a:p>
            <a:r>
              <a:rPr lang="zh-CN" altLang="en-US" sz="2133" dirty="0" smtClean="0"/>
              <a:t>耐火极限</a:t>
            </a:r>
            <a:endParaRPr lang="en-US" altLang="zh-CN" sz="2133" dirty="0"/>
          </a:p>
          <a:p>
            <a:r>
              <a:rPr lang="zh-CN" altLang="en-US" sz="2130" dirty="0" smtClean="0"/>
              <a:t>梁</a:t>
            </a:r>
            <a:r>
              <a:rPr lang="zh-CN" altLang="en-US" sz="2130" dirty="0"/>
              <a:t>、柱、支撑可分别设置不同的参数。</a:t>
            </a:r>
            <a:endParaRPr lang="en-US" altLang="zh-CN" sz="2130" dirty="0"/>
          </a:p>
          <a:p>
            <a:pPr>
              <a:buNone/>
            </a:pPr>
            <a:endParaRPr lang="en-US" altLang="zh-CN" sz="2133" dirty="0"/>
          </a:p>
          <a:p>
            <a:pPr>
              <a:buNone/>
            </a:pPr>
            <a:endParaRPr lang="en-US" altLang="zh-CN" sz="2133" dirty="0"/>
          </a:p>
        </p:txBody>
      </p:sp>
      <p:sp>
        <p:nvSpPr>
          <p:cNvPr id="7" name="流程图: 过程 6"/>
          <p:cNvSpPr/>
          <p:nvPr/>
        </p:nvSpPr>
        <p:spPr>
          <a:xfrm>
            <a:off x="5447928" y="6263773"/>
            <a:ext cx="2880320" cy="480053"/>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rPr>
              <a:t>自动生成防火温度</a:t>
            </a:r>
          </a:p>
        </p:txBody>
      </p:sp>
      <p:pic>
        <p:nvPicPr>
          <p:cNvPr id="10" name="图片 9"/>
          <p:cNvPicPr>
            <a:picLocks noChangeAspect="1"/>
          </p:cNvPicPr>
          <p:nvPr/>
        </p:nvPicPr>
        <p:blipFill>
          <a:blip r:embed="rId2"/>
          <a:stretch>
            <a:fillRect/>
          </a:stretch>
        </p:blipFill>
        <p:spPr>
          <a:xfrm>
            <a:off x="1559496" y="3546711"/>
            <a:ext cx="3317467" cy="3175823"/>
          </a:xfrm>
          <a:prstGeom prst="rect">
            <a:avLst/>
          </a:prstGeom>
        </p:spPr>
      </p:pic>
      <p:pic>
        <p:nvPicPr>
          <p:cNvPr id="11" name="图片 10"/>
          <p:cNvPicPr>
            <a:picLocks noChangeAspect="1"/>
          </p:cNvPicPr>
          <p:nvPr/>
        </p:nvPicPr>
        <p:blipFill>
          <a:blip r:embed="rId3"/>
          <a:stretch>
            <a:fillRect/>
          </a:stretch>
        </p:blipFill>
        <p:spPr>
          <a:xfrm>
            <a:off x="7438177" y="1235390"/>
            <a:ext cx="2978303" cy="2305168"/>
          </a:xfrm>
          <a:prstGeom prst="rect">
            <a:avLst/>
          </a:prstGeom>
        </p:spPr>
      </p:pic>
      <p:pic>
        <p:nvPicPr>
          <p:cNvPr id="12" name="图片 11"/>
          <p:cNvPicPr>
            <a:picLocks noChangeAspect="1"/>
          </p:cNvPicPr>
          <p:nvPr/>
        </p:nvPicPr>
        <p:blipFill>
          <a:blip r:embed="rId4"/>
          <a:stretch>
            <a:fillRect/>
          </a:stretch>
        </p:blipFill>
        <p:spPr>
          <a:xfrm>
            <a:off x="7438177" y="3709447"/>
            <a:ext cx="2971953" cy="2298818"/>
          </a:xfrm>
          <a:prstGeom prst="rect">
            <a:avLst/>
          </a:prstGeom>
        </p:spPr>
      </p:pic>
    </p:spTree>
    <p:extLst>
      <p:ext uri="{BB962C8B-B14F-4D97-AF65-F5344CB8AC3E}">
        <p14:creationId xmlns:p14="http://schemas.microsoft.com/office/powerpoint/2010/main" val="336108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二阶分析的规范出处</a:t>
            </a:r>
            <a:endParaRPr lang="zh-CN" altLang="en-US" sz="3200" dirty="0"/>
          </a:p>
        </p:txBody>
      </p:sp>
      <p:sp>
        <p:nvSpPr>
          <p:cNvPr id="3" name="内容占位符 2"/>
          <p:cNvSpPr>
            <a:spLocks noGrp="1"/>
          </p:cNvSpPr>
          <p:nvPr>
            <p:ph idx="1"/>
          </p:nvPr>
        </p:nvSpPr>
        <p:spPr/>
        <p:txBody>
          <a:bodyPr/>
          <a:lstStyle/>
          <a:p>
            <a:r>
              <a:rPr lang="zh-CN" altLang="en-US" dirty="0" smtClean="0"/>
              <a:t>规范条文</a:t>
            </a:r>
            <a:endParaRPr lang="en-US" altLang="zh-CN" dirty="0" smtClean="0"/>
          </a:p>
          <a:p>
            <a:pPr marL="0" indent="0">
              <a:buNone/>
            </a:pPr>
            <a:endParaRPr lang="en-US" altLang="zh-CN" dirty="0" smtClean="0"/>
          </a:p>
          <a:p>
            <a:r>
              <a:rPr lang="en-US" altLang="zh-CN" sz="2800" dirty="0" smtClean="0"/>
              <a:t>《</a:t>
            </a:r>
            <a:r>
              <a:rPr lang="zh-CN" altLang="en-US" sz="2800" dirty="0" smtClean="0"/>
              <a:t>钢结构设计标准</a:t>
            </a:r>
            <a:r>
              <a:rPr lang="en-US" altLang="zh-CN" sz="2800" dirty="0" smtClean="0"/>
              <a:t>》5.1.2 </a:t>
            </a:r>
            <a:r>
              <a:rPr lang="zh-CN" altLang="en-US" sz="2800" dirty="0"/>
              <a:t>结构稳定性设计应在结构分析或构件设计中考虑二阶效应</a:t>
            </a:r>
            <a:r>
              <a:rPr lang="zh-CN" altLang="en-US" sz="2800" dirty="0" smtClean="0"/>
              <a:t>。</a:t>
            </a:r>
            <a:endParaRPr lang="en-US" altLang="zh-CN" sz="2800" dirty="0" smtClean="0"/>
          </a:p>
          <a:p>
            <a:pPr marL="0" indent="0">
              <a:buNone/>
            </a:pPr>
            <a:r>
              <a:rPr lang="zh-CN" altLang="en-US" sz="2800" dirty="0" smtClean="0"/>
              <a:t> </a:t>
            </a:r>
            <a:endParaRPr lang="en-US" altLang="zh-CN" sz="2800" dirty="0" smtClean="0"/>
          </a:p>
          <a:p>
            <a:r>
              <a:rPr lang="en-US" altLang="zh-CN" sz="2800" dirty="0"/>
              <a:t>《</a:t>
            </a:r>
            <a:r>
              <a:rPr lang="zh-CN" altLang="en-US" sz="2800" dirty="0"/>
              <a:t>钢结构设计标准</a:t>
            </a:r>
            <a:r>
              <a:rPr lang="en-US" altLang="zh-CN" sz="2800" dirty="0"/>
              <a:t>》 </a:t>
            </a:r>
            <a:r>
              <a:rPr lang="en-US" altLang="zh-CN" sz="2800" dirty="0" smtClean="0"/>
              <a:t>5.1.7 </a:t>
            </a:r>
            <a:r>
              <a:rPr lang="zh-CN" altLang="en-US" sz="2800" dirty="0" smtClean="0">
                <a:solidFill>
                  <a:srgbClr val="FF0000"/>
                </a:solidFill>
                <a:latin typeface="+mn-ea"/>
              </a:rPr>
              <a:t>二</a:t>
            </a:r>
            <a:r>
              <a:rPr lang="zh-CN" altLang="en-US" sz="2800" dirty="0">
                <a:solidFill>
                  <a:srgbClr val="FF0000"/>
                </a:solidFill>
                <a:latin typeface="+mn-ea"/>
              </a:rPr>
              <a:t>阶</a:t>
            </a:r>
            <a:r>
              <a:rPr lang="en-US" altLang="zh-CN" sz="2800" dirty="0">
                <a:solidFill>
                  <a:srgbClr val="FF0000"/>
                </a:solidFill>
                <a:latin typeface="+mn-ea"/>
              </a:rPr>
              <a:t>P-</a:t>
            </a:r>
            <a:r>
              <a:rPr lang="zh-CN" altLang="zh-CN" sz="2800" dirty="0">
                <a:solidFill>
                  <a:srgbClr val="FF0000"/>
                </a:solidFill>
                <a:latin typeface="+mn-ea"/>
              </a:rPr>
              <a:t>Δ</a:t>
            </a:r>
            <a:r>
              <a:rPr lang="zh-CN" altLang="en-US" sz="2800" dirty="0" smtClean="0">
                <a:solidFill>
                  <a:srgbClr val="FF0000"/>
                </a:solidFill>
              </a:rPr>
              <a:t>弹性分析应考虑结构整体初始几何缺陷的影响</a:t>
            </a:r>
            <a:r>
              <a:rPr lang="zh-CN" altLang="en-US" sz="2800" dirty="0" smtClean="0"/>
              <a:t>，直接</a:t>
            </a:r>
            <a:r>
              <a:rPr lang="zh-CN" altLang="en-US" sz="2800" dirty="0"/>
              <a:t>分析应</a:t>
            </a:r>
            <a:r>
              <a:rPr lang="zh-CN" altLang="en-US" sz="2800" dirty="0" smtClean="0"/>
              <a:t>考虑构件初始</a:t>
            </a:r>
            <a:r>
              <a:rPr lang="zh-CN" altLang="en-US" sz="2800" dirty="0"/>
              <a:t>几何缺陷和残余应力的影响。 </a:t>
            </a:r>
          </a:p>
        </p:txBody>
      </p:sp>
    </p:spTree>
    <p:extLst>
      <p:ext uri="{BB962C8B-B14F-4D97-AF65-F5344CB8AC3E}">
        <p14:creationId xmlns:p14="http://schemas.microsoft.com/office/powerpoint/2010/main" val="104473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628"/>
            <a:ext cx="10972800" cy="768085"/>
          </a:xfrm>
        </p:spPr>
        <p:txBody>
          <a:bodyPr/>
          <a:lstStyle/>
          <a:p>
            <a:r>
              <a:rPr lang="zh-CN" altLang="en-US" sz="3200" dirty="0" smtClean="0"/>
              <a:t>钢材强度高温折减</a:t>
            </a:r>
            <a:endParaRPr lang="zh-CN" altLang="en-US" sz="3200" dirty="0"/>
          </a:p>
        </p:txBody>
      </p:sp>
      <p:sp>
        <p:nvSpPr>
          <p:cNvPr id="3" name="内容占位符 2"/>
          <p:cNvSpPr>
            <a:spLocks noGrp="1"/>
          </p:cNvSpPr>
          <p:nvPr>
            <p:ph idx="1"/>
          </p:nvPr>
        </p:nvSpPr>
        <p:spPr>
          <a:xfrm>
            <a:off x="7815519" y="3074723"/>
            <a:ext cx="4142251" cy="3464719"/>
          </a:xfrm>
        </p:spPr>
        <p:txBody>
          <a:bodyPr/>
          <a:lstStyle/>
          <a:p>
            <a:r>
              <a:rPr lang="zh-CN" altLang="en-US" dirty="0" smtClean="0"/>
              <a:t>根据公式程序自动计算</a:t>
            </a:r>
            <a:endParaRPr lang="zh-CN" altLang="en-US" dirty="0"/>
          </a:p>
        </p:txBody>
      </p:sp>
      <p:pic>
        <p:nvPicPr>
          <p:cNvPr id="2051" name="Picture 3"/>
          <p:cNvPicPr>
            <a:picLocks noChangeAspect="1" noChangeArrowheads="1"/>
          </p:cNvPicPr>
          <p:nvPr/>
        </p:nvPicPr>
        <p:blipFill>
          <a:blip r:embed="rId2" cstate="print"/>
          <a:srcRect/>
          <a:stretch>
            <a:fillRect/>
          </a:stretch>
        </p:blipFill>
        <p:spPr bwMode="auto">
          <a:xfrm>
            <a:off x="2069364" y="5627667"/>
            <a:ext cx="5746155" cy="84730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069365" y="1796819"/>
            <a:ext cx="5340780" cy="3604093"/>
          </a:xfrm>
          <a:prstGeom prst="rect">
            <a:avLst/>
          </a:prstGeom>
          <a:noFill/>
          <a:ln w="9525">
            <a:noFill/>
            <a:miter lim="800000"/>
            <a:headEnd/>
            <a:tailEnd/>
          </a:ln>
        </p:spPr>
      </p:pic>
      <p:sp>
        <p:nvSpPr>
          <p:cNvPr id="11" name="流程图: 过程 10"/>
          <p:cNvSpPr/>
          <p:nvPr/>
        </p:nvSpPr>
        <p:spPr>
          <a:xfrm>
            <a:off x="263352" y="1314101"/>
            <a:ext cx="1536171" cy="480053"/>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rPr>
              <a:t>规范规定</a:t>
            </a:r>
          </a:p>
        </p:txBody>
      </p:sp>
    </p:spTree>
    <p:extLst>
      <p:ext uri="{BB962C8B-B14F-4D97-AF65-F5344CB8AC3E}">
        <p14:creationId xmlns:p14="http://schemas.microsoft.com/office/powerpoint/2010/main" val="2973085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574965" cy="657556"/>
          </a:xfrm>
        </p:spPr>
        <p:txBody>
          <a:bodyPr/>
          <a:lstStyle/>
          <a:p>
            <a:r>
              <a:rPr lang="zh-CN" altLang="en-US" sz="3200" dirty="0" smtClean="0"/>
              <a:t>耐火钢强度和弹性模量的高温折减</a:t>
            </a:r>
            <a:endParaRPr lang="zh-CN" altLang="en-US" sz="3200" dirty="0"/>
          </a:p>
        </p:txBody>
      </p:sp>
      <p:pic>
        <p:nvPicPr>
          <p:cNvPr id="5" name="内容占位符 4"/>
          <p:cNvPicPr>
            <a:picLocks noGrp="1" noChangeAspect="1"/>
          </p:cNvPicPr>
          <p:nvPr>
            <p:ph idx="1"/>
          </p:nvPr>
        </p:nvPicPr>
        <p:blipFill>
          <a:blip r:embed="rId2"/>
          <a:stretch>
            <a:fillRect/>
          </a:stretch>
        </p:blipFill>
        <p:spPr>
          <a:xfrm>
            <a:off x="4691785" y="2439124"/>
            <a:ext cx="2781443" cy="2698889"/>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143339" y="1597079"/>
            <a:ext cx="7576936" cy="4667131"/>
          </a:xfrm>
          <a:prstGeom prst="rect">
            <a:avLst/>
          </a:prstGeom>
          <a:noFill/>
          <a:ln w="9525">
            <a:noFill/>
            <a:miter lim="800000"/>
            <a:headEnd/>
            <a:tailEnd/>
          </a:ln>
        </p:spPr>
      </p:pic>
      <p:sp>
        <p:nvSpPr>
          <p:cNvPr id="8" name="流程图: 过程 7"/>
          <p:cNvSpPr/>
          <p:nvPr/>
        </p:nvSpPr>
        <p:spPr>
          <a:xfrm>
            <a:off x="8880309" y="2372883"/>
            <a:ext cx="1536171" cy="480053"/>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rPr>
              <a:t>程序实现</a:t>
            </a:r>
          </a:p>
        </p:txBody>
      </p:sp>
      <p:pic>
        <p:nvPicPr>
          <p:cNvPr id="6" name="图片 5"/>
          <p:cNvPicPr>
            <a:picLocks noChangeAspect="1"/>
          </p:cNvPicPr>
          <p:nvPr/>
        </p:nvPicPr>
        <p:blipFill>
          <a:blip r:embed="rId2"/>
          <a:stretch>
            <a:fillRect/>
          </a:stretch>
        </p:blipFill>
        <p:spPr>
          <a:xfrm>
            <a:off x="8257672" y="3086693"/>
            <a:ext cx="2781443" cy="2698889"/>
          </a:xfrm>
          <a:prstGeom prst="rect">
            <a:avLst/>
          </a:prstGeom>
        </p:spPr>
      </p:pic>
    </p:spTree>
    <p:extLst>
      <p:ext uri="{BB962C8B-B14F-4D97-AF65-F5344CB8AC3E}">
        <p14:creationId xmlns:p14="http://schemas.microsoft.com/office/powerpoint/2010/main" val="4198609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普通钢和耐火钢强度变化趋势</a:t>
            </a:r>
            <a:endParaRPr lang="zh-CN" altLang="en-US" sz="3200" dirty="0"/>
          </a:p>
        </p:txBody>
      </p:sp>
      <p:sp>
        <p:nvSpPr>
          <p:cNvPr id="4" name="灯片编号占位符 3"/>
          <p:cNvSpPr>
            <a:spLocks noGrp="1"/>
          </p:cNvSpPr>
          <p:nvPr>
            <p:ph type="sldNum" sz="quarter" idx="4294967295"/>
          </p:nvPr>
        </p:nvSpPr>
        <p:spPr>
          <a:xfrm>
            <a:off x="8737600" y="6356351"/>
            <a:ext cx="2844800" cy="366183"/>
          </a:xfrm>
          <a:prstGeom prst="rect">
            <a:avLst/>
          </a:prstGeom>
        </p:spPr>
        <p:txBody>
          <a:bodyPr/>
          <a:lstStyle/>
          <a:p>
            <a:pPr>
              <a:defRPr/>
            </a:pPr>
            <a:fld id="{A46037C8-5B0A-4AE1-9877-D75452A8BEB9}" type="slidenum">
              <a:rPr lang="zh-CN" altLang="en-US" smtClean="0"/>
              <a:pPr>
                <a:defRPr/>
              </a:pPr>
              <a:t>52</a:t>
            </a:fld>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927648" y="1412776"/>
            <a:ext cx="6720747" cy="4542181"/>
          </a:xfrm>
          <a:prstGeom prst="rect">
            <a:avLst/>
          </a:prstGeom>
          <a:noFill/>
          <a:ln w="9525">
            <a:noFill/>
            <a:miter lim="800000"/>
            <a:headEnd/>
            <a:tailEnd/>
          </a:ln>
        </p:spPr>
      </p:pic>
    </p:spTree>
    <p:extLst>
      <p:ext uri="{BB962C8B-B14F-4D97-AF65-F5344CB8AC3E}">
        <p14:creationId xmlns:p14="http://schemas.microsoft.com/office/powerpoint/2010/main" val="1947935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81" y="0"/>
            <a:ext cx="10972800" cy="836712"/>
          </a:xfrm>
        </p:spPr>
        <p:txBody>
          <a:bodyPr/>
          <a:lstStyle/>
          <a:p>
            <a:r>
              <a:rPr lang="zh-CN" altLang="en-US" sz="3200" dirty="0" smtClean="0"/>
              <a:t>火灾荷载效应组合</a:t>
            </a:r>
            <a:endParaRPr lang="zh-CN" altLang="en-US" sz="3200" dirty="0"/>
          </a:p>
        </p:txBody>
      </p:sp>
      <p:pic>
        <p:nvPicPr>
          <p:cNvPr id="5" name="Picture 2"/>
          <p:cNvPicPr>
            <a:picLocks noChangeAspect="1" noChangeArrowheads="1"/>
          </p:cNvPicPr>
          <p:nvPr/>
        </p:nvPicPr>
        <p:blipFill>
          <a:blip r:embed="rId2" cstate="print"/>
          <a:srcRect/>
          <a:stretch>
            <a:fillRect/>
          </a:stretch>
        </p:blipFill>
        <p:spPr bwMode="auto">
          <a:xfrm>
            <a:off x="0" y="1474763"/>
            <a:ext cx="6672064" cy="5383237"/>
          </a:xfrm>
          <a:prstGeom prst="rect">
            <a:avLst/>
          </a:prstGeom>
          <a:noFill/>
          <a:ln w="9525">
            <a:noFill/>
            <a:miter lim="800000"/>
            <a:headEnd/>
            <a:tailEnd/>
          </a:ln>
        </p:spPr>
      </p:pic>
      <p:sp>
        <p:nvSpPr>
          <p:cNvPr id="10" name="流程图: 过程 9"/>
          <p:cNvSpPr/>
          <p:nvPr/>
        </p:nvSpPr>
        <p:spPr>
          <a:xfrm>
            <a:off x="2447595" y="932723"/>
            <a:ext cx="1536171" cy="480053"/>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rPr>
              <a:t>规范规定</a:t>
            </a:r>
          </a:p>
        </p:txBody>
      </p:sp>
      <p:sp>
        <p:nvSpPr>
          <p:cNvPr id="11" name="流程图: 过程 10"/>
          <p:cNvSpPr/>
          <p:nvPr/>
        </p:nvSpPr>
        <p:spPr>
          <a:xfrm>
            <a:off x="8688288" y="1130385"/>
            <a:ext cx="1536171" cy="480053"/>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rPr>
              <a:t>程序实现</a:t>
            </a:r>
          </a:p>
        </p:txBody>
      </p:sp>
      <p:pic>
        <p:nvPicPr>
          <p:cNvPr id="1026" name="Picture 2"/>
          <p:cNvPicPr>
            <a:picLocks noChangeAspect="1" noChangeArrowheads="1"/>
          </p:cNvPicPr>
          <p:nvPr/>
        </p:nvPicPr>
        <p:blipFill>
          <a:blip r:embed="rId3" cstate="print"/>
          <a:srcRect/>
          <a:stretch>
            <a:fillRect/>
          </a:stretch>
        </p:blipFill>
        <p:spPr bwMode="auto">
          <a:xfrm>
            <a:off x="6240016" y="4509120"/>
            <a:ext cx="5819479" cy="1920213"/>
          </a:xfrm>
          <a:prstGeom prst="rect">
            <a:avLst/>
          </a:prstGeom>
          <a:noFill/>
          <a:ln w="9525">
            <a:solidFill>
              <a:schemeClr val="accent1"/>
            </a:solidFill>
            <a:miter lim="800000"/>
            <a:headEnd/>
            <a:tailEnd/>
          </a:ln>
        </p:spPr>
      </p:pic>
      <p:pic>
        <p:nvPicPr>
          <p:cNvPr id="3" name="图片 2"/>
          <p:cNvPicPr>
            <a:picLocks noChangeAspect="1"/>
          </p:cNvPicPr>
          <p:nvPr/>
        </p:nvPicPr>
        <p:blipFill>
          <a:blip r:embed="rId4"/>
          <a:stretch>
            <a:fillRect/>
          </a:stretch>
        </p:blipFill>
        <p:spPr>
          <a:xfrm>
            <a:off x="8112224" y="1700809"/>
            <a:ext cx="2876698" cy="2717940"/>
          </a:xfrm>
          <a:prstGeom prst="rect">
            <a:avLst/>
          </a:prstGeom>
        </p:spPr>
      </p:pic>
    </p:spTree>
    <p:extLst>
      <p:ext uri="{BB962C8B-B14F-4D97-AF65-F5344CB8AC3E}">
        <p14:creationId xmlns:p14="http://schemas.microsoft.com/office/powerpoint/2010/main" val="3165903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81" y="164637"/>
            <a:ext cx="10972800" cy="864096"/>
          </a:xfrm>
        </p:spPr>
        <p:txBody>
          <a:bodyPr/>
          <a:lstStyle/>
          <a:p>
            <a:r>
              <a:rPr lang="zh-CN" altLang="en-US" sz="3200" dirty="0" smtClean="0"/>
              <a:t>轴向受力构件考虑温度效应</a:t>
            </a:r>
            <a:endParaRPr lang="zh-CN" altLang="en-US" sz="3200" dirty="0"/>
          </a:p>
        </p:txBody>
      </p:sp>
      <p:sp>
        <p:nvSpPr>
          <p:cNvPr id="3" name="内容占位符 2"/>
          <p:cNvSpPr>
            <a:spLocks noGrp="1"/>
          </p:cNvSpPr>
          <p:nvPr>
            <p:ph idx="1"/>
          </p:nvPr>
        </p:nvSpPr>
        <p:spPr>
          <a:xfrm>
            <a:off x="527381" y="5517232"/>
            <a:ext cx="11305256" cy="651430"/>
          </a:xfrm>
        </p:spPr>
        <p:txBody>
          <a:bodyPr/>
          <a:lstStyle/>
          <a:p>
            <a:r>
              <a:rPr lang="zh-CN" altLang="en-US" sz="2667" dirty="0" smtClean="0"/>
              <a:t>当勾选</a:t>
            </a:r>
            <a:r>
              <a:rPr lang="zh-CN" altLang="en-US" sz="2667" dirty="0"/>
              <a:t>轴向受力构件考虑温度组合，</a:t>
            </a:r>
            <a:r>
              <a:rPr lang="zh-CN" altLang="en-US" sz="2667" dirty="0" smtClean="0"/>
              <a:t>程序对轴向受力杆件考虑</a:t>
            </a:r>
            <a:r>
              <a:rPr lang="zh-CN" altLang="en-US" sz="2667" dirty="0"/>
              <a:t>温度组合。</a:t>
            </a:r>
          </a:p>
        </p:txBody>
      </p:sp>
      <p:pic>
        <p:nvPicPr>
          <p:cNvPr id="2052" name="Picture 4"/>
          <p:cNvPicPr>
            <a:picLocks noChangeAspect="1" noChangeArrowheads="1"/>
          </p:cNvPicPr>
          <p:nvPr/>
        </p:nvPicPr>
        <p:blipFill>
          <a:blip r:embed="rId2" cstate="print"/>
          <a:srcRect/>
          <a:stretch>
            <a:fillRect/>
          </a:stretch>
        </p:blipFill>
        <p:spPr bwMode="auto">
          <a:xfrm>
            <a:off x="5039884" y="1182009"/>
            <a:ext cx="6464969" cy="2659393"/>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5039883" y="3870307"/>
            <a:ext cx="6672064" cy="1142869"/>
          </a:xfrm>
          <a:prstGeom prst="rect">
            <a:avLst/>
          </a:prstGeom>
          <a:noFill/>
          <a:ln w="9525">
            <a:noFill/>
            <a:miter lim="800000"/>
            <a:headEnd/>
            <a:tailEnd/>
          </a:ln>
        </p:spPr>
      </p:pic>
      <p:pic>
        <p:nvPicPr>
          <p:cNvPr id="6" name="图片 5"/>
          <p:cNvPicPr>
            <a:picLocks noChangeAspect="1"/>
          </p:cNvPicPr>
          <p:nvPr/>
        </p:nvPicPr>
        <p:blipFill>
          <a:blip r:embed="rId4"/>
          <a:stretch>
            <a:fillRect/>
          </a:stretch>
        </p:blipFill>
        <p:spPr>
          <a:xfrm>
            <a:off x="767408" y="1385415"/>
            <a:ext cx="3816424" cy="3637530"/>
          </a:xfrm>
          <a:prstGeom prst="rect">
            <a:avLst/>
          </a:prstGeom>
        </p:spPr>
      </p:pic>
    </p:spTree>
    <p:extLst>
      <p:ext uri="{BB962C8B-B14F-4D97-AF65-F5344CB8AC3E}">
        <p14:creationId xmlns:p14="http://schemas.microsoft.com/office/powerpoint/2010/main" val="29993308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承载力验算公式</a:t>
            </a:r>
            <a:endParaRPr lang="zh-CN" altLang="en-US" sz="3200" dirty="0"/>
          </a:p>
        </p:txBody>
      </p:sp>
      <p:sp>
        <p:nvSpPr>
          <p:cNvPr id="3" name="内容占位符 2"/>
          <p:cNvSpPr>
            <a:spLocks noGrp="1"/>
          </p:cNvSpPr>
          <p:nvPr>
            <p:ph idx="1"/>
          </p:nvPr>
        </p:nvSpPr>
        <p:spPr>
          <a:xfrm>
            <a:off x="609600" y="1316766"/>
            <a:ext cx="10972800" cy="4808868"/>
          </a:xfrm>
        </p:spPr>
        <p:txBody>
          <a:bodyPr/>
          <a:lstStyle/>
          <a:p>
            <a:r>
              <a:rPr lang="zh-CN" altLang="en-US" dirty="0" smtClean="0"/>
              <a:t>轴心受力强度</a:t>
            </a:r>
            <a:endParaRPr lang="en-US" altLang="zh-CN" dirty="0" smtClean="0"/>
          </a:p>
          <a:p>
            <a:endParaRPr lang="en-US" altLang="zh-CN" dirty="0" smtClean="0"/>
          </a:p>
          <a:p>
            <a:pPr>
              <a:buNone/>
            </a:pPr>
            <a:endParaRPr lang="en-US" altLang="zh-CN" dirty="0" smtClean="0"/>
          </a:p>
          <a:p>
            <a:r>
              <a:rPr lang="zh-CN" altLang="en-US" dirty="0" smtClean="0"/>
              <a:t>受弯强度</a:t>
            </a:r>
            <a:endParaRPr lang="en-US" altLang="zh-CN" dirty="0" smtClean="0"/>
          </a:p>
          <a:p>
            <a:endParaRPr lang="en-US" altLang="zh-CN" dirty="0" smtClean="0"/>
          </a:p>
          <a:p>
            <a:endParaRPr lang="en-US" altLang="zh-CN" dirty="0" smtClean="0"/>
          </a:p>
          <a:p>
            <a:r>
              <a:rPr lang="zh-CN" altLang="en-US" dirty="0" smtClean="0"/>
              <a:t>拉弯或压弯强度</a:t>
            </a:r>
            <a:endParaRPr lang="en-US" altLang="zh-CN" dirty="0" smtClean="0"/>
          </a:p>
          <a:p>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1583499" y="1988841"/>
            <a:ext cx="6247904" cy="11045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679511" y="3813043"/>
            <a:ext cx="6432715" cy="884063"/>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063552" y="5445225"/>
            <a:ext cx="6144683" cy="911857"/>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a:off x="5999990" y="3140968"/>
            <a:ext cx="5999989" cy="1747243"/>
          </a:xfrm>
          <a:prstGeom prst="rect">
            <a:avLst/>
          </a:prstGeom>
          <a:noFill/>
          <a:ln w="9525">
            <a:noFill/>
            <a:miter lim="800000"/>
            <a:headEnd/>
            <a:tailEnd/>
          </a:ln>
        </p:spPr>
      </p:pic>
      <p:sp>
        <p:nvSpPr>
          <p:cNvPr id="10" name="标题 1"/>
          <p:cNvSpPr txBox="1">
            <a:spLocks/>
          </p:cNvSpPr>
          <p:nvPr/>
        </p:nvSpPr>
        <p:spPr>
          <a:xfrm>
            <a:off x="4239777" y="3938033"/>
            <a:ext cx="1568191"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1"/>
                </a:solidFill>
                <a:latin typeface="宋体" panose="02010600030101010101" pitchFamily="2" charset="-122"/>
                <a:ea typeface="宋体" panose="02010600030101010101" pitchFamily="2" charset="-122"/>
                <a:cs typeface="+mj-cs"/>
              </a:defRPr>
            </a:lvl1pPr>
          </a:lstStyle>
          <a:p>
            <a:r>
              <a:rPr lang="zh-CN" altLang="en-US" sz="2400" dirty="0" smtClean="0"/>
              <a:t>（</a:t>
            </a:r>
            <a:r>
              <a:rPr lang="en-US" altLang="zh-CN" sz="2400" dirty="0" smtClean="0"/>
              <a:t>7.1.3</a:t>
            </a:r>
            <a:r>
              <a:rPr lang="zh-CN" altLang="en-US" sz="2400" dirty="0" smtClean="0"/>
              <a:t>）</a:t>
            </a:r>
            <a:endParaRPr lang="zh-CN" altLang="en-US" sz="2400" dirty="0"/>
          </a:p>
        </p:txBody>
      </p:sp>
    </p:spTree>
    <p:extLst>
      <p:ext uri="{BB962C8B-B14F-4D97-AF65-F5344CB8AC3E}">
        <p14:creationId xmlns:p14="http://schemas.microsoft.com/office/powerpoint/2010/main" val="3612720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81" y="0"/>
            <a:ext cx="10972800" cy="1143000"/>
          </a:xfrm>
        </p:spPr>
        <p:txBody>
          <a:bodyPr/>
          <a:lstStyle/>
          <a:p>
            <a:r>
              <a:rPr lang="zh-CN" altLang="en-US" sz="3200" dirty="0" smtClean="0"/>
              <a:t>承载力验算公式</a:t>
            </a:r>
            <a:endParaRPr lang="zh-CN" altLang="en-US" sz="3200" dirty="0"/>
          </a:p>
        </p:txBody>
      </p:sp>
      <p:sp>
        <p:nvSpPr>
          <p:cNvPr id="3" name="内容占位符 2"/>
          <p:cNvSpPr>
            <a:spLocks noGrp="1"/>
          </p:cNvSpPr>
          <p:nvPr>
            <p:ph idx="1"/>
          </p:nvPr>
        </p:nvSpPr>
        <p:spPr>
          <a:xfrm>
            <a:off x="609600" y="1124745"/>
            <a:ext cx="10972800" cy="5000889"/>
          </a:xfrm>
        </p:spPr>
        <p:txBody>
          <a:bodyPr/>
          <a:lstStyle/>
          <a:p>
            <a:r>
              <a:rPr lang="zh-CN" altLang="en-US" sz="2800" dirty="0" smtClean="0"/>
              <a:t>轴压稳定</a:t>
            </a:r>
            <a:endParaRPr lang="en-US" altLang="zh-CN" sz="2800" dirty="0" smtClean="0"/>
          </a:p>
          <a:p>
            <a:endParaRPr lang="en-US" altLang="zh-CN" dirty="0" smtClean="0"/>
          </a:p>
          <a:p>
            <a:endParaRPr lang="en-US" altLang="zh-CN" dirty="0" smtClean="0"/>
          </a:p>
          <a:p>
            <a:pPr>
              <a:buNone/>
            </a:pPr>
            <a:endParaRPr lang="en-US" altLang="zh-CN" dirty="0" smtClean="0"/>
          </a:p>
          <a:p>
            <a:r>
              <a:rPr lang="zh-CN" altLang="en-US" sz="2800" dirty="0" smtClean="0"/>
              <a:t>受弯稳定</a:t>
            </a:r>
            <a:endParaRPr lang="zh-CN" altLang="en-US" sz="2800" dirty="0"/>
          </a:p>
        </p:txBody>
      </p:sp>
      <p:pic>
        <p:nvPicPr>
          <p:cNvPr id="6146" name="Picture 2"/>
          <p:cNvPicPr>
            <a:picLocks noChangeAspect="1" noChangeArrowheads="1"/>
          </p:cNvPicPr>
          <p:nvPr/>
        </p:nvPicPr>
        <p:blipFill>
          <a:blip r:embed="rId2" cstate="print"/>
          <a:srcRect/>
          <a:stretch>
            <a:fillRect/>
          </a:stretch>
        </p:blipFill>
        <p:spPr bwMode="auto">
          <a:xfrm>
            <a:off x="623392" y="1796819"/>
            <a:ext cx="5088565" cy="1283741"/>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815413" y="4197085"/>
            <a:ext cx="4416491" cy="1155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576054" y="1220755"/>
            <a:ext cx="5057113" cy="23954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384032" y="3909053"/>
            <a:ext cx="5159331" cy="2240360"/>
          </a:xfrm>
          <a:prstGeom prst="rect">
            <a:avLst/>
          </a:prstGeom>
          <a:noFill/>
          <a:ln w="9525">
            <a:noFill/>
            <a:miter lim="800000"/>
            <a:headEnd/>
            <a:tailEnd/>
          </a:ln>
        </p:spPr>
      </p:pic>
    </p:spTree>
    <p:extLst>
      <p:ext uri="{BB962C8B-B14F-4D97-AF65-F5344CB8AC3E}">
        <p14:creationId xmlns:p14="http://schemas.microsoft.com/office/powerpoint/2010/main" val="1767690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316766"/>
            <a:ext cx="10972800" cy="4808868"/>
          </a:xfrm>
        </p:spPr>
        <p:txBody>
          <a:bodyPr/>
          <a:lstStyle/>
          <a:p>
            <a:r>
              <a:rPr lang="zh-CN" altLang="en-US" dirty="0" smtClean="0"/>
              <a:t>压弯稳定</a:t>
            </a:r>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1679509" y="2180862"/>
            <a:ext cx="7776864" cy="3476751"/>
          </a:xfrm>
          <a:prstGeom prst="rect">
            <a:avLst/>
          </a:prstGeom>
          <a:noFill/>
          <a:ln w="9525">
            <a:noFill/>
            <a:miter lim="800000"/>
            <a:headEnd/>
            <a:tailEnd/>
          </a:ln>
        </p:spPr>
      </p:pic>
      <p:sp>
        <p:nvSpPr>
          <p:cNvPr id="5" name="标题 1"/>
          <p:cNvSpPr>
            <a:spLocks noGrp="1"/>
          </p:cNvSpPr>
          <p:nvPr>
            <p:ph type="title"/>
          </p:nvPr>
        </p:nvSpPr>
        <p:spPr>
          <a:xfrm>
            <a:off x="527381" y="0"/>
            <a:ext cx="10972800" cy="1143000"/>
          </a:xfrm>
        </p:spPr>
        <p:txBody>
          <a:bodyPr/>
          <a:lstStyle/>
          <a:p>
            <a:r>
              <a:rPr lang="zh-CN" altLang="en-US" sz="3200" dirty="0" smtClean="0"/>
              <a:t>承载力验算公式</a:t>
            </a:r>
            <a:endParaRPr lang="zh-CN" altLang="en-US" sz="3200" dirty="0"/>
          </a:p>
        </p:txBody>
      </p:sp>
    </p:spTree>
    <p:extLst>
      <p:ext uri="{BB962C8B-B14F-4D97-AF65-F5344CB8AC3E}">
        <p14:creationId xmlns:p14="http://schemas.microsoft.com/office/powerpoint/2010/main" val="26656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164637"/>
            <a:ext cx="10574965" cy="672075"/>
          </a:xfrm>
        </p:spPr>
        <p:txBody>
          <a:bodyPr/>
          <a:lstStyle/>
          <a:p>
            <a:r>
              <a:rPr lang="zh-CN" altLang="en-US" sz="3200" dirty="0" smtClean="0"/>
              <a:t>设计结果 “防火验算”简图</a:t>
            </a:r>
            <a:endParaRPr lang="zh-CN" altLang="en-US" sz="3200" dirty="0"/>
          </a:p>
        </p:txBody>
      </p:sp>
      <p:pic>
        <p:nvPicPr>
          <p:cNvPr id="81924" name="Picture 4"/>
          <p:cNvPicPr>
            <a:picLocks noChangeAspect="1" noChangeArrowheads="1"/>
          </p:cNvPicPr>
          <p:nvPr/>
        </p:nvPicPr>
        <p:blipFill>
          <a:blip r:embed="rId2" cstate="print"/>
          <a:srcRect/>
          <a:stretch>
            <a:fillRect/>
          </a:stretch>
        </p:blipFill>
        <p:spPr bwMode="auto">
          <a:xfrm>
            <a:off x="6576054" y="1220755"/>
            <a:ext cx="5253980" cy="4692949"/>
          </a:xfrm>
          <a:prstGeom prst="rect">
            <a:avLst/>
          </a:prstGeom>
          <a:noFill/>
          <a:ln w="9525">
            <a:noFill/>
            <a:miter lim="800000"/>
            <a:headEnd/>
            <a:tailEnd/>
          </a:ln>
        </p:spPr>
      </p:pic>
      <p:sp>
        <p:nvSpPr>
          <p:cNvPr id="15" name="矩形标注 14"/>
          <p:cNvSpPr/>
          <p:nvPr/>
        </p:nvSpPr>
        <p:spPr>
          <a:xfrm>
            <a:off x="9936427" y="4293096"/>
            <a:ext cx="1728192" cy="768085"/>
          </a:xfrm>
          <a:prstGeom prst="wedgeRectCallout">
            <a:avLst>
              <a:gd name="adj1" fmla="val -82997"/>
              <a:gd name="adj2" fmla="val 4961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rPr>
              <a:t>构件信息输出防火验算结果</a:t>
            </a:r>
          </a:p>
        </p:txBody>
      </p:sp>
      <p:pic>
        <p:nvPicPr>
          <p:cNvPr id="4" name="图片 3"/>
          <p:cNvPicPr>
            <a:picLocks noChangeAspect="1"/>
          </p:cNvPicPr>
          <p:nvPr/>
        </p:nvPicPr>
        <p:blipFill>
          <a:blip r:embed="rId3"/>
          <a:stretch>
            <a:fillRect/>
          </a:stretch>
        </p:blipFill>
        <p:spPr>
          <a:xfrm>
            <a:off x="623392" y="1889497"/>
            <a:ext cx="5677192" cy="4807197"/>
          </a:xfrm>
          <a:prstGeom prst="rect">
            <a:avLst/>
          </a:prstGeom>
        </p:spPr>
      </p:pic>
      <p:sp>
        <p:nvSpPr>
          <p:cNvPr id="14" name="矩形标注 13"/>
          <p:cNvSpPr/>
          <p:nvPr/>
        </p:nvSpPr>
        <p:spPr>
          <a:xfrm>
            <a:off x="1703512" y="1409443"/>
            <a:ext cx="2016224" cy="960107"/>
          </a:xfrm>
          <a:prstGeom prst="wedgeRectCallout">
            <a:avLst>
              <a:gd name="adj1" fmla="val -82486"/>
              <a:gd name="adj2" fmla="val 394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通过防火验算菜单查看防火设计承载力</a:t>
            </a:r>
            <a:r>
              <a:rPr lang="zh-CN" altLang="en-US" sz="1600" b="1" dirty="0" smtClean="0">
                <a:solidFill>
                  <a:schemeClr val="tx1"/>
                </a:solidFill>
              </a:rPr>
              <a:t>比值</a:t>
            </a:r>
            <a:endParaRPr lang="zh-CN" altLang="en-US" sz="1600" b="1" dirty="0">
              <a:solidFill>
                <a:schemeClr val="tx1"/>
              </a:solidFill>
            </a:endParaRPr>
          </a:p>
        </p:txBody>
      </p:sp>
    </p:spTree>
    <p:extLst>
      <p:ext uri="{BB962C8B-B14F-4D97-AF65-F5344CB8AC3E}">
        <p14:creationId xmlns:p14="http://schemas.microsoft.com/office/powerpoint/2010/main" val="37984948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2099" y="180174"/>
            <a:ext cx="10766987" cy="384041"/>
          </a:xfrm>
        </p:spPr>
        <p:txBody>
          <a:bodyPr/>
          <a:lstStyle/>
          <a:p>
            <a:r>
              <a:rPr lang="zh-CN" altLang="en-US" sz="3200" dirty="0" smtClean="0"/>
              <a:t>防火验算程序操作步骤</a:t>
            </a:r>
            <a:endParaRPr lang="zh-CN" altLang="en-US" sz="3200" dirty="0"/>
          </a:p>
        </p:txBody>
      </p:sp>
      <p:sp>
        <p:nvSpPr>
          <p:cNvPr id="3" name="内容占位符 2"/>
          <p:cNvSpPr>
            <a:spLocks noGrp="1"/>
          </p:cNvSpPr>
          <p:nvPr>
            <p:ph idx="1"/>
          </p:nvPr>
        </p:nvSpPr>
        <p:spPr>
          <a:xfrm>
            <a:off x="432825" y="1124744"/>
            <a:ext cx="11999879" cy="3648407"/>
          </a:xfrm>
        </p:spPr>
        <p:txBody>
          <a:bodyPr/>
          <a:lstStyle/>
          <a:p>
            <a:pPr>
              <a:buNone/>
            </a:pPr>
            <a:r>
              <a:rPr lang="en-US" altLang="zh-CN" sz="2667" dirty="0"/>
              <a:t>1</a:t>
            </a:r>
            <a:r>
              <a:rPr lang="zh-CN" altLang="en-US" sz="2667" dirty="0"/>
              <a:t>、先不勾选防火验算进行计算，调整之钢构件强度、稳定满足。</a:t>
            </a:r>
            <a:endParaRPr lang="en-US" altLang="zh-CN" sz="2667" dirty="0"/>
          </a:p>
          <a:p>
            <a:pPr>
              <a:buNone/>
            </a:pPr>
            <a:r>
              <a:rPr lang="en-US" altLang="zh-CN" sz="2667" dirty="0"/>
              <a:t>2</a:t>
            </a:r>
            <a:r>
              <a:rPr lang="zh-CN" altLang="en-US" sz="2667" dirty="0"/>
              <a:t>、勾选防火验算，设置构件防火温度。</a:t>
            </a:r>
            <a:endParaRPr lang="en-US" altLang="zh-CN" sz="2667" dirty="0"/>
          </a:p>
          <a:p>
            <a:pPr>
              <a:buNone/>
            </a:pPr>
            <a:r>
              <a:rPr lang="en-US" altLang="zh-CN" sz="2667" dirty="0"/>
              <a:t>3</a:t>
            </a:r>
            <a:r>
              <a:rPr lang="zh-CN" altLang="en-US" sz="2667" dirty="0"/>
              <a:t>、防火验算不满足后</a:t>
            </a:r>
            <a:r>
              <a:rPr lang="zh-CN" altLang="en-US" sz="2667" dirty="0" smtClean="0"/>
              <a:t>可修改保护层类型、提高热阻（对膨胀型）、增加保护</a:t>
            </a:r>
            <a:r>
              <a:rPr lang="zh-CN" altLang="en-US" sz="2667" dirty="0"/>
              <a:t>厚度（</a:t>
            </a:r>
            <a:r>
              <a:rPr lang="zh-CN" altLang="en-US" sz="2667" dirty="0" smtClean="0"/>
              <a:t>对非膨胀</a:t>
            </a:r>
            <a:r>
              <a:rPr lang="zh-CN" altLang="en-US" sz="2667" dirty="0"/>
              <a:t>型）。</a:t>
            </a:r>
          </a:p>
        </p:txBody>
      </p:sp>
      <p:pic>
        <p:nvPicPr>
          <p:cNvPr id="6" name="图片 5"/>
          <p:cNvPicPr>
            <a:picLocks noChangeAspect="1"/>
          </p:cNvPicPr>
          <p:nvPr/>
        </p:nvPicPr>
        <p:blipFill>
          <a:blip r:embed="rId2"/>
          <a:stretch>
            <a:fillRect/>
          </a:stretch>
        </p:blipFill>
        <p:spPr>
          <a:xfrm>
            <a:off x="335360" y="3151280"/>
            <a:ext cx="4748525" cy="3561394"/>
          </a:xfrm>
          <a:prstGeom prst="rect">
            <a:avLst/>
          </a:prstGeom>
        </p:spPr>
      </p:pic>
      <p:pic>
        <p:nvPicPr>
          <p:cNvPr id="7" name="图片 6"/>
          <p:cNvPicPr>
            <a:picLocks noChangeAspect="1"/>
          </p:cNvPicPr>
          <p:nvPr/>
        </p:nvPicPr>
        <p:blipFill>
          <a:blip r:embed="rId3"/>
          <a:stretch>
            <a:fillRect/>
          </a:stretch>
        </p:blipFill>
        <p:spPr>
          <a:xfrm>
            <a:off x="8688288" y="3485121"/>
            <a:ext cx="3018361" cy="2334715"/>
          </a:xfrm>
          <a:prstGeom prst="rect">
            <a:avLst/>
          </a:prstGeom>
        </p:spPr>
      </p:pic>
      <p:pic>
        <p:nvPicPr>
          <p:cNvPr id="8" name="图片 7"/>
          <p:cNvPicPr>
            <a:picLocks noChangeAspect="1"/>
          </p:cNvPicPr>
          <p:nvPr/>
        </p:nvPicPr>
        <p:blipFill>
          <a:blip r:embed="rId4"/>
          <a:stretch>
            <a:fillRect/>
          </a:stretch>
        </p:blipFill>
        <p:spPr>
          <a:xfrm>
            <a:off x="5501940" y="3514668"/>
            <a:ext cx="2978303" cy="2305168"/>
          </a:xfrm>
          <a:prstGeom prst="rect">
            <a:avLst/>
          </a:prstGeom>
        </p:spPr>
      </p:pic>
    </p:spTree>
    <p:extLst>
      <p:ext uri="{BB962C8B-B14F-4D97-AF65-F5344CB8AC3E}">
        <p14:creationId xmlns:p14="http://schemas.microsoft.com/office/powerpoint/2010/main" val="2262835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内力分析方法适用条件</a:t>
            </a:r>
            <a:endParaRPr lang="zh-CN" altLang="en-US" sz="3200" dirty="0"/>
          </a:p>
        </p:txBody>
      </p:sp>
      <p:sp>
        <p:nvSpPr>
          <p:cNvPr id="5" name="内容占位符 4"/>
          <p:cNvSpPr>
            <a:spLocks noGrp="1"/>
          </p:cNvSpPr>
          <p:nvPr>
            <p:ph idx="1"/>
          </p:nvPr>
        </p:nvSpPr>
        <p:spPr>
          <a:xfrm>
            <a:off x="523800" y="1484784"/>
            <a:ext cx="4636096" cy="2880320"/>
          </a:xfrm>
        </p:spPr>
        <p:txBody>
          <a:bodyPr/>
          <a:lstStyle/>
          <a:p>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479376" y="1196752"/>
            <a:ext cx="11094025" cy="2664296"/>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1055440" y="4005064"/>
            <a:ext cx="10195384" cy="2141498"/>
          </a:xfrm>
          <a:prstGeom prst="rect">
            <a:avLst/>
          </a:prstGeom>
          <a:noFill/>
          <a:ln w="9525">
            <a:noFill/>
            <a:miter lim="800000"/>
            <a:headEnd/>
            <a:tailEnd/>
          </a:ln>
        </p:spPr>
      </p:pic>
    </p:spTree>
    <p:extLst>
      <p:ext uri="{BB962C8B-B14F-4D97-AF65-F5344CB8AC3E}">
        <p14:creationId xmlns:p14="http://schemas.microsoft.com/office/powerpoint/2010/main" val="362434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1384" y="260648"/>
            <a:ext cx="10766987" cy="384041"/>
          </a:xfrm>
        </p:spPr>
        <p:txBody>
          <a:bodyPr/>
          <a:lstStyle/>
          <a:p>
            <a:r>
              <a:rPr lang="zh-CN" altLang="en-US" sz="3200" dirty="0" smtClean="0"/>
              <a:t>钢管混凝土柱防火验算问题</a:t>
            </a:r>
            <a:endParaRPr lang="zh-CN" altLang="en-US" sz="3200" dirty="0"/>
          </a:p>
        </p:txBody>
      </p:sp>
      <p:pic>
        <p:nvPicPr>
          <p:cNvPr id="5" name="图片 4"/>
          <p:cNvPicPr>
            <a:picLocks noChangeAspect="1"/>
          </p:cNvPicPr>
          <p:nvPr/>
        </p:nvPicPr>
        <p:blipFill>
          <a:blip r:embed="rId2"/>
          <a:stretch>
            <a:fillRect/>
          </a:stretch>
        </p:blipFill>
        <p:spPr>
          <a:xfrm>
            <a:off x="479376" y="1174091"/>
            <a:ext cx="4362865" cy="2016224"/>
          </a:xfrm>
          <a:prstGeom prst="rect">
            <a:avLst/>
          </a:prstGeom>
        </p:spPr>
      </p:pic>
      <p:pic>
        <p:nvPicPr>
          <p:cNvPr id="9" name="图片 8"/>
          <p:cNvPicPr>
            <a:picLocks noChangeAspect="1"/>
          </p:cNvPicPr>
          <p:nvPr/>
        </p:nvPicPr>
        <p:blipFill>
          <a:blip r:embed="rId3"/>
          <a:stretch>
            <a:fillRect/>
          </a:stretch>
        </p:blipFill>
        <p:spPr>
          <a:xfrm>
            <a:off x="469860" y="3284984"/>
            <a:ext cx="4242369" cy="3645024"/>
          </a:xfrm>
          <a:prstGeom prst="rect">
            <a:avLst/>
          </a:prstGeom>
        </p:spPr>
      </p:pic>
      <p:pic>
        <p:nvPicPr>
          <p:cNvPr id="10" name="图片 9"/>
          <p:cNvPicPr>
            <a:picLocks noChangeAspect="1"/>
          </p:cNvPicPr>
          <p:nvPr/>
        </p:nvPicPr>
        <p:blipFill>
          <a:blip r:embed="rId4"/>
          <a:stretch>
            <a:fillRect/>
          </a:stretch>
        </p:blipFill>
        <p:spPr>
          <a:xfrm>
            <a:off x="5231904" y="3755133"/>
            <a:ext cx="4953182" cy="691141"/>
          </a:xfrm>
          <a:prstGeom prst="rect">
            <a:avLst/>
          </a:prstGeom>
        </p:spPr>
      </p:pic>
      <p:pic>
        <p:nvPicPr>
          <p:cNvPr id="11" name="图片 10"/>
          <p:cNvPicPr>
            <a:picLocks noChangeAspect="1"/>
          </p:cNvPicPr>
          <p:nvPr/>
        </p:nvPicPr>
        <p:blipFill>
          <a:blip r:embed="rId5"/>
          <a:stretch>
            <a:fillRect/>
          </a:stretch>
        </p:blipFill>
        <p:spPr>
          <a:xfrm>
            <a:off x="5231904" y="1345706"/>
            <a:ext cx="4432528" cy="2292468"/>
          </a:xfrm>
          <a:prstGeom prst="rect">
            <a:avLst/>
          </a:prstGeom>
        </p:spPr>
      </p:pic>
      <p:sp>
        <p:nvSpPr>
          <p:cNvPr id="13" name="矩形 12"/>
          <p:cNvSpPr/>
          <p:nvPr/>
        </p:nvSpPr>
        <p:spPr>
          <a:xfrm>
            <a:off x="5663952" y="4630442"/>
            <a:ext cx="5904656" cy="954107"/>
          </a:xfrm>
          <a:prstGeom prst="rect">
            <a:avLst/>
          </a:prstGeom>
        </p:spPr>
        <p:txBody>
          <a:bodyPr wrap="square">
            <a:spAutoFit/>
          </a:bodyPr>
          <a:lstStyle/>
          <a:p>
            <a:pPr>
              <a:buNone/>
            </a:pPr>
            <a:r>
              <a:rPr lang="en-US" altLang="zh-CN" sz="2000" dirty="0" smtClean="0"/>
              <a:t>Di:  </a:t>
            </a:r>
            <a:r>
              <a:rPr lang="zh-CN" altLang="en-US" dirty="0" smtClean="0"/>
              <a:t>实际保护层厚度</a:t>
            </a:r>
            <a:endParaRPr lang="en-US" altLang="zh-CN" dirty="0" smtClean="0"/>
          </a:p>
          <a:p>
            <a:pPr>
              <a:buNone/>
            </a:pPr>
            <a:endParaRPr lang="en-US" altLang="zh-CN" dirty="0" smtClean="0"/>
          </a:p>
          <a:p>
            <a:pPr>
              <a:buNone/>
            </a:pPr>
            <a:r>
              <a:rPr lang="en-US" altLang="zh-CN" dirty="0" err="1" smtClean="0"/>
              <a:t>Di_need</a:t>
            </a:r>
            <a:r>
              <a:rPr lang="en-US" altLang="zh-CN" dirty="0" smtClean="0"/>
              <a:t>:   </a:t>
            </a:r>
            <a:r>
              <a:rPr lang="zh-CN" altLang="en-US" dirty="0" smtClean="0"/>
              <a:t>计算所需要的保护层厚度，                           为 </a:t>
            </a:r>
            <a:r>
              <a:rPr lang="en-US" altLang="zh-CN" dirty="0" smtClean="0"/>
              <a:t>0</a:t>
            </a:r>
            <a:endParaRPr lang="en-US" altLang="zh-CN" dirty="0"/>
          </a:p>
        </p:txBody>
      </p:sp>
      <p:pic>
        <p:nvPicPr>
          <p:cNvPr id="16" name="图片 15"/>
          <p:cNvPicPr>
            <a:picLocks noChangeAspect="1"/>
          </p:cNvPicPr>
          <p:nvPr/>
        </p:nvPicPr>
        <p:blipFill>
          <a:blip r:embed="rId6"/>
          <a:stretch>
            <a:fillRect/>
          </a:stretch>
        </p:blipFill>
        <p:spPr>
          <a:xfrm>
            <a:off x="9617863" y="5192370"/>
            <a:ext cx="1264777" cy="392179"/>
          </a:xfrm>
          <a:prstGeom prst="rect">
            <a:avLst/>
          </a:prstGeom>
        </p:spPr>
      </p:pic>
      <p:pic>
        <p:nvPicPr>
          <p:cNvPr id="17" name="图片 16"/>
          <p:cNvPicPr>
            <a:picLocks noChangeAspect="1"/>
          </p:cNvPicPr>
          <p:nvPr/>
        </p:nvPicPr>
        <p:blipFill>
          <a:blip r:embed="rId7"/>
          <a:stretch>
            <a:fillRect/>
          </a:stretch>
        </p:blipFill>
        <p:spPr>
          <a:xfrm>
            <a:off x="5593836" y="5877272"/>
            <a:ext cx="4229317" cy="711237"/>
          </a:xfrm>
          <a:prstGeom prst="rect">
            <a:avLst/>
          </a:prstGeom>
        </p:spPr>
      </p:pic>
    </p:spTree>
    <p:extLst>
      <p:ext uri="{BB962C8B-B14F-4D97-AF65-F5344CB8AC3E}">
        <p14:creationId xmlns:p14="http://schemas.microsoft.com/office/powerpoint/2010/main" val="19310609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nordrib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7" y="1844824"/>
            <a:ext cx="11259685" cy="256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a:spLocks noChangeArrowheads="1"/>
          </p:cNvSpPr>
          <p:nvPr/>
        </p:nvSpPr>
        <p:spPr bwMode="auto">
          <a:xfrm>
            <a:off x="1703515" y="2447017"/>
            <a:ext cx="8928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dirty="0" smtClean="0">
                <a:solidFill>
                  <a:schemeClr val="bg1"/>
                </a:solidFill>
                <a:latin typeface="+mn-ea"/>
              </a:rPr>
              <a:t>谢谢！</a:t>
            </a:r>
            <a:endParaRPr lang="en-US" altLang="zh-CN" sz="6000" b="1" dirty="0">
              <a:solidFill>
                <a:schemeClr val="bg1"/>
              </a:solidFill>
              <a:latin typeface="+mn-ea"/>
            </a:endParaRPr>
          </a:p>
        </p:txBody>
      </p:sp>
      <p:sp>
        <p:nvSpPr>
          <p:cNvPr id="6" name="Text Box 6"/>
          <p:cNvSpPr txBox="1">
            <a:spLocks noChangeArrowheads="1"/>
          </p:cNvSpPr>
          <p:nvPr/>
        </p:nvSpPr>
        <p:spPr bwMode="auto">
          <a:xfrm>
            <a:off x="2514606" y="1066800"/>
            <a:ext cx="11033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00" b="1">
                <a:solidFill>
                  <a:srgbClr val="FFFFFF"/>
                </a:solidFill>
                <a:ea typeface="微软雅黑" pitchFamily="34" charset="-122"/>
              </a:rPr>
              <a:t>合肥婚嫁网 http://www.hfhunjia.com/</a:t>
            </a:r>
          </a:p>
        </p:txBody>
      </p:sp>
    </p:spTree>
    <p:extLst>
      <p:ext uri="{BB962C8B-B14F-4D97-AF65-F5344CB8AC3E}">
        <p14:creationId xmlns:p14="http://schemas.microsoft.com/office/powerpoint/2010/main" val="3790771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1110" y="172488"/>
            <a:ext cx="10972800" cy="836712"/>
          </a:xfrm>
        </p:spPr>
        <p:txBody>
          <a:bodyPr/>
          <a:lstStyle/>
          <a:p>
            <a:r>
              <a:rPr lang="zh-CN" altLang="en-US" sz="3200" dirty="0" smtClean="0"/>
              <a:t>欧美规范类似规定</a:t>
            </a:r>
            <a:endParaRPr lang="zh-CN" altLang="en-US" sz="3200"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2051" name="Picture 3"/>
          <p:cNvPicPr>
            <a:picLocks noChangeAspect="1" noChangeArrowheads="1"/>
          </p:cNvPicPr>
          <p:nvPr/>
        </p:nvPicPr>
        <p:blipFill>
          <a:blip r:embed="rId2" cstate="print"/>
          <a:srcRect/>
          <a:stretch>
            <a:fillRect/>
          </a:stretch>
        </p:blipFill>
        <p:spPr bwMode="auto">
          <a:xfrm>
            <a:off x="983432" y="1196752"/>
            <a:ext cx="9891646" cy="5552329"/>
          </a:xfrm>
          <a:prstGeom prst="rect">
            <a:avLst/>
          </a:prstGeom>
          <a:noFill/>
          <a:ln w="9525">
            <a:noFill/>
            <a:miter lim="800000"/>
            <a:headEnd/>
            <a:tailEnd/>
          </a:ln>
        </p:spPr>
      </p:pic>
      <p:sp>
        <p:nvSpPr>
          <p:cNvPr id="5" name="文本框 4"/>
          <p:cNvSpPr txBox="1"/>
          <p:nvPr/>
        </p:nvSpPr>
        <p:spPr>
          <a:xfrm>
            <a:off x="10368475" y="2660915"/>
            <a:ext cx="864096" cy="338554"/>
          </a:xfrm>
          <a:prstGeom prst="rect">
            <a:avLst/>
          </a:prstGeom>
          <a:solidFill>
            <a:srgbClr val="FFFFCC"/>
          </a:solidFill>
          <a:ln>
            <a:solidFill>
              <a:schemeClr val="accent1"/>
            </a:solidFill>
          </a:ln>
        </p:spPr>
        <p:txBody>
          <a:bodyPr wrap="square" rtlCol="0">
            <a:spAutoFit/>
          </a:bodyPr>
          <a:lstStyle/>
          <a:p>
            <a:r>
              <a:rPr lang="zh-CN" altLang="en-US" sz="1600" b="1" dirty="0">
                <a:solidFill>
                  <a:srgbClr val="C00000"/>
                </a:solidFill>
              </a:rPr>
              <a:t>无侧移</a:t>
            </a:r>
          </a:p>
        </p:txBody>
      </p:sp>
      <p:sp>
        <p:nvSpPr>
          <p:cNvPr id="7" name="文本框 6"/>
          <p:cNvSpPr txBox="1"/>
          <p:nvPr/>
        </p:nvSpPr>
        <p:spPr>
          <a:xfrm>
            <a:off x="10368475" y="4043688"/>
            <a:ext cx="864096" cy="338554"/>
          </a:xfrm>
          <a:prstGeom prst="rect">
            <a:avLst/>
          </a:prstGeom>
          <a:solidFill>
            <a:srgbClr val="FFFFCC"/>
          </a:solidFill>
          <a:ln>
            <a:solidFill>
              <a:schemeClr val="accent1"/>
            </a:solidFill>
          </a:ln>
        </p:spPr>
        <p:txBody>
          <a:bodyPr wrap="square" rtlCol="0">
            <a:spAutoFit/>
          </a:bodyPr>
          <a:lstStyle/>
          <a:p>
            <a:r>
              <a:rPr lang="zh-CN" altLang="en-US" sz="1600" b="1" dirty="0">
                <a:solidFill>
                  <a:srgbClr val="C00000"/>
                </a:solidFill>
              </a:rPr>
              <a:t>有侧移</a:t>
            </a:r>
          </a:p>
        </p:txBody>
      </p:sp>
      <p:sp>
        <p:nvSpPr>
          <p:cNvPr id="8" name="文本框 7"/>
          <p:cNvSpPr txBox="1"/>
          <p:nvPr/>
        </p:nvSpPr>
        <p:spPr>
          <a:xfrm>
            <a:off x="8112224" y="2790413"/>
            <a:ext cx="1152128" cy="338554"/>
          </a:xfrm>
          <a:prstGeom prst="rect">
            <a:avLst/>
          </a:prstGeom>
          <a:solidFill>
            <a:srgbClr val="FFFFCC"/>
          </a:solidFill>
          <a:ln>
            <a:solidFill>
              <a:schemeClr val="accent1"/>
            </a:solidFill>
          </a:ln>
        </p:spPr>
        <p:txBody>
          <a:bodyPr wrap="square" rtlCol="0">
            <a:spAutoFit/>
          </a:bodyPr>
          <a:lstStyle/>
          <a:p>
            <a:r>
              <a:rPr lang="zh-CN" altLang="en-US" sz="1600" b="1" dirty="0">
                <a:solidFill>
                  <a:srgbClr val="C00000"/>
                </a:solidFill>
              </a:rPr>
              <a:t>一阶分析</a:t>
            </a:r>
          </a:p>
        </p:txBody>
      </p:sp>
      <p:sp>
        <p:nvSpPr>
          <p:cNvPr id="10" name="文本框 9"/>
          <p:cNvSpPr txBox="1"/>
          <p:nvPr/>
        </p:nvSpPr>
        <p:spPr>
          <a:xfrm>
            <a:off x="8112224" y="4797152"/>
            <a:ext cx="1152128" cy="338554"/>
          </a:xfrm>
          <a:prstGeom prst="rect">
            <a:avLst/>
          </a:prstGeom>
          <a:solidFill>
            <a:srgbClr val="FFFFCC"/>
          </a:solidFill>
          <a:ln>
            <a:solidFill>
              <a:schemeClr val="accent1"/>
            </a:solidFill>
          </a:ln>
        </p:spPr>
        <p:txBody>
          <a:bodyPr wrap="square" rtlCol="0">
            <a:spAutoFit/>
          </a:bodyPr>
          <a:lstStyle/>
          <a:p>
            <a:r>
              <a:rPr lang="zh-CN" altLang="en-US" sz="1600" b="1" dirty="0">
                <a:solidFill>
                  <a:srgbClr val="C00000"/>
                </a:solidFill>
              </a:rPr>
              <a:t>二阶分析</a:t>
            </a:r>
          </a:p>
        </p:txBody>
      </p:sp>
    </p:spTree>
    <p:extLst>
      <p:ext uri="{BB962C8B-B14F-4D97-AF65-F5344CB8AC3E}">
        <p14:creationId xmlns:p14="http://schemas.microsoft.com/office/powerpoint/2010/main" val="328153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内力分析方法对比</a:t>
            </a:r>
          </a:p>
        </p:txBody>
      </p:sp>
      <p:pic>
        <p:nvPicPr>
          <p:cNvPr id="8" name="图片 7"/>
          <p:cNvPicPr>
            <a:picLocks noChangeAspect="1"/>
          </p:cNvPicPr>
          <p:nvPr/>
        </p:nvPicPr>
        <p:blipFill>
          <a:blip r:embed="rId2"/>
          <a:stretch>
            <a:fillRect/>
          </a:stretch>
        </p:blipFill>
        <p:spPr>
          <a:xfrm>
            <a:off x="695400" y="1556792"/>
            <a:ext cx="10706944" cy="4857088"/>
          </a:xfrm>
          <a:prstGeom prst="rect">
            <a:avLst/>
          </a:prstGeom>
        </p:spPr>
      </p:pic>
      <p:sp>
        <p:nvSpPr>
          <p:cNvPr id="9" name="标题 1"/>
          <p:cNvSpPr txBox="1">
            <a:spLocks/>
          </p:cNvSpPr>
          <p:nvPr/>
        </p:nvSpPr>
        <p:spPr>
          <a:xfrm>
            <a:off x="4727848" y="1412776"/>
            <a:ext cx="3096344"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1"/>
                </a:solidFill>
                <a:latin typeface="宋体" panose="02010600030101010101" pitchFamily="2" charset="-122"/>
                <a:ea typeface="宋体" panose="02010600030101010101" pitchFamily="2" charset="-122"/>
                <a:cs typeface="+mj-cs"/>
              </a:defRPr>
            </a:lvl1pPr>
          </a:lstStyle>
          <a:p>
            <a:endParaRPr lang="zh-CN" altLang="en-US" sz="2800" dirty="0"/>
          </a:p>
        </p:txBody>
      </p:sp>
    </p:spTree>
    <p:extLst>
      <p:ext uri="{BB962C8B-B14F-4D97-AF65-F5344CB8AC3E}">
        <p14:creationId xmlns:p14="http://schemas.microsoft.com/office/powerpoint/2010/main" val="145016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YJK</a:t>
            </a:r>
            <a:r>
              <a:rPr lang="zh-CN" altLang="zh-CN" sz="2800" dirty="0"/>
              <a:t>软件可进行屈曲分析并计算出二阶效应系数</a:t>
            </a:r>
            <a:endParaRPr lang="zh-CN" altLang="en-US" sz="2800" dirty="0"/>
          </a:p>
        </p:txBody>
      </p:sp>
      <p:sp>
        <p:nvSpPr>
          <p:cNvPr id="3" name="内容占位符 2"/>
          <p:cNvSpPr>
            <a:spLocks noGrp="1"/>
          </p:cNvSpPr>
          <p:nvPr>
            <p:ph idx="1"/>
          </p:nvPr>
        </p:nvSpPr>
        <p:spPr>
          <a:xfrm>
            <a:off x="493642" y="1261328"/>
            <a:ext cx="11116816" cy="4608512"/>
          </a:xfrm>
        </p:spPr>
        <p:txBody>
          <a:bodyPr/>
          <a:lstStyle/>
          <a:p>
            <a:r>
              <a:rPr lang="zh-CN" altLang="zh-CN" sz="2800" dirty="0"/>
              <a:t>在计算参数中打开“二阶效应”页，勾选“进行屈曲分析”项，软件即可进行结构的屈曲分析计算</a:t>
            </a:r>
            <a:r>
              <a:rPr lang="zh-CN" altLang="en-US" sz="2800" dirty="0"/>
              <a:t>；</a:t>
            </a:r>
            <a:endParaRPr lang="en-US" altLang="zh-CN" sz="2800" dirty="0"/>
          </a:p>
          <a:p>
            <a:endParaRPr lang="zh-CN" altLang="en-US" sz="2667" dirty="0"/>
          </a:p>
        </p:txBody>
      </p:sp>
      <p:sp>
        <p:nvSpPr>
          <p:cNvPr id="4" name="灯片编号占位符 3"/>
          <p:cNvSpPr>
            <a:spLocks noGrp="1"/>
          </p:cNvSpPr>
          <p:nvPr>
            <p:ph type="sldNum" sz="quarter" idx="4294967295"/>
          </p:nvPr>
        </p:nvSpPr>
        <p:spPr/>
        <p:txBody>
          <a:bodyPr/>
          <a:lstStyle/>
          <a:p>
            <a:pPr>
              <a:defRPr/>
            </a:pPr>
            <a:endParaRPr lang="zh-CN" altLang="en-US"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144" y="1844824"/>
            <a:ext cx="3828316" cy="1536171"/>
          </a:xfrm>
          <a:prstGeom prst="rect">
            <a:avLst/>
          </a:prstGeom>
          <a:noFill/>
          <a:ln>
            <a:solidFill>
              <a:schemeClr val="accent1"/>
            </a:solidFill>
          </a:ln>
          <a:extLst/>
        </p:spPr>
      </p:pic>
      <p:sp>
        <p:nvSpPr>
          <p:cNvPr id="7" name="横卷形 6"/>
          <p:cNvSpPr/>
          <p:nvPr/>
        </p:nvSpPr>
        <p:spPr>
          <a:xfrm>
            <a:off x="7680176" y="3212976"/>
            <a:ext cx="3672408" cy="21602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zh-CN" b="1" dirty="0"/>
              <a:t>二阶效应系数即为屈曲因子的倒数</a:t>
            </a:r>
            <a:r>
              <a:rPr lang="zh-CN" altLang="zh-CN" b="1" dirty="0" smtClean="0"/>
              <a:t>。</a:t>
            </a:r>
            <a:endParaRPr lang="zh-CN" altLang="en-US" b="1" dirty="0"/>
          </a:p>
          <a:p>
            <a:pPr marL="285750" indent="-285750">
              <a:buFont typeface="Arial" panose="020B0604020202020204" pitchFamily="34" charset="0"/>
              <a:buChar char="•"/>
            </a:pPr>
            <a:r>
              <a:rPr lang="zh-CN" altLang="en-US" b="1" dirty="0" smtClean="0">
                <a:latin typeface="+mn-ea"/>
              </a:rPr>
              <a:t>二</a:t>
            </a:r>
            <a:r>
              <a:rPr lang="zh-CN" altLang="en-US" b="1" dirty="0">
                <a:latin typeface="+mn-ea"/>
              </a:rPr>
              <a:t>阶效应控制：要求最低阶结构整体屈曲因子</a:t>
            </a:r>
            <a:r>
              <a:rPr lang="en-US" altLang="zh-CN" b="1" dirty="0">
                <a:latin typeface="+mn-ea"/>
              </a:rPr>
              <a:t>&gt;4</a:t>
            </a:r>
          </a:p>
        </p:txBody>
      </p:sp>
      <p:pic>
        <p:nvPicPr>
          <p:cNvPr id="8" name="图片 7"/>
          <p:cNvPicPr>
            <a:picLocks noChangeAspect="1"/>
          </p:cNvPicPr>
          <p:nvPr/>
        </p:nvPicPr>
        <p:blipFill>
          <a:blip r:embed="rId3" cstate="print"/>
          <a:stretch>
            <a:fillRect/>
          </a:stretch>
        </p:blipFill>
        <p:spPr>
          <a:xfrm>
            <a:off x="479376" y="2420888"/>
            <a:ext cx="6626743" cy="3992799"/>
          </a:xfrm>
          <a:prstGeom prst="rect">
            <a:avLst/>
          </a:prstGeom>
          <a:ln>
            <a:solidFill>
              <a:schemeClr val="accent1"/>
            </a:solidFill>
          </a:ln>
        </p:spPr>
      </p:pic>
      <p:pic>
        <p:nvPicPr>
          <p:cNvPr id="9" name="图片 8"/>
          <p:cNvPicPr>
            <a:picLocks noChangeAspect="1"/>
          </p:cNvPicPr>
          <p:nvPr/>
        </p:nvPicPr>
        <p:blipFill>
          <a:blip r:embed="rId4" cstate="print"/>
          <a:stretch>
            <a:fillRect/>
          </a:stretch>
        </p:blipFill>
        <p:spPr>
          <a:xfrm>
            <a:off x="6528048" y="4881760"/>
            <a:ext cx="5414270" cy="1976240"/>
          </a:xfrm>
          <a:prstGeom prst="rect">
            <a:avLst/>
          </a:prstGeom>
          <a:ln>
            <a:solidFill>
              <a:schemeClr val="accent1"/>
            </a:solidFill>
          </a:ln>
        </p:spPr>
      </p:pic>
    </p:spTree>
    <p:extLst>
      <p:ext uri="{BB962C8B-B14F-4D97-AF65-F5344CB8AC3E}">
        <p14:creationId xmlns:p14="http://schemas.microsoft.com/office/powerpoint/2010/main" val="3988085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27624</TotalTime>
  <Words>2301</Words>
  <Application>Microsoft Office PowerPoint</Application>
  <PresentationFormat>宽屏</PresentationFormat>
  <Paragraphs>227</Paragraphs>
  <Slides>61</Slides>
  <Notes>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0" baseType="lpstr">
      <vt:lpstr>等线</vt:lpstr>
      <vt:lpstr>宋体</vt:lpstr>
      <vt:lpstr>微软雅黑</vt:lpstr>
      <vt:lpstr>Arial</vt:lpstr>
      <vt:lpstr>Calibri</vt:lpstr>
      <vt:lpstr>Cambria Math</vt:lpstr>
      <vt:lpstr>Times New Roman</vt:lpstr>
      <vt:lpstr>Office 主题​​</vt:lpstr>
      <vt:lpstr>公式</vt:lpstr>
      <vt:lpstr>PowerPoint 演示文稿</vt:lpstr>
      <vt:lpstr>大纲</vt:lpstr>
      <vt:lpstr>PowerPoint 演示文稿</vt:lpstr>
      <vt:lpstr>结构一阶分析与二阶分析</vt:lpstr>
      <vt:lpstr>二阶分析的规范出处</vt:lpstr>
      <vt:lpstr>内力分析方法适用条件</vt:lpstr>
      <vt:lpstr>欧美规范类似规定</vt:lpstr>
      <vt:lpstr>内力分析方法对比</vt:lpstr>
      <vt:lpstr>YJK软件可进行屈曲分析并计算出二阶效应系数</vt:lpstr>
      <vt:lpstr>屈曲分析计算原理</vt:lpstr>
      <vt:lpstr>Wmass输出规则框架结构的二阶效应系数</vt:lpstr>
      <vt:lpstr>考虑整体缺陷的二阶弹性分析—算法1</vt:lpstr>
      <vt:lpstr>注意两点</vt:lpstr>
      <vt:lpstr>应用实例</vt:lpstr>
      <vt:lpstr>应用实例</vt:lpstr>
      <vt:lpstr>ETABS2015做法</vt:lpstr>
      <vt:lpstr>结构整体初始几何缺陷—算法2  </vt:lpstr>
      <vt:lpstr>框架柱的计算长度</vt:lpstr>
      <vt:lpstr>每层柱顶附加考虑假想水平力H_ni</vt:lpstr>
      <vt:lpstr>构件信息输出各工况内力及组合系数</vt:lpstr>
      <vt:lpstr>在wv02q.out中输出各层假想水平力结果</vt:lpstr>
      <vt:lpstr>PowerPoint 演示文稿</vt:lpstr>
      <vt:lpstr>抗震性能化设计</vt:lpstr>
      <vt:lpstr>抗震性能化设计</vt:lpstr>
      <vt:lpstr>（一）、承载性能等级及延性等级</vt:lpstr>
      <vt:lpstr>承载性能等级参考选用表</vt:lpstr>
      <vt:lpstr>2、延性等级与性能等级的匹配</vt:lpstr>
      <vt:lpstr>（二）、耗能构件与非耗能构件</vt:lpstr>
      <vt:lpstr>1、地震作用组合及承载力计算</vt:lpstr>
      <vt:lpstr>2、性能系数</vt:lpstr>
      <vt:lpstr>3、水平地震作用非塑性耗能区内力调整系数—</vt:lpstr>
      <vt:lpstr>YJK性能设计参数增加按《钢结构设计标准》GB50017-2017进行性能能设计的选项</vt:lpstr>
      <vt:lpstr>在特殊构件定义的“性能设计”菜单下增加钢结构相关的内容</vt:lpstr>
      <vt:lpstr>耗能构件刚度折减</vt:lpstr>
      <vt:lpstr>性能设计结果输出</vt:lpstr>
      <vt:lpstr>性能设计水平地震折减系数</vt:lpstr>
      <vt:lpstr>（三）、性能设计抗震措施</vt:lpstr>
      <vt:lpstr>2、长细比</vt:lpstr>
      <vt:lpstr>长细比、宽厚比</vt:lpstr>
      <vt:lpstr>长细比、宽厚比</vt:lpstr>
      <vt:lpstr>强柱弱梁验算</vt:lpstr>
      <vt:lpstr>强柱弱梁验算</vt:lpstr>
      <vt:lpstr>PowerPoint 演示文稿</vt:lpstr>
      <vt:lpstr>按最新《建筑钢结构防火技术规范》验算</vt:lpstr>
      <vt:lpstr>火灾组合承载力计算</vt:lpstr>
      <vt:lpstr>钢结构的温度计算</vt:lpstr>
      <vt:lpstr>截面形状系数F/V</vt:lpstr>
      <vt:lpstr>设计耐火极限确定</vt:lpstr>
      <vt:lpstr>程序自动计算最高温度</vt:lpstr>
      <vt:lpstr>钢材强度高温折减</vt:lpstr>
      <vt:lpstr>耐火钢强度和弹性模量的高温折减</vt:lpstr>
      <vt:lpstr>普通钢和耐火钢强度变化趋势</vt:lpstr>
      <vt:lpstr>火灾荷载效应组合</vt:lpstr>
      <vt:lpstr>轴向受力构件考虑温度效应</vt:lpstr>
      <vt:lpstr>承载力验算公式</vt:lpstr>
      <vt:lpstr>承载力验算公式</vt:lpstr>
      <vt:lpstr>承载力验算公式</vt:lpstr>
      <vt:lpstr>设计结果 “防火验算”简图</vt:lpstr>
      <vt:lpstr>防火验算程序操作步骤</vt:lpstr>
      <vt:lpstr>钢管混凝土柱防火验算问题</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niuxiaobin</dc:creator>
  <cp:lastModifiedBy>yjk</cp:lastModifiedBy>
  <cp:revision>1636</cp:revision>
  <dcterms:created xsi:type="dcterms:W3CDTF">2015-01-06T07:13:09Z</dcterms:created>
  <dcterms:modified xsi:type="dcterms:W3CDTF">2021-11-01T16:27:34Z</dcterms:modified>
</cp:coreProperties>
</file>