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277" r:id="rId2"/>
    <p:sldId id="1278" r:id="rId3"/>
    <p:sldId id="1279" r:id="rId4"/>
    <p:sldId id="1280" r:id="rId5"/>
    <p:sldId id="1281" r:id="rId6"/>
    <p:sldId id="1331" r:id="rId7"/>
    <p:sldId id="1292" r:id="rId8"/>
    <p:sldId id="1312" r:id="rId9"/>
    <p:sldId id="1297" r:id="rId10"/>
    <p:sldId id="1301" r:id="rId11"/>
    <p:sldId id="1302" r:id="rId12"/>
    <p:sldId id="1303" r:id="rId13"/>
    <p:sldId id="1300" r:id="rId14"/>
    <p:sldId id="1304" r:id="rId15"/>
    <p:sldId id="1305" r:id="rId16"/>
    <p:sldId id="1332" r:id="rId17"/>
    <p:sldId id="1306" r:id="rId18"/>
    <p:sldId id="1307" r:id="rId19"/>
    <p:sldId id="1309" r:id="rId20"/>
    <p:sldId id="1310" r:id="rId21"/>
    <p:sldId id="1313" r:id="rId22"/>
    <p:sldId id="1314" r:id="rId23"/>
    <p:sldId id="1315" r:id="rId24"/>
    <p:sldId id="1316" r:id="rId25"/>
    <p:sldId id="1317" r:id="rId26"/>
    <p:sldId id="1318" r:id="rId27"/>
    <p:sldId id="1319" r:id="rId28"/>
    <p:sldId id="1320" r:id="rId29"/>
    <p:sldId id="1321" r:id="rId30"/>
    <p:sldId id="1322" r:id="rId31"/>
    <p:sldId id="1323" r:id="rId32"/>
    <p:sldId id="1324" r:id="rId33"/>
    <p:sldId id="1325" r:id="rId34"/>
    <p:sldId id="1328" r:id="rId35"/>
    <p:sldId id="1329" r:id="rId36"/>
    <p:sldId id="1330" r:id="rId37"/>
    <p:sldId id="1176" r:id="rId3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用" lastIdx="1" clrIdx="0"/>
  <p:cmAuthor id="2" name="yjk"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CC"/>
    <a:srgbClr val="FACE12"/>
    <a:srgbClr val="5D0330"/>
    <a:srgbClr val="FDF8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45925" autoAdjust="0"/>
    <p:restoredTop sz="94248" autoAdjust="0"/>
  </p:normalViewPr>
  <p:slideViewPr>
    <p:cSldViewPr>
      <p:cViewPr varScale="1">
        <p:scale>
          <a:sx n="85" d="100"/>
          <a:sy n="85" d="100"/>
        </p:scale>
        <p:origin x="-468" y="-68"/>
      </p:cViewPr>
      <p:guideLst>
        <p:guide orient="horz" pos="1620"/>
        <p:guide pos="289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8T09:32:49.23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2021/5/23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p14="http://schemas.microsoft.com/office/powerpoint/2010/main" xmlns="" val="147907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2021/5/23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p14="http://schemas.microsoft.com/office/powerpoint/2010/main" xmlns="" val="3546900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20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2000" kern="1200" dirty="0" smtClean="0">
                <a:solidFill>
                  <a:schemeClr val="tx1"/>
                </a:solidFill>
                <a:latin typeface="+mn-lt"/>
                <a:ea typeface="+mn-ea"/>
                <a:cs typeface="+mn-cs"/>
              </a:rPr>
              <a:t>大家好，欢迎大家来到</a:t>
            </a:r>
            <a:r>
              <a:rPr lang="en-US" altLang="zh-CN" sz="2000" kern="1200" dirty="0" err="1" smtClean="0">
                <a:solidFill>
                  <a:schemeClr val="tx1"/>
                </a:solidFill>
                <a:latin typeface="+mn-lt"/>
                <a:ea typeface="+mn-ea"/>
                <a:cs typeface="+mn-cs"/>
              </a:rPr>
              <a:t>yjk</a:t>
            </a:r>
            <a:r>
              <a:rPr lang="zh-CN" altLang="en-US" sz="2000" kern="1200" dirty="0" smtClean="0">
                <a:solidFill>
                  <a:schemeClr val="tx1"/>
                </a:solidFill>
                <a:latin typeface="+mn-lt"/>
                <a:ea typeface="+mn-ea"/>
                <a:cs typeface="+mn-cs"/>
              </a:rPr>
              <a:t>微课堂，</a:t>
            </a:r>
            <a:r>
              <a:rPr lang="zh-CN" altLang="en-US" sz="1200" kern="1200" dirty="0" smtClean="0">
                <a:solidFill>
                  <a:schemeClr val="tx1"/>
                </a:solidFill>
                <a:latin typeface="+mn-lt"/>
                <a:ea typeface="+mn-ea"/>
                <a:cs typeface="+mn-cs"/>
              </a:rPr>
              <a:t>今天和大家分享的内容是如何在</a:t>
            </a:r>
            <a:r>
              <a:rPr lang="en-US" sz="1200" kern="1200" dirty="0" err="1" smtClean="0">
                <a:solidFill>
                  <a:schemeClr val="tx1"/>
                </a:solidFill>
                <a:latin typeface="+mn-lt"/>
                <a:ea typeface="+mn-ea"/>
                <a:cs typeface="+mn-cs"/>
              </a:rPr>
              <a:t>yjk</a:t>
            </a:r>
            <a:r>
              <a:rPr lang="zh-CN" altLang="en-US" sz="1200" kern="1200" dirty="0" smtClean="0">
                <a:solidFill>
                  <a:schemeClr val="tx1"/>
                </a:solidFill>
                <a:latin typeface="+mn-lt"/>
                <a:ea typeface="+mn-ea"/>
                <a:cs typeface="+mn-cs"/>
              </a:rPr>
              <a:t>中按新钢结构防火设计规范进行钢结构的防火设计及验算。主要内容包含两个方面，建筑钢结构防火规范解读、运用软件操作防火设计验算的步骤。</a:t>
            </a: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20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a:t>
            </a:fld>
            <a:endParaRPr lang="zh-CN" altLang="en-US"/>
          </a:p>
        </p:txBody>
      </p:sp>
    </p:spTree>
    <p:extLst>
      <p:ext uri="{BB962C8B-B14F-4D97-AF65-F5344CB8AC3E}">
        <p14:creationId xmlns:p14="http://schemas.microsoft.com/office/powerpoint/2010/main" xmlns="" val="29725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mn-lt"/>
                <a:ea typeface="+mn-ea"/>
                <a:cs typeface="+mn-cs"/>
              </a:rPr>
              <a:t>第七章的内容就是强度和稳定的验算，而我们选取的承载力设计方法的本质就是抗力大于效应的，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其中</a:t>
            </a:r>
            <a:r>
              <a:rPr lang="en-US" sz="1200" kern="1200" dirty="0" smtClean="0">
                <a:solidFill>
                  <a:schemeClr val="tx1"/>
                </a:solidFill>
                <a:latin typeface="+mn-lt"/>
                <a:ea typeface="+mn-ea"/>
                <a:cs typeface="+mn-cs"/>
              </a:rPr>
              <a:t>N </a:t>
            </a:r>
            <a:r>
              <a:rPr lang="zh-CN" altLang="en-US" sz="1200" kern="1200" dirty="0" smtClean="0">
                <a:solidFill>
                  <a:schemeClr val="tx1"/>
                </a:solidFill>
                <a:latin typeface="+mn-lt"/>
                <a:ea typeface="+mn-ea"/>
                <a:cs typeface="+mn-cs"/>
              </a:rPr>
              <a:t>和</a:t>
            </a:r>
            <a:r>
              <a:rPr lang="en-US" sz="1200" kern="1200" dirty="0" smtClean="0">
                <a:solidFill>
                  <a:schemeClr val="tx1"/>
                </a:solidFill>
                <a:latin typeface="+mn-lt"/>
                <a:ea typeface="+mn-ea"/>
                <a:cs typeface="+mn-cs"/>
              </a:rPr>
              <a:t>M</a:t>
            </a:r>
            <a:r>
              <a:rPr lang="zh-CN" altLang="en-US" sz="1200" kern="1200" dirty="0" smtClean="0">
                <a:solidFill>
                  <a:schemeClr val="tx1"/>
                </a:solidFill>
                <a:latin typeface="+mn-lt"/>
                <a:ea typeface="+mn-ea"/>
                <a:cs typeface="+mn-cs"/>
              </a:rPr>
              <a:t>的取值就是按照防火规范效应的组合，就是前面</a:t>
            </a:r>
            <a:r>
              <a:rPr lang="en-US" sz="1200" kern="1200" dirty="0" smtClean="0">
                <a:solidFill>
                  <a:schemeClr val="tx1"/>
                </a:solidFill>
                <a:latin typeface="+mn-lt"/>
                <a:ea typeface="+mn-ea"/>
                <a:cs typeface="+mn-cs"/>
              </a:rPr>
              <a:t>1.0</a:t>
            </a:r>
            <a:r>
              <a:rPr lang="zh-CN" altLang="en-US" sz="1200" kern="1200" dirty="0" smtClean="0">
                <a:solidFill>
                  <a:schemeClr val="tx1"/>
                </a:solidFill>
                <a:latin typeface="+mn-lt"/>
                <a:ea typeface="+mn-ea"/>
                <a:cs typeface="+mn-cs"/>
              </a:rPr>
              <a:t>或</a:t>
            </a:r>
            <a:r>
              <a:rPr lang="en-US" sz="1200" kern="1200" dirty="0" smtClean="0">
                <a:solidFill>
                  <a:schemeClr val="tx1"/>
                </a:solidFill>
                <a:latin typeface="+mn-lt"/>
                <a:ea typeface="+mn-ea"/>
                <a:cs typeface="+mn-cs"/>
              </a:rPr>
              <a:t>0.9</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DL</a:t>
            </a:r>
            <a:r>
              <a:rPr lang="zh-CN" altLang="en-US" sz="1200" kern="1200" dirty="0" smtClean="0">
                <a:solidFill>
                  <a:schemeClr val="tx1"/>
                </a:solidFill>
                <a:latin typeface="+mn-lt"/>
                <a:ea typeface="+mn-ea"/>
                <a:cs typeface="+mn-cs"/>
              </a:rPr>
              <a:t>和</a:t>
            </a:r>
            <a:r>
              <a:rPr lang="en-US" sz="1200" kern="1200" dirty="0" smtClean="0">
                <a:solidFill>
                  <a:schemeClr val="tx1"/>
                </a:solidFill>
                <a:latin typeface="+mn-lt"/>
                <a:ea typeface="+mn-ea"/>
                <a:cs typeface="+mn-cs"/>
              </a:rPr>
              <a:t>0.5</a:t>
            </a:r>
            <a:r>
              <a:rPr lang="zh-CN" altLang="en-US" sz="1200" kern="1200" dirty="0" smtClean="0">
                <a:solidFill>
                  <a:schemeClr val="tx1"/>
                </a:solidFill>
                <a:latin typeface="+mn-lt"/>
                <a:ea typeface="+mn-ea"/>
                <a:cs typeface="+mn-cs"/>
              </a:rPr>
              <a:t>或</a:t>
            </a:r>
            <a:r>
              <a:rPr lang="en-US" sz="1200" kern="1200" dirty="0" smtClean="0">
                <a:solidFill>
                  <a:schemeClr val="tx1"/>
                </a:solidFill>
                <a:latin typeface="+mn-lt"/>
                <a:ea typeface="+mn-ea"/>
                <a:cs typeface="+mn-cs"/>
              </a:rPr>
              <a:t>0.6</a:t>
            </a:r>
            <a:r>
              <a:rPr lang="zh-CN" altLang="en-US" sz="1200" kern="1200" dirty="0" smtClean="0">
                <a:solidFill>
                  <a:schemeClr val="tx1"/>
                </a:solidFill>
                <a:latin typeface="+mn-lt"/>
                <a:ea typeface="+mn-ea"/>
                <a:cs typeface="+mn-cs"/>
              </a:rPr>
              <a:t>与其他项组合下的内里，</a:t>
            </a:r>
            <a:r>
              <a:rPr lang="en-US" sz="1200" kern="1200" dirty="0" smtClean="0">
                <a:solidFill>
                  <a:schemeClr val="tx1"/>
                </a:solidFill>
                <a:latin typeface="+mn-lt"/>
                <a:ea typeface="+mn-ea"/>
                <a:cs typeface="+mn-cs"/>
              </a:rPr>
              <a:t>ft</a:t>
            </a:r>
            <a:r>
              <a:rPr lang="zh-CN" altLang="en-US" sz="1200" kern="1200" dirty="0" smtClean="0">
                <a:solidFill>
                  <a:schemeClr val="tx1"/>
                </a:solidFill>
                <a:latin typeface="+mn-lt"/>
                <a:ea typeface="+mn-ea"/>
                <a:cs typeface="+mn-cs"/>
              </a:rPr>
              <a:t>为防火升温折减后的强度。</a:t>
            </a:r>
          </a:p>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21</a:t>
            </a:fld>
            <a:endParaRPr lang="zh-CN" altLang="en-US"/>
          </a:p>
        </p:txBody>
      </p:sp>
    </p:spTree>
    <p:extLst>
      <p:ext uri="{BB962C8B-B14F-4D97-AF65-F5344CB8AC3E}">
        <p14:creationId xmlns:p14="http://schemas.microsoft.com/office/powerpoint/2010/main" xmlns="" val="183333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7.1.7</a:t>
            </a:r>
            <a:r>
              <a:rPr lang="zh-CN" altLang="en-US" dirty="0" smtClean="0"/>
              <a:t>不验算稳定</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22</a:t>
            </a:fld>
            <a:endParaRPr lang="zh-CN" altLang="en-US"/>
          </a:p>
        </p:txBody>
      </p:sp>
    </p:spTree>
    <p:extLst>
      <p:ext uri="{BB962C8B-B14F-4D97-AF65-F5344CB8AC3E}">
        <p14:creationId xmlns:p14="http://schemas.microsoft.com/office/powerpoint/2010/main" xmlns="" val="22545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首先我们需要了解一下钢结构防火的重要性</a:t>
            </a:r>
            <a:r>
              <a:rPr lang="en-US" altLang="zh-CN"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2</a:t>
            </a:fld>
            <a:endParaRPr lang="zh-CN" altLang="en-US"/>
          </a:p>
        </p:txBody>
      </p:sp>
    </p:spTree>
    <p:extLst>
      <p:ext uri="{BB962C8B-B14F-4D97-AF65-F5344CB8AC3E}">
        <p14:creationId xmlns:p14="http://schemas.microsoft.com/office/powerpoint/2010/main" xmlns="" val="151698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这是一些钢结构建筑遭受火灾后的照片，明显能看见主要的构件已经失稳屈服了。</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4</a:t>
            </a:fld>
            <a:endParaRPr lang="zh-CN" altLang="en-US"/>
          </a:p>
        </p:txBody>
      </p:sp>
    </p:spTree>
    <p:extLst>
      <p:ext uri="{BB962C8B-B14F-4D97-AF65-F5344CB8AC3E}">
        <p14:creationId xmlns:p14="http://schemas.microsoft.com/office/powerpoint/2010/main" xmlns="" val="297933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接下来我们对钢结构防火规范的主要条文进行一下浅析解读，为什么首先要对规范解读呢，其实钢结构的防火验算是一个理解规范的过程，程序操作方面没有太难的地方，大部分计算我们的研发工程师已经替大家想好算好了。</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5</a:t>
            </a:fld>
            <a:endParaRPr lang="zh-CN" altLang="en-US"/>
          </a:p>
        </p:txBody>
      </p:sp>
    </p:spTree>
    <p:extLst>
      <p:ext uri="{BB962C8B-B14F-4D97-AF65-F5344CB8AC3E}">
        <p14:creationId xmlns:p14="http://schemas.microsoft.com/office/powerpoint/2010/main" xmlns="" val="186059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mn-lt"/>
                <a:ea typeface="+mn-ea"/>
                <a:cs typeface="+mn-cs"/>
              </a:rPr>
              <a:t>然后我们来看规范</a:t>
            </a:r>
            <a:r>
              <a:rPr lang="en-US" sz="1200" kern="1200" dirty="0" smtClean="0">
                <a:solidFill>
                  <a:schemeClr val="tx1"/>
                </a:solidFill>
                <a:latin typeface="+mn-lt"/>
                <a:ea typeface="+mn-ea"/>
                <a:cs typeface="+mn-cs"/>
              </a:rPr>
              <a:t>3.2.6</a:t>
            </a:r>
            <a:r>
              <a:rPr lang="zh-CN" altLang="en-US" sz="1200" kern="1200" dirty="0" smtClean="0">
                <a:solidFill>
                  <a:schemeClr val="tx1"/>
                </a:solidFill>
                <a:latin typeface="+mn-lt"/>
                <a:ea typeface="+mn-ea"/>
                <a:cs typeface="+mn-cs"/>
              </a:rPr>
              <a:t>条</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意思就是说这三种防火设计方法的核心都是构件要达到承载力极限状态。所以我们</a:t>
            </a:r>
            <a:r>
              <a:rPr lang="en-US" sz="1200" kern="1200" dirty="0" err="1" smtClean="0">
                <a:solidFill>
                  <a:schemeClr val="tx1"/>
                </a:solidFill>
                <a:latin typeface="+mn-lt"/>
                <a:ea typeface="+mn-ea"/>
                <a:cs typeface="+mn-cs"/>
              </a:rPr>
              <a:t>yjk</a:t>
            </a:r>
            <a:r>
              <a:rPr lang="zh-CN" altLang="en-US" sz="1200" kern="1200" dirty="0" smtClean="0">
                <a:solidFill>
                  <a:schemeClr val="tx1"/>
                </a:solidFill>
                <a:latin typeface="+mn-lt"/>
                <a:ea typeface="+mn-ea"/>
                <a:cs typeface="+mn-cs"/>
              </a:rPr>
              <a:t>采用的方法是承载力法。</a:t>
            </a:r>
          </a:p>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7</a:t>
            </a:fld>
            <a:endParaRPr lang="zh-CN" altLang="en-US"/>
          </a:p>
        </p:txBody>
      </p:sp>
    </p:spTree>
    <p:extLst>
      <p:ext uri="{BB962C8B-B14F-4D97-AF65-F5344CB8AC3E}">
        <p14:creationId xmlns:p14="http://schemas.microsoft.com/office/powerpoint/2010/main" xmlns="" val="46429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3.2.5</a:t>
            </a:r>
            <a:r>
              <a:rPr lang="zh-CN" altLang="en-US" sz="1200" kern="1200" dirty="0" smtClean="0">
                <a:solidFill>
                  <a:schemeClr val="tx1"/>
                </a:solidFill>
                <a:latin typeface="+mn-lt"/>
                <a:ea typeface="+mn-ea"/>
                <a:cs typeface="+mn-cs"/>
              </a:rPr>
              <a:t>梁和柱可以不考虑温度内力的影响，意思就是说不对温度荷载进行组合，组合值系数为</a:t>
            </a:r>
            <a:r>
              <a:rPr lang="en-US" sz="1200" kern="1200" dirty="0" smtClean="0">
                <a:solidFill>
                  <a:schemeClr val="tx1"/>
                </a:solidFill>
                <a:latin typeface="+mn-lt"/>
                <a:ea typeface="+mn-ea"/>
                <a:cs typeface="+mn-cs"/>
              </a:rPr>
              <a:t>0</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对于钢结构之间的支撑一般都是两端铰接的，是轴向受拉或者轴向受压构件，按规范要求考虑温度效应组合，梁柱不组合支撑组合。</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8</a:t>
            </a:fld>
            <a:endParaRPr lang="zh-CN" altLang="en-US"/>
          </a:p>
        </p:txBody>
      </p:sp>
    </p:spTree>
    <p:extLst>
      <p:ext uri="{BB962C8B-B14F-4D97-AF65-F5344CB8AC3E}">
        <p14:creationId xmlns:p14="http://schemas.microsoft.com/office/powerpoint/2010/main" xmlns="" val="121838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9</a:t>
            </a:fld>
            <a:endParaRPr lang="zh-CN" altLang="en-US"/>
          </a:p>
        </p:txBody>
      </p:sp>
    </p:spTree>
    <p:extLst>
      <p:ext uri="{BB962C8B-B14F-4D97-AF65-F5344CB8AC3E}">
        <p14:creationId xmlns:p14="http://schemas.microsoft.com/office/powerpoint/2010/main" xmlns="" val="111232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接下来我们来看规范的</a:t>
            </a:r>
            <a:r>
              <a:rPr lang="en-US" sz="1200" kern="1200" dirty="0" smtClean="0">
                <a:solidFill>
                  <a:schemeClr val="tx1"/>
                </a:solidFill>
                <a:latin typeface="+mn-lt"/>
                <a:ea typeface="+mn-ea"/>
                <a:cs typeface="+mn-cs"/>
              </a:rPr>
              <a:t>6.2.2</a:t>
            </a:r>
            <a:r>
              <a:rPr lang="zh-CN" altLang="en-US" sz="1200" kern="1200" dirty="0" smtClean="0">
                <a:solidFill>
                  <a:schemeClr val="tx1"/>
                </a:solidFill>
                <a:latin typeface="+mn-lt"/>
                <a:ea typeface="+mn-ea"/>
                <a:cs typeface="+mn-cs"/>
              </a:rPr>
              <a:t>条，</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式</a:t>
            </a:r>
            <a:r>
              <a:rPr lang="en-US" sz="1200" kern="1200" dirty="0" smtClean="0">
                <a:solidFill>
                  <a:schemeClr val="tx1"/>
                </a:solidFill>
                <a:latin typeface="+mn-lt"/>
                <a:ea typeface="+mn-ea"/>
                <a:cs typeface="+mn-cs"/>
              </a:rPr>
              <a:t>6.2.2-1</a:t>
            </a:r>
            <a:r>
              <a:rPr lang="zh-CN" altLang="en-US" sz="1200" kern="1200" dirty="0" smtClean="0">
                <a:solidFill>
                  <a:schemeClr val="tx1"/>
                </a:solidFill>
                <a:latin typeface="+mn-lt"/>
                <a:ea typeface="+mn-ea"/>
                <a:cs typeface="+mn-cs"/>
              </a:rPr>
              <a:t>是增量方程，需要程序根据步长进行迭代计算，手核不易核出结果。如需手算需根据规范</a:t>
            </a:r>
            <a:r>
              <a:rPr lang="en-US" sz="1200" kern="1200" dirty="0" smtClean="0">
                <a:solidFill>
                  <a:schemeClr val="tx1"/>
                </a:solidFill>
                <a:latin typeface="+mn-lt"/>
                <a:ea typeface="+mn-ea"/>
                <a:cs typeface="+mn-cs"/>
              </a:rPr>
              <a:t>6.2.3</a:t>
            </a:r>
            <a:r>
              <a:rPr lang="zh-CN" altLang="en-US" sz="1200" kern="1200" dirty="0" smtClean="0">
                <a:solidFill>
                  <a:schemeClr val="tx1"/>
                </a:solidFill>
                <a:latin typeface="+mn-lt"/>
                <a:ea typeface="+mn-ea"/>
                <a:cs typeface="+mn-cs"/>
              </a:rPr>
              <a:t>简算公式计算。</a:t>
            </a:r>
            <a:r>
              <a:rPr lang="en-US" sz="1200" kern="1200" dirty="0" smtClean="0">
                <a:solidFill>
                  <a:schemeClr val="tx1"/>
                </a:solidFill>
                <a:latin typeface="+mn-lt"/>
                <a:ea typeface="+mn-ea"/>
                <a:cs typeface="+mn-cs"/>
              </a:rPr>
              <a:t>6.2.2-1</a:t>
            </a:r>
            <a:r>
              <a:rPr lang="zh-CN" altLang="en-US" sz="1200" kern="1200" dirty="0" smtClean="0">
                <a:solidFill>
                  <a:schemeClr val="tx1"/>
                </a:solidFill>
                <a:latin typeface="+mn-lt"/>
                <a:ea typeface="+mn-ea"/>
                <a:cs typeface="+mn-cs"/>
              </a:rPr>
              <a:t>为精细计算公式，需要按照步长</a:t>
            </a:r>
            <a:r>
              <a:rPr lang="en-US" sz="1200" kern="1200" dirty="0" smtClean="0">
                <a:solidFill>
                  <a:schemeClr val="tx1"/>
                </a:solidFill>
                <a:latin typeface="+mn-lt"/>
                <a:ea typeface="+mn-ea"/>
                <a:cs typeface="+mn-cs"/>
              </a:rPr>
              <a:t>5s</a:t>
            </a:r>
            <a:r>
              <a:rPr lang="zh-CN" altLang="en-US" sz="1200" kern="1200" dirty="0" smtClean="0">
                <a:solidFill>
                  <a:schemeClr val="tx1"/>
                </a:solidFill>
                <a:latin typeface="+mn-lt"/>
                <a:ea typeface="+mn-ea"/>
                <a:cs typeface="+mn-cs"/>
              </a:rPr>
              <a:t>一个步序进行迭代计算。</a:t>
            </a:r>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15</a:t>
            </a:fld>
            <a:endParaRPr lang="zh-CN" altLang="en-US"/>
          </a:p>
        </p:txBody>
      </p:sp>
    </p:spTree>
    <p:extLst>
      <p:ext uri="{BB962C8B-B14F-4D97-AF65-F5344CB8AC3E}">
        <p14:creationId xmlns:p14="http://schemas.microsoft.com/office/powerpoint/2010/main" xmlns="" val="11057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mn-lt"/>
                <a:ea typeface="+mn-ea"/>
                <a:cs typeface="+mn-cs"/>
              </a:rPr>
              <a:t>综合热传达系数</a:t>
            </a:r>
            <a:r>
              <a:rPr lang="en-US" altLang="zh-CN" sz="1200" kern="1200" dirty="0" smtClean="0">
                <a:solidFill>
                  <a:schemeClr val="tx1"/>
                </a:solidFill>
                <a:latin typeface="+mn-lt"/>
                <a:ea typeface="+mn-ea"/>
                <a:cs typeface="+mn-cs"/>
              </a:rPr>
              <a:t>α</a:t>
            </a:r>
            <a:r>
              <a:rPr lang="zh-CN" altLang="en-US" sz="1200" kern="1200" dirty="0" smtClean="0">
                <a:solidFill>
                  <a:schemeClr val="tx1"/>
                </a:solidFill>
                <a:latin typeface="+mn-lt"/>
                <a:ea typeface="+mn-ea"/>
                <a:cs typeface="+mn-cs"/>
              </a:rPr>
              <a:t>膨胀型为通常所说的薄型，非膨胀型为厚型。</a:t>
            </a:r>
          </a:p>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16</a:t>
            </a:fld>
            <a:endParaRPr lang="zh-CN" altLang="en-US"/>
          </a:p>
        </p:txBody>
      </p:sp>
    </p:spTree>
    <p:extLst>
      <p:ext uri="{BB962C8B-B14F-4D97-AF65-F5344CB8AC3E}">
        <p14:creationId xmlns:p14="http://schemas.microsoft.com/office/powerpoint/2010/main" xmlns="" val="86673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1013" y="320675"/>
            <a:ext cx="2876550" cy="536575"/>
          </a:xfrm>
          <a:prstGeom prst="rect">
            <a:avLst/>
          </a:prstGeom>
          <a:noFill/>
          <a:ln w="9525">
            <a:noFill/>
            <a:miter lim="800000"/>
            <a:headEnd/>
            <a:tailEnd/>
          </a:ln>
        </p:spPr>
      </p:pic>
      <p:sp>
        <p:nvSpPr>
          <p:cNvPr id="2" name="标题 1"/>
          <p:cNvSpPr>
            <a:spLocks noGrp="1"/>
          </p:cNvSpPr>
          <p:nvPr>
            <p:ph type="ctrTitle"/>
          </p:nvPr>
        </p:nvSpPr>
        <p:spPr>
          <a:xfrm>
            <a:off x="685800" y="1597820"/>
            <a:ext cx="7772400" cy="1102519"/>
          </a:xfrm>
        </p:spPr>
        <p:txBody>
          <a:bodyPr/>
          <a:lstStyle>
            <a:lvl1pPr>
              <a:defRPr sz="4000">
                <a:solidFill>
                  <a:srgbClr val="C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sz="2800"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pPr>
                <a:defRPr/>
              </a:pPr>
              <a:t>2021/5/23</a:t>
            </a:fld>
            <a:endParaRPr lang="zh-CN" altLang="en-US" dirty="0"/>
          </a:p>
        </p:txBody>
      </p:sp>
      <p:sp>
        <p:nvSpPr>
          <p:cNvPr id="7" name="页脚占位符 4"/>
          <p:cNvSpPr>
            <a:spLocks noGrp="1"/>
          </p:cNvSpPr>
          <p:nvPr>
            <p:ph type="ftr" sz="quarter" idx="11"/>
          </p:nvPr>
        </p:nvSpPr>
        <p:spPr>
          <a:xfrm>
            <a:off x="2786063" y="4767263"/>
            <a:ext cx="3500437" cy="274637"/>
          </a:xfrm>
        </p:spPr>
        <p:txBody>
          <a:bodyPr/>
          <a:lstStyle>
            <a:lvl1pPr>
              <a:defRPr sz="1600" b="1">
                <a:solidFill>
                  <a:schemeClr val="tx1"/>
                </a:solidFill>
              </a:defRPr>
            </a:lvl1pPr>
          </a:lstStyle>
          <a:p>
            <a:pPr>
              <a:defRPr/>
            </a:pPr>
            <a:r>
              <a:rPr lang="zh-CN" altLang="en-US"/>
              <a:t>北京盈建科软件有限责任公司</a:t>
            </a:r>
            <a:r>
              <a:rPr lang="en-US" altLang="zh-CN"/>
              <a:t/>
            </a:r>
            <a:br>
              <a:rPr lang="en-US" altLang="zh-CN"/>
            </a:br>
            <a:r>
              <a:rPr lang="en-US"/>
              <a:t>(Beijing YJK Building Software Co., Ltd.)</a:t>
            </a:r>
            <a:endParaRPr lang="en-US" altLang="zh-CN"/>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pPr>
                <a:defRPr/>
              </a:pPr>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C2396B-D948-470D-BA30-8D447985B559}" type="datetime1">
              <a:rPr lang="zh-CN" altLang="en-US"/>
              <a:pPr>
                <a:defRPr/>
              </a:pPr>
              <a:t>2021/5/23</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FAD35B-1F16-4BA2-BE51-0B8FE723FF0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C77E70-82CF-46EA-9413-7366577C126A}" type="datetime1">
              <a:rPr lang="zh-CN" altLang="en-US"/>
              <a:pPr>
                <a:defRPr/>
              </a:pPr>
              <a:t>2021/5/23</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94F9A7-2026-4FC8-A8B6-F53065A21A5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6758" y="45720"/>
            <a:ext cx="6163628" cy="465773"/>
          </a:xfrm>
        </p:spPr>
        <p:txBody>
          <a:bodyPr>
            <a:noAutofit/>
          </a:bodyPr>
          <a:lstStyle>
            <a:lvl1pPr>
              <a:defRPr sz="2400" b="0">
                <a:latin typeface="微软雅黑" panose="020B0503020204020204" charset="-122"/>
                <a:ea typeface="微软雅黑" panose="020B0503020204020204" charset="-122"/>
              </a:defRPr>
            </a:lvl1pPr>
          </a:lstStyle>
          <a:p>
            <a:r>
              <a:rPr lang="zh-CN" altLang="en-US"/>
              <a:t>章节新增内容标题，微软雅黑，32号字体</a:t>
            </a:r>
          </a:p>
        </p:txBody>
      </p:sp>
      <p:sp>
        <p:nvSpPr>
          <p:cNvPr id="3" name="日期占位符 2"/>
          <p:cNvSpPr>
            <a:spLocks noGrp="1"/>
          </p:cNvSpPr>
          <p:nvPr>
            <p:ph type="dt" sz="half" idx="10"/>
          </p:nvPr>
        </p:nvSpPr>
        <p:spPr/>
        <p:txBody>
          <a:bodyPr/>
          <a:lstStyle/>
          <a:p>
            <a:fld id="{446D4F4A-7FF3-4B1F-8283-01E596E00F54}" type="datetime1">
              <a:rPr lang="zh-CN" altLang="en-US" smtClean="0"/>
              <a:pPr/>
              <a:t>2021/5/23</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solidFill>
                  <a:srgbClr val="C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b="1"/>
            </a:lvl1pPr>
            <a:lvl2pPr>
              <a:defRPr sz="2400" b="1"/>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pPr>
                <a:defRPr/>
              </a:pPr>
              <a:t>2021/5/23</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B0AB1BC-ED43-484A-AB90-C8C201DD99E1}" type="datetime1">
              <a:rPr lang="zh-CN" altLang="en-US"/>
              <a:pPr>
                <a:defRPr/>
              </a:pPr>
              <a:t>2021/5/23</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418BBB-8787-4C1F-8206-0D46DF54778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pPr>
                <a:defRPr/>
              </a:pPr>
              <a:t>2021/5/23</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pPr>
                <a:defRPr/>
              </a:pPr>
              <a:t>2021/5/23</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53FCE4F-9C95-41EF-9FBD-0E05545EC41B}" type="datetime1">
              <a:rPr lang="zh-CN" altLang="en-US"/>
              <a:pPr>
                <a:defRPr/>
              </a:pPr>
              <a:t>2021/5/23</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9F9092-5A15-4D8A-A17E-4E1E98E952C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FD185-A6EF-47FC-A786-0E11F6C5CF3D}" type="datetime1">
              <a:rPr lang="zh-CN" altLang="en-US"/>
              <a:pPr>
                <a:defRPr/>
              </a:pPr>
              <a:t>2021/5/23</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8517E27-56C9-4D4E-9731-5211BB835F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872B5C3-BC3A-48BE-BBE9-5F555C3FD238}" type="datetime1">
              <a:rPr lang="zh-CN" altLang="en-US"/>
              <a:pPr>
                <a:defRPr/>
              </a:pPr>
              <a:t>2021/5/23</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06C944-925D-451A-B21C-7EE0B8B5789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3DAFA9E-D197-4ED7-B8E5-B698F42B07FA}" type="datetime1">
              <a:rPr lang="zh-CN" altLang="en-US"/>
              <a:pPr>
                <a:defRPr/>
              </a:pPr>
              <a:t>2021/5/23</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BEFDE7-D5D6-4491-A7CA-296E6174C04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4" cstate="print"/>
          <a:srcRect/>
          <a:stretch>
            <a:fillRect/>
          </a:stretch>
        </p:blipFill>
        <p:spPr bwMode="auto">
          <a:xfrm>
            <a:off x="6215063" y="4608513"/>
            <a:ext cx="2589212" cy="481012"/>
          </a:xfrm>
          <a:prstGeom prst="rect">
            <a:avLst/>
          </a:prstGeom>
          <a:noFill/>
          <a:ln w="9525">
            <a:noFill/>
            <a:miter lim="800000"/>
            <a:headEnd/>
            <a:tailEnd/>
          </a:ln>
        </p:spPr>
      </p:pic>
      <p:sp>
        <p:nvSpPr>
          <p:cNvPr id="1027"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8"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23C3FF1-D301-48FF-A64F-6C4B4F609886}" type="datetime1">
              <a:rPr lang="zh-CN" altLang="en-US"/>
              <a:pPr>
                <a:defRPr/>
              </a:pPr>
              <a:t>2021/5/23</a:t>
            </a:fld>
            <a:endParaRPr lang="zh-CN" altLang="en-US"/>
          </a:p>
        </p:txBody>
      </p:sp>
      <p:sp>
        <p:nvSpPr>
          <p:cNvPr id="5" name="页脚占位符 4"/>
          <p:cNvSpPr>
            <a:spLocks noGrp="1"/>
          </p:cNvSpPr>
          <p:nvPr>
            <p:ph type="ftr" sz="quarter" idx="3"/>
          </p:nvPr>
        </p:nvSpPr>
        <p:spPr>
          <a:xfrm>
            <a:off x="2928938" y="4768850"/>
            <a:ext cx="3090862" cy="273050"/>
          </a:xfrm>
          <a:prstGeom prst="rect">
            <a:avLst/>
          </a:prstGeom>
        </p:spPr>
        <p:txBody>
          <a:bodyPr vert="horz" lIns="91440" tIns="45720" rIns="91440" bIns="45720"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北京盈建科软件有限责任公司 </a:t>
            </a:r>
            <a:r>
              <a:rPr lang="en-US" altLang="zh-CN"/>
              <a:t>(Beijing YJK Building Software Co., Ltd.) </a:t>
            </a: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540CD41-E56A-486B-A78A-2A5D9D8DB56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428728" y="857238"/>
            <a:ext cx="6215106" cy="1500198"/>
          </a:xfrm>
        </p:spPr>
        <p:txBody>
          <a:bodyPr/>
          <a:lstStyle/>
          <a:p>
            <a:r>
              <a:rPr lang="en-US" altLang="zh-CN" sz="6000" dirty="0" smtClean="0">
                <a:solidFill>
                  <a:srgbClr val="FF0000"/>
                </a:solidFill>
              </a:rPr>
              <a:t>YJK</a:t>
            </a:r>
            <a:r>
              <a:rPr lang="zh-CN" altLang="en-US" sz="6000" dirty="0" smtClean="0">
                <a:solidFill>
                  <a:srgbClr val="FF0000"/>
                </a:solidFill>
              </a:rPr>
              <a:t>中钢结构的防火设计及验算</a:t>
            </a:r>
            <a:endParaRPr lang="zh-CN" altLang="en-US" sz="6000" dirty="0">
              <a:solidFill>
                <a:srgbClr val="FF0000"/>
              </a:solidFill>
            </a:endParaRPr>
          </a:p>
        </p:txBody>
      </p:sp>
      <p:sp>
        <p:nvSpPr>
          <p:cNvPr id="6" name="副标题 5"/>
          <p:cNvSpPr>
            <a:spLocks noGrp="1"/>
          </p:cNvSpPr>
          <p:nvPr>
            <p:ph type="subTitle" idx="1"/>
          </p:nvPr>
        </p:nvSpPr>
        <p:spPr>
          <a:xfrm>
            <a:off x="323528" y="2357436"/>
            <a:ext cx="8143932" cy="1285884"/>
          </a:xfrm>
        </p:spPr>
        <p:txBody>
          <a:bodyPr/>
          <a:lstStyle/>
          <a:p>
            <a:r>
              <a:rPr lang="zh-CN" altLang="en-US" sz="3400" b="0" dirty="0" smtClean="0">
                <a:solidFill>
                  <a:srgbClr val="00B0F0"/>
                </a:solidFill>
                <a:latin typeface="隶书" pitchFamily="49" charset="-122"/>
                <a:ea typeface="隶书" pitchFamily="49" charset="-122"/>
                <a:cs typeface="+mj-cs"/>
              </a:rPr>
              <a:t>执行规范：</a:t>
            </a:r>
            <a:r>
              <a:rPr lang="en-US" altLang="zh-CN" sz="3400" b="0" dirty="0" smtClean="0">
                <a:solidFill>
                  <a:srgbClr val="00B0F0"/>
                </a:solidFill>
                <a:latin typeface="隶书" pitchFamily="49" charset="-122"/>
                <a:ea typeface="隶书" pitchFamily="49" charset="-122"/>
                <a:cs typeface="+mj-cs"/>
              </a:rPr>
              <a:t>《</a:t>
            </a:r>
            <a:r>
              <a:rPr lang="zh-CN" altLang="en-US" sz="3400" b="0" dirty="0" smtClean="0">
                <a:solidFill>
                  <a:srgbClr val="00B0F0"/>
                </a:solidFill>
                <a:latin typeface="隶书" pitchFamily="49" charset="-122"/>
                <a:ea typeface="隶书" pitchFamily="49" charset="-122"/>
                <a:cs typeface="+mj-cs"/>
              </a:rPr>
              <a:t>建筑钢结构防火技术规范</a:t>
            </a:r>
            <a:r>
              <a:rPr lang="en-US" altLang="zh-CN" sz="3400" b="0" dirty="0" smtClean="0">
                <a:solidFill>
                  <a:srgbClr val="00B0F0"/>
                </a:solidFill>
                <a:latin typeface="隶书" pitchFamily="49" charset="-122"/>
                <a:ea typeface="隶书" pitchFamily="49" charset="-122"/>
                <a:cs typeface="+mj-cs"/>
              </a:rPr>
              <a:t>》 GB 51249-2017</a:t>
            </a:r>
          </a:p>
          <a:p>
            <a:r>
              <a:rPr lang="zh-CN" altLang="en-US" sz="3400" b="0" dirty="0" smtClean="0">
                <a:solidFill>
                  <a:srgbClr val="00B050"/>
                </a:solidFill>
                <a:latin typeface="隶书" pitchFamily="49" charset="-122"/>
                <a:ea typeface="隶书" pitchFamily="49" charset="-122"/>
                <a:cs typeface="+mj-cs"/>
              </a:rPr>
              <a:t>运用软件：盈建科结构设计软件</a:t>
            </a:r>
            <a:endParaRPr lang="zh-CN" altLang="en-US" sz="3400" b="0" dirty="0">
              <a:solidFill>
                <a:srgbClr val="00B050"/>
              </a:solidFill>
              <a:latin typeface="隶书" pitchFamily="49" charset="-122"/>
              <a:ea typeface="隶书" pitchFamily="49" charset="-122"/>
              <a:cs typeface="+mj-cs"/>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14810" y="1000114"/>
            <a:ext cx="4528376" cy="1500198"/>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10</a:t>
            </a:fld>
            <a:endParaRPr lang="zh-CN" altLang="en-US" dirty="0">
              <a:latin typeface="幼圆" panose="02010509060101010101" pitchFamily="49" charset="-122"/>
              <a:ea typeface="幼圆" panose="02010509060101010101" pitchFamily="49" charset="-122"/>
            </a:endParaRPr>
          </a:p>
        </p:txBody>
      </p:sp>
      <p:pic>
        <p:nvPicPr>
          <p:cNvPr id="2050" name="Picture 2"/>
          <p:cNvPicPr>
            <a:picLocks noChangeAspect="1" noChangeArrowheads="1"/>
          </p:cNvPicPr>
          <p:nvPr/>
        </p:nvPicPr>
        <p:blipFill>
          <a:blip r:embed="rId3"/>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幼圆" panose="02010509060101010101" pitchFamily="49" charset="-122"/>
                <a:ea typeface="幼圆" panose="02010509060101010101"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幼圆" panose="02010509060101010101" pitchFamily="49" charset="-122"/>
              <a:ea typeface="幼圆" panose="02010509060101010101" pitchFamily="49" charset="-122"/>
              <a:cs typeface="+mj-cs"/>
            </a:endParaRPr>
          </a:p>
        </p:txBody>
      </p:sp>
      <p:sp>
        <p:nvSpPr>
          <p:cNvPr id="10" name="副标题 5"/>
          <p:cNvSpPr>
            <a:spLocks noGrp="1"/>
          </p:cNvSpPr>
          <p:nvPr>
            <p:ph type="subTitle" idx="1"/>
          </p:nvPr>
        </p:nvSpPr>
        <p:spPr>
          <a:xfrm>
            <a:off x="3643306" y="71420"/>
            <a:ext cx="5357850" cy="4143404"/>
          </a:xfrm>
        </p:spPr>
        <p:txBody>
          <a:bodyPr/>
          <a:lstStyle/>
          <a:p>
            <a:pPr algn="l"/>
            <a:r>
              <a:rPr lang="zh-CN" altLang="en-US" sz="1800" dirty="0" smtClean="0">
                <a:latin typeface="幼圆" panose="02010509060101010101" pitchFamily="49" charset="-122"/>
                <a:ea typeface="幼圆" panose="02010509060101010101" pitchFamily="49" charset="-122"/>
              </a:rPr>
              <a:t>第五章  材料特性（本章内容本质上是对高温条件下钢材的强度和弹性模量折减）</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5</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1</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2  </a:t>
            </a:r>
            <a:r>
              <a:rPr lang="zh-CN" altLang="en-US" sz="1800" dirty="0" smtClean="0">
                <a:latin typeface="幼圆" panose="02010509060101010101" pitchFamily="49" charset="-122"/>
                <a:ea typeface="幼圆" panose="02010509060101010101" pitchFamily="49" charset="-122"/>
              </a:rPr>
              <a:t>高温下结构钢的强度设计值应按下列公式计算。</a:t>
            </a:r>
          </a:p>
        </p:txBody>
      </p:sp>
      <p:sp>
        <p:nvSpPr>
          <p:cNvPr id="7" name="矩形 6"/>
          <p:cNvSpPr/>
          <p:nvPr/>
        </p:nvSpPr>
        <p:spPr>
          <a:xfrm>
            <a:off x="3929058" y="2285998"/>
            <a:ext cx="4572000" cy="2308324"/>
          </a:xfrm>
          <a:prstGeom prst="rect">
            <a:avLst/>
          </a:prstGeom>
        </p:spPr>
        <p:txBody>
          <a:bodyPr>
            <a:spAutoFit/>
          </a:bodyPr>
          <a:lstStyle/>
          <a:p>
            <a:r>
              <a:rPr lang="zh-CN" altLang="en-US" b="1" dirty="0" smtClean="0">
                <a:solidFill>
                  <a:srgbClr val="002060"/>
                </a:solidFill>
                <a:latin typeface="幼圆" panose="02010509060101010101" pitchFamily="49" charset="-122"/>
                <a:ea typeface="幼圆" panose="02010509060101010101" pitchFamily="49" charset="-122"/>
              </a:rPr>
              <a:t>式中</a:t>
            </a:r>
            <a:r>
              <a:rPr lang="zh-CN" altLang="en-US" dirty="0" smtClean="0">
                <a:latin typeface="幼圆" panose="02010509060101010101" pitchFamily="49" charset="-122"/>
                <a:ea typeface="幼圆" panose="02010509060101010101" pitchFamily="49" charset="-122"/>
              </a:rPr>
              <a:t>：</a:t>
            </a:r>
            <a:r>
              <a:rPr lang="en-US" altLang="zh-CN" dirty="0" smtClean="0">
                <a:latin typeface="幼圆" panose="02010509060101010101" pitchFamily="49" charset="-122"/>
                <a:ea typeface="幼圆" panose="02010509060101010101" pitchFamily="49" charset="-122"/>
              </a:rPr>
              <a:t>T</a:t>
            </a:r>
            <a:r>
              <a:rPr lang="en-US" altLang="zh-CN" baseline="-25000" dirty="0" smtClean="0">
                <a:latin typeface="幼圆" panose="02010509060101010101" pitchFamily="49" charset="-122"/>
                <a:ea typeface="幼圆" panose="02010509060101010101" pitchFamily="49" charset="-122"/>
              </a:rPr>
              <a:t>s</a:t>
            </a:r>
            <a:r>
              <a:rPr lang="en-US" altLang="zh-CN" b="1" dirty="0" smtClean="0">
                <a:solidFill>
                  <a:srgbClr val="002060"/>
                </a:solidFill>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钢材的温度（℃）；</a:t>
            </a:r>
          </a:p>
          <a:p>
            <a:r>
              <a:rPr lang="zh-CN" altLang="en-US" dirty="0" smtClean="0">
                <a:latin typeface="幼圆" panose="02010509060101010101" pitchFamily="49" charset="-122"/>
                <a:ea typeface="幼圆" panose="02010509060101010101" pitchFamily="49" charset="-122"/>
              </a:rPr>
              <a:t>       </a:t>
            </a:r>
            <a:r>
              <a:rPr lang="en-US" altLang="zh-CN" dirty="0" err="1" smtClean="0">
                <a:latin typeface="幼圆" panose="02010509060101010101" pitchFamily="49" charset="-122"/>
                <a:ea typeface="幼圆" panose="02010509060101010101" pitchFamily="49" charset="-122"/>
              </a:rPr>
              <a:t>f</a:t>
            </a:r>
            <a:r>
              <a:rPr lang="en-US" altLang="zh-CN" baseline="-25000" dirty="0" err="1" smtClean="0">
                <a:latin typeface="幼圆" panose="02010509060101010101" pitchFamily="49" charset="-122"/>
                <a:ea typeface="幼圆" panose="02010509060101010101" pitchFamily="49" charset="-122"/>
              </a:rPr>
              <a:t>T</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高温下钢材的强度设计值（</a:t>
            </a:r>
            <a:r>
              <a:rPr lang="en-US" altLang="zh-CN" b="1" dirty="0" smtClean="0">
                <a:solidFill>
                  <a:srgbClr val="002060"/>
                </a:solidFill>
                <a:latin typeface="幼圆" panose="02010509060101010101" pitchFamily="49" charset="-122"/>
                <a:ea typeface="幼圆" panose="02010509060101010101" pitchFamily="49" charset="-122"/>
              </a:rPr>
              <a:t>N/mm2</a:t>
            </a:r>
            <a:r>
              <a:rPr lang="zh-CN" altLang="en-US" b="1" dirty="0" smtClean="0">
                <a:solidFill>
                  <a:srgbClr val="002060"/>
                </a:solidFill>
                <a:latin typeface="幼圆" panose="02010509060101010101" pitchFamily="49" charset="-122"/>
                <a:ea typeface="幼圆" panose="02010509060101010101" pitchFamily="49" charset="-122"/>
              </a:rPr>
              <a:t>）；</a:t>
            </a:r>
          </a:p>
          <a:p>
            <a:r>
              <a:rPr lang="zh-CN" altLang="en-US" dirty="0" smtClean="0">
                <a:latin typeface="幼圆" panose="02010509060101010101" pitchFamily="49" charset="-122"/>
                <a:ea typeface="幼圆" panose="02010509060101010101" pitchFamily="49" charset="-122"/>
              </a:rPr>
              <a:t>       </a:t>
            </a:r>
            <a:r>
              <a:rPr lang="en-US" altLang="zh-CN" dirty="0" smtClean="0">
                <a:latin typeface="幼圆" panose="02010509060101010101" pitchFamily="49" charset="-122"/>
                <a:ea typeface="幼圆" panose="02010509060101010101" pitchFamily="49" charset="-122"/>
              </a:rPr>
              <a:t>f——</a:t>
            </a:r>
            <a:r>
              <a:rPr lang="zh-CN" altLang="en-US" b="1" dirty="0" smtClean="0">
                <a:solidFill>
                  <a:srgbClr val="002060"/>
                </a:solidFill>
                <a:latin typeface="幼圆" panose="02010509060101010101" pitchFamily="49" charset="-122"/>
                <a:ea typeface="幼圆" panose="02010509060101010101" pitchFamily="49" charset="-122"/>
              </a:rPr>
              <a:t>常温下钢材的强度设计值（ </a:t>
            </a:r>
            <a:r>
              <a:rPr lang="en-US" altLang="zh-CN" b="1" dirty="0" smtClean="0">
                <a:solidFill>
                  <a:srgbClr val="002060"/>
                </a:solidFill>
                <a:latin typeface="幼圆" panose="02010509060101010101" pitchFamily="49" charset="-122"/>
                <a:ea typeface="幼圆" panose="02010509060101010101" pitchFamily="49" charset="-122"/>
              </a:rPr>
              <a:t>N/mm2</a:t>
            </a:r>
            <a:r>
              <a:rPr lang="zh-CN" altLang="en-US" b="1" dirty="0" smtClean="0">
                <a:solidFill>
                  <a:srgbClr val="002060"/>
                </a:solidFill>
                <a:latin typeface="幼圆" panose="02010509060101010101" pitchFamily="49" charset="-122"/>
                <a:ea typeface="幼圆" panose="02010509060101010101" pitchFamily="49" charset="-122"/>
              </a:rPr>
              <a:t>），应按现行国家标准</a:t>
            </a:r>
            <a:r>
              <a:rPr lang="en-US" altLang="zh-CN" b="1" dirty="0" smtClean="0">
                <a:solidFill>
                  <a:srgbClr val="002060"/>
                </a:solidFill>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钢结构设计规范</a:t>
            </a:r>
            <a:r>
              <a:rPr lang="en-US" altLang="zh-CN" b="1" dirty="0" smtClean="0">
                <a:solidFill>
                  <a:srgbClr val="002060"/>
                </a:solidFill>
                <a:latin typeface="幼圆" panose="02010509060101010101" pitchFamily="49" charset="-122"/>
                <a:ea typeface="幼圆" panose="02010509060101010101" pitchFamily="49" charset="-122"/>
              </a:rPr>
              <a:t>》GB 50017</a:t>
            </a:r>
            <a:r>
              <a:rPr lang="zh-CN" altLang="en-US" b="1" dirty="0" smtClean="0">
                <a:solidFill>
                  <a:srgbClr val="002060"/>
                </a:solidFill>
                <a:latin typeface="幼圆" panose="02010509060101010101" pitchFamily="49" charset="-122"/>
                <a:ea typeface="幼圆" panose="02010509060101010101" pitchFamily="49" charset="-122"/>
              </a:rPr>
              <a:t>的规定取值；</a:t>
            </a:r>
          </a:p>
          <a:p>
            <a:r>
              <a:rPr lang="zh-CN" altLang="en-US" dirty="0" smtClean="0">
                <a:latin typeface="幼圆" panose="02010509060101010101" pitchFamily="49" charset="-122"/>
                <a:ea typeface="幼圆" panose="02010509060101010101" pitchFamily="49" charset="-122"/>
              </a:rPr>
              <a:t>      </a:t>
            </a:r>
            <a:r>
              <a:rPr lang="en-US" altLang="zh-CN" dirty="0" err="1" smtClean="0">
                <a:latin typeface="幼圆" panose="02010509060101010101" pitchFamily="49" charset="-122"/>
                <a:ea typeface="幼圆" panose="02010509060101010101" pitchFamily="49" charset="-122"/>
              </a:rPr>
              <a:t>η</a:t>
            </a:r>
            <a:r>
              <a:rPr lang="en-US" altLang="zh-CN" baseline="-25000" dirty="0" err="1" smtClean="0">
                <a:latin typeface="幼圆" panose="02010509060101010101" pitchFamily="49" charset="-122"/>
                <a:ea typeface="幼圆" panose="02010509060101010101" pitchFamily="49" charset="-122"/>
              </a:rPr>
              <a:t>sT</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高温下钢材的屈服强度折减系数。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00562" y="1285866"/>
            <a:ext cx="4086859" cy="1185859"/>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11</a:t>
            </a:fld>
            <a:endParaRPr lang="zh-CN" altLang="en-US" dirty="0">
              <a:latin typeface="幼圆" panose="02010509060101010101" pitchFamily="49" charset="-122"/>
              <a:ea typeface="幼圆" panose="02010509060101010101" pitchFamily="49" charset="-122"/>
            </a:endParaRPr>
          </a:p>
        </p:txBody>
      </p:sp>
      <p:pic>
        <p:nvPicPr>
          <p:cNvPr id="2050" name="Picture 2"/>
          <p:cNvPicPr>
            <a:picLocks noChangeAspect="1" noChangeArrowheads="1"/>
          </p:cNvPicPr>
          <p:nvPr/>
        </p:nvPicPr>
        <p:blipFill>
          <a:blip r:embed="rId3"/>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643306" y="71420"/>
            <a:ext cx="5357850" cy="4143404"/>
          </a:xfrm>
        </p:spPr>
        <p:txBody>
          <a:bodyPr/>
          <a:lstStyle/>
          <a:p>
            <a:pPr algn="l"/>
            <a:r>
              <a:rPr lang="zh-CN" altLang="en-US" sz="1800" dirty="0" smtClean="0">
                <a:latin typeface="幼圆" panose="02010509060101010101" pitchFamily="49" charset="-122"/>
                <a:ea typeface="幼圆" panose="02010509060101010101" pitchFamily="49" charset="-122"/>
              </a:rPr>
              <a:t>第五章  材料特性（本章内容本质上是对高温条件下下钢材的强度和弹性模量折减）</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5</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1</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3  </a:t>
            </a:r>
            <a:r>
              <a:rPr lang="zh-CN" altLang="en-US" sz="1800" dirty="0" smtClean="0">
                <a:latin typeface="幼圆" panose="02010509060101010101" pitchFamily="49" charset="-122"/>
                <a:ea typeface="幼圆" panose="02010509060101010101" pitchFamily="49" charset="-122"/>
              </a:rPr>
              <a:t>高温下结构钢的弹性模量应按下列公式计算</a:t>
            </a:r>
            <a:r>
              <a:rPr lang="zh-CN" altLang="en-US" sz="1800" b="0" dirty="0" smtClean="0">
                <a:latin typeface="幼圆" panose="02010509060101010101" pitchFamily="49" charset="-122"/>
                <a:ea typeface="幼圆" panose="02010509060101010101" pitchFamily="49" charset="-122"/>
              </a:rPr>
              <a:t> </a:t>
            </a:r>
            <a:r>
              <a:rPr lang="zh-CN" altLang="en-US" sz="1800" dirty="0" smtClean="0">
                <a:latin typeface="幼圆" panose="02010509060101010101" pitchFamily="49" charset="-122"/>
                <a:ea typeface="幼圆" panose="02010509060101010101" pitchFamily="49" charset="-122"/>
              </a:rPr>
              <a:t>。</a:t>
            </a:r>
            <a:endParaRPr lang="zh-CN" altLang="en-US" sz="1800" dirty="0">
              <a:latin typeface="幼圆" panose="02010509060101010101" pitchFamily="49" charset="-122"/>
              <a:ea typeface="幼圆" panose="02010509060101010101" pitchFamily="49" charset="-122"/>
            </a:endParaRPr>
          </a:p>
        </p:txBody>
      </p:sp>
      <p:sp>
        <p:nvSpPr>
          <p:cNvPr id="7" name="矩形 6"/>
          <p:cNvSpPr/>
          <p:nvPr/>
        </p:nvSpPr>
        <p:spPr>
          <a:xfrm>
            <a:off x="4000496" y="2285998"/>
            <a:ext cx="4572000" cy="2031325"/>
          </a:xfrm>
          <a:prstGeom prst="rect">
            <a:avLst/>
          </a:prstGeom>
        </p:spPr>
        <p:txBody>
          <a:bodyPr>
            <a:spAutoFit/>
          </a:bodyPr>
          <a:lstStyle/>
          <a:p>
            <a:r>
              <a:rPr lang="zh-CN" altLang="en-US" b="1" dirty="0" smtClean="0">
                <a:solidFill>
                  <a:srgbClr val="002060"/>
                </a:solidFill>
                <a:latin typeface="幼圆" panose="02010509060101010101" pitchFamily="49" charset="-122"/>
                <a:ea typeface="幼圆" panose="02010509060101010101" pitchFamily="49" charset="-122"/>
              </a:rPr>
              <a:t>式中：</a:t>
            </a:r>
            <a:r>
              <a:rPr lang="en-US" altLang="zh-CN" dirty="0" err="1" smtClean="0">
                <a:latin typeface="幼圆" panose="02010509060101010101" pitchFamily="49" charset="-122"/>
                <a:ea typeface="幼圆" panose="02010509060101010101" pitchFamily="49" charset="-122"/>
              </a:rPr>
              <a:t>E</a:t>
            </a:r>
            <a:r>
              <a:rPr lang="en-US" altLang="zh-CN" baseline="-25000" dirty="0" err="1" smtClean="0">
                <a:latin typeface="幼圆" panose="02010509060101010101" pitchFamily="49" charset="-122"/>
                <a:ea typeface="幼圆" panose="02010509060101010101" pitchFamily="49" charset="-122"/>
              </a:rPr>
              <a:t>sT</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高温下钢材的弹性模量（</a:t>
            </a:r>
            <a:r>
              <a:rPr lang="en-US" altLang="zh-CN" b="1" dirty="0" smtClean="0">
                <a:solidFill>
                  <a:srgbClr val="002060"/>
                </a:solidFill>
                <a:latin typeface="幼圆" panose="02010509060101010101" pitchFamily="49" charset="-122"/>
                <a:ea typeface="幼圆" panose="02010509060101010101" pitchFamily="49" charset="-122"/>
              </a:rPr>
              <a:t>N/mm2</a:t>
            </a:r>
            <a:r>
              <a:rPr lang="zh-CN" altLang="en-US" b="1" dirty="0" smtClean="0">
                <a:solidFill>
                  <a:srgbClr val="002060"/>
                </a:solidFill>
                <a:latin typeface="幼圆" panose="02010509060101010101" pitchFamily="49" charset="-122"/>
                <a:ea typeface="幼圆" panose="02010509060101010101" pitchFamily="49" charset="-122"/>
              </a:rPr>
              <a:t>）；</a:t>
            </a:r>
          </a:p>
          <a:p>
            <a:r>
              <a:rPr lang="zh-CN" altLang="en-US" dirty="0" smtClean="0">
                <a:latin typeface="幼圆" panose="02010509060101010101" pitchFamily="49" charset="-122"/>
                <a:ea typeface="幼圆" panose="02010509060101010101" pitchFamily="49" charset="-122"/>
              </a:rPr>
              <a:t>      </a:t>
            </a:r>
            <a:r>
              <a:rPr lang="en-US" altLang="zh-CN" dirty="0" smtClean="0">
                <a:latin typeface="幼圆" panose="02010509060101010101" pitchFamily="49" charset="-122"/>
                <a:ea typeface="幼圆" panose="02010509060101010101" pitchFamily="49" charset="-122"/>
              </a:rPr>
              <a:t>E</a:t>
            </a:r>
            <a:r>
              <a:rPr lang="en-US" altLang="zh-CN" baseline="-25000" dirty="0" smtClean="0">
                <a:latin typeface="幼圆" panose="02010509060101010101" pitchFamily="49" charset="-122"/>
                <a:ea typeface="幼圆" panose="02010509060101010101" pitchFamily="49" charset="-122"/>
              </a:rPr>
              <a:t>s</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常温下钢材的弹性模量（</a:t>
            </a:r>
            <a:r>
              <a:rPr lang="en-US" altLang="zh-CN" b="1" dirty="0" smtClean="0">
                <a:solidFill>
                  <a:srgbClr val="002060"/>
                </a:solidFill>
                <a:latin typeface="幼圆" panose="02010509060101010101" pitchFamily="49" charset="-122"/>
                <a:ea typeface="幼圆" panose="02010509060101010101" pitchFamily="49" charset="-122"/>
              </a:rPr>
              <a:t>N/mm2</a:t>
            </a:r>
            <a:r>
              <a:rPr lang="zh-CN" altLang="en-US" b="1" dirty="0" smtClean="0">
                <a:solidFill>
                  <a:srgbClr val="002060"/>
                </a:solidFill>
                <a:latin typeface="幼圆" panose="02010509060101010101" pitchFamily="49" charset="-122"/>
                <a:ea typeface="幼圆" panose="02010509060101010101" pitchFamily="49" charset="-122"/>
              </a:rPr>
              <a:t>），应按照现行国家标准</a:t>
            </a:r>
            <a:r>
              <a:rPr lang="en-US" altLang="zh-CN" b="1" dirty="0" smtClean="0">
                <a:solidFill>
                  <a:srgbClr val="002060"/>
                </a:solidFill>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钢结构设计规范</a:t>
            </a:r>
            <a:r>
              <a:rPr lang="en-US" altLang="zh-CN" b="1" dirty="0" smtClean="0">
                <a:solidFill>
                  <a:srgbClr val="002060"/>
                </a:solidFill>
                <a:latin typeface="幼圆" panose="02010509060101010101" pitchFamily="49" charset="-122"/>
                <a:ea typeface="幼圆" panose="02010509060101010101" pitchFamily="49" charset="-122"/>
              </a:rPr>
              <a:t>》GB 50017</a:t>
            </a:r>
            <a:r>
              <a:rPr lang="zh-CN" altLang="en-US" b="1" dirty="0" smtClean="0">
                <a:solidFill>
                  <a:srgbClr val="002060"/>
                </a:solidFill>
                <a:latin typeface="幼圆" panose="02010509060101010101" pitchFamily="49" charset="-122"/>
                <a:ea typeface="幼圆" panose="02010509060101010101" pitchFamily="49" charset="-122"/>
              </a:rPr>
              <a:t>的规定取值；</a:t>
            </a:r>
          </a:p>
          <a:p>
            <a:r>
              <a:rPr lang="zh-CN" altLang="en-US" dirty="0" smtClean="0">
                <a:latin typeface="幼圆" panose="02010509060101010101" pitchFamily="49" charset="-122"/>
                <a:ea typeface="幼圆" panose="02010509060101010101" pitchFamily="49" charset="-122"/>
              </a:rPr>
              <a:t>      </a:t>
            </a:r>
            <a:r>
              <a:rPr lang="en-US" altLang="zh-CN" dirty="0" err="1" smtClean="0">
                <a:latin typeface="幼圆" panose="02010509060101010101" pitchFamily="49" charset="-122"/>
                <a:ea typeface="幼圆" panose="02010509060101010101" pitchFamily="49" charset="-122"/>
              </a:rPr>
              <a:t>χ</a:t>
            </a:r>
            <a:r>
              <a:rPr lang="en-US" altLang="zh-CN" baseline="-25000" dirty="0" err="1" smtClean="0">
                <a:latin typeface="幼圆" panose="02010509060101010101" pitchFamily="49" charset="-122"/>
                <a:ea typeface="幼圆" panose="02010509060101010101" pitchFamily="49" charset="-122"/>
              </a:rPr>
              <a:t>sT</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高温下钢材的弹性模量折减系数。</a:t>
            </a:r>
          </a:p>
        </p:txBody>
      </p:sp>
      <p:pic>
        <p:nvPicPr>
          <p:cNvPr id="2051" name="Picture 3"/>
          <p:cNvPicPr>
            <a:picLocks noChangeAspect="1" noChangeArrowheads="1"/>
          </p:cNvPicPr>
          <p:nvPr/>
        </p:nvPicPr>
        <p:blipFill>
          <a:blip r:embed="rId4"/>
          <a:srcRect/>
          <a:stretch>
            <a:fillRect/>
          </a:stretch>
        </p:blipFill>
        <p:spPr bwMode="auto">
          <a:xfrm>
            <a:off x="5715008" y="1000114"/>
            <a:ext cx="1172488" cy="352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4283968" y="3495080"/>
            <a:ext cx="3994575" cy="128588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330875" y="1586696"/>
            <a:ext cx="4323513" cy="1028698"/>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12</a:t>
            </a:fld>
            <a:endParaRPr lang="zh-CN" altLang="en-US" dirty="0">
              <a:latin typeface="幼圆" panose="02010509060101010101" pitchFamily="49" charset="-122"/>
              <a:ea typeface="幼圆" panose="02010509060101010101" pitchFamily="49" charset="-122"/>
            </a:endParaRPr>
          </a:p>
        </p:txBody>
      </p:sp>
      <p:pic>
        <p:nvPicPr>
          <p:cNvPr id="2050" name="Picture 2"/>
          <p:cNvPicPr>
            <a:picLocks noChangeAspect="1" noChangeArrowheads="1"/>
          </p:cNvPicPr>
          <p:nvPr/>
        </p:nvPicPr>
        <p:blipFill>
          <a:blip r:embed="rId4"/>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1500198"/>
          </a:xfrm>
        </p:spPr>
        <p:txBody>
          <a:bodyPr/>
          <a:lstStyle/>
          <a:p>
            <a:pPr algn="l"/>
            <a:r>
              <a:rPr lang="zh-CN" altLang="en-US" sz="1800" dirty="0" smtClean="0">
                <a:latin typeface="幼圆" panose="02010509060101010101" pitchFamily="49" charset="-122"/>
                <a:ea typeface="幼圆" panose="02010509060101010101" pitchFamily="49" charset="-122"/>
              </a:rPr>
              <a:t>第五章  材料特性（本章内容本质上是对高温条件下下钢材的强度和弹性模量折减）</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5.1.4  </a:t>
            </a:r>
            <a:r>
              <a:rPr lang="zh-CN" altLang="en-US" sz="1800" dirty="0" smtClean="0">
                <a:latin typeface="幼圆" panose="02010509060101010101" pitchFamily="49" charset="-122"/>
                <a:ea typeface="幼圆" panose="02010509060101010101" pitchFamily="49" charset="-122"/>
              </a:rPr>
              <a:t>高温下耐火钢的强度可按本规范第</a:t>
            </a:r>
            <a:r>
              <a:rPr lang="en-US" altLang="zh-CN" sz="1800" dirty="0" smtClean="0">
                <a:latin typeface="幼圆" panose="02010509060101010101" pitchFamily="49" charset="-122"/>
                <a:ea typeface="幼圆" panose="02010509060101010101" pitchFamily="49" charset="-122"/>
              </a:rPr>
              <a:t>5.1.2</a:t>
            </a:r>
            <a:r>
              <a:rPr lang="zh-CN" altLang="en-US" sz="1800" dirty="0" smtClean="0">
                <a:latin typeface="幼圆" panose="02010509060101010101" pitchFamily="49" charset="-122"/>
                <a:ea typeface="幼圆" panose="02010509060101010101" pitchFamily="49" charset="-122"/>
              </a:rPr>
              <a:t>条式（</a:t>
            </a:r>
            <a:r>
              <a:rPr lang="en-US" altLang="zh-CN" sz="1800" dirty="0" smtClean="0">
                <a:latin typeface="幼圆" panose="02010509060101010101" pitchFamily="49" charset="-122"/>
                <a:ea typeface="幼圆" panose="02010509060101010101" pitchFamily="49" charset="-122"/>
              </a:rPr>
              <a:t>5.1.2-1</a:t>
            </a:r>
            <a:r>
              <a:rPr lang="zh-CN" altLang="en-US" sz="1800" dirty="0" smtClean="0">
                <a:latin typeface="幼圆" panose="02010509060101010101" pitchFamily="49" charset="-122"/>
                <a:ea typeface="幼圆" panose="02010509060101010101" pitchFamily="49" charset="-122"/>
              </a:rPr>
              <a:t>）确定。其中，屈服强度折减系数</a:t>
            </a:r>
            <a:r>
              <a:rPr lang="el-GR" sz="1800" b="0" dirty="0" smtClean="0">
                <a:ea typeface="幼圆" panose="02010509060101010101" pitchFamily="49" charset="-122"/>
              </a:rPr>
              <a:t>η</a:t>
            </a:r>
            <a:r>
              <a:rPr lang="en-US" sz="1800" b="0" baseline="-25000" dirty="0" err="1" smtClean="0">
                <a:latin typeface="幼圆" panose="02010509060101010101" pitchFamily="49" charset="-122"/>
                <a:ea typeface="幼圆" panose="02010509060101010101" pitchFamily="49" charset="-122"/>
              </a:rPr>
              <a:t>sT</a:t>
            </a:r>
            <a:r>
              <a:rPr lang="zh-CN" altLang="en-US" sz="1800" dirty="0" smtClean="0">
                <a:latin typeface="幼圆" panose="02010509060101010101" pitchFamily="49" charset="-122"/>
                <a:ea typeface="幼圆" panose="02010509060101010101" pitchFamily="49" charset="-122"/>
              </a:rPr>
              <a:t>应按下式计算。</a:t>
            </a:r>
            <a:endParaRPr lang="zh-CN" altLang="en-US" sz="1800" dirty="0">
              <a:latin typeface="幼圆" panose="02010509060101010101" pitchFamily="49" charset="-122"/>
              <a:ea typeface="幼圆" panose="02010509060101010101" pitchFamily="49" charset="-122"/>
            </a:endParaRPr>
          </a:p>
        </p:txBody>
      </p:sp>
      <p:sp>
        <p:nvSpPr>
          <p:cNvPr id="7" name="矩形 6"/>
          <p:cNvSpPr/>
          <p:nvPr/>
        </p:nvSpPr>
        <p:spPr>
          <a:xfrm>
            <a:off x="3749497" y="2504789"/>
            <a:ext cx="4572000" cy="923330"/>
          </a:xfrm>
          <a:prstGeom prst="rect">
            <a:avLst/>
          </a:prstGeom>
        </p:spPr>
        <p:txBody>
          <a:bodyPr>
            <a:spAutoFit/>
          </a:bodyPr>
          <a:lstStyle/>
          <a:p>
            <a:r>
              <a:rPr lang="en-US" altLang="zh-CN" b="1" dirty="0" smtClean="0">
                <a:solidFill>
                  <a:srgbClr val="002060"/>
                </a:solidFill>
                <a:latin typeface="幼圆" panose="02010509060101010101" pitchFamily="49" charset="-122"/>
                <a:ea typeface="幼圆" panose="02010509060101010101" pitchFamily="49" charset="-122"/>
              </a:rPr>
              <a:t>5.1.5  </a:t>
            </a:r>
            <a:r>
              <a:rPr lang="zh-CN" altLang="en-US" b="1" dirty="0" smtClean="0">
                <a:solidFill>
                  <a:srgbClr val="002060"/>
                </a:solidFill>
                <a:latin typeface="幼圆" panose="02010509060101010101" pitchFamily="49" charset="-122"/>
                <a:ea typeface="幼圆" panose="02010509060101010101" pitchFamily="49" charset="-122"/>
              </a:rPr>
              <a:t>高温下耐火钢的弹性模量可按本规范第</a:t>
            </a:r>
            <a:r>
              <a:rPr lang="en-US" altLang="zh-CN" b="1" dirty="0" smtClean="0">
                <a:solidFill>
                  <a:srgbClr val="002060"/>
                </a:solidFill>
                <a:latin typeface="幼圆" panose="02010509060101010101" pitchFamily="49" charset="-122"/>
                <a:ea typeface="幼圆" panose="02010509060101010101" pitchFamily="49" charset="-122"/>
              </a:rPr>
              <a:t>5.1.3</a:t>
            </a:r>
            <a:r>
              <a:rPr lang="zh-CN" altLang="en-US" b="1" dirty="0" smtClean="0">
                <a:solidFill>
                  <a:srgbClr val="002060"/>
                </a:solidFill>
                <a:latin typeface="幼圆" panose="02010509060101010101" pitchFamily="49" charset="-122"/>
                <a:ea typeface="幼圆" panose="02010509060101010101" pitchFamily="49" charset="-122"/>
              </a:rPr>
              <a:t>条式（</a:t>
            </a:r>
            <a:r>
              <a:rPr lang="en-US" altLang="zh-CN" b="1" dirty="0" smtClean="0">
                <a:solidFill>
                  <a:srgbClr val="002060"/>
                </a:solidFill>
                <a:latin typeface="幼圆" panose="02010509060101010101" pitchFamily="49" charset="-122"/>
                <a:ea typeface="幼圆" panose="02010509060101010101" pitchFamily="49" charset="-122"/>
              </a:rPr>
              <a:t>5.1.3-1</a:t>
            </a:r>
            <a:r>
              <a:rPr lang="zh-CN" altLang="en-US" b="1" dirty="0" smtClean="0">
                <a:solidFill>
                  <a:srgbClr val="002060"/>
                </a:solidFill>
                <a:latin typeface="幼圆" panose="02010509060101010101" pitchFamily="49" charset="-122"/>
                <a:ea typeface="幼圆" panose="02010509060101010101" pitchFamily="49" charset="-122"/>
              </a:rPr>
              <a:t>）确定。其中，弹性模量折减系数</a:t>
            </a:r>
            <a:r>
              <a:rPr lang="el-GR" dirty="0" smtClean="0">
                <a:ea typeface="幼圆" panose="02010509060101010101" pitchFamily="49" charset="-122"/>
              </a:rPr>
              <a:t>χ</a:t>
            </a:r>
            <a:r>
              <a:rPr lang="en-US" baseline="-25000" dirty="0" err="1" smtClean="0">
                <a:latin typeface="幼圆" panose="02010509060101010101" pitchFamily="49" charset="-122"/>
                <a:ea typeface="幼圆" panose="02010509060101010101" pitchFamily="49" charset="-122"/>
              </a:rPr>
              <a:t>sT</a:t>
            </a:r>
            <a:r>
              <a:rPr lang="zh-CN" altLang="en-US" b="1" dirty="0" smtClean="0">
                <a:solidFill>
                  <a:srgbClr val="002060"/>
                </a:solidFill>
                <a:latin typeface="幼圆" panose="02010509060101010101" pitchFamily="49" charset="-122"/>
                <a:ea typeface="幼圆" panose="02010509060101010101" pitchFamily="49" charset="-122"/>
              </a:rPr>
              <a:t>应按下式计算。</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1428728" y="2071684"/>
            <a:ext cx="3434411" cy="2321129"/>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13</a:t>
            </a:fld>
            <a:endParaRPr lang="zh-CN" altLang="en-US" dirty="0"/>
          </a:p>
        </p:txBody>
      </p:sp>
      <p:sp>
        <p:nvSpPr>
          <p:cNvPr id="8" name="矩形 7"/>
          <p:cNvSpPr/>
          <p:nvPr/>
        </p:nvSpPr>
        <p:spPr>
          <a:xfrm>
            <a:off x="928662" y="1000114"/>
            <a:ext cx="7786742" cy="1200329"/>
          </a:xfrm>
          <a:prstGeom prst="rect">
            <a:avLst/>
          </a:prstGeom>
        </p:spPr>
        <p:txBody>
          <a:bodyPr wrap="square">
            <a:spAutoFit/>
          </a:bodyPr>
          <a:lstStyle/>
          <a:p>
            <a:r>
              <a:rPr lang="en-US" altLang="zh-CN" b="1" dirty="0" smtClean="0">
                <a:solidFill>
                  <a:srgbClr val="002060"/>
                </a:solidFill>
                <a:latin typeface="幼圆" panose="02010509060101010101" pitchFamily="49" charset="-122"/>
                <a:ea typeface="幼圆" panose="02010509060101010101" pitchFamily="49" charset="-122"/>
              </a:rPr>
              <a:t>• </a:t>
            </a:r>
            <a:r>
              <a:rPr lang="zh-CN" altLang="en-US" b="1" dirty="0" smtClean="0">
                <a:solidFill>
                  <a:srgbClr val="002060"/>
                </a:solidFill>
                <a:latin typeface="幼圆" panose="02010509060101010101" pitchFamily="49" charset="-122"/>
                <a:ea typeface="幼圆" panose="02010509060101010101" pitchFamily="49" charset="-122"/>
              </a:rPr>
              <a:t>耐火钢：在炼制钢材时加入了一定数量的镍、铬、钼等金属，从而使钢材具备了优异的耐火性能。在</a:t>
            </a:r>
            <a:r>
              <a:rPr lang="en-US" altLang="zh-CN" b="1" dirty="0" smtClean="0">
                <a:solidFill>
                  <a:srgbClr val="002060"/>
                </a:solidFill>
                <a:latin typeface="幼圆" panose="02010509060101010101" pitchFamily="49" charset="-122"/>
                <a:ea typeface="幼圆" panose="02010509060101010101" pitchFamily="49" charset="-122"/>
              </a:rPr>
              <a:t>600</a:t>
            </a:r>
            <a:r>
              <a:rPr lang="zh-CN" altLang="en-US" b="1" dirty="0" smtClean="0">
                <a:solidFill>
                  <a:srgbClr val="002060"/>
                </a:solidFill>
                <a:latin typeface="幼圆" panose="02010509060101010101" pitchFamily="49" charset="-122"/>
                <a:ea typeface="幼圆" panose="02010509060101010101" pitchFamily="49" charset="-122"/>
              </a:rPr>
              <a:t>摄氏度时的屈服强度不小于其常温屈服强度的</a:t>
            </a:r>
            <a:r>
              <a:rPr lang="en-US" altLang="zh-CN" b="1" dirty="0" smtClean="0">
                <a:solidFill>
                  <a:srgbClr val="002060"/>
                </a:solidFill>
                <a:latin typeface="幼圆" panose="02010509060101010101" pitchFamily="49" charset="-122"/>
                <a:ea typeface="幼圆" panose="02010509060101010101" pitchFamily="49" charset="-122"/>
              </a:rPr>
              <a:t>2/3</a:t>
            </a:r>
            <a:r>
              <a:rPr lang="zh-CN" altLang="en-US" b="1" dirty="0" smtClean="0">
                <a:solidFill>
                  <a:srgbClr val="002060"/>
                </a:solidFill>
                <a:latin typeface="幼圆" panose="02010509060101010101" pitchFamily="49" charset="-122"/>
                <a:ea typeface="幼圆" panose="02010509060101010101" pitchFamily="49" charset="-122"/>
              </a:rPr>
              <a:t>的钢材。（耐火钢一般用于重要程度较高的建筑）软件自动按耐火钢公式</a:t>
            </a:r>
            <a:r>
              <a:rPr lang="zh-CN" altLang="en-US" b="1" dirty="0" smtClean="0">
                <a:solidFill>
                  <a:srgbClr val="002060"/>
                </a:solidFill>
                <a:latin typeface="幼圆" panose="02010509060101010101" pitchFamily="49" charset="-122"/>
                <a:ea typeface="幼圆" panose="02010509060101010101" pitchFamily="49" charset="-122"/>
              </a:rPr>
              <a:t>进行</a:t>
            </a:r>
            <a:r>
              <a:rPr lang="zh-CN" altLang="en-US" b="1" dirty="0" smtClean="0">
                <a:solidFill>
                  <a:srgbClr val="002060"/>
                </a:solidFill>
                <a:latin typeface="幼圆" panose="02010509060101010101" pitchFamily="49" charset="-122"/>
                <a:ea typeface="幼圆" panose="02010509060101010101" pitchFamily="49" charset="-122"/>
              </a:rPr>
              <a:t>强</a:t>
            </a:r>
            <a:r>
              <a:rPr lang="zh-CN" altLang="en-US" b="1" dirty="0" smtClean="0">
                <a:solidFill>
                  <a:srgbClr val="002060"/>
                </a:solidFill>
                <a:latin typeface="幼圆" panose="02010509060101010101" pitchFamily="49" charset="-122"/>
                <a:ea typeface="幼圆" panose="02010509060101010101" pitchFamily="49" charset="-122"/>
              </a:rPr>
              <a:t>度</a:t>
            </a:r>
            <a:r>
              <a:rPr lang="zh-CN" altLang="en-US" b="1" dirty="0" smtClean="0">
                <a:solidFill>
                  <a:srgbClr val="002060"/>
                </a:solidFill>
                <a:latin typeface="幼圆" panose="02010509060101010101" pitchFamily="49" charset="-122"/>
                <a:ea typeface="幼圆" panose="02010509060101010101" pitchFamily="49" charset="-122"/>
              </a:rPr>
              <a:t>和弹性模量的折减。</a:t>
            </a:r>
          </a:p>
        </p:txBody>
      </p:sp>
      <p:pic>
        <p:nvPicPr>
          <p:cNvPr id="2" name="Picture 2"/>
          <p:cNvPicPr>
            <a:picLocks noChangeAspect="1" noChangeArrowheads="1"/>
          </p:cNvPicPr>
          <p:nvPr/>
        </p:nvPicPr>
        <p:blipFill>
          <a:blip r:embed="rId3"/>
          <a:srcRect/>
          <a:stretch>
            <a:fillRect/>
          </a:stretch>
        </p:blipFill>
        <p:spPr bwMode="auto">
          <a:xfrm>
            <a:off x="5500694" y="2071684"/>
            <a:ext cx="1847853" cy="2161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171950" y="1571618"/>
            <a:ext cx="4972050" cy="5143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071934" y="2571750"/>
            <a:ext cx="5072066" cy="605991"/>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14</a:t>
            </a:fld>
            <a:endParaRPr lang="zh-CN" altLang="en-US" dirty="0">
              <a:latin typeface="幼圆" panose="02010509060101010101" pitchFamily="49" charset="-122"/>
              <a:ea typeface="幼圆" panose="02010509060101010101" pitchFamily="49" charset="-122"/>
            </a:endParaRPr>
          </a:p>
        </p:txBody>
      </p:sp>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1500198"/>
          </a:xfrm>
        </p:spPr>
        <p:txBody>
          <a:bodyPr/>
          <a:lstStyle/>
          <a:p>
            <a:pPr algn="l"/>
            <a:r>
              <a:rPr lang="zh-CN" altLang="en-US" sz="1800" dirty="0" smtClean="0">
                <a:latin typeface="幼圆" panose="02010509060101010101" pitchFamily="49" charset="-122"/>
                <a:ea typeface="幼圆" panose="02010509060101010101" pitchFamily="49" charset="-122"/>
              </a:rPr>
              <a:t>第六章 </a:t>
            </a:r>
            <a:r>
              <a:rPr lang="en-US" altLang="zh-CN" sz="1800" dirty="0" smtClean="0">
                <a:latin typeface="幼圆" panose="02010509060101010101" pitchFamily="49" charset="-122"/>
                <a:ea typeface="幼圆" panose="02010509060101010101" pitchFamily="49" charset="-122"/>
              </a:rPr>
              <a:t> </a:t>
            </a:r>
            <a:r>
              <a:rPr lang="zh-CN" altLang="en-US" sz="1800" dirty="0" smtClean="0">
                <a:latin typeface="幼圆" panose="02010509060101010101" pitchFamily="49" charset="-122"/>
                <a:ea typeface="幼圆" panose="02010509060101010101" pitchFamily="49" charset="-122"/>
              </a:rPr>
              <a:t>钢结构的温度计算</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6</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1</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1  </a:t>
            </a:r>
            <a:r>
              <a:rPr lang="zh-CN" altLang="en-US" sz="1800" dirty="0" smtClean="0">
                <a:latin typeface="幼圆" panose="02010509060101010101" pitchFamily="49" charset="-122"/>
                <a:ea typeface="幼圆" panose="02010509060101010101" pitchFamily="49" charset="-122"/>
              </a:rPr>
              <a:t>常见建筑的室内火灾升温曲线可按下列规定确定：</a:t>
            </a:r>
          </a:p>
          <a:p>
            <a:pPr algn="l"/>
            <a:r>
              <a:rPr lang="zh-CN" altLang="en-US" sz="1800" dirty="0" smtClean="0">
                <a:latin typeface="幼圆" panose="02010509060101010101" pitchFamily="49" charset="-122"/>
                <a:ea typeface="幼圆" panose="02010509060101010101" pitchFamily="49" charset="-122"/>
              </a:rPr>
              <a:t>    </a:t>
            </a:r>
            <a:r>
              <a:rPr lang="en-US" altLang="zh-CN" sz="1800" dirty="0" smtClean="0">
                <a:latin typeface="幼圆" panose="02010509060101010101" pitchFamily="49" charset="-122"/>
                <a:ea typeface="幼圆" panose="02010509060101010101" pitchFamily="49" charset="-122"/>
              </a:rPr>
              <a:t>1  </a:t>
            </a:r>
            <a:r>
              <a:rPr lang="zh-CN" altLang="en-US" sz="1800" dirty="0" smtClean="0">
                <a:latin typeface="幼圆" panose="02010509060101010101" pitchFamily="49" charset="-122"/>
                <a:ea typeface="幼圆" panose="02010509060101010101" pitchFamily="49" charset="-122"/>
              </a:rPr>
              <a:t>对于以纤维类物质为主的火灾，可按下式确定：</a:t>
            </a:r>
          </a:p>
        </p:txBody>
      </p:sp>
      <p:sp>
        <p:nvSpPr>
          <p:cNvPr id="7" name="矩形 6"/>
          <p:cNvSpPr/>
          <p:nvPr/>
        </p:nvSpPr>
        <p:spPr>
          <a:xfrm>
            <a:off x="3857620" y="2000246"/>
            <a:ext cx="4572000" cy="646331"/>
          </a:xfrm>
          <a:prstGeom prst="rect">
            <a:avLst/>
          </a:prstGeom>
        </p:spPr>
        <p:txBody>
          <a:bodyPr>
            <a:spAutoFit/>
          </a:bodyPr>
          <a:lstStyle/>
          <a:p>
            <a:r>
              <a:rPr lang="en-US" altLang="zh-CN" b="1" dirty="0" smtClean="0">
                <a:solidFill>
                  <a:srgbClr val="002060"/>
                </a:solidFill>
                <a:latin typeface="幼圆" panose="02010509060101010101" pitchFamily="49" charset="-122"/>
                <a:ea typeface="幼圆" panose="02010509060101010101" pitchFamily="49" charset="-122"/>
              </a:rPr>
              <a:t>       2  </a:t>
            </a:r>
            <a:r>
              <a:rPr lang="zh-CN" altLang="en-US" b="1" dirty="0" smtClean="0">
                <a:solidFill>
                  <a:srgbClr val="002060"/>
                </a:solidFill>
                <a:latin typeface="幼圆" panose="02010509060101010101" pitchFamily="49" charset="-122"/>
                <a:ea typeface="幼圆" panose="02010509060101010101" pitchFamily="49" charset="-122"/>
              </a:rPr>
              <a:t>对于以烃类物质为主的火灾，可按下式确定：</a:t>
            </a:r>
          </a:p>
        </p:txBody>
      </p:sp>
      <p:sp>
        <p:nvSpPr>
          <p:cNvPr id="11" name="矩形 10"/>
          <p:cNvSpPr/>
          <p:nvPr/>
        </p:nvSpPr>
        <p:spPr>
          <a:xfrm>
            <a:off x="3857620" y="2928940"/>
            <a:ext cx="4572000" cy="1477328"/>
          </a:xfrm>
          <a:prstGeom prst="rect">
            <a:avLst/>
          </a:prstGeom>
        </p:spPr>
        <p:txBody>
          <a:bodyPr>
            <a:spAutoFit/>
          </a:bodyPr>
          <a:lstStyle/>
          <a:p>
            <a:r>
              <a:rPr lang="zh-CN" altLang="en-US" b="1" dirty="0" smtClean="0">
                <a:solidFill>
                  <a:srgbClr val="002060"/>
                </a:solidFill>
                <a:latin typeface="幼圆" panose="02010509060101010101" pitchFamily="49" charset="-122"/>
                <a:ea typeface="幼圆" panose="02010509060101010101" pitchFamily="49" charset="-122"/>
              </a:rPr>
              <a:t>式中：</a:t>
            </a:r>
            <a:r>
              <a:rPr lang="en-US" altLang="zh-CN" dirty="0" smtClean="0">
                <a:latin typeface="幼圆" panose="02010509060101010101" pitchFamily="49" charset="-122"/>
                <a:ea typeface="幼圆" panose="02010509060101010101" pitchFamily="49" charset="-122"/>
              </a:rPr>
              <a:t>t——</a:t>
            </a:r>
            <a:r>
              <a:rPr lang="zh-CN" altLang="en-US" b="1" dirty="0" smtClean="0">
                <a:solidFill>
                  <a:srgbClr val="002060"/>
                </a:solidFill>
                <a:latin typeface="幼圆" panose="02010509060101010101" pitchFamily="49" charset="-122"/>
                <a:ea typeface="幼圆" panose="02010509060101010101" pitchFamily="49" charset="-122"/>
              </a:rPr>
              <a:t>火灾持续时间（</a:t>
            </a:r>
            <a:r>
              <a:rPr lang="en-US" altLang="zh-CN" b="1" dirty="0" smtClean="0">
                <a:solidFill>
                  <a:srgbClr val="002060"/>
                </a:solidFill>
                <a:latin typeface="幼圆" panose="02010509060101010101" pitchFamily="49" charset="-122"/>
                <a:ea typeface="幼圆" panose="02010509060101010101" pitchFamily="49" charset="-122"/>
              </a:rPr>
              <a:t>min</a:t>
            </a:r>
            <a:r>
              <a:rPr lang="zh-CN" altLang="en-US" b="1" dirty="0" smtClean="0">
                <a:solidFill>
                  <a:srgbClr val="002060"/>
                </a:solidFill>
                <a:latin typeface="幼圆" panose="02010509060101010101" pitchFamily="49" charset="-122"/>
                <a:ea typeface="幼圆" panose="02010509060101010101" pitchFamily="49" charset="-122"/>
              </a:rPr>
              <a:t>）；</a:t>
            </a:r>
          </a:p>
          <a:p>
            <a:r>
              <a:rPr lang="zh-CN" altLang="en-US" dirty="0" smtClean="0">
                <a:latin typeface="幼圆" panose="02010509060101010101" pitchFamily="49" charset="-122"/>
                <a:ea typeface="幼圆" panose="02010509060101010101" pitchFamily="49" charset="-122"/>
              </a:rPr>
              <a:t>      </a:t>
            </a:r>
            <a:r>
              <a:rPr lang="en-US" altLang="zh-CN" dirty="0" err="1" smtClean="0">
                <a:latin typeface="幼圆" panose="02010509060101010101" pitchFamily="49" charset="-122"/>
                <a:ea typeface="幼圆" panose="02010509060101010101" pitchFamily="49" charset="-122"/>
              </a:rPr>
              <a:t>T</a:t>
            </a:r>
            <a:r>
              <a:rPr lang="en-US" altLang="zh-CN" baseline="-25000" dirty="0" err="1" smtClean="0">
                <a:latin typeface="幼圆" panose="02010509060101010101" pitchFamily="49" charset="-122"/>
                <a:ea typeface="幼圆" panose="02010509060101010101" pitchFamily="49" charset="-122"/>
              </a:rPr>
              <a:t>g</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火灾发展到</a:t>
            </a:r>
            <a:r>
              <a:rPr lang="en-US" altLang="zh-CN" b="1" dirty="0" smtClean="0">
                <a:solidFill>
                  <a:srgbClr val="002060"/>
                </a:solidFill>
                <a:latin typeface="幼圆" panose="02010509060101010101" pitchFamily="49" charset="-122"/>
                <a:ea typeface="幼圆" panose="02010509060101010101" pitchFamily="49" charset="-122"/>
              </a:rPr>
              <a:t>t</a:t>
            </a:r>
            <a:r>
              <a:rPr lang="zh-CN" altLang="en-US" b="1" dirty="0" smtClean="0">
                <a:solidFill>
                  <a:srgbClr val="002060"/>
                </a:solidFill>
                <a:latin typeface="幼圆" panose="02010509060101010101" pitchFamily="49" charset="-122"/>
                <a:ea typeface="幼圆" panose="02010509060101010101" pitchFamily="49" charset="-122"/>
              </a:rPr>
              <a:t>时刻的热烟气平均温度（℃）；</a:t>
            </a:r>
          </a:p>
          <a:p>
            <a:r>
              <a:rPr lang="zh-CN" altLang="en-US" dirty="0" smtClean="0">
                <a:latin typeface="幼圆" panose="02010509060101010101" pitchFamily="49" charset="-122"/>
                <a:ea typeface="幼圆" panose="02010509060101010101" pitchFamily="49" charset="-122"/>
              </a:rPr>
              <a:t>      </a:t>
            </a:r>
            <a:r>
              <a:rPr lang="en-US" altLang="zh-CN" dirty="0" smtClean="0">
                <a:latin typeface="幼圆" panose="02010509060101010101" pitchFamily="49" charset="-122"/>
                <a:ea typeface="幼圆" panose="02010509060101010101" pitchFamily="49" charset="-122"/>
              </a:rPr>
              <a:t>T</a:t>
            </a:r>
            <a:r>
              <a:rPr lang="en-US" altLang="zh-CN" baseline="-25000" dirty="0" smtClean="0">
                <a:latin typeface="幼圆" panose="02010509060101010101" pitchFamily="49" charset="-122"/>
                <a:ea typeface="幼圆" panose="02010509060101010101" pitchFamily="49" charset="-122"/>
              </a:rPr>
              <a:t>g0</a:t>
            </a:r>
            <a:r>
              <a:rPr lang="en-US" altLang="zh-CN" dirty="0" smtClean="0">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火灾前室内环境的温度（℃），可取</a:t>
            </a:r>
            <a:r>
              <a:rPr lang="en-US" altLang="zh-CN" b="1" dirty="0" smtClean="0">
                <a:solidFill>
                  <a:srgbClr val="002060"/>
                </a:solidFill>
                <a:latin typeface="幼圆" panose="02010509060101010101" pitchFamily="49" charset="-122"/>
                <a:ea typeface="幼圆" panose="02010509060101010101" pitchFamily="49" charset="-122"/>
              </a:rPr>
              <a:t>20℃</a:t>
            </a:r>
            <a:r>
              <a:rPr lang="zh-CN" altLang="en-US" b="1" dirty="0" smtClean="0">
                <a:solidFill>
                  <a:srgbClr val="002060"/>
                </a:solidFill>
                <a:latin typeface="幼圆" panose="02010509060101010101" pitchFamily="49" charset="-122"/>
                <a:ea typeface="幼圆" panose="02010509060101010101" pitchFamily="49" charset="-122"/>
              </a:rPr>
              <a:t>。</a:t>
            </a:r>
          </a:p>
        </p:txBody>
      </p:sp>
      <p:pic>
        <p:nvPicPr>
          <p:cNvPr id="33793" name="Picture 1" descr="C:\Users\yjk\AppData\Roaming\Tencent\Users\413534100\TIM\WinTemp\RichOle\GX)JQ8F41JVEZ0@6S[6]5JO.png"/>
          <p:cNvPicPr>
            <a:picLocks noChangeAspect="1" noChangeArrowheads="1"/>
          </p:cNvPicPr>
          <p:nvPr/>
        </p:nvPicPr>
        <p:blipFill>
          <a:blip r:embed="rId4"/>
          <a:srcRect/>
          <a:stretch>
            <a:fillRect/>
          </a:stretch>
        </p:blipFill>
        <p:spPr bwMode="auto">
          <a:xfrm>
            <a:off x="642910" y="1714494"/>
            <a:ext cx="2857520" cy="18031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srcRect/>
          <a:stretch>
            <a:fillRect/>
          </a:stretch>
        </p:blipFill>
        <p:spPr bwMode="auto">
          <a:xfrm>
            <a:off x="0" y="1428742"/>
            <a:ext cx="3643306" cy="150019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l="3995" t="53659"/>
          <a:stretch>
            <a:fillRect/>
          </a:stretch>
        </p:blipFill>
        <p:spPr bwMode="auto">
          <a:xfrm>
            <a:off x="3786182" y="2928940"/>
            <a:ext cx="5150281" cy="1571636"/>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l="8889" t="7229" r="-317" b="62050"/>
          <a:stretch>
            <a:fillRect/>
          </a:stretch>
        </p:blipFill>
        <p:spPr bwMode="auto">
          <a:xfrm>
            <a:off x="4071934" y="1571618"/>
            <a:ext cx="4235853" cy="1500198"/>
          </a:xfrm>
          <a:prstGeom prst="rect">
            <a:avLst/>
          </a:prstGeom>
          <a:noFill/>
          <a:ln w="9525">
            <a:noFill/>
            <a:miter lim="800000"/>
            <a:headEnd/>
            <a:tailEnd/>
          </a:ln>
          <a:effectLst/>
        </p:spPr>
      </p:pic>
      <p:pic>
        <p:nvPicPr>
          <p:cNvPr id="4098" name="Picture 2"/>
          <p:cNvPicPr>
            <a:picLocks noChangeAspect="1" noChangeArrowheads="1"/>
          </p:cNvPicPr>
          <p:nvPr/>
        </p:nvPicPr>
        <p:blipFill>
          <a:blip r:embed="rId6"/>
          <a:srcRect/>
          <a:stretch>
            <a:fillRect/>
          </a:stretch>
        </p:blipFill>
        <p:spPr bwMode="auto">
          <a:xfrm>
            <a:off x="3786182" y="1000114"/>
            <a:ext cx="4929222" cy="579908"/>
          </a:xfrm>
          <a:prstGeom prst="rect">
            <a:avLst/>
          </a:prstGeom>
          <a:noFill/>
          <a:ln w="9525">
            <a:noFill/>
            <a:miter lim="800000"/>
            <a:headEnd/>
            <a:tailEnd/>
          </a:ln>
          <a:effectLst/>
        </p:spPr>
      </p:pic>
      <p:sp>
        <p:nvSpPr>
          <p:cNvPr id="10" name="副标题 5"/>
          <p:cNvSpPr>
            <a:spLocks noGrp="1"/>
          </p:cNvSpPr>
          <p:nvPr>
            <p:ph type="subTitle" idx="1"/>
          </p:nvPr>
        </p:nvSpPr>
        <p:spPr>
          <a:xfrm>
            <a:off x="3714744" y="142858"/>
            <a:ext cx="5357850" cy="1071570"/>
          </a:xfrm>
        </p:spPr>
        <p:txBody>
          <a:bodyPr/>
          <a:lstStyle/>
          <a:p>
            <a:pPr algn="l"/>
            <a:r>
              <a:rPr lang="zh-CN" altLang="en-US" sz="1800" dirty="0" smtClean="0">
                <a:latin typeface="幼圆" panose="02010509060101010101" pitchFamily="49" charset="-122"/>
                <a:ea typeface="幼圆" panose="02010509060101010101" pitchFamily="49" charset="-122"/>
              </a:rPr>
              <a:t>第六章 </a:t>
            </a:r>
            <a:r>
              <a:rPr lang="en-US" altLang="zh-CN" sz="1800" dirty="0" smtClean="0">
                <a:latin typeface="幼圆" panose="02010509060101010101" pitchFamily="49" charset="-122"/>
                <a:ea typeface="幼圆" panose="02010509060101010101" pitchFamily="49" charset="-122"/>
              </a:rPr>
              <a:t> </a:t>
            </a:r>
            <a:r>
              <a:rPr lang="zh-CN" altLang="en-US" sz="1800" dirty="0" smtClean="0">
                <a:latin typeface="幼圆" panose="02010509060101010101" pitchFamily="49" charset="-122"/>
                <a:ea typeface="幼圆" panose="02010509060101010101" pitchFamily="49" charset="-122"/>
              </a:rPr>
              <a:t>钢结构的温度计算</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6</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2</a:t>
            </a:r>
            <a:r>
              <a:rPr lang="zh-CN" altLang="en-US" sz="1800" dirty="0" smtClean="0">
                <a:latin typeface="幼圆" panose="02010509060101010101" pitchFamily="49" charset="-122"/>
                <a:ea typeface="幼圆" panose="02010509060101010101" pitchFamily="49" charset="-122"/>
              </a:rPr>
              <a:t>．</a:t>
            </a:r>
            <a:r>
              <a:rPr lang="en-US" altLang="zh-CN" sz="1800" dirty="0" smtClean="0">
                <a:latin typeface="幼圆" panose="02010509060101010101" pitchFamily="49" charset="-122"/>
                <a:ea typeface="幼圆" panose="02010509060101010101" pitchFamily="49" charset="-122"/>
              </a:rPr>
              <a:t>2  </a:t>
            </a:r>
            <a:r>
              <a:rPr lang="zh-CN" altLang="en-US" sz="1800" dirty="0" smtClean="0">
                <a:latin typeface="幼圆" panose="02010509060101010101" pitchFamily="49" charset="-122"/>
                <a:ea typeface="幼圆" panose="02010509060101010101" pitchFamily="49" charset="-122"/>
              </a:rPr>
              <a:t>火灾下有防火保护钢构件的温度可按下式计算。（迭代升温计算公式）</a:t>
            </a:r>
          </a:p>
          <a:p>
            <a:pPr algn="l"/>
            <a:endParaRPr lang="zh-CN" altLang="en-US" sz="1800" dirty="0" smtClean="0">
              <a:latin typeface="幼圆" panose="02010509060101010101" pitchFamily="49" charset="-122"/>
              <a:ea typeface="幼圆" panose="02010509060101010101" pitchFamily="49" charset="-122"/>
            </a:endParaRPr>
          </a:p>
        </p:txBody>
      </p:sp>
      <p:pic>
        <p:nvPicPr>
          <p:cNvPr id="4103" name="Picture 7"/>
          <p:cNvPicPr>
            <a:picLocks noChangeAspect="1" noChangeArrowheads="1"/>
          </p:cNvPicPr>
          <p:nvPr/>
        </p:nvPicPr>
        <p:blipFill>
          <a:blip r:embed="rId7"/>
          <a:srcRect/>
          <a:stretch>
            <a:fillRect/>
          </a:stretch>
        </p:blipFill>
        <p:spPr bwMode="auto">
          <a:xfrm>
            <a:off x="6357950" y="4214824"/>
            <a:ext cx="2786050" cy="2309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5"/>
          <p:cNvSpPr>
            <a:spLocks noGrp="1"/>
          </p:cNvSpPr>
          <p:nvPr>
            <p:ph type="subTitle" idx="1"/>
          </p:nvPr>
        </p:nvSpPr>
        <p:spPr>
          <a:xfrm>
            <a:off x="4214778" y="642924"/>
            <a:ext cx="4929222" cy="1857388"/>
          </a:xfrm>
        </p:spPr>
        <p:txBody>
          <a:bodyPr/>
          <a:lstStyle/>
          <a:p>
            <a:pPr algn="l"/>
            <a:r>
              <a:rPr lang="zh-CN" altLang="en-US" sz="1800" b="0" dirty="0" smtClean="0">
                <a:latin typeface="幼圆" panose="02010509060101010101" pitchFamily="49" charset="-122"/>
                <a:ea typeface="幼圆" panose="02010509060101010101" pitchFamily="49" charset="-122"/>
              </a:rPr>
              <a:t>          </a:t>
            </a:r>
            <a:r>
              <a:rPr lang="en-US" altLang="zh-CN" sz="1800" dirty="0" err="1" smtClean="0">
                <a:latin typeface="幼圆" panose="02010509060101010101" pitchFamily="49" charset="-122"/>
                <a:ea typeface="幼圆" panose="02010509060101010101" pitchFamily="49" charset="-122"/>
              </a:rPr>
              <a:t>Ri</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防火保护层的等效热阻；</a:t>
            </a:r>
          </a:p>
          <a:p>
            <a:pPr algn="l"/>
            <a:r>
              <a:rPr lang="zh-CN" altLang="en-US" sz="1800" dirty="0" smtClean="0">
                <a:latin typeface="幼圆" panose="02010509060101010101" pitchFamily="49" charset="-122"/>
                <a:ea typeface="幼圆" panose="02010509060101010101" pitchFamily="49" charset="-122"/>
              </a:rPr>
              <a:t>     </a:t>
            </a:r>
            <a:r>
              <a:rPr lang="en-US" altLang="zh-CN" sz="1800" dirty="0" err="1" smtClean="0">
                <a:latin typeface="幼圆" panose="02010509060101010101" pitchFamily="49" charset="-122"/>
                <a:ea typeface="幼圆" panose="02010509060101010101" pitchFamily="49" charset="-122"/>
              </a:rPr>
              <a:t>λi</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防火保护材料的等效热传导系数；</a:t>
            </a:r>
          </a:p>
          <a:p>
            <a:pPr algn="l"/>
            <a:r>
              <a:rPr lang="zh-CN" altLang="en-US" sz="1800" dirty="0" smtClean="0">
                <a:latin typeface="幼圆" panose="02010509060101010101" pitchFamily="49" charset="-122"/>
                <a:ea typeface="幼圆" panose="02010509060101010101" pitchFamily="49" charset="-122"/>
              </a:rPr>
              <a:t>     </a:t>
            </a:r>
            <a:r>
              <a:rPr lang="en-US" altLang="zh-CN" sz="1800" dirty="0" err="1" smtClean="0">
                <a:latin typeface="幼圆" panose="02010509060101010101" pitchFamily="49" charset="-122"/>
                <a:ea typeface="幼圆" panose="02010509060101010101" pitchFamily="49" charset="-122"/>
              </a:rPr>
              <a:t>di</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防火保护层的厚度；</a:t>
            </a:r>
          </a:p>
          <a:p>
            <a:pPr algn="l"/>
            <a:endParaRPr lang="zh-CN" altLang="en-US" sz="1800" dirty="0" smtClean="0">
              <a:latin typeface="幼圆" panose="02010509060101010101" pitchFamily="49" charset="-122"/>
              <a:ea typeface="幼圆" panose="02010509060101010101" pitchFamily="49" charset="-122"/>
            </a:endParaRPr>
          </a:p>
        </p:txBody>
      </p:sp>
      <p:sp>
        <p:nvSpPr>
          <p:cNvPr id="8" name="副标题 5"/>
          <p:cNvSpPr txBox="1">
            <a:spLocks/>
          </p:cNvSpPr>
          <p:nvPr/>
        </p:nvSpPr>
        <p:spPr bwMode="auto">
          <a:xfrm>
            <a:off x="142844" y="1000114"/>
            <a:ext cx="5357850" cy="1071570"/>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2  </a:t>
            </a:r>
            <a:r>
              <a:rPr lang="zh-CN" altLang="en-US" b="1" dirty="0" smtClean="0">
                <a:solidFill>
                  <a:srgbClr val="002060"/>
                </a:solidFill>
                <a:latin typeface="幼圆" panose="02010509060101010101" pitchFamily="49" charset="-122"/>
                <a:ea typeface="幼圆" panose="02010509060101010101" pitchFamily="49" charset="-122"/>
              </a:rPr>
              <a:t>当防火保护层为轻质防火保护层，</a:t>
            </a:r>
            <a:endParaRPr lang="en-US" altLang="zh-CN" b="1" dirty="0" smtClean="0">
              <a:solidFill>
                <a:srgbClr val="002060"/>
              </a:solidFill>
              <a:latin typeface="幼圆" panose="02010509060101010101" pitchFamily="49" charset="-122"/>
              <a:ea typeface="幼圆" panose="02010509060101010101" pitchFamily="49" charset="-122"/>
            </a:endParaRPr>
          </a:p>
          <a:p>
            <a:pPr lvl="0" eaLnBrk="0" hangingPunct="0">
              <a:spcBef>
                <a:spcPct val="20000"/>
              </a:spcBef>
            </a:pPr>
            <a:r>
              <a:rPr lang="zh-CN" altLang="en-US" b="1" dirty="0" smtClean="0">
                <a:solidFill>
                  <a:srgbClr val="002060"/>
                </a:solidFill>
                <a:latin typeface="幼圆" panose="02010509060101010101" pitchFamily="49" charset="-122"/>
                <a:ea typeface="幼圆" panose="02010509060101010101" pitchFamily="49" charset="-122"/>
              </a:rPr>
              <a:t>  对于膨胀型防火涂料防火保护层：</a:t>
            </a:r>
          </a:p>
        </p:txBody>
      </p:sp>
      <p:sp>
        <p:nvSpPr>
          <p:cNvPr id="9" name="副标题 5"/>
          <p:cNvSpPr txBox="1">
            <a:spLocks/>
          </p:cNvSpPr>
          <p:nvPr/>
        </p:nvSpPr>
        <p:spPr bwMode="auto">
          <a:xfrm>
            <a:off x="214282" y="2500312"/>
            <a:ext cx="3786214" cy="1071570"/>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zh-CN" altLang="en-US" b="1" dirty="0" smtClean="0">
                <a:solidFill>
                  <a:srgbClr val="002060"/>
                </a:solidFill>
                <a:latin typeface="幼圆" panose="02010509060101010101" pitchFamily="49" charset="-122"/>
                <a:ea typeface="幼圆" panose="02010509060101010101" pitchFamily="49" charset="-122"/>
              </a:rPr>
              <a:t>对于非膨胀型防火涂料、防火板等防火保护层</a:t>
            </a:r>
            <a:r>
              <a:rPr lang="zh-CN" altLang="en-US" dirty="0" smtClean="0">
                <a:latin typeface="幼圆" panose="02010509060101010101" pitchFamily="49" charset="-122"/>
                <a:ea typeface="幼圆" panose="02010509060101010101" pitchFamily="49" charset="-122"/>
              </a:rPr>
              <a:t>：</a:t>
            </a:r>
            <a:endParaRPr kumimoji="0" lang="zh-CN" altLang="en-US"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endParaRPr>
          </a:p>
        </p:txBody>
      </p:sp>
      <p:pic>
        <p:nvPicPr>
          <p:cNvPr id="55298" name="Picture 2"/>
          <p:cNvPicPr>
            <a:picLocks noChangeAspect="1" noChangeArrowheads="1"/>
          </p:cNvPicPr>
          <p:nvPr/>
        </p:nvPicPr>
        <p:blipFill>
          <a:blip r:embed="rId3"/>
          <a:srcRect/>
          <a:stretch>
            <a:fillRect/>
          </a:stretch>
        </p:blipFill>
        <p:spPr bwMode="auto">
          <a:xfrm>
            <a:off x="428596" y="1643056"/>
            <a:ext cx="4238120" cy="71438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a:srcRect/>
          <a:stretch>
            <a:fillRect/>
          </a:stretch>
        </p:blipFill>
        <p:spPr bwMode="auto">
          <a:xfrm>
            <a:off x="428596" y="3214692"/>
            <a:ext cx="4286280" cy="71438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a:srcRect/>
          <a:stretch>
            <a:fillRect/>
          </a:stretch>
        </p:blipFill>
        <p:spPr bwMode="auto">
          <a:xfrm>
            <a:off x="5500694" y="2071684"/>
            <a:ext cx="2343152" cy="21370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0" y="1071552"/>
            <a:ext cx="4506398" cy="3584574"/>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a:srcRect/>
          <a:stretch>
            <a:fillRect/>
          </a:stretch>
        </p:blipFill>
        <p:spPr bwMode="auto">
          <a:xfrm>
            <a:off x="4643438" y="2928940"/>
            <a:ext cx="4229493" cy="2038351"/>
          </a:xfrm>
          <a:prstGeom prst="rect">
            <a:avLst/>
          </a:prstGeom>
          <a:noFill/>
          <a:ln w="9525">
            <a:noFill/>
            <a:miter lim="800000"/>
            <a:headEnd/>
            <a:tailEnd/>
          </a:ln>
          <a:effectLst/>
        </p:spPr>
      </p:pic>
      <p:pic>
        <p:nvPicPr>
          <p:cNvPr id="5127" name="Picture 7"/>
          <p:cNvPicPr>
            <a:picLocks noChangeAspect="1" noChangeArrowheads="1"/>
          </p:cNvPicPr>
          <p:nvPr/>
        </p:nvPicPr>
        <p:blipFill>
          <a:blip r:embed="rId4"/>
          <a:srcRect/>
          <a:stretch>
            <a:fillRect/>
          </a:stretch>
        </p:blipFill>
        <p:spPr bwMode="auto">
          <a:xfrm>
            <a:off x="4500562" y="1071552"/>
            <a:ext cx="4357718" cy="1909764"/>
          </a:xfrm>
          <a:prstGeom prst="rect">
            <a:avLst/>
          </a:prstGeom>
          <a:noFill/>
          <a:ln w="9525">
            <a:noFill/>
            <a:miter lim="800000"/>
            <a:headEnd/>
            <a:tailEnd/>
          </a:ln>
          <a:effectLst/>
        </p:spPr>
      </p:pic>
      <p:sp>
        <p:nvSpPr>
          <p:cNvPr id="10" name="副标题 5"/>
          <p:cNvSpPr>
            <a:spLocks noGrp="1"/>
          </p:cNvSpPr>
          <p:nvPr>
            <p:ph type="subTitle" idx="1"/>
          </p:nvPr>
        </p:nvSpPr>
        <p:spPr>
          <a:xfrm>
            <a:off x="3643306" y="142858"/>
            <a:ext cx="5357850" cy="1204756"/>
          </a:xfrm>
        </p:spPr>
        <p:txBody>
          <a:bodyPr/>
          <a:lstStyle/>
          <a:p>
            <a:pPr algn="l"/>
            <a:r>
              <a:rPr lang="zh-CN" altLang="en-US" sz="1800" dirty="0" smtClean="0">
                <a:latin typeface="幼圆" panose="02010509060101010101" pitchFamily="49" charset="-122"/>
                <a:ea typeface="幼圆" panose="02010509060101010101" pitchFamily="49" charset="-122"/>
              </a:rPr>
              <a:t>第六章 </a:t>
            </a:r>
            <a:r>
              <a:rPr lang="en-US" altLang="zh-CN" sz="1800" dirty="0" smtClean="0">
                <a:latin typeface="幼圆" panose="02010509060101010101" pitchFamily="49" charset="-122"/>
                <a:ea typeface="幼圆" panose="02010509060101010101" pitchFamily="49" charset="-122"/>
              </a:rPr>
              <a:t> </a:t>
            </a:r>
            <a:r>
              <a:rPr lang="zh-CN" altLang="en-US" sz="1800" dirty="0" smtClean="0">
                <a:latin typeface="幼圆" panose="02010509060101010101" pitchFamily="49" charset="-122"/>
                <a:ea typeface="幼圆" panose="02010509060101010101" pitchFamily="49" charset="-122"/>
              </a:rPr>
              <a:t>钢结构的温度计算</a:t>
            </a:r>
            <a:endParaRPr lang="en-US" altLang="zh-CN" sz="1800" dirty="0" smtClean="0">
              <a:latin typeface="幼圆" panose="02010509060101010101" pitchFamily="49" charset="-122"/>
              <a:ea typeface="幼圆" panose="02010509060101010101" pitchFamily="49" charset="-122"/>
            </a:endParaRPr>
          </a:p>
          <a:p>
            <a:pPr algn="l"/>
            <a:r>
              <a:rPr lang="zh-CN" altLang="en-US" sz="1800" dirty="0" smtClean="0">
                <a:latin typeface="幼圆" panose="02010509060101010101" pitchFamily="49" charset="-122"/>
                <a:ea typeface="幼圆" panose="02010509060101010101" pitchFamily="49" charset="-122"/>
              </a:rPr>
              <a:t>截面形状系数</a:t>
            </a:r>
            <a:r>
              <a:rPr lang="en-US" altLang="zh-CN" sz="1800" dirty="0" err="1" smtClean="0">
                <a:latin typeface="幼圆" panose="02010509060101010101" pitchFamily="49" charset="-122"/>
                <a:ea typeface="幼圆" panose="02010509060101010101" pitchFamily="49" charset="-122"/>
              </a:rPr>
              <a:t>Fi</a:t>
            </a:r>
            <a:r>
              <a:rPr lang="en-US" altLang="zh-CN" sz="1800" dirty="0" smtClean="0">
                <a:latin typeface="幼圆" panose="02010509060101010101" pitchFamily="49" charset="-122"/>
                <a:ea typeface="幼圆" panose="02010509060101010101" pitchFamily="49" charset="-122"/>
              </a:rPr>
              <a:t>/V</a:t>
            </a:r>
          </a:p>
          <a:p>
            <a:pPr algn="l"/>
            <a:r>
              <a:rPr lang="zh-CN" altLang="en-US" sz="1800" dirty="0" smtClean="0">
                <a:latin typeface="幼圆" panose="02010509060101010101" pitchFamily="49" charset="-122"/>
                <a:ea typeface="幼圆" panose="02010509060101010101" pitchFamily="49" charset="-122"/>
              </a:rPr>
              <a:t>截面形状系数程序根据表</a:t>
            </a:r>
            <a:r>
              <a:rPr lang="en-US" altLang="zh-CN" sz="1800" dirty="0" smtClean="0">
                <a:latin typeface="幼圆" panose="02010509060101010101" pitchFamily="49" charset="-122"/>
                <a:ea typeface="幼圆" panose="02010509060101010101" pitchFamily="49" charset="-122"/>
              </a:rPr>
              <a:t>11</a:t>
            </a:r>
            <a:r>
              <a:rPr lang="zh-CN" altLang="en-US" sz="1800" dirty="0" smtClean="0">
                <a:latin typeface="幼圆" panose="02010509060101010101" pitchFamily="49" charset="-122"/>
                <a:ea typeface="幼圆" panose="02010509060101010101" pitchFamily="49" charset="-122"/>
              </a:rPr>
              <a:t>自动计算</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条文说明</a:t>
            </a:r>
            <a:r>
              <a:rPr lang="en-US" altLang="zh-CN" sz="1800" dirty="0" smtClean="0">
                <a:latin typeface="幼圆" panose="02010509060101010101" pitchFamily="49" charset="-122"/>
                <a:ea typeface="幼圆" panose="02010509060101010101" pitchFamily="49" charset="-122"/>
              </a:rPr>
              <a:t>)</a:t>
            </a:r>
            <a:endParaRPr lang="zh-CN" altLang="en-US" sz="1800" dirty="0" smtClean="0">
              <a:latin typeface="幼圆" panose="02010509060101010101" pitchFamily="49" charset="-122"/>
              <a:ea typeface="幼圆" panose="02010509060101010101" pitchFamily="49" charset="-122"/>
            </a:endParaRPr>
          </a:p>
          <a:p>
            <a:pPr algn="l"/>
            <a:endParaRPr lang="zh-CN" altLang="en-US" sz="1800" dirty="0" smtClean="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5"/>
          <p:cNvSpPr>
            <a:spLocks noGrp="1"/>
          </p:cNvSpPr>
          <p:nvPr>
            <p:ph type="subTitle" idx="1"/>
          </p:nvPr>
        </p:nvSpPr>
        <p:spPr>
          <a:xfrm>
            <a:off x="3714744" y="142858"/>
            <a:ext cx="5357850" cy="1071570"/>
          </a:xfrm>
        </p:spPr>
        <p:txBody>
          <a:bodyPr/>
          <a:lstStyle/>
          <a:p>
            <a:pPr algn="l"/>
            <a:r>
              <a:rPr lang="zh-CN" altLang="en-US" sz="1800" dirty="0" smtClean="0"/>
              <a:t>第六章 </a:t>
            </a:r>
            <a:r>
              <a:rPr lang="en-US" altLang="zh-CN" sz="1800" dirty="0" smtClean="0"/>
              <a:t> </a:t>
            </a:r>
            <a:r>
              <a:rPr lang="zh-CN" altLang="en-US" sz="1800" dirty="0" smtClean="0"/>
              <a:t>钢结构的温度计算</a:t>
            </a:r>
            <a:endParaRPr lang="en-US" altLang="zh-CN" sz="1800" dirty="0" smtClean="0"/>
          </a:p>
          <a:p>
            <a:pPr algn="l"/>
            <a:endParaRPr lang="zh-CN" altLang="en-US" sz="1800" dirty="0" smtClean="0"/>
          </a:p>
          <a:p>
            <a:pPr algn="l"/>
            <a:endParaRPr lang="zh-CN" altLang="en-US" sz="1800" dirty="0" smtClean="0"/>
          </a:p>
        </p:txBody>
      </p:sp>
      <p:pic>
        <p:nvPicPr>
          <p:cNvPr id="6146" name="Picture 2"/>
          <p:cNvPicPr>
            <a:picLocks noChangeAspect="1" noChangeArrowheads="1"/>
          </p:cNvPicPr>
          <p:nvPr/>
        </p:nvPicPr>
        <p:blipFill>
          <a:blip r:embed="rId2"/>
          <a:srcRect/>
          <a:stretch>
            <a:fillRect/>
          </a:stretch>
        </p:blipFill>
        <p:spPr bwMode="auto">
          <a:xfrm>
            <a:off x="5286380" y="1357304"/>
            <a:ext cx="3562350" cy="2647950"/>
          </a:xfrm>
          <a:prstGeom prst="rect">
            <a:avLst/>
          </a:prstGeom>
          <a:noFill/>
          <a:ln w="9525">
            <a:noFill/>
            <a:miter lim="800000"/>
            <a:headEnd/>
            <a:tailEnd/>
          </a:ln>
          <a:effectLst/>
        </p:spPr>
      </p:pic>
      <p:sp>
        <p:nvSpPr>
          <p:cNvPr id="9" name="副标题 5"/>
          <p:cNvSpPr txBox="1">
            <a:spLocks/>
          </p:cNvSpPr>
          <p:nvPr/>
        </p:nvSpPr>
        <p:spPr bwMode="auto">
          <a:xfrm>
            <a:off x="971600" y="915566"/>
            <a:ext cx="4104455" cy="2143140"/>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zh-CN" altLang="en-US" b="1" dirty="0" smtClean="0">
                <a:solidFill>
                  <a:srgbClr val="002060"/>
                </a:solidFill>
                <a:latin typeface="幼圆" panose="02010509060101010101" pitchFamily="49" charset="-122"/>
                <a:ea typeface="幼圆" panose="02010509060101010101" pitchFamily="49" charset="-122"/>
              </a:rPr>
              <a:t>截面形状系数越大，构件越轻薄，升温越快也就是说同样条件下矩形形式的保护层要比周边形式保护层，所需保护层厚度要小。</a:t>
            </a:r>
          </a:p>
        </p:txBody>
      </p:sp>
      <p:pic>
        <p:nvPicPr>
          <p:cNvPr id="6147" name="Picture 3"/>
          <p:cNvPicPr>
            <a:picLocks noChangeAspect="1" noChangeArrowheads="1"/>
          </p:cNvPicPr>
          <p:nvPr/>
        </p:nvPicPr>
        <p:blipFill>
          <a:blip r:embed="rId3"/>
          <a:srcRect/>
          <a:stretch>
            <a:fillRect/>
          </a:stretch>
        </p:blipFill>
        <p:spPr bwMode="auto">
          <a:xfrm>
            <a:off x="1214415" y="2258300"/>
            <a:ext cx="3500462" cy="2280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143372" y="1857370"/>
            <a:ext cx="4500594" cy="3141050"/>
          </a:xfrm>
          <a:prstGeom prst="rect">
            <a:avLst/>
          </a:prstGeom>
          <a:noFill/>
          <a:ln w="9525">
            <a:noFill/>
            <a:miter lim="800000"/>
            <a:headEnd/>
            <a:tailEnd/>
          </a:ln>
          <a:effectLst/>
        </p:spPr>
      </p:pic>
      <p:sp>
        <p:nvSpPr>
          <p:cNvPr id="10" name="副标题 5"/>
          <p:cNvSpPr>
            <a:spLocks noGrp="1"/>
          </p:cNvSpPr>
          <p:nvPr>
            <p:ph type="subTitle" idx="1"/>
          </p:nvPr>
        </p:nvSpPr>
        <p:spPr>
          <a:xfrm>
            <a:off x="3786150" y="357172"/>
            <a:ext cx="5357850" cy="1643074"/>
          </a:xfrm>
        </p:spPr>
        <p:txBody>
          <a:bodyPr/>
          <a:lstStyle/>
          <a:p>
            <a:pPr algn="l"/>
            <a:r>
              <a:rPr lang="zh-CN" altLang="en-US" sz="1800" dirty="0" smtClean="0">
                <a:latin typeface="幼圆" panose="02010509060101010101" pitchFamily="49" charset="-122"/>
                <a:ea typeface="幼圆" panose="02010509060101010101" pitchFamily="49" charset="-122"/>
              </a:rPr>
              <a:t>建筑耐火等级</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耐火极限确定</a:t>
            </a:r>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 </a:t>
            </a:r>
            <a:r>
              <a:rPr lang="zh-CN" altLang="en-US" sz="1800" dirty="0" smtClean="0">
                <a:latin typeface="幼圆" panose="02010509060101010101" pitchFamily="49" charset="-122"/>
                <a:ea typeface="幼圆" panose="02010509060101010101" pitchFamily="49" charset="-122"/>
              </a:rPr>
              <a:t>钢结构构件的设计耐火极限应根据建筑的耐火等级，按现行国家标准 </a:t>
            </a:r>
            <a:r>
              <a:rPr lang="en-US" altLang="zh-CN" sz="1800" dirty="0" smtClean="0">
                <a:solidFill>
                  <a:srgbClr val="00B050"/>
                </a:solidFill>
                <a:latin typeface="幼圆" panose="02010509060101010101" pitchFamily="49" charset="-122"/>
                <a:ea typeface="幼圆" panose="02010509060101010101" pitchFamily="49" charset="-122"/>
              </a:rPr>
              <a:t>《</a:t>
            </a:r>
            <a:r>
              <a:rPr lang="zh-CN" altLang="en-US" sz="1800" dirty="0" smtClean="0">
                <a:solidFill>
                  <a:srgbClr val="00B050"/>
                </a:solidFill>
                <a:latin typeface="幼圆" panose="02010509060101010101" pitchFamily="49" charset="-122"/>
                <a:ea typeface="幼圆" panose="02010509060101010101" pitchFamily="49" charset="-122"/>
              </a:rPr>
              <a:t>建筑设计防火规范</a:t>
            </a:r>
            <a:r>
              <a:rPr lang="en-US" altLang="zh-CN" sz="1800" dirty="0" smtClean="0">
                <a:solidFill>
                  <a:srgbClr val="00B050"/>
                </a:solidFill>
                <a:latin typeface="幼圆" panose="02010509060101010101" pitchFamily="49" charset="-122"/>
                <a:ea typeface="幼圆" panose="02010509060101010101" pitchFamily="49" charset="-122"/>
              </a:rPr>
              <a:t>》GB50016</a:t>
            </a:r>
            <a:r>
              <a:rPr lang="zh-CN" altLang="en-US" sz="1800" dirty="0" smtClean="0">
                <a:latin typeface="幼圆" panose="02010509060101010101" pitchFamily="49" charset="-122"/>
                <a:ea typeface="幼圆" panose="02010509060101010101" pitchFamily="49" charset="-122"/>
              </a:rPr>
              <a:t>的规定确定。不同构件的耐火等级对应的 耐火时间如下图所示</a:t>
            </a:r>
          </a:p>
        </p:txBody>
      </p:sp>
      <p:pic>
        <p:nvPicPr>
          <p:cNvPr id="7171" name="Picture 3"/>
          <p:cNvPicPr>
            <a:picLocks noChangeAspect="1" noChangeArrowheads="1"/>
          </p:cNvPicPr>
          <p:nvPr/>
        </p:nvPicPr>
        <p:blipFill>
          <a:blip r:embed="rId3"/>
          <a:srcRect/>
          <a:stretch>
            <a:fillRect/>
          </a:stretch>
        </p:blipFill>
        <p:spPr bwMode="auto">
          <a:xfrm>
            <a:off x="714348" y="1571618"/>
            <a:ext cx="2557129"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1142976" y="1214428"/>
            <a:ext cx="6629424" cy="3071834"/>
          </a:xfrm>
        </p:spPr>
        <p:txBody>
          <a:bodyPr/>
          <a:lstStyle/>
          <a:p>
            <a:pPr algn="l"/>
            <a:r>
              <a:rPr lang="en-US" altLang="zh-CN" sz="1600" dirty="0" smtClean="0">
                <a:latin typeface="幼圆" panose="02010509060101010101" pitchFamily="49" charset="-122"/>
                <a:ea typeface="幼圆" panose="02010509060101010101" pitchFamily="49" charset="-122"/>
              </a:rPr>
              <a:t>• </a:t>
            </a:r>
            <a:r>
              <a:rPr lang="zh-CN" altLang="en-US" sz="1600" dirty="0" smtClean="0">
                <a:latin typeface="幼圆" panose="02010509060101010101" pitchFamily="49" charset="-122"/>
                <a:ea typeface="幼圆" panose="02010509060101010101" pitchFamily="49" charset="-122"/>
              </a:rPr>
              <a:t>钢材是一种不会燃烧的建筑材料，它具有抗拉、抗压强度高等特性。在实际应用中，钢材既可以相对增加建筑物的抗力，也可以满足建筑设计美感造型的需求，还避免了混凝土等建筑材料不能弯曲，拉伸的缺陷。因此钢结构越来越受建筑行业的青睐，尤其是在高层超高层建筑和大跨建筑的设计中。</a:t>
            </a:r>
            <a:endParaRPr lang="en-US" altLang="zh-CN" sz="1600" dirty="0" smtClean="0">
              <a:latin typeface="幼圆" panose="02010509060101010101" pitchFamily="49" charset="-122"/>
              <a:ea typeface="幼圆" panose="02010509060101010101" pitchFamily="49" charset="-122"/>
            </a:endParaRPr>
          </a:p>
          <a:p>
            <a:pPr algn="l"/>
            <a:endParaRPr lang="en-US" altLang="zh-CN" sz="1600" dirty="0" smtClean="0">
              <a:latin typeface="幼圆" panose="02010509060101010101" pitchFamily="49" charset="-122"/>
              <a:ea typeface="幼圆" panose="02010509060101010101" pitchFamily="49" charset="-122"/>
            </a:endParaRPr>
          </a:p>
          <a:p>
            <a:pPr algn="l"/>
            <a:r>
              <a:rPr lang="zh-CN" altLang="en-US" sz="1600" dirty="0" smtClean="0">
                <a:latin typeface="幼圆" panose="02010509060101010101" pitchFamily="49" charset="-122"/>
                <a:ea typeface="幼圆" panose="02010509060101010101" pitchFamily="49" charset="-122"/>
              </a:rPr>
              <a:t> </a:t>
            </a:r>
            <a:r>
              <a:rPr lang="en-US" altLang="zh-CN" sz="1600" dirty="0" smtClean="0">
                <a:latin typeface="幼圆" panose="02010509060101010101" pitchFamily="49" charset="-122"/>
                <a:ea typeface="幼圆" panose="02010509060101010101" pitchFamily="49" charset="-122"/>
              </a:rPr>
              <a:t>• </a:t>
            </a:r>
            <a:r>
              <a:rPr lang="zh-CN" altLang="en-US" sz="1600" dirty="0" smtClean="0">
                <a:latin typeface="幼圆" panose="02010509060101010101" pitchFamily="49" charset="-122"/>
                <a:ea typeface="幼圆" panose="02010509060101010101" pitchFamily="49" charset="-122"/>
              </a:rPr>
              <a:t>钢结构防火防腐性能比较差，钢结构材料虽为非燃烧材料，但却易导热、怕火烧，其耐火极限仅为</a:t>
            </a:r>
            <a:r>
              <a:rPr lang="en-US" altLang="zh-CN" sz="1600" dirty="0" smtClean="0">
                <a:latin typeface="幼圆" panose="02010509060101010101" pitchFamily="49" charset="-122"/>
                <a:ea typeface="幼圆" panose="02010509060101010101" pitchFamily="49" charset="-122"/>
              </a:rPr>
              <a:t>15</a:t>
            </a:r>
            <a:r>
              <a:rPr lang="zh-CN" altLang="en-US" sz="1600" dirty="0" smtClean="0">
                <a:latin typeface="幼圆" panose="02010509060101010101" pitchFamily="49" charset="-122"/>
                <a:ea typeface="幼圆" panose="02010509060101010101" pitchFamily="49" charset="-122"/>
              </a:rPr>
              <a:t>～</a:t>
            </a:r>
            <a:r>
              <a:rPr lang="en-US" altLang="zh-CN" sz="1600" dirty="0" smtClean="0">
                <a:latin typeface="幼圆" panose="02010509060101010101" pitchFamily="49" charset="-122"/>
                <a:ea typeface="幼圆" panose="02010509060101010101" pitchFamily="49" charset="-122"/>
              </a:rPr>
              <a:t>20</a:t>
            </a:r>
            <a:r>
              <a:rPr lang="zh-CN" altLang="en-US" sz="1600" dirty="0" smtClean="0">
                <a:latin typeface="幼圆" panose="02010509060101010101" pitchFamily="49" charset="-122"/>
                <a:ea typeface="幼圆" panose="02010509060101010101" pitchFamily="49" charset="-122"/>
              </a:rPr>
              <a:t>分钟。在火灾的温度下，未加防火保护的钢结构，当结构温度达到</a:t>
            </a:r>
            <a:r>
              <a:rPr lang="en-US" altLang="zh-CN" sz="1600" dirty="0" smtClean="0">
                <a:latin typeface="幼圆" panose="02010509060101010101" pitchFamily="49" charset="-122"/>
                <a:ea typeface="幼圆" panose="02010509060101010101" pitchFamily="49" charset="-122"/>
              </a:rPr>
              <a:t>350℃</a:t>
            </a:r>
            <a:r>
              <a:rPr lang="zh-CN" altLang="en-US" sz="1600" dirty="0" smtClean="0">
                <a:latin typeface="幼圆" panose="02010509060101010101" pitchFamily="49" charset="-122"/>
                <a:ea typeface="幼圆" panose="02010509060101010101" pitchFamily="49" charset="-122"/>
              </a:rPr>
              <a:t>、</a:t>
            </a:r>
            <a:r>
              <a:rPr lang="en-US" altLang="zh-CN" sz="1600" dirty="0" smtClean="0">
                <a:latin typeface="幼圆" panose="02010509060101010101" pitchFamily="49" charset="-122"/>
                <a:ea typeface="幼圆" panose="02010509060101010101" pitchFamily="49" charset="-122"/>
              </a:rPr>
              <a:t>500℃</a:t>
            </a:r>
            <a:r>
              <a:rPr lang="zh-CN" altLang="en-US" sz="1600" dirty="0" smtClean="0">
                <a:latin typeface="幼圆" panose="02010509060101010101" pitchFamily="49" charset="-122"/>
                <a:ea typeface="幼圆" panose="02010509060101010101" pitchFamily="49" charset="-122"/>
              </a:rPr>
              <a:t>、</a:t>
            </a:r>
            <a:r>
              <a:rPr lang="en-US" altLang="zh-CN" sz="1600" dirty="0" smtClean="0">
                <a:latin typeface="幼圆" panose="02010509060101010101" pitchFamily="49" charset="-122"/>
                <a:ea typeface="幼圆" panose="02010509060101010101" pitchFamily="49" charset="-122"/>
              </a:rPr>
              <a:t>600℃</a:t>
            </a:r>
            <a:r>
              <a:rPr lang="zh-CN" altLang="en-US" sz="1600" dirty="0" smtClean="0">
                <a:latin typeface="幼圆" panose="02010509060101010101" pitchFamily="49" charset="-122"/>
                <a:ea typeface="幼圆" panose="02010509060101010101" pitchFamily="49" charset="-122"/>
              </a:rPr>
              <a:t>时，其强度分别约下降</a:t>
            </a:r>
            <a:r>
              <a:rPr lang="en-US" altLang="zh-CN" sz="1600" dirty="0" smtClean="0">
                <a:latin typeface="幼圆" panose="02010509060101010101" pitchFamily="49" charset="-122"/>
                <a:ea typeface="幼圆" panose="02010509060101010101" pitchFamily="49" charset="-122"/>
              </a:rPr>
              <a:t>1/3</a:t>
            </a:r>
            <a:r>
              <a:rPr lang="zh-CN" altLang="en-US" sz="1600" dirty="0" smtClean="0">
                <a:latin typeface="幼圆" panose="02010509060101010101" pitchFamily="49" charset="-122"/>
                <a:ea typeface="幼圆" panose="02010509060101010101" pitchFamily="49" charset="-122"/>
              </a:rPr>
              <a:t>、</a:t>
            </a:r>
            <a:r>
              <a:rPr lang="en-US" altLang="zh-CN" sz="1600" dirty="0" smtClean="0">
                <a:latin typeface="幼圆" panose="02010509060101010101" pitchFamily="49" charset="-122"/>
                <a:ea typeface="幼圆" panose="02010509060101010101" pitchFamily="49" charset="-122"/>
              </a:rPr>
              <a:t>1/2</a:t>
            </a:r>
            <a:r>
              <a:rPr lang="zh-CN" altLang="en-US" sz="1600" dirty="0" smtClean="0">
                <a:latin typeface="幼圆" panose="02010509060101010101" pitchFamily="49" charset="-122"/>
                <a:ea typeface="幼圆" panose="02010509060101010101" pitchFamily="49" charset="-122"/>
              </a:rPr>
              <a:t>、</a:t>
            </a:r>
            <a:r>
              <a:rPr lang="en-US" altLang="zh-CN" sz="1600" dirty="0" smtClean="0">
                <a:latin typeface="幼圆" panose="02010509060101010101" pitchFamily="49" charset="-122"/>
                <a:ea typeface="幼圆" panose="02010509060101010101" pitchFamily="49" charset="-122"/>
              </a:rPr>
              <a:t>2/3</a:t>
            </a:r>
            <a:r>
              <a:rPr lang="zh-CN" altLang="en-US" sz="1600" dirty="0" smtClean="0">
                <a:latin typeface="幼圆" panose="02010509060101010101" pitchFamily="49" charset="-122"/>
                <a:ea typeface="幼圆" panose="02010509060101010101" pitchFamily="49" charset="-122"/>
              </a:rPr>
              <a:t>，当结构温度达到</a:t>
            </a:r>
            <a:r>
              <a:rPr lang="en-US" altLang="zh-CN" sz="1600" dirty="0" smtClean="0">
                <a:latin typeface="幼圆" panose="02010509060101010101" pitchFamily="49" charset="-122"/>
                <a:ea typeface="幼圆" panose="02010509060101010101" pitchFamily="49" charset="-122"/>
              </a:rPr>
              <a:t>600℃</a:t>
            </a:r>
            <a:r>
              <a:rPr lang="zh-CN" altLang="en-US" sz="1600" dirty="0" smtClean="0">
                <a:latin typeface="幼圆" panose="02010509060101010101" pitchFamily="49" charset="-122"/>
                <a:ea typeface="幼圆" panose="02010509060101010101" pitchFamily="49" charset="-122"/>
              </a:rPr>
              <a:t>以上时，将完全丧失承载能力。随着温度的升高，钢材的强度和弹性模量会下降，延长率和线膨胀系数增大。</a:t>
            </a:r>
            <a:endParaRPr lang="zh-CN" altLang="en-US" sz="1600" dirty="0">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a:t>
            </a:fld>
            <a:endParaRPr lang="zh-CN" altLang="en-US"/>
          </a:p>
        </p:txBody>
      </p:sp>
      <p:sp>
        <p:nvSpPr>
          <p:cNvPr id="9" name="标题 4"/>
          <p:cNvSpPr txBox="1">
            <a:spLocks/>
          </p:cNvSpPr>
          <p:nvPr/>
        </p:nvSpPr>
        <p:spPr bwMode="auto">
          <a:xfrm>
            <a:off x="500034"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钢结构防火的重要性</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5"/>
          <p:cNvSpPr>
            <a:spLocks noGrp="1"/>
          </p:cNvSpPr>
          <p:nvPr>
            <p:ph type="subTitle" idx="1"/>
          </p:nvPr>
        </p:nvSpPr>
        <p:spPr>
          <a:xfrm>
            <a:off x="1500166" y="928676"/>
            <a:ext cx="5357850" cy="1643074"/>
          </a:xfrm>
        </p:spPr>
        <p:txBody>
          <a:bodyPr/>
          <a:lstStyle/>
          <a:p>
            <a:pPr algn="l"/>
            <a:r>
              <a:rPr lang="zh-CN" altLang="en-US" sz="1800" dirty="0" smtClean="0">
                <a:latin typeface="幼圆" panose="02010509060101010101" pitchFamily="49" charset="-122"/>
                <a:ea typeface="幼圆" panose="02010509060101010101" pitchFamily="49" charset="-122"/>
              </a:rPr>
              <a:t>填写完相关参数后可自动生成防火温度，并把相关参数信息标注在相应构件上。（可作为计算书）</a:t>
            </a:r>
          </a:p>
        </p:txBody>
      </p:sp>
      <p:pic>
        <p:nvPicPr>
          <p:cNvPr id="8194" name="Picture 2"/>
          <p:cNvPicPr>
            <a:picLocks noChangeAspect="1" noChangeArrowheads="1"/>
          </p:cNvPicPr>
          <p:nvPr/>
        </p:nvPicPr>
        <p:blipFill>
          <a:blip r:embed="rId2"/>
          <a:srcRect/>
          <a:stretch>
            <a:fillRect/>
          </a:stretch>
        </p:blipFill>
        <p:spPr bwMode="auto">
          <a:xfrm>
            <a:off x="2071670" y="1714494"/>
            <a:ext cx="4286280" cy="23516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a:srcRect t="12923" r="43243"/>
          <a:stretch>
            <a:fillRect/>
          </a:stretch>
        </p:blipFill>
        <p:spPr bwMode="auto">
          <a:xfrm>
            <a:off x="4143372" y="2786064"/>
            <a:ext cx="1500198" cy="481348"/>
          </a:xfrm>
          <a:prstGeom prst="rect">
            <a:avLst/>
          </a:prstGeom>
          <a:noFill/>
          <a:ln w="9525">
            <a:noFill/>
            <a:miter lim="800000"/>
            <a:headEnd/>
            <a:tailEnd/>
          </a:ln>
          <a:effectLst/>
        </p:spPr>
      </p:pic>
      <p:pic>
        <p:nvPicPr>
          <p:cNvPr id="73731" name="Picture 3"/>
          <p:cNvPicPr>
            <a:picLocks noChangeAspect="1" noChangeArrowheads="1"/>
          </p:cNvPicPr>
          <p:nvPr/>
        </p:nvPicPr>
        <p:blipFill>
          <a:blip r:embed="rId4"/>
          <a:srcRect/>
          <a:stretch>
            <a:fillRect/>
          </a:stretch>
        </p:blipFill>
        <p:spPr bwMode="auto">
          <a:xfrm>
            <a:off x="4000496" y="3876062"/>
            <a:ext cx="4786346" cy="638669"/>
          </a:xfrm>
          <a:prstGeom prst="rect">
            <a:avLst/>
          </a:prstGeom>
          <a:noFill/>
          <a:ln w="9525">
            <a:noFill/>
            <a:miter lim="800000"/>
            <a:headEnd/>
            <a:tailEnd/>
          </a:ln>
          <a:effectLst/>
        </p:spPr>
      </p:pic>
      <p:pic>
        <p:nvPicPr>
          <p:cNvPr id="73730" name="Picture 2"/>
          <p:cNvPicPr>
            <a:picLocks noChangeAspect="1" noChangeArrowheads="1"/>
          </p:cNvPicPr>
          <p:nvPr/>
        </p:nvPicPr>
        <p:blipFill>
          <a:blip r:embed="rId5"/>
          <a:srcRect/>
          <a:stretch>
            <a:fillRect/>
          </a:stretch>
        </p:blipFill>
        <p:spPr bwMode="auto">
          <a:xfrm>
            <a:off x="4071934" y="1357304"/>
            <a:ext cx="4214842" cy="820868"/>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21</a:t>
            </a:fld>
            <a:endParaRPr lang="zh-CN" altLang="en-US" dirty="0"/>
          </a:p>
        </p:txBody>
      </p:sp>
      <p:pic>
        <p:nvPicPr>
          <p:cNvPr id="2050" name="Picture 2"/>
          <p:cNvPicPr>
            <a:picLocks noChangeAspect="1" noChangeArrowheads="1"/>
          </p:cNvPicPr>
          <p:nvPr/>
        </p:nvPicPr>
        <p:blipFill>
          <a:blip r:embed="rId6"/>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857256"/>
          </a:xfrm>
        </p:spPr>
        <p:txBody>
          <a:bodyPr/>
          <a:lstStyle/>
          <a:p>
            <a:pPr algn="l"/>
            <a:r>
              <a:rPr lang="zh-CN" altLang="en-US" sz="1800" dirty="0" smtClean="0">
                <a:latin typeface="幼圆" panose="02010509060101010101" pitchFamily="49" charset="-122"/>
                <a:ea typeface="幼圆" panose="02010509060101010101" pitchFamily="49" charset="-122"/>
              </a:rPr>
              <a:t>第七章 钢结构耐火验算与防火保护设计</a:t>
            </a:r>
            <a:endParaRPr lang="en-US" altLang="zh-CN" sz="1800" dirty="0" smtClean="0">
              <a:latin typeface="幼圆" panose="02010509060101010101" pitchFamily="49" charset="-122"/>
              <a:ea typeface="幼圆" panose="02010509060101010101" pitchFamily="49" charset="-122"/>
            </a:endParaRPr>
          </a:p>
          <a:p>
            <a:pPr algn="l"/>
            <a:r>
              <a:rPr lang="zh-CN" altLang="en-US" sz="1800" dirty="0" smtClean="0">
                <a:latin typeface="幼圆" panose="02010509060101010101" pitchFamily="49" charset="-122"/>
                <a:ea typeface="幼圆" panose="02010509060101010101" pitchFamily="49" charset="-122"/>
              </a:rPr>
              <a:t>强度计算</a:t>
            </a:r>
            <a:endParaRPr lang="en-US" altLang="zh-CN" sz="1800" dirty="0" smtClean="0">
              <a:latin typeface="幼圆" panose="02010509060101010101" pitchFamily="49" charset="-122"/>
              <a:ea typeface="幼圆" panose="02010509060101010101" pitchFamily="49" charset="-122"/>
            </a:endParaRPr>
          </a:p>
        </p:txBody>
      </p:sp>
      <p:sp>
        <p:nvSpPr>
          <p:cNvPr id="11" name="副标题 5"/>
          <p:cNvSpPr txBox="1">
            <a:spLocks/>
          </p:cNvSpPr>
          <p:nvPr/>
        </p:nvSpPr>
        <p:spPr bwMode="auto">
          <a:xfrm>
            <a:off x="3786150" y="857238"/>
            <a:ext cx="5357850" cy="1500198"/>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7</a:t>
            </a:r>
            <a:r>
              <a:rPr kumimoji="0" lang="zh-CN" altLang="en-US"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a:t>
            </a:r>
            <a:r>
              <a:rPr kumimoji="0" lang="en-US" altLang="zh-CN"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1</a:t>
            </a:r>
            <a:r>
              <a:rPr kumimoji="0" lang="zh-CN" altLang="en-US"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a:t>
            </a:r>
            <a:r>
              <a:rPr kumimoji="0" lang="en-US" altLang="zh-CN"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1  </a:t>
            </a:r>
            <a:r>
              <a:rPr kumimoji="0" lang="zh-CN" altLang="en-US" sz="1800" b="1" i="0" u="none" strike="noStrike" kern="1200" cap="none" spc="0" normalizeH="0" baseline="0" noProof="0" dirty="0" smtClean="0">
                <a:ln>
                  <a:noFill/>
                </a:ln>
                <a:solidFill>
                  <a:srgbClr val="002060"/>
                </a:solidFill>
                <a:effectLst/>
                <a:uLnTx/>
                <a:uFillTx/>
                <a:latin typeface="幼圆" panose="02010509060101010101" pitchFamily="49" charset="-122"/>
                <a:ea typeface="幼圆" panose="02010509060101010101" pitchFamily="49" charset="-122"/>
              </a:rPr>
              <a:t>火灾下轴心受拉钢构件或轴心受压钢构件的强度应按下式验算：</a:t>
            </a:r>
          </a:p>
        </p:txBody>
      </p:sp>
      <p:sp>
        <p:nvSpPr>
          <p:cNvPr id="12" name="副标题 5"/>
          <p:cNvSpPr txBox="1">
            <a:spLocks/>
          </p:cNvSpPr>
          <p:nvPr/>
        </p:nvSpPr>
        <p:spPr bwMode="auto">
          <a:xfrm>
            <a:off x="3786150" y="3286130"/>
            <a:ext cx="5357850" cy="150019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5  </a:t>
            </a:r>
            <a:r>
              <a:rPr lang="zh-CN" altLang="en-US" b="1" dirty="0" smtClean="0">
                <a:solidFill>
                  <a:srgbClr val="002060"/>
                </a:solidFill>
                <a:latin typeface="幼圆" panose="02010509060101010101" pitchFamily="49" charset="-122"/>
                <a:ea typeface="幼圆" panose="02010509060101010101" pitchFamily="49" charset="-122"/>
              </a:rPr>
              <a:t>火灾下拉弯或压弯钢构件的强度应按下式验算：</a:t>
            </a:r>
          </a:p>
        </p:txBody>
      </p:sp>
      <p:sp>
        <p:nvSpPr>
          <p:cNvPr id="13" name="副标题 5"/>
          <p:cNvSpPr txBox="1">
            <a:spLocks/>
          </p:cNvSpPr>
          <p:nvPr/>
        </p:nvSpPr>
        <p:spPr bwMode="auto">
          <a:xfrm>
            <a:off x="3786150" y="2214560"/>
            <a:ext cx="5357850" cy="150019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3  </a:t>
            </a:r>
            <a:r>
              <a:rPr lang="zh-CN" altLang="en-US" b="1" dirty="0" smtClean="0">
                <a:solidFill>
                  <a:srgbClr val="002060"/>
                </a:solidFill>
                <a:latin typeface="幼圆" panose="02010509060101010101" pitchFamily="49" charset="-122"/>
                <a:ea typeface="幼圆" panose="02010509060101010101" pitchFamily="49" charset="-122"/>
              </a:rPr>
              <a:t>火灾下单轴受弯钢构件的强度应按下式验算：</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a:srcRect t="12923" r="43243"/>
          <a:stretch>
            <a:fillRect/>
          </a:stretch>
        </p:blipFill>
        <p:spPr bwMode="auto">
          <a:xfrm>
            <a:off x="4857752" y="1785932"/>
            <a:ext cx="1500198" cy="481348"/>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22</a:t>
            </a:fld>
            <a:endParaRPr lang="zh-CN" altLang="en-US" dirty="0">
              <a:latin typeface="幼圆" panose="02010509060101010101" pitchFamily="49" charset="-122"/>
              <a:ea typeface="幼圆" panose="02010509060101010101" pitchFamily="49" charset="-122"/>
            </a:endParaRPr>
          </a:p>
        </p:txBody>
      </p:sp>
      <p:pic>
        <p:nvPicPr>
          <p:cNvPr id="2050" name="Picture 2"/>
          <p:cNvPicPr>
            <a:picLocks noChangeAspect="1" noChangeArrowheads="1"/>
          </p:cNvPicPr>
          <p:nvPr/>
        </p:nvPicPr>
        <p:blipFill>
          <a:blip r:embed="rId4"/>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857256"/>
          </a:xfrm>
        </p:spPr>
        <p:txBody>
          <a:bodyPr/>
          <a:lstStyle/>
          <a:p>
            <a:pPr algn="l"/>
            <a:r>
              <a:rPr lang="zh-CN" altLang="en-US" sz="1800" dirty="0" smtClean="0">
                <a:latin typeface="幼圆" panose="02010509060101010101" pitchFamily="49" charset="-122"/>
                <a:ea typeface="幼圆" panose="02010509060101010101" pitchFamily="49" charset="-122"/>
              </a:rPr>
              <a:t>第七章 钢结构耐火验算与防火保护设计</a:t>
            </a:r>
            <a:endParaRPr lang="en-US" altLang="zh-CN" sz="1800" dirty="0" smtClean="0">
              <a:latin typeface="幼圆" panose="02010509060101010101" pitchFamily="49" charset="-122"/>
              <a:ea typeface="幼圆" panose="02010509060101010101" pitchFamily="49" charset="-122"/>
            </a:endParaRPr>
          </a:p>
          <a:p>
            <a:pPr algn="l"/>
            <a:r>
              <a:rPr lang="zh-CN" altLang="en-US" sz="1800" dirty="0" smtClean="0">
                <a:latin typeface="幼圆" panose="02010509060101010101" pitchFamily="49" charset="-122"/>
                <a:ea typeface="幼圆" panose="02010509060101010101" pitchFamily="49" charset="-122"/>
              </a:rPr>
              <a:t>强度计算</a:t>
            </a:r>
            <a:endParaRPr lang="en-US" altLang="zh-CN" sz="1800" dirty="0" smtClean="0">
              <a:latin typeface="幼圆" panose="02010509060101010101" pitchFamily="49" charset="-122"/>
              <a:ea typeface="幼圆" panose="02010509060101010101" pitchFamily="49" charset="-122"/>
            </a:endParaRPr>
          </a:p>
        </p:txBody>
      </p:sp>
      <p:sp>
        <p:nvSpPr>
          <p:cNvPr id="12" name="副标题 5"/>
          <p:cNvSpPr txBox="1">
            <a:spLocks/>
          </p:cNvSpPr>
          <p:nvPr/>
        </p:nvSpPr>
        <p:spPr bwMode="auto">
          <a:xfrm>
            <a:off x="3786150" y="2357436"/>
            <a:ext cx="5357850" cy="78581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7  </a:t>
            </a:r>
            <a:r>
              <a:rPr lang="zh-CN" altLang="en-US" b="1" dirty="0" smtClean="0">
                <a:solidFill>
                  <a:srgbClr val="002060"/>
                </a:solidFill>
                <a:latin typeface="幼圆" panose="02010509060101010101" pitchFamily="49" charset="-122"/>
                <a:ea typeface="幼圆" panose="02010509060101010101" pitchFamily="49" charset="-122"/>
              </a:rPr>
              <a:t>火灾下受楼板侧向约束的钢框架梁的承载力可按下式验算：</a:t>
            </a:r>
          </a:p>
        </p:txBody>
      </p:sp>
      <p:sp>
        <p:nvSpPr>
          <p:cNvPr id="13" name="副标题 5"/>
          <p:cNvSpPr txBox="1">
            <a:spLocks/>
          </p:cNvSpPr>
          <p:nvPr/>
        </p:nvSpPr>
        <p:spPr bwMode="auto">
          <a:xfrm>
            <a:off x="3786150" y="1142990"/>
            <a:ext cx="5357850" cy="150019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3  </a:t>
            </a:r>
            <a:r>
              <a:rPr lang="zh-CN" altLang="en-US" b="1" dirty="0" smtClean="0">
                <a:solidFill>
                  <a:srgbClr val="002060"/>
                </a:solidFill>
                <a:latin typeface="幼圆" panose="02010509060101010101" pitchFamily="49" charset="-122"/>
                <a:ea typeface="幼圆" panose="02010509060101010101" pitchFamily="49" charset="-122"/>
              </a:rPr>
              <a:t>火灾下单轴受弯钢构件的强度应按下式验算：</a:t>
            </a:r>
          </a:p>
        </p:txBody>
      </p:sp>
      <p:sp>
        <p:nvSpPr>
          <p:cNvPr id="14" name="副标题 5"/>
          <p:cNvSpPr txBox="1">
            <a:spLocks/>
          </p:cNvSpPr>
          <p:nvPr/>
        </p:nvSpPr>
        <p:spPr bwMode="auto">
          <a:xfrm>
            <a:off x="3786150" y="3357568"/>
            <a:ext cx="5357850" cy="1500198"/>
          </a:xfrm>
          <a:prstGeom prst="rect">
            <a:avLst/>
          </a:prstGeom>
          <a:noFill/>
          <a:ln w="9525">
            <a:noFill/>
            <a:miter lim="800000"/>
          </a:ln>
        </p:spPr>
        <p:txBody>
          <a:bodyPr vert="horz" wrap="square" lIns="91440" tIns="45720" rIns="91440" bIns="45720" numCol="1" anchor="t" anchorCtr="0" compatLnSpc="1"/>
          <a:lstStyle/>
          <a:p>
            <a:r>
              <a:rPr lang="zh-CN" altLang="en-US" b="1" dirty="0" smtClean="0">
                <a:solidFill>
                  <a:srgbClr val="002060"/>
                </a:solidFill>
                <a:latin typeface="幼圆" panose="02010509060101010101" pitchFamily="49" charset="-122"/>
                <a:ea typeface="幼圆" panose="02010509060101010101" pitchFamily="49" charset="-122"/>
              </a:rPr>
              <a:t>式中：</a:t>
            </a:r>
            <a:r>
              <a:rPr lang="en-US" altLang="zh-CN" b="1" dirty="0" smtClean="0">
                <a:solidFill>
                  <a:srgbClr val="002060"/>
                </a:solidFill>
                <a:latin typeface="幼圆" panose="02010509060101010101" pitchFamily="49" charset="-122"/>
                <a:ea typeface="幼圆" panose="02010509060101010101" pitchFamily="49" charset="-122"/>
              </a:rPr>
              <a:t>M——</a:t>
            </a:r>
            <a:r>
              <a:rPr lang="zh-CN" altLang="en-US" b="1" dirty="0" smtClean="0">
                <a:solidFill>
                  <a:srgbClr val="002060"/>
                </a:solidFill>
                <a:latin typeface="幼圆" panose="02010509060101010101" pitchFamily="49" charset="-122"/>
                <a:ea typeface="幼圆" panose="02010509060101010101" pitchFamily="49" charset="-122"/>
              </a:rPr>
              <a:t>火灾下钢框架梁上荷载产生的最大弯矩设计值，不考虑温度内力；</a:t>
            </a:r>
          </a:p>
          <a:p>
            <a:r>
              <a:rPr lang="zh-CN" altLang="en-US" b="1" dirty="0" smtClean="0">
                <a:solidFill>
                  <a:srgbClr val="002060"/>
                </a:solidFill>
                <a:latin typeface="幼圆" panose="02010509060101010101" pitchFamily="49" charset="-122"/>
                <a:ea typeface="幼圆" panose="02010509060101010101" pitchFamily="49" charset="-122"/>
              </a:rPr>
              <a:t>      </a:t>
            </a:r>
            <a:r>
              <a:rPr lang="en-US" altLang="zh-CN" b="1" dirty="0" err="1" smtClean="0">
                <a:solidFill>
                  <a:srgbClr val="00B050"/>
                </a:solidFill>
                <a:latin typeface="幼圆" panose="02010509060101010101" pitchFamily="49" charset="-122"/>
                <a:ea typeface="幼圆" panose="02010509060101010101" pitchFamily="49" charset="-122"/>
              </a:rPr>
              <a:t>Wp</a:t>
            </a:r>
            <a:r>
              <a:rPr lang="en-US" altLang="zh-CN" b="1" dirty="0" smtClean="0">
                <a:solidFill>
                  <a:srgbClr val="00B050"/>
                </a:solidFill>
                <a:latin typeface="幼圆" panose="02010509060101010101" pitchFamily="49" charset="-122"/>
                <a:ea typeface="幼圆" panose="02010509060101010101" pitchFamily="49" charset="-122"/>
              </a:rPr>
              <a:t>——</a:t>
            </a:r>
            <a:r>
              <a:rPr lang="zh-CN" altLang="en-US" b="1" dirty="0" smtClean="0">
                <a:solidFill>
                  <a:srgbClr val="00B050"/>
                </a:solidFill>
                <a:latin typeface="幼圆" panose="02010509060101010101" pitchFamily="49" charset="-122"/>
                <a:ea typeface="幼圆" panose="02010509060101010101" pitchFamily="49" charset="-122"/>
              </a:rPr>
              <a:t>钢框架梁截面的塑性截面模量。</a:t>
            </a:r>
          </a:p>
        </p:txBody>
      </p:sp>
      <p:sp>
        <p:nvSpPr>
          <p:cNvPr id="15" name="副标题 5"/>
          <p:cNvSpPr txBox="1">
            <a:spLocks/>
          </p:cNvSpPr>
          <p:nvPr/>
        </p:nvSpPr>
        <p:spPr bwMode="auto">
          <a:xfrm>
            <a:off x="6500826" y="1643056"/>
            <a:ext cx="2357454" cy="500066"/>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err="1" smtClean="0">
                <a:solidFill>
                  <a:srgbClr val="002060"/>
                </a:solidFill>
                <a:latin typeface="幼圆" panose="02010509060101010101" pitchFamily="49" charset="-122"/>
                <a:ea typeface="幼圆" panose="02010509060101010101" pitchFamily="49" charset="-122"/>
              </a:rPr>
              <a:t>Wn</a:t>
            </a:r>
            <a:r>
              <a:rPr lang="en-US" altLang="zh-CN" b="1" dirty="0" smtClean="0">
                <a:solidFill>
                  <a:srgbClr val="002060"/>
                </a:solidFill>
                <a:latin typeface="幼圆" panose="02010509060101010101" pitchFamily="49" charset="-122"/>
                <a:ea typeface="幼圆" panose="02010509060101010101" pitchFamily="49" charset="-122"/>
              </a:rPr>
              <a:t>——</a:t>
            </a:r>
            <a:r>
              <a:rPr lang="zh-CN" altLang="en-US" b="1" dirty="0" smtClean="0">
                <a:solidFill>
                  <a:srgbClr val="002060"/>
                </a:solidFill>
                <a:latin typeface="幼圆" panose="02010509060101010101" pitchFamily="49" charset="-122"/>
                <a:ea typeface="幼圆" panose="02010509060101010101" pitchFamily="49" charset="-122"/>
              </a:rPr>
              <a:t>钢构件最不利截面的净截面模量；</a:t>
            </a:r>
          </a:p>
        </p:txBody>
      </p:sp>
      <p:pic>
        <p:nvPicPr>
          <p:cNvPr id="74754" name="Picture 2"/>
          <p:cNvPicPr>
            <a:picLocks noChangeAspect="1" noChangeArrowheads="1"/>
          </p:cNvPicPr>
          <p:nvPr/>
        </p:nvPicPr>
        <p:blipFill>
          <a:blip r:embed="rId5"/>
          <a:srcRect/>
          <a:stretch>
            <a:fillRect/>
          </a:stretch>
        </p:blipFill>
        <p:spPr bwMode="auto">
          <a:xfrm>
            <a:off x="4500562" y="3000378"/>
            <a:ext cx="4214842" cy="36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23</a:t>
            </a:fld>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857256"/>
          </a:xfrm>
        </p:spPr>
        <p:txBody>
          <a:bodyPr/>
          <a:lstStyle/>
          <a:p>
            <a:pPr algn="l"/>
            <a:r>
              <a:rPr lang="zh-CN" altLang="en-US" sz="1800" dirty="0" smtClean="0">
                <a:latin typeface="幼圆" panose="02010509060101010101" pitchFamily="49" charset="-122"/>
                <a:ea typeface="幼圆" panose="02010509060101010101" pitchFamily="49" charset="-122"/>
              </a:rPr>
              <a:t>第七章 钢结构耐火验算与防火保护设计</a:t>
            </a:r>
            <a:endParaRPr lang="en-US" altLang="zh-CN" sz="1800" dirty="0" smtClean="0">
              <a:latin typeface="幼圆" panose="02010509060101010101" pitchFamily="49" charset="-122"/>
              <a:ea typeface="幼圆" panose="02010509060101010101" pitchFamily="49" charset="-122"/>
            </a:endParaRPr>
          </a:p>
          <a:p>
            <a:pPr algn="l"/>
            <a:r>
              <a:rPr lang="zh-CN" altLang="en-US" sz="1800" dirty="0" smtClean="0">
                <a:latin typeface="幼圆" panose="02010509060101010101" pitchFamily="49" charset="-122"/>
                <a:ea typeface="幼圆" panose="02010509060101010101" pitchFamily="49" charset="-122"/>
              </a:rPr>
              <a:t>稳定验算</a:t>
            </a:r>
            <a:endParaRPr lang="en-US" altLang="zh-CN" sz="1800" dirty="0" smtClean="0">
              <a:latin typeface="幼圆" panose="02010509060101010101" pitchFamily="49" charset="-122"/>
              <a:ea typeface="幼圆" panose="02010509060101010101" pitchFamily="49" charset="-122"/>
            </a:endParaRPr>
          </a:p>
        </p:txBody>
      </p:sp>
      <p:sp>
        <p:nvSpPr>
          <p:cNvPr id="12" name="副标题 5"/>
          <p:cNvSpPr txBox="1">
            <a:spLocks/>
          </p:cNvSpPr>
          <p:nvPr/>
        </p:nvSpPr>
        <p:spPr bwMode="auto">
          <a:xfrm>
            <a:off x="3643306" y="2643188"/>
            <a:ext cx="5357850" cy="78581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4  </a:t>
            </a:r>
            <a:r>
              <a:rPr lang="zh-CN" altLang="en-US" b="1" dirty="0" smtClean="0">
                <a:solidFill>
                  <a:srgbClr val="002060"/>
                </a:solidFill>
                <a:latin typeface="幼圆" panose="02010509060101010101" pitchFamily="49" charset="-122"/>
                <a:ea typeface="幼圆" panose="02010509060101010101" pitchFamily="49" charset="-122"/>
              </a:rPr>
              <a:t>火灾下单轴受弯钢构件的稳定性应按下列公式验算：</a:t>
            </a:r>
          </a:p>
        </p:txBody>
      </p:sp>
      <p:sp>
        <p:nvSpPr>
          <p:cNvPr id="13" name="副标题 5"/>
          <p:cNvSpPr txBox="1">
            <a:spLocks/>
          </p:cNvSpPr>
          <p:nvPr/>
        </p:nvSpPr>
        <p:spPr bwMode="auto">
          <a:xfrm>
            <a:off x="3643306" y="1214428"/>
            <a:ext cx="5357850" cy="150019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2  </a:t>
            </a:r>
            <a:r>
              <a:rPr lang="zh-CN" altLang="en-US" b="1" dirty="0" smtClean="0">
                <a:solidFill>
                  <a:srgbClr val="002060"/>
                </a:solidFill>
                <a:latin typeface="幼圆" panose="02010509060101010101" pitchFamily="49" charset="-122"/>
                <a:ea typeface="幼圆" panose="02010509060101010101" pitchFamily="49" charset="-122"/>
              </a:rPr>
              <a:t>火灾下轴心受压钢构件的稳定性应按下列公式验算：</a:t>
            </a:r>
          </a:p>
        </p:txBody>
      </p:sp>
      <p:pic>
        <p:nvPicPr>
          <p:cNvPr id="75778" name="Picture 2"/>
          <p:cNvPicPr>
            <a:picLocks noChangeAspect="1" noChangeArrowheads="1"/>
          </p:cNvPicPr>
          <p:nvPr/>
        </p:nvPicPr>
        <p:blipFill>
          <a:blip r:embed="rId3"/>
          <a:srcRect/>
          <a:stretch>
            <a:fillRect/>
          </a:stretch>
        </p:blipFill>
        <p:spPr bwMode="auto">
          <a:xfrm>
            <a:off x="4214810" y="1857370"/>
            <a:ext cx="4429156" cy="570584"/>
          </a:xfrm>
          <a:prstGeom prst="rect">
            <a:avLst/>
          </a:prstGeom>
          <a:noFill/>
          <a:ln w="9525">
            <a:noFill/>
            <a:miter lim="800000"/>
            <a:headEnd/>
            <a:tailEnd/>
          </a:ln>
          <a:effectLst/>
        </p:spPr>
      </p:pic>
      <p:pic>
        <p:nvPicPr>
          <p:cNvPr id="75779" name="Picture 3"/>
          <p:cNvPicPr>
            <a:picLocks noChangeAspect="1" noChangeArrowheads="1"/>
          </p:cNvPicPr>
          <p:nvPr/>
        </p:nvPicPr>
        <p:blipFill>
          <a:blip r:embed="rId4"/>
          <a:srcRect/>
          <a:stretch>
            <a:fillRect/>
          </a:stretch>
        </p:blipFill>
        <p:spPr bwMode="auto">
          <a:xfrm>
            <a:off x="4286248" y="3429006"/>
            <a:ext cx="4376019" cy="681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24</a:t>
            </a:fld>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142976" y="1428742"/>
            <a:ext cx="2241089" cy="2933699"/>
          </a:xfrm>
          <a:prstGeom prst="rect">
            <a:avLst/>
          </a:prstGeom>
          <a:noFill/>
          <a:ln w="9525">
            <a:noFill/>
            <a:miter lim="800000"/>
            <a:headEnd/>
            <a:tailEnd/>
          </a:ln>
          <a:effectLst/>
        </p:spPr>
      </p:pic>
      <p:sp>
        <p:nvSpPr>
          <p:cNvPr id="9" name="标题 4"/>
          <p:cNvSpPr txBox="1">
            <a:spLocks/>
          </p:cNvSpPr>
          <p:nvPr/>
        </p:nvSpPr>
        <p:spPr bwMode="auto">
          <a:xfrm>
            <a:off x="714348" y="785800"/>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10" name="副标题 5"/>
          <p:cNvSpPr>
            <a:spLocks noGrp="1"/>
          </p:cNvSpPr>
          <p:nvPr>
            <p:ph type="subTitle" idx="1"/>
          </p:nvPr>
        </p:nvSpPr>
        <p:spPr>
          <a:xfrm>
            <a:off x="3714744" y="142858"/>
            <a:ext cx="5357850" cy="857256"/>
          </a:xfrm>
        </p:spPr>
        <p:txBody>
          <a:bodyPr/>
          <a:lstStyle/>
          <a:p>
            <a:pPr algn="l"/>
            <a:r>
              <a:rPr lang="zh-CN" altLang="en-US" sz="1800" dirty="0" smtClean="0">
                <a:latin typeface="幼圆" panose="02010509060101010101" pitchFamily="49" charset="-122"/>
                <a:ea typeface="幼圆" panose="02010509060101010101" pitchFamily="49" charset="-122"/>
              </a:rPr>
              <a:t>第七章 钢结构耐火验算与防火保护设计</a:t>
            </a:r>
            <a:endParaRPr lang="en-US" altLang="zh-CN" sz="1800" dirty="0" smtClean="0">
              <a:latin typeface="幼圆" panose="02010509060101010101" pitchFamily="49" charset="-122"/>
              <a:ea typeface="幼圆" panose="02010509060101010101" pitchFamily="49" charset="-122"/>
            </a:endParaRPr>
          </a:p>
          <a:p>
            <a:pPr algn="l"/>
            <a:r>
              <a:rPr lang="zh-CN" altLang="en-US" sz="1800" dirty="0" smtClean="0">
                <a:latin typeface="幼圆" panose="02010509060101010101" pitchFamily="49" charset="-122"/>
                <a:ea typeface="幼圆" panose="02010509060101010101" pitchFamily="49" charset="-122"/>
              </a:rPr>
              <a:t>稳定验算</a:t>
            </a:r>
            <a:endParaRPr lang="en-US" altLang="zh-CN" sz="1800" dirty="0" smtClean="0">
              <a:latin typeface="幼圆" panose="02010509060101010101" pitchFamily="49" charset="-122"/>
              <a:ea typeface="幼圆" panose="02010509060101010101" pitchFamily="49" charset="-122"/>
            </a:endParaRPr>
          </a:p>
        </p:txBody>
      </p:sp>
      <p:sp>
        <p:nvSpPr>
          <p:cNvPr id="13" name="副标题 5"/>
          <p:cNvSpPr txBox="1">
            <a:spLocks/>
          </p:cNvSpPr>
          <p:nvPr/>
        </p:nvSpPr>
        <p:spPr bwMode="auto">
          <a:xfrm>
            <a:off x="3643306" y="1214428"/>
            <a:ext cx="5357850" cy="150019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en-US" altLang="zh-CN" b="1" dirty="0" smtClean="0">
                <a:solidFill>
                  <a:srgbClr val="002060"/>
                </a:solidFill>
                <a:latin typeface="幼圆" panose="02010509060101010101" pitchFamily="49" charset="-122"/>
                <a:ea typeface="幼圆" panose="02010509060101010101" pitchFamily="49" charset="-122"/>
              </a:rPr>
              <a:t>7</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1</a:t>
            </a:r>
            <a:r>
              <a:rPr lang="zh-CN" altLang="en-US" b="1" dirty="0" smtClean="0">
                <a:solidFill>
                  <a:srgbClr val="002060"/>
                </a:solidFill>
                <a:latin typeface="幼圆" panose="02010509060101010101" pitchFamily="49" charset="-122"/>
                <a:ea typeface="幼圆" panose="02010509060101010101" pitchFamily="49" charset="-122"/>
              </a:rPr>
              <a:t>．</a:t>
            </a:r>
            <a:r>
              <a:rPr lang="en-US" altLang="zh-CN" b="1" dirty="0" smtClean="0">
                <a:solidFill>
                  <a:srgbClr val="002060"/>
                </a:solidFill>
                <a:latin typeface="幼圆" panose="02010509060101010101" pitchFamily="49" charset="-122"/>
                <a:ea typeface="幼圆" panose="02010509060101010101" pitchFamily="49" charset="-122"/>
              </a:rPr>
              <a:t>6  </a:t>
            </a:r>
            <a:r>
              <a:rPr lang="zh-CN" altLang="en-US" b="1" dirty="0" smtClean="0">
                <a:solidFill>
                  <a:srgbClr val="002060"/>
                </a:solidFill>
                <a:latin typeface="幼圆" panose="02010509060101010101" pitchFamily="49" charset="-122"/>
                <a:ea typeface="幼圆" panose="02010509060101010101" pitchFamily="49" charset="-122"/>
              </a:rPr>
              <a:t>火灾下压弯钢构件绕强轴</a:t>
            </a:r>
            <a:r>
              <a:rPr lang="en-US" altLang="zh-CN" b="1" dirty="0" smtClean="0">
                <a:solidFill>
                  <a:srgbClr val="002060"/>
                </a:solidFill>
                <a:latin typeface="幼圆" panose="02010509060101010101" pitchFamily="49" charset="-122"/>
                <a:ea typeface="幼圆" panose="02010509060101010101" pitchFamily="49" charset="-122"/>
              </a:rPr>
              <a:t>x</a:t>
            </a:r>
            <a:r>
              <a:rPr lang="zh-CN" altLang="en-US" b="1" dirty="0" smtClean="0">
                <a:solidFill>
                  <a:srgbClr val="002060"/>
                </a:solidFill>
                <a:latin typeface="幼圆" panose="02010509060101010101" pitchFamily="49" charset="-122"/>
                <a:ea typeface="幼圆" panose="02010509060101010101" pitchFamily="49" charset="-122"/>
              </a:rPr>
              <a:t>轴弯曲和绕弱轴</a:t>
            </a:r>
            <a:r>
              <a:rPr lang="en-US" altLang="zh-CN" b="1" dirty="0" smtClean="0">
                <a:solidFill>
                  <a:srgbClr val="002060"/>
                </a:solidFill>
                <a:latin typeface="幼圆" panose="02010509060101010101" pitchFamily="49" charset="-122"/>
                <a:ea typeface="幼圆" panose="02010509060101010101" pitchFamily="49" charset="-122"/>
              </a:rPr>
              <a:t>y</a:t>
            </a:r>
            <a:r>
              <a:rPr lang="zh-CN" altLang="en-US" b="1" dirty="0" smtClean="0">
                <a:solidFill>
                  <a:srgbClr val="002060"/>
                </a:solidFill>
                <a:latin typeface="幼圆" panose="02010509060101010101" pitchFamily="49" charset="-122"/>
                <a:ea typeface="幼圆" panose="02010509060101010101" pitchFamily="49" charset="-122"/>
              </a:rPr>
              <a:t>轴弯曲时的稳定性应分别按下列公式验算：</a:t>
            </a:r>
          </a:p>
        </p:txBody>
      </p:sp>
      <p:pic>
        <p:nvPicPr>
          <p:cNvPr id="76802" name="Picture 2"/>
          <p:cNvPicPr>
            <a:picLocks noChangeAspect="1" noChangeArrowheads="1"/>
          </p:cNvPicPr>
          <p:nvPr/>
        </p:nvPicPr>
        <p:blipFill>
          <a:blip r:embed="rId3"/>
          <a:srcRect/>
          <a:stretch>
            <a:fillRect/>
          </a:stretch>
        </p:blipFill>
        <p:spPr bwMode="auto">
          <a:xfrm>
            <a:off x="4000496" y="2143122"/>
            <a:ext cx="4572032" cy="20337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25</a:t>
            </a:fld>
            <a:endParaRPr lang="zh-CN" altLang="en-US" dirty="0"/>
          </a:p>
        </p:txBody>
      </p:sp>
      <p:sp>
        <p:nvSpPr>
          <p:cNvPr id="9" name="标题 4"/>
          <p:cNvSpPr txBox="1">
            <a:spLocks/>
          </p:cNvSpPr>
          <p:nvPr/>
        </p:nvSpPr>
        <p:spPr bwMode="auto">
          <a:xfrm>
            <a:off x="3286116"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防火设计验算步骤：</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grpSp>
        <p:nvGrpSpPr>
          <p:cNvPr id="14" name="组合 13"/>
          <p:cNvGrpSpPr/>
          <p:nvPr/>
        </p:nvGrpSpPr>
        <p:grpSpPr>
          <a:xfrm>
            <a:off x="0" y="1928808"/>
            <a:ext cx="2454624" cy="2157610"/>
            <a:chOff x="1090575" y="2844349"/>
            <a:chExt cx="2454624" cy="2157610"/>
          </a:xfrm>
        </p:grpSpPr>
        <p:sp>
          <p:nvSpPr>
            <p:cNvPr id="15" name="PA_椭圆 4"/>
            <p:cNvSpPr/>
            <p:nvPr>
              <p:custDataLst>
                <p:tags r:id="rId10"/>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16" name="矩形 15"/>
            <p:cNvSpPr/>
            <p:nvPr/>
          </p:nvSpPr>
          <p:spPr>
            <a:xfrm>
              <a:off x="1090575" y="4447961"/>
              <a:ext cx="2454624" cy="553998"/>
            </a:xfrm>
            <a:prstGeom prst="rect">
              <a:avLst/>
            </a:prstGeom>
          </p:spPr>
          <p:txBody>
            <a:bodyPr wrap="square">
              <a:spAutoFit/>
            </a:bodyPr>
            <a:lstStyle/>
            <a:p>
              <a:pPr algn="ctr"/>
              <a:r>
                <a:rPr lang="zh-CN" altLang="en-US" sz="1000" b="1" dirty="0" smtClean="0">
                  <a:solidFill>
                    <a:srgbClr val="002060"/>
                  </a:solidFill>
                  <a:latin typeface="幼圆" panose="02010509060101010101" pitchFamily="49" charset="-122"/>
                  <a:ea typeface="幼圆" panose="02010509060101010101" pitchFamily="49" charset="-122"/>
                </a:rPr>
                <a:t>先不勾选防火验算进行计算，调整整体模型钢构件强度、稳定等各项条件满足规范。</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7" name="TextBox 76"/>
            <p:cNvSpPr txBox="1"/>
            <p:nvPr/>
          </p:nvSpPr>
          <p:spPr>
            <a:xfrm>
              <a:off x="1304889" y="4058795"/>
              <a:ext cx="2103890" cy="461665"/>
            </a:xfrm>
            <a:prstGeom prst="rect">
              <a:avLst/>
            </a:prstGeom>
            <a:noFill/>
          </p:spPr>
          <p:txBody>
            <a:bodyPr wrap="square" rtlCol="0">
              <a:spAutoFit/>
            </a:bodyPr>
            <a:lstStyle/>
            <a:p>
              <a:pPr algn="ctr"/>
              <a:r>
                <a:rPr lang="zh-CN" altLang="en-US" sz="2400" b="1" dirty="0" smtClean="0">
                  <a:solidFill>
                    <a:schemeClr val="tx1">
                      <a:lumMod val="85000"/>
                      <a:lumOff val="15000"/>
                    </a:schemeClr>
                  </a:solidFill>
                  <a:latin typeface="幼圆" panose="02010509060101010101" pitchFamily="49" charset="-122"/>
                  <a:ea typeface="幼圆" panose="02010509060101010101" pitchFamily="49" charset="-122"/>
                </a:rPr>
                <a:t>按照钢标计算</a:t>
              </a:r>
              <a:endParaRPr lang="zh-CN" altLang="en-US" sz="2400" b="1"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8" name="椭圆 17"/>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grpSp>
          <p:nvGrpSpPr>
            <p:cNvPr id="19" name="PA_组合 2"/>
            <p:cNvGrpSpPr/>
            <p:nvPr>
              <p:custDataLst>
                <p:tags r:id="rId11"/>
              </p:custDataLst>
            </p:nvPr>
          </p:nvGrpSpPr>
          <p:grpSpPr>
            <a:xfrm>
              <a:off x="1941352" y="2966818"/>
              <a:ext cx="753076" cy="678234"/>
              <a:chOff x="4136296" y="1758767"/>
              <a:chExt cx="3963400" cy="3569512"/>
            </a:xfrm>
            <a:gradFill>
              <a:gsLst>
                <a:gs pos="0">
                  <a:srgbClr val="6483B3"/>
                </a:gs>
                <a:gs pos="87000">
                  <a:srgbClr val="334E6E"/>
                </a:gs>
              </a:gsLst>
              <a:lin ang="4800000" scaled="0"/>
            </a:gradFill>
          </p:grpSpPr>
          <p:sp>
            <p:nvSpPr>
              <p:cNvPr id="24" name="椭圆 23"/>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25" name="椭圆 24"/>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grpSp>
          <p:nvGrpSpPr>
            <p:cNvPr id="20" name="PA_组合 1"/>
            <p:cNvGrpSpPr/>
            <p:nvPr>
              <p:custDataLst>
                <p:tags r:id="rId12"/>
              </p:custDataLst>
            </p:nvPr>
          </p:nvGrpSpPr>
          <p:grpSpPr>
            <a:xfrm>
              <a:off x="1943826" y="2965220"/>
              <a:ext cx="748127" cy="681430"/>
              <a:chOff x="4146080" y="1765280"/>
              <a:chExt cx="3937353" cy="3586333"/>
            </a:xfrm>
            <a:gradFill>
              <a:gsLst>
                <a:gs pos="0">
                  <a:srgbClr val="6483B3"/>
                </a:gs>
                <a:gs pos="87000">
                  <a:srgbClr val="334E6E"/>
                </a:gs>
              </a:gsLst>
              <a:lin ang="4800000" scaled="0"/>
            </a:gradFill>
          </p:grpSpPr>
          <p:sp>
            <p:nvSpPr>
              <p:cNvPr id="22" name="椭圆 21"/>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23" name="椭圆 22"/>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sp>
          <p:nvSpPr>
            <p:cNvPr id="21" name="Text Box 3"/>
            <p:cNvSpPr>
              <a:spLocks noChangeArrowheads="1"/>
            </p:cNvSpPr>
            <p:nvPr/>
          </p:nvSpPr>
          <p:spPr bwMode="auto">
            <a:xfrm>
              <a:off x="2051806" y="3075101"/>
              <a:ext cx="492444" cy="461665"/>
            </a:xfrm>
            <a:prstGeom prst="rect">
              <a:avLst/>
            </a:prstGeom>
          </p:spPr>
          <p:txBody>
            <a:bodyPr wrap="none">
              <a:spAutoFit/>
            </a:bodyPr>
            <a:lstStyle/>
            <a:p>
              <a:pPr algn="ctr">
                <a:spcBef>
                  <a:spcPct val="0"/>
                </a:spcBef>
              </a:pPr>
              <a:r>
                <a:rPr lang="en-US" altLang="zh-CN" sz="2400" dirty="0">
                  <a:solidFill>
                    <a:schemeClr val="bg1"/>
                  </a:solidFill>
                  <a:latin typeface="幼圆" panose="02010509060101010101" pitchFamily="49" charset="-122"/>
                  <a:ea typeface="幼圆" panose="02010509060101010101" pitchFamily="49" charset="-122"/>
                  <a:sym typeface="Calibri" panose="020F0502020204030204" pitchFamily="34" charset="0"/>
                </a:rPr>
                <a:t>01</a:t>
              </a:r>
              <a:endParaRPr lang="zh-CN" altLang="en-US" sz="1600" dirty="0">
                <a:solidFill>
                  <a:schemeClr val="bg1"/>
                </a:solidFill>
                <a:latin typeface="幼圆" panose="02010509060101010101" pitchFamily="49" charset="-122"/>
                <a:ea typeface="幼圆" panose="02010509060101010101" pitchFamily="49" charset="-122"/>
              </a:endParaRPr>
            </a:p>
          </p:txBody>
        </p:sp>
      </p:grpSp>
      <p:grpSp>
        <p:nvGrpSpPr>
          <p:cNvPr id="26" name="组合 25"/>
          <p:cNvGrpSpPr/>
          <p:nvPr/>
        </p:nvGrpSpPr>
        <p:grpSpPr>
          <a:xfrm>
            <a:off x="2286016" y="1928808"/>
            <a:ext cx="2454624" cy="2157610"/>
            <a:chOff x="1090575" y="2844349"/>
            <a:chExt cx="2454624" cy="2157610"/>
          </a:xfrm>
        </p:grpSpPr>
        <p:sp>
          <p:nvSpPr>
            <p:cNvPr id="27" name="PA_椭圆 4"/>
            <p:cNvSpPr/>
            <p:nvPr>
              <p:custDataLst>
                <p:tags r:id="rId7"/>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28" name="矩形 27"/>
            <p:cNvSpPr/>
            <p:nvPr/>
          </p:nvSpPr>
          <p:spPr>
            <a:xfrm>
              <a:off x="1090575" y="4447961"/>
              <a:ext cx="2454624" cy="553998"/>
            </a:xfrm>
            <a:prstGeom prst="rect">
              <a:avLst/>
            </a:prstGeom>
          </p:spPr>
          <p:txBody>
            <a:bodyPr wrap="square">
              <a:spAutoFit/>
            </a:bodyPr>
            <a:lstStyle/>
            <a:p>
              <a:pPr algn="ctr"/>
              <a:r>
                <a:rPr lang="zh-CN" altLang="en-US" sz="1000" b="1" dirty="0" smtClean="0">
                  <a:solidFill>
                    <a:srgbClr val="002060"/>
                  </a:solidFill>
                  <a:latin typeface="幼圆" panose="02010509060101010101" pitchFamily="49" charset="-122"/>
                  <a:ea typeface="幼圆" panose="02010509060101010101" pitchFamily="49" charset="-122"/>
                </a:rPr>
                <a:t>设置构件防火温度相关的各种参数，软件会自动根据所填写参数，计算防火验算所需要的前置条件</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29" name="TextBox 76"/>
            <p:cNvSpPr txBox="1"/>
            <p:nvPr/>
          </p:nvSpPr>
          <p:spPr>
            <a:xfrm>
              <a:off x="1270576" y="4072150"/>
              <a:ext cx="2094622" cy="461665"/>
            </a:xfrm>
            <a:prstGeom prst="rect">
              <a:avLst/>
            </a:prstGeom>
            <a:noFill/>
          </p:spPr>
          <p:txBody>
            <a:bodyPr wrap="square" rtlCol="0">
              <a:spAutoFit/>
            </a:bodyPr>
            <a:lstStyle/>
            <a:p>
              <a:pPr algn="ctr"/>
              <a:r>
                <a:rPr lang="zh-CN" altLang="en-US" sz="2400" b="1" dirty="0" smtClean="0">
                  <a:solidFill>
                    <a:srgbClr val="002060"/>
                  </a:solidFill>
                  <a:latin typeface="幼圆" panose="02010509060101010101" pitchFamily="49" charset="-122"/>
                  <a:ea typeface="幼圆" panose="02010509060101010101" pitchFamily="49" charset="-122"/>
                </a:rPr>
                <a:t>勾选防火验算</a:t>
              </a:r>
              <a:endParaRPr lang="zh-CN" altLang="en-US" sz="2400" b="1"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0" name="椭圆 29"/>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grpSp>
          <p:nvGrpSpPr>
            <p:cNvPr id="31" name="PA_组合 2"/>
            <p:cNvGrpSpPr/>
            <p:nvPr>
              <p:custDataLst>
                <p:tags r:id="rId8"/>
              </p:custDataLst>
            </p:nvPr>
          </p:nvGrpSpPr>
          <p:grpSpPr>
            <a:xfrm>
              <a:off x="1941352" y="2966818"/>
              <a:ext cx="753076" cy="678234"/>
              <a:chOff x="4136296" y="1758767"/>
              <a:chExt cx="3963400" cy="3569512"/>
            </a:xfrm>
            <a:gradFill>
              <a:gsLst>
                <a:gs pos="0">
                  <a:srgbClr val="6483B3"/>
                </a:gs>
                <a:gs pos="87000">
                  <a:srgbClr val="334E6E"/>
                </a:gs>
              </a:gsLst>
              <a:lin ang="4800000" scaled="0"/>
            </a:gradFill>
          </p:grpSpPr>
          <p:sp>
            <p:nvSpPr>
              <p:cNvPr id="36" name="椭圆 35"/>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37" name="椭圆 36"/>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grpSp>
          <p:nvGrpSpPr>
            <p:cNvPr id="32" name="PA_组合 1"/>
            <p:cNvGrpSpPr/>
            <p:nvPr>
              <p:custDataLst>
                <p:tags r:id="rId9"/>
              </p:custDataLst>
            </p:nvPr>
          </p:nvGrpSpPr>
          <p:grpSpPr>
            <a:xfrm>
              <a:off x="1943826" y="2965220"/>
              <a:ext cx="748127" cy="681430"/>
              <a:chOff x="4146080" y="1765280"/>
              <a:chExt cx="3937353" cy="3586333"/>
            </a:xfrm>
            <a:gradFill>
              <a:gsLst>
                <a:gs pos="0">
                  <a:srgbClr val="6483B3"/>
                </a:gs>
                <a:gs pos="87000">
                  <a:srgbClr val="334E6E"/>
                </a:gs>
              </a:gsLst>
              <a:lin ang="4800000" scaled="0"/>
            </a:gradFill>
          </p:grpSpPr>
          <p:sp>
            <p:nvSpPr>
              <p:cNvPr id="34" name="椭圆 33"/>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35" name="椭圆 34"/>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sp>
          <p:nvSpPr>
            <p:cNvPr id="33" name="Text Box 3"/>
            <p:cNvSpPr>
              <a:spLocks noChangeArrowheads="1"/>
            </p:cNvSpPr>
            <p:nvPr/>
          </p:nvSpPr>
          <p:spPr bwMode="auto">
            <a:xfrm>
              <a:off x="2046196" y="3075101"/>
              <a:ext cx="503664" cy="461665"/>
            </a:xfrm>
            <a:prstGeom prst="rect">
              <a:avLst/>
            </a:prstGeom>
          </p:spPr>
          <p:txBody>
            <a:bodyPr wrap="none">
              <a:spAutoFit/>
            </a:bodyPr>
            <a:lstStyle/>
            <a:p>
              <a:pPr algn="ctr">
                <a:spcBef>
                  <a:spcPct val="0"/>
                </a:spcBef>
              </a:pPr>
              <a:r>
                <a:rPr lang="en-US" altLang="zh-CN" sz="2400" dirty="0">
                  <a:solidFill>
                    <a:schemeClr val="bg1"/>
                  </a:solidFill>
                  <a:latin typeface="幼圆" panose="02010509060101010101" pitchFamily="49" charset="-122"/>
                  <a:ea typeface="幼圆" panose="02010509060101010101" pitchFamily="49" charset="-122"/>
                  <a:sym typeface="Calibri" panose="020F0502020204030204" pitchFamily="34" charset="0"/>
                </a:rPr>
                <a:t>02</a:t>
              </a:r>
              <a:endParaRPr lang="zh-CN" altLang="en-US" sz="1600" dirty="0">
                <a:solidFill>
                  <a:schemeClr val="bg1"/>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4643470" y="1857370"/>
            <a:ext cx="2454624" cy="2114622"/>
            <a:chOff x="1090575" y="2844349"/>
            <a:chExt cx="2454624" cy="2114622"/>
          </a:xfrm>
        </p:grpSpPr>
        <p:sp>
          <p:nvSpPr>
            <p:cNvPr id="39" name="PA_椭圆 4"/>
            <p:cNvSpPr/>
            <p:nvPr>
              <p:custDataLst>
                <p:tags r:id="rId4"/>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40" name="矩形 39"/>
            <p:cNvSpPr/>
            <p:nvPr/>
          </p:nvSpPr>
          <p:spPr>
            <a:xfrm>
              <a:off x="1090575" y="4558861"/>
              <a:ext cx="2454624" cy="400110"/>
            </a:xfrm>
            <a:prstGeom prst="rect">
              <a:avLst/>
            </a:prstGeom>
          </p:spPr>
          <p:txBody>
            <a:bodyPr wrap="square">
              <a:spAutoFit/>
            </a:bodyPr>
            <a:lstStyle/>
            <a:p>
              <a:pPr algn="ctr"/>
              <a:r>
                <a:rPr lang="zh-CN" altLang="en-US" sz="1000" b="1" dirty="0" smtClean="0">
                  <a:solidFill>
                    <a:srgbClr val="002060"/>
                  </a:solidFill>
                  <a:latin typeface="幼圆" panose="02010509060101010101" pitchFamily="49" charset="-122"/>
                  <a:ea typeface="幼圆" panose="02010509060101010101" pitchFamily="49" charset="-122"/>
                </a:rPr>
                <a:t>防火验算如不满足可调整保护层厚度</a:t>
              </a:r>
              <a:endParaRPr lang="en-US" altLang="zh-CN" sz="1000" b="1" dirty="0" smtClean="0">
                <a:solidFill>
                  <a:srgbClr val="002060"/>
                </a:solidFill>
                <a:latin typeface="幼圆" panose="02010509060101010101" pitchFamily="49" charset="-122"/>
                <a:ea typeface="幼圆" panose="02010509060101010101" pitchFamily="49" charset="-122"/>
              </a:endParaRPr>
            </a:p>
            <a:p>
              <a:pPr algn="ctr"/>
              <a:r>
                <a:rPr lang="zh-CN" altLang="en-US" sz="1000" b="1" dirty="0" smtClean="0">
                  <a:solidFill>
                    <a:srgbClr val="002060"/>
                  </a:solidFill>
                  <a:latin typeface="幼圆" panose="02010509060101010101" pitchFamily="49" charset="-122"/>
                  <a:ea typeface="幼圆" panose="02010509060101010101" pitchFamily="49" charset="-122"/>
                </a:rPr>
                <a:t>和修改防火材料提高热阻。</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41" name="TextBox 76"/>
            <p:cNvSpPr txBox="1"/>
            <p:nvPr/>
          </p:nvSpPr>
          <p:spPr>
            <a:xfrm>
              <a:off x="1162013" y="4130233"/>
              <a:ext cx="2334270" cy="461665"/>
            </a:xfrm>
            <a:prstGeom prst="rect">
              <a:avLst/>
            </a:prstGeom>
            <a:noFill/>
          </p:spPr>
          <p:txBody>
            <a:bodyPr wrap="square" rtlCol="0">
              <a:spAutoFit/>
            </a:bodyPr>
            <a:lstStyle/>
            <a:p>
              <a:pPr algn="ctr"/>
              <a:r>
                <a:rPr lang="zh-CN" altLang="en-US" sz="2400" b="1" dirty="0" smtClean="0">
                  <a:solidFill>
                    <a:srgbClr val="002060"/>
                  </a:solidFill>
                  <a:latin typeface="幼圆" panose="02010509060101010101" pitchFamily="49" charset="-122"/>
                  <a:ea typeface="幼圆" panose="02010509060101010101" pitchFamily="49" charset="-122"/>
                </a:rPr>
                <a:t>校核修改</a:t>
              </a:r>
              <a:endParaRPr lang="zh-CN" altLang="en-US" sz="2400" b="1" dirty="0">
                <a:solidFill>
                  <a:srgbClr val="002060"/>
                </a:solidFill>
                <a:latin typeface="幼圆" panose="02010509060101010101" pitchFamily="49" charset="-122"/>
                <a:ea typeface="幼圆" panose="02010509060101010101" pitchFamily="49" charset="-122"/>
              </a:endParaRPr>
            </a:p>
          </p:txBody>
        </p:sp>
        <p:sp>
          <p:nvSpPr>
            <p:cNvPr id="42" name="椭圆 41"/>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grpSp>
          <p:nvGrpSpPr>
            <p:cNvPr id="43" name="PA_组合 2"/>
            <p:cNvGrpSpPr/>
            <p:nvPr>
              <p:custDataLst>
                <p:tags r:id="rId5"/>
              </p:custDataLst>
            </p:nvPr>
          </p:nvGrpSpPr>
          <p:grpSpPr>
            <a:xfrm>
              <a:off x="1941352" y="2966818"/>
              <a:ext cx="753076" cy="678234"/>
              <a:chOff x="4136296" y="1758767"/>
              <a:chExt cx="3963400" cy="3569512"/>
            </a:xfrm>
            <a:gradFill>
              <a:gsLst>
                <a:gs pos="0">
                  <a:srgbClr val="6483B3"/>
                </a:gs>
                <a:gs pos="87000">
                  <a:srgbClr val="334E6E"/>
                </a:gs>
              </a:gsLst>
              <a:lin ang="4800000" scaled="0"/>
            </a:gradFill>
          </p:grpSpPr>
          <p:sp>
            <p:nvSpPr>
              <p:cNvPr id="48" name="椭圆 47"/>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49" name="椭圆 48"/>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grpSp>
          <p:nvGrpSpPr>
            <p:cNvPr id="44" name="PA_组合 1"/>
            <p:cNvGrpSpPr/>
            <p:nvPr>
              <p:custDataLst>
                <p:tags r:id="rId6"/>
              </p:custDataLst>
            </p:nvPr>
          </p:nvGrpSpPr>
          <p:grpSpPr>
            <a:xfrm>
              <a:off x="1943826" y="2965220"/>
              <a:ext cx="748127" cy="681430"/>
              <a:chOff x="4146080" y="1765280"/>
              <a:chExt cx="3937353" cy="3586333"/>
            </a:xfrm>
            <a:gradFill>
              <a:gsLst>
                <a:gs pos="0">
                  <a:srgbClr val="6483B3"/>
                </a:gs>
                <a:gs pos="87000">
                  <a:srgbClr val="334E6E"/>
                </a:gs>
              </a:gsLst>
              <a:lin ang="4800000" scaled="0"/>
            </a:gradFill>
          </p:grpSpPr>
          <p:sp>
            <p:nvSpPr>
              <p:cNvPr id="46" name="椭圆 45"/>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47" name="椭圆 46"/>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sp>
          <p:nvSpPr>
            <p:cNvPr id="45" name="Text Box 3"/>
            <p:cNvSpPr>
              <a:spLocks noChangeArrowheads="1"/>
            </p:cNvSpPr>
            <p:nvPr/>
          </p:nvSpPr>
          <p:spPr bwMode="auto">
            <a:xfrm>
              <a:off x="2051807" y="3075101"/>
              <a:ext cx="492443" cy="461665"/>
            </a:xfrm>
            <a:prstGeom prst="rect">
              <a:avLst/>
            </a:prstGeom>
          </p:spPr>
          <p:txBody>
            <a:bodyPr wrap="none">
              <a:spAutoFit/>
            </a:bodyPr>
            <a:lstStyle/>
            <a:p>
              <a:pPr algn="ctr">
                <a:spcBef>
                  <a:spcPct val="0"/>
                </a:spcBef>
              </a:pPr>
              <a:r>
                <a:rPr lang="en-US" altLang="zh-CN" sz="2400" dirty="0" smtClean="0">
                  <a:solidFill>
                    <a:schemeClr val="bg1"/>
                  </a:solidFill>
                  <a:latin typeface="幼圆" panose="02010509060101010101" pitchFamily="49" charset="-122"/>
                  <a:ea typeface="幼圆" panose="02010509060101010101" pitchFamily="49" charset="-122"/>
                  <a:sym typeface="Calibri" panose="020F0502020204030204" pitchFamily="34" charset="0"/>
                </a:rPr>
                <a:t>03</a:t>
              </a:r>
              <a:endParaRPr lang="zh-CN" altLang="en-US" sz="1600" dirty="0">
                <a:solidFill>
                  <a:schemeClr val="bg1"/>
                </a:solidFill>
                <a:latin typeface="幼圆" panose="02010509060101010101" pitchFamily="49" charset="-122"/>
                <a:ea typeface="幼圆" panose="02010509060101010101" pitchFamily="49" charset="-122"/>
              </a:endParaRPr>
            </a:p>
          </p:txBody>
        </p:sp>
      </p:grpSp>
      <p:grpSp>
        <p:nvGrpSpPr>
          <p:cNvPr id="62" name="组合 61"/>
          <p:cNvGrpSpPr/>
          <p:nvPr/>
        </p:nvGrpSpPr>
        <p:grpSpPr>
          <a:xfrm>
            <a:off x="6858048" y="1857370"/>
            <a:ext cx="2454624" cy="1960733"/>
            <a:chOff x="1090575" y="2844349"/>
            <a:chExt cx="2454624" cy="1960733"/>
          </a:xfrm>
        </p:grpSpPr>
        <p:sp>
          <p:nvSpPr>
            <p:cNvPr id="63" name="PA_椭圆 4"/>
            <p:cNvSpPr/>
            <p:nvPr>
              <p:custDataLst>
                <p:tags r:id="rId1"/>
              </p:custDataLst>
            </p:nvPr>
          </p:nvSpPr>
          <p:spPr>
            <a:xfrm>
              <a:off x="1856303" y="2844349"/>
              <a:ext cx="923170" cy="92317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64" name="矩形 63"/>
            <p:cNvSpPr/>
            <p:nvPr/>
          </p:nvSpPr>
          <p:spPr>
            <a:xfrm>
              <a:off x="1090575" y="4558861"/>
              <a:ext cx="2454624" cy="246221"/>
            </a:xfrm>
            <a:prstGeom prst="rect">
              <a:avLst/>
            </a:prstGeom>
          </p:spPr>
          <p:txBody>
            <a:bodyPr wrap="square">
              <a:spAutoFit/>
            </a:bodyPr>
            <a:lstStyle/>
            <a:p>
              <a:pPr algn="ctr"/>
              <a:r>
                <a:rPr lang="zh-CN" altLang="en-US" sz="1000" b="1" dirty="0" smtClean="0">
                  <a:solidFill>
                    <a:srgbClr val="002060"/>
                  </a:solidFill>
                  <a:latin typeface="幼圆" panose="02010509060101010101" pitchFamily="49" charset="-122"/>
                  <a:ea typeface="幼圆" panose="02010509060101010101" pitchFamily="49" charset="-122"/>
                </a:rPr>
                <a:t>打印图形文件提交审图计算书。</a:t>
              </a:r>
              <a:endParaRPr lang="en-US" altLang="zh-CN" sz="1000"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65" name="TextBox 76"/>
            <p:cNvSpPr txBox="1"/>
            <p:nvPr/>
          </p:nvSpPr>
          <p:spPr>
            <a:xfrm>
              <a:off x="1162013" y="4130233"/>
              <a:ext cx="2334270" cy="461665"/>
            </a:xfrm>
            <a:prstGeom prst="rect">
              <a:avLst/>
            </a:prstGeom>
            <a:noFill/>
          </p:spPr>
          <p:txBody>
            <a:bodyPr wrap="square" rtlCol="0">
              <a:spAutoFit/>
            </a:bodyPr>
            <a:lstStyle/>
            <a:p>
              <a:pPr algn="ctr"/>
              <a:r>
                <a:rPr lang="zh-CN" altLang="en-US" sz="2400" b="1" dirty="0" smtClean="0">
                  <a:solidFill>
                    <a:srgbClr val="002060"/>
                  </a:solidFill>
                  <a:latin typeface="幼圆" panose="02010509060101010101" pitchFamily="49" charset="-122"/>
                  <a:ea typeface="幼圆" panose="02010509060101010101" pitchFamily="49" charset="-122"/>
                </a:rPr>
                <a:t>打印计算书</a:t>
              </a:r>
              <a:endParaRPr lang="zh-CN" altLang="en-US" sz="2400" b="1" dirty="0">
                <a:solidFill>
                  <a:srgbClr val="002060"/>
                </a:solidFill>
                <a:latin typeface="幼圆" panose="02010509060101010101" pitchFamily="49" charset="-122"/>
                <a:ea typeface="幼圆" panose="02010509060101010101" pitchFamily="49" charset="-122"/>
              </a:endParaRPr>
            </a:p>
          </p:txBody>
        </p:sp>
        <p:sp>
          <p:nvSpPr>
            <p:cNvPr id="66" name="椭圆 65"/>
            <p:cNvSpPr/>
            <p:nvPr/>
          </p:nvSpPr>
          <p:spPr>
            <a:xfrm>
              <a:off x="1984861" y="2972907"/>
              <a:ext cx="666054" cy="666054"/>
            </a:xfrm>
            <a:prstGeom prst="ellipse">
              <a:avLst/>
            </a:prstGeom>
            <a:gradFill>
              <a:gsLst>
                <a:gs pos="0">
                  <a:srgbClr val="6483B3"/>
                </a:gs>
                <a:gs pos="87000">
                  <a:srgbClr val="334E6E"/>
                </a:gs>
              </a:gsLst>
              <a:lin ang="4800000" scaled="0"/>
            </a:gradFill>
            <a:ln w="28575">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grpSp>
          <p:nvGrpSpPr>
            <p:cNvPr id="67" name="PA_组合 2"/>
            <p:cNvGrpSpPr/>
            <p:nvPr>
              <p:custDataLst>
                <p:tags r:id="rId2"/>
              </p:custDataLst>
            </p:nvPr>
          </p:nvGrpSpPr>
          <p:grpSpPr>
            <a:xfrm>
              <a:off x="1941352" y="2966818"/>
              <a:ext cx="753076" cy="678234"/>
              <a:chOff x="4136296" y="1758767"/>
              <a:chExt cx="3963400" cy="3569512"/>
            </a:xfrm>
            <a:gradFill>
              <a:gsLst>
                <a:gs pos="0">
                  <a:srgbClr val="6483B3"/>
                </a:gs>
                <a:gs pos="87000">
                  <a:srgbClr val="334E6E"/>
                </a:gs>
              </a:gsLst>
              <a:lin ang="4800000" scaled="0"/>
            </a:gradFill>
          </p:grpSpPr>
          <p:sp>
            <p:nvSpPr>
              <p:cNvPr id="72" name="椭圆 71"/>
              <p:cNvSpPr/>
              <p:nvPr/>
            </p:nvSpPr>
            <p:spPr>
              <a:xfrm>
                <a:off x="4136296" y="1758767"/>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73" name="椭圆 72"/>
              <p:cNvSpPr/>
              <p:nvPr/>
            </p:nvSpPr>
            <p:spPr>
              <a:xfrm>
                <a:off x="7749010" y="4977593"/>
                <a:ext cx="350686" cy="350686"/>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grpSp>
          <p:nvGrpSpPr>
            <p:cNvPr id="68" name="PA_组合 1"/>
            <p:cNvGrpSpPr/>
            <p:nvPr>
              <p:custDataLst>
                <p:tags r:id="rId3"/>
              </p:custDataLst>
            </p:nvPr>
          </p:nvGrpSpPr>
          <p:grpSpPr>
            <a:xfrm>
              <a:off x="1943826" y="2965220"/>
              <a:ext cx="748127" cy="681430"/>
              <a:chOff x="4146080" y="1765280"/>
              <a:chExt cx="3937353" cy="3586333"/>
            </a:xfrm>
            <a:gradFill>
              <a:gsLst>
                <a:gs pos="0">
                  <a:srgbClr val="6483B3"/>
                </a:gs>
                <a:gs pos="87000">
                  <a:srgbClr val="334E6E"/>
                </a:gs>
              </a:gsLst>
              <a:lin ang="4800000" scaled="0"/>
            </a:gradFill>
          </p:grpSpPr>
          <p:sp>
            <p:nvSpPr>
              <p:cNvPr id="70" name="椭圆 69"/>
              <p:cNvSpPr/>
              <p:nvPr/>
            </p:nvSpPr>
            <p:spPr>
              <a:xfrm>
                <a:off x="4146080" y="5013963"/>
                <a:ext cx="337660" cy="33765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sp>
            <p:nvSpPr>
              <p:cNvPr id="71" name="椭圆 70"/>
              <p:cNvSpPr/>
              <p:nvPr/>
            </p:nvSpPr>
            <p:spPr>
              <a:xfrm>
                <a:off x="7745773" y="1765280"/>
                <a:ext cx="337660" cy="337660"/>
              </a:xfrm>
              <a:prstGeom prst="ellipse">
                <a:avLst/>
              </a:prstGeom>
              <a:gradFill>
                <a:gsLst>
                  <a:gs pos="0">
                    <a:srgbClr val="6483B3"/>
                  </a:gs>
                  <a:gs pos="87000">
                    <a:srgbClr val="334E6E"/>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幼圆" panose="02010509060101010101" pitchFamily="49" charset="-122"/>
                  <a:ea typeface="幼圆" panose="02010509060101010101" pitchFamily="49" charset="-122"/>
                </a:endParaRPr>
              </a:p>
            </p:txBody>
          </p:sp>
        </p:grpSp>
        <p:sp>
          <p:nvSpPr>
            <p:cNvPr id="69" name="Text Box 3"/>
            <p:cNvSpPr>
              <a:spLocks noChangeArrowheads="1"/>
            </p:cNvSpPr>
            <p:nvPr/>
          </p:nvSpPr>
          <p:spPr bwMode="auto">
            <a:xfrm>
              <a:off x="2041387" y="3075101"/>
              <a:ext cx="503664" cy="461665"/>
            </a:xfrm>
            <a:prstGeom prst="rect">
              <a:avLst/>
            </a:prstGeom>
          </p:spPr>
          <p:txBody>
            <a:bodyPr wrap="none">
              <a:spAutoFit/>
            </a:bodyPr>
            <a:lstStyle/>
            <a:p>
              <a:pPr algn="ctr">
                <a:spcBef>
                  <a:spcPct val="0"/>
                </a:spcBef>
              </a:pPr>
              <a:r>
                <a:rPr lang="en-US" altLang="zh-CN" sz="2400" dirty="0" smtClean="0">
                  <a:solidFill>
                    <a:schemeClr val="bg1"/>
                  </a:solidFill>
                  <a:latin typeface="幼圆" panose="02010509060101010101" pitchFamily="49" charset="-122"/>
                  <a:ea typeface="幼圆" panose="02010509060101010101" pitchFamily="49" charset="-122"/>
                  <a:sym typeface="Calibri" panose="020F0502020204030204" pitchFamily="34" charset="0"/>
                </a:rPr>
                <a:t>04</a:t>
              </a:r>
              <a:endParaRPr lang="zh-CN" altLang="en-US" sz="1600" dirty="0">
                <a:solidFill>
                  <a:schemeClr val="bg1"/>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7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750" fill="hold"/>
                                        <p:tgtEl>
                                          <p:spTgt spid="38"/>
                                        </p:tgtEl>
                                        <p:attrNameLst>
                                          <p:attrName>ppt_x</p:attrName>
                                        </p:attrNameLst>
                                      </p:cBhvr>
                                      <p:tavLst>
                                        <p:tav tm="0">
                                          <p:val>
                                            <p:strVal val="#ppt_x"/>
                                          </p:val>
                                        </p:tav>
                                        <p:tav tm="100000">
                                          <p:val>
                                            <p:strVal val="#ppt_x"/>
                                          </p:val>
                                        </p:tav>
                                      </p:tavLst>
                                    </p:anim>
                                    <p:anim calcmode="lin" valueType="num">
                                      <p:cBhvr additive="base">
                                        <p:cTn id="16" dur="75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25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750" fill="hold"/>
                                        <p:tgtEl>
                                          <p:spTgt spid="62"/>
                                        </p:tgtEl>
                                        <p:attrNameLst>
                                          <p:attrName>ppt_x</p:attrName>
                                        </p:attrNameLst>
                                      </p:cBhvr>
                                      <p:tavLst>
                                        <p:tav tm="0">
                                          <p:val>
                                            <p:strVal val="#ppt_x"/>
                                          </p:val>
                                        </p:tav>
                                        <p:tav tm="100000">
                                          <p:val>
                                            <p:strVal val="#ppt_x"/>
                                          </p:val>
                                        </p:tav>
                                      </p:tavLst>
                                    </p:anim>
                                    <p:anim calcmode="lin" valueType="num">
                                      <p:cBhvr additive="base">
                                        <p:cTn id="20" dur="7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26</a:t>
            </a:fld>
            <a:endParaRPr lang="zh-CN" altLang="en-US" dirty="0"/>
          </a:p>
        </p:txBody>
      </p:sp>
      <p:sp>
        <p:nvSpPr>
          <p:cNvPr id="9" name="标题 4"/>
          <p:cNvSpPr txBox="1">
            <a:spLocks/>
          </p:cNvSpPr>
          <p:nvPr/>
        </p:nvSpPr>
        <p:spPr bwMode="auto">
          <a:xfrm>
            <a:off x="3500430" y="357172"/>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防火设计验算软件操作：</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1026" name="Picture 2"/>
          <p:cNvPicPr>
            <a:picLocks noChangeAspect="1" noChangeArrowheads="1"/>
          </p:cNvPicPr>
          <p:nvPr/>
        </p:nvPicPr>
        <p:blipFill>
          <a:blip r:embed="rId2"/>
          <a:srcRect/>
          <a:stretch>
            <a:fillRect/>
          </a:stretch>
        </p:blipFill>
        <p:spPr bwMode="auto">
          <a:xfrm>
            <a:off x="2357422" y="928676"/>
            <a:ext cx="4695836" cy="38416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27</a:t>
            </a:fld>
            <a:endParaRPr lang="zh-CN" altLang="en-US" dirty="0"/>
          </a:p>
        </p:txBody>
      </p:sp>
      <p:sp>
        <p:nvSpPr>
          <p:cNvPr id="9" name="标题 4"/>
          <p:cNvSpPr txBox="1">
            <a:spLocks/>
          </p:cNvSpPr>
          <p:nvPr/>
        </p:nvSpPr>
        <p:spPr bwMode="auto">
          <a:xfrm>
            <a:off x="3286116" y="642924"/>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防火设计验算软件操作：</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2051" name="Picture 3"/>
          <p:cNvPicPr>
            <a:picLocks noChangeAspect="1" noChangeArrowheads="1"/>
          </p:cNvPicPr>
          <p:nvPr/>
        </p:nvPicPr>
        <p:blipFill>
          <a:blip r:embed="rId2"/>
          <a:srcRect/>
          <a:stretch>
            <a:fillRect/>
          </a:stretch>
        </p:blipFill>
        <p:spPr bwMode="auto">
          <a:xfrm>
            <a:off x="468279" y="1285866"/>
            <a:ext cx="3817362" cy="257176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643438" y="1285866"/>
            <a:ext cx="4027495" cy="2571768"/>
          </a:xfrm>
          <a:prstGeom prst="rect">
            <a:avLst/>
          </a:prstGeom>
          <a:noFill/>
          <a:ln w="9525">
            <a:noFill/>
            <a:miter lim="800000"/>
            <a:headEnd/>
            <a:tailEnd/>
          </a:ln>
          <a:effectLst/>
        </p:spPr>
      </p:pic>
      <p:sp>
        <p:nvSpPr>
          <p:cNvPr id="3" name="流程图: 联系 2"/>
          <p:cNvSpPr/>
          <p:nvPr/>
        </p:nvSpPr>
        <p:spPr>
          <a:xfrm>
            <a:off x="2376960" y="3003798"/>
            <a:ext cx="216024" cy="216024"/>
          </a:xfrm>
          <a:prstGeom prst="flowChartConnector">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流程图: 联系 7"/>
          <p:cNvSpPr/>
          <p:nvPr/>
        </p:nvSpPr>
        <p:spPr>
          <a:xfrm>
            <a:off x="3178104" y="2211710"/>
            <a:ext cx="216024" cy="216024"/>
          </a:xfrm>
          <a:prstGeom prst="flowChartConnector">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135094" y="2135056"/>
            <a:ext cx="610864" cy="369332"/>
          </a:xfrm>
          <a:prstGeom prst="rect">
            <a:avLst/>
          </a:prstGeom>
          <a:noFill/>
        </p:spPr>
        <p:txBody>
          <a:bodyPr wrap="square" rtlCol="0">
            <a:spAutoFit/>
          </a:bodyPr>
          <a:lstStyle/>
          <a:p>
            <a:r>
              <a:rPr lang="en-US" altLang="zh-CN" dirty="0" smtClean="0">
                <a:solidFill>
                  <a:srgbClr val="FFFFFF"/>
                </a:solidFill>
              </a:rPr>
              <a:t>4</a:t>
            </a:r>
            <a:endParaRPr lang="zh-CN" altLang="en-US" dirty="0">
              <a:solidFill>
                <a:srgbClr val="FFFFFF"/>
              </a:solidFill>
            </a:endParaRPr>
          </a:p>
        </p:txBody>
      </p:sp>
      <p:sp>
        <p:nvSpPr>
          <p:cNvPr id="12" name="文本框 11"/>
          <p:cNvSpPr txBox="1"/>
          <p:nvPr/>
        </p:nvSpPr>
        <p:spPr>
          <a:xfrm>
            <a:off x="2339752" y="2927144"/>
            <a:ext cx="644084" cy="369332"/>
          </a:xfrm>
          <a:prstGeom prst="rect">
            <a:avLst/>
          </a:prstGeom>
          <a:noFill/>
        </p:spPr>
        <p:txBody>
          <a:bodyPr wrap="square" rtlCol="0">
            <a:spAutoFit/>
          </a:bodyPr>
          <a:lstStyle/>
          <a:p>
            <a:r>
              <a:rPr lang="en-US" altLang="zh-CN" dirty="0" smtClean="0">
                <a:solidFill>
                  <a:srgbClr val="FFFFFF"/>
                </a:solidFill>
              </a:rPr>
              <a:t>5</a:t>
            </a:r>
            <a:endParaRPr lang="zh-CN" altLang="en-US"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28</a:t>
            </a:fld>
            <a:endParaRPr lang="zh-CN" altLang="en-US" dirty="0"/>
          </a:p>
        </p:txBody>
      </p:sp>
      <p:sp>
        <p:nvSpPr>
          <p:cNvPr id="9" name="标题 4"/>
          <p:cNvSpPr txBox="1">
            <a:spLocks/>
          </p:cNvSpPr>
          <p:nvPr/>
        </p:nvSpPr>
        <p:spPr bwMode="auto">
          <a:xfrm>
            <a:off x="3143240" y="642924"/>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防火设计验算软件操作：</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3075" name="Picture 3"/>
          <p:cNvPicPr>
            <a:picLocks noChangeAspect="1" noChangeArrowheads="1"/>
          </p:cNvPicPr>
          <p:nvPr/>
        </p:nvPicPr>
        <p:blipFill>
          <a:blip r:embed="rId2"/>
          <a:srcRect/>
          <a:stretch>
            <a:fillRect/>
          </a:stretch>
        </p:blipFill>
        <p:spPr bwMode="auto">
          <a:xfrm>
            <a:off x="642910" y="1285866"/>
            <a:ext cx="4176532" cy="3071834"/>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5143504" y="1285866"/>
            <a:ext cx="3359086"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29</a:t>
            </a:fld>
            <a:endParaRPr lang="zh-CN" altLang="en-US" dirty="0"/>
          </a:p>
        </p:txBody>
      </p:sp>
      <p:sp>
        <p:nvSpPr>
          <p:cNvPr id="9" name="标题 4"/>
          <p:cNvSpPr txBox="1">
            <a:spLocks/>
          </p:cNvSpPr>
          <p:nvPr/>
        </p:nvSpPr>
        <p:spPr bwMode="auto">
          <a:xfrm>
            <a:off x="3786182" y="214296"/>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en-US" altLang="zh-CN" sz="2400" dirty="0" err="1" smtClean="0">
                <a:solidFill>
                  <a:srgbClr val="C00000"/>
                </a:solidFill>
                <a:latin typeface="黑体" pitchFamily="49" charset="-122"/>
                <a:ea typeface="黑体" pitchFamily="49" charset="-122"/>
                <a:cs typeface="+mj-cs"/>
              </a:rPr>
              <a:t>钢结构</a:t>
            </a:r>
            <a:r>
              <a:rPr lang="zh-CN" altLang="en-US" sz="2400" dirty="0" smtClean="0">
                <a:solidFill>
                  <a:srgbClr val="C00000"/>
                </a:solidFill>
                <a:latin typeface="黑体" pitchFamily="49" charset="-122"/>
                <a:ea typeface="黑体" pitchFamily="49" charset="-122"/>
                <a:cs typeface="+mj-cs"/>
              </a:rPr>
              <a:t>防火支持</a:t>
            </a:r>
            <a:r>
              <a:rPr lang="en-US" altLang="zh-CN" sz="2400" dirty="0" smtClean="0">
                <a:solidFill>
                  <a:srgbClr val="C00000"/>
                </a:solidFill>
                <a:latin typeface="黑体" pitchFamily="49" charset="-122"/>
                <a:ea typeface="黑体" pitchFamily="49" charset="-122"/>
                <a:cs typeface="+mj-cs"/>
              </a:rPr>
              <a:t>的</a:t>
            </a:r>
            <a:r>
              <a:rPr lang="zh-CN" altLang="en-US" sz="2400" dirty="0" smtClean="0">
                <a:solidFill>
                  <a:srgbClr val="C00000"/>
                </a:solidFill>
                <a:latin typeface="黑体" pitchFamily="49" charset="-122"/>
                <a:ea typeface="黑体" pitchFamily="49" charset="-122"/>
                <a:cs typeface="+mj-cs"/>
              </a:rPr>
              <a:t>其他类型杆件：</a:t>
            </a:r>
            <a:endParaRPr lang="zh-CN" altLang="en-US" sz="2400" dirty="0">
              <a:solidFill>
                <a:srgbClr val="C00000"/>
              </a:solidFill>
              <a:latin typeface="黑体" pitchFamily="49" charset="-122"/>
              <a:ea typeface="黑体" pitchFamily="49" charset="-122"/>
              <a:cs typeface="+mj-cs"/>
            </a:endParaRPr>
          </a:p>
        </p:txBody>
      </p:sp>
      <p:sp>
        <p:nvSpPr>
          <p:cNvPr id="7" name="文本框 4"/>
          <p:cNvSpPr txBox="1"/>
          <p:nvPr/>
        </p:nvSpPr>
        <p:spPr>
          <a:xfrm>
            <a:off x="214282" y="857238"/>
            <a:ext cx="5786478" cy="3647152"/>
          </a:xfrm>
          <a:prstGeom prst="rect">
            <a:avLst/>
          </a:prstGeom>
          <a:noFill/>
        </p:spPr>
        <p:txBody>
          <a:bodyPr wrap="square" rtlCol="0">
            <a:spAutoFit/>
          </a:bodyPr>
          <a:lstStyle/>
          <a:p>
            <a:pPr marL="342900" indent="-342900">
              <a:buFont typeface="Wingdings" panose="05000000000000000000" pitchFamily="2" charset="2"/>
              <a:buChar char="u"/>
            </a:pPr>
            <a:r>
              <a:rPr lang="x-none" altLang="zh-CN" sz="1400" b="1" dirty="0" smtClean="0">
                <a:latin typeface="幼圆" panose="02010509060101010101" pitchFamily="49" charset="-122"/>
                <a:ea typeface="幼圆" panose="02010509060101010101" pitchFamily="49" charset="-122"/>
              </a:rPr>
              <a:t>圆钢管砼柱</a:t>
            </a:r>
            <a:r>
              <a:rPr lang="x-none" altLang="zh-CN" sz="1400" b="1" dirty="0">
                <a:latin typeface="幼圆" panose="02010509060101010101" pitchFamily="49" charset="-122"/>
                <a:ea typeface="幼圆" panose="02010509060101010101" pitchFamily="49" charset="-122"/>
              </a:rPr>
              <a:t>、矩形钢管砼柱、组合梁防火验算</a:t>
            </a:r>
            <a:endParaRPr lang="zh-CN" altLang="zh-CN" sz="1400" b="1" dirty="0">
              <a:latin typeface="幼圆" panose="02010509060101010101" pitchFamily="49" charset="-122"/>
              <a:ea typeface="幼圆" panose="02010509060101010101" pitchFamily="49" charset="-122"/>
            </a:endParaRPr>
          </a:p>
          <a:p>
            <a:pPr>
              <a:lnSpc>
                <a:spcPct val="150000"/>
              </a:lnSpc>
            </a:pPr>
            <a:r>
              <a:rPr lang="en-US" altLang="zh-CN" sz="1400" dirty="0" smtClean="0">
                <a:latin typeface="幼圆" panose="02010509060101010101" pitchFamily="49" charset="-122"/>
                <a:ea typeface="幼圆" panose="02010509060101010101" pitchFamily="49" charset="-122"/>
              </a:rPr>
              <a:t>    </a:t>
            </a:r>
            <a:r>
              <a:rPr lang="zh-CN" altLang="en-US" sz="1400" dirty="0" smtClean="0">
                <a:latin typeface="幼圆" panose="02010509060101010101" pitchFamily="49" charset="-122"/>
                <a:ea typeface="幼圆" panose="02010509060101010101" pitchFamily="49" charset="-122"/>
              </a:rPr>
              <a:t>目前版本</a:t>
            </a:r>
            <a:r>
              <a:rPr lang="zh-CN" altLang="zh-CN" sz="1400" dirty="0" smtClean="0">
                <a:latin typeface="幼圆" panose="02010509060101010101" pitchFamily="49" charset="-122"/>
                <a:ea typeface="幼圆" panose="02010509060101010101" pitchFamily="49" charset="-122"/>
              </a:rPr>
              <a:t>完善</a:t>
            </a:r>
            <a:r>
              <a:rPr lang="zh-CN" altLang="zh-CN" sz="1400" dirty="0">
                <a:latin typeface="幼圆" panose="02010509060101010101" pitchFamily="49" charset="-122"/>
                <a:ea typeface="幼圆" panose="02010509060101010101" pitchFamily="49" charset="-122"/>
              </a:rPr>
              <a:t>了对组合钢结构防火验算的支持，支持的构件类型包括圆钢管砼柱、矩形钢管砼柱以及钢与混凝土组合梁，其设计流程</a:t>
            </a:r>
            <a:r>
              <a:rPr lang="zh-CN" altLang="zh-CN" sz="1400" dirty="0" smtClean="0">
                <a:latin typeface="幼圆" panose="02010509060101010101" pitchFamily="49" charset="-122"/>
                <a:ea typeface="幼圆" panose="02010509060101010101" pitchFamily="49" charset="-122"/>
              </a:rPr>
              <a:t>与</a:t>
            </a:r>
            <a:r>
              <a:rPr lang="zh-CN" altLang="en-US" sz="1400" dirty="0" smtClean="0">
                <a:latin typeface="幼圆" panose="02010509060101010101" pitchFamily="49" charset="-122"/>
                <a:ea typeface="幼圆" panose="02010509060101010101" pitchFamily="49" charset="-122"/>
              </a:rPr>
              <a:t>前面描述</a:t>
            </a:r>
            <a:r>
              <a:rPr lang="zh-CN" altLang="zh-CN" sz="1400" dirty="0" smtClean="0">
                <a:latin typeface="幼圆" panose="02010509060101010101" pitchFamily="49" charset="-122"/>
                <a:ea typeface="幼圆" panose="02010509060101010101" pitchFamily="49" charset="-122"/>
              </a:rPr>
              <a:t>基本</a:t>
            </a:r>
            <a:r>
              <a:rPr lang="zh-CN" altLang="zh-CN" sz="1400" dirty="0">
                <a:latin typeface="幼圆" panose="02010509060101010101" pitchFamily="49" charset="-122"/>
                <a:ea typeface="幼圆" panose="02010509060101010101" pitchFamily="49" charset="-122"/>
              </a:rPr>
              <a:t>一致</a:t>
            </a:r>
            <a:r>
              <a:rPr lang="zh-CN" altLang="zh-CN" sz="1400" dirty="0" smtClean="0">
                <a:latin typeface="幼圆" panose="02010509060101010101" pitchFamily="49" charset="-122"/>
                <a:ea typeface="幼圆" panose="02010509060101010101" pitchFamily="49" charset="-122"/>
              </a:rPr>
              <a:t>。</a:t>
            </a:r>
            <a:endParaRPr lang="en-US" altLang="zh-CN" sz="1400" dirty="0" smtClean="0">
              <a:latin typeface="幼圆" panose="02010509060101010101" pitchFamily="49" charset="-122"/>
              <a:ea typeface="幼圆" panose="02010509060101010101" pitchFamily="49" charset="-122"/>
            </a:endParaRPr>
          </a:p>
          <a:p>
            <a:pPr>
              <a:lnSpc>
                <a:spcPct val="150000"/>
              </a:lnSpc>
            </a:pPr>
            <a:r>
              <a:rPr lang="en-US" altLang="zh-CN" sz="1400" dirty="0" smtClean="0">
                <a:latin typeface="幼圆" panose="02010509060101010101" pitchFamily="49" charset="-122"/>
                <a:ea typeface="幼圆" panose="02010509060101010101" pitchFamily="49" charset="-122"/>
              </a:rPr>
              <a:t>   </a:t>
            </a:r>
            <a:r>
              <a:rPr lang="zh-CN" altLang="zh-CN" sz="1400" dirty="0" smtClean="0">
                <a:latin typeface="幼圆" panose="02010509060101010101" pitchFamily="49" charset="-122"/>
                <a:ea typeface="幼圆" panose="02010509060101010101" pitchFamily="49" charset="-122"/>
              </a:rPr>
              <a:t>程序</a:t>
            </a:r>
            <a:r>
              <a:rPr lang="zh-CN" altLang="zh-CN" sz="1400" dirty="0">
                <a:latin typeface="幼圆" panose="02010509060101010101" pitchFamily="49" charset="-122"/>
                <a:ea typeface="幼圆" panose="02010509060101010101" pitchFamily="49" charset="-122"/>
              </a:rPr>
              <a:t>支持</a:t>
            </a:r>
            <a:r>
              <a:rPr lang="zh-CN" altLang="zh-CN" sz="1400" b="1" dirty="0">
                <a:solidFill>
                  <a:srgbClr val="C00000"/>
                </a:solidFill>
                <a:latin typeface="幼圆" panose="02010509060101010101" pitchFamily="49" charset="-122"/>
                <a:ea typeface="幼圆" panose="02010509060101010101" pitchFamily="49" charset="-122"/>
              </a:rPr>
              <a:t>圆钢管砼柱和矩形钢管砼柱按照《建筑钢结构防火设计规范》</a:t>
            </a:r>
            <a:r>
              <a:rPr lang="en-US" altLang="zh-CN" sz="1400" b="1" dirty="0">
                <a:solidFill>
                  <a:srgbClr val="C00000"/>
                </a:solidFill>
                <a:latin typeface="幼圆" panose="02010509060101010101" pitchFamily="49" charset="-122"/>
                <a:ea typeface="幼圆" panose="02010509060101010101" pitchFamily="49" charset="-122"/>
              </a:rPr>
              <a:t>GB51249-2017</a:t>
            </a:r>
            <a:r>
              <a:rPr lang="zh-CN" altLang="zh-CN" sz="1400" b="1" dirty="0">
                <a:solidFill>
                  <a:srgbClr val="C00000"/>
                </a:solidFill>
                <a:latin typeface="幼圆" panose="02010509060101010101" pitchFamily="49" charset="-122"/>
                <a:ea typeface="幼圆" panose="02010509060101010101" pitchFamily="49" charset="-122"/>
              </a:rPr>
              <a:t>第</a:t>
            </a:r>
            <a:r>
              <a:rPr lang="en-US" altLang="zh-CN" sz="1400" b="1" dirty="0">
                <a:solidFill>
                  <a:srgbClr val="C00000"/>
                </a:solidFill>
                <a:latin typeface="幼圆" panose="02010509060101010101" pitchFamily="49" charset="-122"/>
                <a:ea typeface="幼圆" panose="02010509060101010101" pitchFamily="49" charset="-122"/>
              </a:rPr>
              <a:t>8</a:t>
            </a:r>
            <a:r>
              <a:rPr lang="zh-CN" altLang="zh-CN" sz="1400" b="1" dirty="0">
                <a:solidFill>
                  <a:srgbClr val="C00000"/>
                </a:solidFill>
                <a:latin typeface="幼圆" panose="02010509060101010101" pitchFamily="49" charset="-122"/>
                <a:ea typeface="幼圆" panose="02010509060101010101" pitchFamily="49" charset="-122"/>
              </a:rPr>
              <a:t>章进行防火保护层验算</a:t>
            </a:r>
            <a:r>
              <a:rPr lang="zh-CN" altLang="zh-CN" sz="1400" dirty="0">
                <a:latin typeface="幼圆" panose="02010509060101010101" pitchFamily="49" charset="-122"/>
                <a:ea typeface="幼圆" panose="02010509060101010101" pitchFamily="49" charset="-122"/>
              </a:rPr>
              <a:t>，验算圆钢管砼柱和矩形钢管砼柱是否需要保护层及保护层厚度是否满足要求。</a:t>
            </a:r>
          </a:p>
          <a:p>
            <a:pPr>
              <a:lnSpc>
                <a:spcPct val="150000"/>
              </a:lnSpc>
            </a:pPr>
            <a:r>
              <a:rPr lang="zh-CN" altLang="zh-CN" sz="1400" dirty="0" smtClean="0">
                <a:latin typeface="幼圆" panose="02010509060101010101" pitchFamily="49" charset="-122"/>
                <a:ea typeface="幼圆" panose="02010509060101010101" pitchFamily="49" charset="-122"/>
              </a:rPr>
              <a:t>程序</a:t>
            </a:r>
            <a:r>
              <a:rPr lang="zh-CN" altLang="zh-CN" sz="1400" dirty="0">
                <a:latin typeface="幼圆" panose="02010509060101010101" pitchFamily="49" charset="-122"/>
                <a:ea typeface="幼圆" panose="02010509060101010101" pitchFamily="49" charset="-122"/>
              </a:rPr>
              <a:t>还支持对钢与混凝土</a:t>
            </a:r>
            <a:r>
              <a:rPr lang="zh-CN" altLang="zh-CN" sz="1400" b="1" dirty="0">
                <a:solidFill>
                  <a:srgbClr val="C00000"/>
                </a:solidFill>
                <a:latin typeface="幼圆" panose="02010509060101010101" pitchFamily="49" charset="-122"/>
                <a:ea typeface="幼圆" panose="02010509060101010101" pitchFamily="49" charset="-122"/>
              </a:rPr>
              <a:t>组合梁</a:t>
            </a:r>
            <a:r>
              <a:rPr lang="zh-CN" altLang="zh-CN" sz="1400" dirty="0">
                <a:latin typeface="幼圆" panose="02010509060101010101" pitchFamily="49" charset="-122"/>
                <a:ea typeface="幼圆" panose="02010509060101010101" pitchFamily="49" charset="-122"/>
              </a:rPr>
              <a:t>进行防火验算，组合梁防火验算规则与钢梁类似，也是承载力法。</a:t>
            </a:r>
          </a:p>
          <a:p>
            <a:pPr>
              <a:lnSpc>
                <a:spcPct val="150000"/>
              </a:lnSpc>
            </a:pPr>
            <a:endParaRPr lang="zh-CN" altLang="zh-CN" sz="1400" dirty="0">
              <a:latin typeface="幼圆" panose="02010509060101010101" pitchFamily="49" charset="-122"/>
              <a:ea typeface="幼圆" panose="02010509060101010101" pitchFamily="49" charset="-122"/>
            </a:endParaRPr>
          </a:p>
          <a:p>
            <a:endParaRPr lang="zh-CN" altLang="zh-CN" sz="1400" dirty="0">
              <a:latin typeface="幼圆" panose="02010509060101010101" pitchFamily="49" charset="-122"/>
              <a:ea typeface="幼圆" panose="02010509060101010101" pitchFamily="49" charset="-122"/>
            </a:endParaRPr>
          </a:p>
          <a:p>
            <a:endParaRPr lang="zh-CN" altLang="zh-CN" sz="1400" dirty="0">
              <a:latin typeface="幼圆" panose="02010509060101010101" pitchFamily="49" charset="-122"/>
              <a:ea typeface="幼圆" panose="02010509060101010101" pitchFamily="49" charset="-122"/>
            </a:endParaRPr>
          </a:p>
        </p:txBody>
      </p:sp>
      <p:pic>
        <p:nvPicPr>
          <p:cNvPr id="10"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36" y="1500180"/>
            <a:ext cx="2786082" cy="1945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1357290" y="1643056"/>
            <a:ext cx="7072362" cy="2500330"/>
          </a:xfrm>
        </p:spPr>
        <p:txBody>
          <a:bodyPr/>
          <a:lstStyle/>
          <a:p>
            <a:pPr algn="l"/>
            <a:r>
              <a:rPr lang="en-US" altLang="zh-CN" sz="1800" dirty="0" smtClean="0"/>
              <a:t>• </a:t>
            </a:r>
            <a:r>
              <a:rPr lang="zh-CN" altLang="en-US" sz="1800" dirty="0" smtClean="0">
                <a:latin typeface="幼圆" panose="02010509060101010101" pitchFamily="49" charset="-122"/>
                <a:ea typeface="幼圆" panose="02010509060101010101" pitchFamily="49" charset="-122"/>
              </a:rPr>
              <a:t>众所周知的</a:t>
            </a:r>
            <a:r>
              <a:rPr lang="en-US" altLang="zh-CN" sz="1800" dirty="0" smtClean="0">
                <a:latin typeface="幼圆" panose="02010509060101010101" pitchFamily="49" charset="-122"/>
                <a:ea typeface="幼圆" panose="02010509060101010101" pitchFamily="49" charset="-122"/>
              </a:rPr>
              <a:t>911</a:t>
            </a:r>
            <a:r>
              <a:rPr lang="zh-CN" altLang="en-US" sz="1800" dirty="0" smtClean="0">
                <a:latin typeface="幼圆" panose="02010509060101010101" pitchFamily="49" charset="-122"/>
                <a:ea typeface="幼圆" panose="02010509060101010101" pitchFamily="49" charset="-122"/>
              </a:rPr>
              <a:t>事件，双子塔倒塌其本质就是钢结构在升温过程中出现的大面积失效的实例。美国建筑协会对纽约世贸中心双子塔的钢结构耐火保护方面进行了全面的调查研究，报告显示，为了减轻结构自重，当时主要钢结构外侧常用外包混凝土的做法没有被采用，且结构防火涂料也减薄了</a:t>
            </a:r>
            <a:r>
              <a:rPr lang="en-US" altLang="zh-CN" sz="1800" dirty="0" smtClean="0">
                <a:latin typeface="幼圆" panose="02010509060101010101" pitchFamily="49" charset="-122"/>
                <a:ea typeface="幼圆" panose="02010509060101010101" pitchFamily="49" charset="-122"/>
              </a:rPr>
              <a:t>20mm</a:t>
            </a:r>
            <a:r>
              <a:rPr lang="zh-CN" altLang="en-US" sz="1800" dirty="0" smtClean="0">
                <a:latin typeface="幼圆" panose="02010509060101010101" pitchFamily="49" charset="-122"/>
                <a:ea typeface="幼圆" panose="02010509060101010101" pitchFamily="49" charset="-122"/>
              </a:rPr>
              <a:t>，钢结构尽管不会燃烧，但是在火灾下它是非常脆弱的。腐蚀对大多数钢结构来说，其危害是长期慢性的，而火灾则会在</a:t>
            </a:r>
            <a:r>
              <a:rPr lang="en-US" altLang="zh-CN" sz="1800" dirty="0" smtClean="0">
                <a:latin typeface="幼圆" panose="02010509060101010101" pitchFamily="49" charset="-122"/>
                <a:ea typeface="幼圆" panose="02010509060101010101" pitchFamily="49" charset="-122"/>
              </a:rPr>
              <a:t>15--20</a:t>
            </a:r>
            <a:r>
              <a:rPr lang="zh-CN" altLang="en-US" sz="1800" dirty="0" smtClean="0">
                <a:latin typeface="幼圆" panose="02010509060101010101" pitchFamily="49" charset="-122"/>
                <a:ea typeface="幼圆" panose="02010509060101010101" pitchFamily="49" charset="-122"/>
              </a:rPr>
              <a:t>分钟左右就把一座钢结构建筑摧毁。火灾对于生命和财产的损失是极其巨大的。</a:t>
            </a:r>
            <a:endParaRPr lang="zh-CN" altLang="en-US" sz="1800" dirty="0">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a:t>
            </a:fld>
            <a:endParaRPr lang="zh-CN" altLang="en-US"/>
          </a:p>
        </p:txBody>
      </p:sp>
      <p:sp>
        <p:nvSpPr>
          <p:cNvPr id="9" name="标题 4"/>
          <p:cNvSpPr txBox="1">
            <a:spLocks/>
          </p:cNvSpPr>
          <p:nvPr/>
        </p:nvSpPr>
        <p:spPr bwMode="auto">
          <a:xfrm>
            <a:off x="642910"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钢结构防火的重要性</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30</a:t>
            </a:fld>
            <a:endParaRPr lang="zh-CN" altLang="en-US" dirty="0"/>
          </a:p>
        </p:txBody>
      </p:sp>
      <p:sp>
        <p:nvSpPr>
          <p:cNvPr id="9" name="标题 4"/>
          <p:cNvSpPr txBox="1">
            <a:spLocks/>
          </p:cNvSpPr>
          <p:nvPr/>
        </p:nvSpPr>
        <p:spPr bwMode="auto">
          <a:xfrm>
            <a:off x="2071670" y="785800"/>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en-US" altLang="zh-CN" sz="2400" dirty="0" err="1" smtClean="0">
                <a:solidFill>
                  <a:srgbClr val="C00000"/>
                </a:solidFill>
                <a:latin typeface="幼圆" panose="02010509060101010101" pitchFamily="49" charset="-122"/>
                <a:ea typeface="幼圆" panose="02010509060101010101" pitchFamily="49" charset="-122"/>
                <a:cs typeface="+mj-cs"/>
              </a:rPr>
              <a:t>钢结构</a:t>
            </a:r>
            <a:r>
              <a:rPr lang="zh-CN" altLang="en-US" sz="2400" dirty="0" smtClean="0">
                <a:solidFill>
                  <a:srgbClr val="C00000"/>
                </a:solidFill>
                <a:latin typeface="幼圆" panose="02010509060101010101" pitchFamily="49" charset="-122"/>
                <a:ea typeface="幼圆" panose="02010509060101010101" pitchFamily="49" charset="-122"/>
                <a:cs typeface="+mj-cs"/>
              </a:rPr>
              <a:t>防火支持</a:t>
            </a:r>
            <a:r>
              <a:rPr lang="en-US" altLang="zh-CN" sz="2400" dirty="0" smtClean="0">
                <a:solidFill>
                  <a:srgbClr val="C00000"/>
                </a:solidFill>
                <a:latin typeface="幼圆" panose="02010509060101010101" pitchFamily="49" charset="-122"/>
                <a:ea typeface="幼圆" panose="02010509060101010101" pitchFamily="49" charset="-122"/>
                <a:cs typeface="+mj-cs"/>
              </a:rPr>
              <a:t>的</a:t>
            </a:r>
            <a:r>
              <a:rPr lang="zh-CN" altLang="en-US" sz="2400" dirty="0" smtClean="0">
                <a:solidFill>
                  <a:srgbClr val="C00000"/>
                </a:solidFill>
                <a:latin typeface="幼圆" panose="02010509060101010101" pitchFamily="49" charset="-122"/>
                <a:ea typeface="幼圆" panose="02010509060101010101" pitchFamily="49" charset="-122"/>
                <a:cs typeface="+mj-cs"/>
              </a:rPr>
              <a:t>其他类型杆件：</a:t>
            </a:r>
            <a:endParaRPr lang="zh-CN" altLang="en-US" sz="2400" dirty="0">
              <a:solidFill>
                <a:srgbClr val="C00000"/>
              </a:solidFill>
              <a:latin typeface="幼圆" panose="02010509060101010101" pitchFamily="49" charset="-122"/>
              <a:ea typeface="幼圆" panose="02010509060101010101" pitchFamily="49" charset="-122"/>
              <a:cs typeface="+mj-cs"/>
            </a:endParaRPr>
          </a:p>
        </p:txBody>
      </p:sp>
      <p:pic>
        <p:nvPicPr>
          <p:cNvPr id="5" name="图片 5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29256" y="1643056"/>
            <a:ext cx="3567941" cy="228329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文本框 4"/>
          <p:cNvSpPr txBox="1"/>
          <p:nvPr/>
        </p:nvSpPr>
        <p:spPr>
          <a:xfrm>
            <a:off x="785786" y="1571618"/>
            <a:ext cx="4286280" cy="3762568"/>
          </a:xfrm>
          <a:prstGeom prst="rect">
            <a:avLst/>
          </a:prstGeom>
          <a:noFill/>
        </p:spPr>
        <p:txBody>
          <a:bodyPr wrap="square" rtlCol="0">
            <a:spAutoFit/>
          </a:bodyPr>
          <a:lstStyle/>
          <a:p>
            <a:pPr marL="342900" indent="-342900">
              <a:buFont typeface="Wingdings" panose="05000000000000000000" pitchFamily="2" charset="2"/>
              <a:buChar char="u"/>
            </a:pPr>
            <a:r>
              <a:rPr lang="x-none" altLang="zh-CN" sz="1800" b="1" dirty="0">
                <a:latin typeface="幼圆" panose="02010509060101010101" pitchFamily="49" charset="-122"/>
                <a:ea typeface="幼圆" panose="02010509060101010101" pitchFamily="49" charset="-122"/>
              </a:rPr>
              <a:t>增加圆钢管砼柱、</a:t>
            </a:r>
            <a:r>
              <a:rPr lang="x-none" altLang="zh-CN" sz="1800" b="1" dirty="0" smtClean="0">
                <a:latin typeface="幼圆" panose="02010509060101010101" pitchFamily="49" charset="-122"/>
                <a:ea typeface="幼圆" panose="02010509060101010101" pitchFamily="49" charset="-122"/>
              </a:rPr>
              <a:t>矩形钢管砼柱防火验算</a:t>
            </a:r>
            <a:endParaRPr lang="zh-CN" altLang="zh-CN" sz="1800" b="1" dirty="0">
              <a:latin typeface="幼圆" panose="02010509060101010101" pitchFamily="49" charset="-122"/>
              <a:ea typeface="幼圆" panose="02010509060101010101" pitchFamily="49" charset="-122"/>
            </a:endParaRPr>
          </a:p>
          <a:p>
            <a:r>
              <a:rPr lang="en-US" altLang="zh-CN" sz="1500" dirty="0" smtClean="0">
                <a:latin typeface="幼圆" panose="02010509060101010101" pitchFamily="49" charset="-122"/>
                <a:ea typeface="幼圆" panose="02010509060101010101" pitchFamily="49" charset="-122"/>
              </a:rPr>
              <a:t>   </a:t>
            </a:r>
            <a:r>
              <a:rPr lang="zh-CN" altLang="zh-CN" sz="1500" dirty="0" smtClean="0">
                <a:latin typeface="幼圆" panose="02010509060101010101" pitchFamily="49" charset="-122"/>
                <a:ea typeface="幼圆" panose="02010509060101010101" pitchFamily="49" charset="-122"/>
              </a:rPr>
              <a:t>依据</a:t>
            </a:r>
            <a:r>
              <a:rPr lang="zh-CN" altLang="zh-CN" sz="1500" dirty="0">
                <a:latin typeface="幼圆" panose="02010509060101010101" pitchFamily="49" charset="-122"/>
                <a:ea typeface="幼圆" panose="02010509060101010101" pitchFamily="49" charset="-122"/>
              </a:rPr>
              <a:t>《建筑钢结构防火设计规范》</a:t>
            </a:r>
            <a:r>
              <a:rPr lang="en-US" altLang="zh-CN" sz="1500" dirty="0">
                <a:latin typeface="幼圆" panose="02010509060101010101" pitchFamily="49" charset="-122"/>
                <a:ea typeface="幼圆" panose="02010509060101010101" pitchFamily="49" charset="-122"/>
              </a:rPr>
              <a:t>GB51249-2017</a:t>
            </a:r>
            <a:r>
              <a:rPr lang="zh-CN" altLang="zh-CN" sz="1500" dirty="0">
                <a:latin typeface="幼圆" panose="02010509060101010101" pitchFamily="49" charset="-122"/>
                <a:ea typeface="幼圆" panose="02010509060101010101" pitchFamily="49" charset="-122"/>
              </a:rPr>
              <a:t>，</a:t>
            </a:r>
            <a:r>
              <a:rPr lang="zh-CN" altLang="zh-CN" sz="1500" b="1" dirty="0">
                <a:solidFill>
                  <a:srgbClr val="C00000"/>
                </a:solidFill>
                <a:latin typeface="幼圆" panose="02010509060101010101" pitchFamily="49" charset="-122"/>
                <a:ea typeface="幼圆" panose="02010509060101010101" pitchFamily="49" charset="-122"/>
              </a:rPr>
              <a:t>圆钢管砼柱和矩形钢管砼柱仅支持金属网抹</a:t>
            </a:r>
            <a:r>
              <a:rPr lang="en-US" altLang="zh-CN" sz="1500" b="1" dirty="0">
                <a:solidFill>
                  <a:srgbClr val="C00000"/>
                </a:solidFill>
                <a:latin typeface="幼圆" panose="02010509060101010101" pitchFamily="49" charset="-122"/>
                <a:ea typeface="幼圆" panose="02010509060101010101" pitchFamily="49" charset="-122"/>
              </a:rPr>
              <a:t>M5</a:t>
            </a:r>
            <a:r>
              <a:rPr lang="zh-CN" altLang="zh-CN" sz="1500" b="1" dirty="0">
                <a:solidFill>
                  <a:srgbClr val="C00000"/>
                </a:solidFill>
                <a:latin typeface="幼圆" panose="02010509060101010101" pitchFamily="49" charset="-122"/>
                <a:ea typeface="幼圆" panose="02010509060101010101" pitchFamily="49" charset="-122"/>
              </a:rPr>
              <a:t>水泥砂浆和非膨胀型钢结构防火涂料保护层的定义</a:t>
            </a:r>
            <a:r>
              <a:rPr lang="zh-CN" altLang="zh-CN" sz="1500" b="1" dirty="0" smtClean="0">
                <a:solidFill>
                  <a:srgbClr val="C00000"/>
                </a:solidFill>
                <a:latin typeface="幼圆" panose="02010509060101010101" pitchFamily="49" charset="-122"/>
                <a:ea typeface="幼圆" panose="02010509060101010101" pitchFamily="49" charset="-122"/>
              </a:rPr>
              <a:t>。</a:t>
            </a:r>
            <a:endParaRPr lang="en-US" altLang="zh-CN" sz="1500" b="1" dirty="0" smtClean="0">
              <a:solidFill>
                <a:srgbClr val="C00000"/>
              </a:solidFill>
              <a:latin typeface="幼圆" panose="02010509060101010101" pitchFamily="49" charset="-122"/>
              <a:ea typeface="幼圆" panose="02010509060101010101" pitchFamily="49" charset="-122"/>
            </a:endParaRPr>
          </a:p>
          <a:p>
            <a:r>
              <a:rPr lang="en-US" altLang="zh-CN" sz="1500" dirty="0" smtClean="0">
                <a:latin typeface="幼圆" panose="02010509060101010101" pitchFamily="49" charset="-122"/>
                <a:ea typeface="幼圆" panose="02010509060101010101" pitchFamily="49" charset="-122"/>
              </a:rPr>
              <a:t>   </a:t>
            </a:r>
            <a:r>
              <a:rPr lang="zh-CN" altLang="zh-CN" sz="1500" dirty="0" smtClean="0">
                <a:latin typeface="幼圆" panose="02010509060101010101" pitchFamily="49" charset="-122"/>
                <a:ea typeface="幼圆" panose="02010509060101010101" pitchFamily="49" charset="-122"/>
              </a:rPr>
              <a:t>目前</a:t>
            </a:r>
            <a:r>
              <a:rPr lang="zh-CN" altLang="zh-CN" sz="1500" dirty="0">
                <a:latin typeface="幼圆" panose="02010509060101010101" pitchFamily="49" charset="-122"/>
                <a:ea typeface="幼圆" panose="02010509060101010101" pitchFamily="49" charset="-122"/>
              </a:rPr>
              <a:t>程序未对</a:t>
            </a:r>
            <a:r>
              <a:rPr lang="en-US" altLang="zh-CN" sz="1500" dirty="0">
                <a:latin typeface="幼圆" panose="02010509060101010101" pitchFamily="49" charset="-122"/>
                <a:ea typeface="幼圆" panose="02010509060101010101" pitchFamily="49" charset="-122"/>
              </a:rPr>
              <a:t>8.1.1</a:t>
            </a:r>
            <a:r>
              <a:rPr lang="zh-CN" altLang="zh-CN" sz="1500" dirty="0">
                <a:latin typeface="幼圆" panose="02010509060101010101" pitchFamily="49" charset="-122"/>
                <a:ea typeface="幼圆" panose="02010509060101010101" pitchFamily="49" charset="-122"/>
              </a:rPr>
              <a:t>中内容进行判断，程序是否对圆钢管砼柱和矩形钢管砼柱进行防火保护层进行验算，仅与前处理温度荷载防火升温菜单中是否定义了防火保护层信息有关。</a:t>
            </a:r>
          </a:p>
          <a:p>
            <a:endParaRPr lang="en-US" altLang="zh-CN" sz="1500" dirty="0" smtClean="0"/>
          </a:p>
          <a:p>
            <a:endParaRPr lang="zh-CN" altLang="zh-CN" sz="1500" dirty="0"/>
          </a:p>
          <a:p>
            <a:pPr>
              <a:lnSpc>
                <a:spcPct val="150000"/>
              </a:lnSpc>
            </a:pPr>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31</a:t>
            </a:fld>
            <a:endParaRPr lang="zh-CN" altLang="en-US" dirty="0"/>
          </a:p>
        </p:txBody>
      </p:sp>
      <p:sp>
        <p:nvSpPr>
          <p:cNvPr id="9" name="标题 4"/>
          <p:cNvSpPr txBox="1">
            <a:spLocks/>
          </p:cNvSpPr>
          <p:nvPr/>
        </p:nvSpPr>
        <p:spPr bwMode="auto">
          <a:xfrm>
            <a:off x="2071670" y="642924"/>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en-US" altLang="zh-CN" sz="2400" dirty="0" err="1" smtClean="0">
                <a:solidFill>
                  <a:srgbClr val="C00000"/>
                </a:solidFill>
                <a:latin typeface="黑体" pitchFamily="49" charset="-122"/>
                <a:ea typeface="黑体" pitchFamily="49" charset="-122"/>
                <a:cs typeface="+mj-cs"/>
              </a:rPr>
              <a:t>钢结构</a:t>
            </a:r>
            <a:r>
              <a:rPr lang="zh-CN" altLang="en-US" sz="2400" dirty="0" smtClean="0">
                <a:solidFill>
                  <a:srgbClr val="C00000"/>
                </a:solidFill>
                <a:latin typeface="黑体" pitchFamily="49" charset="-122"/>
                <a:ea typeface="黑体" pitchFamily="49" charset="-122"/>
                <a:cs typeface="+mj-cs"/>
              </a:rPr>
              <a:t>防火支持</a:t>
            </a:r>
            <a:r>
              <a:rPr lang="en-US" altLang="zh-CN" sz="2400" dirty="0" smtClean="0">
                <a:solidFill>
                  <a:srgbClr val="C00000"/>
                </a:solidFill>
                <a:latin typeface="黑体" pitchFamily="49" charset="-122"/>
                <a:ea typeface="黑体" pitchFamily="49" charset="-122"/>
                <a:cs typeface="+mj-cs"/>
              </a:rPr>
              <a:t>的</a:t>
            </a:r>
            <a:r>
              <a:rPr lang="zh-CN" altLang="en-US" sz="2400" dirty="0" smtClean="0">
                <a:solidFill>
                  <a:srgbClr val="C00000"/>
                </a:solidFill>
                <a:latin typeface="黑体" pitchFamily="49" charset="-122"/>
                <a:ea typeface="黑体" pitchFamily="49" charset="-122"/>
                <a:cs typeface="+mj-cs"/>
              </a:rPr>
              <a:t>其他类型杆件：</a:t>
            </a:r>
            <a:endParaRPr lang="zh-CN" altLang="en-US" sz="2400" dirty="0">
              <a:solidFill>
                <a:srgbClr val="C00000"/>
              </a:solidFill>
              <a:latin typeface="黑体" pitchFamily="49" charset="-122"/>
              <a:ea typeface="黑体" pitchFamily="49" charset="-122"/>
              <a:cs typeface="+mj-cs"/>
            </a:endParaRPr>
          </a:p>
        </p:txBody>
      </p:sp>
      <p:sp>
        <p:nvSpPr>
          <p:cNvPr id="5" name="文本框 4"/>
          <p:cNvSpPr txBox="1"/>
          <p:nvPr/>
        </p:nvSpPr>
        <p:spPr>
          <a:xfrm>
            <a:off x="285720" y="1142990"/>
            <a:ext cx="3571900" cy="3070071"/>
          </a:xfrm>
          <a:prstGeom prst="rect">
            <a:avLst/>
          </a:prstGeom>
          <a:noFill/>
        </p:spPr>
        <p:txBody>
          <a:bodyPr wrap="square" rtlCol="0">
            <a:spAutoFit/>
          </a:bodyPr>
          <a:lstStyle/>
          <a:p>
            <a:pPr marL="342900" indent="-342900">
              <a:buFont typeface="Wingdings" panose="05000000000000000000" pitchFamily="2" charset="2"/>
              <a:buChar char="u"/>
            </a:pPr>
            <a:r>
              <a:rPr lang="x-none" altLang="zh-CN" sz="1800" b="1" dirty="0">
                <a:latin typeface="幼圆" panose="02010509060101010101" pitchFamily="49" charset="-122"/>
                <a:ea typeface="幼圆" panose="02010509060101010101" pitchFamily="49" charset="-122"/>
              </a:rPr>
              <a:t>增加圆钢管砼柱、</a:t>
            </a:r>
            <a:r>
              <a:rPr lang="x-none" altLang="zh-CN" sz="1800" b="1" dirty="0" smtClean="0">
                <a:latin typeface="幼圆" panose="02010509060101010101" pitchFamily="49" charset="-122"/>
                <a:ea typeface="幼圆" panose="02010509060101010101" pitchFamily="49" charset="-122"/>
              </a:rPr>
              <a:t>矩形钢管砼柱防火验算</a:t>
            </a:r>
            <a:endParaRPr lang="zh-CN" altLang="zh-CN" sz="1800" b="1" dirty="0">
              <a:latin typeface="幼圆" panose="02010509060101010101" pitchFamily="49" charset="-122"/>
              <a:ea typeface="幼圆" panose="02010509060101010101" pitchFamily="49" charset="-122"/>
            </a:endParaRPr>
          </a:p>
          <a:p>
            <a:r>
              <a:rPr lang="en-US" altLang="zh-CN" sz="1500" dirty="0" smtClean="0">
                <a:latin typeface="幼圆" panose="02010509060101010101" pitchFamily="49" charset="-122"/>
                <a:ea typeface="幼圆" panose="02010509060101010101" pitchFamily="49" charset="-122"/>
              </a:rPr>
              <a:t>    </a:t>
            </a:r>
            <a:r>
              <a:rPr lang="zh-CN" altLang="zh-CN" sz="1500" dirty="0" smtClean="0">
                <a:latin typeface="幼圆" panose="02010509060101010101" pitchFamily="49" charset="-122"/>
                <a:ea typeface="幼圆" panose="02010509060101010101" pitchFamily="49" charset="-122"/>
              </a:rPr>
              <a:t>圆钢管</a:t>
            </a:r>
            <a:r>
              <a:rPr lang="zh-CN" altLang="zh-CN" sz="1500" dirty="0">
                <a:latin typeface="幼圆" panose="02010509060101010101" pitchFamily="49" charset="-122"/>
                <a:ea typeface="幼圆" panose="02010509060101010101" pitchFamily="49" charset="-122"/>
              </a:rPr>
              <a:t>砼柱防火保护层厚度按照下图中公式进行验算，防火保护层的类型包含金属网抹</a:t>
            </a:r>
            <a:r>
              <a:rPr lang="en-US" altLang="zh-CN" sz="1500" dirty="0">
                <a:latin typeface="幼圆" panose="02010509060101010101" pitchFamily="49" charset="-122"/>
                <a:ea typeface="幼圆" panose="02010509060101010101" pitchFamily="49" charset="-122"/>
              </a:rPr>
              <a:t>M5</a:t>
            </a:r>
            <a:r>
              <a:rPr lang="zh-CN" altLang="zh-CN" sz="1500" dirty="0">
                <a:latin typeface="幼圆" panose="02010509060101010101" pitchFamily="49" charset="-122"/>
                <a:ea typeface="幼圆" panose="02010509060101010101" pitchFamily="49" charset="-122"/>
              </a:rPr>
              <a:t>水泥砂浆和非膨胀型钢结构防火涂料</a:t>
            </a:r>
            <a:r>
              <a:rPr lang="zh-CN" altLang="zh-CN" sz="1500" dirty="0" smtClean="0">
                <a:latin typeface="幼圆" panose="02010509060101010101" pitchFamily="49" charset="-122"/>
                <a:ea typeface="幼圆" panose="02010509060101010101" pitchFamily="49" charset="-122"/>
              </a:rPr>
              <a:t>：</a:t>
            </a:r>
            <a:endParaRPr lang="en-US" altLang="zh-CN" sz="1500" dirty="0" smtClean="0">
              <a:latin typeface="幼圆" panose="02010509060101010101" pitchFamily="49" charset="-122"/>
              <a:ea typeface="幼圆" panose="02010509060101010101" pitchFamily="49" charset="-122"/>
            </a:endParaRPr>
          </a:p>
          <a:p>
            <a:endParaRPr lang="zh-CN" altLang="zh-CN" sz="1500" dirty="0"/>
          </a:p>
          <a:p>
            <a:endParaRPr lang="en-US" altLang="zh-CN" sz="1500" dirty="0" smtClean="0"/>
          </a:p>
          <a:p>
            <a:endParaRPr lang="zh-CN" altLang="zh-CN" sz="1500" dirty="0"/>
          </a:p>
          <a:p>
            <a:pPr>
              <a:lnSpc>
                <a:spcPct val="150000"/>
              </a:lnSpc>
            </a:pPr>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p:txBody>
      </p:sp>
      <p:pic>
        <p:nvPicPr>
          <p:cNvPr id="6" name="图片 5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00180"/>
            <a:ext cx="3955667" cy="271430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图片 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8" y="2714626"/>
            <a:ext cx="3714776" cy="2175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32</a:t>
            </a:fld>
            <a:endParaRPr lang="zh-CN" altLang="en-US" dirty="0"/>
          </a:p>
        </p:txBody>
      </p:sp>
      <p:sp>
        <p:nvSpPr>
          <p:cNvPr id="9" name="标题 4"/>
          <p:cNvSpPr txBox="1">
            <a:spLocks/>
          </p:cNvSpPr>
          <p:nvPr/>
        </p:nvSpPr>
        <p:spPr bwMode="auto">
          <a:xfrm>
            <a:off x="3500430" y="357172"/>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en-US" altLang="zh-CN" sz="2400" dirty="0" err="1" smtClean="0">
                <a:solidFill>
                  <a:srgbClr val="C00000"/>
                </a:solidFill>
                <a:latin typeface="黑体" pitchFamily="49" charset="-122"/>
                <a:ea typeface="黑体" pitchFamily="49" charset="-122"/>
                <a:cs typeface="+mj-cs"/>
              </a:rPr>
              <a:t>钢结构</a:t>
            </a:r>
            <a:r>
              <a:rPr lang="zh-CN" altLang="en-US" sz="2400" dirty="0" smtClean="0">
                <a:solidFill>
                  <a:srgbClr val="C00000"/>
                </a:solidFill>
                <a:latin typeface="黑体" pitchFamily="49" charset="-122"/>
                <a:ea typeface="黑体" pitchFamily="49" charset="-122"/>
                <a:cs typeface="+mj-cs"/>
              </a:rPr>
              <a:t>防火支持</a:t>
            </a:r>
            <a:r>
              <a:rPr lang="en-US" altLang="zh-CN" sz="2400" dirty="0" smtClean="0">
                <a:solidFill>
                  <a:srgbClr val="C00000"/>
                </a:solidFill>
                <a:latin typeface="黑体" pitchFamily="49" charset="-122"/>
                <a:ea typeface="黑体" pitchFamily="49" charset="-122"/>
                <a:cs typeface="+mj-cs"/>
              </a:rPr>
              <a:t>的</a:t>
            </a:r>
            <a:r>
              <a:rPr lang="zh-CN" altLang="en-US" sz="2400" dirty="0" smtClean="0">
                <a:solidFill>
                  <a:srgbClr val="C00000"/>
                </a:solidFill>
                <a:latin typeface="黑体" pitchFamily="49" charset="-122"/>
                <a:ea typeface="黑体" pitchFamily="49" charset="-122"/>
                <a:cs typeface="+mj-cs"/>
              </a:rPr>
              <a:t>其他类型杆件：</a:t>
            </a:r>
            <a:endParaRPr lang="zh-CN" altLang="en-US" sz="2400" dirty="0">
              <a:solidFill>
                <a:srgbClr val="C00000"/>
              </a:solidFill>
              <a:latin typeface="黑体" pitchFamily="49" charset="-122"/>
              <a:ea typeface="黑体" pitchFamily="49" charset="-122"/>
              <a:cs typeface="+mj-cs"/>
            </a:endParaRPr>
          </a:p>
        </p:txBody>
      </p:sp>
      <p:sp>
        <p:nvSpPr>
          <p:cNvPr id="6" name="文本框 4"/>
          <p:cNvSpPr txBox="1"/>
          <p:nvPr/>
        </p:nvSpPr>
        <p:spPr>
          <a:xfrm>
            <a:off x="142844" y="928676"/>
            <a:ext cx="3524483" cy="2608406"/>
          </a:xfrm>
          <a:prstGeom prst="rect">
            <a:avLst/>
          </a:prstGeom>
          <a:noFill/>
        </p:spPr>
        <p:txBody>
          <a:bodyPr wrap="square" rtlCol="0">
            <a:spAutoFit/>
          </a:bodyPr>
          <a:lstStyle/>
          <a:p>
            <a:pPr marL="342900" indent="-342900">
              <a:buFont typeface="Wingdings" panose="05000000000000000000" pitchFamily="2" charset="2"/>
              <a:buChar char="u"/>
            </a:pPr>
            <a:r>
              <a:rPr lang="en-US" altLang="zh-CN" sz="1800" b="1" dirty="0" err="1" smtClean="0">
                <a:latin typeface="幼圆" panose="02010509060101010101" pitchFamily="49" charset="-122"/>
                <a:ea typeface="幼圆" panose="02010509060101010101" pitchFamily="49" charset="-122"/>
              </a:rPr>
              <a:t>圆钢管砼柱</a:t>
            </a:r>
            <a:r>
              <a:rPr lang="en-US" altLang="zh-CN" sz="1800" b="1" dirty="0" err="1">
                <a:latin typeface="幼圆" panose="02010509060101010101" pitchFamily="49" charset="-122"/>
                <a:ea typeface="幼圆" panose="02010509060101010101" pitchFamily="49" charset="-122"/>
              </a:rPr>
              <a:t>、</a:t>
            </a:r>
            <a:r>
              <a:rPr lang="en-US" altLang="zh-CN" sz="1800" b="1" dirty="0" err="1" smtClean="0">
                <a:latin typeface="幼圆" panose="02010509060101010101" pitchFamily="49" charset="-122"/>
                <a:ea typeface="幼圆" panose="02010509060101010101" pitchFamily="49" charset="-122"/>
              </a:rPr>
              <a:t>矩形钢管砼柱防火验算结果</a:t>
            </a:r>
            <a:endParaRPr lang="en-US" altLang="zh-CN" sz="1800" b="1" dirty="0">
              <a:latin typeface="幼圆" panose="02010509060101010101" pitchFamily="49" charset="-122"/>
              <a:ea typeface="幼圆" panose="02010509060101010101" pitchFamily="49" charset="-122"/>
            </a:endParaRPr>
          </a:p>
          <a:p>
            <a:r>
              <a:rPr lang="en-US" altLang="zh-CN" sz="1500" dirty="0" smtClean="0">
                <a:latin typeface="幼圆" panose="02010509060101010101" pitchFamily="49" charset="-122"/>
                <a:ea typeface="幼圆" panose="02010509060101010101" pitchFamily="49" charset="-122"/>
              </a:rPr>
              <a:t> </a:t>
            </a:r>
            <a:r>
              <a:rPr lang="zh-CN" altLang="zh-CN" sz="1500" dirty="0" smtClean="0">
                <a:latin typeface="幼圆" panose="02010509060101010101" pitchFamily="49" charset="-122"/>
                <a:ea typeface="幼圆" panose="02010509060101010101" pitchFamily="49" charset="-122"/>
              </a:rPr>
              <a:t>计算</a:t>
            </a:r>
            <a:r>
              <a:rPr lang="zh-CN" altLang="zh-CN" sz="1500" dirty="0">
                <a:latin typeface="幼圆" panose="02010509060101010101" pitchFamily="49" charset="-122"/>
                <a:ea typeface="幼圆" panose="02010509060101010101" pitchFamily="49" charset="-122"/>
              </a:rPr>
              <a:t>完成后，可在设计结果防火验算简图中查看应力比、防火参数信息：</a:t>
            </a:r>
          </a:p>
          <a:p>
            <a:endParaRPr lang="zh-CN" altLang="zh-CN" sz="1500" dirty="0">
              <a:latin typeface="幼圆" panose="02010509060101010101" pitchFamily="49" charset="-122"/>
              <a:ea typeface="幼圆" panose="02010509060101010101" pitchFamily="49" charset="-122"/>
            </a:endParaRPr>
          </a:p>
          <a:p>
            <a:endParaRPr lang="en-US" altLang="zh-CN" sz="1500" dirty="0" smtClean="0"/>
          </a:p>
          <a:p>
            <a:endParaRPr lang="zh-CN" altLang="zh-CN" sz="1500" dirty="0"/>
          </a:p>
          <a:p>
            <a:pPr>
              <a:lnSpc>
                <a:spcPct val="150000"/>
              </a:lnSpc>
            </a:pPr>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p:txBody>
      </p:sp>
      <p:pic>
        <p:nvPicPr>
          <p:cNvPr id="8" name="图片 8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2214560"/>
            <a:ext cx="3143272" cy="231242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图片 9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3571882"/>
            <a:ext cx="3571900" cy="11773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图片 9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3438" y="928676"/>
            <a:ext cx="3555206" cy="25586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7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3357568"/>
            <a:ext cx="3357586" cy="17125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33</a:t>
            </a:fld>
            <a:endParaRPr lang="zh-CN" altLang="en-US" dirty="0"/>
          </a:p>
        </p:txBody>
      </p:sp>
      <p:sp>
        <p:nvSpPr>
          <p:cNvPr id="9" name="标题 4"/>
          <p:cNvSpPr txBox="1">
            <a:spLocks/>
          </p:cNvSpPr>
          <p:nvPr/>
        </p:nvSpPr>
        <p:spPr bwMode="auto">
          <a:xfrm>
            <a:off x="3643306" y="285734"/>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en-US" altLang="zh-CN" sz="2400" dirty="0" err="1" smtClean="0">
                <a:solidFill>
                  <a:srgbClr val="C00000"/>
                </a:solidFill>
                <a:latin typeface="黑体" pitchFamily="49" charset="-122"/>
                <a:ea typeface="黑体" pitchFamily="49" charset="-122"/>
                <a:cs typeface="+mj-cs"/>
              </a:rPr>
              <a:t>钢结构</a:t>
            </a:r>
            <a:r>
              <a:rPr lang="zh-CN" altLang="en-US" sz="2400" dirty="0" smtClean="0">
                <a:solidFill>
                  <a:srgbClr val="C00000"/>
                </a:solidFill>
                <a:latin typeface="黑体" pitchFamily="49" charset="-122"/>
                <a:ea typeface="黑体" pitchFamily="49" charset="-122"/>
                <a:cs typeface="+mj-cs"/>
              </a:rPr>
              <a:t>防火支持</a:t>
            </a:r>
            <a:r>
              <a:rPr lang="en-US" altLang="zh-CN" sz="2400" dirty="0" smtClean="0">
                <a:solidFill>
                  <a:srgbClr val="C00000"/>
                </a:solidFill>
                <a:latin typeface="黑体" pitchFamily="49" charset="-122"/>
                <a:ea typeface="黑体" pitchFamily="49" charset="-122"/>
                <a:cs typeface="+mj-cs"/>
              </a:rPr>
              <a:t>的</a:t>
            </a:r>
            <a:r>
              <a:rPr lang="zh-CN" altLang="en-US" sz="2400" dirty="0" smtClean="0">
                <a:solidFill>
                  <a:srgbClr val="C00000"/>
                </a:solidFill>
                <a:latin typeface="黑体" pitchFamily="49" charset="-122"/>
                <a:ea typeface="黑体" pitchFamily="49" charset="-122"/>
                <a:cs typeface="+mj-cs"/>
              </a:rPr>
              <a:t>其他类型杆件：</a:t>
            </a:r>
            <a:endParaRPr lang="zh-CN" altLang="en-US" sz="2400" dirty="0">
              <a:solidFill>
                <a:srgbClr val="C00000"/>
              </a:solidFill>
              <a:latin typeface="黑体" pitchFamily="49" charset="-122"/>
              <a:ea typeface="黑体" pitchFamily="49" charset="-122"/>
              <a:cs typeface="+mj-cs"/>
            </a:endParaRPr>
          </a:p>
        </p:txBody>
      </p:sp>
      <p:sp>
        <p:nvSpPr>
          <p:cNvPr id="16" name="文本框 4"/>
          <p:cNvSpPr txBox="1"/>
          <p:nvPr/>
        </p:nvSpPr>
        <p:spPr>
          <a:xfrm>
            <a:off x="285720" y="965433"/>
            <a:ext cx="2952979" cy="4178067"/>
          </a:xfrm>
          <a:prstGeom prst="rect">
            <a:avLst/>
          </a:prstGeom>
          <a:noFill/>
        </p:spPr>
        <p:txBody>
          <a:bodyPr wrap="square" rtlCol="0">
            <a:spAutoFit/>
          </a:bodyPr>
          <a:lstStyle/>
          <a:p>
            <a:pPr marL="342900" indent="-342900">
              <a:buFont typeface="Wingdings" panose="05000000000000000000" pitchFamily="2" charset="2"/>
              <a:buChar char="u"/>
            </a:pPr>
            <a:r>
              <a:rPr lang="zh-CN" altLang="en-US" sz="1800" b="1" dirty="0">
                <a:latin typeface="幼圆" panose="02010509060101010101" pitchFamily="49" charset="-122"/>
                <a:ea typeface="幼圆" panose="02010509060101010101" pitchFamily="49" charset="-122"/>
              </a:rPr>
              <a:t>组合梁</a:t>
            </a:r>
            <a:r>
              <a:rPr lang="en-US" altLang="zh-CN" sz="1800" b="1" dirty="0" err="1" smtClean="0">
                <a:latin typeface="幼圆" panose="02010509060101010101" pitchFamily="49" charset="-122"/>
                <a:ea typeface="幼圆" panose="02010509060101010101" pitchFamily="49" charset="-122"/>
              </a:rPr>
              <a:t>防火验算结果</a:t>
            </a:r>
            <a:endParaRPr lang="en-US" altLang="zh-CN" sz="1800" b="1" dirty="0">
              <a:latin typeface="幼圆" panose="02010509060101010101" pitchFamily="49" charset="-122"/>
              <a:ea typeface="幼圆" panose="02010509060101010101" pitchFamily="49" charset="-122"/>
            </a:endParaRPr>
          </a:p>
          <a:p>
            <a:r>
              <a:rPr lang="zh-CN" altLang="zh-CN" sz="1500" dirty="0">
                <a:latin typeface="幼圆" panose="02010509060101010101" pitchFamily="49" charset="-122"/>
                <a:ea typeface="幼圆" panose="02010509060101010101" pitchFamily="49" charset="-122"/>
              </a:rPr>
              <a:t>组合梁支持</a:t>
            </a:r>
            <a:r>
              <a:rPr lang="zh-CN" altLang="zh-CN" sz="1500" dirty="0">
                <a:solidFill>
                  <a:srgbClr val="C00000"/>
                </a:solidFill>
                <a:latin typeface="幼圆" panose="02010509060101010101" pitchFamily="49" charset="-122"/>
                <a:ea typeface="幼圆" panose="02010509060101010101" pitchFamily="49" charset="-122"/>
              </a:rPr>
              <a:t>膨胀型和非膨胀型钢</a:t>
            </a:r>
            <a:r>
              <a:rPr lang="zh-CN" altLang="zh-CN" sz="1500" dirty="0">
                <a:latin typeface="幼圆" panose="02010509060101010101" pitchFamily="49" charset="-122"/>
                <a:ea typeface="幼圆" panose="02010509060101010101" pitchFamily="49" charset="-122"/>
              </a:rPr>
              <a:t>结构防火涂料的定义</a:t>
            </a:r>
            <a:r>
              <a:rPr lang="zh-CN" altLang="zh-CN" sz="1500" dirty="0" smtClean="0">
                <a:latin typeface="幼圆" panose="02010509060101010101" pitchFamily="49" charset="-122"/>
                <a:ea typeface="幼圆" panose="02010509060101010101" pitchFamily="49" charset="-122"/>
              </a:rPr>
              <a:t>。</a:t>
            </a:r>
            <a:endParaRPr lang="en-US" altLang="zh-CN" sz="1500" dirty="0" smtClean="0">
              <a:latin typeface="幼圆" panose="02010509060101010101" pitchFamily="49" charset="-122"/>
              <a:ea typeface="幼圆" panose="02010509060101010101" pitchFamily="49" charset="-122"/>
            </a:endParaRPr>
          </a:p>
          <a:p>
            <a:r>
              <a:rPr lang="zh-CN" altLang="zh-CN" sz="1500" dirty="0">
                <a:latin typeface="幼圆" panose="02010509060101010101" pitchFamily="49" charset="-122"/>
                <a:ea typeface="幼圆" panose="02010509060101010101" pitchFamily="49" charset="-122"/>
              </a:rPr>
              <a:t>对于定义了组合梁的模型，前处理计算参数钢结构设计信息中勾选了“进行</a:t>
            </a:r>
            <a:r>
              <a:rPr lang="zh-CN" altLang="zh-CN" sz="1500" dirty="0" smtClean="0">
                <a:latin typeface="幼圆" panose="02010509060101010101" pitchFamily="49" charset="-122"/>
                <a:ea typeface="幼圆" panose="02010509060101010101" pitchFamily="49" charset="-122"/>
              </a:rPr>
              <a:t>承载力防火</a:t>
            </a:r>
            <a:r>
              <a:rPr lang="zh-CN" altLang="zh-CN" sz="1500" dirty="0">
                <a:latin typeface="幼圆" panose="02010509060101010101" pitchFamily="49" charset="-122"/>
                <a:ea typeface="幼圆" panose="02010509060101010101" pitchFamily="49" charset="-122"/>
              </a:rPr>
              <a:t>验算”，且前处理温度荷载防火升温菜单中定义了防火保护层的相关信息，则程序可对组合梁进行防火承载力的验算，验算公式见下图：</a:t>
            </a:r>
          </a:p>
          <a:p>
            <a:endParaRPr lang="zh-CN" altLang="zh-CN" sz="1500" dirty="0"/>
          </a:p>
          <a:p>
            <a:endParaRPr lang="zh-CN" altLang="zh-CN" sz="1500" dirty="0"/>
          </a:p>
          <a:p>
            <a:endParaRPr lang="en-US" altLang="zh-CN" sz="1500" dirty="0" smtClean="0"/>
          </a:p>
          <a:p>
            <a:endParaRPr lang="zh-CN" altLang="zh-CN" sz="1500" dirty="0"/>
          </a:p>
          <a:p>
            <a:pPr>
              <a:lnSpc>
                <a:spcPct val="150000"/>
              </a:lnSpc>
            </a:pPr>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p:txBody>
      </p:sp>
      <p:pic>
        <p:nvPicPr>
          <p:cNvPr id="18" name="图片 10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0562" y="857238"/>
            <a:ext cx="3643338" cy="211720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9" name="图片 9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0562" y="3176904"/>
            <a:ext cx="3643338" cy="196659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34</a:t>
            </a:fld>
            <a:endParaRPr lang="zh-CN" altLang="en-US" dirty="0"/>
          </a:p>
        </p:txBody>
      </p:sp>
      <p:sp>
        <p:nvSpPr>
          <p:cNvPr id="9" name="标题 4"/>
          <p:cNvSpPr txBox="1">
            <a:spLocks/>
          </p:cNvSpPr>
          <p:nvPr/>
        </p:nvSpPr>
        <p:spPr bwMode="auto">
          <a:xfrm>
            <a:off x="3643306" y="285734"/>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zh-CN" altLang="en-US" sz="2400" dirty="0" smtClean="0">
                <a:solidFill>
                  <a:srgbClr val="C00000"/>
                </a:solidFill>
                <a:latin typeface="黑体" pitchFamily="49" charset="-122"/>
                <a:ea typeface="黑体" pitchFamily="49" charset="-122"/>
                <a:cs typeface="+mj-cs"/>
              </a:rPr>
              <a:t>防火验算用户常见问题解析</a:t>
            </a:r>
            <a:endParaRPr lang="zh-CN" altLang="en-US" sz="2400" dirty="0">
              <a:solidFill>
                <a:srgbClr val="C00000"/>
              </a:solidFill>
              <a:latin typeface="黑体" pitchFamily="49" charset="-122"/>
              <a:ea typeface="黑体" pitchFamily="49" charset="-122"/>
              <a:cs typeface="+mj-cs"/>
            </a:endParaRPr>
          </a:p>
        </p:txBody>
      </p:sp>
      <p:sp>
        <p:nvSpPr>
          <p:cNvPr id="17" name="文本框 4"/>
          <p:cNvSpPr txBox="1"/>
          <p:nvPr/>
        </p:nvSpPr>
        <p:spPr>
          <a:xfrm>
            <a:off x="611560" y="2067694"/>
            <a:ext cx="2928958" cy="2054409"/>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前处理参数中已经勾选了钢结构防火验算，为什么在防火验算里没有计算结果。</a:t>
            </a:r>
            <a:endParaRPr lang="zh-CN" altLang="zh-CN" sz="1500" dirty="0">
              <a:latin typeface="幼圆" panose="02010509060101010101" pitchFamily="49" charset="-122"/>
              <a:ea typeface="幼圆" panose="02010509060101010101" pitchFamily="49" charset="-122"/>
            </a:endParaRPr>
          </a:p>
          <a:p>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sp>
        <p:nvSpPr>
          <p:cNvPr id="19" name="文本框 4"/>
          <p:cNvSpPr txBox="1"/>
          <p:nvPr/>
        </p:nvSpPr>
        <p:spPr>
          <a:xfrm>
            <a:off x="4286248" y="1214428"/>
            <a:ext cx="2928958" cy="2285241"/>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勾选钢结构防火验算后需要在温度荷载</a:t>
            </a:r>
            <a:r>
              <a:rPr lang="en-US" altLang="zh-CN" sz="1500" dirty="0" smtClean="0">
                <a:latin typeface="幼圆" panose="02010509060101010101" pitchFamily="49" charset="-122"/>
                <a:ea typeface="幼圆" panose="02010509060101010101" pitchFamily="49" charset="-122"/>
              </a:rPr>
              <a:t>-</a:t>
            </a:r>
            <a:r>
              <a:rPr lang="zh-CN" altLang="en-US" sz="1500" dirty="0" smtClean="0">
                <a:latin typeface="幼圆" panose="02010509060101010101" pitchFamily="49" charset="-122"/>
                <a:ea typeface="幼圆" panose="02010509060101010101" pitchFamily="49" charset="-122"/>
              </a:rPr>
              <a:t>防火升温里填写防火升温计算所需参数再进行计算，可得到防火验算结果。</a:t>
            </a:r>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pic>
        <p:nvPicPr>
          <p:cNvPr id="20" name="Picture 3"/>
          <p:cNvPicPr>
            <a:picLocks noChangeAspect="1" noChangeArrowheads="1"/>
          </p:cNvPicPr>
          <p:nvPr/>
        </p:nvPicPr>
        <p:blipFill>
          <a:blip r:embed="rId2"/>
          <a:srcRect/>
          <a:stretch>
            <a:fillRect/>
          </a:stretch>
        </p:blipFill>
        <p:spPr bwMode="auto">
          <a:xfrm>
            <a:off x="4572000" y="2428874"/>
            <a:ext cx="3214710" cy="2165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srcRect/>
          <a:stretch>
            <a:fillRect/>
          </a:stretch>
        </p:blipFill>
        <p:spPr bwMode="auto">
          <a:xfrm>
            <a:off x="3929058" y="3071816"/>
            <a:ext cx="4929222" cy="579908"/>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latin typeface="幼圆" panose="02010509060101010101" pitchFamily="49" charset="-122"/>
                <a:ea typeface="幼圆" panose="02010509060101010101" pitchFamily="49" charset="-122"/>
              </a:rPr>
              <a:pPr>
                <a:defRPr/>
              </a:pPr>
              <a:t>35</a:t>
            </a:fld>
            <a:endParaRPr lang="zh-CN" altLang="en-US" dirty="0">
              <a:latin typeface="幼圆" panose="02010509060101010101" pitchFamily="49" charset="-122"/>
              <a:ea typeface="幼圆" panose="02010509060101010101" pitchFamily="49" charset="-122"/>
            </a:endParaRPr>
          </a:p>
        </p:txBody>
      </p:sp>
      <p:sp>
        <p:nvSpPr>
          <p:cNvPr id="9" name="标题 4"/>
          <p:cNvSpPr txBox="1">
            <a:spLocks/>
          </p:cNvSpPr>
          <p:nvPr/>
        </p:nvSpPr>
        <p:spPr bwMode="auto">
          <a:xfrm>
            <a:off x="3643306" y="285734"/>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zh-CN" altLang="en-US" sz="2400" dirty="0" smtClean="0">
                <a:solidFill>
                  <a:srgbClr val="C00000"/>
                </a:solidFill>
                <a:latin typeface="幼圆" panose="02010509060101010101" pitchFamily="49" charset="-122"/>
                <a:ea typeface="幼圆" panose="02010509060101010101" pitchFamily="49" charset="-122"/>
                <a:cs typeface="+mj-cs"/>
              </a:rPr>
              <a:t>防火验算用户常见问题解析</a:t>
            </a:r>
            <a:endParaRPr lang="zh-CN" altLang="en-US" sz="2400" dirty="0">
              <a:solidFill>
                <a:srgbClr val="C00000"/>
              </a:solidFill>
              <a:latin typeface="幼圆" panose="02010509060101010101" pitchFamily="49" charset="-122"/>
              <a:ea typeface="幼圆" panose="02010509060101010101" pitchFamily="49" charset="-122"/>
              <a:cs typeface="+mj-cs"/>
            </a:endParaRPr>
          </a:p>
        </p:txBody>
      </p:sp>
      <p:sp>
        <p:nvSpPr>
          <p:cNvPr id="16" name="文本框 4"/>
          <p:cNvSpPr txBox="1"/>
          <p:nvPr/>
        </p:nvSpPr>
        <p:spPr>
          <a:xfrm>
            <a:off x="285720" y="1071552"/>
            <a:ext cx="2928958" cy="2977738"/>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按照规范钢梁耐火时间是</a:t>
            </a:r>
            <a:r>
              <a:rPr lang="en-US" altLang="zh-CN" sz="1500" dirty="0" smtClean="0">
                <a:latin typeface="幼圆" panose="02010509060101010101" pitchFamily="49" charset="-122"/>
                <a:ea typeface="幼圆" panose="02010509060101010101" pitchFamily="49" charset="-122"/>
              </a:rPr>
              <a:t>2</a:t>
            </a:r>
            <a:r>
              <a:rPr lang="zh-CN" altLang="en-US" sz="1500" dirty="0" smtClean="0">
                <a:latin typeface="幼圆" panose="02010509060101010101" pitchFamily="49" charset="-122"/>
                <a:ea typeface="幼圆" panose="02010509060101010101" pitchFamily="49" charset="-122"/>
              </a:rPr>
              <a:t>小时，用户按照原来的钢结构防火涂料规范</a:t>
            </a:r>
            <a:r>
              <a:rPr lang="en-US" altLang="zh-CN" sz="1500" dirty="0" smtClean="0">
                <a:latin typeface="幼圆" panose="02010509060101010101" pitchFamily="49" charset="-122"/>
                <a:ea typeface="幼圆" panose="02010509060101010101" pitchFamily="49" charset="-122"/>
              </a:rPr>
              <a:t>CECS24</a:t>
            </a:r>
            <a:r>
              <a:rPr lang="zh-CN" altLang="en-US" sz="1500" dirty="0" smtClean="0">
                <a:latin typeface="幼圆" panose="02010509060101010101" pitchFamily="49" charset="-122"/>
                <a:ea typeface="幼圆" panose="02010509060101010101" pitchFamily="49" charset="-122"/>
              </a:rPr>
              <a:t>：</a:t>
            </a:r>
            <a:r>
              <a:rPr lang="en-US" altLang="zh-CN" sz="1500" dirty="0" smtClean="0">
                <a:latin typeface="幼圆" panose="02010509060101010101" pitchFamily="49" charset="-122"/>
                <a:ea typeface="幼圆" panose="02010509060101010101" pitchFamily="49" charset="-122"/>
              </a:rPr>
              <a:t>90</a:t>
            </a:r>
            <a:r>
              <a:rPr lang="zh-CN" altLang="en-US" sz="1500" dirty="0" smtClean="0">
                <a:latin typeface="幼圆" panose="02010509060101010101" pitchFamily="49" charset="-122"/>
                <a:ea typeface="幼圆" panose="02010509060101010101" pitchFamily="49" charset="-122"/>
              </a:rPr>
              <a:t>的表</a:t>
            </a:r>
            <a:r>
              <a:rPr lang="en-US" altLang="zh-CN" sz="1500" dirty="0" smtClean="0">
                <a:latin typeface="幼圆" panose="02010509060101010101" pitchFamily="49" charset="-122"/>
                <a:ea typeface="幼圆" panose="02010509060101010101" pitchFamily="49" charset="-122"/>
              </a:rPr>
              <a:t>2.0.3</a:t>
            </a:r>
            <a:r>
              <a:rPr lang="zh-CN" altLang="en-US" sz="1500" dirty="0" smtClean="0">
                <a:latin typeface="幼圆" panose="02010509060101010101" pitchFamily="49" charset="-122"/>
                <a:ea typeface="幼圆" panose="02010509060101010101" pitchFamily="49" charset="-122"/>
              </a:rPr>
              <a:t>查表耐火时间</a:t>
            </a:r>
            <a:r>
              <a:rPr lang="en-US" altLang="zh-CN" sz="1500" dirty="0" smtClean="0">
                <a:latin typeface="幼圆" panose="02010509060101010101" pitchFamily="49" charset="-122"/>
                <a:ea typeface="幼圆" panose="02010509060101010101" pitchFamily="49" charset="-122"/>
              </a:rPr>
              <a:t>2</a:t>
            </a:r>
            <a:r>
              <a:rPr lang="zh-CN" altLang="en-US" sz="1500" dirty="0" smtClean="0">
                <a:latin typeface="幼圆" panose="02010509060101010101" pitchFamily="49" charset="-122"/>
                <a:ea typeface="幼圆" panose="02010509060101010101" pitchFamily="49" charset="-122"/>
              </a:rPr>
              <a:t>小时，非膨胀型防火涂料为</a:t>
            </a:r>
            <a:r>
              <a:rPr lang="en-US" altLang="zh-CN" sz="1500" dirty="0" smtClean="0">
                <a:latin typeface="幼圆" panose="02010509060101010101" pitchFamily="49" charset="-122"/>
                <a:ea typeface="幼圆" panose="02010509060101010101" pitchFamily="49" charset="-122"/>
              </a:rPr>
              <a:t>40mm</a:t>
            </a:r>
            <a:r>
              <a:rPr lang="zh-CN" altLang="en-US" sz="1500" dirty="0" smtClean="0">
                <a:latin typeface="幼圆" panose="02010509060101010101" pitchFamily="49" charset="-122"/>
                <a:ea typeface="幼圆" panose="02010509060101010101" pitchFamily="49" charset="-122"/>
              </a:rPr>
              <a:t>，完全满足要求，但软件钢结构防火验算超限。</a:t>
            </a:r>
            <a:endParaRPr lang="zh-CN" altLang="zh-CN" sz="1500" dirty="0">
              <a:latin typeface="幼圆" panose="02010509060101010101" pitchFamily="49" charset="-122"/>
              <a:ea typeface="幼圆" panose="02010509060101010101" pitchFamily="49" charset="-122"/>
            </a:endParaRPr>
          </a:p>
          <a:p>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sp>
        <p:nvSpPr>
          <p:cNvPr id="8" name="文本框 4"/>
          <p:cNvSpPr txBox="1"/>
          <p:nvPr/>
        </p:nvSpPr>
        <p:spPr>
          <a:xfrm>
            <a:off x="4643438" y="1071552"/>
            <a:ext cx="2928958" cy="3208571"/>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由于软件采用</a:t>
            </a:r>
            <a:r>
              <a:rPr lang="en-US" altLang="zh-CN" sz="1500" dirty="0" smtClean="0">
                <a:latin typeface="幼圆" panose="02010509060101010101" pitchFamily="49" charset="-122"/>
                <a:ea typeface="幼圆" panose="02010509060101010101" pitchFamily="49" charset="-122"/>
              </a:rPr>
              <a:t>《</a:t>
            </a:r>
            <a:r>
              <a:rPr lang="zh-CN" altLang="en-US" sz="1500" dirty="0" smtClean="0">
                <a:latin typeface="幼圆" panose="02010509060101010101" pitchFamily="49" charset="-122"/>
                <a:ea typeface="幼圆" panose="02010509060101010101" pitchFamily="49" charset="-122"/>
              </a:rPr>
              <a:t>建筑钢结构防火技术规范</a:t>
            </a:r>
            <a:r>
              <a:rPr lang="en-US" altLang="zh-CN" sz="1500" dirty="0" smtClean="0">
                <a:latin typeface="幼圆" panose="02010509060101010101" pitchFamily="49" charset="-122"/>
                <a:ea typeface="幼圆" panose="02010509060101010101" pitchFamily="49" charset="-122"/>
              </a:rPr>
              <a:t>》6.2.2</a:t>
            </a:r>
            <a:r>
              <a:rPr lang="zh-CN" altLang="en-US" sz="1500" dirty="0" smtClean="0">
                <a:latin typeface="幼圆" panose="02010509060101010101" pitchFamily="49" charset="-122"/>
                <a:ea typeface="幼圆" panose="02010509060101010101" pitchFamily="49" charset="-122"/>
              </a:rPr>
              <a:t>条，按迭代计算温升。时间步长及初始温度的取值可能和第三方软件不同（例如</a:t>
            </a:r>
            <a:r>
              <a:rPr lang="en-US" altLang="zh-CN" sz="1500" dirty="0" smtClean="0">
                <a:latin typeface="幼圆" panose="02010509060101010101" pitchFamily="49" charset="-122"/>
                <a:ea typeface="幼圆" panose="02010509060101010101" pitchFamily="49" charset="-122"/>
              </a:rPr>
              <a:t>PKPM</a:t>
            </a:r>
            <a:r>
              <a:rPr lang="zh-CN" altLang="en-US" sz="1500" dirty="0" smtClean="0">
                <a:latin typeface="幼圆" panose="02010509060101010101" pitchFamily="49" charset="-122"/>
                <a:ea typeface="幼圆" panose="02010509060101010101" pitchFamily="49" charset="-122"/>
              </a:rPr>
              <a:t>钢结构防火采用临界温度法，规范条文解释这两种算法结果应是一致），因而结果或许会有略微差异 。</a:t>
            </a:r>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sp>
        <p:nvSpPr>
          <p:cNvPr id="14" name="文本框 4"/>
          <p:cNvSpPr txBox="1"/>
          <p:nvPr/>
        </p:nvSpPr>
        <p:spPr>
          <a:xfrm>
            <a:off x="4929190" y="3643320"/>
            <a:ext cx="2928958" cy="1869743"/>
          </a:xfrm>
          <a:prstGeom prst="rect">
            <a:avLst/>
          </a:prstGeom>
          <a:noFill/>
        </p:spPr>
        <p:txBody>
          <a:bodyPr wrap="square" rtlCol="0">
            <a:spAutoFit/>
          </a:bodyPr>
          <a:lstStyle/>
          <a:p>
            <a:r>
              <a:rPr lang="en-US" altLang="zh-CN" sz="1500" dirty="0" smtClean="0">
                <a:latin typeface="楷体" panose="02010609060101010101" pitchFamily="49" charset="-122"/>
                <a:ea typeface="楷体" panose="02010609060101010101" pitchFamily="49" charset="-122"/>
              </a:rPr>
              <a:t>6</a:t>
            </a:r>
            <a:r>
              <a:rPr lang="zh-CN" altLang="en-US" sz="1500" dirty="0" smtClean="0">
                <a:latin typeface="楷体" panose="02010609060101010101" pitchFamily="49" charset="-122"/>
                <a:ea typeface="楷体" panose="02010609060101010101" pitchFamily="49" charset="-122"/>
              </a:rPr>
              <a:t>．</a:t>
            </a:r>
            <a:r>
              <a:rPr lang="en-US" altLang="zh-CN" sz="1500" dirty="0" smtClean="0">
                <a:latin typeface="楷体" panose="02010609060101010101" pitchFamily="49" charset="-122"/>
                <a:ea typeface="楷体" panose="02010609060101010101" pitchFamily="49" charset="-122"/>
              </a:rPr>
              <a:t>2</a:t>
            </a:r>
            <a:r>
              <a:rPr lang="zh-CN" altLang="en-US" sz="1500" dirty="0" smtClean="0">
                <a:latin typeface="楷体" panose="02010609060101010101" pitchFamily="49" charset="-122"/>
                <a:ea typeface="楷体" panose="02010609060101010101" pitchFamily="49" charset="-122"/>
              </a:rPr>
              <a:t>．</a:t>
            </a:r>
            <a:r>
              <a:rPr lang="en-US" altLang="zh-CN" sz="1500" dirty="0" smtClean="0">
                <a:latin typeface="楷体" panose="02010609060101010101" pitchFamily="49" charset="-122"/>
                <a:ea typeface="楷体" panose="02010609060101010101" pitchFamily="49" charset="-122"/>
              </a:rPr>
              <a:t>2  </a:t>
            </a:r>
            <a:r>
              <a:rPr lang="zh-CN" altLang="en-US" sz="1500" dirty="0" smtClean="0">
                <a:latin typeface="楷体" panose="02010609060101010101" pitchFamily="49" charset="-122"/>
                <a:ea typeface="楷体" panose="02010609060101010101" pitchFamily="49" charset="-122"/>
              </a:rPr>
              <a:t>火灾下有防火保护钢构件的温度可按下式计算。（迭代升温计算公式）</a:t>
            </a:r>
          </a:p>
          <a:p>
            <a:endParaRPr lang="zh-CN" altLang="zh-CN" sz="1500" dirty="0"/>
          </a:p>
          <a:p>
            <a:pPr>
              <a:lnSpc>
                <a:spcPct val="150000"/>
              </a:lnSpc>
            </a:pPr>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a:p>
            <a:endParaRPr lang="zh-CN" altLang="zh-CN" sz="15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36</a:t>
            </a:fld>
            <a:endParaRPr lang="zh-CN" altLang="en-US" dirty="0"/>
          </a:p>
        </p:txBody>
      </p:sp>
      <p:sp>
        <p:nvSpPr>
          <p:cNvPr id="9" name="标题 4"/>
          <p:cNvSpPr txBox="1">
            <a:spLocks/>
          </p:cNvSpPr>
          <p:nvPr/>
        </p:nvSpPr>
        <p:spPr bwMode="auto">
          <a:xfrm>
            <a:off x="3643306" y="285734"/>
            <a:ext cx="4929222" cy="642942"/>
          </a:xfrm>
          <a:prstGeom prst="rect">
            <a:avLst/>
          </a:prstGeom>
          <a:noFill/>
          <a:ln w="9525">
            <a:noFill/>
            <a:miter lim="800000"/>
          </a:ln>
        </p:spPr>
        <p:txBody>
          <a:bodyPr vert="horz" wrap="square" lIns="91440" tIns="45720" rIns="91440" bIns="45720" numCol="1" anchor="ctr" anchorCtr="0" compatLnSpc="1"/>
          <a:lstStyle/>
          <a:p>
            <a:pPr lvl="0" eaLnBrk="0" hangingPunct="0">
              <a:defRPr/>
            </a:pPr>
            <a:r>
              <a:rPr lang="zh-CN" altLang="en-US" sz="2400" dirty="0" smtClean="0">
                <a:solidFill>
                  <a:srgbClr val="C00000"/>
                </a:solidFill>
                <a:latin typeface="黑体" pitchFamily="49" charset="-122"/>
                <a:ea typeface="黑体" pitchFamily="49" charset="-122"/>
                <a:cs typeface="+mj-cs"/>
              </a:rPr>
              <a:t>防火验算用户常见问题解析</a:t>
            </a:r>
            <a:endParaRPr lang="zh-CN" altLang="en-US" sz="2400" dirty="0">
              <a:solidFill>
                <a:srgbClr val="C00000"/>
              </a:solidFill>
              <a:latin typeface="黑体" pitchFamily="49" charset="-122"/>
              <a:ea typeface="黑体" pitchFamily="49" charset="-122"/>
              <a:cs typeface="+mj-cs"/>
            </a:endParaRPr>
          </a:p>
        </p:txBody>
      </p:sp>
      <p:sp>
        <p:nvSpPr>
          <p:cNvPr id="16" name="文本框 4"/>
          <p:cNvSpPr txBox="1"/>
          <p:nvPr/>
        </p:nvSpPr>
        <p:spPr>
          <a:xfrm>
            <a:off x="285720" y="1071552"/>
            <a:ext cx="2928958" cy="2100575"/>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防火验算的内力组合和</a:t>
            </a:r>
            <a:r>
              <a:rPr lang="zh-CN" altLang="zh-CN" sz="1500" dirty="0" smtClean="0">
                <a:latin typeface="幼圆" panose="02010509060101010101" pitchFamily="49" charset="-122"/>
                <a:ea typeface="幼圆" panose="02010509060101010101" pitchFamily="49" charset="-122"/>
              </a:rPr>
              <a:t>《</a:t>
            </a:r>
            <a:r>
              <a:rPr lang="zh-CN" altLang="en-US" sz="1500" dirty="0" smtClean="0">
                <a:latin typeface="幼圆" panose="02010509060101010101" pitchFamily="49" charset="-122"/>
                <a:ea typeface="幼圆" panose="02010509060101010101" pitchFamily="49" charset="-122"/>
              </a:rPr>
              <a:t>建筑钢结构防火技术规范</a:t>
            </a:r>
            <a:r>
              <a:rPr lang="zh-CN" altLang="zh-CN" sz="1500" dirty="0" smtClean="0">
                <a:latin typeface="幼圆" panose="02010509060101010101" pitchFamily="49" charset="-122"/>
                <a:ea typeface="幼圆" panose="02010509060101010101" pitchFamily="49" charset="-122"/>
              </a:rPr>
              <a:t>》 </a:t>
            </a:r>
            <a:r>
              <a:rPr lang="zh-CN" altLang="en-US" sz="1500" dirty="0" smtClean="0">
                <a:latin typeface="幼圆" panose="02010509060101010101" pitchFamily="49" charset="-122"/>
                <a:ea typeface="幼圆" panose="02010509060101010101" pitchFamily="49" charset="-122"/>
              </a:rPr>
              <a:t>，第</a:t>
            </a:r>
            <a:r>
              <a:rPr lang="en-US" altLang="zh-CN" sz="1500" dirty="0" smtClean="0">
                <a:latin typeface="幼圆" panose="02010509060101010101" pitchFamily="49" charset="-122"/>
                <a:ea typeface="幼圆" panose="02010509060101010101" pitchFamily="49" charset="-122"/>
              </a:rPr>
              <a:t>3.3.2</a:t>
            </a:r>
            <a:r>
              <a:rPr lang="zh-CN" altLang="en-US" sz="1500" dirty="0" smtClean="0">
                <a:latin typeface="幼圆" panose="02010509060101010101" pitchFamily="49" charset="-122"/>
                <a:ea typeface="幼圆" panose="02010509060101010101" pitchFamily="49" charset="-122"/>
              </a:rPr>
              <a:t>条不同。</a:t>
            </a:r>
            <a:endParaRPr lang="zh-CN" altLang="zh-CN" sz="1500" dirty="0">
              <a:latin typeface="幼圆" panose="02010509060101010101" pitchFamily="49" charset="-122"/>
              <a:ea typeface="幼圆" panose="02010509060101010101" pitchFamily="49" charset="-122"/>
            </a:endParaRPr>
          </a:p>
          <a:p>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pic>
        <p:nvPicPr>
          <p:cNvPr id="2050" name="Picture 2" descr="C:\Users\yjk\Documents\My Knowledge\temp\8ffad290-a62d-496f-8a60-93a0f6e15c0a\128\index_files\clip_image0020e474252-c7e4-4915-999b-30a8d867ba0c.png"/>
          <p:cNvPicPr>
            <a:picLocks noChangeAspect="1" noChangeArrowheads="1"/>
          </p:cNvPicPr>
          <p:nvPr/>
        </p:nvPicPr>
        <p:blipFill>
          <a:blip r:embed="rId2"/>
          <a:srcRect t="23862" r="5263"/>
          <a:stretch>
            <a:fillRect/>
          </a:stretch>
        </p:blipFill>
        <p:spPr bwMode="auto">
          <a:xfrm>
            <a:off x="142844" y="2071684"/>
            <a:ext cx="4572032" cy="2431341"/>
          </a:xfrm>
          <a:prstGeom prst="rect">
            <a:avLst/>
          </a:prstGeom>
          <a:noFill/>
        </p:spPr>
      </p:pic>
      <p:pic>
        <p:nvPicPr>
          <p:cNvPr id="2052" name="Picture 4" descr="C:\Users\yjk\Documents\My Knowledge\temp\8ffad290-a62d-496f-8a60-93a0f6e15c0a\128\index_files\clip_image00697039f83-914d-48c1-b874-05e6fda88b80.png"/>
          <p:cNvPicPr>
            <a:picLocks noChangeAspect="1" noChangeArrowheads="1"/>
          </p:cNvPicPr>
          <p:nvPr/>
        </p:nvPicPr>
        <p:blipFill>
          <a:blip r:embed="rId3"/>
          <a:srcRect/>
          <a:stretch>
            <a:fillRect/>
          </a:stretch>
        </p:blipFill>
        <p:spPr bwMode="auto">
          <a:xfrm>
            <a:off x="3929058" y="2285998"/>
            <a:ext cx="5000660" cy="1833559"/>
          </a:xfrm>
          <a:prstGeom prst="rect">
            <a:avLst/>
          </a:prstGeom>
          <a:noFill/>
        </p:spPr>
      </p:pic>
      <p:sp>
        <p:nvSpPr>
          <p:cNvPr id="15" name="文本框 4"/>
          <p:cNvSpPr txBox="1"/>
          <p:nvPr/>
        </p:nvSpPr>
        <p:spPr>
          <a:xfrm>
            <a:off x="4357686" y="928676"/>
            <a:ext cx="2928958" cy="1869743"/>
          </a:xfrm>
          <a:prstGeom prst="rect">
            <a:avLst/>
          </a:prstGeom>
          <a:noFill/>
        </p:spPr>
        <p:txBody>
          <a:bodyPr wrap="square" rtlCol="0">
            <a:spAutoFit/>
          </a:bodyPr>
          <a:lstStyle/>
          <a:p>
            <a:pPr marL="342900" indent="-342900">
              <a:buFont typeface="Wingdings" panose="05000000000000000000" pitchFamily="2" charset="2"/>
              <a:buChar char="u"/>
            </a:pPr>
            <a:r>
              <a:rPr lang="zh-CN" altLang="en-US" sz="1500" dirty="0" smtClean="0">
                <a:latin typeface="幼圆" panose="02010509060101010101" pitchFamily="49" charset="-122"/>
                <a:ea typeface="幼圆" panose="02010509060101010101" pitchFamily="49" charset="-122"/>
              </a:rPr>
              <a:t>此处荷载组合号对应于构件信息中的第八项，用的是频遇组合。</a:t>
            </a:r>
            <a:endParaRPr lang="en-US" altLang="zh-CN" sz="1500" dirty="0" smtClean="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pPr>
              <a:lnSpc>
                <a:spcPct val="150000"/>
              </a:lnSpc>
            </a:pPr>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a:p>
            <a:endParaRPr lang="zh-CN" altLang="zh-CN" sz="1500" dirty="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谢 谢 聆 听</a:t>
            </a:r>
            <a:endParaRPr lang="zh-CN" altLang="en-US" dirty="0"/>
          </a:p>
        </p:txBody>
      </p:sp>
      <p:sp>
        <p:nvSpPr>
          <p:cNvPr id="4" name="灯片编号占位符 3"/>
          <p:cNvSpPr>
            <a:spLocks noGrp="1"/>
          </p:cNvSpPr>
          <p:nvPr>
            <p:ph type="sldNum" sz="quarter" idx="12"/>
          </p:nvPr>
        </p:nvSpPr>
        <p:spPr/>
        <p:txBody>
          <a:bodyPr/>
          <a:lstStyle/>
          <a:p>
            <a:pPr>
              <a:defRPr/>
            </a:pPr>
            <a:fld id="{65650E84-310B-4F09-8B21-C24E208CC01B}" type="slidenum">
              <a:rPr lang="zh-CN" altLang="en-US" smtClean="0"/>
              <a:pPr>
                <a:defRPr/>
              </a:pPr>
              <a:t>37</a:t>
            </a:fld>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a:t>
            </a:fld>
            <a:endParaRPr lang="zh-CN" altLang="en-US"/>
          </a:p>
        </p:txBody>
      </p:sp>
      <p:sp>
        <p:nvSpPr>
          <p:cNvPr id="8" name="标题 4"/>
          <p:cNvSpPr txBox="1">
            <a:spLocks/>
          </p:cNvSpPr>
          <p:nvPr/>
        </p:nvSpPr>
        <p:spPr bwMode="auto">
          <a:xfrm>
            <a:off x="642910"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钢结构防火的重要性</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071538" y="1643056"/>
            <a:ext cx="2751878" cy="203160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929190" y="142858"/>
            <a:ext cx="2786082" cy="2081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929190" y="2357436"/>
            <a:ext cx="2786082"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3571868" y="571486"/>
            <a:ext cx="5357850" cy="3357586"/>
          </a:xfrm>
        </p:spPr>
        <p:txBody>
          <a:bodyPr/>
          <a:lstStyle/>
          <a:p>
            <a:pPr algn="l"/>
            <a:r>
              <a:rPr lang="en-US" altLang="zh-CN" sz="1800" dirty="0" smtClean="0">
                <a:latin typeface="幼圆" panose="02010509060101010101" pitchFamily="49" charset="-122"/>
                <a:ea typeface="幼圆" panose="02010509060101010101" pitchFamily="49" charset="-122"/>
              </a:rPr>
              <a:t>3.1.2</a:t>
            </a:r>
            <a:r>
              <a:rPr lang="zh-CN" altLang="en-US" sz="1800" dirty="0" smtClean="0">
                <a:latin typeface="幼圆" panose="02010509060101010101" pitchFamily="49" charset="-122"/>
                <a:ea typeface="幼圆" panose="02010509060101010101" pitchFamily="49" charset="-122"/>
              </a:rPr>
              <a:t>钢结构构件的耐火极限经验算低于设计耐火极限时，应采取防火保护措施。</a:t>
            </a:r>
            <a:r>
              <a:rPr lang="en-US" altLang="zh-CN" sz="1800" dirty="0" smtClean="0">
                <a:latin typeface="幼圆" panose="02010509060101010101" pitchFamily="49" charset="-122"/>
                <a:ea typeface="幼圆" panose="02010509060101010101" pitchFamily="49" charset="-122"/>
              </a:rPr>
              <a:t>(</a:t>
            </a:r>
            <a:r>
              <a:rPr lang="zh-CN" altLang="en-US" sz="1800" dirty="0" smtClean="0">
                <a:latin typeface="幼圆" panose="02010509060101010101" pitchFamily="49" charset="-122"/>
                <a:ea typeface="幼圆" panose="02010509060101010101" pitchFamily="49" charset="-122"/>
              </a:rPr>
              <a:t>正常情况下裸漏钢材的耐火极限为</a:t>
            </a:r>
            <a:r>
              <a:rPr lang="en-US" altLang="zh-CN" sz="1800" dirty="0" smtClean="0">
                <a:latin typeface="幼圆" panose="02010509060101010101" pitchFamily="49" charset="-122"/>
                <a:ea typeface="幼圆" panose="02010509060101010101" pitchFamily="49" charset="-122"/>
              </a:rPr>
              <a:t>15min</a:t>
            </a:r>
            <a:r>
              <a:rPr lang="zh-CN" altLang="en-US" sz="1800" dirty="0" smtClean="0">
                <a:latin typeface="幼圆" panose="02010509060101010101" pitchFamily="49" charset="-122"/>
                <a:ea typeface="幼圆" panose="02010509060101010101" pitchFamily="49" charset="-122"/>
              </a:rPr>
              <a:t>，基本上绝大部分钢结构均应采取防火措施，进行防火设计验算</a:t>
            </a:r>
            <a:r>
              <a:rPr lang="en-US" altLang="zh-CN" sz="1800" dirty="0" smtClean="0">
                <a:latin typeface="幼圆" panose="02010509060101010101" pitchFamily="49" charset="-122"/>
                <a:ea typeface="幼圆" panose="02010509060101010101" pitchFamily="49" charset="-122"/>
              </a:rPr>
              <a:t>)</a:t>
            </a:r>
          </a:p>
          <a:p>
            <a:pPr algn="l"/>
            <a:endParaRPr lang="en-US" altLang="zh-CN" sz="1800" dirty="0" smtClean="0">
              <a:latin typeface="幼圆" panose="02010509060101010101" pitchFamily="49" charset="-122"/>
              <a:ea typeface="幼圆" panose="02010509060101010101" pitchFamily="49" charset="-122"/>
            </a:endParaRPr>
          </a:p>
          <a:p>
            <a:pPr algn="l"/>
            <a:endParaRPr lang="en-US" altLang="zh-CN" sz="1800" dirty="0" smtClean="0">
              <a:latin typeface="幼圆" panose="02010509060101010101" pitchFamily="49" charset="-122"/>
              <a:ea typeface="幼圆" panose="02010509060101010101" pitchFamily="49" charset="-122"/>
            </a:endParaRPr>
          </a:p>
          <a:p>
            <a:pPr algn="l"/>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3.2.2</a:t>
            </a:r>
            <a:r>
              <a:rPr lang="zh-CN" altLang="en-US" sz="1800" dirty="0" smtClean="0">
                <a:latin typeface="幼圆" panose="02010509060101010101" pitchFamily="49" charset="-122"/>
                <a:ea typeface="幼圆" panose="02010509060101010101" pitchFamily="49" charset="-122"/>
              </a:rPr>
              <a:t>钢结构耐火承载力极限状态的最不利荷载（作用）效应组合设计值，应考虑火灾时结构上可能同时出现的荷载（作用），且应按下列组合值中的最不利值确定：</a:t>
            </a:r>
            <a:endParaRPr lang="zh-CN" altLang="en-US" sz="1800" dirty="0">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a:t>
            </a:fld>
            <a:endParaRPr lang="zh-CN" altLang="en-US" dirty="0"/>
          </a:p>
        </p:txBody>
      </p:sp>
      <p:sp>
        <p:nvSpPr>
          <p:cNvPr id="9" name="标题 4"/>
          <p:cNvSpPr txBox="1">
            <a:spLocks/>
          </p:cNvSpPr>
          <p:nvPr/>
        </p:nvSpPr>
        <p:spPr bwMode="auto">
          <a:xfrm>
            <a:off x="642910"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2050" name="Picture 2"/>
          <p:cNvPicPr>
            <a:picLocks noChangeAspect="1" noChangeArrowheads="1"/>
          </p:cNvPicPr>
          <p:nvPr/>
        </p:nvPicPr>
        <p:blipFill>
          <a:blip r:embed="rId3"/>
          <a:srcRect/>
          <a:stretch>
            <a:fillRect/>
          </a:stretch>
        </p:blipFill>
        <p:spPr bwMode="auto">
          <a:xfrm>
            <a:off x="1142976" y="1428742"/>
            <a:ext cx="2241089" cy="29336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643438" y="1714494"/>
            <a:ext cx="271462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a:t>
            </a:fld>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142976" y="1428742"/>
            <a:ext cx="2241089" cy="2933699"/>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3428992" y="214296"/>
            <a:ext cx="3782926" cy="2702858"/>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6905530" y="714362"/>
            <a:ext cx="2238470" cy="781049"/>
          </a:xfrm>
          <a:prstGeom prst="rect">
            <a:avLst/>
          </a:prstGeom>
          <a:noFill/>
          <a:ln w="9525">
            <a:noFill/>
            <a:miter lim="800000"/>
            <a:headEnd/>
            <a:tailEnd/>
          </a:ln>
          <a:effectLst/>
        </p:spPr>
      </p:pic>
      <p:sp>
        <p:nvSpPr>
          <p:cNvPr id="13" name="圆角右箭头 12"/>
          <p:cNvSpPr/>
          <p:nvPr/>
        </p:nvSpPr>
        <p:spPr>
          <a:xfrm rot="10621949">
            <a:off x="6793528" y="1339157"/>
            <a:ext cx="2067096" cy="322049"/>
          </a:xfrm>
          <a:prstGeom prst="bentArrow">
            <a:avLst>
              <a:gd name="adj1" fmla="val 21229"/>
              <a:gd name="adj2" fmla="val 24851"/>
              <a:gd name="adj3" fmla="val 50000"/>
              <a:gd name="adj4" fmla="val 52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 name="Picture 2"/>
          <p:cNvPicPr>
            <a:picLocks noChangeAspect="1" noChangeArrowheads="1"/>
          </p:cNvPicPr>
          <p:nvPr/>
        </p:nvPicPr>
        <p:blipFill>
          <a:blip r:embed="rId5" cstate="print"/>
          <a:srcRect/>
          <a:stretch>
            <a:fillRect/>
          </a:stretch>
        </p:blipFill>
        <p:spPr bwMode="auto">
          <a:xfrm>
            <a:off x="4071934" y="2928940"/>
            <a:ext cx="4145593" cy="1367893"/>
          </a:xfrm>
          <a:prstGeom prst="rect">
            <a:avLst/>
          </a:prstGeom>
          <a:noFill/>
          <a:ln w="9525">
            <a:solidFill>
              <a:schemeClr val="accent1"/>
            </a:solidFill>
            <a:miter lim="800000"/>
            <a:headEnd/>
            <a:tailEnd/>
          </a:ln>
        </p:spPr>
      </p:pic>
      <p:sp>
        <p:nvSpPr>
          <p:cNvPr id="9" name="标题 4"/>
          <p:cNvSpPr txBox="1">
            <a:spLocks/>
          </p:cNvSpPr>
          <p:nvPr/>
        </p:nvSpPr>
        <p:spPr bwMode="auto">
          <a:xfrm>
            <a:off x="714348" y="857238"/>
            <a:ext cx="3674688"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3643306" y="857238"/>
            <a:ext cx="5357850" cy="4143404"/>
          </a:xfrm>
        </p:spPr>
        <p:txBody>
          <a:bodyPr/>
          <a:lstStyle/>
          <a:p>
            <a:pPr algn="l"/>
            <a:r>
              <a:rPr lang="en-US" altLang="zh-CN" sz="1800" dirty="0" smtClean="0">
                <a:latin typeface="幼圆" panose="02010509060101010101" pitchFamily="49" charset="-122"/>
                <a:ea typeface="幼圆" panose="02010509060101010101" pitchFamily="49" charset="-122"/>
              </a:rPr>
              <a:t>3.2.6</a:t>
            </a:r>
            <a:r>
              <a:rPr lang="zh-CN" altLang="en-US" sz="1800" dirty="0" smtClean="0">
                <a:latin typeface="幼圆" panose="02010509060101010101" pitchFamily="49" charset="-122"/>
                <a:ea typeface="幼圆" panose="02010509060101010101" pitchFamily="49" charset="-122"/>
              </a:rPr>
              <a:t>钢结构构件的耐火验算和防火设计，可采用耐火极限法、</a:t>
            </a:r>
            <a:r>
              <a:rPr lang="zh-CN" altLang="en-US" sz="1800" dirty="0" smtClean="0">
                <a:solidFill>
                  <a:srgbClr val="92D050"/>
                </a:solidFill>
                <a:latin typeface="幼圆" panose="02010509060101010101" pitchFamily="49" charset="-122"/>
                <a:ea typeface="幼圆" panose="02010509060101010101" pitchFamily="49" charset="-122"/>
              </a:rPr>
              <a:t>承载力法</a:t>
            </a:r>
            <a:r>
              <a:rPr lang="zh-CN" altLang="en-US" sz="1800" dirty="0" smtClean="0">
                <a:latin typeface="幼圆" panose="02010509060101010101" pitchFamily="49" charset="-122"/>
                <a:ea typeface="幼圆" panose="02010509060101010101" pitchFamily="49" charset="-122"/>
              </a:rPr>
              <a:t>或临界温度法。</a:t>
            </a:r>
            <a:endParaRPr lang="en-US" altLang="zh-CN" sz="1800" dirty="0" smtClean="0">
              <a:latin typeface="幼圆" panose="02010509060101010101" pitchFamily="49" charset="-122"/>
              <a:ea typeface="幼圆" panose="02010509060101010101" pitchFamily="49" charset="-122"/>
            </a:endParaRPr>
          </a:p>
          <a:p>
            <a:pPr algn="l"/>
            <a:endParaRPr lang="en-US" altLang="zh-CN" sz="1800" dirty="0" smtClean="0">
              <a:latin typeface="幼圆" panose="02010509060101010101" pitchFamily="49" charset="-122"/>
              <a:ea typeface="幼圆" panose="02010509060101010101" pitchFamily="49" charset="-122"/>
            </a:endParaRPr>
          </a:p>
          <a:p>
            <a:pPr algn="l"/>
            <a:r>
              <a:rPr lang="en-US" altLang="zh-CN" sz="1800" dirty="0" smtClean="0">
                <a:latin typeface="幼圆" panose="02010509060101010101" pitchFamily="49" charset="-122"/>
                <a:ea typeface="幼圆" panose="02010509060101010101" pitchFamily="49" charset="-122"/>
              </a:rPr>
              <a:t>3.2.6</a:t>
            </a:r>
            <a:r>
              <a:rPr lang="zh-CN" altLang="en-US" sz="1800" dirty="0" smtClean="0">
                <a:latin typeface="幼圆" panose="02010509060101010101" pitchFamily="49" charset="-122"/>
                <a:ea typeface="幼圆" panose="02010509060101010101" pitchFamily="49" charset="-122"/>
              </a:rPr>
              <a:t>（条文解释）当构件承载力降到最不利组合效应时，</a:t>
            </a:r>
            <a:r>
              <a:rPr lang="zh-CN" altLang="en-US" sz="1800" dirty="0" smtClean="0">
                <a:solidFill>
                  <a:srgbClr val="FF0000"/>
                </a:solidFill>
                <a:latin typeface="幼圆" panose="02010509060101010101" pitchFamily="49" charset="-122"/>
                <a:ea typeface="幼圆" panose="02010509060101010101" pitchFamily="49" charset="-122"/>
              </a:rPr>
              <a:t>构件达到耐火承载力极限状态</a:t>
            </a:r>
            <a:r>
              <a:rPr lang="zh-CN" altLang="en-US" sz="1800" dirty="0" smtClean="0">
                <a:latin typeface="幼圆" panose="02010509060101010101" pitchFamily="49" charset="-122"/>
                <a:ea typeface="幼圆" panose="02010509060101010101" pitchFamily="49" charset="-122"/>
              </a:rPr>
              <a:t>。构件从受火达到耐火承载力极限状态的时间即为构件的耐火极限；构件达到其耐火承载力极限状态时的温度即为构件的临界温度，</a:t>
            </a:r>
            <a:r>
              <a:rPr lang="zh-CN" altLang="en-US" sz="1800" dirty="0" smtClean="0">
                <a:solidFill>
                  <a:srgbClr val="00B0F0"/>
                </a:solidFill>
                <a:latin typeface="幼圆" panose="02010509060101010101" pitchFamily="49" charset="-122"/>
                <a:ea typeface="幼圆" panose="02010509060101010101" pitchFamily="49" charset="-122"/>
              </a:rPr>
              <a:t>因此式</a:t>
            </a:r>
            <a:r>
              <a:rPr lang="en-US" altLang="zh-CN" sz="1800" dirty="0" smtClean="0">
                <a:solidFill>
                  <a:srgbClr val="00B0F0"/>
                </a:solidFill>
                <a:latin typeface="幼圆" panose="02010509060101010101" pitchFamily="49" charset="-122"/>
                <a:ea typeface="幼圆" panose="02010509060101010101" pitchFamily="49" charset="-122"/>
              </a:rPr>
              <a:t>3.2.6-1</a:t>
            </a:r>
            <a:r>
              <a:rPr lang="zh-CN" altLang="en-US" sz="1800" dirty="0" smtClean="0">
                <a:solidFill>
                  <a:srgbClr val="00B0F0"/>
                </a:solidFill>
                <a:latin typeface="幼圆" panose="02010509060101010101" pitchFamily="49" charset="-122"/>
                <a:ea typeface="幼圆" panose="02010509060101010101" pitchFamily="49" charset="-122"/>
              </a:rPr>
              <a:t>，式</a:t>
            </a:r>
            <a:r>
              <a:rPr lang="en-US" altLang="zh-CN" sz="1800" dirty="0" smtClean="0">
                <a:solidFill>
                  <a:srgbClr val="00B0F0"/>
                </a:solidFill>
                <a:latin typeface="幼圆" panose="02010509060101010101" pitchFamily="49" charset="-122"/>
                <a:ea typeface="幼圆" panose="02010509060101010101" pitchFamily="49" charset="-122"/>
              </a:rPr>
              <a:t>3.2.6-2</a:t>
            </a:r>
            <a:r>
              <a:rPr lang="zh-CN" altLang="en-US" sz="1800" dirty="0" smtClean="0">
                <a:solidFill>
                  <a:srgbClr val="00B0F0"/>
                </a:solidFill>
                <a:latin typeface="幼圆" panose="02010509060101010101" pitchFamily="49" charset="-122"/>
                <a:ea typeface="幼圆" panose="02010509060101010101" pitchFamily="49" charset="-122"/>
              </a:rPr>
              <a:t>、式</a:t>
            </a:r>
            <a:r>
              <a:rPr lang="en-US" altLang="zh-CN" sz="1800" dirty="0" smtClean="0">
                <a:solidFill>
                  <a:srgbClr val="00B0F0"/>
                </a:solidFill>
                <a:latin typeface="幼圆" panose="02010509060101010101" pitchFamily="49" charset="-122"/>
                <a:ea typeface="幼圆" panose="02010509060101010101" pitchFamily="49" charset="-122"/>
              </a:rPr>
              <a:t>3.2.6-3</a:t>
            </a:r>
            <a:r>
              <a:rPr lang="zh-CN" altLang="en-US" sz="1800" dirty="0" smtClean="0">
                <a:solidFill>
                  <a:srgbClr val="00B0F0"/>
                </a:solidFill>
                <a:latin typeface="幼圆" panose="02010509060101010101" pitchFamily="49" charset="-122"/>
                <a:ea typeface="幼圆" panose="02010509060101010101" pitchFamily="49" charset="-122"/>
              </a:rPr>
              <a:t>的耐火验算结果是完全相同的，耐火验算时只需采用其中之一即可。</a:t>
            </a:r>
          </a:p>
          <a:p>
            <a:pPr algn="l"/>
            <a:endParaRPr lang="zh-CN" altLang="en-US" sz="18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a:t>
            </a:fld>
            <a:endParaRPr lang="zh-CN" altLang="en-US" dirty="0"/>
          </a:p>
        </p:txBody>
      </p:sp>
      <p:sp>
        <p:nvSpPr>
          <p:cNvPr id="9" name="标题 4"/>
          <p:cNvSpPr txBox="1">
            <a:spLocks/>
          </p:cNvSpPr>
          <p:nvPr/>
        </p:nvSpPr>
        <p:spPr bwMode="auto">
          <a:xfrm>
            <a:off x="642910" y="857238"/>
            <a:ext cx="2992986" cy="529427"/>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钢结构防火规范解读</a:t>
            </a:r>
            <a:endParaRPr kumimoji="0" lang="zh-CN" altLang="en-US" sz="24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pic>
        <p:nvPicPr>
          <p:cNvPr id="2050" name="Picture 2"/>
          <p:cNvPicPr>
            <a:picLocks noChangeAspect="1" noChangeArrowheads="1"/>
          </p:cNvPicPr>
          <p:nvPr/>
        </p:nvPicPr>
        <p:blipFill>
          <a:blip r:embed="rId3"/>
          <a:srcRect/>
          <a:stretch>
            <a:fillRect/>
          </a:stretch>
        </p:blipFill>
        <p:spPr bwMode="auto">
          <a:xfrm>
            <a:off x="1142976" y="1428742"/>
            <a:ext cx="2241089" cy="2933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8</a:t>
            </a:fld>
            <a:endParaRPr lang="zh-CN" altLang="en-US" dirty="0"/>
          </a:p>
        </p:txBody>
      </p:sp>
      <p:pic>
        <p:nvPicPr>
          <p:cNvPr id="9217" name="Picture 1" descr="C:\Users\yjk\AppData\Roaming\Tencent\Users\413534100\TIM\WinTemp\RichOle\TE094XOJN_5{}7[T(4POPMG.png"/>
          <p:cNvPicPr>
            <a:picLocks noChangeAspect="1" noChangeArrowheads="1"/>
          </p:cNvPicPr>
          <p:nvPr/>
        </p:nvPicPr>
        <p:blipFill>
          <a:blip r:embed="rId3"/>
          <a:srcRect/>
          <a:stretch>
            <a:fillRect/>
          </a:stretch>
        </p:blipFill>
        <p:spPr bwMode="auto">
          <a:xfrm>
            <a:off x="4429124" y="142858"/>
            <a:ext cx="3305175" cy="1276350"/>
          </a:xfrm>
          <a:prstGeom prst="rect">
            <a:avLst/>
          </a:prstGeom>
          <a:noFill/>
        </p:spPr>
      </p:pic>
      <p:pic>
        <p:nvPicPr>
          <p:cNvPr id="11" name="Picture 4"/>
          <p:cNvPicPr>
            <a:picLocks noChangeAspect="1" noChangeArrowheads="1"/>
          </p:cNvPicPr>
          <p:nvPr/>
        </p:nvPicPr>
        <p:blipFill>
          <a:blip r:embed="rId4" cstate="print"/>
          <a:srcRect/>
          <a:stretch>
            <a:fillRect/>
          </a:stretch>
        </p:blipFill>
        <p:spPr bwMode="auto">
          <a:xfrm>
            <a:off x="3714744" y="1500180"/>
            <a:ext cx="4848727" cy="199454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3786182" y="3429006"/>
            <a:ext cx="5004048" cy="857152"/>
          </a:xfrm>
          <a:prstGeom prst="rect">
            <a:avLst/>
          </a:prstGeom>
          <a:noFill/>
          <a:ln w="9525">
            <a:noFill/>
            <a:miter lim="800000"/>
            <a:headEnd/>
            <a:tailEnd/>
          </a:ln>
        </p:spPr>
      </p:pic>
      <p:sp>
        <p:nvSpPr>
          <p:cNvPr id="15" name="副标题 5"/>
          <p:cNvSpPr>
            <a:spLocks noGrp="1"/>
          </p:cNvSpPr>
          <p:nvPr>
            <p:ph type="subTitle" idx="1"/>
          </p:nvPr>
        </p:nvSpPr>
        <p:spPr>
          <a:xfrm>
            <a:off x="785786" y="1785932"/>
            <a:ext cx="2786082" cy="2928958"/>
          </a:xfrm>
        </p:spPr>
        <p:txBody>
          <a:bodyPr/>
          <a:lstStyle/>
          <a:p>
            <a:pPr algn="l"/>
            <a:r>
              <a:rPr lang="zh-CN" altLang="en-US" sz="1800" dirty="0" smtClean="0">
                <a:latin typeface="幼圆" panose="02010509060101010101" pitchFamily="49" charset="-122"/>
                <a:ea typeface="幼圆" panose="02010509060101010101" pitchFamily="49" charset="-122"/>
              </a:rPr>
              <a:t>当勾选仅轴向受力构件考虑温度组合，程序仅对两端铰接的构件考虑温度组合。（如支撑等）</a:t>
            </a:r>
          </a:p>
          <a:p>
            <a:pPr algn="l"/>
            <a:endParaRPr lang="zh-CN"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3214678" y="857238"/>
            <a:ext cx="142876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9</a:t>
            </a:fld>
            <a:endParaRPr lang="zh-CN" altLang="en-US"/>
          </a:p>
        </p:txBody>
      </p:sp>
      <p:sp>
        <p:nvSpPr>
          <p:cNvPr id="3" name="圆角矩形 2"/>
          <p:cNvSpPr/>
          <p:nvPr/>
        </p:nvSpPr>
        <p:spPr>
          <a:xfrm>
            <a:off x="785786" y="2143122"/>
            <a:ext cx="192882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5" name="矩形 4"/>
          <p:cNvSpPr/>
          <p:nvPr/>
        </p:nvSpPr>
        <p:spPr>
          <a:xfrm>
            <a:off x="928662" y="2071684"/>
            <a:ext cx="1571636" cy="1200329"/>
          </a:xfrm>
          <a:prstGeom prst="rect">
            <a:avLst/>
          </a:prstGeom>
        </p:spPr>
        <p:txBody>
          <a:bodyPr wrap="square">
            <a:spAutoFit/>
          </a:bodyPr>
          <a:lstStyle/>
          <a:p>
            <a:r>
              <a:rPr lang="en-US" altLang="zh-CN" dirty="0" smtClean="0">
                <a:latin typeface="幼圆" panose="02010509060101010101" pitchFamily="49" charset="-122"/>
                <a:ea typeface="幼圆" panose="02010509060101010101" pitchFamily="49" charset="-122"/>
              </a:rPr>
              <a:t>• </a:t>
            </a:r>
            <a:r>
              <a:rPr lang="zh-CN" altLang="en-US" dirty="0" smtClean="0">
                <a:latin typeface="幼圆" panose="02010509060101010101" pitchFamily="49" charset="-122"/>
                <a:ea typeface="幼圆" panose="02010509060101010101" pitchFamily="49" charset="-122"/>
              </a:rPr>
              <a:t>规范</a:t>
            </a:r>
            <a:r>
              <a:rPr lang="en-US" altLang="zh-CN" dirty="0" smtClean="0">
                <a:latin typeface="幼圆" panose="02010509060101010101" pitchFamily="49" charset="-122"/>
                <a:ea typeface="幼圆" panose="02010509060101010101" pitchFamily="49" charset="-122"/>
              </a:rPr>
              <a:t>3.2.6</a:t>
            </a:r>
            <a:r>
              <a:rPr lang="zh-CN" altLang="en-US" dirty="0" smtClean="0">
                <a:latin typeface="幼圆" panose="02010509060101010101" pitchFamily="49" charset="-122"/>
                <a:ea typeface="幼圆" panose="02010509060101010101" pitchFamily="49" charset="-122"/>
              </a:rPr>
              <a:t>：钢结构构件的耐火验算和防火设计的方法。</a:t>
            </a:r>
            <a:endParaRPr lang="zh-CN" altLang="en-US" dirty="0">
              <a:latin typeface="幼圆" panose="02010509060101010101" pitchFamily="49" charset="-122"/>
              <a:ea typeface="幼圆" panose="02010509060101010101" pitchFamily="49" charset="-122"/>
            </a:endParaRPr>
          </a:p>
        </p:txBody>
      </p:sp>
      <p:sp>
        <p:nvSpPr>
          <p:cNvPr id="6" name="左大括号 5"/>
          <p:cNvSpPr/>
          <p:nvPr/>
        </p:nvSpPr>
        <p:spPr>
          <a:xfrm>
            <a:off x="2786050" y="1000114"/>
            <a:ext cx="357190" cy="32861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8" name="TextBox 7"/>
          <p:cNvSpPr txBox="1"/>
          <p:nvPr/>
        </p:nvSpPr>
        <p:spPr>
          <a:xfrm>
            <a:off x="3143240" y="857238"/>
            <a:ext cx="2714644" cy="369332"/>
          </a:xfrm>
          <a:prstGeom prst="rect">
            <a:avLst/>
          </a:prstGeom>
          <a:noFill/>
        </p:spPr>
        <p:txBody>
          <a:bodyPr wrap="square" rtlCol="0">
            <a:spAutoFit/>
          </a:bodyPr>
          <a:lstStyle/>
          <a:p>
            <a:r>
              <a:rPr lang="en-US" altLang="zh-CN" dirty="0" smtClean="0">
                <a:latin typeface="幼圆" panose="02010509060101010101" pitchFamily="49" charset="-122"/>
                <a:ea typeface="幼圆" panose="02010509060101010101" pitchFamily="49" charset="-122"/>
              </a:rPr>
              <a:t>• </a:t>
            </a:r>
            <a:r>
              <a:rPr lang="zh-CN" altLang="en-US" dirty="0" smtClean="0">
                <a:latin typeface="幼圆" panose="02010509060101010101" pitchFamily="49" charset="-122"/>
                <a:ea typeface="幼圆" panose="02010509060101010101" pitchFamily="49" charset="-122"/>
              </a:rPr>
              <a:t>耐火极限法</a:t>
            </a:r>
            <a:endParaRPr lang="zh-CN" altLang="en-US" dirty="0">
              <a:latin typeface="幼圆" panose="02010509060101010101" pitchFamily="49" charset="-122"/>
              <a:ea typeface="幼圆" panose="02010509060101010101" pitchFamily="49" charset="-122"/>
            </a:endParaRPr>
          </a:p>
        </p:txBody>
      </p:sp>
      <p:sp>
        <p:nvSpPr>
          <p:cNvPr id="11" name="右箭头 10"/>
          <p:cNvSpPr/>
          <p:nvPr/>
        </p:nvSpPr>
        <p:spPr>
          <a:xfrm>
            <a:off x="4572000" y="2285998"/>
            <a:ext cx="7143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pic>
        <p:nvPicPr>
          <p:cNvPr id="4098" name="Picture 2"/>
          <p:cNvPicPr>
            <a:picLocks noChangeAspect="1" noChangeArrowheads="1"/>
          </p:cNvPicPr>
          <p:nvPr/>
        </p:nvPicPr>
        <p:blipFill>
          <a:blip r:embed="rId3"/>
          <a:srcRect/>
          <a:stretch>
            <a:fillRect/>
          </a:stretch>
        </p:blipFill>
        <p:spPr bwMode="auto">
          <a:xfrm>
            <a:off x="5429256" y="785800"/>
            <a:ext cx="1291782" cy="542923"/>
          </a:xfrm>
          <a:prstGeom prst="rect">
            <a:avLst/>
          </a:prstGeom>
          <a:noFill/>
          <a:ln w="9525">
            <a:noFill/>
            <a:miter lim="800000"/>
            <a:headEnd/>
            <a:tailEnd/>
          </a:ln>
          <a:effectLst/>
        </p:spPr>
      </p:pic>
      <p:sp>
        <p:nvSpPr>
          <p:cNvPr id="13" name="圆角矩形 12"/>
          <p:cNvSpPr/>
          <p:nvPr/>
        </p:nvSpPr>
        <p:spPr>
          <a:xfrm>
            <a:off x="3214678" y="2071684"/>
            <a:ext cx="128588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14" name="TextBox 13"/>
          <p:cNvSpPr txBox="1"/>
          <p:nvPr/>
        </p:nvSpPr>
        <p:spPr>
          <a:xfrm>
            <a:off x="3214678" y="2071684"/>
            <a:ext cx="1571636" cy="369332"/>
          </a:xfrm>
          <a:prstGeom prst="rect">
            <a:avLst/>
          </a:prstGeom>
          <a:noFill/>
        </p:spPr>
        <p:txBody>
          <a:bodyPr wrap="square" rtlCol="0">
            <a:spAutoFit/>
          </a:bodyPr>
          <a:lstStyle/>
          <a:p>
            <a:r>
              <a:rPr lang="en-US" altLang="zh-CN" dirty="0" smtClean="0">
                <a:latin typeface="幼圆" panose="02010509060101010101" pitchFamily="49" charset="-122"/>
                <a:ea typeface="幼圆" panose="02010509060101010101" pitchFamily="49" charset="-122"/>
              </a:rPr>
              <a:t>• </a:t>
            </a:r>
            <a:r>
              <a:rPr lang="zh-CN" altLang="en-US" b="1" dirty="0" smtClean="0">
                <a:latin typeface="幼圆" panose="02010509060101010101" pitchFamily="49" charset="-122"/>
                <a:ea typeface="幼圆" panose="02010509060101010101" pitchFamily="49" charset="-122"/>
              </a:rPr>
              <a:t>承载力法</a:t>
            </a:r>
            <a:endParaRPr lang="zh-CN" altLang="en-US" b="1" dirty="0">
              <a:latin typeface="幼圆" panose="02010509060101010101" pitchFamily="49" charset="-122"/>
              <a:ea typeface="幼圆" panose="02010509060101010101" pitchFamily="49" charset="-122"/>
            </a:endParaRPr>
          </a:p>
        </p:txBody>
      </p:sp>
      <p:sp>
        <p:nvSpPr>
          <p:cNvPr id="15" name="副标题 5"/>
          <p:cNvSpPr>
            <a:spLocks noGrp="1"/>
          </p:cNvSpPr>
          <p:nvPr>
            <p:ph type="subTitle" idx="1"/>
          </p:nvPr>
        </p:nvSpPr>
        <p:spPr>
          <a:xfrm>
            <a:off x="5357818" y="1714494"/>
            <a:ext cx="3571900" cy="1143008"/>
          </a:xfrm>
        </p:spPr>
        <p:txBody>
          <a:bodyPr/>
          <a:lstStyle/>
          <a:p>
            <a:pPr algn="l"/>
            <a:r>
              <a:rPr lang="en-US" altLang="zh-CN" sz="1800" dirty="0" smtClean="0">
                <a:latin typeface="幼圆" panose="02010509060101010101" pitchFamily="49" charset="-122"/>
                <a:ea typeface="幼圆" panose="02010509060101010101" pitchFamily="49" charset="-122"/>
              </a:rPr>
              <a:t>3.2.6-2</a:t>
            </a:r>
            <a:r>
              <a:rPr lang="zh-CN" altLang="en-US" sz="1800" dirty="0" smtClean="0">
                <a:latin typeface="幼圆" panose="02010509060101010101" pitchFamily="49" charset="-122"/>
                <a:ea typeface="幼圆" panose="02010509060101010101" pitchFamily="49" charset="-122"/>
              </a:rPr>
              <a:t>在设计耐火极限时间内，火灾下钢结构构件的承载力设计值不应小于其最不利的荷载（作用）组合效应设计值。。</a:t>
            </a:r>
            <a:endParaRPr lang="zh-CN" altLang="en-US" sz="1800" dirty="0">
              <a:latin typeface="幼圆" panose="02010509060101010101" pitchFamily="49" charset="-122"/>
              <a:ea typeface="幼圆" panose="02010509060101010101" pitchFamily="49" charset="-122"/>
            </a:endParaRPr>
          </a:p>
        </p:txBody>
      </p:sp>
      <p:pic>
        <p:nvPicPr>
          <p:cNvPr id="4100" name="Picture 4"/>
          <p:cNvPicPr>
            <a:picLocks noChangeAspect="1" noChangeArrowheads="1"/>
          </p:cNvPicPr>
          <p:nvPr/>
        </p:nvPicPr>
        <p:blipFill>
          <a:blip r:embed="rId4"/>
          <a:srcRect/>
          <a:stretch>
            <a:fillRect/>
          </a:stretch>
        </p:blipFill>
        <p:spPr bwMode="auto">
          <a:xfrm>
            <a:off x="7643834" y="2571750"/>
            <a:ext cx="1214446" cy="434150"/>
          </a:xfrm>
          <a:prstGeom prst="rect">
            <a:avLst/>
          </a:prstGeom>
          <a:noFill/>
          <a:ln w="9525">
            <a:noFill/>
            <a:miter lim="800000"/>
            <a:headEnd/>
            <a:tailEnd/>
          </a:ln>
          <a:effectLst/>
        </p:spPr>
      </p:pic>
      <p:sp>
        <p:nvSpPr>
          <p:cNvPr id="19" name="圆角矩形 18"/>
          <p:cNvSpPr/>
          <p:nvPr/>
        </p:nvSpPr>
        <p:spPr>
          <a:xfrm>
            <a:off x="3214678" y="3643320"/>
            <a:ext cx="142876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20" name="TextBox 19"/>
          <p:cNvSpPr txBox="1"/>
          <p:nvPr/>
        </p:nvSpPr>
        <p:spPr>
          <a:xfrm>
            <a:off x="3214678" y="3643320"/>
            <a:ext cx="1571636" cy="369332"/>
          </a:xfrm>
          <a:prstGeom prst="rect">
            <a:avLst/>
          </a:prstGeom>
          <a:noFill/>
        </p:spPr>
        <p:txBody>
          <a:bodyPr wrap="square" rtlCol="0">
            <a:spAutoFit/>
          </a:bodyPr>
          <a:lstStyle/>
          <a:p>
            <a:r>
              <a:rPr lang="en-US" altLang="zh-CN" dirty="0" smtClean="0">
                <a:latin typeface="幼圆" panose="02010509060101010101" pitchFamily="49" charset="-122"/>
                <a:ea typeface="幼圆" panose="02010509060101010101" pitchFamily="49" charset="-122"/>
              </a:rPr>
              <a:t>•</a:t>
            </a:r>
            <a:r>
              <a:rPr lang="zh-CN" altLang="en-US" dirty="0" smtClean="0">
                <a:latin typeface="幼圆" panose="02010509060101010101" pitchFamily="49" charset="-122"/>
                <a:ea typeface="幼圆" panose="02010509060101010101" pitchFamily="49" charset="-122"/>
              </a:rPr>
              <a:t>临界温度法</a:t>
            </a:r>
            <a:endParaRPr lang="zh-CN" altLang="en-US" dirty="0">
              <a:latin typeface="幼圆" panose="02010509060101010101" pitchFamily="49" charset="-122"/>
              <a:ea typeface="幼圆" panose="02010509060101010101" pitchFamily="49" charset="-122"/>
            </a:endParaRPr>
          </a:p>
        </p:txBody>
      </p:sp>
      <p:sp>
        <p:nvSpPr>
          <p:cNvPr id="21" name="右箭头 20"/>
          <p:cNvSpPr/>
          <p:nvPr/>
        </p:nvSpPr>
        <p:spPr>
          <a:xfrm>
            <a:off x="4714876" y="1000114"/>
            <a:ext cx="7143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22" name="右箭头 21"/>
          <p:cNvSpPr/>
          <p:nvPr/>
        </p:nvSpPr>
        <p:spPr>
          <a:xfrm>
            <a:off x="4643438" y="3857634"/>
            <a:ext cx="7143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sp>
        <p:nvSpPr>
          <p:cNvPr id="23" name="副标题 5"/>
          <p:cNvSpPr txBox="1">
            <a:spLocks/>
          </p:cNvSpPr>
          <p:nvPr/>
        </p:nvSpPr>
        <p:spPr bwMode="auto">
          <a:xfrm>
            <a:off x="5357818" y="3429006"/>
            <a:ext cx="3571900" cy="1143008"/>
          </a:xfrm>
          <a:prstGeom prst="rect">
            <a:avLst/>
          </a:prstGeom>
          <a:noFill/>
          <a:ln w="9525">
            <a:noFill/>
            <a:miter lim="800000"/>
          </a:ln>
        </p:spPr>
        <p:txBody>
          <a:bodyPr vert="horz" wrap="square" lIns="91440" tIns="45720" rIns="91440" bIns="45720" numCol="1" anchor="t" anchorCtr="0" compatLnSpc="1"/>
          <a:lstStyle/>
          <a:p>
            <a:pPr lvl="0" eaLnBrk="0" hangingPunct="0">
              <a:spcBef>
                <a:spcPct val="20000"/>
              </a:spcBef>
            </a:pPr>
            <a:r>
              <a:rPr lang="zh-CN" altLang="en-US" b="1" dirty="0" smtClean="0">
                <a:solidFill>
                  <a:srgbClr val="002060"/>
                </a:solidFill>
                <a:latin typeface="幼圆" panose="02010509060101010101" pitchFamily="49" charset="-122"/>
                <a:ea typeface="幼圆" panose="02010509060101010101" pitchFamily="49" charset="-122"/>
              </a:rPr>
              <a:t>在设计耐火极限时间内，火灾下钢结构构件的最温度不高于其临界温度。</a:t>
            </a:r>
            <a:endParaRPr lang="zh-CN" altLang="en-US" b="1" dirty="0">
              <a:solidFill>
                <a:srgbClr val="00206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3302</TotalTime>
  <Words>2239</Words>
  <Application>Microsoft Office PowerPoint</Application>
  <PresentationFormat>全屏显示(16:9)</PresentationFormat>
  <Paragraphs>229</Paragraphs>
  <Slides>37</Slides>
  <Notes>11</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yjk</vt:lpstr>
      <vt:lpstr>YJK中钢结构的防火设计及验算</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谢 谢 聆 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yjk</dc:creator>
  <cp:lastModifiedBy>yjk</cp:lastModifiedBy>
  <cp:revision>1948</cp:revision>
  <dcterms:created xsi:type="dcterms:W3CDTF">2020-12-03T11:37:42Z</dcterms:created>
  <dcterms:modified xsi:type="dcterms:W3CDTF">2021-05-23T11:56:59Z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