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1.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2.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3.xml" ContentType="application/vnd.openxmlformats-officedocument.presentationml.notesSlide+xml"/>
  <Override PartName="/ppt/tags/tag240.xml" ContentType="application/vnd.openxmlformats-officedocument.presentationml.tags+xml"/>
  <Override PartName="/ppt/notesSlides/notesSlide4.xml" ContentType="application/vnd.openxmlformats-officedocument.presentationml.notesSlide+xml"/>
  <Override PartName="/ppt/tags/tag241.xml" ContentType="application/vnd.openxmlformats-officedocument.presentationml.tags+xml"/>
  <Override PartName="/ppt/notesSlides/notesSlide5.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notesSlides/notesSlide6.xml" ContentType="application/vnd.openxmlformats-officedocument.presentationml.notesSlide+xml"/>
  <Override PartName="/ppt/tags/tag244.xml" ContentType="application/vnd.openxmlformats-officedocument.presentationml.tags+xml"/>
  <Override PartName="/ppt/notesSlides/notesSlide7.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notesSlides/notesSlide8.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9.xml" ContentType="application/vnd.openxmlformats-officedocument.presentationml.notesSlide+xml"/>
  <Override PartName="/ppt/tags/tag250.xml" ContentType="application/vnd.openxmlformats-officedocument.presentationml.tags+xml"/>
  <Override PartName="/ppt/notesSlides/notesSlide10.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11.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notesSlides/notesSlide12.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 id="2147483876" r:id="rId3"/>
  </p:sldMasterIdLst>
  <p:notesMasterIdLst>
    <p:notesMasterId r:id="rId40"/>
  </p:notesMasterIdLst>
  <p:handoutMasterIdLst>
    <p:handoutMasterId r:id="rId41"/>
  </p:handoutMasterIdLst>
  <p:sldIdLst>
    <p:sldId id="944" r:id="rId4"/>
    <p:sldId id="853" r:id="rId5"/>
    <p:sldId id="856" r:id="rId6"/>
    <p:sldId id="906" r:id="rId7"/>
    <p:sldId id="917" r:id="rId8"/>
    <p:sldId id="920" r:id="rId9"/>
    <p:sldId id="919" r:id="rId10"/>
    <p:sldId id="908" r:id="rId11"/>
    <p:sldId id="921" r:id="rId12"/>
    <p:sldId id="923" r:id="rId13"/>
    <p:sldId id="924" r:id="rId14"/>
    <p:sldId id="925" r:id="rId15"/>
    <p:sldId id="926" r:id="rId16"/>
    <p:sldId id="927" r:id="rId17"/>
    <p:sldId id="904" r:id="rId18"/>
    <p:sldId id="922" r:id="rId19"/>
    <p:sldId id="931" r:id="rId20"/>
    <p:sldId id="858" r:id="rId21"/>
    <p:sldId id="928" r:id="rId22"/>
    <p:sldId id="929" r:id="rId23"/>
    <p:sldId id="930" r:id="rId24"/>
    <p:sldId id="932" r:id="rId25"/>
    <p:sldId id="933" r:id="rId26"/>
    <p:sldId id="934" r:id="rId27"/>
    <p:sldId id="935" r:id="rId28"/>
    <p:sldId id="936" r:id="rId29"/>
    <p:sldId id="937" r:id="rId30"/>
    <p:sldId id="938" r:id="rId31"/>
    <p:sldId id="946" r:id="rId32"/>
    <p:sldId id="939" r:id="rId33"/>
    <p:sldId id="859" r:id="rId34"/>
    <p:sldId id="940" r:id="rId35"/>
    <p:sldId id="941" r:id="rId36"/>
    <p:sldId id="942" r:id="rId37"/>
    <p:sldId id="945" r:id="rId38"/>
    <p:sldId id="915" r:id="rId39"/>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45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jk" initials="y" lastIdx="1" clrIdx="0">
    <p:extLst>
      <p:ext uri="{19B8F6BF-5375-455C-9EA6-DF929625EA0E}">
        <p15:presenceInfo xmlns:p15="http://schemas.microsoft.com/office/powerpoint/2012/main" userId="yj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7123"/>
    <a:srgbClr val="CCCC00"/>
    <a:srgbClr val="FFCC99"/>
    <a:srgbClr val="F4CA68"/>
    <a:srgbClr val="2F5596"/>
    <a:srgbClr val="F5C966"/>
    <a:srgbClr val="006AA6"/>
    <a:srgbClr val="3366CC"/>
    <a:srgbClr val="3366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17" autoAdjust="0"/>
    <p:restoredTop sz="94333" autoAdjust="0"/>
  </p:normalViewPr>
  <p:slideViewPr>
    <p:cSldViewPr snapToGrid="0" showGuides="1">
      <p:cViewPr varScale="1">
        <p:scale>
          <a:sx n="104" d="100"/>
          <a:sy n="104" d="100"/>
        </p:scale>
        <p:origin x="246" y="102"/>
      </p:cViewPr>
      <p:guideLst>
        <p:guide orient="horz" pos="2455"/>
        <p:guide pos="3840"/>
      </p:guideLst>
    </p:cSldViewPr>
  </p:slideViewPr>
  <p:notesTextViewPr>
    <p:cViewPr>
      <p:scale>
        <a:sx n="3" d="2"/>
        <a:sy n="3" d="2"/>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defRPr sz="1200" noProof="1">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74CB5843-B11B-462D-ABDB-E7B6926FA5D6}" type="datetimeFigureOut">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2021/4/28</a:t>
            </a:fld>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fontAlgn="auto" hangingPunct="1">
              <a:defRPr sz="1200" noProof="1">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eaLnBrk="1" fontAlgn="auto" hangingPunct="1">
              <a:defRPr sz="1200" noProof="1">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620FF5C-4DCA-4964-AFCC-B72327B44A6E}" type="slidenum">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0D6C1EC-88BD-4D63-8A5C-5500E8DAB7EF}" type="datetimeFigureOut">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2021/4/28</a:t>
            </a:fld>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066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71685"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单击此处编辑母版文本样式</a:t>
            </a: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第二级</a:t>
            </a: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第三级</a:t>
            </a: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第四级</a:t>
            </a: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defRPr sz="1200" noProof="1">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fontAlgn="auto" hangingPunct="1">
              <a:defRPr sz="1200" noProof="1">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269A930-A553-494C-A760-D8C17041D166}" type="slidenum">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rtl="0" eaLnBrk="0" fontAlgn="base" hangingPunct="0">
      <a:spcBef>
        <a:spcPct val="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rtl="0" eaLnBrk="0" fontAlgn="base" hangingPunct="0">
      <a:spcBef>
        <a:spcPct val="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rtl="0" eaLnBrk="0" fontAlgn="base" hangingPunct="0">
      <a:spcBef>
        <a:spcPct val="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rtl="0" eaLnBrk="0" fontAlgn="base" hangingPunct="0">
      <a:spcBef>
        <a:spcPct val="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147423</a:t>
            </a:r>
            <a:endParaRPr lang="zh-CN" altLang="en-US" dirty="0"/>
          </a:p>
        </p:txBody>
      </p:sp>
    </p:spTree>
    <p:extLst>
      <p:ext uri="{BB962C8B-B14F-4D97-AF65-F5344CB8AC3E}">
        <p14:creationId xmlns:p14="http://schemas.microsoft.com/office/powerpoint/2010/main" val="239793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7782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146879</a:t>
            </a:r>
            <a:endParaRPr lang="zh-CN" altLang="en-US" dirty="0"/>
          </a:p>
        </p:txBody>
      </p:sp>
    </p:spTree>
    <p:extLst>
      <p:ext uri="{BB962C8B-B14F-4D97-AF65-F5344CB8AC3E}">
        <p14:creationId xmlns:p14="http://schemas.microsoft.com/office/powerpoint/2010/main" val="4254608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118501</a:t>
            </a:r>
            <a:endParaRPr lang="zh-CN" altLang="en-US" dirty="0"/>
          </a:p>
        </p:txBody>
      </p:sp>
    </p:spTree>
    <p:extLst>
      <p:ext uri="{BB962C8B-B14F-4D97-AF65-F5344CB8AC3E}">
        <p14:creationId xmlns:p14="http://schemas.microsoft.com/office/powerpoint/2010/main" val="576641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115672</a:t>
            </a:r>
            <a:endParaRPr lang="zh-CN" altLang="en-US" dirty="0"/>
          </a:p>
        </p:txBody>
      </p:sp>
    </p:spTree>
    <p:extLst>
      <p:ext uri="{BB962C8B-B14F-4D97-AF65-F5344CB8AC3E}">
        <p14:creationId xmlns:p14="http://schemas.microsoft.com/office/powerpoint/2010/main" val="70125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109419</a:t>
            </a:r>
            <a:endParaRPr lang="zh-CN" altLang="en-US" dirty="0"/>
          </a:p>
        </p:txBody>
      </p:sp>
    </p:spTree>
    <p:extLst>
      <p:ext uri="{BB962C8B-B14F-4D97-AF65-F5344CB8AC3E}">
        <p14:creationId xmlns:p14="http://schemas.microsoft.com/office/powerpoint/2010/main" val="3750848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dirty="0"/>
              <a:t>146583</a:t>
            </a:r>
            <a:endParaRPr lang="zh-CN" altLang="en-US" dirty="0"/>
          </a:p>
        </p:txBody>
      </p:sp>
    </p:spTree>
    <p:extLst>
      <p:ext uri="{BB962C8B-B14F-4D97-AF65-F5344CB8AC3E}">
        <p14:creationId xmlns:p14="http://schemas.microsoft.com/office/powerpoint/2010/main" val="118755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148855</a:t>
            </a:r>
            <a:r>
              <a:rPr lang="zh-CN" altLang="en-US" dirty="0"/>
              <a:t>墙厚改</a:t>
            </a:r>
            <a:r>
              <a:rPr lang="en-US" altLang="zh-CN" dirty="0"/>
              <a:t>200</a:t>
            </a:r>
            <a:endParaRPr lang="zh-CN" altLang="en-US" dirty="0"/>
          </a:p>
        </p:txBody>
      </p:sp>
    </p:spTree>
    <p:extLst>
      <p:ext uri="{BB962C8B-B14F-4D97-AF65-F5344CB8AC3E}">
        <p14:creationId xmlns:p14="http://schemas.microsoft.com/office/powerpoint/2010/main" val="173903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dirty="0"/>
              <a:t>141412</a:t>
            </a:r>
            <a:r>
              <a:rPr lang="en-US" altLang="zh-CN" sz="1600" noProof="0" dirty="0">
                <a:ln>
                  <a:noFill/>
                </a:ln>
                <a:solidFill>
                  <a:schemeClr val="accent6">
                    <a:lumMod val="75000"/>
                  </a:schemeClr>
                </a:solidFill>
                <a:effectLst/>
                <a:uLnTx/>
                <a:uFillTx/>
                <a:latin typeface="微软雅黑" panose="020B0503020204020204" pitchFamily="34" charset="-122"/>
                <a:sym typeface="+mn-ea"/>
              </a:rPr>
              <a:t>A5-3</a:t>
            </a:r>
            <a:r>
              <a:rPr lang="en-US" altLang="zh-CN" sz="1600" noProof="0" dirty="0">
                <a:ln>
                  <a:noFill/>
                </a:ln>
                <a:effectLst/>
                <a:uLnTx/>
                <a:uFillTx/>
                <a:latin typeface="微软雅黑" panose="020B0503020204020204" pitchFamily="34" charset="-122"/>
                <a:sym typeface="+mn-ea"/>
              </a:rPr>
              <a:t>——</a:t>
            </a:r>
            <a:r>
              <a:rPr lang="zh-CN" altLang="en-US" sz="1600" noProof="0" dirty="0">
                <a:ln>
                  <a:noFill/>
                </a:ln>
                <a:effectLst/>
                <a:uLnTx/>
                <a:uFillTx/>
                <a:latin typeface="微软雅黑" panose="020B0503020204020204" pitchFamily="34" charset="-122"/>
                <a:sym typeface="+mn-ea"/>
              </a:rPr>
              <a:t>短肢墙全截面配筋率导致</a:t>
            </a:r>
            <a:endParaRPr lang="zh-CN" altLang="en-US" sz="1600" spc="15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246558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140656</a:t>
            </a:r>
            <a:endParaRPr lang="zh-CN" altLang="en-US" dirty="0"/>
          </a:p>
        </p:txBody>
      </p:sp>
    </p:spTree>
    <p:extLst>
      <p:ext uri="{BB962C8B-B14F-4D97-AF65-F5344CB8AC3E}">
        <p14:creationId xmlns:p14="http://schemas.microsoft.com/office/powerpoint/2010/main" val="774971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140656</a:t>
            </a:r>
            <a:endParaRPr lang="zh-CN" altLang="en-US" dirty="0"/>
          </a:p>
        </p:txBody>
      </p:sp>
    </p:spTree>
    <p:extLst>
      <p:ext uri="{BB962C8B-B14F-4D97-AF65-F5344CB8AC3E}">
        <p14:creationId xmlns:p14="http://schemas.microsoft.com/office/powerpoint/2010/main" val="44916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149770</a:t>
            </a:r>
            <a:endParaRPr lang="zh-CN" altLang="en-US" dirty="0"/>
          </a:p>
        </p:txBody>
      </p:sp>
    </p:spTree>
    <p:extLst>
      <p:ext uri="{BB962C8B-B14F-4D97-AF65-F5344CB8AC3E}">
        <p14:creationId xmlns:p14="http://schemas.microsoft.com/office/powerpoint/2010/main" val="180518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146879</a:t>
            </a:r>
            <a:endParaRPr lang="zh-CN" altLang="en-US" dirty="0"/>
          </a:p>
        </p:txBody>
      </p:sp>
    </p:spTree>
    <p:extLst>
      <p:ext uri="{BB962C8B-B14F-4D97-AF65-F5344CB8AC3E}">
        <p14:creationId xmlns:p14="http://schemas.microsoft.com/office/powerpoint/2010/main" val="16852747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2.png"/><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media/image5.jpeg"/><Relationship Id="rId4" Type="http://schemas.openxmlformats.org/officeDocument/2006/relationships/tags" Target="../tags/tag67.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slideMaster" Target="../slideMasters/slideMaster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15.xml"/><Relationship Id="rId3" Type="http://schemas.openxmlformats.org/officeDocument/2006/relationships/tags" Target="../tags/tag110.xml"/><Relationship Id="rId7" Type="http://schemas.openxmlformats.org/officeDocument/2006/relationships/tags" Target="../tags/tag1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9"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Master" Target="../slideMasters/slideMaster1.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5123" name="图片 7"/>
          <p:cNvPicPr>
            <a:picLocks noChangeAspect="1"/>
          </p:cNvPicPr>
          <p:nvPr userDrawn="1"/>
        </p:nvPicPr>
        <p:blipFill>
          <a:blip r:embed="rId9"/>
          <a:stretch>
            <a:fillRect/>
          </a:stretch>
        </p:blipFill>
        <p:spPr>
          <a:xfrm>
            <a:off x="5207000" y="0"/>
            <a:ext cx="6985000" cy="6858000"/>
          </a:xfrm>
          <a:prstGeom prst="rect">
            <a:avLst/>
          </a:prstGeom>
          <a:noFill/>
          <a:ln w="9525">
            <a:noFill/>
          </a:ln>
        </p:spPr>
      </p:pic>
      <p:sp>
        <p:nvSpPr>
          <p:cNvPr id="9" name="任意多边形: 形状 18"/>
          <p:cNvSpPr/>
          <p:nvPr>
            <p:custDataLst>
              <p:tags r:id="rId1"/>
            </p:custDataLst>
          </p:nvPr>
        </p:nvSpPr>
        <p:spPr>
          <a:xfrm>
            <a:off x="0" y="0"/>
            <a:ext cx="7912100" cy="68580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2"/>
            </p:custDataLst>
          </p:nvPr>
        </p:nvSpPr>
        <p:spPr>
          <a:xfrm>
            <a:off x="3829050" y="5334000"/>
            <a:ext cx="2794000" cy="1524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3"/>
            </p:custDataLst>
          </p:nvPr>
        </p:nvSpPr>
        <p:spPr>
          <a:xfrm rot="10800000">
            <a:off x="5757863" y="0"/>
            <a:ext cx="2794000" cy="1524000"/>
          </a:xfrm>
          <a:prstGeom prst="triangle">
            <a:avLst>
              <a:gd name="adj" fmla="val 59276"/>
            </a:avLst>
          </a:prstGeom>
          <a:solidFill>
            <a:srgbClr val="F4C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p:custDataLst>
              <p:tags r:id="rId4"/>
            </p:custDataLst>
          </p:nvPr>
        </p:nvSpPr>
        <p:spPr>
          <a:xfrm rot="16200000">
            <a:off x="10333038" y="4999038"/>
            <a:ext cx="1736725" cy="19812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5128" name="图片 5" descr="C:/Users/win10/AppData/Local/Temp/kaimatting_20190926162729/output_20190926162804..pngoutput_20190926162804."/>
          <p:cNvPicPr>
            <a:picLocks noChangeAspect="1"/>
          </p:cNvPicPr>
          <p:nvPr userDrawn="1"/>
        </p:nvPicPr>
        <p:blipFill>
          <a:blip r:embed="rId10"/>
          <a:stretch>
            <a:fillRect/>
          </a:stretch>
        </p:blipFill>
        <p:spPr>
          <a:xfrm>
            <a:off x="9744075" y="0"/>
            <a:ext cx="2447925" cy="2162175"/>
          </a:xfrm>
          <a:prstGeom prst="rect">
            <a:avLst/>
          </a:prstGeom>
          <a:noFill/>
          <a:ln w="9525">
            <a:noFill/>
          </a:ln>
        </p:spPr>
      </p:pic>
      <p:sp>
        <p:nvSpPr>
          <p:cNvPr id="2" name="标题 1"/>
          <p:cNvSpPr>
            <a:spLocks noGrp="1"/>
          </p:cNvSpPr>
          <p:nvPr>
            <p:ph type="ctrTitle"/>
          </p:nvPr>
        </p:nvSpPr>
        <p:spPr>
          <a:xfrm>
            <a:off x="514868" y="2539834"/>
            <a:ext cx="6629401" cy="1136318"/>
          </a:xfrm>
        </p:spPr>
        <p:txBody>
          <a:bodyPr lIns="90000" tIns="46800" rIns="90000" bIns="46800" anchor="b">
            <a:normAutofit/>
          </a:bodyPr>
          <a:lstStyle>
            <a:lvl1pPr algn="l">
              <a:defRPr sz="5400" spc="600" baseline="0">
                <a:solidFill>
                  <a:schemeClr val="bg1"/>
                </a:solidFill>
                <a:latin typeface="Arial" panose="020B0604020202020204" pitchFamily="34" charset="0"/>
                <a:ea typeface="汉仪旗黑-85S" panose="00020600040101010101" pitchFamily="18" charset="-122"/>
              </a:defRPr>
            </a:lvl1pPr>
          </a:lstStyle>
          <a:p>
            <a:r>
              <a:rPr lang="zh-CN" altLang="en-US" noProof="1"/>
              <a:t>单击此处编辑母版标题样式</a:t>
            </a:r>
          </a:p>
        </p:txBody>
      </p:sp>
      <p:sp>
        <p:nvSpPr>
          <p:cNvPr id="3" name="副标题 2"/>
          <p:cNvSpPr>
            <a:spLocks noGrp="1"/>
          </p:cNvSpPr>
          <p:nvPr>
            <p:ph type="subTitle" idx="1"/>
          </p:nvPr>
        </p:nvSpPr>
        <p:spPr>
          <a:xfrm>
            <a:off x="514868" y="3754863"/>
            <a:ext cx="6629401" cy="950984"/>
          </a:xfrm>
        </p:spPr>
        <p:txBody>
          <a:bodyPr lIns="90000" tIns="46800" rIns="90000" bIns="4680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14" name="日期占位符 15"/>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800A3A58-4D00-4DC4-8708-E80AEF3F5A19}"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6" name="灯片编号占位符 17"/>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F41953C6-F614-445F-BD8D-B398CE36BF0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4339" name="组合 5"/>
          <p:cNvGrpSpPr/>
          <p:nvPr/>
        </p:nvGrpSpPr>
        <p:grpSpPr>
          <a:xfrm flipH="1">
            <a:off x="11366500" y="88900"/>
            <a:ext cx="825500" cy="1060450"/>
            <a:chOff x="-1" y="371234"/>
            <a:chExt cx="964572" cy="1238412"/>
          </a:xfrm>
        </p:grpSpPr>
        <p:sp>
          <p:nvSpPr>
            <p:cNvPr id="9" name="等腰三角形 8"/>
            <p:cNvSpPr/>
            <p:nvPr>
              <p:custDataLst>
                <p:tags r:id="rId4"/>
              </p:custDataLst>
            </p:nvPr>
          </p:nvSpPr>
          <p:spPr>
            <a:xfrm rot="5400000" flipH="1">
              <a:off x="271957" y="917032"/>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2"/>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7" name="内容占位符 6"/>
          <p:cNvSpPr>
            <a:spLocks noGrp="1"/>
          </p:cNvSpPr>
          <p:nvPr>
            <p:ph sz="quarter" idx="13"/>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1" name="日期占位符 2"/>
          <p:cNvSpPr>
            <a:spLocks noGrp="1"/>
          </p:cNvSpPr>
          <p:nvPr>
            <p:ph type="dt" sz="half" idx="2"/>
            <p:custDataLst>
              <p:tags r:id="rId1"/>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07E3645-C188-4F45-ACE0-DE40F603E64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4"/>
          <p:cNvSpPr>
            <a:spLocks noGrp="1"/>
          </p:cNvSpPr>
          <p:nvPr>
            <p:ph type="sldNum" sz="quarter" idx="4"/>
            <p:custDataLst>
              <p:tags r:id="rId3"/>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FCCA545A-E203-4257-8401-6795024E95CF}"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5363" name="图片 13"/>
          <p:cNvPicPr>
            <a:picLocks noChangeAspect="1"/>
          </p:cNvPicPr>
          <p:nvPr>
            <p:custDataLst>
              <p:tags r:id="rId1"/>
            </p:custDataLst>
          </p:nvPr>
        </p:nvPicPr>
        <p:blipFill>
          <a:blip r:embed="rId10"/>
          <a:stretch>
            <a:fillRect/>
          </a:stretch>
        </p:blipFill>
        <p:spPr>
          <a:xfrm>
            <a:off x="0" y="0"/>
            <a:ext cx="10007600" cy="6858000"/>
          </a:xfrm>
          <a:prstGeom prst="rect">
            <a:avLst/>
          </a:prstGeom>
          <a:noFill/>
          <a:ln w="9525">
            <a:noFill/>
          </a:ln>
        </p:spPr>
      </p:pic>
      <p:sp>
        <p:nvSpPr>
          <p:cNvPr id="9" name="任意多边形: 形状 11"/>
          <p:cNvSpPr/>
          <p:nvPr>
            <p:custDataLst>
              <p:tags r:id="rId2"/>
            </p:custDataLst>
          </p:nvPr>
        </p:nvSpPr>
        <p:spPr>
          <a:xfrm flipH="1">
            <a:off x="4279900" y="0"/>
            <a:ext cx="7912100" cy="68580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10" name="直接连接符 9"/>
          <p:cNvCxnSpPr/>
          <p:nvPr>
            <p:custDataLst>
              <p:tags r:id="rId3"/>
            </p:custDataLst>
          </p:nvPr>
        </p:nvCxnSpPr>
        <p:spPr>
          <a:xfrm>
            <a:off x="6211888" y="3773488"/>
            <a:ext cx="12811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custDataLst>
              <p:tags r:id="rId4"/>
            </p:custDataLst>
          </p:nvPr>
        </p:nvSpPr>
        <p:spPr>
          <a:xfrm>
            <a:off x="3829050" y="5334000"/>
            <a:ext cx="2794000" cy="1524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等腰三角形 11"/>
          <p:cNvSpPr/>
          <p:nvPr>
            <p:custDataLst>
              <p:tags r:id="rId5"/>
            </p:custDataLst>
          </p:nvPr>
        </p:nvSpPr>
        <p:spPr>
          <a:xfrm rot="10800000">
            <a:off x="5757863" y="0"/>
            <a:ext cx="2794000" cy="1524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6096000" y="2336633"/>
            <a:ext cx="5906610" cy="1315746"/>
          </a:xfrm>
        </p:spPr>
        <p:txBody>
          <a:bodyPr lIns="90000" tIns="46800" rIns="90000" bIns="46800" rtlCol="0" anchor="b">
            <a:noAutofit/>
          </a:bodyPr>
          <a:lstStyle>
            <a:lvl1pPr marL="0" marR="0" algn="l" defTabSz="914400" rtl="0" eaLnBrk="1" fontAlgn="auto" latinLnBrk="0" hangingPunct="1">
              <a:lnSpc>
                <a:spcPct val="100000"/>
              </a:lnSpc>
              <a:buNone/>
              <a:defRPr kumimoji="0" lang="zh-CN" altLang="en-US" sz="48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lang="zh-CN" altLang="en-US" noProof="1">
                <a:sym typeface="+mn-ea"/>
              </a:rPr>
              <a:t>单击此处编辑母版标题样式</a:t>
            </a:r>
            <a:endParaRPr noProof="1">
              <a:sym typeface="+mn-ea"/>
            </a:endParaRPr>
          </a:p>
        </p:txBody>
      </p:sp>
      <p:sp>
        <p:nvSpPr>
          <p:cNvPr id="16" name="文本占位符 15"/>
          <p:cNvSpPr>
            <a:spLocks noGrp="1"/>
          </p:cNvSpPr>
          <p:nvPr>
            <p:ph type="body" sz="quarter" idx="13"/>
          </p:nvPr>
        </p:nvSpPr>
        <p:spPr>
          <a:xfrm>
            <a:off x="6095999" y="3860633"/>
            <a:ext cx="5906610" cy="928458"/>
          </a:xfrm>
        </p:spPr>
        <p:txBody>
          <a:bodyPr>
            <a:normAutofit/>
          </a:bodyPr>
          <a:lstStyle>
            <a:lvl1pPr marL="0" indent="0">
              <a:buNone/>
              <a:defRPr sz="2400" baseline="0">
                <a:solidFill>
                  <a:schemeClr val="bg1"/>
                </a:solidFill>
              </a:defRPr>
            </a:lvl1pPr>
          </a:lstStyle>
          <a:p>
            <a:pPr lvl="0"/>
            <a:r>
              <a:rPr lang="zh-CN" altLang="en-US" noProof="1"/>
              <a:t>单击此处编辑母版文本样式</a:t>
            </a:r>
          </a:p>
        </p:txBody>
      </p:sp>
      <p:sp>
        <p:nvSpPr>
          <p:cNvPr id="13" name="日期占位符 2"/>
          <p:cNvSpPr>
            <a:spLocks noGrp="1"/>
          </p:cNvSpPr>
          <p:nvPr>
            <p:ph type="dt" sz="half" idx="2"/>
            <p:custDataLst>
              <p:tags r:id="rId6"/>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2110D50-D513-44F8-B904-D3918CB5DCB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7"/>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8"/>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9961487B-9A6E-4AB1-ABC9-52E0167FEE9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6387" name="组合 5"/>
          <p:cNvGrpSpPr/>
          <p:nvPr/>
        </p:nvGrpSpPr>
        <p:grpSpPr>
          <a:xfrm flipH="1">
            <a:off x="11366500" y="5619750"/>
            <a:ext cx="825500" cy="1060450"/>
            <a:chOff x="-1" y="371234"/>
            <a:chExt cx="964572" cy="1238412"/>
          </a:xfrm>
        </p:grpSpPr>
        <p:sp>
          <p:nvSpPr>
            <p:cNvPr id="9" name="等腰三角形 6"/>
            <p:cNvSpPr/>
            <p:nvPr>
              <p:custDataLst>
                <p:tags r:id="rId4"/>
              </p:custDataLst>
            </p:nvPr>
          </p:nvSpPr>
          <p:spPr>
            <a:xfrm rot="5400000" flipH="1">
              <a:off x="271957" y="917032"/>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2"/>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normAutofit/>
          </a:bodyPr>
          <a:lstStyle>
            <a:lvl1pPr>
              <a:defRPr baseline="0">
                <a:latin typeface="Arial" panose="020B0604020202020204" pitchFamily="34" charset="0"/>
                <a:ea typeface="微软雅黑" panose="020B0503020204020204" pitchFamily="34" charset="-122"/>
              </a:defRPr>
            </a:lvl1pPr>
          </a:lstStyle>
          <a:p>
            <a:r>
              <a:rPr lang="zh-CN" altLang="en-US" noProof="1"/>
              <a:t>单击此处编辑母版标题样式</a:t>
            </a:r>
          </a:p>
        </p:txBody>
      </p:sp>
      <p:sp>
        <p:nvSpPr>
          <p:cNvPr id="11" name="日期占位符 2"/>
          <p:cNvSpPr>
            <a:spLocks noGrp="1"/>
          </p:cNvSpPr>
          <p:nvPr>
            <p:ph type="dt" sz="half" idx="2"/>
            <p:custDataLst>
              <p:tags r:id="rId1"/>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D7261F1-330C-4A71-8B6A-1E1410A9F8C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4"/>
          <p:cNvSpPr>
            <a:spLocks noGrp="1"/>
          </p:cNvSpPr>
          <p:nvPr>
            <p:ph type="sldNum" sz="quarter" idx="4"/>
            <p:custDataLst>
              <p:tags r:id="rId3"/>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2EFB2E6B-0E45-4B00-B9B6-D79538B61B1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292100" y="304800"/>
            <a:ext cx="1160780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7412" name="组合 8"/>
          <p:cNvGrpSpPr/>
          <p:nvPr/>
        </p:nvGrpSpPr>
        <p:grpSpPr>
          <a:xfrm>
            <a:off x="0" y="0"/>
            <a:ext cx="12192000" cy="6769100"/>
            <a:chOff x="0" y="1"/>
            <a:chExt cx="12192000" cy="6769099"/>
          </a:xfrm>
        </p:grpSpPr>
        <p:sp>
          <p:nvSpPr>
            <p:cNvPr id="10" name="等腰三角形 9"/>
            <p:cNvSpPr/>
            <p:nvPr>
              <p:custDataLst>
                <p:tags r:id="rId5"/>
              </p:custDataLst>
            </p:nvPr>
          </p:nvSpPr>
          <p:spPr>
            <a:xfrm rot="5400000">
              <a:off x="-64294" y="64295"/>
              <a:ext cx="935038" cy="8064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grpSp>
          <p:nvGrpSpPr>
            <p:cNvPr id="17419" name="组合 10"/>
            <p:cNvGrpSpPr/>
            <p:nvPr/>
          </p:nvGrpSpPr>
          <p:grpSpPr>
            <a:xfrm>
              <a:off x="11197167" y="5323839"/>
              <a:ext cx="994833" cy="1445261"/>
              <a:chOff x="9165167" y="4201584"/>
              <a:chExt cx="994833" cy="1445261"/>
            </a:xfrm>
          </p:grpSpPr>
          <p:sp>
            <p:nvSpPr>
              <p:cNvPr id="12" name="等腰三角形 11"/>
              <p:cNvSpPr/>
              <p:nvPr>
                <p:custDataLst>
                  <p:tags r:id="rId6"/>
                </p:custDataLst>
              </p:nvPr>
            </p:nvSpPr>
            <p:spPr>
              <a:xfrm rot="16200000" flipH="1">
                <a:off x="9085263" y="4281596"/>
                <a:ext cx="1154113" cy="9953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7"/>
                </p:custDataLst>
              </p:nvPr>
            </p:nvSpPr>
            <p:spPr>
              <a:xfrm rot="5400000">
                <a:off x="9617869" y="5104714"/>
                <a:ext cx="582612" cy="501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noProof="1"/>
              <a:t>单击此处编辑母版标题样式</a:t>
            </a:r>
          </a:p>
        </p:txBody>
      </p:sp>
      <p:sp>
        <p:nvSpPr>
          <p:cNvPr id="7" name="内容占位符 6"/>
          <p:cNvSpPr>
            <a:spLocks noGrp="1"/>
          </p:cNvSpPr>
          <p:nvPr>
            <p:ph sz="quarter" idx="13"/>
          </p:nvPr>
        </p:nvSpPr>
        <p:spPr>
          <a:xfrm>
            <a:off x="1281113" y="2163600"/>
            <a:ext cx="9626600" cy="3445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4" name="日期占位符 2"/>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F706ECBB-6B92-46BC-B064-2F743D88B909}"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3"/>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6" name="灯片编号占位符 4"/>
          <p:cNvSpPr>
            <a:spLocks noGrp="1"/>
          </p:cNvSpPr>
          <p:nvPr>
            <p:ph type="sldNum" sz="quarter" idx="4"/>
            <p:custDataLst>
              <p:tags r:id="rId4"/>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201C9E38-0A2C-42E0-A5EC-AA88DDD39BC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4822825"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8436" name="组合 9"/>
          <p:cNvGrpSpPr/>
          <p:nvPr/>
        </p:nvGrpSpPr>
        <p:grpSpPr>
          <a:xfrm flipH="1">
            <a:off x="1588" y="0"/>
            <a:ext cx="874712" cy="1271588"/>
            <a:chOff x="1041400" y="5041900"/>
            <a:chExt cx="1193800" cy="1734313"/>
          </a:xfrm>
        </p:grpSpPr>
        <p:sp>
          <p:nvSpPr>
            <p:cNvPr id="10" name="等腰三角形 9"/>
            <p:cNvSpPr/>
            <p:nvPr>
              <p:custDataLst>
                <p:tags r:id="rId5"/>
              </p:custDataLst>
            </p:nvPr>
          </p:nvSpPr>
          <p:spPr>
            <a:xfrm rot="16200000" flipH="1">
              <a:off x="945441" y="5137859"/>
              <a:ext cx="1385718" cy="1193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10"/>
            <p:cNvSpPr/>
            <p:nvPr>
              <p:custDataLst>
                <p:tags r:id="rId6"/>
              </p:custDataLst>
            </p:nvPr>
          </p:nvSpPr>
          <p:spPr>
            <a:xfrm rot="5400000">
              <a:off x="1584364" y="6125377"/>
              <a:ext cx="699355" cy="60231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noProof="1"/>
              <a:t>单击此处编辑母版标题样式</a:t>
            </a:r>
          </a:p>
        </p:txBody>
      </p:sp>
      <p:sp>
        <p:nvSpPr>
          <p:cNvPr id="7" name="文本占位符 6"/>
          <p:cNvSpPr>
            <a:spLocks noGrp="1"/>
          </p:cNvSpPr>
          <p:nvPr>
            <p:ph type="body" sz="quarter" idx="13"/>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内容占位符 8"/>
          <p:cNvSpPr>
            <a:spLocks noGrp="1"/>
          </p:cNvSpPr>
          <p:nvPr>
            <p:ph sz="quarter" idx="14"/>
          </p:nvPr>
        </p:nvSpPr>
        <p:spPr>
          <a:xfrm>
            <a:off x="5101200" y="769938"/>
            <a:ext cx="6480000" cy="5087937"/>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2" name="日期占位符 2"/>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653D205-6F5E-4BE7-8DD9-A65FE71F4AE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4"/>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1C3B4220-A235-4757-A166-914D3DDB9894}"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12192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9460" name="组合 10"/>
          <p:cNvGrpSpPr/>
          <p:nvPr/>
        </p:nvGrpSpPr>
        <p:grpSpPr>
          <a:xfrm flipH="1">
            <a:off x="11366500" y="88900"/>
            <a:ext cx="825500" cy="1060450"/>
            <a:chOff x="-1" y="371234"/>
            <a:chExt cx="964572" cy="1238412"/>
          </a:xfrm>
        </p:grpSpPr>
        <p:sp>
          <p:nvSpPr>
            <p:cNvPr id="10" name="等腰三角形 9"/>
            <p:cNvSpPr/>
            <p:nvPr>
              <p:custDataLst>
                <p:tags r:id="rId5"/>
              </p:custDataLst>
            </p:nvPr>
          </p:nvSpPr>
          <p:spPr>
            <a:xfrm rot="5400000" flipH="1">
              <a:off x="271957" y="917032"/>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2"/>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noProof="1"/>
              <a:t>单击此处编辑母版标题样式</a:t>
            </a:r>
          </a:p>
        </p:txBody>
      </p:sp>
      <p:sp>
        <p:nvSpPr>
          <p:cNvPr id="7" name="文本占位符 6"/>
          <p:cNvSpPr>
            <a:spLocks noGrp="1"/>
          </p:cNvSpPr>
          <p:nvPr>
            <p:ph type="body" sz="quarter" idx="13"/>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p>
        </p:txBody>
      </p:sp>
      <p:sp>
        <p:nvSpPr>
          <p:cNvPr id="9" name="内容占位符 8"/>
          <p:cNvSpPr>
            <a:spLocks noGrp="1"/>
          </p:cNvSpPr>
          <p:nvPr>
            <p:ph sz="quarter" idx="14"/>
          </p:nvPr>
        </p:nvSpPr>
        <p:spPr>
          <a:xfrm>
            <a:off x="612775" y="2808000"/>
            <a:ext cx="10965600" cy="343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2" name="日期占位符 2"/>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424D56B-A56F-40B7-A4B7-4ABDEE0C254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4"/>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31606F8-C985-4880-922B-B44B55CD5C45}"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5029200"/>
            <a:ext cx="12192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0484" name="组合 9"/>
          <p:cNvGrpSpPr/>
          <p:nvPr/>
        </p:nvGrpSpPr>
        <p:grpSpPr>
          <a:xfrm flipH="1">
            <a:off x="11366500" y="5619750"/>
            <a:ext cx="825500" cy="1060450"/>
            <a:chOff x="-1" y="371234"/>
            <a:chExt cx="964572" cy="1238412"/>
          </a:xfrm>
        </p:grpSpPr>
        <p:sp>
          <p:nvSpPr>
            <p:cNvPr id="10" name="等腰三角形 9"/>
            <p:cNvSpPr/>
            <p:nvPr>
              <p:custDataLst>
                <p:tags r:id="rId5"/>
              </p:custDataLst>
            </p:nvPr>
          </p:nvSpPr>
          <p:spPr>
            <a:xfrm rot="5400000" flipH="1">
              <a:off x="271957" y="917032"/>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2"/>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604800" y="669600"/>
            <a:ext cx="10976400" cy="565200"/>
          </a:xfrm>
        </p:spPr>
        <p:txBody>
          <a:bodyPr anchor="ctr">
            <a:normAutofit/>
          </a:bodyPr>
          <a:lstStyle>
            <a:lvl1pPr algn="ctr">
              <a:defRPr sz="3200" baseline="0">
                <a:latin typeface="Arial" panose="020B0604020202020204" pitchFamily="34" charset="0"/>
                <a:ea typeface="微软雅黑" panose="020B0503020204020204" pitchFamily="34" charset="-122"/>
              </a:defRPr>
            </a:lvl1pPr>
          </a:lstStyle>
          <a:p>
            <a:r>
              <a:rPr lang="zh-CN" altLang="en-US" noProof="1"/>
              <a:t>单击此处编辑母版标题样式</a:t>
            </a:r>
          </a:p>
        </p:txBody>
      </p:sp>
      <p:sp>
        <p:nvSpPr>
          <p:cNvPr id="7" name="内容占位符 6"/>
          <p:cNvSpPr>
            <a:spLocks noGrp="1"/>
          </p:cNvSpPr>
          <p:nvPr>
            <p:ph sz="quarter" idx="13"/>
          </p:nvPr>
        </p:nvSpPr>
        <p:spPr>
          <a:xfrm>
            <a:off x="604837" y="1681200"/>
            <a:ext cx="10990800" cy="32112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文本占位符 8"/>
          <p:cNvSpPr>
            <a:spLocks noGrp="1"/>
          </p:cNvSpPr>
          <p:nvPr>
            <p:ph type="body" sz="quarter" idx="14"/>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p>
        </p:txBody>
      </p:sp>
      <p:sp>
        <p:nvSpPr>
          <p:cNvPr id="12" name="日期占位符 2"/>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0DD4DA4D-EBCE-4D0A-880C-20ED0384011A}"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4"/>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FB24B09-C8C9-4030-A4D4-6F2C18E0BA62}"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21507" name="组合 11"/>
          <p:cNvGrpSpPr/>
          <p:nvPr/>
        </p:nvGrpSpPr>
        <p:grpSpPr>
          <a:xfrm>
            <a:off x="11449050" y="5689600"/>
            <a:ext cx="742950" cy="1079500"/>
            <a:chOff x="9165167" y="4201584"/>
            <a:chExt cx="994833" cy="1445261"/>
          </a:xfrm>
        </p:grpSpPr>
        <p:sp>
          <p:nvSpPr>
            <p:cNvPr id="3" name="等腰三角形 8"/>
            <p:cNvSpPr/>
            <p:nvPr>
              <p:custDataLst>
                <p:tags r:id="rId5"/>
              </p:custDataLst>
            </p:nvPr>
          </p:nvSpPr>
          <p:spPr>
            <a:xfrm rot="16200000" flipH="1">
              <a:off x="9085541" y="4281211"/>
              <a:ext cx="1154084" cy="994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6"/>
              </p:custDataLst>
            </p:nvPr>
          </p:nvSpPr>
          <p:spPr>
            <a:xfrm rot="5400000">
              <a:off x="9617989" y="5104834"/>
              <a:ext cx="582355" cy="5016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grpSp>
      <p:sp>
        <p:nvSpPr>
          <p:cNvPr id="4" name="矩形 10"/>
          <p:cNvSpPr/>
          <p:nvPr>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2" name="标题 1"/>
          <p:cNvSpPr>
            <a:spLocks noGrp="1"/>
          </p:cNvSpPr>
          <p:nvPr>
            <p:ph type="title"/>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noProof="1"/>
              <a:t>单击此处编辑母版标题样式</a:t>
            </a:r>
          </a:p>
        </p:txBody>
      </p:sp>
      <p:sp>
        <p:nvSpPr>
          <p:cNvPr id="7" name="内容占位符 6"/>
          <p:cNvSpPr>
            <a:spLocks noGrp="1"/>
          </p:cNvSpPr>
          <p:nvPr>
            <p:ph sz="quarter" idx="13"/>
          </p:nvPr>
        </p:nvSpPr>
        <p:spPr>
          <a:xfrm>
            <a:off x="579600" y="1663200"/>
            <a:ext cx="5342400" cy="2894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内容占位符 8"/>
          <p:cNvSpPr>
            <a:spLocks noGrp="1"/>
          </p:cNvSpPr>
          <p:nvPr>
            <p:ph sz="quarter" idx="14"/>
          </p:nvPr>
        </p:nvSpPr>
        <p:spPr>
          <a:xfrm>
            <a:off x="6242400" y="1663200"/>
            <a:ext cx="5367600" cy="2894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1" name="文本占位符 10"/>
          <p:cNvSpPr>
            <a:spLocks noGrp="1"/>
          </p:cNvSpPr>
          <p:nvPr>
            <p:ph type="body" sz="quarter" idx="15"/>
          </p:nvPr>
        </p:nvSpPr>
        <p:spPr>
          <a:xfrm>
            <a:off x="572400" y="4816800"/>
            <a:ext cx="5342400" cy="781200"/>
          </a:xfrm>
        </p:spPr>
        <p:txBody>
          <a:bodyPr>
            <a:normAutofit/>
          </a:bodyPr>
          <a:lstStyle>
            <a:lvl1pPr>
              <a:defRPr baseline="0">
                <a:latin typeface="Arial" panose="020B0604020202020204" pitchFamily="34" charset="0"/>
                <a:ea typeface="微软雅黑" panose="020B0503020204020204" pitchFamily="34" charset="-122"/>
              </a:defRPr>
            </a:lvl1pPr>
          </a:lstStyle>
          <a:p>
            <a:pPr lvl="0"/>
            <a:r>
              <a:rPr lang="zh-CN" altLang="en-US" noProof="1"/>
              <a:t>单击此处编辑母版文本样式</a:t>
            </a:r>
          </a:p>
        </p:txBody>
      </p:sp>
      <p:sp>
        <p:nvSpPr>
          <p:cNvPr id="13" name="文本占位符 12"/>
          <p:cNvSpPr>
            <a:spLocks noGrp="1"/>
          </p:cNvSpPr>
          <p:nvPr>
            <p:ph type="body" sz="quarter" idx="16"/>
          </p:nvPr>
        </p:nvSpPr>
        <p:spPr>
          <a:xfrm>
            <a:off x="6253200" y="4813200"/>
            <a:ext cx="5367600" cy="781200"/>
          </a:xfrm>
        </p:spPr>
        <p:txBody>
          <a:bodyPr>
            <a:normAutofit/>
          </a:bodyPr>
          <a:lstStyle>
            <a:lvl1pPr>
              <a:defRPr baseline="0">
                <a:latin typeface="Arial" panose="020B0604020202020204" pitchFamily="34" charset="0"/>
                <a:ea typeface="微软雅黑" panose="020B0503020204020204" pitchFamily="34" charset="-122"/>
              </a:defRPr>
            </a:lvl1pPr>
          </a:lstStyle>
          <a:p>
            <a:pPr lvl="0"/>
            <a:r>
              <a:rPr lang="zh-CN" altLang="en-US" noProof="1"/>
              <a:t>单击此处编辑母版文本样式</a:t>
            </a:r>
          </a:p>
        </p:txBody>
      </p:sp>
      <p:sp>
        <p:nvSpPr>
          <p:cNvPr id="12" name="日期占位符 2"/>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06683A1-51FA-4D4D-9EA6-17A5BF94AE4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3"/>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4"/>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F75A0E97-2F32-4A1C-A674-127FB5C2A203}"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958850"/>
            <a:ext cx="12192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2532" name="组合 7"/>
          <p:cNvGrpSpPr/>
          <p:nvPr/>
        </p:nvGrpSpPr>
        <p:grpSpPr>
          <a:xfrm>
            <a:off x="-3175" y="2579688"/>
            <a:ext cx="12190413" cy="1698625"/>
            <a:chOff x="-3175" y="2579899"/>
            <a:chExt cx="12190923" cy="1698202"/>
          </a:xfrm>
        </p:grpSpPr>
        <p:grpSp>
          <p:nvGrpSpPr>
            <p:cNvPr id="22538" name="组合 8"/>
            <p:cNvGrpSpPr/>
            <p:nvPr/>
          </p:nvGrpSpPr>
          <p:grpSpPr>
            <a:xfrm>
              <a:off x="11214864" y="2864727"/>
              <a:ext cx="972884" cy="1413374"/>
              <a:chOff x="9165167" y="4201584"/>
              <a:chExt cx="994833" cy="1445261"/>
            </a:xfrm>
          </p:grpSpPr>
          <p:sp>
            <p:nvSpPr>
              <p:cNvPr id="14" name="等腰三角形 13"/>
              <p:cNvSpPr/>
              <p:nvPr>
                <p:custDataLst>
                  <p:tags r:id="rId7"/>
                </p:custDataLst>
              </p:nvPr>
            </p:nvSpPr>
            <p:spPr>
              <a:xfrm rot="16200000" flipH="1">
                <a:off x="9085487" y="4280210"/>
                <a:ext cx="1153890"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14"/>
              <p:cNvSpPr/>
              <p:nvPr>
                <p:custDataLst>
                  <p:tags r:id="rId8"/>
                </p:custDataLst>
              </p:nvPr>
            </p:nvSpPr>
            <p:spPr>
              <a:xfrm rot="5400000">
                <a:off x="9617874" y="5104720"/>
                <a:ext cx="582626"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2539" name="组合 10"/>
            <p:cNvGrpSpPr/>
            <p:nvPr/>
          </p:nvGrpSpPr>
          <p:grpSpPr>
            <a:xfrm flipH="1" flipV="1">
              <a:off x="-3175" y="2579899"/>
              <a:ext cx="972884" cy="1413374"/>
              <a:chOff x="9165167" y="4201584"/>
              <a:chExt cx="994833" cy="1445261"/>
            </a:xfrm>
          </p:grpSpPr>
          <p:sp>
            <p:nvSpPr>
              <p:cNvPr id="12" name="等腰三角形 11"/>
              <p:cNvSpPr/>
              <p:nvPr>
                <p:custDataLst>
                  <p:tags r:id="rId5"/>
                </p:custDataLst>
              </p:nvPr>
            </p:nvSpPr>
            <p:spPr>
              <a:xfrm rot="16200000" flipH="1">
                <a:off x="9085488" y="4280209"/>
                <a:ext cx="1153889"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6"/>
                </p:custDataLst>
              </p:nvPr>
            </p:nvSpPr>
            <p:spPr>
              <a:xfrm rot="5400000">
                <a:off x="9617876" y="5104720"/>
                <a:ext cx="582625"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noProof="1"/>
              <a:t>单击此处编辑母版标题样式</a:t>
            </a:r>
          </a:p>
        </p:txBody>
      </p:sp>
      <p:sp>
        <p:nvSpPr>
          <p:cNvPr id="7" name="文本占位符 6"/>
          <p:cNvSpPr>
            <a:spLocks noGrp="1"/>
          </p:cNvSpPr>
          <p:nvPr>
            <p:ph type="body" sz="quarter" idx="13"/>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p>
        </p:txBody>
      </p:sp>
      <p:sp>
        <p:nvSpPr>
          <p:cNvPr id="16" name="日期占位符 2"/>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C1451F4-78C7-4A3E-B1EB-96DA73A358E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3"/>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8" name="灯片编号占位符 4"/>
          <p:cNvSpPr>
            <a:spLocks noGrp="1"/>
          </p:cNvSpPr>
          <p:nvPr>
            <p:ph type="sldNum" sz="quarter" idx="4"/>
            <p:custDataLst>
              <p:tags r:id="rId4"/>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76CF3404-490D-4C02-9918-AD4B931760CB}"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652463" y="6243638"/>
            <a:ext cx="2760663" cy="244475"/>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AF4D4A3-BED4-4B3A-B342-61C6905B5F59}" type="datetimeFigureOut">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nvPr>
        </p:nvSpPr>
        <p:spPr>
          <a:xfrm>
            <a:off x="4038600" y="6243638"/>
            <a:ext cx="4114800" cy="24447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3"/>
          <p:cNvSpPr>
            <a:spLocks noGrp="1"/>
          </p:cNvSpPr>
          <p:nvPr>
            <p:ph type="sldNum" sz="quarter" idx="4"/>
          </p:nvPr>
        </p:nvSpPr>
        <p:spPr>
          <a:xfrm>
            <a:off x="8769350" y="6253163"/>
            <a:ext cx="2743200" cy="242888"/>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4D21034-464D-4EEB-A171-3C334405812A}" type="slidenum">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6147" name="组合 6"/>
          <p:cNvGrpSpPr/>
          <p:nvPr/>
        </p:nvGrpSpPr>
        <p:grpSpPr>
          <a:xfrm flipH="1">
            <a:off x="11366500" y="88900"/>
            <a:ext cx="825500" cy="1060450"/>
            <a:chOff x="-1" y="371234"/>
            <a:chExt cx="964572" cy="1238412"/>
          </a:xfrm>
        </p:grpSpPr>
        <p:sp>
          <p:nvSpPr>
            <p:cNvPr id="9" name="等腰三角形 8"/>
            <p:cNvSpPr/>
            <p:nvPr>
              <p:custDataLst>
                <p:tags r:id="rId4"/>
              </p:custDataLst>
            </p:nvPr>
          </p:nvSpPr>
          <p:spPr>
            <a:xfrm rot="5400000" flipH="1">
              <a:off x="271957" y="917032"/>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2"/>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1" name="矩形 10"/>
          <p:cNvSpPr/>
          <p:nvPr/>
        </p:nvSpPr>
        <p:spPr>
          <a:xfrm>
            <a:off x="-20637" y="6413500"/>
            <a:ext cx="12212638" cy="465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2" name="标题 1"/>
          <p:cNvSpPr>
            <a:spLocks noGrp="1"/>
          </p:cNvSpPr>
          <p:nvPr>
            <p:ph type="title"/>
          </p:nvPr>
        </p:nvSpPr>
        <p:spPr>
          <a:xfrm>
            <a:off x="669882" y="443234"/>
            <a:ext cx="10852237" cy="441964"/>
          </a:xfrm>
        </p:spPr>
        <p:txBody>
          <a:bodyPr rtlCol="0">
            <a:noAutofit/>
          </a:bodyPr>
          <a:lstStyle>
            <a:lvl1pPr marL="0" marR="0" algn="l" defTabSz="914400" rtl="0" eaLnBrk="1" fontAlgn="auto" latinLnBrk="0" hangingPunct="1">
              <a:lnSpc>
                <a:spcPct val="100000"/>
              </a:lnSpc>
              <a:buNone/>
              <a:defRPr kumimoji="0" lang="zh-CN" altLang="en-US" sz="2400" b="1" i="0" u="none" strike="noStrike" kern="1200" cap="all"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p>
        </p:txBody>
      </p:sp>
      <p:sp>
        <p:nvSpPr>
          <p:cNvPr id="3" name="内容占位符 2"/>
          <p:cNvSpPr>
            <a:spLocks noGrp="1"/>
          </p:cNvSpPr>
          <p:nvPr>
            <p:ph idx="1"/>
          </p:nvPr>
        </p:nvSpPr>
        <p:spPr>
          <a:xfrm>
            <a:off x="669882" y="952508"/>
            <a:ext cx="10852237" cy="5388907"/>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12" name="日期占位符 3"/>
          <p:cNvSpPr>
            <a:spLocks noGrp="1"/>
          </p:cNvSpPr>
          <p:nvPr>
            <p:ph type="dt" sz="half" idx="2"/>
            <p:custDataLst>
              <p:tags r:id="rId1"/>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1173941-47D7-4E43-AF23-5BD4BA263CB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custDataLst>
              <p:tags r:id="rId2"/>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5"/>
          <p:cNvSpPr>
            <a:spLocks noGrp="1"/>
          </p:cNvSpPr>
          <p:nvPr>
            <p:ph type="sldNum" sz="quarter" idx="4"/>
            <p:custDataLst>
              <p:tags r:id="rId3"/>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256B0B3-F840-4DA9-BA7F-745C1F9712BB}"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8" name="日期占位符 3"/>
          <p:cNvSpPr>
            <a:spLocks noGrp="1"/>
          </p:cNvSpPr>
          <p:nvPr>
            <p:ph type="dt" sz="half" idx="2"/>
          </p:nvPr>
        </p:nvSpPr>
        <p:spPr>
          <a:xfrm>
            <a:off x="652463" y="6243638"/>
            <a:ext cx="2760663" cy="244475"/>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EA4CC42-D165-4B85-A5AE-05407EE72518}" type="datetimeFigureOut">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038600" y="6243638"/>
            <a:ext cx="4114800" cy="24447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nvPr>
        </p:nvSpPr>
        <p:spPr>
          <a:xfrm>
            <a:off x="8769350" y="6253163"/>
            <a:ext cx="2743200" cy="242888"/>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2DF81B63-A755-4083-BE7E-50D78F2AE1B7}" type="slidenum">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8" name="日期占位符 3"/>
          <p:cNvSpPr>
            <a:spLocks noGrp="1"/>
          </p:cNvSpPr>
          <p:nvPr>
            <p:ph type="dt" sz="half" idx="2"/>
          </p:nvPr>
        </p:nvSpPr>
        <p:spPr>
          <a:xfrm>
            <a:off x="652463" y="6243638"/>
            <a:ext cx="2760663" cy="244475"/>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28EA068-962D-4D13-9A16-AB40EF583A98}" type="datetimeFigureOut">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038600" y="6243638"/>
            <a:ext cx="4114800" cy="24447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nvPr>
        </p:nvSpPr>
        <p:spPr>
          <a:xfrm>
            <a:off x="8769350" y="6253163"/>
            <a:ext cx="2743200" cy="242888"/>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D9D1BC3-BBF2-4F55-852A-9E39228394EF}" type="slidenum">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8" name="日期占位符 3"/>
          <p:cNvSpPr>
            <a:spLocks noGrp="1"/>
          </p:cNvSpPr>
          <p:nvPr>
            <p:ph type="dt" sz="half" idx="2"/>
          </p:nvPr>
        </p:nvSpPr>
        <p:spPr>
          <a:xfrm>
            <a:off x="652463" y="6243638"/>
            <a:ext cx="2760663" cy="244475"/>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C4A7C11-FAAE-43F7-8AC3-D8F70EF76007}" type="datetimeFigureOut">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038600" y="6243638"/>
            <a:ext cx="4114800" cy="24447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nvPr>
        </p:nvSpPr>
        <p:spPr>
          <a:xfrm>
            <a:off x="8769350" y="6253163"/>
            <a:ext cx="2743200" cy="242888"/>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78FEFB9D-F0DF-43F8-B6DB-FF2D49AD29A7}" type="slidenum">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8" name="日期占位符 4"/>
          <p:cNvSpPr>
            <a:spLocks noGrp="1"/>
          </p:cNvSpPr>
          <p:nvPr>
            <p:ph type="dt" sz="half" idx="12"/>
          </p:nvPr>
        </p:nvSpPr>
        <p:spPr>
          <a:xfrm>
            <a:off x="652463" y="6243638"/>
            <a:ext cx="2760663" cy="244475"/>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86FED94-80E7-4391-B222-99C89439DD33}" type="datetimeFigureOut">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5"/>
          <p:cNvSpPr>
            <a:spLocks noGrp="1"/>
          </p:cNvSpPr>
          <p:nvPr>
            <p:ph type="ftr" sz="quarter" idx="3"/>
          </p:nvPr>
        </p:nvSpPr>
        <p:spPr>
          <a:xfrm>
            <a:off x="4038600" y="6243638"/>
            <a:ext cx="4114800" cy="24447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nvPr>
        </p:nvSpPr>
        <p:spPr>
          <a:xfrm>
            <a:off x="8769350" y="6253163"/>
            <a:ext cx="2743200" cy="242888"/>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44337BA-A037-4D90-92D0-A1D8AF5767A5}" type="slidenum">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8" name="日期占位符 6"/>
          <p:cNvSpPr>
            <a:spLocks noGrp="1"/>
          </p:cNvSpPr>
          <p:nvPr>
            <p:ph type="dt" sz="half" idx="12"/>
          </p:nvPr>
        </p:nvSpPr>
        <p:spPr>
          <a:xfrm>
            <a:off x="652463" y="6243638"/>
            <a:ext cx="2760663" cy="244475"/>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73CA2B9-EA02-4450-B2F8-74A544768E78}" type="datetimeFigureOut">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7"/>
          <p:cNvSpPr>
            <a:spLocks noGrp="1"/>
          </p:cNvSpPr>
          <p:nvPr>
            <p:ph type="ftr" sz="quarter" idx="13"/>
          </p:nvPr>
        </p:nvSpPr>
        <p:spPr>
          <a:xfrm>
            <a:off x="4038600" y="6243638"/>
            <a:ext cx="4114800" cy="24447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8"/>
          <p:cNvSpPr>
            <a:spLocks noGrp="1"/>
          </p:cNvSpPr>
          <p:nvPr>
            <p:ph type="sldNum" sz="quarter" idx="14"/>
          </p:nvPr>
        </p:nvSpPr>
        <p:spPr>
          <a:xfrm>
            <a:off x="8769350" y="6253163"/>
            <a:ext cx="2743200" cy="242888"/>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F5903FA-FEB3-4139-B0FB-4A185B47EEB2}" type="slidenum">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8" name="日期占位符 2"/>
          <p:cNvSpPr>
            <a:spLocks noGrp="1"/>
          </p:cNvSpPr>
          <p:nvPr>
            <p:ph type="dt" sz="half" idx="2"/>
          </p:nvPr>
        </p:nvSpPr>
        <p:spPr>
          <a:xfrm>
            <a:off x="652463" y="6243638"/>
            <a:ext cx="2760663" cy="244475"/>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8D179524-E984-43D9-B452-30D6761E69FD}" type="datetimeFigureOut">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3"/>
          <p:cNvSpPr>
            <a:spLocks noGrp="1"/>
          </p:cNvSpPr>
          <p:nvPr>
            <p:ph type="ftr" sz="quarter" idx="3"/>
          </p:nvPr>
        </p:nvSpPr>
        <p:spPr>
          <a:xfrm>
            <a:off x="4038600" y="6243638"/>
            <a:ext cx="4114800" cy="24447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nvPr>
        </p:nvSpPr>
        <p:spPr>
          <a:xfrm>
            <a:off x="8769350" y="6253163"/>
            <a:ext cx="2743200" cy="242888"/>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8B5071D-552E-4E38-861A-1865B1A6B8C7}" type="slidenum">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8" name="日期占位符 4"/>
          <p:cNvSpPr>
            <a:spLocks noGrp="1"/>
          </p:cNvSpPr>
          <p:nvPr>
            <p:ph type="dt" sz="half" idx="12"/>
          </p:nvPr>
        </p:nvSpPr>
        <p:spPr>
          <a:xfrm>
            <a:off x="652463" y="6243638"/>
            <a:ext cx="2760663" cy="244475"/>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86716C24-E19E-46E1-AA37-145F9ECE33E4}" type="datetimeFigureOut">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5"/>
          <p:cNvSpPr>
            <a:spLocks noGrp="1"/>
          </p:cNvSpPr>
          <p:nvPr>
            <p:ph type="ftr" sz="quarter" idx="3"/>
          </p:nvPr>
        </p:nvSpPr>
        <p:spPr>
          <a:xfrm>
            <a:off x="4038600" y="6243638"/>
            <a:ext cx="4114800" cy="24447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nvPr>
        </p:nvSpPr>
        <p:spPr>
          <a:xfrm>
            <a:off x="8769350" y="6253163"/>
            <a:ext cx="2743200" cy="242888"/>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9FDDFC2-EC4B-4F76-8D91-FC8465C981C9}" type="slidenum">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8" name="日期占位符 3"/>
          <p:cNvSpPr>
            <a:spLocks noGrp="1"/>
          </p:cNvSpPr>
          <p:nvPr>
            <p:ph type="dt" sz="half" idx="2"/>
          </p:nvPr>
        </p:nvSpPr>
        <p:spPr>
          <a:xfrm>
            <a:off x="652463" y="6243638"/>
            <a:ext cx="2760663" cy="244475"/>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BDE51E8-42BB-42CE-A13E-28E4E420549C}" type="datetimeFigureOut">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038600" y="6243638"/>
            <a:ext cx="4114800" cy="24447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nvPr>
        </p:nvSpPr>
        <p:spPr>
          <a:xfrm>
            <a:off x="8769350" y="6253163"/>
            <a:ext cx="2743200" cy="242888"/>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9C1049D1-94E2-4504-BAE7-1936EBB1E7D7}" type="slidenum">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8" name="日期占位符 2"/>
          <p:cNvSpPr>
            <a:spLocks noGrp="1"/>
          </p:cNvSpPr>
          <p:nvPr>
            <p:ph type="dt" sz="half" idx="2"/>
          </p:nvPr>
        </p:nvSpPr>
        <p:spPr>
          <a:xfrm>
            <a:off x="652463" y="6243638"/>
            <a:ext cx="2760663" cy="244475"/>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E598E6D-720D-4390-BCAF-9C63B4544AF1}" type="datetimeFigureOut">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3"/>
          <p:cNvSpPr>
            <a:spLocks noGrp="1"/>
          </p:cNvSpPr>
          <p:nvPr>
            <p:ph type="ftr" sz="quarter" idx="3"/>
          </p:nvPr>
        </p:nvSpPr>
        <p:spPr>
          <a:xfrm>
            <a:off x="4038600" y="6243638"/>
            <a:ext cx="4114800" cy="24447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nvPr>
        </p:nvSpPr>
        <p:spPr>
          <a:xfrm>
            <a:off x="8769350" y="6253163"/>
            <a:ext cx="2743200" cy="242888"/>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366BA9A-91C5-4431-96BE-ABF8AA8D3503}" type="slidenum">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CEA4CC42-D165-4B85-A5AE-05407EE72518}" type="datetimeFigureOut">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DF81B63-A755-4083-BE7E-50D78F2AE1B7}" type="slidenum">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87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7171" name="图片 6"/>
          <p:cNvPicPr>
            <a:picLocks noChangeAspect="1"/>
          </p:cNvPicPr>
          <p:nvPr>
            <p:custDataLst>
              <p:tags r:id="rId1"/>
            </p:custDataLst>
          </p:nvPr>
        </p:nvPicPr>
        <p:blipFill>
          <a:blip r:embed="rId12"/>
          <a:stretch>
            <a:fillRect/>
          </a:stretch>
        </p:blipFill>
        <p:spPr>
          <a:xfrm>
            <a:off x="3352800" y="0"/>
            <a:ext cx="8839200" cy="6858000"/>
          </a:xfrm>
          <a:prstGeom prst="rect">
            <a:avLst/>
          </a:prstGeom>
          <a:noFill/>
          <a:ln w="9525">
            <a:noFill/>
          </a:ln>
        </p:spPr>
      </p:pic>
      <p:sp>
        <p:nvSpPr>
          <p:cNvPr id="9" name="等腰三角形 8"/>
          <p:cNvSpPr/>
          <p:nvPr>
            <p:custDataLst>
              <p:tags r:id="rId2"/>
            </p:custDataLst>
          </p:nvPr>
        </p:nvSpPr>
        <p:spPr>
          <a:xfrm rot="16200000">
            <a:off x="3203575" y="3424238"/>
            <a:ext cx="2251075" cy="19399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7857331" y="1032669"/>
            <a:ext cx="1493838" cy="12890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272256" y="916781"/>
            <a:ext cx="744538" cy="6413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5"/>
            </p:custDataLst>
          </p:nvPr>
        </p:nvCxnSpPr>
        <p:spPr>
          <a:xfrm>
            <a:off x="900113" y="3106738"/>
            <a:ext cx="11461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6"/>
            </p:custDataLst>
          </p:nvPr>
        </p:nvSpPr>
        <p:spPr>
          <a:xfrm rot="5400000" flipH="1">
            <a:off x="-103187" y="5106988"/>
            <a:ext cx="1493838" cy="128746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7"/>
            </p:custDataLst>
          </p:nvPr>
        </p:nvSpPr>
        <p:spPr>
          <a:xfrm rot="5400000" flipH="1">
            <a:off x="-63500" y="434975"/>
            <a:ext cx="923925" cy="7969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672886" y="2248672"/>
            <a:ext cx="4493196" cy="813568"/>
          </a:xfrm>
        </p:spPr>
        <p:txBody>
          <a:bodyPr lIns="90000" tIns="46800" rIns="90000" bIns="46800" anchor="b">
            <a:normAutofit/>
          </a:bodyPr>
          <a:lstStyle>
            <a:lvl1pP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noProof="1"/>
              <a:t>单击此处编辑母版标题样式</a:t>
            </a:r>
          </a:p>
        </p:txBody>
      </p:sp>
      <p:sp>
        <p:nvSpPr>
          <p:cNvPr id="3" name="文本占位符 2"/>
          <p:cNvSpPr>
            <a:spLocks noGrp="1"/>
          </p:cNvSpPr>
          <p:nvPr>
            <p:ph type="body" idx="1"/>
          </p:nvPr>
        </p:nvSpPr>
        <p:spPr>
          <a:xfrm>
            <a:off x="672881" y="3151225"/>
            <a:ext cx="4493196" cy="1077985"/>
          </a:xfrm>
        </p:spPr>
        <p:txBody>
          <a:bodyPr lIns="90000" tIns="46800" rIns="90000" bIns="46800">
            <a:normAutofit/>
          </a:bodyPr>
          <a:lstStyle>
            <a:lvl1pPr marL="0" indent="0"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15" name="日期占位符 3"/>
          <p:cNvSpPr>
            <a:spLocks noGrp="1"/>
          </p:cNvSpPr>
          <p:nvPr>
            <p:ph type="dt" sz="half" idx="2"/>
            <p:custDataLst>
              <p:tags r:id="rId8"/>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9CB9205-2021-42A2-81C1-C3EB408D4E5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9"/>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5"/>
          <p:cNvSpPr>
            <a:spLocks noGrp="1"/>
          </p:cNvSpPr>
          <p:nvPr>
            <p:ph type="sldNum" sz="quarter" idx="4"/>
            <p:custDataLst>
              <p:tags r:id="rId10"/>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C10B323-65D4-4954-B6BB-675F46BCE0D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28EA068-962D-4D13-9A16-AB40EF583A98}" type="datetimeFigureOut">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D9D1BC3-BBF2-4F55-852A-9E39228394EF}" type="slidenum">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346309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9C4A7C11-FAAE-43F7-8AC3-D8F70EF76007}" type="datetimeFigureOut">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8FEFB9D-F0DF-43F8-B6DB-FF2D49AD29A7}" type="slidenum">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977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86FED94-80E7-4391-B222-99C89439DD33}" type="datetimeFigureOut">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4337BA-A037-4D90-92D0-A1D8AF5767A5}" type="slidenum">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57216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73CA2B9-EA02-4450-B2F8-74A544768E78}" type="datetimeFigureOut">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F5903FA-FEB3-4139-B0FB-4A185B47EEB2}" type="slidenum">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037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D179524-E984-43D9-B452-30D6761E69FD}" type="datetimeFigureOut">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8B5071D-552E-4E38-861A-1865B1A6B8C7}" type="slidenum">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815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AF4D4A3-BED4-4B3A-B342-61C6905B5F59}" type="datetimeFigureOut">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4D21034-464D-4EEB-A171-3C334405812A}" type="slidenum">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442287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5D49141-DA40-4872-B6FE-750F34E5571E}" type="slidenum">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561761"/>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6716C24-E19E-46E1-AA37-145F9ECE33E4}" type="datetimeFigureOut">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9FDDFC2-EC4B-4F76-8D91-FC8465C981C9}" type="slidenum">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239595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9B47C68-324B-48B2-8348-4E77CF24C08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3C4DB39-D0E3-4568-AEED-1B3936A33244}"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77399611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9B47C68-324B-48B2-8348-4E77CF24C08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3C4DB39-D0E3-4568-AEED-1B3936A33244}"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95284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8195" name="组合 7"/>
          <p:cNvGrpSpPr/>
          <p:nvPr/>
        </p:nvGrpSpPr>
        <p:grpSpPr>
          <a:xfrm flipH="1">
            <a:off x="11366500" y="88900"/>
            <a:ext cx="825500" cy="1060450"/>
            <a:chOff x="-1" y="371234"/>
            <a:chExt cx="964572" cy="1238412"/>
          </a:xfrm>
        </p:grpSpPr>
        <p:sp>
          <p:nvSpPr>
            <p:cNvPr id="9" name="等腰三角形 8"/>
            <p:cNvSpPr/>
            <p:nvPr>
              <p:custDataLst>
                <p:tags r:id="rId4"/>
              </p:custDataLst>
            </p:nvPr>
          </p:nvSpPr>
          <p:spPr>
            <a:xfrm rot="5400000" flipH="1">
              <a:off x="271957" y="917032"/>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2"/>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p>
        </p:txBody>
      </p:sp>
      <p:sp>
        <p:nvSpPr>
          <p:cNvPr id="3" name="内容占位符 2"/>
          <p:cNvSpPr>
            <a:spLocks noGrp="1"/>
          </p:cNvSpPr>
          <p:nvPr>
            <p:ph sz="half" idx="1"/>
          </p:nvPr>
        </p:nvSpPr>
        <p:spPr>
          <a:xfrm>
            <a:off x="669930" y="952508"/>
            <a:ext cx="5283242" cy="5388907"/>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4" name="内容占位符 3"/>
          <p:cNvSpPr>
            <a:spLocks noGrp="1"/>
          </p:cNvSpPr>
          <p:nvPr>
            <p:ph sz="half" idx="2"/>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1" name="日期占位符 4"/>
          <p:cNvSpPr>
            <a:spLocks noGrp="1"/>
          </p:cNvSpPr>
          <p:nvPr>
            <p:ph type="dt" sz="half" idx="12"/>
            <p:custDataLst>
              <p:tags r:id="rId1"/>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8F2AA01-BBA6-49A6-89AC-F7DB76674B4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6"/>
          <p:cNvSpPr>
            <a:spLocks noGrp="1"/>
          </p:cNvSpPr>
          <p:nvPr>
            <p:ph type="sldNum" sz="quarter" idx="4"/>
            <p:custDataLst>
              <p:tags r:id="rId3"/>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43D0F31-2D7A-43CF-9A96-4C451AA758A4}"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9B47C68-324B-48B2-8348-4E77CF24C08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3C4DB39-D0E3-4568-AEED-1B3936A33244}"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161670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9B47C68-324B-48B2-8348-4E77CF24C08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3C4DB39-D0E3-4568-AEED-1B3936A33244}"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939234469"/>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9B47C68-324B-48B2-8348-4E77CF24C08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3C4DB39-D0E3-4568-AEED-1B3936A33244}"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068799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9B47C68-324B-48B2-8348-4E77CF24C08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3C4DB39-D0E3-4568-AEED-1B3936A33244}"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1923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5D49141-DA40-4872-B6FE-750F34E5571E}" type="slidenum">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219568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BDE51E8-42BB-42CE-A13E-28E4E420549C}" type="datetimeFigureOut">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C1049D1-94E2-4504-BAE7-1936EBB1E7D7}" type="slidenum">
              <a:rPr kumimoji="0" lang="zh-CN" altLang="en-US" sz="9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686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9219" name="组合 9"/>
          <p:cNvGrpSpPr/>
          <p:nvPr/>
        </p:nvGrpSpPr>
        <p:grpSpPr>
          <a:xfrm flipH="1">
            <a:off x="11366500" y="88900"/>
            <a:ext cx="825500" cy="1060450"/>
            <a:chOff x="-1" y="371234"/>
            <a:chExt cx="964572" cy="1238412"/>
          </a:xfrm>
        </p:grpSpPr>
        <p:sp>
          <p:nvSpPr>
            <p:cNvPr id="9" name="等腰三角形 8"/>
            <p:cNvSpPr/>
            <p:nvPr>
              <p:custDataLst>
                <p:tags r:id="rId4"/>
              </p:custDataLst>
            </p:nvPr>
          </p:nvSpPr>
          <p:spPr>
            <a:xfrm rot="5400000" flipH="1">
              <a:off x="271957" y="917032"/>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2"/>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p>
        </p:txBody>
      </p:sp>
      <p:sp>
        <p:nvSpPr>
          <p:cNvPr id="3" name="文本占位符 2"/>
          <p:cNvSpPr>
            <a:spLocks noGrp="1"/>
          </p:cNvSpPr>
          <p:nvPr>
            <p:ph type="body" idx="1"/>
          </p:nvPr>
        </p:nvSpPr>
        <p:spPr>
          <a:xfrm>
            <a:off x="669930" y="952508"/>
            <a:ext cx="5283242" cy="381003"/>
          </a:xfrm>
        </p:spPr>
        <p:txBody>
          <a:bodyPr tIns="38100" rIns="76200" bIns="3810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69925" y="1406525"/>
            <a:ext cx="5283200"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5" name="文本占位符 4"/>
          <p:cNvSpPr>
            <a:spLocks noGrp="1"/>
          </p:cNvSpPr>
          <p:nvPr>
            <p:ph type="body" sz="quarter" idx="3"/>
          </p:nvPr>
        </p:nvSpPr>
        <p:spPr>
          <a:xfrm>
            <a:off x="6235750" y="952508"/>
            <a:ext cx="528324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sym typeface="+mn-ea"/>
              </a:rPr>
              <a:t>单击此处编辑母版文本样式</a:t>
            </a:r>
          </a:p>
        </p:txBody>
      </p:sp>
      <p:sp>
        <p:nvSpPr>
          <p:cNvPr id="6" name="内容占位符 5"/>
          <p:cNvSpPr>
            <a:spLocks noGrp="1"/>
          </p:cNvSpPr>
          <p:nvPr>
            <p:ph sz="quarter" idx="4"/>
          </p:nvPr>
        </p:nvSpPr>
        <p:spPr>
          <a:xfrm>
            <a:off x="6235750" y="1406525"/>
            <a:ext cx="5283242"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11" name="日期占位符 6"/>
          <p:cNvSpPr>
            <a:spLocks noGrp="1"/>
          </p:cNvSpPr>
          <p:nvPr>
            <p:ph type="dt" sz="half" idx="12"/>
            <p:custDataLst>
              <p:tags r:id="rId1"/>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A6771C9-C495-485B-91E4-F8CC41E2BDA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7"/>
          <p:cNvSpPr>
            <a:spLocks noGrp="1"/>
          </p:cNvSpPr>
          <p:nvPr>
            <p:ph type="ftr" sz="quarter" idx="13"/>
            <p:custDataLst>
              <p:tags r:id="rId2"/>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8"/>
          <p:cNvSpPr>
            <a:spLocks noGrp="1"/>
          </p:cNvSpPr>
          <p:nvPr>
            <p:ph type="sldNum" sz="quarter" idx="14"/>
            <p:custDataLst>
              <p:tags r:id="rId3"/>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7ADFE1AB-422F-48B0-A05A-DEF15D7FF29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0243" name="组合 5"/>
          <p:cNvGrpSpPr/>
          <p:nvPr/>
        </p:nvGrpSpPr>
        <p:grpSpPr>
          <a:xfrm>
            <a:off x="0" y="11113"/>
            <a:ext cx="12192000" cy="6858000"/>
            <a:chOff x="-2" y="0"/>
            <a:chExt cx="12192003" cy="6858000"/>
          </a:xfrm>
        </p:grpSpPr>
        <p:pic>
          <p:nvPicPr>
            <p:cNvPr id="9" name="Picture 2"/>
            <p:cNvPicPr>
              <a:picLocks noChangeAspect="1" noChangeArrowheads="1"/>
            </p:cNvPicPr>
            <p:nvPr>
              <p:custDataLst>
                <p:tags r:id="rId4"/>
              </p:custDataLst>
            </p:nvPr>
          </p:nvPicPr>
          <p:blipFill rotWithShape="1">
            <a:blip r:embed="rId9"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0" name="矩形 9"/>
            <p:cNvSpPr/>
            <p:nvPr>
              <p:custDataLst>
                <p:tags r:id="rId5"/>
              </p:custDataLst>
            </p:nvPr>
          </p:nvSpPr>
          <p:spPr>
            <a:xfrm>
              <a:off x="-2" y="2095500"/>
              <a:ext cx="12192003" cy="4762500"/>
            </a:xfrm>
            <a:prstGeom prst="rect">
              <a:avLst/>
            </a:prstGeom>
            <a:solidFill>
              <a:schemeClr val="bg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custDataLst>
                <p:tags r:id="rId6"/>
              </p:custDataLst>
            </p:nvPr>
          </p:nvSpPr>
          <p:spPr>
            <a:xfrm>
              <a:off x="-2" y="0"/>
              <a:ext cx="12192003" cy="20955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等腰三角形 11"/>
            <p:cNvSpPr/>
            <p:nvPr>
              <p:custDataLst>
                <p:tags r:id="rId7"/>
              </p:custDataLst>
            </p:nvPr>
          </p:nvSpPr>
          <p:spPr>
            <a:xfrm>
              <a:off x="1501773" y="1512887"/>
              <a:ext cx="877888" cy="5762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p>
        </p:txBody>
      </p:sp>
      <p:sp>
        <p:nvSpPr>
          <p:cNvPr id="13" name="日期占位符 2"/>
          <p:cNvSpPr>
            <a:spLocks noGrp="1"/>
          </p:cNvSpPr>
          <p:nvPr>
            <p:ph type="dt" sz="half" idx="2"/>
            <p:custDataLst>
              <p:tags r:id="rId1"/>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F69FA6B-14CA-4745-BEF0-007F0D4F0A9B}"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2"/>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3"/>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10524C4-0739-4529-86CB-B3C02E92D23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矩形 7"/>
          <p:cNvSpPr/>
          <p:nvPr/>
        </p:nvSpPr>
        <p:spPr>
          <a:xfrm>
            <a:off x="-9525" y="6381750"/>
            <a:ext cx="12211050" cy="465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9" name="日期占位符 1"/>
          <p:cNvSpPr>
            <a:spLocks noGrp="1"/>
          </p:cNvSpPr>
          <p:nvPr>
            <p:ph type="dt" sz="half" idx="2"/>
            <p:custDataLst>
              <p:tags r:id="rId1"/>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88CB4E2-A0A4-413A-9156-017439A5532B}"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custDataLst>
              <p:tags r:id="rId2"/>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3"/>
          <p:cNvSpPr>
            <a:spLocks noGrp="1"/>
          </p:cNvSpPr>
          <p:nvPr>
            <p:ph type="sldNum" sz="quarter" idx="4"/>
            <p:custDataLst>
              <p:tags r:id="rId3"/>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7DBE03D1-D786-4981-9A5D-8A35499B7D4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2291" name="组合 7"/>
          <p:cNvGrpSpPr/>
          <p:nvPr/>
        </p:nvGrpSpPr>
        <p:grpSpPr>
          <a:xfrm flipH="1">
            <a:off x="11366500" y="88900"/>
            <a:ext cx="825500" cy="1060450"/>
            <a:chOff x="-1" y="371234"/>
            <a:chExt cx="964572" cy="1238412"/>
          </a:xfrm>
        </p:grpSpPr>
        <p:sp>
          <p:nvSpPr>
            <p:cNvPr id="9" name="等腰三角形 8"/>
            <p:cNvSpPr/>
            <p:nvPr>
              <p:custDataLst>
                <p:tags r:id="rId4"/>
              </p:custDataLst>
            </p:nvPr>
          </p:nvSpPr>
          <p:spPr>
            <a:xfrm rot="5400000" flipH="1">
              <a:off x="271957" y="917032"/>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2"/>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669930"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p>
        </p:txBody>
      </p:sp>
      <p:sp>
        <p:nvSpPr>
          <p:cNvPr id="3" name="图片占位符 2"/>
          <p:cNvSpPr>
            <a:spLocks noGrp="1"/>
          </p:cNvSpPr>
          <p:nvPr>
            <p:ph type="pic" idx="1"/>
          </p:nvPr>
        </p:nvSpPr>
        <p:spPr>
          <a:xfrm>
            <a:off x="669930" y="952508"/>
            <a:ext cx="5283242" cy="5388907"/>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6238925" y="952508"/>
            <a:ext cx="5283242" cy="5388907"/>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noProof="1">
                <a:sym typeface="+mn-ea"/>
              </a:rPr>
              <a:t>单击此处编辑母版文本样式</a:t>
            </a:r>
          </a:p>
        </p:txBody>
      </p:sp>
      <p:sp>
        <p:nvSpPr>
          <p:cNvPr id="11" name="日期占位符 4"/>
          <p:cNvSpPr>
            <a:spLocks noGrp="1"/>
          </p:cNvSpPr>
          <p:nvPr>
            <p:ph type="dt" sz="half" idx="12"/>
            <p:custDataLst>
              <p:tags r:id="rId1"/>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530A18A-4A28-4B35-9E38-2A98F2EBEFF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6"/>
          <p:cNvSpPr>
            <a:spLocks noGrp="1"/>
          </p:cNvSpPr>
          <p:nvPr>
            <p:ph type="sldNum" sz="quarter" idx="4"/>
            <p:custDataLst>
              <p:tags r:id="rId3"/>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5148B4F-7254-41AE-AD69-01415044A44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3315" name="组合 6"/>
          <p:cNvGrpSpPr/>
          <p:nvPr/>
        </p:nvGrpSpPr>
        <p:grpSpPr>
          <a:xfrm flipH="1">
            <a:off x="11366500" y="88900"/>
            <a:ext cx="825500" cy="1060450"/>
            <a:chOff x="-1" y="371234"/>
            <a:chExt cx="964572" cy="1238412"/>
          </a:xfrm>
        </p:grpSpPr>
        <p:sp>
          <p:nvSpPr>
            <p:cNvPr id="9" name="等腰三角形 8"/>
            <p:cNvSpPr/>
            <p:nvPr>
              <p:custDataLst>
                <p:tags r:id="rId4"/>
              </p:custDataLst>
            </p:nvPr>
          </p:nvSpPr>
          <p:spPr>
            <a:xfrm rot="5400000" flipH="1">
              <a:off x="271957" y="917032"/>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2"/>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竖排标题 1"/>
          <p:cNvSpPr>
            <a:spLocks noGrp="1"/>
          </p:cNvSpPr>
          <p:nvPr>
            <p:ph type="title" orient="vert"/>
          </p:nvPr>
        </p:nvSpPr>
        <p:spPr>
          <a:xfrm>
            <a:off x="10571135" y="952508"/>
            <a:ext cx="950984"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1" name="日期占位符 3"/>
          <p:cNvSpPr>
            <a:spLocks noGrp="1"/>
          </p:cNvSpPr>
          <p:nvPr>
            <p:ph type="dt" sz="half" idx="2"/>
            <p:custDataLst>
              <p:tags r:id="rId1"/>
            </p:custDataLst>
          </p:nvPr>
        </p:nvSpPr>
        <p:spPr>
          <a:xfrm>
            <a:off x="879475" y="6350000"/>
            <a:ext cx="2700338"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1FCD705-6A29-42E9-AFBE-9BC99F8C3732}"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4"/>
          <p:cNvSpPr>
            <a:spLocks noGrp="1"/>
          </p:cNvSpPr>
          <p:nvPr>
            <p:ph type="ftr" sz="quarter" idx="3"/>
            <p:custDataLst>
              <p:tags r:id="rId2"/>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5"/>
          <p:cNvSpPr>
            <a:spLocks noGrp="1"/>
          </p:cNvSpPr>
          <p:nvPr>
            <p:ph type="sldNum" sz="quarter" idx="4"/>
            <p:custDataLst>
              <p:tags r:id="rId3"/>
            </p:custDataLst>
          </p:nvPr>
        </p:nvSpPr>
        <p:spPr>
          <a:xfrm>
            <a:off x="8610600" y="6350000"/>
            <a:ext cx="2700338"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1E70DDE-FF78-4B35-A092-45139C9C3C2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ags" Target="../tags/tag117.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ags" Target="../tags/tag11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ags" Target="../tags/tag1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9.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8.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20"/>
            </p:custDataLst>
          </p:nvPr>
        </p:nvSpPr>
        <p:spPr bwMode="auto">
          <a:xfrm>
            <a:off x="669925" y="442913"/>
            <a:ext cx="108521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a:t>单击此处编辑母版标题样式</a:t>
            </a:r>
          </a:p>
        </p:txBody>
      </p:sp>
      <p:sp>
        <p:nvSpPr>
          <p:cNvPr id="1027" name="文本占位符 2"/>
          <p:cNvSpPr>
            <a:spLocks noGrp="1" noChangeArrowheads="1"/>
          </p:cNvSpPr>
          <p:nvPr>
            <p:ph type="body" idx="9"/>
            <p:custDataLst>
              <p:tags r:id="rId21"/>
            </p:custDataLst>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2"/>
            </p:custDataLst>
          </p:nvPr>
        </p:nvSpPr>
        <p:spPr>
          <a:xfrm>
            <a:off x="879475" y="6350000"/>
            <a:ext cx="2700338" cy="315913"/>
          </a:xfrm>
          <a:prstGeom prst="rect">
            <a:avLst/>
          </a:prstGeom>
        </p:spPr>
        <p:txBody>
          <a:bodyPr vert="horz" lIns="91440" tIns="45720" rIns="91440" bIns="45720" rtlCol="0" anchor="ctr">
            <a:normAutofit/>
          </a:bodyP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9B47C68-324B-48B2-8348-4E77CF24C08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23"/>
            </p:custDataLst>
          </p:nvPr>
        </p:nvSpPr>
        <p:spPr>
          <a:xfrm>
            <a:off x="4116388" y="6350000"/>
            <a:ext cx="3959225" cy="315913"/>
          </a:xfrm>
          <a:prstGeom prst="rect">
            <a:avLst/>
          </a:prstGeom>
        </p:spPr>
        <p:txBody>
          <a:bodyPr vert="horz" lIns="91440" tIns="45720" rIns="91440" bIns="45720" rtlCol="0" anchor="ctr">
            <a:normAutofit/>
          </a:bodyPr>
          <a:lstStyle>
            <a:lvl1pPr algn="ctr" eaLnBrk="1" fontAlgn="auto" hangingPunct="1">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24"/>
            </p:custDataLst>
          </p:nvPr>
        </p:nvSpPr>
        <p:spPr>
          <a:xfrm>
            <a:off x="8610600" y="6350000"/>
            <a:ext cx="2700338" cy="315913"/>
          </a:xfrm>
          <a:prstGeom prst="rect">
            <a:avLst/>
          </a:prstGeom>
        </p:spPr>
        <p:txBody>
          <a:bodyPr vert="horz" lIns="91440" tIns="45720" rIns="91440" bIns="45720" rtlCol="0" anchor="ctr">
            <a:normAutofit/>
          </a:bodyPr>
          <a:lstStyle>
            <a:lvl1pPr algn="r" eaLnBrk="1" fontAlgn="auto" hangingPunct="1">
              <a:defRPr sz="12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F3C4DB39-D0E3-4568-AEED-1B3936A33244}"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l" rtl="0" eaLnBrk="0" fontAlgn="base" hangingPunct="0">
        <a:spcBef>
          <a:spcPct val="0"/>
        </a:spcBef>
        <a:spcAft>
          <a:spcPct val="0"/>
        </a:spcAft>
        <a:defRPr sz="2400" b="1" kern="1200" spc="2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24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rgbClr val="262626"/>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custDataLst>
              <p:tags r:id="rId12"/>
            </p:custDataLst>
          </p:nvPr>
        </p:nvSpPr>
        <p:spPr>
          <a:xfrm>
            <a:off x="661988" y="0"/>
            <a:ext cx="10860087" cy="1027113"/>
          </a:xfrm>
          <a:prstGeom prst="rect">
            <a:avLst/>
          </a:prstGeom>
          <a:noFill/>
          <a:ln w="9525">
            <a:noFill/>
          </a:ln>
        </p:spPr>
        <p:txBody>
          <a:bodyPr anchor="b"/>
          <a:lstStyle/>
          <a:p>
            <a:pPr lvl="0"/>
            <a:r>
              <a:rPr lang="zh-CN" altLang="en-US" dirty="0"/>
              <a:t>单击此处编辑母版标题样式</a:t>
            </a:r>
          </a:p>
        </p:txBody>
      </p:sp>
      <p:sp>
        <p:nvSpPr>
          <p:cNvPr id="4099" name="文本占位符 2"/>
          <p:cNvSpPr>
            <a:spLocks noGrp="1"/>
          </p:cNvSpPr>
          <p:nvPr>
            <p:ph type="body"/>
            <p:custDataLst>
              <p:tags r:id="rId13"/>
            </p:custDataLst>
          </p:nvPr>
        </p:nvSpPr>
        <p:spPr>
          <a:xfrm>
            <a:off x="652463" y="1123950"/>
            <a:ext cx="10869612" cy="5024438"/>
          </a:xfrm>
          <a:prstGeom prst="rect">
            <a:avLst/>
          </a:prstGeom>
          <a:noFill/>
          <a:ln w="9525">
            <a:noFill/>
          </a:ln>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52463" y="6243638"/>
            <a:ext cx="2760663" cy="244475"/>
          </a:xfrm>
          <a:prstGeom prst="rect">
            <a:avLst/>
          </a:prstGeom>
        </p:spPr>
        <p:txBody>
          <a:bodyPr vert="horz" lIns="91440" tIns="45720" rIns="91440" bIns="45720" rtlCol="0" anchor="ctr"/>
          <a:lstStyle>
            <a:lvl1pPr algn="l" eaLnBrk="1" fontAlgn="auto" hangingPunct="1">
              <a:defRPr sz="900" noProof="1">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nvPr>
        </p:nvSpPr>
        <p:spPr>
          <a:xfrm>
            <a:off x="4038600" y="6243638"/>
            <a:ext cx="4114800" cy="244475"/>
          </a:xfrm>
          <a:prstGeom prst="rect">
            <a:avLst/>
          </a:prstGeom>
        </p:spPr>
        <p:txBody>
          <a:bodyPr vert="horz" lIns="91440" tIns="45720" rIns="91440" bIns="45720" rtlCol="0" anchor="ctr"/>
          <a:lstStyle>
            <a:lvl1pPr algn="ctr" eaLnBrk="1" fontAlgn="auto" hangingPunct="1">
              <a:defRPr sz="9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769350" y="6253163"/>
            <a:ext cx="2743200" cy="242888"/>
          </a:xfrm>
          <a:prstGeom prst="rect">
            <a:avLst/>
          </a:prstGeom>
        </p:spPr>
        <p:txBody>
          <a:bodyPr vert="horz" lIns="91440" tIns="45720" rIns="91440" bIns="45720" rtlCol="0" anchor="ctr"/>
          <a:lstStyle>
            <a:lvl1pPr algn="r" eaLnBrk="1" fontAlgn="auto" hangingPunct="1">
              <a:defRPr sz="9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5D49141-DA40-4872-B6FE-750F34E5571E}" type="slidenum">
              <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9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sldNum="0" hdr="0" ftr="0" dt="0"/>
  <p:txStyles>
    <p:titleStyle>
      <a:lvl1pPr algn="l" rtl="0" eaLnBrk="0" fontAlgn="base" hangingPunct="0">
        <a:lnSpc>
          <a:spcPct val="90000"/>
        </a:lnSpc>
        <a:spcBef>
          <a:spcPct val="0"/>
        </a:spcBef>
        <a:spcAft>
          <a:spcPct val="0"/>
        </a:spcAft>
        <a:defRPr sz="2800" b="1" kern="1200">
          <a:solidFill>
            <a:schemeClr val="tx1"/>
          </a:solidFill>
          <a:latin typeface="+mj-lt"/>
          <a:ea typeface="微软雅黑" panose="020B0503020204020204" pitchFamily="34" charset="-122"/>
          <a:cs typeface="+mj-cs"/>
        </a:defRPr>
      </a:lvl1pPr>
      <a:lvl2pPr algn="l" rtl="0" eaLnBrk="0" fontAlgn="base" hangingPunct="0">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mn-lt"/>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200" kern="1200">
          <a:solidFill>
            <a:schemeClr val="tx1"/>
          </a:solidFill>
          <a:latin typeface="+mn-lt"/>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9B47C68-324B-48B2-8348-4E77CF24C08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2021/4/28</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F3C4DB39-D0E3-4568-AEED-1B3936A33244}"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27061178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22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2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228.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229.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3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23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24.xml"/><Relationship Id="rId7" Type="http://schemas.openxmlformats.org/officeDocument/2006/relationships/image" Target="../media/image12.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2.xml"/><Relationship Id="rId11" Type="http://schemas.openxmlformats.org/officeDocument/2006/relationships/image" Target="../media/image16.png"/><Relationship Id="rId5" Type="http://schemas.openxmlformats.org/officeDocument/2006/relationships/tags" Target="../tags/tag126.xml"/><Relationship Id="rId10" Type="http://schemas.openxmlformats.org/officeDocument/2006/relationships/image" Target="../media/image15.png"/><Relationship Id="rId4" Type="http://schemas.openxmlformats.org/officeDocument/2006/relationships/tags" Target="../tags/tag125.xml"/><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237.xml"/><Relationship Id="rId5" Type="http://schemas.openxmlformats.org/officeDocument/2006/relationships/image" Target="../media/image42.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2.xml"/><Relationship Id="rId7" Type="http://schemas.openxmlformats.org/officeDocument/2006/relationships/image" Target="../media/image58.pn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4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1.xml"/><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4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slideLayout" Target="../slideLayouts/slideLayout2.xml"/><Relationship Id="rId7" Type="http://schemas.openxmlformats.org/officeDocument/2006/relationships/image" Target="../media/image73.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249.xml"/><Relationship Id="rId7" Type="http://schemas.openxmlformats.org/officeDocument/2006/relationships/image" Target="../media/image76.png"/><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image" Target="../media/image75.png"/><Relationship Id="rId5" Type="http://schemas.openxmlformats.org/officeDocument/2006/relationships/notesSlide" Target="../notesSlides/notesSlide9.xml"/><Relationship Id="rId4" Type="http://schemas.openxmlformats.org/officeDocument/2006/relationships/slideLayout" Target="../slideLayouts/slideLayout2.xml"/><Relationship Id="rId9"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50.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251.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tags" Target="../tags/tag144.xml"/><Relationship Id="rId3" Type="http://schemas.openxmlformats.org/officeDocument/2006/relationships/tags" Target="../tags/tag129.xml"/><Relationship Id="rId21" Type="http://schemas.openxmlformats.org/officeDocument/2006/relationships/slideLayout" Target="../slideLayouts/slideLayout7.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tags" Target="../tags/tag143.xml"/><Relationship Id="rId2" Type="http://schemas.openxmlformats.org/officeDocument/2006/relationships/tags" Target="../tags/tag128.xml"/><Relationship Id="rId16" Type="http://schemas.openxmlformats.org/officeDocument/2006/relationships/tags" Target="../tags/tag142.xml"/><Relationship Id="rId20" Type="http://schemas.openxmlformats.org/officeDocument/2006/relationships/tags" Target="../tags/tag146.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tags" Target="../tags/tag141.xml"/><Relationship Id="rId23" Type="http://schemas.openxmlformats.org/officeDocument/2006/relationships/image" Target="../media/image18.png"/><Relationship Id="rId10" Type="http://schemas.openxmlformats.org/officeDocument/2006/relationships/tags" Target="../tags/tag136.xml"/><Relationship Id="rId19" Type="http://schemas.openxmlformats.org/officeDocument/2006/relationships/tags" Target="../tags/tag145.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 Id="rId22"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slideLayout" Target="../slideLayouts/slideLayout2.xml"/><Relationship Id="rId7" Type="http://schemas.openxmlformats.org/officeDocument/2006/relationships/image" Target="../media/image84.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slideLayout" Target="../slideLayouts/slideLayout7.xml"/><Relationship Id="rId7" Type="http://schemas.openxmlformats.org/officeDocument/2006/relationships/image" Target="../media/image88.png"/><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notesSlide" Target="../notesSlides/notesSlide12.xml"/><Relationship Id="rId9" Type="http://schemas.openxmlformats.org/officeDocument/2006/relationships/image" Target="../media/image90.png"/></Relationships>
</file>

<file path=ppt/slides/_rels/slide32.xml.rels><?xml version="1.0" encoding="UTF-8" standalone="yes"?>
<Relationships xmlns="http://schemas.openxmlformats.org/package/2006/relationships"><Relationship Id="rId3" Type="http://schemas.openxmlformats.org/officeDocument/2006/relationships/tags" Target="../tags/tag258.xml"/><Relationship Id="rId7" Type="http://schemas.openxmlformats.org/officeDocument/2006/relationships/image" Target="../media/image95.png"/><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tags" Target="../tags/tag261.xml"/><Relationship Id="rId7" Type="http://schemas.openxmlformats.org/officeDocument/2006/relationships/image" Target="../media/image95.png"/><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image" Target="../media/image94.png"/><Relationship Id="rId5" Type="http://schemas.openxmlformats.org/officeDocument/2006/relationships/image" Target="../media/image96.png"/><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tags" Target="../tags/tag164.xml"/><Relationship Id="rId3" Type="http://schemas.openxmlformats.org/officeDocument/2006/relationships/tags" Target="../tags/tag149.xml"/><Relationship Id="rId21" Type="http://schemas.openxmlformats.org/officeDocument/2006/relationships/tags" Target="../tags/tag167.xml"/><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tags" Target="../tags/tag163.xml"/><Relationship Id="rId2" Type="http://schemas.openxmlformats.org/officeDocument/2006/relationships/tags" Target="../tags/tag148.xml"/><Relationship Id="rId16" Type="http://schemas.openxmlformats.org/officeDocument/2006/relationships/tags" Target="../tags/tag162.xml"/><Relationship Id="rId20" Type="http://schemas.openxmlformats.org/officeDocument/2006/relationships/tags" Target="../tags/tag166.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24" Type="http://schemas.openxmlformats.org/officeDocument/2006/relationships/image" Target="../media/image20.png"/><Relationship Id="rId5" Type="http://schemas.openxmlformats.org/officeDocument/2006/relationships/tags" Target="../tags/tag151.xml"/><Relationship Id="rId15" Type="http://schemas.openxmlformats.org/officeDocument/2006/relationships/tags" Target="../tags/tag161.xml"/><Relationship Id="rId23" Type="http://schemas.openxmlformats.org/officeDocument/2006/relationships/image" Target="../media/image19.png"/><Relationship Id="rId10" Type="http://schemas.openxmlformats.org/officeDocument/2006/relationships/tags" Target="../tags/tag156.xml"/><Relationship Id="rId19" Type="http://schemas.openxmlformats.org/officeDocument/2006/relationships/tags" Target="../tags/tag165.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 Id="rId2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tags" Target="../tags/tag183.xml"/><Relationship Id="rId18" Type="http://schemas.openxmlformats.org/officeDocument/2006/relationships/tags" Target="../tags/tag188.xml"/><Relationship Id="rId3" Type="http://schemas.openxmlformats.org/officeDocument/2006/relationships/tags" Target="../tags/tag173.xml"/><Relationship Id="rId21" Type="http://schemas.openxmlformats.org/officeDocument/2006/relationships/image" Target="../media/image23.png"/><Relationship Id="rId7" Type="http://schemas.openxmlformats.org/officeDocument/2006/relationships/tags" Target="../tags/tag177.xml"/><Relationship Id="rId12" Type="http://schemas.openxmlformats.org/officeDocument/2006/relationships/tags" Target="../tags/tag182.xml"/><Relationship Id="rId17" Type="http://schemas.openxmlformats.org/officeDocument/2006/relationships/tags" Target="../tags/tag187.xml"/><Relationship Id="rId2" Type="http://schemas.openxmlformats.org/officeDocument/2006/relationships/tags" Target="../tags/tag172.xml"/><Relationship Id="rId16" Type="http://schemas.openxmlformats.org/officeDocument/2006/relationships/tags" Target="../tags/tag186.xml"/><Relationship Id="rId20" Type="http://schemas.openxmlformats.org/officeDocument/2006/relationships/slideLayout" Target="../slideLayouts/slideLayout7.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tags" Target="../tags/tag181.xml"/><Relationship Id="rId5" Type="http://schemas.openxmlformats.org/officeDocument/2006/relationships/tags" Target="../tags/tag175.xml"/><Relationship Id="rId15" Type="http://schemas.openxmlformats.org/officeDocument/2006/relationships/tags" Target="../tags/tag185.xml"/><Relationship Id="rId10" Type="http://schemas.openxmlformats.org/officeDocument/2006/relationships/tags" Target="../tags/tag180.xml"/><Relationship Id="rId19" Type="http://schemas.openxmlformats.org/officeDocument/2006/relationships/tags" Target="../tags/tag189.xml"/><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tags" Target="../tags/tag184.xml"/><Relationship Id="rId22"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tags" Target="../tags/tag202.xml"/><Relationship Id="rId18" Type="http://schemas.openxmlformats.org/officeDocument/2006/relationships/tags" Target="../tags/tag207.xml"/><Relationship Id="rId3" Type="http://schemas.openxmlformats.org/officeDocument/2006/relationships/tags" Target="../tags/tag192.xml"/><Relationship Id="rId21" Type="http://schemas.openxmlformats.org/officeDocument/2006/relationships/tags" Target="../tags/tag210.xml"/><Relationship Id="rId7" Type="http://schemas.openxmlformats.org/officeDocument/2006/relationships/tags" Target="../tags/tag196.xml"/><Relationship Id="rId12" Type="http://schemas.openxmlformats.org/officeDocument/2006/relationships/tags" Target="../tags/tag201.xml"/><Relationship Id="rId17" Type="http://schemas.openxmlformats.org/officeDocument/2006/relationships/tags" Target="../tags/tag206.xml"/><Relationship Id="rId25" Type="http://schemas.openxmlformats.org/officeDocument/2006/relationships/image" Target="../media/image26.png"/><Relationship Id="rId2" Type="http://schemas.openxmlformats.org/officeDocument/2006/relationships/tags" Target="../tags/tag191.xml"/><Relationship Id="rId16" Type="http://schemas.openxmlformats.org/officeDocument/2006/relationships/tags" Target="../tags/tag205.xml"/><Relationship Id="rId20" Type="http://schemas.openxmlformats.org/officeDocument/2006/relationships/tags" Target="../tags/tag209.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24" Type="http://schemas.openxmlformats.org/officeDocument/2006/relationships/image" Target="../media/image23.png"/><Relationship Id="rId5" Type="http://schemas.openxmlformats.org/officeDocument/2006/relationships/tags" Target="../tags/tag194.xml"/><Relationship Id="rId15" Type="http://schemas.openxmlformats.org/officeDocument/2006/relationships/tags" Target="../tags/tag204.xml"/><Relationship Id="rId23" Type="http://schemas.openxmlformats.org/officeDocument/2006/relationships/image" Target="../media/image25.png"/><Relationship Id="rId10" Type="http://schemas.openxmlformats.org/officeDocument/2006/relationships/tags" Target="../tags/tag199.xml"/><Relationship Id="rId19" Type="http://schemas.openxmlformats.org/officeDocument/2006/relationships/tags" Target="../tags/tag208.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tags" Target="../tags/tag203.xml"/><Relationship Id="rId2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slideLayout" Target="../slideLayouts/slideLayout7.xml"/><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25.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a:extLst>
              <a:ext uri="{FF2B5EF4-FFF2-40B4-BE49-F238E27FC236}">
                <a16:creationId xmlns:a16="http://schemas.microsoft.com/office/drawing/2014/main" id="{56F9B81B-42B7-4100-8B09-A1F056949053}"/>
              </a:ext>
            </a:extLst>
          </p:cNvPr>
          <p:cNvSpPr/>
          <p:nvPr/>
        </p:nvSpPr>
        <p:spPr>
          <a:xfrm rot="8075361">
            <a:off x="4239491" y="5840484"/>
            <a:ext cx="2040205" cy="2070891"/>
          </a:xfrm>
          <a:prstGeom prst="rtTriangle">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BAE5E647-69A7-476E-AC8D-996C582FDBC1}"/>
              </a:ext>
            </a:extLst>
          </p:cNvPr>
          <p:cNvSpPr/>
          <p:nvPr/>
        </p:nvSpPr>
        <p:spPr>
          <a:xfrm>
            <a:off x="-92308" y="-21671"/>
            <a:ext cx="7876514" cy="6897600"/>
          </a:xfrm>
          <a:custGeom>
            <a:avLst/>
            <a:gdLst>
              <a:gd name="connsiteX0" fmla="*/ 0 w 7876514"/>
              <a:gd name="connsiteY0" fmla="*/ 0 h 6871580"/>
              <a:gd name="connsiteX1" fmla="*/ 5314384 w 7876514"/>
              <a:gd name="connsiteY1" fmla="*/ 18107 h 6871580"/>
              <a:gd name="connsiteX2" fmla="*/ 7876514 w 7876514"/>
              <a:gd name="connsiteY2" fmla="*/ 3440317 h 6871580"/>
              <a:gd name="connsiteX3" fmla="*/ 5278170 w 7876514"/>
              <a:gd name="connsiteY3" fmla="*/ 6871580 h 6871580"/>
              <a:gd name="connsiteX4" fmla="*/ 18106 w 7876514"/>
              <a:gd name="connsiteY4" fmla="*/ 6844420 h 6871580"/>
              <a:gd name="connsiteX5" fmla="*/ 0 w 7876514"/>
              <a:gd name="connsiteY5" fmla="*/ 0 h 68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6514" h="6871580">
                <a:moveTo>
                  <a:pt x="0" y="0"/>
                </a:moveTo>
                <a:lnTo>
                  <a:pt x="5314384" y="18107"/>
                </a:lnTo>
                <a:lnTo>
                  <a:pt x="7876514" y="3440317"/>
                </a:lnTo>
                <a:lnTo>
                  <a:pt x="5278170" y="6871580"/>
                </a:lnTo>
                <a:lnTo>
                  <a:pt x="18106" y="6844420"/>
                </a:lnTo>
                <a:cubicBezTo>
                  <a:pt x="12071" y="4562947"/>
                  <a:pt x="6035" y="2281473"/>
                  <a:pt x="0" y="0"/>
                </a:cubicBez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直角三角形 1">
            <a:extLst>
              <a:ext uri="{FF2B5EF4-FFF2-40B4-BE49-F238E27FC236}">
                <a16:creationId xmlns:a16="http://schemas.microsoft.com/office/drawing/2014/main" id="{C6AD09DB-B52A-4B3F-8887-7646C5212431}"/>
              </a:ext>
            </a:extLst>
          </p:cNvPr>
          <p:cNvSpPr/>
          <p:nvPr/>
        </p:nvSpPr>
        <p:spPr>
          <a:xfrm rot="-5400000">
            <a:off x="10323978" y="5005812"/>
            <a:ext cx="1724685" cy="1979691"/>
          </a:xfrm>
          <a:prstGeom prst="rtTriangl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4">
            <a:extLst>
              <a:ext uri="{FF2B5EF4-FFF2-40B4-BE49-F238E27FC236}">
                <a16:creationId xmlns:a16="http://schemas.microsoft.com/office/drawing/2014/main" id="{4454848F-9BAF-437D-8D6C-2F72CA5FE64F}"/>
              </a:ext>
            </a:extLst>
          </p:cNvPr>
          <p:cNvSpPr txBox="1">
            <a:spLocks/>
          </p:cNvSpPr>
          <p:nvPr>
            <p:custDataLst>
              <p:tags r:id="rId1"/>
            </p:custDataLst>
          </p:nvPr>
        </p:nvSpPr>
        <p:spPr>
          <a:xfrm>
            <a:off x="401955" y="2484755"/>
            <a:ext cx="6517460" cy="1079500"/>
          </a:xfrm>
          <a:prstGeom prst="rect">
            <a:avLst/>
          </a:prstGeom>
        </p:spPr>
        <p:txBody>
          <a:bodyPr vert="horz" wrap="square" lIns="90000" tIns="46800" rIns="90000" bIns="46800" numCol="1" anchor="b" anchorCtr="0" compatLnSpc="1">
            <a:noAutofit/>
          </a:bodyPr>
          <a:lstStyle>
            <a:lvl1pPr algn="l" rtl="0" eaLnBrk="0" fontAlgn="base" hangingPunct="0">
              <a:lnSpc>
                <a:spcPct val="90000"/>
              </a:lnSpc>
              <a:spcBef>
                <a:spcPct val="0"/>
              </a:spcBef>
              <a:spcAft>
                <a:spcPct val="0"/>
              </a:spcAft>
              <a:defRPr sz="2800" b="1" kern="1200">
                <a:solidFill>
                  <a:schemeClr val="tx1"/>
                </a:solidFill>
                <a:latin typeface="+mj-lt"/>
                <a:ea typeface="微软雅黑" panose="020B0503020204020204" pitchFamily="34" charset="-122"/>
                <a:cs typeface="+mj-cs"/>
              </a:defRPr>
            </a:lvl1pPr>
            <a:lvl2pPr algn="l" rtl="0" eaLnBrk="0" fontAlgn="base" hangingPunct="0">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9pPr>
          </a:lstStyle>
          <a:p>
            <a:pPr eaLnBrk="1" fontAlgn="auto" hangingPunct="1">
              <a:lnSpc>
                <a:spcPct val="100000"/>
              </a:lnSpc>
              <a:defRPr/>
            </a:pPr>
            <a:r>
              <a:rPr lang="en-US" altLang="zh-CN" sz="4400" spc="600" noProof="1">
                <a:solidFill>
                  <a:schemeClr val="bg1"/>
                </a:solidFill>
                <a:latin typeface="微软雅黑" panose="020B0503020204020204" pitchFamily="34" charset="-122"/>
                <a:cs typeface="微软雅黑" panose="020B0503020204020204" pitchFamily="34" charset="-122"/>
              </a:rPr>
              <a:t>YJK</a:t>
            </a:r>
            <a:r>
              <a:rPr lang="zh-CN" altLang="en-US" sz="4400" spc="600" noProof="1">
                <a:solidFill>
                  <a:schemeClr val="bg1"/>
                </a:solidFill>
                <a:latin typeface="微软雅黑" panose="020B0503020204020204" pitchFamily="34" charset="-122"/>
                <a:cs typeface="微软雅黑" panose="020B0503020204020204" pitchFamily="34" charset="-122"/>
              </a:rPr>
              <a:t>用户应用问题分享</a:t>
            </a:r>
          </a:p>
        </p:txBody>
      </p:sp>
      <p:sp>
        <p:nvSpPr>
          <p:cNvPr id="9" name="文本框 8">
            <a:extLst>
              <a:ext uri="{FF2B5EF4-FFF2-40B4-BE49-F238E27FC236}">
                <a16:creationId xmlns:a16="http://schemas.microsoft.com/office/drawing/2014/main" id="{F504C2A9-E087-472F-BEEE-BCDF2AD37C36}"/>
              </a:ext>
            </a:extLst>
          </p:cNvPr>
          <p:cNvSpPr txBox="1"/>
          <p:nvPr>
            <p:custDataLst>
              <p:tags r:id="rId2"/>
            </p:custDataLst>
          </p:nvPr>
        </p:nvSpPr>
        <p:spPr>
          <a:xfrm>
            <a:off x="401638" y="976313"/>
            <a:ext cx="3190875" cy="1060450"/>
          </a:xfrm>
          <a:prstGeom prst="rect">
            <a:avLst/>
          </a:prstGeom>
          <a:noFill/>
        </p:spPr>
        <p:txBody>
          <a:bodyPr bIns="0" anchor="b">
            <a:normAutofit fontScale="97500"/>
          </a:bodyPr>
          <a:lstStyle/>
          <a:p>
            <a:pPr marR="0" defTabSz="914400" eaLnBrk="1" fontAlgn="auto" hangingPunct="1">
              <a:buClrTx/>
              <a:buSzTx/>
              <a:buFontTx/>
              <a:defRPr/>
            </a:pPr>
            <a:r>
              <a:rPr kumimoji="0" lang="en-US" altLang="zh-CN" sz="6600" i="1" kern="1200" cap="none" spc="0" normalizeH="0" baseline="0" noProof="1">
                <a:solidFill>
                  <a:schemeClr val="bg1"/>
                </a:solidFill>
                <a:latin typeface="微软雅黑" panose="020B0503020204020204" pitchFamily="34" charset="-122"/>
                <a:ea typeface="微软雅黑" panose="020B0503020204020204" pitchFamily="34" charset="-122"/>
                <a:cs typeface="+mn-cs"/>
              </a:rPr>
              <a:t>2021</a:t>
            </a:r>
          </a:p>
        </p:txBody>
      </p:sp>
      <p:cxnSp>
        <p:nvCxnSpPr>
          <p:cNvPr id="10" name="直接连接符 9">
            <a:extLst>
              <a:ext uri="{FF2B5EF4-FFF2-40B4-BE49-F238E27FC236}">
                <a16:creationId xmlns:a16="http://schemas.microsoft.com/office/drawing/2014/main" id="{2D3DEF92-BD15-42A0-A17F-FEF35ACD26F5}"/>
              </a:ext>
            </a:extLst>
          </p:cNvPr>
          <p:cNvCxnSpPr/>
          <p:nvPr/>
        </p:nvCxnSpPr>
        <p:spPr>
          <a:xfrm>
            <a:off x="401638" y="2036763"/>
            <a:ext cx="3778250" cy="0"/>
          </a:xfrm>
          <a:prstGeom prst="line">
            <a:avLst/>
          </a:prstGeom>
          <a:ln w="101600">
            <a:solidFill>
              <a:srgbClr val="FF6600"/>
            </a:soli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C5F8ABD0-B2F0-4106-9D45-EEEB70658CD9}"/>
              </a:ext>
            </a:extLst>
          </p:cNvPr>
          <p:cNvSpPr>
            <a:spLocks noGrp="1"/>
          </p:cNvSpPr>
          <p:nvPr>
            <p:custDataLst>
              <p:tags r:id="rId3"/>
            </p:custDataLst>
          </p:nvPr>
        </p:nvSpPr>
        <p:spPr>
          <a:xfrm>
            <a:off x="514350" y="3949700"/>
            <a:ext cx="3796665" cy="900430"/>
          </a:xfrm>
          <a:prstGeom prst="rect">
            <a:avLst/>
          </a:prstGeom>
          <a:noFill/>
          <a:ln>
            <a:noFill/>
          </a:ln>
        </p:spPr>
        <p:txBody>
          <a:bodyPr vert="horz" wrap="square" lIns="90000" tIns="46800" rIns="90000" bIns="46800" numCol="1" anchor="b" anchorCtr="0" compatLnSpc="1">
            <a:noAutofit/>
          </a:bodyPr>
          <a:lstStyle>
            <a:lvl1pPr algn="l" rtl="0" eaLnBrk="0" fontAlgn="base" hangingPunct="0">
              <a:spcBef>
                <a:spcPct val="0"/>
              </a:spcBef>
              <a:spcAft>
                <a:spcPct val="0"/>
              </a:spcAft>
              <a:defRPr sz="5400" b="1" kern="1200" spc="600" baseline="0">
                <a:solidFill>
                  <a:schemeClr val="bg1"/>
                </a:solidFill>
                <a:latin typeface="Arial" panose="020B0604020202020204" pitchFamily="34" charset="0"/>
                <a:ea typeface="汉仪旗黑-85S" panose="00020600040101010101" pitchFamily="18" charset="-122"/>
                <a:cs typeface="+mj-cs"/>
              </a:defRPr>
            </a:lvl1pPr>
            <a:lvl2pPr algn="l" rtl="0" eaLnBrk="0" fontAlgn="base" hangingPunct="0">
              <a:spcBef>
                <a:spcPct val="0"/>
              </a:spcBef>
              <a:spcAft>
                <a:spcPct val="0"/>
              </a:spcAft>
              <a:defRPr sz="24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b="1">
                <a:solidFill>
                  <a:srgbClr val="262626"/>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sz="2800" i="0" u="none" strike="noStrike" kern="1200" cap="none" spc="6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主讲人：</a:t>
            </a:r>
            <a:r>
              <a:rPr kumimoji="0" lang="zh-CN" altLang="en-US" sz="2800" i="0" u="none" strike="noStrike" kern="1200" cap="none" spc="6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马其哲</a:t>
            </a:r>
            <a:endParaRPr kumimoji="0" lang="zh-CN" sz="2800" i="0" u="none" strike="noStrike" kern="1200" cap="none" spc="6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a:extLst>
              <a:ext uri="{FF2B5EF4-FFF2-40B4-BE49-F238E27FC236}">
                <a16:creationId xmlns:a16="http://schemas.microsoft.com/office/drawing/2014/main" id="{17030DC0-D99D-4AC9-8ADA-791E7BB29DA2}"/>
              </a:ext>
            </a:extLst>
          </p:cNvPr>
          <p:cNvSpPr txBox="1"/>
          <p:nvPr/>
        </p:nvSpPr>
        <p:spPr>
          <a:xfrm rot="546557">
            <a:off x="8114857" y="1660466"/>
            <a:ext cx="3569324" cy="4062651"/>
          </a:xfrm>
          <a:prstGeom prst="rect">
            <a:avLst/>
          </a:prstGeom>
          <a:noFill/>
        </p:spPr>
        <p:txBody>
          <a:bodyPr wrap="square" rtlCol="0">
            <a:spAutoFit/>
          </a:bodyPr>
          <a:lstStyle/>
          <a:p>
            <a:r>
              <a:rPr lang="zh-CN" altLang="en-US" sz="3600" b="1" dirty="0">
                <a:effectLst/>
                <a:latin typeface="微软雅黑 Light" panose="020B0502040204020203" pitchFamily="34" charset="-122"/>
                <a:ea typeface="微软雅黑 Light" panose="020B0502040204020203" pitchFamily="34" charset="-122"/>
              </a:rPr>
              <a:t>提问</a:t>
            </a:r>
            <a:endParaRPr lang="zh-CN" altLang="en-US" sz="3600" dirty="0">
              <a:effectLst/>
              <a:latin typeface="微软雅黑 Light" panose="020B0502040204020203" pitchFamily="34" charset="-122"/>
              <a:ea typeface="微软雅黑 Light" panose="020B0502040204020203" pitchFamily="34" charset="-122"/>
            </a:endParaRPr>
          </a:p>
          <a:p>
            <a:r>
              <a:rPr lang="en-US" altLang="zh-CN" sz="3600" b="1" dirty="0" err="1">
                <a:effectLst/>
                <a:latin typeface="微软雅黑 Light" panose="020B0502040204020203" pitchFamily="34" charset="-122"/>
                <a:ea typeface="微软雅黑 Light" panose="020B0502040204020203" pitchFamily="34" charset="-122"/>
              </a:rPr>
              <a:t>Qustions</a:t>
            </a:r>
            <a:endParaRPr lang="en-US" altLang="zh-CN" sz="3600" b="1" dirty="0">
              <a:effectLst/>
              <a:latin typeface="微软雅黑 Light" panose="020B0502040204020203" pitchFamily="34" charset="-122"/>
              <a:ea typeface="微软雅黑 Light" panose="020B0502040204020203" pitchFamily="34" charset="-122"/>
            </a:endParaRPr>
          </a:p>
          <a:p>
            <a:endParaRPr lang="en-US" altLang="zh-CN" sz="2400" b="1" dirty="0">
              <a:latin typeface="微软雅黑 Light" panose="020B0502040204020203" pitchFamily="34" charset="-122"/>
              <a:ea typeface="微软雅黑 Light" panose="020B0502040204020203" pitchFamily="34" charset="-122"/>
            </a:endParaRPr>
          </a:p>
          <a:p>
            <a:endParaRPr lang="en-US" altLang="zh-CN" sz="2400" b="1" dirty="0">
              <a:effectLst/>
              <a:latin typeface="微软雅黑 Light" panose="020B0502040204020203" pitchFamily="34" charset="-122"/>
              <a:ea typeface="微软雅黑 Light" panose="020B0502040204020203" pitchFamily="34" charset="-122"/>
            </a:endParaRPr>
          </a:p>
          <a:p>
            <a:endParaRPr lang="en-US" altLang="zh-CN" sz="2400" b="1" dirty="0">
              <a:latin typeface="微软雅黑 Light" panose="020B0502040204020203" pitchFamily="34" charset="-122"/>
              <a:ea typeface="微软雅黑 Light" panose="020B0502040204020203" pitchFamily="34" charset="-122"/>
            </a:endParaRPr>
          </a:p>
          <a:p>
            <a:endParaRPr lang="en-US" altLang="zh-CN" sz="2400" b="1" dirty="0">
              <a:effectLst/>
              <a:latin typeface="微软雅黑 Light" panose="020B0502040204020203" pitchFamily="34" charset="-122"/>
              <a:ea typeface="微软雅黑 Light" panose="020B0502040204020203" pitchFamily="34" charset="-122"/>
            </a:endParaRPr>
          </a:p>
          <a:p>
            <a:r>
              <a:rPr lang="zh-CN" altLang="en-US" sz="3600" b="1" dirty="0">
                <a:effectLst/>
                <a:latin typeface="微软雅黑 Light" panose="020B0502040204020203" pitchFamily="34" charset="-122"/>
                <a:ea typeface="微软雅黑 Light" panose="020B0502040204020203" pitchFamily="34" charset="-122"/>
              </a:rPr>
              <a:t>解答</a:t>
            </a:r>
            <a:endParaRPr lang="zh-CN" altLang="en-US" sz="3600" dirty="0">
              <a:effectLst/>
              <a:latin typeface="微软雅黑 Light" panose="020B0502040204020203" pitchFamily="34" charset="-122"/>
              <a:ea typeface="微软雅黑 Light" panose="020B0502040204020203" pitchFamily="34" charset="-122"/>
            </a:endParaRPr>
          </a:p>
          <a:p>
            <a:r>
              <a:rPr lang="en-US" altLang="zh-CN" sz="3600" b="1" dirty="0">
                <a:effectLst/>
                <a:latin typeface="微软雅黑 Light" panose="020B0502040204020203" pitchFamily="34" charset="-122"/>
                <a:ea typeface="微软雅黑 Light" panose="020B0502040204020203" pitchFamily="34" charset="-122"/>
              </a:rPr>
              <a:t>Answers</a:t>
            </a:r>
            <a:endParaRPr lang="en-US" altLang="zh-CN" sz="3600" dirty="0">
              <a:effectLst/>
              <a:latin typeface="微软雅黑 Light" panose="020B0502040204020203" pitchFamily="34" charset="-122"/>
              <a:ea typeface="微软雅黑 Light" panose="020B0502040204020203" pitchFamily="34" charset="-122"/>
            </a:endParaRPr>
          </a:p>
          <a:p>
            <a:endParaRPr lang="zh-CN" altLang="en-US" dirty="0"/>
          </a:p>
        </p:txBody>
      </p:sp>
      <p:sp>
        <p:nvSpPr>
          <p:cNvPr id="12" name="文本框 11">
            <a:extLst>
              <a:ext uri="{FF2B5EF4-FFF2-40B4-BE49-F238E27FC236}">
                <a16:creationId xmlns:a16="http://schemas.microsoft.com/office/drawing/2014/main" id="{423D1B5E-5557-485D-A87E-6F8857DAF22C}"/>
              </a:ext>
            </a:extLst>
          </p:cNvPr>
          <p:cNvSpPr txBox="1"/>
          <p:nvPr/>
        </p:nvSpPr>
        <p:spPr>
          <a:xfrm rot="546557">
            <a:off x="8467121" y="3153731"/>
            <a:ext cx="3569324" cy="830997"/>
          </a:xfrm>
          <a:prstGeom prst="rect">
            <a:avLst/>
          </a:prstGeom>
          <a:noFill/>
        </p:spPr>
        <p:txBody>
          <a:bodyPr wrap="square" rtlCol="0">
            <a:spAutoFit/>
          </a:bodyPr>
          <a:lstStyle/>
          <a:p>
            <a:r>
              <a:rPr lang="en-US" altLang="zh-CN" sz="4800" dirty="0">
                <a:solidFill>
                  <a:schemeClr val="bg1">
                    <a:lumMod val="65000"/>
                  </a:schemeClr>
                </a:solidFill>
                <a:effectLst/>
                <a:latin typeface="微软雅黑 Light" panose="020B0502040204020203" pitchFamily="34" charset="-122"/>
                <a:ea typeface="微软雅黑 Light" panose="020B0502040204020203" pitchFamily="34" charset="-122"/>
              </a:rPr>
              <a:t>&amp;</a:t>
            </a:r>
          </a:p>
        </p:txBody>
      </p:sp>
      <p:sp>
        <p:nvSpPr>
          <p:cNvPr id="15" name="任意多边形: 形状 14">
            <a:extLst>
              <a:ext uri="{FF2B5EF4-FFF2-40B4-BE49-F238E27FC236}">
                <a16:creationId xmlns:a16="http://schemas.microsoft.com/office/drawing/2014/main" id="{5685F5AD-A755-4584-B440-7B06BCFE99C0}"/>
              </a:ext>
            </a:extLst>
          </p:cNvPr>
          <p:cNvSpPr/>
          <p:nvPr/>
        </p:nvSpPr>
        <p:spPr>
          <a:xfrm>
            <a:off x="5845985" y="-12465"/>
            <a:ext cx="2779414" cy="1530036"/>
          </a:xfrm>
          <a:custGeom>
            <a:avLst/>
            <a:gdLst>
              <a:gd name="connsiteX0" fmla="*/ 0 w 2779414"/>
              <a:gd name="connsiteY0" fmla="*/ 0 h 1530036"/>
              <a:gd name="connsiteX1" fmla="*/ 2779414 w 2779414"/>
              <a:gd name="connsiteY1" fmla="*/ 0 h 1530036"/>
              <a:gd name="connsiteX2" fmla="*/ 1104523 w 2779414"/>
              <a:gd name="connsiteY2" fmla="*/ 1530036 h 1530036"/>
              <a:gd name="connsiteX3" fmla="*/ 0 w 2779414"/>
              <a:gd name="connsiteY3" fmla="*/ 0 h 1530036"/>
            </a:gdLst>
            <a:ahLst/>
            <a:cxnLst>
              <a:cxn ang="0">
                <a:pos x="connsiteX0" y="connsiteY0"/>
              </a:cxn>
              <a:cxn ang="0">
                <a:pos x="connsiteX1" y="connsiteY1"/>
              </a:cxn>
              <a:cxn ang="0">
                <a:pos x="connsiteX2" y="connsiteY2"/>
              </a:cxn>
              <a:cxn ang="0">
                <a:pos x="connsiteX3" y="connsiteY3"/>
              </a:cxn>
            </a:cxnLst>
            <a:rect l="l" t="t" r="r" b="b"/>
            <a:pathLst>
              <a:path w="2779414" h="1530036">
                <a:moveTo>
                  <a:pt x="0" y="0"/>
                </a:moveTo>
                <a:lnTo>
                  <a:pt x="2779414" y="0"/>
                </a:lnTo>
                <a:lnTo>
                  <a:pt x="1104523" y="1530036"/>
                </a:lnTo>
                <a:lnTo>
                  <a:pt x="0" y="0"/>
                </a:lnTo>
                <a:close/>
              </a:path>
            </a:pathLst>
          </a:custGeom>
          <a:solidFill>
            <a:srgbClr val="F4C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7930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76312" y="1228596"/>
            <a:ext cx="5133958" cy="2308324"/>
          </a:xfrm>
          <a:prstGeom prst="rect">
            <a:avLst/>
          </a:prstGeom>
          <a:noFill/>
        </p:spPr>
        <p:txBody>
          <a:bodyPr wrap="square" rtlCol="0">
            <a:spAutoFit/>
          </a:bodyPr>
          <a:lstStyle/>
          <a:p>
            <a:pPr>
              <a:lnSpc>
                <a:spcPct val="150000"/>
              </a:lnSpc>
            </a:pPr>
            <a:r>
              <a:rPr lang="zh-CN" altLang="en-US" sz="2400" dirty="0">
                <a:solidFill>
                  <a:schemeClr val="accent1">
                    <a:lumMod val="50000"/>
                  </a:schemeClr>
                </a:solidFill>
              </a:rPr>
              <a:t>按非线性的弹性地基模型，向上的荷载很大的话柱墙下是可以抬起来的，此模型板完全飘起来了，所以配筋异常。</a:t>
            </a:r>
          </a:p>
        </p:txBody>
      </p:sp>
      <p:pic>
        <p:nvPicPr>
          <p:cNvPr id="3" name="图片 2">
            <a:extLst>
              <a:ext uri="{FF2B5EF4-FFF2-40B4-BE49-F238E27FC236}">
                <a16:creationId xmlns:a16="http://schemas.microsoft.com/office/drawing/2014/main" id="{B0DC3C95-95AA-4336-A0C2-C05840C5EA65}"/>
              </a:ext>
            </a:extLst>
          </p:cNvPr>
          <p:cNvPicPr>
            <a:picLocks noChangeAspect="1"/>
          </p:cNvPicPr>
          <p:nvPr/>
        </p:nvPicPr>
        <p:blipFill>
          <a:blip r:embed="rId3"/>
          <a:stretch>
            <a:fillRect/>
          </a:stretch>
        </p:blipFill>
        <p:spPr>
          <a:xfrm>
            <a:off x="5734857" y="73235"/>
            <a:ext cx="6457143" cy="3590476"/>
          </a:xfrm>
          <a:prstGeom prst="rect">
            <a:avLst/>
          </a:prstGeom>
        </p:spPr>
      </p:pic>
      <p:pic>
        <p:nvPicPr>
          <p:cNvPr id="5" name="图片 4">
            <a:extLst>
              <a:ext uri="{FF2B5EF4-FFF2-40B4-BE49-F238E27FC236}">
                <a16:creationId xmlns:a16="http://schemas.microsoft.com/office/drawing/2014/main" id="{164AAF42-1887-4B9C-BF80-C44F783789F2}"/>
              </a:ext>
            </a:extLst>
          </p:cNvPr>
          <p:cNvPicPr>
            <a:picLocks noChangeAspect="1"/>
          </p:cNvPicPr>
          <p:nvPr/>
        </p:nvPicPr>
        <p:blipFill>
          <a:blip r:embed="rId4"/>
          <a:stretch>
            <a:fillRect/>
          </a:stretch>
        </p:blipFill>
        <p:spPr>
          <a:xfrm>
            <a:off x="7074014" y="3663711"/>
            <a:ext cx="3505223" cy="2690878"/>
          </a:xfrm>
          <a:prstGeom prst="rect">
            <a:avLst/>
          </a:prstGeom>
        </p:spPr>
      </p:pic>
      <p:sp>
        <p:nvSpPr>
          <p:cNvPr id="102" name="圆角矩形 101"/>
          <p:cNvSpPr/>
          <p:nvPr/>
        </p:nvSpPr>
        <p:spPr>
          <a:xfrm>
            <a:off x="1376005" y="300711"/>
            <a:ext cx="1713559" cy="788276"/>
          </a:xfrm>
          <a:prstGeom prst="roundRect">
            <a:avLst/>
          </a:prstGeom>
          <a:solidFill>
            <a:srgbClr val="407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SzPct val="80000"/>
              <a:buFont typeface="Wingdings" panose="05000000000000000000" pitchFamily="2" charset="2"/>
              <a:buChar char="ü"/>
            </a:pPr>
            <a:r>
              <a:rPr lang="en-US" altLang="zh-CN" sz="2800" dirty="0">
                <a:solidFill>
                  <a:schemeClr val="bg1"/>
                </a:solidFill>
              </a:rPr>
              <a:t>A2-1</a:t>
            </a:r>
            <a:r>
              <a:rPr lang="zh-CN" altLang="en-US" sz="2800" dirty="0"/>
              <a:t>：</a:t>
            </a:r>
          </a:p>
        </p:txBody>
      </p:sp>
      <p:sp>
        <p:nvSpPr>
          <p:cNvPr id="104" name="iconfont-1187-868125">
            <a:extLst>
              <a:ext uri="{FF2B5EF4-FFF2-40B4-BE49-F238E27FC236}">
                <a16:creationId xmlns:a16="http://schemas.microsoft.com/office/drawing/2014/main" id="{54405246-CCE2-4201-BBB1-D3F3EB6E740D}"/>
              </a:ext>
            </a:extLst>
          </p:cNvPr>
          <p:cNvSpPr/>
          <p:nvPr/>
        </p:nvSpPr>
        <p:spPr>
          <a:xfrm>
            <a:off x="171503" y="1495447"/>
            <a:ext cx="399935" cy="609685"/>
          </a:xfrm>
          <a:custGeom>
            <a:avLst/>
            <a:gdLst>
              <a:gd name="T0" fmla="*/ 2621 w 8263"/>
              <a:gd name="T1" fmla="*/ 2307 h 12594"/>
              <a:gd name="T2" fmla="*/ 3643 w 8263"/>
              <a:gd name="T3" fmla="*/ 1308 h 12594"/>
              <a:gd name="T4" fmla="*/ 4777 w 8263"/>
              <a:gd name="T5" fmla="*/ 1308 h 12594"/>
              <a:gd name="T6" fmla="*/ 5799 w 8263"/>
              <a:gd name="T7" fmla="*/ 2307 h 12594"/>
              <a:gd name="T8" fmla="*/ 5799 w 8263"/>
              <a:gd name="T9" fmla="*/ 4735 h 12594"/>
              <a:gd name="T10" fmla="*/ 7139 w 8263"/>
              <a:gd name="T11" fmla="*/ 4735 h 12594"/>
              <a:gd name="T12" fmla="*/ 7139 w 8263"/>
              <a:gd name="T13" fmla="*/ 2307 h 12594"/>
              <a:gd name="T14" fmla="*/ 4777 w 8263"/>
              <a:gd name="T15" fmla="*/ 0 h 12594"/>
              <a:gd name="T16" fmla="*/ 3643 w 8263"/>
              <a:gd name="T17" fmla="*/ 0 h 12594"/>
              <a:gd name="T18" fmla="*/ 1282 w 8263"/>
              <a:gd name="T19" fmla="*/ 2307 h 12594"/>
              <a:gd name="T20" fmla="*/ 1282 w 8263"/>
              <a:gd name="T21" fmla="*/ 3426 h 12594"/>
              <a:gd name="T22" fmla="*/ 2621 w 8263"/>
              <a:gd name="T23" fmla="*/ 3426 h 12594"/>
              <a:gd name="T24" fmla="*/ 2621 w 8263"/>
              <a:gd name="T25" fmla="*/ 2307 h 12594"/>
              <a:gd name="T26" fmla="*/ 0 w 8263"/>
              <a:gd name="T27" fmla="*/ 5432 h 12594"/>
              <a:gd name="T28" fmla="*/ 0 w 8263"/>
              <a:gd name="T29" fmla="*/ 9095 h 12594"/>
              <a:gd name="T30" fmla="*/ 3581 w 8263"/>
              <a:gd name="T31" fmla="*/ 12594 h 12594"/>
              <a:gd name="T32" fmla="*/ 4683 w 8263"/>
              <a:gd name="T33" fmla="*/ 12594 h 12594"/>
              <a:gd name="T34" fmla="*/ 8263 w 8263"/>
              <a:gd name="T35" fmla="*/ 9095 h 12594"/>
              <a:gd name="T36" fmla="*/ 8263 w 8263"/>
              <a:gd name="T37" fmla="*/ 5432 h 12594"/>
              <a:gd name="T38" fmla="*/ 0 w 8263"/>
              <a:gd name="T39" fmla="*/ 5432 h 12594"/>
              <a:gd name="T40" fmla="*/ 4656 w 8263"/>
              <a:gd name="T41" fmla="*/ 8691 h 12594"/>
              <a:gd name="T42" fmla="*/ 4656 w 8263"/>
              <a:gd name="T43" fmla="*/ 10294 h 12594"/>
              <a:gd name="T44" fmla="*/ 4299 w 8263"/>
              <a:gd name="T45" fmla="*/ 10643 h 12594"/>
              <a:gd name="T46" fmla="*/ 3942 w 8263"/>
              <a:gd name="T47" fmla="*/ 10294 h 12594"/>
              <a:gd name="T48" fmla="*/ 3942 w 8263"/>
              <a:gd name="T49" fmla="*/ 8691 h 12594"/>
              <a:gd name="T50" fmla="*/ 3369 w 8263"/>
              <a:gd name="T51" fmla="*/ 7851 h 12594"/>
              <a:gd name="T52" fmla="*/ 4301 w 8263"/>
              <a:gd name="T53" fmla="*/ 6940 h 12594"/>
              <a:gd name="T54" fmla="*/ 5232 w 8263"/>
              <a:gd name="T55" fmla="*/ 7851 h 12594"/>
              <a:gd name="T56" fmla="*/ 4656 w 8263"/>
              <a:gd name="T57" fmla="*/ 8691 h 12594"/>
              <a:gd name="T58" fmla="*/ 4656 w 8263"/>
              <a:gd name="T59" fmla="*/ 8691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63" h="12594">
                <a:moveTo>
                  <a:pt x="2621" y="2307"/>
                </a:moveTo>
                <a:cubicBezTo>
                  <a:pt x="2622" y="1756"/>
                  <a:pt x="3079" y="1309"/>
                  <a:pt x="3643" y="1308"/>
                </a:cubicBezTo>
                <a:lnTo>
                  <a:pt x="4777" y="1308"/>
                </a:lnTo>
                <a:cubicBezTo>
                  <a:pt x="5341" y="1309"/>
                  <a:pt x="5798" y="1756"/>
                  <a:pt x="5799" y="2307"/>
                </a:cubicBezTo>
                <a:lnTo>
                  <a:pt x="5799" y="4735"/>
                </a:lnTo>
                <a:lnTo>
                  <a:pt x="7139" y="4735"/>
                </a:lnTo>
                <a:lnTo>
                  <a:pt x="7139" y="2307"/>
                </a:lnTo>
                <a:cubicBezTo>
                  <a:pt x="7138" y="1033"/>
                  <a:pt x="6082" y="0"/>
                  <a:pt x="4777" y="0"/>
                </a:cubicBezTo>
                <a:lnTo>
                  <a:pt x="3643" y="0"/>
                </a:lnTo>
                <a:cubicBezTo>
                  <a:pt x="2339" y="0"/>
                  <a:pt x="1282" y="1033"/>
                  <a:pt x="1282" y="2307"/>
                </a:cubicBezTo>
                <a:lnTo>
                  <a:pt x="1282" y="3426"/>
                </a:lnTo>
                <a:lnTo>
                  <a:pt x="2621" y="3426"/>
                </a:lnTo>
                <a:lnTo>
                  <a:pt x="2621" y="2307"/>
                </a:lnTo>
                <a:close/>
                <a:moveTo>
                  <a:pt x="0" y="5432"/>
                </a:moveTo>
                <a:lnTo>
                  <a:pt x="0" y="9095"/>
                </a:lnTo>
                <a:cubicBezTo>
                  <a:pt x="0" y="11029"/>
                  <a:pt x="1603" y="12594"/>
                  <a:pt x="3581" y="12594"/>
                </a:cubicBezTo>
                <a:lnTo>
                  <a:pt x="4683" y="12594"/>
                </a:lnTo>
                <a:cubicBezTo>
                  <a:pt x="6660" y="12594"/>
                  <a:pt x="8263" y="11028"/>
                  <a:pt x="8263" y="9095"/>
                </a:cubicBezTo>
                <a:lnTo>
                  <a:pt x="8263" y="5432"/>
                </a:lnTo>
                <a:lnTo>
                  <a:pt x="0" y="5432"/>
                </a:lnTo>
                <a:close/>
                <a:moveTo>
                  <a:pt x="4656" y="8691"/>
                </a:moveTo>
                <a:lnTo>
                  <a:pt x="4656" y="10294"/>
                </a:lnTo>
                <a:cubicBezTo>
                  <a:pt x="4656" y="10486"/>
                  <a:pt x="4496" y="10643"/>
                  <a:pt x="4299" y="10643"/>
                </a:cubicBezTo>
                <a:cubicBezTo>
                  <a:pt x="4102" y="10643"/>
                  <a:pt x="3942" y="10486"/>
                  <a:pt x="3942" y="10294"/>
                </a:cubicBezTo>
                <a:lnTo>
                  <a:pt x="3942" y="8691"/>
                </a:lnTo>
                <a:cubicBezTo>
                  <a:pt x="3606" y="8553"/>
                  <a:pt x="3369" y="8229"/>
                  <a:pt x="3369" y="7851"/>
                </a:cubicBezTo>
                <a:cubicBezTo>
                  <a:pt x="3369" y="7348"/>
                  <a:pt x="3786" y="6940"/>
                  <a:pt x="4301" y="6940"/>
                </a:cubicBezTo>
                <a:cubicBezTo>
                  <a:pt x="4815" y="6940"/>
                  <a:pt x="5232" y="7348"/>
                  <a:pt x="5232" y="7851"/>
                </a:cubicBezTo>
                <a:cubicBezTo>
                  <a:pt x="5232" y="8230"/>
                  <a:pt x="4994" y="8555"/>
                  <a:pt x="4656" y="8691"/>
                </a:cubicBezTo>
                <a:close/>
                <a:moveTo>
                  <a:pt x="4656" y="8691"/>
                </a:move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749766" y="3897313"/>
            <a:ext cx="4836223" cy="1569660"/>
          </a:xfrm>
          <a:prstGeom prst="rect">
            <a:avLst/>
          </a:prstGeom>
          <a:noFill/>
        </p:spPr>
        <p:txBody>
          <a:bodyPr wrap="square" rtlCol="0">
            <a:spAutoFit/>
          </a:bodyPr>
          <a:lstStyle/>
          <a:p>
            <a:pPr>
              <a:lnSpc>
                <a:spcPct val="150000"/>
              </a:lnSpc>
            </a:pPr>
            <a:r>
              <a:rPr lang="zh-CN" altLang="en-US" sz="2400" dirty="0">
                <a:solidFill>
                  <a:schemeClr val="accent1">
                    <a:lumMod val="50000"/>
                  </a:schemeClr>
                </a:solidFill>
              </a:rPr>
              <a:t>整体抗浮必须满足规范要求，满足整体抗浮是抗浮设计的基本前提。</a:t>
            </a:r>
          </a:p>
          <a:p>
            <a:endParaRPr lang="zh-CN" altLang="en-US" sz="2400" dirty="0"/>
          </a:p>
        </p:txBody>
      </p:sp>
      <p:sp>
        <p:nvSpPr>
          <p:cNvPr id="107" name="iconfont-11624-5524666">
            <a:extLst>
              <a:ext uri="{FF2B5EF4-FFF2-40B4-BE49-F238E27FC236}">
                <a16:creationId xmlns:a16="http://schemas.microsoft.com/office/drawing/2014/main" id="{54405246-CCE2-4201-BBB1-D3F3EB6E740D}"/>
              </a:ext>
            </a:extLst>
          </p:cNvPr>
          <p:cNvSpPr/>
          <p:nvPr/>
        </p:nvSpPr>
        <p:spPr>
          <a:xfrm>
            <a:off x="109465" y="4149567"/>
            <a:ext cx="609685" cy="606133"/>
          </a:xfrm>
          <a:custGeom>
            <a:avLst/>
            <a:gdLst>
              <a:gd name="T0" fmla="*/ 7281 w 13230"/>
              <a:gd name="T1" fmla="*/ 577 h 13152"/>
              <a:gd name="T2" fmla="*/ 8682 w 13230"/>
              <a:gd name="T3" fmla="*/ 3546 h 13152"/>
              <a:gd name="T4" fmla="*/ 9242 w 13230"/>
              <a:gd name="T5" fmla="*/ 3971 h 13152"/>
              <a:gd name="T6" fmla="*/ 12377 w 13230"/>
              <a:gd name="T7" fmla="*/ 4447 h 13152"/>
              <a:gd name="T8" fmla="*/ 12789 w 13230"/>
              <a:gd name="T9" fmla="*/ 5772 h 13152"/>
              <a:gd name="T10" fmla="*/ 10520 w 13230"/>
              <a:gd name="T11" fmla="*/ 8084 h 13152"/>
              <a:gd name="T12" fmla="*/ 10307 w 13230"/>
              <a:gd name="T13" fmla="*/ 8770 h 13152"/>
              <a:gd name="T14" fmla="*/ 10842 w 13230"/>
              <a:gd name="T15" fmla="*/ 12034 h 13152"/>
              <a:gd name="T16" fmla="*/ 9764 w 13230"/>
              <a:gd name="T17" fmla="*/ 12853 h 13152"/>
              <a:gd name="T18" fmla="*/ 6960 w 13230"/>
              <a:gd name="T19" fmla="*/ 11312 h 13152"/>
              <a:gd name="T20" fmla="*/ 6269 w 13230"/>
              <a:gd name="T21" fmla="*/ 11312 h 13152"/>
              <a:gd name="T22" fmla="*/ 3466 w 13230"/>
              <a:gd name="T23" fmla="*/ 12853 h 13152"/>
              <a:gd name="T24" fmla="*/ 2388 w 13230"/>
              <a:gd name="T25" fmla="*/ 12034 h 13152"/>
              <a:gd name="T26" fmla="*/ 2923 w 13230"/>
              <a:gd name="T27" fmla="*/ 8770 h 13152"/>
              <a:gd name="T28" fmla="*/ 2709 w 13230"/>
              <a:gd name="T29" fmla="*/ 8084 h 13152"/>
              <a:gd name="T30" fmla="*/ 441 w 13230"/>
              <a:gd name="T31" fmla="*/ 5772 h 13152"/>
              <a:gd name="T32" fmla="*/ 853 w 13230"/>
              <a:gd name="T33" fmla="*/ 4447 h 13152"/>
              <a:gd name="T34" fmla="*/ 3987 w 13230"/>
              <a:gd name="T35" fmla="*/ 3971 h 13152"/>
              <a:gd name="T36" fmla="*/ 4547 w 13230"/>
              <a:gd name="T37" fmla="*/ 3546 h 13152"/>
              <a:gd name="T38" fmla="*/ 5948 w 13230"/>
              <a:gd name="T39" fmla="*/ 577 h 13152"/>
              <a:gd name="T40" fmla="*/ 7281 w 13230"/>
              <a:gd name="T41" fmla="*/ 577 h 1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30" h="13152">
                <a:moveTo>
                  <a:pt x="7281" y="577"/>
                </a:moveTo>
                <a:lnTo>
                  <a:pt x="8682" y="3546"/>
                </a:lnTo>
                <a:cubicBezTo>
                  <a:pt x="8791" y="3775"/>
                  <a:pt x="9000" y="3934"/>
                  <a:pt x="9242" y="3971"/>
                </a:cubicBezTo>
                <a:lnTo>
                  <a:pt x="12377" y="4447"/>
                </a:lnTo>
                <a:cubicBezTo>
                  <a:pt x="12986" y="4540"/>
                  <a:pt x="13230" y="5323"/>
                  <a:pt x="12789" y="5772"/>
                </a:cubicBezTo>
                <a:lnTo>
                  <a:pt x="10520" y="8084"/>
                </a:lnTo>
                <a:cubicBezTo>
                  <a:pt x="10345" y="8261"/>
                  <a:pt x="10266" y="8519"/>
                  <a:pt x="10307" y="8770"/>
                </a:cubicBezTo>
                <a:lnTo>
                  <a:pt x="10842" y="12034"/>
                </a:lnTo>
                <a:cubicBezTo>
                  <a:pt x="10946" y="12668"/>
                  <a:pt x="10309" y="13152"/>
                  <a:pt x="9764" y="12853"/>
                </a:cubicBezTo>
                <a:lnTo>
                  <a:pt x="6960" y="11312"/>
                </a:lnTo>
                <a:cubicBezTo>
                  <a:pt x="6744" y="11193"/>
                  <a:pt x="6486" y="11193"/>
                  <a:pt x="6269" y="11312"/>
                </a:cubicBezTo>
                <a:lnTo>
                  <a:pt x="3466" y="12853"/>
                </a:lnTo>
                <a:cubicBezTo>
                  <a:pt x="2921" y="13152"/>
                  <a:pt x="2283" y="12668"/>
                  <a:pt x="2388" y="12034"/>
                </a:cubicBezTo>
                <a:lnTo>
                  <a:pt x="2923" y="8770"/>
                </a:lnTo>
                <a:cubicBezTo>
                  <a:pt x="2964" y="8519"/>
                  <a:pt x="2884" y="8261"/>
                  <a:pt x="2709" y="8084"/>
                </a:cubicBezTo>
                <a:lnTo>
                  <a:pt x="441" y="5772"/>
                </a:lnTo>
                <a:cubicBezTo>
                  <a:pt x="0" y="5323"/>
                  <a:pt x="244" y="4540"/>
                  <a:pt x="853" y="4447"/>
                </a:cubicBezTo>
                <a:lnTo>
                  <a:pt x="3987" y="3971"/>
                </a:lnTo>
                <a:cubicBezTo>
                  <a:pt x="4229" y="3934"/>
                  <a:pt x="4438" y="3775"/>
                  <a:pt x="4547" y="3546"/>
                </a:cubicBezTo>
                <a:lnTo>
                  <a:pt x="5948" y="577"/>
                </a:lnTo>
                <a:cubicBezTo>
                  <a:pt x="6221" y="0"/>
                  <a:pt x="7009" y="0"/>
                  <a:pt x="7281" y="577"/>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16768878"/>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D9E4881-0F05-4760-9EC6-2A7144CA4C86}"/>
              </a:ext>
            </a:extLst>
          </p:cNvPr>
          <p:cNvPicPr>
            <a:picLocks noChangeAspect="1"/>
          </p:cNvPicPr>
          <p:nvPr/>
        </p:nvPicPr>
        <p:blipFill>
          <a:blip r:embed="rId3"/>
          <a:stretch>
            <a:fillRect/>
          </a:stretch>
        </p:blipFill>
        <p:spPr>
          <a:xfrm>
            <a:off x="544449" y="1757458"/>
            <a:ext cx="5162550" cy="2981325"/>
          </a:xfrm>
          <a:prstGeom prst="rect">
            <a:avLst/>
          </a:prstGeom>
        </p:spPr>
      </p:pic>
      <p:sp>
        <p:nvSpPr>
          <p:cNvPr id="14" name="文本框 13">
            <a:extLst>
              <a:ext uri="{FF2B5EF4-FFF2-40B4-BE49-F238E27FC236}">
                <a16:creationId xmlns:a16="http://schemas.microsoft.com/office/drawing/2014/main" id="{1203E656-90DB-4F3F-87F2-926FCE8EA1E7}"/>
              </a:ext>
            </a:extLst>
          </p:cNvPr>
          <p:cNvSpPr txBox="1"/>
          <p:nvPr/>
        </p:nvSpPr>
        <p:spPr>
          <a:xfrm>
            <a:off x="544450" y="333413"/>
            <a:ext cx="5413006" cy="1338828"/>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zh-CN" altLang="en-US" dirty="0"/>
              <a:t>并且像此模型上部结构模型只建了个地下室，无法利用完整的考虑上部结构刚度贡献；基础荷载也不准，建议把上部完整模型拼装进来。</a:t>
            </a:r>
            <a:endParaRPr lang="en-US" altLang="zh-CN" dirty="0"/>
          </a:p>
        </p:txBody>
      </p:sp>
      <p:sp>
        <p:nvSpPr>
          <p:cNvPr id="15" name="house-prize-discount_69821">
            <a:extLst>
              <a:ext uri="{FF2B5EF4-FFF2-40B4-BE49-F238E27FC236}">
                <a16:creationId xmlns:a16="http://schemas.microsoft.com/office/drawing/2014/main" id="{A8622E9A-795C-4775-907A-8FE0EC19CC02}"/>
              </a:ext>
            </a:extLst>
          </p:cNvPr>
          <p:cNvSpPr/>
          <p:nvPr/>
        </p:nvSpPr>
        <p:spPr>
          <a:xfrm>
            <a:off x="1258824" y="4909752"/>
            <a:ext cx="1353355" cy="1136111"/>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 name="connsiteX34" fmla="*/ 121763 h 600884"/>
              <a:gd name="connsiteY34" fmla="*/ 121763 h 600884"/>
              <a:gd name="connsiteX35" fmla="*/ 121763 h 600884"/>
              <a:gd name="connsiteY35" fmla="*/ 121763 h 600884"/>
              <a:gd name="connsiteX36" fmla="*/ 121763 h 600884"/>
              <a:gd name="connsiteY36" fmla="*/ 121763 h 600884"/>
              <a:gd name="connsiteX37" fmla="*/ 121763 h 600884"/>
              <a:gd name="connsiteY37" fmla="*/ 121763 h 600884"/>
              <a:gd name="connsiteX38" fmla="*/ 121763 h 600884"/>
              <a:gd name="connsiteY38" fmla="*/ 121763 h 600884"/>
              <a:gd name="connsiteX39" fmla="*/ 121763 h 600884"/>
              <a:gd name="connsiteY39" fmla="*/ 121763 h 600884"/>
              <a:gd name="connsiteX40" fmla="*/ 121763 h 600884"/>
              <a:gd name="connsiteY40" fmla="*/ 121763 h 600884"/>
              <a:gd name="connsiteX41" fmla="*/ 121763 h 600884"/>
              <a:gd name="connsiteY41" fmla="*/ 121763 h 600884"/>
              <a:gd name="connsiteX42" fmla="*/ 121763 h 600884"/>
              <a:gd name="connsiteY42" fmla="*/ 121763 h 600884"/>
              <a:gd name="connsiteX43" fmla="*/ 121763 h 600884"/>
              <a:gd name="connsiteY43" fmla="*/ 121763 h 600884"/>
              <a:gd name="connsiteX44" fmla="*/ 121763 h 600884"/>
              <a:gd name="connsiteY44" fmla="*/ 121763 h 600884"/>
              <a:gd name="connsiteX45" fmla="*/ 121763 h 600884"/>
              <a:gd name="connsiteY45" fmla="*/ 121763 h 600884"/>
              <a:gd name="connsiteX46" fmla="*/ 121763 h 600884"/>
              <a:gd name="connsiteY46" fmla="*/ 121763 h 600884"/>
              <a:gd name="connsiteX47" fmla="*/ 121763 h 600884"/>
              <a:gd name="connsiteY47" fmla="*/ 121763 h 600884"/>
              <a:gd name="connsiteX48" fmla="*/ 121763 h 600884"/>
              <a:gd name="connsiteY48" fmla="*/ 121763 h 600884"/>
              <a:gd name="connsiteX49" fmla="*/ 121763 h 600884"/>
              <a:gd name="connsiteY49" fmla="*/ 121763 h 600884"/>
              <a:gd name="connsiteX50" fmla="*/ 121763 h 600884"/>
              <a:gd name="connsiteY50"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5409" h="563253">
                <a:moveTo>
                  <a:pt x="379338" y="398059"/>
                </a:moveTo>
                <a:cubicBezTo>
                  <a:pt x="393205" y="398059"/>
                  <a:pt x="397509" y="413981"/>
                  <a:pt x="397509" y="432133"/>
                </a:cubicBezTo>
                <a:cubicBezTo>
                  <a:pt x="397509" y="451558"/>
                  <a:pt x="393205" y="466366"/>
                  <a:pt x="379338" y="466366"/>
                </a:cubicBezTo>
                <a:cubicBezTo>
                  <a:pt x="365472" y="466366"/>
                  <a:pt x="361168" y="451558"/>
                  <a:pt x="361168" y="432133"/>
                </a:cubicBezTo>
                <a:cubicBezTo>
                  <a:pt x="361168" y="413981"/>
                  <a:pt x="365472" y="398059"/>
                  <a:pt x="379338" y="398059"/>
                </a:cubicBezTo>
                <a:close/>
                <a:moveTo>
                  <a:pt x="379307" y="374375"/>
                </a:moveTo>
                <a:cubicBezTo>
                  <a:pt x="342661" y="374375"/>
                  <a:pt x="328481" y="399517"/>
                  <a:pt x="328481" y="432137"/>
                </a:cubicBezTo>
                <a:cubicBezTo>
                  <a:pt x="328481" y="464916"/>
                  <a:pt x="342661" y="489898"/>
                  <a:pt x="379307" y="489898"/>
                </a:cubicBezTo>
                <a:cubicBezTo>
                  <a:pt x="415954" y="489898"/>
                  <a:pt x="430134" y="464916"/>
                  <a:pt x="430134" y="432137"/>
                </a:cubicBezTo>
                <a:cubicBezTo>
                  <a:pt x="430134" y="399517"/>
                  <a:pt x="415954" y="374375"/>
                  <a:pt x="379307" y="374375"/>
                </a:cubicBezTo>
                <a:close/>
                <a:moveTo>
                  <a:pt x="226070" y="294681"/>
                </a:moveTo>
                <a:cubicBezTo>
                  <a:pt x="240097" y="294681"/>
                  <a:pt x="244241" y="310746"/>
                  <a:pt x="244241" y="328879"/>
                </a:cubicBezTo>
                <a:cubicBezTo>
                  <a:pt x="244241" y="348125"/>
                  <a:pt x="240097" y="362918"/>
                  <a:pt x="226070" y="362918"/>
                </a:cubicBezTo>
                <a:cubicBezTo>
                  <a:pt x="212204" y="362918"/>
                  <a:pt x="207900" y="348125"/>
                  <a:pt x="207900" y="328879"/>
                </a:cubicBezTo>
                <a:cubicBezTo>
                  <a:pt x="207900" y="310746"/>
                  <a:pt x="212204" y="294681"/>
                  <a:pt x="226070" y="294681"/>
                </a:cubicBezTo>
                <a:close/>
                <a:moveTo>
                  <a:pt x="226031" y="271105"/>
                </a:moveTo>
                <a:cubicBezTo>
                  <a:pt x="189384" y="271105"/>
                  <a:pt x="175204" y="296087"/>
                  <a:pt x="175204" y="328866"/>
                </a:cubicBezTo>
                <a:cubicBezTo>
                  <a:pt x="175204" y="361486"/>
                  <a:pt x="189384" y="386469"/>
                  <a:pt x="226031" y="386469"/>
                </a:cubicBezTo>
                <a:cubicBezTo>
                  <a:pt x="262677" y="386469"/>
                  <a:pt x="277017" y="361486"/>
                  <a:pt x="277017" y="328866"/>
                </a:cubicBezTo>
                <a:cubicBezTo>
                  <a:pt x="277017" y="296087"/>
                  <a:pt x="262677" y="271105"/>
                  <a:pt x="226031" y="271105"/>
                </a:cubicBezTo>
                <a:close/>
                <a:moveTo>
                  <a:pt x="359072" y="263149"/>
                </a:moveTo>
                <a:cubicBezTo>
                  <a:pt x="353018" y="263149"/>
                  <a:pt x="349353" y="267763"/>
                  <a:pt x="347282" y="271582"/>
                </a:cubicBezTo>
                <a:lnTo>
                  <a:pt x="238140" y="477327"/>
                </a:lnTo>
                <a:cubicBezTo>
                  <a:pt x="236068" y="481146"/>
                  <a:pt x="234794" y="484488"/>
                  <a:pt x="234794" y="487511"/>
                </a:cubicBezTo>
                <a:cubicBezTo>
                  <a:pt x="234794" y="492603"/>
                  <a:pt x="240052" y="497854"/>
                  <a:pt x="246744" y="497854"/>
                </a:cubicBezTo>
                <a:cubicBezTo>
                  <a:pt x="252798" y="497854"/>
                  <a:pt x="256304" y="493239"/>
                  <a:pt x="258534" y="489420"/>
                </a:cubicBezTo>
                <a:lnTo>
                  <a:pt x="367517" y="283676"/>
                </a:lnTo>
                <a:cubicBezTo>
                  <a:pt x="369588" y="279857"/>
                  <a:pt x="370863" y="276515"/>
                  <a:pt x="370863" y="273492"/>
                </a:cubicBezTo>
                <a:cubicBezTo>
                  <a:pt x="370863" y="268241"/>
                  <a:pt x="365605" y="263149"/>
                  <a:pt x="359072" y="263149"/>
                </a:cubicBezTo>
                <a:close/>
                <a:moveTo>
                  <a:pt x="293746" y="102117"/>
                </a:moveTo>
                <a:cubicBezTo>
                  <a:pt x="298845" y="97662"/>
                  <a:pt x="306493" y="97662"/>
                  <a:pt x="311592" y="102117"/>
                </a:cubicBezTo>
                <a:lnTo>
                  <a:pt x="519041" y="280812"/>
                </a:lnTo>
                <a:cubicBezTo>
                  <a:pt x="522068" y="283357"/>
                  <a:pt x="523821" y="287176"/>
                  <a:pt x="523821" y="291154"/>
                </a:cubicBezTo>
                <a:lnTo>
                  <a:pt x="523821" y="549569"/>
                </a:lnTo>
                <a:cubicBezTo>
                  <a:pt x="523821" y="557206"/>
                  <a:pt x="517607" y="563253"/>
                  <a:pt x="510118" y="563253"/>
                </a:cubicBezTo>
                <a:lnTo>
                  <a:pt x="95220" y="563253"/>
                </a:lnTo>
                <a:cubicBezTo>
                  <a:pt x="87731" y="563253"/>
                  <a:pt x="81517" y="557206"/>
                  <a:pt x="81517" y="549569"/>
                </a:cubicBezTo>
                <a:lnTo>
                  <a:pt x="81517" y="291154"/>
                </a:lnTo>
                <a:cubicBezTo>
                  <a:pt x="81517" y="287176"/>
                  <a:pt x="83270" y="283357"/>
                  <a:pt x="86297" y="280812"/>
                </a:cubicBezTo>
                <a:close/>
                <a:moveTo>
                  <a:pt x="302705" y="0"/>
                </a:moveTo>
                <a:cubicBezTo>
                  <a:pt x="309118" y="0"/>
                  <a:pt x="315531" y="2187"/>
                  <a:pt x="320710" y="6563"/>
                </a:cubicBezTo>
                <a:lnTo>
                  <a:pt x="595894" y="242991"/>
                </a:lnTo>
                <a:cubicBezTo>
                  <a:pt x="607366" y="252855"/>
                  <a:pt x="608641" y="270197"/>
                  <a:pt x="598762" y="281653"/>
                </a:cubicBezTo>
                <a:cubicBezTo>
                  <a:pt x="593344" y="288017"/>
                  <a:pt x="585696" y="291199"/>
                  <a:pt x="577888" y="291199"/>
                </a:cubicBezTo>
                <a:cubicBezTo>
                  <a:pt x="571514" y="291199"/>
                  <a:pt x="565141" y="289131"/>
                  <a:pt x="560042" y="284676"/>
                </a:cubicBezTo>
                <a:lnTo>
                  <a:pt x="302704" y="63681"/>
                </a:lnTo>
                <a:lnTo>
                  <a:pt x="45367" y="284676"/>
                </a:lnTo>
                <a:cubicBezTo>
                  <a:pt x="33895" y="294540"/>
                  <a:pt x="16526" y="293267"/>
                  <a:pt x="6647" y="281653"/>
                </a:cubicBezTo>
                <a:cubicBezTo>
                  <a:pt x="-3232" y="270197"/>
                  <a:pt x="-1957" y="252855"/>
                  <a:pt x="9515" y="242991"/>
                </a:cubicBezTo>
                <a:lnTo>
                  <a:pt x="284699" y="6563"/>
                </a:lnTo>
                <a:cubicBezTo>
                  <a:pt x="289878" y="2187"/>
                  <a:pt x="296291" y="0"/>
                  <a:pt x="30270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对话气泡: 椭圆形 15">
            <a:extLst>
              <a:ext uri="{FF2B5EF4-FFF2-40B4-BE49-F238E27FC236}">
                <a16:creationId xmlns:a16="http://schemas.microsoft.com/office/drawing/2014/main" id="{33DDECE5-7F69-4E0E-AB10-7D13D45C81F1}"/>
              </a:ext>
            </a:extLst>
          </p:cNvPr>
          <p:cNvSpPr/>
          <p:nvPr/>
        </p:nvSpPr>
        <p:spPr>
          <a:xfrm>
            <a:off x="3487256" y="5044016"/>
            <a:ext cx="2116773" cy="1136111"/>
          </a:xfrm>
          <a:prstGeom prst="wedgeEllipseCallout">
            <a:avLst>
              <a:gd name="adj1" fmla="val -26908"/>
              <a:gd name="adj2" fmla="val -89667"/>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n w="0"/>
                <a:solidFill>
                  <a:schemeClr val="tx1"/>
                </a:solidFill>
                <a:effectLst>
                  <a:outerShdw blurRad="38100" dist="19050" dir="2700000" algn="tl" rotWithShape="0">
                    <a:schemeClr val="dk1">
                      <a:alpha val="40000"/>
                    </a:schemeClr>
                  </a:outerShdw>
                </a:effectLst>
              </a:rPr>
              <a:t>建模不真实</a:t>
            </a:r>
          </a:p>
        </p:txBody>
      </p:sp>
      <p:sp>
        <p:nvSpPr>
          <p:cNvPr id="2" name="文本框 1"/>
          <p:cNvSpPr txBox="1"/>
          <p:nvPr/>
        </p:nvSpPr>
        <p:spPr>
          <a:xfrm rot="10800000" flipV="1">
            <a:off x="6479106" y="4191539"/>
            <a:ext cx="5043053" cy="1704954"/>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dirty="0"/>
              <a:t>新的抗浮标准确实明确了高水组合的分项系数为</a:t>
            </a:r>
            <a:r>
              <a:rPr lang="en-US" altLang="zh-CN" dirty="0"/>
              <a:t>1.35</a:t>
            </a:r>
            <a:r>
              <a:rPr lang="zh-CN" altLang="en-US" dirty="0"/>
              <a:t>。不过有时设防水位较高，</a:t>
            </a:r>
            <a:r>
              <a:rPr lang="en-US" altLang="zh-CN" dirty="0"/>
              <a:t>1.35</a:t>
            </a:r>
            <a:r>
              <a:rPr lang="zh-CN" altLang="en-US" dirty="0"/>
              <a:t>倍高水都已超过室外地坪标高，尤其此时按非线性计算，局部抗浮不容易满足</a:t>
            </a:r>
          </a:p>
        </p:txBody>
      </p:sp>
      <p:pic>
        <p:nvPicPr>
          <p:cNvPr id="4" name="图片 3"/>
          <p:cNvPicPr>
            <a:picLocks noChangeAspect="1"/>
          </p:cNvPicPr>
          <p:nvPr/>
        </p:nvPicPr>
        <p:blipFill>
          <a:blip r:embed="rId4"/>
          <a:stretch>
            <a:fillRect/>
          </a:stretch>
        </p:blipFill>
        <p:spPr>
          <a:xfrm>
            <a:off x="6479106" y="1019270"/>
            <a:ext cx="5572125" cy="2228850"/>
          </a:xfrm>
          <a:prstGeom prst="rect">
            <a:avLst/>
          </a:prstGeom>
        </p:spPr>
      </p:pic>
    </p:spTree>
    <p:custDataLst>
      <p:tags r:id="rId1"/>
    </p:custDataLst>
    <p:extLst>
      <p:ext uri="{BB962C8B-B14F-4D97-AF65-F5344CB8AC3E}">
        <p14:creationId xmlns:p14="http://schemas.microsoft.com/office/powerpoint/2010/main" val="32377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40FCD2A-963D-49B0-9D2D-E2E13C1DAD1D}"/>
              </a:ext>
            </a:extLst>
          </p:cNvPr>
          <p:cNvPicPr>
            <a:picLocks noChangeAspect="1"/>
          </p:cNvPicPr>
          <p:nvPr/>
        </p:nvPicPr>
        <p:blipFill rotWithShape="1">
          <a:blip r:embed="rId2"/>
          <a:srcRect r="1515"/>
          <a:stretch/>
        </p:blipFill>
        <p:spPr>
          <a:xfrm>
            <a:off x="5912669" y="817608"/>
            <a:ext cx="6223932" cy="4673132"/>
          </a:xfrm>
          <a:prstGeom prst="rect">
            <a:avLst/>
          </a:prstGeom>
        </p:spPr>
      </p:pic>
      <p:pic>
        <p:nvPicPr>
          <p:cNvPr id="5" name="图片 4">
            <a:extLst>
              <a:ext uri="{FF2B5EF4-FFF2-40B4-BE49-F238E27FC236}">
                <a16:creationId xmlns:a16="http://schemas.microsoft.com/office/drawing/2014/main" id="{5C259542-9367-4DCE-83B4-F0D274D9ED92}"/>
              </a:ext>
            </a:extLst>
          </p:cNvPr>
          <p:cNvPicPr>
            <a:picLocks noChangeAspect="1"/>
          </p:cNvPicPr>
          <p:nvPr/>
        </p:nvPicPr>
        <p:blipFill>
          <a:blip r:embed="rId3"/>
          <a:stretch>
            <a:fillRect/>
          </a:stretch>
        </p:blipFill>
        <p:spPr>
          <a:xfrm>
            <a:off x="0" y="1848804"/>
            <a:ext cx="5912669" cy="3508509"/>
          </a:xfrm>
          <a:prstGeom prst="rect">
            <a:avLst/>
          </a:prstGeom>
        </p:spPr>
      </p:pic>
      <p:sp>
        <p:nvSpPr>
          <p:cNvPr id="6" name="文本框 5">
            <a:extLst>
              <a:ext uri="{FF2B5EF4-FFF2-40B4-BE49-F238E27FC236}">
                <a16:creationId xmlns:a16="http://schemas.microsoft.com/office/drawing/2014/main" id="{EA57EA9C-83AB-4645-B8D8-6F69DDCCCF24}"/>
              </a:ext>
            </a:extLst>
          </p:cNvPr>
          <p:cNvSpPr txBox="1"/>
          <p:nvPr/>
        </p:nvSpPr>
        <p:spPr>
          <a:xfrm>
            <a:off x="1191237" y="1140903"/>
            <a:ext cx="184731" cy="369332"/>
          </a:xfrm>
          <a:prstGeom prst="rect">
            <a:avLst/>
          </a:prstGeom>
          <a:noFill/>
        </p:spPr>
        <p:txBody>
          <a:bodyPr wrap="none" rtlCol="0">
            <a:spAutoFit/>
          </a:bodyPr>
          <a:lstStyle/>
          <a:p>
            <a:endParaRPr lang="zh-CN" altLang="en-US" dirty="0"/>
          </a:p>
        </p:txBody>
      </p:sp>
      <p:pic>
        <p:nvPicPr>
          <p:cNvPr id="8" name="图片 7">
            <a:extLst>
              <a:ext uri="{FF2B5EF4-FFF2-40B4-BE49-F238E27FC236}">
                <a16:creationId xmlns:a16="http://schemas.microsoft.com/office/drawing/2014/main" id="{21FC8108-E5CE-48E9-B76B-04E940B56187}"/>
              </a:ext>
            </a:extLst>
          </p:cNvPr>
          <p:cNvPicPr>
            <a:picLocks noChangeAspect="1"/>
          </p:cNvPicPr>
          <p:nvPr/>
        </p:nvPicPr>
        <p:blipFill>
          <a:blip r:embed="rId4"/>
          <a:stretch>
            <a:fillRect/>
          </a:stretch>
        </p:blipFill>
        <p:spPr>
          <a:xfrm>
            <a:off x="55399" y="817608"/>
            <a:ext cx="5801869" cy="707901"/>
          </a:xfrm>
          <a:prstGeom prst="rect">
            <a:avLst/>
          </a:prstGeom>
        </p:spPr>
      </p:pic>
    </p:spTree>
    <p:extLst>
      <p:ext uri="{BB962C8B-B14F-4D97-AF65-F5344CB8AC3E}">
        <p14:creationId xmlns:p14="http://schemas.microsoft.com/office/powerpoint/2010/main" val="206646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A57EA9C-83AB-4645-B8D8-6F69DDCCCF24}"/>
              </a:ext>
            </a:extLst>
          </p:cNvPr>
          <p:cNvSpPr txBox="1"/>
          <p:nvPr/>
        </p:nvSpPr>
        <p:spPr>
          <a:xfrm>
            <a:off x="1191237" y="1140903"/>
            <a:ext cx="184731" cy="369332"/>
          </a:xfrm>
          <a:prstGeom prst="rect">
            <a:avLst/>
          </a:prstGeom>
          <a:noFill/>
        </p:spPr>
        <p:txBody>
          <a:bodyPr wrap="none" rtlCol="0">
            <a:spAutoFit/>
          </a:bodyPr>
          <a:lstStyle/>
          <a:p>
            <a:endParaRPr lang="zh-CN" altLang="en-US" dirty="0"/>
          </a:p>
        </p:txBody>
      </p:sp>
      <p:sp>
        <p:nvSpPr>
          <p:cNvPr id="7" name="矩形 6">
            <a:extLst>
              <a:ext uri="{FF2B5EF4-FFF2-40B4-BE49-F238E27FC236}">
                <a16:creationId xmlns:a16="http://schemas.microsoft.com/office/drawing/2014/main" id="{EB3F37ED-6C6F-4A95-9AF7-9A54147E7B59}"/>
              </a:ext>
            </a:extLst>
          </p:cNvPr>
          <p:cNvSpPr/>
          <p:nvPr/>
        </p:nvSpPr>
        <p:spPr>
          <a:xfrm>
            <a:off x="3078644" y="429487"/>
            <a:ext cx="8959442" cy="784830"/>
          </a:xfrm>
          <a:prstGeom prst="rect">
            <a:avLst/>
          </a:prstGeom>
        </p:spPr>
        <p:txBody>
          <a:bodyPr wrap="square">
            <a:spAutoFit/>
          </a:bodyPr>
          <a:lstStyle/>
          <a:p>
            <a:pPr>
              <a:lnSpc>
                <a:spcPct val="150000"/>
              </a:lnSpc>
            </a:pPr>
            <a:endParaRPr lang="zh-CN" altLang="en-US" dirty="0"/>
          </a:p>
          <a:p>
            <a:endParaRPr lang="zh-CN" altLang="en-US" dirty="0"/>
          </a:p>
        </p:txBody>
      </p:sp>
      <p:sp>
        <p:nvSpPr>
          <p:cNvPr id="5" name="圆角矩形 4"/>
          <p:cNvSpPr/>
          <p:nvPr/>
        </p:nvSpPr>
        <p:spPr>
          <a:xfrm>
            <a:off x="5239220" y="559669"/>
            <a:ext cx="1713559" cy="788276"/>
          </a:xfrm>
          <a:prstGeom prst="roundRect">
            <a:avLst/>
          </a:prstGeom>
          <a:solidFill>
            <a:srgbClr val="407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SzPct val="80000"/>
              <a:buFont typeface="Wingdings" panose="05000000000000000000" pitchFamily="2" charset="2"/>
              <a:buChar char="ü"/>
            </a:pPr>
            <a:r>
              <a:rPr lang="en-US" altLang="zh-CN" sz="2800" dirty="0">
                <a:solidFill>
                  <a:schemeClr val="bg1"/>
                </a:solidFill>
              </a:rPr>
              <a:t>A2-1</a:t>
            </a:r>
            <a:r>
              <a:rPr lang="zh-CN" altLang="en-US" sz="2800" dirty="0"/>
              <a:t>：</a:t>
            </a:r>
          </a:p>
        </p:txBody>
      </p:sp>
      <p:grpSp>
        <p:nvGrpSpPr>
          <p:cNvPr id="12" name="îşľid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7464E6D5-F1DB-4832-A9AC-D40C979D00D1}"/>
              </a:ext>
            </a:extLst>
          </p:cNvPr>
          <p:cNvGrpSpPr>
            <a:grpSpLocks noChangeAspect="1"/>
          </p:cNvGrpSpPr>
          <p:nvPr/>
        </p:nvGrpSpPr>
        <p:grpSpPr>
          <a:xfrm>
            <a:off x="670718" y="1457100"/>
            <a:ext cx="10916937" cy="3917489"/>
            <a:chOff x="669925" y="1553561"/>
            <a:chExt cx="10916937" cy="3917489"/>
          </a:xfrm>
        </p:grpSpPr>
        <p:grpSp>
          <p:nvGrpSpPr>
            <p:cNvPr id="13" name="ïṧlîdè">
              <a:extLst>
                <a:ext uri="{FF2B5EF4-FFF2-40B4-BE49-F238E27FC236}">
                  <a16:creationId xmlns:a16="http://schemas.microsoft.com/office/drawing/2014/main" id="{34FC8F38-451A-4D79-B81D-A4C48F13025A}"/>
                </a:ext>
              </a:extLst>
            </p:cNvPr>
            <p:cNvGrpSpPr/>
            <p:nvPr/>
          </p:nvGrpSpPr>
          <p:grpSpPr>
            <a:xfrm>
              <a:off x="3922642" y="3011244"/>
              <a:ext cx="4449436" cy="1619283"/>
              <a:chOff x="3922642" y="3011244"/>
              <a:chExt cx="4449436" cy="1619283"/>
            </a:xfrm>
          </p:grpSpPr>
          <p:sp>
            <p:nvSpPr>
              <p:cNvPr id="24" name="iSḷïḋè">
                <a:extLst>
                  <a:ext uri="{FF2B5EF4-FFF2-40B4-BE49-F238E27FC236}">
                    <a16:creationId xmlns:a16="http://schemas.microsoft.com/office/drawing/2014/main" id="{9C739306-24EA-43E6-9C39-6AB9B8F16C72}"/>
                  </a:ext>
                </a:extLst>
              </p:cNvPr>
              <p:cNvSpPr/>
              <p:nvPr/>
            </p:nvSpPr>
            <p:spPr>
              <a:xfrm>
                <a:off x="6174481" y="3011244"/>
                <a:ext cx="2197597" cy="1619283"/>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chorCtr="0">
                <a:normAutofit/>
              </a:bodyPr>
              <a:lstStyle/>
              <a:p>
                <a:pPr lvl="0" defTabSz="914378">
                  <a:spcBef>
                    <a:spcPct val="0"/>
                  </a:spcBef>
                  <a:defRPr/>
                </a:pPr>
                <a:r>
                  <a:rPr lang="zh-CN" altLang="en-US" sz="2800" b="1" dirty="0">
                    <a:solidFill>
                      <a:schemeClr val="bg1"/>
                    </a:solidFill>
                  </a:rPr>
                  <a:t>   观 点 </a:t>
                </a:r>
                <a:r>
                  <a:rPr lang="en-US" altLang="zh-CN" sz="2800" b="1" dirty="0">
                    <a:solidFill>
                      <a:schemeClr val="bg1"/>
                    </a:solidFill>
                  </a:rPr>
                  <a:t>2</a:t>
                </a:r>
                <a:endParaRPr lang="zh-CN" altLang="en-US" sz="2800" b="1" dirty="0">
                  <a:solidFill>
                    <a:schemeClr val="bg1"/>
                  </a:solidFill>
                </a:endParaRPr>
              </a:p>
            </p:txBody>
          </p:sp>
          <p:sp>
            <p:nvSpPr>
              <p:cNvPr id="25" name="iS1íḓe">
                <a:extLst>
                  <a:ext uri="{FF2B5EF4-FFF2-40B4-BE49-F238E27FC236}">
                    <a16:creationId xmlns:a16="http://schemas.microsoft.com/office/drawing/2014/main" id="{0E26C292-C7C1-4C70-98D8-C7864F4DABB8}"/>
                  </a:ext>
                </a:extLst>
              </p:cNvPr>
              <p:cNvSpPr/>
              <p:nvPr/>
            </p:nvSpPr>
            <p:spPr>
              <a:xfrm flipH="1">
                <a:off x="3922642" y="3011244"/>
                <a:ext cx="2197597" cy="1619283"/>
              </a:xfrm>
              <a:prstGeom prst="homePlate">
                <a:avLst/>
              </a:pr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chorCtr="0">
                <a:normAutofit/>
              </a:bodyPr>
              <a:lstStyle/>
              <a:p>
                <a:pPr lvl="0" algn="r" defTabSz="914378">
                  <a:spcBef>
                    <a:spcPct val="0"/>
                  </a:spcBef>
                  <a:defRPr/>
                </a:pPr>
                <a:r>
                  <a:rPr lang="en-US" altLang="zh-CN" sz="2800" b="1" dirty="0">
                    <a:solidFill>
                      <a:schemeClr val="bg1"/>
                    </a:solidFill>
                  </a:rPr>
                  <a:t>1 </a:t>
                </a:r>
                <a:r>
                  <a:rPr lang="zh-CN" altLang="en-US" sz="2800" b="1" dirty="0">
                    <a:solidFill>
                      <a:schemeClr val="bg1"/>
                    </a:solidFill>
                  </a:rPr>
                  <a:t>点  观   </a:t>
                </a:r>
              </a:p>
            </p:txBody>
          </p:sp>
        </p:grpSp>
        <p:grpSp>
          <p:nvGrpSpPr>
            <p:cNvPr id="14" name="îśľïḓè">
              <a:extLst>
                <a:ext uri="{FF2B5EF4-FFF2-40B4-BE49-F238E27FC236}">
                  <a16:creationId xmlns:a16="http://schemas.microsoft.com/office/drawing/2014/main" id="{13287FA8-7EB8-4033-93C5-5C5F6C4F32BB}"/>
                </a:ext>
              </a:extLst>
            </p:cNvPr>
            <p:cNvGrpSpPr/>
            <p:nvPr/>
          </p:nvGrpSpPr>
          <p:grpSpPr>
            <a:xfrm>
              <a:off x="9471957" y="1578034"/>
              <a:ext cx="914400" cy="914400"/>
              <a:chOff x="9733216" y="1578034"/>
              <a:chExt cx="914400" cy="914400"/>
            </a:xfrm>
          </p:grpSpPr>
          <p:sp>
            <p:nvSpPr>
              <p:cNvPr id="22" name="iṩļíde">
                <a:extLst>
                  <a:ext uri="{FF2B5EF4-FFF2-40B4-BE49-F238E27FC236}">
                    <a16:creationId xmlns:a16="http://schemas.microsoft.com/office/drawing/2014/main" id="{05051848-17E2-4EF3-A507-E018814AE746}"/>
                  </a:ext>
                </a:extLst>
              </p:cNvPr>
              <p:cNvSpPr/>
              <p:nvPr/>
            </p:nvSpPr>
            <p:spPr>
              <a:xfrm>
                <a:off x="9733216" y="1578034"/>
                <a:ext cx="914400" cy="91440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23" name="iṡḷiḓé">
                <a:extLst>
                  <a:ext uri="{FF2B5EF4-FFF2-40B4-BE49-F238E27FC236}">
                    <a16:creationId xmlns:a16="http://schemas.microsoft.com/office/drawing/2014/main" id="{751507C9-67AF-4C8B-B515-9A62488061A4}"/>
                  </a:ext>
                </a:extLst>
              </p:cNvPr>
              <p:cNvSpPr/>
              <p:nvPr/>
            </p:nvSpPr>
            <p:spPr bwMode="auto">
              <a:xfrm>
                <a:off x="9961207" y="1841536"/>
                <a:ext cx="458418" cy="38739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rmAutofit/>
              </a:bodyPr>
              <a:lstStyle/>
              <a:p>
                <a:pPr algn="ctr"/>
                <a:endParaRPr/>
              </a:p>
            </p:txBody>
          </p:sp>
        </p:grpSp>
        <p:grpSp>
          <p:nvGrpSpPr>
            <p:cNvPr id="15" name="îş1ïďè">
              <a:extLst>
                <a:ext uri="{FF2B5EF4-FFF2-40B4-BE49-F238E27FC236}">
                  <a16:creationId xmlns:a16="http://schemas.microsoft.com/office/drawing/2014/main" id="{AFFD9161-8739-446B-8F01-7E0F74204E14}"/>
                </a:ext>
              </a:extLst>
            </p:cNvPr>
            <p:cNvGrpSpPr/>
            <p:nvPr/>
          </p:nvGrpSpPr>
          <p:grpSpPr>
            <a:xfrm>
              <a:off x="1769313" y="1553561"/>
              <a:ext cx="914400" cy="914400"/>
              <a:chOff x="1927692" y="1553561"/>
              <a:chExt cx="914400" cy="914400"/>
            </a:xfrm>
          </p:grpSpPr>
          <p:sp>
            <p:nvSpPr>
              <p:cNvPr id="20" name="iSļïḓé">
                <a:extLst>
                  <a:ext uri="{FF2B5EF4-FFF2-40B4-BE49-F238E27FC236}">
                    <a16:creationId xmlns:a16="http://schemas.microsoft.com/office/drawing/2014/main" id="{F91280C6-D0F9-43A7-9263-EDFF970F9C47}"/>
                  </a:ext>
                </a:extLst>
              </p:cNvPr>
              <p:cNvSpPr/>
              <p:nvPr/>
            </p:nvSpPr>
            <p:spPr>
              <a:xfrm>
                <a:off x="1927692" y="1553561"/>
                <a:ext cx="914400" cy="914400"/>
              </a:xfrm>
              <a:prstGeom prst="ellipse">
                <a:avLst/>
              </a:pr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21" name="îṥlïḑe">
                <a:extLst>
                  <a:ext uri="{FF2B5EF4-FFF2-40B4-BE49-F238E27FC236}">
                    <a16:creationId xmlns:a16="http://schemas.microsoft.com/office/drawing/2014/main" id="{5336F981-8F14-4BEC-B23E-FCC0CA1B6BC8}"/>
                  </a:ext>
                </a:extLst>
              </p:cNvPr>
              <p:cNvSpPr/>
              <p:nvPr/>
            </p:nvSpPr>
            <p:spPr bwMode="auto">
              <a:xfrm>
                <a:off x="2173411" y="1771008"/>
                <a:ext cx="422961" cy="479506"/>
              </a:xfrm>
              <a:custGeom>
                <a:avLst/>
                <a:gdLst>
                  <a:gd name="connsiteX0" fmla="*/ 99685 w 296863"/>
                  <a:gd name="connsiteY0" fmla="*/ 290512 h 336550"/>
                  <a:gd name="connsiteX1" fmla="*/ 90488 w 296863"/>
                  <a:gd name="connsiteY1" fmla="*/ 299244 h 336550"/>
                  <a:gd name="connsiteX2" fmla="*/ 99685 w 296863"/>
                  <a:gd name="connsiteY2" fmla="*/ 307975 h 336550"/>
                  <a:gd name="connsiteX3" fmla="*/ 119392 w 296863"/>
                  <a:gd name="connsiteY3" fmla="*/ 307975 h 336550"/>
                  <a:gd name="connsiteX4" fmla="*/ 128588 w 296863"/>
                  <a:gd name="connsiteY4" fmla="*/ 299244 h 336550"/>
                  <a:gd name="connsiteX5" fmla="*/ 119392 w 296863"/>
                  <a:gd name="connsiteY5" fmla="*/ 290512 h 336550"/>
                  <a:gd name="connsiteX6" fmla="*/ 99685 w 296863"/>
                  <a:gd name="connsiteY6" fmla="*/ 290512 h 336550"/>
                  <a:gd name="connsiteX7" fmla="*/ 0 w 296863"/>
                  <a:gd name="connsiteY7" fmla="*/ 277812 h 336550"/>
                  <a:gd name="connsiteX8" fmla="*/ 219075 w 296863"/>
                  <a:gd name="connsiteY8" fmla="*/ 277812 h 336550"/>
                  <a:gd name="connsiteX9" fmla="*/ 219075 w 296863"/>
                  <a:gd name="connsiteY9" fmla="*/ 324803 h 336550"/>
                  <a:gd name="connsiteX10" fmla="*/ 208517 w 296863"/>
                  <a:gd name="connsiteY10" fmla="*/ 336550 h 336550"/>
                  <a:gd name="connsiteX11" fmla="*/ 11877 w 296863"/>
                  <a:gd name="connsiteY11" fmla="*/ 336550 h 336550"/>
                  <a:gd name="connsiteX12" fmla="*/ 0 w 296863"/>
                  <a:gd name="connsiteY12" fmla="*/ 324803 h 336550"/>
                  <a:gd name="connsiteX13" fmla="*/ 0 w 296863"/>
                  <a:gd name="connsiteY13" fmla="*/ 277812 h 336550"/>
                  <a:gd name="connsiteX14" fmla="*/ 120721 w 296863"/>
                  <a:gd name="connsiteY14" fmla="*/ 42862 h 336550"/>
                  <a:gd name="connsiteX15" fmla="*/ 266630 w 296863"/>
                  <a:gd name="connsiteY15" fmla="*/ 42862 h 336550"/>
                  <a:gd name="connsiteX16" fmla="*/ 296863 w 296863"/>
                  <a:gd name="connsiteY16" fmla="*/ 71747 h 336550"/>
                  <a:gd name="connsiteX17" fmla="*/ 296863 w 296863"/>
                  <a:gd name="connsiteY17" fmla="*/ 151838 h 336550"/>
                  <a:gd name="connsiteX18" fmla="*/ 266630 w 296863"/>
                  <a:gd name="connsiteY18" fmla="*/ 182037 h 336550"/>
                  <a:gd name="connsiteX19" fmla="*/ 189075 w 296863"/>
                  <a:gd name="connsiteY19" fmla="*/ 182037 h 336550"/>
                  <a:gd name="connsiteX20" fmla="*/ 156213 w 296863"/>
                  <a:gd name="connsiteY20" fmla="*/ 214861 h 336550"/>
                  <a:gd name="connsiteX21" fmla="*/ 148326 w 296863"/>
                  <a:gd name="connsiteY21" fmla="*/ 217487 h 336550"/>
                  <a:gd name="connsiteX22" fmla="*/ 143068 w 296863"/>
                  <a:gd name="connsiteY22" fmla="*/ 217487 h 336550"/>
                  <a:gd name="connsiteX23" fmla="*/ 136495 w 296863"/>
                  <a:gd name="connsiteY23" fmla="*/ 206983 h 336550"/>
                  <a:gd name="connsiteX24" fmla="*/ 136495 w 296863"/>
                  <a:gd name="connsiteY24" fmla="*/ 182037 h 336550"/>
                  <a:gd name="connsiteX25" fmla="*/ 120721 w 296863"/>
                  <a:gd name="connsiteY25" fmla="*/ 182037 h 336550"/>
                  <a:gd name="connsiteX26" fmla="*/ 90488 w 296863"/>
                  <a:gd name="connsiteY26" fmla="*/ 151838 h 336550"/>
                  <a:gd name="connsiteX27" fmla="*/ 90488 w 296863"/>
                  <a:gd name="connsiteY27" fmla="*/ 71747 h 336550"/>
                  <a:gd name="connsiteX28" fmla="*/ 120721 w 296863"/>
                  <a:gd name="connsiteY28" fmla="*/ 42862 h 336550"/>
                  <a:gd name="connsiteX29" fmla="*/ 11877 w 296863"/>
                  <a:gd name="connsiteY29" fmla="*/ 0 h 336550"/>
                  <a:gd name="connsiteX30" fmla="*/ 208517 w 296863"/>
                  <a:gd name="connsiteY30" fmla="*/ 0 h 336550"/>
                  <a:gd name="connsiteX31" fmla="*/ 219075 w 296863"/>
                  <a:gd name="connsiteY31" fmla="*/ 11821 h 336550"/>
                  <a:gd name="connsiteX32" fmla="*/ 219075 w 296863"/>
                  <a:gd name="connsiteY32" fmla="*/ 24957 h 336550"/>
                  <a:gd name="connsiteX33" fmla="*/ 121415 w 296863"/>
                  <a:gd name="connsiteY33" fmla="*/ 24957 h 336550"/>
                  <a:gd name="connsiteX34" fmla="*/ 72585 w 296863"/>
                  <a:gd name="connsiteY34" fmla="*/ 72243 h 336550"/>
                  <a:gd name="connsiteX35" fmla="*/ 72585 w 296863"/>
                  <a:gd name="connsiteY35" fmla="*/ 152368 h 336550"/>
                  <a:gd name="connsiteX36" fmla="*/ 118776 w 296863"/>
                  <a:gd name="connsiteY36" fmla="*/ 200968 h 336550"/>
                  <a:gd name="connsiteX37" fmla="*/ 118776 w 296863"/>
                  <a:gd name="connsiteY37" fmla="*/ 207536 h 336550"/>
                  <a:gd name="connsiteX38" fmla="*/ 137252 w 296863"/>
                  <a:gd name="connsiteY38" fmla="*/ 233806 h 336550"/>
                  <a:gd name="connsiteX39" fmla="*/ 149130 w 296863"/>
                  <a:gd name="connsiteY39" fmla="*/ 236433 h 336550"/>
                  <a:gd name="connsiteX40" fmla="*/ 170245 w 296863"/>
                  <a:gd name="connsiteY40" fmla="*/ 228552 h 336550"/>
                  <a:gd name="connsiteX41" fmla="*/ 196640 w 296863"/>
                  <a:gd name="connsiteY41" fmla="*/ 200968 h 336550"/>
                  <a:gd name="connsiteX42" fmla="*/ 219075 w 296863"/>
                  <a:gd name="connsiteY42" fmla="*/ 200968 h 336550"/>
                  <a:gd name="connsiteX43" fmla="*/ 219075 w 296863"/>
                  <a:gd name="connsiteY43" fmla="*/ 258763 h 336550"/>
                  <a:gd name="connsiteX44" fmla="*/ 0 w 296863"/>
                  <a:gd name="connsiteY44" fmla="*/ 258763 h 336550"/>
                  <a:gd name="connsiteX45" fmla="*/ 0 w 296863"/>
                  <a:gd name="connsiteY45" fmla="*/ 11821 h 336550"/>
                  <a:gd name="connsiteX46" fmla="*/ 11877 w 296863"/>
                  <a:gd name="connsiteY4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96863" h="336550">
                    <a:moveTo>
                      <a:pt x="99685" y="290512"/>
                    </a:moveTo>
                    <a:cubicBezTo>
                      <a:pt x="94430" y="290512"/>
                      <a:pt x="90488" y="294254"/>
                      <a:pt x="90488" y="299244"/>
                    </a:cubicBezTo>
                    <a:cubicBezTo>
                      <a:pt x="90488" y="304233"/>
                      <a:pt x="94430" y="307975"/>
                      <a:pt x="99685" y="307975"/>
                    </a:cubicBezTo>
                    <a:cubicBezTo>
                      <a:pt x="99685" y="307975"/>
                      <a:pt x="99685" y="307975"/>
                      <a:pt x="119392" y="307975"/>
                    </a:cubicBezTo>
                    <a:cubicBezTo>
                      <a:pt x="124647" y="307975"/>
                      <a:pt x="128588" y="304233"/>
                      <a:pt x="128588" y="299244"/>
                    </a:cubicBezTo>
                    <a:cubicBezTo>
                      <a:pt x="128588" y="294254"/>
                      <a:pt x="124647" y="290512"/>
                      <a:pt x="119392" y="290512"/>
                    </a:cubicBezTo>
                    <a:cubicBezTo>
                      <a:pt x="119392" y="290512"/>
                      <a:pt x="119392" y="290512"/>
                      <a:pt x="99685" y="290512"/>
                    </a:cubicBezTo>
                    <a:close/>
                    <a:moveTo>
                      <a:pt x="0" y="277812"/>
                    </a:moveTo>
                    <a:lnTo>
                      <a:pt x="219075" y="277812"/>
                    </a:lnTo>
                    <a:cubicBezTo>
                      <a:pt x="219075" y="277812"/>
                      <a:pt x="219075" y="277812"/>
                      <a:pt x="219075" y="324803"/>
                    </a:cubicBezTo>
                    <a:cubicBezTo>
                      <a:pt x="219075" y="331329"/>
                      <a:pt x="213796" y="336550"/>
                      <a:pt x="208517" y="336550"/>
                    </a:cubicBezTo>
                    <a:cubicBezTo>
                      <a:pt x="208517" y="336550"/>
                      <a:pt x="208517" y="336550"/>
                      <a:pt x="11877" y="336550"/>
                    </a:cubicBezTo>
                    <a:cubicBezTo>
                      <a:pt x="5279" y="336550"/>
                      <a:pt x="0" y="331329"/>
                      <a:pt x="0" y="324803"/>
                    </a:cubicBezTo>
                    <a:cubicBezTo>
                      <a:pt x="0" y="324803"/>
                      <a:pt x="0" y="324803"/>
                      <a:pt x="0" y="277812"/>
                    </a:cubicBezTo>
                    <a:close/>
                    <a:moveTo>
                      <a:pt x="120721" y="42862"/>
                    </a:moveTo>
                    <a:cubicBezTo>
                      <a:pt x="120721" y="42862"/>
                      <a:pt x="120721" y="42862"/>
                      <a:pt x="266630" y="42862"/>
                    </a:cubicBezTo>
                    <a:cubicBezTo>
                      <a:pt x="283718" y="42862"/>
                      <a:pt x="296863" y="55991"/>
                      <a:pt x="296863" y="71747"/>
                    </a:cubicBezTo>
                    <a:cubicBezTo>
                      <a:pt x="296863" y="71747"/>
                      <a:pt x="296863" y="71747"/>
                      <a:pt x="296863" y="151838"/>
                    </a:cubicBezTo>
                    <a:cubicBezTo>
                      <a:pt x="296863" y="168907"/>
                      <a:pt x="283718" y="182037"/>
                      <a:pt x="266630" y="182037"/>
                    </a:cubicBezTo>
                    <a:cubicBezTo>
                      <a:pt x="266630" y="182037"/>
                      <a:pt x="266630" y="182037"/>
                      <a:pt x="189075" y="182037"/>
                    </a:cubicBezTo>
                    <a:cubicBezTo>
                      <a:pt x="189075" y="182037"/>
                      <a:pt x="189075" y="182037"/>
                      <a:pt x="156213" y="214861"/>
                    </a:cubicBezTo>
                    <a:cubicBezTo>
                      <a:pt x="153584" y="216174"/>
                      <a:pt x="150955" y="217487"/>
                      <a:pt x="148326" y="217487"/>
                    </a:cubicBezTo>
                    <a:cubicBezTo>
                      <a:pt x="147011" y="217487"/>
                      <a:pt x="144382" y="217487"/>
                      <a:pt x="143068" y="217487"/>
                    </a:cubicBezTo>
                    <a:cubicBezTo>
                      <a:pt x="139124" y="214861"/>
                      <a:pt x="136495" y="210922"/>
                      <a:pt x="136495" y="206983"/>
                    </a:cubicBezTo>
                    <a:cubicBezTo>
                      <a:pt x="136495" y="206983"/>
                      <a:pt x="136495" y="206983"/>
                      <a:pt x="136495" y="182037"/>
                    </a:cubicBezTo>
                    <a:cubicBezTo>
                      <a:pt x="136495" y="182037"/>
                      <a:pt x="136495" y="182037"/>
                      <a:pt x="120721" y="182037"/>
                    </a:cubicBezTo>
                    <a:cubicBezTo>
                      <a:pt x="103633" y="182037"/>
                      <a:pt x="90488" y="168907"/>
                      <a:pt x="90488" y="151838"/>
                    </a:cubicBezTo>
                    <a:cubicBezTo>
                      <a:pt x="90488" y="151838"/>
                      <a:pt x="90488" y="151838"/>
                      <a:pt x="90488" y="71747"/>
                    </a:cubicBezTo>
                    <a:cubicBezTo>
                      <a:pt x="90488" y="55991"/>
                      <a:pt x="103633" y="42862"/>
                      <a:pt x="120721" y="42862"/>
                    </a:cubicBezTo>
                    <a:close/>
                    <a:moveTo>
                      <a:pt x="11877" y="0"/>
                    </a:moveTo>
                    <a:cubicBezTo>
                      <a:pt x="11877" y="0"/>
                      <a:pt x="11877" y="0"/>
                      <a:pt x="208517" y="0"/>
                    </a:cubicBezTo>
                    <a:cubicBezTo>
                      <a:pt x="213796" y="0"/>
                      <a:pt x="219075" y="5254"/>
                      <a:pt x="219075" y="11821"/>
                    </a:cubicBezTo>
                    <a:cubicBezTo>
                      <a:pt x="219075" y="11821"/>
                      <a:pt x="219075" y="11821"/>
                      <a:pt x="219075" y="24957"/>
                    </a:cubicBezTo>
                    <a:cubicBezTo>
                      <a:pt x="219075" y="24957"/>
                      <a:pt x="219075" y="24957"/>
                      <a:pt x="121415" y="24957"/>
                    </a:cubicBezTo>
                    <a:cubicBezTo>
                      <a:pt x="95021" y="24957"/>
                      <a:pt x="72585" y="45973"/>
                      <a:pt x="72585" y="72243"/>
                    </a:cubicBezTo>
                    <a:cubicBezTo>
                      <a:pt x="72585" y="72243"/>
                      <a:pt x="72585" y="72243"/>
                      <a:pt x="72585" y="152368"/>
                    </a:cubicBezTo>
                    <a:cubicBezTo>
                      <a:pt x="72585" y="178638"/>
                      <a:pt x="93701" y="199654"/>
                      <a:pt x="118776" y="200968"/>
                    </a:cubicBezTo>
                    <a:cubicBezTo>
                      <a:pt x="118776" y="200968"/>
                      <a:pt x="118776" y="200968"/>
                      <a:pt x="118776" y="207536"/>
                    </a:cubicBezTo>
                    <a:cubicBezTo>
                      <a:pt x="118776" y="219357"/>
                      <a:pt x="126694" y="229865"/>
                      <a:pt x="137252" y="233806"/>
                    </a:cubicBezTo>
                    <a:cubicBezTo>
                      <a:pt x="141211" y="236433"/>
                      <a:pt x="145170" y="236433"/>
                      <a:pt x="149130" y="236433"/>
                    </a:cubicBezTo>
                    <a:cubicBezTo>
                      <a:pt x="157048" y="236433"/>
                      <a:pt x="163647" y="233806"/>
                      <a:pt x="170245" y="228552"/>
                    </a:cubicBezTo>
                    <a:cubicBezTo>
                      <a:pt x="170245" y="228552"/>
                      <a:pt x="170245" y="228552"/>
                      <a:pt x="196640" y="200968"/>
                    </a:cubicBezTo>
                    <a:cubicBezTo>
                      <a:pt x="196640" y="200968"/>
                      <a:pt x="196640" y="200968"/>
                      <a:pt x="219075" y="200968"/>
                    </a:cubicBezTo>
                    <a:cubicBezTo>
                      <a:pt x="219075" y="200968"/>
                      <a:pt x="219075" y="200968"/>
                      <a:pt x="219075" y="258763"/>
                    </a:cubicBezTo>
                    <a:lnTo>
                      <a:pt x="0" y="258763"/>
                    </a:lnTo>
                    <a:cubicBezTo>
                      <a:pt x="0" y="258763"/>
                      <a:pt x="0" y="258763"/>
                      <a:pt x="0" y="11821"/>
                    </a:cubicBezTo>
                    <a:cubicBezTo>
                      <a:pt x="0" y="5254"/>
                      <a:pt x="5279" y="0"/>
                      <a:pt x="11877" y="0"/>
                    </a:cubicBezTo>
                    <a:close/>
                  </a:path>
                </a:pathLst>
              </a:custGeom>
              <a:solidFill>
                <a:schemeClr val="bg1"/>
              </a:solidFill>
              <a:ln>
                <a:noFill/>
              </a:ln>
            </p:spPr>
            <p:txBody>
              <a:bodyPr wrap="square" lIns="91440" tIns="45720" rIns="91440" bIns="45720" anchor="ctr">
                <a:normAutofit/>
              </a:bodyPr>
              <a:lstStyle/>
              <a:p>
                <a:pPr algn="ctr"/>
                <a:endParaRPr/>
              </a:p>
            </p:txBody>
          </p:sp>
        </p:grpSp>
        <p:sp>
          <p:nvSpPr>
            <p:cNvPr id="17" name="ïśľiḋé">
              <a:extLst>
                <a:ext uri="{FF2B5EF4-FFF2-40B4-BE49-F238E27FC236}">
                  <a16:creationId xmlns:a16="http://schemas.microsoft.com/office/drawing/2014/main" id="{DDED9EBF-EFC1-4162-A9D9-0EFDB5B3B830}"/>
                </a:ext>
              </a:extLst>
            </p:cNvPr>
            <p:cNvSpPr txBox="1"/>
            <p:nvPr/>
          </p:nvSpPr>
          <p:spPr bwMode="auto">
            <a:xfrm>
              <a:off x="669925" y="2618157"/>
              <a:ext cx="3198475" cy="28528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pPr>
              <a:r>
                <a:rPr lang="zh-CN" altLang="en-US" b="1" dirty="0">
                  <a:solidFill>
                    <a:schemeClr val="tx1">
                      <a:lumMod val="75000"/>
                      <a:lumOff val="25000"/>
                    </a:schemeClr>
                  </a:solidFill>
                </a:rPr>
                <a:t>局部抗浮控制，若按非线性的弹性地基模型的处理方式，认为在</a:t>
              </a:r>
              <a:r>
                <a:rPr lang="en-US" altLang="zh-CN" b="1" dirty="0">
                  <a:solidFill>
                    <a:schemeClr val="tx1">
                      <a:lumMod val="75000"/>
                      <a:lumOff val="25000"/>
                    </a:schemeClr>
                  </a:solidFill>
                </a:rPr>
                <a:t>1.0</a:t>
              </a:r>
              <a:r>
                <a:rPr lang="zh-CN" altLang="en-US" b="1" dirty="0">
                  <a:solidFill>
                    <a:schemeClr val="tx1">
                      <a:lumMod val="75000"/>
                      <a:lumOff val="25000"/>
                    </a:schemeClr>
                  </a:solidFill>
                </a:rPr>
                <a:t>恒</a:t>
              </a:r>
              <a:r>
                <a:rPr lang="en-US" altLang="zh-CN" b="1" dirty="0">
                  <a:solidFill>
                    <a:schemeClr val="tx1">
                      <a:lumMod val="75000"/>
                      <a:lumOff val="25000"/>
                    </a:schemeClr>
                  </a:solidFill>
                </a:rPr>
                <a:t>-1.35</a:t>
              </a:r>
              <a:r>
                <a:rPr lang="zh-CN" altLang="en-US" b="1" dirty="0">
                  <a:solidFill>
                    <a:schemeClr val="tx1">
                      <a:lumMod val="75000"/>
                      <a:lumOff val="25000"/>
                    </a:schemeClr>
                  </a:solidFill>
                </a:rPr>
                <a:t>高水荷载与反力也需要平衡的话，则也要控制住基本组合的变形，变形很大或者不收敛话需要增加压重或者采取抗拔措施。</a:t>
              </a:r>
            </a:p>
          </p:txBody>
        </p:sp>
        <p:sp>
          <p:nvSpPr>
            <p:cNvPr id="19" name="íŝļídè">
              <a:extLst>
                <a:ext uri="{FF2B5EF4-FFF2-40B4-BE49-F238E27FC236}">
                  <a16:creationId xmlns:a16="http://schemas.microsoft.com/office/drawing/2014/main" id="{DDED9EBF-EFC1-4162-A9D9-0EFDB5B3B830}"/>
                </a:ext>
              </a:extLst>
            </p:cNvPr>
            <p:cNvSpPr txBox="1"/>
            <p:nvPr/>
          </p:nvSpPr>
          <p:spPr bwMode="auto">
            <a:xfrm>
              <a:off x="8426320" y="2618157"/>
              <a:ext cx="3160542" cy="266515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pPr>
              <a:r>
                <a:rPr lang="zh-CN" altLang="en-US" sz="2000" dirty="0">
                  <a:solidFill>
                    <a:schemeClr val="accent1">
                      <a:lumMod val="75000"/>
                    </a:schemeClr>
                  </a:solidFill>
                </a:rPr>
                <a:t>若是认为，基础抗浮设计认为柱下应该按不动支座考虑，或者说基本组合只验算强度，无需满足平衡稳定的话，应该选择线性方式考虑计算高水。</a:t>
              </a:r>
              <a:endParaRPr lang="en-US" altLang="zh-CN" sz="2000" dirty="0">
                <a:solidFill>
                  <a:schemeClr val="accent1">
                    <a:lumMod val="75000"/>
                  </a:schemeClr>
                </a:solidFill>
              </a:endParaRPr>
            </a:p>
          </p:txBody>
        </p:sp>
      </p:grpSp>
    </p:spTree>
    <p:extLst>
      <p:ext uri="{BB962C8B-B14F-4D97-AF65-F5344CB8AC3E}">
        <p14:creationId xmlns:p14="http://schemas.microsoft.com/office/powerpoint/2010/main" val="393358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979" y="347980"/>
            <a:ext cx="10802241" cy="441960"/>
          </a:xfrm>
        </p:spPr>
        <p:txBody>
          <a:bodyPr/>
          <a:lstStyle/>
          <a:p>
            <a:r>
              <a:rPr lang="en-US" altLang="zh-CN" sz="2800" spc="300" dirty="0">
                <a:solidFill>
                  <a:srgbClr val="C00000"/>
                </a:solidFill>
                <a:latin typeface="微软雅黑" panose="020B0503020204020204" pitchFamily="34" charset="-122"/>
                <a:cs typeface="微软雅黑" panose="020B0503020204020204" pitchFamily="34" charset="-122"/>
                <a:sym typeface="Arial" panose="020B0604020202020204" pitchFamily="34" charset="0"/>
              </a:rPr>
              <a:t>Q3</a:t>
            </a:r>
            <a:r>
              <a:rPr lang="zh-CN" altLang="en-US" sz="2800" spc="300"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：用软件计算空间桁架模型时，用斜杆模拟支座，发现支座上下两点的位移不一样</a:t>
            </a:r>
            <a:endParaRPr lang="zh-CN" altLang="en-US" sz="2800" dirty="0"/>
          </a:p>
        </p:txBody>
      </p:sp>
      <p:sp>
        <p:nvSpPr>
          <p:cNvPr id="4" name="矩形 3"/>
          <p:cNvSpPr/>
          <p:nvPr/>
        </p:nvSpPr>
        <p:spPr>
          <a:xfrm>
            <a:off x="347979" y="1303269"/>
            <a:ext cx="10802242" cy="8880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stretch>
            <a:fillRect/>
          </a:stretch>
        </p:blipFill>
        <p:spPr>
          <a:xfrm>
            <a:off x="347979" y="1723468"/>
            <a:ext cx="5278158" cy="3298849"/>
          </a:xfrm>
          <a:prstGeom prst="rect">
            <a:avLst/>
          </a:prstGeom>
        </p:spPr>
      </p:pic>
      <p:pic>
        <p:nvPicPr>
          <p:cNvPr id="7" name="图片 6"/>
          <p:cNvPicPr>
            <a:picLocks noChangeAspect="1"/>
          </p:cNvPicPr>
          <p:nvPr/>
        </p:nvPicPr>
        <p:blipFill>
          <a:blip r:embed="rId4"/>
          <a:stretch>
            <a:fillRect/>
          </a:stretch>
        </p:blipFill>
        <p:spPr>
          <a:xfrm>
            <a:off x="5313367" y="3372892"/>
            <a:ext cx="3409950" cy="2686050"/>
          </a:xfrm>
          <a:prstGeom prst="rect">
            <a:avLst/>
          </a:prstGeom>
        </p:spPr>
      </p:pic>
      <p:pic>
        <p:nvPicPr>
          <p:cNvPr id="6" name="图片 5"/>
          <p:cNvPicPr>
            <a:picLocks noChangeAspect="1"/>
          </p:cNvPicPr>
          <p:nvPr/>
        </p:nvPicPr>
        <p:blipFill>
          <a:blip r:embed="rId5"/>
          <a:stretch>
            <a:fillRect/>
          </a:stretch>
        </p:blipFill>
        <p:spPr>
          <a:xfrm>
            <a:off x="8437514" y="1905401"/>
            <a:ext cx="3514725" cy="3657600"/>
          </a:xfrm>
          <a:prstGeom prst="rect">
            <a:avLst/>
          </a:prstGeom>
        </p:spPr>
      </p:pic>
      <p:sp>
        <p:nvSpPr>
          <p:cNvPr id="3" name="思想气泡: 云 2">
            <a:extLst>
              <a:ext uri="{FF2B5EF4-FFF2-40B4-BE49-F238E27FC236}">
                <a16:creationId xmlns:a16="http://schemas.microsoft.com/office/drawing/2014/main" id="{AF4C5A91-893E-4F70-BCAE-269BB58ECD89}"/>
              </a:ext>
            </a:extLst>
          </p:cNvPr>
          <p:cNvSpPr/>
          <p:nvPr/>
        </p:nvSpPr>
        <p:spPr>
          <a:xfrm>
            <a:off x="2721429" y="5192486"/>
            <a:ext cx="2242457" cy="990600"/>
          </a:xfrm>
          <a:prstGeom prst="cloudCallout">
            <a:avLst>
              <a:gd name="adj1" fmla="val 76408"/>
              <a:gd name="adj2" fmla="val 2184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斜撑的弹性连接属性</a:t>
            </a:r>
          </a:p>
        </p:txBody>
      </p:sp>
      <p:sp>
        <p:nvSpPr>
          <p:cNvPr id="9" name="对话气泡: 椭圆形 8">
            <a:extLst>
              <a:ext uri="{FF2B5EF4-FFF2-40B4-BE49-F238E27FC236}">
                <a16:creationId xmlns:a16="http://schemas.microsoft.com/office/drawing/2014/main" id="{D0099F19-447A-4BDB-B5B8-5B5C9DA5525E}"/>
              </a:ext>
            </a:extLst>
          </p:cNvPr>
          <p:cNvSpPr/>
          <p:nvPr/>
        </p:nvSpPr>
        <p:spPr>
          <a:xfrm>
            <a:off x="6202083" y="2373086"/>
            <a:ext cx="2235431" cy="668410"/>
          </a:xfrm>
          <a:prstGeom prst="wedgeEllipseCallout">
            <a:avLst>
              <a:gd name="adj1" fmla="val 78958"/>
              <a:gd name="adj2" fmla="val 70643"/>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位移结果</a:t>
            </a:r>
          </a:p>
        </p:txBody>
      </p:sp>
    </p:spTree>
    <p:custDataLst>
      <p:tags r:id="rId1"/>
    </p:custDataLst>
    <p:extLst>
      <p:ext uri="{BB962C8B-B14F-4D97-AF65-F5344CB8AC3E}">
        <p14:creationId xmlns:p14="http://schemas.microsoft.com/office/powerpoint/2010/main" val="751032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71192" y="1483269"/>
            <a:ext cx="4900055" cy="481891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5934075" y="1128427"/>
            <a:ext cx="6257925" cy="4410075"/>
          </a:xfrm>
          <a:prstGeom prst="rect">
            <a:avLst/>
          </a:prstGeom>
        </p:spPr>
      </p:pic>
      <p:sp>
        <p:nvSpPr>
          <p:cNvPr id="10" name="文本框 9"/>
          <p:cNvSpPr txBox="1"/>
          <p:nvPr/>
        </p:nvSpPr>
        <p:spPr>
          <a:xfrm>
            <a:off x="9294125" y="2456597"/>
            <a:ext cx="2492990" cy="369332"/>
          </a:xfrm>
          <a:prstGeom prst="rect">
            <a:avLst/>
          </a:prstGeom>
          <a:noFill/>
        </p:spPr>
        <p:txBody>
          <a:bodyPr wrap="none" rtlCol="0">
            <a:spAutoFit/>
          </a:bodyPr>
          <a:lstStyle/>
          <a:p>
            <a:r>
              <a:rPr lang="zh-CN" altLang="en-US" dirty="0">
                <a:solidFill>
                  <a:srgbClr val="FF0000"/>
                </a:solidFill>
              </a:rPr>
              <a:t>工程目录下的配置文本</a:t>
            </a:r>
          </a:p>
        </p:txBody>
      </p:sp>
      <p:sp>
        <p:nvSpPr>
          <p:cNvPr id="11" name="文本框 10"/>
          <p:cNvSpPr txBox="1"/>
          <p:nvPr/>
        </p:nvSpPr>
        <p:spPr>
          <a:xfrm>
            <a:off x="489726" y="1653599"/>
            <a:ext cx="4662986" cy="4458400"/>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400" dirty="0"/>
              <a:t>用斜杆模拟弹性连接，约束了轴向变形，默认还考虑了两点间的剪切变形，把工程目录下的</a:t>
            </a:r>
            <a:r>
              <a:rPr lang="en-US" altLang="zh-CN" sz="2400" dirty="0" err="1"/>
              <a:t>dsnctrl</a:t>
            </a:r>
            <a:r>
              <a:rPr lang="zh-CN" altLang="en-US" sz="2400" dirty="0"/>
              <a:t>配置文本中的连接单元的剪切位置改为</a:t>
            </a:r>
            <a:r>
              <a:rPr lang="en-US" altLang="zh-CN" sz="2400" dirty="0"/>
              <a:t>0</a:t>
            </a:r>
            <a:r>
              <a:rPr lang="zh-CN" altLang="en-US" sz="2400" dirty="0"/>
              <a:t>（即不考虑），上下节点的位移就一致了。（两点约束连接方式默认是不考虑剪切刚度的）</a:t>
            </a:r>
          </a:p>
        </p:txBody>
      </p:sp>
      <p:pic>
        <p:nvPicPr>
          <p:cNvPr id="12" name="图片 11"/>
          <p:cNvPicPr>
            <a:picLocks noChangeAspect="1"/>
          </p:cNvPicPr>
          <p:nvPr/>
        </p:nvPicPr>
        <p:blipFill>
          <a:blip r:embed="rId4"/>
          <a:stretch>
            <a:fillRect/>
          </a:stretch>
        </p:blipFill>
        <p:spPr>
          <a:xfrm>
            <a:off x="5344197" y="1157288"/>
            <a:ext cx="6847803" cy="4381214"/>
          </a:xfrm>
          <a:prstGeom prst="rect">
            <a:avLst/>
          </a:prstGeom>
        </p:spPr>
      </p:pic>
      <p:sp>
        <p:nvSpPr>
          <p:cNvPr id="8" name="圆角矩形 7"/>
          <p:cNvSpPr/>
          <p:nvPr/>
        </p:nvSpPr>
        <p:spPr>
          <a:xfrm>
            <a:off x="1219014" y="410416"/>
            <a:ext cx="1429594" cy="788276"/>
          </a:xfrm>
          <a:prstGeom prst="roundRect">
            <a:avLst/>
          </a:prstGeom>
          <a:solidFill>
            <a:srgbClr val="407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SzPct val="80000"/>
              <a:buFont typeface="Wingdings" panose="05000000000000000000" pitchFamily="2" charset="2"/>
              <a:buChar char="ü"/>
            </a:pPr>
            <a:r>
              <a:rPr lang="en-US" altLang="zh-CN" sz="2800" dirty="0">
                <a:solidFill>
                  <a:schemeClr val="bg1"/>
                </a:solidFill>
              </a:rPr>
              <a:t>A3</a:t>
            </a:r>
            <a:r>
              <a:rPr lang="zh-CN" altLang="en-US" sz="2800" dirty="0"/>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979" y="347980"/>
            <a:ext cx="10802241" cy="441960"/>
          </a:xfrm>
        </p:spPr>
        <p:txBody>
          <a:bodyPr/>
          <a:lstStyle/>
          <a:p>
            <a:r>
              <a:rPr lang="en-US" altLang="zh-CN" sz="2800" spc="300" dirty="0">
                <a:solidFill>
                  <a:srgbClr val="C00000"/>
                </a:solidFill>
                <a:latin typeface="微软雅黑" panose="020B0503020204020204" pitchFamily="34" charset="-122"/>
                <a:cs typeface="微软雅黑" panose="020B0503020204020204" pitchFamily="34" charset="-122"/>
                <a:sym typeface="Arial" panose="020B0604020202020204" pitchFamily="34" charset="0"/>
              </a:rPr>
              <a:t>Q4</a:t>
            </a:r>
            <a:r>
              <a:rPr lang="zh-CN" altLang="en-US" sz="2800" spc="300"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：框筒结构的框架柱剪力百分比能否按</a:t>
            </a:r>
            <a:r>
              <a:rPr lang="en-US" altLang="zh-CN" sz="2800" spc="300"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0.2V0</a:t>
            </a:r>
            <a:r>
              <a:rPr lang="zh-CN" altLang="en-US" sz="2800" spc="300"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分段显示</a:t>
            </a:r>
            <a:endParaRPr lang="zh-CN" altLang="en-US" sz="2800" dirty="0"/>
          </a:p>
        </p:txBody>
      </p:sp>
      <p:sp>
        <p:nvSpPr>
          <p:cNvPr id="4" name="矩形 3"/>
          <p:cNvSpPr/>
          <p:nvPr/>
        </p:nvSpPr>
        <p:spPr>
          <a:xfrm>
            <a:off x="347979" y="976098"/>
            <a:ext cx="10802242" cy="8880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E5C7160E-CB0B-4B3D-B2DE-2A853BC1729E}"/>
              </a:ext>
            </a:extLst>
          </p:cNvPr>
          <p:cNvPicPr>
            <a:picLocks noChangeAspect="1"/>
          </p:cNvPicPr>
          <p:nvPr/>
        </p:nvPicPr>
        <p:blipFill>
          <a:blip r:embed="rId4"/>
          <a:stretch>
            <a:fillRect/>
          </a:stretch>
        </p:blipFill>
        <p:spPr>
          <a:xfrm>
            <a:off x="977624" y="3941516"/>
            <a:ext cx="2361905" cy="2352381"/>
          </a:xfrm>
          <a:prstGeom prst="rect">
            <a:avLst/>
          </a:prstGeom>
        </p:spPr>
      </p:pic>
      <p:pic>
        <p:nvPicPr>
          <p:cNvPr id="7" name="图片 6">
            <a:extLst>
              <a:ext uri="{FF2B5EF4-FFF2-40B4-BE49-F238E27FC236}">
                <a16:creationId xmlns:a16="http://schemas.microsoft.com/office/drawing/2014/main" id="{8527BDAB-79BD-44AD-83A4-308FC530238C}"/>
              </a:ext>
            </a:extLst>
          </p:cNvPr>
          <p:cNvPicPr>
            <a:picLocks noChangeAspect="1"/>
          </p:cNvPicPr>
          <p:nvPr/>
        </p:nvPicPr>
        <p:blipFill>
          <a:blip r:embed="rId5"/>
          <a:stretch>
            <a:fillRect/>
          </a:stretch>
        </p:blipFill>
        <p:spPr>
          <a:xfrm>
            <a:off x="3668923" y="1064901"/>
            <a:ext cx="8666417" cy="5228996"/>
          </a:xfrm>
          <a:prstGeom prst="rect">
            <a:avLst/>
          </a:prstGeom>
        </p:spPr>
      </p:pic>
      <p:pic>
        <p:nvPicPr>
          <p:cNvPr id="3" name="图片 2"/>
          <p:cNvPicPr>
            <a:picLocks noChangeAspect="1"/>
          </p:cNvPicPr>
          <p:nvPr/>
        </p:nvPicPr>
        <p:blipFill>
          <a:blip r:embed="rId6"/>
          <a:stretch>
            <a:fillRect/>
          </a:stretch>
        </p:blipFill>
        <p:spPr>
          <a:xfrm>
            <a:off x="1394089" y="1127125"/>
            <a:ext cx="1228725" cy="2733675"/>
          </a:xfrm>
          <a:prstGeom prst="rect">
            <a:avLst/>
          </a:prstGeom>
        </p:spPr>
      </p:pic>
    </p:spTree>
    <p:custDataLst>
      <p:tags r:id="rId1"/>
    </p:custDataLst>
    <p:extLst>
      <p:ext uri="{BB962C8B-B14F-4D97-AF65-F5344CB8AC3E}">
        <p14:creationId xmlns:p14="http://schemas.microsoft.com/office/powerpoint/2010/main" val="350676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2"/>
            </p:custDataLst>
          </p:nvPr>
        </p:nvSpPr>
        <p:spPr>
          <a:xfrm>
            <a:off x="784660" y="179592"/>
            <a:ext cx="6143758" cy="646331"/>
          </a:xfrm>
          <a:prstGeom prst="rect">
            <a:avLst/>
          </a:prstGeom>
          <a:noFill/>
        </p:spPr>
        <p:txBody>
          <a:bodyPr wrap="square" bIns="0" rtlCol="0" anchor="b" anchorCtr="0">
            <a:normAutofit/>
          </a:bodyPr>
          <a:lstStyle/>
          <a:p>
            <a:pPr>
              <a:lnSpc>
                <a:spcPct val="120000"/>
              </a:lnSpc>
            </a:pPr>
            <a:r>
              <a:rPr lang="zh-CN" altLang="en-US" sz="3200" b="1" spc="300" dirty="0">
                <a:latin typeface="微软雅黑" panose="020B0503020204020204" pitchFamily="34" charset="-122"/>
              </a:rPr>
              <a:t>筒体结构规范</a:t>
            </a:r>
            <a:r>
              <a:rPr lang="zh-CN" altLang="en-US" sz="3200" b="1" spc="300" dirty="0">
                <a:solidFill>
                  <a:schemeClr val="tx1"/>
                </a:solidFill>
                <a:latin typeface="微软雅黑" panose="020B0503020204020204" pitchFamily="34" charset="-122"/>
                <a:ea typeface="微软雅黑" panose="020B0503020204020204" pitchFamily="34" charset="-122"/>
              </a:rPr>
              <a:t>要求：</a:t>
            </a:r>
          </a:p>
        </p:txBody>
      </p:sp>
      <p:pic>
        <p:nvPicPr>
          <p:cNvPr id="5" name="图片 4">
            <a:extLst>
              <a:ext uri="{FF2B5EF4-FFF2-40B4-BE49-F238E27FC236}">
                <a16:creationId xmlns:a16="http://schemas.microsoft.com/office/drawing/2014/main" id="{230DD1A3-A854-4E99-877B-B079F26E6540}"/>
              </a:ext>
            </a:extLst>
          </p:cNvPr>
          <p:cNvPicPr>
            <a:picLocks noChangeAspect="1"/>
          </p:cNvPicPr>
          <p:nvPr/>
        </p:nvPicPr>
        <p:blipFill rotWithShape="1">
          <a:blip r:embed="rId5"/>
          <a:srcRect l="1256" t="-343" b="1"/>
          <a:stretch/>
        </p:blipFill>
        <p:spPr>
          <a:xfrm>
            <a:off x="3250407" y="864098"/>
            <a:ext cx="6479462" cy="3574099"/>
          </a:xfrm>
          <a:prstGeom prst="rect">
            <a:avLst/>
          </a:prstGeom>
        </p:spPr>
      </p:pic>
      <p:pic>
        <p:nvPicPr>
          <p:cNvPr id="7" name="图片 6">
            <a:extLst>
              <a:ext uri="{FF2B5EF4-FFF2-40B4-BE49-F238E27FC236}">
                <a16:creationId xmlns:a16="http://schemas.microsoft.com/office/drawing/2014/main" id="{065B4547-248B-4456-8CC4-488345799E08}"/>
              </a:ext>
            </a:extLst>
          </p:cNvPr>
          <p:cNvPicPr>
            <a:picLocks noChangeAspect="1"/>
          </p:cNvPicPr>
          <p:nvPr/>
        </p:nvPicPr>
        <p:blipFill>
          <a:blip r:embed="rId6"/>
          <a:stretch>
            <a:fillRect/>
          </a:stretch>
        </p:blipFill>
        <p:spPr>
          <a:xfrm>
            <a:off x="1919809" y="5263253"/>
            <a:ext cx="8352381" cy="580952"/>
          </a:xfrm>
          <a:prstGeom prst="rect">
            <a:avLst/>
          </a:prstGeom>
        </p:spPr>
      </p:pic>
      <p:sp>
        <p:nvSpPr>
          <p:cNvPr id="9" name="文本框 8">
            <a:extLst>
              <a:ext uri="{FF2B5EF4-FFF2-40B4-BE49-F238E27FC236}">
                <a16:creationId xmlns:a16="http://schemas.microsoft.com/office/drawing/2014/main" id="{89C076B3-957C-4AB4-AC22-4124B30B8855}"/>
              </a:ext>
            </a:extLst>
          </p:cNvPr>
          <p:cNvSpPr txBox="1"/>
          <p:nvPr>
            <p:custDataLst>
              <p:tags r:id="rId3"/>
            </p:custDataLst>
          </p:nvPr>
        </p:nvSpPr>
        <p:spPr>
          <a:xfrm>
            <a:off x="993733" y="4320987"/>
            <a:ext cx="6143758" cy="646331"/>
          </a:xfrm>
          <a:prstGeom prst="rect">
            <a:avLst/>
          </a:prstGeom>
          <a:noFill/>
        </p:spPr>
        <p:txBody>
          <a:bodyPr wrap="square" bIns="0" rtlCol="0" anchor="b" anchorCtr="0">
            <a:normAutofit/>
          </a:bodyPr>
          <a:lstStyle/>
          <a:p>
            <a:pPr>
              <a:lnSpc>
                <a:spcPct val="120000"/>
              </a:lnSpc>
            </a:pPr>
            <a:r>
              <a:rPr lang="zh-CN" altLang="en-US" sz="3200" b="1" spc="300" dirty="0">
                <a:solidFill>
                  <a:schemeClr val="tx2">
                    <a:lumMod val="10000"/>
                  </a:schemeClr>
                </a:solidFill>
                <a:latin typeface="微软雅黑" panose="020B0503020204020204" pitchFamily="34" charset="-122"/>
                <a:ea typeface="微软雅黑" panose="020B0503020204020204" pitchFamily="34" charset="-122"/>
              </a:rPr>
              <a:t>软件实现：</a:t>
            </a:r>
          </a:p>
        </p:txBody>
      </p:sp>
      <p:sp>
        <p:nvSpPr>
          <p:cNvPr id="8" name="iconfont-10357-5072126">
            <a:extLst>
              <a:ext uri="{FF2B5EF4-FFF2-40B4-BE49-F238E27FC236}">
                <a16:creationId xmlns:a16="http://schemas.microsoft.com/office/drawing/2014/main" id="{54405246-CCE2-4201-BBB1-D3F3EB6E740D}"/>
              </a:ext>
            </a:extLst>
          </p:cNvPr>
          <p:cNvSpPr/>
          <p:nvPr/>
        </p:nvSpPr>
        <p:spPr>
          <a:xfrm>
            <a:off x="174975" y="4438197"/>
            <a:ext cx="609685" cy="529121"/>
          </a:xfrm>
          <a:custGeom>
            <a:avLst/>
            <a:gdLst>
              <a:gd name="T0" fmla="*/ 9626 w 12800"/>
              <a:gd name="T1" fmla="*/ 10348 h 11110"/>
              <a:gd name="T2" fmla="*/ 8230 w 12800"/>
              <a:gd name="T3" fmla="*/ 10348 h 11110"/>
              <a:gd name="T4" fmla="*/ 8230 w 12800"/>
              <a:gd name="T5" fmla="*/ 9676 h 11110"/>
              <a:gd name="T6" fmla="*/ 4570 w 12800"/>
              <a:gd name="T7" fmla="*/ 9676 h 11110"/>
              <a:gd name="T8" fmla="*/ 4570 w 12800"/>
              <a:gd name="T9" fmla="*/ 10348 h 11110"/>
              <a:gd name="T10" fmla="*/ 3174 w 12800"/>
              <a:gd name="T11" fmla="*/ 10348 h 11110"/>
              <a:gd name="T12" fmla="*/ 2794 w 12800"/>
              <a:gd name="T13" fmla="*/ 10729 h 11110"/>
              <a:gd name="T14" fmla="*/ 3174 w 12800"/>
              <a:gd name="T15" fmla="*/ 11110 h 11110"/>
              <a:gd name="T16" fmla="*/ 9626 w 12800"/>
              <a:gd name="T17" fmla="*/ 11110 h 11110"/>
              <a:gd name="T18" fmla="*/ 10007 w 12800"/>
              <a:gd name="T19" fmla="*/ 10729 h 11110"/>
              <a:gd name="T20" fmla="*/ 9626 w 12800"/>
              <a:gd name="T21" fmla="*/ 10348 h 11110"/>
              <a:gd name="T22" fmla="*/ 0 w 12800"/>
              <a:gd name="T23" fmla="*/ 7504 h 11110"/>
              <a:gd name="T24" fmla="*/ 0 w 12800"/>
              <a:gd name="T25" fmla="*/ 8533 h 11110"/>
              <a:gd name="T26" fmla="*/ 381 w 12800"/>
              <a:gd name="T27" fmla="*/ 8914 h 11110"/>
              <a:gd name="T28" fmla="*/ 12419 w 12800"/>
              <a:gd name="T29" fmla="*/ 8914 h 11110"/>
              <a:gd name="T30" fmla="*/ 12800 w 12800"/>
              <a:gd name="T31" fmla="*/ 8533 h 11110"/>
              <a:gd name="T32" fmla="*/ 12800 w 12800"/>
              <a:gd name="T33" fmla="*/ 7504 h 11110"/>
              <a:gd name="T34" fmla="*/ 0 w 12800"/>
              <a:gd name="T35" fmla="*/ 7504 h 11110"/>
              <a:gd name="T36" fmla="*/ 12419 w 12800"/>
              <a:gd name="T37" fmla="*/ 0 h 11110"/>
              <a:gd name="T38" fmla="*/ 381 w 12800"/>
              <a:gd name="T39" fmla="*/ 0 h 11110"/>
              <a:gd name="T40" fmla="*/ 0 w 12800"/>
              <a:gd name="T41" fmla="*/ 381 h 11110"/>
              <a:gd name="T42" fmla="*/ 0 w 12800"/>
              <a:gd name="T43" fmla="*/ 6742 h 11110"/>
              <a:gd name="T44" fmla="*/ 12800 w 12800"/>
              <a:gd name="T45" fmla="*/ 6742 h 11110"/>
              <a:gd name="T46" fmla="*/ 12800 w 12800"/>
              <a:gd name="T47" fmla="*/ 381 h 11110"/>
              <a:gd name="T48" fmla="*/ 12419 w 12800"/>
              <a:gd name="T49" fmla="*/ 0 h 1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1110">
                <a:moveTo>
                  <a:pt x="9626" y="10348"/>
                </a:moveTo>
                <a:lnTo>
                  <a:pt x="8230" y="10348"/>
                </a:lnTo>
                <a:lnTo>
                  <a:pt x="8230" y="9676"/>
                </a:lnTo>
                <a:lnTo>
                  <a:pt x="4570" y="9676"/>
                </a:lnTo>
                <a:lnTo>
                  <a:pt x="4570" y="10348"/>
                </a:lnTo>
                <a:lnTo>
                  <a:pt x="3174" y="10348"/>
                </a:lnTo>
                <a:cubicBezTo>
                  <a:pt x="2964" y="10348"/>
                  <a:pt x="2794" y="10519"/>
                  <a:pt x="2794" y="10729"/>
                </a:cubicBezTo>
                <a:cubicBezTo>
                  <a:pt x="2794" y="10939"/>
                  <a:pt x="2964" y="11110"/>
                  <a:pt x="3174" y="11110"/>
                </a:cubicBezTo>
                <a:lnTo>
                  <a:pt x="9626" y="11110"/>
                </a:lnTo>
                <a:cubicBezTo>
                  <a:pt x="9836" y="11110"/>
                  <a:pt x="10007" y="10939"/>
                  <a:pt x="10007" y="10729"/>
                </a:cubicBezTo>
                <a:cubicBezTo>
                  <a:pt x="10007" y="10519"/>
                  <a:pt x="9836" y="10348"/>
                  <a:pt x="9626" y="10348"/>
                </a:cubicBezTo>
                <a:close/>
                <a:moveTo>
                  <a:pt x="0" y="7504"/>
                </a:moveTo>
                <a:lnTo>
                  <a:pt x="0" y="8533"/>
                </a:lnTo>
                <a:cubicBezTo>
                  <a:pt x="0" y="8743"/>
                  <a:pt x="171" y="8914"/>
                  <a:pt x="381" y="8914"/>
                </a:cubicBezTo>
                <a:lnTo>
                  <a:pt x="12419" y="8914"/>
                </a:lnTo>
                <a:cubicBezTo>
                  <a:pt x="12630" y="8914"/>
                  <a:pt x="12800" y="8743"/>
                  <a:pt x="12800" y="8533"/>
                </a:cubicBezTo>
                <a:lnTo>
                  <a:pt x="12800" y="7504"/>
                </a:lnTo>
                <a:lnTo>
                  <a:pt x="0" y="7504"/>
                </a:lnTo>
                <a:close/>
                <a:moveTo>
                  <a:pt x="12419" y="0"/>
                </a:moveTo>
                <a:lnTo>
                  <a:pt x="381" y="0"/>
                </a:lnTo>
                <a:cubicBezTo>
                  <a:pt x="171" y="0"/>
                  <a:pt x="0" y="171"/>
                  <a:pt x="0" y="381"/>
                </a:cubicBezTo>
                <a:lnTo>
                  <a:pt x="0" y="6742"/>
                </a:lnTo>
                <a:lnTo>
                  <a:pt x="12800" y="6742"/>
                </a:lnTo>
                <a:lnTo>
                  <a:pt x="12800" y="381"/>
                </a:lnTo>
                <a:cubicBezTo>
                  <a:pt x="12800" y="171"/>
                  <a:pt x="12630" y="0"/>
                  <a:pt x="12419"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rite_167029">
            <a:extLst>
              <a:ext uri="{FF2B5EF4-FFF2-40B4-BE49-F238E27FC236}">
                <a16:creationId xmlns:a16="http://schemas.microsoft.com/office/drawing/2014/main" id="{54405246-CCE2-4201-BBB1-D3F3EB6E740D}"/>
              </a:ext>
            </a:extLst>
          </p:cNvPr>
          <p:cNvSpPr/>
          <p:nvPr/>
        </p:nvSpPr>
        <p:spPr>
          <a:xfrm>
            <a:off x="174975" y="246433"/>
            <a:ext cx="657531" cy="609685"/>
          </a:xfrm>
          <a:custGeom>
            <a:avLst/>
            <a:gdLst>
              <a:gd name="connsiteX0" fmla="*/ 245596 w 595149"/>
              <a:gd name="connsiteY0" fmla="*/ 349634 h 604393"/>
              <a:gd name="connsiteX1" fmla="*/ 230506 w 595149"/>
              <a:gd name="connsiteY1" fmla="*/ 419020 h 604393"/>
              <a:gd name="connsiteX2" fmla="*/ 300099 w 595149"/>
              <a:gd name="connsiteY2" fmla="*/ 404053 h 604393"/>
              <a:gd name="connsiteX3" fmla="*/ 514040 w 595149"/>
              <a:gd name="connsiteY3" fmla="*/ 55041 h 604393"/>
              <a:gd name="connsiteX4" fmla="*/ 571422 w 595149"/>
              <a:gd name="connsiteY4" fmla="*/ 78731 h 604393"/>
              <a:gd name="connsiteX5" fmla="*/ 595149 w 595149"/>
              <a:gd name="connsiteY5" fmla="*/ 136024 h 604393"/>
              <a:gd name="connsiteX6" fmla="*/ 581548 w 595149"/>
              <a:gd name="connsiteY6" fmla="*/ 180927 h 604393"/>
              <a:gd name="connsiteX7" fmla="*/ 330180 w 595149"/>
              <a:gd name="connsiteY7" fmla="*/ 434087 h 604393"/>
              <a:gd name="connsiteX8" fmla="*/ 320550 w 595149"/>
              <a:gd name="connsiteY8" fmla="*/ 439340 h 604393"/>
              <a:gd name="connsiteX9" fmla="*/ 209261 w 595149"/>
              <a:gd name="connsiteY9" fmla="*/ 463427 h 604393"/>
              <a:gd name="connsiteX10" fmla="*/ 191392 w 595149"/>
              <a:gd name="connsiteY10" fmla="*/ 458174 h 604393"/>
              <a:gd name="connsiteX11" fmla="*/ 186130 w 595149"/>
              <a:gd name="connsiteY11" fmla="*/ 440332 h 604393"/>
              <a:gd name="connsiteX12" fmla="*/ 210254 w 595149"/>
              <a:gd name="connsiteY12" fmla="*/ 329116 h 604393"/>
              <a:gd name="connsiteX13" fmla="*/ 215516 w 595149"/>
              <a:gd name="connsiteY13" fmla="*/ 319501 h 604393"/>
              <a:gd name="connsiteX14" fmla="*/ 456658 w 595149"/>
              <a:gd name="connsiteY14" fmla="*/ 78731 h 604393"/>
              <a:gd name="connsiteX15" fmla="*/ 514040 w 595149"/>
              <a:gd name="connsiteY15" fmla="*/ 55041 h 604393"/>
              <a:gd name="connsiteX16" fmla="*/ 42687 w 595149"/>
              <a:gd name="connsiteY16" fmla="*/ 0 h 604393"/>
              <a:gd name="connsiteX17" fmla="*/ 397783 w 595149"/>
              <a:gd name="connsiteY17" fmla="*/ 0 h 604393"/>
              <a:gd name="connsiteX18" fmla="*/ 440371 w 595149"/>
              <a:gd name="connsiteY18" fmla="*/ 41238 h 604393"/>
              <a:gd name="connsiteX19" fmla="*/ 429054 w 595149"/>
              <a:gd name="connsiteY19" fmla="*/ 51250 h 604393"/>
              <a:gd name="connsiteX20" fmla="*/ 336433 w 595149"/>
              <a:gd name="connsiteY20" fmla="*/ 143738 h 604393"/>
              <a:gd name="connsiteX21" fmla="*/ 87558 w 595149"/>
              <a:gd name="connsiteY21" fmla="*/ 143738 h 604393"/>
              <a:gd name="connsiteX22" fmla="*/ 68101 w 595149"/>
              <a:gd name="connsiteY22" fmla="*/ 163167 h 604393"/>
              <a:gd name="connsiteX23" fmla="*/ 87558 w 595149"/>
              <a:gd name="connsiteY23" fmla="*/ 182696 h 604393"/>
              <a:gd name="connsiteX24" fmla="*/ 297518 w 595149"/>
              <a:gd name="connsiteY24" fmla="*/ 182696 h 604393"/>
              <a:gd name="connsiteX25" fmla="*/ 238749 w 595149"/>
              <a:gd name="connsiteY25" fmla="*/ 241381 h 604393"/>
              <a:gd name="connsiteX26" fmla="*/ 87558 w 595149"/>
              <a:gd name="connsiteY26" fmla="*/ 241381 h 604393"/>
              <a:gd name="connsiteX27" fmla="*/ 68101 w 595149"/>
              <a:gd name="connsiteY27" fmla="*/ 260810 h 604393"/>
              <a:gd name="connsiteX28" fmla="*/ 87558 w 595149"/>
              <a:gd name="connsiteY28" fmla="*/ 280239 h 604393"/>
              <a:gd name="connsiteX29" fmla="*/ 199735 w 595149"/>
              <a:gd name="connsiteY29" fmla="*/ 280239 h 604393"/>
              <a:gd name="connsiteX30" fmla="*/ 187922 w 595149"/>
              <a:gd name="connsiteY30" fmla="*/ 292036 h 604393"/>
              <a:gd name="connsiteX31" fmla="*/ 172138 w 595149"/>
              <a:gd name="connsiteY31" fmla="*/ 320882 h 604393"/>
              <a:gd name="connsiteX32" fmla="*/ 168266 w 595149"/>
              <a:gd name="connsiteY32" fmla="*/ 338924 h 604393"/>
              <a:gd name="connsiteX33" fmla="*/ 87558 w 595149"/>
              <a:gd name="connsiteY33" fmla="*/ 338924 h 604393"/>
              <a:gd name="connsiteX34" fmla="*/ 68101 w 595149"/>
              <a:gd name="connsiteY34" fmla="*/ 358353 h 604393"/>
              <a:gd name="connsiteX35" fmla="*/ 87558 w 595149"/>
              <a:gd name="connsiteY35" fmla="*/ 377783 h 604393"/>
              <a:gd name="connsiteX36" fmla="*/ 159828 w 595149"/>
              <a:gd name="connsiteY36" fmla="*/ 377783 h 604393"/>
              <a:gd name="connsiteX37" fmla="*/ 148015 w 595149"/>
              <a:gd name="connsiteY37" fmla="*/ 432106 h 604393"/>
              <a:gd name="connsiteX38" fmla="*/ 147320 w 595149"/>
              <a:gd name="connsiteY38" fmla="*/ 436467 h 604393"/>
              <a:gd name="connsiteX39" fmla="*/ 87558 w 595149"/>
              <a:gd name="connsiteY39" fmla="*/ 436467 h 604393"/>
              <a:gd name="connsiteX40" fmla="*/ 68101 w 595149"/>
              <a:gd name="connsiteY40" fmla="*/ 455996 h 604393"/>
              <a:gd name="connsiteX41" fmla="*/ 87558 w 595149"/>
              <a:gd name="connsiteY41" fmla="*/ 475425 h 604393"/>
              <a:gd name="connsiteX42" fmla="*/ 155659 w 595149"/>
              <a:gd name="connsiteY42" fmla="*/ 475425 h 604393"/>
              <a:gd name="connsiteX43" fmla="*/ 163799 w 595149"/>
              <a:gd name="connsiteY43" fmla="*/ 485735 h 604393"/>
              <a:gd name="connsiteX44" fmla="*/ 217505 w 595149"/>
              <a:gd name="connsiteY44" fmla="*/ 501497 h 604393"/>
              <a:gd name="connsiteX45" fmla="*/ 328789 w 595149"/>
              <a:gd name="connsiteY45" fmla="*/ 477408 h 604393"/>
              <a:gd name="connsiteX46" fmla="*/ 357776 w 595149"/>
              <a:gd name="connsiteY46" fmla="*/ 461646 h 604393"/>
              <a:gd name="connsiteX47" fmla="*/ 440470 w 595149"/>
              <a:gd name="connsiteY47" fmla="*/ 379071 h 604393"/>
              <a:gd name="connsiteX48" fmla="*/ 440470 w 595149"/>
              <a:gd name="connsiteY48" fmla="*/ 561866 h 604393"/>
              <a:gd name="connsiteX49" fmla="*/ 397783 w 595149"/>
              <a:gd name="connsiteY49" fmla="*/ 604393 h 604393"/>
              <a:gd name="connsiteX50" fmla="*/ 42687 w 595149"/>
              <a:gd name="connsiteY50" fmla="*/ 604393 h 604393"/>
              <a:gd name="connsiteX51" fmla="*/ 0 w 595149"/>
              <a:gd name="connsiteY51" fmla="*/ 561866 h 604393"/>
              <a:gd name="connsiteX52" fmla="*/ 0 w 595149"/>
              <a:gd name="connsiteY52" fmla="*/ 42626 h 604393"/>
              <a:gd name="connsiteX53" fmla="*/ 42687 w 595149"/>
              <a:gd name="connsiteY53" fmla="*/ 0 h 60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95149" h="604393">
                <a:moveTo>
                  <a:pt x="245596" y="349634"/>
                </a:moveTo>
                <a:lnTo>
                  <a:pt x="230506" y="419020"/>
                </a:lnTo>
                <a:lnTo>
                  <a:pt x="300099" y="404053"/>
                </a:lnTo>
                <a:close/>
                <a:moveTo>
                  <a:pt x="514040" y="55041"/>
                </a:moveTo>
                <a:cubicBezTo>
                  <a:pt x="535682" y="55041"/>
                  <a:pt x="556034" y="63466"/>
                  <a:pt x="571422" y="78731"/>
                </a:cubicBezTo>
                <a:cubicBezTo>
                  <a:pt x="586710" y="93996"/>
                  <a:pt x="595149" y="114416"/>
                  <a:pt x="595149" y="136024"/>
                </a:cubicBezTo>
                <a:cubicBezTo>
                  <a:pt x="595149" y="152181"/>
                  <a:pt x="590483" y="167645"/>
                  <a:pt x="581548" y="180927"/>
                </a:cubicBezTo>
                <a:cubicBezTo>
                  <a:pt x="575194" y="190443"/>
                  <a:pt x="593163" y="171610"/>
                  <a:pt x="330180" y="434087"/>
                </a:cubicBezTo>
                <a:cubicBezTo>
                  <a:pt x="327698" y="436664"/>
                  <a:pt x="324323" y="438547"/>
                  <a:pt x="320550" y="439340"/>
                </a:cubicBezTo>
                <a:cubicBezTo>
                  <a:pt x="308141" y="442017"/>
                  <a:pt x="224153" y="460255"/>
                  <a:pt x="209261" y="463427"/>
                </a:cubicBezTo>
                <a:cubicBezTo>
                  <a:pt x="202808" y="464815"/>
                  <a:pt x="196058" y="462833"/>
                  <a:pt x="191392" y="458174"/>
                </a:cubicBezTo>
                <a:cubicBezTo>
                  <a:pt x="186626" y="453515"/>
                  <a:pt x="184740" y="446775"/>
                  <a:pt x="186130" y="440332"/>
                </a:cubicBezTo>
                <a:cubicBezTo>
                  <a:pt x="188810" y="427743"/>
                  <a:pt x="206978" y="343984"/>
                  <a:pt x="210254" y="329116"/>
                </a:cubicBezTo>
                <a:cubicBezTo>
                  <a:pt x="211048" y="325448"/>
                  <a:pt x="212935" y="322078"/>
                  <a:pt x="215516" y="319501"/>
                </a:cubicBezTo>
                <a:cubicBezTo>
                  <a:pt x="227032" y="308003"/>
                  <a:pt x="444348" y="91023"/>
                  <a:pt x="456658" y="78731"/>
                </a:cubicBezTo>
                <a:cubicBezTo>
                  <a:pt x="471947" y="63466"/>
                  <a:pt x="492299" y="55041"/>
                  <a:pt x="514040" y="55041"/>
                </a:cubicBezTo>
                <a:close/>
                <a:moveTo>
                  <a:pt x="42687" y="0"/>
                </a:moveTo>
                <a:lnTo>
                  <a:pt x="397783" y="0"/>
                </a:lnTo>
                <a:cubicBezTo>
                  <a:pt x="420814" y="0"/>
                  <a:pt x="439676" y="18438"/>
                  <a:pt x="440371" y="41238"/>
                </a:cubicBezTo>
                <a:cubicBezTo>
                  <a:pt x="436499" y="44311"/>
                  <a:pt x="432727" y="47681"/>
                  <a:pt x="429054" y="51250"/>
                </a:cubicBezTo>
                <a:lnTo>
                  <a:pt x="336433" y="143738"/>
                </a:lnTo>
                <a:lnTo>
                  <a:pt x="87558" y="143738"/>
                </a:lnTo>
                <a:cubicBezTo>
                  <a:pt x="76737" y="143738"/>
                  <a:pt x="68101" y="152461"/>
                  <a:pt x="68101" y="163167"/>
                </a:cubicBezTo>
                <a:cubicBezTo>
                  <a:pt x="68101" y="173972"/>
                  <a:pt x="76737" y="182696"/>
                  <a:pt x="87558" y="182696"/>
                </a:cubicBezTo>
                <a:lnTo>
                  <a:pt x="297518" y="182696"/>
                </a:lnTo>
                <a:lnTo>
                  <a:pt x="238749" y="241381"/>
                </a:lnTo>
                <a:lnTo>
                  <a:pt x="87558" y="241381"/>
                </a:lnTo>
                <a:cubicBezTo>
                  <a:pt x="76737" y="241381"/>
                  <a:pt x="68101" y="250005"/>
                  <a:pt x="68101" y="260810"/>
                </a:cubicBezTo>
                <a:cubicBezTo>
                  <a:pt x="68101" y="271516"/>
                  <a:pt x="76737" y="280239"/>
                  <a:pt x="87558" y="280239"/>
                </a:cubicBezTo>
                <a:lnTo>
                  <a:pt x="199735" y="280239"/>
                </a:lnTo>
                <a:lnTo>
                  <a:pt x="187922" y="292036"/>
                </a:lnTo>
                <a:cubicBezTo>
                  <a:pt x="179980" y="299966"/>
                  <a:pt x="174520" y="309978"/>
                  <a:pt x="172138" y="320882"/>
                </a:cubicBezTo>
                <a:lnTo>
                  <a:pt x="168266" y="338924"/>
                </a:lnTo>
                <a:lnTo>
                  <a:pt x="87558" y="338924"/>
                </a:lnTo>
                <a:cubicBezTo>
                  <a:pt x="76737" y="338924"/>
                  <a:pt x="68101" y="347647"/>
                  <a:pt x="68101" y="358353"/>
                </a:cubicBezTo>
                <a:cubicBezTo>
                  <a:pt x="68101" y="369059"/>
                  <a:pt x="76737" y="377783"/>
                  <a:pt x="87558" y="377783"/>
                </a:cubicBezTo>
                <a:lnTo>
                  <a:pt x="159828" y="377783"/>
                </a:lnTo>
                <a:lnTo>
                  <a:pt x="148015" y="432106"/>
                </a:lnTo>
                <a:cubicBezTo>
                  <a:pt x="147717" y="433593"/>
                  <a:pt x="147518" y="435080"/>
                  <a:pt x="147320" y="436467"/>
                </a:cubicBezTo>
                <a:lnTo>
                  <a:pt x="87558" y="436467"/>
                </a:lnTo>
                <a:cubicBezTo>
                  <a:pt x="76737" y="436467"/>
                  <a:pt x="68101" y="445191"/>
                  <a:pt x="68101" y="455996"/>
                </a:cubicBezTo>
                <a:cubicBezTo>
                  <a:pt x="68101" y="466702"/>
                  <a:pt x="76737" y="475425"/>
                  <a:pt x="87558" y="475425"/>
                </a:cubicBezTo>
                <a:lnTo>
                  <a:pt x="155659" y="475425"/>
                </a:lnTo>
                <a:cubicBezTo>
                  <a:pt x="157942" y="479093"/>
                  <a:pt x="160622" y="482563"/>
                  <a:pt x="163799" y="485735"/>
                </a:cubicBezTo>
                <a:cubicBezTo>
                  <a:pt x="178491" y="500307"/>
                  <a:pt x="198842" y="505462"/>
                  <a:pt x="217505" y="501497"/>
                </a:cubicBezTo>
                <a:lnTo>
                  <a:pt x="328789" y="477408"/>
                </a:lnTo>
                <a:cubicBezTo>
                  <a:pt x="339808" y="475029"/>
                  <a:pt x="349835" y="469577"/>
                  <a:pt x="357776" y="461646"/>
                </a:cubicBezTo>
                <a:cubicBezTo>
                  <a:pt x="368398" y="450940"/>
                  <a:pt x="432628" y="386804"/>
                  <a:pt x="440470" y="379071"/>
                </a:cubicBezTo>
                <a:lnTo>
                  <a:pt x="440470" y="561866"/>
                </a:lnTo>
                <a:cubicBezTo>
                  <a:pt x="440470" y="585261"/>
                  <a:pt x="421310" y="604393"/>
                  <a:pt x="397783" y="604393"/>
                </a:cubicBezTo>
                <a:lnTo>
                  <a:pt x="42687" y="604393"/>
                </a:lnTo>
                <a:cubicBezTo>
                  <a:pt x="19160" y="604393"/>
                  <a:pt x="0" y="585261"/>
                  <a:pt x="0" y="561866"/>
                </a:cubicBezTo>
                <a:lnTo>
                  <a:pt x="0" y="42626"/>
                </a:lnTo>
                <a:cubicBezTo>
                  <a:pt x="0" y="19132"/>
                  <a:pt x="19160" y="0"/>
                  <a:pt x="4268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09916713"/>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2"/>
            </p:custDataLst>
          </p:nvPr>
        </p:nvSpPr>
        <p:spPr>
          <a:xfrm>
            <a:off x="716896" y="124609"/>
            <a:ext cx="6143758" cy="646331"/>
          </a:xfrm>
          <a:prstGeom prst="rect">
            <a:avLst/>
          </a:prstGeom>
          <a:noFill/>
        </p:spPr>
        <p:txBody>
          <a:bodyPr wrap="square" bIns="0" rtlCol="0" anchor="b" anchorCtr="0">
            <a:normAutofit/>
          </a:bodyPr>
          <a:lstStyle/>
          <a:p>
            <a:pPr>
              <a:lnSpc>
                <a:spcPct val="120000"/>
              </a:lnSpc>
            </a:pPr>
            <a:r>
              <a:rPr lang="zh-CN" altLang="en-US" sz="3200" spc="300" dirty="0">
                <a:latin typeface="微软雅黑" panose="020B0503020204020204" pitchFamily="34" charset="-122"/>
              </a:rPr>
              <a:t>筒体结构调整结果</a:t>
            </a:r>
            <a:r>
              <a:rPr lang="zh-CN" altLang="en-US" sz="3200" spc="300" dirty="0">
                <a:solidFill>
                  <a:schemeClr val="tx1"/>
                </a:solidFill>
                <a:latin typeface="微软雅黑" panose="020B0503020204020204" pitchFamily="34" charset="-122"/>
              </a:rPr>
              <a:t>：</a:t>
            </a:r>
          </a:p>
        </p:txBody>
      </p:sp>
      <p:pic>
        <p:nvPicPr>
          <p:cNvPr id="31" name="图片 30"/>
          <p:cNvPicPr>
            <a:picLocks noChangeAspect="1"/>
          </p:cNvPicPr>
          <p:nvPr/>
        </p:nvPicPr>
        <p:blipFill>
          <a:blip r:embed="rId5"/>
          <a:stretch>
            <a:fillRect/>
          </a:stretch>
        </p:blipFill>
        <p:spPr>
          <a:xfrm>
            <a:off x="0" y="770940"/>
            <a:ext cx="6886575" cy="5629275"/>
          </a:xfrm>
          <a:prstGeom prst="rect">
            <a:avLst/>
          </a:prstGeom>
        </p:spPr>
      </p:pic>
      <p:pic>
        <p:nvPicPr>
          <p:cNvPr id="34" name="图片 33"/>
          <p:cNvPicPr>
            <a:picLocks noChangeAspect="1"/>
          </p:cNvPicPr>
          <p:nvPr/>
        </p:nvPicPr>
        <p:blipFill>
          <a:blip r:embed="rId6"/>
          <a:stretch>
            <a:fillRect/>
          </a:stretch>
        </p:blipFill>
        <p:spPr>
          <a:xfrm>
            <a:off x="3629025" y="-585"/>
            <a:ext cx="8562975" cy="6400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4967" y="545910"/>
            <a:ext cx="4694830" cy="584775"/>
          </a:xfrm>
          <a:prstGeom prst="rect">
            <a:avLst/>
          </a:prstGeom>
          <a:noFill/>
        </p:spPr>
        <p:txBody>
          <a:bodyPr wrap="square" rtlCol="0">
            <a:spAutoFit/>
          </a:bodyPr>
          <a:lstStyle/>
          <a:p>
            <a:r>
              <a:rPr lang="zh-CN" altLang="en-US" sz="3200" dirty="0"/>
              <a:t>框剪结构规范要求：</a:t>
            </a:r>
          </a:p>
        </p:txBody>
      </p:sp>
      <p:pic>
        <p:nvPicPr>
          <p:cNvPr id="6" name="图片 5"/>
          <p:cNvPicPr>
            <a:picLocks noChangeAspect="1"/>
          </p:cNvPicPr>
          <p:nvPr/>
        </p:nvPicPr>
        <p:blipFill>
          <a:blip r:embed="rId3"/>
          <a:stretch>
            <a:fillRect/>
          </a:stretch>
        </p:blipFill>
        <p:spPr>
          <a:xfrm>
            <a:off x="504967" y="1457072"/>
            <a:ext cx="6410325" cy="2105025"/>
          </a:xfrm>
          <a:prstGeom prst="rect">
            <a:avLst/>
          </a:prstGeom>
        </p:spPr>
      </p:pic>
      <p:sp>
        <p:nvSpPr>
          <p:cNvPr id="7" name="文本框 6"/>
          <p:cNvSpPr txBox="1"/>
          <p:nvPr/>
        </p:nvSpPr>
        <p:spPr>
          <a:xfrm>
            <a:off x="7246960" y="1457072"/>
            <a:ext cx="4626591" cy="1954509"/>
          </a:xfrm>
          <a:prstGeom prst="rect">
            <a:avLst/>
          </a:prstGeom>
          <a:noFill/>
        </p:spPr>
        <p:txBody>
          <a:bodyPr wrap="square" rtlCol="0">
            <a:spAutoFit/>
          </a:bodyPr>
          <a:lstStyle/>
          <a:p>
            <a:pPr>
              <a:lnSpc>
                <a:spcPct val="150000"/>
              </a:lnSpc>
            </a:pPr>
            <a:r>
              <a:rPr lang="zh-CN" altLang="en-US" sz="2800" dirty="0"/>
              <a:t>因为框剪结构规范有明确要求去分段基底剪力，软件也是按分段基底输出的。</a:t>
            </a:r>
          </a:p>
        </p:txBody>
      </p:sp>
      <p:pic>
        <p:nvPicPr>
          <p:cNvPr id="8" name="图片 7"/>
          <p:cNvPicPr>
            <a:picLocks noChangeAspect="1"/>
          </p:cNvPicPr>
          <p:nvPr/>
        </p:nvPicPr>
        <p:blipFill>
          <a:blip r:embed="rId4"/>
          <a:stretch>
            <a:fillRect/>
          </a:stretch>
        </p:blipFill>
        <p:spPr>
          <a:xfrm>
            <a:off x="504967" y="4140602"/>
            <a:ext cx="6696075" cy="1743075"/>
          </a:xfrm>
          <a:prstGeom prst="rect">
            <a:avLst/>
          </a:prstGeom>
        </p:spPr>
      </p:pic>
      <p:grpSp>
        <p:nvGrpSpPr>
          <p:cNvPr id="11" name="组合 10"/>
          <p:cNvGrpSpPr/>
          <p:nvPr/>
        </p:nvGrpSpPr>
        <p:grpSpPr>
          <a:xfrm>
            <a:off x="928288" y="915502"/>
            <a:ext cx="11300971" cy="5293190"/>
            <a:chOff x="784660" y="972282"/>
            <a:chExt cx="11300971" cy="5293190"/>
          </a:xfrm>
        </p:grpSpPr>
        <p:grpSp>
          <p:nvGrpSpPr>
            <p:cNvPr id="12" name="组合 11"/>
            <p:cNvGrpSpPr/>
            <p:nvPr/>
          </p:nvGrpSpPr>
          <p:grpSpPr>
            <a:xfrm>
              <a:off x="784660" y="4393545"/>
              <a:ext cx="8410575" cy="1871927"/>
              <a:chOff x="784660" y="4393545"/>
              <a:chExt cx="8410575" cy="1871927"/>
            </a:xfrm>
          </p:grpSpPr>
          <p:pic>
            <p:nvPicPr>
              <p:cNvPr id="24" name="图片 23"/>
              <p:cNvPicPr>
                <a:picLocks noChangeAspect="1"/>
              </p:cNvPicPr>
              <p:nvPr/>
            </p:nvPicPr>
            <p:blipFill>
              <a:blip r:embed="rId5"/>
              <a:stretch>
                <a:fillRect/>
              </a:stretch>
            </p:blipFill>
            <p:spPr>
              <a:xfrm>
                <a:off x="784660" y="4393545"/>
                <a:ext cx="8410575" cy="1871927"/>
              </a:xfrm>
              <a:prstGeom prst="rect">
                <a:avLst/>
              </a:prstGeom>
            </p:spPr>
          </p:pic>
          <p:sp>
            <p:nvSpPr>
              <p:cNvPr id="25" name="圆角矩形 24"/>
              <p:cNvSpPr/>
              <p:nvPr/>
            </p:nvSpPr>
            <p:spPr>
              <a:xfrm>
                <a:off x="2756848" y="5749444"/>
                <a:ext cx="777922" cy="2805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2718179" y="4618950"/>
                <a:ext cx="777922" cy="280596"/>
              </a:xfrm>
              <a:prstGeom prst="round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5998630" y="972282"/>
              <a:ext cx="6087001" cy="5185948"/>
              <a:chOff x="5998630" y="972282"/>
              <a:chExt cx="6087001" cy="5185948"/>
            </a:xfrm>
          </p:grpSpPr>
          <p:sp>
            <p:nvSpPr>
              <p:cNvPr id="14" name="文本框 13"/>
              <p:cNvSpPr txBox="1"/>
              <p:nvPr/>
            </p:nvSpPr>
            <p:spPr>
              <a:xfrm>
                <a:off x="9127471" y="4376806"/>
                <a:ext cx="2921653" cy="646331"/>
              </a:xfrm>
              <a:prstGeom prst="rect">
                <a:avLst/>
              </a:prstGeom>
              <a:noFill/>
            </p:spPr>
            <p:txBody>
              <a:bodyPr wrap="square" rtlCol="0">
                <a:spAutoFit/>
              </a:bodyPr>
              <a:lstStyle/>
              <a:p>
                <a:r>
                  <a:rPr lang="en-US" altLang="zh-CN" dirty="0">
                    <a:solidFill>
                      <a:srgbClr val="002060"/>
                    </a:solidFill>
                  </a:rPr>
                  <a:t>0.2</a:t>
                </a:r>
                <a:r>
                  <a:rPr lang="zh-CN" altLang="en-US" dirty="0">
                    <a:solidFill>
                      <a:srgbClr val="002060"/>
                    </a:solidFill>
                  </a:rPr>
                  <a:t>*</a:t>
                </a:r>
                <a:r>
                  <a:rPr lang="en-US" altLang="zh-CN" dirty="0">
                    <a:solidFill>
                      <a:srgbClr val="002060"/>
                    </a:solidFill>
                  </a:rPr>
                  <a:t>15043.2=3008.64</a:t>
                </a:r>
                <a:endParaRPr lang="zh-CN" altLang="en-US" dirty="0">
                  <a:solidFill>
                    <a:srgbClr val="002060"/>
                  </a:solidFill>
                </a:endParaRPr>
              </a:p>
              <a:p>
                <a:r>
                  <a:rPr lang="en-US" altLang="zh-CN" dirty="0">
                    <a:solidFill>
                      <a:srgbClr val="002060"/>
                    </a:solidFill>
                  </a:rPr>
                  <a:t>0.2</a:t>
                </a:r>
                <a:r>
                  <a:rPr lang="zh-CN" altLang="en-US" dirty="0">
                    <a:solidFill>
                      <a:srgbClr val="002060"/>
                    </a:solidFill>
                  </a:rPr>
                  <a:t>*</a:t>
                </a:r>
                <a:r>
                  <a:rPr lang="en-US" altLang="zh-CN" dirty="0">
                    <a:solidFill>
                      <a:srgbClr val="002060"/>
                    </a:solidFill>
                  </a:rPr>
                  <a:t>13658.9=2731.78</a:t>
                </a:r>
                <a:endParaRPr lang="zh-CN" altLang="en-US" dirty="0">
                  <a:solidFill>
                    <a:srgbClr val="002060"/>
                  </a:solidFill>
                </a:endParaRPr>
              </a:p>
            </p:txBody>
          </p:sp>
          <p:grpSp>
            <p:nvGrpSpPr>
              <p:cNvPr id="15" name="组合 14"/>
              <p:cNvGrpSpPr/>
              <p:nvPr/>
            </p:nvGrpSpPr>
            <p:grpSpPr>
              <a:xfrm>
                <a:off x="5998630" y="972282"/>
                <a:ext cx="6050495" cy="2897751"/>
                <a:chOff x="5998630" y="972282"/>
                <a:chExt cx="6050495" cy="2897751"/>
              </a:xfrm>
            </p:grpSpPr>
            <p:pic>
              <p:nvPicPr>
                <p:cNvPr id="20" name="图片 19"/>
                <p:cNvPicPr>
                  <a:picLocks noChangeAspect="1"/>
                </p:cNvPicPr>
                <p:nvPr/>
              </p:nvPicPr>
              <p:blipFill>
                <a:blip r:embed="rId6"/>
                <a:stretch>
                  <a:fillRect/>
                </a:stretch>
              </p:blipFill>
              <p:spPr>
                <a:xfrm>
                  <a:off x="5998630" y="972282"/>
                  <a:ext cx="6019800" cy="1476375"/>
                </a:xfrm>
                <a:prstGeom prst="rect">
                  <a:avLst/>
                </a:prstGeom>
              </p:spPr>
            </p:pic>
            <p:pic>
              <p:nvPicPr>
                <p:cNvPr id="21" name="图片 20"/>
                <p:cNvPicPr>
                  <a:picLocks noChangeAspect="1"/>
                </p:cNvPicPr>
                <p:nvPr/>
              </p:nvPicPr>
              <p:blipFill>
                <a:blip r:embed="rId7"/>
                <a:stretch>
                  <a:fillRect/>
                </a:stretch>
              </p:blipFill>
              <p:spPr>
                <a:xfrm>
                  <a:off x="6096000" y="2431758"/>
                  <a:ext cx="5953125" cy="1438275"/>
                </a:xfrm>
                <a:prstGeom prst="rect">
                  <a:avLst/>
                </a:prstGeom>
              </p:spPr>
            </p:pic>
            <p:sp>
              <p:nvSpPr>
                <p:cNvPr id="22" name="圆角矩形 21"/>
                <p:cNvSpPr/>
                <p:nvPr/>
              </p:nvSpPr>
              <p:spPr>
                <a:xfrm>
                  <a:off x="10999414" y="1678675"/>
                  <a:ext cx="967143" cy="53226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11072566" y="3155050"/>
                  <a:ext cx="912550" cy="515363"/>
                </a:xfrm>
                <a:prstGeom prst="round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箭头连接符 15"/>
              <p:cNvCxnSpPr/>
              <p:nvPr/>
            </p:nvCxnSpPr>
            <p:spPr>
              <a:xfrm flipH="1" flipV="1">
                <a:off x="7941075" y="1541561"/>
                <a:ext cx="3195498" cy="2943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flipV="1">
                <a:off x="7773877" y="2922400"/>
                <a:ext cx="2880327" cy="1842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163978" y="5234900"/>
                <a:ext cx="2921653" cy="923330"/>
              </a:xfrm>
              <a:prstGeom prst="rect">
                <a:avLst/>
              </a:prstGeom>
              <a:noFill/>
            </p:spPr>
            <p:txBody>
              <a:bodyPr wrap="square" rtlCol="0">
                <a:spAutoFit/>
              </a:bodyPr>
              <a:lstStyle/>
              <a:p>
                <a:r>
                  <a:rPr lang="en-US" altLang="zh-CN" dirty="0">
                    <a:solidFill>
                      <a:srgbClr val="002060"/>
                    </a:solidFill>
                  </a:rPr>
                  <a:t>3008.64/2587.715=1.163</a:t>
                </a:r>
                <a:endParaRPr lang="zh-CN" altLang="en-US" dirty="0">
                  <a:solidFill>
                    <a:srgbClr val="002060"/>
                  </a:solidFill>
                </a:endParaRPr>
              </a:p>
              <a:p>
                <a:r>
                  <a:rPr lang="en-US" altLang="zh-CN" dirty="0">
                    <a:solidFill>
                      <a:srgbClr val="002060"/>
                    </a:solidFill>
                  </a:rPr>
                  <a:t>2731.78/1876.417=1.456</a:t>
                </a:r>
              </a:p>
              <a:p>
                <a:r>
                  <a:rPr lang="zh-CN" altLang="en-US" dirty="0">
                    <a:solidFill>
                      <a:srgbClr val="002060"/>
                    </a:solidFill>
                  </a:rPr>
                  <a:t>与输出的调整系数一致</a:t>
                </a:r>
              </a:p>
            </p:txBody>
          </p:sp>
        </p:grpSp>
      </p:grpSp>
      <p:cxnSp>
        <p:nvCxnSpPr>
          <p:cNvPr id="3" name="直接连接符 2">
            <a:extLst>
              <a:ext uri="{FF2B5EF4-FFF2-40B4-BE49-F238E27FC236}">
                <a16:creationId xmlns:a16="http://schemas.microsoft.com/office/drawing/2014/main" id="{37DAC558-DF11-4A70-93EB-106664FD2786}"/>
              </a:ext>
            </a:extLst>
          </p:cNvPr>
          <p:cNvCxnSpPr/>
          <p:nvPr/>
        </p:nvCxnSpPr>
        <p:spPr>
          <a:xfrm>
            <a:off x="1002059" y="5178120"/>
            <a:ext cx="8242794"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1749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980" y="347980"/>
            <a:ext cx="10245090" cy="441960"/>
          </a:xfrm>
        </p:spPr>
        <p:txBody>
          <a:bodyPr/>
          <a:lstStyle/>
          <a:p>
            <a:r>
              <a:rPr lang="en-US" altLang="zh-CN" sz="2800" spc="300" dirty="0">
                <a:solidFill>
                  <a:srgbClr val="C00000"/>
                </a:solidFill>
                <a:latin typeface="微软雅黑" panose="020B0503020204020204" pitchFamily="34" charset="-122"/>
                <a:cs typeface="微软雅黑" panose="020B0503020204020204" pitchFamily="34" charset="-122"/>
                <a:sym typeface="Arial" panose="020B0604020202020204" pitchFamily="34" charset="0"/>
              </a:rPr>
              <a:t>Q1</a:t>
            </a:r>
            <a:r>
              <a:rPr lang="zh-CN" altLang="en-US" sz="2800" spc="300"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：同一个项目中，建桩承台和桩筏，计算结果差异大</a:t>
            </a:r>
            <a:endParaRPr lang="zh-CN" altLang="en-US" sz="2800" dirty="0"/>
          </a:p>
        </p:txBody>
      </p:sp>
      <p:sp>
        <p:nvSpPr>
          <p:cNvPr id="4" name="矩形 3"/>
          <p:cNvSpPr/>
          <p:nvPr/>
        </p:nvSpPr>
        <p:spPr>
          <a:xfrm>
            <a:off x="347979" y="866539"/>
            <a:ext cx="9756000" cy="11938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custDataLst>
              <p:tags r:id="rId2"/>
            </p:custDataLst>
          </p:nvPr>
        </p:nvCxnSpPr>
        <p:spPr>
          <a:xfrm flipV="1">
            <a:off x="6036949" y="5252118"/>
            <a:ext cx="889312" cy="1710"/>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sp>
        <p:nvSpPr>
          <p:cNvPr id="28" name="文本框 27"/>
          <p:cNvSpPr txBox="1"/>
          <p:nvPr>
            <p:custDataLst>
              <p:tags r:id="rId3"/>
            </p:custDataLst>
          </p:nvPr>
        </p:nvSpPr>
        <p:spPr bwMode="auto">
          <a:xfrm>
            <a:off x="347979" y="1271551"/>
            <a:ext cx="6912630" cy="1372235"/>
          </a:xfrm>
          <a:prstGeom prst="rect">
            <a:avLst/>
          </a:prstGeom>
          <a:noFill/>
        </p:spPr>
        <p:txBody>
          <a:bodyPr wrap="square" lIns="90000" tIns="0" rIns="90000" bIns="46800">
            <a:noAutofit/>
          </a:bodyPr>
          <a:lstStyle/>
          <a:p>
            <a:pPr>
              <a:lnSpc>
                <a:spcPct val="150000"/>
              </a:lnSpc>
            </a:pPr>
            <a:r>
              <a:rPr lang="zh-CN" altLang="en-US" spc="150" dirty="0">
                <a:solidFill>
                  <a:srgbClr val="000000">
                    <a:lumMod val="85000"/>
                    <a:lumOff val="15000"/>
                  </a:srgbClr>
                </a:solidFill>
                <a:latin typeface="微软雅黑" panose="020B0503020204020204" pitchFamily="34" charset="-122"/>
              </a:rPr>
              <a:t>桩承台：冲切验算值</a:t>
            </a:r>
            <a:r>
              <a:rPr lang="en-US" altLang="zh-CN" spc="150" dirty="0">
                <a:solidFill>
                  <a:srgbClr val="000000">
                    <a:lumMod val="85000"/>
                    <a:lumOff val="15000"/>
                  </a:srgbClr>
                </a:solidFill>
                <a:latin typeface="微软雅黑" panose="020B0503020204020204" pitchFamily="34" charset="-122"/>
              </a:rPr>
              <a:t>1.11(</a:t>
            </a:r>
            <a:r>
              <a:rPr lang="zh-CN" altLang="en-US" spc="150" dirty="0">
                <a:solidFill>
                  <a:srgbClr val="000000">
                    <a:lumMod val="85000"/>
                    <a:lumOff val="15000"/>
                  </a:srgbClr>
                </a:solidFill>
                <a:latin typeface="微软雅黑" panose="020B0503020204020204" pitchFamily="34" charset="-122"/>
              </a:rPr>
              <a:t>柱</a:t>
            </a:r>
            <a:r>
              <a:rPr lang="en-US" altLang="zh-CN" spc="150" dirty="0">
                <a:solidFill>
                  <a:srgbClr val="000000">
                    <a:lumMod val="85000"/>
                    <a:lumOff val="15000"/>
                  </a:srgbClr>
                </a:solidFill>
                <a:latin typeface="微软雅黑" panose="020B0503020204020204" pitchFamily="34" charset="-122"/>
              </a:rPr>
              <a:t>)/0.84(</a:t>
            </a:r>
            <a:r>
              <a:rPr lang="zh-CN" altLang="en-US" spc="150" dirty="0">
                <a:solidFill>
                  <a:srgbClr val="000000">
                    <a:lumMod val="85000"/>
                    <a:lumOff val="15000"/>
                  </a:srgbClr>
                </a:solidFill>
                <a:latin typeface="微软雅黑" panose="020B0503020204020204" pitchFamily="34" charset="-122"/>
              </a:rPr>
              <a:t>桩</a:t>
            </a:r>
            <a:r>
              <a:rPr lang="en-US" altLang="zh-CN" spc="150" dirty="0">
                <a:solidFill>
                  <a:srgbClr val="000000">
                    <a:lumMod val="85000"/>
                    <a:lumOff val="15000"/>
                  </a:srgbClr>
                </a:solidFill>
                <a:latin typeface="微软雅黑" panose="020B0503020204020204" pitchFamily="34" charset="-122"/>
              </a:rPr>
              <a:t>)</a:t>
            </a:r>
            <a:r>
              <a:rPr lang="zh-CN" altLang="en-US" spc="150" dirty="0">
                <a:solidFill>
                  <a:srgbClr val="000000">
                    <a:lumMod val="85000"/>
                    <a:lumOff val="15000"/>
                  </a:srgbClr>
                </a:solidFill>
                <a:latin typeface="微软雅黑" panose="020B0503020204020204" pitchFamily="34" charset="-122"/>
              </a:rPr>
              <a:t>，受剪</a:t>
            </a:r>
            <a:r>
              <a:rPr lang="en-US" altLang="zh-CN" spc="150" dirty="0">
                <a:solidFill>
                  <a:srgbClr val="000000">
                    <a:lumMod val="85000"/>
                    <a:lumOff val="15000"/>
                  </a:srgbClr>
                </a:solidFill>
                <a:latin typeface="微软雅黑" panose="020B0503020204020204" pitchFamily="34" charset="-122"/>
              </a:rPr>
              <a:t>1.00</a:t>
            </a:r>
            <a:r>
              <a:rPr lang="zh-CN" altLang="en-US" spc="150" dirty="0">
                <a:solidFill>
                  <a:srgbClr val="000000">
                    <a:lumMod val="85000"/>
                    <a:lumOff val="15000"/>
                  </a:srgbClr>
                </a:solidFill>
                <a:latin typeface="微软雅黑" panose="020B0503020204020204" pitchFamily="34" charset="-122"/>
              </a:rPr>
              <a:t>；</a:t>
            </a:r>
          </a:p>
          <a:p>
            <a:pPr>
              <a:lnSpc>
                <a:spcPct val="150000"/>
              </a:lnSpc>
            </a:pPr>
            <a:r>
              <a:rPr lang="zh-CN" altLang="en-US" spc="150" dirty="0">
                <a:solidFill>
                  <a:srgbClr val="000000">
                    <a:lumMod val="85000"/>
                    <a:lumOff val="15000"/>
                  </a:srgbClr>
                </a:solidFill>
                <a:latin typeface="微软雅黑" panose="020B0503020204020204" pitchFamily="34" charset="-122"/>
              </a:rPr>
              <a:t>桩筏：冲切验算值</a:t>
            </a:r>
            <a:r>
              <a:rPr lang="en-US" altLang="zh-CN" spc="150" dirty="0">
                <a:solidFill>
                  <a:srgbClr val="000000">
                    <a:lumMod val="85000"/>
                    <a:lumOff val="15000"/>
                  </a:srgbClr>
                </a:solidFill>
                <a:latin typeface="微软雅黑" panose="020B0503020204020204" pitchFamily="34" charset="-122"/>
              </a:rPr>
              <a:t>1.75 (</a:t>
            </a:r>
            <a:r>
              <a:rPr lang="zh-CN" altLang="en-US" spc="150" dirty="0">
                <a:solidFill>
                  <a:srgbClr val="000000">
                    <a:lumMod val="85000"/>
                    <a:lumOff val="15000"/>
                  </a:srgbClr>
                </a:solidFill>
                <a:latin typeface="微软雅黑" panose="020B0503020204020204" pitchFamily="34" charset="-122"/>
              </a:rPr>
              <a:t>柱</a:t>
            </a:r>
            <a:r>
              <a:rPr lang="en-US" altLang="zh-CN" spc="150" dirty="0">
                <a:solidFill>
                  <a:srgbClr val="000000">
                    <a:lumMod val="85000"/>
                    <a:lumOff val="15000"/>
                  </a:srgbClr>
                </a:solidFill>
                <a:latin typeface="微软雅黑" panose="020B0503020204020204" pitchFamily="34" charset="-122"/>
              </a:rPr>
              <a:t>)/1.04(</a:t>
            </a:r>
            <a:r>
              <a:rPr lang="zh-CN" altLang="en-US" spc="150" dirty="0">
                <a:solidFill>
                  <a:srgbClr val="000000">
                    <a:lumMod val="85000"/>
                    <a:lumOff val="15000"/>
                  </a:srgbClr>
                </a:solidFill>
                <a:latin typeface="微软雅黑" panose="020B0503020204020204" pitchFamily="34" charset="-122"/>
              </a:rPr>
              <a:t>桩</a:t>
            </a:r>
            <a:r>
              <a:rPr lang="en-US" altLang="zh-CN" spc="150" dirty="0">
                <a:solidFill>
                  <a:srgbClr val="000000">
                    <a:lumMod val="85000"/>
                    <a:lumOff val="15000"/>
                  </a:srgbClr>
                </a:solidFill>
                <a:latin typeface="微软雅黑" panose="020B0503020204020204" pitchFamily="34" charset="-122"/>
              </a:rPr>
              <a:t>) </a:t>
            </a:r>
            <a:r>
              <a:rPr lang="zh-CN" altLang="en-US" spc="150" dirty="0">
                <a:solidFill>
                  <a:srgbClr val="000000">
                    <a:lumMod val="85000"/>
                    <a:lumOff val="15000"/>
                  </a:srgbClr>
                </a:solidFill>
                <a:latin typeface="微软雅黑" panose="020B0503020204020204" pitchFamily="34" charset="-122"/>
              </a:rPr>
              <a:t>，筏板拉线受剪</a:t>
            </a:r>
            <a:r>
              <a:rPr lang="en-US" altLang="zh-CN" spc="150" dirty="0">
                <a:solidFill>
                  <a:srgbClr val="000000">
                    <a:lumMod val="85000"/>
                    <a:lumOff val="15000"/>
                  </a:srgbClr>
                </a:solidFill>
                <a:latin typeface="微软雅黑" panose="020B0503020204020204" pitchFamily="34" charset="-122"/>
              </a:rPr>
              <a:t>0.70</a:t>
            </a:r>
            <a:r>
              <a:rPr lang="zh-CN" altLang="en-US" spc="150" dirty="0">
                <a:solidFill>
                  <a:srgbClr val="000000">
                    <a:lumMod val="85000"/>
                    <a:lumOff val="15000"/>
                  </a:srgbClr>
                </a:solidFill>
                <a:latin typeface="微软雅黑" panose="020B0503020204020204" pitchFamily="34" charset="-122"/>
              </a:rPr>
              <a:t>。</a:t>
            </a:r>
            <a:r>
              <a:rPr lang="en-US" altLang="zh-CN" spc="150" dirty="0">
                <a:solidFill>
                  <a:srgbClr val="000000">
                    <a:lumMod val="85000"/>
                    <a:lumOff val="15000"/>
                  </a:srgbClr>
                </a:solidFill>
                <a:latin typeface="微软雅黑" panose="020B0503020204020204" pitchFamily="34" charset="-122"/>
              </a:rPr>
              <a:t> </a:t>
            </a:r>
            <a:r>
              <a:rPr lang="zh-CN" altLang="en-US" spc="150" dirty="0">
                <a:solidFill>
                  <a:srgbClr val="000000">
                    <a:lumMod val="85000"/>
                    <a:lumOff val="15000"/>
                  </a:srgbClr>
                </a:solidFill>
                <a:latin typeface="微软雅黑" panose="020B0503020204020204" pitchFamily="34" charset="-122"/>
              </a:rPr>
              <a:t>。</a:t>
            </a:r>
          </a:p>
        </p:txBody>
      </p:sp>
      <p:grpSp>
        <p:nvGrpSpPr>
          <p:cNvPr id="17" name="组合 16"/>
          <p:cNvGrpSpPr/>
          <p:nvPr/>
        </p:nvGrpSpPr>
        <p:grpSpPr>
          <a:xfrm>
            <a:off x="4950590" y="3209742"/>
            <a:ext cx="1978925" cy="1584470"/>
            <a:chOff x="4037050" y="3093752"/>
            <a:chExt cx="1978925" cy="1584470"/>
          </a:xfrm>
        </p:grpSpPr>
        <p:sp>
          <p:nvSpPr>
            <p:cNvPr id="7" name="左箭头 6"/>
            <p:cNvSpPr/>
            <p:nvPr/>
          </p:nvSpPr>
          <p:spPr>
            <a:xfrm>
              <a:off x="4037050" y="3093752"/>
              <a:ext cx="1978925" cy="1584470"/>
            </a:xfrm>
            <a:prstGeom prst="leftArrow">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5"/>
              </p:custDataLst>
            </p:nvPr>
          </p:nvSpPr>
          <p:spPr bwMode="auto">
            <a:xfrm>
              <a:off x="4891156" y="3443370"/>
              <a:ext cx="865977" cy="787932"/>
            </a:xfrm>
            <a:prstGeom prst="rect">
              <a:avLst/>
            </a:prstGeom>
            <a:noFill/>
          </p:spPr>
          <p:txBody>
            <a:bodyPr wrap="square" lIns="90000" tIns="46800" rIns="90000" bIns="0" anchor="ctr">
              <a:noAutofit/>
            </a:bodyPr>
            <a:lstStyle/>
            <a:p>
              <a:pPr algn="r">
                <a:lnSpc>
                  <a:spcPct val="120000"/>
                </a:lnSpc>
              </a:pPr>
              <a:r>
                <a:rPr lang="zh-CN" altLang="en-US" b="1" spc="300" dirty="0">
                  <a:latin typeface="微软雅黑" panose="020B0503020204020204" pitchFamily="34" charset="-122"/>
                  <a:ea typeface="微软雅黑" panose="020B0503020204020204" pitchFamily="34" charset="-122"/>
                  <a:cs typeface="+mj-cs"/>
                </a:rPr>
                <a:t>承台</a:t>
              </a:r>
              <a:endParaRPr lang="en-US" altLang="zh-CN" b="1" spc="300" dirty="0">
                <a:latin typeface="微软雅黑" panose="020B0503020204020204" pitchFamily="34" charset="-122"/>
                <a:ea typeface="微软雅黑" panose="020B0503020204020204" pitchFamily="34" charset="-122"/>
                <a:cs typeface="+mj-cs"/>
              </a:endParaRPr>
            </a:p>
            <a:p>
              <a:pPr algn="r">
                <a:lnSpc>
                  <a:spcPct val="120000"/>
                </a:lnSpc>
              </a:pPr>
              <a:r>
                <a:rPr lang="zh-CN" altLang="en-US" b="1" spc="300" dirty="0">
                  <a:latin typeface="微软雅黑" panose="020B0503020204020204" pitchFamily="34" charset="-122"/>
                  <a:ea typeface="微软雅黑" panose="020B0503020204020204" pitchFamily="34" charset="-122"/>
                  <a:cs typeface="+mj-cs"/>
                </a:rPr>
                <a:t>建模</a:t>
              </a:r>
            </a:p>
          </p:txBody>
        </p:sp>
      </p:grpSp>
      <p:grpSp>
        <p:nvGrpSpPr>
          <p:cNvPr id="37" name="组合 36"/>
          <p:cNvGrpSpPr/>
          <p:nvPr/>
        </p:nvGrpSpPr>
        <p:grpSpPr>
          <a:xfrm>
            <a:off x="7172431" y="1177797"/>
            <a:ext cx="4781550" cy="1533525"/>
            <a:chOff x="3138488" y="663181"/>
            <a:chExt cx="4781550" cy="1533525"/>
          </a:xfrm>
        </p:grpSpPr>
        <p:pic>
          <p:nvPicPr>
            <p:cNvPr id="40" name="图片 39"/>
            <p:cNvPicPr>
              <a:picLocks noChangeAspect="1"/>
            </p:cNvPicPr>
            <p:nvPr/>
          </p:nvPicPr>
          <p:blipFill>
            <a:blip r:embed="rId7"/>
            <a:stretch>
              <a:fillRect/>
            </a:stretch>
          </p:blipFill>
          <p:spPr>
            <a:xfrm>
              <a:off x="3138488" y="663181"/>
              <a:ext cx="4781550" cy="1533525"/>
            </a:xfrm>
            <a:prstGeom prst="rect">
              <a:avLst/>
            </a:prstGeom>
          </p:spPr>
        </p:pic>
        <p:sp>
          <p:nvSpPr>
            <p:cNvPr id="41" name="圆角矩形 40"/>
            <p:cNvSpPr/>
            <p:nvPr/>
          </p:nvSpPr>
          <p:spPr bwMode="auto">
            <a:xfrm>
              <a:off x="5149663" y="1178024"/>
              <a:ext cx="576264" cy="792363"/>
            </a:xfrm>
            <a:prstGeom prst="roundRect">
              <a:avLst/>
            </a:prstGeom>
            <a:noFill/>
            <a:ln w="28575" cap="flat" cmpd="sng" algn="ctr">
              <a:solidFill>
                <a:srgbClr val="FF00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spcBef>
                  <a:spcPct val="0"/>
                </a:spcBef>
                <a:spcAft>
                  <a:spcPct val="0"/>
                </a:spcAft>
                <a:buClrTx/>
                <a:buSzTx/>
                <a:buFont typeface="Arial" pitchFamily="34" charset="0"/>
                <a:buNone/>
              </a:pPr>
              <a:endParaRPr kumimoji="0" lang="zh-CN" altLang="en-US" sz="1600" b="0" i="0" u="none" strike="noStrike" cap="none" normalizeH="0" baseline="0">
                <a:ln>
                  <a:noFill/>
                </a:ln>
                <a:solidFill>
                  <a:schemeClr val="tx1"/>
                </a:solidFill>
                <a:effectLst/>
                <a:latin typeface="Arial" pitchFamily="34" charset="0"/>
                <a:ea typeface="宋体" pitchFamily="2" charset="-122"/>
              </a:endParaRPr>
            </a:p>
          </p:txBody>
        </p:sp>
      </p:grpSp>
      <p:grpSp>
        <p:nvGrpSpPr>
          <p:cNvPr id="13" name="组合 12"/>
          <p:cNvGrpSpPr/>
          <p:nvPr/>
        </p:nvGrpSpPr>
        <p:grpSpPr>
          <a:xfrm>
            <a:off x="5286501" y="4696910"/>
            <a:ext cx="1996978" cy="1832450"/>
            <a:chOff x="5575019" y="4811410"/>
            <a:chExt cx="2387619" cy="1980000"/>
          </a:xfrm>
        </p:grpSpPr>
        <p:sp>
          <p:nvSpPr>
            <p:cNvPr id="6" name="右箭头 5"/>
            <p:cNvSpPr/>
            <p:nvPr/>
          </p:nvSpPr>
          <p:spPr>
            <a:xfrm>
              <a:off x="5575019" y="4811410"/>
              <a:ext cx="2387619" cy="1980000"/>
            </a:xfrm>
            <a:prstGeom prst="rightArrow">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custDataLst>
                <p:tags r:id="rId4"/>
              </p:custDataLst>
            </p:nvPr>
          </p:nvSpPr>
          <p:spPr bwMode="auto">
            <a:xfrm>
              <a:off x="5934283" y="5547020"/>
              <a:ext cx="1855469" cy="477705"/>
            </a:xfrm>
            <a:prstGeom prst="rect">
              <a:avLst/>
            </a:prstGeom>
            <a:noFill/>
          </p:spPr>
          <p:txBody>
            <a:bodyPr wrap="square" lIns="90000" tIns="46800" rIns="90000" bIns="0" anchor="ctr">
              <a:noAutofit/>
            </a:bodyPr>
            <a:lstStyle/>
            <a:p>
              <a:pPr>
                <a:lnSpc>
                  <a:spcPct val="120000"/>
                </a:lnSpc>
              </a:pPr>
              <a:r>
                <a:rPr lang="zh-CN" altLang="en-US" b="1" spc="300" dirty="0">
                  <a:latin typeface="微软雅黑" panose="020B0503020204020204" pitchFamily="34" charset="-122"/>
                  <a:ea typeface="微软雅黑" panose="020B0503020204020204" pitchFamily="34" charset="-122"/>
                  <a:cs typeface="+mj-cs"/>
                </a:rPr>
                <a:t>筏板</a:t>
              </a:r>
              <a:endParaRPr lang="en-US" altLang="zh-CN" b="1" spc="300" dirty="0">
                <a:latin typeface="微软雅黑" panose="020B0503020204020204" pitchFamily="34" charset="-122"/>
                <a:ea typeface="微软雅黑" panose="020B0503020204020204" pitchFamily="34" charset="-122"/>
                <a:cs typeface="+mj-cs"/>
              </a:endParaRPr>
            </a:p>
            <a:p>
              <a:pPr>
                <a:lnSpc>
                  <a:spcPct val="120000"/>
                </a:lnSpc>
              </a:pPr>
              <a:r>
                <a:rPr lang="zh-CN" altLang="en-US" b="1" spc="300" dirty="0">
                  <a:latin typeface="微软雅黑" panose="020B0503020204020204" pitchFamily="34" charset="-122"/>
                  <a:ea typeface="微软雅黑" panose="020B0503020204020204" pitchFamily="34" charset="-122"/>
                  <a:cs typeface="+mj-cs"/>
                </a:rPr>
                <a:t>建模</a:t>
              </a:r>
            </a:p>
          </p:txBody>
        </p:sp>
      </p:grpSp>
      <p:pic>
        <p:nvPicPr>
          <p:cNvPr id="15" name="图片 14"/>
          <p:cNvPicPr>
            <a:picLocks noChangeAspect="1"/>
          </p:cNvPicPr>
          <p:nvPr/>
        </p:nvPicPr>
        <p:blipFill>
          <a:blip r:embed="rId8"/>
          <a:stretch>
            <a:fillRect/>
          </a:stretch>
        </p:blipFill>
        <p:spPr>
          <a:xfrm>
            <a:off x="408614" y="2275266"/>
            <a:ext cx="2219325" cy="3781425"/>
          </a:xfrm>
          <a:prstGeom prst="rect">
            <a:avLst/>
          </a:prstGeom>
        </p:spPr>
      </p:pic>
      <p:pic>
        <p:nvPicPr>
          <p:cNvPr id="16" name="图片 15"/>
          <p:cNvPicPr>
            <a:picLocks noChangeAspect="1"/>
          </p:cNvPicPr>
          <p:nvPr/>
        </p:nvPicPr>
        <p:blipFill>
          <a:blip r:embed="rId9"/>
          <a:stretch>
            <a:fillRect/>
          </a:stretch>
        </p:blipFill>
        <p:spPr>
          <a:xfrm>
            <a:off x="2683749" y="2294666"/>
            <a:ext cx="2181225" cy="3771900"/>
          </a:xfrm>
          <a:prstGeom prst="rect">
            <a:avLst/>
          </a:prstGeom>
        </p:spPr>
      </p:pic>
      <p:pic>
        <p:nvPicPr>
          <p:cNvPr id="21" name="图片 20"/>
          <p:cNvPicPr>
            <a:picLocks noChangeAspect="1"/>
          </p:cNvPicPr>
          <p:nvPr/>
        </p:nvPicPr>
        <p:blipFill>
          <a:blip r:embed="rId10"/>
          <a:stretch>
            <a:fillRect/>
          </a:stretch>
        </p:blipFill>
        <p:spPr>
          <a:xfrm>
            <a:off x="9920021" y="2888731"/>
            <a:ext cx="2266950" cy="3914775"/>
          </a:xfrm>
          <a:prstGeom prst="rect">
            <a:avLst/>
          </a:prstGeom>
        </p:spPr>
      </p:pic>
      <p:pic>
        <p:nvPicPr>
          <p:cNvPr id="23" name="图片 22"/>
          <p:cNvPicPr>
            <a:picLocks noChangeAspect="1"/>
          </p:cNvPicPr>
          <p:nvPr/>
        </p:nvPicPr>
        <p:blipFill>
          <a:blip r:embed="rId11"/>
          <a:stretch>
            <a:fillRect/>
          </a:stretch>
        </p:blipFill>
        <p:spPr>
          <a:xfrm>
            <a:off x="7479896" y="2888730"/>
            <a:ext cx="2295525" cy="3914775"/>
          </a:xfrm>
          <a:prstGeom prst="rect">
            <a:avLst/>
          </a:prstGeom>
        </p:spPr>
      </p:pic>
      <p:sp>
        <p:nvSpPr>
          <p:cNvPr id="22" name="矩形 21">
            <a:extLst>
              <a:ext uri="{FF2B5EF4-FFF2-40B4-BE49-F238E27FC236}">
                <a16:creationId xmlns:a16="http://schemas.microsoft.com/office/drawing/2014/main" id="{746476E9-000A-4849-A1F1-F79A6B3AA80B}"/>
              </a:ext>
            </a:extLst>
          </p:cNvPr>
          <p:cNvSpPr/>
          <p:nvPr/>
        </p:nvSpPr>
        <p:spPr>
          <a:xfrm>
            <a:off x="10266344" y="54494"/>
            <a:ext cx="988060" cy="1198880"/>
          </a:xfrm>
          <a:prstGeom prst="rect">
            <a:avLst/>
          </a:prstGeom>
          <a:noFill/>
          <a:ln>
            <a:noFill/>
          </a:ln>
        </p:spPr>
        <p:txBody>
          <a:bodyPr wrap="square" rtlCol="0" anchor="t">
            <a:spAutoFit/>
          </a:bodyPr>
          <a:lstStyle/>
          <a:p>
            <a:pPr algn="ctr"/>
            <a:r>
              <a:rPr lang="zh-CN" altLang="en-US" sz="7200" b="1" dirty="0">
                <a:solidFill>
                  <a:schemeClr val="tx1"/>
                </a:solidFill>
                <a:effectLst>
                  <a:outerShdw blurRad="38100" dist="19050" dir="2700000" algn="tl" rotWithShape="0">
                    <a:schemeClr val="dk1">
                      <a:alpha val="40000"/>
                    </a:schemeClr>
                  </a:outerShdw>
                </a:effectLst>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14066" y="1304033"/>
            <a:ext cx="11163867" cy="1884106"/>
          </a:xfrm>
          <a:prstGeom prst="rect">
            <a:avLst/>
          </a:prstGeom>
          <a:solidFill>
            <a:schemeClr val="accent6">
              <a:lumMod val="20000"/>
              <a:lumOff val="80000"/>
            </a:schemeClr>
          </a:solidFill>
        </p:spPr>
        <p:txBody>
          <a:bodyPr wrap="square" rtlCol="0">
            <a:spAutoFit/>
          </a:bodyPr>
          <a:lstStyle/>
          <a:p>
            <a:pPr marL="342900" indent="-342900">
              <a:lnSpc>
                <a:spcPct val="150000"/>
              </a:lnSpc>
              <a:buFont typeface="Wingdings" panose="05000000000000000000" pitchFamily="2" charset="2"/>
              <a:buChar char="l"/>
            </a:pPr>
            <a:r>
              <a:rPr lang="zh-CN" altLang="en-US" sz="2000" dirty="0"/>
              <a:t>因为规范对框筒</a:t>
            </a:r>
            <a:r>
              <a:rPr lang="en-US" altLang="zh-CN" sz="2000" dirty="0"/>
              <a:t>/</a:t>
            </a:r>
            <a:r>
              <a:rPr lang="zh-CN" altLang="en-US" sz="2000" dirty="0"/>
              <a:t>筒中筒结构无按分段调整的要求，软件默认都是按底部基底剪力调整的，高级参数中有控制选项可支持筒体结构也按</a:t>
            </a:r>
            <a:r>
              <a:rPr lang="en-US" altLang="zh-CN" sz="2000" dirty="0"/>
              <a:t>0.2V0</a:t>
            </a:r>
            <a:r>
              <a:rPr lang="zh-CN" altLang="en-US" sz="2000" dirty="0"/>
              <a:t>分段进行调整。不过柱剪力百分比还是按基底剪力百分比输出的，一定要输出分段基底剪力百分比的话，可以复制一份切换为框剪结构计算一遍，看一下框架部分剪力百分比是否大于</a:t>
            </a:r>
            <a:r>
              <a:rPr lang="en-US" altLang="zh-CN" sz="2000" dirty="0"/>
              <a:t>10%</a:t>
            </a:r>
            <a:endParaRPr lang="zh-CN" altLang="en-US" sz="2000" dirty="0"/>
          </a:p>
        </p:txBody>
      </p:sp>
      <p:pic>
        <p:nvPicPr>
          <p:cNvPr id="2" name="图片 1"/>
          <p:cNvPicPr>
            <a:picLocks noChangeAspect="1"/>
          </p:cNvPicPr>
          <p:nvPr/>
        </p:nvPicPr>
        <p:blipFill>
          <a:blip r:embed="rId3"/>
          <a:stretch>
            <a:fillRect/>
          </a:stretch>
        </p:blipFill>
        <p:spPr>
          <a:xfrm>
            <a:off x="655093" y="3580056"/>
            <a:ext cx="3565810" cy="2774760"/>
          </a:xfrm>
          <a:prstGeom prst="rect">
            <a:avLst/>
          </a:prstGeom>
        </p:spPr>
      </p:pic>
      <p:grpSp>
        <p:nvGrpSpPr>
          <p:cNvPr id="5" name="组合 4"/>
          <p:cNvGrpSpPr/>
          <p:nvPr/>
        </p:nvGrpSpPr>
        <p:grpSpPr>
          <a:xfrm>
            <a:off x="3233715" y="1544691"/>
            <a:ext cx="8839200" cy="4810125"/>
            <a:chOff x="3233715" y="1544691"/>
            <a:chExt cx="8839200" cy="4810125"/>
          </a:xfrm>
        </p:grpSpPr>
        <p:pic>
          <p:nvPicPr>
            <p:cNvPr id="3" name="图片 2"/>
            <p:cNvPicPr>
              <a:picLocks noChangeAspect="1"/>
            </p:cNvPicPr>
            <p:nvPr/>
          </p:nvPicPr>
          <p:blipFill>
            <a:blip r:embed="rId4"/>
            <a:stretch>
              <a:fillRect/>
            </a:stretch>
          </p:blipFill>
          <p:spPr>
            <a:xfrm>
              <a:off x="3233715" y="1544691"/>
              <a:ext cx="8839200" cy="4810125"/>
            </a:xfrm>
            <a:prstGeom prst="rect">
              <a:avLst/>
            </a:prstGeom>
          </p:spPr>
        </p:pic>
        <p:pic>
          <p:nvPicPr>
            <p:cNvPr id="9" name="图片 8">
              <a:extLst>
                <a:ext uri="{FF2B5EF4-FFF2-40B4-BE49-F238E27FC236}">
                  <a16:creationId xmlns:a16="http://schemas.microsoft.com/office/drawing/2014/main" id="{E5C7160E-CB0B-4B3D-B2DE-2A853BC1729E}"/>
                </a:ext>
              </a:extLst>
            </p:cNvPr>
            <p:cNvPicPr>
              <a:picLocks noChangeAspect="1"/>
            </p:cNvPicPr>
            <p:nvPr/>
          </p:nvPicPr>
          <p:blipFill>
            <a:blip r:embed="rId5"/>
            <a:stretch>
              <a:fillRect/>
            </a:stretch>
          </p:blipFill>
          <p:spPr>
            <a:xfrm>
              <a:off x="9962866" y="2767138"/>
              <a:ext cx="2110049" cy="2101540"/>
            </a:xfrm>
            <a:prstGeom prst="rect">
              <a:avLst/>
            </a:prstGeom>
          </p:spPr>
        </p:pic>
      </p:grpSp>
      <p:sp>
        <p:nvSpPr>
          <p:cNvPr id="10" name="圆角矩形 9"/>
          <p:cNvSpPr/>
          <p:nvPr/>
        </p:nvSpPr>
        <p:spPr>
          <a:xfrm>
            <a:off x="1203249" y="246434"/>
            <a:ext cx="1429594" cy="788276"/>
          </a:xfrm>
          <a:prstGeom prst="roundRect">
            <a:avLst/>
          </a:prstGeom>
          <a:solidFill>
            <a:srgbClr val="407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SzPct val="80000"/>
              <a:buFont typeface="Wingdings" panose="05000000000000000000" pitchFamily="2" charset="2"/>
              <a:buChar char="ü"/>
            </a:pPr>
            <a:r>
              <a:rPr lang="en-US" altLang="zh-CN" sz="2800" dirty="0">
                <a:solidFill>
                  <a:schemeClr val="bg1"/>
                </a:solidFill>
              </a:rPr>
              <a:t>A4</a:t>
            </a:r>
            <a:r>
              <a:rPr lang="zh-CN" altLang="en-US" sz="2800" dirty="0"/>
              <a:t>：</a:t>
            </a:r>
          </a:p>
        </p:txBody>
      </p:sp>
    </p:spTree>
    <p:custDataLst>
      <p:tags r:id="rId1"/>
    </p:custDataLst>
    <p:extLst>
      <p:ext uri="{BB962C8B-B14F-4D97-AF65-F5344CB8AC3E}">
        <p14:creationId xmlns:p14="http://schemas.microsoft.com/office/powerpoint/2010/main" val="1524207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979" y="347980"/>
            <a:ext cx="10802241" cy="441960"/>
          </a:xfrm>
        </p:spPr>
        <p:txBody>
          <a:bodyPr/>
          <a:lstStyle/>
          <a:p>
            <a:r>
              <a:rPr lang="en-US" altLang="zh-CN" sz="2800" spc="300" dirty="0">
                <a:solidFill>
                  <a:srgbClr val="C00000"/>
                </a:solidFill>
                <a:latin typeface="微软雅黑" panose="020B0503020204020204" pitchFamily="34" charset="-122"/>
                <a:cs typeface="微软雅黑" panose="020B0503020204020204" pitchFamily="34" charset="-122"/>
                <a:sym typeface="Arial" panose="020B0604020202020204" pitchFamily="34" charset="0"/>
              </a:rPr>
              <a:t>Q5</a:t>
            </a:r>
            <a:r>
              <a:rPr lang="zh-CN" altLang="en-US" sz="2800" spc="300"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：边缘构件配筋率显白色，但与规范要求的配筋率不符</a:t>
            </a:r>
            <a:endParaRPr lang="zh-CN" altLang="en-US" sz="2800" dirty="0"/>
          </a:p>
        </p:txBody>
      </p:sp>
      <p:sp>
        <p:nvSpPr>
          <p:cNvPr id="4" name="矩形 3"/>
          <p:cNvSpPr/>
          <p:nvPr/>
        </p:nvSpPr>
        <p:spPr>
          <a:xfrm>
            <a:off x="347979" y="976098"/>
            <a:ext cx="10802242" cy="8880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a:stretch>
            <a:fillRect/>
          </a:stretch>
        </p:blipFill>
        <p:spPr>
          <a:xfrm>
            <a:off x="487239" y="1212196"/>
            <a:ext cx="5372100" cy="2524125"/>
          </a:xfrm>
          <a:prstGeom prst="rect">
            <a:avLst/>
          </a:prstGeom>
        </p:spPr>
      </p:pic>
      <p:pic>
        <p:nvPicPr>
          <p:cNvPr id="12" name="图片 11"/>
          <p:cNvPicPr>
            <a:picLocks noChangeAspect="1"/>
          </p:cNvPicPr>
          <p:nvPr/>
        </p:nvPicPr>
        <p:blipFill>
          <a:blip r:embed="rId6"/>
          <a:stretch>
            <a:fillRect/>
          </a:stretch>
        </p:blipFill>
        <p:spPr>
          <a:xfrm>
            <a:off x="6332663" y="1136936"/>
            <a:ext cx="5086350" cy="2247900"/>
          </a:xfrm>
          <a:prstGeom prst="rect">
            <a:avLst/>
          </a:prstGeom>
        </p:spPr>
      </p:pic>
      <p:sp>
        <p:nvSpPr>
          <p:cNvPr id="13" name="文本框 12"/>
          <p:cNvSpPr txBox="1"/>
          <p:nvPr>
            <p:custDataLst>
              <p:tags r:id="rId2"/>
            </p:custDataLst>
          </p:nvPr>
        </p:nvSpPr>
        <p:spPr>
          <a:xfrm>
            <a:off x="6447473" y="4802631"/>
            <a:ext cx="5511165" cy="1281462"/>
          </a:xfrm>
          <a:prstGeom prst="rect">
            <a:avLst/>
          </a:prstGeom>
          <a:noFill/>
        </p:spPr>
        <p:txBody>
          <a:bodyPr wrap="square" lIns="90000" tIns="0" rIns="90000" bIns="46800" rtlCol="0">
            <a:noAutofit/>
          </a:bodyPr>
          <a:lstStyle/>
          <a:p>
            <a:pPr defTabSz="913765">
              <a:lnSpc>
                <a:spcPct val="120000"/>
              </a:lnSpc>
              <a:buSzPts val="1000"/>
              <a:defRPr/>
            </a:pPr>
            <a:endParaRPr lang="zh-CN" altLang="en-US" sz="1800" spc="15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pic>
        <p:nvPicPr>
          <p:cNvPr id="15" name="图片 14"/>
          <p:cNvPicPr>
            <a:picLocks noChangeAspect="1"/>
          </p:cNvPicPr>
          <p:nvPr/>
        </p:nvPicPr>
        <p:blipFill>
          <a:blip r:embed="rId7"/>
          <a:stretch>
            <a:fillRect/>
          </a:stretch>
        </p:blipFill>
        <p:spPr>
          <a:xfrm>
            <a:off x="6930535" y="3473165"/>
            <a:ext cx="3687763" cy="563832"/>
          </a:xfrm>
          <a:prstGeom prst="rect">
            <a:avLst/>
          </a:prstGeom>
        </p:spPr>
      </p:pic>
      <p:pic>
        <p:nvPicPr>
          <p:cNvPr id="6" name="图片 5"/>
          <p:cNvPicPr>
            <a:picLocks noChangeAspect="1"/>
          </p:cNvPicPr>
          <p:nvPr/>
        </p:nvPicPr>
        <p:blipFill>
          <a:blip r:embed="rId8"/>
          <a:stretch>
            <a:fillRect/>
          </a:stretch>
        </p:blipFill>
        <p:spPr>
          <a:xfrm>
            <a:off x="233362" y="4638500"/>
            <a:ext cx="6276975" cy="1609725"/>
          </a:xfrm>
          <a:prstGeom prst="rect">
            <a:avLst/>
          </a:prstGeom>
        </p:spPr>
      </p:pic>
      <p:sp>
        <p:nvSpPr>
          <p:cNvPr id="20" name="矩形 19"/>
          <p:cNvSpPr/>
          <p:nvPr/>
        </p:nvSpPr>
        <p:spPr>
          <a:xfrm>
            <a:off x="2071688" y="4673257"/>
            <a:ext cx="4024312" cy="40992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798431" y="3751177"/>
            <a:ext cx="4749713" cy="788276"/>
          </a:xfrm>
          <a:prstGeom prst="roundRect">
            <a:avLst/>
          </a:prstGeom>
          <a:solidFill>
            <a:srgbClr val="407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765">
              <a:lnSpc>
                <a:spcPct val="120000"/>
              </a:lnSpc>
              <a:buSzPct val="80000"/>
              <a:defRPr/>
            </a:pPr>
            <a:r>
              <a:rPr lang="en-US" altLang="zh-CN" sz="2800" dirty="0">
                <a:solidFill>
                  <a:schemeClr val="bg1"/>
                </a:solidFill>
                <a:latin typeface="微软雅黑" panose="020B0503020204020204" pitchFamily="34" charset="-122"/>
                <a:sym typeface="+mn-ea"/>
              </a:rPr>
              <a:t>A5-1</a:t>
            </a:r>
            <a:r>
              <a:rPr lang="en-US" altLang="zh-CN" sz="2800" dirty="0">
                <a:latin typeface="微软雅黑" panose="020B0503020204020204" pitchFamily="34" charset="-122"/>
                <a:sym typeface="+mn-ea"/>
              </a:rPr>
              <a:t>—</a:t>
            </a:r>
            <a:r>
              <a:rPr lang="zh-CN" altLang="en-US" sz="2800" dirty="0">
                <a:latin typeface="微软雅黑" panose="020B0503020204020204" pitchFamily="34" charset="-122"/>
                <a:sym typeface="+mn-ea"/>
              </a:rPr>
              <a:t>执行了高规</a:t>
            </a:r>
            <a:r>
              <a:rPr lang="en-US" altLang="zh-CN" sz="2800" dirty="0">
                <a:latin typeface="微软雅黑" panose="020B0503020204020204" pitchFamily="34" charset="-122"/>
                <a:sym typeface="+mn-ea"/>
              </a:rPr>
              <a:t>7.2.16-4</a:t>
            </a:r>
            <a:endParaRPr lang="zh-CN" altLang="en-US" sz="2800" spc="150" dirty="0">
              <a:solidFill>
                <a:schemeClr val="tx1"/>
              </a:solidFill>
              <a:latin typeface="微软雅黑" panose="020B0503020204020204" pitchFamily="34" charset="-122"/>
              <a:ea typeface="微软雅黑" panose="020B0503020204020204" pitchFamily="34" charset="-122"/>
              <a:sym typeface="+mn-ea"/>
            </a:endParaRPr>
          </a:p>
        </p:txBody>
      </p:sp>
      <p:sp>
        <p:nvSpPr>
          <p:cNvPr id="17" name="圆角矩形 16"/>
          <p:cNvSpPr/>
          <p:nvPr/>
        </p:nvSpPr>
        <p:spPr>
          <a:xfrm>
            <a:off x="6507450" y="4239011"/>
            <a:ext cx="5363068" cy="198515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742992" y="4239304"/>
            <a:ext cx="5019263" cy="2424510"/>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t>对于这几种情况，软件不自动判断，用户根据工程情况判断是否勾选，勾选后执行最小配箍特征值</a:t>
            </a:r>
            <a:r>
              <a:rPr lang="en-US" altLang="zh-CN" sz="2000" dirty="0"/>
              <a:t>0.1</a:t>
            </a:r>
            <a:r>
              <a:rPr lang="zh-CN" altLang="en-US" sz="2000" dirty="0"/>
              <a:t>，竖向钢筋配筋率提高</a:t>
            </a:r>
            <a:r>
              <a:rPr lang="en-US" altLang="zh-CN" sz="2000" dirty="0"/>
              <a:t>0.1%</a:t>
            </a:r>
          </a:p>
          <a:p>
            <a:pPr marL="342900" indent="-342900">
              <a:lnSpc>
                <a:spcPct val="150000"/>
              </a:lnSpc>
              <a:buFont typeface="Wingdings" panose="05000000000000000000" pitchFamily="2" charset="2"/>
              <a:buChar char="l"/>
            </a:pPr>
            <a:endParaRPr lang="en-US" altLang="zh-CN" sz="2400" dirty="0"/>
          </a:p>
        </p:txBody>
      </p:sp>
    </p:spTree>
    <p:custDataLst>
      <p:tags r:id="rId1"/>
    </p:custDataLst>
    <p:extLst>
      <p:ext uri="{BB962C8B-B14F-4D97-AF65-F5344CB8AC3E}">
        <p14:creationId xmlns:p14="http://schemas.microsoft.com/office/powerpoint/2010/main" val="154472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a:stretch>
            <a:fillRect/>
          </a:stretch>
        </p:blipFill>
        <p:spPr>
          <a:xfrm>
            <a:off x="5452669" y="1200457"/>
            <a:ext cx="5305425" cy="2352675"/>
          </a:xfrm>
          <a:prstGeom prst="rect">
            <a:avLst/>
          </a:prstGeom>
        </p:spPr>
      </p:pic>
      <p:pic>
        <p:nvPicPr>
          <p:cNvPr id="14" name="图片 13"/>
          <p:cNvPicPr>
            <a:picLocks noChangeAspect="1"/>
          </p:cNvPicPr>
          <p:nvPr/>
        </p:nvPicPr>
        <p:blipFill>
          <a:blip r:embed="rId5"/>
          <a:stretch>
            <a:fillRect/>
          </a:stretch>
        </p:blipFill>
        <p:spPr>
          <a:xfrm>
            <a:off x="5427164" y="3616324"/>
            <a:ext cx="5895975" cy="2800350"/>
          </a:xfrm>
          <a:prstGeom prst="rect">
            <a:avLst/>
          </a:prstGeom>
        </p:spPr>
      </p:pic>
      <p:sp>
        <p:nvSpPr>
          <p:cNvPr id="6" name="圆角矩形 5"/>
          <p:cNvSpPr/>
          <p:nvPr/>
        </p:nvSpPr>
        <p:spPr>
          <a:xfrm>
            <a:off x="862691" y="274620"/>
            <a:ext cx="3709310" cy="788276"/>
          </a:xfrm>
          <a:prstGeom prst="roundRect">
            <a:avLst/>
          </a:prstGeom>
          <a:solidFill>
            <a:srgbClr val="407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765">
              <a:lnSpc>
                <a:spcPct val="120000"/>
              </a:lnSpc>
              <a:buSzPct val="80000"/>
              <a:defRPr/>
            </a:pPr>
            <a:r>
              <a:rPr lang="en-US" altLang="zh-CN" sz="2800" dirty="0">
                <a:solidFill>
                  <a:schemeClr val="bg1"/>
                </a:solidFill>
                <a:latin typeface="微软雅黑" panose="020B0503020204020204" pitchFamily="34" charset="-122"/>
                <a:sym typeface="+mn-ea"/>
              </a:rPr>
              <a:t>A5-2</a:t>
            </a:r>
            <a:r>
              <a:rPr lang="en-US" altLang="zh-CN" sz="2800" dirty="0">
                <a:latin typeface="微软雅黑" panose="020B0503020204020204" pitchFamily="34" charset="-122"/>
                <a:sym typeface="+mn-ea"/>
              </a:rPr>
              <a:t>—</a:t>
            </a:r>
            <a:r>
              <a:rPr lang="zh-CN" altLang="en-US" sz="2800" dirty="0">
                <a:latin typeface="微软雅黑" panose="020B0503020204020204" pitchFamily="34" charset="-122"/>
                <a:sym typeface="+mn-ea"/>
              </a:rPr>
              <a:t>实配钢筋控制</a:t>
            </a:r>
            <a:endParaRPr lang="zh-CN" altLang="en-US" sz="2800" spc="150" dirty="0">
              <a:solidFill>
                <a:schemeClr val="tx1"/>
              </a:solidFill>
              <a:latin typeface="微软雅黑" panose="020B0503020204020204" pitchFamily="34" charset="-122"/>
              <a:ea typeface="微软雅黑" panose="020B0503020204020204" pitchFamily="34" charset="-122"/>
              <a:sym typeface="+mn-ea"/>
            </a:endParaRPr>
          </a:p>
        </p:txBody>
      </p:sp>
      <p:sp>
        <p:nvSpPr>
          <p:cNvPr id="2" name="圆角矩形 1"/>
          <p:cNvSpPr/>
          <p:nvPr/>
        </p:nvSpPr>
        <p:spPr>
          <a:xfrm>
            <a:off x="1220021" y="4448941"/>
            <a:ext cx="3878317" cy="113511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lang="zh-CN" altLang="en-US" sz="2000" dirty="0">
                <a:solidFill>
                  <a:schemeClr val="tx2">
                    <a:lumMod val="10000"/>
                  </a:schemeClr>
                </a:solidFill>
              </a:rPr>
              <a:t>按最小配筋率得到的配筋小于表中实配钢筋的面积</a:t>
            </a:r>
          </a:p>
        </p:txBody>
      </p:sp>
      <p:pic>
        <p:nvPicPr>
          <p:cNvPr id="4" name="图片 3">
            <a:extLst>
              <a:ext uri="{FF2B5EF4-FFF2-40B4-BE49-F238E27FC236}">
                <a16:creationId xmlns:a16="http://schemas.microsoft.com/office/drawing/2014/main" id="{A617663C-C436-4169-A85A-1BE41FA3CBE3}"/>
              </a:ext>
            </a:extLst>
          </p:cNvPr>
          <p:cNvPicPr>
            <a:picLocks noChangeAspect="1"/>
          </p:cNvPicPr>
          <p:nvPr/>
        </p:nvPicPr>
        <p:blipFill>
          <a:blip r:embed="rId6"/>
          <a:stretch>
            <a:fillRect/>
          </a:stretch>
        </p:blipFill>
        <p:spPr>
          <a:xfrm>
            <a:off x="1138147" y="1200457"/>
            <a:ext cx="4042066" cy="2696856"/>
          </a:xfrm>
          <a:prstGeom prst="rect">
            <a:avLst/>
          </a:prstGeom>
        </p:spPr>
      </p:pic>
      <p:sp>
        <p:nvSpPr>
          <p:cNvPr id="5" name="文本框 4">
            <a:extLst>
              <a:ext uri="{FF2B5EF4-FFF2-40B4-BE49-F238E27FC236}">
                <a16:creationId xmlns:a16="http://schemas.microsoft.com/office/drawing/2014/main" id="{95F971F6-5573-4ACE-8A98-42F310F41C85}"/>
              </a:ext>
            </a:extLst>
          </p:cNvPr>
          <p:cNvSpPr txBox="1"/>
          <p:nvPr/>
        </p:nvSpPr>
        <p:spPr>
          <a:xfrm>
            <a:off x="1517515" y="3493946"/>
            <a:ext cx="2313454" cy="369332"/>
          </a:xfrm>
          <a:prstGeom prst="rect">
            <a:avLst/>
          </a:prstGeom>
          <a:noFill/>
        </p:spPr>
        <p:txBody>
          <a:bodyPr wrap="none" rtlCol="0">
            <a:spAutoFit/>
          </a:bodyPr>
          <a:lstStyle/>
          <a:p>
            <a:r>
              <a:rPr lang="en-US" altLang="zh-CN" dirty="0">
                <a:solidFill>
                  <a:srgbClr val="C00000"/>
                </a:solidFill>
              </a:rPr>
              <a:t>&gt;400*200*0.6%=480</a:t>
            </a:r>
            <a:endParaRPr lang="zh-CN" altLang="en-US" dirty="0">
              <a:solidFill>
                <a:srgbClr val="C00000"/>
              </a:solidFill>
            </a:endParaRPr>
          </a:p>
        </p:txBody>
      </p:sp>
    </p:spTree>
    <p:custDataLst>
      <p:tags r:id="rId1"/>
    </p:custDataLst>
    <p:extLst>
      <p:ext uri="{BB962C8B-B14F-4D97-AF65-F5344CB8AC3E}">
        <p14:creationId xmlns:p14="http://schemas.microsoft.com/office/powerpoint/2010/main" val="178736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984105" y="1410975"/>
            <a:ext cx="3324225" cy="3486150"/>
          </a:xfrm>
          <a:prstGeom prst="rect">
            <a:avLst/>
          </a:prstGeom>
        </p:spPr>
      </p:pic>
      <p:pic>
        <p:nvPicPr>
          <p:cNvPr id="5" name="图片 4"/>
          <p:cNvPicPr>
            <a:picLocks noChangeAspect="1"/>
          </p:cNvPicPr>
          <p:nvPr/>
        </p:nvPicPr>
        <p:blipFill>
          <a:blip r:embed="rId5"/>
          <a:stretch>
            <a:fillRect/>
          </a:stretch>
        </p:blipFill>
        <p:spPr>
          <a:xfrm>
            <a:off x="5140633" y="1410975"/>
            <a:ext cx="6172200" cy="533400"/>
          </a:xfrm>
          <a:prstGeom prst="rect">
            <a:avLst/>
          </a:prstGeom>
        </p:spPr>
      </p:pic>
      <p:sp>
        <p:nvSpPr>
          <p:cNvPr id="7" name="文本框 6"/>
          <p:cNvSpPr txBox="1"/>
          <p:nvPr/>
        </p:nvSpPr>
        <p:spPr>
          <a:xfrm>
            <a:off x="4308330" y="4897125"/>
            <a:ext cx="5480988" cy="1287532"/>
          </a:xfrm>
          <a:prstGeom prst="rect">
            <a:avLst/>
          </a:prstGeom>
          <a:noFill/>
        </p:spPr>
        <p:txBody>
          <a:bodyPr wrap="none" rtlCol="0">
            <a:spAutoFit/>
          </a:bodyPr>
          <a:lstStyle/>
          <a:p>
            <a:pPr>
              <a:lnSpc>
                <a:spcPct val="150000"/>
              </a:lnSpc>
            </a:pPr>
            <a:r>
              <a:rPr lang="zh-CN" altLang="en-US" dirty="0"/>
              <a:t>墙厚</a:t>
            </a:r>
            <a:r>
              <a:rPr lang="en-US" altLang="zh-CN" dirty="0"/>
              <a:t>200mm</a:t>
            </a:r>
            <a:r>
              <a:rPr lang="zh-CN" altLang="en-US" dirty="0"/>
              <a:t>，中间墙身部分</a:t>
            </a:r>
            <a:r>
              <a:rPr lang="en-US" altLang="zh-CN" dirty="0"/>
              <a:t>700mm</a:t>
            </a:r>
          </a:p>
          <a:p>
            <a:pPr>
              <a:lnSpc>
                <a:spcPct val="150000"/>
              </a:lnSpc>
            </a:pPr>
            <a:r>
              <a:rPr lang="zh-CN" altLang="en-US" dirty="0"/>
              <a:t>则全截面面积（</a:t>
            </a:r>
            <a:r>
              <a:rPr lang="en-US" altLang="zh-CN" dirty="0"/>
              <a:t>400+700+500+1200</a:t>
            </a:r>
            <a:r>
              <a:rPr lang="zh-CN" altLang="en-US" dirty="0"/>
              <a:t>）*</a:t>
            </a:r>
            <a:r>
              <a:rPr lang="en-US" altLang="zh-CN" dirty="0"/>
              <a:t>200=560000</a:t>
            </a:r>
          </a:p>
          <a:p>
            <a:pPr>
              <a:lnSpc>
                <a:spcPct val="150000"/>
              </a:lnSpc>
            </a:pPr>
            <a:r>
              <a:rPr lang="en-US" altLang="zh-CN" dirty="0"/>
              <a:t>1213+200</a:t>
            </a:r>
            <a:r>
              <a:rPr lang="zh-CN" altLang="en-US" dirty="0"/>
              <a:t>*</a:t>
            </a:r>
            <a:r>
              <a:rPr lang="en-US" altLang="zh-CN" dirty="0"/>
              <a:t>700</a:t>
            </a:r>
            <a:r>
              <a:rPr lang="zh-CN" altLang="en-US" dirty="0"/>
              <a:t>*</a:t>
            </a:r>
            <a:r>
              <a:rPr lang="en-US" altLang="zh-CN" dirty="0"/>
              <a:t>0.25%+5157=6720=560000</a:t>
            </a:r>
            <a:r>
              <a:rPr lang="zh-CN" altLang="en-US" dirty="0"/>
              <a:t>*</a:t>
            </a:r>
            <a:r>
              <a:rPr lang="en-US" altLang="zh-CN" dirty="0"/>
              <a:t>1.2%</a:t>
            </a:r>
            <a:endParaRPr lang="zh-CN" altLang="en-US" dirty="0"/>
          </a:p>
        </p:txBody>
      </p:sp>
      <p:sp>
        <p:nvSpPr>
          <p:cNvPr id="9" name="圆角矩形 8"/>
          <p:cNvSpPr/>
          <p:nvPr/>
        </p:nvSpPr>
        <p:spPr>
          <a:xfrm>
            <a:off x="771452" y="162320"/>
            <a:ext cx="5490812" cy="788276"/>
          </a:xfrm>
          <a:prstGeom prst="roundRect">
            <a:avLst/>
          </a:prstGeom>
          <a:solidFill>
            <a:srgbClr val="407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765">
              <a:lnSpc>
                <a:spcPct val="120000"/>
              </a:lnSpc>
              <a:buSzPct val="80000"/>
              <a:defRPr/>
            </a:pPr>
            <a:r>
              <a:rPr lang="en-US" altLang="zh-CN" sz="2800" dirty="0">
                <a:solidFill>
                  <a:schemeClr val="bg1"/>
                </a:solidFill>
                <a:latin typeface="微软雅黑" panose="020B0503020204020204" pitchFamily="34" charset="-122"/>
                <a:sym typeface="+mn-ea"/>
              </a:rPr>
              <a:t>A5-3</a:t>
            </a:r>
            <a:r>
              <a:rPr lang="en-US" altLang="zh-CN" sz="2800" dirty="0">
                <a:latin typeface="微软雅黑" panose="020B0503020204020204" pitchFamily="34" charset="-122"/>
                <a:sym typeface="+mn-ea"/>
              </a:rPr>
              <a:t>—</a:t>
            </a:r>
            <a:r>
              <a:rPr lang="zh-CN" altLang="en-US" sz="2800" dirty="0">
                <a:latin typeface="微软雅黑" panose="020B0503020204020204" pitchFamily="34" charset="-122"/>
                <a:sym typeface="+mn-ea"/>
              </a:rPr>
              <a:t>短肢墙全截面配筋率导致</a:t>
            </a:r>
          </a:p>
        </p:txBody>
      </p:sp>
      <p:sp>
        <p:nvSpPr>
          <p:cNvPr id="2" name="圆角矩形 1"/>
          <p:cNvSpPr/>
          <p:nvPr/>
        </p:nvSpPr>
        <p:spPr>
          <a:xfrm>
            <a:off x="5596759" y="2506717"/>
            <a:ext cx="4997669" cy="201798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dirty="0">
                <a:solidFill>
                  <a:schemeClr val="tx2">
                    <a:lumMod val="10000"/>
                  </a:schemeClr>
                </a:solidFill>
              </a:rPr>
              <a:t>当短肢剪力墙的边缘构件不是全截面时，中间墙身部分的竖向分布筋配筋率小，会提高两端边缘构件的纵筋配筋率以满足规范短肢墙全截面配筋配筋率的要求。</a:t>
            </a:r>
          </a:p>
        </p:txBody>
      </p:sp>
    </p:spTree>
    <p:custDataLst>
      <p:tags r:id="rId1"/>
    </p:custDataLst>
    <p:extLst>
      <p:ext uri="{BB962C8B-B14F-4D97-AF65-F5344CB8AC3E}">
        <p14:creationId xmlns:p14="http://schemas.microsoft.com/office/powerpoint/2010/main" val="181442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979" y="347980"/>
            <a:ext cx="10802241" cy="441960"/>
          </a:xfrm>
        </p:spPr>
        <p:txBody>
          <a:bodyPr/>
          <a:lstStyle/>
          <a:p>
            <a:r>
              <a:rPr lang="en-US" altLang="zh-CN" sz="2800" spc="300" dirty="0">
                <a:solidFill>
                  <a:srgbClr val="C00000"/>
                </a:solidFill>
                <a:latin typeface="微软雅黑" panose="020B0503020204020204" pitchFamily="34" charset="-122"/>
                <a:cs typeface="微软雅黑" panose="020B0503020204020204" pitchFamily="34" charset="-122"/>
                <a:sym typeface="Arial" panose="020B0604020202020204" pitchFamily="34" charset="0"/>
              </a:rPr>
              <a:t>Q6</a:t>
            </a:r>
            <a:r>
              <a:rPr lang="zh-CN" altLang="en-US" sz="2800" spc="300"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：最小剪重比与规范限值不符</a:t>
            </a:r>
            <a:endParaRPr lang="zh-CN" altLang="en-US" sz="2800" dirty="0"/>
          </a:p>
        </p:txBody>
      </p:sp>
      <p:sp>
        <p:nvSpPr>
          <p:cNvPr id="4" name="矩形 3"/>
          <p:cNvSpPr/>
          <p:nvPr/>
        </p:nvSpPr>
        <p:spPr>
          <a:xfrm>
            <a:off x="347979" y="976098"/>
            <a:ext cx="10802242" cy="8880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2"/>
            </p:custDataLst>
          </p:nvPr>
        </p:nvSpPr>
        <p:spPr>
          <a:xfrm>
            <a:off x="498475" y="1223010"/>
            <a:ext cx="10984865" cy="377190"/>
          </a:xfrm>
          <a:prstGeom prst="rect">
            <a:avLst/>
          </a:prstGeom>
          <a:noFill/>
        </p:spPr>
        <p:txBody>
          <a:bodyPr wrap="square" lIns="90000" tIns="0" rIns="90000" bIns="46800" rtlCol="0">
            <a:noAutofit/>
          </a:bodyPr>
          <a:lstStyle/>
          <a:p>
            <a:pPr defTabSz="913765">
              <a:lnSpc>
                <a:spcPct val="120000"/>
              </a:lnSpc>
              <a:buSzPts val="1000"/>
              <a:defRPr/>
            </a:pPr>
            <a:r>
              <a:rPr lang="en-US" altLang="zh-CN" sz="1800" noProof="0" dirty="0">
                <a:ln>
                  <a:noFill/>
                </a:ln>
                <a:effectLst/>
                <a:uLnTx/>
                <a:uFillTx/>
                <a:latin typeface="微软雅黑" panose="020B0503020204020204" pitchFamily="34" charset="-122"/>
                <a:sym typeface="+mn-ea"/>
              </a:rPr>
              <a:t>——</a:t>
            </a:r>
            <a:r>
              <a:rPr lang="en-US" altLang="zh-CN" sz="1800" b="1" noProof="0" dirty="0">
                <a:ln>
                  <a:noFill/>
                </a:ln>
                <a:solidFill>
                  <a:srgbClr val="C00000"/>
                </a:solidFill>
                <a:effectLst/>
                <a:uLnTx/>
                <a:uFillTx/>
                <a:latin typeface="微软雅黑" panose="020B0503020204020204" pitchFamily="34" charset="-122"/>
                <a:sym typeface="+mn-ea"/>
              </a:rPr>
              <a:t>6</a:t>
            </a:r>
            <a:r>
              <a:rPr lang="zh-CN" altLang="en-US" b="1" dirty="0">
                <a:solidFill>
                  <a:srgbClr val="C00000"/>
                </a:solidFill>
                <a:latin typeface="微软雅黑" panose="020B0503020204020204" pitchFamily="34" charset="-122"/>
                <a:sym typeface="+mn-ea"/>
              </a:rPr>
              <a:t>度区，</a:t>
            </a:r>
            <a:r>
              <a:rPr lang="zh-CN" altLang="en-US" dirty="0">
                <a:solidFill>
                  <a:srgbClr val="002060"/>
                </a:solidFill>
                <a:latin typeface="微软雅黑" panose="020B0503020204020204" pitchFamily="34" charset="-122"/>
                <a:sym typeface="+mn-ea"/>
              </a:rPr>
              <a:t>为什么剪重比为什么是</a:t>
            </a:r>
            <a:r>
              <a:rPr lang="en-US" altLang="zh-CN" dirty="0">
                <a:solidFill>
                  <a:srgbClr val="002060"/>
                </a:solidFill>
                <a:latin typeface="微软雅黑" panose="020B0503020204020204" pitchFamily="34" charset="-122"/>
                <a:sym typeface="+mn-ea"/>
              </a:rPr>
              <a:t>1.14%</a:t>
            </a:r>
            <a:r>
              <a:rPr lang="zh-CN" altLang="en-US" dirty="0">
                <a:solidFill>
                  <a:srgbClr val="002060"/>
                </a:solidFill>
                <a:latin typeface="微软雅黑" panose="020B0503020204020204" pitchFamily="34" charset="-122"/>
                <a:sym typeface="+mn-ea"/>
              </a:rPr>
              <a:t>呢？</a:t>
            </a:r>
            <a:endParaRPr lang="zh-CN" altLang="en-US" sz="1800" spc="150" noProof="0" dirty="0">
              <a:ln>
                <a:noFill/>
              </a:ln>
              <a:solidFill>
                <a:srgbClr val="002060"/>
              </a:solidFill>
              <a:effectLst/>
              <a:uLnTx/>
              <a:uFillTx/>
              <a:latin typeface="微软雅黑" panose="020B0503020204020204" pitchFamily="34" charset="-122"/>
              <a:sym typeface="+mn-ea"/>
            </a:endParaRPr>
          </a:p>
        </p:txBody>
      </p:sp>
      <p:pic>
        <p:nvPicPr>
          <p:cNvPr id="9" name="图片 8"/>
          <p:cNvPicPr>
            <a:picLocks noChangeAspect="1"/>
          </p:cNvPicPr>
          <p:nvPr/>
        </p:nvPicPr>
        <p:blipFill rotWithShape="1">
          <a:blip r:embed="rId5"/>
          <a:srcRect l="3970" t="628" b="1"/>
          <a:stretch/>
        </p:blipFill>
        <p:spPr>
          <a:xfrm>
            <a:off x="347979" y="1842654"/>
            <a:ext cx="6036886" cy="2271625"/>
          </a:xfrm>
          <a:prstGeom prst="rect">
            <a:avLst/>
          </a:prstGeom>
        </p:spPr>
      </p:pic>
      <p:pic>
        <p:nvPicPr>
          <p:cNvPr id="10" name="图片 9"/>
          <p:cNvPicPr>
            <a:picLocks noChangeAspect="1"/>
          </p:cNvPicPr>
          <p:nvPr/>
        </p:nvPicPr>
        <p:blipFill rotWithShape="1">
          <a:blip r:embed="rId6"/>
          <a:srcRect l="1634" t="3039"/>
          <a:stretch/>
        </p:blipFill>
        <p:spPr>
          <a:xfrm>
            <a:off x="347979" y="4356733"/>
            <a:ext cx="5855855" cy="2022590"/>
          </a:xfrm>
          <a:prstGeom prst="rect">
            <a:avLst/>
          </a:prstGeom>
        </p:spPr>
      </p:pic>
      <p:pic>
        <p:nvPicPr>
          <p:cNvPr id="16" name="图片 15"/>
          <p:cNvPicPr>
            <a:picLocks noChangeAspect="1"/>
          </p:cNvPicPr>
          <p:nvPr/>
        </p:nvPicPr>
        <p:blipFill>
          <a:blip r:embed="rId7"/>
          <a:stretch>
            <a:fillRect/>
          </a:stretch>
        </p:blipFill>
        <p:spPr>
          <a:xfrm>
            <a:off x="6248400" y="2755900"/>
            <a:ext cx="5943600" cy="2209800"/>
          </a:xfrm>
          <a:prstGeom prst="rect">
            <a:avLst/>
          </a:prstGeom>
        </p:spPr>
      </p:pic>
    </p:spTree>
    <p:custDataLst>
      <p:tags r:id="rId1"/>
    </p:custDataLst>
    <p:extLst>
      <p:ext uri="{BB962C8B-B14F-4D97-AF65-F5344CB8AC3E}">
        <p14:creationId xmlns:p14="http://schemas.microsoft.com/office/powerpoint/2010/main" val="1507905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a:srcRect l="6267" t="4723" r="5076"/>
          <a:stretch/>
        </p:blipFill>
        <p:spPr>
          <a:xfrm>
            <a:off x="5985164" y="657510"/>
            <a:ext cx="6206836" cy="1706126"/>
          </a:xfrm>
          <a:prstGeom prst="rect">
            <a:avLst/>
          </a:prstGeom>
        </p:spPr>
      </p:pic>
      <p:pic>
        <p:nvPicPr>
          <p:cNvPr id="8" name="图片 7"/>
          <p:cNvPicPr>
            <a:picLocks noChangeAspect="1"/>
          </p:cNvPicPr>
          <p:nvPr/>
        </p:nvPicPr>
        <p:blipFill>
          <a:blip r:embed="rId5"/>
          <a:stretch>
            <a:fillRect/>
          </a:stretch>
        </p:blipFill>
        <p:spPr>
          <a:xfrm>
            <a:off x="584835" y="3563966"/>
            <a:ext cx="4819650" cy="2095500"/>
          </a:xfrm>
          <a:prstGeom prst="rect">
            <a:avLst/>
          </a:prstGeom>
        </p:spPr>
      </p:pic>
      <p:pic>
        <p:nvPicPr>
          <p:cNvPr id="9" name="图片 8"/>
          <p:cNvPicPr>
            <a:picLocks noChangeAspect="1"/>
          </p:cNvPicPr>
          <p:nvPr/>
        </p:nvPicPr>
        <p:blipFill>
          <a:blip r:embed="rId6"/>
          <a:stretch>
            <a:fillRect/>
          </a:stretch>
        </p:blipFill>
        <p:spPr>
          <a:xfrm>
            <a:off x="983673" y="1224609"/>
            <a:ext cx="4446444" cy="1837246"/>
          </a:xfrm>
          <a:prstGeom prst="rect">
            <a:avLst/>
          </a:prstGeom>
        </p:spPr>
      </p:pic>
      <p:sp>
        <p:nvSpPr>
          <p:cNvPr id="2" name="圆角矩形 1"/>
          <p:cNvSpPr/>
          <p:nvPr/>
        </p:nvSpPr>
        <p:spPr>
          <a:xfrm>
            <a:off x="5666510" y="3373820"/>
            <a:ext cx="6525490" cy="25410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dirty="0">
                <a:solidFill>
                  <a:schemeClr val="tx2">
                    <a:lumMod val="10000"/>
                  </a:schemeClr>
                </a:solidFill>
              </a:rPr>
              <a:t>αmax</a:t>
            </a:r>
            <a:r>
              <a:rPr lang="zh-CN" altLang="en-US" dirty="0">
                <a:solidFill>
                  <a:schemeClr val="tx2">
                    <a:lumMod val="10000"/>
                  </a:schemeClr>
                </a:solidFill>
              </a:rPr>
              <a:t>有规范值</a:t>
            </a:r>
            <a:r>
              <a:rPr lang="en-US" altLang="zh-CN" dirty="0">
                <a:solidFill>
                  <a:schemeClr val="tx2">
                    <a:lumMod val="10000"/>
                  </a:schemeClr>
                </a:solidFill>
              </a:rPr>
              <a:t>0.04</a:t>
            </a:r>
            <a:r>
              <a:rPr lang="zh-CN" altLang="en-US" dirty="0">
                <a:solidFill>
                  <a:schemeClr val="tx2">
                    <a:lumMod val="10000"/>
                  </a:schemeClr>
                </a:solidFill>
              </a:rPr>
              <a:t>改变为</a:t>
            </a:r>
            <a:r>
              <a:rPr lang="en-US" altLang="zh-CN" dirty="0">
                <a:solidFill>
                  <a:schemeClr val="tx2">
                    <a:lumMod val="10000"/>
                  </a:schemeClr>
                </a:solidFill>
              </a:rPr>
              <a:t>0.06</a:t>
            </a:r>
            <a:r>
              <a:rPr lang="zh-CN" altLang="en-US" dirty="0">
                <a:solidFill>
                  <a:schemeClr val="tx2">
                    <a:lumMod val="10000"/>
                  </a:schemeClr>
                </a:solidFill>
              </a:rPr>
              <a:t>，介于</a:t>
            </a:r>
            <a:r>
              <a:rPr lang="en-US" altLang="zh-CN" dirty="0">
                <a:solidFill>
                  <a:schemeClr val="tx2">
                    <a:lumMod val="10000"/>
                  </a:schemeClr>
                </a:solidFill>
              </a:rPr>
              <a:t>0.08</a:t>
            </a:r>
            <a:r>
              <a:rPr lang="zh-CN" altLang="en-US" dirty="0">
                <a:solidFill>
                  <a:schemeClr val="tx2">
                    <a:lumMod val="10000"/>
                  </a:schemeClr>
                </a:solidFill>
              </a:rPr>
              <a:t>与</a:t>
            </a:r>
            <a:r>
              <a:rPr lang="en-US" altLang="zh-CN" dirty="0">
                <a:solidFill>
                  <a:schemeClr val="tx2">
                    <a:lumMod val="10000"/>
                  </a:schemeClr>
                </a:solidFill>
              </a:rPr>
              <a:t>0.04</a:t>
            </a:r>
            <a:r>
              <a:rPr lang="zh-CN" altLang="en-US" dirty="0">
                <a:solidFill>
                  <a:schemeClr val="tx2">
                    <a:lumMod val="10000"/>
                  </a:schemeClr>
                </a:solidFill>
              </a:rPr>
              <a:t>之间，则</a:t>
            </a:r>
            <a:r>
              <a:rPr lang="en-US" altLang="zh-CN" dirty="0">
                <a:solidFill>
                  <a:schemeClr val="tx2">
                    <a:lumMod val="10000"/>
                  </a:schemeClr>
                </a:solidFill>
              </a:rPr>
              <a:t>0.06</a:t>
            </a:r>
            <a:r>
              <a:rPr lang="zh-CN" altLang="en-US" dirty="0">
                <a:solidFill>
                  <a:schemeClr val="tx2">
                    <a:lumMod val="10000"/>
                  </a:schemeClr>
                </a:solidFill>
              </a:rPr>
              <a:t>对应的规范的楼层剪力系数为：扭转效应明显或基本周期小于</a:t>
            </a:r>
            <a:r>
              <a:rPr lang="en-US" altLang="zh-CN" dirty="0">
                <a:solidFill>
                  <a:schemeClr val="tx2">
                    <a:lumMod val="10000"/>
                  </a:schemeClr>
                </a:solidFill>
              </a:rPr>
              <a:t>3.5s</a:t>
            </a:r>
            <a:r>
              <a:rPr lang="zh-CN" altLang="en-US" dirty="0">
                <a:solidFill>
                  <a:schemeClr val="tx2">
                    <a:lumMod val="10000"/>
                  </a:schemeClr>
                </a:solidFill>
              </a:rPr>
              <a:t>时为</a:t>
            </a:r>
            <a:r>
              <a:rPr lang="en-US" altLang="zh-CN" dirty="0">
                <a:solidFill>
                  <a:schemeClr val="tx2">
                    <a:lumMod val="10000"/>
                  </a:schemeClr>
                </a:solidFill>
              </a:rPr>
              <a:t>0.012</a:t>
            </a:r>
            <a:r>
              <a:rPr lang="zh-CN" altLang="en-US" dirty="0">
                <a:solidFill>
                  <a:schemeClr val="tx2">
                    <a:lumMod val="10000"/>
                  </a:schemeClr>
                </a:solidFill>
              </a:rPr>
              <a:t>，当基本周期大于</a:t>
            </a:r>
            <a:r>
              <a:rPr lang="en-US" altLang="zh-CN" dirty="0">
                <a:solidFill>
                  <a:schemeClr val="tx2">
                    <a:lumMod val="10000"/>
                  </a:schemeClr>
                </a:solidFill>
              </a:rPr>
              <a:t>5s</a:t>
            </a:r>
            <a:r>
              <a:rPr lang="zh-CN" altLang="en-US" dirty="0">
                <a:solidFill>
                  <a:schemeClr val="tx2">
                    <a:lumMod val="10000"/>
                  </a:schemeClr>
                </a:solidFill>
              </a:rPr>
              <a:t>时为</a:t>
            </a:r>
            <a:r>
              <a:rPr lang="en-US" altLang="zh-CN" dirty="0">
                <a:solidFill>
                  <a:schemeClr val="tx2">
                    <a:lumMod val="10000"/>
                  </a:schemeClr>
                </a:solidFill>
              </a:rPr>
              <a:t>0.009</a:t>
            </a:r>
            <a:r>
              <a:rPr lang="zh-CN" altLang="en-US" dirty="0">
                <a:solidFill>
                  <a:schemeClr val="tx2">
                    <a:lumMod val="10000"/>
                  </a:schemeClr>
                </a:solidFill>
              </a:rPr>
              <a:t>；</a:t>
            </a:r>
            <a:endParaRPr lang="en-US" altLang="zh-CN" dirty="0">
              <a:solidFill>
                <a:schemeClr val="tx2">
                  <a:lumMod val="10000"/>
                </a:schemeClr>
              </a:solidFill>
            </a:endParaRPr>
          </a:p>
          <a:p>
            <a:pPr>
              <a:lnSpc>
                <a:spcPct val="150000"/>
              </a:lnSpc>
            </a:pPr>
            <a:r>
              <a:rPr lang="en-US" altLang="zh-CN" dirty="0">
                <a:solidFill>
                  <a:schemeClr val="tx2">
                    <a:lumMod val="10000"/>
                  </a:schemeClr>
                </a:solidFill>
              </a:rPr>
              <a:t>0.012-[</a:t>
            </a:r>
            <a:r>
              <a:rPr lang="zh-CN" altLang="en-US" dirty="0">
                <a:solidFill>
                  <a:schemeClr val="tx2">
                    <a:lumMod val="10000"/>
                  </a:schemeClr>
                </a:solidFill>
              </a:rPr>
              <a:t>（</a:t>
            </a:r>
            <a:r>
              <a:rPr lang="en-US" altLang="zh-CN" dirty="0">
                <a:solidFill>
                  <a:schemeClr val="tx2">
                    <a:lumMod val="10000"/>
                  </a:schemeClr>
                </a:solidFill>
              </a:rPr>
              <a:t>0.012-0.009</a:t>
            </a:r>
            <a:r>
              <a:rPr lang="zh-CN" altLang="en-US" dirty="0">
                <a:solidFill>
                  <a:schemeClr val="tx2">
                    <a:lumMod val="10000"/>
                  </a:schemeClr>
                </a:solidFill>
              </a:rPr>
              <a:t>）</a:t>
            </a:r>
            <a:r>
              <a:rPr lang="en-US" altLang="zh-CN" dirty="0">
                <a:solidFill>
                  <a:schemeClr val="tx2">
                    <a:lumMod val="10000"/>
                  </a:schemeClr>
                </a:solidFill>
              </a:rPr>
              <a:t>/1.5]*(3.9620-3.5)≈0.0111=1.11%</a:t>
            </a:r>
            <a:r>
              <a:rPr lang="zh-CN" altLang="en-US" dirty="0">
                <a:solidFill>
                  <a:schemeClr val="tx2">
                    <a:lumMod val="10000"/>
                  </a:schemeClr>
                </a:solidFill>
              </a:rPr>
              <a:t>；</a:t>
            </a:r>
          </a:p>
          <a:p>
            <a:pPr>
              <a:lnSpc>
                <a:spcPct val="150000"/>
              </a:lnSpc>
            </a:pPr>
            <a:r>
              <a:rPr lang="en-US" altLang="zh-CN" dirty="0">
                <a:solidFill>
                  <a:schemeClr val="tx2">
                    <a:lumMod val="10000"/>
                  </a:schemeClr>
                </a:solidFill>
              </a:rPr>
              <a:t>0.012-[</a:t>
            </a:r>
            <a:r>
              <a:rPr lang="zh-CN" altLang="en-US" dirty="0">
                <a:solidFill>
                  <a:schemeClr val="tx2">
                    <a:lumMod val="10000"/>
                  </a:schemeClr>
                </a:solidFill>
              </a:rPr>
              <a:t>（</a:t>
            </a:r>
            <a:r>
              <a:rPr lang="en-US" altLang="zh-CN" dirty="0">
                <a:solidFill>
                  <a:schemeClr val="tx2">
                    <a:lumMod val="10000"/>
                  </a:schemeClr>
                </a:solidFill>
              </a:rPr>
              <a:t>0.012-0.009</a:t>
            </a:r>
            <a:r>
              <a:rPr lang="zh-CN" altLang="en-US" dirty="0">
                <a:solidFill>
                  <a:schemeClr val="tx2">
                    <a:lumMod val="10000"/>
                  </a:schemeClr>
                </a:solidFill>
              </a:rPr>
              <a:t>）</a:t>
            </a:r>
            <a:r>
              <a:rPr lang="en-US" altLang="zh-CN" dirty="0">
                <a:solidFill>
                  <a:schemeClr val="tx2">
                    <a:lumMod val="10000"/>
                  </a:schemeClr>
                </a:solidFill>
              </a:rPr>
              <a:t>/1.5]*(4.0429-3.5)≈0.0109=1.09%</a:t>
            </a:r>
            <a:r>
              <a:rPr lang="zh-CN" altLang="en-US" dirty="0">
                <a:solidFill>
                  <a:schemeClr val="tx2">
                    <a:lumMod val="10000"/>
                  </a:schemeClr>
                </a:solidFill>
              </a:rPr>
              <a:t>。</a:t>
            </a:r>
          </a:p>
        </p:txBody>
      </p:sp>
      <p:sp>
        <p:nvSpPr>
          <p:cNvPr id="10" name="圆角矩形 9"/>
          <p:cNvSpPr/>
          <p:nvPr/>
        </p:nvSpPr>
        <p:spPr>
          <a:xfrm>
            <a:off x="1203249" y="246434"/>
            <a:ext cx="1429594" cy="788276"/>
          </a:xfrm>
          <a:prstGeom prst="roundRect">
            <a:avLst/>
          </a:prstGeom>
          <a:solidFill>
            <a:srgbClr val="407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SzPct val="80000"/>
              <a:buFont typeface="Wingdings" panose="05000000000000000000" pitchFamily="2" charset="2"/>
              <a:buChar char="ü"/>
            </a:pPr>
            <a:r>
              <a:rPr lang="en-US" altLang="zh-CN" sz="2800" dirty="0">
                <a:solidFill>
                  <a:schemeClr val="bg1"/>
                </a:solidFill>
              </a:rPr>
              <a:t>A6</a:t>
            </a:r>
            <a:r>
              <a:rPr lang="zh-CN" altLang="en-US" sz="2800" dirty="0"/>
              <a:t>：</a:t>
            </a:r>
          </a:p>
        </p:txBody>
      </p:sp>
    </p:spTree>
    <p:custDataLst>
      <p:tags r:id="rId1"/>
    </p:custDataLst>
    <p:extLst>
      <p:ext uri="{BB962C8B-B14F-4D97-AF65-F5344CB8AC3E}">
        <p14:creationId xmlns:p14="http://schemas.microsoft.com/office/powerpoint/2010/main" val="1306128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979" y="347980"/>
            <a:ext cx="10802241" cy="441960"/>
          </a:xfrm>
        </p:spPr>
        <p:txBody>
          <a:bodyPr/>
          <a:lstStyle/>
          <a:p>
            <a:r>
              <a:rPr lang="en-US" altLang="zh-CN" sz="2800" spc="300" dirty="0">
                <a:solidFill>
                  <a:srgbClr val="C00000"/>
                </a:solidFill>
                <a:latin typeface="微软雅黑" panose="020B0503020204020204" pitchFamily="34" charset="-122"/>
                <a:cs typeface="微软雅黑" panose="020B0503020204020204" pitchFamily="34" charset="-122"/>
                <a:sym typeface="Arial" panose="020B0604020202020204" pitchFamily="34" charset="0"/>
              </a:rPr>
              <a:t>Q7</a:t>
            </a:r>
            <a:r>
              <a:rPr lang="zh-CN" altLang="en-US" sz="2800" spc="300"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：风振舒适度验算结果异常</a:t>
            </a:r>
            <a:endParaRPr lang="zh-CN" altLang="en-US" sz="2800" dirty="0"/>
          </a:p>
        </p:txBody>
      </p:sp>
      <p:sp>
        <p:nvSpPr>
          <p:cNvPr id="4" name="矩形 3"/>
          <p:cNvSpPr/>
          <p:nvPr/>
        </p:nvSpPr>
        <p:spPr>
          <a:xfrm>
            <a:off x="347979" y="976098"/>
            <a:ext cx="10802242" cy="8880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2"/>
            </p:custDataLst>
          </p:nvPr>
        </p:nvSpPr>
        <p:spPr>
          <a:xfrm>
            <a:off x="498475" y="1223010"/>
            <a:ext cx="10984865" cy="377190"/>
          </a:xfrm>
          <a:prstGeom prst="rect">
            <a:avLst/>
          </a:prstGeom>
          <a:noFill/>
        </p:spPr>
        <p:txBody>
          <a:bodyPr wrap="square" lIns="90000" tIns="0" rIns="90000" bIns="46800" rtlCol="0">
            <a:noAutofit/>
          </a:bodyPr>
          <a:lstStyle/>
          <a:p>
            <a:pPr defTabSz="913765">
              <a:lnSpc>
                <a:spcPct val="120000"/>
              </a:lnSpc>
              <a:buSzPts val="1000"/>
              <a:defRPr/>
            </a:pPr>
            <a:r>
              <a:rPr lang="en-US" altLang="zh-CN" sz="1800" noProof="0" dirty="0">
                <a:ln>
                  <a:noFill/>
                </a:ln>
                <a:effectLst/>
                <a:uLnTx/>
                <a:uFillTx/>
                <a:latin typeface="微软雅黑" panose="020B0503020204020204" pitchFamily="34" charset="-122"/>
                <a:sym typeface="+mn-ea"/>
              </a:rPr>
              <a:t>——</a:t>
            </a:r>
            <a:r>
              <a:rPr lang="en-US" altLang="zh-CN" b="1" dirty="0">
                <a:solidFill>
                  <a:srgbClr val="C00000"/>
                </a:solidFill>
                <a:latin typeface="微软雅黑" panose="020B0503020204020204" pitchFamily="34" charset="-122"/>
                <a:sym typeface="+mn-ea"/>
              </a:rPr>
              <a:t>13</a:t>
            </a:r>
            <a:r>
              <a:rPr lang="zh-CN" altLang="en-US" b="1" dirty="0">
                <a:solidFill>
                  <a:srgbClr val="C00000"/>
                </a:solidFill>
                <a:latin typeface="微软雅黑" panose="020B0503020204020204" pitchFamily="34" charset="-122"/>
                <a:sym typeface="+mn-ea"/>
              </a:rPr>
              <a:t>层剪力墙结构计算出来的</a:t>
            </a:r>
            <a:r>
              <a:rPr lang="en-US" altLang="zh-CN" b="1" dirty="0">
                <a:solidFill>
                  <a:srgbClr val="C00000"/>
                </a:solidFill>
                <a:latin typeface="微软雅黑" panose="020B0503020204020204" pitchFamily="34" charset="-122"/>
                <a:sym typeface="+mn-ea"/>
              </a:rPr>
              <a:t>X</a:t>
            </a:r>
            <a:r>
              <a:rPr lang="zh-CN" altLang="en-US" b="1" dirty="0">
                <a:solidFill>
                  <a:srgbClr val="C00000"/>
                </a:solidFill>
                <a:latin typeface="微软雅黑" panose="020B0503020204020204" pitchFamily="34" charset="-122"/>
                <a:sym typeface="+mn-ea"/>
              </a:rPr>
              <a:t>向横风向顶点最大加速度有</a:t>
            </a:r>
            <a:r>
              <a:rPr lang="en-US" altLang="zh-CN" b="1" dirty="0">
                <a:solidFill>
                  <a:srgbClr val="C00000"/>
                </a:solidFill>
                <a:latin typeface="微软雅黑" panose="020B0503020204020204" pitchFamily="34" charset="-122"/>
                <a:sym typeface="+mn-ea"/>
              </a:rPr>
              <a:t>6.7</a:t>
            </a:r>
            <a:r>
              <a:rPr lang="zh-CN" altLang="en-US" b="1" dirty="0">
                <a:solidFill>
                  <a:srgbClr val="C00000"/>
                </a:solidFill>
                <a:latin typeface="微软雅黑" panose="020B0503020204020204" pitchFamily="34" charset="-122"/>
                <a:sym typeface="+mn-ea"/>
              </a:rPr>
              <a:t>，规范限值是</a:t>
            </a:r>
            <a:r>
              <a:rPr lang="en-US" altLang="zh-CN" b="1" dirty="0">
                <a:solidFill>
                  <a:srgbClr val="C00000"/>
                </a:solidFill>
                <a:latin typeface="微软雅黑" panose="020B0503020204020204" pitchFamily="34" charset="-122"/>
                <a:sym typeface="+mn-ea"/>
              </a:rPr>
              <a:t>0.15</a:t>
            </a:r>
            <a:r>
              <a:rPr lang="zh-CN" altLang="en-US" b="1" dirty="0">
                <a:solidFill>
                  <a:srgbClr val="C00000"/>
                </a:solidFill>
                <a:latin typeface="微软雅黑" panose="020B0503020204020204" pitchFamily="34" charset="-122"/>
                <a:sym typeface="+mn-ea"/>
              </a:rPr>
              <a:t>，异常的偏大。</a:t>
            </a:r>
            <a:endParaRPr lang="zh-CN" altLang="en-US" sz="1800" spc="150" noProof="0" dirty="0">
              <a:ln>
                <a:noFill/>
              </a:ln>
              <a:solidFill>
                <a:srgbClr val="002060"/>
              </a:solidFill>
              <a:effectLst/>
              <a:uLnTx/>
              <a:uFillTx/>
              <a:latin typeface="微软雅黑" panose="020B0503020204020204" pitchFamily="34" charset="-122"/>
              <a:sym typeface="+mn-ea"/>
            </a:endParaRPr>
          </a:p>
        </p:txBody>
      </p:sp>
      <p:pic>
        <p:nvPicPr>
          <p:cNvPr id="3" name="图片 2"/>
          <p:cNvPicPr>
            <a:picLocks noChangeAspect="1"/>
          </p:cNvPicPr>
          <p:nvPr/>
        </p:nvPicPr>
        <p:blipFill>
          <a:blip r:embed="rId5"/>
          <a:stretch>
            <a:fillRect/>
          </a:stretch>
        </p:blipFill>
        <p:spPr>
          <a:xfrm>
            <a:off x="2251741" y="1758309"/>
            <a:ext cx="1755681" cy="1889113"/>
          </a:xfrm>
          <a:prstGeom prst="rect">
            <a:avLst/>
          </a:prstGeom>
        </p:spPr>
      </p:pic>
      <p:pic>
        <p:nvPicPr>
          <p:cNvPr id="5" name="图片 4"/>
          <p:cNvPicPr>
            <a:picLocks noChangeAspect="1"/>
          </p:cNvPicPr>
          <p:nvPr/>
        </p:nvPicPr>
        <p:blipFill>
          <a:blip r:embed="rId6"/>
          <a:stretch>
            <a:fillRect/>
          </a:stretch>
        </p:blipFill>
        <p:spPr>
          <a:xfrm>
            <a:off x="5432624" y="1758309"/>
            <a:ext cx="4705350" cy="1685925"/>
          </a:xfrm>
          <a:prstGeom prst="rect">
            <a:avLst/>
          </a:prstGeom>
        </p:spPr>
      </p:pic>
      <p:grpSp>
        <p:nvGrpSpPr>
          <p:cNvPr id="11" name="组合 10"/>
          <p:cNvGrpSpPr/>
          <p:nvPr/>
        </p:nvGrpSpPr>
        <p:grpSpPr>
          <a:xfrm>
            <a:off x="268257" y="3647422"/>
            <a:ext cx="11799600" cy="2643199"/>
            <a:chOff x="268257" y="3647422"/>
            <a:chExt cx="11799600" cy="2643199"/>
          </a:xfrm>
        </p:grpSpPr>
        <p:pic>
          <p:nvPicPr>
            <p:cNvPr id="6" name="图片 5"/>
            <p:cNvPicPr>
              <a:picLocks noChangeAspect="1"/>
            </p:cNvPicPr>
            <p:nvPr/>
          </p:nvPicPr>
          <p:blipFill>
            <a:blip r:embed="rId7"/>
            <a:stretch>
              <a:fillRect/>
            </a:stretch>
          </p:blipFill>
          <p:spPr>
            <a:xfrm>
              <a:off x="5990907" y="3647422"/>
              <a:ext cx="6076950" cy="1009650"/>
            </a:xfrm>
            <a:prstGeom prst="rect">
              <a:avLst/>
            </a:prstGeom>
          </p:spPr>
        </p:pic>
        <p:pic>
          <p:nvPicPr>
            <p:cNvPr id="7" name="图片 6"/>
            <p:cNvPicPr>
              <a:picLocks noChangeAspect="1"/>
            </p:cNvPicPr>
            <p:nvPr/>
          </p:nvPicPr>
          <p:blipFill>
            <a:blip r:embed="rId8"/>
            <a:stretch>
              <a:fillRect/>
            </a:stretch>
          </p:blipFill>
          <p:spPr>
            <a:xfrm>
              <a:off x="268257" y="3995998"/>
              <a:ext cx="5722650" cy="2294623"/>
            </a:xfrm>
            <a:prstGeom prst="rect">
              <a:avLst/>
            </a:prstGeom>
          </p:spPr>
        </p:pic>
      </p:grpSp>
      <p:sp>
        <p:nvSpPr>
          <p:cNvPr id="12" name="圆角矩形 11"/>
          <p:cNvSpPr/>
          <p:nvPr/>
        </p:nvSpPr>
        <p:spPr>
          <a:xfrm>
            <a:off x="347979" y="3066561"/>
            <a:ext cx="1429594" cy="788276"/>
          </a:xfrm>
          <a:prstGeom prst="roundRect">
            <a:avLst/>
          </a:prstGeom>
          <a:solidFill>
            <a:srgbClr val="407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SzPct val="80000"/>
              <a:buFont typeface="Wingdings" panose="05000000000000000000" pitchFamily="2" charset="2"/>
              <a:buChar char="ü"/>
            </a:pPr>
            <a:r>
              <a:rPr lang="en-US" altLang="zh-CN" sz="2800" dirty="0">
                <a:solidFill>
                  <a:schemeClr val="bg1"/>
                </a:solidFill>
              </a:rPr>
              <a:t>A7</a:t>
            </a:r>
            <a:r>
              <a:rPr lang="zh-CN" altLang="en-US" sz="2800" dirty="0"/>
              <a:t>：</a:t>
            </a:r>
          </a:p>
        </p:txBody>
      </p:sp>
      <p:sp>
        <p:nvSpPr>
          <p:cNvPr id="10" name="圆角矩形 9"/>
          <p:cNvSpPr/>
          <p:nvPr/>
        </p:nvSpPr>
        <p:spPr>
          <a:xfrm>
            <a:off x="6095999" y="4761186"/>
            <a:ext cx="5971857" cy="154502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solidFill>
                  <a:schemeClr val="tx2">
                    <a:lumMod val="10000"/>
                  </a:schemeClr>
                </a:solidFill>
              </a:rPr>
              <a:t>基于规范公式算法的横向计算，需要符合荷载规范附录</a:t>
            </a:r>
            <a:r>
              <a:rPr lang="en-US" altLang="zh-CN" sz="2000" dirty="0">
                <a:solidFill>
                  <a:schemeClr val="tx2">
                    <a:lumMod val="10000"/>
                  </a:schemeClr>
                </a:solidFill>
              </a:rPr>
              <a:t>H.2.1</a:t>
            </a:r>
            <a:r>
              <a:rPr lang="zh-CN" altLang="en-US" sz="2000" dirty="0">
                <a:solidFill>
                  <a:schemeClr val="tx2">
                    <a:lumMod val="10000"/>
                  </a:schemeClr>
                </a:solidFill>
              </a:rPr>
              <a:t>的限值要求。超过规范限值要求时，横风内力和风振舒适度验算的结果都有可能异常。</a:t>
            </a:r>
          </a:p>
        </p:txBody>
      </p:sp>
    </p:spTree>
    <p:custDataLst>
      <p:tags r:id="rId1"/>
    </p:custDataLst>
    <p:extLst>
      <p:ext uri="{BB962C8B-B14F-4D97-AF65-F5344CB8AC3E}">
        <p14:creationId xmlns:p14="http://schemas.microsoft.com/office/powerpoint/2010/main" val="92745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979" y="347980"/>
            <a:ext cx="10802241" cy="441960"/>
          </a:xfrm>
        </p:spPr>
        <p:txBody>
          <a:bodyPr/>
          <a:lstStyle/>
          <a:p>
            <a:r>
              <a:rPr lang="en-US" altLang="zh-CN" sz="2800" spc="300" dirty="0">
                <a:solidFill>
                  <a:srgbClr val="C00000"/>
                </a:solidFill>
                <a:latin typeface="微软雅黑" panose="020B0503020204020204" pitchFamily="34" charset="-122"/>
                <a:cs typeface="微软雅黑" panose="020B0503020204020204" pitchFamily="34" charset="-122"/>
                <a:sym typeface="Arial" panose="020B0604020202020204" pitchFamily="34" charset="0"/>
              </a:rPr>
              <a:t>Q8</a:t>
            </a:r>
            <a:r>
              <a:rPr lang="zh-CN" altLang="en-US" sz="2800" spc="300"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：桩反力与上部荷载不匹配</a:t>
            </a:r>
            <a:endParaRPr lang="zh-CN" altLang="en-US" sz="2800" dirty="0"/>
          </a:p>
        </p:txBody>
      </p:sp>
      <p:sp>
        <p:nvSpPr>
          <p:cNvPr id="4" name="矩形 3"/>
          <p:cNvSpPr/>
          <p:nvPr/>
        </p:nvSpPr>
        <p:spPr>
          <a:xfrm>
            <a:off x="347979" y="976098"/>
            <a:ext cx="10802242" cy="8880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2"/>
            </p:custDataLst>
          </p:nvPr>
        </p:nvSpPr>
        <p:spPr>
          <a:xfrm>
            <a:off x="498475" y="1223010"/>
            <a:ext cx="10984865" cy="377190"/>
          </a:xfrm>
          <a:prstGeom prst="rect">
            <a:avLst/>
          </a:prstGeom>
          <a:noFill/>
        </p:spPr>
        <p:txBody>
          <a:bodyPr wrap="square" lIns="90000" tIns="0" rIns="90000" bIns="46800" rtlCol="0">
            <a:noAutofit/>
          </a:bodyPr>
          <a:lstStyle/>
          <a:p>
            <a:pPr defTabSz="913765">
              <a:lnSpc>
                <a:spcPct val="120000"/>
              </a:lnSpc>
              <a:buSzPts val="1000"/>
              <a:defRPr/>
            </a:pPr>
            <a:r>
              <a:rPr lang="en-US" altLang="zh-CN" sz="1800" noProof="0" dirty="0">
                <a:ln>
                  <a:noFill/>
                </a:ln>
                <a:effectLst/>
                <a:uLnTx/>
                <a:uFillTx/>
                <a:latin typeface="微软雅黑" panose="020B0503020204020204" pitchFamily="34" charset="-122"/>
                <a:sym typeface="+mn-ea"/>
              </a:rPr>
              <a:t>——</a:t>
            </a:r>
            <a:r>
              <a:rPr lang="zh-CN" altLang="en-US" dirty="0">
                <a:latin typeface="微软雅黑" panose="020B0503020204020204" pitchFamily="34" charset="-122"/>
                <a:sym typeface="+mn-ea"/>
              </a:rPr>
              <a:t>总荷载与反力相差较大</a:t>
            </a:r>
            <a:endParaRPr lang="zh-CN" altLang="en-US" sz="1800" spc="150" noProof="0" dirty="0">
              <a:ln>
                <a:noFill/>
              </a:ln>
              <a:solidFill>
                <a:srgbClr val="002060"/>
              </a:solidFill>
              <a:effectLst/>
              <a:uLnTx/>
              <a:uFillTx/>
              <a:latin typeface="微软雅黑" panose="020B0503020204020204" pitchFamily="34" charset="-122"/>
              <a:sym typeface="+mn-ea"/>
            </a:endParaRPr>
          </a:p>
        </p:txBody>
      </p:sp>
      <p:pic>
        <p:nvPicPr>
          <p:cNvPr id="5" name="图片 4">
            <a:extLst>
              <a:ext uri="{FF2B5EF4-FFF2-40B4-BE49-F238E27FC236}">
                <a16:creationId xmlns:a16="http://schemas.microsoft.com/office/drawing/2014/main" id="{E47929BB-6817-431F-83B8-C0EAC49BA3EB}"/>
              </a:ext>
            </a:extLst>
          </p:cNvPr>
          <p:cNvPicPr>
            <a:picLocks noChangeAspect="1"/>
          </p:cNvPicPr>
          <p:nvPr/>
        </p:nvPicPr>
        <p:blipFill>
          <a:blip r:embed="rId6"/>
          <a:stretch>
            <a:fillRect/>
          </a:stretch>
        </p:blipFill>
        <p:spPr>
          <a:xfrm>
            <a:off x="498475" y="1664040"/>
            <a:ext cx="4892861" cy="4498564"/>
          </a:xfrm>
          <a:prstGeom prst="rect">
            <a:avLst/>
          </a:prstGeom>
        </p:spPr>
      </p:pic>
      <p:pic>
        <p:nvPicPr>
          <p:cNvPr id="7" name="图片 6">
            <a:extLst>
              <a:ext uri="{FF2B5EF4-FFF2-40B4-BE49-F238E27FC236}">
                <a16:creationId xmlns:a16="http://schemas.microsoft.com/office/drawing/2014/main" id="{7A30FD7D-0168-4546-B48B-C5ED8494196A}"/>
              </a:ext>
            </a:extLst>
          </p:cNvPr>
          <p:cNvPicPr>
            <a:picLocks noChangeAspect="1"/>
          </p:cNvPicPr>
          <p:nvPr/>
        </p:nvPicPr>
        <p:blipFill>
          <a:blip r:embed="rId7"/>
          <a:stretch>
            <a:fillRect/>
          </a:stretch>
        </p:blipFill>
        <p:spPr>
          <a:xfrm>
            <a:off x="5464130" y="1665514"/>
            <a:ext cx="2088952" cy="3810926"/>
          </a:xfrm>
          <a:prstGeom prst="rect">
            <a:avLst/>
          </a:prstGeom>
        </p:spPr>
      </p:pic>
      <p:grpSp>
        <p:nvGrpSpPr>
          <p:cNvPr id="12" name="组合 11">
            <a:extLst>
              <a:ext uri="{FF2B5EF4-FFF2-40B4-BE49-F238E27FC236}">
                <a16:creationId xmlns:a16="http://schemas.microsoft.com/office/drawing/2014/main" id="{73DC217E-7CF4-4905-AA58-133ACA45439A}"/>
              </a:ext>
            </a:extLst>
          </p:cNvPr>
          <p:cNvGrpSpPr/>
          <p:nvPr/>
        </p:nvGrpSpPr>
        <p:grpSpPr>
          <a:xfrm>
            <a:off x="7625876" y="1664040"/>
            <a:ext cx="2234541" cy="3812400"/>
            <a:chOff x="8353840" y="1756835"/>
            <a:chExt cx="2234541" cy="3812400"/>
          </a:xfrm>
        </p:grpSpPr>
        <p:pic>
          <p:nvPicPr>
            <p:cNvPr id="9" name="图片 8">
              <a:extLst>
                <a:ext uri="{FF2B5EF4-FFF2-40B4-BE49-F238E27FC236}">
                  <a16:creationId xmlns:a16="http://schemas.microsoft.com/office/drawing/2014/main" id="{4010CB0F-9DFE-418D-8787-575E6E7735B0}"/>
                </a:ext>
              </a:extLst>
            </p:cNvPr>
            <p:cNvPicPr>
              <a:picLocks noChangeAspect="1"/>
            </p:cNvPicPr>
            <p:nvPr/>
          </p:nvPicPr>
          <p:blipFill>
            <a:blip r:embed="rId8"/>
            <a:stretch>
              <a:fillRect/>
            </a:stretch>
          </p:blipFill>
          <p:spPr>
            <a:xfrm>
              <a:off x="8353840" y="1756835"/>
              <a:ext cx="2234541" cy="3812400"/>
            </a:xfrm>
            <a:prstGeom prst="rect">
              <a:avLst/>
            </a:prstGeom>
          </p:spPr>
        </p:pic>
        <p:sp>
          <p:nvSpPr>
            <p:cNvPr id="11" name="文本框 10">
              <a:extLst>
                <a:ext uri="{FF2B5EF4-FFF2-40B4-BE49-F238E27FC236}">
                  <a16:creationId xmlns:a16="http://schemas.microsoft.com/office/drawing/2014/main" id="{2586FD72-C63D-4D1B-BD53-8443DCA990BE}"/>
                </a:ext>
              </a:extLst>
            </p:cNvPr>
            <p:cNvSpPr txBox="1"/>
            <p:nvPr/>
          </p:nvSpPr>
          <p:spPr>
            <a:xfrm>
              <a:off x="9471110" y="3244334"/>
              <a:ext cx="646331" cy="369332"/>
            </a:xfrm>
            <a:prstGeom prst="rect">
              <a:avLst/>
            </a:prstGeom>
            <a:noFill/>
          </p:spPr>
          <p:txBody>
            <a:bodyPr wrap="none" rtlCol="0">
              <a:spAutoFit/>
            </a:bodyPr>
            <a:lstStyle/>
            <a:p>
              <a:r>
                <a:rPr lang="zh-CN" altLang="en-US" dirty="0">
                  <a:solidFill>
                    <a:srgbClr val="FF0000"/>
                  </a:solidFill>
                </a:rPr>
                <a:t>自重</a:t>
              </a:r>
            </a:p>
          </p:txBody>
        </p:sp>
      </p:grpSp>
      <p:sp>
        <p:nvSpPr>
          <p:cNvPr id="16" name="文本框 15">
            <a:extLst>
              <a:ext uri="{FF2B5EF4-FFF2-40B4-BE49-F238E27FC236}">
                <a16:creationId xmlns:a16="http://schemas.microsoft.com/office/drawing/2014/main" id="{EB70761E-2802-4D85-B794-08943FD3633F}"/>
              </a:ext>
            </a:extLst>
          </p:cNvPr>
          <p:cNvSpPr txBox="1"/>
          <p:nvPr>
            <p:custDataLst>
              <p:tags r:id="rId3"/>
            </p:custDataLst>
          </p:nvPr>
        </p:nvSpPr>
        <p:spPr>
          <a:xfrm>
            <a:off x="5673541" y="5634990"/>
            <a:ext cx="10984865" cy="377190"/>
          </a:xfrm>
          <a:prstGeom prst="rect">
            <a:avLst/>
          </a:prstGeom>
          <a:noFill/>
        </p:spPr>
        <p:txBody>
          <a:bodyPr wrap="square" lIns="90000" tIns="0" rIns="90000" bIns="46800" rtlCol="0">
            <a:noAutofit/>
          </a:bodyPr>
          <a:lstStyle/>
          <a:p>
            <a:pPr defTabSz="913765">
              <a:lnSpc>
                <a:spcPct val="120000"/>
              </a:lnSpc>
              <a:buSzPts val="1000"/>
              <a:defRPr/>
            </a:pPr>
            <a:r>
              <a:rPr lang="en-US" altLang="zh-CN" sz="1800" noProof="0" dirty="0">
                <a:ln>
                  <a:noFill/>
                </a:ln>
                <a:solidFill>
                  <a:srgbClr val="C00000"/>
                </a:solidFill>
                <a:effectLst/>
                <a:uLnTx/>
                <a:uFillTx/>
                <a:latin typeface="微软雅黑" panose="020B0503020204020204" pitchFamily="34" charset="-122"/>
                <a:sym typeface="+mn-ea"/>
              </a:rPr>
              <a:t>12017.3+2113.8+150=14281.1&gt;5743+5912=11655</a:t>
            </a:r>
            <a:endParaRPr lang="zh-CN" altLang="en-US" sz="1800" spc="150" noProof="0" dirty="0">
              <a:ln>
                <a:noFill/>
              </a:ln>
              <a:solidFill>
                <a:srgbClr val="C00000"/>
              </a:solidFill>
              <a:effectLst/>
              <a:uLnTx/>
              <a:uFillTx/>
              <a:latin typeface="微软雅黑" panose="020B0503020204020204" pitchFamily="34" charset="-122"/>
              <a:sym typeface="+mn-ea"/>
            </a:endParaRPr>
          </a:p>
        </p:txBody>
      </p:sp>
      <p:grpSp>
        <p:nvGrpSpPr>
          <p:cNvPr id="18" name="组合 17">
            <a:extLst>
              <a:ext uri="{FF2B5EF4-FFF2-40B4-BE49-F238E27FC236}">
                <a16:creationId xmlns:a16="http://schemas.microsoft.com/office/drawing/2014/main" id="{76D6C2FD-88A6-496D-BD30-45B5FD769361}"/>
              </a:ext>
            </a:extLst>
          </p:cNvPr>
          <p:cNvGrpSpPr/>
          <p:nvPr/>
        </p:nvGrpSpPr>
        <p:grpSpPr>
          <a:xfrm>
            <a:off x="9948681" y="1664040"/>
            <a:ext cx="2206222" cy="3812400"/>
            <a:chOff x="10142622" y="1664040"/>
            <a:chExt cx="2206222" cy="3812400"/>
          </a:xfrm>
        </p:grpSpPr>
        <p:pic>
          <p:nvPicPr>
            <p:cNvPr id="15" name="图片 14">
              <a:extLst>
                <a:ext uri="{FF2B5EF4-FFF2-40B4-BE49-F238E27FC236}">
                  <a16:creationId xmlns:a16="http://schemas.microsoft.com/office/drawing/2014/main" id="{87EE4838-1747-4369-BD17-DB2465238483}"/>
                </a:ext>
              </a:extLst>
            </p:cNvPr>
            <p:cNvPicPr>
              <a:picLocks noChangeAspect="1"/>
            </p:cNvPicPr>
            <p:nvPr/>
          </p:nvPicPr>
          <p:blipFill>
            <a:blip r:embed="rId9"/>
            <a:stretch>
              <a:fillRect/>
            </a:stretch>
          </p:blipFill>
          <p:spPr>
            <a:xfrm>
              <a:off x="10142622" y="1664040"/>
              <a:ext cx="2206222" cy="3812400"/>
            </a:xfrm>
            <a:prstGeom prst="rect">
              <a:avLst/>
            </a:prstGeom>
          </p:spPr>
        </p:pic>
        <p:sp>
          <p:nvSpPr>
            <p:cNvPr id="17" name="文本框 16">
              <a:extLst>
                <a:ext uri="{FF2B5EF4-FFF2-40B4-BE49-F238E27FC236}">
                  <a16:creationId xmlns:a16="http://schemas.microsoft.com/office/drawing/2014/main" id="{15C1ED4C-FD01-4170-85AA-4B7D3047A790}"/>
                </a:ext>
              </a:extLst>
            </p:cNvPr>
            <p:cNvSpPr txBox="1"/>
            <p:nvPr/>
          </p:nvSpPr>
          <p:spPr>
            <a:xfrm>
              <a:off x="10217246" y="1848604"/>
              <a:ext cx="2056973" cy="369332"/>
            </a:xfrm>
            <a:prstGeom prst="rect">
              <a:avLst/>
            </a:prstGeom>
            <a:noFill/>
          </p:spPr>
          <p:txBody>
            <a:bodyPr wrap="none" rtlCol="0">
              <a:spAutoFit/>
            </a:bodyPr>
            <a:lstStyle/>
            <a:p>
              <a:r>
                <a:rPr lang="zh-CN" altLang="en-US" dirty="0">
                  <a:solidFill>
                    <a:srgbClr val="FF0000"/>
                  </a:solidFill>
                </a:rPr>
                <a:t>第</a:t>
              </a:r>
              <a:r>
                <a:rPr lang="en-US" altLang="zh-CN" dirty="0">
                  <a:solidFill>
                    <a:srgbClr val="FF0000"/>
                  </a:solidFill>
                </a:rPr>
                <a:t>14</a:t>
              </a:r>
              <a:r>
                <a:rPr lang="zh-CN" altLang="en-US" dirty="0">
                  <a:solidFill>
                    <a:srgbClr val="FF0000"/>
                  </a:solidFill>
                </a:rPr>
                <a:t>标准组合内力</a:t>
              </a:r>
            </a:p>
          </p:txBody>
        </p:sp>
      </p:grpSp>
    </p:spTree>
    <p:custDataLst>
      <p:tags r:id="rId1"/>
    </p:custDataLst>
    <p:extLst>
      <p:ext uri="{BB962C8B-B14F-4D97-AF65-F5344CB8AC3E}">
        <p14:creationId xmlns:p14="http://schemas.microsoft.com/office/powerpoint/2010/main" val="2032564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70292" y="1258575"/>
            <a:ext cx="11153621" cy="1038312"/>
          </a:xfrm>
          <a:solidFill>
            <a:schemeClr val="accent6">
              <a:lumMod val="20000"/>
              <a:lumOff val="80000"/>
            </a:schemeClr>
          </a:solidFill>
        </p:spPr>
        <p:txBody>
          <a:bodyPr/>
          <a:lstStyle/>
          <a:p>
            <a:pPr>
              <a:lnSpc>
                <a:spcPct val="150000"/>
              </a:lnSpc>
            </a:pPr>
            <a:r>
              <a:rPr lang="zh-CN" altLang="en-US" sz="2000" b="0" dirty="0"/>
              <a:t>     一般是考虑上部结构刚度所致，考虑上部结构刚度的影响后，各构件之间的变形差相对更小，桩反力会重新分布调整。总荷载与总反力仍然是平衡的，</a:t>
            </a:r>
            <a:br>
              <a:rPr lang="zh-CN" altLang="en-US" sz="2000" b="0" dirty="0"/>
            </a:br>
            <a:br>
              <a:rPr lang="zh-CN" altLang="en-US" sz="2000" b="0" dirty="0"/>
            </a:br>
            <a:r>
              <a:rPr lang="zh-CN" altLang="en-US" sz="2000" b="0" dirty="0"/>
              <a:t>     </a:t>
            </a:r>
          </a:p>
        </p:txBody>
      </p:sp>
      <p:sp>
        <p:nvSpPr>
          <p:cNvPr id="5" name="圆角矩形 4"/>
          <p:cNvSpPr/>
          <p:nvPr/>
        </p:nvSpPr>
        <p:spPr>
          <a:xfrm>
            <a:off x="570293" y="291830"/>
            <a:ext cx="1429594" cy="788276"/>
          </a:xfrm>
          <a:prstGeom prst="roundRect">
            <a:avLst/>
          </a:prstGeom>
          <a:solidFill>
            <a:srgbClr val="407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SzPct val="80000"/>
              <a:buFont typeface="Wingdings" panose="05000000000000000000" pitchFamily="2" charset="2"/>
              <a:buChar char="ü"/>
            </a:pPr>
            <a:r>
              <a:rPr lang="en-US" altLang="zh-CN" sz="2800" dirty="0">
                <a:solidFill>
                  <a:schemeClr val="bg1"/>
                </a:solidFill>
              </a:rPr>
              <a:t>A8</a:t>
            </a:r>
            <a:r>
              <a:rPr lang="zh-CN" altLang="en-US" sz="2800" dirty="0"/>
              <a:t>：</a:t>
            </a:r>
          </a:p>
        </p:txBody>
      </p:sp>
      <p:pic>
        <p:nvPicPr>
          <p:cNvPr id="6" name="图片 5">
            <a:extLst>
              <a:ext uri="{FF2B5EF4-FFF2-40B4-BE49-F238E27FC236}">
                <a16:creationId xmlns:a16="http://schemas.microsoft.com/office/drawing/2014/main" id="{E849028E-9D9B-44B8-B258-5EA85AB86653}"/>
              </a:ext>
            </a:extLst>
          </p:cNvPr>
          <p:cNvPicPr>
            <a:picLocks noChangeAspect="1"/>
          </p:cNvPicPr>
          <p:nvPr/>
        </p:nvPicPr>
        <p:blipFill>
          <a:blip r:embed="rId4"/>
          <a:stretch>
            <a:fillRect/>
          </a:stretch>
        </p:blipFill>
        <p:spPr>
          <a:xfrm>
            <a:off x="2529333" y="2693070"/>
            <a:ext cx="7133333" cy="2704762"/>
          </a:xfrm>
          <a:prstGeom prst="rect">
            <a:avLst/>
          </a:prstGeom>
        </p:spPr>
      </p:pic>
    </p:spTree>
    <p:custDataLst>
      <p:tags r:id="rId1"/>
    </p:custDataLst>
    <p:extLst>
      <p:ext uri="{BB962C8B-B14F-4D97-AF65-F5344CB8AC3E}">
        <p14:creationId xmlns:p14="http://schemas.microsoft.com/office/powerpoint/2010/main" val="933024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2588F5-7583-4125-A821-E38D758C80C3}"/>
              </a:ext>
            </a:extLst>
          </p:cNvPr>
          <p:cNvPicPr>
            <a:picLocks noChangeAspect="1"/>
          </p:cNvPicPr>
          <p:nvPr/>
        </p:nvPicPr>
        <p:blipFill>
          <a:blip r:embed="rId3"/>
          <a:stretch>
            <a:fillRect/>
          </a:stretch>
        </p:blipFill>
        <p:spPr>
          <a:xfrm>
            <a:off x="1265228" y="763022"/>
            <a:ext cx="7114286" cy="2847619"/>
          </a:xfrm>
          <a:prstGeom prst="rect">
            <a:avLst/>
          </a:prstGeom>
        </p:spPr>
      </p:pic>
      <p:sp>
        <p:nvSpPr>
          <p:cNvPr id="10" name="矩形: 圆角 9">
            <a:extLst>
              <a:ext uri="{FF2B5EF4-FFF2-40B4-BE49-F238E27FC236}">
                <a16:creationId xmlns:a16="http://schemas.microsoft.com/office/drawing/2014/main" id="{F061AEC1-3AB9-484E-8D19-0F0A5BB919CD}"/>
              </a:ext>
            </a:extLst>
          </p:cNvPr>
          <p:cNvSpPr/>
          <p:nvPr/>
        </p:nvSpPr>
        <p:spPr>
          <a:xfrm>
            <a:off x="1153885" y="4353261"/>
            <a:ext cx="9448800" cy="168728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800" b="0" dirty="0">
                <a:solidFill>
                  <a:schemeClr val="tx2">
                    <a:lumMod val="10000"/>
                  </a:schemeClr>
                </a:solidFill>
              </a:rPr>
              <a:t>不考虑上部刚度，传力明确，设计思路更清晰，荷载与反力会是</a:t>
            </a:r>
            <a:r>
              <a:rPr lang="zh-CN" altLang="en-US" sz="1800" b="0" dirty="0">
                <a:solidFill>
                  <a:srgbClr val="C00000"/>
                </a:solidFill>
              </a:rPr>
              <a:t>就地平衡</a:t>
            </a:r>
            <a:r>
              <a:rPr lang="zh-CN" altLang="en-US" sz="1800" b="0" dirty="0">
                <a:solidFill>
                  <a:schemeClr val="tx1"/>
                </a:solidFill>
              </a:rPr>
              <a:t>状态</a:t>
            </a:r>
            <a:r>
              <a:rPr lang="zh-CN" altLang="en-US" sz="1800" b="0" dirty="0">
                <a:solidFill>
                  <a:schemeClr val="tx2">
                    <a:lumMod val="10000"/>
                  </a:schemeClr>
                </a:solidFill>
              </a:rPr>
              <a:t>，但是因为未考虑上部结构刚度贡献，变形差更大，峰值反力更大一些。一般来说，考虑上部刚度对平筏及桩筏这种整体式基础更适用，这种分离式承台，若是桩承载力验算能通过的话，可以不考虑上部刚度。</a:t>
            </a:r>
            <a:endParaRPr lang="zh-CN" altLang="en-US" dirty="0">
              <a:solidFill>
                <a:schemeClr val="tx2">
                  <a:lumMod val="10000"/>
                </a:schemeClr>
              </a:solidFill>
            </a:endParaRPr>
          </a:p>
        </p:txBody>
      </p:sp>
      <p:pic>
        <p:nvPicPr>
          <p:cNvPr id="12" name="图片 11">
            <a:extLst>
              <a:ext uri="{FF2B5EF4-FFF2-40B4-BE49-F238E27FC236}">
                <a16:creationId xmlns:a16="http://schemas.microsoft.com/office/drawing/2014/main" id="{767D0E24-3650-423B-85BC-CA3BF933E769}"/>
              </a:ext>
            </a:extLst>
          </p:cNvPr>
          <p:cNvPicPr>
            <a:picLocks noChangeAspect="1"/>
          </p:cNvPicPr>
          <p:nvPr/>
        </p:nvPicPr>
        <p:blipFill>
          <a:blip r:embed="rId4"/>
          <a:stretch>
            <a:fillRect/>
          </a:stretch>
        </p:blipFill>
        <p:spPr>
          <a:xfrm>
            <a:off x="8672658" y="763022"/>
            <a:ext cx="1982903" cy="3485476"/>
          </a:xfrm>
          <a:prstGeom prst="rect">
            <a:avLst/>
          </a:prstGeom>
        </p:spPr>
      </p:pic>
      <p:sp>
        <p:nvSpPr>
          <p:cNvPr id="13" name="文本框 12">
            <a:extLst>
              <a:ext uri="{FF2B5EF4-FFF2-40B4-BE49-F238E27FC236}">
                <a16:creationId xmlns:a16="http://schemas.microsoft.com/office/drawing/2014/main" id="{1BCF64E8-307B-4FFA-BE7D-9CE2596ABFB3}"/>
              </a:ext>
            </a:extLst>
          </p:cNvPr>
          <p:cNvSpPr txBox="1"/>
          <p:nvPr>
            <p:custDataLst>
              <p:tags r:id="rId1"/>
            </p:custDataLst>
          </p:nvPr>
        </p:nvSpPr>
        <p:spPr>
          <a:xfrm>
            <a:off x="1163068" y="3828135"/>
            <a:ext cx="6004875" cy="377190"/>
          </a:xfrm>
          <a:prstGeom prst="rect">
            <a:avLst/>
          </a:prstGeom>
          <a:noFill/>
        </p:spPr>
        <p:txBody>
          <a:bodyPr wrap="square" lIns="90000" tIns="0" rIns="90000" bIns="46800" rtlCol="0">
            <a:noAutofit/>
          </a:bodyPr>
          <a:lstStyle/>
          <a:p>
            <a:pPr defTabSz="913765">
              <a:lnSpc>
                <a:spcPct val="120000"/>
              </a:lnSpc>
              <a:buSzPts val="1000"/>
              <a:defRPr/>
            </a:pPr>
            <a:r>
              <a:rPr lang="en-US" altLang="zh-CN" sz="1800" noProof="0" dirty="0">
                <a:ln>
                  <a:noFill/>
                </a:ln>
                <a:solidFill>
                  <a:srgbClr val="C00000"/>
                </a:solidFill>
                <a:effectLst/>
                <a:uLnTx/>
                <a:uFillTx/>
                <a:latin typeface="微软雅黑" panose="020B0503020204020204" pitchFamily="34" charset="-122"/>
                <a:sym typeface="+mn-ea"/>
              </a:rPr>
              <a:t>12017.3+2113.8+150=14281.1</a:t>
            </a:r>
            <a:r>
              <a:rPr lang="zh-CN" altLang="en-US" sz="1800" noProof="0" dirty="0">
                <a:ln>
                  <a:noFill/>
                </a:ln>
                <a:solidFill>
                  <a:srgbClr val="C00000"/>
                </a:solidFill>
                <a:effectLst/>
                <a:uLnTx/>
                <a:uFillTx/>
                <a:latin typeface="微软雅黑" panose="020B0503020204020204" pitchFamily="34" charset="-122"/>
                <a:sym typeface="+mn-ea"/>
              </a:rPr>
              <a:t>≈</a:t>
            </a:r>
            <a:r>
              <a:rPr lang="en-US" altLang="zh-CN" sz="1800" noProof="0" dirty="0">
                <a:ln>
                  <a:noFill/>
                </a:ln>
                <a:solidFill>
                  <a:srgbClr val="C00000"/>
                </a:solidFill>
                <a:effectLst/>
                <a:uLnTx/>
                <a:uFillTx/>
                <a:latin typeface="微软雅黑" panose="020B0503020204020204" pitchFamily="34" charset="-122"/>
                <a:sym typeface="+mn-ea"/>
              </a:rPr>
              <a:t>6856+7426=14282</a:t>
            </a:r>
            <a:endParaRPr lang="zh-CN" altLang="en-US" sz="1800" spc="150" noProof="0" dirty="0">
              <a:ln>
                <a:noFill/>
              </a:ln>
              <a:solidFill>
                <a:srgbClr val="C00000"/>
              </a:solidFill>
              <a:effectLst/>
              <a:uLnTx/>
              <a:uFillTx/>
              <a:latin typeface="微软雅黑" panose="020B0503020204020204" pitchFamily="34" charset="-122"/>
              <a:sym typeface="+mn-ea"/>
            </a:endParaRPr>
          </a:p>
        </p:txBody>
      </p:sp>
    </p:spTree>
    <p:extLst>
      <p:ext uri="{BB962C8B-B14F-4D97-AF65-F5344CB8AC3E}">
        <p14:creationId xmlns:p14="http://schemas.microsoft.com/office/powerpoint/2010/main" val="116360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2"/>
            </p:custDataLst>
          </p:nvPr>
        </p:nvSpPr>
        <p:spPr>
          <a:xfrm>
            <a:off x="627268" y="1359558"/>
            <a:ext cx="3077362" cy="452168"/>
          </a:xfrm>
          <a:prstGeom prst="rect">
            <a:avLst/>
          </a:prstGeom>
          <a:solidFill>
            <a:schemeClr val="accent3">
              <a:lumMod val="20000"/>
              <a:lumOff val="80000"/>
            </a:schemeClr>
          </a:solidFill>
        </p:spPr>
        <p:txBody>
          <a:bodyPr wrap="square" bIns="0" rtlCol="0" anchor="b" anchorCtr="0">
            <a:noAutofit/>
          </a:bodyPr>
          <a:lstStyle/>
          <a:p>
            <a:pPr>
              <a:lnSpc>
                <a:spcPct val="120000"/>
              </a:lnSpc>
            </a:pPr>
            <a:r>
              <a:rPr lang="zh-CN" altLang="en-US" sz="2400" spc="300" dirty="0">
                <a:solidFill>
                  <a:schemeClr val="tx1"/>
                </a:solidFill>
                <a:latin typeface="微软雅黑" panose="020B0503020204020204" pitchFamily="34" charset="-122"/>
                <a:ea typeface="微软雅黑" panose="020B0503020204020204" pitchFamily="34" charset="-122"/>
              </a:rPr>
              <a:t>受控参数方式不同</a:t>
            </a:r>
          </a:p>
        </p:txBody>
      </p:sp>
      <p:cxnSp>
        <p:nvCxnSpPr>
          <p:cNvPr id="2" name="直接连接符 1"/>
          <p:cNvCxnSpPr>
            <a:stCxn id="23" idx="6"/>
            <a:endCxn id="26" idx="2"/>
          </p:cNvCxnSpPr>
          <p:nvPr>
            <p:custDataLst>
              <p:tags r:id="rId3"/>
            </p:custDataLst>
          </p:nvPr>
        </p:nvCxnSpPr>
        <p:spPr>
          <a:xfrm>
            <a:off x="5040489" y="2070231"/>
            <a:ext cx="2409190" cy="253365"/>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sp>
        <p:nvSpPr>
          <p:cNvPr id="3" name="椭圆 2"/>
          <p:cNvSpPr/>
          <p:nvPr>
            <p:custDataLst>
              <p:tags r:id="rId4"/>
            </p:custDataLst>
          </p:nvPr>
        </p:nvSpPr>
        <p:spPr>
          <a:xfrm>
            <a:off x="4916982" y="2380980"/>
            <a:ext cx="2348771" cy="2348771"/>
          </a:xfrm>
          <a:prstGeom prst="ellipse">
            <a:avLst/>
          </a:prstGeom>
          <a:solidFill>
            <a:srgbClr val="6BC0A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cxnSp>
        <p:nvCxnSpPr>
          <p:cNvPr id="7" name="直接连接符 6"/>
          <p:cNvCxnSpPr>
            <a:endCxn id="26" idx="4"/>
          </p:cNvCxnSpPr>
          <p:nvPr>
            <p:custDataLst>
              <p:tags r:id="rId5"/>
            </p:custDataLst>
          </p:nvPr>
        </p:nvCxnSpPr>
        <p:spPr>
          <a:xfrm flipV="1">
            <a:off x="7282395" y="2551029"/>
            <a:ext cx="394637" cy="2669753"/>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8" name="直接连接符 7"/>
          <p:cNvCxnSpPr>
            <a:stCxn id="15" idx="6"/>
            <a:endCxn id="25" idx="1"/>
          </p:cNvCxnSpPr>
          <p:nvPr>
            <p:custDataLst>
              <p:tags r:id="rId6"/>
            </p:custDataLst>
          </p:nvPr>
        </p:nvCxnSpPr>
        <p:spPr>
          <a:xfrm>
            <a:off x="4187537" y="4427148"/>
            <a:ext cx="2927350" cy="671830"/>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4" name="直接连接符 13"/>
          <p:cNvCxnSpPr>
            <a:stCxn id="15" idx="7"/>
            <a:endCxn id="23" idx="4"/>
          </p:cNvCxnSpPr>
          <p:nvPr>
            <p:custDataLst>
              <p:tags r:id="rId7"/>
            </p:custDataLst>
          </p:nvPr>
        </p:nvCxnSpPr>
        <p:spPr>
          <a:xfrm flipV="1">
            <a:off x="4120949" y="2297256"/>
            <a:ext cx="692150" cy="1969135"/>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sp>
        <p:nvSpPr>
          <p:cNvPr id="15" name="椭圆 14"/>
          <p:cNvSpPr/>
          <p:nvPr>
            <p:custDataLst>
              <p:tags r:id="rId8"/>
            </p:custDataLst>
          </p:nvPr>
        </p:nvSpPr>
        <p:spPr>
          <a:xfrm>
            <a:off x="3733481" y="4199803"/>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29" name="空心弧 28"/>
          <p:cNvSpPr/>
          <p:nvPr>
            <p:custDataLst>
              <p:tags r:id="rId9"/>
            </p:custDataLst>
          </p:nvPr>
        </p:nvSpPr>
        <p:spPr>
          <a:xfrm rot="16200000">
            <a:off x="3594713" y="4070416"/>
            <a:ext cx="711982" cy="713463"/>
          </a:xfrm>
          <a:prstGeom prst="blockArc">
            <a:avLst>
              <a:gd name="adj1" fmla="val 9749940"/>
              <a:gd name="adj2" fmla="val 659899"/>
              <a:gd name="adj3" fmla="val 14514"/>
            </a:avLst>
          </a:prstGeom>
          <a:solidFill>
            <a:srgbClr val="8590CA"/>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23" name="椭圆 22"/>
          <p:cNvSpPr/>
          <p:nvPr>
            <p:custDataLst>
              <p:tags r:id="rId10"/>
            </p:custDataLst>
          </p:nvPr>
        </p:nvSpPr>
        <p:spPr>
          <a:xfrm>
            <a:off x="4585797" y="1842885"/>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30" name="空心弧 29"/>
          <p:cNvSpPr/>
          <p:nvPr>
            <p:custDataLst>
              <p:tags r:id="rId11"/>
            </p:custDataLst>
          </p:nvPr>
        </p:nvSpPr>
        <p:spPr>
          <a:xfrm rot="19323979">
            <a:off x="4454192" y="1712296"/>
            <a:ext cx="711982" cy="713463"/>
          </a:xfrm>
          <a:prstGeom prst="blockArc">
            <a:avLst>
              <a:gd name="adj1" fmla="val 9749940"/>
              <a:gd name="adj2" fmla="val 21158676"/>
              <a:gd name="adj3" fmla="val 14144"/>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25" name="椭圆 24"/>
          <p:cNvSpPr/>
          <p:nvPr>
            <p:custDataLst>
              <p:tags r:id="rId12"/>
            </p:custDataLst>
          </p:nvPr>
        </p:nvSpPr>
        <p:spPr>
          <a:xfrm>
            <a:off x="7048607" y="5032373"/>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31" name="空心弧 30"/>
          <p:cNvSpPr/>
          <p:nvPr>
            <p:custDataLst>
              <p:tags r:id="rId13"/>
            </p:custDataLst>
          </p:nvPr>
        </p:nvSpPr>
        <p:spPr>
          <a:xfrm rot="9669469">
            <a:off x="6925292" y="4909010"/>
            <a:ext cx="711982" cy="713463"/>
          </a:xfrm>
          <a:prstGeom prst="blockArc">
            <a:avLst>
              <a:gd name="adj1" fmla="val 9749940"/>
              <a:gd name="adj2" fmla="val 659899"/>
              <a:gd name="adj3" fmla="val 14514"/>
            </a:avLst>
          </a:prstGeom>
          <a:solidFill>
            <a:srgbClr val="7AC2C7"/>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26" name="椭圆 25"/>
          <p:cNvSpPr/>
          <p:nvPr>
            <p:custDataLst>
              <p:tags r:id="rId14"/>
            </p:custDataLst>
          </p:nvPr>
        </p:nvSpPr>
        <p:spPr>
          <a:xfrm>
            <a:off x="7449686" y="2096338"/>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32" name="空心弧 31"/>
          <p:cNvSpPr/>
          <p:nvPr>
            <p:custDataLst>
              <p:tags r:id="rId15"/>
            </p:custDataLst>
          </p:nvPr>
        </p:nvSpPr>
        <p:spPr>
          <a:xfrm rot="4677258">
            <a:off x="7321040" y="1966952"/>
            <a:ext cx="711982" cy="713463"/>
          </a:xfrm>
          <a:prstGeom prst="blockArc">
            <a:avLst>
              <a:gd name="adj1" fmla="val 9749940"/>
              <a:gd name="adj2" fmla="val 21158676"/>
              <a:gd name="adj3" fmla="val 14144"/>
            </a:avLst>
          </a:prstGeom>
          <a:solidFill>
            <a:srgbClr val="79B6D3"/>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27" name="Freeform 383"/>
          <p:cNvSpPr/>
          <p:nvPr/>
        </p:nvSpPr>
        <p:spPr bwMode="auto">
          <a:xfrm>
            <a:off x="5760718" y="2974854"/>
            <a:ext cx="668853" cy="668300"/>
          </a:xfrm>
          <a:custGeom>
            <a:avLst/>
            <a:gdLst>
              <a:gd name="T0" fmla="*/ 11212 w 12607"/>
              <a:gd name="T1" fmla="*/ 4855 h 12594"/>
              <a:gd name="T2" fmla="*/ 11019 w 12607"/>
              <a:gd name="T3" fmla="*/ 4855 h 12594"/>
              <a:gd name="T4" fmla="*/ 10644 w 12607"/>
              <a:gd name="T5" fmla="*/ 3981 h 12594"/>
              <a:gd name="T6" fmla="*/ 10796 w 12607"/>
              <a:gd name="T7" fmla="*/ 3830 h 12594"/>
              <a:gd name="T8" fmla="*/ 10796 w 12607"/>
              <a:gd name="T9" fmla="*/ 1864 h 12594"/>
              <a:gd name="T10" fmla="*/ 10755 w 12607"/>
              <a:gd name="T11" fmla="*/ 1823 h 12594"/>
              <a:gd name="T12" fmla="*/ 8781 w 12607"/>
              <a:gd name="T13" fmla="*/ 1823 h 12594"/>
              <a:gd name="T14" fmla="*/ 8611 w 12607"/>
              <a:gd name="T15" fmla="*/ 1992 h 12594"/>
              <a:gd name="T16" fmla="*/ 7729 w 12607"/>
              <a:gd name="T17" fmla="*/ 1634 h 12594"/>
              <a:gd name="T18" fmla="*/ 7729 w 12607"/>
              <a:gd name="T19" fmla="*/ 1390 h 12594"/>
              <a:gd name="T20" fmla="*/ 6333 w 12607"/>
              <a:gd name="T21" fmla="*/ 0 h 12594"/>
              <a:gd name="T22" fmla="*/ 6274 w 12607"/>
              <a:gd name="T23" fmla="*/ 0 h 12594"/>
              <a:gd name="T24" fmla="*/ 4878 w 12607"/>
              <a:gd name="T25" fmla="*/ 1390 h 12594"/>
              <a:gd name="T26" fmla="*/ 4878 w 12607"/>
              <a:gd name="T27" fmla="*/ 1652 h 12594"/>
              <a:gd name="T28" fmla="*/ 4033 w 12607"/>
              <a:gd name="T29" fmla="*/ 2003 h 12594"/>
              <a:gd name="T30" fmla="*/ 3852 w 12607"/>
              <a:gd name="T31" fmla="*/ 1823 h 12594"/>
              <a:gd name="T32" fmla="*/ 1878 w 12607"/>
              <a:gd name="T33" fmla="*/ 1823 h 12594"/>
              <a:gd name="T34" fmla="*/ 1837 w 12607"/>
              <a:gd name="T35" fmla="*/ 1864 h 12594"/>
              <a:gd name="T36" fmla="*/ 1837 w 12607"/>
              <a:gd name="T37" fmla="*/ 3830 h 12594"/>
              <a:gd name="T38" fmla="*/ 2012 w 12607"/>
              <a:gd name="T39" fmla="*/ 4004 h 12594"/>
              <a:gd name="T40" fmla="*/ 1650 w 12607"/>
              <a:gd name="T41" fmla="*/ 4855 h 12594"/>
              <a:gd name="T42" fmla="*/ 1396 w 12607"/>
              <a:gd name="T43" fmla="*/ 4855 h 12594"/>
              <a:gd name="T44" fmla="*/ 0 w 12607"/>
              <a:gd name="T45" fmla="*/ 6245 h 12594"/>
              <a:gd name="T46" fmla="*/ 0 w 12607"/>
              <a:gd name="T47" fmla="*/ 6304 h 12594"/>
              <a:gd name="T48" fmla="*/ 1396 w 12607"/>
              <a:gd name="T49" fmla="*/ 7694 h 12594"/>
              <a:gd name="T50" fmla="*/ 1618 w 12607"/>
              <a:gd name="T51" fmla="*/ 7694 h 12594"/>
              <a:gd name="T52" fmla="*/ 1983 w 12607"/>
              <a:gd name="T53" fmla="*/ 8593 h 12594"/>
              <a:gd name="T54" fmla="*/ 1814 w 12607"/>
              <a:gd name="T55" fmla="*/ 8761 h 12594"/>
              <a:gd name="T56" fmla="*/ 1814 w 12607"/>
              <a:gd name="T57" fmla="*/ 10728 h 12594"/>
              <a:gd name="T58" fmla="*/ 1855 w 12607"/>
              <a:gd name="T59" fmla="*/ 10769 h 12594"/>
              <a:gd name="T60" fmla="*/ 3829 w 12607"/>
              <a:gd name="T61" fmla="*/ 10769 h 12594"/>
              <a:gd name="T62" fmla="*/ 3981 w 12607"/>
              <a:gd name="T63" fmla="*/ 10618 h 12594"/>
              <a:gd name="T64" fmla="*/ 4878 w 12607"/>
              <a:gd name="T65" fmla="*/ 10999 h 12594"/>
              <a:gd name="T66" fmla="*/ 4878 w 12607"/>
              <a:gd name="T67" fmla="*/ 11204 h 12594"/>
              <a:gd name="T68" fmla="*/ 6274 w 12607"/>
              <a:gd name="T69" fmla="*/ 12594 h 12594"/>
              <a:gd name="T70" fmla="*/ 6333 w 12607"/>
              <a:gd name="T71" fmla="*/ 12594 h 12594"/>
              <a:gd name="T72" fmla="*/ 7729 w 12607"/>
              <a:gd name="T73" fmla="*/ 11204 h 12594"/>
              <a:gd name="T74" fmla="*/ 7729 w 12607"/>
              <a:gd name="T75" fmla="*/ 11016 h 12594"/>
              <a:gd name="T76" fmla="*/ 8664 w 12607"/>
              <a:gd name="T77" fmla="*/ 10630 h 12594"/>
              <a:gd name="T78" fmla="*/ 8803 w 12607"/>
              <a:gd name="T79" fmla="*/ 10769 h 12594"/>
              <a:gd name="T80" fmla="*/ 10777 w 12607"/>
              <a:gd name="T81" fmla="*/ 10769 h 12594"/>
              <a:gd name="T82" fmla="*/ 10819 w 12607"/>
              <a:gd name="T83" fmla="*/ 10728 h 12594"/>
              <a:gd name="T84" fmla="*/ 10819 w 12607"/>
              <a:gd name="T85" fmla="*/ 8761 h 12594"/>
              <a:gd name="T86" fmla="*/ 10673 w 12607"/>
              <a:gd name="T87" fmla="*/ 8616 h 12594"/>
              <a:gd name="T88" fmla="*/ 11051 w 12607"/>
              <a:gd name="T89" fmla="*/ 7694 h 12594"/>
              <a:gd name="T90" fmla="*/ 11211 w 12607"/>
              <a:gd name="T91" fmla="*/ 7694 h 12594"/>
              <a:gd name="T92" fmla="*/ 12607 w 12607"/>
              <a:gd name="T93" fmla="*/ 6304 h 12594"/>
              <a:gd name="T94" fmla="*/ 12607 w 12607"/>
              <a:gd name="T95" fmla="*/ 6245 h 12594"/>
              <a:gd name="T96" fmla="*/ 11212 w 12607"/>
              <a:gd name="T97" fmla="*/ 4855 h 12594"/>
              <a:gd name="T98" fmla="*/ 6337 w 12607"/>
              <a:gd name="T99" fmla="*/ 8498 h 12594"/>
              <a:gd name="T100" fmla="*/ 4152 w 12607"/>
              <a:gd name="T101" fmla="*/ 6323 h 12594"/>
              <a:gd name="T102" fmla="*/ 6337 w 12607"/>
              <a:gd name="T103" fmla="*/ 4146 h 12594"/>
              <a:gd name="T104" fmla="*/ 8521 w 12607"/>
              <a:gd name="T105" fmla="*/ 6323 h 12594"/>
              <a:gd name="T106" fmla="*/ 6337 w 12607"/>
              <a:gd name="T107" fmla="*/ 8498 h 12594"/>
              <a:gd name="T108" fmla="*/ 6337 w 12607"/>
              <a:gd name="T109" fmla="*/ 8498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07" h="12594">
                <a:moveTo>
                  <a:pt x="11212" y="4855"/>
                </a:moveTo>
                <a:lnTo>
                  <a:pt x="11019" y="4855"/>
                </a:lnTo>
                <a:cubicBezTo>
                  <a:pt x="10923" y="4550"/>
                  <a:pt x="10796" y="4258"/>
                  <a:pt x="10644" y="3981"/>
                </a:cubicBezTo>
                <a:lnTo>
                  <a:pt x="10796" y="3830"/>
                </a:lnTo>
                <a:cubicBezTo>
                  <a:pt x="11341" y="3287"/>
                  <a:pt x="11341" y="2407"/>
                  <a:pt x="10796" y="1864"/>
                </a:cubicBezTo>
                <a:lnTo>
                  <a:pt x="10755" y="1823"/>
                </a:lnTo>
                <a:cubicBezTo>
                  <a:pt x="10209" y="1279"/>
                  <a:pt x="9326" y="1279"/>
                  <a:pt x="8781" y="1823"/>
                </a:cubicBezTo>
                <a:lnTo>
                  <a:pt x="8611" y="1992"/>
                </a:lnTo>
                <a:cubicBezTo>
                  <a:pt x="8332" y="1846"/>
                  <a:pt x="8037" y="1725"/>
                  <a:pt x="7729" y="1634"/>
                </a:cubicBezTo>
                <a:lnTo>
                  <a:pt x="7729" y="1390"/>
                </a:lnTo>
                <a:cubicBezTo>
                  <a:pt x="7729" y="622"/>
                  <a:pt x="7104" y="0"/>
                  <a:pt x="6333" y="0"/>
                </a:cubicBezTo>
                <a:lnTo>
                  <a:pt x="6274" y="0"/>
                </a:lnTo>
                <a:cubicBezTo>
                  <a:pt x="5503" y="0"/>
                  <a:pt x="4878" y="622"/>
                  <a:pt x="4878" y="1390"/>
                </a:cubicBezTo>
                <a:lnTo>
                  <a:pt x="4878" y="1652"/>
                </a:lnTo>
                <a:cubicBezTo>
                  <a:pt x="4584" y="1742"/>
                  <a:pt x="4301" y="1861"/>
                  <a:pt x="4033" y="2003"/>
                </a:cubicBezTo>
                <a:lnTo>
                  <a:pt x="3852" y="1823"/>
                </a:lnTo>
                <a:cubicBezTo>
                  <a:pt x="3307" y="1280"/>
                  <a:pt x="2423" y="1280"/>
                  <a:pt x="1878" y="1823"/>
                </a:cubicBezTo>
                <a:lnTo>
                  <a:pt x="1837" y="1864"/>
                </a:lnTo>
                <a:cubicBezTo>
                  <a:pt x="1292" y="2407"/>
                  <a:pt x="1292" y="3287"/>
                  <a:pt x="1837" y="3830"/>
                </a:cubicBezTo>
                <a:lnTo>
                  <a:pt x="2012" y="4004"/>
                </a:lnTo>
                <a:cubicBezTo>
                  <a:pt x="1865" y="4274"/>
                  <a:pt x="1743" y="4558"/>
                  <a:pt x="1650" y="4855"/>
                </a:cubicBezTo>
                <a:lnTo>
                  <a:pt x="1396" y="4855"/>
                </a:lnTo>
                <a:cubicBezTo>
                  <a:pt x="625" y="4855"/>
                  <a:pt x="0" y="5478"/>
                  <a:pt x="0" y="6245"/>
                </a:cubicBezTo>
                <a:lnTo>
                  <a:pt x="0" y="6304"/>
                </a:lnTo>
                <a:cubicBezTo>
                  <a:pt x="0" y="7072"/>
                  <a:pt x="625" y="7694"/>
                  <a:pt x="1396" y="7694"/>
                </a:cubicBezTo>
                <a:lnTo>
                  <a:pt x="1618" y="7694"/>
                </a:lnTo>
                <a:cubicBezTo>
                  <a:pt x="1710" y="8008"/>
                  <a:pt x="1833" y="8308"/>
                  <a:pt x="1983" y="8593"/>
                </a:cubicBezTo>
                <a:lnTo>
                  <a:pt x="1814" y="8761"/>
                </a:lnTo>
                <a:cubicBezTo>
                  <a:pt x="1269" y="9304"/>
                  <a:pt x="1269" y="10185"/>
                  <a:pt x="1814" y="10728"/>
                </a:cubicBezTo>
                <a:lnTo>
                  <a:pt x="1855" y="10769"/>
                </a:lnTo>
                <a:cubicBezTo>
                  <a:pt x="2400" y="11312"/>
                  <a:pt x="3284" y="11312"/>
                  <a:pt x="3829" y="10769"/>
                </a:cubicBezTo>
                <a:lnTo>
                  <a:pt x="3981" y="10618"/>
                </a:lnTo>
                <a:cubicBezTo>
                  <a:pt x="4264" y="10773"/>
                  <a:pt x="4564" y="10902"/>
                  <a:pt x="4878" y="10999"/>
                </a:cubicBezTo>
                <a:lnTo>
                  <a:pt x="4878" y="11204"/>
                </a:lnTo>
                <a:cubicBezTo>
                  <a:pt x="4878" y="11972"/>
                  <a:pt x="5503" y="12594"/>
                  <a:pt x="6274" y="12594"/>
                </a:cubicBezTo>
                <a:lnTo>
                  <a:pt x="6333" y="12594"/>
                </a:lnTo>
                <a:cubicBezTo>
                  <a:pt x="7104" y="12594"/>
                  <a:pt x="7729" y="11972"/>
                  <a:pt x="7729" y="11204"/>
                </a:cubicBezTo>
                <a:lnTo>
                  <a:pt x="7729" y="11016"/>
                </a:lnTo>
                <a:cubicBezTo>
                  <a:pt x="8056" y="10920"/>
                  <a:pt x="8368" y="10788"/>
                  <a:pt x="8664" y="10630"/>
                </a:cubicBezTo>
                <a:lnTo>
                  <a:pt x="8803" y="10769"/>
                </a:lnTo>
                <a:cubicBezTo>
                  <a:pt x="9348" y="11312"/>
                  <a:pt x="10233" y="11312"/>
                  <a:pt x="10777" y="10769"/>
                </a:cubicBezTo>
                <a:lnTo>
                  <a:pt x="10819" y="10728"/>
                </a:lnTo>
                <a:cubicBezTo>
                  <a:pt x="11364" y="10185"/>
                  <a:pt x="11364" y="9304"/>
                  <a:pt x="10819" y="8761"/>
                </a:cubicBezTo>
                <a:lnTo>
                  <a:pt x="10673" y="8616"/>
                </a:lnTo>
                <a:cubicBezTo>
                  <a:pt x="10828" y="8324"/>
                  <a:pt x="10956" y="8017"/>
                  <a:pt x="11051" y="7694"/>
                </a:cubicBezTo>
                <a:lnTo>
                  <a:pt x="11211" y="7694"/>
                </a:lnTo>
                <a:cubicBezTo>
                  <a:pt x="11982" y="7694"/>
                  <a:pt x="12607" y="7071"/>
                  <a:pt x="12607" y="6304"/>
                </a:cubicBezTo>
                <a:lnTo>
                  <a:pt x="12607" y="6245"/>
                </a:lnTo>
                <a:cubicBezTo>
                  <a:pt x="12607" y="5477"/>
                  <a:pt x="11982" y="4855"/>
                  <a:pt x="11212" y="4855"/>
                </a:cubicBezTo>
                <a:close/>
                <a:moveTo>
                  <a:pt x="6337" y="8498"/>
                </a:moveTo>
                <a:cubicBezTo>
                  <a:pt x="5130" y="8498"/>
                  <a:pt x="4152" y="7524"/>
                  <a:pt x="4152" y="6323"/>
                </a:cubicBezTo>
                <a:cubicBezTo>
                  <a:pt x="4152" y="5120"/>
                  <a:pt x="5130" y="4146"/>
                  <a:pt x="6337" y="4146"/>
                </a:cubicBezTo>
                <a:cubicBezTo>
                  <a:pt x="7544" y="4146"/>
                  <a:pt x="8521" y="5120"/>
                  <a:pt x="8521" y="6323"/>
                </a:cubicBezTo>
                <a:cubicBezTo>
                  <a:pt x="8521" y="7524"/>
                  <a:pt x="7544" y="8498"/>
                  <a:pt x="6337" y="8498"/>
                </a:cubicBezTo>
                <a:close/>
                <a:moveTo>
                  <a:pt x="6337" y="8498"/>
                </a:moveTo>
                <a:close/>
              </a:path>
            </a:pathLst>
          </a:custGeom>
          <a:solidFill>
            <a:sysClr val="window" lastClr="FFFFFF"/>
          </a:solidFill>
          <a:ln>
            <a:noFill/>
          </a:ln>
        </p:spPr>
        <p:txBody>
          <a:bodyPr lIns="121920" tIns="60960" rIns="121920" bIns="60960"/>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nSpc>
                <a:spcPct val="120000"/>
              </a:lnSpc>
            </a:pPr>
            <a:endParaRPr lang="zh-CN" altLang="en-US">
              <a:latin typeface="Arial" panose="020B0604020202020204" pitchFamily="34" charset="0"/>
              <a:ea typeface="微软雅黑" panose="020B0503020204020204" pitchFamily="34" charset="-122"/>
            </a:endParaRPr>
          </a:p>
        </p:txBody>
      </p:sp>
      <p:sp>
        <p:nvSpPr>
          <p:cNvPr id="35" name="文本框 34"/>
          <p:cNvSpPr txBox="1"/>
          <p:nvPr>
            <p:custDataLst>
              <p:tags r:id="rId16"/>
            </p:custDataLst>
          </p:nvPr>
        </p:nvSpPr>
        <p:spPr>
          <a:xfrm>
            <a:off x="5116830" y="3686175"/>
            <a:ext cx="1950085" cy="514350"/>
          </a:xfrm>
          <a:prstGeom prst="rect">
            <a:avLst/>
          </a:prstGeom>
          <a:noFill/>
        </p:spPr>
        <p:txBody>
          <a:bodyPr wrap="square" rtlCol="0">
            <a:normAutofit/>
          </a:bodyPr>
          <a:lstStyle/>
          <a:p>
            <a:pPr algn="ctr">
              <a:lnSpc>
                <a:spcPct val="120000"/>
              </a:lnSpc>
            </a:pPr>
            <a:r>
              <a:rPr lang="en-US" altLang="zh-CN" sz="2000" b="1" dirty="0">
                <a:solidFill>
                  <a:schemeClr val="tx1"/>
                </a:solidFill>
                <a:latin typeface="Arial" panose="020B0604020202020204" pitchFamily="34" charset="0"/>
                <a:ea typeface="微软雅黑" panose="020B0503020204020204" pitchFamily="34" charset="-122"/>
                <a:sym typeface="+mn-ea"/>
              </a:rPr>
              <a:t>1.</a:t>
            </a:r>
            <a:r>
              <a:rPr lang="zh-CN" altLang="en-US" sz="2000" b="1" dirty="0">
                <a:solidFill>
                  <a:schemeClr val="tx1"/>
                </a:solidFill>
                <a:latin typeface="Arial" panose="020B0604020202020204" pitchFamily="34" charset="0"/>
                <a:ea typeface="微软雅黑" panose="020B0503020204020204" pitchFamily="34" charset="-122"/>
                <a:sym typeface="+mn-ea"/>
              </a:rPr>
              <a:t>受控参数不同</a:t>
            </a:r>
          </a:p>
        </p:txBody>
      </p:sp>
      <p:sp>
        <p:nvSpPr>
          <p:cNvPr id="38" name="文本框 37"/>
          <p:cNvSpPr txBox="1"/>
          <p:nvPr>
            <p:custDataLst>
              <p:tags r:id="rId17"/>
            </p:custDataLst>
          </p:nvPr>
        </p:nvSpPr>
        <p:spPr>
          <a:xfrm>
            <a:off x="8116843" y="2217427"/>
            <a:ext cx="4203065" cy="799392"/>
          </a:xfrm>
          <a:prstGeom prst="rect">
            <a:avLst/>
          </a:prstGeom>
          <a:noFill/>
        </p:spPr>
        <p:txBody>
          <a:bodyPr wrap="square" rtlCol="0">
            <a:noAutofit/>
          </a:bodyPr>
          <a:lstStyle/>
          <a:p>
            <a:pPr marL="285750" indent="-285750">
              <a:lnSpc>
                <a:spcPct val="120000"/>
              </a:lnSpc>
              <a:buFont typeface="Wingdings" panose="05000000000000000000" charset="0"/>
              <a:buChar char="Ø"/>
            </a:pPr>
            <a:r>
              <a:rPr lang="zh-CN" altLang="en-US" sz="1800" spc="150" dirty="0">
                <a:solidFill>
                  <a:schemeClr val="tx1"/>
                </a:solidFill>
                <a:latin typeface="微软雅黑" panose="020B0503020204020204" pitchFamily="34" charset="-122"/>
                <a:sym typeface="+mn-ea"/>
              </a:rPr>
              <a:t>覆土重不同：</a:t>
            </a:r>
          </a:p>
        </p:txBody>
      </p:sp>
      <p:sp>
        <p:nvSpPr>
          <p:cNvPr id="39" name="文本框 38"/>
          <p:cNvSpPr txBox="1"/>
          <p:nvPr>
            <p:custDataLst>
              <p:tags r:id="rId18"/>
            </p:custDataLst>
          </p:nvPr>
        </p:nvSpPr>
        <p:spPr>
          <a:xfrm>
            <a:off x="8473449" y="1568820"/>
            <a:ext cx="2767050" cy="473021"/>
          </a:xfrm>
          <a:prstGeom prst="rect">
            <a:avLst/>
          </a:prstGeom>
          <a:noFill/>
        </p:spPr>
        <p:txBody>
          <a:bodyPr wrap="square" rtlCol="0">
            <a:noAutofit/>
          </a:bodyPr>
          <a:lstStyle/>
          <a:p>
            <a:pPr>
              <a:lnSpc>
                <a:spcPct val="120000"/>
              </a:lnSpc>
            </a:pPr>
            <a:r>
              <a:rPr lang="zh-CN" altLang="en-US" sz="2200" b="1" dirty="0">
                <a:solidFill>
                  <a:schemeClr val="tx1"/>
                </a:solidFill>
                <a:latin typeface="Arial" panose="020B0604020202020204" pitchFamily="34" charset="0"/>
                <a:ea typeface="微软雅黑" panose="020B0503020204020204" pitchFamily="34" charset="-122"/>
                <a:sym typeface="+mn-ea"/>
              </a:rPr>
              <a:t>筏板建模</a:t>
            </a:r>
          </a:p>
        </p:txBody>
      </p:sp>
      <p:sp>
        <p:nvSpPr>
          <p:cNvPr id="44" name="文本框 43"/>
          <p:cNvSpPr txBox="1"/>
          <p:nvPr>
            <p:custDataLst>
              <p:tags r:id="rId19"/>
            </p:custDataLst>
          </p:nvPr>
        </p:nvSpPr>
        <p:spPr>
          <a:xfrm>
            <a:off x="459105" y="2798445"/>
            <a:ext cx="3455670" cy="476187"/>
          </a:xfrm>
          <a:prstGeom prst="rect">
            <a:avLst/>
          </a:prstGeom>
          <a:noFill/>
        </p:spPr>
        <p:txBody>
          <a:bodyPr wrap="square" rtlCol="0">
            <a:noAutofit/>
          </a:bodyPr>
          <a:lstStyle/>
          <a:p>
            <a:pPr marL="285750" indent="-285750">
              <a:lnSpc>
                <a:spcPct val="120000"/>
              </a:lnSpc>
              <a:buFont typeface="Wingdings" panose="05000000000000000000" charset="0"/>
              <a:buChar char="Ø"/>
            </a:pPr>
            <a:r>
              <a:rPr lang="zh-CN" altLang="en-US" sz="1800" spc="150" dirty="0">
                <a:solidFill>
                  <a:schemeClr val="tx1"/>
                </a:solidFill>
                <a:latin typeface="微软雅黑" panose="020B0503020204020204" pitchFamily="34" charset="-122"/>
                <a:sym typeface="+mn-ea"/>
              </a:rPr>
              <a:t>覆土重不同：</a:t>
            </a:r>
          </a:p>
        </p:txBody>
      </p:sp>
      <p:sp>
        <p:nvSpPr>
          <p:cNvPr id="16" name="文本框 15"/>
          <p:cNvSpPr txBox="1"/>
          <p:nvPr>
            <p:custDataLst>
              <p:tags r:id="rId20"/>
            </p:custDataLst>
          </p:nvPr>
        </p:nvSpPr>
        <p:spPr>
          <a:xfrm>
            <a:off x="516610" y="2210514"/>
            <a:ext cx="2582545" cy="473075"/>
          </a:xfrm>
          <a:prstGeom prst="rect">
            <a:avLst/>
          </a:prstGeom>
          <a:noFill/>
        </p:spPr>
        <p:txBody>
          <a:bodyPr wrap="square" rtlCol="0">
            <a:noAutofit/>
          </a:bodyPr>
          <a:lstStyle/>
          <a:p>
            <a:pPr>
              <a:lnSpc>
                <a:spcPct val="120000"/>
              </a:lnSpc>
            </a:pPr>
            <a:r>
              <a:rPr lang="zh-CN" altLang="en-US" sz="2200" b="1" dirty="0">
                <a:sym typeface="+mn-ea"/>
              </a:rPr>
              <a:t>承台建模</a:t>
            </a:r>
            <a:endParaRPr lang="zh-CN" altLang="en-US" sz="2200" b="1" dirty="0">
              <a:solidFill>
                <a:schemeClr val="tx1"/>
              </a:solidFill>
              <a:latin typeface="Arial" panose="020B0604020202020204" pitchFamily="34" charset="0"/>
              <a:ea typeface="微软雅黑" panose="020B0503020204020204" pitchFamily="34" charset="-122"/>
              <a:sym typeface="+mn-ea"/>
            </a:endParaRPr>
          </a:p>
        </p:txBody>
      </p:sp>
      <p:pic>
        <p:nvPicPr>
          <p:cNvPr id="5" name="图片 4"/>
          <p:cNvPicPr>
            <a:picLocks noChangeAspect="1"/>
          </p:cNvPicPr>
          <p:nvPr/>
        </p:nvPicPr>
        <p:blipFill>
          <a:blip r:embed="rId22"/>
          <a:stretch>
            <a:fillRect/>
          </a:stretch>
        </p:blipFill>
        <p:spPr>
          <a:xfrm>
            <a:off x="8473449" y="2898529"/>
            <a:ext cx="2371725" cy="2924175"/>
          </a:xfrm>
          <a:prstGeom prst="rect">
            <a:avLst/>
          </a:prstGeom>
        </p:spPr>
      </p:pic>
      <p:pic>
        <p:nvPicPr>
          <p:cNvPr id="6" name="图片 5"/>
          <p:cNvPicPr>
            <a:picLocks noChangeAspect="1"/>
          </p:cNvPicPr>
          <p:nvPr/>
        </p:nvPicPr>
        <p:blipFill>
          <a:blip r:embed="rId23"/>
          <a:stretch>
            <a:fillRect/>
          </a:stretch>
        </p:blipFill>
        <p:spPr>
          <a:xfrm>
            <a:off x="475728" y="3515631"/>
            <a:ext cx="2746856" cy="1516742"/>
          </a:xfrm>
          <a:prstGeom prst="rect">
            <a:avLst/>
          </a:prstGeom>
        </p:spPr>
      </p:pic>
      <p:sp>
        <p:nvSpPr>
          <p:cNvPr id="34" name="L 形 33"/>
          <p:cNvSpPr/>
          <p:nvPr/>
        </p:nvSpPr>
        <p:spPr>
          <a:xfrm rot="5400000">
            <a:off x="215700" y="306666"/>
            <a:ext cx="432000" cy="432000"/>
          </a:xfrm>
          <a:prstGeom prst="corner">
            <a:avLst>
              <a:gd name="adj1" fmla="val 16528"/>
              <a:gd name="adj2" fmla="val 18417"/>
            </a:avLst>
          </a:prstGeom>
          <a:gradFill>
            <a:gsLst>
              <a:gs pos="75000">
                <a:srgbClr val="2373AE"/>
              </a:gs>
              <a:gs pos="0">
                <a:srgbClr val="2F92DB"/>
              </a:gs>
              <a:gs pos="100000">
                <a:srgbClr val="16538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L 形 35"/>
          <p:cNvSpPr/>
          <p:nvPr/>
        </p:nvSpPr>
        <p:spPr>
          <a:xfrm rot="16200000">
            <a:off x="1510032" y="528771"/>
            <a:ext cx="432000" cy="432000"/>
          </a:xfrm>
          <a:prstGeom prst="corner">
            <a:avLst>
              <a:gd name="adj1" fmla="val 16528"/>
              <a:gd name="adj2" fmla="val 18417"/>
            </a:avLst>
          </a:prstGeom>
          <a:gradFill>
            <a:gsLst>
              <a:gs pos="75000">
                <a:srgbClr val="2373AE"/>
              </a:gs>
              <a:gs pos="0">
                <a:srgbClr val="2F92DB"/>
              </a:gs>
              <a:gs pos="100000">
                <a:srgbClr val="16538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0"/>
          <p:cNvSpPr txBox="1"/>
          <p:nvPr/>
        </p:nvSpPr>
        <p:spPr>
          <a:xfrm>
            <a:off x="349250" y="418306"/>
            <a:ext cx="2373630" cy="461665"/>
          </a:xfrm>
          <a:prstGeom prst="rect">
            <a:avLst/>
          </a:prstGeom>
          <a:noFill/>
        </p:spPr>
        <p:txBody>
          <a:bodyPr wrap="square" rtlCol="0">
            <a:spAutoFit/>
          </a:bodyPr>
          <a:lstStyle/>
          <a:p>
            <a:r>
              <a:rPr lang="zh-CN" altLang="en-US" sz="2400" b="1" dirty="0">
                <a:latin typeface="微软雅黑" panose="020B0503020204020204" pitchFamily="34" charset="-122"/>
                <a:cs typeface="微软雅黑" panose="020B0503020204020204" pitchFamily="34" charset="-122"/>
              </a:rPr>
              <a:t>原因分析</a:t>
            </a:r>
            <a:endParaRPr 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979" y="347980"/>
            <a:ext cx="10802241" cy="441960"/>
          </a:xfrm>
        </p:spPr>
        <p:txBody>
          <a:bodyPr/>
          <a:lstStyle/>
          <a:p>
            <a:r>
              <a:rPr lang="en-US" altLang="zh-CN" sz="2800" spc="300" dirty="0">
                <a:solidFill>
                  <a:srgbClr val="C00000"/>
                </a:solidFill>
                <a:latin typeface="微软雅黑" panose="020B0503020204020204" pitchFamily="34" charset="-122"/>
                <a:cs typeface="微软雅黑" panose="020B0503020204020204" pitchFamily="34" charset="-122"/>
                <a:sym typeface="Arial" panose="020B0604020202020204" pitchFamily="34" charset="0"/>
              </a:rPr>
              <a:t>Q9</a:t>
            </a:r>
            <a:r>
              <a:rPr lang="zh-CN" altLang="en-US" sz="2800" spc="300"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：时程分析模块与上部结构</a:t>
            </a:r>
            <a:r>
              <a:rPr lang="en-US" altLang="zh-CN" sz="2800" spc="300" dirty="0" err="1">
                <a:solidFill>
                  <a:schemeClr val="tx1"/>
                </a:solidFill>
                <a:latin typeface="微软雅黑" panose="020B0503020204020204" pitchFamily="34" charset="-122"/>
                <a:cs typeface="微软雅黑" panose="020B0503020204020204" pitchFamily="34" charset="-122"/>
                <a:sym typeface="Arial" panose="020B0604020202020204" pitchFamily="34" charset="0"/>
              </a:rPr>
              <a:t>cqc</a:t>
            </a:r>
            <a:r>
              <a:rPr lang="zh-CN" altLang="en-US" sz="2800" spc="300"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结果不一致</a:t>
            </a:r>
            <a:endParaRPr lang="zh-CN" altLang="en-US" sz="2800" dirty="0"/>
          </a:p>
        </p:txBody>
      </p:sp>
      <p:sp>
        <p:nvSpPr>
          <p:cNvPr id="4" name="矩形 3"/>
          <p:cNvSpPr/>
          <p:nvPr/>
        </p:nvSpPr>
        <p:spPr>
          <a:xfrm>
            <a:off x="347979" y="976098"/>
            <a:ext cx="10802242" cy="8880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2"/>
            </p:custDataLst>
          </p:nvPr>
        </p:nvSpPr>
        <p:spPr>
          <a:xfrm>
            <a:off x="347979" y="1269819"/>
            <a:ext cx="10984865" cy="377190"/>
          </a:xfrm>
          <a:prstGeom prst="rect">
            <a:avLst/>
          </a:prstGeom>
          <a:noFill/>
        </p:spPr>
        <p:txBody>
          <a:bodyPr wrap="square" lIns="90000" tIns="0" rIns="90000" bIns="46800" rtlCol="0">
            <a:noAutofit/>
          </a:bodyPr>
          <a:lstStyle/>
          <a:p>
            <a:pPr defTabSz="913765">
              <a:lnSpc>
                <a:spcPct val="120000"/>
              </a:lnSpc>
              <a:buSzPts val="1000"/>
              <a:defRPr/>
            </a:pPr>
            <a:r>
              <a:rPr lang="en-US" altLang="zh-CN" sz="1800" noProof="0" dirty="0">
                <a:ln>
                  <a:noFill/>
                </a:ln>
                <a:effectLst/>
                <a:uLnTx/>
                <a:uFillTx/>
                <a:latin typeface="微软雅黑" panose="020B0503020204020204" pitchFamily="34" charset="-122"/>
                <a:sym typeface="+mn-ea"/>
              </a:rPr>
              <a:t>——</a:t>
            </a:r>
            <a:r>
              <a:rPr lang="zh-CN" altLang="en-US" sz="1800" noProof="0" dirty="0">
                <a:ln>
                  <a:noFill/>
                </a:ln>
                <a:effectLst/>
                <a:uLnTx/>
                <a:uFillTx/>
                <a:latin typeface="微软雅黑" panose="020B0503020204020204" pitchFamily="34" charset="-122"/>
                <a:sym typeface="+mn-ea"/>
              </a:rPr>
              <a:t>剪力不一致</a:t>
            </a:r>
            <a:endParaRPr lang="zh-CN" altLang="en-US" sz="1800" spc="150" noProof="0" dirty="0">
              <a:ln>
                <a:noFill/>
              </a:ln>
              <a:solidFill>
                <a:srgbClr val="002060"/>
              </a:solidFill>
              <a:effectLst/>
              <a:uLnTx/>
              <a:uFillTx/>
              <a:latin typeface="微软雅黑" panose="020B0503020204020204" pitchFamily="34" charset="-122"/>
              <a:sym typeface="+mn-ea"/>
            </a:endParaRPr>
          </a:p>
        </p:txBody>
      </p:sp>
      <p:grpSp>
        <p:nvGrpSpPr>
          <p:cNvPr id="15" name="组合 14"/>
          <p:cNvGrpSpPr/>
          <p:nvPr/>
        </p:nvGrpSpPr>
        <p:grpSpPr>
          <a:xfrm>
            <a:off x="505841" y="2620760"/>
            <a:ext cx="10651746" cy="2143125"/>
            <a:chOff x="498474" y="3585319"/>
            <a:chExt cx="10651746" cy="2143125"/>
          </a:xfrm>
        </p:grpSpPr>
        <p:pic>
          <p:nvPicPr>
            <p:cNvPr id="5" name="图片 4"/>
            <p:cNvPicPr>
              <a:picLocks noChangeAspect="1"/>
            </p:cNvPicPr>
            <p:nvPr/>
          </p:nvPicPr>
          <p:blipFill>
            <a:blip r:embed="rId5"/>
            <a:stretch>
              <a:fillRect/>
            </a:stretch>
          </p:blipFill>
          <p:spPr>
            <a:xfrm>
              <a:off x="6606795" y="3775818"/>
              <a:ext cx="4543425" cy="1762125"/>
            </a:xfrm>
            <a:prstGeom prst="rect">
              <a:avLst/>
            </a:prstGeom>
          </p:spPr>
        </p:pic>
        <p:pic>
          <p:nvPicPr>
            <p:cNvPr id="3" name="图片 2"/>
            <p:cNvPicPr>
              <a:picLocks noChangeAspect="1"/>
            </p:cNvPicPr>
            <p:nvPr/>
          </p:nvPicPr>
          <p:blipFill>
            <a:blip r:embed="rId6"/>
            <a:stretch>
              <a:fillRect/>
            </a:stretch>
          </p:blipFill>
          <p:spPr>
            <a:xfrm>
              <a:off x="498474" y="3585319"/>
              <a:ext cx="5686425" cy="2143125"/>
            </a:xfrm>
            <a:prstGeom prst="rect">
              <a:avLst/>
            </a:prstGeom>
          </p:spPr>
        </p:pic>
      </p:grpSp>
      <p:grpSp>
        <p:nvGrpSpPr>
          <p:cNvPr id="12" name="组合 11"/>
          <p:cNvGrpSpPr/>
          <p:nvPr/>
        </p:nvGrpSpPr>
        <p:grpSpPr>
          <a:xfrm>
            <a:off x="6360287" y="2295212"/>
            <a:ext cx="5334000" cy="2673661"/>
            <a:chOff x="6421582" y="3207182"/>
            <a:chExt cx="5334000" cy="2673661"/>
          </a:xfrm>
        </p:grpSpPr>
        <p:pic>
          <p:nvPicPr>
            <p:cNvPr id="9" name="图片 8"/>
            <p:cNvPicPr>
              <a:picLocks noChangeAspect="1"/>
            </p:cNvPicPr>
            <p:nvPr/>
          </p:nvPicPr>
          <p:blipFill>
            <a:blip r:embed="rId7"/>
            <a:stretch>
              <a:fillRect/>
            </a:stretch>
          </p:blipFill>
          <p:spPr>
            <a:xfrm>
              <a:off x="6761884" y="3207182"/>
              <a:ext cx="2990850" cy="447675"/>
            </a:xfrm>
            <a:prstGeom prst="rect">
              <a:avLst/>
            </a:prstGeom>
          </p:spPr>
        </p:pic>
        <p:pic>
          <p:nvPicPr>
            <p:cNvPr id="11" name="图片 10"/>
            <p:cNvPicPr>
              <a:picLocks noChangeAspect="1"/>
            </p:cNvPicPr>
            <p:nvPr/>
          </p:nvPicPr>
          <p:blipFill>
            <a:blip r:embed="rId8"/>
            <a:stretch>
              <a:fillRect/>
            </a:stretch>
          </p:blipFill>
          <p:spPr>
            <a:xfrm>
              <a:off x="6421582" y="3775818"/>
              <a:ext cx="5334000" cy="2105025"/>
            </a:xfrm>
            <a:prstGeom prst="rect">
              <a:avLst/>
            </a:prstGeom>
          </p:spPr>
        </p:pic>
      </p:grpSp>
      <p:sp>
        <p:nvSpPr>
          <p:cNvPr id="7" name="圆角矩形 6"/>
          <p:cNvSpPr/>
          <p:nvPr/>
        </p:nvSpPr>
        <p:spPr>
          <a:xfrm>
            <a:off x="505842" y="1765738"/>
            <a:ext cx="1370256" cy="52947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3765">
              <a:lnSpc>
                <a:spcPct val="120000"/>
              </a:lnSpc>
              <a:buSzPct val="80000"/>
              <a:buFont typeface="Wingdings" panose="05000000000000000000" pitchFamily="2" charset="2"/>
              <a:buChar char="ü"/>
              <a:defRPr/>
            </a:pPr>
            <a:r>
              <a:rPr lang="en-US" altLang="zh-CN" dirty="0">
                <a:solidFill>
                  <a:schemeClr val="bg1"/>
                </a:solidFill>
                <a:latin typeface="微软雅黑" panose="020B0503020204020204" pitchFamily="34" charset="-122"/>
                <a:sym typeface="+mn-ea"/>
              </a:rPr>
              <a:t>A9-1</a:t>
            </a:r>
            <a:r>
              <a:rPr lang="zh-CN" altLang="en-US" dirty="0">
                <a:solidFill>
                  <a:schemeClr val="bg1"/>
                </a:solidFill>
                <a:latin typeface="微软雅黑" panose="020B0503020204020204" pitchFamily="34" charset="-122"/>
                <a:sym typeface="+mn-ea"/>
              </a:rPr>
              <a:t>：</a:t>
            </a:r>
            <a:endParaRPr lang="en-US" altLang="zh-CN" dirty="0">
              <a:solidFill>
                <a:schemeClr val="bg1"/>
              </a:solidFill>
              <a:latin typeface="微软雅黑" panose="020B0503020204020204" pitchFamily="34" charset="-122"/>
              <a:sym typeface="+mn-ea"/>
            </a:endParaRPr>
          </a:p>
        </p:txBody>
      </p:sp>
      <p:sp>
        <p:nvSpPr>
          <p:cNvPr id="8" name="圆角矩形 7"/>
          <p:cNvSpPr/>
          <p:nvPr/>
        </p:nvSpPr>
        <p:spPr>
          <a:xfrm>
            <a:off x="2033752" y="1765738"/>
            <a:ext cx="9660535" cy="52947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765">
              <a:lnSpc>
                <a:spcPct val="120000"/>
              </a:lnSpc>
              <a:buSzPct val="80000"/>
              <a:defRPr/>
            </a:pPr>
            <a:r>
              <a:rPr lang="zh-CN" altLang="en-US" dirty="0">
                <a:solidFill>
                  <a:schemeClr val="tx2">
                    <a:lumMod val="10000"/>
                  </a:schemeClr>
                </a:solidFill>
                <a:latin typeface="微软雅黑" panose="020B0503020204020204" pitchFamily="34" charset="-122"/>
                <a:sym typeface="+mn-ea"/>
              </a:rPr>
              <a:t>一般是弹性时程分析中设置次方向峰值加速度导致，输出的相当于是考虑双向地震后的结果。</a:t>
            </a:r>
            <a:endParaRPr lang="en-US" altLang="zh-CN" dirty="0">
              <a:solidFill>
                <a:schemeClr val="tx2">
                  <a:lumMod val="10000"/>
                </a:schemeClr>
              </a:solidFill>
              <a:latin typeface="微软雅黑" panose="020B0503020204020204" pitchFamily="34" charset="-122"/>
              <a:sym typeface="+mn-ea"/>
            </a:endParaRPr>
          </a:p>
        </p:txBody>
      </p:sp>
    </p:spTree>
    <p:custDataLst>
      <p:tags r:id="rId1"/>
    </p:custDataLst>
    <p:extLst>
      <p:ext uri="{BB962C8B-B14F-4D97-AF65-F5344CB8AC3E}">
        <p14:creationId xmlns:p14="http://schemas.microsoft.com/office/powerpoint/2010/main" val="334612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26"/>
          <p:cNvSpPr/>
          <p:nvPr>
            <p:custDataLst>
              <p:tags r:id="rId2"/>
            </p:custDataLst>
          </p:nvPr>
        </p:nvSpPr>
        <p:spPr>
          <a:xfrm>
            <a:off x="6716986" y="2598432"/>
            <a:ext cx="481341" cy="292485"/>
          </a:xfrm>
          <a:custGeom>
            <a:avLst/>
            <a:gdLst/>
            <a:ahLst/>
            <a:cxnLst>
              <a:cxn ang="0">
                <a:pos x="wd2" y="hd2"/>
              </a:cxn>
              <a:cxn ang="5400000">
                <a:pos x="wd2" y="hd2"/>
              </a:cxn>
              <a:cxn ang="10800000">
                <a:pos x="wd2" y="hd2"/>
              </a:cxn>
              <a:cxn ang="16200000">
                <a:pos x="wd2" y="hd2"/>
              </a:cxn>
            </a:cxnLst>
            <a:rect l="0" t="0" r="r" b="b"/>
            <a:pathLst>
              <a:path w="21600" h="21600" extrusionOk="0">
                <a:moveTo>
                  <a:pt x="799" y="0"/>
                </a:moveTo>
                <a:cubicBezTo>
                  <a:pt x="470" y="0"/>
                  <a:pt x="195" y="307"/>
                  <a:pt x="86" y="741"/>
                </a:cubicBezTo>
                <a:cubicBezTo>
                  <a:pt x="32" y="899"/>
                  <a:pt x="0" y="1079"/>
                  <a:pt x="0" y="1267"/>
                </a:cubicBezTo>
                <a:lnTo>
                  <a:pt x="0" y="2845"/>
                </a:lnTo>
                <a:cubicBezTo>
                  <a:pt x="0" y="3191"/>
                  <a:pt x="12" y="3535"/>
                  <a:pt x="29" y="3876"/>
                </a:cubicBezTo>
                <a:cubicBezTo>
                  <a:pt x="274" y="8891"/>
                  <a:pt x="2295" y="13166"/>
                  <a:pt x="5150" y="15287"/>
                </a:cubicBezTo>
                <a:cubicBezTo>
                  <a:pt x="5186" y="16408"/>
                  <a:pt x="5802" y="17295"/>
                  <a:pt x="6556" y="17295"/>
                </a:cubicBezTo>
                <a:cubicBezTo>
                  <a:pt x="6564" y="17295"/>
                  <a:pt x="6575" y="17295"/>
                  <a:pt x="6584" y="17295"/>
                </a:cubicBezTo>
                <a:cubicBezTo>
                  <a:pt x="6588" y="17295"/>
                  <a:pt x="6593" y="17295"/>
                  <a:pt x="6598" y="17295"/>
                </a:cubicBezTo>
                <a:lnTo>
                  <a:pt x="12184" y="17295"/>
                </a:lnTo>
                <a:cubicBezTo>
                  <a:pt x="12248" y="17295"/>
                  <a:pt x="12310" y="17286"/>
                  <a:pt x="12369" y="17263"/>
                </a:cubicBezTo>
                <a:cubicBezTo>
                  <a:pt x="12982" y="17090"/>
                  <a:pt x="13448" y="16314"/>
                  <a:pt x="13504" y="15363"/>
                </a:cubicBezTo>
                <a:cubicBezTo>
                  <a:pt x="15141" y="14193"/>
                  <a:pt x="16516" y="12328"/>
                  <a:pt x="17448" y="10006"/>
                </a:cubicBezTo>
                <a:cubicBezTo>
                  <a:pt x="17522" y="10045"/>
                  <a:pt x="17603" y="10059"/>
                  <a:pt x="17684" y="10059"/>
                </a:cubicBezTo>
                <a:lnTo>
                  <a:pt x="19039" y="10059"/>
                </a:lnTo>
                <a:cubicBezTo>
                  <a:pt x="20451" y="10059"/>
                  <a:pt x="21600" y="8340"/>
                  <a:pt x="21600" y="6216"/>
                </a:cubicBezTo>
                <a:cubicBezTo>
                  <a:pt x="21600" y="4093"/>
                  <a:pt x="20451" y="2362"/>
                  <a:pt x="19039" y="2362"/>
                </a:cubicBezTo>
                <a:lnTo>
                  <a:pt x="18775" y="2362"/>
                </a:lnTo>
                <a:lnTo>
                  <a:pt x="18775" y="1267"/>
                </a:lnTo>
                <a:cubicBezTo>
                  <a:pt x="18775" y="1248"/>
                  <a:pt x="18776" y="1232"/>
                  <a:pt x="18775" y="1213"/>
                </a:cubicBezTo>
                <a:cubicBezTo>
                  <a:pt x="18776" y="1195"/>
                  <a:pt x="18775" y="1179"/>
                  <a:pt x="18775" y="1159"/>
                </a:cubicBezTo>
                <a:cubicBezTo>
                  <a:pt x="18775" y="522"/>
                  <a:pt x="18429" y="0"/>
                  <a:pt x="18005" y="0"/>
                </a:cubicBezTo>
                <a:lnTo>
                  <a:pt x="799" y="0"/>
                </a:lnTo>
                <a:close/>
                <a:moveTo>
                  <a:pt x="1584" y="2308"/>
                </a:moveTo>
                <a:lnTo>
                  <a:pt x="17192" y="2308"/>
                </a:lnTo>
                <a:cubicBezTo>
                  <a:pt x="17192" y="2308"/>
                  <a:pt x="17192" y="2974"/>
                  <a:pt x="17192" y="2974"/>
                </a:cubicBezTo>
                <a:cubicBezTo>
                  <a:pt x="17144" y="9245"/>
                  <a:pt x="13743" y="14332"/>
                  <a:pt x="9566" y="14332"/>
                </a:cubicBezTo>
                <a:lnTo>
                  <a:pt x="9209" y="14332"/>
                </a:lnTo>
                <a:cubicBezTo>
                  <a:pt x="5034" y="14332"/>
                  <a:pt x="1632" y="9245"/>
                  <a:pt x="1584" y="2974"/>
                </a:cubicBezTo>
                <a:lnTo>
                  <a:pt x="1584" y="2308"/>
                </a:lnTo>
                <a:close/>
                <a:moveTo>
                  <a:pt x="18711" y="4477"/>
                </a:moveTo>
                <a:lnTo>
                  <a:pt x="19039" y="4477"/>
                </a:lnTo>
                <a:cubicBezTo>
                  <a:pt x="19675" y="4477"/>
                  <a:pt x="20195" y="5261"/>
                  <a:pt x="20195" y="6216"/>
                </a:cubicBezTo>
                <a:cubicBezTo>
                  <a:pt x="20195" y="7173"/>
                  <a:pt x="19675" y="7944"/>
                  <a:pt x="19039" y="7944"/>
                </a:cubicBezTo>
                <a:lnTo>
                  <a:pt x="18126" y="7944"/>
                </a:lnTo>
                <a:cubicBezTo>
                  <a:pt x="18416" y="6848"/>
                  <a:pt x="18616" y="5688"/>
                  <a:pt x="18711" y="4477"/>
                </a:cubicBezTo>
                <a:close/>
                <a:moveTo>
                  <a:pt x="528" y="18551"/>
                </a:moveTo>
                <a:cubicBezTo>
                  <a:pt x="502" y="18551"/>
                  <a:pt x="482" y="18556"/>
                  <a:pt x="457" y="18562"/>
                </a:cubicBezTo>
                <a:cubicBezTo>
                  <a:pt x="461" y="19726"/>
                  <a:pt x="1086" y="20666"/>
                  <a:pt x="1862" y="20666"/>
                </a:cubicBezTo>
                <a:lnTo>
                  <a:pt x="4266" y="20666"/>
                </a:lnTo>
                <a:cubicBezTo>
                  <a:pt x="4308" y="21189"/>
                  <a:pt x="4598" y="21600"/>
                  <a:pt x="4958" y="21600"/>
                </a:cubicBezTo>
                <a:lnTo>
                  <a:pt x="13817" y="21600"/>
                </a:lnTo>
                <a:cubicBezTo>
                  <a:pt x="14177" y="21600"/>
                  <a:pt x="14474" y="21189"/>
                  <a:pt x="14517" y="20666"/>
                </a:cubicBezTo>
                <a:lnTo>
                  <a:pt x="16956" y="20666"/>
                </a:lnTo>
                <a:cubicBezTo>
                  <a:pt x="17728" y="20666"/>
                  <a:pt x="18362" y="19735"/>
                  <a:pt x="18369" y="18573"/>
                </a:cubicBezTo>
                <a:cubicBezTo>
                  <a:pt x="18330" y="18562"/>
                  <a:pt x="18286" y="18551"/>
                  <a:pt x="18247" y="18551"/>
                </a:cubicBezTo>
                <a:lnTo>
                  <a:pt x="528" y="18551"/>
                </a:lnTo>
                <a:close/>
              </a:path>
            </a:pathLst>
          </a:custGeom>
          <a:solidFill>
            <a:sysClr val="window" lastClr="FFFFFF"/>
          </a:solidFill>
          <a:ln w="12700" cap="flat">
            <a:noFill/>
            <a:miter lim="400000"/>
          </a:ln>
          <a:effectLst/>
        </p:spPr>
        <p:txBody>
          <a:bodyPr anchor="ctr"/>
          <a:lstStyle/>
          <a:p>
            <a:pPr algn="ctr" defTabSz="685165">
              <a:lnSpc>
                <a:spcPct val="120000"/>
              </a:lnSpc>
              <a:defRPr/>
            </a:pPr>
            <a:endParaRPr sz="1350" kern="0">
              <a:solidFill>
                <a:sysClr val="window" lastClr="FFFFFF"/>
              </a:solidFill>
              <a:latin typeface="Arial" panose="020B0604020202020204" pitchFamily="34" charset="0"/>
              <a:ea typeface="微软雅黑" panose="020B0503020204020204" pitchFamily="34" charset="-122"/>
            </a:endParaRPr>
          </a:p>
        </p:txBody>
      </p:sp>
      <p:grpSp>
        <p:nvGrpSpPr>
          <p:cNvPr id="23" name="组合 22"/>
          <p:cNvGrpSpPr/>
          <p:nvPr/>
        </p:nvGrpSpPr>
        <p:grpSpPr>
          <a:xfrm>
            <a:off x="6441867" y="298516"/>
            <a:ext cx="5750133" cy="3783993"/>
            <a:chOff x="6441867" y="221207"/>
            <a:chExt cx="5750133" cy="3783993"/>
          </a:xfrm>
        </p:grpSpPr>
        <p:pic>
          <p:nvPicPr>
            <p:cNvPr id="14" name="图片 13"/>
            <p:cNvPicPr>
              <a:picLocks noChangeAspect="1"/>
            </p:cNvPicPr>
            <p:nvPr/>
          </p:nvPicPr>
          <p:blipFill>
            <a:blip r:embed="rId5"/>
            <a:stretch>
              <a:fillRect/>
            </a:stretch>
          </p:blipFill>
          <p:spPr>
            <a:xfrm>
              <a:off x="6543974" y="221207"/>
              <a:ext cx="3733800" cy="1685925"/>
            </a:xfrm>
            <a:prstGeom prst="rect">
              <a:avLst/>
            </a:prstGeom>
          </p:spPr>
        </p:pic>
        <p:pic>
          <p:nvPicPr>
            <p:cNvPr id="15" name="图片 14"/>
            <p:cNvPicPr>
              <a:picLocks noChangeAspect="1"/>
            </p:cNvPicPr>
            <p:nvPr/>
          </p:nvPicPr>
          <p:blipFill>
            <a:blip r:embed="rId6"/>
            <a:stretch>
              <a:fillRect/>
            </a:stretch>
          </p:blipFill>
          <p:spPr>
            <a:xfrm>
              <a:off x="6522694" y="2187388"/>
              <a:ext cx="3755079" cy="1808925"/>
            </a:xfrm>
            <a:prstGeom prst="rect">
              <a:avLst/>
            </a:prstGeom>
          </p:spPr>
        </p:pic>
        <p:pic>
          <p:nvPicPr>
            <p:cNvPr id="16" name="图片 15"/>
            <p:cNvPicPr>
              <a:picLocks noChangeAspect="1"/>
            </p:cNvPicPr>
            <p:nvPr/>
          </p:nvPicPr>
          <p:blipFill>
            <a:blip r:embed="rId7"/>
            <a:stretch>
              <a:fillRect/>
            </a:stretch>
          </p:blipFill>
          <p:spPr>
            <a:xfrm>
              <a:off x="10706541" y="318690"/>
              <a:ext cx="1056691" cy="1789050"/>
            </a:xfrm>
            <a:prstGeom prst="rect">
              <a:avLst/>
            </a:prstGeom>
          </p:spPr>
        </p:pic>
        <p:sp>
          <p:nvSpPr>
            <p:cNvPr id="17" name="文本框 16"/>
            <p:cNvSpPr txBox="1"/>
            <p:nvPr/>
          </p:nvSpPr>
          <p:spPr>
            <a:xfrm>
              <a:off x="10277774" y="2653848"/>
              <a:ext cx="1914226" cy="954107"/>
            </a:xfrm>
            <a:prstGeom prst="rect">
              <a:avLst/>
            </a:prstGeom>
            <a:noFill/>
          </p:spPr>
          <p:txBody>
            <a:bodyPr wrap="square" rtlCol="0">
              <a:spAutoFit/>
            </a:bodyPr>
            <a:lstStyle/>
            <a:p>
              <a:r>
                <a:rPr lang="zh-CN" altLang="en-US" sz="1400" dirty="0"/>
                <a:t>空间层与下部楼层无法形成竖向构件连接关系，属于建模方式不合理</a:t>
              </a:r>
            </a:p>
          </p:txBody>
        </p:sp>
        <p:sp>
          <p:nvSpPr>
            <p:cNvPr id="22" name="文本框 21"/>
            <p:cNvSpPr txBox="1"/>
            <p:nvPr/>
          </p:nvSpPr>
          <p:spPr>
            <a:xfrm>
              <a:off x="8352562" y="1480546"/>
              <a:ext cx="877163" cy="369332"/>
            </a:xfrm>
            <a:prstGeom prst="rect">
              <a:avLst/>
            </a:prstGeom>
            <a:noFill/>
          </p:spPr>
          <p:txBody>
            <a:bodyPr wrap="none" rtlCol="0">
              <a:spAutoFit/>
            </a:bodyPr>
            <a:lstStyle/>
            <a:p>
              <a:r>
                <a:rPr lang="zh-CN" altLang="en-US" dirty="0">
                  <a:solidFill>
                    <a:srgbClr val="FF0000"/>
                  </a:solidFill>
                </a:rPr>
                <a:t>空间层</a:t>
              </a:r>
            </a:p>
          </p:txBody>
        </p:sp>
        <p:sp>
          <p:nvSpPr>
            <p:cNvPr id="37" name="文本框 36"/>
            <p:cNvSpPr txBox="1"/>
            <p:nvPr/>
          </p:nvSpPr>
          <p:spPr>
            <a:xfrm>
              <a:off x="6441867" y="3358869"/>
              <a:ext cx="1597627" cy="646331"/>
            </a:xfrm>
            <a:prstGeom prst="rect">
              <a:avLst/>
            </a:prstGeom>
            <a:noFill/>
          </p:spPr>
          <p:txBody>
            <a:bodyPr wrap="square" rtlCol="0">
              <a:spAutoFit/>
            </a:bodyPr>
            <a:lstStyle/>
            <a:p>
              <a:r>
                <a:rPr lang="zh-CN" altLang="en-US" dirty="0">
                  <a:solidFill>
                    <a:srgbClr val="FF0000"/>
                  </a:solidFill>
                </a:rPr>
                <a:t>空间层与下部混凝土楼层</a:t>
              </a:r>
            </a:p>
          </p:txBody>
        </p:sp>
      </p:grpSp>
      <p:sp>
        <p:nvSpPr>
          <p:cNvPr id="20" name="文本框 19">
            <a:extLst>
              <a:ext uri="{FF2B5EF4-FFF2-40B4-BE49-F238E27FC236}">
                <a16:creationId xmlns:a16="http://schemas.microsoft.com/office/drawing/2014/main" id="{F8E91747-4427-4D84-92B6-BC8AD328A527}"/>
              </a:ext>
            </a:extLst>
          </p:cNvPr>
          <p:cNvSpPr txBox="1"/>
          <p:nvPr/>
        </p:nvSpPr>
        <p:spPr>
          <a:xfrm>
            <a:off x="428768" y="296706"/>
            <a:ext cx="5915025" cy="1202573"/>
          </a:xfrm>
          <a:prstGeom prst="rect">
            <a:avLst/>
          </a:prstGeom>
          <a:noFill/>
        </p:spPr>
        <p:txBody>
          <a:bodyPr wrap="square" rtlCol="0">
            <a:spAutoFit/>
          </a:bodyPr>
          <a:lstStyle/>
          <a:p>
            <a:pPr>
              <a:lnSpc>
                <a:spcPct val="150000"/>
              </a:lnSpc>
            </a:pPr>
            <a:r>
              <a:rPr lang="zh-CN" altLang="en-US" dirty="0"/>
              <a:t>       </a:t>
            </a:r>
            <a:r>
              <a:rPr lang="zh-CN" altLang="en-US" sz="1600" dirty="0"/>
              <a:t>当上部结构剪力统计采用外力统计方式时，楼层统计结果依赖于楼层竖向连接关系的正确，所以要关注多塔立面连接是否正常，不正常时需要修改或者采用内力统计方式。</a:t>
            </a:r>
          </a:p>
        </p:txBody>
      </p:sp>
      <p:pic>
        <p:nvPicPr>
          <p:cNvPr id="7" name="图片 6">
            <a:extLst>
              <a:ext uri="{FF2B5EF4-FFF2-40B4-BE49-F238E27FC236}">
                <a16:creationId xmlns:a16="http://schemas.microsoft.com/office/drawing/2014/main" id="{81AA86E1-BD55-4B87-A865-5DBBDB7B0207}"/>
              </a:ext>
            </a:extLst>
          </p:cNvPr>
          <p:cNvPicPr>
            <a:picLocks noChangeAspect="1"/>
          </p:cNvPicPr>
          <p:nvPr/>
        </p:nvPicPr>
        <p:blipFill>
          <a:blip r:embed="rId8"/>
          <a:stretch>
            <a:fillRect/>
          </a:stretch>
        </p:blipFill>
        <p:spPr>
          <a:xfrm>
            <a:off x="795629" y="1520604"/>
            <a:ext cx="5295238" cy="2561905"/>
          </a:xfrm>
          <a:prstGeom prst="rect">
            <a:avLst/>
          </a:prstGeom>
        </p:spPr>
      </p:pic>
      <p:pic>
        <p:nvPicPr>
          <p:cNvPr id="9" name="图片 8">
            <a:extLst>
              <a:ext uri="{FF2B5EF4-FFF2-40B4-BE49-F238E27FC236}">
                <a16:creationId xmlns:a16="http://schemas.microsoft.com/office/drawing/2014/main" id="{652569C0-5103-4B98-A964-AB9263ADA450}"/>
              </a:ext>
            </a:extLst>
          </p:cNvPr>
          <p:cNvPicPr>
            <a:picLocks noChangeAspect="1"/>
          </p:cNvPicPr>
          <p:nvPr/>
        </p:nvPicPr>
        <p:blipFill>
          <a:blip r:embed="rId9"/>
          <a:stretch>
            <a:fillRect/>
          </a:stretch>
        </p:blipFill>
        <p:spPr>
          <a:xfrm>
            <a:off x="428768" y="4103834"/>
            <a:ext cx="7171428" cy="2009524"/>
          </a:xfrm>
          <a:prstGeom prst="rect">
            <a:avLst/>
          </a:prstGeom>
        </p:spPr>
      </p:pic>
      <p:sp>
        <p:nvSpPr>
          <p:cNvPr id="19" name="思想气泡: 云 18">
            <a:extLst>
              <a:ext uri="{FF2B5EF4-FFF2-40B4-BE49-F238E27FC236}">
                <a16:creationId xmlns:a16="http://schemas.microsoft.com/office/drawing/2014/main" id="{542BFC2F-41B4-4FE6-A883-99DF56D79A2E}"/>
              </a:ext>
            </a:extLst>
          </p:cNvPr>
          <p:cNvSpPr/>
          <p:nvPr/>
        </p:nvSpPr>
        <p:spPr>
          <a:xfrm>
            <a:off x="8196054" y="4391899"/>
            <a:ext cx="2081719" cy="914400"/>
          </a:xfrm>
          <a:prstGeom prst="cloudCallout">
            <a:avLst>
              <a:gd name="adj1" fmla="val -92108"/>
              <a:gd name="adj2" fmla="val 4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勾选按内力方式统计后</a:t>
            </a:r>
          </a:p>
        </p:txBody>
      </p:sp>
      <p:pic>
        <p:nvPicPr>
          <p:cNvPr id="24" name="图片 23">
            <a:extLst>
              <a:ext uri="{FF2B5EF4-FFF2-40B4-BE49-F238E27FC236}">
                <a16:creationId xmlns:a16="http://schemas.microsoft.com/office/drawing/2014/main" id="{54397B6C-1B85-445E-B7DB-CDD162263DC6}"/>
              </a:ext>
            </a:extLst>
          </p:cNvPr>
          <p:cNvPicPr>
            <a:picLocks noChangeAspect="1"/>
          </p:cNvPicPr>
          <p:nvPr/>
        </p:nvPicPr>
        <p:blipFill>
          <a:blip r:embed="rId10"/>
          <a:stretch>
            <a:fillRect/>
          </a:stretch>
        </p:blipFill>
        <p:spPr>
          <a:xfrm>
            <a:off x="8039494" y="5624576"/>
            <a:ext cx="2171429" cy="180952"/>
          </a:xfrm>
          <a:prstGeom prst="rect">
            <a:avLst/>
          </a:prstGeom>
        </p:spPr>
      </p:pic>
      <p:grpSp>
        <p:nvGrpSpPr>
          <p:cNvPr id="32" name="组合 31">
            <a:extLst>
              <a:ext uri="{FF2B5EF4-FFF2-40B4-BE49-F238E27FC236}">
                <a16:creationId xmlns:a16="http://schemas.microsoft.com/office/drawing/2014/main" id="{4B31FE3D-DF49-47C5-A80A-B344F95CBAAA}"/>
              </a:ext>
            </a:extLst>
          </p:cNvPr>
          <p:cNvGrpSpPr/>
          <p:nvPr/>
        </p:nvGrpSpPr>
        <p:grpSpPr>
          <a:xfrm>
            <a:off x="428768" y="4165744"/>
            <a:ext cx="6857143" cy="2057143"/>
            <a:chOff x="428768" y="4165744"/>
            <a:chExt cx="6857143" cy="2057143"/>
          </a:xfrm>
        </p:grpSpPr>
        <p:pic>
          <p:nvPicPr>
            <p:cNvPr id="27" name="图片 26">
              <a:extLst>
                <a:ext uri="{FF2B5EF4-FFF2-40B4-BE49-F238E27FC236}">
                  <a16:creationId xmlns:a16="http://schemas.microsoft.com/office/drawing/2014/main" id="{89759E5D-BD5C-473B-9546-A5849EEC56C9}"/>
                </a:ext>
              </a:extLst>
            </p:cNvPr>
            <p:cNvPicPr>
              <a:picLocks noChangeAspect="1"/>
            </p:cNvPicPr>
            <p:nvPr/>
          </p:nvPicPr>
          <p:blipFill>
            <a:blip r:embed="rId11"/>
            <a:stretch>
              <a:fillRect/>
            </a:stretch>
          </p:blipFill>
          <p:spPr>
            <a:xfrm>
              <a:off x="428768" y="4165744"/>
              <a:ext cx="6857143" cy="2057143"/>
            </a:xfrm>
            <a:prstGeom prst="rect">
              <a:avLst/>
            </a:prstGeom>
          </p:spPr>
        </p:pic>
        <p:sp>
          <p:nvSpPr>
            <p:cNvPr id="28" name="矩形: 圆角 27">
              <a:extLst>
                <a:ext uri="{FF2B5EF4-FFF2-40B4-BE49-F238E27FC236}">
                  <a16:creationId xmlns:a16="http://schemas.microsoft.com/office/drawing/2014/main" id="{63175D02-650A-456D-8C90-057D1D9A6B28}"/>
                </a:ext>
              </a:extLst>
            </p:cNvPr>
            <p:cNvSpPr/>
            <p:nvPr/>
          </p:nvSpPr>
          <p:spPr>
            <a:xfrm>
              <a:off x="4469554" y="4657795"/>
              <a:ext cx="744472" cy="19630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a:extLst>
                <a:ext uri="{FF2B5EF4-FFF2-40B4-BE49-F238E27FC236}">
                  <a16:creationId xmlns:a16="http://schemas.microsoft.com/office/drawing/2014/main" id="{668952E5-2AEC-4385-9665-948AC3956EEE}"/>
                </a:ext>
              </a:extLst>
            </p:cNvPr>
            <p:cNvSpPr/>
            <p:nvPr/>
          </p:nvSpPr>
          <p:spPr>
            <a:xfrm>
              <a:off x="5943600" y="4666682"/>
              <a:ext cx="744472" cy="19630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26"/>
          <p:cNvSpPr/>
          <p:nvPr>
            <p:custDataLst>
              <p:tags r:id="rId2"/>
            </p:custDataLst>
          </p:nvPr>
        </p:nvSpPr>
        <p:spPr>
          <a:xfrm>
            <a:off x="6716986" y="2598432"/>
            <a:ext cx="481341" cy="292485"/>
          </a:xfrm>
          <a:custGeom>
            <a:avLst/>
            <a:gdLst/>
            <a:ahLst/>
            <a:cxnLst>
              <a:cxn ang="0">
                <a:pos x="wd2" y="hd2"/>
              </a:cxn>
              <a:cxn ang="5400000">
                <a:pos x="wd2" y="hd2"/>
              </a:cxn>
              <a:cxn ang="10800000">
                <a:pos x="wd2" y="hd2"/>
              </a:cxn>
              <a:cxn ang="16200000">
                <a:pos x="wd2" y="hd2"/>
              </a:cxn>
            </a:cxnLst>
            <a:rect l="0" t="0" r="r" b="b"/>
            <a:pathLst>
              <a:path w="21600" h="21600" extrusionOk="0">
                <a:moveTo>
                  <a:pt x="799" y="0"/>
                </a:moveTo>
                <a:cubicBezTo>
                  <a:pt x="470" y="0"/>
                  <a:pt x="195" y="307"/>
                  <a:pt x="86" y="741"/>
                </a:cubicBezTo>
                <a:cubicBezTo>
                  <a:pt x="32" y="899"/>
                  <a:pt x="0" y="1079"/>
                  <a:pt x="0" y="1267"/>
                </a:cubicBezTo>
                <a:lnTo>
                  <a:pt x="0" y="2845"/>
                </a:lnTo>
                <a:cubicBezTo>
                  <a:pt x="0" y="3191"/>
                  <a:pt x="12" y="3535"/>
                  <a:pt x="29" y="3876"/>
                </a:cubicBezTo>
                <a:cubicBezTo>
                  <a:pt x="274" y="8891"/>
                  <a:pt x="2295" y="13166"/>
                  <a:pt x="5150" y="15287"/>
                </a:cubicBezTo>
                <a:cubicBezTo>
                  <a:pt x="5186" y="16408"/>
                  <a:pt x="5802" y="17295"/>
                  <a:pt x="6556" y="17295"/>
                </a:cubicBezTo>
                <a:cubicBezTo>
                  <a:pt x="6564" y="17295"/>
                  <a:pt x="6575" y="17295"/>
                  <a:pt x="6584" y="17295"/>
                </a:cubicBezTo>
                <a:cubicBezTo>
                  <a:pt x="6588" y="17295"/>
                  <a:pt x="6593" y="17295"/>
                  <a:pt x="6598" y="17295"/>
                </a:cubicBezTo>
                <a:lnTo>
                  <a:pt x="12184" y="17295"/>
                </a:lnTo>
                <a:cubicBezTo>
                  <a:pt x="12248" y="17295"/>
                  <a:pt x="12310" y="17286"/>
                  <a:pt x="12369" y="17263"/>
                </a:cubicBezTo>
                <a:cubicBezTo>
                  <a:pt x="12982" y="17090"/>
                  <a:pt x="13448" y="16314"/>
                  <a:pt x="13504" y="15363"/>
                </a:cubicBezTo>
                <a:cubicBezTo>
                  <a:pt x="15141" y="14193"/>
                  <a:pt x="16516" y="12328"/>
                  <a:pt x="17448" y="10006"/>
                </a:cubicBezTo>
                <a:cubicBezTo>
                  <a:pt x="17522" y="10045"/>
                  <a:pt x="17603" y="10059"/>
                  <a:pt x="17684" y="10059"/>
                </a:cubicBezTo>
                <a:lnTo>
                  <a:pt x="19039" y="10059"/>
                </a:lnTo>
                <a:cubicBezTo>
                  <a:pt x="20451" y="10059"/>
                  <a:pt x="21600" y="8340"/>
                  <a:pt x="21600" y="6216"/>
                </a:cubicBezTo>
                <a:cubicBezTo>
                  <a:pt x="21600" y="4093"/>
                  <a:pt x="20451" y="2362"/>
                  <a:pt x="19039" y="2362"/>
                </a:cubicBezTo>
                <a:lnTo>
                  <a:pt x="18775" y="2362"/>
                </a:lnTo>
                <a:lnTo>
                  <a:pt x="18775" y="1267"/>
                </a:lnTo>
                <a:cubicBezTo>
                  <a:pt x="18775" y="1248"/>
                  <a:pt x="18776" y="1232"/>
                  <a:pt x="18775" y="1213"/>
                </a:cubicBezTo>
                <a:cubicBezTo>
                  <a:pt x="18776" y="1195"/>
                  <a:pt x="18775" y="1179"/>
                  <a:pt x="18775" y="1159"/>
                </a:cubicBezTo>
                <a:cubicBezTo>
                  <a:pt x="18775" y="522"/>
                  <a:pt x="18429" y="0"/>
                  <a:pt x="18005" y="0"/>
                </a:cubicBezTo>
                <a:lnTo>
                  <a:pt x="799" y="0"/>
                </a:lnTo>
                <a:close/>
                <a:moveTo>
                  <a:pt x="1584" y="2308"/>
                </a:moveTo>
                <a:lnTo>
                  <a:pt x="17192" y="2308"/>
                </a:lnTo>
                <a:cubicBezTo>
                  <a:pt x="17192" y="2308"/>
                  <a:pt x="17192" y="2974"/>
                  <a:pt x="17192" y="2974"/>
                </a:cubicBezTo>
                <a:cubicBezTo>
                  <a:pt x="17144" y="9245"/>
                  <a:pt x="13743" y="14332"/>
                  <a:pt x="9566" y="14332"/>
                </a:cubicBezTo>
                <a:lnTo>
                  <a:pt x="9209" y="14332"/>
                </a:lnTo>
                <a:cubicBezTo>
                  <a:pt x="5034" y="14332"/>
                  <a:pt x="1632" y="9245"/>
                  <a:pt x="1584" y="2974"/>
                </a:cubicBezTo>
                <a:lnTo>
                  <a:pt x="1584" y="2308"/>
                </a:lnTo>
                <a:close/>
                <a:moveTo>
                  <a:pt x="18711" y="4477"/>
                </a:moveTo>
                <a:lnTo>
                  <a:pt x="19039" y="4477"/>
                </a:lnTo>
                <a:cubicBezTo>
                  <a:pt x="19675" y="4477"/>
                  <a:pt x="20195" y="5261"/>
                  <a:pt x="20195" y="6216"/>
                </a:cubicBezTo>
                <a:cubicBezTo>
                  <a:pt x="20195" y="7173"/>
                  <a:pt x="19675" y="7944"/>
                  <a:pt x="19039" y="7944"/>
                </a:cubicBezTo>
                <a:lnTo>
                  <a:pt x="18126" y="7944"/>
                </a:lnTo>
                <a:cubicBezTo>
                  <a:pt x="18416" y="6848"/>
                  <a:pt x="18616" y="5688"/>
                  <a:pt x="18711" y="4477"/>
                </a:cubicBezTo>
                <a:close/>
                <a:moveTo>
                  <a:pt x="528" y="18551"/>
                </a:moveTo>
                <a:cubicBezTo>
                  <a:pt x="502" y="18551"/>
                  <a:pt x="482" y="18556"/>
                  <a:pt x="457" y="18562"/>
                </a:cubicBezTo>
                <a:cubicBezTo>
                  <a:pt x="461" y="19726"/>
                  <a:pt x="1086" y="20666"/>
                  <a:pt x="1862" y="20666"/>
                </a:cubicBezTo>
                <a:lnTo>
                  <a:pt x="4266" y="20666"/>
                </a:lnTo>
                <a:cubicBezTo>
                  <a:pt x="4308" y="21189"/>
                  <a:pt x="4598" y="21600"/>
                  <a:pt x="4958" y="21600"/>
                </a:cubicBezTo>
                <a:lnTo>
                  <a:pt x="13817" y="21600"/>
                </a:lnTo>
                <a:cubicBezTo>
                  <a:pt x="14177" y="21600"/>
                  <a:pt x="14474" y="21189"/>
                  <a:pt x="14517" y="20666"/>
                </a:cubicBezTo>
                <a:lnTo>
                  <a:pt x="16956" y="20666"/>
                </a:lnTo>
                <a:cubicBezTo>
                  <a:pt x="17728" y="20666"/>
                  <a:pt x="18362" y="19735"/>
                  <a:pt x="18369" y="18573"/>
                </a:cubicBezTo>
                <a:cubicBezTo>
                  <a:pt x="18330" y="18562"/>
                  <a:pt x="18286" y="18551"/>
                  <a:pt x="18247" y="18551"/>
                </a:cubicBezTo>
                <a:lnTo>
                  <a:pt x="528" y="18551"/>
                </a:lnTo>
                <a:close/>
              </a:path>
            </a:pathLst>
          </a:custGeom>
          <a:solidFill>
            <a:sysClr val="window" lastClr="FFFFFF"/>
          </a:solidFill>
          <a:ln w="12700" cap="flat">
            <a:noFill/>
            <a:miter lim="400000"/>
          </a:ln>
          <a:effectLst/>
        </p:spPr>
        <p:txBody>
          <a:bodyPr anchor="ctr"/>
          <a:lstStyle/>
          <a:p>
            <a:pPr algn="ctr" defTabSz="685165">
              <a:lnSpc>
                <a:spcPct val="120000"/>
              </a:lnSpc>
              <a:defRPr/>
            </a:pPr>
            <a:endParaRPr sz="1350" kern="0">
              <a:solidFill>
                <a:sysClr val="window" lastClr="FFFFFF"/>
              </a:solidFill>
              <a:latin typeface="Arial" panose="020B0604020202020204" pitchFamily="34" charset="0"/>
              <a:ea typeface="微软雅黑" panose="020B0503020204020204" pitchFamily="34" charset="-122"/>
            </a:endParaRPr>
          </a:p>
        </p:txBody>
      </p:sp>
      <p:sp>
        <p:nvSpPr>
          <p:cNvPr id="20" name="文本框 19"/>
          <p:cNvSpPr txBox="1"/>
          <p:nvPr>
            <p:custDataLst>
              <p:tags r:id="rId3"/>
            </p:custDataLst>
          </p:nvPr>
        </p:nvSpPr>
        <p:spPr>
          <a:xfrm>
            <a:off x="449048" y="423009"/>
            <a:ext cx="10984865" cy="377190"/>
          </a:xfrm>
          <a:prstGeom prst="rect">
            <a:avLst/>
          </a:prstGeom>
          <a:noFill/>
        </p:spPr>
        <p:txBody>
          <a:bodyPr wrap="square" lIns="90000" tIns="0" rIns="90000" bIns="46800" rtlCol="0">
            <a:noAutofit/>
          </a:bodyPr>
          <a:lstStyle/>
          <a:p>
            <a:pPr defTabSz="913765">
              <a:lnSpc>
                <a:spcPct val="120000"/>
              </a:lnSpc>
              <a:buSzPts val="1000"/>
              <a:defRPr/>
            </a:pPr>
            <a:r>
              <a:rPr lang="en-US" altLang="zh-CN" sz="1800" noProof="0" dirty="0">
                <a:ln>
                  <a:noFill/>
                </a:ln>
                <a:effectLst/>
                <a:uLnTx/>
                <a:uFillTx/>
                <a:latin typeface="微软雅黑" panose="020B0503020204020204" pitchFamily="34" charset="-122"/>
                <a:sym typeface="+mn-ea"/>
              </a:rPr>
              <a:t>——</a:t>
            </a:r>
            <a:r>
              <a:rPr lang="zh-CN" altLang="en-US" sz="1800" noProof="0" dirty="0">
                <a:ln>
                  <a:noFill/>
                </a:ln>
                <a:effectLst/>
                <a:uLnTx/>
                <a:uFillTx/>
                <a:latin typeface="微软雅黑" panose="020B0503020204020204" pitchFamily="34" charset="-122"/>
                <a:sym typeface="+mn-ea"/>
              </a:rPr>
              <a:t>位移不一致</a:t>
            </a:r>
            <a:endParaRPr lang="zh-CN" altLang="en-US" sz="1800" spc="150" noProof="0" dirty="0">
              <a:ln>
                <a:noFill/>
              </a:ln>
              <a:solidFill>
                <a:srgbClr val="002060"/>
              </a:solidFill>
              <a:effectLst/>
              <a:uLnTx/>
              <a:uFillTx/>
              <a:latin typeface="微软雅黑" panose="020B0503020204020204" pitchFamily="34" charset="-122"/>
              <a:sym typeface="+mn-ea"/>
            </a:endParaRPr>
          </a:p>
        </p:txBody>
      </p:sp>
      <p:pic>
        <p:nvPicPr>
          <p:cNvPr id="2" name="图片 1"/>
          <p:cNvPicPr>
            <a:picLocks noChangeAspect="1"/>
          </p:cNvPicPr>
          <p:nvPr/>
        </p:nvPicPr>
        <p:blipFill rotWithShape="1">
          <a:blip r:embed="rId5"/>
          <a:srcRect l="1" t="2350" r="1438" b="1"/>
          <a:stretch/>
        </p:blipFill>
        <p:spPr>
          <a:xfrm>
            <a:off x="6422172" y="1259593"/>
            <a:ext cx="5567073" cy="3776262"/>
          </a:xfrm>
          <a:prstGeom prst="rect">
            <a:avLst/>
          </a:prstGeom>
        </p:spPr>
      </p:pic>
      <p:grpSp>
        <p:nvGrpSpPr>
          <p:cNvPr id="10" name="组合 9">
            <a:extLst>
              <a:ext uri="{FF2B5EF4-FFF2-40B4-BE49-F238E27FC236}">
                <a16:creationId xmlns:a16="http://schemas.microsoft.com/office/drawing/2014/main" id="{E326673C-08CA-40F1-A757-94FA94644E14}"/>
              </a:ext>
            </a:extLst>
          </p:cNvPr>
          <p:cNvGrpSpPr/>
          <p:nvPr/>
        </p:nvGrpSpPr>
        <p:grpSpPr>
          <a:xfrm>
            <a:off x="844267" y="1320364"/>
            <a:ext cx="4925562" cy="3654720"/>
            <a:chOff x="1110387" y="1320364"/>
            <a:chExt cx="4925562" cy="3654720"/>
          </a:xfrm>
        </p:grpSpPr>
        <p:pic>
          <p:nvPicPr>
            <p:cNvPr id="11" name="图片 10">
              <a:extLst>
                <a:ext uri="{FF2B5EF4-FFF2-40B4-BE49-F238E27FC236}">
                  <a16:creationId xmlns:a16="http://schemas.microsoft.com/office/drawing/2014/main" id="{44FA71C9-BA36-4E94-85AB-21858F963892}"/>
                </a:ext>
              </a:extLst>
            </p:cNvPr>
            <p:cNvPicPr>
              <a:picLocks noChangeAspect="1"/>
            </p:cNvPicPr>
            <p:nvPr/>
          </p:nvPicPr>
          <p:blipFill>
            <a:blip r:embed="rId6"/>
            <a:stretch>
              <a:fillRect/>
            </a:stretch>
          </p:blipFill>
          <p:spPr>
            <a:xfrm>
              <a:off x="1110387" y="1350900"/>
              <a:ext cx="2403805" cy="3593648"/>
            </a:xfrm>
            <a:prstGeom prst="rect">
              <a:avLst/>
            </a:prstGeom>
          </p:spPr>
        </p:pic>
        <p:pic>
          <p:nvPicPr>
            <p:cNvPr id="12" name="图片 11">
              <a:extLst>
                <a:ext uri="{FF2B5EF4-FFF2-40B4-BE49-F238E27FC236}">
                  <a16:creationId xmlns:a16="http://schemas.microsoft.com/office/drawing/2014/main" id="{33C3FB96-CDA4-4A8B-9123-A430BEF216B1}"/>
                </a:ext>
              </a:extLst>
            </p:cNvPr>
            <p:cNvPicPr>
              <a:picLocks noChangeAspect="1"/>
            </p:cNvPicPr>
            <p:nvPr/>
          </p:nvPicPr>
          <p:blipFill>
            <a:blip r:embed="rId7"/>
            <a:stretch>
              <a:fillRect/>
            </a:stretch>
          </p:blipFill>
          <p:spPr>
            <a:xfrm>
              <a:off x="3514192" y="1320364"/>
              <a:ext cx="2521757" cy="3654720"/>
            </a:xfrm>
            <a:prstGeom prst="rect">
              <a:avLst/>
            </a:prstGeom>
          </p:spPr>
        </p:pic>
      </p:grpSp>
    </p:spTree>
    <p:custDataLst>
      <p:tags r:id="rId1"/>
    </p:custDataLst>
    <p:extLst>
      <p:ext uri="{BB962C8B-B14F-4D97-AF65-F5344CB8AC3E}">
        <p14:creationId xmlns:p14="http://schemas.microsoft.com/office/powerpoint/2010/main" val="3735138259"/>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a:stretch>
            <a:fillRect/>
          </a:stretch>
        </p:blipFill>
        <p:spPr>
          <a:xfrm>
            <a:off x="3062315" y="3024295"/>
            <a:ext cx="5642078" cy="1437022"/>
          </a:xfrm>
          <a:prstGeom prst="rect">
            <a:avLst/>
          </a:prstGeom>
        </p:spPr>
      </p:pic>
      <p:sp>
        <p:nvSpPr>
          <p:cNvPr id="33" name="Freeform: Shape 26"/>
          <p:cNvSpPr/>
          <p:nvPr>
            <p:custDataLst>
              <p:tags r:id="rId2"/>
            </p:custDataLst>
          </p:nvPr>
        </p:nvSpPr>
        <p:spPr>
          <a:xfrm>
            <a:off x="6716986" y="2598432"/>
            <a:ext cx="481341" cy="292485"/>
          </a:xfrm>
          <a:custGeom>
            <a:avLst/>
            <a:gdLst/>
            <a:ahLst/>
            <a:cxnLst>
              <a:cxn ang="0">
                <a:pos x="wd2" y="hd2"/>
              </a:cxn>
              <a:cxn ang="5400000">
                <a:pos x="wd2" y="hd2"/>
              </a:cxn>
              <a:cxn ang="10800000">
                <a:pos x="wd2" y="hd2"/>
              </a:cxn>
              <a:cxn ang="16200000">
                <a:pos x="wd2" y="hd2"/>
              </a:cxn>
            </a:cxnLst>
            <a:rect l="0" t="0" r="r" b="b"/>
            <a:pathLst>
              <a:path w="21600" h="21600" extrusionOk="0">
                <a:moveTo>
                  <a:pt x="799" y="0"/>
                </a:moveTo>
                <a:cubicBezTo>
                  <a:pt x="470" y="0"/>
                  <a:pt x="195" y="307"/>
                  <a:pt x="86" y="741"/>
                </a:cubicBezTo>
                <a:cubicBezTo>
                  <a:pt x="32" y="899"/>
                  <a:pt x="0" y="1079"/>
                  <a:pt x="0" y="1267"/>
                </a:cubicBezTo>
                <a:lnTo>
                  <a:pt x="0" y="2845"/>
                </a:lnTo>
                <a:cubicBezTo>
                  <a:pt x="0" y="3191"/>
                  <a:pt x="12" y="3535"/>
                  <a:pt x="29" y="3876"/>
                </a:cubicBezTo>
                <a:cubicBezTo>
                  <a:pt x="274" y="8891"/>
                  <a:pt x="2295" y="13166"/>
                  <a:pt x="5150" y="15287"/>
                </a:cubicBezTo>
                <a:cubicBezTo>
                  <a:pt x="5186" y="16408"/>
                  <a:pt x="5802" y="17295"/>
                  <a:pt x="6556" y="17295"/>
                </a:cubicBezTo>
                <a:cubicBezTo>
                  <a:pt x="6564" y="17295"/>
                  <a:pt x="6575" y="17295"/>
                  <a:pt x="6584" y="17295"/>
                </a:cubicBezTo>
                <a:cubicBezTo>
                  <a:pt x="6588" y="17295"/>
                  <a:pt x="6593" y="17295"/>
                  <a:pt x="6598" y="17295"/>
                </a:cubicBezTo>
                <a:lnTo>
                  <a:pt x="12184" y="17295"/>
                </a:lnTo>
                <a:cubicBezTo>
                  <a:pt x="12248" y="17295"/>
                  <a:pt x="12310" y="17286"/>
                  <a:pt x="12369" y="17263"/>
                </a:cubicBezTo>
                <a:cubicBezTo>
                  <a:pt x="12982" y="17090"/>
                  <a:pt x="13448" y="16314"/>
                  <a:pt x="13504" y="15363"/>
                </a:cubicBezTo>
                <a:cubicBezTo>
                  <a:pt x="15141" y="14193"/>
                  <a:pt x="16516" y="12328"/>
                  <a:pt x="17448" y="10006"/>
                </a:cubicBezTo>
                <a:cubicBezTo>
                  <a:pt x="17522" y="10045"/>
                  <a:pt x="17603" y="10059"/>
                  <a:pt x="17684" y="10059"/>
                </a:cubicBezTo>
                <a:lnTo>
                  <a:pt x="19039" y="10059"/>
                </a:lnTo>
                <a:cubicBezTo>
                  <a:pt x="20451" y="10059"/>
                  <a:pt x="21600" y="8340"/>
                  <a:pt x="21600" y="6216"/>
                </a:cubicBezTo>
                <a:cubicBezTo>
                  <a:pt x="21600" y="4093"/>
                  <a:pt x="20451" y="2362"/>
                  <a:pt x="19039" y="2362"/>
                </a:cubicBezTo>
                <a:lnTo>
                  <a:pt x="18775" y="2362"/>
                </a:lnTo>
                <a:lnTo>
                  <a:pt x="18775" y="1267"/>
                </a:lnTo>
                <a:cubicBezTo>
                  <a:pt x="18775" y="1248"/>
                  <a:pt x="18776" y="1232"/>
                  <a:pt x="18775" y="1213"/>
                </a:cubicBezTo>
                <a:cubicBezTo>
                  <a:pt x="18776" y="1195"/>
                  <a:pt x="18775" y="1179"/>
                  <a:pt x="18775" y="1159"/>
                </a:cubicBezTo>
                <a:cubicBezTo>
                  <a:pt x="18775" y="522"/>
                  <a:pt x="18429" y="0"/>
                  <a:pt x="18005" y="0"/>
                </a:cubicBezTo>
                <a:lnTo>
                  <a:pt x="799" y="0"/>
                </a:lnTo>
                <a:close/>
                <a:moveTo>
                  <a:pt x="1584" y="2308"/>
                </a:moveTo>
                <a:lnTo>
                  <a:pt x="17192" y="2308"/>
                </a:lnTo>
                <a:cubicBezTo>
                  <a:pt x="17192" y="2308"/>
                  <a:pt x="17192" y="2974"/>
                  <a:pt x="17192" y="2974"/>
                </a:cubicBezTo>
                <a:cubicBezTo>
                  <a:pt x="17144" y="9245"/>
                  <a:pt x="13743" y="14332"/>
                  <a:pt x="9566" y="14332"/>
                </a:cubicBezTo>
                <a:lnTo>
                  <a:pt x="9209" y="14332"/>
                </a:lnTo>
                <a:cubicBezTo>
                  <a:pt x="5034" y="14332"/>
                  <a:pt x="1632" y="9245"/>
                  <a:pt x="1584" y="2974"/>
                </a:cubicBezTo>
                <a:lnTo>
                  <a:pt x="1584" y="2308"/>
                </a:lnTo>
                <a:close/>
                <a:moveTo>
                  <a:pt x="18711" y="4477"/>
                </a:moveTo>
                <a:lnTo>
                  <a:pt x="19039" y="4477"/>
                </a:lnTo>
                <a:cubicBezTo>
                  <a:pt x="19675" y="4477"/>
                  <a:pt x="20195" y="5261"/>
                  <a:pt x="20195" y="6216"/>
                </a:cubicBezTo>
                <a:cubicBezTo>
                  <a:pt x="20195" y="7173"/>
                  <a:pt x="19675" y="7944"/>
                  <a:pt x="19039" y="7944"/>
                </a:cubicBezTo>
                <a:lnTo>
                  <a:pt x="18126" y="7944"/>
                </a:lnTo>
                <a:cubicBezTo>
                  <a:pt x="18416" y="6848"/>
                  <a:pt x="18616" y="5688"/>
                  <a:pt x="18711" y="4477"/>
                </a:cubicBezTo>
                <a:close/>
                <a:moveTo>
                  <a:pt x="528" y="18551"/>
                </a:moveTo>
                <a:cubicBezTo>
                  <a:pt x="502" y="18551"/>
                  <a:pt x="482" y="18556"/>
                  <a:pt x="457" y="18562"/>
                </a:cubicBezTo>
                <a:cubicBezTo>
                  <a:pt x="461" y="19726"/>
                  <a:pt x="1086" y="20666"/>
                  <a:pt x="1862" y="20666"/>
                </a:cubicBezTo>
                <a:lnTo>
                  <a:pt x="4266" y="20666"/>
                </a:lnTo>
                <a:cubicBezTo>
                  <a:pt x="4308" y="21189"/>
                  <a:pt x="4598" y="21600"/>
                  <a:pt x="4958" y="21600"/>
                </a:cubicBezTo>
                <a:lnTo>
                  <a:pt x="13817" y="21600"/>
                </a:lnTo>
                <a:cubicBezTo>
                  <a:pt x="14177" y="21600"/>
                  <a:pt x="14474" y="21189"/>
                  <a:pt x="14517" y="20666"/>
                </a:cubicBezTo>
                <a:lnTo>
                  <a:pt x="16956" y="20666"/>
                </a:lnTo>
                <a:cubicBezTo>
                  <a:pt x="17728" y="20666"/>
                  <a:pt x="18362" y="19735"/>
                  <a:pt x="18369" y="18573"/>
                </a:cubicBezTo>
                <a:cubicBezTo>
                  <a:pt x="18330" y="18562"/>
                  <a:pt x="18286" y="18551"/>
                  <a:pt x="18247" y="18551"/>
                </a:cubicBezTo>
                <a:lnTo>
                  <a:pt x="528" y="18551"/>
                </a:lnTo>
                <a:close/>
              </a:path>
            </a:pathLst>
          </a:custGeom>
          <a:solidFill>
            <a:sysClr val="window" lastClr="FFFFFF"/>
          </a:solidFill>
          <a:ln w="12700" cap="flat">
            <a:noFill/>
            <a:miter lim="400000"/>
          </a:ln>
          <a:effectLst/>
        </p:spPr>
        <p:txBody>
          <a:bodyPr anchor="ctr"/>
          <a:lstStyle/>
          <a:p>
            <a:pPr algn="ctr" defTabSz="685165">
              <a:lnSpc>
                <a:spcPct val="120000"/>
              </a:lnSpc>
              <a:defRPr/>
            </a:pPr>
            <a:endParaRPr sz="1350" kern="0">
              <a:solidFill>
                <a:sysClr val="window" lastClr="FFFFFF"/>
              </a:solidFill>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6"/>
          <a:stretch>
            <a:fillRect/>
          </a:stretch>
        </p:blipFill>
        <p:spPr>
          <a:xfrm>
            <a:off x="1016109" y="2879111"/>
            <a:ext cx="2403805" cy="3593648"/>
          </a:xfrm>
          <a:prstGeom prst="rect">
            <a:avLst/>
          </a:prstGeom>
        </p:spPr>
      </p:pic>
      <p:pic>
        <p:nvPicPr>
          <p:cNvPr id="4" name="图片 3"/>
          <p:cNvPicPr>
            <a:picLocks noChangeAspect="1"/>
          </p:cNvPicPr>
          <p:nvPr/>
        </p:nvPicPr>
        <p:blipFill>
          <a:blip r:embed="rId7"/>
          <a:stretch>
            <a:fillRect/>
          </a:stretch>
        </p:blipFill>
        <p:spPr>
          <a:xfrm>
            <a:off x="3419914" y="2879111"/>
            <a:ext cx="2521757" cy="3654720"/>
          </a:xfrm>
          <a:prstGeom prst="rect">
            <a:avLst/>
          </a:prstGeom>
        </p:spPr>
      </p:pic>
      <p:pic>
        <p:nvPicPr>
          <p:cNvPr id="6" name="图片 5"/>
          <p:cNvPicPr>
            <a:picLocks noChangeAspect="1"/>
          </p:cNvPicPr>
          <p:nvPr/>
        </p:nvPicPr>
        <p:blipFill>
          <a:blip r:embed="rId8"/>
          <a:stretch>
            <a:fillRect/>
          </a:stretch>
        </p:blipFill>
        <p:spPr>
          <a:xfrm>
            <a:off x="6183817" y="2879111"/>
            <a:ext cx="5660833" cy="3663970"/>
          </a:xfrm>
          <a:prstGeom prst="rect">
            <a:avLst/>
          </a:prstGeom>
        </p:spPr>
      </p:pic>
      <p:sp>
        <p:nvSpPr>
          <p:cNvPr id="7" name="文本框 6">
            <a:extLst>
              <a:ext uri="{FF2B5EF4-FFF2-40B4-BE49-F238E27FC236}">
                <a16:creationId xmlns:a16="http://schemas.microsoft.com/office/drawing/2014/main" id="{B297A159-1E26-4E5F-A056-F13087C0B0BD}"/>
              </a:ext>
            </a:extLst>
          </p:cNvPr>
          <p:cNvSpPr txBox="1"/>
          <p:nvPr>
            <p:custDataLst>
              <p:tags r:id="rId3"/>
            </p:custDataLst>
          </p:nvPr>
        </p:nvSpPr>
        <p:spPr>
          <a:xfrm>
            <a:off x="732623" y="1127079"/>
            <a:ext cx="10907677" cy="1988116"/>
          </a:xfrm>
          <a:prstGeom prst="rect">
            <a:avLst/>
          </a:prstGeom>
          <a:noFill/>
        </p:spPr>
        <p:txBody>
          <a:bodyPr wrap="square" lIns="90000" tIns="0" rIns="90000" bIns="46800" rtlCol="0">
            <a:noAutofit/>
          </a:bodyPr>
          <a:lstStyle/>
          <a:p>
            <a:pPr defTabSz="913765">
              <a:lnSpc>
                <a:spcPct val="120000"/>
              </a:lnSpc>
              <a:buSzPts val="1000"/>
              <a:defRPr/>
            </a:pPr>
            <a:r>
              <a:rPr lang="zh-CN" altLang="en-US" dirty="0">
                <a:latin typeface="微软雅黑" panose="020B0503020204020204" pitchFamily="34" charset="-122"/>
                <a:sym typeface="+mn-ea"/>
              </a:rPr>
              <a:t>      </a:t>
            </a:r>
            <a:r>
              <a:rPr lang="zh-CN" altLang="en-US" dirty="0">
                <a:solidFill>
                  <a:schemeClr val="accent6">
                    <a:lumMod val="75000"/>
                  </a:schemeClr>
                </a:solidFill>
                <a:latin typeface="微软雅黑" panose="020B0503020204020204" pitchFamily="34" charset="-122"/>
                <a:sym typeface="+mn-ea"/>
              </a:rPr>
              <a:t>上部结构计算参数中选择的刚性楼板假定是第三项“整体指标强刚，其他非强刚”时，上部结构的位移是强刚模型的结果，而弹性时程分析中是非强刚的结果，选择其他两项时前后刚性楼板假定一致。</a:t>
            </a:r>
            <a:endParaRPr lang="en-US" altLang="zh-CN" dirty="0">
              <a:solidFill>
                <a:schemeClr val="accent6">
                  <a:lumMod val="75000"/>
                </a:schemeClr>
              </a:solidFill>
              <a:latin typeface="微软雅黑" panose="020B0503020204020204" pitchFamily="34" charset="-122"/>
              <a:sym typeface="+mn-ea"/>
            </a:endParaRPr>
          </a:p>
          <a:p>
            <a:pPr defTabSz="913765">
              <a:lnSpc>
                <a:spcPct val="120000"/>
              </a:lnSpc>
              <a:buSzPts val="1000"/>
              <a:defRPr/>
            </a:pPr>
            <a:endParaRPr lang="en-US" altLang="zh-CN" spc="150" noProof="0" dirty="0">
              <a:ln>
                <a:noFill/>
              </a:ln>
              <a:solidFill>
                <a:srgbClr val="002060"/>
              </a:solidFill>
              <a:effectLst/>
              <a:uLnTx/>
              <a:uFillTx/>
              <a:latin typeface="微软雅黑" panose="020B0503020204020204" pitchFamily="34" charset="-122"/>
              <a:sym typeface="+mn-ea"/>
            </a:endParaRPr>
          </a:p>
          <a:p>
            <a:pPr defTabSz="913765">
              <a:lnSpc>
                <a:spcPct val="120000"/>
              </a:lnSpc>
              <a:buSzPts val="1000"/>
              <a:defRPr/>
            </a:pPr>
            <a:r>
              <a:rPr lang="zh-CN" altLang="en-US" spc="150" dirty="0">
                <a:solidFill>
                  <a:srgbClr val="002060"/>
                </a:solidFill>
                <a:latin typeface="微软雅黑" panose="020B0503020204020204" pitchFamily="34" charset="-122"/>
                <a:sym typeface="+mn-ea"/>
              </a:rPr>
              <a:t>      有剪重比调整系数时，上部结构位移结果是考虑剪重比调整之后的结果，而时程分析模块不考虑剪重比调整</a:t>
            </a:r>
            <a:r>
              <a:rPr lang="en-US" altLang="zh-CN" spc="150" dirty="0">
                <a:solidFill>
                  <a:srgbClr val="002060"/>
                </a:solidFill>
                <a:latin typeface="微软雅黑" panose="020B0503020204020204" pitchFamily="34" charset="-122"/>
                <a:sym typeface="+mn-ea"/>
              </a:rPr>
              <a:t> </a:t>
            </a:r>
            <a:endParaRPr lang="zh-CN" altLang="en-US" spc="150" noProof="0" dirty="0">
              <a:ln>
                <a:noFill/>
              </a:ln>
              <a:solidFill>
                <a:srgbClr val="002060"/>
              </a:solidFill>
              <a:effectLst/>
              <a:uLnTx/>
              <a:uFillTx/>
              <a:latin typeface="微软雅黑" panose="020B0503020204020204" pitchFamily="34" charset="-122"/>
              <a:sym typeface="+mn-ea"/>
            </a:endParaRPr>
          </a:p>
        </p:txBody>
      </p:sp>
      <p:sp>
        <p:nvSpPr>
          <p:cNvPr id="8" name="圆角矩形 6">
            <a:extLst>
              <a:ext uri="{FF2B5EF4-FFF2-40B4-BE49-F238E27FC236}">
                <a16:creationId xmlns:a16="http://schemas.microsoft.com/office/drawing/2014/main" id="{E68CB539-8C4F-4677-8A13-CA05C339B4F6}"/>
              </a:ext>
            </a:extLst>
          </p:cNvPr>
          <p:cNvSpPr/>
          <p:nvPr/>
        </p:nvSpPr>
        <p:spPr>
          <a:xfrm>
            <a:off x="658510" y="373328"/>
            <a:ext cx="1370256" cy="52947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3765">
              <a:lnSpc>
                <a:spcPct val="120000"/>
              </a:lnSpc>
              <a:buSzPct val="80000"/>
              <a:buFont typeface="Wingdings" panose="05000000000000000000" pitchFamily="2" charset="2"/>
              <a:buChar char="ü"/>
              <a:defRPr/>
            </a:pPr>
            <a:r>
              <a:rPr lang="en-US" altLang="zh-CN" dirty="0">
                <a:solidFill>
                  <a:schemeClr val="bg1"/>
                </a:solidFill>
                <a:latin typeface="微软雅黑" panose="020B0503020204020204" pitchFamily="34" charset="-122"/>
                <a:sym typeface="+mn-ea"/>
              </a:rPr>
              <a:t>A9-2</a:t>
            </a:r>
            <a:r>
              <a:rPr lang="zh-CN" altLang="en-US" dirty="0">
                <a:solidFill>
                  <a:schemeClr val="bg1"/>
                </a:solidFill>
                <a:latin typeface="微软雅黑" panose="020B0503020204020204" pitchFamily="34" charset="-122"/>
                <a:sym typeface="+mn-ea"/>
              </a:rPr>
              <a:t>：</a:t>
            </a:r>
            <a:endParaRPr lang="en-US" altLang="zh-CN" dirty="0">
              <a:solidFill>
                <a:schemeClr val="bg1"/>
              </a:solidFill>
              <a:latin typeface="微软雅黑" panose="020B0503020204020204" pitchFamily="34" charset="-122"/>
              <a:sym typeface="+mn-ea"/>
            </a:endParaRPr>
          </a:p>
        </p:txBody>
      </p:sp>
    </p:spTree>
    <p:custDataLst>
      <p:tags r:id="rId1"/>
    </p:custDataLst>
    <p:extLst>
      <p:ext uri="{BB962C8B-B14F-4D97-AF65-F5344CB8AC3E}">
        <p14:creationId xmlns:p14="http://schemas.microsoft.com/office/powerpoint/2010/main" val="1633380241"/>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979" y="347980"/>
            <a:ext cx="10802241" cy="441960"/>
          </a:xfrm>
        </p:spPr>
        <p:txBody>
          <a:bodyPr/>
          <a:lstStyle/>
          <a:p>
            <a:r>
              <a:rPr lang="en-US" altLang="zh-CN" sz="2800" spc="300" dirty="0">
                <a:solidFill>
                  <a:srgbClr val="C00000"/>
                </a:solidFill>
                <a:latin typeface="微软雅黑" panose="020B0503020204020204" pitchFamily="34" charset="-122"/>
                <a:cs typeface="微软雅黑" panose="020B0503020204020204" pitchFamily="34" charset="-122"/>
                <a:sym typeface="Arial" panose="020B0604020202020204" pitchFamily="34" charset="0"/>
              </a:rPr>
              <a:t>Q10</a:t>
            </a:r>
            <a:r>
              <a:rPr lang="zh-CN" altLang="en-US" sz="2800" spc="300"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：自定义活荷载与普通活荷载的组合问题</a:t>
            </a:r>
            <a:endParaRPr lang="zh-CN" altLang="en-US" sz="2800" dirty="0"/>
          </a:p>
        </p:txBody>
      </p:sp>
      <p:sp>
        <p:nvSpPr>
          <p:cNvPr id="4" name="矩形 3"/>
          <p:cNvSpPr/>
          <p:nvPr/>
        </p:nvSpPr>
        <p:spPr>
          <a:xfrm>
            <a:off x="347979" y="976098"/>
            <a:ext cx="10802242" cy="8880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2"/>
            </p:custDataLst>
          </p:nvPr>
        </p:nvSpPr>
        <p:spPr>
          <a:xfrm>
            <a:off x="594919" y="1716068"/>
            <a:ext cx="4882516" cy="3030336"/>
          </a:xfrm>
          <a:prstGeom prst="rect">
            <a:avLst/>
          </a:prstGeom>
          <a:noFill/>
        </p:spPr>
        <p:txBody>
          <a:bodyPr wrap="square" lIns="90000" tIns="0" rIns="90000" bIns="46800" rtlCol="0">
            <a:noAutofit/>
          </a:bodyPr>
          <a:lstStyle/>
          <a:p>
            <a:pPr defTabSz="913765">
              <a:lnSpc>
                <a:spcPct val="150000"/>
              </a:lnSpc>
              <a:buSzPts val="1000"/>
              <a:defRPr/>
            </a:pPr>
            <a:r>
              <a:rPr lang="en-US" altLang="zh-CN" sz="1800" noProof="0" dirty="0">
                <a:ln>
                  <a:noFill/>
                </a:ln>
                <a:effectLst/>
                <a:uLnTx/>
                <a:uFillTx/>
                <a:latin typeface="微软雅黑" panose="020B0503020204020204" pitchFamily="34" charset="-122"/>
                <a:sym typeface="+mn-ea"/>
              </a:rPr>
              <a:t>——</a:t>
            </a:r>
            <a:r>
              <a:rPr lang="zh-CN" altLang="en-US" dirty="0">
                <a:latin typeface="微软雅黑" panose="020B0503020204020204" pitchFamily="34" charset="-122"/>
                <a:sym typeface="+mn-ea"/>
              </a:rPr>
              <a:t>有部分区域为普通阅览室（活载</a:t>
            </a:r>
            <a:r>
              <a:rPr lang="en-US" altLang="zh-CN" dirty="0">
                <a:latin typeface="微软雅黑" panose="020B0503020204020204" pitchFamily="34" charset="-122"/>
                <a:sym typeface="+mn-ea"/>
              </a:rPr>
              <a:t>2.0</a:t>
            </a:r>
            <a:r>
              <a:rPr lang="zh-CN" altLang="en-US" dirty="0">
                <a:latin typeface="微软雅黑" panose="020B0503020204020204" pitchFamily="34" charset="-122"/>
                <a:sym typeface="+mn-ea"/>
              </a:rPr>
              <a:t>），部分区域为书库，书库的活荷载为</a:t>
            </a:r>
            <a:r>
              <a:rPr lang="en-US" altLang="zh-CN" dirty="0">
                <a:latin typeface="微软雅黑" panose="020B0503020204020204" pitchFamily="34" charset="-122"/>
                <a:sym typeface="+mn-ea"/>
              </a:rPr>
              <a:t>5.0</a:t>
            </a:r>
            <a:r>
              <a:rPr lang="zh-CN" altLang="en-US" dirty="0">
                <a:latin typeface="微软雅黑" panose="020B0503020204020204" pitchFamily="34" charset="-122"/>
                <a:sym typeface="+mn-ea"/>
              </a:rPr>
              <a:t>，组合值、频遇值和准永久值系数都需要修改，且重力荷载代表作组合值系数也要修改。普通阅览室通过活载输入，书库区域活载输入</a:t>
            </a:r>
            <a:r>
              <a:rPr lang="en-US" altLang="zh-CN" dirty="0">
                <a:latin typeface="微软雅黑" panose="020B0503020204020204" pitchFamily="34" charset="-122"/>
                <a:sym typeface="+mn-ea"/>
              </a:rPr>
              <a:t>0 </a:t>
            </a:r>
            <a:r>
              <a:rPr lang="zh-CN" altLang="en-US" dirty="0">
                <a:latin typeface="微软雅黑" panose="020B0503020204020204" pitchFamily="34" charset="-122"/>
                <a:sym typeface="+mn-ea"/>
              </a:rPr>
              <a:t>，然后自定义活载输入</a:t>
            </a:r>
            <a:r>
              <a:rPr lang="en-US" altLang="zh-CN" dirty="0">
                <a:latin typeface="微软雅黑" panose="020B0503020204020204" pitchFamily="34" charset="-122"/>
                <a:sym typeface="+mn-ea"/>
              </a:rPr>
              <a:t>5</a:t>
            </a:r>
            <a:r>
              <a:rPr lang="zh-CN" altLang="en-US" dirty="0">
                <a:latin typeface="微软雅黑" panose="020B0503020204020204" pitchFamily="34" charset="-122"/>
                <a:sym typeface="+mn-ea"/>
              </a:rPr>
              <a:t>，然后在 计算参数</a:t>
            </a:r>
            <a:r>
              <a:rPr lang="en-US" altLang="zh-CN" dirty="0">
                <a:latin typeface="微软雅黑" panose="020B0503020204020204" pitchFamily="34" charset="-122"/>
                <a:sym typeface="+mn-ea"/>
              </a:rPr>
              <a:t>-</a:t>
            </a:r>
            <a:r>
              <a:rPr lang="zh-CN" altLang="en-US" dirty="0">
                <a:latin typeface="微软雅黑" panose="020B0503020204020204" pitchFamily="34" charset="-122"/>
                <a:sym typeface="+mn-ea"/>
              </a:rPr>
              <a:t>荷载组合</a:t>
            </a:r>
            <a:r>
              <a:rPr lang="en-US" altLang="zh-CN" dirty="0">
                <a:latin typeface="微软雅黑" panose="020B0503020204020204" pitchFamily="34" charset="-122"/>
                <a:sym typeface="+mn-ea"/>
              </a:rPr>
              <a:t>-</a:t>
            </a:r>
            <a:r>
              <a:rPr lang="zh-CN" altLang="en-US" dirty="0">
                <a:latin typeface="微软雅黑" panose="020B0503020204020204" pitchFamily="34" charset="-122"/>
                <a:sym typeface="+mn-ea"/>
              </a:rPr>
              <a:t>自定义工况组合中活载组合系数采用</a:t>
            </a:r>
            <a:r>
              <a:rPr lang="en-US" altLang="zh-CN" dirty="0">
                <a:latin typeface="微软雅黑" panose="020B0503020204020204" pitchFamily="34" charset="-122"/>
                <a:sym typeface="+mn-ea"/>
              </a:rPr>
              <a:t>LIVE</a:t>
            </a:r>
            <a:r>
              <a:rPr lang="zh-CN" altLang="en-US" dirty="0">
                <a:latin typeface="微软雅黑" panose="020B0503020204020204" pitchFamily="34" charset="-122"/>
                <a:sym typeface="+mn-ea"/>
              </a:rPr>
              <a:t>和自定义叠加</a:t>
            </a:r>
            <a:endParaRPr lang="zh-CN" altLang="en-US" sz="1800" spc="150" noProof="0" dirty="0">
              <a:ln>
                <a:noFill/>
              </a:ln>
              <a:solidFill>
                <a:srgbClr val="002060"/>
              </a:solidFill>
              <a:effectLst/>
              <a:uLnTx/>
              <a:uFillTx/>
              <a:latin typeface="微软雅黑" panose="020B0503020204020204" pitchFamily="34" charset="-122"/>
              <a:sym typeface="+mn-ea"/>
            </a:endParaRPr>
          </a:p>
        </p:txBody>
      </p:sp>
      <p:pic>
        <p:nvPicPr>
          <p:cNvPr id="10" name="图片 9">
            <a:extLst>
              <a:ext uri="{FF2B5EF4-FFF2-40B4-BE49-F238E27FC236}">
                <a16:creationId xmlns:a16="http://schemas.microsoft.com/office/drawing/2014/main" id="{68A3183A-0357-4154-8925-ABEB4C7FEE09}"/>
              </a:ext>
            </a:extLst>
          </p:cNvPr>
          <p:cNvPicPr>
            <a:picLocks noChangeAspect="1"/>
          </p:cNvPicPr>
          <p:nvPr/>
        </p:nvPicPr>
        <p:blipFill>
          <a:blip r:embed="rId5"/>
          <a:stretch>
            <a:fillRect/>
          </a:stretch>
        </p:blipFill>
        <p:spPr>
          <a:xfrm>
            <a:off x="5534730" y="3585720"/>
            <a:ext cx="6528950" cy="584303"/>
          </a:xfrm>
          <a:prstGeom prst="rect">
            <a:avLst/>
          </a:prstGeom>
        </p:spPr>
      </p:pic>
      <p:pic>
        <p:nvPicPr>
          <p:cNvPr id="12" name="图片 11">
            <a:extLst>
              <a:ext uri="{FF2B5EF4-FFF2-40B4-BE49-F238E27FC236}">
                <a16:creationId xmlns:a16="http://schemas.microsoft.com/office/drawing/2014/main" id="{D37730FF-1AAD-4F16-AD1F-8B027A661BF9}"/>
              </a:ext>
            </a:extLst>
          </p:cNvPr>
          <p:cNvPicPr>
            <a:picLocks noChangeAspect="1"/>
          </p:cNvPicPr>
          <p:nvPr/>
        </p:nvPicPr>
        <p:blipFill>
          <a:blip r:embed="rId6"/>
          <a:stretch>
            <a:fillRect/>
          </a:stretch>
        </p:blipFill>
        <p:spPr>
          <a:xfrm>
            <a:off x="5477435" y="2509287"/>
            <a:ext cx="6714565" cy="727355"/>
          </a:xfrm>
          <a:prstGeom prst="rect">
            <a:avLst/>
          </a:prstGeom>
        </p:spPr>
      </p:pic>
    </p:spTree>
    <p:custDataLst>
      <p:tags r:id="rId1"/>
    </p:custDataLst>
    <p:extLst>
      <p:ext uri="{BB962C8B-B14F-4D97-AF65-F5344CB8AC3E}">
        <p14:creationId xmlns:p14="http://schemas.microsoft.com/office/powerpoint/2010/main" val="1848784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99F4DB1-8521-47B7-968F-4B028CE05DEF}"/>
              </a:ext>
            </a:extLst>
          </p:cNvPr>
          <p:cNvPicPr>
            <a:picLocks noChangeAspect="1"/>
          </p:cNvPicPr>
          <p:nvPr/>
        </p:nvPicPr>
        <p:blipFill>
          <a:blip r:embed="rId2"/>
          <a:stretch>
            <a:fillRect/>
          </a:stretch>
        </p:blipFill>
        <p:spPr>
          <a:xfrm>
            <a:off x="6302188" y="532727"/>
            <a:ext cx="5800725" cy="5200650"/>
          </a:xfrm>
          <a:prstGeom prst="rect">
            <a:avLst/>
          </a:prstGeom>
        </p:spPr>
      </p:pic>
      <p:pic>
        <p:nvPicPr>
          <p:cNvPr id="4" name="图片 3">
            <a:extLst>
              <a:ext uri="{FF2B5EF4-FFF2-40B4-BE49-F238E27FC236}">
                <a16:creationId xmlns:a16="http://schemas.microsoft.com/office/drawing/2014/main" id="{D57C1AEE-1D7F-4BB1-9FED-489A51E8BF6B}"/>
              </a:ext>
            </a:extLst>
          </p:cNvPr>
          <p:cNvPicPr>
            <a:picLocks noChangeAspect="1"/>
          </p:cNvPicPr>
          <p:nvPr/>
        </p:nvPicPr>
        <p:blipFill>
          <a:blip r:embed="rId3"/>
          <a:stretch>
            <a:fillRect/>
          </a:stretch>
        </p:blipFill>
        <p:spPr>
          <a:xfrm>
            <a:off x="89087" y="679457"/>
            <a:ext cx="6133333" cy="1590476"/>
          </a:xfrm>
          <a:prstGeom prst="rect">
            <a:avLst/>
          </a:prstGeom>
        </p:spPr>
      </p:pic>
      <p:pic>
        <p:nvPicPr>
          <p:cNvPr id="6" name="图片 5">
            <a:extLst>
              <a:ext uri="{FF2B5EF4-FFF2-40B4-BE49-F238E27FC236}">
                <a16:creationId xmlns:a16="http://schemas.microsoft.com/office/drawing/2014/main" id="{64B04ADB-005D-487B-8DC0-E72722E32A24}"/>
              </a:ext>
            </a:extLst>
          </p:cNvPr>
          <p:cNvPicPr>
            <a:picLocks noChangeAspect="1"/>
          </p:cNvPicPr>
          <p:nvPr/>
        </p:nvPicPr>
        <p:blipFill>
          <a:blip r:embed="rId4"/>
          <a:stretch>
            <a:fillRect/>
          </a:stretch>
        </p:blipFill>
        <p:spPr>
          <a:xfrm>
            <a:off x="239114" y="2164736"/>
            <a:ext cx="6054651" cy="1033327"/>
          </a:xfrm>
          <a:prstGeom prst="rect">
            <a:avLst/>
          </a:prstGeom>
        </p:spPr>
      </p:pic>
      <p:pic>
        <p:nvPicPr>
          <p:cNvPr id="8" name="图片 7">
            <a:extLst>
              <a:ext uri="{FF2B5EF4-FFF2-40B4-BE49-F238E27FC236}">
                <a16:creationId xmlns:a16="http://schemas.microsoft.com/office/drawing/2014/main" id="{8CE99CF4-3DEF-412D-B62F-E73A24E55FEE}"/>
              </a:ext>
            </a:extLst>
          </p:cNvPr>
          <p:cNvPicPr>
            <a:picLocks noChangeAspect="1"/>
          </p:cNvPicPr>
          <p:nvPr/>
        </p:nvPicPr>
        <p:blipFill>
          <a:blip r:embed="rId5"/>
          <a:stretch>
            <a:fillRect/>
          </a:stretch>
        </p:blipFill>
        <p:spPr>
          <a:xfrm>
            <a:off x="350344" y="3268705"/>
            <a:ext cx="5911960" cy="782465"/>
          </a:xfrm>
          <a:prstGeom prst="rect">
            <a:avLst/>
          </a:prstGeom>
        </p:spPr>
      </p:pic>
      <p:pic>
        <p:nvPicPr>
          <p:cNvPr id="10" name="图片 9">
            <a:extLst>
              <a:ext uri="{FF2B5EF4-FFF2-40B4-BE49-F238E27FC236}">
                <a16:creationId xmlns:a16="http://schemas.microsoft.com/office/drawing/2014/main" id="{A2D3757E-66C7-41DD-BC92-278CFB0AA903}"/>
              </a:ext>
            </a:extLst>
          </p:cNvPr>
          <p:cNvPicPr>
            <a:picLocks noChangeAspect="1"/>
          </p:cNvPicPr>
          <p:nvPr/>
        </p:nvPicPr>
        <p:blipFill>
          <a:blip r:embed="rId6"/>
          <a:stretch>
            <a:fillRect/>
          </a:stretch>
        </p:blipFill>
        <p:spPr>
          <a:xfrm>
            <a:off x="390227" y="5315601"/>
            <a:ext cx="5911961" cy="651889"/>
          </a:xfrm>
          <a:prstGeom prst="rect">
            <a:avLst/>
          </a:prstGeom>
        </p:spPr>
      </p:pic>
      <p:sp>
        <p:nvSpPr>
          <p:cNvPr id="9" name="圆角矩形 6">
            <a:extLst>
              <a:ext uri="{FF2B5EF4-FFF2-40B4-BE49-F238E27FC236}">
                <a16:creationId xmlns:a16="http://schemas.microsoft.com/office/drawing/2014/main" id="{604ABEE6-A0BE-4DEA-9BD7-4B8794497328}"/>
              </a:ext>
            </a:extLst>
          </p:cNvPr>
          <p:cNvSpPr/>
          <p:nvPr/>
        </p:nvSpPr>
        <p:spPr>
          <a:xfrm>
            <a:off x="775242" y="267990"/>
            <a:ext cx="1218929" cy="52947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3765">
              <a:lnSpc>
                <a:spcPct val="120000"/>
              </a:lnSpc>
              <a:buSzPct val="80000"/>
              <a:buFont typeface="Wingdings" panose="05000000000000000000" pitchFamily="2" charset="2"/>
              <a:buChar char="ü"/>
              <a:defRPr/>
            </a:pPr>
            <a:r>
              <a:rPr lang="en-US" altLang="zh-CN" dirty="0">
                <a:solidFill>
                  <a:schemeClr val="bg1"/>
                </a:solidFill>
                <a:latin typeface="微软雅黑" panose="020B0503020204020204" pitchFamily="34" charset="-122"/>
                <a:sym typeface="+mn-ea"/>
              </a:rPr>
              <a:t>A10</a:t>
            </a:r>
            <a:r>
              <a:rPr lang="zh-CN" altLang="en-US" dirty="0">
                <a:solidFill>
                  <a:schemeClr val="bg1"/>
                </a:solidFill>
                <a:latin typeface="微软雅黑" panose="020B0503020204020204" pitchFamily="34" charset="-122"/>
                <a:sym typeface="+mn-ea"/>
              </a:rPr>
              <a:t>：</a:t>
            </a:r>
            <a:endParaRPr lang="en-US" altLang="zh-CN" dirty="0">
              <a:solidFill>
                <a:schemeClr val="bg1"/>
              </a:solidFill>
              <a:latin typeface="微软雅黑" panose="020B0503020204020204" pitchFamily="34" charset="-122"/>
              <a:sym typeface="+mn-ea"/>
            </a:endParaRPr>
          </a:p>
        </p:txBody>
      </p:sp>
      <p:sp>
        <p:nvSpPr>
          <p:cNvPr id="3" name="箭头: 上下 2">
            <a:extLst>
              <a:ext uri="{FF2B5EF4-FFF2-40B4-BE49-F238E27FC236}">
                <a16:creationId xmlns:a16="http://schemas.microsoft.com/office/drawing/2014/main" id="{E6CEA720-D5BC-4C34-A841-5EF649FA8E5F}"/>
              </a:ext>
            </a:extLst>
          </p:cNvPr>
          <p:cNvSpPr/>
          <p:nvPr/>
        </p:nvSpPr>
        <p:spPr>
          <a:xfrm>
            <a:off x="2684834" y="4051170"/>
            <a:ext cx="573931" cy="12217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取消勾选后</a:t>
            </a:r>
          </a:p>
        </p:txBody>
      </p:sp>
      <p:cxnSp>
        <p:nvCxnSpPr>
          <p:cNvPr id="7" name="直接箭头连接符 6">
            <a:extLst>
              <a:ext uri="{FF2B5EF4-FFF2-40B4-BE49-F238E27FC236}">
                <a16:creationId xmlns:a16="http://schemas.microsoft.com/office/drawing/2014/main" id="{EB3C24D2-06DE-4A44-BA92-C0CE65A76714}"/>
              </a:ext>
            </a:extLst>
          </p:cNvPr>
          <p:cNvCxnSpPr/>
          <p:nvPr/>
        </p:nvCxnSpPr>
        <p:spPr>
          <a:xfrm flipH="1" flipV="1">
            <a:off x="3424136" y="4662037"/>
            <a:ext cx="5593404" cy="5325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3558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normAutofit fontScale="25000" lnSpcReduction="20000"/>
          </a:bodyPr>
          <a:lstStyle/>
          <a:p>
            <a:fld id="{0C913308-F349-4B6D-A68A-DD1791B4A57B}" type="slidenum">
              <a:rPr lang="zh-CN" altLang="en-US" sz="1600" smtClean="0"/>
              <a:t>36</a:t>
            </a:fld>
            <a:endParaRPr lang="zh-CN" altLang="en-US" sz="1600"/>
          </a:p>
        </p:txBody>
      </p:sp>
      <p:sp>
        <p:nvSpPr>
          <p:cNvPr id="8" name="TextBox 6"/>
          <p:cNvSpPr txBox="1"/>
          <p:nvPr/>
        </p:nvSpPr>
        <p:spPr>
          <a:xfrm>
            <a:off x="2192866" y="2600627"/>
            <a:ext cx="7755467" cy="666115"/>
          </a:xfrm>
          <a:prstGeom prst="rect">
            <a:avLst/>
          </a:prstGeom>
          <a:noFill/>
        </p:spPr>
        <p:txBody>
          <a:bodyPr wrap="square" rtlCol="0">
            <a:spAutoFit/>
          </a:bodyPr>
          <a:lstStyle/>
          <a:p>
            <a:pPr algn="ctr"/>
            <a:r>
              <a:rPr lang="zh-CN" altLang="en-US" sz="3735" dirty="0">
                <a:solidFill>
                  <a:srgbClr val="C00000"/>
                </a:solidFill>
                <a:latin typeface="黑体" panose="02010609060101010101" pitchFamily="49" charset="-122"/>
                <a:ea typeface="黑体" panose="02010609060101010101" pitchFamily="49" charset="-122"/>
              </a:rPr>
              <a:t>盈建科将不遗余力始终伴您前行</a:t>
            </a:r>
            <a:endParaRPr lang="en-US" altLang="zh-CN" sz="3735" dirty="0">
              <a:solidFill>
                <a:srgbClr val="C00000"/>
              </a:solidFill>
              <a:latin typeface="黑体" panose="02010609060101010101" pitchFamily="49" charset="-122"/>
              <a:ea typeface="黑体" panose="02010609060101010101" pitchFamily="49" charset="-122"/>
            </a:endParaRPr>
          </a:p>
        </p:txBody>
      </p:sp>
      <p:sp>
        <p:nvSpPr>
          <p:cNvPr id="9" name="TextBox 7"/>
          <p:cNvSpPr txBox="1"/>
          <p:nvPr/>
        </p:nvSpPr>
        <p:spPr>
          <a:xfrm>
            <a:off x="2830407" y="5053753"/>
            <a:ext cx="6480387" cy="379335"/>
          </a:xfrm>
          <a:prstGeom prst="rect">
            <a:avLst/>
          </a:prstGeom>
          <a:noFill/>
        </p:spPr>
        <p:txBody>
          <a:bodyPr wrap="square" rtlCol="0">
            <a:spAutoFit/>
          </a:bodyPr>
          <a:lstStyle/>
          <a:p>
            <a:pPr algn="ctr"/>
            <a:r>
              <a:rPr lang="zh-CN" altLang="en-US" sz="1865" dirty="0">
                <a:solidFill>
                  <a:schemeClr val="tx2">
                    <a:lumMod val="75000"/>
                  </a:schemeClr>
                </a:solidFill>
                <a:latin typeface="黑体" panose="02010609060101010101" pitchFamily="49" charset="-122"/>
                <a:ea typeface="黑体" panose="02010609060101010101" pitchFamily="49" charset="-122"/>
              </a:rPr>
              <a:t>微课推广</a:t>
            </a:r>
            <a:r>
              <a:rPr lang="en-US" altLang="zh-CN" sz="1865" dirty="0">
                <a:solidFill>
                  <a:schemeClr val="tx2">
                    <a:lumMod val="75000"/>
                  </a:schemeClr>
                </a:solidFill>
                <a:latin typeface="黑体" panose="02010609060101010101" pitchFamily="49" charset="-122"/>
                <a:ea typeface="黑体" panose="02010609060101010101" pitchFamily="49" charset="-122"/>
              </a:rPr>
              <a:t>:</a:t>
            </a:r>
            <a:r>
              <a:rPr lang="zh-CN" altLang="en-US" sz="1865" dirty="0">
                <a:solidFill>
                  <a:schemeClr val="tx2">
                    <a:lumMod val="75000"/>
                  </a:schemeClr>
                </a:solidFill>
                <a:latin typeface="黑体" panose="02010609060101010101" pitchFamily="49" charset="-122"/>
                <a:ea typeface="黑体" panose="02010609060101010101" pitchFamily="49" charset="-122"/>
              </a:rPr>
              <a:t>盈建科营销中心</a:t>
            </a:r>
          </a:p>
        </p:txBody>
      </p:sp>
      <p:sp>
        <p:nvSpPr>
          <p:cNvPr id="10" name="TextBox 8"/>
          <p:cNvSpPr txBox="1"/>
          <p:nvPr/>
        </p:nvSpPr>
        <p:spPr>
          <a:xfrm>
            <a:off x="3440430" y="1660071"/>
            <a:ext cx="5311140" cy="829945"/>
          </a:xfrm>
          <a:prstGeom prst="rect">
            <a:avLst/>
          </a:prstGeom>
          <a:noFill/>
        </p:spPr>
        <p:txBody>
          <a:bodyPr wrap="square" rtlCol="0">
            <a:spAutoFit/>
          </a:bodyPr>
          <a:lstStyle/>
          <a:p>
            <a:pPr algn="ctr"/>
            <a:r>
              <a:rPr lang="zh-CN" altLang="en-US" sz="4800" b="1" dirty="0">
                <a:solidFill>
                  <a:srgbClr val="C00000"/>
                </a:solidFill>
                <a:latin typeface="黑体" panose="02010609060101010101" pitchFamily="49" charset="-122"/>
                <a:ea typeface="黑体" panose="02010609060101010101" pitchFamily="49" charset="-122"/>
              </a:rPr>
              <a:t>感谢您的观看</a:t>
            </a:r>
            <a:endParaRPr lang="zh-CN" altLang="en-US" sz="4800" b="1"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2"/>
            </p:custDataLst>
          </p:nvPr>
        </p:nvSpPr>
        <p:spPr>
          <a:xfrm>
            <a:off x="852170" y="354335"/>
            <a:ext cx="6143758" cy="646331"/>
          </a:xfrm>
          <a:prstGeom prst="rect">
            <a:avLst/>
          </a:prstGeom>
          <a:noFill/>
        </p:spPr>
        <p:txBody>
          <a:bodyPr wrap="square" bIns="0" rtlCol="0" anchor="b" anchorCtr="0">
            <a:noAutofit/>
          </a:bodyPr>
          <a:lstStyle/>
          <a:p>
            <a:pPr>
              <a:lnSpc>
                <a:spcPct val="120000"/>
              </a:lnSpc>
            </a:pPr>
            <a:r>
              <a:rPr lang="zh-CN" altLang="en-US" sz="3600" b="1" spc="300" dirty="0">
                <a:solidFill>
                  <a:schemeClr val="tx1"/>
                </a:solidFill>
                <a:latin typeface="微软雅黑" panose="020B0503020204020204" pitchFamily="34" charset="-122"/>
                <a:ea typeface="微软雅黑" panose="020B0503020204020204" pitchFamily="34" charset="-122"/>
              </a:rPr>
              <a:t>还有吗</a:t>
            </a:r>
          </a:p>
        </p:txBody>
      </p:sp>
      <p:sp>
        <p:nvSpPr>
          <p:cNvPr id="19" name="文本框 18"/>
          <p:cNvSpPr txBox="1"/>
          <p:nvPr>
            <p:custDataLst>
              <p:tags r:id="rId3"/>
            </p:custDataLst>
          </p:nvPr>
        </p:nvSpPr>
        <p:spPr>
          <a:xfrm>
            <a:off x="642428" y="1400404"/>
            <a:ext cx="3021965" cy="496570"/>
          </a:xfrm>
          <a:prstGeom prst="rect">
            <a:avLst/>
          </a:prstGeom>
          <a:solidFill>
            <a:schemeClr val="accent4">
              <a:lumMod val="20000"/>
              <a:lumOff val="80000"/>
            </a:schemeClr>
          </a:solidFill>
        </p:spPr>
        <p:txBody>
          <a:bodyPr wrap="square" lIns="90000" tIns="0" rIns="90000" bIns="46800" rtlCol="0">
            <a:noAutofit/>
          </a:bodyPr>
          <a:lstStyle/>
          <a:p>
            <a:pPr defTabSz="913765">
              <a:lnSpc>
                <a:spcPct val="120000"/>
              </a:lnSpc>
              <a:buSzPts val="1000"/>
              <a:defRPr/>
            </a:pPr>
            <a:r>
              <a:rPr lang="zh-CN" altLang="en-US" sz="2400" spc="150" dirty="0">
                <a:solidFill>
                  <a:schemeClr val="tx1"/>
                </a:solidFill>
                <a:latin typeface="微软雅黑" panose="020B0503020204020204" pitchFamily="34" charset="-122"/>
                <a:ea typeface="微软雅黑" panose="020B0503020204020204" pitchFamily="34" charset="-122"/>
                <a:sym typeface="+mn-lt"/>
              </a:rPr>
              <a:t>材料强度设置不同</a:t>
            </a:r>
          </a:p>
        </p:txBody>
      </p:sp>
      <p:cxnSp>
        <p:nvCxnSpPr>
          <p:cNvPr id="2" name="直接连接符 1"/>
          <p:cNvCxnSpPr>
            <a:stCxn id="23" idx="6"/>
            <a:endCxn id="26" idx="2"/>
          </p:cNvCxnSpPr>
          <p:nvPr>
            <p:custDataLst>
              <p:tags r:id="rId4"/>
            </p:custDataLst>
          </p:nvPr>
        </p:nvCxnSpPr>
        <p:spPr>
          <a:xfrm>
            <a:off x="5040489" y="2070231"/>
            <a:ext cx="2409190" cy="253365"/>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sp>
        <p:nvSpPr>
          <p:cNvPr id="3" name="椭圆 2"/>
          <p:cNvSpPr/>
          <p:nvPr>
            <p:custDataLst>
              <p:tags r:id="rId5"/>
            </p:custDataLst>
          </p:nvPr>
        </p:nvSpPr>
        <p:spPr>
          <a:xfrm>
            <a:off x="4916982" y="2380980"/>
            <a:ext cx="2348771" cy="2348771"/>
          </a:xfrm>
          <a:prstGeom prst="ellipse">
            <a:avLst/>
          </a:prstGeom>
          <a:solidFill>
            <a:srgbClr val="6BC0A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cxnSp>
        <p:nvCxnSpPr>
          <p:cNvPr id="7" name="直接连接符 6"/>
          <p:cNvCxnSpPr>
            <a:endCxn id="26" idx="4"/>
          </p:cNvCxnSpPr>
          <p:nvPr>
            <p:custDataLst>
              <p:tags r:id="rId6"/>
            </p:custDataLst>
          </p:nvPr>
        </p:nvCxnSpPr>
        <p:spPr>
          <a:xfrm flipV="1">
            <a:off x="7282395" y="2551029"/>
            <a:ext cx="394637" cy="2669753"/>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8" name="直接连接符 7"/>
          <p:cNvCxnSpPr>
            <a:stCxn id="15" idx="6"/>
            <a:endCxn id="25" idx="1"/>
          </p:cNvCxnSpPr>
          <p:nvPr>
            <p:custDataLst>
              <p:tags r:id="rId7"/>
            </p:custDataLst>
          </p:nvPr>
        </p:nvCxnSpPr>
        <p:spPr>
          <a:xfrm>
            <a:off x="4187537" y="4427148"/>
            <a:ext cx="2927350" cy="671830"/>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4" name="直接连接符 13"/>
          <p:cNvCxnSpPr>
            <a:stCxn id="15" idx="7"/>
            <a:endCxn id="23" idx="4"/>
          </p:cNvCxnSpPr>
          <p:nvPr>
            <p:custDataLst>
              <p:tags r:id="rId8"/>
            </p:custDataLst>
          </p:nvPr>
        </p:nvCxnSpPr>
        <p:spPr>
          <a:xfrm flipV="1">
            <a:off x="4120949" y="2297256"/>
            <a:ext cx="692150" cy="1969135"/>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sp>
        <p:nvSpPr>
          <p:cNvPr id="15" name="椭圆 14"/>
          <p:cNvSpPr/>
          <p:nvPr>
            <p:custDataLst>
              <p:tags r:id="rId9"/>
            </p:custDataLst>
          </p:nvPr>
        </p:nvSpPr>
        <p:spPr>
          <a:xfrm>
            <a:off x="3733481" y="4199803"/>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29" name="空心弧 28"/>
          <p:cNvSpPr/>
          <p:nvPr>
            <p:custDataLst>
              <p:tags r:id="rId10"/>
            </p:custDataLst>
          </p:nvPr>
        </p:nvSpPr>
        <p:spPr>
          <a:xfrm rot="16200000">
            <a:off x="3594713" y="4070416"/>
            <a:ext cx="711982" cy="713463"/>
          </a:xfrm>
          <a:prstGeom prst="blockArc">
            <a:avLst>
              <a:gd name="adj1" fmla="val 9749940"/>
              <a:gd name="adj2" fmla="val 659899"/>
              <a:gd name="adj3" fmla="val 14514"/>
            </a:avLst>
          </a:prstGeom>
          <a:solidFill>
            <a:srgbClr val="8590CA"/>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23" name="椭圆 22"/>
          <p:cNvSpPr/>
          <p:nvPr>
            <p:custDataLst>
              <p:tags r:id="rId11"/>
            </p:custDataLst>
          </p:nvPr>
        </p:nvSpPr>
        <p:spPr>
          <a:xfrm>
            <a:off x="4585797" y="1842885"/>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30" name="空心弧 29"/>
          <p:cNvSpPr/>
          <p:nvPr>
            <p:custDataLst>
              <p:tags r:id="rId12"/>
            </p:custDataLst>
          </p:nvPr>
        </p:nvSpPr>
        <p:spPr>
          <a:xfrm rot="19323979">
            <a:off x="4454192" y="1712296"/>
            <a:ext cx="711982" cy="713463"/>
          </a:xfrm>
          <a:prstGeom prst="blockArc">
            <a:avLst>
              <a:gd name="adj1" fmla="val 9749940"/>
              <a:gd name="adj2" fmla="val 21158676"/>
              <a:gd name="adj3" fmla="val 14144"/>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25" name="椭圆 24"/>
          <p:cNvSpPr/>
          <p:nvPr>
            <p:custDataLst>
              <p:tags r:id="rId13"/>
            </p:custDataLst>
          </p:nvPr>
        </p:nvSpPr>
        <p:spPr>
          <a:xfrm>
            <a:off x="7048607" y="5032373"/>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31" name="空心弧 30"/>
          <p:cNvSpPr/>
          <p:nvPr>
            <p:custDataLst>
              <p:tags r:id="rId14"/>
            </p:custDataLst>
          </p:nvPr>
        </p:nvSpPr>
        <p:spPr>
          <a:xfrm rot="9669469">
            <a:off x="6925292" y="4909010"/>
            <a:ext cx="711982" cy="713463"/>
          </a:xfrm>
          <a:prstGeom prst="blockArc">
            <a:avLst>
              <a:gd name="adj1" fmla="val 9749940"/>
              <a:gd name="adj2" fmla="val 659899"/>
              <a:gd name="adj3" fmla="val 14514"/>
            </a:avLst>
          </a:prstGeom>
          <a:solidFill>
            <a:srgbClr val="7AC2C7"/>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26" name="椭圆 25"/>
          <p:cNvSpPr/>
          <p:nvPr>
            <p:custDataLst>
              <p:tags r:id="rId15"/>
            </p:custDataLst>
          </p:nvPr>
        </p:nvSpPr>
        <p:spPr>
          <a:xfrm>
            <a:off x="7449686" y="2096338"/>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32" name="空心弧 31"/>
          <p:cNvSpPr/>
          <p:nvPr>
            <p:custDataLst>
              <p:tags r:id="rId16"/>
            </p:custDataLst>
          </p:nvPr>
        </p:nvSpPr>
        <p:spPr>
          <a:xfrm rot="4677258">
            <a:off x="7321040" y="1966952"/>
            <a:ext cx="711982" cy="713463"/>
          </a:xfrm>
          <a:prstGeom prst="blockArc">
            <a:avLst>
              <a:gd name="adj1" fmla="val 9749940"/>
              <a:gd name="adj2" fmla="val 21158676"/>
              <a:gd name="adj3" fmla="val 14144"/>
            </a:avLst>
          </a:prstGeom>
          <a:solidFill>
            <a:srgbClr val="79B6D3"/>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35" name="文本框 34"/>
          <p:cNvSpPr txBox="1"/>
          <p:nvPr>
            <p:custDataLst>
              <p:tags r:id="rId17"/>
            </p:custDataLst>
          </p:nvPr>
        </p:nvSpPr>
        <p:spPr>
          <a:xfrm>
            <a:off x="4916170" y="3686175"/>
            <a:ext cx="2336800" cy="741045"/>
          </a:xfrm>
          <a:prstGeom prst="rect">
            <a:avLst/>
          </a:prstGeom>
          <a:noFill/>
        </p:spPr>
        <p:txBody>
          <a:bodyPr wrap="square" rtlCol="0">
            <a:noAutofit/>
          </a:bodyPr>
          <a:lstStyle/>
          <a:p>
            <a:pPr algn="ctr">
              <a:lnSpc>
                <a:spcPct val="120000"/>
              </a:lnSpc>
            </a:pPr>
            <a:r>
              <a:rPr lang="zh-CN" altLang="en-US" sz="1900" b="1" dirty="0">
                <a:sym typeface="+mn-ea"/>
              </a:rPr>
              <a:t>受控参数不同</a:t>
            </a:r>
            <a:endParaRPr lang="zh-CN" altLang="en-US" sz="1900" b="1" dirty="0">
              <a:solidFill>
                <a:schemeClr val="tx1"/>
              </a:solidFill>
              <a:latin typeface="Arial" panose="020B0604020202020204" pitchFamily="34" charset="0"/>
              <a:ea typeface="微软雅黑" panose="020B0503020204020204" pitchFamily="34" charset="-122"/>
              <a:sym typeface="+mn-ea"/>
            </a:endParaRPr>
          </a:p>
        </p:txBody>
      </p:sp>
      <p:sp>
        <p:nvSpPr>
          <p:cNvPr id="38" name="文本框 37"/>
          <p:cNvSpPr txBox="1"/>
          <p:nvPr>
            <p:custDataLst>
              <p:tags r:id="rId18"/>
            </p:custDataLst>
          </p:nvPr>
        </p:nvSpPr>
        <p:spPr>
          <a:xfrm>
            <a:off x="7819390" y="3340100"/>
            <a:ext cx="4203065" cy="1022985"/>
          </a:xfrm>
          <a:prstGeom prst="rect">
            <a:avLst/>
          </a:prstGeom>
          <a:noFill/>
        </p:spPr>
        <p:txBody>
          <a:bodyPr wrap="square" rtlCol="0">
            <a:noAutofit/>
          </a:bodyPr>
          <a:lstStyle/>
          <a:p>
            <a:pPr marL="285750" indent="-285750">
              <a:lnSpc>
                <a:spcPct val="120000"/>
              </a:lnSpc>
              <a:buFont typeface="Wingdings" panose="05000000000000000000" charset="0"/>
              <a:buChar char="Ø"/>
            </a:pPr>
            <a:r>
              <a:rPr lang="zh-CN" altLang="en-US" sz="1800" spc="150" dirty="0">
                <a:solidFill>
                  <a:schemeClr val="tx1"/>
                </a:solidFill>
                <a:latin typeface="微软雅黑" panose="020B0503020204020204" pitchFamily="34" charset="-122"/>
                <a:ea typeface="微软雅黑" panose="020B0503020204020204" pitchFamily="34" charset="-122"/>
                <a:sym typeface="+mn-ea"/>
              </a:rPr>
              <a:t>受控于筏板的材料强度设置</a:t>
            </a:r>
          </a:p>
        </p:txBody>
      </p:sp>
      <p:sp>
        <p:nvSpPr>
          <p:cNvPr id="39" name="文本框 38"/>
          <p:cNvSpPr txBox="1"/>
          <p:nvPr>
            <p:custDataLst>
              <p:tags r:id="rId19"/>
            </p:custDataLst>
          </p:nvPr>
        </p:nvSpPr>
        <p:spPr>
          <a:xfrm>
            <a:off x="7819217" y="2843094"/>
            <a:ext cx="2767050" cy="473021"/>
          </a:xfrm>
          <a:prstGeom prst="rect">
            <a:avLst/>
          </a:prstGeom>
          <a:noFill/>
        </p:spPr>
        <p:txBody>
          <a:bodyPr wrap="square" rtlCol="0">
            <a:noAutofit/>
          </a:bodyPr>
          <a:lstStyle/>
          <a:p>
            <a:pPr>
              <a:lnSpc>
                <a:spcPct val="120000"/>
              </a:lnSpc>
            </a:pPr>
            <a:r>
              <a:rPr lang="zh-CN" altLang="en-US" sz="2200" b="1" dirty="0">
                <a:solidFill>
                  <a:schemeClr val="tx1"/>
                </a:solidFill>
                <a:latin typeface="Arial" panose="020B0604020202020204" pitchFamily="34" charset="0"/>
                <a:ea typeface="微软雅黑" panose="020B0503020204020204" pitchFamily="34" charset="-122"/>
                <a:sym typeface="+mn-ea"/>
              </a:rPr>
              <a:t>筏板建模</a:t>
            </a:r>
          </a:p>
        </p:txBody>
      </p:sp>
      <p:sp>
        <p:nvSpPr>
          <p:cNvPr id="44" name="文本框 43"/>
          <p:cNvSpPr txBox="1"/>
          <p:nvPr>
            <p:custDataLst>
              <p:tags r:id="rId20"/>
            </p:custDataLst>
          </p:nvPr>
        </p:nvSpPr>
        <p:spPr>
          <a:xfrm>
            <a:off x="916305" y="2798445"/>
            <a:ext cx="3455670" cy="1564005"/>
          </a:xfrm>
          <a:prstGeom prst="rect">
            <a:avLst/>
          </a:prstGeom>
          <a:noFill/>
        </p:spPr>
        <p:txBody>
          <a:bodyPr wrap="square" rtlCol="0">
            <a:normAutofit/>
          </a:bodyPr>
          <a:lstStyle/>
          <a:p>
            <a:pPr marL="285750" indent="-285750">
              <a:lnSpc>
                <a:spcPct val="120000"/>
              </a:lnSpc>
              <a:buFont typeface="Wingdings" panose="05000000000000000000" charset="0"/>
              <a:buChar char="Ø"/>
            </a:pPr>
            <a:r>
              <a:rPr lang="zh-CN" altLang="en-US" sz="1800" spc="150" dirty="0">
                <a:solidFill>
                  <a:schemeClr val="tx1"/>
                </a:solidFill>
                <a:latin typeface="微软雅黑" panose="020B0503020204020204" pitchFamily="34" charset="-122"/>
                <a:ea typeface="微软雅黑" panose="020B0503020204020204" pitchFamily="34" charset="-122"/>
                <a:sym typeface="+mn-ea"/>
              </a:rPr>
              <a:t>受控于承台的材料强度设置</a:t>
            </a:r>
          </a:p>
        </p:txBody>
      </p:sp>
      <p:sp>
        <p:nvSpPr>
          <p:cNvPr id="16" name="文本框 15"/>
          <p:cNvSpPr txBox="1"/>
          <p:nvPr>
            <p:custDataLst>
              <p:tags r:id="rId21"/>
            </p:custDataLst>
          </p:nvPr>
        </p:nvSpPr>
        <p:spPr>
          <a:xfrm>
            <a:off x="937895" y="2386965"/>
            <a:ext cx="2582545" cy="473075"/>
          </a:xfrm>
          <a:prstGeom prst="rect">
            <a:avLst/>
          </a:prstGeom>
          <a:noFill/>
        </p:spPr>
        <p:txBody>
          <a:bodyPr wrap="square" rtlCol="0">
            <a:noAutofit/>
          </a:bodyPr>
          <a:lstStyle/>
          <a:p>
            <a:pPr>
              <a:lnSpc>
                <a:spcPct val="120000"/>
              </a:lnSpc>
            </a:pPr>
            <a:r>
              <a:rPr lang="zh-CN" altLang="en-US" sz="2200" b="1" dirty="0">
                <a:solidFill>
                  <a:schemeClr val="tx1"/>
                </a:solidFill>
                <a:latin typeface="Arial" panose="020B0604020202020204" pitchFamily="34" charset="0"/>
                <a:ea typeface="微软雅黑" panose="020B0503020204020204" pitchFamily="34" charset="-122"/>
                <a:sym typeface="+mn-ea"/>
              </a:rPr>
              <a:t>承台建模</a:t>
            </a:r>
          </a:p>
        </p:txBody>
      </p:sp>
      <p:sp>
        <p:nvSpPr>
          <p:cNvPr id="27" name="Freeform 383"/>
          <p:cNvSpPr/>
          <p:nvPr/>
        </p:nvSpPr>
        <p:spPr bwMode="auto">
          <a:xfrm>
            <a:off x="5760718" y="2974854"/>
            <a:ext cx="668853" cy="668300"/>
          </a:xfrm>
          <a:custGeom>
            <a:avLst/>
            <a:gdLst>
              <a:gd name="T0" fmla="*/ 11212 w 12607"/>
              <a:gd name="T1" fmla="*/ 4855 h 12594"/>
              <a:gd name="T2" fmla="*/ 11019 w 12607"/>
              <a:gd name="T3" fmla="*/ 4855 h 12594"/>
              <a:gd name="T4" fmla="*/ 10644 w 12607"/>
              <a:gd name="T5" fmla="*/ 3981 h 12594"/>
              <a:gd name="T6" fmla="*/ 10796 w 12607"/>
              <a:gd name="T7" fmla="*/ 3830 h 12594"/>
              <a:gd name="T8" fmla="*/ 10796 w 12607"/>
              <a:gd name="T9" fmla="*/ 1864 h 12594"/>
              <a:gd name="T10" fmla="*/ 10755 w 12607"/>
              <a:gd name="T11" fmla="*/ 1823 h 12594"/>
              <a:gd name="T12" fmla="*/ 8781 w 12607"/>
              <a:gd name="T13" fmla="*/ 1823 h 12594"/>
              <a:gd name="T14" fmla="*/ 8611 w 12607"/>
              <a:gd name="T15" fmla="*/ 1992 h 12594"/>
              <a:gd name="T16" fmla="*/ 7729 w 12607"/>
              <a:gd name="T17" fmla="*/ 1634 h 12594"/>
              <a:gd name="T18" fmla="*/ 7729 w 12607"/>
              <a:gd name="T19" fmla="*/ 1390 h 12594"/>
              <a:gd name="T20" fmla="*/ 6333 w 12607"/>
              <a:gd name="T21" fmla="*/ 0 h 12594"/>
              <a:gd name="T22" fmla="*/ 6274 w 12607"/>
              <a:gd name="T23" fmla="*/ 0 h 12594"/>
              <a:gd name="T24" fmla="*/ 4878 w 12607"/>
              <a:gd name="T25" fmla="*/ 1390 h 12594"/>
              <a:gd name="T26" fmla="*/ 4878 w 12607"/>
              <a:gd name="T27" fmla="*/ 1652 h 12594"/>
              <a:gd name="T28" fmla="*/ 4033 w 12607"/>
              <a:gd name="T29" fmla="*/ 2003 h 12594"/>
              <a:gd name="T30" fmla="*/ 3852 w 12607"/>
              <a:gd name="T31" fmla="*/ 1823 h 12594"/>
              <a:gd name="T32" fmla="*/ 1878 w 12607"/>
              <a:gd name="T33" fmla="*/ 1823 h 12594"/>
              <a:gd name="T34" fmla="*/ 1837 w 12607"/>
              <a:gd name="T35" fmla="*/ 1864 h 12594"/>
              <a:gd name="T36" fmla="*/ 1837 w 12607"/>
              <a:gd name="T37" fmla="*/ 3830 h 12594"/>
              <a:gd name="T38" fmla="*/ 2012 w 12607"/>
              <a:gd name="T39" fmla="*/ 4004 h 12594"/>
              <a:gd name="T40" fmla="*/ 1650 w 12607"/>
              <a:gd name="T41" fmla="*/ 4855 h 12594"/>
              <a:gd name="T42" fmla="*/ 1396 w 12607"/>
              <a:gd name="T43" fmla="*/ 4855 h 12594"/>
              <a:gd name="T44" fmla="*/ 0 w 12607"/>
              <a:gd name="T45" fmla="*/ 6245 h 12594"/>
              <a:gd name="T46" fmla="*/ 0 w 12607"/>
              <a:gd name="T47" fmla="*/ 6304 h 12594"/>
              <a:gd name="T48" fmla="*/ 1396 w 12607"/>
              <a:gd name="T49" fmla="*/ 7694 h 12594"/>
              <a:gd name="T50" fmla="*/ 1618 w 12607"/>
              <a:gd name="T51" fmla="*/ 7694 h 12594"/>
              <a:gd name="T52" fmla="*/ 1983 w 12607"/>
              <a:gd name="T53" fmla="*/ 8593 h 12594"/>
              <a:gd name="T54" fmla="*/ 1814 w 12607"/>
              <a:gd name="T55" fmla="*/ 8761 h 12594"/>
              <a:gd name="T56" fmla="*/ 1814 w 12607"/>
              <a:gd name="T57" fmla="*/ 10728 h 12594"/>
              <a:gd name="T58" fmla="*/ 1855 w 12607"/>
              <a:gd name="T59" fmla="*/ 10769 h 12594"/>
              <a:gd name="T60" fmla="*/ 3829 w 12607"/>
              <a:gd name="T61" fmla="*/ 10769 h 12594"/>
              <a:gd name="T62" fmla="*/ 3981 w 12607"/>
              <a:gd name="T63" fmla="*/ 10618 h 12594"/>
              <a:gd name="T64" fmla="*/ 4878 w 12607"/>
              <a:gd name="T65" fmla="*/ 10999 h 12594"/>
              <a:gd name="T66" fmla="*/ 4878 w 12607"/>
              <a:gd name="T67" fmla="*/ 11204 h 12594"/>
              <a:gd name="T68" fmla="*/ 6274 w 12607"/>
              <a:gd name="T69" fmla="*/ 12594 h 12594"/>
              <a:gd name="T70" fmla="*/ 6333 w 12607"/>
              <a:gd name="T71" fmla="*/ 12594 h 12594"/>
              <a:gd name="T72" fmla="*/ 7729 w 12607"/>
              <a:gd name="T73" fmla="*/ 11204 h 12594"/>
              <a:gd name="T74" fmla="*/ 7729 w 12607"/>
              <a:gd name="T75" fmla="*/ 11016 h 12594"/>
              <a:gd name="T76" fmla="*/ 8664 w 12607"/>
              <a:gd name="T77" fmla="*/ 10630 h 12594"/>
              <a:gd name="T78" fmla="*/ 8803 w 12607"/>
              <a:gd name="T79" fmla="*/ 10769 h 12594"/>
              <a:gd name="T80" fmla="*/ 10777 w 12607"/>
              <a:gd name="T81" fmla="*/ 10769 h 12594"/>
              <a:gd name="T82" fmla="*/ 10819 w 12607"/>
              <a:gd name="T83" fmla="*/ 10728 h 12594"/>
              <a:gd name="T84" fmla="*/ 10819 w 12607"/>
              <a:gd name="T85" fmla="*/ 8761 h 12594"/>
              <a:gd name="T86" fmla="*/ 10673 w 12607"/>
              <a:gd name="T87" fmla="*/ 8616 h 12594"/>
              <a:gd name="T88" fmla="*/ 11051 w 12607"/>
              <a:gd name="T89" fmla="*/ 7694 h 12594"/>
              <a:gd name="T90" fmla="*/ 11211 w 12607"/>
              <a:gd name="T91" fmla="*/ 7694 h 12594"/>
              <a:gd name="T92" fmla="*/ 12607 w 12607"/>
              <a:gd name="T93" fmla="*/ 6304 h 12594"/>
              <a:gd name="T94" fmla="*/ 12607 w 12607"/>
              <a:gd name="T95" fmla="*/ 6245 h 12594"/>
              <a:gd name="T96" fmla="*/ 11212 w 12607"/>
              <a:gd name="T97" fmla="*/ 4855 h 12594"/>
              <a:gd name="T98" fmla="*/ 6337 w 12607"/>
              <a:gd name="T99" fmla="*/ 8498 h 12594"/>
              <a:gd name="T100" fmla="*/ 4152 w 12607"/>
              <a:gd name="T101" fmla="*/ 6323 h 12594"/>
              <a:gd name="T102" fmla="*/ 6337 w 12607"/>
              <a:gd name="T103" fmla="*/ 4146 h 12594"/>
              <a:gd name="T104" fmla="*/ 8521 w 12607"/>
              <a:gd name="T105" fmla="*/ 6323 h 12594"/>
              <a:gd name="T106" fmla="*/ 6337 w 12607"/>
              <a:gd name="T107" fmla="*/ 8498 h 12594"/>
              <a:gd name="T108" fmla="*/ 6337 w 12607"/>
              <a:gd name="T109" fmla="*/ 8498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07" h="12594">
                <a:moveTo>
                  <a:pt x="11212" y="4855"/>
                </a:moveTo>
                <a:lnTo>
                  <a:pt x="11019" y="4855"/>
                </a:lnTo>
                <a:cubicBezTo>
                  <a:pt x="10923" y="4550"/>
                  <a:pt x="10796" y="4258"/>
                  <a:pt x="10644" y="3981"/>
                </a:cubicBezTo>
                <a:lnTo>
                  <a:pt x="10796" y="3830"/>
                </a:lnTo>
                <a:cubicBezTo>
                  <a:pt x="11341" y="3287"/>
                  <a:pt x="11341" y="2407"/>
                  <a:pt x="10796" y="1864"/>
                </a:cubicBezTo>
                <a:lnTo>
                  <a:pt x="10755" y="1823"/>
                </a:lnTo>
                <a:cubicBezTo>
                  <a:pt x="10209" y="1279"/>
                  <a:pt x="9326" y="1279"/>
                  <a:pt x="8781" y="1823"/>
                </a:cubicBezTo>
                <a:lnTo>
                  <a:pt x="8611" y="1992"/>
                </a:lnTo>
                <a:cubicBezTo>
                  <a:pt x="8332" y="1846"/>
                  <a:pt x="8037" y="1725"/>
                  <a:pt x="7729" y="1634"/>
                </a:cubicBezTo>
                <a:lnTo>
                  <a:pt x="7729" y="1390"/>
                </a:lnTo>
                <a:cubicBezTo>
                  <a:pt x="7729" y="622"/>
                  <a:pt x="7104" y="0"/>
                  <a:pt x="6333" y="0"/>
                </a:cubicBezTo>
                <a:lnTo>
                  <a:pt x="6274" y="0"/>
                </a:lnTo>
                <a:cubicBezTo>
                  <a:pt x="5503" y="0"/>
                  <a:pt x="4878" y="622"/>
                  <a:pt x="4878" y="1390"/>
                </a:cubicBezTo>
                <a:lnTo>
                  <a:pt x="4878" y="1652"/>
                </a:lnTo>
                <a:cubicBezTo>
                  <a:pt x="4584" y="1742"/>
                  <a:pt x="4301" y="1861"/>
                  <a:pt x="4033" y="2003"/>
                </a:cubicBezTo>
                <a:lnTo>
                  <a:pt x="3852" y="1823"/>
                </a:lnTo>
                <a:cubicBezTo>
                  <a:pt x="3307" y="1280"/>
                  <a:pt x="2423" y="1280"/>
                  <a:pt x="1878" y="1823"/>
                </a:cubicBezTo>
                <a:lnTo>
                  <a:pt x="1837" y="1864"/>
                </a:lnTo>
                <a:cubicBezTo>
                  <a:pt x="1292" y="2407"/>
                  <a:pt x="1292" y="3287"/>
                  <a:pt x="1837" y="3830"/>
                </a:cubicBezTo>
                <a:lnTo>
                  <a:pt x="2012" y="4004"/>
                </a:lnTo>
                <a:cubicBezTo>
                  <a:pt x="1865" y="4274"/>
                  <a:pt x="1743" y="4558"/>
                  <a:pt x="1650" y="4855"/>
                </a:cubicBezTo>
                <a:lnTo>
                  <a:pt x="1396" y="4855"/>
                </a:lnTo>
                <a:cubicBezTo>
                  <a:pt x="625" y="4855"/>
                  <a:pt x="0" y="5478"/>
                  <a:pt x="0" y="6245"/>
                </a:cubicBezTo>
                <a:lnTo>
                  <a:pt x="0" y="6304"/>
                </a:lnTo>
                <a:cubicBezTo>
                  <a:pt x="0" y="7072"/>
                  <a:pt x="625" y="7694"/>
                  <a:pt x="1396" y="7694"/>
                </a:cubicBezTo>
                <a:lnTo>
                  <a:pt x="1618" y="7694"/>
                </a:lnTo>
                <a:cubicBezTo>
                  <a:pt x="1710" y="8008"/>
                  <a:pt x="1833" y="8308"/>
                  <a:pt x="1983" y="8593"/>
                </a:cubicBezTo>
                <a:lnTo>
                  <a:pt x="1814" y="8761"/>
                </a:lnTo>
                <a:cubicBezTo>
                  <a:pt x="1269" y="9304"/>
                  <a:pt x="1269" y="10185"/>
                  <a:pt x="1814" y="10728"/>
                </a:cubicBezTo>
                <a:lnTo>
                  <a:pt x="1855" y="10769"/>
                </a:lnTo>
                <a:cubicBezTo>
                  <a:pt x="2400" y="11312"/>
                  <a:pt x="3284" y="11312"/>
                  <a:pt x="3829" y="10769"/>
                </a:cubicBezTo>
                <a:lnTo>
                  <a:pt x="3981" y="10618"/>
                </a:lnTo>
                <a:cubicBezTo>
                  <a:pt x="4264" y="10773"/>
                  <a:pt x="4564" y="10902"/>
                  <a:pt x="4878" y="10999"/>
                </a:cubicBezTo>
                <a:lnTo>
                  <a:pt x="4878" y="11204"/>
                </a:lnTo>
                <a:cubicBezTo>
                  <a:pt x="4878" y="11972"/>
                  <a:pt x="5503" y="12594"/>
                  <a:pt x="6274" y="12594"/>
                </a:cubicBezTo>
                <a:lnTo>
                  <a:pt x="6333" y="12594"/>
                </a:lnTo>
                <a:cubicBezTo>
                  <a:pt x="7104" y="12594"/>
                  <a:pt x="7729" y="11972"/>
                  <a:pt x="7729" y="11204"/>
                </a:cubicBezTo>
                <a:lnTo>
                  <a:pt x="7729" y="11016"/>
                </a:lnTo>
                <a:cubicBezTo>
                  <a:pt x="8056" y="10920"/>
                  <a:pt x="8368" y="10788"/>
                  <a:pt x="8664" y="10630"/>
                </a:cubicBezTo>
                <a:lnTo>
                  <a:pt x="8803" y="10769"/>
                </a:lnTo>
                <a:cubicBezTo>
                  <a:pt x="9348" y="11312"/>
                  <a:pt x="10233" y="11312"/>
                  <a:pt x="10777" y="10769"/>
                </a:cubicBezTo>
                <a:lnTo>
                  <a:pt x="10819" y="10728"/>
                </a:lnTo>
                <a:cubicBezTo>
                  <a:pt x="11364" y="10185"/>
                  <a:pt x="11364" y="9304"/>
                  <a:pt x="10819" y="8761"/>
                </a:cubicBezTo>
                <a:lnTo>
                  <a:pt x="10673" y="8616"/>
                </a:lnTo>
                <a:cubicBezTo>
                  <a:pt x="10828" y="8324"/>
                  <a:pt x="10956" y="8017"/>
                  <a:pt x="11051" y="7694"/>
                </a:cubicBezTo>
                <a:lnTo>
                  <a:pt x="11211" y="7694"/>
                </a:lnTo>
                <a:cubicBezTo>
                  <a:pt x="11982" y="7694"/>
                  <a:pt x="12607" y="7071"/>
                  <a:pt x="12607" y="6304"/>
                </a:cubicBezTo>
                <a:lnTo>
                  <a:pt x="12607" y="6245"/>
                </a:lnTo>
                <a:cubicBezTo>
                  <a:pt x="12607" y="5477"/>
                  <a:pt x="11982" y="4855"/>
                  <a:pt x="11212" y="4855"/>
                </a:cubicBezTo>
                <a:close/>
                <a:moveTo>
                  <a:pt x="6337" y="8498"/>
                </a:moveTo>
                <a:cubicBezTo>
                  <a:pt x="5130" y="8498"/>
                  <a:pt x="4152" y="7524"/>
                  <a:pt x="4152" y="6323"/>
                </a:cubicBezTo>
                <a:cubicBezTo>
                  <a:pt x="4152" y="5120"/>
                  <a:pt x="5130" y="4146"/>
                  <a:pt x="6337" y="4146"/>
                </a:cubicBezTo>
                <a:cubicBezTo>
                  <a:pt x="7544" y="4146"/>
                  <a:pt x="8521" y="5120"/>
                  <a:pt x="8521" y="6323"/>
                </a:cubicBezTo>
                <a:cubicBezTo>
                  <a:pt x="8521" y="7524"/>
                  <a:pt x="7544" y="8498"/>
                  <a:pt x="6337" y="8498"/>
                </a:cubicBezTo>
                <a:close/>
                <a:moveTo>
                  <a:pt x="6337" y="8498"/>
                </a:moveTo>
                <a:close/>
              </a:path>
            </a:pathLst>
          </a:custGeom>
          <a:solidFill>
            <a:sysClr val="window" lastClr="FFFFFF"/>
          </a:solidFill>
          <a:ln>
            <a:noFill/>
          </a:ln>
        </p:spPr>
        <p:txBody>
          <a:bodyPr lIns="121920" tIns="60960" rIns="121920" bIns="60960"/>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nSpc>
                <a:spcPct val="120000"/>
              </a:lnSpc>
            </a:pPr>
            <a:endParaRPr lang="zh-CN" altLang="en-US">
              <a:latin typeface="Arial" panose="020B0604020202020204" pitchFamily="34" charset="0"/>
              <a:ea typeface="微软雅黑" panose="020B0503020204020204" pitchFamily="34" charset="-122"/>
            </a:endParaRPr>
          </a:p>
        </p:txBody>
      </p:sp>
      <p:pic>
        <p:nvPicPr>
          <p:cNvPr id="5" name="图片 4"/>
          <p:cNvPicPr>
            <a:picLocks noChangeAspect="1"/>
          </p:cNvPicPr>
          <p:nvPr/>
        </p:nvPicPr>
        <p:blipFill>
          <a:blip r:embed="rId23"/>
          <a:stretch>
            <a:fillRect/>
          </a:stretch>
        </p:blipFill>
        <p:spPr>
          <a:xfrm>
            <a:off x="976615" y="3576637"/>
            <a:ext cx="2572933" cy="1527249"/>
          </a:xfrm>
          <a:prstGeom prst="rect">
            <a:avLst/>
          </a:prstGeom>
        </p:spPr>
      </p:pic>
      <p:pic>
        <p:nvPicPr>
          <p:cNvPr id="6" name="图片 5"/>
          <p:cNvPicPr>
            <a:picLocks noChangeAspect="1"/>
          </p:cNvPicPr>
          <p:nvPr/>
        </p:nvPicPr>
        <p:blipFill>
          <a:blip r:embed="rId24"/>
          <a:stretch>
            <a:fillRect/>
          </a:stretch>
        </p:blipFill>
        <p:spPr>
          <a:xfrm>
            <a:off x="7900915" y="4071156"/>
            <a:ext cx="2448047" cy="1166422"/>
          </a:xfrm>
          <a:prstGeom prst="rect">
            <a:avLst/>
          </a:prstGeom>
        </p:spPr>
      </p:pic>
      <p:sp>
        <p:nvSpPr>
          <p:cNvPr id="28" name="矩形 27">
            <a:extLst>
              <a:ext uri="{FF2B5EF4-FFF2-40B4-BE49-F238E27FC236}">
                <a16:creationId xmlns:a16="http://schemas.microsoft.com/office/drawing/2014/main" id="{53059209-6E34-4F67-95B9-BA803F0BC8D8}"/>
              </a:ext>
            </a:extLst>
          </p:cNvPr>
          <p:cNvSpPr/>
          <p:nvPr/>
        </p:nvSpPr>
        <p:spPr>
          <a:xfrm>
            <a:off x="2676333" y="101236"/>
            <a:ext cx="988060" cy="1198880"/>
          </a:xfrm>
          <a:prstGeom prst="rect">
            <a:avLst/>
          </a:prstGeom>
          <a:noFill/>
          <a:ln>
            <a:noFill/>
          </a:ln>
        </p:spPr>
        <p:txBody>
          <a:bodyPr wrap="square" rtlCol="0" anchor="t">
            <a:spAutoFit/>
          </a:bodyPr>
          <a:lstStyle/>
          <a:p>
            <a:pPr algn="ctr"/>
            <a:r>
              <a:rPr lang="zh-CN" altLang="en-US" sz="7200" b="1" dirty="0">
                <a:solidFill>
                  <a:schemeClr val="tx1"/>
                </a:solidFill>
                <a:effectLst>
                  <a:outerShdw blurRad="38100" dist="19050" dir="2700000" algn="tl" rotWithShape="0">
                    <a:schemeClr val="dk1">
                      <a:alpha val="40000"/>
                    </a:schemeClr>
                  </a:outerShdw>
                </a:effectLst>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2"/>
            </p:custDataLst>
          </p:nvPr>
        </p:nvSpPr>
        <p:spPr>
          <a:xfrm>
            <a:off x="2523315" y="661397"/>
            <a:ext cx="6824862" cy="496570"/>
          </a:xfrm>
          <a:prstGeom prst="rect">
            <a:avLst/>
          </a:prstGeom>
          <a:solidFill>
            <a:schemeClr val="accent1">
              <a:lumMod val="40000"/>
              <a:lumOff val="60000"/>
            </a:schemeClr>
          </a:solidFill>
        </p:spPr>
        <p:txBody>
          <a:bodyPr wrap="square" lIns="90000" tIns="0" rIns="90000" bIns="46800" rtlCol="0">
            <a:noAutofit/>
          </a:bodyPr>
          <a:lstStyle/>
          <a:p>
            <a:pPr defTabSz="913765">
              <a:lnSpc>
                <a:spcPct val="120000"/>
              </a:lnSpc>
              <a:buSzPts val="1000"/>
              <a:defRPr/>
            </a:pPr>
            <a:r>
              <a:rPr lang="zh-CN" altLang="en-US" sz="2400" spc="150" dirty="0">
                <a:latin typeface="微软雅黑" panose="020B0503020204020204" pitchFamily="34" charset="-122"/>
                <a:sym typeface="+mn-lt"/>
              </a:rPr>
              <a:t>承台的材料强度与覆土厚度与筏板改为一致后</a:t>
            </a:r>
          </a:p>
        </p:txBody>
      </p:sp>
      <p:pic>
        <p:nvPicPr>
          <p:cNvPr id="10" name="图片 9"/>
          <p:cNvPicPr>
            <a:picLocks noChangeAspect="1"/>
          </p:cNvPicPr>
          <p:nvPr/>
        </p:nvPicPr>
        <p:blipFill>
          <a:blip r:embed="rId5"/>
          <a:stretch>
            <a:fillRect/>
          </a:stretch>
        </p:blipFill>
        <p:spPr>
          <a:xfrm>
            <a:off x="1912852" y="1644378"/>
            <a:ext cx="2351749" cy="3962400"/>
          </a:xfrm>
          <a:prstGeom prst="rect">
            <a:avLst/>
          </a:prstGeom>
        </p:spPr>
      </p:pic>
      <p:sp>
        <p:nvSpPr>
          <p:cNvPr id="11" name="左右箭头 10"/>
          <p:cNvSpPr/>
          <p:nvPr/>
        </p:nvSpPr>
        <p:spPr>
          <a:xfrm>
            <a:off x="4816365" y="3192517"/>
            <a:ext cx="2559269" cy="1008993"/>
          </a:xfrm>
          <a:prstGeom prst="lef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custDataLst>
              <p:tags r:id="rId3"/>
            </p:custDataLst>
          </p:nvPr>
        </p:nvSpPr>
        <p:spPr>
          <a:xfrm>
            <a:off x="5486399" y="2716267"/>
            <a:ext cx="1277007" cy="476250"/>
          </a:xfrm>
          <a:prstGeom prst="rect">
            <a:avLst/>
          </a:prstGeom>
          <a:solidFill>
            <a:srgbClr val="FFCC99">
              <a:alpha val="80000"/>
            </a:srgbClr>
          </a:solidFill>
        </p:spPr>
        <p:txBody>
          <a:bodyPr wrap="square" lIns="91440" tIns="45720" rIns="0" bIns="45720" rtlCol="0" anchor="b">
            <a:noAutofit/>
          </a:bodyPr>
          <a:lstStyle/>
          <a:p>
            <a:pPr>
              <a:lnSpc>
                <a:spcPct val="120000"/>
              </a:lnSpc>
            </a:pPr>
            <a:r>
              <a:rPr lang="zh-CN" altLang="en-US" sz="2000" b="1" spc="300" dirty="0">
                <a:solidFill>
                  <a:schemeClr val="tx1"/>
                </a:solidFill>
                <a:latin typeface="Arial" panose="020B0604020202020204" pitchFamily="34" charset="0"/>
                <a:ea typeface="微软雅黑" panose="020B0503020204020204" pitchFamily="34" charset="-122"/>
                <a:cs typeface="+mj-cs"/>
                <a:sym typeface="+mn-ea"/>
              </a:rPr>
              <a:t>冲切结果</a:t>
            </a:r>
            <a:endParaRPr lang="en-US" altLang="zh-CN" sz="2000" b="1" spc="300" dirty="0">
              <a:solidFill>
                <a:schemeClr val="tx1"/>
              </a:solidFill>
              <a:latin typeface="Arial" panose="020B0604020202020204" pitchFamily="34" charset="0"/>
              <a:ea typeface="微软雅黑" panose="020B0503020204020204" pitchFamily="34" charset="-122"/>
              <a:cs typeface="+mj-cs"/>
              <a:sym typeface="+mn-ea"/>
            </a:endParaRPr>
          </a:p>
        </p:txBody>
      </p:sp>
      <p:pic>
        <p:nvPicPr>
          <p:cNvPr id="12" name="图片 11"/>
          <p:cNvPicPr>
            <a:picLocks noChangeAspect="1"/>
          </p:cNvPicPr>
          <p:nvPr/>
        </p:nvPicPr>
        <p:blipFill>
          <a:blip r:embed="rId6"/>
          <a:stretch>
            <a:fillRect/>
          </a:stretch>
        </p:blipFill>
        <p:spPr>
          <a:xfrm>
            <a:off x="7677032" y="1644377"/>
            <a:ext cx="2247900" cy="3962400"/>
          </a:xfrm>
          <a:prstGeom prst="rect">
            <a:avLst/>
          </a:prstGeom>
        </p:spPr>
      </p:pic>
    </p:spTree>
    <p:custDataLst>
      <p:tags r:id="rId1"/>
    </p:custDataLst>
    <p:extLst>
      <p:ext uri="{BB962C8B-B14F-4D97-AF65-F5344CB8AC3E}">
        <p14:creationId xmlns:p14="http://schemas.microsoft.com/office/powerpoint/2010/main" val="694152613"/>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2"/>
            </p:custDataLst>
          </p:nvPr>
        </p:nvSpPr>
        <p:spPr>
          <a:xfrm>
            <a:off x="475728" y="1176117"/>
            <a:ext cx="2857210" cy="452168"/>
          </a:xfrm>
          <a:prstGeom prst="rect">
            <a:avLst/>
          </a:prstGeom>
          <a:solidFill>
            <a:schemeClr val="accent3">
              <a:lumMod val="20000"/>
              <a:lumOff val="80000"/>
            </a:schemeClr>
          </a:solidFill>
        </p:spPr>
        <p:txBody>
          <a:bodyPr wrap="square" bIns="0" rtlCol="0" anchor="b" anchorCtr="0">
            <a:noAutofit/>
          </a:bodyPr>
          <a:lstStyle/>
          <a:p>
            <a:pPr>
              <a:lnSpc>
                <a:spcPct val="120000"/>
              </a:lnSpc>
            </a:pPr>
            <a:r>
              <a:rPr lang="zh-CN" altLang="en-US" sz="2400" spc="300" dirty="0">
                <a:solidFill>
                  <a:schemeClr val="tx1"/>
                </a:solidFill>
                <a:latin typeface="微软雅黑" panose="020B0503020204020204" pitchFamily="34" charset="-122"/>
                <a:ea typeface="微软雅黑" panose="020B0503020204020204" pitchFamily="34" charset="-122"/>
              </a:rPr>
              <a:t>引用规范不同：</a:t>
            </a:r>
          </a:p>
        </p:txBody>
      </p:sp>
      <p:sp>
        <p:nvSpPr>
          <p:cNvPr id="19" name="文本框 18"/>
          <p:cNvSpPr txBox="1"/>
          <p:nvPr>
            <p:custDataLst>
              <p:tags r:id="rId3"/>
            </p:custDataLst>
          </p:nvPr>
        </p:nvSpPr>
        <p:spPr>
          <a:xfrm>
            <a:off x="475728" y="330860"/>
            <a:ext cx="4110069" cy="715468"/>
          </a:xfrm>
          <a:prstGeom prst="rect">
            <a:avLst/>
          </a:prstGeom>
          <a:noFill/>
        </p:spPr>
        <p:txBody>
          <a:bodyPr wrap="square" lIns="90000" tIns="0" rIns="90000" bIns="46800" rtlCol="0">
            <a:noAutofit/>
          </a:bodyPr>
          <a:lstStyle/>
          <a:p>
            <a:pPr defTabSz="913765">
              <a:lnSpc>
                <a:spcPct val="120000"/>
              </a:lnSpc>
              <a:buSzPts val="1000"/>
              <a:defRPr/>
            </a:pPr>
            <a:r>
              <a:rPr lang="zh-CN" altLang="en-US" sz="2800" b="1" spc="150" dirty="0">
                <a:solidFill>
                  <a:schemeClr val="tx1"/>
                </a:solidFill>
                <a:latin typeface="微软雅黑" panose="020B0503020204020204" pitchFamily="34" charset="-122"/>
                <a:ea typeface="微软雅黑" panose="020B0503020204020204" pitchFamily="34" charset="-122"/>
                <a:sym typeface="+mn-lt"/>
              </a:rPr>
              <a:t>受剪结果差异原因</a:t>
            </a:r>
          </a:p>
        </p:txBody>
      </p:sp>
      <p:cxnSp>
        <p:nvCxnSpPr>
          <p:cNvPr id="2" name="直接连接符 1"/>
          <p:cNvCxnSpPr>
            <a:stCxn id="23" idx="6"/>
            <a:endCxn id="26" idx="2"/>
          </p:cNvCxnSpPr>
          <p:nvPr>
            <p:custDataLst>
              <p:tags r:id="rId4"/>
            </p:custDataLst>
          </p:nvPr>
        </p:nvCxnSpPr>
        <p:spPr>
          <a:xfrm>
            <a:off x="5040489" y="2070231"/>
            <a:ext cx="2409190" cy="253365"/>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sp>
        <p:nvSpPr>
          <p:cNvPr id="3" name="椭圆 2"/>
          <p:cNvSpPr/>
          <p:nvPr>
            <p:custDataLst>
              <p:tags r:id="rId5"/>
            </p:custDataLst>
          </p:nvPr>
        </p:nvSpPr>
        <p:spPr>
          <a:xfrm>
            <a:off x="4916982" y="2380980"/>
            <a:ext cx="2348771" cy="2348771"/>
          </a:xfrm>
          <a:prstGeom prst="ellipse">
            <a:avLst/>
          </a:prstGeom>
          <a:solidFill>
            <a:srgbClr val="6BC0A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cxnSp>
        <p:nvCxnSpPr>
          <p:cNvPr id="7" name="直接连接符 6"/>
          <p:cNvCxnSpPr>
            <a:endCxn id="26" idx="4"/>
          </p:cNvCxnSpPr>
          <p:nvPr>
            <p:custDataLst>
              <p:tags r:id="rId6"/>
            </p:custDataLst>
          </p:nvPr>
        </p:nvCxnSpPr>
        <p:spPr>
          <a:xfrm flipV="1">
            <a:off x="7282395" y="2551029"/>
            <a:ext cx="394637" cy="2669753"/>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8" name="直接连接符 7"/>
          <p:cNvCxnSpPr>
            <a:stCxn id="15" idx="6"/>
            <a:endCxn id="25" idx="1"/>
          </p:cNvCxnSpPr>
          <p:nvPr>
            <p:custDataLst>
              <p:tags r:id="rId7"/>
            </p:custDataLst>
          </p:nvPr>
        </p:nvCxnSpPr>
        <p:spPr>
          <a:xfrm>
            <a:off x="4187537" y="4427148"/>
            <a:ext cx="2927350" cy="671830"/>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4" name="直接连接符 13"/>
          <p:cNvCxnSpPr>
            <a:stCxn id="15" idx="0"/>
            <a:endCxn id="23" idx="4"/>
          </p:cNvCxnSpPr>
          <p:nvPr>
            <p:custDataLst>
              <p:tags r:id="rId8"/>
            </p:custDataLst>
          </p:nvPr>
        </p:nvCxnSpPr>
        <p:spPr>
          <a:xfrm flipV="1">
            <a:off x="4277409" y="2297576"/>
            <a:ext cx="535734" cy="1777426"/>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sp>
        <p:nvSpPr>
          <p:cNvPr id="15" name="椭圆 14"/>
          <p:cNvSpPr/>
          <p:nvPr>
            <p:custDataLst>
              <p:tags r:id="rId9"/>
            </p:custDataLst>
          </p:nvPr>
        </p:nvSpPr>
        <p:spPr>
          <a:xfrm>
            <a:off x="4050063" y="4075002"/>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29" name="空心弧 28"/>
          <p:cNvSpPr/>
          <p:nvPr>
            <p:custDataLst>
              <p:tags r:id="rId10"/>
            </p:custDataLst>
          </p:nvPr>
        </p:nvSpPr>
        <p:spPr>
          <a:xfrm rot="12609389">
            <a:off x="3917310" y="3931192"/>
            <a:ext cx="711982" cy="735831"/>
          </a:xfrm>
          <a:prstGeom prst="blockArc">
            <a:avLst>
              <a:gd name="adj1" fmla="val 11661118"/>
              <a:gd name="adj2" fmla="val 659899"/>
              <a:gd name="adj3" fmla="val 14514"/>
            </a:avLst>
          </a:prstGeom>
          <a:solidFill>
            <a:srgbClr val="8590CA"/>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23" name="椭圆 22"/>
          <p:cNvSpPr/>
          <p:nvPr>
            <p:custDataLst>
              <p:tags r:id="rId11"/>
            </p:custDataLst>
          </p:nvPr>
        </p:nvSpPr>
        <p:spPr>
          <a:xfrm>
            <a:off x="4585797" y="1842885"/>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30" name="空心弧 29"/>
          <p:cNvSpPr/>
          <p:nvPr>
            <p:custDataLst>
              <p:tags r:id="rId12"/>
            </p:custDataLst>
          </p:nvPr>
        </p:nvSpPr>
        <p:spPr>
          <a:xfrm rot="19323979">
            <a:off x="4454192" y="1712296"/>
            <a:ext cx="711982" cy="713463"/>
          </a:xfrm>
          <a:prstGeom prst="blockArc">
            <a:avLst>
              <a:gd name="adj1" fmla="val 9749940"/>
              <a:gd name="adj2" fmla="val 21158676"/>
              <a:gd name="adj3" fmla="val 14144"/>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25" name="椭圆 24"/>
          <p:cNvSpPr/>
          <p:nvPr>
            <p:custDataLst>
              <p:tags r:id="rId13"/>
            </p:custDataLst>
          </p:nvPr>
        </p:nvSpPr>
        <p:spPr>
          <a:xfrm>
            <a:off x="7048607" y="5032373"/>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31" name="空心弧 30"/>
          <p:cNvSpPr/>
          <p:nvPr>
            <p:custDataLst>
              <p:tags r:id="rId14"/>
            </p:custDataLst>
          </p:nvPr>
        </p:nvSpPr>
        <p:spPr>
          <a:xfrm rot="9669469">
            <a:off x="6925292" y="4909010"/>
            <a:ext cx="711982" cy="713463"/>
          </a:xfrm>
          <a:prstGeom prst="blockArc">
            <a:avLst>
              <a:gd name="adj1" fmla="val 9749940"/>
              <a:gd name="adj2" fmla="val 659899"/>
              <a:gd name="adj3" fmla="val 14514"/>
            </a:avLst>
          </a:prstGeom>
          <a:solidFill>
            <a:srgbClr val="7AC2C7"/>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26" name="椭圆 25"/>
          <p:cNvSpPr/>
          <p:nvPr>
            <p:custDataLst>
              <p:tags r:id="rId15"/>
            </p:custDataLst>
          </p:nvPr>
        </p:nvSpPr>
        <p:spPr>
          <a:xfrm>
            <a:off x="7449686" y="2096338"/>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32" name="空心弧 31"/>
          <p:cNvSpPr/>
          <p:nvPr>
            <p:custDataLst>
              <p:tags r:id="rId16"/>
            </p:custDataLst>
          </p:nvPr>
        </p:nvSpPr>
        <p:spPr>
          <a:xfrm rot="4677258">
            <a:off x="7321040" y="1966952"/>
            <a:ext cx="711982" cy="713463"/>
          </a:xfrm>
          <a:prstGeom prst="blockArc">
            <a:avLst>
              <a:gd name="adj1" fmla="val 9749940"/>
              <a:gd name="adj2" fmla="val 21158676"/>
              <a:gd name="adj3" fmla="val 14144"/>
            </a:avLst>
          </a:prstGeom>
          <a:solidFill>
            <a:srgbClr val="79B6D3"/>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35" name="文本框 34"/>
          <p:cNvSpPr txBox="1"/>
          <p:nvPr>
            <p:custDataLst>
              <p:tags r:id="rId17"/>
            </p:custDataLst>
          </p:nvPr>
        </p:nvSpPr>
        <p:spPr>
          <a:xfrm>
            <a:off x="5116830" y="3686175"/>
            <a:ext cx="1950085" cy="514350"/>
          </a:xfrm>
          <a:prstGeom prst="rect">
            <a:avLst/>
          </a:prstGeom>
          <a:noFill/>
        </p:spPr>
        <p:txBody>
          <a:bodyPr wrap="square" rtlCol="0">
            <a:normAutofit fontScale="92500"/>
          </a:bodyPr>
          <a:lstStyle/>
          <a:p>
            <a:pPr algn="ctr">
              <a:lnSpc>
                <a:spcPct val="120000"/>
              </a:lnSpc>
            </a:pPr>
            <a:r>
              <a:rPr lang="zh-CN" altLang="en-US" sz="2000" b="1" dirty="0">
                <a:sym typeface="+mn-ea"/>
              </a:rPr>
              <a:t>验算方法的不同</a:t>
            </a:r>
            <a:endParaRPr lang="zh-CN" altLang="en-US" sz="2000" b="1" dirty="0">
              <a:solidFill>
                <a:schemeClr val="tx1"/>
              </a:solidFill>
              <a:latin typeface="Arial" panose="020B0604020202020204" pitchFamily="34" charset="0"/>
              <a:ea typeface="微软雅黑" panose="020B0503020204020204" pitchFamily="34" charset="-122"/>
              <a:sym typeface="+mn-ea"/>
            </a:endParaRPr>
          </a:p>
        </p:txBody>
      </p:sp>
      <p:sp>
        <p:nvSpPr>
          <p:cNvPr id="16" name="文本框 15"/>
          <p:cNvSpPr txBox="1"/>
          <p:nvPr>
            <p:custDataLst>
              <p:tags r:id="rId18"/>
            </p:custDataLst>
          </p:nvPr>
        </p:nvSpPr>
        <p:spPr>
          <a:xfrm>
            <a:off x="516610" y="2210514"/>
            <a:ext cx="2582545" cy="473075"/>
          </a:xfrm>
          <a:prstGeom prst="rect">
            <a:avLst/>
          </a:prstGeom>
          <a:noFill/>
        </p:spPr>
        <p:txBody>
          <a:bodyPr wrap="square" rtlCol="0">
            <a:noAutofit/>
          </a:bodyPr>
          <a:lstStyle/>
          <a:p>
            <a:pPr>
              <a:lnSpc>
                <a:spcPct val="120000"/>
              </a:lnSpc>
            </a:pPr>
            <a:r>
              <a:rPr lang="zh-CN" altLang="en-US" sz="2200" b="1" dirty="0">
                <a:sym typeface="+mn-ea"/>
              </a:rPr>
              <a:t>承台建模</a:t>
            </a:r>
            <a:endParaRPr lang="zh-CN" altLang="en-US" sz="2200" b="1" dirty="0">
              <a:solidFill>
                <a:schemeClr val="tx1"/>
              </a:solidFill>
              <a:latin typeface="Arial" panose="020B0604020202020204" pitchFamily="34" charset="0"/>
              <a:ea typeface="微软雅黑" panose="020B0503020204020204" pitchFamily="34" charset="-122"/>
              <a:sym typeface="+mn-ea"/>
            </a:endParaRPr>
          </a:p>
        </p:txBody>
      </p:sp>
      <p:sp>
        <p:nvSpPr>
          <p:cNvPr id="33" name="iconfont-11899-5650878">
            <a:extLst>
              <a:ext uri="{FF2B5EF4-FFF2-40B4-BE49-F238E27FC236}">
                <a16:creationId xmlns:a16="http://schemas.microsoft.com/office/drawing/2014/main" id="{54405246-CCE2-4201-BBB1-D3F3EB6E740D}"/>
              </a:ext>
            </a:extLst>
          </p:cNvPr>
          <p:cNvSpPr/>
          <p:nvPr/>
        </p:nvSpPr>
        <p:spPr>
          <a:xfrm>
            <a:off x="5791157" y="3124219"/>
            <a:ext cx="609685" cy="609562"/>
          </a:xfrm>
          <a:custGeom>
            <a:avLst/>
            <a:gdLst>
              <a:gd name="T0" fmla="*/ 6176 w 10375"/>
              <a:gd name="T1" fmla="*/ 2754 h 10375"/>
              <a:gd name="T2" fmla="*/ 2741 w 10375"/>
              <a:gd name="T3" fmla="*/ 6188 h 10375"/>
              <a:gd name="T4" fmla="*/ 2741 w 10375"/>
              <a:gd name="T5" fmla="*/ 6549 h 10375"/>
              <a:gd name="T6" fmla="*/ 3826 w 10375"/>
              <a:gd name="T7" fmla="*/ 7634 h 10375"/>
              <a:gd name="T8" fmla="*/ 4188 w 10375"/>
              <a:gd name="T9" fmla="*/ 7634 h 10375"/>
              <a:gd name="T10" fmla="*/ 7623 w 10375"/>
              <a:gd name="T11" fmla="*/ 4199 h 10375"/>
              <a:gd name="T12" fmla="*/ 7623 w 10375"/>
              <a:gd name="T13" fmla="*/ 3838 h 10375"/>
              <a:gd name="T14" fmla="*/ 6538 w 10375"/>
              <a:gd name="T15" fmla="*/ 2754 h 10375"/>
              <a:gd name="T16" fmla="*/ 6176 w 10375"/>
              <a:gd name="T17" fmla="*/ 2754 h 10375"/>
              <a:gd name="T18" fmla="*/ 7441 w 10375"/>
              <a:gd name="T19" fmla="*/ 1850 h 10375"/>
              <a:gd name="T20" fmla="*/ 8526 w 10375"/>
              <a:gd name="T21" fmla="*/ 2935 h 10375"/>
              <a:gd name="T22" fmla="*/ 8526 w 10375"/>
              <a:gd name="T23" fmla="*/ 3296 h 10375"/>
              <a:gd name="T24" fmla="*/ 8165 w 10375"/>
              <a:gd name="T25" fmla="*/ 3658 h 10375"/>
              <a:gd name="T26" fmla="*/ 7804 w 10375"/>
              <a:gd name="T27" fmla="*/ 3658 h 10375"/>
              <a:gd name="T28" fmla="*/ 6719 w 10375"/>
              <a:gd name="T29" fmla="*/ 2573 h 10375"/>
              <a:gd name="T30" fmla="*/ 6719 w 10375"/>
              <a:gd name="T31" fmla="*/ 2211 h 10375"/>
              <a:gd name="T32" fmla="*/ 7080 w 10375"/>
              <a:gd name="T33" fmla="*/ 1850 h 10375"/>
              <a:gd name="T34" fmla="*/ 7441 w 10375"/>
              <a:gd name="T35" fmla="*/ 1850 h 10375"/>
              <a:gd name="T36" fmla="*/ 2583 w 10375"/>
              <a:gd name="T37" fmla="*/ 6639 h 10375"/>
              <a:gd name="T38" fmla="*/ 3738 w 10375"/>
              <a:gd name="T39" fmla="*/ 7794 h 10375"/>
              <a:gd name="T40" fmla="*/ 3688 w 10375"/>
              <a:gd name="T41" fmla="*/ 8005 h 10375"/>
              <a:gd name="T42" fmla="*/ 1943 w 10375"/>
              <a:gd name="T43" fmla="*/ 8595 h 10375"/>
              <a:gd name="T44" fmla="*/ 1780 w 10375"/>
              <a:gd name="T45" fmla="*/ 8433 h 10375"/>
              <a:gd name="T46" fmla="*/ 2370 w 10375"/>
              <a:gd name="T47" fmla="*/ 6688 h 10375"/>
              <a:gd name="T48" fmla="*/ 2583 w 10375"/>
              <a:gd name="T49" fmla="*/ 6639 h 10375"/>
              <a:gd name="T50" fmla="*/ 10375 w 10375"/>
              <a:gd name="T51" fmla="*/ 10375 h 10375"/>
              <a:gd name="T52" fmla="*/ 0 w 10375"/>
              <a:gd name="T53" fmla="*/ 10375 h 10375"/>
              <a:gd name="T54" fmla="*/ 0 w 10375"/>
              <a:gd name="T55" fmla="*/ 0 h 10375"/>
              <a:gd name="T56" fmla="*/ 10375 w 10375"/>
              <a:gd name="T57" fmla="*/ 0 h 10375"/>
              <a:gd name="T58" fmla="*/ 10375 w 10375"/>
              <a:gd name="T59" fmla="*/ 10375 h 10375"/>
              <a:gd name="T60" fmla="*/ 9565 w 10375"/>
              <a:gd name="T61" fmla="*/ 812 h 10375"/>
              <a:gd name="T62" fmla="*/ 810 w 10375"/>
              <a:gd name="T63" fmla="*/ 812 h 10375"/>
              <a:gd name="T64" fmla="*/ 810 w 10375"/>
              <a:gd name="T65" fmla="*/ 9565 h 10375"/>
              <a:gd name="T66" fmla="*/ 9564 w 10375"/>
              <a:gd name="T67" fmla="*/ 9565 h 10375"/>
              <a:gd name="T68" fmla="*/ 9564 w 10375"/>
              <a:gd name="T69" fmla="*/ 812 h 10375"/>
              <a:gd name="T70" fmla="*/ 9565 w 10375"/>
              <a:gd name="T71" fmla="*/ 812 h 10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75" h="10375">
                <a:moveTo>
                  <a:pt x="6176" y="2754"/>
                </a:moveTo>
                <a:lnTo>
                  <a:pt x="2741" y="6188"/>
                </a:lnTo>
                <a:cubicBezTo>
                  <a:pt x="2641" y="6288"/>
                  <a:pt x="2641" y="6449"/>
                  <a:pt x="2741" y="6549"/>
                </a:cubicBezTo>
                <a:lnTo>
                  <a:pt x="3826" y="7634"/>
                </a:lnTo>
                <a:cubicBezTo>
                  <a:pt x="3926" y="7734"/>
                  <a:pt x="4088" y="7734"/>
                  <a:pt x="4188" y="7634"/>
                </a:cubicBezTo>
                <a:lnTo>
                  <a:pt x="7623" y="4199"/>
                </a:lnTo>
                <a:cubicBezTo>
                  <a:pt x="7723" y="4099"/>
                  <a:pt x="7723" y="3938"/>
                  <a:pt x="7623" y="3838"/>
                </a:cubicBezTo>
                <a:lnTo>
                  <a:pt x="6538" y="2754"/>
                </a:lnTo>
                <a:cubicBezTo>
                  <a:pt x="6438" y="2654"/>
                  <a:pt x="6276" y="2654"/>
                  <a:pt x="6176" y="2754"/>
                </a:cubicBezTo>
                <a:close/>
                <a:moveTo>
                  <a:pt x="7441" y="1850"/>
                </a:moveTo>
                <a:lnTo>
                  <a:pt x="8526" y="2935"/>
                </a:lnTo>
                <a:cubicBezTo>
                  <a:pt x="8626" y="3035"/>
                  <a:pt x="8626" y="3196"/>
                  <a:pt x="8526" y="3296"/>
                </a:cubicBezTo>
                <a:lnTo>
                  <a:pt x="8165" y="3658"/>
                </a:lnTo>
                <a:cubicBezTo>
                  <a:pt x="8065" y="3758"/>
                  <a:pt x="7904" y="3758"/>
                  <a:pt x="7804" y="3658"/>
                </a:cubicBezTo>
                <a:lnTo>
                  <a:pt x="6719" y="2573"/>
                </a:lnTo>
                <a:cubicBezTo>
                  <a:pt x="6619" y="2473"/>
                  <a:pt x="6619" y="2311"/>
                  <a:pt x="6719" y="2211"/>
                </a:cubicBezTo>
                <a:lnTo>
                  <a:pt x="7080" y="1850"/>
                </a:lnTo>
                <a:cubicBezTo>
                  <a:pt x="7180" y="1750"/>
                  <a:pt x="7341" y="1750"/>
                  <a:pt x="7441" y="1850"/>
                </a:cubicBezTo>
                <a:close/>
                <a:moveTo>
                  <a:pt x="2583" y="6639"/>
                </a:moveTo>
                <a:lnTo>
                  <a:pt x="3738" y="7794"/>
                </a:lnTo>
                <a:cubicBezTo>
                  <a:pt x="3805" y="7862"/>
                  <a:pt x="3778" y="7975"/>
                  <a:pt x="3688" y="8005"/>
                </a:cubicBezTo>
                <a:lnTo>
                  <a:pt x="1943" y="8595"/>
                </a:lnTo>
                <a:cubicBezTo>
                  <a:pt x="1843" y="8629"/>
                  <a:pt x="1746" y="8534"/>
                  <a:pt x="1780" y="8433"/>
                </a:cubicBezTo>
                <a:lnTo>
                  <a:pt x="2370" y="6688"/>
                </a:lnTo>
                <a:cubicBezTo>
                  <a:pt x="2401" y="6599"/>
                  <a:pt x="2515" y="6572"/>
                  <a:pt x="2583" y="6639"/>
                </a:cubicBezTo>
                <a:close/>
                <a:moveTo>
                  <a:pt x="10375" y="10375"/>
                </a:moveTo>
                <a:lnTo>
                  <a:pt x="0" y="10375"/>
                </a:lnTo>
                <a:lnTo>
                  <a:pt x="0" y="0"/>
                </a:lnTo>
                <a:lnTo>
                  <a:pt x="10375" y="0"/>
                </a:lnTo>
                <a:lnTo>
                  <a:pt x="10375" y="10375"/>
                </a:lnTo>
                <a:close/>
                <a:moveTo>
                  <a:pt x="9565" y="812"/>
                </a:moveTo>
                <a:lnTo>
                  <a:pt x="810" y="812"/>
                </a:lnTo>
                <a:lnTo>
                  <a:pt x="810" y="9565"/>
                </a:lnTo>
                <a:lnTo>
                  <a:pt x="9564" y="9565"/>
                </a:lnTo>
                <a:lnTo>
                  <a:pt x="9564" y="812"/>
                </a:lnTo>
                <a:lnTo>
                  <a:pt x="9565" y="812"/>
                </a:lnTo>
                <a:close/>
              </a:path>
            </a:pathLst>
          </a:custGeom>
          <a:solidFill>
            <a:schemeClr val="accent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0"/>
          <p:cNvPicPr>
            <a:picLocks noChangeAspect="1"/>
          </p:cNvPicPr>
          <p:nvPr/>
        </p:nvPicPr>
        <p:blipFill>
          <a:blip r:embed="rId21"/>
          <a:stretch>
            <a:fillRect/>
          </a:stretch>
        </p:blipFill>
        <p:spPr>
          <a:xfrm>
            <a:off x="45223" y="3126190"/>
            <a:ext cx="3759471" cy="1672339"/>
          </a:xfrm>
          <a:prstGeom prst="rect">
            <a:avLst/>
          </a:prstGeom>
        </p:spPr>
      </p:pic>
      <p:pic>
        <p:nvPicPr>
          <p:cNvPr id="4" name="图片 3"/>
          <p:cNvPicPr>
            <a:picLocks noChangeAspect="1"/>
          </p:cNvPicPr>
          <p:nvPr/>
        </p:nvPicPr>
        <p:blipFill>
          <a:blip r:embed="rId22"/>
          <a:stretch>
            <a:fillRect/>
          </a:stretch>
        </p:blipFill>
        <p:spPr>
          <a:xfrm>
            <a:off x="8071668" y="2124206"/>
            <a:ext cx="3933825" cy="4095750"/>
          </a:xfrm>
          <a:prstGeom prst="rect">
            <a:avLst/>
          </a:prstGeom>
        </p:spPr>
      </p:pic>
      <p:sp>
        <p:nvSpPr>
          <p:cNvPr id="24" name="文本框 23"/>
          <p:cNvSpPr txBox="1"/>
          <p:nvPr>
            <p:custDataLst>
              <p:tags r:id="rId19"/>
            </p:custDataLst>
          </p:nvPr>
        </p:nvSpPr>
        <p:spPr>
          <a:xfrm>
            <a:off x="8100201" y="1316446"/>
            <a:ext cx="2582545" cy="473075"/>
          </a:xfrm>
          <a:prstGeom prst="rect">
            <a:avLst/>
          </a:prstGeom>
          <a:noFill/>
        </p:spPr>
        <p:txBody>
          <a:bodyPr wrap="square" rtlCol="0">
            <a:noAutofit/>
          </a:bodyPr>
          <a:lstStyle/>
          <a:p>
            <a:pPr>
              <a:lnSpc>
                <a:spcPct val="120000"/>
              </a:lnSpc>
            </a:pPr>
            <a:r>
              <a:rPr lang="zh-CN" altLang="en-US" sz="2200" b="1" dirty="0">
                <a:sym typeface="+mn-ea"/>
              </a:rPr>
              <a:t>筏板建模</a:t>
            </a:r>
            <a:endParaRPr lang="zh-CN" altLang="en-US" sz="2200" b="1" dirty="0">
              <a:solidFill>
                <a:schemeClr val="tx1"/>
              </a:solidFill>
              <a:latin typeface="Arial" panose="020B0604020202020204" pitchFamily="34" charset="0"/>
              <a:ea typeface="微软雅黑" panose="020B0503020204020204" pitchFamily="34" charset="-122"/>
              <a:sym typeface="+mn-ea"/>
            </a:endParaRPr>
          </a:p>
        </p:txBody>
      </p:sp>
      <p:sp>
        <p:nvSpPr>
          <p:cNvPr id="27" name="矩形 26">
            <a:extLst>
              <a:ext uri="{FF2B5EF4-FFF2-40B4-BE49-F238E27FC236}">
                <a16:creationId xmlns:a16="http://schemas.microsoft.com/office/drawing/2014/main" id="{CB5C7A57-CED1-40DA-94AE-8B1318D822D5}"/>
              </a:ext>
            </a:extLst>
          </p:cNvPr>
          <p:cNvSpPr/>
          <p:nvPr/>
        </p:nvSpPr>
        <p:spPr>
          <a:xfrm>
            <a:off x="3597737" y="-22763"/>
            <a:ext cx="988060" cy="1198880"/>
          </a:xfrm>
          <a:prstGeom prst="rect">
            <a:avLst/>
          </a:prstGeom>
          <a:noFill/>
          <a:ln>
            <a:noFill/>
          </a:ln>
        </p:spPr>
        <p:txBody>
          <a:bodyPr wrap="square" rtlCol="0" anchor="t">
            <a:spAutoFit/>
          </a:bodyPr>
          <a:lstStyle/>
          <a:p>
            <a:pPr algn="ctr"/>
            <a:r>
              <a:rPr lang="zh-CN" altLang="en-US" sz="7200" b="1" dirty="0">
                <a:solidFill>
                  <a:schemeClr val="tx1"/>
                </a:solidFill>
                <a:effectLst>
                  <a:outerShdw blurRad="38100" dist="19050" dir="2700000" algn="tl" rotWithShape="0">
                    <a:schemeClr val="dk1">
                      <a:alpha val="40000"/>
                    </a:schemeClr>
                  </a:outerShdw>
                </a:effectLst>
              </a:rPr>
              <a:t>？</a:t>
            </a:r>
          </a:p>
        </p:txBody>
      </p:sp>
    </p:spTree>
    <p:custDataLst>
      <p:tags r:id="rId1"/>
    </p:custDataLst>
    <p:extLst>
      <p:ext uri="{BB962C8B-B14F-4D97-AF65-F5344CB8AC3E}">
        <p14:creationId xmlns:p14="http://schemas.microsoft.com/office/powerpoint/2010/main" val="173296450"/>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2"/>
            </p:custDataLst>
          </p:nvPr>
        </p:nvSpPr>
        <p:spPr>
          <a:xfrm>
            <a:off x="475728" y="608467"/>
            <a:ext cx="1583725" cy="452168"/>
          </a:xfrm>
          <a:prstGeom prst="rect">
            <a:avLst/>
          </a:prstGeom>
          <a:solidFill>
            <a:schemeClr val="accent3">
              <a:lumMod val="20000"/>
              <a:lumOff val="80000"/>
            </a:schemeClr>
          </a:solidFill>
        </p:spPr>
        <p:txBody>
          <a:bodyPr wrap="square" bIns="0" rtlCol="0" anchor="b" anchorCtr="0">
            <a:noAutofit/>
          </a:bodyPr>
          <a:lstStyle/>
          <a:p>
            <a:pPr>
              <a:lnSpc>
                <a:spcPct val="120000"/>
              </a:lnSpc>
            </a:pPr>
            <a:r>
              <a:rPr lang="zh-CN" altLang="en-US" sz="2400" spc="300" dirty="0">
                <a:solidFill>
                  <a:schemeClr val="tx1"/>
                </a:solidFill>
                <a:latin typeface="微软雅黑" panose="020B0503020204020204" pitchFamily="34" charset="-122"/>
                <a:ea typeface="微软雅黑" panose="020B0503020204020204" pitchFamily="34" charset="-122"/>
              </a:rPr>
              <a:t>剪跨比：</a:t>
            </a:r>
          </a:p>
        </p:txBody>
      </p:sp>
      <p:cxnSp>
        <p:nvCxnSpPr>
          <p:cNvPr id="2" name="直接连接符 1"/>
          <p:cNvCxnSpPr>
            <a:stCxn id="23" idx="6"/>
            <a:endCxn id="26" idx="2"/>
          </p:cNvCxnSpPr>
          <p:nvPr>
            <p:custDataLst>
              <p:tags r:id="rId3"/>
            </p:custDataLst>
          </p:nvPr>
        </p:nvCxnSpPr>
        <p:spPr>
          <a:xfrm>
            <a:off x="5040489" y="2070231"/>
            <a:ext cx="2409190" cy="253365"/>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sp>
        <p:nvSpPr>
          <p:cNvPr id="3" name="椭圆 2"/>
          <p:cNvSpPr/>
          <p:nvPr>
            <p:custDataLst>
              <p:tags r:id="rId4"/>
            </p:custDataLst>
          </p:nvPr>
        </p:nvSpPr>
        <p:spPr>
          <a:xfrm>
            <a:off x="4916982" y="2380980"/>
            <a:ext cx="2348771" cy="2348771"/>
          </a:xfrm>
          <a:prstGeom prst="ellipse">
            <a:avLst/>
          </a:prstGeom>
          <a:solidFill>
            <a:srgbClr val="6BC0A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cxnSp>
        <p:nvCxnSpPr>
          <p:cNvPr id="7" name="直接连接符 6"/>
          <p:cNvCxnSpPr>
            <a:endCxn id="26" idx="4"/>
          </p:cNvCxnSpPr>
          <p:nvPr>
            <p:custDataLst>
              <p:tags r:id="rId5"/>
            </p:custDataLst>
          </p:nvPr>
        </p:nvCxnSpPr>
        <p:spPr>
          <a:xfrm flipV="1">
            <a:off x="7282395" y="2551029"/>
            <a:ext cx="394637" cy="2669753"/>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8" name="直接连接符 7"/>
          <p:cNvCxnSpPr>
            <a:stCxn id="15" idx="6"/>
            <a:endCxn id="25" idx="1"/>
          </p:cNvCxnSpPr>
          <p:nvPr>
            <p:custDataLst>
              <p:tags r:id="rId6"/>
            </p:custDataLst>
          </p:nvPr>
        </p:nvCxnSpPr>
        <p:spPr>
          <a:xfrm>
            <a:off x="4187537" y="4427148"/>
            <a:ext cx="2927350" cy="671830"/>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cxnSp>
        <p:nvCxnSpPr>
          <p:cNvPr id="14" name="直接连接符 13"/>
          <p:cNvCxnSpPr>
            <a:stCxn id="15" idx="0"/>
            <a:endCxn id="23" idx="4"/>
          </p:cNvCxnSpPr>
          <p:nvPr>
            <p:custDataLst>
              <p:tags r:id="rId7"/>
            </p:custDataLst>
          </p:nvPr>
        </p:nvCxnSpPr>
        <p:spPr>
          <a:xfrm flipV="1">
            <a:off x="4277409" y="2297576"/>
            <a:ext cx="535734" cy="1777426"/>
          </a:xfrm>
          <a:prstGeom prst="line">
            <a:avLst/>
          </a:prstGeom>
        </p:spPr>
        <p:style>
          <a:lnRef idx="1">
            <a:sysClr val="windowText" lastClr="000000"/>
          </a:lnRef>
          <a:fillRef idx="0">
            <a:sysClr val="windowText" lastClr="000000"/>
          </a:fillRef>
          <a:effectRef idx="0">
            <a:sysClr val="windowText" lastClr="000000"/>
          </a:effectRef>
          <a:fontRef idx="minor">
            <a:sysClr val="windowText" lastClr="000000"/>
          </a:fontRef>
        </p:style>
      </p:cxnSp>
      <p:sp>
        <p:nvSpPr>
          <p:cNvPr id="15" name="椭圆 14"/>
          <p:cNvSpPr/>
          <p:nvPr>
            <p:custDataLst>
              <p:tags r:id="rId8"/>
            </p:custDataLst>
          </p:nvPr>
        </p:nvSpPr>
        <p:spPr>
          <a:xfrm>
            <a:off x="4050063" y="4075002"/>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29" name="空心弧 28"/>
          <p:cNvSpPr/>
          <p:nvPr>
            <p:custDataLst>
              <p:tags r:id="rId9"/>
            </p:custDataLst>
          </p:nvPr>
        </p:nvSpPr>
        <p:spPr>
          <a:xfrm rot="12609389">
            <a:off x="3917310" y="3931192"/>
            <a:ext cx="711982" cy="735831"/>
          </a:xfrm>
          <a:prstGeom prst="blockArc">
            <a:avLst>
              <a:gd name="adj1" fmla="val 11661118"/>
              <a:gd name="adj2" fmla="val 659899"/>
              <a:gd name="adj3" fmla="val 14514"/>
            </a:avLst>
          </a:prstGeom>
          <a:solidFill>
            <a:srgbClr val="8590CA"/>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23" name="椭圆 22"/>
          <p:cNvSpPr/>
          <p:nvPr>
            <p:custDataLst>
              <p:tags r:id="rId10"/>
            </p:custDataLst>
          </p:nvPr>
        </p:nvSpPr>
        <p:spPr>
          <a:xfrm>
            <a:off x="4585797" y="1842885"/>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30" name="空心弧 29"/>
          <p:cNvSpPr/>
          <p:nvPr>
            <p:custDataLst>
              <p:tags r:id="rId11"/>
            </p:custDataLst>
          </p:nvPr>
        </p:nvSpPr>
        <p:spPr>
          <a:xfrm rot="19323979">
            <a:off x="4454192" y="1712296"/>
            <a:ext cx="711982" cy="713463"/>
          </a:xfrm>
          <a:prstGeom prst="blockArc">
            <a:avLst>
              <a:gd name="adj1" fmla="val 9749940"/>
              <a:gd name="adj2" fmla="val 21158676"/>
              <a:gd name="adj3" fmla="val 14144"/>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25" name="椭圆 24"/>
          <p:cNvSpPr/>
          <p:nvPr>
            <p:custDataLst>
              <p:tags r:id="rId12"/>
            </p:custDataLst>
          </p:nvPr>
        </p:nvSpPr>
        <p:spPr>
          <a:xfrm>
            <a:off x="7048607" y="5032373"/>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31" name="空心弧 30"/>
          <p:cNvSpPr/>
          <p:nvPr>
            <p:custDataLst>
              <p:tags r:id="rId13"/>
            </p:custDataLst>
          </p:nvPr>
        </p:nvSpPr>
        <p:spPr>
          <a:xfrm rot="9669469">
            <a:off x="6925292" y="4909010"/>
            <a:ext cx="711982" cy="713463"/>
          </a:xfrm>
          <a:prstGeom prst="blockArc">
            <a:avLst>
              <a:gd name="adj1" fmla="val 9749940"/>
              <a:gd name="adj2" fmla="val 659899"/>
              <a:gd name="adj3" fmla="val 14514"/>
            </a:avLst>
          </a:prstGeom>
          <a:solidFill>
            <a:srgbClr val="7AC2C7"/>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26" name="椭圆 25"/>
          <p:cNvSpPr/>
          <p:nvPr>
            <p:custDataLst>
              <p:tags r:id="rId14"/>
            </p:custDataLst>
          </p:nvPr>
        </p:nvSpPr>
        <p:spPr>
          <a:xfrm>
            <a:off x="7449686" y="2096338"/>
            <a:ext cx="454691" cy="454691"/>
          </a:xfrm>
          <a:prstGeom prst="ellipse">
            <a:avLst/>
          </a:prstGeom>
          <a:solidFill>
            <a:srgbClr val="79BB8F">
              <a:lumMod val="75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endParaRPr>
          </a:p>
        </p:txBody>
      </p:sp>
      <p:sp>
        <p:nvSpPr>
          <p:cNvPr id="32" name="空心弧 31"/>
          <p:cNvSpPr/>
          <p:nvPr>
            <p:custDataLst>
              <p:tags r:id="rId15"/>
            </p:custDataLst>
          </p:nvPr>
        </p:nvSpPr>
        <p:spPr>
          <a:xfrm rot="4677258">
            <a:off x="7321040" y="1966952"/>
            <a:ext cx="711982" cy="713463"/>
          </a:xfrm>
          <a:prstGeom prst="blockArc">
            <a:avLst>
              <a:gd name="adj1" fmla="val 9749940"/>
              <a:gd name="adj2" fmla="val 21158676"/>
              <a:gd name="adj3" fmla="val 14144"/>
            </a:avLst>
          </a:prstGeom>
          <a:solidFill>
            <a:srgbClr val="79B6D3"/>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lnSpc>
                <a:spcPct val="120000"/>
              </a:lnSpc>
            </a:pPr>
            <a:endParaRPr lang="zh-CN" altLang="en-US">
              <a:solidFill>
                <a:sysClr val="windowText" lastClr="000000"/>
              </a:solidFill>
              <a:latin typeface="Arial" panose="020B0604020202020204" pitchFamily="34" charset="0"/>
              <a:ea typeface="微软雅黑" panose="020B0503020204020204" pitchFamily="34" charset="-122"/>
            </a:endParaRPr>
          </a:p>
        </p:txBody>
      </p:sp>
      <p:sp>
        <p:nvSpPr>
          <p:cNvPr id="35" name="文本框 34"/>
          <p:cNvSpPr txBox="1"/>
          <p:nvPr>
            <p:custDataLst>
              <p:tags r:id="rId16"/>
            </p:custDataLst>
          </p:nvPr>
        </p:nvSpPr>
        <p:spPr>
          <a:xfrm>
            <a:off x="5116830" y="3686175"/>
            <a:ext cx="1950085" cy="514350"/>
          </a:xfrm>
          <a:prstGeom prst="rect">
            <a:avLst/>
          </a:prstGeom>
          <a:noFill/>
        </p:spPr>
        <p:txBody>
          <a:bodyPr wrap="square" rtlCol="0">
            <a:normAutofit fontScale="92500"/>
          </a:bodyPr>
          <a:lstStyle/>
          <a:p>
            <a:pPr algn="ctr">
              <a:lnSpc>
                <a:spcPct val="120000"/>
              </a:lnSpc>
            </a:pPr>
            <a:r>
              <a:rPr lang="zh-CN" altLang="en-US" sz="2000" b="1" dirty="0">
                <a:sym typeface="+mn-ea"/>
              </a:rPr>
              <a:t>验算方法的不同</a:t>
            </a:r>
            <a:endParaRPr lang="zh-CN" altLang="en-US" sz="2000" b="1" dirty="0">
              <a:solidFill>
                <a:schemeClr val="tx1"/>
              </a:solidFill>
              <a:latin typeface="Arial" panose="020B0604020202020204" pitchFamily="34" charset="0"/>
              <a:ea typeface="微软雅黑" panose="020B0503020204020204" pitchFamily="34" charset="-122"/>
              <a:sym typeface="+mn-ea"/>
            </a:endParaRPr>
          </a:p>
        </p:txBody>
      </p:sp>
      <p:sp>
        <p:nvSpPr>
          <p:cNvPr id="16" name="文本框 15"/>
          <p:cNvSpPr txBox="1"/>
          <p:nvPr>
            <p:custDataLst>
              <p:tags r:id="rId17"/>
            </p:custDataLst>
          </p:nvPr>
        </p:nvSpPr>
        <p:spPr>
          <a:xfrm>
            <a:off x="436283" y="1940158"/>
            <a:ext cx="2582545" cy="473075"/>
          </a:xfrm>
          <a:prstGeom prst="rect">
            <a:avLst/>
          </a:prstGeom>
          <a:noFill/>
        </p:spPr>
        <p:txBody>
          <a:bodyPr wrap="square" rtlCol="0">
            <a:noAutofit/>
          </a:bodyPr>
          <a:lstStyle/>
          <a:p>
            <a:pPr>
              <a:lnSpc>
                <a:spcPct val="120000"/>
              </a:lnSpc>
            </a:pPr>
            <a:r>
              <a:rPr lang="zh-CN" altLang="en-US" sz="2200" b="1" dirty="0">
                <a:sym typeface="+mn-ea"/>
              </a:rPr>
              <a:t>承台建模</a:t>
            </a:r>
            <a:endParaRPr lang="zh-CN" altLang="en-US" sz="2200" b="1" dirty="0">
              <a:solidFill>
                <a:schemeClr val="tx1"/>
              </a:solidFill>
              <a:latin typeface="Arial" panose="020B0604020202020204" pitchFamily="34" charset="0"/>
              <a:ea typeface="微软雅黑" panose="020B0503020204020204" pitchFamily="34" charset="-122"/>
              <a:sym typeface="+mn-ea"/>
            </a:endParaRPr>
          </a:p>
        </p:txBody>
      </p:sp>
      <p:sp>
        <p:nvSpPr>
          <p:cNvPr id="33" name="iconfont-11899-5650878">
            <a:extLst>
              <a:ext uri="{FF2B5EF4-FFF2-40B4-BE49-F238E27FC236}">
                <a16:creationId xmlns:a16="http://schemas.microsoft.com/office/drawing/2014/main" id="{54405246-CCE2-4201-BBB1-D3F3EB6E740D}"/>
              </a:ext>
            </a:extLst>
          </p:cNvPr>
          <p:cNvSpPr/>
          <p:nvPr/>
        </p:nvSpPr>
        <p:spPr>
          <a:xfrm>
            <a:off x="5791157" y="3124219"/>
            <a:ext cx="609685" cy="609562"/>
          </a:xfrm>
          <a:custGeom>
            <a:avLst/>
            <a:gdLst>
              <a:gd name="T0" fmla="*/ 6176 w 10375"/>
              <a:gd name="T1" fmla="*/ 2754 h 10375"/>
              <a:gd name="T2" fmla="*/ 2741 w 10375"/>
              <a:gd name="T3" fmla="*/ 6188 h 10375"/>
              <a:gd name="T4" fmla="*/ 2741 w 10375"/>
              <a:gd name="T5" fmla="*/ 6549 h 10375"/>
              <a:gd name="T6" fmla="*/ 3826 w 10375"/>
              <a:gd name="T7" fmla="*/ 7634 h 10375"/>
              <a:gd name="T8" fmla="*/ 4188 w 10375"/>
              <a:gd name="T9" fmla="*/ 7634 h 10375"/>
              <a:gd name="T10" fmla="*/ 7623 w 10375"/>
              <a:gd name="T11" fmla="*/ 4199 h 10375"/>
              <a:gd name="T12" fmla="*/ 7623 w 10375"/>
              <a:gd name="T13" fmla="*/ 3838 h 10375"/>
              <a:gd name="T14" fmla="*/ 6538 w 10375"/>
              <a:gd name="T15" fmla="*/ 2754 h 10375"/>
              <a:gd name="T16" fmla="*/ 6176 w 10375"/>
              <a:gd name="T17" fmla="*/ 2754 h 10375"/>
              <a:gd name="T18" fmla="*/ 7441 w 10375"/>
              <a:gd name="T19" fmla="*/ 1850 h 10375"/>
              <a:gd name="T20" fmla="*/ 8526 w 10375"/>
              <a:gd name="T21" fmla="*/ 2935 h 10375"/>
              <a:gd name="T22" fmla="*/ 8526 w 10375"/>
              <a:gd name="T23" fmla="*/ 3296 h 10375"/>
              <a:gd name="T24" fmla="*/ 8165 w 10375"/>
              <a:gd name="T25" fmla="*/ 3658 h 10375"/>
              <a:gd name="T26" fmla="*/ 7804 w 10375"/>
              <a:gd name="T27" fmla="*/ 3658 h 10375"/>
              <a:gd name="T28" fmla="*/ 6719 w 10375"/>
              <a:gd name="T29" fmla="*/ 2573 h 10375"/>
              <a:gd name="T30" fmla="*/ 6719 w 10375"/>
              <a:gd name="T31" fmla="*/ 2211 h 10375"/>
              <a:gd name="T32" fmla="*/ 7080 w 10375"/>
              <a:gd name="T33" fmla="*/ 1850 h 10375"/>
              <a:gd name="T34" fmla="*/ 7441 w 10375"/>
              <a:gd name="T35" fmla="*/ 1850 h 10375"/>
              <a:gd name="T36" fmla="*/ 2583 w 10375"/>
              <a:gd name="T37" fmla="*/ 6639 h 10375"/>
              <a:gd name="T38" fmla="*/ 3738 w 10375"/>
              <a:gd name="T39" fmla="*/ 7794 h 10375"/>
              <a:gd name="T40" fmla="*/ 3688 w 10375"/>
              <a:gd name="T41" fmla="*/ 8005 h 10375"/>
              <a:gd name="T42" fmla="*/ 1943 w 10375"/>
              <a:gd name="T43" fmla="*/ 8595 h 10375"/>
              <a:gd name="T44" fmla="*/ 1780 w 10375"/>
              <a:gd name="T45" fmla="*/ 8433 h 10375"/>
              <a:gd name="T46" fmla="*/ 2370 w 10375"/>
              <a:gd name="T47" fmla="*/ 6688 h 10375"/>
              <a:gd name="T48" fmla="*/ 2583 w 10375"/>
              <a:gd name="T49" fmla="*/ 6639 h 10375"/>
              <a:gd name="T50" fmla="*/ 10375 w 10375"/>
              <a:gd name="T51" fmla="*/ 10375 h 10375"/>
              <a:gd name="T52" fmla="*/ 0 w 10375"/>
              <a:gd name="T53" fmla="*/ 10375 h 10375"/>
              <a:gd name="T54" fmla="*/ 0 w 10375"/>
              <a:gd name="T55" fmla="*/ 0 h 10375"/>
              <a:gd name="T56" fmla="*/ 10375 w 10375"/>
              <a:gd name="T57" fmla="*/ 0 h 10375"/>
              <a:gd name="T58" fmla="*/ 10375 w 10375"/>
              <a:gd name="T59" fmla="*/ 10375 h 10375"/>
              <a:gd name="T60" fmla="*/ 9565 w 10375"/>
              <a:gd name="T61" fmla="*/ 812 h 10375"/>
              <a:gd name="T62" fmla="*/ 810 w 10375"/>
              <a:gd name="T63" fmla="*/ 812 h 10375"/>
              <a:gd name="T64" fmla="*/ 810 w 10375"/>
              <a:gd name="T65" fmla="*/ 9565 h 10375"/>
              <a:gd name="T66" fmla="*/ 9564 w 10375"/>
              <a:gd name="T67" fmla="*/ 9565 h 10375"/>
              <a:gd name="T68" fmla="*/ 9564 w 10375"/>
              <a:gd name="T69" fmla="*/ 812 h 10375"/>
              <a:gd name="T70" fmla="*/ 9565 w 10375"/>
              <a:gd name="T71" fmla="*/ 812 h 10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75" h="10375">
                <a:moveTo>
                  <a:pt x="6176" y="2754"/>
                </a:moveTo>
                <a:lnTo>
                  <a:pt x="2741" y="6188"/>
                </a:lnTo>
                <a:cubicBezTo>
                  <a:pt x="2641" y="6288"/>
                  <a:pt x="2641" y="6449"/>
                  <a:pt x="2741" y="6549"/>
                </a:cubicBezTo>
                <a:lnTo>
                  <a:pt x="3826" y="7634"/>
                </a:lnTo>
                <a:cubicBezTo>
                  <a:pt x="3926" y="7734"/>
                  <a:pt x="4088" y="7734"/>
                  <a:pt x="4188" y="7634"/>
                </a:cubicBezTo>
                <a:lnTo>
                  <a:pt x="7623" y="4199"/>
                </a:lnTo>
                <a:cubicBezTo>
                  <a:pt x="7723" y="4099"/>
                  <a:pt x="7723" y="3938"/>
                  <a:pt x="7623" y="3838"/>
                </a:cubicBezTo>
                <a:lnTo>
                  <a:pt x="6538" y="2754"/>
                </a:lnTo>
                <a:cubicBezTo>
                  <a:pt x="6438" y="2654"/>
                  <a:pt x="6276" y="2654"/>
                  <a:pt x="6176" y="2754"/>
                </a:cubicBezTo>
                <a:close/>
                <a:moveTo>
                  <a:pt x="7441" y="1850"/>
                </a:moveTo>
                <a:lnTo>
                  <a:pt x="8526" y="2935"/>
                </a:lnTo>
                <a:cubicBezTo>
                  <a:pt x="8626" y="3035"/>
                  <a:pt x="8626" y="3196"/>
                  <a:pt x="8526" y="3296"/>
                </a:cubicBezTo>
                <a:lnTo>
                  <a:pt x="8165" y="3658"/>
                </a:lnTo>
                <a:cubicBezTo>
                  <a:pt x="8065" y="3758"/>
                  <a:pt x="7904" y="3758"/>
                  <a:pt x="7804" y="3658"/>
                </a:cubicBezTo>
                <a:lnTo>
                  <a:pt x="6719" y="2573"/>
                </a:lnTo>
                <a:cubicBezTo>
                  <a:pt x="6619" y="2473"/>
                  <a:pt x="6619" y="2311"/>
                  <a:pt x="6719" y="2211"/>
                </a:cubicBezTo>
                <a:lnTo>
                  <a:pt x="7080" y="1850"/>
                </a:lnTo>
                <a:cubicBezTo>
                  <a:pt x="7180" y="1750"/>
                  <a:pt x="7341" y="1750"/>
                  <a:pt x="7441" y="1850"/>
                </a:cubicBezTo>
                <a:close/>
                <a:moveTo>
                  <a:pt x="2583" y="6639"/>
                </a:moveTo>
                <a:lnTo>
                  <a:pt x="3738" y="7794"/>
                </a:lnTo>
                <a:cubicBezTo>
                  <a:pt x="3805" y="7862"/>
                  <a:pt x="3778" y="7975"/>
                  <a:pt x="3688" y="8005"/>
                </a:cubicBezTo>
                <a:lnTo>
                  <a:pt x="1943" y="8595"/>
                </a:lnTo>
                <a:cubicBezTo>
                  <a:pt x="1843" y="8629"/>
                  <a:pt x="1746" y="8534"/>
                  <a:pt x="1780" y="8433"/>
                </a:cubicBezTo>
                <a:lnTo>
                  <a:pt x="2370" y="6688"/>
                </a:lnTo>
                <a:cubicBezTo>
                  <a:pt x="2401" y="6599"/>
                  <a:pt x="2515" y="6572"/>
                  <a:pt x="2583" y="6639"/>
                </a:cubicBezTo>
                <a:close/>
                <a:moveTo>
                  <a:pt x="10375" y="10375"/>
                </a:moveTo>
                <a:lnTo>
                  <a:pt x="0" y="10375"/>
                </a:lnTo>
                <a:lnTo>
                  <a:pt x="0" y="0"/>
                </a:lnTo>
                <a:lnTo>
                  <a:pt x="10375" y="0"/>
                </a:lnTo>
                <a:lnTo>
                  <a:pt x="10375" y="10375"/>
                </a:lnTo>
                <a:close/>
                <a:moveTo>
                  <a:pt x="9565" y="812"/>
                </a:moveTo>
                <a:lnTo>
                  <a:pt x="810" y="812"/>
                </a:lnTo>
                <a:lnTo>
                  <a:pt x="810" y="9565"/>
                </a:lnTo>
                <a:lnTo>
                  <a:pt x="9564" y="9565"/>
                </a:lnTo>
                <a:lnTo>
                  <a:pt x="9564" y="812"/>
                </a:lnTo>
                <a:lnTo>
                  <a:pt x="9565" y="812"/>
                </a:lnTo>
                <a:close/>
              </a:path>
            </a:pathLst>
          </a:custGeom>
          <a:solidFill>
            <a:schemeClr val="accent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 9"/>
          <p:cNvPicPr>
            <a:picLocks noChangeAspect="1"/>
          </p:cNvPicPr>
          <p:nvPr/>
        </p:nvPicPr>
        <p:blipFill>
          <a:blip r:embed="rId23"/>
          <a:stretch>
            <a:fillRect/>
          </a:stretch>
        </p:blipFill>
        <p:spPr>
          <a:xfrm>
            <a:off x="45223" y="5692326"/>
            <a:ext cx="7458075" cy="581025"/>
          </a:xfrm>
          <a:prstGeom prst="rect">
            <a:avLst/>
          </a:prstGeom>
        </p:spPr>
      </p:pic>
      <p:pic>
        <p:nvPicPr>
          <p:cNvPr id="11" name="图片 10"/>
          <p:cNvPicPr>
            <a:picLocks noChangeAspect="1"/>
          </p:cNvPicPr>
          <p:nvPr/>
        </p:nvPicPr>
        <p:blipFill>
          <a:blip r:embed="rId24"/>
          <a:stretch>
            <a:fillRect/>
          </a:stretch>
        </p:blipFill>
        <p:spPr>
          <a:xfrm>
            <a:off x="89446" y="2592830"/>
            <a:ext cx="3759471" cy="1672339"/>
          </a:xfrm>
          <a:prstGeom prst="rect">
            <a:avLst/>
          </a:prstGeom>
        </p:spPr>
      </p:pic>
      <p:sp>
        <p:nvSpPr>
          <p:cNvPr id="37" name="文本框 36"/>
          <p:cNvSpPr txBox="1"/>
          <p:nvPr>
            <p:custDataLst>
              <p:tags r:id="rId18"/>
            </p:custDataLst>
          </p:nvPr>
        </p:nvSpPr>
        <p:spPr>
          <a:xfrm>
            <a:off x="8695866" y="330893"/>
            <a:ext cx="2582545" cy="473075"/>
          </a:xfrm>
          <a:prstGeom prst="rect">
            <a:avLst/>
          </a:prstGeom>
          <a:noFill/>
        </p:spPr>
        <p:txBody>
          <a:bodyPr wrap="square" rtlCol="0">
            <a:noAutofit/>
          </a:bodyPr>
          <a:lstStyle/>
          <a:p>
            <a:pPr>
              <a:lnSpc>
                <a:spcPct val="120000"/>
              </a:lnSpc>
            </a:pPr>
            <a:r>
              <a:rPr lang="zh-CN" altLang="en-US" sz="2200" b="1" dirty="0">
                <a:sym typeface="+mn-ea"/>
              </a:rPr>
              <a:t>筏板建模</a:t>
            </a:r>
            <a:endParaRPr lang="zh-CN" altLang="en-US" sz="2200" b="1" dirty="0">
              <a:solidFill>
                <a:schemeClr val="tx1"/>
              </a:solidFill>
              <a:latin typeface="Arial" panose="020B0604020202020204" pitchFamily="34" charset="0"/>
              <a:ea typeface="微软雅黑" panose="020B0503020204020204" pitchFamily="34" charset="-122"/>
              <a:sym typeface="+mn-ea"/>
            </a:endParaRPr>
          </a:p>
        </p:txBody>
      </p:sp>
      <p:pic>
        <p:nvPicPr>
          <p:cNvPr id="4" name="图片 3"/>
          <p:cNvPicPr>
            <a:picLocks noChangeAspect="1"/>
          </p:cNvPicPr>
          <p:nvPr/>
        </p:nvPicPr>
        <p:blipFill>
          <a:blip r:embed="rId25"/>
          <a:stretch>
            <a:fillRect/>
          </a:stretch>
        </p:blipFill>
        <p:spPr>
          <a:xfrm>
            <a:off x="8056477" y="1232528"/>
            <a:ext cx="3975790" cy="1892128"/>
          </a:xfrm>
          <a:prstGeom prst="rect">
            <a:avLst/>
          </a:prstGeom>
        </p:spPr>
      </p:pic>
      <p:sp>
        <p:nvSpPr>
          <p:cNvPr id="6" name="圆角矩形 5"/>
          <p:cNvSpPr/>
          <p:nvPr/>
        </p:nvSpPr>
        <p:spPr>
          <a:xfrm>
            <a:off x="979087" y="3421116"/>
            <a:ext cx="955967" cy="46478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791157" y="5692326"/>
            <a:ext cx="453927" cy="5810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19"/>
            </p:custDataLst>
          </p:nvPr>
        </p:nvSpPr>
        <p:spPr>
          <a:xfrm>
            <a:off x="475728" y="4684847"/>
            <a:ext cx="3481699" cy="473075"/>
          </a:xfrm>
          <a:prstGeom prst="rect">
            <a:avLst/>
          </a:prstGeom>
          <a:noFill/>
        </p:spPr>
        <p:txBody>
          <a:bodyPr wrap="square" rtlCol="0">
            <a:noAutofit/>
          </a:bodyPr>
          <a:lstStyle/>
          <a:p>
            <a:pPr marL="342900" indent="-342900">
              <a:lnSpc>
                <a:spcPct val="120000"/>
              </a:lnSpc>
              <a:buFont typeface="Wingdings" panose="05000000000000000000" pitchFamily="2" charset="2"/>
              <a:buChar char="u"/>
            </a:pPr>
            <a:r>
              <a:rPr lang="zh-CN" altLang="en-US" sz="2200" b="1" dirty="0">
                <a:sym typeface="+mn-ea"/>
              </a:rPr>
              <a:t>承台受剪验算考虑剪跨比</a:t>
            </a:r>
            <a:endParaRPr lang="zh-CN" altLang="en-US" sz="2200" b="1" dirty="0">
              <a:solidFill>
                <a:schemeClr val="tx1"/>
              </a:solidFill>
              <a:latin typeface="Arial" panose="020B0604020202020204" pitchFamily="34" charset="0"/>
              <a:ea typeface="微软雅黑" panose="020B0503020204020204" pitchFamily="34" charset="-122"/>
              <a:sym typeface="+mn-ea"/>
            </a:endParaRPr>
          </a:p>
        </p:txBody>
      </p:sp>
      <p:sp>
        <p:nvSpPr>
          <p:cNvPr id="34" name="文本框 33"/>
          <p:cNvSpPr txBox="1"/>
          <p:nvPr>
            <p:custDataLst>
              <p:tags r:id="rId20"/>
            </p:custDataLst>
          </p:nvPr>
        </p:nvSpPr>
        <p:spPr>
          <a:xfrm>
            <a:off x="7989062" y="3428706"/>
            <a:ext cx="4043205" cy="1256141"/>
          </a:xfrm>
          <a:prstGeom prst="rect">
            <a:avLst/>
          </a:prstGeom>
          <a:noFill/>
        </p:spPr>
        <p:txBody>
          <a:bodyPr wrap="square" rtlCol="0">
            <a:noAutofit/>
          </a:bodyPr>
          <a:lstStyle/>
          <a:p>
            <a:pPr marL="342900" indent="-342900">
              <a:lnSpc>
                <a:spcPct val="120000"/>
              </a:lnSpc>
              <a:buFont typeface="+mj-lt"/>
              <a:buAutoNum type="alphaLcParenR"/>
            </a:pPr>
            <a:r>
              <a:rPr lang="zh-CN" altLang="en-US" sz="1600" dirty="0">
                <a:sym typeface="+mn-ea"/>
              </a:rPr>
              <a:t>筏板拉线受剪线能把构件一切为二时，按荷载、反力差计算剪力</a:t>
            </a:r>
            <a:endParaRPr lang="en-US" altLang="zh-CN" sz="1600" dirty="0">
              <a:sym typeface="+mn-ea"/>
            </a:endParaRPr>
          </a:p>
          <a:p>
            <a:pPr marL="342900" indent="-342900">
              <a:lnSpc>
                <a:spcPct val="120000"/>
              </a:lnSpc>
              <a:buFont typeface="+mj-lt"/>
              <a:buAutoNum type="alphaLcParenR"/>
            </a:pPr>
            <a:r>
              <a:rPr lang="zh-CN" altLang="en-US" sz="1600" dirty="0">
                <a:sym typeface="+mn-ea"/>
              </a:rPr>
              <a:t>不能把构件一分为二时，按积分线计算剪力</a:t>
            </a:r>
            <a:endParaRPr lang="zh-CN" altLang="en-US" sz="1600" dirty="0">
              <a:solidFill>
                <a:schemeClr val="tx1"/>
              </a:solidFill>
              <a:sym typeface="+mn-ea"/>
            </a:endParaRPr>
          </a:p>
        </p:txBody>
      </p:sp>
      <p:sp>
        <p:nvSpPr>
          <p:cNvPr id="36" name="文本框 35"/>
          <p:cNvSpPr txBox="1"/>
          <p:nvPr>
            <p:custDataLst>
              <p:tags r:id="rId21"/>
            </p:custDataLst>
          </p:nvPr>
        </p:nvSpPr>
        <p:spPr>
          <a:xfrm>
            <a:off x="8161305" y="4843907"/>
            <a:ext cx="3642768" cy="1046724"/>
          </a:xfrm>
          <a:prstGeom prst="rect">
            <a:avLst/>
          </a:prstGeom>
          <a:noFill/>
        </p:spPr>
        <p:txBody>
          <a:bodyPr wrap="square" rtlCol="0">
            <a:noAutofit/>
          </a:bodyPr>
          <a:lstStyle/>
          <a:p>
            <a:pPr marL="342900" indent="-342900">
              <a:lnSpc>
                <a:spcPct val="120000"/>
              </a:lnSpc>
              <a:buFont typeface="Wingdings" panose="05000000000000000000" pitchFamily="2" charset="2"/>
              <a:buChar char="u"/>
            </a:pPr>
            <a:r>
              <a:rPr lang="zh-CN" altLang="en-US" sz="2200" b="1" dirty="0">
                <a:sym typeface="+mn-ea"/>
              </a:rPr>
              <a:t>但不管以上哪种方式，受剪验算都不考虑剪跨比</a:t>
            </a:r>
            <a:endParaRPr lang="zh-CN" altLang="en-US" sz="2200" b="1" dirty="0">
              <a:solidFill>
                <a:schemeClr val="tx1"/>
              </a:solidFill>
              <a:latin typeface="Arial" panose="020B0604020202020204" pitchFamily="34" charset="0"/>
              <a:ea typeface="微软雅黑" panose="020B0503020204020204" pitchFamily="34" charset="-122"/>
              <a:sym typeface="+mn-ea"/>
            </a:endParaRPr>
          </a:p>
        </p:txBody>
      </p:sp>
      <p:sp>
        <p:nvSpPr>
          <p:cNvPr id="13" name="文本框 12"/>
          <p:cNvSpPr txBox="1"/>
          <p:nvPr/>
        </p:nvSpPr>
        <p:spPr>
          <a:xfrm>
            <a:off x="9118581" y="1945862"/>
            <a:ext cx="379251" cy="461665"/>
          </a:xfrm>
          <a:prstGeom prst="rect">
            <a:avLst/>
          </a:prstGeom>
          <a:noFill/>
        </p:spPr>
        <p:txBody>
          <a:bodyPr wrap="square" rtlCol="0">
            <a:spAutoFit/>
          </a:bodyPr>
          <a:lstStyle/>
          <a:p>
            <a:r>
              <a:rPr lang="en-US" altLang="zh-CN" sz="2400" dirty="0">
                <a:solidFill>
                  <a:srgbClr val="C00000"/>
                </a:solidFill>
              </a:rPr>
              <a:t>a</a:t>
            </a:r>
            <a:endParaRPr lang="zh-CN" altLang="en-US" sz="2400" dirty="0">
              <a:solidFill>
                <a:srgbClr val="C00000"/>
              </a:solidFill>
            </a:endParaRPr>
          </a:p>
        </p:txBody>
      </p:sp>
      <p:sp>
        <p:nvSpPr>
          <p:cNvPr id="40" name="文本框 39"/>
          <p:cNvSpPr txBox="1"/>
          <p:nvPr/>
        </p:nvSpPr>
        <p:spPr>
          <a:xfrm>
            <a:off x="11278411" y="1967724"/>
            <a:ext cx="379251" cy="461665"/>
          </a:xfrm>
          <a:prstGeom prst="rect">
            <a:avLst/>
          </a:prstGeom>
          <a:noFill/>
        </p:spPr>
        <p:txBody>
          <a:bodyPr wrap="square" rtlCol="0">
            <a:spAutoFit/>
          </a:bodyPr>
          <a:lstStyle/>
          <a:p>
            <a:r>
              <a:rPr lang="en-US" altLang="zh-CN" sz="2400" dirty="0">
                <a:solidFill>
                  <a:srgbClr val="C00000"/>
                </a:solidFill>
              </a:rPr>
              <a:t>b</a:t>
            </a:r>
            <a:endParaRPr lang="zh-CN" altLang="en-US" sz="2400" dirty="0">
              <a:solidFill>
                <a:srgbClr val="C00000"/>
              </a:solidFill>
            </a:endParaRPr>
          </a:p>
        </p:txBody>
      </p:sp>
    </p:spTree>
    <p:custDataLst>
      <p:tags r:id="rId1"/>
    </p:custDataLst>
    <p:extLst>
      <p:ext uri="{BB962C8B-B14F-4D97-AF65-F5344CB8AC3E}">
        <p14:creationId xmlns:p14="http://schemas.microsoft.com/office/powerpoint/2010/main" val="3510129518"/>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custDataLst>
              <p:tags r:id="rId2"/>
            </p:custDataLst>
          </p:nvPr>
        </p:nvSpPr>
        <p:spPr>
          <a:xfrm>
            <a:off x="921373" y="1776024"/>
            <a:ext cx="9435662" cy="1096557"/>
          </a:xfrm>
          <a:prstGeom prst="rect">
            <a:avLst/>
          </a:prstGeom>
          <a:noFill/>
        </p:spPr>
        <p:txBody>
          <a:bodyPr wrap="square" rtlCol="0" anchor="t" anchorCtr="0">
            <a:noAutofit/>
          </a:bodyPr>
          <a:lstStyle/>
          <a:p>
            <a:pPr lvl="0">
              <a:lnSpc>
                <a:spcPct val="150000"/>
              </a:lnSpc>
              <a:defRPr/>
            </a:pPr>
            <a:r>
              <a:rPr lang="zh-CN" altLang="en-US" sz="2400" b="1" spc="150" dirty="0">
                <a:solidFill>
                  <a:srgbClr val="C00000"/>
                </a:solidFill>
                <a:latin typeface="微软雅黑" panose="020B0503020204020204" pitchFamily="34" charset="-122"/>
                <a:ea typeface="微软雅黑" panose="020B0503020204020204" pitchFamily="34" charset="-122"/>
              </a:rPr>
              <a:t>承台与筏板属于不同构件，其材料强度、覆土重等信息设置位置不同，按不同方式建模对比时，要注意数据信息是否一致；</a:t>
            </a:r>
          </a:p>
          <a:p>
            <a:pPr marL="342900" lvl="0" indent="-342900">
              <a:lnSpc>
                <a:spcPct val="150000"/>
              </a:lnSpc>
              <a:buFont typeface="Wingdings" panose="05000000000000000000" charset="0"/>
              <a:buChar char="Ø"/>
              <a:defRPr/>
            </a:pPr>
            <a:endParaRPr lang="zh-CN" altLang="en-US" sz="2400" b="1" spc="150" dirty="0">
              <a:solidFill>
                <a:srgbClr val="C00000"/>
              </a:solidFill>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charset="0"/>
              <a:buChar char="Ø"/>
              <a:defRPr/>
            </a:pPr>
            <a:endParaRPr lang="zh-CN" altLang="en-US" sz="2400" b="1" spc="150" dirty="0">
              <a:solidFill>
                <a:schemeClr val="tx1"/>
              </a:solidFill>
              <a:latin typeface="微软雅黑" panose="020B0503020204020204" pitchFamily="34" charset="-122"/>
              <a:ea typeface="微软雅黑" panose="020B0503020204020204" pitchFamily="34" charset="-122"/>
            </a:endParaRPr>
          </a:p>
        </p:txBody>
      </p:sp>
      <p:grpSp>
        <p:nvGrpSpPr>
          <p:cNvPr id="6" name="组合 5"/>
          <p:cNvGrpSpPr/>
          <p:nvPr>
            <p:custDataLst>
              <p:tags r:id="rId3"/>
            </p:custDataLst>
          </p:nvPr>
        </p:nvGrpSpPr>
        <p:grpSpPr>
          <a:xfrm>
            <a:off x="541260" y="1680210"/>
            <a:ext cx="10352712" cy="1290320"/>
            <a:chOff x="1393779" y="1656262"/>
            <a:chExt cx="7944529" cy="1163792"/>
          </a:xfrm>
        </p:grpSpPr>
        <p:sp>
          <p:nvSpPr>
            <p:cNvPr id="7" name="任意形状 5"/>
            <p:cNvSpPr/>
            <p:nvPr>
              <p:custDataLst>
                <p:tags r:id="rId12"/>
              </p:custDataLst>
            </p:nvPr>
          </p:nvSpPr>
          <p:spPr>
            <a:xfrm>
              <a:off x="1393780" y="1656262"/>
              <a:ext cx="374410" cy="1163346"/>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chemeClr val="bg1">
                <a:lumMod val="95000"/>
              </a:scheme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sz="1800">
                <a:solidFill>
                  <a:srgbClr val="222222"/>
                </a:solidFill>
                <a:latin typeface="微软雅黑" panose="020B0503020204020204" pitchFamily="34" charset="-122"/>
                <a:ea typeface="微软雅黑" panose="020B0503020204020204" pitchFamily="34" charset="-122"/>
              </a:endParaRPr>
            </a:p>
          </p:txBody>
        </p:sp>
        <p:sp>
          <p:nvSpPr>
            <p:cNvPr id="8" name="圆角矩形 7"/>
            <p:cNvSpPr/>
            <p:nvPr>
              <p:custDataLst>
                <p:tags r:id="rId13"/>
              </p:custDataLst>
            </p:nvPr>
          </p:nvSpPr>
          <p:spPr>
            <a:xfrm>
              <a:off x="1393779" y="1656262"/>
              <a:ext cx="7944528" cy="1161867"/>
            </a:xfrm>
            <a:prstGeom prst="roundRect">
              <a:avLst>
                <a:gd name="adj" fmla="val 5137"/>
              </a:avLst>
            </a:prstGeom>
            <a:noFill/>
            <a:ln w="25400" cap="flat">
              <a:solidFill>
                <a:schemeClr val="accent1"/>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sz="1800">
                <a:solidFill>
                  <a:srgbClr val="222222"/>
                </a:solidFill>
                <a:latin typeface="微软雅黑" panose="020B0503020204020204" pitchFamily="34" charset="-122"/>
                <a:ea typeface="微软雅黑" panose="020B0503020204020204" pitchFamily="34" charset="-122"/>
              </a:endParaRPr>
            </a:p>
          </p:txBody>
        </p:sp>
        <p:sp>
          <p:nvSpPr>
            <p:cNvPr id="9" name="任意形状 4"/>
            <p:cNvSpPr/>
            <p:nvPr>
              <p:custDataLst>
                <p:tags r:id="rId14"/>
              </p:custDataLst>
            </p:nvPr>
          </p:nvSpPr>
          <p:spPr>
            <a:xfrm>
              <a:off x="8843552" y="1656708"/>
              <a:ext cx="494756" cy="1163346"/>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chemeClr val="accent1"/>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sz="1800">
                <a:solidFill>
                  <a:srgbClr val="222222"/>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4"/>
            </p:custDataLst>
          </p:nvPr>
        </p:nvGrpSpPr>
        <p:grpSpPr>
          <a:xfrm>
            <a:off x="1969375" y="3191510"/>
            <a:ext cx="7944485" cy="1290320"/>
            <a:chOff x="2822189" y="3167438"/>
            <a:chExt cx="7944529" cy="1163792"/>
          </a:xfrm>
        </p:grpSpPr>
        <p:sp>
          <p:nvSpPr>
            <p:cNvPr id="11" name="任意形状 20"/>
            <p:cNvSpPr/>
            <p:nvPr>
              <p:custDataLst>
                <p:tags r:id="rId9"/>
              </p:custDataLst>
            </p:nvPr>
          </p:nvSpPr>
          <p:spPr>
            <a:xfrm>
              <a:off x="2822190" y="3167438"/>
              <a:ext cx="374410" cy="1163346"/>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chemeClr val="bg1">
                <a:lumMod val="95000"/>
              </a:scheme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sz="1800">
                <a:solidFill>
                  <a:srgbClr val="222222"/>
                </a:solidFill>
                <a:latin typeface="微软雅黑" panose="020B0503020204020204" pitchFamily="34" charset="-122"/>
                <a:ea typeface="微软雅黑" panose="020B0503020204020204" pitchFamily="34" charset="-122"/>
              </a:endParaRPr>
            </a:p>
          </p:txBody>
        </p:sp>
        <p:sp>
          <p:nvSpPr>
            <p:cNvPr id="12" name="圆角矩形 11"/>
            <p:cNvSpPr/>
            <p:nvPr>
              <p:custDataLst>
                <p:tags r:id="rId10"/>
              </p:custDataLst>
            </p:nvPr>
          </p:nvSpPr>
          <p:spPr>
            <a:xfrm>
              <a:off x="2822189" y="3167438"/>
              <a:ext cx="7944528" cy="1161867"/>
            </a:xfrm>
            <a:prstGeom prst="roundRect">
              <a:avLst>
                <a:gd name="adj" fmla="val 5137"/>
              </a:avLst>
            </a:prstGeom>
            <a:noFill/>
            <a:ln w="25400" cap="flat">
              <a:solidFill>
                <a:srgbClr val="FF6600"/>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sz="1800">
                <a:solidFill>
                  <a:srgbClr val="222222"/>
                </a:solidFill>
                <a:latin typeface="微软雅黑" panose="020B0503020204020204" pitchFamily="34" charset="-122"/>
                <a:ea typeface="微软雅黑" panose="020B0503020204020204" pitchFamily="34" charset="-122"/>
              </a:endParaRPr>
            </a:p>
          </p:txBody>
        </p:sp>
        <p:sp>
          <p:nvSpPr>
            <p:cNvPr id="13" name="任意形状 22"/>
            <p:cNvSpPr/>
            <p:nvPr>
              <p:custDataLst>
                <p:tags r:id="rId11"/>
              </p:custDataLst>
            </p:nvPr>
          </p:nvSpPr>
          <p:spPr>
            <a:xfrm>
              <a:off x="10271962" y="3167884"/>
              <a:ext cx="494756" cy="1163346"/>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FF6600"/>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sz="1800">
                <a:solidFill>
                  <a:srgbClr val="222222"/>
                </a:solidFill>
                <a:latin typeface="微软雅黑" panose="020B0503020204020204" pitchFamily="34" charset="-122"/>
                <a:ea typeface="微软雅黑" panose="020B0503020204020204" pitchFamily="34" charset="-122"/>
              </a:endParaRPr>
            </a:p>
          </p:txBody>
        </p:sp>
      </p:grpSp>
      <p:grpSp>
        <p:nvGrpSpPr>
          <p:cNvPr id="14" name="组合 13"/>
          <p:cNvGrpSpPr/>
          <p:nvPr>
            <p:custDataLst>
              <p:tags r:id="rId5"/>
            </p:custDataLst>
          </p:nvPr>
        </p:nvGrpSpPr>
        <p:grpSpPr>
          <a:xfrm>
            <a:off x="1087994" y="4702810"/>
            <a:ext cx="8497439" cy="1290320"/>
            <a:chOff x="1940715" y="4678614"/>
            <a:chExt cx="7944529" cy="1163792"/>
          </a:xfrm>
        </p:grpSpPr>
        <p:sp>
          <p:nvSpPr>
            <p:cNvPr id="15" name="任意形状 24"/>
            <p:cNvSpPr/>
            <p:nvPr>
              <p:custDataLst>
                <p:tags r:id="rId6"/>
              </p:custDataLst>
            </p:nvPr>
          </p:nvSpPr>
          <p:spPr>
            <a:xfrm>
              <a:off x="1940716" y="4678614"/>
              <a:ext cx="374410" cy="1163346"/>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chemeClr val="bg1">
                <a:lumMod val="95000"/>
              </a:scheme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sz="1800">
                <a:solidFill>
                  <a:srgbClr val="222222"/>
                </a:solidFill>
                <a:latin typeface="微软雅黑" panose="020B0503020204020204" pitchFamily="34" charset="-122"/>
                <a:ea typeface="微软雅黑" panose="020B0503020204020204" pitchFamily="34" charset="-122"/>
              </a:endParaRPr>
            </a:p>
          </p:txBody>
        </p:sp>
        <p:sp>
          <p:nvSpPr>
            <p:cNvPr id="16" name="圆角矩形 15"/>
            <p:cNvSpPr/>
            <p:nvPr>
              <p:custDataLst>
                <p:tags r:id="rId7"/>
              </p:custDataLst>
            </p:nvPr>
          </p:nvSpPr>
          <p:spPr>
            <a:xfrm>
              <a:off x="1940715" y="4678614"/>
              <a:ext cx="7944528" cy="1161867"/>
            </a:xfrm>
            <a:prstGeom prst="roundRect">
              <a:avLst>
                <a:gd name="adj" fmla="val 5137"/>
              </a:avLst>
            </a:prstGeom>
            <a:noFill/>
            <a:ln w="25400" cap="flat">
              <a:solidFill>
                <a:schemeClr val="accent6"/>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sz="1800">
                <a:solidFill>
                  <a:srgbClr val="222222"/>
                </a:solidFill>
                <a:latin typeface="微软雅黑" panose="020B0503020204020204" pitchFamily="34" charset="-122"/>
                <a:ea typeface="微软雅黑" panose="020B0503020204020204" pitchFamily="34" charset="-122"/>
              </a:endParaRPr>
            </a:p>
          </p:txBody>
        </p:sp>
        <p:sp>
          <p:nvSpPr>
            <p:cNvPr id="17" name="任意形状 26"/>
            <p:cNvSpPr/>
            <p:nvPr>
              <p:custDataLst>
                <p:tags r:id="rId8"/>
              </p:custDataLst>
            </p:nvPr>
          </p:nvSpPr>
          <p:spPr>
            <a:xfrm>
              <a:off x="9390488" y="4679060"/>
              <a:ext cx="494756" cy="1163346"/>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chemeClr val="accent6">
                <a:lumMod val="75000"/>
              </a:scheme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sz="1800">
                <a:solidFill>
                  <a:srgbClr val="222222"/>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2156580" y="3491616"/>
            <a:ext cx="7173588" cy="581057"/>
          </a:xfrm>
          <a:prstGeom prst="rect">
            <a:avLst/>
          </a:prstGeom>
        </p:spPr>
        <p:txBody>
          <a:bodyPr wrap="square">
            <a:spAutoFit/>
          </a:bodyPr>
          <a:lstStyle/>
          <a:p>
            <a:pPr lvl="0">
              <a:lnSpc>
                <a:spcPct val="150000"/>
              </a:lnSpc>
              <a:defRPr/>
            </a:pPr>
            <a:r>
              <a:rPr lang="zh-CN" altLang="en-US" sz="2400" b="1" spc="150" dirty="0">
                <a:solidFill>
                  <a:schemeClr val="tx2">
                    <a:lumMod val="25000"/>
                  </a:schemeClr>
                </a:solidFill>
                <a:latin typeface="微软雅黑" panose="020B0503020204020204" pitchFamily="34" charset="-122"/>
              </a:rPr>
              <a:t>按筏板建模与按承台建模所调用规范条款不同；</a:t>
            </a:r>
          </a:p>
        </p:txBody>
      </p:sp>
      <p:sp>
        <p:nvSpPr>
          <p:cNvPr id="4" name="文本框 3"/>
          <p:cNvSpPr txBox="1"/>
          <p:nvPr/>
        </p:nvSpPr>
        <p:spPr>
          <a:xfrm>
            <a:off x="1376825" y="5068423"/>
            <a:ext cx="7919775" cy="738664"/>
          </a:xfrm>
          <a:prstGeom prst="rect">
            <a:avLst/>
          </a:prstGeom>
          <a:noFill/>
        </p:spPr>
        <p:txBody>
          <a:bodyPr wrap="square" rtlCol="0">
            <a:spAutoFit/>
          </a:bodyPr>
          <a:lstStyle/>
          <a:p>
            <a:r>
              <a:rPr lang="zh-CN" altLang="en-US" sz="2400" b="1" dirty="0">
                <a:solidFill>
                  <a:srgbClr val="CCCC00"/>
                </a:solidFill>
              </a:rPr>
              <a:t>承台受剪验算考虑剪跨比，筏板受剪验算不考虑剪跨比。</a:t>
            </a:r>
          </a:p>
          <a:p>
            <a:endParaRPr lang="zh-CN" altLang="en-US" dirty="0"/>
          </a:p>
        </p:txBody>
      </p:sp>
      <p:sp>
        <p:nvSpPr>
          <p:cNvPr id="18" name="圆角矩形 17"/>
          <p:cNvSpPr/>
          <p:nvPr/>
        </p:nvSpPr>
        <p:spPr>
          <a:xfrm>
            <a:off x="1029164" y="386239"/>
            <a:ext cx="1526083" cy="788276"/>
          </a:xfrm>
          <a:prstGeom prst="roundRect">
            <a:avLst/>
          </a:prstGeom>
          <a:solidFill>
            <a:srgbClr val="407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SzPct val="80000"/>
              <a:buFont typeface="Wingdings" panose="05000000000000000000" pitchFamily="2" charset="2"/>
              <a:buChar char="ü"/>
            </a:pPr>
            <a:r>
              <a:rPr lang="en-US" altLang="zh-CN" sz="2800" dirty="0">
                <a:solidFill>
                  <a:schemeClr val="bg1"/>
                </a:solidFill>
              </a:rPr>
              <a:t>A1</a:t>
            </a:r>
            <a:r>
              <a:rPr lang="zh-CN" altLang="en-US" sz="2800" dirty="0"/>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206ED8A-F4BF-4CAA-8A70-09DEC111DEBF}"/>
              </a:ext>
            </a:extLst>
          </p:cNvPr>
          <p:cNvPicPr>
            <a:picLocks noChangeAspect="1"/>
          </p:cNvPicPr>
          <p:nvPr/>
        </p:nvPicPr>
        <p:blipFill>
          <a:blip r:embed="rId3"/>
          <a:stretch>
            <a:fillRect/>
          </a:stretch>
        </p:blipFill>
        <p:spPr>
          <a:xfrm>
            <a:off x="4296756" y="4556622"/>
            <a:ext cx="4104762" cy="1514286"/>
          </a:xfrm>
          <a:prstGeom prst="rect">
            <a:avLst/>
          </a:prstGeom>
        </p:spPr>
      </p:pic>
      <p:sp>
        <p:nvSpPr>
          <p:cNvPr id="2" name="标题 1"/>
          <p:cNvSpPr>
            <a:spLocks noGrp="1"/>
          </p:cNvSpPr>
          <p:nvPr>
            <p:ph type="title"/>
          </p:nvPr>
        </p:nvSpPr>
        <p:spPr>
          <a:xfrm>
            <a:off x="347980" y="347980"/>
            <a:ext cx="10488342" cy="441960"/>
          </a:xfrm>
        </p:spPr>
        <p:txBody>
          <a:bodyPr/>
          <a:lstStyle/>
          <a:p>
            <a:r>
              <a:rPr lang="en-US" altLang="zh-CN" sz="2800" spc="300" dirty="0">
                <a:solidFill>
                  <a:srgbClr val="C00000"/>
                </a:solidFill>
                <a:latin typeface="微软雅黑" panose="020B0503020204020204" pitchFamily="34" charset="-122"/>
                <a:cs typeface="微软雅黑" panose="020B0503020204020204" pitchFamily="34" charset="-122"/>
                <a:sym typeface="Arial" panose="020B0604020202020204" pitchFamily="34" charset="0"/>
              </a:rPr>
              <a:t>Q2</a:t>
            </a:r>
            <a:r>
              <a:rPr lang="zh-CN" altLang="en-US" sz="2800" spc="300"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：基础非线性计算不收敛，配筋异常</a:t>
            </a:r>
            <a:endParaRPr lang="zh-CN" altLang="en-US" sz="2800" dirty="0"/>
          </a:p>
        </p:txBody>
      </p:sp>
      <p:sp>
        <p:nvSpPr>
          <p:cNvPr id="4" name="矩形 3"/>
          <p:cNvSpPr/>
          <p:nvPr/>
        </p:nvSpPr>
        <p:spPr>
          <a:xfrm>
            <a:off x="347979" y="866539"/>
            <a:ext cx="7236000" cy="11938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stretch>
            <a:fillRect/>
          </a:stretch>
        </p:blipFill>
        <p:spPr>
          <a:xfrm>
            <a:off x="511727" y="1371937"/>
            <a:ext cx="5238321" cy="2798667"/>
          </a:xfrm>
          <a:prstGeom prst="rect">
            <a:avLst/>
          </a:prstGeom>
        </p:spPr>
      </p:pic>
      <p:pic>
        <p:nvPicPr>
          <p:cNvPr id="9" name="图片 8">
            <a:extLst>
              <a:ext uri="{FF2B5EF4-FFF2-40B4-BE49-F238E27FC236}">
                <a16:creationId xmlns:a16="http://schemas.microsoft.com/office/drawing/2014/main" id="{E9DA97A7-EA8C-4BBB-AAB6-C0C757882C92}"/>
              </a:ext>
            </a:extLst>
          </p:cNvPr>
          <p:cNvPicPr>
            <a:picLocks noChangeAspect="1"/>
          </p:cNvPicPr>
          <p:nvPr/>
        </p:nvPicPr>
        <p:blipFill>
          <a:blip r:embed="rId5"/>
          <a:stretch>
            <a:fillRect/>
          </a:stretch>
        </p:blipFill>
        <p:spPr>
          <a:xfrm>
            <a:off x="6096000" y="1484306"/>
            <a:ext cx="3624797" cy="2506597"/>
          </a:xfrm>
          <a:prstGeom prst="rect">
            <a:avLst/>
          </a:prstGeom>
        </p:spPr>
      </p:pic>
      <p:sp>
        <p:nvSpPr>
          <p:cNvPr id="8" name="矩形 7">
            <a:extLst>
              <a:ext uri="{FF2B5EF4-FFF2-40B4-BE49-F238E27FC236}">
                <a16:creationId xmlns:a16="http://schemas.microsoft.com/office/drawing/2014/main" id="{887B5F09-1CA2-444A-B4EA-563C68239B03}"/>
              </a:ext>
            </a:extLst>
          </p:cNvPr>
          <p:cNvSpPr/>
          <p:nvPr/>
        </p:nvSpPr>
        <p:spPr>
          <a:xfrm>
            <a:off x="8401518" y="4395836"/>
            <a:ext cx="988060" cy="1198880"/>
          </a:xfrm>
          <a:prstGeom prst="rect">
            <a:avLst/>
          </a:prstGeom>
          <a:noFill/>
          <a:ln>
            <a:noFill/>
          </a:ln>
        </p:spPr>
        <p:txBody>
          <a:bodyPr wrap="square" rtlCol="0" anchor="t">
            <a:spAutoFit/>
          </a:bodyPr>
          <a:lstStyle/>
          <a:p>
            <a:pPr algn="ctr"/>
            <a:r>
              <a:rPr lang="zh-CN" altLang="en-US" sz="7200" b="1" dirty="0">
                <a:solidFill>
                  <a:schemeClr val="tx1"/>
                </a:solidFill>
                <a:effectLst>
                  <a:outerShdw blurRad="38100" dist="19050" dir="2700000" algn="tl" rotWithShape="0">
                    <a:schemeClr val="dk1">
                      <a:alpha val="40000"/>
                    </a:schemeClr>
                  </a:outerShdw>
                </a:effectLst>
              </a:rPr>
              <a:t>？</a:t>
            </a:r>
          </a:p>
        </p:txBody>
      </p:sp>
    </p:spTree>
    <p:custDataLst>
      <p:tags r:id="rId1"/>
    </p:custDataLst>
    <p:extLst>
      <p:ext uri="{BB962C8B-B14F-4D97-AF65-F5344CB8AC3E}">
        <p14:creationId xmlns:p14="http://schemas.microsoft.com/office/powerpoint/2010/main" val="83380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6214"/>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6214"/>
</p:tagLst>
</file>

<file path=ppt/tags/tag118.xml><?xml version="1.0" encoding="utf-8"?>
<p:tagLst xmlns:a="http://schemas.openxmlformats.org/drawingml/2006/main" xmlns:r="http://schemas.openxmlformats.org/officeDocument/2006/relationships" xmlns:p="http://schemas.openxmlformats.org/presentationml/2006/main">
  <p:tag name="KSO_WM_TEMPLATE_INDEX" val="20186214"/>
  <p:tag name="KSO_WM_TAG_VERSION" val="1.0"/>
  <p:tag name="KSO_WM_BEAUTIFY_FLAG" val="#wm#"/>
  <p:tag name="KSO_WM_TEMPLATE_CATEGORY" val="diagram"/>
</p:tagLst>
</file>

<file path=ppt/tags/tag11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锐意奋进 力搏激流"/>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837_1*a*1"/>
  <p:tag name="KSO_WM_TEMPLATE_CATEGORY" val="custom"/>
  <p:tag name="KSO_WM_TEMPLATE_INDEX" val="20202837"/>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1*i*1"/>
  <p:tag name="KSO_WM_TEMPLATE_CATEGORY" val="custom"/>
  <p:tag name="KSO_WM_TEMPLATE_INDEX" val="20202837"/>
  <p:tag name="KSO_WM_UNIT_LAYERLEVEL" val="1"/>
  <p:tag name="KSO_WM_TAG_VERSION" val="1.0"/>
  <p:tag name="KSO_WM_BEAUTIFY_FLAG" val="#wm#"/>
  <p:tag name="KSO_WM_UNIT_TYPE" val="i"/>
  <p:tag name="KSO_WM_UNIT_INDEX" val="1"/>
</p:tagLst>
</file>

<file path=ppt/tags/tag12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锐意奋进 力搏激流"/>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837_1*a*1"/>
  <p:tag name="KSO_WM_TEMPLATE_CATEGORY" val="custom"/>
  <p:tag name="KSO_WM_TEMPLATE_INDEX" val="20202837"/>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i"/>
  <p:tag name="KSO_WM_UNIT_INDEX" val="1_3_2"/>
  <p:tag name="KSO_WM_UNIT_ID" val="diagram20187873_3*q_h_i*1_3_2"/>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f"/>
  <p:tag name="KSO_WM_UNIT_INDEX" val="1_1_1"/>
  <p:tag name="KSO_WM_UNIT_ID" val="diagram20187873_3*q_h_f*1_1_1"/>
  <p:tag name="KSO_WM_UNIT_LAYERLEVEL" val="1_1_1"/>
  <p:tag name="KSO_WM_UNIT_VALUE" val="28"/>
  <p:tag name="KSO_WM_UNIT_HIGHLIGHT" val="0"/>
  <p:tag name="KSO_WM_UNIT_COMPATIBLE" val="0"/>
  <p:tag name="KSO_WM_BEAUTIFY_FLAG" val="#wm#"/>
  <p:tag name="KSO_WM_UNIT_PRESET_TEXT" val="单击此处添加文本具体内容，简明扼要的阐述您的观点。"/>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a"/>
  <p:tag name="KSO_WM_UNIT_INDEX" val="1_3_1"/>
  <p:tag name="KSO_WM_UNIT_ID" val="diagram20187873_3*q_h_a*1_3_1"/>
  <p:tag name="KSO_WM_UNIT_LAYERLEVEL" val="1_1_1"/>
  <p:tag name="KSO_WM_UNIT_VALUE" val="6"/>
  <p:tag name="KSO_WM_UNIT_HIGHLIGHT" val="0"/>
  <p:tag name="KSO_WM_UNIT_COMPATIBLE" val="0"/>
  <p:tag name="KSO_WM_BEAUTIFY_FLAG" val="#wm#"/>
  <p:tag name="KSO_WM_UNIT_PRESET_TEXT" val="添加标题"/>
  <p:tag name="KSO_WM_UNIT_ISCONTENTSTITLE" val="0"/>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73"/>
  <p:tag name="KSO_WM_UNIT_TYPE" val="q_h_a"/>
  <p:tag name="KSO_WM_UNIT_INDEX" val="1_1_1"/>
  <p:tag name="KSO_WM_UNIT_ID" val="diagram20187873_3*q_h_a*1_1_1"/>
  <p:tag name="KSO_WM_UNIT_LAYERLEVEL" val="1_1_1"/>
  <p:tag name="KSO_WM_UNIT_VALUE" val="6"/>
  <p:tag name="KSO_WM_UNIT_HIGHLIGHT" val="0"/>
  <p:tag name="KSO_WM_UNIT_COMPATIBLE" val="0"/>
  <p:tag name="KSO_WM_BEAUTIFY_FLAG" val="#wm#"/>
  <p:tag name="KSO_WM_UNIT_PRESET_TEXT" val="添加标题"/>
  <p:tag name="KSO_WM_UNIT_ISCONTENTSTITLE" val="0"/>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 name="ISLIDE.ICON" val="#405338;#405338;#407179;"/>
</p:tagLst>
</file>

<file path=ppt/tags/tag12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00270_1*a*1"/>
  <p:tag name="KSO_WM_TEMPLATE_CATEGORY" val="diagram"/>
  <p:tag name="KSO_WM_TEMPLATE_INDEX" val="20200270"/>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76541_3*n_i*1_1"/>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76541_3*n_h_i*1_1_1"/>
  <p:tag name="KSO_WM_TEMPLATE_CATEGORY" val="diagram"/>
  <p:tag name="KSO_WM_TEMPLATE_INDEX" val="20176541"/>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2"/>
  <p:tag name="KSO_WM_UNIT_ID" val="diagram20176541_3*n_i*1_2"/>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3"/>
  <p:tag name="KSO_WM_UNIT_ID" val="diagram20176541_3*n_i*1_3"/>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4"/>
  <p:tag name="KSO_WM_UNIT_ID" val="diagram20176541_3*n_i*1_4"/>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2"/>
  <p:tag name="KSO_WM_UNIT_ID" val="diagram20176541_3*n_h_h_i*1_1_4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1"/>
  <p:tag name="KSO_WM_UNIT_ID" val="diagram20176541_3*n_h_h_i*1_1_4_1"/>
  <p:tag name="KSO_WM_TEMPLATE_CATEGORY" val="diagram"/>
  <p:tag name="KSO_WM_TEMPLATE_INDEX" val="20176541"/>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2"/>
  <p:tag name="KSO_WM_UNIT_ID" val="diagram20176541_3*n_h_h_i*1_1_1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diagram20176541_3*n_h_h_i*1_1_1_1"/>
  <p:tag name="KSO_WM_TEMPLATE_CATEGORY" val="diagram"/>
  <p:tag name="KSO_WM_TEMPLATE_INDEX" val="20176541"/>
  <p:tag name="KSO_WM_UNIT_LAYERLEVEL" val="1_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2"/>
  <p:tag name="KSO_WM_UNIT_ID" val="diagram20176541_3*n_h_h_i*1_1_3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1"/>
  <p:tag name="KSO_WM_UNIT_ID" val="diagram20176541_3*n_h_h_i*1_1_3_1"/>
  <p:tag name="KSO_WM_TEMPLATE_CATEGORY" val="diagram"/>
  <p:tag name="KSO_WM_TEMPLATE_INDEX" val="20176541"/>
  <p:tag name="KSO_WM_UNIT_LAYERLEVEL" val="1_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2"/>
  <p:tag name="KSO_WM_UNIT_ID" val="diagram20176541_3*n_h_h_i*1_1_2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1"/>
  <p:tag name="KSO_WM_UNIT_ID" val="diagram20176541_3*n_h_h_i*1_1_2_1"/>
  <p:tag name="KSO_WM_TEMPLATE_CATEGORY" val="diagram"/>
  <p:tag name="KSO_WM_TEMPLATE_INDEX" val="20176541"/>
  <p:tag name="KSO_WM_UNIT_LAYERLEVEL" val="1_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76541_3*n_h_a*1_1_1"/>
  <p:tag name="KSO_WM_TEMPLATE_CATEGORY" val="diagram"/>
  <p:tag name="KSO_WM_TEMPLATE_INDEX" val="20176541"/>
  <p:tag name="KSO_WM_UNIT_LAYERLEVEL" val="1_1_1"/>
  <p:tag name="KSO_WM_TAG_VERSION" val="1.0"/>
  <p:tag name="KSO_WM_BEAUTIFY_FLAG" val="#wm#"/>
  <p:tag name="KSO_WM_UNIT_TEXT_FILL_FORE_SCHEMECOLOR_INDEX" val="14"/>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75"/>
  <p:tag name="KSO_WM_UNIT_HIGHLIGHT" val="0"/>
  <p:tag name="KSO_WM_UNIT_COMPATIBLE" val="0"/>
  <p:tag name="KSO_WM_UNIT_DIAGRAM_ISNUMVISUAL" val="0"/>
  <p:tag name="KSO_WM_UNIT_DIAGRAM_ISREFERUNIT" val="0"/>
  <p:tag name="KSO_WM_DIAGRAM_GROUP_CODE" val="n1-1"/>
  <p:tag name="KSO_WM_UNIT_TYPE" val="n_h_h_f"/>
  <p:tag name="KSO_WM_UNIT_INDEX" val="1_1_3_1"/>
  <p:tag name="KSO_WM_UNIT_ID" val="diagram20176541_3*n_h_h_f*1_1_3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3_1"/>
  <p:tag name="KSO_WM_UNIT_ID" val="diagram20176541_3*n_h_h_a*1_1_3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75"/>
  <p:tag name="KSO_WM_UNIT_HIGHLIGHT" val="0"/>
  <p:tag name="KSO_WM_UNIT_COMPATIBLE" val="0"/>
  <p:tag name="KSO_WM_UNIT_DIAGRAM_ISNUMVISUAL" val="0"/>
  <p:tag name="KSO_WM_UNIT_DIAGRAM_ISREFERUNIT" val="0"/>
  <p:tag name="KSO_WM_DIAGRAM_GROUP_CODE" val="n1-1"/>
  <p:tag name="KSO_WM_UNIT_TYPE" val="n_h_h_f"/>
  <p:tag name="KSO_WM_UNIT_INDEX" val="1_1_1_1"/>
  <p:tag name="KSO_WM_UNIT_ID" val="diagram20176541_3*n_h_h_f*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20176541_3*n_h_h_a*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Lst>
</file>

<file path=ppt/tags/tag14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00270_1*a*1"/>
  <p:tag name="KSO_WM_TEMPLATE_CATEGORY" val="diagram"/>
  <p:tag name="KSO_WM_TEMPLATE_INDEX" val="20200270"/>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149.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0270_1*f*1"/>
  <p:tag name="KSO_WM_TEMPLATE_CATEGORY" val="diagram"/>
  <p:tag name="KSO_WM_TEMPLATE_INDEX" val="20200270"/>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76541_3*n_i*1_1"/>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76541_3*n_h_i*1_1_1"/>
  <p:tag name="KSO_WM_TEMPLATE_CATEGORY" val="diagram"/>
  <p:tag name="KSO_WM_TEMPLATE_INDEX" val="20176541"/>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2"/>
  <p:tag name="KSO_WM_UNIT_ID" val="diagram20176541_3*n_i*1_2"/>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3"/>
  <p:tag name="KSO_WM_UNIT_ID" val="diagram20176541_3*n_i*1_3"/>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4"/>
  <p:tag name="KSO_WM_UNIT_ID" val="diagram20176541_3*n_i*1_4"/>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2"/>
  <p:tag name="KSO_WM_UNIT_ID" val="diagram20176541_3*n_h_h_i*1_1_4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1"/>
  <p:tag name="KSO_WM_UNIT_ID" val="diagram20176541_3*n_h_h_i*1_1_4_1"/>
  <p:tag name="KSO_WM_TEMPLATE_CATEGORY" val="diagram"/>
  <p:tag name="KSO_WM_TEMPLATE_INDEX" val="20176541"/>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2"/>
  <p:tag name="KSO_WM_UNIT_ID" val="diagram20176541_3*n_h_h_i*1_1_1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diagram20176541_3*n_h_h_i*1_1_1_1"/>
  <p:tag name="KSO_WM_TEMPLATE_CATEGORY" val="diagram"/>
  <p:tag name="KSO_WM_TEMPLATE_INDEX" val="20176541"/>
  <p:tag name="KSO_WM_UNIT_LAYERLEVEL" val="1_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2"/>
  <p:tag name="KSO_WM_UNIT_ID" val="diagram20176541_3*n_h_h_i*1_1_3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1"/>
  <p:tag name="KSO_WM_UNIT_ID" val="diagram20176541_3*n_h_h_i*1_1_3_1"/>
  <p:tag name="KSO_WM_TEMPLATE_CATEGORY" val="diagram"/>
  <p:tag name="KSO_WM_TEMPLATE_INDEX" val="20176541"/>
  <p:tag name="KSO_WM_UNIT_LAYERLEVEL" val="1_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2"/>
  <p:tag name="KSO_WM_UNIT_ID" val="diagram20176541_3*n_h_h_i*1_1_2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1"/>
  <p:tag name="KSO_WM_UNIT_ID" val="diagram20176541_3*n_h_h_i*1_1_2_1"/>
  <p:tag name="KSO_WM_TEMPLATE_CATEGORY" val="diagram"/>
  <p:tag name="KSO_WM_TEMPLATE_INDEX" val="20176541"/>
  <p:tag name="KSO_WM_UNIT_LAYERLEVEL" val="1_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76541_3*n_h_a*1_1_1"/>
  <p:tag name="KSO_WM_TEMPLATE_CATEGORY" val="diagram"/>
  <p:tag name="KSO_WM_TEMPLATE_INDEX" val="20176541"/>
  <p:tag name="KSO_WM_UNIT_LAYERLEVEL" val="1_1_1"/>
  <p:tag name="KSO_WM_TAG_VERSION" val="1.0"/>
  <p:tag name="KSO_WM_BEAUTIFY_FLAG" val="#wm#"/>
  <p:tag name="KSO_WM_UNIT_TEXT_FILL_FORE_SCHEMECOLOR_INDEX" val="14"/>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75"/>
  <p:tag name="KSO_WM_UNIT_HIGHLIGHT" val="0"/>
  <p:tag name="KSO_WM_UNIT_COMPATIBLE" val="0"/>
  <p:tag name="KSO_WM_UNIT_DIAGRAM_ISNUMVISUAL" val="0"/>
  <p:tag name="KSO_WM_UNIT_DIAGRAM_ISREFERUNIT" val="0"/>
  <p:tag name="KSO_WM_DIAGRAM_GROUP_CODE" val="n1-1"/>
  <p:tag name="KSO_WM_UNIT_TYPE" val="n_h_h_f"/>
  <p:tag name="KSO_WM_UNIT_INDEX" val="1_1_3_1"/>
  <p:tag name="KSO_WM_UNIT_ID" val="diagram20176541_3*n_h_h_f*1_1_3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3_1"/>
  <p:tag name="KSO_WM_UNIT_ID" val="diagram20176541_3*n_h_h_a*1_1_3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75"/>
  <p:tag name="KSO_WM_UNIT_HIGHLIGHT" val="0"/>
  <p:tag name="KSO_WM_UNIT_COMPATIBLE" val="0"/>
  <p:tag name="KSO_WM_UNIT_DIAGRAM_ISNUMVISUAL" val="0"/>
  <p:tag name="KSO_WM_UNIT_DIAGRAM_ISREFERUNIT" val="0"/>
  <p:tag name="KSO_WM_DIAGRAM_GROUP_CODE" val="n1-1"/>
  <p:tag name="KSO_WM_UNIT_TYPE" val="n_h_h_f"/>
  <p:tag name="KSO_WM_UNIT_INDEX" val="1_1_1_1"/>
  <p:tag name="KSO_WM_UNIT_ID" val="diagram20176541_3*n_h_h_f*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20176541_3*n_h_h_a*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Lst>
</file>

<file path=ppt/tags/tag169.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0270_1*f*1"/>
  <p:tag name="KSO_WM_TEMPLATE_CATEGORY" val="diagram"/>
  <p:tag name="KSO_WM_TEMPLATE_INDEX" val="20200270"/>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1258_3*l_h_a*1_2_1"/>
  <p:tag name="KSO_WM_TEMPLATE_CATEGORY" val="diagram"/>
  <p:tag name="KSO_WM_TEMPLATE_INDEX" val="20181258"/>
  <p:tag name="KSO_WM_UNIT_LAYERLEVEL" val="1_1_1"/>
  <p:tag name="KSO_WM_TAG_VERSION" val="1.0"/>
  <p:tag name="KSO_WM_BEAUTIFY_FLAG" val="#wm#"/>
  <p:tag name="KSO_WM_UNIT_PRESET_TEXT" val="输入标题内容"/>
  <p:tag name="KSO_WM_UNIT_TEXT_FILL_FORE_SCHEMECOLOR_INDEX" val="13"/>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 name="ISLIDE.ICON" val="#405338;#405338;#407179;#406998;"/>
  <p:tag name="ISLIDE.VECTOR" val="#189075;"/>
</p:tagLst>
</file>

<file path=ppt/tags/tag17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00270_1*a*1"/>
  <p:tag name="KSO_WM_TEMPLATE_CATEGORY" val="diagram"/>
  <p:tag name="KSO_WM_TEMPLATE_INDEX" val="20200270"/>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17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0270_1*f*1"/>
  <p:tag name="KSO_WM_TEMPLATE_CATEGORY" val="diagram"/>
  <p:tag name="KSO_WM_TEMPLATE_INDEX" val="20200270"/>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76541_3*n_i*1_1"/>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76541_3*n_h_i*1_1_1"/>
  <p:tag name="KSO_WM_TEMPLATE_CATEGORY" val="diagram"/>
  <p:tag name="KSO_WM_TEMPLATE_INDEX" val="20176541"/>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2"/>
  <p:tag name="KSO_WM_UNIT_ID" val="diagram20176541_3*n_i*1_2"/>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3"/>
  <p:tag name="KSO_WM_UNIT_ID" val="diagram20176541_3*n_i*1_3"/>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4"/>
  <p:tag name="KSO_WM_UNIT_ID" val="diagram20176541_3*n_i*1_4"/>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2"/>
  <p:tag name="KSO_WM_UNIT_ID" val="diagram20176541_3*n_h_h_i*1_1_4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1"/>
  <p:tag name="KSO_WM_UNIT_ID" val="diagram20176541_3*n_h_h_i*1_1_4_1"/>
  <p:tag name="KSO_WM_TEMPLATE_CATEGORY" val="diagram"/>
  <p:tag name="KSO_WM_TEMPLATE_INDEX" val="20176541"/>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2"/>
  <p:tag name="KSO_WM_UNIT_ID" val="diagram20176541_3*n_h_h_i*1_1_1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diagram20176541_3*n_h_h_i*1_1_1_1"/>
  <p:tag name="KSO_WM_TEMPLATE_CATEGORY" val="diagram"/>
  <p:tag name="KSO_WM_TEMPLATE_INDEX" val="20176541"/>
  <p:tag name="KSO_WM_UNIT_LAYERLEVEL" val="1_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2"/>
  <p:tag name="KSO_WM_UNIT_ID" val="diagram20176541_3*n_h_h_i*1_1_3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1"/>
  <p:tag name="KSO_WM_UNIT_ID" val="diagram20176541_3*n_h_h_i*1_1_3_1"/>
  <p:tag name="KSO_WM_TEMPLATE_CATEGORY" val="diagram"/>
  <p:tag name="KSO_WM_TEMPLATE_INDEX" val="20176541"/>
  <p:tag name="KSO_WM_UNIT_LAYERLEVEL" val="1_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2"/>
  <p:tag name="KSO_WM_UNIT_ID" val="diagram20176541_3*n_h_h_i*1_1_2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1"/>
  <p:tag name="KSO_WM_UNIT_ID" val="diagram20176541_3*n_h_h_i*1_1_2_1"/>
  <p:tag name="KSO_WM_TEMPLATE_CATEGORY" val="diagram"/>
  <p:tag name="KSO_WM_TEMPLATE_INDEX" val="20176541"/>
  <p:tag name="KSO_WM_UNIT_LAYERLEVEL" val="1_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76541_3*n_h_a*1_1_1"/>
  <p:tag name="KSO_WM_TEMPLATE_CATEGORY" val="diagram"/>
  <p:tag name="KSO_WM_TEMPLATE_INDEX" val="20176541"/>
  <p:tag name="KSO_WM_UNIT_LAYERLEVEL" val="1_1_1"/>
  <p:tag name="KSO_WM_TAG_VERSION" val="1.0"/>
  <p:tag name="KSO_WM_BEAUTIFY_FLAG" val="#wm#"/>
  <p:tag name="KSO_WM_UNIT_TEXT_FILL_FORE_SCHEMECOLOR_INDEX" val="14"/>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20176541_3*n_h_h_a*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20176541_3*n_h_h_a*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 name="ISLIDE.ICON" val="#405338;#405338;#407179;#406998;"/>
</p:tagLst>
</file>

<file path=ppt/tags/tag19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00270_1*a*1"/>
  <p:tag name="KSO_WM_TEMPLATE_CATEGORY" val="diagram"/>
  <p:tag name="KSO_WM_TEMPLATE_INDEX" val="20200270"/>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76541_3*n_i*1_1"/>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76541_3*n_h_i*1_1_1"/>
  <p:tag name="KSO_WM_TEMPLATE_CATEGORY" val="diagram"/>
  <p:tag name="KSO_WM_TEMPLATE_INDEX" val="20176541"/>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2"/>
  <p:tag name="KSO_WM_UNIT_ID" val="diagram20176541_3*n_i*1_2"/>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3"/>
  <p:tag name="KSO_WM_UNIT_ID" val="diagram20176541_3*n_i*1_3"/>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4"/>
  <p:tag name="KSO_WM_UNIT_ID" val="diagram20176541_3*n_i*1_4"/>
  <p:tag name="KSO_WM_TEMPLATE_CATEGORY" val="diagram"/>
  <p:tag name="KSO_WM_TEMPLATE_INDEX" val="20176541"/>
  <p:tag name="KSO_WM_UNIT_LAYERLEVEL" val="1_1"/>
  <p:tag name="KSO_WM_TAG_VERSION" val="1.0"/>
  <p:tag name="KSO_WM_BEAUTIFY_FLAG" val="#wm#"/>
  <p:tag name="KSO_WM_UNIT_LINE_FORE_SCHEMECOLOR_INDEX" val="1"/>
  <p:tag name="KSO_WM_UNIT_LINE_FILL_TYPE" val="2"/>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2"/>
  <p:tag name="KSO_WM_UNIT_ID" val="diagram20176541_3*n_h_h_i*1_1_4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1"/>
  <p:tag name="KSO_WM_UNIT_ID" val="diagram20176541_3*n_h_h_i*1_1_4_1"/>
  <p:tag name="KSO_WM_TEMPLATE_CATEGORY" val="diagram"/>
  <p:tag name="KSO_WM_TEMPLATE_INDEX" val="20176541"/>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2"/>
  <p:tag name="KSO_WM_UNIT_ID" val="diagram20176541_3*n_h_h_i*1_1_1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diagram20176541_3*n_h_h_i*1_1_1_1"/>
  <p:tag name="KSO_WM_TEMPLATE_CATEGORY" val="diagram"/>
  <p:tag name="KSO_WM_TEMPLATE_INDEX" val="20176541"/>
  <p:tag name="KSO_WM_UNIT_LAYERLEVEL" val="1_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2"/>
  <p:tag name="KSO_WM_UNIT_ID" val="diagram20176541_3*n_h_h_i*1_1_3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1"/>
  <p:tag name="KSO_WM_UNIT_ID" val="diagram20176541_3*n_h_h_i*1_1_3_1"/>
  <p:tag name="KSO_WM_TEMPLATE_CATEGORY" val="diagram"/>
  <p:tag name="KSO_WM_TEMPLATE_INDEX" val="20176541"/>
  <p:tag name="KSO_WM_UNIT_LAYERLEVEL" val="1_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2"/>
  <p:tag name="KSO_WM_UNIT_ID" val="diagram20176541_3*n_h_h_i*1_1_2_2"/>
  <p:tag name="KSO_WM_TEMPLATE_CATEGORY" val="diagram"/>
  <p:tag name="KSO_WM_TEMPLATE_INDEX" val="20176541"/>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1"/>
  <p:tag name="KSO_WM_UNIT_ID" val="diagram20176541_3*n_h_h_i*1_1_2_1"/>
  <p:tag name="KSO_WM_TEMPLATE_CATEGORY" val="diagram"/>
  <p:tag name="KSO_WM_TEMPLATE_INDEX" val="20176541"/>
  <p:tag name="KSO_WM_UNIT_LAYERLEVEL" val="1_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76541_3*n_h_a*1_1_1"/>
  <p:tag name="KSO_WM_TEMPLATE_CATEGORY" val="diagram"/>
  <p:tag name="KSO_WM_TEMPLATE_INDEX" val="20176541"/>
  <p:tag name="KSO_WM_UNIT_LAYERLEVEL" val="1_1_1"/>
  <p:tag name="KSO_WM_TAG_VERSION" val="1.0"/>
  <p:tag name="KSO_WM_BEAUTIFY_FLAG" val="#wm#"/>
  <p:tag name="KSO_WM_UNIT_TEXT_FILL_FORE_SCHEMECOLOR_INDEX" val="14"/>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20176541_3*n_h_h_a*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20176541_3*n_h_h_a*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20176541_3*n_h_h_a*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20176541_3*n_h_h_a*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20176541_3*n_h_h_a*1_1_1_1"/>
  <p:tag name="KSO_WM_TEMPLATE_CATEGORY" val="diagram"/>
  <p:tag name="KSO_WM_TEMPLATE_INDEX" val="20176541"/>
  <p:tag name="KSO_WM_UNIT_LAYERLEVEL" val="1_1_1_1"/>
  <p:tag name="KSO_WM_TAG_VERSION" val="1.0"/>
  <p:tag name="KSO_WM_BEAUTIFY_FLAG" val="#wm#"/>
  <p:tag name="KSO_WM_UNIT_TEXT_FILL_FORE_SCHEMECOLOR_INDEX" val="13"/>
  <p:tag name="KSO_WM_UNIT_TEXT_FILL_TYPE" val="1"/>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Lst>
</file>

<file path=ppt/tags/tag212.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7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0270_1*l_h_f*1_3_1"/>
  <p:tag name="KSO_WM_TEMPLATE_CATEGORY" val="diagram"/>
  <p:tag name="KSO_WM_TEMPLATE_INDEX" val="20200270"/>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2*m_h_i*1_1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1"/>
  <p:tag name="KSO_WM_UNIT_USESOURCEFORMAT_APPLY" val="1"/>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2*m_h_i*1_2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1"/>
  <p:tag name="KSO_WM_UNIT_USESOURCEFORMAT_APPLY" val="1"/>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2*m_h_i*1_3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1"/>
  <p:tag name="KSO_WM_UNIT_USESOURCEFORMAT_APPLY" val="1"/>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2*m_h_i*1_3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2"/>
  <p:tag name="KSO_WM_UNIT_FILL_FORE_SCHEMECOLOR_INDEX" val="14"/>
  <p:tag name="KSO_WM_UNIT_FILL_TYPE" val="1"/>
  <p:tag name="KSO_WM_UNIT_USESOURCEFORMAT_APPLY" val="1"/>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2*m_h_i*1_3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3"/>
  <p:tag name="KSO_WM_UNIT_LINE_FORE_SCHEMECOLOR_INDEX" val="5"/>
  <p:tag name="KSO_WM_UNIT_LINE_FILL_TYPE" val="2"/>
  <p:tag name="KSO_WM_UNIT_USESOURCEFORMAT_APPLY" val="1"/>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2*m_h_i*1_3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4"/>
  <p:tag name="KSO_WM_UNIT_FILL_FORE_SCHEMECOLOR_INDEX" val="5"/>
  <p:tag name="KSO_WM_UNIT_FILL_TYPE" val="1"/>
  <p:tag name="KSO_WM_UNIT_USESOURCEFORMAT_APPLY" val="1"/>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2*m_h_i*1_2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2"/>
  <p:tag name="KSO_WM_UNIT_FILL_FORE_SCHEMECOLOR_INDEX" val="14"/>
  <p:tag name="KSO_WM_UNI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2*m_h_i*1_2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3"/>
  <p:tag name="KSO_WM_UNIT_LINE_FORE_SCHEMECOLOR_INDEX" val="5"/>
  <p:tag name="KSO_WM_UNIT_LINE_FILL_TYPE" val="2"/>
  <p:tag name="KSO_WM_UNIT_USESOURCEFORMAT_APPLY" val="1"/>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2*m_h_i*1_2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4"/>
  <p:tag name="KSO_WM_UNIT_FILL_FORE_SCHEMECOLOR_INDEX" val="5"/>
  <p:tag name="KSO_WM_UNIT_FILL_TYPE" val="1"/>
  <p:tag name="KSO_WM_UNIT_USESOURCEFORMAT_APPLY" val="1"/>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2*m_h_i*1_1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2"/>
  <p:tag name="KSO_WM_UNIT_FILL_FORE_SCHEMECOLOR_INDEX" val="14"/>
  <p:tag name="KSO_WM_UNIT_FILL_TYPE" val="1"/>
  <p:tag name="KSO_WM_UNIT_USESOURCEFORMAT_APPLY" val="1"/>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2*m_h_i*1_1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3"/>
  <p:tag name="KSO_WM_UNIT_LINE_FORE_SCHEMECOLOR_INDEX" val="5"/>
  <p:tag name="KSO_WM_UNIT_LINE_FILL_TYPE" val="2"/>
  <p:tag name="KSO_WM_UNIT_USESOURCEFORMAT_APPLY" val="1"/>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2*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FILL_FORE_SCHEMECOLOR_INDEX" val="5"/>
  <p:tag name="KSO_WM_UNIT_FILL_TYPE" val="1"/>
  <p:tag name="KSO_WM_UNIT_USESOURCEFORMAT_APPLY" val="1"/>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 name="ISLIDE.ICON" val="#405333;#406993;#400578;"/>
</p:tagLst>
</file>

<file path=ppt/tags/tag227.xml><?xml version="1.0" encoding="utf-8"?>
<p:tagLst xmlns:a="http://schemas.openxmlformats.org/drawingml/2006/main" xmlns:r="http://schemas.openxmlformats.org/officeDocument/2006/relationships" xmlns:p="http://schemas.openxmlformats.org/presentationml/2006/main">
  <p:tag name="ISLIDE.ICON" val="#407200;#58289;#58289;#58289;#58289;#58289;#58289;#58289;#58289;#58289;"/>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 name="ISLIDE.ICON" val="#372506;#166590;#181757;"/>
</p:tagLst>
</file>

<file path=ppt/tags/tag23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00270_1*a*1"/>
  <p:tag name="KSO_WM_TEMPLATE_CATEGORY" val="diagram"/>
  <p:tag name="KSO_WM_TEMPLATE_INDEX" val="20200270"/>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23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00270_1*a*1"/>
  <p:tag name="KSO_WM_TEMPLATE_CATEGORY" val="diagram"/>
  <p:tag name="KSO_WM_TEMPLATE_INDEX" val="20200270"/>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Lst>
</file>

<file path=ppt/tags/tag23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00270_1*a*1"/>
  <p:tag name="KSO_WM_TEMPLATE_CATEGORY" val="diagram"/>
  <p:tag name="KSO_WM_TEMPLATE_INDEX" val="20200270"/>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239.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0270_1*f*1"/>
  <p:tag name="KSO_WM_TEMPLATE_CATEGORY" val="diagram"/>
  <p:tag name="KSO_WM_TEMPLATE_INDEX" val="20200270"/>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24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0270_1*f*1"/>
  <p:tag name="KSO_WM_TEMPLATE_CATEGORY" val="diagram"/>
  <p:tag name="KSO_WM_TEMPLATE_INDEX" val="20200270"/>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246.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0270_1*f*1"/>
  <p:tag name="KSO_WM_TEMPLATE_CATEGORY" val="diagram"/>
  <p:tag name="KSO_WM_TEMPLATE_INDEX" val="20200270"/>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248.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0270_1*f*1"/>
  <p:tag name="KSO_WM_TEMPLATE_CATEGORY" val="diagram"/>
  <p:tag name="KSO_WM_TEMPLATE_INDEX" val="20200270"/>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49.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0270_1*f*1"/>
  <p:tag name="KSO_WM_TEMPLATE_CATEGORY" val="diagram"/>
  <p:tag name="KSO_WM_TEMPLATE_INDEX" val="20200270"/>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251.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0270_1*f*1"/>
  <p:tag name="KSO_WM_TEMPLATE_CATEGORY" val="diagram"/>
  <p:tag name="KSO_WM_TEMPLATE_INDEX" val="20200270"/>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25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0270_1*f*1"/>
  <p:tag name="KSO_WM_TEMPLATE_CATEGORY" val="diagram"/>
  <p:tag name="KSO_WM_TEMPLATE_INDEX" val="20200270"/>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Lst>
</file>

<file path=ppt/tags/tag255.xml><?xml version="1.0" encoding="utf-8"?>
<p:tagLst xmlns:a="http://schemas.openxmlformats.org/drawingml/2006/main" xmlns:r="http://schemas.openxmlformats.org/officeDocument/2006/relationships" xmlns:p="http://schemas.openxmlformats.org/presentationml/2006/main">
  <p:tag name="KSO_WM_UNIT_VALUE" val="63*104"/>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81236_1*l_h_x*1_2_1"/>
  <p:tag name="KSO_WM_TEMPLATE_CATEGORY" val="diagram"/>
  <p:tag name="KSO_WM_TEMPLATE_INDEX" val="20181236"/>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Lst>
</file>

<file path=ppt/tags/tag257.xml><?xml version="1.0" encoding="utf-8"?>
<p:tagLst xmlns:a="http://schemas.openxmlformats.org/drawingml/2006/main" xmlns:r="http://schemas.openxmlformats.org/officeDocument/2006/relationships" xmlns:p="http://schemas.openxmlformats.org/presentationml/2006/main">
  <p:tag name="KSO_WM_UNIT_VALUE" val="63*104"/>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81236_1*l_h_x*1_2_1"/>
  <p:tag name="KSO_WM_TEMPLATE_CATEGORY" val="diagram"/>
  <p:tag name="KSO_WM_TEMPLATE_INDEX" val="20181236"/>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258.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0270_1*f*1"/>
  <p:tag name="KSO_WM_TEMPLATE_CATEGORY" val="diagram"/>
  <p:tag name="KSO_WM_TEMPLATE_INDEX" val="20200270"/>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270"/>
  <p:tag name="KSO_WM_SLIDE_ID" val="diagram20200270_1"/>
  <p:tag name="KSO_WM_TEMPLATE_SUBCATEGORY" val="0"/>
  <p:tag name="KSO_WM_SLIDE_TYPE" val="text"/>
  <p:tag name="KSO_WM_SLIDE_SUBTYPE" val="diag"/>
  <p:tag name="KSO_WM_SLIDE_ITEM_CNT" val="4"/>
  <p:tag name="KSO_WM_SLIDE_INDEX" val="1"/>
  <p:tag name="KSO_WM_SLIDE_SIZE" val="854.202*296.141"/>
  <p:tag name="KSO_WM_SLIDE_POSITION" val="55.4913*170.193"/>
  <p:tag name="KSO_WM_DIAGRAM_GROUP_CODE" val="l1-1"/>
  <p:tag name="KSO_WM_SLIDE_DIAGTYPE" val="l"/>
  <p:tag name="KSO_WM_TAG_VERSION" val="1.0"/>
  <p:tag name="KSO_WM_SLIDE_LAYOUT" val="a_f_l"/>
  <p:tag name="KSO_WM_SLIDE_LAYOUT_CNT" val="1_1_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VALUE" val="63*104"/>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81236_1*l_h_x*1_2_1"/>
  <p:tag name="KSO_WM_TEMPLATE_CATEGORY" val="diagram"/>
  <p:tag name="KSO_WM_TEMPLATE_INDEX" val="20181236"/>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261.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0270_1*f*1"/>
  <p:tag name="KSO_WM_TEMPLATE_CATEGORY" val="diagram"/>
  <p:tag name="KSO_WM_TEMPLATE_INDEX" val="20200270"/>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37"/>
</p:tagLst>
</file>

<file path=ppt/tags/tag26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0270_1*f*1"/>
  <p:tag name="KSO_WM_TEMPLATE_CATEGORY" val="diagram"/>
  <p:tag name="KSO_WM_TEMPLATE_INDEX" val="20200270"/>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37"/>
  <p:tag name="KSO_WM_TEMPLATE_MASTER_THUMB_INDEX" val="12"/>
  <p:tag name="KSO_WM_TEMPLATE_THUMBS_INDEX" val="1、4、7、9、10、12、14、15、18、19"/>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heme/_rels/them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6_Office 主题​​">
  <a:themeElements>
    <a:clrScheme name="自定义 39">
      <a:dk1>
        <a:sysClr val="windowText" lastClr="000000"/>
      </a:dk1>
      <a:lt1>
        <a:sysClr val="window" lastClr="FFFFFF"/>
      </a:lt1>
      <a:dk2>
        <a:srgbClr val="E6EBF2"/>
      </a:dk2>
      <a:lt2>
        <a:srgbClr val="FFFFFF"/>
      </a:lt2>
      <a:accent1>
        <a:srgbClr val="2F5597"/>
      </a:accent1>
      <a:accent2>
        <a:srgbClr val="006AA6"/>
      </a:accent2>
      <a:accent3>
        <a:srgbClr val="007B9F"/>
      </a:accent3>
      <a:accent4>
        <a:srgbClr val="008884"/>
      </a:accent4>
      <a:accent5>
        <a:srgbClr val="00925B"/>
      </a:accent5>
      <a:accent6>
        <a:srgbClr val="55972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443">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cvtj05ay">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5C96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2628</TotalTime>
  <Words>1725</Words>
  <Application>Microsoft Office PowerPoint</Application>
  <PresentationFormat>宽屏</PresentationFormat>
  <Paragraphs>153</Paragraphs>
  <Slides>36</Slides>
  <Notes>13</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36</vt:i4>
      </vt:variant>
    </vt:vector>
  </HeadingPairs>
  <TitlesOfParts>
    <vt:vector size="45" baseType="lpstr">
      <vt:lpstr>黑体</vt:lpstr>
      <vt:lpstr>微软雅黑</vt:lpstr>
      <vt:lpstr>微软雅黑 Light</vt:lpstr>
      <vt:lpstr>Arial</vt:lpstr>
      <vt:lpstr>Garamond</vt:lpstr>
      <vt:lpstr>Wingdings</vt:lpstr>
      <vt:lpstr>6_Office 主题​​</vt:lpstr>
      <vt:lpstr>自定义设计方案</vt:lpstr>
      <vt:lpstr>环保</vt:lpstr>
      <vt:lpstr>PowerPoint 演示文稿</vt:lpstr>
      <vt:lpstr>Q1：同一个项目中，建桩承台和桩筏，计算结果差异大</vt:lpstr>
      <vt:lpstr>PowerPoint 演示文稿</vt:lpstr>
      <vt:lpstr>PowerPoint 演示文稿</vt:lpstr>
      <vt:lpstr>PowerPoint 演示文稿</vt:lpstr>
      <vt:lpstr>PowerPoint 演示文稿</vt:lpstr>
      <vt:lpstr>PowerPoint 演示文稿</vt:lpstr>
      <vt:lpstr>PowerPoint 演示文稿</vt:lpstr>
      <vt:lpstr>Q2：基础非线性计算不收敛，配筋异常</vt:lpstr>
      <vt:lpstr>PowerPoint 演示文稿</vt:lpstr>
      <vt:lpstr>PowerPoint 演示文稿</vt:lpstr>
      <vt:lpstr>PowerPoint 演示文稿</vt:lpstr>
      <vt:lpstr>PowerPoint 演示文稿</vt:lpstr>
      <vt:lpstr>Q3：用软件计算空间桁架模型时，用斜杆模拟支座，发现支座上下两点的位移不一样</vt:lpstr>
      <vt:lpstr>PowerPoint 演示文稿</vt:lpstr>
      <vt:lpstr>Q4：框筒结构的框架柱剪力百分比能否按0.2V0分段显示</vt:lpstr>
      <vt:lpstr>PowerPoint 演示文稿</vt:lpstr>
      <vt:lpstr>PowerPoint 演示文稿</vt:lpstr>
      <vt:lpstr>PowerPoint 演示文稿</vt:lpstr>
      <vt:lpstr>PowerPoint 演示文稿</vt:lpstr>
      <vt:lpstr>Q5：边缘构件配筋率显白色，但与规范要求的配筋率不符</vt:lpstr>
      <vt:lpstr>PowerPoint 演示文稿</vt:lpstr>
      <vt:lpstr>PowerPoint 演示文稿</vt:lpstr>
      <vt:lpstr>Q6：最小剪重比与规范限值不符</vt:lpstr>
      <vt:lpstr>PowerPoint 演示文稿</vt:lpstr>
      <vt:lpstr>Q7：风振舒适度验算结果异常</vt:lpstr>
      <vt:lpstr>Q8：桩反力与上部荷载不匹配</vt:lpstr>
      <vt:lpstr>     一般是考虑上部结构刚度所致，考虑上部结构刚度的影响后，各构件之间的变形差相对更小，桩反力会重新分布调整。总荷载与总反力仍然是平衡的，       </vt:lpstr>
      <vt:lpstr>PowerPoint 演示文稿</vt:lpstr>
      <vt:lpstr>Q9：时程分析模块与上部结构cqc结果不一致</vt:lpstr>
      <vt:lpstr>PowerPoint 演示文稿</vt:lpstr>
      <vt:lpstr>PowerPoint 演示文稿</vt:lpstr>
      <vt:lpstr>PowerPoint 演示文稿</vt:lpstr>
      <vt:lpstr>Q10：自定义活荷载与普通活荷载的组合问题</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盈建科 结构施工图设计软件 YJK-D</dc:title>
  <dc:creator/>
  <cp:lastModifiedBy>yjk</cp:lastModifiedBy>
  <cp:revision>551</cp:revision>
  <dcterms:created xsi:type="dcterms:W3CDTF">2019-06-19T02:08:00Z</dcterms:created>
  <dcterms:modified xsi:type="dcterms:W3CDTF">2021-04-28T00:49:39Z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