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 id="2147483690" r:id="rId3"/>
  </p:sldMasterIdLst>
  <p:notesMasterIdLst>
    <p:notesMasterId r:id="rId31"/>
  </p:notesMasterIdLst>
  <p:handoutMasterIdLst>
    <p:handoutMasterId r:id="rId32"/>
  </p:handoutMasterIdLst>
  <p:sldIdLst>
    <p:sldId id="1617" r:id="rId4"/>
    <p:sldId id="3138" r:id="rId5"/>
    <p:sldId id="3580" r:id="rId6"/>
    <p:sldId id="3581" r:id="rId7"/>
    <p:sldId id="3583" r:id="rId8"/>
    <p:sldId id="3584" r:id="rId9"/>
    <p:sldId id="3585" r:id="rId10"/>
    <p:sldId id="3550" r:id="rId11"/>
    <p:sldId id="3587" r:id="rId12"/>
    <p:sldId id="3588" r:id="rId13"/>
    <p:sldId id="3589" r:id="rId14"/>
    <p:sldId id="3590" r:id="rId15"/>
    <p:sldId id="3591" r:id="rId16"/>
    <p:sldId id="3592" r:id="rId17"/>
    <p:sldId id="3593" r:id="rId18"/>
    <p:sldId id="3594" r:id="rId19"/>
    <p:sldId id="3595" r:id="rId20"/>
    <p:sldId id="3596" r:id="rId21"/>
    <p:sldId id="3597" r:id="rId22"/>
    <p:sldId id="3598" r:id="rId23"/>
    <p:sldId id="3599" r:id="rId24"/>
    <p:sldId id="3600" r:id="rId25"/>
    <p:sldId id="3601" r:id="rId26"/>
    <p:sldId id="3603" r:id="rId27"/>
    <p:sldId id="3604" r:id="rId28"/>
    <p:sldId id="3605" r:id="rId29"/>
    <p:sldId id="3406" r:id="rId3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78">
          <p15:clr>
            <a:srgbClr val="A4A3A4"/>
          </p15:clr>
        </p15:guide>
        <p15:guide id="2" pos="30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62"/>
    <a:srgbClr val="65BEBD"/>
    <a:srgbClr val="2F5597"/>
    <a:srgbClr val="8590CA"/>
    <a:srgbClr val="AFD6BC"/>
    <a:srgbClr val="BBCCEA"/>
    <a:srgbClr val="AFDADD"/>
    <a:srgbClr val="AFD3E5"/>
    <a:srgbClr val="CFDB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515" autoAdjust="0"/>
  </p:normalViewPr>
  <p:slideViewPr>
    <p:cSldViewPr>
      <p:cViewPr varScale="1">
        <p:scale>
          <a:sx n="133" d="100"/>
          <a:sy n="133" d="100"/>
        </p:scale>
        <p:origin x="120" y="114"/>
      </p:cViewPr>
      <p:guideLst>
        <p:guide orient="horz" pos="1578"/>
        <p:guide pos="306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2021/7/6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p14="http://schemas.microsoft.com/office/powerpoint/2010/main" val="83091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2021/7/6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p14="http://schemas.microsoft.com/office/powerpoint/2010/main" val="250179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结构设计越来越离不开软件，结构设计软件本质上是为结构设计提供高端的服务</a:t>
            </a:r>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pPr>
                <a:defRPr/>
              </a:pPr>
              <a:t>1</a:t>
            </a:fld>
            <a:endParaRPr lang="zh-CN" altLang="en-US"/>
          </a:p>
        </p:txBody>
      </p:sp>
    </p:spTree>
    <p:extLst>
      <p:ext uri="{BB962C8B-B14F-4D97-AF65-F5344CB8AC3E}">
        <p14:creationId xmlns:p14="http://schemas.microsoft.com/office/powerpoint/2010/main" val="2990339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1.xml"/><Relationship Id="rId5" Type="http://schemas.openxmlformats.org/officeDocument/2006/relationships/tags" Target="../tags/tag69.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7.jpeg"/><Relationship Id="rId4" Type="http://schemas.openxmlformats.org/officeDocument/2006/relationships/tags" Target="../tags/tag8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image" Target="../media/image3.jpe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4.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Master" Target="../slideMasters/slideMaster1.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2.png"/><Relationship Id="rId4" Type="http://schemas.openxmlformats.org/officeDocument/2006/relationships/tags" Target="../tags/tag151.xml"/><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Master" Target="../slideMasters/slideMaster2.xml"/><Relationship Id="rId5" Type="http://schemas.openxmlformats.org/officeDocument/2006/relationships/tags" Target="../tags/tag159.xml"/><Relationship Id="rId4" Type="http://schemas.openxmlformats.org/officeDocument/2006/relationships/tags" Target="../tags/tag15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5.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2.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5.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slideMaster" Target="../slideMasters/slideMaster2.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Master" Target="../slideMasters/slideMaster2.xml"/><Relationship Id="rId5" Type="http://schemas.openxmlformats.org/officeDocument/2006/relationships/tags" Target="../tags/tag184.xml"/><Relationship Id="rId4" Type="http://schemas.openxmlformats.org/officeDocument/2006/relationships/tags" Target="../tags/tag18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Master" Target="../slideMasters/slideMaster2.xml"/><Relationship Id="rId5" Type="http://schemas.openxmlformats.org/officeDocument/2006/relationships/tags" Target="../tags/tag189.xml"/><Relationship Id="rId4" Type="http://schemas.openxmlformats.org/officeDocument/2006/relationships/tags" Target="../tags/tag188.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png"/><Relationship Id="rId5" Type="http://schemas.openxmlformats.org/officeDocument/2006/relationships/tags" Target="../tags/tag26.xml"/><Relationship Id="rId10" Type="http://schemas.openxmlformats.org/officeDocument/2006/relationships/image" Target="../media/image4.jpeg"/><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2.xml"/><Relationship Id="rId5" Type="http://schemas.openxmlformats.org/officeDocument/2006/relationships/tags" Target="../tags/tag204.xml"/><Relationship Id="rId4" Type="http://schemas.openxmlformats.org/officeDocument/2006/relationships/tags" Target="../tags/tag20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Master" Target="../slideMasters/slideMaster2.xml"/><Relationship Id="rId5" Type="http://schemas.openxmlformats.org/officeDocument/2006/relationships/tags" Target="../tags/tag209.xml"/><Relationship Id="rId4" Type="http://schemas.openxmlformats.org/officeDocument/2006/relationships/tags" Target="../tags/tag20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Master" Target="../slideMasters/slideMaster2.xml"/><Relationship Id="rId5" Type="http://schemas.openxmlformats.org/officeDocument/2006/relationships/tags" Target="../tags/tag214.xml"/><Relationship Id="rId4" Type="http://schemas.openxmlformats.org/officeDocument/2006/relationships/tags" Target="../tags/tag21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image" Target="../media/image7.jpeg"/><Relationship Id="rId4" Type="http://schemas.openxmlformats.org/officeDocument/2006/relationships/tags" Target="../tags/tag218.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Master" Target="../slideMasters/slideMaster2.xml"/><Relationship Id="rId5" Type="http://schemas.openxmlformats.org/officeDocument/2006/relationships/tags" Target="../tags/tag227.xml"/><Relationship Id="rId4" Type="http://schemas.openxmlformats.org/officeDocument/2006/relationships/tags" Target="../tags/tag226.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slideMaster" Target="../slideMasters/slideMaster2.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slideMaster" Target="../slideMasters/slideMaster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slideMaster" Target="../slideMasters/slideMaster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slideMaster" Target="../slideMasters/slideMaster2.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9"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75.xml"/><Relationship Id="rId7" Type="http://schemas.openxmlformats.org/officeDocument/2006/relationships/slideMaster" Target="../slideMasters/slideMaster3.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file:///C:\Users\1V994W2\PycharmProjects\PPT_Background_Generation/pic_temp/pic_sup.png" TargetMode="Externa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81.xml"/><Relationship Id="rId7" Type="http://schemas.openxmlformats.org/officeDocument/2006/relationships/slideMaster" Target="../slideMasters/slideMaster3.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file:///C:\Users\1V994W2\PycharmProjects\PPT_Background_Generation/pic_temp/pic_sup.png"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10.png"/><Relationship Id="rId5" Type="http://schemas.openxmlformats.org/officeDocument/2006/relationships/tags" Target="../tags/tag289.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88.xml"/><Relationship Id="rId9"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11.png"/><Relationship Id="rId5" Type="http://schemas.openxmlformats.org/officeDocument/2006/relationships/slideMaster" Target="../slideMasters/slideMaster3.xml"/><Relationship Id="rId4" Type="http://schemas.openxmlformats.org/officeDocument/2006/relationships/tags" Target="../tags/tag295.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image" Target="../media/image13.png"/><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00.xml"/><Relationship Id="rId10" Type="http://schemas.openxmlformats.org/officeDocument/2006/relationships/image" Target="../media/image12.png"/><Relationship Id="rId4" Type="http://schemas.openxmlformats.org/officeDocument/2006/relationships/tags" Target="../tags/tag299.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image" Target="../media/image12.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slideMaster" Target="../slideMasters/slideMaster3.xml"/><Relationship Id="rId5" Type="http://schemas.openxmlformats.org/officeDocument/2006/relationships/tags" Target="../tags/tag308.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16.xml"/><Relationship Id="rId7" Type="http://schemas.openxmlformats.org/officeDocument/2006/relationships/slideMaster" Target="../slideMasters/slideMaster3.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file:///C:\Users\1V994W2\Documents\Tencent%20Files\574576071\FileRecv\&#25340;&#35013;&#32032;&#26448;\formiddle1\\15\subject_holdleft_111,134,161_0_staid_full_0.png"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media/image13.png"/><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27.xml"/><Relationship Id="rId10" Type="http://schemas.openxmlformats.org/officeDocument/2006/relationships/image" Target="../media/image12.png"/><Relationship Id="rId4" Type="http://schemas.openxmlformats.org/officeDocument/2006/relationships/tags" Target="../tags/tag326.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13.png"/><Relationship Id="rId5" Type="http://schemas.openxmlformats.org/officeDocument/2006/relationships/tags" Target="../tags/tag33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334.xml"/><Relationship Id="rId9"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40.xml"/><Relationship Id="rId7" Type="http://schemas.openxmlformats.org/officeDocument/2006/relationships/slideMaster" Target="../slideMasters/slideMaster3.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42.xml"/><Relationship Id="rId10" Type="http://schemas.openxmlformats.org/officeDocument/2006/relationships/image" Target="../media/image13.png"/><Relationship Id="rId4" Type="http://schemas.openxmlformats.org/officeDocument/2006/relationships/tags" Target="../tags/tag341.xml"/><Relationship Id="rId9" Type="http://schemas.openxmlformats.org/officeDocument/2006/relationships/image" Target="file:///C:\Users\1V994W2\PycharmProjects\PPT_Background_Generation/pic_temp/0_pic_quater_left_up.png"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10" Type="http://schemas.openxmlformats.org/officeDocument/2006/relationships/image" Target="file:///C:\Users\1V994W2\PycharmProjects\PPT_Background_Generation/pic_temp/pic_sup.png" TargetMode="External"/><Relationship Id="rId4" Type="http://schemas.openxmlformats.org/officeDocument/2006/relationships/tags" Target="../tags/tag347.xml"/><Relationship Id="rId9"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53.xml"/><Relationship Id="rId7" Type="http://schemas.openxmlformats.org/officeDocument/2006/relationships/slideMaster" Target="../slideMasters/slideMaster3.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55.xml"/><Relationship Id="rId10" Type="http://schemas.openxmlformats.org/officeDocument/2006/relationships/image" Target="../media/image13.png"/><Relationship Id="rId4" Type="http://schemas.openxmlformats.org/officeDocument/2006/relationships/tags" Target="../tags/tag354.xml"/><Relationship Id="rId9" Type="http://schemas.openxmlformats.org/officeDocument/2006/relationships/image" Target="file:///C:\Users\1V994W2\PycharmProjects\PPT_Background_Generation/pic_temp/0_pic_quater_left_up.png" TargetMode="Externa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image" Target="../media/image13.pn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1.xml"/><Relationship Id="rId10" Type="http://schemas.openxmlformats.org/officeDocument/2006/relationships/image" Target="../media/image12.png"/><Relationship Id="rId4" Type="http://schemas.openxmlformats.org/officeDocument/2006/relationships/tags" Target="../tags/tag360.xml"/><Relationship Id="rId9"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9.xml"/><Relationship Id="rId10" Type="http://schemas.openxmlformats.org/officeDocument/2006/relationships/image" Target="../media/image12.png"/><Relationship Id="rId4" Type="http://schemas.openxmlformats.org/officeDocument/2006/relationships/tags" Target="../tags/tag368.xml"/><Relationship Id="rId9"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image" Target="../media/image13.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12.png"/><Relationship Id="rId5" Type="http://schemas.openxmlformats.org/officeDocument/2006/relationships/tags" Target="../tags/tag377.xml"/><Relationship Id="rId10" Type="http://schemas.openxmlformats.org/officeDocument/2006/relationships/slideMaster" Target="../slideMasters/slideMaster3.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image" Target="file:///C:\Users\1V994W2\PycharmProjects\PPT_Background_Generation/pic_temp/1_pic_quater_right_up.png" TargetMode="Externa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image" Target="../media/image13.png"/><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12.png"/><Relationship Id="rId5" Type="http://schemas.openxmlformats.org/officeDocument/2006/relationships/tags" Target="../tags/tag386.xml"/><Relationship Id="rId10" Type="http://schemas.openxmlformats.org/officeDocument/2006/relationships/slideMaster" Target="../slideMasters/slideMaster3.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image" Target="file:///C:\Users\1V994W2\PycharmProjects\PPT_Background_Generation/pic_temp/1_pic_quater_right_up.png"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image" Target="../media/image12.png"/><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slideMaster" Target="../slideMasters/slideMaster3.xml"/><Relationship Id="rId2" Type="http://schemas.openxmlformats.org/officeDocument/2006/relationships/tags" Target="../tags/tag392.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image" Target="../media/image13.png"/><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image" Target="file:///C:\Users\1V994W2\PycharmProjects\PPT_Background_Generation/pic_temp/0_pic_quater_left_up.png" TargetMode="Externa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6.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406.xml"/><Relationship Id="rId10" Type="http://schemas.openxmlformats.org/officeDocument/2006/relationships/image" Target="../media/image15.png"/><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10">
            <a:extLst>
              <a:ext uri="{28A0092B-C50C-407E-A947-70E740481C1C}">
                <a14:useLocalDpi xmlns:a14="http://schemas.microsoft.com/office/drawing/2010/main" val="0"/>
              </a:ext>
            </a:extLst>
          </a:blip>
          <a:srcRect b="-36"/>
          <a:stretch>
            <a:fillRect/>
          </a:stretch>
        </p:blipFill>
        <p:spPr>
          <a:xfrm>
            <a:off x="3742055" y="-2540"/>
            <a:ext cx="5401945" cy="514858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rcRect l="29567"/>
          <a:stretch>
            <a:fillRect/>
          </a:stretch>
        </p:blipFill>
        <p:spPr>
          <a:xfrm>
            <a:off x="-1270" y="-8255"/>
            <a:ext cx="5442585" cy="5151755"/>
          </a:xfrm>
          <a:prstGeom prst="rect">
            <a:avLst/>
          </a:prstGeom>
        </p:spPr>
      </p:pic>
      <p:sp>
        <p:nvSpPr>
          <p:cNvPr id="12" name="任意多边形: 形状 11"/>
          <p:cNvSpPr/>
          <p:nvPr userDrawn="1">
            <p:custDataLst>
              <p:tags r:id="rId2"/>
            </p:custDataLst>
          </p:nvPr>
        </p:nvSpPr>
        <p:spPr>
          <a:xfrm flipH="1">
            <a:off x="3378200" y="0"/>
            <a:ext cx="5774690"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9" name="直接连接符 8"/>
          <p:cNvCxnSpPr/>
          <p:nvPr userDrawn="1">
            <p:custDataLst>
              <p:tags r:id="rId3"/>
            </p:custDataLst>
          </p:nvPr>
        </p:nvCxnSpPr>
        <p:spPr>
          <a:xfrm>
            <a:off x="4659206" y="2817244"/>
            <a:ext cx="9611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custDataLst>
              <p:tags r:id="rId4"/>
            </p:custDataLst>
          </p:nvPr>
        </p:nvSpPr>
        <p:spPr>
          <a:xfrm>
            <a:off x="2872177" y="4000500"/>
            <a:ext cx="2094677"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11" name="等腰三角形 10"/>
          <p:cNvSpPr/>
          <p:nvPr userDrawn="1">
            <p:custDataLst>
              <p:tags r:id="rId5"/>
            </p:custDataLst>
          </p:nvPr>
        </p:nvSpPr>
        <p:spPr>
          <a:xfrm rot="10800000">
            <a:off x="4318826" y="0"/>
            <a:ext cx="2094677"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2" name="标题 1"/>
          <p:cNvSpPr>
            <a:spLocks noGrp="1"/>
          </p:cNvSpPr>
          <p:nvPr>
            <p:ph type="title" hasCustomPrompt="1"/>
            <p:custDataLst>
              <p:tags r:id="rId6"/>
            </p:custDataLst>
          </p:nvPr>
        </p:nvSpPr>
        <p:spPr>
          <a:xfrm>
            <a:off x="4572000" y="1752475"/>
            <a:ext cx="4429958" cy="986810"/>
          </a:xfrm>
        </p:spPr>
        <p:txBody>
          <a:bodyPr vert="horz" lIns="90000" tIns="46800" rIns="90000" bIns="46800" rtlCol="0" anchor="b" anchorCtr="0">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
        <p:nvSpPr>
          <p:cNvPr id="16" name="文本占位符 15"/>
          <p:cNvSpPr>
            <a:spLocks noGrp="1"/>
          </p:cNvSpPr>
          <p:nvPr>
            <p:ph type="body" sz="quarter" idx="13" hasCustomPrompt="1"/>
            <p:custDataLst>
              <p:tags r:id="rId10"/>
            </p:custDataLst>
          </p:nvPr>
        </p:nvSpPr>
        <p:spPr>
          <a:xfrm>
            <a:off x="4571999" y="2895475"/>
            <a:ext cx="4429958" cy="696344"/>
          </a:xfrm>
        </p:spPr>
        <p:txBody>
          <a:bodyPr>
            <a:normAutofit/>
          </a:bodyPr>
          <a:lstStyle>
            <a:lvl1pPr marL="0" indent="0">
              <a:buNone/>
              <a:defRPr sz="1800" baseline="0">
                <a:solidFill>
                  <a:schemeClr val="bg1"/>
                </a:solidFill>
              </a:defRPr>
            </a:lvl1pPr>
          </a:lstStyle>
          <a:p>
            <a:pPr lvl="0"/>
            <a:r>
              <a:rPr lang="zh-CN" altLang="en-US" dirty="0"/>
              <a:t>单击此处编辑文本</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rcRect l="-11184" t="-1800" r="11439" b="1886"/>
          <a:stretch>
            <a:fillRect/>
          </a:stretch>
        </p:blipFill>
        <p:spPr>
          <a:xfrm>
            <a:off x="1289050" y="-102870"/>
            <a:ext cx="7854950" cy="524637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6" r:link="rId7"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5" name="页脚占位符 4"/>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3" name="标题 2"/>
          <p:cNvSpPr>
            <a:spLocks noGrp="1"/>
          </p:cNvSpPr>
          <p:nvPr>
            <p:ph type="title" hasCustomPrompt="1"/>
          </p:nvPr>
        </p:nvSpPr>
        <p:spPr>
          <a:xfrm>
            <a:off x="2350495" y="2571750"/>
            <a:ext cx="4443011" cy="688903"/>
          </a:xfrm>
        </p:spPr>
        <p:txBody>
          <a:bodyPr>
            <a:normAutofit/>
          </a:bodyPr>
          <a:lstStyle>
            <a:lvl1pPr algn="ctr">
              <a:defRPr sz="2700"/>
            </a:lvl1pPr>
          </a:lstStyle>
          <a:p>
            <a:r>
              <a:rPr lang="zh-CN" altLang="en-US" dirty="0"/>
              <a:t>单击此处编辑标题</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10" name="图片 9"/>
          <p:cNvPicPr/>
          <p:nvPr userDrawn="1">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8" name="页脚占位符 7"/>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任意多边形 6"/>
          <p:cNvSpPr/>
          <p:nvPr userDrawn="1">
            <p:custDataLst>
              <p:tags r:id="rId2"/>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3"/>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3" name="页脚占位符 2"/>
          <p:cNvSpPr>
            <a:spLocks noGrp="1"/>
          </p:cNvSpPr>
          <p:nvPr>
            <p:ph type="ftr" sz="quarter" idx="11"/>
            <p:custDataLst>
              <p:tags r:id="rId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2021/7/6</a:t>
            </a:fld>
            <a:endParaRPr lang="zh-CN" altLang="en-US" dirty="0"/>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竖排标题 1"/>
          <p:cNvSpPr>
            <a:spLocks noGrp="1"/>
          </p:cNvSpPr>
          <p:nvPr>
            <p:ph type="title" orient="vert"/>
            <p:custDataLst>
              <p:tags r:id="rId3"/>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3" name="日期占位符 2"/>
          <p:cNvSpPr>
            <a:spLocks noGrp="1"/>
          </p:cNvSpPr>
          <p:nvPr>
            <p:ph type="dt" sz="half" idx="10"/>
            <p:custDataLst>
              <p:tags r:id="rId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6"/>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cxnSp>
        <p:nvCxnSpPr>
          <p:cNvPr id="8" name="直接连接符 7"/>
          <p:cNvCxnSpPr/>
          <p:nvPr userDrawn="1">
            <p:custDataLst>
              <p:tags r:id="rId5"/>
            </p:custDataLst>
          </p:nvPr>
        </p:nvCxnSpPr>
        <p:spPr>
          <a:xfrm>
            <a:off x="2516981" y="2935367"/>
            <a:ext cx="411003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6"/>
            </p:custDataLst>
          </p:nvPr>
        </p:nvSpPr>
        <p:spPr>
          <a:xfrm>
            <a:off x="2560320" y="3087767"/>
            <a:ext cx="4023836" cy="573707"/>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7"/>
            </p:custDataLst>
          </p:nvPr>
        </p:nvSpPr>
        <p:spPr>
          <a:xfrm>
            <a:off x="2559844" y="1784747"/>
            <a:ext cx="4024313"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4"/>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3"/>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4757738"/>
            <a:ext cx="540068" cy="385763"/>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4757738"/>
            <a:ext cx="540068" cy="385763"/>
          </a:xfrm>
          <a:prstGeom prst="rect">
            <a:avLst/>
          </a:prstGeom>
        </p:spPr>
      </p:pic>
      <p:sp>
        <p:nvSpPr>
          <p:cNvPr id="2" name="标题 1"/>
          <p:cNvSpPr>
            <a:spLocks noGrp="1"/>
          </p:cNvSpPr>
          <p:nvPr>
            <p:ph type="title"/>
            <p:custDataLst>
              <p:tags r:id="rId4"/>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7928848" y="4275535"/>
            <a:ext cx="1215152" cy="867966"/>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4275535"/>
            <a:ext cx="1215152" cy="867966"/>
          </a:xfrm>
          <a:prstGeom prst="rect">
            <a:avLst/>
          </a:prstGeom>
        </p:spPr>
      </p:pic>
      <p:sp>
        <p:nvSpPr>
          <p:cNvPr id="2" name="标题 1"/>
          <p:cNvSpPr>
            <a:spLocks noGrp="1"/>
          </p:cNvSpPr>
          <p:nvPr>
            <p:ph type="title" hasCustomPrompt="1"/>
            <p:custDataLst>
              <p:tags r:id="rId4"/>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47.xml"/><Relationship Id="rId3" Type="http://schemas.openxmlformats.org/officeDocument/2006/relationships/slideLayout" Target="../slideLayouts/slideLayout24.xml"/><Relationship Id="rId21" Type="http://schemas.openxmlformats.org/officeDocument/2006/relationships/tags" Target="../tags/tag1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ags" Target="../tags/tag1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1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1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ags" Target="../tags/tag1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272.xml"/><Relationship Id="rId3" Type="http://schemas.openxmlformats.org/officeDocument/2006/relationships/slideLayout" Target="../slideLayouts/slideLayout43.xml"/><Relationship Id="rId21" Type="http://schemas.openxmlformats.org/officeDocument/2006/relationships/tags" Target="../tags/tag26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271.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27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269.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2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3"/>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4"/>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5"/>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6"/>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7"/>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1"/>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2"/>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3"/>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2021/7/6</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4"/>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5"/>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2021/7/6</a:t>
            </a:fld>
            <a:endParaRPr lang="zh-CN" altLang="en-US"/>
          </a:p>
        </p:txBody>
      </p:sp>
      <p:sp>
        <p:nvSpPr>
          <p:cNvPr id="5" name="页脚占位符 4"/>
          <p:cNvSpPr>
            <a:spLocks noGrp="1"/>
          </p:cNvSpPr>
          <p:nvPr>
            <p:ph type="ftr" sz="quarter" idx="3"/>
            <p:custDataLst>
              <p:tags r:id="rId24"/>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image" Target="../media/image36.png"/><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439.xml"/><Relationship Id="rId7" Type="http://schemas.openxmlformats.org/officeDocument/2006/relationships/image" Target="../media/image39.png"/><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 Id="rId5" Type="http://schemas.openxmlformats.org/officeDocument/2006/relationships/image" Target="../media/image44.png"/><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 Id="rId5" Type="http://schemas.openxmlformats.org/officeDocument/2006/relationships/image" Target="../media/image45.png"/><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image" Target="../media/image46.png"/><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5" Type="http://schemas.openxmlformats.org/officeDocument/2006/relationships/image" Target="../media/image47.png"/><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460.xml"/><Relationship Id="rId7" Type="http://schemas.openxmlformats.org/officeDocument/2006/relationships/image" Target="../media/image50.png"/><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 Id="rId5" Type="http://schemas.openxmlformats.org/officeDocument/2006/relationships/image" Target="../media/image54.png"/><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image" Target="../media/image55.png"/><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5" Type="http://schemas.openxmlformats.org/officeDocument/2006/relationships/image" Target="../media/image56.png"/><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tags" Target="../tags/tag475.xml"/><Relationship Id="rId7" Type="http://schemas.openxmlformats.org/officeDocument/2006/relationships/image" Target="../media/image59.png"/><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 Id="rId5" Type="http://schemas.openxmlformats.org/officeDocument/2006/relationships/image" Target="../media/image60.png"/><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 Id="rId5" Type="http://schemas.openxmlformats.org/officeDocument/2006/relationships/image" Target="../media/image61.png"/><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4"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18.xml"/><Relationship Id="rId7" Type="http://schemas.openxmlformats.org/officeDocument/2006/relationships/image" Target="../media/image23.png"/><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9.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21.xml"/><Relationship Id="rId7" Type="http://schemas.openxmlformats.org/officeDocument/2006/relationships/image" Target="../media/image28.png"/><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5" Type="http://schemas.openxmlformats.org/officeDocument/2006/relationships/image" Target="../media/image32.png"/><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image" Target="../media/image33.png"/><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p:txBody>
          <a:bodyPr rtlCol="0">
            <a:normAutofit fontScale="90000"/>
          </a:bodyPr>
          <a:lstStyle/>
          <a:p>
            <a:pPr algn="ctr" eaLnBrk="1" fontAlgn="auto" hangingPunct="1">
              <a:spcAft>
                <a:spcPts val="0"/>
              </a:spcAft>
              <a:defRPr/>
            </a:pPr>
            <a:r>
              <a:rPr lang="en-US" altLang="zh-CN" sz="4000" dirty="0">
                <a:effectLst>
                  <a:outerShdw blurRad="38100" dist="38100" dir="2700000" algn="tl">
                    <a:srgbClr val="000000">
                      <a:alpha val="43137"/>
                    </a:srgbClr>
                  </a:outerShdw>
                </a:effectLst>
                <a:sym typeface="+mn-ea"/>
              </a:rPr>
              <a:t>YJK</a:t>
            </a:r>
            <a:r>
              <a:rPr lang="zh-CN" altLang="en-US" sz="4000" dirty="0">
                <a:effectLst>
                  <a:outerShdw blurRad="38100" dist="38100" dir="2700000" algn="tl">
                    <a:srgbClr val="000000">
                      <a:alpha val="43137"/>
                    </a:srgbClr>
                  </a:outerShdw>
                </a:effectLst>
                <a:sym typeface="+mn-ea"/>
              </a:rPr>
              <a:t>常见问题分享</a:t>
            </a:r>
            <a:br>
              <a:rPr lang="zh-CN" altLang="en-US" sz="4000" dirty="0">
                <a:effectLst>
                  <a:outerShdw blurRad="38100" dist="38100" dir="2700000" algn="tl">
                    <a:srgbClr val="000000">
                      <a:alpha val="43137"/>
                    </a:srgbClr>
                  </a:outerShdw>
                </a:effectLst>
                <a:sym typeface="+mn-ea"/>
              </a:rPr>
            </a:br>
            <a:endParaRPr lang="zh-CN" altLang="en-US"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
        <p:nvSpPr>
          <p:cNvPr id="6" name="副标题 5"/>
          <p:cNvSpPr>
            <a:spLocks noGrp="1"/>
          </p:cNvSpPr>
          <p:nvPr>
            <p:ph type="subTitle" idx="13"/>
          </p:nvPr>
        </p:nvSpPr>
        <p:spPr/>
        <p:txBody>
          <a:bodyPr rtlCol="0">
            <a:normAutofit fontScale="92500" lnSpcReduction="20000"/>
          </a:bodyPr>
          <a:lstStyle/>
          <a:p>
            <a:pPr eaLnBrk="1" fontAlgn="auto" hangingPunct="1">
              <a:spcAft>
                <a:spcPts val="0"/>
              </a:spcAft>
              <a:defRPr/>
            </a:pPr>
            <a:r>
              <a:rPr lang="en-US" altLang="zh-CN" sz="2400" dirty="0" smtClean="0">
                <a:latin typeface="隶书" panose="02010509060101010101" pitchFamily="49" charset="-122"/>
                <a:ea typeface="隶书" panose="02010509060101010101" pitchFamily="49" charset="-122"/>
              </a:rPr>
              <a:t>2021.07</a:t>
            </a:r>
            <a:endParaRPr lang="en-US" altLang="zh-CN" sz="2400" dirty="0">
              <a:latin typeface="隶书" panose="02010509060101010101" pitchFamily="49" charset="-122"/>
              <a:ea typeface="隶书" panose="02010509060101010101" pitchFamily="49" charset="-122"/>
            </a:endParaRPr>
          </a:p>
          <a:p>
            <a:pPr eaLnBrk="1" fontAlgn="auto" hangingPunct="1">
              <a:spcAft>
                <a:spcPts val="0"/>
              </a:spcAft>
              <a:defRPr/>
            </a:pPr>
            <a:r>
              <a:rPr lang="zh-CN" altLang="en-US" sz="2400" dirty="0">
                <a:latin typeface="隶书" panose="02010509060101010101" pitchFamily="49" charset="-122"/>
                <a:ea typeface="隶书" panose="02010509060101010101" pitchFamily="49" charset="-122"/>
              </a:rPr>
              <a:t>北京盈建科软件</a:t>
            </a:r>
            <a:r>
              <a:rPr lang="zh-CN" altLang="en-US" sz="2400" dirty="0" smtClean="0">
                <a:latin typeface="隶书" panose="02010509060101010101" pitchFamily="49" charset="-122"/>
                <a:ea typeface="隶书" panose="02010509060101010101" pitchFamily="49" charset="-122"/>
              </a:rPr>
              <a:t>股份有限公司 董礼</a:t>
            </a:r>
            <a:endParaRPr lang="en-US" altLang="zh-CN" sz="2400" dirty="0" smtClean="0">
              <a:latin typeface="隶书" panose="02010509060101010101" pitchFamily="49" charset="-122"/>
              <a:ea typeface="隶书" panose="02010509060101010101" pitchFamily="49" charset="-122"/>
            </a:endParaRPr>
          </a:p>
          <a:p>
            <a:pPr eaLnBrk="1" fontAlgn="auto" hangingPunct="1">
              <a:spcAft>
                <a:spcPts val="0"/>
              </a:spcAft>
              <a:defRPr/>
            </a:pPr>
            <a:endParaRPr lang="zh-CN" altLang="en-US" sz="2400" dirty="0">
              <a:latin typeface="隶书" panose="02010509060101010101" pitchFamily="49" charset="-122"/>
              <a:ea typeface="隶书" panose="02010509060101010101" pitchFamily="49" charset="-122"/>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pPr>
                <a:defRPr/>
              </a:pPr>
              <a:t>1</a:t>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10</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Q3:</a:t>
            </a:r>
            <a:r>
              <a:rPr lang="zh-CN" altLang="en-US" sz="2000" b="1" dirty="0"/>
              <a:t>端柱如何建模及配筋结果如何查看</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50519" y="864332"/>
            <a:ext cx="4334905" cy="1323439"/>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2</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a:t>按照端柱建模，选择墙柱配筋考虑端柱、翼缘墙的结果看不懂，为什么配筋简图中的数值跟边缘构件中的数值有差异，帮忙核</a:t>
            </a:r>
            <a:r>
              <a:rPr lang="zh-CN" altLang="zh-CN" sz="1600" dirty="0" smtClean="0"/>
              <a:t>一下</a:t>
            </a:r>
            <a:r>
              <a:rPr lang="zh-CN" altLang="en-US" sz="1600" dirty="0" smtClean="0"/>
              <a:t>。配筋的时候应该读取那个结果？</a:t>
            </a:r>
            <a:endParaRPr lang="zh-CN" altLang="zh-CN" sz="1600" dirty="0"/>
          </a:p>
        </p:txBody>
      </p:sp>
      <p:pic>
        <p:nvPicPr>
          <p:cNvPr id="7" name="图片 6"/>
          <p:cNvPicPr>
            <a:picLocks noChangeAspect="1"/>
          </p:cNvPicPr>
          <p:nvPr/>
        </p:nvPicPr>
        <p:blipFill>
          <a:blip r:embed="rId5"/>
          <a:stretch>
            <a:fillRect/>
          </a:stretch>
        </p:blipFill>
        <p:spPr>
          <a:xfrm>
            <a:off x="899593" y="1632248"/>
            <a:ext cx="2880320" cy="2904173"/>
          </a:xfrm>
          <a:prstGeom prst="rect">
            <a:avLst/>
          </a:prstGeom>
        </p:spPr>
      </p:pic>
      <p:pic>
        <p:nvPicPr>
          <p:cNvPr id="9" name="图片 8"/>
          <p:cNvPicPr>
            <a:picLocks noChangeAspect="1"/>
          </p:cNvPicPr>
          <p:nvPr/>
        </p:nvPicPr>
        <p:blipFill>
          <a:blip r:embed="rId6"/>
          <a:stretch>
            <a:fillRect/>
          </a:stretch>
        </p:blipFill>
        <p:spPr>
          <a:xfrm>
            <a:off x="4283968" y="2187771"/>
            <a:ext cx="3323822" cy="2348651"/>
          </a:xfrm>
          <a:prstGeom prst="rect">
            <a:avLst/>
          </a:prstGeom>
        </p:spPr>
      </p:pic>
      <p:pic>
        <p:nvPicPr>
          <p:cNvPr id="10" name="图片 9"/>
          <p:cNvPicPr>
            <a:picLocks noChangeAspect="1"/>
          </p:cNvPicPr>
          <p:nvPr/>
        </p:nvPicPr>
        <p:blipFill>
          <a:blip r:embed="rId7"/>
          <a:stretch>
            <a:fillRect/>
          </a:stretch>
        </p:blipFill>
        <p:spPr>
          <a:xfrm>
            <a:off x="1043608" y="864332"/>
            <a:ext cx="2619048" cy="971429"/>
          </a:xfrm>
          <a:prstGeom prst="rect">
            <a:avLst/>
          </a:prstGeom>
        </p:spPr>
      </p:pic>
    </p:spTree>
    <p:extLst>
      <p:ext uri="{BB962C8B-B14F-4D97-AF65-F5344CB8AC3E}">
        <p14:creationId xmlns:p14="http://schemas.microsoft.com/office/powerpoint/2010/main" val="4038567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11</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Q3:</a:t>
            </a:r>
            <a:r>
              <a:rPr lang="zh-CN" altLang="en-US" sz="2000" b="1" dirty="0"/>
              <a:t>端柱如何建模及配筋结果如何查看</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5"/>
          <a:stretch>
            <a:fillRect/>
          </a:stretch>
        </p:blipFill>
        <p:spPr>
          <a:xfrm>
            <a:off x="609021" y="838777"/>
            <a:ext cx="2210329" cy="2669077"/>
          </a:xfrm>
          <a:prstGeom prst="rect">
            <a:avLst/>
          </a:prstGeom>
        </p:spPr>
      </p:pic>
      <p:pic>
        <p:nvPicPr>
          <p:cNvPr id="12" name="图片 11"/>
          <p:cNvPicPr>
            <a:picLocks noChangeAspect="1"/>
          </p:cNvPicPr>
          <p:nvPr/>
        </p:nvPicPr>
        <p:blipFill>
          <a:blip r:embed="rId6"/>
          <a:stretch>
            <a:fillRect/>
          </a:stretch>
        </p:blipFill>
        <p:spPr>
          <a:xfrm>
            <a:off x="597694" y="3618161"/>
            <a:ext cx="4481664" cy="1044713"/>
          </a:xfrm>
          <a:prstGeom prst="rect">
            <a:avLst/>
          </a:prstGeom>
        </p:spPr>
      </p:pic>
      <p:pic>
        <p:nvPicPr>
          <p:cNvPr id="16" name="图片 15"/>
          <p:cNvPicPr>
            <a:picLocks noChangeAspect="1"/>
          </p:cNvPicPr>
          <p:nvPr/>
        </p:nvPicPr>
        <p:blipFill>
          <a:blip r:embed="rId7"/>
          <a:stretch>
            <a:fillRect/>
          </a:stretch>
        </p:blipFill>
        <p:spPr>
          <a:xfrm>
            <a:off x="2987824" y="837568"/>
            <a:ext cx="2164256" cy="2670286"/>
          </a:xfrm>
          <a:prstGeom prst="rect">
            <a:avLst/>
          </a:prstGeom>
        </p:spPr>
      </p:pic>
      <p:sp>
        <p:nvSpPr>
          <p:cNvPr id="17" name="矩形 16"/>
          <p:cNvSpPr/>
          <p:nvPr/>
        </p:nvSpPr>
        <p:spPr>
          <a:xfrm>
            <a:off x="5422463" y="837568"/>
            <a:ext cx="3409136" cy="3539430"/>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dirty="0"/>
              <a:t>主要规则</a:t>
            </a:r>
            <a:r>
              <a:rPr lang="zh-CN" altLang="zh-CN" sz="1600" dirty="0" smtClean="0"/>
              <a:t>是</a:t>
            </a:r>
            <a:r>
              <a:rPr lang="zh-CN" altLang="en-US" sz="1600" dirty="0" smtClean="0"/>
              <a:t>用</a:t>
            </a:r>
            <a:r>
              <a:rPr lang="zh-CN" altLang="zh-CN" sz="1600" dirty="0" smtClean="0"/>
              <a:t>柱</a:t>
            </a:r>
            <a:r>
              <a:rPr lang="zh-CN" altLang="zh-CN" sz="1600" dirty="0"/>
              <a:t>配</a:t>
            </a:r>
            <a:r>
              <a:rPr lang="zh-CN" altLang="zh-CN" sz="1600" dirty="0" smtClean="0"/>
              <a:t>筋</a:t>
            </a:r>
            <a:r>
              <a:rPr lang="zh-CN" altLang="en-US" sz="1600" dirty="0" smtClean="0"/>
              <a:t>（</a:t>
            </a:r>
            <a:r>
              <a:rPr lang="zh-CN" altLang="zh-CN" sz="1600" dirty="0"/>
              <a:t>扣除角</a:t>
            </a:r>
            <a:r>
              <a:rPr lang="zh-CN" altLang="zh-CN" sz="1600" dirty="0" smtClean="0"/>
              <a:t>筋</a:t>
            </a:r>
            <a:r>
              <a:rPr lang="zh-CN" altLang="zh-CN" sz="1600" dirty="0"/>
              <a:t>面积后</a:t>
            </a:r>
            <a:r>
              <a:rPr lang="zh-CN" altLang="en-US" sz="1600" dirty="0" smtClean="0"/>
              <a:t>）</a:t>
            </a:r>
            <a:r>
              <a:rPr lang="zh-CN" altLang="zh-CN" sz="1600" dirty="0" smtClean="0"/>
              <a:t>与</a:t>
            </a:r>
            <a:r>
              <a:rPr lang="zh-CN" altLang="zh-CN" sz="1600" dirty="0"/>
              <a:t>墙暗柱配筋（不扣角</a:t>
            </a:r>
            <a:r>
              <a:rPr lang="zh-CN" altLang="zh-CN" sz="1600" dirty="0" smtClean="0"/>
              <a:t>筋</a:t>
            </a:r>
            <a:r>
              <a:rPr lang="zh-CN" altLang="zh-CN" sz="1600" dirty="0"/>
              <a:t>面积</a:t>
            </a:r>
            <a:r>
              <a:rPr lang="zh-CN" altLang="zh-CN" sz="1600" dirty="0" smtClean="0"/>
              <a:t>）</a:t>
            </a:r>
            <a:r>
              <a:rPr lang="zh-CN" altLang="zh-CN" sz="1600" dirty="0"/>
              <a:t>取大值。</a:t>
            </a:r>
          </a:p>
          <a:p>
            <a:endParaRPr lang="en-US" altLang="zh-CN" sz="1600" dirty="0" smtClean="0"/>
          </a:p>
          <a:p>
            <a:r>
              <a:rPr lang="zh-CN" altLang="zh-CN" sz="1600" dirty="0" smtClean="0"/>
              <a:t>柱子</a:t>
            </a:r>
            <a:r>
              <a:rPr lang="zh-CN" altLang="zh-CN" sz="1600" dirty="0"/>
              <a:t>单边输出的结果是包含两根角筋的，一共四个边，这样就统计了</a:t>
            </a:r>
            <a:r>
              <a:rPr lang="en-US" altLang="zh-CN" sz="1600" dirty="0"/>
              <a:t>8</a:t>
            </a:r>
            <a:r>
              <a:rPr lang="zh-CN" altLang="zh-CN" sz="1600" dirty="0"/>
              <a:t>根角筋，而一个柱子只有四根角筋，那么就多统计了</a:t>
            </a:r>
            <a:r>
              <a:rPr lang="en-US" altLang="zh-CN" sz="1600" dirty="0"/>
              <a:t>4</a:t>
            </a:r>
            <a:r>
              <a:rPr lang="zh-CN" altLang="zh-CN" sz="1600" dirty="0"/>
              <a:t>根，因此统计柱子的时候，每侧需要减掉一根角筋。</a:t>
            </a:r>
          </a:p>
          <a:p>
            <a:r>
              <a:rPr lang="zh-CN" altLang="zh-CN" sz="1600" dirty="0"/>
              <a:t>墙的暗柱配筋</a:t>
            </a:r>
            <a:r>
              <a:rPr lang="zh-CN" altLang="zh-CN" sz="1600" dirty="0" smtClean="0"/>
              <a:t>不</a:t>
            </a:r>
            <a:r>
              <a:rPr lang="zh-CN" altLang="en-US" sz="1600" dirty="0" smtClean="0"/>
              <a:t>扣</a:t>
            </a:r>
            <a:r>
              <a:rPr lang="zh-CN" altLang="zh-CN" sz="1600" dirty="0" smtClean="0"/>
              <a:t>减</a:t>
            </a:r>
            <a:r>
              <a:rPr lang="zh-CN" altLang="zh-CN" sz="1600" dirty="0"/>
              <a:t>角筋</a:t>
            </a:r>
            <a:r>
              <a:rPr lang="zh-CN" altLang="zh-CN" sz="1600" dirty="0" smtClean="0"/>
              <a:t>。</a:t>
            </a:r>
            <a:endParaRPr lang="en-US" altLang="zh-CN" sz="1600" dirty="0" smtClean="0"/>
          </a:p>
          <a:p>
            <a:endParaRPr lang="en-US" altLang="zh-CN" sz="1600" dirty="0"/>
          </a:p>
          <a:p>
            <a:r>
              <a:rPr lang="zh-CN" altLang="zh-CN" sz="1600" dirty="0"/>
              <a:t>如何配筋的问题，按边缘构件的值进行配筋</a:t>
            </a:r>
            <a:r>
              <a:rPr lang="zh-CN" altLang="zh-CN" sz="1600" dirty="0" smtClean="0"/>
              <a:t>。</a:t>
            </a:r>
            <a:endParaRPr lang="zh-CN" altLang="zh-CN" sz="1600" dirty="0"/>
          </a:p>
        </p:txBody>
      </p:sp>
    </p:spTree>
    <p:extLst>
      <p:ext uri="{BB962C8B-B14F-4D97-AF65-F5344CB8AC3E}">
        <p14:creationId xmlns:p14="http://schemas.microsoft.com/office/powerpoint/2010/main" val="833105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12</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Q3:</a:t>
            </a:r>
            <a:r>
              <a:rPr lang="zh-CN" altLang="en-US" sz="2000" b="1" dirty="0"/>
              <a:t>端柱如何建模及配筋结果如何查看</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347864" y="754764"/>
            <a:ext cx="5400600" cy="830997"/>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3</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dirty="0" smtClean="0"/>
              <a:t>为何施工图中的纵筋计算面积是</a:t>
            </a:r>
            <a:r>
              <a:rPr lang="en-US" altLang="zh-CN" sz="1600" dirty="0" smtClean="0"/>
              <a:t>2142</a:t>
            </a:r>
            <a:r>
              <a:rPr lang="zh-CN" altLang="en-US" sz="1600" dirty="0" smtClean="0"/>
              <a:t>、</a:t>
            </a:r>
            <a:r>
              <a:rPr lang="en-US" altLang="zh-CN" sz="1600" dirty="0" smtClean="0"/>
              <a:t>1257</a:t>
            </a:r>
            <a:r>
              <a:rPr lang="zh-CN" altLang="en-US" sz="1600" dirty="0" smtClean="0"/>
              <a:t>、</a:t>
            </a:r>
            <a:r>
              <a:rPr lang="en-US" altLang="zh-CN" sz="1600" dirty="0" smtClean="0"/>
              <a:t>4835</a:t>
            </a:r>
            <a:r>
              <a:rPr lang="zh-CN" altLang="en-US" sz="1600" dirty="0" smtClean="0"/>
              <a:t>。</a:t>
            </a:r>
            <a:endParaRPr lang="en-US" altLang="zh-CN" sz="1600" dirty="0" smtClean="0"/>
          </a:p>
          <a:p>
            <a:r>
              <a:rPr lang="zh-CN" altLang="en-US" sz="1600" dirty="0" smtClean="0"/>
              <a:t>感觉与边缘结果对不上。</a:t>
            </a:r>
            <a:endParaRPr lang="en-US" altLang="zh-CN" sz="1600" dirty="0" smtClean="0"/>
          </a:p>
        </p:txBody>
      </p:sp>
      <p:pic>
        <p:nvPicPr>
          <p:cNvPr id="9" name="图片 8"/>
          <p:cNvPicPr>
            <a:picLocks noChangeAspect="1"/>
          </p:cNvPicPr>
          <p:nvPr/>
        </p:nvPicPr>
        <p:blipFill>
          <a:blip r:embed="rId5"/>
          <a:stretch>
            <a:fillRect/>
          </a:stretch>
        </p:blipFill>
        <p:spPr>
          <a:xfrm>
            <a:off x="611730" y="805753"/>
            <a:ext cx="2649099" cy="3725295"/>
          </a:xfrm>
          <a:prstGeom prst="rect">
            <a:avLst/>
          </a:prstGeom>
        </p:spPr>
      </p:pic>
      <p:pic>
        <p:nvPicPr>
          <p:cNvPr id="15" name="图片 14"/>
          <p:cNvPicPr>
            <a:picLocks noChangeAspect="1"/>
          </p:cNvPicPr>
          <p:nvPr/>
        </p:nvPicPr>
        <p:blipFill>
          <a:blip r:embed="rId6"/>
          <a:stretch>
            <a:fillRect/>
          </a:stretch>
        </p:blipFill>
        <p:spPr>
          <a:xfrm>
            <a:off x="3504206" y="3795137"/>
            <a:ext cx="3096344" cy="733118"/>
          </a:xfrm>
          <a:prstGeom prst="rect">
            <a:avLst/>
          </a:prstGeom>
        </p:spPr>
      </p:pic>
      <p:sp>
        <p:nvSpPr>
          <p:cNvPr id="18" name="矩形 17"/>
          <p:cNvSpPr/>
          <p:nvPr/>
        </p:nvSpPr>
        <p:spPr>
          <a:xfrm>
            <a:off x="3374760" y="1561548"/>
            <a:ext cx="4977667" cy="2308324"/>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en-US" sz="1600" dirty="0" smtClean="0"/>
              <a:t>这是因为施工图中有三个尺寸相同配筋相近的</a:t>
            </a:r>
            <a:r>
              <a:rPr lang="en-US" altLang="zh-CN" sz="1600" dirty="0" smtClean="0"/>
              <a:t>GBZ23</a:t>
            </a:r>
            <a:r>
              <a:rPr lang="zh-CN" altLang="en-US" sz="1600" dirty="0" smtClean="0"/>
              <a:t>。调出归并前的配筋值可以发现</a:t>
            </a:r>
            <a:r>
              <a:rPr lang="en-US" altLang="zh-CN" sz="1600" dirty="0" smtClean="0"/>
              <a:t>2132</a:t>
            </a:r>
            <a:r>
              <a:rPr lang="zh-CN" altLang="en-US" sz="1600" dirty="0" smtClean="0"/>
              <a:t>、</a:t>
            </a:r>
            <a:r>
              <a:rPr lang="en-US" altLang="zh-CN" sz="1600" dirty="0" smtClean="0"/>
              <a:t>981</a:t>
            </a:r>
            <a:r>
              <a:rPr lang="zh-CN" altLang="en-US" sz="1600" dirty="0" smtClean="0"/>
              <a:t>分别与前面的吻合，但是全面积</a:t>
            </a:r>
            <a:r>
              <a:rPr lang="en-US" altLang="zh-CN" sz="1600" dirty="0" smtClean="0"/>
              <a:t>4264</a:t>
            </a:r>
            <a:r>
              <a:rPr lang="zh-CN" altLang="en-US" sz="1600" dirty="0" smtClean="0"/>
              <a:t>是如何得到的呢。由于施工图的计算原则与配筋结果中的不一样，施工图采用的是扣除四根实配角筋（不论是否被墙替代）：</a:t>
            </a:r>
            <a:r>
              <a:rPr lang="en-US" altLang="zh-CN" sz="1600" dirty="0" smtClean="0"/>
              <a:t>2132x2+981x2-4x490.5=4264</a:t>
            </a:r>
            <a:r>
              <a:rPr lang="zh-CN" altLang="en-US" sz="1600" dirty="0" smtClean="0"/>
              <a:t>。但是实际全面积配筋会读取计算结果中的构造边缘构件的值</a:t>
            </a:r>
            <a:r>
              <a:rPr lang="en-US" altLang="zh-CN" sz="1600" dirty="0" smtClean="0"/>
              <a:t>5747</a:t>
            </a:r>
            <a:r>
              <a:rPr lang="zh-CN" altLang="en-US" sz="1600" dirty="0" smtClean="0"/>
              <a:t>。实配</a:t>
            </a:r>
            <a:r>
              <a:rPr lang="en-US" altLang="zh-CN" sz="1600" dirty="0" smtClean="0"/>
              <a:t>6873</a:t>
            </a:r>
            <a:r>
              <a:rPr lang="zh-CN" altLang="en-US" sz="1600" dirty="0" smtClean="0"/>
              <a:t>大于</a:t>
            </a:r>
            <a:r>
              <a:rPr lang="en-US" altLang="zh-CN" sz="1600" dirty="0" smtClean="0"/>
              <a:t>4835</a:t>
            </a:r>
            <a:r>
              <a:rPr lang="zh-CN" altLang="en-US" sz="1600" dirty="0" smtClean="0"/>
              <a:t>（</a:t>
            </a:r>
            <a:r>
              <a:rPr lang="en-US" altLang="zh-CN" sz="1600" dirty="0" smtClean="0"/>
              <a:t>4264</a:t>
            </a:r>
            <a:r>
              <a:rPr lang="zh-CN" altLang="en-US" sz="1600" dirty="0" smtClean="0"/>
              <a:t>归并后的值）。</a:t>
            </a:r>
            <a:endParaRPr lang="en-US" altLang="zh-CN" sz="1600" dirty="0" smtClean="0"/>
          </a:p>
        </p:txBody>
      </p:sp>
    </p:spTree>
    <p:extLst>
      <p:ext uri="{BB962C8B-B14F-4D97-AF65-F5344CB8AC3E}">
        <p14:creationId xmlns:p14="http://schemas.microsoft.com/office/powerpoint/2010/main" val="13658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13</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Q4:</a:t>
            </a:r>
            <a:r>
              <a:rPr lang="zh-CN" altLang="en-US" sz="2000" b="1" dirty="0" smtClean="0"/>
              <a:t>实配梁上部通长筋比结果大很多</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364088" y="847891"/>
            <a:ext cx="3217588" cy="1815882"/>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zh-CN" altLang="en-US" sz="1600" dirty="0" smtClean="0"/>
              <a:t>您</a:t>
            </a:r>
            <a:r>
              <a:rPr lang="zh-CN" altLang="zh-CN" sz="1600" dirty="0" smtClean="0"/>
              <a:t>好</a:t>
            </a:r>
            <a:r>
              <a:rPr lang="zh-CN" altLang="zh-CN" sz="1600" dirty="0"/>
              <a:t>，配筋简图显示框架梁上部钢筋面积很小，实际通长钢筋很大，如</a:t>
            </a:r>
            <a:r>
              <a:rPr lang="en-US" altLang="zh-CN" sz="1600" dirty="0"/>
              <a:t>1</a:t>
            </a:r>
            <a:r>
              <a:rPr lang="zh-CN" altLang="zh-CN" sz="1600" dirty="0"/>
              <a:t>层顶（第二标准层）</a:t>
            </a:r>
            <a:r>
              <a:rPr lang="en-US" altLang="zh-CN" sz="1600" dirty="0"/>
              <a:t>KL4  400x1300 </a:t>
            </a:r>
            <a:r>
              <a:rPr lang="zh-CN" altLang="zh-CN" sz="1600" dirty="0"/>
              <a:t>，计算面积</a:t>
            </a:r>
            <a:r>
              <a:rPr lang="en-US" altLang="zh-CN" sz="1600" dirty="0"/>
              <a:t>13</a:t>
            </a:r>
            <a:r>
              <a:rPr lang="zh-CN" altLang="zh-CN" sz="1600" dirty="0"/>
              <a:t>，实配</a:t>
            </a:r>
            <a:r>
              <a:rPr lang="en-US" altLang="zh-CN" sz="1600" dirty="0"/>
              <a:t>8D25</a:t>
            </a:r>
            <a:r>
              <a:rPr lang="zh-CN" altLang="zh-CN" sz="1600" dirty="0"/>
              <a:t>，校审显示通长钢筋面积需要</a:t>
            </a:r>
            <a:r>
              <a:rPr lang="en-US" altLang="zh-CN" sz="1600" dirty="0"/>
              <a:t>3200</a:t>
            </a:r>
            <a:r>
              <a:rPr lang="zh-CN" altLang="zh-CN" sz="1600" dirty="0"/>
              <a:t>，请问是什么原因</a:t>
            </a:r>
            <a:r>
              <a:rPr lang="zh-CN" altLang="zh-CN" sz="1600" dirty="0" smtClean="0"/>
              <a:t>。</a:t>
            </a:r>
            <a:endParaRPr lang="zh-CN" altLang="zh-CN" sz="1600" dirty="0"/>
          </a:p>
        </p:txBody>
      </p:sp>
      <p:pic>
        <p:nvPicPr>
          <p:cNvPr id="8" name="图片 7"/>
          <p:cNvPicPr>
            <a:picLocks noChangeAspect="1"/>
          </p:cNvPicPr>
          <p:nvPr/>
        </p:nvPicPr>
        <p:blipFill>
          <a:blip r:embed="rId5"/>
          <a:stretch>
            <a:fillRect/>
          </a:stretch>
        </p:blipFill>
        <p:spPr>
          <a:xfrm>
            <a:off x="298847" y="2412737"/>
            <a:ext cx="4965573" cy="2045070"/>
          </a:xfrm>
          <a:prstGeom prst="rect">
            <a:avLst/>
          </a:prstGeom>
        </p:spPr>
      </p:pic>
      <p:pic>
        <p:nvPicPr>
          <p:cNvPr id="10" name="图片 9"/>
          <p:cNvPicPr>
            <a:picLocks noChangeAspect="1"/>
          </p:cNvPicPr>
          <p:nvPr/>
        </p:nvPicPr>
        <p:blipFill>
          <a:blip r:embed="rId6"/>
          <a:stretch>
            <a:fillRect/>
          </a:stretch>
        </p:blipFill>
        <p:spPr>
          <a:xfrm>
            <a:off x="298847" y="847891"/>
            <a:ext cx="4965573" cy="1435828"/>
          </a:xfrm>
          <a:prstGeom prst="rect">
            <a:avLst/>
          </a:prstGeom>
        </p:spPr>
      </p:pic>
    </p:spTree>
    <p:extLst>
      <p:ext uri="{BB962C8B-B14F-4D97-AF65-F5344CB8AC3E}">
        <p14:creationId xmlns:p14="http://schemas.microsoft.com/office/powerpoint/2010/main" val="34310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14</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Q4:</a:t>
            </a:r>
            <a:r>
              <a:rPr lang="zh-CN" altLang="en-US" sz="2000" b="1" dirty="0" smtClean="0"/>
              <a:t>实配梁上部通长筋比结果大很多</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07173" y="2713386"/>
            <a:ext cx="5385940" cy="1323439"/>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en-US" altLang="zh-CN" sz="1600" dirty="0"/>
              <a:t>YJK</a:t>
            </a:r>
            <a:r>
              <a:rPr lang="zh-CN" altLang="zh-CN" sz="1600" dirty="0"/>
              <a:t>是将一根梁分成</a:t>
            </a:r>
            <a:r>
              <a:rPr lang="en-US" altLang="zh-CN" sz="1600" dirty="0"/>
              <a:t>9</a:t>
            </a:r>
            <a:r>
              <a:rPr lang="zh-CN" altLang="zh-CN" sz="1600" dirty="0"/>
              <a:t>个截面进行计算的输出内力的，配筋简图中，梁上部纵筋面积输出的是</a:t>
            </a:r>
            <a:r>
              <a:rPr lang="en-US" altLang="zh-CN" sz="1600" dirty="0"/>
              <a:t>1</a:t>
            </a:r>
            <a:r>
              <a:rPr lang="zh-CN" altLang="zh-CN" sz="1600" dirty="0"/>
              <a:t>号</a:t>
            </a:r>
            <a:r>
              <a:rPr lang="en-US" altLang="zh-CN" sz="1600" dirty="0"/>
              <a:t>—5</a:t>
            </a:r>
            <a:r>
              <a:rPr lang="zh-CN" altLang="zh-CN" sz="1600" dirty="0"/>
              <a:t>号</a:t>
            </a:r>
            <a:r>
              <a:rPr lang="en-US" altLang="zh-CN" sz="1600" dirty="0"/>
              <a:t>—9</a:t>
            </a:r>
            <a:r>
              <a:rPr lang="zh-CN" altLang="zh-CN" sz="1600" dirty="0"/>
              <a:t>号截面。其中</a:t>
            </a:r>
            <a:r>
              <a:rPr lang="en-US" altLang="zh-CN" sz="1600" dirty="0"/>
              <a:t>13</a:t>
            </a:r>
            <a:r>
              <a:rPr lang="zh-CN" altLang="zh-CN" sz="1600" dirty="0"/>
              <a:t>仅为跨中</a:t>
            </a:r>
            <a:r>
              <a:rPr lang="en-US" altLang="zh-CN" sz="1600" dirty="0"/>
              <a:t>5</a:t>
            </a:r>
            <a:r>
              <a:rPr lang="zh-CN" altLang="zh-CN" sz="1600" dirty="0"/>
              <a:t>号截面的配筋面积值而不是跨中范围内的配筋面积</a:t>
            </a:r>
            <a:r>
              <a:rPr lang="zh-CN" altLang="zh-CN" sz="1600" dirty="0" smtClean="0"/>
              <a:t>值。</a:t>
            </a:r>
            <a:endParaRPr lang="zh-CN" altLang="zh-CN" sz="1600" dirty="0"/>
          </a:p>
        </p:txBody>
      </p:sp>
      <p:pic>
        <p:nvPicPr>
          <p:cNvPr id="8" name="图片 7"/>
          <p:cNvPicPr>
            <a:picLocks noChangeAspect="1"/>
          </p:cNvPicPr>
          <p:nvPr/>
        </p:nvPicPr>
        <p:blipFill>
          <a:blip r:embed="rId5"/>
          <a:stretch>
            <a:fillRect/>
          </a:stretch>
        </p:blipFill>
        <p:spPr>
          <a:xfrm>
            <a:off x="827584" y="1005868"/>
            <a:ext cx="5037361" cy="1440152"/>
          </a:xfrm>
          <a:prstGeom prst="rect">
            <a:avLst/>
          </a:prstGeom>
        </p:spPr>
      </p:pic>
    </p:spTree>
    <p:extLst>
      <p:ext uri="{BB962C8B-B14F-4D97-AF65-F5344CB8AC3E}">
        <p14:creationId xmlns:p14="http://schemas.microsoft.com/office/powerpoint/2010/main" val="69992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15</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Q4:</a:t>
            </a:r>
            <a:r>
              <a:rPr lang="zh-CN" altLang="en-US" sz="2000" b="1" dirty="0" smtClean="0"/>
              <a:t>实配梁上部通长筋比结果大很多</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27349" y="836815"/>
            <a:ext cx="5385940" cy="1107996"/>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en-US" sz="1600" dirty="0" smtClean="0"/>
              <a:t>因为</a:t>
            </a:r>
            <a:r>
              <a:rPr lang="zh-CN" altLang="zh-CN" sz="1600" dirty="0" smtClean="0"/>
              <a:t>梁</a:t>
            </a:r>
            <a:r>
              <a:rPr lang="zh-CN" altLang="zh-CN" sz="1600" dirty="0"/>
              <a:t>施工图中读取的是跨中一定范围内的钢筋面积值</a:t>
            </a:r>
            <a:r>
              <a:rPr lang="zh-CN" altLang="zh-CN" sz="1600" dirty="0" smtClean="0"/>
              <a:t>，</a:t>
            </a:r>
            <a:r>
              <a:rPr lang="zh-CN" altLang="en-US" sz="1600" dirty="0" smtClean="0"/>
              <a:t>所以</a:t>
            </a:r>
            <a:r>
              <a:rPr lang="zh-CN" altLang="zh-CN" sz="1600" dirty="0" smtClean="0"/>
              <a:t>势必</a:t>
            </a:r>
            <a:r>
              <a:rPr lang="zh-CN" altLang="zh-CN" sz="1600" dirty="0"/>
              <a:t>要比配筋简图中的跨中输出值要大。</a:t>
            </a:r>
          </a:p>
          <a:p>
            <a:r>
              <a:rPr lang="zh-CN" altLang="zh-CN" sz="1600" dirty="0"/>
              <a:t>梁施工图提供了如下三个接口。</a:t>
            </a:r>
          </a:p>
        </p:txBody>
      </p:sp>
      <p:pic>
        <p:nvPicPr>
          <p:cNvPr id="8" name="图片 7"/>
          <p:cNvPicPr>
            <a:picLocks noChangeAspect="1"/>
          </p:cNvPicPr>
          <p:nvPr/>
        </p:nvPicPr>
        <p:blipFill>
          <a:blip r:embed="rId5"/>
          <a:stretch>
            <a:fillRect/>
          </a:stretch>
        </p:blipFill>
        <p:spPr>
          <a:xfrm>
            <a:off x="710134" y="2078195"/>
            <a:ext cx="6426121" cy="921744"/>
          </a:xfrm>
          <a:prstGeom prst="rect">
            <a:avLst/>
          </a:prstGeom>
        </p:spPr>
      </p:pic>
      <p:sp>
        <p:nvSpPr>
          <p:cNvPr id="12" name="矩形 11"/>
          <p:cNvSpPr/>
          <p:nvPr/>
        </p:nvSpPr>
        <p:spPr>
          <a:xfrm>
            <a:off x="627348" y="3133323"/>
            <a:ext cx="6896979" cy="1354217"/>
          </a:xfrm>
          <a:prstGeom prst="rect">
            <a:avLst/>
          </a:prstGeom>
        </p:spPr>
        <p:txBody>
          <a:bodyPr wrap="square">
            <a:spAutoFit/>
          </a:bodyPr>
          <a:lstStyle/>
          <a:p>
            <a:r>
              <a:rPr lang="zh-CN" altLang="zh-CN" sz="1600" b="1" dirty="0"/>
              <a:t>支座截断点</a:t>
            </a:r>
            <a:r>
              <a:rPr lang="zh-CN" altLang="zh-CN" sz="1600" dirty="0"/>
              <a:t>：跨中</a:t>
            </a:r>
            <a:r>
              <a:rPr lang="en-US" altLang="zh-CN" sz="1600" dirty="0"/>
              <a:t>1/3</a:t>
            </a:r>
            <a:r>
              <a:rPr lang="zh-CN" altLang="zh-CN" sz="1600" dirty="0"/>
              <a:t>跨长内的配筋面积（取支座两侧净跨的最大值）。</a:t>
            </a:r>
          </a:p>
          <a:p>
            <a:r>
              <a:rPr lang="zh-CN" altLang="zh-CN" sz="1600" b="1" dirty="0"/>
              <a:t>不需要点</a:t>
            </a:r>
            <a:r>
              <a:rPr lang="zh-CN" altLang="zh-CN" sz="1600" dirty="0"/>
              <a:t>：为从截断点位置往支座方向内延</a:t>
            </a:r>
            <a:r>
              <a:rPr lang="en-US" altLang="zh-CN" sz="1600" dirty="0"/>
              <a:t>max(h0,20d)</a:t>
            </a:r>
            <a:r>
              <a:rPr lang="zh-CN" altLang="zh-CN" sz="1600" dirty="0"/>
              <a:t>的配筋面积。</a:t>
            </a:r>
          </a:p>
          <a:p>
            <a:r>
              <a:rPr lang="zh-CN" altLang="zh-CN" sz="1600" b="1" dirty="0"/>
              <a:t>仅跨中</a:t>
            </a:r>
            <a:r>
              <a:rPr lang="zh-CN" altLang="zh-CN" sz="1600" dirty="0"/>
              <a:t>：跨中</a:t>
            </a:r>
            <a:r>
              <a:rPr lang="en-US" altLang="zh-CN" sz="1600" dirty="0"/>
              <a:t>5</a:t>
            </a:r>
            <a:r>
              <a:rPr lang="zh-CN" altLang="zh-CN" sz="1600" dirty="0"/>
              <a:t>号截面位置的配筋值</a:t>
            </a:r>
            <a:r>
              <a:rPr lang="zh-CN" altLang="zh-CN" sz="1600" dirty="0" smtClean="0"/>
              <a:t>。</a:t>
            </a:r>
            <a:endParaRPr lang="en-US" altLang="zh-CN" sz="1600" dirty="0" smtClean="0"/>
          </a:p>
          <a:p>
            <a:endParaRPr lang="en-US" altLang="zh-CN" sz="1600" dirty="0"/>
          </a:p>
          <a:p>
            <a:r>
              <a:rPr lang="zh-CN" altLang="zh-CN" sz="1600" dirty="0"/>
              <a:t>注意，如果选筋点位于两个截面之间，取的是线性内差值。</a:t>
            </a:r>
          </a:p>
        </p:txBody>
      </p:sp>
    </p:spTree>
    <p:extLst>
      <p:ext uri="{BB962C8B-B14F-4D97-AF65-F5344CB8AC3E}">
        <p14:creationId xmlns:p14="http://schemas.microsoft.com/office/powerpoint/2010/main" val="106463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16</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Q4:</a:t>
            </a:r>
            <a:r>
              <a:rPr lang="zh-CN" altLang="en-US" sz="2000" b="1" dirty="0" smtClean="0"/>
              <a:t>实配梁上部通长筋比结果大很多</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a:stretch>
            <a:fillRect/>
          </a:stretch>
        </p:blipFill>
        <p:spPr>
          <a:xfrm>
            <a:off x="805333" y="915565"/>
            <a:ext cx="7151787" cy="3499041"/>
          </a:xfrm>
          <a:prstGeom prst="rect">
            <a:avLst/>
          </a:prstGeom>
        </p:spPr>
      </p:pic>
    </p:spTree>
    <p:extLst>
      <p:ext uri="{BB962C8B-B14F-4D97-AF65-F5344CB8AC3E}">
        <p14:creationId xmlns:p14="http://schemas.microsoft.com/office/powerpoint/2010/main" val="3237395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17</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Q5:</a:t>
            </a:r>
            <a:r>
              <a:rPr lang="zh-CN" altLang="zh-CN" sz="2000" b="1" dirty="0"/>
              <a:t>定义房间</a:t>
            </a:r>
            <a:r>
              <a:rPr lang="zh-CN" altLang="zh-CN" sz="2000" b="1" dirty="0" smtClean="0"/>
              <a:t>属性</a:t>
            </a:r>
            <a:r>
              <a:rPr lang="zh-CN" altLang="en-US" sz="2000" b="1" dirty="0" smtClean="0"/>
              <a:t>组合值系数是否考虑</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a:stretch>
            <a:fillRect/>
          </a:stretch>
        </p:blipFill>
        <p:spPr>
          <a:xfrm>
            <a:off x="722711" y="963311"/>
            <a:ext cx="4265975" cy="3470976"/>
          </a:xfrm>
          <a:prstGeom prst="rect">
            <a:avLst/>
          </a:prstGeom>
        </p:spPr>
      </p:pic>
      <p:sp>
        <p:nvSpPr>
          <p:cNvPr id="10" name="矩形 9"/>
          <p:cNvSpPr/>
          <p:nvPr/>
        </p:nvSpPr>
        <p:spPr>
          <a:xfrm>
            <a:off x="5265616" y="952078"/>
            <a:ext cx="3217588" cy="1323439"/>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zh-CN" altLang="zh-CN" sz="1600" dirty="0"/>
              <a:t>请问一下，盈建</a:t>
            </a:r>
            <a:r>
              <a:rPr lang="zh-CN" altLang="zh-CN" sz="1600" dirty="0" smtClean="0"/>
              <a:t>科</a:t>
            </a:r>
            <a:r>
              <a:rPr lang="zh-CN" altLang="en-US" sz="1600" dirty="0" smtClean="0"/>
              <a:t>在</a:t>
            </a:r>
            <a:r>
              <a:rPr lang="zh-CN" altLang="zh-CN" sz="1600" dirty="0" smtClean="0"/>
              <a:t>定义</a:t>
            </a:r>
            <a:r>
              <a:rPr lang="zh-CN" altLang="zh-CN" sz="1600" dirty="0"/>
              <a:t>房间属性后，在计算时，荷载组合值系数有没有按照《抗规》、《荷载规范》来选取呢？</a:t>
            </a:r>
          </a:p>
        </p:txBody>
      </p:sp>
    </p:spTree>
    <p:extLst>
      <p:ext uri="{BB962C8B-B14F-4D97-AF65-F5344CB8AC3E}">
        <p14:creationId xmlns:p14="http://schemas.microsoft.com/office/powerpoint/2010/main" val="193558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18</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Q5:</a:t>
            </a:r>
            <a:r>
              <a:rPr lang="zh-CN" altLang="zh-CN" sz="2000" b="1" dirty="0"/>
              <a:t>定义房间</a:t>
            </a:r>
            <a:r>
              <a:rPr lang="zh-CN" altLang="zh-CN" sz="2000" b="1" dirty="0" smtClean="0"/>
              <a:t>属性</a:t>
            </a:r>
            <a:r>
              <a:rPr lang="zh-CN" altLang="en-US" sz="2000" b="1" dirty="0" smtClean="0"/>
              <a:t>组合值系数是否考虑</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716016" y="952078"/>
            <a:ext cx="3695180" cy="2554545"/>
          </a:xfrm>
          <a:prstGeom prst="rect">
            <a:avLst/>
          </a:prstGeom>
        </p:spPr>
        <p:txBody>
          <a:bodyPr wrap="square">
            <a:spAutoFit/>
          </a:bodyPr>
          <a:lstStyle/>
          <a:p>
            <a:r>
              <a:rPr lang="zh-CN" altLang="en-US" sz="1600" b="1" dirty="0">
                <a:effectLst>
                  <a:outerShdw blurRad="38100" dist="38100" dir="2700000" algn="tl">
                    <a:srgbClr val="000000">
                      <a:alpha val="43137"/>
                    </a:srgbClr>
                  </a:outerShdw>
                </a:effectLst>
              </a:rPr>
              <a:t>回复</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a:t>您还需在活荷载信息中勾选，按建模菜单房间属性计算</a:t>
            </a:r>
            <a:r>
              <a:rPr lang="zh-CN" altLang="zh-CN" sz="1600" dirty="0" smtClean="0"/>
              <a:t>。</a:t>
            </a:r>
            <a:r>
              <a:rPr lang="zh-CN" altLang="en-US" sz="1600" dirty="0" smtClean="0"/>
              <a:t>此时，</a:t>
            </a:r>
            <a:r>
              <a:rPr lang="zh-CN" altLang="zh-CN" sz="1600" dirty="0" smtClean="0"/>
              <a:t>活</a:t>
            </a:r>
            <a:r>
              <a:rPr lang="zh-CN" altLang="zh-CN" sz="1600" dirty="0"/>
              <a:t>荷载折减</a:t>
            </a:r>
            <a:r>
              <a:rPr lang="zh-CN" altLang="zh-CN" sz="1600" dirty="0" smtClean="0"/>
              <a:t>系数</a:t>
            </a:r>
            <a:r>
              <a:rPr lang="zh-CN" altLang="en-US" sz="1600" dirty="0" smtClean="0"/>
              <a:t>是按照</a:t>
            </a:r>
            <a:r>
              <a:rPr lang="en-US" altLang="zh-CN" sz="1600" dirty="0"/>
              <a:t>《</a:t>
            </a:r>
            <a:r>
              <a:rPr lang="zh-CN" altLang="en-US" sz="1600" dirty="0"/>
              <a:t>荷载规范</a:t>
            </a:r>
            <a:r>
              <a:rPr lang="en-US" altLang="zh-CN" sz="1600" dirty="0"/>
              <a:t>》5.1.2</a:t>
            </a:r>
            <a:r>
              <a:rPr lang="zh-CN" altLang="en-US" sz="1600" dirty="0"/>
              <a:t>条进行折减</a:t>
            </a:r>
            <a:r>
              <a:rPr lang="zh-CN" altLang="en-US" sz="1600" dirty="0" smtClean="0"/>
              <a:t>的、</a:t>
            </a:r>
            <a:r>
              <a:rPr lang="zh-CN" altLang="zh-CN" sz="1600" dirty="0" smtClean="0"/>
              <a:t>重力</a:t>
            </a:r>
            <a:r>
              <a:rPr lang="zh-CN" altLang="zh-CN" sz="1600" dirty="0"/>
              <a:t>荷载代表值</a:t>
            </a:r>
            <a:r>
              <a:rPr lang="zh-CN" altLang="zh-CN" sz="1600" dirty="0" smtClean="0"/>
              <a:t>系数</a:t>
            </a:r>
            <a:r>
              <a:rPr lang="zh-CN" altLang="en-US" sz="1600" dirty="0" smtClean="0"/>
              <a:t>是按照</a:t>
            </a:r>
            <a:r>
              <a:rPr lang="en-US" altLang="zh-CN" sz="1600" dirty="0" smtClean="0"/>
              <a:t>《</a:t>
            </a:r>
            <a:r>
              <a:rPr lang="zh-CN" altLang="en-US" sz="1600" dirty="0" smtClean="0"/>
              <a:t>抗规</a:t>
            </a:r>
            <a:r>
              <a:rPr lang="en-US" altLang="zh-CN" sz="1600" dirty="0" smtClean="0"/>
              <a:t>》5.1.3</a:t>
            </a:r>
            <a:r>
              <a:rPr lang="zh-CN" altLang="en-US" sz="1600" dirty="0" smtClean="0"/>
              <a:t>条进行折减的。</a:t>
            </a:r>
            <a:endParaRPr lang="en-US" altLang="zh-CN" sz="1600" dirty="0" smtClean="0"/>
          </a:p>
          <a:p>
            <a:endParaRPr lang="en-US" altLang="zh-CN" sz="1600" dirty="0"/>
          </a:p>
          <a:p>
            <a:r>
              <a:rPr lang="zh-CN" altLang="en-US" sz="1600" dirty="0" smtClean="0"/>
              <a:t>而</a:t>
            </a:r>
            <a:r>
              <a:rPr lang="en-US" altLang="zh-CN" sz="1600" dirty="0" smtClean="0"/>
              <a:t>《</a:t>
            </a:r>
            <a:r>
              <a:rPr lang="zh-CN" altLang="en-US" sz="1600" dirty="0"/>
              <a:t>荷载规范</a:t>
            </a:r>
            <a:r>
              <a:rPr lang="en-US" altLang="zh-CN" sz="1600" dirty="0"/>
              <a:t>》</a:t>
            </a:r>
            <a:r>
              <a:rPr lang="en-US" altLang="zh-CN" sz="1600" dirty="0" smtClean="0"/>
              <a:t>5.1.1</a:t>
            </a:r>
            <a:r>
              <a:rPr lang="zh-CN" altLang="en-US" sz="1600" dirty="0" smtClean="0"/>
              <a:t>条中的组合值系数该参数尚不能自动考虑，需要定义自定义活载工况进行实现。</a:t>
            </a:r>
            <a:endParaRPr lang="zh-CN" altLang="zh-CN" sz="1600" dirty="0"/>
          </a:p>
        </p:txBody>
      </p:sp>
      <p:pic>
        <p:nvPicPr>
          <p:cNvPr id="8" name="图片 7"/>
          <p:cNvPicPr>
            <a:picLocks noChangeAspect="1"/>
          </p:cNvPicPr>
          <p:nvPr/>
        </p:nvPicPr>
        <p:blipFill>
          <a:blip r:embed="rId5"/>
          <a:stretch>
            <a:fillRect/>
          </a:stretch>
        </p:blipFill>
        <p:spPr>
          <a:xfrm>
            <a:off x="722711" y="872728"/>
            <a:ext cx="3766122" cy="2309976"/>
          </a:xfrm>
          <a:prstGeom prst="rect">
            <a:avLst/>
          </a:prstGeom>
        </p:spPr>
      </p:pic>
      <p:pic>
        <p:nvPicPr>
          <p:cNvPr id="7" name="图片 6"/>
          <p:cNvPicPr>
            <a:picLocks noChangeAspect="1"/>
          </p:cNvPicPr>
          <p:nvPr/>
        </p:nvPicPr>
        <p:blipFill>
          <a:blip r:embed="rId6"/>
          <a:stretch>
            <a:fillRect/>
          </a:stretch>
        </p:blipFill>
        <p:spPr>
          <a:xfrm>
            <a:off x="2627057" y="3359017"/>
            <a:ext cx="1902928" cy="1160474"/>
          </a:xfrm>
          <a:prstGeom prst="rect">
            <a:avLst/>
          </a:prstGeom>
        </p:spPr>
      </p:pic>
      <p:pic>
        <p:nvPicPr>
          <p:cNvPr id="9" name="图片 8"/>
          <p:cNvPicPr>
            <a:picLocks noChangeAspect="1"/>
          </p:cNvPicPr>
          <p:nvPr/>
        </p:nvPicPr>
        <p:blipFill>
          <a:blip r:embed="rId7"/>
          <a:stretch>
            <a:fillRect/>
          </a:stretch>
        </p:blipFill>
        <p:spPr>
          <a:xfrm>
            <a:off x="657271" y="3359017"/>
            <a:ext cx="1948501" cy="1100715"/>
          </a:xfrm>
          <a:prstGeom prst="rect">
            <a:avLst/>
          </a:prstGeom>
        </p:spPr>
      </p:pic>
      <p:pic>
        <p:nvPicPr>
          <p:cNvPr id="12" name="图片 11"/>
          <p:cNvPicPr>
            <a:picLocks noChangeAspect="1"/>
          </p:cNvPicPr>
          <p:nvPr/>
        </p:nvPicPr>
        <p:blipFill>
          <a:blip r:embed="rId8"/>
          <a:stretch>
            <a:fillRect/>
          </a:stretch>
        </p:blipFill>
        <p:spPr>
          <a:xfrm>
            <a:off x="6657202" y="3291830"/>
            <a:ext cx="1969705" cy="1096486"/>
          </a:xfrm>
          <a:prstGeom prst="rect">
            <a:avLst/>
          </a:prstGeom>
        </p:spPr>
      </p:pic>
    </p:spTree>
    <p:extLst>
      <p:ext uri="{BB962C8B-B14F-4D97-AF65-F5344CB8AC3E}">
        <p14:creationId xmlns:p14="http://schemas.microsoft.com/office/powerpoint/2010/main" val="377300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19</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Q6:</a:t>
            </a:r>
            <a:r>
              <a:rPr lang="zh-CN" altLang="en-US" sz="2000" b="1" dirty="0" smtClean="0"/>
              <a:t>位移与挠度结果差异较大</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22710" y="790726"/>
            <a:ext cx="7665713" cy="830997"/>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zh-CN" altLang="zh-CN" sz="1600" dirty="0"/>
              <a:t>梁挠度和位移图中均能查看梁的挠度结果，但是结果相差很大，请问这两个结果有什么区别：梁挠度结果：</a:t>
            </a:r>
            <a:r>
              <a:rPr lang="en-US" altLang="zh-CN" sz="1600" dirty="0"/>
              <a:t>-22.78mm</a:t>
            </a:r>
            <a:r>
              <a:rPr lang="zh-CN" altLang="zh-CN" sz="1600" dirty="0"/>
              <a:t>，位移结果：</a:t>
            </a:r>
            <a:r>
              <a:rPr lang="en-US" altLang="zh-CN" sz="1600" dirty="0"/>
              <a:t>-51.73mm</a:t>
            </a:r>
            <a:endParaRPr lang="zh-CN" altLang="zh-CN" sz="1600" dirty="0"/>
          </a:p>
        </p:txBody>
      </p:sp>
      <p:pic>
        <p:nvPicPr>
          <p:cNvPr id="7" name="图片 6"/>
          <p:cNvPicPr>
            <a:picLocks noChangeAspect="1"/>
          </p:cNvPicPr>
          <p:nvPr/>
        </p:nvPicPr>
        <p:blipFill>
          <a:blip r:embed="rId5"/>
          <a:stretch>
            <a:fillRect/>
          </a:stretch>
        </p:blipFill>
        <p:spPr>
          <a:xfrm>
            <a:off x="799778" y="1707654"/>
            <a:ext cx="3780818" cy="2455916"/>
          </a:xfrm>
          <a:prstGeom prst="rect">
            <a:avLst/>
          </a:prstGeom>
        </p:spPr>
      </p:pic>
      <p:pic>
        <p:nvPicPr>
          <p:cNvPr id="9" name="图片 8"/>
          <p:cNvPicPr>
            <a:picLocks noChangeAspect="1"/>
          </p:cNvPicPr>
          <p:nvPr/>
        </p:nvPicPr>
        <p:blipFill>
          <a:blip r:embed="rId6"/>
          <a:stretch>
            <a:fillRect/>
          </a:stretch>
        </p:blipFill>
        <p:spPr>
          <a:xfrm>
            <a:off x="4893067" y="1707654"/>
            <a:ext cx="3495356" cy="2457341"/>
          </a:xfrm>
          <a:prstGeom prst="rect">
            <a:avLst/>
          </a:prstGeom>
        </p:spPr>
      </p:pic>
    </p:spTree>
    <p:extLst>
      <p:ext uri="{BB962C8B-B14F-4D97-AF65-F5344CB8AC3E}">
        <p14:creationId xmlns:p14="http://schemas.microsoft.com/office/powerpoint/2010/main" val="3979764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a:t>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分塔与整体分别计算，配筋取大</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5" name="图片 4"/>
          <p:cNvPicPr>
            <a:picLocks noChangeAspect="1"/>
          </p:cNvPicPr>
          <p:nvPr/>
        </p:nvPicPr>
        <p:blipFill>
          <a:blip r:embed="rId5"/>
          <a:stretch>
            <a:fillRect/>
          </a:stretch>
        </p:blipFill>
        <p:spPr>
          <a:xfrm>
            <a:off x="468987" y="2571750"/>
            <a:ext cx="3726414" cy="1512168"/>
          </a:xfrm>
          <a:prstGeom prst="rect">
            <a:avLst/>
          </a:prstGeom>
        </p:spPr>
      </p:pic>
      <p:sp>
        <p:nvSpPr>
          <p:cNvPr id="6" name="矩形 5"/>
          <p:cNvSpPr/>
          <p:nvPr/>
        </p:nvSpPr>
        <p:spPr>
          <a:xfrm>
            <a:off x="4355976" y="1633612"/>
            <a:ext cx="4334905" cy="2308324"/>
          </a:xfrm>
          <a:prstGeom prst="rect">
            <a:avLst/>
          </a:prstGeom>
        </p:spPr>
        <p:txBody>
          <a:bodyPr wrap="square">
            <a:spAutoFit/>
          </a:bodyPr>
          <a:lstStyle/>
          <a:p>
            <a:r>
              <a:rPr lang="zh-CN" altLang="en-US" sz="1600" dirty="0">
                <a:solidFill>
                  <a:srgbClr val="FF0000"/>
                </a:solidFill>
              </a:rPr>
              <a:t>我们将各塔楼离散开、分别计算称之为 “分塔模型”计算。将各个塔楼连同底盘建模成一个整体模型计算称之为“整体模型”计算</a:t>
            </a:r>
            <a:r>
              <a:rPr lang="zh-CN" altLang="en-US" sz="1600" dirty="0" smtClean="0">
                <a:solidFill>
                  <a:srgbClr val="FF0000"/>
                </a:solidFill>
              </a:rPr>
              <a:t>。</a:t>
            </a:r>
            <a:endParaRPr lang="en-US" altLang="zh-CN" sz="1600" dirty="0" smtClean="0">
              <a:solidFill>
                <a:srgbClr val="FF0000"/>
              </a:solidFill>
            </a:endParaRPr>
          </a:p>
          <a:p>
            <a:r>
              <a:rPr lang="zh-CN" altLang="en-US" sz="1600" dirty="0" smtClean="0"/>
              <a:t>对于</a:t>
            </a:r>
            <a:r>
              <a:rPr lang="zh-CN" altLang="en-US" sz="1600" dirty="0"/>
              <a:t>各个塔的周期比、位移比、剪重比、层间刚度比、层抗剪承载力比等采用分塔模型计算的结果；对于处于底盘的地下室、裙房部分应采用整体模型的计算结果</a:t>
            </a:r>
            <a:r>
              <a:rPr lang="zh-CN" altLang="en-US" sz="1600" dirty="0" smtClean="0"/>
              <a:t>；</a:t>
            </a:r>
            <a:endParaRPr lang="en-US" altLang="zh-CN" sz="1600" dirty="0" smtClean="0"/>
          </a:p>
          <a:p>
            <a:r>
              <a:rPr lang="zh-CN" altLang="en-US" sz="1600" dirty="0" smtClean="0">
                <a:solidFill>
                  <a:srgbClr val="FF0000"/>
                </a:solidFill>
              </a:rPr>
              <a:t>对于</a:t>
            </a:r>
            <a:r>
              <a:rPr lang="zh-CN" altLang="en-US" sz="1600" dirty="0">
                <a:solidFill>
                  <a:srgbClr val="FF0000"/>
                </a:solidFill>
              </a:rPr>
              <a:t>各个塔楼的构件配筋设计，应采用整体模型和分塔模型两者中较大的结果进行设计。</a:t>
            </a:r>
          </a:p>
        </p:txBody>
      </p:sp>
      <p:pic>
        <p:nvPicPr>
          <p:cNvPr id="7" name="图片 6"/>
          <p:cNvPicPr>
            <a:picLocks noChangeAspect="1"/>
          </p:cNvPicPr>
          <p:nvPr/>
        </p:nvPicPr>
        <p:blipFill>
          <a:blip r:embed="rId6"/>
          <a:stretch>
            <a:fillRect/>
          </a:stretch>
        </p:blipFill>
        <p:spPr>
          <a:xfrm>
            <a:off x="468987" y="1598687"/>
            <a:ext cx="3620188" cy="632182"/>
          </a:xfrm>
          <a:prstGeom prst="rect">
            <a:avLst/>
          </a:prstGeom>
        </p:spPr>
      </p:pic>
      <p:sp>
        <p:nvSpPr>
          <p:cNvPr id="14" name="矩形 13"/>
          <p:cNvSpPr/>
          <p:nvPr/>
        </p:nvSpPr>
        <p:spPr>
          <a:xfrm>
            <a:off x="415874" y="1234531"/>
            <a:ext cx="4334905" cy="338554"/>
          </a:xfrm>
          <a:prstGeom prst="rect">
            <a:avLst/>
          </a:prstGeom>
        </p:spPr>
        <p:txBody>
          <a:bodyPr wrap="square">
            <a:spAutoFit/>
          </a:bodyPr>
          <a:lstStyle/>
          <a:p>
            <a:r>
              <a:rPr lang="en-US" altLang="zh-CN" sz="1600" b="1" dirty="0" smtClean="0">
                <a:solidFill>
                  <a:srgbClr val="FF0000"/>
                </a:solidFill>
              </a:rPr>
              <a:t>《</a:t>
            </a:r>
            <a:r>
              <a:rPr lang="zh-CN" altLang="en-US" sz="1600" b="1" dirty="0" smtClean="0">
                <a:solidFill>
                  <a:srgbClr val="FF0000"/>
                </a:solidFill>
              </a:rPr>
              <a:t>高规</a:t>
            </a:r>
            <a:r>
              <a:rPr lang="en-US" altLang="zh-CN" sz="1600" b="1" dirty="0" smtClean="0">
                <a:solidFill>
                  <a:srgbClr val="FF0000"/>
                </a:solidFill>
              </a:rPr>
              <a:t>》5.1.14</a:t>
            </a:r>
            <a:r>
              <a:rPr lang="zh-CN" altLang="en-US" sz="1600" b="1" dirty="0" smtClean="0">
                <a:solidFill>
                  <a:srgbClr val="FF0000"/>
                </a:solidFill>
              </a:rPr>
              <a:t>条</a:t>
            </a:r>
            <a:endParaRPr lang="zh-CN" altLang="en-US" sz="1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20</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Q6:</a:t>
            </a:r>
            <a:r>
              <a:rPr lang="zh-CN" altLang="en-US" sz="2000" b="1" dirty="0" smtClean="0"/>
              <a:t>位移与挠度结果差异较大</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22711" y="903490"/>
            <a:ext cx="7665713" cy="1323439"/>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en-US" sz="1600" dirty="0" smtClean="0"/>
              <a:t>跨中</a:t>
            </a:r>
            <a:r>
              <a:rPr lang="zh-CN" altLang="zh-CN" sz="1600" dirty="0" smtClean="0"/>
              <a:t>位移</a:t>
            </a:r>
            <a:r>
              <a:rPr lang="zh-CN" altLang="zh-CN" sz="1600" dirty="0"/>
              <a:t>是相对于楼层处的变形值，</a:t>
            </a:r>
            <a:r>
              <a:rPr lang="zh-CN" altLang="zh-CN" sz="1600" dirty="0" smtClean="0"/>
              <a:t>而</a:t>
            </a:r>
            <a:r>
              <a:rPr lang="zh-CN" altLang="en-US" sz="1600" dirty="0" smtClean="0"/>
              <a:t>跨中的</a:t>
            </a:r>
            <a:r>
              <a:rPr lang="zh-CN" altLang="zh-CN" sz="1600" dirty="0" smtClean="0"/>
              <a:t>挠度</a:t>
            </a:r>
            <a:r>
              <a:rPr lang="zh-CN" altLang="zh-CN" sz="1600" dirty="0"/>
              <a:t>是相对于梁端的相对变形</a:t>
            </a:r>
            <a:r>
              <a:rPr lang="zh-CN" altLang="zh-CN" sz="1600" dirty="0" smtClean="0"/>
              <a:t>。</a:t>
            </a:r>
            <a:r>
              <a:rPr lang="zh-CN" altLang="en-US" sz="1600" dirty="0" smtClean="0"/>
              <a:t>梁端支座在</a:t>
            </a:r>
            <a:r>
              <a:rPr lang="zh-CN" altLang="zh-CN" sz="1600" dirty="0" smtClean="0"/>
              <a:t>荷载</a:t>
            </a:r>
            <a:r>
              <a:rPr lang="zh-CN" altLang="zh-CN" sz="1600" dirty="0"/>
              <a:t>作用</a:t>
            </a:r>
            <a:r>
              <a:rPr lang="zh-CN" altLang="zh-CN" sz="1600" dirty="0" smtClean="0"/>
              <a:t>下</a:t>
            </a:r>
            <a:r>
              <a:rPr lang="zh-CN" altLang="en-US" sz="1600" dirty="0" smtClean="0"/>
              <a:t>也是有向下</a:t>
            </a:r>
            <a:r>
              <a:rPr lang="zh-CN" altLang="zh-CN" sz="1600" dirty="0" smtClean="0"/>
              <a:t>变形</a:t>
            </a:r>
            <a:r>
              <a:rPr lang="zh-CN" altLang="en-US" sz="1600" dirty="0" smtClean="0"/>
              <a:t>的</a:t>
            </a:r>
            <a:r>
              <a:rPr lang="zh-CN" altLang="zh-CN" sz="1600" dirty="0" smtClean="0"/>
              <a:t>，挠度</a:t>
            </a:r>
            <a:r>
              <a:rPr lang="zh-CN" altLang="zh-CN" sz="1600" dirty="0"/>
              <a:t>是相对于梁端而非楼层处，因此两者数值不一样。</a:t>
            </a:r>
          </a:p>
          <a:p>
            <a:endParaRPr lang="zh-CN" altLang="zh-CN" sz="1600" dirty="0"/>
          </a:p>
        </p:txBody>
      </p:sp>
      <p:pic>
        <p:nvPicPr>
          <p:cNvPr id="8" name="图片 7"/>
          <p:cNvPicPr>
            <a:picLocks noChangeAspect="1"/>
          </p:cNvPicPr>
          <p:nvPr/>
        </p:nvPicPr>
        <p:blipFill>
          <a:blip r:embed="rId5"/>
          <a:stretch>
            <a:fillRect/>
          </a:stretch>
        </p:blipFill>
        <p:spPr>
          <a:xfrm>
            <a:off x="620239" y="2067694"/>
            <a:ext cx="7083105" cy="1752768"/>
          </a:xfrm>
          <a:prstGeom prst="rect">
            <a:avLst/>
          </a:prstGeom>
        </p:spPr>
      </p:pic>
    </p:spTree>
    <p:extLst>
      <p:ext uri="{BB962C8B-B14F-4D97-AF65-F5344CB8AC3E}">
        <p14:creationId xmlns:p14="http://schemas.microsoft.com/office/powerpoint/2010/main" val="1231332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21</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Q7:</a:t>
            </a:r>
            <a:r>
              <a:rPr lang="zh-CN" altLang="en-US" sz="2000" b="1" dirty="0" smtClean="0"/>
              <a:t>冲切问题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97694" y="1005868"/>
            <a:ext cx="3744416" cy="2062103"/>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en-US" altLang="zh-CN" sz="1600" dirty="0"/>
              <a:t>18</a:t>
            </a:r>
            <a:r>
              <a:rPr lang="zh-CN" altLang="en-US" sz="1600" dirty="0"/>
              <a:t>层筏板基础</a:t>
            </a:r>
            <a:r>
              <a:rPr lang="zh-CN" altLang="en-US" sz="1600" dirty="0" smtClean="0"/>
              <a:t>，</a:t>
            </a:r>
            <a:r>
              <a:rPr lang="zh-CN" altLang="zh-CN" sz="1600" dirty="0"/>
              <a:t>好多独立墙肢的冲切面相互叠加在一起，</a:t>
            </a:r>
            <a:r>
              <a:rPr lang="zh-CN" altLang="en-US" sz="1600" dirty="0" smtClean="0"/>
              <a:t>是否合理</a:t>
            </a:r>
            <a:r>
              <a:rPr lang="en-US" altLang="zh-CN" sz="1600" dirty="0" smtClean="0"/>
              <a:t>?</a:t>
            </a:r>
            <a:r>
              <a:rPr lang="zh-CN" altLang="zh-CN" sz="1600" dirty="0" smtClean="0"/>
              <a:t> 柱</a:t>
            </a:r>
            <a:r>
              <a:rPr lang="zh-CN" altLang="zh-CN" sz="1600" dirty="0"/>
              <a:t>墙冲切整体结果不显红，但是点击</a:t>
            </a:r>
            <a:r>
              <a:rPr lang="en-US" altLang="zh-CN" sz="1600" dirty="0"/>
              <a:t>“</a:t>
            </a:r>
            <a:r>
              <a:rPr lang="zh-CN" altLang="zh-CN" sz="1600" dirty="0"/>
              <a:t>短肢墙冲切多柱冲切（相互指定）</a:t>
            </a:r>
            <a:r>
              <a:rPr lang="en-US" altLang="zh-CN" sz="1600" dirty="0"/>
              <a:t>”</a:t>
            </a:r>
            <a:r>
              <a:rPr lang="zh-CN" altLang="zh-CN" sz="1600" dirty="0"/>
              <a:t>部分墙肢就会显红，</a:t>
            </a:r>
            <a:r>
              <a:rPr lang="zh-CN" altLang="zh-CN" sz="1600" dirty="0" smtClean="0"/>
              <a:t>就是说在</a:t>
            </a:r>
            <a:r>
              <a:rPr lang="zh-CN" altLang="zh-CN" sz="1600" dirty="0"/>
              <a:t>好多独立墙肢的冲切面相互叠加在一起的情况下</a:t>
            </a:r>
            <a:r>
              <a:rPr lang="en-US" altLang="zh-CN" sz="1600" dirty="0"/>
              <a:t>“</a:t>
            </a:r>
            <a:r>
              <a:rPr lang="zh-CN" altLang="zh-CN" sz="1600" dirty="0"/>
              <a:t>柱墙冲切</a:t>
            </a:r>
            <a:r>
              <a:rPr lang="en-US" altLang="zh-CN" sz="1600" dirty="0"/>
              <a:t>”</a:t>
            </a:r>
            <a:r>
              <a:rPr lang="zh-CN" altLang="zh-CN" sz="1600" dirty="0"/>
              <a:t>里的结果是否不保守？</a:t>
            </a:r>
          </a:p>
        </p:txBody>
      </p:sp>
      <p:pic>
        <p:nvPicPr>
          <p:cNvPr id="7" name="图片 6"/>
          <p:cNvPicPr>
            <a:picLocks noChangeAspect="1"/>
          </p:cNvPicPr>
          <p:nvPr/>
        </p:nvPicPr>
        <p:blipFill>
          <a:blip r:embed="rId5"/>
          <a:stretch>
            <a:fillRect/>
          </a:stretch>
        </p:blipFill>
        <p:spPr>
          <a:xfrm>
            <a:off x="4587657" y="1005868"/>
            <a:ext cx="3894817" cy="3583993"/>
          </a:xfrm>
          <a:prstGeom prst="rect">
            <a:avLst/>
          </a:prstGeom>
        </p:spPr>
      </p:pic>
    </p:spTree>
    <p:extLst>
      <p:ext uri="{BB962C8B-B14F-4D97-AF65-F5344CB8AC3E}">
        <p14:creationId xmlns:p14="http://schemas.microsoft.com/office/powerpoint/2010/main" val="322665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22</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Q7:</a:t>
            </a:r>
            <a:r>
              <a:rPr lang="zh-CN" altLang="en-US" sz="2000" b="1" dirty="0" smtClean="0"/>
              <a:t>冲切问题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41697" y="1005868"/>
            <a:ext cx="4100413" cy="3785652"/>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dirty="0"/>
              <a:t>首先，计算结果的差异不是由于冲切面相互叠加造成的，而是长肢墙冲切与短肢墙冲切的冲切截面不同导致的</a:t>
            </a:r>
            <a:r>
              <a:rPr lang="zh-CN" altLang="zh-CN" sz="1600" dirty="0" smtClean="0"/>
              <a:t>。</a:t>
            </a:r>
            <a:endParaRPr lang="en-US" altLang="zh-CN" sz="1600" dirty="0" smtClean="0"/>
          </a:p>
          <a:p>
            <a:endParaRPr lang="en-US" altLang="zh-CN" sz="1600" dirty="0"/>
          </a:p>
          <a:p>
            <a:r>
              <a:rPr lang="en-US" altLang="zh-CN" sz="1600" dirty="0" smtClean="0"/>
              <a:t>YJK</a:t>
            </a:r>
            <a:r>
              <a:rPr lang="zh-CN" altLang="en-US" sz="1600" dirty="0" smtClean="0"/>
              <a:t>在</a:t>
            </a:r>
            <a:r>
              <a:rPr lang="en-US" altLang="zh-CN" sz="1600" dirty="0" smtClean="0"/>
              <a:t>3.0</a:t>
            </a:r>
            <a:r>
              <a:rPr lang="zh-CN" altLang="en-US" sz="1600" dirty="0" smtClean="0"/>
              <a:t>以上版本在</a:t>
            </a:r>
            <a:r>
              <a:rPr lang="zh-CN" altLang="en-US" sz="1600" b="1" dirty="0" smtClean="0"/>
              <a:t>高级参数</a:t>
            </a:r>
            <a:r>
              <a:rPr lang="zh-CN" altLang="en-US" sz="1600" dirty="0" smtClean="0"/>
              <a:t>中默认自动组合成长墙进行冲切验算，因此输出的结果为</a:t>
            </a:r>
            <a:r>
              <a:rPr lang="zh-CN" altLang="en-US" sz="1600" b="1" dirty="0"/>
              <a:t>长肢墙冲</a:t>
            </a:r>
            <a:r>
              <a:rPr lang="zh-CN" altLang="en-US" sz="1600" b="1" dirty="0" smtClean="0"/>
              <a:t>切</a:t>
            </a:r>
            <a:r>
              <a:rPr lang="zh-CN" altLang="en-US" sz="1600" dirty="0"/>
              <a:t>或者</a:t>
            </a:r>
            <a:r>
              <a:rPr lang="zh-CN" altLang="en-US" sz="1600" b="1" dirty="0"/>
              <a:t>短肢墙冲</a:t>
            </a:r>
            <a:r>
              <a:rPr lang="zh-CN" altLang="en-US" sz="1600" b="1" dirty="0" smtClean="0"/>
              <a:t>切</a:t>
            </a:r>
            <a:r>
              <a:rPr lang="zh-CN" altLang="en-US" sz="1600" dirty="0" smtClean="0"/>
              <a:t>结果，而不按照传统软件的单肢墙冲切结果进行输出。按照</a:t>
            </a:r>
            <a:r>
              <a:rPr lang="zh-CN" altLang="en-US" sz="1600" dirty="0"/>
              <a:t>长肢墙冲</a:t>
            </a:r>
            <a:r>
              <a:rPr lang="zh-CN" altLang="en-US" sz="1600" dirty="0" smtClean="0"/>
              <a:t>切还是短肢</a:t>
            </a:r>
            <a:r>
              <a:rPr lang="zh-CN" altLang="en-US" sz="1600" dirty="0"/>
              <a:t>墙冲</a:t>
            </a:r>
            <a:r>
              <a:rPr lang="zh-CN" altLang="en-US" sz="1600" dirty="0" smtClean="0"/>
              <a:t>切，在高级参数给出建议限值为宽厚比是否大于</a:t>
            </a:r>
            <a:r>
              <a:rPr lang="en-US" altLang="zh-CN" sz="1600" dirty="0" smtClean="0"/>
              <a:t>8</a:t>
            </a:r>
            <a:r>
              <a:rPr lang="zh-CN" altLang="en-US" sz="1600" dirty="0" smtClean="0"/>
              <a:t>进行判断。</a:t>
            </a:r>
            <a:endParaRPr lang="en-US" altLang="zh-CN" sz="1600" dirty="0" smtClean="0"/>
          </a:p>
          <a:p>
            <a:endParaRPr lang="en-US" altLang="zh-CN" sz="1600" dirty="0"/>
          </a:p>
          <a:p>
            <a:r>
              <a:rPr lang="zh-CN" altLang="en-US" sz="1600" dirty="0" smtClean="0"/>
              <a:t>由于您模型出现了较多的</a:t>
            </a:r>
            <a:r>
              <a:rPr lang="en-US" altLang="zh-CN" sz="1600" dirty="0" smtClean="0"/>
              <a:t>Z</a:t>
            </a:r>
            <a:r>
              <a:rPr lang="zh-CN" altLang="en-US" sz="1600" dirty="0" smtClean="0"/>
              <a:t>型或者异型墙，虽然墙体长宽比都小于</a:t>
            </a:r>
            <a:r>
              <a:rPr lang="en-US" altLang="zh-CN" sz="1600" dirty="0" smtClean="0"/>
              <a:t>8</a:t>
            </a:r>
            <a:r>
              <a:rPr lang="zh-CN" altLang="en-US" sz="1600" dirty="0" smtClean="0"/>
              <a:t>，但是软件无法自动判断，这边需要您进行人工交互选择。</a:t>
            </a:r>
            <a:endParaRPr lang="zh-CN" altLang="zh-CN" sz="1600" dirty="0"/>
          </a:p>
        </p:txBody>
      </p:sp>
      <p:pic>
        <p:nvPicPr>
          <p:cNvPr id="7" name="图片 6"/>
          <p:cNvPicPr>
            <a:picLocks noChangeAspect="1"/>
          </p:cNvPicPr>
          <p:nvPr/>
        </p:nvPicPr>
        <p:blipFill>
          <a:blip r:embed="rId5"/>
          <a:stretch>
            <a:fillRect/>
          </a:stretch>
        </p:blipFill>
        <p:spPr>
          <a:xfrm>
            <a:off x="4397870" y="1275606"/>
            <a:ext cx="4120160" cy="1976064"/>
          </a:xfrm>
          <a:prstGeom prst="rect">
            <a:avLst/>
          </a:prstGeom>
        </p:spPr>
      </p:pic>
    </p:spTree>
    <p:extLst>
      <p:ext uri="{BB962C8B-B14F-4D97-AF65-F5344CB8AC3E}">
        <p14:creationId xmlns:p14="http://schemas.microsoft.com/office/powerpoint/2010/main" val="130773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23</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Q7:</a:t>
            </a:r>
            <a:r>
              <a:rPr lang="zh-CN" altLang="en-US" sz="2000" b="1" dirty="0" smtClean="0"/>
              <a:t>冲切问题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97694" y="1005869"/>
            <a:ext cx="7502698" cy="830997"/>
          </a:xfrm>
          <a:prstGeom prst="rect">
            <a:avLst/>
          </a:prstGeom>
        </p:spPr>
        <p:txBody>
          <a:bodyPr wrap="square">
            <a:spAutoFit/>
          </a:bodyPr>
          <a:lstStyle/>
          <a:p>
            <a:r>
              <a:rPr lang="zh-CN" altLang="en-US" sz="1600" dirty="0" smtClean="0"/>
              <a:t>盈建科软件共提供了三种冲切的验算方式：</a:t>
            </a:r>
            <a:endParaRPr lang="en-US" altLang="zh-CN" sz="1600" dirty="0" smtClean="0"/>
          </a:p>
          <a:p>
            <a:r>
              <a:rPr lang="zh-CN" altLang="zh-CN" sz="1600" b="1" dirty="0" smtClean="0"/>
              <a:t>单</a:t>
            </a:r>
            <a:r>
              <a:rPr lang="zh-CN" altLang="zh-CN" sz="1600" b="1" dirty="0"/>
              <a:t>肢墙冲切</a:t>
            </a:r>
            <a:r>
              <a:rPr lang="zh-CN" altLang="zh-CN" sz="1600" dirty="0"/>
              <a:t>，</a:t>
            </a:r>
            <a:r>
              <a:rPr lang="zh-CN" altLang="zh-CN" sz="1600" b="1" dirty="0"/>
              <a:t>长肢墙冲</a:t>
            </a:r>
            <a:r>
              <a:rPr lang="zh-CN" altLang="zh-CN" sz="1600" b="1" dirty="0" smtClean="0"/>
              <a:t>切</a:t>
            </a:r>
            <a:r>
              <a:rPr lang="zh-CN" altLang="en-US" sz="1600" dirty="0" smtClean="0"/>
              <a:t>、</a:t>
            </a:r>
            <a:r>
              <a:rPr lang="zh-CN" altLang="zh-CN" sz="1600" b="1" dirty="0" smtClean="0"/>
              <a:t>短肢</a:t>
            </a:r>
            <a:r>
              <a:rPr lang="zh-CN" altLang="zh-CN" sz="1600" b="1" dirty="0"/>
              <a:t>墙冲切</a:t>
            </a:r>
            <a:r>
              <a:rPr lang="zh-CN" altLang="zh-CN" sz="1600" dirty="0"/>
              <a:t>，</a:t>
            </a:r>
            <a:endParaRPr lang="en-US" altLang="zh-CN" sz="1600" dirty="0" smtClean="0"/>
          </a:p>
          <a:p>
            <a:r>
              <a:rPr lang="zh-CN" altLang="zh-CN" sz="1600" dirty="0" smtClean="0"/>
              <a:t>不论采用</a:t>
            </a:r>
            <a:r>
              <a:rPr lang="zh-CN" altLang="en-US" sz="1600" dirty="0"/>
              <a:t>哪</a:t>
            </a:r>
            <a:r>
              <a:rPr lang="zh-CN" altLang="en-US" sz="1600" dirty="0" smtClean="0"/>
              <a:t>种方式</a:t>
            </a:r>
            <a:r>
              <a:rPr lang="zh-CN" altLang="zh-CN" sz="1600" dirty="0" smtClean="0"/>
              <a:t>均</a:t>
            </a:r>
            <a:r>
              <a:rPr lang="zh-CN" altLang="zh-CN" sz="1600" dirty="0"/>
              <a:t>为地基规范</a:t>
            </a:r>
            <a:r>
              <a:rPr lang="en-US" altLang="zh-CN" sz="1600" dirty="0"/>
              <a:t>8.4.7</a:t>
            </a:r>
            <a:r>
              <a:rPr lang="zh-CN" altLang="zh-CN" sz="1600" dirty="0"/>
              <a:t>进行计算的，区别为冲切截面不同</a:t>
            </a:r>
            <a:r>
              <a:rPr lang="zh-CN" altLang="zh-CN" sz="1600" dirty="0" smtClean="0"/>
              <a:t>。</a:t>
            </a:r>
            <a:endParaRPr lang="zh-CN" altLang="zh-CN" sz="1600" dirty="0"/>
          </a:p>
        </p:txBody>
      </p:sp>
      <p:pic>
        <p:nvPicPr>
          <p:cNvPr id="7" name="图片 6"/>
          <p:cNvPicPr>
            <a:picLocks noChangeAspect="1"/>
          </p:cNvPicPr>
          <p:nvPr/>
        </p:nvPicPr>
        <p:blipFill>
          <a:blip r:embed="rId5"/>
          <a:stretch>
            <a:fillRect/>
          </a:stretch>
        </p:blipFill>
        <p:spPr>
          <a:xfrm>
            <a:off x="467544" y="1861080"/>
            <a:ext cx="2637395" cy="2725125"/>
          </a:xfrm>
          <a:prstGeom prst="rect">
            <a:avLst/>
          </a:prstGeom>
        </p:spPr>
      </p:pic>
      <p:pic>
        <p:nvPicPr>
          <p:cNvPr id="9" name="图片 8"/>
          <p:cNvPicPr>
            <a:picLocks noChangeAspect="1"/>
          </p:cNvPicPr>
          <p:nvPr/>
        </p:nvPicPr>
        <p:blipFill>
          <a:blip r:embed="rId6"/>
          <a:stretch>
            <a:fillRect/>
          </a:stretch>
        </p:blipFill>
        <p:spPr>
          <a:xfrm>
            <a:off x="3203848" y="1862848"/>
            <a:ext cx="2592288" cy="2750791"/>
          </a:xfrm>
          <a:prstGeom prst="rect">
            <a:avLst/>
          </a:prstGeom>
        </p:spPr>
      </p:pic>
      <p:pic>
        <p:nvPicPr>
          <p:cNvPr id="11" name="图片 10"/>
          <p:cNvPicPr>
            <a:picLocks noChangeAspect="1"/>
          </p:cNvPicPr>
          <p:nvPr/>
        </p:nvPicPr>
        <p:blipFill>
          <a:blip r:embed="rId7"/>
          <a:stretch>
            <a:fillRect/>
          </a:stretch>
        </p:blipFill>
        <p:spPr>
          <a:xfrm>
            <a:off x="6012160" y="1874784"/>
            <a:ext cx="2325731" cy="2738855"/>
          </a:xfrm>
          <a:prstGeom prst="rect">
            <a:avLst/>
          </a:prstGeom>
        </p:spPr>
      </p:pic>
    </p:spTree>
    <p:extLst>
      <p:ext uri="{BB962C8B-B14F-4D97-AF65-F5344CB8AC3E}">
        <p14:creationId xmlns:p14="http://schemas.microsoft.com/office/powerpoint/2010/main" val="324406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24</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Q8:</a:t>
            </a:r>
            <a:r>
              <a:rPr lang="zh-CN" altLang="en-US" sz="2000" b="1" dirty="0" smtClean="0"/>
              <a:t>抗扭纵筋问题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97694" y="843558"/>
            <a:ext cx="3217588" cy="2554545"/>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zh-CN" altLang="zh-CN" sz="1600" dirty="0" smtClean="0"/>
              <a:t>请教</a:t>
            </a:r>
            <a:r>
              <a:rPr lang="zh-CN" altLang="zh-CN" sz="1600" dirty="0"/>
              <a:t>一下混凝土结构里面梁抗扭钢筋，</a:t>
            </a:r>
            <a:r>
              <a:rPr lang="en-US" altLang="zh-CN" sz="1600" dirty="0"/>
              <a:t>VT3.5-0.5</a:t>
            </a:r>
            <a:r>
              <a:rPr lang="zh-CN" altLang="zh-CN" sz="1600" dirty="0"/>
              <a:t>中，</a:t>
            </a:r>
            <a:r>
              <a:rPr lang="en-US" altLang="zh-CN" sz="1600" dirty="0"/>
              <a:t>VT</a:t>
            </a:r>
            <a:r>
              <a:rPr lang="zh-CN" altLang="zh-CN" sz="1600" dirty="0"/>
              <a:t>后面</a:t>
            </a:r>
            <a:r>
              <a:rPr lang="zh-CN" altLang="zh-CN" sz="1600" dirty="0" smtClean="0"/>
              <a:t>的</a:t>
            </a:r>
            <a:r>
              <a:rPr lang="en-US" altLang="zh-CN" sz="1600" dirty="0" smtClean="0"/>
              <a:t>3.5</a:t>
            </a:r>
            <a:r>
              <a:rPr lang="zh-CN" altLang="zh-CN" sz="1600" dirty="0" smtClean="0"/>
              <a:t>的</a:t>
            </a:r>
            <a:r>
              <a:rPr lang="zh-CN" altLang="zh-CN" sz="1600" dirty="0"/>
              <a:t>抗扭钢筋是指梁断面内满截面的抗扭钢筋的面积，还是仅仅是抗扭腰筋的面积</a:t>
            </a:r>
            <a:r>
              <a:rPr lang="zh-CN" altLang="zh-CN" sz="1600" dirty="0" smtClean="0"/>
              <a:t>。</a:t>
            </a:r>
            <a:endParaRPr lang="en-US" altLang="zh-CN" sz="1600" dirty="0" smtClean="0"/>
          </a:p>
          <a:p>
            <a:endParaRPr lang="en-US" altLang="zh-CN" sz="1600" dirty="0"/>
          </a:p>
          <a:p>
            <a:r>
              <a:rPr lang="zh-CN" altLang="zh-CN" sz="1600" dirty="0" smtClean="0"/>
              <a:t>程序</a:t>
            </a:r>
            <a:r>
              <a:rPr lang="zh-CN" altLang="en-US" sz="1600" dirty="0" smtClean="0"/>
              <a:t>会</a:t>
            </a:r>
            <a:r>
              <a:rPr lang="zh-CN" altLang="zh-CN" sz="1600" dirty="0" smtClean="0"/>
              <a:t>自动</a:t>
            </a:r>
            <a:r>
              <a:rPr lang="zh-CN" altLang="zh-CN" sz="1600" dirty="0"/>
              <a:t>根据梁截面分配一部分抗扭钢筋到上部纵筋和下部纵筋么？ </a:t>
            </a:r>
          </a:p>
        </p:txBody>
      </p:sp>
      <p:pic>
        <p:nvPicPr>
          <p:cNvPr id="9" name="图片 -2147481931" descr="IMG_256"/>
          <p:cNvPicPr>
            <a:picLocks noChangeAspect="1"/>
          </p:cNvPicPr>
          <p:nvPr/>
        </p:nvPicPr>
        <p:blipFill>
          <a:blip r:embed="rId5"/>
          <a:stretch>
            <a:fillRect/>
          </a:stretch>
        </p:blipFill>
        <p:spPr>
          <a:xfrm>
            <a:off x="4067944" y="1021618"/>
            <a:ext cx="4575985" cy="2863899"/>
          </a:xfrm>
          <a:prstGeom prst="rect">
            <a:avLst/>
          </a:prstGeom>
          <a:noFill/>
          <a:ln w="9525" cap="flat" cmpd="sng">
            <a:solidFill>
              <a:srgbClr val="000000"/>
            </a:solidFill>
            <a:prstDash val="solid"/>
            <a:miter/>
            <a:headEnd type="none" w="med" len="med"/>
            <a:tailEnd type="none" w="med" len="med"/>
          </a:ln>
        </p:spPr>
      </p:pic>
    </p:spTree>
    <p:extLst>
      <p:ext uri="{BB962C8B-B14F-4D97-AF65-F5344CB8AC3E}">
        <p14:creationId xmlns:p14="http://schemas.microsoft.com/office/powerpoint/2010/main" val="292323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25</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Q8:</a:t>
            </a:r>
            <a:r>
              <a:rPr lang="zh-CN" altLang="en-US" sz="2000" b="1" dirty="0" smtClean="0"/>
              <a:t>抗扭纵筋问题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3515" y="3165668"/>
            <a:ext cx="7782729" cy="1569660"/>
          </a:xfrm>
          <a:prstGeom prst="rect">
            <a:avLst/>
          </a:prstGeom>
        </p:spPr>
        <p:txBody>
          <a:bodyPr wrap="square">
            <a:spAutoFit/>
          </a:bodyPr>
          <a:lstStyle/>
          <a:p>
            <a:r>
              <a:rPr lang="zh-CN" altLang="zh-CN" sz="1600" dirty="0"/>
              <a:t>（</a:t>
            </a:r>
            <a:r>
              <a:rPr lang="en-US" altLang="zh-CN" sz="1600" dirty="0"/>
              <a:t>1</a:t>
            </a:r>
            <a:r>
              <a:rPr lang="zh-CN" altLang="zh-CN" sz="1600" dirty="0"/>
              <a:t>）腰筋按照构造配，即腰筋只需要满足最小直径及最小根数，剩余的抗扭纵筋面积平均分摊到上、下部纵筋上；</a:t>
            </a:r>
          </a:p>
          <a:p>
            <a:r>
              <a:rPr lang="zh-CN" altLang="zh-CN" sz="1600" dirty="0"/>
              <a:t>（</a:t>
            </a:r>
            <a:r>
              <a:rPr lang="en-US" altLang="zh-CN" sz="1600" dirty="0"/>
              <a:t>2</a:t>
            </a:r>
            <a:r>
              <a:rPr lang="zh-CN" altLang="zh-CN" sz="1600" dirty="0"/>
              <a:t>）按截面高宽比分配，按照截面的高宽比比例分配到宽度方向以及高度方向</a:t>
            </a:r>
          </a:p>
          <a:p>
            <a:r>
              <a:rPr lang="zh-CN" altLang="zh-CN" sz="1600" dirty="0"/>
              <a:t>（</a:t>
            </a:r>
            <a:r>
              <a:rPr lang="en-US" altLang="zh-CN" sz="1600" dirty="0"/>
              <a:t>3</a:t>
            </a:r>
            <a:r>
              <a:rPr lang="zh-CN" altLang="zh-CN" sz="1600" dirty="0"/>
              <a:t>）完全由腰筋承担，即只需要腰筋满足计算所需的抗扭纵筋面积要求，上、下部纵筋不考虑分担</a:t>
            </a:r>
            <a:r>
              <a:rPr lang="zh-CN" altLang="zh-CN" sz="1600" dirty="0" smtClean="0"/>
              <a:t>。</a:t>
            </a:r>
            <a:endParaRPr lang="en-US" altLang="zh-CN" sz="1600" dirty="0" smtClean="0"/>
          </a:p>
          <a:p>
            <a:endParaRPr lang="zh-CN" altLang="zh-CN" sz="1600" dirty="0"/>
          </a:p>
        </p:txBody>
      </p:sp>
      <p:pic>
        <p:nvPicPr>
          <p:cNvPr id="7" name="图片 6"/>
          <p:cNvPicPr>
            <a:picLocks noChangeAspect="1"/>
          </p:cNvPicPr>
          <p:nvPr/>
        </p:nvPicPr>
        <p:blipFill>
          <a:blip r:embed="rId5"/>
          <a:stretch>
            <a:fillRect/>
          </a:stretch>
        </p:blipFill>
        <p:spPr>
          <a:xfrm>
            <a:off x="827584" y="872728"/>
            <a:ext cx="6140061" cy="2265768"/>
          </a:xfrm>
          <a:prstGeom prst="rect">
            <a:avLst/>
          </a:prstGeom>
        </p:spPr>
      </p:pic>
    </p:spTree>
    <p:extLst>
      <p:ext uri="{BB962C8B-B14F-4D97-AF65-F5344CB8AC3E}">
        <p14:creationId xmlns:p14="http://schemas.microsoft.com/office/powerpoint/2010/main" val="105421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26</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Q8:</a:t>
            </a:r>
            <a:r>
              <a:rPr lang="zh-CN" altLang="en-US" sz="2000" b="1" dirty="0" smtClean="0"/>
              <a:t>抗扭纵筋问题</a:t>
            </a:r>
            <a:endParaRPr kumimoji="0" lang="zh-CN" altLang="en-US" sz="2000" b="1" i="0" u="none" strike="noStrike" kern="1200" cap="all" spc="0" normalizeH="0" baseline="0" noProof="1">
              <a:ln>
                <a:noFill/>
              </a:ln>
              <a:solidFill>
                <a:srgbClr val="2F5597"/>
              </a:solidFill>
              <a:effectLst/>
              <a:uLnTx/>
              <a:uFillTx/>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18085" y="3363838"/>
            <a:ext cx="7782729" cy="830997"/>
          </a:xfrm>
          <a:prstGeom prst="rect">
            <a:avLst/>
          </a:prstGeom>
        </p:spPr>
        <p:txBody>
          <a:bodyPr wrap="square">
            <a:spAutoFit/>
          </a:bodyPr>
          <a:lstStyle/>
          <a:p>
            <a:r>
              <a:rPr lang="zh-CN" altLang="zh-CN" sz="1600" dirty="0" smtClean="0"/>
              <a:t>施工图</a:t>
            </a:r>
            <a:r>
              <a:rPr lang="zh-CN" altLang="zh-CN" sz="1600" dirty="0"/>
              <a:t>中的配置抗扭纵筋时选取的按照</a:t>
            </a:r>
            <a:r>
              <a:rPr lang="zh-CN" altLang="zh-CN" sz="1600" b="1" dirty="0"/>
              <a:t>计算值</a:t>
            </a:r>
            <a:r>
              <a:rPr lang="zh-CN" altLang="zh-CN" sz="1600" dirty="0"/>
              <a:t>控制</a:t>
            </a:r>
            <a:r>
              <a:rPr lang="zh-CN" altLang="zh-CN" sz="1600" dirty="0" smtClean="0"/>
              <a:t>的。</a:t>
            </a:r>
            <a:r>
              <a:rPr lang="en-US" altLang="zh-CN" sz="1600" dirty="0" smtClean="0"/>
              <a:t>YJK</a:t>
            </a:r>
            <a:r>
              <a:rPr lang="zh-CN" altLang="en-US" sz="1600" dirty="0" smtClean="0"/>
              <a:t>可以</a:t>
            </a:r>
            <a:r>
              <a:rPr lang="zh-CN" altLang="zh-CN" sz="1600" dirty="0" smtClean="0"/>
              <a:t>根据</a:t>
            </a:r>
            <a:r>
              <a:rPr lang="zh-CN" altLang="zh-CN" sz="1600" dirty="0"/>
              <a:t>混规</a:t>
            </a:r>
            <a:r>
              <a:rPr lang="en-US" altLang="zh-CN" sz="1600" dirty="0"/>
              <a:t>9.2.5</a:t>
            </a:r>
            <a:r>
              <a:rPr lang="zh-CN" altLang="zh-CN" sz="1600" dirty="0"/>
              <a:t>条自动验算的</a:t>
            </a:r>
            <a:r>
              <a:rPr lang="zh-CN" altLang="zh-CN" sz="1600" dirty="0" smtClean="0"/>
              <a:t>功能。</a:t>
            </a:r>
            <a:r>
              <a:rPr lang="zh-CN" altLang="en-US" sz="1600" dirty="0" smtClean="0"/>
              <a:t>选出的钢筋是满足构造要求的。</a:t>
            </a:r>
            <a:endParaRPr lang="zh-CN" altLang="zh-CN" sz="1600" dirty="0"/>
          </a:p>
          <a:p>
            <a:endParaRPr lang="zh-CN" altLang="zh-CN" sz="1600" dirty="0"/>
          </a:p>
        </p:txBody>
      </p:sp>
      <p:pic>
        <p:nvPicPr>
          <p:cNvPr id="8" name="图片 7"/>
          <p:cNvPicPr>
            <a:picLocks noChangeAspect="1"/>
          </p:cNvPicPr>
          <p:nvPr/>
        </p:nvPicPr>
        <p:blipFill>
          <a:blip r:embed="rId5"/>
          <a:stretch>
            <a:fillRect/>
          </a:stretch>
        </p:blipFill>
        <p:spPr>
          <a:xfrm>
            <a:off x="375796" y="1022748"/>
            <a:ext cx="4713149" cy="1765026"/>
          </a:xfrm>
          <a:prstGeom prst="rect">
            <a:avLst/>
          </a:prstGeom>
        </p:spPr>
      </p:pic>
      <p:pic>
        <p:nvPicPr>
          <p:cNvPr id="9" name="图片 8"/>
          <p:cNvPicPr>
            <a:picLocks noChangeAspect="1"/>
          </p:cNvPicPr>
          <p:nvPr/>
        </p:nvPicPr>
        <p:blipFill>
          <a:blip r:embed="rId6"/>
          <a:stretch>
            <a:fillRect/>
          </a:stretch>
        </p:blipFill>
        <p:spPr>
          <a:xfrm>
            <a:off x="5141010" y="979886"/>
            <a:ext cx="2959804" cy="1962723"/>
          </a:xfrm>
          <a:prstGeom prst="rect">
            <a:avLst/>
          </a:prstGeom>
        </p:spPr>
      </p:pic>
    </p:spTree>
    <p:extLst>
      <p:ext uri="{BB962C8B-B14F-4D97-AF65-F5344CB8AC3E}">
        <p14:creationId xmlns:p14="http://schemas.microsoft.com/office/powerpoint/2010/main" val="420426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p:txBody>
          <a:bodyPr/>
          <a:lstStyle/>
          <a:p>
            <a:r>
              <a:rPr spc="0" dirty="0">
                <a:ln>
                  <a:noFill/>
                </a:ln>
                <a:effectLst>
                  <a:outerShdw blurRad="38100" dist="38100" dir="2700000" algn="tl">
                    <a:srgbClr val="000000">
                      <a:alpha val="43137"/>
                    </a:srgbClr>
                  </a:outerShdw>
                </a:effectLst>
                <a:uLnTx/>
                <a:latin typeface="微软雅黑" panose="020B0503020204020204" charset="-122"/>
                <a:ea typeface="微软雅黑" panose="020B0503020204020204" charset="-122"/>
                <a:sym typeface="+mn-ea"/>
              </a:rPr>
              <a:t>感谢您的观看</a:t>
            </a:r>
            <a:endParaRPr lang="zh-CN" altLang="en-US" dirty="0"/>
          </a:p>
        </p:txBody>
      </p:sp>
      <p:sp>
        <p:nvSpPr>
          <p:cNvPr id="11" name="文本占位符 10"/>
          <p:cNvSpPr>
            <a:spLocks noGrp="1"/>
          </p:cNvSpPr>
          <p:nvPr>
            <p:ph type="body" sz="quarter" idx="13"/>
            <p:custDataLst>
              <p:tags r:id="rId3"/>
            </p:custDataLst>
          </p:nvPr>
        </p:nvSpPr>
        <p:spPr/>
        <p:txBody>
          <a:bodyPr>
            <a:normAutofit/>
          </a:bodyPr>
          <a:lstStyle/>
          <a:p>
            <a:r>
              <a:rPr lang="en-US" altLang="zh-CN" b="1" spc="0">
                <a:ln>
                  <a:noFill/>
                </a:ln>
                <a:effectLst>
                  <a:outerShdw blurRad="38100" dist="38100" dir="2700000" algn="tl">
                    <a:srgbClr val="000000">
                      <a:alpha val="43137"/>
                    </a:srgbClr>
                  </a:outerShdw>
                </a:effectLst>
                <a:uLnTx/>
                <a:latin typeface="微软雅黑" panose="020B0503020204020204" charset="-122"/>
                <a:sym typeface="+mn-ea"/>
              </a:rPr>
              <a:t>Thanks for viewing</a:t>
            </a:r>
            <a:endParaRPr lang="zh-CN" alt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3</a:t>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分塔与整体分别计算，配筋取大</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4403136" y="1213864"/>
            <a:ext cx="4334905" cy="1077218"/>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例题</a:t>
            </a:r>
            <a:r>
              <a:rPr lang="en-US" altLang="zh-CN" sz="1600" b="1" dirty="0" smtClean="0">
                <a:effectLst>
                  <a:outerShdw blurRad="38100" dist="38100" dir="2700000" algn="tl">
                    <a:srgbClr val="000000">
                      <a:alpha val="43137"/>
                    </a:srgbClr>
                  </a:outerShdw>
                </a:effectLst>
              </a:rPr>
              <a:t>1</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smtClean="0"/>
              <a:t>你好</a:t>
            </a:r>
            <a:r>
              <a:rPr lang="zh-CN" altLang="zh-CN" sz="1600" dirty="0"/>
              <a:t>，模型二层这里对称布置，计算结果两端支座差的有点多，帮忙看看是哪里出问题了吗，谢谢。</a:t>
            </a:r>
          </a:p>
        </p:txBody>
      </p:sp>
      <p:pic>
        <p:nvPicPr>
          <p:cNvPr id="11" name="图片 10"/>
          <p:cNvPicPr>
            <a:picLocks noChangeAspect="1"/>
          </p:cNvPicPr>
          <p:nvPr/>
        </p:nvPicPr>
        <p:blipFill>
          <a:blip r:embed="rId5"/>
          <a:stretch>
            <a:fillRect/>
          </a:stretch>
        </p:blipFill>
        <p:spPr>
          <a:xfrm>
            <a:off x="241697" y="1081154"/>
            <a:ext cx="4019958" cy="2995166"/>
          </a:xfrm>
          <a:prstGeom prst="rect">
            <a:avLst/>
          </a:prstGeom>
        </p:spPr>
      </p:pic>
      <p:pic>
        <p:nvPicPr>
          <p:cNvPr id="13" name="图片 12"/>
          <p:cNvPicPr>
            <a:picLocks noChangeAspect="1"/>
          </p:cNvPicPr>
          <p:nvPr/>
        </p:nvPicPr>
        <p:blipFill>
          <a:blip r:embed="rId6"/>
          <a:stretch>
            <a:fillRect/>
          </a:stretch>
        </p:blipFill>
        <p:spPr>
          <a:xfrm>
            <a:off x="4355976" y="2901754"/>
            <a:ext cx="4429226" cy="1174566"/>
          </a:xfrm>
          <a:prstGeom prst="rect">
            <a:avLst/>
          </a:prstGeom>
        </p:spPr>
      </p:pic>
    </p:spTree>
    <p:extLst>
      <p:ext uri="{BB962C8B-B14F-4D97-AF65-F5344CB8AC3E}">
        <p14:creationId xmlns:p14="http://schemas.microsoft.com/office/powerpoint/2010/main" val="205033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4</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分塔与整体分别计算，配筋取大</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8" name="矩形 7"/>
          <p:cNvSpPr/>
          <p:nvPr/>
        </p:nvSpPr>
        <p:spPr>
          <a:xfrm>
            <a:off x="4427984" y="3067830"/>
            <a:ext cx="4334905" cy="1323439"/>
          </a:xfrm>
          <a:prstGeom prst="rect">
            <a:avLst/>
          </a:prstGeom>
        </p:spPr>
        <p:txBody>
          <a:bodyPr wrap="square">
            <a:spAutoFit/>
          </a:bodyPr>
          <a:lstStyle/>
          <a:p>
            <a:r>
              <a:rPr lang="zh-CN" altLang="en-US" sz="1600" b="1" dirty="0">
                <a:effectLst>
                  <a:outerShdw blurRad="38100" dist="38100" dir="2700000" algn="tl">
                    <a:srgbClr val="000000">
                      <a:alpha val="43137"/>
                    </a:srgbClr>
                  </a:outerShdw>
                </a:effectLst>
              </a:rPr>
              <a:t>例题</a:t>
            </a:r>
            <a:r>
              <a:rPr lang="en-US" altLang="zh-CN" sz="1600" b="1" dirty="0">
                <a:effectLst>
                  <a:outerShdw blurRad="38100" dist="38100" dir="2700000" algn="tl">
                    <a:srgbClr val="000000">
                      <a:alpha val="43137"/>
                    </a:srgbClr>
                  </a:outerShdw>
                </a:effectLst>
              </a:rPr>
              <a:t>1</a:t>
            </a:r>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dirty="0"/>
              <a:t>计算结果不一致是因为您勾选了，整体分塔包络分别计算取大。而分塔时将该梁分别划分到了两个塔中，形成了两根悬挑梁导致的配筋结果异常</a:t>
            </a:r>
            <a:r>
              <a:rPr lang="zh-CN" altLang="zh-CN" sz="1600" dirty="0" smtClean="0"/>
              <a:t>。</a:t>
            </a:r>
            <a:endParaRPr lang="zh-CN" altLang="zh-CN" sz="1600" dirty="0"/>
          </a:p>
        </p:txBody>
      </p:sp>
      <p:pic>
        <p:nvPicPr>
          <p:cNvPr id="12" name="图片 11"/>
          <p:cNvPicPr>
            <a:picLocks noChangeAspect="1"/>
          </p:cNvPicPr>
          <p:nvPr/>
        </p:nvPicPr>
        <p:blipFill>
          <a:blip r:embed="rId5"/>
          <a:stretch>
            <a:fillRect/>
          </a:stretch>
        </p:blipFill>
        <p:spPr>
          <a:xfrm>
            <a:off x="703138" y="790736"/>
            <a:ext cx="3436813" cy="2083671"/>
          </a:xfrm>
          <a:prstGeom prst="rect">
            <a:avLst/>
          </a:prstGeom>
        </p:spPr>
      </p:pic>
      <p:pic>
        <p:nvPicPr>
          <p:cNvPr id="15" name="图片 14"/>
          <p:cNvPicPr>
            <a:picLocks noChangeAspect="1"/>
          </p:cNvPicPr>
          <p:nvPr/>
        </p:nvPicPr>
        <p:blipFill>
          <a:blip r:embed="rId6"/>
          <a:stretch>
            <a:fillRect/>
          </a:stretch>
        </p:blipFill>
        <p:spPr>
          <a:xfrm>
            <a:off x="4506736" y="847044"/>
            <a:ext cx="3305624" cy="1036935"/>
          </a:xfrm>
          <a:prstGeom prst="rect">
            <a:avLst/>
          </a:prstGeom>
        </p:spPr>
      </p:pic>
      <p:pic>
        <p:nvPicPr>
          <p:cNvPr id="16" name="图片 15"/>
          <p:cNvPicPr>
            <a:picLocks noChangeAspect="1"/>
          </p:cNvPicPr>
          <p:nvPr/>
        </p:nvPicPr>
        <p:blipFill>
          <a:blip r:embed="rId7"/>
          <a:stretch>
            <a:fillRect/>
          </a:stretch>
        </p:blipFill>
        <p:spPr>
          <a:xfrm>
            <a:off x="6623588" y="2116047"/>
            <a:ext cx="1531645" cy="733333"/>
          </a:xfrm>
          <a:prstGeom prst="rect">
            <a:avLst/>
          </a:prstGeom>
        </p:spPr>
      </p:pic>
      <p:pic>
        <p:nvPicPr>
          <p:cNvPr id="17" name="图片 16"/>
          <p:cNvPicPr>
            <a:picLocks noChangeAspect="1"/>
          </p:cNvPicPr>
          <p:nvPr/>
        </p:nvPicPr>
        <p:blipFill>
          <a:blip r:embed="rId8"/>
          <a:stretch>
            <a:fillRect/>
          </a:stretch>
        </p:blipFill>
        <p:spPr>
          <a:xfrm>
            <a:off x="703138" y="2865153"/>
            <a:ext cx="3436813" cy="1897347"/>
          </a:xfrm>
          <a:prstGeom prst="rect">
            <a:avLst/>
          </a:prstGeom>
        </p:spPr>
      </p:pic>
      <p:pic>
        <p:nvPicPr>
          <p:cNvPr id="18" name="图片 17"/>
          <p:cNvPicPr>
            <a:picLocks noChangeAspect="1"/>
          </p:cNvPicPr>
          <p:nvPr/>
        </p:nvPicPr>
        <p:blipFill>
          <a:blip r:embed="rId9"/>
          <a:stretch>
            <a:fillRect/>
          </a:stretch>
        </p:blipFill>
        <p:spPr>
          <a:xfrm>
            <a:off x="4506736" y="2116047"/>
            <a:ext cx="2142857" cy="733333"/>
          </a:xfrm>
          <a:prstGeom prst="rect">
            <a:avLst/>
          </a:prstGeom>
        </p:spPr>
      </p:pic>
    </p:spTree>
    <p:extLst>
      <p:ext uri="{BB962C8B-B14F-4D97-AF65-F5344CB8AC3E}">
        <p14:creationId xmlns:p14="http://schemas.microsoft.com/office/powerpoint/2010/main" val="4116517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5</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分塔与整体分别计算，配筋取大</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8" name="矩形 7"/>
          <p:cNvSpPr/>
          <p:nvPr/>
        </p:nvSpPr>
        <p:spPr>
          <a:xfrm>
            <a:off x="4427984" y="1012958"/>
            <a:ext cx="4334905" cy="1077218"/>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例题</a:t>
            </a:r>
            <a:r>
              <a:rPr lang="en-US" altLang="zh-CN" sz="1600" b="1" dirty="0" smtClean="0">
                <a:effectLst>
                  <a:outerShdw blurRad="38100" dist="38100" dir="2700000" algn="tl">
                    <a:srgbClr val="000000">
                      <a:alpha val="43137"/>
                    </a:srgbClr>
                  </a:outerShdw>
                </a:effectLst>
              </a:rPr>
              <a:t>2</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a:t>构架单塔与多塔不同方式计算，造成屋面及以下层层配筋明显变化，感觉不合理，多塔下的弯矩包络图也不能和单工况组合相匹配</a:t>
            </a:r>
            <a:r>
              <a:rPr lang="zh-CN" altLang="zh-CN" sz="1600" dirty="0" smtClean="0"/>
              <a:t>。</a:t>
            </a:r>
            <a:endParaRPr lang="zh-CN" altLang="zh-CN" sz="1600" dirty="0"/>
          </a:p>
        </p:txBody>
      </p:sp>
      <p:pic>
        <p:nvPicPr>
          <p:cNvPr id="11" name="图片 10"/>
          <p:cNvPicPr>
            <a:picLocks noChangeAspect="1"/>
          </p:cNvPicPr>
          <p:nvPr/>
        </p:nvPicPr>
        <p:blipFill>
          <a:blip r:embed="rId5"/>
          <a:stretch>
            <a:fillRect/>
          </a:stretch>
        </p:blipFill>
        <p:spPr>
          <a:xfrm>
            <a:off x="603733" y="889608"/>
            <a:ext cx="3224154" cy="1548651"/>
          </a:xfrm>
          <a:prstGeom prst="rect">
            <a:avLst/>
          </a:prstGeom>
        </p:spPr>
      </p:pic>
      <p:pic>
        <p:nvPicPr>
          <p:cNvPr id="12" name="图片 11"/>
          <p:cNvPicPr>
            <a:picLocks noChangeAspect="1"/>
          </p:cNvPicPr>
          <p:nvPr/>
        </p:nvPicPr>
        <p:blipFill>
          <a:blip r:embed="rId6"/>
          <a:stretch>
            <a:fillRect/>
          </a:stretch>
        </p:blipFill>
        <p:spPr>
          <a:xfrm>
            <a:off x="597694" y="2491784"/>
            <a:ext cx="1418883" cy="2096189"/>
          </a:xfrm>
          <a:prstGeom prst="rect">
            <a:avLst/>
          </a:prstGeom>
        </p:spPr>
      </p:pic>
      <p:pic>
        <p:nvPicPr>
          <p:cNvPr id="13" name="图片 12"/>
          <p:cNvPicPr>
            <a:picLocks noChangeAspect="1"/>
          </p:cNvPicPr>
          <p:nvPr/>
        </p:nvPicPr>
        <p:blipFill>
          <a:blip r:embed="rId7"/>
          <a:stretch>
            <a:fillRect/>
          </a:stretch>
        </p:blipFill>
        <p:spPr>
          <a:xfrm>
            <a:off x="2123728" y="2491784"/>
            <a:ext cx="3444424" cy="932154"/>
          </a:xfrm>
          <a:prstGeom prst="rect">
            <a:avLst/>
          </a:prstGeom>
        </p:spPr>
      </p:pic>
      <p:pic>
        <p:nvPicPr>
          <p:cNvPr id="15" name="图片 14"/>
          <p:cNvPicPr>
            <a:picLocks noChangeAspect="1"/>
          </p:cNvPicPr>
          <p:nvPr/>
        </p:nvPicPr>
        <p:blipFill>
          <a:blip r:embed="rId8"/>
          <a:stretch>
            <a:fillRect/>
          </a:stretch>
        </p:blipFill>
        <p:spPr>
          <a:xfrm>
            <a:off x="2123728" y="3825546"/>
            <a:ext cx="3451471" cy="752243"/>
          </a:xfrm>
          <a:prstGeom prst="rect">
            <a:avLst/>
          </a:prstGeom>
        </p:spPr>
      </p:pic>
    </p:spTree>
    <p:extLst>
      <p:ext uri="{BB962C8B-B14F-4D97-AF65-F5344CB8AC3E}">
        <p14:creationId xmlns:p14="http://schemas.microsoft.com/office/powerpoint/2010/main" val="523739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6</a:t>
            </a:fld>
            <a:endParaRPr lang="zh-CN" altLang="en-US"/>
          </a:p>
        </p:txBody>
      </p:sp>
      <p:sp>
        <p:nvSpPr>
          <p:cNvPr id="3" name="文本框 2"/>
          <p:cNvSpPr txBox="1"/>
          <p:nvPr>
            <p:custDataLst>
              <p:tags r:id="rId1"/>
            </p:custDataLst>
          </p:nvPr>
        </p:nvSpPr>
        <p:spPr>
          <a:xfrm>
            <a:off x="623342" y="268119"/>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lang="en-US" altLang="zh-CN" sz="2000" b="1" cap="all" noProof="1">
                <a:solidFill>
                  <a:srgbClr val="2F5597"/>
                </a:solidFill>
                <a:sym typeface="Arial" panose="020B0604020202020204" pitchFamily="34" charset="0"/>
              </a:rPr>
              <a:t>Q1:</a:t>
            </a:r>
            <a:r>
              <a:rPr lang="zh-CN" altLang="en-US" sz="2000" b="1" cap="all" noProof="1">
                <a:solidFill>
                  <a:srgbClr val="2F5597"/>
                </a:solidFill>
                <a:sym typeface="Arial" panose="020B0604020202020204" pitchFamily="34" charset="0"/>
              </a:rPr>
              <a:t>分塔与整体分别计算，配筋取大</a:t>
            </a: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36096" y="1923678"/>
            <a:ext cx="3409136" cy="2542896"/>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例题</a:t>
            </a:r>
            <a:r>
              <a:rPr lang="en-US" altLang="zh-CN" sz="1600" b="1" dirty="0" smtClean="0">
                <a:effectLst>
                  <a:outerShdw blurRad="38100" dist="38100" dir="2700000" algn="tl">
                    <a:srgbClr val="000000">
                      <a:alpha val="43137"/>
                    </a:srgbClr>
                  </a:outerShdw>
                </a:effectLst>
              </a:rPr>
              <a:t>2</a:t>
            </a:r>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dirty="0"/>
              <a:t>查看您模型，该问题是由于您勾选了包络取大，导致模型在选取分塔模型划分不合理造成的</a:t>
            </a:r>
            <a:r>
              <a:rPr lang="zh-CN" altLang="zh-CN" sz="1600" dirty="0" smtClean="0"/>
              <a:t>。</a:t>
            </a:r>
            <a:r>
              <a:rPr lang="zh-CN" altLang="zh-CN" sz="1600" dirty="0"/>
              <a:t>由于您工程只有屋面有独立的小房间，不建议您勾选该选项。勾选掉该就正常了。</a:t>
            </a:r>
          </a:p>
          <a:p>
            <a:r>
              <a:rPr lang="zh-CN" altLang="zh-CN" sz="1600" dirty="0"/>
              <a:t>一般只有底下带有裙房的地上是完整的多塔高层结构才勾选该项。</a:t>
            </a:r>
          </a:p>
          <a:p>
            <a:endParaRPr lang="zh-CN" altLang="zh-CN" sz="1600" dirty="0"/>
          </a:p>
        </p:txBody>
      </p:sp>
      <p:pic>
        <p:nvPicPr>
          <p:cNvPr id="11" name="图片 10"/>
          <p:cNvPicPr>
            <a:picLocks noChangeAspect="1"/>
          </p:cNvPicPr>
          <p:nvPr/>
        </p:nvPicPr>
        <p:blipFill>
          <a:blip r:embed="rId5"/>
          <a:stretch>
            <a:fillRect/>
          </a:stretch>
        </p:blipFill>
        <p:spPr>
          <a:xfrm>
            <a:off x="648502" y="872728"/>
            <a:ext cx="4496459" cy="2457150"/>
          </a:xfrm>
          <a:prstGeom prst="rect">
            <a:avLst/>
          </a:prstGeom>
        </p:spPr>
      </p:pic>
      <p:pic>
        <p:nvPicPr>
          <p:cNvPr id="13" name="图片 12"/>
          <p:cNvPicPr>
            <a:picLocks noChangeAspect="1"/>
          </p:cNvPicPr>
          <p:nvPr/>
        </p:nvPicPr>
        <p:blipFill>
          <a:blip r:embed="rId6"/>
          <a:stretch>
            <a:fillRect/>
          </a:stretch>
        </p:blipFill>
        <p:spPr>
          <a:xfrm>
            <a:off x="657214" y="3435846"/>
            <a:ext cx="4496459" cy="1185341"/>
          </a:xfrm>
          <a:prstGeom prst="rect">
            <a:avLst/>
          </a:prstGeom>
        </p:spPr>
      </p:pic>
    </p:spTree>
    <p:extLst>
      <p:ext uri="{BB962C8B-B14F-4D97-AF65-F5344CB8AC3E}">
        <p14:creationId xmlns:p14="http://schemas.microsoft.com/office/powerpoint/2010/main" val="340555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7</a:t>
            </a:fld>
            <a:endParaRPr lang="zh-CN" altLang="en-US"/>
          </a:p>
        </p:txBody>
      </p:sp>
      <p:sp>
        <p:nvSpPr>
          <p:cNvPr id="3" name="文本框 2"/>
          <p:cNvSpPr txBox="1"/>
          <p:nvPr>
            <p:custDataLst>
              <p:tags r:id="rId1"/>
            </p:custDataLst>
          </p:nvPr>
        </p:nvSpPr>
        <p:spPr>
          <a:xfrm>
            <a:off x="623342" y="268119"/>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lang="en-US" altLang="zh-CN" sz="2000" b="1" cap="all" noProof="1" smtClean="0">
                <a:solidFill>
                  <a:srgbClr val="2F5597"/>
                </a:solidFill>
                <a:sym typeface="Arial" panose="020B0604020202020204" pitchFamily="34" charset="0"/>
              </a:rPr>
              <a:t>Q2:</a:t>
            </a:r>
            <a:r>
              <a:rPr lang="zh-CN" altLang="zh-CN" sz="2000" b="1" dirty="0"/>
              <a:t>错层结构的位移</a:t>
            </a:r>
            <a:r>
              <a:rPr lang="zh-CN" altLang="zh-CN" sz="2000" b="1" dirty="0" smtClean="0"/>
              <a:t>比是否需要复核</a:t>
            </a:r>
            <a:endParaRPr lang="zh-CN" altLang="en-US" sz="2000" b="1" cap="all" noProof="1">
              <a:solidFill>
                <a:srgbClr val="2F5597"/>
              </a:solidFill>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71207" y="1167688"/>
            <a:ext cx="3409136" cy="1815882"/>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endParaRPr lang="en-US" altLang="zh-CN" sz="1600" b="1" dirty="0" smtClean="0">
              <a:effectLst>
                <a:outerShdw blurRad="38100" dist="38100" dir="2700000" algn="tl">
                  <a:srgbClr val="000000">
                    <a:alpha val="43137"/>
                  </a:srgbClr>
                </a:outerShdw>
              </a:effectLst>
            </a:endParaRPr>
          </a:p>
          <a:p>
            <a:r>
              <a:rPr lang="zh-CN" altLang="zh-CN" sz="1600" dirty="0"/>
              <a:t>请问</a:t>
            </a:r>
            <a:r>
              <a:rPr lang="zh-CN" altLang="zh-CN" sz="1600" dirty="0" smtClean="0"/>
              <a:t>咱们</a:t>
            </a:r>
            <a:r>
              <a:rPr lang="en-US" altLang="zh-CN" sz="1600" dirty="0" smtClean="0"/>
              <a:t>YJK</a:t>
            </a:r>
            <a:r>
              <a:rPr lang="zh-CN" altLang="zh-CN" sz="1600" dirty="0" smtClean="0"/>
              <a:t>软件</a:t>
            </a:r>
            <a:r>
              <a:rPr lang="zh-CN" altLang="zh-CN" sz="1600" dirty="0"/>
              <a:t>现在对错层结构的位移</a:t>
            </a:r>
            <a:r>
              <a:rPr lang="zh-CN" altLang="zh-CN" sz="1600" dirty="0" smtClean="0"/>
              <a:t>比是否</a:t>
            </a:r>
            <a:r>
              <a:rPr lang="zh-CN" altLang="zh-CN" sz="1600" dirty="0"/>
              <a:t>还需要手算复核</a:t>
            </a:r>
            <a:r>
              <a:rPr lang="zh-CN" altLang="zh-CN" sz="1600" dirty="0" smtClean="0"/>
              <a:t>？</a:t>
            </a:r>
            <a:endParaRPr lang="en-US" altLang="zh-CN" sz="1600" dirty="0" smtClean="0"/>
          </a:p>
          <a:p>
            <a:r>
              <a:rPr lang="zh-CN" altLang="zh-CN" sz="1600" dirty="0" smtClean="0"/>
              <a:t>之前</a:t>
            </a:r>
            <a:r>
              <a:rPr lang="zh-CN" altLang="zh-CN" sz="1600" dirty="0"/>
              <a:t>朱炳寅老师的书里是下边截图中写的。麻烦你们百忙之中回复一下，谢谢！</a:t>
            </a:r>
          </a:p>
          <a:p>
            <a:endParaRPr lang="zh-CN" altLang="zh-CN" sz="1600" dirty="0"/>
          </a:p>
        </p:txBody>
      </p:sp>
      <p:pic>
        <p:nvPicPr>
          <p:cNvPr id="8" name="图片 7"/>
          <p:cNvPicPr>
            <a:picLocks noChangeAspect="1"/>
          </p:cNvPicPr>
          <p:nvPr/>
        </p:nvPicPr>
        <p:blipFill>
          <a:blip r:embed="rId5"/>
          <a:stretch>
            <a:fillRect/>
          </a:stretch>
        </p:blipFill>
        <p:spPr>
          <a:xfrm>
            <a:off x="4199166" y="1167688"/>
            <a:ext cx="4324484" cy="2517724"/>
          </a:xfrm>
          <a:prstGeom prst="rect">
            <a:avLst/>
          </a:prstGeom>
        </p:spPr>
      </p:pic>
    </p:spTree>
    <p:extLst>
      <p:ext uri="{BB962C8B-B14F-4D97-AF65-F5344CB8AC3E}">
        <p14:creationId xmlns:p14="http://schemas.microsoft.com/office/powerpoint/2010/main" val="8786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8</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3" name="矩形 2">
            <a:extLst>
              <a:ext uri="{FF2B5EF4-FFF2-40B4-BE49-F238E27FC236}">
                <a16:creationId xmlns="" xmlns:a16="http://schemas.microsoft.com/office/drawing/2014/main" id="{28F49A14-117A-482C-A50A-35451976F8A9}"/>
              </a:ext>
            </a:extLst>
          </p:cNvPr>
          <p:cNvSpPr/>
          <p:nvPr/>
        </p:nvSpPr>
        <p:spPr>
          <a:xfrm>
            <a:off x="395536" y="971218"/>
            <a:ext cx="7880895" cy="3539430"/>
          </a:xfrm>
          <a:prstGeom prst="rect">
            <a:avLst/>
          </a:prstGeom>
        </p:spPr>
        <p:txBody>
          <a:bodyPr wrap="square">
            <a:spAutoFit/>
          </a:bodyPr>
          <a:lstStyle/>
          <a:p>
            <a:r>
              <a:rPr lang="zh-CN" altLang="en-US" b="1" dirty="0">
                <a:effectLst>
                  <a:outerShdw blurRad="38100" dist="38100" dir="2700000" algn="tl">
                    <a:srgbClr val="000000">
                      <a:alpha val="43137"/>
                    </a:srgbClr>
                  </a:outerShdw>
                </a:effectLst>
              </a:rPr>
              <a:t>回复</a:t>
            </a:r>
            <a:r>
              <a:rPr lang="zh-CN" altLang="en-US" b="1" dirty="0" smtClean="0">
                <a:effectLst>
                  <a:outerShdw blurRad="38100" dist="38100" dir="2700000" algn="tl">
                    <a:srgbClr val="000000">
                      <a:alpha val="43137"/>
                    </a:srgbClr>
                  </a:outerShdw>
                </a:effectLst>
              </a:rPr>
              <a:t>：</a:t>
            </a:r>
            <a:endParaRPr lang="en-US" altLang="zh-CN" dirty="0" smtClean="0"/>
          </a:p>
          <a:p>
            <a:pPr marL="285750" indent="-285750">
              <a:buFont typeface="Wingdings" panose="05000000000000000000" pitchFamily="2" charset="2"/>
              <a:buChar char="Ø"/>
            </a:pPr>
            <a:r>
              <a:rPr lang="zh-CN" altLang="en-US" sz="1600" dirty="0" smtClean="0"/>
              <a:t>对于</a:t>
            </a:r>
            <a:r>
              <a:rPr lang="zh-CN" altLang="en-US" sz="1600" dirty="0"/>
              <a:t>错层结构、坡屋面等情况，</a:t>
            </a:r>
            <a:r>
              <a:rPr lang="zh-CN" altLang="en-US" sz="1600" dirty="0" smtClean="0"/>
              <a:t>存在同一楼层中</a:t>
            </a:r>
            <a:r>
              <a:rPr lang="zh-CN" altLang="en-US" sz="1600" dirty="0"/>
              <a:t>竖向构件高度差异大的</a:t>
            </a:r>
            <a:r>
              <a:rPr lang="zh-CN" altLang="en-US" sz="1600" dirty="0" smtClean="0"/>
              <a:t>问题。直接</a:t>
            </a:r>
            <a:r>
              <a:rPr lang="zh-CN" altLang="en-US" sz="1600" dirty="0"/>
              <a:t>采用竖向构件所在位置的位移进行统计将得到不合理的</a:t>
            </a:r>
            <a:r>
              <a:rPr lang="zh-CN" altLang="en-US" sz="1600" dirty="0" smtClean="0"/>
              <a:t>结果。</a:t>
            </a:r>
            <a:endParaRPr lang="en-US" altLang="zh-CN" sz="1600" dirty="0" smtClean="0"/>
          </a:p>
          <a:p>
            <a:endParaRPr lang="en-US" altLang="zh-CN" sz="1600" dirty="0" smtClean="0"/>
          </a:p>
          <a:p>
            <a:pPr marL="285750" indent="-285750">
              <a:buFont typeface="Wingdings" panose="05000000000000000000" pitchFamily="2" charset="2"/>
              <a:buChar char="Ø"/>
            </a:pPr>
            <a:r>
              <a:rPr lang="zh-CN" altLang="en-US" sz="1600" dirty="0" smtClean="0"/>
              <a:t>因此</a:t>
            </a:r>
            <a:r>
              <a:rPr lang="zh-CN" altLang="en-US" sz="1600" dirty="0"/>
              <a:t>软件会先过滤与层高差异大的竖向构件，再根据剩余竖向构件的实际高度与层高的比值关系对层间位移乘以调整系数</a:t>
            </a:r>
            <a:r>
              <a:rPr lang="en-US" altLang="zh-CN" sz="1600" dirty="0"/>
              <a:t>,</a:t>
            </a:r>
            <a:r>
              <a:rPr lang="zh-CN" altLang="en-US" sz="1600" dirty="0"/>
              <a:t>这样得到的位移比结果更符合实际</a:t>
            </a:r>
            <a:r>
              <a:rPr lang="zh-CN" altLang="en-US" sz="1600" dirty="0" smtClean="0"/>
              <a:t>。</a:t>
            </a:r>
            <a:endParaRPr lang="en-US" altLang="zh-CN" sz="1600" dirty="0" smtClean="0"/>
          </a:p>
          <a:p>
            <a:endParaRPr lang="en-US" altLang="zh-CN" sz="1600" dirty="0" smtClean="0"/>
          </a:p>
          <a:p>
            <a:pPr marL="285750" indent="-285750">
              <a:buFont typeface="Wingdings" panose="05000000000000000000" pitchFamily="2" charset="2"/>
              <a:buChar char="Ø"/>
            </a:pPr>
            <a:r>
              <a:rPr lang="zh-CN" altLang="en-US" sz="1600" dirty="0"/>
              <a:t>根据规范对控制位移比目的的理解，即控制位移比是为了控制结构的扭转效应不</a:t>
            </a:r>
            <a:r>
              <a:rPr lang="zh-CN" altLang="en-US" sz="1600" dirty="0" smtClean="0"/>
              <a:t>超出一定</a:t>
            </a:r>
            <a:r>
              <a:rPr lang="zh-CN" altLang="en-US" sz="1600" dirty="0"/>
              <a:t>范围，且对于位移角小于规范控制值</a:t>
            </a:r>
            <a:r>
              <a:rPr lang="en-US" altLang="zh-CN" sz="1600" dirty="0"/>
              <a:t>40%</a:t>
            </a:r>
            <a:r>
              <a:rPr lang="zh-CN" altLang="en-US" sz="1600" dirty="0"/>
              <a:t>的情况可以放松等，考虑到</a:t>
            </a:r>
            <a:r>
              <a:rPr lang="zh-CN" altLang="en-US" sz="1600" dirty="0" smtClean="0"/>
              <a:t>坡屋顶刚度</a:t>
            </a:r>
            <a:r>
              <a:rPr lang="zh-CN" altLang="en-US" sz="1600" dirty="0"/>
              <a:t>较大</a:t>
            </a:r>
            <a:r>
              <a:rPr lang="zh-CN" altLang="en-US" sz="1600" dirty="0" smtClean="0"/>
              <a:t>以及一般</a:t>
            </a:r>
            <a:r>
              <a:rPr lang="zh-CN" altLang="en-US" sz="1600" dirty="0"/>
              <a:t>位移角比其他楼层小很多的情况，</a:t>
            </a:r>
            <a:r>
              <a:rPr lang="en-US" altLang="zh-CN" sz="1600" dirty="0"/>
              <a:t>YJK </a:t>
            </a:r>
            <a:r>
              <a:rPr lang="zh-CN" altLang="en-US" sz="1600" dirty="0"/>
              <a:t>对于不等高的楼层在位移统计时会做修正，当某节点点高与本层层高不等时，软件会将该点的位移线性折算到层高处</a:t>
            </a:r>
            <a:r>
              <a:rPr lang="en-US" altLang="zh-CN" sz="1600" dirty="0"/>
              <a:t>:</a:t>
            </a:r>
            <a:r>
              <a:rPr lang="zh-CN" altLang="en-US" sz="1600" dirty="0"/>
              <a:t>当某节点点高过小、小于层高的</a:t>
            </a:r>
            <a:r>
              <a:rPr lang="en-US" altLang="zh-CN" sz="1600" dirty="0"/>
              <a:t>0.8</a:t>
            </a:r>
            <a:r>
              <a:rPr lang="zh-CN" altLang="en-US" sz="1600" dirty="0"/>
              <a:t>倍时，软件就不统计这个点的位移了</a:t>
            </a:r>
            <a:r>
              <a:rPr lang="zh-CN" altLang="en-US" sz="1600" dirty="0" smtClean="0"/>
              <a:t>。</a:t>
            </a:r>
            <a:endParaRPr lang="en-US" altLang="zh-CN" sz="1600" dirty="0" smtClean="0"/>
          </a:p>
          <a:p>
            <a:endParaRPr lang="en-US" altLang="zh-CN" sz="1600" dirty="0" smtClean="0"/>
          </a:p>
          <a:p>
            <a:pPr marL="285750" indent="-285750">
              <a:buFont typeface="Wingdings" panose="05000000000000000000" pitchFamily="2" charset="2"/>
              <a:buChar char="Ø"/>
            </a:pPr>
            <a:r>
              <a:rPr lang="zh-CN" altLang="en-US" sz="1600" dirty="0"/>
              <a:t>这样的</a:t>
            </a:r>
            <a:r>
              <a:rPr lang="zh-CN" altLang="en-US" sz="1600" dirty="0" smtClean="0"/>
              <a:t>做法较传统软件，</a:t>
            </a:r>
            <a:r>
              <a:rPr lang="zh-CN" altLang="en-US" sz="1600" dirty="0"/>
              <a:t>对坡屋项或错层结构的位移统计相对合理。</a:t>
            </a:r>
            <a:endParaRPr lang="zh-CN" altLang="en-US" sz="1600" dirty="0">
              <a:effectLst/>
            </a:endParaRPr>
          </a:p>
        </p:txBody>
      </p:sp>
      <p:sp>
        <p:nvSpPr>
          <p:cNvPr id="12" name="文本框 11"/>
          <p:cNvSpPr txBox="1"/>
          <p:nvPr>
            <p:custDataLst>
              <p:tags r:id="rId3"/>
            </p:custDataLst>
          </p:nvPr>
        </p:nvSpPr>
        <p:spPr>
          <a:xfrm>
            <a:off x="623342" y="268119"/>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lang="en-US" altLang="zh-CN" sz="2000" b="1" cap="all" noProof="1" smtClean="0">
                <a:solidFill>
                  <a:srgbClr val="2F5597"/>
                </a:solidFill>
                <a:sym typeface="Arial" panose="020B0604020202020204" pitchFamily="34" charset="0"/>
              </a:rPr>
              <a:t>Q2:</a:t>
            </a:r>
            <a:r>
              <a:rPr lang="zh-CN" altLang="zh-CN" sz="2000" b="1" dirty="0"/>
              <a:t>错层结构的位移</a:t>
            </a:r>
            <a:r>
              <a:rPr lang="zh-CN" altLang="zh-CN" sz="2000" b="1" dirty="0" smtClean="0"/>
              <a:t>比是否需要复核</a:t>
            </a:r>
            <a:endParaRPr lang="zh-CN" altLang="en-US" sz="2000" b="1" cap="all" noProof="1">
              <a:solidFill>
                <a:srgbClr val="2F5597"/>
              </a:solidFill>
              <a:sym typeface="Arial" panose="020B0604020202020204" pitchFamily="34" charset="0"/>
            </a:endParaRPr>
          </a:p>
        </p:txBody>
      </p:sp>
    </p:spTree>
    <p:extLst>
      <p:ext uri="{BB962C8B-B14F-4D97-AF65-F5344CB8AC3E}">
        <p14:creationId xmlns:p14="http://schemas.microsoft.com/office/powerpoint/2010/main" val="85404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pPr>
                <a:defRPr/>
              </a:pPr>
              <a:t>9</a:t>
            </a:fld>
            <a:endParaRPr lang="zh-CN" altLang="en-US"/>
          </a:p>
        </p:txBody>
      </p:sp>
      <p:sp>
        <p:nvSpPr>
          <p:cNvPr id="3" name="文本框 2"/>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lvl="0" algn="l">
              <a:lnSpc>
                <a:spcPct val="100000"/>
              </a:lnSpc>
              <a:defRPr/>
            </a:pP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Q3:</a:t>
            </a:r>
            <a:r>
              <a:rPr lang="zh-CN" altLang="en-US" sz="2000" b="1" dirty="0"/>
              <a:t>端柱如何建模及配筋结果如何查看</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等腰三角形 4"/>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384582" y="879680"/>
            <a:ext cx="4334905" cy="830997"/>
          </a:xfrm>
          <a:prstGeom prst="rect">
            <a:avLst/>
          </a:prstGeom>
        </p:spPr>
        <p:txBody>
          <a:bodyPr wrap="square">
            <a:spAutoFit/>
          </a:bodyPr>
          <a:lstStyle/>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a:t>如图所示，剪力墙结构，对于粉框区域，按柱建模和按墙建模</a:t>
            </a:r>
            <a:r>
              <a:rPr lang="en-US" altLang="zh-CN" sz="1600" dirty="0"/>
              <a:t>  </a:t>
            </a:r>
            <a:r>
              <a:rPr lang="zh-CN" altLang="zh-CN" sz="1600" dirty="0"/>
              <a:t>有什么区别和建议？</a:t>
            </a:r>
          </a:p>
        </p:txBody>
      </p:sp>
      <p:pic>
        <p:nvPicPr>
          <p:cNvPr id="13" name="图片 12"/>
          <p:cNvPicPr>
            <a:picLocks noChangeAspect="1"/>
          </p:cNvPicPr>
          <p:nvPr/>
        </p:nvPicPr>
        <p:blipFill>
          <a:blip r:embed="rId5"/>
          <a:stretch>
            <a:fillRect/>
          </a:stretch>
        </p:blipFill>
        <p:spPr>
          <a:xfrm>
            <a:off x="430198" y="1684347"/>
            <a:ext cx="3963034" cy="1565882"/>
          </a:xfrm>
          <a:prstGeom prst="rect">
            <a:avLst/>
          </a:prstGeom>
        </p:spPr>
      </p:pic>
      <p:sp>
        <p:nvSpPr>
          <p:cNvPr id="15" name="矩形 14">
            <a:extLst>
              <a:ext uri="{FF2B5EF4-FFF2-40B4-BE49-F238E27FC236}">
                <a16:creationId xmlns="" xmlns:a16="http://schemas.microsoft.com/office/drawing/2014/main" id="{28F49A14-117A-482C-A50A-35451976F8A9}"/>
              </a:ext>
            </a:extLst>
          </p:cNvPr>
          <p:cNvSpPr/>
          <p:nvPr/>
        </p:nvSpPr>
        <p:spPr>
          <a:xfrm>
            <a:off x="4421433" y="1836205"/>
            <a:ext cx="4389892" cy="2800767"/>
          </a:xfrm>
          <a:prstGeom prst="rect">
            <a:avLst/>
          </a:prstGeom>
        </p:spPr>
        <p:txBody>
          <a:bodyPr wrap="square">
            <a:spAutoFit/>
          </a:bodyPr>
          <a:lstStyle/>
          <a:p>
            <a:r>
              <a:rPr lang="zh-CN" altLang="en-US" sz="1600" b="1" dirty="0">
                <a:effectLst>
                  <a:outerShdw blurRad="38100" dist="38100" dir="2700000" algn="tl">
                    <a:srgbClr val="000000">
                      <a:alpha val="43137"/>
                    </a:srgbClr>
                  </a:outerShdw>
                </a:effectLst>
              </a:rPr>
              <a:t>回复：</a:t>
            </a:r>
            <a:endParaRPr lang="en-US" altLang="zh-CN" sz="1600" b="1"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zh-CN" altLang="zh-CN" sz="1600" dirty="0"/>
              <a:t>墙、柱计算模型分别为壳元和杆元，计算模型不同。</a:t>
            </a:r>
            <a:endParaRPr lang="en-US" altLang="zh-CN" sz="1600" dirty="0" smtClean="0"/>
          </a:p>
          <a:p>
            <a:pPr marL="285750" indent="-285750">
              <a:buFont typeface="Wingdings" panose="05000000000000000000" pitchFamily="2" charset="2"/>
              <a:buChar char="Ø"/>
            </a:pPr>
            <a:r>
              <a:rPr lang="zh-CN" altLang="zh-CN" sz="1600" dirty="0"/>
              <a:t>按墙建模的话，墙一般比较短，划分的网格数太少，有限元的精度可能偏低。另外墙只能做单向受弯设计，而柱子能做双向受弯设计，所以一般还是按柱建模，软件会考虑一定的刚度折减，柱和墙能够变形协调</a:t>
            </a:r>
            <a:r>
              <a:rPr lang="zh-CN" altLang="zh-CN" sz="1600" dirty="0" smtClean="0"/>
              <a:t>。</a:t>
            </a:r>
            <a:endParaRPr lang="en-US" altLang="zh-CN" sz="1600" dirty="0" smtClean="0"/>
          </a:p>
          <a:p>
            <a:pPr marL="285750" indent="-285750">
              <a:buFont typeface="Wingdings" panose="05000000000000000000" pitchFamily="2" charset="2"/>
              <a:buChar char="Ø"/>
            </a:pPr>
            <a:r>
              <a:rPr lang="zh-CN" altLang="zh-CN" sz="1600" dirty="0" smtClean="0"/>
              <a:t>采用</a:t>
            </a:r>
            <a:r>
              <a:rPr lang="zh-CN" altLang="zh-CN" sz="1600" dirty="0"/>
              <a:t>柱子建模也是这些年下来是处理比较成熟及比较认可的方式。</a:t>
            </a:r>
          </a:p>
          <a:p>
            <a:pPr marL="285750" indent="-285750">
              <a:buFont typeface="Wingdings" panose="05000000000000000000" pitchFamily="2" charset="2"/>
              <a:buChar char="Ø"/>
            </a:pPr>
            <a:endParaRPr lang="en-US" altLang="zh-CN" sz="1600" dirty="0" smtClean="0"/>
          </a:p>
        </p:txBody>
      </p:sp>
    </p:spTree>
    <p:extLst>
      <p:ext uri="{BB962C8B-B14F-4D97-AF65-F5344CB8AC3E}">
        <p14:creationId xmlns:p14="http://schemas.microsoft.com/office/powerpoint/2010/main" val="2170596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VALUE" val="1619*1699"/>
  <p:tag name="KSO_WM_UNIT_HIGHLIGHT" val="0"/>
  <p:tag name="KSO_WM_UNIT_COMPATIBLE" val="0"/>
  <p:tag name="KSO_WM_UNIT_DIAGRAM_ISNUMVISUAL" val="0"/>
  <p:tag name="KSO_WM_UNIT_DIAGRAM_ISREFERUNIT" val="0"/>
  <p:tag name="KSO_WM_UNIT_TYPE" val="d"/>
  <p:tag name="KSO_WM_UNIT_INDEX" val="1"/>
  <p:tag name="KSO_WM_UNIT_ID" val="custom20186547_9*d*1"/>
  <p:tag name="KSO_WM_TEMPLATE_CATEGORY" val="custom"/>
  <p:tag name="KSO_WM_TEMPLATE_INDEX" val="20186547"/>
  <p:tag name="KSO_WM_UNIT_LAYERLEVEL" val="1"/>
  <p:tag name="KSO_WM_TAG_VERSION" val="1.0"/>
  <p:tag name="KSO_WM_BEAUTIFY_FLAG" val="#wm#"/>
  <p:tag name="KSO_WM_UNIT_COLOR_SCHEME_SHAPE_ID" val="3"/>
  <p:tag name="KSO_WM_UNIT_COLOR_SCHEME_PARENT_PAGE" val="0_9"/>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78"/>
  <p:tag name="KSO_WM_TEMPLATE_MASTER_TYPE" val="1"/>
  <p:tag name="KSO_WM_TEMPLATE_THUMBS_INDEX" val="1、4、7、13、18、19、20、21、22、26、31、35、36、37、38"/>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SLIDE_ID" val="custom20202837_19"/>
  <p:tag name="KSO_WM_TEMPLATE_SUBCATEGORY" val="0"/>
  <p:tag name="KSO_WM_TEMPLATE_MASTER_TYPE" val="1"/>
  <p:tag name="KSO_WM_TEMPLATE_COLOR_TYPE" val="1"/>
  <p:tag name="KSO_WM_SLIDE_ITEM_CNT" val="0"/>
  <p:tag name="KSO_WM_SLIDE_INDEX" val="19"/>
  <p:tag name="KSO_WM_TAG_VERSION" val="1.0"/>
  <p:tag name="KSO_WM_BEAUTIFY_FLAG" val="#wm#"/>
  <p:tag name="KSO_WM_TEMPLATE_CATEGORY" val="custom"/>
  <p:tag name="KSO_WM_TEMPLATE_INDEX" val="20202837"/>
  <p:tag name="KSO_WM_SLIDE_TYPE" val="endPage"/>
  <p:tag name="KSO_WM_SLIDE_SUBTYPE" val="pureTxt"/>
  <p:tag name="KSO_WM_SLIDE_LAYOUT" val="a_b"/>
  <p:tag name="KSO_WM_SLIDE_LAYOUT_CNT" val="1_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a*1"/>
  <p:tag name="KSO_WM_TEMPLATE_CATEGORY" val="custom"/>
  <p:tag name="KSO_WM_TEMPLATE_INDEX" val="2020283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您的耐心观看"/>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b*1"/>
  <p:tag name="KSO_WM_TEMPLATE_CATEGORY" val="custom"/>
  <p:tag name="KSO_WM_TEMPLATE_INDEX" val="20202837"/>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99">
      <a:dk1>
        <a:srgbClr val="000000"/>
      </a:dk1>
      <a:lt1>
        <a:srgbClr val="FFFFFF"/>
      </a:lt1>
      <a:dk2>
        <a:srgbClr val="EEF6FC"/>
      </a:dk2>
      <a:lt2>
        <a:srgbClr val="FCFCFD"/>
      </a:lt2>
      <a:accent1>
        <a:srgbClr val="6F86A0"/>
      </a:accent1>
      <a:accent2>
        <a:srgbClr val="2F9BC1"/>
      </a:accent2>
      <a:accent3>
        <a:srgbClr val="20ADB0"/>
      </a:accent3>
      <a:accent4>
        <a:srgbClr val="35A550"/>
      </a:accent4>
      <a:accent5>
        <a:srgbClr val="7A9F3F"/>
      </a:accent5>
      <a:accent6>
        <a:srgbClr val="E5CA2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3520</TotalTime>
  <Words>2260</Words>
  <Application>Microsoft Office PowerPoint</Application>
  <PresentationFormat>全屏显示(16:9)</PresentationFormat>
  <Paragraphs>143</Paragraphs>
  <Slides>27</Slides>
  <Notes>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汉仪旗黑-85S</vt:lpstr>
      <vt:lpstr>隶书</vt:lpstr>
      <vt:lpstr>宋体</vt:lpstr>
      <vt:lpstr>微软雅黑</vt:lpstr>
      <vt:lpstr>Arial</vt:lpstr>
      <vt:lpstr>Calibri</vt:lpstr>
      <vt:lpstr>Times New Roman</vt:lpstr>
      <vt:lpstr>Wingdings</vt:lpstr>
      <vt:lpstr>6_Office 主题​​</vt:lpstr>
      <vt:lpstr>4_Office 主题​​</vt:lpstr>
      <vt:lpstr>2_Office 主题​​</vt:lpstr>
      <vt:lpstr>YJK常见问题分享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Administrator</cp:lastModifiedBy>
  <cp:revision>1898</cp:revision>
  <dcterms:created xsi:type="dcterms:W3CDTF">2019-12-11T03:01:00Z</dcterms:created>
  <dcterms:modified xsi:type="dcterms:W3CDTF">2021-07-06T12:22:15Z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